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9"/>
  </p:notesMasterIdLst>
  <p:sldIdLst>
    <p:sldId id="256" r:id="rId2"/>
    <p:sldId id="281" r:id="rId3"/>
    <p:sldId id="288" r:id="rId4"/>
    <p:sldId id="285" r:id="rId5"/>
    <p:sldId id="287" r:id="rId6"/>
    <p:sldId id="286" r:id="rId7"/>
    <p:sldId id="289" r:id="rId8"/>
    <p:sldId id="282" r:id="rId9"/>
    <p:sldId id="290" r:id="rId10"/>
    <p:sldId id="284" r:id="rId11"/>
    <p:sldId id="293" r:id="rId12"/>
    <p:sldId id="294" r:id="rId13"/>
    <p:sldId id="297" r:id="rId14"/>
    <p:sldId id="295" r:id="rId15"/>
    <p:sldId id="296" r:id="rId16"/>
    <p:sldId id="298" r:id="rId17"/>
    <p:sldId id="29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1979"/>
        <p:guide pos="34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4CF82-C36F-4558-A042-E4D950973A71}" type="datetimeFigureOut">
              <a:rPr lang="el-GR" smtClean="0"/>
              <a:t>26/11/2018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9C878-B1B7-47F7-B948-D81BC6AC02DB}"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35BBC208-CFF3-4926-8A24-B9A06BA81375}" type="datetime1">
              <a:rPr lang="el-GR" smtClean="0"/>
              <a:t>26/11/2018</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D3F1D1C4-C2D9-4231-9FB2-B2D9D97AA41D}"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A8A692F-85EB-4D36-8CD1-CCE6EF763F55}" type="datetime1">
              <a:rPr lang="el-GR" smtClean="0"/>
              <a:t>26/11/2018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EED72D2-43B7-4604-A25C-DB9DFD5293D9}" type="datetime1">
              <a:rPr lang="el-GR" smtClean="0"/>
              <a:t>26/11/2018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92D2E46-03C3-4E6B-ABC7-F1D6CBD2F284}" type="datetime1">
              <a:rPr lang="el-GR" smtClean="0"/>
              <a:t>26/11/2018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69564AC2-345B-42CA-9A04-5F9BB985A832}" type="datetime1">
              <a:rPr lang="el-GR" smtClean="0"/>
              <a:t>26/11/2018</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D3F1D1C4-C2D9-4231-9FB2-B2D9D97AA41D}"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6BC132BF-B6F0-4E11-AC04-B7EB897DBA19}" type="datetime1">
              <a:rPr lang="el-GR" smtClean="0"/>
              <a:t>26/11/2018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3D8162DA-5087-4541-9FE6-C2B5058413D2}" type="datetime1">
              <a:rPr lang="el-GR" smtClean="0"/>
              <a:t>26/11/2018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A63F82D-5C05-4ABB-A143-E174583BD1F1}" type="datetime1">
              <a:rPr lang="el-GR" smtClean="0"/>
              <a:t>26/11/2018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568F762-CDF6-4F9E-B2B3-8A4D8AE60A0E}" type="datetime1">
              <a:rPr lang="el-GR" smtClean="0"/>
              <a:t>26/11/2018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16E84C-E312-4768-81AD-953EFCAAA87B}" type="datetime1">
              <a:rPr lang="el-GR" smtClean="0"/>
              <a:t>26/11/2018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2D81D01-54FC-476F-8EEE-ECAC80300B5B}" type="datetime1">
              <a:rPr lang="el-GR" smtClean="0"/>
              <a:t>26/11/2018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BE75E7B-1F81-46F4-A8DF-B9AC0EEDEA03}" type="datetime1">
              <a:rPr lang="el-GR" smtClean="0"/>
              <a:t>26/11/2018</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F1D1C4-C2D9-4231-9FB2-B2D9D97AA41D}"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3000" y="2271172"/>
            <a:ext cx="6858000" cy="1373852"/>
          </a:xfrm>
          <a:blipFill>
            <a:blip r:embed="rId2"/>
            <a:tile tx="0" ty="0" sx="100000" sy="100000" flip="none" algn="tl"/>
          </a:blipFill>
        </p:spPr>
        <p:txBody>
          <a:bodyPr>
            <a:normAutofit fontScale="90000"/>
          </a:bodyPr>
          <a:lstStyle/>
          <a:p>
            <a:pPr algn="ctr"/>
            <a:r>
              <a:rPr lang="el-GR" b="1" dirty="0" smtClean="0">
                <a:solidFill>
                  <a:srgbClr val="0070C0"/>
                </a:solidFill>
                <a:latin typeface="+mn-lt"/>
                <a:cs typeface="Times New Roman" pitchFamily="18" charset="0"/>
              </a:rPr>
              <a:t>Οικονομικές Κρίσεις και Μεγάλη Ύφεση του 2008 </a:t>
            </a:r>
            <a:r>
              <a:rPr lang="el-GR" b="1" dirty="0" smtClean="0">
                <a:solidFill>
                  <a:srgbClr val="0070C0"/>
                </a:solidFill>
                <a:latin typeface="+mn-lt"/>
                <a:cs typeface="Times New Roman" pitchFamily="18" charset="0"/>
              </a:rPr>
              <a:t>: </a:t>
            </a:r>
            <a:r>
              <a:rPr lang="el-GR" b="1" dirty="0" smtClean="0">
                <a:solidFill>
                  <a:srgbClr val="0070C0"/>
                </a:solidFill>
                <a:latin typeface="+mn-lt"/>
                <a:cs typeface="Times New Roman" pitchFamily="18" charset="0"/>
              </a:rPr>
              <a:t>Ευρωπαϊκή Κρίση, </a:t>
            </a:r>
            <a:r>
              <a:rPr lang="el-GR" b="1" dirty="0" err="1" smtClean="0">
                <a:solidFill>
                  <a:srgbClr val="0070C0"/>
                </a:solidFill>
                <a:latin typeface="+mn-lt"/>
                <a:cs typeface="Times New Roman" pitchFamily="18" charset="0"/>
              </a:rPr>
              <a:t>απομόχλευση</a:t>
            </a:r>
            <a:r>
              <a:rPr lang="el-GR" b="1" dirty="0" smtClean="0">
                <a:solidFill>
                  <a:srgbClr val="0070C0"/>
                </a:solidFill>
                <a:latin typeface="+mn-lt"/>
                <a:cs typeface="Times New Roman" pitchFamily="18" charset="0"/>
              </a:rPr>
              <a:t> και κοσμική ύφεση</a:t>
            </a:r>
            <a:endParaRPr lang="el-GR" b="1" dirty="0">
              <a:solidFill>
                <a:srgbClr val="0070C0"/>
              </a:solidFill>
              <a:latin typeface="+mn-lt"/>
              <a:cs typeface="Times New Roman" pitchFamily="18" charset="0"/>
            </a:endParaRPr>
          </a:p>
        </p:txBody>
      </p:sp>
      <p:sp>
        <p:nvSpPr>
          <p:cNvPr id="4" name="Ορθογώνιο 3"/>
          <p:cNvSpPr/>
          <p:nvPr/>
        </p:nvSpPr>
        <p:spPr>
          <a:xfrm>
            <a:off x="1619672" y="317736"/>
            <a:ext cx="5832648" cy="646331"/>
          </a:xfrm>
          <a:prstGeom prst="rect">
            <a:avLst/>
          </a:prstGeom>
        </p:spPr>
        <p:txBody>
          <a:bodyPr wrap="square">
            <a:spAutoFit/>
          </a:bodyPr>
          <a:lstStyle/>
          <a:p>
            <a:pPr algn="ctr"/>
            <a:r>
              <a:rPr lang="el-GR" altLang="el-GR" dirty="0">
                <a:solidFill>
                  <a:srgbClr val="002060"/>
                </a:solidFill>
              </a:rPr>
              <a:t>Μάθημα</a:t>
            </a:r>
            <a:r>
              <a:rPr lang="el-GR" altLang="el-GR" b="1" dirty="0">
                <a:solidFill>
                  <a:srgbClr val="002060"/>
                </a:solidFill>
              </a:rPr>
              <a:t>: Ο</a:t>
            </a:r>
            <a:r>
              <a:rPr lang="en-US" altLang="el-GR" b="1" dirty="0">
                <a:solidFill>
                  <a:srgbClr val="002060"/>
                </a:solidFill>
                <a:latin typeface="Calibri" panose="020F0502020204030204" pitchFamily="34" charset="0"/>
              </a:rPr>
              <a:t>IKONOMIKA TH</a:t>
            </a:r>
            <a:r>
              <a:rPr lang="el-GR" altLang="el-GR" b="1" dirty="0">
                <a:solidFill>
                  <a:srgbClr val="002060"/>
                </a:solidFill>
              </a:rPr>
              <a:t>Σ ΑΝΑΠΤΥΞΗΣ </a:t>
            </a:r>
          </a:p>
          <a:p>
            <a:pPr algn="ctr"/>
            <a:r>
              <a:rPr lang="el-GR" altLang="el-GR" b="1" dirty="0">
                <a:solidFill>
                  <a:srgbClr val="002060"/>
                </a:solidFill>
              </a:rPr>
              <a:t>(Αναπτυσσόμενες Χώρες)</a:t>
            </a:r>
          </a:p>
        </p:txBody>
      </p:sp>
      <p:sp>
        <p:nvSpPr>
          <p:cNvPr id="5" name="Rectangle 4"/>
          <p:cNvSpPr>
            <a:spLocks noChangeArrowheads="1"/>
          </p:cNvSpPr>
          <p:nvPr/>
        </p:nvSpPr>
        <p:spPr bwMode="auto">
          <a:xfrm>
            <a:off x="5076056" y="5157193"/>
            <a:ext cx="3815904" cy="79208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600" b="1" dirty="0">
                <a:latin typeface="Calibri" panose="020F0502020204030204" pitchFamily="34" charset="0"/>
              </a:rPr>
              <a:t>Διάλεξη </a:t>
            </a:r>
            <a:r>
              <a:rPr lang="el-GR" altLang="el-GR" sz="1600" b="1" dirty="0">
                <a:latin typeface="Calibri" panose="020F0502020204030204" pitchFamily="34" charset="0"/>
              </a:rPr>
              <a:t>7</a:t>
            </a:r>
            <a:r>
              <a:rPr lang="el-GR" altLang="el-GR" sz="1600" b="1" baseline="30000" dirty="0" smtClean="0">
                <a:latin typeface="Calibri" panose="020F0502020204030204" pitchFamily="34" charset="0"/>
              </a:rPr>
              <a:t>η</a:t>
            </a:r>
            <a:r>
              <a:rPr lang="el-GR" altLang="el-GR" sz="1600" dirty="0">
                <a:latin typeface="Calibri" panose="020F0502020204030204" pitchFamily="34" charset="0"/>
              </a:rPr>
              <a:t>: Δρ. Θεόδωρος Μεταξάς</a:t>
            </a:r>
          </a:p>
          <a:p>
            <a:pPr algn="ctr" eaLnBrk="1" hangingPunct="1"/>
            <a:r>
              <a:rPr lang="el-GR" altLang="el-GR" sz="1600" dirty="0" smtClean="0">
                <a:latin typeface="Calibri" panose="020F0502020204030204" pitchFamily="34" charset="0"/>
              </a:rPr>
              <a:t>Αναπληρωτής </a:t>
            </a:r>
            <a:r>
              <a:rPr lang="el-GR" altLang="el-GR" sz="1600" dirty="0">
                <a:latin typeface="Calibri" panose="020F0502020204030204" pitchFamily="34" charset="0"/>
              </a:rPr>
              <a:t>Καθηγητής, ΤΟΕ, </a:t>
            </a:r>
            <a:r>
              <a:rPr lang="el-GR" altLang="el-GR" sz="1600" dirty="0" smtClean="0">
                <a:latin typeface="Calibri" panose="020F0502020204030204" pitchFamily="34" charset="0"/>
              </a:rPr>
              <a:t>ΠΘ</a:t>
            </a:r>
            <a:endParaRPr lang="en-US" altLang="el-GR" sz="1600" dirty="0" smtClean="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51520" y="188640"/>
            <a:ext cx="8640960" cy="2308324"/>
          </a:xfrm>
          <a:prstGeom prst="rect">
            <a:avLst/>
          </a:prstGeom>
        </p:spPr>
        <p:txBody>
          <a:bodyPr wrap="square">
            <a:spAutoFit/>
          </a:bodyPr>
          <a:lstStyle/>
          <a:p>
            <a:pPr algn="just"/>
            <a:r>
              <a:rPr lang="el-GR" dirty="0" smtClean="0"/>
              <a:t>Η διαδοχική μετάδοση της κρίσης από τον ένα τομέα της οικονομίας στο άλλον. Η αγορά κατοικίας φτάνει στο ανώτατο σημείο το 2006 και στη συνέχεια αρχίζει να φθίνει. Μέσω των ενυπόθηκων στεγαστικών δανείων και καθώς οι τιμές των ακινήτων άρχισαν να μειώνονται, η ύφεση μεταδόθηκε και στο τραπεζικό τομέα όπου η άξια μειώθηκε μετά την κορύφωση του το 2007 σύμφωνα με τον δείκτη </a:t>
            </a:r>
            <a:r>
              <a:rPr lang="el-GR" dirty="0" err="1" smtClean="0"/>
              <a:t>Keefe</a:t>
            </a:r>
            <a:r>
              <a:rPr lang="el-GR" dirty="0" smtClean="0"/>
              <a:t>, </a:t>
            </a:r>
            <a:r>
              <a:rPr lang="el-GR" dirty="0" err="1" smtClean="0"/>
              <a:t>Bruyette</a:t>
            </a:r>
            <a:r>
              <a:rPr lang="el-GR" dirty="0" smtClean="0"/>
              <a:t> &amp; </a:t>
            </a:r>
            <a:r>
              <a:rPr lang="el-GR" dirty="0" err="1" smtClean="0"/>
              <a:t>Woods</a:t>
            </a:r>
            <a:r>
              <a:rPr lang="el-GR" dirty="0" smtClean="0"/>
              <a:t> BKX ένα δείκτη αποδοτικότητας του χρηματοπιστωτικού συστήματος. Τέλος αυτή η κρίση πέρασε και στην χρηματιστηριακή αγορά καθώς ο δείκτης Dow </a:t>
            </a:r>
            <a:r>
              <a:rPr lang="el-GR" dirty="0" err="1" smtClean="0"/>
              <a:t>Jones</a:t>
            </a:r>
            <a:r>
              <a:rPr lang="el-GR" dirty="0" smtClean="0"/>
              <a:t> μετά τα μέσα του 2007 άρχισε να υποχωρεί (</a:t>
            </a:r>
            <a:r>
              <a:rPr lang="el-GR" dirty="0" err="1" smtClean="0"/>
              <a:t>Gjerstad</a:t>
            </a:r>
            <a:r>
              <a:rPr lang="el-GR" dirty="0" smtClean="0"/>
              <a:t>, and </a:t>
            </a:r>
            <a:r>
              <a:rPr lang="el-GR" dirty="0" err="1" smtClean="0"/>
              <a:t>Smith</a:t>
            </a:r>
            <a:r>
              <a:rPr lang="el-GR" dirty="0" smtClean="0"/>
              <a:t>, 2009 σελ.288 στο </a:t>
            </a:r>
            <a:r>
              <a:rPr lang="el-GR" dirty="0" err="1" smtClean="0"/>
              <a:t>Γιάλη</a:t>
            </a:r>
            <a:r>
              <a:rPr lang="el-GR" dirty="0" smtClean="0"/>
              <a:t> 2011).</a:t>
            </a:r>
            <a:endParaRPr lang="el-GR" dirty="0"/>
          </a:p>
        </p:txBody>
      </p:sp>
      <p:pic>
        <p:nvPicPr>
          <p:cNvPr id="13" name="Εικόνα 12"/>
          <p:cNvPicPr>
            <a:picLocks noChangeAspect="1"/>
          </p:cNvPicPr>
          <p:nvPr/>
        </p:nvPicPr>
        <p:blipFill>
          <a:blip r:embed="rId2"/>
          <a:stretch>
            <a:fillRect/>
          </a:stretch>
        </p:blipFill>
        <p:spPr>
          <a:xfrm>
            <a:off x="404724" y="2708920"/>
            <a:ext cx="8415747" cy="3647430"/>
          </a:xfrm>
          <a:prstGeom prst="rect">
            <a:avLst/>
          </a:prstGeom>
        </p:spPr>
      </p:pic>
    </p:spTree>
    <p:extLst>
      <p:ext uri="{BB962C8B-B14F-4D97-AF65-F5344CB8AC3E}">
        <p14:creationId xmlns:p14="http://schemas.microsoft.com/office/powerpoint/2010/main" val="316397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11</a:t>
            </a:fld>
            <a:endParaRPr lang="el-GR"/>
          </a:p>
        </p:txBody>
      </p:sp>
      <p:sp>
        <p:nvSpPr>
          <p:cNvPr id="5" name="Ορθογώνιο 4"/>
          <p:cNvSpPr/>
          <p:nvPr/>
        </p:nvSpPr>
        <p:spPr>
          <a:xfrm>
            <a:off x="251520" y="188640"/>
            <a:ext cx="8640960" cy="3231654"/>
          </a:xfrm>
          <a:prstGeom prst="rect">
            <a:avLst/>
          </a:prstGeom>
        </p:spPr>
        <p:txBody>
          <a:bodyPr wrap="square">
            <a:spAutoFit/>
          </a:bodyPr>
          <a:lstStyle/>
          <a:p>
            <a:r>
              <a:rPr lang="el-GR" sz="2400" b="1" dirty="0" smtClean="0">
                <a:solidFill>
                  <a:srgbClr val="0070C0"/>
                </a:solidFill>
              </a:rPr>
              <a:t>Σκηνικό Παγκόσμιας Οικονομίας:</a:t>
            </a:r>
          </a:p>
          <a:p>
            <a:pPr algn="just"/>
            <a:r>
              <a:rPr lang="el-GR" dirty="0" smtClean="0"/>
              <a:t>Το </a:t>
            </a:r>
            <a:r>
              <a:rPr lang="el-GR" dirty="0"/>
              <a:t>2009 η παγκόσμια οικονομία κατέγραψε </a:t>
            </a:r>
            <a:r>
              <a:rPr lang="el-GR" b="1" dirty="0"/>
              <a:t>αρνητικό ρυθμό ανάπτυξης</a:t>
            </a:r>
            <a:r>
              <a:rPr lang="el-GR" dirty="0"/>
              <a:t>, </a:t>
            </a:r>
            <a:r>
              <a:rPr lang="el-GR" dirty="0" smtClean="0"/>
              <a:t>για πρώτη </a:t>
            </a:r>
            <a:r>
              <a:rPr lang="el-GR" dirty="0"/>
              <a:t>φορά στη μεταπολεμική περίοδο, καθώς οι περισσότερες προηγμένες </a:t>
            </a:r>
            <a:r>
              <a:rPr lang="el-GR" dirty="0" smtClean="0"/>
              <a:t>οικονομίες </a:t>
            </a:r>
            <a:r>
              <a:rPr lang="el-GR" dirty="0"/>
              <a:t>εισήλθαν σε βαθιά ύφεση και ο </a:t>
            </a:r>
            <a:r>
              <a:rPr lang="el-GR" b="1" dirty="0"/>
              <a:t>ρυθμός ανόδου του ΑΕΠ στις </a:t>
            </a:r>
            <a:r>
              <a:rPr lang="el-GR" b="1" dirty="0" smtClean="0"/>
              <a:t>αναδυόμενες οικονομίες σημείωσε σημαντική </a:t>
            </a:r>
            <a:r>
              <a:rPr lang="el-GR" b="1" dirty="0"/>
              <a:t>επιβράδυνση</a:t>
            </a:r>
            <a:r>
              <a:rPr lang="el-GR" dirty="0"/>
              <a:t>. Όλες οι χώρες της ζώνης του </a:t>
            </a:r>
            <a:r>
              <a:rPr lang="el-GR" dirty="0" smtClean="0"/>
              <a:t>ευρώ κατέγραψαν </a:t>
            </a:r>
            <a:r>
              <a:rPr lang="el-GR" dirty="0"/>
              <a:t>αρνητικούς ρυθμούς μεταβολής του ΑΕΠ, </a:t>
            </a:r>
            <a:r>
              <a:rPr lang="el-GR" b="1" dirty="0">
                <a:solidFill>
                  <a:srgbClr val="C00000"/>
                </a:solidFill>
              </a:rPr>
              <a:t>ενώ τη μεγαλύτερη </a:t>
            </a:r>
            <a:r>
              <a:rPr lang="el-GR" b="1" dirty="0" smtClean="0">
                <a:solidFill>
                  <a:srgbClr val="C00000"/>
                </a:solidFill>
              </a:rPr>
              <a:t>ύφεση παρουσίασαν </a:t>
            </a:r>
            <a:r>
              <a:rPr lang="el-GR" b="1" dirty="0">
                <a:solidFill>
                  <a:srgbClr val="C00000"/>
                </a:solidFill>
              </a:rPr>
              <a:t>οι περισσότερο ανοικτές οικονομίες, οι οποίες επλήγησαν </a:t>
            </a:r>
            <a:r>
              <a:rPr lang="el-GR" b="1" dirty="0" smtClean="0">
                <a:solidFill>
                  <a:srgbClr val="C00000"/>
                </a:solidFill>
              </a:rPr>
              <a:t>ιδιαίτερα από </a:t>
            </a:r>
            <a:r>
              <a:rPr lang="el-GR" b="1" dirty="0">
                <a:solidFill>
                  <a:srgbClr val="C00000"/>
                </a:solidFill>
              </a:rPr>
              <a:t>τη ραγδαία πτώση του παγκόσμιου εμπορίου (κατά 10,7%) το έτος εκείνο</a:t>
            </a:r>
            <a:r>
              <a:rPr lang="el-GR" dirty="0"/>
              <a:t>. </a:t>
            </a:r>
            <a:r>
              <a:rPr lang="el-GR" dirty="0" smtClean="0"/>
              <a:t>Φυσικά</a:t>
            </a:r>
            <a:r>
              <a:rPr lang="el-GR" dirty="0"/>
              <a:t>, οι περισσότερο ανοικτές οικονομίες ήταν και οι πρώτες που ευνοήθηκαν </a:t>
            </a:r>
            <a:r>
              <a:rPr lang="el-GR" dirty="0" smtClean="0"/>
              <a:t>από την </a:t>
            </a:r>
            <a:r>
              <a:rPr lang="el-GR" dirty="0"/>
              <a:t>ανάκαμψη της παγκόσμιας οικονομίας και του διεθνούς εμπορίου, η οποία </a:t>
            </a:r>
            <a:r>
              <a:rPr lang="el-GR" dirty="0" smtClean="0"/>
              <a:t>ξεκίνησε </a:t>
            </a:r>
            <a:r>
              <a:rPr lang="el-GR" dirty="0"/>
              <a:t>το </a:t>
            </a:r>
            <a:r>
              <a:rPr lang="el-GR" dirty="0" smtClean="0"/>
              <a:t>2010 (Τράπεζα της Ελλάδας, 2008-2013). </a:t>
            </a:r>
            <a:endParaRPr lang="el-GR" dirty="0"/>
          </a:p>
        </p:txBody>
      </p:sp>
      <p:sp>
        <p:nvSpPr>
          <p:cNvPr id="6" name="Ορθογώνιο 5"/>
          <p:cNvSpPr/>
          <p:nvPr/>
        </p:nvSpPr>
        <p:spPr>
          <a:xfrm>
            <a:off x="251520" y="3420294"/>
            <a:ext cx="8568952" cy="2985433"/>
          </a:xfrm>
          <a:prstGeom prst="rect">
            <a:avLst/>
          </a:prstGeom>
        </p:spPr>
        <p:txBody>
          <a:bodyPr wrap="square">
            <a:spAutoFit/>
          </a:bodyPr>
          <a:lstStyle/>
          <a:p>
            <a:pPr algn="just"/>
            <a:r>
              <a:rPr lang="el-GR" dirty="0"/>
              <a:t>Σε παγκόσμιο επίπεδο, ορόσημο αποτέλεσε η Σύνοδος Κορυφής της “</a:t>
            </a:r>
            <a:r>
              <a:rPr lang="el-GR" dirty="0" smtClean="0"/>
              <a:t>Ομάδας των </a:t>
            </a:r>
            <a:r>
              <a:rPr lang="el-GR" dirty="0"/>
              <a:t>20” (G20) στο Λονδίνο τον Απρίλιο του 2009. Η Σύνοδος αποφάσισε </a:t>
            </a:r>
            <a:r>
              <a:rPr lang="el-GR" dirty="0" smtClean="0"/>
              <a:t>την ίδρυση </a:t>
            </a:r>
            <a:r>
              <a:rPr lang="el-GR" dirty="0"/>
              <a:t>του Συμβουλίου Χρηματοπιστωτικής Σταθερότητας (FSB) ως διαδόχου </a:t>
            </a:r>
            <a:r>
              <a:rPr lang="el-GR" dirty="0" smtClean="0"/>
              <a:t>του Φόρουμ </a:t>
            </a:r>
            <a:r>
              <a:rPr lang="el-GR" dirty="0"/>
              <a:t>Χρηματοπιστωτικής Σταθερότητας, με διευρυμένη σύνθεση και </a:t>
            </a:r>
            <a:r>
              <a:rPr lang="el-GR" dirty="0" smtClean="0"/>
              <a:t>ενισχυμένες </a:t>
            </a:r>
            <a:r>
              <a:rPr lang="el-GR" dirty="0"/>
              <a:t>αρμοδιότητες όσον αφορά τη διατήρηση της χρηματοπιστωτικής σταθερότητας.</a:t>
            </a:r>
          </a:p>
          <a:p>
            <a:pPr algn="just"/>
            <a:endParaRPr lang="el-GR" dirty="0" smtClean="0"/>
          </a:p>
          <a:p>
            <a:pPr algn="just"/>
            <a:r>
              <a:rPr lang="el-GR" sz="2000" dirty="0" smtClean="0">
                <a:solidFill>
                  <a:srgbClr val="002060"/>
                </a:solidFill>
              </a:rPr>
              <a:t>Η </a:t>
            </a:r>
            <a:r>
              <a:rPr lang="el-GR" sz="2000" dirty="0">
                <a:solidFill>
                  <a:srgbClr val="002060"/>
                </a:solidFill>
              </a:rPr>
              <a:t>Σύνοδος Κορυφής της “Ομάδας των 20” έδωσε το έναυσμα για μια μεγάλης </a:t>
            </a:r>
            <a:r>
              <a:rPr lang="el-GR" sz="2000" dirty="0" smtClean="0">
                <a:solidFill>
                  <a:srgbClr val="002060"/>
                </a:solidFill>
              </a:rPr>
              <a:t>εμβέλειας </a:t>
            </a:r>
            <a:r>
              <a:rPr lang="el-GR" sz="2000" dirty="0">
                <a:solidFill>
                  <a:srgbClr val="002060"/>
                </a:solidFill>
              </a:rPr>
              <a:t>μεταρρύθμιση του εποπτικού πλαισίου, την οποία ανέλαβαν να </a:t>
            </a:r>
            <a:r>
              <a:rPr lang="el-GR" sz="2000" dirty="0" smtClean="0">
                <a:solidFill>
                  <a:srgbClr val="002060"/>
                </a:solidFill>
              </a:rPr>
              <a:t>υλοποιήσουν </a:t>
            </a:r>
            <a:r>
              <a:rPr lang="el-GR" sz="2000" dirty="0">
                <a:solidFill>
                  <a:srgbClr val="002060"/>
                </a:solidFill>
              </a:rPr>
              <a:t>οι φορείς θέσπισης παγκόσμιων προτύπων και η Ευρωπαϊκή Επιτροπή</a:t>
            </a:r>
          </a:p>
        </p:txBody>
      </p:sp>
    </p:spTree>
    <p:extLst>
      <p:ext uri="{BB962C8B-B14F-4D97-AF65-F5344CB8AC3E}">
        <p14:creationId xmlns:p14="http://schemas.microsoft.com/office/powerpoint/2010/main" val="414549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79512" y="260648"/>
            <a:ext cx="8712968" cy="6247864"/>
          </a:xfrm>
          <a:prstGeom prst="rect">
            <a:avLst/>
          </a:prstGeom>
        </p:spPr>
        <p:txBody>
          <a:bodyPr wrap="square">
            <a:spAutoFit/>
          </a:bodyPr>
          <a:lstStyle/>
          <a:p>
            <a:r>
              <a:rPr lang="el-GR" sz="2400" b="1" dirty="0">
                <a:solidFill>
                  <a:srgbClr val="C00000"/>
                </a:solidFill>
              </a:rPr>
              <a:t>Παρεμβάσεις για τη στήριξη κρατών-μελών της ΕΕ εκτός της ζώνης του ευρώ</a:t>
            </a:r>
          </a:p>
          <a:p>
            <a:pPr algn="just"/>
            <a:r>
              <a:rPr lang="el-GR" sz="2200" dirty="0"/>
              <a:t>Ήδη από το 2008 και τις αρχές του 2009, η Ουγγαρία, η </a:t>
            </a:r>
            <a:r>
              <a:rPr lang="el-GR" sz="2200" dirty="0" smtClean="0"/>
              <a:t>Λετονία </a:t>
            </a:r>
            <a:r>
              <a:rPr lang="el-GR" sz="2200" dirty="0"/>
              <a:t>και η </a:t>
            </a:r>
            <a:r>
              <a:rPr lang="el-GR" sz="2200" dirty="0" smtClean="0"/>
              <a:t>Ρουμανία (κράτη-μέλη </a:t>
            </a:r>
            <a:r>
              <a:rPr lang="el-GR" sz="2200" dirty="0"/>
              <a:t>της ΕΕ εκτός ζώνης του ευρώ, με σοβαρές μακροοικονομικές </a:t>
            </a:r>
            <a:r>
              <a:rPr lang="el-GR" sz="2200" dirty="0" smtClean="0"/>
              <a:t>ανισορροπίες και </a:t>
            </a:r>
            <a:r>
              <a:rPr lang="el-GR" sz="2200" dirty="0"/>
              <a:t>διαρθρωτικές αδυναμίες) αναγκάστηκαν, υπό την πίεση της παγκόσμιας κρίσης </a:t>
            </a:r>
            <a:r>
              <a:rPr lang="el-GR" sz="2200" dirty="0" smtClean="0"/>
              <a:t>και της </a:t>
            </a:r>
            <a:r>
              <a:rPr lang="el-GR" sz="2200" dirty="0"/>
              <a:t>οικονομικής ύφεσης, αλλά και των χρηματοδοτικών δυσκολιών που </a:t>
            </a:r>
            <a:r>
              <a:rPr lang="el-GR" sz="2200" dirty="0" smtClean="0"/>
              <a:t>αντιμετώπιζαν</a:t>
            </a:r>
            <a:r>
              <a:rPr lang="el-GR" sz="2200" dirty="0"/>
              <a:t>, να προσφύγουν στους μηχανισμούς οικονομικής στήριξης της Ευρωπαϊκής </a:t>
            </a:r>
            <a:r>
              <a:rPr lang="el-GR" sz="2200" dirty="0" smtClean="0"/>
              <a:t>Ένωσης και </a:t>
            </a:r>
            <a:r>
              <a:rPr lang="el-GR" sz="2200" dirty="0"/>
              <a:t>του Διεθνούς Νομισματικού Ταμείου. </a:t>
            </a:r>
            <a:r>
              <a:rPr lang="el-GR" sz="2200" b="1" dirty="0">
                <a:solidFill>
                  <a:srgbClr val="0070C0"/>
                </a:solidFill>
              </a:rPr>
              <a:t>Οι τρεις χώρες ζήτησαν και </a:t>
            </a:r>
            <a:r>
              <a:rPr lang="el-GR" sz="2200" b="1" dirty="0" smtClean="0">
                <a:solidFill>
                  <a:srgbClr val="0070C0"/>
                </a:solidFill>
              </a:rPr>
              <a:t>έλαβαν εξωτερική </a:t>
            </a:r>
            <a:r>
              <a:rPr lang="el-GR" sz="2200" b="1" dirty="0">
                <a:solidFill>
                  <a:srgbClr val="0070C0"/>
                </a:solidFill>
              </a:rPr>
              <a:t>οικονομική βοήθεια, αναλαμβάνοντας ταυτόχρονα τη δέσμευση να </a:t>
            </a:r>
            <a:r>
              <a:rPr lang="el-GR" sz="2200" b="1" dirty="0" smtClean="0">
                <a:solidFill>
                  <a:srgbClr val="0070C0"/>
                </a:solidFill>
              </a:rPr>
              <a:t>εφαρμόσουν </a:t>
            </a:r>
            <a:r>
              <a:rPr lang="el-GR" sz="2200" b="1" dirty="0">
                <a:solidFill>
                  <a:srgbClr val="0070C0"/>
                </a:solidFill>
              </a:rPr>
              <a:t>πρόγραμμα οικονομικής προσαρμογής και μεταρρυθμίσεων</a:t>
            </a:r>
            <a:r>
              <a:rPr lang="el-GR" sz="2200" b="1" dirty="0" smtClean="0">
                <a:solidFill>
                  <a:srgbClr val="0070C0"/>
                </a:solidFill>
              </a:rPr>
              <a:t>.</a:t>
            </a:r>
          </a:p>
          <a:p>
            <a:pPr algn="just"/>
            <a:endParaRPr lang="el-GR" sz="2200" b="1" dirty="0" smtClean="0">
              <a:solidFill>
                <a:srgbClr val="0070C0"/>
              </a:solidFill>
            </a:endParaRPr>
          </a:p>
          <a:p>
            <a:pPr algn="just"/>
            <a:r>
              <a:rPr lang="el-GR" sz="2200" dirty="0" smtClean="0"/>
              <a:t>Η προσφυγή </a:t>
            </a:r>
            <a:r>
              <a:rPr lang="el-GR" sz="2200" dirty="0"/>
              <a:t>των ανωτέρω χωρών στους μηχανισμούς στήριξης της ΕΕ και του </a:t>
            </a:r>
            <a:r>
              <a:rPr lang="el-GR" sz="2200" dirty="0" smtClean="0"/>
              <a:t>ΔΝΤ συνέβαλε </a:t>
            </a:r>
            <a:r>
              <a:rPr lang="el-GR" sz="2200" dirty="0"/>
              <a:t>σημαντικά στη σταθεροποίηση των οικονομιών τους, </a:t>
            </a:r>
            <a:r>
              <a:rPr lang="el-GR" sz="2200" b="1" dirty="0">
                <a:solidFill>
                  <a:srgbClr val="0070C0"/>
                </a:solidFill>
              </a:rPr>
              <a:t>καθώς διασφάλισε </a:t>
            </a:r>
            <a:r>
              <a:rPr lang="el-GR" sz="2200" b="1" dirty="0" smtClean="0">
                <a:solidFill>
                  <a:srgbClr val="0070C0"/>
                </a:solidFill>
              </a:rPr>
              <a:t>τη χρηματοδότησή </a:t>
            </a:r>
            <a:r>
              <a:rPr lang="el-GR" sz="2200" b="1" dirty="0">
                <a:solidFill>
                  <a:srgbClr val="0070C0"/>
                </a:solidFill>
              </a:rPr>
              <a:t>τους και δρομολόγησε τη μετάβασή τους σε βιώσιμο πρότυπο </a:t>
            </a:r>
            <a:r>
              <a:rPr lang="el-GR" sz="2200" b="1" dirty="0" smtClean="0">
                <a:solidFill>
                  <a:srgbClr val="0070C0"/>
                </a:solidFill>
              </a:rPr>
              <a:t>ανάπτυξης</a:t>
            </a:r>
            <a:r>
              <a:rPr lang="el-GR" sz="2200" b="1" dirty="0">
                <a:solidFill>
                  <a:srgbClr val="0070C0"/>
                </a:solidFill>
              </a:rPr>
              <a:t>, ενώ απέτρεψε την ευρύτερη μετάδοση της </a:t>
            </a:r>
            <a:r>
              <a:rPr lang="el-GR" sz="2200" b="1" dirty="0" smtClean="0">
                <a:solidFill>
                  <a:srgbClr val="0070C0"/>
                </a:solidFill>
              </a:rPr>
              <a:t>κρίσης</a:t>
            </a:r>
            <a:r>
              <a:rPr lang="el-GR" sz="2200" b="1" dirty="0" smtClean="0"/>
              <a:t> </a:t>
            </a:r>
            <a:r>
              <a:rPr lang="el-GR" sz="2200" dirty="0" smtClean="0"/>
              <a:t>(Τράπεζα της Ελλάδας 2008-2013)</a:t>
            </a:r>
            <a:endParaRPr lang="el-GR" sz="2200" dirty="0">
              <a:solidFill>
                <a:srgbClr val="0070C0"/>
              </a:solidFill>
            </a:endParaRPr>
          </a:p>
        </p:txBody>
      </p:sp>
    </p:spTree>
    <p:extLst>
      <p:ext uri="{BB962C8B-B14F-4D97-AF65-F5344CB8AC3E}">
        <p14:creationId xmlns:p14="http://schemas.microsoft.com/office/powerpoint/2010/main" val="322753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epanalysis.gr/sites/default/files/erevnes_files/v1/1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5" y="188640"/>
            <a:ext cx="8646545" cy="525658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7584" y="5661248"/>
            <a:ext cx="7272808" cy="69510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Το κόστος της κρίσης: ΕΕ-27 ΑΕΠ (σε τιμές 2012) </a:t>
            </a:r>
            <a:r>
              <a:rPr lang="el-GR" sz="1400" dirty="0" smtClean="0">
                <a:solidFill>
                  <a:schemeClr val="tx1"/>
                </a:solidFill>
              </a:rPr>
              <a:t>και ανεργία </a:t>
            </a:r>
            <a:r>
              <a:rPr lang="el-GR" sz="1400" dirty="0">
                <a:solidFill>
                  <a:schemeClr val="tx1"/>
                </a:solidFill>
              </a:rPr>
              <a:t>υπό το σενάριο «</a:t>
            </a:r>
            <a:r>
              <a:rPr lang="el-GR" sz="1400" dirty="0" smtClean="0">
                <a:solidFill>
                  <a:schemeClr val="tx1"/>
                </a:solidFill>
              </a:rPr>
              <a:t>χωρίς κρίση&gt;&gt;</a:t>
            </a:r>
            <a:r>
              <a:rPr lang="el-GR" dirty="0" smtClean="0"/>
              <a:t>».</a:t>
            </a:r>
          </a:p>
          <a:p>
            <a:pPr algn="ctr"/>
            <a:r>
              <a:rPr lang="el-GR" sz="1400" dirty="0" smtClean="0">
                <a:solidFill>
                  <a:schemeClr val="tx1"/>
                </a:solidFill>
              </a:rPr>
              <a:t>[</a:t>
            </a:r>
            <a:r>
              <a:rPr lang="en-US" sz="1400" dirty="0">
                <a:solidFill>
                  <a:schemeClr val="tx1"/>
                </a:solidFill>
              </a:rPr>
              <a:t>http://</a:t>
            </a:r>
            <a:r>
              <a:rPr lang="en-US" sz="1400" dirty="0" smtClean="0">
                <a:solidFill>
                  <a:schemeClr val="tx1"/>
                </a:solidFill>
              </a:rPr>
              <a:t>www.indeepanalysis.gr/analyseis/arthra/to-kostos-ths-megalhs-krishs</a:t>
            </a:r>
            <a:r>
              <a:rPr lang="el-GR" sz="1400" dirty="0" smtClean="0">
                <a:solidFill>
                  <a:schemeClr val="tx1"/>
                </a:solidFill>
              </a:rPr>
              <a:t>].</a:t>
            </a:r>
            <a:endParaRPr lang="el-GR" sz="1400" dirty="0">
              <a:solidFill>
                <a:schemeClr val="tx1"/>
              </a:solidFill>
            </a:endParaRPr>
          </a:p>
        </p:txBody>
      </p:sp>
    </p:spTree>
    <p:extLst>
      <p:ext uri="{BB962C8B-B14F-4D97-AF65-F5344CB8AC3E}">
        <p14:creationId xmlns:p14="http://schemas.microsoft.com/office/powerpoint/2010/main" val="398193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indeepanalysis.gr/sites/default/files/erevnes_files/v1/ScreenShot109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1520" y="5445224"/>
            <a:ext cx="518408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Οι περισσότερο εκτεθειμένες χώρες στο χρέος της Ελλάδας, της Πορτογαλίας, της Ισπανίας και Ιρλανδίας (</a:t>
            </a:r>
            <a:r>
              <a:rPr lang="el-GR" sz="1400" dirty="0">
                <a:solidFill>
                  <a:schemeClr val="tx1"/>
                </a:solidFill>
              </a:rPr>
              <a:t> (Δεκ. 2009-Σεπ. 2012</a:t>
            </a:r>
            <a:r>
              <a:rPr lang="el-GR" sz="1400" dirty="0" smtClean="0">
                <a:solidFill>
                  <a:schemeClr val="tx1"/>
                </a:solidFill>
              </a:rPr>
              <a:t>) [</a:t>
            </a:r>
            <a:r>
              <a:rPr lang="en-US" sz="1400" dirty="0">
                <a:solidFill>
                  <a:schemeClr val="tx1"/>
                </a:solidFill>
              </a:rPr>
              <a:t>http://</a:t>
            </a:r>
            <a:r>
              <a:rPr lang="en-US" sz="1400" dirty="0" smtClean="0">
                <a:solidFill>
                  <a:schemeClr val="tx1"/>
                </a:solidFill>
              </a:rPr>
              <a:t>www.indeepanalysis.gr/analyseis/arthra/to-kostos-ths-megalhs-krishs</a:t>
            </a:r>
            <a:r>
              <a:rPr lang="el-GR" sz="1400" dirty="0" smtClean="0">
                <a:solidFill>
                  <a:schemeClr val="tx1"/>
                </a:solidFill>
              </a:rPr>
              <a:t>].</a:t>
            </a:r>
            <a:endParaRPr lang="el-GR" sz="1400" dirty="0">
              <a:solidFill>
                <a:schemeClr val="tx1"/>
              </a:solidFill>
            </a:endParaRPr>
          </a:p>
        </p:txBody>
      </p:sp>
    </p:spTree>
    <p:extLst>
      <p:ext uri="{BB962C8B-B14F-4D97-AF65-F5344CB8AC3E}">
        <p14:creationId xmlns:p14="http://schemas.microsoft.com/office/powerpoint/2010/main" val="91218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79512" y="188640"/>
            <a:ext cx="3600400" cy="6370975"/>
          </a:xfrm>
          <a:prstGeom prst="rect">
            <a:avLst/>
          </a:prstGeom>
        </p:spPr>
        <p:txBody>
          <a:bodyPr wrap="square">
            <a:spAutoFit/>
          </a:bodyPr>
          <a:lstStyle/>
          <a:p>
            <a:pPr algn="just"/>
            <a:r>
              <a:rPr lang="el-GR" sz="2400" b="1" dirty="0" smtClean="0">
                <a:solidFill>
                  <a:srgbClr val="C00000"/>
                </a:solidFill>
              </a:rPr>
              <a:t>Διαφορετική από άλλες κρίσεις?: </a:t>
            </a:r>
          </a:p>
          <a:p>
            <a:pPr algn="just"/>
            <a:r>
              <a:rPr lang="el-GR" dirty="0" smtClean="0"/>
              <a:t>Η </a:t>
            </a:r>
            <a:r>
              <a:rPr lang="el-GR" dirty="0"/>
              <a:t>χρηματοοικονομική κρίση πέρασε στην </a:t>
            </a:r>
            <a:r>
              <a:rPr lang="el-GR" dirty="0" smtClean="0"/>
              <a:t>πραγματική οικονομία </a:t>
            </a:r>
            <a:r>
              <a:rPr lang="el-GR" dirty="0"/>
              <a:t>με δύο τρόπους: </a:t>
            </a:r>
            <a:endParaRPr lang="el-GR" dirty="0" smtClean="0"/>
          </a:p>
          <a:p>
            <a:pPr algn="just"/>
            <a:r>
              <a:rPr lang="el-GR" b="1" dirty="0" smtClean="0"/>
              <a:t>Πρώτον</a:t>
            </a:r>
            <a:r>
              <a:rPr lang="el-GR" b="1" dirty="0"/>
              <a:t>,</a:t>
            </a:r>
            <a:r>
              <a:rPr lang="el-GR" dirty="0"/>
              <a:t> μέσω </a:t>
            </a:r>
            <a:r>
              <a:rPr lang="el-GR" dirty="0" smtClean="0"/>
              <a:t>της απροθυμίας </a:t>
            </a:r>
            <a:r>
              <a:rPr lang="el-GR" dirty="0"/>
              <a:t>των πιστωτικών ιδρυμάτων να </a:t>
            </a:r>
            <a:r>
              <a:rPr lang="el-GR" dirty="0" smtClean="0"/>
              <a:t>χορηγήσουν δάνεια </a:t>
            </a:r>
            <a:r>
              <a:rPr lang="el-GR" dirty="0"/>
              <a:t>και </a:t>
            </a:r>
            <a:r>
              <a:rPr lang="el-GR" b="1" dirty="0"/>
              <a:t>δεύτερον</a:t>
            </a:r>
            <a:r>
              <a:rPr lang="el-GR" dirty="0"/>
              <a:t>, μέσω της καταστροφής του </a:t>
            </a:r>
            <a:r>
              <a:rPr lang="el-GR" dirty="0" smtClean="0"/>
              <a:t>πλούτου νοικοκυριών </a:t>
            </a:r>
            <a:r>
              <a:rPr lang="el-GR" dirty="0"/>
              <a:t>και των επιχειρήσεων από το σπάσιμο </a:t>
            </a:r>
            <a:r>
              <a:rPr lang="el-GR" dirty="0" smtClean="0"/>
              <a:t>στις φούσκες</a:t>
            </a:r>
            <a:r>
              <a:rPr lang="el-GR" dirty="0"/>
              <a:t>. Το εξωτερικό εμπόριο κατέρρευσε </a:t>
            </a:r>
            <a:r>
              <a:rPr lang="el-GR" dirty="0" smtClean="0"/>
              <a:t>και σημαντικότερο</a:t>
            </a:r>
            <a:r>
              <a:rPr lang="el-GR" dirty="0"/>
              <a:t>, λόγω του σχετικού της μεγέθους, </a:t>
            </a:r>
            <a:r>
              <a:rPr lang="el-GR" dirty="0" smtClean="0"/>
              <a:t>για πρώτη </a:t>
            </a:r>
            <a:r>
              <a:rPr lang="el-GR" dirty="0"/>
              <a:t>φορά στα τελευταία τριάντα χρόνια, μειώθηκε </a:t>
            </a:r>
            <a:r>
              <a:rPr lang="el-GR" dirty="0" smtClean="0"/>
              <a:t>η κατανάλωση</a:t>
            </a:r>
            <a:r>
              <a:rPr lang="el-GR" dirty="0"/>
              <a:t>. Συνεπεία τούτων είχαμε την </a:t>
            </a:r>
            <a:r>
              <a:rPr lang="el-GR" b="1" dirty="0" smtClean="0">
                <a:solidFill>
                  <a:srgbClr val="002060"/>
                </a:solidFill>
              </a:rPr>
              <a:t>εντυπωσιακή μείωση </a:t>
            </a:r>
            <a:r>
              <a:rPr lang="el-GR" b="1" dirty="0">
                <a:solidFill>
                  <a:srgbClr val="002060"/>
                </a:solidFill>
              </a:rPr>
              <a:t>του ΑΕΠ παγκοσμίως, την μείωση </a:t>
            </a:r>
            <a:r>
              <a:rPr lang="el-GR" b="1" dirty="0" smtClean="0">
                <a:solidFill>
                  <a:srgbClr val="002060"/>
                </a:solidFill>
              </a:rPr>
              <a:t>της απασχόλησης </a:t>
            </a:r>
            <a:r>
              <a:rPr lang="el-GR" b="1" dirty="0">
                <a:solidFill>
                  <a:srgbClr val="002060"/>
                </a:solidFill>
              </a:rPr>
              <a:t>και την αύξηση της </a:t>
            </a:r>
            <a:r>
              <a:rPr lang="el-GR" b="1" dirty="0" smtClean="0">
                <a:solidFill>
                  <a:srgbClr val="002060"/>
                </a:solidFill>
              </a:rPr>
              <a:t>ανεργίας </a:t>
            </a:r>
            <a:r>
              <a:rPr lang="el-GR" dirty="0" smtClean="0"/>
              <a:t>(</a:t>
            </a:r>
            <a:r>
              <a:rPr lang="en-US" dirty="0" err="1" smtClean="0"/>
              <a:t>Eurobank</a:t>
            </a:r>
            <a:r>
              <a:rPr lang="en-US" dirty="0" smtClean="0"/>
              <a:t> Economic Research, vol. IV (8) Dec. 2009, p.5)</a:t>
            </a:r>
            <a:endParaRPr lang="el-GR" b="1" dirty="0">
              <a:solidFill>
                <a:srgbClr val="002060"/>
              </a:solidFill>
            </a:endParaRPr>
          </a:p>
        </p:txBody>
      </p:sp>
      <p:pic>
        <p:nvPicPr>
          <p:cNvPr id="6" name="Εικόνα 5"/>
          <p:cNvPicPr>
            <a:picLocks noChangeAspect="1"/>
          </p:cNvPicPr>
          <p:nvPr/>
        </p:nvPicPr>
        <p:blipFill>
          <a:blip r:embed="rId2"/>
          <a:stretch>
            <a:fillRect/>
          </a:stretch>
        </p:blipFill>
        <p:spPr>
          <a:xfrm>
            <a:off x="3779912" y="188641"/>
            <a:ext cx="5256584" cy="6533470"/>
          </a:xfrm>
          <a:prstGeom prst="rect">
            <a:avLst/>
          </a:prstGeom>
        </p:spPr>
      </p:pic>
    </p:spTree>
    <p:extLst>
      <p:ext uri="{BB962C8B-B14F-4D97-AF65-F5344CB8AC3E}">
        <p14:creationId xmlns:p14="http://schemas.microsoft.com/office/powerpoint/2010/main" val="284270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16</a:t>
            </a:fld>
            <a:endParaRPr lang="el-GR"/>
          </a:p>
        </p:txBody>
      </p:sp>
      <p:pic>
        <p:nvPicPr>
          <p:cNvPr id="5" name="Εικόνα 4"/>
          <p:cNvPicPr>
            <a:picLocks noChangeAspect="1"/>
          </p:cNvPicPr>
          <p:nvPr/>
        </p:nvPicPr>
        <p:blipFill>
          <a:blip r:embed="rId2"/>
          <a:stretch>
            <a:fillRect/>
          </a:stretch>
        </p:blipFill>
        <p:spPr>
          <a:xfrm>
            <a:off x="102936" y="116632"/>
            <a:ext cx="5332664" cy="6605478"/>
          </a:xfrm>
          <a:prstGeom prst="rect">
            <a:avLst/>
          </a:prstGeom>
        </p:spPr>
      </p:pic>
      <p:sp>
        <p:nvSpPr>
          <p:cNvPr id="6" name="Ορθογώνιο 5"/>
          <p:cNvSpPr/>
          <p:nvPr/>
        </p:nvSpPr>
        <p:spPr>
          <a:xfrm>
            <a:off x="5580112" y="117693"/>
            <a:ext cx="3420888" cy="6432530"/>
          </a:xfrm>
          <a:prstGeom prst="rect">
            <a:avLst/>
          </a:prstGeom>
        </p:spPr>
        <p:txBody>
          <a:bodyPr wrap="square">
            <a:spAutoFit/>
          </a:bodyPr>
          <a:lstStyle/>
          <a:p>
            <a:r>
              <a:rPr lang="el-GR" dirty="0" smtClean="0">
                <a:latin typeface="UB-Helvetica"/>
              </a:rPr>
              <a:t> </a:t>
            </a:r>
            <a:r>
              <a:rPr lang="el-GR" dirty="0"/>
              <a:t>Η </a:t>
            </a:r>
            <a:r>
              <a:rPr lang="el-GR" b="1" dirty="0">
                <a:solidFill>
                  <a:srgbClr val="0070C0"/>
                </a:solidFill>
              </a:rPr>
              <a:t>κρίση του 1929 </a:t>
            </a:r>
            <a:r>
              <a:rPr lang="el-GR" dirty="0"/>
              <a:t>ίσως έχει περισσότερα κοινά στοιχεία </a:t>
            </a:r>
            <a:r>
              <a:rPr lang="el-GR" dirty="0" smtClean="0"/>
              <a:t>με</a:t>
            </a:r>
            <a:r>
              <a:rPr lang="en-US" dirty="0" smtClean="0"/>
              <a:t> </a:t>
            </a:r>
            <a:r>
              <a:rPr lang="el-GR" dirty="0" smtClean="0"/>
              <a:t>την </a:t>
            </a:r>
            <a:r>
              <a:rPr lang="el-GR" b="1" dirty="0">
                <a:solidFill>
                  <a:srgbClr val="0070C0"/>
                </a:solidFill>
              </a:rPr>
              <a:t>κρίση του 2008</a:t>
            </a:r>
            <a:r>
              <a:rPr lang="el-GR" dirty="0"/>
              <a:t>, αν και έχει μεγάλες διαφορές από</a:t>
            </a:r>
          </a:p>
          <a:p>
            <a:r>
              <a:rPr lang="el-GR" dirty="0"/>
              <a:t>αυτή. </a:t>
            </a:r>
            <a:endParaRPr lang="en-US" dirty="0" smtClean="0"/>
          </a:p>
          <a:p>
            <a:endParaRPr lang="en-US" sz="800" dirty="0"/>
          </a:p>
          <a:p>
            <a:r>
              <a:rPr lang="el-GR" b="1" dirty="0" smtClean="0"/>
              <a:t>Και </a:t>
            </a:r>
            <a:r>
              <a:rPr lang="el-GR" b="1" dirty="0"/>
              <a:t>στις </a:t>
            </a:r>
            <a:r>
              <a:rPr lang="el-GR" b="1" dirty="0" smtClean="0"/>
              <a:t>δύο</a:t>
            </a:r>
            <a:r>
              <a:rPr lang="en-US" b="1" dirty="0" smtClean="0"/>
              <a:t> </a:t>
            </a:r>
            <a:r>
              <a:rPr lang="el-GR" b="1" dirty="0" smtClean="0"/>
              <a:t>περιπτώσεις </a:t>
            </a:r>
            <a:r>
              <a:rPr lang="el-GR" dirty="0"/>
              <a:t>της περιόδου της </a:t>
            </a:r>
            <a:r>
              <a:rPr lang="el-GR" dirty="0" smtClean="0"/>
              <a:t>κρίσης</a:t>
            </a:r>
            <a:r>
              <a:rPr lang="en-US" dirty="0" smtClean="0"/>
              <a:t> </a:t>
            </a:r>
            <a:r>
              <a:rPr lang="el-GR" dirty="0" smtClean="0"/>
              <a:t>προηγήθηκε μια </a:t>
            </a:r>
            <a:r>
              <a:rPr lang="el-GR" dirty="0"/>
              <a:t>μακροχρόνια φάση </a:t>
            </a:r>
            <a:r>
              <a:rPr lang="el-GR" dirty="0" smtClean="0"/>
              <a:t>πιστωτικής</a:t>
            </a:r>
            <a:r>
              <a:rPr lang="en-US" dirty="0" smtClean="0"/>
              <a:t> </a:t>
            </a:r>
            <a:r>
              <a:rPr lang="el-GR" dirty="0" smtClean="0"/>
              <a:t>επέκτασης</a:t>
            </a:r>
            <a:r>
              <a:rPr lang="el-GR" dirty="0"/>
              <a:t>, </a:t>
            </a:r>
            <a:r>
              <a:rPr lang="el-GR" dirty="0" err="1"/>
              <a:t>μόχλευσης</a:t>
            </a:r>
            <a:r>
              <a:rPr lang="el-GR" dirty="0"/>
              <a:t> και οικονομικής άνθισης. </a:t>
            </a:r>
            <a:endParaRPr lang="en-US" dirty="0" smtClean="0"/>
          </a:p>
          <a:p>
            <a:endParaRPr lang="en-US" sz="800" dirty="0"/>
          </a:p>
          <a:p>
            <a:r>
              <a:rPr lang="el-GR" b="1" dirty="0" smtClean="0"/>
              <a:t>Και στις</a:t>
            </a:r>
            <a:r>
              <a:rPr lang="en-US" b="1" dirty="0" smtClean="0"/>
              <a:t> </a:t>
            </a:r>
            <a:r>
              <a:rPr lang="el-GR" b="1" dirty="0" smtClean="0"/>
              <a:t>δύο </a:t>
            </a:r>
            <a:r>
              <a:rPr lang="el-GR" b="1" dirty="0"/>
              <a:t>περιπτώσεις </a:t>
            </a:r>
            <a:r>
              <a:rPr lang="el-GR" dirty="0"/>
              <a:t>δημιουργήθηκαν φούσκες στις </a:t>
            </a:r>
            <a:r>
              <a:rPr lang="el-GR" dirty="0" smtClean="0"/>
              <a:t>αγορές</a:t>
            </a:r>
            <a:r>
              <a:rPr lang="en-US" dirty="0" smtClean="0"/>
              <a:t> </a:t>
            </a:r>
            <a:r>
              <a:rPr lang="el-GR" dirty="0" smtClean="0"/>
              <a:t>φυσικού </a:t>
            </a:r>
            <a:r>
              <a:rPr lang="el-GR" dirty="0"/>
              <a:t>και χρηματοοικονομικού κεφαλαίου </a:t>
            </a:r>
            <a:r>
              <a:rPr lang="el-GR" dirty="0" smtClean="0"/>
              <a:t>που</a:t>
            </a:r>
            <a:r>
              <a:rPr lang="en-US" dirty="0" smtClean="0"/>
              <a:t> </a:t>
            </a:r>
            <a:r>
              <a:rPr lang="el-GR" dirty="0" smtClean="0"/>
              <a:t>εγκυμονούσαν </a:t>
            </a:r>
            <a:r>
              <a:rPr lang="el-GR" dirty="0"/>
              <a:t>συστημικό κίνδυνο. </a:t>
            </a:r>
            <a:r>
              <a:rPr lang="el-GR" b="1" dirty="0">
                <a:solidFill>
                  <a:srgbClr val="C00000"/>
                </a:solidFill>
              </a:rPr>
              <a:t>Όταν οι φούσκες</a:t>
            </a:r>
          </a:p>
          <a:p>
            <a:r>
              <a:rPr lang="el-GR" b="1" dirty="0">
                <a:solidFill>
                  <a:srgbClr val="C00000"/>
                </a:solidFill>
              </a:rPr>
              <a:t>έσπασαν</a:t>
            </a:r>
            <a:r>
              <a:rPr lang="el-GR" b="1" dirty="0" smtClean="0">
                <a:solidFill>
                  <a:srgbClr val="C00000"/>
                </a:solidFill>
              </a:rPr>
              <a:t>, πολλές και μεγάλες τράπεζες πτώχευσαν, το</a:t>
            </a:r>
          </a:p>
          <a:p>
            <a:r>
              <a:rPr lang="el-GR" b="1" dirty="0" smtClean="0">
                <a:solidFill>
                  <a:srgbClr val="C00000"/>
                </a:solidFill>
              </a:rPr>
              <a:t>διεθνές εμπόριο συρρικνώθηκε, η κατανάλωση και το ΑΕΠ</a:t>
            </a:r>
          </a:p>
          <a:p>
            <a:r>
              <a:rPr lang="el-GR" b="1" dirty="0" smtClean="0">
                <a:solidFill>
                  <a:srgbClr val="C00000"/>
                </a:solidFill>
              </a:rPr>
              <a:t>μειώθηκαν και </a:t>
            </a:r>
            <a:r>
              <a:rPr lang="el-GR" b="1" dirty="0">
                <a:solidFill>
                  <a:srgbClr val="C00000"/>
                </a:solidFill>
              </a:rPr>
              <a:t>η ανεργία αυξήθηκε</a:t>
            </a:r>
          </a:p>
        </p:txBody>
      </p:sp>
    </p:spTree>
    <p:extLst>
      <p:ext uri="{BB962C8B-B14F-4D97-AF65-F5344CB8AC3E}">
        <p14:creationId xmlns:p14="http://schemas.microsoft.com/office/powerpoint/2010/main" val="254620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52400"/>
            <a:ext cx="8640960" cy="684312"/>
          </a:xfrm>
        </p:spPr>
        <p:txBody>
          <a:bodyPr>
            <a:normAutofit fontScale="90000"/>
          </a:bodyPr>
          <a:lstStyle/>
          <a:p>
            <a:pPr algn="ctr"/>
            <a:r>
              <a:rPr lang="en-US" b="1" dirty="0" smtClean="0">
                <a:solidFill>
                  <a:srgbClr val="002060"/>
                </a:solidFill>
                <a:latin typeface="Calibri" panose="020F0502020204030204" pitchFamily="34" charset="0"/>
              </a:rPr>
              <a:t>1929 </a:t>
            </a:r>
            <a:r>
              <a:rPr lang="el-GR" b="1" dirty="0" smtClean="0">
                <a:solidFill>
                  <a:srgbClr val="002060"/>
                </a:solidFill>
                <a:latin typeface="Calibri" panose="020F0502020204030204" pitchFamily="34" charset="0"/>
              </a:rPr>
              <a:t>και 2008: Βασικές διαφορές των δυο κρίσεων</a:t>
            </a:r>
            <a:br>
              <a:rPr lang="el-GR" b="1" dirty="0" smtClean="0">
                <a:solidFill>
                  <a:srgbClr val="002060"/>
                </a:solidFill>
                <a:latin typeface="Calibri" panose="020F0502020204030204" pitchFamily="34" charset="0"/>
              </a:rPr>
            </a:br>
            <a:r>
              <a:rPr lang="el-GR" sz="1600" b="1" dirty="0" smtClean="0">
                <a:solidFill>
                  <a:srgbClr val="002060"/>
                </a:solidFill>
                <a:latin typeface="+mn-lt"/>
              </a:rPr>
              <a:t>(</a:t>
            </a:r>
            <a:r>
              <a:rPr lang="en-US" sz="1600" dirty="0" err="1" smtClean="0">
                <a:latin typeface="+mn-lt"/>
              </a:rPr>
              <a:t>Eurobank</a:t>
            </a:r>
            <a:r>
              <a:rPr lang="en-US" sz="1600" dirty="0" smtClean="0">
                <a:latin typeface="+mn-lt"/>
              </a:rPr>
              <a:t> </a:t>
            </a:r>
            <a:r>
              <a:rPr lang="en-US" sz="1600" dirty="0">
                <a:latin typeface="+mn-lt"/>
              </a:rPr>
              <a:t>Economic Research, vol. IV (8) Dec. 2009, </a:t>
            </a:r>
            <a:r>
              <a:rPr lang="en-US" sz="1600" dirty="0" smtClean="0">
                <a:latin typeface="+mn-lt"/>
              </a:rPr>
              <a:t>p.</a:t>
            </a:r>
            <a:r>
              <a:rPr lang="el-GR" sz="1600" dirty="0" smtClean="0">
                <a:latin typeface="+mn-lt"/>
              </a:rPr>
              <a:t>6</a:t>
            </a:r>
            <a:r>
              <a:rPr lang="en-US" sz="1600" dirty="0" smtClean="0">
                <a:latin typeface="+mn-lt"/>
              </a:rPr>
              <a:t>)</a:t>
            </a:r>
            <a:endParaRPr lang="el-GR" sz="1600" b="1" dirty="0">
              <a:solidFill>
                <a:srgbClr val="002060"/>
              </a:solidFill>
              <a:latin typeface="+mn-lt"/>
            </a:endParaRPr>
          </a:p>
        </p:txBody>
      </p:sp>
      <p:sp>
        <p:nvSpPr>
          <p:cNvPr id="4" name="Θέση περιεχομένου 3"/>
          <p:cNvSpPr>
            <a:spLocks noGrp="1"/>
          </p:cNvSpPr>
          <p:nvPr>
            <p:ph sz="quarter" idx="1"/>
          </p:nvPr>
        </p:nvSpPr>
        <p:spPr>
          <a:xfrm>
            <a:off x="179512" y="908720"/>
            <a:ext cx="8712968" cy="5688632"/>
          </a:xfrm>
        </p:spPr>
        <p:txBody>
          <a:bodyPr>
            <a:normAutofit/>
          </a:bodyPr>
          <a:lstStyle/>
          <a:p>
            <a:r>
              <a:rPr lang="el-GR" sz="1600" b="1" dirty="0">
                <a:solidFill>
                  <a:srgbClr val="C00000"/>
                </a:solidFill>
              </a:rPr>
              <a:t>Πρώτον</a:t>
            </a:r>
            <a:r>
              <a:rPr lang="el-GR" sz="1600" dirty="0"/>
              <a:t> </a:t>
            </a:r>
            <a:r>
              <a:rPr lang="el-GR" sz="1600" dirty="0" smtClean="0"/>
              <a:t>το 1929 </a:t>
            </a:r>
            <a:r>
              <a:rPr lang="el-GR" sz="1600" dirty="0"/>
              <a:t>η μείωση του ΑΕΠ και του επιπέδου των τιμών </a:t>
            </a:r>
            <a:r>
              <a:rPr lang="el-GR" sz="1600" dirty="0" smtClean="0"/>
              <a:t>ήταν ασύγκριτα </a:t>
            </a:r>
            <a:r>
              <a:rPr lang="el-GR" sz="1600" dirty="0"/>
              <a:t>μεγαλύτερη και κατά πάσα πιθανότητα </a:t>
            </a:r>
            <a:r>
              <a:rPr lang="el-GR" sz="1600" dirty="0" smtClean="0"/>
              <a:t>είχε πολύ </a:t>
            </a:r>
            <a:r>
              <a:rPr lang="el-GR" sz="1600" dirty="0"/>
              <a:t>μεγαλύτερη εμμονή</a:t>
            </a:r>
            <a:r>
              <a:rPr lang="el-GR" sz="1600" dirty="0" smtClean="0"/>
              <a:t>.</a:t>
            </a:r>
            <a:r>
              <a:rPr lang="el-GR" sz="1600" dirty="0"/>
              <a:t> Η καταστροφή του </a:t>
            </a:r>
            <a:r>
              <a:rPr lang="el-GR" sz="1600" dirty="0" smtClean="0"/>
              <a:t>πλούτου των </a:t>
            </a:r>
            <a:r>
              <a:rPr lang="el-GR" sz="1600" dirty="0"/>
              <a:t>νοικοκυριών ήταν σχετικά πολύ μεγαλύτερη </a:t>
            </a:r>
            <a:r>
              <a:rPr lang="el-GR" sz="1600" dirty="0" smtClean="0"/>
              <a:t>και διαχύθηκε </a:t>
            </a:r>
            <a:r>
              <a:rPr lang="el-GR" sz="1600" dirty="0"/>
              <a:t>πολύ περισσότερο το 1929, λόγω </a:t>
            </a:r>
            <a:r>
              <a:rPr lang="el-GR" sz="1600" dirty="0" smtClean="0"/>
              <a:t>του αποπληθωρισμού </a:t>
            </a:r>
            <a:r>
              <a:rPr lang="el-GR" sz="1600" dirty="0"/>
              <a:t>και της συσσώρευσης χρέους </a:t>
            </a:r>
            <a:r>
              <a:rPr lang="el-GR" sz="1600" dirty="0" smtClean="0"/>
              <a:t>στα νοικοκυριά </a:t>
            </a:r>
            <a:r>
              <a:rPr lang="el-GR" sz="1600" dirty="0"/>
              <a:t>και τις επιχειρήσεις που ήταν αδύνατον </a:t>
            </a:r>
            <a:r>
              <a:rPr lang="el-GR" sz="1600" dirty="0" smtClean="0"/>
              <a:t>να αποπληρωθεί</a:t>
            </a:r>
            <a:r>
              <a:rPr lang="el-GR" sz="1600" dirty="0"/>
              <a:t>. </a:t>
            </a:r>
            <a:endParaRPr lang="el-GR" sz="1600" dirty="0" smtClean="0"/>
          </a:p>
          <a:p>
            <a:r>
              <a:rPr lang="el-GR" sz="1600" b="1" dirty="0" smtClean="0">
                <a:solidFill>
                  <a:srgbClr val="002060"/>
                </a:solidFill>
              </a:rPr>
              <a:t>Αντίθετα</a:t>
            </a:r>
            <a:r>
              <a:rPr lang="el-GR" sz="1600" dirty="0" smtClean="0"/>
              <a:t> </a:t>
            </a:r>
            <a:r>
              <a:rPr lang="el-GR" sz="1600" dirty="0"/>
              <a:t>στην κρίση του 2008, </a:t>
            </a:r>
            <a:r>
              <a:rPr lang="el-GR" sz="1600" dirty="0" smtClean="0"/>
              <a:t>η καταστροφή </a:t>
            </a:r>
            <a:r>
              <a:rPr lang="el-GR" sz="1600" dirty="0"/>
              <a:t>του πλούτου επικεντρώθηκε στις </a:t>
            </a:r>
            <a:r>
              <a:rPr lang="el-GR" sz="1600" dirty="0" smtClean="0"/>
              <a:t>απώλειες των </a:t>
            </a:r>
            <a:r>
              <a:rPr lang="el-GR" sz="1600" dirty="0"/>
              <a:t>χαρτοφυλακίων επενδυτών υψηλής </a:t>
            </a:r>
            <a:r>
              <a:rPr lang="el-GR" sz="1600" dirty="0" smtClean="0"/>
              <a:t>εισοδηματικής στάθμης</a:t>
            </a:r>
            <a:r>
              <a:rPr lang="el-GR" sz="1600" dirty="0"/>
              <a:t>. Επίσης, η έλλειψη εγγύησης των </a:t>
            </a:r>
            <a:r>
              <a:rPr lang="el-GR" sz="1600" dirty="0" smtClean="0"/>
              <a:t>καταθέσεων το </a:t>
            </a:r>
            <a:r>
              <a:rPr lang="el-GR" sz="1600" dirty="0"/>
              <a:t>1929 οδήγησε σε ακόμη μεγαλύτερη </a:t>
            </a:r>
            <a:r>
              <a:rPr lang="el-GR" sz="1600" dirty="0" smtClean="0"/>
              <a:t>οικονομική δυσπραγία </a:t>
            </a:r>
            <a:r>
              <a:rPr lang="el-GR" sz="1600" dirty="0"/>
              <a:t>των </a:t>
            </a:r>
            <a:r>
              <a:rPr lang="el-GR" sz="1600" dirty="0" smtClean="0"/>
              <a:t>νοικοκυριών</a:t>
            </a:r>
          </a:p>
          <a:p>
            <a:r>
              <a:rPr lang="el-GR" sz="1600" b="1" dirty="0">
                <a:solidFill>
                  <a:srgbClr val="C00000"/>
                </a:solidFill>
              </a:rPr>
              <a:t>Δεύτερον</a:t>
            </a:r>
            <a:r>
              <a:rPr lang="el-GR" sz="1600" dirty="0"/>
              <a:t>, η νομισματική </a:t>
            </a:r>
            <a:r>
              <a:rPr lang="el-GR" sz="1600" dirty="0" smtClean="0"/>
              <a:t>και δημοσιονομική </a:t>
            </a:r>
            <a:r>
              <a:rPr lang="el-GR" sz="1600" dirty="0"/>
              <a:t>πολιτική το 2008 κινήθηκαν αντίθετα </a:t>
            </a:r>
            <a:r>
              <a:rPr lang="el-GR" sz="1600" dirty="0" smtClean="0"/>
              <a:t>από τις </a:t>
            </a:r>
            <a:r>
              <a:rPr lang="el-GR" sz="1600" dirty="0"/>
              <a:t>αντίστοιχες πολιτικές του 1929</a:t>
            </a:r>
            <a:r>
              <a:rPr lang="el-GR" sz="1600" dirty="0" smtClean="0"/>
              <a:t>. </a:t>
            </a:r>
            <a:r>
              <a:rPr lang="el-GR" sz="1600" dirty="0"/>
              <a:t>Δηλαδή, το 1929 </a:t>
            </a:r>
            <a:r>
              <a:rPr lang="el-GR" sz="1600" dirty="0" smtClean="0"/>
              <a:t>ήταν αμφότερες </a:t>
            </a:r>
            <a:r>
              <a:rPr lang="el-GR" sz="1600" dirty="0"/>
              <a:t>περιοριστικές, ενώ το 2008 ήταν </a:t>
            </a:r>
            <a:r>
              <a:rPr lang="el-GR" sz="1600" dirty="0" smtClean="0"/>
              <a:t>αμφότερες επεκτατικές. </a:t>
            </a:r>
            <a:r>
              <a:rPr lang="el-GR" sz="1600" dirty="0"/>
              <a:t>Η αποτελεσματικότητα </a:t>
            </a:r>
            <a:r>
              <a:rPr lang="el-GR" sz="1600" dirty="0" smtClean="0"/>
              <a:t>των σταθεροποιητικών </a:t>
            </a:r>
            <a:r>
              <a:rPr lang="el-GR" sz="1600" dirty="0"/>
              <a:t>πολιτικών του 2009 </a:t>
            </a:r>
            <a:r>
              <a:rPr lang="el-GR" sz="1600" dirty="0" smtClean="0"/>
              <a:t>βοήθησε το πρόβλημα. </a:t>
            </a:r>
          </a:p>
          <a:p>
            <a:r>
              <a:rPr lang="el-GR" sz="1600" b="1" dirty="0" smtClean="0">
                <a:solidFill>
                  <a:srgbClr val="002060"/>
                </a:solidFill>
              </a:rPr>
              <a:t>Αντίθετα</a:t>
            </a:r>
            <a:r>
              <a:rPr lang="el-GR" sz="1600" dirty="0" smtClean="0"/>
              <a:t>, για την περίπτωση </a:t>
            </a:r>
            <a:r>
              <a:rPr lang="el-GR" sz="1600" dirty="0"/>
              <a:t>του 1929, δεν υπάρχει αμφιβολία όμως </a:t>
            </a:r>
            <a:r>
              <a:rPr lang="el-GR" sz="1600" dirty="0" smtClean="0"/>
              <a:t>ότι επιδείνωσαν </a:t>
            </a:r>
            <a:r>
              <a:rPr lang="el-GR" sz="1600" dirty="0"/>
              <a:t>την κατάσταση περαιτέρω</a:t>
            </a:r>
            <a:r>
              <a:rPr lang="el-GR" sz="1600" dirty="0" smtClean="0"/>
              <a:t>.</a:t>
            </a:r>
          </a:p>
          <a:p>
            <a:r>
              <a:rPr lang="el-GR" sz="1700" b="1" dirty="0">
                <a:solidFill>
                  <a:srgbClr val="C00000"/>
                </a:solidFill>
              </a:rPr>
              <a:t>Τρίτον</a:t>
            </a:r>
            <a:r>
              <a:rPr lang="el-GR" sz="1700" dirty="0"/>
              <a:t>, το 1929 </a:t>
            </a:r>
            <a:r>
              <a:rPr lang="el-GR" sz="1700" dirty="0" smtClean="0"/>
              <a:t>η κρίση </a:t>
            </a:r>
            <a:r>
              <a:rPr lang="el-GR" sz="1700" dirty="0"/>
              <a:t>διαχύθηκε παγκόσμια με σημαντικές </a:t>
            </a:r>
            <a:r>
              <a:rPr lang="el-GR" sz="1700" dirty="0" smtClean="0"/>
              <a:t>χρονικές υστερήσεις </a:t>
            </a:r>
            <a:r>
              <a:rPr lang="el-GR" sz="1700" dirty="0"/>
              <a:t>και το όλο πολιτικό-οικονομικό κλίμα </a:t>
            </a:r>
            <a:r>
              <a:rPr lang="el-GR" sz="1700" dirty="0" smtClean="0"/>
              <a:t>της εποχής </a:t>
            </a:r>
            <a:r>
              <a:rPr lang="el-GR" sz="1700" dirty="0"/>
              <a:t>δεν επέτρεψε την γρήγορη ανάκαμψη από </a:t>
            </a:r>
            <a:r>
              <a:rPr lang="el-GR" sz="1700" dirty="0" smtClean="0"/>
              <a:t>την ύφεση.</a:t>
            </a:r>
          </a:p>
          <a:p>
            <a:r>
              <a:rPr lang="el-GR" sz="1700" dirty="0" smtClean="0"/>
              <a:t> </a:t>
            </a:r>
            <a:r>
              <a:rPr lang="el-GR" sz="1700" b="1" dirty="0">
                <a:solidFill>
                  <a:srgbClr val="002060"/>
                </a:solidFill>
              </a:rPr>
              <a:t>Αντίθετα</a:t>
            </a:r>
            <a:r>
              <a:rPr lang="el-GR" sz="1700" dirty="0"/>
              <a:t> το 2008, παρατηρήθηκε </a:t>
            </a:r>
            <a:r>
              <a:rPr lang="el-GR" sz="1700" dirty="0" smtClean="0"/>
              <a:t>αστραπιαία διάδοση </a:t>
            </a:r>
            <a:r>
              <a:rPr lang="el-GR" sz="1700" dirty="0"/>
              <a:t>της αρχικής διαταραχής, λόγω </a:t>
            </a:r>
            <a:r>
              <a:rPr lang="el-GR" sz="1700" dirty="0" smtClean="0"/>
              <a:t>της παγκοσμιοποίησης</a:t>
            </a:r>
            <a:r>
              <a:rPr lang="el-GR" sz="1700" dirty="0"/>
              <a:t>, αλλά από την άλλη πλευρά </a:t>
            </a:r>
            <a:r>
              <a:rPr lang="el-GR" sz="1700" dirty="0" smtClean="0"/>
              <a:t>υπάρχουν ενδείξεις </a:t>
            </a:r>
            <a:r>
              <a:rPr lang="el-GR" sz="1700" dirty="0"/>
              <a:t>ότι η έξοδος από την κρίση θα </a:t>
            </a:r>
            <a:r>
              <a:rPr lang="el-GR" sz="1700" dirty="0" smtClean="0"/>
              <a:t>είναι μεσοπρόθεσμα </a:t>
            </a:r>
            <a:r>
              <a:rPr lang="el-GR" sz="1700" dirty="0"/>
              <a:t>εφικτή. Όπως ήδη </a:t>
            </a:r>
            <a:r>
              <a:rPr lang="el-GR" sz="1700" dirty="0" smtClean="0"/>
              <a:t>αναφέρθηκε </a:t>
            </a:r>
            <a:r>
              <a:rPr lang="el-GR" sz="1700" dirty="0"/>
              <a:t>σε </a:t>
            </a:r>
            <a:r>
              <a:rPr lang="el-GR" sz="1700" dirty="0" smtClean="0"/>
              <a:t>αυτό μάλλον </a:t>
            </a:r>
            <a:r>
              <a:rPr lang="el-GR" sz="1700" dirty="0"/>
              <a:t>συνέβαλε η γρήγορη και </a:t>
            </a:r>
            <a:r>
              <a:rPr lang="el-GR" sz="1700" dirty="0" smtClean="0"/>
              <a:t>συντονισμένη νομισματική </a:t>
            </a:r>
            <a:r>
              <a:rPr lang="el-GR" sz="1700" dirty="0"/>
              <a:t>και δημοσιονομική παρέμβαση</a:t>
            </a:r>
            <a:r>
              <a:rPr lang="el-GR" dirty="0"/>
              <a:t>.</a:t>
            </a:r>
            <a:endParaRPr lang="el-GR" sz="1600" dirty="0"/>
          </a:p>
        </p:txBody>
      </p:sp>
    </p:spTree>
    <p:extLst>
      <p:ext uri="{BB962C8B-B14F-4D97-AF65-F5344CB8AC3E}">
        <p14:creationId xmlns:p14="http://schemas.microsoft.com/office/powerpoint/2010/main" val="418646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2</a:t>
            </a:fld>
            <a:endParaRPr lang="el-GR"/>
          </a:p>
        </p:txBody>
      </p:sp>
      <p:sp>
        <p:nvSpPr>
          <p:cNvPr id="5" name="Ορθογώνιο 4"/>
          <p:cNvSpPr/>
          <p:nvPr/>
        </p:nvSpPr>
        <p:spPr>
          <a:xfrm>
            <a:off x="179512" y="188640"/>
            <a:ext cx="8712968" cy="1354217"/>
          </a:xfrm>
          <a:prstGeom prst="rect">
            <a:avLst/>
          </a:prstGeom>
        </p:spPr>
        <p:txBody>
          <a:bodyPr wrap="square">
            <a:spAutoFit/>
          </a:bodyPr>
          <a:lstStyle/>
          <a:p>
            <a:pPr algn="ctr"/>
            <a:r>
              <a:rPr lang="el-GR" sz="2800" b="1" dirty="0" smtClean="0">
                <a:solidFill>
                  <a:srgbClr val="002060"/>
                </a:solidFill>
              </a:rPr>
              <a:t>ΟΙΚΟΝΟΜΙΚΕΣ ΚΡΙΣΕΙΣ</a:t>
            </a:r>
            <a:r>
              <a:rPr lang="el-GR" dirty="0" smtClean="0">
                <a:solidFill>
                  <a:srgbClr val="002060"/>
                </a:solidFill>
              </a:rPr>
              <a:t> </a:t>
            </a:r>
          </a:p>
          <a:p>
            <a:pPr algn="just"/>
            <a:r>
              <a:rPr lang="el-GR" dirty="0" smtClean="0">
                <a:solidFill>
                  <a:srgbClr val="000000"/>
                </a:solidFill>
              </a:rPr>
              <a:t>Οι </a:t>
            </a:r>
            <a:r>
              <a:rPr lang="el-GR" dirty="0">
                <a:solidFill>
                  <a:srgbClr val="000000"/>
                </a:solidFill>
              </a:rPr>
              <a:t>κρίσεις </a:t>
            </a:r>
            <a:r>
              <a:rPr lang="el-GR" b="1" dirty="0">
                <a:solidFill>
                  <a:srgbClr val="C00000"/>
                </a:solidFill>
              </a:rPr>
              <a:t>πρώτης γενιάς </a:t>
            </a:r>
            <a:r>
              <a:rPr lang="el-GR" dirty="0">
                <a:solidFill>
                  <a:srgbClr val="000000"/>
                </a:solidFill>
              </a:rPr>
              <a:t>είναι αυτές των οποίων οι αιτίες εντοπίζονται στη δημοσιονομική και νομισματική πολιτική των χωρών. Τέτοιες κρίσεις προέκυψαν στις χώρες της Λατινικής Αμερικής κατά τις δεκαετίες του 1960 και 1970 </a:t>
            </a:r>
          </a:p>
        </p:txBody>
      </p:sp>
      <p:sp>
        <p:nvSpPr>
          <p:cNvPr id="6" name="Ορθογώνιο 5"/>
          <p:cNvSpPr/>
          <p:nvPr/>
        </p:nvSpPr>
        <p:spPr>
          <a:xfrm>
            <a:off x="179512" y="1542857"/>
            <a:ext cx="8712968" cy="1477328"/>
          </a:xfrm>
          <a:prstGeom prst="rect">
            <a:avLst/>
          </a:prstGeom>
        </p:spPr>
        <p:txBody>
          <a:bodyPr wrap="square">
            <a:spAutoFit/>
          </a:bodyPr>
          <a:lstStyle/>
          <a:p>
            <a:pPr algn="just"/>
            <a:r>
              <a:rPr lang="el-GR" dirty="0" smtClean="0">
                <a:solidFill>
                  <a:srgbClr val="000000"/>
                </a:solidFill>
              </a:rPr>
              <a:t>Οι </a:t>
            </a:r>
            <a:r>
              <a:rPr lang="el-GR" dirty="0">
                <a:solidFill>
                  <a:srgbClr val="000000"/>
                </a:solidFill>
              </a:rPr>
              <a:t>κρίσεις </a:t>
            </a:r>
            <a:r>
              <a:rPr lang="el-GR" b="1" dirty="0">
                <a:solidFill>
                  <a:srgbClr val="C00000"/>
                </a:solidFill>
              </a:rPr>
              <a:t>δεύτερης γενιάς </a:t>
            </a:r>
            <a:r>
              <a:rPr lang="el-GR" dirty="0">
                <a:solidFill>
                  <a:srgbClr val="000000"/>
                </a:solidFill>
              </a:rPr>
              <a:t>είναι εκείνες που οφείλονται σε </a:t>
            </a:r>
            <a:r>
              <a:rPr lang="el-GR" dirty="0" err="1">
                <a:solidFill>
                  <a:srgbClr val="000000"/>
                </a:solidFill>
              </a:rPr>
              <a:t>αντικυκλικές</a:t>
            </a:r>
            <a:r>
              <a:rPr lang="el-GR" dirty="0">
                <a:solidFill>
                  <a:srgbClr val="000000"/>
                </a:solidFill>
              </a:rPr>
              <a:t> πολιτικές σε ανεπτυγμένες χώρες. Σε αυτές ανήκει η κρίση του Ευρωπαϊκού Νομισματικού Συστήματος στις αρχές της δεκαετίας του 1990 καθώς και σε </a:t>
            </a:r>
            <a:r>
              <a:rPr lang="el-GR" dirty="0" err="1">
                <a:solidFill>
                  <a:srgbClr val="000000"/>
                </a:solidFill>
              </a:rPr>
              <a:t>αυτοεκπληρούμενες</a:t>
            </a:r>
            <a:r>
              <a:rPr lang="el-GR" dirty="0">
                <a:solidFill>
                  <a:srgbClr val="000000"/>
                </a:solidFill>
              </a:rPr>
              <a:t> κρίσεις που οφείλονται σε φημολογία και πανικό που αναπτύσσεται στις τάξεις των επενδυτών χωρίς να υπάρχει στην πραγματικότητα ανισορροπία σε κάποιο τομέα της οικονομίας</a:t>
            </a:r>
            <a:r>
              <a:rPr lang="el-GR" dirty="0">
                <a:solidFill>
                  <a:srgbClr val="000000"/>
                </a:solidFill>
                <a:latin typeface="Times New Roman" panose="02020603050405020304" pitchFamily="18" charset="0"/>
              </a:rPr>
              <a:t>. </a:t>
            </a:r>
          </a:p>
        </p:txBody>
      </p:sp>
      <p:sp>
        <p:nvSpPr>
          <p:cNvPr id="7" name="Ορθογώνιο 6"/>
          <p:cNvSpPr/>
          <p:nvPr/>
        </p:nvSpPr>
        <p:spPr>
          <a:xfrm>
            <a:off x="215516" y="3020185"/>
            <a:ext cx="8640960" cy="923330"/>
          </a:xfrm>
          <a:prstGeom prst="rect">
            <a:avLst/>
          </a:prstGeom>
        </p:spPr>
        <p:txBody>
          <a:bodyPr wrap="square">
            <a:spAutoFit/>
          </a:bodyPr>
          <a:lstStyle/>
          <a:p>
            <a:r>
              <a:rPr lang="el-GR" dirty="0" smtClean="0"/>
              <a:t>Οι </a:t>
            </a:r>
            <a:r>
              <a:rPr lang="el-GR" dirty="0"/>
              <a:t>κρίσεις </a:t>
            </a:r>
            <a:r>
              <a:rPr lang="el-GR" b="1" dirty="0">
                <a:solidFill>
                  <a:srgbClr val="C00000"/>
                </a:solidFill>
              </a:rPr>
              <a:t>τρίτης γενιάς </a:t>
            </a:r>
            <a:r>
              <a:rPr lang="el-GR" dirty="0"/>
              <a:t>οφείλονται σε ηθικό κίνδυνο, ασύμμετρη πληροφόρηση καθώς και σε εξάρσεις του διεθνούς δανεισμού και </a:t>
            </a:r>
            <a:r>
              <a:rPr lang="el-GR" dirty="0" smtClean="0"/>
              <a:t>τοποθετήσεις </a:t>
            </a:r>
            <a:r>
              <a:rPr lang="el-GR" dirty="0"/>
              <a:t>«φούσκες». Τέτοιες ήταν οι κρίσεις του Μεξικού το 1994 και των χωρών της </a:t>
            </a:r>
            <a:r>
              <a:rPr lang="el-GR" dirty="0" err="1"/>
              <a:t>Νοτιανατολικής</a:t>
            </a:r>
            <a:r>
              <a:rPr lang="el-GR" dirty="0"/>
              <a:t> Ασίας το 1997. </a:t>
            </a:r>
          </a:p>
        </p:txBody>
      </p:sp>
      <p:sp>
        <p:nvSpPr>
          <p:cNvPr id="8" name="Στρογγυλεμένο ορθογώνιο 7"/>
          <p:cNvSpPr/>
          <p:nvPr/>
        </p:nvSpPr>
        <p:spPr>
          <a:xfrm>
            <a:off x="107504" y="4005064"/>
            <a:ext cx="8928992" cy="27170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C00000"/>
                </a:solidFill>
              </a:rPr>
              <a:t>Συμπτώματα</a:t>
            </a:r>
            <a:endParaRPr lang="el-GR" sz="2000" b="1" dirty="0" smtClean="0">
              <a:solidFill>
                <a:srgbClr val="C00000"/>
              </a:solidFill>
            </a:endParaRPr>
          </a:p>
          <a:p>
            <a:pPr algn="just"/>
            <a:r>
              <a:rPr lang="el-GR" sz="2000" dirty="0" smtClean="0">
                <a:solidFill>
                  <a:schemeClr val="tx1"/>
                </a:solidFill>
              </a:rPr>
              <a:t>Η αλληλουχία των οικονομικών επιπτώσεων είναι σχεδόν ίδια σε όλες τις χρηματοπιστωτικές κρίσεις (</a:t>
            </a:r>
            <a:r>
              <a:rPr lang="en-US" sz="2000" dirty="0" err="1" smtClean="0">
                <a:solidFill>
                  <a:schemeClr val="tx1"/>
                </a:solidFill>
              </a:rPr>
              <a:t>Furceri</a:t>
            </a:r>
            <a:r>
              <a:rPr lang="en-US" sz="2000" dirty="0" smtClean="0">
                <a:solidFill>
                  <a:schemeClr val="tx1"/>
                </a:solidFill>
              </a:rPr>
              <a:t> &amp; </a:t>
            </a:r>
            <a:r>
              <a:rPr lang="en-US" sz="2000" dirty="0" err="1" smtClean="0">
                <a:solidFill>
                  <a:schemeClr val="tx1"/>
                </a:solidFill>
              </a:rPr>
              <a:t>Mourougane</a:t>
            </a:r>
            <a:r>
              <a:rPr lang="en-US" sz="2000" dirty="0" smtClean="0">
                <a:solidFill>
                  <a:schemeClr val="tx1"/>
                </a:solidFill>
              </a:rPr>
              <a:t>, 2009). </a:t>
            </a:r>
            <a:r>
              <a:rPr lang="el-GR" sz="2000" dirty="0" smtClean="0">
                <a:solidFill>
                  <a:schemeClr val="tx1"/>
                </a:solidFill>
              </a:rPr>
              <a:t>Πιο συγκεκριμένα:</a:t>
            </a:r>
          </a:p>
          <a:p>
            <a:pPr algn="just"/>
            <a:r>
              <a:rPr lang="el-GR" sz="2000" dirty="0" smtClean="0">
                <a:solidFill>
                  <a:srgbClr val="002060"/>
                </a:solidFill>
              </a:rPr>
              <a:t>Μείωση ζήτησης για προϊόντα, μείωση κινήτρων για επενδύσεις κεφαλαίων με αύξηση της αβεβαιότητας και του κινδύνου. Μείωση του χρηματοδοτικού συστήματος προς τον ιδιωτικό τομέα, υπάρχει εξασθένηση της αγοράς εργασίας και αύξηση της ανεργίας, επιδείνωση των συνθηκών ζήτησης, συνήθως μόνιμη απώλεια παραγωγής με την πρόσφατη του 2008 να φτάνει στο 4% του ΑΕΠ</a:t>
            </a:r>
            <a:endParaRPr lang="el-GR" sz="2400" dirty="0">
              <a:solidFill>
                <a:srgbClr val="002060"/>
              </a:solidFill>
            </a:endParaRPr>
          </a:p>
        </p:txBody>
      </p:sp>
    </p:spTree>
    <p:extLst>
      <p:ext uri="{BB962C8B-B14F-4D97-AF65-F5344CB8AC3E}">
        <p14:creationId xmlns:p14="http://schemas.microsoft.com/office/powerpoint/2010/main" val="406719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51520" y="188640"/>
            <a:ext cx="8640960" cy="1477328"/>
          </a:xfrm>
          <a:prstGeom prst="rect">
            <a:avLst/>
          </a:prstGeom>
        </p:spPr>
        <p:txBody>
          <a:bodyPr wrap="square">
            <a:spAutoFit/>
          </a:bodyPr>
          <a:lstStyle/>
          <a:p>
            <a:pPr algn="just"/>
            <a:r>
              <a:rPr lang="el-GR" dirty="0"/>
              <a:t>Έχει παρατηρηθεί ότι τις περιόδους έντονης οικονομικής δραστηριότητας </a:t>
            </a:r>
            <a:r>
              <a:rPr lang="el-GR" dirty="0" smtClean="0"/>
              <a:t>και οικονομικής </a:t>
            </a:r>
            <a:r>
              <a:rPr lang="el-GR" dirty="0"/>
              <a:t>ευημερίας συνήθως διαδέχονται περίοδοι κάμψης, ύφεσης ή και </a:t>
            </a:r>
            <a:r>
              <a:rPr lang="el-GR" dirty="0" smtClean="0"/>
              <a:t>οικονομικής κρίσης. </a:t>
            </a:r>
            <a:r>
              <a:rPr lang="el-GR" dirty="0"/>
              <a:t>Οι περίοδοι αυτοί ακολουθούνται </a:t>
            </a:r>
            <a:r>
              <a:rPr lang="el-GR" dirty="0" smtClean="0"/>
              <a:t>από περιόδους </a:t>
            </a:r>
            <a:r>
              <a:rPr lang="el-GR" dirty="0"/>
              <a:t>ανάκαμψης της οικονομικής δραστηριότητας και οικονομικής ευημερίας και </a:t>
            </a:r>
            <a:r>
              <a:rPr lang="el-GR" dirty="0" smtClean="0"/>
              <a:t>η διαδικασία </a:t>
            </a:r>
            <a:r>
              <a:rPr lang="el-GR" dirty="0"/>
              <a:t>αυτή των αυξομειώσεων της οικονομικής δραστηριότητας </a:t>
            </a:r>
            <a:r>
              <a:rPr lang="el-GR" dirty="0" smtClean="0"/>
              <a:t>συνεχίζεται (</a:t>
            </a:r>
            <a:r>
              <a:rPr lang="el-GR" dirty="0" err="1" smtClean="0"/>
              <a:t>Γιάλη</a:t>
            </a:r>
            <a:r>
              <a:rPr lang="el-GR" dirty="0" smtClean="0"/>
              <a:t>, 2011: 8).</a:t>
            </a:r>
            <a:endParaRPr lang="el-GR" dirty="0"/>
          </a:p>
        </p:txBody>
      </p:sp>
      <p:pic>
        <p:nvPicPr>
          <p:cNvPr id="6" name="Εικόνα 5"/>
          <p:cNvPicPr>
            <a:picLocks noChangeAspect="1"/>
          </p:cNvPicPr>
          <p:nvPr/>
        </p:nvPicPr>
        <p:blipFill>
          <a:blip r:embed="rId2"/>
          <a:stretch>
            <a:fillRect/>
          </a:stretch>
        </p:blipFill>
        <p:spPr>
          <a:xfrm>
            <a:off x="2267744" y="1678536"/>
            <a:ext cx="6624736" cy="4677814"/>
          </a:xfrm>
          <a:prstGeom prst="rect">
            <a:avLst/>
          </a:prstGeom>
        </p:spPr>
      </p:pic>
      <p:sp>
        <p:nvSpPr>
          <p:cNvPr id="7" name="Ορθογώνιο 6"/>
          <p:cNvSpPr/>
          <p:nvPr/>
        </p:nvSpPr>
        <p:spPr>
          <a:xfrm>
            <a:off x="251520" y="3429000"/>
            <a:ext cx="1944216" cy="5040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Οικονομική δραστηριότητα</a:t>
            </a:r>
            <a:endParaRPr lang="el-GR" sz="1400" dirty="0">
              <a:solidFill>
                <a:schemeClr val="tx1"/>
              </a:solidFill>
            </a:endParaRPr>
          </a:p>
        </p:txBody>
      </p:sp>
      <p:sp>
        <p:nvSpPr>
          <p:cNvPr id="8" name="Ορθογώνιο 7"/>
          <p:cNvSpPr/>
          <p:nvPr/>
        </p:nvSpPr>
        <p:spPr>
          <a:xfrm>
            <a:off x="3995936" y="6453336"/>
            <a:ext cx="2448272" cy="3379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Χρόνος</a:t>
            </a:r>
            <a:endParaRPr lang="el-GR" sz="1400" dirty="0">
              <a:solidFill>
                <a:schemeClr val="tx1"/>
              </a:solidFill>
            </a:endParaRPr>
          </a:p>
        </p:txBody>
      </p:sp>
    </p:spTree>
    <p:extLst>
      <p:ext uri="{BB962C8B-B14F-4D97-AF65-F5344CB8AC3E}">
        <p14:creationId xmlns:p14="http://schemas.microsoft.com/office/powerpoint/2010/main" val="117542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79512" y="332656"/>
            <a:ext cx="8712968" cy="3416320"/>
          </a:xfrm>
          <a:prstGeom prst="rect">
            <a:avLst/>
          </a:prstGeom>
        </p:spPr>
        <p:txBody>
          <a:bodyPr wrap="square">
            <a:spAutoFit/>
          </a:bodyPr>
          <a:lstStyle/>
          <a:p>
            <a:pPr algn="just"/>
            <a:r>
              <a:rPr lang="el-GR" b="1" dirty="0" smtClean="0">
                <a:solidFill>
                  <a:srgbClr val="0070C0"/>
                </a:solidFill>
                <a:cs typeface="Narkisim" panose="020E0502050101010101" pitchFamily="34" charset="-79"/>
              </a:rPr>
              <a:t>Η κρίση του 1929: </a:t>
            </a:r>
            <a:r>
              <a:rPr lang="el-GR" dirty="0" smtClean="0">
                <a:solidFill>
                  <a:srgbClr val="000000"/>
                </a:solidFill>
                <a:cs typeface="Narkisim" panose="020E0502050101010101" pitchFamily="34" charset="-79"/>
              </a:rPr>
              <a:t>Το </a:t>
            </a:r>
            <a:r>
              <a:rPr lang="el-GR" dirty="0">
                <a:solidFill>
                  <a:srgbClr val="000000"/>
                </a:solidFill>
                <a:cs typeface="Narkisim" panose="020E0502050101010101" pitchFamily="34" charset="-79"/>
              </a:rPr>
              <a:t>κραχ στη </a:t>
            </a:r>
            <a:r>
              <a:rPr lang="el-GR" dirty="0" err="1">
                <a:solidFill>
                  <a:srgbClr val="000000"/>
                </a:solidFill>
                <a:cs typeface="Narkisim" panose="020E0502050101010101" pitchFamily="34" charset="-79"/>
              </a:rPr>
              <a:t>WallStreet</a:t>
            </a:r>
            <a:r>
              <a:rPr lang="el-GR" dirty="0">
                <a:solidFill>
                  <a:srgbClr val="000000"/>
                </a:solidFill>
                <a:cs typeface="Narkisim" panose="020E0502050101010101" pitchFamily="34" charset="-79"/>
              </a:rPr>
              <a:t> το 1929, η ‘‘Μαύρη Πέμπτη’’ όπως έμεινε στην ιστορία, ήταν το γεγονός που οδήγησε την αμερικανική και παγκόσμια οικονομία σε μια πρωτοφανή κρίση, που κατέληξε στην ύφεση της δεκαετίας του 1930</a:t>
            </a:r>
            <a:r>
              <a:rPr lang="el-GR" dirty="0">
                <a:solidFill>
                  <a:srgbClr val="000000"/>
                </a:solidFill>
              </a:rPr>
              <a:t>. </a:t>
            </a:r>
            <a:r>
              <a:rPr lang="el-GR" dirty="0"/>
              <a:t>Σημαντικό ρόλο έπαιξε </a:t>
            </a:r>
            <a:r>
              <a:rPr lang="el-GR" b="1" dirty="0" smtClean="0"/>
              <a:t>ο πανικός των επενδυτών</a:t>
            </a:r>
            <a:r>
              <a:rPr lang="el-GR" dirty="0"/>
              <a:t>, οι οποίοι πουλούσαν μετοχές σε ταχύτατους ρυθμούς, ωστόσο καταλυτικός ήταν ο ρόλος των τραπεζών και της </a:t>
            </a:r>
            <a:r>
              <a:rPr lang="el-GR" dirty="0" smtClean="0"/>
              <a:t>κυβέρνησης</a:t>
            </a:r>
            <a:r>
              <a:rPr lang="en-US" dirty="0" smtClean="0"/>
              <a:t> (</a:t>
            </a:r>
            <a:r>
              <a:rPr lang="en-US" dirty="0" err="1"/>
              <a:t>C</a:t>
            </a:r>
            <a:r>
              <a:rPr lang="en-US" dirty="0" err="1" smtClean="0"/>
              <a:t>ecchetti</a:t>
            </a:r>
            <a:r>
              <a:rPr lang="en-US" dirty="0" smtClean="0"/>
              <a:t>, 1997)</a:t>
            </a:r>
            <a:r>
              <a:rPr lang="el-GR" dirty="0" smtClean="0"/>
              <a:t>. </a:t>
            </a:r>
            <a:r>
              <a:rPr lang="el-GR" dirty="0"/>
              <a:t>Οι μεν πρώτες συμμετείχαν άμεσα στις κερδοσκοπικές κινήσεις, ενώ η δεύτερη δεν τόλμησε να επέμβει τη στιγμή που ήταν απαραίτητο. Αυτό που ακολούθησε δεν είχε προηγούμενο. Η </a:t>
            </a:r>
            <a:r>
              <a:rPr lang="el-GR" dirty="0" err="1"/>
              <a:t>WallStreet</a:t>
            </a:r>
            <a:r>
              <a:rPr lang="el-GR" dirty="0"/>
              <a:t> κατέρρευσε, με τους επενδυτές να χάνουν συνολικά 40 δισεκατομμύρια </a:t>
            </a:r>
            <a:r>
              <a:rPr lang="el-GR" dirty="0" smtClean="0"/>
              <a:t>δολάρια (</a:t>
            </a:r>
            <a:r>
              <a:rPr lang="el-GR" dirty="0" err="1" smtClean="0"/>
              <a:t>Ζαγάνα</a:t>
            </a:r>
            <a:r>
              <a:rPr lang="el-GR" dirty="0" smtClean="0"/>
              <a:t> 2013:23, </a:t>
            </a:r>
            <a:r>
              <a:rPr lang="en-US" dirty="0" err="1" smtClean="0"/>
              <a:t>Cecchetti</a:t>
            </a:r>
            <a:r>
              <a:rPr lang="en-US" dirty="0" smtClean="0"/>
              <a:t> 1997, </a:t>
            </a:r>
            <a:r>
              <a:rPr lang="en-US" dirty="0" err="1" smtClean="0"/>
              <a:t>Romer</a:t>
            </a:r>
            <a:r>
              <a:rPr lang="en-US" dirty="0" smtClean="0"/>
              <a:t> 1998</a:t>
            </a:r>
            <a:r>
              <a:rPr lang="el-GR" dirty="0" smtClean="0"/>
              <a:t>). </a:t>
            </a:r>
            <a:r>
              <a:rPr lang="en-US" dirty="0" smtClean="0"/>
              <a:t>O </a:t>
            </a:r>
            <a:r>
              <a:rPr lang="en-US" dirty="0" err="1" smtClean="0">
                <a:latin typeface="Calibri" panose="020F0502020204030204" pitchFamily="34" charset="0"/>
              </a:rPr>
              <a:t>Kindleberger</a:t>
            </a:r>
            <a:r>
              <a:rPr lang="en-US" dirty="0" smtClean="0">
                <a:latin typeface="Calibri" panose="020F0502020204030204" pitchFamily="34" charset="0"/>
              </a:rPr>
              <a:t> (1973) </a:t>
            </a:r>
            <a:r>
              <a:rPr lang="el-GR" b="1" dirty="0" smtClean="0">
                <a:latin typeface="Calibri" panose="020F0502020204030204" pitchFamily="34" charset="0"/>
              </a:rPr>
              <a:t>υποστηρίζει ότι η κρίση του 1929 κατέδειξε την αστάθεια του παγκόσμιου οικονομικού συστήματος, καθώς Βρετανοί και Αμερικανοί δεν μπόρεσαν να το αντιμετωπίσουν άμεσα</a:t>
            </a:r>
            <a:endParaRPr lang="el-GR" b="1" dirty="0">
              <a:latin typeface="Calibri" panose="020F0502020204030204" pitchFamily="34" charset="0"/>
            </a:endParaRPr>
          </a:p>
        </p:txBody>
      </p:sp>
      <p:sp>
        <p:nvSpPr>
          <p:cNvPr id="6" name="Ορθογώνιο 5"/>
          <p:cNvSpPr/>
          <p:nvPr/>
        </p:nvSpPr>
        <p:spPr>
          <a:xfrm>
            <a:off x="179512" y="3748976"/>
            <a:ext cx="8712968" cy="2585323"/>
          </a:xfrm>
          <a:prstGeom prst="rect">
            <a:avLst/>
          </a:prstGeom>
        </p:spPr>
        <p:txBody>
          <a:bodyPr wrap="square">
            <a:spAutoFit/>
          </a:bodyPr>
          <a:lstStyle/>
          <a:p>
            <a:r>
              <a:rPr lang="el-GR" b="1" dirty="0" smtClean="0">
                <a:solidFill>
                  <a:srgbClr val="0070C0"/>
                </a:solidFill>
              </a:rPr>
              <a:t>Η κρίση της Αργεντινής (2002): </a:t>
            </a:r>
            <a:r>
              <a:rPr lang="el-GR" dirty="0" smtClean="0">
                <a:solidFill>
                  <a:srgbClr val="000000"/>
                </a:solidFill>
              </a:rPr>
              <a:t>Η </a:t>
            </a:r>
            <a:r>
              <a:rPr lang="el-GR" dirty="0">
                <a:solidFill>
                  <a:srgbClr val="000000"/>
                </a:solidFill>
              </a:rPr>
              <a:t>κατάρρευση της Αργεντινής το 2002, ήταν συνέπεια ενός συνδυασμού βαθιάς ύφεσης και μέτρων λιτότητας, που είχαν τις ρίζες τους στο σπάταλο κράτος του παρελθόντος, στη φοροδιαφυγή </a:t>
            </a:r>
            <a:r>
              <a:rPr lang="el-GR" dirty="0" smtClean="0">
                <a:solidFill>
                  <a:srgbClr val="000000"/>
                </a:solidFill>
              </a:rPr>
              <a:t>και τη διαφθορά. </a:t>
            </a:r>
            <a:r>
              <a:rPr lang="el-GR" dirty="0" smtClean="0"/>
              <a:t>Ουσιαστικά</a:t>
            </a:r>
            <a:r>
              <a:rPr lang="el-GR" dirty="0"/>
              <a:t>, η κρίση άρχισε να πρωτοεμφανίζεται από το 1983, όταν και κατέρρευσε η δικτατορία στη χώρα. Ο δανεισμός που απαίτησε η ανασυγκρότηση του κράτους βάρυνε την οικονομία της Αργεντινής, δημιουργώντας στην αρχή μια πλασματική ευφορία, οδηγώντας όμως στη συνέχεια στην κατάρρευση του νομίσματός της. Οι συνεχείς υποτιμήσεις του νομίσματος και οι αδυναμίες της κυβέρνησης στην οικονομική πολιτική οδήγησαν στον </a:t>
            </a:r>
            <a:r>
              <a:rPr lang="el-GR" dirty="0" smtClean="0"/>
              <a:t>υπερπληθωρισμό (</a:t>
            </a:r>
            <a:r>
              <a:rPr lang="el-GR" dirty="0" err="1" smtClean="0"/>
              <a:t>Ζαγάνα</a:t>
            </a:r>
            <a:r>
              <a:rPr lang="el-GR" dirty="0" smtClean="0"/>
              <a:t> 2013: 30). </a:t>
            </a:r>
            <a:r>
              <a:rPr lang="el-GR" dirty="0" smtClean="0">
                <a:solidFill>
                  <a:srgbClr val="000000"/>
                </a:solidFill>
              </a:rPr>
              <a:t> </a:t>
            </a:r>
            <a:endParaRPr lang="el-GR" dirty="0"/>
          </a:p>
        </p:txBody>
      </p:sp>
    </p:spTree>
    <p:extLst>
      <p:ext uri="{BB962C8B-B14F-4D97-AF65-F5344CB8AC3E}">
        <p14:creationId xmlns:p14="http://schemas.microsoft.com/office/powerpoint/2010/main" val="253436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251520" y="116632"/>
            <a:ext cx="8488377" cy="4896544"/>
          </a:xfrm>
          <a:prstGeom prst="rect">
            <a:avLst/>
          </a:prstGeom>
        </p:spPr>
      </p:pic>
      <p:sp>
        <p:nvSpPr>
          <p:cNvPr id="6" name="Στρογγυλεμένο ορθογώνιο 5"/>
          <p:cNvSpPr/>
          <p:nvPr/>
        </p:nvSpPr>
        <p:spPr>
          <a:xfrm>
            <a:off x="251520" y="5301208"/>
            <a:ext cx="8645592"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Εξέλιξη της αξίας των μετοχών στο χρηματιστήριο της Νέας Υόρκης 1926-1938.</a:t>
            </a:r>
          </a:p>
          <a:p>
            <a:r>
              <a:rPr lang="el-GR" dirty="0">
                <a:solidFill>
                  <a:schemeClr val="tx1"/>
                </a:solidFill>
              </a:rPr>
              <a:t>Παρατηρούμε ότι ο δείκτης τιμών εξακολουθεί να πέφτει μέχρι το 1932 η πτώση ήταν </a:t>
            </a:r>
            <a:r>
              <a:rPr lang="el-GR" dirty="0" smtClean="0">
                <a:solidFill>
                  <a:schemeClr val="tx1"/>
                </a:solidFill>
              </a:rPr>
              <a:t>της τάξης </a:t>
            </a:r>
            <a:r>
              <a:rPr lang="el-GR" dirty="0">
                <a:solidFill>
                  <a:schemeClr val="tx1"/>
                </a:solidFill>
              </a:rPr>
              <a:t>του 85</a:t>
            </a:r>
            <a:r>
              <a:rPr lang="el-GR" dirty="0" smtClean="0">
                <a:solidFill>
                  <a:schemeClr val="tx1"/>
                </a:solidFill>
              </a:rPr>
              <a:t>% (</a:t>
            </a:r>
            <a:r>
              <a:rPr lang="el-GR" dirty="0" err="1" smtClean="0">
                <a:solidFill>
                  <a:schemeClr val="tx1"/>
                </a:solidFill>
              </a:rPr>
              <a:t>Βέλλος</a:t>
            </a:r>
            <a:r>
              <a:rPr lang="el-GR" dirty="0" smtClean="0">
                <a:solidFill>
                  <a:schemeClr val="tx1"/>
                </a:solidFill>
              </a:rPr>
              <a:t>, 2013: 5).</a:t>
            </a:r>
            <a:endParaRPr lang="el-GR" dirty="0">
              <a:solidFill>
                <a:schemeClr val="tx1"/>
              </a:solidFill>
            </a:endParaRPr>
          </a:p>
        </p:txBody>
      </p:sp>
    </p:spTree>
    <p:extLst>
      <p:ext uri="{BB962C8B-B14F-4D97-AF65-F5344CB8AC3E}">
        <p14:creationId xmlns:p14="http://schemas.microsoft.com/office/powerpoint/2010/main" val="353560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5" cy="58326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1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179512" y="260648"/>
            <a:ext cx="8712968" cy="3888432"/>
          </a:xfrm>
          <a:prstGeom prst="rect">
            <a:avLst/>
          </a:prstGeom>
        </p:spPr>
      </p:pic>
      <p:sp>
        <p:nvSpPr>
          <p:cNvPr id="6" name="Ορθογώνιο 5"/>
          <p:cNvSpPr/>
          <p:nvPr/>
        </p:nvSpPr>
        <p:spPr>
          <a:xfrm>
            <a:off x="179512" y="4230906"/>
            <a:ext cx="8674104" cy="2308324"/>
          </a:xfrm>
          <a:prstGeom prst="rect">
            <a:avLst/>
          </a:prstGeom>
        </p:spPr>
        <p:txBody>
          <a:bodyPr wrap="square">
            <a:spAutoFit/>
          </a:bodyPr>
          <a:lstStyle/>
          <a:p>
            <a:pPr algn="just"/>
            <a:r>
              <a:rPr lang="el-GR" sz="1600" dirty="0"/>
              <a:t>Με τον όρο </a:t>
            </a:r>
            <a:r>
              <a:rPr lang="el-GR" sz="1600" b="1" dirty="0">
                <a:solidFill>
                  <a:srgbClr val="C00000"/>
                </a:solidFill>
              </a:rPr>
              <a:t>χρηματιστηριακή φούσκα </a:t>
            </a:r>
            <a:r>
              <a:rPr lang="el-GR" sz="1600" dirty="0"/>
              <a:t>εννοούμε ένα επενδυτικό φαινόμενο κατά το </a:t>
            </a:r>
            <a:r>
              <a:rPr lang="el-GR" sz="1600" dirty="0" smtClean="0"/>
              <a:t>όποιο υπάρχει </a:t>
            </a:r>
            <a:r>
              <a:rPr lang="el-GR" sz="1600" dirty="0"/>
              <a:t>υπερβολική αύξηση της ζήτησης σε μία ή περισσότερες μετοχές, από τον </a:t>
            </a:r>
            <a:r>
              <a:rPr lang="el-GR" sz="1600" dirty="0" smtClean="0"/>
              <a:t>ενθουσιασμό των </a:t>
            </a:r>
            <a:r>
              <a:rPr lang="el-GR" sz="1600" dirty="0"/>
              <a:t>επενδυτών, με αποτέλεσμα να αυξηθούν σημαντικά οι όγκοι </a:t>
            </a:r>
            <a:r>
              <a:rPr lang="el-GR" sz="1600" dirty="0" smtClean="0"/>
              <a:t>χρηματιστηριακών συναλλαγών </a:t>
            </a:r>
            <a:r>
              <a:rPr lang="el-GR" sz="1600" dirty="0"/>
              <a:t>και να εκτοξευθεί η τιμή διαπραγμάτευσης των μετοχών πέραν από </a:t>
            </a:r>
            <a:r>
              <a:rPr lang="el-GR" sz="1600" dirty="0" smtClean="0"/>
              <a:t>οποιαδήποτε λογική </a:t>
            </a:r>
            <a:r>
              <a:rPr lang="el-GR" sz="1600" dirty="0"/>
              <a:t>αντανάκλαση της πραγματικής τους αξίας και απόδοσης</a:t>
            </a:r>
            <a:r>
              <a:rPr lang="el-GR" sz="1600" dirty="0" smtClean="0"/>
              <a:t>. </a:t>
            </a:r>
            <a:r>
              <a:rPr lang="el-GR" sz="1600" dirty="0"/>
              <a:t>Όταν η «φούσκα» σκάσει, </a:t>
            </a:r>
            <a:r>
              <a:rPr lang="el-GR" sz="1600" dirty="0" smtClean="0"/>
              <a:t>οι τιμές </a:t>
            </a:r>
            <a:r>
              <a:rPr lang="el-GR" sz="1600" dirty="0"/>
              <a:t>αρχίζουν να παρουσιάζουν ραγδαία πτώση. Όταν συμβεί αυτό κάθε επενδυτής </a:t>
            </a:r>
            <a:r>
              <a:rPr lang="el-GR" sz="1600" dirty="0" smtClean="0"/>
              <a:t>θα προσπαθήσει </a:t>
            </a:r>
            <a:r>
              <a:rPr lang="el-GR" sz="1600" dirty="0"/>
              <a:t>να ξεφορτωθεί τις μετοχές που έχει στο χαρτοφυλάκιο του </a:t>
            </a:r>
            <a:r>
              <a:rPr lang="el-GR" sz="1600" dirty="0" smtClean="0"/>
              <a:t>προκαλώντας κατακόρυφη </a:t>
            </a:r>
            <a:r>
              <a:rPr lang="el-GR" sz="1600" dirty="0"/>
              <a:t>μείωση των τιμών. </a:t>
            </a:r>
            <a:r>
              <a:rPr lang="el-GR" sz="1600" b="1" dirty="0" smtClean="0">
                <a:solidFill>
                  <a:srgbClr val="0070C0"/>
                </a:solidFill>
              </a:rPr>
              <a:t>Στην </a:t>
            </a:r>
            <a:r>
              <a:rPr lang="el-GR" sz="1600" b="1" dirty="0">
                <a:solidFill>
                  <a:srgbClr val="0070C0"/>
                </a:solidFill>
              </a:rPr>
              <a:t>προσπάθεια τους οι επενδυτές να </a:t>
            </a:r>
            <a:r>
              <a:rPr lang="el-GR" sz="1600" b="1" dirty="0" smtClean="0">
                <a:solidFill>
                  <a:srgbClr val="0070C0"/>
                </a:solidFill>
              </a:rPr>
              <a:t>αποφύγουν μεγαλύτερες </a:t>
            </a:r>
            <a:r>
              <a:rPr lang="el-GR" sz="1600" b="1" dirty="0">
                <a:solidFill>
                  <a:srgbClr val="0070C0"/>
                </a:solidFill>
              </a:rPr>
              <a:t>ζημιές προβαίνουν σε πωλήσεις πανικού, με αποτέλεσμα η </a:t>
            </a:r>
            <a:r>
              <a:rPr lang="el-GR" sz="1600" b="1" dirty="0" smtClean="0">
                <a:solidFill>
                  <a:srgbClr val="0070C0"/>
                </a:solidFill>
              </a:rPr>
              <a:t>χρηματιστηριακή αγορά </a:t>
            </a:r>
            <a:r>
              <a:rPr lang="el-GR" sz="1600" b="1" dirty="0">
                <a:solidFill>
                  <a:srgbClr val="0070C0"/>
                </a:solidFill>
              </a:rPr>
              <a:t>να καταρρεύσει</a:t>
            </a:r>
            <a:r>
              <a:rPr lang="el-GR" sz="1600" b="1" dirty="0" smtClean="0">
                <a:solidFill>
                  <a:srgbClr val="0070C0"/>
                </a:solidFill>
              </a:rPr>
              <a:t>.</a:t>
            </a:r>
            <a:endParaRPr lang="el-GR" sz="1600" b="1" dirty="0">
              <a:solidFill>
                <a:srgbClr val="0070C0"/>
              </a:solidFill>
            </a:endParaRPr>
          </a:p>
        </p:txBody>
      </p:sp>
    </p:spTree>
    <p:extLst>
      <p:ext uri="{BB962C8B-B14F-4D97-AF65-F5344CB8AC3E}">
        <p14:creationId xmlns:p14="http://schemas.microsoft.com/office/powerpoint/2010/main" val="363287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400"/>
            <a:ext cx="8229600" cy="612304"/>
          </a:xfrm>
        </p:spPr>
        <p:txBody>
          <a:bodyPr>
            <a:normAutofit/>
          </a:bodyPr>
          <a:lstStyle/>
          <a:p>
            <a:pPr algn="ctr"/>
            <a:r>
              <a:rPr lang="el-GR" sz="2800" dirty="0" smtClean="0">
                <a:solidFill>
                  <a:srgbClr val="002060"/>
                </a:solidFill>
                <a:latin typeface="+mn-lt"/>
              </a:rPr>
              <a:t>Ποιοι οι βαθύτεροι λόγοι των οικονομικών κρίσεων?</a:t>
            </a:r>
            <a:endParaRPr lang="el-GR" sz="2800" dirty="0">
              <a:solidFill>
                <a:srgbClr val="002060"/>
              </a:solidFill>
              <a:latin typeface="+mn-lt"/>
            </a:endParaRPr>
          </a:p>
        </p:txBody>
      </p:sp>
      <p:sp>
        <p:nvSpPr>
          <p:cNvPr id="4" name="Θέση περιεχομένου 3"/>
          <p:cNvSpPr>
            <a:spLocks noGrp="1"/>
          </p:cNvSpPr>
          <p:nvPr>
            <p:ph sz="quarter" idx="1"/>
          </p:nvPr>
        </p:nvSpPr>
        <p:spPr>
          <a:xfrm>
            <a:off x="251520" y="764704"/>
            <a:ext cx="8640960" cy="5832648"/>
          </a:xfrm>
        </p:spPr>
        <p:txBody>
          <a:bodyPr>
            <a:noAutofit/>
          </a:bodyPr>
          <a:lstStyle/>
          <a:p>
            <a:r>
              <a:rPr lang="el-GR" sz="2200" dirty="0" smtClean="0"/>
              <a:t>Ένα μεγάλο πλήθος ερευνών και ποσοτικών προσεγγίσεων (</a:t>
            </a:r>
            <a:r>
              <a:rPr lang="en-US" sz="2200" dirty="0" smtClean="0"/>
              <a:t>Reinhart &amp; </a:t>
            </a:r>
            <a:r>
              <a:rPr lang="en-US" sz="2200" dirty="0" err="1" smtClean="0"/>
              <a:t>Rogoff</a:t>
            </a:r>
            <a:r>
              <a:rPr lang="en-US" sz="2200" dirty="0" smtClean="0"/>
              <a:t> 2009, 2010; Abbas et al. 2010; Bulow &amp; </a:t>
            </a:r>
            <a:r>
              <a:rPr lang="en-US" sz="2200" dirty="0" err="1" smtClean="0"/>
              <a:t>Rogoff</a:t>
            </a:r>
            <a:r>
              <a:rPr lang="en-US" sz="2200" dirty="0" smtClean="0"/>
              <a:t>, 1990; Mauro et al. 2006) </a:t>
            </a:r>
            <a:r>
              <a:rPr lang="el-GR" sz="2200" dirty="0" smtClean="0"/>
              <a:t>υποστηρίζει ότι οι οικονομικοί λόγοι της δημιουργίας των μεγάλων χρηματοπιστωτικών κρίσεων θα πρέπει να αναζητηθούν σε παγκόσμιους οικονομικούς παράγοντες, όπως: </a:t>
            </a:r>
            <a:r>
              <a:rPr lang="el-GR" sz="2200" b="1" dirty="0" smtClean="0">
                <a:solidFill>
                  <a:srgbClr val="C00000"/>
                </a:solidFill>
              </a:rPr>
              <a:t>οι τιμές των προϊόντων και η διαμόρφωση των επιτοκίων, στις περιόδους υψηλής κινητικότητας του κεφαλαίου και της ρευστότητας </a:t>
            </a:r>
            <a:r>
              <a:rPr lang="el-GR" sz="2200" dirty="0" smtClean="0"/>
              <a:t>που συνδέονται άμεσα  με οικονομικές κρίσεις. </a:t>
            </a:r>
          </a:p>
          <a:p>
            <a:r>
              <a:rPr lang="el-GR" sz="2200" dirty="0" smtClean="0"/>
              <a:t>Ειδικότερα υπάρχει μια αλληλουχία γεγονότων που σχετίζονται με αυτές:</a:t>
            </a:r>
          </a:p>
          <a:p>
            <a:pPr>
              <a:buFontTx/>
              <a:buChar char="-"/>
            </a:pPr>
            <a:r>
              <a:rPr lang="el-GR" sz="2200" dirty="0" smtClean="0"/>
              <a:t>Αύξηση των ιδιωτικών και δημοσίων χρεών ως προάγγελος μιας οικονομικής κρίσης</a:t>
            </a:r>
          </a:p>
          <a:p>
            <a:pPr>
              <a:buFontTx/>
              <a:buChar char="-"/>
            </a:pPr>
            <a:r>
              <a:rPr lang="el-GR" sz="2200" dirty="0" smtClean="0"/>
              <a:t>Οι τραπεζικές κρίσεις (εγχώριες ή διεθνείς) εμφανίζονται ή συνοδεύουν τις δημοσιονομικές κρίσεις</a:t>
            </a:r>
          </a:p>
          <a:p>
            <a:pPr>
              <a:buFontTx/>
              <a:buChar char="-"/>
            </a:pPr>
            <a:r>
              <a:rPr lang="el-GR" sz="2200" dirty="0" smtClean="0"/>
              <a:t>Το δημόσιο χρέος διογκώνεται υπερβολικά συνήθως αποκαλύπτοντας ‘κρυμμένα’ επί μέρους δημόσια χρέη</a:t>
            </a:r>
            <a:endParaRPr lang="el-GR" sz="2200" dirty="0"/>
          </a:p>
        </p:txBody>
      </p:sp>
    </p:spTree>
    <p:extLst>
      <p:ext uri="{BB962C8B-B14F-4D97-AF65-F5344CB8AC3E}">
        <p14:creationId xmlns:p14="http://schemas.microsoft.com/office/powerpoint/2010/main" val="26473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540296"/>
          </a:xfrm>
        </p:spPr>
        <p:txBody>
          <a:bodyPr>
            <a:normAutofit fontScale="90000"/>
          </a:bodyPr>
          <a:lstStyle/>
          <a:p>
            <a:pPr algn="ctr"/>
            <a:r>
              <a:rPr lang="el-GR" b="1" dirty="0" smtClean="0">
                <a:solidFill>
                  <a:srgbClr val="0070C0"/>
                </a:solidFill>
                <a:latin typeface="+mn-lt"/>
                <a:cs typeface="Times New Roman" pitchFamily="18" charset="0"/>
              </a:rPr>
              <a:t>Μεγάλη Ύφεση του 2008</a:t>
            </a:r>
            <a:endParaRPr lang="el-GR" b="1" dirty="0" smtClean="0">
              <a:solidFill>
                <a:srgbClr val="0070C0"/>
              </a:solidFill>
              <a:latin typeface="+mn-lt"/>
              <a:cs typeface="Times New Roman" pitchFamily="18" charset="0"/>
            </a:endParaRPr>
          </a:p>
        </p:txBody>
      </p:sp>
      <p:sp>
        <p:nvSpPr>
          <p:cNvPr id="3" name="2 - Θέση περιεχομένου"/>
          <p:cNvSpPr>
            <a:spLocks noGrp="1"/>
          </p:cNvSpPr>
          <p:nvPr>
            <p:ph sz="quarter" idx="1"/>
          </p:nvPr>
        </p:nvSpPr>
        <p:spPr>
          <a:xfrm>
            <a:off x="323528" y="692696"/>
            <a:ext cx="8568952" cy="6029414"/>
          </a:xfrm>
        </p:spPr>
        <p:txBody>
          <a:bodyPr>
            <a:normAutofit lnSpcReduction="10000"/>
          </a:bodyPr>
          <a:lstStyle/>
          <a:p>
            <a:pPr algn="just"/>
            <a:r>
              <a:rPr lang="el-GR" sz="2300" b="1" dirty="0" smtClean="0">
                <a:solidFill>
                  <a:srgbClr val="C00000"/>
                </a:solidFill>
                <a:cs typeface="Times New Roman" pitchFamily="18" charset="0"/>
              </a:rPr>
              <a:t>Αφετηρία:</a:t>
            </a:r>
            <a:r>
              <a:rPr lang="el-GR" sz="2300" b="1" dirty="0" smtClean="0">
                <a:cs typeface="Times New Roman" pitchFamily="18" charset="0"/>
              </a:rPr>
              <a:t> </a:t>
            </a:r>
            <a:r>
              <a:rPr lang="el-GR" sz="2300" dirty="0" smtClean="0">
                <a:cs typeface="Times New Roman" pitchFamily="18" charset="0"/>
              </a:rPr>
              <a:t> ΗΠΑ</a:t>
            </a:r>
          </a:p>
          <a:p>
            <a:pPr algn="just"/>
            <a:r>
              <a:rPr lang="el-GR" sz="2300" b="1" dirty="0" smtClean="0">
                <a:solidFill>
                  <a:srgbClr val="C00000"/>
                </a:solidFill>
                <a:cs typeface="Times New Roman" pitchFamily="18" charset="0"/>
              </a:rPr>
              <a:t>Μορφή:  </a:t>
            </a:r>
            <a:r>
              <a:rPr lang="el-GR" sz="2300" dirty="0" smtClean="0">
                <a:cs typeface="Times New Roman" pitchFamily="18" charset="0"/>
              </a:rPr>
              <a:t>Κρίση των ενυπόθηκων δανείων υψηλού κινδύνου (</a:t>
            </a:r>
            <a:r>
              <a:rPr lang="en-US" sz="2300" dirty="0" smtClean="0">
                <a:cs typeface="Times New Roman" pitchFamily="18" charset="0"/>
              </a:rPr>
              <a:t>subprime crisis)</a:t>
            </a:r>
            <a:r>
              <a:rPr lang="el-GR" sz="2300" dirty="0" smtClean="0">
                <a:cs typeface="Times New Roman" pitchFamily="18" charset="0"/>
              </a:rPr>
              <a:t> και στην συνέχεια εξελίχτηκε σε κρίση χρέους υπό την επίδραση της διακοπής εισροής κεφαλαίων που παρατηρήθηκαν στις χώρες της ευρωπαϊκής περιφέρειας.</a:t>
            </a:r>
          </a:p>
          <a:p>
            <a:pPr algn="just"/>
            <a:r>
              <a:rPr lang="el-GR" sz="2300" b="1" dirty="0" smtClean="0">
                <a:solidFill>
                  <a:srgbClr val="C00000"/>
                </a:solidFill>
                <a:cs typeface="Times New Roman" pitchFamily="18" charset="0"/>
              </a:rPr>
              <a:t>Σηματοδ</a:t>
            </a:r>
            <a:r>
              <a:rPr lang="el-GR" sz="2300" b="1" dirty="0" smtClean="0">
                <a:solidFill>
                  <a:srgbClr val="C00000"/>
                </a:solidFill>
                <a:cs typeface="Times New Roman" pitchFamily="18" charset="0"/>
              </a:rPr>
              <a:t>ότηση: </a:t>
            </a:r>
            <a:r>
              <a:rPr lang="el-GR" sz="2300" dirty="0" smtClean="0">
                <a:cs typeface="Times New Roman" pitchFamily="18" charset="0"/>
              </a:rPr>
              <a:t>Πτώση της </a:t>
            </a:r>
            <a:r>
              <a:rPr lang="en-US" sz="2300" dirty="0" smtClean="0">
                <a:cs typeface="Times New Roman" pitchFamily="18" charset="0"/>
              </a:rPr>
              <a:t>Lehman Brothers</a:t>
            </a:r>
          </a:p>
          <a:p>
            <a:pPr marL="0" indent="0" algn="just">
              <a:buNone/>
            </a:pPr>
            <a:r>
              <a:rPr lang="en-US" sz="2300" dirty="0" smtClean="0">
                <a:solidFill>
                  <a:srgbClr val="002060"/>
                </a:solidFill>
                <a:cs typeface="Times New Roman" pitchFamily="18" charset="0"/>
              </a:rPr>
              <a:t>Reinhart &amp; </a:t>
            </a:r>
            <a:r>
              <a:rPr lang="en-US" sz="2300" dirty="0" err="1" smtClean="0">
                <a:solidFill>
                  <a:srgbClr val="002060"/>
                </a:solidFill>
                <a:cs typeface="Times New Roman" pitchFamily="18" charset="0"/>
              </a:rPr>
              <a:t>Rogoff</a:t>
            </a:r>
            <a:r>
              <a:rPr lang="en-US" sz="2300" dirty="0" smtClean="0">
                <a:solidFill>
                  <a:srgbClr val="002060"/>
                </a:solidFill>
                <a:cs typeface="Times New Roman" pitchFamily="18" charset="0"/>
              </a:rPr>
              <a:t> (2008): </a:t>
            </a:r>
            <a:r>
              <a:rPr lang="el-GR" sz="2300" dirty="0" smtClean="0">
                <a:cs typeface="Times New Roman" pitchFamily="18" charset="0"/>
              </a:rPr>
              <a:t>Μεταξύ 1800 και 2010 τα μεγάλα περιστατικά των χρηματοοικονομικών κρίσεων είναι πέντε (5).</a:t>
            </a:r>
          </a:p>
          <a:p>
            <a:pPr marL="0" indent="0" algn="just">
              <a:buNone/>
            </a:pPr>
            <a:r>
              <a:rPr lang="el-GR" sz="2000" dirty="0" smtClean="0">
                <a:solidFill>
                  <a:srgbClr val="002060"/>
                </a:solidFill>
                <a:cs typeface="Times New Roman" pitchFamily="18" charset="0"/>
              </a:rPr>
              <a:t>1</a:t>
            </a:r>
            <a:r>
              <a:rPr lang="el-GR" sz="2000" baseline="30000" dirty="0" smtClean="0">
                <a:solidFill>
                  <a:srgbClr val="002060"/>
                </a:solidFill>
                <a:cs typeface="Times New Roman" pitchFamily="18" charset="0"/>
              </a:rPr>
              <a:t>ο</a:t>
            </a:r>
            <a:r>
              <a:rPr lang="el-GR" sz="2000" dirty="0" smtClean="0">
                <a:solidFill>
                  <a:srgbClr val="002060"/>
                </a:solidFill>
                <a:cs typeface="Times New Roman" pitchFamily="18" charset="0"/>
              </a:rPr>
              <a:t>: </a:t>
            </a:r>
            <a:r>
              <a:rPr lang="el-GR" sz="2000" dirty="0" smtClean="0">
                <a:cs typeface="Times New Roman" pitchFamily="18" charset="0"/>
              </a:rPr>
              <a:t>Στους Ναπολεόντειους χρόνους</a:t>
            </a:r>
          </a:p>
          <a:p>
            <a:pPr marL="0" indent="0" algn="just">
              <a:buNone/>
            </a:pPr>
            <a:r>
              <a:rPr lang="el-GR" sz="2000" dirty="0" smtClean="0">
                <a:solidFill>
                  <a:srgbClr val="002060"/>
                </a:solidFill>
                <a:cs typeface="Times New Roman" pitchFamily="18" charset="0"/>
              </a:rPr>
              <a:t>2</a:t>
            </a:r>
            <a:r>
              <a:rPr lang="el-GR" sz="2000" baseline="30000" dirty="0" smtClean="0">
                <a:solidFill>
                  <a:srgbClr val="002060"/>
                </a:solidFill>
                <a:cs typeface="Times New Roman" pitchFamily="18" charset="0"/>
              </a:rPr>
              <a:t>ο</a:t>
            </a:r>
            <a:r>
              <a:rPr lang="el-GR" sz="2000" dirty="0" smtClean="0">
                <a:solidFill>
                  <a:srgbClr val="002060"/>
                </a:solidFill>
                <a:cs typeface="Times New Roman" pitchFamily="18" charset="0"/>
              </a:rPr>
              <a:t>: </a:t>
            </a:r>
            <a:r>
              <a:rPr lang="el-GR" sz="2000" dirty="0" smtClean="0">
                <a:cs typeface="Times New Roman" pitchFamily="18" charset="0"/>
              </a:rPr>
              <a:t>Μεταξύ 1820 – 1840 με αδυναμία σχεδόν όλων των χωρών παγκοσμίως να εξυπηρετήσουν τα χρέη τους (όλες οι χώρες της Λατ. Αμερικής)</a:t>
            </a:r>
          </a:p>
          <a:p>
            <a:pPr marL="0" indent="0" algn="just">
              <a:buNone/>
            </a:pPr>
            <a:r>
              <a:rPr lang="el-GR" sz="2000" dirty="0" smtClean="0">
                <a:solidFill>
                  <a:srgbClr val="002060"/>
                </a:solidFill>
                <a:cs typeface="Times New Roman" pitchFamily="18" charset="0"/>
              </a:rPr>
              <a:t>3</a:t>
            </a:r>
            <a:r>
              <a:rPr lang="el-GR" sz="2000" baseline="30000" dirty="0" smtClean="0">
                <a:solidFill>
                  <a:srgbClr val="002060"/>
                </a:solidFill>
                <a:cs typeface="Times New Roman" pitchFamily="18" charset="0"/>
              </a:rPr>
              <a:t>ο</a:t>
            </a:r>
            <a:r>
              <a:rPr lang="el-GR" sz="2000" dirty="0" smtClean="0">
                <a:cs typeface="Times New Roman" pitchFamily="18" charset="0"/>
              </a:rPr>
              <a:t>: 1850 - 1870 </a:t>
            </a:r>
          </a:p>
          <a:p>
            <a:pPr marL="0" indent="0" algn="just">
              <a:buNone/>
            </a:pPr>
            <a:r>
              <a:rPr lang="el-GR" sz="2000" dirty="0" smtClean="0">
                <a:solidFill>
                  <a:srgbClr val="002060"/>
                </a:solidFill>
                <a:cs typeface="Times New Roman" pitchFamily="18" charset="0"/>
              </a:rPr>
              <a:t>4</a:t>
            </a:r>
            <a:r>
              <a:rPr lang="el-GR" sz="2000" baseline="30000" dirty="0" smtClean="0">
                <a:solidFill>
                  <a:srgbClr val="002060"/>
                </a:solidFill>
                <a:cs typeface="Times New Roman" pitchFamily="18" charset="0"/>
              </a:rPr>
              <a:t>ο</a:t>
            </a:r>
            <a:r>
              <a:rPr lang="el-GR" sz="2000" dirty="0" smtClean="0">
                <a:solidFill>
                  <a:srgbClr val="002060"/>
                </a:solidFill>
                <a:cs typeface="Times New Roman" pitchFamily="18" charset="0"/>
              </a:rPr>
              <a:t>: </a:t>
            </a:r>
            <a:r>
              <a:rPr lang="el-GR" sz="2000" dirty="0" smtClean="0">
                <a:cs typeface="Times New Roman" pitchFamily="18" charset="0"/>
              </a:rPr>
              <a:t>1930 – 1950 με αφετηρία την κρίση του ‘29 και αδυναμία αποπληρωμής χρεών των χωρών σε διεθνές επίπεδο</a:t>
            </a:r>
          </a:p>
          <a:p>
            <a:pPr marL="0" indent="0" algn="just">
              <a:buNone/>
            </a:pPr>
            <a:r>
              <a:rPr lang="el-GR" sz="2000" dirty="0" smtClean="0">
                <a:solidFill>
                  <a:srgbClr val="002060"/>
                </a:solidFill>
                <a:cs typeface="Times New Roman" pitchFamily="18" charset="0"/>
              </a:rPr>
              <a:t>5</a:t>
            </a:r>
            <a:r>
              <a:rPr lang="el-GR" sz="2000" baseline="30000" dirty="0" smtClean="0">
                <a:solidFill>
                  <a:srgbClr val="002060"/>
                </a:solidFill>
                <a:cs typeface="Times New Roman" pitchFamily="18" charset="0"/>
              </a:rPr>
              <a:t>ο</a:t>
            </a:r>
            <a:r>
              <a:rPr lang="el-GR" sz="2000" dirty="0" smtClean="0">
                <a:solidFill>
                  <a:srgbClr val="002060"/>
                </a:solidFill>
                <a:cs typeface="Times New Roman" pitchFamily="18" charset="0"/>
              </a:rPr>
              <a:t>: </a:t>
            </a:r>
            <a:r>
              <a:rPr lang="el-GR" sz="2000" dirty="0" smtClean="0">
                <a:cs typeface="Times New Roman" pitchFamily="18" charset="0"/>
              </a:rPr>
              <a:t>1980 – 1990 και 2008 – 2010 με αδυναμία πολλών αναδυόμενων οικονομιών αλλά και αναπτυγμένων να εμφανίζουν συμπτώματα υπερχρέωσης (Ισλανδία, Ελλάδα, Ιρλανδία, Πορτογαλία, Μ. Βρετανία και ΗΠΑ)</a:t>
            </a:r>
            <a:endParaRPr lang="en-US" sz="2000" dirty="0" smtClean="0">
              <a:cs typeface="Times New Roman" pitchFamily="18" charset="0"/>
            </a:endParaRPr>
          </a:p>
        </p:txBody>
      </p:sp>
    </p:spTree>
    <p:extLst>
      <p:ext uri="{BB962C8B-B14F-4D97-AF65-F5344CB8AC3E}">
        <p14:creationId xmlns:p14="http://schemas.microsoft.com/office/powerpoint/2010/main" val="502758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TotalTime>
  <Words>2003</Words>
  <Application>Microsoft Office PowerPoint</Application>
  <PresentationFormat>Προβολή στην οθόνη (4:3)</PresentationFormat>
  <Paragraphs>71</Paragraphs>
  <Slides>17</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17</vt:i4>
      </vt:variant>
    </vt:vector>
  </HeadingPairs>
  <TitlesOfParts>
    <vt:vector size="28" baseType="lpstr">
      <vt:lpstr>Arial</vt:lpstr>
      <vt:lpstr>Bookman Old Style</vt:lpstr>
      <vt:lpstr>Calibri</vt:lpstr>
      <vt:lpstr>Cambria</vt:lpstr>
      <vt:lpstr>Gill Sans MT</vt:lpstr>
      <vt:lpstr>Narkisim</vt:lpstr>
      <vt:lpstr>Times New Roman</vt:lpstr>
      <vt:lpstr>UB-Helvetica</vt:lpstr>
      <vt:lpstr>Wingdings</vt:lpstr>
      <vt:lpstr>Wingdings 3</vt:lpstr>
      <vt:lpstr>Ρίζες</vt:lpstr>
      <vt:lpstr>Οικονομικές Κρίσεις και Μεγάλη Ύφεση του 2008 : Ευρωπαϊκή Κρίση, απομόχλευση και κοσμική ύφεση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Ποιοι οι βαθύτεροι λόγοι των οικονομικών κρίσεων?</vt:lpstr>
      <vt:lpstr>Μεγάλη Ύφεση του 2008</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1929 και 2008: Βασικές διαφορές των δυο κρίσεων (Eurobank Economic Research, vol. IV (8) Dec. 2009, p.6)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Πωλίνα Κεχαγιά</dc:creator>
  <cp:lastModifiedBy>metaxas</cp:lastModifiedBy>
  <cp:revision>73</cp:revision>
  <dcterms:created xsi:type="dcterms:W3CDTF">2018-10-16T08:35:42Z</dcterms:created>
  <dcterms:modified xsi:type="dcterms:W3CDTF">2018-11-26T13:54:43Z</dcterms:modified>
</cp:coreProperties>
</file>