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slides/slide142.xml" ContentType="application/vnd.openxmlformats-officedocument.presentationml.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69.xml" ContentType="application/vnd.openxmlformats-officedocument.presentationml.slide+xml"/>
  <Override PartName="/ppt/tableStyles.xml" ContentType="application/vnd.openxmlformats-officedocument.presentationml.tableStyles+xml"/>
  <Override PartName="/ppt/slides/slide129.xml" ContentType="application/vnd.openxmlformats-officedocument.presentationml.slide+xml"/>
  <Override PartName="/ppt/slides/slide147.xml" ContentType="application/vnd.openxmlformats-officedocument.presentationml.slide+xml"/>
  <Override PartName="/ppt/slides/slide158.xml" ContentType="application/vnd.openxmlformats-officedocument.presentationml.slide+xml"/>
  <Override PartName="/ppt/slides/slide176.xml" ContentType="application/vnd.openxmlformats-officedocument.presentationml.slide+xml"/>
  <Override PartName="/ppt/slides/slide99.xml" ContentType="application/vnd.openxmlformats-officedocument.presentationml.slide+xml"/>
  <Override PartName="/ppt/slides/slide118.xml" ContentType="application/vnd.openxmlformats-officedocument.presentationml.slide+xml"/>
  <Override PartName="/ppt/slides/slide136.xml" ContentType="application/vnd.openxmlformats-officedocument.presentationml.slide+xml"/>
  <Override PartName="/ppt/slides/slide165.xml" ContentType="application/vnd.openxmlformats-officedocument.presentationml.slide+xml"/>
  <Override PartName="/ppt/slides/slide183.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slides/slide143.xml" ContentType="application/vnd.openxmlformats-officedocument.presentationml.slide+xml"/>
  <Override PartName="/ppt/slides/slide154.xml" ContentType="application/vnd.openxmlformats-officedocument.presentationml.slide+xml"/>
  <Override PartName="/ppt/slides/slide172.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32.xml" ContentType="application/vnd.openxmlformats-officedocument.presentationml.slide+xml"/>
  <Override PartName="/ppt/slides/slide150.xml" ContentType="application/vnd.openxmlformats-officedocument.presentationml.slide+xml"/>
  <Override PartName="/ppt/slides/slide161.xml" ContentType="application/vnd.openxmlformats-officedocument.presentationml.slide+xml"/>
  <Override PartName="/ppt/slideLayouts/slideLayout7.xml" ContentType="application/vnd.openxmlformats-officedocument.presentationml.slideLayout+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s/slide159.xml" ContentType="application/vnd.openxmlformats-officedocument.presentationml.slide+xml"/>
  <Override PartName="/ppt/slides/slide188.xml" ContentType="application/vnd.openxmlformats-officedocument.presentationml.slide+xml"/>
  <Override PartName="/ppt/slides/slide119.xml" ContentType="application/vnd.openxmlformats-officedocument.presentationml.slide+xml"/>
  <Override PartName="/ppt/slides/slide148.xml" ContentType="application/vnd.openxmlformats-officedocument.presentationml.slide+xml"/>
  <Override PartName="/ppt/slides/slide166.xml" ContentType="application/vnd.openxmlformats-officedocument.presentationml.slide+xml"/>
  <Override PartName="/ppt/slides/slide177.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108.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155.xml" ContentType="application/vnd.openxmlformats-officedocument.presentationml.slide+xml"/>
  <Override PartName="/ppt/slides/slide173.xml" ContentType="application/vnd.openxmlformats-officedocument.presentationml.slide+xml"/>
  <Override PartName="/ppt/slides/slide184.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slides/slide144.xml" ContentType="application/vnd.openxmlformats-officedocument.presentationml.slide+xml"/>
  <Override PartName="/ppt/slides/slide162.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s/slide151.xml" ContentType="application/vnd.openxmlformats-officedocument.presentationml.slide+xml"/>
  <Override PartName="/ppt/slides/slide180.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89.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s/slide178.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167.xml" ContentType="application/vnd.openxmlformats-officedocument.presentationml.slide+xml"/>
  <Override PartName="/ppt/slides/slide185.xml" ContentType="application/vnd.openxmlformats-officedocument.presentationml.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slides/slide156.xml" ContentType="application/vnd.openxmlformats-officedocument.presentationml.slide+xml"/>
  <Override PartName="/ppt/slides/slide174.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s/slide163.xml" ContentType="application/vnd.openxmlformats-officedocument.presentationml.slide+xml"/>
  <Override PartName="/ppt/slides/slide181.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slides/slide152.xml" ContentType="application/vnd.openxmlformats-officedocument.presentationml.slide+xml"/>
  <Override PartName="/ppt/slides/slide170.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slides/slide168.xml" ContentType="application/vnd.openxmlformats-officedocument.presentationml.slide+xml"/>
  <Override PartName="/ppt/slides/slide179.xml" ContentType="application/vnd.openxmlformats-officedocument.presentationml.slide+xml"/>
  <Override PartName="/ppt/slides/slide139.xml" ContentType="application/vnd.openxmlformats-officedocument.presentationml.slide+xml"/>
  <Override PartName="/ppt/slides/slide157.xml" ContentType="application/vnd.openxmlformats-officedocument.presentationml.slide+xml"/>
  <Override PartName="/ppt/slides/slide186.xml" ContentType="application/vnd.openxmlformats-officedocument.presentationml.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Override PartName="/ppt/slides/slide164.xml" ContentType="application/vnd.openxmlformats-officedocument.presentationml.slide+xml"/>
  <Override PartName="/ppt/slides/slide175.xml" ContentType="application/vnd.openxmlformats-officedocument.presentationml.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53.xml" ContentType="application/vnd.openxmlformats-officedocument.presentationml.slide+xml"/>
  <Override PartName="/ppt/slides/slide171.xml" ContentType="application/vnd.openxmlformats-officedocument.presentationml.slide+xml"/>
  <Override PartName="/ppt/slides/slide182.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slides/slide160.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s/slide32.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slides/slide187.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191"/>
  </p:notesMasterIdLst>
  <p:handoutMasterIdLst>
    <p:handoutMasterId r:id="rId192"/>
  </p:handoutMasterIdLst>
  <p:sldIdLst>
    <p:sldId id="256" r:id="rId2"/>
    <p:sldId id="427" r:id="rId3"/>
    <p:sldId id="428" r:id="rId4"/>
    <p:sldId id="429" r:id="rId5"/>
    <p:sldId id="430" r:id="rId6"/>
    <p:sldId id="431" r:id="rId7"/>
    <p:sldId id="432" r:id="rId8"/>
    <p:sldId id="433" r:id="rId9"/>
    <p:sldId id="434" r:id="rId10"/>
    <p:sldId id="435" r:id="rId11"/>
    <p:sldId id="436" r:id="rId12"/>
    <p:sldId id="437" r:id="rId13"/>
    <p:sldId id="438" r:id="rId14"/>
    <p:sldId id="439" r:id="rId15"/>
    <p:sldId id="440" r:id="rId16"/>
    <p:sldId id="441" r:id="rId17"/>
    <p:sldId id="442" r:id="rId18"/>
    <p:sldId id="443" r:id="rId19"/>
    <p:sldId id="444" r:id="rId20"/>
    <p:sldId id="445" r:id="rId21"/>
    <p:sldId id="446" r:id="rId22"/>
    <p:sldId id="447" r:id="rId23"/>
    <p:sldId id="448" r:id="rId24"/>
    <p:sldId id="449" r:id="rId25"/>
    <p:sldId id="450" r:id="rId26"/>
    <p:sldId id="451" r:id="rId27"/>
    <p:sldId id="452" r:id="rId28"/>
    <p:sldId id="288" r:id="rId29"/>
    <p:sldId id="289" r:id="rId30"/>
    <p:sldId id="290" r:id="rId31"/>
    <p:sldId id="291" r:id="rId32"/>
    <p:sldId id="292" r:id="rId33"/>
    <p:sldId id="293" r:id="rId34"/>
    <p:sldId id="294" r:id="rId35"/>
    <p:sldId id="295" r:id="rId36"/>
    <p:sldId id="296" r:id="rId37"/>
    <p:sldId id="297" r:id="rId38"/>
    <p:sldId id="298" r:id="rId39"/>
    <p:sldId id="299" r:id="rId40"/>
    <p:sldId id="300" r:id="rId41"/>
    <p:sldId id="304" r:id="rId42"/>
    <p:sldId id="305" r:id="rId43"/>
    <p:sldId id="306" r:id="rId44"/>
    <p:sldId id="310" r:id="rId45"/>
    <p:sldId id="311" r:id="rId46"/>
    <p:sldId id="314" r:id="rId47"/>
    <p:sldId id="315" r:id="rId48"/>
    <p:sldId id="317" r:id="rId49"/>
    <p:sldId id="318" r:id="rId50"/>
    <p:sldId id="319" r:id="rId51"/>
    <p:sldId id="320" r:id="rId52"/>
    <p:sldId id="321" r:id="rId53"/>
    <p:sldId id="322" r:id="rId54"/>
    <p:sldId id="323" r:id="rId55"/>
    <p:sldId id="324" r:id="rId56"/>
    <p:sldId id="325" r:id="rId57"/>
    <p:sldId id="326" r:id="rId58"/>
    <p:sldId id="327" r:id="rId59"/>
    <p:sldId id="328" r:id="rId60"/>
    <p:sldId id="329" r:id="rId61"/>
    <p:sldId id="330" r:id="rId62"/>
    <p:sldId id="331" r:id="rId63"/>
    <p:sldId id="332" r:id="rId64"/>
    <p:sldId id="333" r:id="rId65"/>
    <p:sldId id="334" r:id="rId66"/>
    <p:sldId id="335" r:id="rId67"/>
    <p:sldId id="336" r:id="rId68"/>
    <p:sldId id="337" r:id="rId69"/>
    <p:sldId id="338" r:id="rId70"/>
    <p:sldId id="339" r:id="rId71"/>
    <p:sldId id="340" r:id="rId72"/>
    <p:sldId id="341" r:id="rId73"/>
    <p:sldId id="342" r:id="rId74"/>
    <p:sldId id="343" r:id="rId75"/>
    <p:sldId id="344" r:id="rId76"/>
    <p:sldId id="345" r:id="rId77"/>
    <p:sldId id="346" r:id="rId78"/>
    <p:sldId id="347" r:id="rId79"/>
    <p:sldId id="348" r:id="rId80"/>
    <p:sldId id="349" r:id="rId81"/>
    <p:sldId id="350" r:id="rId82"/>
    <p:sldId id="351" r:id="rId83"/>
    <p:sldId id="352" r:id="rId84"/>
    <p:sldId id="353" r:id="rId85"/>
    <p:sldId id="354" r:id="rId86"/>
    <p:sldId id="355" r:id="rId87"/>
    <p:sldId id="356" r:id="rId88"/>
    <p:sldId id="357" r:id="rId89"/>
    <p:sldId id="358" r:id="rId90"/>
    <p:sldId id="359" r:id="rId91"/>
    <p:sldId id="360" r:id="rId92"/>
    <p:sldId id="361" r:id="rId93"/>
    <p:sldId id="362" r:id="rId94"/>
    <p:sldId id="363" r:id="rId95"/>
    <p:sldId id="364" r:id="rId96"/>
    <p:sldId id="365" r:id="rId97"/>
    <p:sldId id="366" r:id="rId98"/>
    <p:sldId id="367" r:id="rId99"/>
    <p:sldId id="368" r:id="rId100"/>
    <p:sldId id="369" r:id="rId101"/>
    <p:sldId id="370" r:id="rId102"/>
    <p:sldId id="371" r:id="rId103"/>
    <p:sldId id="372" r:id="rId104"/>
    <p:sldId id="373" r:id="rId105"/>
    <p:sldId id="374" r:id="rId106"/>
    <p:sldId id="375" r:id="rId107"/>
    <p:sldId id="376" r:id="rId108"/>
    <p:sldId id="377" r:id="rId109"/>
    <p:sldId id="378" r:id="rId110"/>
    <p:sldId id="379" r:id="rId111"/>
    <p:sldId id="380" r:id="rId112"/>
    <p:sldId id="381" r:id="rId113"/>
    <p:sldId id="382" r:id="rId114"/>
    <p:sldId id="383" r:id="rId115"/>
    <p:sldId id="384" r:id="rId116"/>
    <p:sldId id="385" r:id="rId117"/>
    <p:sldId id="386" r:id="rId118"/>
    <p:sldId id="388" r:id="rId119"/>
    <p:sldId id="389" r:id="rId120"/>
    <p:sldId id="390" r:id="rId121"/>
    <p:sldId id="391" r:id="rId122"/>
    <p:sldId id="392" r:id="rId123"/>
    <p:sldId id="387" r:id="rId124"/>
    <p:sldId id="393" r:id="rId125"/>
    <p:sldId id="394" r:id="rId126"/>
    <p:sldId id="395" r:id="rId127"/>
    <p:sldId id="396" r:id="rId128"/>
    <p:sldId id="397" r:id="rId129"/>
    <p:sldId id="398" r:id="rId130"/>
    <p:sldId id="399" r:id="rId131"/>
    <p:sldId id="400" r:id="rId132"/>
    <p:sldId id="453" r:id="rId133"/>
    <p:sldId id="454" r:id="rId134"/>
    <p:sldId id="455" r:id="rId135"/>
    <p:sldId id="456" r:id="rId136"/>
    <p:sldId id="457" r:id="rId137"/>
    <p:sldId id="458" r:id="rId138"/>
    <p:sldId id="459" r:id="rId139"/>
    <p:sldId id="460" r:id="rId140"/>
    <p:sldId id="461" r:id="rId141"/>
    <p:sldId id="401" r:id="rId142"/>
    <p:sldId id="402" r:id="rId143"/>
    <p:sldId id="403" r:id="rId144"/>
    <p:sldId id="404" r:id="rId145"/>
    <p:sldId id="405" r:id="rId146"/>
    <p:sldId id="406" r:id="rId147"/>
    <p:sldId id="407" r:id="rId148"/>
    <p:sldId id="409" r:id="rId149"/>
    <p:sldId id="411" r:id="rId150"/>
    <p:sldId id="412" r:id="rId151"/>
    <p:sldId id="413" r:id="rId152"/>
    <p:sldId id="414" r:id="rId153"/>
    <p:sldId id="415" r:id="rId154"/>
    <p:sldId id="487" r:id="rId155"/>
    <p:sldId id="417" r:id="rId156"/>
    <p:sldId id="418" r:id="rId157"/>
    <p:sldId id="419" r:id="rId158"/>
    <p:sldId id="420" r:id="rId159"/>
    <p:sldId id="421" r:id="rId160"/>
    <p:sldId id="422" r:id="rId161"/>
    <p:sldId id="423" r:id="rId162"/>
    <p:sldId id="424" r:id="rId163"/>
    <p:sldId id="425" r:id="rId164"/>
    <p:sldId id="426" r:id="rId165"/>
    <p:sldId id="462" r:id="rId166"/>
    <p:sldId id="463" r:id="rId167"/>
    <p:sldId id="464" r:id="rId168"/>
    <p:sldId id="465" r:id="rId169"/>
    <p:sldId id="466" r:id="rId170"/>
    <p:sldId id="467" r:id="rId171"/>
    <p:sldId id="468" r:id="rId172"/>
    <p:sldId id="469" r:id="rId173"/>
    <p:sldId id="470" r:id="rId174"/>
    <p:sldId id="471" r:id="rId175"/>
    <p:sldId id="472" r:id="rId176"/>
    <p:sldId id="473" r:id="rId177"/>
    <p:sldId id="474" r:id="rId178"/>
    <p:sldId id="475" r:id="rId179"/>
    <p:sldId id="476" r:id="rId180"/>
    <p:sldId id="477" r:id="rId181"/>
    <p:sldId id="478" r:id="rId182"/>
    <p:sldId id="479" r:id="rId183"/>
    <p:sldId id="480" r:id="rId184"/>
    <p:sldId id="481" r:id="rId185"/>
    <p:sldId id="482" r:id="rId186"/>
    <p:sldId id="483" r:id="rId187"/>
    <p:sldId id="484" r:id="rId188"/>
    <p:sldId id="485" r:id="rId189"/>
    <p:sldId id="486" r:id="rId190"/>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47" d="100"/>
          <a:sy n="47" d="100"/>
        </p:scale>
        <p:origin x="-600" y="-90"/>
      </p:cViewPr>
      <p:guideLst>
        <p:guide orient="horz" pos="2160"/>
        <p:guide pos="2880"/>
      </p:guideLst>
    </p:cSldViewPr>
  </p:slideViewPr>
  <p:outlineViewPr>
    <p:cViewPr>
      <p:scale>
        <a:sx n="33" d="100"/>
        <a:sy n="33" d="100"/>
      </p:scale>
      <p:origin x="0" y="151242"/>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75" Type="http://schemas.openxmlformats.org/officeDocument/2006/relationships/slide" Target="slides/slide174.xml"/><Relationship Id="rId170" Type="http://schemas.openxmlformats.org/officeDocument/2006/relationships/slide" Target="slides/slide169.xml"/><Relationship Id="rId191" Type="http://schemas.openxmlformats.org/officeDocument/2006/relationships/notesMaster" Target="notesMasters/notesMaster1.xml"/><Relationship Id="rId196" Type="http://schemas.openxmlformats.org/officeDocument/2006/relationships/tableStyles" Target="tableStyle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181" Type="http://schemas.openxmlformats.org/officeDocument/2006/relationships/slide" Target="slides/slide180.xml"/><Relationship Id="rId186" Type="http://schemas.openxmlformats.org/officeDocument/2006/relationships/slide" Target="slides/slide185.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slide" Target="slides/slide175.xml"/><Relationship Id="rId192" Type="http://schemas.openxmlformats.org/officeDocument/2006/relationships/handoutMaster" Target="handoutMasters/handoutMaster1.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slide" Target="slides/slide181.xml"/><Relationship Id="rId187" Type="http://schemas.openxmlformats.org/officeDocument/2006/relationships/slide" Target="slides/slide186.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72" Type="http://schemas.openxmlformats.org/officeDocument/2006/relationships/slide" Target="slides/slide171.xml"/><Relationship Id="rId193" Type="http://schemas.openxmlformats.org/officeDocument/2006/relationships/presProps" Target="pres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theme" Target="theme/theme1.xml"/><Relationship Id="rId190" Type="http://schemas.openxmlformats.org/officeDocument/2006/relationships/slide" Target="slides/slide189.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6" Type="http://schemas.openxmlformats.org/officeDocument/2006/relationships/slide" Target="slides/slide2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l-GR" dirty="0"/>
          </a:p>
        </p:txBody>
      </p:sp>
      <p:sp>
        <p:nvSpPr>
          <p:cNvPr id="7373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l-GR" dirty="0"/>
          </a:p>
        </p:txBody>
      </p:sp>
      <p:sp>
        <p:nvSpPr>
          <p:cNvPr id="7373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l-GR" dirty="0"/>
          </a:p>
        </p:txBody>
      </p:sp>
      <p:sp>
        <p:nvSpPr>
          <p:cNvPr id="7373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3229F6F4-2486-4105-9627-89120FE5CD94}" type="slidenum">
              <a:rPr lang="el-GR"/>
              <a:pPr/>
              <a:t>‹#›</a:t>
            </a:fld>
            <a:endParaRPr lang="el-GR"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69C519-7C84-4806-B5E9-E2FC80C67064}" type="datetimeFigureOut">
              <a:rPr lang="el-GR" smtClean="0"/>
              <a:pPr/>
              <a:t>20/5/2015</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60C178-3387-4B74-91AC-7692064A8A2A}"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2560C178-3387-4B74-91AC-7692064A8A2A}" type="slidenum">
              <a:rPr lang="el-GR" smtClean="0"/>
              <a:pPr/>
              <a:t>27</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Υπότιτλος"/>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endParaRPr lang="el-GR" dirty="0"/>
          </a:p>
        </p:txBody>
      </p:sp>
      <p:sp>
        <p:nvSpPr>
          <p:cNvPr id="17" name="16 - Θέση υποσέλιδου"/>
          <p:cNvSpPr>
            <a:spLocks noGrp="1"/>
          </p:cNvSpPr>
          <p:nvPr>
            <p:ph type="ftr" sz="quarter" idx="11"/>
          </p:nvPr>
        </p:nvSpPr>
        <p:spPr/>
        <p:txBody>
          <a:bodyPr/>
          <a:lstStyle/>
          <a:p>
            <a:endParaRPr lang="el-GR" dirty="0"/>
          </a:p>
        </p:txBody>
      </p:sp>
      <p:sp>
        <p:nvSpPr>
          <p:cNvPr id="7" name="6 - Ευθεία γραμμή σύνδεσης"/>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F9983A9-1F90-4204-AC11-D1DBA8FFC274}" type="slidenum">
              <a:rPr lang="el-GR" smtClean="0"/>
              <a:pPr/>
              <a:t>‹#›</a:t>
            </a:fld>
            <a:endParaRPr lang="el-GR" dirty="0"/>
          </a:p>
        </p:txBody>
      </p:sp>
      <p:sp>
        <p:nvSpPr>
          <p:cNvPr id="8" name="7 - Τίτλος"/>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l-GR" smtClean="0"/>
              <a:t>Kλικ για επεξεργασία του τίτλου</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15175A2E-B8A0-480B-99A1-7A5147652E40}"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 Ευθεία γραμμή σύνδεσης"/>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 Έλλειψη"/>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6915912" y="3009901"/>
            <a:ext cx="457200" cy="441325"/>
          </a:xfrm>
        </p:spPr>
        <p:txBody>
          <a:bodyPr/>
          <a:lstStyle/>
          <a:p>
            <a:fld id="{59CFA52D-A931-41A0-B19E-1A5CB4F65E7F}" type="slidenum">
              <a:rPr lang="el-GR" smtClean="0"/>
              <a:pPr/>
              <a:t>‹#›</a:t>
            </a:fld>
            <a:endParaRPr lang="el-GR" dirty="0"/>
          </a:p>
        </p:txBody>
      </p:sp>
      <p:sp>
        <p:nvSpPr>
          <p:cNvPr id="3" name="2 - Θέση κατακόρυφου κειμένου"/>
          <p:cNvSpPr>
            <a:spLocks noGrp="1"/>
          </p:cNvSpPr>
          <p:nvPr>
            <p:ph type="body" orient="vert" idx="1"/>
          </p:nvPr>
        </p:nvSpPr>
        <p:spPr>
          <a:xfrm>
            <a:off x="304800" y="304800"/>
            <a:ext cx="6553200" cy="5821366"/>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2" name="1 - Κατακόρυφος τίτλος"/>
          <p:cNvSpPr>
            <a:spLocks noGrp="1"/>
          </p:cNvSpPr>
          <p:nvPr>
            <p:ph type="title" orient="vert"/>
          </p:nvPr>
        </p:nvSpPr>
        <p:spPr>
          <a:xfrm>
            <a:off x="7391400" y="304801"/>
            <a:ext cx="1447800" cy="5851525"/>
          </a:xfrm>
        </p:spPr>
        <p:txBody>
          <a:bodyPr vert="eaVert"/>
          <a:lstStyle/>
          <a:p>
            <a:r>
              <a:rPr kumimoji="0" lang="el-GR" smtClean="0"/>
              <a:t>Kλικ για επεξεργασία του τίτλου</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solidFill>
                  <a:schemeClr val="accent3">
                    <a:shade val="75000"/>
                  </a:schemeClr>
                </a:solidFill>
              </a:defRPr>
            </a:lvl1p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a:xfrm>
            <a:off x="4361688" y="1026372"/>
            <a:ext cx="457200" cy="441325"/>
          </a:xfrm>
        </p:spPr>
        <p:txBody>
          <a:bodyPr/>
          <a:lstStyle/>
          <a:p>
            <a:fld id="{0BABAD48-EDD3-4FC8-B813-D04794CFC75B}" type="slidenum">
              <a:rPr lang="el-GR" smtClean="0"/>
              <a:pPr/>
              <a:t>‹#›</a:t>
            </a:fld>
            <a:endParaRPr lang="el-GR" dirty="0"/>
          </a:p>
        </p:txBody>
      </p:sp>
      <p:sp>
        <p:nvSpPr>
          <p:cNvPr id="8" name="7 - Θέση περιεχομένου"/>
          <p:cNvSpPr>
            <a:spLocks noGrp="1"/>
          </p:cNvSpPr>
          <p:nvPr>
            <p:ph sz="quarter" idx="1"/>
          </p:nvPr>
        </p:nvSpPr>
        <p:spPr>
          <a:xfrm>
            <a:off x="301752" y="1527048"/>
            <a:ext cx="850392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 Ορθογώνιο"/>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13" name="12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 Θέση υποσέλιδου"/>
          <p:cNvSpPr>
            <a:spLocks noGrp="1"/>
          </p:cNvSpPr>
          <p:nvPr>
            <p:ph type="ftr" sz="quarter" idx="11"/>
          </p:nvPr>
        </p:nvSpPr>
        <p:spPr/>
        <p:txBody>
          <a:bodyPr/>
          <a:lstStyle/>
          <a:p>
            <a:endParaRPr lang="el-GR" dirty="0"/>
          </a:p>
        </p:txBody>
      </p:sp>
      <p:sp>
        <p:nvSpPr>
          <p:cNvPr id="4" name="3 - Θέση ημερομηνίας"/>
          <p:cNvSpPr>
            <a:spLocks noGrp="1"/>
          </p:cNvSpPr>
          <p:nvPr>
            <p:ph type="dt" sz="half" idx="10"/>
          </p:nvPr>
        </p:nvSpPr>
        <p:spPr/>
        <p:txBody>
          <a:bodyPr/>
          <a:lstStyle/>
          <a:p>
            <a:endParaRPr lang="el-GR" dirty="0"/>
          </a:p>
        </p:txBody>
      </p:sp>
      <p:sp>
        <p:nvSpPr>
          <p:cNvPr id="8" name="7 - Ευθεία γραμμή σύνδεσης"/>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Έλλειψη"/>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56CDF82-C699-445C-A7D2-AA7187F97F29}" type="slidenum">
              <a:rPr lang="el-GR" smtClean="0"/>
              <a:pPr/>
              <a:t>‹#›</a:t>
            </a:fld>
            <a:endParaRPr lang="el-GR" dirty="0"/>
          </a:p>
        </p:txBody>
      </p:sp>
      <p:sp>
        <p:nvSpPr>
          <p:cNvPr id="2" name="1 - Τίτλος"/>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l-GR" smtClean="0"/>
              <a:t>Kλικ για επεξεργασία του τίτλου</a:t>
            </a:r>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301752" y="228600"/>
            <a:ext cx="8534400" cy="758952"/>
          </a:xfrm>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a:xfrm>
            <a:off x="5791200" y="6409944"/>
            <a:ext cx="3044952" cy="365760"/>
          </a:xfrm>
        </p:spPr>
        <p:txBody>
          <a:bodyPr/>
          <a:lstStyle/>
          <a:p>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D2E5F3A3-E35C-436A-AB18-EDBFC55EC347}" type="slidenum">
              <a:rPr lang="el-GR" smtClean="0"/>
              <a:pPr/>
              <a:t>‹#›</a:t>
            </a:fld>
            <a:endParaRPr lang="el-GR" dirty="0"/>
          </a:p>
        </p:txBody>
      </p:sp>
      <p:sp>
        <p:nvSpPr>
          <p:cNvPr id="8" name="7 - Ευθεία γραμμή σύνδεσης"/>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 Θέση περιεχομένου"/>
          <p:cNvSpPr>
            <a:spLocks noGrp="1"/>
          </p:cNvSpPr>
          <p:nvPr>
            <p:ph sz="half" idx="1"/>
          </p:nvPr>
        </p:nvSpPr>
        <p:spPr>
          <a:xfrm>
            <a:off x="301752"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11 - Θέση περιεχομένου"/>
          <p:cNvSpPr>
            <a:spLocks noGrp="1"/>
          </p:cNvSpPr>
          <p:nvPr>
            <p:ph sz="half" idx="2"/>
          </p:nvPr>
        </p:nvSpPr>
        <p:spPr>
          <a:xfrm>
            <a:off x="4800600" y="1371600"/>
            <a:ext cx="4038600" cy="4681728"/>
          </a:xfrm>
        </p:spPr>
        <p:txBody>
          <a:bodyPr/>
          <a:lstStyle>
            <a:lvl1pPr>
              <a:defRPr sz="2500"/>
            </a:lvl1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10" name="9 - Ευθεία γραμμή σύνδεσης"/>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Ορθογώνιο"/>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 Ορθογώνιο"/>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 Θέση κειμένου"/>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endParaRPr lang="el-GR" dirty="0"/>
          </a:p>
        </p:txBody>
      </p:sp>
      <p:sp>
        <p:nvSpPr>
          <p:cNvPr id="8" name="7 - Θέση υποσέλιδου"/>
          <p:cNvSpPr>
            <a:spLocks noGrp="1"/>
          </p:cNvSpPr>
          <p:nvPr>
            <p:ph type="ftr" sz="quarter" idx="11"/>
          </p:nvPr>
        </p:nvSpPr>
        <p:spPr>
          <a:xfrm>
            <a:off x="304800" y="6409944"/>
            <a:ext cx="3581400" cy="365760"/>
          </a:xfrm>
        </p:spPr>
        <p:txBody>
          <a:bodyPr/>
          <a:lstStyle/>
          <a:p>
            <a:endParaRPr lang="el-GR" dirty="0"/>
          </a:p>
        </p:txBody>
      </p:sp>
      <p:sp>
        <p:nvSpPr>
          <p:cNvPr id="15" name="14 - Ευθεία γραμμή σύνδεσης"/>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 Θέση περιεχομένου"/>
          <p:cNvSpPr>
            <a:spLocks noGrp="1"/>
          </p:cNvSpPr>
          <p:nvPr>
            <p:ph sz="quarter" idx="2"/>
          </p:nvPr>
        </p:nvSpPr>
        <p:spPr>
          <a:xfrm>
            <a:off x="301752" y="2471383"/>
            <a:ext cx="4041648" cy="3818404"/>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25 - Θέση περιεχομένου"/>
          <p:cNvSpPr>
            <a:spLocks noGrp="1"/>
          </p:cNvSpPr>
          <p:nvPr>
            <p:ph sz="quarter" idx="4"/>
          </p:nvPr>
        </p:nvSpPr>
        <p:spPr>
          <a:xfrm>
            <a:off x="4800600" y="2471383"/>
            <a:ext cx="4038600" cy="382219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5" name="24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Θέση αριθμού διαφάνειας"/>
          <p:cNvSpPr>
            <a:spLocks noGrp="1"/>
          </p:cNvSpPr>
          <p:nvPr>
            <p:ph type="sldNum" sz="quarter" idx="12"/>
          </p:nvPr>
        </p:nvSpPr>
        <p:spPr>
          <a:xfrm>
            <a:off x="4343400" y="1042416"/>
            <a:ext cx="457200" cy="441325"/>
          </a:xfrm>
        </p:spPr>
        <p:txBody>
          <a:bodyPr/>
          <a:lstStyle>
            <a:lvl1pPr algn="ctr">
              <a:defRPr/>
            </a:lvl1pPr>
          </a:lstStyle>
          <a:p>
            <a:fld id="{1EBA8C09-68BF-4784-8723-C99F3CC7956E}" type="slidenum">
              <a:rPr lang="el-GR" smtClean="0"/>
              <a:pPr/>
              <a:t>‹#›</a:t>
            </a:fld>
            <a:endParaRPr lang="el-GR" dirty="0"/>
          </a:p>
        </p:txBody>
      </p:sp>
      <p:sp>
        <p:nvSpPr>
          <p:cNvPr id="23" name="22 - Τίτλος"/>
          <p:cNvSpPr>
            <a:spLocks noGrp="1"/>
          </p:cNvSpPr>
          <p:nvPr>
            <p:ph type="title"/>
          </p:nvPr>
        </p:nvSpPr>
        <p:spPr/>
        <p:txBody>
          <a:bodyPr rtlCol="0" anchor="b" anchorCtr="0"/>
          <a:lstStyle/>
          <a:p>
            <a:r>
              <a:rPr kumimoji="0" lang="el-GR" smtClean="0"/>
              <a:t>Kλικ για επεξεργασία του τίτλου</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endParaRPr lang="el-GR" dirty="0"/>
          </a:p>
        </p:txBody>
      </p:sp>
      <p:sp>
        <p:nvSpPr>
          <p:cNvPr id="4" name="3 - Θέση υποσέλιδου"/>
          <p:cNvSpPr>
            <a:spLocks noGrp="1"/>
          </p:cNvSpPr>
          <p:nvPr>
            <p:ph type="ftr" sz="quarter" idx="11"/>
          </p:nvPr>
        </p:nvSpPr>
        <p:spPr/>
        <p:txBody>
          <a:bodyPr/>
          <a:lstStyle/>
          <a:p>
            <a:endParaRPr lang="el-GR" dirty="0"/>
          </a:p>
        </p:txBody>
      </p:sp>
      <p:sp>
        <p:nvSpPr>
          <p:cNvPr id="5" name="4 - Θέση αριθμού διαφάνειας"/>
          <p:cNvSpPr>
            <a:spLocks noGrp="1"/>
          </p:cNvSpPr>
          <p:nvPr>
            <p:ph type="sldNum" sz="quarter" idx="12"/>
          </p:nvPr>
        </p:nvSpPr>
        <p:spPr>
          <a:xfrm>
            <a:off x="4343400" y="1036020"/>
            <a:ext cx="457200" cy="441325"/>
          </a:xfrm>
        </p:spPr>
        <p:txBody>
          <a:bodyPr/>
          <a:lstStyle/>
          <a:p>
            <a:fld id="{4D7D2515-5840-4F5B-8E27-5781AA573E8B}" type="slidenum">
              <a:rPr lang="el-GR" smtClean="0"/>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7" name="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Ορθογώνιο"/>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 Ορθογώνιο"/>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 Θέση ημερομηνίας"/>
          <p:cNvSpPr>
            <a:spLocks noGrp="1"/>
          </p:cNvSpPr>
          <p:nvPr>
            <p:ph type="dt" sz="half" idx="10"/>
          </p:nvPr>
        </p:nvSpPr>
        <p:spPr/>
        <p:txBody>
          <a:bodyPr/>
          <a:lstStyle/>
          <a:p>
            <a:endParaRPr lang="el-GR" dirty="0"/>
          </a:p>
        </p:txBody>
      </p:sp>
      <p:sp>
        <p:nvSpPr>
          <p:cNvPr id="3" name="2 - Θέση υποσέλιδου"/>
          <p:cNvSpPr>
            <a:spLocks noGrp="1"/>
          </p:cNvSpPr>
          <p:nvPr>
            <p:ph type="ftr" sz="quarter" idx="11"/>
          </p:nvPr>
        </p:nvSpPr>
        <p:spPr/>
        <p:txBody>
          <a:bodyPr/>
          <a:lstStyle/>
          <a:p>
            <a:endParaRPr lang="el-GR" dirty="0"/>
          </a:p>
        </p:txBody>
      </p:sp>
      <p:sp>
        <p:nvSpPr>
          <p:cNvPr id="4" name="3 - Θέση αριθμού διαφάνειας"/>
          <p:cNvSpPr>
            <a:spLocks noGrp="1"/>
          </p:cNvSpPr>
          <p:nvPr>
            <p:ph type="sldNum" sz="quarter" idx="12"/>
          </p:nvPr>
        </p:nvSpPr>
        <p:spPr>
          <a:xfrm>
            <a:off x="4267200" y="6324600"/>
            <a:ext cx="609600" cy="441324"/>
          </a:xfrm>
        </p:spPr>
        <p:txBody>
          <a:bodyPr/>
          <a:lstStyle>
            <a:lvl1pPr>
              <a:defRPr>
                <a:solidFill>
                  <a:srgbClr val="FFFFFF"/>
                </a:solidFill>
              </a:defRPr>
            </a:lvl1pPr>
          </a:lstStyle>
          <a:p>
            <a:fld id="{FCC78E01-F023-4320-B4F3-40DB72994B07}" type="slidenum">
              <a:rPr lang="el-GR" smtClean="0"/>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19" name="18 - Ορθογώνιο"/>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8" name="7 - Ορθογώνιο"/>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 Θέση περιεχομένου"/>
          <p:cNvSpPr>
            <a:spLocks noGrp="1"/>
          </p:cNvSpPr>
          <p:nvPr>
            <p:ph sz="quarter" idx="1"/>
          </p:nvPr>
        </p:nvSpPr>
        <p:spPr>
          <a:xfrm>
            <a:off x="3124200" y="685800"/>
            <a:ext cx="5638800" cy="5410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6E71149-4C0D-44EB-A0A0-AED33566437C}" type="slidenum">
              <a:rPr lang="el-GR" smtClean="0"/>
              <a:pPr/>
              <a:t>‹#›</a:t>
            </a:fld>
            <a:endParaRPr lang="el-GR" dirty="0"/>
          </a:p>
        </p:txBody>
      </p:sp>
      <p:sp>
        <p:nvSpPr>
          <p:cNvPr id="21" name="20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p:txBody>
          <a:bodyPr/>
          <a:lstStyle/>
          <a:p>
            <a:endParaRPr lang="el-GR" dirty="0"/>
          </a:p>
        </p:txBody>
      </p:sp>
      <p:sp>
        <p:nvSpPr>
          <p:cNvPr id="6" name="5 - Θέση υποσέλιδου"/>
          <p:cNvSpPr>
            <a:spLocks noGrp="1"/>
          </p:cNvSpPr>
          <p:nvPr>
            <p:ph type="ftr" sz="quarter" idx="11"/>
          </p:nvPr>
        </p:nvSpPr>
        <p:spPr>
          <a:xfrm>
            <a:off x="301752" y="6410848"/>
            <a:ext cx="3383280" cy="365760"/>
          </a:xfrm>
        </p:spPr>
        <p:txBody>
          <a:bodyPr/>
          <a:lstStyle/>
          <a:p>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1" name="20 - Ευθεία γραμμή σύνδεσης"/>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 Ορθογώνιο"/>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 Ορθογώνιο"/>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 Ορθογώνιο"/>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 Έλλειψη"/>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Έλλειψη"/>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Θέση αριθμού διαφάνειας"/>
          <p:cNvSpPr>
            <a:spLocks noGrp="1"/>
          </p:cNvSpPr>
          <p:nvPr>
            <p:ph type="sldNum" sz="quarter" idx="12"/>
          </p:nvPr>
        </p:nvSpPr>
        <p:spPr>
          <a:xfrm>
            <a:off x="1371600" y="312738"/>
            <a:ext cx="457200" cy="441325"/>
          </a:xfrm>
        </p:spPr>
        <p:txBody>
          <a:bodyPr/>
          <a:lstStyle/>
          <a:p>
            <a:fld id="{ADD51676-FDF3-4E1B-B1FB-3CC736C99AA0}" type="slidenum">
              <a:rPr lang="el-GR" smtClean="0"/>
              <a:pPr/>
              <a:t>‹#›</a:t>
            </a:fld>
            <a:endParaRPr lang="el-GR" dirty="0"/>
          </a:p>
        </p:txBody>
      </p:sp>
      <p:sp>
        <p:nvSpPr>
          <p:cNvPr id="2" name="1 - Τίτλος"/>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3000375" y="609600"/>
            <a:ext cx="5867400" cy="4267200"/>
          </a:xfrm>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22" name="21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 Θέση ημερομηνίας"/>
          <p:cNvSpPr>
            <a:spLocks noGrp="1"/>
          </p:cNvSpPr>
          <p:nvPr>
            <p:ph type="dt" sz="half" idx="10"/>
          </p:nvPr>
        </p:nvSpPr>
        <p:spPr>
          <a:xfrm>
            <a:off x="5788152" y="6404984"/>
            <a:ext cx="3044952" cy="365760"/>
          </a:xfrm>
        </p:spPr>
        <p:txBody>
          <a:bodyPr/>
          <a:lstStyle/>
          <a:p>
            <a:endParaRPr lang="el-GR" dirty="0"/>
          </a:p>
        </p:txBody>
      </p:sp>
      <p:sp>
        <p:nvSpPr>
          <p:cNvPr id="6" name="5 - Θέση υποσέλιδου"/>
          <p:cNvSpPr>
            <a:spLocks noGrp="1"/>
          </p:cNvSpPr>
          <p:nvPr>
            <p:ph type="ftr" sz="quarter" idx="11"/>
          </p:nvPr>
        </p:nvSpPr>
        <p:spPr>
          <a:xfrm>
            <a:off x="301752" y="6410848"/>
            <a:ext cx="3584448" cy="365760"/>
          </a:xfrm>
        </p:spPr>
        <p:txBody>
          <a:bodyPr/>
          <a:lstStyle/>
          <a:p>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7" name="16 - Ορθογώνιο"/>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 Ορθογώνιο"/>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 Ορθογώνιο"/>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 Ορθογώνιο"/>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 Ορθογώνιο"/>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 Θέση ημερομηνίας"/>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endParaRPr lang="el-GR" dirty="0"/>
          </a:p>
        </p:txBody>
      </p:sp>
      <p:sp>
        <p:nvSpPr>
          <p:cNvPr id="3" name="2 - Θέση υποσέλιδου"/>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l-GR" dirty="0"/>
          </a:p>
        </p:txBody>
      </p:sp>
      <p:sp>
        <p:nvSpPr>
          <p:cNvPr id="8" name="7 - Ορθογώνιο"/>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 Ευθεία γραμμή σύνδεσης"/>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 Έλλειψη"/>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 Έλλειψη"/>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9FF063F0-9491-4FB0-92BD-754E222F6250}" type="slidenum">
              <a:rPr lang="el-GR" smtClean="0"/>
              <a:pPr/>
              <a:t>‹#›</a:t>
            </a:fld>
            <a:endParaRPr lang="el-GR" dirty="0"/>
          </a:p>
        </p:txBody>
      </p:sp>
      <p:sp>
        <p:nvSpPr>
          <p:cNvPr id="22" name="21 - Θέση τίτλου"/>
          <p:cNvSpPr>
            <a:spLocks noGrp="1"/>
          </p:cNvSpPr>
          <p:nvPr>
            <p:ph type="title"/>
          </p:nvPr>
        </p:nvSpPr>
        <p:spPr>
          <a:xfrm>
            <a:off x="301752" y="228600"/>
            <a:ext cx="8534400" cy="758952"/>
          </a:xfrm>
          <a:prstGeom prst="rect">
            <a:avLst/>
          </a:prstGeom>
        </p:spPr>
        <p:txBody>
          <a:bodyPr vert="horz" anchor="b">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1259632" y="3933056"/>
            <a:ext cx="6400800" cy="1752600"/>
          </a:xfrm>
        </p:spPr>
        <p:style>
          <a:lnRef idx="0">
            <a:schemeClr val="accent2"/>
          </a:lnRef>
          <a:fillRef idx="3">
            <a:schemeClr val="accent2"/>
          </a:fillRef>
          <a:effectRef idx="3">
            <a:schemeClr val="accent2"/>
          </a:effectRef>
          <a:fontRef idx="minor">
            <a:schemeClr val="lt1"/>
          </a:fontRef>
        </p:style>
        <p:txBody>
          <a:bodyPr/>
          <a:lstStyle/>
          <a:p>
            <a:r>
              <a:rPr lang="el-GR" dirty="0" err="1" smtClean="0"/>
              <a:t>ΓιωργοΣ</a:t>
            </a:r>
            <a:r>
              <a:rPr lang="el-GR" dirty="0" smtClean="0"/>
              <a:t> </a:t>
            </a:r>
            <a:r>
              <a:rPr lang="el-GR" dirty="0" err="1" smtClean="0"/>
              <a:t>Βλοντζοσ</a:t>
            </a:r>
            <a:endParaRPr lang="el-GR" dirty="0" smtClean="0"/>
          </a:p>
          <a:p>
            <a:r>
              <a:rPr lang="el-GR" dirty="0" err="1" smtClean="0"/>
              <a:t>Επικουροσ</a:t>
            </a:r>
            <a:r>
              <a:rPr lang="el-GR" dirty="0" smtClean="0"/>
              <a:t> </a:t>
            </a:r>
            <a:r>
              <a:rPr lang="el-GR" dirty="0" err="1" smtClean="0"/>
              <a:t>Καθηγητησ</a:t>
            </a:r>
            <a:endParaRPr lang="el-GR" dirty="0"/>
          </a:p>
        </p:txBody>
      </p:sp>
      <p:sp>
        <p:nvSpPr>
          <p:cNvPr id="2050" name="Rectangle 2"/>
          <p:cNvSpPr>
            <a:spLocks noGrp="1" noChangeArrowheads="1"/>
          </p:cNvSpPr>
          <p:nvPr>
            <p:ph type="ctrTitle"/>
          </p:nvPr>
        </p:nvSpPr>
        <p:spPr>
          <a:xfrm>
            <a:off x="685800" y="1340769"/>
            <a:ext cx="7772400" cy="2259682"/>
          </a:xfrm>
        </p:spPr>
        <p:style>
          <a:lnRef idx="1">
            <a:schemeClr val="accent1"/>
          </a:lnRef>
          <a:fillRef idx="2">
            <a:schemeClr val="accent1"/>
          </a:fillRef>
          <a:effectRef idx="1">
            <a:schemeClr val="accent1"/>
          </a:effectRef>
          <a:fontRef idx="minor">
            <a:schemeClr val="dk1"/>
          </a:fontRef>
        </p:style>
        <p:txBody>
          <a:bodyPr/>
          <a:lstStyle/>
          <a:p>
            <a:r>
              <a:rPr lang="el-GR" dirty="0" smtClean="0"/>
              <a:t>ΟΡΓΑΝΩΣΗ ΚΑΙ ΥΛΟΠΟΙΗΣΗ ΕΞΑΓΩΓΩΝ ΑΓΡΟΤΙΚΩΝ ΠΡΟΪΟΝΤΩΝ</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Τι να εξάγω; (Συν.)</a:t>
            </a:r>
            <a:endParaRPr lang="el-GR" dirty="0"/>
          </a:p>
        </p:txBody>
      </p:sp>
      <p:sp>
        <p:nvSpPr>
          <p:cNvPr id="3" name="2 - Θέση περιεχομένου"/>
          <p:cNvSpPr>
            <a:spLocks noGrp="1"/>
          </p:cNvSpPr>
          <p:nvPr>
            <p:ph sz="quarter" idx="1"/>
          </p:nvPr>
        </p:nvSpPr>
        <p:spPr/>
        <p:txBody>
          <a:bodyPr/>
          <a:lstStyle/>
          <a:p>
            <a:r>
              <a:rPr lang="el-GR" dirty="0" smtClean="0"/>
              <a:t>Επιλογή στρατηγικής προϊόντος</a:t>
            </a:r>
          </a:p>
          <a:p>
            <a:pPr lvl="1"/>
            <a:r>
              <a:rPr lang="en-US" dirty="0" err="1" smtClean="0"/>
              <a:t>Ansoff</a:t>
            </a:r>
            <a:r>
              <a:rPr lang="en-US" dirty="0" smtClean="0"/>
              <a:t> Matrix</a:t>
            </a:r>
          </a:p>
          <a:p>
            <a:pPr>
              <a:buNone/>
            </a:pPr>
            <a:endParaRPr lang="en-US" dirty="0" smtClean="0"/>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323528" y="404664"/>
            <a:ext cx="8534400" cy="758952"/>
          </a:xfrm>
        </p:spPr>
        <p:txBody>
          <a:bodyPr>
            <a:noAutofit/>
          </a:bodyPr>
          <a:lstStyle/>
          <a:p>
            <a:r>
              <a:rPr lang="el-GR" sz="3200" dirty="0"/>
              <a:t>Παράγοντες που επηρεάζουν την διαμόρφωση της τιμής </a:t>
            </a:r>
          </a:p>
        </p:txBody>
      </p:sp>
      <p:sp>
        <p:nvSpPr>
          <p:cNvPr id="126979" name="Rectangle 3"/>
          <p:cNvSpPr>
            <a:spLocks noGrp="1" noChangeArrowheads="1"/>
          </p:cNvSpPr>
          <p:nvPr>
            <p:ph sz="quarter" idx="1"/>
          </p:nvPr>
        </p:nvSpPr>
        <p:spPr/>
        <p:txBody>
          <a:bodyPr/>
          <a:lstStyle/>
          <a:p>
            <a:pPr>
              <a:lnSpc>
                <a:spcPct val="80000"/>
              </a:lnSpc>
            </a:pPr>
            <a:r>
              <a:rPr lang="el-GR" sz="2800" dirty="0"/>
              <a:t>Εξωτερικοί παράγοντες</a:t>
            </a:r>
          </a:p>
          <a:p>
            <a:pPr lvl="1">
              <a:lnSpc>
                <a:spcPct val="80000"/>
              </a:lnSpc>
            </a:pPr>
            <a:r>
              <a:rPr lang="el-GR" sz="2400" dirty="0"/>
              <a:t>Γενική οικονομική κατάσταση</a:t>
            </a:r>
          </a:p>
          <a:p>
            <a:pPr lvl="1">
              <a:lnSpc>
                <a:spcPct val="80000"/>
              </a:lnSpc>
            </a:pPr>
            <a:r>
              <a:rPr lang="el-GR" sz="2400" dirty="0"/>
              <a:t>	Ρύθμιση των τιμών από κρατικές αρχές</a:t>
            </a:r>
          </a:p>
          <a:p>
            <a:pPr lvl="1">
              <a:lnSpc>
                <a:spcPct val="80000"/>
              </a:lnSpc>
            </a:pPr>
            <a:r>
              <a:rPr lang="el-GR" sz="2400" dirty="0"/>
              <a:t>	Δομή των τιμών που εφαρμόζονται στην αγορά</a:t>
            </a:r>
          </a:p>
          <a:p>
            <a:pPr lvl="1">
              <a:lnSpc>
                <a:spcPct val="80000"/>
              </a:lnSpc>
            </a:pPr>
            <a:r>
              <a:rPr lang="el-GR" sz="2400" dirty="0"/>
              <a:t>	Προσφορά και τιμές του ανταγωνισμού</a:t>
            </a:r>
          </a:p>
          <a:p>
            <a:pPr lvl="1">
              <a:lnSpc>
                <a:spcPct val="80000"/>
              </a:lnSpc>
            </a:pPr>
            <a:r>
              <a:rPr lang="el-GR" sz="2400" dirty="0"/>
              <a:t>	Ελαστικότητα της ζήτησης</a:t>
            </a:r>
          </a:p>
          <a:p>
            <a:pPr lvl="1">
              <a:lnSpc>
                <a:spcPct val="80000"/>
              </a:lnSpc>
            </a:pPr>
            <a:r>
              <a:rPr lang="el-GR" sz="2400" dirty="0"/>
              <a:t>	Εποχιακές διακυμάνσεις</a:t>
            </a:r>
          </a:p>
          <a:p>
            <a:pPr lvl="1">
              <a:lnSpc>
                <a:spcPct val="80000"/>
              </a:lnSpc>
            </a:pPr>
            <a:r>
              <a:rPr lang="el-GR" sz="2400" dirty="0"/>
              <a:t>	Κανάλια διανομής και εμπορικές οικονομικές σχέσεις με μεσάζοντες</a:t>
            </a:r>
          </a:p>
          <a:p>
            <a:pPr lvl="1">
              <a:lnSpc>
                <a:spcPct val="80000"/>
              </a:lnSpc>
            </a:pPr>
            <a:r>
              <a:rPr lang="el-GR" sz="2400" dirty="0"/>
              <a:t>    Ισχύς των μεσαζόντων</a:t>
            </a:r>
          </a:p>
          <a:p>
            <a:pPr lvl="1">
              <a:lnSpc>
                <a:spcPct val="80000"/>
              </a:lnSpc>
            </a:pPr>
            <a:r>
              <a:rPr lang="el-GR" sz="2400" dirty="0"/>
              <a:t>	Νομισματικές διακυμάνσεις</a:t>
            </a:r>
          </a:p>
          <a:p>
            <a:pPr lvl="1">
              <a:lnSpc>
                <a:spcPct val="80000"/>
              </a:lnSpc>
            </a:pPr>
            <a:r>
              <a:rPr lang="el-GR" sz="2400" dirty="0"/>
              <a:t>	Εικόνα προϊόντος </a:t>
            </a: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a:xfrm>
            <a:off x="323528" y="332656"/>
            <a:ext cx="8534400" cy="758952"/>
          </a:xfrm>
        </p:spPr>
        <p:txBody>
          <a:bodyPr>
            <a:noAutofit/>
          </a:bodyPr>
          <a:lstStyle/>
          <a:p>
            <a:r>
              <a:rPr lang="el-GR" sz="3200" dirty="0"/>
              <a:t>Παράγοντες που επηρεάζουν την διαμόρφωση της τιμής (συν.)</a:t>
            </a:r>
          </a:p>
        </p:txBody>
      </p:sp>
      <p:sp>
        <p:nvSpPr>
          <p:cNvPr id="128003" name="Rectangle 3"/>
          <p:cNvSpPr>
            <a:spLocks noGrp="1" noChangeArrowheads="1"/>
          </p:cNvSpPr>
          <p:nvPr>
            <p:ph sz="quarter" idx="1"/>
          </p:nvPr>
        </p:nvSpPr>
        <p:spPr/>
        <p:txBody>
          <a:bodyPr/>
          <a:lstStyle/>
          <a:p>
            <a:r>
              <a:rPr lang="el-GR" sz="2800" dirty="0"/>
              <a:t>Εσωτερικοί παράγοντες</a:t>
            </a:r>
          </a:p>
          <a:p>
            <a:pPr lvl="1"/>
            <a:r>
              <a:rPr lang="el-GR" sz="2400" dirty="0"/>
              <a:t>Δαπάνες (σταθερές και μεταβλητές)</a:t>
            </a:r>
          </a:p>
          <a:p>
            <a:pPr lvl="1"/>
            <a:r>
              <a:rPr lang="el-GR" sz="2400" dirty="0"/>
              <a:t>	Δαπάνες για Διαφήμιση και προώθηση</a:t>
            </a:r>
          </a:p>
          <a:p>
            <a:pPr lvl="1"/>
            <a:r>
              <a:rPr lang="el-GR" sz="2400" dirty="0"/>
              <a:t>	Εικόνα επιχείρησης</a:t>
            </a:r>
          </a:p>
          <a:p>
            <a:pPr lvl="1"/>
            <a:r>
              <a:rPr lang="el-GR" sz="2400" dirty="0"/>
              <a:t>	"Συσκευασία", ποιότητα υπηρεσιών</a:t>
            </a:r>
          </a:p>
          <a:p>
            <a:pPr lvl="1"/>
            <a:r>
              <a:rPr lang="el-GR" sz="2400" dirty="0"/>
              <a:t>	Διανομή και προμήθειες</a:t>
            </a:r>
          </a:p>
          <a:p>
            <a:pPr lvl="1"/>
            <a:r>
              <a:rPr lang="el-GR" sz="2400" dirty="0"/>
              <a:t>	Πρόβλεψη πωλήσεων</a:t>
            </a:r>
          </a:p>
          <a:p>
            <a:pPr lvl="1"/>
            <a:r>
              <a:rPr lang="el-GR" sz="2400" dirty="0"/>
              <a:t>	Πιστωτική πολιτική</a:t>
            </a:r>
          </a:p>
          <a:p>
            <a:pPr lvl="1"/>
            <a:r>
              <a:rPr lang="el-GR" sz="2400" dirty="0"/>
              <a:t>	Πολιτική επιχείρησης</a:t>
            </a:r>
          </a:p>
          <a:p>
            <a:pPr lvl="1"/>
            <a:r>
              <a:rPr lang="el-GR" sz="2400" dirty="0"/>
              <a:t>   Εικόνα προϊόντος </a:t>
            </a: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r>
              <a:rPr lang="el-GR"/>
              <a:t>Μείγμα προώθησης</a:t>
            </a:r>
          </a:p>
        </p:txBody>
      </p:sp>
      <p:sp>
        <p:nvSpPr>
          <p:cNvPr id="129027" name="Rectangle 3"/>
          <p:cNvSpPr>
            <a:spLocks noGrp="1" noChangeArrowheads="1"/>
          </p:cNvSpPr>
          <p:nvPr>
            <p:ph sz="quarter" idx="1"/>
          </p:nvPr>
        </p:nvSpPr>
        <p:spPr/>
        <p:txBody>
          <a:bodyPr/>
          <a:lstStyle/>
          <a:p>
            <a:pPr>
              <a:lnSpc>
                <a:spcPct val="90000"/>
              </a:lnSpc>
            </a:pPr>
            <a:r>
              <a:rPr lang="el-GR"/>
              <a:t>Αν και η προώθηση αποτελεί ένα μόνο από τα τέσσερα στοιχεία του μίγματος του μάρκετινγκ, επηρεάζει σε πολύ μεγάλο βαθμό τις αποφάσεις που λαμβάνονται για το προϊόν, την τιμή και την διανομή.</a:t>
            </a:r>
          </a:p>
          <a:p>
            <a:pPr>
              <a:lnSpc>
                <a:spcPct val="90000"/>
              </a:lnSpc>
            </a:pPr>
            <a:r>
              <a:rPr lang="el-GR"/>
              <a:t>Το μίγμα προώθησης εκφράζει τις </a:t>
            </a:r>
            <a:r>
              <a:rPr lang="el-GR" i="1"/>
              <a:t>επικοινωνιακές δραστηριότητες </a:t>
            </a:r>
            <a:r>
              <a:rPr lang="el-GR"/>
              <a:t>μιας επιχείρησης και αποτελεί τον συνδετικό κρίκο μεταξύ επιχείρησης και καταναλωτή.</a:t>
            </a: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r>
              <a:rPr lang="el-GR"/>
              <a:t>Μείγμα προώθησης (συν.)</a:t>
            </a:r>
          </a:p>
        </p:txBody>
      </p:sp>
      <p:sp>
        <p:nvSpPr>
          <p:cNvPr id="130051" name="Rectangle 3"/>
          <p:cNvSpPr>
            <a:spLocks noGrp="1" noChangeArrowheads="1"/>
          </p:cNvSpPr>
          <p:nvPr>
            <p:ph sz="quarter" idx="1"/>
          </p:nvPr>
        </p:nvSpPr>
        <p:spPr/>
        <p:txBody>
          <a:bodyPr/>
          <a:lstStyle/>
          <a:p>
            <a:r>
              <a:rPr lang="el-GR"/>
              <a:t>Διαφήμιση.</a:t>
            </a:r>
          </a:p>
          <a:p>
            <a:r>
              <a:rPr lang="el-GR"/>
              <a:t>Προσωπικές πωλήσεις.</a:t>
            </a:r>
          </a:p>
          <a:p>
            <a:r>
              <a:rPr lang="el-GR"/>
              <a:t>Προώθηση των πωλήσεων.</a:t>
            </a:r>
          </a:p>
          <a:p>
            <a:r>
              <a:rPr lang="el-GR"/>
              <a:t>Δημόσιες σχέσεις.</a:t>
            </a:r>
          </a:p>
          <a:p>
            <a:r>
              <a:rPr lang="el-GR"/>
              <a:t>Δημοσιότητα.</a:t>
            </a:r>
          </a:p>
          <a:p>
            <a:r>
              <a:rPr lang="el-GR"/>
              <a:t>Χορηγίες.</a:t>
            </a: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p:txBody>
          <a:bodyPr/>
          <a:lstStyle/>
          <a:p>
            <a:r>
              <a:rPr lang="el-GR"/>
              <a:t>Η Διαφήμιση </a:t>
            </a:r>
          </a:p>
        </p:txBody>
      </p:sp>
      <p:sp>
        <p:nvSpPr>
          <p:cNvPr id="131075" name="Rectangle 3"/>
          <p:cNvSpPr>
            <a:spLocks noGrp="1" noChangeArrowheads="1"/>
          </p:cNvSpPr>
          <p:nvPr>
            <p:ph sz="quarter" idx="1"/>
          </p:nvPr>
        </p:nvSpPr>
        <p:spPr/>
        <p:txBody>
          <a:bodyPr/>
          <a:lstStyle/>
          <a:p>
            <a:r>
              <a:rPr lang="el-GR"/>
              <a:t>Είναι μια </a:t>
            </a:r>
            <a:r>
              <a:rPr lang="el-GR" i="1"/>
              <a:t>πληρωμένη</a:t>
            </a:r>
            <a:r>
              <a:rPr lang="el-GR"/>
              <a:t> μορφή επικοινωνίας, </a:t>
            </a:r>
            <a:r>
              <a:rPr lang="el-GR" i="1"/>
              <a:t>μη προσωπική</a:t>
            </a:r>
            <a:r>
              <a:rPr lang="el-GR"/>
              <a:t> και αφορά τα αγαθά ή τις υπηρεσίες που προσφέρει μια επιχείρηση. Έχει σαν στόχο να </a:t>
            </a:r>
            <a:r>
              <a:rPr lang="el-GR" i="1"/>
              <a:t>προκαλέσει και να ισχυροποιήσει την ζήτηση του προϊόντος</a:t>
            </a:r>
            <a:r>
              <a:rPr lang="el-GR"/>
              <a:t>. </a:t>
            </a: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p:txBody>
          <a:bodyPr/>
          <a:lstStyle/>
          <a:p>
            <a:r>
              <a:rPr lang="el-GR" b="1" i="1"/>
              <a:t>Οι προσωπικές πωλήσεις</a:t>
            </a:r>
            <a:r>
              <a:rPr lang="el-GR"/>
              <a:t> </a:t>
            </a:r>
          </a:p>
        </p:txBody>
      </p:sp>
      <p:sp>
        <p:nvSpPr>
          <p:cNvPr id="132099" name="Rectangle 3"/>
          <p:cNvSpPr>
            <a:spLocks noGrp="1" noChangeArrowheads="1"/>
          </p:cNvSpPr>
          <p:nvPr>
            <p:ph sz="quarter" idx="1"/>
          </p:nvPr>
        </p:nvSpPr>
        <p:spPr/>
        <p:txBody>
          <a:bodyPr/>
          <a:lstStyle/>
          <a:p>
            <a:pPr>
              <a:lnSpc>
                <a:spcPct val="80000"/>
              </a:lnSpc>
            </a:pPr>
            <a:r>
              <a:rPr lang="el-GR" sz="2800"/>
              <a:t>Υπάρχουν δύο κατηγορίες: </a:t>
            </a:r>
          </a:p>
          <a:p>
            <a:pPr>
              <a:lnSpc>
                <a:spcPct val="80000"/>
              </a:lnSpc>
              <a:buFontTx/>
              <a:buNone/>
            </a:pPr>
            <a:r>
              <a:rPr lang="el-GR" sz="2800"/>
              <a:t>α) Οι προσωπικές  πωλήσεις που είναι μια </a:t>
            </a:r>
            <a:r>
              <a:rPr lang="el-GR" sz="2800" i="1"/>
              <a:t>άμεση</a:t>
            </a:r>
            <a:r>
              <a:rPr lang="el-GR" sz="2800"/>
              <a:t> (προσωπική) επικοινωνία με ένα συγκεκριμένο κοινό.</a:t>
            </a:r>
          </a:p>
          <a:p>
            <a:pPr>
              <a:lnSpc>
                <a:spcPct val="80000"/>
              </a:lnSpc>
              <a:buFontTx/>
              <a:buNone/>
            </a:pPr>
            <a:r>
              <a:rPr lang="el-GR" sz="2800"/>
              <a:t>β) Η τηλεφωνική επικοινωνία που είναι μια </a:t>
            </a:r>
            <a:r>
              <a:rPr lang="el-GR" sz="2800" i="1"/>
              <a:t>πληρωμένη επικοινωνία</a:t>
            </a:r>
            <a:r>
              <a:rPr lang="el-GR" sz="2800"/>
              <a:t> μέσω ενός συγκεκριμένου οργανισμού ο οποίος καλεί το κοινό μέσω τηλεφώνου.  </a:t>
            </a:r>
          </a:p>
          <a:p>
            <a:pPr>
              <a:lnSpc>
                <a:spcPct val="80000"/>
              </a:lnSpc>
              <a:buFontTx/>
              <a:buNone/>
            </a:pPr>
            <a:r>
              <a:rPr lang="el-GR" sz="2800"/>
              <a:t>γ)Οι προσωπικές πωλήσεις έχουν ως σκοπό την αξιοποίηση της προσωπικής πειθούς των πωλητών. </a:t>
            </a: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p:txBody>
          <a:bodyPr/>
          <a:lstStyle/>
          <a:p>
            <a:r>
              <a:rPr lang="el-GR" b="1" i="1"/>
              <a:t>Η προώθηση των πωλήσεων</a:t>
            </a:r>
            <a:r>
              <a:rPr lang="el-GR"/>
              <a:t> </a:t>
            </a:r>
          </a:p>
        </p:txBody>
      </p:sp>
      <p:sp>
        <p:nvSpPr>
          <p:cNvPr id="133123" name="Rectangle 3"/>
          <p:cNvSpPr>
            <a:spLocks noGrp="1" noChangeArrowheads="1"/>
          </p:cNvSpPr>
          <p:nvPr>
            <p:ph sz="quarter" idx="1"/>
          </p:nvPr>
        </p:nvSpPr>
        <p:spPr/>
        <p:txBody>
          <a:bodyPr/>
          <a:lstStyle/>
          <a:p>
            <a:pPr>
              <a:lnSpc>
                <a:spcPct val="90000"/>
              </a:lnSpc>
            </a:pPr>
            <a:r>
              <a:rPr lang="el-GR"/>
              <a:t>Είναι κάθε ενέργεια, </a:t>
            </a:r>
            <a:r>
              <a:rPr lang="el-GR" i="1"/>
              <a:t>προσωρινού χαρακτήρα</a:t>
            </a:r>
            <a:r>
              <a:rPr lang="el-GR"/>
              <a:t> που έχει σαν στόχο να ερεθίσει τη συμπεριφορά των καταναλωτών ή την αποτελεσματικότητα των μεσαζόντων, ή του προσωπικού των πωλήσεων.  Έχει σαν στόχο</a:t>
            </a:r>
            <a:r>
              <a:rPr lang="el-GR" b="1" i="1"/>
              <a:t> </a:t>
            </a:r>
            <a:r>
              <a:rPr lang="el-GR" i="1"/>
              <a:t>να “σπρώξει” το προϊόν προς τον καταναλωτή</a:t>
            </a:r>
            <a:r>
              <a:rPr lang="el-GR" b="1" i="1"/>
              <a:t> </a:t>
            </a:r>
            <a:r>
              <a:rPr lang="el-GR"/>
              <a:t>και να τον φέρει περισσότερο κοντά σε αυτό δίνοντάς του ειδικά κίνητρα (π.χ. εκπτώσεις) για άμεση αγορά.</a:t>
            </a: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p:txBody>
          <a:bodyPr/>
          <a:lstStyle/>
          <a:p>
            <a:r>
              <a:rPr lang="el-GR" sz="4000" b="1" i="1"/>
              <a:t>Η άμεση ταχυδρομική επικοινωνία</a:t>
            </a:r>
            <a:r>
              <a:rPr lang="el-GR" sz="4000"/>
              <a:t> </a:t>
            </a:r>
          </a:p>
        </p:txBody>
      </p:sp>
      <p:sp>
        <p:nvSpPr>
          <p:cNvPr id="134147" name="Rectangle 3"/>
          <p:cNvSpPr>
            <a:spLocks noGrp="1" noChangeArrowheads="1"/>
          </p:cNvSpPr>
          <p:nvPr>
            <p:ph sz="quarter" idx="1"/>
          </p:nvPr>
        </p:nvSpPr>
        <p:spPr/>
        <p:txBody>
          <a:bodyPr/>
          <a:lstStyle/>
          <a:p>
            <a:r>
              <a:rPr lang="el-GR"/>
              <a:t>Πρόκειται για την προσωπική επικοινωνία μέσω του ταχυδρομείου μεταξύ μιας επιχείρησης και του καταναλωτή.  Είναι μια από τις παλιές μορφές τεχνικής άμεσων πωλήσεων αλλά εξακολουθεί να είναι ιδιαίτερα δημοφιλής στις μέρες μας. </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p:txBody>
          <a:bodyPr/>
          <a:lstStyle/>
          <a:p>
            <a:r>
              <a:rPr lang="el-GR" b="1" i="1"/>
              <a:t>Οι χορηγίες</a:t>
            </a:r>
            <a:r>
              <a:rPr lang="el-GR"/>
              <a:t> </a:t>
            </a:r>
          </a:p>
        </p:txBody>
      </p:sp>
      <p:sp>
        <p:nvSpPr>
          <p:cNvPr id="135171" name="Rectangle 3"/>
          <p:cNvSpPr>
            <a:spLocks noGrp="1" noChangeArrowheads="1"/>
          </p:cNvSpPr>
          <p:nvPr>
            <p:ph sz="quarter" idx="1"/>
          </p:nvPr>
        </p:nvSpPr>
        <p:spPr/>
        <p:txBody>
          <a:bodyPr/>
          <a:lstStyle/>
          <a:p>
            <a:pPr>
              <a:lnSpc>
                <a:spcPct val="90000"/>
              </a:lnSpc>
            </a:pPr>
            <a:r>
              <a:rPr lang="el-GR"/>
              <a:t>Αφορούν στην υλική ή στην οικονομική υποστήριξη ορισμένων δραστηριοτήτων (συνήθως καλλιτεχνικές ή αθλητικές), με τις οποίες ο χορηγός δεν έχει σχέση επιχειρηματικής φύσεως με τους αποδέκτες της χορηγίας. Εντάσσονται στο ευρύτερο πλαίσιο των δημόσιων σχέσεων και στοχεύουν στην δημιουργία θετικής εικόνας στο κοινωνικό σύνολο για την επιχείρηση-χορηγό. </a:t>
            </a: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p:txBody>
          <a:bodyPr/>
          <a:lstStyle/>
          <a:p>
            <a:r>
              <a:rPr lang="el-GR" b="1" i="1"/>
              <a:t>Οι δημόσιες σχέσεις</a:t>
            </a:r>
            <a:r>
              <a:rPr lang="el-GR"/>
              <a:t> </a:t>
            </a:r>
          </a:p>
        </p:txBody>
      </p:sp>
      <p:sp>
        <p:nvSpPr>
          <p:cNvPr id="136195" name="Rectangle 3"/>
          <p:cNvSpPr>
            <a:spLocks noGrp="1" noChangeArrowheads="1"/>
          </p:cNvSpPr>
          <p:nvPr>
            <p:ph sz="quarter" idx="1"/>
          </p:nvPr>
        </p:nvSpPr>
        <p:spPr/>
        <p:txBody>
          <a:bodyPr/>
          <a:lstStyle/>
          <a:p>
            <a:r>
              <a:rPr lang="el-GR" sz="2800" dirty="0"/>
              <a:t>Είναι τα μέσα εκείνα με τα οποία πραγματοποιείται μια επικοινωνία με συγκεκριμένα (εντοπισμένα) και σημαντικά για την επιχείρηση κοινά (πελατεία, εργαζόμενοι, τοπική κοινωνία, κ.λ.π.) και αυτό προς όφελος του οργανισμού, μέσω προσωπικών και μη προσωπικών μηνυμάτων. Έχουν σαν στόχο τη δημιουργία και τη διατήρηση μιας </a:t>
            </a:r>
            <a:r>
              <a:rPr lang="el-GR" sz="2800" i="1" dirty="0"/>
              <a:t>κατανόησης</a:t>
            </a:r>
            <a:r>
              <a:rPr lang="el-GR" sz="2800" dirty="0"/>
              <a:t>, </a:t>
            </a:r>
            <a:r>
              <a:rPr lang="el-GR" sz="2800" i="1" dirty="0"/>
              <a:t>συμπάθειας</a:t>
            </a:r>
            <a:r>
              <a:rPr lang="el-GR" sz="2800" dirty="0"/>
              <a:t> και </a:t>
            </a:r>
            <a:r>
              <a:rPr lang="el-GR" sz="2800" i="1" dirty="0"/>
              <a:t>καλής εικόνας</a:t>
            </a:r>
            <a:r>
              <a:rPr lang="el-GR" sz="2800" dirty="0"/>
              <a:t> του ευρύτερου κοινού προς την επιχείρηση και τα προϊόντα της.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Που </a:t>
            </a:r>
            <a:r>
              <a:rPr lang="el-GR" smtClean="0"/>
              <a:t>να εξάγω;</a:t>
            </a:r>
            <a:endParaRPr lang="el-GR"/>
          </a:p>
        </p:txBody>
      </p:sp>
      <p:sp>
        <p:nvSpPr>
          <p:cNvPr id="3" name="2 - Θέση περιεχομένου"/>
          <p:cNvSpPr>
            <a:spLocks noGrp="1"/>
          </p:cNvSpPr>
          <p:nvPr>
            <p:ph sz="quarter" idx="1"/>
          </p:nvPr>
        </p:nvSpPr>
        <p:spPr/>
        <p:txBody>
          <a:bodyPr/>
          <a:lstStyle/>
          <a:p>
            <a:r>
              <a:rPr lang="el-GR" dirty="0" smtClean="0"/>
              <a:t>Αναγκαία η έρευνα αγοράς</a:t>
            </a:r>
          </a:p>
          <a:p>
            <a:pPr lvl="1"/>
            <a:r>
              <a:rPr lang="el-GR" dirty="0" smtClean="0"/>
              <a:t>Παθητική επιλογή αγορών</a:t>
            </a:r>
          </a:p>
          <a:p>
            <a:pPr lvl="1"/>
            <a:r>
              <a:rPr lang="el-GR" dirty="0" smtClean="0"/>
              <a:t>Ενεργητική επιλογή αγορών</a:t>
            </a:r>
            <a:endParaRPr lang="el-GR" dirty="0"/>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p:txBody>
          <a:bodyPr/>
          <a:lstStyle/>
          <a:p>
            <a:r>
              <a:rPr lang="el-GR" b="1" i="1"/>
              <a:t>Η δημοσιότητα</a:t>
            </a:r>
            <a:r>
              <a:rPr lang="el-GR"/>
              <a:t> </a:t>
            </a:r>
          </a:p>
        </p:txBody>
      </p:sp>
      <p:sp>
        <p:nvSpPr>
          <p:cNvPr id="137219" name="Rectangle 3"/>
          <p:cNvSpPr>
            <a:spLocks noGrp="1" noChangeArrowheads="1"/>
          </p:cNvSpPr>
          <p:nvPr>
            <p:ph sz="quarter" idx="1"/>
          </p:nvPr>
        </p:nvSpPr>
        <p:spPr/>
        <p:txBody>
          <a:bodyPr/>
          <a:lstStyle/>
          <a:p>
            <a:r>
              <a:rPr lang="el-GR" sz="2800"/>
              <a:t>Είναι μια μη </a:t>
            </a:r>
            <a:r>
              <a:rPr lang="el-GR" sz="2800" i="1"/>
              <a:t>πληρωμένη</a:t>
            </a:r>
            <a:r>
              <a:rPr lang="el-GR" sz="2800"/>
              <a:t> επικοινωνία, ενός </a:t>
            </a:r>
            <a:r>
              <a:rPr lang="el-GR" sz="2800" i="1"/>
              <a:t>μη συγκεκριμένου</a:t>
            </a:r>
            <a:r>
              <a:rPr lang="el-GR" sz="2800"/>
              <a:t>, πομπού (επιχείρησης), που πραγματοποιείται μέσω </a:t>
            </a:r>
            <a:r>
              <a:rPr lang="el-GR" sz="2800" i="1"/>
              <a:t>μη προσωπικών μέσων</a:t>
            </a:r>
            <a:r>
              <a:rPr lang="el-GR" sz="2800"/>
              <a:t> αλλά με media (Μέσα Μαζικής Ενημέρωσης).  Είναι ευρέως γνωστή ως “δωρεάν διαφήμιση” και είναι μια κυρίαρχη μορφή δημόσιων σχέσεων. Αρκετά συχνά, η δημιουργία θετικής δημοσιότητας βασίζεται στην προβολή της επιχείρησης μέσω γνωστών και κοινωνικά καταξιωμένων ατόμων. </a:t>
            </a: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p:txBody>
          <a:bodyPr/>
          <a:lstStyle/>
          <a:p>
            <a:r>
              <a:rPr lang="el-GR"/>
              <a:t>Επικοινωνία </a:t>
            </a:r>
          </a:p>
        </p:txBody>
      </p:sp>
      <p:sp>
        <p:nvSpPr>
          <p:cNvPr id="138243" name="Rectangle 3"/>
          <p:cNvSpPr>
            <a:spLocks noGrp="1" noChangeArrowheads="1"/>
          </p:cNvSpPr>
          <p:nvPr>
            <p:ph sz="quarter" idx="1"/>
          </p:nvPr>
        </p:nvSpPr>
        <p:spPr/>
        <p:txBody>
          <a:bodyPr/>
          <a:lstStyle/>
          <a:p>
            <a:pPr>
              <a:lnSpc>
                <a:spcPct val="80000"/>
              </a:lnSpc>
            </a:pPr>
            <a:r>
              <a:rPr lang="el-GR" sz="2200" i="1"/>
              <a:t>Ποιος είναι ο αποστολέας του μηνύματος;</a:t>
            </a:r>
            <a:r>
              <a:rPr lang="el-GR" sz="2200"/>
              <a:t> Δηλαδή, πρέπει να εξεταστούν οι προθέσεις και οι στόχοι του δότη ώστε το μήνυμά του να ερμηνευθεί σωστά.</a:t>
            </a:r>
            <a:endParaRPr lang="el-GR" sz="2200" i="1"/>
          </a:p>
          <a:p>
            <a:pPr>
              <a:lnSpc>
                <a:spcPct val="80000"/>
              </a:lnSpc>
            </a:pPr>
            <a:r>
              <a:rPr lang="el-GR" sz="2200" i="1"/>
              <a:t>Ποιο είναι το περιεχόμενο του μηνύματος; </a:t>
            </a:r>
            <a:r>
              <a:rPr lang="el-GR" sz="2200"/>
              <a:t>Η ανάλυση του περιεχομένου του μηνύματος συνήθως ασχολείται με το κατά πόσον έχει πληροφοριακό χαρακτήρα ή στοχεύει στο να πείσει τον αποδέκτη. Στον χώρο της διαφήμισης, συνήθως τα πλέον επιτυχημένα μηνύματα στοχεύουν στο να πληροφορήσουν.</a:t>
            </a:r>
            <a:endParaRPr lang="el-GR" sz="2200" i="1"/>
          </a:p>
          <a:p>
            <a:pPr>
              <a:lnSpc>
                <a:spcPct val="80000"/>
              </a:lnSpc>
            </a:pPr>
            <a:r>
              <a:rPr lang="el-GR" sz="2200" i="1"/>
              <a:t>Ποιο είναι το κοινό προς το οποίο απευθύνεται το μήνυμα;</a:t>
            </a:r>
            <a:r>
              <a:rPr lang="el-GR" sz="2200"/>
              <a:t> Η ανάλυση των αποδεκτών της διαφήμισης σχετίζεται με την τμηματοποίηση της αγοράς, τον προσδιορισμό του υπάρχοντος επιπέδου πληροφόρησης επιλεγμένων ομάδων καταναλωτών και την δημογραφική, γεωγραφική ψυχογραφική και συμπεριφοριολογική ανάλυσή τους.</a:t>
            </a: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lstStyle/>
          <a:p>
            <a:r>
              <a:rPr lang="el-GR"/>
              <a:t>Επικοινωνία (συν.)</a:t>
            </a:r>
          </a:p>
        </p:txBody>
      </p:sp>
      <p:sp>
        <p:nvSpPr>
          <p:cNvPr id="139267" name="Rectangle 3"/>
          <p:cNvSpPr>
            <a:spLocks noGrp="1" noChangeArrowheads="1"/>
          </p:cNvSpPr>
          <p:nvPr>
            <p:ph sz="quarter" idx="1"/>
          </p:nvPr>
        </p:nvSpPr>
        <p:spPr/>
        <p:txBody>
          <a:bodyPr/>
          <a:lstStyle/>
          <a:p>
            <a:pPr>
              <a:lnSpc>
                <a:spcPct val="90000"/>
              </a:lnSpc>
            </a:pPr>
            <a:r>
              <a:rPr lang="el-GR" sz="2800" i="1"/>
              <a:t>Ποια μέσα χρησιμοποιούνται για την μετάδοση του μηνύματος από τον αποστολέα προς τον αποδέκτη; </a:t>
            </a:r>
            <a:r>
              <a:rPr lang="el-GR" sz="2800"/>
              <a:t>Η ανάλυση των διαφημιστικών μέσων σχετίζεται με τον εντοπισμό και την επιλογή αυτών που θα μεταφέρουν το μήνυμα προς τους αποδέκτες με τον καλύτερο τρόπο.</a:t>
            </a:r>
            <a:endParaRPr lang="el-GR" sz="2800" i="1"/>
          </a:p>
          <a:p>
            <a:pPr>
              <a:lnSpc>
                <a:spcPct val="90000"/>
              </a:lnSpc>
            </a:pPr>
            <a:r>
              <a:rPr lang="el-GR" sz="2800" i="1"/>
              <a:t>Τι είδους συμπεριφορά ακολουθεί μετά την μετάδοση του μηνύματος; </a:t>
            </a:r>
            <a:r>
              <a:rPr lang="el-GR" sz="2800"/>
              <a:t>Η εξέταση των αποτελεσμάτων του μηνύματος στοχεύει στον προσδιορισμό της μεταβολής της συμπεριφοράς των αποδεκτών του.</a:t>
            </a: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p:txBody>
          <a:bodyPr/>
          <a:lstStyle/>
          <a:p>
            <a:r>
              <a:rPr lang="el-GR"/>
              <a:t>Προϋποθέσεις επιτυχίας</a:t>
            </a:r>
          </a:p>
        </p:txBody>
      </p:sp>
      <p:sp>
        <p:nvSpPr>
          <p:cNvPr id="140291" name="Rectangle 3"/>
          <p:cNvSpPr>
            <a:spLocks noGrp="1" noChangeArrowheads="1"/>
          </p:cNvSpPr>
          <p:nvPr>
            <p:ph sz="quarter" idx="1"/>
          </p:nvPr>
        </p:nvSpPr>
        <p:spPr/>
        <p:txBody>
          <a:bodyPr/>
          <a:lstStyle/>
          <a:p>
            <a:pPr marL="609600" indent="-609600">
              <a:lnSpc>
                <a:spcPct val="80000"/>
              </a:lnSpc>
            </a:pPr>
            <a:r>
              <a:rPr lang="el-GR" sz="2400"/>
              <a:t>Το μήνυμα πρέπει να είναι σχεδιασμένο και να μεταδίδεται έτσι ώστε να κερδίζει την προσοχή του αποδέκτη του.</a:t>
            </a:r>
          </a:p>
          <a:p>
            <a:pPr marL="609600" indent="-609600">
              <a:lnSpc>
                <a:spcPct val="80000"/>
              </a:lnSpc>
            </a:pPr>
            <a:r>
              <a:rPr lang="el-GR" sz="2400"/>
              <a:t>Το μήνυμα πρέπει να περιλαμβάνει συμβολισμούς που να αναφέρονται σε ένα κοινά κατανοητό πλαίσιο εμπειριών του πομπού και του λήπτη.</a:t>
            </a:r>
          </a:p>
          <a:p>
            <a:pPr marL="609600" indent="-609600">
              <a:lnSpc>
                <a:spcPct val="80000"/>
              </a:lnSpc>
            </a:pPr>
            <a:r>
              <a:rPr lang="el-GR" sz="2400"/>
              <a:t>Το μήνυμα πρέπει να θίγει προσωπικές ανάγκες του λήπτη και ταυτόχρονα να υπονοεί τρόπους για την ικανοποίηση των αναγκών αυτών.</a:t>
            </a:r>
          </a:p>
          <a:p>
            <a:pPr marL="609600" indent="-609600">
              <a:lnSpc>
                <a:spcPct val="80000"/>
              </a:lnSpc>
            </a:pPr>
            <a:r>
              <a:rPr lang="el-GR" sz="2400"/>
              <a:t>Το μήνυμα πρέπει να παρουσιάζει διεξόδους για την ικανοποίηση των αναγκών του λήπτη οι οποίες ταιριάζουν στις τυχόν προσωπικές ιδιαιτερότητές του κατά την χρονική στιγμή της απόκρισής του.</a:t>
            </a: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p:txBody>
          <a:bodyPr/>
          <a:lstStyle/>
          <a:p>
            <a:r>
              <a:rPr lang="el-GR"/>
              <a:t>Στόχοι επικοινωνίας </a:t>
            </a:r>
          </a:p>
        </p:txBody>
      </p:sp>
      <p:sp>
        <p:nvSpPr>
          <p:cNvPr id="141315" name="Rectangle 3"/>
          <p:cNvSpPr>
            <a:spLocks noGrp="1" noChangeArrowheads="1"/>
          </p:cNvSpPr>
          <p:nvPr>
            <p:ph sz="quarter" idx="1"/>
          </p:nvPr>
        </p:nvSpPr>
        <p:spPr/>
        <p:txBody>
          <a:bodyPr/>
          <a:lstStyle/>
          <a:p>
            <a:pPr>
              <a:lnSpc>
                <a:spcPct val="80000"/>
              </a:lnSpc>
            </a:pPr>
            <a:r>
              <a:rPr lang="el-GR" sz="2400"/>
              <a:t>Αύξηση των πωλήσεων.</a:t>
            </a:r>
          </a:p>
          <a:p>
            <a:pPr>
              <a:lnSpc>
                <a:spcPct val="80000"/>
              </a:lnSpc>
            </a:pPr>
            <a:r>
              <a:rPr lang="el-GR" sz="2400"/>
              <a:t>Διατήρηση ή βελτίωση του μεριδίου της αγοράς που κατέχει μια επιχείρηση.</a:t>
            </a:r>
          </a:p>
          <a:p>
            <a:pPr>
              <a:lnSpc>
                <a:spcPct val="80000"/>
              </a:lnSpc>
            </a:pPr>
            <a:r>
              <a:rPr lang="el-GR" sz="2400"/>
              <a:t>Δημιουργία ή βελτίωση της αναγνωρισιμότητας, αποδοχής και πιστότητας της εμπορικής επωνυμίας ενός προϊόντος.</a:t>
            </a:r>
          </a:p>
          <a:p>
            <a:pPr>
              <a:lnSpc>
                <a:spcPct val="80000"/>
              </a:lnSpc>
            </a:pPr>
            <a:r>
              <a:rPr lang="el-GR" sz="2400"/>
              <a:t>Δημιουργία ευνοϊκού κλίματος για τις μελλοντικές πωλήσεις.</a:t>
            </a:r>
          </a:p>
          <a:p>
            <a:pPr>
              <a:lnSpc>
                <a:spcPct val="80000"/>
              </a:lnSpc>
            </a:pPr>
            <a:r>
              <a:rPr lang="el-GR" sz="2400"/>
              <a:t>Πληροφόρηση και εκπαίδευση των καταναλωτών.</a:t>
            </a:r>
          </a:p>
          <a:p>
            <a:pPr>
              <a:lnSpc>
                <a:spcPct val="80000"/>
              </a:lnSpc>
            </a:pPr>
            <a:r>
              <a:rPr lang="el-GR" sz="2400"/>
              <a:t>Δημιουργία ανταγωνιστικής εταιρικής διαφορετικότητας αλλά και διαφοροποίησης του προϊόντος.</a:t>
            </a:r>
          </a:p>
          <a:p>
            <a:pPr>
              <a:lnSpc>
                <a:spcPct val="80000"/>
              </a:lnSpc>
            </a:pPr>
            <a:r>
              <a:rPr lang="el-GR" sz="2400"/>
              <a:t>Βελτίωση της απόδοσης του μίγματος επικοινωνίας.</a:t>
            </a:r>
          </a:p>
          <a:p>
            <a:pPr>
              <a:lnSpc>
                <a:spcPct val="80000"/>
              </a:lnSpc>
            </a:pPr>
            <a:r>
              <a:rPr lang="el-GR" sz="2400"/>
              <a:t>Δημιουργία ευνοϊκής τάσης της ζήτησης.</a:t>
            </a: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p:txBody>
          <a:bodyPr/>
          <a:lstStyle/>
          <a:p>
            <a:r>
              <a:rPr lang="el-GR"/>
              <a:t>Είδη διαφήμισης </a:t>
            </a:r>
          </a:p>
        </p:txBody>
      </p:sp>
      <p:sp>
        <p:nvSpPr>
          <p:cNvPr id="142339" name="Rectangle 3"/>
          <p:cNvSpPr>
            <a:spLocks noGrp="1" noChangeArrowheads="1"/>
          </p:cNvSpPr>
          <p:nvPr>
            <p:ph sz="quarter" idx="1"/>
          </p:nvPr>
        </p:nvSpPr>
        <p:spPr/>
        <p:txBody>
          <a:bodyPr/>
          <a:lstStyle/>
          <a:p>
            <a:pPr>
              <a:lnSpc>
                <a:spcPct val="80000"/>
              </a:lnSpc>
            </a:pPr>
            <a:r>
              <a:rPr lang="el-GR" sz="2800"/>
              <a:t>Στον χώρο της βιομηχανίας μπορεί να χρησιμοποιηθεί μια μεγάλη ποικιλία διαφορετικών ειδών διαφήμισης όπως: </a:t>
            </a:r>
            <a:r>
              <a:rPr lang="el-GR" sz="2800" i="1"/>
              <a:t>έντυπη διαφήμιση, διαφημιστικές εκπομπές, υπαίθρια διαφήμιση, διαφημιστικά έντυπα και αντικείμενα και άμεση ταχυδρομική επικοινωνία.</a:t>
            </a:r>
            <a:r>
              <a:rPr lang="el-GR" sz="2800"/>
              <a:t> Το κάθε είδος διαφήμισης εμφανίζει διαφορετικά πλεονεκτήματα και μειονεκτήματα αλλά όλα τα παραπάνω μπορούν να βοηθήσουν στο "χτίσιμο" μιας μάρκας, την αναγνώριση ενός προϊόντος, την ανάπτυξη των πωλήσεων αλλά και την διείσδυση σε νέες αγορές. </a:t>
            </a: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p:txBody>
          <a:bodyPr/>
          <a:lstStyle/>
          <a:p>
            <a:r>
              <a:rPr lang="el-GR"/>
              <a:t>Ραδιοφωνική διαφήμιση</a:t>
            </a:r>
          </a:p>
        </p:txBody>
      </p:sp>
      <p:sp>
        <p:nvSpPr>
          <p:cNvPr id="143363" name="Rectangle 3"/>
          <p:cNvSpPr>
            <a:spLocks noGrp="1" noChangeArrowheads="1"/>
          </p:cNvSpPr>
          <p:nvPr>
            <p:ph sz="quarter" idx="1"/>
          </p:nvPr>
        </p:nvSpPr>
        <p:spPr/>
        <p:txBody>
          <a:bodyPr/>
          <a:lstStyle/>
          <a:p>
            <a:pPr>
              <a:lnSpc>
                <a:spcPct val="80000"/>
              </a:lnSpc>
            </a:pPr>
            <a:r>
              <a:rPr lang="el-GR" sz="2200"/>
              <a:t>Το συνολικό κόστος της, δηλαδή το κόστος παραγωγής του μηνύματος και το κόστος της μετάδοσής του, είναι αρκετά χαμηλότερο από το κόστος της έντυπης διαφήμισης και πολύ χαμηλότερο από το κόστος της τηλεοπτικής.</a:t>
            </a:r>
          </a:p>
          <a:p>
            <a:pPr>
              <a:lnSpc>
                <a:spcPct val="80000"/>
              </a:lnSpc>
            </a:pPr>
            <a:r>
              <a:rPr lang="el-GR" sz="2200"/>
              <a:t>Εξαιτίας του χαμηλού της κόστους, η ραδιοφωνική διαφήμιση μπορεί να γίνεται με πολύ μεγάλη συχνότητα ώστε η επιχείρηση να καταφέρει να "χτίσει" την εικόνα που επιθυμεί για το διαφημιζόμενο προϊόν.</a:t>
            </a:r>
          </a:p>
          <a:p>
            <a:pPr>
              <a:lnSpc>
                <a:spcPct val="80000"/>
              </a:lnSpc>
            </a:pPr>
            <a:r>
              <a:rPr lang="el-GR" sz="2200"/>
              <a:t>Η ραδιοφωνική διαφήμιση είναι ιδιαίτερα αποτελεσματική για την επίτευξη άμεσης αναγνώρισης και απομνημόνευσης ενός διαφημιστικού "σλόγκαν".</a:t>
            </a:r>
          </a:p>
          <a:p>
            <a:pPr>
              <a:lnSpc>
                <a:spcPct val="80000"/>
              </a:lnSpc>
            </a:pPr>
            <a:r>
              <a:rPr lang="el-GR" sz="2200"/>
              <a:t>Το ραδιόφωνο μπορεί να συμπληρώνει την τηλεοπτική ή την έντυπη διαφήμιση και να καλύπτει τυχόν αδυναμίες τους.</a:t>
            </a: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51520" y="332656"/>
            <a:ext cx="8534400" cy="758952"/>
          </a:xfrm>
        </p:spPr>
        <p:txBody>
          <a:bodyPr>
            <a:noAutofit/>
          </a:bodyPr>
          <a:lstStyle/>
          <a:p>
            <a:r>
              <a:rPr lang="el-GR" sz="3200" dirty="0" smtClean="0"/>
              <a:t>Διερεύνηση εξαγωγικής ετοιμότητας της επιχείρησης</a:t>
            </a:r>
            <a:endParaRPr lang="el-GR" sz="3200" dirty="0"/>
          </a:p>
        </p:txBody>
      </p:sp>
      <p:sp>
        <p:nvSpPr>
          <p:cNvPr id="3" name="2 - Θέση περιεχομένου"/>
          <p:cNvSpPr>
            <a:spLocks noGrp="1"/>
          </p:cNvSpPr>
          <p:nvPr>
            <p:ph sz="quarter" idx="1"/>
          </p:nvPr>
        </p:nvSpPr>
        <p:spPr/>
        <p:txBody>
          <a:bodyPr/>
          <a:lstStyle/>
          <a:p>
            <a:r>
              <a:rPr lang="el-GR" dirty="0" smtClean="0"/>
              <a:t>Πόσο ανταγωνιστικό είναι το προϊόν μας;</a:t>
            </a:r>
          </a:p>
          <a:p>
            <a:r>
              <a:rPr lang="el-GR" dirty="0" smtClean="0"/>
              <a:t>Πόσο κατάλληλοι είναι οι ανθρώπινοι πόροι της επιχείρησής μας;</a:t>
            </a:r>
          </a:p>
          <a:p>
            <a:r>
              <a:rPr lang="el-GR" dirty="0" smtClean="0"/>
              <a:t>Ποιοι είναι οι πόροι χρηματοδότησης της επιχείρησης;</a:t>
            </a:r>
          </a:p>
          <a:p>
            <a:r>
              <a:rPr lang="el-GR" dirty="0" smtClean="0"/>
              <a:t>Ποιοι οι στόχοι της επιχείρησης;</a:t>
            </a:r>
            <a:endParaRPr lang="el-GR" dirty="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Εξαγωγική ετοιμότητα</a:t>
            </a:r>
            <a:endParaRPr lang="el-GR" dirty="0"/>
          </a:p>
        </p:txBody>
      </p:sp>
      <p:sp>
        <p:nvSpPr>
          <p:cNvPr id="3" name="2 - Θέση περιεχομένου"/>
          <p:cNvSpPr>
            <a:spLocks noGrp="1"/>
          </p:cNvSpPr>
          <p:nvPr>
            <p:ph sz="quarter" idx="1"/>
          </p:nvPr>
        </p:nvSpPr>
        <p:spPr/>
        <p:txBody>
          <a:bodyPr/>
          <a:lstStyle/>
          <a:p>
            <a:r>
              <a:rPr lang="el-GR" dirty="0" smtClean="0"/>
              <a:t>Ποιοι είναι οι εν δυνάμει πελάτες στόχοι</a:t>
            </a:r>
          </a:p>
          <a:p>
            <a:pPr lvl="1"/>
            <a:r>
              <a:rPr lang="el-GR" dirty="0" smtClean="0"/>
              <a:t>Ποιοι χρησιμοποιούν ήδη το προϊόν;</a:t>
            </a:r>
          </a:p>
          <a:p>
            <a:pPr lvl="1"/>
            <a:r>
              <a:rPr lang="el-GR" dirty="0" smtClean="0"/>
              <a:t>Είναι ευρείας κατανάλωσης ή απευθύνεται σε συγκεκριμένο κοινό;</a:t>
            </a:r>
          </a:p>
          <a:p>
            <a:pPr lvl="1"/>
            <a:r>
              <a:rPr lang="el-GR" dirty="0" smtClean="0"/>
              <a:t>Αφορά συγκεκριμένες ομάδες πληθυσμού;</a:t>
            </a:r>
          </a:p>
          <a:p>
            <a:pPr lvl="1"/>
            <a:r>
              <a:rPr lang="el-GR" dirty="0" smtClean="0"/>
              <a:t>Επηρεάζεται η αγορά του από κοινωνικούς, δημογραφικούς ή άλλους παράγοντες;</a:t>
            </a:r>
            <a:endParaRPr lang="el-GR" dirty="0"/>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Εξαγωγική ετοιμότητα (συν.)</a:t>
            </a:r>
            <a:endParaRPr lang="el-GR" dirty="0"/>
          </a:p>
        </p:txBody>
      </p:sp>
      <p:sp>
        <p:nvSpPr>
          <p:cNvPr id="3" name="2 - Θέση περιεχομένου"/>
          <p:cNvSpPr>
            <a:spLocks noGrp="1"/>
          </p:cNvSpPr>
          <p:nvPr>
            <p:ph sz="quarter" idx="1"/>
          </p:nvPr>
        </p:nvSpPr>
        <p:spPr/>
        <p:txBody>
          <a:bodyPr/>
          <a:lstStyle/>
          <a:p>
            <a:r>
              <a:rPr lang="el-GR" sz="1800" dirty="0" smtClean="0"/>
              <a:t>Ποια είναι τα χαρακτηριστικά του ίδιου του προϊόντος;</a:t>
            </a:r>
          </a:p>
          <a:p>
            <a:pPr lvl="1"/>
            <a:r>
              <a:rPr lang="el-GR" sz="1800" dirty="0" smtClean="0"/>
              <a:t>Απαιτούνται τροποποιήσει για την εξαγωγή του και πόσο εύκολο είναι να γίνουν αυτές;</a:t>
            </a:r>
          </a:p>
          <a:p>
            <a:pPr lvl="1"/>
            <a:r>
              <a:rPr lang="el-GR" sz="1800" dirty="0" smtClean="0"/>
              <a:t>Ποια είναι η διάρκεια ζωής του προϊόντος;</a:t>
            </a:r>
          </a:p>
          <a:p>
            <a:pPr lvl="1"/>
            <a:r>
              <a:rPr lang="el-GR" sz="1800" dirty="0" smtClean="0"/>
              <a:t>Απαιτείται ακριβή συσκευασία για την μεταφορά του;</a:t>
            </a:r>
          </a:p>
          <a:p>
            <a:pPr lvl="1"/>
            <a:r>
              <a:rPr lang="el-GR" sz="1800" dirty="0" smtClean="0"/>
              <a:t>Απαιτούνται ειδικές άδειες για την εξαγωγή του;</a:t>
            </a:r>
          </a:p>
          <a:p>
            <a:pPr lvl="1"/>
            <a:r>
              <a:rPr lang="el-GR" sz="1800" dirty="0" smtClean="0"/>
              <a:t>Πόσο εύκολη είναι η μεταφορά του προϊόντος;</a:t>
            </a:r>
          </a:p>
          <a:p>
            <a:pPr lvl="1"/>
            <a:r>
              <a:rPr lang="el-GR" sz="1800" dirty="0" smtClean="0"/>
              <a:t>Πόσο θα επιβαρύνουν οι δαπάνες μεταφοράς την τελική τιμή του προϊόντος;</a:t>
            </a:r>
          </a:p>
          <a:p>
            <a:pPr lvl="1"/>
            <a:r>
              <a:rPr lang="el-GR" sz="1800" dirty="0" smtClean="0"/>
              <a:t>Απαιτείται ειδική εγκατάσταση του προϊόντος; Από ποιον θα γίνει;</a:t>
            </a:r>
          </a:p>
          <a:p>
            <a:pPr lvl="1"/>
            <a:r>
              <a:rPr lang="el-GR" sz="1800" dirty="0" smtClean="0"/>
              <a:t>Προσφέρονται υπηρεσίες μετά την πώληση; Από ποιον θα προσφέρονται;</a:t>
            </a:r>
            <a:endParaRPr lang="el-GR"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Με τι κριτήρια επιλέγω;</a:t>
            </a:r>
            <a:endParaRPr lang="el-GR" dirty="0"/>
          </a:p>
        </p:txBody>
      </p:sp>
      <p:sp>
        <p:nvSpPr>
          <p:cNvPr id="3" name="2 - Θέση περιεχομένου"/>
          <p:cNvSpPr>
            <a:spLocks noGrp="1"/>
          </p:cNvSpPr>
          <p:nvPr>
            <p:ph sz="quarter" idx="1"/>
          </p:nvPr>
        </p:nvSpPr>
        <p:spPr/>
        <p:txBody>
          <a:bodyPr/>
          <a:lstStyle/>
          <a:p>
            <a:r>
              <a:rPr lang="el-GR" dirty="0" smtClean="0"/>
              <a:t>Εκτίμηση της ζήτησης</a:t>
            </a:r>
          </a:p>
          <a:p>
            <a:r>
              <a:rPr lang="el-GR" dirty="0" smtClean="0"/>
              <a:t>Βαθμός πολιτικού κινδύνου</a:t>
            </a:r>
          </a:p>
          <a:p>
            <a:r>
              <a:rPr lang="el-GR" dirty="0" smtClean="0"/>
              <a:t>Βαθμός ομοιότητας με την εθνική αγορά</a:t>
            </a:r>
          </a:p>
          <a:p>
            <a:r>
              <a:rPr lang="el-GR" dirty="0" smtClean="0"/>
              <a:t>Βαθμός ανταγωνισμού</a:t>
            </a:r>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Εξαγωγική ετοιμότητα (συν.)</a:t>
            </a:r>
            <a:endParaRPr lang="el-GR" dirty="0"/>
          </a:p>
        </p:txBody>
      </p:sp>
      <p:sp>
        <p:nvSpPr>
          <p:cNvPr id="3" name="2 - Θέση περιεχομένου"/>
          <p:cNvSpPr>
            <a:spLocks noGrp="1"/>
          </p:cNvSpPr>
          <p:nvPr>
            <p:ph sz="quarter" idx="1"/>
          </p:nvPr>
        </p:nvSpPr>
        <p:spPr/>
        <p:txBody>
          <a:bodyPr/>
          <a:lstStyle/>
          <a:p>
            <a:r>
              <a:rPr lang="el-GR" dirty="0" smtClean="0"/>
              <a:t>Ποια η παραγωγική δυναμικότητα της επιχείρησης;</a:t>
            </a:r>
          </a:p>
          <a:p>
            <a:pPr lvl="1"/>
            <a:r>
              <a:rPr lang="el-GR" sz="3200" dirty="0" smtClean="0"/>
              <a:t>Μπορεί να ικανοποιηθεί η εγχώρια ζήτηση και οι νέοι πελάτες εξωτερικού;</a:t>
            </a:r>
          </a:p>
          <a:p>
            <a:pPr lvl="1"/>
            <a:r>
              <a:rPr lang="el-GR" sz="3200" dirty="0" smtClean="0"/>
              <a:t>Σε περίπτωση που αυξηθεί η εγχώρια ζήτηση, θα μπορεί η επιχείρηση να καλύψει και τις εξαγωγές, ή το αντίστροφο;</a:t>
            </a:r>
            <a:endParaRPr lang="el-GR" sz="3200" dirty="0"/>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Μεθοδολογία επιλογής αγορών</a:t>
            </a:r>
            <a:endParaRPr lang="el-GR" dirty="0"/>
          </a:p>
        </p:txBody>
      </p:sp>
      <p:sp>
        <p:nvSpPr>
          <p:cNvPr id="3" name="2 - Θέση περιεχομένου"/>
          <p:cNvSpPr>
            <a:spLocks noGrp="1"/>
          </p:cNvSpPr>
          <p:nvPr>
            <p:ph sz="quarter" idx="1"/>
          </p:nvPr>
        </p:nvSpPr>
        <p:spPr/>
        <p:txBody>
          <a:bodyPr/>
          <a:lstStyle/>
          <a:p>
            <a:r>
              <a:rPr lang="el-GR" sz="2000" b="1" dirty="0" smtClean="0"/>
              <a:t>Εύρεση πιθανών αγορών</a:t>
            </a:r>
          </a:p>
          <a:p>
            <a:pPr lvl="1"/>
            <a:r>
              <a:rPr lang="el-GR" sz="1600" dirty="0" smtClean="0"/>
              <a:t>Πληροφορίες και στατιστικά των κυριότερων χωρών εξαγωγής των </a:t>
            </a:r>
            <a:r>
              <a:rPr lang="el-GR" sz="2000" dirty="0" smtClean="0"/>
              <a:t>προϊόντων της επιχείρησης</a:t>
            </a:r>
          </a:p>
          <a:p>
            <a:pPr lvl="1"/>
            <a:r>
              <a:rPr lang="el-GR" sz="2000" dirty="0" smtClean="0"/>
              <a:t>Επιλογή αυτών με τους καλύτερους ρυθμούς ανάπτυξης τα τελευταία 3-5 έτη</a:t>
            </a:r>
          </a:p>
          <a:p>
            <a:pPr lvl="1"/>
            <a:r>
              <a:rPr lang="el-GR" sz="2000" dirty="0" smtClean="0"/>
              <a:t>Επιλογή αγορών με τις καλύτερες προοπτικές για το προϊόν (π.χ. μικρές αγορές με μεγάλους ρυθμούς ανάπτυξης ή αγορές που το προϊόν βρίσκεται σε φάση εισαγωγής, οπότε και ο ανταγωνισμός είναι σχετικά μικρός)</a:t>
            </a:r>
          </a:p>
          <a:p>
            <a:pPr lvl="1"/>
            <a:r>
              <a:rPr lang="el-GR" sz="2000" dirty="0" smtClean="0"/>
              <a:t>Επιλογή 3-5 αγορών που εμφανίζουν τις καλύτερες προϋποθέσεις και για τις οποίες θα ακολουθήσει περαιτέρω έρευνα</a:t>
            </a:r>
            <a:endParaRPr lang="el-GR" sz="2000" dirty="0"/>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Μεθοδολογία επιλογής αγορών (συν.)</a:t>
            </a:r>
            <a:endParaRPr lang="el-GR" dirty="0"/>
          </a:p>
        </p:txBody>
      </p:sp>
      <p:sp>
        <p:nvSpPr>
          <p:cNvPr id="5" name="4 - Θέση περιεχομένου"/>
          <p:cNvSpPr>
            <a:spLocks noGrp="1"/>
          </p:cNvSpPr>
          <p:nvPr>
            <p:ph sz="quarter" idx="1"/>
          </p:nvPr>
        </p:nvSpPr>
        <p:spPr/>
        <p:txBody>
          <a:bodyPr/>
          <a:lstStyle/>
          <a:p>
            <a:r>
              <a:rPr lang="el-GR" sz="2000" b="1" dirty="0" smtClean="0"/>
              <a:t>Καθορισμός των αγορών στόχων</a:t>
            </a:r>
          </a:p>
          <a:p>
            <a:pPr lvl="1"/>
            <a:r>
              <a:rPr lang="el-GR" sz="2000" dirty="0" smtClean="0"/>
              <a:t>Καθορισμός παραγόντων που επηρεάζουν τη ζήτηση του προϊόντος στις συγκεκριμένες αγορές</a:t>
            </a:r>
          </a:p>
          <a:p>
            <a:pPr lvl="1"/>
            <a:r>
              <a:rPr lang="el-GR" sz="2000" dirty="0" smtClean="0"/>
              <a:t>Συγκέντρωση στοιχείων για την κατανάλωση/χρήση του συγκεκριμένου είδους προϊόντων και τις εισαγωγές</a:t>
            </a:r>
          </a:p>
          <a:p>
            <a:pPr lvl="1"/>
            <a:r>
              <a:rPr lang="el-GR" sz="2000" dirty="0" smtClean="0"/>
              <a:t>Μελέτη του ανταγωνισμού και των κυριότερων ανταγωνιστών, παραγωγών ή εισαγωγέων</a:t>
            </a:r>
          </a:p>
          <a:p>
            <a:pPr lvl="1"/>
            <a:r>
              <a:rPr lang="el-GR" sz="2000" dirty="0" smtClean="0"/>
              <a:t>Καθορισμός παραγόντων που επηρεάζουν τη χρήση του προϊόντος σε κάθε αγορά, όπως κανάλια διανομής, καταναλωτικές συνήθειες κλπ.</a:t>
            </a:r>
          </a:p>
          <a:p>
            <a:pPr lvl="1"/>
            <a:r>
              <a:rPr lang="el-GR" sz="2000" dirty="0" smtClean="0"/>
              <a:t>Εμπόδια εισαγωγής σε κάθε αγορά στόχο (ανάλογα με το είδος του προϊόντος, το νομικό πλαίσιο εισαγωγών κλπ)</a:t>
            </a:r>
            <a:endParaRPr lang="el-GR" sz="2000" dirty="0"/>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Μεθοδολογία επιλογής αγορών (συν.)</a:t>
            </a:r>
            <a:endParaRPr lang="el-GR" dirty="0"/>
          </a:p>
        </p:txBody>
      </p:sp>
      <p:sp>
        <p:nvSpPr>
          <p:cNvPr id="3" name="2 - Θέση περιεχομένου"/>
          <p:cNvSpPr>
            <a:spLocks noGrp="1"/>
          </p:cNvSpPr>
          <p:nvPr>
            <p:ph sz="quarter" idx="1"/>
          </p:nvPr>
        </p:nvSpPr>
        <p:spPr>
          <a:xfrm>
            <a:off x="457200" y="1600200"/>
            <a:ext cx="8229600" cy="4781128"/>
          </a:xfrm>
        </p:spPr>
        <p:txBody>
          <a:bodyPr/>
          <a:lstStyle/>
          <a:p>
            <a:r>
              <a:rPr lang="el-GR" dirty="0" smtClean="0"/>
              <a:t>Συμπεράσματα για τις αγορές στόχο</a:t>
            </a:r>
          </a:p>
          <a:p>
            <a:pPr lvl="1"/>
            <a:r>
              <a:rPr lang="el-GR" sz="3200" dirty="0" smtClean="0"/>
              <a:t>Αξιολόγηση των δεδομένων που συγκεντρώθηκαν και επικέντρωση σε συγκεκριμένες αγορές. Οι επιχειρήσεις που ξεκινούν εξαγωγές είναι καλύτερο να επικεντρώνονται σε 2-3 χώρες</a:t>
            </a:r>
          </a:p>
          <a:p>
            <a:pPr lvl="1"/>
            <a:r>
              <a:rPr lang="el-GR" sz="3200" dirty="0" smtClean="0"/>
              <a:t>Για τις 2-3 χώρες που έχουν επιλεχθεί, αναπτύσσεται σχέδιο μάρκετινγκ εξαγωγών</a:t>
            </a:r>
            <a:endParaRPr lang="el-GR" sz="3200" dirty="0"/>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Μεθοδολογία επιλογής αγορών (συν.)</a:t>
            </a:r>
            <a:endParaRPr lang="el-GR" dirty="0"/>
          </a:p>
        </p:txBody>
      </p:sp>
      <p:sp>
        <p:nvSpPr>
          <p:cNvPr id="3" name="2 - Θέση περιεχομένου"/>
          <p:cNvSpPr>
            <a:spLocks noGrp="1"/>
          </p:cNvSpPr>
          <p:nvPr>
            <p:ph sz="quarter" idx="1"/>
          </p:nvPr>
        </p:nvSpPr>
        <p:spPr/>
        <p:txBody>
          <a:bodyPr/>
          <a:lstStyle/>
          <a:p>
            <a:r>
              <a:rPr lang="el-GR" b="1" dirty="0" smtClean="0"/>
              <a:t>Δευτερογενής έρευνα</a:t>
            </a:r>
          </a:p>
          <a:p>
            <a:pPr lvl="1"/>
            <a:r>
              <a:rPr lang="el-GR" dirty="0" smtClean="0"/>
              <a:t>Πραγματοποιείται στην έδρα της επιχείρησης και περιλαμβάνει τη συγκέντρωση και ανάλυση στοιχείων από μελέτες, βιβλία, περιοδικά, αναφορές, έρευνες και στατιστικές αναλύσεις.</a:t>
            </a:r>
            <a:endParaRPr lang="el-GR" dirty="0"/>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Μεθοδολογία επιλογής αγορών (συν.)</a:t>
            </a:r>
            <a:endParaRPr lang="el-GR" dirty="0"/>
          </a:p>
        </p:txBody>
      </p:sp>
      <p:sp>
        <p:nvSpPr>
          <p:cNvPr id="3" name="2 - Θέση περιεχομένου"/>
          <p:cNvSpPr>
            <a:spLocks noGrp="1"/>
          </p:cNvSpPr>
          <p:nvPr>
            <p:ph sz="quarter" idx="1"/>
          </p:nvPr>
        </p:nvSpPr>
        <p:spPr/>
        <p:txBody>
          <a:bodyPr/>
          <a:lstStyle/>
          <a:p>
            <a:r>
              <a:rPr lang="el-GR" dirty="0" smtClean="0"/>
              <a:t>   </a:t>
            </a:r>
            <a:r>
              <a:rPr lang="el-GR" b="1" dirty="0" smtClean="0"/>
              <a:t>Πρωτογενής έρευνα</a:t>
            </a:r>
          </a:p>
          <a:p>
            <a:pPr lvl="1"/>
            <a:r>
              <a:rPr lang="el-GR" dirty="0" smtClean="0"/>
              <a:t>πραγματοποιείται μετά τη δευτερογενή έρευνα και αφορά τη συγκέντρωση  πληροφοριών από συγκεκριμένους ανθρώπους ή φορείς που γνωρίζουν πολύ καλά την αγορά ή είναι πιθανοί καταναλωτές του προϊόντος της επιχείρησης. Σε αυτούς η επιχείρηση πρέπει να θέσει τα ακριβή χαρακτηριστικά του προϊόντος και άλλα στοιχεία, ανάλογα με το σε ποιους απευθύνεται η έρευνα.</a:t>
            </a:r>
            <a:endParaRPr lang="el-GR" dirty="0"/>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Εξαγωγικό μάρκετινγκ </a:t>
            </a:r>
            <a:endParaRPr lang="el-GR" dirty="0"/>
          </a:p>
        </p:txBody>
      </p:sp>
      <p:sp>
        <p:nvSpPr>
          <p:cNvPr id="3" name="2 - Θέση περιεχομένου"/>
          <p:cNvSpPr>
            <a:spLocks noGrp="1"/>
          </p:cNvSpPr>
          <p:nvPr>
            <p:ph sz="quarter" idx="1"/>
          </p:nvPr>
        </p:nvSpPr>
        <p:spPr/>
        <p:txBody>
          <a:bodyPr/>
          <a:lstStyle/>
          <a:p>
            <a:r>
              <a:rPr lang="el-GR" sz="1800" dirty="0" smtClean="0"/>
              <a:t>Πληρωμές (</a:t>
            </a:r>
            <a:r>
              <a:rPr lang="el-GR" sz="1800" dirty="0" err="1" smtClean="0"/>
              <a:t>payment</a:t>
            </a:r>
            <a:r>
              <a:rPr lang="el-GR" sz="1800" dirty="0" smtClean="0"/>
              <a:t>) - πόσο πολύπλοκες είναι οι διεθνείς συναλλαγές;</a:t>
            </a:r>
          </a:p>
          <a:p>
            <a:r>
              <a:rPr lang="el-GR" sz="1800" dirty="0" smtClean="0"/>
              <a:t>Προσωπικό- (</a:t>
            </a:r>
            <a:r>
              <a:rPr lang="el-GR" sz="1800" dirty="0" err="1" smtClean="0"/>
              <a:t>personnel</a:t>
            </a:r>
            <a:r>
              <a:rPr lang="el-GR" sz="1800" dirty="0" smtClean="0"/>
              <a:t>) έχει το υφιστάμενο προσωπικό τα κατάλληλα προσόντα;</a:t>
            </a:r>
          </a:p>
          <a:p>
            <a:r>
              <a:rPr lang="el-GR" sz="1800" dirty="0" smtClean="0"/>
              <a:t>Σχεδιασμός (</a:t>
            </a:r>
            <a:r>
              <a:rPr lang="en-GB" sz="1800" dirty="0" smtClean="0"/>
              <a:t>planning)</a:t>
            </a:r>
          </a:p>
          <a:p>
            <a:r>
              <a:rPr lang="el-GR" sz="1800" dirty="0" smtClean="0"/>
              <a:t>Έγγραφα και απαραίτητα δικαιολογητικά (</a:t>
            </a:r>
            <a:r>
              <a:rPr lang="el-GR" sz="1800" dirty="0" err="1" smtClean="0"/>
              <a:t>paperwork</a:t>
            </a:r>
            <a:r>
              <a:rPr lang="el-GR" sz="1800" dirty="0" smtClean="0"/>
              <a:t>)</a:t>
            </a:r>
          </a:p>
          <a:p>
            <a:r>
              <a:rPr lang="el-GR" sz="1800" dirty="0" smtClean="0"/>
              <a:t>Πρακτικές (</a:t>
            </a:r>
            <a:r>
              <a:rPr lang="el-GR" sz="1800" dirty="0" err="1" smtClean="0"/>
              <a:t>practices</a:t>
            </a:r>
            <a:r>
              <a:rPr lang="el-GR" sz="1800" dirty="0" smtClean="0"/>
              <a:t>)- διαφορές σε ότι αφορά κουλτούρα και</a:t>
            </a:r>
          </a:p>
          <a:p>
            <a:r>
              <a:rPr lang="el-GR" sz="1800" dirty="0" smtClean="0"/>
              <a:t>Επιχειρηματικότητα</a:t>
            </a:r>
          </a:p>
          <a:p>
            <a:r>
              <a:rPr lang="el-GR" sz="1800" dirty="0" smtClean="0"/>
              <a:t>Συνεργασίες (</a:t>
            </a:r>
            <a:r>
              <a:rPr lang="en-GB" sz="1800" dirty="0" smtClean="0"/>
              <a:t>partnerships)</a:t>
            </a:r>
          </a:p>
          <a:p>
            <a:r>
              <a:rPr lang="el-GR" sz="1800" dirty="0" smtClean="0"/>
              <a:t>Πολιτικές και μέθοδοι της επιχείρησης (</a:t>
            </a:r>
            <a:r>
              <a:rPr lang="el-GR" sz="1800" dirty="0" err="1" smtClean="0"/>
              <a:t>policies</a:t>
            </a:r>
            <a:r>
              <a:rPr lang="el-GR" sz="1800" dirty="0" smtClean="0"/>
              <a:t>)</a:t>
            </a:r>
          </a:p>
          <a:p>
            <a:r>
              <a:rPr lang="el-GR" sz="1800" dirty="0" smtClean="0"/>
              <a:t>Τρόποι παρουσίας στην νέα αγορά (</a:t>
            </a:r>
            <a:r>
              <a:rPr lang="el-GR" sz="1800" dirty="0" err="1" smtClean="0"/>
              <a:t>positioning</a:t>
            </a:r>
            <a:r>
              <a:rPr lang="el-GR" sz="1800" dirty="0" smtClean="0"/>
              <a:t>)</a:t>
            </a:r>
          </a:p>
          <a:p>
            <a:r>
              <a:rPr lang="el-GR" sz="1800" dirty="0" smtClean="0"/>
              <a:t>Προστασία (</a:t>
            </a:r>
            <a:r>
              <a:rPr lang="el-GR" sz="1800" dirty="0" err="1" smtClean="0"/>
              <a:t>protection</a:t>
            </a:r>
            <a:r>
              <a:rPr lang="el-GR" sz="1800" dirty="0" smtClean="0"/>
              <a:t>)- των εξαγόμενων προϊόντων και της πνευματικής ιδιοκτησίας της επιχείρησης</a:t>
            </a:r>
            <a:endParaRPr lang="el-GR" sz="1800" dirty="0"/>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Προσαρμογή του προϊόντος</a:t>
            </a:r>
            <a:endParaRPr lang="el-GR" dirty="0"/>
          </a:p>
        </p:txBody>
      </p:sp>
      <p:sp>
        <p:nvSpPr>
          <p:cNvPr id="3" name="2 - Θέση περιεχομένου"/>
          <p:cNvSpPr>
            <a:spLocks noGrp="1"/>
          </p:cNvSpPr>
          <p:nvPr>
            <p:ph sz="quarter" idx="1"/>
          </p:nvPr>
        </p:nvSpPr>
        <p:spPr/>
        <p:txBody>
          <a:bodyPr/>
          <a:lstStyle/>
          <a:p>
            <a:r>
              <a:rPr lang="el-GR" dirty="0" smtClean="0"/>
              <a:t>Μελέτη και καταγραφή των ανταγωνιστικών προϊόντων</a:t>
            </a:r>
          </a:p>
          <a:p>
            <a:r>
              <a:rPr lang="el-GR" dirty="0" smtClean="0"/>
              <a:t>Τυποποίηση – συσκευασία</a:t>
            </a:r>
          </a:p>
          <a:p>
            <a:r>
              <a:rPr lang="el-GR" dirty="0" smtClean="0"/>
              <a:t>Πολιτική τιμολόγησης</a:t>
            </a:r>
          </a:p>
          <a:p>
            <a:r>
              <a:rPr lang="el-GR" dirty="0" smtClean="0"/>
              <a:t>Βαθμός αποδοχής του προϊόντος</a:t>
            </a:r>
          </a:p>
          <a:p>
            <a:endParaRPr lang="el-GR" dirty="0" smtClean="0"/>
          </a:p>
          <a:p>
            <a:endParaRPr lang="el-GR" dirty="0"/>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Πολιτικές τιμολόγησης</a:t>
            </a:r>
            <a:endParaRPr lang="el-GR" dirty="0"/>
          </a:p>
        </p:txBody>
      </p:sp>
      <p:sp>
        <p:nvSpPr>
          <p:cNvPr id="3" name="2 - Θέση περιεχομένου"/>
          <p:cNvSpPr>
            <a:spLocks noGrp="1"/>
          </p:cNvSpPr>
          <p:nvPr>
            <p:ph sz="quarter" idx="1"/>
          </p:nvPr>
        </p:nvSpPr>
        <p:spPr/>
        <p:txBody>
          <a:bodyPr/>
          <a:lstStyle/>
          <a:p>
            <a:r>
              <a:rPr lang="el-GR" sz="1800" dirty="0" smtClean="0"/>
              <a:t>Στατική τιμολόγηση- ίδια τιμή για όλους τους πελάτες</a:t>
            </a:r>
          </a:p>
          <a:p>
            <a:r>
              <a:rPr lang="el-GR" sz="1800" dirty="0" smtClean="0"/>
              <a:t>Ευέλικτη τιμολόγηση-προσαρμογή των τιμών για τα διαφορετικά είδη πελατών</a:t>
            </a:r>
          </a:p>
          <a:p>
            <a:r>
              <a:rPr lang="el-GR" sz="1800" dirty="0" smtClean="0"/>
              <a:t>Τιμολόγηση βάσει κόστους- τιμολόγηση για την απόλυτη κάλυψη των σταθερών και μεταβλητών δαπανών παραγωγής και εξαγωγής των προϊόντων</a:t>
            </a:r>
          </a:p>
          <a:p>
            <a:r>
              <a:rPr lang="el-GR" sz="1800" dirty="0" smtClean="0"/>
              <a:t>Τιμολόγηση βάσει μεταβλητού κόστους- τιμολόγηση για την κάλυψη των μεταβλητών δαπανών παραγωγής και εξαγωγής των προϊόντων ενώ οι σταθερές δαπάνες καλύπτονται από τις πωλήσεις στην εσωτερική αγορά</a:t>
            </a:r>
          </a:p>
          <a:p>
            <a:r>
              <a:rPr lang="el-GR" sz="1800" dirty="0" smtClean="0"/>
              <a:t>Τιμολόγηση διείσδυσης– χαμηλή τιμή για γρήγορη εισαγωγή στην αγορά και αποθάρρυνση των ανταγωνιστών</a:t>
            </a:r>
          </a:p>
          <a:p>
            <a:r>
              <a:rPr lang="el-GR" sz="1800" dirty="0" smtClean="0"/>
              <a:t>Τιμολόγηση αγορών με μικρό ανταγωνισμό- υψηλή τιμή προϊόντων με μεγάλο περιθώριο κέρδους σε αγορές με μικρό ανταγωνισμό.</a:t>
            </a:r>
            <a:endParaRPr lang="el-GR" sz="1800" dirty="0"/>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Πολιτικές τιμολόγησης (συν.)</a:t>
            </a:r>
            <a:endParaRPr lang="el-GR" dirty="0"/>
          </a:p>
        </p:txBody>
      </p:sp>
      <p:sp>
        <p:nvSpPr>
          <p:cNvPr id="3" name="2 - Θέση περιεχομένου"/>
          <p:cNvSpPr>
            <a:spLocks noGrp="1"/>
          </p:cNvSpPr>
          <p:nvPr>
            <p:ph sz="quarter" idx="1"/>
          </p:nvPr>
        </p:nvSpPr>
        <p:spPr>
          <a:xfrm>
            <a:off x="457200" y="1600200"/>
            <a:ext cx="8229600" cy="4925144"/>
          </a:xfrm>
        </p:spPr>
        <p:txBody>
          <a:bodyPr/>
          <a:lstStyle/>
          <a:p>
            <a:r>
              <a:rPr lang="el-GR" sz="2400" dirty="0" smtClean="0"/>
              <a:t>Κόστη μάρκετινγκ και προώθησης: διανομής, διαφήμισης, ταξιδιών, έντυπου διαφημιστικού υλικού, συμμετοχής σε εκθέσεις κλπ</a:t>
            </a:r>
          </a:p>
          <a:p>
            <a:r>
              <a:rPr lang="el-GR" sz="2400" dirty="0" smtClean="0"/>
              <a:t>Κόστη παραγωγής: κόστος παραγωγής ανά προϊόν, κόστος συσκευασίας ή συναρμολόγησης ανά προϊόν</a:t>
            </a:r>
          </a:p>
          <a:p>
            <a:r>
              <a:rPr lang="el-GR" sz="2400" dirty="0" smtClean="0"/>
              <a:t>Κόστος συσκευασίας: υλικά, μακέτα, ετικέτα και διοίκησης: ασφάλεια μεταφορών, πιστοποιήσεις κλπ.</a:t>
            </a:r>
          </a:p>
          <a:p>
            <a:r>
              <a:rPr lang="el-GR" sz="2400" dirty="0" smtClean="0"/>
              <a:t>Κόστη μεταφοράς εμπορευμάτων: κόστη αποθήκευσης, ασφάλισης, μεταφοράς</a:t>
            </a:r>
          </a:p>
          <a:p>
            <a:r>
              <a:rPr lang="el-GR" sz="2400" dirty="0" smtClean="0"/>
              <a:t>Χρηματοοικονομικά κόστη: κόστη χρηματοδότησης των εξαγωγών, κόστη από μεταβολές στις ισοτιμίες νομισμάτων, κόστη από μεταβολές επιτοκίων κλπ.</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Διαδικασία προσέγγισης αγορών</a:t>
            </a:r>
            <a:endParaRPr lang="el-GR" dirty="0"/>
          </a:p>
        </p:txBody>
      </p:sp>
      <p:sp>
        <p:nvSpPr>
          <p:cNvPr id="3" name="2 - Θέση περιεχομένου"/>
          <p:cNvSpPr>
            <a:spLocks noGrp="1"/>
          </p:cNvSpPr>
          <p:nvPr>
            <p:ph sz="quarter" idx="1"/>
          </p:nvPr>
        </p:nvSpPr>
        <p:spPr/>
        <p:txBody>
          <a:bodyPr/>
          <a:lstStyle/>
          <a:p>
            <a:r>
              <a:rPr lang="el-GR" dirty="0" smtClean="0"/>
              <a:t>Επίσκεψη στις αγορές</a:t>
            </a:r>
          </a:p>
          <a:p>
            <a:r>
              <a:rPr lang="el-GR" dirty="0" smtClean="0"/>
              <a:t>Σχεδιασμός επίσκεψης</a:t>
            </a:r>
          </a:p>
          <a:p>
            <a:r>
              <a:rPr lang="el-GR" dirty="0" smtClean="0"/>
              <a:t>Απόκτηση πληροφόρησης για ειδικές συμπεριφορές, έθιμα και παραδόσεις</a:t>
            </a:r>
          </a:p>
          <a:p>
            <a:r>
              <a:rPr lang="el-GR" dirty="0" smtClean="0"/>
              <a:t>Η επίσκεψη πρέπει να διαρκέσει αρκετό χρονικό διάστημα</a:t>
            </a:r>
            <a:endParaRPr lang="el-GR" dirty="0"/>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Εναλλακτικές στρατηγικές εξαγωγών</a:t>
            </a:r>
            <a:endParaRPr lang="el-GR" dirty="0"/>
          </a:p>
        </p:txBody>
      </p:sp>
      <p:sp>
        <p:nvSpPr>
          <p:cNvPr id="3" name="2 - Θέση περιεχομένου"/>
          <p:cNvSpPr>
            <a:spLocks noGrp="1"/>
          </p:cNvSpPr>
          <p:nvPr>
            <p:ph sz="quarter" idx="1"/>
          </p:nvPr>
        </p:nvSpPr>
        <p:spPr/>
        <p:txBody>
          <a:bodyPr/>
          <a:lstStyle/>
          <a:p>
            <a:r>
              <a:rPr lang="el-GR" dirty="0" smtClean="0"/>
              <a:t>Απευθείας εξαγωγές</a:t>
            </a:r>
          </a:p>
          <a:p>
            <a:r>
              <a:rPr lang="el-GR" dirty="0" smtClean="0"/>
              <a:t>Εξαγωγές μέσω τρίτων</a:t>
            </a:r>
          </a:p>
          <a:p>
            <a:r>
              <a:rPr lang="el-GR" dirty="0" smtClean="0"/>
              <a:t>Συνεργασίες με επιχειρήσεις εσωτερικού ή εξωτερικού</a:t>
            </a:r>
            <a:endParaRPr lang="el-GR" dirty="0"/>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Κριτήρια επιλογής τρόπου μεταφοράς</a:t>
            </a:r>
            <a:endParaRPr lang="el-GR" dirty="0"/>
          </a:p>
        </p:txBody>
      </p:sp>
      <p:sp>
        <p:nvSpPr>
          <p:cNvPr id="3" name="2 - Θέση περιεχομένου"/>
          <p:cNvSpPr>
            <a:spLocks noGrp="1"/>
          </p:cNvSpPr>
          <p:nvPr>
            <p:ph sz="quarter" idx="1"/>
          </p:nvPr>
        </p:nvSpPr>
        <p:spPr/>
        <p:txBody>
          <a:bodyPr/>
          <a:lstStyle/>
          <a:p>
            <a:r>
              <a:rPr lang="el-GR" dirty="0" smtClean="0"/>
              <a:t>Ο πελάτης</a:t>
            </a:r>
          </a:p>
          <a:p>
            <a:r>
              <a:rPr lang="el-GR" dirty="0" smtClean="0"/>
              <a:t>Τα προϊόντα</a:t>
            </a:r>
          </a:p>
          <a:p>
            <a:r>
              <a:rPr lang="el-GR" dirty="0" smtClean="0"/>
              <a:t>Τα χρονικά περιθώρια</a:t>
            </a:r>
          </a:p>
          <a:p>
            <a:r>
              <a:rPr lang="el-GR" dirty="0" smtClean="0"/>
              <a:t>Το κόστος / Το κέρδος</a:t>
            </a:r>
          </a:p>
          <a:p>
            <a:r>
              <a:rPr lang="el-GR" dirty="0" smtClean="0"/>
              <a:t>Οι παρεχόμενες Υπηρεσίες</a:t>
            </a:r>
          </a:p>
          <a:p>
            <a:r>
              <a:rPr lang="el-GR" dirty="0" smtClean="0"/>
              <a:t>Η διαχείριση των Προϊόντων</a:t>
            </a:r>
          </a:p>
          <a:p>
            <a:r>
              <a:rPr lang="el-GR" dirty="0" smtClean="0"/>
              <a:t>Οι γεωγραφικοί παράγοντες</a:t>
            </a:r>
            <a:endParaRPr lang="el-GR" dirty="0"/>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Κύρια φορτωτικά έγγραφα</a:t>
            </a:r>
            <a:endParaRPr lang="el-GR" dirty="0"/>
          </a:p>
        </p:txBody>
      </p:sp>
      <p:sp>
        <p:nvSpPr>
          <p:cNvPr id="3" name="2 - Θέση περιεχομένου"/>
          <p:cNvSpPr>
            <a:spLocks noGrp="1"/>
          </p:cNvSpPr>
          <p:nvPr>
            <p:ph sz="quarter" idx="1"/>
          </p:nvPr>
        </p:nvSpPr>
        <p:spPr/>
        <p:txBody>
          <a:bodyPr/>
          <a:lstStyle/>
          <a:p>
            <a:r>
              <a:rPr lang="el-GR" dirty="0" smtClean="0"/>
              <a:t>Εμπορικό τιμολόγιο</a:t>
            </a:r>
          </a:p>
          <a:p>
            <a:r>
              <a:rPr lang="el-GR" dirty="0" smtClean="0"/>
              <a:t>Έγγραφο μεταφοράς</a:t>
            </a:r>
          </a:p>
          <a:p>
            <a:r>
              <a:rPr lang="el-GR" dirty="0" smtClean="0"/>
              <a:t>Έγγραφο ασφάλισης</a:t>
            </a:r>
          </a:p>
          <a:p>
            <a:r>
              <a:rPr lang="el-GR" dirty="0" smtClean="0"/>
              <a:t>Πιστοποιητικό καταγωγής</a:t>
            </a:r>
          </a:p>
          <a:p>
            <a:r>
              <a:rPr lang="el-GR" dirty="0" smtClean="0"/>
              <a:t>Πιστοποιητικό κυκλοφορίας </a:t>
            </a:r>
            <a:r>
              <a:rPr lang="en-US" dirty="0" smtClean="0"/>
              <a:t>EUR1 </a:t>
            </a:r>
            <a:r>
              <a:rPr lang="el-GR" dirty="0" smtClean="0"/>
              <a:t>ή </a:t>
            </a:r>
            <a:r>
              <a:rPr lang="en-US" dirty="0" smtClean="0"/>
              <a:t>ATR1</a:t>
            </a:r>
          </a:p>
          <a:p>
            <a:r>
              <a:rPr lang="el-GR" dirty="0" smtClean="0"/>
              <a:t>Κοινοτική διαμετακόμιση </a:t>
            </a:r>
            <a:r>
              <a:rPr lang="en-US" dirty="0" smtClean="0"/>
              <a:t>T2L</a:t>
            </a:r>
          </a:p>
          <a:p>
            <a:r>
              <a:rPr lang="el-GR" dirty="0" smtClean="0"/>
              <a:t>Λοιπά πιστοποιητικά</a:t>
            </a:r>
            <a:endParaRPr lang="el-GR" dirty="0"/>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Εμπορικό τιμολόγιο</a:t>
            </a:r>
            <a:endParaRPr lang="el-GR" dirty="0"/>
          </a:p>
        </p:txBody>
      </p:sp>
      <p:sp>
        <p:nvSpPr>
          <p:cNvPr id="3" name="2 - Θέση περιεχομένου"/>
          <p:cNvSpPr>
            <a:spLocks noGrp="1"/>
          </p:cNvSpPr>
          <p:nvPr>
            <p:ph sz="quarter" idx="1"/>
          </p:nvPr>
        </p:nvSpPr>
        <p:spPr/>
        <p:txBody>
          <a:bodyPr/>
          <a:lstStyle/>
          <a:p>
            <a:r>
              <a:rPr lang="el-GR" dirty="0" smtClean="0"/>
              <a:t>Πλήρη στοιχεία αγοραστή και πωλητή</a:t>
            </a:r>
          </a:p>
          <a:p>
            <a:r>
              <a:rPr lang="el-GR" dirty="0" smtClean="0"/>
              <a:t>Αριθμός παραγγελίας</a:t>
            </a:r>
          </a:p>
          <a:p>
            <a:r>
              <a:rPr lang="el-GR" dirty="0" smtClean="0"/>
              <a:t>Περιγραφή εμπορεύματος, τιμή μονάδας</a:t>
            </a:r>
          </a:p>
          <a:p>
            <a:r>
              <a:rPr lang="el-GR" dirty="0" smtClean="0"/>
              <a:t>Όροι παράδοσης (</a:t>
            </a:r>
            <a:r>
              <a:rPr lang="en-US" dirty="0" smtClean="0"/>
              <a:t>INCOTERMS ® 2010)</a:t>
            </a:r>
          </a:p>
          <a:p>
            <a:r>
              <a:rPr lang="el-GR" dirty="0" smtClean="0"/>
              <a:t>Τρόπος πληρωμής</a:t>
            </a:r>
            <a:endParaRPr lang="el-GR" dirty="0"/>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Έγγραφα μεταφοράς</a:t>
            </a:r>
            <a:endParaRPr lang="el-GR" dirty="0"/>
          </a:p>
        </p:txBody>
      </p:sp>
      <p:sp>
        <p:nvSpPr>
          <p:cNvPr id="3" name="2 - Θέση περιεχομένου"/>
          <p:cNvSpPr>
            <a:spLocks noGrp="1"/>
          </p:cNvSpPr>
          <p:nvPr>
            <p:ph sz="quarter" idx="1"/>
          </p:nvPr>
        </p:nvSpPr>
        <p:spPr>
          <a:xfrm>
            <a:off x="457200" y="1600200"/>
            <a:ext cx="8229600" cy="5069160"/>
          </a:xfrm>
        </p:spPr>
        <p:txBody>
          <a:bodyPr>
            <a:normAutofit/>
          </a:bodyPr>
          <a:lstStyle/>
          <a:p>
            <a:r>
              <a:rPr lang="el-GR" sz="2200" dirty="0" smtClean="0"/>
              <a:t>Θαλάσσια φορτωτική (</a:t>
            </a:r>
            <a:r>
              <a:rPr lang="en-US" sz="2200" dirty="0" smtClean="0"/>
              <a:t>B/L)</a:t>
            </a:r>
          </a:p>
          <a:p>
            <a:r>
              <a:rPr lang="el-GR" sz="2200" dirty="0" err="1" smtClean="0"/>
              <a:t>Φορταπόδειξη</a:t>
            </a:r>
            <a:r>
              <a:rPr lang="el-GR" sz="2200" dirty="0" smtClean="0"/>
              <a:t> θαλάσσιας μεταφοράς (</a:t>
            </a:r>
            <a:r>
              <a:rPr lang="en-US" sz="2200" dirty="0" smtClean="0"/>
              <a:t>Sea Waybill)</a:t>
            </a:r>
          </a:p>
          <a:p>
            <a:r>
              <a:rPr lang="el-GR" sz="2200" dirty="0" smtClean="0"/>
              <a:t>Θαλάσσια φορτωτική βάσει ναυλοσυμφώνου </a:t>
            </a:r>
            <a:r>
              <a:rPr lang="en-US" sz="2200" dirty="0" smtClean="0"/>
              <a:t>(Chartered party B/L)</a:t>
            </a:r>
          </a:p>
          <a:p>
            <a:r>
              <a:rPr lang="el-GR" sz="2200" dirty="0" smtClean="0"/>
              <a:t>Έγγραφο πολλαπλής μεταφοράς (</a:t>
            </a:r>
            <a:r>
              <a:rPr lang="en-US" sz="2200" dirty="0" smtClean="0"/>
              <a:t>Multimodal transport document)</a:t>
            </a:r>
          </a:p>
          <a:p>
            <a:r>
              <a:rPr lang="el-GR" sz="2200" dirty="0" smtClean="0"/>
              <a:t>Έγγραφο αεροπορικής μεταφοράς </a:t>
            </a:r>
            <a:r>
              <a:rPr lang="en-US" sz="2200" dirty="0" smtClean="0"/>
              <a:t>(Air Waybill)</a:t>
            </a:r>
          </a:p>
          <a:p>
            <a:r>
              <a:rPr lang="el-GR" sz="2200" dirty="0" smtClean="0"/>
              <a:t>Έγγραφο οδικής μεταφοράς (</a:t>
            </a:r>
            <a:r>
              <a:rPr lang="en-US" sz="2200" dirty="0" smtClean="0"/>
              <a:t>CMR)</a:t>
            </a:r>
          </a:p>
          <a:p>
            <a:r>
              <a:rPr lang="el-GR" sz="2200" dirty="0" smtClean="0"/>
              <a:t>Έγγραφο σιδηροδρομικής μεταφοράς (</a:t>
            </a:r>
            <a:r>
              <a:rPr lang="en-US" sz="2200" dirty="0" smtClean="0"/>
              <a:t>Rail Consignment Note)</a:t>
            </a:r>
          </a:p>
          <a:p>
            <a:r>
              <a:rPr lang="el-GR" sz="2200" dirty="0" smtClean="0"/>
              <a:t>Απόδειξη ταχυδρομικής αποστολής</a:t>
            </a:r>
          </a:p>
          <a:p>
            <a:r>
              <a:rPr lang="el-GR" sz="2200" dirty="0" smtClean="0"/>
              <a:t>Απόδειξη απ</a:t>
            </a:r>
            <a:r>
              <a:rPr lang="en-US" sz="2200" dirty="0" smtClean="0"/>
              <a:t>o</a:t>
            </a:r>
            <a:r>
              <a:rPr lang="el-GR" sz="2200" dirty="0" smtClean="0"/>
              <a:t>στολής με </a:t>
            </a:r>
            <a:r>
              <a:rPr lang="en-US" sz="2200" dirty="0" smtClean="0"/>
              <a:t>Courier</a:t>
            </a:r>
            <a:endParaRPr lang="el-GR" sz="2200" dirty="0"/>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Έγγραφα ασφάλισης</a:t>
            </a:r>
            <a:endParaRPr lang="el-GR" dirty="0"/>
          </a:p>
        </p:txBody>
      </p:sp>
      <p:sp>
        <p:nvSpPr>
          <p:cNvPr id="3" name="2 - Θέση περιεχομένου"/>
          <p:cNvSpPr>
            <a:spLocks noGrp="1"/>
          </p:cNvSpPr>
          <p:nvPr>
            <p:ph sz="quarter" idx="1"/>
          </p:nvPr>
        </p:nvSpPr>
        <p:spPr/>
        <p:txBody>
          <a:bodyPr/>
          <a:lstStyle/>
          <a:p>
            <a:r>
              <a:rPr lang="el-GR" dirty="0" smtClean="0"/>
              <a:t>Ασφαλιστήριο συμβόλαιο (</a:t>
            </a:r>
            <a:r>
              <a:rPr lang="en-US" dirty="0" smtClean="0"/>
              <a:t>Insurance Policy) </a:t>
            </a:r>
            <a:r>
              <a:rPr lang="el-GR" dirty="0" smtClean="0"/>
              <a:t>για μεμονωμένες μεταφορές</a:t>
            </a:r>
            <a:endParaRPr lang="en-US" dirty="0" smtClean="0"/>
          </a:p>
          <a:p>
            <a:r>
              <a:rPr lang="el-GR" dirty="0" smtClean="0"/>
              <a:t>Πιστοποιητικό ασφάλισης </a:t>
            </a:r>
            <a:r>
              <a:rPr lang="en-US" dirty="0" smtClean="0"/>
              <a:t>(Certificate of insurance)</a:t>
            </a:r>
            <a:r>
              <a:rPr lang="el-GR" dirty="0" smtClean="0"/>
              <a:t> για πολλαπλές μεταφορές</a:t>
            </a:r>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Πιστοποιητικό καταγωγής</a:t>
            </a:r>
            <a:endParaRPr lang="el-GR" dirty="0"/>
          </a:p>
        </p:txBody>
      </p:sp>
      <p:sp>
        <p:nvSpPr>
          <p:cNvPr id="3" name="2 - Θέση περιεχομένου"/>
          <p:cNvSpPr>
            <a:spLocks noGrp="1"/>
          </p:cNvSpPr>
          <p:nvPr>
            <p:ph sz="quarter" idx="1"/>
          </p:nvPr>
        </p:nvSpPr>
        <p:spPr/>
        <p:txBody>
          <a:bodyPr/>
          <a:lstStyle/>
          <a:p>
            <a:r>
              <a:rPr lang="el-GR" dirty="0" smtClean="0"/>
              <a:t>Στοιχεία εξαγωγέα</a:t>
            </a:r>
          </a:p>
          <a:p>
            <a:r>
              <a:rPr lang="el-GR" dirty="0" smtClean="0"/>
              <a:t>Στοιχεία παραλήπτη</a:t>
            </a:r>
          </a:p>
          <a:p>
            <a:r>
              <a:rPr lang="el-GR" dirty="0" smtClean="0"/>
              <a:t>Περιγραφή προϊόντος</a:t>
            </a:r>
          </a:p>
          <a:p>
            <a:r>
              <a:rPr lang="el-GR" dirty="0" smtClean="0"/>
              <a:t>Επιβολή φόρων και δασμών στη χώρα εισαγωγής</a:t>
            </a:r>
            <a:endParaRPr lang="el-GR" dirty="0"/>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Πιστοποιητικό </a:t>
            </a:r>
            <a:r>
              <a:rPr lang="en-US" dirty="0" smtClean="0"/>
              <a:t>EUR1 &amp; ATR</a:t>
            </a:r>
            <a:endParaRPr lang="el-GR" dirty="0"/>
          </a:p>
        </p:txBody>
      </p:sp>
      <p:sp>
        <p:nvSpPr>
          <p:cNvPr id="3" name="2 - Θέση περιεχομένου"/>
          <p:cNvSpPr>
            <a:spLocks noGrp="1"/>
          </p:cNvSpPr>
          <p:nvPr>
            <p:ph sz="quarter" idx="1"/>
          </p:nvPr>
        </p:nvSpPr>
        <p:spPr/>
        <p:txBody>
          <a:bodyPr/>
          <a:lstStyle/>
          <a:p>
            <a:r>
              <a:rPr lang="el-GR" dirty="0" smtClean="0"/>
              <a:t>Πιστοποιητικό απαραίτητο για συγκεκριμένες ομάδες χωρών προκειμένου να δηλώνεται η Κοινοτική προέλευση των εμπορευμάτων για ευνοϊκότερη δασμολογική μεταχείριση</a:t>
            </a:r>
          </a:p>
          <a:p>
            <a:r>
              <a:rPr lang="el-GR" dirty="0" smtClean="0"/>
              <a:t>Το </a:t>
            </a:r>
            <a:r>
              <a:rPr lang="en-US" dirty="0" smtClean="0"/>
              <a:t>ATR </a:t>
            </a:r>
            <a:r>
              <a:rPr lang="el-GR" dirty="0" smtClean="0"/>
              <a:t>αφορά αποκλειστικά σε εξαγωγές στην Τουρκία</a:t>
            </a:r>
            <a:endParaRPr lang="el-GR" dirty="0"/>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Πιστοποιητικό </a:t>
            </a:r>
            <a:r>
              <a:rPr lang="en-US" dirty="0" smtClean="0"/>
              <a:t>T2L</a:t>
            </a:r>
            <a:endParaRPr lang="el-GR" dirty="0"/>
          </a:p>
        </p:txBody>
      </p:sp>
      <p:sp>
        <p:nvSpPr>
          <p:cNvPr id="3" name="2 - Θέση περιεχομένου"/>
          <p:cNvSpPr>
            <a:spLocks noGrp="1"/>
          </p:cNvSpPr>
          <p:nvPr>
            <p:ph sz="quarter" idx="1"/>
          </p:nvPr>
        </p:nvSpPr>
        <p:spPr/>
        <p:txBody>
          <a:bodyPr/>
          <a:lstStyle/>
          <a:p>
            <a:r>
              <a:rPr lang="el-GR" dirty="0" smtClean="0"/>
              <a:t>Ελεύθερη κυκλοφορία εντός της ΕΕ</a:t>
            </a:r>
            <a:endParaRPr lang="el-GR" dirty="0"/>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Κατάσταση συσκευασίας – Ζυγολόγιο – </a:t>
            </a:r>
            <a:r>
              <a:rPr lang="el-GR" dirty="0" err="1" smtClean="0"/>
              <a:t>Κιβωτιολόγιο</a:t>
            </a:r>
            <a:r>
              <a:rPr lang="el-GR" dirty="0" smtClean="0"/>
              <a:t> </a:t>
            </a:r>
            <a:endParaRPr lang="el-GR" dirty="0"/>
          </a:p>
        </p:txBody>
      </p:sp>
      <p:sp>
        <p:nvSpPr>
          <p:cNvPr id="3" name="2 - Θέση περιεχομένου"/>
          <p:cNvSpPr>
            <a:spLocks noGrp="1"/>
          </p:cNvSpPr>
          <p:nvPr>
            <p:ph sz="quarter" idx="1"/>
          </p:nvPr>
        </p:nvSpPr>
        <p:spPr/>
        <p:txBody>
          <a:bodyPr/>
          <a:lstStyle/>
          <a:p>
            <a:r>
              <a:rPr lang="el-GR" dirty="0" smtClean="0"/>
              <a:t>Πλήρης περιγραφή του φορτίου</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Έρευνα αγοράς</a:t>
            </a:r>
            <a:endParaRPr lang="el-GR" dirty="0"/>
          </a:p>
        </p:txBody>
      </p:sp>
      <p:sp>
        <p:nvSpPr>
          <p:cNvPr id="3" name="2 - Θέση περιεχομένου"/>
          <p:cNvSpPr>
            <a:spLocks noGrp="1"/>
          </p:cNvSpPr>
          <p:nvPr>
            <p:ph sz="quarter" idx="1"/>
          </p:nvPr>
        </p:nvSpPr>
        <p:spPr/>
        <p:txBody>
          <a:bodyPr/>
          <a:lstStyle/>
          <a:p>
            <a:r>
              <a:rPr lang="el-GR" dirty="0" smtClean="0"/>
              <a:t>Οφέλη</a:t>
            </a:r>
          </a:p>
          <a:p>
            <a:pPr lvl="1"/>
            <a:r>
              <a:rPr lang="el-GR" dirty="0" smtClean="0"/>
              <a:t>Εντοπισμός πιθανών αγορών</a:t>
            </a:r>
          </a:p>
          <a:p>
            <a:pPr lvl="1"/>
            <a:r>
              <a:rPr lang="el-GR" dirty="0" smtClean="0"/>
              <a:t>Εντοπισμός αγοραστικών κενών</a:t>
            </a:r>
          </a:p>
          <a:p>
            <a:pPr lvl="1"/>
            <a:r>
              <a:rPr lang="el-GR" dirty="0" smtClean="0"/>
              <a:t>Αναγνώριση ανταγωνιστών</a:t>
            </a:r>
          </a:p>
          <a:p>
            <a:pPr lvl="1"/>
            <a:r>
              <a:rPr lang="el-GR" dirty="0" smtClean="0"/>
              <a:t>Υπερπήδηση εμποδίων εισόδου</a:t>
            </a:r>
          </a:p>
          <a:p>
            <a:pPr lvl="1"/>
            <a:r>
              <a:rPr lang="el-GR" dirty="0" smtClean="0"/>
              <a:t>Κατανόηση αναγκών καταναλωτών</a:t>
            </a:r>
          </a:p>
          <a:p>
            <a:pPr lvl="1"/>
            <a:r>
              <a:rPr lang="el-GR" dirty="0" smtClean="0"/>
              <a:t>Εντοπισμός νέων τάσεων</a:t>
            </a:r>
          </a:p>
          <a:p>
            <a:pPr lvl="1"/>
            <a:r>
              <a:rPr lang="el-GR" dirty="0" smtClean="0"/>
              <a:t>Σχεδιασμός κατάλληλης τιμολογιακής πολιτικής</a:t>
            </a:r>
            <a:endParaRPr lang="el-GR" dirty="0"/>
          </a:p>
        </p:txBody>
      </p:sp>
    </p:spTree>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Παρακολούθηση εμπορικών ροών</a:t>
            </a:r>
            <a:endParaRPr lang="el-GR" dirty="0"/>
          </a:p>
        </p:txBody>
      </p:sp>
      <p:sp>
        <p:nvSpPr>
          <p:cNvPr id="3" name="2 - Θέση περιεχομένου"/>
          <p:cNvSpPr>
            <a:spLocks noGrp="1"/>
          </p:cNvSpPr>
          <p:nvPr>
            <p:ph sz="quarter" idx="1"/>
          </p:nvPr>
        </p:nvSpPr>
        <p:spPr/>
        <p:txBody>
          <a:bodyPr/>
          <a:lstStyle/>
          <a:p>
            <a:r>
              <a:rPr lang="el-GR" dirty="0" smtClean="0"/>
              <a:t>Εγγραφή στο σύστημα </a:t>
            </a:r>
            <a:r>
              <a:rPr lang="en-US" dirty="0" smtClean="0"/>
              <a:t>VIES</a:t>
            </a:r>
          </a:p>
          <a:p>
            <a:r>
              <a:rPr lang="el-GR" dirty="0" smtClean="0"/>
              <a:t>Υποβολή ανακεφαλαιωτικού πίνακα</a:t>
            </a:r>
          </a:p>
          <a:p>
            <a:r>
              <a:rPr lang="el-GR" dirty="0" smtClean="0"/>
              <a:t>Μηνιαία στατιστική δήλωση (</a:t>
            </a:r>
            <a:r>
              <a:rPr lang="en-US" dirty="0" smtClean="0"/>
              <a:t>INTRASTAT)</a:t>
            </a:r>
            <a:endParaRPr lang="el-GR" dirty="0" smtClean="0"/>
          </a:p>
          <a:p>
            <a:r>
              <a:rPr lang="el-GR" dirty="0" smtClean="0"/>
              <a:t>Τα παραπάνω ισχύουν για ενδοκοινοτικές εμπορικές πράξεις</a:t>
            </a:r>
            <a:endParaRPr lang="en-US" dirty="0" smtClean="0"/>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smtClean="0"/>
              <a:t>Incoterms</a:t>
            </a:r>
            <a:endParaRPr lang="el-GR" dirty="0"/>
          </a:p>
        </p:txBody>
      </p:sp>
      <p:sp>
        <p:nvSpPr>
          <p:cNvPr id="3" name="2 - Θέση περιεχομένου"/>
          <p:cNvSpPr>
            <a:spLocks noGrp="1"/>
          </p:cNvSpPr>
          <p:nvPr>
            <p:ph sz="quarter" idx="1"/>
          </p:nvPr>
        </p:nvSpPr>
        <p:spPr/>
        <p:txBody>
          <a:bodyPr/>
          <a:lstStyle/>
          <a:p>
            <a:r>
              <a:rPr lang="el-GR" sz="1600" b="1" dirty="0" smtClean="0"/>
              <a:t>EXW - </a:t>
            </a:r>
            <a:r>
              <a:rPr lang="el-GR" sz="1600" b="1" dirty="0" err="1" smtClean="0"/>
              <a:t>Ex</a:t>
            </a:r>
            <a:r>
              <a:rPr lang="el-GR" sz="1600" b="1" dirty="0" smtClean="0"/>
              <a:t> Works (Εκ του Εργοταξίου): </a:t>
            </a:r>
            <a:endParaRPr lang="en-US" sz="1600" b="1" dirty="0" smtClean="0"/>
          </a:p>
          <a:p>
            <a:pPr>
              <a:buNone/>
            </a:pPr>
            <a:r>
              <a:rPr lang="el-GR" sz="1600" b="1" dirty="0" smtClean="0"/>
              <a:t>Εκ του Εργοταξίου </a:t>
            </a:r>
            <a:r>
              <a:rPr lang="el-GR" sz="1600" dirty="0" smtClean="0"/>
              <a:t>σημαίνει ότι o πωλητής</a:t>
            </a:r>
            <a:r>
              <a:rPr lang="en-US" sz="1600" dirty="0" smtClean="0"/>
              <a:t> </a:t>
            </a:r>
            <a:r>
              <a:rPr lang="el-GR" sz="1600" dirty="0" smtClean="0"/>
              <a:t>εκπληρώνει την υποχρέωση του για παράδοση, όταν έχει θέσει τα εμπορεύματα στη</a:t>
            </a:r>
            <a:r>
              <a:rPr lang="en-US" sz="1600" dirty="0" smtClean="0"/>
              <a:t> </a:t>
            </a:r>
            <a:r>
              <a:rPr lang="el-GR" sz="1600" dirty="0" smtClean="0"/>
              <a:t>διάθεση του αγοραστή, στις εγκαταστάσεις του (δηλαδή στο εργοστάσιο, αποθήκη, κ.λ.π.) Ειδικότερα, δεν είναι υπεύθυνος για τη φόρτωση των εμπορευμάτων στο όχημα που του διέθεσε ο αγοραστής. Ο αγοραστής αναλαμβάνει όλα τα έξοδα και τους κινδύνους που ανακύπτουν από την παραλαβή των εμπορευμάτων από τις εγκαταστάσεις του πωλητή μέχρι την άφιξή τους στον επιθυμητό τόπο προορισμού. Συνεπώς ο όρος αυτός αντιπροσωπεύει το ελάχιστο των υποχρεώσεων του πωλητή.</a:t>
            </a:r>
          </a:p>
          <a:p>
            <a:r>
              <a:rPr lang="el-GR" sz="1600" b="1" dirty="0" smtClean="0"/>
              <a:t>FCA - </a:t>
            </a:r>
            <a:r>
              <a:rPr lang="el-GR" sz="1600" b="1" dirty="0" err="1" smtClean="0"/>
              <a:t>Free</a:t>
            </a:r>
            <a:r>
              <a:rPr lang="el-GR" sz="1600" b="1" dirty="0" smtClean="0"/>
              <a:t> </a:t>
            </a:r>
            <a:r>
              <a:rPr lang="el-GR" sz="1600" b="1" dirty="0" err="1" smtClean="0"/>
              <a:t>Carrier</a:t>
            </a:r>
            <a:r>
              <a:rPr lang="el-GR" sz="1600" b="1" dirty="0" smtClean="0"/>
              <a:t> (Ελεύθερο στον Μεταφορέα):</a:t>
            </a:r>
          </a:p>
          <a:p>
            <a:pPr>
              <a:buNone/>
            </a:pPr>
            <a:r>
              <a:rPr lang="el-GR" sz="1600" b="1" dirty="0" smtClean="0"/>
              <a:t>Ελεύθερο στον μεταφορέα </a:t>
            </a:r>
            <a:r>
              <a:rPr lang="el-GR" sz="1600" dirty="0" smtClean="0"/>
              <a:t>σημαίνει ότι ο πωλητής εκπληρώνει την υποχρέωση του όταν παραδώσει τα εμπορεύματα εκτελωνισμένα για εξαγωγή στην επιμέλεια του μεταφορέα που έχει υποδειχθεί από τον αγοραστή, στον κατονομαζόμενο τόπο ή σημείο.</a:t>
            </a:r>
            <a:endParaRPr lang="el-GR" sz="1600" dirty="0"/>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smtClean="0"/>
              <a:t>Incoterms</a:t>
            </a:r>
            <a:r>
              <a:rPr lang="en-US" dirty="0" smtClean="0"/>
              <a:t> (cont.)</a:t>
            </a:r>
            <a:endParaRPr lang="el-GR" dirty="0"/>
          </a:p>
        </p:txBody>
      </p:sp>
      <p:sp>
        <p:nvSpPr>
          <p:cNvPr id="3" name="2 - Θέση περιεχομένου"/>
          <p:cNvSpPr>
            <a:spLocks noGrp="1"/>
          </p:cNvSpPr>
          <p:nvPr>
            <p:ph sz="quarter" idx="1"/>
          </p:nvPr>
        </p:nvSpPr>
        <p:spPr/>
        <p:txBody>
          <a:bodyPr/>
          <a:lstStyle/>
          <a:p>
            <a:r>
              <a:rPr lang="el-GR" sz="2000" b="1" dirty="0" smtClean="0"/>
              <a:t>FAS - </a:t>
            </a:r>
            <a:r>
              <a:rPr lang="el-GR" sz="2000" b="1" dirty="0" err="1" smtClean="0"/>
              <a:t>Free</a:t>
            </a:r>
            <a:r>
              <a:rPr lang="el-GR" sz="2000" b="1" dirty="0" smtClean="0"/>
              <a:t> </a:t>
            </a:r>
            <a:r>
              <a:rPr lang="el-GR" sz="2000" b="1" dirty="0" err="1" smtClean="0"/>
              <a:t>Alongside</a:t>
            </a:r>
            <a:r>
              <a:rPr lang="el-GR" sz="2000" b="1" dirty="0" smtClean="0"/>
              <a:t> </a:t>
            </a:r>
            <a:r>
              <a:rPr lang="el-GR" sz="2000" b="1" dirty="0" err="1" smtClean="0"/>
              <a:t>Ship</a:t>
            </a:r>
            <a:r>
              <a:rPr lang="el-GR" sz="2000" b="1" dirty="0" smtClean="0"/>
              <a:t> (Ελεύθερο Παράπλευρα του Πλοίου): </a:t>
            </a:r>
            <a:r>
              <a:rPr lang="el-GR" sz="2000" dirty="0" smtClean="0"/>
              <a:t>Ελεύθερο</a:t>
            </a:r>
            <a:r>
              <a:rPr lang="en-US" sz="2000" dirty="0" smtClean="0"/>
              <a:t> </a:t>
            </a:r>
            <a:r>
              <a:rPr lang="el-GR" sz="2000" dirty="0" smtClean="0"/>
              <a:t>παράπλευρα στο πλοίο” σημαίνει ότι ο πωλητής εκπληρώνει την </a:t>
            </a:r>
            <a:r>
              <a:rPr lang="el-GR" sz="2000" dirty="0" err="1" smtClean="0"/>
              <a:t>υπο</a:t>
            </a:r>
            <a:r>
              <a:rPr lang="el-GR" sz="2000" dirty="0" smtClean="0"/>
              <a:t>-χρέωση του,</a:t>
            </a:r>
            <a:r>
              <a:rPr lang="en-US" sz="2000" dirty="0" smtClean="0"/>
              <a:t> </a:t>
            </a:r>
            <a:r>
              <a:rPr lang="el-GR" sz="2000" dirty="0" smtClean="0"/>
              <a:t>όταν τα εμπορεύματα έχουν</a:t>
            </a:r>
            <a:r>
              <a:rPr lang="en-US" sz="2000" dirty="0" smtClean="0"/>
              <a:t> </a:t>
            </a:r>
            <a:r>
              <a:rPr lang="el-GR" sz="2000" dirty="0" smtClean="0"/>
              <a:t>τοποθετηθεί παράπλευρα στο πλοίο, στην αποβάθρα ή</a:t>
            </a:r>
            <a:r>
              <a:rPr lang="en-US" sz="2000" dirty="0" smtClean="0"/>
              <a:t> </a:t>
            </a:r>
            <a:r>
              <a:rPr lang="el-GR" sz="2000" dirty="0" smtClean="0"/>
              <a:t>στη φορτηγίδα, στο κατονομαζόμενο λιμάνι φόρτωσης. Αυτό σημαίνει ότι ο</a:t>
            </a:r>
            <a:r>
              <a:rPr lang="en-US" sz="2000" dirty="0" smtClean="0"/>
              <a:t> </a:t>
            </a:r>
            <a:r>
              <a:rPr lang="el-GR" sz="2000" dirty="0" smtClean="0"/>
              <a:t>αγοραστής αναλαμβάνει όλα τα έξοδα και τους κινδύνους</a:t>
            </a:r>
            <a:r>
              <a:rPr lang="en-US" sz="2000" dirty="0" smtClean="0"/>
              <a:t> </a:t>
            </a:r>
            <a:r>
              <a:rPr lang="el-GR" sz="2000" dirty="0" smtClean="0"/>
              <a:t>απώλειας ή ζημίας των</a:t>
            </a:r>
            <a:r>
              <a:rPr lang="en-US" sz="2000" dirty="0" smtClean="0"/>
              <a:t> </a:t>
            </a:r>
            <a:r>
              <a:rPr lang="el-GR" sz="2000" dirty="0" smtClean="0"/>
              <a:t>εμπορευμάτων από τη στιγμή αυτή. Ο όρος FAS απαιτεί από τον αγοραστή να</a:t>
            </a:r>
            <a:r>
              <a:rPr lang="en-US" sz="2000" dirty="0" smtClean="0"/>
              <a:t> </a:t>
            </a:r>
            <a:r>
              <a:rPr lang="el-GR" sz="2000" dirty="0" smtClean="0"/>
              <a:t>εκτελωνίσει τα εμπορεύματα προς εξαγωγή.</a:t>
            </a:r>
            <a:endParaRPr lang="el-GR" sz="2000" dirty="0"/>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smtClean="0"/>
              <a:t>Incoterms</a:t>
            </a:r>
            <a:r>
              <a:rPr lang="en-US" dirty="0" smtClean="0"/>
              <a:t> (cont.)</a:t>
            </a:r>
            <a:endParaRPr lang="el-GR" dirty="0"/>
          </a:p>
        </p:txBody>
      </p:sp>
      <p:sp>
        <p:nvSpPr>
          <p:cNvPr id="3" name="2 - Θέση περιεχομένου"/>
          <p:cNvSpPr>
            <a:spLocks noGrp="1"/>
          </p:cNvSpPr>
          <p:nvPr>
            <p:ph sz="quarter" idx="1"/>
          </p:nvPr>
        </p:nvSpPr>
        <p:spPr/>
        <p:txBody>
          <a:bodyPr/>
          <a:lstStyle/>
          <a:p>
            <a:r>
              <a:rPr lang="el-GR" sz="2400" b="1" dirty="0" smtClean="0"/>
              <a:t>FΟB - </a:t>
            </a:r>
            <a:r>
              <a:rPr lang="el-GR" sz="2400" b="1" dirty="0" err="1" smtClean="0"/>
              <a:t>Free</a:t>
            </a:r>
            <a:r>
              <a:rPr lang="el-GR" sz="2400" b="1" dirty="0" smtClean="0"/>
              <a:t> </a:t>
            </a:r>
            <a:r>
              <a:rPr lang="el-GR" sz="2400" b="1" dirty="0" err="1" smtClean="0"/>
              <a:t>on</a:t>
            </a:r>
            <a:r>
              <a:rPr lang="el-GR" sz="2400" b="1" dirty="0" smtClean="0"/>
              <a:t> </a:t>
            </a:r>
            <a:r>
              <a:rPr lang="el-GR" sz="2400" b="1" dirty="0" err="1" smtClean="0"/>
              <a:t>Board</a:t>
            </a:r>
            <a:r>
              <a:rPr lang="el-GR" sz="2400" b="1" dirty="0" smtClean="0"/>
              <a:t> (Ελεύθερο επί του πλοίου): </a:t>
            </a:r>
            <a:r>
              <a:rPr lang="el-GR" sz="2400" dirty="0" smtClean="0"/>
              <a:t>Ελεύθερο επί του πλοίου</a:t>
            </a:r>
            <a:r>
              <a:rPr lang="en-US" sz="2400" dirty="0" smtClean="0"/>
              <a:t> </a:t>
            </a:r>
            <a:r>
              <a:rPr lang="el-GR" sz="2400" dirty="0" smtClean="0"/>
              <a:t>σημαίνει ότι ο πωλητής εκπληρώνει την υποχρέωση του, όταν τα εμπορεύματα έχουν</a:t>
            </a:r>
            <a:r>
              <a:rPr lang="en-US" sz="2400" dirty="0" smtClean="0"/>
              <a:t> </a:t>
            </a:r>
            <a:r>
              <a:rPr lang="el-GR" sz="2400" dirty="0" smtClean="0"/>
              <a:t>περάσει πάνω από το κιγκλίδωμα του πλοίου, στο κατονομαζόμενο λιμάνι</a:t>
            </a:r>
            <a:r>
              <a:rPr lang="en-US" sz="2400" dirty="0" smtClean="0"/>
              <a:t> </a:t>
            </a:r>
            <a:r>
              <a:rPr lang="el-GR" sz="2400" dirty="0" smtClean="0"/>
              <a:t>φόρτωσης. Αυτό σημαίνει ότι ο αγοραστής αναλαμβάνει όλα τα έξοδα και τους</a:t>
            </a:r>
            <a:r>
              <a:rPr lang="en-US" sz="2400" dirty="0" smtClean="0"/>
              <a:t> </a:t>
            </a:r>
            <a:r>
              <a:rPr lang="el-GR" sz="2400" dirty="0" smtClean="0"/>
              <a:t>κινδύνους απώλειας ή ζημίας των εμπορευμάτων από το σημείο αυτό και μετά. Ο</a:t>
            </a:r>
            <a:r>
              <a:rPr lang="en-US" sz="2400" dirty="0" smtClean="0"/>
              <a:t> </a:t>
            </a:r>
            <a:r>
              <a:rPr lang="el-GR" sz="2400" dirty="0" smtClean="0"/>
              <a:t>όρος FOB απαιτεί από τον πωλητή να εκτελωνίσει τα εμπορεύματα προς εξαγωγή.</a:t>
            </a:r>
            <a:endParaRPr lang="el-GR" sz="2400" dirty="0"/>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smtClean="0"/>
              <a:t>Incoterms</a:t>
            </a:r>
            <a:r>
              <a:rPr lang="en-US" dirty="0" smtClean="0"/>
              <a:t> (cont.)</a:t>
            </a:r>
            <a:endParaRPr lang="el-GR" dirty="0"/>
          </a:p>
        </p:txBody>
      </p:sp>
      <p:sp>
        <p:nvSpPr>
          <p:cNvPr id="3" name="2 - Θέση περιεχομένου"/>
          <p:cNvSpPr>
            <a:spLocks noGrp="1"/>
          </p:cNvSpPr>
          <p:nvPr>
            <p:ph sz="quarter" idx="1"/>
          </p:nvPr>
        </p:nvSpPr>
        <p:spPr/>
        <p:txBody>
          <a:bodyPr/>
          <a:lstStyle/>
          <a:p>
            <a:r>
              <a:rPr lang="el-GR" sz="2000" b="1" dirty="0" smtClean="0"/>
              <a:t>CFR - </a:t>
            </a:r>
            <a:r>
              <a:rPr lang="el-GR" sz="2000" b="1" dirty="0" err="1" smtClean="0"/>
              <a:t>Cost</a:t>
            </a:r>
            <a:r>
              <a:rPr lang="el-GR" sz="2000" b="1" dirty="0" smtClean="0"/>
              <a:t> </a:t>
            </a:r>
            <a:r>
              <a:rPr lang="el-GR" sz="2000" b="1" dirty="0" err="1" smtClean="0"/>
              <a:t>and</a:t>
            </a:r>
            <a:r>
              <a:rPr lang="el-GR" sz="2000" b="1" dirty="0" smtClean="0"/>
              <a:t> </a:t>
            </a:r>
            <a:r>
              <a:rPr lang="el-GR" sz="2000" b="1" dirty="0" err="1" smtClean="0"/>
              <a:t>Freight</a:t>
            </a:r>
            <a:r>
              <a:rPr lang="el-GR" sz="2000" b="1" dirty="0" smtClean="0"/>
              <a:t> (Αξία και Ναύλος): </a:t>
            </a:r>
            <a:endParaRPr lang="en-US" sz="2000" b="1" dirty="0" smtClean="0"/>
          </a:p>
          <a:p>
            <a:pPr>
              <a:buNone/>
            </a:pPr>
            <a:r>
              <a:rPr lang="en-US" sz="2000" dirty="0" smtClean="0"/>
              <a:t>     </a:t>
            </a:r>
            <a:r>
              <a:rPr lang="el-GR" sz="2000" dirty="0" smtClean="0"/>
              <a:t>Αξία και Ναύλος σημαίνει ότι ο</a:t>
            </a:r>
            <a:r>
              <a:rPr lang="en-US" sz="2000" dirty="0" smtClean="0"/>
              <a:t> </a:t>
            </a:r>
            <a:r>
              <a:rPr lang="el-GR" sz="2000" dirty="0" smtClean="0"/>
              <a:t>πωλητής πρέπει να πληρώσει τα απαραίτητα έξοδα και ναύλο</a:t>
            </a:r>
            <a:r>
              <a:rPr lang="en-US" sz="2000" dirty="0" smtClean="0"/>
              <a:t> </a:t>
            </a:r>
            <a:r>
              <a:rPr lang="el-GR" sz="2000" dirty="0" smtClean="0"/>
              <a:t>για την μεταφορά των</a:t>
            </a:r>
            <a:r>
              <a:rPr lang="en-US" sz="2000" dirty="0" smtClean="0"/>
              <a:t> </a:t>
            </a:r>
            <a:r>
              <a:rPr lang="el-GR" sz="2000" dirty="0" smtClean="0"/>
              <a:t>εμπορευμάτων μέχρι το κατονομαζόμενο λιμάνι προορισμού, αλλά ο κίνδυνος</a:t>
            </a:r>
            <a:r>
              <a:rPr lang="en-US" sz="2000" dirty="0" smtClean="0"/>
              <a:t> </a:t>
            </a:r>
            <a:r>
              <a:rPr lang="el-GR" sz="2000" dirty="0" smtClean="0"/>
              <a:t>απώλειας ή ζημίας των εμπορευμάτων, καθώς επίσης και όλα τα τυχόν πρόσθετα</a:t>
            </a:r>
            <a:r>
              <a:rPr lang="en-US" sz="2000" dirty="0" smtClean="0"/>
              <a:t> </a:t>
            </a:r>
            <a:r>
              <a:rPr lang="el-GR" sz="2000" dirty="0" smtClean="0"/>
              <a:t>έξοδα που οφείλονται σε γεγονότα που θα επέλθουν μετά το χρόνο παράδοσης των</a:t>
            </a:r>
            <a:r>
              <a:rPr lang="en-US" sz="2000" dirty="0" smtClean="0"/>
              <a:t> </a:t>
            </a:r>
            <a:r>
              <a:rPr lang="el-GR" sz="2000" dirty="0" smtClean="0"/>
              <a:t>εμπορευμάτων επί του πλοίου, μεταβιβάζονται από τον πωλητή στον αγοραστή όταν</a:t>
            </a:r>
            <a:r>
              <a:rPr lang="en-US" sz="2000" dirty="0" smtClean="0"/>
              <a:t> </a:t>
            </a:r>
            <a:r>
              <a:rPr lang="el-GR" sz="2000" dirty="0" smtClean="0"/>
              <a:t>το εμπόρευμα έχει περάσει πάνω από το κιγκλίδωμα του πλοίου, στο λιμάνι</a:t>
            </a:r>
            <a:r>
              <a:rPr lang="en-US" sz="2000" dirty="0" smtClean="0"/>
              <a:t> </a:t>
            </a:r>
            <a:r>
              <a:rPr lang="el-GR" sz="2000" dirty="0" smtClean="0"/>
              <a:t>φόρτωσης. Ο όρος CFR απαιτεί από τον πωλητή να εκτελωνίσει τα εμπορεύματα</a:t>
            </a:r>
            <a:r>
              <a:rPr lang="en-US" sz="2000" dirty="0" smtClean="0"/>
              <a:t> </a:t>
            </a:r>
            <a:r>
              <a:rPr lang="el-GR" sz="2000" dirty="0" smtClean="0"/>
              <a:t>προς εξαγωγή.</a:t>
            </a:r>
            <a:endParaRPr lang="el-GR" sz="2000" dirty="0"/>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smtClean="0"/>
              <a:t>Incoterms</a:t>
            </a:r>
            <a:r>
              <a:rPr lang="en-US" dirty="0" smtClean="0"/>
              <a:t> (cont.)</a:t>
            </a:r>
            <a:endParaRPr lang="el-GR" dirty="0"/>
          </a:p>
        </p:txBody>
      </p:sp>
      <p:sp>
        <p:nvSpPr>
          <p:cNvPr id="3" name="2 - Θέση περιεχομένου"/>
          <p:cNvSpPr>
            <a:spLocks noGrp="1"/>
          </p:cNvSpPr>
          <p:nvPr>
            <p:ph sz="quarter" idx="1"/>
          </p:nvPr>
        </p:nvSpPr>
        <p:spPr>
          <a:xfrm>
            <a:off x="457200" y="1600200"/>
            <a:ext cx="8229600" cy="4997152"/>
          </a:xfrm>
        </p:spPr>
        <p:txBody>
          <a:bodyPr/>
          <a:lstStyle/>
          <a:p>
            <a:r>
              <a:rPr lang="el-GR" sz="2400" b="1" dirty="0" smtClean="0"/>
              <a:t>CIF - </a:t>
            </a:r>
            <a:r>
              <a:rPr lang="el-GR" sz="2400" b="1" dirty="0" err="1" smtClean="0"/>
              <a:t>Cost</a:t>
            </a:r>
            <a:r>
              <a:rPr lang="el-GR" sz="2400" b="1" dirty="0" smtClean="0"/>
              <a:t>, </a:t>
            </a:r>
            <a:r>
              <a:rPr lang="el-GR" sz="2400" b="1" dirty="0" err="1" smtClean="0"/>
              <a:t>Insurance</a:t>
            </a:r>
            <a:r>
              <a:rPr lang="el-GR" sz="2400" b="1" dirty="0" smtClean="0"/>
              <a:t> </a:t>
            </a:r>
            <a:r>
              <a:rPr lang="el-GR" sz="2400" b="1" dirty="0" err="1" smtClean="0"/>
              <a:t>and</a:t>
            </a:r>
            <a:r>
              <a:rPr lang="el-GR" sz="2400" b="1" dirty="0" smtClean="0"/>
              <a:t> </a:t>
            </a:r>
            <a:r>
              <a:rPr lang="el-GR" sz="2400" b="1" dirty="0" err="1" smtClean="0"/>
              <a:t>Freight</a:t>
            </a:r>
            <a:r>
              <a:rPr lang="el-GR" sz="2400" b="1" dirty="0" smtClean="0"/>
              <a:t> (Αξία, Ασφάλεια και Ναύλος): </a:t>
            </a:r>
            <a:endParaRPr lang="en-US" sz="2400" b="1" dirty="0" smtClean="0"/>
          </a:p>
          <a:p>
            <a:pPr>
              <a:buNone/>
            </a:pPr>
            <a:r>
              <a:rPr lang="en-US" sz="2400" b="1" dirty="0" smtClean="0"/>
              <a:t>	</a:t>
            </a:r>
            <a:r>
              <a:rPr lang="el-GR" sz="2400" dirty="0" smtClean="0"/>
              <a:t>Αξία, ασφάλεια</a:t>
            </a:r>
            <a:r>
              <a:rPr lang="en-US" sz="2400" dirty="0" smtClean="0"/>
              <a:t> </a:t>
            </a:r>
            <a:r>
              <a:rPr lang="el-GR" sz="2400" dirty="0" smtClean="0"/>
              <a:t>και Ναύλος σημαίνει ότι ο πωλητής έχει τις ίδιες υποχρεώσεις με αυτές του όρου</a:t>
            </a:r>
            <a:r>
              <a:rPr lang="en-US" sz="2400" dirty="0" smtClean="0"/>
              <a:t> </a:t>
            </a:r>
            <a:r>
              <a:rPr lang="el-GR" sz="2400" dirty="0" smtClean="0"/>
              <a:t>CFR, αλλά με την πρόσθετη υποχρέωση να εφοδιάσει τον αγοραστή με</a:t>
            </a:r>
            <a:r>
              <a:rPr lang="en-US" sz="2400" dirty="0" smtClean="0"/>
              <a:t> </a:t>
            </a:r>
            <a:r>
              <a:rPr lang="el-GR" sz="2400" dirty="0" smtClean="0"/>
              <a:t>ασφαλιστήριο θαλάσσιας μεταφοράς, προς κάλυψη των κινδύνων του αγοραστή για</a:t>
            </a:r>
            <a:r>
              <a:rPr lang="en-US" sz="2400" dirty="0" smtClean="0"/>
              <a:t> </a:t>
            </a:r>
            <a:r>
              <a:rPr lang="el-GR" sz="2400" dirty="0" smtClean="0"/>
              <a:t>απώλεια ή ζημία των εμπορευμάτων κατά τη διάρκεια της μεταφοράς. Ο πωλητής</a:t>
            </a:r>
            <a:r>
              <a:rPr lang="en-US" sz="2400" dirty="0" smtClean="0"/>
              <a:t> </a:t>
            </a:r>
            <a:r>
              <a:rPr lang="el-GR" sz="2400" dirty="0" smtClean="0"/>
              <a:t>συνάπτει τη σύμβαση ασφάλισης και καταβάλλει το ασφάλιστρο. Ο αγοραστής θα πρέπει να λάβει υπόψη του ότι σύμφωνα με τον όρο CIF, ο πωλητής υποχρεούται να αποκτήσει ασφαλιστήριο μόνο με τις ελάχιστες καλύψεις.</a:t>
            </a:r>
            <a:endParaRPr lang="el-GR" sz="2400" dirty="0"/>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smtClean="0"/>
              <a:t>Incoterms</a:t>
            </a:r>
            <a:r>
              <a:rPr lang="en-US" dirty="0" smtClean="0"/>
              <a:t> (cont.)</a:t>
            </a:r>
            <a:endParaRPr lang="el-GR" dirty="0"/>
          </a:p>
        </p:txBody>
      </p:sp>
      <p:sp>
        <p:nvSpPr>
          <p:cNvPr id="3" name="2 - Θέση περιεχομένου"/>
          <p:cNvSpPr>
            <a:spLocks noGrp="1"/>
          </p:cNvSpPr>
          <p:nvPr>
            <p:ph sz="quarter" idx="1"/>
          </p:nvPr>
        </p:nvSpPr>
        <p:spPr/>
        <p:txBody>
          <a:bodyPr/>
          <a:lstStyle/>
          <a:p>
            <a:r>
              <a:rPr lang="el-GR" sz="2400" b="1" dirty="0" smtClean="0"/>
              <a:t>CPR - </a:t>
            </a:r>
            <a:r>
              <a:rPr lang="el-GR" sz="2400" b="1" dirty="0" err="1" smtClean="0"/>
              <a:t>Carriage</a:t>
            </a:r>
            <a:r>
              <a:rPr lang="el-GR" sz="2400" b="1" dirty="0" smtClean="0"/>
              <a:t> </a:t>
            </a:r>
            <a:r>
              <a:rPr lang="el-GR" sz="2400" b="1" dirty="0" err="1" smtClean="0"/>
              <a:t>paid</a:t>
            </a:r>
            <a:r>
              <a:rPr lang="el-GR" sz="2400" b="1" dirty="0" smtClean="0"/>
              <a:t> </a:t>
            </a:r>
            <a:r>
              <a:rPr lang="el-GR" sz="2400" b="1" dirty="0" err="1" smtClean="0"/>
              <a:t>to</a:t>
            </a:r>
            <a:r>
              <a:rPr lang="el-GR" sz="2400" b="1" dirty="0" smtClean="0"/>
              <a:t>... (Μεταφορά πληρωμένη μέχρι...): </a:t>
            </a:r>
          </a:p>
          <a:p>
            <a:pPr>
              <a:buNone/>
            </a:pPr>
            <a:r>
              <a:rPr lang="el-GR" sz="2400" b="1" dirty="0" smtClean="0"/>
              <a:t>	</a:t>
            </a:r>
            <a:r>
              <a:rPr lang="el-GR" sz="2400" dirty="0" smtClean="0"/>
              <a:t>Μεταφορά πληρωμένη μέχρι… σημαίνει ότι ο πωλητής πληρώνει το ναύλο μεταφοράς των εμπορευμάτων μέχρι τον κατονομαζόμενο προορισμό. Ο κίνδυνος απώλειας ή ζημίας των εμπορευμάτων, καθώς επίσης και όλα τα πρόσθετα έξοδα που οφείλονται σε γεγονότα που επέρχονται μετά το χρόνο παράδοσης των εμπορευμάτων στον μεταφορέα, μεταβιβάζονται από τον πωλητή στον αγοραστή όταν τα εμπορεύματα παραδοθούν στην επιμέλεια του μεταφορέα.</a:t>
            </a:r>
            <a:endParaRPr lang="el-GR" sz="2400" dirty="0"/>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smtClean="0"/>
              <a:t>Incoterms</a:t>
            </a:r>
            <a:r>
              <a:rPr lang="en-US" dirty="0" smtClean="0"/>
              <a:t> (cont.)</a:t>
            </a:r>
            <a:endParaRPr lang="el-GR" dirty="0"/>
          </a:p>
        </p:txBody>
      </p:sp>
      <p:sp>
        <p:nvSpPr>
          <p:cNvPr id="3" name="2 - Θέση περιεχομένου"/>
          <p:cNvSpPr>
            <a:spLocks noGrp="1"/>
          </p:cNvSpPr>
          <p:nvPr>
            <p:ph sz="quarter" idx="1"/>
          </p:nvPr>
        </p:nvSpPr>
        <p:spPr/>
        <p:txBody>
          <a:bodyPr/>
          <a:lstStyle/>
          <a:p>
            <a:r>
              <a:rPr lang="el-GR" sz="2000" b="1" dirty="0" smtClean="0"/>
              <a:t>CIP - </a:t>
            </a:r>
            <a:r>
              <a:rPr lang="el-GR" sz="2000" b="1" dirty="0" err="1" smtClean="0"/>
              <a:t>Carriage</a:t>
            </a:r>
            <a:r>
              <a:rPr lang="el-GR" sz="2000" b="1" dirty="0" smtClean="0"/>
              <a:t> </a:t>
            </a:r>
            <a:r>
              <a:rPr lang="el-GR" sz="2000" b="1" dirty="0" err="1" smtClean="0"/>
              <a:t>and</a:t>
            </a:r>
            <a:r>
              <a:rPr lang="el-GR" sz="2000" b="1" dirty="0" smtClean="0"/>
              <a:t> </a:t>
            </a:r>
            <a:r>
              <a:rPr lang="el-GR" sz="2000" b="1" dirty="0" err="1" smtClean="0"/>
              <a:t>insurance</a:t>
            </a:r>
            <a:r>
              <a:rPr lang="el-GR" sz="2000" b="1" dirty="0" smtClean="0"/>
              <a:t> </a:t>
            </a:r>
            <a:r>
              <a:rPr lang="el-GR" sz="2000" b="1" dirty="0" err="1" smtClean="0"/>
              <a:t>paid</a:t>
            </a:r>
            <a:r>
              <a:rPr lang="el-GR" sz="2000" b="1" dirty="0" smtClean="0"/>
              <a:t> </a:t>
            </a:r>
            <a:r>
              <a:rPr lang="el-GR" sz="2000" b="1" dirty="0" err="1" smtClean="0"/>
              <a:t>to</a:t>
            </a:r>
            <a:r>
              <a:rPr lang="el-GR" sz="2000" b="1" dirty="0" smtClean="0"/>
              <a:t>... (Μεταφορά και ασφάλεια πληρωμένη μέχρι...): </a:t>
            </a:r>
          </a:p>
          <a:p>
            <a:pPr>
              <a:buNone/>
            </a:pPr>
            <a:r>
              <a:rPr lang="el-GR" sz="2000" b="1" dirty="0" smtClean="0"/>
              <a:t>	</a:t>
            </a:r>
            <a:r>
              <a:rPr lang="el-GR" sz="2000" dirty="0" smtClean="0"/>
              <a:t>Μεταφορά και ασφάλεια πληρωμένη μέχρι...” σημαίνει ότι ο πωλητής έχει τις ίδιες υποχρεώσεις με αυτές του όρου CPΤ, αλλά με πρόσθετη υποχρέωση να εφοδιάσει τον αγοραστή με ασφαλιστήριο μεταφοράς, προς κάλυψη των κινδύνων του αγοραστή για απώλεια ή ζημία των εμπορευμάτων κατά τη διάρκεια της μεταφοράς. Ο πωλητής συνάπτει τη σύμβαση ασφάλισης και καταβάλλει το ασφάλιστρο. Ο αγοραστής θα πρέπει να λάβει υπόψη του ότι σύμφωνα με τον όρο CIP, ο πωλητής υποχρεούται να αποκτήσει ασφαλιστήριο μόνο με τις ελάχιστες καλύψεις. Ο όρος CΙP απαιτεί από τον πωλητή να εκτελωνίσει τα εμπορεύματα προς εξαγωγή. Ο όρος αυτός μπορεί να χρησιμοποιηθεί για κάθε τρόπο μεταφοράς, συμπεριλαμβανομένης και της πολλαπλής μεταφοράς.</a:t>
            </a:r>
            <a:endParaRPr lang="el-GR" sz="2000" dirty="0"/>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smtClean="0"/>
              <a:t>Incoterms</a:t>
            </a:r>
            <a:r>
              <a:rPr lang="en-US" dirty="0" smtClean="0"/>
              <a:t> (cont.)</a:t>
            </a:r>
            <a:endParaRPr lang="el-GR" dirty="0"/>
          </a:p>
        </p:txBody>
      </p:sp>
      <p:sp>
        <p:nvSpPr>
          <p:cNvPr id="3" name="2 - Θέση περιεχομένου"/>
          <p:cNvSpPr>
            <a:spLocks noGrp="1"/>
          </p:cNvSpPr>
          <p:nvPr>
            <p:ph sz="quarter" idx="1"/>
          </p:nvPr>
        </p:nvSpPr>
        <p:spPr>
          <a:xfrm>
            <a:off x="457200" y="1600200"/>
            <a:ext cx="8229600" cy="4997152"/>
          </a:xfrm>
        </p:spPr>
        <p:txBody>
          <a:bodyPr/>
          <a:lstStyle/>
          <a:p>
            <a:r>
              <a:rPr lang="el-GR" sz="2400" b="1" dirty="0" smtClean="0"/>
              <a:t>DDP - Delivered </a:t>
            </a:r>
            <a:r>
              <a:rPr lang="el-GR" sz="2400" b="1" dirty="0" err="1" smtClean="0"/>
              <a:t>Duty</a:t>
            </a:r>
            <a:r>
              <a:rPr lang="el-GR" sz="2400" b="1" dirty="0" smtClean="0"/>
              <a:t> </a:t>
            </a:r>
            <a:r>
              <a:rPr lang="el-GR" sz="2400" b="1" dirty="0" err="1" smtClean="0"/>
              <a:t>Paid</a:t>
            </a:r>
            <a:r>
              <a:rPr lang="el-GR" sz="2400" b="1" dirty="0" smtClean="0"/>
              <a:t>... (Παραδοτέο, δασμός πληρωμένος...):</a:t>
            </a:r>
          </a:p>
          <a:p>
            <a:pPr>
              <a:buNone/>
            </a:pPr>
            <a:r>
              <a:rPr lang="el-GR" sz="2400" b="1" dirty="0" smtClean="0"/>
              <a:t>	</a:t>
            </a:r>
            <a:r>
              <a:rPr lang="el-GR" sz="2400" dirty="0" smtClean="0"/>
              <a:t>Παραδοτέο, δασμός πληρωμένος σημαίνει ότι ο πωλητής εκπληρώνει την υποχρέωση του για παράδοση όταν θέσει τα εμπορεύματα στη διάθεση του αγοραστή, στον κατονομαζόμενο τόπο στη χώρα εισαγωγής. Ο πωλητής οφείλει να αναλάβει όλους τους κινδύνους και τα έξοδα συμπεριλαμβανομένων των δασμών, φόρων και λοιπών επιβαρύνσεων που συνεπάγεται η παράδοση των εμπορευμάτων στο σημείο αυτό, εκτελωνισμένα προς εισαγωγή. Ενώ ο όρος EXW αντιπροσωπεύει το ελάχιστο των υποχρεώσεων του πωλητή, ο όρος DDP αντιπροσωπεύει το μέγιστο αυτών.</a:t>
            </a:r>
            <a:endParaRPr lang="el-GR" sz="2400" dirty="0"/>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smtClean="0"/>
              <a:t>Incoterms</a:t>
            </a:r>
            <a:r>
              <a:rPr lang="en-US" dirty="0" smtClean="0"/>
              <a:t> (cont.)</a:t>
            </a:r>
            <a:endParaRPr lang="el-GR" dirty="0"/>
          </a:p>
        </p:txBody>
      </p:sp>
      <p:sp>
        <p:nvSpPr>
          <p:cNvPr id="3" name="2 - Θέση περιεχομένου"/>
          <p:cNvSpPr>
            <a:spLocks noGrp="1"/>
          </p:cNvSpPr>
          <p:nvPr>
            <p:ph sz="quarter" idx="1"/>
          </p:nvPr>
        </p:nvSpPr>
        <p:spPr/>
        <p:txBody>
          <a:bodyPr/>
          <a:lstStyle/>
          <a:p>
            <a:r>
              <a:rPr lang="el-GR" sz="2400" b="1" dirty="0" smtClean="0"/>
              <a:t>D</a:t>
            </a:r>
            <a:r>
              <a:rPr lang="en-US" sz="2400" b="1" dirty="0" smtClean="0"/>
              <a:t>AT</a:t>
            </a:r>
            <a:r>
              <a:rPr lang="el-GR" sz="2400" b="1" dirty="0" smtClean="0"/>
              <a:t> - Delivered </a:t>
            </a:r>
            <a:r>
              <a:rPr lang="en-US" sz="2400" b="1" dirty="0" smtClean="0"/>
              <a:t>At Terminal</a:t>
            </a:r>
            <a:r>
              <a:rPr lang="el-GR" sz="2400" b="1" dirty="0" smtClean="0"/>
              <a:t>... (Παραδοτέο στο τερματικό...):</a:t>
            </a:r>
          </a:p>
          <a:p>
            <a:pPr>
              <a:buNone/>
            </a:pPr>
            <a:r>
              <a:rPr lang="el-GR" sz="2400" b="1" dirty="0" smtClean="0"/>
              <a:t>	</a:t>
            </a:r>
            <a:r>
              <a:rPr lang="el-GR" sz="2400" dirty="0" smtClean="0"/>
              <a:t>Παραδοτέο στο τερματικό… σημαίνει ότι ο πωλητής εκπληρώνει την υποχρέωση του για παράδοση όταν θέσει τα εμπορεύματα στη διάθεση του αγοραστή στο τερματικό, στο κατονομαζόμενο λιμάνι προορισμού, εκτελωνισμένα προς εισαγωγή. Ο πωλητής οφείλει να αναλάβει όλους τους κινδύνους και τα έξοδα, συμπεριλαμβανομένων και των δασμών, φόρων και λοιπών επιβαρύνσεων που συνεπάγεται η </a:t>
            </a:r>
            <a:r>
              <a:rPr lang="el-GR" sz="2400" dirty="0" err="1" smtClean="0"/>
              <a:t>κόμιση</a:t>
            </a:r>
            <a:r>
              <a:rPr lang="el-GR" sz="2400" dirty="0" smtClean="0"/>
              <a:t> των εμπορευμάτων στο σημείο αυτό.</a:t>
            </a:r>
            <a:endParaRPr lang="el-GR"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Είδη έρευνας αγοράς</a:t>
            </a:r>
            <a:endParaRPr lang="el-GR" dirty="0"/>
          </a:p>
        </p:txBody>
      </p:sp>
      <p:sp>
        <p:nvSpPr>
          <p:cNvPr id="3" name="2 - Θέση περιεχομένου"/>
          <p:cNvSpPr>
            <a:spLocks noGrp="1"/>
          </p:cNvSpPr>
          <p:nvPr>
            <p:ph sz="quarter" idx="1"/>
          </p:nvPr>
        </p:nvSpPr>
        <p:spPr/>
        <p:txBody>
          <a:bodyPr/>
          <a:lstStyle/>
          <a:p>
            <a:r>
              <a:rPr lang="el-GR" dirty="0" smtClean="0"/>
              <a:t>Πρωτογενής έρευνα</a:t>
            </a:r>
          </a:p>
          <a:p>
            <a:r>
              <a:rPr lang="el-GR" dirty="0" smtClean="0"/>
              <a:t>Δευτερογενής έρευνα</a:t>
            </a:r>
            <a:endParaRPr lang="el-GR" dirty="0"/>
          </a:p>
        </p:txBody>
      </p:sp>
    </p:spTree>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smtClean="0"/>
              <a:t>Incoterms</a:t>
            </a:r>
            <a:r>
              <a:rPr lang="en-US" dirty="0" smtClean="0"/>
              <a:t> (cont.)</a:t>
            </a:r>
            <a:endParaRPr lang="el-GR" dirty="0"/>
          </a:p>
        </p:txBody>
      </p:sp>
      <p:sp>
        <p:nvSpPr>
          <p:cNvPr id="3" name="2 - Θέση περιεχομένου"/>
          <p:cNvSpPr>
            <a:spLocks noGrp="1"/>
          </p:cNvSpPr>
          <p:nvPr>
            <p:ph sz="quarter" idx="1"/>
          </p:nvPr>
        </p:nvSpPr>
        <p:spPr/>
        <p:txBody>
          <a:bodyPr/>
          <a:lstStyle/>
          <a:p>
            <a:r>
              <a:rPr lang="el-GR" sz="2400" b="1" dirty="0" smtClean="0"/>
              <a:t>D</a:t>
            </a:r>
            <a:r>
              <a:rPr lang="en-US" sz="2400" b="1" dirty="0" smtClean="0"/>
              <a:t>AP</a:t>
            </a:r>
            <a:r>
              <a:rPr lang="el-GR" sz="2400" b="1" dirty="0" smtClean="0"/>
              <a:t> - Delivered </a:t>
            </a:r>
            <a:r>
              <a:rPr lang="en-US" sz="2400" b="1" dirty="0" smtClean="0"/>
              <a:t>At Place</a:t>
            </a:r>
            <a:r>
              <a:rPr lang="el-GR" sz="2400" b="1" dirty="0" smtClean="0"/>
              <a:t>... (Παραδοτέο στον τόπο προορισμού...): </a:t>
            </a:r>
          </a:p>
          <a:p>
            <a:pPr>
              <a:buNone/>
            </a:pPr>
            <a:r>
              <a:rPr lang="el-GR" sz="2400" b="1" dirty="0" smtClean="0"/>
              <a:t>	</a:t>
            </a:r>
            <a:r>
              <a:rPr lang="el-GR" sz="2400" dirty="0" smtClean="0"/>
              <a:t>Παραδοτέο στον τόπο προορισμού... σημαίνει ότι ο πωλητής εκπληρώνει την υποχρέωση του για παράδοση όταν τα εμπορεύματα έχουν τεθεί στη διάθεση του αγοραστή στον τόπο προορισμού, μη εκτελωνισμένα προς εισαγωγή, στο κατονομαζόμενο λιμάνι προορισμού. Ο πωλητής υποχρεούται να αναλάβει όλα τα έξοδα και τους κινδύνους που σχετίζονται με την μεταφορά των εμπορευμάτων στο κατονομαζόμενο λιμάνι προορισμού.</a:t>
            </a:r>
            <a:endParaRPr lang="el-GR" sz="2400" dirty="0"/>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Ασφάλιση μεταφορών</a:t>
            </a:r>
            <a:endParaRPr lang="el-GR" dirty="0"/>
          </a:p>
        </p:txBody>
      </p:sp>
      <p:sp>
        <p:nvSpPr>
          <p:cNvPr id="3" name="2 - Θέση περιεχομένου"/>
          <p:cNvSpPr>
            <a:spLocks noGrp="1"/>
          </p:cNvSpPr>
          <p:nvPr>
            <p:ph sz="quarter" idx="1"/>
          </p:nvPr>
        </p:nvSpPr>
        <p:spPr>
          <a:xfrm>
            <a:off x="457200" y="1600200"/>
            <a:ext cx="8229600" cy="4997152"/>
          </a:xfrm>
        </p:spPr>
        <p:txBody>
          <a:bodyPr/>
          <a:lstStyle/>
          <a:p>
            <a:r>
              <a:rPr lang="el-GR" sz="2400" b="1" dirty="0" err="1" smtClean="0"/>
              <a:t>Institute</a:t>
            </a:r>
            <a:r>
              <a:rPr lang="el-GR" sz="2400" b="1" dirty="0" smtClean="0"/>
              <a:t> </a:t>
            </a:r>
            <a:r>
              <a:rPr lang="el-GR" sz="2400" b="1" dirty="0" err="1" smtClean="0"/>
              <a:t>Cargo</a:t>
            </a:r>
            <a:r>
              <a:rPr lang="el-GR" sz="2400" b="1" dirty="0" smtClean="0"/>
              <a:t> </a:t>
            </a:r>
            <a:r>
              <a:rPr lang="el-GR" sz="2400" b="1" dirty="0" err="1" smtClean="0"/>
              <a:t>Clauses</a:t>
            </a:r>
            <a:r>
              <a:rPr lang="el-GR" sz="2400" b="1" dirty="0" smtClean="0"/>
              <a:t> (C): </a:t>
            </a:r>
          </a:p>
          <a:p>
            <a:pPr>
              <a:buNone/>
            </a:pPr>
            <a:r>
              <a:rPr lang="el-GR" sz="2400" b="1" dirty="0" smtClean="0"/>
              <a:t>	</a:t>
            </a:r>
            <a:r>
              <a:rPr lang="el-GR" sz="2400" dirty="0" smtClean="0"/>
              <a:t>Αφορά την κάλυψη βασικών κινδύνων μεταφοράς και ισχύουν για όλα τα μέσα μεταφοράς. Ο ασφαλιστής ευθύνεται για τις απώλειες ή/και ζημίες των ασφαλισμένων αντικειμένων που προκαλούνται, ανάλογα με το μέσο μεταφοράς από: α) Θαλάσσια μεταφορά: πυρκαγιά, έκρηξη, προσάραξη, σύγκρουση, ναυάγιο, εκβολή φορτίου στη θάλασσα, συνεισφορά σε γενική αβαρία και σώστρα. β) Χερσαία μεταφορά: Ατύχημα του αυτοκινήτου ή σιδηροδρομικού συρμού και Πυρκαγιά. γ) Αεροπορική μεταφορά: Ατύχημα του αεροσκάφους και πυρκαγιά δ) Ταχυδρομική μεταφορά: Ατύχημα του μεταφορικού μέσου και Πυρκαγιά.</a:t>
            </a:r>
            <a:endParaRPr lang="el-GR" sz="2400" dirty="0"/>
          </a:p>
        </p:txBody>
      </p:sp>
    </p:spTree>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Ασφάλιση μεταφορών (συν.)</a:t>
            </a:r>
            <a:endParaRPr lang="el-GR" dirty="0"/>
          </a:p>
        </p:txBody>
      </p:sp>
      <p:sp>
        <p:nvSpPr>
          <p:cNvPr id="3" name="2 - Θέση περιεχομένου"/>
          <p:cNvSpPr>
            <a:spLocks noGrp="1"/>
          </p:cNvSpPr>
          <p:nvPr>
            <p:ph sz="quarter" idx="1"/>
          </p:nvPr>
        </p:nvSpPr>
        <p:spPr/>
        <p:txBody>
          <a:bodyPr/>
          <a:lstStyle/>
          <a:p>
            <a:r>
              <a:rPr lang="el-GR" b="1" dirty="0" err="1" smtClean="0"/>
              <a:t>Institute</a:t>
            </a:r>
            <a:r>
              <a:rPr lang="el-GR" b="1" dirty="0" smtClean="0"/>
              <a:t> </a:t>
            </a:r>
            <a:r>
              <a:rPr lang="el-GR" b="1" dirty="0" err="1" smtClean="0"/>
              <a:t>Cargo</a:t>
            </a:r>
            <a:r>
              <a:rPr lang="el-GR" b="1" dirty="0" smtClean="0"/>
              <a:t> </a:t>
            </a:r>
            <a:r>
              <a:rPr lang="el-GR" b="1" dirty="0" err="1" smtClean="0"/>
              <a:t>Clauses</a:t>
            </a:r>
            <a:r>
              <a:rPr lang="el-GR" b="1" dirty="0" smtClean="0"/>
              <a:t> (Β): </a:t>
            </a:r>
          </a:p>
          <a:p>
            <a:pPr>
              <a:buNone/>
            </a:pPr>
            <a:r>
              <a:rPr lang="el-GR" sz="2400" b="1" dirty="0" smtClean="0"/>
              <a:t>	</a:t>
            </a:r>
            <a:r>
              <a:rPr lang="el-GR" sz="2400" dirty="0" smtClean="0"/>
              <a:t>Εφαρμόζονται στις θαλάσσιες μεταφορές. Ο ασφαλιστής ευθύνεται για τους κινδύνους που καλύπτονται από τις ρήτρες (C), καθώς και για τις απώλειες ή / και ζημίες των ασφαλισμένων αντικειμένων που προκαλούνται από: διαβροχή από θαλάσσιο νερό (για φορτία που φορτώνονται από το κατάστρωμα ή μέσα σε κιβώτια), αρπαγή του φορτίου από τη θάλασσα, απώλεια ολόκληρων "</a:t>
            </a:r>
            <a:r>
              <a:rPr lang="el-GR" sz="2400" dirty="0" err="1" smtClean="0"/>
              <a:t>κόλλων</a:t>
            </a:r>
            <a:r>
              <a:rPr lang="el-GR" sz="2400" dirty="0" smtClean="0"/>
              <a:t>" από πτώση τους στη θάλασσα, σεισμική έκρηξη ηφαιστείου και κεραυνό.</a:t>
            </a:r>
            <a:endParaRPr lang="el-GR" sz="2400" dirty="0"/>
          </a:p>
        </p:txBody>
      </p:sp>
    </p:spTree>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Ασφάλιση μεταφορών (συν.)</a:t>
            </a:r>
            <a:endParaRPr lang="el-GR" dirty="0"/>
          </a:p>
        </p:txBody>
      </p:sp>
      <p:sp>
        <p:nvSpPr>
          <p:cNvPr id="3" name="2 - Θέση περιεχομένου"/>
          <p:cNvSpPr>
            <a:spLocks noGrp="1"/>
          </p:cNvSpPr>
          <p:nvPr>
            <p:ph sz="quarter" idx="1"/>
          </p:nvPr>
        </p:nvSpPr>
        <p:spPr>
          <a:xfrm>
            <a:off x="457200" y="1600200"/>
            <a:ext cx="8229600" cy="4781128"/>
          </a:xfrm>
        </p:spPr>
        <p:txBody>
          <a:bodyPr/>
          <a:lstStyle/>
          <a:p>
            <a:r>
              <a:rPr lang="el-GR" b="1" dirty="0" err="1" smtClean="0"/>
              <a:t>Institute</a:t>
            </a:r>
            <a:r>
              <a:rPr lang="el-GR" b="1" dirty="0" smtClean="0"/>
              <a:t> </a:t>
            </a:r>
            <a:r>
              <a:rPr lang="el-GR" b="1" dirty="0" err="1" smtClean="0"/>
              <a:t>Cargo</a:t>
            </a:r>
            <a:r>
              <a:rPr lang="el-GR" b="1" dirty="0" smtClean="0"/>
              <a:t> </a:t>
            </a:r>
            <a:r>
              <a:rPr lang="el-GR" b="1" dirty="0" err="1" smtClean="0"/>
              <a:t>Clauses</a:t>
            </a:r>
            <a:r>
              <a:rPr lang="el-GR" b="1" dirty="0" smtClean="0"/>
              <a:t> (Α): </a:t>
            </a:r>
          </a:p>
          <a:p>
            <a:pPr>
              <a:buNone/>
            </a:pPr>
            <a:r>
              <a:rPr lang="el-GR" sz="2400" dirty="0" smtClean="0"/>
              <a:t>	Κάλυψη όλων των κινδύνων μεταφοράς. Ισχύουν για όλα τα μέσα μεταφοράς. Ο ασφαλιστής ευθύνεται για τους κινδύνους που καλύπτονται από τις ρήτρες (C) και (Β) καθώς και για τις απώλειες ή/και ζημιές των ασφαλισμένων αντικειμένων που προκαλούνται από: βροχή, γλυκό νερό, επαφή με άλλα εμπορεύματα ή με ξένες ουσίες, κλοπή, υπεξαίρεση, ελλείμματα λόγω ποσοτικής απώλειας, μη παράδοση ολόκληρων </a:t>
            </a:r>
            <a:r>
              <a:rPr lang="el-GR" sz="2400" dirty="0" err="1" smtClean="0"/>
              <a:t>κόλλων</a:t>
            </a:r>
            <a:r>
              <a:rPr lang="el-GR" sz="2400" dirty="0" smtClean="0"/>
              <a:t>, θραύση, σκουριά ή οξείδωση, διαρροή. Επιπλέον, καλύπτεται και ο κίνδυνος σκόπιμων ζημιών, που προέρχονται από κακόβουλες πράξεις τρίτων.</a:t>
            </a:r>
            <a:endParaRPr lang="el-GR" sz="2400" dirty="0"/>
          </a:p>
        </p:txBody>
      </p:sp>
    </p:spTree>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Ασφάλιση εξαγωγικών πιστώσεων</a:t>
            </a:r>
            <a:endParaRPr lang="el-GR" dirty="0"/>
          </a:p>
        </p:txBody>
      </p:sp>
      <p:sp>
        <p:nvSpPr>
          <p:cNvPr id="3" name="2 - Θέση περιεχομένου"/>
          <p:cNvSpPr>
            <a:spLocks noGrp="1"/>
          </p:cNvSpPr>
          <p:nvPr>
            <p:ph sz="quarter" idx="1"/>
          </p:nvPr>
        </p:nvSpPr>
        <p:spPr/>
        <p:txBody>
          <a:bodyPr>
            <a:normAutofit/>
          </a:bodyPr>
          <a:lstStyle/>
          <a:p>
            <a:r>
              <a:rPr lang="el-GR" sz="3600" dirty="0" smtClean="0"/>
              <a:t>Κύριος φορέας ασφάλισης ο Οργανισμός Ασφάλισης Εξαγωγικών πιστώσεων (ΟΑΕΠ)</a:t>
            </a:r>
          </a:p>
          <a:p>
            <a:pPr lvl="1">
              <a:buClr>
                <a:srgbClr val="C00000"/>
              </a:buClr>
              <a:buFont typeface="Wingdings" pitchFamily="2" charset="2"/>
              <a:buChar char="Ø"/>
            </a:pPr>
            <a:r>
              <a:rPr lang="el-GR" sz="3600" dirty="0" smtClean="0"/>
              <a:t>Αφερεγγυότητα του αγοραστή</a:t>
            </a:r>
          </a:p>
          <a:p>
            <a:pPr lvl="1">
              <a:buClr>
                <a:srgbClr val="C00000"/>
              </a:buClr>
              <a:buFont typeface="Wingdings" pitchFamily="2" charset="2"/>
              <a:buChar char="Ø"/>
            </a:pPr>
            <a:r>
              <a:rPr lang="el-GR" sz="3600" dirty="0" smtClean="0"/>
              <a:t>Υπερημερία του αγοραστή</a:t>
            </a:r>
          </a:p>
          <a:p>
            <a:pPr lvl="1">
              <a:buClr>
                <a:srgbClr val="C00000"/>
              </a:buClr>
              <a:buFont typeface="Wingdings" pitchFamily="2" charset="2"/>
              <a:buChar char="Ø"/>
            </a:pPr>
            <a:r>
              <a:rPr lang="el-GR" sz="3600" dirty="0" smtClean="0"/>
              <a:t>Άρνηση παραλαβής του εμπορεύματος η μη εξόφληση αξίας</a:t>
            </a:r>
          </a:p>
        </p:txBody>
      </p:sp>
    </p:spTree>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Ασφάλιση εξαγωγικών πιστώσεων (συν.)</a:t>
            </a:r>
            <a:endParaRPr lang="el-GR" dirty="0"/>
          </a:p>
        </p:txBody>
      </p:sp>
      <p:sp>
        <p:nvSpPr>
          <p:cNvPr id="3" name="2 - Θέση περιεχομένου"/>
          <p:cNvSpPr>
            <a:spLocks noGrp="1"/>
          </p:cNvSpPr>
          <p:nvPr>
            <p:ph sz="quarter" idx="1"/>
          </p:nvPr>
        </p:nvSpPr>
        <p:spPr>
          <a:xfrm>
            <a:off x="457200" y="1600200"/>
            <a:ext cx="8229600" cy="4853136"/>
          </a:xfrm>
        </p:spPr>
        <p:txBody>
          <a:bodyPr/>
          <a:lstStyle/>
          <a:p>
            <a:pPr lvl="1"/>
            <a:r>
              <a:rPr lang="el-GR" dirty="0" smtClean="0"/>
              <a:t>Ακύρωση της άδειας εισαγωγής ή εξαγωγής. Η υπαιτιότητα αφορά κρατικές αρχές</a:t>
            </a:r>
          </a:p>
          <a:p>
            <a:pPr lvl="1"/>
            <a:r>
              <a:rPr lang="el-GR" dirty="0" smtClean="0"/>
              <a:t>Αυθαιρεσίες επί της σύμβασης</a:t>
            </a:r>
          </a:p>
          <a:p>
            <a:pPr lvl="1"/>
            <a:r>
              <a:rPr lang="el-GR" dirty="0" smtClean="0"/>
              <a:t>Απαγόρευση μεταφοράς συναλλάγματος</a:t>
            </a:r>
          </a:p>
          <a:p>
            <a:pPr lvl="1"/>
            <a:r>
              <a:rPr lang="el-GR" dirty="0" smtClean="0"/>
              <a:t>Επιβολή δικαιοστασίου</a:t>
            </a:r>
          </a:p>
          <a:p>
            <a:pPr lvl="1"/>
            <a:r>
              <a:rPr lang="el-GR" dirty="0" smtClean="0"/>
              <a:t>Αναγκαία εκ των υστέρων αλλαγή συγκοινωνιακού μέσου</a:t>
            </a:r>
          </a:p>
          <a:p>
            <a:pPr lvl="1"/>
            <a:r>
              <a:rPr lang="el-GR" dirty="0" smtClean="0"/>
              <a:t>Πράξεις αλλοδαπού κράτους που εμποδίζουν την εκτέλεση της σύμβασης (εθνικοποίηση, απαλλοτρίωση κλπ)</a:t>
            </a:r>
          </a:p>
        </p:txBody>
      </p:sp>
    </p:spTree>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Ασφάλιση εξαγωγικών πιστώσεων (συν.)</a:t>
            </a:r>
            <a:endParaRPr lang="el-GR" dirty="0"/>
          </a:p>
        </p:txBody>
      </p:sp>
      <p:sp>
        <p:nvSpPr>
          <p:cNvPr id="3" name="2 - Θέση περιεχομένου"/>
          <p:cNvSpPr>
            <a:spLocks noGrp="1"/>
          </p:cNvSpPr>
          <p:nvPr>
            <p:ph sz="quarter" idx="1"/>
          </p:nvPr>
        </p:nvSpPr>
        <p:spPr>
          <a:xfrm>
            <a:off x="457200" y="1600200"/>
            <a:ext cx="8229600" cy="4925144"/>
          </a:xfrm>
        </p:spPr>
        <p:txBody>
          <a:bodyPr/>
          <a:lstStyle/>
          <a:p>
            <a:pPr lvl="1"/>
            <a:r>
              <a:rPr lang="el-GR" dirty="0" smtClean="0"/>
              <a:t>Γεγονότα ανωτέρας βίας, όπως πόλεμος, εσωτερικές ταραχές, τρομοκρατικές ενέργειες, θεομηνίες και απεργίες</a:t>
            </a:r>
          </a:p>
          <a:p>
            <a:pPr lvl="1"/>
            <a:r>
              <a:rPr lang="el-GR" dirty="0" smtClean="0"/>
              <a:t>Μείωση της τιμής πώλησης σε συνάλλαγμα εγχώριου προϊόντος ή υπηρεσίας που εξάγεται, σε σχέση με αυτή που ίσχυε κατά το χρόνο σύναψης της ασφαλιστικής σύμβασης.</a:t>
            </a:r>
          </a:p>
          <a:p>
            <a:pPr lvl="1"/>
            <a:r>
              <a:rPr lang="el-GR" dirty="0" smtClean="0"/>
              <a:t>Υποτίμηση του νομίσματος συναλλαγής έναντι του τοπικού νομίσματος, σε σχέση με την ισοτιμία που ίσχυε κατά το χρόνο σύναψης της ασφαλιστικής σύμβασης.</a:t>
            </a:r>
            <a:endParaRPr lang="el-GR" dirty="0"/>
          </a:p>
        </p:txBody>
      </p:sp>
    </p:spTree>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23528" y="404664"/>
            <a:ext cx="8534400" cy="758952"/>
          </a:xfrm>
        </p:spPr>
        <p:txBody>
          <a:bodyPr>
            <a:noAutofit/>
          </a:bodyPr>
          <a:lstStyle/>
          <a:p>
            <a:r>
              <a:rPr lang="el-GR" sz="3200" dirty="0" smtClean="0"/>
              <a:t>Εναλλακτικές διαδικασίες ασφάλισης εξαγωγικών πιστώσεων</a:t>
            </a:r>
            <a:endParaRPr lang="el-GR" sz="3200" dirty="0"/>
          </a:p>
        </p:txBody>
      </p:sp>
      <p:sp>
        <p:nvSpPr>
          <p:cNvPr id="3" name="2 - Θέση περιεχομένου"/>
          <p:cNvSpPr>
            <a:spLocks noGrp="1"/>
          </p:cNvSpPr>
          <p:nvPr>
            <p:ph sz="quarter" idx="1"/>
          </p:nvPr>
        </p:nvSpPr>
        <p:spPr/>
        <p:txBody>
          <a:bodyPr/>
          <a:lstStyle/>
          <a:p>
            <a:r>
              <a:rPr lang="el-GR" dirty="0" smtClean="0"/>
              <a:t>Ασφάλιση συγκεκριμένης εξαγωγής</a:t>
            </a:r>
          </a:p>
          <a:p>
            <a:r>
              <a:rPr lang="el-GR" dirty="0" smtClean="0"/>
              <a:t>Ετήσια ασφάλιση εξαγωγών</a:t>
            </a:r>
            <a:endParaRPr lang="el-GR" dirty="0"/>
          </a:p>
        </p:txBody>
      </p:sp>
    </p:spTree>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06090"/>
          </a:xfrm>
        </p:spPr>
        <p:txBody>
          <a:bodyPr/>
          <a:lstStyle/>
          <a:p>
            <a:r>
              <a:rPr lang="el-GR" dirty="0" smtClean="0"/>
              <a:t>Ασφαλιστικά προϊόντα ΟΑΕΠ (</a:t>
            </a:r>
            <a:r>
              <a:rPr lang="en-US" dirty="0" smtClean="0"/>
              <a:t>www.pse.gr)</a:t>
            </a:r>
            <a:endParaRPr lang="el-GR" dirty="0"/>
          </a:p>
        </p:txBody>
      </p:sp>
      <p:sp>
        <p:nvSpPr>
          <p:cNvPr id="3" name="2 - Θέση περιεχομένου"/>
          <p:cNvSpPr>
            <a:spLocks noGrp="1"/>
          </p:cNvSpPr>
          <p:nvPr>
            <p:ph sz="quarter" idx="1"/>
          </p:nvPr>
        </p:nvSpPr>
        <p:spPr/>
        <p:txBody>
          <a:bodyPr/>
          <a:lstStyle/>
          <a:p>
            <a:r>
              <a:rPr lang="el-GR" dirty="0" smtClean="0"/>
              <a:t>Πρόγραμμα ασφάλισης</a:t>
            </a:r>
            <a:r>
              <a:rPr lang="en-US" dirty="0" smtClean="0"/>
              <a:t> </a:t>
            </a:r>
            <a:r>
              <a:rPr lang="el-GR" dirty="0" smtClean="0"/>
              <a:t>βραχυπρόθεσμων εξαγωγικών πιστώσεων</a:t>
            </a:r>
            <a:endParaRPr lang="en-US" dirty="0" smtClean="0"/>
          </a:p>
          <a:p>
            <a:r>
              <a:rPr lang="el-GR" dirty="0" smtClean="0"/>
              <a:t>Πρόγραμμα ασφάλισης </a:t>
            </a:r>
            <a:r>
              <a:rPr lang="el-GR" dirty="0" err="1" smtClean="0"/>
              <a:t>μεσο</a:t>
            </a:r>
            <a:r>
              <a:rPr lang="el-GR" dirty="0" smtClean="0"/>
              <a:t>-μακροπρόθεσμων εξαγωγικών πιστώσεων</a:t>
            </a:r>
          </a:p>
          <a:p>
            <a:r>
              <a:rPr lang="el-GR" dirty="0" smtClean="0"/>
              <a:t>Πρόγραμμα ασφάλισης πιστώσεων στον αγοραστή</a:t>
            </a:r>
          </a:p>
          <a:p>
            <a:r>
              <a:rPr lang="el-GR" dirty="0" smtClean="0"/>
              <a:t>Προγράμματα ασφάλισης επενδύσεων εξωτερικού</a:t>
            </a:r>
            <a:endParaRPr lang="el-GR" dirty="0"/>
          </a:p>
        </p:txBody>
      </p:sp>
    </p:spTree>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Τρόποι διακανονισμών και πληρωμών</a:t>
            </a:r>
            <a:endParaRPr lang="el-GR" dirty="0"/>
          </a:p>
        </p:txBody>
      </p:sp>
      <p:sp>
        <p:nvSpPr>
          <p:cNvPr id="3" name="2 - Θέση περιεχομένου"/>
          <p:cNvSpPr>
            <a:spLocks noGrp="1"/>
          </p:cNvSpPr>
          <p:nvPr>
            <p:ph sz="quarter" idx="1"/>
          </p:nvPr>
        </p:nvSpPr>
        <p:spPr>
          <a:xfrm>
            <a:off x="457200" y="1600200"/>
            <a:ext cx="8229600" cy="4925144"/>
          </a:xfrm>
        </p:spPr>
        <p:txBody>
          <a:bodyPr/>
          <a:lstStyle/>
          <a:p>
            <a:r>
              <a:rPr lang="el-GR" dirty="0" smtClean="0"/>
              <a:t>Ανοικτός λογαριασμός (μέγιστος βαθμός εμπιστοσύνης)</a:t>
            </a:r>
          </a:p>
          <a:p>
            <a:r>
              <a:rPr lang="el-GR" dirty="0" smtClean="0"/>
              <a:t>Διακανονισμός έναντι φορτωτικών εγγράφων (παράδοση μετά την πληρωμή)</a:t>
            </a:r>
          </a:p>
          <a:p>
            <a:r>
              <a:rPr lang="el-GR" dirty="0" smtClean="0"/>
              <a:t>Διακανονισμός έναντι φορτωτικών εγγράφων με αποδοχή (φερεγγυότητα προθεσμιακών τίτλων)</a:t>
            </a:r>
          </a:p>
          <a:p>
            <a:r>
              <a:rPr lang="el-GR" dirty="0" smtClean="0"/>
              <a:t>Έναντι φορτωτικών εγγράφων με πληρωμή (πληρωμή τοις μετρητοίς)</a:t>
            </a:r>
          </a:p>
          <a:p>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Πρωτογενής έρευνα</a:t>
            </a:r>
            <a:endParaRPr lang="el-GR" dirty="0"/>
          </a:p>
        </p:txBody>
      </p:sp>
      <p:sp>
        <p:nvSpPr>
          <p:cNvPr id="3" name="2 - Θέση περιεχομένου"/>
          <p:cNvSpPr>
            <a:spLocks noGrp="1"/>
          </p:cNvSpPr>
          <p:nvPr>
            <p:ph sz="quarter" idx="1"/>
          </p:nvPr>
        </p:nvSpPr>
        <p:spPr/>
        <p:txBody>
          <a:bodyPr/>
          <a:lstStyle/>
          <a:p>
            <a:r>
              <a:rPr lang="el-GR" dirty="0" smtClean="0"/>
              <a:t>Συνεντεύξεις</a:t>
            </a:r>
          </a:p>
          <a:p>
            <a:r>
              <a:rPr lang="el-GR" dirty="0" smtClean="0"/>
              <a:t>Συνεργασία με τοπική εταιρεία</a:t>
            </a:r>
          </a:p>
          <a:p>
            <a:r>
              <a:rPr lang="el-GR" dirty="0" smtClean="0"/>
              <a:t>Ποιοτική έρευνα σε </a:t>
            </a:r>
            <a:r>
              <a:rPr lang="en-US" dirty="0" smtClean="0"/>
              <a:t>focus groups</a:t>
            </a:r>
          </a:p>
          <a:p>
            <a:r>
              <a:rPr lang="el-GR" dirty="0" smtClean="0"/>
              <a:t>Έρευνα πεδίου</a:t>
            </a:r>
          </a:p>
          <a:p>
            <a:r>
              <a:rPr lang="el-GR" dirty="0" smtClean="0"/>
              <a:t>Συνεργασία με αντιπροσώπους, αγοραστές, τελικούς χρήστες</a:t>
            </a:r>
          </a:p>
        </p:txBody>
      </p:sp>
    </p:spTree>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Τρόποι διακανονισμών και πληρωμών (συν.)</a:t>
            </a:r>
            <a:endParaRPr lang="el-GR" dirty="0"/>
          </a:p>
        </p:txBody>
      </p:sp>
      <p:sp>
        <p:nvSpPr>
          <p:cNvPr id="3" name="2 - Θέση περιεχομένου"/>
          <p:cNvSpPr>
            <a:spLocks noGrp="1"/>
          </p:cNvSpPr>
          <p:nvPr>
            <p:ph sz="quarter" idx="1"/>
          </p:nvPr>
        </p:nvSpPr>
        <p:spPr/>
        <p:txBody>
          <a:bodyPr/>
          <a:lstStyle/>
          <a:p>
            <a:r>
              <a:rPr lang="el-GR" dirty="0" smtClean="0"/>
              <a:t>Τραπεζική ενέγγυος πίστωση</a:t>
            </a:r>
          </a:p>
          <a:p>
            <a:pPr lvl="1"/>
            <a:r>
              <a:rPr lang="el-GR" sz="2400" dirty="0" smtClean="0"/>
              <a:t>Ανακλητές πιστώσεις</a:t>
            </a:r>
          </a:p>
          <a:p>
            <a:pPr lvl="1"/>
            <a:r>
              <a:rPr lang="el-GR" sz="2400" dirty="0" smtClean="0"/>
              <a:t>Αμετάκλητες πιστώσεις (συνήθης πρακτική)</a:t>
            </a:r>
          </a:p>
          <a:p>
            <a:pPr lvl="1"/>
            <a:r>
              <a:rPr lang="el-GR" sz="2400" dirty="0" smtClean="0"/>
              <a:t>Βεβαιωμένες πιστώσεις (συμμετοχή δεύτερης τράπεζας</a:t>
            </a:r>
          </a:p>
          <a:p>
            <a:pPr lvl="1"/>
            <a:r>
              <a:rPr lang="el-GR" sz="2400" dirty="0" smtClean="0"/>
              <a:t>Πιστώσεις όψεως (πληρωμή με την παράδοση)</a:t>
            </a:r>
          </a:p>
          <a:p>
            <a:pPr lvl="1"/>
            <a:r>
              <a:rPr lang="el-GR" sz="2400" dirty="0" smtClean="0"/>
              <a:t>Πιστώσεις προθεσμίας (πληρωμή με προθεσμία)</a:t>
            </a:r>
          </a:p>
          <a:p>
            <a:pPr lvl="1"/>
            <a:r>
              <a:rPr lang="el-GR" sz="2400" dirty="0" smtClean="0"/>
              <a:t>Μεταβιβάσιμες πιστώσεις (δεύτερος δικαιούχος)</a:t>
            </a:r>
          </a:p>
          <a:p>
            <a:pPr lvl="1"/>
            <a:r>
              <a:rPr lang="el-GR" sz="2400" dirty="0" smtClean="0"/>
              <a:t>Πιστώσεις με ρήτρα προκαταβολής (προείσπραξη)</a:t>
            </a:r>
          </a:p>
          <a:p>
            <a:pPr lvl="1"/>
            <a:endParaRPr lang="el-GR" dirty="0" smtClean="0"/>
          </a:p>
          <a:p>
            <a:endParaRPr lang="el-GR" dirty="0"/>
          </a:p>
        </p:txBody>
      </p:sp>
    </p:spTree>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Τρόποι διακανονισμών και πληρωμών (συν.)</a:t>
            </a:r>
            <a:endParaRPr lang="el-GR" dirty="0"/>
          </a:p>
        </p:txBody>
      </p:sp>
      <p:sp>
        <p:nvSpPr>
          <p:cNvPr id="3" name="2 - Θέση περιεχομένου"/>
          <p:cNvSpPr>
            <a:spLocks noGrp="1"/>
          </p:cNvSpPr>
          <p:nvPr>
            <p:ph sz="quarter" idx="1"/>
          </p:nvPr>
        </p:nvSpPr>
        <p:spPr/>
        <p:txBody>
          <a:bodyPr/>
          <a:lstStyle/>
          <a:p>
            <a:r>
              <a:rPr lang="el-GR" dirty="0" smtClean="0"/>
              <a:t>Προκαταβολή (μέρος ή το σύνολο της αξίας του εμπορεύματος)</a:t>
            </a:r>
          </a:p>
          <a:p>
            <a:r>
              <a:rPr lang="el-GR" dirty="0" smtClean="0"/>
              <a:t>Μετρητοίς κατά την παράδοση (παραλαμβάνει η μεταφορική)</a:t>
            </a:r>
          </a:p>
          <a:p>
            <a:r>
              <a:rPr lang="el-GR" dirty="0" smtClean="0"/>
              <a:t>Ιδιωτική ανταλλαγή εμπορευμάτων (πληρωμή σε είδος σε συνθήκες έλλειψης ρευστότητας)</a:t>
            </a:r>
          </a:p>
          <a:p>
            <a:endParaRPr lang="el-GR" dirty="0"/>
          </a:p>
        </p:txBody>
      </p:sp>
    </p:spTree>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Κριτήρια επιλογής τρόπου πληρωμής</a:t>
            </a:r>
            <a:endParaRPr lang="el-GR" dirty="0"/>
          </a:p>
        </p:txBody>
      </p:sp>
      <p:sp>
        <p:nvSpPr>
          <p:cNvPr id="3" name="2 - Θέση περιεχομένου"/>
          <p:cNvSpPr>
            <a:spLocks noGrp="1"/>
          </p:cNvSpPr>
          <p:nvPr>
            <p:ph sz="quarter" idx="1"/>
          </p:nvPr>
        </p:nvSpPr>
        <p:spPr/>
        <p:txBody>
          <a:bodyPr/>
          <a:lstStyle/>
          <a:p>
            <a:r>
              <a:rPr lang="el-GR" dirty="0" smtClean="0"/>
              <a:t>Φερεγγυότητα του αντισυμβαλλομένου</a:t>
            </a:r>
          </a:p>
          <a:p>
            <a:r>
              <a:rPr lang="el-GR" dirty="0" smtClean="0"/>
              <a:t>Παλαιότητα του πελάτη</a:t>
            </a:r>
          </a:p>
          <a:p>
            <a:r>
              <a:rPr lang="el-GR" dirty="0" smtClean="0"/>
              <a:t>Κίνδυνοι που συνδέονται με τη χώρα του πελάτη</a:t>
            </a:r>
          </a:p>
          <a:p>
            <a:r>
              <a:rPr lang="el-GR" dirty="0" smtClean="0"/>
              <a:t>Μέγεθος της παραγγελίας</a:t>
            </a:r>
          </a:p>
          <a:p>
            <a:r>
              <a:rPr lang="el-GR" dirty="0" smtClean="0"/>
              <a:t>Εμπορικές πρακτικές και νομοθεσία</a:t>
            </a:r>
            <a:endParaRPr lang="el-GR" dirty="0"/>
          </a:p>
        </p:txBody>
      </p:sp>
    </p:spTree>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Τρόποι καταβολής αντιτίμου</a:t>
            </a:r>
            <a:endParaRPr lang="el-GR" dirty="0"/>
          </a:p>
        </p:txBody>
      </p:sp>
      <p:sp>
        <p:nvSpPr>
          <p:cNvPr id="3" name="2 - Θέση περιεχομένου"/>
          <p:cNvSpPr>
            <a:spLocks noGrp="1"/>
          </p:cNvSpPr>
          <p:nvPr>
            <p:ph sz="quarter" idx="1"/>
          </p:nvPr>
        </p:nvSpPr>
        <p:spPr/>
        <p:txBody>
          <a:bodyPr/>
          <a:lstStyle/>
          <a:p>
            <a:r>
              <a:rPr lang="el-GR" dirty="0" smtClean="0"/>
              <a:t>Επιταγή</a:t>
            </a:r>
          </a:p>
          <a:p>
            <a:r>
              <a:rPr lang="el-GR" dirty="0" smtClean="0"/>
              <a:t>Μεταφορά μέσω τραπέζης (το πιο φθηνό δίκτυο είναι το </a:t>
            </a:r>
            <a:r>
              <a:rPr lang="en-US" dirty="0" smtClean="0"/>
              <a:t>SWIFT)</a:t>
            </a:r>
            <a:endParaRPr lang="el-GR" dirty="0" smtClean="0"/>
          </a:p>
          <a:p>
            <a:pPr lvl="1"/>
            <a:r>
              <a:rPr lang="el-GR" dirty="0" smtClean="0"/>
              <a:t>Και στις δύο περιπτώσεις δεν καλύπτεται πολιτικός κίνδυνος)</a:t>
            </a:r>
          </a:p>
          <a:p>
            <a:r>
              <a:rPr lang="el-GR" dirty="0" smtClean="0"/>
              <a:t>Συναλλαγματική (η πλέον δεσμευτική και για τα δύο μέρη)</a:t>
            </a:r>
          </a:p>
          <a:p>
            <a:endParaRPr lang="el-GR" dirty="0" smtClean="0"/>
          </a:p>
          <a:p>
            <a:endParaRPr lang="el-GR" dirty="0" smtClean="0"/>
          </a:p>
        </p:txBody>
      </p:sp>
    </p:spTree>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Τελωνειακά και φορολογικά </a:t>
            </a:r>
            <a:endParaRPr lang="el-GR" dirty="0"/>
          </a:p>
        </p:txBody>
      </p:sp>
      <p:sp>
        <p:nvSpPr>
          <p:cNvPr id="3" name="2 - Θέση περιεχομένου"/>
          <p:cNvSpPr>
            <a:spLocks noGrp="1"/>
          </p:cNvSpPr>
          <p:nvPr>
            <p:ph sz="quarter" idx="1"/>
          </p:nvPr>
        </p:nvSpPr>
        <p:spPr/>
        <p:txBody>
          <a:bodyPr/>
          <a:lstStyle/>
          <a:p>
            <a:r>
              <a:rPr lang="el-GR" dirty="0" smtClean="0"/>
              <a:t>Εναλλακτικές εισαγόμενων προϊόντων</a:t>
            </a:r>
          </a:p>
          <a:p>
            <a:pPr lvl="1"/>
            <a:r>
              <a:rPr lang="el-GR" dirty="0" smtClean="0"/>
              <a:t>Εισαγωγή σε ελεύθερη ζώνη ή ελεύθερη αποθήκη</a:t>
            </a:r>
          </a:p>
          <a:p>
            <a:pPr lvl="1"/>
            <a:r>
              <a:rPr lang="el-GR" dirty="0" smtClean="0"/>
              <a:t>Επανεξαγωγή σε έδαφος της ΕΕ</a:t>
            </a:r>
          </a:p>
          <a:p>
            <a:pPr lvl="1"/>
            <a:r>
              <a:rPr lang="el-GR" dirty="0" smtClean="0"/>
              <a:t>Καταστροφή</a:t>
            </a:r>
          </a:p>
          <a:p>
            <a:pPr lvl="1"/>
            <a:r>
              <a:rPr lang="el-GR" dirty="0" smtClean="0"/>
              <a:t>Εγκατάλειψη υπέρ δημοσίου</a:t>
            </a:r>
          </a:p>
          <a:p>
            <a:pPr lvl="1"/>
            <a:r>
              <a:rPr lang="el-GR" dirty="0" smtClean="0"/>
              <a:t>Υπαγωγή σε τελωνειακό καθεστώς</a:t>
            </a:r>
            <a:endParaRPr lang="el-GR" dirty="0"/>
          </a:p>
        </p:txBody>
      </p:sp>
    </p:spTree>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Τελωνειακά καθεστώτα</a:t>
            </a:r>
            <a:endParaRPr lang="el-GR" dirty="0"/>
          </a:p>
        </p:txBody>
      </p:sp>
      <p:sp>
        <p:nvSpPr>
          <p:cNvPr id="3" name="2 - Θέση περιεχομένου"/>
          <p:cNvSpPr>
            <a:spLocks noGrp="1"/>
          </p:cNvSpPr>
          <p:nvPr>
            <p:ph sz="quarter" idx="1"/>
          </p:nvPr>
        </p:nvSpPr>
        <p:spPr/>
        <p:txBody>
          <a:bodyPr/>
          <a:lstStyle/>
          <a:p>
            <a:r>
              <a:rPr lang="el-GR" sz="2800" dirty="0" smtClean="0"/>
              <a:t>Ελεύθερη κυκλοφορία</a:t>
            </a:r>
          </a:p>
          <a:p>
            <a:r>
              <a:rPr lang="el-GR" sz="2800" dirty="0" smtClean="0"/>
              <a:t>Τελωνιακή αποταμίευση</a:t>
            </a:r>
          </a:p>
          <a:p>
            <a:r>
              <a:rPr lang="el-GR" sz="2800" dirty="0" smtClean="0"/>
              <a:t>Διαμετακόμιση</a:t>
            </a:r>
          </a:p>
          <a:p>
            <a:r>
              <a:rPr lang="el-GR" sz="2800" dirty="0" smtClean="0"/>
              <a:t>Μεταποίηση υπό τελωνιακό έλεγχο</a:t>
            </a:r>
          </a:p>
          <a:p>
            <a:r>
              <a:rPr lang="el-GR" sz="2800" dirty="0" smtClean="0"/>
              <a:t>Προσωρινή εισαγωγή</a:t>
            </a:r>
          </a:p>
          <a:p>
            <a:r>
              <a:rPr lang="el-GR" sz="2800" dirty="0" smtClean="0"/>
              <a:t>Τελειοποίηση για </a:t>
            </a:r>
            <a:r>
              <a:rPr lang="el-GR" sz="2800" dirty="0" err="1" smtClean="0"/>
              <a:t>επανεξαγωγή</a:t>
            </a:r>
            <a:endParaRPr lang="el-GR" sz="2800" dirty="0" smtClean="0"/>
          </a:p>
          <a:p>
            <a:r>
              <a:rPr lang="el-GR" sz="2800" dirty="0" smtClean="0"/>
              <a:t>Εξαγωγή για τελειοποίηση και </a:t>
            </a:r>
            <a:r>
              <a:rPr lang="el-GR" sz="2800" dirty="0" err="1" smtClean="0"/>
              <a:t>επανεισαγωγή</a:t>
            </a:r>
            <a:endParaRPr lang="el-GR" sz="2800" dirty="0" smtClean="0"/>
          </a:p>
          <a:p>
            <a:r>
              <a:rPr lang="el-GR" sz="2800" dirty="0" smtClean="0"/>
              <a:t>Εξαγωγή</a:t>
            </a:r>
            <a:endParaRPr lang="el-GR" sz="2800" dirty="0"/>
          </a:p>
        </p:txBody>
      </p:sp>
    </p:spTree>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Δασμολόγιο ΕΕ</a:t>
            </a:r>
            <a:endParaRPr lang="el-GR" dirty="0"/>
          </a:p>
        </p:txBody>
      </p:sp>
      <p:sp>
        <p:nvSpPr>
          <p:cNvPr id="3" name="2 - Θέση περιεχομένου"/>
          <p:cNvSpPr>
            <a:spLocks noGrp="1"/>
          </p:cNvSpPr>
          <p:nvPr>
            <p:ph sz="quarter" idx="1"/>
          </p:nvPr>
        </p:nvSpPr>
        <p:spPr/>
        <p:txBody>
          <a:bodyPr/>
          <a:lstStyle/>
          <a:p>
            <a:r>
              <a:rPr lang="el-GR" dirty="0" smtClean="0"/>
              <a:t>Συνδυασμένη ονοματολογία εμπορευμάτων</a:t>
            </a:r>
          </a:p>
          <a:p>
            <a:r>
              <a:rPr lang="el-GR" dirty="0" smtClean="0"/>
              <a:t>Δασμοί, γεωργικές εισφορές, λοιπές επιβαρύνσεις</a:t>
            </a:r>
          </a:p>
          <a:p>
            <a:r>
              <a:rPr lang="el-GR" dirty="0" smtClean="0"/>
              <a:t>Αυτόνομα μέτρα αναστολής καταβολής δασμών</a:t>
            </a:r>
          </a:p>
          <a:p>
            <a:r>
              <a:rPr lang="el-GR" dirty="0" err="1" smtClean="0"/>
              <a:t>Προτιμησιακά</a:t>
            </a:r>
            <a:r>
              <a:rPr lang="el-GR" dirty="0" smtClean="0"/>
              <a:t> μέτρα εμπορικών σχέσεων</a:t>
            </a:r>
            <a:endParaRPr lang="el-GR" dirty="0"/>
          </a:p>
        </p:txBody>
      </p:sp>
    </p:spTree>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z="4000" dirty="0" smtClean="0"/>
              <a:t>Ενιαίο Διοικητικό Έγγραφο (ΕΔΕ)</a:t>
            </a:r>
            <a:endParaRPr lang="el-GR" sz="4000" dirty="0"/>
          </a:p>
        </p:txBody>
      </p:sp>
      <p:sp>
        <p:nvSpPr>
          <p:cNvPr id="3" name="2 - Θέση περιεχομένου"/>
          <p:cNvSpPr>
            <a:spLocks noGrp="1"/>
          </p:cNvSpPr>
          <p:nvPr>
            <p:ph sz="quarter" idx="1"/>
          </p:nvPr>
        </p:nvSpPr>
        <p:spPr>
          <a:xfrm>
            <a:off x="457200" y="1600200"/>
            <a:ext cx="8229600" cy="4637112"/>
          </a:xfrm>
        </p:spPr>
        <p:txBody>
          <a:bodyPr/>
          <a:lstStyle/>
          <a:p>
            <a:r>
              <a:rPr lang="el-GR" dirty="0" smtClean="0"/>
              <a:t>Μοναδική υποχρέωση εντός της ΕΕ η απόδοση ΦΠΑ</a:t>
            </a:r>
          </a:p>
          <a:p>
            <a:r>
              <a:rPr lang="el-GR" dirty="0" smtClean="0"/>
              <a:t>Συστατικά στοιχεία</a:t>
            </a:r>
          </a:p>
          <a:p>
            <a:pPr lvl="1"/>
            <a:r>
              <a:rPr lang="el-GR" sz="2400" dirty="0" smtClean="0"/>
              <a:t>Συμπληρώνεται από τον εξαγωγέα</a:t>
            </a:r>
          </a:p>
          <a:p>
            <a:pPr lvl="1"/>
            <a:r>
              <a:rPr lang="el-GR" sz="2400" dirty="0" smtClean="0"/>
              <a:t>Τελωνειακό έγγραφο</a:t>
            </a:r>
          </a:p>
          <a:p>
            <a:pPr lvl="1"/>
            <a:r>
              <a:rPr lang="el-GR" sz="2400" dirty="0" smtClean="0"/>
              <a:t>Πλήρη στοιχεία του εξαγωγέα</a:t>
            </a:r>
          </a:p>
          <a:p>
            <a:pPr lvl="1"/>
            <a:r>
              <a:rPr lang="el-GR" sz="2400" dirty="0" smtClean="0"/>
              <a:t>Πλήρης περιγραφή εμπορεύματος, δασμολογική κλάση</a:t>
            </a:r>
          </a:p>
          <a:p>
            <a:pPr lvl="1"/>
            <a:r>
              <a:rPr lang="el-GR" sz="2400" dirty="0" smtClean="0"/>
              <a:t>Δεν τροποποιείται</a:t>
            </a:r>
          </a:p>
          <a:p>
            <a:pPr lvl="1"/>
            <a:r>
              <a:rPr lang="el-GR" sz="2400" dirty="0" smtClean="0"/>
              <a:t>Συνοδεύεται από τιμολόγιο</a:t>
            </a:r>
            <a:endParaRPr lang="el-GR" sz="2400" dirty="0"/>
          </a:p>
        </p:txBody>
      </p:sp>
    </p:spTree>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Καταγωγή των εμπορευμάτων</a:t>
            </a:r>
            <a:endParaRPr lang="el-GR" dirty="0"/>
          </a:p>
        </p:txBody>
      </p:sp>
      <p:sp>
        <p:nvSpPr>
          <p:cNvPr id="3" name="2 - Θέση περιεχομένου"/>
          <p:cNvSpPr>
            <a:spLocks noGrp="1"/>
          </p:cNvSpPr>
          <p:nvPr>
            <p:ph sz="quarter" idx="1"/>
          </p:nvPr>
        </p:nvSpPr>
        <p:spPr/>
        <p:txBody>
          <a:bodyPr/>
          <a:lstStyle/>
          <a:p>
            <a:r>
              <a:rPr lang="el-GR" dirty="0" smtClean="0"/>
              <a:t>Χώρος «επαρκούς» τελευταίας μεταποίησης. Εξαιρέσεις:</a:t>
            </a:r>
          </a:p>
          <a:p>
            <a:pPr lvl="1"/>
            <a:r>
              <a:rPr lang="el-GR" dirty="0" smtClean="0"/>
              <a:t>Ορυκτά και φυτικά προϊόντα</a:t>
            </a:r>
          </a:p>
          <a:p>
            <a:pPr lvl="1"/>
            <a:r>
              <a:rPr lang="el-GR" dirty="0" smtClean="0"/>
              <a:t>Ζώα που γεννιούνται και εκτρέφονται</a:t>
            </a:r>
          </a:p>
          <a:p>
            <a:pPr lvl="1"/>
            <a:r>
              <a:rPr lang="el-GR" dirty="0" smtClean="0"/>
              <a:t>Προϊόντα των ανωτέρω ζώων</a:t>
            </a:r>
          </a:p>
          <a:p>
            <a:pPr lvl="1"/>
            <a:r>
              <a:rPr lang="el-GR" dirty="0" smtClean="0"/>
              <a:t>Αλιεία και θήρα</a:t>
            </a:r>
          </a:p>
          <a:p>
            <a:pPr lvl="1"/>
            <a:r>
              <a:rPr lang="el-GR" dirty="0" smtClean="0"/>
              <a:t>Προϊόντα αλιείας</a:t>
            </a:r>
          </a:p>
          <a:p>
            <a:pPr lvl="1"/>
            <a:r>
              <a:rPr lang="el-GR" dirty="0" smtClean="0"/>
              <a:t>Προϊόντα με αποκλειστικότητα παραγωγής</a:t>
            </a:r>
          </a:p>
        </p:txBody>
      </p:sp>
    </p:spTree>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Δασμολογητέα αξία</a:t>
            </a:r>
            <a:endParaRPr lang="el-GR" dirty="0"/>
          </a:p>
        </p:txBody>
      </p:sp>
      <p:sp>
        <p:nvSpPr>
          <p:cNvPr id="3" name="2 - Θέση περιεχομένου"/>
          <p:cNvSpPr>
            <a:spLocks noGrp="1"/>
          </p:cNvSpPr>
          <p:nvPr>
            <p:ph sz="quarter" idx="1"/>
          </p:nvPr>
        </p:nvSpPr>
        <p:spPr/>
        <p:txBody>
          <a:bodyPr/>
          <a:lstStyle/>
          <a:p>
            <a:r>
              <a:rPr lang="el-GR" dirty="0" smtClean="0"/>
              <a:t>Αξία </a:t>
            </a:r>
            <a:r>
              <a:rPr lang="en-US" dirty="0" smtClean="0"/>
              <a:t>CIF </a:t>
            </a:r>
            <a:r>
              <a:rPr lang="el-GR" dirty="0" smtClean="0"/>
              <a:t>συν όποια άλλα έξοδα δεν έχουν συμπεριληφθεί (</a:t>
            </a:r>
            <a:r>
              <a:rPr lang="el-GR" dirty="0" err="1" smtClean="0"/>
              <a:t>φορτοεκφόρφωση</a:t>
            </a:r>
            <a:r>
              <a:rPr lang="el-GR" dirty="0" smtClean="0"/>
              <a:t>, προμήθειες κα)</a:t>
            </a:r>
          </a:p>
          <a:p>
            <a:pPr>
              <a:buNone/>
            </a:pP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z="4000" dirty="0" smtClean="0"/>
              <a:t>Πλεονεκτήματα – Μειονεκτήματα</a:t>
            </a:r>
            <a:endParaRPr lang="el-GR" sz="4000" dirty="0"/>
          </a:p>
        </p:txBody>
      </p:sp>
      <p:sp>
        <p:nvSpPr>
          <p:cNvPr id="3" name="2 - Θέση περιεχομένου"/>
          <p:cNvSpPr>
            <a:spLocks noGrp="1"/>
          </p:cNvSpPr>
          <p:nvPr>
            <p:ph sz="quarter" idx="1"/>
          </p:nvPr>
        </p:nvSpPr>
        <p:spPr/>
        <p:txBody>
          <a:bodyPr/>
          <a:lstStyle/>
          <a:p>
            <a:r>
              <a:rPr lang="el-GR" dirty="0" smtClean="0">
                <a:solidFill>
                  <a:srgbClr val="00B050"/>
                </a:solidFill>
              </a:rPr>
              <a:t>Έρευνα απόλυτα προσαρμοσμένη στις ανάγκες της εταιρείας</a:t>
            </a:r>
          </a:p>
          <a:p>
            <a:r>
              <a:rPr lang="el-GR" dirty="0" smtClean="0">
                <a:solidFill>
                  <a:srgbClr val="00B050"/>
                </a:solidFill>
              </a:rPr>
              <a:t>Παροχή συγκεκριμένων χρήσιμων πληροφοριών</a:t>
            </a:r>
          </a:p>
          <a:p>
            <a:r>
              <a:rPr lang="el-GR" dirty="0" smtClean="0">
                <a:solidFill>
                  <a:srgbClr val="FF0000"/>
                </a:solidFill>
              </a:rPr>
              <a:t>Είναι ακριβή</a:t>
            </a:r>
          </a:p>
          <a:p>
            <a:r>
              <a:rPr lang="el-GR" dirty="0" smtClean="0">
                <a:solidFill>
                  <a:srgbClr val="FF0000"/>
                </a:solidFill>
              </a:rPr>
              <a:t>Απαιτεί χρόνο</a:t>
            </a:r>
            <a:endParaRPr lang="el-GR" dirty="0">
              <a:solidFill>
                <a:srgbClr val="FF0000"/>
              </a:solidFill>
            </a:endParaRPr>
          </a:p>
        </p:txBody>
      </p:sp>
    </p:spTree>
  </p:cSld>
  <p:clrMapOvr>
    <a:masterClrMapping/>
  </p:clrMapOvr>
  <p:timing>
    <p:tnLst>
      <p:par>
        <p:cTn id="1" dur="indefinite" restart="never" nodeType="tmRoot"/>
      </p:par>
    </p:tn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Μεταχείριση προϊόντων</a:t>
            </a:r>
            <a:endParaRPr lang="el-GR" dirty="0"/>
          </a:p>
        </p:txBody>
      </p:sp>
      <p:sp>
        <p:nvSpPr>
          <p:cNvPr id="3" name="2 - Θέση περιεχομένου"/>
          <p:cNvSpPr>
            <a:spLocks noGrp="1"/>
          </p:cNvSpPr>
          <p:nvPr>
            <p:ph sz="quarter" idx="1"/>
          </p:nvPr>
        </p:nvSpPr>
        <p:spPr/>
        <p:txBody>
          <a:bodyPr/>
          <a:lstStyle/>
          <a:p>
            <a:r>
              <a:rPr lang="el-GR" dirty="0" smtClean="0"/>
              <a:t>Με την άφιξη άμεση παρουσίασή τους στο τελωνείο ή μεταφορά του σε ελεύθερη ζώνη</a:t>
            </a:r>
          </a:p>
          <a:p>
            <a:pPr>
              <a:buNone/>
            </a:pPr>
            <a:endParaRPr lang="el-GR" dirty="0"/>
          </a:p>
        </p:txBody>
      </p:sp>
    </p:spTree>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Τελωνιακοί προορισμοί</a:t>
            </a:r>
            <a:endParaRPr lang="el-GR" dirty="0"/>
          </a:p>
        </p:txBody>
      </p:sp>
      <p:sp>
        <p:nvSpPr>
          <p:cNvPr id="3" name="2 - Θέση περιεχομένου"/>
          <p:cNvSpPr>
            <a:spLocks noGrp="1"/>
          </p:cNvSpPr>
          <p:nvPr>
            <p:ph sz="quarter" idx="1"/>
          </p:nvPr>
        </p:nvSpPr>
        <p:spPr/>
        <p:txBody>
          <a:bodyPr/>
          <a:lstStyle/>
          <a:p>
            <a:r>
              <a:rPr lang="el-GR" dirty="0" smtClean="0"/>
              <a:t>Για την ΕΕ απαιτείται διασάφηση με απλουστευμένες διαδικασίες όπως κατάθεση ενός εμπορικού ή διοικητικού εγγράφου</a:t>
            </a:r>
          </a:p>
          <a:p>
            <a:r>
              <a:rPr lang="el-GR" dirty="0" smtClean="0"/>
              <a:t>Εκτός ΕΕ ακολουθείται η συνήθης διαδικασία της διασάφησης</a:t>
            </a:r>
            <a:endParaRPr lang="el-GR" dirty="0"/>
          </a:p>
        </p:txBody>
      </p:sp>
    </p:spTree>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Ελεύθερη κυκλοφορία εμπορευμάτων</a:t>
            </a:r>
            <a:endParaRPr lang="el-GR" dirty="0"/>
          </a:p>
        </p:txBody>
      </p:sp>
      <p:sp>
        <p:nvSpPr>
          <p:cNvPr id="3" name="2 - Θέση περιεχομένου"/>
          <p:cNvSpPr>
            <a:spLocks noGrp="1"/>
          </p:cNvSpPr>
          <p:nvPr>
            <p:ph sz="quarter" idx="1"/>
          </p:nvPr>
        </p:nvSpPr>
        <p:spPr/>
        <p:txBody>
          <a:bodyPr/>
          <a:lstStyle/>
          <a:p>
            <a:r>
              <a:rPr lang="el-GR" dirty="0" smtClean="0"/>
              <a:t>Μετά τη διασάφηση το προϊόν κινείται ελεύθερα εντός του τελωνειακού χώρου</a:t>
            </a:r>
          </a:p>
          <a:p>
            <a:r>
              <a:rPr lang="el-GR" dirty="0" smtClean="0"/>
              <a:t>Προϊόντα που έχουν μερική ή ολική απαλλαγή δασμών παρακολουθούνται τελωνειακά μέχρι τον τελικό προορισμό τους</a:t>
            </a:r>
          </a:p>
        </p:txBody>
      </p:sp>
    </p:spTree>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Εξωτερική διαμετακόμιση</a:t>
            </a:r>
            <a:endParaRPr lang="el-GR" dirty="0"/>
          </a:p>
        </p:txBody>
      </p:sp>
      <p:sp>
        <p:nvSpPr>
          <p:cNvPr id="3" name="2 - Θέση περιεχομένου"/>
          <p:cNvSpPr>
            <a:spLocks noGrp="1"/>
          </p:cNvSpPr>
          <p:nvPr>
            <p:ph sz="quarter" idx="1"/>
          </p:nvPr>
        </p:nvSpPr>
        <p:spPr/>
        <p:txBody>
          <a:bodyPr/>
          <a:lstStyle/>
          <a:p>
            <a:r>
              <a:rPr lang="el-GR" dirty="0" smtClean="0"/>
              <a:t>Δυνατότητα κυκλοφορίας εντός του τελωνειακού χώρου της ΕΕ ενός μη κοινοτικού προϊόντος χωρίς επιβαρύνσεις</a:t>
            </a:r>
          </a:p>
          <a:p>
            <a:r>
              <a:rPr lang="el-GR" dirty="0" smtClean="0"/>
              <a:t>Κυκλοφορία κοινοτικών εμπορευμάτων που επιβάλλεται η εξαγωγή τους εκτός ΕΕ</a:t>
            </a:r>
            <a:endParaRPr lang="el-GR" dirty="0"/>
          </a:p>
        </p:txBody>
      </p:sp>
    </p:spTree>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Τελωνειακή αποταμίευση</a:t>
            </a:r>
            <a:endParaRPr lang="el-GR" dirty="0"/>
          </a:p>
        </p:txBody>
      </p:sp>
      <p:sp>
        <p:nvSpPr>
          <p:cNvPr id="3" name="2 - Θέση περιεχομένου"/>
          <p:cNvSpPr>
            <a:spLocks noGrp="1"/>
          </p:cNvSpPr>
          <p:nvPr>
            <p:ph sz="quarter" idx="1"/>
          </p:nvPr>
        </p:nvSpPr>
        <p:spPr/>
        <p:txBody>
          <a:bodyPr/>
          <a:lstStyle/>
          <a:p>
            <a:r>
              <a:rPr lang="el-GR" dirty="0" smtClean="0"/>
              <a:t>Αποθήκευση σε αποθήκη τελωνειακής αποταμίευσης ως μεταβατικό στάδιο</a:t>
            </a:r>
          </a:p>
          <a:p>
            <a:r>
              <a:rPr lang="el-GR" dirty="0" smtClean="0"/>
              <a:t>Προϋπόθεση η τήρηση εγκεκριμένης λογιστικής αποθήκης</a:t>
            </a:r>
            <a:endParaRPr lang="el-GR" dirty="0"/>
          </a:p>
        </p:txBody>
      </p:sp>
    </p:spTree>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Τελειοποίηση για </a:t>
            </a:r>
            <a:r>
              <a:rPr lang="el-GR" dirty="0" err="1" smtClean="0"/>
              <a:t>επανεξαγωγή</a:t>
            </a:r>
            <a:endParaRPr lang="el-GR" dirty="0"/>
          </a:p>
        </p:txBody>
      </p:sp>
      <p:sp>
        <p:nvSpPr>
          <p:cNvPr id="3" name="2 - Θέση περιεχομένου"/>
          <p:cNvSpPr>
            <a:spLocks noGrp="1"/>
          </p:cNvSpPr>
          <p:nvPr>
            <p:ph sz="quarter" idx="1"/>
          </p:nvPr>
        </p:nvSpPr>
        <p:spPr/>
        <p:txBody>
          <a:bodyPr/>
          <a:lstStyle/>
          <a:p>
            <a:r>
              <a:rPr lang="el-GR" dirty="0" smtClean="0"/>
              <a:t>Επιλέξιμες εργασίες</a:t>
            </a:r>
          </a:p>
          <a:p>
            <a:pPr lvl="1"/>
            <a:r>
              <a:rPr lang="el-GR" dirty="0" smtClean="0"/>
              <a:t>Μεταποίηση</a:t>
            </a:r>
          </a:p>
          <a:p>
            <a:pPr lvl="1"/>
            <a:r>
              <a:rPr lang="el-GR" dirty="0" smtClean="0"/>
              <a:t>Συναρμολόγηση</a:t>
            </a:r>
          </a:p>
          <a:p>
            <a:pPr lvl="1"/>
            <a:r>
              <a:rPr lang="el-GR" dirty="0" smtClean="0"/>
              <a:t>Συνένωση και προσάρτηση σε άλλα εμπορεύματα</a:t>
            </a:r>
          </a:p>
          <a:p>
            <a:pPr lvl="1"/>
            <a:r>
              <a:rPr lang="el-GR" dirty="0" smtClean="0"/>
              <a:t>Επιδιόρθωση και αποκατάσταση λειτουργίας</a:t>
            </a:r>
            <a:endParaRPr lang="el-GR" dirty="0"/>
          </a:p>
        </p:txBody>
      </p:sp>
    </p:spTree>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Μεταποίηση υπό τελωνειακό έλεγχο</a:t>
            </a:r>
            <a:endParaRPr lang="el-GR" dirty="0"/>
          </a:p>
        </p:txBody>
      </p:sp>
      <p:sp>
        <p:nvSpPr>
          <p:cNvPr id="3" name="2 - Θέση περιεχομένου"/>
          <p:cNvSpPr>
            <a:spLocks noGrp="1"/>
          </p:cNvSpPr>
          <p:nvPr>
            <p:ph sz="quarter" idx="1"/>
          </p:nvPr>
        </p:nvSpPr>
        <p:spPr/>
        <p:txBody>
          <a:bodyPr/>
          <a:lstStyle/>
          <a:p>
            <a:r>
              <a:rPr lang="el-GR" dirty="0" smtClean="0"/>
              <a:t>Καταβολή δασμών μετά το τέλος της μεταποιητικής διαδικασίας</a:t>
            </a:r>
          </a:p>
          <a:p>
            <a:r>
              <a:rPr lang="el-GR" dirty="0" smtClean="0"/>
              <a:t>Διευκόλυνση ρευστότητας</a:t>
            </a:r>
            <a:endParaRPr lang="el-GR" dirty="0"/>
          </a:p>
        </p:txBody>
      </p:sp>
    </p:spTree>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Προσωρινή εισαγωγή</a:t>
            </a:r>
            <a:endParaRPr lang="el-GR" dirty="0"/>
          </a:p>
        </p:txBody>
      </p:sp>
      <p:sp>
        <p:nvSpPr>
          <p:cNvPr id="3" name="2 - Θέση περιεχομένου"/>
          <p:cNvSpPr>
            <a:spLocks noGrp="1"/>
          </p:cNvSpPr>
          <p:nvPr>
            <p:ph sz="quarter" idx="1"/>
          </p:nvPr>
        </p:nvSpPr>
        <p:spPr/>
        <p:txBody>
          <a:bodyPr/>
          <a:lstStyle/>
          <a:p>
            <a:r>
              <a:rPr lang="el-GR" dirty="0" smtClean="0"/>
              <a:t>Εισαγωγή προϊόντων για συγκεκριμένο χρονικό διάστημα, συνήθως 24 μήνες, και μετά </a:t>
            </a:r>
            <a:r>
              <a:rPr lang="el-GR" dirty="0" err="1" smtClean="0"/>
              <a:t>επανεξαγωγή</a:t>
            </a:r>
            <a:r>
              <a:rPr lang="el-GR" dirty="0" smtClean="0"/>
              <a:t>. Γίνεται συνήθως για βραχυχρόνια χρήση μηχανολογικού εξοπλισμού χωρίς καταβολή δασμών από τρίτες χώρες</a:t>
            </a:r>
            <a:endParaRPr lang="el-GR" dirty="0"/>
          </a:p>
        </p:txBody>
      </p:sp>
    </p:spTree>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Εξαγωγή για τελειοποίηση και </a:t>
            </a:r>
            <a:r>
              <a:rPr lang="el-GR" dirty="0" err="1" smtClean="0"/>
              <a:t>επανεισαγωγή</a:t>
            </a:r>
            <a:endParaRPr lang="el-GR" dirty="0"/>
          </a:p>
        </p:txBody>
      </p:sp>
      <p:sp>
        <p:nvSpPr>
          <p:cNvPr id="3" name="2 - Θέση περιεχομένου"/>
          <p:cNvSpPr>
            <a:spLocks noGrp="1"/>
          </p:cNvSpPr>
          <p:nvPr>
            <p:ph sz="quarter" idx="1"/>
          </p:nvPr>
        </p:nvSpPr>
        <p:spPr/>
        <p:txBody>
          <a:bodyPr/>
          <a:lstStyle/>
          <a:p>
            <a:r>
              <a:rPr lang="el-GR" dirty="0" smtClean="0"/>
              <a:t>Εξαγωγή προϊόντων εκτός ΕΕ για περαιτέρω μεταποίηση και τελειοποίηση και </a:t>
            </a:r>
            <a:r>
              <a:rPr lang="el-GR" dirty="0" err="1" smtClean="0"/>
              <a:t>επανεισαγωγή</a:t>
            </a:r>
            <a:r>
              <a:rPr lang="el-GR" dirty="0" smtClean="0"/>
              <a:t> τους για διάθεση εντός της ΕΕ με μειωμένους ή μηδενικούς δασμούς</a:t>
            </a:r>
            <a:endParaRPr lang="el-GR" dirty="0"/>
          </a:p>
        </p:txBody>
      </p:sp>
    </p:spTree>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Εξαγωγή</a:t>
            </a:r>
            <a:endParaRPr lang="el-GR" dirty="0"/>
          </a:p>
        </p:txBody>
      </p:sp>
      <p:sp>
        <p:nvSpPr>
          <p:cNvPr id="3" name="2 - Θέση περιεχομένου"/>
          <p:cNvSpPr>
            <a:spLocks noGrp="1"/>
          </p:cNvSpPr>
          <p:nvPr>
            <p:ph sz="quarter" idx="1"/>
          </p:nvPr>
        </p:nvSpPr>
        <p:spPr/>
        <p:txBody>
          <a:bodyPr/>
          <a:lstStyle/>
          <a:p>
            <a:r>
              <a:rPr lang="el-GR" dirty="0" smtClean="0"/>
              <a:t>Εξαγωγή προϊόντων εκτός ΕΕ. Δεν θεωρείται εξαγωγή η διάθεση προϊόντων σε άλλη χώρα της ΕΕ</a:t>
            </a:r>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solidFill>
                  <a:schemeClr val="tx1"/>
                </a:solidFill>
              </a:rPr>
              <a:t>Τρόποι συλλογής πληροφοριών</a:t>
            </a:r>
            <a:endParaRPr lang="el-GR" dirty="0">
              <a:solidFill>
                <a:schemeClr val="tx1"/>
              </a:solidFill>
            </a:endParaRPr>
          </a:p>
        </p:txBody>
      </p:sp>
      <p:sp>
        <p:nvSpPr>
          <p:cNvPr id="3" name="2 - Θέση περιεχομένου"/>
          <p:cNvSpPr>
            <a:spLocks noGrp="1"/>
          </p:cNvSpPr>
          <p:nvPr>
            <p:ph sz="quarter" idx="1"/>
          </p:nvPr>
        </p:nvSpPr>
        <p:spPr/>
        <p:txBody>
          <a:bodyPr/>
          <a:lstStyle/>
          <a:p>
            <a:r>
              <a:rPr lang="el-GR" dirty="0" smtClean="0"/>
              <a:t>Ερωτηματολόγια</a:t>
            </a:r>
          </a:p>
          <a:p>
            <a:r>
              <a:rPr lang="en-US" dirty="0" smtClean="0"/>
              <a:t>Focus groups</a:t>
            </a:r>
          </a:p>
          <a:p>
            <a:r>
              <a:rPr lang="el-GR" dirty="0" smtClean="0"/>
              <a:t>Πειράματα καταναλωτικής συμπεριφοράς</a:t>
            </a:r>
          </a:p>
          <a:p>
            <a:r>
              <a:rPr lang="el-GR" dirty="0" smtClean="0"/>
              <a:t>Φυσική παρατήρηση</a:t>
            </a:r>
            <a:endParaRPr lang="el-GR" dirty="0"/>
          </a:p>
        </p:txBody>
      </p:sp>
    </p:spTree>
  </p:cSld>
  <p:clrMapOvr>
    <a:masterClrMapping/>
  </p:clrMapOvr>
  <p:timing>
    <p:tnLst>
      <p:par>
        <p:cTn id="1" dur="indefinite" restart="never" nodeType="tmRoot"/>
      </p:par>
    </p:tnLst>
  </p:timing>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Πληροφοριακό σύστημα </a:t>
            </a:r>
            <a:r>
              <a:rPr lang="en-US" dirty="0" err="1" smtClean="0"/>
              <a:t>ICISnet</a:t>
            </a:r>
            <a:endParaRPr lang="el-GR" dirty="0"/>
          </a:p>
        </p:txBody>
      </p:sp>
      <p:sp>
        <p:nvSpPr>
          <p:cNvPr id="3" name="2 - Θέση περιεχομένου"/>
          <p:cNvSpPr>
            <a:spLocks noGrp="1"/>
          </p:cNvSpPr>
          <p:nvPr>
            <p:ph sz="quarter" idx="1"/>
          </p:nvPr>
        </p:nvSpPr>
        <p:spPr/>
        <p:txBody>
          <a:bodyPr/>
          <a:lstStyle/>
          <a:p>
            <a:r>
              <a:rPr lang="el-GR" dirty="0" smtClean="0"/>
              <a:t>Ηλεκτρονική υποβολή της διασάφησης εξαγωγής</a:t>
            </a:r>
          </a:p>
          <a:p>
            <a:r>
              <a:rPr lang="el-GR" dirty="0" smtClean="0"/>
              <a:t>Πιστοποίηση χρηστών</a:t>
            </a:r>
          </a:p>
          <a:p>
            <a:r>
              <a:rPr lang="el-GR" dirty="0" smtClean="0"/>
              <a:t>Ενημέρωση χρηστών</a:t>
            </a:r>
          </a:p>
          <a:p>
            <a:r>
              <a:rPr lang="el-GR" dirty="0" smtClean="0"/>
              <a:t>Ηλεκτρονικά μηνύματα διαδικασίας εξαγωγής</a:t>
            </a:r>
            <a:endParaRPr lang="el-GR" dirty="0"/>
          </a:p>
        </p:txBody>
      </p:sp>
    </p:spTree>
  </p:cSld>
  <p:clrMapOvr>
    <a:masterClrMapping/>
  </p:clrMapOvr>
  <p:timing>
    <p:tnLst>
      <p:par>
        <p:cTn id="1" dur="indefinite" restart="never" nodeType="tmRoot"/>
      </p:par>
    </p:tnLst>
  </p:timing>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Ηλεκτρονική ανταλλαγή πληροφοριών</a:t>
            </a:r>
            <a:endParaRPr lang="el-GR" dirty="0"/>
          </a:p>
        </p:txBody>
      </p:sp>
      <p:sp>
        <p:nvSpPr>
          <p:cNvPr id="3" name="2 - Θέση περιεχομένου"/>
          <p:cNvSpPr>
            <a:spLocks noGrp="1"/>
          </p:cNvSpPr>
          <p:nvPr>
            <p:ph sz="quarter" idx="1"/>
          </p:nvPr>
        </p:nvSpPr>
        <p:spPr/>
        <p:txBody>
          <a:bodyPr/>
          <a:lstStyle/>
          <a:p>
            <a:r>
              <a:rPr lang="el-GR" dirty="0" smtClean="0"/>
              <a:t>Τελωνείο εξαγωγής</a:t>
            </a:r>
          </a:p>
          <a:p>
            <a:r>
              <a:rPr lang="el-GR" dirty="0" smtClean="0"/>
              <a:t>Δηλωθέν τελωνείο εξαγωγής</a:t>
            </a:r>
          </a:p>
          <a:p>
            <a:r>
              <a:rPr lang="el-GR" dirty="0" smtClean="0"/>
              <a:t>Πραγματικό τελωνείο εξόδου. Διαφοροποιείται μόνο αν αυτό γίνει δεκτό από το τελωνείο εξαγωγής</a:t>
            </a:r>
            <a:endParaRPr lang="el-GR" dirty="0"/>
          </a:p>
        </p:txBody>
      </p:sp>
    </p:spTree>
  </p:cSld>
  <p:clrMapOvr>
    <a:masterClrMapping/>
  </p:clrMapOvr>
  <p:timing>
    <p:tnLst>
      <p:par>
        <p:cTn id="1" dur="indefinite" restart="never" nodeType="tmRoot"/>
      </p:par>
    </p:tnLst>
  </p:timing>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Εσωτερική διαμετακόμιση</a:t>
            </a:r>
            <a:endParaRPr lang="el-GR" dirty="0"/>
          </a:p>
        </p:txBody>
      </p:sp>
      <p:sp>
        <p:nvSpPr>
          <p:cNvPr id="3" name="2 - Θέση περιεχομένου"/>
          <p:cNvSpPr>
            <a:spLocks noGrp="1"/>
          </p:cNvSpPr>
          <p:nvPr>
            <p:ph sz="quarter" idx="1"/>
          </p:nvPr>
        </p:nvSpPr>
        <p:spPr/>
        <p:txBody>
          <a:bodyPr/>
          <a:lstStyle/>
          <a:p>
            <a:r>
              <a:rPr lang="el-GR" dirty="0" smtClean="0"/>
              <a:t>Μεταφορά προϊόντων με προσωρινή έξοδο από την ΕΕ. Πρέπει να περιγράφεται στη διασάφηση.</a:t>
            </a:r>
          </a:p>
          <a:p>
            <a:r>
              <a:rPr lang="el-GR" dirty="0" smtClean="0"/>
              <a:t>Εναλλακτικά με χρήση δελτίου ΤΙ</a:t>
            </a:r>
            <a:r>
              <a:rPr lang="en-US" dirty="0" smtClean="0"/>
              <a:t>R </a:t>
            </a:r>
            <a:r>
              <a:rPr lang="el-GR" dirty="0" smtClean="0"/>
              <a:t>σε χώρες που έχουν υπογράψει τη σχετική σύμβαση</a:t>
            </a:r>
            <a:endParaRPr lang="el-GR" dirty="0"/>
          </a:p>
        </p:txBody>
      </p:sp>
    </p:spTree>
  </p:cSld>
  <p:clrMapOvr>
    <a:masterClrMapping/>
  </p:clrMapOvr>
  <p:timing>
    <p:tnLst>
      <p:par>
        <p:cTn id="1" dur="indefinite" restart="never" nodeType="tmRoot"/>
      </p:par>
    </p:tnLst>
  </p:timing>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Ελεύθερες ζώνες – Ελεύθερες αποθήκες</a:t>
            </a:r>
            <a:endParaRPr lang="el-GR" dirty="0"/>
          </a:p>
        </p:txBody>
      </p:sp>
      <p:sp>
        <p:nvSpPr>
          <p:cNvPr id="3" name="2 - Θέση περιεχομένου"/>
          <p:cNvSpPr>
            <a:spLocks noGrp="1"/>
          </p:cNvSpPr>
          <p:nvPr>
            <p:ph sz="quarter" idx="1"/>
          </p:nvPr>
        </p:nvSpPr>
        <p:spPr/>
        <p:txBody>
          <a:bodyPr/>
          <a:lstStyle/>
          <a:p>
            <a:r>
              <a:rPr lang="el-GR" dirty="0" smtClean="0"/>
              <a:t>Χώροι που προορίζονται για επ’ αόριστον αποθήκευση προϊόντων χωρίς την αναγκαιότητα επιβολής δασμών</a:t>
            </a:r>
            <a:endParaRPr lang="el-GR" dirty="0"/>
          </a:p>
        </p:txBody>
      </p:sp>
    </p:spTree>
  </p:cSld>
  <p:clrMapOvr>
    <a:masterClrMapping/>
  </p:clrMapOvr>
  <p:timing>
    <p:tnLst>
      <p:par>
        <p:cTn id="1" dur="indefinite" restart="never" nodeType="tmRoot"/>
      </p:par>
    </p:tnLst>
  </p:timing>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Απαλλαγή από εισαγωγικούς δασμούς</a:t>
            </a:r>
            <a:endParaRPr lang="el-GR" dirty="0"/>
          </a:p>
        </p:txBody>
      </p:sp>
      <p:sp>
        <p:nvSpPr>
          <p:cNvPr id="3" name="2 - Θέση περιεχομένου"/>
          <p:cNvSpPr>
            <a:spLocks noGrp="1"/>
          </p:cNvSpPr>
          <p:nvPr>
            <p:ph sz="quarter" idx="1"/>
          </p:nvPr>
        </p:nvSpPr>
        <p:spPr/>
        <p:txBody>
          <a:bodyPr/>
          <a:lstStyle/>
          <a:p>
            <a:r>
              <a:rPr lang="el-GR" dirty="0" smtClean="0"/>
              <a:t>Απαλλάσσονται από δασμούς προϊόντα που εξήχθησαν εκτός ΕΕ και επανεισάγονται στην ίδια κατάσταση μέσα σε διάστημα τριών ετών</a:t>
            </a:r>
          </a:p>
          <a:p>
            <a:r>
              <a:rPr lang="el-GR" dirty="0" smtClean="0"/>
              <a:t>Ειδικές διατάξεις ισχύουν για αλιεύματα</a:t>
            </a:r>
            <a:endParaRPr lang="el-GR" dirty="0"/>
          </a:p>
        </p:txBody>
      </p:sp>
    </p:spTree>
  </p:cSld>
  <p:clrMapOvr>
    <a:masterClrMapping/>
  </p:clrMapOvr>
  <p:timing>
    <p:tnLst>
      <p:par>
        <p:cTn id="1" dur="indefinite" restart="never" nodeType="tmRoot"/>
      </p:par>
    </p:tnLst>
  </p:timing>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Απλουστευμένες διαδικασίες κατά την εξαγωγή</a:t>
            </a:r>
            <a:endParaRPr lang="el-GR" dirty="0"/>
          </a:p>
        </p:txBody>
      </p:sp>
      <p:sp>
        <p:nvSpPr>
          <p:cNvPr id="3" name="2 - Θέση περιεχομένου"/>
          <p:cNvSpPr>
            <a:spLocks noGrp="1"/>
          </p:cNvSpPr>
          <p:nvPr>
            <p:ph sz="quarter" idx="1"/>
          </p:nvPr>
        </p:nvSpPr>
        <p:spPr/>
        <p:txBody>
          <a:bodyPr/>
          <a:lstStyle/>
          <a:p>
            <a:r>
              <a:rPr lang="el-GR" dirty="0" smtClean="0"/>
              <a:t>Όταν ο εξαγωγέας είναι εγκεκριμένος, ό έλεγχος μπορεί να γίνει στο εργοστάσιο ή στα καταστήματα των εμπόρων, για συντόμευση των διαδικασιών</a:t>
            </a:r>
            <a:endParaRPr lang="el-GR" dirty="0"/>
          </a:p>
        </p:txBody>
      </p:sp>
    </p:spTree>
  </p:cSld>
  <p:clrMapOvr>
    <a:masterClrMapping/>
  </p:clrMapOvr>
  <p:timing>
    <p:tnLst>
      <p:par>
        <p:cTn id="1" dur="indefinite" restart="never" nodeType="tmRoot"/>
      </p:par>
    </p:tnLst>
  </p:timing>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Καθεστώς ΦΠΑ</a:t>
            </a:r>
            <a:endParaRPr lang="el-GR" dirty="0"/>
          </a:p>
        </p:txBody>
      </p:sp>
      <p:sp>
        <p:nvSpPr>
          <p:cNvPr id="3" name="2 - Θέση περιεχομένου"/>
          <p:cNvSpPr>
            <a:spLocks noGrp="1"/>
          </p:cNvSpPr>
          <p:nvPr>
            <p:ph sz="quarter" idx="1"/>
          </p:nvPr>
        </p:nvSpPr>
        <p:spPr/>
        <p:txBody>
          <a:bodyPr/>
          <a:lstStyle/>
          <a:p>
            <a:r>
              <a:rPr lang="el-GR" dirty="0" smtClean="0"/>
              <a:t>Άμεση απαλλαγή ισχύει όταν οι εξαγωγές γίνονται από τον ίδιο τον πωλητή</a:t>
            </a:r>
          </a:p>
          <a:p>
            <a:r>
              <a:rPr lang="el-GR" dirty="0" smtClean="0"/>
              <a:t>Έμμεση απαλλαγή σημαίνει ότι ο αγοραστής εξαγωγέας καταβάλλει ΦΠΑ στον πωλητή και στη συνέχεια, μετά την εξαγωγή αυτός επιστρέφεται</a:t>
            </a:r>
          </a:p>
          <a:p>
            <a:r>
              <a:rPr lang="el-GR" dirty="0" smtClean="0"/>
              <a:t>Άμεση απαλλαγή δικαιούνται πρώτες ύλες, υλικά συσκευασίας, έτοιμα αγαθά κα.</a:t>
            </a:r>
            <a:endParaRPr lang="el-GR" dirty="0"/>
          </a:p>
        </p:txBody>
      </p:sp>
    </p:spTree>
  </p:cSld>
  <p:clrMapOvr>
    <a:masterClrMapping/>
  </p:clrMapOvr>
  <p:timing>
    <p:tnLst>
      <p:par>
        <p:cTn id="1" dur="indefinite" restart="never" nodeType="tmRoot"/>
      </p:par>
    </p:tnLst>
  </p:timing>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51520" y="332656"/>
            <a:ext cx="8534400" cy="758952"/>
          </a:xfrm>
        </p:spPr>
        <p:txBody>
          <a:bodyPr>
            <a:normAutofit fontScale="90000"/>
          </a:bodyPr>
          <a:lstStyle/>
          <a:p>
            <a:r>
              <a:rPr lang="el-GR" dirty="0" smtClean="0"/>
              <a:t>Ηλεκτρονικό τελωνείο</a:t>
            </a:r>
            <a:r>
              <a:rPr lang="en-US" dirty="0" smtClean="0"/>
              <a:t/>
            </a:r>
            <a:br>
              <a:rPr lang="en-US" dirty="0" smtClean="0"/>
            </a:br>
            <a:r>
              <a:rPr lang="el-GR" dirty="0" smtClean="0"/>
              <a:t>(</a:t>
            </a:r>
            <a:r>
              <a:rPr lang="en-US" dirty="0" smtClean="0"/>
              <a:t>e-customs)</a:t>
            </a:r>
            <a:endParaRPr lang="el-GR" dirty="0"/>
          </a:p>
        </p:txBody>
      </p:sp>
      <p:sp>
        <p:nvSpPr>
          <p:cNvPr id="3" name="2 - Θέση περιεχομένου"/>
          <p:cNvSpPr>
            <a:spLocks noGrp="1"/>
          </p:cNvSpPr>
          <p:nvPr>
            <p:ph sz="quarter" idx="1"/>
          </p:nvPr>
        </p:nvSpPr>
        <p:spPr/>
        <p:txBody>
          <a:bodyPr/>
          <a:lstStyle/>
          <a:p>
            <a:r>
              <a:rPr lang="el-GR" sz="2400" dirty="0" smtClean="0"/>
              <a:t>Διευκόλυνση μετακίνησης εμπορευμάτων</a:t>
            </a:r>
          </a:p>
          <a:p>
            <a:r>
              <a:rPr lang="el-GR" sz="2400" dirty="0" smtClean="0"/>
              <a:t>Αύξηση ανταγωνιστικότητας</a:t>
            </a:r>
          </a:p>
          <a:p>
            <a:r>
              <a:rPr lang="el-GR" sz="2400" dirty="0" smtClean="0"/>
              <a:t>Είσπραξη όλων των δασμών</a:t>
            </a:r>
          </a:p>
          <a:p>
            <a:r>
              <a:rPr lang="el-GR" sz="2400" dirty="0" smtClean="0"/>
              <a:t>Διευκόλυνση νόμιμου εμπορίου</a:t>
            </a:r>
          </a:p>
          <a:p>
            <a:r>
              <a:rPr lang="el-GR" sz="2400" dirty="0" smtClean="0"/>
              <a:t>Βελτίωση ασφάλειας και προστασίας πολιτών</a:t>
            </a:r>
          </a:p>
          <a:p>
            <a:r>
              <a:rPr lang="el-GR" sz="2400" dirty="0" smtClean="0"/>
              <a:t>Προστασία οικονομικών συμφερόντων</a:t>
            </a:r>
          </a:p>
          <a:p>
            <a:r>
              <a:rPr lang="el-GR" sz="2400" dirty="0" smtClean="0"/>
              <a:t>Αντιμετώπιση διεθνούς εγκλήματος και τρομοκρατίας</a:t>
            </a:r>
          </a:p>
          <a:p>
            <a:r>
              <a:rPr lang="el-GR" sz="2400" dirty="0" smtClean="0"/>
              <a:t>Απρόσκοπτη ροή δεδομένων</a:t>
            </a:r>
          </a:p>
          <a:p>
            <a:r>
              <a:rPr lang="el-GR" sz="2400" dirty="0" smtClean="0"/>
              <a:t>Ταχεία διαβίβαση πληροφοριών</a:t>
            </a:r>
            <a:endParaRPr lang="el-GR" sz="2400" dirty="0"/>
          </a:p>
        </p:txBody>
      </p:sp>
    </p:spTree>
  </p:cSld>
  <p:clrMapOvr>
    <a:masterClrMapping/>
  </p:clrMapOvr>
  <p:timing>
    <p:tnLst>
      <p:par>
        <p:cTn id="1" dur="indefinite" restart="never" nodeType="tmRoot"/>
      </p:par>
    </p:tnLst>
  </p:timing>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Διεκπεραίωση εξαγωγών</a:t>
            </a:r>
            <a:endParaRPr lang="el-GR" dirty="0"/>
          </a:p>
        </p:txBody>
      </p:sp>
      <p:sp>
        <p:nvSpPr>
          <p:cNvPr id="3" name="2 - Θέση περιεχομένου"/>
          <p:cNvSpPr>
            <a:spLocks noGrp="1"/>
          </p:cNvSpPr>
          <p:nvPr>
            <p:ph sz="quarter" idx="1"/>
          </p:nvPr>
        </p:nvSpPr>
        <p:spPr/>
        <p:txBody>
          <a:bodyPr/>
          <a:lstStyle/>
          <a:p>
            <a:r>
              <a:rPr lang="el-GR" dirty="0" smtClean="0"/>
              <a:t>Καταχώρηση παραγγελιών</a:t>
            </a:r>
          </a:p>
          <a:p>
            <a:r>
              <a:rPr lang="el-GR" dirty="0" smtClean="0"/>
              <a:t>Έλεγχος ενέγγυας πίστωσης</a:t>
            </a:r>
          </a:p>
          <a:p>
            <a:r>
              <a:rPr lang="el-GR" dirty="0" smtClean="0"/>
              <a:t>Μεταβίβαση παραγγελιών</a:t>
            </a:r>
          </a:p>
          <a:p>
            <a:r>
              <a:rPr lang="el-GR" dirty="0" smtClean="0"/>
              <a:t>Υποβολή φορτωτικών εγγράφων</a:t>
            </a:r>
          </a:p>
          <a:p>
            <a:r>
              <a:rPr lang="el-GR" dirty="0" smtClean="0"/>
              <a:t>Διεκπεραίωση λοιπών εξαγωγικών </a:t>
            </a:r>
            <a:r>
              <a:rPr lang="el-GR" dirty="0" smtClean="0"/>
              <a:t>διαδικασιών</a:t>
            </a:r>
            <a:endParaRPr lang="el-GR" dirty="0"/>
          </a:p>
        </p:txBody>
      </p:sp>
    </p:spTree>
  </p:cSld>
  <p:clrMapOvr>
    <a:masterClrMapping/>
  </p:clrMapOvr>
  <p:timing>
    <p:tnLst>
      <p:par>
        <p:cTn id="1" dur="indefinite" restart="never" nodeType="tmRoot"/>
      </p:par>
    </p:tnLst>
  </p:timing>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Μέσα χρηματοδότησης εξαγωγικών επιχειρήσεων</a:t>
            </a:r>
            <a:endParaRPr lang="el-GR" dirty="0"/>
          </a:p>
        </p:txBody>
      </p:sp>
      <p:sp>
        <p:nvSpPr>
          <p:cNvPr id="3" name="2 - Θέση περιεχομένου"/>
          <p:cNvSpPr>
            <a:spLocks noGrp="1"/>
          </p:cNvSpPr>
          <p:nvPr>
            <p:ph sz="quarter" idx="1"/>
          </p:nvPr>
        </p:nvSpPr>
        <p:spPr>
          <a:xfrm>
            <a:off x="457200" y="1600200"/>
            <a:ext cx="8229600" cy="5069160"/>
          </a:xfrm>
        </p:spPr>
        <p:txBody>
          <a:bodyPr/>
          <a:lstStyle/>
          <a:p>
            <a:r>
              <a:rPr lang="el-GR" sz="2400" dirty="0" smtClean="0"/>
              <a:t>Αυτοχρηματοδότηση</a:t>
            </a:r>
          </a:p>
          <a:p>
            <a:r>
              <a:rPr lang="el-GR" sz="2400" dirty="0" smtClean="0"/>
              <a:t>Μακροπρόθεσμα τραπεζικά δάνεια</a:t>
            </a:r>
          </a:p>
          <a:p>
            <a:r>
              <a:rPr lang="el-GR" sz="2400" dirty="0" smtClean="0"/>
              <a:t>Βραχυπρόθεσμα τραπεζικά δάνεια</a:t>
            </a:r>
          </a:p>
          <a:p>
            <a:r>
              <a:rPr lang="el-GR" sz="2400" dirty="0" smtClean="0"/>
              <a:t>Κρατικές ενισχύσεις (αναπτυξιακός νόμος)</a:t>
            </a:r>
          </a:p>
          <a:p>
            <a:r>
              <a:rPr lang="el-GR" sz="2400" dirty="0" smtClean="0"/>
              <a:t>Πιστώσεις προμηθευτών</a:t>
            </a:r>
          </a:p>
          <a:p>
            <a:r>
              <a:rPr lang="el-GR" sz="2400" dirty="0" smtClean="0"/>
              <a:t>Προθεσμιακή ανέκκλητος και επιβεβαιωμένη ενέγγυος πίστωση</a:t>
            </a:r>
          </a:p>
          <a:p>
            <a:r>
              <a:rPr lang="el-GR" sz="2400" dirty="0" smtClean="0"/>
              <a:t>Προεξόφληση τριτεγγυημένων συναλλαγματικών</a:t>
            </a:r>
          </a:p>
          <a:p>
            <a:r>
              <a:rPr lang="el-GR" sz="2400" dirty="0" smtClean="0"/>
              <a:t>Ανάληψη απαιτήσεων (</a:t>
            </a:r>
            <a:r>
              <a:rPr lang="en-US" sz="2400" dirty="0" smtClean="0"/>
              <a:t>factoring)</a:t>
            </a:r>
          </a:p>
          <a:p>
            <a:r>
              <a:rPr lang="el-GR" sz="2400" dirty="0" smtClean="0"/>
              <a:t>Χρηματοδοτική μίσθωση (</a:t>
            </a:r>
            <a:r>
              <a:rPr lang="en-US" sz="2400" dirty="0" smtClean="0"/>
              <a:t>Leasing)</a:t>
            </a:r>
          </a:p>
          <a:p>
            <a:r>
              <a:rPr lang="el-GR" sz="2400" dirty="0" smtClean="0"/>
              <a:t>Επικουρική χρηματοδοτική υποστήριξη των εξαγωγέων</a:t>
            </a:r>
            <a:endParaRPr lang="el-GR"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Δευτερογενής έρευνα</a:t>
            </a:r>
            <a:endParaRPr lang="el-GR" dirty="0"/>
          </a:p>
        </p:txBody>
      </p:sp>
      <p:sp>
        <p:nvSpPr>
          <p:cNvPr id="3" name="2 - Θέση περιεχομένου"/>
          <p:cNvSpPr>
            <a:spLocks noGrp="1"/>
          </p:cNvSpPr>
          <p:nvPr>
            <p:ph sz="quarter" idx="1"/>
          </p:nvPr>
        </p:nvSpPr>
        <p:spPr/>
        <p:txBody>
          <a:bodyPr/>
          <a:lstStyle/>
          <a:p>
            <a:r>
              <a:rPr lang="el-GR" dirty="0" smtClean="0"/>
              <a:t>Αναζήτηση πληροφοριών μέσα από</a:t>
            </a:r>
          </a:p>
          <a:p>
            <a:pPr lvl="1"/>
            <a:r>
              <a:rPr lang="el-GR" dirty="0" smtClean="0"/>
              <a:t>Κυβέρνηση και επιχειρηματικούς συνδέσμους</a:t>
            </a:r>
          </a:p>
          <a:p>
            <a:pPr lvl="1"/>
            <a:r>
              <a:rPr lang="el-GR" dirty="0" smtClean="0"/>
              <a:t>Οικονομικά και εμπορικά στατιστικά στοιχεία</a:t>
            </a:r>
          </a:p>
          <a:p>
            <a:pPr lvl="1"/>
            <a:r>
              <a:rPr lang="el-GR" dirty="0" smtClean="0"/>
              <a:t>Δημογραφικά στοιχεία</a:t>
            </a:r>
          </a:p>
          <a:p>
            <a:pPr lvl="1"/>
            <a:r>
              <a:rPr lang="el-GR" dirty="0" smtClean="0"/>
              <a:t>ΜΜΕ</a:t>
            </a:r>
          </a:p>
          <a:p>
            <a:pPr lvl="1"/>
            <a:r>
              <a:rPr lang="el-GR" dirty="0" smtClean="0"/>
              <a:t>Διεθνείς ανταποκρίσεις</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ΕΙΣΑΓΩΓΗ</a:t>
            </a:r>
            <a:endParaRPr lang="el-GR" dirty="0"/>
          </a:p>
        </p:txBody>
      </p:sp>
      <p:sp>
        <p:nvSpPr>
          <p:cNvPr id="3" name="2 - Θέση περιεχομένου"/>
          <p:cNvSpPr>
            <a:spLocks noGrp="1"/>
          </p:cNvSpPr>
          <p:nvPr>
            <p:ph sz="quarter" idx="1"/>
          </p:nvPr>
        </p:nvSpPr>
        <p:spPr>
          <a:xfrm>
            <a:off x="457200" y="1600200"/>
            <a:ext cx="8229600" cy="4781128"/>
          </a:xfrm>
        </p:spPr>
        <p:txBody>
          <a:bodyPr/>
          <a:lstStyle/>
          <a:p>
            <a:r>
              <a:rPr lang="el-GR" dirty="0" smtClean="0"/>
              <a:t>Τα βήματα επιτυχίας των εξαγωγών</a:t>
            </a:r>
          </a:p>
          <a:p>
            <a:pPr lvl="1"/>
            <a:r>
              <a:rPr lang="el-GR" dirty="0" smtClean="0"/>
              <a:t>Γιατί να εξάγω</a:t>
            </a:r>
          </a:p>
          <a:p>
            <a:pPr lvl="1"/>
            <a:r>
              <a:rPr lang="el-GR" dirty="0" smtClean="0"/>
              <a:t>Διάγνωση επιπέδου εξαγωγικής ετοιμότητας</a:t>
            </a:r>
          </a:p>
          <a:p>
            <a:pPr lvl="1"/>
            <a:r>
              <a:rPr lang="el-GR" dirty="0" smtClean="0"/>
              <a:t>Τι να εξάγω</a:t>
            </a:r>
          </a:p>
          <a:p>
            <a:pPr lvl="1"/>
            <a:r>
              <a:rPr lang="el-GR" dirty="0" smtClean="0"/>
              <a:t>Που να εξάγω</a:t>
            </a:r>
          </a:p>
          <a:p>
            <a:pPr lvl="1"/>
            <a:r>
              <a:rPr lang="el-GR" dirty="0" smtClean="0"/>
              <a:t>Εξαγωγικό μάρκετινγκ</a:t>
            </a:r>
          </a:p>
          <a:p>
            <a:pPr lvl="1"/>
            <a:r>
              <a:rPr lang="el-GR" dirty="0" smtClean="0"/>
              <a:t>Πώς να εξάγω</a:t>
            </a:r>
          </a:p>
          <a:p>
            <a:pPr lvl="1"/>
            <a:r>
              <a:rPr lang="el-GR" dirty="0" smtClean="0"/>
              <a:t>Πως θα πληρωθώ</a:t>
            </a:r>
          </a:p>
          <a:p>
            <a:pPr lvl="1"/>
            <a:r>
              <a:rPr lang="el-GR" dirty="0" smtClean="0"/>
              <a:t>Πλάνο εξαγωγικής ανάπτυξης</a:t>
            </a: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z="4000" dirty="0" smtClean="0"/>
              <a:t>Πλεονεκτήματα – Μειονεκτήματα</a:t>
            </a:r>
            <a:endParaRPr lang="el-GR" sz="4000" dirty="0"/>
          </a:p>
        </p:txBody>
      </p:sp>
      <p:sp>
        <p:nvSpPr>
          <p:cNvPr id="3" name="2 - Θέση περιεχομένου"/>
          <p:cNvSpPr>
            <a:spLocks noGrp="1"/>
          </p:cNvSpPr>
          <p:nvPr>
            <p:ph sz="quarter" idx="1"/>
          </p:nvPr>
        </p:nvSpPr>
        <p:spPr/>
        <p:txBody>
          <a:bodyPr/>
          <a:lstStyle/>
          <a:p>
            <a:r>
              <a:rPr lang="el-GR" dirty="0" smtClean="0">
                <a:solidFill>
                  <a:srgbClr val="00B050"/>
                </a:solidFill>
              </a:rPr>
              <a:t>Χαμηλή δαπάνη</a:t>
            </a:r>
          </a:p>
          <a:p>
            <a:r>
              <a:rPr lang="el-GR" dirty="0" smtClean="0">
                <a:solidFill>
                  <a:srgbClr val="00B050"/>
                </a:solidFill>
              </a:rPr>
              <a:t>Γρήγορη</a:t>
            </a:r>
          </a:p>
          <a:p>
            <a:r>
              <a:rPr lang="el-GR" dirty="0" smtClean="0">
                <a:solidFill>
                  <a:srgbClr val="FF0000"/>
                </a:solidFill>
              </a:rPr>
              <a:t>Αναχρονιστικές πληροφορίες</a:t>
            </a:r>
          </a:p>
          <a:p>
            <a:r>
              <a:rPr lang="el-GR" dirty="0" smtClean="0">
                <a:solidFill>
                  <a:srgbClr val="FF0000"/>
                </a:solidFill>
              </a:rPr>
              <a:t>Πολλά δεδομένα</a:t>
            </a:r>
          </a:p>
          <a:p>
            <a:r>
              <a:rPr lang="el-GR" dirty="0" smtClean="0">
                <a:solidFill>
                  <a:srgbClr val="FF0000"/>
                </a:solidFill>
              </a:rPr>
              <a:t>Ανεπαρκή δεδομένα</a:t>
            </a:r>
          </a:p>
          <a:p>
            <a:r>
              <a:rPr lang="el-GR" dirty="0" smtClean="0">
                <a:solidFill>
                  <a:srgbClr val="FF0000"/>
                </a:solidFill>
              </a:rPr>
              <a:t>Μη διαθέσιμα στατιστικά στοιχεία</a:t>
            </a:r>
            <a:endParaRPr lang="el-GR" dirty="0">
              <a:solidFill>
                <a:srgbClr val="FF000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Πως επιλέγω τι να κάνω;</a:t>
            </a:r>
            <a:endParaRPr lang="el-GR" dirty="0"/>
          </a:p>
        </p:txBody>
      </p:sp>
      <p:sp>
        <p:nvSpPr>
          <p:cNvPr id="3" name="2 - Θέση περιεχομένου"/>
          <p:cNvSpPr>
            <a:spLocks noGrp="1"/>
          </p:cNvSpPr>
          <p:nvPr>
            <p:ph sz="quarter" idx="1"/>
          </p:nvPr>
        </p:nvSpPr>
        <p:spPr/>
        <p:txBody>
          <a:bodyPr/>
          <a:lstStyle/>
          <a:p>
            <a:r>
              <a:rPr lang="el-GR" dirty="0" smtClean="0"/>
              <a:t>Η πραγματοποίηση τακτικών δευτερογενών ερευνών μειώνει σημαντικά την ανάγκη για πρωτογενή έρευνα</a:t>
            </a:r>
          </a:p>
          <a:p>
            <a:r>
              <a:rPr lang="el-GR" dirty="0" smtClean="0"/>
              <a:t>Χρήση διεθνών συστημάτων κατηγοριοποίησης</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Τι πρέπει να ψάξω να βρω;</a:t>
            </a:r>
            <a:endParaRPr lang="el-GR" dirty="0"/>
          </a:p>
        </p:txBody>
      </p:sp>
      <p:sp>
        <p:nvSpPr>
          <p:cNvPr id="3" name="2 - Θέση περιεχομένου"/>
          <p:cNvSpPr>
            <a:spLocks noGrp="1"/>
          </p:cNvSpPr>
          <p:nvPr>
            <p:ph sz="quarter" idx="1"/>
          </p:nvPr>
        </p:nvSpPr>
        <p:spPr/>
        <p:txBody>
          <a:bodyPr/>
          <a:lstStyle/>
          <a:p>
            <a:r>
              <a:rPr lang="el-GR" dirty="0" smtClean="0"/>
              <a:t>Από πού εισάγονται προϊόντα</a:t>
            </a:r>
          </a:p>
          <a:p>
            <a:r>
              <a:rPr lang="el-GR" dirty="0" smtClean="0"/>
              <a:t>Που εξάγονται προϊόντα</a:t>
            </a:r>
          </a:p>
          <a:p>
            <a:r>
              <a:rPr lang="el-GR" dirty="0" smtClean="0"/>
              <a:t>Ποιες ποσότητες εμπορευμάτων μεταφέρονται</a:t>
            </a:r>
          </a:p>
          <a:p>
            <a:r>
              <a:rPr lang="el-GR" dirty="0" smtClean="0"/>
              <a:t>Ιστορία της εμπορίας προϊόντων</a:t>
            </a:r>
          </a:p>
          <a:p>
            <a:r>
              <a:rPr lang="el-GR" dirty="0" smtClean="0"/>
              <a:t>Επίπεδα δασμών</a:t>
            </a:r>
          </a:p>
          <a:p>
            <a:r>
              <a:rPr lang="el-GR" dirty="0" smtClean="0"/>
              <a:t>Απόκτηση εξαγωγικής άδειας</a:t>
            </a:r>
            <a:endParaRPr lang="el-G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Συνήθεις δυσκολίες</a:t>
            </a:r>
            <a:endParaRPr lang="el-GR" dirty="0"/>
          </a:p>
        </p:txBody>
      </p:sp>
      <p:sp>
        <p:nvSpPr>
          <p:cNvPr id="3" name="2 - Θέση περιεχομένου"/>
          <p:cNvSpPr>
            <a:spLocks noGrp="1"/>
          </p:cNvSpPr>
          <p:nvPr>
            <p:ph sz="quarter" idx="1"/>
          </p:nvPr>
        </p:nvSpPr>
        <p:spPr>
          <a:xfrm>
            <a:off x="457200" y="1600200"/>
            <a:ext cx="8229600" cy="5257800"/>
          </a:xfrm>
        </p:spPr>
        <p:txBody>
          <a:bodyPr/>
          <a:lstStyle/>
          <a:p>
            <a:r>
              <a:rPr lang="el-GR" dirty="0" smtClean="0"/>
              <a:t>Περιορισμένη γνώση των χαρακτηριστικών της νέας αγοράς</a:t>
            </a:r>
          </a:p>
          <a:p>
            <a:r>
              <a:rPr lang="el-GR" dirty="0" smtClean="0"/>
              <a:t>Αναζήτηση κατάλληλου «θεσμού» για τη διεξαγωγή της έρευνας</a:t>
            </a:r>
          </a:p>
          <a:p>
            <a:pPr lvl="1"/>
            <a:r>
              <a:rPr lang="el-GR" dirty="0" smtClean="0"/>
              <a:t>Εσωτερικό προσωπικό</a:t>
            </a:r>
          </a:p>
          <a:p>
            <a:pPr lvl="1"/>
            <a:r>
              <a:rPr lang="el-GR" dirty="0" smtClean="0"/>
              <a:t>Εξωτερικοί συνεργάτες</a:t>
            </a:r>
          </a:p>
          <a:p>
            <a:pPr lvl="2">
              <a:buFont typeface="Wingdings" pitchFamily="2" charset="2"/>
              <a:buChar char="Ø"/>
            </a:pPr>
            <a:r>
              <a:rPr lang="el-GR" sz="2000" dirty="0" smtClean="0"/>
              <a:t>Καλό βιογραφικό</a:t>
            </a:r>
          </a:p>
          <a:p>
            <a:pPr lvl="2">
              <a:buFont typeface="Wingdings" pitchFamily="2" charset="2"/>
              <a:buChar char="Ø"/>
            </a:pPr>
            <a:r>
              <a:rPr lang="el-GR" sz="2000" dirty="0" smtClean="0"/>
              <a:t>Υποδομή</a:t>
            </a:r>
          </a:p>
          <a:p>
            <a:pPr lvl="2">
              <a:buFont typeface="Wingdings" pitchFamily="2" charset="2"/>
              <a:buChar char="Ø"/>
            </a:pPr>
            <a:r>
              <a:rPr lang="el-GR" sz="2000" dirty="0" smtClean="0"/>
              <a:t>Εξειδίκευση</a:t>
            </a:r>
          </a:p>
          <a:p>
            <a:pPr lvl="2">
              <a:buFont typeface="Wingdings" pitchFamily="2" charset="2"/>
              <a:buChar char="Ø"/>
            </a:pPr>
            <a:r>
              <a:rPr lang="el-GR" sz="2000" dirty="0" smtClean="0"/>
              <a:t>Νομική μορφή</a:t>
            </a:r>
          </a:p>
          <a:p>
            <a:pPr lvl="2">
              <a:buFont typeface="Wingdings" pitchFamily="2" charset="2"/>
              <a:buChar char="Ø"/>
            </a:pPr>
            <a:r>
              <a:rPr lang="el-GR" sz="2000" dirty="0" smtClean="0"/>
              <a:t>Ψιλά γράμματα</a:t>
            </a:r>
            <a:endParaRPr lang="el-GR"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Πως θα βρω συνεργάτες;</a:t>
            </a:r>
            <a:endParaRPr lang="el-GR" dirty="0"/>
          </a:p>
        </p:txBody>
      </p:sp>
      <p:sp>
        <p:nvSpPr>
          <p:cNvPr id="3" name="2 - Θέση περιεχομένου"/>
          <p:cNvSpPr>
            <a:spLocks noGrp="1"/>
          </p:cNvSpPr>
          <p:nvPr>
            <p:ph sz="quarter" idx="1"/>
          </p:nvPr>
        </p:nvSpPr>
        <p:spPr/>
        <p:txBody>
          <a:bodyPr/>
          <a:lstStyle/>
          <a:p>
            <a:r>
              <a:rPr lang="el-GR" dirty="0" smtClean="0"/>
              <a:t>Κατάλογοι εμπορικών επαφών</a:t>
            </a:r>
          </a:p>
          <a:p>
            <a:r>
              <a:rPr lang="el-GR" dirty="0" smtClean="0"/>
              <a:t>Συγκεκριμένες επιχειρηματικές ευκαιρίες</a:t>
            </a:r>
          </a:p>
          <a:p>
            <a:r>
              <a:rPr lang="el-GR" dirty="0" smtClean="0"/>
              <a:t>Επιχειρηματικές ευκαιρίες σε μεγάλα </a:t>
            </a:r>
            <a:r>
              <a:rPr lang="en-US" dirty="0" smtClean="0"/>
              <a:t>projects</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Μπορώ να το κάνω μόνος μου;</a:t>
            </a:r>
            <a:endParaRPr lang="el-GR" dirty="0"/>
          </a:p>
        </p:txBody>
      </p:sp>
      <p:sp>
        <p:nvSpPr>
          <p:cNvPr id="3" name="2 - Θέση περιεχομένου"/>
          <p:cNvSpPr>
            <a:spLocks noGrp="1"/>
          </p:cNvSpPr>
          <p:nvPr>
            <p:ph sz="quarter" idx="1"/>
          </p:nvPr>
        </p:nvSpPr>
        <p:spPr/>
        <p:txBody>
          <a:bodyPr/>
          <a:lstStyle/>
          <a:p>
            <a:r>
              <a:rPr lang="el-GR" dirty="0" smtClean="0"/>
              <a:t>Μπορώ να χρησιμοποιήσω μόνος μου το </a:t>
            </a:r>
            <a:r>
              <a:rPr lang="en-US" dirty="0" smtClean="0"/>
              <a:t>internet</a:t>
            </a:r>
          </a:p>
          <a:p>
            <a:r>
              <a:rPr lang="el-GR" dirty="0" smtClean="0"/>
              <a:t>Εύρεση κατάλληλων για το προϊόν μου εκθέσεων – αναφορών</a:t>
            </a:r>
          </a:p>
          <a:p>
            <a:r>
              <a:rPr lang="el-GR" dirty="0" smtClean="0"/>
              <a:t>Κατάλληλοι οργανισμοί: </a:t>
            </a:r>
            <a:r>
              <a:rPr lang="en-US" dirty="0" smtClean="0"/>
              <a:t>WTO, EU, OECD, UN,WB etc</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E-marketing</a:t>
            </a:r>
            <a:endParaRPr lang="el-GR" dirty="0"/>
          </a:p>
        </p:txBody>
      </p:sp>
      <p:sp>
        <p:nvSpPr>
          <p:cNvPr id="3" name="2 - Θέση περιεχομένου"/>
          <p:cNvSpPr>
            <a:spLocks noGrp="1"/>
          </p:cNvSpPr>
          <p:nvPr>
            <p:ph sz="quarter" idx="1"/>
          </p:nvPr>
        </p:nvSpPr>
        <p:spPr/>
        <p:txBody>
          <a:bodyPr/>
          <a:lstStyle/>
          <a:p>
            <a:r>
              <a:rPr lang="en-US" dirty="0" smtClean="0"/>
              <a:t>E-mail</a:t>
            </a:r>
          </a:p>
          <a:p>
            <a:r>
              <a:rPr lang="el-GR" dirty="0" smtClean="0"/>
              <a:t>Κατασκευή ιστοσελίδας</a:t>
            </a:r>
          </a:p>
          <a:p>
            <a:r>
              <a:rPr lang="en-US" dirty="0" smtClean="0"/>
              <a:t>Chat rooms</a:t>
            </a:r>
          </a:p>
          <a:p>
            <a:r>
              <a:rPr lang="en-US" dirty="0" err="1" smtClean="0"/>
              <a:t>Linkedin</a:t>
            </a:r>
            <a:endParaRPr lang="en-US" dirty="0" smtClean="0"/>
          </a:p>
          <a:p>
            <a:r>
              <a:rPr lang="en-US" dirty="0" err="1" smtClean="0"/>
              <a:t>Facebook</a:t>
            </a:r>
            <a:endParaRPr lang="en-US" dirty="0" smtClean="0"/>
          </a:p>
          <a:p>
            <a:r>
              <a:rPr lang="el-GR" dirty="0" smtClean="0"/>
              <a:t>Δημοσιότητα</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Αναμενόμενα οφέλη</a:t>
            </a:r>
            <a:endParaRPr lang="el-GR" dirty="0"/>
          </a:p>
        </p:txBody>
      </p:sp>
      <p:sp>
        <p:nvSpPr>
          <p:cNvPr id="3" name="2 - Θέση περιεχομένου"/>
          <p:cNvSpPr>
            <a:spLocks noGrp="1"/>
          </p:cNvSpPr>
          <p:nvPr>
            <p:ph sz="quarter" idx="1"/>
          </p:nvPr>
        </p:nvSpPr>
        <p:spPr/>
        <p:txBody>
          <a:bodyPr/>
          <a:lstStyle/>
          <a:p>
            <a:r>
              <a:rPr lang="el-GR" dirty="0" smtClean="0"/>
              <a:t>Μείωση του κόστους</a:t>
            </a:r>
          </a:p>
          <a:p>
            <a:r>
              <a:rPr lang="el-GR" dirty="0" smtClean="0"/>
              <a:t>Αύξηση δυνατοτήτων</a:t>
            </a:r>
          </a:p>
          <a:p>
            <a:r>
              <a:rPr lang="el-GR" dirty="0" smtClean="0"/>
              <a:t>Καλύτερη επικοινωνία</a:t>
            </a:r>
          </a:p>
          <a:p>
            <a:r>
              <a:rPr lang="el-GR" dirty="0" smtClean="0"/>
              <a:t>Βελτίωση παροχής υπηρεσιών</a:t>
            </a:r>
            <a:endParaRPr lang="el-G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l-GR" sz="2800" b="1" dirty="0"/>
              <a:t>Η Αγροτική Πολιτική στο Πλαίσιο του ΠΟΕ</a:t>
            </a:r>
            <a:endParaRPr lang="el-GR" sz="2800" dirty="0"/>
          </a:p>
        </p:txBody>
      </p:sp>
      <p:sp>
        <p:nvSpPr>
          <p:cNvPr id="35843" name="Rectangle 3"/>
          <p:cNvSpPr>
            <a:spLocks noGrp="1" noChangeArrowheads="1"/>
          </p:cNvSpPr>
          <p:nvPr>
            <p:ph sz="quarter" idx="1"/>
          </p:nvPr>
        </p:nvSpPr>
        <p:spPr/>
        <p:txBody>
          <a:bodyPr/>
          <a:lstStyle/>
          <a:p>
            <a:pPr>
              <a:lnSpc>
                <a:spcPct val="80000"/>
              </a:lnSpc>
            </a:pPr>
            <a:r>
              <a:rPr lang="el-GR" sz="2000" u="sng" dirty="0"/>
              <a:t>Ιστορική Αναδρομή</a:t>
            </a:r>
          </a:p>
          <a:p>
            <a:pPr>
              <a:lnSpc>
                <a:spcPct val="80000"/>
              </a:lnSpc>
              <a:buFontTx/>
              <a:buNone/>
            </a:pPr>
            <a:endParaRPr lang="el-GR" sz="2000" dirty="0"/>
          </a:p>
          <a:p>
            <a:pPr>
              <a:lnSpc>
                <a:spcPct val="80000"/>
              </a:lnSpc>
              <a:buFontTx/>
              <a:buNone/>
            </a:pPr>
            <a:r>
              <a:rPr lang="el-GR" sz="2000" dirty="0"/>
              <a:t>Ο «Χάρτης της Αβάνας» προέβλεπε:</a:t>
            </a:r>
          </a:p>
          <a:p>
            <a:pPr>
              <a:lnSpc>
                <a:spcPct val="80000"/>
              </a:lnSpc>
            </a:pPr>
            <a:r>
              <a:rPr lang="el-GR" sz="2000" dirty="0"/>
              <a:t>Απαγόρευση της διακρίνουσας μεταχείρισης των κρατών μελών στις μεταξύ τους εμπορικές συναλλαγές.</a:t>
            </a:r>
          </a:p>
          <a:p>
            <a:pPr>
              <a:lnSpc>
                <a:spcPct val="80000"/>
              </a:lnSpc>
            </a:pPr>
            <a:r>
              <a:rPr lang="el-GR" sz="2000" dirty="0"/>
              <a:t>Απαγόρευση του ελέγχου και της επιβολής ποσοτικών περιορισμών στις εισαγωγές, με εξαίρεση αυτές των γεωργικών προϊόντων.</a:t>
            </a:r>
          </a:p>
          <a:p>
            <a:pPr>
              <a:lnSpc>
                <a:spcPct val="80000"/>
              </a:lnSpc>
            </a:pPr>
            <a:r>
              <a:rPr lang="el-GR" sz="2000" dirty="0"/>
              <a:t>Προστασία από τις εισαγωγές μόνο μέσω δασμών, το ύψος των οποίων θα καθορίζεται με διαπραγματεύσεις μεταξύ των κρατών μελών.</a:t>
            </a:r>
          </a:p>
          <a:p>
            <a:pPr>
              <a:lnSpc>
                <a:spcPct val="80000"/>
              </a:lnSpc>
            </a:pPr>
            <a:r>
              <a:rPr lang="el-GR" sz="2000" dirty="0"/>
              <a:t>Επίλυση των προκυπτουσών διαφορών με κατοχυρωμένες διαδικασίες.</a:t>
            </a:r>
          </a:p>
          <a:p>
            <a:pPr>
              <a:lnSpc>
                <a:spcPct val="80000"/>
              </a:lnSpc>
            </a:pPr>
            <a:r>
              <a:rPr lang="el-GR" sz="2000" dirty="0"/>
              <a:t>Ύπαρξη ευνοϊκής μεταχείρισης μόνο ως προς τις αναπτυσσόμενες ή φτωχές χώρες και επιβολή ποσοτικών περιορισμών στις εισαγωγές, μόνο στις περιπτώσεις προστασίας του ισοζυγίου πληρωμών των χωρών μελών (</a:t>
            </a:r>
            <a:r>
              <a:rPr lang="en-US" sz="2000" dirty="0"/>
              <a:t>Davey</a:t>
            </a:r>
            <a:r>
              <a:rPr lang="el-GR" sz="2000" dirty="0"/>
              <a:t>, 1993).</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l-GR" dirty="0"/>
              <a:t>Ιστορική Αναδρομή (συν.)</a:t>
            </a:r>
          </a:p>
        </p:txBody>
      </p:sp>
      <p:sp>
        <p:nvSpPr>
          <p:cNvPr id="36867" name="Rectangle 3"/>
          <p:cNvSpPr>
            <a:spLocks noGrp="1" noChangeArrowheads="1"/>
          </p:cNvSpPr>
          <p:nvPr>
            <p:ph sz="quarter" idx="1"/>
          </p:nvPr>
        </p:nvSpPr>
        <p:spPr/>
        <p:txBody>
          <a:bodyPr/>
          <a:lstStyle/>
          <a:p>
            <a:pPr>
              <a:buFontTx/>
              <a:buNone/>
            </a:pPr>
            <a:r>
              <a:rPr lang="el-GR" sz="2800" dirty="0"/>
              <a:t>Στους γύρους του </a:t>
            </a:r>
            <a:r>
              <a:rPr lang="en-US" sz="2800" dirty="0"/>
              <a:t>Annecy</a:t>
            </a:r>
            <a:r>
              <a:rPr lang="el-GR" sz="2800" dirty="0"/>
              <a:t> (1949), </a:t>
            </a:r>
            <a:r>
              <a:rPr lang="en-US" sz="2800" dirty="0"/>
              <a:t>Torquay</a:t>
            </a:r>
            <a:r>
              <a:rPr lang="el-GR" sz="2800" dirty="0"/>
              <a:t> (1951) και Γενεύης (1956) δεν σημειώθηκε σημαντική πρόοδος. Όσον αφορά στη γεωργία, οι ΗΠΑ το 1955 νομιμοποίησαν τη χρήση ποσοστώσεων στα εισαγόμενα αγροτικά προϊόντα, προκειμένου να προστατεύσουν την εγχώρια παραγωγή. Σημειώνεται ότι στους Γύρους αυτούς δεν αποτέλεσε αντικείμενο συζήτησης ο αγροτικός τομέας και η κάθε χώρα αυτόνομα ρύθμιζε τις εμπορικές της σχέσεις.</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800" dirty="0" smtClean="0"/>
              <a:t>Γιατί να εξάγω; Αντικίνητρα για τις ελληνικές επιχειρήσεις</a:t>
            </a:r>
            <a:endParaRPr lang="el-GR" sz="2800" dirty="0"/>
          </a:p>
        </p:txBody>
      </p:sp>
      <p:sp>
        <p:nvSpPr>
          <p:cNvPr id="3" name="2 - Θέση περιεχομένου"/>
          <p:cNvSpPr>
            <a:spLocks noGrp="1"/>
          </p:cNvSpPr>
          <p:nvPr>
            <p:ph sz="quarter" idx="1"/>
          </p:nvPr>
        </p:nvSpPr>
        <p:spPr/>
        <p:txBody>
          <a:bodyPr/>
          <a:lstStyle/>
          <a:p>
            <a:r>
              <a:rPr lang="el-GR" sz="2800" dirty="0" smtClean="0"/>
              <a:t>Μέγεθος και περιορισμένοι πόροι της επιχείρησης</a:t>
            </a:r>
          </a:p>
          <a:p>
            <a:r>
              <a:rPr lang="el-GR" sz="2800" dirty="0" smtClean="0"/>
              <a:t>Επιτυχημένη δραστηριότητα στο εσωτερικό</a:t>
            </a:r>
          </a:p>
          <a:p>
            <a:r>
              <a:rPr lang="el-GR" sz="2800" dirty="0" smtClean="0"/>
              <a:t>Γλωσσικές διαφορές και διαφορετικό νόμισμα</a:t>
            </a:r>
          </a:p>
          <a:p>
            <a:r>
              <a:rPr lang="el-GR" sz="2800" dirty="0" smtClean="0"/>
              <a:t>Πολύπλοκη διαδικασία</a:t>
            </a:r>
          </a:p>
          <a:p>
            <a:r>
              <a:rPr lang="el-GR" sz="2800" dirty="0" smtClean="0"/>
              <a:t>Έλλειψη πληροφόρησης</a:t>
            </a:r>
          </a:p>
          <a:p>
            <a:r>
              <a:rPr lang="el-GR" sz="2800" dirty="0" smtClean="0"/>
              <a:t>Έλλειψη κουλτούρα εξωστρέφειας</a:t>
            </a:r>
          </a:p>
          <a:p>
            <a:r>
              <a:rPr lang="el-GR" sz="2800" dirty="0" smtClean="0"/>
              <a:t>Γραφειοκρατικές διαδικασίες</a:t>
            </a:r>
            <a:endParaRPr lang="el-GR" sz="28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l-GR" dirty="0"/>
              <a:t>Ιστορική Αναδρομή (συν.)</a:t>
            </a:r>
          </a:p>
        </p:txBody>
      </p:sp>
      <p:sp>
        <p:nvSpPr>
          <p:cNvPr id="37891" name="Rectangle 3"/>
          <p:cNvSpPr>
            <a:spLocks noGrp="1" noChangeArrowheads="1"/>
          </p:cNvSpPr>
          <p:nvPr>
            <p:ph sz="quarter" idx="1"/>
          </p:nvPr>
        </p:nvSpPr>
        <p:spPr/>
        <p:txBody>
          <a:bodyPr/>
          <a:lstStyle/>
          <a:p>
            <a:pPr>
              <a:lnSpc>
                <a:spcPct val="80000"/>
              </a:lnSpc>
            </a:pPr>
            <a:r>
              <a:rPr lang="el-GR" sz="2800" dirty="0"/>
              <a:t>Στο γύρο του </a:t>
            </a:r>
            <a:r>
              <a:rPr lang="en-US" sz="2800" dirty="0"/>
              <a:t>Dillon</a:t>
            </a:r>
            <a:r>
              <a:rPr lang="el-GR" sz="2800" dirty="0"/>
              <a:t> (1960-62) τέθηκε σε ισχύ το άρθρο 24 το οποίο έλεγε ότι για την ΕΟΚ ισχύει </a:t>
            </a:r>
            <a:r>
              <a:rPr lang="el-GR" sz="2800" i="1" dirty="0"/>
              <a:t>Κοινό Εξωτερικό Δασμολόγιο</a:t>
            </a:r>
            <a:r>
              <a:rPr lang="el-GR" sz="2800" dirty="0"/>
              <a:t> και δεν μπορεί να είναι υψηλότερο ή πιο δεσμευτικό από αυτό των χωρών μελών της. Αντίθετα η ΕΟΚ πρότεινε τη μείωση των δασμών κατά 20% που στην πραγματικότητα όμως δεν ξεπέρασε το 7-8%. Στον ίδιο γύρο διαπραγματεύσεων οι ΗΠΑ εξασφάλισαν την άνευ δασμών διακίνηση της σόγιας και των υποπροϊόντων της καθώς και του βαμβακιού, γεγονός που οδήγησε στην αλματώδη αύξηση των εξαγωγών.</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l-GR" dirty="0"/>
              <a:t>Ιστορική Αναδρομή (συν.)</a:t>
            </a:r>
          </a:p>
        </p:txBody>
      </p:sp>
      <p:sp>
        <p:nvSpPr>
          <p:cNvPr id="38915" name="Rectangle 3"/>
          <p:cNvSpPr>
            <a:spLocks noGrp="1" noChangeArrowheads="1"/>
          </p:cNvSpPr>
          <p:nvPr>
            <p:ph sz="quarter" idx="1"/>
          </p:nvPr>
        </p:nvSpPr>
        <p:spPr/>
        <p:txBody>
          <a:bodyPr/>
          <a:lstStyle/>
          <a:p>
            <a:pPr>
              <a:lnSpc>
                <a:spcPct val="80000"/>
              </a:lnSpc>
            </a:pPr>
            <a:r>
              <a:rPr lang="el-GR" sz="1800" dirty="0"/>
              <a:t>Στο γύρο του </a:t>
            </a:r>
            <a:r>
              <a:rPr lang="en-US" sz="1800" dirty="0"/>
              <a:t>Kennedy</a:t>
            </a:r>
            <a:r>
              <a:rPr lang="el-GR" sz="1800" dirty="0"/>
              <a:t> (1964-67) η Κοινότητα πρότεινε για το γεωργικό τομέα μια νέα προσέγγιση υπολογισμού της παρέμβασης των κρατών, προκειμένου να στηριχθεί το αγροτικό εισόδημα. Ο νέος τρόπος άσκησης πολιτικής άφηνε ελεύθερα τα κράτη μέλη να επιλέξουν τον τρόπο στήριξης του αγροτικού εισοδήματος, καλώντας τα όμως σε μία κατ’ αρχήν συμφωνία, στα πλαίσια της </a:t>
            </a:r>
            <a:r>
              <a:rPr lang="en-US" sz="1800" dirty="0"/>
              <a:t>GATT</a:t>
            </a:r>
            <a:r>
              <a:rPr lang="el-GR" sz="1800" dirty="0"/>
              <a:t>, για το ύψος της ενίσχυσης ανά προϊόν με βάση τη διεθνή τιμή του όπως αυτή διαμορφώνεται σε καθεστώς πλήρους απουσίας προστατευτικών μέτρων. Από την άλλη πλευρά οι ΗΠΑ είχαν σαν στόχο να πιέσουν την ΕΟΚ να περιορίσει τη χρήση του μέτρου του κυμαινόμενου δασμού και δεν συμφώνησαν με την πρότασή της, αντιτείνοντας το επιχείρημα ότι με το μέτρο αυτό αποκλείεται μια μελλοντική αύξηση της έντασης του ανταγωνισμού μεταξύ των χωρών σε επίπεδο τιμών. Τα αποτελέσματα και αυτού του γύρου δεν ήταν ικανοποιητικά. Πιο αναλυτικά συμφωνήθηκε μια μικρή μείωση των δασμών συγκεκριμένων προϊόντων και το πιο σημαντικό ήταν ότι ορίστηκαν για πρώτη φορά μέγιστες και ελάχιστες τιμές για τα σιτηρά και ένα πρόγραμμα επισιτιστικής βοήθειας 4,5 εκ. τόνων σε ετήσια βάση με συμμετοχή της ΕΟΚ με 1 εκ. τόνους.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l-GR" dirty="0"/>
              <a:t>Ιστορική Αναδρομή (συν.)</a:t>
            </a:r>
          </a:p>
        </p:txBody>
      </p:sp>
      <p:sp>
        <p:nvSpPr>
          <p:cNvPr id="39939" name="Rectangle 3"/>
          <p:cNvSpPr>
            <a:spLocks noGrp="1" noChangeArrowheads="1"/>
          </p:cNvSpPr>
          <p:nvPr>
            <p:ph sz="quarter" idx="1"/>
          </p:nvPr>
        </p:nvSpPr>
        <p:spPr/>
        <p:txBody>
          <a:bodyPr/>
          <a:lstStyle/>
          <a:p>
            <a:pPr>
              <a:lnSpc>
                <a:spcPct val="80000"/>
              </a:lnSpc>
            </a:pPr>
            <a:r>
              <a:rPr lang="el-GR" sz="2000" dirty="0"/>
              <a:t>Ο επόμενος γύρος ήταν του Τόκιο (1973-79) όπου για πρώτη φορά λειτούργησε ο θεσμός των Πολυμερών Εμπορικών Διαπραγματεύσεων (</a:t>
            </a:r>
            <a:r>
              <a:rPr lang="en-US" sz="2000" dirty="0"/>
              <a:t>MTNs</a:t>
            </a:r>
            <a:r>
              <a:rPr lang="el-GR" sz="2000" dirty="0"/>
              <a:t>) με πολύ μεγάλες προσδοκίες που όμως στη πορεία δεν δικαιώθηκαν. Στο γύρο αυτό οι ΗΠΑ και η Κοινότητα κατάληξαν σε συμφωνία ότι ο αγροτικός τομέας χρήζει ειδικής αντιμετώπισης λόγω της ιδιομορφίας του. Τα αποτελέσματα του γύρου αυτού ήταν σημαντικά διότι οι δασμοί γενικά μειώθηκαν περίπου κατά 1/3. Από τον αγροτικό χώρο την τάση αυτή ακολούθησαν μόνο τα προϊόντα τροπικής ζώνης. Κατά τη διάρκεια του γύρου αυτού η Κοινότητα σύναψε αρκετές «Προτιμησιακές Συμφωνίες» σε όφελος των αναπτυσσόμενων χωρών, επιπρόσθετα των </a:t>
            </a:r>
            <a:r>
              <a:rPr lang="en-US" sz="2000" dirty="0"/>
              <a:t>MTNs</a:t>
            </a:r>
            <a:r>
              <a:rPr lang="el-GR" sz="2000" dirty="0"/>
              <a:t>. Βέβαια αξίζει να σημειωθεί ότι από το σύνολο αυτό των ρυθμίσεων  τα προϊόντα που διέπονταν από κανονισμούς Κοινών Οργανώσεων Αγορών δεν επηρεάστηκαν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l-GR" dirty="0"/>
              <a:t>Ιστορική Αναδρομή (συν.)</a:t>
            </a:r>
          </a:p>
        </p:txBody>
      </p:sp>
      <p:sp>
        <p:nvSpPr>
          <p:cNvPr id="40963" name="Rectangle 3"/>
          <p:cNvSpPr>
            <a:spLocks noGrp="1" noChangeArrowheads="1"/>
          </p:cNvSpPr>
          <p:nvPr>
            <p:ph sz="quarter" idx="1"/>
          </p:nvPr>
        </p:nvSpPr>
        <p:spPr/>
        <p:txBody>
          <a:bodyPr/>
          <a:lstStyle/>
          <a:p>
            <a:pPr>
              <a:lnSpc>
                <a:spcPct val="80000"/>
              </a:lnSpc>
              <a:buFontTx/>
              <a:buNone/>
            </a:pPr>
            <a:r>
              <a:rPr lang="el-GR" sz="2000" dirty="0"/>
              <a:t>Ο τελευταίος γύρος είναι αυτός της Ουρουγουάης (1986-94) στη διάρκεια του οποίου ασκήθηκαν οι πρώτες σοβαρές πιέσεις, με εμφανή αποτελέσματα στον αγροτικό χώρο, όσον αφορά στην περαιτέρω δραστική μείωση των δασμών των αγροτικών προϊόντων και επομένως φιλελευθεροποίηση του διεθνούς εμπορίου.</a:t>
            </a:r>
          </a:p>
          <a:p>
            <a:pPr>
              <a:lnSpc>
                <a:spcPct val="80000"/>
              </a:lnSpc>
              <a:buFontTx/>
              <a:buNone/>
            </a:pPr>
            <a:r>
              <a:rPr lang="el-GR" sz="2000" dirty="0"/>
              <a:t>Η ατζέντα του γύρου της Ουρουγουάης είχε σαν στόχους:</a:t>
            </a:r>
          </a:p>
          <a:p>
            <a:pPr>
              <a:lnSpc>
                <a:spcPct val="80000"/>
              </a:lnSpc>
            </a:pPr>
            <a:r>
              <a:rPr lang="el-GR" sz="2000" dirty="0"/>
              <a:t>Την επιβολή πειθαρχίας στο διεθνές εμπόριο προς άρση ή μείωση των ανισορροπιών και αβεβαιοτήτων των αγροτικών προϊόντων στη διεθνή αγορά.</a:t>
            </a:r>
          </a:p>
          <a:p>
            <a:pPr>
              <a:lnSpc>
                <a:spcPct val="80000"/>
              </a:lnSpc>
            </a:pPr>
            <a:r>
              <a:rPr lang="el-GR" sz="2000" dirty="0"/>
              <a:t>Βελτίωση του ανταγωνιστικού περιβάλλοντος της διεθνούς αγοράς, με ελαχιστοποίηση ή κατάργηση των φραγμών στις εισαγωγές, με έλεγχο των πάσης φύσεως επιδοτήσεων και με μείωση των εμποδίων (υγειονομικού και φυτοϋγειονομικού χαρακτήρα, </a:t>
            </a:r>
            <a:r>
              <a:rPr lang="en-US" sz="2000" dirty="0"/>
              <a:t>SPS measures</a:t>
            </a:r>
            <a:r>
              <a:rPr lang="el-GR" sz="2000" dirty="0"/>
              <a:t>) που δυσχεραίνουν τις διεθνείς συναλλαγές.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l-GR" dirty="0"/>
              <a:t>Γύρος της Ουρουγουάης (συν.)</a:t>
            </a:r>
          </a:p>
        </p:txBody>
      </p:sp>
      <p:sp>
        <p:nvSpPr>
          <p:cNvPr id="41987" name="Rectangle 3"/>
          <p:cNvSpPr>
            <a:spLocks noGrp="1" noChangeArrowheads="1"/>
          </p:cNvSpPr>
          <p:nvPr>
            <p:ph sz="quarter" idx="1"/>
          </p:nvPr>
        </p:nvSpPr>
        <p:spPr/>
        <p:txBody>
          <a:bodyPr/>
          <a:lstStyle/>
          <a:p>
            <a:pPr>
              <a:lnSpc>
                <a:spcPct val="90000"/>
              </a:lnSpc>
            </a:pPr>
            <a:r>
              <a:rPr lang="el-GR" sz="2400" dirty="0"/>
              <a:t>Μετά από μια στείρα εμμονή των δύο μερών στις θέσεις τους κατέληξαν σε μια συμφωνία, η οποία προέβλεπε την διατήρηση της ΚΓΠ, αλλά την άμεση μετατροπή όλων των προστατευτικών μέτρων μη δασμολογικού χαρακτήρα σε ισοδύναμους δασμούς και μείωσή τους κατά 36% από το 1993 έως το 1999. Επίσης συμφωνήθηκε η μείωση των στρεμματικών ενισχύσεων και των πριμοδοτήσεων στη ζωική παραγωγή καθώς και των εξαγωγικών επιδοτήσεων. Όλα αυτά τα μέτρα πέρασαν στην Κοινότητα με την αναμόρφωση της ΚΓΠ το 1992, γνωστής σαν ‘Συμφωνία του </a:t>
            </a:r>
            <a:r>
              <a:rPr lang="en-US" sz="2400" dirty="0"/>
              <a:t>Blair House</a:t>
            </a:r>
            <a:r>
              <a:rPr lang="el-GR" sz="2400" dirty="0"/>
              <a: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l-GR" dirty="0"/>
              <a:t>Γύρος της Ουρουγουάης (συν.)</a:t>
            </a:r>
          </a:p>
        </p:txBody>
      </p:sp>
      <p:sp>
        <p:nvSpPr>
          <p:cNvPr id="43011" name="Rectangle 3"/>
          <p:cNvSpPr>
            <a:spLocks noGrp="1" noChangeArrowheads="1"/>
          </p:cNvSpPr>
          <p:nvPr>
            <p:ph sz="quarter" idx="1"/>
          </p:nvPr>
        </p:nvSpPr>
        <p:spPr/>
        <p:txBody>
          <a:bodyPr/>
          <a:lstStyle/>
          <a:p>
            <a:r>
              <a:rPr lang="el-GR" dirty="0"/>
              <a:t>Τέλος, το 1994 θεσπίζεται ο </a:t>
            </a:r>
            <a:r>
              <a:rPr lang="el-GR" i="1" dirty="0"/>
              <a:t>Παγκόσμιος Οργανισμός Εμπορίου</a:t>
            </a:r>
            <a:r>
              <a:rPr lang="el-GR" dirty="0"/>
              <a:t> (ΠΟΕ), στόχος που είχε αναφερθεί το 1945, με σκοπό να ελέγχει την τήρηση των συμφωνηθέντων και να επιλύει διαφορές εμπορικού χαρακτήρα μεταξύ των χωρών μελών του Οργανισμού.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normAutofit/>
          </a:bodyPr>
          <a:lstStyle/>
          <a:p>
            <a:r>
              <a:rPr lang="el-GR" sz="2800" dirty="0"/>
              <a:t>Οι Νέες Προκλήσεις για τη Διεθνή Αγροτική Πολιτική</a:t>
            </a:r>
          </a:p>
        </p:txBody>
      </p:sp>
      <p:sp>
        <p:nvSpPr>
          <p:cNvPr id="44035" name="Rectangle 3"/>
          <p:cNvSpPr>
            <a:spLocks noGrp="1" noChangeArrowheads="1"/>
          </p:cNvSpPr>
          <p:nvPr>
            <p:ph sz="quarter" idx="1"/>
          </p:nvPr>
        </p:nvSpPr>
        <p:spPr/>
        <p:txBody>
          <a:bodyPr/>
          <a:lstStyle/>
          <a:p>
            <a:pPr>
              <a:lnSpc>
                <a:spcPct val="90000"/>
              </a:lnSpc>
            </a:pPr>
            <a:r>
              <a:rPr lang="el-GR" sz="2400" dirty="0"/>
              <a:t>Όσον αφορά τους δασμούς εισηγείται σημαντική μείωσή τους με προτεραιότητα στα μεταποιημένα αγροτικά προϊόντα. Ακόμη, προβλέπεται σημαντική μείωση δασμών για προϊόντα στρατηγικής σημασίας για τις αναπτυσσόμενες χώρες. </a:t>
            </a:r>
          </a:p>
          <a:p>
            <a:pPr>
              <a:lnSpc>
                <a:spcPct val="90000"/>
              </a:lnSpc>
            </a:pPr>
            <a:r>
              <a:rPr lang="el-GR" sz="2400" dirty="0"/>
              <a:t>Όσον αφορά τη χρήση </a:t>
            </a:r>
            <a:r>
              <a:rPr lang="en-US" sz="2400" dirty="0"/>
              <a:t>TRQ</a:t>
            </a:r>
            <a:r>
              <a:rPr lang="el-GR" sz="2400" dirty="0"/>
              <a:t>’</a:t>
            </a:r>
            <a:r>
              <a:rPr lang="en-US" sz="2400" dirty="0"/>
              <a:t>s</a:t>
            </a:r>
            <a:r>
              <a:rPr lang="el-GR" sz="2400" dirty="0"/>
              <a:t>, προτείνεται η αύξηση των ποσοτήτων που εισάγονται με αυτό τον τρόπο, μέτρο όμως που δεν προτείνεται να ισχύσει για προϊόντα στρατηγικής σημασίας για τις αναπτυσσόμενες χώρες. </a:t>
            </a:r>
          </a:p>
          <a:p>
            <a:pPr>
              <a:lnSpc>
                <a:spcPct val="90000"/>
              </a:lnSpc>
            </a:pPr>
            <a:r>
              <a:rPr lang="el-GR" sz="2400" dirty="0"/>
              <a:t>Για τις εξαγωγικές επιδοτήσεις προτείνεται σημαντική μείωσή τους σε βάθος πενταετίας για τον ανεπτυγμένο κόσμο, ενώ ο ρυθμός μείωσης για τον αναπτυσσόμενο θα είναι πιο αργός.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251520" y="332656"/>
            <a:ext cx="8534400" cy="758952"/>
          </a:xfrm>
        </p:spPr>
        <p:txBody>
          <a:bodyPr>
            <a:noAutofit/>
          </a:bodyPr>
          <a:lstStyle/>
          <a:p>
            <a:r>
              <a:rPr lang="el-GR" sz="2800" dirty="0"/>
              <a:t>Οι Νέες Προκλήσεις για τη Διεθνή Αγροτική Πολιτική (συν.)</a:t>
            </a:r>
          </a:p>
        </p:txBody>
      </p:sp>
      <p:sp>
        <p:nvSpPr>
          <p:cNvPr id="45059" name="Rectangle 3"/>
          <p:cNvSpPr>
            <a:spLocks noGrp="1" noChangeArrowheads="1"/>
          </p:cNvSpPr>
          <p:nvPr>
            <p:ph sz="quarter" idx="1"/>
          </p:nvPr>
        </p:nvSpPr>
        <p:spPr>
          <a:xfrm>
            <a:off x="457200" y="1600200"/>
            <a:ext cx="8291513" cy="4997450"/>
          </a:xfrm>
        </p:spPr>
        <p:txBody>
          <a:bodyPr/>
          <a:lstStyle/>
          <a:p>
            <a:pPr>
              <a:lnSpc>
                <a:spcPct val="80000"/>
              </a:lnSpc>
            </a:pPr>
            <a:r>
              <a:rPr lang="el-GR" sz="2400" dirty="0"/>
              <a:t>Για το  «</a:t>
            </a:r>
            <a:r>
              <a:rPr lang="en-US" sz="2400" dirty="0"/>
              <a:t>Blue Box Policies</a:t>
            </a:r>
            <a:r>
              <a:rPr lang="el-GR" sz="2400" dirty="0"/>
              <a:t>» προτείνεται μείωση κατά 50% σε περίοδο πενταετίας, ενώ η αντίστοιχη μείωση για τις αναπτυσσόμενες χώρες προτείνεται να είναι 33% σε περίοδο δέκα ετών. </a:t>
            </a:r>
          </a:p>
          <a:p>
            <a:pPr>
              <a:lnSpc>
                <a:spcPct val="80000"/>
              </a:lnSpc>
            </a:pPr>
            <a:r>
              <a:rPr lang="el-GR" sz="2400" dirty="0"/>
              <a:t>Για το «</a:t>
            </a:r>
            <a:r>
              <a:rPr lang="en-US" sz="2400" dirty="0"/>
              <a:t>Amber Box Policies</a:t>
            </a:r>
            <a:r>
              <a:rPr lang="el-GR" sz="2400" dirty="0"/>
              <a:t>» προτείνεται μείωση κατά 60% σε βάθος πενταετίας, ενώ για τις αναπτυσσόμενες χώρες η μείωση που προτείνεται είναι 40% σε περίοδο δέκα ετών.</a:t>
            </a:r>
          </a:p>
          <a:p>
            <a:pPr>
              <a:lnSpc>
                <a:spcPct val="80000"/>
              </a:lnSpc>
            </a:pPr>
            <a:r>
              <a:rPr lang="el-GR" sz="2400" dirty="0"/>
              <a:t>Τέλος, προτείνεται μεταβατική περίοδος δύο ετών για τα νέα μέλη του ΠΟΕ για να μπορέσουν να προσαρμόσουν τις πολιτικές εμπορίας τους στις νέες συνθήκες που κατά καιρούς τίθενται σε ισχύ. Μια πολύ σημαντική παρέμβαση στο κείμενο αυτό είναι η κατάθεση πρότασης για εγγύηση του γεωργικού εισοδήματος σε ποσοστό 70% καθώς και η ενίσχυση των μικρών γεωργικών εκμεταλλεύσεων. </a:t>
            </a:r>
          </a:p>
          <a:p>
            <a:pPr>
              <a:lnSpc>
                <a:spcPct val="80000"/>
              </a:lnSpc>
            </a:pPr>
            <a:endParaRPr lang="el-GR" sz="24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l-GR" sz="4000" dirty="0"/>
              <a:t>Αξιολόγηση των Νέων Προοπτικών</a:t>
            </a:r>
          </a:p>
        </p:txBody>
      </p:sp>
      <p:sp>
        <p:nvSpPr>
          <p:cNvPr id="46083" name="Rectangle 3"/>
          <p:cNvSpPr>
            <a:spLocks noGrp="1" noChangeArrowheads="1"/>
          </p:cNvSpPr>
          <p:nvPr>
            <p:ph sz="quarter" idx="1"/>
          </p:nvPr>
        </p:nvSpPr>
        <p:spPr/>
        <p:txBody>
          <a:bodyPr/>
          <a:lstStyle/>
          <a:p>
            <a:pPr>
              <a:lnSpc>
                <a:spcPct val="90000"/>
              </a:lnSpc>
            </a:pPr>
            <a:r>
              <a:rPr lang="el-GR" sz="2400" dirty="0"/>
              <a:t>Γίνεται αντιληπτή η συνέχεια που υπάρχει στην εξέλιξη των διαπραγματεύσεων με σταθερή στόχευση την απελευθέρωση της εμπορίας. Αν η Συμφωνία που προέκυψε στο Γύρο της Ουρουγουάης θεωρήθηκε ως το σημαντικότερο βήμα που είχε γίνει μέχρι τότε προς την κατεύθυνση της αγοράς, οι νέες προτάσεις, εφόσον γίνουν αποδεκτές, θα προωθήσουν ουσιαστικά την ιδέα της απελευθέρωσης του εμπορίου και θα απομακρύνουν σε σημαντικό βαθμό μορφές επιδοτήσεων που δρουν στρεβλωτικά στην αγορά και στην παραγωγική διαδικασία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l-GR" sz="3200" b="1" dirty="0"/>
              <a:t>Περιφερειακές Συμφωνίες και Διεθνές Εμπόριο</a:t>
            </a:r>
            <a:endParaRPr lang="el-GR" sz="4000" dirty="0"/>
          </a:p>
        </p:txBody>
      </p:sp>
      <p:sp>
        <p:nvSpPr>
          <p:cNvPr id="47107" name="Rectangle 3"/>
          <p:cNvSpPr>
            <a:spLocks noGrp="1" noChangeArrowheads="1"/>
          </p:cNvSpPr>
          <p:nvPr>
            <p:ph sz="quarter" idx="1"/>
          </p:nvPr>
        </p:nvSpPr>
        <p:spPr/>
        <p:txBody>
          <a:bodyPr/>
          <a:lstStyle/>
          <a:p>
            <a:r>
              <a:rPr lang="el-GR" dirty="0"/>
              <a:t>Αίτια Σύναψης Περιφερειακών Συμφωνιών</a:t>
            </a:r>
          </a:p>
          <a:p>
            <a:pPr lvl="1"/>
            <a:r>
              <a:rPr lang="el-GR" dirty="0"/>
              <a:t>Αποστάσεις</a:t>
            </a:r>
          </a:p>
          <a:p>
            <a:pPr lvl="1"/>
            <a:r>
              <a:rPr lang="el-GR" dirty="0"/>
              <a:t>Πολιτισμικές ομοιότητες</a:t>
            </a:r>
          </a:p>
          <a:p>
            <a:pPr lvl="1"/>
            <a:r>
              <a:rPr lang="el-GR" dirty="0"/>
              <a:t>Όμοιες εμπορικές πολιτικές</a:t>
            </a:r>
          </a:p>
          <a:p>
            <a:pPr lvl="1"/>
            <a:r>
              <a:rPr lang="el-GR" dirty="0"/>
              <a:t>Σύναψη εμπορικών συνεταιρισμών</a:t>
            </a:r>
          </a:p>
          <a:p>
            <a:pPr lvl="1">
              <a:buFontTx/>
              <a:buNone/>
            </a:pP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Ανάλυση εξαγωγικών κινήτρων</a:t>
            </a:r>
            <a:endParaRPr lang="el-GR" dirty="0"/>
          </a:p>
        </p:txBody>
      </p:sp>
      <p:sp>
        <p:nvSpPr>
          <p:cNvPr id="3" name="2 - Θέση περιεχομένου"/>
          <p:cNvSpPr>
            <a:spLocks noGrp="1"/>
          </p:cNvSpPr>
          <p:nvPr>
            <p:ph sz="quarter" idx="1"/>
          </p:nvPr>
        </p:nvSpPr>
        <p:spPr/>
        <p:txBody>
          <a:bodyPr/>
          <a:lstStyle/>
          <a:p>
            <a:r>
              <a:rPr lang="el-GR" dirty="0" smtClean="0"/>
              <a:t>Ενδογενή κίνητρα</a:t>
            </a:r>
          </a:p>
          <a:p>
            <a:r>
              <a:rPr lang="el-GR" dirty="0" smtClean="0"/>
              <a:t>Εξωγενή κίνητρα</a:t>
            </a:r>
            <a:endParaRPr lang="el-G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normAutofit fontScale="90000"/>
          </a:bodyPr>
          <a:lstStyle/>
          <a:p>
            <a:r>
              <a:rPr lang="el-GR" sz="4000" dirty="0"/>
              <a:t>Περιφερειακές συμφωνίες ανά τον κόσμο</a:t>
            </a:r>
          </a:p>
        </p:txBody>
      </p:sp>
      <p:sp>
        <p:nvSpPr>
          <p:cNvPr id="48131" name="Rectangle 3"/>
          <p:cNvSpPr>
            <a:spLocks noGrp="1" noChangeArrowheads="1"/>
          </p:cNvSpPr>
          <p:nvPr>
            <p:ph sz="quarter" idx="1"/>
          </p:nvPr>
        </p:nvSpPr>
        <p:spPr/>
        <p:txBody>
          <a:bodyPr/>
          <a:lstStyle/>
          <a:p>
            <a:pPr>
              <a:lnSpc>
                <a:spcPct val="80000"/>
              </a:lnSpc>
            </a:pPr>
            <a:r>
              <a:rPr lang="el-GR" sz="2000" dirty="0"/>
              <a:t>Οι μεγαλύτερες περιφερειακές συμφωνίες είναι η Ευρωπαϊκή Ένωση, η </a:t>
            </a:r>
            <a:r>
              <a:rPr lang="en-US" sz="2000" dirty="0"/>
              <a:t>NAFTA</a:t>
            </a:r>
            <a:r>
              <a:rPr lang="el-GR" sz="2000" dirty="0"/>
              <a:t>, η </a:t>
            </a:r>
            <a:r>
              <a:rPr lang="en-US" sz="2000" dirty="0"/>
              <a:t>MERCOSUR</a:t>
            </a:r>
            <a:r>
              <a:rPr lang="el-GR" sz="2000" dirty="0"/>
              <a:t> και η </a:t>
            </a:r>
            <a:r>
              <a:rPr lang="en-US" sz="2000" dirty="0"/>
              <a:t>APEC</a:t>
            </a:r>
            <a:r>
              <a:rPr lang="el-GR" sz="2000" dirty="0"/>
              <a:t>. Οι ομάδες αυτές αντιπροσωπεύουν γειτονικές χώρες που λειτουργούν εσωτερικά με παρόμοιο εμπορικό τρόπο. </a:t>
            </a:r>
          </a:p>
          <a:p>
            <a:pPr>
              <a:lnSpc>
                <a:spcPct val="80000"/>
              </a:lnSpc>
            </a:pPr>
            <a:r>
              <a:rPr lang="el-GR" sz="2000" dirty="0"/>
              <a:t>Η Ευρωπαϊκή Ένωση αποτελείται από τις χώρες Αγγλία, Γαλλία, Ισπανία, Πορτογαλία, Βέλγιο, Λουξεμβούργο, Δανία, Γερμανία, Αυστρία, Ιταλία, Ελλάδα, Φινλανδία, Ιρλανδία, Σουηδία και Ολλανδία και τα δώδεκα νέα μέλη. </a:t>
            </a:r>
          </a:p>
          <a:p>
            <a:pPr>
              <a:lnSpc>
                <a:spcPct val="80000"/>
              </a:lnSpc>
            </a:pPr>
            <a:r>
              <a:rPr lang="el-GR" sz="2000" dirty="0"/>
              <a:t>Η </a:t>
            </a:r>
            <a:r>
              <a:rPr lang="en-US" sz="2000" dirty="0"/>
              <a:t>NAFTA</a:t>
            </a:r>
            <a:r>
              <a:rPr lang="el-GR" sz="2000" dirty="0"/>
              <a:t> αποτελείται από τις ΗΠΑ, Καναδά και Μεξικό. </a:t>
            </a:r>
          </a:p>
          <a:p>
            <a:pPr>
              <a:lnSpc>
                <a:spcPct val="80000"/>
              </a:lnSpc>
            </a:pPr>
            <a:r>
              <a:rPr lang="el-GR" sz="2000" dirty="0"/>
              <a:t>Η </a:t>
            </a:r>
            <a:r>
              <a:rPr lang="en-US" sz="2000" dirty="0"/>
              <a:t>MERCOSUR</a:t>
            </a:r>
            <a:r>
              <a:rPr lang="el-GR" sz="2000" dirty="0"/>
              <a:t> αποτελείται από τις Αργεντινή, Βραζιλία, Παραγουάη και Ουρουγουάη. </a:t>
            </a:r>
          </a:p>
          <a:p>
            <a:pPr>
              <a:lnSpc>
                <a:spcPct val="80000"/>
              </a:lnSpc>
            </a:pPr>
            <a:r>
              <a:rPr lang="el-GR" sz="2000" dirty="0"/>
              <a:t>Η </a:t>
            </a:r>
            <a:r>
              <a:rPr lang="en-US" sz="2000" dirty="0"/>
              <a:t>APEC</a:t>
            </a:r>
            <a:r>
              <a:rPr lang="el-GR" sz="2000" dirty="0"/>
              <a:t> από τις Αυστραλία, Καναδά, Χιλή, Κίνα, Χονγκ-Κονγκ, Ινδονησία, Ιαπωνία, Κορέα, Μαλαισία, Μεξικό, Νέα Ζηλανδία, Φιλιππίνες, Σιγκαπούρη, Ταϊβάν και Ταϊλάνδη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normAutofit fontScale="90000"/>
          </a:bodyPr>
          <a:lstStyle/>
          <a:p>
            <a:r>
              <a:rPr lang="el-GR" sz="2800" dirty="0"/>
              <a:t>Αξιολόγηση του Τρόπου Λειτουργίας των Περιφερειακών Συμφωνιών</a:t>
            </a:r>
          </a:p>
        </p:txBody>
      </p:sp>
      <p:sp>
        <p:nvSpPr>
          <p:cNvPr id="56323" name="Rectangle 3"/>
          <p:cNvSpPr>
            <a:spLocks noGrp="1" noChangeArrowheads="1"/>
          </p:cNvSpPr>
          <p:nvPr>
            <p:ph sz="quarter" idx="1"/>
          </p:nvPr>
        </p:nvSpPr>
        <p:spPr/>
        <p:txBody>
          <a:bodyPr/>
          <a:lstStyle/>
          <a:p>
            <a:pPr>
              <a:lnSpc>
                <a:spcPct val="90000"/>
              </a:lnSpc>
            </a:pPr>
            <a:r>
              <a:rPr lang="el-GR" sz="2400" dirty="0"/>
              <a:t>Η περίπτωση της </a:t>
            </a:r>
            <a:r>
              <a:rPr lang="en-US" sz="2400" dirty="0"/>
              <a:t>NAFTA</a:t>
            </a:r>
            <a:r>
              <a:rPr lang="el-GR" sz="2400" dirty="0"/>
              <a:t> όπου η απελευθέρωση της εμπορίας ζώντων ζώων και κρέατος, έδωσε τη δυνατότητα στον Καναδά να αναπτύξει τον τομέα της εκτροφής ζώων (βοοειδών) και στο Μεξικό να βρει διέξοδο για τον τομέα των οπωροκηπευτικών. Από την άλλη πλευρά οι ΗΠΑ προχώρησαν σε σημαντικές επενδύσεις στον τομέα της μεταποίησης αγροτικών προϊόντων, τόσο στο Μεξικό, όσο και στον Καναδά. Το 1993 το ύψος των επενδύσεων στο Μεξικό από τις ΗΠΑ ήταν $2,3 δις, ενώ το 1993 $5δις. Το 1990 επενδύθηκαν στον Καναδά από τις ΗΠΑ $2,5 δις, ενώ το 1997 $5,2 δις. Στην περίοδο 1993-97 η αξία της μεταποιητικής βιομηχανίας των ΗΠΑ αυξήθηκε κατά 7%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251520" y="332656"/>
            <a:ext cx="8584632" cy="758952"/>
          </a:xfrm>
        </p:spPr>
        <p:txBody>
          <a:bodyPr>
            <a:normAutofit fontScale="90000"/>
          </a:bodyPr>
          <a:lstStyle/>
          <a:p>
            <a:r>
              <a:rPr lang="el-GR" sz="3200" dirty="0"/>
              <a:t>Αξιολόγηση του Τρόπου Λειτουργίας των Περιφερειακών Συμφωνιών (συν.)</a:t>
            </a:r>
          </a:p>
        </p:txBody>
      </p:sp>
      <p:sp>
        <p:nvSpPr>
          <p:cNvPr id="57347" name="Rectangle 3"/>
          <p:cNvSpPr>
            <a:spLocks noGrp="1" noChangeArrowheads="1"/>
          </p:cNvSpPr>
          <p:nvPr>
            <p:ph sz="quarter" idx="1"/>
          </p:nvPr>
        </p:nvSpPr>
        <p:spPr/>
        <p:txBody>
          <a:bodyPr/>
          <a:lstStyle/>
          <a:p>
            <a:r>
              <a:rPr lang="en-US" dirty="0"/>
              <a:t>H MERCOSUR</a:t>
            </a:r>
            <a:r>
              <a:rPr lang="el-GR" dirty="0"/>
              <a:t> και η </a:t>
            </a:r>
            <a:r>
              <a:rPr lang="en-US" dirty="0"/>
              <a:t>APEC</a:t>
            </a:r>
            <a:r>
              <a:rPr lang="el-GR" dirty="0"/>
              <a:t> λειτουργούν με παρόμοιο τρόπο, αφήνοντας την αγορά να διαδραματίσει καθοριστικό ρόλο στη σχηματοποίηση των διαρθρώσεων του αγροτικού τομέα. Οι περισσότερες είναι χώρες με μακρά εξαγωγική παράδοση και έχουν αναπτύξει τέτοιες δομές που τις καθιστούν ανταγωνιστικές σε διεθνές επίπεδο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251520" y="332656"/>
            <a:ext cx="8534400" cy="758952"/>
          </a:xfrm>
        </p:spPr>
        <p:txBody>
          <a:bodyPr>
            <a:normAutofit fontScale="90000"/>
          </a:bodyPr>
          <a:lstStyle/>
          <a:p>
            <a:r>
              <a:rPr lang="el-GR" sz="3200" dirty="0"/>
              <a:t>Αξιολόγηση του Τρόπου Λειτουργίας των Περιφερειακών Συμφωνιών (συν.)</a:t>
            </a:r>
          </a:p>
        </p:txBody>
      </p:sp>
      <p:sp>
        <p:nvSpPr>
          <p:cNvPr id="58371" name="Rectangle 3"/>
          <p:cNvSpPr>
            <a:spLocks noGrp="1" noChangeArrowheads="1"/>
          </p:cNvSpPr>
          <p:nvPr>
            <p:ph sz="quarter" idx="1"/>
          </p:nvPr>
        </p:nvSpPr>
        <p:spPr/>
        <p:txBody>
          <a:bodyPr/>
          <a:lstStyle/>
          <a:p>
            <a:pPr>
              <a:lnSpc>
                <a:spcPct val="80000"/>
              </a:lnSpc>
            </a:pPr>
            <a:r>
              <a:rPr lang="el-GR" sz="2400" dirty="0"/>
              <a:t>Η Περιφερειακή Συμφωνία που επέλεξε το δρόμο του προστατευτισμού, ενισχύοντας την αύξηση της παραγωγικότητας χωρίς να λαμβάνει υπόψη το διεθνές περιβάλλον ήταν αυτή της ΕΕ. Η μακρόχρονη άσκηση μιας τέτοιας πολιτικής δημιούργησε τις γνωστές εμπορικές στρεβλώσεις που φαίνονται ολοένα και περισσότερο μέσα από τη διαδικασία της σταδιακής απελευθέρωσης της εμπορίας των αγροτικών προϊόντων. Μέσα από τις δύο αναθεωρήσεις της ΚΓΠ (1992, </a:t>
            </a:r>
            <a:r>
              <a:rPr lang="en-US" sz="2400" dirty="0"/>
              <a:t>Agenda</a:t>
            </a:r>
            <a:r>
              <a:rPr lang="el-GR" sz="2400" dirty="0"/>
              <a:t> 2000) και την ενδιάμεση αναθεώρηση επιχειρείται, όπως είναι γνωστό, μια στροφή στην άσκηση της αγροτικής πολιτικής, με σημαντικότερο μέτρο τον περιορισμό της χορήγησης της επιδότησης στην τιμή του πωλούμενου προϊόντος, αλλά στηρίζοντας απευθείας το εισόδημα του παραγωγού.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l-GR" sz="4000" dirty="0"/>
              <a:t>Εξέλιξη του Ανταγωνισμού στη γεωργία</a:t>
            </a:r>
            <a:r>
              <a:rPr lang="el-GR" sz="4000" i="1" dirty="0"/>
              <a:t>	</a:t>
            </a:r>
          </a:p>
        </p:txBody>
      </p:sp>
      <p:sp>
        <p:nvSpPr>
          <p:cNvPr id="62467" name="Rectangle 3"/>
          <p:cNvSpPr>
            <a:spLocks noGrp="1" noChangeArrowheads="1"/>
          </p:cNvSpPr>
          <p:nvPr>
            <p:ph sz="quarter" idx="1"/>
          </p:nvPr>
        </p:nvSpPr>
        <p:spPr/>
        <p:txBody>
          <a:bodyPr/>
          <a:lstStyle/>
          <a:p>
            <a:pPr>
              <a:lnSpc>
                <a:spcPct val="80000"/>
              </a:lnSpc>
            </a:pPr>
            <a:r>
              <a:rPr lang="el-GR" sz="2000" dirty="0"/>
              <a:t>Οι μεταπολεμικές διεθνείς οικονομικές σχέσεις στη γεωργία μπορούν να κατηγοριοποιηθούν σε τρεις μεγάλες ενότητες: Στις δεκαετίες του 1950 και 1960 η αγροτική ανάπτυξη ήταν μία πραγματικότητα σε πολλά σημεία του πλανήτη, οφειλόμενη κυρίως σε τεχνολογικές ανακαλύψεις. Οι προϋποθέσεις αυτές έδωσαν νέα ώθηση στην αγροτική παραγωγή στη δεκαετία του 1970. Η ανάπτυξη αυτή όμως προκάλεσε σοβαρή αύξηση του χρέους των αναπτυσσόμενων χωρών και αυτό είχε σαν άμεση συνέπεια να μεγαλώσει το αναπτυξιακό χάσμα μεταξύ ανεπτυγμένου και αναπτυσσόμενου κόσμου. Στις αρχές του 1980 το υπερβολικό χρέος και η γενικότερη οικονομική ύφεση μείωσαν τη ζήτηση των αγροτικών προϊόντων, αλλά οι χώρες του βορρά συνέχιζαν να πριμοδοτούν την αυξημένη γεωργική παραγωγικότητα, οδηγώντας την οικονομία σε μια κατάσταση όπου κυριαρχούσε η ύπαρξη μεγάλων πλεονασμάτων που δεν μπορούσαν να διατεθούν, με αποτέλεσμα τη μείωση των διεθνών τιμών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323528" y="332656"/>
            <a:ext cx="8534400" cy="758952"/>
          </a:xfrm>
        </p:spPr>
        <p:txBody>
          <a:bodyPr>
            <a:normAutofit fontScale="90000"/>
          </a:bodyPr>
          <a:lstStyle/>
          <a:p>
            <a:r>
              <a:rPr lang="el-GR" sz="3200" dirty="0"/>
              <a:t>Συνιστώσες Ανταγωνισμού και η Επίδρασή τους στο Εμπόριο Αγροτικών Προϊόντων</a:t>
            </a:r>
          </a:p>
        </p:txBody>
      </p:sp>
      <p:sp>
        <p:nvSpPr>
          <p:cNvPr id="63491" name="Rectangle 3"/>
          <p:cNvSpPr>
            <a:spLocks noGrp="1" noChangeArrowheads="1"/>
          </p:cNvSpPr>
          <p:nvPr>
            <p:ph sz="quarter" idx="1"/>
          </p:nvPr>
        </p:nvSpPr>
        <p:spPr/>
        <p:txBody>
          <a:bodyPr/>
          <a:lstStyle/>
          <a:p>
            <a:pPr>
              <a:lnSpc>
                <a:spcPct val="90000"/>
              </a:lnSpc>
            </a:pPr>
            <a:r>
              <a:rPr lang="el-GR" sz="2400" dirty="0"/>
              <a:t>Το θέμα του ανταγωνισμού δεν είναι μονοδιάστατο. Οι επιμέρους τομείς του θα μπορούσαν να είναι δύο, ο πρώτος που αφορά στην παραγωγή του τελικού προϊόντος και ο δεύτερος που αφορά στη διάθεση των προϊόντων αυτών στην εσωτερική, αλλά και στη διεθνή αγορά. Ο πρώτος τομέας περιλαμβάνει τον ανταγωνισμό στις εισροές της πρωτογενούς παραγωγής, στο χονδρεμπόριο των αγροτικών προϊόντων και στη μεταποίησή τους. Ο δεύτερος τομέας εσωκλείει την ακολουθούμενη πολιτική δασμών και φορολογίας και το βιοτικό επίπεδο των καταναλωτών.</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l-GR" dirty="0"/>
              <a:t>Ορισμός των </a:t>
            </a:r>
            <a:r>
              <a:rPr lang="en-US" dirty="0"/>
              <a:t>TRQ</a:t>
            </a:r>
            <a:r>
              <a:rPr lang="el-GR" dirty="0"/>
              <a:t>	</a:t>
            </a:r>
          </a:p>
        </p:txBody>
      </p:sp>
      <p:sp>
        <p:nvSpPr>
          <p:cNvPr id="66563" name="Rectangle 3"/>
          <p:cNvSpPr>
            <a:spLocks noGrp="1" noChangeArrowheads="1"/>
          </p:cNvSpPr>
          <p:nvPr>
            <p:ph sz="quarter" idx="1"/>
          </p:nvPr>
        </p:nvSpPr>
        <p:spPr/>
        <p:txBody>
          <a:bodyPr/>
          <a:lstStyle/>
          <a:p>
            <a:r>
              <a:rPr lang="el-GR" i="1" dirty="0"/>
              <a:t>Δασμολογική Ποσόστωση</a:t>
            </a:r>
            <a:r>
              <a:rPr lang="el-GR" dirty="0"/>
              <a:t> (</a:t>
            </a:r>
            <a:r>
              <a:rPr lang="en-GB" dirty="0"/>
              <a:t>Tariff Rate Quota</a:t>
            </a:r>
            <a:r>
              <a:rPr lang="el-GR" dirty="0"/>
              <a:t>, </a:t>
            </a:r>
            <a:r>
              <a:rPr lang="en-GB" dirty="0"/>
              <a:t>TRQ</a:t>
            </a:r>
            <a:r>
              <a:rPr lang="el-GR" dirty="0"/>
              <a:t>) είναι ένας δασμός σε δύο επίπεδα. Το πρώτο, το χαμηλότερο, ισχύει για δεδομένη χρονική περίοδο και για δεδομένη ποσότητα προϊόντων </a:t>
            </a:r>
            <a:r>
              <a:rPr lang="en-GB" dirty="0"/>
              <a:t>Q</a:t>
            </a:r>
            <a:r>
              <a:rPr lang="el-GR" dirty="0"/>
              <a:t>, ενώ το δεύτερο, το υψηλότερο, ισχύει για όλη την υπόλοιπη περίοδο και για ποσότητες μεγαλύτερες του </a:t>
            </a:r>
            <a:r>
              <a:rPr lang="en-GB" dirty="0"/>
              <a:t>Q</a:t>
            </a:r>
            <a:r>
              <a:rPr lang="el-GR" dirty="0"/>
              <a:t>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457200" y="274638"/>
            <a:ext cx="8229600" cy="706437"/>
          </a:xfrm>
        </p:spPr>
        <p:txBody>
          <a:bodyPr/>
          <a:lstStyle/>
          <a:p>
            <a:r>
              <a:rPr lang="el-GR" sz="4000" i="1" dirty="0"/>
              <a:t>Τρόπος Λειτουργίας των </a:t>
            </a:r>
            <a:r>
              <a:rPr lang="en-US" sz="4000" i="1" dirty="0"/>
              <a:t>TRQ</a:t>
            </a:r>
            <a:endParaRPr lang="el-GR" sz="4000" i="1" dirty="0"/>
          </a:p>
        </p:txBody>
      </p:sp>
      <p:sp>
        <p:nvSpPr>
          <p:cNvPr id="67587" name="Rectangle 3"/>
          <p:cNvSpPr>
            <a:spLocks noGrp="1" noChangeArrowheads="1"/>
          </p:cNvSpPr>
          <p:nvPr>
            <p:ph sz="quarter" idx="1"/>
          </p:nvPr>
        </p:nvSpPr>
        <p:spPr>
          <a:xfrm>
            <a:off x="468313" y="1628800"/>
            <a:ext cx="8218487" cy="4968850"/>
          </a:xfrm>
        </p:spPr>
        <p:txBody>
          <a:bodyPr/>
          <a:lstStyle/>
          <a:p>
            <a:pPr>
              <a:lnSpc>
                <a:spcPct val="80000"/>
              </a:lnSpc>
            </a:pPr>
            <a:r>
              <a:rPr lang="el-GR" dirty="0"/>
              <a:t>Υπάρχουν διάφοροι τρόποι χειρισμού-διαχείρισης των </a:t>
            </a:r>
            <a:r>
              <a:rPr lang="en-GB" dirty="0"/>
              <a:t>TRQs</a:t>
            </a:r>
            <a:r>
              <a:rPr lang="el-GR" dirty="0"/>
              <a:t>. Από αυτές οι πλέον διαδεδομένες είναι οι Εφαρμοσμένοι Δασμοί (</a:t>
            </a:r>
            <a:r>
              <a:rPr lang="en-GB" dirty="0"/>
              <a:t>Applied Tariffs</a:t>
            </a:r>
            <a:r>
              <a:rPr lang="el-GR" dirty="0"/>
              <a:t>, </a:t>
            </a:r>
            <a:r>
              <a:rPr lang="el-GR" b="1" dirty="0"/>
              <a:t>ΑΤ</a:t>
            </a:r>
            <a:r>
              <a:rPr lang="el-GR" dirty="0"/>
              <a:t>), Αδειοδότηση Σύμφωνα με τη Ζήτηση (</a:t>
            </a:r>
            <a:r>
              <a:rPr lang="en-GB" dirty="0"/>
              <a:t>License on Demand</a:t>
            </a:r>
            <a:r>
              <a:rPr lang="el-GR" dirty="0"/>
              <a:t>, </a:t>
            </a:r>
            <a:r>
              <a:rPr lang="en-GB" b="1" dirty="0"/>
              <a:t>LD</a:t>
            </a:r>
            <a:r>
              <a:rPr lang="el-GR" dirty="0"/>
              <a:t>), Κατά Προτεραιότητα (</a:t>
            </a:r>
            <a:r>
              <a:rPr lang="en-GB" dirty="0"/>
              <a:t>First Come First Served</a:t>
            </a:r>
            <a:r>
              <a:rPr lang="el-GR" dirty="0"/>
              <a:t>, </a:t>
            </a:r>
            <a:r>
              <a:rPr lang="en-GB" b="1" dirty="0"/>
              <a:t>FCFS</a:t>
            </a:r>
            <a:r>
              <a:rPr lang="el-GR" dirty="0"/>
              <a:t>), Δημοπρασίες (</a:t>
            </a:r>
            <a:r>
              <a:rPr lang="en-GB" dirty="0"/>
              <a:t>Auctions</a:t>
            </a:r>
            <a:r>
              <a:rPr lang="el-GR" dirty="0"/>
              <a:t>, </a:t>
            </a:r>
            <a:r>
              <a:rPr lang="en-GB" b="1" dirty="0"/>
              <a:t>AU</a:t>
            </a:r>
            <a:r>
              <a:rPr lang="el-GR" dirty="0"/>
              <a:t>), Κατά Παράδοση Εισαγωγείς (</a:t>
            </a:r>
            <a:r>
              <a:rPr lang="en-GB" dirty="0"/>
              <a:t>Historical Importers</a:t>
            </a:r>
            <a:r>
              <a:rPr lang="el-GR" dirty="0"/>
              <a:t>, </a:t>
            </a:r>
            <a:r>
              <a:rPr lang="en-GB" b="1" dirty="0"/>
              <a:t>HI</a:t>
            </a:r>
            <a:r>
              <a:rPr lang="el-GR" dirty="0"/>
              <a:t>), Κρατική Εμπορία (</a:t>
            </a:r>
            <a:r>
              <a:rPr lang="en-GB" dirty="0"/>
              <a:t>State Trading</a:t>
            </a:r>
            <a:r>
              <a:rPr lang="el-GR" dirty="0"/>
              <a:t>, </a:t>
            </a:r>
            <a:r>
              <a:rPr lang="en-GB" b="1" dirty="0"/>
              <a:t>ST</a:t>
            </a:r>
            <a:r>
              <a:rPr lang="el-GR" dirty="0"/>
              <a:t>), Ομάδες Παραγωγών (</a:t>
            </a:r>
            <a:r>
              <a:rPr lang="en-GB" dirty="0"/>
              <a:t>Producer Groups</a:t>
            </a:r>
            <a:r>
              <a:rPr lang="el-GR" dirty="0"/>
              <a:t>,</a:t>
            </a:r>
            <a:r>
              <a:rPr lang="el-GR" b="1" dirty="0"/>
              <a:t> </a:t>
            </a:r>
            <a:r>
              <a:rPr lang="en-GB" b="1" dirty="0"/>
              <a:t>PG</a:t>
            </a:r>
            <a:r>
              <a:rPr lang="el-GR" dirty="0"/>
              <a:t>), Μικτοί (</a:t>
            </a:r>
            <a:r>
              <a:rPr lang="en-GB" dirty="0"/>
              <a:t>Mixed</a:t>
            </a:r>
            <a:r>
              <a:rPr lang="el-GR" dirty="0"/>
              <a:t>, </a:t>
            </a:r>
            <a:r>
              <a:rPr lang="en-GB" b="1" dirty="0"/>
              <a:t>MX</a:t>
            </a:r>
            <a:r>
              <a:rPr lang="el-GR" dirty="0"/>
              <a:t>), Άλλοι (</a:t>
            </a:r>
            <a:r>
              <a:rPr lang="en-GB" dirty="0"/>
              <a:t>Others</a:t>
            </a:r>
            <a:r>
              <a:rPr lang="el-GR" dirty="0"/>
              <a:t>, </a:t>
            </a:r>
            <a:r>
              <a:rPr lang="en-GB" b="1" dirty="0"/>
              <a:t>OT</a:t>
            </a:r>
            <a:r>
              <a:rPr lang="el-GR" dirty="0"/>
              <a:t>) και Μη Καθορισμένοι (</a:t>
            </a:r>
            <a:r>
              <a:rPr lang="en-GB" dirty="0"/>
              <a:t>Non Specified</a:t>
            </a:r>
            <a:r>
              <a:rPr lang="el-GR" dirty="0"/>
              <a:t>, </a:t>
            </a:r>
            <a:r>
              <a:rPr lang="en-GB" b="1" dirty="0"/>
              <a:t>NS</a:t>
            </a:r>
            <a:r>
              <a:rPr lang="el-GR" dirty="0"/>
              <a:t>).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el-GR" dirty="0"/>
              <a:t>Προτάσεις βελτίωσης</a:t>
            </a:r>
          </a:p>
        </p:txBody>
      </p:sp>
      <p:sp>
        <p:nvSpPr>
          <p:cNvPr id="70659" name="Rectangle 3"/>
          <p:cNvSpPr>
            <a:spLocks noGrp="1" noChangeArrowheads="1"/>
          </p:cNvSpPr>
          <p:nvPr>
            <p:ph sz="quarter" idx="1"/>
          </p:nvPr>
        </p:nvSpPr>
        <p:spPr/>
        <p:txBody>
          <a:bodyPr/>
          <a:lstStyle/>
          <a:p>
            <a:pPr marL="609600" indent="-609600">
              <a:lnSpc>
                <a:spcPct val="80000"/>
              </a:lnSpc>
            </a:pPr>
            <a:r>
              <a:rPr lang="el-GR" sz="2400" dirty="0"/>
              <a:t> Να συμφωνήσουν στη λήψη πρόσθετων μέτρων, προκειμένου η εφαρμογή των </a:t>
            </a:r>
            <a:r>
              <a:rPr lang="en-GB" sz="2400" dirty="0"/>
              <a:t>TRQs</a:t>
            </a:r>
            <a:r>
              <a:rPr lang="el-GR" sz="2400" dirty="0"/>
              <a:t> να μην αποτελούν εμπόδιο στην εμπορική δραστηριότητα. </a:t>
            </a:r>
          </a:p>
          <a:p>
            <a:pPr marL="609600" indent="-609600">
              <a:lnSpc>
                <a:spcPct val="80000"/>
              </a:lnSpc>
            </a:pPr>
            <a:r>
              <a:rPr lang="el-GR" sz="2400" dirty="0"/>
              <a:t>Να μειωθούν οι δασμοί στην </a:t>
            </a:r>
            <a:r>
              <a:rPr lang="en-GB" sz="2400" dirty="0"/>
              <a:t>in</a:t>
            </a:r>
            <a:r>
              <a:rPr lang="el-GR" sz="2400" dirty="0"/>
              <a:t>-</a:t>
            </a:r>
            <a:r>
              <a:rPr lang="en-GB" sz="2400" dirty="0"/>
              <a:t>quota rate</a:t>
            </a:r>
            <a:r>
              <a:rPr lang="el-GR" sz="2400" dirty="0"/>
              <a:t> με βάση το επίπεδο πλήρωσης των </a:t>
            </a:r>
            <a:r>
              <a:rPr lang="en-GB" sz="2400" dirty="0"/>
              <a:t>TRQs</a:t>
            </a:r>
            <a:r>
              <a:rPr lang="el-GR" sz="2400" dirty="0"/>
              <a:t>, δηλαδή όσο χαμηλότερο το επίπεδο πλήρωσης, τόσο μεγαλύτερη μείωση των δασμών.</a:t>
            </a:r>
          </a:p>
          <a:p>
            <a:pPr marL="609600" indent="-609600">
              <a:lnSpc>
                <a:spcPct val="80000"/>
              </a:lnSpc>
            </a:pPr>
            <a:r>
              <a:rPr lang="el-GR" sz="2400" dirty="0"/>
              <a:t>Παράλληλα με τη μείωση αυτή των δασμών προτείνεται η εφαρμογή μιας προσέγγισης που θα μειώσει τις διενέξεις μεταξύ των χωρών και που προοδευτικά θα αυξήσει τις ποσότητες των </a:t>
            </a:r>
            <a:r>
              <a:rPr lang="en-GB" sz="2400" dirty="0"/>
              <a:t>TRQs</a:t>
            </a:r>
            <a:r>
              <a:rPr lang="el-GR" sz="2400" dirty="0"/>
              <a:t>.</a:t>
            </a:r>
          </a:p>
          <a:p>
            <a:pPr marL="609600" indent="-609600">
              <a:lnSpc>
                <a:spcPct val="80000"/>
              </a:lnSpc>
            </a:pPr>
            <a:r>
              <a:rPr lang="el-GR" sz="2400" dirty="0"/>
              <a:t>Τέλος προτείνεται η εφαρμογή ενός αυτόματου μηχανισμού που θα μειώνει το δασμό για την </a:t>
            </a:r>
            <a:r>
              <a:rPr lang="en-GB" sz="2400" dirty="0"/>
              <a:t>in</a:t>
            </a:r>
            <a:r>
              <a:rPr lang="el-GR" sz="2400" dirty="0"/>
              <a:t>-</a:t>
            </a:r>
            <a:r>
              <a:rPr lang="en-GB" sz="2400" dirty="0"/>
              <a:t>quota rate</a:t>
            </a:r>
            <a:r>
              <a:rPr lang="el-GR" sz="2400" dirty="0"/>
              <a:t> όταν το επίπεδο πλήρωσης της </a:t>
            </a:r>
            <a:r>
              <a:rPr lang="en-GB" sz="2400" dirty="0"/>
              <a:t>TRQ</a:t>
            </a:r>
            <a:r>
              <a:rPr lang="el-GR" sz="2400" dirty="0"/>
              <a:t> είναι χαμηλό.</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l-GR" dirty="0"/>
              <a:t>Διαδικασία επίλυσης διαφορών</a:t>
            </a:r>
          </a:p>
        </p:txBody>
      </p:sp>
      <p:sp>
        <p:nvSpPr>
          <p:cNvPr id="71683" name="Rectangle 3"/>
          <p:cNvSpPr>
            <a:spLocks noGrp="1" noChangeArrowheads="1"/>
          </p:cNvSpPr>
          <p:nvPr>
            <p:ph sz="quarter" idx="1"/>
          </p:nvPr>
        </p:nvSpPr>
        <p:spPr>
          <a:xfrm>
            <a:off x="468313" y="1600200"/>
            <a:ext cx="8218487" cy="5068888"/>
          </a:xfrm>
        </p:spPr>
        <p:txBody>
          <a:bodyPr>
            <a:normAutofit lnSpcReduction="10000"/>
          </a:bodyPr>
          <a:lstStyle/>
          <a:p>
            <a:pPr>
              <a:lnSpc>
                <a:spcPct val="80000"/>
              </a:lnSpc>
            </a:pPr>
            <a:r>
              <a:rPr lang="el-GR" sz="2400" dirty="0"/>
              <a:t>Η σημερινή μορφή της είναι το αποτέλεσμα σταδιακών και πολύ προσεκτικών πειραματισμών που κράτησαν για 40 χρόνια περίπου, για να καταλήξουν στη νομική εξέταση ισχυρισμών από ένα “</a:t>
            </a:r>
            <a:r>
              <a:rPr lang="en-US" sz="2400" dirty="0"/>
              <a:t>panel</a:t>
            </a:r>
            <a:r>
              <a:rPr lang="el-GR" sz="2400" dirty="0"/>
              <a:t>” ειδικών που λειτουργούσαν μα βάση την προσωπική τους κατάρτιση και εμπειρία και που σταδιακά αποκτούσε ολοένα και πιο επιστημονική υπόσταση. </a:t>
            </a:r>
          </a:p>
          <a:p>
            <a:pPr>
              <a:lnSpc>
                <a:spcPct val="80000"/>
              </a:lnSpc>
            </a:pPr>
            <a:r>
              <a:rPr lang="el-GR" sz="2400" dirty="0"/>
              <a:t>Η συμμετοχή των κρατών στη διαδικασία αποτελούσε όλα αυτά τα χρόνια άγραφο νόμο και η επιτυχία του θεσμού ήταν πραγματικά εντυπωσιακή, αφού το 90% των υποθέσεων που ήρθαν στο Σώμα μέχρι το 1980 επιλύθηκαν με ελάχιστες αποχωρήσεις από τη διαδικασία, που είχαν και αυτές παροδικό χαρακτήρα. Από το 1980 έως το 1993 αυξήθηκε αρκετά ο αριθμός των υποθέσεων, με αποτέλεσμα το ποσοστό επίλυσης να μειωθεί λίγο, στο 80%, εξακολουθώντας όμως να επιβεβαιώνει την επιτυχή λειτουργία του θεσμού.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Ενδογενή κίνητρα</a:t>
            </a:r>
            <a:endParaRPr lang="el-GR" dirty="0"/>
          </a:p>
        </p:txBody>
      </p:sp>
      <p:sp>
        <p:nvSpPr>
          <p:cNvPr id="3" name="2 - Θέση περιεχομένου"/>
          <p:cNvSpPr>
            <a:spLocks noGrp="1"/>
          </p:cNvSpPr>
          <p:nvPr>
            <p:ph sz="quarter" idx="1"/>
          </p:nvPr>
        </p:nvSpPr>
        <p:spPr>
          <a:xfrm>
            <a:off x="457200" y="1600200"/>
            <a:ext cx="8229600" cy="4925144"/>
          </a:xfrm>
        </p:spPr>
        <p:txBody>
          <a:bodyPr/>
          <a:lstStyle/>
          <a:p>
            <a:r>
              <a:rPr lang="el-GR" dirty="0" smtClean="0"/>
              <a:t>Αύξηση πωλήσεων – ενίσχυση πελατειακής βάσης</a:t>
            </a:r>
          </a:p>
          <a:p>
            <a:r>
              <a:rPr lang="el-GR" dirty="0" smtClean="0"/>
              <a:t>Αύξηση κερδών</a:t>
            </a:r>
          </a:p>
          <a:p>
            <a:r>
              <a:rPr lang="el-GR" dirty="0" smtClean="0"/>
              <a:t>Επίτευξη οικονομιών κλίμακας</a:t>
            </a:r>
          </a:p>
          <a:p>
            <a:r>
              <a:rPr lang="el-GR" dirty="0" smtClean="0"/>
              <a:t>Βελτίωση της ποιότητας του προϊόντος</a:t>
            </a:r>
          </a:p>
          <a:p>
            <a:r>
              <a:rPr lang="el-GR" dirty="0" smtClean="0"/>
              <a:t>Η διαφοροποίηση του επιχειρηματικού κινδύνου</a:t>
            </a:r>
          </a:p>
          <a:p>
            <a:r>
              <a:rPr lang="el-GR" dirty="0" smtClean="0"/>
              <a:t>Η τεχνολογική/ποιοτική ανωτερότητα του προϊόντος</a:t>
            </a:r>
            <a:endParaRPr lang="el-GR"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251520" y="260648"/>
            <a:ext cx="8534400" cy="758952"/>
          </a:xfrm>
        </p:spPr>
        <p:txBody>
          <a:bodyPr>
            <a:normAutofit/>
          </a:bodyPr>
          <a:lstStyle/>
          <a:p>
            <a:r>
              <a:rPr lang="el-GR" sz="3200" dirty="0"/>
              <a:t>Η έννοια του μάρκετινγκ αγροτικών προϊόντων</a:t>
            </a:r>
          </a:p>
        </p:txBody>
      </p:sp>
      <p:sp>
        <p:nvSpPr>
          <p:cNvPr id="72707" name="Rectangle 3"/>
          <p:cNvSpPr>
            <a:spLocks noGrp="1" noChangeArrowheads="1"/>
          </p:cNvSpPr>
          <p:nvPr>
            <p:ph sz="quarter" idx="1"/>
          </p:nvPr>
        </p:nvSpPr>
        <p:spPr/>
        <p:txBody>
          <a:bodyPr/>
          <a:lstStyle/>
          <a:p>
            <a:pPr>
              <a:lnSpc>
                <a:spcPct val="80000"/>
              </a:lnSpc>
              <a:buFontTx/>
              <a:buNone/>
            </a:pPr>
            <a:r>
              <a:rPr lang="el-GR" sz="2000" dirty="0"/>
              <a:t>Η φιλοσοφία του μάρκετινγκ μπορεί να υλοποιηθεί σε μια επιχείρηση σύμφωνα με την παρακάτω σειρά ενεργειών:</a:t>
            </a:r>
            <a:endParaRPr lang="el-GR" sz="2000" i="1" dirty="0"/>
          </a:p>
          <a:p>
            <a:pPr>
              <a:lnSpc>
                <a:spcPct val="80000"/>
              </a:lnSpc>
            </a:pPr>
            <a:r>
              <a:rPr lang="el-GR" sz="2000" i="1" dirty="0"/>
              <a:t>Ορισμός</a:t>
            </a:r>
            <a:r>
              <a:rPr lang="el-GR" sz="2000" dirty="0"/>
              <a:t> των αναγκών πληροφόρησης. (Τι ζητάμε να μάθουμε;)</a:t>
            </a:r>
            <a:endParaRPr lang="el-GR" sz="2000" i="1" dirty="0"/>
          </a:p>
          <a:p>
            <a:pPr>
              <a:lnSpc>
                <a:spcPct val="80000"/>
              </a:lnSpc>
            </a:pPr>
            <a:r>
              <a:rPr lang="el-GR" sz="2000" i="1" dirty="0"/>
              <a:t>Συλλογή</a:t>
            </a:r>
            <a:r>
              <a:rPr lang="el-GR" sz="2000" dirty="0"/>
              <a:t> </a:t>
            </a:r>
            <a:r>
              <a:rPr lang="el-GR" sz="2000" i="1" dirty="0"/>
              <a:t>και μελέτη </a:t>
            </a:r>
            <a:r>
              <a:rPr lang="el-GR" sz="2000" dirty="0"/>
              <a:t>των πληροφοριών. (</a:t>
            </a:r>
            <a:r>
              <a:rPr lang="el-GR" sz="2000" i="1" dirty="0"/>
              <a:t>Ανάλυση</a:t>
            </a:r>
            <a:r>
              <a:rPr lang="el-GR" sz="2000" dirty="0"/>
              <a:t> της πληροφόρησης, σύνδεσή της προκειμένου να εξάγουμε τα κύρια συμπεράσματα, και π</a:t>
            </a:r>
            <a:r>
              <a:rPr lang="el-GR" sz="2000" i="1" dirty="0"/>
              <a:t>αρουσίαση</a:t>
            </a:r>
            <a:r>
              <a:rPr lang="el-GR" sz="2000" dirty="0"/>
              <a:t> της κατά τρόπο, ξεκάθαρο και κατανοητό)</a:t>
            </a:r>
            <a:endParaRPr lang="el-GR" sz="2000" i="1" dirty="0"/>
          </a:p>
          <a:p>
            <a:pPr>
              <a:lnSpc>
                <a:spcPct val="80000"/>
              </a:lnSpc>
            </a:pPr>
            <a:r>
              <a:rPr lang="el-GR" sz="2000" i="1" dirty="0"/>
              <a:t>Αντιπαράθεση</a:t>
            </a:r>
            <a:r>
              <a:rPr lang="el-GR" sz="2000" dirty="0"/>
              <a:t> με τα πραγματικά δεδομένα της επιχείρησης. (Προκειμένου να προκύψει το εφικτό και να εντοπίσουμε την αναγκαία δράση και τις δυνατές επιλογές)</a:t>
            </a:r>
          </a:p>
          <a:p>
            <a:pPr>
              <a:lnSpc>
                <a:spcPct val="80000"/>
              </a:lnSpc>
            </a:pPr>
            <a:r>
              <a:rPr lang="el-GR" sz="2000" dirty="0"/>
              <a:t>Διατύπωση μιας </a:t>
            </a:r>
            <a:r>
              <a:rPr lang="el-GR" sz="2000" i="1" dirty="0"/>
              <a:t>πολιτικής</a:t>
            </a:r>
            <a:r>
              <a:rPr lang="el-GR" sz="2000" dirty="0"/>
              <a:t>. (Θέσπιση στόχων)</a:t>
            </a:r>
            <a:endParaRPr lang="el-GR" sz="2000" i="1" dirty="0"/>
          </a:p>
          <a:p>
            <a:pPr>
              <a:lnSpc>
                <a:spcPct val="80000"/>
              </a:lnSpc>
            </a:pPr>
            <a:r>
              <a:rPr lang="el-GR" sz="2000" i="1" dirty="0"/>
              <a:t>Υλοποίηση.</a:t>
            </a:r>
            <a:r>
              <a:rPr lang="el-GR" sz="2000" dirty="0"/>
              <a:t> (Οργάνωση της στρατηγικής που υιοθετήθηκε μέσω ενός σχεδίου δράσης μέσω ενός σχεδίου μάρκετινγκ) </a:t>
            </a:r>
            <a:endParaRPr lang="el-GR" sz="2000" i="1" dirty="0"/>
          </a:p>
          <a:p>
            <a:pPr>
              <a:lnSpc>
                <a:spcPct val="80000"/>
              </a:lnSpc>
            </a:pPr>
            <a:r>
              <a:rPr lang="el-GR" sz="2000" i="1" dirty="0"/>
              <a:t>Έλεγχος</a:t>
            </a:r>
            <a:r>
              <a:rPr lang="el-GR" sz="2000" dirty="0"/>
              <a:t>. (Μέτρηση αποτελεσμάτων, έλεγχος της δράσης της επιχείρησης και λήψη διορθωτικών μέτρων εάν είναι αναγκαίο)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l-GR" dirty="0"/>
              <a:t>Κύκλος του Μάρκετινγκ</a:t>
            </a:r>
          </a:p>
        </p:txBody>
      </p:sp>
      <p:sp>
        <p:nvSpPr>
          <p:cNvPr id="75779" name="Rectangle 3"/>
          <p:cNvSpPr>
            <a:spLocks noGrp="1" noChangeArrowheads="1"/>
          </p:cNvSpPr>
          <p:nvPr>
            <p:ph sz="quarter" idx="1"/>
          </p:nvPr>
        </p:nvSpPr>
        <p:spPr/>
        <p:txBody>
          <a:bodyPr/>
          <a:lstStyle/>
          <a:p>
            <a:pPr>
              <a:lnSpc>
                <a:spcPct val="90000"/>
              </a:lnSpc>
            </a:pPr>
            <a:r>
              <a:rPr lang="el-GR" sz="4000" dirty="0"/>
              <a:t>Ανάγκες πληροφόρησης</a:t>
            </a:r>
          </a:p>
          <a:p>
            <a:pPr>
              <a:lnSpc>
                <a:spcPct val="90000"/>
              </a:lnSpc>
            </a:pPr>
            <a:r>
              <a:rPr lang="el-GR" sz="4000" dirty="0"/>
              <a:t>Συλλογή και μελέτη πληροφοριών</a:t>
            </a:r>
          </a:p>
          <a:p>
            <a:pPr>
              <a:lnSpc>
                <a:spcPct val="90000"/>
              </a:lnSpc>
            </a:pPr>
            <a:r>
              <a:rPr lang="el-GR" sz="4000" dirty="0"/>
              <a:t>Ανάλυση πληροφοριών</a:t>
            </a:r>
          </a:p>
          <a:p>
            <a:pPr>
              <a:lnSpc>
                <a:spcPct val="90000"/>
              </a:lnSpc>
            </a:pPr>
            <a:r>
              <a:rPr lang="el-GR" sz="4000" dirty="0"/>
              <a:t>Διατύπωση πολιτικής</a:t>
            </a:r>
          </a:p>
          <a:p>
            <a:pPr>
              <a:lnSpc>
                <a:spcPct val="90000"/>
              </a:lnSpc>
            </a:pPr>
            <a:r>
              <a:rPr lang="el-GR" sz="4000" dirty="0"/>
              <a:t>Υλοποίηση της στρατηγικής</a:t>
            </a:r>
          </a:p>
          <a:p>
            <a:pPr>
              <a:lnSpc>
                <a:spcPct val="90000"/>
              </a:lnSpc>
            </a:pPr>
            <a:r>
              <a:rPr lang="el-GR" sz="4000" dirty="0"/>
              <a:t>Έλεγχος και διόρθωση	</a:t>
            </a:r>
            <a:br>
              <a:rPr lang="el-GR" sz="4000" dirty="0"/>
            </a:br>
            <a:r>
              <a:rPr lang="el-GR" dirty="0"/>
              <a:t>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el-GR" sz="4000" dirty="0"/>
              <a:t>Απαιτήσεις διαδικασίας μάρκετινγκ</a:t>
            </a:r>
          </a:p>
        </p:txBody>
      </p:sp>
      <p:sp>
        <p:nvSpPr>
          <p:cNvPr id="76803" name="Rectangle 3"/>
          <p:cNvSpPr>
            <a:spLocks noGrp="1" noChangeArrowheads="1"/>
          </p:cNvSpPr>
          <p:nvPr>
            <p:ph sz="quarter" idx="1"/>
          </p:nvPr>
        </p:nvSpPr>
        <p:spPr>
          <a:xfrm>
            <a:off x="468313" y="1600200"/>
            <a:ext cx="8218487" cy="5257800"/>
          </a:xfrm>
        </p:spPr>
        <p:txBody>
          <a:bodyPr/>
          <a:lstStyle/>
          <a:p>
            <a:pPr>
              <a:lnSpc>
                <a:spcPct val="80000"/>
              </a:lnSpc>
            </a:pPr>
            <a:r>
              <a:rPr lang="el-GR" sz="2400" dirty="0"/>
              <a:t>Ο εντοπισμός των αναγκών των καταναλωτών. Δηλαδή, η εξεύρεση απαντήσεων σε ερωτήσεις όπως: Τι αγροτικά προϊόντα και τι υπηρεσίες αγοράζουν οι καταναλωτές;  Πώς τα αγοράζουν;  Πώς τα διακινούν οι μεσάζοντες; Ποιοι τα αγοράζουν;  Γιατί τα αγοράζουν;</a:t>
            </a:r>
          </a:p>
          <a:p>
            <a:pPr>
              <a:lnSpc>
                <a:spcPct val="80000"/>
              </a:lnSpc>
            </a:pPr>
            <a:r>
              <a:rPr lang="el-GR" sz="2400" dirty="0"/>
              <a:t>Ο διαχωρισμός της αγοράς σε διαφορετικά τμήματα και η επικέντρωση-στόχευση στην κάλυψη των αναγκών κάποιων από τα τμήματα αυτά. Η τμηματοποίηση των καταναλωτών αγροτικών προϊόντων γίνεται σύμφωνα με συγκεκριμένα κριτήρια (δημογραφικά, ψυχογραφικά, γεωγραφικά, κ.λ.π.).</a:t>
            </a:r>
          </a:p>
          <a:p>
            <a:pPr>
              <a:lnSpc>
                <a:spcPct val="80000"/>
              </a:lnSpc>
            </a:pPr>
            <a:r>
              <a:rPr lang="el-GR" sz="2400" dirty="0"/>
              <a:t>Η δημιουργία ανταγωνιστικού πλεονεκτήματος στην κάλυψη των αναγκών των τμημάτων των καταναλωτών που επιλέχθηκαν. Μέσω του παραπάνω ανταγωνιστικού πλεονεκτήματος δημιουργείται για την επιχείρηση αγροτικών προϊόντων ένα ισχυρό συγκριτικό πλεονέκτημα στην αγορά σε σχέση με τον ανταγωνισμό.</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l-GR" dirty="0"/>
              <a:t>Διαδικασία Εκπόνησης </a:t>
            </a:r>
          </a:p>
        </p:txBody>
      </p:sp>
      <p:sp>
        <p:nvSpPr>
          <p:cNvPr id="77827" name="Rectangle 3"/>
          <p:cNvSpPr>
            <a:spLocks noGrp="1" noChangeArrowheads="1"/>
          </p:cNvSpPr>
          <p:nvPr>
            <p:ph sz="quarter" idx="1"/>
          </p:nvPr>
        </p:nvSpPr>
        <p:spPr/>
        <p:txBody>
          <a:bodyPr/>
          <a:lstStyle/>
          <a:p>
            <a:pPr marL="609600" indent="-609600">
              <a:lnSpc>
                <a:spcPct val="90000"/>
              </a:lnSpc>
            </a:pPr>
            <a:r>
              <a:rPr lang="el-GR" sz="2400" dirty="0"/>
              <a:t>Η </a:t>
            </a:r>
            <a:r>
              <a:rPr lang="el-GR" sz="2400" b="1" i="1" dirty="0"/>
              <a:t>στρατηγική ανάλυση</a:t>
            </a:r>
            <a:r>
              <a:rPr lang="el-GR" sz="2400" dirty="0"/>
              <a:t> στοχεύει στην κατανόηση της θέσης στην οποία βρίσκεται μια επιχείρηση σε σχέση με το περιβάλλον της.  Ολοκληρώνοντας την ανάλυση θα πρέπει να έχετε δώσει απαντήσεις σε ερωτήματα όπως:</a:t>
            </a:r>
          </a:p>
          <a:p>
            <a:pPr marL="609600" indent="-609600">
              <a:lnSpc>
                <a:spcPct val="90000"/>
              </a:lnSpc>
              <a:buFontTx/>
              <a:buNone/>
            </a:pPr>
            <a:r>
              <a:rPr lang="el-GR" sz="2400" dirty="0"/>
              <a:t>α)Τι αλλαγές συμβαίνουν στο εξωτερικό περιβάλλον (δηλαδή στο σύνολο της βιομηχανίας αγροτικών προϊόντων);</a:t>
            </a:r>
          </a:p>
          <a:p>
            <a:pPr marL="609600" indent="-609600">
              <a:lnSpc>
                <a:spcPct val="90000"/>
              </a:lnSpc>
              <a:buFontTx/>
              <a:buNone/>
            </a:pPr>
            <a:r>
              <a:rPr lang="el-GR" sz="2400" dirty="0"/>
              <a:t>β)Ποιες θα είναι οι πιθανές επιπτώσεις των αλλαγών αυτών στην επιχείρηση;</a:t>
            </a:r>
          </a:p>
          <a:p>
            <a:pPr marL="609600" indent="-609600">
              <a:lnSpc>
                <a:spcPct val="90000"/>
              </a:lnSpc>
              <a:buFontTx/>
              <a:buNone/>
            </a:pPr>
            <a:r>
              <a:rPr lang="el-GR" sz="2400" dirty="0"/>
              <a:t>γ)Τι πόρους έχει διαθέσιμους η επιχείρηση και τι επιπλέον πόρους θα χρειασθεί για να αντεπεξέλθει στις αλλαγές;</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el-GR" dirty="0"/>
              <a:t>Διαδικασία Εκπόνησης (συν.)</a:t>
            </a:r>
          </a:p>
        </p:txBody>
      </p:sp>
      <p:sp>
        <p:nvSpPr>
          <p:cNvPr id="78851" name="Rectangle 3"/>
          <p:cNvSpPr>
            <a:spLocks noGrp="1" noChangeArrowheads="1"/>
          </p:cNvSpPr>
          <p:nvPr>
            <p:ph sz="quarter" idx="1"/>
          </p:nvPr>
        </p:nvSpPr>
        <p:spPr/>
        <p:txBody>
          <a:bodyPr/>
          <a:lstStyle/>
          <a:p>
            <a:pPr marL="609600" indent="-609600">
              <a:lnSpc>
                <a:spcPct val="80000"/>
              </a:lnSpc>
            </a:pPr>
            <a:r>
              <a:rPr lang="el-GR" sz="2000" dirty="0"/>
              <a:t>Εξετάζοντας την </a:t>
            </a:r>
            <a:r>
              <a:rPr lang="el-GR" sz="2000" b="1" i="1" dirty="0"/>
              <a:t>στρατηγική επιλογή</a:t>
            </a:r>
            <a:r>
              <a:rPr lang="el-GR" sz="2000" dirty="0"/>
              <a:t>, θα πρέπει να ασχοληθείτε με τρεις παραμέτρους:</a:t>
            </a:r>
          </a:p>
          <a:p>
            <a:pPr marL="609600" indent="-609600">
              <a:lnSpc>
                <a:spcPct val="80000"/>
              </a:lnSpc>
              <a:buFontTx/>
              <a:buNone/>
            </a:pPr>
            <a:r>
              <a:rPr lang="el-GR" sz="2000" dirty="0"/>
              <a:t>α)Την δημιουργία εναλλακτικών επιλογών. Αυτές θα πρέπει να χαρακτηρίζονται από ευρηματικότητα και να υπερβαίνουν τους “προφανείς” τρόπους αντίδρασης.</a:t>
            </a:r>
          </a:p>
          <a:p>
            <a:pPr marL="609600" indent="-609600">
              <a:lnSpc>
                <a:spcPct val="80000"/>
              </a:lnSpc>
              <a:buFontTx/>
              <a:buNone/>
            </a:pPr>
            <a:r>
              <a:rPr lang="el-GR" sz="2000" dirty="0"/>
              <a:t>β)Την αξιολόγηση των εναλλακτικών επιλογών.  Αυτή μπορεί να βασίζεται στην καλύτερη αξιοποίηση των συγκριτικών πλεονεκτημάτων μιας επιχείρησης αγροτικών προϊόντων ή στο ξεπέρασμα των αδυναμιών του.</a:t>
            </a:r>
          </a:p>
          <a:p>
            <a:pPr marL="609600" indent="-609600">
              <a:lnSpc>
                <a:spcPct val="80000"/>
              </a:lnSpc>
              <a:buFontTx/>
              <a:buNone/>
            </a:pPr>
            <a:r>
              <a:rPr lang="el-GR" sz="2000" dirty="0"/>
              <a:t>γ)Την επιλογή της προτιμώμενης στρατηγικής, η οποία θα δώσει στην επιχείρηση την δυνατότητα να αξιοποιήσει τις ευκαιρίες που εμφανίζονται στο περιβάλλον της αγοράς και να αντιμετωπίσει τις απειλές του ανταγωνισμού.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el-GR" dirty="0"/>
              <a:t>Διαδικασία Εκπόνησης (συν.)</a:t>
            </a:r>
          </a:p>
        </p:txBody>
      </p:sp>
      <p:sp>
        <p:nvSpPr>
          <p:cNvPr id="79875" name="Rectangle 3"/>
          <p:cNvSpPr>
            <a:spLocks noGrp="1" noChangeArrowheads="1"/>
          </p:cNvSpPr>
          <p:nvPr>
            <p:ph sz="quarter" idx="1"/>
          </p:nvPr>
        </p:nvSpPr>
        <p:spPr/>
        <p:txBody>
          <a:bodyPr/>
          <a:lstStyle/>
          <a:p>
            <a:pPr marL="609600" indent="-609600">
              <a:lnSpc>
                <a:spcPct val="90000"/>
              </a:lnSpc>
            </a:pPr>
            <a:r>
              <a:rPr lang="el-GR" dirty="0"/>
              <a:t>Η </a:t>
            </a:r>
            <a:r>
              <a:rPr lang="el-GR" b="1" i="1" dirty="0"/>
              <a:t>στρατηγική υλοποίηση</a:t>
            </a:r>
            <a:r>
              <a:rPr lang="el-GR" dirty="0"/>
              <a:t> σχετίζεται με την εφαρμογή  στην πράξη των αποφάσεων που έχουν ληφθεί.  Θα πρέπει να γίνει κατανομή των αναγκαίων υλικών και ανθρώπινων πόρων με βάση συγκεκριμένα σχέδια δράσης, να επανεκπαιδευτεί το ανθρώπινο δυναμικό και ενδεχομένως να προσαρμοστεί η οργανωτική δομή της επιχείρησης στα νέα δεδομένα.</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323528" y="404664"/>
            <a:ext cx="8534400" cy="758952"/>
          </a:xfrm>
        </p:spPr>
        <p:txBody>
          <a:bodyPr>
            <a:normAutofit fontScale="90000"/>
          </a:bodyPr>
          <a:lstStyle/>
          <a:p>
            <a:r>
              <a:rPr lang="el-GR" sz="3200" b="1" dirty="0"/>
              <a:t>Η χρησιμότητα των σχεδίων μάρκετινγκ αγροτικών προϊόντων</a:t>
            </a:r>
            <a:r>
              <a:rPr lang="el-GR" sz="4000" dirty="0"/>
              <a:t> </a:t>
            </a:r>
          </a:p>
        </p:txBody>
      </p:sp>
      <p:sp>
        <p:nvSpPr>
          <p:cNvPr id="80899" name="Rectangle 3"/>
          <p:cNvSpPr>
            <a:spLocks noGrp="1" noChangeArrowheads="1"/>
          </p:cNvSpPr>
          <p:nvPr>
            <p:ph sz="quarter" idx="1"/>
          </p:nvPr>
        </p:nvSpPr>
        <p:spPr/>
        <p:txBody>
          <a:bodyPr/>
          <a:lstStyle/>
          <a:p>
            <a:pPr marL="609600" indent="-609600">
              <a:lnSpc>
                <a:spcPct val="80000"/>
              </a:lnSpc>
            </a:pPr>
            <a:r>
              <a:rPr lang="el-GR" sz="1800" dirty="0"/>
              <a:t>Για εσένα:</a:t>
            </a:r>
          </a:p>
          <a:p>
            <a:pPr marL="609600" indent="-609600">
              <a:lnSpc>
                <a:spcPct val="80000"/>
              </a:lnSpc>
              <a:buFontTx/>
              <a:buNone/>
            </a:pPr>
            <a:r>
              <a:rPr lang="el-GR" sz="1800" dirty="0"/>
              <a:t>α) ως τρόπος εξεύρεσης των ανταγωνιστικών πλεονεκτημάτων του οργανισμού σου σε σχέση με ομοειδείς οργανισμούς</a:t>
            </a:r>
          </a:p>
          <a:p>
            <a:pPr marL="609600" indent="-609600">
              <a:lnSpc>
                <a:spcPct val="80000"/>
              </a:lnSpc>
              <a:buFontTx/>
              <a:buNone/>
            </a:pPr>
            <a:r>
              <a:rPr lang="el-GR" sz="1800" dirty="0"/>
              <a:t>β) ως οδηγός για μια οργανωμένη και συστηματική προσέγγιση της διαδικασίας μάρκετινγκ αγροτικών προϊόντων</a:t>
            </a:r>
          </a:p>
          <a:p>
            <a:pPr marL="609600" indent="-609600">
              <a:lnSpc>
                <a:spcPct val="80000"/>
              </a:lnSpc>
              <a:buFontTx/>
              <a:buNone/>
            </a:pPr>
            <a:r>
              <a:rPr lang="el-GR" sz="1800" dirty="0"/>
              <a:t>γ) ως φιλοσοφία προσέγγισης της λειτουργίας και της δομής της βιομηχανίας αγροτικών προϊόντων.</a:t>
            </a:r>
          </a:p>
          <a:p>
            <a:pPr marL="609600" indent="-609600">
              <a:lnSpc>
                <a:spcPct val="80000"/>
              </a:lnSpc>
            </a:pPr>
            <a:r>
              <a:rPr lang="el-GR" sz="1800" dirty="0"/>
              <a:t>Για τους προϊσταμένους σου:</a:t>
            </a:r>
          </a:p>
          <a:p>
            <a:pPr marL="609600" indent="-609600">
              <a:lnSpc>
                <a:spcPct val="80000"/>
              </a:lnSpc>
              <a:buFontTx/>
              <a:buNone/>
            </a:pPr>
            <a:r>
              <a:rPr lang="el-GR" sz="1800" dirty="0"/>
              <a:t>α) ως λόγος διαρκούς αμφίδρομης επικοινωνίας με το υπόλοιπο ανθρώπινο δυναμικό της επιχείρησης</a:t>
            </a:r>
          </a:p>
          <a:p>
            <a:pPr marL="609600" indent="-609600">
              <a:lnSpc>
                <a:spcPct val="80000"/>
              </a:lnSpc>
              <a:buFontTx/>
              <a:buNone/>
            </a:pPr>
            <a:r>
              <a:rPr lang="el-GR" sz="1800" dirty="0"/>
              <a:t>β) ως μέσο για την αποδοτικότερη αξιοποίηση των διαθέσιμων υλικών και ανθρώπινων πόρων</a:t>
            </a:r>
          </a:p>
          <a:p>
            <a:pPr marL="609600" indent="-609600">
              <a:lnSpc>
                <a:spcPct val="80000"/>
              </a:lnSpc>
            </a:pPr>
            <a:r>
              <a:rPr lang="el-GR" sz="1800" dirty="0"/>
              <a:t>Για τους υφισταμένους και τους συναδέλφους σου:</a:t>
            </a:r>
          </a:p>
          <a:p>
            <a:pPr marL="609600" indent="-609600">
              <a:lnSpc>
                <a:spcPct val="80000"/>
              </a:lnSpc>
              <a:buFontTx/>
              <a:buNone/>
            </a:pPr>
            <a:r>
              <a:rPr lang="el-GR" sz="1800" dirty="0"/>
              <a:t>α) ως θέσπιση ενός κοινά αποδεκτού οράματος σχετικά με την μελλοντική θέση του οργανισμού στο εξωτερικό περιβάλλον</a:t>
            </a:r>
          </a:p>
          <a:p>
            <a:pPr marL="609600" indent="-609600">
              <a:lnSpc>
                <a:spcPct val="80000"/>
              </a:lnSpc>
              <a:buFontTx/>
              <a:buNone/>
            </a:pPr>
            <a:r>
              <a:rPr lang="el-GR" sz="1800" dirty="0"/>
              <a:t>β) ως μέσο επικοινωνίας</a:t>
            </a:r>
          </a:p>
          <a:p>
            <a:pPr marL="609600" indent="-609600">
              <a:lnSpc>
                <a:spcPct val="80000"/>
              </a:lnSpc>
              <a:buFontTx/>
              <a:buNone/>
            </a:pPr>
            <a:r>
              <a:rPr lang="el-GR" sz="1800" dirty="0"/>
              <a:t>γ) ως λόγος αφοσίωσης στην υλοποίηση των στόχων του οργανισμού.</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el-GR" sz="4000" dirty="0"/>
              <a:t>Το πλαίσιο των σχεδίων μάρκετινγκ</a:t>
            </a:r>
          </a:p>
        </p:txBody>
      </p:sp>
      <p:sp>
        <p:nvSpPr>
          <p:cNvPr id="81923" name="Rectangle 3"/>
          <p:cNvSpPr>
            <a:spLocks noGrp="1" noChangeArrowheads="1"/>
          </p:cNvSpPr>
          <p:nvPr>
            <p:ph sz="quarter" idx="1"/>
          </p:nvPr>
        </p:nvSpPr>
        <p:spPr/>
        <p:txBody>
          <a:bodyPr/>
          <a:lstStyle/>
          <a:p>
            <a:pPr>
              <a:lnSpc>
                <a:spcPct val="80000"/>
              </a:lnSpc>
              <a:buFontTx/>
              <a:buNone/>
            </a:pPr>
            <a:r>
              <a:rPr lang="el-GR" sz="2000" dirty="0"/>
              <a:t>Οι ουσιώδεις απαιτήσεις της διαδικασίας μάρκετινγκ είναι τρεις (Wilson, 1988):</a:t>
            </a:r>
          </a:p>
          <a:p>
            <a:pPr>
              <a:lnSpc>
                <a:spcPct val="80000"/>
              </a:lnSpc>
            </a:pPr>
            <a:r>
              <a:rPr lang="el-GR" sz="2000" dirty="0"/>
              <a:t>α) Ο εντοπισμός των αναγκών των καταναλωτών. Δηλαδή, η εξεύρεση απαντήσεων σε ερωτήσεις όπως: Τι προϊόντα και υπηρεσίες αγοράζουν οι καταναλωτές;  Πώς τα αγοράζουν;  Πώς τα διακινούν οι μεσάζοντες); Ποιοι τα αγοράζουν;  Γιατί τα αγοράζουν;</a:t>
            </a:r>
          </a:p>
          <a:p>
            <a:pPr>
              <a:lnSpc>
                <a:spcPct val="80000"/>
              </a:lnSpc>
            </a:pPr>
            <a:r>
              <a:rPr lang="el-GR" sz="2000" dirty="0"/>
              <a:t>β) Ο διαχωρισμός της αγοράς αγροτικών προϊόντων σε διαφορετικά τμήματα και η επικέντρωση-στόχευση στην κάλυψη των αναγκών κάποιων από τα τμήματα αυτά.  Η τμηματοποίηση των καταναλωτών αγροτικών προϊόντων γίνεται σύμφωνα με συγκεκριμένα κριτήρια (δημογραφικά, ψυχογραφικά, γεωγραφικά, κ.λ.π.)</a:t>
            </a:r>
          </a:p>
          <a:p>
            <a:pPr>
              <a:lnSpc>
                <a:spcPct val="80000"/>
              </a:lnSpc>
            </a:pPr>
            <a:r>
              <a:rPr lang="el-GR" sz="2000" dirty="0"/>
              <a:t>γ) Η δημιουργία ανταγωνιστικού πλεονεκτήματος στην κάλυψη των αναγκών των τμημάτων των καταναλωτών που επιλέχθηκαν. Μέσω του παραπάνω ανταγωνιστικού πλεονεκτήματος δημιουργείται για την επιχείρηση ένα ισχυρό συγκριτικό πλεονέκτημα στην αγορά σε σχέση με τον ανταγωνισμό.</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el-GR" sz="4000" dirty="0"/>
              <a:t>Φιλοσοφία των σχεδίων μάρκετινγκ</a:t>
            </a:r>
          </a:p>
        </p:txBody>
      </p:sp>
      <p:sp>
        <p:nvSpPr>
          <p:cNvPr id="82947" name="Rectangle 3"/>
          <p:cNvSpPr>
            <a:spLocks noGrp="1" noChangeArrowheads="1"/>
          </p:cNvSpPr>
          <p:nvPr>
            <p:ph sz="quarter" idx="1"/>
          </p:nvPr>
        </p:nvSpPr>
        <p:spPr/>
        <p:txBody>
          <a:bodyPr/>
          <a:lstStyle/>
          <a:p>
            <a:r>
              <a:rPr lang="el-GR" i="1" dirty="0"/>
              <a:t>Πού βρισκόμαστε τώρα;</a:t>
            </a:r>
          </a:p>
          <a:p>
            <a:r>
              <a:rPr lang="el-GR" i="1" dirty="0"/>
              <a:t>Πού θέλουμε να πάμε;</a:t>
            </a:r>
          </a:p>
          <a:p>
            <a:r>
              <a:rPr lang="el-GR" i="1" dirty="0"/>
              <a:t>Πώς θα πάμε στον προορισμό μας;</a:t>
            </a:r>
          </a:p>
          <a:p>
            <a:r>
              <a:rPr lang="el-GR" i="1" dirty="0"/>
              <a:t>Ποια είναι η καλύτερη οδός;</a:t>
            </a:r>
          </a:p>
          <a:p>
            <a:r>
              <a:rPr lang="el-GR" i="1" dirty="0"/>
              <a:t>Πώς θα διασφαλίσουμε την άφιξή μας στον προορισμό που επιλέξαμε;</a:t>
            </a:r>
            <a:r>
              <a:rPr lang="el-GR" dirty="0"/>
              <a:t> </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323528" y="332656"/>
            <a:ext cx="8534400" cy="758952"/>
          </a:xfrm>
        </p:spPr>
        <p:txBody>
          <a:bodyPr>
            <a:normAutofit fontScale="90000"/>
          </a:bodyPr>
          <a:lstStyle/>
          <a:p>
            <a:r>
              <a:rPr lang="el-GR" sz="3200" dirty="0"/>
              <a:t>Προβλήματα και δυσκολίες των σχεδίων μάρκετινγκ αγροτικών προϊόντων</a:t>
            </a:r>
            <a:endParaRPr lang="el-GR" sz="3200" b="1" dirty="0"/>
          </a:p>
        </p:txBody>
      </p:sp>
      <p:sp>
        <p:nvSpPr>
          <p:cNvPr id="83971" name="Rectangle 3"/>
          <p:cNvSpPr>
            <a:spLocks noGrp="1" noChangeArrowheads="1"/>
          </p:cNvSpPr>
          <p:nvPr>
            <p:ph sz="quarter" idx="1"/>
          </p:nvPr>
        </p:nvSpPr>
        <p:spPr/>
        <p:txBody>
          <a:bodyPr/>
          <a:lstStyle/>
          <a:p>
            <a:r>
              <a:rPr lang="el-GR" sz="2800" dirty="0"/>
              <a:t>Η τμηματοποίηση της αγοράς, η επιλογή και η </a:t>
            </a:r>
            <a:r>
              <a:rPr lang="el-GR" sz="2800" dirty="0" err="1"/>
              <a:t>στοχοποίηση</a:t>
            </a:r>
            <a:r>
              <a:rPr lang="el-GR" sz="2800" dirty="0"/>
              <a:t> συγκεκριμένων τμημάτων και η ανάπτυξη συγκεκριμένου μίγματος μάρκετινγκ (αποφάσεις σχετικά με το παρεχόμενο προϊόν, την τιμολόγησή του, τα κανάλια διανομής και την επικοινωνιακή προώθησή του) δεν επιτρέπεται να αντιμετωπίζονται ως μεμονωμένες ενέργειες.  Αντίθετα, θα πρέπει να θεωρούνται ως μία ενιαία οντότητα η οποία έχει σαν στόχο την εξυπηρέτηση των στόχων που έχουν τεθεί.</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Ενδογενή κίνητρα (συν.)</a:t>
            </a:r>
            <a:endParaRPr lang="el-GR" dirty="0"/>
          </a:p>
        </p:txBody>
      </p:sp>
      <p:sp>
        <p:nvSpPr>
          <p:cNvPr id="3" name="2 - Θέση περιεχομένου"/>
          <p:cNvSpPr>
            <a:spLocks noGrp="1"/>
          </p:cNvSpPr>
          <p:nvPr>
            <p:ph sz="quarter" idx="1"/>
          </p:nvPr>
        </p:nvSpPr>
        <p:spPr/>
        <p:txBody>
          <a:bodyPr/>
          <a:lstStyle/>
          <a:p>
            <a:r>
              <a:rPr lang="el-GR" dirty="0" smtClean="0"/>
              <a:t>Περισσότερη και καλύτερη πληροφόρηση</a:t>
            </a:r>
          </a:p>
          <a:p>
            <a:r>
              <a:rPr lang="el-GR" dirty="0" smtClean="0"/>
              <a:t>Ενίσχυση του προφίλ της επιχείρησης στους πελάτες της εγχώριας χώρας</a:t>
            </a:r>
          </a:p>
          <a:p>
            <a:r>
              <a:rPr lang="el-GR" dirty="0" smtClean="0"/>
              <a:t>Εξομάλυνση των εποχιακών πωλήσεων</a:t>
            </a:r>
          </a:p>
          <a:p>
            <a:r>
              <a:rPr lang="el-GR" dirty="0" smtClean="0"/>
              <a:t>Πλεονάζουσα παραγωγική δυναμικότητα</a:t>
            </a:r>
          </a:p>
          <a:p>
            <a:r>
              <a:rPr lang="el-GR" dirty="0" smtClean="0"/>
              <a:t>Ιδιαίτερα εξειδικευμένο προϊόν</a:t>
            </a:r>
          </a:p>
          <a:p>
            <a:r>
              <a:rPr lang="el-GR" dirty="0" smtClean="0"/>
              <a:t>Εκτεταμένος κύκλος ζωής του προϊόντος</a:t>
            </a:r>
          </a:p>
        </p:txBody>
      </p:sp>
    </p:spTree>
  </p:cSld>
  <p:clrMapOvr>
    <a:masterClrMapping/>
  </p:clrMapOvr>
  <p:transition>
    <p:pull dir="d"/>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a:xfrm>
            <a:off x="323528" y="332656"/>
            <a:ext cx="8534400" cy="758952"/>
          </a:xfrm>
        </p:spPr>
        <p:txBody>
          <a:bodyPr>
            <a:normAutofit fontScale="90000"/>
          </a:bodyPr>
          <a:lstStyle/>
          <a:p>
            <a:r>
              <a:rPr lang="el-GR" sz="3200" dirty="0"/>
              <a:t>Προβλήματα και δυσκολίες των σχεδίων μάρκετινγκ αγροτικών προϊόντων (συν.)</a:t>
            </a:r>
          </a:p>
        </p:txBody>
      </p:sp>
      <p:sp>
        <p:nvSpPr>
          <p:cNvPr id="84995" name="Rectangle 3"/>
          <p:cNvSpPr>
            <a:spLocks noGrp="1" noChangeArrowheads="1"/>
          </p:cNvSpPr>
          <p:nvPr>
            <p:ph sz="quarter" idx="1"/>
          </p:nvPr>
        </p:nvSpPr>
        <p:spPr/>
        <p:txBody>
          <a:bodyPr/>
          <a:lstStyle/>
          <a:p>
            <a:pPr>
              <a:lnSpc>
                <a:spcPct val="80000"/>
              </a:lnSpc>
            </a:pPr>
            <a:r>
              <a:rPr lang="el-GR" sz="2800" dirty="0"/>
              <a:t>Η κουλτούρα, η οργανωτική δομή και η εσωτερική πολιτική κατάσταση ενός οργανισμού. Για παράδειγμα, ο καθορισμός νέων στόχων και η επιλογή καινοτομικών για ένα οργανισμό στρατηγικών συχνά δημιουργεί την ανάγκη για νέα οργανωτική δομή, αλλαγές στις μεθόδους εργασίας, επανεκπαίδευση του προσωπικού, αναμόρφωση των τεχνικών διοίκησης, ηγεσίας και υποκίνησης και πιθανώς αλλαγές στις εργασιακές σχέσεις.  Οι αλλαγές αυτές συνήθως δεν γίνονται εύκολα αποδεκτές από τον εργαζόμενο. </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251520" y="332656"/>
            <a:ext cx="8534400" cy="758952"/>
          </a:xfrm>
        </p:spPr>
        <p:txBody>
          <a:bodyPr>
            <a:normAutofit fontScale="90000"/>
          </a:bodyPr>
          <a:lstStyle/>
          <a:p>
            <a:r>
              <a:rPr lang="el-GR" sz="3200" dirty="0"/>
              <a:t>Προβλήματα και δυσκολίες των σχεδίων μάρκετινγκ αγροτικών προϊόντων (συν.)</a:t>
            </a:r>
          </a:p>
        </p:txBody>
      </p:sp>
      <p:sp>
        <p:nvSpPr>
          <p:cNvPr id="86019" name="Rectangle 3"/>
          <p:cNvSpPr>
            <a:spLocks noGrp="1" noChangeArrowheads="1"/>
          </p:cNvSpPr>
          <p:nvPr>
            <p:ph sz="quarter" idx="1"/>
          </p:nvPr>
        </p:nvSpPr>
        <p:spPr/>
        <p:txBody>
          <a:bodyPr/>
          <a:lstStyle/>
          <a:p>
            <a:pPr>
              <a:lnSpc>
                <a:spcPct val="90000"/>
              </a:lnSpc>
            </a:pPr>
            <a:r>
              <a:rPr lang="el-GR" sz="2400" dirty="0"/>
              <a:t>Το κυριότερο πρόβλημα της κατασκευής σχεδίων μάρκετινγκ αγροτικών προϊόντων σχετίζεται άμεσα με την φύση της διαδικασίας του σχεδιασμού: </a:t>
            </a:r>
            <a:r>
              <a:rPr lang="el-GR" sz="2400" i="1" dirty="0"/>
              <a:t>την λήψη αποφάσεων</a:t>
            </a:r>
            <a:r>
              <a:rPr lang="el-GR" sz="2400" dirty="0"/>
              <a:t>.  Κατά κύριο λόγο, η επιτυχία ενός σχεδίου θα κριθεί από την επιλογή των προσδοκώμενων στόχων αλλά και από τα μέσα που θα επιλεγούν για την υλοποίηση των στόχων.  Η μη αντικειμενική αξιολόγηση της παρούσας θέσης της επιχείρησης στο γεωργικό περιβάλλον καθώς και η μη έγκυρη καταγραφή των δυνατοτήτων του μπορούν να οδηγήσουν στην θέσπιση μη υλοποιήσιμων στόχων ή στην επιλογή όχι εφαρμόσιμων στρατηγικών. </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323528" y="332656"/>
            <a:ext cx="8534400" cy="758952"/>
          </a:xfrm>
        </p:spPr>
        <p:txBody>
          <a:bodyPr>
            <a:noAutofit/>
          </a:bodyPr>
          <a:lstStyle/>
          <a:p>
            <a:r>
              <a:rPr lang="el-GR" sz="3200" i="1" dirty="0"/>
              <a:t>Η διαδικασία σχεδιασμού μάρκετινγκ αγροτικών προϊόντων.</a:t>
            </a:r>
            <a:r>
              <a:rPr lang="el-GR" sz="3200" dirty="0"/>
              <a:t> </a:t>
            </a:r>
          </a:p>
        </p:txBody>
      </p:sp>
      <p:sp>
        <p:nvSpPr>
          <p:cNvPr id="87043" name="Rectangle 3"/>
          <p:cNvSpPr>
            <a:spLocks noGrp="1" noChangeArrowheads="1"/>
          </p:cNvSpPr>
          <p:nvPr>
            <p:ph sz="quarter" idx="1"/>
          </p:nvPr>
        </p:nvSpPr>
        <p:spPr/>
        <p:txBody>
          <a:bodyPr/>
          <a:lstStyle/>
          <a:p>
            <a:pPr>
              <a:lnSpc>
                <a:spcPct val="80000"/>
              </a:lnSpc>
            </a:pPr>
            <a:r>
              <a:rPr lang="el-GR" sz="2400" u="sng" dirty="0"/>
              <a:t>Στάδιο 1:</a:t>
            </a:r>
            <a:r>
              <a:rPr lang="el-GR" sz="2400" dirty="0"/>
              <a:t> Δήλωση Αποστολής και Διατύπωση Εταιρικών Στόχων</a:t>
            </a:r>
            <a:endParaRPr lang="el-GR" sz="2400" dirty="0">
              <a:sym typeface="Wingdings" pitchFamily="2" charset="2"/>
            </a:endParaRPr>
          </a:p>
          <a:p>
            <a:pPr>
              <a:lnSpc>
                <a:spcPct val="80000"/>
              </a:lnSpc>
              <a:buFontTx/>
              <a:buNone/>
            </a:pPr>
            <a:r>
              <a:rPr lang="el-GR" sz="2400" dirty="0">
                <a:sym typeface="Wingdings" pitchFamily="2" charset="2"/>
              </a:rPr>
              <a:t>					</a:t>
            </a:r>
            <a:endParaRPr lang="el-GR" sz="2400" u="sng" dirty="0"/>
          </a:p>
          <a:p>
            <a:pPr>
              <a:lnSpc>
                <a:spcPct val="80000"/>
              </a:lnSpc>
            </a:pPr>
            <a:r>
              <a:rPr lang="el-GR" sz="2400" u="sng" dirty="0"/>
              <a:t>Στάδιο 2:</a:t>
            </a:r>
            <a:r>
              <a:rPr lang="el-GR" sz="2400" dirty="0"/>
              <a:t> Ανάλυση SWOT, Ανάλυση Ανταγωνισμού, Ανάλυση Καταναλωτών και Ανάλυση του Προϊόντος</a:t>
            </a:r>
            <a:endParaRPr lang="el-GR" sz="2400" dirty="0">
              <a:sym typeface="Wingdings" pitchFamily="2" charset="2"/>
            </a:endParaRPr>
          </a:p>
          <a:p>
            <a:pPr>
              <a:lnSpc>
                <a:spcPct val="80000"/>
              </a:lnSpc>
              <a:buFontTx/>
              <a:buNone/>
            </a:pPr>
            <a:r>
              <a:rPr lang="el-GR" sz="2400" dirty="0">
                <a:sym typeface="Wingdings" pitchFamily="2" charset="2"/>
              </a:rPr>
              <a:t>					</a:t>
            </a:r>
            <a:endParaRPr lang="el-GR" sz="2400" u="sng" dirty="0"/>
          </a:p>
          <a:p>
            <a:pPr>
              <a:lnSpc>
                <a:spcPct val="80000"/>
              </a:lnSpc>
            </a:pPr>
            <a:r>
              <a:rPr lang="el-GR" sz="2400" u="sng" dirty="0"/>
              <a:t>Στάδιο 3:</a:t>
            </a:r>
            <a:r>
              <a:rPr lang="el-GR" sz="2400" dirty="0"/>
              <a:t> Στόχοι Μάρκετινγκ, Εναλλακτικές Στρατηγικές Μάρκετινγκ</a:t>
            </a:r>
          </a:p>
          <a:p>
            <a:pPr>
              <a:lnSpc>
                <a:spcPct val="80000"/>
              </a:lnSpc>
              <a:buFontTx/>
              <a:buNone/>
            </a:pPr>
            <a:r>
              <a:rPr lang="el-GR" sz="2400" dirty="0">
                <a:sym typeface="Wingdings" pitchFamily="2" charset="2"/>
              </a:rPr>
              <a:t>					</a:t>
            </a:r>
            <a:endParaRPr lang="el-GR" sz="2400" u="sng" dirty="0"/>
          </a:p>
          <a:p>
            <a:pPr>
              <a:lnSpc>
                <a:spcPct val="80000"/>
              </a:lnSpc>
            </a:pPr>
            <a:r>
              <a:rPr lang="el-GR" sz="2400" u="sng" dirty="0"/>
              <a:t>Στάδιο 4:</a:t>
            </a:r>
            <a:r>
              <a:rPr lang="el-GR" sz="2400" dirty="0"/>
              <a:t> Αξιολόγηση και Επιλογή Στρατηγικής</a:t>
            </a:r>
            <a:endParaRPr lang="el-GR" sz="2400" dirty="0">
              <a:sym typeface="Wingdings" pitchFamily="2" charset="2"/>
            </a:endParaRPr>
          </a:p>
          <a:p>
            <a:pPr>
              <a:lnSpc>
                <a:spcPct val="80000"/>
              </a:lnSpc>
              <a:buFontTx/>
              <a:buNone/>
            </a:pPr>
            <a:r>
              <a:rPr lang="el-GR" sz="2400" dirty="0">
                <a:sym typeface="Wingdings" pitchFamily="2" charset="2"/>
              </a:rPr>
              <a:t>					</a:t>
            </a:r>
            <a:endParaRPr lang="el-GR" sz="2400" u="sng" dirty="0"/>
          </a:p>
          <a:p>
            <a:pPr>
              <a:lnSpc>
                <a:spcPct val="80000"/>
              </a:lnSpc>
            </a:pPr>
            <a:r>
              <a:rPr lang="el-GR" sz="2400" u="sng" dirty="0"/>
              <a:t>Στάδιο 5: </a:t>
            </a:r>
            <a:r>
              <a:rPr lang="el-GR" sz="2400" dirty="0"/>
              <a:t>Τακτικό Μίγμα και υλοποίηση Στρατηγικής</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el-GR"/>
              <a:t>Στρατηγική ανάλυση</a:t>
            </a:r>
          </a:p>
        </p:txBody>
      </p:sp>
      <p:sp>
        <p:nvSpPr>
          <p:cNvPr id="88067" name="Rectangle 3"/>
          <p:cNvSpPr>
            <a:spLocks noGrp="1" noChangeArrowheads="1"/>
          </p:cNvSpPr>
          <p:nvPr>
            <p:ph sz="quarter" idx="1"/>
          </p:nvPr>
        </p:nvSpPr>
        <p:spPr/>
        <p:txBody>
          <a:bodyPr/>
          <a:lstStyle/>
          <a:p>
            <a:pPr marL="609600" indent="-609600">
              <a:buFontTx/>
              <a:buNone/>
            </a:pPr>
            <a:r>
              <a:rPr lang="el-GR"/>
              <a:t>Περιλαμβάνει</a:t>
            </a:r>
          </a:p>
          <a:p>
            <a:pPr marL="609600" indent="-609600"/>
            <a:r>
              <a:rPr lang="el-GR"/>
              <a:t>Την ανασκόπηση της αποτελεσματικότητας του μάρκετινγκ.</a:t>
            </a:r>
          </a:p>
          <a:p>
            <a:pPr marL="609600" indent="-609600"/>
            <a:r>
              <a:rPr lang="el-GR"/>
              <a:t>Την εσωτερική ανάλυση της επιχείρησης.</a:t>
            </a:r>
          </a:p>
          <a:p>
            <a:pPr marL="609600" indent="-609600"/>
            <a:r>
              <a:rPr lang="el-GR"/>
              <a:t>Την ανάλυση του εξωτερικού περιβάλλοντος.</a:t>
            </a:r>
          </a:p>
          <a:p>
            <a:pPr marL="609600" indent="-609600"/>
            <a:r>
              <a:rPr lang="el-GR"/>
              <a:t>Την ανάλυση της αγοράς γεωργικών προϊόντων.</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251520" y="404664"/>
            <a:ext cx="8534400" cy="758952"/>
          </a:xfrm>
        </p:spPr>
        <p:txBody>
          <a:bodyPr>
            <a:normAutofit fontScale="90000"/>
          </a:bodyPr>
          <a:lstStyle/>
          <a:p>
            <a:r>
              <a:rPr lang="el-GR" sz="4000" dirty="0"/>
              <a:t>Χαρακτηριστικά αποτελεσματικότητας μάρκετινγκ</a:t>
            </a:r>
          </a:p>
        </p:txBody>
      </p:sp>
      <p:sp>
        <p:nvSpPr>
          <p:cNvPr id="89091" name="Rectangle 3"/>
          <p:cNvSpPr>
            <a:spLocks noGrp="1" noChangeArrowheads="1"/>
          </p:cNvSpPr>
          <p:nvPr>
            <p:ph sz="quarter" idx="1"/>
          </p:nvPr>
        </p:nvSpPr>
        <p:spPr/>
        <p:txBody>
          <a:bodyPr/>
          <a:lstStyle/>
          <a:p>
            <a:pPr marL="609600" indent="-609600">
              <a:lnSpc>
                <a:spcPct val="90000"/>
              </a:lnSpc>
            </a:pPr>
            <a:r>
              <a:rPr lang="el-GR" sz="2400" dirty="0"/>
              <a:t>Προσαρμογή στην ικανοποίηση των αναγκών των καταναλωτών αγροτικών προϊόντων. Δηλαδή: </a:t>
            </a:r>
            <a:endParaRPr lang="el-GR" sz="2400" b="1" dirty="0"/>
          </a:p>
          <a:p>
            <a:pPr marL="609600" indent="-609600">
              <a:lnSpc>
                <a:spcPct val="90000"/>
              </a:lnSpc>
              <a:buFontTx/>
              <a:buNone/>
            </a:pPr>
            <a:r>
              <a:rPr lang="el-GR" sz="2400" b="1" dirty="0"/>
              <a:t>α)</a:t>
            </a:r>
            <a:r>
              <a:rPr lang="el-GR" sz="2400" dirty="0"/>
              <a:t> το κατά πόσο αναγνωρίζεται από την διοίκηση ενός οργανισμού η ανάγκη για το “στήσιμο” της επιχείρησης ανάλογα με τις επιθυμίες της αγοράς, </a:t>
            </a:r>
            <a:endParaRPr lang="el-GR" sz="2400" b="1" dirty="0"/>
          </a:p>
          <a:p>
            <a:pPr marL="609600" indent="-609600">
              <a:lnSpc>
                <a:spcPct val="90000"/>
              </a:lnSpc>
              <a:buFontTx/>
              <a:buNone/>
            </a:pPr>
            <a:r>
              <a:rPr lang="el-GR" sz="2400" b="1" dirty="0"/>
              <a:t>β)</a:t>
            </a:r>
            <a:r>
              <a:rPr lang="el-GR" sz="2400" dirty="0"/>
              <a:t> η έκταση στην οποία τα προγράμματα μάρκετινγκ ανταποκρίνονται στις απαιτήσεις διαφορετικών ομάδων καταναλωτών και, </a:t>
            </a:r>
            <a:endParaRPr lang="el-GR" sz="2400" b="1" dirty="0"/>
          </a:p>
          <a:p>
            <a:pPr marL="609600" indent="-609600">
              <a:lnSpc>
                <a:spcPct val="90000"/>
              </a:lnSpc>
              <a:buFontTx/>
              <a:buNone/>
            </a:pPr>
            <a:r>
              <a:rPr lang="el-GR" sz="2400" b="1" dirty="0"/>
              <a:t>γ)</a:t>
            </a:r>
            <a:r>
              <a:rPr lang="el-GR" sz="2400" dirty="0"/>
              <a:t> η υιοθέτηση σχεδίων και συστημάτων λειτουργίας λαμβάνοντας υπ’ όψιν τις σχέσεις της επιχείρησης με το εξωτερικό περιβάλλον (τους προμηθευτές, τους μεσάζοντες, τους ανταγωνιστές και τους καταναλωτές).</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normAutofit/>
          </a:bodyPr>
          <a:lstStyle/>
          <a:p>
            <a:r>
              <a:rPr lang="el-GR" sz="2800" dirty="0"/>
              <a:t>Χαρακτηριστικά αποτελεσματικότητας μάρκετινγκ (συν.)</a:t>
            </a:r>
          </a:p>
        </p:txBody>
      </p:sp>
      <p:sp>
        <p:nvSpPr>
          <p:cNvPr id="91139" name="Rectangle 3"/>
          <p:cNvSpPr>
            <a:spLocks noGrp="1" noChangeArrowheads="1"/>
          </p:cNvSpPr>
          <p:nvPr>
            <p:ph sz="quarter" idx="1"/>
          </p:nvPr>
        </p:nvSpPr>
        <p:spPr>
          <a:xfrm>
            <a:off x="468313" y="1600200"/>
            <a:ext cx="8218487" cy="5257800"/>
          </a:xfrm>
        </p:spPr>
        <p:txBody>
          <a:bodyPr>
            <a:normAutofit lnSpcReduction="10000"/>
          </a:bodyPr>
          <a:lstStyle/>
          <a:p>
            <a:pPr marL="609600" indent="-609600">
              <a:lnSpc>
                <a:spcPct val="90000"/>
              </a:lnSpc>
            </a:pPr>
            <a:r>
              <a:rPr lang="el-GR" sz="2800" dirty="0"/>
              <a:t>Ολοκλήρωση της φιλοσοφίας του μάρκετινγκ σε όλες τις δραστηριότητες της επιχείρησης. Δηλαδή: </a:t>
            </a:r>
            <a:endParaRPr lang="el-GR" sz="2800" b="1" dirty="0"/>
          </a:p>
          <a:p>
            <a:pPr marL="609600" indent="-609600">
              <a:lnSpc>
                <a:spcPct val="90000"/>
              </a:lnSpc>
              <a:buFontTx/>
              <a:buNone/>
            </a:pPr>
            <a:r>
              <a:rPr lang="el-GR" sz="2800" b="1" dirty="0"/>
              <a:t>α)</a:t>
            </a:r>
            <a:r>
              <a:rPr lang="el-GR" sz="2800" dirty="0"/>
              <a:t> τον βαθμό στον οποίο η διοίκηση ελέγχει και ενσωματώνει τις σημαντικότερες δραστηριότητες του μάρκετινγκ, </a:t>
            </a:r>
            <a:endParaRPr lang="el-GR" sz="2800" b="1" dirty="0"/>
          </a:p>
          <a:p>
            <a:pPr marL="609600" indent="-609600">
              <a:lnSpc>
                <a:spcPct val="90000"/>
              </a:lnSpc>
              <a:buFontTx/>
              <a:buNone/>
            </a:pPr>
            <a:r>
              <a:rPr lang="el-GR" sz="2800" b="1" dirty="0"/>
              <a:t>β)</a:t>
            </a:r>
            <a:r>
              <a:rPr lang="el-GR" sz="2800" dirty="0"/>
              <a:t> το είδος της σχέσης μεταξύ του τμήματος μάρκετινγκ και των τμημάτων ανάπτυξης και εξέλιξης νέων προϊόντων, παραγωγής και οικονομικών και, </a:t>
            </a:r>
            <a:endParaRPr lang="el-GR" sz="2800" b="1" dirty="0"/>
          </a:p>
          <a:p>
            <a:pPr marL="609600" indent="-609600">
              <a:lnSpc>
                <a:spcPct val="90000"/>
              </a:lnSpc>
              <a:buFontTx/>
              <a:buNone/>
            </a:pPr>
            <a:r>
              <a:rPr lang="el-GR" sz="2800" b="1" dirty="0"/>
              <a:t>γ)</a:t>
            </a:r>
            <a:r>
              <a:rPr lang="el-GR" sz="2800" dirty="0"/>
              <a:t> η ποιότητα της οργάνωσης και λειτουργίας του τμήματος ανάπτυξης και εξέλιξης νέων προϊόντων.</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normAutofit/>
          </a:bodyPr>
          <a:lstStyle/>
          <a:p>
            <a:r>
              <a:rPr lang="el-GR" sz="2800" dirty="0"/>
              <a:t>Χαρακτηριστικά αποτελεσματικότητας μάρκετινγκ (συν.)</a:t>
            </a:r>
          </a:p>
        </p:txBody>
      </p:sp>
      <p:sp>
        <p:nvSpPr>
          <p:cNvPr id="92163" name="Rectangle 3"/>
          <p:cNvSpPr>
            <a:spLocks noGrp="1" noChangeArrowheads="1"/>
          </p:cNvSpPr>
          <p:nvPr>
            <p:ph sz="quarter" idx="1"/>
          </p:nvPr>
        </p:nvSpPr>
        <p:spPr/>
        <p:txBody>
          <a:bodyPr/>
          <a:lstStyle/>
          <a:p>
            <a:pPr marL="609600" indent="-609600">
              <a:lnSpc>
                <a:spcPct val="90000"/>
              </a:lnSpc>
            </a:pPr>
            <a:r>
              <a:rPr lang="el-GR" sz="2400" dirty="0"/>
              <a:t>Ύπαρξη επαρκούς και ικανοποιητικής ποσότητας πληροφοριών μάρκετινγκ. Αυτή σχετίζεται με: </a:t>
            </a:r>
            <a:endParaRPr lang="el-GR" sz="2400" b="1" dirty="0"/>
          </a:p>
          <a:p>
            <a:pPr marL="609600" indent="-609600">
              <a:lnSpc>
                <a:spcPct val="90000"/>
              </a:lnSpc>
              <a:buFontTx/>
              <a:buNone/>
            </a:pPr>
            <a:r>
              <a:rPr lang="el-GR" sz="2400" b="1" dirty="0"/>
              <a:t>α)</a:t>
            </a:r>
            <a:r>
              <a:rPr lang="el-GR" sz="2400" dirty="0"/>
              <a:t> την συχνότητα διεξαγωγής έρευνας της αγοράς γεωργικών προϊόντων, </a:t>
            </a:r>
            <a:endParaRPr lang="el-GR" sz="2400" b="1" dirty="0"/>
          </a:p>
          <a:p>
            <a:pPr marL="609600" indent="-609600">
              <a:lnSpc>
                <a:spcPct val="90000"/>
              </a:lnSpc>
              <a:buFontTx/>
              <a:buNone/>
            </a:pPr>
            <a:r>
              <a:rPr lang="el-GR" sz="2400" b="1" dirty="0"/>
              <a:t>β)</a:t>
            </a:r>
            <a:r>
              <a:rPr lang="el-GR" sz="2400" dirty="0"/>
              <a:t> την έκταση της γνώσης ευκαιριών για την επικερδή αξιοποίηση νέων τμημάτων της αγοράς, καταναλωτών, γεωγραφικών περιοχών  και προϊόντων και, </a:t>
            </a:r>
            <a:endParaRPr lang="el-GR" sz="2400" b="1" dirty="0"/>
          </a:p>
          <a:p>
            <a:pPr marL="609600" indent="-609600">
              <a:lnSpc>
                <a:spcPct val="90000"/>
              </a:lnSpc>
              <a:buFontTx/>
              <a:buNone/>
            </a:pPr>
            <a:r>
              <a:rPr lang="el-GR" sz="2400" b="1" dirty="0"/>
              <a:t>γ)</a:t>
            </a:r>
            <a:r>
              <a:rPr lang="el-GR" sz="2400" dirty="0"/>
              <a:t> την προσπάθεια για την μέτρηση της οικονομικής αποδοτικότητας διαφορετικών δραστηριοτήτων μάρκετινγκ αγροτικών προϊόντων.</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normAutofit/>
          </a:bodyPr>
          <a:lstStyle/>
          <a:p>
            <a:r>
              <a:rPr lang="el-GR" sz="2800" dirty="0"/>
              <a:t>Χαρακτηριστικά αποτελεσματικότητας μάρκετινγκ (συν.)</a:t>
            </a:r>
          </a:p>
        </p:txBody>
      </p:sp>
      <p:sp>
        <p:nvSpPr>
          <p:cNvPr id="93187" name="Rectangle 3"/>
          <p:cNvSpPr>
            <a:spLocks noGrp="1" noChangeArrowheads="1"/>
          </p:cNvSpPr>
          <p:nvPr>
            <p:ph sz="quarter" idx="1"/>
          </p:nvPr>
        </p:nvSpPr>
        <p:spPr/>
        <p:txBody>
          <a:bodyPr/>
          <a:lstStyle/>
          <a:p>
            <a:pPr marL="609600" indent="-609600">
              <a:lnSpc>
                <a:spcPct val="90000"/>
              </a:lnSpc>
            </a:pPr>
            <a:r>
              <a:rPr lang="el-GR" sz="2800" dirty="0"/>
              <a:t>Υιοθέτηση στρατηγικής αντίληψης. Αυτή αντανακλάται με: </a:t>
            </a:r>
            <a:endParaRPr lang="el-GR" sz="2800" b="1" dirty="0"/>
          </a:p>
          <a:p>
            <a:pPr marL="609600" indent="-609600">
              <a:lnSpc>
                <a:spcPct val="90000"/>
              </a:lnSpc>
              <a:buFontTx/>
              <a:buNone/>
            </a:pPr>
            <a:r>
              <a:rPr lang="el-GR" sz="2800" b="1" dirty="0"/>
              <a:t>α)</a:t>
            </a:r>
            <a:r>
              <a:rPr lang="el-GR" sz="2800" dirty="0"/>
              <a:t> την μεθοδικότητα και επισημότητα της διαδικασίας που ακολουθείται για την κατάστρωση σχεδίων μάρκετινγκ αγροτικών προϊόντων, </a:t>
            </a:r>
            <a:endParaRPr lang="el-GR" sz="2800" b="1" dirty="0"/>
          </a:p>
          <a:p>
            <a:pPr marL="609600" indent="-609600">
              <a:lnSpc>
                <a:spcPct val="90000"/>
              </a:lnSpc>
              <a:buFontTx/>
              <a:buNone/>
            </a:pPr>
            <a:r>
              <a:rPr lang="el-GR" sz="2800" b="1" dirty="0"/>
              <a:t>β)</a:t>
            </a:r>
            <a:r>
              <a:rPr lang="el-GR" sz="2800" dirty="0"/>
              <a:t> την σαφήνεια των στρατηγικών που επιλέγονται και, </a:t>
            </a:r>
            <a:endParaRPr lang="el-GR" sz="2800" b="1" dirty="0"/>
          </a:p>
          <a:p>
            <a:pPr marL="609600" indent="-609600">
              <a:lnSpc>
                <a:spcPct val="90000"/>
              </a:lnSpc>
              <a:buFontTx/>
              <a:buNone/>
            </a:pPr>
            <a:r>
              <a:rPr lang="el-GR" sz="2800" b="1" dirty="0"/>
              <a:t>γ)</a:t>
            </a:r>
            <a:r>
              <a:rPr lang="el-GR" sz="2800" dirty="0"/>
              <a:t> τον βαθμό προετοιμασίας για την αντιμετώπιση μη αναμενόμενων καταστάσεων.</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normAutofit/>
          </a:bodyPr>
          <a:lstStyle/>
          <a:p>
            <a:r>
              <a:rPr lang="el-GR" sz="2800" dirty="0"/>
              <a:t>Χαρακτηριστικά αποτελεσματικότητας μάρκετινγκ (συν.)</a:t>
            </a:r>
          </a:p>
        </p:txBody>
      </p:sp>
      <p:sp>
        <p:nvSpPr>
          <p:cNvPr id="94211" name="Rectangle 3"/>
          <p:cNvSpPr>
            <a:spLocks noGrp="1" noChangeArrowheads="1"/>
          </p:cNvSpPr>
          <p:nvPr>
            <p:ph sz="quarter" idx="1"/>
          </p:nvPr>
        </p:nvSpPr>
        <p:spPr/>
        <p:txBody>
          <a:bodyPr/>
          <a:lstStyle/>
          <a:p>
            <a:pPr marL="609600" indent="-609600">
              <a:lnSpc>
                <a:spcPct val="80000"/>
              </a:lnSpc>
            </a:pPr>
            <a:r>
              <a:rPr lang="el-GR" sz="2800" dirty="0"/>
              <a:t>Επιχειρησιακή και λειτουργική αποδοτικότητα. Δηλαδή: </a:t>
            </a:r>
            <a:endParaRPr lang="el-GR" sz="2800" b="1" dirty="0"/>
          </a:p>
          <a:p>
            <a:pPr marL="609600" indent="-609600">
              <a:lnSpc>
                <a:spcPct val="80000"/>
              </a:lnSpc>
              <a:buFontTx/>
              <a:buNone/>
            </a:pPr>
            <a:r>
              <a:rPr lang="el-GR" sz="2800" b="1" dirty="0"/>
              <a:t>α)</a:t>
            </a:r>
            <a:r>
              <a:rPr lang="el-GR" sz="2800" dirty="0"/>
              <a:t> το κατά πόσο εφαρμόζεται η φιλοσοφία του μάρκετινγκ αγροτικών προϊόντων στην καθημερινή λειτουργία του οργανισμού, </a:t>
            </a:r>
            <a:endParaRPr lang="el-GR" sz="2800" b="1" dirty="0"/>
          </a:p>
          <a:p>
            <a:pPr marL="609600" indent="-609600">
              <a:lnSpc>
                <a:spcPct val="80000"/>
              </a:lnSpc>
              <a:buFontTx/>
              <a:buNone/>
            </a:pPr>
            <a:r>
              <a:rPr lang="el-GR" sz="2800" b="1" dirty="0"/>
              <a:t>β)</a:t>
            </a:r>
            <a:r>
              <a:rPr lang="el-GR" sz="2800" dirty="0"/>
              <a:t> ο βαθμός αξιοποίησης των διαθέσιμων υλικών και ανθρώπινων πόρων για τις δραστηριότητες που σχετίζονται άμεσα με το μάρκετινγκ και, </a:t>
            </a:r>
            <a:endParaRPr lang="el-GR" sz="2800" b="1" dirty="0"/>
          </a:p>
          <a:p>
            <a:pPr marL="609600" indent="-609600">
              <a:lnSpc>
                <a:spcPct val="80000"/>
              </a:lnSpc>
              <a:buFontTx/>
              <a:buNone/>
            </a:pPr>
            <a:r>
              <a:rPr lang="el-GR" sz="2800" b="1" dirty="0"/>
              <a:t>γ)</a:t>
            </a:r>
            <a:r>
              <a:rPr lang="el-GR" sz="2800" dirty="0"/>
              <a:t> η ταχύτητα της αντίδρασης της διοίκησης σε απρόβλεπτες εξελίξεις που συμβαίνουν στην αγορά γεωργικών προϊόντων.</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normAutofit/>
          </a:bodyPr>
          <a:lstStyle/>
          <a:p>
            <a:r>
              <a:rPr lang="el-GR" sz="3200" dirty="0"/>
              <a:t>Εσωτερική ανάλυση: δυνατά και αδύνατα σημεία</a:t>
            </a:r>
          </a:p>
        </p:txBody>
      </p:sp>
      <p:sp>
        <p:nvSpPr>
          <p:cNvPr id="95235" name="Rectangle 3"/>
          <p:cNvSpPr>
            <a:spLocks noGrp="1" noChangeArrowheads="1"/>
          </p:cNvSpPr>
          <p:nvPr>
            <p:ph sz="quarter" idx="1"/>
          </p:nvPr>
        </p:nvSpPr>
        <p:spPr/>
        <p:txBody>
          <a:bodyPr/>
          <a:lstStyle/>
          <a:p>
            <a:pPr>
              <a:lnSpc>
                <a:spcPct val="90000"/>
              </a:lnSpc>
            </a:pPr>
            <a:r>
              <a:rPr lang="el-GR" sz="2400" dirty="0"/>
              <a:t>Η εσωτερική ανάλυση (</a:t>
            </a:r>
            <a:r>
              <a:rPr lang="el-GR" sz="2400" dirty="0" err="1"/>
              <a:t>internal</a:t>
            </a:r>
            <a:r>
              <a:rPr lang="el-GR" sz="2400" dirty="0"/>
              <a:t> </a:t>
            </a:r>
            <a:r>
              <a:rPr lang="el-GR" sz="2400" dirty="0" err="1"/>
              <a:t>audit</a:t>
            </a:r>
            <a:r>
              <a:rPr lang="el-GR" sz="2400" dirty="0"/>
              <a:t>) αποτελείται από τον εντοπισμό και την αξιολόγηση των δυνατών και των αδύνατων σημείων μιας επιχείρησης. Ο προσδιορισμός των δυνατών και των αδύνατων σημείων είναι σχετικά εύκολος αν και θα πρέπει να γίνεται λαμβάνοντας υπ’ όψιν την οπτική γωνία και τις ανάγκες του καταναλωτή. Συχνά όμως δεν είναι εύκολη η πλήρης </a:t>
            </a:r>
            <a:r>
              <a:rPr lang="el-GR" sz="2400" i="1" dirty="0"/>
              <a:t>ανάλυση</a:t>
            </a:r>
            <a:r>
              <a:rPr lang="el-GR" sz="2400" dirty="0"/>
              <a:t> όλων των δυνατών και των αδύνατων σημείων παρ’ όλο που κατά κανόνα αποτελούν  αναγνωρίσιμα στοιχεία σε σχέση με τον ανταγωνισμό. Κατά την αξιολόγηση των δυνατών και των αδύνατων σημείων καλό είναι να προσδιορίζεται και ο βαθμός της </a:t>
            </a:r>
            <a:r>
              <a:rPr lang="el-GR" sz="2400" i="1" dirty="0"/>
              <a:t>σημαντικότητας </a:t>
            </a:r>
            <a:r>
              <a:rPr lang="el-GR" sz="2400" dirty="0"/>
              <a:t>τους για την επιχείρηση.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Εξωγενή κίνητρα</a:t>
            </a:r>
            <a:endParaRPr lang="el-GR" dirty="0"/>
          </a:p>
        </p:txBody>
      </p:sp>
      <p:sp>
        <p:nvSpPr>
          <p:cNvPr id="3" name="2 - Θέση περιεχομένου"/>
          <p:cNvSpPr>
            <a:spLocks noGrp="1"/>
          </p:cNvSpPr>
          <p:nvPr>
            <p:ph sz="quarter" idx="1"/>
          </p:nvPr>
        </p:nvSpPr>
        <p:spPr/>
        <p:txBody>
          <a:bodyPr/>
          <a:lstStyle/>
          <a:p>
            <a:r>
              <a:rPr lang="el-GR" dirty="0" smtClean="0"/>
              <a:t>Ισχυρός και εντεινόμενος ανταγωνισμός της εγχώριας αγοράς</a:t>
            </a:r>
          </a:p>
          <a:p>
            <a:r>
              <a:rPr lang="el-GR" dirty="0" smtClean="0"/>
              <a:t>Εμφάνιση ευκαιριών σε ξένες αγορές</a:t>
            </a:r>
          </a:p>
          <a:p>
            <a:r>
              <a:rPr lang="el-GR" dirty="0" smtClean="0"/>
              <a:t>Περιορισμένο μέγεθος ης εγχώριας αγοράς</a:t>
            </a:r>
          </a:p>
          <a:p>
            <a:r>
              <a:rPr lang="el-GR" dirty="0" smtClean="0"/>
              <a:t>Προσέγγιση από τη μεριά των ξένων πελατών</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normAutofit fontScale="90000"/>
          </a:bodyPr>
          <a:lstStyle/>
          <a:p>
            <a:r>
              <a:rPr lang="el-GR" sz="4000"/>
              <a:t>Εξωτερική ανάλυση: ευκαιρίες και απειλές</a:t>
            </a:r>
          </a:p>
        </p:txBody>
      </p:sp>
      <p:sp>
        <p:nvSpPr>
          <p:cNvPr id="96259" name="Rectangle 3"/>
          <p:cNvSpPr>
            <a:spLocks noGrp="1" noChangeArrowheads="1"/>
          </p:cNvSpPr>
          <p:nvPr>
            <p:ph sz="quarter" idx="1"/>
          </p:nvPr>
        </p:nvSpPr>
        <p:spPr/>
        <p:txBody>
          <a:bodyPr/>
          <a:lstStyle/>
          <a:p>
            <a:r>
              <a:rPr lang="el-GR" sz="2800"/>
              <a:t>Η εξωτερική ανάλυση (external audit) στοχεύει στην εξέταση του εξωτερικού περιβάλλοντος μιας επιχείρησης. Η δραστηριότητα αυτή ασχολείται με τον εντοπισμό και την αξιολόγηση των ευκαιριών και των απειλών που υπάρχουν στο ευρύτερο περιβάλλον της βιομηχανίας. Οι ευκαιρίες και οι απειλές προέρχονται από αλλαγές του εξωτερικού περιβάλλοντος και κατά συνέπεια δεν είναι πάντοτε εύκολος ο έγκαιρος προσδιορισμός τους.</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r>
              <a:rPr lang="el-GR" sz="4000"/>
              <a:t>Στρατηγική ανάλυση του ανταγωνισμού</a:t>
            </a:r>
          </a:p>
        </p:txBody>
      </p:sp>
      <p:sp>
        <p:nvSpPr>
          <p:cNvPr id="97283" name="Rectangle 3"/>
          <p:cNvSpPr>
            <a:spLocks noGrp="1" noChangeArrowheads="1"/>
          </p:cNvSpPr>
          <p:nvPr>
            <p:ph sz="quarter" idx="1"/>
          </p:nvPr>
        </p:nvSpPr>
        <p:spPr/>
        <p:txBody>
          <a:bodyPr/>
          <a:lstStyle/>
          <a:p>
            <a:pPr>
              <a:lnSpc>
                <a:spcPct val="90000"/>
              </a:lnSpc>
            </a:pPr>
            <a:r>
              <a:rPr lang="el-GR" sz="2800"/>
              <a:t>Μια επιχείρηση για να αναλύσει τον ανταγωνισμό της σε στρατηγικό επίπεδο θα πρέπει να είναι σε θέση να προσδιορίσει: </a:t>
            </a:r>
          </a:p>
          <a:p>
            <a:pPr>
              <a:lnSpc>
                <a:spcPct val="90000"/>
              </a:lnSpc>
              <a:buFontTx/>
              <a:buNone/>
            </a:pPr>
            <a:r>
              <a:rPr lang="el-GR" sz="2800"/>
              <a:t>α) τους ανταγωνιστές της, </a:t>
            </a:r>
          </a:p>
          <a:p>
            <a:pPr>
              <a:lnSpc>
                <a:spcPct val="90000"/>
              </a:lnSpc>
              <a:buFontTx/>
              <a:buNone/>
            </a:pPr>
            <a:r>
              <a:rPr lang="el-GR" sz="2800"/>
              <a:t>β) τους στόχους τους, </a:t>
            </a:r>
          </a:p>
          <a:p>
            <a:pPr>
              <a:lnSpc>
                <a:spcPct val="90000"/>
              </a:lnSpc>
              <a:buFontTx/>
              <a:buNone/>
            </a:pPr>
            <a:r>
              <a:rPr lang="el-GR" sz="2800"/>
              <a:t>γ) την φύση των στρατηγικών που ακολουθούν και τον βαθμό επιτυχίας τους, </a:t>
            </a:r>
          </a:p>
          <a:p>
            <a:pPr>
              <a:lnSpc>
                <a:spcPct val="90000"/>
              </a:lnSpc>
              <a:buFontTx/>
              <a:buNone/>
            </a:pPr>
            <a:r>
              <a:rPr lang="el-GR" sz="2800"/>
              <a:t>δ) τα δυνατά και τα αδύνατα σημεία τους και </a:t>
            </a:r>
          </a:p>
          <a:p>
            <a:pPr>
              <a:lnSpc>
                <a:spcPct val="90000"/>
              </a:lnSpc>
              <a:buFontTx/>
              <a:buNone/>
            </a:pPr>
            <a:r>
              <a:rPr lang="el-GR" sz="2800"/>
              <a:t>ε) τον πιθανό τρόπο αντίδρασης σε περίπτωση επίθεσης μας.</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r>
              <a:rPr lang="el-GR"/>
              <a:t>Δυνάμεις ανταγωνισμού</a:t>
            </a:r>
          </a:p>
        </p:txBody>
      </p:sp>
      <p:sp>
        <p:nvSpPr>
          <p:cNvPr id="98307" name="Rectangle 3"/>
          <p:cNvSpPr>
            <a:spLocks noGrp="1" noChangeArrowheads="1"/>
          </p:cNvSpPr>
          <p:nvPr>
            <p:ph sz="quarter" idx="1"/>
          </p:nvPr>
        </p:nvSpPr>
        <p:spPr/>
        <p:txBody>
          <a:bodyPr/>
          <a:lstStyle/>
          <a:p>
            <a:pPr marL="609600" indent="-609600"/>
            <a:r>
              <a:rPr lang="el-GR" sz="2800"/>
              <a:t>Η απειλή και η δυνατότητες της εισόδου στην αγορά νέων ανταγωνιστών, </a:t>
            </a:r>
          </a:p>
          <a:p>
            <a:pPr marL="609600" indent="-609600"/>
            <a:r>
              <a:rPr lang="el-GR" sz="2800"/>
              <a:t>Οι καταναλωτές και η αγοραστική τους δύναμη, </a:t>
            </a:r>
          </a:p>
          <a:p>
            <a:pPr marL="609600" indent="-609600"/>
            <a:r>
              <a:rPr lang="el-GR" sz="2800"/>
              <a:t>Η απειλή υποκατάστατων προϊόντων και υπηρεσιών, </a:t>
            </a:r>
          </a:p>
          <a:p>
            <a:pPr marL="609600" indent="-609600"/>
            <a:r>
              <a:rPr lang="el-GR" sz="2800"/>
              <a:t>Η έκταση της ανταγωνιστικής άμιλλας και, </a:t>
            </a:r>
          </a:p>
          <a:p>
            <a:pPr marL="609600" indent="-609600"/>
            <a:r>
              <a:rPr lang="el-GR" sz="2800"/>
              <a:t>Η ισχύς των προμηθευτών και των διανομέων.</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a:xfrm>
            <a:off x="323528" y="404664"/>
            <a:ext cx="8534400" cy="758952"/>
          </a:xfrm>
        </p:spPr>
        <p:txBody>
          <a:bodyPr>
            <a:noAutofit/>
          </a:bodyPr>
          <a:lstStyle/>
          <a:p>
            <a:r>
              <a:rPr lang="el-GR" sz="3200" dirty="0"/>
              <a:t>Παράγοντες που επηρεάζουν τους στόχους μάρκετινγκ</a:t>
            </a:r>
          </a:p>
        </p:txBody>
      </p:sp>
      <p:sp>
        <p:nvSpPr>
          <p:cNvPr id="99331" name="Rectangle 3"/>
          <p:cNvSpPr>
            <a:spLocks noGrp="1" noChangeArrowheads="1"/>
          </p:cNvSpPr>
          <p:nvPr>
            <p:ph sz="quarter" idx="1"/>
          </p:nvPr>
        </p:nvSpPr>
        <p:spPr/>
        <p:txBody>
          <a:bodyPr/>
          <a:lstStyle/>
          <a:p>
            <a:pPr>
              <a:lnSpc>
                <a:spcPct val="90000"/>
              </a:lnSpc>
            </a:pPr>
            <a:r>
              <a:rPr lang="el-GR" dirty="0"/>
              <a:t>φύση και κατάσταση των επαγγελματικών δραστηριοτήτων της επιχείρησης ή οργανισμού, </a:t>
            </a:r>
            <a:endParaRPr lang="el-GR" b="1" dirty="0"/>
          </a:p>
          <a:p>
            <a:pPr>
              <a:lnSpc>
                <a:spcPct val="90000"/>
              </a:lnSpc>
            </a:pPr>
            <a:r>
              <a:rPr lang="el-GR" dirty="0"/>
              <a:t>οργάνωση και εσωτερική κουλτούρα, </a:t>
            </a:r>
            <a:endParaRPr lang="el-GR" b="1" dirty="0"/>
          </a:p>
          <a:p>
            <a:pPr>
              <a:lnSpc>
                <a:spcPct val="90000"/>
              </a:lnSpc>
            </a:pPr>
            <a:r>
              <a:rPr lang="el-GR" dirty="0"/>
              <a:t>εξωγενείς προς την επιχείρηση παράγοντες όπως η νομοθεσία και οι κοινωνικές αξίες και, </a:t>
            </a:r>
            <a:endParaRPr lang="el-GR" b="1" dirty="0"/>
          </a:p>
          <a:p>
            <a:pPr>
              <a:lnSpc>
                <a:spcPct val="90000"/>
              </a:lnSpc>
            </a:pPr>
            <a:r>
              <a:rPr lang="el-GR" dirty="0"/>
              <a:t>δράση μεμονωμένων ανθρώπων ή ομάδων </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r>
              <a:rPr lang="el-GR"/>
              <a:t>Ιεράρχηση στόχων μάρκετινγκ</a:t>
            </a:r>
          </a:p>
        </p:txBody>
      </p:sp>
      <p:sp>
        <p:nvSpPr>
          <p:cNvPr id="100355" name="Rectangle 3"/>
          <p:cNvSpPr>
            <a:spLocks noGrp="1" noChangeArrowheads="1"/>
          </p:cNvSpPr>
          <p:nvPr>
            <p:ph sz="quarter" idx="1"/>
          </p:nvPr>
        </p:nvSpPr>
        <p:spPr/>
        <p:txBody>
          <a:bodyPr/>
          <a:lstStyle/>
          <a:p>
            <a:pPr marL="609600" indent="-609600"/>
            <a:r>
              <a:rPr lang="el-GR"/>
              <a:t>στρατηγικοί, </a:t>
            </a:r>
          </a:p>
          <a:p>
            <a:pPr marL="609600" indent="-609600"/>
            <a:r>
              <a:rPr lang="el-GR"/>
              <a:t>τακτικοί ή επιχειρησιακοί στόχοι μάρκετινγκ και, </a:t>
            </a:r>
          </a:p>
          <a:p>
            <a:pPr marL="609600" indent="-609600"/>
            <a:r>
              <a:rPr lang="el-GR"/>
              <a:t>στόχοι που σχετίζονται με το μίγμα μάρκετινγκ και εξειδικευμένα σχέδια δράσης.</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r>
              <a:rPr lang="el-GR" sz="4000"/>
              <a:t>Χαρακτηριστικά στόχων μάρκετινγκ</a:t>
            </a:r>
          </a:p>
        </p:txBody>
      </p:sp>
      <p:sp>
        <p:nvSpPr>
          <p:cNvPr id="101379" name="Rectangle 3"/>
          <p:cNvSpPr>
            <a:spLocks noGrp="1" noChangeArrowheads="1"/>
          </p:cNvSpPr>
          <p:nvPr>
            <p:ph sz="quarter" idx="1"/>
          </p:nvPr>
        </p:nvSpPr>
        <p:spPr>
          <a:xfrm>
            <a:off x="611188" y="1600200"/>
            <a:ext cx="8075612" cy="5257800"/>
          </a:xfrm>
        </p:spPr>
        <p:txBody>
          <a:bodyPr/>
          <a:lstStyle/>
          <a:p>
            <a:pPr>
              <a:lnSpc>
                <a:spcPct val="80000"/>
              </a:lnSpc>
            </a:pPr>
            <a:r>
              <a:rPr lang="el-GR" sz="2200"/>
              <a:t>Η </a:t>
            </a:r>
            <a:r>
              <a:rPr lang="el-GR" sz="2200" i="1"/>
              <a:t>ιεράρχηση, </a:t>
            </a:r>
            <a:r>
              <a:rPr lang="el-GR" sz="2200"/>
              <a:t>δηλαδή, να προηγούνται οι σημαντικότεροι των λιγότερο σημαντικών.</a:t>
            </a:r>
          </a:p>
          <a:p>
            <a:pPr>
              <a:lnSpc>
                <a:spcPct val="80000"/>
              </a:lnSpc>
            </a:pPr>
            <a:r>
              <a:rPr lang="el-GR" sz="2200"/>
              <a:t>Ο σαφής </a:t>
            </a:r>
            <a:r>
              <a:rPr lang="el-GR" sz="2200" i="1"/>
              <a:t>ποσοτικός</a:t>
            </a:r>
            <a:r>
              <a:rPr lang="el-GR" sz="2200"/>
              <a:t> και </a:t>
            </a:r>
            <a:r>
              <a:rPr lang="el-GR" sz="2200" i="1"/>
              <a:t>χρονικός </a:t>
            </a:r>
            <a:r>
              <a:rPr lang="el-GR" sz="2200"/>
              <a:t>τους προσδιορισμός ώστε να αποφεύγονται οι αοριστίες. Για παράδειγμα, ο στόχος «να αυξηθεί το μερίδιο της αγοράς» είναι ασαφής και δεν προσδιορίζει τίποτε το συγκεκριμένο. Θα μπορούσε σωστότερα να εκφραστεί  «να αυξηθεί το μερίδιο της αγοράς κατά 8% μέσα στους επόμενους 15 μήνες».</a:t>
            </a:r>
          </a:p>
          <a:p>
            <a:pPr>
              <a:lnSpc>
                <a:spcPct val="80000"/>
              </a:lnSpc>
            </a:pPr>
            <a:r>
              <a:rPr lang="el-GR" sz="2200"/>
              <a:t>Η </a:t>
            </a:r>
            <a:r>
              <a:rPr lang="el-GR" sz="2200" i="1"/>
              <a:t>ρεαλιστικότητα. </a:t>
            </a:r>
            <a:r>
              <a:rPr lang="el-GR" sz="2200"/>
              <a:t>Οι στόχοι δεν πρέπει να αντικατοπτρίζουν τους ευσεβείς πόθους ενός οργανισμού ή κάποιων ανθρώπων. Αντίθετα, πρέπει να ανταποκρίνονται στις πραγματικές δυνατότητες του οργανισμού και των ανθρώπινων πόρων που διαθέτει, ώστε να είναι πρακτικά υλοποιήσιμοι.</a:t>
            </a:r>
          </a:p>
          <a:p>
            <a:pPr>
              <a:lnSpc>
                <a:spcPct val="80000"/>
              </a:lnSpc>
            </a:pPr>
            <a:r>
              <a:rPr lang="el-GR" sz="2200"/>
              <a:t>Η μεταξύ τους </a:t>
            </a:r>
            <a:r>
              <a:rPr lang="el-GR" sz="2200" i="1"/>
              <a:t>συμβατότητα </a:t>
            </a:r>
            <a:r>
              <a:rPr lang="el-GR" sz="2200"/>
              <a:t>ώστε να μην αλληλοεξουδετερώνονται. Για παράδειγμα, είναι απίθανη η ταυτόχρονη μεγιστοποίηση του ποσοστού κέρδους με την μεγιστοποίηση του μεριδίου της αγοράς.</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r>
              <a:rPr lang="el-GR" sz="4000"/>
              <a:t>Θεματικές ενότητες στόχων μάρκετινγκ</a:t>
            </a:r>
          </a:p>
        </p:txBody>
      </p:sp>
      <p:sp>
        <p:nvSpPr>
          <p:cNvPr id="102403" name="Rectangle 3"/>
          <p:cNvSpPr>
            <a:spLocks noGrp="1" noChangeArrowheads="1"/>
          </p:cNvSpPr>
          <p:nvPr>
            <p:ph sz="quarter" idx="1"/>
          </p:nvPr>
        </p:nvSpPr>
        <p:spPr/>
        <p:txBody>
          <a:bodyPr/>
          <a:lstStyle/>
          <a:p>
            <a:pPr marL="609600" indent="-609600"/>
            <a:r>
              <a:rPr lang="el-GR" i="1"/>
              <a:t>Διόγκωση του μεγέθους της συνολικής αγοράς.</a:t>
            </a:r>
          </a:p>
          <a:p>
            <a:pPr marL="609600" indent="-609600"/>
            <a:r>
              <a:rPr lang="el-GR" i="1"/>
              <a:t>Αύξηση του μεριδίου της αγοράς που κατέχει ο οργανισμός ή περιοχή.</a:t>
            </a:r>
          </a:p>
          <a:p>
            <a:pPr marL="609600" indent="-609600"/>
            <a:r>
              <a:rPr lang="el-GR" i="1"/>
              <a:t>Βελτίωση της κερδοφορίας.</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r>
              <a:rPr lang="el-GR"/>
              <a:t>Εναλλακτικοί στόχοι μάρκετινγκ</a:t>
            </a:r>
          </a:p>
        </p:txBody>
      </p:sp>
      <p:sp>
        <p:nvSpPr>
          <p:cNvPr id="103427" name="Rectangle 3"/>
          <p:cNvSpPr>
            <a:spLocks noGrp="1" noChangeArrowheads="1"/>
          </p:cNvSpPr>
          <p:nvPr>
            <p:ph sz="quarter" idx="1"/>
          </p:nvPr>
        </p:nvSpPr>
        <p:spPr/>
        <p:txBody>
          <a:bodyPr/>
          <a:lstStyle/>
          <a:p>
            <a:pPr>
              <a:lnSpc>
                <a:spcPct val="90000"/>
              </a:lnSpc>
            </a:pPr>
            <a:r>
              <a:rPr lang="el-GR"/>
              <a:t>α) Αύξηση του μεριδίου της αγοράς που κατέχουμε, </a:t>
            </a:r>
          </a:p>
          <a:p>
            <a:pPr>
              <a:lnSpc>
                <a:spcPct val="90000"/>
              </a:lnSpc>
            </a:pPr>
            <a:r>
              <a:rPr lang="el-GR"/>
              <a:t>β) Διατήρηση του υπάρχοντος μεριδίου, </a:t>
            </a:r>
          </a:p>
          <a:p>
            <a:pPr>
              <a:lnSpc>
                <a:spcPct val="90000"/>
              </a:lnSpc>
            </a:pPr>
            <a:r>
              <a:rPr lang="el-GR"/>
              <a:t>γ) στην μεγιστοποίηση της ρευστότητας, </a:t>
            </a:r>
          </a:p>
          <a:p>
            <a:pPr>
              <a:lnSpc>
                <a:spcPct val="90000"/>
              </a:lnSpc>
            </a:pPr>
            <a:r>
              <a:rPr lang="el-GR"/>
              <a:t>δ) Διατήρηση του υπάρχοντος επιπέδου κερδοφορίας, </a:t>
            </a:r>
          </a:p>
          <a:p>
            <a:pPr>
              <a:lnSpc>
                <a:spcPct val="90000"/>
              </a:lnSpc>
            </a:pPr>
            <a:r>
              <a:rPr lang="el-GR"/>
              <a:t>ε) Αύξηση των εσόδων, </a:t>
            </a:r>
          </a:p>
          <a:p>
            <a:pPr>
              <a:lnSpc>
                <a:spcPct val="90000"/>
              </a:lnSpc>
            </a:pPr>
            <a:r>
              <a:rPr lang="el-GR"/>
              <a:t>στ) Αρχική τοποθέτηση ενός νέου προϊόντος στην αγορά.</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el-GR" sz="4000"/>
              <a:t>Εναλλακτικοί γενικοί στόχοι μάρκετινγκ</a:t>
            </a:r>
          </a:p>
        </p:txBody>
      </p:sp>
      <p:sp>
        <p:nvSpPr>
          <p:cNvPr id="104451" name="Rectangle 3"/>
          <p:cNvSpPr>
            <a:spLocks noGrp="1" noChangeArrowheads="1"/>
          </p:cNvSpPr>
          <p:nvPr>
            <p:ph sz="quarter" idx="1"/>
          </p:nvPr>
        </p:nvSpPr>
        <p:spPr/>
        <p:txBody>
          <a:bodyPr/>
          <a:lstStyle/>
          <a:p>
            <a:pPr marL="609600" indent="-609600">
              <a:lnSpc>
                <a:spcPct val="80000"/>
              </a:lnSpc>
            </a:pPr>
            <a:r>
              <a:rPr lang="el-GR" sz="2800"/>
              <a:t>Η πώληση των υπαρχόντων προϊόντων μιας επιχείρησης στους υπάρχοντες πελάτες της αγοράς της (διείσδυση αγοράς).</a:t>
            </a:r>
          </a:p>
          <a:p>
            <a:pPr marL="609600" indent="-609600">
              <a:lnSpc>
                <a:spcPct val="80000"/>
              </a:lnSpc>
            </a:pPr>
            <a:r>
              <a:rPr lang="el-GR" sz="2800"/>
              <a:t>Η πώληση των υπαρχόντων προϊόντων μιας επιχείρησης σε νέες αγορές (επέκταση αγοράς).</a:t>
            </a:r>
          </a:p>
          <a:p>
            <a:pPr marL="609600" indent="-609600">
              <a:lnSpc>
                <a:spcPct val="80000"/>
              </a:lnSpc>
            </a:pPr>
            <a:r>
              <a:rPr lang="el-GR" sz="2800"/>
              <a:t>Η ανάπτυξη νέων προϊόντων από την επιχείρηση για τους υπάρχοντες πελάτες της αγοράς της (ανάπτυξη προϊόντων).</a:t>
            </a:r>
          </a:p>
          <a:p>
            <a:pPr marL="609600" indent="-609600">
              <a:lnSpc>
                <a:spcPct val="80000"/>
              </a:lnSpc>
            </a:pPr>
            <a:r>
              <a:rPr lang="el-GR" sz="2800"/>
              <a:t>Η ανάπτυξη νέων προϊόντων από την  επιχείρηση για νέες αγορές (διαφοροποίηση).</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251520" y="404664"/>
            <a:ext cx="8534400" cy="758952"/>
          </a:xfrm>
        </p:spPr>
        <p:txBody>
          <a:bodyPr>
            <a:noAutofit/>
          </a:bodyPr>
          <a:lstStyle/>
          <a:p>
            <a:r>
              <a:rPr lang="el-GR" sz="3200" b="1" dirty="0"/>
              <a:t>Υψηλές στρατηγικές μάρκετινγκ αγροτικών προϊόντων</a:t>
            </a:r>
            <a:r>
              <a:rPr lang="el-GR" sz="3200" dirty="0"/>
              <a:t> </a:t>
            </a:r>
          </a:p>
        </p:txBody>
      </p:sp>
      <p:sp>
        <p:nvSpPr>
          <p:cNvPr id="105475" name="Rectangle 3"/>
          <p:cNvSpPr>
            <a:spLocks noGrp="1" noChangeArrowheads="1"/>
          </p:cNvSpPr>
          <p:nvPr>
            <p:ph sz="quarter" idx="1"/>
          </p:nvPr>
        </p:nvSpPr>
        <p:spPr/>
        <p:txBody>
          <a:bodyPr/>
          <a:lstStyle/>
          <a:p>
            <a:pPr>
              <a:lnSpc>
                <a:spcPct val="80000"/>
              </a:lnSpc>
            </a:pPr>
            <a:r>
              <a:rPr lang="el-GR" sz="2800" dirty="0"/>
              <a:t>Η στρατηγική του </a:t>
            </a:r>
            <a:r>
              <a:rPr lang="el-GR" sz="2800" i="1" dirty="0"/>
              <a:t>κόστους</a:t>
            </a:r>
            <a:r>
              <a:rPr lang="el-GR" sz="2800" dirty="0"/>
              <a:t> ή αλλιώς η δημιουργία ηγετικής θέσης στην αγορά για ένα οργανισμό λόγω της επίτευξης ιδιαίτερα χαμηλού </a:t>
            </a:r>
            <a:r>
              <a:rPr lang="el-GR" sz="2800" i="1" dirty="0"/>
              <a:t>κόστους παραγωγής. </a:t>
            </a:r>
            <a:r>
              <a:rPr lang="el-GR" sz="2800" dirty="0"/>
              <a:t>Η στρατηγική αυτή απαιτεί την διαρκή προσπάθεια για την μείωση του κόστους και την ανάπτυξη οικονομιών κλίμακας. Το αποτέλεσμα της στρατηγικής του κόστους για μια επιχείρηση είναι η δυνατότητα προσφοράς των προϊόντων της σε τιμές χαμηλότερες του ανταγωνισμού ή η διατήρηση υψηλότερου περιθωρίου καθαρού κέρδους.</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Διάγνωση επιπέδου εξαγωγικής ετοιμότητας</a:t>
            </a:r>
            <a:endParaRPr lang="el-GR" dirty="0"/>
          </a:p>
        </p:txBody>
      </p:sp>
      <p:sp>
        <p:nvSpPr>
          <p:cNvPr id="3" name="2 - Θέση περιεχομένου"/>
          <p:cNvSpPr>
            <a:spLocks noGrp="1"/>
          </p:cNvSpPr>
          <p:nvPr>
            <p:ph sz="quarter" idx="1"/>
          </p:nvPr>
        </p:nvSpPr>
        <p:spPr/>
        <p:txBody>
          <a:bodyPr/>
          <a:lstStyle/>
          <a:p>
            <a:r>
              <a:rPr lang="el-GR" dirty="0" smtClean="0"/>
              <a:t>Ανάλυση υφιστάμενης κατάστασης</a:t>
            </a:r>
          </a:p>
          <a:p>
            <a:pPr lvl="1"/>
            <a:r>
              <a:rPr lang="en-US" dirty="0" smtClean="0"/>
              <a:t>SWOT analysis</a:t>
            </a:r>
          </a:p>
          <a:p>
            <a:r>
              <a:rPr lang="el-GR" dirty="0" smtClean="0"/>
              <a:t>Χρήση εξειδικευμένων ερωτηματολογίων</a:t>
            </a:r>
          </a:p>
          <a:p>
            <a:pPr lvl="1"/>
            <a:r>
              <a:rPr lang="en-US" dirty="0" smtClean="0"/>
              <a:t>Canadian Trade Commissioner Service</a:t>
            </a:r>
            <a:endParaRPr lang="el-GR" dirty="0" smtClean="0"/>
          </a:p>
          <a:p>
            <a:endParaRPr lang="el-GR" dirty="0" smtClean="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a:xfrm>
            <a:off x="323528" y="332656"/>
            <a:ext cx="8534400" cy="758952"/>
          </a:xfrm>
        </p:spPr>
        <p:txBody>
          <a:bodyPr>
            <a:noAutofit/>
          </a:bodyPr>
          <a:lstStyle/>
          <a:p>
            <a:r>
              <a:rPr lang="el-GR" sz="2800" b="1" dirty="0"/>
              <a:t>Υψηλές στρατηγικές μάρκετινγκ αγροτικών προϊόντων (συν.)</a:t>
            </a:r>
          </a:p>
        </p:txBody>
      </p:sp>
      <p:sp>
        <p:nvSpPr>
          <p:cNvPr id="106499" name="Rectangle 3"/>
          <p:cNvSpPr>
            <a:spLocks noGrp="1" noChangeArrowheads="1"/>
          </p:cNvSpPr>
          <p:nvPr>
            <p:ph sz="quarter" idx="1"/>
          </p:nvPr>
        </p:nvSpPr>
        <p:spPr/>
        <p:txBody>
          <a:bodyPr/>
          <a:lstStyle/>
          <a:p>
            <a:pPr>
              <a:lnSpc>
                <a:spcPct val="80000"/>
              </a:lnSpc>
            </a:pPr>
            <a:r>
              <a:rPr lang="el-GR" sz="2400" dirty="0"/>
              <a:t>Η </a:t>
            </a:r>
            <a:r>
              <a:rPr lang="el-GR" sz="2400" i="1" dirty="0"/>
              <a:t>διαφοροποίηση</a:t>
            </a:r>
            <a:r>
              <a:rPr lang="el-GR" sz="2400" dirty="0"/>
              <a:t> των χαρακτηριστικών των προϊόντων σε σχέση με τα προϊόντα του ανταγωνισμού. Σύμφωνα με την στρατηγική αυτή, μια επιχείρηση θα πρέπει να επιτύχει ώστε τα προϊόντα της να θεωρούνται από την αγορά ως μοναδικά αναφορικά με κάποιο (ή κάποια) χαρακτηριστικά που των προϊόντων που οι καταναλωτές θεωρούν σαν ιδιαίτερα σημαντικά. Για παράδειγμα, τέτοια χαρακτηριστικά μπορεί να έχουν σχέση με την ποιότητα, την τεχνολογία ή την σχέση κόστους – απόδοσης των προϊόντων. Το αποτέλεσμα της στρατηγικής της διαφοροποίησης για μια επιχείρηση είναι η δυνατότητα δημιουργίας ισχυρών εμπορικών επωνυμιών (</a:t>
            </a:r>
            <a:r>
              <a:rPr lang="el-GR" sz="2400" dirty="0" err="1"/>
              <a:t>branding</a:t>
            </a:r>
            <a:r>
              <a:rPr lang="el-GR" sz="2400" dirty="0"/>
              <a:t>) και ιδιαίτερα θετικής εικόνας (</a:t>
            </a:r>
            <a:r>
              <a:rPr lang="el-GR" sz="2400" dirty="0" err="1"/>
              <a:t>image</a:t>
            </a:r>
            <a:r>
              <a:rPr lang="el-GR" sz="2400" dirty="0"/>
              <a:t>), ώστε να επιτευχθεί υψηλός βαθμός πιστότητας και προτίμησης των προϊόντων από την μεριά των καταναλωτών </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a:xfrm>
            <a:off x="323528" y="332656"/>
            <a:ext cx="8534400" cy="758952"/>
          </a:xfrm>
        </p:spPr>
        <p:txBody>
          <a:bodyPr>
            <a:noAutofit/>
          </a:bodyPr>
          <a:lstStyle/>
          <a:p>
            <a:r>
              <a:rPr lang="el-GR" sz="2800" b="1" dirty="0"/>
              <a:t>Υψηλές στρατηγικές μάρκετινγκ αγροτικών προϊόντων (συν.)</a:t>
            </a:r>
          </a:p>
        </p:txBody>
      </p:sp>
      <p:sp>
        <p:nvSpPr>
          <p:cNvPr id="107523" name="Rectangle 3"/>
          <p:cNvSpPr>
            <a:spLocks noGrp="1" noChangeArrowheads="1"/>
          </p:cNvSpPr>
          <p:nvPr>
            <p:ph sz="quarter" idx="1"/>
          </p:nvPr>
        </p:nvSpPr>
        <p:spPr/>
        <p:txBody>
          <a:bodyPr/>
          <a:lstStyle/>
          <a:p>
            <a:pPr>
              <a:lnSpc>
                <a:spcPct val="90000"/>
              </a:lnSpc>
            </a:pPr>
            <a:r>
              <a:rPr lang="el-GR" sz="2400" dirty="0"/>
              <a:t>Η </a:t>
            </a:r>
            <a:r>
              <a:rPr lang="el-GR" sz="2400" i="1" dirty="0"/>
              <a:t>εστίαση</a:t>
            </a:r>
            <a:r>
              <a:rPr lang="el-GR" sz="2400" dirty="0"/>
              <a:t> σε μικρά τμήματα της αγοράς. Σύμφωνα με την στρατηγική αυτή, μια επιχείρηση μπορεί να επικεντρώσει τις δραστηριότητες της στην ικανοποίηση των αναγκών μιας (ή περισσότερων) μικρής ομοιογενούς ομάδας καταναλωτών. Στην συνέχεια, θα πρέπει επιλέξει να εφαρμόσει προς την ομάδα αυτή είτε την στρατηγική του κόστους, είτε την στρατηγική της διαφοροποίησης. Το αποτέλεσμα της στρατηγικής της εστίασης για μια επιχείρηση είναι η δυνατότητα περιχαράκωσης ενός ή περισσότερων μικρών τμημάτων της αγοράς και η δημιουργία ενός ιδιότυπου μονοπωλίου σε μικρογραφία.</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normAutofit/>
          </a:bodyPr>
          <a:lstStyle/>
          <a:p>
            <a:r>
              <a:rPr lang="el-GR" sz="2800" dirty="0"/>
              <a:t>Ειδικές στρατηγικές μάρκετινγκ αγροτικών προϊόντων</a:t>
            </a:r>
            <a:endParaRPr lang="el-GR" sz="2800" b="1" dirty="0"/>
          </a:p>
        </p:txBody>
      </p:sp>
      <p:sp>
        <p:nvSpPr>
          <p:cNvPr id="108547" name="Rectangle 3"/>
          <p:cNvSpPr>
            <a:spLocks noGrp="1" noChangeArrowheads="1"/>
          </p:cNvSpPr>
          <p:nvPr>
            <p:ph sz="quarter" idx="1"/>
          </p:nvPr>
        </p:nvSpPr>
        <p:spPr/>
        <p:txBody>
          <a:bodyPr/>
          <a:lstStyle/>
          <a:p>
            <a:pPr>
              <a:lnSpc>
                <a:spcPct val="80000"/>
              </a:lnSpc>
            </a:pPr>
            <a:r>
              <a:rPr lang="el-GR" sz="2800" dirty="0"/>
              <a:t>Σχετικά με το προϊόν (ή υπηρεσία):</a:t>
            </a:r>
          </a:p>
          <a:p>
            <a:pPr>
              <a:lnSpc>
                <a:spcPct val="80000"/>
              </a:lnSpc>
              <a:buFontTx/>
              <a:buNone/>
            </a:pPr>
            <a:r>
              <a:rPr lang="el-GR" sz="2800" dirty="0"/>
              <a:t>α) Αύξηση της γκάμας (</a:t>
            </a:r>
            <a:r>
              <a:rPr lang="el-GR" sz="2800" dirty="0" err="1"/>
              <a:t>portfolio</a:t>
            </a:r>
            <a:r>
              <a:rPr lang="el-GR" sz="2800" dirty="0"/>
              <a:t>) των προϊόντων και υπηρεσιών που προσφέρει.</a:t>
            </a:r>
          </a:p>
          <a:p>
            <a:pPr>
              <a:lnSpc>
                <a:spcPct val="80000"/>
              </a:lnSpc>
              <a:buFontTx/>
              <a:buNone/>
            </a:pPr>
            <a:r>
              <a:rPr lang="el-GR" sz="2800" dirty="0"/>
              <a:t>β) Αλλαγή ή βελτίωση της απόδοσης, ποιότητας και χαρακτηριστικών του.</a:t>
            </a:r>
          </a:p>
          <a:p>
            <a:pPr>
              <a:lnSpc>
                <a:spcPct val="80000"/>
              </a:lnSpc>
              <a:buFontTx/>
              <a:buNone/>
            </a:pPr>
            <a:r>
              <a:rPr lang="el-GR" sz="2800" dirty="0"/>
              <a:t>γ) Τυποποίηση της σχεδίασης όλων των προϊόντων.</a:t>
            </a:r>
          </a:p>
          <a:p>
            <a:pPr>
              <a:lnSpc>
                <a:spcPct val="80000"/>
              </a:lnSpc>
              <a:buFontTx/>
              <a:buNone/>
            </a:pPr>
            <a:r>
              <a:rPr lang="el-GR" sz="2800" dirty="0"/>
              <a:t>δ) Αλλαγή (ολική ή μερική) της γκάμας των προϊόντων.</a:t>
            </a:r>
          </a:p>
          <a:p>
            <a:pPr>
              <a:lnSpc>
                <a:spcPct val="80000"/>
              </a:lnSpc>
              <a:buFontTx/>
              <a:buNone/>
            </a:pPr>
            <a:r>
              <a:rPr lang="el-GR" sz="2800" dirty="0"/>
              <a:t>ε) Αλλαγές ή βελτίωση της εικόνας και της εμπορικής επωνυμίας του προϊόντος.</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noAutofit/>
          </a:bodyPr>
          <a:lstStyle/>
          <a:p>
            <a:r>
              <a:rPr lang="el-GR" sz="2800" dirty="0"/>
              <a:t>Ειδικές στρατηγικές μάρκετινγκ αγροτικών προϊόντων (συν.)</a:t>
            </a:r>
          </a:p>
        </p:txBody>
      </p:sp>
      <p:sp>
        <p:nvSpPr>
          <p:cNvPr id="109571" name="Rectangle 3"/>
          <p:cNvSpPr>
            <a:spLocks noGrp="1" noChangeArrowheads="1"/>
          </p:cNvSpPr>
          <p:nvPr>
            <p:ph sz="quarter" idx="1"/>
          </p:nvPr>
        </p:nvSpPr>
        <p:spPr/>
        <p:txBody>
          <a:bodyPr/>
          <a:lstStyle/>
          <a:p>
            <a:pPr>
              <a:lnSpc>
                <a:spcPct val="90000"/>
              </a:lnSpc>
            </a:pPr>
            <a:r>
              <a:rPr lang="el-GR" dirty="0"/>
              <a:t>Σχετικά με την τιμή:</a:t>
            </a:r>
          </a:p>
          <a:p>
            <a:pPr>
              <a:lnSpc>
                <a:spcPct val="90000"/>
              </a:lnSpc>
              <a:buFontTx/>
              <a:buNone/>
            </a:pPr>
            <a:r>
              <a:rPr lang="el-GR" dirty="0"/>
              <a:t>α) Αλλαγή τρόπου τιμολόγησης.</a:t>
            </a:r>
          </a:p>
          <a:p>
            <a:pPr>
              <a:lnSpc>
                <a:spcPct val="90000"/>
              </a:lnSpc>
              <a:buFontTx/>
              <a:buNone/>
            </a:pPr>
            <a:r>
              <a:rPr lang="el-GR" dirty="0"/>
              <a:t>β) Αλλαγή τρόπων πληρωμής από τους καταναλωτές.</a:t>
            </a:r>
          </a:p>
          <a:p>
            <a:pPr>
              <a:lnSpc>
                <a:spcPct val="90000"/>
              </a:lnSpc>
              <a:buFontTx/>
              <a:buNone/>
            </a:pPr>
            <a:r>
              <a:rPr lang="el-GR" dirty="0"/>
              <a:t>γ) Αύξηση διείσδυσης στην αγορά μέσω αλλαγών της τιμής.</a:t>
            </a:r>
          </a:p>
          <a:p>
            <a:pPr>
              <a:lnSpc>
                <a:spcPct val="90000"/>
              </a:lnSpc>
              <a:buFontTx/>
              <a:buNone/>
            </a:pPr>
            <a:r>
              <a:rPr lang="el-GR" dirty="0"/>
              <a:t>δ) Αλλαγές της τιμής με στόχο την αύξηση της ρευστότητας ή εναλλακτικά, της κερδοφορίας.</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noAutofit/>
          </a:bodyPr>
          <a:lstStyle/>
          <a:p>
            <a:r>
              <a:rPr lang="el-GR" sz="2800" dirty="0"/>
              <a:t>Ειδικές στρατηγικές μάρκετινγκ αγροτικών προϊόντων (συν.)</a:t>
            </a:r>
          </a:p>
        </p:txBody>
      </p:sp>
      <p:sp>
        <p:nvSpPr>
          <p:cNvPr id="110595" name="Rectangle 3"/>
          <p:cNvSpPr>
            <a:spLocks noGrp="1" noChangeArrowheads="1"/>
          </p:cNvSpPr>
          <p:nvPr>
            <p:ph sz="quarter" idx="1"/>
          </p:nvPr>
        </p:nvSpPr>
        <p:spPr/>
        <p:txBody>
          <a:bodyPr/>
          <a:lstStyle/>
          <a:p>
            <a:r>
              <a:rPr lang="el-GR" dirty="0"/>
              <a:t>Σχετικά με την προώθηση:</a:t>
            </a:r>
          </a:p>
          <a:p>
            <a:pPr>
              <a:buFontTx/>
              <a:buNone/>
            </a:pPr>
            <a:r>
              <a:rPr lang="el-GR" dirty="0"/>
              <a:t>Αλλαγές στο μίγμα προώθησης, δηλαδή στις τακτικές που χρησιμοποιούνται για διαφήμιση, προώθηση των πωλήσεων, προσωπικές πωλήσεις, δημόσιες σχέσεις, δημοσιότητα, άμεση ταχυδρομική επαφή και </a:t>
            </a:r>
            <a:r>
              <a:rPr lang="en-US" dirty="0"/>
              <a:t>merchandising</a:t>
            </a:r>
            <a:r>
              <a:rPr lang="el-GR" dirty="0"/>
              <a:t>.</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p:txBody>
          <a:bodyPr>
            <a:noAutofit/>
          </a:bodyPr>
          <a:lstStyle/>
          <a:p>
            <a:r>
              <a:rPr lang="el-GR" sz="2800" dirty="0"/>
              <a:t>Ειδικές στρατηγικές μάρκετινγκ αγροτικών προϊόντων (συν.)</a:t>
            </a:r>
          </a:p>
        </p:txBody>
      </p:sp>
      <p:sp>
        <p:nvSpPr>
          <p:cNvPr id="111619" name="Rectangle 3"/>
          <p:cNvSpPr>
            <a:spLocks noGrp="1" noChangeArrowheads="1"/>
          </p:cNvSpPr>
          <p:nvPr>
            <p:ph sz="quarter" idx="1"/>
          </p:nvPr>
        </p:nvSpPr>
        <p:spPr/>
        <p:txBody>
          <a:bodyPr/>
          <a:lstStyle/>
          <a:p>
            <a:r>
              <a:rPr lang="el-GR" dirty="0"/>
              <a:t>Σχετικά με την διανομή:</a:t>
            </a:r>
          </a:p>
          <a:p>
            <a:pPr>
              <a:buFontTx/>
              <a:buNone/>
            </a:pPr>
            <a:r>
              <a:rPr lang="el-GR" dirty="0"/>
              <a:t>α) Αλλαγές στα υπάρχοντα κανάλια διανομής.</a:t>
            </a:r>
          </a:p>
          <a:p>
            <a:pPr>
              <a:buFontTx/>
              <a:buNone/>
            </a:pPr>
            <a:r>
              <a:rPr lang="el-GR" dirty="0"/>
              <a:t>β) Βελτίωση ή τροποποίηση των υπηρεσιών που σχετίζονται με την διανομή.</a:t>
            </a:r>
          </a:p>
          <a:p>
            <a:pPr>
              <a:buFontTx/>
              <a:buNone/>
            </a:pPr>
            <a:r>
              <a:rPr lang="el-GR" dirty="0"/>
              <a:t>γ) Ανάπτυξη νέων καναλιών διανομής.</a:t>
            </a:r>
          </a:p>
          <a:p>
            <a:pPr>
              <a:buFontTx/>
              <a:buNone/>
            </a:pPr>
            <a:r>
              <a:rPr lang="el-GR" dirty="0"/>
              <a:t>δ) Κάθετη ενσωμάτωση με εξωτερικούς διανομείς του προϊόντος. </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a:xfrm>
            <a:off x="323528" y="332656"/>
            <a:ext cx="8534400" cy="758952"/>
          </a:xfrm>
        </p:spPr>
        <p:txBody>
          <a:bodyPr>
            <a:normAutofit fontScale="90000"/>
          </a:bodyPr>
          <a:lstStyle/>
          <a:p>
            <a:r>
              <a:rPr lang="el-GR" sz="2800" i="1" dirty="0"/>
              <a:t>Μοντέλο ανάπτυξης και μεριδίου της αγοράς του </a:t>
            </a:r>
            <a:r>
              <a:rPr lang="el-GR" sz="2800" i="1" dirty="0" err="1"/>
              <a:t>Boston</a:t>
            </a:r>
            <a:r>
              <a:rPr lang="el-GR" sz="2800" i="1" dirty="0"/>
              <a:t> </a:t>
            </a:r>
            <a:r>
              <a:rPr lang="el-GR" sz="2800" i="1" dirty="0" err="1"/>
              <a:t>Consulting</a:t>
            </a:r>
            <a:r>
              <a:rPr lang="el-GR" sz="2800" i="1" dirty="0"/>
              <a:t>  </a:t>
            </a:r>
            <a:r>
              <a:rPr lang="el-GR" sz="2800" i="1" dirty="0" err="1"/>
              <a:t>Group</a:t>
            </a:r>
            <a:r>
              <a:rPr lang="el-GR" sz="4000" i="1" dirty="0"/>
              <a:t>.</a:t>
            </a:r>
          </a:p>
        </p:txBody>
      </p:sp>
      <p:pic>
        <p:nvPicPr>
          <p:cNvPr id="112644" name="Picture 4"/>
          <p:cNvPicPr>
            <a:picLocks noChangeAspect="1" noChangeArrowheads="1"/>
          </p:cNvPicPr>
          <p:nvPr/>
        </p:nvPicPr>
        <p:blipFill>
          <a:blip r:embed="rId2" cstate="print"/>
          <a:srcRect/>
          <a:stretch>
            <a:fillRect/>
          </a:stretch>
        </p:blipFill>
        <p:spPr bwMode="auto">
          <a:xfrm>
            <a:off x="468313" y="2174875"/>
            <a:ext cx="8135937" cy="3775075"/>
          </a:xfrm>
          <a:prstGeom prst="rect">
            <a:avLst/>
          </a:prstGeom>
          <a:noFill/>
          <a:ln w="9525">
            <a:noFill/>
            <a:miter lim="800000"/>
            <a:headEnd/>
            <a:tailEnd/>
          </a:ln>
          <a:effectLst/>
        </p:spPr>
      </p:pic>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7" name="Rectangle 3"/>
          <p:cNvSpPr>
            <a:spLocks noGrp="1" noChangeArrowheads="1"/>
          </p:cNvSpPr>
          <p:nvPr>
            <p:ph sz="quarter" idx="1"/>
          </p:nvPr>
        </p:nvSpPr>
        <p:spPr>
          <a:xfrm>
            <a:off x="457200" y="1628800"/>
            <a:ext cx="8229600" cy="4497363"/>
          </a:xfrm>
        </p:spPr>
        <p:txBody>
          <a:bodyPr>
            <a:normAutofit fontScale="92500"/>
          </a:bodyPr>
          <a:lstStyle/>
          <a:p>
            <a:pPr marL="609600" indent="-609600">
              <a:lnSpc>
                <a:spcPct val="80000"/>
              </a:lnSpc>
            </a:pPr>
            <a:r>
              <a:rPr lang="el-GR" sz="2400" dirty="0"/>
              <a:t>Το </a:t>
            </a:r>
            <a:r>
              <a:rPr lang="el-GR" sz="2400" i="1" dirty="0"/>
              <a:t>αστέρι</a:t>
            </a:r>
            <a:r>
              <a:rPr lang="el-GR" sz="2400" dirty="0"/>
              <a:t>, δηλαδή το προϊόν (ή στρατηγική επιχειρηματική δραστηριότητα) του οποίου η αγορά παρουσιάζει υψηλό βαθμό ανάπτυξης και συγχρόνως η επιχείρηση κατέχει υψηλό μερίδιο της αγοράς του. Για τα αστέρια ενδείκνυται η στρατηγική της διατήρησης του υπάρχοντος μεριδίου της αγοράς και της προσπάθειας για περαιτέρω αύξηση του συνολικού μεγέθους της.</a:t>
            </a:r>
          </a:p>
          <a:p>
            <a:pPr marL="609600" indent="-609600">
              <a:lnSpc>
                <a:spcPct val="80000"/>
              </a:lnSpc>
            </a:pPr>
            <a:r>
              <a:rPr lang="el-GR" sz="2400" dirty="0"/>
              <a:t>Το </a:t>
            </a:r>
            <a:r>
              <a:rPr lang="el-GR" sz="2400" i="1" dirty="0"/>
              <a:t>δολάριο </a:t>
            </a:r>
            <a:r>
              <a:rPr lang="el-GR" sz="2400" dirty="0"/>
              <a:t>συμβολίζει το προϊόν (ή στρατηγική επιχειρηματική δραστηριότητα) του οποίου η αγορά παρουσιάζει χαμηλό βαθμό ανάπτυξης και συγχρόνως η επιχείρηση κατέχει υψηλό μερίδιο της αγοράς του. Το προϊόν αυτό αποφέρει στην επιχείρηση υψηλή ρευστότητα και κέρδη. Για τέτοια προϊόντα ενδείκνυνται στρατηγικές που στοχεύουν στην διατήρηση του υπάρχοντος μεριδίου της αγοράς και παράλληλα στην μεγιστοποίηση του περιθωρίου του κέρδους. </a:t>
            </a: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Rectangle 3"/>
          <p:cNvSpPr>
            <a:spLocks noGrp="1" noChangeArrowheads="1"/>
          </p:cNvSpPr>
          <p:nvPr>
            <p:ph sz="quarter" idx="1"/>
          </p:nvPr>
        </p:nvSpPr>
        <p:spPr>
          <a:xfrm>
            <a:off x="467544" y="1556792"/>
            <a:ext cx="8218487" cy="4968552"/>
          </a:xfrm>
        </p:spPr>
        <p:txBody>
          <a:bodyPr>
            <a:normAutofit fontScale="92500" lnSpcReduction="10000"/>
          </a:bodyPr>
          <a:lstStyle/>
          <a:p>
            <a:pPr marL="609600" indent="-609600">
              <a:lnSpc>
                <a:spcPct val="80000"/>
              </a:lnSpc>
            </a:pPr>
            <a:r>
              <a:rPr lang="el-GR" sz="2400" dirty="0"/>
              <a:t>Το </a:t>
            </a:r>
            <a:r>
              <a:rPr lang="el-GR" sz="2400" i="1" dirty="0"/>
              <a:t>αποτυχημένο, </a:t>
            </a:r>
            <a:r>
              <a:rPr lang="el-GR" sz="2400" dirty="0"/>
              <a:t>δηλαδή το προϊόν (ή στρατηγική επιχειρηματική δραστηριότητα) του οποίου η αγορά παρουσιάζει χαμηλό βαθμό ανάπτυξης και συγχρόνως η επιχείρηση κατέχει χαμηλό μερίδιο της αγοράς του. Για τέτοια προϊόντα ενδείκνυνται στρατηγικές που στοχεύουν στην μεγιστοποίηση του περιθωρίου του κέρδους που αποφέρουν αν και συχνά, η καλύτερη αντιμετώπιση των αποτυχημένων προϊόντων είναι η απόσυρση τους από την αγορά. </a:t>
            </a:r>
          </a:p>
          <a:p>
            <a:pPr marL="609600" indent="-609600">
              <a:lnSpc>
                <a:spcPct val="80000"/>
              </a:lnSpc>
            </a:pPr>
            <a:r>
              <a:rPr lang="el-GR" sz="2400" dirty="0"/>
              <a:t>Το </a:t>
            </a:r>
            <a:r>
              <a:rPr lang="el-GR" sz="2400" i="1" dirty="0"/>
              <a:t>ερωτηματικό,</a:t>
            </a:r>
            <a:r>
              <a:rPr lang="el-GR" sz="2400" dirty="0"/>
              <a:t> δηλαδή το προϊόν (ή στρατηγική επιχειρηματική δραστηριότητα) του οποίου η αγορά παρουσιάζει υψηλό βαθμό ανάπτυξης και συγχρόνως η  επιχείρηση κατέχει χαμηλό μερίδιο της αγοράς του. Για τέτοια προϊόντα ενδείκνυνται στρατηγικές που στοχεύουν στο να τα βοηθήσουν να γίνουν στο μέλλον αστέρια, δηλαδή στρατηγικές που αποσκοπούν στην αύξηση του μεριδίου της αγοράς. Σε ορισμένες όμως περιπτώσεις, ανάλογα με τα αποτελέσματα της στρατηγικής ανάλυσης, μπορεί να είναι περισσότερο συμφέρουσα η απόσυρση τους από την αγορά πριν αυτά εξελιχθούν σε αποτυχημένα.</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noAutofit/>
          </a:bodyPr>
          <a:lstStyle/>
          <a:p>
            <a:r>
              <a:rPr lang="el-GR" sz="2800" dirty="0"/>
              <a:t>Οικονομικά κριτήρια για την αξιολόγηση των στρατηγικών</a:t>
            </a:r>
          </a:p>
        </p:txBody>
      </p:sp>
      <p:sp>
        <p:nvSpPr>
          <p:cNvPr id="115715" name="Rectangle 3"/>
          <p:cNvSpPr>
            <a:spLocks noGrp="1" noChangeArrowheads="1"/>
          </p:cNvSpPr>
          <p:nvPr>
            <p:ph sz="quarter" idx="1"/>
          </p:nvPr>
        </p:nvSpPr>
        <p:spPr/>
        <p:txBody>
          <a:bodyPr/>
          <a:lstStyle/>
          <a:p>
            <a:pPr>
              <a:lnSpc>
                <a:spcPct val="90000"/>
              </a:lnSpc>
            </a:pPr>
            <a:r>
              <a:rPr lang="el-GR" sz="2800" dirty="0"/>
              <a:t>Η βελτίωση της ρευστότητας.</a:t>
            </a:r>
          </a:p>
          <a:p>
            <a:pPr>
              <a:lnSpc>
                <a:spcPct val="90000"/>
              </a:lnSpc>
            </a:pPr>
            <a:r>
              <a:rPr lang="el-GR" sz="2800" dirty="0"/>
              <a:t>Η αύξηση της εισροής μετρητών.</a:t>
            </a:r>
          </a:p>
          <a:p>
            <a:pPr>
              <a:lnSpc>
                <a:spcPct val="90000"/>
              </a:lnSpc>
            </a:pPr>
            <a:r>
              <a:rPr lang="el-GR" sz="2800" dirty="0"/>
              <a:t>Η αύξηση των εσόδων.</a:t>
            </a:r>
          </a:p>
          <a:p>
            <a:pPr>
              <a:lnSpc>
                <a:spcPct val="90000"/>
              </a:lnSpc>
            </a:pPr>
            <a:r>
              <a:rPr lang="el-GR" sz="2800" dirty="0"/>
              <a:t>Η διόγκωση του περιθωρίου του κέρδους.</a:t>
            </a:r>
          </a:p>
          <a:p>
            <a:pPr>
              <a:lnSpc>
                <a:spcPct val="90000"/>
              </a:lnSpc>
            </a:pPr>
            <a:r>
              <a:rPr lang="el-GR" sz="2800" dirty="0"/>
              <a:t>Η αύξηση της κερδοφορίας.</a:t>
            </a:r>
          </a:p>
          <a:p>
            <a:pPr>
              <a:lnSpc>
                <a:spcPct val="90000"/>
              </a:lnSpc>
            </a:pPr>
            <a:r>
              <a:rPr lang="el-GR" sz="2800" dirty="0"/>
              <a:t>Η μείωση του κόστους παραγωγής.</a:t>
            </a:r>
          </a:p>
          <a:p>
            <a:pPr>
              <a:lnSpc>
                <a:spcPct val="90000"/>
              </a:lnSpc>
            </a:pPr>
            <a:r>
              <a:rPr lang="el-GR" sz="2800" dirty="0"/>
              <a:t>Η βελτίωση της τιμής της μετοχής (για επιχειρήσεις εισηγμένες στο χρηματιστήριο).</a:t>
            </a:r>
          </a:p>
          <a:p>
            <a:pPr>
              <a:lnSpc>
                <a:spcPct val="90000"/>
              </a:lnSpc>
            </a:pPr>
            <a:r>
              <a:rPr lang="el-GR" sz="2800" dirty="0"/>
              <a:t>Η αύξηση της κεφαλαιοποίησης.</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Τι να εξάγω;</a:t>
            </a:r>
            <a:endParaRPr lang="el-GR" dirty="0"/>
          </a:p>
        </p:txBody>
      </p:sp>
      <p:sp>
        <p:nvSpPr>
          <p:cNvPr id="3" name="2 - Θέση περιεχομένου"/>
          <p:cNvSpPr>
            <a:spLocks noGrp="1"/>
          </p:cNvSpPr>
          <p:nvPr>
            <p:ph sz="quarter" idx="1"/>
          </p:nvPr>
        </p:nvSpPr>
        <p:spPr/>
        <p:txBody>
          <a:bodyPr/>
          <a:lstStyle/>
          <a:p>
            <a:r>
              <a:rPr lang="el-GR" dirty="0" smtClean="0"/>
              <a:t>Προσαρμογή προϊόντος στις απαιτήσεις της αγοράς – στόχου</a:t>
            </a:r>
          </a:p>
          <a:p>
            <a:r>
              <a:rPr lang="el-GR" dirty="0" smtClean="0"/>
              <a:t>Πόσο έτοιμο είναι το προϊόν για εξαγωγή;</a:t>
            </a:r>
          </a:p>
          <a:p>
            <a:pPr lvl="1"/>
            <a:r>
              <a:rPr lang="el-GR" dirty="0" smtClean="0"/>
              <a:t>Προφίλ πελατών</a:t>
            </a:r>
          </a:p>
          <a:p>
            <a:pPr lvl="1"/>
            <a:r>
              <a:rPr lang="el-GR" dirty="0" smtClean="0"/>
              <a:t>Τροποποιήσεις προϊόντων</a:t>
            </a:r>
          </a:p>
          <a:p>
            <a:pPr lvl="1"/>
            <a:r>
              <a:rPr lang="el-GR" dirty="0" smtClean="0"/>
              <a:t>Μεταφορά</a:t>
            </a:r>
          </a:p>
          <a:p>
            <a:pPr lvl="1"/>
            <a:r>
              <a:rPr lang="el-GR" dirty="0" smtClean="0"/>
              <a:t>Τοπική εκπροσώπηση στην αγορά – στόχο</a:t>
            </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noAutofit/>
          </a:bodyPr>
          <a:lstStyle/>
          <a:p>
            <a:r>
              <a:rPr lang="el-GR" sz="2800" dirty="0"/>
              <a:t>Μη οικονομικά κριτήρια για την αξιολόγηση των στρατηγικών</a:t>
            </a:r>
          </a:p>
        </p:txBody>
      </p:sp>
      <p:sp>
        <p:nvSpPr>
          <p:cNvPr id="116739" name="Rectangle 3"/>
          <p:cNvSpPr>
            <a:spLocks noGrp="1" noChangeArrowheads="1"/>
          </p:cNvSpPr>
          <p:nvPr>
            <p:ph sz="quarter" idx="1"/>
          </p:nvPr>
        </p:nvSpPr>
        <p:spPr/>
        <p:txBody>
          <a:bodyPr/>
          <a:lstStyle/>
          <a:p>
            <a:pPr>
              <a:lnSpc>
                <a:spcPct val="80000"/>
              </a:lnSpc>
            </a:pPr>
            <a:r>
              <a:rPr lang="el-GR" sz="2800" dirty="0"/>
              <a:t>Η αύξηση του όγκου των πωλήσεων.</a:t>
            </a:r>
          </a:p>
          <a:p>
            <a:pPr>
              <a:lnSpc>
                <a:spcPct val="80000"/>
              </a:lnSpc>
            </a:pPr>
            <a:r>
              <a:rPr lang="el-GR" sz="2800" dirty="0"/>
              <a:t>Η μεγιστοποίηση του μεριδίου της αγοράς.</a:t>
            </a:r>
          </a:p>
          <a:p>
            <a:pPr>
              <a:lnSpc>
                <a:spcPct val="80000"/>
              </a:lnSpc>
            </a:pPr>
            <a:r>
              <a:rPr lang="el-GR" sz="2800" dirty="0"/>
              <a:t>Η ανάπτυξη του μεγέθους της επιχείρησης.</a:t>
            </a:r>
          </a:p>
          <a:p>
            <a:pPr>
              <a:lnSpc>
                <a:spcPct val="80000"/>
              </a:lnSpc>
            </a:pPr>
            <a:r>
              <a:rPr lang="el-GR" sz="2800" dirty="0"/>
              <a:t>Η δημιουργία και διατήρηση ανταγωνιστικών πλεονεκτημάτων.</a:t>
            </a:r>
          </a:p>
          <a:p>
            <a:pPr>
              <a:lnSpc>
                <a:spcPct val="80000"/>
              </a:lnSpc>
            </a:pPr>
            <a:r>
              <a:rPr lang="el-GR" sz="2800" dirty="0"/>
              <a:t>Η βελτίωση της θέσης στον ανταγωνισμό.</a:t>
            </a:r>
          </a:p>
          <a:p>
            <a:pPr>
              <a:lnSpc>
                <a:spcPct val="80000"/>
              </a:lnSpc>
            </a:pPr>
            <a:r>
              <a:rPr lang="el-GR" sz="2800" dirty="0"/>
              <a:t>Η αξιοποίηση συγκριτικών πλεονεκτημάτων.</a:t>
            </a:r>
          </a:p>
          <a:p>
            <a:pPr>
              <a:lnSpc>
                <a:spcPct val="80000"/>
              </a:lnSpc>
            </a:pPr>
            <a:r>
              <a:rPr lang="el-GR" sz="2800" dirty="0"/>
              <a:t>Η έκθεση σε επιχειρηματικό ρίσκο.</a:t>
            </a:r>
          </a:p>
          <a:p>
            <a:pPr>
              <a:lnSpc>
                <a:spcPct val="80000"/>
              </a:lnSpc>
            </a:pPr>
            <a:r>
              <a:rPr lang="el-GR" sz="2800" dirty="0"/>
              <a:t>Η εμπιστοσύνη σε νέα προϊόντα και υπηρεσίες.</a:t>
            </a:r>
          </a:p>
          <a:p>
            <a:pPr>
              <a:lnSpc>
                <a:spcPct val="80000"/>
              </a:lnSpc>
            </a:pPr>
            <a:r>
              <a:rPr lang="el-GR" sz="2800" dirty="0"/>
              <a:t>Η ικανοποίηση των καταναλωτών.</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p:txBody>
          <a:bodyPr/>
          <a:lstStyle/>
          <a:p>
            <a:r>
              <a:rPr lang="el-GR" sz="4000"/>
              <a:t>Κριτήρια τμηματοποίησης της αγοράς</a:t>
            </a:r>
          </a:p>
        </p:txBody>
      </p:sp>
      <p:sp>
        <p:nvSpPr>
          <p:cNvPr id="117763" name="Rectangle 3"/>
          <p:cNvSpPr>
            <a:spLocks noGrp="1" noChangeArrowheads="1"/>
          </p:cNvSpPr>
          <p:nvPr>
            <p:ph sz="quarter" idx="1"/>
          </p:nvPr>
        </p:nvSpPr>
        <p:spPr/>
        <p:txBody>
          <a:bodyPr/>
          <a:lstStyle/>
          <a:p>
            <a:r>
              <a:rPr lang="el-GR"/>
              <a:t>Δημογραφικά κριτήρια</a:t>
            </a:r>
          </a:p>
          <a:p>
            <a:r>
              <a:rPr lang="el-GR"/>
              <a:t>Ψυχογραφικά και κοινωνικό-πολιτιστικά κριτήρια </a:t>
            </a:r>
          </a:p>
          <a:p>
            <a:r>
              <a:rPr lang="el-GR"/>
              <a:t>Γεωγραφικά κριτήρια </a:t>
            </a:r>
          </a:p>
          <a:p>
            <a:r>
              <a:rPr lang="el-GR"/>
              <a:t>Κριτήρια καταναλωτικής συμπεριφοράς </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p:txBody>
          <a:bodyPr>
            <a:normAutofit fontScale="90000"/>
          </a:bodyPr>
          <a:lstStyle/>
          <a:p>
            <a:r>
              <a:rPr lang="el-GR" sz="4000"/>
              <a:t>Προϋποθέσεις επιτυχούς τμηματοποίησης</a:t>
            </a:r>
          </a:p>
        </p:txBody>
      </p:sp>
      <p:sp>
        <p:nvSpPr>
          <p:cNvPr id="118787" name="Rectangle 3"/>
          <p:cNvSpPr>
            <a:spLocks noGrp="1" noChangeArrowheads="1"/>
          </p:cNvSpPr>
          <p:nvPr>
            <p:ph sz="quarter" idx="1"/>
          </p:nvPr>
        </p:nvSpPr>
        <p:spPr/>
        <p:txBody>
          <a:bodyPr/>
          <a:lstStyle/>
          <a:p>
            <a:pPr marL="609600" indent="-609600">
              <a:lnSpc>
                <a:spcPct val="80000"/>
              </a:lnSpc>
            </a:pPr>
            <a:r>
              <a:rPr lang="el-GR" sz="2800"/>
              <a:t>Το τμήμα της αγοράς πρέπει να μπορεί ν' αναλυθεί (να διαθέτουμε επαρκείς πληροφορίες για να κατορθώσουμε να το αξιοποιήσουμε).</a:t>
            </a:r>
          </a:p>
          <a:p>
            <a:pPr marL="609600" indent="-609600">
              <a:lnSpc>
                <a:spcPct val="80000"/>
              </a:lnSpc>
            </a:pPr>
            <a:r>
              <a:rPr lang="el-GR" sz="2800"/>
              <a:t>Το τμήμα πρέπει να έχει πρακτικά μετρήσιμο μέγεθος.</a:t>
            </a:r>
          </a:p>
          <a:p>
            <a:pPr marL="609600" indent="-609600">
              <a:lnSpc>
                <a:spcPct val="80000"/>
              </a:lnSpc>
            </a:pPr>
            <a:r>
              <a:rPr lang="el-GR" sz="2800"/>
              <a:t>Το τμήμα πρέπει να είναι προσπελάσιμο (πρέπει να έχουμε την δυνατότητα πρόσβασης σε αυτό).</a:t>
            </a:r>
          </a:p>
          <a:p>
            <a:pPr marL="609600" indent="-609600">
              <a:lnSpc>
                <a:spcPct val="80000"/>
              </a:lnSpc>
            </a:pPr>
            <a:r>
              <a:rPr lang="el-GR" sz="2800"/>
              <a:t>Το τμήμα οφείλει να είναι σημαντικό, και να είναι αρκετά μεγάλο ώστε να μπορεί να προκύψει μια κερδοφόρα αξιοποίηση του. </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p:txBody>
          <a:bodyPr/>
          <a:lstStyle/>
          <a:p>
            <a:r>
              <a:rPr lang="el-GR"/>
              <a:t>Τακτικό μείγμα μάρκετινγκ</a:t>
            </a:r>
          </a:p>
        </p:txBody>
      </p:sp>
      <p:sp>
        <p:nvSpPr>
          <p:cNvPr id="119811" name="Rectangle 3"/>
          <p:cNvSpPr>
            <a:spLocks noGrp="1" noChangeArrowheads="1"/>
          </p:cNvSpPr>
          <p:nvPr>
            <p:ph sz="quarter" idx="1"/>
          </p:nvPr>
        </p:nvSpPr>
        <p:spPr/>
        <p:txBody>
          <a:bodyPr/>
          <a:lstStyle/>
          <a:p>
            <a:r>
              <a:rPr lang="el-GR"/>
              <a:t>Το προϊόν ή υπηρεσία (product).</a:t>
            </a:r>
          </a:p>
          <a:p>
            <a:r>
              <a:rPr lang="el-GR"/>
              <a:t>Η τιμή (price).</a:t>
            </a:r>
          </a:p>
          <a:p>
            <a:r>
              <a:rPr lang="el-GR"/>
              <a:t>Η διανομή (place).</a:t>
            </a:r>
          </a:p>
          <a:p>
            <a:r>
              <a:rPr lang="el-GR"/>
              <a:t>Η προώθηση (promotion). </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p:txBody>
          <a:bodyPr/>
          <a:lstStyle/>
          <a:p>
            <a:r>
              <a:rPr lang="el-GR" sz="4000"/>
              <a:t>Ανεπτυγμένο τακτικό μείγμα μάρκετινγκ</a:t>
            </a:r>
          </a:p>
        </p:txBody>
      </p:sp>
      <p:sp>
        <p:nvSpPr>
          <p:cNvPr id="120835" name="Rectangle 3"/>
          <p:cNvSpPr>
            <a:spLocks noGrp="1" noChangeArrowheads="1"/>
          </p:cNvSpPr>
          <p:nvPr>
            <p:ph sz="quarter" idx="1"/>
          </p:nvPr>
        </p:nvSpPr>
        <p:spPr/>
        <p:txBody>
          <a:bodyPr/>
          <a:lstStyle/>
          <a:p>
            <a:pPr marL="609600" indent="-609600">
              <a:lnSpc>
                <a:spcPct val="80000"/>
              </a:lnSpc>
            </a:pPr>
            <a:r>
              <a:rPr lang="el-GR" sz="2000"/>
              <a:t>Έρευνα και ανάπτυξη προϊόντος με στόχο την σύλληψη, καινοτομία, εφεύρεση ή τροποποίησή του.</a:t>
            </a:r>
          </a:p>
          <a:p>
            <a:pPr marL="609600" indent="-609600">
              <a:lnSpc>
                <a:spcPct val="80000"/>
              </a:lnSpc>
            </a:pPr>
            <a:r>
              <a:rPr lang="el-GR" sz="2000"/>
              <a:t>Ανάπτυξη του κύκλου ζωής του προϊόντος (PLC - product life cycle).</a:t>
            </a:r>
          </a:p>
          <a:p>
            <a:pPr marL="609600" indent="-609600">
              <a:lnSpc>
                <a:spcPct val="80000"/>
              </a:lnSpc>
            </a:pPr>
            <a:r>
              <a:rPr lang="el-GR" sz="2000"/>
              <a:t>Έρευνα αγοράς και έρευνα μάρκετινγκ.</a:t>
            </a:r>
          </a:p>
          <a:p>
            <a:pPr marL="609600" indent="-609600">
              <a:lnSpc>
                <a:spcPct val="80000"/>
              </a:lnSpc>
            </a:pPr>
            <a:r>
              <a:rPr lang="el-GR" sz="2000"/>
              <a:t>Εμπορική ονομασία του προϊόντος (brandname). </a:t>
            </a:r>
          </a:p>
          <a:p>
            <a:pPr marL="609600" indent="-609600">
              <a:lnSpc>
                <a:spcPct val="80000"/>
              </a:lnSpc>
            </a:pPr>
            <a:r>
              <a:rPr lang="el-GR" sz="2000"/>
              <a:t>Εικόνα προϊόντος (image).</a:t>
            </a:r>
          </a:p>
          <a:p>
            <a:pPr marL="609600" indent="-609600">
              <a:lnSpc>
                <a:spcPct val="80000"/>
              </a:lnSpc>
            </a:pPr>
            <a:r>
              <a:rPr lang="el-GR" sz="2000"/>
              <a:t>Τμηματοποίηση αγοράς και στόχευση σε επιλεγμένες ομάδες καταναλωτών.</a:t>
            </a:r>
          </a:p>
          <a:p>
            <a:pPr marL="609600" indent="-609600">
              <a:lnSpc>
                <a:spcPct val="80000"/>
              </a:lnSpc>
            </a:pPr>
            <a:r>
              <a:rPr lang="el-GR" sz="2000"/>
              <a:t>Καθορισμός τιμής του προϊόντος. </a:t>
            </a:r>
          </a:p>
          <a:p>
            <a:pPr marL="609600" indent="-609600">
              <a:lnSpc>
                <a:spcPct val="80000"/>
              </a:lnSpc>
            </a:pPr>
            <a:r>
              <a:rPr lang="el-GR" sz="2000"/>
              <a:t>Ανάπτυξη μίγματος προϊόντος.</a:t>
            </a:r>
          </a:p>
          <a:p>
            <a:pPr marL="609600" indent="-609600">
              <a:lnSpc>
                <a:spcPct val="80000"/>
              </a:lnSpc>
            </a:pPr>
            <a:r>
              <a:rPr lang="el-GR" sz="2000"/>
              <a:t>Συσκευασία.</a:t>
            </a:r>
          </a:p>
          <a:p>
            <a:pPr marL="609600" indent="-609600">
              <a:lnSpc>
                <a:spcPct val="80000"/>
              </a:lnSpc>
            </a:pPr>
            <a:r>
              <a:rPr lang="el-GR" sz="2000"/>
              <a:t>Διανομή.</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p:txBody>
          <a:bodyPr>
            <a:normAutofit/>
          </a:bodyPr>
          <a:lstStyle/>
          <a:p>
            <a:r>
              <a:rPr lang="el-GR" sz="2800" dirty="0"/>
              <a:t>Ανεπτυγμένο τακτικό μείγμα μάρκετινγκ (συν.)</a:t>
            </a:r>
          </a:p>
        </p:txBody>
      </p:sp>
      <p:sp>
        <p:nvSpPr>
          <p:cNvPr id="121859" name="Rectangle 3"/>
          <p:cNvSpPr>
            <a:spLocks noGrp="1" noChangeArrowheads="1"/>
          </p:cNvSpPr>
          <p:nvPr>
            <p:ph sz="quarter" idx="1"/>
          </p:nvPr>
        </p:nvSpPr>
        <p:spPr/>
        <p:txBody>
          <a:bodyPr/>
          <a:lstStyle/>
          <a:p>
            <a:pPr marL="609600" indent="-609600">
              <a:lnSpc>
                <a:spcPct val="80000"/>
              </a:lnSpc>
            </a:pPr>
            <a:r>
              <a:rPr lang="el-GR" sz="2000" dirty="0"/>
              <a:t>Δυναμικό πωλήσεων.</a:t>
            </a:r>
          </a:p>
          <a:p>
            <a:pPr marL="609600" indent="-609600">
              <a:lnSpc>
                <a:spcPct val="80000"/>
              </a:lnSpc>
            </a:pPr>
            <a:r>
              <a:rPr lang="el-GR" sz="2000" dirty="0"/>
              <a:t>Εκπαίδευση της αγοράς.</a:t>
            </a:r>
          </a:p>
          <a:p>
            <a:pPr marL="609600" indent="-609600">
              <a:lnSpc>
                <a:spcPct val="80000"/>
              </a:lnSpc>
            </a:pPr>
            <a:r>
              <a:rPr lang="el-GR" sz="2000" dirty="0"/>
              <a:t>Ανάπτυξη εταιρικών δημοσίων σχέσεων.</a:t>
            </a:r>
          </a:p>
          <a:p>
            <a:pPr marL="609600" indent="-609600">
              <a:lnSpc>
                <a:spcPct val="80000"/>
              </a:lnSpc>
            </a:pPr>
            <a:r>
              <a:rPr lang="el-GR" sz="2000" dirty="0"/>
              <a:t>Δημιουργία και διατήρηση βιομηχανικών και παραγωγικών σχέσεων.</a:t>
            </a:r>
          </a:p>
          <a:p>
            <a:pPr marL="609600" indent="-609600">
              <a:lnSpc>
                <a:spcPct val="80000"/>
              </a:lnSpc>
            </a:pPr>
            <a:r>
              <a:rPr lang="el-GR" sz="2000" dirty="0"/>
              <a:t>Δοκιμαστικό μάρκετινγκ (</a:t>
            </a:r>
            <a:r>
              <a:rPr lang="el-GR" sz="2000" dirty="0" err="1"/>
              <a:t>test</a:t>
            </a:r>
            <a:r>
              <a:rPr lang="el-GR" sz="2000" dirty="0"/>
              <a:t> </a:t>
            </a:r>
            <a:r>
              <a:rPr lang="el-GR" sz="2000" dirty="0" err="1"/>
              <a:t>marketing</a:t>
            </a:r>
            <a:r>
              <a:rPr lang="el-GR" sz="2000" dirty="0"/>
              <a:t>).</a:t>
            </a:r>
          </a:p>
          <a:p>
            <a:pPr marL="609600" indent="-609600">
              <a:lnSpc>
                <a:spcPct val="80000"/>
              </a:lnSpc>
            </a:pPr>
            <a:r>
              <a:rPr lang="el-GR" sz="2000" dirty="0"/>
              <a:t>Διαφημιστικές δραστηριότητες.</a:t>
            </a:r>
          </a:p>
          <a:p>
            <a:pPr marL="609600" indent="-609600">
              <a:lnSpc>
                <a:spcPct val="80000"/>
              </a:lnSpc>
            </a:pPr>
            <a:r>
              <a:rPr lang="el-GR" sz="2000" dirty="0"/>
              <a:t>Έρευνα και αξιολόγηση διαφήμισης.</a:t>
            </a:r>
          </a:p>
          <a:p>
            <a:pPr marL="609600" indent="-609600">
              <a:lnSpc>
                <a:spcPct val="80000"/>
              </a:lnSpc>
            </a:pPr>
            <a:r>
              <a:rPr lang="el-GR" sz="2000" dirty="0"/>
              <a:t>Προώθηση των πωλήσεων.</a:t>
            </a:r>
          </a:p>
          <a:p>
            <a:pPr marL="609600" indent="-609600">
              <a:lnSpc>
                <a:spcPct val="80000"/>
              </a:lnSpc>
            </a:pPr>
            <a:r>
              <a:rPr lang="el-GR" sz="2000" dirty="0"/>
              <a:t>Υπηρεσίες και υποστήριξη προς τους καταναλωτές μετά την αγορά του προϊόντος (</a:t>
            </a:r>
            <a:r>
              <a:rPr lang="el-GR" sz="2000" dirty="0" err="1"/>
              <a:t>after</a:t>
            </a:r>
            <a:r>
              <a:rPr lang="el-GR" sz="2000" dirty="0"/>
              <a:t> </a:t>
            </a:r>
            <a:r>
              <a:rPr lang="el-GR" sz="2000" dirty="0" err="1"/>
              <a:t>sales</a:t>
            </a:r>
            <a:r>
              <a:rPr lang="el-GR" sz="2000" dirty="0"/>
              <a:t> </a:t>
            </a:r>
            <a:r>
              <a:rPr lang="el-GR" sz="2000" dirty="0" err="1"/>
              <a:t>service</a:t>
            </a:r>
            <a:r>
              <a:rPr lang="el-GR" sz="2000" dirty="0"/>
              <a:t>).</a:t>
            </a:r>
          </a:p>
          <a:p>
            <a:pPr marL="609600" indent="-609600">
              <a:lnSpc>
                <a:spcPct val="80000"/>
              </a:lnSpc>
            </a:pPr>
            <a:r>
              <a:rPr lang="el-GR" sz="2000" dirty="0"/>
              <a:t>Διατήρηση και ενίσχυση του ενδιαφέροντος και της πιστότητας των πελατών.</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p:txBody>
          <a:bodyPr/>
          <a:lstStyle/>
          <a:p>
            <a:r>
              <a:rPr lang="el-GR"/>
              <a:t>Προϊόν</a:t>
            </a:r>
          </a:p>
        </p:txBody>
      </p:sp>
      <p:sp>
        <p:nvSpPr>
          <p:cNvPr id="122883" name="Rectangle 3"/>
          <p:cNvSpPr>
            <a:spLocks noGrp="1" noChangeArrowheads="1"/>
          </p:cNvSpPr>
          <p:nvPr>
            <p:ph sz="quarter" idx="1"/>
          </p:nvPr>
        </p:nvSpPr>
        <p:spPr/>
        <p:txBody>
          <a:bodyPr/>
          <a:lstStyle/>
          <a:p>
            <a:r>
              <a:rPr lang="el-GR"/>
              <a:t>Ένα προϊόν είναι ένα σύνολο από στοιχεία υλικά ή άυλα, υπηρεσίες, σύμβολα που συγκροτήθηκαν για να επιφέρουν μια επαρκή ικανοποίηση σ' εκείνον που το αγοράζει, και προτίθεται να καταβάλλει την τιμή εκείνη που ο παραγωγός ζητά, και που ο οποίος έχει κάθε συμφέρον να του το προσφέρει. </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p:txBody>
          <a:bodyPr/>
          <a:lstStyle/>
          <a:p>
            <a:r>
              <a:rPr lang="el-GR"/>
              <a:t>Διανομή </a:t>
            </a:r>
          </a:p>
        </p:txBody>
      </p:sp>
      <p:sp>
        <p:nvSpPr>
          <p:cNvPr id="123907" name="Rectangle 3"/>
          <p:cNvSpPr>
            <a:spLocks noGrp="1" noChangeArrowheads="1"/>
          </p:cNvSpPr>
          <p:nvPr>
            <p:ph sz="quarter" idx="1"/>
          </p:nvPr>
        </p:nvSpPr>
        <p:spPr/>
        <p:txBody>
          <a:bodyPr/>
          <a:lstStyle/>
          <a:p>
            <a:pPr>
              <a:lnSpc>
                <a:spcPct val="90000"/>
              </a:lnSpc>
            </a:pPr>
            <a:r>
              <a:rPr lang="el-GR"/>
              <a:t>Το κανάλι διανομής είναι η διαδρομή που ακολουθεί το προϊόν για να φτάσει στον μελλοντικό πελάτη. Το κανάλι διανομής είναι</a:t>
            </a:r>
            <a:r>
              <a:rPr lang="el-GR" b="1" i="1"/>
              <a:t> </a:t>
            </a:r>
            <a:r>
              <a:rPr lang="el-GR" i="1"/>
              <a:t>άμεσο</a:t>
            </a:r>
            <a:r>
              <a:rPr lang="el-GR"/>
              <a:t> όταν μια επιχείρηση πουλά το προϊόν της κατ’ ευθείαν στον πελάτη μετά από μια άμεση επαφή μαζί του. Αντίθετα, το κανάλι διανομής είναι</a:t>
            </a:r>
            <a:r>
              <a:rPr lang="el-GR" b="1" i="1"/>
              <a:t> </a:t>
            </a:r>
            <a:r>
              <a:rPr lang="el-GR" i="1"/>
              <a:t>έμμεσο</a:t>
            </a:r>
            <a:r>
              <a:rPr lang="el-GR"/>
              <a:t> όταν μία ή περισσότερες ανεξάρτητες επιχειρήσεις παρεμβάλλονται μεταξύ της επιχείρησης και του πελάτη (μεσίτες). </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a:xfrm>
            <a:off x="323528" y="332656"/>
            <a:ext cx="8534400" cy="758952"/>
          </a:xfrm>
        </p:spPr>
        <p:txBody>
          <a:bodyPr>
            <a:normAutofit fontScale="90000"/>
          </a:bodyPr>
          <a:lstStyle/>
          <a:p>
            <a:r>
              <a:rPr lang="el-GR" sz="2800" dirty="0"/>
              <a:t>Η χρησιμοποίηση ενδιαμέσων παρουσιάζει τα παρακάτω πλεονεκτήματα και μειονεκτήματα</a:t>
            </a:r>
            <a:r>
              <a:rPr lang="el-GR" sz="4000" dirty="0"/>
              <a:t> </a:t>
            </a:r>
          </a:p>
        </p:txBody>
      </p:sp>
      <p:sp>
        <p:nvSpPr>
          <p:cNvPr id="124931" name="Rectangle 3"/>
          <p:cNvSpPr>
            <a:spLocks noGrp="1" noChangeArrowheads="1"/>
          </p:cNvSpPr>
          <p:nvPr>
            <p:ph sz="quarter" idx="1"/>
          </p:nvPr>
        </p:nvSpPr>
        <p:spPr/>
        <p:txBody>
          <a:bodyPr/>
          <a:lstStyle/>
          <a:p>
            <a:pPr>
              <a:lnSpc>
                <a:spcPct val="80000"/>
              </a:lnSpc>
            </a:pPr>
            <a:r>
              <a:rPr lang="el-GR" sz="2000" dirty="0"/>
              <a:t>Οι πωλήσεις μπορούν να πραγματοποιούνται</a:t>
            </a:r>
            <a:r>
              <a:rPr lang="el-GR" sz="2000" b="1" dirty="0"/>
              <a:t> </a:t>
            </a:r>
            <a:r>
              <a:rPr lang="el-GR" sz="2000" i="1" dirty="0"/>
              <a:t>ταυτόχρονα</a:t>
            </a:r>
            <a:r>
              <a:rPr lang="el-GR" sz="2000" dirty="0"/>
              <a:t> σε ένα μεγάλο αριθμό αγορών από όπου προκύπτει μια σημαντική οικονομία σε χρόνο και χρήμα. </a:t>
            </a:r>
          </a:p>
          <a:p>
            <a:pPr>
              <a:lnSpc>
                <a:spcPct val="80000"/>
              </a:lnSpc>
            </a:pPr>
            <a:r>
              <a:rPr lang="el-GR" sz="2000" dirty="0"/>
              <a:t>Οι ενδιάμεσοι είναι οργανωμένοι κατά τρόπον ώστε να μπορέσουν να δώσουν όλες τις πληροφορίες όσον αφορά τις συμπληρωματικές υπηρεσίες που ενδιαφέρουν τους καταναλωτές: ταξίδια, ασφάλειες, επισκέψεις κ.λ.π.  Επίσης έχουν μια καλύτερη γνώση των αγορών και διαθέτουν πολλαπλές επιτόπου επαφές τις οποίες συνήθως μια επιχείρηση δεν έχει.  </a:t>
            </a:r>
          </a:p>
          <a:p>
            <a:pPr>
              <a:lnSpc>
                <a:spcPct val="80000"/>
              </a:lnSpc>
            </a:pPr>
            <a:r>
              <a:rPr lang="el-GR" sz="2000" dirty="0"/>
              <a:t>Μπορούν να προσφέρουν στην επιχείρηση χρήσιμες πληροφορίες για τον προσανατολισμό των ενεργειών του ανταγωνισμού στην περιοχή τους.</a:t>
            </a:r>
          </a:p>
          <a:p>
            <a:pPr>
              <a:lnSpc>
                <a:spcPct val="80000"/>
              </a:lnSpc>
            </a:pPr>
            <a:r>
              <a:rPr lang="el-GR" sz="2000" dirty="0"/>
              <a:t>Η διανομή παρουσιάζει πλεονεκτήματα για μια επιχείρηση, αλλά προκαλεί ταυτόχρονα σημαντικές δαπάνες, ιδιαίτερα εκείνες που αφορούν τις προμήθειες των μεσαζόντων. </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p:txBody>
          <a:bodyPr/>
          <a:lstStyle/>
          <a:p>
            <a:r>
              <a:rPr lang="el-GR"/>
              <a:t>Τιμολόγηση</a:t>
            </a:r>
          </a:p>
        </p:txBody>
      </p:sp>
      <p:sp>
        <p:nvSpPr>
          <p:cNvPr id="125955" name="Rectangle 3"/>
          <p:cNvSpPr>
            <a:spLocks noGrp="1" noChangeArrowheads="1"/>
          </p:cNvSpPr>
          <p:nvPr>
            <p:ph sz="quarter" idx="1"/>
          </p:nvPr>
        </p:nvSpPr>
        <p:spPr/>
        <p:txBody>
          <a:bodyPr/>
          <a:lstStyle/>
          <a:p>
            <a:pPr>
              <a:lnSpc>
                <a:spcPct val="90000"/>
              </a:lnSpc>
            </a:pPr>
            <a:r>
              <a:rPr lang="el-GR" sz="2400"/>
              <a:t>Η τιμή είναι ένα από τα κύρια στοιχεία που χαρακτηρίζουν ένα προϊόν : ο υποψήφιος αγοραστής ψάχνει συνήθως έναν παραλληλισμό μεταξύ της τιμής του προϊόντος και εκείνης των ανταγωνιστών.  Επίσης σ' ένα μεγάλο βαθμό, η τιμή καθορίζει την επιλογή του καταναλωτή, (αν και σίγουρα όχι πάντοτε). Η τιμή είναι ένα από τα στοιχεία των δραστηριοτήτων του μάρκετινγκ και βρίσκεται σε άμεση σχέση με την εμπορική δραστηριότητα της επιχείρησης. Μαζί με το προϊόν, η τιμή αποτελεί ένα εργαλείο της </a:t>
            </a:r>
            <a:r>
              <a:rPr lang="el-GR" sz="2400" i="1"/>
              <a:t>πολιτικής προσφοράς</a:t>
            </a:r>
            <a:r>
              <a:rPr lang="el-GR" sz="2400"/>
              <a:t> και παίζει συνεπώς ένα πολύ σημαντικό ρόλο στη στρατηγική μάρκετινγκ που έχει επιλέξει η επιχείρηση.</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ημοτικός">
  <a:themeElements>
    <a:clrScheme name="Δημοτικός">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Δικαιοσύνη">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ημοτικός">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1179</TotalTime>
  <Words>10241</Words>
  <Application>Microsoft Office PowerPoint</Application>
  <PresentationFormat>Προβολή στην οθόνη (4:3)</PresentationFormat>
  <Paragraphs>895</Paragraphs>
  <Slides>189</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189</vt:i4>
      </vt:variant>
    </vt:vector>
  </HeadingPairs>
  <TitlesOfParts>
    <vt:vector size="190" baseType="lpstr">
      <vt:lpstr>Δημοτικός</vt:lpstr>
      <vt:lpstr>ΟΡΓΑΝΩΣΗ ΚΑΙ ΥΛΟΠΟΙΗΣΗ ΕΞΑΓΩΓΩΝ ΑΓΡΟΤΙΚΩΝ ΠΡΟΪΟΝΤΩΝ</vt:lpstr>
      <vt:lpstr>ΕΙΣΑΓΩΓΗ</vt:lpstr>
      <vt:lpstr>Γιατί να εξάγω; Αντικίνητρα για τις ελληνικές επιχειρήσεις</vt:lpstr>
      <vt:lpstr>Ανάλυση εξαγωγικών κινήτρων</vt:lpstr>
      <vt:lpstr>Ενδογενή κίνητρα</vt:lpstr>
      <vt:lpstr>Ενδογενή κίνητρα (συν.)</vt:lpstr>
      <vt:lpstr>Εξωγενή κίνητρα</vt:lpstr>
      <vt:lpstr>Διάγνωση επιπέδου εξαγωγικής ετοιμότητας</vt:lpstr>
      <vt:lpstr>Τι να εξάγω;</vt:lpstr>
      <vt:lpstr>Τι να εξάγω; (Συν.)</vt:lpstr>
      <vt:lpstr>Που να εξάγω;</vt:lpstr>
      <vt:lpstr>Με τι κριτήρια επιλέγω;</vt:lpstr>
      <vt:lpstr>Διαδικασία προσέγγισης αγορών</vt:lpstr>
      <vt:lpstr>Έρευνα αγοράς</vt:lpstr>
      <vt:lpstr>Είδη έρευνας αγοράς</vt:lpstr>
      <vt:lpstr>Πρωτογενής έρευνα</vt:lpstr>
      <vt:lpstr>Πλεονεκτήματα – Μειονεκτήματα</vt:lpstr>
      <vt:lpstr>Τρόποι συλλογής πληροφοριών</vt:lpstr>
      <vt:lpstr>Δευτερογενής έρευνα</vt:lpstr>
      <vt:lpstr>Πλεονεκτήματα – Μειονεκτήματα</vt:lpstr>
      <vt:lpstr>Πως επιλέγω τι να κάνω;</vt:lpstr>
      <vt:lpstr>Τι πρέπει να ψάξω να βρω;</vt:lpstr>
      <vt:lpstr>Συνήθεις δυσκολίες</vt:lpstr>
      <vt:lpstr>Πως θα βρω συνεργάτες;</vt:lpstr>
      <vt:lpstr>Μπορώ να το κάνω μόνος μου;</vt:lpstr>
      <vt:lpstr>E-marketing</vt:lpstr>
      <vt:lpstr>Αναμενόμενα οφέλη</vt:lpstr>
      <vt:lpstr>Η Αγροτική Πολιτική στο Πλαίσιο του ΠΟΕ</vt:lpstr>
      <vt:lpstr>Ιστορική Αναδρομή (συν.)</vt:lpstr>
      <vt:lpstr>Ιστορική Αναδρομή (συν.)</vt:lpstr>
      <vt:lpstr>Ιστορική Αναδρομή (συν.)</vt:lpstr>
      <vt:lpstr>Ιστορική Αναδρομή (συν.)</vt:lpstr>
      <vt:lpstr>Ιστορική Αναδρομή (συν.)</vt:lpstr>
      <vt:lpstr>Γύρος της Ουρουγουάης (συν.)</vt:lpstr>
      <vt:lpstr>Γύρος της Ουρουγουάης (συν.)</vt:lpstr>
      <vt:lpstr>Οι Νέες Προκλήσεις για τη Διεθνή Αγροτική Πολιτική</vt:lpstr>
      <vt:lpstr>Οι Νέες Προκλήσεις για τη Διεθνή Αγροτική Πολιτική (συν.)</vt:lpstr>
      <vt:lpstr>Αξιολόγηση των Νέων Προοπτικών</vt:lpstr>
      <vt:lpstr>Περιφερειακές Συμφωνίες και Διεθνές Εμπόριο</vt:lpstr>
      <vt:lpstr>Περιφερειακές συμφωνίες ανά τον κόσμο</vt:lpstr>
      <vt:lpstr>Αξιολόγηση του Τρόπου Λειτουργίας των Περιφερειακών Συμφωνιών</vt:lpstr>
      <vt:lpstr>Αξιολόγηση του Τρόπου Λειτουργίας των Περιφερειακών Συμφωνιών (συν.)</vt:lpstr>
      <vt:lpstr>Αξιολόγηση του Τρόπου Λειτουργίας των Περιφερειακών Συμφωνιών (συν.)</vt:lpstr>
      <vt:lpstr>Εξέλιξη του Ανταγωνισμού στη γεωργία </vt:lpstr>
      <vt:lpstr>Συνιστώσες Ανταγωνισμού και η Επίδρασή τους στο Εμπόριο Αγροτικών Προϊόντων</vt:lpstr>
      <vt:lpstr>Ορισμός των TRQ </vt:lpstr>
      <vt:lpstr>Τρόπος Λειτουργίας των TRQ</vt:lpstr>
      <vt:lpstr>Προτάσεις βελτίωσης</vt:lpstr>
      <vt:lpstr>Διαδικασία επίλυσης διαφορών</vt:lpstr>
      <vt:lpstr>Η έννοια του μάρκετινγκ αγροτικών προϊόντων</vt:lpstr>
      <vt:lpstr>Κύκλος του Μάρκετινγκ</vt:lpstr>
      <vt:lpstr>Απαιτήσεις διαδικασίας μάρκετινγκ</vt:lpstr>
      <vt:lpstr>Διαδικασία Εκπόνησης </vt:lpstr>
      <vt:lpstr>Διαδικασία Εκπόνησης (συν.)</vt:lpstr>
      <vt:lpstr>Διαδικασία Εκπόνησης (συν.)</vt:lpstr>
      <vt:lpstr>Η χρησιμότητα των σχεδίων μάρκετινγκ αγροτικών προϊόντων </vt:lpstr>
      <vt:lpstr>Το πλαίσιο των σχεδίων μάρκετινγκ</vt:lpstr>
      <vt:lpstr>Φιλοσοφία των σχεδίων μάρκετινγκ</vt:lpstr>
      <vt:lpstr>Προβλήματα και δυσκολίες των σχεδίων μάρκετινγκ αγροτικών προϊόντων</vt:lpstr>
      <vt:lpstr>Προβλήματα και δυσκολίες των σχεδίων μάρκετινγκ αγροτικών προϊόντων (συν.)</vt:lpstr>
      <vt:lpstr>Προβλήματα και δυσκολίες των σχεδίων μάρκετινγκ αγροτικών προϊόντων (συν.)</vt:lpstr>
      <vt:lpstr>Η διαδικασία σχεδιασμού μάρκετινγκ αγροτικών προϊόντων. </vt:lpstr>
      <vt:lpstr>Στρατηγική ανάλυση</vt:lpstr>
      <vt:lpstr>Χαρακτηριστικά αποτελεσματικότητας μάρκετινγκ</vt:lpstr>
      <vt:lpstr>Χαρακτηριστικά αποτελεσματικότητας μάρκετινγκ (συν.)</vt:lpstr>
      <vt:lpstr>Χαρακτηριστικά αποτελεσματικότητας μάρκετινγκ (συν.)</vt:lpstr>
      <vt:lpstr>Χαρακτηριστικά αποτελεσματικότητας μάρκετινγκ (συν.)</vt:lpstr>
      <vt:lpstr>Χαρακτηριστικά αποτελεσματικότητας μάρκετινγκ (συν.)</vt:lpstr>
      <vt:lpstr>Εσωτερική ανάλυση: δυνατά και αδύνατα σημεία</vt:lpstr>
      <vt:lpstr>Εξωτερική ανάλυση: ευκαιρίες και απειλές</vt:lpstr>
      <vt:lpstr>Στρατηγική ανάλυση του ανταγωνισμού</vt:lpstr>
      <vt:lpstr>Δυνάμεις ανταγωνισμού</vt:lpstr>
      <vt:lpstr>Παράγοντες που επηρεάζουν τους στόχους μάρκετινγκ</vt:lpstr>
      <vt:lpstr>Ιεράρχηση στόχων μάρκετινγκ</vt:lpstr>
      <vt:lpstr>Χαρακτηριστικά στόχων μάρκετινγκ</vt:lpstr>
      <vt:lpstr>Θεματικές ενότητες στόχων μάρκετινγκ</vt:lpstr>
      <vt:lpstr>Εναλλακτικοί στόχοι μάρκετινγκ</vt:lpstr>
      <vt:lpstr>Εναλλακτικοί γενικοί στόχοι μάρκετινγκ</vt:lpstr>
      <vt:lpstr>Υψηλές στρατηγικές μάρκετινγκ αγροτικών προϊόντων </vt:lpstr>
      <vt:lpstr>Υψηλές στρατηγικές μάρκετινγκ αγροτικών προϊόντων (συν.)</vt:lpstr>
      <vt:lpstr>Υψηλές στρατηγικές μάρκετινγκ αγροτικών προϊόντων (συν.)</vt:lpstr>
      <vt:lpstr>Ειδικές στρατηγικές μάρκετινγκ αγροτικών προϊόντων</vt:lpstr>
      <vt:lpstr>Ειδικές στρατηγικές μάρκετινγκ αγροτικών προϊόντων (συν.)</vt:lpstr>
      <vt:lpstr>Ειδικές στρατηγικές μάρκετινγκ αγροτικών προϊόντων (συν.)</vt:lpstr>
      <vt:lpstr>Ειδικές στρατηγικές μάρκετινγκ αγροτικών προϊόντων (συν.)</vt:lpstr>
      <vt:lpstr>Μοντέλο ανάπτυξης και μεριδίου της αγοράς του Boston Consulting  Group.</vt:lpstr>
      <vt:lpstr>Διαφάνεια 87</vt:lpstr>
      <vt:lpstr>Διαφάνεια 88</vt:lpstr>
      <vt:lpstr>Οικονομικά κριτήρια για την αξιολόγηση των στρατηγικών</vt:lpstr>
      <vt:lpstr>Μη οικονομικά κριτήρια για την αξιολόγηση των στρατηγικών</vt:lpstr>
      <vt:lpstr>Κριτήρια τμηματοποίησης της αγοράς</vt:lpstr>
      <vt:lpstr>Προϋποθέσεις επιτυχούς τμηματοποίησης</vt:lpstr>
      <vt:lpstr>Τακτικό μείγμα μάρκετινγκ</vt:lpstr>
      <vt:lpstr>Ανεπτυγμένο τακτικό μείγμα μάρκετινγκ</vt:lpstr>
      <vt:lpstr>Ανεπτυγμένο τακτικό μείγμα μάρκετινγκ (συν.)</vt:lpstr>
      <vt:lpstr>Προϊόν</vt:lpstr>
      <vt:lpstr>Διανομή </vt:lpstr>
      <vt:lpstr>Η χρησιμοποίηση ενδιαμέσων παρουσιάζει τα παρακάτω πλεονεκτήματα και μειονεκτήματα </vt:lpstr>
      <vt:lpstr>Τιμολόγηση</vt:lpstr>
      <vt:lpstr>Παράγοντες που επηρεάζουν την διαμόρφωση της τιμής </vt:lpstr>
      <vt:lpstr>Παράγοντες που επηρεάζουν την διαμόρφωση της τιμής (συν.)</vt:lpstr>
      <vt:lpstr>Μείγμα προώθησης</vt:lpstr>
      <vt:lpstr>Μείγμα προώθησης (συν.)</vt:lpstr>
      <vt:lpstr>Η Διαφήμιση </vt:lpstr>
      <vt:lpstr>Οι προσωπικές πωλήσεις </vt:lpstr>
      <vt:lpstr>Η προώθηση των πωλήσεων </vt:lpstr>
      <vt:lpstr>Η άμεση ταχυδρομική επικοινωνία </vt:lpstr>
      <vt:lpstr>Οι χορηγίες </vt:lpstr>
      <vt:lpstr>Οι δημόσιες σχέσεις </vt:lpstr>
      <vt:lpstr>Η δημοσιότητα </vt:lpstr>
      <vt:lpstr>Επικοινωνία </vt:lpstr>
      <vt:lpstr>Επικοινωνία (συν.)</vt:lpstr>
      <vt:lpstr>Προϋποθέσεις επιτυχίας</vt:lpstr>
      <vt:lpstr>Στόχοι επικοινωνίας </vt:lpstr>
      <vt:lpstr>Είδη διαφήμισης </vt:lpstr>
      <vt:lpstr>Ραδιοφωνική διαφήμιση</vt:lpstr>
      <vt:lpstr>Διερεύνηση εξαγωγικής ετοιμότητας της επιχείρησης</vt:lpstr>
      <vt:lpstr>Εξαγωγική ετοιμότητα</vt:lpstr>
      <vt:lpstr>Εξαγωγική ετοιμότητα (συν.)</vt:lpstr>
      <vt:lpstr>Εξαγωγική ετοιμότητα (συν.)</vt:lpstr>
      <vt:lpstr>Μεθοδολογία επιλογής αγορών</vt:lpstr>
      <vt:lpstr>Μεθοδολογία επιλογής αγορών (συν.)</vt:lpstr>
      <vt:lpstr>Μεθοδολογία επιλογής αγορών (συν.)</vt:lpstr>
      <vt:lpstr>Μεθοδολογία επιλογής αγορών (συν.)</vt:lpstr>
      <vt:lpstr>Μεθοδολογία επιλογής αγορών (συν.)</vt:lpstr>
      <vt:lpstr>Εξαγωγικό μάρκετινγκ </vt:lpstr>
      <vt:lpstr>Προσαρμογή του προϊόντος</vt:lpstr>
      <vt:lpstr>Πολιτικές τιμολόγησης</vt:lpstr>
      <vt:lpstr>Πολιτικές τιμολόγησης (συν.)</vt:lpstr>
      <vt:lpstr>Εναλλακτικές στρατηγικές εξαγωγών</vt:lpstr>
      <vt:lpstr>Κριτήρια επιλογής τρόπου μεταφοράς</vt:lpstr>
      <vt:lpstr>Κύρια φορτωτικά έγγραφα</vt:lpstr>
      <vt:lpstr>Εμπορικό τιμολόγιο</vt:lpstr>
      <vt:lpstr>Έγγραφα μεταφοράς</vt:lpstr>
      <vt:lpstr>Έγγραφα ασφάλισης</vt:lpstr>
      <vt:lpstr>Πιστοποιητικό καταγωγής</vt:lpstr>
      <vt:lpstr>Πιστοποιητικό EUR1 &amp; ATR</vt:lpstr>
      <vt:lpstr>Πιστοποιητικό T2L</vt:lpstr>
      <vt:lpstr>Κατάσταση συσκευασίας – Ζυγολόγιο – Κιβωτιολόγιο </vt:lpstr>
      <vt:lpstr>Παρακολούθηση εμπορικών ροών</vt:lpstr>
      <vt:lpstr>Incoterms</vt:lpstr>
      <vt:lpstr>Incoterms (cont.)</vt:lpstr>
      <vt:lpstr>Incoterms (cont.)</vt:lpstr>
      <vt:lpstr>Incoterms (cont.)</vt:lpstr>
      <vt:lpstr>Incoterms (cont.)</vt:lpstr>
      <vt:lpstr>Incoterms (cont.)</vt:lpstr>
      <vt:lpstr>Incoterms (cont.)</vt:lpstr>
      <vt:lpstr>Incoterms (cont.)</vt:lpstr>
      <vt:lpstr>Incoterms (cont.)</vt:lpstr>
      <vt:lpstr>Incoterms (cont.)</vt:lpstr>
      <vt:lpstr>Ασφάλιση μεταφορών</vt:lpstr>
      <vt:lpstr>Ασφάλιση μεταφορών (συν.)</vt:lpstr>
      <vt:lpstr>Ασφάλιση μεταφορών (συν.)</vt:lpstr>
      <vt:lpstr>Ασφάλιση εξαγωγικών πιστώσεων</vt:lpstr>
      <vt:lpstr>Ασφάλιση εξαγωγικών πιστώσεων (συν.)</vt:lpstr>
      <vt:lpstr>Ασφάλιση εξαγωγικών πιστώσεων (συν.)</vt:lpstr>
      <vt:lpstr>Εναλλακτικές διαδικασίες ασφάλισης εξαγωγικών πιστώσεων</vt:lpstr>
      <vt:lpstr>Ασφαλιστικά προϊόντα ΟΑΕΠ (www.pse.gr)</vt:lpstr>
      <vt:lpstr>Τρόποι διακανονισμών και πληρωμών</vt:lpstr>
      <vt:lpstr>Τρόποι διακανονισμών και πληρωμών (συν.)</vt:lpstr>
      <vt:lpstr>Τρόποι διακανονισμών και πληρωμών (συν.)</vt:lpstr>
      <vt:lpstr>Κριτήρια επιλογής τρόπου πληρωμής</vt:lpstr>
      <vt:lpstr>Τρόποι καταβολής αντιτίμου</vt:lpstr>
      <vt:lpstr>Τελωνειακά και φορολογικά </vt:lpstr>
      <vt:lpstr>Τελωνειακά καθεστώτα</vt:lpstr>
      <vt:lpstr>Δασμολόγιο ΕΕ</vt:lpstr>
      <vt:lpstr>Ενιαίο Διοικητικό Έγγραφο (ΕΔΕ)</vt:lpstr>
      <vt:lpstr>Καταγωγή των εμπορευμάτων</vt:lpstr>
      <vt:lpstr>Δασμολογητέα αξία</vt:lpstr>
      <vt:lpstr>Μεταχείριση προϊόντων</vt:lpstr>
      <vt:lpstr>Τελωνιακοί προορισμοί</vt:lpstr>
      <vt:lpstr>Ελεύθερη κυκλοφορία εμπορευμάτων</vt:lpstr>
      <vt:lpstr>Εξωτερική διαμετακόμιση</vt:lpstr>
      <vt:lpstr>Τελωνειακή αποταμίευση</vt:lpstr>
      <vt:lpstr>Τελειοποίηση για επανεξαγωγή</vt:lpstr>
      <vt:lpstr>Μεταποίηση υπό τελωνειακό έλεγχο</vt:lpstr>
      <vt:lpstr>Προσωρινή εισαγωγή</vt:lpstr>
      <vt:lpstr>Εξαγωγή για τελειοποίηση και επανεισαγωγή</vt:lpstr>
      <vt:lpstr>Εξαγωγή</vt:lpstr>
      <vt:lpstr>Πληροφοριακό σύστημα ICISnet</vt:lpstr>
      <vt:lpstr>Ηλεκτρονική ανταλλαγή πληροφοριών</vt:lpstr>
      <vt:lpstr>Εσωτερική διαμετακόμιση</vt:lpstr>
      <vt:lpstr>Ελεύθερες ζώνες – Ελεύθερες αποθήκες</vt:lpstr>
      <vt:lpstr>Απαλλαγή από εισαγωγικούς δασμούς</vt:lpstr>
      <vt:lpstr>Απλουστευμένες διαδικασίες κατά την εξαγωγή</vt:lpstr>
      <vt:lpstr>Καθεστώς ΦΠΑ</vt:lpstr>
      <vt:lpstr>Ηλεκτρονικό τελωνείο (e-customs)</vt:lpstr>
      <vt:lpstr>Διεκπεραίωση εξαγωγών</vt:lpstr>
      <vt:lpstr>Μέσα χρηματοδότησης εξαγωγικών επιχειρήσεων</vt:lpstr>
    </vt:vector>
  </TitlesOfParts>
  <Company>my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ΓΕΩΡΓΙΚΗ ΑΝΑΠΤΥΞΗ</dc:title>
  <dc:creator>Customer</dc:creator>
  <cp:lastModifiedBy>GV</cp:lastModifiedBy>
  <cp:revision>96</cp:revision>
  <dcterms:created xsi:type="dcterms:W3CDTF">2010-04-06T08:45:27Z</dcterms:created>
  <dcterms:modified xsi:type="dcterms:W3CDTF">2015-05-20T15:17:40Z</dcterms:modified>
</cp:coreProperties>
</file>