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3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28"/>
  </p:notesMasterIdLst>
  <p:sldIdLst>
    <p:sldId id="256" r:id="rId3"/>
    <p:sldId id="311" r:id="rId4"/>
    <p:sldId id="312" r:id="rId5"/>
    <p:sldId id="314" r:id="rId6"/>
    <p:sldId id="318" r:id="rId7"/>
    <p:sldId id="320" r:id="rId8"/>
    <p:sldId id="321" r:id="rId9"/>
    <p:sldId id="322" r:id="rId10"/>
    <p:sldId id="323" r:id="rId11"/>
    <p:sldId id="324" r:id="rId12"/>
    <p:sldId id="381" r:id="rId13"/>
    <p:sldId id="326" r:id="rId14"/>
    <p:sldId id="327" r:id="rId15"/>
    <p:sldId id="338" r:id="rId16"/>
    <p:sldId id="371" r:id="rId17"/>
    <p:sldId id="372" r:id="rId18"/>
    <p:sldId id="373" r:id="rId19"/>
    <p:sldId id="374" r:id="rId20"/>
    <p:sldId id="375" r:id="rId21"/>
    <p:sldId id="376" r:id="rId22"/>
    <p:sldId id="377" r:id="rId23"/>
    <p:sldId id="378" r:id="rId24"/>
    <p:sldId id="379" r:id="rId25"/>
    <p:sldId id="380" r:id="rId26"/>
    <p:sldId id="328" r:id="rId27"/>
  </p:sldIdLst>
  <p:sldSz cx="9144000" cy="6858000" type="screen4x3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5196" autoAdjust="0"/>
  </p:normalViewPr>
  <p:slideViewPr>
    <p:cSldViewPr>
      <p:cViewPr>
        <p:scale>
          <a:sx n="70" d="100"/>
          <a:sy n="70" d="100"/>
        </p:scale>
        <p:origin x="-2970" y="-9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8/12/2014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1.png"/><Relationship Id="rId4" Type="http://schemas.openxmlformats.org/officeDocument/2006/relationships/image" Target="../media/image70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75.png"/><Relationship Id="rId4" Type="http://schemas.openxmlformats.org/officeDocument/2006/relationships/image" Target="../media/image5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../clipboard/media/image33.png"/><Relationship Id="rId3" Type="http://schemas.openxmlformats.org/officeDocument/2006/relationships/image" Target="../../clipboard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png"/><Relationship Id="rId11" Type="http://schemas.openxmlformats.org/officeDocument/2006/relationships/image" Target="../../clipboard/media/image36.png"/><Relationship Id="rId5" Type="http://schemas.openxmlformats.org/officeDocument/2006/relationships/image" Target="../media/image77.png"/><Relationship Id="rId10" Type="http://schemas.openxmlformats.org/officeDocument/2006/relationships/image" Target="../../clipboard/media/image35.png"/><Relationship Id="rId4" Type="http://schemas.openxmlformats.org/officeDocument/2006/relationships/image" Target="../../clipboard/media/image29.png"/><Relationship Id="rId9" Type="http://schemas.openxmlformats.org/officeDocument/2006/relationships/image" Target="../../clipboard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../clipboard/media/image42.png"/><Relationship Id="rId3" Type="http://schemas.openxmlformats.org/officeDocument/2006/relationships/image" Target="../../clipboard/media/image37.png"/><Relationship Id="rId7" Type="http://schemas.openxmlformats.org/officeDocument/2006/relationships/image" Target="../../clipboard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../clipboard/media/image40.png"/><Relationship Id="rId5" Type="http://schemas.openxmlformats.org/officeDocument/2006/relationships/image" Target="../../clipboard/media/image39.png"/><Relationship Id="rId10" Type="http://schemas.openxmlformats.org/officeDocument/2006/relationships/image" Target="../../clipboard/media/image44.png"/><Relationship Id="rId4" Type="http://schemas.openxmlformats.org/officeDocument/2006/relationships/image" Target="../../clipboard/media/image38.png"/><Relationship Id="rId9" Type="http://schemas.openxmlformats.org/officeDocument/2006/relationships/image" Target="../../clipboard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../clipboard/media/image49.png"/><Relationship Id="rId3" Type="http://schemas.openxmlformats.org/officeDocument/2006/relationships/image" Target="../../clipboard/media/image37.png"/><Relationship Id="rId7" Type="http://schemas.openxmlformats.org/officeDocument/2006/relationships/image" Target="../../clipboard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../clipboard/media/image47.png"/><Relationship Id="rId5" Type="http://schemas.openxmlformats.org/officeDocument/2006/relationships/image" Target="../../clipboard/media/image46.png"/><Relationship Id="rId4" Type="http://schemas.openxmlformats.org/officeDocument/2006/relationships/image" Target="../../clipboard/media/image45.png"/><Relationship Id="rId9" Type="http://schemas.openxmlformats.org/officeDocument/2006/relationships/image" Target="../../clipboard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../clipboard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../clipboard/media/image57.png"/><Relationship Id="rId3" Type="http://schemas.openxmlformats.org/officeDocument/2006/relationships/image" Target="../../clipboard/media/image52.png"/><Relationship Id="rId7" Type="http://schemas.openxmlformats.org/officeDocument/2006/relationships/image" Target="../../clipboard/media/image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../clipboard/media/image55.png"/><Relationship Id="rId5" Type="http://schemas.openxmlformats.org/officeDocument/2006/relationships/image" Target="../../clipboard/media/image54.png"/><Relationship Id="rId4" Type="http://schemas.openxmlformats.org/officeDocument/2006/relationships/image" Target="../../clipboard/media/image53.png"/><Relationship Id="rId9" Type="http://schemas.openxmlformats.org/officeDocument/2006/relationships/image" Target="../../clipboard/media/image5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0.png"/><Relationship Id="rId3" Type="http://schemas.openxmlformats.org/officeDocument/2006/relationships/image" Target="../../clipboard/media/image59.png"/><Relationship Id="rId7" Type="http://schemas.openxmlformats.org/officeDocument/2006/relationships/image" Target="../media/image77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png"/><Relationship Id="rId5" Type="http://schemas.openxmlformats.org/officeDocument/2006/relationships/image" Target="../media/image750.png"/><Relationship Id="rId10" Type="http://schemas.openxmlformats.org/officeDocument/2006/relationships/image" Target="../media/image80.png"/><Relationship Id="rId4" Type="http://schemas.openxmlformats.org/officeDocument/2006/relationships/image" Target="../../clipboard/media/image60.png"/><Relationship Id="rId9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2.png"/><Relationship Id="rId4" Type="http://schemas.openxmlformats.org/officeDocument/2006/relationships/image" Target="../../clipboard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5.png"/><Relationship Id="rId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jp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1" name="Group 10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032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Picture 7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6024" y="1916832"/>
            <a:ext cx="7772400" cy="1470025"/>
          </a:xfrm>
        </p:spPr>
        <p:txBody>
          <a:bodyPr/>
          <a:lstStyle/>
          <a:p>
            <a:r>
              <a:rPr lang="el-GR" dirty="0" smtClean="0"/>
              <a:t>Δυναμική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2016224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2:</a:t>
            </a:r>
            <a:r>
              <a:rPr lang="en-US" sz="2800" dirty="0" smtClean="0"/>
              <a:t> </a:t>
            </a:r>
            <a:r>
              <a:rPr lang="el-GR" sz="2800" dirty="0" smtClean="0"/>
              <a:t>Κινητική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Κώστας Παπαδημητρίου</a:t>
            </a:r>
          </a:p>
          <a:p>
            <a:r>
              <a:rPr lang="el-GR" sz="2400" dirty="0" smtClean="0"/>
              <a:t>Τμήμα Μηχανολόγων Μηχανικών</a:t>
            </a:r>
          </a:p>
        </p:txBody>
      </p:sp>
      <p:pic>
        <p:nvPicPr>
          <p:cNvPr id="1026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91138" y="5591694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Κίνηση Σωμάτων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Κεκλιμένο Επίπεδο 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κειμένου 2"/>
              <p:cNvSpPr>
                <a:spLocks noGrp="1"/>
              </p:cNvSpPr>
              <p:nvPr>
                <p:ph type="body" sz="quarter" idx="3"/>
              </p:nvPr>
            </p:nvSpPr>
            <p:spPr>
              <a:xfrm>
                <a:off x="406718" y="2996952"/>
                <a:ext cx="8308339" cy="1656184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l-GR" b="0" dirty="0" smtClean="0"/>
                  <a:t>Οι </a:t>
                </a:r>
                <a:r>
                  <a:rPr lang="en-US" b="0" dirty="0" smtClean="0"/>
                  <a:t>(1) </a:t>
                </a:r>
                <a:r>
                  <a:rPr lang="el-GR" b="0" dirty="0" smtClean="0"/>
                  <a:t>και (3) αποτελούν γραμμικό αλγεβρικό σύστημα 2 εξισώσεων με 2 αγνώστους</a:t>
                </a:r>
                <a:r>
                  <a:rPr lang="en-US" b="0" dirty="0" smtClean="0"/>
                  <a:t>: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i="1">
                        <a:latin typeface="Cambria Math"/>
                        <a:ea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endParaRPr lang="en-US" dirty="0" smtClean="0"/>
              </a:p>
              <a:p>
                <a:pPr algn="just"/>
                <a:r>
                  <a:rPr lang="el-GR" b="0" dirty="0" smtClean="0"/>
                  <a:t>Το σύστημα λύνεται πολύ εύκολα. Προσθέτοντας κατά μέλη</a:t>
                </a:r>
                <a:r>
                  <a:rPr lang="en-US" b="0" dirty="0" smtClean="0"/>
                  <a:t> </a:t>
                </a:r>
                <a:r>
                  <a:rPr lang="el-GR" b="0" dirty="0" smtClean="0"/>
                  <a:t>τις (1) και (3) και λύνοντας ως προς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l-GR" b="0" dirty="0" smtClean="0"/>
                  <a:t>  προκύπτει</a:t>
                </a:r>
                <a:r>
                  <a:rPr lang="en-US" b="0" dirty="0" smtClean="0"/>
                  <a:t>:</a:t>
                </a:r>
                <a:endParaRPr lang="el-GR" b="0" dirty="0"/>
              </a:p>
            </p:txBody>
          </p:sp>
        </mc:Choice>
        <mc:Fallback xmlns="">
          <p:sp>
            <p:nvSpPr>
              <p:cNvPr id="3" name="Θέση κει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"/>
              </p:nvPr>
            </p:nvSpPr>
            <p:spPr>
              <a:xfrm>
                <a:off x="406718" y="2996952"/>
                <a:ext cx="8308339" cy="1656184"/>
              </a:xfrm>
              <a:blipFill rotWithShape="1">
                <a:blip r:embed="rId3"/>
                <a:stretch>
                  <a:fillRect l="-1174" t="-1476" r="-1101" b="-84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67544" y="1970837"/>
                <a:ext cx="8568952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 algn="just">
                  <a:buAutoNum type="arabicParenBoth"/>
                </a:pPr>
                <a:r>
                  <a:rPr lang="el-GR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l-GR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8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𝑔𝑠𝑖𝑛</m:t>
                    </m:r>
                    <m:r>
                      <a:rPr lang="el-G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l-G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8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l-G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𝛢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𝑔𝑐𝑜𝑠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acc>
                      <m:accPr>
                        <m:chr m:val="̈"/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8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(1)</a:t>
                </a:r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(3) </a:t>
                </a:r>
                <a:r>
                  <a:rPr lang="el-GR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(9)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𝑔𝑠𝑖𝑛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8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8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𝑔𝑐𝑜𝑠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n-US" sz="2800" b="0" i="1" smtClean="0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acc>
                      <m:accPr>
                        <m:chr m:val="̈"/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8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(3)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970837"/>
                <a:ext cx="8568952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139" b="-12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403648" y="4867180"/>
                <a:ext cx="6408712" cy="10511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en-US" sz="28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US" sz="2800" b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dirty="0" smtClean="0">
                          <a:latin typeface="Cambria Math"/>
                          <a:ea typeface="Cambria Math" panose="02040503050406030204" pitchFamily="18" charset="0"/>
                        </a:rPr>
                        <m:t>g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800" b="0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l-GR" sz="2800" b="0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𝜑</m:t>
                          </m:r>
                          <m:r>
                            <a:rPr lang="el-GR" sz="2800" b="0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l-GR" sz="2800" b="0" i="1" dirty="0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l-GR" sz="2800" b="0" i="1" dirty="0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2800" b="0" i="1" dirty="0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l-GR" sz="2800" b="0" i="0" dirty="0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Α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l-GR" sz="2800" b="0" i="1" dirty="0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dirty="0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b="0" i="1" dirty="0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  <m:r>
                                <a:rPr lang="en-US" sz="2800" b="0" i="1" dirty="0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l-GR" sz="2800" i="1" dirty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2800" i="1" dirty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800" b="0" i="0" dirty="0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B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l-GR" sz="2800" i="1" dirty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 dirty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b="0" i="1" dirty="0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r>
                                <a:rPr lang="en-US" sz="2800" b="0" i="1" dirty="0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l-GR" sz="2800" i="1" dirty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 dirty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 dirty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l-GR" sz="2800" i="1" dirty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 dirty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b="0" i="1" dirty="0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800" b="0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l-GR" sz="2800" b="0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</m:d>
                    </m:oMath>
                  </m:oMathPara>
                </a14:m>
                <a:endParaRPr lang="el-GR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4867180"/>
                <a:ext cx="6408712" cy="10511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1619672" y="4867180"/>
            <a:ext cx="5904656" cy="11541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95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Κίνηση Σωμάτων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Κεκλιμένο Επίπεδο 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Θέση κειμένου 2"/>
              <p:cNvSpPr txBox="1">
                <a:spLocks/>
              </p:cNvSpPr>
              <p:nvPr/>
            </p:nvSpPr>
            <p:spPr>
              <a:xfrm>
                <a:off x="440124" y="1628800"/>
                <a:ext cx="8352928" cy="470000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l-GR" sz="2000" b="0" dirty="0" smtClean="0"/>
                  <a:t>Αντικαθιστώντας την </a:t>
                </a:r>
                <a14:m>
                  <m:oMath xmlns:m="http://schemas.openxmlformats.org/officeDocument/2006/math">
                    <m:acc>
                      <m:accPr>
                        <m:chr m:val="̈"/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en-US" sz="2000" i="1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sz="2000" b="0" dirty="0" smtClean="0"/>
                  <a:t> στην (1), προκύπτει η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 panose="02040503050406030204" pitchFamily="18" charset="0"/>
                      </a:rPr>
                      <m:t>𝑭</m:t>
                    </m:r>
                  </m:oMath>
                </a14:m>
                <a:r>
                  <a:rPr lang="en-US" sz="2000" b="0" dirty="0" smtClean="0"/>
                  <a:t>:</a:t>
                </a:r>
                <a:r>
                  <a:rPr lang="el-GR" sz="2000" b="0" dirty="0" smtClean="0"/>
                  <a:t> </a:t>
                </a:r>
                <a:endParaRPr lang="el-GR" sz="2000" dirty="0"/>
              </a:p>
            </p:txBody>
          </p:sp>
        </mc:Choice>
        <mc:Fallback xmlns="">
          <p:sp>
            <p:nvSpPr>
              <p:cNvPr id="13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24" y="1628800"/>
                <a:ext cx="8352928" cy="470000"/>
              </a:xfrm>
              <a:prstGeom prst="rect">
                <a:avLst/>
              </a:prstGeom>
              <a:blipFill rotWithShape="1">
                <a:blip r:embed="rId3"/>
                <a:stretch>
                  <a:fillRect l="-730" b="-23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403648" y="2528241"/>
                <a:ext cx="6408712" cy="900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 panose="02040503050406030204" pitchFamily="18" charset="0"/>
                        </a:rPr>
                        <m:t>𝐹</m:t>
                      </m:r>
                      <m:r>
                        <a:rPr lang="en-US" sz="2800" b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800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sz="2800" i="1" dirty="0">
                              <a:latin typeface="Cambria Math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el-GR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sz="2800" i="1" dirty="0">
                              <a:latin typeface="Cambria Math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sz="2800" b="0" i="0" dirty="0" smtClean="0">
                          <a:latin typeface="Cambria Math"/>
                          <a:ea typeface="Cambria Math" panose="02040503050406030204" pitchFamily="18" charset="0"/>
                        </a:rPr>
                        <m:t>g</m:t>
                      </m:r>
                      <m:r>
                        <a:rPr lang="en-US" sz="2800" b="0" i="1" dirty="0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b="0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b="0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800" b="0" i="0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Α</m:t>
                          </m:r>
                        </m:sub>
                      </m:sSub>
                      <m:r>
                        <a:rPr lang="el-GR" sz="2800" b="0" i="1" dirty="0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800" i="1" dirty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i="1" dirty="0">
                              <a:latin typeface="Cambria Math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800" b="0" i="0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Β</m:t>
                          </m:r>
                        </m:sub>
                      </m:sSub>
                      <m:r>
                        <a:rPr lang="el-GR" sz="2800" b="0" i="1" dirty="0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2800" i="1" dirty="0">
                          <a:latin typeface="Cambria Math"/>
                          <a:ea typeface="Cambria Math" panose="02040503050406030204" pitchFamily="18" charset="0"/>
                        </a:rPr>
                        <m:t>𝑐𝑜𝑠</m:t>
                      </m:r>
                      <m:r>
                        <a:rPr lang="el-GR" sz="2800" i="1" dirty="0">
                          <a:latin typeface="Cambria Math"/>
                          <a:ea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l-GR" sz="28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528241"/>
                <a:ext cx="6408712" cy="90075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7884368" y="2685713"/>
            <a:ext cx="7681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el-GR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10</a:t>
            </a:r>
            <a:r>
              <a:rPr lang="en-US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el-GR" sz="2400" dirty="0"/>
          </a:p>
        </p:txBody>
      </p:sp>
      <p:sp>
        <p:nvSpPr>
          <p:cNvPr id="17" name="Rectangle 16"/>
          <p:cNvSpPr/>
          <p:nvPr/>
        </p:nvSpPr>
        <p:spPr>
          <a:xfrm>
            <a:off x="1619672" y="2476656"/>
            <a:ext cx="5904656" cy="9523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FF0000"/>
                </a:solidFill>
              </a:rPr>
              <a:t> 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27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Κίνηση Σωμάτων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Κεκλιμένο Επίπεδο </a:t>
            </a:r>
            <a:endParaRPr lang="el-GR" dirty="0"/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493094"/>
            <a:ext cx="4032448" cy="639762"/>
          </a:xfrm>
        </p:spPr>
        <p:txBody>
          <a:bodyPr>
            <a:normAutofit fontScale="77500" lnSpcReduction="20000"/>
          </a:bodyPr>
          <a:lstStyle/>
          <a:p>
            <a:r>
              <a:rPr lang="el-GR" sz="2800" dirty="0" smtClean="0"/>
              <a:t>δ. Ταχύτητες και θέσεις των σωμάτων</a:t>
            </a:r>
            <a:endParaRPr lang="el-GR" sz="2800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738"/>
            <a:ext cx="4040188" cy="3030141"/>
          </a:xfr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12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5025" y="2286024"/>
            <a:ext cx="4041775" cy="171904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dirty="0" smtClean="0"/>
              <a:t>Οι επιταχύσνεις των δύο σωμάτων είναι σταθερές και ίδιες. Άρα αναμένεται ότι οι θέσεις και οι ταχύτητες θα είναι ίδιες και για τα δύο σώματα. </a:t>
            </a:r>
          </a:p>
        </p:txBody>
      </p:sp>
      <p:sp>
        <p:nvSpPr>
          <p:cNvPr id="16" name="Θέση περιεχομένου 3"/>
          <p:cNvSpPr txBox="1">
            <a:spLocks/>
          </p:cNvSpPr>
          <p:nvPr/>
        </p:nvSpPr>
        <p:spPr>
          <a:xfrm>
            <a:off x="4644007" y="4077072"/>
            <a:ext cx="4041775" cy="432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 smtClean="0"/>
              <a:t>Ταχύτητες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4788024" y="4427886"/>
                <a:ext cx="410445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el-GR" sz="28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en-US" sz="2800" b="1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sz="2800" b="1" i="1" smtClean="0">
                          <a:latin typeface="Cambria Math"/>
                          <a:ea typeface="Cambria Math" panose="02040503050406030204" pitchFamily="18" charset="0"/>
                        </a:rPr>
                        <m:t>𝒗</m:t>
                      </m:r>
                      <m:r>
                        <a:rPr lang="en-US" sz="2800" b="1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sz="28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en-US" sz="2800" b="1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ea typeface="Cambria Math" panose="02040503050406030204" pitchFamily="18" charset="0"/>
                        </a:rPr>
                        <m:t>𝒂𝒕</m:t>
                      </m:r>
                      <m:r>
                        <a:rPr lang="en-US" sz="2800" b="1" i="1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 panose="02040503050406030204" pitchFamily="18" charset="0"/>
                            </a:rPr>
                            <m:t>𝒐</m:t>
                          </m:r>
                        </m:sub>
                      </m:sSub>
                    </m:oMath>
                  </m:oMathPara>
                </a14:m>
                <a:endParaRPr lang="el-GR" sz="28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427886"/>
                <a:ext cx="4104459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Θέση περιεχομένου 3"/>
          <p:cNvSpPr txBox="1">
            <a:spLocks/>
          </p:cNvSpPr>
          <p:nvPr/>
        </p:nvSpPr>
        <p:spPr>
          <a:xfrm>
            <a:off x="4634681" y="5013176"/>
            <a:ext cx="4041775" cy="432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 smtClean="0"/>
              <a:t>Θέσεις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3333044" y="5373216"/>
                <a:ext cx="5539951" cy="7126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en-US" sz="2800" b="1" i="1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ea typeface="Cambria Math" panose="02040503050406030204" pitchFamily="18" charset="0"/>
                      </a:rPr>
                      <m:t>𝒂𝒕</m:t>
                    </m:r>
                    <m:r>
                      <a:rPr lang="en-US" sz="2800" b="1" i="1">
                        <a:latin typeface="Cambria Math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ea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ea typeface="Cambria Math" panose="02040503050406030204" pitchFamily="18" charset="0"/>
                          </a:rPr>
                          <m:t>𝒐</m:t>
                        </m:r>
                      </m:sub>
                    </m:sSub>
                  </m:oMath>
                </a14:m>
                <a:r>
                  <a:rPr lang="en-US" sz="28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𝒂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𝒕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ea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ea typeface="Cambria Math" panose="02040503050406030204" pitchFamily="18" charset="0"/>
                          </a:rPr>
                          <m:t>𝒐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t+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ea typeface="Cambria Math" panose="02040503050406030204" pitchFamily="18" charset="0"/>
                          </a:rPr>
                          <m:t>𝒐</m:t>
                        </m:r>
                      </m:sub>
                    </m:sSub>
                  </m:oMath>
                </a14:m>
                <a:endParaRPr lang="el-GR" sz="28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3044" y="5373216"/>
                <a:ext cx="5539951" cy="712631"/>
              </a:xfrm>
              <a:prstGeom prst="rect">
                <a:avLst/>
              </a:prstGeom>
              <a:blipFill rotWithShape="1">
                <a:blip r:embed="rId5"/>
                <a:stretch>
                  <a:fillRect b="-85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C:\Users\Costas\Desktop\Scan\σάρωση000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24" y="2309874"/>
            <a:ext cx="4059868" cy="306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58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Κίνηση Σωμάτων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Κεκλιμένο Επίπεδο </a:t>
            </a:r>
            <a:endParaRPr lang="el-GR" dirty="0"/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493094"/>
            <a:ext cx="4167137" cy="639762"/>
          </a:xfrm>
        </p:spPr>
        <p:txBody>
          <a:bodyPr>
            <a:normAutofit fontScale="70000" lnSpcReduction="20000"/>
          </a:bodyPr>
          <a:lstStyle/>
          <a:p>
            <a:r>
              <a:rPr lang="el-GR" sz="2800" dirty="0"/>
              <a:t>ε</a:t>
            </a:r>
            <a:r>
              <a:rPr lang="el-GR" sz="2800" dirty="0" smtClean="0"/>
              <a:t>. </a:t>
            </a:r>
            <a:r>
              <a:rPr lang="el-GR" sz="3100" dirty="0" smtClean="0"/>
              <a:t>Συνθήκη</a:t>
            </a:r>
            <a:r>
              <a:rPr lang="el-GR" sz="2800" dirty="0" smtClean="0"/>
              <a:t> για την οποία χάνεται η επαφή μεταξύ των δύο σωμάτων</a:t>
            </a:r>
            <a:endParaRPr lang="el-GR" sz="2800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738"/>
            <a:ext cx="4040188" cy="3030141"/>
          </a:xfr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12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5025" y="2286024"/>
            <a:ext cx="4041775" cy="782936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 smtClean="0"/>
              <a:t>Για να είναι τα σώματα σε επαφή θα πρέπει</a:t>
            </a:r>
            <a:r>
              <a:rPr lang="en-US" dirty="0" smtClean="0"/>
              <a:t>:</a:t>
            </a: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076055" y="3083130"/>
                <a:ext cx="379693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r>
                      <a:rPr lang="en-US" sz="280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en-US" sz="2800" dirty="0" smtClean="0"/>
                  <a:t>                          </a:t>
                </a:r>
                <a:r>
                  <a:rPr lang="en-US" sz="2400" b="1" dirty="0" smtClean="0"/>
                  <a:t>(11)</a:t>
                </a:r>
                <a:endParaRPr lang="el-GR" sz="2400" b="1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5" y="3083130"/>
                <a:ext cx="3796939" cy="523220"/>
              </a:xfrm>
              <a:prstGeom prst="rect">
                <a:avLst/>
              </a:prstGeom>
              <a:blipFill rotWithShape="1">
                <a:blip r:embed="rId4"/>
                <a:stretch>
                  <a:fillRect b="-232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Θέση περιεχομένου 3"/>
              <p:cNvSpPr txBox="1">
                <a:spLocks/>
              </p:cNvSpPr>
              <p:nvPr/>
            </p:nvSpPr>
            <p:spPr>
              <a:xfrm>
                <a:off x="4706689" y="3654176"/>
                <a:ext cx="4041775" cy="7829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l-GR" dirty="0" smtClean="0"/>
                  <a:t>Για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𝐹</m:t>
                    </m:r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l-GR" dirty="0" smtClean="0"/>
                  <a:t> έχουμε οριακή επαφή.</a:t>
                </a:r>
              </a:p>
            </p:txBody>
          </p:sp>
        </mc:Choice>
        <mc:Fallback xmlns="">
          <p:sp>
            <p:nvSpPr>
              <p:cNvPr id="13" name="Θέση περιεχομένου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689" y="3654176"/>
                <a:ext cx="4041775" cy="782936"/>
              </a:xfrm>
              <a:prstGeom prst="rect">
                <a:avLst/>
              </a:prstGeom>
              <a:blipFill rotWithShape="1">
                <a:blip r:embed="rId5"/>
                <a:stretch>
                  <a:fillRect l="-1961" t="-10853" r="-2413" b="-131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Θέση περιεχομένου 3"/>
          <p:cNvSpPr txBox="1">
            <a:spLocks/>
          </p:cNvSpPr>
          <p:nvPr/>
        </p:nvSpPr>
        <p:spPr>
          <a:xfrm>
            <a:off x="4706689" y="4518272"/>
            <a:ext cx="4041775" cy="7829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dirty="0" smtClean="0"/>
              <a:t>Με βάση την εξίσωση (10), η (11) γίνεται</a:t>
            </a:r>
            <a:r>
              <a:rPr lang="en-US" dirty="0" smtClean="0"/>
              <a:t>:</a:t>
            </a:r>
          </a:p>
          <a:p>
            <a:pPr algn="just"/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403648" y="5552577"/>
                <a:ext cx="6984776" cy="900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800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sz="2800" i="1" dirty="0">
                              <a:latin typeface="Cambria Math"/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el-GR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sz="2800" i="1" dirty="0">
                              <a:latin typeface="Cambria Math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 dirty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sz="2800" b="0" i="0" dirty="0" smtClean="0">
                          <a:latin typeface="Cambria Math"/>
                          <a:ea typeface="Cambria Math" panose="02040503050406030204" pitchFamily="18" charset="0"/>
                        </a:rPr>
                        <m:t>g</m:t>
                      </m:r>
                      <m:r>
                        <a:rPr lang="en-US" sz="2800" b="0" i="1" dirty="0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800" b="0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b="0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800" b="0" i="0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Α</m:t>
                          </m:r>
                        </m:sub>
                      </m:sSub>
                      <m:r>
                        <a:rPr lang="el-GR" sz="2800" b="0" i="1" dirty="0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800" i="1" dirty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i="1" dirty="0">
                              <a:latin typeface="Cambria Math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800" b="0" i="0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Β</m:t>
                          </m:r>
                        </m:sub>
                      </m:sSub>
                      <m:r>
                        <a:rPr lang="el-GR" sz="2800" b="0" i="1" dirty="0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2800" i="1" dirty="0">
                          <a:latin typeface="Cambria Math"/>
                          <a:ea typeface="Cambria Math" panose="02040503050406030204" pitchFamily="18" charset="0"/>
                        </a:rPr>
                        <m:t>𝑐𝑜𝑠</m:t>
                      </m:r>
                      <m:r>
                        <a:rPr lang="el-GR" sz="2800" i="1" dirty="0">
                          <a:latin typeface="Cambria Math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el-GR" sz="2800" i="1" dirty="0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0" i="1" dirty="0" smtClean="0">
                          <a:latin typeface="Cambria Math"/>
                          <a:ea typeface="Cambria Math"/>
                        </a:rPr>
                        <m:t>0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US" sz="2800" i="1" dirty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i="1" dirty="0">
                              <a:latin typeface="Cambria Math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800" dirty="0">
                              <a:latin typeface="Cambria Math"/>
                              <a:ea typeface="Cambria Math" panose="02040503050406030204" pitchFamily="18" charset="0"/>
                            </a:rPr>
                            <m:t>Α</m:t>
                          </m:r>
                        </m:sub>
                      </m:sSub>
                      <m:r>
                        <a:rPr lang="el-GR" sz="2800" i="1" dirty="0">
                          <a:latin typeface="Cambria Math"/>
                          <a:ea typeface="Cambria Math"/>
                        </a:rPr>
                        <m:t>≥</m:t>
                      </m:r>
                      <m:sSub>
                        <m:sSubPr>
                          <m:ctrlPr>
                            <a:rPr lang="en-US" sz="2800" i="1" dirty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i="1" dirty="0">
                              <a:latin typeface="Cambria Math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800" dirty="0">
                              <a:latin typeface="Cambria Math"/>
                              <a:ea typeface="Cambria Math" panose="02040503050406030204" pitchFamily="18" charset="0"/>
                            </a:rPr>
                            <m:t>Β</m:t>
                          </m:r>
                        </m:sub>
                      </m:sSub>
                    </m:oMath>
                  </m:oMathPara>
                </a14:m>
                <a:endParaRPr lang="el-GR" sz="28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5552577"/>
                <a:ext cx="6984776" cy="90075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6727576" y="5500992"/>
            <a:ext cx="1444824" cy="9523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pic>
        <p:nvPicPr>
          <p:cNvPr id="14" name="Picture 2" descr="C:\Users\Costas\Desktop\Scan\σάρωση000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01389"/>
            <a:ext cx="4068452" cy="307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08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Ν</a:t>
            </a:r>
            <a:r>
              <a:rPr lang="el-GR" dirty="0"/>
              <a:t>ό</a:t>
            </a:r>
            <a:r>
              <a:rPr lang="el-GR" dirty="0" smtClean="0"/>
              <a:t>μοι </a:t>
            </a:r>
            <a:r>
              <a:rPr lang="en-US" dirty="0" smtClean="0"/>
              <a:t>Euler</a:t>
            </a:r>
            <a:r>
              <a:rPr lang="el-GR" dirty="0" smtClean="0"/>
              <a:t> και Εφαρμογές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υπότιτλος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562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Νόμο</a:t>
            </a:r>
            <a:r>
              <a:rPr lang="el-GR" dirty="0"/>
              <a:t>ι</a:t>
            </a:r>
            <a:r>
              <a:rPr lang="el-GR" dirty="0" smtClean="0"/>
              <a:t> </a:t>
            </a:r>
            <a:r>
              <a:rPr lang="en-US" dirty="0" smtClean="0"/>
              <a:t>Euler</a:t>
            </a:r>
            <a:r>
              <a:rPr lang="el-GR" dirty="0" smtClean="0"/>
              <a:t> για Σύστημα Υ.Σ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κειμένου 1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57200" y="1412776"/>
                <a:ext cx="4040188" cy="639762"/>
              </a:xfrm>
            </p:spPr>
            <p:txBody>
              <a:bodyPr>
                <a:normAutofit fontScale="92500"/>
              </a:bodyPr>
              <a:lstStyle/>
              <a:p>
                <a:r>
                  <a:rPr lang="el-GR" sz="2800" dirty="0" smtClean="0"/>
                  <a:t>Σύστημα </a:t>
                </a:r>
                <a14:m>
                  <m:oMath xmlns:m="http://schemas.openxmlformats.org/officeDocument/2006/math">
                    <m:r>
                      <a:rPr lang="en-US" sz="2800" b="0" i="1">
                        <a:latin typeface="Cambria Math"/>
                      </a:rPr>
                      <m:t>𝑁</m:t>
                    </m:r>
                  </m:oMath>
                </a14:m>
                <a:r>
                  <a:rPr lang="el-GR" sz="2800" dirty="0" smtClean="0"/>
                  <a:t> υλικών σημείων</a:t>
                </a:r>
                <a:endParaRPr lang="el-GR" sz="2800" dirty="0"/>
              </a:p>
            </p:txBody>
          </p:sp>
        </mc:Choice>
        <mc:Fallback xmlns="">
          <p:sp>
            <p:nvSpPr>
              <p:cNvPr id="2" name="Θέση κει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412776"/>
                <a:ext cx="4040188" cy="639762"/>
              </a:xfrm>
              <a:blipFill rotWithShape="1">
                <a:blip r:embed="rId3"/>
                <a:stretch>
                  <a:fillRect l="-2564" r="-1810" b="-2476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738"/>
            <a:ext cx="4040188" cy="3030141"/>
          </a:xfr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499992" y="1844824"/>
                <a:ext cx="4320480" cy="4536504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Υλικό σημείο (Υ.Σ.)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𝑖</m:t>
                    </m:r>
                  </m:oMath>
                </a14:m>
                <a:endParaRPr lang="el-GR" dirty="0" smtClean="0"/>
              </a:p>
              <a:p>
                <a:pPr algn="just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𝑁</m:t>
                    </m:r>
                    <m:r>
                      <a:rPr lang="el-GR" i="1">
                        <a:latin typeface="Cambria Math"/>
                      </a:rPr>
                      <m:t> </m:t>
                    </m:r>
                  </m:oMath>
                </a14:m>
                <a:r>
                  <a:rPr lang="el-GR" dirty="0" smtClean="0"/>
                  <a:t>υλικά σημεία</a:t>
                </a:r>
              </a:p>
              <a:p>
                <a:pPr algn="just"/>
                <a:r>
                  <a:rPr lang="el-GR" dirty="0" smtClean="0"/>
                  <a:t>Μάζα του Υ.Σ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𝑖</m:t>
                    </m:r>
                  </m:oMath>
                </a14:m>
                <a:r>
                  <a:rPr lang="el-GR" dirty="0" smtClean="0"/>
                  <a:t> 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𝐹</m:t>
                            </m:r>
                          </m:e>
                        </m:ba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: </a:t>
                </a:r>
                <a:r>
                  <a:rPr lang="en-US" dirty="0" err="1" smtClean="0"/>
                  <a:t>συνιστ</a:t>
                </a:r>
                <a:r>
                  <a:rPr lang="en-US" dirty="0" smtClean="0"/>
                  <a:t>αμένη </a:t>
                </a:r>
                <a:r>
                  <a:rPr lang="el-GR" dirty="0" smtClean="0"/>
                  <a:t>εξωτερική δύναμη που ασκείται από το περιβάλλον στο Υ.Σ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𝑖</m:t>
                    </m:r>
                  </m:oMath>
                </a14:m>
                <a:endParaRPr lang="el-GR" dirty="0" smtClean="0"/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𝑓</m:t>
                            </m:r>
                          </m:e>
                        </m:ba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  </m:t>
                        </m:r>
                        <m:r>
                          <a:rPr lang="en-US" b="0" i="1" smtClean="0">
                            <a:latin typeface="Cambria Math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 smtClean="0"/>
                  <a:t>: </a:t>
                </a:r>
                <a:r>
                  <a:rPr lang="el-GR" dirty="0" smtClean="0"/>
                  <a:t>ε</a:t>
                </a:r>
                <a:r>
                  <a:rPr lang="el-GR" dirty="0"/>
                  <a:t>σ</a:t>
                </a:r>
                <a:r>
                  <a:rPr lang="el-GR" dirty="0" smtClean="0"/>
                  <a:t>ωτερική </a:t>
                </a:r>
                <a:r>
                  <a:rPr lang="el-GR" dirty="0"/>
                  <a:t>δύναμη που ασκείται από το </a:t>
                </a:r>
                <a:r>
                  <a:rPr lang="el-GR" dirty="0" smtClean="0"/>
                  <a:t>Υ.Σ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𝑗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l-GR" dirty="0" smtClean="0"/>
                  <a:t>στο Υ.Σ</a:t>
                </a:r>
                <a:r>
                  <a:rPr lang="en-US" dirty="0" smtClean="0"/>
                  <a:t> </a:t>
                </a:r>
                <a:r>
                  <a:rPr lang="el-GR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𝑖</m:t>
                    </m:r>
                  </m:oMath>
                </a14:m>
                <a:endParaRPr lang="en-US" dirty="0" smtClean="0"/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 smtClean="0"/>
                  <a:t> :</a:t>
                </a:r>
                <a:r>
                  <a:rPr lang="el-GR" dirty="0" smtClean="0"/>
                  <a:t> διανύσματα θέσης των Υ.Σ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𝑖</m:t>
                    </m:r>
                  </m:oMath>
                </a14:m>
                <a:r>
                  <a:rPr lang="el-GR" dirty="0" smtClean="0"/>
                  <a:t> και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𝑗</m:t>
                    </m:r>
                  </m:oMath>
                </a14:m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l-GR" dirty="0"/>
              </a:p>
              <a:p>
                <a:pPr algn="just"/>
                <a:endParaRPr lang="el-GR" dirty="0" smtClean="0"/>
              </a:p>
            </p:txBody>
          </p:sp>
        </mc:Choice>
        <mc:Fallback xmlns="">
          <p:sp>
            <p:nvSpPr>
              <p:cNvPr id="16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499992" y="1844824"/>
                <a:ext cx="4320480" cy="4536504"/>
              </a:xfrm>
              <a:blipFill rotWithShape="1">
                <a:blip r:embed="rId5"/>
                <a:stretch>
                  <a:fillRect l="-1834" t="-1075" r="-22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C:\Users\Costas\Desktop\Scan\σάρωση00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16158"/>
            <a:ext cx="4032448" cy="305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99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κειμένου 2"/>
              <p:cNvSpPr txBox="1">
                <a:spLocks/>
              </p:cNvSpPr>
              <p:nvPr/>
            </p:nvSpPr>
            <p:spPr>
              <a:xfrm>
                <a:off x="440124" y="1340768"/>
                <a:ext cx="8308339" cy="468052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sz="2200" b="0" dirty="0" smtClean="0"/>
                  <a:t>Εφαρμογή του </a:t>
                </a:r>
                <a:r>
                  <a:rPr lang="el-GR" sz="2200" dirty="0" smtClean="0"/>
                  <a:t>Νόμου του Νεύτωνα </a:t>
                </a:r>
                <a:r>
                  <a:rPr lang="el-GR" sz="2200" b="0" dirty="0" smtClean="0"/>
                  <a:t>για το </a:t>
                </a:r>
                <a:r>
                  <a:rPr lang="el-GR" sz="2200" b="0" dirty="0" smtClean="0">
                    <a:solidFill>
                      <a:srgbClr val="FF0000"/>
                    </a:solidFill>
                  </a:rPr>
                  <a:t>υλικό σημείο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/>
                      </a:rPr>
                      <m:t>𝑖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en-US" sz="2200" b="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24" y="1340768"/>
                <a:ext cx="8308339" cy="468052"/>
              </a:xfrm>
              <a:prstGeom prst="rect">
                <a:avLst/>
              </a:prstGeom>
              <a:blipFill rotWithShape="1">
                <a:blip r:embed="rId3"/>
                <a:stretch>
                  <a:fillRect l="-880" b="-259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9884" y="1905962"/>
                <a:ext cx="3361626" cy="109099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𝑗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884" y="1905962"/>
                <a:ext cx="3361626" cy="1090990"/>
              </a:xfrm>
              <a:prstGeom prst="rect">
                <a:avLst/>
              </a:prstGeom>
              <a:blipFill rotWithShape="1">
                <a:blip r:embed="rId4"/>
                <a:stretch>
                  <a:fillRect t="-2793" b="-670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29688" y="1905962"/>
                <a:ext cx="4342712" cy="109099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l-GR" sz="2800" dirty="0" smtClean="0"/>
                  <a:t>για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𝑖</m:t>
                    </m:r>
                    <m:r>
                      <a:rPr lang="en-US" sz="2800" b="0" i="1" smtClean="0">
                        <a:latin typeface="Cambria Math"/>
                      </a:rPr>
                      <m:t>=1, 2, …, </m:t>
                    </m:r>
                    <m:r>
                      <a:rPr lang="en-US" sz="2800" i="1">
                        <a:latin typeface="Cambria Math"/>
                      </a:rPr>
                      <m:t>𝑁</m:t>
                    </m:r>
                  </m:oMath>
                </a14:m>
                <a:r>
                  <a:rPr lang="en-US" sz="2800" b="1" dirty="0" smtClean="0"/>
                  <a:t>(1)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688" y="1905962"/>
                <a:ext cx="4342712" cy="1090990"/>
              </a:xfrm>
              <a:prstGeom prst="rect">
                <a:avLst/>
              </a:prstGeom>
              <a:blipFill rotWithShape="1">
                <a:blip r:embed="rId5"/>
                <a:stretch>
                  <a:fillRect l="-28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Θέση κειμένου 2"/>
          <p:cNvSpPr txBox="1">
            <a:spLocks/>
          </p:cNvSpPr>
          <p:nvPr/>
        </p:nvSpPr>
        <p:spPr>
          <a:xfrm>
            <a:off x="440126" y="2996952"/>
            <a:ext cx="8308338" cy="5760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0" dirty="0" smtClean="0"/>
              <a:t>Αθροίζοντας κατά μέλη τις παραπάνω </a:t>
            </a:r>
            <a:r>
              <a:rPr lang="en-US" sz="2200" b="0" i="1" dirty="0" smtClean="0"/>
              <a:t>Ν</a:t>
            </a:r>
            <a:r>
              <a:rPr lang="en-US" sz="2200" b="0" dirty="0" smtClean="0"/>
              <a:t> εξισώσεις προκύπτει:</a:t>
            </a:r>
            <a:endParaRPr lang="en-US" sz="2200" b="0" dirty="0" smtClean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7544" y="3634154"/>
                <a:ext cx="4896544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800" i="1">
                                      <a:latin typeface="Cambria Math"/>
                                    </a:rPr>
                                    <m:t>𝑗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𝑁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800" i="1">
                                              <a:latin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l-GR" sz="28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634154"/>
                <a:ext cx="4896544" cy="137902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221800" y="4062055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800" y="4062055"/>
                <a:ext cx="577402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51520" y="5354052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354052"/>
                <a:ext cx="577402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5002306"/>
                <a:ext cx="4896544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 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5002306"/>
                <a:ext cx="4896544" cy="137902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220072" y="5430207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5430207"/>
                <a:ext cx="577402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5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Θέση κειμένου 2"/>
              <p:cNvSpPr txBox="1">
                <a:spLocks/>
              </p:cNvSpPr>
              <p:nvPr/>
            </p:nvSpPr>
            <p:spPr>
              <a:xfrm>
                <a:off x="440125" y="1556792"/>
                <a:ext cx="8308339" cy="468052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sz="2200" b="0" dirty="0" smtClean="0"/>
                  <a:t>Εφαρμογή του </a:t>
                </a:r>
                <a:r>
                  <a:rPr lang="el-GR" sz="2200" dirty="0" smtClean="0"/>
                  <a:t>Νόμου του Νεύτωνα </a:t>
                </a:r>
                <a:r>
                  <a:rPr lang="el-GR" sz="2200" b="0" dirty="0" smtClean="0"/>
                  <a:t>για το </a:t>
                </a:r>
                <a:r>
                  <a:rPr lang="el-GR" sz="2200" b="0" dirty="0" smtClean="0">
                    <a:solidFill>
                      <a:srgbClr val="FF0000"/>
                    </a:solidFill>
                  </a:rPr>
                  <a:t>σύστημα Υ.Σ.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/>
                      </a:rPr>
                      <m:t>𝑖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en-US" sz="2200" b="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25" y="1556792"/>
                <a:ext cx="8308339" cy="468052"/>
              </a:xfrm>
              <a:prstGeom prst="rect">
                <a:avLst/>
              </a:prstGeom>
              <a:blipFill rotWithShape="1">
                <a:blip r:embed="rId3"/>
                <a:stretch>
                  <a:fillRect l="-880" b="-259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51520" y="2541593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541593"/>
                <a:ext cx="577402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2204864"/>
                <a:ext cx="4896544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 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204864"/>
                <a:ext cx="4896544" cy="13790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220072" y="2617748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617748"/>
                <a:ext cx="577402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Brace 2"/>
          <p:cNvSpPr/>
          <p:nvPr/>
        </p:nvSpPr>
        <p:spPr>
          <a:xfrm rot="5400000">
            <a:off x="791914" y="3285319"/>
            <a:ext cx="576064" cy="107945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Right Brace 15"/>
          <p:cNvSpPr/>
          <p:nvPr/>
        </p:nvSpPr>
        <p:spPr>
          <a:xfrm rot="5400000">
            <a:off x="2411760" y="2924944"/>
            <a:ext cx="576064" cy="1728192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83568" y="3645024"/>
                <a:ext cx="792088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𝐹</m:t>
                          </m:r>
                        </m:e>
                      </m:ba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645024"/>
                <a:ext cx="792088" cy="137902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339752" y="3645024"/>
                <a:ext cx="792088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𝐴</m:t>
                          </m:r>
                        </m:e>
                      </m:ba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645024"/>
                <a:ext cx="792088" cy="137902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51520" y="4581128"/>
                <a:ext cx="6660406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i="1">
                              <a:latin typeface="Cambria Math"/>
                            </a:rPr>
                            <m:t>𝐴</m:t>
                          </m:r>
                        </m:e>
                      </m:ba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 =…+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𝑗𝑖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r>
                        <a:rPr lang="en-US" sz="2800" i="1">
                          <a:latin typeface="Cambria Math"/>
                        </a:rPr>
                        <m:t>…</m:t>
                      </m:r>
                      <m:r>
                        <a:rPr lang="en-US" sz="28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581128"/>
                <a:ext cx="6660406" cy="137902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ight Brace 21"/>
          <p:cNvSpPr/>
          <p:nvPr/>
        </p:nvSpPr>
        <p:spPr>
          <a:xfrm rot="5400000">
            <a:off x="4860032" y="5445224"/>
            <a:ext cx="216024" cy="504056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283968" y="5769260"/>
                <a:ext cx="1224136" cy="756084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5769260"/>
                <a:ext cx="1224136" cy="75608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961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Θέση κειμένου 2"/>
              <p:cNvSpPr txBox="1">
                <a:spLocks/>
              </p:cNvSpPr>
              <p:nvPr/>
            </p:nvSpPr>
            <p:spPr>
              <a:xfrm>
                <a:off x="440125" y="1556792"/>
                <a:ext cx="8308339" cy="468052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sz="2200" b="0" dirty="0" smtClean="0"/>
                  <a:t>Εφαρμογή του </a:t>
                </a:r>
                <a:r>
                  <a:rPr lang="el-GR" sz="2200" dirty="0" smtClean="0"/>
                  <a:t>Νόμου του Νεύτωνα </a:t>
                </a:r>
                <a:r>
                  <a:rPr lang="el-GR" sz="2200" b="0" dirty="0" smtClean="0"/>
                  <a:t>για το </a:t>
                </a:r>
                <a:r>
                  <a:rPr lang="el-GR" sz="2200" b="0" dirty="0" smtClean="0">
                    <a:solidFill>
                      <a:srgbClr val="FF0000"/>
                    </a:solidFill>
                  </a:rPr>
                  <a:t>σύστημα Υ.Σ.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/>
                      </a:rPr>
                      <m:t>𝑖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en-US" sz="2200" b="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25" y="1556792"/>
                <a:ext cx="8308339" cy="468052"/>
              </a:xfrm>
              <a:prstGeom prst="rect">
                <a:avLst/>
              </a:prstGeom>
              <a:blipFill rotWithShape="1">
                <a:blip r:embed="rId3"/>
                <a:stretch>
                  <a:fillRect l="-880" b="-2597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51520" y="2420888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420888"/>
                <a:ext cx="577402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2060848"/>
                <a:ext cx="288032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i="1">
                              <a:latin typeface="Cambria Math"/>
                            </a:rPr>
                            <m:t>𝐹</m:t>
                          </m:r>
                        </m:e>
                      </m:ba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</m:bar>
                                </m:e>
                              </m:acc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060848"/>
                <a:ext cx="2880320" cy="137902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915816" y="2425035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2425035"/>
                <a:ext cx="577402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ight Brace 16"/>
          <p:cNvSpPr/>
          <p:nvPr/>
        </p:nvSpPr>
        <p:spPr>
          <a:xfrm rot="5400000">
            <a:off x="1943708" y="2960948"/>
            <a:ext cx="576064" cy="1368152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835696" y="3439870"/>
                <a:ext cx="792088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𝑚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𝐺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439870"/>
                <a:ext cx="792088" cy="137902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67544" y="4786282"/>
                <a:ext cx="288032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1" i="1">
                              <a:latin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𝑮</m:t>
                          </m:r>
                        </m:sub>
                      </m:sSub>
                    </m:oMath>
                  </m:oMathPara>
                </a14:m>
                <a:endParaRPr lang="en-US" sz="2800" b="1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786282"/>
                <a:ext cx="2880320" cy="137902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251520" y="5061873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061873"/>
                <a:ext cx="577402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1043608" y="4838774"/>
            <a:ext cx="1872208" cy="894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28" name="Θέση κειμένου 2"/>
          <p:cNvSpPr txBox="1">
            <a:spLocks/>
          </p:cNvSpPr>
          <p:nvPr/>
        </p:nvSpPr>
        <p:spPr>
          <a:xfrm>
            <a:off x="3256821" y="5013176"/>
            <a:ext cx="2683331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el-GR" baseline="30000" dirty="0" smtClean="0">
                <a:solidFill>
                  <a:srgbClr val="FF0000"/>
                </a:solidFill>
              </a:rPr>
              <a:t>ος</a:t>
            </a:r>
            <a:r>
              <a:rPr lang="el-GR" dirty="0" smtClean="0">
                <a:solidFill>
                  <a:srgbClr val="FF0000"/>
                </a:solidFill>
              </a:rPr>
              <a:t> Νόμος του </a:t>
            </a:r>
            <a:r>
              <a:rPr lang="en-US" dirty="0" smtClean="0">
                <a:solidFill>
                  <a:srgbClr val="FF0000"/>
                </a:solidFill>
              </a:rPr>
              <a:t>Euler</a:t>
            </a:r>
          </a:p>
        </p:txBody>
      </p:sp>
    </p:spTree>
    <p:extLst>
      <p:ext uri="{BB962C8B-B14F-4D97-AF65-F5344CB8AC3E}">
        <p14:creationId xmlns:p14="http://schemas.microsoft.com/office/powerpoint/2010/main" val="288788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235510" y="2121986"/>
                <a:ext cx="288032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1" i="1">
                              <a:latin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𝑮</m:t>
                          </m:r>
                        </m:sub>
                      </m:sSub>
                    </m:oMath>
                  </m:oMathPara>
                </a14:m>
                <a:endParaRPr lang="en-US" sz="2800" b="1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510" y="2121986"/>
                <a:ext cx="2880320" cy="137902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3662382" y="2204864"/>
            <a:ext cx="1872208" cy="894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6" name="Θέση κειμένου 7"/>
          <p:cNvSpPr txBox="1">
            <a:spLocks/>
          </p:cNvSpPr>
          <p:nvPr/>
        </p:nvSpPr>
        <p:spPr>
          <a:xfrm>
            <a:off x="494030" y="3387378"/>
            <a:ext cx="8208912" cy="313796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dirty="0" smtClean="0"/>
              <a:t>H </a:t>
            </a:r>
            <a:r>
              <a:rPr lang="el-GR" sz="2400" dirty="0" smtClean="0"/>
              <a:t>παραπάνω σχέση αποτελεί τον </a:t>
            </a:r>
            <a:r>
              <a:rPr lang="el-GR" sz="2400" b="1" dirty="0" smtClean="0"/>
              <a:t>πρώτο νόμο του </a:t>
            </a:r>
            <a:r>
              <a:rPr lang="en-US" sz="2400" b="1" dirty="0" smtClean="0"/>
              <a:t>Euler </a:t>
            </a:r>
            <a:r>
              <a:rPr lang="el-GR" sz="2400" dirty="0" smtClean="0"/>
              <a:t>και έχει την ίδια ακριβώς μορφή με τον δεύτερο νόμο του Νεύτωνα, ο οποίος όμως, ισχύει για μεμονωμένα υλικά σημεία. Δείχνει ότι η κίνηση του κέντρου μάζας –</a:t>
            </a:r>
            <a:r>
              <a:rPr lang="en-US" sz="2400" dirty="0" smtClean="0"/>
              <a:t> </a:t>
            </a:r>
            <a:r>
              <a:rPr lang="el-GR" sz="2400" dirty="0" smtClean="0"/>
              <a:t>που δεν είναι αναγκαίο να συμπίπτει με κάποιο σημείο του συστήματος</a:t>
            </a:r>
            <a:r>
              <a:rPr lang="en-US" sz="2400" b="1" dirty="0" smtClean="0"/>
              <a:t> </a:t>
            </a:r>
            <a:r>
              <a:rPr lang="el-GR" sz="2400" b="1" dirty="0" smtClean="0"/>
              <a:t>– είναι ίδια με την κίνηση που θα προέκυπτε, αν όλη η μάζα ήταν συγκεντρωμένη στο κέντρο μάζας και</a:t>
            </a:r>
            <a:r>
              <a:rPr lang="en-US" sz="2400" b="1" dirty="0" smtClean="0"/>
              <a:t> η </a:t>
            </a:r>
            <a:r>
              <a:rPr lang="en-US" sz="2400" b="1" dirty="0" err="1" smtClean="0"/>
              <a:t>κίνηση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οφειλότ</a:t>
            </a:r>
            <a:r>
              <a:rPr lang="en-US" sz="2400" b="1" dirty="0" smtClean="0"/>
              <a:t>αν σ</a:t>
            </a:r>
            <a:r>
              <a:rPr lang="el-GR" sz="2400" b="1" dirty="0" smtClean="0"/>
              <a:t>την επίδραση της συνισταμένης εξωτερικής δύναμης.</a:t>
            </a:r>
            <a:r>
              <a:rPr lang="en-US" sz="2400" b="1" dirty="0" smtClean="0"/>
              <a:t> </a:t>
            </a:r>
            <a:endParaRPr lang="el-GR" sz="2400" b="1" i="1" dirty="0"/>
          </a:p>
        </p:txBody>
      </p:sp>
      <p:sp>
        <p:nvSpPr>
          <p:cNvPr id="19" name="Θέση κειμένου 2"/>
          <p:cNvSpPr txBox="1">
            <a:spLocks/>
          </p:cNvSpPr>
          <p:nvPr/>
        </p:nvSpPr>
        <p:spPr>
          <a:xfrm>
            <a:off x="440125" y="1556792"/>
            <a:ext cx="567570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Φυσική Ερμηνεία του </a:t>
            </a:r>
            <a:r>
              <a:rPr lang="el-GR" sz="2200" dirty="0" smtClean="0">
                <a:solidFill>
                  <a:srgbClr val="FF0000"/>
                </a:solidFill>
              </a:rPr>
              <a:t>1</a:t>
            </a:r>
            <a:r>
              <a:rPr lang="el-GR" sz="2200" baseline="30000" dirty="0" smtClean="0">
                <a:solidFill>
                  <a:srgbClr val="FF0000"/>
                </a:solidFill>
              </a:rPr>
              <a:t>ου</a:t>
            </a:r>
            <a:r>
              <a:rPr lang="el-GR" sz="2200" dirty="0" smtClean="0">
                <a:solidFill>
                  <a:srgbClr val="FF0000"/>
                </a:solidFill>
              </a:rPr>
              <a:t> Νόμου του </a:t>
            </a:r>
            <a:r>
              <a:rPr lang="en-US" sz="2200" dirty="0" smtClean="0">
                <a:solidFill>
                  <a:srgbClr val="FF0000"/>
                </a:solidFill>
              </a:rPr>
              <a:t>Euler:</a:t>
            </a:r>
          </a:p>
        </p:txBody>
      </p:sp>
    </p:spTree>
    <p:extLst>
      <p:ext uri="{BB962C8B-B14F-4D97-AF65-F5344CB8AC3E}">
        <p14:creationId xmlns:p14="http://schemas.microsoft.com/office/powerpoint/2010/main" val="285471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Ν</a:t>
            </a:r>
            <a:r>
              <a:rPr lang="el-GR" dirty="0"/>
              <a:t>ό</a:t>
            </a:r>
            <a:r>
              <a:rPr lang="el-GR" dirty="0" smtClean="0"/>
              <a:t>μοι Νεύτωνα και Εφαρμογές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υπότιτλος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780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κειμένου 2"/>
              <p:cNvSpPr txBox="1">
                <a:spLocks/>
              </p:cNvSpPr>
              <p:nvPr/>
            </p:nvSpPr>
            <p:spPr>
              <a:xfrm>
                <a:off x="512133" y="1340768"/>
                <a:ext cx="8308339" cy="792088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 lnSpcReduction="10000"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sz="2200" b="0" dirty="0" smtClean="0"/>
                  <a:t>Έστω </a:t>
                </a:r>
                <a:r>
                  <a:rPr lang="en-US" sz="2200" b="0" dirty="0" smtClean="0"/>
                  <a:t>P </a:t>
                </a:r>
                <a:r>
                  <a:rPr lang="el-GR" sz="2200" b="0" dirty="0" smtClean="0"/>
                  <a:t>αυθαίρετο σημείο και</a:t>
                </a:r>
                <a:r>
                  <a:rPr lang="en-US" sz="2200" b="0" dirty="0" smtClean="0"/>
                  <a:t> </a:t>
                </a:r>
                <a:r>
                  <a:rPr lang="el-GR" sz="2200" b="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sz="220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2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𝝆</m:t>
                            </m:r>
                          </m:e>
                        </m:bar>
                      </m:e>
                      <m:sub>
                        <m:r>
                          <a:rPr lang="en-US" sz="22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2200" dirty="0" smtClean="0">
                    <a:solidFill>
                      <a:schemeClr val="tx1"/>
                    </a:solidFill>
                  </a:rPr>
                  <a:t>  </a:t>
                </a:r>
                <a:r>
                  <a:rPr lang="el-GR" sz="2200" dirty="0" smtClean="0">
                    <a:solidFill>
                      <a:schemeClr val="tx1"/>
                    </a:solidFill>
                  </a:rPr>
                  <a:t>το διάνυσμα θέσης του υλικού σημείου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chemeClr val="tx1"/>
                        </a:solidFill>
                        <a:latin typeface="Cambria Math"/>
                      </a:rPr>
                      <m:t>𝒊</m:t>
                    </m:r>
                  </m:oMath>
                </a14:m>
                <a:r>
                  <a:rPr lang="el-GR" sz="2200" dirty="0" smtClean="0">
                    <a:solidFill>
                      <a:schemeClr val="tx1"/>
                    </a:solidFill>
                  </a:rPr>
                  <a:t> ως προς το </a:t>
                </a:r>
                <a:r>
                  <a:rPr lang="en-US" sz="2200" dirty="0" smtClean="0">
                    <a:solidFill>
                      <a:schemeClr val="tx1"/>
                    </a:solidFill>
                  </a:rPr>
                  <a:t>P</a:t>
                </a:r>
                <a:r>
                  <a:rPr lang="en-US" sz="2200" b="0" dirty="0" smtClean="0"/>
                  <a:t>.</a:t>
                </a:r>
              </a:p>
            </p:txBody>
          </p:sp>
        </mc:Choice>
        <mc:Fallback xmlns="">
          <p:sp>
            <p:nvSpPr>
              <p:cNvPr id="4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33" y="1340768"/>
                <a:ext cx="8308339" cy="792088"/>
              </a:xfrm>
              <a:prstGeom prst="rect">
                <a:avLst/>
              </a:prstGeom>
              <a:blipFill rotWithShape="1">
                <a:blip r:embed="rId3"/>
                <a:stretch>
                  <a:fillRect l="-880" t="-3846" b="-1538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Θέση κειμένου 2"/>
              <p:cNvSpPr txBox="1">
                <a:spLocks/>
              </p:cNvSpPr>
              <p:nvPr/>
            </p:nvSpPr>
            <p:spPr>
              <a:xfrm>
                <a:off x="512133" y="2132856"/>
                <a:ext cx="8308339" cy="504056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rmAutofit/>
              </a:bodyPr>
              <a:lstStyle>
                <a:lvl1pPr marL="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4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20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8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sz="1600" b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l-GR" sz="2200" b="0" dirty="0"/>
                  <a:t>Α</a:t>
                </a:r>
                <a:r>
                  <a:rPr lang="el-GR" sz="2200" b="0" dirty="0" smtClean="0"/>
                  <a:t>πό το εξωτερικό γινόμενο της </a:t>
                </a:r>
                <a:r>
                  <a:rPr lang="el-GR" sz="2200" dirty="0" smtClean="0"/>
                  <a:t>(1)</a:t>
                </a:r>
                <a:r>
                  <a:rPr lang="el-GR" sz="2200" b="0" dirty="0" smtClean="0"/>
                  <a:t> με το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200" b="0" i="1" smtClean="0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l-GR" sz="2200" b="0" i="1" smtClean="0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l-GR" sz="2200" b="0" i="1" smtClean="0">
                                <a:latin typeface="Cambria Math"/>
                              </a:rPr>
                              <m:t>𝜌</m:t>
                            </m:r>
                          </m:e>
                        </m:ba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l-GR" sz="2200" b="0" dirty="0" smtClean="0"/>
                  <a:t> θα έχω</a:t>
                </a:r>
                <a:r>
                  <a:rPr lang="en-US" sz="2200" b="0" dirty="0" smtClean="0"/>
                  <a:t>:</a:t>
                </a:r>
              </a:p>
            </p:txBody>
          </p:sp>
        </mc:Choice>
        <mc:Fallback xmlns="">
          <p:sp>
            <p:nvSpPr>
              <p:cNvPr id="16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33" y="2132856"/>
                <a:ext cx="8308339" cy="504056"/>
              </a:xfrm>
              <a:prstGeom prst="rect">
                <a:avLst/>
              </a:prstGeom>
              <a:blipFill rotWithShape="1">
                <a:blip r:embed="rId4"/>
                <a:stretch>
                  <a:fillRect l="-880" t="-4819" b="-108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68073" y="2708920"/>
                <a:ext cx="6313954" cy="1686753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</a:rPr>
                            <m:t>+</m:t>
                          </m:r>
                          <m:nary>
                            <m:naryPr>
                              <m:chr m:val="∑"/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b="0" i="1" smtClean="0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acc>
                                    <m:accPr>
                                      <m:chr m:val="̈"/>
                                      <m:ctrlP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  <a:ea typeface="Cambria Math"/>
                                        </a:rPr>
                                        <m:t>𝑟</m:t>
                                      </m:r>
                                    </m:e>
                                  </m:acc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073" y="2708920"/>
                <a:ext cx="6313954" cy="168675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79512" y="3337828"/>
                <a:ext cx="117410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(1)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37828"/>
                <a:ext cx="117410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78489" y="3058090"/>
                <a:ext cx="2171356" cy="109099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n-US" sz="2800" dirty="0" smtClean="0"/>
                  <a:t>,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𝑖</m:t>
                    </m:r>
                    <m:r>
                      <a:rPr lang="en-US" sz="2800" b="0" i="1" smtClean="0">
                        <a:latin typeface="Cambria Math"/>
                      </a:rPr>
                      <m:t>=1, 2, …, </m:t>
                    </m:r>
                    <m:r>
                      <a:rPr lang="en-US" sz="2800" b="0" i="1" smtClean="0">
                        <a:latin typeface="Cambria Math"/>
                      </a:rPr>
                      <m:t>𝑁</m:t>
                    </m:r>
                  </m:oMath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489" y="3058090"/>
                <a:ext cx="2171356" cy="1090990"/>
              </a:xfrm>
              <a:prstGeom prst="rect">
                <a:avLst/>
              </a:prstGeom>
              <a:blipFill rotWithShape="1">
                <a:blip r:embed="rId7"/>
                <a:stretch>
                  <a:fillRect l="-589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Θέση κειμένου 2"/>
          <p:cNvSpPr txBox="1">
            <a:spLocks/>
          </p:cNvSpPr>
          <p:nvPr/>
        </p:nvSpPr>
        <p:spPr>
          <a:xfrm>
            <a:off x="512133" y="4293096"/>
            <a:ext cx="8308339" cy="50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b="0" dirty="0" smtClean="0"/>
              <a:t>Με πρόσθεση κατά μέλη για το σύστημα των Υ.Σ έχω</a:t>
            </a:r>
            <a:r>
              <a:rPr lang="en-US" sz="2200" b="0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67543" y="5002306"/>
                <a:ext cx="6514483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𝐹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800" i="1">
                                      <a:latin typeface="Cambria Math"/>
                                    </a:rPr>
                                    <m:t>𝑗</m:t>
                                  </m:r>
                                  <m:r>
                                    <a:rPr lang="en-US" sz="2800" i="1">
                                      <a:latin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𝑁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bar>
                                        <m:barPr>
                                          <m:ctrlPr>
                                            <a:rPr lang="en-US" sz="2800" i="1">
                                              <a:latin typeface="Cambria Math"/>
                                            </a:rPr>
                                          </m:ctrlPr>
                                        </m:bar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𝑓</m:t>
                                          </m:r>
                                        </m:e>
                                      </m:bar>
                                    </m:e>
                                    <m:sub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acc>
                                        <m:accPr>
                                          <m:chr m:val="̈"/>
                                          <m:ctrlP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</m:acc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3" y="5002306"/>
                <a:ext cx="6514483" cy="137902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874918" y="5498068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918" y="5498068"/>
                <a:ext cx="577402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525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83567" y="1412776"/>
                <a:ext cx="7056785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𝐹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l-GR" sz="28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8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i="1">
                              <a:latin typeface="Cambria Math"/>
                            </a:rPr>
                            <m:t>𝑖</m:t>
                          </m:r>
                          <m:r>
                            <a:rPr lang="en-US" sz="28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i="1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l-GR" sz="2800" i="1">
                                          <a:latin typeface="Cambria Math"/>
                                        </a:rPr>
                                        <m:t>𝜌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</a:rPr>
                                        <m:t>𝑓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acc>
                                        <m:accPr>
                                          <m:chr m:val="̈"/>
                                          <m:ctrlP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</m:acc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7" y="1412776"/>
                <a:ext cx="7056785" cy="137902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07504" y="1908538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08538"/>
                <a:ext cx="577402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ight Brace 11"/>
          <p:cNvSpPr/>
          <p:nvPr/>
        </p:nvSpPr>
        <p:spPr>
          <a:xfrm rot="5400000">
            <a:off x="1331974" y="2133191"/>
            <a:ext cx="576064" cy="1583507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Right Brace 12"/>
          <p:cNvSpPr/>
          <p:nvPr/>
        </p:nvSpPr>
        <p:spPr>
          <a:xfrm rot="5400000">
            <a:off x="3563888" y="1772816"/>
            <a:ext cx="576064" cy="216024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331640" y="2924944"/>
                <a:ext cx="792088" cy="86409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 smtClean="0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2924944"/>
                <a:ext cx="792088" cy="86409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19872" y="2996952"/>
                <a:ext cx="792088" cy="792088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</m:e>
                      </m:ba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2996952"/>
                <a:ext cx="792088" cy="79208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1520" y="3573016"/>
                <a:ext cx="8424936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</m:e>
                      </m:ba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800" b="0" i="1" smtClean="0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l-GR" sz="2800" i="1">
                                          <a:latin typeface="Cambria Math"/>
                                          <a:ea typeface="Cambria Math"/>
                                        </a:rPr>
                                        <m:t>𝜌</m:t>
                                      </m:r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</m:e>
                          </m:nary>
                        </m:e>
                      </m:nary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=…+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r>
                        <a:rPr lang="en-US" sz="2800" i="1">
                          <a:latin typeface="Cambria Math"/>
                        </a:rPr>
                        <m:t>…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573016"/>
                <a:ext cx="8424936" cy="137902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83568" y="4437112"/>
                <a:ext cx="5832648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=…+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l-GR" sz="2800" i="1">
                                  <a:latin typeface="Cambria Math"/>
                                  <a:ea typeface="Cambria Math"/>
                                </a:rPr>
                                <m:t>𝜌</m:t>
                              </m:r>
                            </m:e>
                          </m:ba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i="1">
                                      <a:latin typeface="Cambria Math"/>
                                    </a:rPr>
                                    <m:t>𝑓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r>
                        <a:rPr lang="en-US" sz="2800" i="1">
                          <a:latin typeface="Cambria Math"/>
                        </a:rPr>
                        <m:t>…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437112"/>
                <a:ext cx="5832648" cy="137902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3528" y="5218330"/>
                <a:ext cx="5832648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=…+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𝑓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+…</m:t>
                      </m:r>
                      <m:r>
                        <a:rPr lang="en-US" sz="28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5218330"/>
                <a:ext cx="5832648" cy="137902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544108" y="5218330"/>
                <a:ext cx="3852428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r>
                  <a:rPr lang="el-GR" sz="2800" dirty="0" smtClean="0">
                    <a:solidFill>
                      <a:srgbClr val="FF0000"/>
                    </a:solidFill>
                  </a:rPr>
                  <a:t>, επειδή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l-GR" sz="2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𝜌</m:t>
                                </m:r>
                              </m:e>
                            </m:bar>
                          </m:e>
                          <m:sub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bar>
                              <m:barPr>
                                <m:ctrlPr>
                                  <a:rPr lang="en-US" sz="2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barPr>
                              <m:e>
                                <m:r>
                                  <a:rPr lang="el-GR" sz="2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𝜌</m:t>
                                </m:r>
                              </m:e>
                            </m:ba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</m:oMath>
                </a14:m>
                <a:r>
                  <a:rPr lang="en-US" sz="2800" dirty="0" smtClean="0">
                    <a:solidFill>
                      <a:srgbClr val="FF0000"/>
                    </a:solidFill>
                  </a:rPr>
                  <a:t>/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2800" dirty="0" smtClean="0"/>
                  <a:t> </a:t>
                </a:r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108" y="5218330"/>
                <a:ext cx="3852428" cy="1379022"/>
              </a:xfrm>
              <a:prstGeom prst="rect">
                <a:avLst/>
              </a:prstGeom>
              <a:blipFill rotWithShape="1">
                <a:blip r:embed="rId10"/>
                <a:stretch>
                  <a:fillRect l="-316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89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l-GR" baseline="30000" dirty="0" smtClean="0"/>
              <a:t>ος</a:t>
            </a:r>
            <a:r>
              <a:rPr lang="el-GR" dirty="0" smtClean="0"/>
              <a:t> Νόμος του </a:t>
            </a:r>
            <a:r>
              <a:rPr lang="en-US" dirty="0" smtClean="0"/>
              <a:t>Euler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95536" y="1473914"/>
                <a:ext cx="396044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𝑀</m:t>
                              </m:r>
                            </m:e>
                          </m:ba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i="1">
                                      <a:latin typeface="Cambria Math"/>
                                      <a:ea typeface="Cambria Math"/>
                                    </a:rPr>
                                    <m:t>𝜌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acc>
                                        <m:accPr>
                                          <m:chr m:val="̈"/>
                                          <m:ctrlP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  <a:ea typeface="Cambria Math"/>
                                            </a:rPr>
                                            <m:t>𝑟</m:t>
                                          </m:r>
                                        </m:e>
                                      </m:acc>
                                    </m:e>
                                  </m:bar>
                                </m:e>
                                <m:sub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473914"/>
                <a:ext cx="3960440" cy="137902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07504" y="1908538"/>
                <a:ext cx="5774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08538"/>
                <a:ext cx="577402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684906" y="1473914"/>
            <a:ext cx="3671070" cy="15230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9" name="Θέση κειμένου 2"/>
          <p:cNvSpPr txBox="1">
            <a:spLocks/>
          </p:cNvSpPr>
          <p:nvPr/>
        </p:nvSpPr>
        <p:spPr>
          <a:xfrm>
            <a:off x="4624973" y="1988840"/>
            <a:ext cx="2683331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>
                <a:solidFill>
                  <a:srgbClr val="FF0000"/>
                </a:solidFill>
              </a:rPr>
              <a:t>2</a:t>
            </a:r>
            <a:r>
              <a:rPr lang="el-GR" baseline="30000" dirty="0" smtClean="0">
                <a:solidFill>
                  <a:srgbClr val="FF0000"/>
                </a:solidFill>
              </a:rPr>
              <a:t>ος</a:t>
            </a:r>
            <a:r>
              <a:rPr lang="el-GR" dirty="0" smtClean="0">
                <a:solidFill>
                  <a:srgbClr val="FF0000"/>
                </a:solidFill>
              </a:rPr>
              <a:t> Νόμος του </a:t>
            </a:r>
            <a:r>
              <a:rPr lang="en-US" dirty="0" smtClean="0">
                <a:solidFill>
                  <a:srgbClr val="FF0000"/>
                </a:solidFill>
              </a:rPr>
              <a:t>Euler</a:t>
            </a:r>
          </a:p>
        </p:txBody>
      </p:sp>
      <p:sp>
        <p:nvSpPr>
          <p:cNvPr id="20" name="Θέση κειμένου 2"/>
          <p:cNvSpPr txBox="1">
            <a:spLocks/>
          </p:cNvSpPr>
          <p:nvPr/>
        </p:nvSpPr>
        <p:spPr>
          <a:xfrm>
            <a:off x="696495" y="3248980"/>
            <a:ext cx="5675705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Φυσική Ερμηνεία του </a:t>
            </a:r>
            <a:r>
              <a:rPr lang="el-GR" sz="2200" dirty="0" smtClean="0">
                <a:solidFill>
                  <a:srgbClr val="FF0000"/>
                </a:solidFill>
              </a:rPr>
              <a:t>2</a:t>
            </a:r>
            <a:r>
              <a:rPr lang="el-GR" sz="2200" baseline="30000" dirty="0" smtClean="0">
                <a:solidFill>
                  <a:srgbClr val="FF0000"/>
                </a:solidFill>
              </a:rPr>
              <a:t>ου</a:t>
            </a:r>
            <a:r>
              <a:rPr lang="el-GR" sz="2200" dirty="0" smtClean="0">
                <a:solidFill>
                  <a:srgbClr val="FF0000"/>
                </a:solidFill>
              </a:rPr>
              <a:t> Νόμου του </a:t>
            </a:r>
            <a:r>
              <a:rPr lang="en-US" sz="2200" dirty="0" smtClean="0">
                <a:solidFill>
                  <a:srgbClr val="FF0000"/>
                </a:solidFill>
              </a:rPr>
              <a:t>Euler: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Θέση κειμένου 7"/>
              <p:cNvSpPr txBox="1">
                <a:spLocks/>
              </p:cNvSpPr>
              <p:nvPr/>
            </p:nvSpPr>
            <p:spPr>
              <a:xfrm>
                <a:off x="755576" y="3891434"/>
                <a:ext cx="8208912" cy="241788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US" sz="2400" dirty="0" smtClean="0"/>
                  <a:t>H </a:t>
                </a:r>
                <a:r>
                  <a:rPr lang="el-GR" sz="2400" dirty="0" smtClean="0"/>
                  <a:t>παραπάνω σχέση αποτελεί τον δεύτερο νόμο του </a:t>
                </a:r>
                <a:r>
                  <a:rPr lang="en-US" sz="2400" dirty="0" smtClean="0"/>
                  <a:t>Euler </a:t>
                </a:r>
                <a:r>
                  <a:rPr lang="el-GR" sz="2400" dirty="0" smtClean="0"/>
                  <a:t>και δείχνει ότι η συνισταμένη ροπή των εξωτερικών δυνάμεων πάνω σε ένα σύστημα υλικών σημείων ως προς αυθαίρετο σημείο </a:t>
                </a:r>
                <a:r>
                  <a:rPr lang="en-US" sz="2400" dirty="0" smtClean="0"/>
                  <a:t>P </a:t>
                </a:r>
                <a:r>
                  <a:rPr lang="el-GR" sz="2400" dirty="0" smtClean="0"/>
                  <a:t>είναι ίση με το άθροισμα των ροπών των επιμέρους </a:t>
                </a:r>
                <a:r>
                  <a:rPr lang="en-US" sz="2400" dirty="0" err="1" smtClean="0"/>
                  <a:t>δι</a:t>
                </a:r>
                <a:r>
                  <a:rPr lang="en-US" sz="2400" dirty="0" smtClean="0"/>
                  <a:t>ανυσματικών ποσοτήτων</a:t>
                </a:r>
                <a:r>
                  <a:rPr lang="el-GR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l-GR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l-GR" sz="2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l-GR" sz="2400" b="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l-GR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bar>
                              <m:barPr>
                                <m:ctrlPr>
                                  <a:rPr lang="el-GR" sz="2400" b="0" i="1" smtClean="0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l-GR" sz="2400" b="0" i="1" smtClean="0">
                                    <a:latin typeface="Cambria Math"/>
                                  </a:rPr>
                                  <m:t>𝑟</m:t>
                                </m:r>
                              </m:e>
                            </m:bar>
                          </m:e>
                        </m:acc>
                      </m:e>
                      <m:sub>
                        <m:r>
                          <a:rPr lang="el-GR" sz="24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400" dirty="0" smtClean="0"/>
                  <a:t> των </a:t>
                </a:r>
                <a:r>
                  <a:rPr lang="el-GR" sz="2400" dirty="0" smtClean="0"/>
                  <a:t>υλικών σημείων ως προς το ίδιο σημείο.</a:t>
                </a:r>
                <a:endParaRPr lang="el-GR" sz="2400" i="1" dirty="0"/>
              </a:p>
            </p:txBody>
          </p:sp>
        </mc:Choice>
        <mc:Fallback xmlns="">
          <p:sp>
            <p:nvSpPr>
              <p:cNvPr id="23" name="Θέση κειμένου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891434"/>
                <a:ext cx="8208912" cy="2417886"/>
              </a:xfrm>
              <a:prstGeom prst="rect">
                <a:avLst/>
              </a:prstGeom>
              <a:blipFill rotWithShape="1">
                <a:blip r:embed="rId5"/>
                <a:stretch>
                  <a:fillRect l="-1188" t="-2015" r="-1039" b="-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19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Νόμοι του </a:t>
            </a:r>
            <a:r>
              <a:rPr lang="en-US" dirty="0" smtClean="0"/>
              <a:t>Euler</a:t>
            </a:r>
            <a:r>
              <a:rPr lang="el-GR" dirty="0" smtClean="0"/>
              <a:t>-Παρατηρήσεις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95536" y="2482026"/>
                <a:ext cx="396044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𝑴</m:t>
                              </m:r>
                            </m:e>
                          </m:ba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𝒑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1" i="1" smtClean="0">
                              <a:latin typeface="Cambria Math"/>
                            </a:rPr>
                            <m:t>𝒊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𝑵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1" i="1">
                                      <a:latin typeface="Cambria Math"/>
                                      <a:ea typeface="Cambria Math"/>
                                    </a:rPr>
                                    <m:t>𝝆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𝒊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b="1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acc>
                                        <m:accPr>
                                          <m:chr m:val="̈"/>
                                          <m:ctrlPr>
                                            <a:rPr lang="en-US" sz="2800" b="1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b="1" i="1">
                                              <a:latin typeface="Cambria Math"/>
                                              <a:ea typeface="Cambria Math"/>
                                            </a:rPr>
                                            <m:t>𝒓</m:t>
                                          </m:r>
                                        </m:e>
                                      </m:acc>
                                    </m:e>
                                  </m:ba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482026"/>
                <a:ext cx="3960440" cy="137902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684906" y="2482026"/>
            <a:ext cx="3671070" cy="15230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9" name="Θέση κειμένου 2"/>
          <p:cNvSpPr txBox="1">
            <a:spLocks/>
          </p:cNvSpPr>
          <p:nvPr/>
        </p:nvSpPr>
        <p:spPr>
          <a:xfrm>
            <a:off x="4624973" y="2996952"/>
            <a:ext cx="2683331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>
                <a:solidFill>
                  <a:srgbClr val="FF0000"/>
                </a:solidFill>
              </a:rPr>
              <a:t>2</a:t>
            </a:r>
            <a:r>
              <a:rPr lang="el-GR" baseline="30000" dirty="0" smtClean="0">
                <a:solidFill>
                  <a:srgbClr val="FF0000"/>
                </a:solidFill>
              </a:rPr>
              <a:t>ος</a:t>
            </a:r>
            <a:r>
              <a:rPr lang="el-GR" dirty="0" smtClean="0">
                <a:solidFill>
                  <a:srgbClr val="FF0000"/>
                </a:solidFill>
              </a:rPr>
              <a:t> Νόμος του </a:t>
            </a:r>
            <a:r>
              <a:rPr lang="en-US" dirty="0" smtClean="0">
                <a:solidFill>
                  <a:srgbClr val="FF0000"/>
                </a:solidFill>
              </a:rPr>
              <a:t>Euler</a:t>
            </a:r>
          </a:p>
        </p:txBody>
      </p:sp>
      <p:sp>
        <p:nvSpPr>
          <p:cNvPr id="10" name="Θέση περιεχομένου 3"/>
          <p:cNvSpPr txBox="1">
            <a:spLocks/>
          </p:cNvSpPr>
          <p:nvPr/>
        </p:nvSpPr>
        <p:spPr>
          <a:xfrm>
            <a:off x="683568" y="1484784"/>
            <a:ext cx="7776864" cy="171904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1196752"/>
                <a:ext cx="288032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1" i="1">
                              <a:latin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𝑮</m:t>
                          </m:r>
                        </m:sub>
                      </m:sSub>
                    </m:oMath>
                  </m:oMathPara>
                </a14:m>
                <a:endParaRPr lang="en-US" sz="2800" b="1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96752"/>
                <a:ext cx="2880320" cy="137902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684906" y="1382390"/>
            <a:ext cx="1872208" cy="894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4" name="Θέση κειμένου 2"/>
          <p:cNvSpPr txBox="1">
            <a:spLocks/>
          </p:cNvSpPr>
          <p:nvPr/>
        </p:nvSpPr>
        <p:spPr>
          <a:xfrm>
            <a:off x="3256821" y="1423646"/>
            <a:ext cx="2683331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el-GR" baseline="30000" dirty="0" smtClean="0">
                <a:solidFill>
                  <a:srgbClr val="FF0000"/>
                </a:solidFill>
              </a:rPr>
              <a:t>ος</a:t>
            </a:r>
            <a:r>
              <a:rPr lang="el-GR" dirty="0" smtClean="0">
                <a:solidFill>
                  <a:srgbClr val="FF0000"/>
                </a:solidFill>
              </a:rPr>
              <a:t> Νόμος του </a:t>
            </a:r>
            <a:r>
              <a:rPr lang="en-US" dirty="0" smtClean="0">
                <a:solidFill>
                  <a:srgbClr val="FF0000"/>
                </a:solidFill>
              </a:rPr>
              <a:t>Euler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Θέση περιεχομένου 3"/>
              <p:cNvSpPr txBox="1">
                <a:spLocks/>
              </p:cNvSpPr>
              <p:nvPr/>
            </p:nvSpPr>
            <p:spPr>
              <a:xfrm>
                <a:off x="746249" y="4518272"/>
                <a:ext cx="8146231" cy="2079080"/>
              </a:xfrm>
              <a:prstGeom prst="rect">
                <a:avLst/>
              </a:prstGeom>
            </p:spPr>
            <p:txBody>
              <a:bodyPr>
                <a:normAutofit fontScale="925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+mj-lt"/>
                  <a:buAutoNum type="arabicPeriod"/>
                </a:pPr>
                <a:r>
                  <a:rPr lang="el-GR" sz="2600" dirty="0" smtClean="0"/>
                  <a:t>Αν</a:t>
                </a:r>
                <a:r>
                  <a:rPr lang="en-US" sz="2600" dirty="0" smtClean="0"/>
                  <a:t>  </a:t>
                </a:r>
                <a:r>
                  <a:rPr lang="el-GR" sz="2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bar>
                              <m:bar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𝑟</m:t>
                                </m:r>
                              </m:e>
                            </m:bar>
                          </m:e>
                        </m:acc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𝐺</m:t>
                        </m:r>
                      </m:sub>
                    </m:sSub>
                    <m:r>
                      <a:rPr lang="el-GR" sz="2800" dirty="0">
                        <a:latin typeface="Cambria Math"/>
                        <a:ea typeface="Cambria Math"/>
                      </a:rPr>
                      <m:t>=</m:t>
                    </m:r>
                    <m:r>
                      <a:rPr lang="el-GR" sz="2800" b="0" i="0" dirty="0" smtClean="0">
                        <a:latin typeface="Cambria Math"/>
                        <a:ea typeface="Cambria Math"/>
                      </a:rPr>
                      <m:t>0 </m:t>
                    </m:r>
                    <m:r>
                      <m:rPr>
                        <m:sty m:val="p"/>
                      </m:rPr>
                      <a:rPr lang="el-GR" sz="2800" b="0" i="0" dirty="0" smtClean="0">
                        <a:latin typeface="Cambria Math"/>
                        <a:ea typeface="Cambria Math"/>
                      </a:rPr>
                      <m:t>και</m:t>
                    </m:r>
                    <m:r>
                      <a:rPr lang="el-GR" sz="2800" b="0" i="0" dirty="0" smtClean="0">
                        <a:latin typeface="Cambria Math"/>
                        <a:ea typeface="Cambria Math"/>
                      </a:rPr>
                      <m:t> 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bar>
                              <m:bar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𝑟</m:t>
                                </m:r>
                              </m:e>
                            </m:ba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l-GR" sz="2800" dirty="0">
                        <a:latin typeface="Cambria Math"/>
                        <a:ea typeface="Cambria Math"/>
                      </a:rPr>
                      <m:t>=0</m:t>
                    </m:r>
                    <m:r>
                      <a:rPr lang="en-US" sz="2800" b="0" i="0" dirty="0" smtClean="0"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⇒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  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𝑀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2800" dirty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0" i="0" dirty="0" smtClean="0">
                        <a:latin typeface="Cambria Math"/>
                        <a:ea typeface="Cambria Math"/>
                      </a:rPr>
                      <m:t>0 </m:t>
                    </m:r>
                    <m:r>
                      <m:rPr>
                        <m:sty m:val="p"/>
                      </m:rPr>
                      <a:rPr lang="el-GR" sz="2800" b="0" i="0" dirty="0" smtClean="0">
                        <a:latin typeface="Cambria Math"/>
                        <a:ea typeface="Cambria Math"/>
                      </a:rPr>
                      <m:t>και</m:t>
                    </m:r>
                    <m:r>
                      <a:rPr lang="el-GR" sz="2800" b="1" i="1" dirty="0" smtClean="0">
                        <a:latin typeface="Cambria Math"/>
                        <a:ea typeface="Cambria Math"/>
                      </a:rPr>
                      <m:t>  </m:t>
                    </m:r>
                    <m:bar>
                      <m:barPr>
                        <m:ctrlPr>
                          <a:rPr lang="en-US" sz="28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2800" b="0" i="1">
                            <a:latin typeface="Cambria Math"/>
                          </a:rPr>
                          <m:t>𝐹</m:t>
                        </m:r>
                      </m:e>
                    </m:bar>
                    <m:r>
                      <a:rPr lang="en-US" sz="2800" b="0" i="1">
                        <a:latin typeface="Cambria Math"/>
                      </a:rPr>
                      <m:t>=</m:t>
                    </m:r>
                    <m:r>
                      <a:rPr lang="el-GR" sz="2800" b="0" i="1" smtClean="0">
                        <a:latin typeface="Cambria Math"/>
                      </a:rPr>
                      <m:t>0</m:t>
                    </m:r>
                  </m:oMath>
                </a14:m>
                <a:endParaRPr lang="el-GR" sz="2800" b="0" dirty="0" smtClean="0"/>
              </a:p>
              <a:p>
                <a:pPr marL="0" indent="0">
                  <a:buNone/>
                </a:pPr>
                <a:r>
                  <a:rPr lang="el-GR" sz="2800" dirty="0" smtClean="0"/>
                  <a:t>      Δηλαδή, οι εξισώσεις της Στατικής προκύπτουν σαν</a:t>
                </a:r>
              </a:p>
              <a:p>
                <a:pPr marL="0" indent="0">
                  <a:buNone/>
                </a:pPr>
                <a:r>
                  <a:rPr lang="el-GR" sz="2800" dirty="0"/>
                  <a:t> </a:t>
                </a:r>
                <a:r>
                  <a:rPr lang="el-GR" sz="2800" dirty="0" smtClean="0"/>
                  <a:t>     ειδική περίπτωση των Νόμων του </a:t>
                </a:r>
                <a:r>
                  <a:rPr lang="en-US" sz="2800" dirty="0" smtClean="0"/>
                  <a:t>Euler </a:t>
                </a:r>
                <a:r>
                  <a:rPr lang="el-GR" sz="2800" dirty="0" smtClean="0"/>
                  <a:t>για </a:t>
                </a:r>
              </a:p>
              <a:p>
                <a:pPr marL="0" indent="0">
                  <a:buNone/>
                </a:pPr>
                <a:r>
                  <a:rPr lang="el-GR" sz="2800" dirty="0"/>
                  <a:t> </a:t>
                </a:r>
                <a:r>
                  <a:rPr lang="el-GR" sz="28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bar>
                              <m:bar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𝑟</m:t>
                                </m:r>
                              </m:e>
                            </m:bar>
                          </m:e>
                        </m:acc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𝐺</m:t>
                        </m:r>
                      </m:sub>
                    </m:sSub>
                    <m:r>
                      <a:rPr lang="el-GR" sz="2800" dirty="0">
                        <a:latin typeface="Cambria Math"/>
                        <a:ea typeface="Cambria Math"/>
                      </a:rPr>
                      <m:t>=0 </m:t>
                    </m:r>
                    <m:r>
                      <m:rPr>
                        <m:sty m:val="p"/>
                      </m:rPr>
                      <a:rPr lang="el-GR" sz="2800" dirty="0">
                        <a:latin typeface="Cambria Math"/>
                        <a:ea typeface="Cambria Math"/>
                      </a:rPr>
                      <m:t>και</m:t>
                    </m:r>
                    <m:r>
                      <a:rPr lang="el-GR" sz="2800" dirty="0">
                        <a:latin typeface="Cambria Math"/>
                        <a:ea typeface="Cambria Math"/>
                      </a:rPr>
                      <m:t> 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bar>
                              <m:bar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bar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𝑟</m:t>
                                </m:r>
                              </m:e>
                            </m:bar>
                          </m:e>
                        </m:acc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l-GR" sz="2800" dirty="0">
                        <a:latin typeface="Cambria Math"/>
                        <a:ea typeface="Cambria Math"/>
                      </a:rPr>
                      <m:t>=0</m:t>
                    </m:r>
                    <m:r>
                      <a:rPr lang="el-GR" sz="2800" i="1" dirty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l-GR" sz="2800" dirty="0" smtClean="0"/>
                  <a:t>(ακίνητο </a:t>
                </a:r>
                <a:r>
                  <a:rPr lang="en-US" sz="2800" dirty="0" err="1" smtClean="0"/>
                  <a:t>υλικά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σημεί</a:t>
                </a:r>
                <a:r>
                  <a:rPr lang="en-US" sz="2800" dirty="0" smtClean="0"/>
                  <a:t>α ύλικά σημεία</a:t>
                </a:r>
              </a:p>
              <a:p>
                <a:pPr marL="0" indent="0">
                  <a:buNone/>
                </a:pPr>
                <a:r>
                  <a:rPr lang="en-US" sz="2800" dirty="0" smtClean="0"/>
                  <a:t>      που κοινούνται </a:t>
                </a:r>
                <a:r>
                  <a:rPr lang="el-GR" sz="2800" dirty="0" smtClean="0"/>
                  <a:t>με σταθερή</a:t>
                </a:r>
                <a:r>
                  <a:rPr lang="en-US" sz="2800" dirty="0" smtClean="0"/>
                  <a:t> </a:t>
                </a:r>
                <a:r>
                  <a:rPr lang="el-GR" sz="2800" dirty="0" smtClean="0"/>
                  <a:t>ταχύτητα)</a:t>
                </a:r>
                <a:endParaRPr lang="el-GR" sz="2800" dirty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</p:txBody>
          </p:sp>
        </mc:Choice>
        <mc:Fallback xmlns="">
          <p:sp>
            <p:nvSpPr>
              <p:cNvPr id="15" name="Θέση περιεχομένου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49" y="4518272"/>
                <a:ext cx="8146231" cy="2079080"/>
              </a:xfrm>
              <a:prstGeom prst="rect">
                <a:avLst/>
              </a:prstGeom>
              <a:blipFill rotWithShape="1">
                <a:blip r:embed="rId5"/>
                <a:stretch>
                  <a:fillRect l="-1122" t="-4399" b="-5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286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Νόμοι του </a:t>
            </a:r>
            <a:r>
              <a:rPr lang="en-US" dirty="0" smtClean="0"/>
              <a:t>Euler</a:t>
            </a:r>
            <a:r>
              <a:rPr lang="el-GR" dirty="0" smtClean="0"/>
              <a:t>-Παρατηρήσεις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95536" y="2482026"/>
                <a:ext cx="396044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𝑴</m:t>
                              </m:r>
                            </m:e>
                          </m:ba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𝒑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800" b="1" i="1" smtClean="0">
                              <a:latin typeface="Cambria Math"/>
                            </a:rPr>
                            <m:t>𝒊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𝑵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bar>
                                <m:bar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l-GR" sz="2800" b="1" i="1">
                                      <a:latin typeface="Cambria Math"/>
                                      <a:ea typeface="Cambria Math"/>
                                    </a:rPr>
                                    <m:t>𝝆</m:t>
                                  </m:r>
                                </m:e>
                              </m:ba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𝒊</m:t>
                              </m:r>
                            </m:sub>
                          </m:s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𝒊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bar>
                                    <m:barPr>
                                      <m:ctrlPr>
                                        <a:rPr lang="en-US" sz="2800" b="1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barPr>
                                    <m:e>
                                      <m:acc>
                                        <m:accPr>
                                          <m:chr m:val="̈"/>
                                          <m:ctrlPr>
                                            <a:rPr lang="en-US" sz="2800" b="1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800" b="1" i="1">
                                              <a:latin typeface="Cambria Math"/>
                                              <a:ea typeface="Cambria Math"/>
                                            </a:rPr>
                                            <m:t>𝒓</m:t>
                                          </m:r>
                                        </m:e>
                                      </m:acc>
                                    </m:e>
                                  </m:ba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482026"/>
                <a:ext cx="3960440" cy="137902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684906" y="2482026"/>
            <a:ext cx="3671070" cy="15230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9" name="Θέση κειμένου 2"/>
          <p:cNvSpPr txBox="1">
            <a:spLocks/>
          </p:cNvSpPr>
          <p:nvPr/>
        </p:nvSpPr>
        <p:spPr>
          <a:xfrm>
            <a:off x="4624973" y="2996952"/>
            <a:ext cx="2683331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>
                <a:solidFill>
                  <a:srgbClr val="FF0000"/>
                </a:solidFill>
              </a:rPr>
              <a:t>2</a:t>
            </a:r>
            <a:r>
              <a:rPr lang="el-GR" baseline="30000" dirty="0" smtClean="0">
                <a:solidFill>
                  <a:srgbClr val="FF0000"/>
                </a:solidFill>
              </a:rPr>
              <a:t>ος</a:t>
            </a:r>
            <a:r>
              <a:rPr lang="el-GR" dirty="0" smtClean="0">
                <a:solidFill>
                  <a:srgbClr val="FF0000"/>
                </a:solidFill>
              </a:rPr>
              <a:t> Νόμος του </a:t>
            </a:r>
            <a:r>
              <a:rPr lang="en-US" dirty="0" smtClean="0">
                <a:solidFill>
                  <a:srgbClr val="FF0000"/>
                </a:solidFill>
              </a:rPr>
              <a:t>Euler</a:t>
            </a:r>
          </a:p>
        </p:txBody>
      </p:sp>
      <p:sp>
        <p:nvSpPr>
          <p:cNvPr id="10" name="Θέση περιεχομένου 3"/>
          <p:cNvSpPr txBox="1">
            <a:spLocks/>
          </p:cNvSpPr>
          <p:nvPr/>
        </p:nvSpPr>
        <p:spPr>
          <a:xfrm>
            <a:off x="683568" y="1484784"/>
            <a:ext cx="7776864" cy="171904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l-GR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1196752"/>
                <a:ext cx="2880320" cy="1379022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800" b="1" i="1">
                              <a:latin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̈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accPr>
                            <m:e>
                              <m:bar>
                                <m:bar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bar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bar>
                            </m:e>
                          </m:acc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𝑮</m:t>
                          </m:r>
                        </m:sub>
                      </m:sSub>
                    </m:oMath>
                  </m:oMathPara>
                </a14:m>
                <a:endParaRPr lang="en-US" sz="2800" b="1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96752"/>
                <a:ext cx="2880320" cy="137902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684906" y="1382390"/>
            <a:ext cx="1872208" cy="894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4" name="Θέση κειμένου 2"/>
          <p:cNvSpPr txBox="1">
            <a:spLocks/>
          </p:cNvSpPr>
          <p:nvPr/>
        </p:nvSpPr>
        <p:spPr>
          <a:xfrm>
            <a:off x="3256821" y="1423646"/>
            <a:ext cx="2683331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el-GR" baseline="30000" dirty="0" smtClean="0">
                <a:solidFill>
                  <a:srgbClr val="FF0000"/>
                </a:solidFill>
              </a:rPr>
              <a:t>ος</a:t>
            </a:r>
            <a:r>
              <a:rPr lang="el-GR" dirty="0" smtClean="0">
                <a:solidFill>
                  <a:srgbClr val="FF0000"/>
                </a:solidFill>
              </a:rPr>
              <a:t> Νόμος του </a:t>
            </a:r>
            <a:r>
              <a:rPr lang="en-US" dirty="0" smtClean="0">
                <a:solidFill>
                  <a:srgbClr val="FF0000"/>
                </a:solidFill>
              </a:rPr>
              <a:t>Euler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Θέση περιεχομένου 3"/>
              <p:cNvSpPr txBox="1">
                <a:spLocks/>
              </p:cNvSpPr>
              <p:nvPr/>
            </p:nvSpPr>
            <p:spPr>
              <a:xfrm>
                <a:off x="746249" y="4518272"/>
                <a:ext cx="8146231" cy="171904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514350">
                  <a:buFont typeface="+mj-lt"/>
                  <a:buAutoNum type="arabicPeriod" startAt="2"/>
                </a:pPr>
                <a:r>
                  <a:rPr lang="el-GR" sz="2600" dirty="0" smtClean="0"/>
                  <a:t>Αν</a:t>
                </a:r>
                <a:r>
                  <a:rPr lang="en-US" sz="2600" dirty="0" smtClean="0"/>
                  <a:t>   </a:t>
                </a:r>
                <a:r>
                  <a:rPr lang="el-GR" sz="2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l-GR" sz="2800" dirty="0">
                        <a:latin typeface="Cambria Math"/>
                        <a:ea typeface="Cambria Math"/>
                      </a:rPr>
                      <m:t>=0</m:t>
                    </m:r>
                    <m:r>
                      <a:rPr lang="en-US" sz="2800" b="0" i="0" dirty="0" smtClean="0">
                        <a:latin typeface="Cambria Math"/>
                        <a:ea typeface="Cambria Math"/>
                      </a:rPr>
                      <m:t>    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⇒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    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bar>
                          <m:bar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bar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𝑀</m:t>
                            </m:r>
                          </m:e>
                        </m:ba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2800" dirty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0" i="0" dirty="0" smtClean="0">
                        <a:latin typeface="Cambria Math"/>
                        <a:ea typeface="Cambria Math"/>
                      </a:rPr>
                      <m:t>0 </m:t>
                    </m:r>
                    <m:r>
                      <m:rPr>
                        <m:sty m:val="p"/>
                      </m:rPr>
                      <a:rPr lang="el-GR" sz="2800" b="0" i="0" dirty="0" smtClean="0">
                        <a:latin typeface="Cambria Math"/>
                        <a:ea typeface="Cambria Math"/>
                      </a:rPr>
                      <m:t>και</m:t>
                    </m:r>
                    <m:r>
                      <a:rPr lang="el-GR" sz="2800" b="1" i="1" dirty="0" smtClean="0">
                        <a:latin typeface="Cambria Math"/>
                        <a:ea typeface="Cambria Math"/>
                      </a:rPr>
                      <m:t>  </m:t>
                    </m:r>
                    <m:bar>
                      <m:barPr>
                        <m:ctrlPr>
                          <a:rPr lang="en-US" sz="2800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sz="2800" b="0" i="1">
                            <a:latin typeface="Cambria Math"/>
                          </a:rPr>
                          <m:t>𝐹</m:t>
                        </m:r>
                      </m:e>
                    </m:bar>
                    <m:r>
                      <a:rPr lang="en-US" sz="2800" b="0" i="1">
                        <a:latin typeface="Cambria Math"/>
                      </a:rPr>
                      <m:t>=</m:t>
                    </m:r>
                    <m:r>
                      <a:rPr lang="el-GR" sz="2800" b="0" i="1" smtClean="0">
                        <a:latin typeface="Cambria Math"/>
                      </a:rPr>
                      <m:t>0</m:t>
                    </m:r>
                  </m:oMath>
                </a14:m>
                <a:endParaRPr lang="el-GR" sz="2800" b="0" dirty="0" smtClean="0"/>
              </a:p>
              <a:p>
                <a:pPr marL="0" indent="0">
                  <a:buNone/>
                </a:pPr>
                <a:r>
                  <a:rPr lang="el-GR" sz="2800" dirty="0" smtClean="0"/>
                  <a:t>      Δηλαδή, </a:t>
                </a:r>
                <a:r>
                  <a:rPr lang="en-US" sz="2800" dirty="0" smtClean="0"/>
                  <a:t>αν </a:t>
                </a:r>
                <a:r>
                  <a:rPr lang="en-US" sz="2800" dirty="0" err="1" smtClean="0"/>
                  <a:t>οι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μάζες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των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υλικών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σημείων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είν</a:t>
                </a:r>
                <a:r>
                  <a:rPr lang="en-US" sz="2800" dirty="0" smtClean="0"/>
                  <a:t>αι</a:t>
                </a:r>
              </a:p>
              <a:p>
                <a:pPr marL="0" indent="0">
                  <a:buNone/>
                </a:pPr>
                <a:r>
                  <a:rPr lang="en-US" sz="2800" dirty="0"/>
                  <a:t> </a:t>
                </a:r>
                <a:r>
                  <a:rPr lang="en-US" sz="2800" dirty="0" smtClean="0"/>
                  <a:t>     μηδέν τότε </a:t>
                </a:r>
                <a:r>
                  <a:rPr lang="el-GR" sz="2800" dirty="0" smtClean="0"/>
                  <a:t>ισχύει η στατική ισορροπία</a:t>
                </a:r>
                <a14:m>
                  <m:oMath xmlns:m="http://schemas.openxmlformats.org/officeDocument/2006/math">
                    <m:r>
                      <a:rPr lang="el-GR" sz="2800" i="1" dirty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el-GR" dirty="0" smtClean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</p:txBody>
          </p:sp>
        </mc:Choice>
        <mc:Fallback xmlns="">
          <p:sp>
            <p:nvSpPr>
              <p:cNvPr id="15" name="Θέση περιεχομένου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49" y="4518272"/>
                <a:ext cx="8146231" cy="1719040"/>
              </a:xfrm>
              <a:prstGeom prst="rect">
                <a:avLst/>
              </a:prstGeom>
              <a:blipFill rotWithShape="1">
                <a:blip r:embed="rId5"/>
                <a:stretch>
                  <a:fillRect l="-1346" t="-1773" b="-17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099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5" name="Picture 8" descr="Λογότυπο του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Picture 12" descr="Λογότυπο του προγρά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7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63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Κίνηση Σωμάτων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Κεκλιμένο Επίπεδο </a:t>
            </a:r>
            <a:endParaRPr lang="el-GR" dirty="0"/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l-GR" sz="2800" dirty="0" smtClean="0"/>
              <a:t>Δύο σώματα σε κεκλιμένο επίπεδο</a:t>
            </a:r>
            <a:endParaRPr lang="el-GR" sz="2800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738"/>
            <a:ext cx="4040188" cy="3030141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Δεδομένα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879280"/>
              </a:xfrm>
            </p:spPr>
            <p:txBody>
              <a:bodyPr>
                <a:normAutofit fontScale="92500" lnSpcReduction="20000"/>
              </a:bodyPr>
              <a:lstStyle/>
              <a:p>
                <a:pPr algn="just"/>
                <a:r>
                  <a:rPr lang="el-GR" dirty="0" smtClean="0"/>
                  <a:t>Σώμα Α μάζας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>
                            <a:latin typeface="Cambria Math"/>
                          </a:rPr>
                          <m:t>Α</m:t>
                        </m:r>
                      </m:sub>
                    </m:sSub>
                  </m:oMath>
                </a14:m>
                <a:r>
                  <a:rPr lang="en-US" baseline="-25000" dirty="0" smtClean="0"/>
                  <a:t> </a:t>
                </a:r>
                <a:r>
                  <a:rPr lang="en-US" dirty="0" smtClean="0"/>
                  <a:t> </a:t>
                </a:r>
                <a:r>
                  <a:rPr lang="el-GR" dirty="0" smtClean="0"/>
                  <a:t>και συντελεστή τριβής με το κεκλιμένο επίπεδο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l-GR" b="0" i="1" smtClean="0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Α</m:t>
                        </m:r>
                      </m:sub>
                    </m:sSub>
                  </m:oMath>
                </a14:m>
                <a:endParaRPr lang="el-GR" dirty="0" smtClean="0"/>
              </a:p>
              <a:p>
                <a:pPr algn="just"/>
                <a:r>
                  <a:rPr lang="el-GR" dirty="0"/>
                  <a:t>Σώμα </a:t>
                </a:r>
                <a:r>
                  <a:rPr lang="el-GR" dirty="0" smtClean="0"/>
                  <a:t>Β μάζας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Β</m:t>
                        </m:r>
                      </m:sub>
                    </m:sSub>
                  </m:oMath>
                </a14:m>
                <a:r>
                  <a:rPr lang="en-US" baseline="-25000" dirty="0" smtClean="0"/>
                  <a:t> </a:t>
                </a:r>
                <a:r>
                  <a:rPr lang="en-US" dirty="0" smtClean="0"/>
                  <a:t> </a:t>
                </a:r>
                <a:r>
                  <a:rPr lang="el-GR" dirty="0"/>
                  <a:t>και </a:t>
                </a:r>
                <a:r>
                  <a:rPr lang="el-GR" dirty="0" smtClean="0"/>
                  <a:t>συντελεστή </a:t>
                </a:r>
                <a:r>
                  <a:rPr lang="el-GR" dirty="0"/>
                  <a:t>τριβής με το κεκλιμένο επίπεδο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Β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 </m:t>
                    </m:r>
                  </m:oMath>
                </a14:m>
                <a:endParaRPr lang="el-GR" dirty="0" smtClean="0"/>
              </a:p>
              <a:p>
                <a:pPr algn="just"/>
                <a:r>
                  <a:rPr lang="el-GR" dirty="0" smtClean="0"/>
                  <a:t>Τα δύο σώματα είναι αρχικά σε επαφή και αφήνονται ελεύθερα να κινηθούν με την επίδραση της δύναμης βαρύτητας.</a:t>
                </a:r>
              </a:p>
              <a:p>
                <a:pPr algn="just"/>
                <a:r>
                  <a:rPr lang="el-GR" dirty="0" smtClean="0"/>
                  <a:t>Η επιτάχυνση της βαρύτητας είναι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𝑔</m:t>
                    </m:r>
                  </m:oMath>
                </a14:m>
                <a:endParaRPr lang="el-GR" i="1" dirty="0" smtClean="0"/>
              </a:p>
            </p:txBody>
          </p:sp>
        </mc:Choice>
        <mc:Fallback xmlns=""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879280"/>
              </a:xfrm>
              <a:blipFill rotWithShape="1">
                <a:blip r:embed="rId4"/>
                <a:stretch>
                  <a:fillRect l="-1810" t="-2516" r="-1961" b="-78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  <p:pic>
        <p:nvPicPr>
          <p:cNvPr id="1026" name="Picture 2" descr="C:\Users\Costas\Desktop\Scan\σάρωση00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4032448" cy="308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41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Κίνηση Σωμάτων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Κεκλιμένο Επίπεδο </a:t>
            </a:r>
            <a:endParaRPr lang="el-GR" dirty="0"/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l-GR" sz="2800" dirty="0" smtClean="0"/>
              <a:t>Δύο σώματα σε κεκλιμένο επίπεδο</a:t>
            </a:r>
            <a:endParaRPr lang="el-GR" sz="2800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738"/>
            <a:ext cx="4040188" cy="3030141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Ζητείται</a:t>
            </a:r>
            <a:r>
              <a:rPr lang="en-US" sz="2800" dirty="0" smtClean="0"/>
              <a:t>: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4008" y="1988840"/>
                <a:ext cx="4041775" cy="3879280"/>
              </a:xfrm>
            </p:spPr>
            <p:txBody>
              <a:bodyPr>
                <a:normAutofit lnSpcReduction="10000"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l-GR" sz="2600" dirty="0" smtClean="0"/>
                  <a:t>Ποια είναι η ελάχιστη τιμή της γωνίας </a:t>
                </a:r>
                <a14:m>
                  <m:oMath xmlns:m="http://schemas.openxmlformats.org/officeDocument/2006/math">
                    <m:r>
                      <a:rPr lang="el-GR" sz="2600" b="0" i="1" smtClean="0">
                        <a:latin typeface="Cambria Math"/>
                      </a:rPr>
                      <m:t>𝜑</m:t>
                    </m:r>
                    <m:r>
                      <a:rPr lang="el-GR" sz="2600" b="0" i="1" smtClean="0">
                        <a:latin typeface="Cambria Math"/>
                      </a:rPr>
                      <m:t> </m:t>
                    </m:r>
                    <m:r>
                      <a:rPr lang="el-GR" sz="26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l-GR" sz="2600" dirty="0" smtClean="0"/>
                  <a:t>του κεκλιμένου επιπέδου που προκαλεί κίνηση των σωμάτων (Άσκηση)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l-GR" sz="2600" dirty="0" smtClean="0"/>
                  <a:t>Θεωρήστε ότι η </a:t>
                </a:r>
                <a14:m>
                  <m:oMath xmlns:m="http://schemas.openxmlformats.org/officeDocument/2006/math">
                    <m:r>
                      <a:rPr lang="el-GR" sz="2600" b="0" i="1" smtClean="0">
                        <a:latin typeface="Cambria Math"/>
                      </a:rPr>
                      <m:t>𝜑</m:t>
                    </m:r>
                  </m:oMath>
                </a14:m>
                <a:r>
                  <a:rPr lang="el-GR" sz="2600" dirty="0" smtClean="0"/>
                  <a:t> είναι αρκετά μεγάλη.Να βρεθούν</a:t>
                </a:r>
                <a:r>
                  <a:rPr lang="en-US" sz="2600" dirty="0" smtClean="0"/>
                  <a:t>:</a:t>
                </a:r>
              </a:p>
              <a:p>
                <a:pPr marL="0" indent="0" algn="just">
                  <a:buNone/>
                </a:pPr>
                <a:r>
                  <a:rPr lang="el-GR" sz="2200" dirty="0" smtClean="0"/>
                  <a:t>        α. Η δύναμη μεταξύ των</a:t>
                </a:r>
              </a:p>
              <a:p>
                <a:pPr marL="0" indent="0" algn="just">
                  <a:buNone/>
                </a:pPr>
                <a:r>
                  <a:rPr lang="el-GR" sz="2200" dirty="0"/>
                  <a:t> </a:t>
                </a:r>
                <a:r>
                  <a:rPr lang="el-GR" sz="2200" dirty="0" smtClean="0"/>
                  <a:t>            σωμάτων.</a:t>
                </a:r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  <a:p>
                <a:pPr marL="457200" indent="-457200" algn="just">
                  <a:buFont typeface="+mj-lt"/>
                  <a:buAutoNum type="alphaLcPeriod"/>
                </a:pPr>
                <a:endParaRPr lang="el-GR" dirty="0" smtClean="0"/>
              </a:p>
            </p:txBody>
          </p:sp>
        </mc:Choice>
        <mc:Fallback xmlns=""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4008" y="1988840"/>
                <a:ext cx="4041775" cy="3879280"/>
              </a:xfrm>
              <a:blipFill rotWithShape="1">
                <a:blip r:embed="rId4"/>
                <a:stretch>
                  <a:fillRect l="-2866" t="-251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</a:t>
            </a:fld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5076056" y="5626233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l-GR" dirty="0"/>
              <a:t> </a:t>
            </a:r>
            <a:r>
              <a:rPr lang="el-GR" sz="2200" dirty="0"/>
              <a:t>β. Οι επιταχύνσεις των </a:t>
            </a:r>
            <a:endParaRPr lang="el-GR" sz="2200" dirty="0" smtClean="0"/>
          </a:p>
          <a:p>
            <a:pPr algn="just"/>
            <a:r>
              <a:rPr lang="el-GR" sz="2200" dirty="0"/>
              <a:t> </a:t>
            </a:r>
            <a:r>
              <a:rPr lang="el-GR" sz="2200" dirty="0" smtClean="0"/>
              <a:t>    σωμάτων Α  </a:t>
            </a:r>
            <a:r>
              <a:rPr lang="el-GR" sz="2200" dirty="0"/>
              <a:t>και Β.</a:t>
            </a:r>
          </a:p>
        </p:txBody>
      </p:sp>
      <p:pic>
        <p:nvPicPr>
          <p:cNvPr id="10" name="Picture 2" descr="C:\Users\Costas\Desktop\Scan\σάρωση00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4032448" cy="308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9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Κίνηση Σωμάτων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Κεκλιμένο Επίπεδο </a:t>
            </a:r>
            <a:endParaRPr lang="el-GR" dirty="0"/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67544" y="1556792"/>
            <a:ext cx="4040188" cy="63976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l-GR" sz="2800" dirty="0" smtClean="0"/>
              <a:t>Δύο σώματα σε κεκλιμένο επίπεδο</a:t>
            </a:r>
            <a:endParaRPr lang="el-GR" sz="2800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738"/>
            <a:ext cx="4040188" cy="3030141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Ζητείται</a:t>
            </a:r>
            <a:r>
              <a:rPr lang="en-US" sz="2800" dirty="0" smtClean="0"/>
              <a:t>:</a:t>
            </a:r>
            <a:endParaRPr lang="el-GR" sz="2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5025" y="2286024"/>
            <a:ext cx="4041775" cy="272715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l-GR" sz="2200" dirty="0" smtClean="0"/>
              <a:t>γ.  Οι </a:t>
            </a:r>
            <a:r>
              <a:rPr lang="el-GR" sz="2200" dirty="0"/>
              <a:t>ταχύτητες και οι θέσεις </a:t>
            </a:r>
            <a:r>
              <a:rPr lang="el-GR" sz="2200" dirty="0" smtClean="0"/>
              <a:t>των</a:t>
            </a:r>
          </a:p>
          <a:p>
            <a:pPr marL="0" indent="0" algn="just">
              <a:buNone/>
            </a:pPr>
            <a:r>
              <a:rPr lang="el-GR" sz="2200" dirty="0" smtClean="0"/>
              <a:t>      σωμάτων </a:t>
            </a:r>
            <a:r>
              <a:rPr lang="el-GR" sz="2200" dirty="0"/>
              <a:t>Α και Β.</a:t>
            </a:r>
          </a:p>
          <a:p>
            <a:pPr marL="0" indent="0" algn="just">
              <a:buNone/>
            </a:pPr>
            <a:r>
              <a:rPr lang="el-GR" sz="2200" dirty="0" smtClean="0"/>
              <a:t>δ. Οι </a:t>
            </a:r>
            <a:r>
              <a:rPr lang="el-GR" sz="2200" dirty="0"/>
              <a:t>δυνάμεις τριβής που </a:t>
            </a:r>
            <a:r>
              <a:rPr lang="el-GR" sz="2200" dirty="0" smtClean="0"/>
              <a:t>ασκούνται</a:t>
            </a:r>
          </a:p>
          <a:p>
            <a:pPr marL="0" indent="0" algn="just">
              <a:buNone/>
            </a:pPr>
            <a:r>
              <a:rPr lang="el-GR" sz="2200" dirty="0"/>
              <a:t> </a:t>
            </a:r>
            <a:r>
              <a:rPr lang="el-GR" sz="2200" dirty="0" smtClean="0"/>
              <a:t>    από το κεκλιμένο </a:t>
            </a:r>
            <a:r>
              <a:rPr lang="el-GR" sz="2200" dirty="0"/>
              <a:t>επίπεδο στα </a:t>
            </a:r>
            <a:endParaRPr lang="el-GR" sz="2200" dirty="0" smtClean="0"/>
          </a:p>
          <a:p>
            <a:pPr marL="0" indent="0" algn="just">
              <a:buNone/>
            </a:pPr>
            <a:r>
              <a:rPr lang="el-GR" sz="2200" dirty="0"/>
              <a:t> </a:t>
            </a:r>
            <a:r>
              <a:rPr lang="el-GR" sz="2200" dirty="0" smtClean="0"/>
              <a:t>    </a:t>
            </a:r>
            <a:r>
              <a:rPr lang="el-GR" sz="2200" dirty="0"/>
              <a:t>σώματα </a:t>
            </a:r>
            <a:r>
              <a:rPr lang="el-GR" sz="2200" dirty="0" smtClean="0"/>
              <a:t>Α  </a:t>
            </a:r>
            <a:r>
              <a:rPr lang="el-GR" sz="2200" dirty="0"/>
              <a:t>και Β.</a:t>
            </a:r>
            <a:endParaRPr lang="el-GR" sz="2200" dirty="0" smtClean="0"/>
          </a:p>
          <a:p>
            <a:pPr marL="0" indent="0" algn="just">
              <a:buNone/>
            </a:pPr>
            <a:r>
              <a:rPr lang="el-GR" sz="2200" dirty="0" smtClean="0"/>
              <a:t>ε.  Η </a:t>
            </a:r>
            <a:r>
              <a:rPr lang="el-GR" sz="2200" dirty="0"/>
              <a:t>συνθήκη για την </a:t>
            </a:r>
            <a:r>
              <a:rPr lang="el-GR" sz="2200" dirty="0" smtClean="0"/>
              <a:t>οποία χάνεται</a:t>
            </a:r>
          </a:p>
          <a:p>
            <a:pPr marL="0" indent="0" algn="just">
              <a:buNone/>
            </a:pPr>
            <a:r>
              <a:rPr lang="el-GR" sz="2200" dirty="0"/>
              <a:t> </a:t>
            </a:r>
            <a:r>
              <a:rPr lang="el-GR" sz="2200" dirty="0" smtClean="0"/>
              <a:t>    </a:t>
            </a:r>
            <a:r>
              <a:rPr lang="el-GR" sz="2200" dirty="0"/>
              <a:t>η </a:t>
            </a:r>
            <a:r>
              <a:rPr lang="el-GR" sz="2200" dirty="0" smtClean="0"/>
              <a:t>επαφή μεταξύ  </a:t>
            </a:r>
            <a:r>
              <a:rPr lang="el-GR" sz="2200" dirty="0"/>
              <a:t>των σωμάτων </a:t>
            </a:r>
            <a:r>
              <a:rPr lang="el-GR" sz="2200" dirty="0" smtClean="0"/>
              <a:t>Α</a:t>
            </a:r>
          </a:p>
          <a:p>
            <a:pPr marL="0" indent="0" algn="just">
              <a:buNone/>
            </a:pPr>
            <a:r>
              <a:rPr lang="el-GR" sz="2200" dirty="0"/>
              <a:t> </a:t>
            </a:r>
            <a:r>
              <a:rPr lang="el-GR" sz="2200" dirty="0" smtClean="0"/>
              <a:t>   και  </a:t>
            </a:r>
            <a:r>
              <a:rPr lang="el-GR" sz="2200" dirty="0"/>
              <a:t>Β</a:t>
            </a:r>
            <a:r>
              <a:rPr lang="el-GR" sz="2200" dirty="0" smtClean="0"/>
              <a:t>.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4644008" y="501317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l-GR" sz="2000" dirty="0"/>
              <a:t>ζ.  Οι συνθήκες για τις οποίες τα </a:t>
            </a:r>
          </a:p>
          <a:p>
            <a:pPr algn="just"/>
            <a:r>
              <a:rPr lang="el-GR" sz="2000" dirty="0"/>
              <a:t>     σώματα Α και Β  παραμένουν</a:t>
            </a:r>
          </a:p>
          <a:p>
            <a:pPr algn="just"/>
            <a:r>
              <a:rPr lang="el-GR" sz="2000" dirty="0"/>
              <a:t>     ακίνητα στο  κεκλιμένο επίπεδο.</a:t>
            </a:r>
          </a:p>
          <a:p>
            <a:pPr algn="just"/>
            <a:r>
              <a:rPr lang="el-GR" sz="2000" dirty="0"/>
              <a:t>     (Άσκηση)</a:t>
            </a:r>
          </a:p>
        </p:txBody>
      </p:sp>
      <p:pic>
        <p:nvPicPr>
          <p:cNvPr id="10" name="Picture 2" descr="C:\Users\Costas\Desktop\Scan\σάρωση0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4032448" cy="308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08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Κίνηση Σωμάτων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Κεκλιμένο Επίπεδο </a:t>
            </a:r>
            <a:endParaRPr lang="el-GR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4040188" cy="3030141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645025" y="1565102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el-GR" sz="2000" dirty="0" smtClean="0"/>
              <a:t>Τα σώματα θεωρούνται ως υλικά σημεία</a:t>
            </a:r>
            <a:endParaRPr lang="el-GR" sz="20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5025" y="2286024"/>
            <a:ext cx="4041775" cy="15030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1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Επιλογή συστήματος και ΔΕΣ.</a:t>
            </a:r>
          </a:p>
          <a:p>
            <a:pPr marL="0" indent="0" algn="just">
              <a:buNone/>
            </a:pPr>
            <a:r>
              <a:rPr lang="el-GR" sz="2200" b="1" dirty="0" smtClean="0"/>
              <a:t>Σχεδιάζουμε δύο ΔΕΣ, ένα για κάθε σώμα.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23528" y="4869160"/>
                <a:ext cx="8568952" cy="1726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l-GR" sz="2400" b="1" dirty="0" smtClean="0"/>
                  <a:t>Σώμα Α</a:t>
                </a:r>
                <a:r>
                  <a:rPr lang="en-US" sz="2000" b="1" dirty="0" smtClean="0"/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   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𝑚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sub>
                    </m:sSub>
                    <m:r>
                      <a:rPr lang="en-US" sz="2800" i="1">
                        <a:latin typeface="Cambria Math"/>
                        <a:ea typeface="Cambria Math"/>
                      </a:rPr>
                      <m:t>⇒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𝑔𝑠𝑖𝑛</m:t>
                    </m:r>
                    <m:r>
                      <a:rPr lang="el-GR" sz="2800" b="0" i="1" smtClean="0">
                        <a:latin typeface="Cambria Math"/>
                        <a:ea typeface="Cambria Math"/>
                      </a:rPr>
                      <m:t>𝜑</m:t>
                    </m:r>
                    <m:r>
                      <a:rPr lang="el-GR" sz="2800" b="0" i="1" smtClean="0"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el-GR" sz="28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𝐹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𝐴</m:t>
                        </m:r>
                      </m:sub>
                    </m:sSub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800" b="1" dirty="0" smtClean="0"/>
                  <a:t>        </a:t>
                </a:r>
                <a:r>
                  <a:rPr lang="en-US" sz="2400" b="1" dirty="0" smtClean="0"/>
                  <a:t>(1)</a:t>
                </a:r>
              </a:p>
              <a:p>
                <a:pPr algn="just"/>
                <a:r>
                  <a:rPr lang="en-US" sz="2400" b="1" dirty="0" smtClean="0"/>
                  <a:t>                  </a:t>
                </a:r>
              </a:p>
              <a:p>
                <a:pPr algn="just"/>
                <a:r>
                  <a:rPr lang="en-US" sz="2800" dirty="0" smtClean="0">
                    <a:ea typeface="Cambria Math" panose="02040503050406030204" pitchFamily="18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sz="2800" b="0" i="1" smtClean="0">
                        <a:latin typeface="Cambria Math"/>
                        <a:ea typeface="Cambria Math" panose="02040503050406030204" pitchFamily="18" charset="0"/>
                      </a:rPr>
                      <m:t>𝑐𝑜𝑠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l-GR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8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</a:t>
                </a:r>
                <a:r>
                  <a:rPr lang="en-US" sz="2400" b="1" dirty="0" smtClean="0"/>
                  <a:t>(2)</a:t>
                </a:r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el-GR" sz="24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869160"/>
                <a:ext cx="8568952" cy="1726755"/>
              </a:xfrm>
              <a:prstGeom prst="rect">
                <a:avLst/>
              </a:prstGeom>
              <a:blipFill rotWithShape="1">
                <a:blip r:embed="rId4"/>
                <a:stretch>
                  <a:fillRect l="-1067" r="-64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644007" y="3645024"/>
            <a:ext cx="4041775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Καρτεσιανό Σ.Σ-Εξισώσεις Κίνησης</a:t>
            </a:r>
            <a:endParaRPr lang="el-GR" sz="2200" dirty="0"/>
          </a:p>
        </p:txBody>
      </p:sp>
      <p:pic>
        <p:nvPicPr>
          <p:cNvPr id="2050" name="Picture 2" descr="C:\Users\Costas\Desktop\Scan\σάρωση00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09301"/>
            <a:ext cx="4068452" cy="307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90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Κίνηση Σωμάτων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Κεκλιμένο Επίπεδο </a:t>
            </a:r>
            <a:endParaRPr lang="el-GR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4040188" cy="3030141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645025" y="1565102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el-GR" sz="2000" dirty="0" smtClean="0"/>
              <a:t>Τα σώματα θεωρούνται ως υλικά σημεία</a:t>
            </a:r>
            <a:endParaRPr lang="el-GR" sz="20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5025" y="2286024"/>
            <a:ext cx="4041775" cy="15030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1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Επιλογή συστήματος και ΔΕΣ.</a:t>
            </a:r>
          </a:p>
          <a:p>
            <a:pPr marL="0" indent="0" algn="just">
              <a:buNone/>
            </a:pPr>
            <a:r>
              <a:rPr lang="el-GR" sz="2200" b="1" dirty="0" smtClean="0"/>
              <a:t>Σχεδιάζουμε δύο ΔΕΣ, ένα για κάθε σώμα.</a:t>
            </a:r>
          </a:p>
          <a:p>
            <a:pPr marL="457200" indent="-457200" algn="just">
              <a:buFont typeface="+mj-lt"/>
              <a:buAutoNum type="alphaLcPeriod"/>
            </a:pPr>
            <a:endParaRPr lang="el-GR" sz="2200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23528" y="4869160"/>
                <a:ext cx="8568952" cy="1726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l-GR" sz="2400" b="1" dirty="0"/>
                  <a:t>Σώμα </a:t>
                </a:r>
                <a:r>
                  <a:rPr lang="en-US" sz="2400" b="1" dirty="0" smtClean="0"/>
                  <a:t>B</a:t>
                </a:r>
                <a:r>
                  <a:rPr lang="en-US" sz="2000" b="1" dirty="0"/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𝑔𝑠𝑖𝑛</m:t>
                    </m:r>
                    <m:r>
                      <a:rPr lang="el-G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l-G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l-GR" sz="28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</a:t>
                </a:r>
                <a:r>
                  <a:rPr lang="en-US" sz="2400" b="1" dirty="0" smtClean="0"/>
                  <a:t>(3)</a:t>
                </a:r>
              </a:p>
              <a:p>
                <a:pPr algn="just"/>
                <a:r>
                  <a:rPr lang="en-US" sz="2400" b="1" dirty="0" smtClean="0"/>
                  <a:t>                  </a:t>
                </a:r>
              </a:p>
              <a:p>
                <a:pPr algn="just"/>
                <a:r>
                  <a:rPr lang="en-US" sz="2800" dirty="0" smtClean="0">
                    <a:ea typeface="Cambria Math" panose="02040503050406030204" pitchFamily="18" charset="0"/>
                  </a:rPr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sz="2800" b="0" i="1" smtClean="0">
                        <a:latin typeface="Cambria Math"/>
                        <a:ea typeface="Cambria Math" panose="02040503050406030204" pitchFamily="18" charset="0"/>
                      </a:rPr>
                      <m:t>𝑐𝑜𝑠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l-GR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8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</a:t>
                </a:r>
                <a:r>
                  <a:rPr lang="en-US" sz="2400" b="1" dirty="0" smtClean="0"/>
                  <a:t>(4)</a:t>
                </a:r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el-GR" sz="24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869160"/>
                <a:ext cx="8568952" cy="1726755"/>
              </a:xfrm>
              <a:prstGeom prst="rect">
                <a:avLst/>
              </a:prstGeom>
              <a:blipFill rotWithShape="1">
                <a:blip r:embed="rId4"/>
                <a:stretch>
                  <a:fillRect l="-1067" r="-10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644007" y="3645024"/>
            <a:ext cx="4041775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Καρτεσιανό Σ.Σ-Εξισώσεις Κίνησης</a:t>
            </a:r>
            <a:endParaRPr lang="el-GR" sz="2200" dirty="0"/>
          </a:p>
        </p:txBody>
      </p:sp>
      <p:pic>
        <p:nvPicPr>
          <p:cNvPr id="11" name="Picture 2" descr="C:\Users\Costas\Desktop\Scan\σάρωση00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09301"/>
            <a:ext cx="4068452" cy="307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8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Κίνηση Σωμάτων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Κεκλιμένο Επίπεδο </a:t>
            </a:r>
            <a:endParaRPr lang="el-GR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6792"/>
            <a:ext cx="4040188" cy="3030141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κειμένου 2"/>
              <p:cNvSpPr>
                <a:spLocks noGrp="1"/>
              </p:cNvSpPr>
              <p:nvPr>
                <p:ph type="body" sz="quarter" idx="3"/>
              </p:nvPr>
            </p:nvSpPr>
            <p:spPr>
              <a:xfrm>
                <a:off x="4623463" y="1412776"/>
                <a:ext cx="4041775" cy="187220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sz="2000" b="0" dirty="0" smtClean="0"/>
                  <a:t>Οι παραπάνω εξισώσεις αποτελούν </a:t>
                </a:r>
                <a:r>
                  <a:rPr lang="el-GR" sz="2000" b="0" dirty="0"/>
                  <a:t>σύστημα 4 εξισώσεων με 9 </a:t>
                </a:r>
                <a:r>
                  <a:rPr lang="el-GR" sz="2000" b="0" dirty="0" smtClean="0"/>
                  <a:t>αγνώστους</a:t>
                </a:r>
                <a:r>
                  <a:rPr lang="en-US" sz="2000" b="0" dirty="0" smtClean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𝑭</m:t>
                    </m:r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sub>
                    </m:sSub>
                  </m:oMath>
                </a14:m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sub>
                    </m:sSub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0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acc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acc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acc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sub>
                    </m:sSub>
                  </m:oMath>
                </a14:m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</a:t>
                </a:r>
                <a:r>
                  <a:rPr lang="en-US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0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𝒚</m:t>
                            </m:r>
                          </m:e>
                        </m:acc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sub>
                    </m:sSub>
                  </m:oMath>
                </a14:m>
                <a:endParaRPr lang="el-GR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l-GR" sz="2000" dirty="0"/>
              </a:p>
            </p:txBody>
          </p:sp>
        </mc:Choice>
        <mc:Fallback xmlns="">
          <p:sp>
            <p:nvSpPr>
              <p:cNvPr id="3" name="Θέση κει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3"/>
              </p:nvPr>
            </p:nvSpPr>
            <p:spPr>
              <a:xfrm>
                <a:off x="4623463" y="1412776"/>
                <a:ext cx="4041775" cy="1872208"/>
              </a:xfrm>
              <a:blipFill rotWithShape="1">
                <a:blip r:embed="rId4"/>
                <a:stretch>
                  <a:fillRect l="-1508" r="-165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644005" y="3068960"/>
            <a:ext cx="4176467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3</a:t>
            </a:r>
            <a:r>
              <a:rPr lang="el-GR" sz="2200" dirty="0" smtClean="0"/>
              <a:t>:  Κινηματικοί Περιορισμοί</a:t>
            </a:r>
            <a:endParaRPr lang="el-GR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644004" y="3715052"/>
                <a:ext cx="410445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b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l-GR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l-GR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5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l-GR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l-GR" sz="2800" b="0" i="0" smtClean="0">
                            <a:latin typeface="Cambria Math"/>
                            <a:ea typeface="Cambria Math" panose="02040503050406030204" pitchFamily="18" charset="0"/>
                          </a:rPr>
                          <m:t>Β</m:t>
                        </m:r>
                      </m:sub>
                    </m:sSub>
                    <m:r>
                      <a:rPr lang="en-US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l-GR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l-GR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6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endParaRPr lang="el-GR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4" y="3715052"/>
                <a:ext cx="4104459" cy="523220"/>
              </a:xfrm>
              <a:prstGeom prst="rect">
                <a:avLst/>
              </a:prstGeom>
              <a:blipFill rotWithShape="1">
                <a:blip r:embed="rId5"/>
                <a:stretch>
                  <a:fillRect r="-1634" b="-232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644005" y="4273932"/>
                <a:ext cx="4104459" cy="5132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b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l-GR" sz="2800" b="0" i="0" smtClean="0">
                            <a:latin typeface="Cambria Math"/>
                            <a:ea typeface="Cambria Math" panose="02040503050406030204" pitchFamily="18" charset="0"/>
                          </a:rPr>
                          <m:t>Β</m:t>
                        </m:r>
                      </m:sub>
                    </m:sSub>
                    <m:r>
                      <a:rPr lang="en-US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acc>
                      <m:accPr>
                        <m:chr m:val="̈"/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(7)</a:t>
                </a:r>
                <a:endParaRPr lang="el-GR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5" y="4273932"/>
                <a:ext cx="4104459" cy="513282"/>
              </a:xfrm>
              <a:prstGeom prst="rect">
                <a:avLst/>
              </a:prstGeom>
              <a:blipFill rotWithShape="1">
                <a:blip r:embed="rId6"/>
                <a:stretch>
                  <a:fillRect t="-2381" r="-1486" b="-2381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Θέση κειμένου 2"/>
          <p:cNvSpPr txBox="1">
            <a:spLocks/>
          </p:cNvSpPr>
          <p:nvPr/>
        </p:nvSpPr>
        <p:spPr>
          <a:xfrm>
            <a:off x="440124" y="4869160"/>
            <a:ext cx="8352928" cy="470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l-GR" sz="2000" b="0" dirty="0" smtClean="0"/>
              <a:t>Τα σώματα Α και Β κινούνται σε σχέση με το κεκλιμένο επίπεδο (ολίσθηση)</a:t>
            </a:r>
            <a:r>
              <a:rPr lang="en-US" sz="2000" b="0" dirty="0" smtClean="0"/>
              <a:t>:</a:t>
            </a:r>
            <a:endParaRPr lang="el-GR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11557" y="5426060"/>
                <a:ext cx="813690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l-GR" sz="28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𝛢</m:t>
                        </m:r>
                      </m:sub>
                    </m:sSub>
                    <m:sSub>
                      <m:sSubPr>
                        <m:ctrlPr>
                          <a:rPr lang="en-US" sz="28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𝛮</m:t>
                        </m:r>
                      </m:e>
                      <m:sub>
                        <m:r>
                          <a:rPr lang="el-GR" sz="28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𝛢</m:t>
                        </m:r>
                      </m:sub>
                    </m:sSub>
                  </m:oMath>
                </a14:m>
                <a:r>
                  <a:rPr lang="en-US" sz="28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l-GR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8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l-GR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l-GR" sz="2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𝛣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i="1" dirty="0">
                            <a:latin typeface="Cambria Math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l-GR" sz="28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𝛣</m:t>
                        </m:r>
                      </m:sub>
                    </m:sSub>
                    <m:sSub>
                      <m:sSubPr>
                        <m:ctrlPr>
                          <a:rPr lang="en-US" sz="28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i="1" dirty="0">
                            <a:latin typeface="Cambria Math"/>
                            <a:ea typeface="Cambria Math" panose="02040503050406030204" pitchFamily="18" charset="0"/>
                          </a:rPr>
                          <m:t>𝛮</m:t>
                        </m:r>
                      </m:e>
                      <m:sub>
                        <m:r>
                          <a:rPr lang="el-GR" sz="28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𝛣</m:t>
                        </m:r>
                      </m:sub>
                    </m:sSub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l-GR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</a:t>
                </a:r>
                <a:r>
                  <a:rPr lang="en-US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l-GR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9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endParaRPr lang="el-GR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57" y="5426060"/>
                <a:ext cx="8136906" cy="523220"/>
              </a:xfrm>
              <a:prstGeom prst="rect">
                <a:avLst/>
              </a:prstGeom>
              <a:blipFill rotWithShape="1">
                <a:blip r:embed="rId7"/>
                <a:stretch>
                  <a:fillRect r="-1199" b="-232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C:\Users\Costas\Desktop\Scan\σάρωση000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24" y="1535954"/>
            <a:ext cx="4059868" cy="306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77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Κίνηση Σωμάτων σε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          Κεκλιμένο Επίπεδο 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40124" y="1556792"/>
            <a:ext cx="8308339" cy="468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4</a:t>
            </a:r>
            <a:r>
              <a:rPr lang="el-GR" sz="2200" dirty="0" smtClean="0"/>
              <a:t>:  Με βάση τις (5), (6) και (7) προκύπτει</a:t>
            </a:r>
            <a:r>
              <a:rPr lang="en-US" sz="2200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67544" y="1978342"/>
                <a:ext cx="8568952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(1)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𝑔𝑠𝑖𝑛</m:t>
                    </m:r>
                    <m:r>
                      <a:rPr lang="el-G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l-G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l-GR" sz="28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sSub>
                      <m:sSubPr>
                        <m:ctrlPr>
                          <a:rPr lang="en-US" sz="2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endParaRPr lang="en-US" sz="28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 indent="-457200" algn="just">
                  <a:buAutoNum type="arabicParenBoth"/>
                </a:pPr>
                <a:endParaRPr lang="en-US" sz="2400" b="1" dirty="0" smtClean="0"/>
              </a:p>
              <a:p>
                <a:pPr algn="just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l-GR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l-GR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𝑔𝑐𝑜𝑠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(2)</a:t>
                </a:r>
              </a:p>
              <a:p>
                <a:pPr algn="just"/>
                <a:endParaRPr lang="en-US" sz="28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el-GR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US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l-GR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𝑔𝑠𝑖𝑛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l-GR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̈"/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8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endParaRPr lang="en-US" sz="28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en-US" sz="28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r>
                  <a:rPr lang="el-GR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US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</a:t>
                </a:r>
                <a:r>
                  <a:rPr lang="el-GR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n-US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𝑔𝑐𝑜𝑠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l-GR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l-GR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𝑔𝑐𝑜𝑠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(4)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978342"/>
                <a:ext cx="8568952" cy="3046988"/>
              </a:xfrm>
              <a:prstGeom prst="rect">
                <a:avLst/>
              </a:prstGeom>
              <a:blipFill rotWithShape="1">
                <a:blip r:embed="rId3"/>
                <a:stretch>
                  <a:fillRect l="-1495" t="-2004" b="-481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12132" y="5354052"/>
                <a:ext cx="809231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(8)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l-G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𝛢</m:t>
                        </m:r>
                      </m:sub>
                    </m:sSub>
                    <m:sSub>
                      <m:sSubPr>
                        <m:ctrlPr>
                          <a:rPr lang="en-US" sz="28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𝛮</m:t>
                        </m:r>
                      </m:e>
                      <m:sub>
                        <m:r>
                          <a:rPr lang="el-G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𝛢</m:t>
                        </m:r>
                      </m:sub>
                    </m:sSub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28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l-G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𝛢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𝑔𝑐𝑜𝑠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(8)</a:t>
                </a:r>
                <a:endParaRPr lang="el-GR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32" y="5354052"/>
                <a:ext cx="8092316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1507" t="-11628" b="-313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3059832" y="5219908"/>
            <a:ext cx="498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(2)</a:t>
            </a:r>
            <a:endParaRPr lang="el-GR" dirty="0"/>
          </a:p>
        </p:txBody>
      </p:sp>
      <p:sp>
        <p:nvSpPr>
          <p:cNvPr id="17" name="Rectangle 16"/>
          <p:cNvSpPr/>
          <p:nvPr/>
        </p:nvSpPr>
        <p:spPr>
          <a:xfrm>
            <a:off x="3634198" y="6107008"/>
            <a:ext cx="2954026" cy="4398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40624" y="2852936"/>
            <a:ext cx="2655712" cy="4398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84933" y="4585441"/>
            <a:ext cx="2783411" cy="4398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67544" y="6033664"/>
                <a:ext cx="809231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(9)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sz="28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𝛮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8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2800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l-G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𝑔𝑐𝑜𝑠</m:t>
                    </m:r>
                    <m: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n-US" sz="2800" b="0" i="1" smtClean="0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 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(9)</a:t>
                </a:r>
                <a:endParaRPr lang="el-GR" sz="28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6033664"/>
                <a:ext cx="8092316" cy="523220"/>
              </a:xfrm>
              <a:prstGeom prst="rect">
                <a:avLst/>
              </a:prstGeom>
              <a:blipFill rotWithShape="1">
                <a:blip r:embed="rId5"/>
                <a:stretch>
                  <a:fillRect l="-1583" t="-11628" r="-754" b="-313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3635896" y="5418219"/>
            <a:ext cx="2952328" cy="4590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065033" y="5877272"/>
            <a:ext cx="498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(2)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558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7/9/2014 8:35:30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2,3,1026,5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7,8,17,10,"/>
</p:tagLst>
</file>

<file path=ppt/theme/theme1.xml><?xml version="1.0" encoding="utf-8"?>
<a:theme xmlns:a="http://schemas.openxmlformats.org/drawingml/2006/main" name="UTH_Opencourse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 f a l s e 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5E660CE9-CF9F-4905-8878-B8801F9EB79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11397</TotalTime>
  <Words>2411</Words>
  <Application>Microsoft Office PowerPoint</Application>
  <PresentationFormat>On-screen Show (4:3)</PresentationFormat>
  <Paragraphs>239</Paragraphs>
  <Slides>25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UTH_Opencourses Powerpoint Template</vt:lpstr>
      <vt:lpstr>Δυναμική</vt:lpstr>
      <vt:lpstr>Νόμοι Νεύτωνα και Εφαρμογές</vt:lpstr>
      <vt:lpstr>Εφαρμογή 2: Κίνηση Σωμάτων σε                         Κεκλιμένο Επίπεδο </vt:lpstr>
      <vt:lpstr>Εφαρμογή 2: Κίνηση Σωμάτων σε                         Κεκλιμένο Επίπεδο </vt:lpstr>
      <vt:lpstr>Εφαρμογή 2: Κίνηση Σωμάτων σε                         Κεκλιμένο Επίπεδο </vt:lpstr>
      <vt:lpstr>Εφαρμογή 2: Κίνηση Σωμάτων σε                         Κεκλιμένο Επίπεδο </vt:lpstr>
      <vt:lpstr>Εφαρμογή 2: Κίνηση Σωμάτων σε                         Κεκλιμένο Επίπεδο </vt:lpstr>
      <vt:lpstr>Εφαρμογή 2: Κίνηση Σωμάτων σε                         Κεκλιμένο Επίπεδο </vt:lpstr>
      <vt:lpstr>Εφαρμογή 2: Κίνηση Σωμάτων σε                         Κεκλιμένο Επίπεδο </vt:lpstr>
      <vt:lpstr>Εφαρμογή 2: Κίνηση Σωμάτων σε                         Κεκλιμένο Επίπεδο </vt:lpstr>
      <vt:lpstr>Εφαρμογή 2: Κίνηση Σωμάτων σε                         Κεκλιμένο Επίπεδο </vt:lpstr>
      <vt:lpstr>Εφαρμογή 2: Κίνηση Σωμάτων σε                         Κεκλιμένο Επίπεδο </vt:lpstr>
      <vt:lpstr>Εφαρμογή 2: Κίνηση Σωμάτων σε                         Κεκλιμένο Επίπεδο </vt:lpstr>
      <vt:lpstr>Νόμοι Euler και Εφαρμογές</vt:lpstr>
      <vt:lpstr>Νόμοι Euler για Σύστημα Υ.Σ</vt:lpstr>
      <vt:lpstr>1ος Νόμος του Euler</vt:lpstr>
      <vt:lpstr>1ος Νόμος του Euler</vt:lpstr>
      <vt:lpstr>1ος Νόμος του Euler</vt:lpstr>
      <vt:lpstr>1ος Νόμος του Euler</vt:lpstr>
      <vt:lpstr>2ος Νόμος του Euler</vt:lpstr>
      <vt:lpstr>2ος Νόμος του Euler</vt:lpstr>
      <vt:lpstr>2ος Νόμος του Euler</vt:lpstr>
      <vt:lpstr>Νόμοι του Euler-Παρατηρήσεις</vt:lpstr>
      <vt:lpstr>Νόμοι του Euler-Παρατηρήσεις</vt:lpstr>
      <vt:lpstr>Τέλος Ενότητας</vt:lpstr>
    </vt:vector>
  </TitlesOfParts>
  <Company>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Τίτλος Μαθήματος - Ενότητα</dc:title>
  <dc:creator>ΔΙδάσκων</dc:creator>
  <cp:lastModifiedBy>Christina</cp:lastModifiedBy>
  <cp:revision>160</cp:revision>
  <dcterms:created xsi:type="dcterms:W3CDTF">2014-09-17T16:29:18Z</dcterms:created>
  <dcterms:modified xsi:type="dcterms:W3CDTF">2014-12-08T08:57:39Z</dcterms:modified>
</cp:coreProperties>
</file>