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8"/>
  </p:notesMasterIdLst>
  <p:sldIdLst>
    <p:sldId id="256" r:id="rId3"/>
    <p:sldId id="311" r:id="rId4"/>
    <p:sldId id="312" r:id="rId5"/>
    <p:sldId id="314" r:id="rId6"/>
    <p:sldId id="318" r:id="rId7"/>
    <p:sldId id="320" r:id="rId8"/>
    <p:sldId id="321" r:id="rId9"/>
    <p:sldId id="322" r:id="rId10"/>
    <p:sldId id="323" r:id="rId11"/>
    <p:sldId id="324" r:id="rId12"/>
    <p:sldId id="381" r:id="rId13"/>
    <p:sldId id="326" r:id="rId14"/>
    <p:sldId id="327" r:id="rId15"/>
    <p:sldId id="338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28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75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3.png"/><Relationship Id="rId3" Type="http://schemas.openxmlformats.org/officeDocument/2006/relationships/image" Target="../../clipboard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../clipboard/media/image36.png"/><Relationship Id="rId5" Type="http://schemas.openxmlformats.org/officeDocument/2006/relationships/image" Target="../media/image77.png"/><Relationship Id="rId10" Type="http://schemas.openxmlformats.org/officeDocument/2006/relationships/image" Target="../../clipboard/media/image35.png"/><Relationship Id="rId4" Type="http://schemas.openxmlformats.org/officeDocument/2006/relationships/image" Target="../../clipboard/media/image29.png"/><Relationship Id="rId9" Type="http://schemas.openxmlformats.org/officeDocument/2006/relationships/image" Target="../../clipboard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2.png"/><Relationship Id="rId3" Type="http://schemas.openxmlformats.org/officeDocument/2006/relationships/image" Target="../../clipboard/media/image37.png"/><Relationship Id="rId7" Type="http://schemas.openxmlformats.org/officeDocument/2006/relationships/image" Target="../../clipboard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../clipboard/media/image40.png"/><Relationship Id="rId5" Type="http://schemas.openxmlformats.org/officeDocument/2006/relationships/image" Target="../../clipboard/media/image39.png"/><Relationship Id="rId10" Type="http://schemas.openxmlformats.org/officeDocument/2006/relationships/image" Target="../../clipboard/media/image44.png"/><Relationship Id="rId4" Type="http://schemas.openxmlformats.org/officeDocument/2006/relationships/image" Target="../../clipboard/media/image38.png"/><Relationship Id="rId9" Type="http://schemas.openxmlformats.org/officeDocument/2006/relationships/image" Target="../../clipboard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9.png"/><Relationship Id="rId3" Type="http://schemas.openxmlformats.org/officeDocument/2006/relationships/image" Target="../../clipboard/media/image37.png"/><Relationship Id="rId7" Type="http://schemas.openxmlformats.org/officeDocument/2006/relationships/image" Target="../../clipboard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../clipboard/media/image47.png"/><Relationship Id="rId5" Type="http://schemas.openxmlformats.org/officeDocument/2006/relationships/image" Target="../../clipboard/media/image46.png"/><Relationship Id="rId4" Type="http://schemas.openxmlformats.org/officeDocument/2006/relationships/image" Target="../../clipboard/media/image45.png"/><Relationship Id="rId9" Type="http://schemas.openxmlformats.org/officeDocument/2006/relationships/image" Target="../../clipboard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57.png"/><Relationship Id="rId3" Type="http://schemas.openxmlformats.org/officeDocument/2006/relationships/image" Target="../../clipboard/media/image52.png"/><Relationship Id="rId7" Type="http://schemas.openxmlformats.org/officeDocument/2006/relationships/image" Target="../../clipboard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../clipboard/media/image55.png"/><Relationship Id="rId5" Type="http://schemas.openxmlformats.org/officeDocument/2006/relationships/image" Target="../../clipboard/media/image54.png"/><Relationship Id="rId4" Type="http://schemas.openxmlformats.org/officeDocument/2006/relationships/image" Target="../../clipboard/media/image53.png"/><Relationship Id="rId9" Type="http://schemas.openxmlformats.org/officeDocument/2006/relationships/image" Target="../../clipboard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../clipboard/media/image59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10" Type="http://schemas.openxmlformats.org/officeDocument/2006/relationships/image" Target="../media/image80.png"/><Relationship Id="rId4" Type="http://schemas.openxmlformats.org/officeDocument/2006/relationships/image" Target="../../clipboard/media/image60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../clipboard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06718" y="2996952"/>
                <a:ext cx="8308339" cy="165618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b="0" dirty="0" smtClean="0"/>
                  <a:t>Οι </a:t>
                </a:r>
                <a:r>
                  <a:rPr lang="en-US" b="0" dirty="0" smtClean="0"/>
                  <a:t>(1) </a:t>
                </a:r>
                <a:r>
                  <a:rPr lang="el-GR" b="0" dirty="0" smtClean="0"/>
                  <a:t>και (3) αποτελούν γραμμικό αλγεβρικό σύστημα 2 εξισώσεων με 2 αγνώστους</a:t>
                </a:r>
                <a:r>
                  <a:rPr lang="en-US" b="0" dirty="0" smtClean="0"/>
                  <a:t>: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algn="just"/>
                <a:r>
                  <a:rPr lang="el-GR" b="0" dirty="0" smtClean="0"/>
                  <a:t>Το σύστημα λύνεται πολύ εύκολα. Προσθέτοντας κατά μέλη</a:t>
                </a:r>
                <a:r>
                  <a:rPr lang="en-US" b="0" dirty="0" smtClean="0"/>
                  <a:t> </a:t>
                </a:r>
                <a:r>
                  <a:rPr lang="el-GR" b="0" dirty="0" smtClean="0"/>
                  <a:t>τις (1) και (3) και λύνοντας ως προς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b="0" dirty="0" smtClean="0"/>
                  <a:t>  προκύπτει</a:t>
                </a:r>
                <a:r>
                  <a:rPr lang="en-US" b="0" dirty="0" smtClean="0"/>
                  <a:t>:</a:t>
                </a:r>
                <a:endParaRPr lang="el-GR" b="0" dirty="0"/>
              </a:p>
            </p:txBody>
          </p:sp>
        </mc:Choice>
        <mc:Fallback xmlns="">
          <p:sp>
            <p:nvSpPr>
              <p:cNvPr id="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06718" y="2996952"/>
                <a:ext cx="8308339" cy="1656184"/>
              </a:xfrm>
              <a:blipFill rotWithShape="1">
                <a:blip r:embed="rId3"/>
                <a:stretch>
                  <a:fillRect l="-1174" t="-1476" r="-1101" b="-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7544" y="1970837"/>
                <a:ext cx="856895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arenBoth"/>
                </a:pP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𝑔𝑠𝑖𝑛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acc>
                      <m:accPr>
                        <m:chr m:val="̈"/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(9)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𝑔𝑠𝑖𝑛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acc>
                      <m:accPr>
                        <m:chr m:val="̈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70837"/>
                <a:ext cx="856895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39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03648" y="4867180"/>
                <a:ext cx="6408712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  <a:ea typeface="Cambria Math" panose="02040503050406030204" pitchFamily="18" charset="0"/>
                        </a:rPr>
                        <m:t>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8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800" b="0" i="0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7180"/>
                <a:ext cx="6408712" cy="1051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619672" y="4867180"/>
            <a:ext cx="5904656" cy="1154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κειμένου 2"/>
              <p:cNvSpPr txBox="1">
                <a:spLocks/>
              </p:cNvSpPr>
              <p:nvPr/>
            </p:nvSpPr>
            <p:spPr>
              <a:xfrm>
                <a:off x="440124" y="1628800"/>
                <a:ext cx="8352928" cy="4700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sz="2000" b="0" dirty="0" smtClean="0"/>
                  <a:t>Αντικαθιστώντας την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0" dirty="0" smtClean="0"/>
                  <a:t> στην (1), προκύπτει η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b="0" dirty="0" smtClean="0"/>
                  <a:t>:</a:t>
                </a:r>
                <a:r>
                  <a:rPr lang="el-GR" sz="2000" b="0" dirty="0" smtClean="0"/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13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4" y="1628800"/>
                <a:ext cx="8352928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730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03648" y="2528241"/>
                <a:ext cx="6408712" cy="90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latin typeface="Cambria Math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l-GR" sz="2800" i="1" dirty="0">
                          <a:latin typeface="Cambria Math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528241"/>
                <a:ext cx="6408712" cy="900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884368" y="2685713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l-GR" sz="2400" dirty="0"/>
          </a:p>
        </p:txBody>
      </p:sp>
      <p:sp>
        <p:nvSpPr>
          <p:cNvPr id="17" name="Rectangle 16"/>
          <p:cNvSpPr/>
          <p:nvPr/>
        </p:nvSpPr>
        <p:spPr>
          <a:xfrm>
            <a:off x="1619672" y="2476656"/>
            <a:ext cx="5904656" cy="952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493094"/>
            <a:ext cx="4032448" cy="639762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 smtClean="0"/>
              <a:t>δ. Ταχύτητες και θέσεις των σωμάτων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1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1719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/>
              <a:t>Οι επιταχύσνεις των δύο σωμάτων είναι σταθερές και ίδιες. Άρα αναμένεται ότι οι θέσεις και οι ταχύτητες θα είναι ίδιες και για τα δύο σώματα. </a:t>
            </a:r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644007" y="4077072"/>
            <a:ext cx="4041775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Ταχύτητες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88024" y="4427886"/>
                <a:ext cx="41044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l-GR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427886"/>
                <a:ext cx="410445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περιεχομένου 3"/>
          <p:cNvSpPr txBox="1">
            <a:spLocks/>
          </p:cNvSpPr>
          <p:nvPr/>
        </p:nvSpPr>
        <p:spPr>
          <a:xfrm>
            <a:off x="4634681" y="5013176"/>
            <a:ext cx="4041775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Θέσεις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33044" y="5373216"/>
                <a:ext cx="5539951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ea typeface="Cambria Math" panose="02040503050406030204" pitchFamily="18" charset="0"/>
                      </a:rPr>
                      <m:t>𝒂𝒕</m:t>
                    </m:r>
                    <m:r>
                      <a:rPr lang="en-US" sz="2800" b="1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044" y="5373216"/>
                <a:ext cx="5539951" cy="712631"/>
              </a:xfrm>
              <a:prstGeom prst="rect">
                <a:avLst/>
              </a:prstGeom>
              <a:blipFill rotWithShape="1"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Costas\Desktop\Scan\σάρωση0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4" y="2309874"/>
            <a:ext cx="4059868" cy="30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493094"/>
            <a:ext cx="4167137" cy="639762"/>
          </a:xfrm>
        </p:spPr>
        <p:txBody>
          <a:bodyPr>
            <a:normAutofit fontScale="70000" lnSpcReduction="20000"/>
          </a:bodyPr>
          <a:lstStyle/>
          <a:p>
            <a:r>
              <a:rPr lang="el-GR" sz="2800" dirty="0"/>
              <a:t>ε</a:t>
            </a:r>
            <a:r>
              <a:rPr lang="el-GR" sz="2800" dirty="0" smtClean="0"/>
              <a:t>. </a:t>
            </a:r>
            <a:r>
              <a:rPr lang="el-GR" sz="3100" dirty="0" smtClean="0"/>
              <a:t>Συνθήκη</a:t>
            </a:r>
            <a:r>
              <a:rPr lang="el-GR" sz="2800" dirty="0" smtClean="0"/>
              <a:t> για την οποία χάνεται η επαφή μεταξύ των δύο σωμάτων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1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782936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Για να είναι τα σώματα σε επαφή θα πρέπει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76055" y="3083130"/>
                <a:ext cx="37969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                         </a:t>
                </a:r>
                <a:r>
                  <a:rPr lang="en-US" sz="2400" b="1" dirty="0" smtClean="0"/>
                  <a:t>(11)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5" y="3083130"/>
                <a:ext cx="3796939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3"/>
              <p:cNvSpPr txBox="1">
                <a:spLocks/>
              </p:cNvSpPr>
              <p:nvPr/>
            </p:nvSpPr>
            <p:spPr>
              <a:xfrm>
                <a:off x="4706689" y="3654176"/>
                <a:ext cx="4041775" cy="782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 smtClean="0"/>
                  <a:t>Για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l-GR" dirty="0" smtClean="0"/>
                  <a:t> έχουμε οριακή επαφή.</a:t>
                </a:r>
              </a:p>
            </p:txBody>
          </p:sp>
        </mc:Choice>
        <mc:Fallback xmlns="">
          <p:sp>
            <p:nvSpPr>
              <p:cNvPr id="13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89" y="3654176"/>
                <a:ext cx="4041775" cy="782936"/>
              </a:xfrm>
              <a:prstGeom prst="rect">
                <a:avLst/>
              </a:prstGeom>
              <a:blipFill rotWithShape="1">
                <a:blip r:embed="rId5"/>
                <a:stretch>
                  <a:fillRect l="-1961" t="-10853" r="-2413" b="-13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περιεχομένου 3"/>
          <p:cNvSpPr txBox="1">
            <a:spLocks/>
          </p:cNvSpPr>
          <p:nvPr/>
        </p:nvSpPr>
        <p:spPr>
          <a:xfrm>
            <a:off x="4706689" y="4518272"/>
            <a:ext cx="4041775" cy="782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Με βάση την εξίσωση (10), η (11) γίνεται</a:t>
            </a:r>
            <a:r>
              <a:rPr lang="en-US" dirty="0" smtClean="0"/>
              <a:t>:</a:t>
            </a:r>
          </a:p>
          <a:p>
            <a:pPr algn="just"/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03648" y="5552577"/>
                <a:ext cx="6984776" cy="90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latin typeface="Cambria Math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l-GR" sz="2800" i="1" dirty="0">
                          <a:latin typeface="Cambria Math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l-GR" sz="2800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dirty="0">
                              <a:latin typeface="Cambria Math"/>
                              <a:ea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800" i="1" dirty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dirty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52577"/>
                <a:ext cx="6984776" cy="9007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727576" y="5500992"/>
            <a:ext cx="1444824" cy="952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pic>
        <p:nvPicPr>
          <p:cNvPr id="14" name="Picture 2" descr="C:\Users\Costas\Desktop\Scan\σάρωση0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1389"/>
            <a:ext cx="4068452" cy="30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el-GR" dirty="0"/>
              <a:t>ό</a:t>
            </a:r>
            <a:r>
              <a:rPr lang="el-GR" dirty="0" smtClean="0"/>
              <a:t>μοι </a:t>
            </a:r>
            <a:r>
              <a:rPr lang="en-US" dirty="0" smtClean="0"/>
              <a:t>Euler</a:t>
            </a:r>
            <a:r>
              <a:rPr lang="el-GR" dirty="0" smtClean="0"/>
              <a:t> και Εφαρμογές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6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</a:t>
            </a:r>
            <a:r>
              <a:rPr lang="el-GR" dirty="0"/>
              <a:t>ι</a:t>
            </a:r>
            <a:r>
              <a:rPr lang="el-GR" dirty="0" smtClean="0"/>
              <a:t> </a:t>
            </a:r>
            <a:r>
              <a:rPr lang="en-US" dirty="0" smtClean="0"/>
              <a:t>Euler</a:t>
            </a:r>
            <a:r>
              <a:rPr lang="el-GR" dirty="0" smtClean="0"/>
              <a:t> για Σύστημα Υ.Σ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639762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800" dirty="0" smtClean="0"/>
                  <a:t>Σύστημα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𝑁</m:t>
                    </m:r>
                  </m:oMath>
                </a14:m>
                <a:r>
                  <a:rPr lang="el-GR" sz="2800" dirty="0" smtClean="0"/>
                  <a:t> υλικών σημείων</a:t>
                </a:r>
                <a:endParaRPr lang="el-GR" sz="2800" dirty="0"/>
              </a:p>
            </p:txBody>
          </p:sp>
        </mc:Choice>
        <mc:Fallback xmlns="">
          <p:sp>
            <p:nvSpPr>
              <p:cNvPr id="2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639762"/>
              </a:xfrm>
              <a:blipFill rotWithShape="1">
                <a:blip r:embed="rId3"/>
                <a:stretch>
                  <a:fillRect l="-2564" r="-1810" b="-24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99992" y="1844824"/>
                <a:ext cx="4320480" cy="45365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Υλικό σημείο (Υ.Σ.)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l-GR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υλικά σημεία</a:t>
                </a:r>
              </a:p>
              <a:p>
                <a:pPr algn="just"/>
                <a:r>
                  <a:rPr lang="el-GR" dirty="0" smtClean="0"/>
                  <a:t>Μάζα του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συνιστ</a:t>
                </a:r>
                <a:r>
                  <a:rPr lang="en-US" dirty="0" smtClean="0"/>
                  <a:t>αμένη </a:t>
                </a:r>
                <a:r>
                  <a:rPr lang="el-GR" dirty="0" smtClean="0"/>
                  <a:t>εξωτερική δύναμη που ασκείται από το περιβάλλον στο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l-GR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ε</a:t>
                </a:r>
                <a:r>
                  <a:rPr lang="el-GR" dirty="0"/>
                  <a:t>σ</a:t>
                </a:r>
                <a:r>
                  <a:rPr lang="el-GR" dirty="0" smtClean="0"/>
                  <a:t>ωτερική </a:t>
                </a:r>
                <a:r>
                  <a:rPr lang="el-GR" dirty="0"/>
                  <a:t>δύναμη που ασκείται από το </a:t>
                </a:r>
                <a:r>
                  <a:rPr lang="el-GR" dirty="0" smtClean="0"/>
                  <a:t>Υ.Σ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Υ.Σ</a:t>
                </a:r>
                <a:r>
                  <a:rPr lang="en-US" dirty="0" smtClean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:</a:t>
                </a:r>
                <a:r>
                  <a:rPr lang="el-GR" dirty="0" smtClean="0"/>
                  <a:t> διανύσματα θέσης των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endParaRPr lang="el-GR" dirty="0"/>
              </a:p>
              <a:p>
                <a:pPr algn="just"/>
                <a:endParaRPr lang="el-GR" dirty="0" smtClean="0"/>
              </a:p>
            </p:txBody>
          </p:sp>
        </mc:Choice>
        <mc:Fallback xmlns="">
          <p:sp>
            <p:nvSpPr>
              <p:cNvPr id="16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99992" y="1844824"/>
                <a:ext cx="4320480" cy="4536504"/>
              </a:xfrm>
              <a:blipFill rotWithShape="1">
                <a:blip r:embed="rId5"/>
                <a:stretch>
                  <a:fillRect l="-1834" t="-1075" r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Costas\Desktop\Scan\σάρωση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158"/>
            <a:ext cx="4032448" cy="30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2"/>
              <p:cNvSpPr txBox="1">
                <a:spLocks/>
              </p:cNvSpPr>
              <p:nvPr/>
            </p:nvSpPr>
            <p:spPr>
              <a:xfrm>
                <a:off x="440124" y="1340768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υλικό σημείο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4" y="1340768"/>
                <a:ext cx="8308339" cy="468052"/>
              </a:xfrm>
              <a:prstGeom prst="rect">
                <a:avLst/>
              </a:prstGeom>
              <a:blipFill rotWithShape="1">
                <a:blip r:embed="rId3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884" y="1905962"/>
                <a:ext cx="3361626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84" y="1905962"/>
                <a:ext cx="3361626" cy="1090990"/>
              </a:xfrm>
              <a:prstGeom prst="rect">
                <a:avLst/>
              </a:prstGeom>
              <a:blipFill rotWithShape="1">
                <a:blip r:embed="rId4"/>
                <a:stretch>
                  <a:fillRect t="-2793" b="-6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9688" y="1905962"/>
                <a:ext cx="4342712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800" dirty="0" smtClean="0"/>
                  <a:t>για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=1, 2, …, 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b="1" dirty="0" smtClean="0"/>
                  <a:t>(1)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88" y="1905962"/>
                <a:ext cx="4342712" cy="1090990"/>
              </a:xfrm>
              <a:prstGeom prst="rect">
                <a:avLst/>
              </a:prstGeom>
              <a:blipFill rotWithShape="1">
                <a:blip r:embed="rId5"/>
                <a:stretch>
                  <a:fillRect l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κειμένου 2"/>
          <p:cNvSpPr txBox="1">
            <a:spLocks/>
          </p:cNvSpPr>
          <p:nvPr/>
        </p:nvSpPr>
        <p:spPr>
          <a:xfrm>
            <a:off x="440126" y="2996952"/>
            <a:ext cx="830833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 smtClean="0"/>
              <a:t>Αθροίζοντας κατά μέλη τις παραπάνω </a:t>
            </a:r>
            <a:r>
              <a:rPr lang="en-US" sz="2200" b="0" i="1" dirty="0" smtClean="0"/>
              <a:t>Ν</a:t>
            </a:r>
            <a:r>
              <a:rPr lang="en-US" sz="2200" b="0" dirty="0" smtClean="0"/>
              <a:t> εξισώσεις προκύπτει:</a:t>
            </a:r>
            <a:endParaRPr lang="en-US" sz="2200" b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3634154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34154"/>
                <a:ext cx="4896544" cy="13790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1800" y="4062055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00" y="4062055"/>
                <a:ext cx="57740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5354052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54052"/>
                <a:ext cx="5774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5002306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02306"/>
                <a:ext cx="4896544" cy="13790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072" y="5430207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30207"/>
                <a:ext cx="57740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κειμένου 2"/>
              <p:cNvSpPr txBox="1">
                <a:spLocks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σύστημα Υ.Σ.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  <a:blipFill rotWithShape="1">
                <a:blip r:embed="rId3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2541593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41593"/>
                <a:ext cx="5774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204864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4896544" cy="13790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072" y="261774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617748"/>
                <a:ext cx="5774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5400000">
            <a:off x="791914" y="3285319"/>
            <a:ext cx="576064" cy="107945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Brace 15"/>
          <p:cNvSpPr/>
          <p:nvPr/>
        </p:nvSpPr>
        <p:spPr>
          <a:xfrm rot="5400000">
            <a:off x="2411760" y="2924944"/>
            <a:ext cx="576064" cy="17281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3645024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792088" cy="1379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39752" y="3645024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792088" cy="1379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520" y="4581128"/>
                <a:ext cx="6660406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6660406" cy="13790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4860032" y="5445224"/>
            <a:ext cx="216024" cy="504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968" y="5769260"/>
                <a:ext cx="1224136" cy="75608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769260"/>
                <a:ext cx="1224136" cy="7560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κειμένου 2"/>
              <p:cNvSpPr txBox="1">
                <a:spLocks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σύστημα Υ.Σ.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  <a:blipFill rotWithShape="1">
                <a:blip r:embed="rId3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242088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5774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060848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0848"/>
                <a:ext cx="2880320" cy="13790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15816" y="2425035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25035"/>
                <a:ext cx="5774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5400000">
            <a:off x="1943708" y="2960948"/>
            <a:ext cx="576064" cy="136815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5696" y="3439870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439870"/>
                <a:ext cx="792088" cy="1379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478628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86282"/>
                <a:ext cx="2880320" cy="1379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1520" y="5061873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61873"/>
                <a:ext cx="5774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43608" y="4838774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8" name="Θέση κειμένου 2"/>
          <p:cNvSpPr txBox="1">
            <a:spLocks/>
          </p:cNvSpPr>
          <p:nvPr/>
        </p:nvSpPr>
        <p:spPr>
          <a:xfrm>
            <a:off x="3256821" y="501317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</p:spTree>
    <p:extLst>
      <p:ext uri="{BB962C8B-B14F-4D97-AF65-F5344CB8AC3E}">
        <p14:creationId xmlns:p14="http://schemas.microsoft.com/office/powerpoint/2010/main" val="2887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510" y="2121986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10" y="2121986"/>
                <a:ext cx="2880320" cy="1379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662382" y="2204864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" name="Θέση κειμένου 7"/>
          <p:cNvSpPr txBox="1">
            <a:spLocks/>
          </p:cNvSpPr>
          <p:nvPr/>
        </p:nvSpPr>
        <p:spPr>
          <a:xfrm>
            <a:off x="494030" y="3387378"/>
            <a:ext cx="8208912" cy="31379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παραπάνω σχέση αποτελεί τον </a:t>
            </a:r>
            <a:r>
              <a:rPr lang="el-GR" sz="2400" b="1" dirty="0" smtClean="0"/>
              <a:t>πρώτο νόμο του </a:t>
            </a:r>
            <a:r>
              <a:rPr lang="en-US" sz="2400" b="1" dirty="0" smtClean="0"/>
              <a:t>Euler </a:t>
            </a:r>
            <a:r>
              <a:rPr lang="el-GR" sz="2400" dirty="0" smtClean="0"/>
              <a:t>και έχει την ίδια ακριβώς μορφή με τον δεύτερο νόμο του Νεύτωνα, ο οποίος όμως, ισχύει για μεμονωμένα υλικά σημεία. Δείχνει ότι η κίνηση του κέντρου μάζας –</a:t>
            </a:r>
            <a:r>
              <a:rPr lang="en-US" sz="2400" dirty="0" smtClean="0"/>
              <a:t> </a:t>
            </a:r>
            <a:r>
              <a:rPr lang="el-GR" sz="2400" dirty="0" smtClean="0"/>
              <a:t>που δεν είναι αναγκαίο να συμπίπτει με κάποιο σημείο του συστήματος</a:t>
            </a:r>
            <a:r>
              <a:rPr lang="en-US" sz="2400" b="1" dirty="0" smtClean="0"/>
              <a:t> </a:t>
            </a:r>
            <a:r>
              <a:rPr lang="el-GR" sz="2400" b="1" dirty="0" smtClean="0"/>
              <a:t>– είναι ίδια με την κίνηση που θα προέκυπτε, αν όλη η μάζα ήταν συγκεντρωμένη στο κέντρο μάζας και</a:t>
            </a:r>
            <a:r>
              <a:rPr lang="en-US" sz="2400" b="1" dirty="0" smtClean="0"/>
              <a:t> η </a:t>
            </a:r>
            <a:r>
              <a:rPr lang="en-US" sz="2400" b="1" dirty="0" err="1" smtClean="0"/>
              <a:t>κίνηση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οφειλότ</a:t>
            </a:r>
            <a:r>
              <a:rPr lang="en-US" sz="2400" b="1" dirty="0" smtClean="0"/>
              <a:t>αν σ</a:t>
            </a:r>
            <a:r>
              <a:rPr lang="el-GR" sz="2400" b="1" dirty="0" smtClean="0"/>
              <a:t>την επίδραση της συνισταμένης εξωτερικής δύναμης.</a:t>
            </a:r>
            <a:r>
              <a:rPr lang="en-US" sz="2400" b="1" dirty="0" smtClean="0"/>
              <a:t> </a:t>
            </a:r>
            <a:endParaRPr lang="el-GR" sz="2400" b="1" i="1" dirty="0"/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40125" y="1556792"/>
            <a:ext cx="567570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Φυσική Ερμηνεία του </a:t>
            </a:r>
            <a:r>
              <a:rPr lang="el-GR" sz="2200" dirty="0" smtClean="0">
                <a:solidFill>
                  <a:srgbClr val="FF0000"/>
                </a:solidFill>
              </a:rPr>
              <a:t>1</a:t>
            </a:r>
            <a:r>
              <a:rPr lang="el-GR" sz="2200" baseline="30000" dirty="0" smtClean="0">
                <a:solidFill>
                  <a:srgbClr val="FF0000"/>
                </a:solidFill>
              </a:rPr>
              <a:t>ου</a:t>
            </a:r>
            <a:r>
              <a:rPr lang="el-GR" sz="2200" dirty="0" smtClean="0">
                <a:solidFill>
                  <a:srgbClr val="FF0000"/>
                </a:solidFill>
              </a:rPr>
              <a:t> Νόμου του </a:t>
            </a:r>
            <a:r>
              <a:rPr lang="en-US" sz="2200" dirty="0" smtClean="0">
                <a:solidFill>
                  <a:srgbClr val="FF0000"/>
                </a:solidFill>
              </a:rPr>
              <a:t>Euler:</a:t>
            </a:r>
          </a:p>
        </p:txBody>
      </p:sp>
    </p:spTree>
    <p:extLst>
      <p:ext uri="{BB962C8B-B14F-4D97-AF65-F5344CB8AC3E}">
        <p14:creationId xmlns:p14="http://schemas.microsoft.com/office/powerpoint/2010/main" val="2854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el-GR" dirty="0"/>
              <a:t>ό</a:t>
            </a:r>
            <a:r>
              <a:rPr lang="el-GR" dirty="0" smtClean="0"/>
              <a:t>μοι Νεύτωνα και Εφαρμογές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2"/>
              <p:cNvSpPr txBox="1">
                <a:spLocks/>
              </p:cNvSpPr>
              <p:nvPr/>
            </p:nvSpPr>
            <p:spPr>
              <a:xfrm>
                <a:off x="512133" y="1340768"/>
                <a:ext cx="8308339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Έστω </a:t>
                </a:r>
                <a:r>
                  <a:rPr lang="en-US" sz="2200" b="0" dirty="0" smtClean="0"/>
                  <a:t>P </a:t>
                </a:r>
                <a:r>
                  <a:rPr lang="el-GR" sz="2200" b="0" dirty="0" smtClean="0"/>
                  <a:t>αυθαίρετο σημείο και</a:t>
                </a:r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𝝆</m:t>
                            </m:r>
                          </m:e>
                        </m:ba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το διάνυσμα θέσης του υλικού σημείου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l-GR" sz="2200" dirty="0" smtClean="0">
                    <a:solidFill>
                      <a:schemeClr val="tx1"/>
                    </a:solidFill>
                  </a:rPr>
                  <a:t> ως προς το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4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3" y="1340768"/>
                <a:ext cx="8308339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880" t="-3846" b="-153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512133" y="2132856"/>
                <a:ext cx="8308339" cy="50405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/>
                  <a:t>Α</a:t>
                </a:r>
                <a:r>
                  <a:rPr lang="el-GR" sz="2200" b="0" dirty="0" smtClean="0"/>
                  <a:t>πό το εξωτερικό γινόμενο της </a:t>
                </a:r>
                <a:r>
                  <a:rPr lang="el-GR" sz="2200" dirty="0" smtClean="0"/>
                  <a:t>(1)</a:t>
                </a:r>
                <a:r>
                  <a:rPr lang="el-GR" sz="2200" b="0" dirty="0" smtClean="0"/>
                  <a:t> 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2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200" b="0" i="1" smtClean="0">
                                <a:latin typeface="Cambria Math"/>
                              </a:rPr>
                              <m:t>𝜌</m:t>
                            </m:r>
                          </m:e>
                        </m:ba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b="0" dirty="0" smtClean="0"/>
                  <a:t> θα έχω</a:t>
                </a:r>
                <a:r>
                  <a:rPr lang="en-US" sz="2200" b="0" dirty="0" smtClean="0"/>
                  <a:t>:</a:t>
                </a:r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3" y="2132856"/>
                <a:ext cx="8308339" cy="504056"/>
              </a:xfrm>
              <a:prstGeom prst="rect">
                <a:avLst/>
              </a:prstGeom>
              <a:blipFill rotWithShape="1">
                <a:blip r:embed="rId4"/>
                <a:stretch>
                  <a:fillRect l="-880" t="-4819" b="-10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073" y="2708920"/>
                <a:ext cx="6313954" cy="168675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3" y="2708920"/>
                <a:ext cx="6313954" cy="16867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9512" y="3337828"/>
                <a:ext cx="11741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(1)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37828"/>
                <a:ext cx="117410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8489" y="3058090"/>
                <a:ext cx="2171356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=1, 2, …, 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89" y="3058090"/>
                <a:ext cx="2171356" cy="1090990"/>
              </a:xfrm>
              <a:prstGeom prst="rect">
                <a:avLst/>
              </a:prstGeom>
              <a:blipFill rotWithShape="1">
                <a:blip r:embed="rId7"/>
                <a:stretch>
                  <a:fillRect l="-5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κειμένου 2"/>
          <p:cNvSpPr txBox="1">
            <a:spLocks/>
          </p:cNvSpPr>
          <p:nvPr/>
        </p:nvSpPr>
        <p:spPr>
          <a:xfrm>
            <a:off x="512133" y="4293096"/>
            <a:ext cx="8308339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Με πρόσθεση κατά μέλη για το σύστημα των Υ.Σ έχω</a:t>
            </a:r>
            <a:r>
              <a:rPr lang="en-US" sz="2200" b="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543" y="5002306"/>
                <a:ext cx="6514483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002306"/>
                <a:ext cx="6514483" cy="1379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74918" y="549806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18" y="5498068"/>
                <a:ext cx="5774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7" y="1412776"/>
                <a:ext cx="7056785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l-GR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412776"/>
                <a:ext cx="7056785" cy="1379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5400000">
            <a:off x="1331974" y="2133191"/>
            <a:ext cx="576064" cy="158350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Brace 12"/>
          <p:cNvSpPr/>
          <p:nvPr/>
        </p:nvSpPr>
        <p:spPr>
          <a:xfrm rot="5400000">
            <a:off x="3563888" y="1772816"/>
            <a:ext cx="576064" cy="21602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1640" y="2924944"/>
                <a:ext cx="792088" cy="86409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24944"/>
                <a:ext cx="792088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9872" y="2996952"/>
                <a:ext cx="79208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96952"/>
                <a:ext cx="792088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573016"/>
                <a:ext cx="8424936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3016"/>
                <a:ext cx="8424936" cy="1379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4437112"/>
                <a:ext cx="583264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5832648" cy="1379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5218330"/>
                <a:ext cx="583264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+…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18330"/>
                <a:ext cx="5832648" cy="13790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44108" y="5218330"/>
                <a:ext cx="385242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800" dirty="0" smtClean="0">
                    <a:solidFill>
                      <a:srgbClr val="FF0000"/>
                    </a:solidFill>
                  </a:rPr>
                  <a:t>, επειδή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5218330"/>
                <a:ext cx="3852428" cy="1379022"/>
              </a:xfrm>
              <a:prstGeom prst="rect">
                <a:avLst/>
              </a:prstGeom>
              <a:blipFill rotWithShape="1">
                <a:blip r:embed="rId10"/>
                <a:stretch>
                  <a:fillRect l="-3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1473914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73914"/>
                <a:ext cx="3960440" cy="1379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1473914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1988840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20" name="Θέση κειμένου 2"/>
          <p:cNvSpPr txBox="1">
            <a:spLocks/>
          </p:cNvSpPr>
          <p:nvPr/>
        </p:nvSpPr>
        <p:spPr>
          <a:xfrm>
            <a:off x="696495" y="3248980"/>
            <a:ext cx="567570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Φυσική Ερμηνεία του </a:t>
            </a:r>
            <a:r>
              <a:rPr lang="el-GR" sz="2200" dirty="0" smtClean="0">
                <a:solidFill>
                  <a:srgbClr val="FF0000"/>
                </a:solidFill>
              </a:rPr>
              <a:t>2</a:t>
            </a:r>
            <a:r>
              <a:rPr lang="el-GR" sz="2200" baseline="30000" dirty="0" smtClean="0">
                <a:solidFill>
                  <a:srgbClr val="FF0000"/>
                </a:solidFill>
              </a:rPr>
              <a:t>ου</a:t>
            </a:r>
            <a:r>
              <a:rPr lang="el-GR" sz="2200" dirty="0" smtClean="0">
                <a:solidFill>
                  <a:srgbClr val="FF0000"/>
                </a:solidFill>
              </a:rPr>
              <a:t> Νόμου του </a:t>
            </a:r>
            <a:r>
              <a:rPr lang="en-US" sz="2200" dirty="0" smtClean="0">
                <a:solidFill>
                  <a:srgbClr val="FF0000"/>
                </a:solidFill>
              </a:rPr>
              <a:t>Euler: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Θέση κειμένου 7"/>
              <p:cNvSpPr txBox="1">
                <a:spLocks/>
              </p:cNvSpPr>
              <p:nvPr/>
            </p:nvSpPr>
            <p:spPr>
              <a:xfrm>
                <a:off x="755576" y="3891434"/>
                <a:ext cx="8208912" cy="24178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dirty="0" smtClean="0"/>
                  <a:t>H </a:t>
                </a:r>
                <a:r>
                  <a:rPr lang="el-GR" sz="2400" dirty="0" smtClean="0"/>
                  <a:t>παραπάνω σχέση αποτελεί τον δεύτερο νόμο του </a:t>
                </a:r>
                <a:r>
                  <a:rPr lang="en-US" sz="2400" dirty="0" smtClean="0"/>
                  <a:t>Euler </a:t>
                </a:r>
                <a:r>
                  <a:rPr lang="el-GR" sz="2400" dirty="0" smtClean="0"/>
                  <a:t>και δείχνει ότι η συνισταμένη ροπή των εξωτερικών δυνάμεων πάνω σε ένα σύστημα υλικών σημείων ως προς αυθαίρετο σημείο </a:t>
                </a:r>
                <a:r>
                  <a:rPr lang="en-US" sz="2400" dirty="0" smtClean="0"/>
                  <a:t>P </a:t>
                </a:r>
                <a:r>
                  <a:rPr lang="el-GR" sz="2400" dirty="0" smtClean="0"/>
                  <a:t>είναι ίση με το άθροισμα των ροπών των επιμέρους </a:t>
                </a:r>
                <a:r>
                  <a:rPr lang="en-US" sz="2400" dirty="0" err="1" smtClean="0"/>
                  <a:t>δι</a:t>
                </a:r>
                <a:r>
                  <a:rPr lang="en-US" sz="2400" dirty="0" smtClean="0"/>
                  <a:t>ανυσματικών ποσοτήτων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των </a:t>
                </a:r>
                <a:r>
                  <a:rPr lang="el-GR" sz="2400" dirty="0" smtClean="0"/>
                  <a:t>υλικών σημείων ως προς το ίδιο σημείο.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23" name="Θέση κειμένου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91434"/>
                <a:ext cx="8208912" cy="2417886"/>
              </a:xfrm>
              <a:prstGeom prst="rect">
                <a:avLst/>
              </a:prstGeom>
              <a:blipFill rotWithShape="1">
                <a:blip r:embed="rId5"/>
                <a:stretch>
                  <a:fillRect l="-1188" t="-2015" r="-1039" b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9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Νόμοι του </a:t>
            </a:r>
            <a:r>
              <a:rPr lang="en-US" dirty="0" smtClean="0"/>
              <a:t>Euler</a:t>
            </a:r>
            <a:r>
              <a:rPr lang="el-GR" dirty="0" smtClean="0"/>
              <a:t>-Παρατηρήσεις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𝑴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1" i="1">
                                      <a:latin typeface="Cambria Math"/>
                                      <a:ea typeface="Cambria Math"/>
                                    </a:rPr>
                                    <m:t>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2482026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2996952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>
          <a:xfrm>
            <a:off x="683568" y="1484784"/>
            <a:ext cx="7776864" cy="171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4906" y="1382390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3256821" y="142364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3"/>
              <p:cNvSpPr txBox="1">
                <a:spLocks/>
              </p:cNvSpPr>
              <p:nvPr/>
            </p:nvSpPr>
            <p:spPr>
              <a:xfrm>
                <a:off x="746249" y="4518272"/>
                <a:ext cx="8146231" cy="2079080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l-GR" sz="2600" dirty="0" smtClean="0"/>
                  <a:t>Αν</a:t>
                </a:r>
                <a:r>
                  <a:rPr lang="en-US" sz="2600" dirty="0" smtClean="0"/>
                  <a:t> 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0" i="0" dirty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  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l-GR" sz="2800" b="0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      Δηλαδή, οι εξισώσεις της Στατικής προκύπτουν σαν</a:t>
                </a:r>
              </a:p>
              <a:p>
                <a:pPr marL="0" indent="0">
                  <a:buNone/>
                </a:pPr>
                <a:r>
                  <a:rPr lang="el-GR" sz="2800" dirty="0"/>
                  <a:t> </a:t>
                </a:r>
                <a:r>
                  <a:rPr lang="el-GR" sz="2800" dirty="0" smtClean="0"/>
                  <a:t>     ειδική περίπτωση των Νόμων του </a:t>
                </a:r>
                <a:r>
                  <a:rPr lang="en-US" sz="2800" dirty="0" smtClean="0"/>
                  <a:t>Euler </a:t>
                </a:r>
                <a:r>
                  <a:rPr lang="el-GR" sz="2800" dirty="0" smtClean="0"/>
                  <a:t>για </a:t>
                </a:r>
              </a:p>
              <a:p>
                <a:pPr marL="0" indent="0">
                  <a:buNone/>
                </a:pPr>
                <a:r>
                  <a:rPr lang="el-GR" sz="2800" dirty="0"/>
                  <a:t> </a:t>
                </a:r>
                <a:r>
                  <a:rPr lang="el-GR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 </m:t>
                    </m:r>
                    <m:r>
                      <m:rPr>
                        <m:sty m:val="p"/>
                      </m:rPr>
                      <a:rPr lang="el-GR" sz="2800" dirty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dirty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l-GR" sz="28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800" dirty="0" smtClean="0"/>
                  <a:t>(ακίνητο </a:t>
                </a:r>
                <a:r>
                  <a:rPr lang="en-US" sz="2800" dirty="0" err="1" smtClean="0"/>
                  <a:t>υλικά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σημεί</a:t>
                </a:r>
                <a:r>
                  <a:rPr lang="en-US" sz="2800" dirty="0" smtClean="0"/>
                  <a:t>α ύλικά σημεία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που κοινούνται </a:t>
                </a:r>
                <a:r>
                  <a:rPr lang="el-GR" sz="2800" dirty="0" smtClean="0"/>
                  <a:t>με σταθερή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ταχύτητα)</a:t>
                </a:r>
                <a:endParaRPr lang="el-GR" sz="2800" dirty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15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9" y="4518272"/>
                <a:ext cx="8146231" cy="2079080"/>
              </a:xfrm>
              <a:prstGeom prst="rect">
                <a:avLst/>
              </a:prstGeom>
              <a:blipFill rotWithShape="1">
                <a:blip r:embed="rId5"/>
                <a:stretch>
                  <a:fillRect l="-1122" t="-439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8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Νόμοι του </a:t>
            </a:r>
            <a:r>
              <a:rPr lang="en-US" dirty="0" smtClean="0"/>
              <a:t>Euler</a:t>
            </a:r>
            <a:r>
              <a:rPr lang="el-GR" dirty="0" smtClean="0"/>
              <a:t>-Παρατηρήσεις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𝑴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1" i="1">
                                      <a:latin typeface="Cambria Math"/>
                                      <a:ea typeface="Cambria Math"/>
                                    </a:rPr>
                                    <m:t>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2482026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2996952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>
          <a:xfrm>
            <a:off x="683568" y="1484784"/>
            <a:ext cx="7776864" cy="171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4906" y="1382390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3256821" y="142364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3"/>
              <p:cNvSpPr txBox="1">
                <a:spLocks/>
              </p:cNvSpPr>
              <p:nvPr/>
            </p:nvSpPr>
            <p:spPr>
              <a:xfrm>
                <a:off x="746249" y="4518272"/>
                <a:ext cx="8146231" cy="17190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"/>
                </a:pPr>
                <a:r>
                  <a:rPr lang="el-GR" sz="2600" dirty="0" smtClean="0"/>
                  <a:t>Αν</a:t>
                </a:r>
                <a:r>
                  <a:rPr lang="en-US" sz="2600" dirty="0" smtClean="0"/>
                  <a:t>  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  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l-GR" sz="2800" b="0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      Δηλαδή, </a:t>
                </a:r>
                <a:r>
                  <a:rPr lang="en-US" sz="2800" dirty="0" smtClean="0"/>
                  <a:t>αν </a:t>
                </a:r>
                <a:r>
                  <a:rPr lang="en-US" sz="2800" dirty="0" err="1" smtClean="0"/>
                  <a:t>οι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μάζες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των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υλικών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σημείων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είν</a:t>
                </a:r>
                <a:r>
                  <a:rPr lang="en-US" sz="2800" dirty="0" smtClean="0"/>
                  <a:t>αι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μηδέν τότε </a:t>
                </a:r>
                <a:r>
                  <a:rPr lang="el-GR" sz="2800" dirty="0" smtClean="0"/>
                  <a:t>ισχύει η στατική ισορροπία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15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9" y="4518272"/>
                <a:ext cx="8146231" cy="1719040"/>
              </a:xfrm>
              <a:prstGeom prst="rect">
                <a:avLst/>
              </a:prstGeom>
              <a:blipFill rotWithShape="1">
                <a:blip r:embed="rId5"/>
                <a:stretch>
                  <a:fillRect l="-1346" t="-1773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800" dirty="0" smtClean="0"/>
              <a:t>Δύο σώματα σε κεκλιμένο επίπεδο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l-GR" dirty="0" smtClean="0"/>
                  <a:t>Σώμα Α μάζας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συντελεστή τριβής με το κεκλιμένο επίπεδο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algn="just"/>
                <a:r>
                  <a:rPr lang="el-GR" dirty="0"/>
                  <a:t>Σώμα </a:t>
                </a:r>
                <a:r>
                  <a:rPr lang="el-GR" dirty="0" smtClean="0"/>
                  <a:t>Β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 </a:t>
                </a:r>
                <a:r>
                  <a:rPr lang="el-GR" dirty="0"/>
                  <a:t>και </a:t>
                </a:r>
                <a:r>
                  <a:rPr lang="el-GR" dirty="0" smtClean="0"/>
                  <a:t>συντελεστή </a:t>
                </a:r>
                <a:r>
                  <a:rPr lang="el-GR" dirty="0"/>
                  <a:t>τριβής με το κεκλιμένο επίπεδο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Β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algn="just"/>
                <a:r>
                  <a:rPr lang="el-GR" dirty="0" smtClean="0"/>
                  <a:t>Τα δύο σώματα είναι αρχικά σε επαφή και αφήνονται ελεύθερα να κινηθούν με την επίδραση της δύναμης βαρύτητας.</a:t>
                </a:r>
              </a:p>
              <a:p>
                <a:pPr algn="just"/>
                <a:r>
                  <a:rPr lang="el-GR" dirty="0" smtClean="0"/>
                  <a:t>Η επιτάχυνση της βαρύτητας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l-GR" i="1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  <a:blipFill rotWithShape="1">
                <a:blip r:embed="rId4"/>
                <a:stretch>
                  <a:fillRect l="-1810" t="-2516" r="-1961" b="-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p:pic>
        <p:nvPicPr>
          <p:cNvPr id="1026" name="Picture 2" descr="C:\Users\Costas\Desktop\Scan\σάρωση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2448" cy="30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800" dirty="0" smtClean="0"/>
              <a:t>Δύο σώματα σε κεκλιμένο επίπεδο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Ζητείται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4008" y="1988840"/>
                <a:ext cx="4041775" cy="387928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l-GR" sz="2600" dirty="0" smtClean="0"/>
                  <a:t>Ποια είναι η ελάχιστη τιμή της γωνίας </a:t>
                </a:r>
                <a14:m>
                  <m:oMath xmlns:m="http://schemas.openxmlformats.org/officeDocument/2006/math">
                    <m:r>
                      <a:rPr lang="el-GR" sz="2600" b="0" i="1" smtClean="0">
                        <a:latin typeface="Cambria Math"/>
                      </a:rPr>
                      <m:t>𝜑</m:t>
                    </m:r>
                    <m:r>
                      <a:rPr lang="el-GR" sz="2600" b="0" i="1" smtClean="0">
                        <a:latin typeface="Cambria Math"/>
                      </a:rPr>
                      <m:t> </m:t>
                    </m:r>
                    <m:r>
                      <a:rPr lang="el-GR" sz="2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600" dirty="0" smtClean="0"/>
                  <a:t>του κεκλιμένου επιπέδου που προκαλεί κίνηση των σωμάτων (Άσκηση)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sz="2600" dirty="0" smtClean="0"/>
                  <a:t>Θεωρήστε ότι η </a:t>
                </a:r>
                <a14:m>
                  <m:oMath xmlns:m="http://schemas.openxmlformats.org/officeDocument/2006/math">
                    <m:r>
                      <a:rPr lang="el-GR" sz="26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600" dirty="0" smtClean="0"/>
                  <a:t> είναι αρκετά μεγάλη.Να βρεθούν</a:t>
                </a:r>
                <a:r>
                  <a:rPr lang="en-US" sz="2600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l-GR" sz="2200" dirty="0" smtClean="0"/>
                  <a:t>        α. Η δύναμη μεταξύ των</a:t>
                </a:r>
              </a:p>
              <a:p>
                <a:pPr marL="0" indent="0" algn="just">
                  <a:buNone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            σωμάτων.</a:t>
                </a:r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4008" y="1988840"/>
                <a:ext cx="4041775" cy="3879280"/>
              </a:xfrm>
              <a:blipFill rotWithShape="1">
                <a:blip r:embed="rId4"/>
                <a:stretch>
                  <a:fillRect l="-2866" t="-25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076056" y="56262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dirty="0"/>
              <a:t> </a:t>
            </a:r>
            <a:r>
              <a:rPr lang="el-GR" sz="2200" dirty="0"/>
              <a:t>β. Οι επιταχύνσεις των </a:t>
            </a:r>
            <a:endParaRPr lang="el-GR" sz="2200" dirty="0" smtClean="0"/>
          </a:p>
          <a:p>
            <a:pPr algn="just"/>
            <a:r>
              <a:rPr lang="el-GR" sz="2200" dirty="0"/>
              <a:t> </a:t>
            </a:r>
            <a:r>
              <a:rPr lang="el-GR" sz="2200" dirty="0" smtClean="0"/>
              <a:t>    σωμάτων Α  </a:t>
            </a:r>
            <a:r>
              <a:rPr lang="el-GR" sz="2200" dirty="0"/>
              <a:t>και Β.</a:t>
            </a:r>
          </a:p>
        </p:txBody>
      </p:sp>
      <p:pic>
        <p:nvPicPr>
          <p:cNvPr id="10" name="Picture 2" descr="C:\Users\Costas\Desktop\Scan\σάρωση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2448" cy="30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800" dirty="0" smtClean="0"/>
              <a:t>Δύο σώματα σε κεκλιμένο επίπεδο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Ζητείται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27271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200" dirty="0" smtClean="0"/>
              <a:t>γ.  Οι </a:t>
            </a:r>
            <a:r>
              <a:rPr lang="el-GR" sz="2200" dirty="0"/>
              <a:t>ταχύτητες και οι θέσεις </a:t>
            </a:r>
            <a:r>
              <a:rPr lang="el-GR" sz="2200" dirty="0" smtClean="0"/>
              <a:t>των</a:t>
            </a:r>
          </a:p>
          <a:p>
            <a:pPr marL="0" indent="0" algn="just">
              <a:buNone/>
            </a:pPr>
            <a:r>
              <a:rPr lang="el-GR" sz="2200" dirty="0" smtClean="0"/>
              <a:t>      σωμάτων </a:t>
            </a:r>
            <a:r>
              <a:rPr lang="el-GR" sz="2200" dirty="0"/>
              <a:t>Α και Β.</a:t>
            </a:r>
          </a:p>
          <a:p>
            <a:pPr marL="0" indent="0" algn="just">
              <a:buNone/>
            </a:pPr>
            <a:r>
              <a:rPr lang="el-GR" sz="2200" dirty="0" smtClean="0"/>
              <a:t>δ. Οι </a:t>
            </a:r>
            <a:r>
              <a:rPr lang="el-GR" sz="2200" dirty="0"/>
              <a:t>δυνάμεις τριβής που </a:t>
            </a:r>
            <a:r>
              <a:rPr lang="el-GR" sz="2200" dirty="0" smtClean="0"/>
              <a:t>ασκούνται</a:t>
            </a:r>
          </a:p>
          <a:p>
            <a:pPr marL="0" indent="0"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 από το κεκλιμένο </a:t>
            </a:r>
            <a:r>
              <a:rPr lang="el-GR" sz="2200" dirty="0"/>
              <a:t>επίπεδο στα </a:t>
            </a:r>
            <a:endParaRPr lang="el-GR" sz="2200" dirty="0" smtClean="0"/>
          </a:p>
          <a:p>
            <a:pPr marL="0" indent="0"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 </a:t>
            </a:r>
            <a:r>
              <a:rPr lang="el-GR" sz="2200" dirty="0"/>
              <a:t>σώματα </a:t>
            </a:r>
            <a:r>
              <a:rPr lang="el-GR" sz="2200" dirty="0" smtClean="0"/>
              <a:t>Α  </a:t>
            </a:r>
            <a:r>
              <a:rPr lang="el-GR" sz="2200" dirty="0"/>
              <a:t>και Β.</a:t>
            </a:r>
            <a:endParaRPr lang="el-GR" sz="2200" dirty="0" smtClean="0"/>
          </a:p>
          <a:p>
            <a:pPr marL="0" indent="0" algn="just">
              <a:buNone/>
            </a:pPr>
            <a:r>
              <a:rPr lang="el-GR" sz="2200" dirty="0" smtClean="0"/>
              <a:t>ε.  Η </a:t>
            </a:r>
            <a:r>
              <a:rPr lang="el-GR" sz="2200" dirty="0"/>
              <a:t>συνθήκη για την </a:t>
            </a:r>
            <a:r>
              <a:rPr lang="el-GR" sz="2200" dirty="0" smtClean="0"/>
              <a:t>οποία χάνεται</a:t>
            </a:r>
          </a:p>
          <a:p>
            <a:pPr marL="0" indent="0"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 </a:t>
            </a:r>
            <a:r>
              <a:rPr lang="el-GR" sz="2200" dirty="0"/>
              <a:t>η </a:t>
            </a:r>
            <a:r>
              <a:rPr lang="el-GR" sz="2200" dirty="0" smtClean="0"/>
              <a:t>επαφή μεταξύ  </a:t>
            </a:r>
            <a:r>
              <a:rPr lang="el-GR" sz="2200" dirty="0"/>
              <a:t>των σωμάτων </a:t>
            </a:r>
            <a:r>
              <a:rPr lang="el-GR" sz="2200" dirty="0" smtClean="0"/>
              <a:t>Α</a:t>
            </a:r>
          </a:p>
          <a:p>
            <a:pPr marL="0" indent="0"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και  </a:t>
            </a:r>
            <a:r>
              <a:rPr lang="el-GR" sz="2200" dirty="0"/>
              <a:t>Β</a:t>
            </a:r>
            <a:r>
              <a:rPr lang="el-GR" sz="2200" dirty="0" smtClean="0"/>
              <a:t>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644008" y="50131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000" dirty="0"/>
              <a:t>ζ.  Οι συνθήκες για τις οποίες τα </a:t>
            </a:r>
          </a:p>
          <a:p>
            <a:pPr algn="just"/>
            <a:r>
              <a:rPr lang="el-GR" sz="2000" dirty="0"/>
              <a:t>     σώματα Α και Β  παραμένουν</a:t>
            </a:r>
          </a:p>
          <a:p>
            <a:pPr algn="just"/>
            <a:r>
              <a:rPr lang="el-GR" sz="2000" dirty="0"/>
              <a:t>     ακίνητα στο  κεκλιμένο επίπεδο.</a:t>
            </a:r>
          </a:p>
          <a:p>
            <a:pPr algn="just"/>
            <a:r>
              <a:rPr lang="el-GR" sz="2000" dirty="0"/>
              <a:t>     (Άσκηση)</a:t>
            </a:r>
          </a:p>
        </p:txBody>
      </p:sp>
      <p:pic>
        <p:nvPicPr>
          <p:cNvPr id="10" name="Picture 2" descr="C:\Users\Costas\Desktop\Scan\σάρωση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2448" cy="30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565102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/>
              <a:t>Τα σώματα θεωρούνται ως υλικά σημεία</a:t>
            </a:r>
            <a:endParaRPr lang="el-GR" sz="2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1503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δύο ΔΕΣ, ένα για κάθε σώμα.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4869160"/>
                <a:ext cx="8568952" cy="172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400" b="1" dirty="0" smtClean="0"/>
                  <a:t>Σώμα Α</a:t>
                </a:r>
                <a:r>
                  <a:rPr lang="en-US" sz="2000" b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𝑔𝑠𝑖𝑛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b="1" dirty="0" smtClean="0"/>
                  <a:t>        </a:t>
                </a:r>
                <a:r>
                  <a:rPr lang="en-US" sz="2400" b="1" dirty="0" smtClean="0"/>
                  <a:t>(1)</a:t>
                </a:r>
              </a:p>
              <a:p>
                <a:pPr algn="just"/>
                <a:r>
                  <a:rPr lang="en-US" sz="2400" b="1" dirty="0" smtClean="0"/>
                  <a:t>                  </a:t>
                </a:r>
              </a:p>
              <a:p>
                <a:pPr algn="just"/>
                <a:r>
                  <a:rPr lang="en-US" sz="2800" dirty="0" smtClean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:r>
                  <a:rPr lang="en-US" sz="2400" b="1" dirty="0" smtClean="0"/>
                  <a:t>(2)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8568952" cy="1726755"/>
              </a:xfrm>
              <a:prstGeom prst="rect">
                <a:avLst/>
              </a:prstGeom>
              <a:blipFill rotWithShape="1">
                <a:blip r:embed="rId4"/>
                <a:stretch>
                  <a:fillRect l="-1067" r="-6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3645024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Καρτεσιανό Σ.Σ-Εξισώσεις Κίνησης</a:t>
            </a:r>
            <a:endParaRPr lang="el-GR" sz="2200" dirty="0"/>
          </a:p>
        </p:txBody>
      </p:sp>
      <p:pic>
        <p:nvPicPr>
          <p:cNvPr id="2050" name="Picture 2" descr="C:\Users\Costas\Desktop\Scan\σάρωση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9301"/>
            <a:ext cx="4068452" cy="30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565102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/>
              <a:t>Τα σώματα θεωρούνται ως υλικά σημεία</a:t>
            </a:r>
            <a:endParaRPr lang="el-GR" sz="2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1503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δύο ΔΕΣ, ένα για κάθε σώμα.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4869160"/>
                <a:ext cx="8568952" cy="172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400" b="1" dirty="0"/>
                  <a:t>Σώμα </a:t>
                </a:r>
                <a:r>
                  <a:rPr lang="en-US" sz="2400" b="1" dirty="0" smtClean="0"/>
                  <a:t>B</a:t>
                </a:r>
                <a:r>
                  <a:rPr lang="en-US" sz="2000" b="1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𝑔𝑠𝑖𝑛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2400" b="1" dirty="0" smtClean="0"/>
                  <a:t>(3)</a:t>
                </a:r>
              </a:p>
              <a:p>
                <a:pPr algn="just"/>
                <a:r>
                  <a:rPr lang="en-US" sz="2400" b="1" dirty="0" smtClean="0"/>
                  <a:t>                  </a:t>
                </a:r>
              </a:p>
              <a:p>
                <a:pPr algn="just"/>
                <a:r>
                  <a:rPr lang="en-US" sz="2800" dirty="0" smtClean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:r>
                  <a:rPr lang="en-US" sz="2400" b="1" dirty="0" smtClean="0"/>
                  <a:t>(4)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8568952" cy="1726755"/>
              </a:xfrm>
              <a:prstGeom prst="rect">
                <a:avLst/>
              </a:prstGeom>
              <a:blipFill rotWithShape="1">
                <a:blip r:embed="rId4"/>
                <a:stretch>
                  <a:fillRect l="-1067" r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3645024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Καρτεσιανό Σ.Σ-Εξισώσεις Κίνησης</a:t>
            </a:r>
            <a:endParaRPr lang="el-GR" sz="2200" dirty="0"/>
          </a:p>
        </p:txBody>
      </p:sp>
      <p:pic>
        <p:nvPicPr>
          <p:cNvPr id="11" name="Picture 2" descr="C:\Users\Costas\Desktop\Scan\σάρωση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9301"/>
            <a:ext cx="4068452" cy="30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40188" cy="30301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623463" y="1412776"/>
                <a:ext cx="4041775" cy="187220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2000" b="0" dirty="0" smtClean="0"/>
                  <a:t>Οι παραπάνω εξισώσεις αποτελούν </a:t>
                </a:r>
                <a:r>
                  <a:rPr lang="el-GR" sz="2000" b="0" dirty="0"/>
                  <a:t>σύστημα 4 εξισώσεων με 9 </a:t>
                </a:r>
                <a:r>
                  <a:rPr lang="el-GR" sz="2000" b="0" dirty="0" smtClean="0"/>
                  <a:t>αγνώστους</a:t>
                </a:r>
                <a:r>
                  <a:rPr lang="en-US" sz="2000" b="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623463" y="1412776"/>
                <a:ext cx="4041775" cy="1872208"/>
              </a:xfrm>
              <a:blipFill rotWithShape="1">
                <a:blip r:embed="rId4"/>
                <a:stretch>
                  <a:fillRect l="-1508" r="-16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5" y="3068960"/>
            <a:ext cx="4176467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3</a:t>
            </a:r>
            <a:r>
              <a:rPr lang="el-GR" sz="2200" dirty="0" smtClean="0"/>
              <a:t>:  Κινηματικοί Περιορισμοί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44004" y="3715052"/>
                <a:ext cx="41044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ea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4" y="3715052"/>
                <a:ext cx="4104459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1634" b="-232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44005" y="4273932"/>
                <a:ext cx="4104459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ea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(7)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5" y="4273932"/>
                <a:ext cx="4104459" cy="513282"/>
              </a:xfrm>
              <a:prstGeom prst="rect">
                <a:avLst/>
              </a:prstGeom>
              <a:blipFill rotWithShape="1">
                <a:blip r:embed="rId6"/>
                <a:stretch>
                  <a:fillRect t="-2381" r="-1486" b="-238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κειμένου 2"/>
          <p:cNvSpPr txBox="1">
            <a:spLocks/>
          </p:cNvSpPr>
          <p:nvPr/>
        </p:nvSpPr>
        <p:spPr>
          <a:xfrm>
            <a:off x="440124" y="4869160"/>
            <a:ext cx="8352928" cy="47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b="0" dirty="0" smtClean="0"/>
              <a:t>Τα σώματα Α και Β κινούνται σε σχέση με το κεκλιμένο επίπεδο (ολίσθηση)</a:t>
            </a:r>
            <a:r>
              <a:rPr lang="en-US" sz="2000" b="0" dirty="0" smtClean="0"/>
              <a:t>: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57" y="5426060"/>
                <a:ext cx="81369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𝛮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𝛣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𝛣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/>
                            <a:ea typeface="Cambria Math" panose="02040503050406030204" pitchFamily="18" charset="0"/>
                          </a:rPr>
                          <m:t>𝛮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𝛣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7" y="5426060"/>
                <a:ext cx="8136906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1199" b="-232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Costas\Desktop\Scan\σάρωση00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4" y="1535954"/>
            <a:ext cx="4059868" cy="30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Κίνηση Σωμάτων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Κεκλιμένο Επίπεδο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40124" y="1556792"/>
            <a:ext cx="83083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4</a:t>
            </a:r>
            <a:r>
              <a:rPr lang="el-GR" sz="2200" dirty="0" smtClean="0"/>
              <a:t>:  Με βάση τις (5), (6) και (7) προκύπτει</a:t>
            </a:r>
            <a:r>
              <a:rPr lang="en-US" sz="22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7544" y="1978342"/>
                <a:ext cx="856895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𝑔𝑠𝑖𝑛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AutoNum type="arabicParenBoth"/>
                </a:pPr>
                <a:endParaRPr lang="en-US" sz="2400" b="1" dirty="0" smtClean="0"/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</a:t>
                </a:r>
              </a:p>
              <a:p>
                <a:pPr algn="just"/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𝑔𝑠𝑖𝑛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78342"/>
                <a:ext cx="8568952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495" t="-2004" b="-48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2132" y="5354052"/>
                <a:ext cx="8092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(8)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𝛮</m:t>
                        </m:r>
                      </m:e>
                      <m:sub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𝛢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(8)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2" y="5354052"/>
                <a:ext cx="809231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07" t="-11628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059832" y="521990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3634198" y="6107008"/>
            <a:ext cx="2954026" cy="43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0624" y="2852936"/>
            <a:ext cx="2655712" cy="43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84933" y="4585441"/>
            <a:ext cx="2783411" cy="43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7544" y="6033664"/>
                <a:ext cx="80923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(9)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𝛮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(9)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33664"/>
                <a:ext cx="809231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83" t="-11628" r="-754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635896" y="5418219"/>
            <a:ext cx="2952328" cy="459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5033" y="587727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5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11397</TotalTime>
  <Words>2411</Words>
  <Application>Microsoft Office PowerPoint</Application>
  <PresentationFormat>On-screen Show (4:3)</PresentationFormat>
  <Paragraphs>239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UTH_Opencourses Powerpoint Template</vt:lpstr>
      <vt:lpstr>Δυναμική</vt:lpstr>
      <vt:lpstr>Νόμοι Νεύτωνα και Εφαρμογές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Εφαρμογή 2: Κίνηση Σωμάτων σε                         Κεκλιμένο Επίπεδο </vt:lpstr>
      <vt:lpstr>Νόμοι Euler και Εφαρμογές</vt:lpstr>
      <vt:lpstr>Νόμοι Euler για Σύστημα Υ.Σ</vt:lpstr>
      <vt:lpstr>1ος Νόμος του Euler</vt:lpstr>
      <vt:lpstr>1ος Νόμος του Euler</vt:lpstr>
      <vt:lpstr>1ος Νόμος του Euler</vt:lpstr>
      <vt:lpstr>1ος Νόμος του Euler</vt:lpstr>
      <vt:lpstr>2ος Νόμος του Euler</vt:lpstr>
      <vt:lpstr>2ος Νόμος του Euler</vt:lpstr>
      <vt:lpstr>2ος Νόμος του Euler</vt:lpstr>
      <vt:lpstr>Νόμοι του Euler-Παρατηρήσεις</vt:lpstr>
      <vt:lpstr>Νόμοι του Euler-Παρατηρήσεις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160</cp:revision>
  <dcterms:created xsi:type="dcterms:W3CDTF">2014-09-17T16:29:18Z</dcterms:created>
  <dcterms:modified xsi:type="dcterms:W3CDTF">2014-12-08T08:57:39Z</dcterms:modified>
</cp:coreProperties>
</file>