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88"/>
  </p:notesMasterIdLst>
  <p:sldIdLst>
    <p:sldId id="363" r:id="rId2"/>
    <p:sldId id="275" r:id="rId3"/>
    <p:sldId id="362" r:id="rId4"/>
    <p:sldId id="358" r:id="rId5"/>
    <p:sldId id="359" r:id="rId6"/>
    <p:sldId id="360" r:id="rId7"/>
    <p:sldId id="361" r:id="rId8"/>
    <p:sldId id="259" r:id="rId9"/>
    <p:sldId id="290" r:id="rId10"/>
    <p:sldId id="289" r:id="rId11"/>
    <p:sldId id="276" r:id="rId12"/>
    <p:sldId id="291" r:id="rId13"/>
    <p:sldId id="257" r:id="rId14"/>
    <p:sldId id="260" r:id="rId15"/>
    <p:sldId id="264" r:id="rId16"/>
    <p:sldId id="261" r:id="rId17"/>
    <p:sldId id="262" r:id="rId18"/>
    <p:sldId id="268" r:id="rId19"/>
    <p:sldId id="266" r:id="rId20"/>
    <p:sldId id="267" r:id="rId21"/>
    <p:sldId id="270" r:id="rId22"/>
    <p:sldId id="272" r:id="rId23"/>
    <p:sldId id="278" r:id="rId24"/>
    <p:sldId id="281" r:id="rId25"/>
    <p:sldId id="273" r:id="rId26"/>
    <p:sldId id="274" r:id="rId27"/>
    <p:sldId id="280" r:id="rId28"/>
    <p:sldId id="287" r:id="rId29"/>
    <p:sldId id="283" r:id="rId30"/>
    <p:sldId id="285" r:id="rId31"/>
    <p:sldId id="284" r:id="rId32"/>
    <p:sldId id="295" r:id="rId33"/>
    <p:sldId id="296" r:id="rId34"/>
    <p:sldId id="292" r:id="rId35"/>
    <p:sldId id="286" r:id="rId36"/>
    <p:sldId id="297" r:id="rId37"/>
    <p:sldId id="293" r:id="rId38"/>
    <p:sldId id="294" r:id="rId39"/>
    <p:sldId id="301" r:id="rId40"/>
    <p:sldId id="303" r:id="rId41"/>
    <p:sldId id="304" r:id="rId42"/>
    <p:sldId id="299" r:id="rId43"/>
    <p:sldId id="307" r:id="rId44"/>
    <p:sldId id="306" r:id="rId45"/>
    <p:sldId id="298" r:id="rId46"/>
    <p:sldId id="312" r:id="rId47"/>
    <p:sldId id="300" r:id="rId48"/>
    <p:sldId id="313" r:id="rId49"/>
    <p:sldId id="314" r:id="rId50"/>
    <p:sldId id="315" r:id="rId51"/>
    <p:sldId id="316" r:id="rId52"/>
    <p:sldId id="317" r:id="rId53"/>
    <p:sldId id="311" r:id="rId54"/>
    <p:sldId id="309" r:id="rId55"/>
    <p:sldId id="320" r:id="rId56"/>
    <p:sldId id="308" r:id="rId57"/>
    <p:sldId id="321" r:id="rId58"/>
    <p:sldId id="322" r:id="rId59"/>
    <p:sldId id="325" r:id="rId60"/>
    <p:sldId id="327" r:id="rId61"/>
    <p:sldId id="323" r:id="rId62"/>
    <p:sldId id="328" r:id="rId63"/>
    <p:sldId id="329" r:id="rId64"/>
    <p:sldId id="330" r:id="rId65"/>
    <p:sldId id="324" r:id="rId66"/>
    <p:sldId id="337" r:id="rId67"/>
    <p:sldId id="338" r:id="rId68"/>
    <p:sldId id="339" r:id="rId69"/>
    <p:sldId id="332" r:id="rId70"/>
    <p:sldId id="340" r:id="rId71"/>
    <p:sldId id="341" r:id="rId72"/>
    <p:sldId id="342" r:id="rId73"/>
    <p:sldId id="343" r:id="rId74"/>
    <p:sldId id="344" r:id="rId75"/>
    <p:sldId id="335" r:id="rId76"/>
    <p:sldId id="345" r:id="rId77"/>
    <p:sldId id="346" r:id="rId78"/>
    <p:sldId id="347" r:id="rId79"/>
    <p:sldId id="348" r:id="rId80"/>
    <p:sldId id="331" r:id="rId81"/>
    <p:sldId id="349" r:id="rId82"/>
    <p:sldId id="352" r:id="rId83"/>
    <p:sldId id="350" r:id="rId84"/>
    <p:sldId id="351" r:id="rId85"/>
    <p:sldId id="353" r:id="rId86"/>
    <p:sldId id="282" r:id="rId8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96"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_rels/data1.xml.rels><?xml version="1.0" encoding="UTF-8" standalone="yes"?>
<Relationships xmlns="http://schemas.openxmlformats.org/package/2006/relationships"><Relationship Id="rId1" Type="http://schemas.openxmlformats.org/officeDocument/2006/relationships/image" Target="../media/image2.jp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506125-5DC5-432B-B203-DF7B06A69FFF}" type="doc">
      <dgm:prSet loTypeId="urn:microsoft.com/office/officeart/2008/layout/PictureStrips" loCatId="list" qsTypeId="urn:microsoft.com/office/officeart/2005/8/quickstyle/3d3" qsCatId="3D" csTypeId="urn:microsoft.com/office/officeart/2005/8/colors/colorful3" csCatId="colorful" phldr="1"/>
      <dgm:spPr/>
      <dgm:t>
        <a:bodyPr/>
        <a:lstStyle/>
        <a:p>
          <a:endParaRPr lang="el-GR"/>
        </a:p>
      </dgm:t>
    </dgm:pt>
    <dgm:pt modelId="{33B1A79B-5640-4F76-A818-B4C58AD5F59D}">
      <dgm:prSet/>
      <dgm:spPr/>
      <dgm:t>
        <a:bodyPr/>
        <a:lstStyle/>
        <a:p>
          <a:pPr algn="ctr" rtl="0"/>
          <a:r>
            <a:rPr lang="el-GR" b="0" dirty="0" smtClean="0">
              <a:solidFill>
                <a:schemeClr val="tx1"/>
              </a:solidFill>
              <a:latin typeface="Calibri" panose="020F0502020204030204" pitchFamily="34" charset="0"/>
            </a:rPr>
            <a:t>Η ευρωπαϊκή εδαφική συνεργασία, γνωστή και ως </a:t>
          </a:r>
          <a:r>
            <a:rPr lang="en-US" b="0" dirty="0" smtClean="0">
              <a:solidFill>
                <a:schemeClr val="tx1"/>
              </a:solidFill>
              <a:latin typeface="Calibri" panose="020F0502020204030204" pitchFamily="34" charset="0"/>
            </a:rPr>
            <a:t>Interreg</a:t>
          </a:r>
          <a:r>
            <a:rPr lang="el-GR" b="0" dirty="0" smtClean="0">
              <a:solidFill>
                <a:schemeClr val="tx1"/>
              </a:solidFill>
              <a:latin typeface="Calibri" panose="020F0502020204030204" pitchFamily="34" charset="0"/>
            </a:rPr>
            <a:t>, αποτελεί ένα  χρηματοδοτικό μηχανισμό για την ευρωπαϊκή περιφερειακή ανάπτυξη. </a:t>
          </a:r>
          <a:endParaRPr lang="el-GR" b="0" dirty="0">
            <a:solidFill>
              <a:schemeClr val="tx1"/>
            </a:solidFill>
            <a:latin typeface="Calibri" panose="020F0502020204030204" pitchFamily="34" charset="0"/>
          </a:endParaRPr>
        </a:p>
      </dgm:t>
    </dgm:pt>
    <dgm:pt modelId="{E8D6EDD4-3627-45CE-83BD-2252A62B687A}" type="parTrans" cxnId="{CE14B4B1-BC56-43A1-B048-B2CE59A59172}">
      <dgm:prSet/>
      <dgm:spPr/>
      <dgm:t>
        <a:bodyPr/>
        <a:lstStyle/>
        <a:p>
          <a:pPr algn="ctr"/>
          <a:endParaRPr lang="el-GR" b="0">
            <a:solidFill>
              <a:schemeClr val="tx1"/>
            </a:solidFill>
            <a:latin typeface="Calibri" panose="020F0502020204030204" pitchFamily="34" charset="0"/>
          </a:endParaRPr>
        </a:p>
      </dgm:t>
    </dgm:pt>
    <dgm:pt modelId="{7487CB76-E565-4125-8086-42A207CF4902}" type="sibTrans" cxnId="{CE14B4B1-BC56-43A1-B048-B2CE59A59172}">
      <dgm:prSet/>
      <dgm:spPr/>
      <dgm:t>
        <a:bodyPr/>
        <a:lstStyle/>
        <a:p>
          <a:pPr algn="ctr"/>
          <a:endParaRPr lang="el-GR" b="0">
            <a:solidFill>
              <a:schemeClr val="tx1"/>
            </a:solidFill>
            <a:latin typeface="Calibri" panose="020F0502020204030204" pitchFamily="34" charset="0"/>
          </a:endParaRPr>
        </a:p>
      </dgm:t>
    </dgm:pt>
    <dgm:pt modelId="{711FBC20-0933-45FB-A214-1173560F7ED1}">
      <dgm:prSet/>
      <dgm:spPr/>
      <dgm:t>
        <a:bodyPr/>
        <a:lstStyle/>
        <a:p>
          <a:pPr algn="ctr" rtl="0"/>
          <a:r>
            <a:rPr lang="el-GR" b="0" dirty="0" smtClean="0">
              <a:solidFill>
                <a:schemeClr val="tx1"/>
              </a:solidFill>
              <a:latin typeface="Calibri" panose="020F0502020204030204" pitchFamily="34" charset="0"/>
            </a:rPr>
            <a:t>Το </a:t>
          </a:r>
          <a:r>
            <a:rPr lang="en-US" b="0" dirty="0" smtClean="0">
              <a:solidFill>
                <a:schemeClr val="tx1"/>
              </a:solidFill>
              <a:latin typeface="Calibri" panose="020F0502020204030204" pitchFamily="34" charset="0"/>
            </a:rPr>
            <a:t>Interreg</a:t>
          </a:r>
          <a:r>
            <a:rPr lang="el-GR" b="0" dirty="0" smtClean="0">
              <a:solidFill>
                <a:schemeClr val="tx1"/>
              </a:solidFill>
              <a:latin typeface="Calibri" panose="020F0502020204030204" pitchFamily="34" charset="0"/>
            </a:rPr>
            <a:t> σχεδιάστηκε στο πλαίσιο της Ευρωπαϊκής Πολιτικής Συνοχής, με στόχο να εντείνει τη θεσμική διασυνοριακή συνεργασία ανάμεσα στις περιοχές της Ευρώπης.</a:t>
          </a:r>
          <a:endParaRPr lang="el-GR" b="0" dirty="0">
            <a:solidFill>
              <a:schemeClr val="tx1"/>
            </a:solidFill>
            <a:latin typeface="Calibri" panose="020F0502020204030204" pitchFamily="34" charset="0"/>
          </a:endParaRPr>
        </a:p>
      </dgm:t>
    </dgm:pt>
    <dgm:pt modelId="{3E99FC31-13F5-44DF-A77C-83B28F915508}" type="parTrans" cxnId="{15C8C30A-D521-4DE9-A1D8-8E940AA1D725}">
      <dgm:prSet/>
      <dgm:spPr/>
      <dgm:t>
        <a:bodyPr/>
        <a:lstStyle/>
        <a:p>
          <a:pPr algn="ctr"/>
          <a:endParaRPr lang="el-GR" b="0">
            <a:solidFill>
              <a:schemeClr val="tx1"/>
            </a:solidFill>
            <a:latin typeface="Calibri" panose="020F0502020204030204" pitchFamily="34" charset="0"/>
          </a:endParaRPr>
        </a:p>
      </dgm:t>
    </dgm:pt>
    <dgm:pt modelId="{A01AF3DD-0122-4283-A70D-00D7AC355672}" type="sibTrans" cxnId="{15C8C30A-D521-4DE9-A1D8-8E940AA1D725}">
      <dgm:prSet/>
      <dgm:spPr/>
      <dgm:t>
        <a:bodyPr/>
        <a:lstStyle/>
        <a:p>
          <a:pPr algn="ctr"/>
          <a:endParaRPr lang="el-GR" b="0">
            <a:solidFill>
              <a:schemeClr val="tx1"/>
            </a:solidFill>
            <a:latin typeface="Calibri" panose="020F0502020204030204" pitchFamily="34" charset="0"/>
          </a:endParaRPr>
        </a:p>
      </dgm:t>
    </dgm:pt>
    <dgm:pt modelId="{EE81A87C-7C69-4EC2-A2E9-F397B502C3CA}">
      <dgm:prSet/>
      <dgm:spPr/>
      <dgm:t>
        <a:bodyPr/>
        <a:lstStyle/>
        <a:p>
          <a:pPr algn="ctr" rtl="0"/>
          <a:r>
            <a:rPr lang="el-GR" b="0" smtClean="0">
              <a:solidFill>
                <a:schemeClr val="tx1"/>
              </a:solidFill>
              <a:latin typeface="Calibri" panose="020F0502020204030204" pitchFamily="34" charset="0"/>
            </a:rPr>
            <a:t>Αποτελεί ένα εργαλείο για την αποτελεσματική αντιμετώπιση κοινωνικο-οικονομικών και περιβαλλοντικών προκλήσεων, με στόχο την αρμονική οικονομική, κοινωνική και περιβαλλοντική ανάπτυξη της ΕΕ, ως σύνολο.</a:t>
          </a:r>
          <a:endParaRPr lang="el-GR" b="0">
            <a:solidFill>
              <a:schemeClr val="tx1"/>
            </a:solidFill>
            <a:latin typeface="Calibri" panose="020F0502020204030204" pitchFamily="34" charset="0"/>
          </a:endParaRPr>
        </a:p>
      </dgm:t>
    </dgm:pt>
    <dgm:pt modelId="{C78C3D8E-B03E-473A-9438-F72D53DA70B7}" type="parTrans" cxnId="{C79B87A3-02C8-4E59-929B-FACB8EFF76A7}">
      <dgm:prSet/>
      <dgm:spPr/>
      <dgm:t>
        <a:bodyPr/>
        <a:lstStyle/>
        <a:p>
          <a:pPr algn="ctr"/>
          <a:endParaRPr lang="el-GR" b="0">
            <a:solidFill>
              <a:schemeClr val="tx1"/>
            </a:solidFill>
            <a:latin typeface="Calibri" panose="020F0502020204030204" pitchFamily="34" charset="0"/>
          </a:endParaRPr>
        </a:p>
      </dgm:t>
    </dgm:pt>
    <dgm:pt modelId="{4F62F5C5-43AE-40C3-BDB9-824B921A7F7A}" type="sibTrans" cxnId="{C79B87A3-02C8-4E59-929B-FACB8EFF76A7}">
      <dgm:prSet/>
      <dgm:spPr/>
      <dgm:t>
        <a:bodyPr/>
        <a:lstStyle/>
        <a:p>
          <a:pPr algn="ctr"/>
          <a:endParaRPr lang="el-GR" b="0">
            <a:solidFill>
              <a:schemeClr val="tx1"/>
            </a:solidFill>
            <a:latin typeface="Calibri" panose="020F0502020204030204" pitchFamily="34" charset="0"/>
          </a:endParaRPr>
        </a:p>
      </dgm:t>
    </dgm:pt>
    <dgm:pt modelId="{F1B22F32-36B0-49A7-8894-8FE086CBEDFC}" type="pres">
      <dgm:prSet presAssocID="{F4506125-5DC5-432B-B203-DF7B06A69FFF}" presName="Name0" presStyleCnt="0">
        <dgm:presLayoutVars>
          <dgm:dir/>
          <dgm:resizeHandles val="exact"/>
        </dgm:presLayoutVars>
      </dgm:prSet>
      <dgm:spPr/>
      <dgm:t>
        <a:bodyPr/>
        <a:lstStyle/>
        <a:p>
          <a:endParaRPr lang="el-GR"/>
        </a:p>
      </dgm:t>
    </dgm:pt>
    <dgm:pt modelId="{9674CFD3-9BCC-4753-9F43-05845071AC97}" type="pres">
      <dgm:prSet presAssocID="{33B1A79B-5640-4F76-A818-B4C58AD5F59D}" presName="composite" presStyleCnt="0"/>
      <dgm:spPr/>
    </dgm:pt>
    <dgm:pt modelId="{DACECC7C-D808-4672-955F-555D3B0341A2}" type="pres">
      <dgm:prSet presAssocID="{33B1A79B-5640-4F76-A818-B4C58AD5F59D}" presName="rect1" presStyleLbl="trAlignAcc1" presStyleIdx="0" presStyleCnt="3">
        <dgm:presLayoutVars>
          <dgm:bulletEnabled val="1"/>
        </dgm:presLayoutVars>
      </dgm:prSet>
      <dgm:spPr/>
      <dgm:t>
        <a:bodyPr/>
        <a:lstStyle/>
        <a:p>
          <a:endParaRPr lang="el-GR"/>
        </a:p>
      </dgm:t>
    </dgm:pt>
    <dgm:pt modelId="{F84A770F-7F6C-41FF-AEF1-F1CC48704DFF}" type="pres">
      <dgm:prSet presAssocID="{33B1A79B-5640-4F76-A818-B4C58AD5F59D}"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pt>
    <dgm:pt modelId="{6B43151A-3228-4ABA-B0D5-AB07AA2965D0}" type="pres">
      <dgm:prSet presAssocID="{7487CB76-E565-4125-8086-42A207CF4902}" presName="sibTrans" presStyleCnt="0"/>
      <dgm:spPr/>
    </dgm:pt>
    <dgm:pt modelId="{EDF6A02C-5DCD-46F8-9BB2-19D1E79C3AEB}" type="pres">
      <dgm:prSet presAssocID="{711FBC20-0933-45FB-A214-1173560F7ED1}" presName="composite" presStyleCnt="0"/>
      <dgm:spPr/>
    </dgm:pt>
    <dgm:pt modelId="{23A70663-CEC0-4F95-BBF2-D56977C2134B}" type="pres">
      <dgm:prSet presAssocID="{711FBC20-0933-45FB-A214-1173560F7ED1}" presName="rect1" presStyleLbl="trAlignAcc1" presStyleIdx="1" presStyleCnt="3">
        <dgm:presLayoutVars>
          <dgm:bulletEnabled val="1"/>
        </dgm:presLayoutVars>
      </dgm:prSet>
      <dgm:spPr/>
      <dgm:t>
        <a:bodyPr/>
        <a:lstStyle/>
        <a:p>
          <a:endParaRPr lang="el-GR"/>
        </a:p>
      </dgm:t>
    </dgm:pt>
    <dgm:pt modelId="{57AA974D-06A2-44D5-A14F-92443AFEA39E}" type="pres">
      <dgm:prSet presAssocID="{711FBC20-0933-45FB-A214-1173560F7ED1}" presName="rect2"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pt>
    <dgm:pt modelId="{F12D9890-25E6-4924-9F49-B3C795E68A9F}" type="pres">
      <dgm:prSet presAssocID="{A01AF3DD-0122-4283-A70D-00D7AC355672}" presName="sibTrans" presStyleCnt="0"/>
      <dgm:spPr/>
    </dgm:pt>
    <dgm:pt modelId="{F6AF45C6-2AE1-47F9-A295-D560AACA5346}" type="pres">
      <dgm:prSet presAssocID="{EE81A87C-7C69-4EC2-A2E9-F397B502C3CA}" presName="composite" presStyleCnt="0"/>
      <dgm:spPr/>
    </dgm:pt>
    <dgm:pt modelId="{B57D64E1-E0AD-42C7-9751-27CFFED6EE1E}" type="pres">
      <dgm:prSet presAssocID="{EE81A87C-7C69-4EC2-A2E9-F397B502C3CA}" presName="rect1" presStyleLbl="trAlignAcc1" presStyleIdx="2" presStyleCnt="3">
        <dgm:presLayoutVars>
          <dgm:bulletEnabled val="1"/>
        </dgm:presLayoutVars>
      </dgm:prSet>
      <dgm:spPr/>
      <dgm:t>
        <a:bodyPr/>
        <a:lstStyle/>
        <a:p>
          <a:endParaRPr lang="el-GR"/>
        </a:p>
      </dgm:t>
    </dgm:pt>
    <dgm:pt modelId="{B07F7496-A778-4C5A-A9D8-CE40C343E86D}" type="pres">
      <dgm:prSet presAssocID="{EE81A87C-7C69-4EC2-A2E9-F397B502C3CA}" presName="rect2"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pt>
  </dgm:ptLst>
  <dgm:cxnLst>
    <dgm:cxn modelId="{E97B96AC-7BD8-42FE-A927-FDFF7D6553A1}" type="presOf" srcId="{F4506125-5DC5-432B-B203-DF7B06A69FFF}" destId="{F1B22F32-36B0-49A7-8894-8FE086CBEDFC}" srcOrd="0" destOrd="0" presId="urn:microsoft.com/office/officeart/2008/layout/PictureStrips"/>
    <dgm:cxn modelId="{0CF4F359-4055-4079-9CAE-4E34536D59F2}" type="presOf" srcId="{33B1A79B-5640-4F76-A818-B4C58AD5F59D}" destId="{DACECC7C-D808-4672-955F-555D3B0341A2}" srcOrd="0" destOrd="0" presId="urn:microsoft.com/office/officeart/2008/layout/PictureStrips"/>
    <dgm:cxn modelId="{CE14B4B1-BC56-43A1-B048-B2CE59A59172}" srcId="{F4506125-5DC5-432B-B203-DF7B06A69FFF}" destId="{33B1A79B-5640-4F76-A818-B4C58AD5F59D}" srcOrd="0" destOrd="0" parTransId="{E8D6EDD4-3627-45CE-83BD-2252A62B687A}" sibTransId="{7487CB76-E565-4125-8086-42A207CF4902}"/>
    <dgm:cxn modelId="{D53FE1F2-F9FD-4602-A026-7B9FAB511FFC}" type="presOf" srcId="{EE81A87C-7C69-4EC2-A2E9-F397B502C3CA}" destId="{B57D64E1-E0AD-42C7-9751-27CFFED6EE1E}" srcOrd="0" destOrd="0" presId="urn:microsoft.com/office/officeart/2008/layout/PictureStrips"/>
    <dgm:cxn modelId="{DC13B937-8322-4CFA-8B6B-4316045ABC88}" type="presOf" srcId="{711FBC20-0933-45FB-A214-1173560F7ED1}" destId="{23A70663-CEC0-4F95-BBF2-D56977C2134B}" srcOrd="0" destOrd="0" presId="urn:microsoft.com/office/officeart/2008/layout/PictureStrips"/>
    <dgm:cxn modelId="{15C8C30A-D521-4DE9-A1D8-8E940AA1D725}" srcId="{F4506125-5DC5-432B-B203-DF7B06A69FFF}" destId="{711FBC20-0933-45FB-A214-1173560F7ED1}" srcOrd="1" destOrd="0" parTransId="{3E99FC31-13F5-44DF-A77C-83B28F915508}" sibTransId="{A01AF3DD-0122-4283-A70D-00D7AC355672}"/>
    <dgm:cxn modelId="{C79B87A3-02C8-4E59-929B-FACB8EFF76A7}" srcId="{F4506125-5DC5-432B-B203-DF7B06A69FFF}" destId="{EE81A87C-7C69-4EC2-A2E9-F397B502C3CA}" srcOrd="2" destOrd="0" parTransId="{C78C3D8E-B03E-473A-9438-F72D53DA70B7}" sibTransId="{4F62F5C5-43AE-40C3-BDB9-824B921A7F7A}"/>
    <dgm:cxn modelId="{6F5305D1-5C33-4E3E-9208-D41D3D0FB31C}" type="presParOf" srcId="{F1B22F32-36B0-49A7-8894-8FE086CBEDFC}" destId="{9674CFD3-9BCC-4753-9F43-05845071AC97}" srcOrd="0" destOrd="0" presId="urn:microsoft.com/office/officeart/2008/layout/PictureStrips"/>
    <dgm:cxn modelId="{6569AD5B-9ABA-405A-A155-FC7217F26E90}" type="presParOf" srcId="{9674CFD3-9BCC-4753-9F43-05845071AC97}" destId="{DACECC7C-D808-4672-955F-555D3B0341A2}" srcOrd="0" destOrd="0" presId="urn:microsoft.com/office/officeart/2008/layout/PictureStrips"/>
    <dgm:cxn modelId="{15755AB9-5257-4757-A35D-28004C92576A}" type="presParOf" srcId="{9674CFD3-9BCC-4753-9F43-05845071AC97}" destId="{F84A770F-7F6C-41FF-AEF1-F1CC48704DFF}" srcOrd="1" destOrd="0" presId="urn:microsoft.com/office/officeart/2008/layout/PictureStrips"/>
    <dgm:cxn modelId="{9E85E375-6EAA-48D2-98E7-775F4BEC8BC9}" type="presParOf" srcId="{F1B22F32-36B0-49A7-8894-8FE086CBEDFC}" destId="{6B43151A-3228-4ABA-B0D5-AB07AA2965D0}" srcOrd="1" destOrd="0" presId="urn:microsoft.com/office/officeart/2008/layout/PictureStrips"/>
    <dgm:cxn modelId="{71868A16-1FDC-4E09-9D55-5C06B737F623}" type="presParOf" srcId="{F1B22F32-36B0-49A7-8894-8FE086CBEDFC}" destId="{EDF6A02C-5DCD-46F8-9BB2-19D1E79C3AEB}" srcOrd="2" destOrd="0" presId="urn:microsoft.com/office/officeart/2008/layout/PictureStrips"/>
    <dgm:cxn modelId="{203851A5-0236-4BB1-A594-0CC0370C6225}" type="presParOf" srcId="{EDF6A02C-5DCD-46F8-9BB2-19D1E79C3AEB}" destId="{23A70663-CEC0-4F95-BBF2-D56977C2134B}" srcOrd="0" destOrd="0" presId="urn:microsoft.com/office/officeart/2008/layout/PictureStrips"/>
    <dgm:cxn modelId="{6CFA6FCA-F6E1-4413-A704-BA0AB1AACAB2}" type="presParOf" srcId="{EDF6A02C-5DCD-46F8-9BB2-19D1E79C3AEB}" destId="{57AA974D-06A2-44D5-A14F-92443AFEA39E}" srcOrd="1" destOrd="0" presId="urn:microsoft.com/office/officeart/2008/layout/PictureStrips"/>
    <dgm:cxn modelId="{A1576CBA-57FF-485E-AEFB-13E67D566814}" type="presParOf" srcId="{F1B22F32-36B0-49A7-8894-8FE086CBEDFC}" destId="{F12D9890-25E6-4924-9F49-B3C795E68A9F}" srcOrd="3" destOrd="0" presId="urn:microsoft.com/office/officeart/2008/layout/PictureStrips"/>
    <dgm:cxn modelId="{520438FD-FA1A-48A0-B216-F4E08E3F5B74}" type="presParOf" srcId="{F1B22F32-36B0-49A7-8894-8FE086CBEDFC}" destId="{F6AF45C6-2AE1-47F9-A295-D560AACA5346}" srcOrd="4" destOrd="0" presId="urn:microsoft.com/office/officeart/2008/layout/PictureStrips"/>
    <dgm:cxn modelId="{2A300B87-0ECF-46C6-8834-B1BABE4AB3F7}" type="presParOf" srcId="{F6AF45C6-2AE1-47F9-A295-D560AACA5346}" destId="{B57D64E1-E0AD-42C7-9751-27CFFED6EE1E}" srcOrd="0" destOrd="0" presId="urn:microsoft.com/office/officeart/2008/layout/PictureStrips"/>
    <dgm:cxn modelId="{6529CE20-BFF6-42DA-9724-2358740E751C}" type="presParOf" srcId="{F6AF45C6-2AE1-47F9-A295-D560AACA5346}" destId="{B07F7496-A778-4C5A-A9D8-CE40C343E86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CFAA8AC-EAEA-4331-8614-4F01FD79D9A0}" type="doc">
      <dgm:prSet loTypeId="urn:microsoft.com/office/officeart/2005/8/layout/bProcess3" loCatId="process" qsTypeId="urn:microsoft.com/office/officeart/2005/8/quickstyle/3d3" qsCatId="3D" csTypeId="urn:microsoft.com/office/officeart/2005/8/colors/colorful1" csCatId="colorful" phldr="1"/>
      <dgm:spPr/>
      <dgm:t>
        <a:bodyPr/>
        <a:lstStyle/>
        <a:p>
          <a:endParaRPr lang="el-GR"/>
        </a:p>
      </dgm:t>
    </dgm:pt>
    <dgm:pt modelId="{8CC79429-6220-4943-973C-3CB89E27296A}">
      <dgm:prSet custT="1"/>
      <dgm:spPr/>
      <dgm:t>
        <a:bodyPr/>
        <a:lstStyle/>
        <a:p>
          <a:pPr rtl="0"/>
          <a:r>
            <a:rPr lang="el-GR" sz="1300" b="1" dirty="0" smtClean="0">
              <a:solidFill>
                <a:schemeClr val="bg1"/>
              </a:solidFill>
              <a:latin typeface="Calibri" panose="020F0502020204030204" pitchFamily="34" charset="0"/>
            </a:rPr>
            <a:t>Ενίσχυση υποδομών έρευνας &amp; καινοτομίας </a:t>
          </a:r>
          <a:endParaRPr lang="el-GR" sz="1300" b="1" dirty="0">
            <a:solidFill>
              <a:schemeClr val="bg1"/>
            </a:solidFill>
            <a:latin typeface="Calibri" panose="020F0502020204030204" pitchFamily="34" charset="0"/>
          </a:endParaRPr>
        </a:p>
      </dgm:t>
    </dgm:pt>
    <dgm:pt modelId="{A2D27C15-94F5-4FB7-9E39-DEFA7BE3ADC6}" type="parTrans" cxnId="{EC9B847F-AC89-4DC3-9E51-90B7F7CEAA7F}">
      <dgm:prSet/>
      <dgm:spPr/>
      <dgm:t>
        <a:bodyPr/>
        <a:lstStyle/>
        <a:p>
          <a:endParaRPr lang="el-GR" sz="1300" b="1">
            <a:solidFill>
              <a:schemeClr val="bg1"/>
            </a:solidFill>
            <a:latin typeface="Calibri" panose="020F0502020204030204" pitchFamily="34" charset="0"/>
          </a:endParaRPr>
        </a:p>
      </dgm:t>
    </dgm:pt>
    <dgm:pt modelId="{189E0905-545B-453F-AACD-FDB5BFD13255}" type="sibTrans" cxnId="{EC9B847F-AC89-4DC3-9E51-90B7F7CEAA7F}">
      <dgm:prSet custT="1"/>
      <dgm:spPr/>
      <dgm:t>
        <a:bodyPr/>
        <a:lstStyle/>
        <a:p>
          <a:endParaRPr lang="el-GR" sz="1300" b="1">
            <a:solidFill>
              <a:schemeClr val="bg1"/>
            </a:solidFill>
            <a:latin typeface="Calibri" panose="020F0502020204030204" pitchFamily="34" charset="0"/>
          </a:endParaRPr>
        </a:p>
      </dgm:t>
    </dgm:pt>
    <dgm:pt modelId="{CFB00BE0-AD92-4204-A40B-F20E11DFF57B}">
      <dgm:prSet custT="1"/>
      <dgm:spPr/>
      <dgm:t>
        <a:bodyPr/>
        <a:lstStyle/>
        <a:p>
          <a:pPr rtl="0"/>
          <a:r>
            <a:rPr lang="el-GR" sz="1300" b="1" dirty="0" smtClean="0">
              <a:solidFill>
                <a:schemeClr val="bg1"/>
              </a:solidFill>
              <a:latin typeface="Calibri" panose="020F0502020204030204" pitchFamily="34" charset="0"/>
            </a:rPr>
            <a:t>Προώθηση ιδιωτικών επενδύσεων, ανάπτυξη σχέσεων &amp; συνεργειών ανάμεσα σε επιχειρήσεις, ερευνητικά ιδρύματα, αναπτυξιακά κέντρα και πανεπιστημιακά ιδρύματα</a:t>
          </a:r>
          <a:endParaRPr lang="el-GR" sz="1300" b="1" dirty="0">
            <a:solidFill>
              <a:schemeClr val="bg1"/>
            </a:solidFill>
            <a:latin typeface="Calibri" panose="020F0502020204030204" pitchFamily="34" charset="0"/>
          </a:endParaRPr>
        </a:p>
      </dgm:t>
    </dgm:pt>
    <dgm:pt modelId="{007E8AD8-3D02-48D0-9D47-45B6FC8117DE}" type="parTrans" cxnId="{6F18AEC1-0858-475D-8C95-0C4608E2C172}">
      <dgm:prSet/>
      <dgm:spPr/>
      <dgm:t>
        <a:bodyPr/>
        <a:lstStyle/>
        <a:p>
          <a:endParaRPr lang="el-GR" sz="1300" b="1">
            <a:solidFill>
              <a:schemeClr val="bg1"/>
            </a:solidFill>
            <a:latin typeface="Calibri" panose="020F0502020204030204" pitchFamily="34" charset="0"/>
          </a:endParaRPr>
        </a:p>
      </dgm:t>
    </dgm:pt>
    <dgm:pt modelId="{5B34DC4B-2939-4383-B372-48926B1645DB}" type="sibTrans" cxnId="{6F18AEC1-0858-475D-8C95-0C4608E2C172}">
      <dgm:prSet custT="1"/>
      <dgm:spPr/>
      <dgm:t>
        <a:bodyPr/>
        <a:lstStyle/>
        <a:p>
          <a:endParaRPr lang="el-GR" sz="1300" b="1">
            <a:solidFill>
              <a:schemeClr val="bg1"/>
            </a:solidFill>
            <a:latin typeface="Calibri" panose="020F0502020204030204" pitchFamily="34" charset="0"/>
          </a:endParaRPr>
        </a:p>
      </dgm:t>
    </dgm:pt>
    <dgm:pt modelId="{365B4866-E21D-4E52-B742-A909D8701F83}">
      <dgm:prSet custT="1"/>
      <dgm:spPr/>
      <dgm:t>
        <a:bodyPr/>
        <a:lstStyle/>
        <a:p>
          <a:pPr rtl="0"/>
          <a:r>
            <a:rPr lang="el-GR" sz="1300" b="1" dirty="0" smtClean="0">
              <a:solidFill>
                <a:schemeClr val="bg1"/>
              </a:solidFill>
              <a:latin typeface="Calibri" panose="020F0502020204030204" pitchFamily="34" charset="0"/>
            </a:rPr>
            <a:t>Στήριξη της ικανότητας των ΜΜΕ να συμμετέχουν στις περιφερειακές, εθνικές &amp; διεθνείς αγορές, καθώς &amp; στις διαδικασίες καινοτομίας.</a:t>
          </a:r>
          <a:endParaRPr lang="el-GR" sz="1300" b="1" dirty="0">
            <a:solidFill>
              <a:schemeClr val="bg1"/>
            </a:solidFill>
            <a:latin typeface="Calibri" panose="020F0502020204030204" pitchFamily="34" charset="0"/>
          </a:endParaRPr>
        </a:p>
      </dgm:t>
    </dgm:pt>
    <dgm:pt modelId="{5FAB8FA9-1860-4AC6-B762-302C858A5733}" type="parTrans" cxnId="{E5C04D85-FF6E-46ED-9377-2C2674116EC7}">
      <dgm:prSet/>
      <dgm:spPr/>
      <dgm:t>
        <a:bodyPr/>
        <a:lstStyle/>
        <a:p>
          <a:endParaRPr lang="el-GR" sz="1300" b="1">
            <a:solidFill>
              <a:schemeClr val="bg1"/>
            </a:solidFill>
            <a:latin typeface="Calibri" panose="020F0502020204030204" pitchFamily="34" charset="0"/>
          </a:endParaRPr>
        </a:p>
      </dgm:t>
    </dgm:pt>
    <dgm:pt modelId="{B1C9F0E6-034C-4C90-9583-9D941778951A}" type="sibTrans" cxnId="{E5C04D85-FF6E-46ED-9377-2C2674116EC7}">
      <dgm:prSet custT="1"/>
      <dgm:spPr/>
      <dgm:t>
        <a:bodyPr/>
        <a:lstStyle/>
        <a:p>
          <a:endParaRPr lang="el-GR" sz="1300" b="1">
            <a:solidFill>
              <a:schemeClr val="bg1"/>
            </a:solidFill>
            <a:latin typeface="Calibri" panose="020F0502020204030204" pitchFamily="34" charset="0"/>
          </a:endParaRPr>
        </a:p>
      </dgm:t>
    </dgm:pt>
    <dgm:pt modelId="{12FA5A05-A335-4323-A4C0-AA45FA991B29}">
      <dgm:prSet custT="1"/>
      <dgm:spPr/>
      <dgm:t>
        <a:bodyPr/>
        <a:lstStyle/>
        <a:p>
          <a:pPr rtl="0"/>
          <a:r>
            <a:rPr lang="el-GR" sz="1300" b="1" dirty="0" smtClean="0">
              <a:solidFill>
                <a:schemeClr val="bg1"/>
              </a:solidFill>
              <a:latin typeface="Calibri" panose="020F0502020204030204" pitchFamily="34" charset="0"/>
            </a:rPr>
            <a:t>Προώθηση στρατηγικών χαμηλών εκπομπών διοξειδίου του άνθρακα</a:t>
          </a:r>
          <a:endParaRPr lang="el-GR" sz="1300" b="1" dirty="0">
            <a:solidFill>
              <a:schemeClr val="bg1"/>
            </a:solidFill>
            <a:latin typeface="Calibri" panose="020F0502020204030204" pitchFamily="34" charset="0"/>
          </a:endParaRPr>
        </a:p>
      </dgm:t>
    </dgm:pt>
    <dgm:pt modelId="{DEA5481D-6A53-41CA-87F2-EE6EF7202E5C}" type="parTrans" cxnId="{4D0D47FC-4676-4A07-B0D2-EE31B4E40581}">
      <dgm:prSet/>
      <dgm:spPr/>
      <dgm:t>
        <a:bodyPr/>
        <a:lstStyle/>
        <a:p>
          <a:endParaRPr lang="el-GR" sz="1300" b="1">
            <a:solidFill>
              <a:schemeClr val="bg1"/>
            </a:solidFill>
            <a:latin typeface="Calibri" panose="020F0502020204030204" pitchFamily="34" charset="0"/>
          </a:endParaRPr>
        </a:p>
      </dgm:t>
    </dgm:pt>
    <dgm:pt modelId="{2BBD71B7-A2BA-42D8-90D8-CF17C84505AC}" type="sibTrans" cxnId="{4D0D47FC-4676-4A07-B0D2-EE31B4E40581}">
      <dgm:prSet custT="1"/>
      <dgm:spPr/>
      <dgm:t>
        <a:bodyPr/>
        <a:lstStyle/>
        <a:p>
          <a:endParaRPr lang="el-GR" sz="1300" b="1">
            <a:solidFill>
              <a:schemeClr val="bg1"/>
            </a:solidFill>
            <a:latin typeface="Calibri" panose="020F0502020204030204" pitchFamily="34" charset="0"/>
          </a:endParaRPr>
        </a:p>
      </dgm:t>
    </dgm:pt>
    <dgm:pt modelId="{D70F26A7-7B33-42BF-BCB4-A2E62570055E}">
      <dgm:prSet custT="1"/>
      <dgm:spPr/>
      <dgm:t>
        <a:bodyPr/>
        <a:lstStyle/>
        <a:p>
          <a:pPr rtl="0"/>
          <a:r>
            <a:rPr lang="el-GR" sz="1300" b="1" dirty="0" smtClean="0">
              <a:solidFill>
                <a:schemeClr val="bg1"/>
              </a:solidFill>
              <a:latin typeface="Calibri" panose="020F0502020204030204" pitchFamily="34" charset="0"/>
            </a:rPr>
            <a:t>Διατήρηση, προστασία, προαγωγή &amp; ανάπτυξη της φυσικής &amp; πολιτιστικής κληρονομιάς</a:t>
          </a:r>
          <a:endParaRPr lang="el-GR" sz="1300" b="1" dirty="0">
            <a:solidFill>
              <a:schemeClr val="bg1"/>
            </a:solidFill>
            <a:latin typeface="Calibri" panose="020F0502020204030204" pitchFamily="34" charset="0"/>
          </a:endParaRPr>
        </a:p>
      </dgm:t>
    </dgm:pt>
    <dgm:pt modelId="{259B2D28-5473-4C0D-9220-269A3B3757DB}" type="parTrans" cxnId="{E9D3E26C-96EA-4896-B79E-9E5F191A711C}">
      <dgm:prSet/>
      <dgm:spPr/>
      <dgm:t>
        <a:bodyPr/>
        <a:lstStyle/>
        <a:p>
          <a:endParaRPr lang="el-GR" sz="1300" b="1">
            <a:solidFill>
              <a:schemeClr val="bg1"/>
            </a:solidFill>
            <a:latin typeface="Calibri" panose="020F0502020204030204" pitchFamily="34" charset="0"/>
          </a:endParaRPr>
        </a:p>
      </dgm:t>
    </dgm:pt>
    <dgm:pt modelId="{5440A2BD-20BD-41E7-8D6E-EDEC72BACAF5}" type="sibTrans" cxnId="{E9D3E26C-96EA-4896-B79E-9E5F191A711C}">
      <dgm:prSet custT="1"/>
      <dgm:spPr/>
      <dgm:t>
        <a:bodyPr/>
        <a:lstStyle/>
        <a:p>
          <a:endParaRPr lang="el-GR" sz="1300" b="1">
            <a:solidFill>
              <a:schemeClr val="bg1"/>
            </a:solidFill>
            <a:latin typeface="Calibri" panose="020F0502020204030204" pitchFamily="34" charset="0"/>
          </a:endParaRPr>
        </a:p>
      </dgm:t>
    </dgm:pt>
    <dgm:pt modelId="{EBFB48EF-5B48-4741-A945-B7E40262490A}">
      <dgm:prSet custT="1"/>
      <dgm:spPr/>
      <dgm:t>
        <a:bodyPr/>
        <a:lstStyle/>
        <a:p>
          <a:pPr rtl="0"/>
          <a:r>
            <a:rPr lang="el-GR" sz="1300" b="1" dirty="0" smtClean="0">
              <a:solidFill>
                <a:schemeClr val="bg1"/>
              </a:solidFill>
              <a:latin typeface="Calibri" panose="020F0502020204030204" pitchFamily="34" charset="0"/>
            </a:rPr>
            <a:t>Αποδοτική αξιοποίηση των πόρων, προώθηση της πράσινης ανάπτυξης, της οικολογικής καινοτομίας &amp; της διαχείρισης των περιβαλλοντικών επιδόσεων στον δημόσιο &amp; ιδιωτικό τομέα.</a:t>
          </a:r>
          <a:endParaRPr lang="en-US" sz="1300" b="1" dirty="0">
            <a:solidFill>
              <a:schemeClr val="bg1"/>
            </a:solidFill>
            <a:latin typeface="Calibri" panose="020F0502020204030204" pitchFamily="34" charset="0"/>
          </a:endParaRPr>
        </a:p>
      </dgm:t>
    </dgm:pt>
    <dgm:pt modelId="{EE1459BD-22B6-4D18-B195-3904ED30D6F5}" type="parTrans" cxnId="{D19604F6-FB6D-4290-B494-BB69D3F3D741}">
      <dgm:prSet/>
      <dgm:spPr/>
      <dgm:t>
        <a:bodyPr/>
        <a:lstStyle/>
        <a:p>
          <a:endParaRPr lang="el-GR" sz="1300" b="1">
            <a:solidFill>
              <a:schemeClr val="bg1"/>
            </a:solidFill>
            <a:latin typeface="Calibri" panose="020F0502020204030204" pitchFamily="34" charset="0"/>
          </a:endParaRPr>
        </a:p>
      </dgm:t>
    </dgm:pt>
    <dgm:pt modelId="{081711D8-146D-4BF8-BA61-0FA0F788DA34}" type="sibTrans" cxnId="{D19604F6-FB6D-4290-B494-BB69D3F3D741}">
      <dgm:prSet/>
      <dgm:spPr/>
      <dgm:t>
        <a:bodyPr/>
        <a:lstStyle/>
        <a:p>
          <a:endParaRPr lang="el-GR" sz="1300" b="1">
            <a:solidFill>
              <a:schemeClr val="bg1"/>
            </a:solidFill>
            <a:latin typeface="Calibri" panose="020F0502020204030204" pitchFamily="34" charset="0"/>
          </a:endParaRPr>
        </a:p>
      </dgm:t>
    </dgm:pt>
    <dgm:pt modelId="{5B5E272C-F806-4E93-8664-469E1DC83665}" type="pres">
      <dgm:prSet presAssocID="{FCFAA8AC-EAEA-4331-8614-4F01FD79D9A0}" presName="Name0" presStyleCnt="0">
        <dgm:presLayoutVars>
          <dgm:dir/>
          <dgm:resizeHandles val="exact"/>
        </dgm:presLayoutVars>
      </dgm:prSet>
      <dgm:spPr/>
      <dgm:t>
        <a:bodyPr/>
        <a:lstStyle/>
        <a:p>
          <a:endParaRPr lang="el-GR"/>
        </a:p>
      </dgm:t>
    </dgm:pt>
    <dgm:pt modelId="{6CF1F670-C105-41FD-A1A9-4276EB53B049}" type="pres">
      <dgm:prSet presAssocID="{8CC79429-6220-4943-973C-3CB89E27296A}" presName="node" presStyleLbl="node1" presStyleIdx="0" presStyleCnt="6">
        <dgm:presLayoutVars>
          <dgm:bulletEnabled val="1"/>
        </dgm:presLayoutVars>
      </dgm:prSet>
      <dgm:spPr/>
      <dgm:t>
        <a:bodyPr/>
        <a:lstStyle/>
        <a:p>
          <a:endParaRPr lang="el-GR"/>
        </a:p>
      </dgm:t>
    </dgm:pt>
    <dgm:pt modelId="{170D68DB-2414-40CB-AA2B-896CE3BDE7CE}" type="pres">
      <dgm:prSet presAssocID="{189E0905-545B-453F-AACD-FDB5BFD13255}" presName="sibTrans" presStyleLbl="sibTrans1D1" presStyleIdx="0" presStyleCnt="5"/>
      <dgm:spPr/>
      <dgm:t>
        <a:bodyPr/>
        <a:lstStyle/>
        <a:p>
          <a:endParaRPr lang="el-GR"/>
        </a:p>
      </dgm:t>
    </dgm:pt>
    <dgm:pt modelId="{8A5312B4-B1AB-4FE5-90AE-D2F1E25DA6A2}" type="pres">
      <dgm:prSet presAssocID="{189E0905-545B-453F-AACD-FDB5BFD13255}" presName="connectorText" presStyleLbl="sibTrans1D1" presStyleIdx="0" presStyleCnt="5"/>
      <dgm:spPr/>
      <dgm:t>
        <a:bodyPr/>
        <a:lstStyle/>
        <a:p>
          <a:endParaRPr lang="el-GR"/>
        </a:p>
      </dgm:t>
    </dgm:pt>
    <dgm:pt modelId="{A9879579-4531-410D-98C9-6BF98C5DF386}" type="pres">
      <dgm:prSet presAssocID="{CFB00BE0-AD92-4204-A40B-F20E11DFF57B}" presName="node" presStyleLbl="node1" presStyleIdx="1" presStyleCnt="6">
        <dgm:presLayoutVars>
          <dgm:bulletEnabled val="1"/>
        </dgm:presLayoutVars>
      </dgm:prSet>
      <dgm:spPr/>
      <dgm:t>
        <a:bodyPr/>
        <a:lstStyle/>
        <a:p>
          <a:endParaRPr lang="el-GR"/>
        </a:p>
      </dgm:t>
    </dgm:pt>
    <dgm:pt modelId="{E841D3B3-9D2F-4079-939F-20D78D6FB208}" type="pres">
      <dgm:prSet presAssocID="{5B34DC4B-2939-4383-B372-48926B1645DB}" presName="sibTrans" presStyleLbl="sibTrans1D1" presStyleIdx="1" presStyleCnt="5"/>
      <dgm:spPr/>
      <dgm:t>
        <a:bodyPr/>
        <a:lstStyle/>
        <a:p>
          <a:endParaRPr lang="el-GR"/>
        </a:p>
      </dgm:t>
    </dgm:pt>
    <dgm:pt modelId="{532F7B08-43B3-47AD-8725-6D9CE71F345F}" type="pres">
      <dgm:prSet presAssocID="{5B34DC4B-2939-4383-B372-48926B1645DB}" presName="connectorText" presStyleLbl="sibTrans1D1" presStyleIdx="1" presStyleCnt="5"/>
      <dgm:spPr/>
      <dgm:t>
        <a:bodyPr/>
        <a:lstStyle/>
        <a:p>
          <a:endParaRPr lang="el-GR"/>
        </a:p>
      </dgm:t>
    </dgm:pt>
    <dgm:pt modelId="{2D5C055E-FA3B-4BF0-B8A7-2628EC76270F}" type="pres">
      <dgm:prSet presAssocID="{365B4866-E21D-4E52-B742-A909D8701F83}" presName="node" presStyleLbl="node1" presStyleIdx="2" presStyleCnt="6">
        <dgm:presLayoutVars>
          <dgm:bulletEnabled val="1"/>
        </dgm:presLayoutVars>
      </dgm:prSet>
      <dgm:spPr/>
      <dgm:t>
        <a:bodyPr/>
        <a:lstStyle/>
        <a:p>
          <a:endParaRPr lang="el-GR"/>
        </a:p>
      </dgm:t>
    </dgm:pt>
    <dgm:pt modelId="{E6A798A9-9CAC-4759-8346-EA632B02280A}" type="pres">
      <dgm:prSet presAssocID="{B1C9F0E6-034C-4C90-9583-9D941778951A}" presName="sibTrans" presStyleLbl="sibTrans1D1" presStyleIdx="2" presStyleCnt="5"/>
      <dgm:spPr/>
      <dgm:t>
        <a:bodyPr/>
        <a:lstStyle/>
        <a:p>
          <a:endParaRPr lang="el-GR"/>
        </a:p>
      </dgm:t>
    </dgm:pt>
    <dgm:pt modelId="{1570FA54-82FF-4A84-800B-D9B24C7CEFDD}" type="pres">
      <dgm:prSet presAssocID="{B1C9F0E6-034C-4C90-9583-9D941778951A}" presName="connectorText" presStyleLbl="sibTrans1D1" presStyleIdx="2" presStyleCnt="5"/>
      <dgm:spPr/>
      <dgm:t>
        <a:bodyPr/>
        <a:lstStyle/>
        <a:p>
          <a:endParaRPr lang="el-GR"/>
        </a:p>
      </dgm:t>
    </dgm:pt>
    <dgm:pt modelId="{6FD0E572-7C7E-45C0-A285-4F716C5EDFB7}" type="pres">
      <dgm:prSet presAssocID="{12FA5A05-A335-4323-A4C0-AA45FA991B29}" presName="node" presStyleLbl="node1" presStyleIdx="3" presStyleCnt="6">
        <dgm:presLayoutVars>
          <dgm:bulletEnabled val="1"/>
        </dgm:presLayoutVars>
      </dgm:prSet>
      <dgm:spPr/>
      <dgm:t>
        <a:bodyPr/>
        <a:lstStyle/>
        <a:p>
          <a:endParaRPr lang="el-GR"/>
        </a:p>
      </dgm:t>
    </dgm:pt>
    <dgm:pt modelId="{5C5D3BB4-1174-432E-A97C-32BEEB749A9F}" type="pres">
      <dgm:prSet presAssocID="{2BBD71B7-A2BA-42D8-90D8-CF17C84505AC}" presName="sibTrans" presStyleLbl="sibTrans1D1" presStyleIdx="3" presStyleCnt="5"/>
      <dgm:spPr/>
      <dgm:t>
        <a:bodyPr/>
        <a:lstStyle/>
        <a:p>
          <a:endParaRPr lang="el-GR"/>
        </a:p>
      </dgm:t>
    </dgm:pt>
    <dgm:pt modelId="{EEB74B25-72E5-498A-A94C-CAD091E748E8}" type="pres">
      <dgm:prSet presAssocID="{2BBD71B7-A2BA-42D8-90D8-CF17C84505AC}" presName="connectorText" presStyleLbl="sibTrans1D1" presStyleIdx="3" presStyleCnt="5"/>
      <dgm:spPr/>
      <dgm:t>
        <a:bodyPr/>
        <a:lstStyle/>
        <a:p>
          <a:endParaRPr lang="el-GR"/>
        </a:p>
      </dgm:t>
    </dgm:pt>
    <dgm:pt modelId="{89FEC29F-739D-4698-BA00-D7066F247F9C}" type="pres">
      <dgm:prSet presAssocID="{D70F26A7-7B33-42BF-BCB4-A2E62570055E}" presName="node" presStyleLbl="node1" presStyleIdx="4" presStyleCnt="6">
        <dgm:presLayoutVars>
          <dgm:bulletEnabled val="1"/>
        </dgm:presLayoutVars>
      </dgm:prSet>
      <dgm:spPr/>
      <dgm:t>
        <a:bodyPr/>
        <a:lstStyle/>
        <a:p>
          <a:endParaRPr lang="el-GR"/>
        </a:p>
      </dgm:t>
    </dgm:pt>
    <dgm:pt modelId="{32B6AF5D-0DD1-453C-87D8-0A8259E5FA6E}" type="pres">
      <dgm:prSet presAssocID="{5440A2BD-20BD-41E7-8D6E-EDEC72BACAF5}" presName="sibTrans" presStyleLbl="sibTrans1D1" presStyleIdx="4" presStyleCnt="5"/>
      <dgm:spPr/>
      <dgm:t>
        <a:bodyPr/>
        <a:lstStyle/>
        <a:p>
          <a:endParaRPr lang="el-GR"/>
        </a:p>
      </dgm:t>
    </dgm:pt>
    <dgm:pt modelId="{BB7E3F4B-5D74-4491-B08C-F662120E8669}" type="pres">
      <dgm:prSet presAssocID="{5440A2BD-20BD-41E7-8D6E-EDEC72BACAF5}" presName="connectorText" presStyleLbl="sibTrans1D1" presStyleIdx="4" presStyleCnt="5"/>
      <dgm:spPr/>
      <dgm:t>
        <a:bodyPr/>
        <a:lstStyle/>
        <a:p>
          <a:endParaRPr lang="el-GR"/>
        </a:p>
      </dgm:t>
    </dgm:pt>
    <dgm:pt modelId="{E3202500-9C06-4A11-BBEB-B0E1779371F7}" type="pres">
      <dgm:prSet presAssocID="{EBFB48EF-5B48-4741-A945-B7E40262490A}" presName="node" presStyleLbl="node1" presStyleIdx="5" presStyleCnt="6">
        <dgm:presLayoutVars>
          <dgm:bulletEnabled val="1"/>
        </dgm:presLayoutVars>
      </dgm:prSet>
      <dgm:spPr/>
      <dgm:t>
        <a:bodyPr/>
        <a:lstStyle/>
        <a:p>
          <a:endParaRPr lang="el-GR"/>
        </a:p>
      </dgm:t>
    </dgm:pt>
  </dgm:ptLst>
  <dgm:cxnLst>
    <dgm:cxn modelId="{4D0D47FC-4676-4A07-B0D2-EE31B4E40581}" srcId="{FCFAA8AC-EAEA-4331-8614-4F01FD79D9A0}" destId="{12FA5A05-A335-4323-A4C0-AA45FA991B29}" srcOrd="3" destOrd="0" parTransId="{DEA5481D-6A53-41CA-87F2-EE6EF7202E5C}" sibTransId="{2BBD71B7-A2BA-42D8-90D8-CF17C84505AC}"/>
    <dgm:cxn modelId="{15A13471-9EDD-4984-BD7D-A17E33D0D869}" type="presOf" srcId="{5B34DC4B-2939-4383-B372-48926B1645DB}" destId="{E841D3B3-9D2F-4079-939F-20D78D6FB208}" srcOrd="0" destOrd="0" presId="urn:microsoft.com/office/officeart/2005/8/layout/bProcess3"/>
    <dgm:cxn modelId="{1DAC2F2D-299C-4A32-ACA6-47824E5EAAB5}" type="presOf" srcId="{EBFB48EF-5B48-4741-A945-B7E40262490A}" destId="{E3202500-9C06-4A11-BBEB-B0E1779371F7}" srcOrd="0" destOrd="0" presId="urn:microsoft.com/office/officeart/2005/8/layout/bProcess3"/>
    <dgm:cxn modelId="{EC9B847F-AC89-4DC3-9E51-90B7F7CEAA7F}" srcId="{FCFAA8AC-EAEA-4331-8614-4F01FD79D9A0}" destId="{8CC79429-6220-4943-973C-3CB89E27296A}" srcOrd="0" destOrd="0" parTransId="{A2D27C15-94F5-4FB7-9E39-DEFA7BE3ADC6}" sibTransId="{189E0905-545B-453F-AACD-FDB5BFD13255}"/>
    <dgm:cxn modelId="{18C83619-BA85-4A77-86CC-06043BEBCD4E}" type="presOf" srcId="{365B4866-E21D-4E52-B742-A909D8701F83}" destId="{2D5C055E-FA3B-4BF0-B8A7-2628EC76270F}" srcOrd="0" destOrd="0" presId="urn:microsoft.com/office/officeart/2005/8/layout/bProcess3"/>
    <dgm:cxn modelId="{98A55260-B0D8-4C50-8638-525AC81F4C21}" type="presOf" srcId="{FCFAA8AC-EAEA-4331-8614-4F01FD79D9A0}" destId="{5B5E272C-F806-4E93-8664-469E1DC83665}" srcOrd="0" destOrd="0" presId="urn:microsoft.com/office/officeart/2005/8/layout/bProcess3"/>
    <dgm:cxn modelId="{F84FECAB-DAD8-4763-88D4-9483D67CE2EB}" type="presOf" srcId="{12FA5A05-A335-4323-A4C0-AA45FA991B29}" destId="{6FD0E572-7C7E-45C0-A285-4F716C5EDFB7}" srcOrd="0" destOrd="0" presId="urn:microsoft.com/office/officeart/2005/8/layout/bProcess3"/>
    <dgm:cxn modelId="{CD0F538B-084C-450F-BC6A-9379D54DF8DD}" type="presOf" srcId="{2BBD71B7-A2BA-42D8-90D8-CF17C84505AC}" destId="{5C5D3BB4-1174-432E-A97C-32BEEB749A9F}" srcOrd="0" destOrd="0" presId="urn:microsoft.com/office/officeart/2005/8/layout/bProcess3"/>
    <dgm:cxn modelId="{5637F2E3-C25F-4DF5-B8B7-C30BCABFAFF1}" type="presOf" srcId="{189E0905-545B-453F-AACD-FDB5BFD13255}" destId="{8A5312B4-B1AB-4FE5-90AE-D2F1E25DA6A2}" srcOrd="1" destOrd="0" presId="urn:microsoft.com/office/officeart/2005/8/layout/bProcess3"/>
    <dgm:cxn modelId="{8D97B31E-E4AF-4E28-9039-16E7CA19EA29}" type="presOf" srcId="{5B34DC4B-2939-4383-B372-48926B1645DB}" destId="{532F7B08-43B3-47AD-8725-6D9CE71F345F}" srcOrd="1" destOrd="0" presId="urn:microsoft.com/office/officeart/2005/8/layout/bProcess3"/>
    <dgm:cxn modelId="{3D3A7D1E-E3CE-40CC-A918-1AD8DBAB4A3F}" type="presOf" srcId="{D70F26A7-7B33-42BF-BCB4-A2E62570055E}" destId="{89FEC29F-739D-4698-BA00-D7066F247F9C}" srcOrd="0" destOrd="0" presId="urn:microsoft.com/office/officeart/2005/8/layout/bProcess3"/>
    <dgm:cxn modelId="{F97E12C7-ADD1-4964-9218-DA9CA29C0B37}" type="presOf" srcId="{B1C9F0E6-034C-4C90-9583-9D941778951A}" destId="{1570FA54-82FF-4A84-800B-D9B24C7CEFDD}" srcOrd="1" destOrd="0" presId="urn:microsoft.com/office/officeart/2005/8/layout/bProcess3"/>
    <dgm:cxn modelId="{1C23521E-B648-4AE8-8437-38EE4050F391}" type="presOf" srcId="{5440A2BD-20BD-41E7-8D6E-EDEC72BACAF5}" destId="{32B6AF5D-0DD1-453C-87D8-0A8259E5FA6E}" srcOrd="0" destOrd="0" presId="urn:microsoft.com/office/officeart/2005/8/layout/bProcess3"/>
    <dgm:cxn modelId="{DA364DB0-C133-447A-B7AD-BE1753F244AB}" type="presOf" srcId="{189E0905-545B-453F-AACD-FDB5BFD13255}" destId="{170D68DB-2414-40CB-AA2B-896CE3BDE7CE}" srcOrd="0" destOrd="0" presId="urn:microsoft.com/office/officeart/2005/8/layout/bProcess3"/>
    <dgm:cxn modelId="{25BCBB0B-EAF2-45FC-BA64-2D6412E0C1E3}" type="presOf" srcId="{CFB00BE0-AD92-4204-A40B-F20E11DFF57B}" destId="{A9879579-4531-410D-98C9-6BF98C5DF386}" srcOrd="0" destOrd="0" presId="urn:microsoft.com/office/officeart/2005/8/layout/bProcess3"/>
    <dgm:cxn modelId="{33EDD9F7-0E04-461D-9555-AD0235FADAAF}" type="presOf" srcId="{B1C9F0E6-034C-4C90-9583-9D941778951A}" destId="{E6A798A9-9CAC-4759-8346-EA632B02280A}" srcOrd="0" destOrd="0" presId="urn:microsoft.com/office/officeart/2005/8/layout/bProcess3"/>
    <dgm:cxn modelId="{E9D3E26C-96EA-4896-B79E-9E5F191A711C}" srcId="{FCFAA8AC-EAEA-4331-8614-4F01FD79D9A0}" destId="{D70F26A7-7B33-42BF-BCB4-A2E62570055E}" srcOrd="4" destOrd="0" parTransId="{259B2D28-5473-4C0D-9220-269A3B3757DB}" sibTransId="{5440A2BD-20BD-41E7-8D6E-EDEC72BACAF5}"/>
    <dgm:cxn modelId="{5FA9F1D3-5A36-4FCA-BBEB-509175A228ED}" type="presOf" srcId="{5440A2BD-20BD-41E7-8D6E-EDEC72BACAF5}" destId="{BB7E3F4B-5D74-4491-B08C-F662120E8669}" srcOrd="1" destOrd="0" presId="urn:microsoft.com/office/officeart/2005/8/layout/bProcess3"/>
    <dgm:cxn modelId="{E5C04D85-FF6E-46ED-9377-2C2674116EC7}" srcId="{FCFAA8AC-EAEA-4331-8614-4F01FD79D9A0}" destId="{365B4866-E21D-4E52-B742-A909D8701F83}" srcOrd="2" destOrd="0" parTransId="{5FAB8FA9-1860-4AC6-B762-302C858A5733}" sibTransId="{B1C9F0E6-034C-4C90-9583-9D941778951A}"/>
    <dgm:cxn modelId="{D7D85E4A-8909-4A0A-AC37-3182B3A7DA34}" type="presOf" srcId="{8CC79429-6220-4943-973C-3CB89E27296A}" destId="{6CF1F670-C105-41FD-A1A9-4276EB53B049}" srcOrd="0" destOrd="0" presId="urn:microsoft.com/office/officeart/2005/8/layout/bProcess3"/>
    <dgm:cxn modelId="{6F18AEC1-0858-475D-8C95-0C4608E2C172}" srcId="{FCFAA8AC-EAEA-4331-8614-4F01FD79D9A0}" destId="{CFB00BE0-AD92-4204-A40B-F20E11DFF57B}" srcOrd="1" destOrd="0" parTransId="{007E8AD8-3D02-48D0-9D47-45B6FC8117DE}" sibTransId="{5B34DC4B-2939-4383-B372-48926B1645DB}"/>
    <dgm:cxn modelId="{D19604F6-FB6D-4290-B494-BB69D3F3D741}" srcId="{FCFAA8AC-EAEA-4331-8614-4F01FD79D9A0}" destId="{EBFB48EF-5B48-4741-A945-B7E40262490A}" srcOrd="5" destOrd="0" parTransId="{EE1459BD-22B6-4D18-B195-3904ED30D6F5}" sibTransId="{081711D8-146D-4BF8-BA61-0FA0F788DA34}"/>
    <dgm:cxn modelId="{DC535983-51F1-403C-9CB2-9B43F507FFE4}" type="presOf" srcId="{2BBD71B7-A2BA-42D8-90D8-CF17C84505AC}" destId="{EEB74B25-72E5-498A-A94C-CAD091E748E8}" srcOrd="1" destOrd="0" presId="urn:microsoft.com/office/officeart/2005/8/layout/bProcess3"/>
    <dgm:cxn modelId="{2600CC45-BBAD-4493-9AB5-681DBC621EDB}" type="presParOf" srcId="{5B5E272C-F806-4E93-8664-469E1DC83665}" destId="{6CF1F670-C105-41FD-A1A9-4276EB53B049}" srcOrd="0" destOrd="0" presId="urn:microsoft.com/office/officeart/2005/8/layout/bProcess3"/>
    <dgm:cxn modelId="{77AFBF13-20C8-4AF5-A6CE-C69557B5EDF8}" type="presParOf" srcId="{5B5E272C-F806-4E93-8664-469E1DC83665}" destId="{170D68DB-2414-40CB-AA2B-896CE3BDE7CE}" srcOrd="1" destOrd="0" presId="urn:microsoft.com/office/officeart/2005/8/layout/bProcess3"/>
    <dgm:cxn modelId="{BA184CBC-283A-4219-958E-47F41E043302}" type="presParOf" srcId="{170D68DB-2414-40CB-AA2B-896CE3BDE7CE}" destId="{8A5312B4-B1AB-4FE5-90AE-D2F1E25DA6A2}" srcOrd="0" destOrd="0" presId="urn:microsoft.com/office/officeart/2005/8/layout/bProcess3"/>
    <dgm:cxn modelId="{CE639952-1FA5-4297-8D7C-C9980B611AE8}" type="presParOf" srcId="{5B5E272C-F806-4E93-8664-469E1DC83665}" destId="{A9879579-4531-410D-98C9-6BF98C5DF386}" srcOrd="2" destOrd="0" presId="urn:microsoft.com/office/officeart/2005/8/layout/bProcess3"/>
    <dgm:cxn modelId="{10AB10C4-D7D0-4710-AFE5-C9CEF1225FB0}" type="presParOf" srcId="{5B5E272C-F806-4E93-8664-469E1DC83665}" destId="{E841D3B3-9D2F-4079-939F-20D78D6FB208}" srcOrd="3" destOrd="0" presId="urn:microsoft.com/office/officeart/2005/8/layout/bProcess3"/>
    <dgm:cxn modelId="{10B1CA67-7948-40B0-95DC-A1E68852A344}" type="presParOf" srcId="{E841D3B3-9D2F-4079-939F-20D78D6FB208}" destId="{532F7B08-43B3-47AD-8725-6D9CE71F345F}" srcOrd="0" destOrd="0" presId="urn:microsoft.com/office/officeart/2005/8/layout/bProcess3"/>
    <dgm:cxn modelId="{32C4595D-E5BF-48E6-A5E2-F4250974D96E}" type="presParOf" srcId="{5B5E272C-F806-4E93-8664-469E1DC83665}" destId="{2D5C055E-FA3B-4BF0-B8A7-2628EC76270F}" srcOrd="4" destOrd="0" presId="urn:microsoft.com/office/officeart/2005/8/layout/bProcess3"/>
    <dgm:cxn modelId="{5933D2DA-8C32-4575-84AC-21C7A2B8ED73}" type="presParOf" srcId="{5B5E272C-F806-4E93-8664-469E1DC83665}" destId="{E6A798A9-9CAC-4759-8346-EA632B02280A}" srcOrd="5" destOrd="0" presId="urn:microsoft.com/office/officeart/2005/8/layout/bProcess3"/>
    <dgm:cxn modelId="{AF4B51D6-9A9E-4D03-87B1-5776BF906675}" type="presParOf" srcId="{E6A798A9-9CAC-4759-8346-EA632B02280A}" destId="{1570FA54-82FF-4A84-800B-D9B24C7CEFDD}" srcOrd="0" destOrd="0" presId="urn:microsoft.com/office/officeart/2005/8/layout/bProcess3"/>
    <dgm:cxn modelId="{32786A57-F5D6-4A38-9369-4DF9D6CD29EE}" type="presParOf" srcId="{5B5E272C-F806-4E93-8664-469E1DC83665}" destId="{6FD0E572-7C7E-45C0-A285-4F716C5EDFB7}" srcOrd="6" destOrd="0" presId="urn:microsoft.com/office/officeart/2005/8/layout/bProcess3"/>
    <dgm:cxn modelId="{8B7B4845-3F36-4928-9C39-7BC37F8FDEDC}" type="presParOf" srcId="{5B5E272C-F806-4E93-8664-469E1DC83665}" destId="{5C5D3BB4-1174-432E-A97C-32BEEB749A9F}" srcOrd="7" destOrd="0" presId="urn:microsoft.com/office/officeart/2005/8/layout/bProcess3"/>
    <dgm:cxn modelId="{EE1676FB-5A4B-4ADB-9A1D-CA0DDFCC01AE}" type="presParOf" srcId="{5C5D3BB4-1174-432E-A97C-32BEEB749A9F}" destId="{EEB74B25-72E5-498A-A94C-CAD091E748E8}" srcOrd="0" destOrd="0" presId="urn:microsoft.com/office/officeart/2005/8/layout/bProcess3"/>
    <dgm:cxn modelId="{7999924F-7ED7-4BC5-AC45-584C40323C4A}" type="presParOf" srcId="{5B5E272C-F806-4E93-8664-469E1DC83665}" destId="{89FEC29F-739D-4698-BA00-D7066F247F9C}" srcOrd="8" destOrd="0" presId="urn:microsoft.com/office/officeart/2005/8/layout/bProcess3"/>
    <dgm:cxn modelId="{93123732-2D39-4789-94F9-C450220DC493}" type="presParOf" srcId="{5B5E272C-F806-4E93-8664-469E1DC83665}" destId="{32B6AF5D-0DD1-453C-87D8-0A8259E5FA6E}" srcOrd="9" destOrd="0" presId="urn:microsoft.com/office/officeart/2005/8/layout/bProcess3"/>
    <dgm:cxn modelId="{D34E4D13-5CFE-40EB-A395-257ABBBB22F0}" type="presParOf" srcId="{32B6AF5D-0DD1-453C-87D8-0A8259E5FA6E}" destId="{BB7E3F4B-5D74-4491-B08C-F662120E8669}" srcOrd="0" destOrd="0" presId="urn:microsoft.com/office/officeart/2005/8/layout/bProcess3"/>
    <dgm:cxn modelId="{E50A9E6B-70D0-45F3-A934-8BB38010B31A}" type="presParOf" srcId="{5B5E272C-F806-4E93-8664-469E1DC83665}" destId="{E3202500-9C06-4A11-BBEB-B0E1779371F7}"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3E2132-0A35-4E61-AFF8-167BE10E034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C2496758-CE97-4E42-A0D5-E80FA74EC107}" type="pres">
      <dgm:prSet presAssocID="{733E2132-0A35-4E61-AFF8-167BE10E034B}" presName="Name0" presStyleCnt="0">
        <dgm:presLayoutVars>
          <dgm:dir/>
          <dgm:animLvl val="lvl"/>
          <dgm:resizeHandles val="exact"/>
        </dgm:presLayoutVars>
      </dgm:prSet>
      <dgm:spPr/>
      <dgm:t>
        <a:bodyPr/>
        <a:lstStyle/>
        <a:p>
          <a:endParaRPr lang="el-GR"/>
        </a:p>
      </dgm:t>
    </dgm:pt>
  </dgm:ptLst>
  <dgm:cxnLst>
    <dgm:cxn modelId="{44F3FBD4-C835-4906-AD92-5BFD0B354D5F}" type="presOf" srcId="{733E2132-0A35-4E61-AFF8-167BE10E034B}" destId="{C2496758-CE97-4E42-A0D5-E80FA74EC107}" srcOrd="0"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9A7EC90-F9C7-4942-94A4-4E56E2223C93}" type="doc">
      <dgm:prSet loTypeId="urn:microsoft.com/office/officeart/2005/8/layout/list1" loCatId="list" qsTypeId="urn:microsoft.com/office/officeart/2005/8/quickstyle/3d3" qsCatId="3D" csTypeId="urn:microsoft.com/office/officeart/2005/8/colors/colorful2" csCatId="colorful" phldr="1"/>
      <dgm:spPr/>
      <dgm:t>
        <a:bodyPr/>
        <a:lstStyle/>
        <a:p>
          <a:endParaRPr lang="el-GR"/>
        </a:p>
      </dgm:t>
    </dgm:pt>
    <dgm:pt modelId="{98D2DFBA-4891-4775-9D7E-DB5AC30C7803}">
      <dgm:prSet custT="1"/>
      <dgm:spPr/>
      <dgm:t>
        <a:bodyPr/>
        <a:lstStyle/>
        <a:p>
          <a:pPr rtl="0"/>
          <a:r>
            <a:rPr lang="el-GR" sz="1800" dirty="0" smtClean="0">
              <a:solidFill>
                <a:schemeClr val="bg1"/>
              </a:solidFill>
              <a:latin typeface="Calibri" panose="020F0502020204030204" pitchFamily="34" charset="0"/>
            </a:rPr>
            <a:t>Ένα έργο διαπεριφερειακής συνεργασίας μπορεί να διαρκέσει συνολικά 3 – 5 χρόνια .</a:t>
          </a:r>
          <a:endParaRPr lang="el-GR" sz="1800" dirty="0">
            <a:solidFill>
              <a:schemeClr val="bg1"/>
            </a:solidFill>
            <a:latin typeface="Calibri" panose="020F0502020204030204" pitchFamily="34" charset="0"/>
          </a:endParaRPr>
        </a:p>
      </dgm:t>
    </dgm:pt>
    <dgm:pt modelId="{8754CB72-FCF8-4F77-B9AA-DA435F537508}" type="parTrans" cxnId="{5A41929C-459F-426A-A897-A9A294E456D9}">
      <dgm:prSet/>
      <dgm:spPr/>
      <dgm:t>
        <a:bodyPr/>
        <a:lstStyle/>
        <a:p>
          <a:endParaRPr lang="el-GR" sz="1800">
            <a:solidFill>
              <a:schemeClr val="bg1"/>
            </a:solidFill>
            <a:latin typeface="Calibri" panose="020F0502020204030204" pitchFamily="34" charset="0"/>
          </a:endParaRPr>
        </a:p>
      </dgm:t>
    </dgm:pt>
    <dgm:pt modelId="{735EE680-5E48-4C42-B8EB-6F7F05A8F056}" type="sibTrans" cxnId="{5A41929C-459F-426A-A897-A9A294E456D9}">
      <dgm:prSet/>
      <dgm:spPr/>
      <dgm:t>
        <a:bodyPr/>
        <a:lstStyle/>
        <a:p>
          <a:endParaRPr lang="el-GR" sz="1800">
            <a:solidFill>
              <a:schemeClr val="bg1"/>
            </a:solidFill>
            <a:latin typeface="Calibri" panose="020F0502020204030204" pitchFamily="34" charset="0"/>
          </a:endParaRPr>
        </a:p>
      </dgm:t>
    </dgm:pt>
    <dgm:pt modelId="{BA440C47-0B50-4197-8460-BBE390433B24}">
      <dgm:prSet custT="1"/>
      <dgm:spPr/>
      <dgm:t>
        <a:bodyPr/>
        <a:lstStyle/>
        <a:p>
          <a:pPr rtl="0"/>
          <a:r>
            <a:rPr lang="el-GR" sz="1800" dirty="0" smtClean="0">
              <a:solidFill>
                <a:schemeClr val="bg1"/>
              </a:solidFill>
              <a:latin typeface="Calibri" panose="020F0502020204030204" pitchFamily="34" charset="0"/>
            </a:rPr>
            <a:t>Συμμετέχουν  εταίροι από τουλάχιστον 3 διαφορετικές χώρες, που συνεργάζονται σε ένα κοινό θέμα περιφερειακής πολιτικής, ανταλλάσοντας εμπειρίες &amp; πρακτικές, ώστε τα αποτελέσματα της συνεργασίας τους να ενσωματωθούν στις πολιτικές τους.</a:t>
          </a:r>
          <a:endParaRPr lang="el-GR" sz="1800" dirty="0">
            <a:solidFill>
              <a:schemeClr val="bg1"/>
            </a:solidFill>
            <a:latin typeface="Calibri" panose="020F0502020204030204" pitchFamily="34" charset="0"/>
          </a:endParaRPr>
        </a:p>
      </dgm:t>
    </dgm:pt>
    <dgm:pt modelId="{1D801DBE-DC32-48A2-8A63-4F8B1926CB91}" type="parTrans" cxnId="{87ECEB63-7E76-486E-A7DC-BBAE7EEB983A}">
      <dgm:prSet/>
      <dgm:spPr/>
      <dgm:t>
        <a:bodyPr/>
        <a:lstStyle/>
        <a:p>
          <a:endParaRPr lang="el-GR" sz="1800">
            <a:solidFill>
              <a:schemeClr val="bg1"/>
            </a:solidFill>
            <a:latin typeface="Calibri" panose="020F0502020204030204" pitchFamily="34" charset="0"/>
          </a:endParaRPr>
        </a:p>
      </dgm:t>
    </dgm:pt>
    <dgm:pt modelId="{0F8536EC-D687-4F94-ACAB-AE6F9E23BA18}" type="sibTrans" cxnId="{87ECEB63-7E76-486E-A7DC-BBAE7EEB983A}">
      <dgm:prSet/>
      <dgm:spPr/>
      <dgm:t>
        <a:bodyPr/>
        <a:lstStyle/>
        <a:p>
          <a:endParaRPr lang="el-GR" sz="1800">
            <a:solidFill>
              <a:schemeClr val="bg1"/>
            </a:solidFill>
            <a:latin typeface="Calibri" panose="020F0502020204030204" pitchFamily="34" charset="0"/>
          </a:endParaRPr>
        </a:p>
      </dgm:t>
    </dgm:pt>
    <dgm:pt modelId="{922649A4-46FB-46B4-856D-BEFCE8E59E16}" type="pres">
      <dgm:prSet presAssocID="{59A7EC90-F9C7-4942-94A4-4E56E2223C93}" presName="linear" presStyleCnt="0">
        <dgm:presLayoutVars>
          <dgm:dir/>
          <dgm:animLvl val="lvl"/>
          <dgm:resizeHandles val="exact"/>
        </dgm:presLayoutVars>
      </dgm:prSet>
      <dgm:spPr/>
      <dgm:t>
        <a:bodyPr/>
        <a:lstStyle/>
        <a:p>
          <a:endParaRPr lang="el-GR"/>
        </a:p>
      </dgm:t>
    </dgm:pt>
    <dgm:pt modelId="{22DD7591-61DE-4294-862C-7E2021A52770}" type="pres">
      <dgm:prSet presAssocID="{98D2DFBA-4891-4775-9D7E-DB5AC30C7803}" presName="parentLin" presStyleCnt="0"/>
      <dgm:spPr/>
      <dgm:t>
        <a:bodyPr/>
        <a:lstStyle/>
        <a:p>
          <a:endParaRPr lang="el-GR"/>
        </a:p>
      </dgm:t>
    </dgm:pt>
    <dgm:pt modelId="{A2916AC2-4C96-4D42-8525-FFF417DE2EDB}" type="pres">
      <dgm:prSet presAssocID="{98D2DFBA-4891-4775-9D7E-DB5AC30C7803}" presName="parentLeftMargin" presStyleLbl="node1" presStyleIdx="0" presStyleCnt="2"/>
      <dgm:spPr/>
      <dgm:t>
        <a:bodyPr/>
        <a:lstStyle/>
        <a:p>
          <a:endParaRPr lang="el-GR"/>
        </a:p>
      </dgm:t>
    </dgm:pt>
    <dgm:pt modelId="{B30ED1C4-B102-4B48-97DA-AF32E2169B83}" type="pres">
      <dgm:prSet presAssocID="{98D2DFBA-4891-4775-9D7E-DB5AC30C7803}" presName="parentText" presStyleLbl="node1" presStyleIdx="0" presStyleCnt="2">
        <dgm:presLayoutVars>
          <dgm:chMax val="0"/>
          <dgm:bulletEnabled val="1"/>
        </dgm:presLayoutVars>
      </dgm:prSet>
      <dgm:spPr/>
      <dgm:t>
        <a:bodyPr/>
        <a:lstStyle/>
        <a:p>
          <a:endParaRPr lang="el-GR"/>
        </a:p>
      </dgm:t>
    </dgm:pt>
    <dgm:pt modelId="{FDD90B3E-D9BF-4FF3-A30E-F471717A406F}" type="pres">
      <dgm:prSet presAssocID="{98D2DFBA-4891-4775-9D7E-DB5AC30C7803}" presName="negativeSpace" presStyleCnt="0"/>
      <dgm:spPr/>
      <dgm:t>
        <a:bodyPr/>
        <a:lstStyle/>
        <a:p>
          <a:endParaRPr lang="el-GR"/>
        </a:p>
      </dgm:t>
    </dgm:pt>
    <dgm:pt modelId="{34BD9351-E02E-47F7-84BB-74E46B00D1E4}" type="pres">
      <dgm:prSet presAssocID="{98D2DFBA-4891-4775-9D7E-DB5AC30C7803}" presName="childText" presStyleLbl="conFgAcc1" presStyleIdx="0" presStyleCnt="2">
        <dgm:presLayoutVars>
          <dgm:bulletEnabled val="1"/>
        </dgm:presLayoutVars>
      </dgm:prSet>
      <dgm:spPr/>
      <dgm:t>
        <a:bodyPr/>
        <a:lstStyle/>
        <a:p>
          <a:endParaRPr lang="el-GR"/>
        </a:p>
      </dgm:t>
    </dgm:pt>
    <dgm:pt modelId="{6879BDCD-0F21-4C42-A86A-CF157276CBF8}" type="pres">
      <dgm:prSet presAssocID="{735EE680-5E48-4C42-B8EB-6F7F05A8F056}" presName="spaceBetweenRectangles" presStyleCnt="0"/>
      <dgm:spPr/>
      <dgm:t>
        <a:bodyPr/>
        <a:lstStyle/>
        <a:p>
          <a:endParaRPr lang="el-GR"/>
        </a:p>
      </dgm:t>
    </dgm:pt>
    <dgm:pt modelId="{6EE89BA3-7D79-4352-89C6-921C314F9BBE}" type="pres">
      <dgm:prSet presAssocID="{BA440C47-0B50-4197-8460-BBE390433B24}" presName="parentLin" presStyleCnt="0"/>
      <dgm:spPr/>
      <dgm:t>
        <a:bodyPr/>
        <a:lstStyle/>
        <a:p>
          <a:endParaRPr lang="el-GR"/>
        </a:p>
      </dgm:t>
    </dgm:pt>
    <dgm:pt modelId="{501B95FB-6FC8-4E5F-BA89-AA29FA96C4A7}" type="pres">
      <dgm:prSet presAssocID="{BA440C47-0B50-4197-8460-BBE390433B24}" presName="parentLeftMargin" presStyleLbl="node1" presStyleIdx="0" presStyleCnt="2"/>
      <dgm:spPr/>
      <dgm:t>
        <a:bodyPr/>
        <a:lstStyle/>
        <a:p>
          <a:endParaRPr lang="el-GR"/>
        </a:p>
      </dgm:t>
    </dgm:pt>
    <dgm:pt modelId="{64252A4D-E518-4D1C-B109-4263C5C19B3D}" type="pres">
      <dgm:prSet presAssocID="{BA440C47-0B50-4197-8460-BBE390433B24}" presName="parentText" presStyleLbl="node1" presStyleIdx="1" presStyleCnt="2">
        <dgm:presLayoutVars>
          <dgm:chMax val="0"/>
          <dgm:bulletEnabled val="1"/>
        </dgm:presLayoutVars>
      </dgm:prSet>
      <dgm:spPr/>
      <dgm:t>
        <a:bodyPr/>
        <a:lstStyle/>
        <a:p>
          <a:endParaRPr lang="el-GR"/>
        </a:p>
      </dgm:t>
    </dgm:pt>
    <dgm:pt modelId="{C7D171D0-1D92-4BD9-840E-BB283260E8D7}" type="pres">
      <dgm:prSet presAssocID="{BA440C47-0B50-4197-8460-BBE390433B24}" presName="negativeSpace" presStyleCnt="0"/>
      <dgm:spPr/>
      <dgm:t>
        <a:bodyPr/>
        <a:lstStyle/>
        <a:p>
          <a:endParaRPr lang="el-GR"/>
        </a:p>
      </dgm:t>
    </dgm:pt>
    <dgm:pt modelId="{1BB454A5-5501-490C-9160-3C5D4FD3E45C}" type="pres">
      <dgm:prSet presAssocID="{BA440C47-0B50-4197-8460-BBE390433B24}" presName="childText" presStyleLbl="conFgAcc1" presStyleIdx="1" presStyleCnt="2">
        <dgm:presLayoutVars>
          <dgm:bulletEnabled val="1"/>
        </dgm:presLayoutVars>
      </dgm:prSet>
      <dgm:spPr/>
      <dgm:t>
        <a:bodyPr/>
        <a:lstStyle/>
        <a:p>
          <a:endParaRPr lang="el-GR"/>
        </a:p>
      </dgm:t>
    </dgm:pt>
  </dgm:ptLst>
  <dgm:cxnLst>
    <dgm:cxn modelId="{5A41929C-459F-426A-A897-A9A294E456D9}" srcId="{59A7EC90-F9C7-4942-94A4-4E56E2223C93}" destId="{98D2DFBA-4891-4775-9D7E-DB5AC30C7803}" srcOrd="0" destOrd="0" parTransId="{8754CB72-FCF8-4F77-B9AA-DA435F537508}" sibTransId="{735EE680-5E48-4C42-B8EB-6F7F05A8F056}"/>
    <dgm:cxn modelId="{28A1A48B-61B2-424A-8E43-FAF422A9704F}" type="presOf" srcId="{98D2DFBA-4891-4775-9D7E-DB5AC30C7803}" destId="{A2916AC2-4C96-4D42-8525-FFF417DE2EDB}" srcOrd="0" destOrd="0" presId="urn:microsoft.com/office/officeart/2005/8/layout/list1"/>
    <dgm:cxn modelId="{B7893175-0778-4572-8905-5E02ABA93DE9}" type="presOf" srcId="{98D2DFBA-4891-4775-9D7E-DB5AC30C7803}" destId="{B30ED1C4-B102-4B48-97DA-AF32E2169B83}" srcOrd="1" destOrd="0" presId="urn:microsoft.com/office/officeart/2005/8/layout/list1"/>
    <dgm:cxn modelId="{AB77D275-0181-4527-A538-8AF991D6CD07}" type="presOf" srcId="{59A7EC90-F9C7-4942-94A4-4E56E2223C93}" destId="{922649A4-46FB-46B4-856D-BEFCE8E59E16}" srcOrd="0" destOrd="0" presId="urn:microsoft.com/office/officeart/2005/8/layout/list1"/>
    <dgm:cxn modelId="{87ECEB63-7E76-486E-A7DC-BBAE7EEB983A}" srcId="{59A7EC90-F9C7-4942-94A4-4E56E2223C93}" destId="{BA440C47-0B50-4197-8460-BBE390433B24}" srcOrd="1" destOrd="0" parTransId="{1D801DBE-DC32-48A2-8A63-4F8B1926CB91}" sibTransId="{0F8536EC-D687-4F94-ACAB-AE6F9E23BA18}"/>
    <dgm:cxn modelId="{21D91C71-DD9E-4BDF-BF04-E141EC73E864}" type="presOf" srcId="{BA440C47-0B50-4197-8460-BBE390433B24}" destId="{501B95FB-6FC8-4E5F-BA89-AA29FA96C4A7}" srcOrd="0" destOrd="0" presId="urn:microsoft.com/office/officeart/2005/8/layout/list1"/>
    <dgm:cxn modelId="{356C989D-7370-4564-BC5A-5999FFD4399D}" type="presOf" srcId="{BA440C47-0B50-4197-8460-BBE390433B24}" destId="{64252A4D-E518-4D1C-B109-4263C5C19B3D}" srcOrd="1" destOrd="0" presId="urn:microsoft.com/office/officeart/2005/8/layout/list1"/>
    <dgm:cxn modelId="{AC7050B9-6DBB-4D67-A198-5CF408C14D78}" type="presParOf" srcId="{922649A4-46FB-46B4-856D-BEFCE8E59E16}" destId="{22DD7591-61DE-4294-862C-7E2021A52770}" srcOrd="0" destOrd="0" presId="urn:microsoft.com/office/officeart/2005/8/layout/list1"/>
    <dgm:cxn modelId="{747C8C3C-E031-4911-A78C-608FD72FFF23}" type="presParOf" srcId="{22DD7591-61DE-4294-862C-7E2021A52770}" destId="{A2916AC2-4C96-4D42-8525-FFF417DE2EDB}" srcOrd="0" destOrd="0" presId="urn:microsoft.com/office/officeart/2005/8/layout/list1"/>
    <dgm:cxn modelId="{31F35F76-3EA0-46DF-B42D-3C9EE4CEFDE1}" type="presParOf" srcId="{22DD7591-61DE-4294-862C-7E2021A52770}" destId="{B30ED1C4-B102-4B48-97DA-AF32E2169B83}" srcOrd="1" destOrd="0" presId="urn:microsoft.com/office/officeart/2005/8/layout/list1"/>
    <dgm:cxn modelId="{1BC1489E-24A4-4559-95E4-D515A552C67D}" type="presParOf" srcId="{922649A4-46FB-46B4-856D-BEFCE8E59E16}" destId="{FDD90B3E-D9BF-4FF3-A30E-F471717A406F}" srcOrd="1" destOrd="0" presId="urn:microsoft.com/office/officeart/2005/8/layout/list1"/>
    <dgm:cxn modelId="{6ACE3020-4CB5-4B1C-AF83-B71F5A20B89D}" type="presParOf" srcId="{922649A4-46FB-46B4-856D-BEFCE8E59E16}" destId="{34BD9351-E02E-47F7-84BB-74E46B00D1E4}" srcOrd="2" destOrd="0" presId="urn:microsoft.com/office/officeart/2005/8/layout/list1"/>
    <dgm:cxn modelId="{C83B9F64-227A-422D-9FC0-1FA25A59C91D}" type="presParOf" srcId="{922649A4-46FB-46B4-856D-BEFCE8E59E16}" destId="{6879BDCD-0F21-4C42-A86A-CF157276CBF8}" srcOrd="3" destOrd="0" presId="urn:microsoft.com/office/officeart/2005/8/layout/list1"/>
    <dgm:cxn modelId="{6FFFD1D5-CB54-4457-A5CC-1A3358E25D2E}" type="presParOf" srcId="{922649A4-46FB-46B4-856D-BEFCE8E59E16}" destId="{6EE89BA3-7D79-4352-89C6-921C314F9BBE}" srcOrd="4" destOrd="0" presId="urn:microsoft.com/office/officeart/2005/8/layout/list1"/>
    <dgm:cxn modelId="{CB888698-847D-4B77-B5D8-EDC0A6B13890}" type="presParOf" srcId="{6EE89BA3-7D79-4352-89C6-921C314F9BBE}" destId="{501B95FB-6FC8-4E5F-BA89-AA29FA96C4A7}" srcOrd="0" destOrd="0" presId="urn:microsoft.com/office/officeart/2005/8/layout/list1"/>
    <dgm:cxn modelId="{F5C85147-86F5-4A37-BB25-35C2DB86B40B}" type="presParOf" srcId="{6EE89BA3-7D79-4352-89C6-921C314F9BBE}" destId="{64252A4D-E518-4D1C-B109-4263C5C19B3D}" srcOrd="1" destOrd="0" presId="urn:microsoft.com/office/officeart/2005/8/layout/list1"/>
    <dgm:cxn modelId="{16899674-A08F-42D8-A377-61FC25563AA5}" type="presParOf" srcId="{922649A4-46FB-46B4-856D-BEFCE8E59E16}" destId="{C7D171D0-1D92-4BD9-840E-BB283260E8D7}" srcOrd="5" destOrd="0" presId="urn:microsoft.com/office/officeart/2005/8/layout/list1"/>
    <dgm:cxn modelId="{9EC0412F-111D-44BB-9DC2-6CFB138A21E6}" type="presParOf" srcId="{922649A4-46FB-46B4-856D-BEFCE8E59E16}" destId="{1BB454A5-5501-490C-9160-3C5D4FD3E45C}"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83FC453-0A1C-48F1-8A4B-4F3D78E14E6A}" type="doc">
      <dgm:prSet loTypeId="urn:microsoft.com/office/officeart/2005/8/layout/cycle6" loCatId="cycle" qsTypeId="urn:microsoft.com/office/officeart/2005/8/quickstyle/3d3" qsCatId="3D" csTypeId="urn:microsoft.com/office/officeart/2005/8/colors/colorful1" csCatId="colorful" phldr="1"/>
      <dgm:spPr/>
      <dgm:t>
        <a:bodyPr/>
        <a:lstStyle/>
        <a:p>
          <a:endParaRPr lang="el-GR"/>
        </a:p>
      </dgm:t>
    </dgm:pt>
    <dgm:pt modelId="{829F50C0-0207-4963-BE6B-0A58446D942C}">
      <dgm:prSet/>
      <dgm:spPr/>
      <dgm:t>
        <a:bodyPr/>
        <a:lstStyle/>
        <a:p>
          <a:pPr rtl="0"/>
          <a:r>
            <a:rPr lang="el-GR" b="1" u="sng" dirty="0" smtClean="0">
              <a:solidFill>
                <a:schemeClr val="bg1"/>
              </a:solidFill>
              <a:latin typeface="Calibri" panose="020F0502020204030204" pitchFamily="34" charset="0"/>
            </a:rPr>
            <a:t>Φάση 1</a:t>
          </a:r>
          <a:r>
            <a:rPr lang="el-GR" dirty="0" smtClean="0">
              <a:solidFill>
                <a:schemeClr val="bg1"/>
              </a:solidFill>
              <a:latin typeface="Calibri" panose="020F0502020204030204" pitchFamily="34" charset="0"/>
            </a:rPr>
            <a:t>: Διαρκεί 1 – 3 χρόνια και αφορά στη διαπεριφερειακή εκμάθηση &amp; την προετοιμασία της αξιοποίησης των αποτελεσμάτων, που αντλήθηκαν από τη συνεργασία μέσω της ανάπτυξης των σχεδίων δράσης.</a:t>
          </a:r>
          <a:endParaRPr lang="el-GR" dirty="0">
            <a:solidFill>
              <a:schemeClr val="bg1"/>
            </a:solidFill>
            <a:latin typeface="Calibri" panose="020F0502020204030204" pitchFamily="34" charset="0"/>
          </a:endParaRPr>
        </a:p>
      </dgm:t>
    </dgm:pt>
    <dgm:pt modelId="{8B53D422-8019-49CA-8B6B-3272B4AAC20F}" type="parTrans" cxnId="{07036D6F-7EED-4C19-A4F0-BE200FA9283B}">
      <dgm:prSet/>
      <dgm:spPr/>
      <dgm:t>
        <a:bodyPr/>
        <a:lstStyle/>
        <a:p>
          <a:endParaRPr lang="el-GR">
            <a:solidFill>
              <a:schemeClr val="bg1"/>
            </a:solidFill>
            <a:latin typeface="Calibri" panose="020F0502020204030204" pitchFamily="34" charset="0"/>
          </a:endParaRPr>
        </a:p>
      </dgm:t>
    </dgm:pt>
    <dgm:pt modelId="{9AECFFB1-58F2-4A51-882A-0FB259B15CC1}" type="sibTrans" cxnId="{07036D6F-7EED-4C19-A4F0-BE200FA9283B}">
      <dgm:prSet/>
      <dgm:spPr/>
      <dgm:t>
        <a:bodyPr/>
        <a:lstStyle/>
        <a:p>
          <a:endParaRPr lang="el-GR">
            <a:solidFill>
              <a:schemeClr val="bg1"/>
            </a:solidFill>
            <a:latin typeface="Calibri" panose="020F0502020204030204" pitchFamily="34" charset="0"/>
          </a:endParaRPr>
        </a:p>
      </dgm:t>
    </dgm:pt>
    <dgm:pt modelId="{92FD3B8D-DE1A-4BE2-800B-E24AD994E6A1}">
      <dgm:prSet/>
      <dgm:spPr/>
      <dgm:t>
        <a:bodyPr/>
        <a:lstStyle/>
        <a:p>
          <a:pPr rtl="0"/>
          <a:r>
            <a:rPr lang="el-GR" b="1" u="sng" dirty="0" smtClean="0">
              <a:solidFill>
                <a:schemeClr val="bg1"/>
              </a:solidFill>
              <a:latin typeface="Calibri" panose="020F0502020204030204" pitchFamily="34" charset="0"/>
            </a:rPr>
            <a:t>Φάση 2</a:t>
          </a:r>
          <a:r>
            <a:rPr lang="el-GR" dirty="0" smtClean="0">
              <a:solidFill>
                <a:schemeClr val="bg1"/>
              </a:solidFill>
              <a:latin typeface="Calibri" panose="020F0502020204030204" pitchFamily="34" charset="0"/>
            </a:rPr>
            <a:t>: Διαρκεί 2 χρόνια και  αφορά στην παρακολούθηση της εφαρμογής κάθε σχεδίου δράσης. Κατά περίπτωση, πιλοτικές δράσεις μπορούν επίσης να εξεταστούν κατά τη διάρκεια αυτής της φάσης.</a:t>
          </a:r>
          <a:endParaRPr lang="el-GR" dirty="0">
            <a:solidFill>
              <a:schemeClr val="bg1"/>
            </a:solidFill>
            <a:latin typeface="Calibri" panose="020F0502020204030204" pitchFamily="34" charset="0"/>
          </a:endParaRPr>
        </a:p>
      </dgm:t>
    </dgm:pt>
    <dgm:pt modelId="{8B4E7880-41F9-4C78-BE1F-DE750C28A2B3}" type="parTrans" cxnId="{8DEE4867-39F0-4757-85F6-A4262A855D4E}">
      <dgm:prSet/>
      <dgm:spPr/>
      <dgm:t>
        <a:bodyPr/>
        <a:lstStyle/>
        <a:p>
          <a:endParaRPr lang="el-GR">
            <a:solidFill>
              <a:schemeClr val="bg1"/>
            </a:solidFill>
            <a:latin typeface="Calibri" panose="020F0502020204030204" pitchFamily="34" charset="0"/>
          </a:endParaRPr>
        </a:p>
      </dgm:t>
    </dgm:pt>
    <dgm:pt modelId="{83184C66-CA50-42C6-AE0E-E52F80A6648B}" type="sibTrans" cxnId="{8DEE4867-39F0-4757-85F6-A4262A855D4E}">
      <dgm:prSet/>
      <dgm:spPr/>
      <dgm:t>
        <a:bodyPr/>
        <a:lstStyle/>
        <a:p>
          <a:endParaRPr lang="el-GR">
            <a:solidFill>
              <a:schemeClr val="bg1"/>
            </a:solidFill>
            <a:latin typeface="Calibri" panose="020F0502020204030204" pitchFamily="34" charset="0"/>
          </a:endParaRPr>
        </a:p>
      </dgm:t>
    </dgm:pt>
    <dgm:pt modelId="{56A52774-826F-470F-82B1-F029F0B9C8CE}" type="pres">
      <dgm:prSet presAssocID="{183FC453-0A1C-48F1-8A4B-4F3D78E14E6A}" presName="cycle" presStyleCnt="0">
        <dgm:presLayoutVars>
          <dgm:dir/>
          <dgm:resizeHandles val="exact"/>
        </dgm:presLayoutVars>
      </dgm:prSet>
      <dgm:spPr/>
      <dgm:t>
        <a:bodyPr/>
        <a:lstStyle/>
        <a:p>
          <a:endParaRPr lang="el-GR"/>
        </a:p>
      </dgm:t>
    </dgm:pt>
    <dgm:pt modelId="{B2CD4A5E-D98C-4F3D-90A8-8854495ADD44}" type="pres">
      <dgm:prSet presAssocID="{829F50C0-0207-4963-BE6B-0A58446D942C}" presName="node" presStyleLbl="node1" presStyleIdx="0" presStyleCnt="2">
        <dgm:presLayoutVars>
          <dgm:bulletEnabled val="1"/>
        </dgm:presLayoutVars>
      </dgm:prSet>
      <dgm:spPr/>
      <dgm:t>
        <a:bodyPr/>
        <a:lstStyle/>
        <a:p>
          <a:endParaRPr lang="el-GR"/>
        </a:p>
      </dgm:t>
    </dgm:pt>
    <dgm:pt modelId="{559ADE6C-5C0C-461F-B5B9-347A7E852948}" type="pres">
      <dgm:prSet presAssocID="{829F50C0-0207-4963-BE6B-0A58446D942C}" presName="spNode" presStyleCnt="0"/>
      <dgm:spPr/>
      <dgm:t>
        <a:bodyPr/>
        <a:lstStyle/>
        <a:p>
          <a:endParaRPr lang="el-GR"/>
        </a:p>
      </dgm:t>
    </dgm:pt>
    <dgm:pt modelId="{B9E97953-FED1-48AB-9206-83054776D7C6}" type="pres">
      <dgm:prSet presAssocID="{9AECFFB1-58F2-4A51-882A-0FB259B15CC1}" presName="sibTrans" presStyleLbl="sibTrans1D1" presStyleIdx="0" presStyleCnt="2"/>
      <dgm:spPr/>
      <dgm:t>
        <a:bodyPr/>
        <a:lstStyle/>
        <a:p>
          <a:endParaRPr lang="el-GR"/>
        </a:p>
      </dgm:t>
    </dgm:pt>
    <dgm:pt modelId="{4E67B10D-A57C-4C31-9E5F-C28CC291A521}" type="pres">
      <dgm:prSet presAssocID="{92FD3B8D-DE1A-4BE2-800B-E24AD994E6A1}" presName="node" presStyleLbl="node1" presStyleIdx="1" presStyleCnt="2">
        <dgm:presLayoutVars>
          <dgm:bulletEnabled val="1"/>
        </dgm:presLayoutVars>
      </dgm:prSet>
      <dgm:spPr/>
      <dgm:t>
        <a:bodyPr/>
        <a:lstStyle/>
        <a:p>
          <a:endParaRPr lang="el-GR"/>
        </a:p>
      </dgm:t>
    </dgm:pt>
    <dgm:pt modelId="{AE0ABDA0-00BA-43BD-9895-8619961732AA}" type="pres">
      <dgm:prSet presAssocID="{92FD3B8D-DE1A-4BE2-800B-E24AD994E6A1}" presName="spNode" presStyleCnt="0"/>
      <dgm:spPr/>
      <dgm:t>
        <a:bodyPr/>
        <a:lstStyle/>
        <a:p>
          <a:endParaRPr lang="el-GR"/>
        </a:p>
      </dgm:t>
    </dgm:pt>
    <dgm:pt modelId="{057D06CB-3357-4DF7-A620-63FFAC2392C0}" type="pres">
      <dgm:prSet presAssocID="{83184C66-CA50-42C6-AE0E-E52F80A6648B}" presName="sibTrans" presStyleLbl="sibTrans1D1" presStyleIdx="1" presStyleCnt="2"/>
      <dgm:spPr/>
      <dgm:t>
        <a:bodyPr/>
        <a:lstStyle/>
        <a:p>
          <a:endParaRPr lang="el-GR"/>
        </a:p>
      </dgm:t>
    </dgm:pt>
  </dgm:ptLst>
  <dgm:cxnLst>
    <dgm:cxn modelId="{0F542759-3C33-402D-9761-8D54BD574BC8}" type="presOf" srcId="{183FC453-0A1C-48F1-8A4B-4F3D78E14E6A}" destId="{56A52774-826F-470F-82B1-F029F0B9C8CE}" srcOrd="0" destOrd="0" presId="urn:microsoft.com/office/officeart/2005/8/layout/cycle6"/>
    <dgm:cxn modelId="{07036D6F-7EED-4C19-A4F0-BE200FA9283B}" srcId="{183FC453-0A1C-48F1-8A4B-4F3D78E14E6A}" destId="{829F50C0-0207-4963-BE6B-0A58446D942C}" srcOrd="0" destOrd="0" parTransId="{8B53D422-8019-49CA-8B6B-3272B4AAC20F}" sibTransId="{9AECFFB1-58F2-4A51-882A-0FB259B15CC1}"/>
    <dgm:cxn modelId="{DD0A689D-CC33-4A33-ABD6-4BFFE2015BA2}" type="presOf" srcId="{9AECFFB1-58F2-4A51-882A-0FB259B15CC1}" destId="{B9E97953-FED1-48AB-9206-83054776D7C6}" srcOrd="0" destOrd="0" presId="urn:microsoft.com/office/officeart/2005/8/layout/cycle6"/>
    <dgm:cxn modelId="{8DEE4867-39F0-4757-85F6-A4262A855D4E}" srcId="{183FC453-0A1C-48F1-8A4B-4F3D78E14E6A}" destId="{92FD3B8D-DE1A-4BE2-800B-E24AD994E6A1}" srcOrd="1" destOrd="0" parTransId="{8B4E7880-41F9-4C78-BE1F-DE750C28A2B3}" sibTransId="{83184C66-CA50-42C6-AE0E-E52F80A6648B}"/>
    <dgm:cxn modelId="{85AC9E17-6042-405C-AA59-0BBE3D90BA8D}" type="presOf" srcId="{829F50C0-0207-4963-BE6B-0A58446D942C}" destId="{B2CD4A5E-D98C-4F3D-90A8-8854495ADD44}" srcOrd="0" destOrd="0" presId="urn:microsoft.com/office/officeart/2005/8/layout/cycle6"/>
    <dgm:cxn modelId="{A506E851-DB41-4CEB-B0BE-257E3C363188}" type="presOf" srcId="{92FD3B8D-DE1A-4BE2-800B-E24AD994E6A1}" destId="{4E67B10D-A57C-4C31-9E5F-C28CC291A521}" srcOrd="0" destOrd="0" presId="urn:microsoft.com/office/officeart/2005/8/layout/cycle6"/>
    <dgm:cxn modelId="{CB7A8634-B8DC-4CEC-960F-6EBDB92CA013}" type="presOf" srcId="{83184C66-CA50-42C6-AE0E-E52F80A6648B}" destId="{057D06CB-3357-4DF7-A620-63FFAC2392C0}" srcOrd="0" destOrd="0" presId="urn:microsoft.com/office/officeart/2005/8/layout/cycle6"/>
    <dgm:cxn modelId="{F6E77501-FD8A-4FD2-937C-0E31FA909D7E}" type="presParOf" srcId="{56A52774-826F-470F-82B1-F029F0B9C8CE}" destId="{B2CD4A5E-D98C-4F3D-90A8-8854495ADD44}" srcOrd="0" destOrd="0" presId="urn:microsoft.com/office/officeart/2005/8/layout/cycle6"/>
    <dgm:cxn modelId="{AFFF1280-6319-4791-9336-F43402D6EF0D}" type="presParOf" srcId="{56A52774-826F-470F-82B1-F029F0B9C8CE}" destId="{559ADE6C-5C0C-461F-B5B9-347A7E852948}" srcOrd="1" destOrd="0" presId="urn:microsoft.com/office/officeart/2005/8/layout/cycle6"/>
    <dgm:cxn modelId="{B61F3959-A086-425A-A1BF-EAC31EB466FB}" type="presParOf" srcId="{56A52774-826F-470F-82B1-F029F0B9C8CE}" destId="{B9E97953-FED1-48AB-9206-83054776D7C6}" srcOrd="2" destOrd="0" presId="urn:microsoft.com/office/officeart/2005/8/layout/cycle6"/>
    <dgm:cxn modelId="{FE6D6340-CCA0-4393-8BC1-A9FDB82A3CDA}" type="presParOf" srcId="{56A52774-826F-470F-82B1-F029F0B9C8CE}" destId="{4E67B10D-A57C-4C31-9E5F-C28CC291A521}" srcOrd="3" destOrd="0" presId="urn:microsoft.com/office/officeart/2005/8/layout/cycle6"/>
    <dgm:cxn modelId="{F73F78D2-31A9-427E-9713-CD944694C02A}" type="presParOf" srcId="{56A52774-826F-470F-82B1-F029F0B9C8CE}" destId="{AE0ABDA0-00BA-43BD-9895-8619961732AA}" srcOrd="4" destOrd="0" presId="urn:microsoft.com/office/officeart/2005/8/layout/cycle6"/>
    <dgm:cxn modelId="{A69AADC1-C672-4EB9-B252-196E843CB261}" type="presParOf" srcId="{56A52774-826F-470F-82B1-F029F0B9C8CE}" destId="{057D06CB-3357-4DF7-A620-63FFAC2392C0}"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F0919A7-C309-4179-8FEB-6B3235D1375F}" type="doc">
      <dgm:prSet loTypeId="urn:microsoft.com/office/officeart/2005/8/layout/matrix1" loCatId="matrix" qsTypeId="urn:microsoft.com/office/officeart/2005/8/quickstyle/3d2" qsCatId="3D" csTypeId="urn:microsoft.com/office/officeart/2005/8/colors/colorful1" csCatId="colorful" phldr="1"/>
      <dgm:spPr/>
      <dgm:t>
        <a:bodyPr/>
        <a:lstStyle/>
        <a:p>
          <a:endParaRPr lang="el-GR"/>
        </a:p>
      </dgm:t>
    </dgm:pt>
    <dgm:pt modelId="{69E18B39-6A25-4E8F-9E4B-6F4353D37474}">
      <dgm:prSet/>
      <dgm:spPr/>
      <dgm:t>
        <a:bodyPr/>
        <a:lstStyle/>
        <a:p>
          <a:pPr rtl="0"/>
          <a:r>
            <a:rPr lang="el-GR" dirty="0" smtClean="0">
              <a:latin typeface="Calibri" panose="020F0502020204030204" pitchFamily="34" charset="0"/>
            </a:rPr>
            <a:t>Ο μέσος συνολικός προϋπολογισμός του ΕΤΠΑ, ανά έργο, αναμένεται να είναι μεταξύ 1 εκ € - 2 εκ €</a:t>
          </a:r>
          <a:endParaRPr lang="el-GR" dirty="0">
            <a:latin typeface="Calibri" panose="020F0502020204030204" pitchFamily="34" charset="0"/>
          </a:endParaRPr>
        </a:p>
      </dgm:t>
    </dgm:pt>
    <dgm:pt modelId="{7673CB19-DF2F-488D-AE00-2E5AF5B7D6DD}" type="parTrans" cxnId="{82A66D27-9525-48DB-9A58-C513AEC1D959}">
      <dgm:prSet/>
      <dgm:spPr/>
      <dgm:t>
        <a:bodyPr/>
        <a:lstStyle/>
        <a:p>
          <a:endParaRPr lang="el-GR"/>
        </a:p>
      </dgm:t>
    </dgm:pt>
    <dgm:pt modelId="{1190E545-633E-4853-8652-0427F90BEDD6}" type="sibTrans" cxnId="{82A66D27-9525-48DB-9A58-C513AEC1D959}">
      <dgm:prSet/>
      <dgm:spPr/>
      <dgm:t>
        <a:bodyPr/>
        <a:lstStyle/>
        <a:p>
          <a:endParaRPr lang="el-GR"/>
        </a:p>
      </dgm:t>
    </dgm:pt>
    <dgm:pt modelId="{45FF812D-C311-4830-9617-DD61F3B967A0}" type="pres">
      <dgm:prSet presAssocID="{2F0919A7-C309-4179-8FEB-6B3235D1375F}" presName="diagram" presStyleCnt="0">
        <dgm:presLayoutVars>
          <dgm:chMax val="1"/>
          <dgm:dir/>
          <dgm:animLvl val="ctr"/>
          <dgm:resizeHandles val="exact"/>
        </dgm:presLayoutVars>
      </dgm:prSet>
      <dgm:spPr/>
      <dgm:t>
        <a:bodyPr/>
        <a:lstStyle/>
        <a:p>
          <a:endParaRPr lang="el-GR"/>
        </a:p>
      </dgm:t>
    </dgm:pt>
    <dgm:pt modelId="{C7299206-1D47-44AC-8588-FAE063D706DA}" type="pres">
      <dgm:prSet presAssocID="{2F0919A7-C309-4179-8FEB-6B3235D1375F}" presName="matrix" presStyleCnt="0"/>
      <dgm:spPr/>
    </dgm:pt>
    <dgm:pt modelId="{06A42C7E-2FCB-439F-9B4C-3F08E15E4A66}" type="pres">
      <dgm:prSet presAssocID="{2F0919A7-C309-4179-8FEB-6B3235D1375F}" presName="tile1" presStyleLbl="node1" presStyleIdx="0" presStyleCnt="4" custLinFactNeighborX="0"/>
      <dgm:spPr/>
    </dgm:pt>
    <dgm:pt modelId="{B76BD998-305D-48E4-AD91-EDD49D78C6A9}" type="pres">
      <dgm:prSet presAssocID="{2F0919A7-C309-4179-8FEB-6B3235D1375F}" presName="tile1text" presStyleLbl="node1" presStyleIdx="0" presStyleCnt="4">
        <dgm:presLayoutVars>
          <dgm:chMax val="0"/>
          <dgm:chPref val="0"/>
          <dgm:bulletEnabled val="1"/>
        </dgm:presLayoutVars>
      </dgm:prSet>
      <dgm:spPr/>
    </dgm:pt>
    <dgm:pt modelId="{A78B62B4-5FF4-49A9-9E8D-C314E97C4F09}" type="pres">
      <dgm:prSet presAssocID="{2F0919A7-C309-4179-8FEB-6B3235D1375F}" presName="tile2" presStyleLbl="node1" presStyleIdx="1" presStyleCnt="4"/>
      <dgm:spPr/>
    </dgm:pt>
    <dgm:pt modelId="{85FD8E67-E5B9-4BC7-AC7A-C3CF3DE2E7BD}" type="pres">
      <dgm:prSet presAssocID="{2F0919A7-C309-4179-8FEB-6B3235D1375F}" presName="tile2text" presStyleLbl="node1" presStyleIdx="1" presStyleCnt="4">
        <dgm:presLayoutVars>
          <dgm:chMax val="0"/>
          <dgm:chPref val="0"/>
          <dgm:bulletEnabled val="1"/>
        </dgm:presLayoutVars>
      </dgm:prSet>
      <dgm:spPr/>
    </dgm:pt>
    <dgm:pt modelId="{E4AFB630-E5D8-4AE7-8121-689AA0C395C0}" type="pres">
      <dgm:prSet presAssocID="{2F0919A7-C309-4179-8FEB-6B3235D1375F}" presName="tile3" presStyleLbl="node1" presStyleIdx="2" presStyleCnt="4"/>
      <dgm:spPr/>
    </dgm:pt>
    <dgm:pt modelId="{1C0A44DD-B8AB-42D2-88A0-FA093E59DC2C}" type="pres">
      <dgm:prSet presAssocID="{2F0919A7-C309-4179-8FEB-6B3235D1375F}" presName="tile3text" presStyleLbl="node1" presStyleIdx="2" presStyleCnt="4">
        <dgm:presLayoutVars>
          <dgm:chMax val="0"/>
          <dgm:chPref val="0"/>
          <dgm:bulletEnabled val="1"/>
        </dgm:presLayoutVars>
      </dgm:prSet>
      <dgm:spPr/>
    </dgm:pt>
    <dgm:pt modelId="{6C421070-A705-46BC-955F-089E921D78AC}" type="pres">
      <dgm:prSet presAssocID="{2F0919A7-C309-4179-8FEB-6B3235D1375F}" presName="tile4" presStyleLbl="node1" presStyleIdx="3" presStyleCnt="4"/>
      <dgm:spPr/>
    </dgm:pt>
    <dgm:pt modelId="{B1971F3B-C593-4DD3-B438-DFDF7D4AAF16}" type="pres">
      <dgm:prSet presAssocID="{2F0919A7-C309-4179-8FEB-6B3235D1375F}" presName="tile4text" presStyleLbl="node1" presStyleIdx="3" presStyleCnt="4">
        <dgm:presLayoutVars>
          <dgm:chMax val="0"/>
          <dgm:chPref val="0"/>
          <dgm:bulletEnabled val="1"/>
        </dgm:presLayoutVars>
      </dgm:prSet>
      <dgm:spPr/>
    </dgm:pt>
    <dgm:pt modelId="{CA74E853-C216-4058-9DAD-1FE2A40AE68C}" type="pres">
      <dgm:prSet presAssocID="{2F0919A7-C309-4179-8FEB-6B3235D1375F}" presName="centerTile" presStyleLbl="fgShp" presStyleIdx="0" presStyleCnt="1" custScaleX="182390" custScaleY="184127">
        <dgm:presLayoutVars>
          <dgm:chMax val="0"/>
          <dgm:chPref val="0"/>
        </dgm:presLayoutVars>
      </dgm:prSet>
      <dgm:spPr/>
      <dgm:t>
        <a:bodyPr/>
        <a:lstStyle/>
        <a:p>
          <a:endParaRPr lang="el-GR"/>
        </a:p>
      </dgm:t>
    </dgm:pt>
  </dgm:ptLst>
  <dgm:cxnLst>
    <dgm:cxn modelId="{82A66D27-9525-48DB-9A58-C513AEC1D959}" srcId="{2F0919A7-C309-4179-8FEB-6B3235D1375F}" destId="{69E18B39-6A25-4E8F-9E4B-6F4353D37474}" srcOrd="0" destOrd="0" parTransId="{7673CB19-DF2F-488D-AE00-2E5AF5B7D6DD}" sibTransId="{1190E545-633E-4853-8652-0427F90BEDD6}"/>
    <dgm:cxn modelId="{2BA21229-6474-4231-95FA-216177C665BC}" type="presOf" srcId="{2F0919A7-C309-4179-8FEB-6B3235D1375F}" destId="{45FF812D-C311-4830-9617-DD61F3B967A0}" srcOrd="0" destOrd="0" presId="urn:microsoft.com/office/officeart/2005/8/layout/matrix1"/>
    <dgm:cxn modelId="{A0FFDDFF-610B-429F-811D-6E838D8BBE89}" type="presOf" srcId="{69E18B39-6A25-4E8F-9E4B-6F4353D37474}" destId="{CA74E853-C216-4058-9DAD-1FE2A40AE68C}" srcOrd="0" destOrd="0" presId="urn:microsoft.com/office/officeart/2005/8/layout/matrix1"/>
    <dgm:cxn modelId="{5D749107-9A5D-4A27-B724-FDF13C9196BC}" type="presParOf" srcId="{45FF812D-C311-4830-9617-DD61F3B967A0}" destId="{C7299206-1D47-44AC-8588-FAE063D706DA}" srcOrd="0" destOrd="0" presId="urn:microsoft.com/office/officeart/2005/8/layout/matrix1"/>
    <dgm:cxn modelId="{CEAF2C62-1A45-46A2-A306-26B917A2F802}" type="presParOf" srcId="{C7299206-1D47-44AC-8588-FAE063D706DA}" destId="{06A42C7E-2FCB-439F-9B4C-3F08E15E4A66}" srcOrd="0" destOrd="0" presId="urn:microsoft.com/office/officeart/2005/8/layout/matrix1"/>
    <dgm:cxn modelId="{389E6273-0BF7-4573-B64D-0D70A4701243}" type="presParOf" srcId="{C7299206-1D47-44AC-8588-FAE063D706DA}" destId="{B76BD998-305D-48E4-AD91-EDD49D78C6A9}" srcOrd="1" destOrd="0" presId="urn:microsoft.com/office/officeart/2005/8/layout/matrix1"/>
    <dgm:cxn modelId="{10441499-2D31-4B59-B488-A518A5D370FD}" type="presParOf" srcId="{C7299206-1D47-44AC-8588-FAE063D706DA}" destId="{A78B62B4-5FF4-49A9-9E8D-C314E97C4F09}" srcOrd="2" destOrd="0" presId="urn:microsoft.com/office/officeart/2005/8/layout/matrix1"/>
    <dgm:cxn modelId="{A4FAB7C9-C3AB-4EEA-91FD-D0C3C3B4DD50}" type="presParOf" srcId="{C7299206-1D47-44AC-8588-FAE063D706DA}" destId="{85FD8E67-E5B9-4BC7-AC7A-C3CF3DE2E7BD}" srcOrd="3" destOrd="0" presId="urn:microsoft.com/office/officeart/2005/8/layout/matrix1"/>
    <dgm:cxn modelId="{6C193510-641A-439F-8CC4-16AAF095295B}" type="presParOf" srcId="{C7299206-1D47-44AC-8588-FAE063D706DA}" destId="{E4AFB630-E5D8-4AE7-8121-689AA0C395C0}" srcOrd="4" destOrd="0" presId="urn:microsoft.com/office/officeart/2005/8/layout/matrix1"/>
    <dgm:cxn modelId="{C0F3C812-AD6D-475C-AF28-F34957E4DF19}" type="presParOf" srcId="{C7299206-1D47-44AC-8588-FAE063D706DA}" destId="{1C0A44DD-B8AB-42D2-88A0-FA093E59DC2C}" srcOrd="5" destOrd="0" presId="urn:microsoft.com/office/officeart/2005/8/layout/matrix1"/>
    <dgm:cxn modelId="{282FDB25-4BE2-4382-8A21-211200ADBBBD}" type="presParOf" srcId="{C7299206-1D47-44AC-8588-FAE063D706DA}" destId="{6C421070-A705-46BC-955F-089E921D78AC}" srcOrd="6" destOrd="0" presId="urn:microsoft.com/office/officeart/2005/8/layout/matrix1"/>
    <dgm:cxn modelId="{6FE64520-74DB-4894-83B1-BC0C95345F18}" type="presParOf" srcId="{C7299206-1D47-44AC-8588-FAE063D706DA}" destId="{B1971F3B-C593-4DD3-B438-DFDF7D4AAF16}" srcOrd="7" destOrd="0" presId="urn:microsoft.com/office/officeart/2005/8/layout/matrix1"/>
    <dgm:cxn modelId="{036A9887-3352-4A00-9A3C-3E526075C761}" type="presParOf" srcId="{45FF812D-C311-4830-9617-DD61F3B967A0}" destId="{CA74E853-C216-4058-9DAD-1FE2A40AE68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AD1FD0D-C3D2-4F64-9372-E011A4C0C265}" type="doc">
      <dgm:prSet loTypeId="urn:microsoft.com/office/officeart/2005/8/layout/venn1" loCatId="relationship" qsTypeId="urn:microsoft.com/office/officeart/2005/8/quickstyle/3d2" qsCatId="3D" csTypeId="urn:microsoft.com/office/officeart/2005/8/colors/colorful1" csCatId="colorful" phldr="1"/>
      <dgm:spPr/>
      <dgm:t>
        <a:bodyPr/>
        <a:lstStyle/>
        <a:p>
          <a:endParaRPr lang="el-GR"/>
        </a:p>
      </dgm:t>
    </dgm:pt>
    <dgm:pt modelId="{5C0A8548-4B42-4E10-A70D-404F3E1E4079}">
      <dgm:prSet custT="1"/>
      <dgm:spPr/>
      <dgm:t>
        <a:bodyPr/>
        <a:lstStyle/>
        <a:p>
          <a:pPr rtl="0"/>
          <a:r>
            <a:rPr lang="el-GR" sz="1600" b="1" dirty="0" smtClean="0">
              <a:solidFill>
                <a:srgbClr val="0070C0"/>
              </a:solidFill>
              <a:latin typeface="Calibri" panose="020F0502020204030204" pitchFamily="34" charset="0"/>
            </a:rPr>
            <a:t>Προσωπικό</a:t>
          </a:r>
          <a:r>
            <a:rPr lang="el-GR" sz="1600" dirty="0" smtClean="0">
              <a:solidFill>
                <a:srgbClr val="0070C0"/>
              </a:solidFill>
              <a:latin typeface="Calibri" panose="020F0502020204030204" pitchFamily="34" charset="0"/>
            </a:rPr>
            <a:t>, </a:t>
          </a:r>
          <a:endParaRPr lang="el-GR" sz="1600" dirty="0">
            <a:solidFill>
              <a:srgbClr val="0070C0"/>
            </a:solidFill>
            <a:latin typeface="Calibri" panose="020F0502020204030204" pitchFamily="34" charset="0"/>
          </a:endParaRPr>
        </a:p>
      </dgm:t>
    </dgm:pt>
    <dgm:pt modelId="{80D09D9E-898E-49F7-9367-B2ECAB29FC0C}" type="parTrans" cxnId="{139E5F67-928B-46C9-9108-D1069C9EDFA7}">
      <dgm:prSet/>
      <dgm:spPr/>
      <dgm:t>
        <a:bodyPr/>
        <a:lstStyle/>
        <a:p>
          <a:endParaRPr lang="el-GR" sz="1600">
            <a:latin typeface="Calibri" panose="020F0502020204030204" pitchFamily="34" charset="0"/>
          </a:endParaRPr>
        </a:p>
      </dgm:t>
    </dgm:pt>
    <dgm:pt modelId="{9833A39B-AEDA-49E8-91A4-A8B5B15BDB61}" type="sibTrans" cxnId="{139E5F67-928B-46C9-9108-D1069C9EDFA7}">
      <dgm:prSet/>
      <dgm:spPr/>
      <dgm:t>
        <a:bodyPr/>
        <a:lstStyle/>
        <a:p>
          <a:endParaRPr lang="el-GR" sz="1600">
            <a:latin typeface="Calibri" panose="020F0502020204030204" pitchFamily="34" charset="0"/>
          </a:endParaRPr>
        </a:p>
      </dgm:t>
    </dgm:pt>
    <dgm:pt modelId="{9A711114-BB65-4344-8CBE-33F2BE5BB5A1}">
      <dgm:prSet custT="1"/>
      <dgm:spPr/>
      <dgm:t>
        <a:bodyPr/>
        <a:lstStyle/>
        <a:p>
          <a:pPr rtl="0"/>
          <a:r>
            <a:rPr lang="el-GR" sz="1600" b="1" dirty="0" smtClean="0">
              <a:solidFill>
                <a:srgbClr val="0070C0"/>
              </a:solidFill>
              <a:latin typeface="Calibri" panose="020F0502020204030204" pitchFamily="34" charset="0"/>
            </a:rPr>
            <a:t>Διοικητικές δαπάνες</a:t>
          </a:r>
          <a:endParaRPr lang="el-GR" sz="1600" b="1" dirty="0">
            <a:solidFill>
              <a:srgbClr val="0070C0"/>
            </a:solidFill>
            <a:latin typeface="Calibri" panose="020F0502020204030204" pitchFamily="34" charset="0"/>
          </a:endParaRPr>
        </a:p>
      </dgm:t>
    </dgm:pt>
    <dgm:pt modelId="{03574556-BE6B-45E9-8B83-A9BB7BD4514D}" type="parTrans" cxnId="{A5124C0A-77D4-49E5-9025-6A52FE464632}">
      <dgm:prSet/>
      <dgm:spPr/>
      <dgm:t>
        <a:bodyPr/>
        <a:lstStyle/>
        <a:p>
          <a:endParaRPr lang="el-GR" sz="1600">
            <a:latin typeface="Calibri" panose="020F0502020204030204" pitchFamily="34" charset="0"/>
          </a:endParaRPr>
        </a:p>
      </dgm:t>
    </dgm:pt>
    <dgm:pt modelId="{95F814F3-EF22-4783-A3D1-1A532B1FF861}" type="sibTrans" cxnId="{A5124C0A-77D4-49E5-9025-6A52FE464632}">
      <dgm:prSet/>
      <dgm:spPr/>
      <dgm:t>
        <a:bodyPr/>
        <a:lstStyle/>
        <a:p>
          <a:endParaRPr lang="el-GR" sz="1600">
            <a:latin typeface="Calibri" panose="020F0502020204030204" pitchFamily="34" charset="0"/>
          </a:endParaRPr>
        </a:p>
      </dgm:t>
    </dgm:pt>
    <dgm:pt modelId="{EFBB40AB-99E3-4163-A6B0-058FBC611B6F}">
      <dgm:prSet custT="1"/>
      <dgm:spPr/>
      <dgm:t>
        <a:bodyPr/>
        <a:lstStyle/>
        <a:p>
          <a:pPr rtl="0"/>
          <a:r>
            <a:rPr lang="el-GR" sz="1600" b="1" dirty="0" smtClean="0">
              <a:solidFill>
                <a:srgbClr val="0070C0"/>
              </a:solidFill>
              <a:latin typeface="Calibri" panose="020F0502020204030204" pitchFamily="34" charset="0"/>
            </a:rPr>
            <a:t>Ταξίδια και διαμονή</a:t>
          </a:r>
          <a:endParaRPr lang="el-GR" sz="1600" b="1" dirty="0">
            <a:solidFill>
              <a:srgbClr val="0070C0"/>
            </a:solidFill>
            <a:latin typeface="Calibri" panose="020F0502020204030204" pitchFamily="34" charset="0"/>
          </a:endParaRPr>
        </a:p>
      </dgm:t>
    </dgm:pt>
    <dgm:pt modelId="{47DFACB0-A575-4185-ABA0-31E8CDA8A104}" type="parTrans" cxnId="{ED94A356-F3B6-4951-93E4-D3B93079152C}">
      <dgm:prSet/>
      <dgm:spPr/>
      <dgm:t>
        <a:bodyPr/>
        <a:lstStyle/>
        <a:p>
          <a:endParaRPr lang="el-GR" sz="1600">
            <a:latin typeface="Calibri" panose="020F0502020204030204" pitchFamily="34" charset="0"/>
          </a:endParaRPr>
        </a:p>
      </dgm:t>
    </dgm:pt>
    <dgm:pt modelId="{A3BD500A-2CB8-43BC-AB2D-2653A7450149}" type="sibTrans" cxnId="{ED94A356-F3B6-4951-93E4-D3B93079152C}">
      <dgm:prSet/>
      <dgm:spPr/>
      <dgm:t>
        <a:bodyPr/>
        <a:lstStyle/>
        <a:p>
          <a:endParaRPr lang="el-GR" sz="1600">
            <a:latin typeface="Calibri" panose="020F0502020204030204" pitchFamily="34" charset="0"/>
          </a:endParaRPr>
        </a:p>
      </dgm:t>
    </dgm:pt>
    <dgm:pt modelId="{A71E09E1-4BD9-44FE-8B45-A6EAC7577462}">
      <dgm:prSet custT="1"/>
      <dgm:spPr/>
      <dgm:t>
        <a:bodyPr/>
        <a:lstStyle/>
        <a:p>
          <a:pPr rtl="0"/>
          <a:r>
            <a:rPr lang="el-GR" sz="1600" b="1" smtClean="0">
              <a:solidFill>
                <a:srgbClr val="0070C0"/>
              </a:solidFill>
              <a:latin typeface="Calibri" panose="020F0502020204030204" pitchFamily="34" charset="0"/>
            </a:rPr>
            <a:t>Εξωτερικοί συνεργάτες – Εμπειρογνωμονες – Υπηρεσίες</a:t>
          </a:r>
          <a:endParaRPr lang="el-GR" sz="1600" b="1">
            <a:solidFill>
              <a:srgbClr val="0070C0"/>
            </a:solidFill>
            <a:latin typeface="Calibri" panose="020F0502020204030204" pitchFamily="34" charset="0"/>
          </a:endParaRPr>
        </a:p>
      </dgm:t>
    </dgm:pt>
    <dgm:pt modelId="{97CA59DB-1B9B-4D88-BF90-E16BAD2F3616}" type="parTrans" cxnId="{E0F78B0F-4A2E-42E9-A48C-820EE534615D}">
      <dgm:prSet/>
      <dgm:spPr/>
      <dgm:t>
        <a:bodyPr/>
        <a:lstStyle/>
        <a:p>
          <a:endParaRPr lang="el-GR" sz="1600">
            <a:latin typeface="Calibri" panose="020F0502020204030204" pitchFamily="34" charset="0"/>
          </a:endParaRPr>
        </a:p>
      </dgm:t>
    </dgm:pt>
    <dgm:pt modelId="{5D9D54BA-99BC-42F3-B0D9-E542446476B0}" type="sibTrans" cxnId="{E0F78B0F-4A2E-42E9-A48C-820EE534615D}">
      <dgm:prSet/>
      <dgm:spPr/>
      <dgm:t>
        <a:bodyPr/>
        <a:lstStyle/>
        <a:p>
          <a:endParaRPr lang="el-GR" sz="1600">
            <a:latin typeface="Calibri" panose="020F0502020204030204" pitchFamily="34" charset="0"/>
          </a:endParaRPr>
        </a:p>
      </dgm:t>
    </dgm:pt>
    <dgm:pt modelId="{487E5F13-B099-4FBD-870C-4FFC227F41B9}">
      <dgm:prSet custT="1"/>
      <dgm:spPr/>
      <dgm:t>
        <a:bodyPr/>
        <a:lstStyle/>
        <a:p>
          <a:pPr rtl="0"/>
          <a:r>
            <a:rPr lang="el-GR" sz="1600" b="1" dirty="0" smtClean="0">
              <a:solidFill>
                <a:srgbClr val="0070C0"/>
              </a:solidFill>
              <a:latin typeface="Calibri" panose="020F0502020204030204" pitchFamily="34" charset="0"/>
            </a:rPr>
            <a:t>Εξοπλισμός</a:t>
          </a:r>
          <a:endParaRPr lang="el-GR" sz="1600" b="1" dirty="0">
            <a:solidFill>
              <a:srgbClr val="0070C0"/>
            </a:solidFill>
            <a:latin typeface="Calibri" panose="020F0502020204030204" pitchFamily="34" charset="0"/>
          </a:endParaRPr>
        </a:p>
      </dgm:t>
    </dgm:pt>
    <dgm:pt modelId="{E7690EEB-3BD5-4C23-9106-0F33D4795A83}" type="parTrans" cxnId="{E575C5B4-0928-48D9-A655-9B7B73B15658}">
      <dgm:prSet/>
      <dgm:spPr/>
      <dgm:t>
        <a:bodyPr/>
        <a:lstStyle/>
        <a:p>
          <a:endParaRPr lang="el-GR" sz="1600">
            <a:latin typeface="Calibri" panose="020F0502020204030204" pitchFamily="34" charset="0"/>
          </a:endParaRPr>
        </a:p>
      </dgm:t>
    </dgm:pt>
    <dgm:pt modelId="{7646CE71-3D1E-4F2B-94EC-846D76D42B7C}" type="sibTrans" cxnId="{E575C5B4-0928-48D9-A655-9B7B73B15658}">
      <dgm:prSet/>
      <dgm:spPr/>
      <dgm:t>
        <a:bodyPr/>
        <a:lstStyle/>
        <a:p>
          <a:endParaRPr lang="el-GR" sz="1600">
            <a:latin typeface="Calibri" panose="020F0502020204030204" pitchFamily="34" charset="0"/>
          </a:endParaRPr>
        </a:p>
      </dgm:t>
    </dgm:pt>
    <dgm:pt modelId="{94856AB3-FC84-47C6-A048-FDC325EF1578}" type="pres">
      <dgm:prSet presAssocID="{3AD1FD0D-C3D2-4F64-9372-E011A4C0C265}" presName="compositeShape" presStyleCnt="0">
        <dgm:presLayoutVars>
          <dgm:chMax val="7"/>
          <dgm:dir/>
          <dgm:resizeHandles val="exact"/>
        </dgm:presLayoutVars>
      </dgm:prSet>
      <dgm:spPr/>
      <dgm:t>
        <a:bodyPr/>
        <a:lstStyle/>
        <a:p>
          <a:endParaRPr lang="el-GR"/>
        </a:p>
      </dgm:t>
    </dgm:pt>
    <dgm:pt modelId="{C3A752C7-2A9C-42FF-AF4B-4B9432C716FD}" type="pres">
      <dgm:prSet presAssocID="{5C0A8548-4B42-4E10-A70D-404F3E1E4079}" presName="circ1" presStyleLbl="vennNode1" presStyleIdx="0" presStyleCnt="5"/>
      <dgm:spPr/>
    </dgm:pt>
    <dgm:pt modelId="{684AEA37-15A2-4148-A9DB-27315F8332A8}" type="pres">
      <dgm:prSet presAssocID="{5C0A8548-4B42-4E10-A70D-404F3E1E4079}" presName="circ1Tx" presStyleLbl="revTx" presStyleIdx="0" presStyleCnt="0">
        <dgm:presLayoutVars>
          <dgm:chMax val="0"/>
          <dgm:chPref val="0"/>
          <dgm:bulletEnabled val="1"/>
        </dgm:presLayoutVars>
      </dgm:prSet>
      <dgm:spPr/>
      <dgm:t>
        <a:bodyPr/>
        <a:lstStyle/>
        <a:p>
          <a:endParaRPr lang="el-GR"/>
        </a:p>
      </dgm:t>
    </dgm:pt>
    <dgm:pt modelId="{38C965F5-84F2-4D00-808E-5A30C426A4B0}" type="pres">
      <dgm:prSet presAssocID="{9A711114-BB65-4344-8CBE-33F2BE5BB5A1}" presName="circ2" presStyleLbl="vennNode1" presStyleIdx="1" presStyleCnt="5"/>
      <dgm:spPr/>
    </dgm:pt>
    <dgm:pt modelId="{8D94384D-44EE-4C2E-B043-DBD6A1C9AE3A}" type="pres">
      <dgm:prSet presAssocID="{9A711114-BB65-4344-8CBE-33F2BE5BB5A1}" presName="circ2Tx" presStyleLbl="revTx" presStyleIdx="0" presStyleCnt="0">
        <dgm:presLayoutVars>
          <dgm:chMax val="0"/>
          <dgm:chPref val="0"/>
          <dgm:bulletEnabled val="1"/>
        </dgm:presLayoutVars>
      </dgm:prSet>
      <dgm:spPr/>
      <dgm:t>
        <a:bodyPr/>
        <a:lstStyle/>
        <a:p>
          <a:endParaRPr lang="el-GR"/>
        </a:p>
      </dgm:t>
    </dgm:pt>
    <dgm:pt modelId="{BE95C5C9-B03B-4101-A661-8B617DA6E9C6}" type="pres">
      <dgm:prSet presAssocID="{EFBB40AB-99E3-4163-A6B0-058FBC611B6F}" presName="circ3" presStyleLbl="vennNode1" presStyleIdx="2" presStyleCnt="5"/>
      <dgm:spPr/>
    </dgm:pt>
    <dgm:pt modelId="{6DF435FF-E0D5-4993-AFC4-4BADABAB9DEB}" type="pres">
      <dgm:prSet presAssocID="{EFBB40AB-99E3-4163-A6B0-058FBC611B6F}" presName="circ3Tx" presStyleLbl="revTx" presStyleIdx="0" presStyleCnt="0">
        <dgm:presLayoutVars>
          <dgm:chMax val="0"/>
          <dgm:chPref val="0"/>
          <dgm:bulletEnabled val="1"/>
        </dgm:presLayoutVars>
      </dgm:prSet>
      <dgm:spPr/>
      <dgm:t>
        <a:bodyPr/>
        <a:lstStyle/>
        <a:p>
          <a:endParaRPr lang="el-GR"/>
        </a:p>
      </dgm:t>
    </dgm:pt>
    <dgm:pt modelId="{4E4D9BDA-59F8-4CCA-AC2B-7A052D1478A5}" type="pres">
      <dgm:prSet presAssocID="{A71E09E1-4BD9-44FE-8B45-A6EAC7577462}" presName="circ4" presStyleLbl="vennNode1" presStyleIdx="3" presStyleCnt="5"/>
      <dgm:spPr/>
    </dgm:pt>
    <dgm:pt modelId="{FBE164F7-FA1A-4092-9A62-7C6D06C8B27B}" type="pres">
      <dgm:prSet presAssocID="{A71E09E1-4BD9-44FE-8B45-A6EAC7577462}" presName="circ4Tx" presStyleLbl="revTx" presStyleIdx="0" presStyleCnt="0">
        <dgm:presLayoutVars>
          <dgm:chMax val="0"/>
          <dgm:chPref val="0"/>
          <dgm:bulletEnabled val="1"/>
        </dgm:presLayoutVars>
      </dgm:prSet>
      <dgm:spPr/>
      <dgm:t>
        <a:bodyPr/>
        <a:lstStyle/>
        <a:p>
          <a:endParaRPr lang="el-GR"/>
        </a:p>
      </dgm:t>
    </dgm:pt>
    <dgm:pt modelId="{8A5C3A18-6417-4154-B2AB-DEDB5672BFA3}" type="pres">
      <dgm:prSet presAssocID="{487E5F13-B099-4FBD-870C-4FFC227F41B9}" presName="circ5" presStyleLbl="vennNode1" presStyleIdx="4" presStyleCnt="5"/>
      <dgm:spPr/>
    </dgm:pt>
    <dgm:pt modelId="{2382904F-2D88-4D60-8F37-69225EFF2998}" type="pres">
      <dgm:prSet presAssocID="{487E5F13-B099-4FBD-870C-4FFC227F41B9}" presName="circ5Tx" presStyleLbl="revTx" presStyleIdx="0" presStyleCnt="0">
        <dgm:presLayoutVars>
          <dgm:chMax val="0"/>
          <dgm:chPref val="0"/>
          <dgm:bulletEnabled val="1"/>
        </dgm:presLayoutVars>
      </dgm:prSet>
      <dgm:spPr/>
      <dgm:t>
        <a:bodyPr/>
        <a:lstStyle/>
        <a:p>
          <a:endParaRPr lang="el-GR"/>
        </a:p>
      </dgm:t>
    </dgm:pt>
  </dgm:ptLst>
  <dgm:cxnLst>
    <dgm:cxn modelId="{ED94A356-F3B6-4951-93E4-D3B93079152C}" srcId="{3AD1FD0D-C3D2-4F64-9372-E011A4C0C265}" destId="{EFBB40AB-99E3-4163-A6B0-058FBC611B6F}" srcOrd="2" destOrd="0" parTransId="{47DFACB0-A575-4185-ABA0-31E8CDA8A104}" sibTransId="{A3BD500A-2CB8-43BC-AB2D-2653A7450149}"/>
    <dgm:cxn modelId="{139E5F67-928B-46C9-9108-D1069C9EDFA7}" srcId="{3AD1FD0D-C3D2-4F64-9372-E011A4C0C265}" destId="{5C0A8548-4B42-4E10-A70D-404F3E1E4079}" srcOrd="0" destOrd="0" parTransId="{80D09D9E-898E-49F7-9367-B2ECAB29FC0C}" sibTransId="{9833A39B-AEDA-49E8-91A4-A8B5B15BDB61}"/>
    <dgm:cxn modelId="{E0F78B0F-4A2E-42E9-A48C-820EE534615D}" srcId="{3AD1FD0D-C3D2-4F64-9372-E011A4C0C265}" destId="{A71E09E1-4BD9-44FE-8B45-A6EAC7577462}" srcOrd="3" destOrd="0" parTransId="{97CA59DB-1B9B-4D88-BF90-E16BAD2F3616}" sibTransId="{5D9D54BA-99BC-42F3-B0D9-E542446476B0}"/>
    <dgm:cxn modelId="{D9548681-C371-434F-B37C-38E24D141DCD}" type="presOf" srcId="{3AD1FD0D-C3D2-4F64-9372-E011A4C0C265}" destId="{94856AB3-FC84-47C6-A048-FDC325EF1578}" srcOrd="0" destOrd="0" presId="urn:microsoft.com/office/officeart/2005/8/layout/venn1"/>
    <dgm:cxn modelId="{E575C5B4-0928-48D9-A655-9B7B73B15658}" srcId="{3AD1FD0D-C3D2-4F64-9372-E011A4C0C265}" destId="{487E5F13-B099-4FBD-870C-4FFC227F41B9}" srcOrd="4" destOrd="0" parTransId="{E7690EEB-3BD5-4C23-9106-0F33D4795A83}" sibTransId="{7646CE71-3D1E-4F2B-94EC-846D76D42B7C}"/>
    <dgm:cxn modelId="{FF891886-1A4B-4C6F-BD2E-8FFD4AC341A5}" type="presOf" srcId="{9A711114-BB65-4344-8CBE-33F2BE5BB5A1}" destId="{8D94384D-44EE-4C2E-B043-DBD6A1C9AE3A}" srcOrd="0" destOrd="0" presId="urn:microsoft.com/office/officeart/2005/8/layout/venn1"/>
    <dgm:cxn modelId="{F4658F56-800B-4782-B1D1-FF31A8250BC3}" type="presOf" srcId="{EFBB40AB-99E3-4163-A6B0-058FBC611B6F}" destId="{6DF435FF-E0D5-4993-AFC4-4BADABAB9DEB}" srcOrd="0" destOrd="0" presId="urn:microsoft.com/office/officeart/2005/8/layout/venn1"/>
    <dgm:cxn modelId="{2B58FD85-7119-4FFC-87F5-A67B1262F20B}" type="presOf" srcId="{A71E09E1-4BD9-44FE-8B45-A6EAC7577462}" destId="{FBE164F7-FA1A-4092-9A62-7C6D06C8B27B}" srcOrd="0" destOrd="0" presId="urn:microsoft.com/office/officeart/2005/8/layout/venn1"/>
    <dgm:cxn modelId="{A5124C0A-77D4-49E5-9025-6A52FE464632}" srcId="{3AD1FD0D-C3D2-4F64-9372-E011A4C0C265}" destId="{9A711114-BB65-4344-8CBE-33F2BE5BB5A1}" srcOrd="1" destOrd="0" parTransId="{03574556-BE6B-45E9-8B83-A9BB7BD4514D}" sibTransId="{95F814F3-EF22-4783-A3D1-1A532B1FF861}"/>
    <dgm:cxn modelId="{0400FD3A-CA71-448F-8222-8DB129526BB7}" type="presOf" srcId="{5C0A8548-4B42-4E10-A70D-404F3E1E4079}" destId="{684AEA37-15A2-4148-A9DB-27315F8332A8}" srcOrd="0" destOrd="0" presId="urn:microsoft.com/office/officeart/2005/8/layout/venn1"/>
    <dgm:cxn modelId="{8CC1D6AA-5074-4930-A8B4-D1D246BB21AB}" type="presOf" srcId="{487E5F13-B099-4FBD-870C-4FFC227F41B9}" destId="{2382904F-2D88-4D60-8F37-69225EFF2998}" srcOrd="0" destOrd="0" presId="urn:microsoft.com/office/officeart/2005/8/layout/venn1"/>
    <dgm:cxn modelId="{D253412B-DA2B-41A6-94A3-0DBA76E1742D}" type="presParOf" srcId="{94856AB3-FC84-47C6-A048-FDC325EF1578}" destId="{C3A752C7-2A9C-42FF-AF4B-4B9432C716FD}" srcOrd="0" destOrd="0" presId="urn:microsoft.com/office/officeart/2005/8/layout/venn1"/>
    <dgm:cxn modelId="{0A50EB45-F356-4593-80F9-5C54C7378746}" type="presParOf" srcId="{94856AB3-FC84-47C6-A048-FDC325EF1578}" destId="{684AEA37-15A2-4148-A9DB-27315F8332A8}" srcOrd="1" destOrd="0" presId="urn:microsoft.com/office/officeart/2005/8/layout/venn1"/>
    <dgm:cxn modelId="{DF6FF16E-8931-42DB-99F4-47DCE40B927E}" type="presParOf" srcId="{94856AB3-FC84-47C6-A048-FDC325EF1578}" destId="{38C965F5-84F2-4D00-808E-5A30C426A4B0}" srcOrd="2" destOrd="0" presId="urn:microsoft.com/office/officeart/2005/8/layout/venn1"/>
    <dgm:cxn modelId="{BFD0BEFB-29B9-46A8-81B4-3533F2DF5BE8}" type="presParOf" srcId="{94856AB3-FC84-47C6-A048-FDC325EF1578}" destId="{8D94384D-44EE-4C2E-B043-DBD6A1C9AE3A}" srcOrd="3" destOrd="0" presId="urn:microsoft.com/office/officeart/2005/8/layout/venn1"/>
    <dgm:cxn modelId="{DBE15188-7A70-474F-95A7-4024040BE28D}" type="presParOf" srcId="{94856AB3-FC84-47C6-A048-FDC325EF1578}" destId="{BE95C5C9-B03B-4101-A661-8B617DA6E9C6}" srcOrd="4" destOrd="0" presId="urn:microsoft.com/office/officeart/2005/8/layout/venn1"/>
    <dgm:cxn modelId="{2BB1B27B-A2F2-47D1-8FEF-DB2D2A53651C}" type="presParOf" srcId="{94856AB3-FC84-47C6-A048-FDC325EF1578}" destId="{6DF435FF-E0D5-4993-AFC4-4BADABAB9DEB}" srcOrd="5" destOrd="0" presId="urn:microsoft.com/office/officeart/2005/8/layout/venn1"/>
    <dgm:cxn modelId="{5249DCC3-60C2-45B1-8499-742D8DC66D9E}" type="presParOf" srcId="{94856AB3-FC84-47C6-A048-FDC325EF1578}" destId="{4E4D9BDA-59F8-4CCA-AC2B-7A052D1478A5}" srcOrd="6" destOrd="0" presId="urn:microsoft.com/office/officeart/2005/8/layout/venn1"/>
    <dgm:cxn modelId="{C3893001-DE3F-4795-9727-C81966817ADA}" type="presParOf" srcId="{94856AB3-FC84-47C6-A048-FDC325EF1578}" destId="{FBE164F7-FA1A-4092-9A62-7C6D06C8B27B}" srcOrd="7" destOrd="0" presId="urn:microsoft.com/office/officeart/2005/8/layout/venn1"/>
    <dgm:cxn modelId="{E0244BAC-C51C-43E9-B18D-871384DF9A5C}" type="presParOf" srcId="{94856AB3-FC84-47C6-A048-FDC325EF1578}" destId="{8A5C3A18-6417-4154-B2AB-DEDB5672BFA3}" srcOrd="8" destOrd="0" presId="urn:microsoft.com/office/officeart/2005/8/layout/venn1"/>
    <dgm:cxn modelId="{5A1C502B-7E6C-416A-90A1-AD0F18C5063E}" type="presParOf" srcId="{94856AB3-FC84-47C6-A048-FDC325EF1578}" destId="{2382904F-2D88-4D60-8F37-69225EFF2998}"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F65336C-365A-421F-A68B-40EA64DEE56B}" type="doc">
      <dgm:prSet loTypeId="urn:microsoft.com/office/officeart/2005/8/layout/hProcess11" loCatId="process" qsTypeId="urn:microsoft.com/office/officeart/2005/8/quickstyle/3d3" qsCatId="3D" csTypeId="urn:microsoft.com/office/officeart/2005/8/colors/colorful1" csCatId="colorful"/>
      <dgm:spPr/>
      <dgm:t>
        <a:bodyPr/>
        <a:lstStyle/>
        <a:p>
          <a:endParaRPr lang="el-GR"/>
        </a:p>
      </dgm:t>
    </dgm:pt>
    <dgm:pt modelId="{8B32B371-674C-450D-B83F-4A64F1F1FDCD}">
      <dgm:prSet/>
      <dgm:spPr/>
      <dgm:t>
        <a:bodyPr/>
        <a:lstStyle/>
        <a:p>
          <a:pPr rtl="0"/>
          <a:r>
            <a:rPr lang="el-GR" b="1" dirty="0" smtClean="0"/>
            <a:t>Ανταλλαγή εμπειριών / καλών πρακτικών</a:t>
          </a:r>
          <a:endParaRPr lang="el-GR" b="1" dirty="0"/>
        </a:p>
      </dgm:t>
    </dgm:pt>
    <dgm:pt modelId="{FF7DA97B-B425-42C8-802A-33BD50A15665}" type="parTrans" cxnId="{1A8FE172-7BD2-468A-9043-D9939FCA307C}">
      <dgm:prSet/>
      <dgm:spPr/>
      <dgm:t>
        <a:bodyPr/>
        <a:lstStyle/>
        <a:p>
          <a:endParaRPr lang="el-GR"/>
        </a:p>
      </dgm:t>
    </dgm:pt>
    <dgm:pt modelId="{05017E15-F4E9-4FAF-9930-7BEB28208CB7}" type="sibTrans" cxnId="{1A8FE172-7BD2-468A-9043-D9939FCA307C}">
      <dgm:prSet/>
      <dgm:spPr/>
      <dgm:t>
        <a:bodyPr/>
        <a:lstStyle/>
        <a:p>
          <a:endParaRPr lang="el-GR"/>
        </a:p>
      </dgm:t>
    </dgm:pt>
    <dgm:pt modelId="{F241FDD6-0C2E-45DF-9F56-D924D9B111CF}">
      <dgm:prSet/>
      <dgm:spPr/>
      <dgm:t>
        <a:bodyPr/>
        <a:lstStyle/>
        <a:p>
          <a:pPr rtl="0"/>
          <a:r>
            <a:rPr lang="el-GR" b="1" dirty="0" smtClean="0"/>
            <a:t>Επικοινωνία &amp; διάχυση</a:t>
          </a:r>
          <a:endParaRPr lang="el-GR" b="1" dirty="0"/>
        </a:p>
      </dgm:t>
    </dgm:pt>
    <dgm:pt modelId="{A97026C6-3011-4093-9EF4-F8246FDE3FC1}" type="parTrans" cxnId="{73478AA3-B416-4B18-BA31-391D3257D49B}">
      <dgm:prSet/>
      <dgm:spPr/>
      <dgm:t>
        <a:bodyPr/>
        <a:lstStyle/>
        <a:p>
          <a:endParaRPr lang="el-GR"/>
        </a:p>
      </dgm:t>
    </dgm:pt>
    <dgm:pt modelId="{D42B8490-DABB-422E-844D-CA92AF615BDC}" type="sibTrans" cxnId="{73478AA3-B416-4B18-BA31-391D3257D49B}">
      <dgm:prSet/>
      <dgm:spPr/>
      <dgm:t>
        <a:bodyPr/>
        <a:lstStyle/>
        <a:p>
          <a:endParaRPr lang="el-GR"/>
        </a:p>
      </dgm:t>
    </dgm:pt>
    <dgm:pt modelId="{8EAD05DF-F691-47B0-BF96-4FE3E9AF78E7}">
      <dgm:prSet/>
      <dgm:spPr/>
      <dgm:t>
        <a:bodyPr/>
        <a:lstStyle/>
        <a:p>
          <a:pPr rtl="0"/>
          <a:r>
            <a:rPr lang="el-GR" b="1" dirty="0" smtClean="0"/>
            <a:t>Διαχείριση &amp; συντονισμός</a:t>
          </a:r>
          <a:endParaRPr lang="el-GR" b="1" dirty="0"/>
        </a:p>
      </dgm:t>
    </dgm:pt>
    <dgm:pt modelId="{3EB66B38-9397-455C-B12D-741CB0884590}" type="parTrans" cxnId="{A0F2031F-CEB6-476B-9358-115C9B1C5C41}">
      <dgm:prSet/>
      <dgm:spPr/>
      <dgm:t>
        <a:bodyPr/>
        <a:lstStyle/>
        <a:p>
          <a:endParaRPr lang="el-GR"/>
        </a:p>
      </dgm:t>
    </dgm:pt>
    <dgm:pt modelId="{CF789198-8C4A-42B6-B7DC-80E3A13D4B2A}" type="sibTrans" cxnId="{A0F2031F-CEB6-476B-9358-115C9B1C5C41}">
      <dgm:prSet/>
      <dgm:spPr/>
      <dgm:t>
        <a:bodyPr/>
        <a:lstStyle/>
        <a:p>
          <a:endParaRPr lang="el-GR"/>
        </a:p>
      </dgm:t>
    </dgm:pt>
    <dgm:pt modelId="{02F01E23-62F2-4838-88F3-15F7A6099CC9}" type="pres">
      <dgm:prSet presAssocID="{9F65336C-365A-421F-A68B-40EA64DEE56B}" presName="Name0" presStyleCnt="0">
        <dgm:presLayoutVars>
          <dgm:dir/>
          <dgm:resizeHandles val="exact"/>
        </dgm:presLayoutVars>
      </dgm:prSet>
      <dgm:spPr/>
      <dgm:t>
        <a:bodyPr/>
        <a:lstStyle/>
        <a:p>
          <a:endParaRPr lang="el-GR"/>
        </a:p>
      </dgm:t>
    </dgm:pt>
    <dgm:pt modelId="{B274536B-4368-436B-ACA6-D4B64788B7C2}" type="pres">
      <dgm:prSet presAssocID="{9F65336C-365A-421F-A68B-40EA64DEE56B}" presName="arrow" presStyleLbl="bgShp" presStyleIdx="0" presStyleCnt="1"/>
      <dgm:spPr/>
      <dgm:t>
        <a:bodyPr/>
        <a:lstStyle/>
        <a:p>
          <a:endParaRPr lang="el-GR"/>
        </a:p>
      </dgm:t>
    </dgm:pt>
    <dgm:pt modelId="{15450DE6-0F75-4EED-BF8A-E4F544CC00DF}" type="pres">
      <dgm:prSet presAssocID="{9F65336C-365A-421F-A68B-40EA64DEE56B}" presName="points" presStyleCnt="0"/>
      <dgm:spPr/>
      <dgm:t>
        <a:bodyPr/>
        <a:lstStyle/>
        <a:p>
          <a:endParaRPr lang="el-GR"/>
        </a:p>
      </dgm:t>
    </dgm:pt>
    <dgm:pt modelId="{0E6E2F96-463F-4994-85B4-F16864D349FF}" type="pres">
      <dgm:prSet presAssocID="{8B32B371-674C-450D-B83F-4A64F1F1FDCD}" presName="compositeA" presStyleCnt="0"/>
      <dgm:spPr/>
      <dgm:t>
        <a:bodyPr/>
        <a:lstStyle/>
        <a:p>
          <a:endParaRPr lang="el-GR"/>
        </a:p>
      </dgm:t>
    </dgm:pt>
    <dgm:pt modelId="{D87253E5-671F-4539-9BE3-C86EC084BD50}" type="pres">
      <dgm:prSet presAssocID="{8B32B371-674C-450D-B83F-4A64F1F1FDCD}" presName="textA" presStyleLbl="revTx" presStyleIdx="0" presStyleCnt="3">
        <dgm:presLayoutVars>
          <dgm:bulletEnabled val="1"/>
        </dgm:presLayoutVars>
      </dgm:prSet>
      <dgm:spPr/>
      <dgm:t>
        <a:bodyPr/>
        <a:lstStyle/>
        <a:p>
          <a:endParaRPr lang="el-GR"/>
        </a:p>
      </dgm:t>
    </dgm:pt>
    <dgm:pt modelId="{E7CFC3F3-A86C-492C-91B0-44A9EE3A5C41}" type="pres">
      <dgm:prSet presAssocID="{8B32B371-674C-450D-B83F-4A64F1F1FDCD}" presName="circleA" presStyleLbl="node1" presStyleIdx="0" presStyleCnt="3"/>
      <dgm:spPr/>
      <dgm:t>
        <a:bodyPr/>
        <a:lstStyle/>
        <a:p>
          <a:endParaRPr lang="el-GR"/>
        </a:p>
      </dgm:t>
    </dgm:pt>
    <dgm:pt modelId="{EDB257CA-92D8-4C10-BDCC-ECB4EE0B9FF6}" type="pres">
      <dgm:prSet presAssocID="{8B32B371-674C-450D-B83F-4A64F1F1FDCD}" presName="spaceA" presStyleCnt="0"/>
      <dgm:spPr/>
      <dgm:t>
        <a:bodyPr/>
        <a:lstStyle/>
        <a:p>
          <a:endParaRPr lang="el-GR"/>
        </a:p>
      </dgm:t>
    </dgm:pt>
    <dgm:pt modelId="{2D8A5503-3F5C-4514-AB28-1F4434D4CD29}" type="pres">
      <dgm:prSet presAssocID="{05017E15-F4E9-4FAF-9930-7BEB28208CB7}" presName="space" presStyleCnt="0"/>
      <dgm:spPr/>
      <dgm:t>
        <a:bodyPr/>
        <a:lstStyle/>
        <a:p>
          <a:endParaRPr lang="el-GR"/>
        </a:p>
      </dgm:t>
    </dgm:pt>
    <dgm:pt modelId="{F13C48C4-7042-4BD4-9F58-C59D4FDCF290}" type="pres">
      <dgm:prSet presAssocID="{F241FDD6-0C2E-45DF-9F56-D924D9B111CF}" presName="compositeB" presStyleCnt="0"/>
      <dgm:spPr/>
      <dgm:t>
        <a:bodyPr/>
        <a:lstStyle/>
        <a:p>
          <a:endParaRPr lang="el-GR"/>
        </a:p>
      </dgm:t>
    </dgm:pt>
    <dgm:pt modelId="{E3C0079C-BECB-4831-8CCB-AE2C1C4D51CF}" type="pres">
      <dgm:prSet presAssocID="{F241FDD6-0C2E-45DF-9F56-D924D9B111CF}" presName="textB" presStyleLbl="revTx" presStyleIdx="1" presStyleCnt="3">
        <dgm:presLayoutVars>
          <dgm:bulletEnabled val="1"/>
        </dgm:presLayoutVars>
      </dgm:prSet>
      <dgm:spPr/>
      <dgm:t>
        <a:bodyPr/>
        <a:lstStyle/>
        <a:p>
          <a:endParaRPr lang="el-GR"/>
        </a:p>
      </dgm:t>
    </dgm:pt>
    <dgm:pt modelId="{7ACDA04A-8513-426B-876F-0B54995FB52B}" type="pres">
      <dgm:prSet presAssocID="{F241FDD6-0C2E-45DF-9F56-D924D9B111CF}" presName="circleB" presStyleLbl="node1" presStyleIdx="1" presStyleCnt="3"/>
      <dgm:spPr/>
      <dgm:t>
        <a:bodyPr/>
        <a:lstStyle/>
        <a:p>
          <a:endParaRPr lang="el-GR"/>
        </a:p>
      </dgm:t>
    </dgm:pt>
    <dgm:pt modelId="{6280C583-1BB7-4DBA-A66C-EADEA63D816A}" type="pres">
      <dgm:prSet presAssocID="{F241FDD6-0C2E-45DF-9F56-D924D9B111CF}" presName="spaceB" presStyleCnt="0"/>
      <dgm:spPr/>
      <dgm:t>
        <a:bodyPr/>
        <a:lstStyle/>
        <a:p>
          <a:endParaRPr lang="el-GR"/>
        </a:p>
      </dgm:t>
    </dgm:pt>
    <dgm:pt modelId="{EC22C8CD-F043-45C6-AE06-CCAEDD0A173A}" type="pres">
      <dgm:prSet presAssocID="{D42B8490-DABB-422E-844D-CA92AF615BDC}" presName="space" presStyleCnt="0"/>
      <dgm:spPr/>
      <dgm:t>
        <a:bodyPr/>
        <a:lstStyle/>
        <a:p>
          <a:endParaRPr lang="el-GR"/>
        </a:p>
      </dgm:t>
    </dgm:pt>
    <dgm:pt modelId="{6D63FC07-5693-4049-987E-4C24D2FDE9B7}" type="pres">
      <dgm:prSet presAssocID="{8EAD05DF-F691-47B0-BF96-4FE3E9AF78E7}" presName="compositeA" presStyleCnt="0"/>
      <dgm:spPr/>
      <dgm:t>
        <a:bodyPr/>
        <a:lstStyle/>
        <a:p>
          <a:endParaRPr lang="el-GR"/>
        </a:p>
      </dgm:t>
    </dgm:pt>
    <dgm:pt modelId="{8DE3A31A-F785-4AC3-A8E0-55C92A5B9B3F}" type="pres">
      <dgm:prSet presAssocID="{8EAD05DF-F691-47B0-BF96-4FE3E9AF78E7}" presName="textA" presStyleLbl="revTx" presStyleIdx="2" presStyleCnt="3">
        <dgm:presLayoutVars>
          <dgm:bulletEnabled val="1"/>
        </dgm:presLayoutVars>
      </dgm:prSet>
      <dgm:spPr/>
      <dgm:t>
        <a:bodyPr/>
        <a:lstStyle/>
        <a:p>
          <a:endParaRPr lang="el-GR"/>
        </a:p>
      </dgm:t>
    </dgm:pt>
    <dgm:pt modelId="{EB053024-B133-44EE-B023-5400D26E3E2B}" type="pres">
      <dgm:prSet presAssocID="{8EAD05DF-F691-47B0-BF96-4FE3E9AF78E7}" presName="circleA" presStyleLbl="node1" presStyleIdx="2" presStyleCnt="3"/>
      <dgm:spPr/>
      <dgm:t>
        <a:bodyPr/>
        <a:lstStyle/>
        <a:p>
          <a:endParaRPr lang="el-GR"/>
        </a:p>
      </dgm:t>
    </dgm:pt>
    <dgm:pt modelId="{26AEC55D-9F58-4C95-8EF1-A9EF2D97B676}" type="pres">
      <dgm:prSet presAssocID="{8EAD05DF-F691-47B0-BF96-4FE3E9AF78E7}" presName="spaceA" presStyleCnt="0"/>
      <dgm:spPr/>
      <dgm:t>
        <a:bodyPr/>
        <a:lstStyle/>
        <a:p>
          <a:endParaRPr lang="el-GR"/>
        </a:p>
      </dgm:t>
    </dgm:pt>
  </dgm:ptLst>
  <dgm:cxnLst>
    <dgm:cxn modelId="{7E6B36DE-4F61-4598-B009-F5E4DCD40592}" type="presOf" srcId="{F241FDD6-0C2E-45DF-9F56-D924D9B111CF}" destId="{E3C0079C-BECB-4831-8CCB-AE2C1C4D51CF}" srcOrd="0" destOrd="0" presId="urn:microsoft.com/office/officeart/2005/8/layout/hProcess11"/>
    <dgm:cxn modelId="{A0F2031F-CEB6-476B-9358-115C9B1C5C41}" srcId="{9F65336C-365A-421F-A68B-40EA64DEE56B}" destId="{8EAD05DF-F691-47B0-BF96-4FE3E9AF78E7}" srcOrd="2" destOrd="0" parTransId="{3EB66B38-9397-455C-B12D-741CB0884590}" sibTransId="{CF789198-8C4A-42B6-B7DC-80E3A13D4B2A}"/>
    <dgm:cxn modelId="{14ECD357-4163-4BC4-9C11-66EC0E985425}" type="presOf" srcId="{8EAD05DF-F691-47B0-BF96-4FE3E9AF78E7}" destId="{8DE3A31A-F785-4AC3-A8E0-55C92A5B9B3F}" srcOrd="0" destOrd="0" presId="urn:microsoft.com/office/officeart/2005/8/layout/hProcess11"/>
    <dgm:cxn modelId="{73478AA3-B416-4B18-BA31-391D3257D49B}" srcId="{9F65336C-365A-421F-A68B-40EA64DEE56B}" destId="{F241FDD6-0C2E-45DF-9F56-D924D9B111CF}" srcOrd="1" destOrd="0" parTransId="{A97026C6-3011-4093-9EF4-F8246FDE3FC1}" sibTransId="{D42B8490-DABB-422E-844D-CA92AF615BDC}"/>
    <dgm:cxn modelId="{1A8FE172-7BD2-468A-9043-D9939FCA307C}" srcId="{9F65336C-365A-421F-A68B-40EA64DEE56B}" destId="{8B32B371-674C-450D-B83F-4A64F1F1FDCD}" srcOrd="0" destOrd="0" parTransId="{FF7DA97B-B425-42C8-802A-33BD50A15665}" sibTransId="{05017E15-F4E9-4FAF-9930-7BEB28208CB7}"/>
    <dgm:cxn modelId="{62559C0D-CF06-4B7C-A6D8-4353FFA1B541}" type="presOf" srcId="{9F65336C-365A-421F-A68B-40EA64DEE56B}" destId="{02F01E23-62F2-4838-88F3-15F7A6099CC9}" srcOrd="0" destOrd="0" presId="urn:microsoft.com/office/officeart/2005/8/layout/hProcess11"/>
    <dgm:cxn modelId="{1A274CF5-8853-45D6-845C-826C96271D30}" type="presOf" srcId="{8B32B371-674C-450D-B83F-4A64F1F1FDCD}" destId="{D87253E5-671F-4539-9BE3-C86EC084BD50}" srcOrd="0" destOrd="0" presId="urn:microsoft.com/office/officeart/2005/8/layout/hProcess11"/>
    <dgm:cxn modelId="{DE10C602-4C78-4783-9B33-681AA8ABBA4B}" type="presParOf" srcId="{02F01E23-62F2-4838-88F3-15F7A6099CC9}" destId="{B274536B-4368-436B-ACA6-D4B64788B7C2}" srcOrd="0" destOrd="0" presId="urn:microsoft.com/office/officeart/2005/8/layout/hProcess11"/>
    <dgm:cxn modelId="{E6BD2AB5-864D-41FC-80C1-77BB617E6043}" type="presParOf" srcId="{02F01E23-62F2-4838-88F3-15F7A6099CC9}" destId="{15450DE6-0F75-4EED-BF8A-E4F544CC00DF}" srcOrd="1" destOrd="0" presId="urn:microsoft.com/office/officeart/2005/8/layout/hProcess11"/>
    <dgm:cxn modelId="{220BE999-8FF6-40BE-9102-76DCBB7AB8E7}" type="presParOf" srcId="{15450DE6-0F75-4EED-BF8A-E4F544CC00DF}" destId="{0E6E2F96-463F-4994-85B4-F16864D349FF}" srcOrd="0" destOrd="0" presId="urn:microsoft.com/office/officeart/2005/8/layout/hProcess11"/>
    <dgm:cxn modelId="{AA5D8C0F-7053-4E3A-851C-3385B02F1E20}" type="presParOf" srcId="{0E6E2F96-463F-4994-85B4-F16864D349FF}" destId="{D87253E5-671F-4539-9BE3-C86EC084BD50}" srcOrd="0" destOrd="0" presId="urn:microsoft.com/office/officeart/2005/8/layout/hProcess11"/>
    <dgm:cxn modelId="{7DFFC8A9-842C-43A8-B109-8C1226FB34CB}" type="presParOf" srcId="{0E6E2F96-463F-4994-85B4-F16864D349FF}" destId="{E7CFC3F3-A86C-492C-91B0-44A9EE3A5C41}" srcOrd="1" destOrd="0" presId="urn:microsoft.com/office/officeart/2005/8/layout/hProcess11"/>
    <dgm:cxn modelId="{32CDD80A-F951-4E37-8DFB-DE04C6EDEF63}" type="presParOf" srcId="{0E6E2F96-463F-4994-85B4-F16864D349FF}" destId="{EDB257CA-92D8-4C10-BDCC-ECB4EE0B9FF6}" srcOrd="2" destOrd="0" presId="urn:microsoft.com/office/officeart/2005/8/layout/hProcess11"/>
    <dgm:cxn modelId="{346A8A5F-8CC7-49A6-A3A5-8AA0E54BB4D0}" type="presParOf" srcId="{15450DE6-0F75-4EED-BF8A-E4F544CC00DF}" destId="{2D8A5503-3F5C-4514-AB28-1F4434D4CD29}" srcOrd="1" destOrd="0" presId="urn:microsoft.com/office/officeart/2005/8/layout/hProcess11"/>
    <dgm:cxn modelId="{F7E0046C-8069-44C6-9648-2F51025A7AAE}" type="presParOf" srcId="{15450DE6-0F75-4EED-BF8A-E4F544CC00DF}" destId="{F13C48C4-7042-4BD4-9F58-C59D4FDCF290}" srcOrd="2" destOrd="0" presId="urn:microsoft.com/office/officeart/2005/8/layout/hProcess11"/>
    <dgm:cxn modelId="{975B1CF6-5E1A-4DA7-88B6-AE0AAF59AAE5}" type="presParOf" srcId="{F13C48C4-7042-4BD4-9F58-C59D4FDCF290}" destId="{E3C0079C-BECB-4831-8CCB-AE2C1C4D51CF}" srcOrd="0" destOrd="0" presId="urn:microsoft.com/office/officeart/2005/8/layout/hProcess11"/>
    <dgm:cxn modelId="{16905532-EF0F-44E9-9F50-4AC18642E3B9}" type="presParOf" srcId="{F13C48C4-7042-4BD4-9F58-C59D4FDCF290}" destId="{7ACDA04A-8513-426B-876F-0B54995FB52B}" srcOrd="1" destOrd="0" presId="urn:microsoft.com/office/officeart/2005/8/layout/hProcess11"/>
    <dgm:cxn modelId="{E34FECA8-981E-42CA-AC47-F19E223081E8}" type="presParOf" srcId="{F13C48C4-7042-4BD4-9F58-C59D4FDCF290}" destId="{6280C583-1BB7-4DBA-A66C-EADEA63D816A}" srcOrd="2" destOrd="0" presId="urn:microsoft.com/office/officeart/2005/8/layout/hProcess11"/>
    <dgm:cxn modelId="{69567391-02AB-4499-97EB-B02E838051E2}" type="presParOf" srcId="{15450DE6-0F75-4EED-BF8A-E4F544CC00DF}" destId="{EC22C8CD-F043-45C6-AE06-CCAEDD0A173A}" srcOrd="3" destOrd="0" presId="urn:microsoft.com/office/officeart/2005/8/layout/hProcess11"/>
    <dgm:cxn modelId="{8F53B74C-1F7E-4006-BA11-22881C9E108B}" type="presParOf" srcId="{15450DE6-0F75-4EED-BF8A-E4F544CC00DF}" destId="{6D63FC07-5693-4049-987E-4C24D2FDE9B7}" srcOrd="4" destOrd="0" presId="urn:microsoft.com/office/officeart/2005/8/layout/hProcess11"/>
    <dgm:cxn modelId="{D8F6C4B7-3E5A-413A-ACEF-C8EE3F8286AA}" type="presParOf" srcId="{6D63FC07-5693-4049-987E-4C24D2FDE9B7}" destId="{8DE3A31A-F785-4AC3-A8E0-55C92A5B9B3F}" srcOrd="0" destOrd="0" presId="urn:microsoft.com/office/officeart/2005/8/layout/hProcess11"/>
    <dgm:cxn modelId="{97C786CE-0475-4776-B2AA-1C3D88828A6F}" type="presParOf" srcId="{6D63FC07-5693-4049-987E-4C24D2FDE9B7}" destId="{EB053024-B133-44EE-B023-5400D26E3E2B}" srcOrd="1" destOrd="0" presId="urn:microsoft.com/office/officeart/2005/8/layout/hProcess11"/>
    <dgm:cxn modelId="{57C56FCD-DD30-4DF2-951B-39A66789CE5A}" type="presParOf" srcId="{6D63FC07-5693-4049-987E-4C24D2FDE9B7}" destId="{26AEC55D-9F58-4C95-8EF1-A9EF2D97B67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F65336C-365A-421F-A68B-40EA64DEE56B}" type="doc">
      <dgm:prSet loTypeId="urn:microsoft.com/office/officeart/2005/8/layout/hProcess11" loCatId="process" qsTypeId="urn:microsoft.com/office/officeart/2005/8/quickstyle/3d3" qsCatId="3D" csTypeId="urn:microsoft.com/office/officeart/2005/8/colors/colorful1" csCatId="colorful" phldr="1"/>
      <dgm:spPr/>
      <dgm:t>
        <a:bodyPr/>
        <a:lstStyle/>
        <a:p>
          <a:endParaRPr lang="el-GR"/>
        </a:p>
      </dgm:t>
    </dgm:pt>
    <dgm:pt modelId="{8B32B371-674C-450D-B83F-4A64F1F1FDCD}">
      <dgm:prSet/>
      <dgm:spPr/>
      <dgm:t>
        <a:bodyPr/>
        <a:lstStyle/>
        <a:p>
          <a:pPr rtl="0"/>
          <a:r>
            <a:rPr lang="el-GR" b="1" dirty="0" smtClean="0"/>
            <a:t>Εποπτεία</a:t>
          </a:r>
          <a:endParaRPr lang="el-GR" b="1" dirty="0"/>
        </a:p>
      </dgm:t>
    </dgm:pt>
    <dgm:pt modelId="{FF7DA97B-B425-42C8-802A-33BD50A15665}" type="parTrans" cxnId="{1A8FE172-7BD2-468A-9043-D9939FCA307C}">
      <dgm:prSet/>
      <dgm:spPr/>
      <dgm:t>
        <a:bodyPr/>
        <a:lstStyle/>
        <a:p>
          <a:endParaRPr lang="el-GR"/>
        </a:p>
      </dgm:t>
    </dgm:pt>
    <dgm:pt modelId="{05017E15-F4E9-4FAF-9930-7BEB28208CB7}" type="sibTrans" cxnId="{1A8FE172-7BD2-468A-9043-D9939FCA307C}">
      <dgm:prSet/>
      <dgm:spPr/>
      <dgm:t>
        <a:bodyPr/>
        <a:lstStyle/>
        <a:p>
          <a:endParaRPr lang="el-GR"/>
        </a:p>
      </dgm:t>
    </dgm:pt>
    <dgm:pt modelId="{F241FDD6-0C2E-45DF-9F56-D924D9B111CF}">
      <dgm:prSet/>
      <dgm:spPr/>
      <dgm:t>
        <a:bodyPr/>
        <a:lstStyle/>
        <a:p>
          <a:pPr rtl="0"/>
          <a:r>
            <a:rPr lang="el-GR" b="1" dirty="0" smtClean="0"/>
            <a:t>Επικοινωνία &amp; διάχυση</a:t>
          </a:r>
          <a:endParaRPr lang="el-GR" b="1" dirty="0"/>
        </a:p>
      </dgm:t>
    </dgm:pt>
    <dgm:pt modelId="{A97026C6-3011-4093-9EF4-F8246FDE3FC1}" type="parTrans" cxnId="{73478AA3-B416-4B18-BA31-391D3257D49B}">
      <dgm:prSet/>
      <dgm:spPr/>
      <dgm:t>
        <a:bodyPr/>
        <a:lstStyle/>
        <a:p>
          <a:endParaRPr lang="el-GR"/>
        </a:p>
      </dgm:t>
    </dgm:pt>
    <dgm:pt modelId="{D42B8490-DABB-422E-844D-CA92AF615BDC}" type="sibTrans" cxnId="{73478AA3-B416-4B18-BA31-391D3257D49B}">
      <dgm:prSet/>
      <dgm:spPr/>
      <dgm:t>
        <a:bodyPr/>
        <a:lstStyle/>
        <a:p>
          <a:endParaRPr lang="el-GR"/>
        </a:p>
      </dgm:t>
    </dgm:pt>
    <dgm:pt modelId="{8EAD05DF-F691-47B0-BF96-4FE3E9AF78E7}">
      <dgm:prSet/>
      <dgm:spPr/>
      <dgm:t>
        <a:bodyPr/>
        <a:lstStyle/>
        <a:p>
          <a:pPr rtl="0"/>
          <a:r>
            <a:rPr lang="el-GR" b="1" dirty="0" smtClean="0"/>
            <a:t>Διαχείριση &amp; συντονισμός</a:t>
          </a:r>
          <a:endParaRPr lang="el-GR" b="1" dirty="0"/>
        </a:p>
      </dgm:t>
    </dgm:pt>
    <dgm:pt modelId="{3EB66B38-9397-455C-B12D-741CB0884590}" type="parTrans" cxnId="{A0F2031F-CEB6-476B-9358-115C9B1C5C41}">
      <dgm:prSet/>
      <dgm:spPr/>
      <dgm:t>
        <a:bodyPr/>
        <a:lstStyle/>
        <a:p>
          <a:endParaRPr lang="el-GR"/>
        </a:p>
      </dgm:t>
    </dgm:pt>
    <dgm:pt modelId="{CF789198-8C4A-42B6-B7DC-80E3A13D4B2A}" type="sibTrans" cxnId="{A0F2031F-CEB6-476B-9358-115C9B1C5C41}">
      <dgm:prSet/>
      <dgm:spPr/>
      <dgm:t>
        <a:bodyPr/>
        <a:lstStyle/>
        <a:p>
          <a:endParaRPr lang="el-GR"/>
        </a:p>
      </dgm:t>
    </dgm:pt>
    <dgm:pt modelId="{02F01E23-62F2-4838-88F3-15F7A6099CC9}" type="pres">
      <dgm:prSet presAssocID="{9F65336C-365A-421F-A68B-40EA64DEE56B}" presName="Name0" presStyleCnt="0">
        <dgm:presLayoutVars>
          <dgm:dir/>
          <dgm:resizeHandles val="exact"/>
        </dgm:presLayoutVars>
      </dgm:prSet>
      <dgm:spPr/>
      <dgm:t>
        <a:bodyPr/>
        <a:lstStyle/>
        <a:p>
          <a:endParaRPr lang="el-GR"/>
        </a:p>
      </dgm:t>
    </dgm:pt>
    <dgm:pt modelId="{B274536B-4368-436B-ACA6-D4B64788B7C2}" type="pres">
      <dgm:prSet presAssocID="{9F65336C-365A-421F-A68B-40EA64DEE56B}" presName="arrow" presStyleLbl="bgShp" presStyleIdx="0" presStyleCnt="1"/>
      <dgm:spPr/>
      <dgm:t>
        <a:bodyPr/>
        <a:lstStyle/>
        <a:p>
          <a:endParaRPr lang="el-GR"/>
        </a:p>
      </dgm:t>
    </dgm:pt>
    <dgm:pt modelId="{15450DE6-0F75-4EED-BF8A-E4F544CC00DF}" type="pres">
      <dgm:prSet presAssocID="{9F65336C-365A-421F-A68B-40EA64DEE56B}" presName="points" presStyleCnt="0"/>
      <dgm:spPr/>
      <dgm:t>
        <a:bodyPr/>
        <a:lstStyle/>
        <a:p>
          <a:endParaRPr lang="el-GR"/>
        </a:p>
      </dgm:t>
    </dgm:pt>
    <dgm:pt modelId="{0E6E2F96-463F-4994-85B4-F16864D349FF}" type="pres">
      <dgm:prSet presAssocID="{8B32B371-674C-450D-B83F-4A64F1F1FDCD}" presName="compositeA" presStyleCnt="0"/>
      <dgm:spPr/>
      <dgm:t>
        <a:bodyPr/>
        <a:lstStyle/>
        <a:p>
          <a:endParaRPr lang="el-GR"/>
        </a:p>
      </dgm:t>
    </dgm:pt>
    <dgm:pt modelId="{D87253E5-671F-4539-9BE3-C86EC084BD50}" type="pres">
      <dgm:prSet presAssocID="{8B32B371-674C-450D-B83F-4A64F1F1FDCD}" presName="textA" presStyleLbl="revTx" presStyleIdx="0" presStyleCnt="3">
        <dgm:presLayoutVars>
          <dgm:bulletEnabled val="1"/>
        </dgm:presLayoutVars>
      </dgm:prSet>
      <dgm:spPr/>
      <dgm:t>
        <a:bodyPr/>
        <a:lstStyle/>
        <a:p>
          <a:endParaRPr lang="el-GR"/>
        </a:p>
      </dgm:t>
    </dgm:pt>
    <dgm:pt modelId="{E7CFC3F3-A86C-492C-91B0-44A9EE3A5C41}" type="pres">
      <dgm:prSet presAssocID="{8B32B371-674C-450D-B83F-4A64F1F1FDCD}" presName="circleA" presStyleLbl="node1" presStyleIdx="0" presStyleCnt="3"/>
      <dgm:spPr/>
      <dgm:t>
        <a:bodyPr/>
        <a:lstStyle/>
        <a:p>
          <a:endParaRPr lang="el-GR"/>
        </a:p>
      </dgm:t>
    </dgm:pt>
    <dgm:pt modelId="{EDB257CA-92D8-4C10-BDCC-ECB4EE0B9FF6}" type="pres">
      <dgm:prSet presAssocID="{8B32B371-674C-450D-B83F-4A64F1F1FDCD}" presName="spaceA" presStyleCnt="0"/>
      <dgm:spPr/>
      <dgm:t>
        <a:bodyPr/>
        <a:lstStyle/>
        <a:p>
          <a:endParaRPr lang="el-GR"/>
        </a:p>
      </dgm:t>
    </dgm:pt>
    <dgm:pt modelId="{2D8A5503-3F5C-4514-AB28-1F4434D4CD29}" type="pres">
      <dgm:prSet presAssocID="{05017E15-F4E9-4FAF-9930-7BEB28208CB7}" presName="space" presStyleCnt="0"/>
      <dgm:spPr/>
      <dgm:t>
        <a:bodyPr/>
        <a:lstStyle/>
        <a:p>
          <a:endParaRPr lang="el-GR"/>
        </a:p>
      </dgm:t>
    </dgm:pt>
    <dgm:pt modelId="{F13C48C4-7042-4BD4-9F58-C59D4FDCF290}" type="pres">
      <dgm:prSet presAssocID="{F241FDD6-0C2E-45DF-9F56-D924D9B111CF}" presName="compositeB" presStyleCnt="0"/>
      <dgm:spPr/>
      <dgm:t>
        <a:bodyPr/>
        <a:lstStyle/>
        <a:p>
          <a:endParaRPr lang="el-GR"/>
        </a:p>
      </dgm:t>
    </dgm:pt>
    <dgm:pt modelId="{E3C0079C-BECB-4831-8CCB-AE2C1C4D51CF}" type="pres">
      <dgm:prSet presAssocID="{F241FDD6-0C2E-45DF-9F56-D924D9B111CF}" presName="textB" presStyleLbl="revTx" presStyleIdx="1" presStyleCnt="3">
        <dgm:presLayoutVars>
          <dgm:bulletEnabled val="1"/>
        </dgm:presLayoutVars>
      </dgm:prSet>
      <dgm:spPr/>
      <dgm:t>
        <a:bodyPr/>
        <a:lstStyle/>
        <a:p>
          <a:endParaRPr lang="el-GR"/>
        </a:p>
      </dgm:t>
    </dgm:pt>
    <dgm:pt modelId="{7ACDA04A-8513-426B-876F-0B54995FB52B}" type="pres">
      <dgm:prSet presAssocID="{F241FDD6-0C2E-45DF-9F56-D924D9B111CF}" presName="circleB" presStyleLbl="node1" presStyleIdx="1" presStyleCnt="3"/>
      <dgm:spPr/>
      <dgm:t>
        <a:bodyPr/>
        <a:lstStyle/>
        <a:p>
          <a:endParaRPr lang="el-GR"/>
        </a:p>
      </dgm:t>
    </dgm:pt>
    <dgm:pt modelId="{6280C583-1BB7-4DBA-A66C-EADEA63D816A}" type="pres">
      <dgm:prSet presAssocID="{F241FDD6-0C2E-45DF-9F56-D924D9B111CF}" presName="spaceB" presStyleCnt="0"/>
      <dgm:spPr/>
      <dgm:t>
        <a:bodyPr/>
        <a:lstStyle/>
        <a:p>
          <a:endParaRPr lang="el-GR"/>
        </a:p>
      </dgm:t>
    </dgm:pt>
    <dgm:pt modelId="{EC22C8CD-F043-45C6-AE06-CCAEDD0A173A}" type="pres">
      <dgm:prSet presAssocID="{D42B8490-DABB-422E-844D-CA92AF615BDC}" presName="space" presStyleCnt="0"/>
      <dgm:spPr/>
      <dgm:t>
        <a:bodyPr/>
        <a:lstStyle/>
        <a:p>
          <a:endParaRPr lang="el-GR"/>
        </a:p>
      </dgm:t>
    </dgm:pt>
    <dgm:pt modelId="{6D63FC07-5693-4049-987E-4C24D2FDE9B7}" type="pres">
      <dgm:prSet presAssocID="{8EAD05DF-F691-47B0-BF96-4FE3E9AF78E7}" presName="compositeA" presStyleCnt="0"/>
      <dgm:spPr/>
      <dgm:t>
        <a:bodyPr/>
        <a:lstStyle/>
        <a:p>
          <a:endParaRPr lang="el-GR"/>
        </a:p>
      </dgm:t>
    </dgm:pt>
    <dgm:pt modelId="{8DE3A31A-F785-4AC3-A8E0-55C92A5B9B3F}" type="pres">
      <dgm:prSet presAssocID="{8EAD05DF-F691-47B0-BF96-4FE3E9AF78E7}" presName="textA" presStyleLbl="revTx" presStyleIdx="2" presStyleCnt="3">
        <dgm:presLayoutVars>
          <dgm:bulletEnabled val="1"/>
        </dgm:presLayoutVars>
      </dgm:prSet>
      <dgm:spPr/>
      <dgm:t>
        <a:bodyPr/>
        <a:lstStyle/>
        <a:p>
          <a:endParaRPr lang="el-GR"/>
        </a:p>
      </dgm:t>
    </dgm:pt>
    <dgm:pt modelId="{EB053024-B133-44EE-B023-5400D26E3E2B}" type="pres">
      <dgm:prSet presAssocID="{8EAD05DF-F691-47B0-BF96-4FE3E9AF78E7}" presName="circleA" presStyleLbl="node1" presStyleIdx="2" presStyleCnt="3"/>
      <dgm:spPr/>
      <dgm:t>
        <a:bodyPr/>
        <a:lstStyle/>
        <a:p>
          <a:endParaRPr lang="el-GR"/>
        </a:p>
      </dgm:t>
    </dgm:pt>
    <dgm:pt modelId="{26AEC55D-9F58-4C95-8EF1-A9EF2D97B676}" type="pres">
      <dgm:prSet presAssocID="{8EAD05DF-F691-47B0-BF96-4FE3E9AF78E7}" presName="spaceA" presStyleCnt="0"/>
      <dgm:spPr/>
      <dgm:t>
        <a:bodyPr/>
        <a:lstStyle/>
        <a:p>
          <a:endParaRPr lang="el-GR"/>
        </a:p>
      </dgm:t>
    </dgm:pt>
  </dgm:ptLst>
  <dgm:cxnLst>
    <dgm:cxn modelId="{BB2C639B-FAF4-442E-BC1C-791C54749FA1}" type="presOf" srcId="{F241FDD6-0C2E-45DF-9F56-D924D9B111CF}" destId="{E3C0079C-BECB-4831-8CCB-AE2C1C4D51CF}" srcOrd="0" destOrd="0" presId="urn:microsoft.com/office/officeart/2005/8/layout/hProcess11"/>
    <dgm:cxn modelId="{A0F2031F-CEB6-476B-9358-115C9B1C5C41}" srcId="{9F65336C-365A-421F-A68B-40EA64DEE56B}" destId="{8EAD05DF-F691-47B0-BF96-4FE3E9AF78E7}" srcOrd="2" destOrd="0" parTransId="{3EB66B38-9397-455C-B12D-741CB0884590}" sibTransId="{CF789198-8C4A-42B6-B7DC-80E3A13D4B2A}"/>
    <dgm:cxn modelId="{88FBF777-71C6-4393-80BD-9D80300678DD}" type="presOf" srcId="{8B32B371-674C-450D-B83F-4A64F1F1FDCD}" destId="{D87253E5-671F-4539-9BE3-C86EC084BD50}" srcOrd="0" destOrd="0" presId="urn:microsoft.com/office/officeart/2005/8/layout/hProcess11"/>
    <dgm:cxn modelId="{0FBF4F5F-74E2-4237-857D-74FA619A951B}" type="presOf" srcId="{8EAD05DF-F691-47B0-BF96-4FE3E9AF78E7}" destId="{8DE3A31A-F785-4AC3-A8E0-55C92A5B9B3F}" srcOrd="0" destOrd="0" presId="urn:microsoft.com/office/officeart/2005/8/layout/hProcess11"/>
    <dgm:cxn modelId="{73478AA3-B416-4B18-BA31-391D3257D49B}" srcId="{9F65336C-365A-421F-A68B-40EA64DEE56B}" destId="{F241FDD6-0C2E-45DF-9F56-D924D9B111CF}" srcOrd="1" destOrd="0" parTransId="{A97026C6-3011-4093-9EF4-F8246FDE3FC1}" sibTransId="{D42B8490-DABB-422E-844D-CA92AF615BDC}"/>
    <dgm:cxn modelId="{1A8FE172-7BD2-468A-9043-D9939FCA307C}" srcId="{9F65336C-365A-421F-A68B-40EA64DEE56B}" destId="{8B32B371-674C-450D-B83F-4A64F1F1FDCD}" srcOrd="0" destOrd="0" parTransId="{FF7DA97B-B425-42C8-802A-33BD50A15665}" sibTransId="{05017E15-F4E9-4FAF-9930-7BEB28208CB7}"/>
    <dgm:cxn modelId="{ABAC0250-88C7-481F-A86D-5F7CC41D5C12}" type="presOf" srcId="{9F65336C-365A-421F-A68B-40EA64DEE56B}" destId="{02F01E23-62F2-4838-88F3-15F7A6099CC9}" srcOrd="0" destOrd="0" presId="urn:microsoft.com/office/officeart/2005/8/layout/hProcess11"/>
    <dgm:cxn modelId="{53E5EE46-DA1C-427B-A800-CB6DBD5F942C}" type="presParOf" srcId="{02F01E23-62F2-4838-88F3-15F7A6099CC9}" destId="{B274536B-4368-436B-ACA6-D4B64788B7C2}" srcOrd="0" destOrd="0" presId="urn:microsoft.com/office/officeart/2005/8/layout/hProcess11"/>
    <dgm:cxn modelId="{1841F9A0-9164-47BE-BB7B-B8F157DB906B}" type="presParOf" srcId="{02F01E23-62F2-4838-88F3-15F7A6099CC9}" destId="{15450DE6-0F75-4EED-BF8A-E4F544CC00DF}" srcOrd="1" destOrd="0" presId="urn:microsoft.com/office/officeart/2005/8/layout/hProcess11"/>
    <dgm:cxn modelId="{070D816D-8486-4642-B733-C116854734B7}" type="presParOf" srcId="{15450DE6-0F75-4EED-BF8A-E4F544CC00DF}" destId="{0E6E2F96-463F-4994-85B4-F16864D349FF}" srcOrd="0" destOrd="0" presId="urn:microsoft.com/office/officeart/2005/8/layout/hProcess11"/>
    <dgm:cxn modelId="{30E42380-D8C8-4DA3-8CC5-5FCDF70782F6}" type="presParOf" srcId="{0E6E2F96-463F-4994-85B4-F16864D349FF}" destId="{D87253E5-671F-4539-9BE3-C86EC084BD50}" srcOrd="0" destOrd="0" presId="urn:microsoft.com/office/officeart/2005/8/layout/hProcess11"/>
    <dgm:cxn modelId="{88D5AA65-B998-4EF2-8567-6EB11F793DE9}" type="presParOf" srcId="{0E6E2F96-463F-4994-85B4-F16864D349FF}" destId="{E7CFC3F3-A86C-492C-91B0-44A9EE3A5C41}" srcOrd="1" destOrd="0" presId="urn:microsoft.com/office/officeart/2005/8/layout/hProcess11"/>
    <dgm:cxn modelId="{5E74C0BF-2377-47CA-BFE4-8F72D74FDC8C}" type="presParOf" srcId="{0E6E2F96-463F-4994-85B4-F16864D349FF}" destId="{EDB257CA-92D8-4C10-BDCC-ECB4EE0B9FF6}" srcOrd="2" destOrd="0" presId="urn:microsoft.com/office/officeart/2005/8/layout/hProcess11"/>
    <dgm:cxn modelId="{3201F612-DF34-472D-8836-BA55161C4050}" type="presParOf" srcId="{15450DE6-0F75-4EED-BF8A-E4F544CC00DF}" destId="{2D8A5503-3F5C-4514-AB28-1F4434D4CD29}" srcOrd="1" destOrd="0" presId="urn:microsoft.com/office/officeart/2005/8/layout/hProcess11"/>
    <dgm:cxn modelId="{C44AF304-74FF-4C03-AC69-A5F83E66BE91}" type="presParOf" srcId="{15450DE6-0F75-4EED-BF8A-E4F544CC00DF}" destId="{F13C48C4-7042-4BD4-9F58-C59D4FDCF290}" srcOrd="2" destOrd="0" presId="urn:microsoft.com/office/officeart/2005/8/layout/hProcess11"/>
    <dgm:cxn modelId="{4B0854E1-DD50-447B-940E-0D303969E94A}" type="presParOf" srcId="{F13C48C4-7042-4BD4-9F58-C59D4FDCF290}" destId="{E3C0079C-BECB-4831-8CCB-AE2C1C4D51CF}" srcOrd="0" destOrd="0" presId="urn:microsoft.com/office/officeart/2005/8/layout/hProcess11"/>
    <dgm:cxn modelId="{AE01B5A3-872E-4A9B-AE0D-598B73AC0299}" type="presParOf" srcId="{F13C48C4-7042-4BD4-9F58-C59D4FDCF290}" destId="{7ACDA04A-8513-426B-876F-0B54995FB52B}" srcOrd="1" destOrd="0" presId="urn:microsoft.com/office/officeart/2005/8/layout/hProcess11"/>
    <dgm:cxn modelId="{CFAAF3C0-2CA3-49AC-9B28-4348AA9907F8}" type="presParOf" srcId="{F13C48C4-7042-4BD4-9F58-C59D4FDCF290}" destId="{6280C583-1BB7-4DBA-A66C-EADEA63D816A}" srcOrd="2" destOrd="0" presId="urn:microsoft.com/office/officeart/2005/8/layout/hProcess11"/>
    <dgm:cxn modelId="{4FF75F8F-0D05-4755-BF97-3480CAF567C2}" type="presParOf" srcId="{15450DE6-0F75-4EED-BF8A-E4F544CC00DF}" destId="{EC22C8CD-F043-45C6-AE06-CCAEDD0A173A}" srcOrd="3" destOrd="0" presId="urn:microsoft.com/office/officeart/2005/8/layout/hProcess11"/>
    <dgm:cxn modelId="{36B3E4F8-6D8D-4AA3-AF8F-29C6AF89A9F5}" type="presParOf" srcId="{15450DE6-0F75-4EED-BF8A-E4F544CC00DF}" destId="{6D63FC07-5693-4049-987E-4C24D2FDE9B7}" srcOrd="4" destOrd="0" presId="urn:microsoft.com/office/officeart/2005/8/layout/hProcess11"/>
    <dgm:cxn modelId="{37F57B86-9AE9-454D-B745-0F335FF14F82}" type="presParOf" srcId="{6D63FC07-5693-4049-987E-4C24D2FDE9B7}" destId="{8DE3A31A-F785-4AC3-A8E0-55C92A5B9B3F}" srcOrd="0" destOrd="0" presId="urn:microsoft.com/office/officeart/2005/8/layout/hProcess11"/>
    <dgm:cxn modelId="{56258EE3-7460-4E66-B2C7-6ACF4AC19ADC}" type="presParOf" srcId="{6D63FC07-5693-4049-987E-4C24D2FDE9B7}" destId="{EB053024-B133-44EE-B023-5400D26E3E2B}" srcOrd="1" destOrd="0" presId="urn:microsoft.com/office/officeart/2005/8/layout/hProcess11"/>
    <dgm:cxn modelId="{AE3C9C4C-6547-4D4E-9E66-3EA993EE57E2}" type="presParOf" srcId="{6D63FC07-5693-4049-987E-4C24D2FDE9B7}" destId="{26AEC55D-9F58-4C95-8EF1-A9EF2D97B676}"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A71DDAD-2B54-4064-B45C-1D25B88A9305}" type="doc">
      <dgm:prSet loTypeId="urn:microsoft.com/office/officeart/2005/8/layout/arrow5" loCatId="process" qsTypeId="urn:microsoft.com/office/officeart/2005/8/quickstyle/3d3" qsCatId="3D" csTypeId="urn:microsoft.com/office/officeart/2005/8/colors/colorful1" csCatId="colorful" phldr="1"/>
      <dgm:spPr/>
      <dgm:t>
        <a:bodyPr/>
        <a:lstStyle/>
        <a:p>
          <a:endParaRPr lang="el-GR"/>
        </a:p>
      </dgm:t>
    </dgm:pt>
    <dgm:pt modelId="{87758B1C-0CCF-4784-B656-DA4B8D3268AF}">
      <dgm:prSet/>
      <dgm:spPr/>
      <dgm:t>
        <a:bodyPr/>
        <a:lstStyle/>
        <a:p>
          <a:pPr rtl="0"/>
          <a:r>
            <a:rPr lang="el-GR" dirty="0" smtClean="0">
              <a:solidFill>
                <a:schemeClr val="bg1"/>
              </a:solidFill>
              <a:latin typeface="Calibri" panose="020F0502020204030204" pitchFamily="34" charset="0"/>
            </a:rPr>
            <a:t>Συμμετοχή τουλάχιστον 3 χωρών, εκ των οποίων, τουλάχιστον 2 εταίροι, πρέπει να προέρχονται από κράτη - μέλη της ΕΕ και να χρηματοδοτούνται από το πρόγραμμα </a:t>
          </a:r>
          <a:r>
            <a:rPr lang="el-GR" dirty="0" err="1" smtClean="0">
              <a:solidFill>
                <a:schemeClr val="bg1"/>
              </a:solidFill>
              <a:latin typeface="Calibri" panose="020F0502020204030204" pitchFamily="34" charset="0"/>
            </a:rPr>
            <a:t>Interreg</a:t>
          </a:r>
          <a:r>
            <a:rPr lang="el-GR" dirty="0" smtClean="0">
              <a:solidFill>
                <a:schemeClr val="bg1"/>
              </a:solidFill>
              <a:latin typeface="Calibri" panose="020F0502020204030204" pitchFamily="34" charset="0"/>
            </a:rPr>
            <a:t> </a:t>
          </a:r>
          <a:r>
            <a:rPr lang="en-US" dirty="0" smtClean="0">
              <a:solidFill>
                <a:schemeClr val="bg1"/>
              </a:solidFill>
              <a:latin typeface="Calibri" panose="020F0502020204030204" pitchFamily="34" charset="0"/>
            </a:rPr>
            <a:t>Europe</a:t>
          </a:r>
          <a:r>
            <a:rPr lang="el-GR" dirty="0" smtClean="0">
              <a:solidFill>
                <a:schemeClr val="bg1"/>
              </a:solidFill>
              <a:latin typeface="Calibri" panose="020F0502020204030204" pitchFamily="34" charset="0"/>
            </a:rPr>
            <a:t>.</a:t>
          </a:r>
          <a:endParaRPr lang="en-US" dirty="0">
            <a:solidFill>
              <a:schemeClr val="bg1"/>
            </a:solidFill>
            <a:latin typeface="Calibri" panose="020F0502020204030204" pitchFamily="34" charset="0"/>
          </a:endParaRPr>
        </a:p>
      </dgm:t>
    </dgm:pt>
    <dgm:pt modelId="{D05CE0D0-28D6-4E85-9A2D-D273F1650E96}" type="parTrans" cxnId="{C3AF8FE8-DE69-4B28-9908-F5ECDF3A681B}">
      <dgm:prSet/>
      <dgm:spPr/>
      <dgm:t>
        <a:bodyPr/>
        <a:lstStyle/>
        <a:p>
          <a:endParaRPr lang="el-GR">
            <a:solidFill>
              <a:schemeClr val="bg1"/>
            </a:solidFill>
            <a:latin typeface="Calibri" panose="020F0502020204030204" pitchFamily="34" charset="0"/>
          </a:endParaRPr>
        </a:p>
      </dgm:t>
    </dgm:pt>
    <dgm:pt modelId="{4590B8D7-5283-413B-805B-1374EAD02F89}" type="sibTrans" cxnId="{C3AF8FE8-DE69-4B28-9908-F5ECDF3A681B}">
      <dgm:prSet/>
      <dgm:spPr/>
      <dgm:t>
        <a:bodyPr/>
        <a:lstStyle/>
        <a:p>
          <a:endParaRPr lang="el-GR">
            <a:solidFill>
              <a:schemeClr val="bg1"/>
            </a:solidFill>
            <a:latin typeface="Calibri" panose="020F0502020204030204" pitchFamily="34" charset="0"/>
          </a:endParaRPr>
        </a:p>
      </dgm:t>
    </dgm:pt>
    <dgm:pt modelId="{98D1649C-C001-4557-9B9A-FC0354066A75}">
      <dgm:prSet/>
      <dgm:spPr/>
      <dgm:t>
        <a:bodyPr/>
        <a:lstStyle/>
        <a:p>
          <a:pPr rtl="0"/>
          <a:r>
            <a:rPr lang="el-GR" dirty="0" smtClean="0">
              <a:solidFill>
                <a:schemeClr val="bg1"/>
              </a:solidFill>
              <a:latin typeface="Calibri" panose="020F0502020204030204" pitchFamily="34" charset="0"/>
            </a:rPr>
            <a:t>μια εταιρική σχέση μεταξύ 5 </a:t>
          </a:r>
          <a:r>
            <a:rPr lang="en-US" dirty="0" smtClean="0">
              <a:solidFill>
                <a:schemeClr val="bg1"/>
              </a:solidFill>
              <a:latin typeface="Calibri" panose="020F0502020204030204" pitchFamily="34" charset="0"/>
            </a:rPr>
            <a:t>-</a:t>
          </a:r>
          <a:r>
            <a:rPr lang="el-GR" dirty="0" smtClean="0">
              <a:solidFill>
                <a:schemeClr val="bg1"/>
              </a:solidFill>
              <a:latin typeface="Calibri" panose="020F0502020204030204" pitchFamily="34" charset="0"/>
            </a:rPr>
            <a:t>10 εταίρων (λαμβάνοντας επίσης υπόψη ότι η ίδια περιοχή μπορεί να εκπροσωπείται από πολλούς εταίρους), φαίνεται να είναι η αποτελεσματικότερη σύνθεση για να εξασφαλιστεί η αποτελεσματική διαπεριφερειακή εκμάθηση</a:t>
          </a:r>
          <a:endParaRPr lang="el-GR" dirty="0">
            <a:solidFill>
              <a:schemeClr val="bg1"/>
            </a:solidFill>
            <a:latin typeface="Calibri" panose="020F0502020204030204" pitchFamily="34" charset="0"/>
          </a:endParaRPr>
        </a:p>
      </dgm:t>
    </dgm:pt>
    <dgm:pt modelId="{8B6973BA-F77D-461C-9770-D5BFDC0744EA}" type="parTrans" cxnId="{0281B396-4B0B-47CF-9430-F74B8F91F426}">
      <dgm:prSet/>
      <dgm:spPr/>
      <dgm:t>
        <a:bodyPr/>
        <a:lstStyle/>
        <a:p>
          <a:endParaRPr lang="el-GR">
            <a:solidFill>
              <a:schemeClr val="bg1"/>
            </a:solidFill>
            <a:latin typeface="Calibri" panose="020F0502020204030204" pitchFamily="34" charset="0"/>
          </a:endParaRPr>
        </a:p>
      </dgm:t>
    </dgm:pt>
    <dgm:pt modelId="{5E3E6F4A-68E4-45D5-886B-837E5835CDAD}" type="sibTrans" cxnId="{0281B396-4B0B-47CF-9430-F74B8F91F426}">
      <dgm:prSet/>
      <dgm:spPr/>
      <dgm:t>
        <a:bodyPr/>
        <a:lstStyle/>
        <a:p>
          <a:endParaRPr lang="el-GR">
            <a:solidFill>
              <a:schemeClr val="bg1"/>
            </a:solidFill>
            <a:latin typeface="Calibri" panose="020F0502020204030204" pitchFamily="34" charset="0"/>
          </a:endParaRPr>
        </a:p>
      </dgm:t>
    </dgm:pt>
    <dgm:pt modelId="{BB4C4047-EEC4-48B9-9A6D-57D68540A2F2}" type="pres">
      <dgm:prSet presAssocID="{0A71DDAD-2B54-4064-B45C-1D25B88A9305}" presName="diagram" presStyleCnt="0">
        <dgm:presLayoutVars>
          <dgm:dir/>
          <dgm:resizeHandles val="exact"/>
        </dgm:presLayoutVars>
      </dgm:prSet>
      <dgm:spPr/>
      <dgm:t>
        <a:bodyPr/>
        <a:lstStyle/>
        <a:p>
          <a:endParaRPr lang="el-GR"/>
        </a:p>
      </dgm:t>
    </dgm:pt>
    <dgm:pt modelId="{A5834C24-30DB-47C9-88FC-C01E7E6151A7}" type="pres">
      <dgm:prSet presAssocID="{87758B1C-0CCF-4784-B656-DA4B8D3268AF}" presName="arrow" presStyleLbl="node1" presStyleIdx="0" presStyleCnt="2">
        <dgm:presLayoutVars>
          <dgm:bulletEnabled val="1"/>
        </dgm:presLayoutVars>
      </dgm:prSet>
      <dgm:spPr/>
      <dgm:t>
        <a:bodyPr/>
        <a:lstStyle/>
        <a:p>
          <a:endParaRPr lang="el-GR"/>
        </a:p>
      </dgm:t>
    </dgm:pt>
    <dgm:pt modelId="{DE8596F9-02DE-451F-A2AC-E429C2095F4F}" type="pres">
      <dgm:prSet presAssocID="{98D1649C-C001-4557-9B9A-FC0354066A75}" presName="arrow" presStyleLbl="node1" presStyleIdx="1" presStyleCnt="2">
        <dgm:presLayoutVars>
          <dgm:bulletEnabled val="1"/>
        </dgm:presLayoutVars>
      </dgm:prSet>
      <dgm:spPr/>
      <dgm:t>
        <a:bodyPr/>
        <a:lstStyle/>
        <a:p>
          <a:endParaRPr lang="el-GR"/>
        </a:p>
      </dgm:t>
    </dgm:pt>
  </dgm:ptLst>
  <dgm:cxnLst>
    <dgm:cxn modelId="{3A2D0A24-9962-4462-BFB9-D339E167895D}" type="presOf" srcId="{98D1649C-C001-4557-9B9A-FC0354066A75}" destId="{DE8596F9-02DE-451F-A2AC-E429C2095F4F}" srcOrd="0" destOrd="0" presId="urn:microsoft.com/office/officeart/2005/8/layout/arrow5"/>
    <dgm:cxn modelId="{117467BA-F076-499F-B736-FD6DA4FD0937}" type="presOf" srcId="{0A71DDAD-2B54-4064-B45C-1D25B88A9305}" destId="{BB4C4047-EEC4-48B9-9A6D-57D68540A2F2}" srcOrd="0" destOrd="0" presId="urn:microsoft.com/office/officeart/2005/8/layout/arrow5"/>
    <dgm:cxn modelId="{61C1D446-DD38-44B6-AF19-A0E764D40D8F}" type="presOf" srcId="{87758B1C-0CCF-4784-B656-DA4B8D3268AF}" destId="{A5834C24-30DB-47C9-88FC-C01E7E6151A7}" srcOrd="0" destOrd="0" presId="urn:microsoft.com/office/officeart/2005/8/layout/arrow5"/>
    <dgm:cxn modelId="{C3AF8FE8-DE69-4B28-9908-F5ECDF3A681B}" srcId="{0A71DDAD-2B54-4064-B45C-1D25B88A9305}" destId="{87758B1C-0CCF-4784-B656-DA4B8D3268AF}" srcOrd="0" destOrd="0" parTransId="{D05CE0D0-28D6-4E85-9A2D-D273F1650E96}" sibTransId="{4590B8D7-5283-413B-805B-1374EAD02F89}"/>
    <dgm:cxn modelId="{0281B396-4B0B-47CF-9430-F74B8F91F426}" srcId="{0A71DDAD-2B54-4064-B45C-1D25B88A9305}" destId="{98D1649C-C001-4557-9B9A-FC0354066A75}" srcOrd="1" destOrd="0" parTransId="{8B6973BA-F77D-461C-9770-D5BFDC0744EA}" sibTransId="{5E3E6F4A-68E4-45D5-886B-837E5835CDAD}"/>
    <dgm:cxn modelId="{8E6A8BEB-2130-4369-91E1-D54A3524D580}" type="presParOf" srcId="{BB4C4047-EEC4-48B9-9A6D-57D68540A2F2}" destId="{A5834C24-30DB-47C9-88FC-C01E7E6151A7}" srcOrd="0" destOrd="0" presId="urn:microsoft.com/office/officeart/2005/8/layout/arrow5"/>
    <dgm:cxn modelId="{2780ACF1-075A-480E-9DF9-DBCA6C06D069}" type="presParOf" srcId="{BB4C4047-EEC4-48B9-9A6D-57D68540A2F2}" destId="{DE8596F9-02DE-451F-A2AC-E429C2095F4F}"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4E14579-ADC3-4E30-BA33-F6B077F3DDDA}" type="doc">
      <dgm:prSet loTypeId="urn:microsoft.com/office/officeart/2009/3/layout/StepUpProcess" loCatId="process" qsTypeId="urn:microsoft.com/office/officeart/2005/8/quickstyle/3d3" qsCatId="3D" csTypeId="urn:microsoft.com/office/officeart/2005/8/colors/colorful1" csCatId="colorful" phldr="1"/>
      <dgm:spPr/>
      <dgm:t>
        <a:bodyPr/>
        <a:lstStyle/>
        <a:p>
          <a:endParaRPr lang="el-GR"/>
        </a:p>
      </dgm:t>
    </dgm:pt>
    <dgm:pt modelId="{E70553D9-2755-4EDB-BA0F-3026BCAEED4B}">
      <dgm:prSet custT="1"/>
      <dgm:spPr/>
      <dgm:t>
        <a:bodyPr/>
        <a:lstStyle/>
        <a:p>
          <a:pPr rtl="0"/>
          <a:r>
            <a:rPr lang="el-GR" sz="1600" smtClean="0">
              <a:latin typeface="Calibri" panose="020F0502020204030204" pitchFamily="34" charset="0"/>
            </a:rPr>
            <a:t>Να έχει γίνει προσεκτική αναζήτηση εταίρων</a:t>
          </a:r>
          <a:endParaRPr lang="el-GR" sz="1600">
            <a:latin typeface="Calibri" panose="020F0502020204030204" pitchFamily="34" charset="0"/>
          </a:endParaRPr>
        </a:p>
      </dgm:t>
    </dgm:pt>
    <dgm:pt modelId="{FDBE5497-C4F3-43DD-B80B-C34BB12861F9}" type="parTrans" cxnId="{D2B45E69-0151-4DA3-9067-5C93A70D8807}">
      <dgm:prSet/>
      <dgm:spPr/>
      <dgm:t>
        <a:bodyPr/>
        <a:lstStyle/>
        <a:p>
          <a:endParaRPr lang="el-GR" sz="1600">
            <a:latin typeface="Calibri" panose="020F0502020204030204" pitchFamily="34" charset="0"/>
          </a:endParaRPr>
        </a:p>
      </dgm:t>
    </dgm:pt>
    <dgm:pt modelId="{860521B3-AB7B-4784-8BDE-710E6773561A}" type="sibTrans" cxnId="{D2B45E69-0151-4DA3-9067-5C93A70D8807}">
      <dgm:prSet/>
      <dgm:spPr/>
      <dgm:t>
        <a:bodyPr/>
        <a:lstStyle/>
        <a:p>
          <a:endParaRPr lang="el-GR" sz="1600">
            <a:latin typeface="Calibri" panose="020F0502020204030204" pitchFamily="34" charset="0"/>
          </a:endParaRPr>
        </a:p>
      </dgm:t>
    </dgm:pt>
    <dgm:pt modelId="{445B7567-784C-4BDA-A1B1-972D1EE8875D}">
      <dgm:prSet custT="1"/>
      <dgm:spPr/>
      <dgm:t>
        <a:bodyPr/>
        <a:lstStyle/>
        <a:p>
          <a:pPr rtl="0"/>
          <a:r>
            <a:rPr lang="el-GR" sz="1600" dirty="0" smtClean="0">
              <a:latin typeface="Calibri" panose="020F0502020204030204" pitchFamily="34" charset="0"/>
            </a:rPr>
            <a:t>Να υπάρχει ουσιαστική συνεργασία μεταξύ των εταίρων κατά τη διαμόρφωση της πρότασης, με στόχο εφικτές δράσεις, καλά οργανωμένες</a:t>
          </a:r>
          <a:endParaRPr lang="el-GR" sz="1600" dirty="0">
            <a:latin typeface="Calibri" panose="020F0502020204030204" pitchFamily="34" charset="0"/>
          </a:endParaRPr>
        </a:p>
      </dgm:t>
    </dgm:pt>
    <dgm:pt modelId="{D3540ABB-486F-4835-99AF-FAC5466CEF37}" type="parTrans" cxnId="{A88FD6F2-4438-44C1-8203-1F9E2BB2C3C3}">
      <dgm:prSet/>
      <dgm:spPr/>
      <dgm:t>
        <a:bodyPr/>
        <a:lstStyle/>
        <a:p>
          <a:endParaRPr lang="el-GR" sz="1600">
            <a:latin typeface="Calibri" panose="020F0502020204030204" pitchFamily="34" charset="0"/>
          </a:endParaRPr>
        </a:p>
      </dgm:t>
    </dgm:pt>
    <dgm:pt modelId="{03B5F412-84C4-42DF-AF4D-892829D09D1D}" type="sibTrans" cxnId="{A88FD6F2-4438-44C1-8203-1F9E2BB2C3C3}">
      <dgm:prSet/>
      <dgm:spPr/>
      <dgm:t>
        <a:bodyPr/>
        <a:lstStyle/>
        <a:p>
          <a:endParaRPr lang="el-GR" sz="1600">
            <a:latin typeface="Calibri" panose="020F0502020204030204" pitchFamily="34" charset="0"/>
          </a:endParaRPr>
        </a:p>
      </dgm:t>
    </dgm:pt>
    <dgm:pt modelId="{0C7FFE33-0D73-475E-9F65-29C211140C8F}">
      <dgm:prSet custT="1"/>
      <dgm:spPr/>
      <dgm:t>
        <a:bodyPr/>
        <a:lstStyle/>
        <a:p>
          <a:pPr rtl="0"/>
          <a:r>
            <a:rPr lang="el-GR" sz="1600" smtClean="0">
              <a:latin typeface="Calibri" panose="020F0502020204030204" pitchFamily="34" charset="0"/>
            </a:rPr>
            <a:t>Να έχει σαφή διατύπωση</a:t>
          </a:r>
          <a:endParaRPr lang="el-GR" sz="1600">
            <a:latin typeface="Calibri" panose="020F0502020204030204" pitchFamily="34" charset="0"/>
          </a:endParaRPr>
        </a:p>
      </dgm:t>
    </dgm:pt>
    <dgm:pt modelId="{EB2514DF-203F-49CF-92FB-3AEE2FFA0D21}" type="parTrans" cxnId="{26EAF23D-3342-4A4D-951C-AC35296D905C}">
      <dgm:prSet/>
      <dgm:spPr/>
      <dgm:t>
        <a:bodyPr/>
        <a:lstStyle/>
        <a:p>
          <a:endParaRPr lang="el-GR" sz="1600">
            <a:latin typeface="Calibri" panose="020F0502020204030204" pitchFamily="34" charset="0"/>
          </a:endParaRPr>
        </a:p>
      </dgm:t>
    </dgm:pt>
    <dgm:pt modelId="{835E7B5E-7636-4E73-B8B8-24112CB9BBCC}" type="sibTrans" cxnId="{26EAF23D-3342-4A4D-951C-AC35296D905C}">
      <dgm:prSet/>
      <dgm:spPr/>
      <dgm:t>
        <a:bodyPr/>
        <a:lstStyle/>
        <a:p>
          <a:endParaRPr lang="el-GR" sz="1600">
            <a:latin typeface="Calibri" panose="020F0502020204030204" pitchFamily="34" charset="0"/>
          </a:endParaRPr>
        </a:p>
      </dgm:t>
    </dgm:pt>
    <dgm:pt modelId="{F52563E7-189D-4842-BA46-A1021C150EB0}">
      <dgm:prSet custT="1"/>
      <dgm:spPr/>
      <dgm:t>
        <a:bodyPr/>
        <a:lstStyle/>
        <a:p>
          <a:pPr rtl="0"/>
          <a:r>
            <a:rPr lang="el-GR" sz="1600" smtClean="0">
              <a:latin typeface="Calibri" panose="020F0502020204030204" pitchFamily="34" charset="0"/>
            </a:rPr>
            <a:t>Να έχει εξορθολογισμένες δαπάνες </a:t>
          </a:r>
          <a:endParaRPr lang="el-GR" sz="1600">
            <a:latin typeface="Calibri" panose="020F0502020204030204" pitchFamily="34" charset="0"/>
          </a:endParaRPr>
        </a:p>
      </dgm:t>
    </dgm:pt>
    <dgm:pt modelId="{717DA52E-48B2-411D-A41F-E7AC92024079}" type="parTrans" cxnId="{764B0D1B-F6ED-4F50-8644-E06F0E16BAB3}">
      <dgm:prSet/>
      <dgm:spPr/>
      <dgm:t>
        <a:bodyPr/>
        <a:lstStyle/>
        <a:p>
          <a:endParaRPr lang="el-GR" sz="1600">
            <a:latin typeface="Calibri" panose="020F0502020204030204" pitchFamily="34" charset="0"/>
          </a:endParaRPr>
        </a:p>
      </dgm:t>
    </dgm:pt>
    <dgm:pt modelId="{AE9D1EC6-9206-4CF8-9C96-0D855B3D50CE}" type="sibTrans" cxnId="{764B0D1B-F6ED-4F50-8644-E06F0E16BAB3}">
      <dgm:prSet/>
      <dgm:spPr/>
      <dgm:t>
        <a:bodyPr/>
        <a:lstStyle/>
        <a:p>
          <a:endParaRPr lang="el-GR" sz="1600">
            <a:latin typeface="Calibri" panose="020F0502020204030204" pitchFamily="34" charset="0"/>
          </a:endParaRPr>
        </a:p>
      </dgm:t>
    </dgm:pt>
    <dgm:pt modelId="{5B1885A8-39F0-4F1D-A087-2EAD8BA509E7}" type="pres">
      <dgm:prSet presAssocID="{D4E14579-ADC3-4E30-BA33-F6B077F3DDDA}" presName="rootnode" presStyleCnt="0">
        <dgm:presLayoutVars>
          <dgm:chMax/>
          <dgm:chPref/>
          <dgm:dir/>
          <dgm:animLvl val="lvl"/>
        </dgm:presLayoutVars>
      </dgm:prSet>
      <dgm:spPr/>
      <dgm:t>
        <a:bodyPr/>
        <a:lstStyle/>
        <a:p>
          <a:endParaRPr lang="el-GR"/>
        </a:p>
      </dgm:t>
    </dgm:pt>
    <dgm:pt modelId="{6A386A67-882F-4004-A71A-B13185A131CC}" type="pres">
      <dgm:prSet presAssocID="{E70553D9-2755-4EDB-BA0F-3026BCAEED4B}" presName="composite" presStyleCnt="0"/>
      <dgm:spPr/>
    </dgm:pt>
    <dgm:pt modelId="{69D3FCB3-635E-4A8B-AC5C-DBEBA672CD36}" type="pres">
      <dgm:prSet presAssocID="{E70553D9-2755-4EDB-BA0F-3026BCAEED4B}" presName="LShape" presStyleLbl="alignNode1" presStyleIdx="0" presStyleCnt="7"/>
      <dgm:spPr/>
    </dgm:pt>
    <dgm:pt modelId="{08D83A98-0398-42DF-9BA8-E07FD8D7BEED}" type="pres">
      <dgm:prSet presAssocID="{E70553D9-2755-4EDB-BA0F-3026BCAEED4B}" presName="ParentText" presStyleLbl="revTx" presStyleIdx="0" presStyleCnt="4">
        <dgm:presLayoutVars>
          <dgm:chMax val="0"/>
          <dgm:chPref val="0"/>
          <dgm:bulletEnabled val="1"/>
        </dgm:presLayoutVars>
      </dgm:prSet>
      <dgm:spPr/>
      <dgm:t>
        <a:bodyPr/>
        <a:lstStyle/>
        <a:p>
          <a:endParaRPr lang="el-GR"/>
        </a:p>
      </dgm:t>
    </dgm:pt>
    <dgm:pt modelId="{05F50CAE-2122-4DAD-998A-26F99A7F134D}" type="pres">
      <dgm:prSet presAssocID="{E70553D9-2755-4EDB-BA0F-3026BCAEED4B}" presName="Triangle" presStyleLbl="alignNode1" presStyleIdx="1" presStyleCnt="7"/>
      <dgm:spPr/>
    </dgm:pt>
    <dgm:pt modelId="{65043E20-1A6E-4497-A123-4760848648DA}" type="pres">
      <dgm:prSet presAssocID="{860521B3-AB7B-4784-8BDE-710E6773561A}" presName="sibTrans" presStyleCnt="0"/>
      <dgm:spPr/>
    </dgm:pt>
    <dgm:pt modelId="{22376715-5D21-4DD6-9182-3732D41BB706}" type="pres">
      <dgm:prSet presAssocID="{860521B3-AB7B-4784-8BDE-710E6773561A}" presName="space" presStyleCnt="0"/>
      <dgm:spPr/>
    </dgm:pt>
    <dgm:pt modelId="{C750112A-BF48-4500-9340-96BEF3586285}" type="pres">
      <dgm:prSet presAssocID="{445B7567-784C-4BDA-A1B1-972D1EE8875D}" presName="composite" presStyleCnt="0"/>
      <dgm:spPr/>
    </dgm:pt>
    <dgm:pt modelId="{C2C393DF-30F7-422C-95FA-88748CED8C60}" type="pres">
      <dgm:prSet presAssocID="{445B7567-784C-4BDA-A1B1-972D1EE8875D}" presName="LShape" presStyleLbl="alignNode1" presStyleIdx="2" presStyleCnt="7"/>
      <dgm:spPr/>
    </dgm:pt>
    <dgm:pt modelId="{1BA0BA6B-9D7F-48DF-8054-95DA2162DEF1}" type="pres">
      <dgm:prSet presAssocID="{445B7567-784C-4BDA-A1B1-972D1EE8875D}" presName="ParentText" presStyleLbl="revTx" presStyleIdx="1" presStyleCnt="4">
        <dgm:presLayoutVars>
          <dgm:chMax val="0"/>
          <dgm:chPref val="0"/>
          <dgm:bulletEnabled val="1"/>
        </dgm:presLayoutVars>
      </dgm:prSet>
      <dgm:spPr/>
      <dgm:t>
        <a:bodyPr/>
        <a:lstStyle/>
        <a:p>
          <a:endParaRPr lang="el-GR"/>
        </a:p>
      </dgm:t>
    </dgm:pt>
    <dgm:pt modelId="{45D2D3F1-930C-41DA-882C-6D3A00AAAB46}" type="pres">
      <dgm:prSet presAssocID="{445B7567-784C-4BDA-A1B1-972D1EE8875D}" presName="Triangle" presStyleLbl="alignNode1" presStyleIdx="3" presStyleCnt="7"/>
      <dgm:spPr/>
    </dgm:pt>
    <dgm:pt modelId="{7AACE7CC-F80A-479F-8450-A1DDA8871B59}" type="pres">
      <dgm:prSet presAssocID="{03B5F412-84C4-42DF-AF4D-892829D09D1D}" presName="sibTrans" presStyleCnt="0"/>
      <dgm:spPr/>
    </dgm:pt>
    <dgm:pt modelId="{F4BC6835-7A50-423D-90B2-713B6B213A74}" type="pres">
      <dgm:prSet presAssocID="{03B5F412-84C4-42DF-AF4D-892829D09D1D}" presName="space" presStyleCnt="0"/>
      <dgm:spPr/>
    </dgm:pt>
    <dgm:pt modelId="{6395511D-0F10-4DCE-BE60-974FACB01395}" type="pres">
      <dgm:prSet presAssocID="{0C7FFE33-0D73-475E-9F65-29C211140C8F}" presName="composite" presStyleCnt="0"/>
      <dgm:spPr/>
    </dgm:pt>
    <dgm:pt modelId="{C179B459-A930-4605-B72C-026040EAD209}" type="pres">
      <dgm:prSet presAssocID="{0C7FFE33-0D73-475E-9F65-29C211140C8F}" presName="LShape" presStyleLbl="alignNode1" presStyleIdx="4" presStyleCnt="7"/>
      <dgm:spPr/>
    </dgm:pt>
    <dgm:pt modelId="{CA4B0A31-31A3-4FFA-861D-04344E650BA6}" type="pres">
      <dgm:prSet presAssocID="{0C7FFE33-0D73-475E-9F65-29C211140C8F}" presName="ParentText" presStyleLbl="revTx" presStyleIdx="2" presStyleCnt="4">
        <dgm:presLayoutVars>
          <dgm:chMax val="0"/>
          <dgm:chPref val="0"/>
          <dgm:bulletEnabled val="1"/>
        </dgm:presLayoutVars>
      </dgm:prSet>
      <dgm:spPr/>
      <dgm:t>
        <a:bodyPr/>
        <a:lstStyle/>
        <a:p>
          <a:endParaRPr lang="el-GR"/>
        </a:p>
      </dgm:t>
    </dgm:pt>
    <dgm:pt modelId="{4BEA7701-3C7F-413F-A933-249BFC73EA30}" type="pres">
      <dgm:prSet presAssocID="{0C7FFE33-0D73-475E-9F65-29C211140C8F}" presName="Triangle" presStyleLbl="alignNode1" presStyleIdx="5" presStyleCnt="7"/>
      <dgm:spPr/>
    </dgm:pt>
    <dgm:pt modelId="{0BAB6DAD-3A98-46C1-8764-8CE6DCBDE23D}" type="pres">
      <dgm:prSet presAssocID="{835E7B5E-7636-4E73-B8B8-24112CB9BBCC}" presName="sibTrans" presStyleCnt="0"/>
      <dgm:spPr/>
    </dgm:pt>
    <dgm:pt modelId="{BE20615A-BF8B-432A-A6CA-0E87D019DA00}" type="pres">
      <dgm:prSet presAssocID="{835E7B5E-7636-4E73-B8B8-24112CB9BBCC}" presName="space" presStyleCnt="0"/>
      <dgm:spPr/>
    </dgm:pt>
    <dgm:pt modelId="{54E32150-8406-4985-A32E-018060E361EB}" type="pres">
      <dgm:prSet presAssocID="{F52563E7-189D-4842-BA46-A1021C150EB0}" presName="composite" presStyleCnt="0"/>
      <dgm:spPr/>
    </dgm:pt>
    <dgm:pt modelId="{3252D5DC-F3EF-4BED-88C4-6504A8B24B67}" type="pres">
      <dgm:prSet presAssocID="{F52563E7-189D-4842-BA46-A1021C150EB0}" presName="LShape" presStyleLbl="alignNode1" presStyleIdx="6" presStyleCnt="7"/>
      <dgm:spPr/>
    </dgm:pt>
    <dgm:pt modelId="{9A918F68-1D2D-4B24-82E7-12CEA5B9B691}" type="pres">
      <dgm:prSet presAssocID="{F52563E7-189D-4842-BA46-A1021C150EB0}" presName="ParentText" presStyleLbl="revTx" presStyleIdx="3" presStyleCnt="4">
        <dgm:presLayoutVars>
          <dgm:chMax val="0"/>
          <dgm:chPref val="0"/>
          <dgm:bulletEnabled val="1"/>
        </dgm:presLayoutVars>
      </dgm:prSet>
      <dgm:spPr/>
      <dgm:t>
        <a:bodyPr/>
        <a:lstStyle/>
        <a:p>
          <a:endParaRPr lang="el-GR"/>
        </a:p>
      </dgm:t>
    </dgm:pt>
  </dgm:ptLst>
  <dgm:cxnLst>
    <dgm:cxn modelId="{D20D9CB1-F85E-46AD-A6D6-ADD220FC28B0}" type="presOf" srcId="{0C7FFE33-0D73-475E-9F65-29C211140C8F}" destId="{CA4B0A31-31A3-4FFA-861D-04344E650BA6}" srcOrd="0" destOrd="0" presId="urn:microsoft.com/office/officeart/2009/3/layout/StepUpProcess"/>
    <dgm:cxn modelId="{E5A47DB4-1AC8-42BA-8882-2DCED385A2E0}" type="presOf" srcId="{D4E14579-ADC3-4E30-BA33-F6B077F3DDDA}" destId="{5B1885A8-39F0-4F1D-A087-2EAD8BA509E7}" srcOrd="0" destOrd="0" presId="urn:microsoft.com/office/officeart/2009/3/layout/StepUpProcess"/>
    <dgm:cxn modelId="{46743C59-5087-46CA-A50D-EFD1609397FC}" type="presOf" srcId="{E70553D9-2755-4EDB-BA0F-3026BCAEED4B}" destId="{08D83A98-0398-42DF-9BA8-E07FD8D7BEED}" srcOrd="0" destOrd="0" presId="urn:microsoft.com/office/officeart/2009/3/layout/StepUpProcess"/>
    <dgm:cxn modelId="{764B0D1B-F6ED-4F50-8644-E06F0E16BAB3}" srcId="{D4E14579-ADC3-4E30-BA33-F6B077F3DDDA}" destId="{F52563E7-189D-4842-BA46-A1021C150EB0}" srcOrd="3" destOrd="0" parTransId="{717DA52E-48B2-411D-A41F-E7AC92024079}" sibTransId="{AE9D1EC6-9206-4CF8-9C96-0D855B3D50CE}"/>
    <dgm:cxn modelId="{29185F2C-6618-43E1-8FCC-E51E4D9E62B6}" type="presOf" srcId="{445B7567-784C-4BDA-A1B1-972D1EE8875D}" destId="{1BA0BA6B-9D7F-48DF-8054-95DA2162DEF1}" srcOrd="0" destOrd="0" presId="urn:microsoft.com/office/officeart/2009/3/layout/StepUpProcess"/>
    <dgm:cxn modelId="{69D28E7C-ADEF-4105-8BE8-53F133BC6275}" type="presOf" srcId="{F52563E7-189D-4842-BA46-A1021C150EB0}" destId="{9A918F68-1D2D-4B24-82E7-12CEA5B9B691}" srcOrd="0" destOrd="0" presId="urn:microsoft.com/office/officeart/2009/3/layout/StepUpProcess"/>
    <dgm:cxn modelId="{A88FD6F2-4438-44C1-8203-1F9E2BB2C3C3}" srcId="{D4E14579-ADC3-4E30-BA33-F6B077F3DDDA}" destId="{445B7567-784C-4BDA-A1B1-972D1EE8875D}" srcOrd="1" destOrd="0" parTransId="{D3540ABB-486F-4835-99AF-FAC5466CEF37}" sibTransId="{03B5F412-84C4-42DF-AF4D-892829D09D1D}"/>
    <dgm:cxn modelId="{D2B45E69-0151-4DA3-9067-5C93A70D8807}" srcId="{D4E14579-ADC3-4E30-BA33-F6B077F3DDDA}" destId="{E70553D9-2755-4EDB-BA0F-3026BCAEED4B}" srcOrd="0" destOrd="0" parTransId="{FDBE5497-C4F3-43DD-B80B-C34BB12861F9}" sibTransId="{860521B3-AB7B-4784-8BDE-710E6773561A}"/>
    <dgm:cxn modelId="{26EAF23D-3342-4A4D-951C-AC35296D905C}" srcId="{D4E14579-ADC3-4E30-BA33-F6B077F3DDDA}" destId="{0C7FFE33-0D73-475E-9F65-29C211140C8F}" srcOrd="2" destOrd="0" parTransId="{EB2514DF-203F-49CF-92FB-3AEE2FFA0D21}" sibTransId="{835E7B5E-7636-4E73-B8B8-24112CB9BBCC}"/>
    <dgm:cxn modelId="{997BE603-8448-4279-9DFA-BC7F281C831F}" type="presParOf" srcId="{5B1885A8-39F0-4F1D-A087-2EAD8BA509E7}" destId="{6A386A67-882F-4004-A71A-B13185A131CC}" srcOrd="0" destOrd="0" presId="urn:microsoft.com/office/officeart/2009/3/layout/StepUpProcess"/>
    <dgm:cxn modelId="{B1AE00C8-B6D3-4DD9-BDED-5A857262D954}" type="presParOf" srcId="{6A386A67-882F-4004-A71A-B13185A131CC}" destId="{69D3FCB3-635E-4A8B-AC5C-DBEBA672CD36}" srcOrd="0" destOrd="0" presId="urn:microsoft.com/office/officeart/2009/3/layout/StepUpProcess"/>
    <dgm:cxn modelId="{C52B260E-1C04-41E2-9C5E-8CB2E3F096B6}" type="presParOf" srcId="{6A386A67-882F-4004-A71A-B13185A131CC}" destId="{08D83A98-0398-42DF-9BA8-E07FD8D7BEED}" srcOrd="1" destOrd="0" presId="urn:microsoft.com/office/officeart/2009/3/layout/StepUpProcess"/>
    <dgm:cxn modelId="{BAF0911F-30E5-46BA-B2BE-9086EDB9AF91}" type="presParOf" srcId="{6A386A67-882F-4004-A71A-B13185A131CC}" destId="{05F50CAE-2122-4DAD-998A-26F99A7F134D}" srcOrd="2" destOrd="0" presId="urn:microsoft.com/office/officeart/2009/3/layout/StepUpProcess"/>
    <dgm:cxn modelId="{B083A42B-42A4-4638-8974-B03B9C47E776}" type="presParOf" srcId="{5B1885A8-39F0-4F1D-A087-2EAD8BA509E7}" destId="{65043E20-1A6E-4497-A123-4760848648DA}" srcOrd="1" destOrd="0" presId="urn:microsoft.com/office/officeart/2009/3/layout/StepUpProcess"/>
    <dgm:cxn modelId="{6E338A56-4D40-4261-BD93-16EC813B27EE}" type="presParOf" srcId="{65043E20-1A6E-4497-A123-4760848648DA}" destId="{22376715-5D21-4DD6-9182-3732D41BB706}" srcOrd="0" destOrd="0" presId="urn:microsoft.com/office/officeart/2009/3/layout/StepUpProcess"/>
    <dgm:cxn modelId="{44CB26E0-E0BA-412E-B6F0-90AFBD684AD5}" type="presParOf" srcId="{5B1885A8-39F0-4F1D-A087-2EAD8BA509E7}" destId="{C750112A-BF48-4500-9340-96BEF3586285}" srcOrd="2" destOrd="0" presId="urn:microsoft.com/office/officeart/2009/3/layout/StepUpProcess"/>
    <dgm:cxn modelId="{6E62F2FD-542F-4EBE-BB5B-ECFE2586D7E2}" type="presParOf" srcId="{C750112A-BF48-4500-9340-96BEF3586285}" destId="{C2C393DF-30F7-422C-95FA-88748CED8C60}" srcOrd="0" destOrd="0" presId="urn:microsoft.com/office/officeart/2009/3/layout/StepUpProcess"/>
    <dgm:cxn modelId="{1A6DCFC9-1394-445D-9008-62459C47BEF7}" type="presParOf" srcId="{C750112A-BF48-4500-9340-96BEF3586285}" destId="{1BA0BA6B-9D7F-48DF-8054-95DA2162DEF1}" srcOrd="1" destOrd="0" presId="urn:microsoft.com/office/officeart/2009/3/layout/StepUpProcess"/>
    <dgm:cxn modelId="{C620187C-B4FD-40D8-9F69-42EE1B02DD39}" type="presParOf" srcId="{C750112A-BF48-4500-9340-96BEF3586285}" destId="{45D2D3F1-930C-41DA-882C-6D3A00AAAB46}" srcOrd="2" destOrd="0" presId="urn:microsoft.com/office/officeart/2009/3/layout/StepUpProcess"/>
    <dgm:cxn modelId="{BD5B2257-911F-4BBF-874F-50AF8E4F1BDA}" type="presParOf" srcId="{5B1885A8-39F0-4F1D-A087-2EAD8BA509E7}" destId="{7AACE7CC-F80A-479F-8450-A1DDA8871B59}" srcOrd="3" destOrd="0" presId="urn:microsoft.com/office/officeart/2009/3/layout/StepUpProcess"/>
    <dgm:cxn modelId="{56D4B45D-0316-4C97-82AE-F5687703AE96}" type="presParOf" srcId="{7AACE7CC-F80A-479F-8450-A1DDA8871B59}" destId="{F4BC6835-7A50-423D-90B2-713B6B213A74}" srcOrd="0" destOrd="0" presId="urn:microsoft.com/office/officeart/2009/3/layout/StepUpProcess"/>
    <dgm:cxn modelId="{65686117-AE6B-4CC4-918A-25C9C6EEEAF4}" type="presParOf" srcId="{5B1885A8-39F0-4F1D-A087-2EAD8BA509E7}" destId="{6395511D-0F10-4DCE-BE60-974FACB01395}" srcOrd="4" destOrd="0" presId="urn:microsoft.com/office/officeart/2009/3/layout/StepUpProcess"/>
    <dgm:cxn modelId="{9AA191F2-2A28-4A23-9E46-426FA009F3AC}" type="presParOf" srcId="{6395511D-0F10-4DCE-BE60-974FACB01395}" destId="{C179B459-A930-4605-B72C-026040EAD209}" srcOrd="0" destOrd="0" presId="urn:microsoft.com/office/officeart/2009/3/layout/StepUpProcess"/>
    <dgm:cxn modelId="{E7EC3E07-E2D9-4089-B8F3-C6FB3A8A2DD4}" type="presParOf" srcId="{6395511D-0F10-4DCE-BE60-974FACB01395}" destId="{CA4B0A31-31A3-4FFA-861D-04344E650BA6}" srcOrd="1" destOrd="0" presId="urn:microsoft.com/office/officeart/2009/3/layout/StepUpProcess"/>
    <dgm:cxn modelId="{EE55AE5A-FA77-45CF-9B51-8F718C485054}" type="presParOf" srcId="{6395511D-0F10-4DCE-BE60-974FACB01395}" destId="{4BEA7701-3C7F-413F-A933-249BFC73EA30}" srcOrd="2" destOrd="0" presId="urn:microsoft.com/office/officeart/2009/3/layout/StepUpProcess"/>
    <dgm:cxn modelId="{E763515F-B507-468B-B6B1-EE977D778289}" type="presParOf" srcId="{5B1885A8-39F0-4F1D-A087-2EAD8BA509E7}" destId="{0BAB6DAD-3A98-46C1-8764-8CE6DCBDE23D}" srcOrd="5" destOrd="0" presId="urn:microsoft.com/office/officeart/2009/3/layout/StepUpProcess"/>
    <dgm:cxn modelId="{C152F431-FDCD-4558-83A8-61036673F1B8}" type="presParOf" srcId="{0BAB6DAD-3A98-46C1-8764-8CE6DCBDE23D}" destId="{BE20615A-BF8B-432A-A6CA-0E87D019DA00}" srcOrd="0" destOrd="0" presId="urn:microsoft.com/office/officeart/2009/3/layout/StepUpProcess"/>
    <dgm:cxn modelId="{C5AA50A8-D9A3-4322-AAEF-FC1F45020B39}" type="presParOf" srcId="{5B1885A8-39F0-4F1D-A087-2EAD8BA509E7}" destId="{54E32150-8406-4985-A32E-018060E361EB}" srcOrd="6" destOrd="0" presId="urn:microsoft.com/office/officeart/2009/3/layout/StepUpProcess"/>
    <dgm:cxn modelId="{A949428B-F7FB-4417-88AC-DE33B9A43C23}" type="presParOf" srcId="{54E32150-8406-4985-A32E-018060E361EB}" destId="{3252D5DC-F3EF-4BED-88C4-6504A8B24B67}" srcOrd="0" destOrd="0" presId="urn:microsoft.com/office/officeart/2009/3/layout/StepUpProcess"/>
    <dgm:cxn modelId="{817D8DED-B734-4DC7-8EB6-6275BB17A43E}" type="presParOf" srcId="{54E32150-8406-4985-A32E-018060E361EB}" destId="{9A918F68-1D2D-4B24-82E7-12CEA5B9B69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FE66DD-41BB-465E-8B82-4E977C00037C}"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l-GR"/>
        </a:p>
      </dgm:t>
    </dgm:pt>
    <dgm:pt modelId="{EB08337B-C4C5-4738-8B5C-82A19C14FC03}">
      <dgm:prSet custT="1"/>
      <dgm:spPr/>
      <dgm:t>
        <a:bodyPr/>
        <a:lstStyle/>
        <a:p>
          <a:pPr algn="ctr" rtl="0"/>
          <a:r>
            <a:rPr lang="el-GR" sz="1800" b="1" u="sng" dirty="0" smtClean="0">
              <a:effectLst/>
              <a:latin typeface="Calibri" pitchFamily="34" charset="0"/>
            </a:rPr>
            <a:t>Έξυπνη:</a:t>
          </a:r>
          <a:r>
            <a:rPr lang="el-GR" sz="1800" b="1" dirty="0" smtClean="0">
              <a:effectLst/>
              <a:latin typeface="Calibri" pitchFamily="34" charset="0"/>
            </a:rPr>
            <a:t> </a:t>
          </a:r>
          <a:r>
            <a:rPr lang="el-GR" sz="1800" b="0" dirty="0" smtClean="0">
              <a:effectLst/>
              <a:latin typeface="Calibri" pitchFamily="34" charset="0"/>
            </a:rPr>
            <a:t>αποτελεσματικότερες επενδύσεις στην εκπαίδευση, την έρευνα &amp; την καινοτομία. </a:t>
          </a:r>
          <a:endParaRPr lang="el-GR" sz="1800" b="0" dirty="0">
            <a:effectLst/>
            <a:latin typeface="Calibri" pitchFamily="34" charset="0"/>
          </a:endParaRPr>
        </a:p>
      </dgm:t>
    </dgm:pt>
    <dgm:pt modelId="{E1AD46CB-B816-42A6-9DB9-EA659AF93534}" type="parTrans" cxnId="{681A4877-AE83-48D3-A922-E4967F6B51E4}">
      <dgm:prSet/>
      <dgm:spPr/>
      <dgm:t>
        <a:bodyPr/>
        <a:lstStyle/>
        <a:p>
          <a:pPr algn="ctr"/>
          <a:endParaRPr lang="el-GR" sz="1800" b="0">
            <a:solidFill>
              <a:schemeClr val="tx1"/>
            </a:solidFill>
            <a:effectLst/>
          </a:endParaRPr>
        </a:p>
      </dgm:t>
    </dgm:pt>
    <dgm:pt modelId="{9F702F3A-EF7E-46AB-8CA5-6B8EF373455E}" type="sibTrans" cxnId="{681A4877-AE83-48D3-A922-E4967F6B51E4}">
      <dgm:prSet/>
      <dgm:spPr/>
      <dgm:t>
        <a:bodyPr/>
        <a:lstStyle/>
        <a:p>
          <a:pPr algn="ctr"/>
          <a:endParaRPr lang="el-GR" sz="1800" b="0">
            <a:solidFill>
              <a:schemeClr val="tx1"/>
            </a:solidFill>
            <a:effectLst/>
          </a:endParaRPr>
        </a:p>
      </dgm:t>
    </dgm:pt>
    <dgm:pt modelId="{ADA8A85F-488C-4A8A-AC60-2721AF60C4B1}">
      <dgm:prSet custT="1"/>
      <dgm:spPr/>
      <dgm:t>
        <a:bodyPr/>
        <a:lstStyle/>
        <a:p>
          <a:pPr algn="ctr" rtl="0"/>
          <a:r>
            <a:rPr lang="el-GR" sz="1800" b="1" u="sng" dirty="0" smtClean="0">
              <a:effectLst/>
              <a:latin typeface="Calibri" pitchFamily="34" charset="0"/>
            </a:rPr>
            <a:t>Βιώσιμη</a:t>
          </a:r>
          <a:r>
            <a:rPr lang="el-GR" sz="1800" b="1" u="none" dirty="0" smtClean="0">
              <a:effectLst/>
              <a:latin typeface="Calibri" pitchFamily="34" charset="0"/>
            </a:rPr>
            <a:t>:</a:t>
          </a:r>
          <a:r>
            <a:rPr lang="el-GR" sz="1800" b="0" u="none" dirty="0" smtClean="0">
              <a:effectLst/>
              <a:latin typeface="Calibri" pitchFamily="34" charset="0"/>
            </a:rPr>
            <a:t> </a:t>
          </a:r>
        </a:p>
        <a:p>
          <a:pPr algn="ctr" rtl="0"/>
          <a:r>
            <a:rPr lang="el-GR" sz="1800" b="0" u="none" dirty="0" smtClean="0">
              <a:effectLst/>
              <a:latin typeface="Calibri" pitchFamily="34" charset="0"/>
            </a:rPr>
            <a:t>μετάβαση σε μια οικονομία χαμηλών εκπομπών διοξειδίου του άνθρακα &amp; σε μια πιο ανταγωνιστική βιομηχανία. </a:t>
          </a:r>
        </a:p>
      </dgm:t>
    </dgm:pt>
    <dgm:pt modelId="{F9577E0E-777B-46D3-BFF5-2A203F94598C}" type="parTrans" cxnId="{49DB5165-20A8-469E-B51E-B7D92105A795}">
      <dgm:prSet/>
      <dgm:spPr/>
      <dgm:t>
        <a:bodyPr/>
        <a:lstStyle/>
        <a:p>
          <a:pPr algn="ctr"/>
          <a:endParaRPr lang="el-GR" sz="1800" b="0">
            <a:solidFill>
              <a:schemeClr val="tx1"/>
            </a:solidFill>
            <a:effectLst/>
          </a:endParaRPr>
        </a:p>
      </dgm:t>
    </dgm:pt>
    <dgm:pt modelId="{3FC6BFAF-D8B7-4B20-864C-D4B05ECEFA52}" type="sibTrans" cxnId="{49DB5165-20A8-469E-B51E-B7D92105A795}">
      <dgm:prSet/>
      <dgm:spPr/>
      <dgm:t>
        <a:bodyPr/>
        <a:lstStyle/>
        <a:p>
          <a:pPr algn="ctr"/>
          <a:endParaRPr lang="el-GR" sz="1800" b="0">
            <a:solidFill>
              <a:schemeClr val="tx1"/>
            </a:solidFill>
            <a:effectLst/>
          </a:endParaRPr>
        </a:p>
      </dgm:t>
    </dgm:pt>
    <dgm:pt modelId="{8CF6368B-5A70-40C2-A78F-F1A24C39639E}">
      <dgm:prSet custT="1"/>
      <dgm:spPr/>
      <dgm:t>
        <a:bodyPr/>
        <a:lstStyle/>
        <a:p>
          <a:pPr algn="ctr" rtl="0"/>
          <a:r>
            <a:rPr lang="el-GR" sz="1800" b="1" u="sng" dirty="0" smtClean="0">
              <a:effectLst/>
              <a:latin typeface="Calibri" pitchFamily="34" charset="0"/>
            </a:rPr>
            <a:t>Χωρίς αποκλεισμούς</a:t>
          </a:r>
          <a:r>
            <a:rPr lang="el-GR" sz="1800" b="1" u="none" dirty="0" smtClean="0">
              <a:effectLst/>
              <a:latin typeface="Calibri" pitchFamily="34" charset="0"/>
            </a:rPr>
            <a:t>: </a:t>
          </a:r>
          <a:r>
            <a:rPr lang="el-GR" sz="1800" b="0" dirty="0" smtClean="0">
              <a:effectLst/>
              <a:latin typeface="Calibri" pitchFamily="34" charset="0"/>
            </a:rPr>
            <a:t>με ιδιαίτερη έμφαση στη δημιουργία θέσεων εργασίας &amp; στη μείωση της φτώχειας. </a:t>
          </a:r>
        </a:p>
      </dgm:t>
    </dgm:pt>
    <dgm:pt modelId="{5BA5AAE1-279B-4363-AF1F-DF77B00BA43E}" type="parTrans" cxnId="{C082D25E-6CA0-48F2-A970-FFCF6FB0B8AB}">
      <dgm:prSet/>
      <dgm:spPr/>
      <dgm:t>
        <a:bodyPr/>
        <a:lstStyle/>
        <a:p>
          <a:pPr algn="ctr"/>
          <a:endParaRPr lang="el-GR" sz="1800" b="0">
            <a:solidFill>
              <a:schemeClr val="tx1"/>
            </a:solidFill>
            <a:effectLst/>
          </a:endParaRPr>
        </a:p>
      </dgm:t>
    </dgm:pt>
    <dgm:pt modelId="{5B2B13EB-E21B-4AE0-9088-686D95DA6776}" type="sibTrans" cxnId="{C082D25E-6CA0-48F2-A970-FFCF6FB0B8AB}">
      <dgm:prSet/>
      <dgm:spPr/>
      <dgm:t>
        <a:bodyPr/>
        <a:lstStyle/>
        <a:p>
          <a:pPr algn="ctr"/>
          <a:endParaRPr lang="el-GR" sz="1800" b="0">
            <a:solidFill>
              <a:schemeClr val="tx1"/>
            </a:solidFill>
            <a:effectLst/>
          </a:endParaRPr>
        </a:p>
      </dgm:t>
    </dgm:pt>
    <dgm:pt modelId="{9DEE2CA4-3838-43B3-AB4F-9EA66BBE572E}" type="pres">
      <dgm:prSet presAssocID="{B2FE66DD-41BB-465E-8B82-4E977C00037C}" presName="rootnode" presStyleCnt="0">
        <dgm:presLayoutVars>
          <dgm:chMax/>
          <dgm:chPref/>
          <dgm:dir/>
          <dgm:animLvl val="lvl"/>
        </dgm:presLayoutVars>
      </dgm:prSet>
      <dgm:spPr/>
      <dgm:t>
        <a:bodyPr/>
        <a:lstStyle/>
        <a:p>
          <a:endParaRPr lang="el-GR"/>
        </a:p>
      </dgm:t>
    </dgm:pt>
    <dgm:pt modelId="{F6A7D40A-AE75-4975-953C-B4134369610E}" type="pres">
      <dgm:prSet presAssocID="{EB08337B-C4C5-4738-8B5C-82A19C14FC03}" presName="composite" presStyleCnt="0"/>
      <dgm:spPr/>
    </dgm:pt>
    <dgm:pt modelId="{49FC9387-8DD4-4BB9-BC00-F0833EB07A9A}" type="pres">
      <dgm:prSet presAssocID="{EB08337B-C4C5-4738-8B5C-82A19C14FC03}" presName="LShape" presStyleLbl="alignNode1" presStyleIdx="0" presStyleCnt="5" custLinFactNeighborX="-2389" custLinFactNeighborY="2458"/>
      <dgm:spPr/>
    </dgm:pt>
    <dgm:pt modelId="{F527B68D-5FAF-4BD2-9DCB-CA5115EB74CF}" type="pres">
      <dgm:prSet presAssocID="{EB08337B-C4C5-4738-8B5C-82A19C14FC03}" presName="ParentText" presStyleLbl="revTx" presStyleIdx="0" presStyleCnt="3">
        <dgm:presLayoutVars>
          <dgm:chMax val="0"/>
          <dgm:chPref val="0"/>
          <dgm:bulletEnabled val="1"/>
        </dgm:presLayoutVars>
      </dgm:prSet>
      <dgm:spPr/>
      <dgm:t>
        <a:bodyPr/>
        <a:lstStyle/>
        <a:p>
          <a:endParaRPr lang="el-GR"/>
        </a:p>
      </dgm:t>
    </dgm:pt>
    <dgm:pt modelId="{781E577A-8D4F-4A5E-B4AB-67014DC5EF31}" type="pres">
      <dgm:prSet presAssocID="{EB08337B-C4C5-4738-8B5C-82A19C14FC03}" presName="Triangle" presStyleLbl="alignNode1" presStyleIdx="1" presStyleCnt="5"/>
      <dgm:spPr/>
    </dgm:pt>
    <dgm:pt modelId="{A66FB6A2-5F03-49D3-A707-C609573613A9}" type="pres">
      <dgm:prSet presAssocID="{9F702F3A-EF7E-46AB-8CA5-6B8EF373455E}" presName="sibTrans" presStyleCnt="0"/>
      <dgm:spPr/>
    </dgm:pt>
    <dgm:pt modelId="{9BD3C326-1863-47DB-8310-78CEE724FB06}" type="pres">
      <dgm:prSet presAssocID="{9F702F3A-EF7E-46AB-8CA5-6B8EF373455E}" presName="space" presStyleCnt="0"/>
      <dgm:spPr/>
    </dgm:pt>
    <dgm:pt modelId="{0DA74C6E-8A99-43DF-985E-0AA7F3075FE3}" type="pres">
      <dgm:prSet presAssocID="{ADA8A85F-488C-4A8A-AC60-2721AF60C4B1}" presName="composite" presStyleCnt="0"/>
      <dgm:spPr/>
    </dgm:pt>
    <dgm:pt modelId="{E0C91D6C-6AD7-4A22-A62C-BABC351700F8}" type="pres">
      <dgm:prSet presAssocID="{ADA8A85F-488C-4A8A-AC60-2721AF60C4B1}" presName="LShape" presStyleLbl="alignNode1" presStyleIdx="2" presStyleCnt="5"/>
      <dgm:spPr/>
    </dgm:pt>
    <dgm:pt modelId="{282B4D8D-0258-4346-BE27-5D1A97CB8109}" type="pres">
      <dgm:prSet presAssocID="{ADA8A85F-488C-4A8A-AC60-2721AF60C4B1}" presName="ParentText" presStyleLbl="revTx" presStyleIdx="1" presStyleCnt="3">
        <dgm:presLayoutVars>
          <dgm:chMax val="0"/>
          <dgm:chPref val="0"/>
          <dgm:bulletEnabled val="1"/>
        </dgm:presLayoutVars>
      </dgm:prSet>
      <dgm:spPr/>
      <dgm:t>
        <a:bodyPr/>
        <a:lstStyle/>
        <a:p>
          <a:endParaRPr lang="el-GR"/>
        </a:p>
      </dgm:t>
    </dgm:pt>
    <dgm:pt modelId="{FEBC395D-1907-4B30-852C-65F5FF8C0E70}" type="pres">
      <dgm:prSet presAssocID="{ADA8A85F-488C-4A8A-AC60-2721AF60C4B1}" presName="Triangle" presStyleLbl="alignNode1" presStyleIdx="3" presStyleCnt="5"/>
      <dgm:spPr/>
    </dgm:pt>
    <dgm:pt modelId="{530F5D41-135E-416A-B8BA-3D40071E0D62}" type="pres">
      <dgm:prSet presAssocID="{3FC6BFAF-D8B7-4B20-864C-D4B05ECEFA52}" presName="sibTrans" presStyleCnt="0"/>
      <dgm:spPr/>
    </dgm:pt>
    <dgm:pt modelId="{146C3BB1-AEA9-402D-A648-F631F8F33874}" type="pres">
      <dgm:prSet presAssocID="{3FC6BFAF-D8B7-4B20-864C-D4B05ECEFA52}" presName="space" presStyleCnt="0"/>
      <dgm:spPr/>
    </dgm:pt>
    <dgm:pt modelId="{41AB9A18-47CD-44DC-9EBD-8AE0FFF0FBB0}" type="pres">
      <dgm:prSet presAssocID="{8CF6368B-5A70-40C2-A78F-F1A24C39639E}" presName="composite" presStyleCnt="0"/>
      <dgm:spPr/>
    </dgm:pt>
    <dgm:pt modelId="{E52960EE-9393-41DA-9B44-6830B4ED83F1}" type="pres">
      <dgm:prSet presAssocID="{8CF6368B-5A70-40C2-A78F-F1A24C39639E}" presName="LShape" presStyleLbl="alignNode1" presStyleIdx="4" presStyleCnt="5"/>
      <dgm:spPr/>
    </dgm:pt>
    <dgm:pt modelId="{D4F8F210-480E-428B-8574-11650243FC7E}" type="pres">
      <dgm:prSet presAssocID="{8CF6368B-5A70-40C2-A78F-F1A24C39639E}" presName="ParentText" presStyleLbl="revTx" presStyleIdx="2" presStyleCnt="3">
        <dgm:presLayoutVars>
          <dgm:chMax val="0"/>
          <dgm:chPref val="0"/>
          <dgm:bulletEnabled val="1"/>
        </dgm:presLayoutVars>
      </dgm:prSet>
      <dgm:spPr/>
      <dgm:t>
        <a:bodyPr/>
        <a:lstStyle/>
        <a:p>
          <a:endParaRPr lang="el-GR"/>
        </a:p>
      </dgm:t>
    </dgm:pt>
  </dgm:ptLst>
  <dgm:cxnLst>
    <dgm:cxn modelId="{F4F8024C-AC0B-40E8-A319-E8E93D966A20}" type="presOf" srcId="{EB08337B-C4C5-4738-8B5C-82A19C14FC03}" destId="{F527B68D-5FAF-4BD2-9DCB-CA5115EB74CF}" srcOrd="0" destOrd="0" presId="urn:microsoft.com/office/officeart/2009/3/layout/StepUpProcess"/>
    <dgm:cxn modelId="{49DB5165-20A8-469E-B51E-B7D92105A795}" srcId="{B2FE66DD-41BB-465E-8B82-4E977C00037C}" destId="{ADA8A85F-488C-4A8A-AC60-2721AF60C4B1}" srcOrd="1" destOrd="0" parTransId="{F9577E0E-777B-46D3-BFF5-2A203F94598C}" sibTransId="{3FC6BFAF-D8B7-4B20-864C-D4B05ECEFA52}"/>
    <dgm:cxn modelId="{681A4877-AE83-48D3-A922-E4967F6B51E4}" srcId="{B2FE66DD-41BB-465E-8B82-4E977C00037C}" destId="{EB08337B-C4C5-4738-8B5C-82A19C14FC03}" srcOrd="0" destOrd="0" parTransId="{E1AD46CB-B816-42A6-9DB9-EA659AF93534}" sibTransId="{9F702F3A-EF7E-46AB-8CA5-6B8EF373455E}"/>
    <dgm:cxn modelId="{F4B90BE9-77D8-450F-8F61-0E55F3771880}" type="presOf" srcId="{8CF6368B-5A70-40C2-A78F-F1A24C39639E}" destId="{D4F8F210-480E-428B-8574-11650243FC7E}" srcOrd="0" destOrd="0" presId="urn:microsoft.com/office/officeart/2009/3/layout/StepUpProcess"/>
    <dgm:cxn modelId="{C082D25E-6CA0-48F2-A970-FFCF6FB0B8AB}" srcId="{B2FE66DD-41BB-465E-8B82-4E977C00037C}" destId="{8CF6368B-5A70-40C2-A78F-F1A24C39639E}" srcOrd="2" destOrd="0" parTransId="{5BA5AAE1-279B-4363-AF1F-DF77B00BA43E}" sibTransId="{5B2B13EB-E21B-4AE0-9088-686D95DA6776}"/>
    <dgm:cxn modelId="{A5DBF499-CA7A-4F1C-98FD-DBECB4F2EAF4}" type="presOf" srcId="{ADA8A85F-488C-4A8A-AC60-2721AF60C4B1}" destId="{282B4D8D-0258-4346-BE27-5D1A97CB8109}" srcOrd="0" destOrd="0" presId="urn:microsoft.com/office/officeart/2009/3/layout/StepUpProcess"/>
    <dgm:cxn modelId="{133DFF1C-66FB-472C-A366-1E6603B19C1A}" type="presOf" srcId="{B2FE66DD-41BB-465E-8B82-4E977C00037C}" destId="{9DEE2CA4-3838-43B3-AB4F-9EA66BBE572E}" srcOrd="0" destOrd="0" presId="urn:microsoft.com/office/officeart/2009/3/layout/StepUpProcess"/>
    <dgm:cxn modelId="{E5B93279-5DA1-49C9-85E5-856FC893771F}" type="presParOf" srcId="{9DEE2CA4-3838-43B3-AB4F-9EA66BBE572E}" destId="{F6A7D40A-AE75-4975-953C-B4134369610E}" srcOrd="0" destOrd="0" presId="urn:microsoft.com/office/officeart/2009/3/layout/StepUpProcess"/>
    <dgm:cxn modelId="{64BE4704-7816-465B-89A6-8C7385FCE490}" type="presParOf" srcId="{F6A7D40A-AE75-4975-953C-B4134369610E}" destId="{49FC9387-8DD4-4BB9-BC00-F0833EB07A9A}" srcOrd="0" destOrd="0" presId="urn:microsoft.com/office/officeart/2009/3/layout/StepUpProcess"/>
    <dgm:cxn modelId="{2054EFA4-B991-43C3-BE2C-0FC6ECB9A3AF}" type="presParOf" srcId="{F6A7D40A-AE75-4975-953C-B4134369610E}" destId="{F527B68D-5FAF-4BD2-9DCB-CA5115EB74CF}" srcOrd="1" destOrd="0" presId="urn:microsoft.com/office/officeart/2009/3/layout/StepUpProcess"/>
    <dgm:cxn modelId="{F9186335-CAEC-449E-BB4A-E2BA714168DE}" type="presParOf" srcId="{F6A7D40A-AE75-4975-953C-B4134369610E}" destId="{781E577A-8D4F-4A5E-B4AB-67014DC5EF31}" srcOrd="2" destOrd="0" presId="urn:microsoft.com/office/officeart/2009/3/layout/StepUpProcess"/>
    <dgm:cxn modelId="{78A4A8DA-8968-4CCB-BC0D-DCA2C102611E}" type="presParOf" srcId="{9DEE2CA4-3838-43B3-AB4F-9EA66BBE572E}" destId="{A66FB6A2-5F03-49D3-A707-C609573613A9}" srcOrd="1" destOrd="0" presId="urn:microsoft.com/office/officeart/2009/3/layout/StepUpProcess"/>
    <dgm:cxn modelId="{363E734D-49B2-41DE-BF61-DFD416D06299}" type="presParOf" srcId="{A66FB6A2-5F03-49D3-A707-C609573613A9}" destId="{9BD3C326-1863-47DB-8310-78CEE724FB06}" srcOrd="0" destOrd="0" presId="urn:microsoft.com/office/officeart/2009/3/layout/StepUpProcess"/>
    <dgm:cxn modelId="{40A0B087-5B61-4B04-A10E-C0E0D067C58B}" type="presParOf" srcId="{9DEE2CA4-3838-43B3-AB4F-9EA66BBE572E}" destId="{0DA74C6E-8A99-43DF-985E-0AA7F3075FE3}" srcOrd="2" destOrd="0" presId="urn:microsoft.com/office/officeart/2009/3/layout/StepUpProcess"/>
    <dgm:cxn modelId="{1DC8AB54-7BD2-4176-AC2D-21AFC39DC752}" type="presParOf" srcId="{0DA74C6E-8A99-43DF-985E-0AA7F3075FE3}" destId="{E0C91D6C-6AD7-4A22-A62C-BABC351700F8}" srcOrd="0" destOrd="0" presId="urn:microsoft.com/office/officeart/2009/3/layout/StepUpProcess"/>
    <dgm:cxn modelId="{6BFBCA75-6205-410A-A7CA-74DC21413FEA}" type="presParOf" srcId="{0DA74C6E-8A99-43DF-985E-0AA7F3075FE3}" destId="{282B4D8D-0258-4346-BE27-5D1A97CB8109}" srcOrd="1" destOrd="0" presId="urn:microsoft.com/office/officeart/2009/3/layout/StepUpProcess"/>
    <dgm:cxn modelId="{838A663B-5C66-4D07-BD55-12D4292669E9}" type="presParOf" srcId="{0DA74C6E-8A99-43DF-985E-0AA7F3075FE3}" destId="{FEBC395D-1907-4B30-852C-65F5FF8C0E70}" srcOrd="2" destOrd="0" presId="urn:microsoft.com/office/officeart/2009/3/layout/StepUpProcess"/>
    <dgm:cxn modelId="{660629F1-4C0C-48A6-A11A-19998347000F}" type="presParOf" srcId="{9DEE2CA4-3838-43B3-AB4F-9EA66BBE572E}" destId="{530F5D41-135E-416A-B8BA-3D40071E0D62}" srcOrd="3" destOrd="0" presId="urn:microsoft.com/office/officeart/2009/3/layout/StepUpProcess"/>
    <dgm:cxn modelId="{4F74713F-869D-4FCE-ABF5-E3FA900F7F65}" type="presParOf" srcId="{530F5D41-135E-416A-B8BA-3D40071E0D62}" destId="{146C3BB1-AEA9-402D-A648-F631F8F33874}" srcOrd="0" destOrd="0" presId="urn:microsoft.com/office/officeart/2009/3/layout/StepUpProcess"/>
    <dgm:cxn modelId="{C8F55A77-B3E7-41A9-A345-C729CB60FFB2}" type="presParOf" srcId="{9DEE2CA4-3838-43B3-AB4F-9EA66BBE572E}" destId="{41AB9A18-47CD-44DC-9EBD-8AE0FFF0FBB0}" srcOrd="4" destOrd="0" presId="urn:microsoft.com/office/officeart/2009/3/layout/StepUpProcess"/>
    <dgm:cxn modelId="{56906638-9349-4163-A0A1-C537E2630A86}" type="presParOf" srcId="{41AB9A18-47CD-44DC-9EBD-8AE0FFF0FBB0}" destId="{E52960EE-9393-41DA-9B44-6830B4ED83F1}" srcOrd="0" destOrd="0" presId="urn:microsoft.com/office/officeart/2009/3/layout/StepUpProcess"/>
    <dgm:cxn modelId="{2D28C5DA-DB41-4C58-81DD-226C1D9D43EC}" type="presParOf" srcId="{41AB9A18-47CD-44DC-9EBD-8AE0FFF0FBB0}" destId="{D4F8F210-480E-428B-8574-11650243FC7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C96A1B9-1DF9-4BB9-92A4-AC5F0D565FF3}" type="doc">
      <dgm:prSet loTypeId="urn:microsoft.com/office/officeart/2005/8/layout/matrix3" loCatId="matrix" qsTypeId="urn:microsoft.com/office/officeart/2005/8/quickstyle/3d2" qsCatId="3D" csTypeId="urn:microsoft.com/office/officeart/2005/8/colors/colorful1" csCatId="colorful" phldr="1"/>
      <dgm:spPr/>
      <dgm:t>
        <a:bodyPr/>
        <a:lstStyle/>
        <a:p>
          <a:endParaRPr lang="el-GR"/>
        </a:p>
      </dgm:t>
    </dgm:pt>
    <dgm:pt modelId="{1E39D173-44B4-4841-A332-7D472E0CBECB}">
      <dgm:prSet/>
      <dgm:spPr/>
      <dgm:t>
        <a:bodyPr/>
        <a:lstStyle/>
        <a:p>
          <a:pPr rtl="0"/>
          <a:r>
            <a:rPr lang="el-GR" dirty="0" smtClean="0">
              <a:solidFill>
                <a:schemeClr val="bg1"/>
              </a:solidFill>
              <a:latin typeface="Calibri" panose="020F0502020204030204" pitchFamily="34" charset="0"/>
            </a:rPr>
            <a:t>Ο γενικός στόχος του προγράμματος </a:t>
          </a:r>
          <a:r>
            <a:rPr lang="en-US" dirty="0" smtClean="0">
              <a:solidFill>
                <a:schemeClr val="bg1"/>
              </a:solidFill>
              <a:latin typeface="Calibri" panose="020F0502020204030204" pitchFamily="34" charset="0"/>
            </a:rPr>
            <a:t>MED</a:t>
          </a:r>
          <a:r>
            <a:rPr lang="el-GR" dirty="0" smtClean="0">
              <a:solidFill>
                <a:schemeClr val="bg1"/>
              </a:solidFill>
              <a:latin typeface="Calibri" panose="020F0502020204030204" pitchFamily="34" charset="0"/>
            </a:rPr>
            <a:t> είναι η προώθηση της βιώσιμης ανάπτυξης στην περιοχή της Μεσογείου, με την προαγωγή:</a:t>
          </a:r>
          <a:endParaRPr lang="el-GR" dirty="0">
            <a:solidFill>
              <a:schemeClr val="bg1"/>
            </a:solidFill>
            <a:latin typeface="Calibri" panose="020F0502020204030204" pitchFamily="34" charset="0"/>
          </a:endParaRPr>
        </a:p>
      </dgm:t>
    </dgm:pt>
    <dgm:pt modelId="{FC50131A-B41B-4681-88F5-D9C96F757F67}" type="parTrans" cxnId="{B0641D3B-8498-4A1F-B7AA-27BCA4C1D2E4}">
      <dgm:prSet/>
      <dgm:spPr/>
      <dgm:t>
        <a:bodyPr/>
        <a:lstStyle/>
        <a:p>
          <a:endParaRPr lang="el-GR">
            <a:solidFill>
              <a:schemeClr val="bg1"/>
            </a:solidFill>
            <a:latin typeface="Calibri" panose="020F0502020204030204" pitchFamily="34" charset="0"/>
          </a:endParaRPr>
        </a:p>
      </dgm:t>
    </dgm:pt>
    <dgm:pt modelId="{2AB0C797-4B47-4464-B2F8-167328783AA5}" type="sibTrans" cxnId="{B0641D3B-8498-4A1F-B7AA-27BCA4C1D2E4}">
      <dgm:prSet/>
      <dgm:spPr/>
      <dgm:t>
        <a:bodyPr/>
        <a:lstStyle/>
        <a:p>
          <a:endParaRPr lang="el-GR">
            <a:solidFill>
              <a:schemeClr val="bg1"/>
            </a:solidFill>
            <a:latin typeface="Calibri" panose="020F0502020204030204" pitchFamily="34" charset="0"/>
          </a:endParaRPr>
        </a:p>
      </dgm:t>
    </dgm:pt>
    <dgm:pt modelId="{72B50A32-0C7E-41D1-B500-F78CCF8E5993}">
      <dgm:prSet/>
      <dgm:spPr/>
      <dgm:t>
        <a:bodyPr/>
        <a:lstStyle/>
        <a:p>
          <a:pPr rtl="0"/>
          <a:r>
            <a:rPr lang="el-GR" b="1" dirty="0" smtClean="0">
              <a:solidFill>
                <a:schemeClr val="bg1"/>
              </a:solidFill>
              <a:latin typeface="Calibri" panose="020F0502020204030204" pitchFamily="34" charset="0"/>
            </a:rPr>
            <a:t>Καινοτόμων ιδεών και πρακτικών</a:t>
          </a:r>
          <a:endParaRPr lang="el-GR" b="1" dirty="0">
            <a:solidFill>
              <a:schemeClr val="bg1"/>
            </a:solidFill>
            <a:latin typeface="Calibri" panose="020F0502020204030204" pitchFamily="34" charset="0"/>
          </a:endParaRPr>
        </a:p>
      </dgm:t>
    </dgm:pt>
    <dgm:pt modelId="{77082E4D-649E-4EEE-B62C-E93A38B5A457}" type="parTrans" cxnId="{80798DBF-FEE7-41F6-95BF-36EA51123747}">
      <dgm:prSet/>
      <dgm:spPr/>
      <dgm:t>
        <a:bodyPr/>
        <a:lstStyle/>
        <a:p>
          <a:endParaRPr lang="el-GR">
            <a:solidFill>
              <a:schemeClr val="bg1"/>
            </a:solidFill>
            <a:latin typeface="Calibri" panose="020F0502020204030204" pitchFamily="34" charset="0"/>
          </a:endParaRPr>
        </a:p>
      </dgm:t>
    </dgm:pt>
    <dgm:pt modelId="{417386AD-BD9C-4D1D-93E2-A1BC39F8B183}" type="sibTrans" cxnId="{80798DBF-FEE7-41F6-95BF-36EA51123747}">
      <dgm:prSet/>
      <dgm:spPr/>
      <dgm:t>
        <a:bodyPr/>
        <a:lstStyle/>
        <a:p>
          <a:endParaRPr lang="el-GR">
            <a:solidFill>
              <a:schemeClr val="bg1"/>
            </a:solidFill>
            <a:latin typeface="Calibri" panose="020F0502020204030204" pitchFamily="34" charset="0"/>
          </a:endParaRPr>
        </a:p>
      </dgm:t>
    </dgm:pt>
    <dgm:pt modelId="{648E4447-81D9-4816-A3A5-419866C3E5B5}">
      <dgm:prSet/>
      <dgm:spPr/>
      <dgm:t>
        <a:bodyPr/>
        <a:lstStyle/>
        <a:p>
          <a:pPr rtl="0"/>
          <a:r>
            <a:rPr lang="el-GR" b="1" dirty="0" smtClean="0">
              <a:solidFill>
                <a:schemeClr val="bg1"/>
              </a:solidFill>
              <a:latin typeface="Calibri" panose="020F0502020204030204" pitchFamily="34" charset="0"/>
            </a:rPr>
            <a:t>Ορθολογικής χρήσης πόρων</a:t>
          </a:r>
          <a:endParaRPr lang="el-GR" b="1" dirty="0">
            <a:solidFill>
              <a:schemeClr val="bg1"/>
            </a:solidFill>
            <a:latin typeface="Calibri" panose="020F0502020204030204" pitchFamily="34" charset="0"/>
          </a:endParaRPr>
        </a:p>
      </dgm:t>
    </dgm:pt>
    <dgm:pt modelId="{4C7F88FA-0C82-4444-85D3-F3EAED14CEA5}" type="parTrans" cxnId="{F359F4B3-DEA0-411D-B7F3-3DA934E5D479}">
      <dgm:prSet/>
      <dgm:spPr/>
      <dgm:t>
        <a:bodyPr/>
        <a:lstStyle/>
        <a:p>
          <a:endParaRPr lang="el-GR">
            <a:solidFill>
              <a:schemeClr val="bg1"/>
            </a:solidFill>
            <a:latin typeface="Calibri" panose="020F0502020204030204" pitchFamily="34" charset="0"/>
          </a:endParaRPr>
        </a:p>
      </dgm:t>
    </dgm:pt>
    <dgm:pt modelId="{21F73EA0-90CD-4CD5-9187-75AA37C476EA}" type="sibTrans" cxnId="{F359F4B3-DEA0-411D-B7F3-3DA934E5D479}">
      <dgm:prSet/>
      <dgm:spPr/>
      <dgm:t>
        <a:bodyPr/>
        <a:lstStyle/>
        <a:p>
          <a:endParaRPr lang="el-GR">
            <a:solidFill>
              <a:schemeClr val="bg1"/>
            </a:solidFill>
            <a:latin typeface="Calibri" panose="020F0502020204030204" pitchFamily="34" charset="0"/>
          </a:endParaRPr>
        </a:p>
      </dgm:t>
    </dgm:pt>
    <dgm:pt modelId="{B51DF334-DC17-4898-8D27-D23285434769}">
      <dgm:prSet/>
      <dgm:spPr>
        <a:solidFill>
          <a:schemeClr val="tx1">
            <a:lumMod val="75000"/>
            <a:lumOff val="25000"/>
          </a:schemeClr>
        </a:solidFill>
      </dgm:spPr>
      <dgm:t>
        <a:bodyPr/>
        <a:lstStyle/>
        <a:p>
          <a:pPr rtl="0"/>
          <a:r>
            <a:rPr lang="el-GR" b="1" dirty="0" smtClean="0">
              <a:solidFill>
                <a:schemeClr val="bg1"/>
              </a:solidFill>
              <a:latin typeface="Calibri" panose="020F0502020204030204" pitchFamily="34" charset="0"/>
            </a:rPr>
            <a:t>Υποστήριξης της κοινωνικής ολοκλήρωσης, μέσω μιας ολοκληρωμένης προσέγγισης συνεργασίας σε εδαφική βάση. </a:t>
          </a:r>
          <a:endParaRPr lang="el-GR" b="1" dirty="0">
            <a:solidFill>
              <a:schemeClr val="bg1"/>
            </a:solidFill>
            <a:latin typeface="Calibri" panose="020F0502020204030204" pitchFamily="34" charset="0"/>
          </a:endParaRPr>
        </a:p>
      </dgm:t>
    </dgm:pt>
    <dgm:pt modelId="{6C05D0E1-025A-479A-BF4C-764B9676E4D5}" type="parTrans" cxnId="{0201A76E-AF7B-4411-A504-8F7EB69D96FA}">
      <dgm:prSet/>
      <dgm:spPr/>
      <dgm:t>
        <a:bodyPr/>
        <a:lstStyle/>
        <a:p>
          <a:endParaRPr lang="el-GR">
            <a:solidFill>
              <a:schemeClr val="bg1"/>
            </a:solidFill>
            <a:latin typeface="Calibri" panose="020F0502020204030204" pitchFamily="34" charset="0"/>
          </a:endParaRPr>
        </a:p>
      </dgm:t>
    </dgm:pt>
    <dgm:pt modelId="{2967C8DA-4B31-4122-A758-F117D9E180CB}" type="sibTrans" cxnId="{0201A76E-AF7B-4411-A504-8F7EB69D96FA}">
      <dgm:prSet/>
      <dgm:spPr/>
      <dgm:t>
        <a:bodyPr/>
        <a:lstStyle/>
        <a:p>
          <a:endParaRPr lang="el-GR">
            <a:solidFill>
              <a:schemeClr val="bg1"/>
            </a:solidFill>
            <a:latin typeface="Calibri" panose="020F0502020204030204" pitchFamily="34" charset="0"/>
          </a:endParaRPr>
        </a:p>
      </dgm:t>
    </dgm:pt>
    <dgm:pt modelId="{B7E89636-1402-406C-A5DD-FCEBDC48C206}" type="pres">
      <dgm:prSet presAssocID="{BC96A1B9-1DF9-4BB9-92A4-AC5F0D565FF3}" presName="matrix" presStyleCnt="0">
        <dgm:presLayoutVars>
          <dgm:chMax val="1"/>
          <dgm:dir/>
          <dgm:resizeHandles val="exact"/>
        </dgm:presLayoutVars>
      </dgm:prSet>
      <dgm:spPr/>
      <dgm:t>
        <a:bodyPr/>
        <a:lstStyle/>
        <a:p>
          <a:endParaRPr lang="el-GR"/>
        </a:p>
      </dgm:t>
    </dgm:pt>
    <dgm:pt modelId="{318D26FD-7C3A-49B1-B697-970ADB225C7F}" type="pres">
      <dgm:prSet presAssocID="{BC96A1B9-1DF9-4BB9-92A4-AC5F0D565FF3}" presName="diamond" presStyleLbl="bgShp" presStyleIdx="0" presStyleCnt="1" custScaleX="114076" custLinFactNeighborX="1438" custLinFactNeighborY="-1408"/>
      <dgm:spPr/>
    </dgm:pt>
    <dgm:pt modelId="{D2D36404-E81D-4B68-80AA-B2C86F802D34}" type="pres">
      <dgm:prSet presAssocID="{BC96A1B9-1DF9-4BB9-92A4-AC5F0D565FF3}" presName="quad1" presStyleLbl="node1" presStyleIdx="0" presStyleCnt="4" custLinFactNeighborX="3687" custLinFactNeighborY="156">
        <dgm:presLayoutVars>
          <dgm:chMax val="0"/>
          <dgm:chPref val="0"/>
          <dgm:bulletEnabled val="1"/>
        </dgm:presLayoutVars>
      </dgm:prSet>
      <dgm:spPr/>
      <dgm:t>
        <a:bodyPr/>
        <a:lstStyle/>
        <a:p>
          <a:endParaRPr lang="el-GR"/>
        </a:p>
      </dgm:t>
    </dgm:pt>
    <dgm:pt modelId="{7746FE3A-C41F-4A57-8963-9AAB167B092E}" type="pres">
      <dgm:prSet presAssocID="{BC96A1B9-1DF9-4BB9-92A4-AC5F0D565FF3}" presName="quad2" presStyleLbl="node1" presStyleIdx="1" presStyleCnt="4" custLinFactNeighborX="3687" custLinFactNeighborY="156">
        <dgm:presLayoutVars>
          <dgm:chMax val="0"/>
          <dgm:chPref val="0"/>
          <dgm:bulletEnabled val="1"/>
        </dgm:presLayoutVars>
      </dgm:prSet>
      <dgm:spPr/>
      <dgm:t>
        <a:bodyPr/>
        <a:lstStyle/>
        <a:p>
          <a:endParaRPr lang="el-GR"/>
        </a:p>
      </dgm:t>
    </dgm:pt>
    <dgm:pt modelId="{F4F0643D-B512-4E8C-ADED-27B3AD1FA13B}" type="pres">
      <dgm:prSet presAssocID="{BC96A1B9-1DF9-4BB9-92A4-AC5F0D565FF3}" presName="quad3" presStyleLbl="node1" presStyleIdx="2" presStyleCnt="4" custLinFactNeighborX="3687" custLinFactNeighborY="156">
        <dgm:presLayoutVars>
          <dgm:chMax val="0"/>
          <dgm:chPref val="0"/>
          <dgm:bulletEnabled val="1"/>
        </dgm:presLayoutVars>
      </dgm:prSet>
      <dgm:spPr/>
      <dgm:t>
        <a:bodyPr/>
        <a:lstStyle/>
        <a:p>
          <a:endParaRPr lang="el-GR"/>
        </a:p>
      </dgm:t>
    </dgm:pt>
    <dgm:pt modelId="{2F2BF634-2775-4DC3-BD4A-236561EEF1CA}" type="pres">
      <dgm:prSet presAssocID="{BC96A1B9-1DF9-4BB9-92A4-AC5F0D565FF3}" presName="quad4" presStyleLbl="node1" presStyleIdx="3" presStyleCnt="4" custLinFactNeighborX="3687" custLinFactNeighborY="156">
        <dgm:presLayoutVars>
          <dgm:chMax val="0"/>
          <dgm:chPref val="0"/>
          <dgm:bulletEnabled val="1"/>
        </dgm:presLayoutVars>
      </dgm:prSet>
      <dgm:spPr/>
      <dgm:t>
        <a:bodyPr/>
        <a:lstStyle/>
        <a:p>
          <a:endParaRPr lang="el-GR"/>
        </a:p>
      </dgm:t>
    </dgm:pt>
  </dgm:ptLst>
  <dgm:cxnLst>
    <dgm:cxn modelId="{482AE90C-1954-407B-AC7C-763DE55E1FAB}" type="presOf" srcId="{72B50A32-0C7E-41D1-B500-F78CCF8E5993}" destId="{7746FE3A-C41F-4A57-8963-9AAB167B092E}" srcOrd="0" destOrd="0" presId="urn:microsoft.com/office/officeart/2005/8/layout/matrix3"/>
    <dgm:cxn modelId="{0B3BFE2D-4C43-461A-8C93-CA43E9E88C01}" type="presOf" srcId="{BC96A1B9-1DF9-4BB9-92A4-AC5F0D565FF3}" destId="{B7E89636-1402-406C-A5DD-FCEBDC48C206}" srcOrd="0" destOrd="0" presId="urn:microsoft.com/office/officeart/2005/8/layout/matrix3"/>
    <dgm:cxn modelId="{0201A76E-AF7B-4411-A504-8F7EB69D96FA}" srcId="{BC96A1B9-1DF9-4BB9-92A4-AC5F0D565FF3}" destId="{B51DF334-DC17-4898-8D27-D23285434769}" srcOrd="3" destOrd="0" parTransId="{6C05D0E1-025A-479A-BF4C-764B9676E4D5}" sibTransId="{2967C8DA-4B31-4122-A758-F117D9E180CB}"/>
    <dgm:cxn modelId="{F359F4B3-DEA0-411D-B7F3-3DA934E5D479}" srcId="{BC96A1B9-1DF9-4BB9-92A4-AC5F0D565FF3}" destId="{648E4447-81D9-4816-A3A5-419866C3E5B5}" srcOrd="2" destOrd="0" parTransId="{4C7F88FA-0C82-4444-85D3-F3EAED14CEA5}" sibTransId="{21F73EA0-90CD-4CD5-9187-75AA37C476EA}"/>
    <dgm:cxn modelId="{19C3DB58-758B-4EA5-90CF-4CB069D97169}" type="presOf" srcId="{1E39D173-44B4-4841-A332-7D472E0CBECB}" destId="{D2D36404-E81D-4B68-80AA-B2C86F802D34}" srcOrd="0" destOrd="0" presId="urn:microsoft.com/office/officeart/2005/8/layout/matrix3"/>
    <dgm:cxn modelId="{B0641D3B-8498-4A1F-B7AA-27BCA4C1D2E4}" srcId="{BC96A1B9-1DF9-4BB9-92A4-AC5F0D565FF3}" destId="{1E39D173-44B4-4841-A332-7D472E0CBECB}" srcOrd="0" destOrd="0" parTransId="{FC50131A-B41B-4681-88F5-D9C96F757F67}" sibTransId="{2AB0C797-4B47-4464-B2F8-167328783AA5}"/>
    <dgm:cxn modelId="{43C56867-089D-4F59-9969-F52353406EAC}" type="presOf" srcId="{648E4447-81D9-4816-A3A5-419866C3E5B5}" destId="{F4F0643D-B512-4E8C-ADED-27B3AD1FA13B}" srcOrd="0" destOrd="0" presId="urn:microsoft.com/office/officeart/2005/8/layout/matrix3"/>
    <dgm:cxn modelId="{F9344EDC-9747-4785-880C-D98999CE7628}" type="presOf" srcId="{B51DF334-DC17-4898-8D27-D23285434769}" destId="{2F2BF634-2775-4DC3-BD4A-236561EEF1CA}" srcOrd="0" destOrd="0" presId="urn:microsoft.com/office/officeart/2005/8/layout/matrix3"/>
    <dgm:cxn modelId="{80798DBF-FEE7-41F6-95BF-36EA51123747}" srcId="{BC96A1B9-1DF9-4BB9-92A4-AC5F0D565FF3}" destId="{72B50A32-0C7E-41D1-B500-F78CCF8E5993}" srcOrd="1" destOrd="0" parTransId="{77082E4D-649E-4EEE-B62C-E93A38B5A457}" sibTransId="{417386AD-BD9C-4D1D-93E2-A1BC39F8B183}"/>
    <dgm:cxn modelId="{EDDB992D-7554-43B1-91A4-C0FFBD3E5245}" type="presParOf" srcId="{B7E89636-1402-406C-A5DD-FCEBDC48C206}" destId="{318D26FD-7C3A-49B1-B697-970ADB225C7F}" srcOrd="0" destOrd="0" presId="urn:microsoft.com/office/officeart/2005/8/layout/matrix3"/>
    <dgm:cxn modelId="{54DB667A-E1E9-4DFF-A035-5418C5CDC74F}" type="presParOf" srcId="{B7E89636-1402-406C-A5DD-FCEBDC48C206}" destId="{D2D36404-E81D-4B68-80AA-B2C86F802D34}" srcOrd="1" destOrd="0" presId="urn:microsoft.com/office/officeart/2005/8/layout/matrix3"/>
    <dgm:cxn modelId="{94982B2E-8B4F-40DC-9AB4-5F7DFC47868D}" type="presParOf" srcId="{B7E89636-1402-406C-A5DD-FCEBDC48C206}" destId="{7746FE3A-C41F-4A57-8963-9AAB167B092E}" srcOrd="2" destOrd="0" presId="urn:microsoft.com/office/officeart/2005/8/layout/matrix3"/>
    <dgm:cxn modelId="{A3E7D1B9-112C-426A-A2BF-6D3850FE285D}" type="presParOf" srcId="{B7E89636-1402-406C-A5DD-FCEBDC48C206}" destId="{F4F0643D-B512-4E8C-ADED-27B3AD1FA13B}" srcOrd="3" destOrd="0" presId="urn:microsoft.com/office/officeart/2005/8/layout/matrix3"/>
    <dgm:cxn modelId="{1B9A87E4-58C8-462A-AC2B-16A4A688B9A6}" type="presParOf" srcId="{B7E89636-1402-406C-A5DD-FCEBDC48C206}" destId="{2F2BF634-2775-4DC3-BD4A-236561EEF1C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8296E69-97D6-4382-B76D-8436A2AFB386}" type="doc">
      <dgm:prSet loTypeId="urn:microsoft.com/office/officeart/2005/8/layout/arrow3" loCatId="relationship" qsTypeId="urn:microsoft.com/office/officeart/2005/8/quickstyle/3d2" qsCatId="3D" csTypeId="urn:microsoft.com/office/officeart/2005/8/colors/colorful1" csCatId="colorful" phldr="1"/>
      <dgm:spPr/>
      <dgm:t>
        <a:bodyPr/>
        <a:lstStyle/>
        <a:p>
          <a:endParaRPr lang="el-GR"/>
        </a:p>
      </dgm:t>
    </dgm:pt>
    <dgm:pt modelId="{9415DF06-463F-4985-AA84-47F9E6DAAE34}">
      <dgm:prSet custT="1"/>
      <dgm:spPr/>
      <dgm:t>
        <a:bodyPr/>
        <a:lstStyle/>
        <a:p>
          <a:pPr rtl="0"/>
          <a:r>
            <a:rPr lang="el-GR" sz="3200" b="0" dirty="0" smtClean="0">
              <a:solidFill>
                <a:schemeClr val="accent6">
                  <a:lumMod val="50000"/>
                </a:schemeClr>
              </a:solidFill>
              <a:latin typeface="Calibri" panose="020F0502020204030204" pitchFamily="34" charset="0"/>
            </a:rPr>
            <a:t>Η πρώτη πρόσκληση υποβολής προτάσεων άνοιξε την </a:t>
          </a:r>
          <a:r>
            <a:rPr lang="el-GR" sz="3200" b="0" dirty="0" smtClean="0">
              <a:solidFill>
                <a:srgbClr val="0070C0"/>
              </a:solidFill>
              <a:latin typeface="Calibri" panose="020F0502020204030204" pitchFamily="34" charset="0"/>
            </a:rPr>
            <a:t>1</a:t>
          </a:r>
          <a:r>
            <a:rPr lang="el-GR" sz="3200" b="0" baseline="30000" dirty="0" smtClean="0">
              <a:solidFill>
                <a:srgbClr val="0070C0"/>
              </a:solidFill>
              <a:latin typeface="Calibri" panose="020F0502020204030204" pitchFamily="34" charset="0"/>
            </a:rPr>
            <a:t>η</a:t>
          </a:r>
          <a:r>
            <a:rPr lang="el-GR" sz="3200" b="0" dirty="0" smtClean="0">
              <a:solidFill>
                <a:srgbClr val="0070C0"/>
              </a:solidFill>
              <a:latin typeface="Calibri" panose="020F0502020204030204" pitchFamily="34" charset="0"/>
            </a:rPr>
            <a:t> Σεπτεμβρίου 2015 </a:t>
          </a:r>
          <a:r>
            <a:rPr lang="el-GR" sz="3200" b="0" dirty="0" smtClean="0">
              <a:solidFill>
                <a:schemeClr val="accent6">
                  <a:lumMod val="50000"/>
                </a:schemeClr>
              </a:solidFill>
              <a:latin typeface="Calibri" panose="020F0502020204030204" pitchFamily="34" charset="0"/>
            </a:rPr>
            <a:t>και έκλεισε την </a:t>
          </a:r>
        </a:p>
        <a:p>
          <a:pPr rtl="0"/>
          <a:r>
            <a:rPr lang="el-GR" sz="3200" b="0" dirty="0" smtClean="0">
              <a:solidFill>
                <a:srgbClr val="0070C0"/>
              </a:solidFill>
              <a:latin typeface="Calibri" panose="020F0502020204030204" pitchFamily="34" charset="0"/>
            </a:rPr>
            <a:t>2</a:t>
          </a:r>
          <a:r>
            <a:rPr lang="el-GR" sz="3200" b="0" baseline="30000" dirty="0" smtClean="0">
              <a:solidFill>
                <a:srgbClr val="0070C0"/>
              </a:solidFill>
              <a:latin typeface="Calibri" panose="020F0502020204030204" pitchFamily="34" charset="0"/>
            </a:rPr>
            <a:t>α</a:t>
          </a:r>
          <a:r>
            <a:rPr lang="el-GR" sz="3200" b="0" dirty="0" smtClean="0">
              <a:solidFill>
                <a:srgbClr val="0070C0"/>
              </a:solidFill>
              <a:latin typeface="Calibri" panose="020F0502020204030204" pitchFamily="34" charset="0"/>
            </a:rPr>
            <a:t> Νοεμβρίου 2015</a:t>
          </a:r>
          <a:endParaRPr lang="el-GR" sz="3200" b="0" dirty="0">
            <a:solidFill>
              <a:srgbClr val="0070C0"/>
            </a:solidFill>
            <a:latin typeface="Calibri" panose="020F0502020204030204" pitchFamily="34" charset="0"/>
          </a:endParaRPr>
        </a:p>
      </dgm:t>
    </dgm:pt>
    <dgm:pt modelId="{C62BFCE9-3EA5-40AE-B4B3-8EADD20A49FE}" type="parTrans" cxnId="{0B749FED-F4BB-4963-9482-CC7423DE625C}">
      <dgm:prSet/>
      <dgm:spPr/>
      <dgm:t>
        <a:bodyPr/>
        <a:lstStyle/>
        <a:p>
          <a:endParaRPr lang="el-GR">
            <a:latin typeface="Calibri" panose="020F0502020204030204" pitchFamily="34" charset="0"/>
          </a:endParaRPr>
        </a:p>
      </dgm:t>
    </dgm:pt>
    <dgm:pt modelId="{936CB83B-C194-4C43-B330-ED10FF167425}" type="sibTrans" cxnId="{0B749FED-F4BB-4963-9482-CC7423DE625C}">
      <dgm:prSet/>
      <dgm:spPr/>
      <dgm:t>
        <a:bodyPr/>
        <a:lstStyle/>
        <a:p>
          <a:endParaRPr lang="el-GR">
            <a:latin typeface="Calibri" panose="020F0502020204030204" pitchFamily="34" charset="0"/>
          </a:endParaRPr>
        </a:p>
      </dgm:t>
    </dgm:pt>
    <dgm:pt modelId="{F1863315-8756-4944-8FD0-19895EB3BDE6}" type="pres">
      <dgm:prSet presAssocID="{48296E69-97D6-4382-B76D-8436A2AFB386}" presName="compositeShape" presStyleCnt="0">
        <dgm:presLayoutVars>
          <dgm:chMax val="2"/>
          <dgm:dir/>
          <dgm:resizeHandles val="exact"/>
        </dgm:presLayoutVars>
      </dgm:prSet>
      <dgm:spPr/>
      <dgm:t>
        <a:bodyPr/>
        <a:lstStyle/>
        <a:p>
          <a:endParaRPr lang="el-GR"/>
        </a:p>
      </dgm:t>
    </dgm:pt>
    <dgm:pt modelId="{1D69608B-4FA7-4853-9F5D-6B72F24B096F}" type="pres">
      <dgm:prSet presAssocID="{9415DF06-463F-4985-AA84-47F9E6DAAE34}" presName="downArrow" presStyleLbl="node1" presStyleIdx="0" presStyleCnt="1" custAng="10800000"/>
      <dgm:spPr/>
    </dgm:pt>
    <dgm:pt modelId="{C26B93FD-61FA-4680-820C-931DA5730C24}" type="pres">
      <dgm:prSet presAssocID="{9415DF06-463F-4985-AA84-47F9E6DAAE34}" presName="downArrowText" presStyleLbl="revTx" presStyleIdx="0" presStyleCnt="1" custScaleX="113405">
        <dgm:presLayoutVars>
          <dgm:bulletEnabled val="1"/>
        </dgm:presLayoutVars>
      </dgm:prSet>
      <dgm:spPr/>
      <dgm:t>
        <a:bodyPr/>
        <a:lstStyle/>
        <a:p>
          <a:endParaRPr lang="el-GR"/>
        </a:p>
      </dgm:t>
    </dgm:pt>
  </dgm:ptLst>
  <dgm:cxnLst>
    <dgm:cxn modelId="{0B749FED-F4BB-4963-9482-CC7423DE625C}" srcId="{48296E69-97D6-4382-B76D-8436A2AFB386}" destId="{9415DF06-463F-4985-AA84-47F9E6DAAE34}" srcOrd="0" destOrd="0" parTransId="{C62BFCE9-3EA5-40AE-B4B3-8EADD20A49FE}" sibTransId="{936CB83B-C194-4C43-B330-ED10FF167425}"/>
    <dgm:cxn modelId="{0586C149-1A93-4939-8EF8-D176035EB354}" type="presOf" srcId="{9415DF06-463F-4985-AA84-47F9E6DAAE34}" destId="{C26B93FD-61FA-4680-820C-931DA5730C24}" srcOrd="0" destOrd="0" presId="urn:microsoft.com/office/officeart/2005/8/layout/arrow3"/>
    <dgm:cxn modelId="{DAEA2EA5-A260-459E-9732-93362700560C}" type="presOf" srcId="{48296E69-97D6-4382-B76D-8436A2AFB386}" destId="{F1863315-8756-4944-8FD0-19895EB3BDE6}" srcOrd="0" destOrd="0" presId="urn:microsoft.com/office/officeart/2005/8/layout/arrow3"/>
    <dgm:cxn modelId="{ECFEA13E-5F57-4A7F-BFFC-71F9F2419872}" type="presParOf" srcId="{F1863315-8756-4944-8FD0-19895EB3BDE6}" destId="{1D69608B-4FA7-4853-9F5D-6B72F24B096F}" srcOrd="0" destOrd="0" presId="urn:microsoft.com/office/officeart/2005/8/layout/arrow3"/>
    <dgm:cxn modelId="{BF0F4698-A0AB-4664-92E0-F0684F11D41B}" type="presParOf" srcId="{F1863315-8756-4944-8FD0-19895EB3BDE6}" destId="{C26B93FD-61FA-4680-820C-931DA5730C24}" srcOrd="1"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75EE6A8-80F5-4206-A7D0-3C680FA90C0B}" type="doc">
      <dgm:prSet loTypeId="urn:microsoft.com/office/officeart/2008/layout/VerticalCurvedList" loCatId="list" qsTypeId="urn:microsoft.com/office/officeart/2005/8/quickstyle/3d1" qsCatId="3D" csTypeId="urn:microsoft.com/office/officeart/2005/8/colors/colorful4" csCatId="colorful" phldr="1"/>
      <dgm:spPr/>
      <dgm:t>
        <a:bodyPr/>
        <a:lstStyle/>
        <a:p>
          <a:endParaRPr lang="el-GR"/>
        </a:p>
      </dgm:t>
    </dgm:pt>
    <dgm:pt modelId="{F853945C-12B9-4103-BFEB-65073187A68A}">
      <dgm:prSet custT="1"/>
      <dgm:spPr/>
      <dgm:t>
        <a:bodyPr/>
        <a:lstStyle/>
        <a:p>
          <a:pPr rtl="0"/>
          <a:r>
            <a:rPr lang="el-GR" sz="1600" dirty="0" err="1" smtClean="0"/>
            <a:t>The</a:t>
          </a:r>
          <a:r>
            <a:rPr lang="el-GR" sz="1600" dirty="0" smtClean="0"/>
            <a:t> EU </a:t>
          </a:r>
          <a:r>
            <a:rPr lang="el-GR" sz="1600" dirty="0" err="1" smtClean="0"/>
            <a:t>Strategy</a:t>
          </a:r>
          <a:r>
            <a:rPr lang="el-GR" sz="1600" dirty="0" smtClean="0"/>
            <a:t> </a:t>
          </a:r>
          <a:r>
            <a:rPr lang="el-GR" sz="1600" dirty="0" err="1" smtClean="0"/>
            <a:t>for</a:t>
          </a:r>
          <a:r>
            <a:rPr lang="el-GR" sz="1600" dirty="0" smtClean="0"/>
            <a:t> </a:t>
          </a:r>
          <a:r>
            <a:rPr lang="el-GR" sz="1600" dirty="0" err="1" smtClean="0"/>
            <a:t>the</a:t>
          </a:r>
          <a:r>
            <a:rPr lang="el-GR" sz="1600" dirty="0" smtClean="0"/>
            <a:t> </a:t>
          </a:r>
          <a:r>
            <a:rPr lang="el-GR" sz="1600" dirty="0" err="1" smtClean="0"/>
            <a:t>Adriatic</a:t>
          </a:r>
          <a:r>
            <a:rPr lang="el-GR" sz="1600" dirty="0" smtClean="0"/>
            <a:t>-</a:t>
          </a:r>
          <a:r>
            <a:rPr lang="el-GR" sz="1600" dirty="0" err="1" smtClean="0"/>
            <a:t>Ionian</a:t>
          </a:r>
          <a:r>
            <a:rPr lang="el-GR" sz="1600" dirty="0" smtClean="0"/>
            <a:t> </a:t>
          </a:r>
          <a:r>
            <a:rPr lang="el-GR" sz="1600" dirty="0" err="1" smtClean="0"/>
            <a:t>Region</a:t>
          </a:r>
          <a:r>
            <a:rPr lang="en-US" sz="1600" dirty="0" smtClean="0"/>
            <a:t> – Adriatic-Ionian </a:t>
          </a:r>
          <a:r>
            <a:rPr lang="en-US" sz="1600" dirty="0" err="1" smtClean="0"/>
            <a:t>Programme</a:t>
          </a:r>
          <a:endParaRPr lang="en-US" sz="1600" dirty="0" smtClean="0"/>
        </a:p>
        <a:p>
          <a:r>
            <a:rPr lang="el-GR" sz="1600" dirty="0" err="1" smtClean="0"/>
            <a:t>The</a:t>
          </a:r>
          <a:r>
            <a:rPr lang="el-GR" sz="1600" dirty="0" smtClean="0"/>
            <a:t> EU </a:t>
          </a:r>
          <a:r>
            <a:rPr lang="el-GR" sz="1600" dirty="0" err="1" smtClean="0"/>
            <a:t>Strategy</a:t>
          </a:r>
          <a:r>
            <a:rPr lang="el-GR" sz="1600" dirty="0" smtClean="0"/>
            <a:t> </a:t>
          </a:r>
          <a:r>
            <a:rPr lang="el-GR" sz="1600" dirty="0" err="1" smtClean="0"/>
            <a:t>for</a:t>
          </a:r>
          <a:r>
            <a:rPr lang="el-GR" sz="1600" dirty="0" smtClean="0"/>
            <a:t> </a:t>
          </a:r>
          <a:r>
            <a:rPr lang="el-GR" sz="1600" dirty="0" err="1" smtClean="0"/>
            <a:t>the</a:t>
          </a:r>
          <a:r>
            <a:rPr lang="el-GR" sz="1600" dirty="0" smtClean="0"/>
            <a:t> </a:t>
          </a:r>
          <a:r>
            <a:rPr lang="el-GR" sz="1600" dirty="0" err="1" smtClean="0"/>
            <a:t>Danube</a:t>
          </a:r>
          <a:r>
            <a:rPr lang="el-GR" sz="1600" dirty="0" smtClean="0"/>
            <a:t> </a:t>
          </a:r>
          <a:r>
            <a:rPr lang="el-GR" sz="1600" dirty="0" err="1" smtClean="0"/>
            <a:t>Region</a:t>
          </a:r>
          <a:r>
            <a:rPr lang="en-US" sz="1600" dirty="0" smtClean="0"/>
            <a:t> – Danube </a:t>
          </a:r>
          <a:r>
            <a:rPr lang="en-US" sz="1600" dirty="0" err="1" smtClean="0"/>
            <a:t>Programme</a:t>
          </a:r>
          <a:endParaRPr lang="en-US" sz="1600" dirty="0" smtClean="0"/>
        </a:p>
        <a:p>
          <a:r>
            <a:rPr lang="en-GB" sz="1600" dirty="0" smtClean="0"/>
            <a:t>The European Parliament Resolution on an EU Strategy for the Black Sea Region (EUSBS) </a:t>
          </a:r>
          <a:r>
            <a:rPr lang="en-US" sz="1600" dirty="0" smtClean="0"/>
            <a:t>– Black Sea </a:t>
          </a:r>
          <a:r>
            <a:rPr lang="en-US" sz="1600" dirty="0" err="1" smtClean="0"/>
            <a:t>Programme</a:t>
          </a:r>
          <a:endParaRPr lang="it-IT" sz="1600" dirty="0" smtClean="0"/>
        </a:p>
        <a:p>
          <a:r>
            <a:rPr lang="it-IT" sz="1600" dirty="0" smtClean="0"/>
            <a:t>MED ETC Programme</a:t>
          </a:r>
        </a:p>
        <a:p>
          <a:r>
            <a:rPr lang="it-IT" sz="1600" dirty="0" smtClean="0"/>
            <a:t>MED ENI Programme</a:t>
          </a:r>
          <a:endParaRPr lang="el-GR" sz="1600" dirty="0">
            <a:solidFill>
              <a:schemeClr val="bg1"/>
            </a:solidFill>
            <a:latin typeface="Calibri" panose="020F0502020204030204" pitchFamily="34" charset="0"/>
          </a:endParaRPr>
        </a:p>
      </dgm:t>
    </dgm:pt>
    <dgm:pt modelId="{234722F1-FBF8-4354-9C9A-690DF2EA951E}" type="parTrans" cxnId="{F4195306-E4FA-4729-81FC-1C6AD3B21802}">
      <dgm:prSet/>
      <dgm:spPr/>
      <dgm:t>
        <a:bodyPr/>
        <a:lstStyle/>
        <a:p>
          <a:endParaRPr lang="el-GR">
            <a:solidFill>
              <a:schemeClr val="bg1"/>
            </a:solidFill>
            <a:latin typeface="Calibri" panose="020F0502020204030204" pitchFamily="34" charset="0"/>
          </a:endParaRPr>
        </a:p>
      </dgm:t>
    </dgm:pt>
    <dgm:pt modelId="{7FFF1BDB-AE4D-4799-82EE-1C27B7947D32}" type="sibTrans" cxnId="{F4195306-E4FA-4729-81FC-1C6AD3B21802}">
      <dgm:prSet/>
      <dgm:spPr/>
      <dgm:t>
        <a:bodyPr/>
        <a:lstStyle/>
        <a:p>
          <a:endParaRPr lang="el-GR">
            <a:solidFill>
              <a:schemeClr val="bg1"/>
            </a:solidFill>
            <a:latin typeface="Calibri" panose="020F0502020204030204" pitchFamily="34" charset="0"/>
          </a:endParaRPr>
        </a:p>
      </dgm:t>
    </dgm:pt>
    <dgm:pt modelId="{76E1909B-3904-4B93-951D-A0B4087E89B1}">
      <dgm:prSet/>
      <dgm:spPr/>
      <dgm:t>
        <a:bodyPr/>
        <a:lstStyle/>
        <a:p>
          <a:r>
            <a:rPr lang="it-IT" dirty="0" smtClean="0"/>
            <a:t>Greece-Bulgaria</a:t>
          </a:r>
        </a:p>
        <a:p>
          <a:r>
            <a:rPr lang="it-IT" dirty="0" smtClean="0"/>
            <a:t>Greece-Cyprus</a:t>
          </a:r>
        </a:p>
        <a:p>
          <a:r>
            <a:rPr lang="it-IT" dirty="0" smtClean="0"/>
            <a:t>Greece-Albania</a:t>
          </a:r>
          <a:endParaRPr lang="el-GR" dirty="0" smtClean="0"/>
        </a:p>
        <a:p>
          <a:r>
            <a:rPr lang="it-IT" dirty="0" smtClean="0"/>
            <a:t>Greece - Italy</a:t>
          </a:r>
        </a:p>
        <a:p>
          <a:r>
            <a:rPr lang="it-IT" dirty="0" smtClean="0"/>
            <a:t>Greece-The former Yugoslav Republic of Macedonia</a:t>
          </a:r>
          <a:endParaRPr lang="el-GR" dirty="0">
            <a:solidFill>
              <a:schemeClr val="bg1"/>
            </a:solidFill>
            <a:latin typeface="Calibri" panose="020F0502020204030204" pitchFamily="34" charset="0"/>
          </a:endParaRPr>
        </a:p>
      </dgm:t>
    </dgm:pt>
    <dgm:pt modelId="{759DC8F4-291C-43EA-8B61-82092BCC8F22}" type="parTrans" cxnId="{41C4CEDD-3D0A-4367-B508-3A2F73D50D03}">
      <dgm:prSet/>
      <dgm:spPr/>
      <dgm:t>
        <a:bodyPr/>
        <a:lstStyle/>
        <a:p>
          <a:endParaRPr lang="el-GR">
            <a:solidFill>
              <a:schemeClr val="bg1"/>
            </a:solidFill>
            <a:latin typeface="Calibri" panose="020F0502020204030204" pitchFamily="34" charset="0"/>
          </a:endParaRPr>
        </a:p>
      </dgm:t>
    </dgm:pt>
    <dgm:pt modelId="{6F859FE2-8AD3-4026-97F5-50A698497975}" type="sibTrans" cxnId="{41C4CEDD-3D0A-4367-B508-3A2F73D50D03}">
      <dgm:prSet/>
      <dgm:spPr/>
      <dgm:t>
        <a:bodyPr/>
        <a:lstStyle/>
        <a:p>
          <a:endParaRPr lang="el-GR">
            <a:solidFill>
              <a:schemeClr val="bg1"/>
            </a:solidFill>
            <a:latin typeface="Calibri" panose="020F0502020204030204" pitchFamily="34" charset="0"/>
          </a:endParaRPr>
        </a:p>
      </dgm:t>
    </dgm:pt>
    <dgm:pt modelId="{96B29881-B0AF-4C12-866A-CC67407D2590}" type="pres">
      <dgm:prSet presAssocID="{B75EE6A8-80F5-4206-A7D0-3C680FA90C0B}" presName="Name0" presStyleCnt="0">
        <dgm:presLayoutVars>
          <dgm:chMax val="7"/>
          <dgm:chPref val="7"/>
          <dgm:dir/>
        </dgm:presLayoutVars>
      </dgm:prSet>
      <dgm:spPr/>
      <dgm:t>
        <a:bodyPr/>
        <a:lstStyle/>
        <a:p>
          <a:endParaRPr lang="el-GR"/>
        </a:p>
      </dgm:t>
    </dgm:pt>
    <dgm:pt modelId="{A614C68B-D671-45B8-99B3-3507BDE0D9F0}" type="pres">
      <dgm:prSet presAssocID="{B75EE6A8-80F5-4206-A7D0-3C680FA90C0B}" presName="Name1" presStyleCnt="0"/>
      <dgm:spPr/>
      <dgm:t>
        <a:bodyPr/>
        <a:lstStyle/>
        <a:p>
          <a:endParaRPr lang="el-GR"/>
        </a:p>
      </dgm:t>
    </dgm:pt>
    <dgm:pt modelId="{99A3AB35-1CB4-4794-ACAB-E62EF7542161}" type="pres">
      <dgm:prSet presAssocID="{B75EE6A8-80F5-4206-A7D0-3C680FA90C0B}" presName="cycle" presStyleCnt="0"/>
      <dgm:spPr/>
      <dgm:t>
        <a:bodyPr/>
        <a:lstStyle/>
        <a:p>
          <a:endParaRPr lang="el-GR"/>
        </a:p>
      </dgm:t>
    </dgm:pt>
    <dgm:pt modelId="{4AD9E6F7-C675-445E-9786-744B3D1B8409}" type="pres">
      <dgm:prSet presAssocID="{B75EE6A8-80F5-4206-A7D0-3C680FA90C0B}" presName="srcNode" presStyleLbl="node1" presStyleIdx="0" presStyleCnt="2"/>
      <dgm:spPr/>
      <dgm:t>
        <a:bodyPr/>
        <a:lstStyle/>
        <a:p>
          <a:endParaRPr lang="el-GR"/>
        </a:p>
      </dgm:t>
    </dgm:pt>
    <dgm:pt modelId="{E59F449B-69CD-4047-BA9B-D5E546BDAAFC}" type="pres">
      <dgm:prSet presAssocID="{B75EE6A8-80F5-4206-A7D0-3C680FA90C0B}" presName="conn" presStyleLbl="parChTrans1D2" presStyleIdx="0" presStyleCnt="1"/>
      <dgm:spPr/>
      <dgm:t>
        <a:bodyPr/>
        <a:lstStyle/>
        <a:p>
          <a:endParaRPr lang="el-GR"/>
        </a:p>
      </dgm:t>
    </dgm:pt>
    <dgm:pt modelId="{579BDF4D-4B04-4D51-844C-CFFE188B9D09}" type="pres">
      <dgm:prSet presAssocID="{B75EE6A8-80F5-4206-A7D0-3C680FA90C0B}" presName="extraNode" presStyleLbl="node1" presStyleIdx="0" presStyleCnt="2"/>
      <dgm:spPr/>
      <dgm:t>
        <a:bodyPr/>
        <a:lstStyle/>
        <a:p>
          <a:endParaRPr lang="el-GR"/>
        </a:p>
      </dgm:t>
    </dgm:pt>
    <dgm:pt modelId="{19D180CB-104D-411B-90EE-F5ED7457EABE}" type="pres">
      <dgm:prSet presAssocID="{B75EE6A8-80F5-4206-A7D0-3C680FA90C0B}" presName="dstNode" presStyleLbl="node1" presStyleIdx="0" presStyleCnt="2"/>
      <dgm:spPr/>
      <dgm:t>
        <a:bodyPr/>
        <a:lstStyle/>
        <a:p>
          <a:endParaRPr lang="el-GR"/>
        </a:p>
      </dgm:t>
    </dgm:pt>
    <dgm:pt modelId="{0DCB039F-C541-4299-85E5-2A26B0077023}" type="pres">
      <dgm:prSet presAssocID="{F853945C-12B9-4103-BFEB-65073187A68A}" presName="text_1" presStyleLbl="node1" presStyleIdx="0" presStyleCnt="2" custScaleY="145361">
        <dgm:presLayoutVars>
          <dgm:bulletEnabled val="1"/>
        </dgm:presLayoutVars>
      </dgm:prSet>
      <dgm:spPr/>
      <dgm:t>
        <a:bodyPr/>
        <a:lstStyle/>
        <a:p>
          <a:endParaRPr lang="el-GR"/>
        </a:p>
      </dgm:t>
    </dgm:pt>
    <dgm:pt modelId="{D3244D8D-16F6-437B-A860-6ED8D6EDBFD4}" type="pres">
      <dgm:prSet presAssocID="{F853945C-12B9-4103-BFEB-65073187A68A}" presName="accent_1" presStyleCnt="0"/>
      <dgm:spPr/>
      <dgm:t>
        <a:bodyPr/>
        <a:lstStyle/>
        <a:p>
          <a:endParaRPr lang="el-GR"/>
        </a:p>
      </dgm:t>
    </dgm:pt>
    <dgm:pt modelId="{A698E64A-8A47-445F-88C4-A77B81250867}" type="pres">
      <dgm:prSet presAssocID="{F853945C-12B9-4103-BFEB-65073187A68A}" presName="accentRepeatNode" presStyleLbl="solidFgAcc1" presStyleIdx="0" presStyleCnt="2"/>
      <dgm:spPr/>
      <dgm:t>
        <a:bodyPr/>
        <a:lstStyle/>
        <a:p>
          <a:endParaRPr lang="el-GR"/>
        </a:p>
      </dgm:t>
    </dgm:pt>
    <dgm:pt modelId="{5D40FA5E-A53F-46FF-8BFD-4BB4E25655F4}" type="pres">
      <dgm:prSet presAssocID="{76E1909B-3904-4B93-951D-A0B4087E89B1}" presName="text_2" presStyleLbl="node1" presStyleIdx="1" presStyleCnt="2" custScaleY="89354">
        <dgm:presLayoutVars>
          <dgm:bulletEnabled val="1"/>
        </dgm:presLayoutVars>
      </dgm:prSet>
      <dgm:spPr/>
      <dgm:t>
        <a:bodyPr/>
        <a:lstStyle/>
        <a:p>
          <a:endParaRPr lang="el-GR"/>
        </a:p>
      </dgm:t>
    </dgm:pt>
    <dgm:pt modelId="{46B58781-5D05-4E16-8826-DDD6FE948656}" type="pres">
      <dgm:prSet presAssocID="{76E1909B-3904-4B93-951D-A0B4087E89B1}" presName="accent_2" presStyleCnt="0"/>
      <dgm:spPr/>
      <dgm:t>
        <a:bodyPr/>
        <a:lstStyle/>
        <a:p>
          <a:endParaRPr lang="el-GR"/>
        </a:p>
      </dgm:t>
    </dgm:pt>
    <dgm:pt modelId="{DA94C025-B0F4-446C-9699-D4228BD0A4D1}" type="pres">
      <dgm:prSet presAssocID="{76E1909B-3904-4B93-951D-A0B4087E89B1}" presName="accentRepeatNode" presStyleLbl="solidFgAcc1" presStyleIdx="1" presStyleCnt="2"/>
      <dgm:spPr/>
      <dgm:t>
        <a:bodyPr/>
        <a:lstStyle/>
        <a:p>
          <a:endParaRPr lang="el-GR"/>
        </a:p>
      </dgm:t>
    </dgm:pt>
  </dgm:ptLst>
  <dgm:cxnLst>
    <dgm:cxn modelId="{F4195306-E4FA-4729-81FC-1C6AD3B21802}" srcId="{B75EE6A8-80F5-4206-A7D0-3C680FA90C0B}" destId="{F853945C-12B9-4103-BFEB-65073187A68A}" srcOrd="0" destOrd="0" parTransId="{234722F1-FBF8-4354-9C9A-690DF2EA951E}" sibTransId="{7FFF1BDB-AE4D-4799-82EE-1C27B7947D32}"/>
    <dgm:cxn modelId="{7A161E6C-9A46-4B5C-8B92-9ED6C47428EB}" type="presOf" srcId="{B75EE6A8-80F5-4206-A7D0-3C680FA90C0B}" destId="{96B29881-B0AF-4C12-866A-CC67407D2590}" srcOrd="0" destOrd="0" presId="urn:microsoft.com/office/officeart/2008/layout/VerticalCurvedList"/>
    <dgm:cxn modelId="{B637D105-7C4B-401C-9043-988434541640}" type="presOf" srcId="{F853945C-12B9-4103-BFEB-65073187A68A}" destId="{0DCB039F-C541-4299-85E5-2A26B0077023}" srcOrd="0" destOrd="0" presId="urn:microsoft.com/office/officeart/2008/layout/VerticalCurvedList"/>
    <dgm:cxn modelId="{6B4A9878-7A73-4B4F-8D52-A6B4A6839B14}" type="presOf" srcId="{76E1909B-3904-4B93-951D-A0B4087E89B1}" destId="{5D40FA5E-A53F-46FF-8BFD-4BB4E25655F4}" srcOrd="0" destOrd="0" presId="urn:microsoft.com/office/officeart/2008/layout/VerticalCurvedList"/>
    <dgm:cxn modelId="{41C4CEDD-3D0A-4367-B508-3A2F73D50D03}" srcId="{B75EE6A8-80F5-4206-A7D0-3C680FA90C0B}" destId="{76E1909B-3904-4B93-951D-A0B4087E89B1}" srcOrd="1" destOrd="0" parTransId="{759DC8F4-291C-43EA-8B61-82092BCC8F22}" sibTransId="{6F859FE2-8AD3-4026-97F5-50A698497975}"/>
    <dgm:cxn modelId="{6EDB15AE-A142-46EF-B9CE-900567979C08}" type="presOf" srcId="{7FFF1BDB-AE4D-4799-82EE-1C27B7947D32}" destId="{E59F449B-69CD-4047-BA9B-D5E546BDAAFC}" srcOrd="0" destOrd="0" presId="urn:microsoft.com/office/officeart/2008/layout/VerticalCurvedList"/>
    <dgm:cxn modelId="{1BB3170A-5F41-4A71-8C7A-CCC5275D24EF}" type="presParOf" srcId="{96B29881-B0AF-4C12-866A-CC67407D2590}" destId="{A614C68B-D671-45B8-99B3-3507BDE0D9F0}" srcOrd="0" destOrd="0" presId="urn:microsoft.com/office/officeart/2008/layout/VerticalCurvedList"/>
    <dgm:cxn modelId="{ED290C92-F13C-48FE-9F2F-EF1D89B8808C}" type="presParOf" srcId="{A614C68B-D671-45B8-99B3-3507BDE0D9F0}" destId="{99A3AB35-1CB4-4794-ACAB-E62EF7542161}" srcOrd="0" destOrd="0" presId="urn:microsoft.com/office/officeart/2008/layout/VerticalCurvedList"/>
    <dgm:cxn modelId="{E63F830A-83C8-4F5F-ADEA-D3F6E3946E15}" type="presParOf" srcId="{99A3AB35-1CB4-4794-ACAB-E62EF7542161}" destId="{4AD9E6F7-C675-445E-9786-744B3D1B8409}" srcOrd="0" destOrd="0" presId="urn:microsoft.com/office/officeart/2008/layout/VerticalCurvedList"/>
    <dgm:cxn modelId="{03F888BC-98F7-4D74-A77C-9DAB8E130139}" type="presParOf" srcId="{99A3AB35-1CB4-4794-ACAB-E62EF7542161}" destId="{E59F449B-69CD-4047-BA9B-D5E546BDAAFC}" srcOrd="1" destOrd="0" presId="urn:microsoft.com/office/officeart/2008/layout/VerticalCurvedList"/>
    <dgm:cxn modelId="{1BFC68CA-207E-43B4-BD45-92D39DAA41EF}" type="presParOf" srcId="{99A3AB35-1CB4-4794-ACAB-E62EF7542161}" destId="{579BDF4D-4B04-4D51-844C-CFFE188B9D09}" srcOrd="2" destOrd="0" presId="urn:microsoft.com/office/officeart/2008/layout/VerticalCurvedList"/>
    <dgm:cxn modelId="{C78FA00A-915E-4E39-98D2-01C25F5EDFE7}" type="presParOf" srcId="{99A3AB35-1CB4-4794-ACAB-E62EF7542161}" destId="{19D180CB-104D-411B-90EE-F5ED7457EABE}" srcOrd="3" destOrd="0" presId="urn:microsoft.com/office/officeart/2008/layout/VerticalCurvedList"/>
    <dgm:cxn modelId="{C28BBD87-B588-4D95-BFB8-3FE3DCDA7ADB}" type="presParOf" srcId="{A614C68B-D671-45B8-99B3-3507BDE0D9F0}" destId="{0DCB039F-C541-4299-85E5-2A26B0077023}" srcOrd="1" destOrd="0" presId="urn:microsoft.com/office/officeart/2008/layout/VerticalCurvedList"/>
    <dgm:cxn modelId="{C8FECAB5-8EDC-402F-A5C7-701E26B3F988}" type="presParOf" srcId="{A614C68B-D671-45B8-99B3-3507BDE0D9F0}" destId="{D3244D8D-16F6-437B-A860-6ED8D6EDBFD4}" srcOrd="2" destOrd="0" presId="urn:microsoft.com/office/officeart/2008/layout/VerticalCurvedList"/>
    <dgm:cxn modelId="{ABC8750A-E80D-477F-B349-9F6C42AAC377}" type="presParOf" srcId="{D3244D8D-16F6-437B-A860-6ED8D6EDBFD4}" destId="{A698E64A-8A47-445F-88C4-A77B81250867}" srcOrd="0" destOrd="0" presId="urn:microsoft.com/office/officeart/2008/layout/VerticalCurvedList"/>
    <dgm:cxn modelId="{C3119F4F-5FF1-4E4A-9274-B76D4ECE32A6}" type="presParOf" srcId="{A614C68B-D671-45B8-99B3-3507BDE0D9F0}" destId="{5D40FA5E-A53F-46FF-8BFD-4BB4E25655F4}" srcOrd="3" destOrd="0" presId="urn:microsoft.com/office/officeart/2008/layout/VerticalCurvedList"/>
    <dgm:cxn modelId="{AAED46B7-0D91-47F0-9440-047027B82039}" type="presParOf" srcId="{A614C68B-D671-45B8-99B3-3507BDE0D9F0}" destId="{46B58781-5D05-4E16-8826-DDD6FE948656}" srcOrd="4" destOrd="0" presId="urn:microsoft.com/office/officeart/2008/layout/VerticalCurvedList"/>
    <dgm:cxn modelId="{525D60F7-D9C3-4D76-8B4D-88A2CD2A3AF8}" type="presParOf" srcId="{46B58781-5D05-4E16-8826-DDD6FE948656}" destId="{DA94C025-B0F4-446C-9699-D4228BD0A4D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46C05DC-6A5C-479B-91FA-C4BE0FCEF622}" type="doc">
      <dgm:prSet loTypeId="urn:diagrams.loki3.com/BracketList+Icon#1" loCatId="list" qsTypeId="urn:microsoft.com/office/officeart/2005/8/quickstyle/simple1#1" qsCatId="simple" csTypeId="urn:microsoft.com/office/officeart/2005/8/colors/accent1_2#1" csCatId="accent1" phldr="1"/>
      <dgm:spPr/>
      <dgm:t>
        <a:bodyPr/>
        <a:lstStyle/>
        <a:p>
          <a:endParaRPr lang="it-IT"/>
        </a:p>
      </dgm:t>
    </dgm:pt>
    <dgm:pt modelId="{481EDCE4-843A-4B0E-81AD-BC2A0C34F48F}">
      <dgm:prSet custT="1"/>
      <dgm:spPr/>
      <dgm:t>
        <a:bodyPr/>
        <a:lstStyle/>
        <a:p>
          <a:pPr rtl="0"/>
          <a:r>
            <a:rPr lang="en-GB" sz="1600" b="1" dirty="0" smtClean="0"/>
            <a:t>PA1: </a:t>
          </a:r>
        </a:p>
        <a:p>
          <a:pPr rtl="0"/>
          <a:r>
            <a:rPr lang="el-GR" sz="1600" b="1" dirty="0" smtClean="0"/>
            <a:t>Έξυπνες &amp; Καινοτόμες Περιφέρειες</a:t>
          </a:r>
          <a:endParaRPr lang="it-IT" sz="1600" dirty="0"/>
        </a:p>
      </dgm:t>
    </dgm:pt>
    <dgm:pt modelId="{24088532-E525-4C6A-BCB0-3502607F1B59}" type="parTrans" cxnId="{597902BF-C3F9-4C61-A9E6-8593683A0211}">
      <dgm:prSet/>
      <dgm:spPr/>
      <dgm:t>
        <a:bodyPr/>
        <a:lstStyle/>
        <a:p>
          <a:endParaRPr lang="it-IT"/>
        </a:p>
      </dgm:t>
    </dgm:pt>
    <dgm:pt modelId="{7323A1E5-2E28-42B8-8575-6A14B702FE72}" type="sibTrans" cxnId="{597902BF-C3F9-4C61-A9E6-8593683A0211}">
      <dgm:prSet/>
      <dgm:spPr/>
      <dgm:t>
        <a:bodyPr/>
        <a:lstStyle/>
        <a:p>
          <a:endParaRPr lang="it-IT"/>
        </a:p>
      </dgm:t>
    </dgm:pt>
    <dgm:pt modelId="{1AB4F9B5-0F83-4564-918F-65B0674BD81F}">
      <dgm:prSet/>
      <dgm:spPr>
        <a:solidFill>
          <a:schemeClr val="accent5">
            <a:lumMod val="50000"/>
          </a:schemeClr>
        </a:solidFill>
        <a:ln>
          <a:solidFill>
            <a:srgbClr val="FFC000"/>
          </a:solidFill>
        </a:ln>
      </dgm:spPr>
      <dgm:t>
        <a:bodyPr/>
        <a:lstStyle/>
        <a:p>
          <a:pPr rtl="0"/>
          <a:r>
            <a:rPr lang="en-GB" b="1" i="0" dirty="0" smtClean="0"/>
            <a:t>SO 1.1</a:t>
          </a:r>
          <a:r>
            <a:rPr lang="en-GB" i="0" dirty="0" smtClean="0"/>
            <a:t>: </a:t>
          </a:r>
          <a:r>
            <a:rPr lang="el-GR" i="0" dirty="0" smtClean="0"/>
            <a:t>Υποστήριξη ανάπτυξης περιφερειακού συστήματος καινοτομίας</a:t>
          </a:r>
          <a:endParaRPr lang="it-IT" i="0" dirty="0"/>
        </a:p>
      </dgm:t>
    </dgm:pt>
    <dgm:pt modelId="{EBC3D670-0948-49D0-8A01-FB73D3ACA39C}" type="parTrans" cxnId="{DDF36D2E-7901-4A81-B9AC-30439358C495}">
      <dgm:prSet/>
      <dgm:spPr/>
      <dgm:t>
        <a:bodyPr/>
        <a:lstStyle/>
        <a:p>
          <a:endParaRPr lang="it-IT"/>
        </a:p>
      </dgm:t>
    </dgm:pt>
    <dgm:pt modelId="{C825F12D-DBBC-484B-864E-3985FEF3EF67}" type="sibTrans" cxnId="{DDF36D2E-7901-4A81-B9AC-30439358C495}">
      <dgm:prSet/>
      <dgm:spPr/>
      <dgm:t>
        <a:bodyPr/>
        <a:lstStyle/>
        <a:p>
          <a:endParaRPr lang="it-IT"/>
        </a:p>
      </dgm:t>
    </dgm:pt>
    <dgm:pt modelId="{91DCA3F6-EF5A-4F6C-9CD9-40F6B4E77FB0}">
      <dgm:prSet custT="1"/>
      <dgm:spPr/>
      <dgm:t>
        <a:bodyPr/>
        <a:lstStyle/>
        <a:p>
          <a:pPr rtl="0"/>
          <a:r>
            <a:rPr lang="en-GB" sz="1600" b="1" dirty="0" smtClean="0"/>
            <a:t>PA2: </a:t>
          </a:r>
        </a:p>
        <a:p>
          <a:pPr rtl="0"/>
          <a:r>
            <a:rPr lang="el-GR" sz="1600" b="1" dirty="0" smtClean="0"/>
            <a:t>Αειφόρος Περιφέρεια</a:t>
          </a:r>
          <a:endParaRPr lang="it-IT" sz="1600" dirty="0"/>
        </a:p>
      </dgm:t>
    </dgm:pt>
    <dgm:pt modelId="{DEB61D5F-5BF3-4D1B-AEAB-C30671A51B8D}" type="parTrans" cxnId="{88A851C9-15EF-44C0-BA1C-298351006E93}">
      <dgm:prSet/>
      <dgm:spPr/>
      <dgm:t>
        <a:bodyPr/>
        <a:lstStyle/>
        <a:p>
          <a:endParaRPr lang="it-IT"/>
        </a:p>
      </dgm:t>
    </dgm:pt>
    <dgm:pt modelId="{B5C119F8-CDFE-4D8E-B419-CB3B0F675CEF}" type="sibTrans" cxnId="{88A851C9-15EF-44C0-BA1C-298351006E93}">
      <dgm:prSet/>
      <dgm:spPr/>
      <dgm:t>
        <a:bodyPr/>
        <a:lstStyle/>
        <a:p>
          <a:endParaRPr lang="it-IT"/>
        </a:p>
      </dgm:t>
    </dgm:pt>
    <dgm:pt modelId="{882D8EC8-BEBF-4454-BFAA-C809EAF77657}">
      <dgm:prSet/>
      <dgm:spPr>
        <a:solidFill>
          <a:srgbClr val="00B050"/>
        </a:solidFill>
      </dgm:spPr>
      <dgm:t>
        <a:bodyPr/>
        <a:lstStyle/>
        <a:p>
          <a:pPr rtl="0"/>
          <a:r>
            <a:rPr lang="en-GB" b="1" dirty="0" smtClean="0"/>
            <a:t>SO 2.1</a:t>
          </a:r>
          <a:r>
            <a:rPr lang="en-GB" dirty="0" smtClean="0"/>
            <a:t>: </a:t>
          </a:r>
          <a:r>
            <a:rPr lang="el-GR" dirty="0" smtClean="0"/>
            <a:t>Προώθηση της βιώσιμης αξιοποίησης των φυσικών και πολιτιστικών πόρων</a:t>
          </a:r>
          <a:endParaRPr lang="it-IT" dirty="0"/>
        </a:p>
      </dgm:t>
    </dgm:pt>
    <dgm:pt modelId="{78CBA2E2-D3A1-4B6D-9109-1C3AC34F5910}" type="parTrans" cxnId="{FCDF5BCA-385D-4EBA-9162-8C1ED837FBA1}">
      <dgm:prSet/>
      <dgm:spPr/>
      <dgm:t>
        <a:bodyPr/>
        <a:lstStyle/>
        <a:p>
          <a:endParaRPr lang="it-IT"/>
        </a:p>
      </dgm:t>
    </dgm:pt>
    <dgm:pt modelId="{5E05C561-C720-49C5-9B62-70ACAF6C837C}" type="sibTrans" cxnId="{FCDF5BCA-385D-4EBA-9162-8C1ED837FBA1}">
      <dgm:prSet/>
      <dgm:spPr/>
      <dgm:t>
        <a:bodyPr/>
        <a:lstStyle/>
        <a:p>
          <a:endParaRPr lang="it-IT"/>
        </a:p>
      </dgm:t>
    </dgm:pt>
    <dgm:pt modelId="{2C4539E8-BA56-4A83-8324-CBFA2B299CBE}">
      <dgm:prSet/>
      <dgm:spPr>
        <a:solidFill>
          <a:srgbClr val="00B050"/>
        </a:solidFill>
      </dgm:spPr>
      <dgm:t>
        <a:bodyPr/>
        <a:lstStyle/>
        <a:p>
          <a:pPr rtl="0"/>
          <a:r>
            <a:rPr lang="en-GB" b="1" dirty="0" smtClean="0"/>
            <a:t>SO 2.2: </a:t>
          </a:r>
          <a:r>
            <a:rPr lang="el-GR" dirty="0" smtClean="0"/>
            <a:t>Ενίσχυση της διεθνούς περιβαλλοντικής ευαισθησίας</a:t>
          </a:r>
          <a:r>
            <a:rPr lang="en-GB" dirty="0" smtClean="0"/>
            <a:t> </a:t>
          </a:r>
          <a:r>
            <a:rPr lang="el-GR" dirty="0" smtClean="0"/>
            <a:t>και διαφύλαξης του οικοσυστήματος</a:t>
          </a:r>
          <a:endParaRPr lang="it-IT" dirty="0"/>
        </a:p>
      </dgm:t>
    </dgm:pt>
    <dgm:pt modelId="{C6C36126-8EAD-4A41-BF66-0F0225480792}" type="parTrans" cxnId="{2D838009-A9F7-489A-A0A4-9FB12ED9C51B}">
      <dgm:prSet/>
      <dgm:spPr/>
      <dgm:t>
        <a:bodyPr/>
        <a:lstStyle/>
        <a:p>
          <a:endParaRPr lang="it-IT"/>
        </a:p>
      </dgm:t>
    </dgm:pt>
    <dgm:pt modelId="{E58CC118-641F-44DB-8715-42D84C981CB3}" type="sibTrans" cxnId="{2D838009-A9F7-489A-A0A4-9FB12ED9C51B}">
      <dgm:prSet/>
      <dgm:spPr/>
      <dgm:t>
        <a:bodyPr/>
        <a:lstStyle/>
        <a:p>
          <a:endParaRPr lang="it-IT"/>
        </a:p>
      </dgm:t>
    </dgm:pt>
    <dgm:pt modelId="{111C9204-BE7D-4B04-9103-478CA498728B}">
      <dgm:prSet custT="1"/>
      <dgm:spPr/>
      <dgm:t>
        <a:bodyPr/>
        <a:lstStyle/>
        <a:p>
          <a:pPr rtl="0"/>
          <a:r>
            <a:rPr lang="en-GB" sz="1600" b="1" dirty="0" smtClean="0"/>
            <a:t>PA3: </a:t>
          </a:r>
        </a:p>
        <a:p>
          <a:pPr rtl="0"/>
          <a:r>
            <a:rPr lang="el-GR" sz="1600" b="1" dirty="0" smtClean="0"/>
            <a:t>Συνδεδεμένη Περιφέρεια</a:t>
          </a:r>
          <a:endParaRPr lang="it-IT" sz="1600" dirty="0"/>
        </a:p>
      </dgm:t>
    </dgm:pt>
    <dgm:pt modelId="{C60416C0-4567-4CA9-8FAB-9787F0FC28B5}" type="parTrans" cxnId="{5F2AFC2B-5478-41DF-B86B-B4A1276D7953}">
      <dgm:prSet/>
      <dgm:spPr/>
      <dgm:t>
        <a:bodyPr/>
        <a:lstStyle/>
        <a:p>
          <a:endParaRPr lang="it-IT"/>
        </a:p>
      </dgm:t>
    </dgm:pt>
    <dgm:pt modelId="{75129EDD-7034-48D0-8BF0-6CADAD6774EE}" type="sibTrans" cxnId="{5F2AFC2B-5478-41DF-B86B-B4A1276D7953}">
      <dgm:prSet/>
      <dgm:spPr/>
      <dgm:t>
        <a:bodyPr/>
        <a:lstStyle/>
        <a:p>
          <a:endParaRPr lang="it-IT"/>
        </a:p>
      </dgm:t>
    </dgm:pt>
    <dgm:pt modelId="{93717D92-DE48-4CFA-953B-992BB283DA56}">
      <dgm:prSet/>
      <dgm:spPr>
        <a:solidFill>
          <a:schemeClr val="accent6"/>
        </a:solidFill>
      </dgm:spPr>
      <dgm:t>
        <a:bodyPr/>
        <a:lstStyle/>
        <a:p>
          <a:pPr rtl="0"/>
          <a:r>
            <a:rPr lang="en-GB" b="1" dirty="0" smtClean="0"/>
            <a:t>SO 3.1: </a:t>
          </a:r>
          <a:r>
            <a:rPr lang="el-GR" b="0" dirty="0" smtClean="0"/>
            <a:t>Ενίσχυση της ικανότητας για την παροχή ολοκληρωμένων υπηρεσιών μεταφορών και της </a:t>
          </a:r>
          <a:r>
            <a:rPr lang="el-GR" b="0" dirty="0" err="1" smtClean="0"/>
            <a:t>πολυτροπικότητας</a:t>
          </a:r>
          <a:endParaRPr lang="it-IT" b="0" dirty="0"/>
        </a:p>
      </dgm:t>
    </dgm:pt>
    <dgm:pt modelId="{853938E8-FA7B-4DA6-BE94-CCBE8E576BCD}" type="parTrans" cxnId="{0429E599-FAB9-4FEF-89B0-7DAB2E8D8A5D}">
      <dgm:prSet/>
      <dgm:spPr/>
      <dgm:t>
        <a:bodyPr/>
        <a:lstStyle/>
        <a:p>
          <a:endParaRPr lang="it-IT"/>
        </a:p>
      </dgm:t>
    </dgm:pt>
    <dgm:pt modelId="{7030D0E5-B651-4743-AD64-D549A93CE68B}" type="sibTrans" cxnId="{0429E599-FAB9-4FEF-89B0-7DAB2E8D8A5D}">
      <dgm:prSet/>
      <dgm:spPr/>
      <dgm:t>
        <a:bodyPr/>
        <a:lstStyle/>
        <a:p>
          <a:endParaRPr lang="it-IT"/>
        </a:p>
      </dgm:t>
    </dgm:pt>
    <dgm:pt modelId="{587A7BA6-7517-491B-82C0-A50C90C6711F}">
      <dgm:prSet custT="1"/>
      <dgm:spPr/>
      <dgm:t>
        <a:bodyPr/>
        <a:lstStyle/>
        <a:p>
          <a:pPr rtl="0"/>
          <a:r>
            <a:rPr lang="en-GB" sz="1600" b="1" dirty="0" smtClean="0"/>
            <a:t>PA4: </a:t>
          </a:r>
        </a:p>
        <a:p>
          <a:pPr rtl="0"/>
          <a:r>
            <a:rPr lang="el-GR" sz="1600" b="1" dirty="0" smtClean="0"/>
            <a:t>Καλύτερη Διοίκηση</a:t>
          </a:r>
          <a:endParaRPr lang="it-IT" sz="1600" dirty="0"/>
        </a:p>
      </dgm:t>
    </dgm:pt>
    <dgm:pt modelId="{F826235E-B2DC-4C46-ADDC-7D2D64EE8CA2}" type="parTrans" cxnId="{FFF97FED-26C0-401C-92EC-12B82C8AC352}">
      <dgm:prSet/>
      <dgm:spPr/>
      <dgm:t>
        <a:bodyPr/>
        <a:lstStyle/>
        <a:p>
          <a:endParaRPr lang="it-IT"/>
        </a:p>
      </dgm:t>
    </dgm:pt>
    <dgm:pt modelId="{1C65CC2A-5A3E-41D9-86F5-04E0CD3ACCAB}" type="sibTrans" cxnId="{FFF97FED-26C0-401C-92EC-12B82C8AC352}">
      <dgm:prSet/>
      <dgm:spPr/>
      <dgm:t>
        <a:bodyPr/>
        <a:lstStyle/>
        <a:p>
          <a:endParaRPr lang="it-IT"/>
        </a:p>
      </dgm:t>
    </dgm:pt>
    <dgm:pt modelId="{D09F4E10-ED5D-4D8A-B43E-29260BF063AE}">
      <dgm:prSet/>
      <dgm:spPr>
        <a:solidFill>
          <a:schemeClr val="accent2"/>
        </a:solidFill>
      </dgm:spPr>
      <dgm:t>
        <a:bodyPr/>
        <a:lstStyle/>
        <a:p>
          <a:pPr rtl="0"/>
          <a:r>
            <a:rPr lang="en-GB" b="1" dirty="0" smtClean="0"/>
            <a:t>SO 4.1: </a:t>
          </a:r>
          <a:r>
            <a:rPr lang="el-GR" b="0" dirty="0" smtClean="0"/>
            <a:t>Ενδυνάμωση της θεσμικής ικανότητας της δημόσιας διοίκησης και των φορέων με την υποστήριξη της εφαρμογής κοινών προτεραιοτήτων</a:t>
          </a:r>
          <a:endParaRPr lang="it-IT" b="0" dirty="0"/>
        </a:p>
      </dgm:t>
    </dgm:pt>
    <dgm:pt modelId="{C16117E0-A4BB-434D-A07C-D63C6FC884F7}" type="parTrans" cxnId="{BC0E4EBA-FA82-43C1-8BD4-03D71B1E1908}">
      <dgm:prSet/>
      <dgm:spPr/>
      <dgm:t>
        <a:bodyPr/>
        <a:lstStyle/>
        <a:p>
          <a:endParaRPr lang="it-IT"/>
        </a:p>
      </dgm:t>
    </dgm:pt>
    <dgm:pt modelId="{F35AA661-02EE-479B-8552-B1975DD94E4B}" type="sibTrans" cxnId="{BC0E4EBA-FA82-43C1-8BD4-03D71B1E1908}">
      <dgm:prSet/>
      <dgm:spPr/>
      <dgm:t>
        <a:bodyPr/>
        <a:lstStyle/>
        <a:p>
          <a:endParaRPr lang="it-IT"/>
        </a:p>
      </dgm:t>
    </dgm:pt>
    <dgm:pt modelId="{BB053B7E-3069-4E58-92CB-A0DBA0AA2921}">
      <dgm:prSet/>
      <dgm:spPr>
        <a:solidFill>
          <a:srgbClr val="00B050"/>
        </a:solidFill>
      </dgm:spPr>
      <dgm:t>
        <a:bodyPr/>
        <a:lstStyle/>
        <a:p>
          <a:pPr rtl="0"/>
          <a:endParaRPr lang="it-IT" dirty="0"/>
        </a:p>
      </dgm:t>
    </dgm:pt>
    <dgm:pt modelId="{87386152-EBD4-4611-9EAB-A079C7E4CD86}" type="parTrans" cxnId="{3DA7A782-C241-456B-B032-142FE6113E4B}">
      <dgm:prSet/>
      <dgm:spPr/>
      <dgm:t>
        <a:bodyPr/>
        <a:lstStyle/>
        <a:p>
          <a:endParaRPr lang="el-GR"/>
        </a:p>
      </dgm:t>
    </dgm:pt>
    <dgm:pt modelId="{991FB5A2-29D7-42C5-8FC7-EFBE1F3D9ACB}" type="sibTrans" cxnId="{3DA7A782-C241-456B-B032-142FE6113E4B}">
      <dgm:prSet/>
      <dgm:spPr/>
      <dgm:t>
        <a:bodyPr/>
        <a:lstStyle/>
        <a:p>
          <a:endParaRPr lang="el-GR"/>
        </a:p>
      </dgm:t>
    </dgm:pt>
    <dgm:pt modelId="{5BC4A103-A9C5-4D7C-B7BA-2B3A11B8A463}" type="pres">
      <dgm:prSet presAssocID="{E46C05DC-6A5C-479B-91FA-C4BE0FCEF622}" presName="Name0" presStyleCnt="0">
        <dgm:presLayoutVars>
          <dgm:dir/>
          <dgm:animLvl val="lvl"/>
          <dgm:resizeHandles val="exact"/>
        </dgm:presLayoutVars>
      </dgm:prSet>
      <dgm:spPr/>
      <dgm:t>
        <a:bodyPr/>
        <a:lstStyle/>
        <a:p>
          <a:endParaRPr lang="it-IT"/>
        </a:p>
      </dgm:t>
    </dgm:pt>
    <dgm:pt modelId="{5E880D4C-29D5-4347-B062-BBD77843FB2A}" type="pres">
      <dgm:prSet presAssocID="{481EDCE4-843A-4B0E-81AD-BC2A0C34F48F}" presName="linNode" presStyleCnt="0"/>
      <dgm:spPr/>
    </dgm:pt>
    <dgm:pt modelId="{1EBB2E0F-C33C-43C4-82E4-5BA9CFDAB3A3}" type="pres">
      <dgm:prSet presAssocID="{481EDCE4-843A-4B0E-81AD-BC2A0C34F48F}" presName="parTx" presStyleLbl="revTx" presStyleIdx="0" presStyleCnt="4">
        <dgm:presLayoutVars>
          <dgm:chMax val="1"/>
          <dgm:bulletEnabled val="1"/>
        </dgm:presLayoutVars>
      </dgm:prSet>
      <dgm:spPr/>
      <dgm:t>
        <a:bodyPr/>
        <a:lstStyle/>
        <a:p>
          <a:endParaRPr lang="it-IT"/>
        </a:p>
      </dgm:t>
    </dgm:pt>
    <dgm:pt modelId="{F3413519-4A72-4145-9CBD-EAC2E65A38F8}" type="pres">
      <dgm:prSet presAssocID="{481EDCE4-843A-4B0E-81AD-BC2A0C34F48F}" presName="bracket" presStyleLbl="parChTrans1D1" presStyleIdx="0" presStyleCnt="4"/>
      <dgm:spPr/>
    </dgm:pt>
    <dgm:pt modelId="{BCA88946-BB4D-4093-9F97-9DA9C36A99A1}" type="pres">
      <dgm:prSet presAssocID="{481EDCE4-843A-4B0E-81AD-BC2A0C34F48F}" presName="spH" presStyleCnt="0"/>
      <dgm:spPr/>
    </dgm:pt>
    <dgm:pt modelId="{AD5ACC8B-2DAF-4242-84A9-0180E13F12DB}" type="pres">
      <dgm:prSet presAssocID="{481EDCE4-843A-4B0E-81AD-BC2A0C34F48F}" presName="desTx" presStyleLbl="node1" presStyleIdx="0" presStyleCnt="4">
        <dgm:presLayoutVars>
          <dgm:bulletEnabled val="1"/>
        </dgm:presLayoutVars>
      </dgm:prSet>
      <dgm:spPr/>
      <dgm:t>
        <a:bodyPr/>
        <a:lstStyle/>
        <a:p>
          <a:endParaRPr lang="it-IT"/>
        </a:p>
      </dgm:t>
    </dgm:pt>
    <dgm:pt modelId="{A3C4AA86-527C-4432-BFEE-6900C9C9D9C1}" type="pres">
      <dgm:prSet presAssocID="{7323A1E5-2E28-42B8-8575-6A14B702FE72}" presName="spV" presStyleCnt="0"/>
      <dgm:spPr/>
    </dgm:pt>
    <dgm:pt modelId="{E0BFCAC0-0C57-4801-8B4E-A15B41AE9CEB}" type="pres">
      <dgm:prSet presAssocID="{91DCA3F6-EF5A-4F6C-9CD9-40F6B4E77FB0}" presName="linNode" presStyleCnt="0"/>
      <dgm:spPr/>
    </dgm:pt>
    <dgm:pt modelId="{56EB62E9-E36A-4361-AEF8-92326DB5C37B}" type="pres">
      <dgm:prSet presAssocID="{91DCA3F6-EF5A-4F6C-9CD9-40F6B4E77FB0}" presName="parTx" presStyleLbl="revTx" presStyleIdx="1" presStyleCnt="4">
        <dgm:presLayoutVars>
          <dgm:chMax val="1"/>
          <dgm:bulletEnabled val="1"/>
        </dgm:presLayoutVars>
      </dgm:prSet>
      <dgm:spPr/>
      <dgm:t>
        <a:bodyPr/>
        <a:lstStyle/>
        <a:p>
          <a:endParaRPr lang="it-IT"/>
        </a:p>
      </dgm:t>
    </dgm:pt>
    <dgm:pt modelId="{66248844-421B-4309-9EE4-75FDA7F847EB}" type="pres">
      <dgm:prSet presAssocID="{91DCA3F6-EF5A-4F6C-9CD9-40F6B4E77FB0}" presName="bracket" presStyleLbl="parChTrans1D1" presStyleIdx="1" presStyleCnt="4"/>
      <dgm:spPr/>
    </dgm:pt>
    <dgm:pt modelId="{DDC6BB2C-20D5-4B22-90CC-6A160349BA94}" type="pres">
      <dgm:prSet presAssocID="{91DCA3F6-EF5A-4F6C-9CD9-40F6B4E77FB0}" presName="spH" presStyleCnt="0"/>
      <dgm:spPr/>
    </dgm:pt>
    <dgm:pt modelId="{758EF8C5-E6C7-4EC4-8171-9A93CF848392}" type="pres">
      <dgm:prSet presAssocID="{91DCA3F6-EF5A-4F6C-9CD9-40F6B4E77FB0}" presName="desTx" presStyleLbl="node1" presStyleIdx="1" presStyleCnt="4">
        <dgm:presLayoutVars>
          <dgm:bulletEnabled val="1"/>
        </dgm:presLayoutVars>
      </dgm:prSet>
      <dgm:spPr/>
      <dgm:t>
        <a:bodyPr/>
        <a:lstStyle/>
        <a:p>
          <a:endParaRPr lang="it-IT"/>
        </a:p>
      </dgm:t>
    </dgm:pt>
    <dgm:pt modelId="{F47D6A39-6136-4EC8-BBA4-5639265794CF}" type="pres">
      <dgm:prSet presAssocID="{B5C119F8-CDFE-4D8E-B419-CB3B0F675CEF}" presName="spV" presStyleCnt="0"/>
      <dgm:spPr/>
    </dgm:pt>
    <dgm:pt modelId="{8DF94DEB-CC4D-45A2-911E-22D5D043453B}" type="pres">
      <dgm:prSet presAssocID="{111C9204-BE7D-4B04-9103-478CA498728B}" presName="linNode" presStyleCnt="0"/>
      <dgm:spPr/>
    </dgm:pt>
    <dgm:pt modelId="{CC231A4D-F21A-4FB3-9C7B-1DD0F09B53B0}" type="pres">
      <dgm:prSet presAssocID="{111C9204-BE7D-4B04-9103-478CA498728B}" presName="parTx" presStyleLbl="revTx" presStyleIdx="2" presStyleCnt="4">
        <dgm:presLayoutVars>
          <dgm:chMax val="1"/>
          <dgm:bulletEnabled val="1"/>
        </dgm:presLayoutVars>
      </dgm:prSet>
      <dgm:spPr/>
      <dgm:t>
        <a:bodyPr/>
        <a:lstStyle/>
        <a:p>
          <a:endParaRPr lang="it-IT"/>
        </a:p>
      </dgm:t>
    </dgm:pt>
    <dgm:pt modelId="{F0B2434D-7367-440D-B185-AA169D7957E3}" type="pres">
      <dgm:prSet presAssocID="{111C9204-BE7D-4B04-9103-478CA498728B}" presName="bracket" presStyleLbl="parChTrans1D1" presStyleIdx="2" presStyleCnt="4"/>
      <dgm:spPr/>
    </dgm:pt>
    <dgm:pt modelId="{2EF1551F-A850-41D4-B862-0F5BD1CEB154}" type="pres">
      <dgm:prSet presAssocID="{111C9204-BE7D-4B04-9103-478CA498728B}" presName="spH" presStyleCnt="0"/>
      <dgm:spPr/>
    </dgm:pt>
    <dgm:pt modelId="{55E986BC-4BCF-4D8E-BB08-FF2B8849B038}" type="pres">
      <dgm:prSet presAssocID="{111C9204-BE7D-4B04-9103-478CA498728B}" presName="desTx" presStyleLbl="node1" presStyleIdx="2" presStyleCnt="4">
        <dgm:presLayoutVars>
          <dgm:bulletEnabled val="1"/>
        </dgm:presLayoutVars>
      </dgm:prSet>
      <dgm:spPr/>
      <dgm:t>
        <a:bodyPr/>
        <a:lstStyle/>
        <a:p>
          <a:endParaRPr lang="it-IT"/>
        </a:p>
      </dgm:t>
    </dgm:pt>
    <dgm:pt modelId="{6EF4EABC-77BF-4FB6-A928-1089F1F7028D}" type="pres">
      <dgm:prSet presAssocID="{75129EDD-7034-48D0-8BF0-6CADAD6774EE}" presName="spV" presStyleCnt="0"/>
      <dgm:spPr/>
    </dgm:pt>
    <dgm:pt modelId="{F5677CC1-F0A2-46A6-A5FF-165D8DCCE20D}" type="pres">
      <dgm:prSet presAssocID="{587A7BA6-7517-491B-82C0-A50C90C6711F}" presName="linNode" presStyleCnt="0"/>
      <dgm:spPr/>
    </dgm:pt>
    <dgm:pt modelId="{36D1055A-B3C7-44B3-BC7C-3A61E57FA716}" type="pres">
      <dgm:prSet presAssocID="{587A7BA6-7517-491B-82C0-A50C90C6711F}" presName="parTx" presStyleLbl="revTx" presStyleIdx="3" presStyleCnt="4">
        <dgm:presLayoutVars>
          <dgm:chMax val="1"/>
          <dgm:bulletEnabled val="1"/>
        </dgm:presLayoutVars>
      </dgm:prSet>
      <dgm:spPr/>
      <dgm:t>
        <a:bodyPr/>
        <a:lstStyle/>
        <a:p>
          <a:endParaRPr lang="it-IT"/>
        </a:p>
      </dgm:t>
    </dgm:pt>
    <dgm:pt modelId="{57E06457-73B7-4E3E-8B19-4D594EC347D4}" type="pres">
      <dgm:prSet presAssocID="{587A7BA6-7517-491B-82C0-A50C90C6711F}" presName="bracket" presStyleLbl="parChTrans1D1" presStyleIdx="3" presStyleCnt="4"/>
      <dgm:spPr/>
    </dgm:pt>
    <dgm:pt modelId="{2656531E-9E90-48E1-81EE-516AEE7EB29F}" type="pres">
      <dgm:prSet presAssocID="{587A7BA6-7517-491B-82C0-A50C90C6711F}" presName="spH" presStyleCnt="0"/>
      <dgm:spPr/>
    </dgm:pt>
    <dgm:pt modelId="{718DB2D1-D9A9-4340-9159-F4317DA51000}" type="pres">
      <dgm:prSet presAssocID="{587A7BA6-7517-491B-82C0-A50C90C6711F}" presName="desTx" presStyleLbl="node1" presStyleIdx="3" presStyleCnt="4">
        <dgm:presLayoutVars>
          <dgm:bulletEnabled val="1"/>
        </dgm:presLayoutVars>
      </dgm:prSet>
      <dgm:spPr/>
      <dgm:t>
        <a:bodyPr/>
        <a:lstStyle/>
        <a:p>
          <a:endParaRPr lang="it-IT"/>
        </a:p>
      </dgm:t>
    </dgm:pt>
  </dgm:ptLst>
  <dgm:cxnLst>
    <dgm:cxn modelId="{BC0E4EBA-FA82-43C1-8BD4-03D71B1E1908}" srcId="{587A7BA6-7517-491B-82C0-A50C90C6711F}" destId="{D09F4E10-ED5D-4D8A-B43E-29260BF063AE}" srcOrd="0" destOrd="0" parTransId="{C16117E0-A4BB-434D-A07C-D63C6FC884F7}" sibTransId="{F35AA661-02EE-479B-8552-B1975DD94E4B}"/>
    <dgm:cxn modelId="{597902BF-C3F9-4C61-A9E6-8593683A0211}" srcId="{E46C05DC-6A5C-479B-91FA-C4BE0FCEF622}" destId="{481EDCE4-843A-4B0E-81AD-BC2A0C34F48F}" srcOrd="0" destOrd="0" parTransId="{24088532-E525-4C6A-BCB0-3502607F1B59}" sibTransId="{7323A1E5-2E28-42B8-8575-6A14B702FE72}"/>
    <dgm:cxn modelId="{2D838009-A9F7-489A-A0A4-9FB12ED9C51B}" srcId="{91DCA3F6-EF5A-4F6C-9CD9-40F6B4E77FB0}" destId="{2C4539E8-BA56-4A83-8324-CBFA2B299CBE}" srcOrd="2" destOrd="0" parTransId="{C6C36126-8EAD-4A41-BF66-0F0225480792}" sibTransId="{E58CC118-641F-44DB-8715-42D84C981CB3}"/>
    <dgm:cxn modelId="{C9CE861D-56BC-4AA9-A16B-615B595E37DB}" type="presOf" srcId="{BB053B7E-3069-4E58-92CB-A0DBA0AA2921}" destId="{758EF8C5-E6C7-4EC4-8171-9A93CF848392}" srcOrd="0" destOrd="1" presId="urn:diagrams.loki3.com/BracketList+Icon#1"/>
    <dgm:cxn modelId="{88A851C9-15EF-44C0-BA1C-298351006E93}" srcId="{E46C05DC-6A5C-479B-91FA-C4BE0FCEF622}" destId="{91DCA3F6-EF5A-4F6C-9CD9-40F6B4E77FB0}" srcOrd="1" destOrd="0" parTransId="{DEB61D5F-5BF3-4D1B-AEAB-C30671A51B8D}" sibTransId="{B5C119F8-CDFE-4D8E-B419-CB3B0F675CEF}"/>
    <dgm:cxn modelId="{201EBD08-3314-4FDE-A93E-7EB3C510AA0E}" type="presOf" srcId="{2C4539E8-BA56-4A83-8324-CBFA2B299CBE}" destId="{758EF8C5-E6C7-4EC4-8171-9A93CF848392}" srcOrd="0" destOrd="2" presId="urn:diagrams.loki3.com/BracketList+Icon#1"/>
    <dgm:cxn modelId="{47954F8D-C9F6-4AFB-9DF7-EC5644F55D73}" type="presOf" srcId="{587A7BA6-7517-491B-82C0-A50C90C6711F}" destId="{36D1055A-B3C7-44B3-BC7C-3A61E57FA716}" srcOrd="0" destOrd="0" presId="urn:diagrams.loki3.com/BracketList+Icon#1"/>
    <dgm:cxn modelId="{27C22182-DF90-42D5-8297-80875A8096D1}" type="presOf" srcId="{1AB4F9B5-0F83-4564-918F-65B0674BD81F}" destId="{AD5ACC8B-2DAF-4242-84A9-0180E13F12DB}" srcOrd="0" destOrd="0" presId="urn:diagrams.loki3.com/BracketList+Icon#1"/>
    <dgm:cxn modelId="{8E601DDD-A71E-46AF-97C3-2EB8F10DE88D}" type="presOf" srcId="{481EDCE4-843A-4B0E-81AD-BC2A0C34F48F}" destId="{1EBB2E0F-C33C-43C4-82E4-5BA9CFDAB3A3}" srcOrd="0" destOrd="0" presId="urn:diagrams.loki3.com/BracketList+Icon#1"/>
    <dgm:cxn modelId="{FCDF5BCA-385D-4EBA-9162-8C1ED837FBA1}" srcId="{91DCA3F6-EF5A-4F6C-9CD9-40F6B4E77FB0}" destId="{882D8EC8-BEBF-4454-BFAA-C809EAF77657}" srcOrd="0" destOrd="0" parTransId="{78CBA2E2-D3A1-4B6D-9109-1C3AC34F5910}" sibTransId="{5E05C561-C720-49C5-9B62-70ACAF6C837C}"/>
    <dgm:cxn modelId="{FFF97FED-26C0-401C-92EC-12B82C8AC352}" srcId="{E46C05DC-6A5C-479B-91FA-C4BE0FCEF622}" destId="{587A7BA6-7517-491B-82C0-A50C90C6711F}" srcOrd="3" destOrd="0" parTransId="{F826235E-B2DC-4C46-ADDC-7D2D64EE8CA2}" sibTransId="{1C65CC2A-5A3E-41D9-86F5-04E0CD3ACCAB}"/>
    <dgm:cxn modelId="{3DA7A782-C241-456B-B032-142FE6113E4B}" srcId="{91DCA3F6-EF5A-4F6C-9CD9-40F6B4E77FB0}" destId="{BB053B7E-3069-4E58-92CB-A0DBA0AA2921}" srcOrd="1" destOrd="0" parTransId="{87386152-EBD4-4611-9EAB-A079C7E4CD86}" sibTransId="{991FB5A2-29D7-42C5-8FC7-EFBE1F3D9ACB}"/>
    <dgm:cxn modelId="{DDF36D2E-7901-4A81-B9AC-30439358C495}" srcId="{481EDCE4-843A-4B0E-81AD-BC2A0C34F48F}" destId="{1AB4F9B5-0F83-4564-918F-65B0674BD81F}" srcOrd="0" destOrd="0" parTransId="{EBC3D670-0948-49D0-8A01-FB73D3ACA39C}" sibTransId="{C825F12D-DBBC-484B-864E-3985FEF3EF67}"/>
    <dgm:cxn modelId="{5F2AFC2B-5478-41DF-B86B-B4A1276D7953}" srcId="{E46C05DC-6A5C-479B-91FA-C4BE0FCEF622}" destId="{111C9204-BE7D-4B04-9103-478CA498728B}" srcOrd="2" destOrd="0" parTransId="{C60416C0-4567-4CA9-8FAB-9787F0FC28B5}" sibTransId="{75129EDD-7034-48D0-8BF0-6CADAD6774EE}"/>
    <dgm:cxn modelId="{4D50E1DA-D663-488F-81B2-5AE0126AB3BF}" type="presOf" srcId="{882D8EC8-BEBF-4454-BFAA-C809EAF77657}" destId="{758EF8C5-E6C7-4EC4-8171-9A93CF848392}" srcOrd="0" destOrd="0" presId="urn:diagrams.loki3.com/BracketList+Icon#1"/>
    <dgm:cxn modelId="{F9BB8DE4-A46D-4200-BC5A-B2B7636CF8E2}" type="presOf" srcId="{91DCA3F6-EF5A-4F6C-9CD9-40F6B4E77FB0}" destId="{56EB62E9-E36A-4361-AEF8-92326DB5C37B}" srcOrd="0" destOrd="0" presId="urn:diagrams.loki3.com/BracketList+Icon#1"/>
    <dgm:cxn modelId="{CA15670B-8FEA-4179-8158-FDDA7D390E8A}" type="presOf" srcId="{E46C05DC-6A5C-479B-91FA-C4BE0FCEF622}" destId="{5BC4A103-A9C5-4D7C-B7BA-2B3A11B8A463}" srcOrd="0" destOrd="0" presId="urn:diagrams.loki3.com/BracketList+Icon#1"/>
    <dgm:cxn modelId="{A222DF37-BF4B-4944-B4D7-49221B5FAF32}" type="presOf" srcId="{93717D92-DE48-4CFA-953B-992BB283DA56}" destId="{55E986BC-4BCF-4D8E-BB08-FF2B8849B038}" srcOrd="0" destOrd="0" presId="urn:diagrams.loki3.com/BracketList+Icon#1"/>
    <dgm:cxn modelId="{7AFA78D5-C262-4B14-B072-A01EA036AC00}" type="presOf" srcId="{D09F4E10-ED5D-4D8A-B43E-29260BF063AE}" destId="{718DB2D1-D9A9-4340-9159-F4317DA51000}" srcOrd="0" destOrd="0" presId="urn:diagrams.loki3.com/BracketList+Icon#1"/>
    <dgm:cxn modelId="{0429E599-FAB9-4FEF-89B0-7DAB2E8D8A5D}" srcId="{111C9204-BE7D-4B04-9103-478CA498728B}" destId="{93717D92-DE48-4CFA-953B-992BB283DA56}" srcOrd="0" destOrd="0" parTransId="{853938E8-FA7B-4DA6-BE94-CCBE8E576BCD}" sibTransId="{7030D0E5-B651-4743-AD64-D549A93CE68B}"/>
    <dgm:cxn modelId="{F744181F-E488-453A-A26D-F979CF7A781A}" type="presOf" srcId="{111C9204-BE7D-4B04-9103-478CA498728B}" destId="{CC231A4D-F21A-4FB3-9C7B-1DD0F09B53B0}" srcOrd="0" destOrd="0" presId="urn:diagrams.loki3.com/BracketList+Icon#1"/>
    <dgm:cxn modelId="{3D09FA73-E1B7-430C-B4AC-CA3F9F0717E9}" type="presParOf" srcId="{5BC4A103-A9C5-4D7C-B7BA-2B3A11B8A463}" destId="{5E880D4C-29D5-4347-B062-BBD77843FB2A}" srcOrd="0" destOrd="0" presId="urn:diagrams.loki3.com/BracketList+Icon#1"/>
    <dgm:cxn modelId="{415F08C9-FC9A-4BA3-A09E-B001ED854761}" type="presParOf" srcId="{5E880D4C-29D5-4347-B062-BBD77843FB2A}" destId="{1EBB2E0F-C33C-43C4-82E4-5BA9CFDAB3A3}" srcOrd="0" destOrd="0" presId="urn:diagrams.loki3.com/BracketList+Icon#1"/>
    <dgm:cxn modelId="{F8C8CECC-88EF-43D5-96ED-F86B4D6B4A58}" type="presParOf" srcId="{5E880D4C-29D5-4347-B062-BBD77843FB2A}" destId="{F3413519-4A72-4145-9CBD-EAC2E65A38F8}" srcOrd="1" destOrd="0" presId="urn:diagrams.loki3.com/BracketList+Icon#1"/>
    <dgm:cxn modelId="{FAD8DADB-DA33-47EE-AD11-E20CA12AC294}" type="presParOf" srcId="{5E880D4C-29D5-4347-B062-BBD77843FB2A}" destId="{BCA88946-BB4D-4093-9F97-9DA9C36A99A1}" srcOrd="2" destOrd="0" presId="urn:diagrams.loki3.com/BracketList+Icon#1"/>
    <dgm:cxn modelId="{D04DC38D-912B-403A-AC89-834F2D0D3CF4}" type="presParOf" srcId="{5E880D4C-29D5-4347-B062-BBD77843FB2A}" destId="{AD5ACC8B-2DAF-4242-84A9-0180E13F12DB}" srcOrd="3" destOrd="0" presId="urn:diagrams.loki3.com/BracketList+Icon#1"/>
    <dgm:cxn modelId="{6D7330AE-128D-473E-BBCE-03E10C9D8C1A}" type="presParOf" srcId="{5BC4A103-A9C5-4D7C-B7BA-2B3A11B8A463}" destId="{A3C4AA86-527C-4432-BFEE-6900C9C9D9C1}" srcOrd="1" destOrd="0" presId="urn:diagrams.loki3.com/BracketList+Icon#1"/>
    <dgm:cxn modelId="{C0910E2B-19CF-4222-AF09-8B7FA1086C31}" type="presParOf" srcId="{5BC4A103-A9C5-4D7C-B7BA-2B3A11B8A463}" destId="{E0BFCAC0-0C57-4801-8B4E-A15B41AE9CEB}" srcOrd="2" destOrd="0" presId="urn:diagrams.loki3.com/BracketList+Icon#1"/>
    <dgm:cxn modelId="{B7D9BAB9-C02F-4B46-89A0-5E1E8E905249}" type="presParOf" srcId="{E0BFCAC0-0C57-4801-8B4E-A15B41AE9CEB}" destId="{56EB62E9-E36A-4361-AEF8-92326DB5C37B}" srcOrd="0" destOrd="0" presId="urn:diagrams.loki3.com/BracketList+Icon#1"/>
    <dgm:cxn modelId="{550740EA-1F6D-48B5-9613-71A092A66492}" type="presParOf" srcId="{E0BFCAC0-0C57-4801-8B4E-A15B41AE9CEB}" destId="{66248844-421B-4309-9EE4-75FDA7F847EB}" srcOrd="1" destOrd="0" presId="urn:diagrams.loki3.com/BracketList+Icon#1"/>
    <dgm:cxn modelId="{18E7F01E-E862-42AC-A189-DD5BDDE03E0D}" type="presParOf" srcId="{E0BFCAC0-0C57-4801-8B4E-A15B41AE9CEB}" destId="{DDC6BB2C-20D5-4B22-90CC-6A160349BA94}" srcOrd="2" destOrd="0" presId="urn:diagrams.loki3.com/BracketList+Icon#1"/>
    <dgm:cxn modelId="{30680C4A-A652-4665-A953-C076A641758E}" type="presParOf" srcId="{E0BFCAC0-0C57-4801-8B4E-A15B41AE9CEB}" destId="{758EF8C5-E6C7-4EC4-8171-9A93CF848392}" srcOrd="3" destOrd="0" presId="urn:diagrams.loki3.com/BracketList+Icon#1"/>
    <dgm:cxn modelId="{2D40CEE0-BE4F-414F-9866-3D893D86076F}" type="presParOf" srcId="{5BC4A103-A9C5-4D7C-B7BA-2B3A11B8A463}" destId="{F47D6A39-6136-4EC8-BBA4-5639265794CF}" srcOrd="3" destOrd="0" presId="urn:diagrams.loki3.com/BracketList+Icon#1"/>
    <dgm:cxn modelId="{437A8BE1-14C2-46C0-B667-EDCC7A752FFA}" type="presParOf" srcId="{5BC4A103-A9C5-4D7C-B7BA-2B3A11B8A463}" destId="{8DF94DEB-CC4D-45A2-911E-22D5D043453B}" srcOrd="4" destOrd="0" presId="urn:diagrams.loki3.com/BracketList+Icon#1"/>
    <dgm:cxn modelId="{0489F443-27DE-44E3-BBE6-A35DD53E9AF9}" type="presParOf" srcId="{8DF94DEB-CC4D-45A2-911E-22D5D043453B}" destId="{CC231A4D-F21A-4FB3-9C7B-1DD0F09B53B0}" srcOrd="0" destOrd="0" presId="urn:diagrams.loki3.com/BracketList+Icon#1"/>
    <dgm:cxn modelId="{DF81CC9A-52CA-4768-9F74-256C344685CB}" type="presParOf" srcId="{8DF94DEB-CC4D-45A2-911E-22D5D043453B}" destId="{F0B2434D-7367-440D-B185-AA169D7957E3}" srcOrd="1" destOrd="0" presId="urn:diagrams.loki3.com/BracketList+Icon#1"/>
    <dgm:cxn modelId="{6A24D53D-837A-4AE2-9AA4-6C78494B78C2}" type="presParOf" srcId="{8DF94DEB-CC4D-45A2-911E-22D5D043453B}" destId="{2EF1551F-A850-41D4-B862-0F5BD1CEB154}" srcOrd="2" destOrd="0" presId="urn:diagrams.loki3.com/BracketList+Icon#1"/>
    <dgm:cxn modelId="{49631904-6753-48B0-B5FC-D6388E911A9D}" type="presParOf" srcId="{8DF94DEB-CC4D-45A2-911E-22D5D043453B}" destId="{55E986BC-4BCF-4D8E-BB08-FF2B8849B038}" srcOrd="3" destOrd="0" presId="urn:diagrams.loki3.com/BracketList+Icon#1"/>
    <dgm:cxn modelId="{B8961D25-ADE1-448D-8478-0BE6463106E6}" type="presParOf" srcId="{5BC4A103-A9C5-4D7C-B7BA-2B3A11B8A463}" destId="{6EF4EABC-77BF-4FB6-A928-1089F1F7028D}" srcOrd="5" destOrd="0" presId="urn:diagrams.loki3.com/BracketList+Icon#1"/>
    <dgm:cxn modelId="{F5C93201-4B75-4D16-872E-44F3986BF74C}" type="presParOf" srcId="{5BC4A103-A9C5-4D7C-B7BA-2B3A11B8A463}" destId="{F5677CC1-F0A2-46A6-A5FF-165D8DCCE20D}" srcOrd="6" destOrd="0" presId="urn:diagrams.loki3.com/BracketList+Icon#1"/>
    <dgm:cxn modelId="{0304E6C2-7DCC-4461-903F-9265592A2AE0}" type="presParOf" srcId="{F5677CC1-F0A2-46A6-A5FF-165D8DCCE20D}" destId="{36D1055A-B3C7-44B3-BC7C-3A61E57FA716}" srcOrd="0" destOrd="0" presId="urn:diagrams.loki3.com/BracketList+Icon#1"/>
    <dgm:cxn modelId="{43940FD5-1720-4928-B2DF-2049BB05ADAE}" type="presParOf" srcId="{F5677CC1-F0A2-46A6-A5FF-165D8DCCE20D}" destId="{57E06457-73B7-4E3E-8B19-4D594EC347D4}" srcOrd="1" destOrd="0" presId="urn:diagrams.loki3.com/BracketList+Icon#1"/>
    <dgm:cxn modelId="{F4FCE549-FA97-49AD-84A1-3E860795B6C3}" type="presParOf" srcId="{F5677CC1-F0A2-46A6-A5FF-165D8DCCE20D}" destId="{2656531E-9E90-48E1-81EE-516AEE7EB29F}" srcOrd="2" destOrd="0" presId="urn:diagrams.loki3.com/BracketList+Icon#1"/>
    <dgm:cxn modelId="{ED92E746-AE9A-481D-8963-485EED5AE9E0}" type="presParOf" srcId="{F5677CC1-F0A2-46A6-A5FF-165D8DCCE20D}" destId="{718DB2D1-D9A9-4340-9159-F4317DA51000}" srcOrd="3" destOrd="0" presId="urn:diagrams.loki3.com/BracketList+Ic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C2AFF81-05AB-374B-9EDD-20848E7A5441}" type="doc">
      <dgm:prSet loTypeId="urn:microsoft.com/office/officeart/2008/layout/NameandTitleOrganizationalChart" loCatId="" qsTypeId="urn:microsoft.com/office/officeart/2005/8/quickstyle/simple2" qsCatId="simple" csTypeId="urn:microsoft.com/office/officeart/2005/8/colors/accent1_2" csCatId="accent1" phldr="1"/>
      <dgm:spPr/>
      <dgm:t>
        <a:bodyPr/>
        <a:lstStyle/>
        <a:p>
          <a:endParaRPr lang="fr-FR"/>
        </a:p>
      </dgm:t>
    </dgm:pt>
    <dgm:pt modelId="{92DD68B9-86E6-434B-83D1-C03AF2CF8F5B}">
      <dgm:prSet phldrT="[Texte]" custT="1"/>
      <dgm:spPr>
        <a:noFill/>
      </dgm:spPr>
      <dgm:t>
        <a:bodyPr/>
        <a:lstStyle/>
        <a:p>
          <a:r>
            <a:rPr lang="el-GR" altLang="en-US" sz="1600" kern="1200" dirty="0" smtClean="0">
              <a:solidFill>
                <a:srgbClr val="C00000"/>
              </a:solidFill>
              <a:latin typeface="Trebuchet MS" pitchFamily="34" charset="0"/>
              <a:ea typeface="ＭＳ Ｐゴシック" pitchFamily="-28" charset="-128"/>
              <a:cs typeface="+mn-cs"/>
            </a:rPr>
            <a:t>Βελτίωση των συνθηκών ζωής των ανθρώπων στην περιοχή της Μαύρης Θάλασσας μέσω της βιώσιμης ανάπτυξης και την προστασία του περιβάλλοντος</a:t>
          </a:r>
          <a:endParaRPr lang="fr-FR" altLang="en-US" sz="1600" kern="1200" dirty="0">
            <a:solidFill>
              <a:srgbClr val="C00000"/>
            </a:solidFill>
            <a:latin typeface="Trebuchet MS" pitchFamily="34" charset="0"/>
            <a:ea typeface="ＭＳ Ｐゴシック" pitchFamily="-28" charset="-128"/>
            <a:cs typeface="+mn-cs"/>
          </a:endParaRPr>
        </a:p>
      </dgm:t>
    </dgm:pt>
    <dgm:pt modelId="{9A05F8E0-51AA-C146-8324-A2C8941F3950}" type="parTrans" cxnId="{D63F7447-04D4-5B49-818B-E7C6BA967B77}">
      <dgm:prSet/>
      <dgm:spPr/>
      <dgm:t>
        <a:bodyPr/>
        <a:lstStyle/>
        <a:p>
          <a:endParaRPr lang="fr-FR" b="1"/>
        </a:p>
      </dgm:t>
    </dgm:pt>
    <dgm:pt modelId="{2FB9CE54-3580-C540-8063-6B6D19466D16}" type="sibTrans" cxnId="{D63F7447-04D4-5B49-818B-E7C6BA967B77}">
      <dgm:prSet custT="1"/>
      <dgm:spPr/>
      <dgm:t>
        <a:bodyPr/>
        <a:lstStyle/>
        <a:p>
          <a:pPr algn="ctr"/>
          <a:r>
            <a:rPr lang="el-GR" sz="1400" b="1" noProof="0" dirty="0" smtClean="0"/>
            <a:t>Ο Ευρύτερος Στόχος</a:t>
          </a:r>
          <a:endParaRPr lang="en-GB" sz="1400" b="1" noProof="0" dirty="0"/>
        </a:p>
      </dgm:t>
    </dgm:pt>
    <dgm:pt modelId="{B21EDEBA-6159-8943-9373-9E914EDBDEC8}">
      <dgm:prSet custT="1"/>
      <dgm:spPr>
        <a:noFill/>
      </dgm:spPr>
      <dgm:t>
        <a:bodyPr/>
        <a:lstStyle/>
        <a:p>
          <a:r>
            <a:rPr lang="el-GR" altLang="en-US" sz="1600" kern="1200" dirty="0" smtClean="0">
              <a:solidFill>
                <a:srgbClr val="003399"/>
              </a:solidFill>
              <a:latin typeface="Trebuchet MS" pitchFamily="34" charset="0"/>
              <a:ea typeface="ＭＳ Ｐゴシック" pitchFamily="-28" charset="-128"/>
              <a:cs typeface="+mn-cs"/>
            </a:rPr>
            <a:t>Προώθηση συντονισμού &amp; περιβαλλοντικής προστασίας και μείωση των αποβλήτων σε μαρίνες</a:t>
          </a:r>
          <a:endParaRPr lang="fr-FR" altLang="en-US" sz="1600" kern="1200" dirty="0">
            <a:solidFill>
              <a:srgbClr val="003399"/>
            </a:solidFill>
            <a:latin typeface="Trebuchet MS" pitchFamily="34" charset="0"/>
            <a:ea typeface="ＭＳ Ｐゴシック" pitchFamily="-28" charset="-128"/>
            <a:cs typeface="+mn-cs"/>
          </a:endParaRPr>
        </a:p>
      </dgm:t>
    </dgm:pt>
    <dgm:pt modelId="{2E18350F-3899-3C4C-8E92-627C37CB22A8}" type="parTrans" cxnId="{6B49B7A9-4E34-F546-A3C9-C25557EC6E34}">
      <dgm:prSet/>
      <dgm:spPr/>
      <dgm:t>
        <a:bodyPr/>
        <a:lstStyle/>
        <a:p>
          <a:endParaRPr lang="fr-FR" b="1"/>
        </a:p>
      </dgm:t>
    </dgm:pt>
    <dgm:pt modelId="{7965B462-EE89-A048-A343-7013AC6E3F8F}" type="sibTrans" cxnId="{6B49B7A9-4E34-F546-A3C9-C25557EC6E34}">
      <dgm:prSet custT="1"/>
      <dgm:spPr/>
      <dgm:t>
        <a:bodyPr/>
        <a:lstStyle/>
        <a:p>
          <a:pPr algn="ctr"/>
          <a:r>
            <a:rPr lang="el-GR" sz="1400" b="1" dirty="0" smtClean="0"/>
            <a:t>Θεματικός Στόχος</a:t>
          </a:r>
          <a:r>
            <a:rPr lang="fr-FR" sz="1400" b="1" dirty="0" smtClean="0"/>
            <a:t> </a:t>
          </a:r>
          <a:r>
            <a:rPr lang="fr-FR" sz="1400" b="1" dirty="0"/>
            <a:t>B</a:t>
          </a:r>
        </a:p>
      </dgm:t>
    </dgm:pt>
    <dgm:pt modelId="{260EF228-B82B-914B-AA69-2419C9E4208C}">
      <dgm:prSet custT="1"/>
      <dgm:spPr>
        <a:noFill/>
      </dgm:spPr>
      <dgm:t>
        <a:bodyPr/>
        <a:lstStyle/>
        <a:p>
          <a:r>
            <a:rPr lang="el-GR" altLang="en-US" sz="1600" kern="1200" dirty="0" smtClean="0">
              <a:solidFill>
                <a:srgbClr val="003399"/>
              </a:solidFill>
              <a:latin typeface="Trebuchet MS" pitchFamily="34" charset="0"/>
              <a:ea typeface="ＭＳ Ｐゴシック" pitchFamily="-28" charset="-128"/>
              <a:cs typeface="+mn-cs"/>
            </a:rPr>
            <a:t>Προώθηση της επιχειρηματικότητας</a:t>
          </a:r>
          <a:endParaRPr lang="fr-FR" altLang="en-US" sz="1600" kern="1200" dirty="0">
            <a:solidFill>
              <a:srgbClr val="003399"/>
            </a:solidFill>
            <a:latin typeface="Trebuchet MS" pitchFamily="34" charset="0"/>
            <a:ea typeface="ＭＳ Ｐゴシック" pitchFamily="-28" charset="-128"/>
            <a:cs typeface="+mn-cs"/>
          </a:endParaRPr>
        </a:p>
      </dgm:t>
    </dgm:pt>
    <dgm:pt modelId="{4D0496AB-CDB3-D042-86B7-65707F2E5C40}" type="parTrans" cxnId="{E5F3AAFC-3DD9-ED46-A212-AD9098780BD2}">
      <dgm:prSet/>
      <dgm:spPr/>
      <dgm:t>
        <a:bodyPr/>
        <a:lstStyle/>
        <a:p>
          <a:endParaRPr lang="fr-FR" b="1"/>
        </a:p>
      </dgm:t>
    </dgm:pt>
    <dgm:pt modelId="{56099290-2EF0-844A-93C4-8B52641525E1}" type="sibTrans" cxnId="{E5F3AAFC-3DD9-ED46-A212-AD9098780BD2}">
      <dgm:prSet custT="1"/>
      <dgm:spPr/>
      <dgm:t>
        <a:bodyPr/>
        <a:lstStyle/>
        <a:p>
          <a:pPr algn="ctr"/>
          <a:r>
            <a:rPr lang="el-GR" sz="1400" b="1" dirty="0" smtClean="0"/>
            <a:t>Θεματικός Στόχος</a:t>
          </a:r>
          <a:r>
            <a:rPr lang="fr-FR" sz="1400" b="1" dirty="0" smtClean="0"/>
            <a:t> </a:t>
          </a:r>
          <a:r>
            <a:rPr lang="fr-FR" sz="1400" b="1" dirty="0"/>
            <a:t>A</a:t>
          </a:r>
        </a:p>
      </dgm:t>
    </dgm:pt>
    <dgm:pt modelId="{5234DDA8-760C-F743-9D52-72F56963885B}">
      <dgm:prSet custT="1"/>
      <dgm:spPr>
        <a:noFill/>
      </dgm:spPr>
      <dgm:t>
        <a:bodyPr/>
        <a:lstStyle/>
        <a:p>
          <a:r>
            <a:rPr lang="el-GR" altLang="en-US" sz="1600" kern="1200" dirty="0" smtClean="0">
              <a:solidFill>
                <a:srgbClr val="7030A0"/>
              </a:solidFill>
              <a:latin typeface="Trebuchet MS" pitchFamily="34" charset="0"/>
              <a:ea typeface="ＭＳ Ｐゴシック" pitchFamily="-28" charset="-128"/>
              <a:cs typeface="+mn-cs"/>
            </a:rPr>
            <a:t>Κοινή προώθηση επιχειρηματικότητας στον τουρισμό και στον πολιτισμό</a:t>
          </a:r>
          <a:endParaRPr lang="fr-FR" altLang="en-US" sz="1600" kern="1200" dirty="0">
            <a:solidFill>
              <a:srgbClr val="7030A0"/>
            </a:solidFill>
            <a:latin typeface="Trebuchet MS" pitchFamily="34" charset="0"/>
            <a:ea typeface="ＭＳ Ｐゴシック" pitchFamily="-28" charset="-128"/>
            <a:cs typeface="+mn-cs"/>
          </a:endParaRPr>
        </a:p>
      </dgm:t>
    </dgm:pt>
    <dgm:pt modelId="{05C84B7B-9AFE-144E-823E-F82F9672E4EE}" type="parTrans" cxnId="{F6382D88-B3A6-924E-9F85-D1E020411B89}">
      <dgm:prSet/>
      <dgm:spPr/>
      <dgm:t>
        <a:bodyPr/>
        <a:lstStyle/>
        <a:p>
          <a:endParaRPr lang="fr-FR" b="1"/>
        </a:p>
      </dgm:t>
    </dgm:pt>
    <dgm:pt modelId="{423AD0B2-FE92-B34F-843C-4BDC4288A819}" type="sibTrans" cxnId="{F6382D88-B3A6-924E-9F85-D1E020411B89}">
      <dgm:prSet custT="1"/>
      <dgm:spPr/>
      <dgm:t>
        <a:bodyPr/>
        <a:lstStyle/>
        <a:p>
          <a:pPr algn="ctr"/>
          <a:r>
            <a:rPr lang="el-GR" sz="1400" b="1" noProof="0" dirty="0" smtClean="0"/>
            <a:t>Προτεραιότητα</a:t>
          </a:r>
          <a:r>
            <a:rPr lang="fr-FR" sz="1400" b="1" dirty="0" smtClean="0"/>
            <a:t> </a:t>
          </a:r>
          <a:r>
            <a:rPr lang="fr-FR" sz="1400" b="1" dirty="0"/>
            <a:t>1</a:t>
          </a:r>
        </a:p>
      </dgm:t>
    </dgm:pt>
    <dgm:pt modelId="{5568F734-A16C-1442-914F-0E14D5E8037D}">
      <dgm:prSet custT="1"/>
      <dgm:spPr>
        <a:noFill/>
      </dgm:spPr>
      <dgm:t>
        <a:bodyPr/>
        <a:lstStyle/>
        <a:p>
          <a:r>
            <a:rPr lang="el-GR" altLang="en-US" sz="1400" kern="1200" dirty="0" smtClean="0">
              <a:solidFill>
                <a:srgbClr val="7030A0"/>
              </a:solidFill>
              <a:latin typeface="Trebuchet MS" pitchFamily="34" charset="0"/>
              <a:ea typeface="ＭＳ Ｐゴシック" pitchFamily="-28" charset="-128"/>
              <a:cs typeface="+mn-cs"/>
            </a:rPr>
            <a:t>Αύξηση των ευκαιριών διασυνοριακού εμπορίου και εκσυγχρονισμός και διασύνδεση με τον αγροτικό τομέα</a:t>
          </a:r>
          <a:endParaRPr lang="fr-FR" altLang="en-US" sz="1400" kern="1200" dirty="0">
            <a:solidFill>
              <a:srgbClr val="7030A0"/>
            </a:solidFill>
            <a:latin typeface="Trebuchet MS" pitchFamily="34" charset="0"/>
            <a:ea typeface="ＭＳ Ｐゴシック" pitchFamily="-28" charset="-128"/>
            <a:cs typeface="+mn-cs"/>
          </a:endParaRPr>
        </a:p>
      </dgm:t>
    </dgm:pt>
    <dgm:pt modelId="{E079D1B8-9B93-E742-86BC-24EC17038247}" type="parTrans" cxnId="{4AA9C346-AF26-004A-B850-618BC0CC0C51}">
      <dgm:prSet/>
      <dgm:spPr/>
      <dgm:t>
        <a:bodyPr/>
        <a:lstStyle/>
        <a:p>
          <a:endParaRPr lang="fr-FR" b="1"/>
        </a:p>
      </dgm:t>
    </dgm:pt>
    <dgm:pt modelId="{2B826D08-0858-DC4A-AFD6-23D208BC0D48}" type="sibTrans" cxnId="{4AA9C346-AF26-004A-B850-618BC0CC0C51}">
      <dgm:prSet custT="1"/>
      <dgm:spPr/>
      <dgm:t>
        <a:bodyPr/>
        <a:lstStyle/>
        <a:p>
          <a:pPr algn="ctr"/>
          <a:r>
            <a:rPr lang="el-GR" sz="1400" b="1" noProof="0" dirty="0" smtClean="0"/>
            <a:t>Προτεραιότητα</a:t>
          </a:r>
          <a:r>
            <a:rPr lang="fr-FR" sz="1400" b="1" dirty="0" smtClean="0"/>
            <a:t> 2</a:t>
          </a:r>
          <a:endParaRPr lang="fr-FR" sz="1400" b="1" dirty="0"/>
        </a:p>
      </dgm:t>
    </dgm:pt>
    <dgm:pt modelId="{51FAEED7-E810-714A-A102-8DC088A91538}">
      <dgm:prSet custT="1"/>
      <dgm:spPr>
        <a:noFill/>
      </dgm:spPr>
      <dgm:t>
        <a:bodyPr/>
        <a:lstStyle/>
        <a:p>
          <a:r>
            <a:rPr lang="el-GR" altLang="en-US" sz="1600" kern="1200" dirty="0" smtClean="0">
              <a:solidFill>
                <a:srgbClr val="7030A0"/>
              </a:solidFill>
              <a:latin typeface="Trebuchet MS" pitchFamily="34" charset="0"/>
              <a:ea typeface="ＭＳ Ｐゴシック" pitchFamily="-28" charset="-128"/>
              <a:cs typeface="+mn-cs"/>
            </a:rPr>
            <a:t>Βελτίωση κοινού περιβαλλοντικού ελέγχου</a:t>
          </a:r>
          <a:endParaRPr lang="fr-FR" altLang="en-US" sz="1600" kern="1200" dirty="0">
            <a:solidFill>
              <a:srgbClr val="7030A0"/>
            </a:solidFill>
            <a:latin typeface="Trebuchet MS" pitchFamily="34" charset="0"/>
            <a:ea typeface="ＭＳ Ｐゴシック" pitchFamily="-28" charset="-128"/>
            <a:cs typeface="+mn-cs"/>
          </a:endParaRPr>
        </a:p>
      </dgm:t>
    </dgm:pt>
    <dgm:pt modelId="{91246883-F0EA-7C4D-9A17-75EBD6C3159F}" type="parTrans" cxnId="{63BDD336-FD66-884D-B8DE-E6F503591B6D}">
      <dgm:prSet/>
      <dgm:spPr/>
      <dgm:t>
        <a:bodyPr/>
        <a:lstStyle/>
        <a:p>
          <a:endParaRPr lang="fr-FR" b="1"/>
        </a:p>
      </dgm:t>
    </dgm:pt>
    <dgm:pt modelId="{C32F7034-CB34-B747-9725-FA8682650D3C}" type="sibTrans" cxnId="{63BDD336-FD66-884D-B8DE-E6F503591B6D}">
      <dgm:prSet custT="1"/>
      <dgm:spPr/>
      <dgm:t>
        <a:bodyPr/>
        <a:lstStyle/>
        <a:p>
          <a:pPr algn="ctr"/>
          <a:r>
            <a:rPr lang="el-GR" sz="1400" b="1" noProof="0" dirty="0" smtClean="0"/>
            <a:t>Προτεραιότητα </a:t>
          </a:r>
          <a:r>
            <a:rPr lang="fr-FR" sz="1400" b="1" dirty="0" smtClean="0"/>
            <a:t>3</a:t>
          </a:r>
          <a:endParaRPr lang="fr-FR" sz="1400" b="1" dirty="0"/>
        </a:p>
      </dgm:t>
    </dgm:pt>
    <dgm:pt modelId="{E7CA2D48-F4FB-0741-B653-1B4DCE3FC837}">
      <dgm:prSet custT="1"/>
      <dgm:spPr>
        <a:noFill/>
      </dgm:spPr>
      <dgm:t>
        <a:bodyPr/>
        <a:lstStyle/>
        <a:p>
          <a:r>
            <a:rPr lang="el-GR" altLang="en-US" sz="1400" kern="1200" dirty="0" smtClean="0">
              <a:solidFill>
                <a:srgbClr val="7030A0"/>
              </a:solidFill>
              <a:latin typeface="Trebuchet MS" pitchFamily="34" charset="0"/>
              <a:ea typeface="ＭＳ Ｐゴシック" pitchFamily="-28" charset="-128"/>
              <a:cs typeface="+mn-cs"/>
            </a:rPr>
            <a:t>Προώθηση κοινής ενημέρωσης-ευαισθητοποίησης &amp; κοινών δράσεων για μείωση αποβλήτων σε ποτάμια και μαρίνες</a:t>
          </a:r>
          <a:endParaRPr lang="fr-FR" altLang="en-US" sz="1400" kern="1200" dirty="0">
            <a:solidFill>
              <a:srgbClr val="7030A0"/>
            </a:solidFill>
            <a:latin typeface="Trebuchet MS" pitchFamily="34" charset="0"/>
            <a:ea typeface="ＭＳ Ｐゴシック" pitchFamily="-28" charset="-128"/>
            <a:cs typeface="+mn-cs"/>
          </a:endParaRPr>
        </a:p>
      </dgm:t>
    </dgm:pt>
    <dgm:pt modelId="{AAFA49A9-2C21-864D-BD62-4237E2C14901}" type="parTrans" cxnId="{7FAB87D5-20FB-7840-91FA-4666F868EAB7}">
      <dgm:prSet/>
      <dgm:spPr/>
      <dgm:t>
        <a:bodyPr/>
        <a:lstStyle/>
        <a:p>
          <a:endParaRPr lang="fr-FR" b="1"/>
        </a:p>
      </dgm:t>
    </dgm:pt>
    <dgm:pt modelId="{A1FC34F5-7075-EB44-A965-A26A9262AA5D}" type="sibTrans" cxnId="{7FAB87D5-20FB-7840-91FA-4666F868EAB7}">
      <dgm:prSet custT="1"/>
      <dgm:spPr/>
      <dgm:t>
        <a:bodyPr/>
        <a:lstStyle/>
        <a:p>
          <a:pPr algn="ctr"/>
          <a:r>
            <a:rPr lang="el-GR" sz="1400" b="1" noProof="0" dirty="0" smtClean="0"/>
            <a:t>Προτεραιότητα </a:t>
          </a:r>
          <a:r>
            <a:rPr lang="fr-FR" sz="1400" b="1" dirty="0" smtClean="0"/>
            <a:t>4</a:t>
          </a:r>
          <a:endParaRPr lang="fr-FR" sz="1400" b="1" dirty="0"/>
        </a:p>
      </dgm:t>
    </dgm:pt>
    <dgm:pt modelId="{3C920AB4-7230-BE4C-B505-E20BA1B701E5}" type="pres">
      <dgm:prSet presAssocID="{3C2AFF81-05AB-374B-9EDD-20848E7A5441}" presName="hierChild1" presStyleCnt="0">
        <dgm:presLayoutVars>
          <dgm:orgChart val="1"/>
          <dgm:chPref val="1"/>
          <dgm:dir/>
          <dgm:animOne val="branch"/>
          <dgm:animLvl val="lvl"/>
          <dgm:resizeHandles/>
        </dgm:presLayoutVars>
      </dgm:prSet>
      <dgm:spPr/>
      <dgm:t>
        <a:bodyPr/>
        <a:lstStyle/>
        <a:p>
          <a:endParaRPr lang="fr-FR"/>
        </a:p>
      </dgm:t>
    </dgm:pt>
    <dgm:pt modelId="{FCB0E076-9D64-ED4E-95D8-59BEBCA8B93E}" type="pres">
      <dgm:prSet presAssocID="{92DD68B9-86E6-434B-83D1-C03AF2CF8F5B}" presName="hierRoot1" presStyleCnt="0">
        <dgm:presLayoutVars>
          <dgm:hierBranch val="init"/>
        </dgm:presLayoutVars>
      </dgm:prSet>
      <dgm:spPr/>
      <dgm:t>
        <a:bodyPr/>
        <a:lstStyle/>
        <a:p>
          <a:endParaRPr lang="en-GB"/>
        </a:p>
      </dgm:t>
    </dgm:pt>
    <dgm:pt modelId="{507487C5-6D7C-6445-8FBA-3DD072351D08}" type="pres">
      <dgm:prSet presAssocID="{92DD68B9-86E6-434B-83D1-C03AF2CF8F5B}" presName="rootComposite1" presStyleCnt="0"/>
      <dgm:spPr/>
      <dgm:t>
        <a:bodyPr/>
        <a:lstStyle/>
        <a:p>
          <a:endParaRPr lang="en-GB"/>
        </a:p>
      </dgm:t>
    </dgm:pt>
    <dgm:pt modelId="{DD63F062-314A-DD48-9ECE-96010AAD55B3}" type="pres">
      <dgm:prSet presAssocID="{92DD68B9-86E6-434B-83D1-C03AF2CF8F5B}" presName="rootText1" presStyleLbl="node0" presStyleIdx="0" presStyleCnt="1" custScaleX="574245" custScaleY="142372" custLinFactY="-3281" custLinFactNeighborX="-3877" custLinFactNeighborY="-100000">
        <dgm:presLayoutVars>
          <dgm:chMax/>
          <dgm:chPref val="3"/>
        </dgm:presLayoutVars>
      </dgm:prSet>
      <dgm:spPr/>
      <dgm:t>
        <a:bodyPr/>
        <a:lstStyle/>
        <a:p>
          <a:endParaRPr lang="en-GB"/>
        </a:p>
      </dgm:t>
    </dgm:pt>
    <dgm:pt modelId="{57400CEF-70A6-F24D-ABA8-51BE1D12CC5F}" type="pres">
      <dgm:prSet presAssocID="{92DD68B9-86E6-434B-83D1-C03AF2CF8F5B}" presName="titleText1" presStyleLbl="fgAcc0" presStyleIdx="0" presStyleCnt="1" custScaleX="200765" custScaleY="116656" custLinFactNeighborX="-18547" custLinFactNeighborY="22797">
        <dgm:presLayoutVars>
          <dgm:chMax val="0"/>
          <dgm:chPref val="0"/>
        </dgm:presLayoutVars>
      </dgm:prSet>
      <dgm:spPr/>
      <dgm:t>
        <a:bodyPr/>
        <a:lstStyle/>
        <a:p>
          <a:endParaRPr lang="en-GB"/>
        </a:p>
      </dgm:t>
    </dgm:pt>
    <dgm:pt modelId="{EB17E8D7-1196-0049-B27F-E07310E1B6B9}" type="pres">
      <dgm:prSet presAssocID="{92DD68B9-86E6-434B-83D1-C03AF2CF8F5B}" presName="rootConnector1" presStyleLbl="node1" presStyleIdx="0" presStyleCnt="6"/>
      <dgm:spPr/>
      <dgm:t>
        <a:bodyPr/>
        <a:lstStyle/>
        <a:p>
          <a:endParaRPr lang="en-GB"/>
        </a:p>
      </dgm:t>
    </dgm:pt>
    <dgm:pt modelId="{05D4DCE1-942F-144E-84DE-37F227FC57DE}" type="pres">
      <dgm:prSet presAssocID="{92DD68B9-86E6-434B-83D1-C03AF2CF8F5B}" presName="hierChild2" presStyleCnt="0"/>
      <dgm:spPr/>
      <dgm:t>
        <a:bodyPr/>
        <a:lstStyle/>
        <a:p>
          <a:endParaRPr lang="en-GB"/>
        </a:p>
      </dgm:t>
    </dgm:pt>
    <dgm:pt modelId="{681258D5-1611-3749-9227-6470A5B92EF4}" type="pres">
      <dgm:prSet presAssocID="{4D0496AB-CDB3-D042-86B7-65707F2E5C40}" presName="Name37" presStyleLbl="parChTrans1D2" presStyleIdx="0" presStyleCnt="2"/>
      <dgm:spPr/>
      <dgm:t>
        <a:bodyPr/>
        <a:lstStyle/>
        <a:p>
          <a:endParaRPr lang="fr-FR"/>
        </a:p>
      </dgm:t>
    </dgm:pt>
    <dgm:pt modelId="{791A48D4-A0A3-744C-8D6A-73C9F8D7DA03}" type="pres">
      <dgm:prSet presAssocID="{260EF228-B82B-914B-AA69-2419C9E4208C}" presName="hierRoot2" presStyleCnt="0">
        <dgm:presLayoutVars>
          <dgm:hierBranch val="init"/>
        </dgm:presLayoutVars>
      </dgm:prSet>
      <dgm:spPr/>
      <dgm:t>
        <a:bodyPr/>
        <a:lstStyle/>
        <a:p>
          <a:endParaRPr lang="en-GB"/>
        </a:p>
      </dgm:t>
    </dgm:pt>
    <dgm:pt modelId="{F4B530F1-F4A6-8F49-918A-63A8D29CCB30}" type="pres">
      <dgm:prSet presAssocID="{260EF228-B82B-914B-AA69-2419C9E4208C}" presName="rootComposite" presStyleCnt="0"/>
      <dgm:spPr/>
      <dgm:t>
        <a:bodyPr/>
        <a:lstStyle/>
        <a:p>
          <a:endParaRPr lang="en-GB"/>
        </a:p>
      </dgm:t>
    </dgm:pt>
    <dgm:pt modelId="{CAC2A6B5-C8A9-A742-80D5-703641FFFE1B}" type="pres">
      <dgm:prSet presAssocID="{260EF228-B82B-914B-AA69-2419C9E4208C}" presName="rootText" presStyleLbl="node1" presStyleIdx="0" presStyleCnt="6" custScaleX="279200" custScaleY="200600" custLinFactNeighborX="2517" custLinFactNeighborY="-22347">
        <dgm:presLayoutVars>
          <dgm:chMax/>
          <dgm:chPref val="3"/>
        </dgm:presLayoutVars>
      </dgm:prSet>
      <dgm:spPr/>
      <dgm:t>
        <a:bodyPr/>
        <a:lstStyle/>
        <a:p>
          <a:endParaRPr lang="fr-FR"/>
        </a:p>
      </dgm:t>
    </dgm:pt>
    <dgm:pt modelId="{0A788AAD-A33B-5C44-A59C-1402A2CAE961}" type="pres">
      <dgm:prSet presAssocID="{260EF228-B82B-914B-AA69-2419C9E4208C}" presName="titleText2" presStyleLbl="fgAcc1" presStyleIdx="0" presStyleCnt="6" custScaleX="273100" custScaleY="142975" custLinFactNeighborX="-16894" custLinFactNeighborY="92158">
        <dgm:presLayoutVars>
          <dgm:chMax val="0"/>
          <dgm:chPref val="0"/>
        </dgm:presLayoutVars>
      </dgm:prSet>
      <dgm:spPr/>
      <dgm:t>
        <a:bodyPr/>
        <a:lstStyle/>
        <a:p>
          <a:endParaRPr lang="fr-FR"/>
        </a:p>
      </dgm:t>
    </dgm:pt>
    <dgm:pt modelId="{EB1BB76D-560C-BC41-BC35-C2A56FFE755F}" type="pres">
      <dgm:prSet presAssocID="{260EF228-B82B-914B-AA69-2419C9E4208C}" presName="rootConnector" presStyleLbl="node2" presStyleIdx="0" presStyleCnt="0"/>
      <dgm:spPr/>
      <dgm:t>
        <a:bodyPr/>
        <a:lstStyle/>
        <a:p>
          <a:endParaRPr lang="fr-FR"/>
        </a:p>
      </dgm:t>
    </dgm:pt>
    <dgm:pt modelId="{620868DD-1779-DC46-AA94-9174F5992B88}" type="pres">
      <dgm:prSet presAssocID="{260EF228-B82B-914B-AA69-2419C9E4208C}" presName="hierChild4" presStyleCnt="0"/>
      <dgm:spPr/>
      <dgm:t>
        <a:bodyPr/>
        <a:lstStyle/>
        <a:p>
          <a:endParaRPr lang="en-GB"/>
        </a:p>
      </dgm:t>
    </dgm:pt>
    <dgm:pt modelId="{7267BFAE-EFFB-AA4A-BB81-2E5DCAA6B8A7}" type="pres">
      <dgm:prSet presAssocID="{05C84B7B-9AFE-144E-823E-F82F9672E4EE}" presName="Name37" presStyleLbl="parChTrans1D3" presStyleIdx="0" presStyleCnt="4"/>
      <dgm:spPr/>
      <dgm:t>
        <a:bodyPr/>
        <a:lstStyle/>
        <a:p>
          <a:endParaRPr lang="fr-FR"/>
        </a:p>
      </dgm:t>
    </dgm:pt>
    <dgm:pt modelId="{0C699CFA-1E08-D74F-8FA7-475954CFBBC9}" type="pres">
      <dgm:prSet presAssocID="{5234DDA8-760C-F743-9D52-72F56963885B}" presName="hierRoot2" presStyleCnt="0">
        <dgm:presLayoutVars>
          <dgm:hierBranch val="init"/>
        </dgm:presLayoutVars>
      </dgm:prSet>
      <dgm:spPr/>
      <dgm:t>
        <a:bodyPr/>
        <a:lstStyle/>
        <a:p>
          <a:endParaRPr lang="en-GB"/>
        </a:p>
      </dgm:t>
    </dgm:pt>
    <dgm:pt modelId="{6636628A-A622-D145-87B4-6EBBCE5F5A61}" type="pres">
      <dgm:prSet presAssocID="{5234DDA8-760C-F743-9D52-72F56963885B}" presName="rootComposite" presStyleCnt="0"/>
      <dgm:spPr/>
      <dgm:t>
        <a:bodyPr/>
        <a:lstStyle/>
        <a:p>
          <a:endParaRPr lang="en-GB"/>
        </a:p>
      </dgm:t>
    </dgm:pt>
    <dgm:pt modelId="{E9026EEF-58AB-8C4C-8C0A-4C585CC8C620}" type="pres">
      <dgm:prSet presAssocID="{5234DDA8-760C-F743-9D52-72F56963885B}" presName="rootText" presStyleLbl="node1" presStyleIdx="1" presStyleCnt="6" custScaleX="149822" custScaleY="353366" custLinFactNeighborX="3195" custLinFactNeighborY="60090">
        <dgm:presLayoutVars>
          <dgm:chMax/>
          <dgm:chPref val="3"/>
        </dgm:presLayoutVars>
      </dgm:prSet>
      <dgm:spPr/>
      <dgm:t>
        <a:bodyPr/>
        <a:lstStyle/>
        <a:p>
          <a:endParaRPr lang="fr-FR"/>
        </a:p>
      </dgm:t>
    </dgm:pt>
    <dgm:pt modelId="{18D661A8-CC4B-2C40-99D9-494F70CB03C6}" type="pres">
      <dgm:prSet presAssocID="{5234DDA8-760C-F743-9D52-72F56963885B}" presName="titleText2" presStyleLbl="fgAcc1" presStyleIdx="1" presStyleCnt="6" custScaleX="124778" custLinFactY="154159" custLinFactNeighborX="-4394" custLinFactNeighborY="200000">
        <dgm:presLayoutVars>
          <dgm:chMax val="0"/>
          <dgm:chPref val="0"/>
        </dgm:presLayoutVars>
      </dgm:prSet>
      <dgm:spPr/>
      <dgm:t>
        <a:bodyPr/>
        <a:lstStyle/>
        <a:p>
          <a:endParaRPr lang="fr-FR"/>
        </a:p>
      </dgm:t>
    </dgm:pt>
    <dgm:pt modelId="{A3383553-8317-FE43-B584-66E1927DC826}" type="pres">
      <dgm:prSet presAssocID="{5234DDA8-760C-F743-9D52-72F56963885B}" presName="rootConnector" presStyleLbl="node3" presStyleIdx="0" presStyleCnt="0"/>
      <dgm:spPr/>
      <dgm:t>
        <a:bodyPr/>
        <a:lstStyle/>
        <a:p>
          <a:endParaRPr lang="fr-FR"/>
        </a:p>
      </dgm:t>
    </dgm:pt>
    <dgm:pt modelId="{A7AE0AB0-0831-8E42-97C3-031E987FF856}" type="pres">
      <dgm:prSet presAssocID="{5234DDA8-760C-F743-9D52-72F56963885B}" presName="hierChild4" presStyleCnt="0"/>
      <dgm:spPr/>
      <dgm:t>
        <a:bodyPr/>
        <a:lstStyle/>
        <a:p>
          <a:endParaRPr lang="en-GB"/>
        </a:p>
      </dgm:t>
    </dgm:pt>
    <dgm:pt modelId="{08AFAB56-77F5-AF45-874D-83A976C4A2B1}" type="pres">
      <dgm:prSet presAssocID="{5234DDA8-760C-F743-9D52-72F56963885B}" presName="hierChild5" presStyleCnt="0"/>
      <dgm:spPr/>
      <dgm:t>
        <a:bodyPr/>
        <a:lstStyle/>
        <a:p>
          <a:endParaRPr lang="en-GB"/>
        </a:p>
      </dgm:t>
    </dgm:pt>
    <dgm:pt modelId="{B984C5CF-43A5-B44F-98DB-34DB40F681BF}" type="pres">
      <dgm:prSet presAssocID="{E079D1B8-9B93-E742-86BC-24EC17038247}" presName="Name37" presStyleLbl="parChTrans1D3" presStyleIdx="1" presStyleCnt="4"/>
      <dgm:spPr/>
      <dgm:t>
        <a:bodyPr/>
        <a:lstStyle/>
        <a:p>
          <a:endParaRPr lang="fr-FR"/>
        </a:p>
      </dgm:t>
    </dgm:pt>
    <dgm:pt modelId="{AC593657-DC32-7E42-907E-DC5C243306D9}" type="pres">
      <dgm:prSet presAssocID="{5568F734-A16C-1442-914F-0E14D5E8037D}" presName="hierRoot2" presStyleCnt="0">
        <dgm:presLayoutVars>
          <dgm:hierBranch val="init"/>
        </dgm:presLayoutVars>
      </dgm:prSet>
      <dgm:spPr/>
      <dgm:t>
        <a:bodyPr/>
        <a:lstStyle/>
        <a:p>
          <a:endParaRPr lang="en-GB"/>
        </a:p>
      </dgm:t>
    </dgm:pt>
    <dgm:pt modelId="{51742C0C-8218-F141-A5CE-BF51A293582F}" type="pres">
      <dgm:prSet presAssocID="{5568F734-A16C-1442-914F-0E14D5E8037D}" presName="rootComposite" presStyleCnt="0"/>
      <dgm:spPr/>
      <dgm:t>
        <a:bodyPr/>
        <a:lstStyle/>
        <a:p>
          <a:endParaRPr lang="en-GB"/>
        </a:p>
      </dgm:t>
    </dgm:pt>
    <dgm:pt modelId="{DBF9BD0C-A1E9-C94E-8AFC-4F237D22D6B9}" type="pres">
      <dgm:prSet presAssocID="{5568F734-A16C-1442-914F-0E14D5E8037D}" presName="rootText" presStyleLbl="node1" presStyleIdx="2" presStyleCnt="6" custScaleX="125624" custScaleY="353519" custLinFactNeighborX="-2364" custLinFactNeighborY="58679">
        <dgm:presLayoutVars>
          <dgm:chMax/>
          <dgm:chPref val="3"/>
        </dgm:presLayoutVars>
      </dgm:prSet>
      <dgm:spPr/>
      <dgm:t>
        <a:bodyPr/>
        <a:lstStyle/>
        <a:p>
          <a:endParaRPr lang="fr-FR"/>
        </a:p>
      </dgm:t>
    </dgm:pt>
    <dgm:pt modelId="{5EBE5608-F074-FD41-A862-97CF5434111C}" type="pres">
      <dgm:prSet presAssocID="{5568F734-A16C-1442-914F-0E14D5E8037D}" presName="titleText2" presStyleLbl="fgAcc1" presStyleIdx="2" presStyleCnt="6" custScaleX="124277" custScaleY="94829" custLinFactY="153930" custLinFactNeighborX="-17290" custLinFactNeighborY="200000">
        <dgm:presLayoutVars>
          <dgm:chMax val="0"/>
          <dgm:chPref val="0"/>
        </dgm:presLayoutVars>
      </dgm:prSet>
      <dgm:spPr/>
      <dgm:t>
        <a:bodyPr/>
        <a:lstStyle/>
        <a:p>
          <a:endParaRPr lang="fr-FR"/>
        </a:p>
      </dgm:t>
    </dgm:pt>
    <dgm:pt modelId="{7F1FFF7A-FF67-B547-8FEE-26B8F38DF768}" type="pres">
      <dgm:prSet presAssocID="{5568F734-A16C-1442-914F-0E14D5E8037D}" presName="rootConnector" presStyleLbl="node3" presStyleIdx="0" presStyleCnt="0"/>
      <dgm:spPr/>
      <dgm:t>
        <a:bodyPr/>
        <a:lstStyle/>
        <a:p>
          <a:endParaRPr lang="fr-FR"/>
        </a:p>
      </dgm:t>
    </dgm:pt>
    <dgm:pt modelId="{2CA7D816-F3FB-2949-8262-CE0E05A046F2}" type="pres">
      <dgm:prSet presAssocID="{5568F734-A16C-1442-914F-0E14D5E8037D}" presName="hierChild4" presStyleCnt="0"/>
      <dgm:spPr/>
      <dgm:t>
        <a:bodyPr/>
        <a:lstStyle/>
        <a:p>
          <a:endParaRPr lang="en-GB"/>
        </a:p>
      </dgm:t>
    </dgm:pt>
    <dgm:pt modelId="{253F50B8-300C-8045-81D6-39D3F983645C}" type="pres">
      <dgm:prSet presAssocID="{5568F734-A16C-1442-914F-0E14D5E8037D}" presName="hierChild5" presStyleCnt="0"/>
      <dgm:spPr/>
      <dgm:t>
        <a:bodyPr/>
        <a:lstStyle/>
        <a:p>
          <a:endParaRPr lang="en-GB"/>
        </a:p>
      </dgm:t>
    </dgm:pt>
    <dgm:pt modelId="{38D70476-FDF8-7944-AC8E-379FD0EA632C}" type="pres">
      <dgm:prSet presAssocID="{260EF228-B82B-914B-AA69-2419C9E4208C}" presName="hierChild5" presStyleCnt="0"/>
      <dgm:spPr/>
      <dgm:t>
        <a:bodyPr/>
        <a:lstStyle/>
        <a:p>
          <a:endParaRPr lang="en-GB"/>
        </a:p>
      </dgm:t>
    </dgm:pt>
    <dgm:pt modelId="{12BBF2F3-A9A8-CF4A-9008-CE6CF71CE238}" type="pres">
      <dgm:prSet presAssocID="{2E18350F-3899-3C4C-8E92-627C37CB22A8}" presName="Name37" presStyleLbl="parChTrans1D2" presStyleIdx="1" presStyleCnt="2"/>
      <dgm:spPr/>
      <dgm:t>
        <a:bodyPr/>
        <a:lstStyle/>
        <a:p>
          <a:endParaRPr lang="fr-FR"/>
        </a:p>
      </dgm:t>
    </dgm:pt>
    <dgm:pt modelId="{1EE021F1-6436-D047-87BF-F2170DAB12BC}" type="pres">
      <dgm:prSet presAssocID="{B21EDEBA-6159-8943-9373-9E914EDBDEC8}" presName="hierRoot2" presStyleCnt="0">
        <dgm:presLayoutVars>
          <dgm:hierBranch val="init"/>
        </dgm:presLayoutVars>
      </dgm:prSet>
      <dgm:spPr/>
      <dgm:t>
        <a:bodyPr/>
        <a:lstStyle/>
        <a:p>
          <a:endParaRPr lang="en-GB"/>
        </a:p>
      </dgm:t>
    </dgm:pt>
    <dgm:pt modelId="{A6B127D5-1318-6A4B-8896-13DB5FBDBD42}" type="pres">
      <dgm:prSet presAssocID="{B21EDEBA-6159-8943-9373-9E914EDBDEC8}" presName="rootComposite" presStyleCnt="0"/>
      <dgm:spPr/>
      <dgm:t>
        <a:bodyPr/>
        <a:lstStyle/>
        <a:p>
          <a:endParaRPr lang="en-GB"/>
        </a:p>
      </dgm:t>
    </dgm:pt>
    <dgm:pt modelId="{D43F23ED-B1B3-CA48-A4DE-F568B8671F12}" type="pres">
      <dgm:prSet presAssocID="{B21EDEBA-6159-8943-9373-9E914EDBDEC8}" presName="rootText" presStyleLbl="node1" presStyleIdx="3" presStyleCnt="6" custScaleX="271854" custScaleY="205145" custLinFactNeighborX="-784" custLinFactNeighborY="-21796">
        <dgm:presLayoutVars>
          <dgm:chMax/>
          <dgm:chPref val="3"/>
        </dgm:presLayoutVars>
      </dgm:prSet>
      <dgm:spPr/>
      <dgm:t>
        <a:bodyPr/>
        <a:lstStyle/>
        <a:p>
          <a:endParaRPr lang="fr-FR"/>
        </a:p>
      </dgm:t>
    </dgm:pt>
    <dgm:pt modelId="{0E76EF15-28A3-8D48-A70C-9082565CA468}" type="pres">
      <dgm:prSet presAssocID="{B21EDEBA-6159-8943-9373-9E914EDBDEC8}" presName="titleText2" presStyleLbl="fgAcc1" presStyleIdx="3" presStyleCnt="6" custScaleX="257861" custScaleY="128650" custLinFactNeighborX="-11372" custLinFactNeighborY="78178">
        <dgm:presLayoutVars>
          <dgm:chMax val="0"/>
          <dgm:chPref val="0"/>
        </dgm:presLayoutVars>
      </dgm:prSet>
      <dgm:spPr/>
      <dgm:t>
        <a:bodyPr/>
        <a:lstStyle/>
        <a:p>
          <a:endParaRPr lang="fr-FR"/>
        </a:p>
      </dgm:t>
    </dgm:pt>
    <dgm:pt modelId="{EC4564AE-DA97-F846-8B4C-6F4DD7CB8C0A}" type="pres">
      <dgm:prSet presAssocID="{B21EDEBA-6159-8943-9373-9E914EDBDEC8}" presName="rootConnector" presStyleLbl="node2" presStyleIdx="0" presStyleCnt="0"/>
      <dgm:spPr/>
      <dgm:t>
        <a:bodyPr/>
        <a:lstStyle/>
        <a:p>
          <a:endParaRPr lang="fr-FR"/>
        </a:p>
      </dgm:t>
    </dgm:pt>
    <dgm:pt modelId="{DBB8B2C5-9E43-8148-8DBF-11451582D884}" type="pres">
      <dgm:prSet presAssocID="{B21EDEBA-6159-8943-9373-9E914EDBDEC8}" presName="hierChild4" presStyleCnt="0"/>
      <dgm:spPr/>
      <dgm:t>
        <a:bodyPr/>
        <a:lstStyle/>
        <a:p>
          <a:endParaRPr lang="en-GB"/>
        </a:p>
      </dgm:t>
    </dgm:pt>
    <dgm:pt modelId="{22C2AD33-B8A3-C648-B637-B0FF4F10065F}" type="pres">
      <dgm:prSet presAssocID="{91246883-F0EA-7C4D-9A17-75EBD6C3159F}" presName="Name37" presStyleLbl="parChTrans1D3" presStyleIdx="2" presStyleCnt="4"/>
      <dgm:spPr/>
      <dgm:t>
        <a:bodyPr/>
        <a:lstStyle/>
        <a:p>
          <a:endParaRPr lang="fr-FR"/>
        </a:p>
      </dgm:t>
    </dgm:pt>
    <dgm:pt modelId="{00F38430-4D6E-304D-BD68-7B7889B5E81F}" type="pres">
      <dgm:prSet presAssocID="{51FAEED7-E810-714A-A102-8DC088A91538}" presName="hierRoot2" presStyleCnt="0">
        <dgm:presLayoutVars>
          <dgm:hierBranch val="init"/>
        </dgm:presLayoutVars>
      </dgm:prSet>
      <dgm:spPr/>
      <dgm:t>
        <a:bodyPr/>
        <a:lstStyle/>
        <a:p>
          <a:endParaRPr lang="en-GB"/>
        </a:p>
      </dgm:t>
    </dgm:pt>
    <dgm:pt modelId="{1D389247-B7FC-2A41-B3D4-5CB1729A3BFD}" type="pres">
      <dgm:prSet presAssocID="{51FAEED7-E810-714A-A102-8DC088A91538}" presName="rootComposite" presStyleCnt="0"/>
      <dgm:spPr/>
      <dgm:t>
        <a:bodyPr/>
        <a:lstStyle/>
        <a:p>
          <a:endParaRPr lang="en-GB"/>
        </a:p>
      </dgm:t>
    </dgm:pt>
    <dgm:pt modelId="{F694F427-5D12-9447-BC70-D8DD54246DA1}" type="pres">
      <dgm:prSet presAssocID="{51FAEED7-E810-714A-A102-8DC088A91538}" presName="rootText" presStyleLbl="node1" presStyleIdx="4" presStyleCnt="6" custScaleX="131732" custScaleY="337020" custLinFactY="6283" custLinFactNeighborX="2674" custLinFactNeighborY="100000">
        <dgm:presLayoutVars>
          <dgm:chMax/>
          <dgm:chPref val="3"/>
        </dgm:presLayoutVars>
      </dgm:prSet>
      <dgm:spPr/>
      <dgm:t>
        <a:bodyPr/>
        <a:lstStyle/>
        <a:p>
          <a:endParaRPr lang="fr-FR"/>
        </a:p>
      </dgm:t>
    </dgm:pt>
    <dgm:pt modelId="{4037DCE8-15B2-1F40-A2EF-1EFE3A53AA7B}" type="pres">
      <dgm:prSet presAssocID="{51FAEED7-E810-714A-A102-8DC088A91538}" presName="titleText2" presStyleLbl="fgAcc1" presStyleIdx="4" presStyleCnt="6" custScaleX="129290" custScaleY="107837" custLinFactY="165043" custLinFactNeighborX="-7670" custLinFactNeighborY="200000">
        <dgm:presLayoutVars>
          <dgm:chMax val="0"/>
          <dgm:chPref val="0"/>
        </dgm:presLayoutVars>
      </dgm:prSet>
      <dgm:spPr/>
      <dgm:t>
        <a:bodyPr/>
        <a:lstStyle/>
        <a:p>
          <a:endParaRPr lang="fr-FR"/>
        </a:p>
      </dgm:t>
    </dgm:pt>
    <dgm:pt modelId="{A59896AA-52ED-A545-978B-2D0852554F33}" type="pres">
      <dgm:prSet presAssocID="{51FAEED7-E810-714A-A102-8DC088A91538}" presName="rootConnector" presStyleLbl="node3" presStyleIdx="0" presStyleCnt="0"/>
      <dgm:spPr/>
      <dgm:t>
        <a:bodyPr/>
        <a:lstStyle/>
        <a:p>
          <a:endParaRPr lang="fr-FR"/>
        </a:p>
      </dgm:t>
    </dgm:pt>
    <dgm:pt modelId="{0D937736-ACB9-EC4D-A054-184BADE776E3}" type="pres">
      <dgm:prSet presAssocID="{51FAEED7-E810-714A-A102-8DC088A91538}" presName="hierChild4" presStyleCnt="0"/>
      <dgm:spPr/>
      <dgm:t>
        <a:bodyPr/>
        <a:lstStyle/>
        <a:p>
          <a:endParaRPr lang="en-GB"/>
        </a:p>
      </dgm:t>
    </dgm:pt>
    <dgm:pt modelId="{A2B5AD0D-2E70-844D-887E-AB2D9FC7F258}" type="pres">
      <dgm:prSet presAssocID="{51FAEED7-E810-714A-A102-8DC088A91538}" presName="hierChild5" presStyleCnt="0"/>
      <dgm:spPr/>
      <dgm:t>
        <a:bodyPr/>
        <a:lstStyle/>
        <a:p>
          <a:endParaRPr lang="en-GB"/>
        </a:p>
      </dgm:t>
    </dgm:pt>
    <dgm:pt modelId="{72774FA6-3BBD-6D4C-9423-A4BA143D1C22}" type="pres">
      <dgm:prSet presAssocID="{AAFA49A9-2C21-864D-BD62-4237E2C14901}" presName="Name37" presStyleLbl="parChTrans1D3" presStyleIdx="3" presStyleCnt="4"/>
      <dgm:spPr/>
      <dgm:t>
        <a:bodyPr/>
        <a:lstStyle/>
        <a:p>
          <a:endParaRPr lang="fr-FR"/>
        </a:p>
      </dgm:t>
    </dgm:pt>
    <dgm:pt modelId="{9141B839-0845-DE41-97EF-FD98333A6D23}" type="pres">
      <dgm:prSet presAssocID="{E7CA2D48-F4FB-0741-B653-1B4DCE3FC837}" presName="hierRoot2" presStyleCnt="0">
        <dgm:presLayoutVars>
          <dgm:hierBranch val="init"/>
        </dgm:presLayoutVars>
      </dgm:prSet>
      <dgm:spPr/>
      <dgm:t>
        <a:bodyPr/>
        <a:lstStyle/>
        <a:p>
          <a:endParaRPr lang="en-GB"/>
        </a:p>
      </dgm:t>
    </dgm:pt>
    <dgm:pt modelId="{7CC7ADE7-228B-6848-81E1-EB1B341E6C9C}" type="pres">
      <dgm:prSet presAssocID="{E7CA2D48-F4FB-0741-B653-1B4DCE3FC837}" presName="rootComposite" presStyleCnt="0"/>
      <dgm:spPr/>
      <dgm:t>
        <a:bodyPr/>
        <a:lstStyle/>
        <a:p>
          <a:endParaRPr lang="en-GB"/>
        </a:p>
      </dgm:t>
    </dgm:pt>
    <dgm:pt modelId="{C8B05E76-2FE9-3943-9A10-95633E1D6C86}" type="pres">
      <dgm:prSet presAssocID="{E7CA2D48-F4FB-0741-B653-1B4DCE3FC837}" presName="rootText" presStyleLbl="node1" presStyleIdx="5" presStyleCnt="6" custScaleX="135193" custScaleY="336933" custLinFactNeighborX="-2045" custLinFactNeighborY="76766">
        <dgm:presLayoutVars>
          <dgm:chMax/>
          <dgm:chPref val="3"/>
        </dgm:presLayoutVars>
      </dgm:prSet>
      <dgm:spPr/>
      <dgm:t>
        <a:bodyPr/>
        <a:lstStyle/>
        <a:p>
          <a:endParaRPr lang="fr-FR"/>
        </a:p>
      </dgm:t>
    </dgm:pt>
    <dgm:pt modelId="{1DF8F1BB-6217-934C-ABD8-49733D88788E}" type="pres">
      <dgm:prSet presAssocID="{E7CA2D48-F4FB-0741-B653-1B4DCE3FC837}" presName="titleText2" presStyleLbl="fgAcc1" presStyleIdx="5" presStyleCnt="6" custScaleX="135112" custScaleY="100000" custLinFactY="165174" custLinFactNeighborX="-21310" custLinFactNeighborY="200000">
        <dgm:presLayoutVars>
          <dgm:chMax val="0"/>
          <dgm:chPref val="0"/>
        </dgm:presLayoutVars>
      </dgm:prSet>
      <dgm:spPr/>
      <dgm:t>
        <a:bodyPr/>
        <a:lstStyle/>
        <a:p>
          <a:endParaRPr lang="fr-FR"/>
        </a:p>
      </dgm:t>
    </dgm:pt>
    <dgm:pt modelId="{C0E019FD-07B4-CC47-9F93-3636600A741C}" type="pres">
      <dgm:prSet presAssocID="{E7CA2D48-F4FB-0741-B653-1B4DCE3FC837}" presName="rootConnector" presStyleLbl="node3" presStyleIdx="0" presStyleCnt="0"/>
      <dgm:spPr/>
      <dgm:t>
        <a:bodyPr/>
        <a:lstStyle/>
        <a:p>
          <a:endParaRPr lang="fr-FR"/>
        </a:p>
      </dgm:t>
    </dgm:pt>
    <dgm:pt modelId="{32EF9A2D-DABF-9544-A3D7-EDDAE8D539B2}" type="pres">
      <dgm:prSet presAssocID="{E7CA2D48-F4FB-0741-B653-1B4DCE3FC837}" presName="hierChild4" presStyleCnt="0"/>
      <dgm:spPr/>
      <dgm:t>
        <a:bodyPr/>
        <a:lstStyle/>
        <a:p>
          <a:endParaRPr lang="en-GB"/>
        </a:p>
      </dgm:t>
    </dgm:pt>
    <dgm:pt modelId="{D9703EE0-EEFB-6549-810C-79B8B3DB92ED}" type="pres">
      <dgm:prSet presAssocID="{E7CA2D48-F4FB-0741-B653-1B4DCE3FC837}" presName="hierChild5" presStyleCnt="0"/>
      <dgm:spPr/>
      <dgm:t>
        <a:bodyPr/>
        <a:lstStyle/>
        <a:p>
          <a:endParaRPr lang="en-GB"/>
        </a:p>
      </dgm:t>
    </dgm:pt>
    <dgm:pt modelId="{5C45CB29-5B40-6C4E-83A1-225F09BC0D03}" type="pres">
      <dgm:prSet presAssocID="{B21EDEBA-6159-8943-9373-9E914EDBDEC8}" presName="hierChild5" presStyleCnt="0"/>
      <dgm:spPr/>
      <dgm:t>
        <a:bodyPr/>
        <a:lstStyle/>
        <a:p>
          <a:endParaRPr lang="en-GB"/>
        </a:p>
      </dgm:t>
    </dgm:pt>
    <dgm:pt modelId="{9B5A141A-A33D-4A46-869E-BD3E5D7562E0}" type="pres">
      <dgm:prSet presAssocID="{92DD68B9-86E6-434B-83D1-C03AF2CF8F5B}" presName="hierChild3" presStyleCnt="0"/>
      <dgm:spPr/>
      <dgm:t>
        <a:bodyPr/>
        <a:lstStyle/>
        <a:p>
          <a:endParaRPr lang="en-GB"/>
        </a:p>
      </dgm:t>
    </dgm:pt>
  </dgm:ptLst>
  <dgm:cxnLst>
    <dgm:cxn modelId="{D1AC9001-1BD0-406D-B111-92FA1EB8BE75}" type="presOf" srcId="{E7CA2D48-F4FB-0741-B653-1B4DCE3FC837}" destId="{C8B05E76-2FE9-3943-9A10-95633E1D6C86}" srcOrd="0" destOrd="0" presId="urn:microsoft.com/office/officeart/2008/layout/NameandTitleOrganizationalChart"/>
    <dgm:cxn modelId="{DCEE3AE9-A89D-455F-966D-B3D498E95816}" type="presOf" srcId="{B21EDEBA-6159-8943-9373-9E914EDBDEC8}" destId="{D43F23ED-B1B3-CA48-A4DE-F568B8671F12}" srcOrd="0" destOrd="0" presId="urn:microsoft.com/office/officeart/2008/layout/NameandTitleOrganizationalChart"/>
    <dgm:cxn modelId="{D9A3B041-409A-4C95-BE24-2130D919D292}" type="presOf" srcId="{E079D1B8-9B93-E742-86BC-24EC17038247}" destId="{B984C5CF-43A5-B44F-98DB-34DB40F681BF}" srcOrd="0" destOrd="0" presId="urn:microsoft.com/office/officeart/2008/layout/NameandTitleOrganizationalChart"/>
    <dgm:cxn modelId="{6A5B90C3-2559-4CC0-9E9B-714FFB019729}" type="presOf" srcId="{4D0496AB-CDB3-D042-86B7-65707F2E5C40}" destId="{681258D5-1611-3749-9227-6470A5B92EF4}" srcOrd="0" destOrd="0" presId="urn:microsoft.com/office/officeart/2008/layout/NameandTitleOrganizationalChart"/>
    <dgm:cxn modelId="{5FA86697-FEBC-4244-BFD5-3DF9989287C0}" type="presOf" srcId="{92DD68B9-86E6-434B-83D1-C03AF2CF8F5B}" destId="{DD63F062-314A-DD48-9ECE-96010AAD55B3}" srcOrd="0" destOrd="0" presId="urn:microsoft.com/office/officeart/2008/layout/NameandTitleOrganizationalChart"/>
    <dgm:cxn modelId="{109F527A-B6CB-43A1-AEC2-9FA452270642}" type="presOf" srcId="{56099290-2EF0-844A-93C4-8B52641525E1}" destId="{0A788AAD-A33B-5C44-A59C-1402A2CAE961}" srcOrd="0" destOrd="0" presId="urn:microsoft.com/office/officeart/2008/layout/NameandTitleOrganizationalChart"/>
    <dgm:cxn modelId="{B7C01669-96AA-4B4E-9E7F-71A50AC6A371}" type="presOf" srcId="{C32F7034-CB34-B747-9725-FA8682650D3C}" destId="{4037DCE8-15B2-1F40-A2EF-1EFE3A53AA7B}" srcOrd="0" destOrd="0" presId="urn:microsoft.com/office/officeart/2008/layout/NameandTitleOrganizationalChart"/>
    <dgm:cxn modelId="{BF8F722F-653E-4742-87A7-8DC674B6E0EF}" type="presOf" srcId="{5568F734-A16C-1442-914F-0E14D5E8037D}" destId="{7F1FFF7A-FF67-B547-8FEE-26B8F38DF768}" srcOrd="1" destOrd="0" presId="urn:microsoft.com/office/officeart/2008/layout/NameandTitleOrganizationalChart"/>
    <dgm:cxn modelId="{F6D774DF-70F1-448F-9275-EC5C4CDD7D82}" type="presOf" srcId="{5568F734-A16C-1442-914F-0E14D5E8037D}" destId="{DBF9BD0C-A1E9-C94E-8AFC-4F237D22D6B9}" srcOrd="0" destOrd="0" presId="urn:microsoft.com/office/officeart/2008/layout/NameandTitleOrganizationalChart"/>
    <dgm:cxn modelId="{9D565900-C683-458E-B5AE-22C1642F5ACC}" type="presOf" srcId="{3C2AFF81-05AB-374B-9EDD-20848E7A5441}" destId="{3C920AB4-7230-BE4C-B505-E20BA1B701E5}" srcOrd="0" destOrd="0" presId="urn:microsoft.com/office/officeart/2008/layout/NameandTitleOrganizationalChart"/>
    <dgm:cxn modelId="{F6382D88-B3A6-924E-9F85-D1E020411B89}" srcId="{260EF228-B82B-914B-AA69-2419C9E4208C}" destId="{5234DDA8-760C-F743-9D52-72F56963885B}" srcOrd="0" destOrd="0" parTransId="{05C84B7B-9AFE-144E-823E-F82F9672E4EE}" sibTransId="{423AD0B2-FE92-B34F-843C-4BDC4288A819}"/>
    <dgm:cxn modelId="{7FAB87D5-20FB-7840-91FA-4666F868EAB7}" srcId="{B21EDEBA-6159-8943-9373-9E914EDBDEC8}" destId="{E7CA2D48-F4FB-0741-B653-1B4DCE3FC837}" srcOrd="1" destOrd="0" parTransId="{AAFA49A9-2C21-864D-BD62-4237E2C14901}" sibTransId="{A1FC34F5-7075-EB44-A965-A26A9262AA5D}"/>
    <dgm:cxn modelId="{0F6F029A-F4FF-4164-A689-42786AC7BAAE}" type="presOf" srcId="{2B826D08-0858-DC4A-AFD6-23D208BC0D48}" destId="{5EBE5608-F074-FD41-A862-97CF5434111C}" srcOrd="0" destOrd="0" presId="urn:microsoft.com/office/officeart/2008/layout/NameandTitleOrganizationalChart"/>
    <dgm:cxn modelId="{E5F3AAFC-3DD9-ED46-A212-AD9098780BD2}" srcId="{92DD68B9-86E6-434B-83D1-C03AF2CF8F5B}" destId="{260EF228-B82B-914B-AA69-2419C9E4208C}" srcOrd="0" destOrd="0" parTransId="{4D0496AB-CDB3-D042-86B7-65707F2E5C40}" sibTransId="{56099290-2EF0-844A-93C4-8B52641525E1}"/>
    <dgm:cxn modelId="{C09C8958-7F9D-4A2F-8490-9F797486951C}" type="presOf" srcId="{91246883-F0EA-7C4D-9A17-75EBD6C3159F}" destId="{22C2AD33-B8A3-C648-B637-B0FF4F10065F}" srcOrd="0" destOrd="0" presId="urn:microsoft.com/office/officeart/2008/layout/NameandTitleOrganizationalChart"/>
    <dgm:cxn modelId="{9D43F64A-390B-4057-A066-6E8BCF93A6BE}" type="presOf" srcId="{E7CA2D48-F4FB-0741-B653-1B4DCE3FC837}" destId="{C0E019FD-07B4-CC47-9F93-3636600A741C}" srcOrd="1" destOrd="0" presId="urn:microsoft.com/office/officeart/2008/layout/NameandTitleOrganizationalChart"/>
    <dgm:cxn modelId="{5A48C1B2-FCA4-49F3-99A8-F93C7B1C4375}" type="presOf" srcId="{260EF228-B82B-914B-AA69-2419C9E4208C}" destId="{CAC2A6B5-C8A9-A742-80D5-703641FFFE1B}" srcOrd="0" destOrd="0" presId="urn:microsoft.com/office/officeart/2008/layout/NameandTitleOrganizationalChart"/>
    <dgm:cxn modelId="{1CF41007-7E31-4F66-89BE-52702A8F4132}" type="presOf" srcId="{B21EDEBA-6159-8943-9373-9E914EDBDEC8}" destId="{EC4564AE-DA97-F846-8B4C-6F4DD7CB8C0A}" srcOrd="1" destOrd="0" presId="urn:microsoft.com/office/officeart/2008/layout/NameandTitleOrganizationalChart"/>
    <dgm:cxn modelId="{58F324DC-08A1-4E20-9B4B-1B69E243BA4E}" type="presOf" srcId="{7965B462-EE89-A048-A343-7013AC6E3F8F}" destId="{0E76EF15-28A3-8D48-A70C-9082565CA468}" srcOrd="0" destOrd="0" presId="urn:microsoft.com/office/officeart/2008/layout/NameandTitleOrganizationalChart"/>
    <dgm:cxn modelId="{3AE99CEC-5B0C-48A6-8415-8E918C005121}" type="presOf" srcId="{51FAEED7-E810-714A-A102-8DC088A91538}" destId="{A59896AA-52ED-A545-978B-2D0852554F33}" srcOrd="1" destOrd="0" presId="urn:microsoft.com/office/officeart/2008/layout/NameandTitleOrganizationalChart"/>
    <dgm:cxn modelId="{921E55A6-063F-4EA7-8DA1-5B0DF902B914}" type="presOf" srcId="{423AD0B2-FE92-B34F-843C-4BDC4288A819}" destId="{18D661A8-CC4B-2C40-99D9-494F70CB03C6}" srcOrd="0" destOrd="0" presId="urn:microsoft.com/office/officeart/2008/layout/NameandTitleOrganizationalChart"/>
    <dgm:cxn modelId="{FFD89583-98FD-4C76-BB0A-6DE5AF8C7AF3}" type="presOf" srcId="{05C84B7B-9AFE-144E-823E-F82F9672E4EE}" destId="{7267BFAE-EFFB-AA4A-BB81-2E5DCAA6B8A7}" srcOrd="0" destOrd="0" presId="urn:microsoft.com/office/officeart/2008/layout/NameandTitleOrganizationalChart"/>
    <dgm:cxn modelId="{1338CAF7-B9B0-479F-A36E-832C662B719B}" type="presOf" srcId="{2E18350F-3899-3C4C-8E92-627C37CB22A8}" destId="{12BBF2F3-A9A8-CF4A-9008-CE6CF71CE238}" srcOrd="0" destOrd="0" presId="urn:microsoft.com/office/officeart/2008/layout/NameandTitleOrganizationalChart"/>
    <dgm:cxn modelId="{66F4A953-8C88-4153-9CCB-A083AC02102E}" type="presOf" srcId="{AAFA49A9-2C21-864D-BD62-4237E2C14901}" destId="{72774FA6-3BBD-6D4C-9423-A4BA143D1C22}" srcOrd="0" destOrd="0" presId="urn:microsoft.com/office/officeart/2008/layout/NameandTitleOrganizationalChart"/>
    <dgm:cxn modelId="{3BD05AD3-C007-4DDC-9F53-C922EC3DD63B}" type="presOf" srcId="{92DD68B9-86E6-434B-83D1-C03AF2CF8F5B}" destId="{EB17E8D7-1196-0049-B27F-E07310E1B6B9}" srcOrd="1" destOrd="0" presId="urn:microsoft.com/office/officeart/2008/layout/NameandTitleOrganizationalChart"/>
    <dgm:cxn modelId="{1244617D-E83E-404F-90D2-66AD8CA2E1F5}" type="presOf" srcId="{51FAEED7-E810-714A-A102-8DC088A91538}" destId="{F694F427-5D12-9447-BC70-D8DD54246DA1}" srcOrd="0" destOrd="0" presId="urn:microsoft.com/office/officeart/2008/layout/NameandTitleOrganizationalChart"/>
    <dgm:cxn modelId="{A383AA88-84A4-438B-85BC-2ED6FB3AE765}" type="presOf" srcId="{5234DDA8-760C-F743-9D52-72F56963885B}" destId="{E9026EEF-58AB-8C4C-8C0A-4C585CC8C620}" srcOrd="0" destOrd="0" presId="urn:microsoft.com/office/officeart/2008/layout/NameandTitleOrganizationalChart"/>
    <dgm:cxn modelId="{97F72282-501F-40CC-980C-55EB749AF523}" type="presOf" srcId="{5234DDA8-760C-F743-9D52-72F56963885B}" destId="{A3383553-8317-FE43-B584-66E1927DC826}" srcOrd="1" destOrd="0" presId="urn:microsoft.com/office/officeart/2008/layout/NameandTitleOrganizationalChart"/>
    <dgm:cxn modelId="{9F66A2EC-AB8D-4401-B5D2-F9A416A89D32}" type="presOf" srcId="{2FB9CE54-3580-C540-8063-6B6D19466D16}" destId="{57400CEF-70A6-F24D-ABA8-51BE1D12CC5F}" srcOrd="0" destOrd="0" presId="urn:microsoft.com/office/officeart/2008/layout/NameandTitleOrganizationalChart"/>
    <dgm:cxn modelId="{4AA9C346-AF26-004A-B850-618BC0CC0C51}" srcId="{260EF228-B82B-914B-AA69-2419C9E4208C}" destId="{5568F734-A16C-1442-914F-0E14D5E8037D}" srcOrd="1" destOrd="0" parTransId="{E079D1B8-9B93-E742-86BC-24EC17038247}" sibTransId="{2B826D08-0858-DC4A-AFD6-23D208BC0D48}"/>
    <dgm:cxn modelId="{92E4BC12-CED7-4E63-9F3A-1F77039EF6F7}" type="presOf" srcId="{A1FC34F5-7075-EB44-A965-A26A9262AA5D}" destId="{1DF8F1BB-6217-934C-ABD8-49733D88788E}" srcOrd="0" destOrd="0" presId="urn:microsoft.com/office/officeart/2008/layout/NameandTitleOrganizationalChart"/>
    <dgm:cxn modelId="{D63F7447-04D4-5B49-818B-E7C6BA967B77}" srcId="{3C2AFF81-05AB-374B-9EDD-20848E7A5441}" destId="{92DD68B9-86E6-434B-83D1-C03AF2CF8F5B}" srcOrd="0" destOrd="0" parTransId="{9A05F8E0-51AA-C146-8324-A2C8941F3950}" sibTransId="{2FB9CE54-3580-C540-8063-6B6D19466D16}"/>
    <dgm:cxn modelId="{63BDD336-FD66-884D-B8DE-E6F503591B6D}" srcId="{B21EDEBA-6159-8943-9373-9E914EDBDEC8}" destId="{51FAEED7-E810-714A-A102-8DC088A91538}" srcOrd="0" destOrd="0" parTransId="{91246883-F0EA-7C4D-9A17-75EBD6C3159F}" sibTransId="{C32F7034-CB34-B747-9725-FA8682650D3C}"/>
    <dgm:cxn modelId="{6B49B7A9-4E34-F546-A3C9-C25557EC6E34}" srcId="{92DD68B9-86E6-434B-83D1-C03AF2CF8F5B}" destId="{B21EDEBA-6159-8943-9373-9E914EDBDEC8}" srcOrd="1" destOrd="0" parTransId="{2E18350F-3899-3C4C-8E92-627C37CB22A8}" sibTransId="{7965B462-EE89-A048-A343-7013AC6E3F8F}"/>
    <dgm:cxn modelId="{6B4300FE-B2A1-4021-B406-B51B807EB544}" type="presOf" srcId="{260EF228-B82B-914B-AA69-2419C9E4208C}" destId="{EB1BB76D-560C-BC41-BC35-C2A56FFE755F}" srcOrd="1" destOrd="0" presId="urn:microsoft.com/office/officeart/2008/layout/NameandTitleOrganizationalChart"/>
    <dgm:cxn modelId="{852E355C-3A2D-43F9-8CB0-95649F8FB9A2}" type="presParOf" srcId="{3C920AB4-7230-BE4C-B505-E20BA1B701E5}" destId="{FCB0E076-9D64-ED4E-95D8-59BEBCA8B93E}" srcOrd="0" destOrd="0" presId="urn:microsoft.com/office/officeart/2008/layout/NameandTitleOrganizationalChart"/>
    <dgm:cxn modelId="{D115A189-E542-4874-83C6-AA55C015B643}" type="presParOf" srcId="{FCB0E076-9D64-ED4E-95D8-59BEBCA8B93E}" destId="{507487C5-6D7C-6445-8FBA-3DD072351D08}" srcOrd="0" destOrd="0" presId="urn:microsoft.com/office/officeart/2008/layout/NameandTitleOrganizationalChart"/>
    <dgm:cxn modelId="{4295268A-B87C-4CFA-9151-646BE8F476CA}" type="presParOf" srcId="{507487C5-6D7C-6445-8FBA-3DD072351D08}" destId="{DD63F062-314A-DD48-9ECE-96010AAD55B3}" srcOrd="0" destOrd="0" presId="urn:microsoft.com/office/officeart/2008/layout/NameandTitleOrganizationalChart"/>
    <dgm:cxn modelId="{5089A307-A7A5-4232-9D15-2D0EFFD162DD}" type="presParOf" srcId="{507487C5-6D7C-6445-8FBA-3DD072351D08}" destId="{57400CEF-70A6-F24D-ABA8-51BE1D12CC5F}" srcOrd="1" destOrd="0" presId="urn:microsoft.com/office/officeart/2008/layout/NameandTitleOrganizationalChart"/>
    <dgm:cxn modelId="{0AE3CEAF-FED7-4B84-9BE4-B02334CF5A0B}" type="presParOf" srcId="{507487C5-6D7C-6445-8FBA-3DD072351D08}" destId="{EB17E8D7-1196-0049-B27F-E07310E1B6B9}" srcOrd="2" destOrd="0" presId="urn:microsoft.com/office/officeart/2008/layout/NameandTitleOrganizationalChart"/>
    <dgm:cxn modelId="{08F826B4-8B91-4B1E-B7E4-6E6C048E6AD4}" type="presParOf" srcId="{FCB0E076-9D64-ED4E-95D8-59BEBCA8B93E}" destId="{05D4DCE1-942F-144E-84DE-37F227FC57DE}" srcOrd="1" destOrd="0" presId="urn:microsoft.com/office/officeart/2008/layout/NameandTitleOrganizationalChart"/>
    <dgm:cxn modelId="{2DCA8E8D-EF44-4100-91E4-1DCA1E4D4EF6}" type="presParOf" srcId="{05D4DCE1-942F-144E-84DE-37F227FC57DE}" destId="{681258D5-1611-3749-9227-6470A5B92EF4}" srcOrd="0" destOrd="0" presId="urn:microsoft.com/office/officeart/2008/layout/NameandTitleOrganizationalChart"/>
    <dgm:cxn modelId="{B28F5214-47B8-44C7-BA40-24DC51E3426B}" type="presParOf" srcId="{05D4DCE1-942F-144E-84DE-37F227FC57DE}" destId="{791A48D4-A0A3-744C-8D6A-73C9F8D7DA03}" srcOrd="1" destOrd="0" presId="urn:microsoft.com/office/officeart/2008/layout/NameandTitleOrganizationalChart"/>
    <dgm:cxn modelId="{51A79ECF-120D-468B-B1FF-8BF95766E6B5}" type="presParOf" srcId="{791A48D4-A0A3-744C-8D6A-73C9F8D7DA03}" destId="{F4B530F1-F4A6-8F49-918A-63A8D29CCB30}" srcOrd="0" destOrd="0" presId="urn:microsoft.com/office/officeart/2008/layout/NameandTitleOrganizationalChart"/>
    <dgm:cxn modelId="{9E39D425-1311-4F7E-9A01-F585CC59A203}" type="presParOf" srcId="{F4B530F1-F4A6-8F49-918A-63A8D29CCB30}" destId="{CAC2A6B5-C8A9-A742-80D5-703641FFFE1B}" srcOrd="0" destOrd="0" presId="urn:microsoft.com/office/officeart/2008/layout/NameandTitleOrganizationalChart"/>
    <dgm:cxn modelId="{998C9103-BF65-41DF-BE33-3A1CD78B3FBC}" type="presParOf" srcId="{F4B530F1-F4A6-8F49-918A-63A8D29CCB30}" destId="{0A788AAD-A33B-5C44-A59C-1402A2CAE961}" srcOrd="1" destOrd="0" presId="urn:microsoft.com/office/officeart/2008/layout/NameandTitleOrganizationalChart"/>
    <dgm:cxn modelId="{CFA5FA2F-195F-4B80-9010-4328C1F017F2}" type="presParOf" srcId="{F4B530F1-F4A6-8F49-918A-63A8D29CCB30}" destId="{EB1BB76D-560C-BC41-BC35-C2A56FFE755F}" srcOrd="2" destOrd="0" presId="urn:microsoft.com/office/officeart/2008/layout/NameandTitleOrganizationalChart"/>
    <dgm:cxn modelId="{9B4CBBBB-F988-417C-9ECC-7039F744380E}" type="presParOf" srcId="{791A48D4-A0A3-744C-8D6A-73C9F8D7DA03}" destId="{620868DD-1779-DC46-AA94-9174F5992B88}" srcOrd="1" destOrd="0" presId="urn:microsoft.com/office/officeart/2008/layout/NameandTitleOrganizationalChart"/>
    <dgm:cxn modelId="{D089ABA4-4474-4FB9-930E-C2A5DC5205FF}" type="presParOf" srcId="{620868DD-1779-DC46-AA94-9174F5992B88}" destId="{7267BFAE-EFFB-AA4A-BB81-2E5DCAA6B8A7}" srcOrd="0" destOrd="0" presId="urn:microsoft.com/office/officeart/2008/layout/NameandTitleOrganizationalChart"/>
    <dgm:cxn modelId="{7C737AA1-CDA0-4B31-88C9-6846A6FC3C0C}" type="presParOf" srcId="{620868DD-1779-DC46-AA94-9174F5992B88}" destId="{0C699CFA-1E08-D74F-8FA7-475954CFBBC9}" srcOrd="1" destOrd="0" presId="urn:microsoft.com/office/officeart/2008/layout/NameandTitleOrganizationalChart"/>
    <dgm:cxn modelId="{C092060C-AF7B-45A8-BA5F-E131DB62C34B}" type="presParOf" srcId="{0C699CFA-1E08-D74F-8FA7-475954CFBBC9}" destId="{6636628A-A622-D145-87B4-6EBBCE5F5A61}" srcOrd="0" destOrd="0" presId="urn:microsoft.com/office/officeart/2008/layout/NameandTitleOrganizationalChart"/>
    <dgm:cxn modelId="{CA875491-D885-4427-BDF8-F0DB6D0407FE}" type="presParOf" srcId="{6636628A-A622-D145-87B4-6EBBCE5F5A61}" destId="{E9026EEF-58AB-8C4C-8C0A-4C585CC8C620}" srcOrd="0" destOrd="0" presId="urn:microsoft.com/office/officeart/2008/layout/NameandTitleOrganizationalChart"/>
    <dgm:cxn modelId="{E491D065-3561-49D7-B909-249A5585C6EC}" type="presParOf" srcId="{6636628A-A622-D145-87B4-6EBBCE5F5A61}" destId="{18D661A8-CC4B-2C40-99D9-494F70CB03C6}" srcOrd="1" destOrd="0" presId="urn:microsoft.com/office/officeart/2008/layout/NameandTitleOrganizationalChart"/>
    <dgm:cxn modelId="{61B9FD14-BAAC-4D58-8D54-E1EB6711AF9C}" type="presParOf" srcId="{6636628A-A622-D145-87B4-6EBBCE5F5A61}" destId="{A3383553-8317-FE43-B584-66E1927DC826}" srcOrd="2" destOrd="0" presId="urn:microsoft.com/office/officeart/2008/layout/NameandTitleOrganizationalChart"/>
    <dgm:cxn modelId="{32C0343E-1647-431C-8980-BC98DE41D9AC}" type="presParOf" srcId="{0C699CFA-1E08-D74F-8FA7-475954CFBBC9}" destId="{A7AE0AB0-0831-8E42-97C3-031E987FF856}" srcOrd="1" destOrd="0" presId="urn:microsoft.com/office/officeart/2008/layout/NameandTitleOrganizationalChart"/>
    <dgm:cxn modelId="{9235D11C-B04C-4CCB-9E80-0A2E0D62135B}" type="presParOf" srcId="{0C699CFA-1E08-D74F-8FA7-475954CFBBC9}" destId="{08AFAB56-77F5-AF45-874D-83A976C4A2B1}" srcOrd="2" destOrd="0" presId="urn:microsoft.com/office/officeart/2008/layout/NameandTitleOrganizationalChart"/>
    <dgm:cxn modelId="{DFE00FC1-25A5-4820-A3D0-4EB4DD2A0111}" type="presParOf" srcId="{620868DD-1779-DC46-AA94-9174F5992B88}" destId="{B984C5CF-43A5-B44F-98DB-34DB40F681BF}" srcOrd="2" destOrd="0" presId="urn:microsoft.com/office/officeart/2008/layout/NameandTitleOrganizationalChart"/>
    <dgm:cxn modelId="{1874B74A-43BC-4598-AD7F-2D63A2E63DB4}" type="presParOf" srcId="{620868DD-1779-DC46-AA94-9174F5992B88}" destId="{AC593657-DC32-7E42-907E-DC5C243306D9}" srcOrd="3" destOrd="0" presId="urn:microsoft.com/office/officeart/2008/layout/NameandTitleOrganizationalChart"/>
    <dgm:cxn modelId="{915BAF35-3A91-4544-B234-4A0AADAB5CB6}" type="presParOf" srcId="{AC593657-DC32-7E42-907E-DC5C243306D9}" destId="{51742C0C-8218-F141-A5CE-BF51A293582F}" srcOrd="0" destOrd="0" presId="urn:microsoft.com/office/officeart/2008/layout/NameandTitleOrganizationalChart"/>
    <dgm:cxn modelId="{50956EED-FC4D-4374-8D13-2ED3ACE871AF}" type="presParOf" srcId="{51742C0C-8218-F141-A5CE-BF51A293582F}" destId="{DBF9BD0C-A1E9-C94E-8AFC-4F237D22D6B9}" srcOrd="0" destOrd="0" presId="urn:microsoft.com/office/officeart/2008/layout/NameandTitleOrganizationalChart"/>
    <dgm:cxn modelId="{1BF2ADE6-66E0-4BEA-8D7B-B5FCC98D2CFE}" type="presParOf" srcId="{51742C0C-8218-F141-A5CE-BF51A293582F}" destId="{5EBE5608-F074-FD41-A862-97CF5434111C}" srcOrd="1" destOrd="0" presId="urn:microsoft.com/office/officeart/2008/layout/NameandTitleOrganizationalChart"/>
    <dgm:cxn modelId="{02FFCA97-A7C3-42FD-9F42-D93A2E18858C}" type="presParOf" srcId="{51742C0C-8218-F141-A5CE-BF51A293582F}" destId="{7F1FFF7A-FF67-B547-8FEE-26B8F38DF768}" srcOrd="2" destOrd="0" presId="urn:microsoft.com/office/officeart/2008/layout/NameandTitleOrganizationalChart"/>
    <dgm:cxn modelId="{C4D07953-31FB-4689-8FD2-747EFE731E33}" type="presParOf" srcId="{AC593657-DC32-7E42-907E-DC5C243306D9}" destId="{2CA7D816-F3FB-2949-8262-CE0E05A046F2}" srcOrd="1" destOrd="0" presId="urn:microsoft.com/office/officeart/2008/layout/NameandTitleOrganizationalChart"/>
    <dgm:cxn modelId="{8BEB7229-676B-48F8-A7E8-020EF1FAA858}" type="presParOf" srcId="{AC593657-DC32-7E42-907E-DC5C243306D9}" destId="{253F50B8-300C-8045-81D6-39D3F983645C}" srcOrd="2" destOrd="0" presId="urn:microsoft.com/office/officeart/2008/layout/NameandTitleOrganizationalChart"/>
    <dgm:cxn modelId="{B7F31085-0E7A-470A-9C88-FF805520B338}" type="presParOf" srcId="{791A48D4-A0A3-744C-8D6A-73C9F8D7DA03}" destId="{38D70476-FDF8-7944-AC8E-379FD0EA632C}" srcOrd="2" destOrd="0" presId="urn:microsoft.com/office/officeart/2008/layout/NameandTitleOrganizationalChart"/>
    <dgm:cxn modelId="{319E3F2B-970E-410E-ABFD-A0F61D3007C2}" type="presParOf" srcId="{05D4DCE1-942F-144E-84DE-37F227FC57DE}" destId="{12BBF2F3-A9A8-CF4A-9008-CE6CF71CE238}" srcOrd="2" destOrd="0" presId="urn:microsoft.com/office/officeart/2008/layout/NameandTitleOrganizationalChart"/>
    <dgm:cxn modelId="{E563F088-EC82-4A7A-9BBF-99B33598D906}" type="presParOf" srcId="{05D4DCE1-942F-144E-84DE-37F227FC57DE}" destId="{1EE021F1-6436-D047-87BF-F2170DAB12BC}" srcOrd="3" destOrd="0" presId="urn:microsoft.com/office/officeart/2008/layout/NameandTitleOrganizationalChart"/>
    <dgm:cxn modelId="{A964BB3C-8E20-4E79-B8DF-158A05A2F0FB}" type="presParOf" srcId="{1EE021F1-6436-D047-87BF-F2170DAB12BC}" destId="{A6B127D5-1318-6A4B-8896-13DB5FBDBD42}" srcOrd="0" destOrd="0" presId="urn:microsoft.com/office/officeart/2008/layout/NameandTitleOrganizationalChart"/>
    <dgm:cxn modelId="{98CC230D-F1E1-4184-BF28-19D7C435F2BA}" type="presParOf" srcId="{A6B127D5-1318-6A4B-8896-13DB5FBDBD42}" destId="{D43F23ED-B1B3-CA48-A4DE-F568B8671F12}" srcOrd="0" destOrd="0" presId="urn:microsoft.com/office/officeart/2008/layout/NameandTitleOrganizationalChart"/>
    <dgm:cxn modelId="{A2FD5863-6406-4FCB-8462-ADE04CF12928}" type="presParOf" srcId="{A6B127D5-1318-6A4B-8896-13DB5FBDBD42}" destId="{0E76EF15-28A3-8D48-A70C-9082565CA468}" srcOrd="1" destOrd="0" presId="urn:microsoft.com/office/officeart/2008/layout/NameandTitleOrganizationalChart"/>
    <dgm:cxn modelId="{908C7EA4-0AE4-48DF-8A08-643939B7809A}" type="presParOf" srcId="{A6B127D5-1318-6A4B-8896-13DB5FBDBD42}" destId="{EC4564AE-DA97-F846-8B4C-6F4DD7CB8C0A}" srcOrd="2" destOrd="0" presId="urn:microsoft.com/office/officeart/2008/layout/NameandTitleOrganizationalChart"/>
    <dgm:cxn modelId="{21AC8BAF-F624-43D9-8318-2F6137156E52}" type="presParOf" srcId="{1EE021F1-6436-D047-87BF-F2170DAB12BC}" destId="{DBB8B2C5-9E43-8148-8DBF-11451582D884}" srcOrd="1" destOrd="0" presId="urn:microsoft.com/office/officeart/2008/layout/NameandTitleOrganizationalChart"/>
    <dgm:cxn modelId="{E273584C-3149-430E-ACC7-7BC663C9812D}" type="presParOf" srcId="{DBB8B2C5-9E43-8148-8DBF-11451582D884}" destId="{22C2AD33-B8A3-C648-B637-B0FF4F10065F}" srcOrd="0" destOrd="0" presId="urn:microsoft.com/office/officeart/2008/layout/NameandTitleOrganizationalChart"/>
    <dgm:cxn modelId="{5C5D6D83-A878-4E28-A4A6-81D38AF52624}" type="presParOf" srcId="{DBB8B2C5-9E43-8148-8DBF-11451582D884}" destId="{00F38430-4D6E-304D-BD68-7B7889B5E81F}" srcOrd="1" destOrd="0" presId="urn:microsoft.com/office/officeart/2008/layout/NameandTitleOrganizationalChart"/>
    <dgm:cxn modelId="{B58107E3-EEB9-4C71-9FA5-890EE6AB9E63}" type="presParOf" srcId="{00F38430-4D6E-304D-BD68-7B7889B5E81F}" destId="{1D389247-B7FC-2A41-B3D4-5CB1729A3BFD}" srcOrd="0" destOrd="0" presId="urn:microsoft.com/office/officeart/2008/layout/NameandTitleOrganizationalChart"/>
    <dgm:cxn modelId="{B4C215D5-9A76-48B6-8B6E-158B37DB875E}" type="presParOf" srcId="{1D389247-B7FC-2A41-B3D4-5CB1729A3BFD}" destId="{F694F427-5D12-9447-BC70-D8DD54246DA1}" srcOrd="0" destOrd="0" presId="urn:microsoft.com/office/officeart/2008/layout/NameandTitleOrganizationalChart"/>
    <dgm:cxn modelId="{EA960651-2ACA-4A2D-8E05-7F36CA57D998}" type="presParOf" srcId="{1D389247-B7FC-2A41-B3D4-5CB1729A3BFD}" destId="{4037DCE8-15B2-1F40-A2EF-1EFE3A53AA7B}" srcOrd="1" destOrd="0" presId="urn:microsoft.com/office/officeart/2008/layout/NameandTitleOrganizationalChart"/>
    <dgm:cxn modelId="{C30E318E-D12E-4BE2-B078-4D8AD9F27F2E}" type="presParOf" srcId="{1D389247-B7FC-2A41-B3D4-5CB1729A3BFD}" destId="{A59896AA-52ED-A545-978B-2D0852554F33}" srcOrd="2" destOrd="0" presId="urn:microsoft.com/office/officeart/2008/layout/NameandTitleOrganizationalChart"/>
    <dgm:cxn modelId="{9C6BD362-4D74-46C4-B141-01888E52E1C9}" type="presParOf" srcId="{00F38430-4D6E-304D-BD68-7B7889B5E81F}" destId="{0D937736-ACB9-EC4D-A054-184BADE776E3}" srcOrd="1" destOrd="0" presId="urn:microsoft.com/office/officeart/2008/layout/NameandTitleOrganizationalChart"/>
    <dgm:cxn modelId="{8C3D8F04-B71E-4DBC-AF80-1AF8D4BDC286}" type="presParOf" srcId="{00F38430-4D6E-304D-BD68-7B7889B5E81F}" destId="{A2B5AD0D-2E70-844D-887E-AB2D9FC7F258}" srcOrd="2" destOrd="0" presId="urn:microsoft.com/office/officeart/2008/layout/NameandTitleOrganizationalChart"/>
    <dgm:cxn modelId="{8DC9BDD8-9EC2-4E3B-A13F-F160C02577AC}" type="presParOf" srcId="{DBB8B2C5-9E43-8148-8DBF-11451582D884}" destId="{72774FA6-3BBD-6D4C-9423-A4BA143D1C22}" srcOrd="2" destOrd="0" presId="urn:microsoft.com/office/officeart/2008/layout/NameandTitleOrganizationalChart"/>
    <dgm:cxn modelId="{B9CCA8E5-64B3-43C4-B34E-D92A29345149}" type="presParOf" srcId="{DBB8B2C5-9E43-8148-8DBF-11451582D884}" destId="{9141B839-0845-DE41-97EF-FD98333A6D23}" srcOrd="3" destOrd="0" presId="urn:microsoft.com/office/officeart/2008/layout/NameandTitleOrganizationalChart"/>
    <dgm:cxn modelId="{F2F96E56-F9E3-4788-9BF7-6D3FC01866BD}" type="presParOf" srcId="{9141B839-0845-DE41-97EF-FD98333A6D23}" destId="{7CC7ADE7-228B-6848-81E1-EB1B341E6C9C}" srcOrd="0" destOrd="0" presId="urn:microsoft.com/office/officeart/2008/layout/NameandTitleOrganizationalChart"/>
    <dgm:cxn modelId="{1123EB92-9C1A-49AA-8269-1AFB7186FD3E}" type="presParOf" srcId="{7CC7ADE7-228B-6848-81E1-EB1B341E6C9C}" destId="{C8B05E76-2FE9-3943-9A10-95633E1D6C86}" srcOrd="0" destOrd="0" presId="urn:microsoft.com/office/officeart/2008/layout/NameandTitleOrganizationalChart"/>
    <dgm:cxn modelId="{B453D216-36DF-48E1-8C6A-EDC1E7C7E4C5}" type="presParOf" srcId="{7CC7ADE7-228B-6848-81E1-EB1B341E6C9C}" destId="{1DF8F1BB-6217-934C-ABD8-49733D88788E}" srcOrd="1" destOrd="0" presId="urn:microsoft.com/office/officeart/2008/layout/NameandTitleOrganizationalChart"/>
    <dgm:cxn modelId="{499807D7-CF27-40DE-AD8D-A7A18AE59C70}" type="presParOf" srcId="{7CC7ADE7-228B-6848-81E1-EB1B341E6C9C}" destId="{C0E019FD-07B4-CC47-9F93-3636600A741C}" srcOrd="2" destOrd="0" presId="urn:microsoft.com/office/officeart/2008/layout/NameandTitleOrganizationalChart"/>
    <dgm:cxn modelId="{EF59DC01-541D-43A2-869F-41636D3DAD88}" type="presParOf" srcId="{9141B839-0845-DE41-97EF-FD98333A6D23}" destId="{32EF9A2D-DABF-9544-A3D7-EDDAE8D539B2}" srcOrd="1" destOrd="0" presId="urn:microsoft.com/office/officeart/2008/layout/NameandTitleOrganizationalChart"/>
    <dgm:cxn modelId="{843867A1-8AD3-487B-A9F6-B7760CE683F9}" type="presParOf" srcId="{9141B839-0845-DE41-97EF-FD98333A6D23}" destId="{D9703EE0-EEFB-6549-810C-79B8B3DB92ED}" srcOrd="2" destOrd="0" presId="urn:microsoft.com/office/officeart/2008/layout/NameandTitleOrganizationalChart"/>
    <dgm:cxn modelId="{308272D3-9969-4339-8866-7E58FFEAD688}" type="presParOf" srcId="{1EE021F1-6436-D047-87BF-F2170DAB12BC}" destId="{5C45CB29-5B40-6C4E-83A1-225F09BC0D03}" srcOrd="2" destOrd="0" presId="urn:microsoft.com/office/officeart/2008/layout/NameandTitleOrganizationalChart"/>
    <dgm:cxn modelId="{52DFB81E-B76E-4A33-95D2-0A393B1B5578}" type="presParOf" srcId="{FCB0E076-9D64-ED4E-95D8-59BEBCA8B93E}" destId="{9B5A141A-A33D-4A46-869E-BD3E5D7562E0}"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2FE66DD-41BB-465E-8B82-4E977C00037C}"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l-GR"/>
        </a:p>
      </dgm:t>
    </dgm:pt>
    <dgm:pt modelId="{EB08337B-C4C5-4738-8B5C-82A19C14FC03}">
      <dgm:prSet custT="1"/>
      <dgm:spPr/>
      <dgm:t>
        <a:bodyPr/>
        <a:lstStyle/>
        <a:p>
          <a:pPr algn="ctr" rtl="0"/>
          <a:r>
            <a:rPr lang="el-GR" sz="1800" dirty="0" smtClean="0"/>
            <a:t>Βελτίωση της ανταγωνιστικότητας των μικρομεσαίων επιχειρήσεων, του γεωργικού τομέα και του τομέα της αλιείας και της υδατοκαλλιέργειας</a:t>
          </a:r>
          <a:endParaRPr lang="el-GR" sz="1800" b="0" dirty="0">
            <a:effectLst/>
            <a:latin typeface="Calibri" pitchFamily="34" charset="0"/>
          </a:endParaRPr>
        </a:p>
      </dgm:t>
    </dgm:pt>
    <dgm:pt modelId="{E1AD46CB-B816-42A6-9DB9-EA659AF93534}" type="parTrans" cxnId="{681A4877-AE83-48D3-A922-E4967F6B51E4}">
      <dgm:prSet/>
      <dgm:spPr/>
      <dgm:t>
        <a:bodyPr/>
        <a:lstStyle/>
        <a:p>
          <a:pPr algn="ctr"/>
          <a:endParaRPr lang="el-GR" sz="1800" b="0">
            <a:solidFill>
              <a:schemeClr val="tx1"/>
            </a:solidFill>
            <a:effectLst/>
          </a:endParaRPr>
        </a:p>
      </dgm:t>
    </dgm:pt>
    <dgm:pt modelId="{9F702F3A-EF7E-46AB-8CA5-6B8EF373455E}" type="sibTrans" cxnId="{681A4877-AE83-48D3-A922-E4967F6B51E4}">
      <dgm:prSet/>
      <dgm:spPr/>
      <dgm:t>
        <a:bodyPr/>
        <a:lstStyle/>
        <a:p>
          <a:pPr algn="ctr"/>
          <a:endParaRPr lang="el-GR" sz="1800" b="0">
            <a:solidFill>
              <a:schemeClr val="tx1"/>
            </a:solidFill>
            <a:effectLst/>
          </a:endParaRPr>
        </a:p>
      </dgm:t>
    </dgm:pt>
    <dgm:pt modelId="{ADA8A85F-488C-4A8A-AC60-2721AF60C4B1}">
      <dgm:prSet custT="1"/>
      <dgm:spPr/>
      <dgm:t>
        <a:bodyPr/>
        <a:lstStyle/>
        <a:p>
          <a:pPr algn="ctr" rtl="0"/>
          <a:r>
            <a:rPr lang="el-GR" sz="1800" b="1" dirty="0" smtClean="0"/>
            <a:t>3</a:t>
          </a:r>
          <a:r>
            <a:rPr lang="en-US" sz="1800" b="1" dirty="0" smtClean="0"/>
            <a:t>a</a:t>
          </a:r>
          <a:r>
            <a:rPr lang="en-US" sz="1800" dirty="0" smtClean="0"/>
            <a:t> </a:t>
          </a:r>
          <a:r>
            <a:rPr lang="el-GR" sz="1800" dirty="0" smtClean="0"/>
            <a:t>Προώθηση επιχειρηματικότητας</a:t>
          </a:r>
          <a:endParaRPr lang="en-US" sz="1800" dirty="0" smtClean="0"/>
        </a:p>
        <a:p>
          <a:pPr algn="ctr" rtl="0"/>
          <a:endParaRPr lang="en-US" sz="1800" dirty="0" smtClean="0"/>
        </a:p>
        <a:p>
          <a:pPr algn="ctr" rtl="0"/>
          <a:r>
            <a:rPr lang="en-US" sz="1800" b="1" dirty="0" smtClean="0"/>
            <a:t>3d</a:t>
          </a:r>
          <a:r>
            <a:rPr lang="en-US" sz="1800" dirty="0" smtClean="0"/>
            <a:t> </a:t>
          </a:r>
          <a:r>
            <a:rPr lang="el-GR" sz="1800" dirty="0" smtClean="0"/>
            <a:t>Στήριξη της ικανότητας των ΜΜΕ στην ανάπτυξη σε περιφερειακές, εθνικές και διεθνείς αγορές και στην συμμετοχή σε διαδικασίες καινοτομίας </a:t>
          </a:r>
          <a:endParaRPr lang="el-GR" sz="1800" b="0" u="none" dirty="0" smtClean="0">
            <a:effectLst/>
            <a:latin typeface="Calibri" pitchFamily="34" charset="0"/>
          </a:endParaRPr>
        </a:p>
      </dgm:t>
    </dgm:pt>
    <dgm:pt modelId="{F9577E0E-777B-46D3-BFF5-2A203F94598C}" type="parTrans" cxnId="{49DB5165-20A8-469E-B51E-B7D92105A795}">
      <dgm:prSet/>
      <dgm:spPr/>
      <dgm:t>
        <a:bodyPr/>
        <a:lstStyle/>
        <a:p>
          <a:pPr algn="ctr"/>
          <a:endParaRPr lang="el-GR" sz="1800" b="0">
            <a:solidFill>
              <a:schemeClr val="tx1"/>
            </a:solidFill>
            <a:effectLst/>
          </a:endParaRPr>
        </a:p>
      </dgm:t>
    </dgm:pt>
    <dgm:pt modelId="{3FC6BFAF-D8B7-4B20-864C-D4B05ECEFA52}" type="sibTrans" cxnId="{49DB5165-20A8-469E-B51E-B7D92105A795}">
      <dgm:prSet/>
      <dgm:spPr/>
      <dgm:t>
        <a:bodyPr/>
        <a:lstStyle/>
        <a:p>
          <a:pPr algn="ctr"/>
          <a:endParaRPr lang="el-GR" sz="1800" b="0">
            <a:solidFill>
              <a:schemeClr val="tx1"/>
            </a:solidFill>
            <a:effectLst/>
          </a:endParaRPr>
        </a:p>
      </dgm:t>
    </dgm:pt>
    <dgm:pt modelId="{8CF6368B-5A70-40C2-A78F-F1A24C39639E}">
      <dgm:prSet custT="1"/>
      <dgm:spPr/>
      <dgm:t>
        <a:bodyPr/>
        <a:lstStyle/>
        <a:p>
          <a:pPr algn="ctr" rtl="0"/>
          <a:r>
            <a:rPr lang="el-GR" sz="1800" b="1" dirty="0" smtClean="0"/>
            <a:t>3</a:t>
          </a:r>
          <a:r>
            <a:rPr lang="en-US" sz="1800" b="1" dirty="0" smtClean="0"/>
            <a:t>a </a:t>
          </a:r>
          <a:r>
            <a:rPr lang="el-GR" sz="1800" dirty="0" smtClean="0">
              <a:solidFill>
                <a:schemeClr val="tx1"/>
              </a:solidFill>
            </a:rPr>
            <a:t>Βελτίωση υποστηρικτικών συστημάτων για νέες και υφιστάμενες ΜΜΕ</a:t>
          </a:r>
          <a:endParaRPr lang="en-US" sz="1800" dirty="0" smtClean="0">
            <a:solidFill>
              <a:schemeClr val="tx1"/>
            </a:solidFill>
          </a:endParaRPr>
        </a:p>
        <a:p>
          <a:pPr algn="ctr" rtl="0"/>
          <a:endParaRPr lang="en-US" sz="1800" b="0" dirty="0" smtClean="0">
            <a:solidFill>
              <a:schemeClr val="tx1"/>
            </a:solidFill>
            <a:effectLst/>
            <a:latin typeface="Calibri" pitchFamily="34" charset="0"/>
          </a:endParaRPr>
        </a:p>
        <a:p>
          <a:pPr algn="ctr" rtl="0"/>
          <a:r>
            <a:rPr lang="en-US" sz="1800" b="1" dirty="0" smtClean="0"/>
            <a:t>3d </a:t>
          </a:r>
          <a:r>
            <a:rPr lang="el-GR" sz="1800" dirty="0" smtClean="0">
              <a:solidFill>
                <a:schemeClr val="tx1"/>
              </a:solidFill>
            </a:rPr>
            <a:t>Επέκταση οικονομικής δραστηριότητας ΜΜΕ στην διασυνοριακή περιοχή </a:t>
          </a:r>
          <a:endParaRPr lang="el-GR" sz="1800" b="0" dirty="0" smtClean="0">
            <a:solidFill>
              <a:schemeClr val="tx1"/>
            </a:solidFill>
            <a:effectLst/>
            <a:latin typeface="Calibri" pitchFamily="34" charset="0"/>
          </a:endParaRPr>
        </a:p>
      </dgm:t>
    </dgm:pt>
    <dgm:pt modelId="{5BA5AAE1-279B-4363-AF1F-DF77B00BA43E}" type="parTrans" cxnId="{C082D25E-6CA0-48F2-A970-FFCF6FB0B8AB}">
      <dgm:prSet/>
      <dgm:spPr/>
      <dgm:t>
        <a:bodyPr/>
        <a:lstStyle/>
        <a:p>
          <a:pPr algn="ctr"/>
          <a:endParaRPr lang="el-GR" sz="1800" b="0">
            <a:solidFill>
              <a:schemeClr val="tx1"/>
            </a:solidFill>
            <a:effectLst/>
          </a:endParaRPr>
        </a:p>
      </dgm:t>
    </dgm:pt>
    <dgm:pt modelId="{5B2B13EB-E21B-4AE0-9088-686D95DA6776}" type="sibTrans" cxnId="{C082D25E-6CA0-48F2-A970-FFCF6FB0B8AB}">
      <dgm:prSet/>
      <dgm:spPr/>
      <dgm:t>
        <a:bodyPr/>
        <a:lstStyle/>
        <a:p>
          <a:pPr algn="ctr"/>
          <a:endParaRPr lang="el-GR" sz="1800" b="0">
            <a:solidFill>
              <a:schemeClr val="tx1"/>
            </a:solidFill>
            <a:effectLst/>
          </a:endParaRPr>
        </a:p>
      </dgm:t>
    </dgm:pt>
    <dgm:pt modelId="{9DEE2CA4-3838-43B3-AB4F-9EA66BBE572E}" type="pres">
      <dgm:prSet presAssocID="{B2FE66DD-41BB-465E-8B82-4E977C00037C}" presName="rootnode" presStyleCnt="0">
        <dgm:presLayoutVars>
          <dgm:chMax/>
          <dgm:chPref/>
          <dgm:dir/>
          <dgm:animLvl val="lvl"/>
        </dgm:presLayoutVars>
      </dgm:prSet>
      <dgm:spPr/>
      <dgm:t>
        <a:bodyPr/>
        <a:lstStyle/>
        <a:p>
          <a:endParaRPr lang="el-GR"/>
        </a:p>
      </dgm:t>
    </dgm:pt>
    <dgm:pt modelId="{F6A7D40A-AE75-4975-953C-B4134369610E}" type="pres">
      <dgm:prSet presAssocID="{EB08337B-C4C5-4738-8B5C-82A19C14FC03}" presName="composite" presStyleCnt="0"/>
      <dgm:spPr/>
    </dgm:pt>
    <dgm:pt modelId="{49FC9387-8DD4-4BB9-BC00-F0833EB07A9A}" type="pres">
      <dgm:prSet presAssocID="{EB08337B-C4C5-4738-8B5C-82A19C14FC03}" presName="LShape" presStyleLbl="alignNode1" presStyleIdx="0" presStyleCnt="5" custLinFactNeighborX="-2389" custLinFactNeighborY="2458"/>
      <dgm:spPr/>
    </dgm:pt>
    <dgm:pt modelId="{F527B68D-5FAF-4BD2-9DCB-CA5115EB74CF}" type="pres">
      <dgm:prSet presAssocID="{EB08337B-C4C5-4738-8B5C-82A19C14FC03}" presName="ParentText" presStyleLbl="revTx" presStyleIdx="0" presStyleCnt="3">
        <dgm:presLayoutVars>
          <dgm:chMax val="0"/>
          <dgm:chPref val="0"/>
          <dgm:bulletEnabled val="1"/>
        </dgm:presLayoutVars>
      </dgm:prSet>
      <dgm:spPr/>
      <dgm:t>
        <a:bodyPr/>
        <a:lstStyle/>
        <a:p>
          <a:endParaRPr lang="el-GR"/>
        </a:p>
      </dgm:t>
    </dgm:pt>
    <dgm:pt modelId="{781E577A-8D4F-4A5E-B4AB-67014DC5EF31}" type="pres">
      <dgm:prSet presAssocID="{EB08337B-C4C5-4738-8B5C-82A19C14FC03}" presName="Triangle" presStyleLbl="alignNode1" presStyleIdx="1" presStyleCnt="5"/>
      <dgm:spPr/>
    </dgm:pt>
    <dgm:pt modelId="{A66FB6A2-5F03-49D3-A707-C609573613A9}" type="pres">
      <dgm:prSet presAssocID="{9F702F3A-EF7E-46AB-8CA5-6B8EF373455E}" presName="sibTrans" presStyleCnt="0"/>
      <dgm:spPr/>
    </dgm:pt>
    <dgm:pt modelId="{9BD3C326-1863-47DB-8310-78CEE724FB06}" type="pres">
      <dgm:prSet presAssocID="{9F702F3A-EF7E-46AB-8CA5-6B8EF373455E}" presName="space" presStyleCnt="0"/>
      <dgm:spPr/>
    </dgm:pt>
    <dgm:pt modelId="{0DA74C6E-8A99-43DF-985E-0AA7F3075FE3}" type="pres">
      <dgm:prSet presAssocID="{ADA8A85F-488C-4A8A-AC60-2721AF60C4B1}" presName="composite" presStyleCnt="0"/>
      <dgm:spPr/>
    </dgm:pt>
    <dgm:pt modelId="{E0C91D6C-6AD7-4A22-A62C-BABC351700F8}" type="pres">
      <dgm:prSet presAssocID="{ADA8A85F-488C-4A8A-AC60-2721AF60C4B1}" presName="LShape" presStyleLbl="alignNode1" presStyleIdx="2" presStyleCnt="5"/>
      <dgm:spPr/>
    </dgm:pt>
    <dgm:pt modelId="{282B4D8D-0258-4346-BE27-5D1A97CB8109}" type="pres">
      <dgm:prSet presAssocID="{ADA8A85F-488C-4A8A-AC60-2721AF60C4B1}" presName="ParentText" presStyleLbl="revTx" presStyleIdx="1" presStyleCnt="3">
        <dgm:presLayoutVars>
          <dgm:chMax val="0"/>
          <dgm:chPref val="0"/>
          <dgm:bulletEnabled val="1"/>
        </dgm:presLayoutVars>
      </dgm:prSet>
      <dgm:spPr/>
      <dgm:t>
        <a:bodyPr/>
        <a:lstStyle/>
        <a:p>
          <a:endParaRPr lang="el-GR"/>
        </a:p>
      </dgm:t>
    </dgm:pt>
    <dgm:pt modelId="{FEBC395D-1907-4B30-852C-65F5FF8C0E70}" type="pres">
      <dgm:prSet presAssocID="{ADA8A85F-488C-4A8A-AC60-2721AF60C4B1}" presName="Triangle" presStyleLbl="alignNode1" presStyleIdx="3" presStyleCnt="5"/>
      <dgm:spPr/>
    </dgm:pt>
    <dgm:pt modelId="{530F5D41-135E-416A-B8BA-3D40071E0D62}" type="pres">
      <dgm:prSet presAssocID="{3FC6BFAF-D8B7-4B20-864C-D4B05ECEFA52}" presName="sibTrans" presStyleCnt="0"/>
      <dgm:spPr/>
    </dgm:pt>
    <dgm:pt modelId="{146C3BB1-AEA9-402D-A648-F631F8F33874}" type="pres">
      <dgm:prSet presAssocID="{3FC6BFAF-D8B7-4B20-864C-D4B05ECEFA52}" presName="space" presStyleCnt="0"/>
      <dgm:spPr/>
    </dgm:pt>
    <dgm:pt modelId="{41AB9A18-47CD-44DC-9EBD-8AE0FFF0FBB0}" type="pres">
      <dgm:prSet presAssocID="{8CF6368B-5A70-40C2-A78F-F1A24C39639E}" presName="composite" presStyleCnt="0"/>
      <dgm:spPr/>
    </dgm:pt>
    <dgm:pt modelId="{E52960EE-9393-41DA-9B44-6830B4ED83F1}" type="pres">
      <dgm:prSet presAssocID="{8CF6368B-5A70-40C2-A78F-F1A24C39639E}" presName="LShape" presStyleLbl="alignNode1" presStyleIdx="4" presStyleCnt="5"/>
      <dgm:spPr/>
    </dgm:pt>
    <dgm:pt modelId="{D4F8F210-480E-428B-8574-11650243FC7E}" type="pres">
      <dgm:prSet presAssocID="{8CF6368B-5A70-40C2-A78F-F1A24C39639E}" presName="ParentText" presStyleLbl="revTx" presStyleIdx="2" presStyleCnt="3">
        <dgm:presLayoutVars>
          <dgm:chMax val="0"/>
          <dgm:chPref val="0"/>
          <dgm:bulletEnabled val="1"/>
        </dgm:presLayoutVars>
      </dgm:prSet>
      <dgm:spPr/>
      <dgm:t>
        <a:bodyPr/>
        <a:lstStyle/>
        <a:p>
          <a:endParaRPr lang="el-GR"/>
        </a:p>
      </dgm:t>
    </dgm:pt>
  </dgm:ptLst>
  <dgm:cxnLst>
    <dgm:cxn modelId="{15662E9C-7336-4BAA-8A94-7837E08C8F11}" type="presOf" srcId="{ADA8A85F-488C-4A8A-AC60-2721AF60C4B1}" destId="{282B4D8D-0258-4346-BE27-5D1A97CB8109}" srcOrd="0" destOrd="0" presId="urn:microsoft.com/office/officeart/2009/3/layout/StepUpProcess"/>
    <dgm:cxn modelId="{49DB5165-20A8-469E-B51E-B7D92105A795}" srcId="{B2FE66DD-41BB-465E-8B82-4E977C00037C}" destId="{ADA8A85F-488C-4A8A-AC60-2721AF60C4B1}" srcOrd="1" destOrd="0" parTransId="{F9577E0E-777B-46D3-BFF5-2A203F94598C}" sibTransId="{3FC6BFAF-D8B7-4B20-864C-D4B05ECEFA52}"/>
    <dgm:cxn modelId="{B1445757-0260-44AB-9A40-1440EC76265D}" type="presOf" srcId="{B2FE66DD-41BB-465E-8B82-4E977C00037C}" destId="{9DEE2CA4-3838-43B3-AB4F-9EA66BBE572E}" srcOrd="0" destOrd="0" presId="urn:microsoft.com/office/officeart/2009/3/layout/StepUpProcess"/>
    <dgm:cxn modelId="{F68A525F-76E3-4120-9557-784007C0EE9B}" type="presOf" srcId="{8CF6368B-5A70-40C2-A78F-F1A24C39639E}" destId="{D4F8F210-480E-428B-8574-11650243FC7E}" srcOrd="0" destOrd="0" presId="urn:microsoft.com/office/officeart/2009/3/layout/StepUpProcess"/>
    <dgm:cxn modelId="{681A4877-AE83-48D3-A922-E4967F6B51E4}" srcId="{B2FE66DD-41BB-465E-8B82-4E977C00037C}" destId="{EB08337B-C4C5-4738-8B5C-82A19C14FC03}" srcOrd="0" destOrd="0" parTransId="{E1AD46CB-B816-42A6-9DB9-EA659AF93534}" sibTransId="{9F702F3A-EF7E-46AB-8CA5-6B8EF373455E}"/>
    <dgm:cxn modelId="{3404E9F3-8373-4689-9583-34098759E7D6}" type="presOf" srcId="{EB08337B-C4C5-4738-8B5C-82A19C14FC03}" destId="{F527B68D-5FAF-4BD2-9DCB-CA5115EB74CF}" srcOrd="0" destOrd="0" presId="urn:microsoft.com/office/officeart/2009/3/layout/StepUpProcess"/>
    <dgm:cxn modelId="{C082D25E-6CA0-48F2-A970-FFCF6FB0B8AB}" srcId="{B2FE66DD-41BB-465E-8B82-4E977C00037C}" destId="{8CF6368B-5A70-40C2-A78F-F1A24C39639E}" srcOrd="2" destOrd="0" parTransId="{5BA5AAE1-279B-4363-AF1F-DF77B00BA43E}" sibTransId="{5B2B13EB-E21B-4AE0-9088-686D95DA6776}"/>
    <dgm:cxn modelId="{DAC3CD07-803D-4114-921A-2D50CEE344AE}" type="presParOf" srcId="{9DEE2CA4-3838-43B3-AB4F-9EA66BBE572E}" destId="{F6A7D40A-AE75-4975-953C-B4134369610E}" srcOrd="0" destOrd="0" presId="urn:microsoft.com/office/officeart/2009/3/layout/StepUpProcess"/>
    <dgm:cxn modelId="{5D3A7B64-A635-4B1B-9BA2-DECDCC21AF70}" type="presParOf" srcId="{F6A7D40A-AE75-4975-953C-B4134369610E}" destId="{49FC9387-8DD4-4BB9-BC00-F0833EB07A9A}" srcOrd="0" destOrd="0" presId="urn:microsoft.com/office/officeart/2009/3/layout/StepUpProcess"/>
    <dgm:cxn modelId="{F07361DC-B152-4A9F-83A2-C5AAF22946C3}" type="presParOf" srcId="{F6A7D40A-AE75-4975-953C-B4134369610E}" destId="{F527B68D-5FAF-4BD2-9DCB-CA5115EB74CF}" srcOrd="1" destOrd="0" presId="urn:microsoft.com/office/officeart/2009/3/layout/StepUpProcess"/>
    <dgm:cxn modelId="{F14369F0-5C3E-4094-9F0C-20B9281331E2}" type="presParOf" srcId="{F6A7D40A-AE75-4975-953C-B4134369610E}" destId="{781E577A-8D4F-4A5E-B4AB-67014DC5EF31}" srcOrd="2" destOrd="0" presId="urn:microsoft.com/office/officeart/2009/3/layout/StepUpProcess"/>
    <dgm:cxn modelId="{6B0D64C3-307B-4CAB-B781-C22A3FAF736A}" type="presParOf" srcId="{9DEE2CA4-3838-43B3-AB4F-9EA66BBE572E}" destId="{A66FB6A2-5F03-49D3-A707-C609573613A9}" srcOrd="1" destOrd="0" presId="urn:microsoft.com/office/officeart/2009/3/layout/StepUpProcess"/>
    <dgm:cxn modelId="{8F41A30E-C69B-4C88-93D7-FC5E60D48FB0}" type="presParOf" srcId="{A66FB6A2-5F03-49D3-A707-C609573613A9}" destId="{9BD3C326-1863-47DB-8310-78CEE724FB06}" srcOrd="0" destOrd="0" presId="urn:microsoft.com/office/officeart/2009/3/layout/StepUpProcess"/>
    <dgm:cxn modelId="{A0D213F8-91CA-4E8A-AE42-66F738739698}" type="presParOf" srcId="{9DEE2CA4-3838-43B3-AB4F-9EA66BBE572E}" destId="{0DA74C6E-8A99-43DF-985E-0AA7F3075FE3}" srcOrd="2" destOrd="0" presId="urn:microsoft.com/office/officeart/2009/3/layout/StepUpProcess"/>
    <dgm:cxn modelId="{45E17ED3-40FB-4082-BD2D-6D83C775662A}" type="presParOf" srcId="{0DA74C6E-8A99-43DF-985E-0AA7F3075FE3}" destId="{E0C91D6C-6AD7-4A22-A62C-BABC351700F8}" srcOrd="0" destOrd="0" presId="urn:microsoft.com/office/officeart/2009/3/layout/StepUpProcess"/>
    <dgm:cxn modelId="{FD097247-6DEB-4D66-A08E-82D0F4A4E58E}" type="presParOf" srcId="{0DA74C6E-8A99-43DF-985E-0AA7F3075FE3}" destId="{282B4D8D-0258-4346-BE27-5D1A97CB8109}" srcOrd="1" destOrd="0" presId="urn:microsoft.com/office/officeart/2009/3/layout/StepUpProcess"/>
    <dgm:cxn modelId="{B0A0458A-80EC-425F-A8FE-ACA70DD8F6C7}" type="presParOf" srcId="{0DA74C6E-8A99-43DF-985E-0AA7F3075FE3}" destId="{FEBC395D-1907-4B30-852C-65F5FF8C0E70}" srcOrd="2" destOrd="0" presId="urn:microsoft.com/office/officeart/2009/3/layout/StepUpProcess"/>
    <dgm:cxn modelId="{66A0E96F-FCB4-4426-B261-F0044C16B45C}" type="presParOf" srcId="{9DEE2CA4-3838-43B3-AB4F-9EA66BBE572E}" destId="{530F5D41-135E-416A-B8BA-3D40071E0D62}" srcOrd="3" destOrd="0" presId="urn:microsoft.com/office/officeart/2009/3/layout/StepUpProcess"/>
    <dgm:cxn modelId="{E9182698-1063-4FC1-9DB7-9144BAC3C02A}" type="presParOf" srcId="{530F5D41-135E-416A-B8BA-3D40071E0D62}" destId="{146C3BB1-AEA9-402D-A648-F631F8F33874}" srcOrd="0" destOrd="0" presId="urn:microsoft.com/office/officeart/2009/3/layout/StepUpProcess"/>
    <dgm:cxn modelId="{6F21D931-AA53-4A52-BE7B-25A377923FDD}" type="presParOf" srcId="{9DEE2CA4-3838-43B3-AB4F-9EA66BBE572E}" destId="{41AB9A18-47CD-44DC-9EBD-8AE0FFF0FBB0}" srcOrd="4" destOrd="0" presId="urn:microsoft.com/office/officeart/2009/3/layout/StepUpProcess"/>
    <dgm:cxn modelId="{9D6E3CD3-EF2D-46C2-8F7E-2446D5D2CA7E}" type="presParOf" srcId="{41AB9A18-47CD-44DC-9EBD-8AE0FFF0FBB0}" destId="{E52960EE-9393-41DA-9B44-6830B4ED83F1}" srcOrd="0" destOrd="0" presId="urn:microsoft.com/office/officeart/2009/3/layout/StepUpProcess"/>
    <dgm:cxn modelId="{DC0D28A9-75A4-4B56-BAC5-9E690430CA55}" type="presParOf" srcId="{41AB9A18-47CD-44DC-9EBD-8AE0FFF0FBB0}" destId="{D4F8F210-480E-428B-8574-11650243FC7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2FE66DD-41BB-465E-8B82-4E977C00037C}"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l-GR"/>
        </a:p>
      </dgm:t>
    </dgm:pt>
    <dgm:pt modelId="{EB08337B-C4C5-4738-8B5C-82A19C14FC03}">
      <dgm:prSet custT="1"/>
      <dgm:spPr/>
      <dgm:t>
        <a:bodyPr/>
        <a:lstStyle/>
        <a:p>
          <a:pPr algn="ctr" rtl="0"/>
          <a:r>
            <a:rPr lang="en-US" sz="1800" b="1" dirty="0" smtClean="0"/>
            <a:t>5</a:t>
          </a:r>
          <a:r>
            <a:rPr lang="en-US" sz="1800" dirty="0" smtClean="0"/>
            <a:t> </a:t>
          </a:r>
          <a:r>
            <a:rPr lang="el-GR" sz="1800" dirty="0" smtClean="0"/>
            <a:t>Προώθηση της προσαρμογής στην κλιματική αλλαγή, πρόληψη και διαχείριση κινδύνων</a:t>
          </a:r>
          <a:endParaRPr lang="en-US" sz="1800" dirty="0" smtClean="0"/>
        </a:p>
        <a:p>
          <a:pPr algn="ctr" rtl="0"/>
          <a:r>
            <a:rPr lang="en-US" sz="1800" b="1" dirty="0" smtClean="0"/>
            <a:t>6</a:t>
          </a:r>
          <a:r>
            <a:rPr lang="en-US" sz="1800" dirty="0" smtClean="0"/>
            <a:t> </a:t>
          </a:r>
          <a:r>
            <a:rPr lang="el-GR" sz="1800" dirty="0" smtClean="0"/>
            <a:t>Διαφύλαξη και προστασία του περιβάλλοντος &amp; προώθηση της αποδοτικότητας των πόρων</a:t>
          </a:r>
          <a:endParaRPr lang="el-GR" sz="1800" b="0" dirty="0">
            <a:effectLst/>
            <a:latin typeface="Calibri" pitchFamily="34" charset="0"/>
          </a:endParaRPr>
        </a:p>
      </dgm:t>
    </dgm:pt>
    <dgm:pt modelId="{E1AD46CB-B816-42A6-9DB9-EA659AF93534}" type="parTrans" cxnId="{681A4877-AE83-48D3-A922-E4967F6B51E4}">
      <dgm:prSet/>
      <dgm:spPr/>
      <dgm:t>
        <a:bodyPr/>
        <a:lstStyle/>
        <a:p>
          <a:pPr algn="ctr"/>
          <a:endParaRPr lang="el-GR" sz="1800" b="0">
            <a:solidFill>
              <a:schemeClr val="tx1"/>
            </a:solidFill>
            <a:effectLst/>
          </a:endParaRPr>
        </a:p>
      </dgm:t>
    </dgm:pt>
    <dgm:pt modelId="{9F702F3A-EF7E-46AB-8CA5-6B8EF373455E}" type="sibTrans" cxnId="{681A4877-AE83-48D3-A922-E4967F6B51E4}">
      <dgm:prSet/>
      <dgm:spPr/>
      <dgm:t>
        <a:bodyPr/>
        <a:lstStyle/>
        <a:p>
          <a:pPr algn="ctr"/>
          <a:endParaRPr lang="el-GR" sz="1800" b="0">
            <a:solidFill>
              <a:schemeClr val="tx1"/>
            </a:solidFill>
            <a:effectLst/>
          </a:endParaRPr>
        </a:p>
      </dgm:t>
    </dgm:pt>
    <dgm:pt modelId="{ADA8A85F-488C-4A8A-AC60-2721AF60C4B1}">
      <dgm:prSet custT="1"/>
      <dgm:spPr/>
      <dgm:t>
        <a:bodyPr/>
        <a:lstStyle/>
        <a:p>
          <a:pPr algn="ctr" rtl="0"/>
          <a:r>
            <a:rPr lang="en-US" sz="1800" b="1" dirty="0" smtClean="0"/>
            <a:t>5b</a:t>
          </a:r>
          <a:r>
            <a:rPr lang="en-US" sz="1800" dirty="0" smtClean="0"/>
            <a:t> </a:t>
          </a:r>
          <a:r>
            <a:rPr lang="el-GR" sz="1800" dirty="0" smtClean="0"/>
            <a:t>Προώθηση των επενδύσεων για την αντιμετώπιση ειδικών κινδύνων, εξασφάλιση της ανθεκτικότητας στις καταστροφές και ανάπτυξη συστημάτων διαχείρισης καταστροφών</a:t>
          </a:r>
          <a:endParaRPr lang="en-US" sz="1800" dirty="0" smtClean="0"/>
        </a:p>
        <a:p>
          <a:pPr algn="ctr" rtl="0"/>
          <a:r>
            <a:rPr lang="en-US" sz="1800" b="1" dirty="0" smtClean="0"/>
            <a:t>6c </a:t>
          </a:r>
          <a:r>
            <a:rPr lang="el-GR" sz="1800" dirty="0" smtClean="0"/>
            <a:t>Διατήρηση, προστασία, προώθηση και ανάπτυξη της φυσικής και πολιτιστικής κληρονομιάς</a:t>
          </a:r>
          <a:endParaRPr lang="el-GR" sz="1800" b="0" u="none" dirty="0" smtClean="0">
            <a:effectLst/>
            <a:latin typeface="Calibri" pitchFamily="34" charset="0"/>
          </a:endParaRPr>
        </a:p>
      </dgm:t>
    </dgm:pt>
    <dgm:pt modelId="{F9577E0E-777B-46D3-BFF5-2A203F94598C}" type="parTrans" cxnId="{49DB5165-20A8-469E-B51E-B7D92105A795}">
      <dgm:prSet/>
      <dgm:spPr/>
      <dgm:t>
        <a:bodyPr/>
        <a:lstStyle/>
        <a:p>
          <a:pPr algn="ctr"/>
          <a:endParaRPr lang="el-GR" sz="1800" b="0">
            <a:solidFill>
              <a:schemeClr val="tx1"/>
            </a:solidFill>
            <a:effectLst/>
          </a:endParaRPr>
        </a:p>
      </dgm:t>
    </dgm:pt>
    <dgm:pt modelId="{3FC6BFAF-D8B7-4B20-864C-D4B05ECEFA52}" type="sibTrans" cxnId="{49DB5165-20A8-469E-B51E-B7D92105A795}">
      <dgm:prSet/>
      <dgm:spPr/>
      <dgm:t>
        <a:bodyPr/>
        <a:lstStyle/>
        <a:p>
          <a:pPr algn="ctr"/>
          <a:endParaRPr lang="el-GR" sz="1800" b="0">
            <a:solidFill>
              <a:schemeClr val="tx1"/>
            </a:solidFill>
            <a:effectLst/>
          </a:endParaRPr>
        </a:p>
      </dgm:t>
    </dgm:pt>
    <dgm:pt modelId="{8CF6368B-5A70-40C2-A78F-F1A24C39639E}">
      <dgm:prSet custT="1"/>
      <dgm:spPr/>
      <dgm:t>
        <a:bodyPr/>
        <a:lstStyle/>
        <a:p>
          <a:pPr algn="ctr" rtl="0"/>
          <a:r>
            <a:rPr lang="en-US" sz="1800" b="1" dirty="0" smtClean="0">
              <a:solidFill>
                <a:schemeClr val="tx1"/>
              </a:solidFill>
            </a:rPr>
            <a:t>5b</a:t>
          </a:r>
          <a:r>
            <a:rPr lang="en-US" sz="1800" dirty="0" smtClean="0">
              <a:solidFill>
                <a:schemeClr val="tx1"/>
              </a:solidFill>
            </a:rPr>
            <a:t> </a:t>
          </a:r>
          <a:r>
            <a:rPr lang="el-GR" sz="1800" dirty="0" smtClean="0">
              <a:solidFill>
                <a:schemeClr val="tx1"/>
              </a:solidFill>
            </a:rPr>
            <a:t>Μείωση αντίκτυπου από καταστροφές</a:t>
          </a:r>
          <a:endParaRPr lang="en-US" sz="1800" dirty="0" smtClean="0">
            <a:solidFill>
              <a:schemeClr val="tx1"/>
            </a:solidFill>
          </a:endParaRPr>
        </a:p>
        <a:p>
          <a:pPr algn="ctr" rtl="0"/>
          <a:endParaRPr lang="en-US" sz="1800" b="0" dirty="0" smtClean="0">
            <a:solidFill>
              <a:schemeClr val="tx1"/>
            </a:solidFill>
            <a:effectLst/>
            <a:latin typeface="Calibri" pitchFamily="34" charset="0"/>
          </a:endParaRPr>
        </a:p>
        <a:p>
          <a:pPr algn="ctr" rtl="0"/>
          <a:r>
            <a:rPr lang="en-US" sz="1800" b="1" dirty="0" smtClean="0">
              <a:solidFill>
                <a:schemeClr val="tx1"/>
              </a:solidFill>
            </a:rPr>
            <a:t>6c</a:t>
          </a:r>
          <a:r>
            <a:rPr lang="en-US" sz="1800" dirty="0" smtClean="0">
              <a:solidFill>
                <a:schemeClr val="tx1"/>
              </a:solidFill>
            </a:rPr>
            <a:t> </a:t>
          </a:r>
          <a:r>
            <a:rPr lang="el-GR" sz="1800" dirty="0" smtClean="0">
              <a:solidFill>
                <a:schemeClr val="tx1"/>
              </a:solidFill>
            </a:rPr>
            <a:t>Αξιοποίηση της φυσικής &amp; πολιτιστικής κληρονομιάς</a:t>
          </a:r>
          <a:endParaRPr lang="el-GR" sz="1800" b="0" dirty="0" smtClean="0">
            <a:solidFill>
              <a:schemeClr val="tx1"/>
            </a:solidFill>
            <a:effectLst/>
            <a:latin typeface="Calibri" pitchFamily="34" charset="0"/>
          </a:endParaRPr>
        </a:p>
      </dgm:t>
    </dgm:pt>
    <dgm:pt modelId="{5BA5AAE1-279B-4363-AF1F-DF77B00BA43E}" type="parTrans" cxnId="{C082D25E-6CA0-48F2-A970-FFCF6FB0B8AB}">
      <dgm:prSet/>
      <dgm:spPr/>
      <dgm:t>
        <a:bodyPr/>
        <a:lstStyle/>
        <a:p>
          <a:pPr algn="ctr"/>
          <a:endParaRPr lang="el-GR" sz="1800" b="0">
            <a:solidFill>
              <a:schemeClr val="tx1"/>
            </a:solidFill>
            <a:effectLst/>
          </a:endParaRPr>
        </a:p>
      </dgm:t>
    </dgm:pt>
    <dgm:pt modelId="{5B2B13EB-E21B-4AE0-9088-686D95DA6776}" type="sibTrans" cxnId="{C082D25E-6CA0-48F2-A970-FFCF6FB0B8AB}">
      <dgm:prSet/>
      <dgm:spPr/>
      <dgm:t>
        <a:bodyPr/>
        <a:lstStyle/>
        <a:p>
          <a:pPr algn="ctr"/>
          <a:endParaRPr lang="el-GR" sz="1800" b="0">
            <a:solidFill>
              <a:schemeClr val="tx1"/>
            </a:solidFill>
            <a:effectLst/>
          </a:endParaRPr>
        </a:p>
      </dgm:t>
    </dgm:pt>
    <dgm:pt modelId="{9DEE2CA4-3838-43B3-AB4F-9EA66BBE572E}" type="pres">
      <dgm:prSet presAssocID="{B2FE66DD-41BB-465E-8B82-4E977C00037C}" presName="rootnode" presStyleCnt="0">
        <dgm:presLayoutVars>
          <dgm:chMax/>
          <dgm:chPref/>
          <dgm:dir/>
          <dgm:animLvl val="lvl"/>
        </dgm:presLayoutVars>
      </dgm:prSet>
      <dgm:spPr/>
      <dgm:t>
        <a:bodyPr/>
        <a:lstStyle/>
        <a:p>
          <a:endParaRPr lang="el-GR"/>
        </a:p>
      </dgm:t>
    </dgm:pt>
    <dgm:pt modelId="{F6A7D40A-AE75-4975-953C-B4134369610E}" type="pres">
      <dgm:prSet presAssocID="{EB08337B-C4C5-4738-8B5C-82A19C14FC03}" presName="composite" presStyleCnt="0"/>
      <dgm:spPr/>
    </dgm:pt>
    <dgm:pt modelId="{49FC9387-8DD4-4BB9-BC00-F0833EB07A9A}" type="pres">
      <dgm:prSet presAssocID="{EB08337B-C4C5-4738-8B5C-82A19C14FC03}" presName="LShape" presStyleLbl="alignNode1" presStyleIdx="0" presStyleCnt="5" custLinFactNeighborX="-2389" custLinFactNeighborY="2458"/>
      <dgm:spPr/>
    </dgm:pt>
    <dgm:pt modelId="{F527B68D-5FAF-4BD2-9DCB-CA5115EB74CF}" type="pres">
      <dgm:prSet presAssocID="{EB08337B-C4C5-4738-8B5C-82A19C14FC03}" presName="ParentText" presStyleLbl="revTx" presStyleIdx="0" presStyleCnt="3">
        <dgm:presLayoutVars>
          <dgm:chMax val="0"/>
          <dgm:chPref val="0"/>
          <dgm:bulletEnabled val="1"/>
        </dgm:presLayoutVars>
      </dgm:prSet>
      <dgm:spPr/>
      <dgm:t>
        <a:bodyPr/>
        <a:lstStyle/>
        <a:p>
          <a:endParaRPr lang="el-GR"/>
        </a:p>
      </dgm:t>
    </dgm:pt>
    <dgm:pt modelId="{781E577A-8D4F-4A5E-B4AB-67014DC5EF31}" type="pres">
      <dgm:prSet presAssocID="{EB08337B-C4C5-4738-8B5C-82A19C14FC03}" presName="Triangle" presStyleLbl="alignNode1" presStyleIdx="1" presStyleCnt="5"/>
      <dgm:spPr/>
    </dgm:pt>
    <dgm:pt modelId="{A66FB6A2-5F03-49D3-A707-C609573613A9}" type="pres">
      <dgm:prSet presAssocID="{9F702F3A-EF7E-46AB-8CA5-6B8EF373455E}" presName="sibTrans" presStyleCnt="0"/>
      <dgm:spPr/>
    </dgm:pt>
    <dgm:pt modelId="{9BD3C326-1863-47DB-8310-78CEE724FB06}" type="pres">
      <dgm:prSet presAssocID="{9F702F3A-EF7E-46AB-8CA5-6B8EF373455E}" presName="space" presStyleCnt="0"/>
      <dgm:spPr/>
    </dgm:pt>
    <dgm:pt modelId="{0DA74C6E-8A99-43DF-985E-0AA7F3075FE3}" type="pres">
      <dgm:prSet presAssocID="{ADA8A85F-488C-4A8A-AC60-2721AF60C4B1}" presName="composite" presStyleCnt="0"/>
      <dgm:spPr/>
    </dgm:pt>
    <dgm:pt modelId="{E0C91D6C-6AD7-4A22-A62C-BABC351700F8}" type="pres">
      <dgm:prSet presAssocID="{ADA8A85F-488C-4A8A-AC60-2721AF60C4B1}" presName="LShape" presStyleLbl="alignNode1" presStyleIdx="2" presStyleCnt="5"/>
      <dgm:spPr/>
    </dgm:pt>
    <dgm:pt modelId="{282B4D8D-0258-4346-BE27-5D1A97CB8109}" type="pres">
      <dgm:prSet presAssocID="{ADA8A85F-488C-4A8A-AC60-2721AF60C4B1}" presName="ParentText" presStyleLbl="revTx" presStyleIdx="1" presStyleCnt="3">
        <dgm:presLayoutVars>
          <dgm:chMax val="0"/>
          <dgm:chPref val="0"/>
          <dgm:bulletEnabled val="1"/>
        </dgm:presLayoutVars>
      </dgm:prSet>
      <dgm:spPr/>
      <dgm:t>
        <a:bodyPr/>
        <a:lstStyle/>
        <a:p>
          <a:endParaRPr lang="el-GR"/>
        </a:p>
      </dgm:t>
    </dgm:pt>
    <dgm:pt modelId="{FEBC395D-1907-4B30-852C-65F5FF8C0E70}" type="pres">
      <dgm:prSet presAssocID="{ADA8A85F-488C-4A8A-AC60-2721AF60C4B1}" presName="Triangle" presStyleLbl="alignNode1" presStyleIdx="3" presStyleCnt="5" custLinFactNeighborX="8759" custLinFactNeighborY="-27321"/>
      <dgm:spPr/>
    </dgm:pt>
    <dgm:pt modelId="{530F5D41-135E-416A-B8BA-3D40071E0D62}" type="pres">
      <dgm:prSet presAssocID="{3FC6BFAF-D8B7-4B20-864C-D4B05ECEFA52}" presName="sibTrans" presStyleCnt="0"/>
      <dgm:spPr/>
    </dgm:pt>
    <dgm:pt modelId="{146C3BB1-AEA9-402D-A648-F631F8F33874}" type="pres">
      <dgm:prSet presAssocID="{3FC6BFAF-D8B7-4B20-864C-D4B05ECEFA52}" presName="space" presStyleCnt="0"/>
      <dgm:spPr/>
    </dgm:pt>
    <dgm:pt modelId="{41AB9A18-47CD-44DC-9EBD-8AE0FFF0FBB0}" type="pres">
      <dgm:prSet presAssocID="{8CF6368B-5A70-40C2-A78F-F1A24C39639E}" presName="composite" presStyleCnt="0"/>
      <dgm:spPr/>
    </dgm:pt>
    <dgm:pt modelId="{E52960EE-9393-41DA-9B44-6830B4ED83F1}" type="pres">
      <dgm:prSet presAssocID="{8CF6368B-5A70-40C2-A78F-F1A24C39639E}" presName="LShape" presStyleLbl="alignNode1" presStyleIdx="4" presStyleCnt="5" custLinFactNeighborX="-792" custLinFactNeighborY="-10258"/>
      <dgm:spPr/>
    </dgm:pt>
    <dgm:pt modelId="{D4F8F210-480E-428B-8574-11650243FC7E}" type="pres">
      <dgm:prSet presAssocID="{8CF6368B-5A70-40C2-A78F-F1A24C39639E}" presName="ParentText" presStyleLbl="revTx" presStyleIdx="2" presStyleCnt="3">
        <dgm:presLayoutVars>
          <dgm:chMax val="0"/>
          <dgm:chPref val="0"/>
          <dgm:bulletEnabled val="1"/>
        </dgm:presLayoutVars>
      </dgm:prSet>
      <dgm:spPr/>
      <dgm:t>
        <a:bodyPr/>
        <a:lstStyle/>
        <a:p>
          <a:endParaRPr lang="el-GR"/>
        </a:p>
      </dgm:t>
    </dgm:pt>
  </dgm:ptLst>
  <dgm:cxnLst>
    <dgm:cxn modelId="{C0DC0643-BFFF-42B2-8044-427EA4414D75}" type="presOf" srcId="{8CF6368B-5A70-40C2-A78F-F1A24C39639E}" destId="{D4F8F210-480E-428B-8574-11650243FC7E}" srcOrd="0" destOrd="0" presId="urn:microsoft.com/office/officeart/2009/3/layout/StepUpProcess"/>
    <dgm:cxn modelId="{72E05261-FCE6-4027-B8A5-754F6FC8CD10}" type="presOf" srcId="{B2FE66DD-41BB-465E-8B82-4E977C00037C}" destId="{9DEE2CA4-3838-43B3-AB4F-9EA66BBE572E}" srcOrd="0" destOrd="0" presId="urn:microsoft.com/office/officeart/2009/3/layout/StepUpProcess"/>
    <dgm:cxn modelId="{49DB5165-20A8-469E-B51E-B7D92105A795}" srcId="{B2FE66DD-41BB-465E-8B82-4E977C00037C}" destId="{ADA8A85F-488C-4A8A-AC60-2721AF60C4B1}" srcOrd="1" destOrd="0" parTransId="{F9577E0E-777B-46D3-BFF5-2A203F94598C}" sibTransId="{3FC6BFAF-D8B7-4B20-864C-D4B05ECEFA52}"/>
    <dgm:cxn modelId="{EE053399-A2D0-4CE7-85D4-68129A52B5F3}" type="presOf" srcId="{ADA8A85F-488C-4A8A-AC60-2721AF60C4B1}" destId="{282B4D8D-0258-4346-BE27-5D1A97CB8109}" srcOrd="0" destOrd="0" presId="urn:microsoft.com/office/officeart/2009/3/layout/StepUpProcess"/>
    <dgm:cxn modelId="{681A4877-AE83-48D3-A922-E4967F6B51E4}" srcId="{B2FE66DD-41BB-465E-8B82-4E977C00037C}" destId="{EB08337B-C4C5-4738-8B5C-82A19C14FC03}" srcOrd="0" destOrd="0" parTransId="{E1AD46CB-B816-42A6-9DB9-EA659AF93534}" sibTransId="{9F702F3A-EF7E-46AB-8CA5-6B8EF373455E}"/>
    <dgm:cxn modelId="{C082D25E-6CA0-48F2-A970-FFCF6FB0B8AB}" srcId="{B2FE66DD-41BB-465E-8B82-4E977C00037C}" destId="{8CF6368B-5A70-40C2-A78F-F1A24C39639E}" srcOrd="2" destOrd="0" parTransId="{5BA5AAE1-279B-4363-AF1F-DF77B00BA43E}" sibTransId="{5B2B13EB-E21B-4AE0-9088-686D95DA6776}"/>
    <dgm:cxn modelId="{37967A7B-D114-430A-87CE-38F6CCBDEA1F}" type="presOf" srcId="{EB08337B-C4C5-4738-8B5C-82A19C14FC03}" destId="{F527B68D-5FAF-4BD2-9DCB-CA5115EB74CF}" srcOrd="0" destOrd="0" presId="urn:microsoft.com/office/officeart/2009/3/layout/StepUpProcess"/>
    <dgm:cxn modelId="{D2DC887A-EF3E-46B9-B900-D5688AE73658}" type="presParOf" srcId="{9DEE2CA4-3838-43B3-AB4F-9EA66BBE572E}" destId="{F6A7D40A-AE75-4975-953C-B4134369610E}" srcOrd="0" destOrd="0" presId="urn:microsoft.com/office/officeart/2009/3/layout/StepUpProcess"/>
    <dgm:cxn modelId="{121B2206-7877-43D3-81B4-F7F1211DEB05}" type="presParOf" srcId="{F6A7D40A-AE75-4975-953C-B4134369610E}" destId="{49FC9387-8DD4-4BB9-BC00-F0833EB07A9A}" srcOrd="0" destOrd="0" presId="urn:microsoft.com/office/officeart/2009/3/layout/StepUpProcess"/>
    <dgm:cxn modelId="{0728A5A3-A409-436A-9C07-B0A92299926F}" type="presParOf" srcId="{F6A7D40A-AE75-4975-953C-B4134369610E}" destId="{F527B68D-5FAF-4BD2-9DCB-CA5115EB74CF}" srcOrd="1" destOrd="0" presId="urn:microsoft.com/office/officeart/2009/3/layout/StepUpProcess"/>
    <dgm:cxn modelId="{B2A82041-DA5D-444C-840E-C6AF392E17E1}" type="presParOf" srcId="{F6A7D40A-AE75-4975-953C-B4134369610E}" destId="{781E577A-8D4F-4A5E-B4AB-67014DC5EF31}" srcOrd="2" destOrd="0" presId="urn:microsoft.com/office/officeart/2009/3/layout/StepUpProcess"/>
    <dgm:cxn modelId="{13C5937F-5FCD-4DC6-BE1F-B77F972B83C2}" type="presParOf" srcId="{9DEE2CA4-3838-43B3-AB4F-9EA66BBE572E}" destId="{A66FB6A2-5F03-49D3-A707-C609573613A9}" srcOrd="1" destOrd="0" presId="urn:microsoft.com/office/officeart/2009/3/layout/StepUpProcess"/>
    <dgm:cxn modelId="{08DBDA2F-5407-4152-8CD5-5C6289B8DB70}" type="presParOf" srcId="{A66FB6A2-5F03-49D3-A707-C609573613A9}" destId="{9BD3C326-1863-47DB-8310-78CEE724FB06}" srcOrd="0" destOrd="0" presId="urn:microsoft.com/office/officeart/2009/3/layout/StepUpProcess"/>
    <dgm:cxn modelId="{71BFAB88-E325-42EC-B298-7C1A9E32CBCC}" type="presParOf" srcId="{9DEE2CA4-3838-43B3-AB4F-9EA66BBE572E}" destId="{0DA74C6E-8A99-43DF-985E-0AA7F3075FE3}" srcOrd="2" destOrd="0" presId="urn:microsoft.com/office/officeart/2009/3/layout/StepUpProcess"/>
    <dgm:cxn modelId="{75E6CF33-DB9B-4284-9A15-6C864825B092}" type="presParOf" srcId="{0DA74C6E-8A99-43DF-985E-0AA7F3075FE3}" destId="{E0C91D6C-6AD7-4A22-A62C-BABC351700F8}" srcOrd="0" destOrd="0" presId="urn:microsoft.com/office/officeart/2009/3/layout/StepUpProcess"/>
    <dgm:cxn modelId="{2F0418C0-07E2-427E-8084-815CA8BABE2C}" type="presParOf" srcId="{0DA74C6E-8A99-43DF-985E-0AA7F3075FE3}" destId="{282B4D8D-0258-4346-BE27-5D1A97CB8109}" srcOrd="1" destOrd="0" presId="urn:microsoft.com/office/officeart/2009/3/layout/StepUpProcess"/>
    <dgm:cxn modelId="{25609161-A890-4984-997F-3024FAF04A05}" type="presParOf" srcId="{0DA74C6E-8A99-43DF-985E-0AA7F3075FE3}" destId="{FEBC395D-1907-4B30-852C-65F5FF8C0E70}" srcOrd="2" destOrd="0" presId="urn:microsoft.com/office/officeart/2009/3/layout/StepUpProcess"/>
    <dgm:cxn modelId="{8414F276-3854-4131-A671-27136E44FED5}" type="presParOf" srcId="{9DEE2CA4-3838-43B3-AB4F-9EA66BBE572E}" destId="{530F5D41-135E-416A-B8BA-3D40071E0D62}" srcOrd="3" destOrd="0" presId="urn:microsoft.com/office/officeart/2009/3/layout/StepUpProcess"/>
    <dgm:cxn modelId="{72B97216-06C5-4A2A-86BE-D06BC0264CB5}" type="presParOf" srcId="{530F5D41-135E-416A-B8BA-3D40071E0D62}" destId="{146C3BB1-AEA9-402D-A648-F631F8F33874}" srcOrd="0" destOrd="0" presId="urn:microsoft.com/office/officeart/2009/3/layout/StepUpProcess"/>
    <dgm:cxn modelId="{5CDC717D-77B9-4EB5-AC3F-C1A7186902B5}" type="presParOf" srcId="{9DEE2CA4-3838-43B3-AB4F-9EA66BBE572E}" destId="{41AB9A18-47CD-44DC-9EBD-8AE0FFF0FBB0}" srcOrd="4" destOrd="0" presId="urn:microsoft.com/office/officeart/2009/3/layout/StepUpProcess"/>
    <dgm:cxn modelId="{2194703A-D9C1-483A-9BF9-6E50B772B204}" type="presParOf" srcId="{41AB9A18-47CD-44DC-9EBD-8AE0FFF0FBB0}" destId="{E52960EE-9393-41DA-9B44-6830B4ED83F1}" srcOrd="0" destOrd="0" presId="urn:microsoft.com/office/officeart/2009/3/layout/StepUpProcess"/>
    <dgm:cxn modelId="{DC8A7753-282A-41AD-BE0E-E6651B48EEF1}" type="presParOf" srcId="{41AB9A18-47CD-44DC-9EBD-8AE0FFF0FBB0}" destId="{D4F8F210-480E-428B-8574-11650243FC7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2FE66DD-41BB-465E-8B82-4E977C00037C}"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l-GR"/>
        </a:p>
      </dgm:t>
    </dgm:pt>
    <dgm:pt modelId="{EB08337B-C4C5-4738-8B5C-82A19C14FC03}">
      <dgm:prSet custT="1"/>
      <dgm:spPr/>
      <dgm:t>
        <a:bodyPr/>
        <a:lstStyle/>
        <a:p>
          <a:pPr algn="ctr" rtl="0"/>
          <a:r>
            <a:rPr lang="en-US" sz="1800" b="1" dirty="0" smtClean="0"/>
            <a:t>6</a:t>
          </a:r>
          <a:r>
            <a:rPr lang="en-US" sz="1800" dirty="0" smtClean="0"/>
            <a:t> </a:t>
          </a:r>
          <a:r>
            <a:rPr lang="el-GR" sz="1800" dirty="0" smtClean="0"/>
            <a:t>Διαφύλαξη και προστασία του περιβάλλοντος &amp; προώθηση της αποδοτικότητας των πόρων</a:t>
          </a:r>
          <a:endParaRPr lang="el-GR" sz="1800" b="0" dirty="0">
            <a:effectLst/>
            <a:latin typeface="Calibri" pitchFamily="34" charset="0"/>
          </a:endParaRPr>
        </a:p>
      </dgm:t>
    </dgm:pt>
    <dgm:pt modelId="{E1AD46CB-B816-42A6-9DB9-EA659AF93534}" type="parTrans" cxnId="{681A4877-AE83-48D3-A922-E4967F6B51E4}">
      <dgm:prSet/>
      <dgm:spPr/>
      <dgm:t>
        <a:bodyPr/>
        <a:lstStyle/>
        <a:p>
          <a:pPr algn="ctr"/>
          <a:endParaRPr lang="el-GR" sz="1800" b="0">
            <a:solidFill>
              <a:schemeClr val="tx1"/>
            </a:solidFill>
            <a:effectLst/>
          </a:endParaRPr>
        </a:p>
      </dgm:t>
    </dgm:pt>
    <dgm:pt modelId="{9F702F3A-EF7E-46AB-8CA5-6B8EF373455E}" type="sibTrans" cxnId="{681A4877-AE83-48D3-A922-E4967F6B51E4}">
      <dgm:prSet/>
      <dgm:spPr/>
      <dgm:t>
        <a:bodyPr/>
        <a:lstStyle/>
        <a:p>
          <a:pPr algn="ctr"/>
          <a:endParaRPr lang="el-GR" sz="1800" b="0">
            <a:solidFill>
              <a:schemeClr val="tx1"/>
            </a:solidFill>
            <a:effectLst/>
          </a:endParaRPr>
        </a:p>
      </dgm:t>
    </dgm:pt>
    <dgm:pt modelId="{ADA8A85F-488C-4A8A-AC60-2721AF60C4B1}">
      <dgm:prSet custT="1"/>
      <dgm:spPr/>
      <dgm:t>
        <a:bodyPr/>
        <a:lstStyle/>
        <a:p>
          <a:pPr algn="ctr" rtl="0"/>
          <a:r>
            <a:rPr lang="en-US" sz="1800" b="1" dirty="0" smtClean="0"/>
            <a:t>6d </a:t>
          </a:r>
          <a:r>
            <a:rPr lang="el-GR" sz="1800" dirty="0" smtClean="0"/>
            <a:t>Διαφύλαξη και αποκατάσταση βιοποικιλότητας – εδάφους, προώθηση οικοσυστημάτων και πράσινες υποδομές</a:t>
          </a:r>
          <a:endParaRPr lang="en-US" sz="1800" dirty="0" smtClean="0"/>
        </a:p>
        <a:p>
          <a:pPr algn="ctr" rtl="0"/>
          <a:r>
            <a:rPr lang="en-US" sz="1800" b="1" dirty="0" smtClean="0"/>
            <a:t>6f</a:t>
          </a:r>
          <a:r>
            <a:rPr lang="el-GR" sz="1800" b="1" dirty="0" smtClean="0"/>
            <a:t> </a:t>
          </a:r>
          <a:r>
            <a:rPr lang="el-GR" sz="1800" dirty="0" smtClean="0"/>
            <a:t>Προώθηση καινοτόμων τεχνολογιών για τη βελτίωση της προστασίας του περιβάλλοντος και την αποδοτικότερη χρήση των πόρων στον τομέα των αποβλήτων, των υδάτων και αναφορικά με το έδαφος ή για τη μείωση της ατμοσφαιρικής ρύπανσης </a:t>
          </a:r>
        </a:p>
      </dgm:t>
    </dgm:pt>
    <dgm:pt modelId="{F9577E0E-777B-46D3-BFF5-2A203F94598C}" type="parTrans" cxnId="{49DB5165-20A8-469E-B51E-B7D92105A795}">
      <dgm:prSet/>
      <dgm:spPr/>
      <dgm:t>
        <a:bodyPr/>
        <a:lstStyle/>
        <a:p>
          <a:pPr algn="ctr"/>
          <a:endParaRPr lang="el-GR" sz="1800" b="0">
            <a:solidFill>
              <a:schemeClr val="tx1"/>
            </a:solidFill>
            <a:effectLst/>
          </a:endParaRPr>
        </a:p>
      </dgm:t>
    </dgm:pt>
    <dgm:pt modelId="{3FC6BFAF-D8B7-4B20-864C-D4B05ECEFA52}" type="sibTrans" cxnId="{49DB5165-20A8-469E-B51E-B7D92105A795}">
      <dgm:prSet/>
      <dgm:spPr/>
      <dgm:t>
        <a:bodyPr/>
        <a:lstStyle/>
        <a:p>
          <a:pPr algn="ctr"/>
          <a:endParaRPr lang="el-GR" sz="1800" b="0">
            <a:solidFill>
              <a:schemeClr val="tx1"/>
            </a:solidFill>
            <a:effectLst/>
          </a:endParaRPr>
        </a:p>
      </dgm:t>
    </dgm:pt>
    <dgm:pt modelId="{8CF6368B-5A70-40C2-A78F-F1A24C39639E}">
      <dgm:prSet custT="1"/>
      <dgm:spPr/>
      <dgm:t>
        <a:bodyPr/>
        <a:lstStyle/>
        <a:p>
          <a:pPr algn="ctr" rtl="0"/>
          <a:r>
            <a:rPr lang="en-US" sz="1800" b="1" dirty="0" smtClean="0">
              <a:solidFill>
                <a:schemeClr val="tx1"/>
              </a:solidFill>
            </a:rPr>
            <a:t>6d </a:t>
          </a:r>
          <a:r>
            <a:rPr lang="el-GR" sz="1800" dirty="0" smtClean="0">
              <a:solidFill>
                <a:schemeClr val="tx1"/>
              </a:solidFill>
            </a:rPr>
            <a:t>Ενίσχυση της αποτελεσματικότητας των δράσεων προστασίας της βιοποικιλότητας</a:t>
          </a:r>
          <a:endParaRPr lang="en-US" sz="1800" b="1" dirty="0" smtClean="0">
            <a:solidFill>
              <a:schemeClr val="tx1"/>
            </a:solidFill>
          </a:endParaRPr>
        </a:p>
        <a:p>
          <a:pPr algn="ctr" rtl="0"/>
          <a:r>
            <a:rPr lang="en-US" sz="1800" b="1" dirty="0" smtClean="0">
              <a:solidFill>
                <a:schemeClr val="tx1"/>
              </a:solidFill>
            </a:rPr>
            <a:t>6f</a:t>
          </a:r>
          <a:r>
            <a:rPr lang="en-US" sz="1800" dirty="0" smtClean="0">
              <a:solidFill>
                <a:schemeClr val="tx1"/>
              </a:solidFill>
            </a:rPr>
            <a:t> </a:t>
          </a:r>
          <a:r>
            <a:rPr lang="el-GR" sz="1800" dirty="0" smtClean="0">
              <a:solidFill>
                <a:schemeClr val="tx1"/>
              </a:solidFill>
            </a:rPr>
            <a:t>Ενίσχυση διαχείρισης υδάτων και εδάφους </a:t>
          </a:r>
          <a:endParaRPr lang="el-GR" sz="1800" b="0" dirty="0" smtClean="0">
            <a:solidFill>
              <a:schemeClr val="tx1"/>
            </a:solidFill>
            <a:effectLst/>
            <a:latin typeface="Calibri" pitchFamily="34" charset="0"/>
          </a:endParaRPr>
        </a:p>
      </dgm:t>
    </dgm:pt>
    <dgm:pt modelId="{5BA5AAE1-279B-4363-AF1F-DF77B00BA43E}" type="parTrans" cxnId="{C082D25E-6CA0-48F2-A970-FFCF6FB0B8AB}">
      <dgm:prSet/>
      <dgm:spPr/>
      <dgm:t>
        <a:bodyPr/>
        <a:lstStyle/>
        <a:p>
          <a:pPr algn="ctr"/>
          <a:endParaRPr lang="el-GR" sz="1800" b="0">
            <a:solidFill>
              <a:schemeClr val="tx1"/>
            </a:solidFill>
            <a:effectLst/>
          </a:endParaRPr>
        </a:p>
      </dgm:t>
    </dgm:pt>
    <dgm:pt modelId="{5B2B13EB-E21B-4AE0-9088-686D95DA6776}" type="sibTrans" cxnId="{C082D25E-6CA0-48F2-A970-FFCF6FB0B8AB}">
      <dgm:prSet/>
      <dgm:spPr/>
      <dgm:t>
        <a:bodyPr/>
        <a:lstStyle/>
        <a:p>
          <a:pPr algn="ctr"/>
          <a:endParaRPr lang="el-GR" sz="1800" b="0">
            <a:solidFill>
              <a:schemeClr val="tx1"/>
            </a:solidFill>
            <a:effectLst/>
          </a:endParaRPr>
        </a:p>
      </dgm:t>
    </dgm:pt>
    <dgm:pt modelId="{9DEE2CA4-3838-43B3-AB4F-9EA66BBE572E}" type="pres">
      <dgm:prSet presAssocID="{B2FE66DD-41BB-465E-8B82-4E977C00037C}" presName="rootnode" presStyleCnt="0">
        <dgm:presLayoutVars>
          <dgm:chMax/>
          <dgm:chPref/>
          <dgm:dir/>
          <dgm:animLvl val="lvl"/>
        </dgm:presLayoutVars>
      </dgm:prSet>
      <dgm:spPr/>
      <dgm:t>
        <a:bodyPr/>
        <a:lstStyle/>
        <a:p>
          <a:endParaRPr lang="el-GR"/>
        </a:p>
      </dgm:t>
    </dgm:pt>
    <dgm:pt modelId="{F6A7D40A-AE75-4975-953C-B4134369610E}" type="pres">
      <dgm:prSet presAssocID="{EB08337B-C4C5-4738-8B5C-82A19C14FC03}" presName="composite" presStyleCnt="0"/>
      <dgm:spPr/>
    </dgm:pt>
    <dgm:pt modelId="{49FC9387-8DD4-4BB9-BC00-F0833EB07A9A}" type="pres">
      <dgm:prSet presAssocID="{EB08337B-C4C5-4738-8B5C-82A19C14FC03}" presName="LShape" presStyleLbl="alignNode1" presStyleIdx="0" presStyleCnt="5" custLinFactNeighborX="1454" custLinFactNeighborY="-6109"/>
      <dgm:spPr/>
    </dgm:pt>
    <dgm:pt modelId="{F527B68D-5FAF-4BD2-9DCB-CA5115EB74CF}" type="pres">
      <dgm:prSet presAssocID="{EB08337B-C4C5-4738-8B5C-82A19C14FC03}" presName="ParentText" presStyleLbl="revTx" presStyleIdx="0" presStyleCnt="3">
        <dgm:presLayoutVars>
          <dgm:chMax val="0"/>
          <dgm:chPref val="0"/>
          <dgm:bulletEnabled val="1"/>
        </dgm:presLayoutVars>
      </dgm:prSet>
      <dgm:spPr/>
      <dgm:t>
        <a:bodyPr/>
        <a:lstStyle/>
        <a:p>
          <a:endParaRPr lang="el-GR"/>
        </a:p>
      </dgm:t>
    </dgm:pt>
    <dgm:pt modelId="{781E577A-8D4F-4A5E-B4AB-67014DC5EF31}" type="pres">
      <dgm:prSet presAssocID="{EB08337B-C4C5-4738-8B5C-82A19C14FC03}" presName="Triangle" presStyleLbl="alignNode1" presStyleIdx="1" presStyleCnt="5" custLinFactNeighborX="34083" custLinFactNeighborY="-12317"/>
      <dgm:spPr/>
    </dgm:pt>
    <dgm:pt modelId="{A66FB6A2-5F03-49D3-A707-C609573613A9}" type="pres">
      <dgm:prSet presAssocID="{9F702F3A-EF7E-46AB-8CA5-6B8EF373455E}" presName="sibTrans" presStyleCnt="0"/>
      <dgm:spPr/>
    </dgm:pt>
    <dgm:pt modelId="{9BD3C326-1863-47DB-8310-78CEE724FB06}" type="pres">
      <dgm:prSet presAssocID="{9F702F3A-EF7E-46AB-8CA5-6B8EF373455E}" presName="space" presStyleCnt="0"/>
      <dgm:spPr/>
    </dgm:pt>
    <dgm:pt modelId="{0DA74C6E-8A99-43DF-985E-0AA7F3075FE3}" type="pres">
      <dgm:prSet presAssocID="{ADA8A85F-488C-4A8A-AC60-2721AF60C4B1}" presName="composite" presStyleCnt="0"/>
      <dgm:spPr/>
    </dgm:pt>
    <dgm:pt modelId="{E0C91D6C-6AD7-4A22-A62C-BABC351700F8}" type="pres">
      <dgm:prSet presAssocID="{ADA8A85F-488C-4A8A-AC60-2721AF60C4B1}" presName="LShape" presStyleLbl="alignNode1" presStyleIdx="2" presStyleCnt="5" custLinFactNeighborX="4192" custLinFactNeighborY="-33415"/>
      <dgm:spPr/>
    </dgm:pt>
    <dgm:pt modelId="{282B4D8D-0258-4346-BE27-5D1A97CB8109}" type="pres">
      <dgm:prSet presAssocID="{ADA8A85F-488C-4A8A-AC60-2721AF60C4B1}" presName="ParentText" presStyleLbl="revTx" presStyleIdx="1" presStyleCnt="3" custScaleX="110988" custLinFactNeighborX="5874" custLinFactNeighborY="-24909">
        <dgm:presLayoutVars>
          <dgm:chMax val="0"/>
          <dgm:chPref val="0"/>
          <dgm:bulletEnabled val="1"/>
        </dgm:presLayoutVars>
      </dgm:prSet>
      <dgm:spPr/>
      <dgm:t>
        <a:bodyPr/>
        <a:lstStyle/>
        <a:p>
          <a:endParaRPr lang="el-GR"/>
        </a:p>
      </dgm:t>
    </dgm:pt>
    <dgm:pt modelId="{FEBC395D-1907-4B30-852C-65F5FF8C0E70}" type="pres">
      <dgm:prSet presAssocID="{ADA8A85F-488C-4A8A-AC60-2721AF60C4B1}" presName="Triangle" presStyleLbl="alignNode1" presStyleIdx="3" presStyleCnt="5" custLinFactY="-32299" custLinFactNeighborX="35046" custLinFactNeighborY="-100000"/>
      <dgm:spPr/>
    </dgm:pt>
    <dgm:pt modelId="{530F5D41-135E-416A-B8BA-3D40071E0D62}" type="pres">
      <dgm:prSet presAssocID="{3FC6BFAF-D8B7-4B20-864C-D4B05ECEFA52}" presName="sibTrans" presStyleCnt="0"/>
      <dgm:spPr/>
    </dgm:pt>
    <dgm:pt modelId="{146C3BB1-AEA9-402D-A648-F631F8F33874}" type="pres">
      <dgm:prSet presAssocID="{3FC6BFAF-D8B7-4B20-864C-D4B05ECEFA52}" presName="space" presStyleCnt="0"/>
      <dgm:spPr/>
    </dgm:pt>
    <dgm:pt modelId="{41AB9A18-47CD-44DC-9EBD-8AE0FFF0FBB0}" type="pres">
      <dgm:prSet presAssocID="{8CF6368B-5A70-40C2-A78F-F1A24C39639E}" presName="composite" presStyleCnt="0"/>
      <dgm:spPr/>
    </dgm:pt>
    <dgm:pt modelId="{E52960EE-9393-41DA-9B44-6830B4ED83F1}" type="pres">
      <dgm:prSet presAssocID="{8CF6368B-5A70-40C2-A78F-F1A24C39639E}" presName="LShape" presStyleLbl="alignNode1" presStyleIdx="4" presStyleCnt="5" custLinFactNeighborX="-792" custLinFactNeighborY="-33087"/>
      <dgm:spPr/>
    </dgm:pt>
    <dgm:pt modelId="{D4F8F210-480E-428B-8574-11650243FC7E}" type="pres">
      <dgm:prSet presAssocID="{8CF6368B-5A70-40C2-A78F-F1A24C39639E}" presName="ParentText" presStyleLbl="revTx" presStyleIdx="2" presStyleCnt="3" custLinFactNeighborX="-461" custLinFactNeighborY="-16372">
        <dgm:presLayoutVars>
          <dgm:chMax val="0"/>
          <dgm:chPref val="0"/>
          <dgm:bulletEnabled val="1"/>
        </dgm:presLayoutVars>
      </dgm:prSet>
      <dgm:spPr/>
      <dgm:t>
        <a:bodyPr/>
        <a:lstStyle/>
        <a:p>
          <a:endParaRPr lang="el-GR"/>
        </a:p>
      </dgm:t>
    </dgm:pt>
  </dgm:ptLst>
  <dgm:cxnLst>
    <dgm:cxn modelId="{A95749A2-BBD9-4082-B3F3-C7E1FEC33411}" type="presOf" srcId="{8CF6368B-5A70-40C2-A78F-F1A24C39639E}" destId="{D4F8F210-480E-428B-8574-11650243FC7E}" srcOrd="0" destOrd="0" presId="urn:microsoft.com/office/officeart/2009/3/layout/StepUpProcess"/>
    <dgm:cxn modelId="{B8FDD175-6D19-4285-84C5-8FA7E3E7C787}" type="presOf" srcId="{EB08337B-C4C5-4738-8B5C-82A19C14FC03}" destId="{F527B68D-5FAF-4BD2-9DCB-CA5115EB74CF}" srcOrd="0" destOrd="0" presId="urn:microsoft.com/office/officeart/2009/3/layout/StepUpProcess"/>
    <dgm:cxn modelId="{49DB5165-20A8-469E-B51E-B7D92105A795}" srcId="{B2FE66DD-41BB-465E-8B82-4E977C00037C}" destId="{ADA8A85F-488C-4A8A-AC60-2721AF60C4B1}" srcOrd="1" destOrd="0" parTransId="{F9577E0E-777B-46D3-BFF5-2A203F94598C}" sibTransId="{3FC6BFAF-D8B7-4B20-864C-D4B05ECEFA52}"/>
    <dgm:cxn modelId="{936828D6-8B0E-4CA6-90C7-639F4F3C7050}" type="presOf" srcId="{B2FE66DD-41BB-465E-8B82-4E977C00037C}" destId="{9DEE2CA4-3838-43B3-AB4F-9EA66BBE572E}" srcOrd="0" destOrd="0" presId="urn:microsoft.com/office/officeart/2009/3/layout/StepUpProcess"/>
    <dgm:cxn modelId="{681A4877-AE83-48D3-A922-E4967F6B51E4}" srcId="{B2FE66DD-41BB-465E-8B82-4E977C00037C}" destId="{EB08337B-C4C5-4738-8B5C-82A19C14FC03}" srcOrd="0" destOrd="0" parTransId="{E1AD46CB-B816-42A6-9DB9-EA659AF93534}" sibTransId="{9F702F3A-EF7E-46AB-8CA5-6B8EF373455E}"/>
    <dgm:cxn modelId="{48C12FDF-470B-479E-AA8C-25594B804E29}" type="presOf" srcId="{ADA8A85F-488C-4A8A-AC60-2721AF60C4B1}" destId="{282B4D8D-0258-4346-BE27-5D1A97CB8109}" srcOrd="0" destOrd="0" presId="urn:microsoft.com/office/officeart/2009/3/layout/StepUpProcess"/>
    <dgm:cxn modelId="{C082D25E-6CA0-48F2-A970-FFCF6FB0B8AB}" srcId="{B2FE66DD-41BB-465E-8B82-4E977C00037C}" destId="{8CF6368B-5A70-40C2-A78F-F1A24C39639E}" srcOrd="2" destOrd="0" parTransId="{5BA5AAE1-279B-4363-AF1F-DF77B00BA43E}" sibTransId="{5B2B13EB-E21B-4AE0-9088-686D95DA6776}"/>
    <dgm:cxn modelId="{5FA9A8FE-492F-4F3E-9F3A-23F4D57A817B}" type="presParOf" srcId="{9DEE2CA4-3838-43B3-AB4F-9EA66BBE572E}" destId="{F6A7D40A-AE75-4975-953C-B4134369610E}" srcOrd="0" destOrd="0" presId="urn:microsoft.com/office/officeart/2009/3/layout/StepUpProcess"/>
    <dgm:cxn modelId="{522FCDDA-2B14-4DC1-8102-EAF938B0802B}" type="presParOf" srcId="{F6A7D40A-AE75-4975-953C-B4134369610E}" destId="{49FC9387-8DD4-4BB9-BC00-F0833EB07A9A}" srcOrd="0" destOrd="0" presId="urn:microsoft.com/office/officeart/2009/3/layout/StepUpProcess"/>
    <dgm:cxn modelId="{7F22177F-B17A-4187-8AEC-F682001FCDAC}" type="presParOf" srcId="{F6A7D40A-AE75-4975-953C-B4134369610E}" destId="{F527B68D-5FAF-4BD2-9DCB-CA5115EB74CF}" srcOrd="1" destOrd="0" presId="urn:microsoft.com/office/officeart/2009/3/layout/StepUpProcess"/>
    <dgm:cxn modelId="{063589C2-3D54-49EB-9810-9E214CA1BB3A}" type="presParOf" srcId="{F6A7D40A-AE75-4975-953C-B4134369610E}" destId="{781E577A-8D4F-4A5E-B4AB-67014DC5EF31}" srcOrd="2" destOrd="0" presId="urn:microsoft.com/office/officeart/2009/3/layout/StepUpProcess"/>
    <dgm:cxn modelId="{42A3D191-475C-4816-85B3-7D6827D5BD31}" type="presParOf" srcId="{9DEE2CA4-3838-43B3-AB4F-9EA66BBE572E}" destId="{A66FB6A2-5F03-49D3-A707-C609573613A9}" srcOrd="1" destOrd="0" presId="urn:microsoft.com/office/officeart/2009/3/layout/StepUpProcess"/>
    <dgm:cxn modelId="{17A84B33-5DFE-46C6-9188-C5200533DC45}" type="presParOf" srcId="{A66FB6A2-5F03-49D3-A707-C609573613A9}" destId="{9BD3C326-1863-47DB-8310-78CEE724FB06}" srcOrd="0" destOrd="0" presId="urn:microsoft.com/office/officeart/2009/3/layout/StepUpProcess"/>
    <dgm:cxn modelId="{3A09B247-DD1F-4261-BFEF-A1F68E63A146}" type="presParOf" srcId="{9DEE2CA4-3838-43B3-AB4F-9EA66BBE572E}" destId="{0DA74C6E-8A99-43DF-985E-0AA7F3075FE3}" srcOrd="2" destOrd="0" presId="urn:microsoft.com/office/officeart/2009/3/layout/StepUpProcess"/>
    <dgm:cxn modelId="{C9B50465-9C75-4BE6-9AA3-ACF7B832CDDC}" type="presParOf" srcId="{0DA74C6E-8A99-43DF-985E-0AA7F3075FE3}" destId="{E0C91D6C-6AD7-4A22-A62C-BABC351700F8}" srcOrd="0" destOrd="0" presId="urn:microsoft.com/office/officeart/2009/3/layout/StepUpProcess"/>
    <dgm:cxn modelId="{7280238B-A246-4FF7-A7F3-8606F3200255}" type="presParOf" srcId="{0DA74C6E-8A99-43DF-985E-0AA7F3075FE3}" destId="{282B4D8D-0258-4346-BE27-5D1A97CB8109}" srcOrd="1" destOrd="0" presId="urn:microsoft.com/office/officeart/2009/3/layout/StepUpProcess"/>
    <dgm:cxn modelId="{26BABB28-CB1B-4875-92AD-27AD242C7DE7}" type="presParOf" srcId="{0DA74C6E-8A99-43DF-985E-0AA7F3075FE3}" destId="{FEBC395D-1907-4B30-852C-65F5FF8C0E70}" srcOrd="2" destOrd="0" presId="urn:microsoft.com/office/officeart/2009/3/layout/StepUpProcess"/>
    <dgm:cxn modelId="{1843AE33-D32A-485E-A6A2-2ADFA389912C}" type="presParOf" srcId="{9DEE2CA4-3838-43B3-AB4F-9EA66BBE572E}" destId="{530F5D41-135E-416A-B8BA-3D40071E0D62}" srcOrd="3" destOrd="0" presId="urn:microsoft.com/office/officeart/2009/3/layout/StepUpProcess"/>
    <dgm:cxn modelId="{47AD971C-5485-4B2D-BF3F-D8FEA8B67696}" type="presParOf" srcId="{530F5D41-135E-416A-B8BA-3D40071E0D62}" destId="{146C3BB1-AEA9-402D-A648-F631F8F33874}" srcOrd="0" destOrd="0" presId="urn:microsoft.com/office/officeart/2009/3/layout/StepUpProcess"/>
    <dgm:cxn modelId="{4EC8E0E3-B920-4DD9-B998-127B35B93113}" type="presParOf" srcId="{9DEE2CA4-3838-43B3-AB4F-9EA66BBE572E}" destId="{41AB9A18-47CD-44DC-9EBD-8AE0FFF0FBB0}" srcOrd="4" destOrd="0" presId="urn:microsoft.com/office/officeart/2009/3/layout/StepUpProcess"/>
    <dgm:cxn modelId="{77963AA3-EBA7-4B84-A491-59814CB4437E}" type="presParOf" srcId="{41AB9A18-47CD-44DC-9EBD-8AE0FFF0FBB0}" destId="{E52960EE-9393-41DA-9B44-6830B4ED83F1}" srcOrd="0" destOrd="0" presId="urn:microsoft.com/office/officeart/2009/3/layout/StepUpProcess"/>
    <dgm:cxn modelId="{772F4493-9263-4C3E-8B2A-624C5247472D}" type="presParOf" srcId="{41AB9A18-47CD-44DC-9EBD-8AE0FFF0FBB0}" destId="{D4F8F210-480E-428B-8574-11650243FC7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2FE66DD-41BB-465E-8B82-4E977C00037C}"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l-GR"/>
        </a:p>
      </dgm:t>
    </dgm:pt>
    <dgm:pt modelId="{EB08337B-C4C5-4738-8B5C-82A19C14FC03}">
      <dgm:prSet custT="1"/>
      <dgm:spPr/>
      <dgm:t>
        <a:bodyPr/>
        <a:lstStyle/>
        <a:p>
          <a:pPr algn="ctr" rtl="0"/>
          <a:r>
            <a:rPr lang="el-GR" sz="1800" dirty="0" smtClean="0"/>
            <a:t>Προώθηση των βιώσιμων μεταφορών και της άρσης των προβλημάτων σε βασικές υποδομές δικτύων </a:t>
          </a:r>
          <a:endParaRPr lang="el-GR" sz="1800" b="0" dirty="0">
            <a:effectLst/>
            <a:latin typeface="Calibri" pitchFamily="34" charset="0"/>
          </a:endParaRPr>
        </a:p>
      </dgm:t>
    </dgm:pt>
    <dgm:pt modelId="{E1AD46CB-B816-42A6-9DB9-EA659AF93534}" type="parTrans" cxnId="{681A4877-AE83-48D3-A922-E4967F6B51E4}">
      <dgm:prSet/>
      <dgm:spPr/>
      <dgm:t>
        <a:bodyPr/>
        <a:lstStyle/>
        <a:p>
          <a:pPr algn="ctr"/>
          <a:endParaRPr lang="el-GR" sz="1800" b="0">
            <a:solidFill>
              <a:schemeClr val="tx1"/>
            </a:solidFill>
            <a:effectLst/>
          </a:endParaRPr>
        </a:p>
      </dgm:t>
    </dgm:pt>
    <dgm:pt modelId="{9F702F3A-EF7E-46AB-8CA5-6B8EF373455E}" type="sibTrans" cxnId="{681A4877-AE83-48D3-A922-E4967F6B51E4}">
      <dgm:prSet/>
      <dgm:spPr/>
      <dgm:t>
        <a:bodyPr/>
        <a:lstStyle/>
        <a:p>
          <a:pPr algn="ctr"/>
          <a:endParaRPr lang="el-GR" sz="1800" b="0">
            <a:solidFill>
              <a:schemeClr val="tx1"/>
            </a:solidFill>
            <a:effectLst/>
          </a:endParaRPr>
        </a:p>
      </dgm:t>
    </dgm:pt>
    <dgm:pt modelId="{ADA8A85F-488C-4A8A-AC60-2721AF60C4B1}">
      <dgm:prSet custT="1"/>
      <dgm:spPr/>
      <dgm:t>
        <a:bodyPr/>
        <a:lstStyle/>
        <a:p>
          <a:pPr algn="ctr" rtl="0"/>
          <a:r>
            <a:rPr lang="tr-TR" sz="1800" b="1" dirty="0" smtClean="0"/>
            <a:t>7b</a:t>
          </a:r>
          <a:r>
            <a:rPr lang="tr-TR" sz="1800" dirty="0" smtClean="0"/>
            <a:t> </a:t>
          </a:r>
          <a:r>
            <a:rPr lang="el-GR" sz="1800" dirty="0" smtClean="0"/>
            <a:t>Ενίσχυση περιφερειακής κινητικότητας μέσω σύνδεσης δευτερευόντων  - τριτευόντων κόμβων στο </a:t>
          </a:r>
          <a:r>
            <a:rPr lang="en-US" sz="1800" dirty="0" smtClean="0"/>
            <a:t>TEN-T</a:t>
          </a:r>
          <a:r>
            <a:rPr lang="el-GR" sz="1800" dirty="0" smtClean="0"/>
            <a:t>, υποδομών και πολυμορφικών κόμβων</a:t>
          </a:r>
          <a:endParaRPr lang="tr-TR" sz="1800" dirty="0" smtClean="0"/>
        </a:p>
        <a:p>
          <a:pPr algn="ctr" rtl="0"/>
          <a:r>
            <a:rPr lang="tr-TR" sz="1800" b="1" dirty="0" smtClean="0"/>
            <a:t>7c </a:t>
          </a:r>
          <a:r>
            <a:rPr lang="el-GR" sz="1800" dirty="0" smtClean="0"/>
            <a:t>Ανάπτυξη και βελτίωση φιλικών προς το περιβάλλον και με χαμηλές εκπομπές άνθρακα συστημάτων μεταφορών </a:t>
          </a:r>
          <a:endParaRPr lang="el-GR" sz="1800" b="0" u="none" dirty="0" smtClean="0">
            <a:effectLst/>
            <a:latin typeface="Calibri" pitchFamily="34" charset="0"/>
          </a:endParaRPr>
        </a:p>
      </dgm:t>
    </dgm:pt>
    <dgm:pt modelId="{F9577E0E-777B-46D3-BFF5-2A203F94598C}" type="parTrans" cxnId="{49DB5165-20A8-469E-B51E-B7D92105A795}">
      <dgm:prSet/>
      <dgm:spPr/>
      <dgm:t>
        <a:bodyPr/>
        <a:lstStyle/>
        <a:p>
          <a:pPr algn="ctr"/>
          <a:endParaRPr lang="el-GR" sz="1800" b="0">
            <a:solidFill>
              <a:schemeClr val="tx1"/>
            </a:solidFill>
            <a:effectLst/>
          </a:endParaRPr>
        </a:p>
      </dgm:t>
    </dgm:pt>
    <dgm:pt modelId="{3FC6BFAF-D8B7-4B20-864C-D4B05ECEFA52}" type="sibTrans" cxnId="{49DB5165-20A8-469E-B51E-B7D92105A795}">
      <dgm:prSet/>
      <dgm:spPr/>
      <dgm:t>
        <a:bodyPr/>
        <a:lstStyle/>
        <a:p>
          <a:pPr algn="ctr"/>
          <a:endParaRPr lang="el-GR" sz="1800" b="0">
            <a:solidFill>
              <a:schemeClr val="tx1"/>
            </a:solidFill>
            <a:effectLst/>
          </a:endParaRPr>
        </a:p>
      </dgm:t>
    </dgm:pt>
    <dgm:pt modelId="{8CF6368B-5A70-40C2-A78F-F1A24C39639E}">
      <dgm:prSet custT="1"/>
      <dgm:spPr/>
      <dgm:t>
        <a:bodyPr/>
        <a:lstStyle/>
        <a:p>
          <a:pPr algn="ctr" rtl="0"/>
          <a:r>
            <a:rPr lang="tr-TR" sz="1800" b="1" dirty="0" smtClean="0">
              <a:solidFill>
                <a:schemeClr val="tx1"/>
              </a:solidFill>
            </a:rPr>
            <a:t>7b</a:t>
          </a:r>
          <a:r>
            <a:rPr lang="tr-TR" sz="1800" dirty="0" smtClean="0">
              <a:solidFill>
                <a:schemeClr val="tx1"/>
              </a:solidFill>
            </a:rPr>
            <a:t> </a:t>
          </a:r>
          <a:r>
            <a:rPr lang="el-GR" sz="1800" dirty="0" smtClean="0">
              <a:solidFill>
                <a:schemeClr val="tx1"/>
              </a:solidFill>
            </a:rPr>
            <a:t>Μείωση χρόνου μετακίνησης ανθρώπων και προϊόντων</a:t>
          </a:r>
          <a:endParaRPr lang="tr-TR" sz="1800" dirty="0" smtClean="0">
            <a:solidFill>
              <a:schemeClr val="tx1"/>
            </a:solidFill>
          </a:endParaRPr>
        </a:p>
        <a:p>
          <a:pPr algn="ctr" rtl="0"/>
          <a:endParaRPr lang="tr-TR" sz="1800" dirty="0" smtClean="0">
            <a:solidFill>
              <a:schemeClr val="tx1"/>
            </a:solidFill>
          </a:endParaRPr>
        </a:p>
        <a:p>
          <a:pPr algn="ctr" rtl="0"/>
          <a:r>
            <a:rPr lang="tr-TR" sz="1800" b="1" dirty="0" smtClean="0"/>
            <a:t>7c </a:t>
          </a:r>
          <a:r>
            <a:rPr lang="el-GR" sz="1800" dirty="0" smtClean="0">
              <a:solidFill>
                <a:schemeClr val="tx1"/>
              </a:solidFill>
            </a:rPr>
            <a:t>Βελτίωση των περιβαλλοντικών επιπτώσεων   </a:t>
          </a:r>
          <a:endParaRPr lang="el-GR" sz="1800" b="0" dirty="0" smtClean="0">
            <a:solidFill>
              <a:schemeClr val="tx1"/>
            </a:solidFill>
            <a:effectLst/>
            <a:latin typeface="Calibri" pitchFamily="34" charset="0"/>
          </a:endParaRPr>
        </a:p>
      </dgm:t>
    </dgm:pt>
    <dgm:pt modelId="{5BA5AAE1-279B-4363-AF1F-DF77B00BA43E}" type="parTrans" cxnId="{C082D25E-6CA0-48F2-A970-FFCF6FB0B8AB}">
      <dgm:prSet/>
      <dgm:spPr/>
      <dgm:t>
        <a:bodyPr/>
        <a:lstStyle/>
        <a:p>
          <a:pPr algn="ctr"/>
          <a:endParaRPr lang="el-GR" sz="1800" b="0">
            <a:solidFill>
              <a:schemeClr val="tx1"/>
            </a:solidFill>
            <a:effectLst/>
          </a:endParaRPr>
        </a:p>
      </dgm:t>
    </dgm:pt>
    <dgm:pt modelId="{5B2B13EB-E21B-4AE0-9088-686D95DA6776}" type="sibTrans" cxnId="{C082D25E-6CA0-48F2-A970-FFCF6FB0B8AB}">
      <dgm:prSet/>
      <dgm:spPr/>
      <dgm:t>
        <a:bodyPr/>
        <a:lstStyle/>
        <a:p>
          <a:pPr algn="ctr"/>
          <a:endParaRPr lang="el-GR" sz="1800" b="0">
            <a:solidFill>
              <a:schemeClr val="tx1"/>
            </a:solidFill>
            <a:effectLst/>
          </a:endParaRPr>
        </a:p>
      </dgm:t>
    </dgm:pt>
    <dgm:pt modelId="{9DEE2CA4-3838-43B3-AB4F-9EA66BBE572E}" type="pres">
      <dgm:prSet presAssocID="{B2FE66DD-41BB-465E-8B82-4E977C00037C}" presName="rootnode" presStyleCnt="0">
        <dgm:presLayoutVars>
          <dgm:chMax/>
          <dgm:chPref/>
          <dgm:dir/>
          <dgm:animLvl val="lvl"/>
        </dgm:presLayoutVars>
      </dgm:prSet>
      <dgm:spPr/>
      <dgm:t>
        <a:bodyPr/>
        <a:lstStyle/>
        <a:p>
          <a:endParaRPr lang="el-GR"/>
        </a:p>
      </dgm:t>
    </dgm:pt>
    <dgm:pt modelId="{F6A7D40A-AE75-4975-953C-B4134369610E}" type="pres">
      <dgm:prSet presAssocID="{EB08337B-C4C5-4738-8B5C-82A19C14FC03}" presName="composite" presStyleCnt="0"/>
      <dgm:spPr/>
    </dgm:pt>
    <dgm:pt modelId="{49FC9387-8DD4-4BB9-BC00-F0833EB07A9A}" type="pres">
      <dgm:prSet presAssocID="{EB08337B-C4C5-4738-8B5C-82A19C14FC03}" presName="LShape" presStyleLbl="alignNode1" presStyleIdx="0" presStyleCnt="5" custLinFactNeighborX="-2389" custLinFactNeighborY="2458"/>
      <dgm:spPr/>
    </dgm:pt>
    <dgm:pt modelId="{F527B68D-5FAF-4BD2-9DCB-CA5115EB74CF}" type="pres">
      <dgm:prSet presAssocID="{EB08337B-C4C5-4738-8B5C-82A19C14FC03}" presName="ParentText" presStyleLbl="revTx" presStyleIdx="0" presStyleCnt="3">
        <dgm:presLayoutVars>
          <dgm:chMax val="0"/>
          <dgm:chPref val="0"/>
          <dgm:bulletEnabled val="1"/>
        </dgm:presLayoutVars>
      </dgm:prSet>
      <dgm:spPr/>
      <dgm:t>
        <a:bodyPr/>
        <a:lstStyle/>
        <a:p>
          <a:endParaRPr lang="el-GR"/>
        </a:p>
      </dgm:t>
    </dgm:pt>
    <dgm:pt modelId="{781E577A-8D4F-4A5E-B4AB-67014DC5EF31}" type="pres">
      <dgm:prSet presAssocID="{EB08337B-C4C5-4738-8B5C-82A19C14FC03}" presName="Triangle" presStyleLbl="alignNode1" presStyleIdx="1" presStyleCnt="5"/>
      <dgm:spPr/>
    </dgm:pt>
    <dgm:pt modelId="{A66FB6A2-5F03-49D3-A707-C609573613A9}" type="pres">
      <dgm:prSet presAssocID="{9F702F3A-EF7E-46AB-8CA5-6B8EF373455E}" presName="sibTrans" presStyleCnt="0"/>
      <dgm:spPr/>
    </dgm:pt>
    <dgm:pt modelId="{9BD3C326-1863-47DB-8310-78CEE724FB06}" type="pres">
      <dgm:prSet presAssocID="{9F702F3A-EF7E-46AB-8CA5-6B8EF373455E}" presName="space" presStyleCnt="0"/>
      <dgm:spPr/>
    </dgm:pt>
    <dgm:pt modelId="{0DA74C6E-8A99-43DF-985E-0AA7F3075FE3}" type="pres">
      <dgm:prSet presAssocID="{ADA8A85F-488C-4A8A-AC60-2721AF60C4B1}" presName="composite" presStyleCnt="0"/>
      <dgm:spPr/>
    </dgm:pt>
    <dgm:pt modelId="{E0C91D6C-6AD7-4A22-A62C-BABC351700F8}" type="pres">
      <dgm:prSet presAssocID="{ADA8A85F-488C-4A8A-AC60-2721AF60C4B1}" presName="LShape" presStyleLbl="alignNode1" presStyleIdx="2" presStyleCnt="5"/>
      <dgm:spPr/>
    </dgm:pt>
    <dgm:pt modelId="{282B4D8D-0258-4346-BE27-5D1A97CB8109}" type="pres">
      <dgm:prSet presAssocID="{ADA8A85F-488C-4A8A-AC60-2721AF60C4B1}" presName="ParentText" presStyleLbl="revTx" presStyleIdx="1" presStyleCnt="3">
        <dgm:presLayoutVars>
          <dgm:chMax val="0"/>
          <dgm:chPref val="0"/>
          <dgm:bulletEnabled val="1"/>
        </dgm:presLayoutVars>
      </dgm:prSet>
      <dgm:spPr/>
      <dgm:t>
        <a:bodyPr/>
        <a:lstStyle/>
        <a:p>
          <a:endParaRPr lang="el-GR"/>
        </a:p>
      </dgm:t>
    </dgm:pt>
    <dgm:pt modelId="{FEBC395D-1907-4B30-852C-65F5FF8C0E70}" type="pres">
      <dgm:prSet presAssocID="{ADA8A85F-488C-4A8A-AC60-2721AF60C4B1}" presName="Triangle" presStyleLbl="alignNode1" presStyleIdx="3" presStyleCnt="5"/>
      <dgm:spPr/>
    </dgm:pt>
    <dgm:pt modelId="{530F5D41-135E-416A-B8BA-3D40071E0D62}" type="pres">
      <dgm:prSet presAssocID="{3FC6BFAF-D8B7-4B20-864C-D4B05ECEFA52}" presName="sibTrans" presStyleCnt="0"/>
      <dgm:spPr/>
    </dgm:pt>
    <dgm:pt modelId="{146C3BB1-AEA9-402D-A648-F631F8F33874}" type="pres">
      <dgm:prSet presAssocID="{3FC6BFAF-D8B7-4B20-864C-D4B05ECEFA52}" presName="space" presStyleCnt="0"/>
      <dgm:spPr/>
    </dgm:pt>
    <dgm:pt modelId="{41AB9A18-47CD-44DC-9EBD-8AE0FFF0FBB0}" type="pres">
      <dgm:prSet presAssocID="{8CF6368B-5A70-40C2-A78F-F1A24C39639E}" presName="composite" presStyleCnt="0"/>
      <dgm:spPr/>
    </dgm:pt>
    <dgm:pt modelId="{E52960EE-9393-41DA-9B44-6830B4ED83F1}" type="pres">
      <dgm:prSet presAssocID="{8CF6368B-5A70-40C2-A78F-F1A24C39639E}" presName="LShape" presStyleLbl="alignNode1" presStyleIdx="4" presStyleCnt="5"/>
      <dgm:spPr/>
    </dgm:pt>
    <dgm:pt modelId="{D4F8F210-480E-428B-8574-11650243FC7E}" type="pres">
      <dgm:prSet presAssocID="{8CF6368B-5A70-40C2-A78F-F1A24C39639E}" presName="ParentText" presStyleLbl="revTx" presStyleIdx="2" presStyleCnt="3">
        <dgm:presLayoutVars>
          <dgm:chMax val="0"/>
          <dgm:chPref val="0"/>
          <dgm:bulletEnabled val="1"/>
        </dgm:presLayoutVars>
      </dgm:prSet>
      <dgm:spPr/>
      <dgm:t>
        <a:bodyPr/>
        <a:lstStyle/>
        <a:p>
          <a:endParaRPr lang="el-GR"/>
        </a:p>
      </dgm:t>
    </dgm:pt>
  </dgm:ptLst>
  <dgm:cxnLst>
    <dgm:cxn modelId="{2A03C478-A559-4C12-8EED-8498851D093F}" type="presOf" srcId="{8CF6368B-5A70-40C2-A78F-F1A24C39639E}" destId="{D4F8F210-480E-428B-8574-11650243FC7E}" srcOrd="0" destOrd="0" presId="urn:microsoft.com/office/officeart/2009/3/layout/StepUpProcess"/>
    <dgm:cxn modelId="{6AED353E-F6BA-43CB-A506-99AC71C8B883}" type="presOf" srcId="{EB08337B-C4C5-4738-8B5C-82A19C14FC03}" destId="{F527B68D-5FAF-4BD2-9DCB-CA5115EB74CF}" srcOrd="0" destOrd="0" presId="urn:microsoft.com/office/officeart/2009/3/layout/StepUpProcess"/>
    <dgm:cxn modelId="{49DB5165-20A8-469E-B51E-B7D92105A795}" srcId="{B2FE66DD-41BB-465E-8B82-4E977C00037C}" destId="{ADA8A85F-488C-4A8A-AC60-2721AF60C4B1}" srcOrd="1" destOrd="0" parTransId="{F9577E0E-777B-46D3-BFF5-2A203F94598C}" sibTransId="{3FC6BFAF-D8B7-4B20-864C-D4B05ECEFA52}"/>
    <dgm:cxn modelId="{681A4877-AE83-48D3-A922-E4967F6B51E4}" srcId="{B2FE66DD-41BB-465E-8B82-4E977C00037C}" destId="{EB08337B-C4C5-4738-8B5C-82A19C14FC03}" srcOrd="0" destOrd="0" parTransId="{E1AD46CB-B816-42A6-9DB9-EA659AF93534}" sibTransId="{9F702F3A-EF7E-46AB-8CA5-6B8EF373455E}"/>
    <dgm:cxn modelId="{C082D25E-6CA0-48F2-A970-FFCF6FB0B8AB}" srcId="{B2FE66DD-41BB-465E-8B82-4E977C00037C}" destId="{8CF6368B-5A70-40C2-A78F-F1A24C39639E}" srcOrd="2" destOrd="0" parTransId="{5BA5AAE1-279B-4363-AF1F-DF77B00BA43E}" sibTransId="{5B2B13EB-E21B-4AE0-9088-686D95DA6776}"/>
    <dgm:cxn modelId="{B3B7E3F6-2038-4256-B003-C4FB0DF46AEC}" type="presOf" srcId="{B2FE66DD-41BB-465E-8B82-4E977C00037C}" destId="{9DEE2CA4-3838-43B3-AB4F-9EA66BBE572E}" srcOrd="0" destOrd="0" presId="urn:microsoft.com/office/officeart/2009/3/layout/StepUpProcess"/>
    <dgm:cxn modelId="{161DD636-23CF-42CA-BD58-BDF63A9B0E23}" type="presOf" srcId="{ADA8A85F-488C-4A8A-AC60-2721AF60C4B1}" destId="{282B4D8D-0258-4346-BE27-5D1A97CB8109}" srcOrd="0" destOrd="0" presId="urn:microsoft.com/office/officeart/2009/3/layout/StepUpProcess"/>
    <dgm:cxn modelId="{AA97036E-9633-46E8-BD58-2B33DBF2F15C}" type="presParOf" srcId="{9DEE2CA4-3838-43B3-AB4F-9EA66BBE572E}" destId="{F6A7D40A-AE75-4975-953C-B4134369610E}" srcOrd="0" destOrd="0" presId="urn:microsoft.com/office/officeart/2009/3/layout/StepUpProcess"/>
    <dgm:cxn modelId="{4FF488F6-C4BB-4367-BED7-E9E09FC6CD60}" type="presParOf" srcId="{F6A7D40A-AE75-4975-953C-B4134369610E}" destId="{49FC9387-8DD4-4BB9-BC00-F0833EB07A9A}" srcOrd="0" destOrd="0" presId="urn:microsoft.com/office/officeart/2009/3/layout/StepUpProcess"/>
    <dgm:cxn modelId="{2CDD1FF7-2369-4E94-9CEE-6DDBF5ECDC43}" type="presParOf" srcId="{F6A7D40A-AE75-4975-953C-B4134369610E}" destId="{F527B68D-5FAF-4BD2-9DCB-CA5115EB74CF}" srcOrd="1" destOrd="0" presId="urn:microsoft.com/office/officeart/2009/3/layout/StepUpProcess"/>
    <dgm:cxn modelId="{42067DB1-F899-4DF4-951C-20D0BD1D93FB}" type="presParOf" srcId="{F6A7D40A-AE75-4975-953C-B4134369610E}" destId="{781E577A-8D4F-4A5E-B4AB-67014DC5EF31}" srcOrd="2" destOrd="0" presId="urn:microsoft.com/office/officeart/2009/3/layout/StepUpProcess"/>
    <dgm:cxn modelId="{7CDF463A-066E-4BB3-A426-AC96C3C06735}" type="presParOf" srcId="{9DEE2CA4-3838-43B3-AB4F-9EA66BBE572E}" destId="{A66FB6A2-5F03-49D3-A707-C609573613A9}" srcOrd="1" destOrd="0" presId="urn:microsoft.com/office/officeart/2009/3/layout/StepUpProcess"/>
    <dgm:cxn modelId="{F6F09376-1629-4689-89CB-10E5FB2FF5CB}" type="presParOf" srcId="{A66FB6A2-5F03-49D3-A707-C609573613A9}" destId="{9BD3C326-1863-47DB-8310-78CEE724FB06}" srcOrd="0" destOrd="0" presId="urn:microsoft.com/office/officeart/2009/3/layout/StepUpProcess"/>
    <dgm:cxn modelId="{D7A75D26-D80F-4225-889D-09F499A84BD0}" type="presParOf" srcId="{9DEE2CA4-3838-43B3-AB4F-9EA66BBE572E}" destId="{0DA74C6E-8A99-43DF-985E-0AA7F3075FE3}" srcOrd="2" destOrd="0" presId="urn:microsoft.com/office/officeart/2009/3/layout/StepUpProcess"/>
    <dgm:cxn modelId="{DEB1FDDE-4CBC-4AAE-B371-53039EFD3602}" type="presParOf" srcId="{0DA74C6E-8A99-43DF-985E-0AA7F3075FE3}" destId="{E0C91D6C-6AD7-4A22-A62C-BABC351700F8}" srcOrd="0" destOrd="0" presId="urn:microsoft.com/office/officeart/2009/3/layout/StepUpProcess"/>
    <dgm:cxn modelId="{CF43D9EF-EF3A-4582-B0D7-1012CFE7CE6A}" type="presParOf" srcId="{0DA74C6E-8A99-43DF-985E-0AA7F3075FE3}" destId="{282B4D8D-0258-4346-BE27-5D1A97CB8109}" srcOrd="1" destOrd="0" presId="urn:microsoft.com/office/officeart/2009/3/layout/StepUpProcess"/>
    <dgm:cxn modelId="{178EE756-05F9-49EA-8980-D7451D7FBE9F}" type="presParOf" srcId="{0DA74C6E-8A99-43DF-985E-0AA7F3075FE3}" destId="{FEBC395D-1907-4B30-852C-65F5FF8C0E70}" srcOrd="2" destOrd="0" presId="urn:microsoft.com/office/officeart/2009/3/layout/StepUpProcess"/>
    <dgm:cxn modelId="{7D771EAB-22CB-49D8-810D-DC0CD8D59996}" type="presParOf" srcId="{9DEE2CA4-3838-43B3-AB4F-9EA66BBE572E}" destId="{530F5D41-135E-416A-B8BA-3D40071E0D62}" srcOrd="3" destOrd="0" presId="urn:microsoft.com/office/officeart/2009/3/layout/StepUpProcess"/>
    <dgm:cxn modelId="{FC6DE325-C3C6-4989-8868-148F89F2B161}" type="presParOf" srcId="{530F5D41-135E-416A-B8BA-3D40071E0D62}" destId="{146C3BB1-AEA9-402D-A648-F631F8F33874}" srcOrd="0" destOrd="0" presId="urn:microsoft.com/office/officeart/2009/3/layout/StepUpProcess"/>
    <dgm:cxn modelId="{BFFC1CCA-BC52-4E98-A9C0-F292D0ED4CC9}" type="presParOf" srcId="{9DEE2CA4-3838-43B3-AB4F-9EA66BBE572E}" destId="{41AB9A18-47CD-44DC-9EBD-8AE0FFF0FBB0}" srcOrd="4" destOrd="0" presId="urn:microsoft.com/office/officeart/2009/3/layout/StepUpProcess"/>
    <dgm:cxn modelId="{B3796EE7-EA70-4B4E-A688-B8C4E607583A}" type="presParOf" srcId="{41AB9A18-47CD-44DC-9EBD-8AE0FFF0FBB0}" destId="{E52960EE-9393-41DA-9B44-6830B4ED83F1}" srcOrd="0" destOrd="0" presId="urn:microsoft.com/office/officeart/2009/3/layout/StepUpProcess"/>
    <dgm:cxn modelId="{CFCFC3D3-5D0B-4C53-B854-0CA120616376}" type="presParOf" srcId="{41AB9A18-47CD-44DC-9EBD-8AE0FFF0FBB0}" destId="{D4F8F210-480E-428B-8574-11650243FC7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2FE66DD-41BB-465E-8B82-4E977C00037C}"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l-GR"/>
        </a:p>
      </dgm:t>
    </dgm:pt>
    <dgm:pt modelId="{EB08337B-C4C5-4738-8B5C-82A19C14FC03}">
      <dgm:prSet custT="1"/>
      <dgm:spPr/>
      <dgm:t>
        <a:bodyPr/>
        <a:lstStyle/>
        <a:p>
          <a:pPr algn="ctr" rtl="0"/>
          <a:r>
            <a:rPr lang="el-GR" sz="1800" dirty="0" smtClean="0"/>
            <a:t>Προώθηση κοινωνικής ένταξης, καταπολέμηση φτώχειας και κάθε διάκρισης</a:t>
          </a:r>
          <a:endParaRPr lang="el-GR" sz="1800" b="0" dirty="0">
            <a:effectLst/>
            <a:latin typeface="Calibri" pitchFamily="34" charset="0"/>
          </a:endParaRPr>
        </a:p>
      </dgm:t>
    </dgm:pt>
    <dgm:pt modelId="{E1AD46CB-B816-42A6-9DB9-EA659AF93534}" type="parTrans" cxnId="{681A4877-AE83-48D3-A922-E4967F6B51E4}">
      <dgm:prSet/>
      <dgm:spPr/>
      <dgm:t>
        <a:bodyPr/>
        <a:lstStyle/>
        <a:p>
          <a:pPr algn="ctr"/>
          <a:endParaRPr lang="el-GR" sz="1800" b="0">
            <a:solidFill>
              <a:schemeClr val="tx1"/>
            </a:solidFill>
            <a:effectLst/>
          </a:endParaRPr>
        </a:p>
      </dgm:t>
    </dgm:pt>
    <dgm:pt modelId="{9F702F3A-EF7E-46AB-8CA5-6B8EF373455E}" type="sibTrans" cxnId="{681A4877-AE83-48D3-A922-E4967F6B51E4}">
      <dgm:prSet/>
      <dgm:spPr/>
      <dgm:t>
        <a:bodyPr/>
        <a:lstStyle/>
        <a:p>
          <a:pPr algn="ctr"/>
          <a:endParaRPr lang="el-GR" sz="1800" b="0">
            <a:solidFill>
              <a:schemeClr val="tx1"/>
            </a:solidFill>
            <a:effectLst/>
          </a:endParaRPr>
        </a:p>
      </dgm:t>
    </dgm:pt>
    <dgm:pt modelId="{ADA8A85F-488C-4A8A-AC60-2721AF60C4B1}">
      <dgm:prSet custT="1"/>
      <dgm:spPr/>
      <dgm:t>
        <a:bodyPr/>
        <a:lstStyle/>
        <a:p>
          <a:pPr algn="ctr" rtl="0"/>
          <a:r>
            <a:rPr lang="en-US" sz="1800" b="1" dirty="0" smtClean="0"/>
            <a:t>9a</a:t>
          </a:r>
          <a:r>
            <a:rPr lang="tr-TR" sz="1800" dirty="0" smtClean="0"/>
            <a:t> </a:t>
          </a:r>
          <a:r>
            <a:rPr lang="el-GR" sz="1800" dirty="0" smtClean="0"/>
            <a:t>Επένδυση σε κοινωνικές δομές &amp; δομές υγείας οι οποίες συνεισφέρουν στην εθνική, περιφερειακή και τοπική ανάπτυξη, περιορίζοντας τις ανισότητες </a:t>
          </a:r>
          <a:endParaRPr lang="tr-TR" sz="1800" dirty="0" smtClean="0"/>
        </a:p>
        <a:p>
          <a:pPr algn="ctr" rtl="0"/>
          <a:r>
            <a:rPr lang="el-GR" sz="1800" b="1" dirty="0" smtClean="0"/>
            <a:t>9</a:t>
          </a:r>
          <a:r>
            <a:rPr lang="tr-TR" sz="1800" b="1" dirty="0" smtClean="0"/>
            <a:t>c </a:t>
          </a:r>
          <a:r>
            <a:rPr lang="el-GR" sz="1800" dirty="0" smtClean="0"/>
            <a:t>Υποστήριξη κοινωνικών επιχειρήσεων</a:t>
          </a:r>
          <a:endParaRPr lang="el-GR" sz="1800" b="0" u="none" dirty="0" smtClean="0">
            <a:effectLst/>
            <a:latin typeface="Calibri" pitchFamily="34" charset="0"/>
          </a:endParaRPr>
        </a:p>
      </dgm:t>
    </dgm:pt>
    <dgm:pt modelId="{F9577E0E-777B-46D3-BFF5-2A203F94598C}" type="parTrans" cxnId="{49DB5165-20A8-469E-B51E-B7D92105A795}">
      <dgm:prSet/>
      <dgm:spPr/>
      <dgm:t>
        <a:bodyPr/>
        <a:lstStyle/>
        <a:p>
          <a:pPr algn="ctr"/>
          <a:endParaRPr lang="el-GR" sz="1800" b="0">
            <a:solidFill>
              <a:schemeClr val="tx1"/>
            </a:solidFill>
            <a:effectLst/>
          </a:endParaRPr>
        </a:p>
      </dgm:t>
    </dgm:pt>
    <dgm:pt modelId="{3FC6BFAF-D8B7-4B20-864C-D4B05ECEFA52}" type="sibTrans" cxnId="{49DB5165-20A8-469E-B51E-B7D92105A795}">
      <dgm:prSet/>
      <dgm:spPr/>
      <dgm:t>
        <a:bodyPr/>
        <a:lstStyle/>
        <a:p>
          <a:pPr algn="ctr"/>
          <a:endParaRPr lang="el-GR" sz="1800" b="0">
            <a:solidFill>
              <a:schemeClr val="tx1"/>
            </a:solidFill>
            <a:effectLst/>
          </a:endParaRPr>
        </a:p>
      </dgm:t>
    </dgm:pt>
    <dgm:pt modelId="{8CF6368B-5A70-40C2-A78F-F1A24C39639E}">
      <dgm:prSet custT="1"/>
      <dgm:spPr/>
      <dgm:t>
        <a:bodyPr/>
        <a:lstStyle/>
        <a:p>
          <a:pPr algn="ctr" rtl="0"/>
          <a:r>
            <a:rPr lang="en-US" sz="1800" b="1" dirty="0" smtClean="0">
              <a:solidFill>
                <a:schemeClr val="tx1"/>
              </a:solidFill>
            </a:rPr>
            <a:t>9a</a:t>
          </a:r>
          <a:r>
            <a:rPr lang="tr-TR" sz="1800" dirty="0" smtClean="0">
              <a:solidFill>
                <a:schemeClr val="tx1"/>
              </a:solidFill>
            </a:rPr>
            <a:t> </a:t>
          </a:r>
          <a:r>
            <a:rPr lang="el-GR" sz="1800" dirty="0" smtClean="0">
              <a:solidFill>
                <a:schemeClr val="tx1"/>
              </a:solidFill>
            </a:rPr>
            <a:t>Βελτίωση πρόσβασης σε διασυνοριακές υπηρεσίες υγείας υψηλής ποιότητας</a:t>
          </a:r>
          <a:endParaRPr lang="tr-TR" sz="1800" dirty="0" smtClean="0">
            <a:solidFill>
              <a:schemeClr val="tx1"/>
            </a:solidFill>
          </a:endParaRPr>
        </a:p>
        <a:p>
          <a:pPr algn="ctr" rtl="0"/>
          <a:r>
            <a:rPr lang="el-GR" sz="1800" b="1" dirty="0" smtClean="0"/>
            <a:t>9</a:t>
          </a:r>
          <a:r>
            <a:rPr lang="tr-TR" sz="1800" b="1" dirty="0" smtClean="0"/>
            <a:t>c </a:t>
          </a:r>
          <a:r>
            <a:rPr lang="el-GR" sz="1800" dirty="0" smtClean="0">
              <a:solidFill>
                <a:schemeClr val="tx1"/>
              </a:solidFill>
            </a:rPr>
            <a:t>Αύξηση ικανότητας των κοινωνικών επιχειρήσεων στην διασυνοριακή περιοχή</a:t>
          </a:r>
          <a:endParaRPr lang="el-GR" sz="1800" b="0" dirty="0" smtClean="0">
            <a:solidFill>
              <a:schemeClr val="tx1"/>
            </a:solidFill>
            <a:effectLst/>
            <a:latin typeface="Calibri" pitchFamily="34" charset="0"/>
          </a:endParaRPr>
        </a:p>
      </dgm:t>
    </dgm:pt>
    <dgm:pt modelId="{5BA5AAE1-279B-4363-AF1F-DF77B00BA43E}" type="parTrans" cxnId="{C082D25E-6CA0-48F2-A970-FFCF6FB0B8AB}">
      <dgm:prSet/>
      <dgm:spPr/>
      <dgm:t>
        <a:bodyPr/>
        <a:lstStyle/>
        <a:p>
          <a:pPr algn="ctr"/>
          <a:endParaRPr lang="el-GR" sz="1800" b="0">
            <a:solidFill>
              <a:schemeClr val="tx1"/>
            </a:solidFill>
            <a:effectLst/>
          </a:endParaRPr>
        </a:p>
      </dgm:t>
    </dgm:pt>
    <dgm:pt modelId="{5B2B13EB-E21B-4AE0-9088-686D95DA6776}" type="sibTrans" cxnId="{C082D25E-6CA0-48F2-A970-FFCF6FB0B8AB}">
      <dgm:prSet/>
      <dgm:spPr/>
      <dgm:t>
        <a:bodyPr/>
        <a:lstStyle/>
        <a:p>
          <a:pPr algn="ctr"/>
          <a:endParaRPr lang="el-GR" sz="1800" b="0">
            <a:solidFill>
              <a:schemeClr val="tx1"/>
            </a:solidFill>
            <a:effectLst/>
          </a:endParaRPr>
        </a:p>
      </dgm:t>
    </dgm:pt>
    <dgm:pt modelId="{9DEE2CA4-3838-43B3-AB4F-9EA66BBE572E}" type="pres">
      <dgm:prSet presAssocID="{B2FE66DD-41BB-465E-8B82-4E977C00037C}" presName="rootnode" presStyleCnt="0">
        <dgm:presLayoutVars>
          <dgm:chMax/>
          <dgm:chPref/>
          <dgm:dir/>
          <dgm:animLvl val="lvl"/>
        </dgm:presLayoutVars>
      </dgm:prSet>
      <dgm:spPr/>
      <dgm:t>
        <a:bodyPr/>
        <a:lstStyle/>
        <a:p>
          <a:endParaRPr lang="el-GR"/>
        </a:p>
      </dgm:t>
    </dgm:pt>
    <dgm:pt modelId="{F6A7D40A-AE75-4975-953C-B4134369610E}" type="pres">
      <dgm:prSet presAssocID="{EB08337B-C4C5-4738-8B5C-82A19C14FC03}" presName="composite" presStyleCnt="0"/>
      <dgm:spPr/>
    </dgm:pt>
    <dgm:pt modelId="{49FC9387-8DD4-4BB9-BC00-F0833EB07A9A}" type="pres">
      <dgm:prSet presAssocID="{EB08337B-C4C5-4738-8B5C-82A19C14FC03}" presName="LShape" presStyleLbl="alignNode1" presStyleIdx="0" presStyleCnt="5" custLinFactNeighborX="-2389" custLinFactNeighborY="2458"/>
      <dgm:spPr/>
    </dgm:pt>
    <dgm:pt modelId="{F527B68D-5FAF-4BD2-9DCB-CA5115EB74CF}" type="pres">
      <dgm:prSet presAssocID="{EB08337B-C4C5-4738-8B5C-82A19C14FC03}" presName="ParentText" presStyleLbl="revTx" presStyleIdx="0" presStyleCnt="3">
        <dgm:presLayoutVars>
          <dgm:chMax val="0"/>
          <dgm:chPref val="0"/>
          <dgm:bulletEnabled val="1"/>
        </dgm:presLayoutVars>
      </dgm:prSet>
      <dgm:spPr/>
      <dgm:t>
        <a:bodyPr/>
        <a:lstStyle/>
        <a:p>
          <a:endParaRPr lang="el-GR"/>
        </a:p>
      </dgm:t>
    </dgm:pt>
    <dgm:pt modelId="{781E577A-8D4F-4A5E-B4AB-67014DC5EF31}" type="pres">
      <dgm:prSet presAssocID="{EB08337B-C4C5-4738-8B5C-82A19C14FC03}" presName="Triangle" presStyleLbl="alignNode1" presStyleIdx="1" presStyleCnt="5"/>
      <dgm:spPr/>
    </dgm:pt>
    <dgm:pt modelId="{A66FB6A2-5F03-49D3-A707-C609573613A9}" type="pres">
      <dgm:prSet presAssocID="{9F702F3A-EF7E-46AB-8CA5-6B8EF373455E}" presName="sibTrans" presStyleCnt="0"/>
      <dgm:spPr/>
    </dgm:pt>
    <dgm:pt modelId="{9BD3C326-1863-47DB-8310-78CEE724FB06}" type="pres">
      <dgm:prSet presAssocID="{9F702F3A-EF7E-46AB-8CA5-6B8EF373455E}" presName="space" presStyleCnt="0"/>
      <dgm:spPr/>
    </dgm:pt>
    <dgm:pt modelId="{0DA74C6E-8A99-43DF-985E-0AA7F3075FE3}" type="pres">
      <dgm:prSet presAssocID="{ADA8A85F-488C-4A8A-AC60-2721AF60C4B1}" presName="composite" presStyleCnt="0"/>
      <dgm:spPr/>
    </dgm:pt>
    <dgm:pt modelId="{E0C91D6C-6AD7-4A22-A62C-BABC351700F8}" type="pres">
      <dgm:prSet presAssocID="{ADA8A85F-488C-4A8A-AC60-2721AF60C4B1}" presName="LShape" presStyleLbl="alignNode1" presStyleIdx="2" presStyleCnt="5"/>
      <dgm:spPr/>
    </dgm:pt>
    <dgm:pt modelId="{282B4D8D-0258-4346-BE27-5D1A97CB8109}" type="pres">
      <dgm:prSet presAssocID="{ADA8A85F-488C-4A8A-AC60-2721AF60C4B1}" presName="ParentText" presStyleLbl="revTx" presStyleIdx="1" presStyleCnt="3">
        <dgm:presLayoutVars>
          <dgm:chMax val="0"/>
          <dgm:chPref val="0"/>
          <dgm:bulletEnabled val="1"/>
        </dgm:presLayoutVars>
      </dgm:prSet>
      <dgm:spPr/>
      <dgm:t>
        <a:bodyPr/>
        <a:lstStyle/>
        <a:p>
          <a:endParaRPr lang="el-GR"/>
        </a:p>
      </dgm:t>
    </dgm:pt>
    <dgm:pt modelId="{FEBC395D-1907-4B30-852C-65F5FF8C0E70}" type="pres">
      <dgm:prSet presAssocID="{ADA8A85F-488C-4A8A-AC60-2721AF60C4B1}" presName="Triangle" presStyleLbl="alignNode1" presStyleIdx="3" presStyleCnt="5"/>
      <dgm:spPr/>
    </dgm:pt>
    <dgm:pt modelId="{530F5D41-135E-416A-B8BA-3D40071E0D62}" type="pres">
      <dgm:prSet presAssocID="{3FC6BFAF-D8B7-4B20-864C-D4B05ECEFA52}" presName="sibTrans" presStyleCnt="0"/>
      <dgm:spPr/>
    </dgm:pt>
    <dgm:pt modelId="{146C3BB1-AEA9-402D-A648-F631F8F33874}" type="pres">
      <dgm:prSet presAssocID="{3FC6BFAF-D8B7-4B20-864C-D4B05ECEFA52}" presName="space" presStyleCnt="0"/>
      <dgm:spPr/>
    </dgm:pt>
    <dgm:pt modelId="{41AB9A18-47CD-44DC-9EBD-8AE0FFF0FBB0}" type="pres">
      <dgm:prSet presAssocID="{8CF6368B-5A70-40C2-A78F-F1A24C39639E}" presName="composite" presStyleCnt="0"/>
      <dgm:spPr/>
    </dgm:pt>
    <dgm:pt modelId="{E52960EE-9393-41DA-9B44-6830B4ED83F1}" type="pres">
      <dgm:prSet presAssocID="{8CF6368B-5A70-40C2-A78F-F1A24C39639E}" presName="LShape" presStyleLbl="alignNode1" presStyleIdx="4" presStyleCnt="5"/>
      <dgm:spPr/>
    </dgm:pt>
    <dgm:pt modelId="{D4F8F210-480E-428B-8574-11650243FC7E}" type="pres">
      <dgm:prSet presAssocID="{8CF6368B-5A70-40C2-A78F-F1A24C39639E}" presName="ParentText" presStyleLbl="revTx" presStyleIdx="2" presStyleCnt="3">
        <dgm:presLayoutVars>
          <dgm:chMax val="0"/>
          <dgm:chPref val="0"/>
          <dgm:bulletEnabled val="1"/>
        </dgm:presLayoutVars>
      </dgm:prSet>
      <dgm:spPr/>
      <dgm:t>
        <a:bodyPr/>
        <a:lstStyle/>
        <a:p>
          <a:endParaRPr lang="el-GR"/>
        </a:p>
      </dgm:t>
    </dgm:pt>
  </dgm:ptLst>
  <dgm:cxnLst>
    <dgm:cxn modelId="{681A4877-AE83-48D3-A922-E4967F6B51E4}" srcId="{B2FE66DD-41BB-465E-8B82-4E977C00037C}" destId="{EB08337B-C4C5-4738-8B5C-82A19C14FC03}" srcOrd="0" destOrd="0" parTransId="{E1AD46CB-B816-42A6-9DB9-EA659AF93534}" sibTransId="{9F702F3A-EF7E-46AB-8CA5-6B8EF373455E}"/>
    <dgm:cxn modelId="{DBC1FBB9-7FEA-4A62-8780-CB8A8A19002D}" type="presOf" srcId="{ADA8A85F-488C-4A8A-AC60-2721AF60C4B1}" destId="{282B4D8D-0258-4346-BE27-5D1A97CB8109}" srcOrd="0" destOrd="0" presId="urn:microsoft.com/office/officeart/2009/3/layout/StepUpProcess"/>
    <dgm:cxn modelId="{6277FAA9-AAE4-4FA8-BCC9-A2CC40A5B7CB}" type="presOf" srcId="{8CF6368B-5A70-40C2-A78F-F1A24C39639E}" destId="{D4F8F210-480E-428B-8574-11650243FC7E}" srcOrd="0" destOrd="0" presId="urn:microsoft.com/office/officeart/2009/3/layout/StepUpProcess"/>
    <dgm:cxn modelId="{E2085373-1E62-4ECD-96D1-E2923D709F61}" type="presOf" srcId="{EB08337B-C4C5-4738-8B5C-82A19C14FC03}" destId="{F527B68D-5FAF-4BD2-9DCB-CA5115EB74CF}" srcOrd="0" destOrd="0" presId="urn:microsoft.com/office/officeart/2009/3/layout/StepUpProcess"/>
    <dgm:cxn modelId="{49DB5165-20A8-469E-B51E-B7D92105A795}" srcId="{B2FE66DD-41BB-465E-8B82-4E977C00037C}" destId="{ADA8A85F-488C-4A8A-AC60-2721AF60C4B1}" srcOrd="1" destOrd="0" parTransId="{F9577E0E-777B-46D3-BFF5-2A203F94598C}" sibTransId="{3FC6BFAF-D8B7-4B20-864C-D4B05ECEFA52}"/>
    <dgm:cxn modelId="{C082D25E-6CA0-48F2-A970-FFCF6FB0B8AB}" srcId="{B2FE66DD-41BB-465E-8B82-4E977C00037C}" destId="{8CF6368B-5A70-40C2-A78F-F1A24C39639E}" srcOrd="2" destOrd="0" parTransId="{5BA5AAE1-279B-4363-AF1F-DF77B00BA43E}" sibTransId="{5B2B13EB-E21B-4AE0-9088-686D95DA6776}"/>
    <dgm:cxn modelId="{7760ADB4-5D03-4FE0-9FFF-02617CA307B6}" type="presOf" srcId="{B2FE66DD-41BB-465E-8B82-4E977C00037C}" destId="{9DEE2CA4-3838-43B3-AB4F-9EA66BBE572E}" srcOrd="0" destOrd="0" presId="urn:microsoft.com/office/officeart/2009/3/layout/StepUpProcess"/>
    <dgm:cxn modelId="{47E81153-88A1-4986-91C7-44192DA293B8}" type="presParOf" srcId="{9DEE2CA4-3838-43B3-AB4F-9EA66BBE572E}" destId="{F6A7D40A-AE75-4975-953C-B4134369610E}" srcOrd="0" destOrd="0" presId="urn:microsoft.com/office/officeart/2009/3/layout/StepUpProcess"/>
    <dgm:cxn modelId="{E6D5ECAC-B75A-4423-8F19-AC372E7B3C8D}" type="presParOf" srcId="{F6A7D40A-AE75-4975-953C-B4134369610E}" destId="{49FC9387-8DD4-4BB9-BC00-F0833EB07A9A}" srcOrd="0" destOrd="0" presId="urn:microsoft.com/office/officeart/2009/3/layout/StepUpProcess"/>
    <dgm:cxn modelId="{B7BBEEA8-8D08-4243-AB6A-962C8C3C6742}" type="presParOf" srcId="{F6A7D40A-AE75-4975-953C-B4134369610E}" destId="{F527B68D-5FAF-4BD2-9DCB-CA5115EB74CF}" srcOrd="1" destOrd="0" presId="urn:microsoft.com/office/officeart/2009/3/layout/StepUpProcess"/>
    <dgm:cxn modelId="{7B3F40BD-F261-4A18-AB2E-6447E2F5AFFA}" type="presParOf" srcId="{F6A7D40A-AE75-4975-953C-B4134369610E}" destId="{781E577A-8D4F-4A5E-B4AB-67014DC5EF31}" srcOrd="2" destOrd="0" presId="urn:microsoft.com/office/officeart/2009/3/layout/StepUpProcess"/>
    <dgm:cxn modelId="{BF502C0B-03C0-4552-B467-800AFEC9F159}" type="presParOf" srcId="{9DEE2CA4-3838-43B3-AB4F-9EA66BBE572E}" destId="{A66FB6A2-5F03-49D3-A707-C609573613A9}" srcOrd="1" destOrd="0" presId="urn:microsoft.com/office/officeart/2009/3/layout/StepUpProcess"/>
    <dgm:cxn modelId="{775A98C4-7561-449E-8627-0CD43595DDE1}" type="presParOf" srcId="{A66FB6A2-5F03-49D3-A707-C609573613A9}" destId="{9BD3C326-1863-47DB-8310-78CEE724FB06}" srcOrd="0" destOrd="0" presId="urn:microsoft.com/office/officeart/2009/3/layout/StepUpProcess"/>
    <dgm:cxn modelId="{685D7B24-CB15-493B-A695-E08EE378AEEF}" type="presParOf" srcId="{9DEE2CA4-3838-43B3-AB4F-9EA66BBE572E}" destId="{0DA74C6E-8A99-43DF-985E-0AA7F3075FE3}" srcOrd="2" destOrd="0" presId="urn:microsoft.com/office/officeart/2009/3/layout/StepUpProcess"/>
    <dgm:cxn modelId="{16E8BFEE-619E-40B6-BEBC-93CA78551EC3}" type="presParOf" srcId="{0DA74C6E-8A99-43DF-985E-0AA7F3075FE3}" destId="{E0C91D6C-6AD7-4A22-A62C-BABC351700F8}" srcOrd="0" destOrd="0" presId="urn:microsoft.com/office/officeart/2009/3/layout/StepUpProcess"/>
    <dgm:cxn modelId="{F1322670-E4C7-40F2-A302-192A6984F5BF}" type="presParOf" srcId="{0DA74C6E-8A99-43DF-985E-0AA7F3075FE3}" destId="{282B4D8D-0258-4346-BE27-5D1A97CB8109}" srcOrd="1" destOrd="0" presId="urn:microsoft.com/office/officeart/2009/3/layout/StepUpProcess"/>
    <dgm:cxn modelId="{09DCE595-9B48-4D6E-B81A-36C5F820649A}" type="presParOf" srcId="{0DA74C6E-8A99-43DF-985E-0AA7F3075FE3}" destId="{FEBC395D-1907-4B30-852C-65F5FF8C0E70}" srcOrd="2" destOrd="0" presId="urn:microsoft.com/office/officeart/2009/3/layout/StepUpProcess"/>
    <dgm:cxn modelId="{32E0DC86-CF1E-447A-A395-F170087E7EC9}" type="presParOf" srcId="{9DEE2CA4-3838-43B3-AB4F-9EA66BBE572E}" destId="{530F5D41-135E-416A-B8BA-3D40071E0D62}" srcOrd="3" destOrd="0" presId="urn:microsoft.com/office/officeart/2009/3/layout/StepUpProcess"/>
    <dgm:cxn modelId="{FD9880CC-7A0A-4BE9-95B0-65B064CDF907}" type="presParOf" srcId="{530F5D41-135E-416A-B8BA-3D40071E0D62}" destId="{146C3BB1-AEA9-402D-A648-F631F8F33874}" srcOrd="0" destOrd="0" presId="urn:microsoft.com/office/officeart/2009/3/layout/StepUpProcess"/>
    <dgm:cxn modelId="{E0C506CB-A1B7-4C0A-BD85-7A07D3C886F1}" type="presParOf" srcId="{9DEE2CA4-3838-43B3-AB4F-9EA66BBE572E}" destId="{41AB9A18-47CD-44DC-9EBD-8AE0FFF0FBB0}" srcOrd="4" destOrd="0" presId="urn:microsoft.com/office/officeart/2009/3/layout/StepUpProcess"/>
    <dgm:cxn modelId="{49DCF665-8C4B-4259-BB9F-9734F01621A7}" type="presParOf" srcId="{41AB9A18-47CD-44DC-9EBD-8AE0FFF0FBB0}" destId="{E52960EE-9393-41DA-9B44-6830B4ED83F1}" srcOrd="0" destOrd="0" presId="urn:microsoft.com/office/officeart/2009/3/layout/StepUpProcess"/>
    <dgm:cxn modelId="{43204A32-60EB-4F8A-86DF-2A3B927B7D9F}" type="presParOf" srcId="{41AB9A18-47CD-44DC-9EBD-8AE0FFF0FBB0}" destId="{D4F8F210-480E-428B-8574-11650243FC7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08C0DD-8B93-4447-A9DE-8254D96CB17F}" type="doc">
      <dgm:prSet loTypeId="urn:microsoft.com/office/officeart/2005/8/layout/pyramid2" loCatId="pyramid" qsTypeId="urn:microsoft.com/office/officeart/2005/8/quickstyle/3d3" qsCatId="3D" csTypeId="urn:microsoft.com/office/officeart/2005/8/colors/colorful3" csCatId="colorful" phldr="1"/>
      <dgm:spPr/>
      <dgm:t>
        <a:bodyPr/>
        <a:lstStyle/>
        <a:p>
          <a:endParaRPr lang="el-GR"/>
        </a:p>
      </dgm:t>
    </dgm:pt>
    <dgm:pt modelId="{E95FDD8E-5DD7-4751-B5DA-7A5467139B16}">
      <dgm:prSet custT="1"/>
      <dgm:spPr/>
      <dgm:t>
        <a:bodyPr/>
        <a:lstStyle/>
        <a:p>
          <a:pPr rtl="0"/>
          <a:r>
            <a:rPr lang="el-GR" sz="1500" dirty="0" smtClean="0">
              <a:latin typeface="Calibri" panose="020F0502020204030204" pitchFamily="34" charset="0"/>
            </a:rPr>
            <a:t>Το πρόγραμμα </a:t>
          </a:r>
          <a:r>
            <a:rPr lang="el-GR" sz="1500" dirty="0" err="1" smtClean="0">
              <a:latin typeface="Calibri" panose="020F0502020204030204" pitchFamily="34" charset="0"/>
            </a:rPr>
            <a:t>Interreg</a:t>
          </a:r>
          <a:r>
            <a:rPr lang="el-GR" sz="1500" dirty="0" smtClean="0">
              <a:latin typeface="Calibri" panose="020F0502020204030204" pitchFamily="34" charset="0"/>
            </a:rPr>
            <a:t> </a:t>
          </a:r>
          <a:r>
            <a:rPr lang="en-US" sz="1500" dirty="0" smtClean="0">
              <a:latin typeface="Calibri" panose="020F0502020204030204" pitchFamily="34" charset="0"/>
            </a:rPr>
            <a:t>Europe</a:t>
          </a:r>
          <a:r>
            <a:rPr lang="el-GR" sz="1500" dirty="0" smtClean="0">
              <a:latin typeface="Calibri" panose="020F0502020204030204" pitchFamily="34" charset="0"/>
            </a:rPr>
            <a:t> έχει ως σκοπό την υποστήριξη της </a:t>
          </a:r>
          <a:r>
            <a:rPr lang="en-US" sz="1500" dirty="0" smtClean="0">
              <a:latin typeface="Calibri" panose="020F0502020204030204" pitchFamily="34" charset="0"/>
            </a:rPr>
            <a:t>“</a:t>
          </a:r>
          <a:r>
            <a:rPr lang="el-GR" sz="1500" dirty="0" smtClean="0">
              <a:latin typeface="Calibri" panose="020F0502020204030204" pitchFamily="34" charset="0"/>
            </a:rPr>
            <a:t>εκμάθησης</a:t>
          </a:r>
          <a:r>
            <a:rPr lang="en-US" sz="1500" dirty="0" smtClean="0">
              <a:latin typeface="Calibri" panose="020F0502020204030204" pitchFamily="34" charset="0"/>
            </a:rPr>
            <a:t> </a:t>
          </a:r>
          <a:r>
            <a:rPr lang="el-GR" sz="1500" dirty="0" smtClean="0">
              <a:latin typeface="Calibri" panose="020F0502020204030204" pitchFamily="34" charset="0"/>
            </a:rPr>
            <a:t>πολιτικών</a:t>
          </a:r>
          <a:r>
            <a:rPr lang="en-US" sz="1500" dirty="0" smtClean="0">
              <a:latin typeface="Calibri" panose="020F0502020204030204" pitchFamily="34" charset="0"/>
            </a:rPr>
            <a:t>”,</a:t>
          </a:r>
          <a:r>
            <a:rPr lang="el-GR" sz="1500" dirty="0" smtClean="0">
              <a:latin typeface="Calibri" panose="020F0502020204030204" pitchFamily="34" charset="0"/>
            </a:rPr>
            <a:t> με στόχο τη βελτίωση της απόδοσης περιφερειακών αναπτυξιακών πολιτικών </a:t>
          </a:r>
          <a:r>
            <a:rPr lang="en-US" sz="1500" dirty="0" smtClean="0">
              <a:latin typeface="Calibri" panose="020F0502020204030204" pitchFamily="34" charset="0"/>
            </a:rPr>
            <a:t>&amp;</a:t>
          </a:r>
          <a:r>
            <a:rPr lang="el-GR" sz="1500" dirty="0" smtClean="0">
              <a:latin typeface="Calibri" panose="020F0502020204030204" pitchFamily="34" charset="0"/>
            </a:rPr>
            <a:t> προγραμμάτων. </a:t>
          </a:r>
          <a:endParaRPr lang="el-GR" sz="1500" dirty="0">
            <a:latin typeface="Calibri" panose="020F0502020204030204" pitchFamily="34" charset="0"/>
          </a:endParaRPr>
        </a:p>
      </dgm:t>
    </dgm:pt>
    <dgm:pt modelId="{9205BCDA-ACB1-46CB-9D7D-B854978FF1D4}" type="parTrans" cxnId="{229A23BF-BEDD-4D67-98D0-296005EF3A36}">
      <dgm:prSet/>
      <dgm:spPr/>
      <dgm:t>
        <a:bodyPr/>
        <a:lstStyle/>
        <a:p>
          <a:endParaRPr lang="el-GR" sz="1500">
            <a:latin typeface="Calibri" panose="020F0502020204030204" pitchFamily="34" charset="0"/>
          </a:endParaRPr>
        </a:p>
      </dgm:t>
    </dgm:pt>
    <dgm:pt modelId="{4912D085-0C32-4E57-A54C-5FB57B99BAAB}" type="sibTrans" cxnId="{229A23BF-BEDD-4D67-98D0-296005EF3A36}">
      <dgm:prSet/>
      <dgm:spPr/>
      <dgm:t>
        <a:bodyPr/>
        <a:lstStyle/>
        <a:p>
          <a:endParaRPr lang="el-GR" sz="1500">
            <a:latin typeface="Calibri" panose="020F0502020204030204" pitchFamily="34" charset="0"/>
          </a:endParaRPr>
        </a:p>
      </dgm:t>
    </dgm:pt>
    <dgm:pt modelId="{57332753-C998-4265-98FD-BE6E7B6D4CCA}">
      <dgm:prSet custT="1"/>
      <dgm:spPr/>
      <dgm:t>
        <a:bodyPr/>
        <a:lstStyle/>
        <a:p>
          <a:pPr rtl="0"/>
          <a:r>
            <a:rPr lang="el-GR" sz="1500" dirty="0" smtClean="0">
              <a:latin typeface="Calibri" panose="020F0502020204030204" pitchFamily="34" charset="0"/>
            </a:rPr>
            <a:t>Επιτρέπει στις περιφερειακές </a:t>
          </a:r>
          <a:r>
            <a:rPr lang="en-US" sz="1500" dirty="0" smtClean="0">
              <a:latin typeface="Calibri" panose="020F0502020204030204" pitchFamily="34" charset="0"/>
            </a:rPr>
            <a:t>&amp;</a:t>
          </a:r>
          <a:r>
            <a:rPr lang="el-GR" sz="1500" dirty="0" smtClean="0">
              <a:latin typeface="Calibri" panose="020F0502020204030204" pitchFamily="34" charset="0"/>
            </a:rPr>
            <a:t> τοπικές αρχές, καθώς </a:t>
          </a:r>
          <a:r>
            <a:rPr lang="en-US" sz="1500" dirty="0" smtClean="0">
              <a:latin typeface="Calibri" panose="020F0502020204030204" pitchFamily="34" charset="0"/>
            </a:rPr>
            <a:t>&amp; </a:t>
          </a:r>
          <a:r>
            <a:rPr lang="el-GR" sz="1500" dirty="0" smtClean="0">
              <a:latin typeface="Calibri" panose="020F0502020204030204" pitchFamily="34" charset="0"/>
            </a:rPr>
            <a:t>σε άλλους σχετικούς φορείς, να ανταλλάσσουν πρακτικές </a:t>
          </a:r>
          <a:r>
            <a:rPr lang="en-US" sz="1500" dirty="0" smtClean="0">
              <a:latin typeface="Calibri" panose="020F0502020204030204" pitchFamily="34" charset="0"/>
            </a:rPr>
            <a:t>&amp; </a:t>
          </a:r>
          <a:r>
            <a:rPr lang="el-GR" sz="1500" dirty="0" smtClean="0">
              <a:latin typeface="Calibri" panose="020F0502020204030204" pitchFamily="34" charset="0"/>
            </a:rPr>
            <a:t>ιδέες σχετικά με τον τρόπο που λειτουργούν οι δημόσιες πολιτικές, και ως εκ τούτου να βρουν λύσεις για τη βελτίωση των δικών τους στρατηγικών.</a:t>
          </a:r>
          <a:endParaRPr lang="el-GR" sz="1500" dirty="0">
            <a:latin typeface="Calibri" panose="020F0502020204030204" pitchFamily="34" charset="0"/>
          </a:endParaRPr>
        </a:p>
      </dgm:t>
    </dgm:pt>
    <dgm:pt modelId="{7F2957B9-07B3-4553-945C-E1ABCB7067B3}" type="parTrans" cxnId="{CB9B46F5-A588-4F57-A46D-0BB91067632F}">
      <dgm:prSet/>
      <dgm:spPr/>
      <dgm:t>
        <a:bodyPr/>
        <a:lstStyle/>
        <a:p>
          <a:endParaRPr lang="el-GR" sz="1500">
            <a:latin typeface="Calibri" panose="020F0502020204030204" pitchFamily="34" charset="0"/>
          </a:endParaRPr>
        </a:p>
      </dgm:t>
    </dgm:pt>
    <dgm:pt modelId="{4BF4C5A5-AD5E-4C29-9291-1BCA7840D53E}" type="sibTrans" cxnId="{CB9B46F5-A588-4F57-A46D-0BB91067632F}">
      <dgm:prSet/>
      <dgm:spPr/>
      <dgm:t>
        <a:bodyPr/>
        <a:lstStyle/>
        <a:p>
          <a:endParaRPr lang="el-GR" sz="1500">
            <a:latin typeface="Calibri" panose="020F0502020204030204" pitchFamily="34" charset="0"/>
          </a:endParaRPr>
        </a:p>
      </dgm:t>
    </dgm:pt>
    <dgm:pt modelId="{5D2C938C-335E-487A-81C3-AC80BB95C965}" type="pres">
      <dgm:prSet presAssocID="{0708C0DD-8B93-4447-A9DE-8254D96CB17F}" presName="compositeShape" presStyleCnt="0">
        <dgm:presLayoutVars>
          <dgm:dir/>
          <dgm:resizeHandles/>
        </dgm:presLayoutVars>
      </dgm:prSet>
      <dgm:spPr/>
      <dgm:t>
        <a:bodyPr/>
        <a:lstStyle/>
        <a:p>
          <a:endParaRPr lang="el-GR"/>
        </a:p>
      </dgm:t>
    </dgm:pt>
    <dgm:pt modelId="{F40B0EC0-7FFB-42D8-A70D-FB3BDC5B6D8C}" type="pres">
      <dgm:prSet presAssocID="{0708C0DD-8B93-4447-A9DE-8254D96CB17F}" presName="pyramid" presStyleLbl="node1" presStyleIdx="0" presStyleCnt="1"/>
      <dgm:spPr>
        <a:solidFill>
          <a:srgbClr val="FFC000"/>
        </a:solidFill>
      </dgm:spPr>
      <dgm:t>
        <a:bodyPr/>
        <a:lstStyle/>
        <a:p>
          <a:endParaRPr lang="el-GR"/>
        </a:p>
      </dgm:t>
    </dgm:pt>
    <dgm:pt modelId="{C971F42A-BC32-4D50-9220-B85DF17C85FA}" type="pres">
      <dgm:prSet presAssocID="{0708C0DD-8B93-4447-A9DE-8254D96CB17F}" presName="theList" presStyleCnt="0"/>
      <dgm:spPr/>
      <dgm:t>
        <a:bodyPr/>
        <a:lstStyle/>
        <a:p>
          <a:endParaRPr lang="el-GR"/>
        </a:p>
      </dgm:t>
    </dgm:pt>
    <dgm:pt modelId="{1DAD893E-3D95-4FFB-852E-5C52ACCD0407}" type="pres">
      <dgm:prSet presAssocID="{E95FDD8E-5DD7-4751-B5DA-7A5467139B16}" presName="aNode" presStyleLbl="fgAcc1" presStyleIdx="0" presStyleCnt="2">
        <dgm:presLayoutVars>
          <dgm:bulletEnabled val="1"/>
        </dgm:presLayoutVars>
      </dgm:prSet>
      <dgm:spPr/>
      <dgm:t>
        <a:bodyPr/>
        <a:lstStyle/>
        <a:p>
          <a:endParaRPr lang="el-GR"/>
        </a:p>
      </dgm:t>
    </dgm:pt>
    <dgm:pt modelId="{EF0EF447-47EE-4E5C-9BFB-454A3DEFC919}" type="pres">
      <dgm:prSet presAssocID="{E95FDD8E-5DD7-4751-B5DA-7A5467139B16}" presName="aSpace" presStyleCnt="0"/>
      <dgm:spPr/>
      <dgm:t>
        <a:bodyPr/>
        <a:lstStyle/>
        <a:p>
          <a:endParaRPr lang="el-GR"/>
        </a:p>
      </dgm:t>
    </dgm:pt>
    <dgm:pt modelId="{307F2AF9-8F7F-4B21-A6E8-D6DB6B6A3B44}" type="pres">
      <dgm:prSet presAssocID="{57332753-C998-4265-98FD-BE6E7B6D4CCA}" presName="aNode" presStyleLbl="fgAcc1" presStyleIdx="1" presStyleCnt="2">
        <dgm:presLayoutVars>
          <dgm:bulletEnabled val="1"/>
        </dgm:presLayoutVars>
      </dgm:prSet>
      <dgm:spPr/>
      <dgm:t>
        <a:bodyPr/>
        <a:lstStyle/>
        <a:p>
          <a:endParaRPr lang="el-GR"/>
        </a:p>
      </dgm:t>
    </dgm:pt>
    <dgm:pt modelId="{A7AB0ED8-48AA-407B-86C8-6AE7792C8299}" type="pres">
      <dgm:prSet presAssocID="{57332753-C998-4265-98FD-BE6E7B6D4CCA}" presName="aSpace" presStyleCnt="0"/>
      <dgm:spPr/>
      <dgm:t>
        <a:bodyPr/>
        <a:lstStyle/>
        <a:p>
          <a:endParaRPr lang="el-GR"/>
        </a:p>
      </dgm:t>
    </dgm:pt>
  </dgm:ptLst>
  <dgm:cxnLst>
    <dgm:cxn modelId="{229A23BF-BEDD-4D67-98D0-296005EF3A36}" srcId="{0708C0DD-8B93-4447-A9DE-8254D96CB17F}" destId="{E95FDD8E-5DD7-4751-B5DA-7A5467139B16}" srcOrd="0" destOrd="0" parTransId="{9205BCDA-ACB1-46CB-9D7D-B854978FF1D4}" sibTransId="{4912D085-0C32-4E57-A54C-5FB57B99BAAB}"/>
    <dgm:cxn modelId="{CB9B46F5-A588-4F57-A46D-0BB91067632F}" srcId="{0708C0DD-8B93-4447-A9DE-8254D96CB17F}" destId="{57332753-C998-4265-98FD-BE6E7B6D4CCA}" srcOrd="1" destOrd="0" parTransId="{7F2957B9-07B3-4553-945C-E1ABCB7067B3}" sibTransId="{4BF4C5A5-AD5E-4C29-9291-1BCA7840D53E}"/>
    <dgm:cxn modelId="{445C38E3-62A5-4622-9809-876A2C1F69AA}" type="presOf" srcId="{57332753-C998-4265-98FD-BE6E7B6D4CCA}" destId="{307F2AF9-8F7F-4B21-A6E8-D6DB6B6A3B44}" srcOrd="0" destOrd="0" presId="urn:microsoft.com/office/officeart/2005/8/layout/pyramid2"/>
    <dgm:cxn modelId="{156A8122-04AE-48A1-A932-38E6B6A9D16F}" type="presOf" srcId="{0708C0DD-8B93-4447-A9DE-8254D96CB17F}" destId="{5D2C938C-335E-487A-81C3-AC80BB95C965}" srcOrd="0" destOrd="0" presId="urn:microsoft.com/office/officeart/2005/8/layout/pyramid2"/>
    <dgm:cxn modelId="{9DE429F4-14CB-4ED0-A410-379A2B5309F2}" type="presOf" srcId="{E95FDD8E-5DD7-4751-B5DA-7A5467139B16}" destId="{1DAD893E-3D95-4FFB-852E-5C52ACCD0407}" srcOrd="0" destOrd="0" presId="urn:microsoft.com/office/officeart/2005/8/layout/pyramid2"/>
    <dgm:cxn modelId="{72F59EFC-FB43-46F1-BA93-900DB53FB558}" type="presParOf" srcId="{5D2C938C-335E-487A-81C3-AC80BB95C965}" destId="{F40B0EC0-7FFB-42D8-A70D-FB3BDC5B6D8C}" srcOrd="0" destOrd="0" presId="urn:microsoft.com/office/officeart/2005/8/layout/pyramid2"/>
    <dgm:cxn modelId="{EA8B7DBF-B75F-466C-BD49-FE4812986007}" type="presParOf" srcId="{5D2C938C-335E-487A-81C3-AC80BB95C965}" destId="{C971F42A-BC32-4D50-9220-B85DF17C85FA}" srcOrd="1" destOrd="0" presId="urn:microsoft.com/office/officeart/2005/8/layout/pyramid2"/>
    <dgm:cxn modelId="{290D89F2-A939-4F31-85E6-529B39A8F24B}" type="presParOf" srcId="{C971F42A-BC32-4D50-9220-B85DF17C85FA}" destId="{1DAD893E-3D95-4FFB-852E-5C52ACCD0407}" srcOrd="0" destOrd="0" presId="urn:microsoft.com/office/officeart/2005/8/layout/pyramid2"/>
    <dgm:cxn modelId="{6A552436-4220-416D-8B29-C5C320B420DC}" type="presParOf" srcId="{C971F42A-BC32-4D50-9220-B85DF17C85FA}" destId="{EF0EF447-47EE-4E5C-9BFB-454A3DEFC919}" srcOrd="1" destOrd="0" presId="urn:microsoft.com/office/officeart/2005/8/layout/pyramid2"/>
    <dgm:cxn modelId="{6F836AC1-B0C6-4EE1-9384-FF2B48B20DBC}" type="presParOf" srcId="{C971F42A-BC32-4D50-9220-B85DF17C85FA}" destId="{307F2AF9-8F7F-4B21-A6E8-D6DB6B6A3B44}" srcOrd="2" destOrd="0" presId="urn:microsoft.com/office/officeart/2005/8/layout/pyramid2"/>
    <dgm:cxn modelId="{34DFF7BF-C51D-45E5-A7CF-FD0076F66407}" type="presParOf" srcId="{C971F42A-BC32-4D50-9220-B85DF17C85FA}" destId="{A7AB0ED8-48AA-407B-86C8-6AE7792C8299}"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2FE66DD-41BB-465E-8B82-4E977C00037C}"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l-GR"/>
        </a:p>
      </dgm:t>
    </dgm:pt>
    <dgm:pt modelId="{EB08337B-C4C5-4738-8B5C-82A19C14FC03}">
      <dgm:prSet custT="1"/>
      <dgm:spPr/>
      <dgm:t>
        <a:bodyPr/>
        <a:lstStyle/>
        <a:p>
          <a:pPr algn="ctr" rtl="0"/>
          <a:r>
            <a:rPr lang="el-GR" sz="1800" dirty="0" smtClean="0"/>
            <a:t>Βιώσιμο Περιβάλλον &amp; Μεταφορές – Δημόσιες Επενδύσεις</a:t>
          </a:r>
          <a:endParaRPr lang="el-GR" sz="1800" b="0" dirty="0">
            <a:effectLst/>
            <a:latin typeface="Calibri" pitchFamily="34" charset="0"/>
          </a:endParaRPr>
        </a:p>
      </dgm:t>
    </dgm:pt>
    <dgm:pt modelId="{E1AD46CB-B816-42A6-9DB9-EA659AF93534}" type="parTrans" cxnId="{681A4877-AE83-48D3-A922-E4967F6B51E4}">
      <dgm:prSet/>
      <dgm:spPr/>
      <dgm:t>
        <a:bodyPr/>
        <a:lstStyle/>
        <a:p>
          <a:pPr algn="ctr"/>
          <a:endParaRPr lang="el-GR" sz="1800" b="0">
            <a:solidFill>
              <a:schemeClr val="tx1"/>
            </a:solidFill>
            <a:effectLst/>
          </a:endParaRPr>
        </a:p>
      </dgm:t>
    </dgm:pt>
    <dgm:pt modelId="{9F702F3A-EF7E-46AB-8CA5-6B8EF373455E}" type="sibTrans" cxnId="{681A4877-AE83-48D3-A922-E4967F6B51E4}">
      <dgm:prSet/>
      <dgm:spPr/>
      <dgm:t>
        <a:bodyPr/>
        <a:lstStyle/>
        <a:p>
          <a:pPr algn="ctr"/>
          <a:endParaRPr lang="el-GR" sz="1800" b="0">
            <a:solidFill>
              <a:schemeClr val="tx1"/>
            </a:solidFill>
            <a:effectLst/>
          </a:endParaRPr>
        </a:p>
      </dgm:t>
    </dgm:pt>
    <dgm:pt modelId="{ADA8A85F-488C-4A8A-AC60-2721AF60C4B1}">
      <dgm:prSet custT="1"/>
      <dgm:spPr/>
      <dgm:t>
        <a:bodyPr/>
        <a:lstStyle/>
        <a:p>
          <a:pPr algn="ctr" rtl="0"/>
          <a:r>
            <a:rPr lang="tr-TR" sz="1800" b="1" dirty="0" smtClean="0"/>
            <a:t>c</a:t>
          </a:r>
          <a:r>
            <a:rPr lang="tr-TR" sz="1800" dirty="0" smtClean="0"/>
            <a:t> </a:t>
          </a:r>
          <a:r>
            <a:rPr lang="el-GR" sz="1800" dirty="0" smtClean="0"/>
            <a:t>Προώθηση αειφόρων μεταφορών, πληροφοριών, δικτύων επικοινωνίας, υπηρεσιών &amp; επενδύσεων στα νερά, απόβλητα και ενεργειακά συστήματα</a:t>
          </a:r>
          <a:endParaRPr lang="tr-TR" sz="1800" dirty="0" smtClean="0"/>
        </a:p>
        <a:p>
          <a:pPr algn="ctr" rtl="0"/>
          <a:r>
            <a:rPr lang="tr-TR" sz="1800" b="1" dirty="0" smtClean="0"/>
            <a:t>b </a:t>
          </a:r>
          <a:r>
            <a:rPr lang="el-GR" sz="1800" dirty="0" smtClean="0"/>
            <a:t>Προστασία περιβάλλοντος, προσαρμογή στην κλιματική αλλαγή και πρόβλεψη κινδύνων</a:t>
          </a:r>
          <a:endParaRPr lang="el-GR" sz="1800" b="0" u="none" dirty="0" smtClean="0">
            <a:effectLst/>
            <a:latin typeface="Calibri" pitchFamily="34" charset="0"/>
          </a:endParaRPr>
        </a:p>
      </dgm:t>
    </dgm:pt>
    <dgm:pt modelId="{F9577E0E-777B-46D3-BFF5-2A203F94598C}" type="parTrans" cxnId="{49DB5165-20A8-469E-B51E-B7D92105A795}">
      <dgm:prSet/>
      <dgm:spPr/>
      <dgm:t>
        <a:bodyPr/>
        <a:lstStyle/>
        <a:p>
          <a:pPr algn="ctr"/>
          <a:endParaRPr lang="el-GR" sz="1800" b="0">
            <a:solidFill>
              <a:schemeClr val="tx1"/>
            </a:solidFill>
            <a:effectLst/>
          </a:endParaRPr>
        </a:p>
      </dgm:t>
    </dgm:pt>
    <dgm:pt modelId="{3FC6BFAF-D8B7-4B20-864C-D4B05ECEFA52}" type="sibTrans" cxnId="{49DB5165-20A8-469E-B51E-B7D92105A795}">
      <dgm:prSet/>
      <dgm:spPr/>
      <dgm:t>
        <a:bodyPr/>
        <a:lstStyle/>
        <a:p>
          <a:pPr algn="ctr"/>
          <a:endParaRPr lang="el-GR" sz="1800" b="0">
            <a:solidFill>
              <a:schemeClr val="tx1"/>
            </a:solidFill>
            <a:effectLst/>
          </a:endParaRPr>
        </a:p>
      </dgm:t>
    </dgm:pt>
    <dgm:pt modelId="{8CF6368B-5A70-40C2-A78F-F1A24C39639E}">
      <dgm:prSet custT="1"/>
      <dgm:spPr/>
      <dgm:t>
        <a:bodyPr/>
        <a:lstStyle/>
        <a:p>
          <a:pPr algn="ctr" rtl="0"/>
          <a:r>
            <a:rPr lang="el-GR" sz="1800" b="1" dirty="0" smtClean="0">
              <a:solidFill>
                <a:schemeClr val="tx1"/>
              </a:solidFill>
            </a:rPr>
            <a:t>1.1</a:t>
          </a:r>
          <a:r>
            <a:rPr lang="tr-TR" sz="1800" dirty="0" smtClean="0">
              <a:solidFill>
                <a:schemeClr val="tx1"/>
              </a:solidFill>
            </a:rPr>
            <a:t> </a:t>
          </a:r>
          <a:r>
            <a:rPr lang="el-GR" sz="1800" dirty="0" smtClean="0">
              <a:solidFill>
                <a:schemeClr val="accent2">
                  <a:lumMod val="75000"/>
                </a:schemeClr>
              </a:solidFill>
            </a:rPr>
            <a:t>Προστασία περιβάλλοντος και βιώσιμη χρήση φυσικών πόρων – </a:t>
          </a:r>
          <a:r>
            <a:rPr lang="en-US" sz="1800" dirty="0" smtClean="0">
              <a:solidFill>
                <a:schemeClr val="accent2">
                  <a:lumMod val="75000"/>
                </a:schemeClr>
              </a:solidFill>
            </a:rPr>
            <a:t>RES</a:t>
          </a:r>
          <a:endParaRPr lang="tr-TR" sz="1800" dirty="0" smtClean="0">
            <a:solidFill>
              <a:schemeClr val="tx1"/>
            </a:solidFill>
          </a:endParaRPr>
        </a:p>
        <a:p>
          <a:pPr algn="ctr" rtl="0"/>
          <a:r>
            <a:rPr lang="el-GR" sz="1800" b="1" dirty="0" smtClean="0"/>
            <a:t>1.2</a:t>
          </a:r>
          <a:r>
            <a:rPr lang="tr-TR" sz="1800" b="1" dirty="0" smtClean="0"/>
            <a:t> </a:t>
          </a:r>
          <a:r>
            <a:rPr lang="el-GR" sz="1800" dirty="0" smtClean="0">
              <a:solidFill>
                <a:schemeClr val="accent2">
                  <a:lumMod val="75000"/>
                </a:schemeClr>
              </a:solidFill>
            </a:rPr>
            <a:t>Πρόληψη κινδύνων &amp; Διαχείριση καταστροφών</a:t>
          </a:r>
        </a:p>
        <a:p>
          <a:pPr algn="ctr" rtl="0"/>
          <a:endParaRPr lang="el-GR" sz="1800" b="0" dirty="0" smtClean="0">
            <a:solidFill>
              <a:schemeClr val="accent2">
                <a:lumMod val="75000"/>
              </a:schemeClr>
            </a:solidFill>
            <a:effectLst/>
            <a:latin typeface="Calibri" pitchFamily="34" charset="0"/>
          </a:endParaRPr>
        </a:p>
        <a:p>
          <a:pPr algn="ctr" rtl="0"/>
          <a:r>
            <a:rPr lang="el-GR" sz="1800" b="1" dirty="0" smtClean="0"/>
            <a:t>1.3 </a:t>
          </a:r>
          <a:r>
            <a:rPr lang="el-GR" sz="1800" dirty="0" smtClean="0">
              <a:solidFill>
                <a:schemeClr val="accent2">
                  <a:lumMod val="75000"/>
                </a:schemeClr>
              </a:solidFill>
            </a:rPr>
            <a:t>Αειφόρος ανάπτυξη στις μεταφορές και στην διαχείριση υδάτων και αποβλήτων </a:t>
          </a:r>
          <a:endParaRPr lang="el-GR" sz="1800" b="0" dirty="0" smtClean="0">
            <a:solidFill>
              <a:schemeClr val="tx1"/>
            </a:solidFill>
            <a:effectLst/>
            <a:latin typeface="Calibri" pitchFamily="34" charset="0"/>
          </a:endParaRPr>
        </a:p>
      </dgm:t>
    </dgm:pt>
    <dgm:pt modelId="{5BA5AAE1-279B-4363-AF1F-DF77B00BA43E}" type="parTrans" cxnId="{C082D25E-6CA0-48F2-A970-FFCF6FB0B8AB}">
      <dgm:prSet/>
      <dgm:spPr/>
      <dgm:t>
        <a:bodyPr/>
        <a:lstStyle/>
        <a:p>
          <a:pPr algn="ctr"/>
          <a:endParaRPr lang="el-GR" sz="1800" b="0">
            <a:solidFill>
              <a:schemeClr val="tx1"/>
            </a:solidFill>
            <a:effectLst/>
          </a:endParaRPr>
        </a:p>
      </dgm:t>
    </dgm:pt>
    <dgm:pt modelId="{5B2B13EB-E21B-4AE0-9088-686D95DA6776}" type="sibTrans" cxnId="{C082D25E-6CA0-48F2-A970-FFCF6FB0B8AB}">
      <dgm:prSet/>
      <dgm:spPr/>
      <dgm:t>
        <a:bodyPr/>
        <a:lstStyle/>
        <a:p>
          <a:pPr algn="ctr"/>
          <a:endParaRPr lang="el-GR" sz="1800" b="0">
            <a:solidFill>
              <a:schemeClr val="tx1"/>
            </a:solidFill>
            <a:effectLst/>
          </a:endParaRPr>
        </a:p>
      </dgm:t>
    </dgm:pt>
    <dgm:pt modelId="{9DEE2CA4-3838-43B3-AB4F-9EA66BBE572E}" type="pres">
      <dgm:prSet presAssocID="{B2FE66DD-41BB-465E-8B82-4E977C00037C}" presName="rootnode" presStyleCnt="0">
        <dgm:presLayoutVars>
          <dgm:chMax/>
          <dgm:chPref/>
          <dgm:dir/>
          <dgm:animLvl val="lvl"/>
        </dgm:presLayoutVars>
      </dgm:prSet>
      <dgm:spPr/>
      <dgm:t>
        <a:bodyPr/>
        <a:lstStyle/>
        <a:p>
          <a:endParaRPr lang="el-GR"/>
        </a:p>
      </dgm:t>
    </dgm:pt>
    <dgm:pt modelId="{F6A7D40A-AE75-4975-953C-B4134369610E}" type="pres">
      <dgm:prSet presAssocID="{EB08337B-C4C5-4738-8B5C-82A19C14FC03}" presName="composite" presStyleCnt="0"/>
      <dgm:spPr/>
    </dgm:pt>
    <dgm:pt modelId="{49FC9387-8DD4-4BB9-BC00-F0833EB07A9A}" type="pres">
      <dgm:prSet presAssocID="{EB08337B-C4C5-4738-8B5C-82A19C14FC03}" presName="LShape" presStyleLbl="alignNode1" presStyleIdx="0" presStyleCnt="5" custLinFactNeighborX="-2389" custLinFactNeighborY="2458"/>
      <dgm:spPr/>
    </dgm:pt>
    <dgm:pt modelId="{F527B68D-5FAF-4BD2-9DCB-CA5115EB74CF}" type="pres">
      <dgm:prSet presAssocID="{EB08337B-C4C5-4738-8B5C-82A19C14FC03}" presName="ParentText" presStyleLbl="revTx" presStyleIdx="0" presStyleCnt="3">
        <dgm:presLayoutVars>
          <dgm:chMax val="0"/>
          <dgm:chPref val="0"/>
          <dgm:bulletEnabled val="1"/>
        </dgm:presLayoutVars>
      </dgm:prSet>
      <dgm:spPr/>
      <dgm:t>
        <a:bodyPr/>
        <a:lstStyle/>
        <a:p>
          <a:endParaRPr lang="el-GR"/>
        </a:p>
      </dgm:t>
    </dgm:pt>
    <dgm:pt modelId="{781E577A-8D4F-4A5E-B4AB-67014DC5EF31}" type="pres">
      <dgm:prSet presAssocID="{EB08337B-C4C5-4738-8B5C-82A19C14FC03}" presName="Triangle" presStyleLbl="alignNode1" presStyleIdx="1" presStyleCnt="5"/>
      <dgm:spPr/>
    </dgm:pt>
    <dgm:pt modelId="{A66FB6A2-5F03-49D3-A707-C609573613A9}" type="pres">
      <dgm:prSet presAssocID="{9F702F3A-EF7E-46AB-8CA5-6B8EF373455E}" presName="sibTrans" presStyleCnt="0"/>
      <dgm:spPr/>
    </dgm:pt>
    <dgm:pt modelId="{9BD3C326-1863-47DB-8310-78CEE724FB06}" type="pres">
      <dgm:prSet presAssocID="{9F702F3A-EF7E-46AB-8CA5-6B8EF373455E}" presName="space" presStyleCnt="0"/>
      <dgm:spPr/>
    </dgm:pt>
    <dgm:pt modelId="{0DA74C6E-8A99-43DF-985E-0AA7F3075FE3}" type="pres">
      <dgm:prSet presAssocID="{ADA8A85F-488C-4A8A-AC60-2721AF60C4B1}" presName="composite" presStyleCnt="0"/>
      <dgm:spPr/>
    </dgm:pt>
    <dgm:pt modelId="{E0C91D6C-6AD7-4A22-A62C-BABC351700F8}" type="pres">
      <dgm:prSet presAssocID="{ADA8A85F-488C-4A8A-AC60-2721AF60C4B1}" presName="LShape" presStyleLbl="alignNode1" presStyleIdx="2" presStyleCnt="5"/>
      <dgm:spPr/>
    </dgm:pt>
    <dgm:pt modelId="{282B4D8D-0258-4346-BE27-5D1A97CB8109}" type="pres">
      <dgm:prSet presAssocID="{ADA8A85F-488C-4A8A-AC60-2721AF60C4B1}" presName="ParentText" presStyleLbl="revTx" presStyleIdx="1" presStyleCnt="3">
        <dgm:presLayoutVars>
          <dgm:chMax val="0"/>
          <dgm:chPref val="0"/>
          <dgm:bulletEnabled val="1"/>
        </dgm:presLayoutVars>
      </dgm:prSet>
      <dgm:spPr/>
      <dgm:t>
        <a:bodyPr/>
        <a:lstStyle/>
        <a:p>
          <a:endParaRPr lang="el-GR"/>
        </a:p>
      </dgm:t>
    </dgm:pt>
    <dgm:pt modelId="{FEBC395D-1907-4B30-852C-65F5FF8C0E70}" type="pres">
      <dgm:prSet presAssocID="{ADA8A85F-488C-4A8A-AC60-2721AF60C4B1}" presName="Triangle" presStyleLbl="alignNode1" presStyleIdx="3" presStyleCnt="5" custLinFactNeighborX="4823" custLinFactNeighborY="-16039"/>
      <dgm:spPr/>
    </dgm:pt>
    <dgm:pt modelId="{530F5D41-135E-416A-B8BA-3D40071E0D62}" type="pres">
      <dgm:prSet presAssocID="{3FC6BFAF-D8B7-4B20-864C-D4B05ECEFA52}" presName="sibTrans" presStyleCnt="0"/>
      <dgm:spPr/>
    </dgm:pt>
    <dgm:pt modelId="{146C3BB1-AEA9-402D-A648-F631F8F33874}" type="pres">
      <dgm:prSet presAssocID="{3FC6BFAF-D8B7-4B20-864C-D4B05ECEFA52}" presName="space" presStyleCnt="0"/>
      <dgm:spPr/>
    </dgm:pt>
    <dgm:pt modelId="{41AB9A18-47CD-44DC-9EBD-8AE0FFF0FBB0}" type="pres">
      <dgm:prSet presAssocID="{8CF6368B-5A70-40C2-A78F-F1A24C39639E}" presName="composite" presStyleCnt="0"/>
      <dgm:spPr/>
    </dgm:pt>
    <dgm:pt modelId="{E52960EE-9393-41DA-9B44-6830B4ED83F1}" type="pres">
      <dgm:prSet presAssocID="{8CF6368B-5A70-40C2-A78F-F1A24C39639E}" presName="LShape" presStyleLbl="alignNode1" presStyleIdx="4" presStyleCnt="5"/>
      <dgm:spPr/>
    </dgm:pt>
    <dgm:pt modelId="{D4F8F210-480E-428B-8574-11650243FC7E}" type="pres">
      <dgm:prSet presAssocID="{8CF6368B-5A70-40C2-A78F-F1A24C39639E}" presName="ParentText" presStyleLbl="revTx" presStyleIdx="2" presStyleCnt="3">
        <dgm:presLayoutVars>
          <dgm:chMax val="0"/>
          <dgm:chPref val="0"/>
          <dgm:bulletEnabled val="1"/>
        </dgm:presLayoutVars>
      </dgm:prSet>
      <dgm:spPr/>
      <dgm:t>
        <a:bodyPr/>
        <a:lstStyle/>
        <a:p>
          <a:endParaRPr lang="el-GR"/>
        </a:p>
      </dgm:t>
    </dgm:pt>
  </dgm:ptLst>
  <dgm:cxnLst>
    <dgm:cxn modelId="{681A4877-AE83-48D3-A922-E4967F6B51E4}" srcId="{B2FE66DD-41BB-465E-8B82-4E977C00037C}" destId="{EB08337B-C4C5-4738-8B5C-82A19C14FC03}" srcOrd="0" destOrd="0" parTransId="{E1AD46CB-B816-42A6-9DB9-EA659AF93534}" sibTransId="{9F702F3A-EF7E-46AB-8CA5-6B8EF373455E}"/>
    <dgm:cxn modelId="{AF3E67AD-BF8E-4058-B03F-FACF3E4B500D}" type="presOf" srcId="{8CF6368B-5A70-40C2-A78F-F1A24C39639E}" destId="{D4F8F210-480E-428B-8574-11650243FC7E}" srcOrd="0" destOrd="0" presId="urn:microsoft.com/office/officeart/2009/3/layout/StepUpProcess"/>
    <dgm:cxn modelId="{4B0B0B3B-D86C-4F04-9E05-10ECB4F3CD12}" type="presOf" srcId="{EB08337B-C4C5-4738-8B5C-82A19C14FC03}" destId="{F527B68D-5FAF-4BD2-9DCB-CA5115EB74CF}" srcOrd="0" destOrd="0" presId="urn:microsoft.com/office/officeart/2009/3/layout/StepUpProcess"/>
    <dgm:cxn modelId="{F205C119-7829-4E85-8831-4D141602E2C0}" type="presOf" srcId="{ADA8A85F-488C-4A8A-AC60-2721AF60C4B1}" destId="{282B4D8D-0258-4346-BE27-5D1A97CB8109}" srcOrd="0" destOrd="0" presId="urn:microsoft.com/office/officeart/2009/3/layout/StepUpProcess"/>
    <dgm:cxn modelId="{49DB5165-20A8-469E-B51E-B7D92105A795}" srcId="{B2FE66DD-41BB-465E-8B82-4E977C00037C}" destId="{ADA8A85F-488C-4A8A-AC60-2721AF60C4B1}" srcOrd="1" destOrd="0" parTransId="{F9577E0E-777B-46D3-BFF5-2A203F94598C}" sibTransId="{3FC6BFAF-D8B7-4B20-864C-D4B05ECEFA52}"/>
    <dgm:cxn modelId="{C082D25E-6CA0-48F2-A970-FFCF6FB0B8AB}" srcId="{B2FE66DD-41BB-465E-8B82-4E977C00037C}" destId="{8CF6368B-5A70-40C2-A78F-F1A24C39639E}" srcOrd="2" destOrd="0" parTransId="{5BA5AAE1-279B-4363-AF1F-DF77B00BA43E}" sibTransId="{5B2B13EB-E21B-4AE0-9088-686D95DA6776}"/>
    <dgm:cxn modelId="{1545AF03-0BAA-4DF4-A175-AD4C54F722F9}" type="presOf" srcId="{B2FE66DD-41BB-465E-8B82-4E977C00037C}" destId="{9DEE2CA4-3838-43B3-AB4F-9EA66BBE572E}" srcOrd="0" destOrd="0" presId="urn:microsoft.com/office/officeart/2009/3/layout/StepUpProcess"/>
    <dgm:cxn modelId="{9538E69E-D99A-40BC-8EF3-A09CEDF2F2FD}" type="presParOf" srcId="{9DEE2CA4-3838-43B3-AB4F-9EA66BBE572E}" destId="{F6A7D40A-AE75-4975-953C-B4134369610E}" srcOrd="0" destOrd="0" presId="urn:microsoft.com/office/officeart/2009/3/layout/StepUpProcess"/>
    <dgm:cxn modelId="{6F86D100-A87C-43F2-BD7D-4EEADBA555BA}" type="presParOf" srcId="{F6A7D40A-AE75-4975-953C-B4134369610E}" destId="{49FC9387-8DD4-4BB9-BC00-F0833EB07A9A}" srcOrd="0" destOrd="0" presId="urn:microsoft.com/office/officeart/2009/3/layout/StepUpProcess"/>
    <dgm:cxn modelId="{128B9459-35F0-4FB4-B005-85CF9B3CAA5E}" type="presParOf" srcId="{F6A7D40A-AE75-4975-953C-B4134369610E}" destId="{F527B68D-5FAF-4BD2-9DCB-CA5115EB74CF}" srcOrd="1" destOrd="0" presId="urn:microsoft.com/office/officeart/2009/3/layout/StepUpProcess"/>
    <dgm:cxn modelId="{1E06757B-FA12-4766-B60A-A1BE69D22C1F}" type="presParOf" srcId="{F6A7D40A-AE75-4975-953C-B4134369610E}" destId="{781E577A-8D4F-4A5E-B4AB-67014DC5EF31}" srcOrd="2" destOrd="0" presId="urn:microsoft.com/office/officeart/2009/3/layout/StepUpProcess"/>
    <dgm:cxn modelId="{403B0D09-6741-4143-A15A-23472C8FA934}" type="presParOf" srcId="{9DEE2CA4-3838-43B3-AB4F-9EA66BBE572E}" destId="{A66FB6A2-5F03-49D3-A707-C609573613A9}" srcOrd="1" destOrd="0" presId="urn:microsoft.com/office/officeart/2009/3/layout/StepUpProcess"/>
    <dgm:cxn modelId="{D3E589F9-5710-42D1-BD26-945EBBB7211D}" type="presParOf" srcId="{A66FB6A2-5F03-49D3-A707-C609573613A9}" destId="{9BD3C326-1863-47DB-8310-78CEE724FB06}" srcOrd="0" destOrd="0" presId="urn:microsoft.com/office/officeart/2009/3/layout/StepUpProcess"/>
    <dgm:cxn modelId="{4E274112-4E82-4E30-951B-5FAAC0D45968}" type="presParOf" srcId="{9DEE2CA4-3838-43B3-AB4F-9EA66BBE572E}" destId="{0DA74C6E-8A99-43DF-985E-0AA7F3075FE3}" srcOrd="2" destOrd="0" presId="urn:microsoft.com/office/officeart/2009/3/layout/StepUpProcess"/>
    <dgm:cxn modelId="{A2D59D0A-33DB-4C9A-945D-E9FC8221092D}" type="presParOf" srcId="{0DA74C6E-8A99-43DF-985E-0AA7F3075FE3}" destId="{E0C91D6C-6AD7-4A22-A62C-BABC351700F8}" srcOrd="0" destOrd="0" presId="urn:microsoft.com/office/officeart/2009/3/layout/StepUpProcess"/>
    <dgm:cxn modelId="{64DB9C0D-747B-4486-81C6-AAC54367A640}" type="presParOf" srcId="{0DA74C6E-8A99-43DF-985E-0AA7F3075FE3}" destId="{282B4D8D-0258-4346-BE27-5D1A97CB8109}" srcOrd="1" destOrd="0" presId="urn:microsoft.com/office/officeart/2009/3/layout/StepUpProcess"/>
    <dgm:cxn modelId="{5D3235C0-0A14-4C8C-9D24-3D96EAE6B498}" type="presParOf" srcId="{0DA74C6E-8A99-43DF-985E-0AA7F3075FE3}" destId="{FEBC395D-1907-4B30-852C-65F5FF8C0E70}" srcOrd="2" destOrd="0" presId="urn:microsoft.com/office/officeart/2009/3/layout/StepUpProcess"/>
    <dgm:cxn modelId="{7394E768-D132-4348-BF10-C38E15598DDD}" type="presParOf" srcId="{9DEE2CA4-3838-43B3-AB4F-9EA66BBE572E}" destId="{530F5D41-135E-416A-B8BA-3D40071E0D62}" srcOrd="3" destOrd="0" presId="urn:microsoft.com/office/officeart/2009/3/layout/StepUpProcess"/>
    <dgm:cxn modelId="{05B8A0D7-5AD7-4908-934A-32FB23B2C9EB}" type="presParOf" srcId="{530F5D41-135E-416A-B8BA-3D40071E0D62}" destId="{146C3BB1-AEA9-402D-A648-F631F8F33874}" srcOrd="0" destOrd="0" presId="urn:microsoft.com/office/officeart/2009/3/layout/StepUpProcess"/>
    <dgm:cxn modelId="{3683DA6D-5269-4C2E-A5DB-D4A314A198FB}" type="presParOf" srcId="{9DEE2CA4-3838-43B3-AB4F-9EA66BBE572E}" destId="{41AB9A18-47CD-44DC-9EBD-8AE0FFF0FBB0}" srcOrd="4" destOrd="0" presId="urn:microsoft.com/office/officeart/2009/3/layout/StepUpProcess"/>
    <dgm:cxn modelId="{12E61B11-51DF-4C3A-9581-FDC8E8BD0DAB}" type="presParOf" srcId="{41AB9A18-47CD-44DC-9EBD-8AE0FFF0FBB0}" destId="{E52960EE-9393-41DA-9B44-6830B4ED83F1}" srcOrd="0" destOrd="0" presId="urn:microsoft.com/office/officeart/2009/3/layout/StepUpProcess"/>
    <dgm:cxn modelId="{0FE156E7-2312-4B36-A659-3453EA89CCE9}" type="presParOf" srcId="{41AB9A18-47CD-44DC-9EBD-8AE0FFF0FBB0}" destId="{D4F8F210-480E-428B-8574-11650243FC7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2FE66DD-41BB-465E-8B82-4E977C00037C}"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l-GR"/>
        </a:p>
      </dgm:t>
    </dgm:pt>
    <dgm:pt modelId="{EB08337B-C4C5-4738-8B5C-82A19C14FC03}">
      <dgm:prSet custT="1"/>
      <dgm:spPr/>
      <dgm:t>
        <a:bodyPr/>
        <a:lstStyle/>
        <a:p>
          <a:pPr algn="ctr" rtl="0"/>
          <a:r>
            <a:rPr lang="el-GR" sz="1800" dirty="0" smtClean="0"/>
            <a:t>Ενίσχυση Τοπικής Οικονομίας</a:t>
          </a:r>
          <a:endParaRPr lang="el-GR" sz="1800" b="0" dirty="0">
            <a:effectLst/>
            <a:latin typeface="Calibri" pitchFamily="34" charset="0"/>
          </a:endParaRPr>
        </a:p>
      </dgm:t>
    </dgm:pt>
    <dgm:pt modelId="{E1AD46CB-B816-42A6-9DB9-EA659AF93534}" type="parTrans" cxnId="{681A4877-AE83-48D3-A922-E4967F6B51E4}">
      <dgm:prSet/>
      <dgm:spPr/>
      <dgm:t>
        <a:bodyPr/>
        <a:lstStyle/>
        <a:p>
          <a:pPr algn="ctr"/>
          <a:endParaRPr lang="el-GR" sz="1800" b="0">
            <a:solidFill>
              <a:schemeClr val="tx1"/>
            </a:solidFill>
            <a:effectLst/>
          </a:endParaRPr>
        </a:p>
      </dgm:t>
    </dgm:pt>
    <dgm:pt modelId="{9F702F3A-EF7E-46AB-8CA5-6B8EF373455E}" type="sibTrans" cxnId="{681A4877-AE83-48D3-A922-E4967F6B51E4}">
      <dgm:prSet/>
      <dgm:spPr/>
      <dgm:t>
        <a:bodyPr/>
        <a:lstStyle/>
        <a:p>
          <a:pPr algn="ctr"/>
          <a:endParaRPr lang="el-GR" sz="1800" b="0">
            <a:solidFill>
              <a:schemeClr val="tx1"/>
            </a:solidFill>
            <a:effectLst/>
          </a:endParaRPr>
        </a:p>
      </dgm:t>
    </dgm:pt>
    <dgm:pt modelId="{ADA8A85F-488C-4A8A-AC60-2721AF60C4B1}">
      <dgm:prSet custT="1"/>
      <dgm:spPr/>
      <dgm:t>
        <a:bodyPr/>
        <a:lstStyle/>
        <a:p>
          <a:pPr algn="ctr" rtl="0"/>
          <a:r>
            <a:rPr lang="en-US" sz="1800" b="1" dirty="0" smtClean="0"/>
            <a:t>d</a:t>
          </a:r>
          <a:r>
            <a:rPr lang="tr-TR" sz="1800" dirty="0" smtClean="0"/>
            <a:t> </a:t>
          </a:r>
          <a:r>
            <a:rPr lang="el-GR" sz="1800" dirty="0" smtClean="0"/>
            <a:t>Ενθάρρυνση του τουρισμού και της πολιτιστικής και φυσικής κληρονομιάς</a:t>
          </a:r>
        </a:p>
        <a:p>
          <a:pPr algn="ctr" rtl="0"/>
          <a:endParaRPr lang="tr-TR" sz="1800" dirty="0" smtClean="0"/>
        </a:p>
        <a:p>
          <a:pPr algn="ctr" rtl="0"/>
          <a:r>
            <a:rPr lang="en-US" sz="1800" b="1" dirty="0" smtClean="0"/>
            <a:t>d</a:t>
          </a:r>
          <a:r>
            <a:rPr lang="tr-TR" sz="1800" b="1" dirty="0" smtClean="0"/>
            <a:t> </a:t>
          </a:r>
          <a:r>
            <a:rPr lang="el-GR" sz="1800" dirty="0" smtClean="0"/>
            <a:t>Ενίσχυση της ανταγωνιστικότητας του επιχειρηματικού περιβάλλοντος και ανάπτυξη μικρών και μεσαίων επιχειρήσεων</a:t>
          </a:r>
          <a:endParaRPr lang="el-GR" sz="1800" b="0" u="none" dirty="0" smtClean="0">
            <a:effectLst/>
            <a:latin typeface="Calibri" pitchFamily="34" charset="0"/>
          </a:endParaRPr>
        </a:p>
      </dgm:t>
    </dgm:pt>
    <dgm:pt modelId="{F9577E0E-777B-46D3-BFF5-2A203F94598C}" type="parTrans" cxnId="{49DB5165-20A8-469E-B51E-B7D92105A795}">
      <dgm:prSet/>
      <dgm:spPr/>
      <dgm:t>
        <a:bodyPr/>
        <a:lstStyle/>
        <a:p>
          <a:pPr algn="ctr"/>
          <a:endParaRPr lang="el-GR" sz="1800" b="0">
            <a:solidFill>
              <a:schemeClr val="tx1"/>
            </a:solidFill>
            <a:effectLst/>
          </a:endParaRPr>
        </a:p>
      </dgm:t>
    </dgm:pt>
    <dgm:pt modelId="{3FC6BFAF-D8B7-4B20-864C-D4B05ECEFA52}" type="sibTrans" cxnId="{49DB5165-20A8-469E-B51E-B7D92105A795}">
      <dgm:prSet/>
      <dgm:spPr/>
      <dgm:t>
        <a:bodyPr/>
        <a:lstStyle/>
        <a:p>
          <a:pPr algn="ctr"/>
          <a:endParaRPr lang="el-GR" sz="1800" b="0">
            <a:solidFill>
              <a:schemeClr val="tx1"/>
            </a:solidFill>
            <a:effectLst/>
          </a:endParaRPr>
        </a:p>
      </dgm:t>
    </dgm:pt>
    <dgm:pt modelId="{8CF6368B-5A70-40C2-A78F-F1A24C39639E}">
      <dgm:prSet custT="1"/>
      <dgm:spPr/>
      <dgm:t>
        <a:bodyPr/>
        <a:lstStyle/>
        <a:p>
          <a:pPr algn="ctr" rtl="0"/>
          <a:r>
            <a:rPr lang="el-GR" sz="1800" b="1" dirty="0" smtClean="0">
              <a:solidFill>
                <a:schemeClr val="tx1"/>
              </a:solidFill>
            </a:rPr>
            <a:t>2.1</a:t>
          </a:r>
          <a:r>
            <a:rPr lang="tr-TR" sz="1800" dirty="0" smtClean="0">
              <a:solidFill>
                <a:schemeClr val="tx1"/>
              </a:solidFill>
            </a:rPr>
            <a:t> </a:t>
          </a:r>
          <a:r>
            <a:rPr lang="el-GR" sz="1800" dirty="0" smtClean="0">
              <a:solidFill>
                <a:schemeClr val="accent2">
                  <a:lumMod val="75000"/>
                </a:schemeClr>
              </a:solidFill>
            </a:rPr>
            <a:t>Ενίσχυση της διασυνοριακής ικανότητας υποστήριξης της επιχειρηματικότητας, της ανταγωνιστικότητας και της διασφάλισης της βιωσιμότητας</a:t>
          </a:r>
        </a:p>
        <a:p>
          <a:pPr algn="ctr" rtl="0"/>
          <a:endParaRPr lang="el-GR" sz="1800" dirty="0" smtClean="0">
            <a:solidFill>
              <a:schemeClr val="accent2">
                <a:lumMod val="75000"/>
              </a:schemeClr>
            </a:solidFill>
          </a:endParaRPr>
        </a:p>
        <a:p>
          <a:pPr algn="ctr" rtl="0"/>
          <a:r>
            <a:rPr lang="el-GR" sz="1800" b="1" dirty="0" smtClean="0"/>
            <a:t>2.2</a:t>
          </a:r>
          <a:r>
            <a:rPr lang="tr-TR" sz="1800" b="1" dirty="0" smtClean="0"/>
            <a:t> </a:t>
          </a:r>
          <a:r>
            <a:rPr lang="el-GR" sz="1800" dirty="0" smtClean="0">
              <a:solidFill>
                <a:schemeClr val="accent2">
                  <a:lumMod val="75000"/>
                </a:schemeClr>
              </a:solidFill>
            </a:rPr>
            <a:t>Διατήρηση φυσικών και πολιτιστικών πόρων ως προαπαιτούμενο για την ανάπτυξη του τουρισμού</a:t>
          </a:r>
        </a:p>
      </dgm:t>
    </dgm:pt>
    <dgm:pt modelId="{5BA5AAE1-279B-4363-AF1F-DF77B00BA43E}" type="parTrans" cxnId="{C082D25E-6CA0-48F2-A970-FFCF6FB0B8AB}">
      <dgm:prSet/>
      <dgm:spPr/>
      <dgm:t>
        <a:bodyPr/>
        <a:lstStyle/>
        <a:p>
          <a:pPr algn="ctr"/>
          <a:endParaRPr lang="el-GR" sz="1800" b="0">
            <a:solidFill>
              <a:schemeClr val="tx1"/>
            </a:solidFill>
            <a:effectLst/>
          </a:endParaRPr>
        </a:p>
      </dgm:t>
    </dgm:pt>
    <dgm:pt modelId="{5B2B13EB-E21B-4AE0-9088-686D95DA6776}" type="sibTrans" cxnId="{C082D25E-6CA0-48F2-A970-FFCF6FB0B8AB}">
      <dgm:prSet/>
      <dgm:spPr/>
      <dgm:t>
        <a:bodyPr/>
        <a:lstStyle/>
        <a:p>
          <a:pPr algn="ctr"/>
          <a:endParaRPr lang="el-GR" sz="1800" b="0">
            <a:solidFill>
              <a:schemeClr val="tx1"/>
            </a:solidFill>
            <a:effectLst/>
          </a:endParaRPr>
        </a:p>
      </dgm:t>
    </dgm:pt>
    <dgm:pt modelId="{9DEE2CA4-3838-43B3-AB4F-9EA66BBE572E}" type="pres">
      <dgm:prSet presAssocID="{B2FE66DD-41BB-465E-8B82-4E977C00037C}" presName="rootnode" presStyleCnt="0">
        <dgm:presLayoutVars>
          <dgm:chMax/>
          <dgm:chPref/>
          <dgm:dir/>
          <dgm:animLvl val="lvl"/>
        </dgm:presLayoutVars>
      </dgm:prSet>
      <dgm:spPr/>
      <dgm:t>
        <a:bodyPr/>
        <a:lstStyle/>
        <a:p>
          <a:endParaRPr lang="el-GR"/>
        </a:p>
      </dgm:t>
    </dgm:pt>
    <dgm:pt modelId="{F6A7D40A-AE75-4975-953C-B4134369610E}" type="pres">
      <dgm:prSet presAssocID="{EB08337B-C4C5-4738-8B5C-82A19C14FC03}" presName="composite" presStyleCnt="0"/>
      <dgm:spPr/>
    </dgm:pt>
    <dgm:pt modelId="{49FC9387-8DD4-4BB9-BC00-F0833EB07A9A}" type="pres">
      <dgm:prSet presAssocID="{EB08337B-C4C5-4738-8B5C-82A19C14FC03}" presName="LShape" presStyleLbl="alignNode1" presStyleIdx="0" presStyleCnt="5" custLinFactNeighborX="-2389" custLinFactNeighborY="2458"/>
      <dgm:spPr/>
    </dgm:pt>
    <dgm:pt modelId="{F527B68D-5FAF-4BD2-9DCB-CA5115EB74CF}" type="pres">
      <dgm:prSet presAssocID="{EB08337B-C4C5-4738-8B5C-82A19C14FC03}" presName="ParentText" presStyleLbl="revTx" presStyleIdx="0" presStyleCnt="3" custLinFactNeighborX="-6526" custLinFactNeighborY="2333">
        <dgm:presLayoutVars>
          <dgm:chMax val="0"/>
          <dgm:chPref val="0"/>
          <dgm:bulletEnabled val="1"/>
        </dgm:presLayoutVars>
      </dgm:prSet>
      <dgm:spPr/>
      <dgm:t>
        <a:bodyPr/>
        <a:lstStyle/>
        <a:p>
          <a:endParaRPr lang="el-GR"/>
        </a:p>
      </dgm:t>
    </dgm:pt>
    <dgm:pt modelId="{781E577A-8D4F-4A5E-B4AB-67014DC5EF31}" type="pres">
      <dgm:prSet presAssocID="{EB08337B-C4C5-4738-8B5C-82A19C14FC03}" presName="Triangle" presStyleLbl="alignNode1" presStyleIdx="1" presStyleCnt="5" custLinFactNeighborX="3861" custLinFactNeighborY="-19249"/>
      <dgm:spPr/>
    </dgm:pt>
    <dgm:pt modelId="{A66FB6A2-5F03-49D3-A707-C609573613A9}" type="pres">
      <dgm:prSet presAssocID="{9F702F3A-EF7E-46AB-8CA5-6B8EF373455E}" presName="sibTrans" presStyleCnt="0"/>
      <dgm:spPr/>
    </dgm:pt>
    <dgm:pt modelId="{9BD3C326-1863-47DB-8310-78CEE724FB06}" type="pres">
      <dgm:prSet presAssocID="{9F702F3A-EF7E-46AB-8CA5-6B8EF373455E}" presName="space" presStyleCnt="0"/>
      <dgm:spPr/>
    </dgm:pt>
    <dgm:pt modelId="{0DA74C6E-8A99-43DF-985E-0AA7F3075FE3}" type="pres">
      <dgm:prSet presAssocID="{ADA8A85F-488C-4A8A-AC60-2721AF60C4B1}" presName="composite" presStyleCnt="0"/>
      <dgm:spPr/>
    </dgm:pt>
    <dgm:pt modelId="{E0C91D6C-6AD7-4A22-A62C-BABC351700F8}" type="pres">
      <dgm:prSet presAssocID="{ADA8A85F-488C-4A8A-AC60-2721AF60C4B1}" presName="LShape" presStyleLbl="alignNode1" presStyleIdx="2" presStyleCnt="5"/>
      <dgm:spPr/>
    </dgm:pt>
    <dgm:pt modelId="{282B4D8D-0258-4346-BE27-5D1A97CB8109}" type="pres">
      <dgm:prSet presAssocID="{ADA8A85F-488C-4A8A-AC60-2721AF60C4B1}" presName="ParentText" presStyleLbl="revTx" presStyleIdx="1" presStyleCnt="3">
        <dgm:presLayoutVars>
          <dgm:chMax val="0"/>
          <dgm:chPref val="0"/>
          <dgm:bulletEnabled val="1"/>
        </dgm:presLayoutVars>
      </dgm:prSet>
      <dgm:spPr/>
      <dgm:t>
        <a:bodyPr/>
        <a:lstStyle/>
        <a:p>
          <a:endParaRPr lang="el-GR"/>
        </a:p>
      </dgm:t>
    </dgm:pt>
    <dgm:pt modelId="{FEBC395D-1907-4B30-852C-65F5FF8C0E70}" type="pres">
      <dgm:prSet presAssocID="{ADA8A85F-488C-4A8A-AC60-2721AF60C4B1}" presName="Triangle" presStyleLbl="alignNode1" presStyleIdx="3" presStyleCnt="5" custLinFactNeighborX="4823" custLinFactNeighborY="-16039"/>
      <dgm:spPr/>
    </dgm:pt>
    <dgm:pt modelId="{530F5D41-135E-416A-B8BA-3D40071E0D62}" type="pres">
      <dgm:prSet presAssocID="{3FC6BFAF-D8B7-4B20-864C-D4B05ECEFA52}" presName="sibTrans" presStyleCnt="0"/>
      <dgm:spPr/>
    </dgm:pt>
    <dgm:pt modelId="{146C3BB1-AEA9-402D-A648-F631F8F33874}" type="pres">
      <dgm:prSet presAssocID="{3FC6BFAF-D8B7-4B20-864C-D4B05ECEFA52}" presName="space" presStyleCnt="0"/>
      <dgm:spPr/>
    </dgm:pt>
    <dgm:pt modelId="{41AB9A18-47CD-44DC-9EBD-8AE0FFF0FBB0}" type="pres">
      <dgm:prSet presAssocID="{8CF6368B-5A70-40C2-A78F-F1A24C39639E}" presName="composite" presStyleCnt="0"/>
      <dgm:spPr/>
    </dgm:pt>
    <dgm:pt modelId="{E52960EE-9393-41DA-9B44-6830B4ED83F1}" type="pres">
      <dgm:prSet presAssocID="{8CF6368B-5A70-40C2-A78F-F1A24C39639E}" presName="LShape" presStyleLbl="alignNode1" presStyleIdx="4" presStyleCnt="5"/>
      <dgm:spPr/>
    </dgm:pt>
    <dgm:pt modelId="{D4F8F210-480E-428B-8574-11650243FC7E}" type="pres">
      <dgm:prSet presAssocID="{8CF6368B-5A70-40C2-A78F-F1A24C39639E}" presName="ParentText" presStyleLbl="revTx" presStyleIdx="2" presStyleCnt="3">
        <dgm:presLayoutVars>
          <dgm:chMax val="0"/>
          <dgm:chPref val="0"/>
          <dgm:bulletEnabled val="1"/>
        </dgm:presLayoutVars>
      </dgm:prSet>
      <dgm:spPr/>
      <dgm:t>
        <a:bodyPr/>
        <a:lstStyle/>
        <a:p>
          <a:endParaRPr lang="el-GR"/>
        </a:p>
      </dgm:t>
    </dgm:pt>
  </dgm:ptLst>
  <dgm:cxnLst>
    <dgm:cxn modelId="{0852134D-E4B6-4114-AF51-00EB3CE1C7E6}" type="presOf" srcId="{B2FE66DD-41BB-465E-8B82-4E977C00037C}" destId="{9DEE2CA4-3838-43B3-AB4F-9EA66BBE572E}" srcOrd="0" destOrd="0" presId="urn:microsoft.com/office/officeart/2009/3/layout/StepUpProcess"/>
    <dgm:cxn modelId="{73AB78B3-93A1-44B5-9B96-CAF632D2163B}" type="presOf" srcId="{8CF6368B-5A70-40C2-A78F-F1A24C39639E}" destId="{D4F8F210-480E-428B-8574-11650243FC7E}" srcOrd="0" destOrd="0" presId="urn:microsoft.com/office/officeart/2009/3/layout/StepUpProcess"/>
    <dgm:cxn modelId="{38B40E15-E28D-4347-A08E-4E527A7CCE28}" type="presOf" srcId="{ADA8A85F-488C-4A8A-AC60-2721AF60C4B1}" destId="{282B4D8D-0258-4346-BE27-5D1A97CB8109}" srcOrd="0" destOrd="0" presId="urn:microsoft.com/office/officeart/2009/3/layout/StepUpProcess"/>
    <dgm:cxn modelId="{49DB5165-20A8-469E-B51E-B7D92105A795}" srcId="{B2FE66DD-41BB-465E-8B82-4E977C00037C}" destId="{ADA8A85F-488C-4A8A-AC60-2721AF60C4B1}" srcOrd="1" destOrd="0" parTransId="{F9577E0E-777B-46D3-BFF5-2A203F94598C}" sibTransId="{3FC6BFAF-D8B7-4B20-864C-D4B05ECEFA52}"/>
    <dgm:cxn modelId="{681A4877-AE83-48D3-A922-E4967F6B51E4}" srcId="{B2FE66DD-41BB-465E-8B82-4E977C00037C}" destId="{EB08337B-C4C5-4738-8B5C-82A19C14FC03}" srcOrd="0" destOrd="0" parTransId="{E1AD46CB-B816-42A6-9DB9-EA659AF93534}" sibTransId="{9F702F3A-EF7E-46AB-8CA5-6B8EF373455E}"/>
    <dgm:cxn modelId="{7B925B34-1D7D-435A-8F52-7C18E972AB24}" type="presOf" srcId="{EB08337B-C4C5-4738-8B5C-82A19C14FC03}" destId="{F527B68D-5FAF-4BD2-9DCB-CA5115EB74CF}" srcOrd="0" destOrd="0" presId="urn:microsoft.com/office/officeart/2009/3/layout/StepUpProcess"/>
    <dgm:cxn modelId="{C082D25E-6CA0-48F2-A970-FFCF6FB0B8AB}" srcId="{B2FE66DD-41BB-465E-8B82-4E977C00037C}" destId="{8CF6368B-5A70-40C2-A78F-F1A24C39639E}" srcOrd="2" destOrd="0" parTransId="{5BA5AAE1-279B-4363-AF1F-DF77B00BA43E}" sibTransId="{5B2B13EB-E21B-4AE0-9088-686D95DA6776}"/>
    <dgm:cxn modelId="{34BCEBD5-49C9-4606-BBB0-C1A3AB03A5C9}" type="presParOf" srcId="{9DEE2CA4-3838-43B3-AB4F-9EA66BBE572E}" destId="{F6A7D40A-AE75-4975-953C-B4134369610E}" srcOrd="0" destOrd="0" presId="urn:microsoft.com/office/officeart/2009/3/layout/StepUpProcess"/>
    <dgm:cxn modelId="{FF5060F9-149F-427F-A6C0-6604C580D32B}" type="presParOf" srcId="{F6A7D40A-AE75-4975-953C-B4134369610E}" destId="{49FC9387-8DD4-4BB9-BC00-F0833EB07A9A}" srcOrd="0" destOrd="0" presId="urn:microsoft.com/office/officeart/2009/3/layout/StepUpProcess"/>
    <dgm:cxn modelId="{92E07239-98FC-45A6-853A-7AD651FBDFA5}" type="presParOf" srcId="{F6A7D40A-AE75-4975-953C-B4134369610E}" destId="{F527B68D-5FAF-4BD2-9DCB-CA5115EB74CF}" srcOrd="1" destOrd="0" presId="urn:microsoft.com/office/officeart/2009/3/layout/StepUpProcess"/>
    <dgm:cxn modelId="{E418ABEE-2D97-4A37-BA9D-BCECD6037430}" type="presParOf" srcId="{F6A7D40A-AE75-4975-953C-B4134369610E}" destId="{781E577A-8D4F-4A5E-B4AB-67014DC5EF31}" srcOrd="2" destOrd="0" presId="urn:microsoft.com/office/officeart/2009/3/layout/StepUpProcess"/>
    <dgm:cxn modelId="{E2F69F31-663F-4981-9C86-52C5EFF69CC8}" type="presParOf" srcId="{9DEE2CA4-3838-43B3-AB4F-9EA66BBE572E}" destId="{A66FB6A2-5F03-49D3-A707-C609573613A9}" srcOrd="1" destOrd="0" presId="urn:microsoft.com/office/officeart/2009/3/layout/StepUpProcess"/>
    <dgm:cxn modelId="{4A00B6F2-B35A-40FB-B055-F2FE4FB164C4}" type="presParOf" srcId="{A66FB6A2-5F03-49D3-A707-C609573613A9}" destId="{9BD3C326-1863-47DB-8310-78CEE724FB06}" srcOrd="0" destOrd="0" presId="urn:microsoft.com/office/officeart/2009/3/layout/StepUpProcess"/>
    <dgm:cxn modelId="{E31B9BEC-613B-4DED-9A19-B6BFA934D3DA}" type="presParOf" srcId="{9DEE2CA4-3838-43B3-AB4F-9EA66BBE572E}" destId="{0DA74C6E-8A99-43DF-985E-0AA7F3075FE3}" srcOrd="2" destOrd="0" presId="urn:microsoft.com/office/officeart/2009/3/layout/StepUpProcess"/>
    <dgm:cxn modelId="{2FFFDD2F-BAB8-47E7-88DE-E669ED12ABF3}" type="presParOf" srcId="{0DA74C6E-8A99-43DF-985E-0AA7F3075FE3}" destId="{E0C91D6C-6AD7-4A22-A62C-BABC351700F8}" srcOrd="0" destOrd="0" presId="urn:microsoft.com/office/officeart/2009/3/layout/StepUpProcess"/>
    <dgm:cxn modelId="{AE3F2E62-2AD8-4043-99E5-A9621E2F36D6}" type="presParOf" srcId="{0DA74C6E-8A99-43DF-985E-0AA7F3075FE3}" destId="{282B4D8D-0258-4346-BE27-5D1A97CB8109}" srcOrd="1" destOrd="0" presId="urn:microsoft.com/office/officeart/2009/3/layout/StepUpProcess"/>
    <dgm:cxn modelId="{2FABB0B2-3639-463B-AFD6-BAF349926358}" type="presParOf" srcId="{0DA74C6E-8A99-43DF-985E-0AA7F3075FE3}" destId="{FEBC395D-1907-4B30-852C-65F5FF8C0E70}" srcOrd="2" destOrd="0" presId="urn:microsoft.com/office/officeart/2009/3/layout/StepUpProcess"/>
    <dgm:cxn modelId="{04DFAECC-7F18-450D-B976-51ADB971C557}" type="presParOf" srcId="{9DEE2CA4-3838-43B3-AB4F-9EA66BBE572E}" destId="{530F5D41-135E-416A-B8BA-3D40071E0D62}" srcOrd="3" destOrd="0" presId="urn:microsoft.com/office/officeart/2009/3/layout/StepUpProcess"/>
    <dgm:cxn modelId="{919CD5D2-233C-46C7-9BF4-5B6F6625A9B8}" type="presParOf" srcId="{530F5D41-135E-416A-B8BA-3D40071E0D62}" destId="{146C3BB1-AEA9-402D-A648-F631F8F33874}" srcOrd="0" destOrd="0" presId="urn:microsoft.com/office/officeart/2009/3/layout/StepUpProcess"/>
    <dgm:cxn modelId="{BAEDCB3B-CE19-4FF0-B9E2-530E358B83D5}" type="presParOf" srcId="{9DEE2CA4-3838-43B3-AB4F-9EA66BBE572E}" destId="{41AB9A18-47CD-44DC-9EBD-8AE0FFF0FBB0}" srcOrd="4" destOrd="0" presId="urn:microsoft.com/office/officeart/2009/3/layout/StepUpProcess"/>
    <dgm:cxn modelId="{C5D6CA48-E580-437C-AF68-574DAE7F5948}" type="presParOf" srcId="{41AB9A18-47CD-44DC-9EBD-8AE0FFF0FBB0}" destId="{E52960EE-9393-41DA-9B44-6830B4ED83F1}" srcOrd="0" destOrd="0" presId="urn:microsoft.com/office/officeart/2009/3/layout/StepUpProcess"/>
    <dgm:cxn modelId="{68635FF1-4FCC-4E02-9A52-B632DBA829F4}" type="presParOf" srcId="{41AB9A18-47CD-44DC-9EBD-8AE0FFF0FBB0}" destId="{D4F8F210-480E-428B-8574-11650243FC7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2FE66DD-41BB-465E-8B82-4E977C00037C}"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l-GR"/>
        </a:p>
      </dgm:t>
    </dgm:pt>
    <dgm:pt modelId="{EB08337B-C4C5-4738-8B5C-82A19C14FC03}">
      <dgm:prSet custT="1"/>
      <dgm:spPr/>
      <dgm:t>
        <a:bodyPr/>
        <a:lstStyle/>
        <a:p>
          <a:pPr algn="ctr" rtl="0"/>
          <a:r>
            <a:rPr lang="el-GR" sz="1800" dirty="0" smtClean="0"/>
            <a:t>Ανάπτυξη &amp; Υποστήριξη Τοπικής Οικονομίας</a:t>
          </a:r>
          <a:endParaRPr lang="el-GR" sz="1800" b="0" dirty="0">
            <a:effectLst/>
            <a:latin typeface="Calibri" pitchFamily="34" charset="0"/>
          </a:endParaRPr>
        </a:p>
      </dgm:t>
    </dgm:pt>
    <dgm:pt modelId="{E1AD46CB-B816-42A6-9DB9-EA659AF93534}" type="parTrans" cxnId="{681A4877-AE83-48D3-A922-E4967F6B51E4}">
      <dgm:prSet/>
      <dgm:spPr/>
      <dgm:t>
        <a:bodyPr/>
        <a:lstStyle/>
        <a:p>
          <a:pPr algn="ctr"/>
          <a:endParaRPr lang="el-GR" sz="1800" b="0">
            <a:solidFill>
              <a:schemeClr val="tx1"/>
            </a:solidFill>
            <a:effectLst/>
          </a:endParaRPr>
        </a:p>
      </dgm:t>
    </dgm:pt>
    <dgm:pt modelId="{9F702F3A-EF7E-46AB-8CA5-6B8EF373455E}" type="sibTrans" cxnId="{681A4877-AE83-48D3-A922-E4967F6B51E4}">
      <dgm:prSet/>
      <dgm:spPr/>
      <dgm:t>
        <a:bodyPr/>
        <a:lstStyle/>
        <a:p>
          <a:pPr algn="ctr"/>
          <a:endParaRPr lang="el-GR" sz="1800" b="0">
            <a:solidFill>
              <a:schemeClr val="tx1"/>
            </a:solidFill>
            <a:effectLst/>
          </a:endParaRPr>
        </a:p>
      </dgm:t>
    </dgm:pt>
    <dgm:pt modelId="{ADA8A85F-488C-4A8A-AC60-2721AF60C4B1}">
      <dgm:prSet custT="1"/>
      <dgm:spPr/>
      <dgm:t>
        <a:bodyPr/>
        <a:lstStyle/>
        <a:p>
          <a:pPr algn="ctr" rtl="0"/>
          <a:r>
            <a:rPr lang="en-US" sz="1800" b="1" dirty="0" smtClean="0"/>
            <a:t>a</a:t>
          </a:r>
          <a:r>
            <a:rPr lang="tr-TR" sz="1800" dirty="0" smtClean="0"/>
            <a:t> </a:t>
          </a:r>
          <a:r>
            <a:rPr lang="el-GR" sz="1800" dirty="0" smtClean="0"/>
            <a:t>Προώθηση της απασχόλησης, της κινητικότητας, της κοινωνικής και πολιτιστικής ενσωμάτωσης κατά μήκος των συνόρων</a:t>
          </a:r>
          <a:endParaRPr lang="el-GR" sz="1800" b="0" u="none" dirty="0" smtClean="0">
            <a:effectLst/>
            <a:latin typeface="Calibri" pitchFamily="34" charset="0"/>
          </a:endParaRPr>
        </a:p>
      </dgm:t>
    </dgm:pt>
    <dgm:pt modelId="{F9577E0E-777B-46D3-BFF5-2A203F94598C}" type="parTrans" cxnId="{49DB5165-20A8-469E-B51E-B7D92105A795}">
      <dgm:prSet/>
      <dgm:spPr/>
      <dgm:t>
        <a:bodyPr/>
        <a:lstStyle/>
        <a:p>
          <a:pPr algn="ctr"/>
          <a:endParaRPr lang="el-GR" sz="1800" b="0">
            <a:solidFill>
              <a:schemeClr val="tx1"/>
            </a:solidFill>
            <a:effectLst/>
          </a:endParaRPr>
        </a:p>
      </dgm:t>
    </dgm:pt>
    <dgm:pt modelId="{3FC6BFAF-D8B7-4B20-864C-D4B05ECEFA52}" type="sibTrans" cxnId="{49DB5165-20A8-469E-B51E-B7D92105A795}">
      <dgm:prSet/>
      <dgm:spPr/>
      <dgm:t>
        <a:bodyPr/>
        <a:lstStyle/>
        <a:p>
          <a:pPr algn="ctr"/>
          <a:endParaRPr lang="el-GR" sz="1800" b="0">
            <a:solidFill>
              <a:schemeClr val="tx1"/>
            </a:solidFill>
            <a:effectLst/>
          </a:endParaRPr>
        </a:p>
      </dgm:t>
    </dgm:pt>
    <dgm:pt modelId="{8CF6368B-5A70-40C2-A78F-F1A24C39639E}">
      <dgm:prSet custT="1"/>
      <dgm:spPr/>
      <dgm:t>
        <a:bodyPr/>
        <a:lstStyle/>
        <a:p>
          <a:pPr algn="ctr" rtl="0"/>
          <a:r>
            <a:rPr lang="el-GR" sz="1800" b="1" dirty="0" smtClean="0">
              <a:solidFill>
                <a:schemeClr val="tx1"/>
              </a:solidFill>
            </a:rPr>
            <a:t>1.1</a:t>
          </a:r>
          <a:r>
            <a:rPr lang="tr-TR" sz="1800" dirty="0" smtClean="0">
              <a:solidFill>
                <a:schemeClr val="tx1"/>
              </a:solidFill>
            </a:rPr>
            <a:t> </a:t>
          </a:r>
          <a:r>
            <a:rPr lang="el-GR" sz="1800" dirty="0" smtClean="0">
              <a:solidFill>
                <a:schemeClr val="accent2">
                  <a:lumMod val="75000"/>
                </a:schemeClr>
              </a:solidFill>
            </a:rPr>
            <a:t>Δημιουργία ευκαιριών απασχόλησης για πτυχιούχους αξιοποιώντας τα συγκριτικά πλεονεκτήματα της διασυνοριακής περιοχής με τη χρήση καινοτόμων εργαλείων &amp; πρακτικών</a:t>
          </a:r>
          <a:endParaRPr lang="tr-TR" sz="1800" dirty="0" smtClean="0">
            <a:solidFill>
              <a:schemeClr val="tx1"/>
            </a:solidFill>
          </a:endParaRPr>
        </a:p>
        <a:p>
          <a:pPr algn="ctr" rtl="0"/>
          <a:r>
            <a:rPr lang="el-GR" sz="1800" b="1" dirty="0" smtClean="0"/>
            <a:t>1.2</a:t>
          </a:r>
          <a:r>
            <a:rPr lang="tr-TR" sz="1800" b="1" dirty="0" smtClean="0"/>
            <a:t> </a:t>
          </a:r>
          <a:r>
            <a:rPr lang="el-GR" sz="1800" dirty="0" smtClean="0">
              <a:solidFill>
                <a:schemeClr val="accent2">
                  <a:lumMod val="75000"/>
                </a:schemeClr>
              </a:solidFill>
            </a:rPr>
            <a:t>Βελτίωση της προληπτικής ιατρικής και των κοινωνικών υπηρεσιών για παιδιά &amp; ηλικιωμένους</a:t>
          </a:r>
          <a:endParaRPr lang="el-GR" sz="1800" b="0" dirty="0" smtClean="0">
            <a:solidFill>
              <a:schemeClr val="tx1"/>
            </a:solidFill>
            <a:effectLst/>
            <a:latin typeface="Calibri" pitchFamily="34" charset="0"/>
          </a:endParaRPr>
        </a:p>
      </dgm:t>
    </dgm:pt>
    <dgm:pt modelId="{5BA5AAE1-279B-4363-AF1F-DF77B00BA43E}" type="parTrans" cxnId="{C082D25E-6CA0-48F2-A970-FFCF6FB0B8AB}">
      <dgm:prSet/>
      <dgm:spPr/>
      <dgm:t>
        <a:bodyPr/>
        <a:lstStyle/>
        <a:p>
          <a:pPr algn="ctr"/>
          <a:endParaRPr lang="el-GR" sz="1800" b="0">
            <a:solidFill>
              <a:schemeClr val="tx1"/>
            </a:solidFill>
            <a:effectLst/>
          </a:endParaRPr>
        </a:p>
      </dgm:t>
    </dgm:pt>
    <dgm:pt modelId="{5B2B13EB-E21B-4AE0-9088-686D95DA6776}" type="sibTrans" cxnId="{C082D25E-6CA0-48F2-A970-FFCF6FB0B8AB}">
      <dgm:prSet/>
      <dgm:spPr/>
      <dgm:t>
        <a:bodyPr/>
        <a:lstStyle/>
        <a:p>
          <a:pPr algn="ctr"/>
          <a:endParaRPr lang="el-GR" sz="1800" b="0">
            <a:solidFill>
              <a:schemeClr val="tx1"/>
            </a:solidFill>
            <a:effectLst/>
          </a:endParaRPr>
        </a:p>
      </dgm:t>
    </dgm:pt>
    <dgm:pt modelId="{9DEE2CA4-3838-43B3-AB4F-9EA66BBE572E}" type="pres">
      <dgm:prSet presAssocID="{B2FE66DD-41BB-465E-8B82-4E977C00037C}" presName="rootnode" presStyleCnt="0">
        <dgm:presLayoutVars>
          <dgm:chMax/>
          <dgm:chPref/>
          <dgm:dir/>
          <dgm:animLvl val="lvl"/>
        </dgm:presLayoutVars>
      </dgm:prSet>
      <dgm:spPr/>
      <dgm:t>
        <a:bodyPr/>
        <a:lstStyle/>
        <a:p>
          <a:endParaRPr lang="el-GR"/>
        </a:p>
      </dgm:t>
    </dgm:pt>
    <dgm:pt modelId="{F6A7D40A-AE75-4975-953C-B4134369610E}" type="pres">
      <dgm:prSet presAssocID="{EB08337B-C4C5-4738-8B5C-82A19C14FC03}" presName="composite" presStyleCnt="0"/>
      <dgm:spPr/>
    </dgm:pt>
    <dgm:pt modelId="{49FC9387-8DD4-4BB9-BC00-F0833EB07A9A}" type="pres">
      <dgm:prSet presAssocID="{EB08337B-C4C5-4738-8B5C-82A19C14FC03}" presName="LShape" presStyleLbl="alignNode1" presStyleIdx="0" presStyleCnt="5" custLinFactNeighborX="-2389" custLinFactNeighborY="2458"/>
      <dgm:spPr/>
    </dgm:pt>
    <dgm:pt modelId="{F527B68D-5FAF-4BD2-9DCB-CA5115EB74CF}" type="pres">
      <dgm:prSet presAssocID="{EB08337B-C4C5-4738-8B5C-82A19C14FC03}" presName="ParentText" presStyleLbl="revTx" presStyleIdx="0" presStyleCnt="3">
        <dgm:presLayoutVars>
          <dgm:chMax val="0"/>
          <dgm:chPref val="0"/>
          <dgm:bulletEnabled val="1"/>
        </dgm:presLayoutVars>
      </dgm:prSet>
      <dgm:spPr/>
      <dgm:t>
        <a:bodyPr/>
        <a:lstStyle/>
        <a:p>
          <a:endParaRPr lang="el-GR"/>
        </a:p>
      </dgm:t>
    </dgm:pt>
    <dgm:pt modelId="{781E577A-8D4F-4A5E-B4AB-67014DC5EF31}" type="pres">
      <dgm:prSet presAssocID="{EB08337B-C4C5-4738-8B5C-82A19C14FC03}" presName="Triangle" presStyleLbl="alignNode1" presStyleIdx="1" presStyleCnt="5"/>
      <dgm:spPr/>
    </dgm:pt>
    <dgm:pt modelId="{A66FB6A2-5F03-49D3-A707-C609573613A9}" type="pres">
      <dgm:prSet presAssocID="{9F702F3A-EF7E-46AB-8CA5-6B8EF373455E}" presName="sibTrans" presStyleCnt="0"/>
      <dgm:spPr/>
    </dgm:pt>
    <dgm:pt modelId="{9BD3C326-1863-47DB-8310-78CEE724FB06}" type="pres">
      <dgm:prSet presAssocID="{9F702F3A-EF7E-46AB-8CA5-6B8EF373455E}" presName="space" presStyleCnt="0"/>
      <dgm:spPr/>
    </dgm:pt>
    <dgm:pt modelId="{0DA74C6E-8A99-43DF-985E-0AA7F3075FE3}" type="pres">
      <dgm:prSet presAssocID="{ADA8A85F-488C-4A8A-AC60-2721AF60C4B1}" presName="composite" presStyleCnt="0"/>
      <dgm:spPr/>
    </dgm:pt>
    <dgm:pt modelId="{E0C91D6C-6AD7-4A22-A62C-BABC351700F8}" type="pres">
      <dgm:prSet presAssocID="{ADA8A85F-488C-4A8A-AC60-2721AF60C4B1}" presName="LShape" presStyleLbl="alignNode1" presStyleIdx="2" presStyleCnt="5"/>
      <dgm:spPr/>
    </dgm:pt>
    <dgm:pt modelId="{282B4D8D-0258-4346-BE27-5D1A97CB8109}" type="pres">
      <dgm:prSet presAssocID="{ADA8A85F-488C-4A8A-AC60-2721AF60C4B1}" presName="ParentText" presStyleLbl="revTx" presStyleIdx="1" presStyleCnt="3">
        <dgm:presLayoutVars>
          <dgm:chMax val="0"/>
          <dgm:chPref val="0"/>
          <dgm:bulletEnabled val="1"/>
        </dgm:presLayoutVars>
      </dgm:prSet>
      <dgm:spPr/>
      <dgm:t>
        <a:bodyPr/>
        <a:lstStyle/>
        <a:p>
          <a:endParaRPr lang="el-GR"/>
        </a:p>
      </dgm:t>
    </dgm:pt>
    <dgm:pt modelId="{FEBC395D-1907-4B30-852C-65F5FF8C0E70}" type="pres">
      <dgm:prSet presAssocID="{ADA8A85F-488C-4A8A-AC60-2721AF60C4B1}" presName="Triangle" presStyleLbl="alignNode1" presStyleIdx="3" presStyleCnt="5" custLinFactNeighborX="4823" custLinFactNeighborY="-16039"/>
      <dgm:spPr/>
    </dgm:pt>
    <dgm:pt modelId="{530F5D41-135E-416A-B8BA-3D40071E0D62}" type="pres">
      <dgm:prSet presAssocID="{3FC6BFAF-D8B7-4B20-864C-D4B05ECEFA52}" presName="sibTrans" presStyleCnt="0"/>
      <dgm:spPr/>
    </dgm:pt>
    <dgm:pt modelId="{146C3BB1-AEA9-402D-A648-F631F8F33874}" type="pres">
      <dgm:prSet presAssocID="{3FC6BFAF-D8B7-4B20-864C-D4B05ECEFA52}" presName="space" presStyleCnt="0"/>
      <dgm:spPr/>
    </dgm:pt>
    <dgm:pt modelId="{41AB9A18-47CD-44DC-9EBD-8AE0FFF0FBB0}" type="pres">
      <dgm:prSet presAssocID="{8CF6368B-5A70-40C2-A78F-F1A24C39639E}" presName="composite" presStyleCnt="0"/>
      <dgm:spPr/>
    </dgm:pt>
    <dgm:pt modelId="{E52960EE-9393-41DA-9B44-6830B4ED83F1}" type="pres">
      <dgm:prSet presAssocID="{8CF6368B-5A70-40C2-A78F-F1A24C39639E}" presName="LShape" presStyleLbl="alignNode1" presStyleIdx="4" presStyleCnt="5"/>
      <dgm:spPr/>
    </dgm:pt>
    <dgm:pt modelId="{D4F8F210-480E-428B-8574-11650243FC7E}" type="pres">
      <dgm:prSet presAssocID="{8CF6368B-5A70-40C2-A78F-F1A24C39639E}" presName="ParentText" presStyleLbl="revTx" presStyleIdx="2" presStyleCnt="3">
        <dgm:presLayoutVars>
          <dgm:chMax val="0"/>
          <dgm:chPref val="0"/>
          <dgm:bulletEnabled val="1"/>
        </dgm:presLayoutVars>
      </dgm:prSet>
      <dgm:spPr/>
      <dgm:t>
        <a:bodyPr/>
        <a:lstStyle/>
        <a:p>
          <a:endParaRPr lang="el-GR"/>
        </a:p>
      </dgm:t>
    </dgm:pt>
  </dgm:ptLst>
  <dgm:cxnLst>
    <dgm:cxn modelId="{C99DA5C5-1E9D-4318-BD90-E12B491AC9B8}" type="presOf" srcId="{EB08337B-C4C5-4738-8B5C-82A19C14FC03}" destId="{F527B68D-5FAF-4BD2-9DCB-CA5115EB74CF}" srcOrd="0" destOrd="0" presId="urn:microsoft.com/office/officeart/2009/3/layout/StepUpProcess"/>
    <dgm:cxn modelId="{FE14100E-A2F1-4836-AD93-E7429803C68F}" type="presOf" srcId="{B2FE66DD-41BB-465E-8B82-4E977C00037C}" destId="{9DEE2CA4-3838-43B3-AB4F-9EA66BBE572E}" srcOrd="0" destOrd="0" presId="urn:microsoft.com/office/officeart/2009/3/layout/StepUpProcess"/>
    <dgm:cxn modelId="{49DB5165-20A8-469E-B51E-B7D92105A795}" srcId="{B2FE66DD-41BB-465E-8B82-4E977C00037C}" destId="{ADA8A85F-488C-4A8A-AC60-2721AF60C4B1}" srcOrd="1" destOrd="0" parTransId="{F9577E0E-777B-46D3-BFF5-2A203F94598C}" sibTransId="{3FC6BFAF-D8B7-4B20-864C-D4B05ECEFA52}"/>
    <dgm:cxn modelId="{681A4877-AE83-48D3-A922-E4967F6B51E4}" srcId="{B2FE66DD-41BB-465E-8B82-4E977C00037C}" destId="{EB08337B-C4C5-4738-8B5C-82A19C14FC03}" srcOrd="0" destOrd="0" parTransId="{E1AD46CB-B816-42A6-9DB9-EA659AF93534}" sibTransId="{9F702F3A-EF7E-46AB-8CA5-6B8EF373455E}"/>
    <dgm:cxn modelId="{710E41E9-60B7-4B4E-A527-9A8A590C8811}" type="presOf" srcId="{ADA8A85F-488C-4A8A-AC60-2721AF60C4B1}" destId="{282B4D8D-0258-4346-BE27-5D1A97CB8109}" srcOrd="0" destOrd="0" presId="urn:microsoft.com/office/officeart/2009/3/layout/StepUpProcess"/>
    <dgm:cxn modelId="{A86AED8A-60C4-4535-AD02-0B1F4CA78415}" type="presOf" srcId="{8CF6368B-5A70-40C2-A78F-F1A24C39639E}" destId="{D4F8F210-480E-428B-8574-11650243FC7E}" srcOrd="0" destOrd="0" presId="urn:microsoft.com/office/officeart/2009/3/layout/StepUpProcess"/>
    <dgm:cxn modelId="{C082D25E-6CA0-48F2-A970-FFCF6FB0B8AB}" srcId="{B2FE66DD-41BB-465E-8B82-4E977C00037C}" destId="{8CF6368B-5A70-40C2-A78F-F1A24C39639E}" srcOrd="2" destOrd="0" parTransId="{5BA5AAE1-279B-4363-AF1F-DF77B00BA43E}" sibTransId="{5B2B13EB-E21B-4AE0-9088-686D95DA6776}"/>
    <dgm:cxn modelId="{8EE064F3-AA9F-4F49-A039-F0F3C1DFE0AE}" type="presParOf" srcId="{9DEE2CA4-3838-43B3-AB4F-9EA66BBE572E}" destId="{F6A7D40A-AE75-4975-953C-B4134369610E}" srcOrd="0" destOrd="0" presId="urn:microsoft.com/office/officeart/2009/3/layout/StepUpProcess"/>
    <dgm:cxn modelId="{A3CC9F3E-2C31-42E2-81A9-2126E6B5F5CE}" type="presParOf" srcId="{F6A7D40A-AE75-4975-953C-B4134369610E}" destId="{49FC9387-8DD4-4BB9-BC00-F0833EB07A9A}" srcOrd="0" destOrd="0" presId="urn:microsoft.com/office/officeart/2009/3/layout/StepUpProcess"/>
    <dgm:cxn modelId="{CFE07250-2368-4293-A96B-A299DA7F1DC9}" type="presParOf" srcId="{F6A7D40A-AE75-4975-953C-B4134369610E}" destId="{F527B68D-5FAF-4BD2-9DCB-CA5115EB74CF}" srcOrd="1" destOrd="0" presId="urn:microsoft.com/office/officeart/2009/3/layout/StepUpProcess"/>
    <dgm:cxn modelId="{01CAB48C-88B0-47A7-925B-EBA8F5A37DCE}" type="presParOf" srcId="{F6A7D40A-AE75-4975-953C-B4134369610E}" destId="{781E577A-8D4F-4A5E-B4AB-67014DC5EF31}" srcOrd="2" destOrd="0" presId="urn:microsoft.com/office/officeart/2009/3/layout/StepUpProcess"/>
    <dgm:cxn modelId="{C0E56DEE-96BD-4919-86C3-8AA0AE172BC7}" type="presParOf" srcId="{9DEE2CA4-3838-43B3-AB4F-9EA66BBE572E}" destId="{A66FB6A2-5F03-49D3-A707-C609573613A9}" srcOrd="1" destOrd="0" presId="urn:microsoft.com/office/officeart/2009/3/layout/StepUpProcess"/>
    <dgm:cxn modelId="{B7A0B9A2-A1B2-4FCE-BB61-013181EB7752}" type="presParOf" srcId="{A66FB6A2-5F03-49D3-A707-C609573613A9}" destId="{9BD3C326-1863-47DB-8310-78CEE724FB06}" srcOrd="0" destOrd="0" presId="urn:microsoft.com/office/officeart/2009/3/layout/StepUpProcess"/>
    <dgm:cxn modelId="{D2CCE63A-3924-4D68-913A-8C7D392E5BCC}" type="presParOf" srcId="{9DEE2CA4-3838-43B3-AB4F-9EA66BBE572E}" destId="{0DA74C6E-8A99-43DF-985E-0AA7F3075FE3}" srcOrd="2" destOrd="0" presId="urn:microsoft.com/office/officeart/2009/3/layout/StepUpProcess"/>
    <dgm:cxn modelId="{6E8B8646-2E3B-4488-9EFE-F69C1EA79711}" type="presParOf" srcId="{0DA74C6E-8A99-43DF-985E-0AA7F3075FE3}" destId="{E0C91D6C-6AD7-4A22-A62C-BABC351700F8}" srcOrd="0" destOrd="0" presId="urn:microsoft.com/office/officeart/2009/3/layout/StepUpProcess"/>
    <dgm:cxn modelId="{DA0BEF1F-86F6-433A-B41E-EBC94BCEEE77}" type="presParOf" srcId="{0DA74C6E-8A99-43DF-985E-0AA7F3075FE3}" destId="{282B4D8D-0258-4346-BE27-5D1A97CB8109}" srcOrd="1" destOrd="0" presId="urn:microsoft.com/office/officeart/2009/3/layout/StepUpProcess"/>
    <dgm:cxn modelId="{3361C8C5-8EA5-461E-AED6-6F3B3F84AA03}" type="presParOf" srcId="{0DA74C6E-8A99-43DF-985E-0AA7F3075FE3}" destId="{FEBC395D-1907-4B30-852C-65F5FF8C0E70}" srcOrd="2" destOrd="0" presId="urn:microsoft.com/office/officeart/2009/3/layout/StepUpProcess"/>
    <dgm:cxn modelId="{655C6D89-F730-4CB4-B725-3B97A3EFAE90}" type="presParOf" srcId="{9DEE2CA4-3838-43B3-AB4F-9EA66BBE572E}" destId="{530F5D41-135E-416A-B8BA-3D40071E0D62}" srcOrd="3" destOrd="0" presId="urn:microsoft.com/office/officeart/2009/3/layout/StepUpProcess"/>
    <dgm:cxn modelId="{9DDE9098-7ACF-4652-85B4-A85CF0CD3182}" type="presParOf" srcId="{530F5D41-135E-416A-B8BA-3D40071E0D62}" destId="{146C3BB1-AEA9-402D-A648-F631F8F33874}" srcOrd="0" destOrd="0" presId="urn:microsoft.com/office/officeart/2009/3/layout/StepUpProcess"/>
    <dgm:cxn modelId="{B0661D4C-DAB9-4324-A204-2092C16132BB}" type="presParOf" srcId="{9DEE2CA4-3838-43B3-AB4F-9EA66BBE572E}" destId="{41AB9A18-47CD-44DC-9EBD-8AE0FFF0FBB0}" srcOrd="4" destOrd="0" presId="urn:microsoft.com/office/officeart/2009/3/layout/StepUpProcess"/>
    <dgm:cxn modelId="{6789D444-9F00-42D1-A0DD-36A0E9CEC488}" type="presParOf" srcId="{41AB9A18-47CD-44DC-9EBD-8AE0FFF0FBB0}" destId="{E52960EE-9393-41DA-9B44-6830B4ED83F1}" srcOrd="0" destOrd="0" presId="urn:microsoft.com/office/officeart/2009/3/layout/StepUpProcess"/>
    <dgm:cxn modelId="{3BC562D8-83DD-498C-B20C-E8A5BF8E5994}" type="presParOf" srcId="{41AB9A18-47CD-44DC-9EBD-8AE0FFF0FBB0}" destId="{D4F8F210-480E-428B-8574-11650243FC7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2FE66DD-41BB-465E-8B82-4E977C00037C}"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l-GR"/>
        </a:p>
      </dgm:t>
    </dgm:pt>
    <dgm:pt modelId="{EB08337B-C4C5-4738-8B5C-82A19C14FC03}">
      <dgm:prSet custT="1"/>
      <dgm:spPr/>
      <dgm:t>
        <a:bodyPr/>
        <a:lstStyle/>
        <a:p>
          <a:pPr algn="ctr" rtl="0"/>
          <a:r>
            <a:rPr lang="el-GR" sz="1800" dirty="0" smtClean="0"/>
            <a:t>Ανάπτυξη &amp; Υποστήριξη Τοπικής Οικονομίας</a:t>
          </a:r>
          <a:endParaRPr lang="el-GR" sz="1800" b="0" dirty="0">
            <a:effectLst/>
            <a:latin typeface="Calibri" pitchFamily="34" charset="0"/>
          </a:endParaRPr>
        </a:p>
      </dgm:t>
    </dgm:pt>
    <dgm:pt modelId="{E1AD46CB-B816-42A6-9DB9-EA659AF93534}" type="parTrans" cxnId="{681A4877-AE83-48D3-A922-E4967F6B51E4}">
      <dgm:prSet/>
      <dgm:spPr/>
      <dgm:t>
        <a:bodyPr/>
        <a:lstStyle/>
        <a:p>
          <a:pPr algn="ctr"/>
          <a:endParaRPr lang="el-GR" sz="1800" b="0">
            <a:solidFill>
              <a:schemeClr val="tx1"/>
            </a:solidFill>
            <a:effectLst/>
          </a:endParaRPr>
        </a:p>
      </dgm:t>
    </dgm:pt>
    <dgm:pt modelId="{9F702F3A-EF7E-46AB-8CA5-6B8EF373455E}" type="sibTrans" cxnId="{681A4877-AE83-48D3-A922-E4967F6B51E4}">
      <dgm:prSet/>
      <dgm:spPr/>
      <dgm:t>
        <a:bodyPr/>
        <a:lstStyle/>
        <a:p>
          <a:pPr algn="ctr"/>
          <a:endParaRPr lang="el-GR" sz="1800" b="0">
            <a:solidFill>
              <a:schemeClr val="tx1"/>
            </a:solidFill>
            <a:effectLst/>
          </a:endParaRPr>
        </a:p>
      </dgm:t>
    </dgm:pt>
    <dgm:pt modelId="{ADA8A85F-488C-4A8A-AC60-2721AF60C4B1}">
      <dgm:prSet custT="1"/>
      <dgm:spPr/>
      <dgm:t>
        <a:bodyPr/>
        <a:lstStyle/>
        <a:p>
          <a:pPr algn="ctr" rtl="0"/>
          <a:r>
            <a:rPr lang="en-US" sz="1800" b="1" dirty="0" smtClean="0"/>
            <a:t>d</a:t>
          </a:r>
          <a:r>
            <a:rPr lang="tr-TR" sz="1800" dirty="0" smtClean="0"/>
            <a:t> </a:t>
          </a:r>
          <a:r>
            <a:rPr lang="el-GR" sz="1800" dirty="0" smtClean="0"/>
            <a:t>Ενθάρρυνση του τουρισμού και της πολιτιστικής και φυσικής κληρονομιάς</a:t>
          </a:r>
          <a:endParaRPr lang="el-GR" sz="1800" b="0" u="none" dirty="0" smtClean="0">
            <a:effectLst/>
            <a:latin typeface="Calibri" pitchFamily="34" charset="0"/>
          </a:endParaRPr>
        </a:p>
      </dgm:t>
    </dgm:pt>
    <dgm:pt modelId="{F9577E0E-777B-46D3-BFF5-2A203F94598C}" type="parTrans" cxnId="{49DB5165-20A8-469E-B51E-B7D92105A795}">
      <dgm:prSet/>
      <dgm:spPr/>
      <dgm:t>
        <a:bodyPr/>
        <a:lstStyle/>
        <a:p>
          <a:pPr algn="ctr"/>
          <a:endParaRPr lang="el-GR" sz="1800" b="0">
            <a:solidFill>
              <a:schemeClr val="tx1"/>
            </a:solidFill>
            <a:effectLst/>
          </a:endParaRPr>
        </a:p>
      </dgm:t>
    </dgm:pt>
    <dgm:pt modelId="{3FC6BFAF-D8B7-4B20-864C-D4B05ECEFA52}" type="sibTrans" cxnId="{49DB5165-20A8-469E-B51E-B7D92105A795}">
      <dgm:prSet/>
      <dgm:spPr/>
      <dgm:t>
        <a:bodyPr/>
        <a:lstStyle/>
        <a:p>
          <a:pPr algn="ctr"/>
          <a:endParaRPr lang="el-GR" sz="1800" b="0">
            <a:solidFill>
              <a:schemeClr val="tx1"/>
            </a:solidFill>
            <a:effectLst/>
          </a:endParaRPr>
        </a:p>
      </dgm:t>
    </dgm:pt>
    <dgm:pt modelId="{8CF6368B-5A70-40C2-A78F-F1A24C39639E}">
      <dgm:prSet custT="1"/>
      <dgm:spPr/>
      <dgm:t>
        <a:bodyPr/>
        <a:lstStyle/>
        <a:p>
          <a:pPr algn="ctr" rtl="0"/>
          <a:r>
            <a:rPr lang="el-GR" sz="1800" b="1" dirty="0" smtClean="0">
              <a:solidFill>
                <a:schemeClr val="tx1"/>
              </a:solidFill>
            </a:rPr>
            <a:t>1.3</a:t>
          </a:r>
          <a:r>
            <a:rPr lang="tr-TR" sz="1800" dirty="0" smtClean="0">
              <a:solidFill>
                <a:schemeClr val="tx1"/>
              </a:solidFill>
            </a:rPr>
            <a:t> </a:t>
          </a:r>
          <a:r>
            <a:rPr lang="el-GR" sz="1800" dirty="0" smtClean="0">
              <a:solidFill>
                <a:schemeClr val="accent2">
                  <a:lumMod val="75000"/>
                </a:schemeClr>
              </a:solidFill>
            </a:rPr>
            <a:t>Βελτίωση της ελκυστικότητας και προώθηση του τουρισμού στη διασυνοριακή περιοχή μέσω της προβολής και της κεφαλαιοποίησης των φυσικών και πολιτιστικών διαθεσίμων</a:t>
          </a:r>
          <a:endParaRPr lang="el-GR" sz="1800" b="0" dirty="0" smtClean="0">
            <a:solidFill>
              <a:schemeClr val="tx1"/>
            </a:solidFill>
            <a:effectLst/>
            <a:latin typeface="Calibri" pitchFamily="34" charset="0"/>
          </a:endParaRPr>
        </a:p>
      </dgm:t>
    </dgm:pt>
    <dgm:pt modelId="{5BA5AAE1-279B-4363-AF1F-DF77B00BA43E}" type="parTrans" cxnId="{C082D25E-6CA0-48F2-A970-FFCF6FB0B8AB}">
      <dgm:prSet/>
      <dgm:spPr/>
      <dgm:t>
        <a:bodyPr/>
        <a:lstStyle/>
        <a:p>
          <a:pPr algn="ctr"/>
          <a:endParaRPr lang="el-GR" sz="1800" b="0">
            <a:solidFill>
              <a:schemeClr val="tx1"/>
            </a:solidFill>
            <a:effectLst/>
          </a:endParaRPr>
        </a:p>
      </dgm:t>
    </dgm:pt>
    <dgm:pt modelId="{5B2B13EB-E21B-4AE0-9088-686D95DA6776}" type="sibTrans" cxnId="{C082D25E-6CA0-48F2-A970-FFCF6FB0B8AB}">
      <dgm:prSet/>
      <dgm:spPr/>
      <dgm:t>
        <a:bodyPr/>
        <a:lstStyle/>
        <a:p>
          <a:pPr algn="ctr"/>
          <a:endParaRPr lang="el-GR" sz="1800" b="0">
            <a:solidFill>
              <a:schemeClr val="tx1"/>
            </a:solidFill>
            <a:effectLst/>
          </a:endParaRPr>
        </a:p>
      </dgm:t>
    </dgm:pt>
    <dgm:pt modelId="{9DEE2CA4-3838-43B3-AB4F-9EA66BBE572E}" type="pres">
      <dgm:prSet presAssocID="{B2FE66DD-41BB-465E-8B82-4E977C00037C}" presName="rootnode" presStyleCnt="0">
        <dgm:presLayoutVars>
          <dgm:chMax/>
          <dgm:chPref/>
          <dgm:dir/>
          <dgm:animLvl val="lvl"/>
        </dgm:presLayoutVars>
      </dgm:prSet>
      <dgm:spPr/>
      <dgm:t>
        <a:bodyPr/>
        <a:lstStyle/>
        <a:p>
          <a:endParaRPr lang="el-GR"/>
        </a:p>
      </dgm:t>
    </dgm:pt>
    <dgm:pt modelId="{F6A7D40A-AE75-4975-953C-B4134369610E}" type="pres">
      <dgm:prSet presAssocID="{EB08337B-C4C5-4738-8B5C-82A19C14FC03}" presName="composite" presStyleCnt="0"/>
      <dgm:spPr/>
    </dgm:pt>
    <dgm:pt modelId="{49FC9387-8DD4-4BB9-BC00-F0833EB07A9A}" type="pres">
      <dgm:prSet presAssocID="{EB08337B-C4C5-4738-8B5C-82A19C14FC03}" presName="LShape" presStyleLbl="alignNode1" presStyleIdx="0" presStyleCnt="5" custLinFactNeighborX="-2389" custLinFactNeighborY="2458"/>
      <dgm:spPr/>
    </dgm:pt>
    <dgm:pt modelId="{F527B68D-5FAF-4BD2-9DCB-CA5115EB74CF}" type="pres">
      <dgm:prSet presAssocID="{EB08337B-C4C5-4738-8B5C-82A19C14FC03}" presName="ParentText" presStyleLbl="revTx" presStyleIdx="0" presStyleCnt="3">
        <dgm:presLayoutVars>
          <dgm:chMax val="0"/>
          <dgm:chPref val="0"/>
          <dgm:bulletEnabled val="1"/>
        </dgm:presLayoutVars>
      </dgm:prSet>
      <dgm:spPr/>
      <dgm:t>
        <a:bodyPr/>
        <a:lstStyle/>
        <a:p>
          <a:endParaRPr lang="el-GR"/>
        </a:p>
      </dgm:t>
    </dgm:pt>
    <dgm:pt modelId="{781E577A-8D4F-4A5E-B4AB-67014DC5EF31}" type="pres">
      <dgm:prSet presAssocID="{EB08337B-C4C5-4738-8B5C-82A19C14FC03}" presName="Triangle" presStyleLbl="alignNode1" presStyleIdx="1" presStyleCnt="5"/>
      <dgm:spPr/>
    </dgm:pt>
    <dgm:pt modelId="{A66FB6A2-5F03-49D3-A707-C609573613A9}" type="pres">
      <dgm:prSet presAssocID="{9F702F3A-EF7E-46AB-8CA5-6B8EF373455E}" presName="sibTrans" presStyleCnt="0"/>
      <dgm:spPr/>
    </dgm:pt>
    <dgm:pt modelId="{9BD3C326-1863-47DB-8310-78CEE724FB06}" type="pres">
      <dgm:prSet presAssocID="{9F702F3A-EF7E-46AB-8CA5-6B8EF373455E}" presName="space" presStyleCnt="0"/>
      <dgm:spPr/>
    </dgm:pt>
    <dgm:pt modelId="{0DA74C6E-8A99-43DF-985E-0AA7F3075FE3}" type="pres">
      <dgm:prSet presAssocID="{ADA8A85F-488C-4A8A-AC60-2721AF60C4B1}" presName="composite" presStyleCnt="0"/>
      <dgm:spPr/>
    </dgm:pt>
    <dgm:pt modelId="{E0C91D6C-6AD7-4A22-A62C-BABC351700F8}" type="pres">
      <dgm:prSet presAssocID="{ADA8A85F-488C-4A8A-AC60-2721AF60C4B1}" presName="LShape" presStyleLbl="alignNode1" presStyleIdx="2" presStyleCnt="5"/>
      <dgm:spPr/>
    </dgm:pt>
    <dgm:pt modelId="{282B4D8D-0258-4346-BE27-5D1A97CB8109}" type="pres">
      <dgm:prSet presAssocID="{ADA8A85F-488C-4A8A-AC60-2721AF60C4B1}" presName="ParentText" presStyleLbl="revTx" presStyleIdx="1" presStyleCnt="3">
        <dgm:presLayoutVars>
          <dgm:chMax val="0"/>
          <dgm:chPref val="0"/>
          <dgm:bulletEnabled val="1"/>
        </dgm:presLayoutVars>
      </dgm:prSet>
      <dgm:spPr/>
      <dgm:t>
        <a:bodyPr/>
        <a:lstStyle/>
        <a:p>
          <a:endParaRPr lang="el-GR"/>
        </a:p>
      </dgm:t>
    </dgm:pt>
    <dgm:pt modelId="{FEBC395D-1907-4B30-852C-65F5FF8C0E70}" type="pres">
      <dgm:prSet presAssocID="{ADA8A85F-488C-4A8A-AC60-2721AF60C4B1}" presName="Triangle" presStyleLbl="alignNode1" presStyleIdx="3" presStyleCnt="5" custLinFactNeighborX="4823" custLinFactNeighborY="-16039"/>
      <dgm:spPr/>
    </dgm:pt>
    <dgm:pt modelId="{530F5D41-135E-416A-B8BA-3D40071E0D62}" type="pres">
      <dgm:prSet presAssocID="{3FC6BFAF-D8B7-4B20-864C-D4B05ECEFA52}" presName="sibTrans" presStyleCnt="0"/>
      <dgm:spPr/>
    </dgm:pt>
    <dgm:pt modelId="{146C3BB1-AEA9-402D-A648-F631F8F33874}" type="pres">
      <dgm:prSet presAssocID="{3FC6BFAF-D8B7-4B20-864C-D4B05ECEFA52}" presName="space" presStyleCnt="0"/>
      <dgm:spPr/>
    </dgm:pt>
    <dgm:pt modelId="{41AB9A18-47CD-44DC-9EBD-8AE0FFF0FBB0}" type="pres">
      <dgm:prSet presAssocID="{8CF6368B-5A70-40C2-A78F-F1A24C39639E}" presName="composite" presStyleCnt="0"/>
      <dgm:spPr/>
    </dgm:pt>
    <dgm:pt modelId="{E52960EE-9393-41DA-9B44-6830B4ED83F1}" type="pres">
      <dgm:prSet presAssocID="{8CF6368B-5A70-40C2-A78F-F1A24C39639E}" presName="LShape" presStyleLbl="alignNode1" presStyleIdx="4" presStyleCnt="5"/>
      <dgm:spPr/>
    </dgm:pt>
    <dgm:pt modelId="{D4F8F210-480E-428B-8574-11650243FC7E}" type="pres">
      <dgm:prSet presAssocID="{8CF6368B-5A70-40C2-A78F-F1A24C39639E}" presName="ParentText" presStyleLbl="revTx" presStyleIdx="2" presStyleCnt="3">
        <dgm:presLayoutVars>
          <dgm:chMax val="0"/>
          <dgm:chPref val="0"/>
          <dgm:bulletEnabled val="1"/>
        </dgm:presLayoutVars>
      </dgm:prSet>
      <dgm:spPr/>
      <dgm:t>
        <a:bodyPr/>
        <a:lstStyle/>
        <a:p>
          <a:endParaRPr lang="el-GR"/>
        </a:p>
      </dgm:t>
    </dgm:pt>
  </dgm:ptLst>
  <dgm:cxnLst>
    <dgm:cxn modelId="{49DB5165-20A8-469E-B51E-B7D92105A795}" srcId="{B2FE66DD-41BB-465E-8B82-4E977C00037C}" destId="{ADA8A85F-488C-4A8A-AC60-2721AF60C4B1}" srcOrd="1" destOrd="0" parTransId="{F9577E0E-777B-46D3-BFF5-2A203F94598C}" sibTransId="{3FC6BFAF-D8B7-4B20-864C-D4B05ECEFA52}"/>
    <dgm:cxn modelId="{DAAFA613-B184-4F34-B733-0A0DD139B838}" type="presOf" srcId="{B2FE66DD-41BB-465E-8B82-4E977C00037C}" destId="{9DEE2CA4-3838-43B3-AB4F-9EA66BBE572E}" srcOrd="0" destOrd="0" presId="urn:microsoft.com/office/officeart/2009/3/layout/StepUpProcess"/>
    <dgm:cxn modelId="{681A4877-AE83-48D3-A922-E4967F6B51E4}" srcId="{B2FE66DD-41BB-465E-8B82-4E977C00037C}" destId="{EB08337B-C4C5-4738-8B5C-82A19C14FC03}" srcOrd="0" destOrd="0" parTransId="{E1AD46CB-B816-42A6-9DB9-EA659AF93534}" sibTransId="{9F702F3A-EF7E-46AB-8CA5-6B8EF373455E}"/>
    <dgm:cxn modelId="{339BEF52-44F5-45A5-9BAA-C1146DB98269}" type="presOf" srcId="{8CF6368B-5A70-40C2-A78F-F1A24C39639E}" destId="{D4F8F210-480E-428B-8574-11650243FC7E}" srcOrd="0" destOrd="0" presId="urn:microsoft.com/office/officeart/2009/3/layout/StepUpProcess"/>
    <dgm:cxn modelId="{C082D25E-6CA0-48F2-A970-FFCF6FB0B8AB}" srcId="{B2FE66DD-41BB-465E-8B82-4E977C00037C}" destId="{8CF6368B-5A70-40C2-A78F-F1A24C39639E}" srcOrd="2" destOrd="0" parTransId="{5BA5AAE1-279B-4363-AF1F-DF77B00BA43E}" sibTransId="{5B2B13EB-E21B-4AE0-9088-686D95DA6776}"/>
    <dgm:cxn modelId="{3192741F-B0B4-4316-82CC-9C1CF5ED6A57}" type="presOf" srcId="{ADA8A85F-488C-4A8A-AC60-2721AF60C4B1}" destId="{282B4D8D-0258-4346-BE27-5D1A97CB8109}" srcOrd="0" destOrd="0" presId="urn:microsoft.com/office/officeart/2009/3/layout/StepUpProcess"/>
    <dgm:cxn modelId="{806A534D-FB6B-4FCD-BA76-C2CF2FE226DC}" type="presOf" srcId="{EB08337B-C4C5-4738-8B5C-82A19C14FC03}" destId="{F527B68D-5FAF-4BD2-9DCB-CA5115EB74CF}" srcOrd="0" destOrd="0" presId="urn:microsoft.com/office/officeart/2009/3/layout/StepUpProcess"/>
    <dgm:cxn modelId="{C881B9C4-BD69-4062-88FB-E852972A4FAF}" type="presParOf" srcId="{9DEE2CA4-3838-43B3-AB4F-9EA66BBE572E}" destId="{F6A7D40A-AE75-4975-953C-B4134369610E}" srcOrd="0" destOrd="0" presId="urn:microsoft.com/office/officeart/2009/3/layout/StepUpProcess"/>
    <dgm:cxn modelId="{BF13F512-DB95-43EA-8099-AA25697C22D9}" type="presParOf" srcId="{F6A7D40A-AE75-4975-953C-B4134369610E}" destId="{49FC9387-8DD4-4BB9-BC00-F0833EB07A9A}" srcOrd="0" destOrd="0" presId="urn:microsoft.com/office/officeart/2009/3/layout/StepUpProcess"/>
    <dgm:cxn modelId="{2A625457-AB64-4FBC-96DB-C8E1BF4144DB}" type="presParOf" srcId="{F6A7D40A-AE75-4975-953C-B4134369610E}" destId="{F527B68D-5FAF-4BD2-9DCB-CA5115EB74CF}" srcOrd="1" destOrd="0" presId="urn:microsoft.com/office/officeart/2009/3/layout/StepUpProcess"/>
    <dgm:cxn modelId="{F0BFA131-994C-4252-91E8-B68279148BDA}" type="presParOf" srcId="{F6A7D40A-AE75-4975-953C-B4134369610E}" destId="{781E577A-8D4F-4A5E-B4AB-67014DC5EF31}" srcOrd="2" destOrd="0" presId="urn:microsoft.com/office/officeart/2009/3/layout/StepUpProcess"/>
    <dgm:cxn modelId="{55285918-6FBB-4E8C-A61C-19F61F8A7A54}" type="presParOf" srcId="{9DEE2CA4-3838-43B3-AB4F-9EA66BBE572E}" destId="{A66FB6A2-5F03-49D3-A707-C609573613A9}" srcOrd="1" destOrd="0" presId="urn:microsoft.com/office/officeart/2009/3/layout/StepUpProcess"/>
    <dgm:cxn modelId="{BE22C6E6-7A90-4B2A-8B18-6C2E392DB171}" type="presParOf" srcId="{A66FB6A2-5F03-49D3-A707-C609573613A9}" destId="{9BD3C326-1863-47DB-8310-78CEE724FB06}" srcOrd="0" destOrd="0" presId="urn:microsoft.com/office/officeart/2009/3/layout/StepUpProcess"/>
    <dgm:cxn modelId="{05C278A6-BB01-413F-817A-900F909072F3}" type="presParOf" srcId="{9DEE2CA4-3838-43B3-AB4F-9EA66BBE572E}" destId="{0DA74C6E-8A99-43DF-985E-0AA7F3075FE3}" srcOrd="2" destOrd="0" presId="urn:microsoft.com/office/officeart/2009/3/layout/StepUpProcess"/>
    <dgm:cxn modelId="{5DBACB78-3FC6-4632-8424-F9422463A9A1}" type="presParOf" srcId="{0DA74C6E-8A99-43DF-985E-0AA7F3075FE3}" destId="{E0C91D6C-6AD7-4A22-A62C-BABC351700F8}" srcOrd="0" destOrd="0" presId="urn:microsoft.com/office/officeart/2009/3/layout/StepUpProcess"/>
    <dgm:cxn modelId="{FF72E249-6860-454D-B6F3-8BF2EDF22B4D}" type="presParOf" srcId="{0DA74C6E-8A99-43DF-985E-0AA7F3075FE3}" destId="{282B4D8D-0258-4346-BE27-5D1A97CB8109}" srcOrd="1" destOrd="0" presId="urn:microsoft.com/office/officeart/2009/3/layout/StepUpProcess"/>
    <dgm:cxn modelId="{B738411F-89D2-49F8-BF0D-9334E39BD127}" type="presParOf" srcId="{0DA74C6E-8A99-43DF-985E-0AA7F3075FE3}" destId="{FEBC395D-1907-4B30-852C-65F5FF8C0E70}" srcOrd="2" destOrd="0" presId="urn:microsoft.com/office/officeart/2009/3/layout/StepUpProcess"/>
    <dgm:cxn modelId="{6ABCCA54-C2AA-43EB-848B-8CCBA853C71D}" type="presParOf" srcId="{9DEE2CA4-3838-43B3-AB4F-9EA66BBE572E}" destId="{530F5D41-135E-416A-B8BA-3D40071E0D62}" srcOrd="3" destOrd="0" presId="urn:microsoft.com/office/officeart/2009/3/layout/StepUpProcess"/>
    <dgm:cxn modelId="{1C04BD7A-0E35-49DD-AFA2-108C150A6061}" type="presParOf" srcId="{530F5D41-135E-416A-B8BA-3D40071E0D62}" destId="{146C3BB1-AEA9-402D-A648-F631F8F33874}" srcOrd="0" destOrd="0" presId="urn:microsoft.com/office/officeart/2009/3/layout/StepUpProcess"/>
    <dgm:cxn modelId="{056BCC88-6D00-4454-A71E-F08AA214EC8F}" type="presParOf" srcId="{9DEE2CA4-3838-43B3-AB4F-9EA66BBE572E}" destId="{41AB9A18-47CD-44DC-9EBD-8AE0FFF0FBB0}" srcOrd="4" destOrd="0" presId="urn:microsoft.com/office/officeart/2009/3/layout/StepUpProcess"/>
    <dgm:cxn modelId="{458A7523-B5BE-437F-8E80-8238B83D37B4}" type="presParOf" srcId="{41AB9A18-47CD-44DC-9EBD-8AE0FFF0FBB0}" destId="{E52960EE-9393-41DA-9B44-6830B4ED83F1}" srcOrd="0" destOrd="0" presId="urn:microsoft.com/office/officeart/2009/3/layout/StepUpProcess"/>
    <dgm:cxn modelId="{8F463938-9B78-4CF3-8B35-5F565500A041}" type="presParOf" srcId="{41AB9A18-47CD-44DC-9EBD-8AE0FFF0FBB0}" destId="{D4F8F210-480E-428B-8574-11650243FC7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2FE66DD-41BB-465E-8B82-4E977C00037C}"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l-GR"/>
        </a:p>
      </dgm:t>
    </dgm:pt>
    <dgm:pt modelId="{EB08337B-C4C5-4738-8B5C-82A19C14FC03}">
      <dgm:prSet custT="1"/>
      <dgm:spPr/>
      <dgm:t>
        <a:bodyPr/>
        <a:lstStyle/>
        <a:p>
          <a:pPr algn="ctr" rtl="0"/>
          <a:r>
            <a:rPr lang="el-GR" sz="1800" dirty="0" smtClean="0"/>
            <a:t>Προστασία του Περιβάλλοντος - Μεταφορές</a:t>
          </a:r>
          <a:endParaRPr lang="el-GR" sz="1800" b="0" dirty="0">
            <a:effectLst/>
            <a:latin typeface="Calibri" pitchFamily="34" charset="0"/>
          </a:endParaRPr>
        </a:p>
      </dgm:t>
    </dgm:pt>
    <dgm:pt modelId="{E1AD46CB-B816-42A6-9DB9-EA659AF93534}" type="parTrans" cxnId="{681A4877-AE83-48D3-A922-E4967F6B51E4}">
      <dgm:prSet/>
      <dgm:spPr/>
      <dgm:t>
        <a:bodyPr/>
        <a:lstStyle/>
        <a:p>
          <a:pPr algn="ctr"/>
          <a:endParaRPr lang="el-GR" sz="1800" b="0">
            <a:solidFill>
              <a:schemeClr val="tx1"/>
            </a:solidFill>
            <a:effectLst/>
          </a:endParaRPr>
        </a:p>
      </dgm:t>
    </dgm:pt>
    <dgm:pt modelId="{9F702F3A-EF7E-46AB-8CA5-6B8EF373455E}" type="sibTrans" cxnId="{681A4877-AE83-48D3-A922-E4967F6B51E4}">
      <dgm:prSet/>
      <dgm:spPr/>
      <dgm:t>
        <a:bodyPr/>
        <a:lstStyle/>
        <a:p>
          <a:pPr algn="ctr"/>
          <a:endParaRPr lang="el-GR" sz="1800" b="0">
            <a:solidFill>
              <a:schemeClr val="tx1"/>
            </a:solidFill>
            <a:effectLst/>
          </a:endParaRPr>
        </a:p>
      </dgm:t>
    </dgm:pt>
    <dgm:pt modelId="{ADA8A85F-488C-4A8A-AC60-2721AF60C4B1}">
      <dgm:prSet custT="1"/>
      <dgm:spPr/>
      <dgm:t>
        <a:bodyPr/>
        <a:lstStyle/>
        <a:p>
          <a:pPr algn="ctr" rtl="0"/>
          <a:r>
            <a:rPr lang="en-US" sz="1800" b="1" dirty="0" smtClean="0"/>
            <a:t>c</a:t>
          </a:r>
          <a:r>
            <a:rPr lang="tr-TR" sz="1800" dirty="0" smtClean="0"/>
            <a:t> </a:t>
          </a:r>
          <a:r>
            <a:rPr lang="el-GR" sz="1800" dirty="0" smtClean="0"/>
            <a:t>Προώθηση αειφόρων μεταφορών και βελτίωση δημόσιων υποδομών μεταφορών &amp; επικοινωνιών &amp; υπηρεσιών αναφορικά με το νερό, τα απόβλητα και τα ενεργειακά συστήματα</a:t>
          </a:r>
          <a:endParaRPr lang="el-GR" sz="1800" b="0" u="none" dirty="0" smtClean="0">
            <a:effectLst/>
            <a:latin typeface="Calibri" pitchFamily="34" charset="0"/>
          </a:endParaRPr>
        </a:p>
      </dgm:t>
    </dgm:pt>
    <dgm:pt modelId="{F9577E0E-777B-46D3-BFF5-2A203F94598C}" type="parTrans" cxnId="{49DB5165-20A8-469E-B51E-B7D92105A795}">
      <dgm:prSet/>
      <dgm:spPr/>
      <dgm:t>
        <a:bodyPr/>
        <a:lstStyle/>
        <a:p>
          <a:pPr algn="ctr"/>
          <a:endParaRPr lang="el-GR" sz="1800" b="0">
            <a:solidFill>
              <a:schemeClr val="tx1"/>
            </a:solidFill>
            <a:effectLst/>
          </a:endParaRPr>
        </a:p>
      </dgm:t>
    </dgm:pt>
    <dgm:pt modelId="{3FC6BFAF-D8B7-4B20-864C-D4B05ECEFA52}" type="sibTrans" cxnId="{49DB5165-20A8-469E-B51E-B7D92105A795}">
      <dgm:prSet/>
      <dgm:spPr/>
      <dgm:t>
        <a:bodyPr/>
        <a:lstStyle/>
        <a:p>
          <a:pPr algn="ctr"/>
          <a:endParaRPr lang="el-GR" sz="1800" b="0">
            <a:solidFill>
              <a:schemeClr val="tx1"/>
            </a:solidFill>
            <a:effectLst/>
          </a:endParaRPr>
        </a:p>
      </dgm:t>
    </dgm:pt>
    <dgm:pt modelId="{8CF6368B-5A70-40C2-A78F-F1A24C39639E}">
      <dgm:prSet custT="1"/>
      <dgm:spPr/>
      <dgm:t>
        <a:bodyPr/>
        <a:lstStyle/>
        <a:p>
          <a:pPr algn="ctr" rtl="0"/>
          <a:r>
            <a:rPr lang="el-GR" sz="1800" b="1" dirty="0" smtClean="0">
              <a:solidFill>
                <a:schemeClr val="tx1"/>
              </a:solidFill>
            </a:rPr>
            <a:t>2.1</a:t>
          </a:r>
          <a:r>
            <a:rPr lang="tr-TR" sz="1800" dirty="0" smtClean="0">
              <a:solidFill>
                <a:schemeClr val="tx1"/>
              </a:solidFill>
            </a:rPr>
            <a:t> </a:t>
          </a:r>
          <a:r>
            <a:rPr lang="el-GR" sz="1800" dirty="0" smtClean="0">
              <a:solidFill>
                <a:schemeClr val="accent2">
                  <a:lumMod val="75000"/>
                </a:schemeClr>
              </a:solidFill>
            </a:rPr>
            <a:t>Βελτίωση των δημόσιων υποδομών και μείωση του χρόνου διάσχισης των συνόρων με ασφάλεια</a:t>
          </a:r>
        </a:p>
        <a:p>
          <a:pPr algn="ctr" rtl="0"/>
          <a:endParaRPr lang="el-GR" sz="1800" b="0" dirty="0" smtClean="0">
            <a:solidFill>
              <a:schemeClr val="accent2">
                <a:lumMod val="75000"/>
              </a:schemeClr>
            </a:solidFill>
            <a:effectLst/>
            <a:latin typeface="Calibri" pitchFamily="34" charset="0"/>
          </a:endParaRPr>
        </a:p>
        <a:p>
          <a:pPr algn="ctr" rtl="0"/>
          <a:r>
            <a:rPr lang="el-GR" sz="1800" b="1" dirty="0" smtClean="0">
              <a:solidFill>
                <a:schemeClr val="tx1"/>
              </a:solidFill>
            </a:rPr>
            <a:t>2.2</a:t>
          </a:r>
          <a:r>
            <a:rPr lang="tr-TR" sz="1800" dirty="0" smtClean="0">
              <a:solidFill>
                <a:schemeClr val="tx1"/>
              </a:solidFill>
            </a:rPr>
            <a:t> </a:t>
          </a:r>
          <a:r>
            <a:rPr lang="el-GR" sz="1800" dirty="0" smtClean="0">
              <a:solidFill>
                <a:schemeClr val="accent2">
                  <a:lumMod val="75000"/>
                </a:schemeClr>
              </a:solidFill>
            </a:rPr>
            <a:t>Αειφόρος διαχείρισης και προώθηση της ανακύκλωσης αποβλήτων </a:t>
          </a:r>
          <a:endParaRPr lang="el-GR" sz="1800" b="0" dirty="0" smtClean="0">
            <a:solidFill>
              <a:schemeClr val="tx1"/>
            </a:solidFill>
            <a:effectLst/>
            <a:latin typeface="Calibri" pitchFamily="34" charset="0"/>
          </a:endParaRPr>
        </a:p>
      </dgm:t>
    </dgm:pt>
    <dgm:pt modelId="{5BA5AAE1-279B-4363-AF1F-DF77B00BA43E}" type="parTrans" cxnId="{C082D25E-6CA0-48F2-A970-FFCF6FB0B8AB}">
      <dgm:prSet/>
      <dgm:spPr/>
      <dgm:t>
        <a:bodyPr/>
        <a:lstStyle/>
        <a:p>
          <a:pPr algn="ctr"/>
          <a:endParaRPr lang="el-GR" sz="1800" b="0">
            <a:solidFill>
              <a:schemeClr val="tx1"/>
            </a:solidFill>
            <a:effectLst/>
          </a:endParaRPr>
        </a:p>
      </dgm:t>
    </dgm:pt>
    <dgm:pt modelId="{5B2B13EB-E21B-4AE0-9088-686D95DA6776}" type="sibTrans" cxnId="{C082D25E-6CA0-48F2-A970-FFCF6FB0B8AB}">
      <dgm:prSet/>
      <dgm:spPr/>
      <dgm:t>
        <a:bodyPr/>
        <a:lstStyle/>
        <a:p>
          <a:pPr algn="ctr"/>
          <a:endParaRPr lang="el-GR" sz="1800" b="0">
            <a:solidFill>
              <a:schemeClr val="tx1"/>
            </a:solidFill>
            <a:effectLst/>
          </a:endParaRPr>
        </a:p>
      </dgm:t>
    </dgm:pt>
    <dgm:pt modelId="{9DEE2CA4-3838-43B3-AB4F-9EA66BBE572E}" type="pres">
      <dgm:prSet presAssocID="{B2FE66DD-41BB-465E-8B82-4E977C00037C}" presName="rootnode" presStyleCnt="0">
        <dgm:presLayoutVars>
          <dgm:chMax/>
          <dgm:chPref/>
          <dgm:dir/>
          <dgm:animLvl val="lvl"/>
        </dgm:presLayoutVars>
      </dgm:prSet>
      <dgm:spPr/>
      <dgm:t>
        <a:bodyPr/>
        <a:lstStyle/>
        <a:p>
          <a:endParaRPr lang="el-GR"/>
        </a:p>
      </dgm:t>
    </dgm:pt>
    <dgm:pt modelId="{F6A7D40A-AE75-4975-953C-B4134369610E}" type="pres">
      <dgm:prSet presAssocID="{EB08337B-C4C5-4738-8B5C-82A19C14FC03}" presName="composite" presStyleCnt="0"/>
      <dgm:spPr/>
    </dgm:pt>
    <dgm:pt modelId="{49FC9387-8DD4-4BB9-BC00-F0833EB07A9A}" type="pres">
      <dgm:prSet presAssocID="{EB08337B-C4C5-4738-8B5C-82A19C14FC03}" presName="LShape" presStyleLbl="alignNode1" presStyleIdx="0" presStyleCnt="5" custLinFactNeighborX="-2389" custLinFactNeighborY="2458"/>
      <dgm:spPr/>
    </dgm:pt>
    <dgm:pt modelId="{F527B68D-5FAF-4BD2-9DCB-CA5115EB74CF}" type="pres">
      <dgm:prSet presAssocID="{EB08337B-C4C5-4738-8B5C-82A19C14FC03}" presName="ParentText" presStyleLbl="revTx" presStyleIdx="0" presStyleCnt="3">
        <dgm:presLayoutVars>
          <dgm:chMax val="0"/>
          <dgm:chPref val="0"/>
          <dgm:bulletEnabled val="1"/>
        </dgm:presLayoutVars>
      </dgm:prSet>
      <dgm:spPr/>
      <dgm:t>
        <a:bodyPr/>
        <a:lstStyle/>
        <a:p>
          <a:endParaRPr lang="el-GR"/>
        </a:p>
      </dgm:t>
    </dgm:pt>
    <dgm:pt modelId="{781E577A-8D4F-4A5E-B4AB-67014DC5EF31}" type="pres">
      <dgm:prSet presAssocID="{EB08337B-C4C5-4738-8B5C-82A19C14FC03}" presName="Triangle" presStyleLbl="alignNode1" presStyleIdx="1" presStyleCnt="5"/>
      <dgm:spPr/>
    </dgm:pt>
    <dgm:pt modelId="{A66FB6A2-5F03-49D3-A707-C609573613A9}" type="pres">
      <dgm:prSet presAssocID="{9F702F3A-EF7E-46AB-8CA5-6B8EF373455E}" presName="sibTrans" presStyleCnt="0"/>
      <dgm:spPr/>
    </dgm:pt>
    <dgm:pt modelId="{9BD3C326-1863-47DB-8310-78CEE724FB06}" type="pres">
      <dgm:prSet presAssocID="{9F702F3A-EF7E-46AB-8CA5-6B8EF373455E}" presName="space" presStyleCnt="0"/>
      <dgm:spPr/>
    </dgm:pt>
    <dgm:pt modelId="{0DA74C6E-8A99-43DF-985E-0AA7F3075FE3}" type="pres">
      <dgm:prSet presAssocID="{ADA8A85F-488C-4A8A-AC60-2721AF60C4B1}" presName="composite" presStyleCnt="0"/>
      <dgm:spPr/>
    </dgm:pt>
    <dgm:pt modelId="{E0C91D6C-6AD7-4A22-A62C-BABC351700F8}" type="pres">
      <dgm:prSet presAssocID="{ADA8A85F-488C-4A8A-AC60-2721AF60C4B1}" presName="LShape" presStyleLbl="alignNode1" presStyleIdx="2" presStyleCnt="5"/>
      <dgm:spPr/>
    </dgm:pt>
    <dgm:pt modelId="{282B4D8D-0258-4346-BE27-5D1A97CB8109}" type="pres">
      <dgm:prSet presAssocID="{ADA8A85F-488C-4A8A-AC60-2721AF60C4B1}" presName="ParentText" presStyleLbl="revTx" presStyleIdx="1" presStyleCnt="3">
        <dgm:presLayoutVars>
          <dgm:chMax val="0"/>
          <dgm:chPref val="0"/>
          <dgm:bulletEnabled val="1"/>
        </dgm:presLayoutVars>
      </dgm:prSet>
      <dgm:spPr/>
      <dgm:t>
        <a:bodyPr/>
        <a:lstStyle/>
        <a:p>
          <a:endParaRPr lang="el-GR"/>
        </a:p>
      </dgm:t>
    </dgm:pt>
    <dgm:pt modelId="{FEBC395D-1907-4B30-852C-65F5FF8C0E70}" type="pres">
      <dgm:prSet presAssocID="{ADA8A85F-488C-4A8A-AC60-2721AF60C4B1}" presName="Triangle" presStyleLbl="alignNode1" presStyleIdx="3" presStyleCnt="5" custLinFactNeighborX="4823" custLinFactNeighborY="-16039"/>
      <dgm:spPr/>
    </dgm:pt>
    <dgm:pt modelId="{530F5D41-135E-416A-B8BA-3D40071E0D62}" type="pres">
      <dgm:prSet presAssocID="{3FC6BFAF-D8B7-4B20-864C-D4B05ECEFA52}" presName="sibTrans" presStyleCnt="0"/>
      <dgm:spPr/>
    </dgm:pt>
    <dgm:pt modelId="{146C3BB1-AEA9-402D-A648-F631F8F33874}" type="pres">
      <dgm:prSet presAssocID="{3FC6BFAF-D8B7-4B20-864C-D4B05ECEFA52}" presName="space" presStyleCnt="0"/>
      <dgm:spPr/>
    </dgm:pt>
    <dgm:pt modelId="{41AB9A18-47CD-44DC-9EBD-8AE0FFF0FBB0}" type="pres">
      <dgm:prSet presAssocID="{8CF6368B-5A70-40C2-A78F-F1A24C39639E}" presName="composite" presStyleCnt="0"/>
      <dgm:spPr/>
    </dgm:pt>
    <dgm:pt modelId="{E52960EE-9393-41DA-9B44-6830B4ED83F1}" type="pres">
      <dgm:prSet presAssocID="{8CF6368B-5A70-40C2-A78F-F1A24C39639E}" presName="LShape" presStyleLbl="alignNode1" presStyleIdx="4" presStyleCnt="5"/>
      <dgm:spPr/>
    </dgm:pt>
    <dgm:pt modelId="{D4F8F210-480E-428B-8574-11650243FC7E}" type="pres">
      <dgm:prSet presAssocID="{8CF6368B-5A70-40C2-A78F-F1A24C39639E}" presName="ParentText" presStyleLbl="revTx" presStyleIdx="2" presStyleCnt="3">
        <dgm:presLayoutVars>
          <dgm:chMax val="0"/>
          <dgm:chPref val="0"/>
          <dgm:bulletEnabled val="1"/>
        </dgm:presLayoutVars>
      </dgm:prSet>
      <dgm:spPr/>
      <dgm:t>
        <a:bodyPr/>
        <a:lstStyle/>
        <a:p>
          <a:endParaRPr lang="el-GR"/>
        </a:p>
      </dgm:t>
    </dgm:pt>
  </dgm:ptLst>
  <dgm:cxnLst>
    <dgm:cxn modelId="{B05AD021-032E-47B8-B4B3-6F603681A1AB}" type="presOf" srcId="{8CF6368B-5A70-40C2-A78F-F1A24C39639E}" destId="{D4F8F210-480E-428B-8574-11650243FC7E}" srcOrd="0" destOrd="0" presId="urn:microsoft.com/office/officeart/2009/3/layout/StepUpProcess"/>
    <dgm:cxn modelId="{C082D25E-6CA0-48F2-A970-FFCF6FB0B8AB}" srcId="{B2FE66DD-41BB-465E-8B82-4E977C00037C}" destId="{8CF6368B-5A70-40C2-A78F-F1A24C39639E}" srcOrd="2" destOrd="0" parTransId="{5BA5AAE1-279B-4363-AF1F-DF77B00BA43E}" sibTransId="{5B2B13EB-E21B-4AE0-9088-686D95DA6776}"/>
    <dgm:cxn modelId="{41D04FB2-4628-4DF1-9D53-23A49534B116}" type="presOf" srcId="{ADA8A85F-488C-4A8A-AC60-2721AF60C4B1}" destId="{282B4D8D-0258-4346-BE27-5D1A97CB8109}" srcOrd="0" destOrd="0" presId="urn:microsoft.com/office/officeart/2009/3/layout/StepUpProcess"/>
    <dgm:cxn modelId="{49DB5165-20A8-469E-B51E-B7D92105A795}" srcId="{B2FE66DD-41BB-465E-8B82-4E977C00037C}" destId="{ADA8A85F-488C-4A8A-AC60-2721AF60C4B1}" srcOrd="1" destOrd="0" parTransId="{F9577E0E-777B-46D3-BFF5-2A203F94598C}" sibTransId="{3FC6BFAF-D8B7-4B20-864C-D4B05ECEFA52}"/>
    <dgm:cxn modelId="{681A4877-AE83-48D3-A922-E4967F6B51E4}" srcId="{B2FE66DD-41BB-465E-8B82-4E977C00037C}" destId="{EB08337B-C4C5-4738-8B5C-82A19C14FC03}" srcOrd="0" destOrd="0" parTransId="{E1AD46CB-B816-42A6-9DB9-EA659AF93534}" sibTransId="{9F702F3A-EF7E-46AB-8CA5-6B8EF373455E}"/>
    <dgm:cxn modelId="{E660A63E-EA96-48B4-BA28-63BC4271B561}" type="presOf" srcId="{EB08337B-C4C5-4738-8B5C-82A19C14FC03}" destId="{F527B68D-5FAF-4BD2-9DCB-CA5115EB74CF}" srcOrd="0" destOrd="0" presId="urn:microsoft.com/office/officeart/2009/3/layout/StepUpProcess"/>
    <dgm:cxn modelId="{3E21FC05-FC77-453D-A3C5-7920D855CD29}" type="presOf" srcId="{B2FE66DD-41BB-465E-8B82-4E977C00037C}" destId="{9DEE2CA4-3838-43B3-AB4F-9EA66BBE572E}" srcOrd="0" destOrd="0" presId="urn:microsoft.com/office/officeart/2009/3/layout/StepUpProcess"/>
    <dgm:cxn modelId="{71FC3DA2-BBB6-458B-8F59-739B691072E0}" type="presParOf" srcId="{9DEE2CA4-3838-43B3-AB4F-9EA66BBE572E}" destId="{F6A7D40A-AE75-4975-953C-B4134369610E}" srcOrd="0" destOrd="0" presId="urn:microsoft.com/office/officeart/2009/3/layout/StepUpProcess"/>
    <dgm:cxn modelId="{286BACA1-11EF-467C-BC56-3081B4835985}" type="presParOf" srcId="{F6A7D40A-AE75-4975-953C-B4134369610E}" destId="{49FC9387-8DD4-4BB9-BC00-F0833EB07A9A}" srcOrd="0" destOrd="0" presId="urn:microsoft.com/office/officeart/2009/3/layout/StepUpProcess"/>
    <dgm:cxn modelId="{5AD3004D-3507-4D0F-B9A6-277D5989526E}" type="presParOf" srcId="{F6A7D40A-AE75-4975-953C-B4134369610E}" destId="{F527B68D-5FAF-4BD2-9DCB-CA5115EB74CF}" srcOrd="1" destOrd="0" presId="urn:microsoft.com/office/officeart/2009/3/layout/StepUpProcess"/>
    <dgm:cxn modelId="{06CA3718-9AF7-4AA8-97D7-AA6364475ACD}" type="presParOf" srcId="{F6A7D40A-AE75-4975-953C-B4134369610E}" destId="{781E577A-8D4F-4A5E-B4AB-67014DC5EF31}" srcOrd="2" destOrd="0" presId="urn:microsoft.com/office/officeart/2009/3/layout/StepUpProcess"/>
    <dgm:cxn modelId="{71C22B3F-8B44-4E14-B1FE-52D27160DDCC}" type="presParOf" srcId="{9DEE2CA4-3838-43B3-AB4F-9EA66BBE572E}" destId="{A66FB6A2-5F03-49D3-A707-C609573613A9}" srcOrd="1" destOrd="0" presId="urn:microsoft.com/office/officeart/2009/3/layout/StepUpProcess"/>
    <dgm:cxn modelId="{0314D0E8-F526-452F-A089-F51B55172B18}" type="presParOf" srcId="{A66FB6A2-5F03-49D3-A707-C609573613A9}" destId="{9BD3C326-1863-47DB-8310-78CEE724FB06}" srcOrd="0" destOrd="0" presId="urn:microsoft.com/office/officeart/2009/3/layout/StepUpProcess"/>
    <dgm:cxn modelId="{E130A54D-D6AC-46F8-B883-934B7B9F0DA6}" type="presParOf" srcId="{9DEE2CA4-3838-43B3-AB4F-9EA66BBE572E}" destId="{0DA74C6E-8A99-43DF-985E-0AA7F3075FE3}" srcOrd="2" destOrd="0" presId="urn:microsoft.com/office/officeart/2009/3/layout/StepUpProcess"/>
    <dgm:cxn modelId="{BC74305D-F21A-4FAB-8189-1D3B9D471DD3}" type="presParOf" srcId="{0DA74C6E-8A99-43DF-985E-0AA7F3075FE3}" destId="{E0C91D6C-6AD7-4A22-A62C-BABC351700F8}" srcOrd="0" destOrd="0" presId="urn:microsoft.com/office/officeart/2009/3/layout/StepUpProcess"/>
    <dgm:cxn modelId="{045EC05F-6E97-4B16-AB7E-C94D435FD028}" type="presParOf" srcId="{0DA74C6E-8A99-43DF-985E-0AA7F3075FE3}" destId="{282B4D8D-0258-4346-BE27-5D1A97CB8109}" srcOrd="1" destOrd="0" presId="urn:microsoft.com/office/officeart/2009/3/layout/StepUpProcess"/>
    <dgm:cxn modelId="{F710302C-749E-45EA-ADEE-FCED8FCEE0E4}" type="presParOf" srcId="{0DA74C6E-8A99-43DF-985E-0AA7F3075FE3}" destId="{FEBC395D-1907-4B30-852C-65F5FF8C0E70}" srcOrd="2" destOrd="0" presId="urn:microsoft.com/office/officeart/2009/3/layout/StepUpProcess"/>
    <dgm:cxn modelId="{A0B23886-C4C9-41CC-98ED-3677578D573A}" type="presParOf" srcId="{9DEE2CA4-3838-43B3-AB4F-9EA66BBE572E}" destId="{530F5D41-135E-416A-B8BA-3D40071E0D62}" srcOrd="3" destOrd="0" presId="urn:microsoft.com/office/officeart/2009/3/layout/StepUpProcess"/>
    <dgm:cxn modelId="{75A2374C-12F9-4DEC-BB24-9CD5220074E8}" type="presParOf" srcId="{530F5D41-135E-416A-B8BA-3D40071E0D62}" destId="{146C3BB1-AEA9-402D-A648-F631F8F33874}" srcOrd="0" destOrd="0" presId="urn:microsoft.com/office/officeart/2009/3/layout/StepUpProcess"/>
    <dgm:cxn modelId="{0F382315-E82E-4B69-A39E-CDEF2A714919}" type="presParOf" srcId="{9DEE2CA4-3838-43B3-AB4F-9EA66BBE572E}" destId="{41AB9A18-47CD-44DC-9EBD-8AE0FFF0FBB0}" srcOrd="4" destOrd="0" presId="urn:microsoft.com/office/officeart/2009/3/layout/StepUpProcess"/>
    <dgm:cxn modelId="{26854E00-B2C0-45EC-B92A-6EABCC0D30F0}" type="presParOf" srcId="{41AB9A18-47CD-44DC-9EBD-8AE0FFF0FBB0}" destId="{E52960EE-9393-41DA-9B44-6830B4ED83F1}" srcOrd="0" destOrd="0" presId="urn:microsoft.com/office/officeart/2009/3/layout/StepUpProcess"/>
    <dgm:cxn modelId="{97224DBA-816E-4E03-AC21-899ADC423832}" type="presParOf" srcId="{41AB9A18-47CD-44DC-9EBD-8AE0FFF0FBB0}" destId="{D4F8F210-480E-428B-8574-11650243FC7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2FE66DD-41BB-465E-8B82-4E977C00037C}"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l-GR"/>
        </a:p>
      </dgm:t>
    </dgm:pt>
    <dgm:pt modelId="{EB08337B-C4C5-4738-8B5C-82A19C14FC03}">
      <dgm:prSet custT="1"/>
      <dgm:spPr/>
      <dgm:t>
        <a:bodyPr/>
        <a:lstStyle/>
        <a:p>
          <a:pPr algn="ctr" rtl="0"/>
          <a:r>
            <a:rPr lang="el-GR" sz="1800" dirty="0" smtClean="0"/>
            <a:t>Προστασία του Περιβάλλοντος - Μεταφορές</a:t>
          </a:r>
          <a:endParaRPr lang="el-GR" sz="1800" b="0" dirty="0">
            <a:effectLst/>
            <a:latin typeface="Calibri" pitchFamily="34" charset="0"/>
          </a:endParaRPr>
        </a:p>
      </dgm:t>
    </dgm:pt>
    <dgm:pt modelId="{E1AD46CB-B816-42A6-9DB9-EA659AF93534}" type="parTrans" cxnId="{681A4877-AE83-48D3-A922-E4967F6B51E4}">
      <dgm:prSet/>
      <dgm:spPr/>
      <dgm:t>
        <a:bodyPr/>
        <a:lstStyle/>
        <a:p>
          <a:pPr algn="ctr"/>
          <a:endParaRPr lang="el-GR" sz="1800" b="0">
            <a:solidFill>
              <a:schemeClr val="tx1"/>
            </a:solidFill>
            <a:effectLst/>
          </a:endParaRPr>
        </a:p>
      </dgm:t>
    </dgm:pt>
    <dgm:pt modelId="{9F702F3A-EF7E-46AB-8CA5-6B8EF373455E}" type="sibTrans" cxnId="{681A4877-AE83-48D3-A922-E4967F6B51E4}">
      <dgm:prSet/>
      <dgm:spPr/>
      <dgm:t>
        <a:bodyPr/>
        <a:lstStyle/>
        <a:p>
          <a:pPr algn="ctr"/>
          <a:endParaRPr lang="el-GR" sz="1800" b="0">
            <a:solidFill>
              <a:schemeClr val="tx1"/>
            </a:solidFill>
            <a:effectLst/>
          </a:endParaRPr>
        </a:p>
      </dgm:t>
    </dgm:pt>
    <dgm:pt modelId="{ADA8A85F-488C-4A8A-AC60-2721AF60C4B1}">
      <dgm:prSet custT="1"/>
      <dgm:spPr/>
      <dgm:t>
        <a:bodyPr/>
        <a:lstStyle/>
        <a:p>
          <a:pPr algn="ctr" rtl="0"/>
          <a:r>
            <a:rPr lang="en-US" sz="1800" b="1" dirty="0" smtClean="0"/>
            <a:t>b</a:t>
          </a:r>
          <a:r>
            <a:rPr lang="tr-TR" sz="1800" dirty="0" smtClean="0"/>
            <a:t> </a:t>
          </a:r>
          <a:r>
            <a:rPr lang="el-GR" sz="1800" dirty="0" smtClean="0"/>
            <a:t>Προστασία του περιβάλλοντος και προώθηση της προσαρμογής στην κλιματική αλλαγή, πρόληψη και διαχείριση κινδύνων</a:t>
          </a:r>
          <a:endParaRPr lang="el-GR" sz="1800" b="0" u="none" dirty="0" smtClean="0">
            <a:effectLst/>
            <a:latin typeface="Calibri" pitchFamily="34" charset="0"/>
          </a:endParaRPr>
        </a:p>
      </dgm:t>
    </dgm:pt>
    <dgm:pt modelId="{F9577E0E-777B-46D3-BFF5-2A203F94598C}" type="parTrans" cxnId="{49DB5165-20A8-469E-B51E-B7D92105A795}">
      <dgm:prSet/>
      <dgm:spPr/>
      <dgm:t>
        <a:bodyPr/>
        <a:lstStyle/>
        <a:p>
          <a:pPr algn="ctr"/>
          <a:endParaRPr lang="el-GR" sz="1800" b="0">
            <a:solidFill>
              <a:schemeClr val="tx1"/>
            </a:solidFill>
            <a:effectLst/>
          </a:endParaRPr>
        </a:p>
      </dgm:t>
    </dgm:pt>
    <dgm:pt modelId="{3FC6BFAF-D8B7-4B20-864C-D4B05ECEFA52}" type="sibTrans" cxnId="{49DB5165-20A8-469E-B51E-B7D92105A795}">
      <dgm:prSet/>
      <dgm:spPr/>
      <dgm:t>
        <a:bodyPr/>
        <a:lstStyle/>
        <a:p>
          <a:pPr algn="ctr"/>
          <a:endParaRPr lang="el-GR" sz="1800" b="0">
            <a:solidFill>
              <a:schemeClr val="tx1"/>
            </a:solidFill>
            <a:effectLst/>
          </a:endParaRPr>
        </a:p>
      </dgm:t>
    </dgm:pt>
    <dgm:pt modelId="{8CF6368B-5A70-40C2-A78F-F1A24C39639E}">
      <dgm:prSet custT="1"/>
      <dgm:spPr/>
      <dgm:t>
        <a:bodyPr/>
        <a:lstStyle/>
        <a:p>
          <a:pPr algn="ctr" rtl="0"/>
          <a:r>
            <a:rPr lang="el-GR" sz="1800" b="1" dirty="0" smtClean="0">
              <a:solidFill>
                <a:schemeClr val="tx1"/>
              </a:solidFill>
            </a:rPr>
            <a:t>2.3</a:t>
          </a:r>
          <a:r>
            <a:rPr lang="tr-TR" sz="1800" dirty="0" smtClean="0">
              <a:solidFill>
                <a:schemeClr val="tx1"/>
              </a:solidFill>
            </a:rPr>
            <a:t> </a:t>
          </a:r>
          <a:r>
            <a:rPr lang="el-GR" sz="1800" dirty="0" smtClean="0">
              <a:solidFill>
                <a:schemeClr val="accent2">
                  <a:lumMod val="75000"/>
                </a:schemeClr>
              </a:solidFill>
            </a:rPr>
            <a:t>Αειφόρος διαχείριση προστατευόμενων περιοχών, οικοσυστημάτων και βιοποικιλότητας</a:t>
          </a:r>
        </a:p>
        <a:p>
          <a:pPr algn="ctr" rtl="0"/>
          <a:endParaRPr lang="el-GR" sz="1800" b="0" dirty="0" smtClean="0">
            <a:solidFill>
              <a:schemeClr val="accent2">
                <a:lumMod val="75000"/>
              </a:schemeClr>
            </a:solidFill>
            <a:effectLst/>
            <a:latin typeface="Calibri" pitchFamily="34" charset="0"/>
          </a:endParaRPr>
        </a:p>
        <a:p>
          <a:pPr algn="ctr" rtl="0"/>
          <a:r>
            <a:rPr lang="el-GR" sz="1800" b="1" dirty="0" smtClean="0">
              <a:solidFill>
                <a:schemeClr val="tx1"/>
              </a:solidFill>
            </a:rPr>
            <a:t>2.4</a:t>
          </a:r>
          <a:r>
            <a:rPr lang="tr-TR" sz="1800" dirty="0" smtClean="0">
              <a:solidFill>
                <a:schemeClr val="tx1"/>
              </a:solidFill>
            </a:rPr>
            <a:t> </a:t>
          </a:r>
          <a:r>
            <a:rPr lang="el-GR" sz="1800" dirty="0" smtClean="0">
              <a:solidFill>
                <a:schemeClr val="accent2">
                  <a:lumMod val="75000"/>
                </a:schemeClr>
              </a:solidFill>
            </a:rPr>
            <a:t>Πρόληψη, αντιμετώπιση και διαχείριση φυσικών καταστροφών και κινδύνων </a:t>
          </a:r>
          <a:endParaRPr lang="el-GR" sz="1800" b="0" dirty="0" smtClean="0">
            <a:solidFill>
              <a:schemeClr val="tx1"/>
            </a:solidFill>
            <a:effectLst/>
            <a:latin typeface="Calibri" pitchFamily="34" charset="0"/>
          </a:endParaRPr>
        </a:p>
      </dgm:t>
    </dgm:pt>
    <dgm:pt modelId="{5BA5AAE1-279B-4363-AF1F-DF77B00BA43E}" type="parTrans" cxnId="{C082D25E-6CA0-48F2-A970-FFCF6FB0B8AB}">
      <dgm:prSet/>
      <dgm:spPr/>
      <dgm:t>
        <a:bodyPr/>
        <a:lstStyle/>
        <a:p>
          <a:pPr algn="ctr"/>
          <a:endParaRPr lang="el-GR" sz="1800" b="0">
            <a:solidFill>
              <a:schemeClr val="tx1"/>
            </a:solidFill>
            <a:effectLst/>
          </a:endParaRPr>
        </a:p>
      </dgm:t>
    </dgm:pt>
    <dgm:pt modelId="{5B2B13EB-E21B-4AE0-9088-686D95DA6776}" type="sibTrans" cxnId="{C082D25E-6CA0-48F2-A970-FFCF6FB0B8AB}">
      <dgm:prSet/>
      <dgm:spPr/>
      <dgm:t>
        <a:bodyPr/>
        <a:lstStyle/>
        <a:p>
          <a:pPr algn="ctr"/>
          <a:endParaRPr lang="el-GR" sz="1800" b="0">
            <a:solidFill>
              <a:schemeClr val="tx1"/>
            </a:solidFill>
            <a:effectLst/>
          </a:endParaRPr>
        </a:p>
      </dgm:t>
    </dgm:pt>
    <dgm:pt modelId="{9DEE2CA4-3838-43B3-AB4F-9EA66BBE572E}" type="pres">
      <dgm:prSet presAssocID="{B2FE66DD-41BB-465E-8B82-4E977C00037C}" presName="rootnode" presStyleCnt="0">
        <dgm:presLayoutVars>
          <dgm:chMax/>
          <dgm:chPref/>
          <dgm:dir/>
          <dgm:animLvl val="lvl"/>
        </dgm:presLayoutVars>
      </dgm:prSet>
      <dgm:spPr/>
      <dgm:t>
        <a:bodyPr/>
        <a:lstStyle/>
        <a:p>
          <a:endParaRPr lang="el-GR"/>
        </a:p>
      </dgm:t>
    </dgm:pt>
    <dgm:pt modelId="{F6A7D40A-AE75-4975-953C-B4134369610E}" type="pres">
      <dgm:prSet presAssocID="{EB08337B-C4C5-4738-8B5C-82A19C14FC03}" presName="composite" presStyleCnt="0"/>
      <dgm:spPr/>
    </dgm:pt>
    <dgm:pt modelId="{49FC9387-8DD4-4BB9-BC00-F0833EB07A9A}" type="pres">
      <dgm:prSet presAssocID="{EB08337B-C4C5-4738-8B5C-82A19C14FC03}" presName="LShape" presStyleLbl="alignNode1" presStyleIdx="0" presStyleCnt="5" custLinFactNeighborX="-2389" custLinFactNeighborY="2458"/>
      <dgm:spPr/>
    </dgm:pt>
    <dgm:pt modelId="{F527B68D-5FAF-4BD2-9DCB-CA5115EB74CF}" type="pres">
      <dgm:prSet presAssocID="{EB08337B-C4C5-4738-8B5C-82A19C14FC03}" presName="ParentText" presStyleLbl="revTx" presStyleIdx="0" presStyleCnt="3">
        <dgm:presLayoutVars>
          <dgm:chMax val="0"/>
          <dgm:chPref val="0"/>
          <dgm:bulletEnabled val="1"/>
        </dgm:presLayoutVars>
      </dgm:prSet>
      <dgm:spPr/>
      <dgm:t>
        <a:bodyPr/>
        <a:lstStyle/>
        <a:p>
          <a:endParaRPr lang="el-GR"/>
        </a:p>
      </dgm:t>
    </dgm:pt>
    <dgm:pt modelId="{781E577A-8D4F-4A5E-B4AB-67014DC5EF31}" type="pres">
      <dgm:prSet presAssocID="{EB08337B-C4C5-4738-8B5C-82A19C14FC03}" presName="Triangle" presStyleLbl="alignNode1" presStyleIdx="1" presStyleCnt="5"/>
      <dgm:spPr/>
    </dgm:pt>
    <dgm:pt modelId="{A66FB6A2-5F03-49D3-A707-C609573613A9}" type="pres">
      <dgm:prSet presAssocID="{9F702F3A-EF7E-46AB-8CA5-6B8EF373455E}" presName="sibTrans" presStyleCnt="0"/>
      <dgm:spPr/>
    </dgm:pt>
    <dgm:pt modelId="{9BD3C326-1863-47DB-8310-78CEE724FB06}" type="pres">
      <dgm:prSet presAssocID="{9F702F3A-EF7E-46AB-8CA5-6B8EF373455E}" presName="space" presStyleCnt="0"/>
      <dgm:spPr/>
    </dgm:pt>
    <dgm:pt modelId="{0DA74C6E-8A99-43DF-985E-0AA7F3075FE3}" type="pres">
      <dgm:prSet presAssocID="{ADA8A85F-488C-4A8A-AC60-2721AF60C4B1}" presName="composite" presStyleCnt="0"/>
      <dgm:spPr/>
    </dgm:pt>
    <dgm:pt modelId="{E0C91D6C-6AD7-4A22-A62C-BABC351700F8}" type="pres">
      <dgm:prSet presAssocID="{ADA8A85F-488C-4A8A-AC60-2721AF60C4B1}" presName="LShape" presStyleLbl="alignNode1" presStyleIdx="2" presStyleCnt="5"/>
      <dgm:spPr/>
    </dgm:pt>
    <dgm:pt modelId="{282B4D8D-0258-4346-BE27-5D1A97CB8109}" type="pres">
      <dgm:prSet presAssocID="{ADA8A85F-488C-4A8A-AC60-2721AF60C4B1}" presName="ParentText" presStyleLbl="revTx" presStyleIdx="1" presStyleCnt="3">
        <dgm:presLayoutVars>
          <dgm:chMax val="0"/>
          <dgm:chPref val="0"/>
          <dgm:bulletEnabled val="1"/>
        </dgm:presLayoutVars>
      </dgm:prSet>
      <dgm:spPr/>
      <dgm:t>
        <a:bodyPr/>
        <a:lstStyle/>
        <a:p>
          <a:endParaRPr lang="el-GR"/>
        </a:p>
      </dgm:t>
    </dgm:pt>
    <dgm:pt modelId="{FEBC395D-1907-4B30-852C-65F5FF8C0E70}" type="pres">
      <dgm:prSet presAssocID="{ADA8A85F-488C-4A8A-AC60-2721AF60C4B1}" presName="Triangle" presStyleLbl="alignNode1" presStyleIdx="3" presStyleCnt="5" custLinFactNeighborX="4823" custLinFactNeighborY="-16039"/>
      <dgm:spPr/>
    </dgm:pt>
    <dgm:pt modelId="{530F5D41-135E-416A-B8BA-3D40071E0D62}" type="pres">
      <dgm:prSet presAssocID="{3FC6BFAF-D8B7-4B20-864C-D4B05ECEFA52}" presName="sibTrans" presStyleCnt="0"/>
      <dgm:spPr/>
    </dgm:pt>
    <dgm:pt modelId="{146C3BB1-AEA9-402D-A648-F631F8F33874}" type="pres">
      <dgm:prSet presAssocID="{3FC6BFAF-D8B7-4B20-864C-D4B05ECEFA52}" presName="space" presStyleCnt="0"/>
      <dgm:spPr/>
    </dgm:pt>
    <dgm:pt modelId="{41AB9A18-47CD-44DC-9EBD-8AE0FFF0FBB0}" type="pres">
      <dgm:prSet presAssocID="{8CF6368B-5A70-40C2-A78F-F1A24C39639E}" presName="composite" presStyleCnt="0"/>
      <dgm:spPr/>
    </dgm:pt>
    <dgm:pt modelId="{E52960EE-9393-41DA-9B44-6830B4ED83F1}" type="pres">
      <dgm:prSet presAssocID="{8CF6368B-5A70-40C2-A78F-F1A24C39639E}" presName="LShape" presStyleLbl="alignNode1" presStyleIdx="4" presStyleCnt="5"/>
      <dgm:spPr/>
    </dgm:pt>
    <dgm:pt modelId="{D4F8F210-480E-428B-8574-11650243FC7E}" type="pres">
      <dgm:prSet presAssocID="{8CF6368B-5A70-40C2-A78F-F1A24C39639E}" presName="ParentText" presStyleLbl="revTx" presStyleIdx="2" presStyleCnt="3">
        <dgm:presLayoutVars>
          <dgm:chMax val="0"/>
          <dgm:chPref val="0"/>
          <dgm:bulletEnabled val="1"/>
        </dgm:presLayoutVars>
      </dgm:prSet>
      <dgm:spPr/>
      <dgm:t>
        <a:bodyPr/>
        <a:lstStyle/>
        <a:p>
          <a:endParaRPr lang="el-GR"/>
        </a:p>
      </dgm:t>
    </dgm:pt>
  </dgm:ptLst>
  <dgm:cxnLst>
    <dgm:cxn modelId="{EA2CC265-267B-48F5-82AC-AC32A1F3A114}" type="presOf" srcId="{EB08337B-C4C5-4738-8B5C-82A19C14FC03}" destId="{F527B68D-5FAF-4BD2-9DCB-CA5115EB74CF}" srcOrd="0" destOrd="0" presId="urn:microsoft.com/office/officeart/2009/3/layout/StepUpProcess"/>
    <dgm:cxn modelId="{9467464C-74D3-4164-8821-974102BDC292}" type="presOf" srcId="{ADA8A85F-488C-4A8A-AC60-2721AF60C4B1}" destId="{282B4D8D-0258-4346-BE27-5D1A97CB8109}" srcOrd="0" destOrd="0" presId="urn:microsoft.com/office/officeart/2009/3/layout/StepUpProcess"/>
    <dgm:cxn modelId="{C082D25E-6CA0-48F2-A970-FFCF6FB0B8AB}" srcId="{B2FE66DD-41BB-465E-8B82-4E977C00037C}" destId="{8CF6368B-5A70-40C2-A78F-F1A24C39639E}" srcOrd="2" destOrd="0" parTransId="{5BA5AAE1-279B-4363-AF1F-DF77B00BA43E}" sibTransId="{5B2B13EB-E21B-4AE0-9088-686D95DA6776}"/>
    <dgm:cxn modelId="{49DB5165-20A8-469E-B51E-B7D92105A795}" srcId="{B2FE66DD-41BB-465E-8B82-4E977C00037C}" destId="{ADA8A85F-488C-4A8A-AC60-2721AF60C4B1}" srcOrd="1" destOrd="0" parTransId="{F9577E0E-777B-46D3-BFF5-2A203F94598C}" sibTransId="{3FC6BFAF-D8B7-4B20-864C-D4B05ECEFA52}"/>
    <dgm:cxn modelId="{681A4877-AE83-48D3-A922-E4967F6B51E4}" srcId="{B2FE66DD-41BB-465E-8B82-4E977C00037C}" destId="{EB08337B-C4C5-4738-8B5C-82A19C14FC03}" srcOrd="0" destOrd="0" parTransId="{E1AD46CB-B816-42A6-9DB9-EA659AF93534}" sibTransId="{9F702F3A-EF7E-46AB-8CA5-6B8EF373455E}"/>
    <dgm:cxn modelId="{AD65F469-BBC6-4687-B68E-7CC8EFD502D3}" type="presOf" srcId="{B2FE66DD-41BB-465E-8B82-4E977C00037C}" destId="{9DEE2CA4-3838-43B3-AB4F-9EA66BBE572E}" srcOrd="0" destOrd="0" presId="urn:microsoft.com/office/officeart/2009/3/layout/StepUpProcess"/>
    <dgm:cxn modelId="{FD5CE481-23BC-4897-BC88-5A7EDF20289C}" type="presOf" srcId="{8CF6368B-5A70-40C2-A78F-F1A24C39639E}" destId="{D4F8F210-480E-428B-8574-11650243FC7E}" srcOrd="0" destOrd="0" presId="urn:microsoft.com/office/officeart/2009/3/layout/StepUpProcess"/>
    <dgm:cxn modelId="{EA13087A-BDF6-4D4E-B7BC-17212F643F84}" type="presParOf" srcId="{9DEE2CA4-3838-43B3-AB4F-9EA66BBE572E}" destId="{F6A7D40A-AE75-4975-953C-B4134369610E}" srcOrd="0" destOrd="0" presId="urn:microsoft.com/office/officeart/2009/3/layout/StepUpProcess"/>
    <dgm:cxn modelId="{7DE52650-2A99-4EBA-8C54-F7F8474C8F78}" type="presParOf" srcId="{F6A7D40A-AE75-4975-953C-B4134369610E}" destId="{49FC9387-8DD4-4BB9-BC00-F0833EB07A9A}" srcOrd="0" destOrd="0" presId="urn:microsoft.com/office/officeart/2009/3/layout/StepUpProcess"/>
    <dgm:cxn modelId="{042EC318-CC13-4758-98FA-68655D9B88FB}" type="presParOf" srcId="{F6A7D40A-AE75-4975-953C-B4134369610E}" destId="{F527B68D-5FAF-4BD2-9DCB-CA5115EB74CF}" srcOrd="1" destOrd="0" presId="urn:microsoft.com/office/officeart/2009/3/layout/StepUpProcess"/>
    <dgm:cxn modelId="{8283D7BA-1D80-425D-B6DA-0A02CAB70223}" type="presParOf" srcId="{F6A7D40A-AE75-4975-953C-B4134369610E}" destId="{781E577A-8D4F-4A5E-B4AB-67014DC5EF31}" srcOrd="2" destOrd="0" presId="urn:microsoft.com/office/officeart/2009/3/layout/StepUpProcess"/>
    <dgm:cxn modelId="{F003732D-9DF4-4301-A9BC-35011F223DB8}" type="presParOf" srcId="{9DEE2CA4-3838-43B3-AB4F-9EA66BBE572E}" destId="{A66FB6A2-5F03-49D3-A707-C609573613A9}" srcOrd="1" destOrd="0" presId="urn:microsoft.com/office/officeart/2009/3/layout/StepUpProcess"/>
    <dgm:cxn modelId="{DDE75273-84EB-4BFD-9AB6-4362B6A0D3EC}" type="presParOf" srcId="{A66FB6A2-5F03-49D3-A707-C609573613A9}" destId="{9BD3C326-1863-47DB-8310-78CEE724FB06}" srcOrd="0" destOrd="0" presId="urn:microsoft.com/office/officeart/2009/3/layout/StepUpProcess"/>
    <dgm:cxn modelId="{442D8524-1E67-47DC-A744-D98732506956}" type="presParOf" srcId="{9DEE2CA4-3838-43B3-AB4F-9EA66BBE572E}" destId="{0DA74C6E-8A99-43DF-985E-0AA7F3075FE3}" srcOrd="2" destOrd="0" presId="urn:microsoft.com/office/officeart/2009/3/layout/StepUpProcess"/>
    <dgm:cxn modelId="{98FD3666-5DA0-4D84-8A70-7BE019ED35DF}" type="presParOf" srcId="{0DA74C6E-8A99-43DF-985E-0AA7F3075FE3}" destId="{E0C91D6C-6AD7-4A22-A62C-BABC351700F8}" srcOrd="0" destOrd="0" presId="urn:microsoft.com/office/officeart/2009/3/layout/StepUpProcess"/>
    <dgm:cxn modelId="{632DD37F-674D-4242-AC81-2F225EAEDB15}" type="presParOf" srcId="{0DA74C6E-8A99-43DF-985E-0AA7F3075FE3}" destId="{282B4D8D-0258-4346-BE27-5D1A97CB8109}" srcOrd="1" destOrd="0" presId="urn:microsoft.com/office/officeart/2009/3/layout/StepUpProcess"/>
    <dgm:cxn modelId="{86321A54-AE4B-44F8-B005-F9AF7169A29D}" type="presParOf" srcId="{0DA74C6E-8A99-43DF-985E-0AA7F3075FE3}" destId="{FEBC395D-1907-4B30-852C-65F5FF8C0E70}" srcOrd="2" destOrd="0" presId="urn:microsoft.com/office/officeart/2009/3/layout/StepUpProcess"/>
    <dgm:cxn modelId="{511F314C-3299-4B90-8EC3-5EC4979BF345}" type="presParOf" srcId="{9DEE2CA4-3838-43B3-AB4F-9EA66BBE572E}" destId="{530F5D41-135E-416A-B8BA-3D40071E0D62}" srcOrd="3" destOrd="0" presId="urn:microsoft.com/office/officeart/2009/3/layout/StepUpProcess"/>
    <dgm:cxn modelId="{6FE2F9B4-4D02-4D6C-A718-1B0823315EF8}" type="presParOf" srcId="{530F5D41-135E-416A-B8BA-3D40071E0D62}" destId="{146C3BB1-AEA9-402D-A648-F631F8F33874}" srcOrd="0" destOrd="0" presId="urn:microsoft.com/office/officeart/2009/3/layout/StepUpProcess"/>
    <dgm:cxn modelId="{AAD82ED5-AC25-45CA-A6A7-AEE7B4BB366F}" type="presParOf" srcId="{9DEE2CA4-3838-43B3-AB4F-9EA66BBE572E}" destId="{41AB9A18-47CD-44DC-9EBD-8AE0FFF0FBB0}" srcOrd="4" destOrd="0" presId="urn:microsoft.com/office/officeart/2009/3/layout/StepUpProcess"/>
    <dgm:cxn modelId="{154431B0-4781-467F-A242-7ECF8381E65E}" type="presParOf" srcId="{41AB9A18-47CD-44DC-9EBD-8AE0FFF0FBB0}" destId="{E52960EE-9393-41DA-9B44-6830B4ED83F1}" srcOrd="0" destOrd="0" presId="urn:microsoft.com/office/officeart/2009/3/layout/StepUpProcess"/>
    <dgm:cxn modelId="{3E73F15B-6793-4E63-B300-AA095A6EB16A}" type="presParOf" srcId="{41AB9A18-47CD-44DC-9EBD-8AE0FFF0FBB0}" destId="{D4F8F210-480E-428B-8574-11650243FC7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2FE66DD-41BB-465E-8B82-4E977C00037C}"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l-GR"/>
        </a:p>
      </dgm:t>
    </dgm:pt>
    <dgm:pt modelId="{EB08337B-C4C5-4738-8B5C-82A19C14FC03}">
      <dgm:prSet custT="1"/>
      <dgm:spPr/>
      <dgm:t>
        <a:bodyPr/>
        <a:lstStyle/>
        <a:p>
          <a:pPr algn="ctr" rtl="0"/>
          <a:r>
            <a:rPr lang="el-GR" sz="1800" dirty="0" smtClean="0"/>
            <a:t>Ανταγωνιστικότητα</a:t>
          </a:r>
          <a:endParaRPr lang="el-GR" sz="1800" b="0" dirty="0">
            <a:effectLst/>
            <a:latin typeface="Calibri" pitchFamily="34" charset="0"/>
          </a:endParaRPr>
        </a:p>
      </dgm:t>
    </dgm:pt>
    <dgm:pt modelId="{E1AD46CB-B816-42A6-9DB9-EA659AF93534}" type="parTrans" cxnId="{681A4877-AE83-48D3-A922-E4967F6B51E4}">
      <dgm:prSet/>
      <dgm:spPr/>
      <dgm:t>
        <a:bodyPr/>
        <a:lstStyle/>
        <a:p>
          <a:pPr algn="ctr"/>
          <a:endParaRPr lang="el-GR" sz="1800" b="0">
            <a:solidFill>
              <a:schemeClr val="tx1"/>
            </a:solidFill>
            <a:effectLst/>
          </a:endParaRPr>
        </a:p>
      </dgm:t>
    </dgm:pt>
    <dgm:pt modelId="{9F702F3A-EF7E-46AB-8CA5-6B8EF373455E}" type="sibTrans" cxnId="{681A4877-AE83-48D3-A922-E4967F6B51E4}">
      <dgm:prSet/>
      <dgm:spPr/>
      <dgm:t>
        <a:bodyPr/>
        <a:lstStyle/>
        <a:p>
          <a:pPr algn="ctr"/>
          <a:endParaRPr lang="el-GR" sz="1800" b="0">
            <a:solidFill>
              <a:schemeClr val="tx1"/>
            </a:solidFill>
            <a:effectLst/>
          </a:endParaRPr>
        </a:p>
      </dgm:t>
    </dgm:pt>
    <dgm:pt modelId="{ADA8A85F-488C-4A8A-AC60-2721AF60C4B1}">
      <dgm:prSet custT="1"/>
      <dgm:spPr/>
      <dgm:t>
        <a:bodyPr/>
        <a:lstStyle/>
        <a:p>
          <a:pPr algn="ctr" rtl="0"/>
          <a:r>
            <a:rPr lang="el-GR" sz="1800" b="1" dirty="0" smtClean="0"/>
            <a:t>1</a:t>
          </a:r>
          <a:r>
            <a:rPr lang="tr-TR" sz="1800" dirty="0" smtClean="0"/>
            <a:t> </a:t>
          </a:r>
          <a:r>
            <a:rPr lang="el-GR" sz="1800" dirty="0" smtClean="0"/>
            <a:t>Βελτίωση της ανταγωνιστικότητας στην περιοχής συνεργασίας</a:t>
          </a:r>
          <a:endParaRPr lang="el-GR" sz="1800" b="0" u="none" dirty="0" smtClean="0">
            <a:effectLst/>
            <a:latin typeface="Calibri" pitchFamily="34" charset="0"/>
          </a:endParaRPr>
        </a:p>
      </dgm:t>
    </dgm:pt>
    <dgm:pt modelId="{F9577E0E-777B-46D3-BFF5-2A203F94598C}" type="parTrans" cxnId="{49DB5165-20A8-469E-B51E-B7D92105A795}">
      <dgm:prSet/>
      <dgm:spPr/>
      <dgm:t>
        <a:bodyPr/>
        <a:lstStyle/>
        <a:p>
          <a:pPr algn="ctr"/>
          <a:endParaRPr lang="el-GR" sz="1800" b="0">
            <a:solidFill>
              <a:schemeClr val="tx1"/>
            </a:solidFill>
            <a:effectLst/>
          </a:endParaRPr>
        </a:p>
      </dgm:t>
    </dgm:pt>
    <dgm:pt modelId="{3FC6BFAF-D8B7-4B20-864C-D4B05ECEFA52}" type="sibTrans" cxnId="{49DB5165-20A8-469E-B51E-B7D92105A795}">
      <dgm:prSet/>
      <dgm:spPr/>
      <dgm:t>
        <a:bodyPr/>
        <a:lstStyle/>
        <a:p>
          <a:pPr algn="ctr"/>
          <a:endParaRPr lang="el-GR" sz="1800" b="0">
            <a:solidFill>
              <a:schemeClr val="tx1"/>
            </a:solidFill>
            <a:effectLst/>
          </a:endParaRPr>
        </a:p>
      </dgm:t>
    </dgm:pt>
    <dgm:pt modelId="{8CF6368B-5A70-40C2-A78F-F1A24C39639E}">
      <dgm:prSet custT="1"/>
      <dgm:spPr/>
      <dgm:t>
        <a:bodyPr/>
        <a:lstStyle/>
        <a:p>
          <a:pPr algn="ctr" rtl="0"/>
          <a:r>
            <a:rPr lang="el-GR" sz="1800" b="1" dirty="0" smtClean="0">
              <a:solidFill>
                <a:schemeClr val="tx1"/>
              </a:solidFill>
            </a:rPr>
            <a:t>1.1</a:t>
          </a:r>
          <a:r>
            <a:rPr lang="tr-TR" sz="1800" dirty="0" smtClean="0">
              <a:solidFill>
                <a:schemeClr val="tx1"/>
              </a:solidFill>
            </a:rPr>
            <a:t> </a:t>
          </a:r>
          <a:r>
            <a:rPr lang="el-GR" sz="1800" b="0" i="0" dirty="0" smtClean="0">
              <a:solidFill>
                <a:schemeClr val="accent6">
                  <a:lumMod val="50000"/>
                </a:schemeClr>
              </a:solidFill>
            </a:rPr>
            <a:t>Ενίσχυση της επιχειρηματικότητας</a:t>
          </a:r>
        </a:p>
        <a:p>
          <a:pPr algn="ctr" rtl="0"/>
          <a:endParaRPr lang="el-GR" sz="1800" b="0" dirty="0" smtClean="0">
            <a:solidFill>
              <a:schemeClr val="accent2">
                <a:lumMod val="75000"/>
              </a:schemeClr>
            </a:solidFill>
            <a:effectLst/>
            <a:latin typeface="Calibri" pitchFamily="34" charset="0"/>
          </a:endParaRPr>
        </a:p>
        <a:p>
          <a:pPr algn="ctr" rtl="0"/>
          <a:r>
            <a:rPr lang="el-GR" sz="1800" b="1" dirty="0" smtClean="0">
              <a:solidFill>
                <a:schemeClr val="tx1"/>
              </a:solidFill>
            </a:rPr>
            <a:t>1.2</a:t>
          </a:r>
          <a:r>
            <a:rPr lang="tr-TR" sz="1800" dirty="0" smtClean="0">
              <a:solidFill>
                <a:schemeClr val="tx1"/>
              </a:solidFill>
            </a:rPr>
            <a:t> </a:t>
          </a:r>
          <a:r>
            <a:rPr lang="el-GR" sz="1800" b="0" i="0" dirty="0" smtClean="0">
              <a:solidFill>
                <a:schemeClr val="accent6">
                  <a:lumMod val="50000"/>
                </a:schemeClr>
              </a:solidFill>
            </a:rPr>
            <a:t>Ενίσχυση έρευνας – τεχνολογίας και καινοτομίας</a:t>
          </a:r>
        </a:p>
        <a:p>
          <a:pPr algn="ctr" rtl="0"/>
          <a:endParaRPr lang="el-GR" sz="1800" b="0" i="0" dirty="0" smtClean="0"/>
        </a:p>
        <a:p>
          <a:pPr algn="ctr" rtl="0"/>
          <a:r>
            <a:rPr lang="el-GR" sz="1800" b="1" dirty="0" smtClean="0">
              <a:solidFill>
                <a:schemeClr val="tx1"/>
              </a:solidFill>
            </a:rPr>
            <a:t>1.3 </a:t>
          </a:r>
          <a:r>
            <a:rPr lang="el-GR" sz="1800" b="0" i="0" dirty="0" smtClean="0">
              <a:solidFill>
                <a:schemeClr val="accent6">
                  <a:lumMod val="50000"/>
                </a:schemeClr>
              </a:solidFill>
            </a:rPr>
            <a:t>Ενίσχυση ανθρώπινου δυναμικού</a:t>
          </a:r>
          <a:endParaRPr lang="el-GR" sz="1800" b="0" dirty="0" smtClean="0">
            <a:solidFill>
              <a:schemeClr val="accent6">
                <a:lumMod val="50000"/>
              </a:schemeClr>
            </a:solidFill>
            <a:effectLst/>
            <a:latin typeface="Calibri" pitchFamily="34" charset="0"/>
          </a:endParaRPr>
        </a:p>
      </dgm:t>
    </dgm:pt>
    <dgm:pt modelId="{5BA5AAE1-279B-4363-AF1F-DF77B00BA43E}" type="parTrans" cxnId="{C082D25E-6CA0-48F2-A970-FFCF6FB0B8AB}">
      <dgm:prSet/>
      <dgm:spPr/>
      <dgm:t>
        <a:bodyPr/>
        <a:lstStyle/>
        <a:p>
          <a:pPr algn="ctr"/>
          <a:endParaRPr lang="el-GR" sz="1800" b="0">
            <a:solidFill>
              <a:schemeClr val="tx1"/>
            </a:solidFill>
            <a:effectLst/>
          </a:endParaRPr>
        </a:p>
      </dgm:t>
    </dgm:pt>
    <dgm:pt modelId="{5B2B13EB-E21B-4AE0-9088-686D95DA6776}" type="sibTrans" cxnId="{C082D25E-6CA0-48F2-A970-FFCF6FB0B8AB}">
      <dgm:prSet/>
      <dgm:spPr/>
      <dgm:t>
        <a:bodyPr/>
        <a:lstStyle/>
        <a:p>
          <a:pPr algn="ctr"/>
          <a:endParaRPr lang="el-GR" sz="1800" b="0">
            <a:solidFill>
              <a:schemeClr val="tx1"/>
            </a:solidFill>
            <a:effectLst/>
          </a:endParaRPr>
        </a:p>
      </dgm:t>
    </dgm:pt>
    <dgm:pt modelId="{9DEE2CA4-3838-43B3-AB4F-9EA66BBE572E}" type="pres">
      <dgm:prSet presAssocID="{B2FE66DD-41BB-465E-8B82-4E977C00037C}" presName="rootnode" presStyleCnt="0">
        <dgm:presLayoutVars>
          <dgm:chMax/>
          <dgm:chPref/>
          <dgm:dir/>
          <dgm:animLvl val="lvl"/>
        </dgm:presLayoutVars>
      </dgm:prSet>
      <dgm:spPr/>
      <dgm:t>
        <a:bodyPr/>
        <a:lstStyle/>
        <a:p>
          <a:endParaRPr lang="el-GR"/>
        </a:p>
      </dgm:t>
    </dgm:pt>
    <dgm:pt modelId="{F6A7D40A-AE75-4975-953C-B4134369610E}" type="pres">
      <dgm:prSet presAssocID="{EB08337B-C4C5-4738-8B5C-82A19C14FC03}" presName="composite" presStyleCnt="0"/>
      <dgm:spPr/>
    </dgm:pt>
    <dgm:pt modelId="{49FC9387-8DD4-4BB9-BC00-F0833EB07A9A}" type="pres">
      <dgm:prSet presAssocID="{EB08337B-C4C5-4738-8B5C-82A19C14FC03}" presName="LShape" presStyleLbl="alignNode1" presStyleIdx="0" presStyleCnt="5" custLinFactNeighborX="-2389" custLinFactNeighborY="2458"/>
      <dgm:spPr/>
    </dgm:pt>
    <dgm:pt modelId="{F527B68D-5FAF-4BD2-9DCB-CA5115EB74CF}" type="pres">
      <dgm:prSet presAssocID="{EB08337B-C4C5-4738-8B5C-82A19C14FC03}" presName="ParentText" presStyleLbl="revTx" presStyleIdx="0" presStyleCnt="3">
        <dgm:presLayoutVars>
          <dgm:chMax val="0"/>
          <dgm:chPref val="0"/>
          <dgm:bulletEnabled val="1"/>
        </dgm:presLayoutVars>
      </dgm:prSet>
      <dgm:spPr/>
      <dgm:t>
        <a:bodyPr/>
        <a:lstStyle/>
        <a:p>
          <a:endParaRPr lang="el-GR"/>
        </a:p>
      </dgm:t>
    </dgm:pt>
    <dgm:pt modelId="{781E577A-8D4F-4A5E-B4AB-67014DC5EF31}" type="pres">
      <dgm:prSet presAssocID="{EB08337B-C4C5-4738-8B5C-82A19C14FC03}" presName="Triangle" presStyleLbl="alignNode1" presStyleIdx="1" presStyleCnt="5"/>
      <dgm:spPr/>
    </dgm:pt>
    <dgm:pt modelId="{A66FB6A2-5F03-49D3-A707-C609573613A9}" type="pres">
      <dgm:prSet presAssocID="{9F702F3A-EF7E-46AB-8CA5-6B8EF373455E}" presName="sibTrans" presStyleCnt="0"/>
      <dgm:spPr/>
    </dgm:pt>
    <dgm:pt modelId="{9BD3C326-1863-47DB-8310-78CEE724FB06}" type="pres">
      <dgm:prSet presAssocID="{9F702F3A-EF7E-46AB-8CA5-6B8EF373455E}" presName="space" presStyleCnt="0"/>
      <dgm:spPr/>
    </dgm:pt>
    <dgm:pt modelId="{0DA74C6E-8A99-43DF-985E-0AA7F3075FE3}" type="pres">
      <dgm:prSet presAssocID="{ADA8A85F-488C-4A8A-AC60-2721AF60C4B1}" presName="composite" presStyleCnt="0"/>
      <dgm:spPr/>
    </dgm:pt>
    <dgm:pt modelId="{E0C91D6C-6AD7-4A22-A62C-BABC351700F8}" type="pres">
      <dgm:prSet presAssocID="{ADA8A85F-488C-4A8A-AC60-2721AF60C4B1}" presName="LShape" presStyleLbl="alignNode1" presStyleIdx="2" presStyleCnt="5"/>
      <dgm:spPr/>
    </dgm:pt>
    <dgm:pt modelId="{282B4D8D-0258-4346-BE27-5D1A97CB8109}" type="pres">
      <dgm:prSet presAssocID="{ADA8A85F-488C-4A8A-AC60-2721AF60C4B1}" presName="ParentText" presStyleLbl="revTx" presStyleIdx="1" presStyleCnt="3">
        <dgm:presLayoutVars>
          <dgm:chMax val="0"/>
          <dgm:chPref val="0"/>
          <dgm:bulletEnabled val="1"/>
        </dgm:presLayoutVars>
      </dgm:prSet>
      <dgm:spPr/>
      <dgm:t>
        <a:bodyPr/>
        <a:lstStyle/>
        <a:p>
          <a:endParaRPr lang="el-GR"/>
        </a:p>
      </dgm:t>
    </dgm:pt>
    <dgm:pt modelId="{FEBC395D-1907-4B30-852C-65F5FF8C0E70}" type="pres">
      <dgm:prSet presAssocID="{ADA8A85F-488C-4A8A-AC60-2721AF60C4B1}" presName="Triangle" presStyleLbl="alignNode1" presStyleIdx="3" presStyleCnt="5" custLinFactNeighborX="4823" custLinFactNeighborY="-16039"/>
      <dgm:spPr/>
    </dgm:pt>
    <dgm:pt modelId="{530F5D41-135E-416A-B8BA-3D40071E0D62}" type="pres">
      <dgm:prSet presAssocID="{3FC6BFAF-D8B7-4B20-864C-D4B05ECEFA52}" presName="sibTrans" presStyleCnt="0"/>
      <dgm:spPr/>
    </dgm:pt>
    <dgm:pt modelId="{146C3BB1-AEA9-402D-A648-F631F8F33874}" type="pres">
      <dgm:prSet presAssocID="{3FC6BFAF-D8B7-4B20-864C-D4B05ECEFA52}" presName="space" presStyleCnt="0"/>
      <dgm:spPr/>
    </dgm:pt>
    <dgm:pt modelId="{41AB9A18-47CD-44DC-9EBD-8AE0FFF0FBB0}" type="pres">
      <dgm:prSet presAssocID="{8CF6368B-5A70-40C2-A78F-F1A24C39639E}" presName="composite" presStyleCnt="0"/>
      <dgm:spPr/>
    </dgm:pt>
    <dgm:pt modelId="{E52960EE-9393-41DA-9B44-6830B4ED83F1}" type="pres">
      <dgm:prSet presAssocID="{8CF6368B-5A70-40C2-A78F-F1A24C39639E}" presName="LShape" presStyleLbl="alignNode1" presStyleIdx="4" presStyleCnt="5"/>
      <dgm:spPr/>
    </dgm:pt>
    <dgm:pt modelId="{D4F8F210-480E-428B-8574-11650243FC7E}" type="pres">
      <dgm:prSet presAssocID="{8CF6368B-5A70-40C2-A78F-F1A24C39639E}" presName="ParentText" presStyleLbl="revTx" presStyleIdx="2" presStyleCnt="3">
        <dgm:presLayoutVars>
          <dgm:chMax val="0"/>
          <dgm:chPref val="0"/>
          <dgm:bulletEnabled val="1"/>
        </dgm:presLayoutVars>
      </dgm:prSet>
      <dgm:spPr/>
      <dgm:t>
        <a:bodyPr/>
        <a:lstStyle/>
        <a:p>
          <a:endParaRPr lang="el-GR"/>
        </a:p>
      </dgm:t>
    </dgm:pt>
  </dgm:ptLst>
  <dgm:cxnLst>
    <dgm:cxn modelId="{2DE0B830-EFF8-4142-B4E2-7EECF4CCE63D}" type="presOf" srcId="{B2FE66DD-41BB-465E-8B82-4E977C00037C}" destId="{9DEE2CA4-3838-43B3-AB4F-9EA66BBE572E}" srcOrd="0" destOrd="0" presId="urn:microsoft.com/office/officeart/2009/3/layout/StepUpProcess"/>
    <dgm:cxn modelId="{F93BC98B-33CB-4DD3-84CF-0B5AC1469235}" type="presOf" srcId="{8CF6368B-5A70-40C2-A78F-F1A24C39639E}" destId="{D4F8F210-480E-428B-8574-11650243FC7E}" srcOrd="0" destOrd="0" presId="urn:microsoft.com/office/officeart/2009/3/layout/StepUpProcess"/>
    <dgm:cxn modelId="{49DB5165-20A8-469E-B51E-B7D92105A795}" srcId="{B2FE66DD-41BB-465E-8B82-4E977C00037C}" destId="{ADA8A85F-488C-4A8A-AC60-2721AF60C4B1}" srcOrd="1" destOrd="0" parTransId="{F9577E0E-777B-46D3-BFF5-2A203F94598C}" sibTransId="{3FC6BFAF-D8B7-4B20-864C-D4B05ECEFA52}"/>
    <dgm:cxn modelId="{681A4877-AE83-48D3-A922-E4967F6B51E4}" srcId="{B2FE66DD-41BB-465E-8B82-4E977C00037C}" destId="{EB08337B-C4C5-4738-8B5C-82A19C14FC03}" srcOrd="0" destOrd="0" parTransId="{E1AD46CB-B816-42A6-9DB9-EA659AF93534}" sibTransId="{9F702F3A-EF7E-46AB-8CA5-6B8EF373455E}"/>
    <dgm:cxn modelId="{C082D25E-6CA0-48F2-A970-FFCF6FB0B8AB}" srcId="{B2FE66DD-41BB-465E-8B82-4E977C00037C}" destId="{8CF6368B-5A70-40C2-A78F-F1A24C39639E}" srcOrd="2" destOrd="0" parTransId="{5BA5AAE1-279B-4363-AF1F-DF77B00BA43E}" sibTransId="{5B2B13EB-E21B-4AE0-9088-686D95DA6776}"/>
    <dgm:cxn modelId="{33A5F23A-E0D2-44CF-BE83-FFF3F93D99AC}" type="presOf" srcId="{ADA8A85F-488C-4A8A-AC60-2721AF60C4B1}" destId="{282B4D8D-0258-4346-BE27-5D1A97CB8109}" srcOrd="0" destOrd="0" presId="urn:microsoft.com/office/officeart/2009/3/layout/StepUpProcess"/>
    <dgm:cxn modelId="{DBE5E7B3-E51E-4628-8E99-3EE71FB1C283}" type="presOf" srcId="{EB08337B-C4C5-4738-8B5C-82A19C14FC03}" destId="{F527B68D-5FAF-4BD2-9DCB-CA5115EB74CF}" srcOrd="0" destOrd="0" presId="urn:microsoft.com/office/officeart/2009/3/layout/StepUpProcess"/>
    <dgm:cxn modelId="{9C4DED32-858D-421F-9CD1-409B4682A279}" type="presParOf" srcId="{9DEE2CA4-3838-43B3-AB4F-9EA66BBE572E}" destId="{F6A7D40A-AE75-4975-953C-B4134369610E}" srcOrd="0" destOrd="0" presId="urn:microsoft.com/office/officeart/2009/3/layout/StepUpProcess"/>
    <dgm:cxn modelId="{95FED2CA-6DD2-44A9-94C7-4F776D8941BE}" type="presParOf" srcId="{F6A7D40A-AE75-4975-953C-B4134369610E}" destId="{49FC9387-8DD4-4BB9-BC00-F0833EB07A9A}" srcOrd="0" destOrd="0" presId="urn:microsoft.com/office/officeart/2009/3/layout/StepUpProcess"/>
    <dgm:cxn modelId="{EA0D621C-A0A9-4904-92CE-E6E4F087AAC6}" type="presParOf" srcId="{F6A7D40A-AE75-4975-953C-B4134369610E}" destId="{F527B68D-5FAF-4BD2-9DCB-CA5115EB74CF}" srcOrd="1" destOrd="0" presId="urn:microsoft.com/office/officeart/2009/3/layout/StepUpProcess"/>
    <dgm:cxn modelId="{16EA349D-AEE4-44D3-8452-9BCE75E36852}" type="presParOf" srcId="{F6A7D40A-AE75-4975-953C-B4134369610E}" destId="{781E577A-8D4F-4A5E-B4AB-67014DC5EF31}" srcOrd="2" destOrd="0" presId="urn:microsoft.com/office/officeart/2009/3/layout/StepUpProcess"/>
    <dgm:cxn modelId="{A4128AD9-4810-466A-99BC-21976D8AB134}" type="presParOf" srcId="{9DEE2CA4-3838-43B3-AB4F-9EA66BBE572E}" destId="{A66FB6A2-5F03-49D3-A707-C609573613A9}" srcOrd="1" destOrd="0" presId="urn:microsoft.com/office/officeart/2009/3/layout/StepUpProcess"/>
    <dgm:cxn modelId="{0912164D-22DA-4CC6-8A0B-D8B7633BE9D9}" type="presParOf" srcId="{A66FB6A2-5F03-49D3-A707-C609573613A9}" destId="{9BD3C326-1863-47DB-8310-78CEE724FB06}" srcOrd="0" destOrd="0" presId="urn:microsoft.com/office/officeart/2009/3/layout/StepUpProcess"/>
    <dgm:cxn modelId="{B5F08CF2-C8B3-44DC-BFF4-26CE3C42D8B4}" type="presParOf" srcId="{9DEE2CA4-3838-43B3-AB4F-9EA66BBE572E}" destId="{0DA74C6E-8A99-43DF-985E-0AA7F3075FE3}" srcOrd="2" destOrd="0" presId="urn:microsoft.com/office/officeart/2009/3/layout/StepUpProcess"/>
    <dgm:cxn modelId="{D003B702-764C-4519-B6EA-A1A94CCD06BE}" type="presParOf" srcId="{0DA74C6E-8A99-43DF-985E-0AA7F3075FE3}" destId="{E0C91D6C-6AD7-4A22-A62C-BABC351700F8}" srcOrd="0" destOrd="0" presId="urn:microsoft.com/office/officeart/2009/3/layout/StepUpProcess"/>
    <dgm:cxn modelId="{802480FC-8A1C-467B-8297-E1A85F5E97DC}" type="presParOf" srcId="{0DA74C6E-8A99-43DF-985E-0AA7F3075FE3}" destId="{282B4D8D-0258-4346-BE27-5D1A97CB8109}" srcOrd="1" destOrd="0" presId="urn:microsoft.com/office/officeart/2009/3/layout/StepUpProcess"/>
    <dgm:cxn modelId="{1B596A11-6E1F-4CA6-B0D4-D0A88CD8AC18}" type="presParOf" srcId="{0DA74C6E-8A99-43DF-985E-0AA7F3075FE3}" destId="{FEBC395D-1907-4B30-852C-65F5FF8C0E70}" srcOrd="2" destOrd="0" presId="urn:microsoft.com/office/officeart/2009/3/layout/StepUpProcess"/>
    <dgm:cxn modelId="{9722DE64-854C-43A2-8DAC-B9CE125EE67D}" type="presParOf" srcId="{9DEE2CA4-3838-43B3-AB4F-9EA66BBE572E}" destId="{530F5D41-135E-416A-B8BA-3D40071E0D62}" srcOrd="3" destOrd="0" presId="urn:microsoft.com/office/officeart/2009/3/layout/StepUpProcess"/>
    <dgm:cxn modelId="{E6D02FF5-4B3E-428B-A916-58F8643F1032}" type="presParOf" srcId="{530F5D41-135E-416A-B8BA-3D40071E0D62}" destId="{146C3BB1-AEA9-402D-A648-F631F8F33874}" srcOrd="0" destOrd="0" presId="urn:microsoft.com/office/officeart/2009/3/layout/StepUpProcess"/>
    <dgm:cxn modelId="{5FD8F86E-BF81-4931-8F9D-C0636F6D8CBC}" type="presParOf" srcId="{9DEE2CA4-3838-43B3-AB4F-9EA66BBE572E}" destId="{41AB9A18-47CD-44DC-9EBD-8AE0FFF0FBB0}" srcOrd="4" destOrd="0" presId="urn:microsoft.com/office/officeart/2009/3/layout/StepUpProcess"/>
    <dgm:cxn modelId="{B547A78D-AAF7-46DA-857B-0CDCD481A3BC}" type="presParOf" srcId="{41AB9A18-47CD-44DC-9EBD-8AE0FFF0FBB0}" destId="{E52960EE-9393-41DA-9B44-6830B4ED83F1}" srcOrd="0" destOrd="0" presId="urn:microsoft.com/office/officeart/2009/3/layout/StepUpProcess"/>
    <dgm:cxn modelId="{2994E274-4A09-4D6C-9571-EC3B2D797D77}" type="presParOf" srcId="{41AB9A18-47CD-44DC-9EBD-8AE0FFF0FBB0}" destId="{D4F8F210-480E-428B-8574-11650243FC7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2FE66DD-41BB-465E-8B82-4E977C00037C}"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l-GR"/>
        </a:p>
      </dgm:t>
    </dgm:pt>
    <dgm:pt modelId="{EB08337B-C4C5-4738-8B5C-82A19C14FC03}">
      <dgm:prSet custT="1"/>
      <dgm:spPr/>
      <dgm:t>
        <a:bodyPr/>
        <a:lstStyle/>
        <a:p>
          <a:pPr algn="ctr" rtl="0"/>
          <a:r>
            <a:rPr lang="el-GR" sz="1800" dirty="0" smtClean="0"/>
            <a:t>Φυσικό &amp; Πολιτιστικό Περιβάλλον</a:t>
          </a:r>
          <a:endParaRPr lang="el-GR" sz="1800" b="0" dirty="0">
            <a:effectLst/>
            <a:latin typeface="Calibri" pitchFamily="34" charset="0"/>
          </a:endParaRPr>
        </a:p>
      </dgm:t>
    </dgm:pt>
    <dgm:pt modelId="{E1AD46CB-B816-42A6-9DB9-EA659AF93534}" type="parTrans" cxnId="{681A4877-AE83-48D3-A922-E4967F6B51E4}">
      <dgm:prSet/>
      <dgm:spPr/>
      <dgm:t>
        <a:bodyPr/>
        <a:lstStyle/>
        <a:p>
          <a:pPr algn="ctr"/>
          <a:endParaRPr lang="el-GR" sz="1800" b="0">
            <a:solidFill>
              <a:schemeClr val="tx1"/>
            </a:solidFill>
            <a:effectLst/>
          </a:endParaRPr>
        </a:p>
      </dgm:t>
    </dgm:pt>
    <dgm:pt modelId="{9F702F3A-EF7E-46AB-8CA5-6B8EF373455E}" type="sibTrans" cxnId="{681A4877-AE83-48D3-A922-E4967F6B51E4}">
      <dgm:prSet/>
      <dgm:spPr/>
      <dgm:t>
        <a:bodyPr/>
        <a:lstStyle/>
        <a:p>
          <a:pPr algn="ctr"/>
          <a:endParaRPr lang="el-GR" sz="1800" b="0">
            <a:solidFill>
              <a:schemeClr val="tx1"/>
            </a:solidFill>
            <a:effectLst/>
          </a:endParaRPr>
        </a:p>
      </dgm:t>
    </dgm:pt>
    <dgm:pt modelId="{ADA8A85F-488C-4A8A-AC60-2721AF60C4B1}">
      <dgm:prSet custT="1"/>
      <dgm:spPr/>
      <dgm:t>
        <a:bodyPr/>
        <a:lstStyle/>
        <a:p>
          <a:pPr algn="ctr" rtl="0"/>
          <a:r>
            <a:rPr lang="el-GR" sz="1800" b="1" dirty="0" smtClean="0"/>
            <a:t>2</a:t>
          </a:r>
          <a:r>
            <a:rPr lang="tr-TR" sz="1800" dirty="0" smtClean="0"/>
            <a:t> </a:t>
          </a:r>
          <a:r>
            <a:rPr lang="el-GR" sz="1800" dirty="0" smtClean="0"/>
            <a:t>Προστασία φυσικών &amp; πολιτιστικών πόρων</a:t>
          </a:r>
          <a:endParaRPr lang="el-GR" sz="1800" b="0" u="none" dirty="0" smtClean="0">
            <a:effectLst/>
            <a:latin typeface="Calibri" pitchFamily="34" charset="0"/>
          </a:endParaRPr>
        </a:p>
      </dgm:t>
    </dgm:pt>
    <dgm:pt modelId="{F9577E0E-777B-46D3-BFF5-2A203F94598C}" type="parTrans" cxnId="{49DB5165-20A8-469E-B51E-B7D92105A795}">
      <dgm:prSet/>
      <dgm:spPr/>
      <dgm:t>
        <a:bodyPr/>
        <a:lstStyle/>
        <a:p>
          <a:pPr algn="ctr"/>
          <a:endParaRPr lang="el-GR" sz="1800" b="0">
            <a:solidFill>
              <a:schemeClr val="tx1"/>
            </a:solidFill>
            <a:effectLst/>
          </a:endParaRPr>
        </a:p>
      </dgm:t>
    </dgm:pt>
    <dgm:pt modelId="{3FC6BFAF-D8B7-4B20-864C-D4B05ECEFA52}" type="sibTrans" cxnId="{49DB5165-20A8-469E-B51E-B7D92105A795}">
      <dgm:prSet/>
      <dgm:spPr/>
      <dgm:t>
        <a:bodyPr/>
        <a:lstStyle/>
        <a:p>
          <a:pPr algn="ctr"/>
          <a:endParaRPr lang="el-GR" sz="1800" b="0">
            <a:solidFill>
              <a:schemeClr val="tx1"/>
            </a:solidFill>
            <a:effectLst/>
          </a:endParaRPr>
        </a:p>
      </dgm:t>
    </dgm:pt>
    <dgm:pt modelId="{8CF6368B-5A70-40C2-A78F-F1A24C39639E}">
      <dgm:prSet custT="1"/>
      <dgm:spPr/>
      <dgm:t>
        <a:bodyPr/>
        <a:lstStyle/>
        <a:p>
          <a:pPr algn="ctr" rtl="0"/>
          <a:r>
            <a:rPr lang="el-GR" sz="1800" b="1" dirty="0" smtClean="0">
              <a:solidFill>
                <a:schemeClr val="tx1"/>
              </a:solidFill>
            </a:rPr>
            <a:t>2.1</a:t>
          </a:r>
          <a:r>
            <a:rPr lang="tr-TR" sz="1800" dirty="0" smtClean="0">
              <a:solidFill>
                <a:schemeClr val="tx1"/>
              </a:solidFill>
            </a:rPr>
            <a:t> </a:t>
          </a:r>
          <a:r>
            <a:rPr lang="el-GR" sz="1800" b="0" i="0" dirty="0" smtClean="0">
              <a:solidFill>
                <a:schemeClr val="accent6">
                  <a:lumMod val="50000"/>
                </a:schemeClr>
              </a:solidFill>
            </a:rPr>
            <a:t>Αξιοποίηση &amp; διαχείριση φυσικών &amp; πολιτιστικών πόρων</a:t>
          </a:r>
        </a:p>
        <a:p>
          <a:pPr algn="ctr" rtl="0"/>
          <a:endParaRPr lang="el-GR" sz="1800" b="0" dirty="0" smtClean="0">
            <a:solidFill>
              <a:schemeClr val="accent2">
                <a:lumMod val="75000"/>
              </a:schemeClr>
            </a:solidFill>
            <a:effectLst/>
            <a:latin typeface="Calibri" pitchFamily="34" charset="0"/>
          </a:endParaRPr>
        </a:p>
        <a:p>
          <a:pPr algn="ctr" rtl="0"/>
          <a:r>
            <a:rPr lang="el-GR" sz="1800" b="1" dirty="0" smtClean="0">
              <a:solidFill>
                <a:schemeClr val="tx1"/>
              </a:solidFill>
            </a:rPr>
            <a:t>2.2</a:t>
          </a:r>
          <a:r>
            <a:rPr lang="tr-TR" sz="1800" dirty="0" smtClean="0">
              <a:solidFill>
                <a:schemeClr val="tx1"/>
              </a:solidFill>
            </a:rPr>
            <a:t> </a:t>
          </a:r>
          <a:r>
            <a:rPr lang="el-GR" sz="1800" b="0" i="0" dirty="0" smtClean="0">
              <a:solidFill>
                <a:schemeClr val="accent6">
                  <a:lumMod val="50000"/>
                </a:schemeClr>
              </a:solidFill>
            </a:rPr>
            <a:t>Πρόληψη &amp; διαχείριση φυσικών &amp; τεχνολογικών κινδύνων</a:t>
          </a:r>
        </a:p>
      </dgm:t>
    </dgm:pt>
    <dgm:pt modelId="{5BA5AAE1-279B-4363-AF1F-DF77B00BA43E}" type="parTrans" cxnId="{C082D25E-6CA0-48F2-A970-FFCF6FB0B8AB}">
      <dgm:prSet/>
      <dgm:spPr/>
      <dgm:t>
        <a:bodyPr/>
        <a:lstStyle/>
        <a:p>
          <a:pPr algn="ctr"/>
          <a:endParaRPr lang="el-GR" sz="1800" b="0">
            <a:solidFill>
              <a:schemeClr val="tx1"/>
            </a:solidFill>
            <a:effectLst/>
          </a:endParaRPr>
        </a:p>
      </dgm:t>
    </dgm:pt>
    <dgm:pt modelId="{5B2B13EB-E21B-4AE0-9088-686D95DA6776}" type="sibTrans" cxnId="{C082D25E-6CA0-48F2-A970-FFCF6FB0B8AB}">
      <dgm:prSet/>
      <dgm:spPr/>
      <dgm:t>
        <a:bodyPr/>
        <a:lstStyle/>
        <a:p>
          <a:pPr algn="ctr"/>
          <a:endParaRPr lang="el-GR" sz="1800" b="0">
            <a:solidFill>
              <a:schemeClr val="tx1"/>
            </a:solidFill>
            <a:effectLst/>
          </a:endParaRPr>
        </a:p>
      </dgm:t>
    </dgm:pt>
    <dgm:pt modelId="{9DEE2CA4-3838-43B3-AB4F-9EA66BBE572E}" type="pres">
      <dgm:prSet presAssocID="{B2FE66DD-41BB-465E-8B82-4E977C00037C}" presName="rootnode" presStyleCnt="0">
        <dgm:presLayoutVars>
          <dgm:chMax/>
          <dgm:chPref/>
          <dgm:dir/>
          <dgm:animLvl val="lvl"/>
        </dgm:presLayoutVars>
      </dgm:prSet>
      <dgm:spPr/>
      <dgm:t>
        <a:bodyPr/>
        <a:lstStyle/>
        <a:p>
          <a:endParaRPr lang="el-GR"/>
        </a:p>
      </dgm:t>
    </dgm:pt>
    <dgm:pt modelId="{F6A7D40A-AE75-4975-953C-B4134369610E}" type="pres">
      <dgm:prSet presAssocID="{EB08337B-C4C5-4738-8B5C-82A19C14FC03}" presName="composite" presStyleCnt="0"/>
      <dgm:spPr/>
    </dgm:pt>
    <dgm:pt modelId="{49FC9387-8DD4-4BB9-BC00-F0833EB07A9A}" type="pres">
      <dgm:prSet presAssocID="{EB08337B-C4C5-4738-8B5C-82A19C14FC03}" presName="LShape" presStyleLbl="alignNode1" presStyleIdx="0" presStyleCnt="5" custLinFactNeighborX="-2389" custLinFactNeighborY="2458"/>
      <dgm:spPr/>
    </dgm:pt>
    <dgm:pt modelId="{F527B68D-5FAF-4BD2-9DCB-CA5115EB74CF}" type="pres">
      <dgm:prSet presAssocID="{EB08337B-C4C5-4738-8B5C-82A19C14FC03}" presName="ParentText" presStyleLbl="revTx" presStyleIdx="0" presStyleCnt="3" custLinFactNeighborX="-824" custLinFactNeighborY="8839">
        <dgm:presLayoutVars>
          <dgm:chMax val="0"/>
          <dgm:chPref val="0"/>
          <dgm:bulletEnabled val="1"/>
        </dgm:presLayoutVars>
      </dgm:prSet>
      <dgm:spPr/>
      <dgm:t>
        <a:bodyPr/>
        <a:lstStyle/>
        <a:p>
          <a:endParaRPr lang="el-GR"/>
        </a:p>
      </dgm:t>
    </dgm:pt>
    <dgm:pt modelId="{781E577A-8D4F-4A5E-B4AB-67014DC5EF31}" type="pres">
      <dgm:prSet presAssocID="{EB08337B-C4C5-4738-8B5C-82A19C14FC03}" presName="Triangle" presStyleLbl="alignNode1" presStyleIdx="1" presStyleCnt="5"/>
      <dgm:spPr/>
    </dgm:pt>
    <dgm:pt modelId="{A66FB6A2-5F03-49D3-A707-C609573613A9}" type="pres">
      <dgm:prSet presAssocID="{9F702F3A-EF7E-46AB-8CA5-6B8EF373455E}" presName="sibTrans" presStyleCnt="0"/>
      <dgm:spPr/>
    </dgm:pt>
    <dgm:pt modelId="{9BD3C326-1863-47DB-8310-78CEE724FB06}" type="pres">
      <dgm:prSet presAssocID="{9F702F3A-EF7E-46AB-8CA5-6B8EF373455E}" presName="space" presStyleCnt="0"/>
      <dgm:spPr/>
    </dgm:pt>
    <dgm:pt modelId="{0DA74C6E-8A99-43DF-985E-0AA7F3075FE3}" type="pres">
      <dgm:prSet presAssocID="{ADA8A85F-488C-4A8A-AC60-2721AF60C4B1}" presName="composite" presStyleCnt="0"/>
      <dgm:spPr/>
    </dgm:pt>
    <dgm:pt modelId="{E0C91D6C-6AD7-4A22-A62C-BABC351700F8}" type="pres">
      <dgm:prSet presAssocID="{ADA8A85F-488C-4A8A-AC60-2721AF60C4B1}" presName="LShape" presStyleLbl="alignNode1" presStyleIdx="2" presStyleCnt="5"/>
      <dgm:spPr/>
    </dgm:pt>
    <dgm:pt modelId="{282B4D8D-0258-4346-BE27-5D1A97CB8109}" type="pres">
      <dgm:prSet presAssocID="{ADA8A85F-488C-4A8A-AC60-2721AF60C4B1}" presName="ParentText" presStyleLbl="revTx" presStyleIdx="1" presStyleCnt="3">
        <dgm:presLayoutVars>
          <dgm:chMax val="0"/>
          <dgm:chPref val="0"/>
          <dgm:bulletEnabled val="1"/>
        </dgm:presLayoutVars>
      </dgm:prSet>
      <dgm:spPr/>
      <dgm:t>
        <a:bodyPr/>
        <a:lstStyle/>
        <a:p>
          <a:endParaRPr lang="el-GR"/>
        </a:p>
      </dgm:t>
    </dgm:pt>
    <dgm:pt modelId="{FEBC395D-1907-4B30-852C-65F5FF8C0E70}" type="pres">
      <dgm:prSet presAssocID="{ADA8A85F-488C-4A8A-AC60-2721AF60C4B1}" presName="Triangle" presStyleLbl="alignNode1" presStyleIdx="3" presStyleCnt="5" custLinFactNeighborX="4823" custLinFactNeighborY="-16039"/>
      <dgm:spPr/>
    </dgm:pt>
    <dgm:pt modelId="{530F5D41-135E-416A-B8BA-3D40071E0D62}" type="pres">
      <dgm:prSet presAssocID="{3FC6BFAF-D8B7-4B20-864C-D4B05ECEFA52}" presName="sibTrans" presStyleCnt="0"/>
      <dgm:spPr/>
    </dgm:pt>
    <dgm:pt modelId="{146C3BB1-AEA9-402D-A648-F631F8F33874}" type="pres">
      <dgm:prSet presAssocID="{3FC6BFAF-D8B7-4B20-864C-D4B05ECEFA52}" presName="space" presStyleCnt="0"/>
      <dgm:spPr/>
    </dgm:pt>
    <dgm:pt modelId="{41AB9A18-47CD-44DC-9EBD-8AE0FFF0FBB0}" type="pres">
      <dgm:prSet presAssocID="{8CF6368B-5A70-40C2-A78F-F1A24C39639E}" presName="composite" presStyleCnt="0"/>
      <dgm:spPr/>
    </dgm:pt>
    <dgm:pt modelId="{E52960EE-9393-41DA-9B44-6830B4ED83F1}" type="pres">
      <dgm:prSet presAssocID="{8CF6368B-5A70-40C2-A78F-F1A24C39639E}" presName="LShape" presStyleLbl="alignNode1" presStyleIdx="4" presStyleCnt="5"/>
      <dgm:spPr/>
    </dgm:pt>
    <dgm:pt modelId="{D4F8F210-480E-428B-8574-11650243FC7E}" type="pres">
      <dgm:prSet presAssocID="{8CF6368B-5A70-40C2-A78F-F1A24C39639E}" presName="ParentText" presStyleLbl="revTx" presStyleIdx="2" presStyleCnt="3">
        <dgm:presLayoutVars>
          <dgm:chMax val="0"/>
          <dgm:chPref val="0"/>
          <dgm:bulletEnabled val="1"/>
        </dgm:presLayoutVars>
      </dgm:prSet>
      <dgm:spPr/>
      <dgm:t>
        <a:bodyPr/>
        <a:lstStyle/>
        <a:p>
          <a:endParaRPr lang="el-GR"/>
        </a:p>
      </dgm:t>
    </dgm:pt>
  </dgm:ptLst>
  <dgm:cxnLst>
    <dgm:cxn modelId="{E0B7B253-11ED-4C0C-ABF6-CC7B2E498597}" type="presOf" srcId="{B2FE66DD-41BB-465E-8B82-4E977C00037C}" destId="{9DEE2CA4-3838-43B3-AB4F-9EA66BBE572E}" srcOrd="0" destOrd="0" presId="urn:microsoft.com/office/officeart/2009/3/layout/StepUpProcess"/>
    <dgm:cxn modelId="{49DB5165-20A8-469E-B51E-B7D92105A795}" srcId="{B2FE66DD-41BB-465E-8B82-4E977C00037C}" destId="{ADA8A85F-488C-4A8A-AC60-2721AF60C4B1}" srcOrd="1" destOrd="0" parTransId="{F9577E0E-777B-46D3-BFF5-2A203F94598C}" sibTransId="{3FC6BFAF-D8B7-4B20-864C-D4B05ECEFA52}"/>
    <dgm:cxn modelId="{681A4877-AE83-48D3-A922-E4967F6B51E4}" srcId="{B2FE66DD-41BB-465E-8B82-4E977C00037C}" destId="{EB08337B-C4C5-4738-8B5C-82A19C14FC03}" srcOrd="0" destOrd="0" parTransId="{E1AD46CB-B816-42A6-9DB9-EA659AF93534}" sibTransId="{9F702F3A-EF7E-46AB-8CA5-6B8EF373455E}"/>
    <dgm:cxn modelId="{C082D25E-6CA0-48F2-A970-FFCF6FB0B8AB}" srcId="{B2FE66DD-41BB-465E-8B82-4E977C00037C}" destId="{8CF6368B-5A70-40C2-A78F-F1A24C39639E}" srcOrd="2" destOrd="0" parTransId="{5BA5AAE1-279B-4363-AF1F-DF77B00BA43E}" sibTransId="{5B2B13EB-E21B-4AE0-9088-686D95DA6776}"/>
    <dgm:cxn modelId="{464BDA80-9D9E-426E-AAEB-7725B4CA2B76}" type="presOf" srcId="{8CF6368B-5A70-40C2-A78F-F1A24C39639E}" destId="{D4F8F210-480E-428B-8574-11650243FC7E}" srcOrd="0" destOrd="0" presId="urn:microsoft.com/office/officeart/2009/3/layout/StepUpProcess"/>
    <dgm:cxn modelId="{B66B7660-F60A-4E54-B65A-5D723DF2EBDF}" type="presOf" srcId="{ADA8A85F-488C-4A8A-AC60-2721AF60C4B1}" destId="{282B4D8D-0258-4346-BE27-5D1A97CB8109}" srcOrd="0" destOrd="0" presId="urn:microsoft.com/office/officeart/2009/3/layout/StepUpProcess"/>
    <dgm:cxn modelId="{BF487863-68FD-479A-9568-2904ABC81B70}" type="presOf" srcId="{EB08337B-C4C5-4738-8B5C-82A19C14FC03}" destId="{F527B68D-5FAF-4BD2-9DCB-CA5115EB74CF}" srcOrd="0" destOrd="0" presId="urn:microsoft.com/office/officeart/2009/3/layout/StepUpProcess"/>
    <dgm:cxn modelId="{BB17C8B9-3710-403E-A26E-1FDC9BCE4601}" type="presParOf" srcId="{9DEE2CA4-3838-43B3-AB4F-9EA66BBE572E}" destId="{F6A7D40A-AE75-4975-953C-B4134369610E}" srcOrd="0" destOrd="0" presId="urn:microsoft.com/office/officeart/2009/3/layout/StepUpProcess"/>
    <dgm:cxn modelId="{8FD8B408-F6E6-4377-A9BC-DF94696F910F}" type="presParOf" srcId="{F6A7D40A-AE75-4975-953C-B4134369610E}" destId="{49FC9387-8DD4-4BB9-BC00-F0833EB07A9A}" srcOrd="0" destOrd="0" presId="urn:microsoft.com/office/officeart/2009/3/layout/StepUpProcess"/>
    <dgm:cxn modelId="{08EF00D4-97D0-4D0B-B173-9554BCBA8A80}" type="presParOf" srcId="{F6A7D40A-AE75-4975-953C-B4134369610E}" destId="{F527B68D-5FAF-4BD2-9DCB-CA5115EB74CF}" srcOrd="1" destOrd="0" presId="urn:microsoft.com/office/officeart/2009/3/layout/StepUpProcess"/>
    <dgm:cxn modelId="{3D16B7D5-4AE4-4D53-8D5E-41FB53A1621A}" type="presParOf" srcId="{F6A7D40A-AE75-4975-953C-B4134369610E}" destId="{781E577A-8D4F-4A5E-B4AB-67014DC5EF31}" srcOrd="2" destOrd="0" presId="urn:microsoft.com/office/officeart/2009/3/layout/StepUpProcess"/>
    <dgm:cxn modelId="{7210008F-ED18-4A33-800D-3CB0B09F48EB}" type="presParOf" srcId="{9DEE2CA4-3838-43B3-AB4F-9EA66BBE572E}" destId="{A66FB6A2-5F03-49D3-A707-C609573613A9}" srcOrd="1" destOrd="0" presId="urn:microsoft.com/office/officeart/2009/3/layout/StepUpProcess"/>
    <dgm:cxn modelId="{EDBDEBA0-E919-4FA0-9D28-FBFCF0018583}" type="presParOf" srcId="{A66FB6A2-5F03-49D3-A707-C609573613A9}" destId="{9BD3C326-1863-47DB-8310-78CEE724FB06}" srcOrd="0" destOrd="0" presId="urn:microsoft.com/office/officeart/2009/3/layout/StepUpProcess"/>
    <dgm:cxn modelId="{6CA15620-0D8F-4009-B91A-9B5A7689D9A9}" type="presParOf" srcId="{9DEE2CA4-3838-43B3-AB4F-9EA66BBE572E}" destId="{0DA74C6E-8A99-43DF-985E-0AA7F3075FE3}" srcOrd="2" destOrd="0" presId="urn:microsoft.com/office/officeart/2009/3/layout/StepUpProcess"/>
    <dgm:cxn modelId="{E0430106-B8D2-4CDA-A9A1-63CC36C17AD8}" type="presParOf" srcId="{0DA74C6E-8A99-43DF-985E-0AA7F3075FE3}" destId="{E0C91D6C-6AD7-4A22-A62C-BABC351700F8}" srcOrd="0" destOrd="0" presId="urn:microsoft.com/office/officeart/2009/3/layout/StepUpProcess"/>
    <dgm:cxn modelId="{EEA1A892-1310-4104-8B12-EA3660314793}" type="presParOf" srcId="{0DA74C6E-8A99-43DF-985E-0AA7F3075FE3}" destId="{282B4D8D-0258-4346-BE27-5D1A97CB8109}" srcOrd="1" destOrd="0" presId="urn:microsoft.com/office/officeart/2009/3/layout/StepUpProcess"/>
    <dgm:cxn modelId="{7110BF27-9947-4789-86D1-71494D21F24F}" type="presParOf" srcId="{0DA74C6E-8A99-43DF-985E-0AA7F3075FE3}" destId="{FEBC395D-1907-4B30-852C-65F5FF8C0E70}" srcOrd="2" destOrd="0" presId="urn:microsoft.com/office/officeart/2009/3/layout/StepUpProcess"/>
    <dgm:cxn modelId="{A3D1F26E-46FE-4BDB-B5AF-48420BE11D24}" type="presParOf" srcId="{9DEE2CA4-3838-43B3-AB4F-9EA66BBE572E}" destId="{530F5D41-135E-416A-B8BA-3D40071E0D62}" srcOrd="3" destOrd="0" presId="urn:microsoft.com/office/officeart/2009/3/layout/StepUpProcess"/>
    <dgm:cxn modelId="{0BD49413-22F5-495E-BA52-B56D456A8E6B}" type="presParOf" srcId="{530F5D41-135E-416A-B8BA-3D40071E0D62}" destId="{146C3BB1-AEA9-402D-A648-F631F8F33874}" srcOrd="0" destOrd="0" presId="urn:microsoft.com/office/officeart/2009/3/layout/StepUpProcess"/>
    <dgm:cxn modelId="{29ED21C3-8023-4400-8F34-27FDA1F7717C}" type="presParOf" srcId="{9DEE2CA4-3838-43B3-AB4F-9EA66BBE572E}" destId="{41AB9A18-47CD-44DC-9EBD-8AE0FFF0FBB0}" srcOrd="4" destOrd="0" presId="urn:microsoft.com/office/officeart/2009/3/layout/StepUpProcess"/>
    <dgm:cxn modelId="{9FBD2A7A-253F-4FCA-ACA5-2C5197523356}" type="presParOf" srcId="{41AB9A18-47CD-44DC-9EBD-8AE0FFF0FBB0}" destId="{E52960EE-9393-41DA-9B44-6830B4ED83F1}" srcOrd="0" destOrd="0" presId="urn:microsoft.com/office/officeart/2009/3/layout/StepUpProcess"/>
    <dgm:cxn modelId="{09A2BE34-DF83-4912-A2BA-A888CCCC8A1D}" type="presParOf" srcId="{41AB9A18-47CD-44DC-9EBD-8AE0FFF0FBB0}" destId="{D4F8F210-480E-428B-8574-11650243FC7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B2FE66DD-41BB-465E-8B82-4E977C00037C}"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l-GR"/>
        </a:p>
      </dgm:t>
    </dgm:pt>
    <dgm:pt modelId="{EB08337B-C4C5-4738-8B5C-82A19C14FC03}">
      <dgm:prSet custT="1"/>
      <dgm:spPr/>
      <dgm:t>
        <a:bodyPr/>
        <a:lstStyle/>
        <a:p>
          <a:pPr algn="ctr" rtl="0"/>
          <a:r>
            <a:rPr lang="el-GR" sz="1800" dirty="0" smtClean="0"/>
            <a:t>Προσβασιμότητα &amp; Ασφάλεια Περιοχής</a:t>
          </a:r>
          <a:endParaRPr lang="el-GR" sz="1800" b="0" dirty="0">
            <a:effectLst/>
            <a:latin typeface="Calibri" pitchFamily="34" charset="0"/>
          </a:endParaRPr>
        </a:p>
      </dgm:t>
    </dgm:pt>
    <dgm:pt modelId="{E1AD46CB-B816-42A6-9DB9-EA659AF93534}" type="parTrans" cxnId="{681A4877-AE83-48D3-A922-E4967F6B51E4}">
      <dgm:prSet/>
      <dgm:spPr/>
      <dgm:t>
        <a:bodyPr/>
        <a:lstStyle/>
        <a:p>
          <a:pPr algn="ctr"/>
          <a:endParaRPr lang="el-GR" sz="1800" b="0">
            <a:solidFill>
              <a:schemeClr val="tx1"/>
            </a:solidFill>
            <a:effectLst/>
          </a:endParaRPr>
        </a:p>
      </dgm:t>
    </dgm:pt>
    <dgm:pt modelId="{9F702F3A-EF7E-46AB-8CA5-6B8EF373455E}" type="sibTrans" cxnId="{681A4877-AE83-48D3-A922-E4967F6B51E4}">
      <dgm:prSet/>
      <dgm:spPr/>
      <dgm:t>
        <a:bodyPr/>
        <a:lstStyle/>
        <a:p>
          <a:pPr algn="ctr"/>
          <a:endParaRPr lang="el-GR" sz="1800" b="0">
            <a:solidFill>
              <a:schemeClr val="tx1"/>
            </a:solidFill>
            <a:effectLst/>
          </a:endParaRPr>
        </a:p>
      </dgm:t>
    </dgm:pt>
    <dgm:pt modelId="{ADA8A85F-488C-4A8A-AC60-2721AF60C4B1}">
      <dgm:prSet custT="1"/>
      <dgm:spPr/>
      <dgm:t>
        <a:bodyPr/>
        <a:lstStyle/>
        <a:p>
          <a:pPr algn="ctr" rtl="0"/>
          <a:r>
            <a:rPr lang="el-GR" sz="1800" b="1" dirty="0" smtClean="0"/>
            <a:t>3</a:t>
          </a:r>
          <a:r>
            <a:rPr lang="tr-TR" sz="1800" dirty="0" smtClean="0"/>
            <a:t> </a:t>
          </a:r>
          <a:r>
            <a:rPr lang="el-GR" sz="1800" dirty="0" smtClean="0"/>
            <a:t>Ενίσχυση της ασφάλειας &amp; βελτίωση προσβασιμότητας σε δίκτυα &amp; υπηρεσίες</a:t>
          </a:r>
          <a:endParaRPr lang="el-GR" sz="1800" b="0" u="none" dirty="0" smtClean="0">
            <a:effectLst/>
            <a:latin typeface="Calibri" pitchFamily="34" charset="0"/>
          </a:endParaRPr>
        </a:p>
      </dgm:t>
    </dgm:pt>
    <dgm:pt modelId="{F9577E0E-777B-46D3-BFF5-2A203F94598C}" type="parTrans" cxnId="{49DB5165-20A8-469E-B51E-B7D92105A795}">
      <dgm:prSet/>
      <dgm:spPr/>
      <dgm:t>
        <a:bodyPr/>
        <a:lstStyle/>
        <a:p>
          <a:pPr algn="ctr"/>
          <a:endParaRPr lang="el-GR" sz="1800" b="0">
            <a:solidFill>
              <a:schemeClr val="tx1"/>
            </a:solidFill>
            <a:effectLst/>
          </a:endParaRPr>
        </a:p>
      </dgm:t>
    </dgm:pt>
    <dgm:pt modelId="{3FC6BFAF-D8B7-4B20-864C-D4B05ECEFA52}" type="sibTrans" cxnId="{49DB5165-20A8-469E-B51E-B7D92105A795}">
      <dgm:prSet/>
      <dgm:spPr/>
      <dgm:t>
        <a:bodyPr/>
        <a:lstStyle/>
        <a:p>
          <a:pPr algn="ctr"/>
          <a:endParaRPr lang="el-GR" sz="1800" b="0">
            <a:solidFill>
              <a:schemeClr val="tx1"/>
            </a:solidFill>
            <a:effectLst/>
          </a:endParaRPr>
        </a:p>
      </dgm:t>
    </dgm:pt>
    <dgm:pt modelId="{8CF6368B-5A70-40C2-A78F-F1A24C39639E}">
      <dgm:prSet custT="1"/>
      <dgm:spPr/>
      <dgm:t>
        <a:bodyPr/>
        <a:lstStyle/>
        <a:p>
          <a:pPr algn="ctr" rtl="0"/>
          <a:r>
            <a:rPr lang="el-GR" sz="1800" b="1" dirty="0" smtClean="0">
              <a:solidFill>
                <a:schemeClr val="tx1"/>
              </a:solidFill>
            </a:rPr>
            <a:t>3.1</a:t>
          </a:r>
          <a:r>
            <a:rPr lang="tr-TR" sz="1800" dirty="0" smtClean="0">
              <a:solidFill>
                <a:schemeClr val="tx1"/>
              </a:solidFill>
            </a:rPr>
            <a:t> </a:t>
          </a:r>
          <a:r>
            <a:rPr lang="el-GR" sz="1800" b="0" i="0" dirty="0" smtClean="0">
              <a:solidFill>
                <a:schemeClr val="accent6">
                  <a:lumMod val="50000"/>
                </a:schemeClr>
              </a:solidFill>
            </a:rPr>
            <a:t>Ενίσχυση της ασφάλειας της περιοχής</a:t>
          </a:r>
        </a:p>
        <a:p>
          <a:pPr algn="ctr" rtl="0"/>
          <a:endParaRPr lang="el-GR" sz="1800" b="0" dirty="0" smtClean="0">
            <a:solidFill>
              <a:schemeClr val="accent2">
                <a:lumMod val="75000"/>
              </a:schemeClr>
            </a:solidFill>
            <a:effectLst/>
            <a:latin typeface="Calibri" pitchFamily="34" charset="0"/>
          </a:endParaRPr>
        </a:p>
        <a:p>
          <a:pPr algn="ctr" rtl="0"/>
          <a:r>
            <a:rPr lang="el-GR" sz="1800" b="1" dirty="0" smtClean="0">
              <a:solidFill>
                <a:schemeClr val="tx1"/>
              </a:solidFill>
            </a:rPr>
            <a:t>3.2</a:t>
          </a:r>
          <a:r>
            <a:rPr lang="tr-TR" sz="1800" dirty="0" smtClean="0">
              <a:solidFill>
                <a:schemeClr val="tx1"/>
              </a:solidFill>
            </a:rPr>
            <a:t> </a:t>
          </a:r>
          <a:r>
            <a:rPr lang="el-GR" sz="1800" b="0" i="0" dirty="0" smtClean="0">
              <a:solidFill>
                <a:schemeClr val="accent6">
                  <a:lumMod val="50000"/>
                </a:schemeClr>
              </a:solidFill>
            </a:rPr>
            <a:t>Βελτίωση των συστημάτων μεταφορών &amp; επικοινωνιών</a:t>
          </a:r>
        </a:p>
        <a:p>
          <a:pPr algn="ctr" rtl="0"/>
          <a:endParaRPr lang="el-GR" sz="1800" b="0" i="0" dirty="0" smtClean="0">
            <a:solidFill>
              <a:schemeClr val="accent6">
                <a:lumMod val="50000"/>
              </a:schemeClr>
            </a:solidFill>
          </a:endParaRPr>
        </a:p>
        <a:p>
          <a:pPr algn="ctr" rtl="0"/>
          <a:r>
            <a:rPr lang="el-GR" sz="1800" b="1" dirty="0" smtClean="0">
              <a:solidFill>
                <a:schemeClr val="tx1"/>
              </a:solidFill>
            </a:rPr>
            <a:t>3.3</a:t>
          </a:r>
          <a:r>
            <a:rPr lang="tr-TR" sz="1800" dirty="0" smtClean="0">
              <a:solidFill>
                <a:schemeClr val="tx1"/>
              </a:solidFill>
            </a:rPr>
            <a:t> </a:t>
          </a:r>
          <a:r>
            <a:rPr lang="el-GR" sz="1800" b="0" i="0" dirty="0" smtClean="0">
              <a:solidFill>
                <a:schemeClr val="accent6">
                  <a:lumMod val="50000"/>
                </a:schemeClr>
              </a:solidFill>
            </a:rPr>
            <a:t>Βελτίωση της πρόσβασης σε δίκτυα πληροφόρησης &amp; επικοινωνίας</a:t>
          </a:r>
        </a:p>
      </dgm:t>
    </dgm:pt>
    <dgm:pt modelId="{5BA5AAE1-279B-4363-AF1F-DF77B00BA43E}" type="parTrans" cxnId="{C082D25E-6CA0-48F2-A970-FFCF6FB0B8AB}">
      <dgm:prSet/>
      <dgm:spPr/>
      <dgm:t>
        <a:bodyPr/>
        <a:lstStyle/>
        <a:p>
          <a:pPr algn="ctr"/>
          <a:endParaRPr lang="el-GR" sz="1800" b="0">
            <a:solidFill>
              <a:schemeClr val="tx1"/>
            </a:solidFill>
            <a:effectLst/>
          </a:endParaRPr>
        </a:p>
      </dgm:t>
    </dgm:pt>
    <dgm:pt modelId="{5B2B13EB-E21B-4AE0-9088-686D95DA6776}" type="sibTrans" cxnId="{C082D25E-6CA0-48F2-A970-FFCF6FB0B8AB}">
      <dgm:prSet/>
      <dgm:spPr/>
      <dgm:t>
        <a:bodyPr/>
        <a:lstStyle/>
        <a:p>
          <a:pPr algn="ctr"/>
          <a:endParaRPr lang="el-GR" sz="1800" b="0">
            <a:solidFill>
              <a:schemeClr val="tx1"/>
            </a:solidFill>
            <a:effectLst/>
          </a:endParaRPr>
        </a:p>
      </dgm:t>
    </dgm:pt>
    <dgm:pt modelId="{9DEE2CA4-3838-43B3-AB4F-9EA66BBE572E}" type="pres">
      <dgm:prSet presAssocID="{B2FE66DD-41BB-465E-8B82-4E977C00037C}" presName="rootnode" presStyleCnt="0">
        <dgm:presLayoutVars>
          <dgm:chMax/>
          <dgm:chPref/>
          <dgm:dir/>
          <dgm:animLvl val="lvl"/>
        </dgm:presLayoutVars>
      </dgm:prSet>
      <dgm:spPr/>
      <dgm:t>
        <a:bodyPr/>
        <a:lstStyle/>
        <a:p>
          <a:endParaRPr lang="el-GR"/>
        </a:p>
      </dgm:t>
    </dgm:pt>
    <dgm:pt modelId="{F6A7D40A-AE75-4975-953C-B4134369610E}" type="pres">
      <dgm:prSet presAssocID="{EB08337B-C4C5-4738-8B5C-82A19C14FC03}" presName="composite" presStyleCnt="0"/>
      <dgm:spPr/>
    </dgm:pt>
    <dgm:pt modelId="{49FC9387-8DD4-4BB9-BC00-F0833EB07A9A}" type="pres">
      <dgm:prSet presAssocID="{EB08337B-C4C5-4738-8B5C-82A19C14FC03}" presName="LShape" presStyleLbl="alignNode1" presStyleIdx="0" presStyleCnt="5" custLinFactNeighborX="-2389" custLinFactNeighborY="2458"/>
      <dgm:spPr/>
    </dgm:pt>
    <dgm:pt modelId="{F527B68D-5FAF-4BD2-9DCB-CA5115EB74CF}" type="pres">
      <dgm:prSet presAssocID="{EB08337B-C4C5-4738-8B5C-82A19C14FC03}" presName="ParentText" presStyleLbl="revTx" presStyleIdx="0" presStyleCnt="3" custLinFactNeighborX="-824" custLinFactNeighborY="8839">
        <dgm:presLayoutVars>
          <dgm:chMax val="0"/>
          <dgm:chPref val="0"/>
          <dgm:bulletEnabled val="1"/>
        </dgm:presLayoutVars>
      </dgm:prSet>
      <dgm:spPr/>
      <dgm:t>
        <a:bodyPr/>
        <a:lstStyle/>
        <a:p>
          <a:endParaRPr lang="el-GR"/>
        </a:p>
      </dgm:t>
    </dgm:pt>
    <dgm:pt modelId="{781E577A-8D4F-4A5E-B4AB-67014DC5EF31}" type="pres">
      <dgm:prSet presAssocID="{EB08337B-C4C5-4738-8B5C-82A19C14FC03}" presName="Triangle" presStyleLbl="alignNode1" presStyleIdx="1" presStyleCnt="5"/>
      <dgm:spPr/>
    </dgm:pt>
    <dgm:pt modelId="{A66FB6A2-5F03-49D3-A707-C609573613A9}" type="pres">
      <dgm:prSet presAssocID="{9F702F3A-EF7E-46AB-8CA5-6B8EF373455E}" presName="sibTrans" presStyleCnt="0"/>
      <dgm:spPr/>
    </dgm:pt>
    <dgm:pt modelId="{9BD3C326-1863-47DB-8310-78CEE724FB06}" type="pres">
      <dgm:prSet presAssocID="{9F702F3A-EF7E-46AB-8CA5-6B8EF373455E}" presName="space" presStyleCnt="0"/>
      <dgm:spPr/>
    </dgm:pt>
    <dgm:pt modelId="{0DA74C6E-8A99-43DF-985E-0AA7F3075FE3}" type="pres">
      <dgm:prSet presAssocID="{ADA8A85F-488C-4A8A-AC60-2721AF60C4B1}" presName="composite" presStyleCnt="0"/>
      <dgm:spPr/>
    </dgm:pt>
    <dgm:pt modelId="{E0C91D6C-6AD7-4A22-A62C-BABC351700F8}" type="pres">
      <dgm:prSet presAssocID="{ADA8A85F-488C-4A8A-AC60-2721AF60C4B1}" presName="LShape" presStyleLbl="alignNode1" presStyleIdx="2" presStyleCnt="5"/>
      <dgm:spPr/>
    </dgm:pt>
    <dgm:pt modelId="{282B4D8D-0258-4346-BE27-5D1A97CB8109}" type="pres">
      <dgm:prSet presAssocID="{ADA8A85F-488C-4A8A-AC60-2721AF60C4B1}" presName="ParentText" presStyleLbl="revTx" presStyleIdx="1" presStyleCnt="3">
        <dgm:presLayoutVars>
          <dgm:chMax val="0"/>
          <dgm:chPref val="0"/>
          <dgm:bulletEnabled val="1"/>
        </dgm:presLayoutVars>
      </dgm:prSet>
      <dgm:spPr/>
      <dgm:t>
        <a:bodyPr/>
        <a:lstStyle/>
        <a:p>
          <a:endParaRPr lang="el-GR"/>
        </a:p>
      </dgm:t>
    </dgm:pt>
    <dgm:pt modelId="{FEBC395D-1907-4B30-852C-65F5FF8C0E70}" type="pres">
      <dgm:prSet presAssocID="{ADA8A85F-488C-4A8A-AC60-2721AF60C4B1}" presName="Triangle" presStyleLbl="alignNode1" presStyleIdx="3" presStyleCnt="5" custLinFactNeighborX="4823" custLinFactNeighborY="-16039"/>
      <dgm:spPr/>
    </dgm:pt>
    <dgm:pt modelId="{530F5D41-135E-416A-B8BA-3D40071E0D62}" type="pres">
      <dgm:prSet presAssocID="{3FC6BFAF-D8B7-4B20-864C-D4B05ECEFA52}" presName="sibTrans" presStyleCnt="0"/>
      <dgm:spPr/>
    </dgm:pt>
    <dgm:pt modelId="{146C3BB1-AEA9-402D-A648-F631F8F33874}" type="pres">
      <dgm:prSet presAssocID="{3FC6BFAF-D8B7-4B20-864C-D4B05ECEFA52}" presName="space" presStyleCnt="0"/>
      <dgm:spPr/>
    </dgm:pt>
    <dgm:pt modelId="{41AB9A18-47CD-44DC-9EBD-8AE0FFF0FBB0}" type="pres">
      <dgm:prSet presAssocID="{8CF6368B-5A70-40C2-A78F-F1A24C39639E}" presName="composite" presStyleCnt="0"/>
      <dgm:spPr/>
    </dgm:pt>
    <dgm:pt modelId="{E52960EE-9393-41DA-9B44-6830B4ED83F1}" type="pres">
      <dgm:prSet presAssocID="{8CF6368B-5A70-40C2-A78F-F1A24C39639E}" presName="LShape" presStyleLbl="alignNode1" presStyleIdx="4" presStyleCnt="5"/>
      <dgm:spPr/>
    </dgm:pt>
    <dgm:pt modelId="{D4F8F210-480E-428B-8574-11650243FC7E}" type="pres">
      <dgm:prSet presAssocID="{8CF6368B-5A70-40C2-A78F-F1A24C39639E}" presName="ParentText" presStyleLbl="revTx" presStyleIdx="2" presStyleCnt="3">
        <dgm:presLayoutVars>
          <dgm:chMax val="0"/>
          <dgm:chPref val="0"/>
          <dgm:bulletEnabled val="1"/>
        </dgm:presLayoutVars>
      </dgm:prSet>
      <dgm:spPr/>
      <dgm:t>
        <a:bodyPr/>
        <a:lstStyle/>
        <a:p>
          <a:endParaRPr lang="el-GR"/>
        </a:p>
      </dgm:t>
    </dgm:pt>
  </dgm:ptLst>
  <dgm:cxnLst>
    <dgm:cxn modelId="{49DB5165-20A8-469E-B51E-B7D92105A795}" srcId="{B2FE66DD-41BB-465E-8B82-4E977C00037C}" destId="{ADA8A85F-488C-4A8A-AC60-2721AF60C4B1}" srcOrd="1" destOrd="0" parTransId="{F9577E0E-777B-46D3-BFF5-2A203F94598C}" sibTransId="{3FC6BFAF-D8B7-4B20-864C-D4B05ECEFA52}"/>
    <dgm:cxn modelId="{3151B818-F16A-4F18-8B97-FE6887FEB5EA}" type="presOf" srcId="{ADA8A85F-488C-4A8A-AC60-2721AF60C4B1}" destId="{282B4D8D-0258-4346-BE27-5D1A97CB8109}" srcOrd="0" destOrd="0" presId="urn:microsoft.com/office/officeart/2009/3/layout/StepUpProcess"/>
    <dgm:cxn modelId="{681A4877-AE83-48D3-A922-E4967F6B51E4}" srcId="{B2FE66DD-41BB-465E-8B82-4E977C00037C}" destId="{EB08337B-C4C5-4738-8B5C-82A19C14FC03}" srcOrd="0" destOrd="0" parTransId="{E1AD46CB-B816-42A6-9DB9-EA659AF93534}" sibTransId="{9F702F3A-EF7E-46AB-8CA5-6B8EF373455E}"/>
    <dgm:cxn modelId="{8354B7D1-08E4-4FF9-AE33-3F33A404A330}" type="presOf" srcId="{8CF6368B-5A70-40C2-A78F-F1A24C39639E}" destId="{D4F8F210-480E-428B-8574-11650243FC7E}" srcOrd="0" destOrd="0" presId="urn:microsoft.com/office/officeart/2009/3/layout/StepUpProcess"/>
    <dgm:cxn modelId="{C082D25E-6CA0-48F2-A970-FFCF6FB0B8AB}" srcId="{B2FE66DD-41BB-465E-8B82-4E977C00037C}" destId="{8CF6368B-5A70-40C2-A78F-F1A24C39639E}" srcOrd="2" destOrd="0" parTransId="{5BA5AAE1-279B-4363-AF1F-DF77B00BA43E}" sibTransId="{5B2B13EB-E21B-4AE0-9088-686D95DA6776}"/>
    <dgm:cxn modelId="{62CB7BA8-24B3-4C8E-8D84-77A0202B05F0}" type="presOf" srcId="{EB08337B-C4C5-4738-8B5C-82A19C14FC03}" destId="{F527B68D-5FAF-4BD2-9DCB-CA5115EB74CF}" srcOrd="0" destOrd="0" presId="urn:microsoft.com/office/officeart/2009/3/layout/StepUpProcess"/>
    <dgm:cxn modelId="{199D9829-4EEA-4EFE-96C3-14227D9BEAAC}" type="presOf" srcId="{B2FE66DD-41BB-465E-8B82-4E977C00037C}" destId="{9DEE2CA4-3838-43B3-AB4F-9EA66BBE572E}" srcOrd="0" destOrd="0" presId="urn:microsoft.com/office/officeart/2009/3/layout/StepUpProcess"/>
    <dgm:cxn modelId="{00297F43-E2F1-4E78-8659-3A384BEB440A}" type="presParOf" srcId="{9DEE2CA4-3838-43B3-AB4F-9EA66BBE572E}" destId="{F6A7D40A-AE75-4975-953C-B4134369610E}" srcOrd="0" destOrd="0" presId="urn:microsoft.com/office/officeart/2009/3/layout/StepUpProcess"/>
    <dgm:cxn modelId="{2F66556C-A166-4A9C-AAF1-86AE1FBC76ED}" type="presParOf" srcId="{F6A7D40A-AE75-4975-953C-B4134369610E}" destId="{49FC9387-8DD4-4BB9-BC00-F0833EB07A9A}" srcOrd="0" destOrd="0" presId="urn:microsoft.com/office/officeart/2009/3/layout/StepUpProcess"/>
    <dgm:cxn modelId="{F2EB7B2F-3324-4FE1-95A7-01D5972D4E50}" type="presParOf" srcId="{F6A7D40A-AE75-4975-953C-B4134369610E}" destId="{F527B68D-5FAF-4BD2-9DCB-CA5115EB74CF}" srcOrd="1" destOrd="0" presId="urn:microsoft.com/office/officeart/2009/3/layout/StepUpProcess"/>
    <dgm:cxn modelId="{029273C2-CF2A-4E27-A177-8F4E5E5AF7D7}" type="presParOf" srcId="{F6A7D40A-AE75-4975-953C-B4134369610E}" destId="{781E577A-8D4F-4A5E-B4AB-67014DC5EF31}" srcOrd="2" destOrd="0" presId="urn:microsoft.com/office/officeart/2009/3/layout/StepUpProcess"/>
    <dgm:cxn modelId="{89ABABA1-DB5E-4A45-A61F-D45F02B15573}" type="presParOf" srcId="{9DEE2CA4-3838-43B3-AB4F-9EA66BBE572E}" destId="{A66FB6A2-5F03-49D3-A707-C609573613A9}" srcOrd="1" destOrd="0" presId="urn:microsoft.com/office/officeart/2009/3/layout/StepUpProcess"/>
    <dgm:cxn modelId="{2CBE29EB-722F-4CD4-9A02-584ABEB2950F}" type="presParOf" srcId="{A66FB6A2-5F03-49D3-A707-C609573613A9}" destId="{9BD3C326-1863-47DB-8310-78CEE724FB06}" srcOrd="0" destOrd="0" presId="urn:microsoft.com/office/officeart/2009/3/layout/StepUpProcess"/>
    <dgm:cxn modelId="{E2DDBC0E-E333-40B2-BE43-97401655EDED}" type="presParOf" srcId="{9DEE2CA4-3838-43B3-AB4F-9EA66BBE572E}" destId="{0DA74C6E-8A99-43DF-985E-0AA7F3075FE3}" srcOrd="2" destOrd="0" presId="urn:microsoft.com/office/officeart/2009/3/layout/StepUpProcess"/>
    <dgm:cxn modelId="{EF72D7C2-9E9B-441D-895C-CE0021A7E518}" type="presParOf" srcId="{0DA74C6E-8A99-43DF-985E-0AA7F3075FE3}" destId="{E0C91D6C-6AD7-4A22-A62C-BABC351700F8}" srcOrd="0" destOrd="0" presId="urn:microsoft.com/office/officeart/2009/3/layout/StepUpProcess"/>
    <dgm:cxn modelId="{188466BD-1ED6-4C7E-B11A-F93B8C00CB9F}" type="presParOf" srcId="{0DA74C6E-8A99-43DF-985E-0AA7F3075FE3}" destId="{282B4D8D-0258-4346-BE27-5D1A97CB8109}" srcOrd="1" destOrd="0" presId="urn:microsoft.com/office/officeart/2009/3/layout/StepUpProcess"/>
    <dgm:cxn modelId="{E79C87C2-F3FB-4650-A7D7-AC4741B19837}" type="presParOf" srcId="{0DA74C6E-8A99-43DF-985E-0AA7F3075FE3}" destId="{FEBC395D-1907-4B30-852C-65F5FF8C0E70}" srcOrd="2" destOrd="0" presId="urn:microsoft.com/office/officeart/2009/3/layout/StepUpProcess"/>
    <dgm:cxn modelId="{49FB69AE-AAB6-4B31-9FF0-5C677BC40557}" type="presParOf" srcId="{9DEE2CA4-3838-43B3-AB4F-9EA66BBE572E}" destId="{530F5D41-135E-416A-B8BA-3D40071E0D62}" srcOrd="3" destOrd="0" presId="urn:microsoft.com/office/officeart/2009/3/layout/StepUpProcess"/>
    <dgm:cxn modelId="{9A32C265-62F4-47A7-9C6C-C48A55165ED0}" type="presParOf" srcId="{530F5D41-135E-416A-B8BA-3D40071E0D62}" destId="{146C3BB1-AEA9-402D-A648-F631F8F33874}" srcOrd="0" destOrd="0" presId="urn:microsoft.com/office/officeart/2009/3/layout/StepUpProcess"/>
    <dgm:cxn modelId="{373EA39F-FB7A-44A3-83E3-41AABD46DEDB}" type="presParOf" srcId="{9DEE2CA4-3838-43B3-AB4F-9EA66BBE572E}" destId="{41AB9A18-47CD-44DC-9EBD-8AE0FFF0FBB0}" srcOrd="4" destOrd="0" presId="urn:microsoft.com/office/officeart/2009/3/layout/StepUpProcess"/>
    <dgm:cxn modelId="{624E2940-BFBE-4D8C-A954-C63749439609}" type="presParOf" srcId="{41AB9A18-47CD-44DC-9EBD-8AE0FFF0FBB0}" destId="{E52960EE-9393-41DA-9B44-6830B4ED83F1}" srcOrd="0" destOrd="0" presId="urn:microsoft.com/office/officeart/2009/3/layout/StepUpProcess"/>
    <dgm:cxn modelId="{D8D592E5-E8F5-4699-B86A-52664B0F3009}" type="presParOf" srcId="{41AB9A18-47CD-44DC-9EBD-8AE0FFF0FBB0}" destId="{D4F8F210-480E-428B-8574-11650243FC7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2FE66DD-41BB-465E-8B82-4E977C00037C}"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l-GR"/>
        </a:p>
      </dgm:t>
    </dgm:pt>
    <dgm:pt modelId="{EB08337B-C4C5-4738-8B5C-82A19C14FC03}">
      <dgm:prSet custT="1"/>
      <dgm:spPr/>
      <dgm:t>
        <a:bodyPr/>
        <a:lstStyle/>
        <a:p>
          <a:pPr algn="ctr" rtl="0"/>
          <a:r>
            <a:rPr lang="el-GR" sz="1800" dirty="0" smtClean="0"/>
            <a:t>Καινοτομία &amp; Ανταγωνιστικότητα</a:t>
          </a:r>
          <a:endParaRPr lang="el-GR" sz="1800" b="0" dirty="0">
            <a:effectLst/>
            <a:latin typeface="Calibri" pitchFamily="34" charset="0"/>
          </a:endParaRPr>
        </a:p>
      </dgm:t>
    </dgm:pt>
    <dgm:pt modelId="{E1AD46CB-B816-42A6-9DB9-EA659AF93534}" type="parTrans" cxnId="{681A4877-AE83-48D3-A922-E4967F6B51E4}">
      <dgm:prSet/>
      <dgm:spPr/>
      <dgm:t>
        <a:bodyPr/>
        <a:lstStyle/>
        <a:p>
          <a:pPr algn="ctr"/>
          <a:endParaRPr lang="el-GR" sz="1800" b="0">
            <a:solidFill>
              <a:schemeClr val="tx1"/>
            </a:solidFill>
            <a:effectLst/>
          </a:endParaRPr>
        </a:p>
      </dgm:t>
    </dgm:pt>
    <dgm:pt modelId="{9F702F3A-EF7E-46AB-8CA5-6B8EF373455E}" type="sibTrans" cxnId="{681A4877-AE83-48D3-A922-E4967F6B51E4}">
      <dgm:prSet/>
      <dgm:spPr/>
      <dgm:t>
        <a:bodyPr/>
        <a:lstStyle/>
        <a:p>
          <a:pPr algn="ctr"/>
          <a:endParaRPr lang="el-GR" sz="1800" b="0">
            <a:solidFill>
              <a:schemeClr val="tx1"/>
            </a:solidFill>
            <a:effectLst/>
          </a:endParaRPr>
        </a:p>
      </dgm:t>
    </dgm:pt>
    <dgm:pt modelId="{ADA8A85F-488C-4A8A-AC60-2721AF60C4B1}">
      <dgm:prSet custT="1"/>
      <dgm:spPr/>
      <dgm:t>
        <a:bodyPr/>
        <a:lstStyle/>
        <a:p>
          <a:pPr algn="ctr" rtl="0"/>
          <a:r>
            <a:rPr lang="en-US" sz="1800" b="1" dirty="0" smtClean="0"/>
            <a:t>1.b</a:t>
          </a:r>
          <a:r>
            <a:rPr lang="tr-TR" sz="1800" dirty="0" smtClean="0"/>
            <a:t> </a:t>
          </a:r>
          <a:r>
            <a:rPr lang="el-GR" sz="1800" dirty="0" smtClean="0"/>
            <a:t>Ενδυνάμωση της έρευνας, της τεχνολογικής ανάπτυξης &amp; της καινοτομίας</a:t>
          </a:r>
          <a:endParaRPr lang="el-GR" sz="1800" b="0" u="none" dirty="0" smtClean="0">
            <a:effectLst/>
            <a:latin typeface="Calibri" pitchFamily="34" charset="0"/>
          </a:endParaRPr>
        </a:p>
      </dgm:t>
    </dgm:pt>
    <dgm:pt modelId="{F9577E0E-777B-46D3-BFF5-2A203F94598C}" type="parTrans" cxnId="{49DB5165-20A8-469E-B51E-B7D92105A795}">
      <dgm:prSet/>
      <dgm:spPr/>
      <dgm:t>
        <a:bodyPr/>
        <a:lstStyle/>
        <a:p>
          <a:pPr algn="ctr"/>
          <a:endParaRPr lang="el-GR" sz="1800" b="0">
            <a:solidFill>
              <a:schemeClr val="tx1"/>
            </a:solidFill>
            <a:effectLst/>
          </a:endParaRPr>
        </a:p>
      </dgm:t>
    </dgm:pt>
    <dgm:pt modelId="{3FC6BFAF-D8B7-4B20-864C-D4B05ECEFA52}" type="sibTrans" cxnId="{49DB5165-20A8-469E-B51E-B7D92105A795}">
      <dgm:prSet/>
      <dgm:spPr/>
      <dgm:t>
        <a:bodyPr/>
        <a:lstStyle/>
        <a:p>
          <a:pPr algn="ctr"/>
          <a:endParaRPr lang="el-GR" sz="1800" b="0">
            <a:solidFill>
              <a:schemeClr val="tx1"/>
            </a:solidFill>
            <a:effectLst/>
          </a:endParaRPr>
        </a:p>
      </dgm:t>
    </dgm:pt>
    <dgm:pt modelId="{8CF6368B-5A70-40C2-A78F-F1A24C39639E}">
      <dgm:prSet custT="1"/>
      <dgm:spPr/>
      <dgm:t>
        <a:bodyPr/>
        <a:lstStyle/>
        <a:p>
          <a:pPr algn="ctr" rtl="0"/>
          <a:r>
            <a:rPr lang="el-GR" sz="1800" b="1" dirty="0" smtClean="0">
              <a:solidFill>
                <a:schemeClr val="tx1"/>
              </a:solidFill>
            </a:rPr>
            <a:t>1.</a:t>
          </a:r>
          <a:r>
            <a:rPr lang="tr-TR" sz="1800" b="1" dirty="0" smtClean="0">
              <a:solidFill>
                <a:schemeClr val="tx1"/>
              </a:solidFill>
            </a:rPr>
            <a:t>b</a:t>
          </a:r>
          <a:r>
            <a:rPr lang="tr-TR" sz="1800" dirty="0" smtClean="0">
              <a:solidFill>
                <a:schemeClr val="tx1"/>
              </a:solidFill>
            </a:rPr>
            <a:t> </a:t>
          </a:r>
          <a:r>
            <a:rPr lang="el-GR" sz="1800" dirty="0" smtClean="0">
              <a:solidFill>
                <a:schemeClr val="tx1"/>
              </a:solidFill>
            </a:rPr>
            <a:t>Προώθηση επιχειρηματικών επενδύσεων σε έρευνα και καινοτομία, διασύνδεση με επιχειρήσεις &amp; αναπτυξιακά &amp; εκπαιδευτικά κέντρα, μεταφορά τεχνολογίας, προώθηση</a:t>
          </a:r>
          <a:r>
            <a:rPr lang="en-US" sz="1800" dirty="0" smtClean="0">
              <a:solidFill>
                <a:schemeClr val="tx1"/>
              </a:solidFill>
            </a:rPr>
            <a:t> clusters</a:t>
          </a:r>
          <a:r>
            <a:rPr lang="el-GR" sz="1800" dirty="0" smtClean="0">
              <a:solidFill>
                <a:schemeClr val="tx1"/>
              </a:solidFill>
            </a:rPr>
            <a:t>,  έξυπνης εξειδίκευσης</a:t>
          </a:r>
          <a:endParaRPr lang="el-GR" sz="1800" b="0" i="0" dirty="0" smtClean="0">
            <a:solidFill>
              <a:schemeClr val="accent6">
                <a:lumMod val="50000"/>
              </a:schemeClr>
            </a:solidFill>
          </a:endParaRPr>
        </a:p>
      </dgm:t>
    </dgm:pt>
    <dgm:pt modelId="{5BA5AAE1-279B-4363-AF1F-DF77B00BA43E}" type="parTrans" cxnId="{C082D25E-6CA0-48F2-A970-FFCF6FB0B8AB}">
      <dgm:prSet/>
      <dgm:spPr/>
      <dgm:t>
        <a:bodyPr/>
        <a:lstStyle/>
        <a:p>
          <a:pPr algn="ctr"/>
          <a:endParaRPr lang="el-GR" sz="1800" b="0">
            <a:solidFill>
              <a:schemeClr val="tx1"/>
            </a:solidFill>
            <a:effectLst/>
          </a:endParaRPr>
        </a:p>
      </dgm:t>
    </dgm:pt>
    <dgm:pt modelId="{5B2B13EB-E21B-4AE0-9088-686D95DA6776}" type="sibTrans" cxnId="{C082D25E-6CA0-48F2-A970-FFCF6FB0B8AB}">
      <dgm:prSet/>
      <dgm:spPr/>
      <dgm:t>
        <a:bodyPr/>
        <a:lstStyle/>
        <a:p>
          <a:pPr algn="ctr"/>
          <a:endParaRPr lang="el-GR" sz="1800" b="0">
            <a:solidFill>
              <a:schemeClr val="tx1"/>
            </a:solidFill>
            <a:effectLst/>
          </a:endParaRPr>
        </a:p>
      </dgm:t>
    </dgm:pt>
    <dgm:pt modelId="{9DEE2CA4-3838-43B3-AB4F-9EA66BBE572E}" type="pres">
      <dgm:prSet presAssocID="{B2FE66DD-41BB-465E-8B82-4E977C00037C}" presName="rootnode" presStyleCnt="0">
        <dgm:presLayoutVars>
          <dgm:chMax/>
          <dgm:chPref/>
          <dgm:dir/>
          <dgm:animLvl val="lvl"/>
        </dgm:presLayoutVars>
      </dgm:prSet>
      <dgm:spPr/>
      <dgm:t>
        <a:bodyPr/>
        <a:lstStyle/>
        <a:p>
          <a:endParaRPr lang="el-GR"/>
        </a:p>
      </dgm:t>
    </dgm:pt>
    <dgm:pt modelId="{F6A7D40A-AE75-4975-953C-B4134369610E}" type="pres">
      <dgm:prSet presAssocID="{EB08337B-C4C5-4738-8B5C-82A19C14FC03}" presName="composite" presStyleCnt="0"/>
      <dgm:spPr/>
    </dgm:pt>
    <dgm:pt modelId="{49FC9387-8DD4-4BB9-BC00-F0833EB07A9A}" type="pres">
      <dgm:prSet presAssocID="{EB08337B-C4C5-4738-8B5C-82A19C14FC03}" presName="LShape" presStyleLbl="alignNode1" presStyleIdx="0" presStyleCnt="5" custLinFactNeighborX="-2389" custLinFactNeighborY="2458"/>
      <dgm:spPr/>
    </dgm:pt>
    <dgm:pt modelId="{F527B68D-5FAF-4BD2-9DCB-CA5115EB74CF}" type="pres">
      <dgm:prSet presAssocID="{EB08337B-C4C5-4738-8B5C-82A19C14FC03}" presName="ParentText" presStyleLbl="revTx" presStyleIdx="0" presStyleCnt="3" custLinFactNeighborX="-824" custLinFactNeighborY="8839">
        <dgm:presLayoutVars>
          <dgm:chMax val="0"/>
          <dgm:chPref val="0"/>
          <dgm:bulletEnabled val="1"/>
        </dgm:presLayoutVars>
      </dgm:prSet>
      <dgm:spPr/>
      <dgm:t>
        <a:bodyPr/>
        <a:lstStyle/>
        <a:p>
          <a:endParaRPr lang="el-GR"/>
        </a:p>
      </dgm:t>
    </dgm:pt>
    <dgm:pt modelId="{781E577A-8D4F-4A5E-B4AB-67014DC5EF31}" type="pres">
      <dgm:prSet presAssocID="{EB08337B-C4C5-4738-8B5C-82A19C14FC03}" presName="Triangle" presStyleLbl="alignNode1" presStyleIdx="1" presStyleCnt="5"/>
      <dgm:spPr/>
    </dgm:pt>
    <dgm:pt modelId="{A66FB6A2-5F03-49D3-A707-C609573613A9}" type="pres">
      <dgm:prSet presAssocID="{9F702F3A-EF7E-46AB-8CA5-6B8EF373455E}" presName="sibTrans" presStyleCnt="0"/>
      <dgm:spPr/>
    </dgm:pt>
    <dgm:pt modelId="{9BD3C326-1863-47DB-8310-78CEE724FB06}" type="pres">
      <dgm:prSet presAssocID="{9F702F3A-EF7E-46AB-8CA5-6B8EF373455E}" presName="space" presStyleCnt="0"/>
      <dgm:spPr/>
    </dgm:pt>
    <dgm:pt modelId="{0DA74C6E-8A99-43DF-985E-0AA7F3075FE3}" type="pres">
      <dgm:prSet presAssocID="{ADA8A85F-488C-4A8A-AC60-2721AF60C4B1}" presName="composite" presStyleCnt="0"/>
      <dgm:spPr/>
    </dgm:pt>
    <dgm:pt modelId="{E0C91D6C-6AD7-4A22-A62C-BABC351700F8}" type="pres">
      <dgm:prSet presAssocID="{ADA8A85F-488C-4A8A-AC60-2721AF60C4B1}" presName="LShape" presStyleLbl="alignNode1" presStyleIdx="2" presStyleCnt="5"/>
      <dgm:spPr/>
    </dgm:pt>
    <dgm:pt modelId="{282B4D8D-0258-4346-BE27-5D1A97CB8109}" type="pres">
      <dgm:prSet presAssocID="{ADA8A85F-488C-4A8A-AC60-2721AF60C4B1}" presName="ParentText" presStyleLbl="revTx" presStyleIdx="1" presStyleCnt="3">
        <dgm:presLayoutVars>
          <dgm:chMax val="0"/>
          <dgm:chPref val="0"/>
          <dgm:bulletEnabled val="1"/>
        </dgm:presLayoutVars>
      </dgm:prSet>
      <dgm:spPr/>
      <dgm:t>
        <a:bodyPr/>
        <a:lstStyle/>
        <a:p>
          <a:endParaRPr lang="el-GR"/>
        </a:p>
      </dgm:t>
    </dgm:pt>
    <dgm:pt modelId="{FEBC395D-1907-4B30-852C-65F5FF8C0E70}" type="pres">
      <dgm:prSet presAssocID="{ADA8A85F-488C-4A8A-AC60-2721AF60C4B1}" presName="Triangle" presStyleLbl="alignNode1" presStyleIdx="3" presStyleCnt="5" custLinFactNeighborX="4823" custLinFactNeighborY="-16039"/>
      <dgm:spPr/>
    </dgm:pt>
    <dgm:pt modelId="{530F5D41-135E-416A-B8BA-3D40071E0D62}" type="pres">
      <dgm:prSet presAssocID="{3FC6BFAF-D8B7-4B20-864C-D4B05ECEFA52}" presName="sibTrans" presStyleCnt="0"/>
      <dgm:spPr/>
    </dgm:pt>
    <dgm:pt modelId="{146C3BB1-AEA9-402D-A648-F631F8F33874}" type="pres">
      <dgm:prSet presAssocID="{3FC6BFAF-D8B7-4B20-864C-D4B05ECEFA52}" presName="space" presStyleCnt="0"/>
      <dgm:spPr/>
    </dgm:pt>
    <dgm:pt modelId="{41AB9A18-47CD-44DC-9EBD-8AE0FFF0FBB0}" type="pres">
      <dgm:prSet presAssocID="{8CF6368B-5A70-40C2-A78F-F1A24C39639E}" presName="composite" presStyleCnt="0"/>
      <dgm:spPr/>
    </dgm:pt>
    <dgm:pt modelId="{E52960EE-9393-41DA-9B44-6830B4ED83F1}" type="pres">
      <dgm:prSet presAssocID="{8CF6368B-5A70-40C2-A78F-F1A24C39639E}" presName="LShape" presStyleLbl="alignNode1" presStyleIdx="4" presStyleCnt="5"/>
      <dgm:spPr/>
    </dgm:pt>
    <dgm:pt modelId="{D4F8F210-480E-428B-8574-11650243FC7E}" type="pres">
      <dgm:prSet presAssocID="{8CF6368B-5A70-40C2-A78F-F1A24C39639E}" presName="ParentText" presStyleLbl="revTx" presStyleIdx="2" presStyleCnt="3">
        <dgm:presLayoutVars>
          <dgm:chMax val="0"/>
          <dgm:chPref val="0"/>
          <dgm:bulletEnabled val="1"/>
        </dgm:presLayoutVars>
      </dgm:prSet>
      <dgm:spPr/>
      <dgm:t>
        <a:bodyPr/>
        <a:lstStyle/>
        <a:p>
          <a:endParaRPr lang="el-GR"/>
        </a:p>
      </dgm:t>
    </dgm:pt>
  </dgm:ptLst>
  <dgm:cxnLst>
    <dgm:cxn modelId="{6D0D400E-D596-4E3C-878F-814FAC3E7688}" type="presOf" srcId="{B2FE66DD-41BB-465E-8B82-4E977C00037C}" destId="{9DEE2CA4-3838-43B3-AB4F-9EA66BBE572E}" srcOrd="0" destOrd="0" presId="urn:microsoft.com/office/officeart/2009/3/layout/StepUpProcess"/>
    <dgm:cxn modelId="{49DB5165-20A8-469E-B51E-B7D92105A795}" srcId="{B2FE66DD-41BB-465E-8B82-4E977C00037C}" destId="{ADA8A85F-488C-4A8A-AC60-2721AF60C4B1}" srcOrd="1" destOrd="0" parTransId="{F9577E0E-777B-46D3-BFF5-2A203F94598C}" sibTransId="{3FC6BFAF-D8B7-4B20-864C-D4B05ECEFA52}"/>
    <dgm:cxn modelId="{3BDCC9BB-32E7-48A5-AE2F-9B8AEDFDF494}" type="presOf" srcId="{8CF6368B-5A70-40C2-A78F-F1A24C39639E}" destId="{D4F8F210-480E-428B-8574-11650243FC7E}" srcOrd="0" destOrd="0" presId="urn:microsoft.com/office/officeart/2009/3/layout/StepUpProcess"/>
    <dgm:cxn modelId="{681A4877-AE83-48D3-A922-E4967F6B51E4}" srcId="{B2FE66DD-41BB-465E-8B82-4E977C00037C}" destId="{EB08337B-C4C5-4738-8B5C-82A19C14FC03}" srcOrd="0" destOrd="0" parTransId="{E1AD46CB-B816-42A6-9DB9-EA659AF93534}" sibTransId="{9F702F3A-EF7E-46AB-8CA5-6B8EF373455E}"/>
    <dgm:cxn modelId="{28BA4076-B477-4F0F-80D5-F55D565C07D3}" type="presOf" srcId="{EB08337B-C4C5-4738-8B5C-82A19C14FC03}" destId="{F527B68D-5FAF-4BD2-9DCB-CA5115EB74CF}" srcOrd="0" destOrd="0" presId="urn:microsoft.com/office/officeart/2009/3/layout/StepUpProcess"/>
    <dgm:cxn modelId="{E02FE26B-E3CD-42DF-8813-7FD225AD6C5B}" type="presOf" srcId="{ADA8A85F-488C-4A8A-AC60-2721AF60C4B1}" destId="{282B4D8D-0258-4346-BE27-5D1A97CB8109}" srcOrd="0" destOrd="0" presId="urn:microsoft.com/office/officeart/2009/3/layout/StepUpProcess"/>
    <dgm:cxn modelId="{C082D25E-6CA0-48F2-A970-FFCF6FB0B8AB}" srcId="{B2FE66DD-41BB-465E-8B82-4E977C00037C}" destId="{8CF6368B-5A70-40C2-A78F-F1A24C39639E}" srcOrd="2" destOrd="0" parTransId="{5BA5AAE1-279B-4363-AF1F-DF77B00BA43E}" sibTransId="{5B2B13EB-E21B-4AE0-9088-686D95DA6776}"/>
    <dgm:cxn modelId="{595741C7-4C0A-46C8-8DD7-9A0CF0354EA6}" type="presParOf" srcId="{9DEE2CA4-3838-43B3-AB4F-9EA66BBE572E}" destId="{F6A7D40A-AE75-4975-953C-B4134369610E}" srcOrd="0" destOrd="0" presId="urn:microsoft.com/office/officeart/2009/3/layout/StepUpProcess"/>
    <dgm:cxn modelId="{B25E6237-F9BB-4022-B770-3B7E83F87984}" type="presParOf" srcId="{F6A7D40A-AE75-4975-953C-B4134369610E}" destId="{49FC9387-8DD4-4BB9-BC00-F0833EB07A9A}" srcOrd="0" destOrd="0" presId="urn:microsoft.com/office/officeart/2009/3/layout/StepUpProcess"/>
    <dgm:cxn modelId="{0D05D926-57CF-492C-917C-BB3E62D2BBB1}" type="presParOf" srcId="{F6A7D40A-AE75-4975-953C-B4134369610E}" destId="{F527B68D-5FAF-4BD2-9DCB-CA5115EB74CF}" srcOrd="1" destOrd="0" presId="urn:microsoft.com/office/officeart/2009/3/layout/StepUpProcess"/>
    <dgm:cxn modelId="{1AA8B5F1-ACB9-42AB-920A-3206F34B4949}" type="presParOf" srcId="{F6A7D40A-AE75-4975-953C-B4134369610E}" destId="{781E577A-8D4F-4A5E-B4AB-67014DC5EF31}" srcOrd="2" destOrd="0" presId="urn:microsoft.com/office/officeart/2009/3/layout/StepUpProcess"/>
    <dgm:cxn modelId="{CB28B22C-7C07-4F94-88BA-940206C96BEA}" type="presParOf" srcId="{9DEE2CA4-3838-43B3-AB4F-9EA66BBE572E}" destId="{A66FB6A2-5F03-49D3-A707-C609573613A9}" srcOrd="1" destOrd="0" presId="urn:microsoft.com/office/officeart/2009/3/layout/StepUpProcess"/>
    <dgm:cxn modelId="{E1CD5863-7A05-4FB0-B80E-0A35D15E6812}" type="presParOf" srcId="{A66FB6A2-5F03-49D3-A707-C609573613A9}" destId="{9BD3C326-1863-47DB-8310-78CEE724FB06}" srcOrd="0" destOrd="0" presId="urn:microsoft.com/office/officeart/2009/3/layout/StepUpProcess"/>
    <dgm:cxn modelId="{B7B95B93-2A97-4B77-82C1-48C80686143A}" type="presParOf" srcId="{9DEE2CA4-3838-43B3-AB4F-9EA66BBE572E}" destId="{0DA74C6E-8A99-43DF-985E-0AA7F3075FE3}" srcOrd="2" destOrd="0" presId="urn:microsoft.com/office/officeart/2009/3/layout/StepUpProcess"/>
    <dgm:cxn modelId="{6454C02A-4328-4033-ABF4-AB73943799D2}" type="presParOf" srcId="{0DA74C6E-8A99-43DF-985E-0AA7F3075FE3}" destId="{E0C91D6C-6AD7-4A22-A62C-BABC351700F8}" srcOrd="0" destOrd="0" presId="urn:microsoft.com/office/officeart/2009/3/layout/StepUpProcess"/>
    <dgm:cxn modelId="{2FAB9C5C-B5A7-4B38-992D-21C96E9CB235}" type="presParOf" srcId="{0DA74C6E-8A99-43DF-985E-0AA7F3075FE3}" destId="{282B4D8D-0258-4346-BE27-5D1A97CB8109}" srcOrd="1" destOrd="0" presId="urn:microsoft.com/office/officeart/2009/3/layout/StepUpProcess"/>
    <dgm:cxn modelId="{52B7194D-2BA2-44F0-9255-747EBBA3E4DB}" type="presParOf" srcId="{0DA74C6E-8A99-43DF-985E-0AA7F3075FE3}" destId="{FEBC395D-1907-4B30-852C-65F5FF8C0E70}" srcOrd="2" destOrd="0" presId="urn:microsoft.com/office/officeart/2009/3/layout/StepUpProcess"/>
    <dgm:cxn modelId="{18AABE9D-E127-42E3-A40B-CE0AFEA0F619}" type="presParOf" srcId="{9DEE2CA4-3838-43B3-AB4F-9EA66BBE572E}" destId="{530F5D41-135E-416A-B8BA-3D40071E0D62}" srcOrd="3" destOrd="0" presId="urn:microsoft.com/office/officeart/2009/3/layout/StepUpProcess"/>
    <dgm:cxn modelId="{E269FEDB-C8D9-4AFE-B56E-AE41B751C474}" type="presParOf" srcId="{530F5D41-135E-416A-B8BA-3D40071E0D62}" destId="{146C3BB1-AEA9-402D-A648-F631F8F33874}" srcOrd="0" destOrd="0" presId="urn:microsoft.com/office/officeart/2009/3/layout/StepUpProcess"/>
    <dgm:cxn modelId="{CCECCB84-33FB-419C-BEE2-17DD6D1715A4}" type="presParOf" srcId="{9DEE2CA4-3838-43B3-AB4F-9EA66BBE572E}" destId="{41AB9A18-47CD-44DC-9EBD-8AE0FFF0FBB0}" srcOrd="4" destOrd="0" presId="urn:microsoft.com/office/officeart/2009/3/layout/StepUpProcess"/>
    <dgm:cxn modelId="{E5C93E11-657F-46CD-8E9D-F2FA78046FE1}" type="presParOf" srcId="{41AB9A18-47CD-44DC-9EBD-8AE0FFF0FBB0}" destId="{E52960EE-9393-41DA-9B44-6830B4ED83F1}" srcOrd="0" destOrd="0" presId="urn:microsoft.com/office/officeart/2009/3/layout/StepUpProcess"/>
    <dgm:cxn modelId="{C6E7F2BC-930C-41F5-B399-94C1A1A77680}" type="presParOf" srcId="{41AB9A18-47CD-44DC-9EBD-8AE0FFF0FBB0}" destId="{D4F8F210-480E-428B-8574-11650243FC7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894968-F490-4F57-8FA2-1FD1C622A56C}" type="doc">
      <dgm:prSet loTypeId="urn:microsoft.com/office/officeart/2005/8/layout/matrix3" loCatId="matrix" qsTypeId="urn:microsoft.com/office/officeart/2005/8/quickstyle/3d3" qsCatId="3D" csTypeId="urn:microsoft.com/office/officeart/2005/8/colors/colorful1" csCatId="colorful" phldr="1"/>
      <dgm:spPr/>
      <dgm:t>
        <a:bodyPr/>
        <a:lstStyle/>
        <a:p>
          <a:endParaRPr lang="el-GR"/>
        </a:p>
      </dgm:t>
    </dgm:pt>
    <dgm:pt modelId="{5A1A04FB-E092-412C-9890-CC3B4C426FB5}">
      <dgm:prSet custT="1"/>
      <dgm:spPr/>
      <dgm:t>
        <a:bodyPr/>
        <a:lstStyle/>
        <a:p>
          <a:pPr rtl="0"/>
          <a:r>
            <a:rPr lang="el-GR" sz="1600" dirty="0" smtClean="0">
              <a:solidFill>
                <a:schemeClr val="bg1"/>
              </a:solidFill>
              <a:latin typeface="Calibri" panose="020F0502020204030204" pitchFamily="34" charset="0"/>
            </a:rPr>
            <a:t>Έρευνα, τεχνολογική ανάπτυξη και καινοτομία</a:t>
          </a:r>
          <a:endParaRPr lang="el-GR" sz="1600" dirty="0">
            <a:solidFill>
              <a:schemeClr val="bg1"/>
            </a:solidFill>
            <a:latin typeface="Calibri" panose="020F0502020204030204" pitchFamily="34" charset="0"/>
          </a:endParaRPr>
        </a:p>
      </dgm:t>
    </dgm:pt>
    <dgm:pt modelId="{E1D6C999-D357-4738-8569-24E652A099FF}" type="parTrans" cxnId="{E83CCEE2-28EA-44F8-A5EE-071EC6E17C59}">
      <dgm:prSet/>
      <dgm:spPr/>
      <dgm:t>
        <a:bodyPr/>
        <a:lstStyle/>
        <a:p>
          <a:endParaRPr lang="el-GR" sz="1600">
            <a:solidFill>
              <a:schemeClr val="bg1"/>
            </a:solidFill>
            <a:latin typeface="Calibri" panose="020F0502020204030204" pitchFamily="34" charset="0"/>
          </a:endParaRPr>
        </a:p>
      </dgm:t>
    </dgm:pt>
    <dgm:pt modelId="{6DA8B0A2-844C-407D-92E8-9C3071FEE5F4}" type="sibTrans" cxnId="{E83CCEE2-28EA-44F8-A5EE-071EC6E17C59}">
      <dgm:prSet/>
      <dgm:spPr/>
      <dgm:t>
        <a:bodyPr/>
        <a:lstStyle/>
        <a:p>
          <a:endParaRPr lang="el-GR" sz="1600">
            <a:solidFill>
              <a:schemeClr val="bg1"/>
            </a:solidFill>
            <a:latin typeface="Calibri" panose="020F0502020204030204" pitchFamily="34" charset="0"/>
          </a:endParaRPr>
        </a:p>
      </dgm:t>
    </dgm:pt>
    <dgm:pt modelId="{B48A7AB3-CC1C-404F-A5E3-799846A99601}">
      <dgm:prSet custT="1"/>
      <dgm:spPr>
        <a:solidFill>
          <a:schemeClr val="accent2">
            <a:lumMod val="75000"/>
          </a:schemeClr>
        </a:solidFill>
      </dgm:spPr>
      <dgm:t>
        <a:bodyPr/>
        <a:lstStyle/>
        <a:p>
          <a:pPr rtl="0"/>
          <a:r>
            <a:rPr lang="el-GR" sz="1600" dirty="0" smtClean="0">
              <a:solidFill>
                <a:schemeClr val="bg1"/>
              </a:solidFill>
              <a:latin typeface="Calibri" panose="020F0502020204030204" pitchFamily="34" charset="0"/>
            </a:rPr>
            <a:t>Ανταγωνιστικότητα των ΜΜΕ</a:t>
          </a:r>
          <a:endParaRPr lang="el-GR" sz="1600" dirty="0">
            <a:solidFill>
              <a:schemeClr val="bg1"/>
            </a:solidFill>
            <a:latin typeface="Calibri" panose="020F0502020204030204" pitchFamily="34" charset="0"/>
          </a:endParaRPr>
        </a:p>
      </dgm:t>
    </dgm:pt>
    <dgm:pt modelId="{812775AE-1826-4232-8CEA-574C751D08E1}" type="parTrans" cxnId="{0058D6E3-63C4-4619-845F-E0812A6FF1E7}">
      <dgm:prSet/>
      <dgm:spPr/>
      <dgm:t>
        <a:bodyPr/>
        <a:lstStyle/>
        <a:p>
          <a:endParaRPr lang="el-GR" sz="1600">
            <a:solidFill>
              <a:schemeClr val="bg1"/>
            </a:solidFill>
            <a:latin typeface="Calibri" panose="020F0502020204030204" pitchFamily="34" charset="0"/>
          </a:endParaRPr>
        </a:p>
      </dgm:t>
    </dgm:pt>
    <dgm:pt modelId="{EA8214FA-2F94-44E3-B919-DEE98C7F3915}" type="sibTrans" cxnId="{0058D6E3-63C4-4619-845F-E0812A6FF1E7}">
      <dgm:prSet/>
      <dgm:spPr/>
      <dgm:t>
        <a:bodyPr/>
        <a:lstStyle/>
        <a:p>
          <a:endParaRPr lang="el-GR" sz="1600">
            <a:solidFill>
              <a:schemeClr val="bg1"/>
            </a:solidFill>
            <a:latin typeface="Calibri" panose="020F0502020204030204" pitchFamily="34" charset="0"/>
          </a:endParaRPr>
        </a:p>
      </dgm:t>
    </dgm:pt>
    <dgm:pt modelId="{358EF40D-260E-40F0-BFCB-B1E19E5A343A}">
      <dgm:prSet custT="1"/>
      <dgm:spPr/>
      <dgm:t>
        <a:bodyPr/>
        <a:lstStyle/>
        <a:p>
          <a:pPr rtl="0"/>
          <a:r>
            <a:rPr lang="el-GR" sz="1600" dirty="0" smtClean="0">
              <a:solidFill>
                <a:schemeClr val="bg1"/>
              </a:solidFill>
              <a:latin typeface="Calibri" panose="020F0502020204030204" pitchFamily="34" charset="0"/>
            </a:rPr>
            <a:t>Οικονομία χαμηλών εκπομπών διοξειδίου του άνθρακα</a:t>
          </a:r>
          <a:endParaRPr lang="el-GR" sz="1600" dirty="0">
            <a:solidFill>
              <a:schemeClr val="bg1"/>
            </a:solidFill>
            <a:latin typeface="Calibri" panose="020F0502020204030204" pitchFamily="34" charset="0"/>
          </a:endParaRPr>
        </a:p>
      </dgm:t>
    </dgm:pt>
    <dgm:pt modelId="{FCC7197A-8B98-4497-8E3B-9ED551C6056A}" type="parTrans" cxnId="{7EC0CEB1-D90D-4A83-887B-A51FBBEE6F0A}">
      <dgm:prSet/>
      <dgm:spPr/>
      <dgm:t>
        <a:bodyPr/>
        <a:lstStyle/>
        <a:p>
          <a:endParaRPr lang="el-GR" sz="1600">
            <a:solidFill>
              <a:schemeClr val="bg1"/>
            </a:solidFill>
            <a:latin typeface="Calibri" panose="020F0502020204030204" pitchFamily="34" charset="0"/>
          </a:endParaRPr>
        </a:p>
      </dgm:t>
    </dgm:pt>
    <dgm:pt modelId="{AAFCF2D1-C660-45B0-960E-F5712F1FC7AB}" type="sibTrans" cxnId="{7EC0CEB1-D90D-4A83-887B-A51FBBEE6F0A}">
      <dgm:prSet/>
      <dgm:spPr/>
      <dgm:t>
        <a:bodyPr/>
        <a:lstStyle/>
        <a:p>
          <a:endParaRPr lang="el-GR" sz="1600">
            <a:solidFill>
              <a:schemeClr val="bg1"/>
            </a:solidFill>
            <a:latin typeface="Calibri" panose="020F0502020204030204" pitchFamily="34" charset="0"/>
          </a:endParaRPr>
        </a:p>
      </dgm:t>
    </dgm:pt>
    <dgm:pt modelId="{6A5FECF0-64C2-4ACF-ACB0-3B829F9351CB}">
      <dgm:prSet custT="1"/>
      <dgm:spPr>
        <a:solidFill>
          <a:schemeClr val="tx1">
            <a:lumMod val="75000"/>
            <a:lumOff val="25000"/>
          </a:schemeClr>
        </a:solidFill>
      </dgm:spPr>
      <dgm:t>
        <a:bodyPr/>
        <a:lstStyle/>
        <a:p>
          <a:pPr rtl="0"/>
          <a:r>
            <a:rPr lang="el-GR" sz="1600" dirty="0" smtClean="0">
              <a:solidFill>
                <a:schemeClr val="bg1"/>
              </a:solidFill>
              <a:latin typeface="Calibri" panose="020F0502020204030204" pitchFamily="34" charset="0"/>
            </a:rPr>
            <a:t>Περιβάλλον και αποδοτική διαχείριση των πόρων</a:t>
          </a:r>
          <a:endParaRPr lang="el-GR" sz="1600" dirty="0">
            <a:solidFill>
              <a:schemeClr val="bg1"/>
            </a:solidFill>
            <a:latin typeface="Calibri" panose="020F0502020204030204" pitchFamily="34" charset="0"/>
          </a:endParaRPr>
        </a:p>
      </dgm:t>
    </dgm:pt>
    <dgm:pt modelId="{E9D41D54-BECD-42F3-8E15-D811082659E0}" type="parTrans" cxnId="{C542B297-7D0D-43F2-A983-A0EE88D81022}">
      <dgm:prSet/>
      <dgm:spPr/>
      <dgm:t>
        <a:bodyPr/>
        <a:lstStyle/>
        <a:p>
          <a:endParaRPr lang="el-GR" sz="1600">
            <a:solidFill>
              <a:schemeClr val="bg1"/>
            </a:solidFill>
            <a:latin typeface="Calibri" panose="020F0502020204030204" pitchFamily="34" charset="0"/>
          </a:endParaRPr>
        </a:p>
      </dgm:t>
    </dgm:pt>
    <dgm:pt modelId="{843D488D-99FA-4D3B-8BFC-686C5B7935F7}" type="sibTrans" cxnId="{C542B297-7D0D-43F2-A983-A0EE88D81022}">
      <dgm:prSet/>
      <dgm:spPr/>
      <dgm:t>
        <a:bodyPr/>
        <a:lstStyle/>
        <a:p>
          <a:endParaRPr lang="el-GR" sz="1600">
            <a:solidFill>
              <a:schemeClr val="bg1"/>
            </a:solidFill>
            <a:latin typeface="Calibri" panose="020F0502020204030204" pitchFamily="34" charset="0"/>
          </a:endParaRPr>
        </a:p>
      </dgm:t>
    </dgm:pt>
    <dgm:pt modelId="{3C7432D0-125D-4C16-BB91-F9E91DF17FF5}" type="pres">
      <dgm:prSet presAssocID="{B6894968-F490-4F57-8FA2-1FD1C622A56C}" presName="matrix" presStyleCnt="0">
        <dgm:presLayoutVars>
          <dgm:chMax val="1"/>
          <dgm:dir/>
          <dgm:resizeHandles val="exact"/>
        </dgm:presLayoutVars>
      </dgm:prSet>
      <dgm:spPr/>
      <dgm:t>
        <a:bodyPr/>
        <a:lstStyle/>
        <a:p>
          <a:endParaRPr lang="el-GR"/>
        </a:p>
      </dgm:t>
    </dgm:pt>
    <dgm:pt modelId="{9929532C-9CF8-47DC-8F34-265CB89AEC73}" type="pres">
      <dgm:prSet presAssocID="{B6894968-F490-4F57-8FA2-1FD1C622A56C}" presName="diamond" presStyleLbl="bgShp" presStyleIdx="0" presStyleCnt="1"/>
      <dgm:spPr>
        <a:solidFill>
          <a:schemeClr val="tx2">
            <a:lumMod val="60000"/>
            <a:lumOff val="40000"/>
          </a:schemeClr>
        </a:solidFill>
      </dgm:spPr>
      <dgm:t>
        <a:bodyPr/>
        <a:lstStyle/>
        <a:p>
          <a:endParaRPr lang="el-GR"/>
        </a:p>
      </dgm:t>
    </dgm:pt>
    <dgm:pt modelId="{0BA2D900-D9C0-44C7-B192-0BC5775D0B1F}" type="pres">
      <dgm:prSet presAssocID="{B6894968-F490-4F57-8FA2-1FD1C622A56C}" presName="quad1" presStyleLbl="node1" presStyleIdx="0" presStyleCnt="4">
        <dgm:presLayoutVars>
          <dgm:chMax val="0"/>
          <dgm:chPref val="0"/>
          <dgm:bulletEnabled val="1"/>
        </dgm:presLayoutVars>
      </dgm:prSet>
      <dgm:spPr/>
      <dgm:t>
        <a:bodyPr/>
        <a:lstStyle/>
        <a:p>
          <a:endParaRPr lang="el-GR"/>
        </a:p>
      </dgm:t>
    </dgm:pt>
    <dgm:pt modelId="{061F608D-75B0-4DDE-827E-4ED4CFA89DDE}" type="pres">
      <dgm:prSet presAssocID="{B6894968-F490-4F57-8FA2-1FD1C622A56C}" presName="quad2" presStyleLbl="node1" presStyleIdx="1" presStyleCnt="4">
        <dgm:presLayoutVars>
          <dgm:chMax val="0"/>
          <dgm:chPref val="0"/>
          <dgm:bulletEnabled val="1"/>
        </dgm:presLayoutVars>
      </dgm:prSet>
      <dgm:spPr/>
      <dgm:t>
        <a:bodyPr/>
        <a:lstStyle/>
        <a:p>
          <a:endParaRPr lang="el-GR"/>
        </a:p>
      </dgm:t>
    </dgm:pt>
    <dgm:pt modelId="{BE0FD1F3-61EF-4FCC-A618-54E5FAA9C797}" type="pres">
      <dgm:prSet presAssocID="{B6894968-F490-4F57-8FA2-1FD1C622A56C}" presName="quad3" presStyleLbl="node1" presStyleIdx="2" presStyleCnt="4">
        <dgm:presLayoutVars>
          <dgm:chMax val="0"/>
          <dgm:chPref val="0"/>
          <dgm:bulletEnabled val="1"/>
        </dgm:presLayoutVars>
      </dgm:prSet>
      <dgm:spPr/>
      <dgm:t>
        <a:bodyPr/>
        <a:lstStyle/>
        <a:p>
          <a:endParaRPr lang="el-GR"/>
        </a:p>
      </dgm:t>
    </dgm:pt>
    <dgm:pt modelId="{69C11180-C96A-4F5E-B6EC-E0EAAA69C015}" type="pres">
      <dgm:prSet presAssocID="{B6894968-F490-4F57-8FA2-1FD1C622A56C}" presName="quad4" presStyleLbl="node1" presStyleIdx="3" presStyleCnt="4">
        <dgm:presLayoutVars>
          <dgm:chMax val="0"/>
          <dgm:chPref val="0"/>
          <dgm:bulletEnabled val="1"/>
        </dgm:presLayoutVars>
      </dgm:prSet>
      <dgm:spPr/>
      <dgm:t>
        <a:bodyPr/>
        <a:lstStyle/>
        <a:p>
          <a:endParaRPr lang="el-GR"/>
        </a:p>
      </dgm:t>
    </dgm:pt>
  </dgm:ptLst>
  <dgm:cxnLst>
    <dgm:cxn modelId="{E541480D-7E52-4B9D-B3E3-D3F2306FC3A0}" type="presOf" srcId="{5A1A04FB-E092-412C-9890-CC3B4C426FB5}" destId="{0BA2D900-D9C0-44C7-B192-0BC5775D0B1F}" srcOrd="0" destOrd="0" presId="urn:microsoft.com/office/officeart/2005/8/layout/matrix3"/>
    <dgm:cxn modelId="{7EC0CEB1-D90D-4A83-887B-A51FBBEE6F0A}" srcId="{B6894968-F490-4F57-8FA2-1FD1C622A56C}" destId="{358EF40D-260E-40F0-BFCB-B1E19E5A343A}" srcOrd="2" destOrd="0" parTransId="{FCC7197A-8B98-4497-8E3B-9ED551C6056A}" sibTransId="{AAFCF2D1-C660-45B0-960E-F5712F1FC7AB}"/>
    <dgm:cxn modelId="{E83CCEE2-28EA-44F8-A5EE-071EC6E17C59}" srcId="{B6894968-F490-4F57-8FA2-1FD1C622A56C}" destId="{5A1A04FB-E092-412C-9890-CC3B4C426FB5}" srcOrd="0" destOrd="0" parTransId="{E1D6C999-D357-4738-8569-24E652A099FF}" sibTransId="{6DA8B0A2-844C-407D-92E8-9C3071FEE5F4}"/>
    <dgm:cxn modelId="{78EAA8BE-FAF0-41DF-878B-F24E73D36173}" type="presOf" srcId="{358EF40D-260E-40F0-BFCB-B1E19E5A343A}" destId="{BE0FD1F3-61EF-4FCC-A618-54E5FAA9C797}" srcOrd="0" destOrd="0" presId="urn:microsoft.com/office/officeart/2005/8/layout/matrix3"/>
    <dgm:cxn modelId="{C542B297-7D0D-43F2-A983-A0EE88D81022}" srcId="{B6894968-F490-4F57-8FA2-1FD1C622A56C}" destId="{6A5FECF0-64C2-4ACF-ACB0-3B829F9351CB}" srcOrd="3" destOrd="0" parTransId="{E9D41D54-BECD-42F3-8E15-D811082659E0}" sibTransId="{843D488D-99FA-4D3B-8BFC-686C5B7935F7}"/>
    <dgm:cxn modelId="{403E41E7-B89D-4069-94B5-E7196E75E237}" type="presOf" srcId="{B6894968-F490-4F57-8FA2-1FD1C622A56C}" destId="{3C7432D0-125D-4C16-BB91-F9E91DF17FF5}" srcOrd="0" destOrd="0" presId="urn:microsoft.com/office/officeart/2005/8/layout/matrix3"/>
    <dgm:cxn modelId="{CF7E0623-32FF-4ED4-AFE8-1E80163785B6}" type="presOf" srcId="{6A5FECF0-64C2-4ACF-ACB0-3B829F9351CB}" destId="{69C11180-C96A-4F5E-B6EC-E0EAAA69C015}" srcOrd="0" destOrd="0" presId="urn:microsoft.com/office/officeart/2005/8/layout/matrix3"/>
    <dgm:cxn modelId="{CE2FD019-A5CF-48B2-87AD-6D7848F65B07}" type="presOf" srcId="{B48A7AB3-CC1C-404F-A5E3-799846A99601}" destId="{061F608D-75B0-4DDE-827E-4ED4CFA89DDE}" srcOrd="0" destOrd="0" presId="urn:microsoft.com/office/officeart/2005/8/layout/matrix3"/>
    <dgm:cxn modelId="{0058D6E3-63C4-4619-845F-E0812A6FF1E7}" srcId="{B6894968-F490-4F57-8FA2-1FD1C622A56C}" destId="{B48A7AB3-CC1C-404F-A5E3-799846A99601}" srcOrd="1" destOrd="0" parTransId="{812775AE-1826-4232-8CEA-574C751D08E1}" sibTransId="{EA8214FA-2F94-44E3-B919-DEE98C7F3915}"/>
    <dgm:cxn modelId="{B11FCB80-CC2D-4FF2-AB6C-4BE35951FCA9}" type="presParOf" srcId="{3C7432D0-125D-4C16-BB91-F9E91DF17FF5}" destId="{9929532C-9CF8-47DC-8F34-265CB89AEC73}" srcOrd="0" destOrd="0" presId="urn:microsoft.com/office/officeart/2005/8/layout/matrix3"/>
    <dgm:cxn modelId="{11A2E102-72AE-4225-BEA1-7F8651B4380E}" type="presParOf" srcId="{3C7432D0-125D-4C16-BB91-F9E91DF17FF5}" destId="{0BA2D900-D9C0-44C7-B192-0BC5775D0B1F}" srcOrd="1" destOrd="0" presId="urn:microsoft.com/office/officeart/2005/8/layout/matrix3"/>
    <dgm:cxn modelId="{272E083D-9759-4801-A0EB-C2B7F41CF370}" type="presParOf" srcId="{3C7432D0-125D-4C16-BB91-F9E91DF17FF5}" destId="{061F608D-75B0-4DDE-827E-4ED4CFA89DDE}" srcOrd="2" destOrd="0" presId="urn:microsoft.com/office/officeart/2005/8/layout/matrix3"/>
    <dgm:cxn modelId="{4100F261-C322-4FFE-8A12-589A147C673B}" type="presParOf" srcId="{3C7432D0-125D-4C16-BB91-F9E91DF17FF5}" destId="{BE0FD1F3-61EF-4FCC-A618-54E5FAA9C797}" srcOrd="3" destOrd="0" presId="urn:microsoft.com/office/officeart/2005/8/layout/matrix3"/>
    <dgm:cxn modelId="{41E40C06-EFBE-4F48-BFA0-2C183EBAF61F}" type="presParOf" srcId="{3C7432D0-125D-4C16-BB91-F9E91DF17FF5}" destId="{69C11180-C96A-4F5E-B6EC-E0EAAA69C01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B2FE66DD-41BB-465E-8B82-4E977C00037C}"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l-GR"/>
        </a:p>
      </dgm:t>
    </dgm:pt>
    <dgm:pt modelId="{EB08337B-C4C5-4738-8B5C-82A19C14FC03}">
      <dgm:prSet custT="1"/>
      <dgm:spPr/>
      <dgm:t>
        <a:bodyPr/>
        <a:lstStyle/>
        <a:p>
          <a:pPr algn="ctr" rtl="0"/>
          <a:r>
            <a:rPr lang="el-GR" sz="1800" dirty="0" smtClean="0"/>
            <a:t>Καινοτομία &amp; Ανταγωνιστικότητα</a:t>
          </a:r>
          <a:endParaRPr lang="el-GR" sz="1800" b="0" dirty="0">
            <a:effectLst/>
            <a:latin typeface="Calibri" pitchFamily="34" charset="0"/>
          </a:endParaRPr>
        </a:p>
      </dgm:t>
    </dgm:pt>
    <dgm:pt modelId="{E1AD46CB-B816-42A6-9DB9-EA659AF93534}" type="parTrans" cxnId="{681A4877-AE83-48D3-A922-E4967F6B51E4}">
      <dgm:prSet/>
      <dgm:spPr/>
      <dgm:t>
        <a:bodyPr/>
        <a:lstStyle/>
        <a:p>
          <a:pPr algn="ctr"/>
          <a:endParaRPr lang="el-GR" sz="1800" b="0">
            <a:solidFill>
              <a:schemeClr val="tx1"/>
            </a:solidFill>
            <a:effectLst/>
          </a:endParaRPr>
        </a:p>
      </dgm:t>
    </dgm:pt>
    <dgm:pt modelId="{9F702F3A-EF7E-46AB-8CA5-6B8EF373455E}" type="sibTrans" cxnId="{681A4877-AE83-48D3-A922-E4967F6B51E4}">
      <dgm:prSet/>
      <dgm:spPr/>
      <dgm:t>
        <a:bodyPr/>
        <a:lstStyle/>
        <a:p>
          <a:pPr algn="ctr"/>
          <a:endParaRPr lang="el-GR" sz="1800" b="0">
            <a:solidFill>
              <a:schemeClr val="tx1"/>
            </a:solidFill>
            <a:effectLst/>
          </a:endParaRPr>
        </a:p>
      </dgm:t>
    </dgm:pt>
    <dgm:pt modelId="{ADA8A85F-488C-4A8A-AC60-2721AF60C4B1}">
      <dgm:prSet custT="1"/>
      <dgm:spPr/>
      <dgm:t>
        <a:bodyPr/>
        <a:lstStyle/>
        <a:p>
          <a:pPr algn="ctr" rtl="0"/>
          <a:r>
            <a:rPr lang="el-GR" sz="1800" b="1" dirty="0" smtClean="0"/>
            <a:t>3</a:t>
          </a:r>
          <a:r>
            <a:rPr lang="en-US" sz="1800" b="1" dirty="0" smtClean="0"/>
            <a:t>.a</a:t>
          </a:r>
          <a:r>
            <a:rPr lang="tr-TR" sz="1800" dirty="0" smtClean="0"/>
            <a:t> </a:t>
          </a:r>
          <a:r>
            <a:rPr lang="el-GR" sz="1800" dirty="0" smtClean="0"/>
            <a:t>Ενίσχυση της ανταγωνιστικότητας των μικρών &amp; μεσαίων επιχειρήσεων, του αγροτικού τομέα, της αλιείας &amp; υδατοκαλλιέργειας</a:t>
          </a:r>
          <a:endParaRPr lang="el-GR" sz="1800" b="0" u="none" dirty="0" smtClean="0">
            <a:effectLst/>
            <a:latin typeface="Calibri" pitchFamily="34" charset="0"/>
          </a:endParaRPr>
        </a:p>
      </dgm:t>
    </dgm:pt>
    <dgm:pt modelId="{F9577E0E-777B-46D3-BFF5-2A203F94598C}" type="parTrans" cxnId="{49DB5165-20A8-469E-B51E-B7D92105A795}">
      <dgm:prSet/>
      <dgm:spPr/>
      <dgm:t>
        <a:bodyPr/>
        <a:lstStyle/>
        <a:p>
          <a:pPr algn="ctr"/>
          <a:endParaRPr lang="el-GR" sz="1800" b="0">
            <a:solidFill>
              <a:schemeClr val="tx1"/>
            </a:solidFill>
            <a:effectLst/>
          </a:endParaRPr>
        </a:p>
      </dgm:t>
    </dgm:pt>
    <dgm:pt modelId="{3FC6BFAF-D8B7-4B20-864C-D4B05ECEFA52}" type="sibTrans" cxnId="{49DB5165-20A8-469E-B51E-B7D92105A795}">
      <dgm:prSet/>
      <dgm:spPr/>
      <dgm:t>
        <a:bodyPr/>
        <a:lstStyle/>
        <a:p>
          <a:pPr algn="ctr"/>
          <a:endParaRPr lang="el-GR" sz="1800" b="0">
            <a:solidFill>
              <a:schemeClr val="tx1"/>
            </a:solidFill>
            <a:effectLst/>
          </a:endParaRPr>
        </a:p>
      </dgm:t>
    </dgm:pt>
    <dgm:pt modelId="{8CF6368B-5A70-40C2-A78F-F1A24C39639E}">
      <dgm:prSet custT="1"/>
      <dgm:spPr/>
      <dgm:t>
        <a:bodyPr/>
        <a:lstStyle/>
        <a:p>
          <a:pPr algn="ctr" rtl="0"/>
          <a:r>
            <a:rPr lang="el-GR" sz="1800" b="1" dirty="0" smtClean="0">
              <a:solidFill>
                <a:schemeClr val="tx1"/>
              </a:solidFill>
            </a:rPr>
            <a:t>3.</a:t>
          </a:r>
          <a:r>
            <a:rPr lang="en-US" sz="1800" b="1" dirty="0" smtClean="0">
              <a:solidFill>
                <a:schemeClr val="tx1"/>
              </a:solidFill>
            </a:rPr>
            <a:t>a</a:t>
          </a:r>
          <a:r>
            <a:rPr lang="tr-TR" sz="1800" dirty="0" smtClean="0">
              <a:solidFill>
                <a:schemeClr val="tx1"/>
              </a:solidFill>
            </a:rPr>
            <a:t> </a:t>
          </a:r>
          <a:r>
            <a:rPr lang="el-GR" sz="1800" dirty="0" smtClean="0">
              <a:solidFill>
                <a:schemeClr val="tx1"/>
              </a:solidFill>
            </a:rPr>
            <a:t>Προώθηση της επιχειρηματικότητας διευκολύνοντας την οικονομική αξιοποίηση νέων ιδεών μέσω της δημιουργίας νέων επιχειρήσεων &amp; θερμοκοιτίδων</a:t>
          </a:r>
          <a:endParaRPr lang="el-GR" sz="1800" b="0" i="0" dirty="0" smtClean="0">
            <a:solidFill>
              <a:schemeClr val="accent6">
                <a:lumMod val="50000"/>
              </a:schemeClr>
            </a:solidFill>
          </a:endParaRPr>
        </a:p>
      </dgm:t>
    </dgm:pt>
    <dgm:pt modelId="{5BA5AAE1-279B-4363-AF1F-DF77B00BA43E}" type="parTrans" cxnId="{C082D25E-6CA0-48F2-A970-FFCF6FB0B8AB}">
      <dgm:prSet/>
      <dgm:spPr/>
      <dgm:t>
        <a:bodyPr/>
        <a:lstStyle/>
        <a:p>
          <a:pPr algn="ctr"/>
          <a:endParaRPr lang="el-GR" sz="1800" b="0">
            <a:solidFill>
              <a:schemeClr val="tx1"/>
            </a:solidFill>
            <a:effectLst/>
          </a:endParaRPr>
        </a:p>
      </dgm:t>
    </dgm:pt>
    <dgm:pt modelId="{5B2B13EB-E21B-4AE0-9088-686D95DA6776}" type="sibTrans" cxnId="{C082D25E-6CA0-48F2-A970-FFCF6FB0B8AB}">
      <dgm:prSet/>
      <dgm:spPr/>
      <dgm:t>
        <a:bodyPr/>
        <a:lstStyle/>
        <a:p>
          <a:pPr algn="ctr"/>
          <a:endParaRPr lang="el-GR" sz="1800" b="0">
            <a:solidFill>
              <a:schemeClr val="tx1"/>
            </a:solidFill>
            <a:effectLst/>
          </a:endParaRPr>
        </a:p>
      </dgm:t>
    </dgm:pt>
    <dgm:pt modelId="{9DEE2CA4-3838-43B3-AB4F-9EA66BBE572E}" type="pres">
      <dgm:prSet presAssocID="{B2FE66DD-41BB-465E-8B82-4E977C00037C}" presName="rootnode" presStyleCnt="0">
        <dgm:presLayoutVars>
          <dgm:chMax/>
          <dgm:chPref/>
          <dgm:dir/>
          <dgm:animLvl val="lvl"/>
        </dgm:presLayoutVars>
      </dgm:prSet>
      <dgm:spPr/>
      <dgm:t>
        <a:bodyPr/>
        <a:lstStyle/>
        <a:p>
          <a:endParaRPr lang="el-GR"/>
        </a:p>
      </dgm:t>
    </dgm:pt>
    <dgm:pt modelId="{F6A7D40A-AE75-4975-953C-B4134369610E}" type="pres">
      <dgm:prSet presAssocID="{EB08337B-C4C5-4738-8B5C-82A19C14FC03}" presName="composite" presStyleCnt="0"/>
      <dgm:spPr/>
    </dgm:pt>
    <dgm:pt modelId="{49FC9387-8DD4-4BB9-BC00-F0833EB07A9A}" type="pres">
      <dgm:prSet presAssocID="{EB08337B-C4C5-4738-8B5C-82A19C14FC03}" presName="LShape" presStyleLbl="alignNode1" presStyleIdx="0" presStyleCnt="5" custLinFactNeighborX="-2389" custLinFactNeighborY="2458"/>
      <dgm:spPr/>
    </dgm:pt>
    <dgm:pt modelId="{F527B68D-5FAF-4BD2-9DCB-CA5115EB74CF}" type="pres">
      <dgm:prSet presAssocID="{EB08337B-C4C5-4738-8B5C-82A19C14FC03}" presName="ParentText" presStyleLbl="revTx" presStyleIdx="0" presStyleCnt="3" custLinFactNeighborX="-824" custLinFactNeighborY="8839">
        <dgm:presLayoutVars>
          <dgm:chMax val="0"/>
          <dgm:chPref val="0"/>
          <dgm:bulletEnabled val="1"/>
        </dgm:presLayoutVars>
      </dgm:prSet>
      <dgm:spPr/>
      <dgm:t>
        <a:bodyPr/>
        <a:lstStyle/>
        <a:p>
          <a:endParaRPr lang="el-GR"/>
        </a:p>
      </dgm:t>
    </dgm:pt>
    <dgm:pt modelId="{781E577A-8D4F-4A5E-B4AB-67014DC5EF31}" type="pres">
      <dgm:prSet presAssocID="{EB08337B-C4C5-4738-8B5C-82A19C14FC03}" presName="Triangle" presStyleLbl="alignNode1" presStyleIdx="1" presStyleCnt="5"/>
      <dgm:spPr/>
    </dgm:pt>
    <dgm:pt modelId="{A66FB6A2-5F03-49D3-A707-C609573613A9}" type="pres">
      <dgm:prSet presAssocID="{9F702F3A-EF7E-46AB-8CA5-6B8EF373455E}" presName="sibTrans" presStyleCnt="0"/>
      <dgm:spPr/>
    </dgm:pt>
    <dgm:pt modelId="{9BD3C326-1863-47DB-8310-78CEE724FB06}" type="pres">
      <dgm:prSet presAssocID="{9F702F3A-EF7E-46AB-8CA5-6B8EF373455E}" presName="space" presStyleCnt="0"/>
      <dgm:spPr/>
    </dgm:pt>
    <dgm:pt modelId="{0DA74C6E-8A99-43DF-985E-0AA7F3075FE3}" type="pres">
      <dgm:prSet presAssocID="{ADA8A85F-488C-4A8A-AC60-2721AF60C4B1}" presName="composite" presStyleCnt="0"/>
      <dgm:spPr/>
    </dgm:pt>
    <dgm:pt modelId="{E0C91D6C-6AD7-4A22-A62C-BABC351700F8}" type="pres">
      <dgm:prSet presAssocID="{ADA8A85F-488C-4A8A-AC60-2721AF60C4B1}" presName="LShape" presStyleLbl="alignNode1" presStyleIdx="2" presStyleCnt="5"/>
      <dgm:spPr/>
    </dgm:pt>
    <dgm:pt modelId="{282B4D8D-0258-4346-BE27-5D1A97CB8109}" type="pres">
      <dgm:prSet presAssocID="{ADA8A85F-488C-4A8A-AC60-2721AF60C4B1}" presName="ParentText" presStyleLbl="revTx" presStyleIdx="1" presStyleCnt="3">
        <dgm:presLayoutVars>
          <dgm:chMax val="0"/>
          <dgm:chPref val="0"/>
          <dgm:bulletEnabled val="1"/>
        </dgm:presLayoutVars>
      </dgm:prSet>
      <dgm:spPr/>
      <dgm:t>
        <a:bodyPr/>
        <a:lstStyle/>
        <a:p>
          <a:endParaRPr lang="el-GR"/>
        </a:p>
      </dgm:t>
    </dgm:pt>
    <dgm:pt modelId="{FEBC395D-1907-4B30-852C-65F5FF8C0E70}" type="pres">
      <dgm:prSet presAssocID="{ADA8A85F-488C-4A8A-AC60-2721AF60C4B1}" presName="Triangle" presStyleLbl="alignNode1" presStyleIdx="3" presStyleCnt="5" custLinFactNeighborX="4823" custLinFactNeighborY="-16039"/>
      <dgm:spPr/>
    </dgm:pt>
    <dgm:pt modelId="{530F5D41-135E-416A-B8BA-3D40071E0D62}" type="pres">
      <dgm:prSet presAssocID="{3FC6BFAF-D8B7-4B20-864C-D4B05ECEFA52}" presName="sibTrans" presStyleCnt="0"/>
      <dgm:spPr/>
    </dgm:pt>
    <dgm:pt modelId="{146C3BB1-AEA9-402D-A648-F631F8F33874}" type="pres">
      <dgm:prSet presAssocID="{3FC6BFAF-D8B7-4B20-864C-D4B05ECEFA52}" presName="space" presStyleCnt="0"/>
      <dgm:spPr/>
    </dgm:pt>
    <dgm:pt modelId="{41AB9A18-47CD-44DC-9EBD-8AE0FFF0FBB0}" type="pres">
      <dgm:prSet presAssocID="{8CF6368B-5A70-40C2-A78F-F1A24C39639E}" presName="composite" presStyleCnt="0"/>
      <dgm:spPr/>
    </dgm:pt>
    <dgm:pt modelId="{E52960EE-9393-41DA-9B44-6830B4ED83F1}" type="pres">
      <dgm:prSet presAssocID="{8CF6368B-5A70-40C2-A78F-F1A24C39639E}" presName="LShape" presStyleLbl="alignNode1" presStyleIdx="4" presStyleCnt="5"/>
      <dgm:spPr/>
    </dgm:pt>
    <dgm:pt modelId="{D4F8F210-480E-428B-8574-11650243FC7E}" type="pres">
      <dgm:prSet presAssocID="{8CF6368B-5A70-40C2-A78F-F1A24C39639E}" presName="ParentText" presStyleLbl="revTx" presStyleIdx="2" presStyleCnt="3">
        <dgm:presLayoutVars>
          <dgm:chMax val="0"/>
          <dgm:chPref val="0"/>
          <dgm:bulletEnabled val="1"/>
        </dgm:presLayoutVars>
      </dgm:prSet>
      <dgm:spPr/>
      <dgm:t>
        <a:bodyPr/>
        <a:lstStyle/>
        <a:p>
          <a:endParaRPr lang="el-GR"/>
        </a:p>
      </dgm:t>
    </dgm:pt>
  </dgm:ptLst>
  <dgm:cxnLst>
    <dgm:cxn modelId="{49DB5165-20A8-469E-B51E-B7D92105A795}" srcId="{B2FE66DD-41BB-465E-8B82-4E977C00037C}" destId="{ADA8A85F-488C-4A8A-AC60-2721AF60C4B1}" srcOrd="1" destOrd="0" parTransId="{F9577E0E-777B-46D3-BFF5-2A203F94598C}" sibTransId="{3FC6BFAF-D8B7-4B20-864C-D4B05ECEFA52}"/>
    <dgm:cxn modelId="{64A86DEA-EA14-435B-8FC5-23199376D693}" type="presOf" srcId="{ADA8A85F-488C-4A8A-AC60-2721AF60C4B1}" destId="{282B4D8D-0258-4346-BE27-5D1A97CB8109}" srcOrd="0" destOrd="0" presId="urn:microsoft.com/office/officeart/2009/3/layout/StepUpProcess"/>
    <dgm:cxn modelId="{681A4877-AE83-48D3-A922-E4967F6B51E4}" srcId="{B2FE66DD-41BB-465E-8B82-4E977C00037C}" destId="{EB08337B-C4C5-4738-8B5C-82A19C14FC03}" srcOrd="0" destOrd="0" parTransId="{E1AD46CB-B816-42A6-9DB9-EA659AF93534}" sibTransId="{9F702F3A-EF7E-46AB-8CA5-6B8EF373455E}"/>
    <dgm:cxn modelId="{C082D25E-6CA0-48F2-A970-FFCF6FB0B8AB}" srcId="{B2FE66DD-41BB-465E-8B82-4E977C00037C}" destId="{8CF6368B-5A70-40C2-A78F-F1A24C39639E}" srcOrd="2" destOrd="0" parTransId="{5BA5AAE1-279B-4363-AF1F-DF77B00BA43E}" sibTransId="{5B2B13EB-E21B-4AE0-9088-686D95DA6776}"/>
    <dgm:cxn modelId="{442D7EB4-1FED-4D94-9B6E-6F2BED22B985}" type="presOf" srcId="{B2FE66DD-41BB-465E-8B82-4E977C00037C}" destId="{9DEE2CA4-3838-43B3-AB4F-9EA66BBE572E}" srcOrd="0" destOrd="0" presId="urn:microsoft.com/office/officeart/2009/3/layout/StepUpProcess"/>
    <dgm:cxn modelId="{3DF11BDD-EE65-4D8C-9A5E-BA61B899CDB4}" type="presOf" srcId="{EB08337B-C4C5-4738-8B5C-82A19C14FC03}" destId="{F527B68D-5FAF-4BD2-9DCB-CA5115EB74CF}" srcOrd="0" destOrd="0" presId="urn:microsoft.com/office/officeart/2009/3/layout/StepUpProcess"/>
    <dgm:cxn modelId="{9C6309B5-4F5E-4D4D-8959-D0AA1B65E486}" type="presOf" srcId="{8CF6368B-5A70-40C2-A78F-F1A24C39639E}" destId="{D4F8F210-480E-428B-8574-11650243FC7E}" srcOrd="0" destOrd="0" presId="urn:microsoft.com/office/officeart/2009/3/layout/StepUpProcess"/>
    <dgm:cxn modelId="{E6E0AB28-7A90-4FD5-B71D-4506CDFB5F9F}" type="presParOf" srcId="{9DEE2CA4-3838-43B3-AB4F-9EA66BBE572E}" destId="{F6A7D40A-AE75-4975-953C-B4134369610E}" srcOrd="0" destOrd="0" presId="urn:microsoft.com/office/officeart/2009/3/layout/StepUpProcess"/>
    <dgm:cxn modelId="{015F4277-D629-4C50-B452-C2AF42AA936F}" type="presParOf" srcId="{F6A7D40A-AE75-4975-953C-B4134369610E}" destId="{49FC9387-8DD4-4BB9-BC00-F0833EB07A9A}" srcOrd="0" destOrd="0" presId="urn:microsoft.com/office/officeart/2009/3/layout/StepUpProcess"/>
    <dgm:cxn modelId="{1701F8FA-5F42-40AB-8B60-F425D033028D}" type="presParOf" srcId="{F6A7D40A-AE75-4975-953C-B4134369610E}" destId="{F527B68D-5FAF-4BD2-9DCB-CA5115EB74CF}" srcOrd="1" destOrd="0" presId="urn:microsoft.com/office/officeart/2009/3/layout/StepUpProcess"/>
    <dgm:cxn modelId="{355A0F79-A0B6-42F2-9ACF-ACBA800A3292}" type="presParOf" srcId="{F6A7D40A-AE75-4975-953C-B4134369610E}" destId="{781E577A-8D4F-4A5E-B4AB-67014DC5EF31}" srcOrd="2" destOrd="0" presId="urn:microsoft.com/office/officeart/2009/3/layout/StepUpProcess"/>
    <dgm:cxn modelId="{8C142F44-CFAE-4041-9D04-1CD429CCFCEB}" type="presParOf" srcId="{9DEE2CA4-3838-43B3-AB4F-9EA66BBE572E}" destId="{A66FB6A2-5F03-49D3-A707-C609573613A9}" srcOrd="1" destOrd="0" presId="urn:microsoft.com/office/officeart/2009/3/layout/StepUpProcess"/>
    <dgm:cxn modelId="{FD3A56AD-C77E-4B84-92F2-0B2285F98E97}" type="presParOf" srcId="{A66FB6A2-5F03-49D3-A707-C609573613A9}" destId="{9BD3C326-1863-47DB-8310-78CEE724FB06}" srcOrd="0" destOrd="0" presId="urn:microsoft.com/office/officeart/2009/3/layout/StepUpProcess"/>
    <dgm:cxn modelId="{652D341C-FFBA-40FD-8C57-70CDACC2FB20}" type="presParOf" srcId="{9DEE2CA4-3838-43B3-AB4F-9EA66BBE572E}" destId="{0DA74C6E-8A99-43DF-985E-0AA7F3075FE3}" srcOrd="2" destOrd="0" presId="urn:microsoft.com/office/officeart/2009/3/layout/StepUpProcess"/>
    <dgm:cxn modelId="{59A9D3FD-093E-4E4E-8F23-E235A1EBDCBA}" type="presParOf" srcId="{0DA74C6E-8A99-43DF-985E-0AA7F3075FE3}" destId="{E0C91D6C-6AD7-4A22-A62C-BABC351700F8}" srcOrd="0" destOrd="0" presId="urn:microsoft.com/office/officeart/2009/3/layout/StepUpProcess"/>
    <dgm:cxn modelId="{8756AA33-83B0-49AF-86AE-3BAF25F5D933}" type="presParOf" srcId="{0DA74C6E-8A99-43DF-985E-0AA7F3075FE3}" destId="{282B4D8D-0258-4346-BE27-5D1A97CB8109}" srcOrd="1" destOrd="0" presId="urn:microsoft.com/office/officeart/2009/3/layout/StepUpProcess"/>
    <dgm:cxn modelId="{2170368A-63F0-4FAD-AE1D-3CC3AB79D5F6}" type="presParOf" srcId="{0DA74C6E-8A99-43DF-985E-0AA7F3075FE3}" destId="{FEBC395D-1907-4B30-852C-65F5FF8C0E70}" srcOrd="2" destOrd="0" presId="urn:microsoft.com/office/officeart/2009/3/layout/StepUpProcess"/>
    <dgm:cxn modelId="{A46DDEE6-66B5-4D8A-970A-F6CB6220724E}" type="presParOf" srcId="{9DEE2CA4-3838-43B3-AB4F-9EA66BBE572E}" destId="{530F5D41-135E-416A-B8BA-3D40071E0D62}" srcOrd="3" destOrd="0" presId="urn:microsoft.com/office/officeart/2009/3/layout/StepUpProcess"/>
    <dgm:cxn modelId="{AA73AD64-63F1-4DAF-BD04-60080A14EDDC}" type="presParOf" srcId="{530F5D41-135E-416A-B8BA-3D40071E0D62}" destId="{146C3BB1-AEA9-402D-A648-F631F8F33874}" srcOrd="0" destOrd="0" presId="urn:microsoft.com/office/officeart/2009/3/layout/StepUpProcess"/>
    <dgm:cxn modelId="{27384515-2FBF-4D41-AB93-E4B78A97BBFD}" type="presParOf" srcId="{9DEE2CA4-3838-43B3-AB4F-9EA66BBE572E}" destId="{41AB9A18-47CD-44DC-9EBD-8AE0FFF0FBB0}" srcOrd="4" destOrd="0" presId="urn:microsoft.com/office/officeart/2009/3/layout/StepUpProcess"/>
    <dgm:cxn modelId="{36DE6BED-6485-4BE8-A45F-7444AD6B66C1}" type="presParOf" srcId="{41AB9A18-47CD-44DC-9EBD-8AE0FFF0FBB0}" destId="{E52960EE-9393-41DA-9B44-6830B4ED83F1}" srcOrd="0" destOrd="0" presId="urn:microsoft.com/office/officeart/2009/3/layout/StepUpProcess"/>
    <dgm:cxn modelId="{845C03EE-73E8-4BBC-A20D-388054E510DC}" type="presParOf" srcId="{41AB9A18-47CD-44DC-9EBD-8AE0FFF0FBB0}" destId="{D4F8F210-480E-428B-8574-11650243FC7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2FE66DD-41BB-465E-8B82-4E977C00037C}"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l-GR"/>
        </a:p>
      </dgm:t>
    </dgm:pt>
    <dgm:pt modelId="{EB08337B-C4C5-4738-8B5C-82A19C14FC03}">
      <dgm:prSet custT="1"/>
      <dgm:spPr/>
      <dgm:t>
        <a:bodyPr/>
        <a:lstStyle/>
        <a:p>
          <a:pPr algn="ctr" rtl="0"/>
          <a:r>
            <a:rPr lang="el-GR" sz="1800" dirty="0" smtClean="0"/>
            <a:t>Ολοκληρωμένη Περιβαλλοντική Διαχείριση</a:t>
          </a:r>
          <a:endParaRPr lang="el-GR" sz="1800" b="0" dirty="0">
            <a:effectLst/>
            <a:latin typeface="Calibri" pitchFamily="34" charset="0"/>
          </a:endParaRPr>
        </a:p>
      </dgm:t>
    </dgm:pt>
    <dgm:pt modelId="{E1AD46CB-B816-42A6-9DB9-EA659AF93534}" type="parTrans" cxnId="{681A4877-AE83-48D3-A922-E4967F6B51E4}">
      <dgm:prSet/>
      <dgm:spPr/>
      <dgm:t>
        <a:bodyPr/>
        <a:lstStyle/>
        <a:p>
          <a:pPr algn="ctr"/>
          <a:endParaRPr lang="el-GR" sz="1800" b="0">
            <a:solidFill>
              <a:schemeClr val="tx1"/>
            </a:solidFill>
            <a:effectLst/>
          </a:endParaRPr>
        </a:p>
      </dgm:t>
    </dgm:pt>
    <dgm:pt modelId="{9F702F3A-EF7E-46AB-8CA5-6B8EF373455E}" type="sibTrans" cxnId="{681A4877-AE83-48D3-A922-E4967F6B51E4}">
      <dgm:prSet/>
      <dgm:spPr/>
      <dgm:t>
        <a:bodyPr/>
        <a:lstStyle/>
        <a:p>
          <a:pPr algn="ctr"/>
          <a:endParaRPr lang="el-GR" sz="1800" b="0">
            <a:solidFill>
              <a:schemeClr val="tx1"/>
            </a:solidFill>
            <a:effectLst/>
          </a:endParaRPr>
        </a:p>
      </dgm:t>
    </dgm:pt>
    <dgm:pt modelId="{ADA8A85F-488C-4A8A-AC60-2721AF60C4B1}">
      <dgm:prSet custT="1"/>
      <dgm:spPr/>
      <dgm:t>
        <a:bodyPr/>
        <a:lstStyle/>
        <a:p>
          <a:pPr algn="ctr" rtl="0"/>
          <a:r>
            <a:rPr lang="el-GR" sz="1800" b="1" dirty="0" smtClean="0"/>
            <a:t>6</a:t>
          </a:r>
          <a:r>
            <a:rPr lang="tr-TR" sz="1800" dirty="0" smtClean="0"/>
            <a:t> </a:t>
          </a:r>
          <a:r>
            <a:rPr lang="el-GR" sz="1800" dirty="0" smtClean="0"/>
            <a:t>Διατήρηση &amp; προστασία του περιβάλλοντος και προώθηση της αποτελεσματικής χρήσης των πόρων</a:t>
          </a:r>
          <a:endParaRPr lang="el-GR" sz="1800" b="0" u="none" dirty="0" smtClean="0">
            <a:effectLst/>
            <a:latin typeface="Calibri" pitchFamily="34" charset="0"/>
          </a:endParaRPr>
        </a:p>
      </dgm:t>
    </dgm:pt>
    <dgm:pt modelId="{F9577E0E-777B-46D3-BFF5-2A203F94598C}" type="parTrans" cxnId="{49DB5165-20A8-469E-B51E-B7D92105A795}">
      <dgm:prSet/>
      <dgm:spPr/>
      <dgm:t>
        <a:bodyPr/>
        <a:lstStyle/>
        <a:p>
          <a:pPr algn="ctr"/>
          <a:endParaRPr lang="el-GR" sz="1800" b="0">
            <a:solidFill>
              <a:schemeClr val="tx1"/>
            </a:solidFill>
            <a:effectLst/>
          </a:endParaRPr>
        </a:p>
      </dgm:t>
    </dgm:pt>
    <dgm:pt modelId="{3FC6BFAF-D8B7-4B20-864C-D4B05ECEFA52}" type="sibTrans" cxnId="{49DB5165-20A8-469E-B51E-B7D92105A795}">
      <dgm:prSet/>
      <dgm:spPr/>
      <dgm:t>
        <a:bodyPr/>
        <a:lstStyle/>
        <a:p>
          <a:pPr algn="ctr"/>
          <a:endParaRPr lang="el-GR" sz="1800" b="0">
            <a:solidFill>
              <a:schemeClr val="tx1"/>
            </a:solidFill>
            <a:effectLst/>
          </a:endParaRPr>
        </a:p>
      </dgm:t>
    </dgm:pt>
    <dgm:pt modelId="{8CF6368B-5A70-40C2-A78F-F1A24C39639E}">
      <dgm:prSet custT="1"/>
      <dgm:spPr/>
      <dgm:t>
        <a:bodyPr/>
        <a:lstStyle/>
        <a:p>
          <a:pPr algn="ctr" rtl="0"/>
          <a:r>
            <a:rPr lang="el-GR" sz="1800" b="1" dirty="0" smtClean="0">
              <a:solidFill>
                <a:schemeClr val="tx1"/>
              </a:solidFill>
            </a:rPr>
            <a:t>6.</a:t>
          </a:r>
          <a:r>
            <a:rPr lang="tr-TR" sz="1800" b="1" dirty="0" smtClean="0">
              <a:solidFill>
                <a:schemeClr val="tx1"/>
              </a:solidFill>
            </a:rPr>
            <a:t>a</a:t>
          </a:r>
          <a:r>
            <a:rPr lang="tr-TR" sz="1800" dirty="0" smtClean="0">
              <a:solidFill>
                <a:schemeClr val="tx1"/>
              </a:solidFill>
            </a:rPr>
            <a:t> </a:t>
          </a:r>
          <a:r>
            <a:rPr lang="el-GR" sz="1800" b="0" i="0" dirty="0" smtClean="0">
              <a:solidFill>
                <a:schemeClr val="accent6">
                  <a:lumMod val="50000"/>
                </a:schemeClr>
              </a:solidFill>
            </a:rPr>
            <a:t>Συντήρηση, προστασία &amp; ανάπτυξη της φυσικής &amp; πολιτιστικής κληρονομιάς</a:t>
          </a:r>
          <a:endParaRPr lang="tr-TR" sz="1800" b="0" i="0" dirty="0" smtClean="0">
            <a:solidFill>
              <a:schemeClr val="accent6">
                <a:lumMod val="50000"/>
              </a:schemeClr>
            </a:solidFill>
          </a:endParaRPr>
        </a:p>
        <a:p>
          <a:pPr algn="ctr" rtl="0"/>
          <a:r>
            <a:rPr lang="el-GR" sz="1800" b="1" dirty="0" smtClean="0">
              <a:solidFill>
                <a:schemeClr val="tx1"/>
              </a:solidFill>
            </a:rPr>
            <a:t>6.</a:t>
          </a:r>
          <a:r>
            <a:rPr lang="tr-TR" sz="1800" b="1" dirty="0" smtClean="0">
              <a:solidFill>
                <a:schemeClr val="tx1"/>
              </a:solidFill>
            </a:rPr>
            <a:t>b</a:t>
          </a:r>
          <a:r>
            <a:rPr lang="el-GR" sz="1800" b="1" dirty="0" smtClean="0">
              <a:solidFill>
                <a:schemeClr val="tx1"/>
              </a:solidFill>
            </a:rPr>
            <a:t> </a:t>
          </a:r>
          <a:r>
            <a:rPr lang="el-GR" sz="1800" b="0" dirty="0" smtClean="0">
              <a:solidFill>
                <a:schemeClr val="accent6">
                  <a:lumMod val="50000"/>
                </a:schemeClr>
              </a:solidFill>
              <a:effectLst/>
              <a:latin typeface="Calibri" pitchFamily="34" charset="0"/>
            </a:rPr>
            <a:t>Προστασία &amp; αποκατάσταση της βιοποικιλότητας, των εδαφών &amp; πράσινες υποδομές</a:t>
          </a:r>
          <a:endParaRPr lang="tr-TR" sz="1800" b="0" dirty="0" smtClean="0">
            <a:solidFill>
              <a:schemeClr val="accent6">
                <a:lumMod val="50000"/>
              </a:schemeClr>
            </a:solidFill>
            <a:effectLst/>
            <a:latin typeface="Calibri" pitchFamily="34" charset="0"/>
          </a:endParaRPr>
        </a:p>
        <a:p>
          <a:pPr algn="ctr" rtl="0"/>
          <a:r>
            <a:rPr lang="el-GR" sz="1800" b="1" dirty="0" smtClean="0">
              <a:solidFill>
                <a:schemeClr val="tx1"/>
              </a:solidFill>
            </a:rPr>
            <a:t>6.</a:t>
          </a:r>
          <a:r>
            <a:rPr lang="tr-TR" sz="1800" b="1" dirty="0" smtClean="0">
              <a:solidFill>
                <a:schemeClr val="tx1"/>
              </a:solidFill>
            </a:rPr>
            <a:t>f</a:t>
          </a:r>
          <a:r>
            <a:rPr lang="el-GR" sz="1800" b="1" dirty="0" smtClean="0">
              <a:solidFill>
                <a:schemeClr val="tx1"/>
              </a:solidFill>
            </a:rPr>
            <a:t> </a:t>
          </a:r>
          <a:r>
            <a:rPr lang="el-GR" sz="1800" b="0" dirty="0" smtClean="0">
              <a:solidFill>
                <a:schemeClr val="accent6">
                  <a:lumMod val="50000"/>
                </a:schemeClr>
              </a:solidFill>
              <a:effectLst/>
              <a:latin typeface="Calibri" pitchFamily="34" charset="0"/>
            </a:rPr>
            <a:t>Προώθηση καινοτόμων τεχνολογιών για τη βελτίωση του τομέα των υδάτων, των εδαφών &amp; των αποβλήτων </a:t>
          </a:r>
        </a:p>
      </dgm:t>
    </dgm:pt>
    <dgm:pt modelId="{5BA5AAE1-279B-4363-AF1F-DF77B00BA43E}" type="parTrans" cxnId="{C082D25E-6CA0-48F2-A970-FFCF6FB0B8AB}">
      <dgm:prSet/>
      <dgm:spPr/>
      <dgm:t>
        <a:bodyPr/>
        <a:lstStyle/>
        <a:p>
          <a:pPr algn="ctr"/>
          <a:endParaRPr lang="el-GR" sz="1800" b="0">
            <a:solidFill>
              <a:schemeClr val="tx1"/>
            </a:solidFill>
            <a:effectLst/>
          </a:endParaRPr>
        </a:p>
      </dgm:t>
    </dgm:pt>
    <dgm:pt modelId="{5B2B13EB-E21B-4AE0-9088-686D95DA6776}" type="sibTrans" cxnId="{C082D25E-6CA0-48F2-A970-FFCF6FB0B8AB}">
      <dgm:prSet/>
      <dgm:spPr/>
      <dgm:t>
        <a:bodyPr/>
        <a:lstStyle/>
        <a:p>
          <a:pPr algn="ctr"/>
          <a:endParaRPr lang="el-GR" sz="1800" b="0">
            <a:solidFill>
              <a:schemeClr val="tx1"/>
            </a:solidFill>
            <a:effectLst/>
          </a:endParaRPr>
        </a:p>
      </dgm:t>
    </dgm:pt>
    <dgm:pt modelId="{9DEE2CA4-3838-43B3-AB4F-9EA66BBE572E}" type="pres">
      <dgm:prSet presAssocID="{B2FE66DD-41BB-465E-8B82-4E977C00037C}" presName="rootnode" presStyleCnt="0">
        <dgm:presLayoutVars>
          <dgm:chMax/>
          <dgm:chPref/>
          <dgm:dir/>
          <dgm:animLvl val="lvl"/>
        </dgm:presLayoutVars>
      </dgm:prSet>
      <dgm:spPr/>
      <dgm:t>
        <a:bodyPr/>
        <a:lstStyle/>
        <a:p>
          <a:endParaRPr lang="el-GR"/>
        </a:p>
      </dgm:t>
    </dgm:pt>
    <dgm:pt modelId="{F6A7D40A-AE75-4975-953C-B4134369610E}" type="pres">
      <dgm:prSet presAssocID="{EB08337B-C4C5-4738-8B5C-82A19C14FC03}" presName="composite" presStyleCnt="0"/>
      <dgm:spPr/>
    </dgm:pt>
    <dgm:pt modelId="{49FC9387-8DD4-4BB9-BC00-F0833EB07A9A}" type="pres">
      <dgm:prSet presAssocID="{EB08337B-C4C5-4738-8B5C-82A19C14FC03}" presName="LShape" presStyleLbl="alignNode1" presStyleIdx="0" presStyleCnt="5" custLinFactNeighborX="-2389" custLinFactNeighborY="2458"/>
      <dgm:spPr/>
    </dgm:pt>
    <dgm:pt modelId="{F527B68D-5FAF-4BD2-9DCB-CA5115EB74CF}" type="pres">
      <dgm:prSet presAssocID="{EB08337B-C4C5-4738-8B5C-82A19C14FC03}" presName="ParentText" presStyleLbl="revTx" presStyleIdx="0" presStyleCnt="3" custLinFactNeighborX="-824" custLinFactNeighborY="8839">
        <dgm:presLayoutVars>
          <dgm:chMax val="0"/>
          <dgm:chPref val="0"/>
          <dgm:bulletEnabled val="1"/>
        </dgm:presLayoutVars>
      </dgm:prSet>
      <dgm:spPr/>
      <dgm:t>
        <a:bodyPr/>
        <a:lstStyle/>
        <a:p>
          <a:endParaRPr lang="el-GR"/>
        </a:p>
      </dgm:t>
    </dgm:pt>
    <dgm:pt modelId="{781E577A-8D4F-4A5E-B4AB-67014DC5EF31}" type="pres">
      <dgm:prSet presAssocID="{EB08337B-C4C5-4738-8B5C-82A19C14FC03}" presName="Triangle" presStyleLbl="alignNode1" presStyleIdx="1" presStyleCnt="5"/>
      <dgm:spPr/>
    </dgm:pt>
    <dgm:pt modelId="{A66FB6A2-5F03-49D3-A707-C609573613A9}" type="pres">
      <dgm:prSet presAssocID="{9F702F3A-EF7E-46AB-8CA5-6B8EF373455E}" presName="sibTrans" presStyleCnt="0"/>
      <dgm:spPr/>
    </dgm:pt>
    <dgm:pt modelId="{9BD3C326-1863-47DB-8310-78CEE724FB06}" type="pres">
      <dgm:prSet presAssocID="{9F702F3A-EF7E-46AB-8CA5-6B8EF373455E}" presName="space" presStyleCnt="0"/>
      <dgm:spPr/>
    </dgm:pt>
    <dgm:pt modelId="{0DA74C6E-8A99-43DF-985E-0AA7F3075FE3}" type="pres">
      <dgm:prSet presAssocID="{ADA8A85F-488C-4A8A-AC60-2721AF60C4B1}" presName="composite" presStyleCnt="0"/>
      <dgm:spPr/>
    </dgm:pt>
    <dgm:pt modelId="{E0C91D6C-6AD7-4A22-A62C-BABC351700F8}" type="pres">
      <dgm:prSet presAssocID="{ADA8A85F-488C-4A8A-AC60-2721AF60C4B1}" presName="LShape" presStyleLbl="alignNode1" presStyleIdx="2" presStyleCnt="5"/>
      <dgm:spPr/>
    </dgm:pt>
    <dgm:pt modelId="{282B4D8D-0258-4346-BE27-5D1A97CB8109}" type="pres">
      <dgm:prSet presAssocID="{ADA8A85F-488C-4A8A-AC60-2721AF60C4B1}" presName="ParentText" presStyleLbl="revTx" presStyleIdx="1" presStyleCnt="3">
        <dgm:presLayoutVars>
          <dgm:chMax val="0"/>
          <dgm:chPref val="0"/>
          <dgm:bulletEnabled val="1"/>
        </dgm:presLayoutVars>
      </dgm:prSet>
      <dgm:spPr/>
      <dgm:t>
        <a:bodyPr/>
        <a:lstStyle/>
        <a:p>
          <a:endParaRPr lang="el-GR"/>
        </a:p>
      </dgm:t>
    </dgm:pt>
    <dgm:pt modelId="{FEBC395D-1907-4B30-852C-65F5FF8C0E70}" type="pres">
      <dgm:prSet presAssocID="{ADA8A85F-488C-4A8A-AC60-2721AF60C4B1}" presName="Triangle" presStyleLbl="alignNode1" presStyleIdx="3" presStyleCnt="5" custLinFactNeighborX="4823" custLinFactNeighborY="-16039"/>
      <dgm:spPr/>
    </dgm:pt>
    <dgm:pt modelId="{530F5D41-135E-416A-B8BA-3D40071E0D62}" type="pres">
      <dgm:prSet presAssocID="{3FC6BFAF-D8B7-4B20-864C-D4B05ECEFA52}" presName="sibTrans" presStyleCnt="0"/>
      <dgm:spPr/>
    </dgm:pt>
    <dgm:pt modelId="{146C3BB1-AEA9-402D-A648-F631F8F33874}" type="pres">
      <dgm:prSet presAssocID="{3FC6BFAF-D8B7-4B20-864C-D4B05ECEFA52}" presName="space" presStyleCnt="0"/>
      <dgm:spPr/>
    </dgm:pt>
    <dgm:pt modelId="{41AB9A18-47CD-44DC-9EBD-8AE0FFF0FBB0}" type="pres">
      <dgm:prSet presAssocID="{8CF6368B-5A70-40C2-A78F-F1A24C39639E}" presName="composite" presStyleCnt="0"/>
      <dgm:spPr/>
    </dgm:pt>
    <dgm:pt modelId="{E52960EE-9393-41DA-9B44-6830B4ED83F1}" type="pres">
      <dgm:prSet presAssocID="{8CF6368B-5A70-40C2-A78F-F1A24C39639E}" presName="LShape" presStyleLbl="alignNode1" presStyleIdx="4" presStyleCnt="5"/>
      <dgm:spPr/>
    </dgm:pt>
    <dgm:pt modelId="{D4F8F210-480E-428B-8574-11650243FC7E}" type="pres">
      <dgm:prSet presAssocID="{8CF6368B-5A70-40C2-A78F-F1A24C39639E}" presName="ParentText" presStyleLbl="revTx" presStyleIdx="2" presStyleCnt="3">
        <dgm:presLayoutVars>
          <dgm:chMax val="0"/>
          <dgm:chPref val="0"/>
          <dgm:bulletEnabled val="1"/>
        </dgm:presLayoutVars>
      </dgm:prSet>
      <dgm:spPr/>
      <dgm:t>
        <a:bodyPr/>
        <a:lstStyle/>
        <a:p>
          <a:endParaRPr lang="el-GR"/>
        </a:p>
      </dgm:t>
    </dgm:pt>
  </dgm:ptLst>
  <dgm:cxnLst>
    <dgm:cxn modelId="{60E883EA-D4F9-478B-98CA-297210027B1C}" type="presOf" srcId="{EB08337B-C4C5-4738-8B5C-82A19C14FC03}" destId="{F527B68D-5FAF-4BD2-9DCB-CA5115EB74CF}" srcOrd="0" destOrd="0" presId="urn:microsoft.com/office/officeart/2009/3/layout/StepUpProcess"/>
    <dgm:cxn modelId="{49DB5165-20A8-469E-B51E-B7D92105A795}" srcId="{B2FE66DD-41BB-465E-8B82-4E977C00037C}" destId="{ADA8A85F-488C-4A8A-AC60-2721AF60C4B1}" srcOrd="1" destOrd="0" parTransId="{F9577E0E-777B-46D3-BFF5-2A203F94598C}" sibTransId="{3FC6BFAF-D8B7-4B20-864C-D4B05ECEFA52}"/>
    <dgm:cxn modelId="{441D9A45-BF0C-4439-BBC0-12A3E0CF8C51}" type="presOf" srcId="{ADA8A85F-488C-4A8A-AC60-2721AF60C4B1}" destId="{282B4D8D-0258-4346-BE27-5D1A97CB8109}" srcOrd="0" destOrd="0" presId="urn:microsoft.com/office/officeart/2009/3/layout/StepUpProcess"/>
    <dgm:cxn modelId="{681A4877-AE83-48D3-A922-E4967F6B51E4}" srcId="{B2FE66DD-41BB-465E-8B82-4E977C00037C}" destId="{EB08337B-C4C5-4738-8B5C-82A19C14FC03}" srcOrd="0" destOrd="0" parTransId="{E1AD46CB-B816-42A6-9DB9-EA659AF93534}" sibTransId="{9F702F3A-EF7E-46AB-8CA5-6B8EF373455E}"/>
    <dgm:cxn modelId="{475ECEC5-D9E8-4E0D-AB8F-5516D1CD3A96}" type="presOf" srcId="{B2FE66DD-41BB-465E-8B82-4E977C00037C}" destId="{9DEE2CA4-3838-43B3-AB4F-9EA66BBE572E}" srcOrd="0" destOrd="0" presId="urn:microsoft.com/office/officeart/2009/3/layout/StepUpProcess"/>
    <dgm:cxn modelId="{C3ED8C3C-4F9C-431A-B821-A0236EA508D4}" type="presOf" srcId="{8CF6368B-5A70-40C2-A78F-F1A24C39639E}" destId="{D4F8F210-480E-428B-8574-11650243FC7E}" srcOrd="0" destOrd="0" presId="urn:microsoft.com/office/officeart/2009/3/layout/StepUpProcess"/>
    <dgm:cxn modelId="{C082D25E-6CA0-48F2-A970-FFCF6FB0B8AB}" srcId="{B2FE66DD-41BB-465E-8B82-4E977C00037C}" destId="{8CF6368B-5A70-40C2-A78F-F1A24C39639E}" srcOrd="2" destOrd="0" parTransId="{5BA5AAE1-279B-4363-AF1F-DF77B00BA43E}" sibTransId="{5B2B13EB-E21B-4AE0-9088-686D95DA6776}"/>
    <dgm:cxn modelId="{8D123B2B-86EF-43F2-BA25-C843BBA42DF6}" type="presParOf" srcId="{9DEE2CA4-3838-43B3-AB4F-9EA66BBE572E}" destId="{F6A7D40A-AE75-4975-953C-B4134369610E}" srcOrd="0" destOrd="0" presId="urn:microsoft.com/office/officeart/2009/3/layout/StepUpProcess"/>
    <dgm:cxn modelId="{566451CB-C547-48D3-93E6-C1AF2F000FD4}" type="presParOf" srcId="{F6A7D40A-AE75-4975-953C-B4134369610E}" destId="{49FC9387-8DD4-4BB9-BC00-F0833EB07A9A}" srcOrd="0" destOrd="0" presId="urn:microsoft.com/office/officeart/2009/3/layout/StepUpProcess"/>
    <dgm:cxn modelId="{46FE04EE-BF1B-4F33-A444-A91C4129C36A}" type="presParOf" srcId="{F6A7D40A-AE75-4975-953C-B4134369610E}" destId="{F527B68D-5FAF-4BD2-9DCB-CA5115EB74CF}" srcOrd="1" destOrd="0" presId="urn:microsoft.com/office/officeart/2009/3/layout/StepUpProcess"/>
    <dgm:cxn modelId="{AA6DE81C-97DA-4CE2-9212-334BB78E4804}" type="presParOf" srcId="{F6A7D40A-AE75-4975-953C-B4134369610E}" destId="{781E577A-8D4F-4A5E-B4AB-67014DC5EF31}" srcOrd="2" destOrd="0" presId="urn:microsoft.com/office/officeart/2009/3/layout/StepUpProcess"/>
    <dgm:cxn modelId="{D96573FC-2911-4862-B8F2-920F7C369AC0}" type="presParOf" srcId="{9DEE2CA4-3838-43B3-AB4F-9EA66BBE572E}" destId="{A66FB6A2-5F03-49D3-A707-C609573613A9}" srcOrd="1" destOrd="0" presId="urn:microsoft.com/office/officeart/2009/3/layout/StepUpProcess"/>
    <dgm:cxn modelId="{7677DA95-3439-433E-BDC0-4F2371C1EDB2}" type="presParOf" srcId="{A66FB6A2-5F03-49D3-A707-C609573613A9}" destId="{9BD3C326-1863-47DB-8310-78CEE724FB06}" srcOrd="0" destOrd="0" presId="urn:microsoft.com/office/officeart/2009/3/layout/StepUpProcess"/>
    <dgm:cxn modelId="{4800310D-01AA-4F36-AC1D-D52E9E277C1F}" type="presParOf" srcId="{9DEE2CA4-3838-43B3-AB4F-9EA66BBE572E}" destId="{0DA74C6E-8A99-43DF-985E-0AA7F3075FE3}" srcOrd="2" destOrd="0" presId="urn:microsoft.com/office/officeart/2009/3/layout/StepUpProcess"/>
    <dgm:cxn modelId="{94A64DCD-A7B1-4F07-9554-BE74E6616493}" type="presParOf" srcId="{0DA74C6E-8A99-43DF-985E-0AA7F3075FE3}" destId="{E0C91D6C-6AD7-4A22-A62C-BABC351700F8}" srcOrd="0" destOrd="0" presId="urn:microsoft.com/office/officeart/2009/3/layout/StepUpProcess"/>
    <dgm:cxn modelId="{3047A765-63F1-4F8C-859F-D0A8CF870AFD}" type="presParOf" srcId="{0DA74C6E-8A99-43DF-985E-0AA7F3075FE3}" destId="{282B4D8D-0258-4346-BE27-5D1A97CB8109}" srcOrd="1" destOrd="0" presId="urn:microsoft.com/office/officeart/2009/3/layout/StepUpProcess"/>
    <dgm:cxn modelId="{82363533-DD09-44E9-BCAE-CE4866EB3B26}" type="presParOf" srcId="{0DA74C6E-8A99-43DF-985E-0AA7F3075FE3}" destId="{FEBC395D-1907-4B30-852C-65F5FF8C0E70}" srcOrd="2" destOrd="0" presId="urn:microsoft.com/office/officeart/2009/3/layout/StepUpProcess"/>
    <dgm:cxn modelId="{CBA74ACF-A963-4DEA-99AF-C3A1F7EC1AA7}" type="presParOf" srcId="{9DEE2CA4-3838-43B3-AB4F-9EA66BBE572E}" destId="{530F5D41-135E-416A-B8BA-3D40071E0D62}" srcOrd="3" destOrd="0" presId="urn:microsoft.com/office/officeart/2009/3/layout/StepUpProcess"/>
    <dgm:cxn modelId="{B705F9A0-B701-406B-B4D2-DD4C23ADB5E1}" type="presParOf" srcId="{530F5D41-135E-416A-B8BA-3D40071E0D62}" destId="{146C3BB1-AEA9-402D-A648-F631F8F33874}" srcOrd="0" destOrd="0" presId="urn:microsoft.com/office/officeart/2009/3/layout/StepUpProcess"/>
    <dgm:cxn modelId="{4EBF10C9-7DDC-42C5-8D07-F4EAE319F1A4}" type="presParOf" srcId="{9DEE2CA4-3838-43B3-AB4F-9EA66BBE572E}" destId="{41AB9A18-47CD-44DC-9EBD-8AE0FFF0FBB0}" srcOrd="4" destOrd="0" presId="urn:microsoft.com/office/officeart/2009/3/layout/StepUpProcess"/>
    <dgm:cxn modelId="{EF8BDBB5-62C9-4620-8B55-C96262B34AB1}" type="presParOf" srcId="{41AB9A18-47CD-44DC-9EBD-8AE0FFF0FBB0}" destId="{E52960EE-9393-41DA-9B44-6830B4ED83F1}" srcOrd="0" destOrd="0" presId="urn:microsoft.com/office/officeart/2009/3/layout/StepUpProcess"/>
    <dgm:cxn modelId="{8FBF9E38-351F-43E1-A78B-3C37E3506429}" type="presParOf" srcId="{41AB9A18-47CD-44DC-9EBD-8AE0FFF0FBB0}" destId="{D4F8F210-480E-428B-8574-11650243FC7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B2FE66DD-41BB-465E-8B82-4E977C00037C}"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l-GR"/>
        </a:p>
      </dgm:t>
    </dgm:pt>
    <dgm:pt modelId="{EB08337B-C4C5-4738-8B5C-82A19C14FC03}">
      <dgm:prSet custT="1"/>
      <dgm:spPr/>
      <dgm:t>
        <a:bodyPr/>
        <a:lstStyle/>
        <a:p>
          <a:pPr algn="ctr" rtl="0"/>
          <a:r>
            <a:rPr lang="el-GR" sz="1800" dirty="0" err="1" smtClean="0"/>
            <a:t>Πολυτροπικά</a:t>
          </a:r>
          <a:r>
            <a:rPr lang="el-GR" sz="1800" dirty="0" smtClean="0"/>
            <a:t> Αειφόρα Συστήματα Μεταφορών</a:t>
          </a:r>
          <a:endParaRPr lang="el-GR" sz="1800" b="0" dirty="0">
            <a:effectLst/>
            <a:latin typeface="Calibri" pitchFamily="34" charset="0"/>
          </a:endParaRPr>
        </a:p>
      </dgm:t>
    </dgm:pt>
    <dgm:pt modelId="{E1AD46CB-B816-42A6-9DB9-EA659AF93534}" type="parTrans" cxnId="{681A4877-AE83-48D3-A922-E4967F6B51E4}">
      <dgm:prSet/>
      <dgm:spPr/>
      <dgm:t>
        <a:bodyPr/>
        <a:lstStyle/>
        <a:p>
          <a:pPr algn="ctr"/>
          <a:endParaRPr lang="el-GR" sz="1800" b="0">
            <a:solidFill>
              <a:schemeClr val="tx1"/>
            </a:solidFill>
            <a:effectLst/>
          </a:endParaRPr>
        </a:p>
      </dgm:t>
    </dgm:pt>
    <dgm:pt modelId="{9F702F3A-EF7E-46AB-8CA5-6B8EF373455E}" type="sibTrans" cxnId="{681A4877-AE83-48D3-A922-E4967F6B51E4}">
      <dgm:prSet/>
      <dgm:spPr/>
      <dgm:t>
        <a:bodyPr/>
        <a:lstStyle/>
        <a:p>
          <a:pPr algn="ctr"/>
          <a:endParaRPr lang="el-GR" sz="1800" b="0">
            <a:solidFill>
              <a:schemeClr val="tx1"/>
            </a:solidFill>
            <a:effectLst/>
          </a:endParaRPr>
        </a:p>
      </dgm:t>
    </dgm:pt>
    <dgm:pt modelId="{ADA8A85F-488C-4A8A-AC60-2721AF60C4B1}">
      <dgm:prSet custT="1"/>
      <dgm:spPr/>
      <dgm:t>
        <a:bodyPr/>
        <a:lstStyle/>
        <a:p>
          <a:pPr algn="ctr" rtl="0"/>
          <a:r>
            <a:rPr lang="el-GR" sz="1800" b="1" dirty="0" smtClean="0"/>
            <a:t>7</a:t>
          </a:r>
          <a:r>
            <a:rPr lang="tr-TR" sz="1800" dirty="0" smtClean="0"/>
            <a:t> </a:t>
          </a:r>
          <a:r>
            <a:rPr lang="el-GR" sz="1800" dirty="0" smtClean="0"/>
            <a:t>Προώθηση αειφόρων μεταφορών και αντιμετώπιση συμφόρησης σε σημαντικά δίκτυα υποδομών</a:t>
          </a:r>
          <a:endParaRPr lang="el-GR" sz="1800" b="0" u="none" dirty="0" smtClean="0">
            <a:effectLst/>
            <a:latin typeface="Calibri" pitchFamily="34" charset="0"/>
          </a:endParaRPr>
        </a:p>
      </dgm:t>
    </dgm:pt>
    <dgm:pt modelId="{F9577E0E-777B-46D3-BFF5-2A203F94598C}" type="parTrans" cxnId="{49DB5165-20A8-469E-B51E-B7D92105A795}">
      <dgm:prSet/>
      <dgm:spPr/>
      <dgm:t>
        <a:bodyPr/>
        <a:lstStyle/>
        <a:p>
          <a:pPr algn="ctr"/>
          <a:endParaRPr lang="el-GR" sz="1800" b="0">
            <a:solidFill>
              <a:schemeClr val="tx1"/>
            </a:solidFill>
            <a:effectLst/>
          </a:endParaRPr>
        </a:p>
      </dgm:t>
    </dgm:pt>
    <dgm:pt modelId="{3FC6BFAF-D8B7-4B20-864C-D4B05ECEFA52}" type="sibTrans" cxnId="{49DB5165-20A8-469E-B51E-B7D92105A795}">
      <dgm:prSet/>
      <dgm:spPr/>
      <dgm:t>
        <a:bodyPr/>
        <a:lstStyle/>
        <a:p>
          <a:pPr algn="ctr"/>
          <a:endParaRPr lang="el-GR" sz="1800" b="0">
            <a:solidFill>
              <a:schemeClr val="tx1"/>
            </a:solidFill>
            <a:effectLst/>
          </a:endParaRPr>
        </a:p>
      </dgm:t>
    </dgm:pt>
    <dgm:pt modelId="{8CF6368B-5A70-40C2-A78F-F1A24C39639E}">
      <dgm:prSet custT="1"/>
      <dgm:spPr/>
      <dgm:t>
        <a:bodyPr/>
        <a:lstStyle/>
        <a:p>
          <a:pPr algn="ctr" rtl="0"/>
          <a:r>
            <a:rPr lang="el-GR" sz="1800" b="1" dirty="0" smtClean="0">
              <a:solidFill>
                <a:schemeClr val="tx1"/>
              </a:solidFill>
            </a:rPr>
            <a:t>7.</a:t>
          </a:r>
          <a:r>
            <a:rPr lang="en-US" sz="1800" b="1" dirty="0" smtClean="0">
              <a:solidFill>
                <a:schemeClr val="tx1"/>
              </a:solidFill>
            </a:rPr>
            <a:t>b</a:t>
          </a:r>
          <a:r>
            <a:rPr lang="tr-TR" sz="1800" dirty="0" smtClean="0">
              <a:solidFill>
                <a:schemeClr val="tx1"/>
              </a:solidFill>
            </a:rPr>
            <a:t> </a:t>
          </a:r>
          <a:r>
            <a:rPr lang="el-GR" sz="1800" b="0" i="0" dirty="0" smtClean="0">
              <a:solidFill>
                <a:schemeClr val="accent6">
                  <a:lumMod val="50000"/>
                </a:schemeClr>
              </a:solidFill>
            </a:rPr>
            <a:t>Ενίσχυση της περιφερειακής κινητικότητας με συνδέσεις με δευτερογενείς και τριτογενείς κόμβους στο </a:t>
          </a:r>
          <a:r>
            <a:rPr lang="tr-TR" sz="1800" b="0" i="0" dirty="0" smtClean="0">
              <a:solidFill>
                <a:schemeClr val="accent6">
                  <a:lumMod val="50000"/>
                </a:schemeClr>
              </a:solidFill>
            </a:rPr>
            <a:t>TEN</a:t>
          </a:r>
          <a:r>
            <a:rPr lang="en-US" sz="1800" b="0" i="0" dirty="0" smtClean="0">
              <a:solidFill>
                <a:schemeClr val="accent6">
                  <a:lumMod val="50000"/>
                </a:schemeClr>
              </a:solidFill>
            </a:rPr>
            <a:t>-T</a:t>
          </a:r>
          <a:endParaRPr lang="el-GR" sz="1800" b="0" i="0" dirty="0" smtClean="0">
            <a:solidFill>
              <a:schemeClr val="accent6">
                <a:lumMod val="50000"/>
              </a:schemeClr>
            </a:solidFill>
          </a:endParaRPr>
        </a:p>
        <a:p>
          <a:pPr algn="ctr" rtl="0"/>
          <a:endParaRPr lang="el-GR" sz="1800" b="0" i="0" dirty="0" smtClean="0">
            <a:solidFill>
              <a:schemeClr val="accent6">
                <a:lumMod val="50000"/>
              </a:schemeClr>
            </a:solidFill>
            <a:effectLst/>
            <a:latin typeface="Calibri" pitchFamily="34" charset="0"/>
          </a:endParaRPr>
        </a:p>
        <a:p>
          <a:pPr algn="ctr" rtl="0"/>
          <a:r>
            <a:rPr lang="el-GR" sz="1800" b="1" dirty="0" smtClean="0">
              <a:solidFill>
                <a:schemeClr val="tx1"/>
              </a:solidFill>
            </a:rPr>
            <a:t>7.</a:t>
          </a:r>
          <a:r>
            <a:rPr lang="tr-TR" sz="1800" b="1" dirty="0" smtClean="0">
              <a:solidFill>
                <a:schemeClr val="tx1"/>
              </a:solidFill>
            </a:rPr>
            <a:t>c</a:t>
          </a:r>
          <a:r>
            <a:rPr lang="el-GR" sz="1800" b="1" dirty="0" smtClean="0">
              <a:solidFill>
                <a:schemeClr val="tx1"/>
              </a:solidFill>
            </a:rPr>
            <a:t> </a:t>
          </a:r>
          <a:r>
            <a:rPr lang="el-GR" sz="1800" b="0" dirty="0" smtClean="0">
              <a:solidFill>
                <a:schemeClr val="accent6">
                  <a:lumMod val="50000"/>
                </a:schemeClr>
              </a:solidFill>
              <a:effectLst/>
              <a:latin typeface="Calibri" pitchFamily="34" charset="0"/>
            </a:rPr>
            <a:t>Ανάπτυξη φιλικά περιβαλλοντικών και χαμηλών εκπομπών άνθρακα μεταφορικών συστημάτων</a:t>
          </a:r>
        </a:p>
      </dgm:t>
    </dgm:pt>
    <dgm:pt modelId="{5BA5AAE1-279B-4363-AF1F-DF77B00BA43E}" type="parTrans" cxnId="{C082D25E-6CA0-48F2-A970-FFCF6FB0B8AB}">
      <dgm:prSet/>
      <dgm:spPr/>
      <dgm:t>
        <a:bodyPr/>
        <a:lstStyle/>
        <a:p>
          <a:pPr algn="ctr"/>
          <a:endParaRPr lang="el-GR" sz="1800" b="0">
            <a:solidFill>
              <a:schemeClr val="tx1"/>
            </a:solidFill>
            <a:effectLst/>
          </a:endParaRPr>
        </a:p>
      </dgm:t>
    </dgm:pt>
    <dgm:pt modelId="{5B2B13EB-E21B-4AE0-9088-686D95DA6776}" type="sibTrans" cxnId="{C082D25E-6CA0-48F2-A970-FFCF6FB0B8AB}">
      <dgm:prSet/>
      <dgm:spPr/>
      <dgm:t>
        <a:bodyPr/>
        <a:lstStyle/>
        <a:p>
          <a:pPr algn="ctr"/>
          <a:endParaRPr lang="el-GR" sz="1800" b="0">
            <a:solidFill>
              <a:schemeClr val="tx1"/>
            </a:solidFill>
            <a:effectLst/>
          </a:endParaRPr>
        </a:p>
      </dgm:t>
    </dgm:pt>
    <dgm:pt modelId="{9DEE2CA4-3838-43B3-AB4F-9EA66BBE572E}" type="pres">
      <dgm:prSet presAssocID="{B2FE66DD-41BB-465E-8B82-4E977C00037C}" presName="rootnode" presStyleCnt="0">
        <dgm:presLayoutVars>
          <dgm:chMax/>
          <dgm:chPref/>
          <dgm:dir/>
          <dgm:animLvl val="lvl"/>
        </dgm:presLayoutVars>
      </dgm:prSet>
      <dgm:spPr/>
      <dgm:t>
        <a:bodyPr/>
        <a:lstStyle/>
        <a:p>
          <a:endParaRPr lang="el-GR"/>
        </a:p>
      </dgm:t>
    </dgm:pt>
    <dgm:pt modelId="{F6A7D40A-AE75-4975-953C-B4134369610E}" type="pres">
      <dgm:prSet presAssocID="{EB08337B-C4C5-4738-8B5C-82A19C14FC03}" presName="composite" presStyleCnt="0"/>
      <dgm:spPr/>
    </dgm:pt>
    <dgm:pt modelId="{49FC9387-8DD4-4BB9-BC00-F0833EB07A9A}" type="pres">
      <dgm:prSet presAssocID="{EB08337B-C4C5-4738-8B5C-82A19C14FC03}" presName="LShape" presStyleLbl="alignNode1" presStyleIdx="0" presStyleCnt="5" custLinFactNeighborX="-2389" custLinFactNeighborY="2458"/>
      <dgm:spPr/>
    </dgm:pt>
    <dgm:pt modelId="{F527B68D-5FAF-4BD2-9DCB-CA5115EB74CF}" type="pres">
      <dgm:prSet presAssocID="{EB08337B-C4C5-4738-8B5C-82A19C14FC03}" presName="ParentText" presStyleLbl="revTx" presStyleIdx="0" presStyleCnt="3" custLinFactNeighborX="-824" custLinFactNeighborY="8839">
        <dgm:presLayoutVars>
          <dgm:chMax val="0"/>
          <dgm:chPref val="0"/>
          <dgm:bulletEnabled val="1"/>
        </dgm:presLayoutVars>
      </dgm:prSet>
      <dgm:spPr/>
      <dgm:t>
        <a:bodyPr/>
        <a:lstStyle/>
        <a:p>
          <a:endParaRPr lang="el-GR"/>
        </a:p>
      </dgm:t>
    </dgm:pt>
    <dgm:pt modelId="{781E577A-8D4F-4A5E-B4AB-67014DC5EF31}" type="pres">
      <dgm:prSet presAssocID="{EB08337B-C4C5-4738-8B5C-82A19C14FC03}" presName="Triangle" presStyleLbl="alignNode1" presStyleIdx="1" presStyleCnt="5"/>
      <dgm:spPr/>
    </dgm:pt>
    <dgm:pt modelId="{A66FB6A2-5F03-49D3-A707-C609573613A9}" type="pres">
      <dgm:prSet presAssocID="{9F702F3A-EF7E-46AB-8CA5-6B8EF373455E}" presName="sibTrans" presStyleCnt="0"/>
      <dgm:spPr/>
    </dgm:pt>
    <dgm:pt modelId="{9BD3C326-1863-47DB-8310-78CEE724FB06}" type="pres">
      <dgm:prSet presAssocID="{9F702F3A-EF7E-46AB-8CA5-6B8EF373455E}" presName="space" presStyleCnt="0"/>
      <dgm:spPr/>
    </dgm:pt>
    <dgm:pt modelId="{0DA74C6E-8A99-43DF-985E-0AA7F3075FE3}" type="pres">
      <dgm:prSet presAssocID="{ADA8A85F-488C-4A8A-AC60-2721AF60C4B1}" presName="composite" presStyleCnt="0"/>
      <dgm:spPr/>
    </dgm:pt>
    <dgm:pt modelId="{E0C91D6C-6AD7-4A22-A62C-BABC351700F8}" type="pres">
      <dgm:prSet presAssocID="{ADA8A85F-488C-4A8A-AC60-2721AF60C4B1}" presName="LShape" presStyleLbl="alignNode1" presStyleIdx="2" presStyleCnt="5"/>
      <dgm:spPr/>
    </dgm:pt>
    <dgm:pt modelId="{282B4D8D-0258-4346-BE27-5D1A97CB8109}" type="pres">
      <dgm:prSet presAssocID="{ADA8A85F-488C-4A8A-AC60-2721AF60C4B1}" presName="ParentText" presStyleLbl="revTx" presStyleIdx="1" presStyleCnt="3">
        <dgm:presLayoutVars>
          <dgm:chMax val="0"/>
          <dgm:chPref val="0"/>
          <dgm:bulletEnabled val="1"/>
        </dgm:presLayoutVars>
      </dgm:prSet>
      <dgm:spPr/>
      <dgm:t>
        <a:bodyPr/>
        <a:lstStyle/>
        <a:p>
          <a:endParaRPr lang="el-GR"/>
        </a:p>
      </dgm:t>
    </dgm:pt>
    <dgm:pt modelId="{FEBC395D-1907-4B30-852C-65F5FF8C0E70}" type="pres">
      <dgm:prSet presAssocID="{ADA8A85F-488C-4A8A-AC60-2721AF60C4B1}" presName="Triangle" presStyleLbl="alignNode1" presStyleIdx="3" presStyleCnt="5" custLinFactNeighborX="4823" custLinFactNeighborY="-16039"/>
      <dgm:spPr/>
    </dgm:pt>
    <dgm:pt modelId="{530F5D41-135E-416A-B8BA-3D40071E0D62}" type="pres">
      <dgm:prSet presAssocID="{3FC6BFAF-D8B7-4B20-864C-D4B05ECEFA52}" presName="sibTrans" presStyleCnt="0"/>
      <dgm:spPr/>
    </dgm:pt>
    <dgm:pt modelId="{146C3BB1-AEA9-402D-A648-F631F8F33874}" type="pres">
      <dgm:prSet presAssocID="{3FC6BFAF-D8B7-4B20-864C-D4B05ECEFA52}" presName="space" presStyleCnt="0"/>
      <dgm:spPr/>
    </dgm:pt>
    <dgm:pt modelId="{41AB9A18-47CD-44DC-9EBD-8AE0FFF0FBB0}" type="pres">
      <dgm:prSet presAssocID="{8CF6368B-5A70-40C2-A78F-F1A24C39639E}" presName="composite" presStyleCnt="0"/>
      <dgm:spPr/>
    </dgm:pt>
    <dgm:pt modelId="{E52960EE-9393-41DA-9B44-6830B4ED83F1}" type="pres">
      <dgm:prSet presAssocID="{8CF6368B-5A70-40C2-A78F-F1A24C39639E}" presName="LShape" presStyleLbl="alignNode1" presStyleIdx="4" presStyleCnt="5"/>
      <dgm:spPr/>
    </dgm:pt>
    <dgm:pt modelId="{D4F8F210-480E-428B-8574-11650243FC7E}" type="pres">
      <dgm:prSet presAssocID="{8CF6368B-5A70-40C2-A78F-F1A24C39639E}" presName="ParentText" presStyleLbl="revTx" presStyleIdx="2" presStyleCnt="3">
        <dgm:presLayoutVars>
          <dgm:chMax val="0"/>
          <dgm:chPref val="0"/>
          <dgm:bulletEnabled val="1"/>
        </dgm:presLayoutVars>
      </dgm:prSet>
      <dgm:spPr/>
      <dgm:t>
        <a:bodyPr/>
        <a:lstStyle/>
        <a:p>
          <a:endParaRPr lang="el-GR"/>
        </a:p>
      </dgm:t>
    </dgm:pt>
  </dgm:ptLst>
  <dgm:cxnLst>
    <dgm:cxn modelId="{948DC7A7-5FB3-4E32-B1DF-478978DA25D2}" type="presOf" srcId="{EB08337B-C4C5-4738-8B5C-82A19C14FC03}" destId="{F527B68D-5FAF-4BD2-9DCB-CA5115EB74CF}" srcOrd="0" destOrd="0" presId="urn:microsoft.com/office/officeart/2009/3/layout/StepUpProcess"/>
    <dgm:cxn modelId="{49DB5165-20A8-469E-B51E-B7D92105A795}" srcId="{B2FE66DD-41BB-465E-8B82-4E977C00037C}" destId="{ADA8A85F-488C-4A8A-AC60-2721AF60C4B1}" srcOrd="1" destOrd="0" parTransId="{F9577E0E-777B-46D3-BFF5-2A203F94598C}" sibTransId="{3FC6BFAF-D8B7-4B20-864C-D4B05ECEFA52}"/>
    <dgm:cxn modelId="{1FB94760-C64C-4D28-8298-8D83D4595536}" type="presOf" srcId="{8CF6368B-5A70-40C2-A78F-F1A24C39639E}" destId="{D4F8F210-480E-428B-8574-11650243FC7E}" srcOrd="0" destOrd="0" presId="urn:microsoft.com/office/officeart/2009/3/layout/StepUpProcess"/>
    <dgm:cxn modelId="{681A4877-AE83-48D3-A922-E4967F6B51E4}" srcId="{B2FE66DD-41BB-465E-8B82-4E977C00037C}" destId="{EB08337B-C4C5-4738-8B5C-82A19C14FC03}" srcOrd="0" destOrd="0" parTransId="{E1AD46CB-B816-42A6-9DB9-EA659AF93534}" sibTransId="{9F702F3A-EF7E-46AB-8CA5-6B8EF373455E}"/>
    <dgm:cxn modelId="{55ECFC35-4F5B-42ED-BDD5-5D9281F0131D}" type="presOf" srcId="{ADA8A85F-488C-4A8A-AC60-2721AF60C4B1}" destId="{282B4D8D-0258-4346-BE27-5D1A97CB8109}" srcOrd="0" destOrd="0" presId="urn:microsoft.com/office/officeart/2009/3/layout/StepUpProcess"/>
    <dgm:cxn modelId="{897C9398-89A9-4BE5-B2BE-2735D043DBCD}" type="presOf" srcId="{B2FE66DD-41BB-465E-8B82-4E977C00037C}" destId="{9DEE2CA4-3838-43B3-AB4F-9EA66BBE572E}" srcOrd="0" destOrd="0" presId="urn:microsoft.com/office/officeart/2009/3/layout/StepUpProcess"/>
    <dgm:cxn modelId="{C082D25E-6CA0-48F2-A970-FFCF6FB0B8AB}" srcId="{B2FE66DD-41BB-465E-8B82-4E977C00037C}" destId="{8CF6368B-5A70-40C2-A78F-F1A24C39639E}" srcOrd="2" destOrd="0" parTransId="{5BA5AAE1-279B-4363-AF1F-DF77B00BA43E}" sibTransId="{5B2B13EB-E21B-4AE0-9088-686D95DA6776}"/>
    <dgm:cxn modelId="{21A0B922-3568-447E-99B7-40E08181CCEC}" type="presParOf" srcId="{9DEE2CA4-3838-43B3-AB4F-9EA66BBE572E}" destId="{F6A7D40A-AE75-4975-953C-B4134369610E}" srcOrd="0" destOrd="0" presId="urn:microsoft.com/office/officeart/2009/3/layout/StepUpProcess"/>
    <dgm:cxn modelId="{C694CB68-E225-4E62-821A-753085F1813E}" type="presParOf" srcId="{F6A7D40A-AE75-4975-953C-B4134369610E}" destId="{49FC9387-8DD4-4BB9-BC00-F0833EB07A9A}" srcOrd="0" destOrd="0" presId="urn:microsoft.com/office/officeart/2009/3/layout/StepUpProcess"/>
    <dgm:cxn modelId="{B126270A-D4DE-495C-A047-FC7894227629}" type="presParOf" srcId="{F6A7D40A-AE75-4975-953C-B4134369610E}" destId="{F527B68D-5FAF-4BD2-9DCB-CA5115EB74CF}" srcOrd="1" destOrd="0" presId="urn:microsoft.com/office/officeart/2009/3/layout/StepUpProcess"/>
    <dgm:cxn modelId="{A2942E90-21AE-4612-AB4B-98FCBBC3A1C2}" type="presParOf" srcId="{F6A7D40A-AE75-4975-953C-B4134369610E}" destId="{781E577A-8D4F-4A5E-B4AB-67014DC5EF31}" srcOrd="2" destOrd="0" presId="urn:microsoft.com/office/officeart/2009/3/layout/StepUpProcess"/>
    <dgm:cxn modelId="{77B9C90A-9925-468D-9D50-52FD4B3E92CD}" type="presParOf" srcId="{9DEE2CA4-3838-43B3-AB4F-9EA66BBE572E}" destId="{A66FB6A2-5F03-49D3-A707-C609573613A9}" srcOrd="1" destOrd="0" presId="urn:microsoft.com/office/officeart/2009/3/layout/StepUpProcess"/>
    <dgm:cxn modelId="{0AECDB10-9D57-410C-979E-B391C047B790}" type="presParOf" srcId="{A66FB6A2-5F03-49D3-A707-C609573613A9}" destId="{9BD3C326-1863-47DB-8310-78CEE724FB06}" srcOrd="0" destOrd="0" presId="urn:microsoft.com/office/officeart/2009/3/layout/StepUpProcess"/>
    <dgm:cxn modelId="{F44C48E8-8233-4786-9EF0-E7B5F8DAAB81}" type="presParOf" srcId="{9DEE2CA4-3838-43B3-AB4F-9EA66BBE572E}" destId="{0DA74C6E-8A99-43DF-985E-0AA7F3075FE3}" srcOrd="2" destOrd="0" presId="urn:microsoft.com/office/officeart/2009/3/layout/StepUpProcess"/>
    <dgm:cxn modelId="{235A090E-6146-466D-B64B-11A719746100}" type="presParOf" srcId="{0DA74C6E-8A99-43DF-985E-0AA7F3075FE3}" destId="{E0C91D6C-6AD7-4A22-A62C-BABC351700F8}" srcOrd="0" destOrd="0" presId="urn:microsoft.com/office/officeart/2009/3/layout/StepUpProcess"/>
    <dgm:cxn modelId="{A9B98073-CA2E-4B95-AAAB-3EA20312A0FC}" type="presParOf" srcId="{0DA74C6E-8A99-43DF-985E-0AA7F3075FE3}" destId="{282B4D8D-0258-4346-BE27-5D1A97CB8109}" srcOrd="1" destOrd="0" presId="urn:microsoft.com/office/officeart/2009/3/layout/StepUpProcess"/>
    <dgm:cxn modelId="{906F0ECE-F8F5-42C3-A094-4BD21E02CECD}" type="presParOf" srcId="{0DA74C6E-8A99-43DF-985E-0AA7F3075FE3}" destId="{FEBC395D-1907-4B30-852C-65F5FF8C0E70}" srcOrd="2" destOrd="0" presId="urn:microsoft.com/office/officeart/2009/3/layout/StepUpProcess"/>
    <dgm:cxn modelId="{FE9AA1CD-34BC-4E10-97BA-CACCCAA0D830}" type="presParOf" srcId="{9DEE2CA4-3838-43B3-AB4F-9EA66BBE572E}" destId="{530F5D41-135E-416A-B8BA-3D40071E0D62}" srcOrd="3" destOrd="0" presId="urn:microsoft.com/office/officeart/2009/3/layout/StepUpProcess"/>
    <dgm:cxn modelId="{C7F6BE27-AA35-4D70-A33F-EFBCEBAF0F03}" type="presParOf" srcId="{530F5D41-135E-416A-B8BA-3D40071E0D62}" destId="{146C3BB1-AEA9-402D-A648-F631F8F33874}" srcOrd="0" destOrd="0" presId="urn:microsoft.com/office/officeart/2009/3/layout/StepUpProcess"/>
    <dgm:cxn modelId="{035619A7-2210-4139-96BF-84722AB1A119}" type="presParOf" srcId="{9DEE2CA4-3838-43B3-AB4F-9EA66BBE572E}" destId="{41AB9A18-47CD-44DC-9EBD-8AE0FFF0FBB0}" srcOrd="4" destOrd="0" presId="urn:microsoft.com/office/officeart/2009/3/layout/StepUpProcess"/>
    <dgm:cxn modelId="{7205BFF9-4B26-4702-A218-8A2FE2EA95E0}" type="presParOf" srcId="{41AB9A18-47CD-44DC-9EBD-8AE0FFF0FBB0}" destId="{E52960EE-9393-41DA-9B44-6830B4ED83F1}" srcOrd="0" destOrd="0" presId="urn:microsoft.com/office/officeart/2009/3/layout/StepUpProcess"/>
    <dgm:cxn modelId="{335FCAA2-E5F8-42C0-A945-5A78C34E45B0}" type="presParOf" srcId="{41AB9A18-47CD-44DC-9EBD-8AE0FFF0FBB0}" destId="{D4F8F210-480E-428B-8574-11650243FC7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B2FE66DD-41BB-465E-8B82-4E977C00037C}"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l-GR"/>
        </a:p>
      </dgm:t>
    </dgm:pt>
    <dgm:pt modelId="{EB08337B-C4C5-4738-8B5C-82A19C14FC03}">
      <dgm:prSet custT="1"/>
      <dgm:spPr/>
      <dgm:t>
        <a:bodyPr/>
        <a:lstStyle/>
        <a:p>
          <a:pPr algn="ctr" rtl="0"/>
          <a:r>
            <a:rPr lang="el-GR" sz="1800" dirty="0" err="1" smtClean="0"/>
            <a:t>Πολυτροπικά</a:t>
          </a:r>
          <a:r>
            <a:rPr lang="el-GR" sz="1800" dirty="0" smtClean="0"/>
            <a:t> Αειφόρα Συστήματα Μεταφορών</a:t>
          </a:r>
          <a:endParaRPr lang="el-GR" sz="1800" b="0" dirty="0">
            <a:effectLst/>
            <a:latin typeface="Calibri" pitchFamily="34" charset="0"/>
          </a:endParaRPr>
        </a:p>
      </dgm:t>
    </dgm:pt>
    <dgm:pt modelId="{E1AD46CB-B816-42A6-9DB9-EA659AF93534}" type="parTrans" cxnId="{681A4877-AE83-48D3-A922-E4967F6B51E4}">
      <dgm:prSet/>
      <dgm:spPr/>
      <dgm:t>
        <a:bodyPr/>
        <a:lstStyle/>
        <a:p>
          <a:pPr algn="ctr"/>
          <a:endParaRPr lang="el-GR" sz="1800" b="0">
            <a:solidFill>
              <a:schemeClr val="tx1"/>
            </a:solidFill>
            <a:effectLst/>
          </a:endParaRPr>
        </a:p>
      </dgm:t>
    </dgm:pt>
    <dgm:pt modelId="{9F702F3A-EF7E-46AB-8CA5-6B8EF373455E}" type="sibTrans" cxnId="{681A4877-AE83-48D3-A922-E4967F6B51E4}">
      <dgm:prSet/>
      <dgm:spPr/>
      <dgm:t>
        <a:bodyPr/>
        <a:lstStyle/>
        <a:p>
          <a:pPr algn="ctr"/>
          <a:endParaRPr lang="el-GR" sz="1800" b="0">
            <a:solidFill>
              <a:schemeClr val="tx1"/>
            </a:solidFill>
            <a:effectLst/>
          </a:endParaRPr>
        </a:p>
      </dgm:t>
    </dgm:pt>
    <dgm:pt modelId="{ADA8A85F-488C-4A8A-AC60-2721AF60C4B1}">
      <dgm:prSet custT="1"/>
      <dgm:spPr/>
      <dgm:t>
        <a:bodyPr/>
        <a:lstStyle/>
        <a:p>
          <a:pPr algn="ctr" rtl="0"/>
          <a:r>
            <a:rPr lang="el-GR" sz="1800" b="1" dirty="0" smtClean="0"/>
            <a:t>7</a:t>
          </a:r>
          <a:r>
            <a:rPr lang="en-US" sz="1800" b="1" dirty="0" smtClean="0"/>
            <a:t>.c</a:t>
          </a:r>
          <a:r>
            <a:rPr lang="tr-TR" sz="1800" dirty="0" smtClean="0"/>
            <a:t> </a:t>
          </a:r>
          <a:r>
            <a:rPr lang="el-GR" sz="1800" dirty="0" smtClean="0"/>
            <a:t>Προώθηση</a:t>
          </a:r>
          <a:endParaRPr lang="el-GR" sz="1800" b="0" u="none" dirty="0" smtClean="0">
            <a:effectLst/>
            <a:latin typeface="Calibri" pitchFamily="34" charset="0"/>
          </a:endParaRPr>
        </a:p>
      </dgm:t>
    </dgm:pt>
    <dgm:pt modelId="{F9577E0E-777B-46D3-BFF5-2A203F94598C}" type="parTrans" cxnId="{49DB5165-20A8-469E-B51E-B7D92105A795}">
      <dgm:prSet/>
      <dgm:spPr/>
      <dgm:t>
        <a:bodyPr/>
        <a:lstStyle/>
        <a:p>
          <a:pPr algn="ctr"/>
          <a:endParaRPr lang="el-GR" sz="1800" b="0">
            <a:solidFill>
              <a:schemeClr val="tx1"/>
            </a:solidFill>
            <a:effectLst/>
          </a:endParaRPr>
        </a:p>
      </dgm:t>
    </dgm:pt>
    <dgm:pt modelId="{3FC6BFAF-D8B7-4B20-864C-D4B05ECEFA52}" type="sibTrans" cxnId="{49DB5165-20A8-469E-B51E-B7D92105A795}">
      <dgm:prSet/>
      <dgm:spPr/>
      <dgm:t>
        <a:bodyPr/>
        <a:lstStyle/>
        <a:p>
          <a:pPr algn="ctr"/>
          <a:endParaRPr lang="el-GR" sz="1800" b="0">
            <a:solidFill>
              <a:schemeClr val="tx1"/>
            </a:solidFill>
            <a:effectLst/>
          </a:endParaRPr>
        </a:p>
      </dgm:t>
    </dgm:pt>
    <dgm:pt modelId="{8CF6368B-5A70-40C2-A78F-F1A24C39639E}">
      <dgm:prSet custT="1"/>
      <dgm:spPr/>
      <dgm:t>
        <a:bodyPr/>
        <a:lstStyle/>
        <a:p>
          <a:pPr algn="ctr" rtl="0"/>
          <a:r>
            <a:rPr lang="el-GR" sz="1800" b="1" dirty="0" smtClean="0">
              <a:solidFill>
                <a:schemeClr val="tx1"/>
              </a:solidFill>
            </a:rPr>
            <a:t>7.</a:t>
          </a:r>
          <a:r>
            <a:rPr lang="en-US" sz="1800" b="1" dirty="0" smtClean="0">
              <a:solidFill>
                <a:schemeClr val="tx1"/>
              </a:solidFill>
            </a:rPr>
            <a:t>b</a:t>
          </a:r>
          <a:r>
            <a:rPr lang="tr-TR" sz="1800" dirty="0" smtClean="0">
              <a:solidFill>
                <a:schemeClr val="tx1"/>
              </a:solidFill>
            </a:rPr>
            <a:t> </a:t>
          </a:r>
          <a:r>
            <a:rPr lang="el-GR" sz="1800" b="0" i="0" dirty="0" smtClean="0">
              <a:solidFill>
                <a:schemeClr val="accent6">
                  <a:lumMod val="50000"/>
                </a:schemeClr>
              </a:solidFill>
            </a:rPr>
            <a:t>Ενίσχυση της περιφερειακής κινητικότητας με συνδέσεις με δευτερογενείς και τριτογενείς κόμβους στο </a:t>
          </a:r>
          <a:r>
            <a:rPr lang="tr-TR" sz="1800" b="0" i="0" dirty="0" smtClean="0">
              <a:solidFill>
                <a:schemeClr val="accent6">
                  <a:lumMod val="50000"/>
                </a:schemeClr>
              </a:solidFill>
            </a:rPr>
            <a:t>TEN</a:t>
          </a:r>
          <a:r>
            <a:rPr lang="en-US" sz="1800" b="0" i="0" dirty="0" smtClean="0">
              <a:solidFill>
                <a:schemeClr val="accent6">
                  <a:lumMod val="50000"/>
                </a:schemeClr>
              </a:solidFill>
            </a:rPr>
            <a:t>-T</a:t>
          </a:r>
          <a:r>
            <a:rPr lang="el-GR" sz="1800" b="0" i="0" dirty="0" smtClean="0">
              <a:solidFill>
                <a:schemeClr val="accent6">
                  <a:lumMod val="50000"/>
                </a:schemeClr>
              </a:solidFill>
            </a:rPr>
            <a:t>, περιλαμβάνοντας </a:t>
          </a:r>
          <a:r>
            <a:rPr lang="el-GR" sz="1800" b="0" i="0" dirty="0" err="1" smtClean="0">
              <a:solidFill>
                <a:schemeClr val="accent6">
                  <a:lumMod val="50000"/>
                </a:schemeClr>
              </a:solidFill>
            </a:rPr>
            <a:t>πολυτροπικούς</a:t>
          </a:r>
          <a:r>
            <a:rPr lang="el-GR" sz="1800" b="0" i="0" dirty="0" smtClean="0">
              <a:solidFill>
                <a:schemeClr val="accent6">
                  <a:lumMod val="50000"/>
                </a:schemeClr>
              </a:solidFill>
            </a:rPr>
            <a:t> κόμβους</a:t>
          </a:r>
          <a:endParaRPr lang="el-GR" sz="1800" b="0" dirty="0" smtClean="0">
            <a:solidFill>
              <a:schemeClr val="accent6">
                <a:lumMod val="50000"/>
              </a:schemeClr>
            </a:solidFill>
            <a:effectLst/>
            <a:latin typeface="Calibri" pitchFamily="34" charset="0"/>
          </a:endParaRPr>
        </a:p>
      </dgm:t>
    </dgm:pt>
    <dgm:pt modelId="{5BA5AAE1-279B-4363-AF1F-DF77B00BA43E}" type="parTrans" cxnId="{C082D25E-6CA0-48F2-A970-FFCF6FB0B8AB}">
      <dgm:prSet/>
      <dgm:spPr/>
      <dgm:t>
        <a:bodyPr/>
        <a:lstStyle/>
        <a:p>
          <a:pPr algn="ctr"/>
          <a:endParaRPr lang="el-GR" sz="1800" b="0">
            <a:solidFill>
              <a:schemeClr val="tx1"/>
            </a:solidFill>
            <a:effectLst/>
          </a:endParaRPr>
        </a:p>
      </dgm:t>
    </dgm:pt>
    <dgm:pt modelId="{5B2B13EB-E21B-4AE0-9088-686D95DA6776}" type="sibTrans" cxnId="{C082D25E-6CA0-48F2-A970-FFCF6FB0B8AB}">
      <dgm:prSet/>
      <dgm:spPr/>
      <dgm:t>
        <a:bodyPr/>
        <a:lstStyle/>
        <a:p>
          <a:pPr algn="ctr"/>
          <a:endParaRPr lang="el-GR" sz="1800" b="0">
            <a:solidFill>
              <a:schemeClr val="tx1"/>
            </a:solidFill>
            <a:effectLst/>
          </a:endParaRPr>
        </a:p>
      </dgm:t>
    </dgm:pt>
    <dgm:pt modelId="{9DEE2CA4-3838-43B3-AB4F-9EA66BBE572E}" type="pres">
      <dgm:prSet presAssocID="{B2FE66DD-41BB-465E-8B82-4E977C00037C}" presName="rootnode" presStyleCnt="0">
        <dgm:presLayoutVars>
          <dgm:chMax/>
          <dgm:chPref/>
          <dgm:dir/>
          <dgm:animLvl val="lvl"/>
        </dgm:presLayoutVars>
      </dgm:prSet>
      <dgm:spPr/>
      <dgm:t>
        <a:bodyPr/>
        <a:lstStyle/>
        <a:p>
          <a:endParaRPr lang="el-GR"/>
        </a:p>
      </dgm:t>
    </dgm:pt>
    <dgm:pt modelId="{F6A7D40A-AE75-4975-953C-B4134369610E}" type="pres">
      <dgm:prSet presAssocID="{EB08337B-C4C5-4738-8B5C-82A19C14FC03}" presName="composite" presStyleCnt="0"/>
      <dgm:spPr/>
    </dgm:pt>
    <dgm:pt modelId="{49FC9387-8DD4-4BB9-BC00-F0833EB07A9A}" type="pres">
      <dgm:prSet presAssocID="{EB08337B-C4C5-4738-8B5C-82A19C14FC03}" presName="LShape" presStyleLbl="alignNode1" presStyleIdx="0" presStyleCnt="5" custLinFactNeighborX="-2389" custLinFactNeighborY="2458"/>
      <dgm:spPr/>
    </dgm:pt>
    <dgm:pt modelId="{F527B68D-5FAF-4BD2-9DCB-CA5115EB74CF}" type="pres">
      <dgm:prSet presAssocID="{EB08337B-C4C5-4738-8B5C-82A19C14FC03}" presName="ParentText" presStyleLbl="revTx" presStyleIdx="0" presStyleCnt="3" custLinFactNeighborX="-824" custLinFactNeighborY="8839">
        <dgm:presLayoutVars>
          <dgm:chMax val="0"/>
          <dgm:chPref val="0"/>
          <dgm:bulletEnabled val="1"/>
        </dgm:presLayoutVars>
      </dgm:prSet>
      <dgm:spPr/>
      <dgm:t>
        <a:bodyPr/>
        <a:lstStyle/>
        <a:p>
          <a:endParaRPr lang="el-GR"/>
        </a:p>
      </dgm:t>
    </dgm:pt>
    <dgm:pt modelId="{781E577A-8D4F-4A5E-B4AB-67014DC5EF31}" type="pres">
      <dgm:prSet presAssocID="{EB08337B-C4C5-4738-8B5C-82A19C14FC03}" presName="Triangle" presStyleLbl="alignNode1" presStyleIdx="1" presStyleCnt="5"/>
      <dgm:spPr/>
    </dgm:pt>
    <dgm:pt modelId="{A66FB6A2-5F03-49D3-A707-C609573613A9}" type="pres">
      <dgm:prSet presAssocID="{9F702F3A-EF7E-46AB-8CA5-6B8EF373455E}" presName="sibTrans" presStyleCnt="0"/>
      <dgm:spPr/>
    </dgm:pt>
    <dgm:pt modelId="{9BD3C326-1863-47DB-8310-78CEE724FB06}" type="pres">
      <dgm:prSet presAssocID="{9F702F3A-EF7E-46AB-8CA5-6B8EF373455E}" presName="space" presStyleCnt="0"/>
      <dgm:spPr/>
    </dgm:pt>
    <dgm:pt modelId="{0DA74C6E-8A99-43DF-985E-0AA7F3075FE3}" type="pres">
      <dgm:prSet presAssocID="{ADA8A85F-488C-4A8A-AC60-2721AF60C4B1}" presName="composite" presStyleCnt="0"/>
      <dgm:spPr/>
    </dgm:pt>
    <dgm:pt modelId="{E0C91D6C-6AD7-4A22-A62C-BABC351700F8}" type="pres">
      <dgm:prSet presAssocID="{ADA8A85F-488C-4A8A-AC60-2721AF60C4B1}" presName="LShape" presStyleLbl="alignNode1" presStyleIdx="2" presStyleCnt="5"/>
      <dgm:spPr/>
    </dgm:pt>
    <dgm:pt modelId="{282B4D8D-0258-4346-BE27-5D1A97CB8109}" type="pres">
      <dgm:prSet presAssocID="{ADA8A85F-488C-4A8A-AC60-2721AF60C4B1}" presName="ParentText" presStyleLbl="revTx" presStyleIdx="1" presStyleCnt="3">
        <dgm:presLayoutVars>
          <dgm:chMax val="0"/>
          <dgm:chPref val="0"/>
          <dgm:bulletEnabled val="1"/>
        </dgm:presLayoutVars>
      </dgm:prSet>
      <dgm:spPr/>
      <dgm:t>
        <a:bodyPr/>
        <a:lstStyle/>
        <a:p>
          <a:endParaRPr lang="el-GR"/>
        </a:p>
      </dgm:t>
    </dgm:pt>
    <dgm:pt modelId="{FEBC395D-1907-4B30-852C-65F5FF8C0E70}" type="pres">
      <dgm:prSet presAssocID="{ADA8A85F-488C-4A8A-AC60-2721AF60C4B1}" presName="Triangle" presStyleLbl="alignNode1" presStyleIdx="3" presStyleCnt="5" custLinFactNeighborX="4823" custLinFactNeighborY="-16039"/>
      <dgm:spPr/>
    </dgm:pt>
    <dgm:pt modelId="{530F5D41-135E-416A-B8BA-3D40071E0D62}" type="pres">
      <dgm:prSet presAssocID="{3FC6BFAF-D8B7-4B20-864C-D4B05ECEFA52}" presName="sibTrans" presStyleCnt="0"/>
      <dgm:spPr/>
    </dgm:pt>
    <dgm:pt modelId="{146C3BB1-AEA9-402D-A648-F631F8F33874}" type="pres">
      <dgm:prSet presAssocID="{3FC6BFAF-D8B7-4B20-864C-D4B05ECEFA52}" presName="space" presStyleCnt="0"/>
      <dgm:spPr/>
    </dgm:pt>
    <dgm:pt modelId="{41AB9A18-47CD-44DC-9EBD-8AE0FFF0FBB0}" type="pres">
      <dgm:prSet presAssocID="{8CF6368B-5A70-40C2-A78F-F1A24C39639E}" presName="composite" presStyleCnt="0"/>
      <dgm:spPr/>
    </dgm:pt>
    <dgm:pt modelId="{E52960EE-9393-41DA-9B44-6830B4ED83F1}" type="pres">
      <dgm:prSet presAssocID="{8CF6368B-5A70-40C2-A78F-F1A24C39639E}" presName="LShape" presStyleLbl="alignNode1" presStyleIdx="4" presStyleCnt="5"/>
      <dgm:spPr/>
    </dgm:pt>
    <dgm:pt modelId="{D4F8F210-480E-428B-8574-11650243FC7E}" type="pres">
      <dgm:prSet presAssocID="{8CF6368B-5A70-40C2-A78F-F1A24C39639E}" presName="ParentText" presStyleLbl="revTx" presStyleIdx="2" presStyleCnt="3">
        <dgm:presLayoutVars>
          <dgm:chMax val="0"/>
          <dgm:chPref val="0"/>
          <dgm:bulletEnabled val="1"/>
        </dgm:presLayoutVars>
      </dgm:prSet>
      <dgm:spPr/>
      <dgm:t>
        <a:bodyPr/>
        <a:lstStyle/>
        <a:p>
          <a:endParaRPr lang="el-GR"/>
        </a:p>
      </dgm:t>
    </dgm:pt>
  </dgm:ptLst>
  <dgm:cxnLst>
    <dgm:cxn modelId="{49DB5165-20A8-469E-B51E-B7D92105A795}" srcId="{B2FE66DD-41BB-465E-8B82-4E977C00037C}" destId="{ADA8A85F-488C-4A8A-AC60-2721AF60C4B1}" srcOrd="1" destOrd="0" parTransId="{F9577E0E-777B-46D3-BFF5-2A203F94598C}" sibTransId="{3FC6BFAF-D8B7-4B20-864C-D4B05ECEFA52}"/>
    <dgm:cxn modelId="{4337CDE4-9776-4753-88D2-DE5C07613F20}" type="presOf" srcId="{EB08337B-C4C5-4738-8B5C-82A19C14FC03}" destId="{F527B68D-5FAF-4BD2-9DCB-CA5115EB74CF}" srcOrd="0" destOrd="0" presId="urn:microsoft.com/office/officeart/2009/3/layout/StepUpProcess"/>
    <dgm:cxn modelId="{74E1ED04-90F8-4E62-A7AA-E31B05E90253}" type="presOf" srcId="{B2FE66DD-41BB-465E-8B82-4E977C00037C}" destId="{9DEE2CA4-3838-43B3-AB4F-9EA66BBE572E}" srcOrd="0" destOrd="0" presId="urn:microsoft.com/office/officeart/2009/3/layout/StepUpProcess"/>
    <dgm:cxn modelId="{67AA1E89-920F-4EFA-9681-A2F42664B112}" type="presOf" srcId="{ADA8A85F-488C-4A8A-AC60-2721AF60C4B1}" destId="{282B4D8D-0258-4346-BE27-5D1A97CB8109}" srcOrd="0" destOrd="0" presId="urn:microsoft.com/office/officeart/2009/3/layout/StepUpProcess"/>
    <dgm:cxn modelId="{681A4877-AE83-48D3-A922-E4967F6B51E4}" srcId="{B2FE66DD-41BB-465E-8B82-4E977C00037C}" destId="{EB08337B-C4C5-4738-8B5C-82A19C14FC03}" srcOrd="0" destOrd="0" parTransId="{E1AD46CB-B816-42A6-9DB9-EA659AF93534}" sibTransId="{9F702F3A-EF7E-46AB-8CA5-6B8EF373455E}"/>
    <dgm:cxn modelId="{C082D25E-6CA0-48F2-A970-FFCF6FB0B8AB}" srcId="{B2FE66DD-41BB-465E-8B82-4E977C00037C}" destId="{8CF6368B-5A70-40C2-A78F-F1A24C39639E}" srcOrd="2" destOrd="0" parTransId="{5BA5AAE1-279B-4363-AF1F-DF77B00BA43E}" sibTransId="{5B2B13EB-E21B-4AE0-9088-686D95DA6776}"/>
    <dgm:cxn modelId="{8E71C34D-F4E2-449D-8D46-93B582EEE6B4}" type="presOf" srcId="{8CF6368B-5A70-40C2-A78F-F1A24C39639E}" destId="{D4F8F210-480E-428B-8574-11650243FC7E}" srcOrd="0" destOrd="0" presId="urn:microsoft.com/office/officeart/2009/3/layout/StepUpProcess"/>
    <dgm:cxn modelId="{86941118-59A6-4AFC-A6FD-1645D09A750F}" type="presParOf" srcId="{9DEE2CA4-3838-43B3-AB4F-9EA66BBE572E}" destId="{F6A7D40A-AE75-4975-953C-B4134369610E}" srcOrd="0" destOrd="0" presId="urn:microsoft.com/office/officeart/2009/3/layout/StepUpProcess"/>
    <dgm:cxn modelId="{46360806-50EE-4F87-A16A-F038F3D86008}" type="presParOf" srcId="{F6A7D40A-AE75-4975-953C-B4134369610E}" destId="{49FC9387-8DD4-4BB9-BC00-F0833EB07A9A}" srcOrd="0" destOrd="0" presId="urn:microsoft.com/office/officeart/2009/3/layout/StepUpProcess"/>
    <dgm:cxn modelId="{FA0A90B6-EFC6-4882-B3C2-04C93AA8D1C7}" type="presParOf" srcId="{F6A7D40A-AE75-4975-953C-B4134369610E}" destId="{F527B68D-5FAF-4BD2-9DCB-CA5115EB74CF}" srcOrd="1" destOrd="0" presId="urn:microsoft.com/office/officeart/2009/3/layout/StepUpProcess"/>
    <dgm:cxn modelId="{0E0709B3-4D53-44D8-A8CB-C60967E8C392}" type="presParOf" srcId="{F6A7D40A-AE75-4975-953C-B4134369610E}" destId="{781E577A-8D4F-4A5E-B4AB-67014DC5EF31}" srcOrd="2" destOrd="0" presId="urn:microsoft.com/office/officeart/2009/3/layout/StepUpProcess"/>
    <dgm:cxn modelId="{9C0965CE-6907-481C-81F7-EC108E5924C2}" type="presParOf" srcId="{9DEE2CA4-3838-43B3-AB4F-9EA66BBE572E}" destId="{A66FB6A2-5F03-49D3-A707-C609573613A9}" srcOrd="1" destOrd="0" presId="urn:microsoft.com/office/officeart/2009/3/layout/StepUpProcess"/>
    <dgm:cxn modelId="{0B4AC7ED-03D0-4AAD-8747-476C22318874}" type="presParOf" srcId="{A66FB6A2-5F03-49D3-A707-C609573613A9}" destId="{9BD3C326-1863-47DB-8310-78CEE724FB06}" srcOrd="0" destOrd="0" presId="urn:microsoft.com/office/officeart/2009/3/layout/StepUpProcess"/>
    <dgm:cxn modelId="{3E23A935-F044-4D65-AD3E-731C06EB4824}" type="presParOf" srcId="{9DEE2CA4-3838-43B3-AB4F-9EA66BBE572E}" destId="{0DA74C6E-8A99-43DF-985E-0AA7F3075FE3}" srcOrd="2" destOrd="0" presId="urn:microsoft.com/office/officeart/2009/3/layout/StepUpProcess"/>
    <dgm:cxn modelId="{BBF46C47-DCA2-4582-BBF8-64FACBD1E53A}" type="presParOf" srcId="{0DA74C6E-8A99-43DF-985E-0AA7F3075FE3}" destId="{E0C91D6C-6AD7-4A22-A62C-BABC351700F8}" srcOrd="0" destOrd="0" presId="urn:microsoft.com/office/officeart/2009/3/layout/StepUpProcess"/>
    <dgm:cxn modelId="{E3E689AF-06DD-4E4A-8570-A6AD523F3673}" type="presParOf" srcId="{0DA74C6E-8A99-43DF-985E-0AA7F3075FE3}" destId="{282B4D8D-0258-4346-BE27-5D1A97CB8109}" srcOrd="1" destOrd="0" presId="urn:microsoft.com/office/officeart/2009/3/layout/StepUpProcess"/>
    <dgm:cxn modelId="{A8B5595E-831B-41D8-9425-D8366EE56523}" type="presParOf" srcId="{0DA74C6E-8A99-43DF-985E-0AA7F3075FE3}" destId="{FEBC395D-1907-4B30-852C-65F5FF8C0E70}" srcOrd="2" destOrd="0" presId="urn:microsoft.com/office/officeart/2009/3/layout/StepUpProcess"/>
    <dgm:cxn modelId="{8F4949C0-4B39-415D-8A48-0A5522DB787F}" type="presParOf" srcId="{9DEE2CA4-3838-43B3-AB4F-9EA66BBE572E}" destId="{530F5D41-135E-416A-B8BA-3D40071E0D62}" srcOrd="3" destOrd="0" presId="urn:microsoft.com/office/officeart/2009/3/layout/StepUpProcess"/>
    <dgm:cxn modelId="{F35EBF0E-3522-4120-AFD2-E6358BED9B40}" type="presParOf" srcId="{530F5D41-135E-416A-B8BA-3D40071E0D62}" destId="{146C3BB1-AEA9-402D-A648-F631F8F33874}" srcOrd="0" destOrd="0" presId="urn:microsoft.com/office/officeart/2009/3/layout/StepUpProcess"/>
    <dgm:cxn modelId="{4BC83AA6-C1A9-4479-BEF9-F66F44A6345E}" type="presParOf" srcId="{9DEE2CA4-3838-43B3-AB4F-9EA66BBE572E}" destId="{41AB9A18-47CD-44DC-9EBD-8AE0FFF0FBB0}" srcOrd="4" destOrd="0" presId="urn:microsoft.com/office/officeart/2009/3/layout/StepUpProcess"/>
    <dgm:cxn modelId="{F8D91E8A-9DA8-488E-8FD4-1DE62D336BB7}" type="presParOf" srcId="{41AB9A18-47CD-44DC-9EBD-8AE0FFF0FBB0}" destId="{E52960EE-9393-41DA-9B44-6830B4ED83F1}" srcOrd="0" destOrd="0" presId="urn:microsoft.com/office/officeart/2009/3/layout/StepUpProcess"/>
    <dgm:cxn modelId="{C873784F-06FA-4062-9A4A-11E56F5933C4}" type="presParOf" srcId="{41AB9A18-47CD-44DC-9EBD-8AE0FFF0FBB0}" destId="{D4F8F210-480E-428B-8574-11650243FC7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87F158-EBB6-487F-B1FA-862FDA3C0CAD}" type="doc">
      <dgm:prSet loTypeId="urn:microsoft.com/office/officeart/2005/8/layout/cycle8" loCatId="cycle" qsTypeId="urn:microsoft.com/office/officeart/2005/8/quickstyle/3d3" qsCatId="3D" csTypeId="urn:microsoft.com/office/officeart/2005/8/colors/colorful1" csCatId="colorful" phldr="1"/>
      <dgm:spPr/>
      <dgm:t>
        <a:bodyPr/>
        <a:lstStyle/>
        <a:p>
          <a:endParaRPr lang="el-GR"/>
        </a:p>
      </dgm:t>
    </dgm:pt>
    <dgm:pt modelId="{44284379-FC34-4C3C-A660-12BC2FE15FD8}">
      <dgm:prSet custT="1"/>
      <dgm:spPr/>
      <dgm:t>
        <a:bodyPr/>
        <a:lstStyle/>
        <a:p>
          <a:pPr rtl="0"/>
          <a:r>
            <a:rPr lang="el-GR" sz="1700" b="1" dirty="0" smtClean="0">
              <a:solidFill>
                <a:schemeClr val="bg1"/>
              </a:solidFill>
              <a:latin typeface="Calibri" panose="020F0502020204030204" pitchFamily="34" charset="0"/>
            </a:rPr>
            <a:t>322.4 € </a:t>
          </a:r>
          <a:r>
            <a:rPr lang="el-GR" sz="1700" dirty="0" smtClean="0">
              <a:solidFill>
                <a:schemeClr val="bg1"/>
              </a:solidFill>
              <a:latin typeface="Calibri" panose="020F0502020204030204" pitchFamily="34" charset="0"/>
            </a:rPr>
            <a:t>για συγχρηματοδότηση έργων διαπεριφερειακής συνεργασίας που υλοποιούνται από τους εταίρους της ΕΕ.</a:t>
          </a:r>
          <a:endParaRPr lang="el-GR" sz="1700" dirty="0">
            <a:solidFill>
              <a:schemeClr val="bg1"/>
            </a:solidFill>
            <a:latin typeface="Calibri" panose="020F0502020204030204" pitchFamily="34" charset="0"/>
          </a:endParaRPr>
        </a:p>
      </dgm:t>
    </dgm:pt>
    <dgm:pt modelId="{8B319985-F0EB-4073-AD3D-796CC64AFC01}" type="parTrans" cxnId="{2F662779-C060-4711-A76A-C8AD4A310420}">
      <dgm:prSet/>
      <dgm:spPr/>
      <dgm:t>
        <a:bodyPr/>
        <a:lstStyle/>
        <a:p>
          <a:endParaRPr lang="el-GR" sz="1700">
            <a:solidFill>
              <a:schemeClr val="bg1"/>
            </a:solidFill>
            <a:latin typeface="Calibri" panose="020F0502020204030204" pitchFamily="34" charset="0"/>
          </a:endParaRPr>
        </a:p>
      </dgm:t>
    </dgm:pt>
    <dgm:pt modelId="{ECB356BF-8E1B-44F0-90FC-4CAF0B51BC14}" type="sibTrans" cxnId="{2F662779-C060-4711-A76A-C8AD4A310420}">
      <dgm:prSet custT="1"/>
      <dgm:spPr/>
      <dgm:t>
        <a:bodyPr/>
        <a:lstStyle/>
        <a:p>
          <a:endParaRPr lang="el-GR" sz="1700">
            <a:solidFill>
              <a:schemeClr val="bg1"/>
            </a:solidFill>
            <a:latin typeface="Calibri" panose="020F0502020204030204" pitchFamily="34" charset="0"/>
          </a:endParaRPr>
        </a:p>
      </dgm:t>
    </dgm:pt>
    <dgm:pt modelId="{9A7CB28B-FBBA-4FF5-8430-0D1F95B42F0F}">
      <dgm:prSet custT="1"/>
      <dgm:spPr/>
      <dgm:t>
        <a:bodyPr/>
        <a:lstStyle/>
        <a:p>
          <a:pPr rtl="0"/>
          <a:r>
            <a:rPr lang="el-GR" sz="1700" b="1" dirty="0" smtClean="0">
              <a:solidFill>
                <a:schemeClr val="bg1"/>
              </a:solidFill>
              <a:latin typeface="Calibri" panose="020F0502020204030204" pitchFamily="34" charset="0"/>
            </a:rPr>
            <a:t>15.3</a:t>
          </a:r>
          <a:r>
            <a:rPr lang="el-GR" sz="1700" dirty="0" smtClean="0">
              <a:solidFill>
                <a:schemeClr val="bg1"/>
              </a:solidFill>
              <a:latin typeface="Calibri" panose="020F0502020204030204" pitchFamily="34" charset="0"/>
            </a:rPr>
            <a:t> € για τη χρηματοδότηση δραστηριοτήτων που πραγματοποιούνται από τις πλατφόρμες «Εκμάθησης Πολιτικής».</a:t>
          </a:r>
          <a:endParaRPr lang="el-GR" sz="1700" dirty="0">
            <a:solidFill>
              <a:schemeClr val="bg1"/>
            </a:solidFill>
            <a:latin typeface="Calibri" panose="020F0502020204030204" pitchFamily="34" charset="0"/>
          </a:endParaRPr>
        </a:p>
      </dgm:t>
    </dgm:pt>
    <dgm:pt modelId="{C92C46FF-588E-4553-B29B-2750E17792EB}" type="parTrans" cxnId="{C2A63660-3AFC-4666-BEB2-37D84B495E07}">
      <dgm:prSet/>
      <dgm:spPr/>
      <dgm:t>
        <a:bodyPr/>
        <a:lstStyle/>
        <a:p>
          <a:endParaRPr lang="el-GR" sz="1700">
            <a:solidFill>
              <a:schemeClr val="bg1"/>
            </a:solidFill>
            <a:latin typeface="Calibri" panose="020F0502020204030204" pitchFamily="34" charset="0"/>
          </a:endParaRPr>
        </a:p>
      </dgm:t>
    </dgm:pt>
    <dgm:pt modelId="{CAC3C1BF-1658-4FB2-BD21-5D70FAACE7B2}" type="sibTrans" cxnId="{C2A63660-3AFC-4666-BEB2-37D84B495E07}">
      <dgm:prSet custT="1"/>
      <dgm:spPr/>
      <dgm:t>
        <a:bodyPr/>
        <a:lstStyle/>
        <a:p>
          <a:endParaRPr lang="el-GR" sz="1700">
            <a:solidFill>
              <a:schemeClr val="bg1"/>
            </a:solidFill>
            <a:latin typeface="Calibri" panose="020F0502020204030204" pitchFamily="34" charset="0"/>
          </a:endParaRPr>
        </a:p>
      </dgm:t>
    </dgm:pt>
    <dgm:pt modelId="{1D3ACE54-0547-4D06-BFC3-57AF62B199D8}">
      <dgm:prSet custT="1"/>
      <dgm:spPr/>
      <dgm:t>
        <a:bodyPr/>
        <a:lstStyle/>
        <a:p>
          <a:pPr rtl="0"/>
          <a:r>
            <a:rPr lang="el-GR" sz="1700" b="1" dirty="0" smtClean="0">
              <a:solidFill>
                <a:schemeClr val="bg1"/>
              </a:solidFill>
              <a:latin typeface="Calibri" panose="020F0502020204030204" pitchFamily="34" charset="0"/>
            </a:rPr>
            <a:t>21.3 € </a:t>
          </a:r>
          <a:r>
            <a:rPr lang="el-GR" sz="1700" dirty="0" smtClean="0">
              <a:solidFill>
                <a:schemeClr val="bg1"/>
              </a:solidFill>
              <a:latin typeface="Calibri" panose="020F0502020204030204" pitchFamily="34" charset="0"/>
            </a:rPr>
            <a:t>για τεχνική βοήθεια.</a:t>
          </a:r>
          <a:endParaRPr lang="el-GR" sz="1700" dirty="0">
            <a:solidFill>
              <a:schemeClr val="bg1"/>
            </a:solidFill>
            <a:latin typeface="Calibri" panose="020F0502020204030204" pitchFamily="34" charset="0"/>
          </a:endParaRPr>
        </a:p>
      </dgm:t>
    </dgm:pt>
    <dgm:pt modelId="{11DEE0A9-1A77-4127-8774-91E239463219}" type="parTrans" cxnId="{6F10DE55-3D32-40B3-A724-1C01BBD9A794}">
      <dgm:prSet/>
      <dgm:spPr/>
      <dgm:t>
        <a:bodyPr/>
        <a:lstStyle/>
        <a:p>
          <a:endParaRPr lang="el-GR" sz="1700">
            <a:solidFill>
              <a:schemeClr val="bg1"/>
            </a:solidFill>
            <a:latin typeface="Calibri" panose="020F0502020204030204" pitchFamily="34" charset="0"/>
          </a:endParaRPr>
        </a:p>
      </dgm:t>
    </dgm:pt>
    <dgm:pt modelId="{559323D7-2379-45EB-8F82-0D4C4E23C7AE}" type="sibTrans" cxnId="{6F10DE55-3D32-40B3-A724-1C01BBD9A794}">
      <dgm:prSet/>
      <dgm:spPr/>
      <dgm:t>
        <a:bodyPr/>
        <a:lstStyle/>
        <a:p>
          <a:endParaRPr lang="el-GR" sz="1700">
            <a:solidFill>
              <a:schemeClr val="bg1"/>
            </a:solidFill>
            <a:latin typeface="Calibri" panose="020F0502020204030204" pitchFamily="34" charset="0"/>
          </a:endParaRPr>
        </a:p>
      </dgm:t>
    </dgm:pt>
    <dgm:pt modelId="{A557F123-AAAD-4EA2-8B09-58E7FCC0AFB2}" type="pres">
      <dgm:prSet presAssocID="{4287F158-EBB6-487F-B1FA-862FDA3C0CAD}" presName="compositeShape" presStyleCnt="0">
        <dgm:presLayoutVars>
          <dgm:chMax val="7"/>
          <dgm:dir/>
          <dgm:resizeHandles val="exact"/>
        </dgm:presLayoutVars>
      </dgm:prSet>
      <dgm:spPr/>
      <dgm:t>
        <a:bodyPr/>
        <a:lstStyle/>
        <a:p>
          <a:endParaRPr lang="el-GR"/>
        </a:p>
      </dgm:t>
    </dgm:pt>
    <dgm:pt modelId="{05BB58A5-C52D-478D-96A3-A6F59C422E4A}" type="pres">
      <dgm:prSet presAssocID="{4287F158-EBB6-487F-B1FA-862FDA3C0CAD}" presName="wedge1" presStyleLbl="node1" presStyleIdx="0" presStyleCnt="3" custScaleX="111493" custScaleY="106679" custLinFactNeighborX="-747" custLinFactNeighborY="-127"/>
      <dgm:spPr/>
      <dgm:t>
        <a:bodyPr/>
        <a:lstStyle/>
        <a:p>
          <a:endParaRPr lang="el-GR"/>
        </a:p>
      </dgm:t>
    </dgm:pt>
    <dgm:pt modelId="{DDD92040-C347-47BD-A37A-23B5D476B03E}" type="pres">
      <dgm:prSet presAssocID="{4287F158-EBB6-487F-B1FA-862FDA3C0CAD}" presName="dummy1a" presStyleCnt="0"/>
      <dgm:spPr/>
      <dgm:t>
        <a:bodyPr/>
        <a:lstStyle/>
        <a:p>
          <a:endParaRPr lang="el-GR"/>
        </a:p>
      </dgm:t>
    </dgm:pt>
    <dgm:pt modelId="{75C1F6E6-4178-4911-938B-78419C2D4AFF}" type="pres">
      <dgm:prSet presAssocID="{4287F158-EBB6-487F-B1FA-862FDA3C0CAD}" presName="dummy1b" presStyleCnt="0"/>
      <dgm:spPr/>
      <dgm:t>
        <a:bodyPr/>
        <a:lstStyle/>
        <a:p>
          <a:endParaRPr lang="el-GR"/>
        </a:p>
      </dgm:t>
    </dgm:pt>
    <dgm:pt modelId="{7944A1A7-1A4F-4713-A787-4D8D5B0955D1}" type="pres">
      <dgm:prSet presAssocID="{4287F158-EBB6-487F-B1FA-862FDA3C0CAD}" presName="wedge1Tx" presStyleLbl="node1" presStyleIdx="0" presStyleCnt="3">
        <dgm:presLayoutVars>
          <dgm:chMax val="0"/>
          <dgm:chPref val="0"/>
          <dgm:bulletEnabled val="1"/>
        </dgm:presLayoutVars>
      </dgm:prSet>
      <dgm:spPr/>
      <dgm:t>
        <a:bodyPr/>
        <a:lstStyle/>
        <a:p>
          <a:endParaRPr lang="el-GR"/>
        </a:p>
      </dgm:t>
    </dgm:pt>
    <dgm:pt modelId="{74167DEE-2F27-4F47-8FCD-16277EED5D14}" type="pres">
      <dgm:prSet presAssocID="{4287F158-EBB6-487F-B1FA-862FDA3C0CAD}" presName="wedge2" presStyleLbl="node1" presStyleIdx="1" presStyleCnt="3" custScaleX="100148" custScaleY="102860"/>
      <dgm:spPr/>
      <dgm:t>
        <a:bodyPr/>
        <a:lstStyle/>
        <a:p>
          <a:endParaRPr lang="el-GR"/>
        </a:p>
      </dgm:t>
    </dgm:pt>
    <dgm:pt modelId="{D2F9C1C4-B375-4436-8332-CC67025B0C8E}" type="pres">
      <dgm:prSet presAssocID="{4287F158-EBB6-487F-B1FA-862FDA3C0CAD}" presName="dummy2a" presStyleCnt="0"/>
      <dgm:spPr/>
      <dgm:t>
        <a:bodyPr/>
        <a:lstStyle/>
        <a:p>
          <a:endParaRPr lang="el-GR"/>
        </a:p>
      </dgm:t>
    </dgm:pt>
    <dgm:pt modelId="{9179BB09-14DA-42A8-9D46-2AE383B39F2C}" type="pres">
      <dgm:prSet presAssocID="{4287F158-EBB6-487F-B1FA-862FDA3C0CAD}" presName="dummy2b" presStyleCnt="0"/>
      <dgm:spPr/>
      <dgm:t>
        <a:bodyPr/>
        <a:lstStyle/>
        <a:p>
          <a:endParaRPr lang="el-GR"/>
        </a:p>
      </dgm:t>
    </dgm:pt>
    <dgm:pt modelId="{97BA4B0E-58C8-4EAA-BF1E-5A7CD764970F}" type="pres">
      <dgm:prSet presAssocID="{4287F158-EBB6-487F-B1FA-862FDA3C0CAD}" presName="wedge2Tx" presStyleLbl="node1" presStyleIdx="1" presStyleCnt="3">
        <dgm:presLayoutVars>
          <dgm:chMax val="0"/>
          <dgm:chPref val="0"/>
          <dgm:bulletEnabled val="1"/>
        </dgm:presLayoutVars>
      </dgm:prSet>
      <dgm:spPr/>
      <dgm:t>
        <a:bodyPr/>
        <a:lstStyle/>
        <a:p>
          <a:endParaRPr lang="el-GR"/>
        </a:p>
      </dgm:t>
    </dgm:pt>
    <dgm:pt modelId="{4B271B6A-BAC8-4950-8A25-3D2BD1B13382}" type="pres">
      <dgm:prSet presAssocID="{4287F158-EBB6-487F-B1FA-862FDA3C0CAD}" presName="wedge3" presStyleLbl="node1" presStyleIdx="2" presStyleCnt="3" custScaleX="103999" custScaleY="106447"/>
      <dgm:spPr/>
      <dgm:t>
        <a:bodyPr/>
        <a:lstStyle/>
        <a:p>
          <a:endParaRPr lang="el-GR"/>
        </a:p>
      </dgm:t>
    </dgm:pt>
    <dgm:pt modelId="{CACA968A-EFDD-48FE-B3AC-500F1D1AD1FE}" type="pres">
      <dgm:prSet presAssocID="{4287F158-EBB6-487F-B1FA-862FDA3C0CAD}" presName="dummy3a" presStyleCnt="0"/>
      <dgm:spPr/>
      <dgm:t>
        <a:bodyPr/>
        <a:lstStyle/>
        <a:p>
          <a:endParaRPr lang="el-GR"/>
        </a:p>
      </dgm:t>
    </dgm:pt>
    <dgm:pt modelId="{3A9C33D3-548A-40E8-A830-8E77EC5892BC}" type="pres">
      <dgm:prSet presAssocID="{4287F158-EBB6-487F-B1FA-862FDA3C0CAD}" presName="dummy3b" presStyleCnt="0"/>
      <dgm:spPr/>
      <dgm:t>
        <a:bodyPr/>
        <a:lstStyle/>
        <a:p>
          <a:endParaRPr lang="el-GR"/>
        </a:p>
      </dgm:t>
    </dgm:pt>
    <dgm:pt modelId="{EC6F9AEE-E4CE-47D0-9AD2-18F82B7E78EE}" type="pres">
      <dgm:prSet presAssocID="{4287F158-EBB6-487F-B1FA-862FDA3C0CAD}" presName="wedge3Tx" presStyleLbl="node1" presStyleIdx="2" presStyleCnt="3">
        <dgm:presLayoutVars>
          <dgm:chMax val="0"/>
          <dgm:chPref val="0"/>
          <dgm:bulletEnabled val="1"/>
        </dgm:presLayoutVars>
      </dgm:prSet>
      <dgm:spPr/>
      <dgm:t>
        <a:bodyPr/>
        <a:lstStyle/>
        <a:p>
          <a:endParaRPr lang="el-GR"/>
        </a:p>
      </dgm:t>
    </dgm:pt>
    <dgm:pt modelId="{DD462A46-08B7-498E-9C18-7D9B7A8A7646}" type="pres">
      <dgm:prSet presAssocID="{ECB356BF-8E1B-44F0-90FC-4CAF0B51BC14}" presName="arrowWedge1" presStyleLbl="fgSibTrans2D1" presStyleIdx="0" presStyleCnt="3" custLinFactNeighborX="4661" custLinFactNeighborY="-3055"/>
      <dgm:spPr/>
      <dgm:t>
        <a:bodyPr/>
        <a:lstStyle/>
        <a:p>
          <a:endParaRPr lang="el-GR"/>
        </a:p>
      </dgm:t>
    </dgm:pt>
    <dgm:pt modelId="{856B666F-36E9-47F3-8CDA-466FC5861CD7}" type="pres">
      <dgm:prSet presAssocID="{CAC3C1BF-1658-4FB2-BD21-5D70FAACE7B2}" presName="arrowWedge2" presStyleLbl="fgSibTrans2D1" presStyleIdx="1" presStyleCnt="3" custLinFactNeighborX="-368" custLinFactNeighborY="2866"/>
      <dgm:spPr/>
      <dgm:t>
        <a:bodyPr/>
        <a:lstStyle/>
        <a:p>
          <a:endParaRPr lang="el-GR"/>
        </a:p>
      </dgm:t>
    </dgm:pt>
    <dgm:pt modelId="{686ADFD6-36BD-4220-9018-4C7AC8F900C0}" type="pres">
      <dgm:prSet presAssocID="{559323D7-2379-45EB-8F82-0D4C4E23C7AE}" presName="arrowWedge3" presStyleLbl="fgSibTrans2D1" presStyleIdx="2" presStyleCnt="3" custLinFactNeighborX="110" custLinFactNeighborY="-1260"/>
      <dgm:spPr/>
      <dgm:t>
        <a:bodyPr/>
        <a:lstStyle/>
        <a:p>
          <a:endParaRPr lang="el-GR"/>
        </a:p>
      </dgm:t>
    </dgm:pt>
  </dgm:ptLst>
  <dgm:cxnLst>
    <dgm:cxn modelId="{7DF26973-2F6D-4957-8EFE-F2EFC495C009}" type="presOf" srcId="{1D3ACE54-0547-4D06-BFC3-57AF62B199D8}" destId="{4B271B6A-BAC8-4950-8A25-3D2BD1B13382}" srcOrd="0" destOrd="0" presId="urn:microsoft.com/office/officeart/2005/8/layout/cycle8"/>
    <dgm:cxn modelId="{C2A63660-3AFC-4666-BEB2-37D84B495E07}" srcId="{4287F158-EBB6-487F-B1FA-862FDA3C0CAD}" destId="{9A7CB28B-FBBA-4FF5-8430-0D1F95B42F0F}" srcOrd="1" destOrd="0" parTransId="{C92C46FF-588E-4553-B29B-2750E17792EB}" sibTransId="{CAC3C1BF-1658-4FB2-BD21-5D70FAACE7B2}"/>
    <dgm:cxn modelId="{CD5815D8-1EB6-48EA-85A3-547D4AB1867E}" type="presOf" srcId="{9A7CB28B-FBBA-4FF5-8430-0D1F95B42F0F}" destId="{74167DEE-2F27-4F47-8FCD-16277EED5D14}" srcOrd="0" destOrd="0" presId="urn:microsoft.com/office/officeart/2005/8/layout/cycle8"/>
    <dgm:cxn modelId="{970C1FF2-E251-4A44-8F45-80EF6792C660}" type="presOf" srcId="{44284379-FC34-4C3C-A660-12BC2FE15FD8}" destId="{7944A1A7-1A4F-4713-A787-4D8D5B0955D1}" srcOrd="1" destOrd="0" presId="urn:microsoft.com/office/officeart/2005/8/layout/cycle8"/>
    <dgm:cxn modelId="{A52E6A72-62B5-4717-8234-317DF0A4A14C}" type="presOf" srcId="{4287F158-EBB6-487F-B1FA-862FDA3C0CAD}" destId="{A557F123-AAAD-4EA2-8B09-58E7FCC0AFB2}" srcOrd="0" destOrd="0" presId="urn:microsoft.com/office/officeart/2005/8/layout/cycle8"/>
    <dgm:cxn modelId="{5D9B69DA-084B-41BD-8488-4DDBF8E63BE2}" type="presOf" srcId="{44284379-FC34-4C3C-A660-12BC2FE15FD8}" destId="{05BB58A5-C52D-478D-96A3-A6F59C422E4A}" srcOrd="0" destOrd="0" presId="urn:microsoft.com/office/officeart/2005/8/layout/cycle8"/>
    <dgm:cxn modelId="{6F10DE55-3D32-40B3-A724-1C01BBD9A794}" srcId="{4287F158-EBB6-487F-B1FA-862FDA3C0CAD}" destId="{1D3ACE54-0547-4D06-BFC3-57AF62B199D8}" srcOrd="2" destOrd="0" parTransId="{11DEE0A9-1A77-4127-8774-91E239463219}" sibTransId="{559323D7-2379-45EB-8F82-0D4C4E23C7AE}"/>
    <dgm:cxn modelId="{D34F1694-5FD3-475C-A7D1-AE81263BC155}" type="presOf" srcId="{1D3ACE54-0547-4D06-BFC3-57AF62B199D8}" destId="{EC6F9AEE-E4CE-47D0-9AD2-18F82B7E78EE}" srcOrd="1" destOrd="0" presId="urn:microsoft.com/office/officeart/2005/8/layout/cycle8"/>
    <dgm:cxn modelId="{79588026-EAEA-49BF-9855-31FBDAEC1C52}" type="presOf" srcId="{9A7CB28B-FBBA-4FF5-8430-0D1F95B42F0F}" destId="{97BA4B0E-58C8-4EAA-BF1E-5A7CD764970F}" srcOrd="1" destOrd="0" presId="urn:microsoft.com/office/officeart/2005/8/layout/cycle8"/>
    <dgm:cxn modelId="{2F662779-C060-4711-A76A-C8AD4A310420}" srcId="{4287F158-EBB6-487F-B1FA-862FDA3C0CAD}" destId="{44284379-FC34-4C3C-A660-12BC2FE15FD8}" srcOrd="0" destOrd="0" parTransId="{8B319985-F0EB-4073-AD3D-796CC64AFC01}" sibTransId="{ECB356BF-8E1B-44F0-90FC-4CAF0B51BC14}"/>
    <dgm:cxn modelId="{1DCA91C0-FD48-48EE-9159-EDC8D3AAFB3B}" type="presParOf" srcId="{A557F123-AAAD-4EA2-8B09-58E7FCC0AFB2}" destId="{05BB58A5-C52D-478D-96A3-A6F59C422E4A}" srcOrd="0" destOrd="0" presId="urn:microsoft.com/office/officeart/2005/8/layout/cycle8"/>
    <dgm:cxn modelId="{94497988-DC33-4220-A1B9-7CF25F15EE79}" type="presParOf" srcId="{A557F123-AAAD-4EA2-8B09-58E7FCC0AFB2}" destId="{DDD92040-C347-47BD-A37A-23B5D476B03E}" srcOrd="1" destOrd="0" presId="urn:microsoft.com/office/officeart/2005/8/layout/cycle8"/>
    <dgm:cxn modelId="{9259A93F-81AA-4D78-B9BA-A6979B80A78C}" type="presParOf" srcId="{A557F123-AAAD-4EA2-8B09-58E7FCC0AFB2}" destId="{75C1F6E6-4178-4911-938B-78419C2D4AFF}" srcOrd="2" destOrd="0" presId="urn:microsoft.com/office/officeart/2005/8/layout/cycle8"/>
    <dgm:cxn modelId="{7B4CC03E-F242-49B3-AEAD-06416BE287F3}" type="presParOf" srcId="{A557F123-AAAD-4EA2-8B09-58E7FCC0AFB2}" destId="{7944A1A7-1A4F-4713-A787-4D8D5B0955D1}" srcOrd="3" destOrd="0" presId="urn:microsoft.com/office/officeart/2005/8/layout/cycle8"/>
    <dgm:cxn modelId="{63C22514-8BD4-49CD-81AC-A1263DF1C585}" type="presParOf" srcId="{A557F123-AAAD-4EA2-8B09-58E7FCC0AFB2}" destId="{74167DEE-2F27-4F47-8FCD-16277EED5D14}" srcOrd="4" destOrd="0" presId="urn:microsoft.com/office/officeart/2005/8/layout/cycle8"/>
    <dgm:cxn modelId="{A6B27434-42C5-4CE3-912E-64726F48EF8D}" type="presParOf" srcId="{A557F123-AAAD-4EA2-8B09-58E7FCC0AFB2}" destId="{D2F9C1C4-B375-4436-8332-CC67025B0C8E}" srcOrd="5" destOrd="0" presId="urn:microsoft.com/office/officeart/2005/8/layout/cycle8"/>
    <dgm:cxn modelId="{B9BEF56C-E61C-4BE6-9875-4F1DB2A80748}" type="presParOf" srcId="{A557F123-AAAD-4EA2-8B09-58E7FCC0AFB2}" destId="{9179BB09-14DA-42A8-9D46-2AE383B39F2C}" srcOrd="6" destOrd="0" presId="urn:microsoft.com/office/officeart/2005/8/layout/cycle8"/>
    <dgm:cxn modelId="{E788539F-7AA6-4CD8-B2AA-F699EF51F274}" type="presParOf" srcId="{A557F123-AAAD-4EA2-8B09-58E7FCC0AFB2}" destId="{97BA4B0E-58C8-4EAA-BF1E-5A7CD764970F}" srcOrd="7" destOrd="0" presId="urn:microsoft.com/office/officeart/2005/8/layout/cycle8"/>
    <dgm:cxn modelId="{37E8DF4D-2B2E-4E2A-99F2-BBFBEF889933}" type="presParOf" srcId="{A557F123-AAAD-4EA2-8B09-58E7FCC0AFB2}" destId="{4B271B6A-BAC8-4950-8A25-3D2BD1B13382}" srcOrd="8" destOrd="0" presId="urn:microsoft.com/office/officeart/2005/8/layout/cycle8"/>
    <dgm:cxn modelId="{95DB85B6-7983-4C4D-B343-7A83BEF462F0}" type="presParOf" srcId="{A557F123-AAAD-4EA2-8B09-58E7FCC0AFB2}" destId="{CACA968A-EFDD-48FE-B3AC-500F1D1AD1FE}" srcOrd="9" destOrd="0" presId="urn:microsoft.com/office/officeart/2005/8/layout/cycle8"/>
    <dgm:cxn modelId="{79C2E66F-CD1D-43EB-B117-ACDB48C63B7C}" type="presParOf" srcId="{A557F123-AAAD-4EA2-8B09-58E7FCC0AFB2}" destId="{3A9C33D3-548A-40E8-A830-8E77EC5892BC}" srcOrd="10" destOrd="0" presId="urn:microsoft.com/office/officeart/2005/8/layout/cycle8"/>
    <dgm:cxn modelId="{F33BDA4A-8B6C-42F2-92A7-2113AFC51921}" type="presParOf" srcId="{A557F123-AAAD-4EA2-8B09-58E7FCC0AFB2}" destId="{EC6F9AEE-E4CE-47D0-9AD2-18F82B7E78EE}" srcOrd="11" destOrd="0" presId="urn:microsoft.com/office/officeart/2005/8/layout/cycle8"/>
    <dgm:cxn modelId="{E7D5DD11-373C-4023-9BA2-3E900A2833D1}" type="presParOf" srcId="{A557F123-AAAD-4EA2-8B09-58E7FCC0AFB2}" destId="{DD462A46-08B7-498E-9C18-7D9B7A8A7646}" srcOrd="12" destOrd="0" presId="urn:microsoft.com/office/officeart/2005/8/layout/cycle8"/>
    <dgm:cxn modelId="{1DCB0768-9A3C-419D-8531-3C65AFBDFD59}" type="presParOf" srcId="{A557F123-AAAD-4EA2-8B09-58E7FCC0AFB2}" destId="{856B666F-36E9-47F3-8CDA-466FC5861CD7}" srcOrd="13" destOrd="0" presId="urn:microsoft.com/office/officeart/2005/8/layout/cycle8"/>
    <dgm:cxn modelId="{C1AE8E64-E81D-4077-A82E-AF167D49D6D7}" type="presParOf" srcId="{A557F123-AAAD-4EA2-8B09-58E7FCC0AFB2}" destId="{686ADFD6-36BD-4220-9018-4C7AC8F900C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5EE6A8-80F5-4206-A7D0-3C680FA90C0B}" type="doc">
      <dgm:prSet loTypeId="urn:microsoft.com/office/officeart/2008/layout/VerticalCurvedList" loCatId="list" qsTypeId="urn:microsoft.com/office/officeart/2005/8/quickstyle/3d1" qsCatId="3D" csTypeId="urn:microsoft.com/office/officeart/2005/8/colors/colorful4" csCatId="colorful" phldr="1"/>
      <dgm:spPr/>
      <dgm:t>
        <a:bodyPr/>
        <a:lstStyle/>
        <a:p>
          <a:endParaRPr lang="el-GR"/>
        </a:p>
      </dgm:t>
    </dgm:pt>
    <dgm:pt modelId="{F853945C-12B9-4103-BFEB-65073187A68A}">
      <dgm:prSet/>
      <dgm:spPr/>
      <dgm:t>
        <a:bodyPr/>
        <a:lstStyle/>
        <a:p>
          <a:pPr rtl="0"/>
          <a:r>
            <a:rPr lang="el-GR" dirty="0" smtClean="0">
              <a:solidFill>
                <a:schemeClr val="bg1"/>
              </a:solidFill>
              <a:latin typeface="Calibri" panose="020F0502020204030204" pitchFamily="34" charset="0"/>
            </a:rPr>
            <a:t>Συνεργασίες </a:t>
          </a:r>
          <a:r>
            <a:rPr lang="el-GR" dirty="0" err="1" smtClean="0">
              <a:solidFill>
                <a:schemeClr val="bg1"/>
              </a:solidFill>
              <a:latin typeface="Calibri" panose="020F0502020204030204" pitchFamily="34" charset="0"/>
            </a:rPr>
            <a:t>φορεών</a:t>
          </a:r>
          <a:r>
            <a:rPr lang="el-GR" dirty="0" smtClean="0">
              <a:solidFill>
                <a:schemeClr val="bg1"/>
              </a:solidFill>
              <a:latin typeface="Calibri" panose="020F0502020204030204" pitchFamily="34" charset="0"/>
            </a:rPr>
            <a:t> πολιτικής, από διάφορες χώρες της Ευρώπης, οι οποίοι συνεργάζονται για 3-5 χρόνια, ανταλλάσσοντας εμπειρίες σχετικά με ένα συγκεκριμένο θέμα πολιτικής.</a:t>
          </a:r>
        </a:p>
        <a:p>
          <a:pPr rtl="0"/>
          <a:r>
            <a:rPr lang="el-GR" dirty="0" smtClean="0">
              <a:solidFill>
                <a:schemeClr val="bg1"/>
              </a:solidFill>
              <a:latin typeface="Calibri" panose="020F0502020204030204" pitchFamily="34" charset="0"/>
            </a:rPr>
            <a:t>Διαμόρφωση συγκεκριμένου Σχεδίου Δράσης</a:t>
          </a:r>
          <a:endParaRPr lang="el-GR" dirty="0">
            <a:solidFill>
              <a:schemeClr val="bg1"/>
            </a:solidFill>
            <a:latin typeface="Calibri" panose="020F0502020204030204" pitchFamily="34" charset="0"/>
          </a:endParaRPr>
        </a:p>
      </dgm:t>
    </dgm:pt>
    <dgm:pt modelId="{234722F1-FBF8-4354-9C9A-690DF2EA951E}" type="parTrans" cxnId="{F4195306-E4FA-4729-81FC-1C6AD3B21802}">
      <dgm:prSet/>
      <dgm:spPr/>
      <dgm:t>
        <a:bodyPr/>
        <a:lstStyle/>
        <a:p>
          <a:endParaRPr lang="el-GR">
            <a:solidFill>
              <a:schemeClr val="bg1"/>
            </a:solidFill>
            <a:latin typeface="Calibri" panose="020F0502020204030204" pitchFamily="34" charset="0"/>
          </a:endParaRPr>
        </a:p>
      </dgm:t>
    </dgm:pt>
    <dgm:pt modelId="{7FFF1BDB-AE4D-4799-82EE-1C27B7947D32}" type="sibTrans" cxnId="{F4195306-E4FA-4729-81FC-1C6AD3B21802}">
      <dgm:prSet/>
      <dgm:spPr/>
      <dgm:t>
        <a:bodyPr/>
        <a:lstStyle/>
        <a:p>
          <a:endParaRPr lang="el-GR">
            <a:solidFill>
              <a:schemeClr val="bg1"/>
            </a:solidFill>
            <a:latin typeface="Calibri" panose="020F0502020204030204" pitchFamily="34" charset="0"/>
          </a:endParaRPr>
        </a:p>
      </dgm:t>
    </dgm:pt>
    <dgm:pt modelId="{76E1909B-3904-4B93-951D-A0B4087E89B1}">
      <dgm:prSet/>
      <dgm:spPr/>
      <dgm:t>
        <a:bodyPr/>
        <a:lstStyle/>
        <a:p>
          <a:pPr rtl="0"/>
          <a:r>
            <a:rPr lang="el-GR" dirty="0" smtClean="0">
              <a:solidFill>
                <a:schemeClr val="bg1"/>
              </a:solidFill>
              <a:latin typeface="Calibri" panose="020F0502020204030204" pitchFamily="34" charset="0"/>
            </a:rPr>
            <a:t>Χώρος συνεχούς μάθησης &amp; πληροφόρησης</a:t>
          </a:r>
          <a:endParaRPr lang="el-GR" dirty="0">
            <a:solidFill>
              <a:schemeClr val="bg1"/>
            </a:solidFill>
            <a:latin typeface="Calibri" panose="020F0502020204030204" pitchFamily="34" charset="0"/>
          </a:endParaRPr>
        </a:p>
      </dgm:t>
    </dgm:pt>
    <dgm:pt modelId="{759DC8F4-291C-43EA-8B61-82092BCC8F22}" type="parTrans" cxnId="{41C4CEDD-3D0A-4367-B508-3A2F73D50D03}">
      <dgm:prSet/>
      <dgm:spPr/>
      <dgm:t>
        <a:bodyPr/>
        <a:lstStyle/>
        <a:p>
          <a:endParaRPr lang="el-GR">
            <a:solidFill>
              <a:schemeClr val="bg1"/>
            </a:solidFill>
            <a:latin typeface="Calibri" panose="020F0502020204030204" pitchFamily="34" charset="0"/>
          </a:endParaRPr>
        </a:p>
      </dgm:t>
    </dgm:pt>
    <dgm:pt modelId="{6F859FE2-8AD3-4026-97F5-50A698497975}" type="sibTrans" cxnId="{41C4CEDD-3D0A-4367-B508-3A2F73D50D03}">
      <dgm:prSet/>
      <dgm:spPr/>
      <dgm:t>
        <a:bodyPr/>
        <a:lstStyle/>
        <a:p>
          <a:endParaRPr lang="el-GR">
            <a:solidFill>
              <a:schemeClr val="bg1"/>
            </a:solidFill>
            <a:latin typeface="Calibri" panose="020F0502020204030204" pitchFamily="34" charset="0"/>
          </a:endParaRPr>
        </a:p>
      </dgm:t>
    </dgm:pt>
    <dgm:pt modelId="{96B29881-B0AF-4C12-866A-CC67407D2590}" type="pres">
      <dgm:prSet presAssocID="{B75EE6A8-80F5-4206-A7D0-3C680FA90C0B}" presName="Name0" presStyleCnt="0">
        <dgm:presLayoutVars>
          <dgm:chMax val="7"/>
          <dgm:chPref val="7"/>
          <dgm:dir/>
        </dgm:presLayoutVars>
      </dgm:prSet>
      <dgm:spPr/>
      <dgm:t>
        <a:bodyPr/>
        <a:lstStyle/>
        <a:p>
          <a:endParaRPr lang="el-GR"/>
        </a:p>
      </dgm:t>
    </dgm:pt>
    <dgm:pt modelId="{A614C68B-D671-45B8-99B3-3507BDE0D9F0}" type="pres">
      <dgm:prSet presAssocID="{B75EE6A8-80F5-4206-A7D0-3C680FA90C0B}" presName="Name1" presStyleCnt="0"/>
      <dgm:spPr/>
      <dgm:t>
        <a:bodyPr/>
        <a:lstStyle/>
        <a:p>
          <a:endParaRPr lang="el-GR"/>
        </a:p>
      </dgm:t>
    </dgm:pt>
    <dgm:pt modelId="{99A3AB35-1CB4-4794-ACAB-E62EF7542161}" type="pres">
      <dgm:prSet presAssocID="{B75EE6A8-80F5-4206-A7D0-3C680FA90C0B}" presName="cycle" presStyleCnt="0"/>
      <dgm:spPr/>
      <dgm:t>
        <a:bodyPr/>
        <a:lstStyle/>
        <a:p>
          <a:endParaRPr lang="el-GR"/>
        </a:p>
      </dgm:t>
    </dgm:pt>
    <dgm:pt modelId="{4AD9E6F7-C675-445E-9786-744B3D1B8409}" type="pres">
      <dgm:prSet presAssocID="{B75EE6A8-80F5-4206-A7D0-3C680FA90C0B}" presName="srcNode" presStyleLbl="node1" presStyleIdx="0" presStyleCnt="2"/>
      <dgm:spPr/>
      <dgm:t>
        <a:bodyPr/>
        <a:lstStyle/>
        <a:p>
          <a:endParaRPr lang="el-GR"/>
        </a:p>
      </dgm:t>
    </dgm:pt>
    <dgm:pt modelId="{E59F449B-69CD-4047-BA9B-D5E546BDAAFC}" type="pres">
      <dgm:prSet presAssocID="{B75EE6A8-80F5-4206-A7D0-3C680FA90C0B}" presName="conn" presStyleLbl="parChTrans1D2" presStyleIdx="0" presStyleCnt="1"/>
      <dgm:spPr/>
      <dgm:t>
        <a:bodyPr/>
        <a:lstStyle/>
        <a:p>
          <a:endParaRPr lang="el-GR"/>
        </a:p>
      </dgm:t>
    </dgm:pt>
    <dgm:pt modelId="{579BDF4D-4B04-4D51-844C-CFFE188B9D09}" type="pres">
      <dgm:prSet presAssocID="{B75EE6A8-80F5-4206-A7D0-3C680FA90C0B}" presName="extraNode" presStyleLbl="node1" presStyleIdx="0" presStyleCnt="2"/>
      <dgm:spPr/>
      <dgm:t>
        <a:bodyPr/>
        <a:lstStyle/>
        <a:p>
          <a:endParaRPr lang="el-GR"/>
        </a:p>
      </dgm:t>
    </dgm:pt>
    <dgm:pt modelId="{19D180CB-104D-411B-90EE-F5ED7457EABE}" type="pres">
      <dgm:prSet presAssocID="{B75EE6A8-80F5-4206-A7D0-3C680FA90C0B}" presName="dstNode" presStyleLbl="node1" presStyleIdx="0" presStyleCnt="2"/>
      <dgm:spPr/>
      <dgm:t>
        <a:bodyPr/>
        <a:lstStyle/>
        <a:p>
          <a:endParaRPr lang="el-GR"/>
        </a:p>
      </dgm:t>
    </dgm:pt>
    <dgm:pt modelId="{0DCB039F-C541-4299-85E5-2A26B0077023}" type="pres">
      <dgm:prSet presAssocID="{F853945C-12B9-4103-BFEB-65073187A68A}" presName="text_1" presStyleLbl="node1" presStyleIdx="0" presStyleCnt="2">
        <dgm:presLayoutVars>
          <dgm:bulletEnabled val="1"/>
        </dgm:presLayoutVars>
      </dgm:prSet>
      <dgm:spPr/>
      <dgm:t>
        <a:bodyPr/>
        <a:lstStyle/>
        <a:p>
          <a:endParaRPr lang="el-GR"/>
        </a:p>
      </dgm:t>
    </dgm:pt>
    <dgm:pt modelId="{D3244D8D-16F6-437B-A860-6ED8D6EDBFD4}" type="pres">
      <dgm:prSet presAssocID="{F853945C-12B9-4103-BFEB-65073187A68A}" presName="accent_1" presStyleCnt="0"/>
      <dgm:spPr/>
      <dgm:t>
        <a:bodyPr/>
        <a:lstStyle/>
        <a:p>
          <a:endParaRPr lang="el-GR"/>
        </a:p>
      </dgm:t>
    </dgm:pt>
    <dgm:pt modelId="{A698E64A-8A47-445F-88C4-A77B81250867}" type="pres">
      <dgm:prSet presAssocID="{F853945C-12B9-4103-BFEB-65073187A68A}" presName="accentRepeatNode" presStyleLbl="solidFgAcc1" presStyleIdx="0" presStyleCnt="2"/>
      <dgm:spPr/>
      <dgm:t>
        <a:bodyPr/>
        <a:lstStyle/>
        <a:p>
          <a:endParaRPr lang="el-GR"/>
        </a:p>
      </dgm:t>
    </dgm:pt>
    <dgm:pt modelId="{5D40FA5E-A53F-46FF-8BFD-4BB4E25655F4}" type="pres">
      <dgm:prSet presAssocID="{76E1909B-3904-4B93-951D-A0B4087E89B1}" presName="text_2" presStyleLbl="node1" presStyleIdx="1" presStyleCnt="2">
        <dgm:presLayoutVars>
          <dgm:bulletEnabled val="1"/>
        </dgm:presLayoutVars>
      </dgm:prSet>
      <dgm:spPr/>
      <dgm:t>
        <a:bodyPr/>
        <a:lstStyle/>
        <a:p>
          <a:endParaRPr lang="el-GR"/>
        </a:p>
      </dgm:t>
    </dgm:pt>
    <dgm:pt modelId="{46B58781-5D05-4E16-8826-DDD6FE948656}" type="pres">
      <dgm:prSet presAssocID="{76E1909B-3904-4B93-951D-A0B4087E89B1}" presName="accent_2" presStyleCnt="0"/>
      <dgm:spPr/>
      <dgm:t>
        <a:bodyPr/>
        <a:lstStyle/>
        <a:p>
          <a:endParaRPr lang="el-GR"/>
        </a:p>
      </dgm:t>
    </dgm:pt>
    <dgm:pt modelId="{DA94C025-B0F4-446C-9699-D4228BD0A4D1}" type="pres">
      <dgm:prSet presAssocID="{76E1909B-3904-4B93-951D-A0B4087E89B1}" presName="accentRepeatNode" presStyleLbl="solidFgAcc1" presStyleIdx="1" presStyleCnt="2"/>
      <dgm:spPr/>
      <dgm:t>
        <a:bodyPr/>
        <a:lstStyle/>
        <a:p>
          <a:endParaRPr lang="el-GR"/>
        </a:p>
      </dgm:t>
    </dgm:pt>
  </dgm:ptLst>
  <dgm:cxnLst>
    <dgm:cxn modelId="{FC154096-1C72-4E15-B43C-F0E45194133F}" type="presOf" srcId="{B75EE6A8-80F5-4206-A7D0-3C680FA90C0B}" destId="{96B29881-B0AF-4C12-866A-CC67407D2590}" srcOrd="0" destOrd="0" presId="urn:microsoft.com/office/officeart/2008/layout/VerticalCurvedList"/>
    <dgm:cxn modelId="{996F14E5-94EE-43A3-95E6-B04D52DBCAC3}" type="presOf" srcId="{F853945C-12B9-4103-BFEB-65073187A68A}" destId="{0DCB039F-C541-4299-85E5-2A26B0077023}" srcOrd="0" destOrd="0" presId="urn:microsoft.com/office/officeart/2008/layout/VerticalCurvedList"/>
    <dgm:cxn modelId="{1305192F-16B0-48A1-ADC1-CA49F93DEB6B}" type="presOf" srcId="{76E1909B-3904-4B93-951D-A0B4087E89B1}" destId="{5D40FA5E-A53F-46FF-8BFD-4BB4E25655F4}" srcOrd="0" destOrd="0" presId="urn:microsoft.com/office/officeart/2008/layout/VerticalCurvedList"/>
    <dgm:cxn modelId="{D0B14FD4-805A-40B3-B24D-2367E792EBF4}" type="presOf" srcId="{7FFF1BDB-AE4D-4799-82EE-1C27B7947D32}" destId="{E59F449B-69CD-4047-BA9B-D5E546BDAAFC}" srcOrd="0" destOrd="0" presId="urn:microsoft.com/office/officeart/2008/layout/VerticalCurvedList"/>
    <dgm:cxn modelId="{F4195306-E4FA-4729-81FC-1C6AD3B21802}" srcId="{B75EE6A8-80F5-4206-A7D0-3C680FA90C0B}" destId="{F853945C-12B9-4103-BFEB-65073187A68A}" srcOrd="0" destOrd="0" parTransId="{234722F1-FBF8-4354-9C9A-690DF2EA951E}" sibTransId="{7FFF1BDB-AE4D-4799-82EE-1C27B7947D32}"/>
    <dgm:cxn modelId="{41C4CEDD-3D0A-4367-B508-3A2F73D50D03}" srcId="{B75EE6A8-80F5-4206-A7D0-3C680FA90C0B}" destId="{76E1909B-3904-4B93-951D-A0B4087E89B1}" srcOrd="1" destOrd="0" parTransId="{759DC8F4-291C-43EA-8B61-82092BCC8F22}" sibTransId="{6F859FE2-8AD3-4026-97F5-50A698497975}"/>
    <dgm:cxn modelId="{1BD9DA5F-9FAE-424E-8F46-EC80E76B25A6}" type="presParOf" srcId="{96B29881-B0AF-4C12-866A-CC67407D2590}" destId="{A614C68B-D671-45B8-99B3-3507BDE0D9F0}" srcOrd="0" destOrd="0" presId="urn:microsoft.com/office/officeart/2008/layout/VerticalCurvedList"/>
    <dgm:cxn modelId="{E6A60E70-C32B-4D18-A7D0-D4337364BB60}" type="presParOf" srcId="{A614C68B-D671-45B8-99B3-3507BDE0D9F0}" destId="{99A3AB35-1CB4-4794-ACAB-E62EF7542161}" srcOrd="0" destOrd="0" presId="urn:microsoft.com/office/officeart/2008/layout/VerticalCurvedList"/>
    <dgm:cxn modelId="{D51F1B06-3A47-4EBF-AD3E-72BBBD47FA7A}" type="presParOf" srcId="{99A3AB35-1CB4-4794-ACAB-E62EF7542161}" destId="{4AD9E6F7-C675-445E-9786-744B3D1B8409}" srcOrd="0" destOrd="0" presId="urn:microsoft.com/office/officeart/2008/layout/VerticalCurvedList"/>
    <dgm:cxn modelId="{25BB0540-6AE6-4C4A-94B1-447A0595B60C}" type="presParOf" srcId="{99A3AB35-1CB4-4794-ACAB-E62EF7542161}" destId="{E59F449B-69CD-4047-BA9B-D5E546BDAAFC}" srcOrd="1" destOrd="0" presId="urn:microsoft.com/office/officeart/2008/layout/VerticalCurvedList"/>
    <dgm:cxn modelId="{63326822-AC12-41C2-8D64-7188F531AAC9}" type="presParOf" srcId="{99A3AB35-1CB4-4794-ACAB-E62EF7542161}" destId="{579BDF4D-4B04-4D51-844C-CFFE188B9D09}" srcOrd="2" destOrd="0" presId="urn:microsoft.com/office/officeart/2008/layout/VerticalCurvedList"/>
    <dgm:cxn modelId="{E002C099-B094-4E1E-937E-79DDC092FCDE}" type="presParOf" srcId="{99A3AB35-1CB4-4794-ACAB-E62EF7542161}" destId="{19D180CB-104D-411B-90EE-F5ED7457EABE}" srcOrd="3" destOrd="0" presId="urn:microsoft.com/office/officeart/2008/layout/VerticalCurvedList"/>
    <dgm:cxn modelId="{380C185C-47C3-4B6C-96F4-400445030B59}" type="presParOf" srcId="{A614C68B-D671-45B8-99B3-3507BDE0D9F0}" destId="{0DCB039F-C541-4299-85E5-2A26B0077023}" srcOrd="1" destOrd="0" presId="urn:microsoft.com/office/officeart/2008/layout/VerticalCurvedList"/>
    <dgm:cxn modelId="{BCC4736D-7700-4EF3-BF72-F7DEE7836E33}" type="presParOf" srcId="{A614C68B-D671-45B8-99B3-3507BDE0D9F0}" destId="{D3244D8D-16F6-437B-A860-6ED8D6EDBFD4}" srcOrd="2" destOrd="0" presId="urn:microsoft.com/office/officeart/2008/layout/VerticalCurvedList"/>
    <dgm:cxn modelId="{713CE4A8-1CAC-46F7-9399-7055A5A542EE}" type="presParOf" srcId="{D3244D8D-16F6-437B-A860-6ED8D6EDBFD4}" destId="{A698E64A-8A47-445F-88C4-A77B81250867}" srcOrd="0" destOrd="0" presId="urn:microsoft.com/office/officeart/2008/layout/VerticalCurvedList"/>
    <dgm:cxn modelId="{D940AA06-354E-4156-B603-A469C9151892}" type="presParOf" srcId="{A614C68B-D671-45B8-99B3-3507BDE0D9F0}" destId="{5D40FA5E-A53F-46FF-8BFD-4BB4E25655F4}" srcOrd="3" destOrd="0" presId="urn:microsoft.com/office/officeart/2008/layout/VerticalCurvedList"/>
    <dgm:cxn modelId="{91096656-0B9B-4838-B269-B271328082AE}" type="presParOf" srcId="{A614C68B-D671-45B8-99B3-3507BDE0D9F0}" destId="{46B58781-5D05-4E16-8826-DDD6FE948656}" srcOrd="4" destOrd="0" presId="urn:microsoft.com/office/officeart/2008/layout/VerticalCurvedList"/>
    <dgm:cxn modelId="{D215B754-1F31-4AF6-A828-1AD39A2491F2}" type="presParOf" srcId="{46B58781-5D05-4E16-8826-DDD6FE948656}" destId="{DA94C025-B0F4-446C-9699-D4228BD0A4D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F2BF58-ADBC-4AAE-A58D-5A2C100537DB}" type="doc">
      <dgm:prSet loTypeId="urn:microsoft.com/office/officeart/2005/8/layout/venn3" loCatId="relationship" qsTypeId="urn:microsoft.com/office/officeart/2005/8/quickstyle/3d2" qsCatId="3D" csTypeId="urn:microsoft.com/office/officeart/2005/8/colors/colorful1" csCatId="colorful" phldr="1"/>
      <dgm:spPr/>
      <dgm:t>
        <a:bodyPr/>
        <a:lstStyle/>
        <a:p>
          <a:endParaRPr lang="el-GR"/>
        </a:p>
      </dgm:t>
    </dgm:pt>
    <dgm:pt modelId="{A794DE26-0F77-403A-A956-15BB72F59D00}">
      <dgm:prSet/>
      <dgm:spPr/>
      <dgm:t>
        <a:bodyPr/>
        <a:lstStyle/>
        <a:p>
          <a:pPr rtl="0"/>
          <a:r>
            <a:rPr lang="el-GR" b="1" dirty="0" smtClean="0"/>
            <a:t>Οι εθνικές, περιφερειακές ή τοπικές δημόσιες αρχές</a:t>
          </a:r>
          <a:endParaRPr lang="el-GR" b="1" dirty="0"/>
        </a:p>
      </dgm:t>
    </dgm:pt>
    <dgm:pt modelId="{F838C650-7A25-4252-A5EC-DE788C331A5D}" type="parTrans" cxnId="{F07D1886-CE23-409E-A309-590257908926}">
      <dgm:prSet/>
      <dgm:spPr/>
      <dgm:t>
        <a:bodyPr/>
        <a:lstStyle/>
        <a:p>
          <a:endParaRPr lang="el-GR"/>
        </a:p>
      </dgm:t>
    </dgm:pt>
    <dgm:pt modelId="{7F6A4157-B50B-4D57-B658-B9F8AC3C04D0}" type="sibTrans" cxnId="{F07D1886-CE23-409E-A309-590257908926}">
      <dgm:prSet/>
      <dgm:spPr/>
      <dgm:t>
        <a:bodyPr/>
        <a:lstStyle/>
        <a:p>
          <a:endParaRPr lang="el-GR"/>
        </a:p>
      </dgm:t>
    </dgm:pt>
    <dgm:pt modelId="{B243F638-47D7-4E96-A8FE-958759421486}">
      <dgm:prSet/>
      <dgm:spPr/>
      <dgm:t>
        <a:bodyPr/>
        <a:lstStyle/>
        <a:p>
          <a:pPr rtl="0"/>
          <a:r>
            <a:rPr lang="el-GR" b="1" dirty="0" smtClean="0"/>
            <a:t>Τα Νομικά Πρόσωπα ΔΔ (π.χ. οργανισμοί περιφερειακής ανάπτυξης, οργανώσεις στήριξης επιχειρήσεων, πανεπιστήμια)</a:t>
          </a:r>
          <a:endParaRPr lang="el-GR" b="1" dirty="0"/>
        </a:p>
      </dgm:t>
    </dgm:pt>
    <dgm:pt modelId="{04B5CCE2-92B9-4810-BB2A-F5C386BFD9C7}" type="parTrans" cxnId="{F32DFCE7-3372-4F99-BBD5-02D3E6D9FB56}">
      <dgm:prSet/>
      <dgm:spPr/>
      <dgm:t>
        <a:bodyPr/>
        <a:lstStyle/>
        <a:p>
          <a:endParaRPr lang="el-GR"/>
        </a:p>
      </dgm:t>
    </dgm:pt>
    <dgm:pt modelId="{398F637D-8CFF-42C9-87D7-26B35D1C2617}" type="sibTrans" cxnId="{F32DFCE7-3372-4F99-BBD5-02D3E6D9FB56}">
      <dgm:prSet/>
      <dgm:spPr/>
      <dgm:t>
        <a:bodyPr/>
        <a:lstStyle/>
        <a:p>
          <a:endParaRPr lang="el-GR"/>
        </a:p>
      </dgm:t>
    </dgm:pt>
    <dgm:pt modelId="{77BC77AB-EF5C-4643-AE40-3A9C2EDD79BF}">
      <dgm:prSet/>
      <dgm:spPr/>
      <dgm:t>
        <a:bodyPr/>
        <a:lstStyle/>
        <a:p>
          <a:pPr rtl="0"/>
          <a:r>
            <a:rPr lang="el-GR" b="1" dirty="0" smtClean="0"/>
            <a:t>Οι ιδιωτικοί φορείς μη κερδοσκοπικού χαρακτήρα.</a:t>
          </a:r>
          <a:endParaRPr lang="el-GR" b="1" dirty="0"/>
        </a:p>
      </dgm:t>
    </dgm:pt>
    <dgm:pt modelId="{3B3E12A0-D552-4ED6-A316-5020D40067FE}" type="parTrans" cxnId="{1E54B856-3F8F-454E-AC26-108EF3F775FD}">
      <dgm:prSet/>
      <dgm:spPr/>
      <dgm:t>
        <a:bodyPr/>
        <a:lstStyle/>
        <a:p>
          <a:endParaRPr lang="el-GR"/>
        </a:p>
      </dgm:t>
    </dgm:pt>
    <dgm:pt modelId="{2671DB81-A30C-4E6A-AB1F-217BE179DA88}" type="sibTrans" cxnId="{1E54B856-3F8F-454E-AC26-108EF3F775FD}">
      <dgm:prSet/>
      <dgm:spPr/>
      <dgm:t>
        <a:bodyPr/>
        <a:lstStyle/>
        <a:p>
          <a:endParaRPr lang="el-GR"/>
        </a:p>
      </dgm:t>
    </dgm:pt>
    <dgm:pt modelId="{B4E83AFF-AE53-41A8-A0AB-D4D856A12338}" type="pres">
      <dgm:prSet presAssocID="{02F2BF58-ADBC-4AAE-A58D-5A2C100537DB}" presName="Name0" presStyleCnt="0">
        <dgm:presLayoutVars>
          <dgm:dir/>
          <dgm:resizeHandles val="exact"/>
        </dgm:presLayoutVars>
      </dgm:prSet>
      <dgm:spPr/>
      <dgm:t>
        <a:bodyPr/>
        <a:lstStyle/>
        <a:p>
          <a:endParaRPr lang="el-GR"/>
        </a:p>
      </dgm:t>
    </dgm:pt>
    <dgm:pt modelId="{2D7F7969-D3B7-4909-BDD1-F84BC598B766}" type="pres">
      <dgm:prSet presAssocID="{A794DE26-0F77-403A-A956-15BB72F59D00}" presName="Name5" presStyleLbl="vennNode1" presStyleIdx="0" presStyleCnt="3">
        <dgm:presLayoutVars>
          <dgm:bulletEnabled val="1"/>
        </dgm:presLayoutVars>
      </dgm:prSet>
      <dgm:spPr/>
      <dgm:t>
        <a:bodyPr/>
        <a:lstStyle/>
        <a:p>
          <a:endParaRPr lang="el-GR"/>
        </a:p>
      </dgm:t>
    </dgm:pt>
    <dgm:pt modelId="{04716809-39E0-4042-A136-3D450F92A23D}" type="pres">
      <dgm:prSet presAssocID="{7F6A4157-B50B-4D57-B658-B9F8AC3C04D0}" presName="space" presStyleCnt="0"/>
      <dgm:spPr/>
      <dgm:t>
        <a:bodyPr/>
        <a:lstStyle/>
        <a:p>
          <a:endParaRPr lang="el-GR"/>
        </a:p>
      </dgm:t>
    </dgm:pt>
    <dgm:pt modelId="{E5229EB6-2D2F-49DE-91F8-27241D1792E6}" type="pres">
      <dgm:prSet presAssocID="{B243F638-47D7-4E96-A8FE-958759421486}" presName="Name5" presStyleLbl="vennNode1" presStyleIdx="1" presStyleCnt="3">
        <dgm:presLayoutVars>
          <dgm:bulletEnabled val="1"/>
        </dgm:presLayoutVars>
      </dgm:prSet>
      <dgm:spPr/>
      <dgm:t>
        <a:bodyPr/>
        <a:lstStyle/>
        <a:p>
          <a:endParaRPr lang="el-GR"/>
        </a:p>
      </dgm:t>
    </dgm:pt>
    <dgm:pt modelId="{C7B0276C-D9A0-4FAE-A9D1-FEC1C7D575FA}" type="pres">
      <dgm:prSet presAssocID="{398F637D-8CFF-42C9-87D7-26B35D1C2617}" presName="space" presStyleCnt="0"/>
      <dgm:spPr/>
      <dgm:t>
        <a:bodyPr/>
        <a:lstStyle/>
        <a:p>
          <a:endParaRPr lang="el-GR"/>
        </a:p>
      </dgm:t>
    </dgm:pt>
    <dgm:pt modelId="{AD61525D-122C-4E7E-ADA3-E02DBCCB6722}" type="pres">
      <dgm:prSet presAssocID="{77BC77AB-EF5C-4643-AE40-3A9C2EDD79BF}" presName="Name5" presStyleLbl="vennNode1" presStyleIdx="2" presStyleCnt="3">
        <dgm:presLayoutVars>
          <dgm:bulletEnabled val="1"/>
        </dgm:presLayoutVars>
      </dgm:prSet>
      <dgm:spPr/>
      <dgm:t>
        <a:bodyPr/>
        <a:lstStyle/>
        <a:p>
          <a:endParaRPr lang="el-GR"/>
        </a:p>
      </dgm:t>
    </dgm:pt>
  </dgm:ptLst>
  <dgm:cxnLst>
    <dgm:cxn modelId="{1E54B856-3F8F-454E-AC26-108EF3F775FD}" srcId="{02F2BF58-ADBC-4AAE-A58D-5A2C100537DB}" destId="{77BC77AB-EF5C-4643-AE40-3A9C2EDD79BF}" srcOrd="2" destOrd="0" parTransId="{3B3E12A0-D552-4ED6-A316-5020D40067FE}" sibTransId="{2671DB81-A30C-4E6A-AB1F-217BE179DA88}"/>
    <dgm:cxn modelId="{594FC797-B096-4883-8FDC-730CEC586512}" type="presOf" srcId="{A794DE26-0F77-403A-A956-15BB72F59D00}" destId="{2D7F7969-D3B7-4909-BDD1-F84BC598B766}" srcOrd="0" destOrd="0" presId="urn:microsoft.com/office/officeart/2005/8/layout/venn3"/>
    <dgm:cxn modelId="{2C461CA1-9157-4DF1-9509-B002B404546F}" type="presOf" srcId="{B243F638-47D7-4E96-A8FE-958759421486}" destId="{E5229EB6-2D2F-49DE-91F8-27241D1792E6}" srcOrd="0" destOrd="0" presId="urn:microsoft.com/office/officeart/2005/8/layout/venn3"/>
    <dgm:cxn modelId="{54785807-C7FE-41B4-A470-A0A13B86D5FC}" type="presOf" srcId="{02F2BF58-ADBC-4AAE-A58D-5A2C100537DB}" destId="{B4E83AFF-AE53-41A8-A0AB-D4D856A12338}" srcOrd="0" destOrd="0" presId="urn:microsoft.com/office/officeart/2005/8/layout/venn3"/>
    <dgm:cxn modelId="{F07D1886-CE23-409E-A309-590257908926}" srcId="{02F2BF58-ADBC-4AAE-A58D-5A2C100537DB}" destId="{A794DE26-0F77-403A-A956-15BB72F59D00}" srcOrd="0" destOrd="0" parTransId="{F838C650-7A25-4252-A5EC-DE788C331A5D}" sibTransId="{7F6A4157-B50B-4D57-B658-B9F8AC3C04D0}"/>
    <dgm:cxn modelId="{F32DFCE7-3372-4F99-BBD5-02D3E6D9FB56}" srcId="{02F2BF58-ADBC-4AAE-A58D-5A2C100537DB}" destId="{B243F638-47D7-4E96-A8FE-958759421486}" srcOrd="1" destOrd="0" parTransId="{04B5CCE2-92B9-4810-BB2A-F5C386BFD9C7}" sibTransId="{398F637D-8CFF-42C9-87D7-26B35D1C2617}"/>
    <dgm:cxn modelId="{D9D79B14-B0CC-43A8-87C7-2567ADA5601B}" type="presOf" srcId="{77BC77AB-EF5C-4643-AE40-3A9C2EDD79BF}" destId="{AD61525D-122C-4E7E-ADA3-E02DBCCB6722}" srcOrd="0" destOrd="0" presId="urn:microsoft.com/office/officeart/2005/8/layout/venn3"/>
    <dgm:cxn modelId="{F583395B-2B68-40EF-B43E-5164CF69C988}" type="presParOf" srcId="{B4E83AFF-AE53-41A8-A0AB-D4D856A12338}" destId="{2D7F7969-D3B7-4909-BDD1-F84BC598B766}" srcOrd="0" destOrd="0" presId="urn:microsoft.com/office/officeart/2005/8/layout/venn3"/>
    <dgm:cxn modelId="{ED4A9250-64A0-4024-9EB8-4C89E3073220}" type="presParOf" srcId="{B4E83AFF-AE53-41A8-A0AB-D4D856A12338}" destId="{04716809-39E0-4042-A136-3D450F92A23D}" srcOrd="1" destOrd="0" presId="urn:microsoft.com/office/officeart/2005/8/layout/venn3"/>
    <dgm:cxn modelId="{BE60DEB5-AE3A-45EF-8C0B-396A099E07C9}" type="presParOf" srcId="{B4E83AFF-AE53-41A8-A0AB-D4D856A12338}" destId="{E5229EB6-2D2F-49DE-91F8-27241D1792E6}" srcOrd="2" destOrd="0" presId="urn:microsoft.com/office/officeart/2005/8/layout/venn3"/>
    <dgm:cxn modelId="{B045D7F8-3DAD-4E02-90C2-E6B584883F3B}" type="presParOf" srcId="{B4E83AFF-AE53-41A8-A0AB-D4D856A12338}" destId="{C7B0276C-D9A0-4FAE-A9D1-FEC1C7D575FA}" srcOrd="3" destOrd="0" presId="urn:microsoft.com/office/officeart/2005/8/layout/venn3"/>
    <dgm:cxn modelId="{577E0822-7740-4C84-94FE-EB5A5F82C299}" type="presParOf" srcId="{B4E83AFF-AE53-41A8-A0AB-D4D856A12338}" destId="{AD61525D-122C-4E7E-ADA3-E02DBCCB6722}"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5D4347-2E2E-4575-90AD-193FA9866951}" type="doc">
      <dgm:prSet loTypeId="urn:microsoft.com/office/officeart/2005/8/layout/process5" loCatId="process" qsTypeId="urn:microsoft.com/office/officeart/2005/8/quickstyle/3d3" qsCatId="3D" csTypeId="urn:microsoft.com/office/officeart/2005/8/colors/colorful1" csCatId="colorful" phldr="1"/>
      <dgm:spPr/>
      <dgm:t>
        <a:bodyPr/>
        <a:lstStyle/>
        <a:p>
          <a:endParaRPr lang="el-GR"/>
        </a:p>
      </dgm:t>
    </dgm:pt>
    <dgm:pt modelId="{94B3CF49-48E3-446F-BEA1-D5A2A0C3846B}">
      <dgm:prSet custT="1"/>
      <dgm:spPr/>
      <dgm:t>
        <a:bodyPr/>
        <a:lstStyle/>
        <a:p>
          <a:pPr rtl="0"/>
          <a:r>
            <a:rPr lang="el-GR" sz="1600" b="1" dirty="0" smtClean="0">
              <a:solidFill>
                <a:schemeClr val="bg1"/>
              </a:solidFill>
              <a:latin typeface="Calibri" panose="020F0502020204030204" pitchFamily="34" charset="0"/>
            </a:rPr>
            <a:t>Οι Πλατφόρμες </a:t>
          </a:r>
          <a:r>
            <a:rPr lang="en-US" sz="1600" b="1" dirty="0" smtClean="0">
              <a:solidFill>
                <a:schemeClr val="bg1"/>
              </a:solidFill>
              <a:latin typeface="Calibri" panose="020F0502020204030204" pitchFamily="34" charset="0"/>
            </a:rPr>
            <a:t>“</a:t>
          </a:r>
          <a:r>
            <a:rPr lang="el-GR" sz="1600" b="1" dirty="0" smtClean="0">
              <a:solidFill>
                <a:schemeClr val="bg1"/>
              </a:solidFill>
              <a:latin typeface="Calibri" panose="020F0502020204030204" pitchFamily="34" charset="0"/>
            </a:rPr>
            <a:t>Εκμάθησης Πολιτικών</a:t>
          </a:r>
          <a:r>
            <a:rPr lang="en-US" sz="1600" b="1" dirty="0" smtClean="0">
              <a:solidFill>
                <a:schemeClr val="bg1"/>
              </a:solidFill>
              <a:latin typeface="Calibri" panose="020F0502020204030204" pitchFamily="34" charset="0"/>
            </a:rPr>
            <a:t>”</a:t>
          </a:r>
          <a:r>
            <a:rPr lang="el-GR" sz="1600" b="1" dirty="0" smtClean="0">
              <a:solidFill>
                <a:schemeClr val="bg1"/>
              </a:solidFill>
              <a:latin typeface="Calibri" panose="020F0502020204030204" pitchFamily="34" charset="0"/>
            </a:rPr>
            <a:t> είναι μια νέα πρωτοβουλία</a:t>
          </a:r>
          <a:r>
            <a:rPr lang="en-US" sz="1600" b="1" dirty="0" smtClean="0">
              <a:solidFill>
                <a:schemeClr val="bg1"/>
              </a:solidFill>
              <a:latin typeface="Calibri" panose="020F0502020204030204" pitchFamily="34" charset="0"/>
            </a:rPr>
            <a:t> </a:t>
          </a:r>
          <a:r>
            <a:rPr lang="el-GR" sz="1600" b="1" dirty="0" smtClean="0">
              <a:solidFill>
                <a:schemeClr val="bg1"/>
              </a:solidFill>
              <a:latin typeface="Calibri" panose="020F0502020204030204" pitchFamily="34" charset="0"/>
            </a:rPr>
            <a:t>του </a:t>
          </a:r>
          <a:r>
            <a:rPr lang="el-GR" sz="1600" b="1" dirty="0" err="1" smtClean="0">
              <a:solidFill>
                <a:schemeClr val="bg1"/>
              </a:solidFill>
              <a:latin typeface="Calibri" panose="020F0502020204030204" pitchFamily="34" charset="0"/>
            </a:rPr>
            <a:t>Interreg</a:t>
          </a:r>
          <a:r>
            <a:rPr lang="el-GR" sz="1600" b="1" dirty="0" smtClean="0">
              <a:solidFill>
                <a:schemeClr val="bg1"/>
              </a:solidFill>
              <a:latin typeface="Calibri" panose="020F0502020204030204" pitchFamily="34" charset="0"/>
            </a:rPr>
            <a:t> </a:t>
          </a:r>
          <a:r>
            <a:rPr lang="en-US" sz="1600" b="1" dirty="0" smtClean="0">
              <a:solidFill>
                <a:schemeClr val="bg1"/>
              </a:solidFill>
              <a:latin typeface="Calibri" panose="020F0502020204030204" pitchFamily="34" charset="0"/>
            </a:rPr>
            <a:t>Europe</a:t>
          </a:r>
          <a:r>
            <a:rPr lang="el-GR" sz="1600" b="1" dirty="0" smtClean="0">
              <a:solidFill>
                <a:schemeClr val="bg1"/>
              </a:solidFill>
              <a:latin typeface="Calibri" panose="020F0502020204030204" pitchFamily="34" charset="0"/>
            </a:rPr>
            <a:t>. Δημιουργήθηκαν με στόχο την:</a:t>
          </a:r>
          <a:endParaRPr lang="el-GR" sz="1600" b="1" dirty="0">
            <a:solidFill>
              <a:schemeClr val="bg1"/>
            </a:solidFill>
            <a:latin typeface="Calibri" panose="020F0502020204030204" pitchFamily="34" charset="0"/>
          </a:endParaRPr>
        </a:p>
      </dgm:t>
    </dgm:pt>
    <dgm:pt modelId="{3A0EA297-6575-47BE-8764-2FC0061EDC52}" type="parTrans" cxnId="{469C10D3-289E-48FE-8C70-BDDB6D943AAB}">
      <dgm:prSet/>
      <dgm:spPr/>
      <dgm:t>
        <a:bodyPr/>
        <a:lstStyle/>
        <a:p>
          <a:endParaRPr lang="el-GR" sz="1600" b="1">
            <a:solidFill>
              <a:schemeClr val="bg1"/>
            </a:solidFill>
            <a:latin typeface="Calibri" panose="020F0502020204030204" pitchFamily="34" charset="0"/>
          </a:endParaRPr>
        </a:p>
      </dgm:t>
    </dgm:pt>
    <dgm:pt modelId="{BA4EDB60-6C00-4402-8432-6DF96E5948E3}" type="sibTrans" cxnId="{469C10D3-289E-48FE-8C70-BDDB6D943AAB}">
      <dgm:prSet custT="1"/>
      <dgm:spPr/>
      <dgm:t>
        <a:bodyPr/>
        <a:lstStyle/>
        <a:p>
          <a:endParaRPr lang="el-GR" sz="1600" b="1">
            <a:solidFill>
              <a:schemeClr val="bg1"/>
            </a:solidFill>
            <a:latin typeface="Calibri" panose="020F0502020204030204" pitchFamily="34" charset="0"/>
          </a:endParaRPr>
        </a:p>
      </dgm:t>
    </dgm:pt>
    <dgm:pt modelId="{BC111A03-E94D-44C5-8119-EC9C3B8D62CD}">
      <dgm:prSet custT="1"/>
      <dgm:spPr/>
      <dgm:t>
        <a:bodyPr/>
        <a:lstStyle/>
        <a:p>
          <a:pPr rtl="0"/>
          <a:r>
            <a:rPr lang="el-GR" sz="1600" b="1" dirty="0" smtClean="0">
              <a:solidFill>
                <a:schemeClr val="bg1"/>
              </a:solidFill>
              <a:latin typeface="Calibri" panose="020F0502020204030204" pitchFamily="34" charset="0"/>
            </a:rPr>
            <a:t>Καλύτερη αξιοποίηση των αποτελεσμάτων των έργων, ώστε να καταστεί η γνώση πιο προσιτή για να χρησιμοποιηθεί &amp; από άλλες περιοχές</a:t>
          </a:r>
          <a:endParaRPr lang="el-GR" sz="1600" b="1" dirty="0">
            <a:solidFill>
              <a:schemeClr val="bg1"/>
            </a:solidFill>
            <a:latin typeface="Calibri" panose="020F0502020204030204" pitchFamily="34" charset="0"/>
          </a:endParaRPr>
        </a:p>
      </dgm:t>
    </dgm:pt>
    <dgm:pt modelId="{1DABF7C1-C74D-4CE7-B405-CEDC3FAB2961}" type="parTrans" cxnId="{BFA8ECDC-4512-4C32-A61E-0C49004D6692}">
      <dgm:prSet/>
      <dgm:spPr/>
      <dgm:t>
        <a:bodyPr/>
        <a:lstStyle/>
        <a:p>
          <a:endParaRPr lang="el-GR" sz="1600" b="1">
            <a:solidFill>
              <a:schemeClr val="bg1"/>
            </a:solidFill>
            <a:latin typeface="Calibri" panose="020F0502020204030204" pitchFamily="34" charset="0"/>
          </a:endParaRPr>
        </a:p>
      </dgm:t>
    </dgm:pt>
    <dgm:pt modelId="{FC5A5DC2-D5EE-47F6-A371-96CE77F76C9B}" type="sibTrans" cxnId="{BFA8ECDC-4512-4C32-A61E-0C49004D6692}">
      <dgm:prSet custT="1"/>
      <dgm:spPr/>
      <dgm:t>
        <a:bodyPr/>
        <a:lstStyle/>
        <a:p>
          <a:endParaRPr lang="el-GR" sz="1600" b="1">
            <a:solidFill>
              <a:schemeClr val="bg1"/>
            </a:solidFill>
            <a:latin typeface="Calibri" panose="020F0502020204030204" pitchFamily="34" charset="0"/>
          </a:endParaRPr>
        </a:p>
      </dgm:t>
    </dgm:pt>
    <dgm:pt modelId="{EF996E12-572B-4659-B5DD-A617C2CDFB0B}">
      <dgm:prSet custT="1"/>
      <dgm:spPr/>
      <dgm:t>
        <a:bodyPr/>
        <a:lstStyle/>
        <a:p>
          <a:pPr rtl="0"/>
          <a:r>
            <a:rPr lang="el-GR" sz="1600" b="1" dirty="0" smtClean="0">
              <a:solidFill>
                <a:schemeClr val="bg1"/>
              </a:solidFill>
              <a:latin typeface="Calibri" panose="020F0502020204030204" pitchFamily="34" charset="0"/>
            </a:rPr>
            <a:t>Διασφάλιση ότι όλες οι ενδιαφερόμενες χωρικές ενότητες μπορούν να συμμετέχουν &amp; να επωφεληθούν από τα αποτελέσματα, ακόμη και χωρίς να είναι εταίροι σε ένα έργο</a:t>
          </a:r>
          <a:endParaRPr lang="el-GR" sz="1600" b="1" dirty="0">
            <a:solidFill>
              <a:schemeClr val="bg1"/>
            </a:solidFill>
            <a:latin typeface="Calibri" panose="020F0502020204030204" pitchFamily="34" charset="0"/>
          </a:endParaRPr>
        </a:p>
      </dgm:t>
    </dgm:pt>
    <dgm:pt modelId="{E49B363F-D04E-4A81-98DE-98F9A7082F2E}" type="parTrans" cxnId="{D8393B97-BD95-438B-A748-6201A9FC1D8E}">
      <dgm:prSet/>
      <dgm:spPr/>
      <dgm:t>
        <a:bodyPr/>
        <a:lstStyle/>
        <a:p>
          <a:endParaRPr lang="el-GR" sz="1600" b="1">
            <a:solidFill>
              <a:schemeClr val="bg1"/>
            </a:solidFill>
            <a:latin typeface="Calibri" panose="020F0502020204030204" pitchFamily="34" charset="0"/>
          </a:endParaRPr>
        </a:p>
      </dgm:t>
    </dgm:pt>
    <dgm:pt modelId="{74128B37-8F87-48A4-A089-09F5A46D026A}" type="sibTrans" cxnId="{D8393B97-BD95-438B-A748-6201A9FC1D8E}">
      <dgm:prSet/>
      <dgm:spPr/>
      <dgm:t>
        <a:bodyPr/>
        <a:lstStyle/>
        <a:p>
          <a:endParaRPr lang="el-GR" sz="1600" b="1">
            <a:solidFill>
              <a:schemeClr val="bg1"/>
            </a:solidFill>
            <a:latin typeface="Calibri" panose="020F0502020204030204" pitchFamily="34" charset="0"/>
          </a:endParaRPr>
        </a:p>
      </dgm:t>
    </dgm:pt>
    <dgm:pt modelId="{BE0662E2-5A4C-48FA-857E-E5DE25DF9787}" type="pres">
      <dgm:prSet presAssocID="{E25D4347-2E2E-4575-90AD-193FA9866951}" presName="diagram" presStyleCnt="0">
        <dgm:presLayoutVars>
          <dgm:dir/>
          <dgm:resizeHandles val="exact"/>
        </dgm:presLayoutVars>
      </dgm:prSet>
      <dgm:spPr/>
      <dgm:t>
        <a:bodyPr/>
        <a:lstStyle/>
        <a:p>
          <a:endParaRPr lang="el-GR"/>
        </a:p>
      </dgm:t>
    </dgm:pt>
    <dgm:pt modelId="{260BEBA4-BC31-4F8F-A65B-788AD6822023}" type="pres">
      <dgm:prSet presAssocID="{94B3CF49-48E3-446F-BEA1-D5A2A0C3846B}" presName="node" presStyleLbl="node1" presStyleIdx="0" presStyleCnt="3">
        <dgm:presLayoutVars>
          <dgm:bulletEnabled val="1"/>
        </dgm:presLayoutVars>
      </dgm:prSet>
      <dgm:spPr/>
      <dgm:t>
        <a:bodyPr/>
        <a:lstStyle/>
        <a:p>
          <a:endParaRPr lang="el-GR"/>
        </a:p>
      </dgm:t>
    </dgm:pt>
    <dgm:pt modelId="{20AEB930-0B34-40A5-9D02-EE6B934A5022}" type="pres">
      <dgm:prSet presAssocID="{BA4EDB60-6C00-4402-8432-6DF96E5948E3}" presName="sibTrans" presStyleLbl="sibTrans2D1" presStyleIdx="0" presStyleCnt="2"/>
      <dgm:spPr/>
      <dgm:t>
        <a:bodyPr/>
        <a:lstStyle/>
        <a:p>
          <a:endParaRPr lang="el-GR"/>
        </a:p>
      </dgm:t>
    </dgm:pt>
    <dgm:pt modelId="{C9DECABF-84D2-48B3-960D-A0DA49A77FDC}" type="pres">
      <dgm:prSet presAssocID="{BA4EDB60-6C00-4402-8432-6DF96E5948E3}" presName="connectorText" presStyleLbl="sibTrans2D1" presStyleIdx="0" presStyleCnt="2"/>
      <dgm:spPr/>
      <dgm:t>
        <a:bodyPr/>
        <a:lstStyle/>
        <a:p>
          <a:endParaRPr lang="el-GR"/>
        </a:p>
      </dgm:t>
    </dgm:pt>
    <dgm:pt modelId="{7515FFE8-F0E5-46FE-840A-01D535785ECA}" type="pres">
      <dgm:prSet presAssocID="{BC111A03-E94D-44C5-8119-EC9C3B8D62CD}" presName="node" presStyleLbl="node1" presStyleIdx="1" presStyleCnt="3">
        <dgm:presLayoutVars>
          <dgm:bulletEnabled val="1"/>
        </dgm:presLayoutVars>
      </dgm:prSet>
      <dgm:spPr/>
      <dgm:t>
        <a:bodyPr/>
        <a:lstStyle/>
        <a:p>
          <a:endParaRPr lang="el-GR"/>
        </a:p>
      </dgm:t>
    </dgm:pt>
    <dgm:pt modelId="{160DB067-2B59-4A91-813D-A04C5E9CC2DD}" type="pres">
      <dgm:prSet presAssocID="{FC5A5DC2-D5EE-47F6-A371-96CE77F76C9B}" presName="sibTrans" presStyleLbl="sibTrans2D1" presStyleIdx="1" presStyleCnt="2"/>
      <dgm:spPr/>
      <dgm:t>
        <a:bodyPr/>
        <a:lstStyle/>
        <a:p>
          <a:endParaRPr lang="el-GR"/>
        </a:p>
      </dgm:t>
    </dgm:pt>
    <dgm:pt modelId="{0C1BAF70-A8F1-4C49-B839-AAAC80B8F94C}" type="pres">
      <dgm:prSet presAssocID="{FC5A5DC2-D5EE-47F6-A371-96CE77F76C9B}" presName="connectorText" presStyleLbl="sibTrans2D1" presStyleIdx="1" presStyleCnt="2"/>
      <dgm:spPr/>
      <dgm:t>
        <a:bodyPr/>
        <a:lstStyle/>
        <a:p>
          <a:endParaRPr lang="el-GR"/>
        </a:p>
      </dgm:t>
    </dgm:pt>
    <dgm:pt modelId="{515B5BCA-75FD-4FE5-AEF9-3A377F55C20A}" type="pres">
      <dgm:prSet presAssocID="{EF996E12-572B-4659-B5DD-A617C2CDFB0B}" presName="node" presStyleLbl="node1" presStyleIdx="2" presStyleCnt="3">
        <dgm:presLayoutVars>
          <dgm:bulletEnabled val="1"/>
        </dgm:presLayoutVars>
      </dgm:prSet>
      <dgm:spPr/>
      <dgm:t>
        <a:bodyPr/>
        <a:lstStyle/>
        <a:p>
          <a:endParaRPr lang="el-GR"/>
        </a:p>
      </dgm:t>
    </dgm:pt>
  </dgm:ptLst>
  <dgm:cxnLst>
    <dgm:cxn modelId="{D8393B97-BD95-438B-A748-6201A9FC1D8E}" srcId="{E25D4347-2E2E-4575-90AD-193FA9866951}" destId="{EF996E12-572B-4659-B5DD-A617C2CDFB0B}" srcOrd="2" destOrd="0" parTransId="{E49B363F-D04E-4A81-98DE-98F9A7082F2E}" sibTransId="{74128B37-8F87-48A4-A089-09F5A46D026A}"/>
    <dgm:cxn modelId="{3E8DC260-28E3-42B1-9C2F-D91DA28E4DBC}" type="presOf" srcId="{FC5A5DC2-D5EE-47F6-A371-96CE77F76C9B}" destId="{160DB067-2B59-4A91-813D-A04C5E9CC2DD}" srcOrd="0" destOrd="0" presId="urn:microsoft.com/office/officeart/2005/8/layout/process5"/>
    <dgm:cxn modelId="{38AC2E98-3ADC-4B58-A1D9-4B7F870AE7C6}" type="presOf" srcId="{94B3CF49-48E3-446F-BEA1-D5A2A0C3846B}" destId="{260BEBA4-BC31-4F8F-A65B-788AD6822023}" srcOrd="0" destOrd="0" presId="urn:microsoft.com/office/officeart/2005/8/layout/process5"/>
    <dgm:cxn modelId="{469C10D3-289E-48FE-8C70-BDDB6D943AAB}" srcId="{E25D4347-2E2E-4575-90AD-193FA9866951}" destId="{94B3CF49-48E3-446F-BEA1-D5A2A0C3846B}" srcOrd="0" destOrd="0" parTransId="{3A0EA297-6575-47BE-8764-2FC0061EDC52}" sibTransId="{BA4EDB60-6C00-4402-8432-6DF96E5948E3}"/>
    <dgm:cxn modelId="{9FD1DC29-E2D2-4903-9FC7-AB8622DA4923}" type="presOf" srcId="{BC111A03-E94D-44C5-8119-EC9C3B8D62CD}" destId="{7515FFE8-F0E5-46FE-840A-01D535785ECA}" srcOrd="0" destOrd="0" presId="urn:microsoft.com/office/officeart/2005/8/layout/process5"/>
    <dgm:cxn modelId="{A4065691-8A71-43B8-A5CC-A75B876ACD48}" type="presOf" srcId="{EF996E12-572B-4659-B5DD-A617C2CDFB0B}" destId="{515B5BCA-75FD-4FE5-AEF9-3A377F55C20A}" srcOrd="0" destOrd="0" presId="urn:microsoft.com/office/officeart/2005/8/layout/process5"/>
    <dgm:cxn modelId="{BFA8ECDC-4512-4C32-A61E-0C49004D6692}" srcId="{E25D4347-2E2E-4575-90AD-193FA9866951}" destId="{BC111A03-E94D-44C5-8119-EC9C3B8D62CD}" srcOrd="1" destOrd="0" parTransId="{1DABF7C1-C74D-4CE7-B405-CEDC3FAB2961}" sibTransId="{FC5A5DC2-D5EE-47F6-A371-96CE77F76C9B}"/>
    <dgm:cxn modelId="{E0B0C064-8B89-4990-8C00-B0164D00C081}" type="presOf" srcId="{FC5A5DC2-D5EE-47F6-A371-96CE77F76C9B}" destId="{0C1BAF70-A8F1-4C49-B839-AAAC80B8F94C}" srcOrd="1" destOrd="0" presId="urn:microsoft.com/office/officeart/2005/8/layout/process5"/>
    <dgm:cxn modelId="{CD4314E5-26F7-452E-9CED-08689B5035A5}" type="presOf" srcId="{BA4EDB60-6C00-4402-8432-6DF96E5948E3}" destId="{C9DECABF-84D2-48B3-960D-A0DA49A77FDC}" srcOrd="1" destOrd="0" presId="urn:microsoft.com/office/officeart/2005/8/layout/process5"/>
    <dgm:cxn modelId="{4E17C1B9-40B5-4D7E-BC56-AF3777CBA5E1}" type="presOf" srcId="{BA4EDB60-6C00-4402-8432-6DF96E5948E3}" destId="{20AEB930-0B34-40A5-9D02-EE6B934A5022}" srcOrd="0" destOrd="0" presId="urn:microsoft.com/office/officeart/2005/8/layout/process5"/>
    <dgm:cxn modelId="{1EC333C7-D5C8-4379-9381-91B8C1BB0547}" type="presOf" srcId="{E25D4347-2E2E-4575-90AD-193FA9866951}" destId="{BE0662E2-5A4C-48FA-857E-E5DE25DF9787}" srcOrd="0" destOrd="0" presId="urn:microsoft.com/office/officeart/2005/8/layout/process5"/>
    <dgm:cxn modelId="{474BF2C5-E3CF-4110-93CA-D77B96FDA918}" type="presParOf" srcId="{BE0662E2-5A4C-48FA-857E-E5DE25DF9787}" destId="{260BEBA4-BC31-4F8F-A65B-788AD6822023}" srcOrd="0" destOrd="0" presId="urn:microsoft.com/office/officeart/2005/8/layout/process5"/>
    <dgm:cxn modelId="{C450DE59-A25F-499F-9A8E-20BF3D815069}" type="presParOf" srcId="{BE0662E2-5A4C-48FA-857E-E5DE25DF9787}" destId="{20AEB930-0B34-40A5-9D02-EE6B934A5022}" srcOrd="1" destOrd="0" presId="urn:microsoft.com/office/officeart/2005/8/layout/process5"/>
    <dgm:cxn modelId="{913A7D7E-5854-444C-AF36-966C0CE53990}" type="presParOf" srcId="{20AEB930-0B34-40A5-9D02-EE6B934A5022}" destId="{C9DECABF-84D2-48B3-960D-A0DA49A77FDC}" srcOrd="0" destOrd="0" presId="urn:microsoft.com/office/officeart/2005/8/layout/process5"/>
    <dgm:cxn modelId="{D1709F0E-A7C4-4920-9220-4425A59212E5}" type="presParOf" srcId="{BE0662E2-5A4C-48FA-857E-E5DE25DF9787}" destId="{7515FFE8-F0E5-46FE-840A-01D535785ECA}" srcOrd="2" destOrd="0" presId="urn:microsoft.com/office/officeart/2005/8/layout/process5"/>
    <dgm:cxn modelId="{5A114D0B-028B-4D8C-A308-491090BB2E1B}" type="presParOf" srcId="{BE0662E2-5A4C-48FA-857E-E5DE25DF9787}" destId="{160DB067-2B59-4A91-813D-A04C5E9CC2DD}" srcOrd="3" destOrd="0" presId="urn:microsoft.com/office/officeart/2005/8/layout/process5"/>
    <dgm:cxn modelId="{CEDF2A32-7B36-4489-A62B-FC696D29E724}" type="presParOf" srcId="{160DB067-2B59-4A91-813D-A04C5E9CC2DD}" destId="{0C1BAF70-A8F1-4C49-B839-AAAC80B8F94C}" srcOrd="0" destOrd="0" presId="urn:microsoft.com/office/officeart/2005/8/layout/process5"/>
    <dgm:cxn modelId="{CB321C52-1A19-4E94-AAFE-4AC185E0AB1D}" type="presParOf" srcId="{BE0662E2-5A4C-48FA-857E-E5DE25DF9787}" destId="{515B5BCA-75FD-4FE5-AEF9-3A377F55C20A}"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785B1B-0C9E-41E9-AB18-57622AF6D998}" type="doc">
      <dgm:prSet loTypeId="urn:microsoft.com/office/officeart/2005/8/layout/target3" loCatId="relationship" qsTypeId="urn:microsoft.com/office/officeart/2005/8/quickstyle/3d3" qsCatId="3D" csTypeId="urn:microsoft.com/office/officeart/2005/8/colors/colorful1" csCatId="colorful" phldr="1"/>
      <dgm:spPr/>
      <dgm:t>
        <a:bodyPr/>
        <a:lstStyle/>
        <a:p>
          <a:endParaRPr lang="el-GR"/>
        </a:p>
      </dgm:t>
    </dgm:pt>
    <dgm:pt modelId="{9F360850-49BF-498A-A82A-C19349DE6674}">
      <dgm:prSet/>
      <dgm:spPr/>
      <dgm:t>
        <a:bodyPr/>
        <a:lstStyle/>
        <a:p>
          <a:pPr rtl="0"/>
          <a:r>
            <a:rPr lang="el-GR" dirty="0" smtClean="0">
              <a:latin typeface="Calibri" panose="020F0502020204030204" pitchFamily="34" charset="0"/>
            </a:rPr>
            <a:t>1. Ενίσχυση της έρευνας, της τεχνολογικής ανάπτυξης και της καινοτομίας</a:t>
          </a:r>
          <a:endParaRPr lang="el-GR" dirty="0">
            <a:latin typeface="Calibri" panose="020F0502020204030204" pitchFamily="34" charset="0"/>
          </a:endParaRPr>
        </a:p>
      </dgm:t>
    </dgm:pt>
    <dgm:pt modelId="{C7EBA145-B4C1-4FDD-8C1A-4607A53DE0E1}" type="parTrans" cxnId="{1EEBEBD4-8D5E-4692-A112-ED0B23DD8B48}">
      <dgm:prSet/>
      <dgm:spPr/>
      <dgm:t>
        <a:bodyPr/>
        <a:lstStyle/>
        <a:p>
          <a:endParaRPr lang="el-GR">
            <a:latin typeface="Calibri" panose="020F0502020204030204" pitchFamily="34" charset="0"/>
          </a:endParaRPr>
        </a:p>
      </dgm:t>
    </dgm:pt>
    <dgm:pt modelId="{E442A2B2-0F92-48FF-BCE9-E37B3470AD27}" type="sibTrans" cxnId="{1EEBEBD4-8D5E-4692-A112-ED0B23DD8B48}">
      <dgm:prSet/>
      <dgm:spPr/>
      <dgm:t>
        <a:bodyPr/>
        <a:lstStyle/>
        <a:p>
          <a:endParaRPr lang="el-GR">
            <a:latin typeface="Calibri" panose="020F0502020204030204" pitchFamily="34" charset="0"/>
          </a:endParaRPr>
        </a:p>
      </dgm:t>
    </dgm:pt>
    <dgm:pt modelId="{5E9C5A08-A45B-4C24-AE4D-3D01BDA9C0B9}">
      <dgm:prSet/>
      <dgm:spPr/>
      <dgm:t>
        <a:bodyPr/>
        <a:lstStyle/>
        <a:p>
          <a:pPr rtl="0"/>
          <a:r>
            <a:rPr lang="el-GR" dirty="0" smtClean="0">
              <a:latin typeface="Calibri" panose="020F0502020204030204" pitchFamily="34" charset="0"/>
            </a:rPr>
            <a:t>2. Ενίσχυση της ανταγωνιστικότητας των ΜΜΕ</a:t>
          </a:r>
          <a:endParaRPr lang="el-GR" dirty="0">
            <a:latin typeface="Calibri" panose="020F0502020204030204" pitchFamily="34" charset="0"/>
          </a:endParaRPr>
        </a:p>
      </dgm:t>
    </dgm:pt>
    <dgm:pt modelId="{904AB998-A254-45BF-9E0C-716C117C0FF1}" type="parTrans" cxnId="{D433AC1E-E358-4443-9E45-EA8AA3CE7897}">
      <dgm:prSet/>
      <dgm:spPr/>
      <dgm:t>
        <a:bodyPr/>
        <a:lstStyle/>
        <a:p>
          <a:endParaRPr lang="el-GR">
            <a:latin typeface="Calibri" panose="020F0502020204030204" pitchFamily="34" charset="0"/>
          </a:endParaRPr>
        </a:p>
      </dgm:t>
    </dgm:pt>
    <dgm:pt modelId="{F3BBD8BC-ECD2-4281-8064-57BC8EC0FD7C}" type="sibTrans" cxnId="{D433AC1E-E358-4443-9E45-EA8AA3CE7897}">
      <dgm:prSet/>
      <dgm:spPr/>
      <dgm:t>
        <a:bodyPr/>
        <a:lstStyle/>
        <a:p>
          <a:endParaRPr lang="el-GR">
            <a:latin typeface="Calibri" panose="020F0502020204030204" pitchFamily="34" charset="0"/>
          </a:endParaRPr>
        </a:p>
      </dgm:t>
    </dgm:pt>
    <dgm:pt modelId="{889969AF-7769-42B6-BF94-B9337FDEB053}">
      <dgm:prSet/>
      <dgm:spPr/>
      <dgm:t>
        <a:bodyPr/>
        <a:lstStyle/>
        <a:p>
          <a:pPr rtl="0"/>
          <a:r>
            <a:rPr lang="el-GR" dirty="0" smtClean="0">
              <a:latin typeface="Calibri" panose="020F0502020204030204" pitchFamily="34" charset="0"/>
            </a:rPr>
            <a:t>3. Υποστήριξη της μετάβασης προς μια οικονομία χαμηλών εκπομπών διοξειδίου του άνθρακα σε όλους τους τομείς</a:t>
          </a:r>
          <a:endParaRPr lang="el-GR" dirty="0">
            <a:latin typeface="Calibri" panose="020F0502020204030204" pitchFamily="34" charset="0"/>
          </a:endParaRPr>
        </a:p>
      </dgm:t>
    </dgm:pt>
    <dgm:pt modelId="{78106822-6235-4680-A4DC-844BA5469008}" type="parTrans" cxnId="{D5ADFA47-B8F0-45EB-AC7E-D6BAEFB2A06A}">
      <dgm:prSet/>
      <dgm:spPr/>
      <dgm:t>
        <a:bodyPr/>
        <a:lstStyle/>
        <a:p>
          <a:endParaRPr lang="el-GR">
            <a:latin typeface="Calibri" panose="020F0502020204030204" pitchFamily="34" charset="0"/>
          </a:endParaRPr>
        </a:p>
      </dgm:t>
    </dgm:pt>
    <dgm:pt modelId="{016AB90E-EB55-4B9E-A93E-E3E805C3FC00}" type="sibTrans" cxnId="{D5ADFA47-B8F0-45EB-AC7E-D6BAEFB2A06A}">
      <dgm:prSet/>
      <dgm:spPr/>
      <dgm:t>
        <a:bodyPr/>
        <a:lstStyle/>
        <a:p>
          <a:endParaRPr lang="el-GR">
            <a:latin typeface="Calibri" panose="020F0502020204030204" pitchFamily="34" charset="0"/>
          </a:endParaRPr>
        </a:p>
      </dgm:t>
    </dgm:pt>
    <dgm:pt modelId="{3A682A1B-4841-448A-81BF-43E7DFB1C26E}">
      <dgm:prSet/>
      <dgm:spPr/>
      <dgm:t>
        <a:bodyPr/>
        <a:lstStyle/>
        <a:p>
          <a:pPr rtl="0"/>
          <a:r>
            <a:rPr lang="el-GR" dirty="0" smtClean="0">
              <a:latin typeface="Calibri" panose="020F0502020204030204" pitchFamily="34" charset="0"/>
            </a:rPr>
            <a:t>4.Προστασία του περιβάλλοντος και προώθηση της αποδοτικής διαχείρισης των πόρων</a:t>
          </a:r>
          <a:endParaRPr lang="el-GR" dirty="0">
            <a:latin typeface="Calibri" panose="020F0502020204030204" pitchFamily="34" charset="0"/>
          </a:endParaRPr>
        </a:p>
      </dgm:t>
    </dgm:pt>
    <dgm:pt modelId="{C84402B5-C29F-4E5C-B642-DA18F865A056}" type="parTrans" cxnId="{938984FA-D483-4EC5-965A-E504A182C3CF}">
      <dgm:prSet/>
      <dgm:spPr/>
      <dgm:t>
        <a:bodyPr/>
        <a:lstStyle/>
        <a:p>
          <a:endParaRPr lang="el-GR">
            <a:latin typeface="Calibri" panose="020F0502020204030204" pitchFamily="34" charset="0"/>
          </a:endParaRPr>
        </a:p>
      </dgm:t>
    </dgm:pt>
    <dgm:pt modelId="{943B2681-8AF7-433D-8079-6C641E955324}" type="sibTrans" cxnId="{938984FA-D483-4EC5-965A-E504A182C3CF}">
      <dgm:prSet/>
      <dgm:spPr/>
      <dgm:t>
        <a:bodyPr/>
        <a:lstStyle/>
        <a:p>
          <a:endParaRPr lang="el-GR">
            <a:latin typeface="Calibri" panose="020F0502020204030204" pitchFamily="34" charset="0"/>
          </a:endParaRPr>
        </a:p>
      </dgm:t>
    </dgm:pt>
    <dgm:pt modelId="{DAF302BD-0D28-48E2-B792-23D40DB702C0}" type="pres">
      <dgm:prSet presAssocID="{85785B1B-0C9E-41E9-AB18-57622AF6D998}" presName="Name0" presStyleCnt="0">
        <dgm:presLayoutVars>
          <dgm:chMax val="7"/>
          <dgm:dir/>
          <dgm:animLvl val="lvl"/>
          <dgm:resizeHandles val="exact"/>
        </dgm:presLayoutVars>
      </dgm:prSet>
      <dgm:spPr/>
      <dgm:t>
        <a:bodyPr/>
        <a:lstStyle/>
        <a:p>
          <a:endParaRPr lang="el-GR"/>
        </a:p>
      </dgm:t>
    </dgm:pt>
    <dgm:pt modelId="{E40FD47A-3B8D-4825-AC21-4111AAC14DE4}" type="pres">
      <dgm:prSet presAssocID="{9F360850-49BF-498A-A82A-C19349DE6674}" presName="circle1" presStyleLbl="node1" presStyleIdx="0" presStyleCnt="4"/>
      <dgm:spPr/>
      <dgm:t>
        <a:bodyPr/>
        <a:lstStyle/>
        <a:p>
          <a:endParaRPr lang="el-GR"/>
        </a:p>
      </dgm:t>
    </dgm:pt>
    <dgm:pt modelId="{D70D9743-B48C-41B2-AC17-C7CF30F4B751}" type="pres">
      <dgm:prSet presAssocID="{9F360850-49BF-498A-A82A-C19349DE6674}" presName="space" presStyleCnt="0"/>
      <dgm:spPr/>
      <dgm:t>
        <a:bodyPr/>
        <a:lstStyle/>
        <a:p>
          <a:endParaRPr lang="el-GR"/>
        </a:p>
      </dgm:t>
    </dgm:pt>
    <dgm:pt modelId="{E2D3FC10-952C-40D5-A5C6-56F27F1A7772}" type="pres">
      <dgm:prSet presAssocID="{9F360850-49BF-498A-A82A-C19349DE6674}" presName="rect1" presStyleLbl="alignAcc1" presStyleIdx="0" presStyleCnt="4"/>
      <dgm:spPr/>
      <dgm:t>
        <a:bodyPr/>
        <a:lstStyle/>
        <a:p>
          <a:endParaRPr lang="el-GR"/>
        </a:p>
      </dgm:t>
    </dgm:pt>
    <dgm:pt modelId="{3FF1E1E0-7405-4B69-A587-F6F65EE025F6}" type="pres">
      <dgm:prSet presAssocID="{5E9C5A08-A45B-4C24-AE4D-3D01BDA9C0B9}" presName="vertSpace2" presStyleLbl="node1" presStyleIdx="0" presStyleCnt="4"/>
      <dgm:spPr/>
      <dgm:t>
        <a:bodyPr/>
        <a:lstStyle/>
        <a:p>
          <a:endParaRPr lang="el-GR"/>
        </a:p>
      </dgm:t>
    </dgm:pt>
    <dgm:pt modelId="{CA01A4D5-6FE6-498C-BA4F-595BABB6C6A7}" type="pres">
      <dgm:prSet presAssocID="{5E9C5A08-A45B-4C24-AE4D-3D01BDA9C0B9}" presName="circle2" presStyleLbl="node1" presStyleIdx="1" presStyleCnt="4"/>
      <dgm:spPr/>
      <dgm:t>
        <a:bodyPr/>
        <a:lstStyle/>
        <a:p>
          <a:endParaRPr lang="el-GR"/>
        </a:p>
      </dgm:t>
    </dgm:pt>
    <dgm:pt modelId="{7827B2CE-AE1F-4D00-B0F3-B7AD4CBFD415}" type="pres">
      <dgm:prSet presAssocID="{5E9C5A08-A45B-4C24-AE4D-3D01BDA9C0B9}" presName="rect2" presStyleLbl="alignAcc1" presStyleIdx="1" presStyleCnt="4"/>
      <dgm:spPr/>
      <dgm:t>
        <a:bodyPr/>
        <a:lstStyle/>
        <a:p>
          <a:endParaRPr lang="el-GR"/>
        </a:p>
      </dgm:t>
    </dgm:pt>
    <dgm:pt modelId="{F396CA43-7CE7-4342-80F5-3BCBE440378E}" type="pres">
      <dgm:prSet presAssocID="{889969AF-7769-42B6-BF94-B9337FDEB053}" presName="vertSpace3" presStyleLbl="node1" presStyleIdx="1" presStyleCnt="4"/>
      <dgm:spPr/>
      <dgm:t>
        <a:bodyPr/>
        <a:lstStyle/>
        <a:p>
          <a:endParaRPr lang="el-GR"/>
        </a:p>
      </dgm:t>
    </dgm:pt>
    <dgm:pt modelId="{F3E16176-2BDE-4155-B621-CE421A8BFB19}" type="pres">
      <dgm:prSet presAssocID="{889969AF-7769-42B6-BF94-B9337FDEB053}" presName="circle3" presStyleLbl="node1" presStyleIdx="2" presStyleCnt="4"/>
      <dgm:spPr/>
      <dgm:t>
        <a:bodyPr/>
        <a:lstStyle/>
        <a:p>
          <a:endParaRPr lang="el-GR"/>
        </a:p>
      </dgm:t>
    </dgm:pt>
    <dgm:pt modelId="{B0A47DA3-8C4F-40D1-B520-0334AF467930}" type="pres">
      <dgm:prSet presAssocID="{889969AF-7769-42B6-BF94-B9337FDEB053}" presName="rect3" presStyleLbl="alignAcc1" presStyleIdx="2" presStyleCnt="4"/>
      <dgm:spPr/>
      <dgm:t>
        <a:bodyPr/>
        <a:lstStyle/>
        <a:p>
          <a:endParaRPr lang="el-GR"/>
        </a:p>
      </dgm:t>
    </dgm:pt>
    <dgm:pt modelId="{31812AE2-ABC4-44DA-9CBE-765583D7286D}" type="pres">
      <dgm:prSet presAssocID="{3A682A1B-4841-448A-81BF-43E7DFB1C26E}" presName="vertSpace4" presStyleLbl="node1" presStyleIdx="2" presStyleCnt="4"/>
      <dgm:spPr/>
      <dgm:t>
        <a:bodyPr/>
        <a:lstStyle/>
        <a:p>
          <a:endParaRPr lang="el-GR"/>
        </a:p>
      </dgm:t>
    </dgm:pt>
    <dgm:pt modelId="{1493263A-9249-46FA-942F-8E0EAE7155B0}" type="pres">
      <dgm:prSet presAssocID="{3A682A1B-4841-448A-81BF-43E7DFB1C26E}" presName="circle4" presStyleLbl="node1" presStyleIdx="3" presStyleCnt="4"/>
      <dgm:spPr/>
      <dgm:t>
        <a:bodyPr/>
        <a:lstStyle/>
        <a:p>
          <a:endParaRPr lang="el-GR"/>
        </a:p>
      </dgm:t>
    </dgm:pt>
    <dgm:pt modelId="{9DC14B68-4695-4FD1-813B-69CF4E7E317D}" type="pres">
      <dgm:prSet presAssocID="{3A682A1B-4841-448A-81BF-43E7DFB1C26E}" presName="rect4" presStyleLbl="alignAcc1" presStyleIdx="3" presStyleCnt="4"/>
      <dgm:spPr/>
      <dgm:t>
        <a:bodyPr/>
        <a:lstStyle/>
        <a:p>
          <a:endParaRPr lang="el-GR"/>
        </a:p>
      </dgm:t>
    </dgm:pt>
    <dgm:pt modelId="{B589C6AD-EC99-483C-B1DC-613CF659684D}" type="pres">
      <dgm:prSet presAssocID="{9F360850-49BF-498A-A82A-C19349DE6674}" presName="rect1ParTxNoCh" presStyleLbl="alignAcc1" presStyleIdx="3" presStyleCnt="4">
        <dgm:presLayoutVars>
          <dgm:chMax val="1"/>
          <dgm:bulletEnabled val="1"/>
        </dgm:presLayoutVars>
      </dgm:prSet>
      <dgm:spPr/>
      <dgm:t>
        <a:bodyPr/>
        <a:lstStyle/>
        <a:p>
          <a:endParaRPr lang="el-GR"/>
        </a:p>
      </dgm:t>
    </dgm:pt>
    <dgm:pt modelId="{EB2CA3CD-16F5-4A0B-B6B0-570DD58BFDD1}" type="pres">
      <dgm:prSet presAssocID="{5E9C5A08-A45B-4C24-AE4D-3D01BDA9C0B9}" presName="rect2ParTxNoCh" presStyleLbl="alignAcc1" presStyleIdx="3" presStyleCnt="4">
        <dgm:presLayoutVars>
          <dgm:chMax val="1"/>
          <dgm:bulletEnabled val="1"/>
        </dgm:presLayoutVars>
      </dgm:prSet>
      <dgm:spPr/>
      <dgm:t>
        <a:bodyPr/>
        <a:lstStyle/>
        <a:p>
          <a:endParaRPr lang="el-GR"/>
        </a:p>
      </dgm:t>
    </dgm:pt>
    <dgm:pt modelId="{CCD9A12D-721E-4B2F-A8BF-4CFD3D8F6063}" type="pres">
      <dgm:prSet presAssocID="{889969AF-7769-42B6-BF94-B9337FDEB053}" presName="rect3ParTxNoCh" presStyleLbl="alignAcc1" presStyleIdx="3" presStyleCnt="4">
        <dgm:presLayoutVars>
          <dgm:chMax val="1"/>
          <dgm:bulletEnabled val="1"/>
        </dgm:presLayoutVars>
      </dgm:prSet>
      <dgm:spPr/>
      <dgm:t>
        <a:bodyPr/>
        <a:lstStyle/>
        <a:p>
          <a:endParaRPr lang="el-GR"/>
        </a:p>
      </dgm:t>
    </dgm:pt>
    <dgm:pt modelId="{FD7BFB6F-7141-4138-8B66-63A1A737CD48}" type="pres">
      <dgm:prSet presAssocID="{3A682A1B-4841-448A-81BF-43E7DFB1C26E}" presName="rect4ParTxNoCh" presStyleLbl="alignAcc1" presStyleIdx="3" presStyleCnt="4">
        <dgm:presLayoutVars>
          <dgm:chMax val="1"/>
          <dgm:bulletEnabled val="1"/>
        </dgm:presLayoutVars>
      </dgm:prSet>
      <dgm:spPr/>
      <dgm:t>
        <a:bodyPr/>
        <a:lstStyle/>
        <a:p>
          <a:endParaRPr lang="el-GR"/>
        </a:p>
      </dgm:t>
    </dgm:pt>
  </dgm:ptLst>
  <dgm:cxnLst>
    <dgm:cxn modelId="{D433AC1E-E358-4443-9E45-EA8AA3CE7897}" srcId="{85785B1B-0C9E-41E9-AB18-57622AF6D998}" destId="{5E9C5A08-A45B-4C24-AE4D-3D01BDA9C0B9}" srcOrd="1" destOrd="0" parTransId="{904AB998-A254-45BF-9E0C-716C117C0FF1}" sibTransId="{F3BBD8BC-ECD2-4281-8064-57BC8EC0FD7C}"/>
    <dgm:cxn modelId="{938984FA-D483-4EC5-965A-E504A182C3CF}" srcId="{85785B1B-0C9E-41E9-AB18-57622AF6D998}" destId="{3A682A1B-4841-448A-81BF-43E7DFB1C26E}" srcOrd="3" destOrd="0" parTransId="{C84402B5-C29F-4E5C-B642-DA18F865A056}" sibTransId="{943B2681-8AF7-433D-8079-6C641E955324}"/>
    <dgm:cxn modelId="{14CC315D-24E1-477D-AB7E-E7ABB34DC284}" type="presOf" srcId="{85785B1B-0C9E-41E9-AB18-57622AF6D998}" destId="{DAF302BD-0D28-48E2-B792-23D40DB702C0}" srcOrd="0" destOrd="0" presId="urn:microsoft.com/office/officeart/2005/8/layout/target3"/>
    <dgm:cxn modelId="{1EEBEBD4-8D5E-4692-A112-ED0B23DD8B48}" srcId="{85785B1B-0C9E-41E9-AB18-57622AF6D998}" destId="{9F360850-49BF-498A-A82A-C19349DE6674}" srcOrd="0" destOrd="0" parTransId="{C7EBA145-B4C1-4FDD-8C1A-4607A53DE0E1}" sibTransId="{E442A2B2-0F92-48FF-BCE9-E37B3470AD27}"/>
    <dgm:cxn modelId="{E03CCF02-6A11-42B5-AD50-E0D15F4C9041}" type="presOf" srcId="{9F360850-49BF-498A-A82A-C19349DE6674}" destId="{B589C6AD-EC99-483C-B1DC-613CF659684D}" srcOrd="1" destOrd="0" presId="urn:microsoft.com/office/officeart/2005/8/layout/target3"/>
    <dgm:cxn modelId="{01BC4BEE-3910-4686-849B-48A4E6D04E98}" type="presOf" srcId="{5E9C5A08-A45B-4C24-AE4D-3D01BDA9C0B9}" destId="{7827B2CE-AE1F-4D00-B0F3-B7AD4CBFD415}" srcOrd="0" destOrd="0" presId="urn:microsoft.com/office/officeart/2005/8/layout/target3"/>
    <dgm:cxn modelId="{40BD2613-8C82-4862-9B82-62280F5C9DA9}" type="presOf" srcId="{3A682A1B-4841-448A-81BF-43E7DFB1C26E}" destId="{9DC14B68-4695-4FD1-813B-69CF4E7E317D}" srcOrd="0" destOrd="0" presId="urn:microsoft.com/office/officeart/2005/8/layout/target3"/>
    <dgm:cxn modelId="{80765258-CFC5-4C2B-9E26-A2E2D45AFC53}" type="presOf" srcId="{889969AF-7769-42B6-BF94-B9337FDEB053}" destId="{CCD9A12D-721E-4B2F-A8BF-4CFD3D8F6063}" srcOrd="1" destOrd="0" presId="urn:microsoft.com/office/officeart/2005/8/layout/target3"/>
    <dgm:cxn modelId="{4FC3A03E-E503-4464-91E2-CF3AFF720719}" type="presOf" srcId="{3A682A1B-4841-448A-81BF-43E7DFB1C26E}" destId="{FD7BFB6F-7141-4138-8B66-63A1A737CD48}" srcOrd="1" destOrd="0" presId="urn:microsoft.com/office/officeart/2005/8/layout/target3"/>
    <dgm:cxn modelId="{04A90AD5-90A6-43BB-BCE7-CBFDDF59484C}" type="presOf" srcId="{9F360850-49BF-498A-A82A-C19349DE6674}" destId="{E2D3FC10-952C-40D5-A5C6-56F27F1A7772}" srcOrd="0" destOrd="0" presId="urn:microsoft.com/office/officeart/2005/8/layout/target3"/>
    <dgm:cxn modelId="{D5ADFA47-B8F0-45EB-AC7E-D6BAEFB2A06A}" srcId="{85785B1B-0C9E-41E9-AB18-57622AF6D998}" destId="{889969AF-7769-42B6-BF94-B9337FDEB053}" srcOrd="2" destOrd="0" parTransId="{78106822-6235-4680-A4DC-844BA5469008}" sibTransId="{016AB90E-EB55-4B9E-A93E-E3E805C3FC00}"/>
    <dgm:cxn modelId="{8D8BDA85-59F5-4439-897A-8AB34E1CF5E4}" type="presOf" srcId="{5E9C5A08-A45B-4C24-AE4D-3D01BDA9C0B9}" destId="{EB2CA3CD-16F5-4A0B-B6B0-570DD58BFDD1}" srcOrd="1" destOrd="0" presId="urn:microsoft.com/office/officeart/2005/8/layout/target3"/>
    <dgm:cxn modelId="{ADB2ABE3-4C2E-4C54-B3E1-10EE364526E8}" type="presOf" srcId="{889969AF-7769-42B6-BF94-B9337FDEB053}" destId="{B0A47DA3-8C4F-40D1-B520-0334AF467930}" srcOrd="0" destOrd="0" presId="urn:microsoft.com/office/officeart/2005/8/layout/target3"/>
    <dgm:cxn modelId="{B57EC44A-3C2D-42BE-A7E4-272623E2C570}" type="presParOf" srcId="{DAF302BD-0D28-48E2-B792-23D40DB702C0}" destId="{E40FD47A-3B8D-4825-AC21-4111AAC14DE4}" srcOrd="0" destOrd="0" presId="urn:microsoft.com/office/officeart/2005/8/layout/target3"/>
    <dgm:cxn modelId="{02544919-7A9D-4E82-9570-21BB874AD69A}" type="presParOf" srcId="{DAF302BD-0D28-48E2-B792-23D40DB702C0}" destId="{D70D9743-B48C-41B2-AC17-C7CF30F4B751}" srcOrd="1" destOrd="0" presId="urn:microsoft.com/office/officeart/2005/8/layout/target3"/>
    <dgm:cxn modelId="{113175EF-B21F-48A9-A2A7-730A96867A1D}" type="presParOf" srcId="{DAF302BD-0D28-48E2-B792-23D40DB702C0}" destId="{E2D3FC10-952C-40D5-A5C6-56F27F1A7772}" srcOrd="2" destOrd="0" presId="urn:microsoft.com/office/officeart/2005/8/layout/target3"/>
    <dgm:cxn modelId="{C18FED18-6E3D-447C-ACE7-00C72C56D428}" type="presParOf" srcId="{DAF302BD-0D28-48E2-B792-23D40DB702C0}" destId="{3FF1E1E0-7405-4B69-A587-F6F65EE025F6}" srcOrd="3" destOrd="0" presId="urn:microsoft.com/office/officeart/2005/8/layout/target3"/>
    <dgm:cxn modelId="{564A403E-7818-4CEC-AD92-78963180DA6F}" type="presParOf" srcId="{DAF302BD-0D28-48E2-B792-23D40DB702C0}" destId="{CA01A4D5-6FE6-498C-BA4F-595BABB6C6A7}" srcOrd="4" destOrd="0" presId="urn:microsoft.com/office/officeart/2005/8/layout/target3"/>
    <dgm:cxn modelId="{FCC780E1-3D49-4C56-BE45-10F0DE71805B}" type="presParOf" srcId="{DAF302BD-0D28-48E2-B792-23D40DB702C0}" destId="{7827B2CE-AE1F-4D00-B0F3-B7AD4CBFD415}" srcOrd="5" destOrd="0" presId="urn:microsoft.com/office/officeart/2005/8/layout/target3"/>
    <dgm:cxn modelId="{261D6A28-2592-4826-9976-6018C4FDF145}" type="presParOf" srcId="{DAF302BD-0D28-48E2-B792-23D40DB702C0}" destId="{F396CA43-7CE7-4342-80F5-3BCBE440378E}" srcOrd="6" destOrd="0" presId="urn:microsoft.com/office/officeart/2005/8/layout/target3"/>
    <dgm:cxn modelId="{8B2D8770-DD95-4DA0-BC29-3DCCF134ADAC}" type="presParOf" srcId="{DAF302BD-0D28-48E2-B792-23D40DB702C0}" destId="{F3E16176-2BDE-4155-B621-CE421A8BFB19}" srcOrd="7" destOrd="0" presId="urn:microsoft.com/office/officeart/2005/8/layout/target3"/>
    <dgm:cxn modelId="{EA6B4172-F364-4CA7-B4C9-3682230356F5}" type="presParOf" srcId="{DAF302BD-0D28-48E2-B792-23D40DB702C0}" destId="{B0A47DA3-8C4F-40D1-B520-0334AF467930}" srcOrd="8" destOrd="0" presId="urn:microsoft.com/office/officeart/2005/8/layout/target3"/>
    <dgm:cxn modelId="{6CDDC29B-46BF-4B01-BA76-ED7C6FE8419C}" type="presParOf" srcId="{DAF302BD-0D28-48E2-B792-23D40DB702C0}" destId="{31812AE2-ABC4-44DA-9CBE-765583D7286D}" srcOrd="9" destOrd="0" presId="urn:microsoft.com/office/officeart/2005/8/layout/target3"/>
    <dgm:cxn modelId="{34F2BE5F-7E10-49E7-AA94-488CBC7D3237}" type="presParOf" srcId="{DAF302BD-0D28-48E2-B792-23D40DB702C0}" destId="{1493263A-9249-46FA-942F-8E0EAE7155B0}" srcOrd="10" destOrd="0" presId="urn:microsoft.com/office/officeart/2005/8/layout/target3"/>
    <dgm:cxn modelId="{2D3FE9FA-7510-4F52-B5FF-7BDDC4873CE3}" type="presParOf" srcId="{DAF302BD-0D28-48E2-B792-23D40DB702C0}" destId="{9DC14B68-4695-4FD1-813B-69CF4E7E317D}" srcOrd="11" destOrd="0" presId="urn:microsoft.com/office/officeart/2005/8/layout/target3"/>
    <dgm:cxn modelId="{1F022E75-2F1F-45F3-B4A3-BC14F9A74B46}" type="presParOf" srcId="{DAF302BD-0D28-48E2-B792-23D40DB702C0}" destId="{B589C6AD-EC99-483C-B1DC-613CF659684D}" srcOrd="12" destOrd="0" presId="urn:microsoft.com/office/officeart/2005/8/layout/target3"/>
    <dgm:cxn modelId="{FF5BEF7C-D045-44EB-B8CD-D9B389756618}" type="presParOf" srcId="{DAF302BD-0D28-48E2-B792-23D40DB702C0}" destId="{EB2CA3CD-16F5-4A0B-B6B0-570DD58BFDD1}" srcOrd="13" destOrd="0" presId="urn:microsoft.com/office/officeart/2005/8/layout/target3"/>
    <dgm:cxn modelId="{C4C32C4B-2C3A-4562-83E4-06D44270315A}" type="presParOf" srcId="{DAF302BD-0D28-48E2-B792-23D40DB702C0}" destId="{CCD9A12D-721E-4B2F-A8BF-4CFD3D8F6063}" srcOrd="14" destOrd="0" presId="urn:microsoft.com/office/officeart/2005/8/layout/target3"/>
    <dgm:cxn modelId="{3A5156BD-A45F-4E73-9911-C8CF0C070444}" type="presParOf" srcId="{DAF302BD-0D28-48E2-B792-23D40DB702C0}" destId="{FD7BFB6F-7141-4138-8B66-63A1A737CD48}"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ECC7C-D808-4672-955F-555D3B0341A2}">
      <dsp:nvSpPr>
        <dsp:cNvPr id="0" name=""/>
        <dsp:cNvSpPr/>
      </dsp:nvSpPr>
      <dsp:spPr>
        <a:xfrm>
          <a:off x="168282" y="1054528"/>
          <a:ext cx="4000629" cy="1250196"/>
        </a:xfrm>
        <a:prstGeom prst="rect">
          <a:avLst/>
        </a:prstGeom>
        <a:solidFill>
          <a:schemeClr val="lt1">
            <a:alpha val="40000"/>
            <a:hueOff val="0"/>
            <a:satOff val="0"/>
            <a:lumOff val="0"/>
            <a:alphaOff val="0"/>
          </a:schemeClr>
        </a:solidFill>
        <a:ln>
          <a:noFill/>
        </a:ln>
        <a:effectLst>
          <a:outerShdw blurRad="38100" dist="254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846800" tIns="49530" rIns="49530" bIns="49530" numCol="1" spcCol="1270" anchor="ctr" anchorCtr="0">
          <a:noAutofit/>
        </a:bodyPr>
        <a:lstStyle/>
        <a:p>
          <a:pPr lvl="0" algn="ctr" defTabSz="577850" rtl="0">
            <a:lnSpc>
              <a:spcPct val="90000"/>
            </a:lnSpc>
            <a:spcBef>
              <a:spcPct val="0"/>
            </a:spcBef>
            <a:spcAft>
              <a:spcPct val="35000"/>
            </a:spcAft>
          </a:pPr>
          <a:r>
            <a:rPr lang="el-GR" sz="1300" b="0" kern="1200" dirty="0" smtClean="0">
              <a:solidFill>
                <a:schemeClr val="tx1"/>
              </a:solidFill>
              <a:latin typeface="Calibri" panose="020F0502020204030204" pitchFamily="34" charset="0"/>
            </a:rPr>
            <a:t>Η ευρωπαϊκή εδαφική συνεργασία, γνωστή και ως </a:t>
          </a:r>
          <a:r>
            <a:rPr lang="en-US" sz="1300" b="0" kern="1200" dirty="0" smtClean="0">
              <a:solidFill>
                <a:schemeClr val="tx1"/>
              </a:solidFill>
              <a:latin typeface="Calibri" panose="020F0502020204030204" pitchFamily="34" charset="0"/>
            </a:rPr>
            <a:t>Interreg</a:t>
          </a:r>
          <a:r>
            <a:rPr lang="el-GR" sz="1300" b="0" kern="1200" dirty="0" smtClean="0">
              <a:solidFill>
                <a:schemeClr val="tx1"/>
              </a:solidFill>
              <a:latin typeface="Calibri" panose="020F0502020204030204" pitchFamily="34" charset="0"/>
            </a:rPr>
            <a:t>, αποτελεί ένα  χρηματοδοτικό μηχανισμό για την ευρωπαϊκή περιφερειακή ανάπτυξη. </a:t>
          </a:r>
          <a:endParaRPr lang="el-GR" sz="1300" b="0" kern="1200" dirty="0">
            <a:solidFill>
              <a:schemeClr val="tx1"/>
            </a:solidFill>
            <a:latin typeface="Calibri" panose="020F0502020204030204" pitchFamily="34" charset="0"/>
          </a:endParaRPr>
        </a:p>
      </dsp:txBody>
      <dsp:txXfrm>
        <a:off x="168282" y="1054528"/>
        <a:ext cx="4000629" cy="1250196"/>
      </dsp:txXfrm>
    </dsp:sp>
    <dsp:sp modelId="{F84A770F-7F6C-41FF-AEF1-F1CC48704DFF}">
      <dsp:nvSpPr>
        <dsp:cNvPr id="0" name=""/>
        <dsp:cNvSpPr/>
      </dsp:nvSpPr>
      <dsp:spPr>
        <a:xfrm>
          <a:off x="1589" y="873944"/>
          <a:ext cx="875137" cy="131270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a:noFill/>
        </a:ln>
        <a:effectLst>
          <a:outerShdw blurRad="38100" dist="25400" dir="2700000" algn="br" rotWithShape="0">
            <a:srgbClr val="000000">
              <a:alpha val="4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3A70663-CEC0-4F95-BBF2-D56977C2134B}">
      <dsp:nvSpPr>
        <dsp:cNvPr id="0" name=""/>
        <dsp:cNvSpPr/>
      </dsp:nvSpPr>
      <dsp:spPr>
        <a:xfrm>
          <a:off x="4566733" y="1054528"/>
          <a:ext cx="4000629" cy="1250196"/>
        </a:xfrm>
        <a:prstGeom prst="rect">
          <a:avLst/>
        </a:prstGeom>
        <a:solidFill>
          <a:schemeClr val="lt1">
            <a:alpha val="40000"/>
            <a:hueOff val="0"/>
            <a:satOff val="0"/>
            <a:lumOff val="0"/>
            <a:alphaOff val="0"/>
          </a:schemeClr>
        </a:solidFill>
        <a:ln>
          <a:noFill/>
        </a:ln>
        <a:effectLst>
          <a:outerShdw blurRad="38100" dist="254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846800" tIns="49530" rIns="49530" bIns="49530" numCol="1" spcCol="1270" anchor="ctr" anchorCtr="0">
          <a:noAutofit/>
        </a:bodyPr>
        <a:lstStyle/>
        <a:p>
          <a:pPr lvl="0" algn="ctr" defTabSz="577850" rtl="0">
            <a:lnSpc>
              <a:spcPct val="90000"/>
            </a:lnSpc>
            <a:spcBef>
              <a:spcPct val="0"/>
            </a:spcBef>
            <a:spcAft>
              <a:spcPct val="35000"/>
            </a:spcAft>
          </a:pPr>
          <a:r>
            <a:rPr lang="el-GR" sz="1300" b="0" kern="1200" dirty="0" smtClean="0">
              <a:solidFill>
                <a:schemeClr val="tx1"/>
              </a:solidFill>
              <a:latin typeface="Calibri" panose="020F0502020204030204" pitchFamily="34" charset="0"/>
            </a:rPr>
            <a:t>Το </a:t>
          </a:r>
          <a:r>
            <a:rPr lang="en-US" sz="1300" b="0" kern="1200" dirty="0" smtClean="0">
              <a:solidFill>
                <a:schemeClr val="tx1"/>
              </a:solidFill>
              <a:latin typeface="Calibri" panose="020F0502020204030204" pitchFamily="34" charset="0"/>
            </a:rPr>
            <a:t>Interreg</a:t>
          </a:r>
          <a:r>
            <a:rPr lang="el-GR" sz="1300" b="0" kern="1200" dirty="0" smtClean="0">
              <a:solidFill>
                <a:schemeClr val="tx1"/>
              </a:solidFill>
              <a:latin typeface="Calibri" panose="020F0502020204030204" pitchFamily="34" charset="0"/>
            </a:rPr>
            <a:t> σχεδιάστηκε στο πλαίσιο της Ευρωπαϊκής Πολιτικής Συνοχής, με στόχο να εντείνει τη θεσμική διασυνοριακή συνεργασία ανάμεσα στις περιοχές της Ευρώπης.</a:t>
          </a:r>
          <a:endParaRPr lang="el-GR" sz="1300" b="0" kern="1200" dirty="0">
            <a:solidFill>
              <a:schemeClr val="tx1"/>
            </a:solidFill>
            <a:latin typeface="Calibri" panose="020F0502020204030204" pitchFamily="34" charset="0"/>
          </a:endParaRPr>
        </a:p>
      </dsp:txBody>
      <dsp:txXfrm>
        <a:off x="4566733" y="1054528"/>
        <a:ext cx="4000629" cy="1250196"/>
      </dsp:txXfrm>
    </dsp:sp>
    <dsp:sp modelId="{57AA974D-06A2-44D5-A14F-92443AFEA39E}">
      <dsp:nvSpPr>
        <dsp:cNvPr id="0" name=""/>
        <dsp:cNvSpPr/>
      </dsp:nvSpPr>
      <dsp:spPr>
        <a:xfrm>
          <a:off x="4400040" y="873944"/>
          <a:ext cx="875137" cy="131270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a:noFill/>
        </a:ln>
        <a:effectLst>
          <a:outerShdw blurRad="38100" dist="25400" dir="2700000" algn="br" rotWithShape="0">
            <a:srgbClr val="000000">
              <a:alpha val="4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57D64E1-E0AD-42C7-9751-27CFFED6EE1E}">
      <dsp:nvSpPr>
        <dsp:cNvPr id="0" name=""/>
        <dsp:cNvSpPr/>
      </dsp:nvSpPr>
      <dsp:spPr>
        <a:xfrm>
          <a:off x="2367507" y="2628387"/>
          <a:ext cx="4000629" cy="1250196"/>
        </a:xfrm>
        <a:prstGeom prst="rect">
          <a:avLst/>
        </a:prstGeom>
        <a:solidFill>
          <a:schemeClr val="lt1">
            <a:alpha val="40000"/>
            <a:hueOff val="0"/>
            <a:satOff val="0"/>
            <a:lumOff val="0"/>
            <a:alphaOff val="0"/>
          </a:schemeClr>
        </a:solidFill>
        <a:ln>
          <a:noFill/>
        </a:ln>
        <a:effectLst>
          <a:outerShdw blurRad="38100" dist="254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846800" tIns="49530" rIns="49530" bIns="49530" numCol="1" spcCol="1270" anchor="ctr" anchorCtr="0">
          <a:noAutofit/>
        </a:bodyPr>
        <a:lstStyle/>
        <a:p>
          <a:pPr lvl="0" algn="ctr" defTabSz="577850" rtl="0">
            <a:lnSpc>
              <a:spcPct val="90000"/>
            </a:lnSpc>
            <a:spcBef>
              <a:spcPct val="0"/>
            </a:spcBef>
            <a:spcAft>
              <a:spcPct val="35000"/>
            </a:spcAft>
          </a:pPr>
          <a:r>
            <a:rPr lang="el-GR" sz="1300" b="0" kern="1200" smtClean="0">
              <a:solidFill>
                <a:schemeClr val="tx1"/>
              </a:solidFill>
              <a:latin typeface="Calibri" panose="020F0502020204030204" pitchFamily="34" charset="0"/>
            </a:rPr>
            <a:t>Αποτελεί ένα εργαλείο για την αποτελεσματική αντιμετώπιση κοινωνικο-οικονομικών και περιβαλλοντικών προκλήσεων, με στόχο την αρμονική οικονομική, κοινωνική και περιβαλλοντική ανάπτυξη της ΕΕ, ως σύνολο.</a:t>
          </a:r>
          <a:endParaRPr lang="el-GR" sz="1300" b="0" kern="1200">
            <a:solidFill>
              <a:schemeClr val="tx1"/>
            </a:solidFill>
            <a:latin typeface="Calibri" panose="020F0502020204030204" pitchFamily="34" charset="0"/>
          </a:endParaRPr>
        </a:p>
      </dsp:txBody>
      <dsp:txXfrm>
        <a:off x="2367507" y="2628387"/>
        <a:ext cx="4000629" cy="1250196"/>
      </dsp:txXfrm>
    </dsp:sp>
    <dsp:sp modelId="{B07F7496-A778-4C5A-A9D8-CE40C343E86D}">
      <dsp:nvSpPr>
        <dsp:cNvPr id="0" name=""/>
        <dsp:cNvSpPr/>
      </dsp:nvSpPr>
      <dsp:spPr>
        <a:xfrm>
          <a:off x="2200814" y="2447803"/>
          <a:ext cx="875137" cy="131270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a:noFill/>
        </a:ln>
        <a:effectLst>
          <a:outerShdw blurRad="38100" dist="25400" dir="2700000" algn="br" rotWithShape="0">
            <a:srgbClr val="000000">
              <a:alpha val="4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D68DB-2414-40CB-AA2B-896CE3BDE7CE}">
      <dsp:nvSpPr>
        <dsp:cNvPr id="0" name=""/>
        <dsp:cNvSpPr/>
      </dsp:nvSpPr>
      <dsp:spPr>
        <a:xfrm>
          <a:off x="2498382" y="1727765"/>
          <a:ext cx="542918" cy="91440"/>
        </a:xfrm>
        <a:custGeom>
          <a:avLst/>
          <a:gdLst/>
          <a:ahLst/>
          <a:cxnLst/>
          <a:rect l="0" t="0" r="0" b="0"/>
          <a:pathLst>
            <a:path>
              <a:moveTo>
                <a:pt x="0" y="45720"/>
              </a:moveTo>
              <a:lnTo>
                <a:pt x="542918"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l-GR" sz="1300" b="1" kern="1200">
            <a:solidFill>
              <a:schemeClr val="bg1"/>
            </a:solidFill>
            <a:latin typeface="Calibri" panose="020F0502020204030204" pitchFamily="34" charset="0"/>
          </a:endParaRPr>
        </a:p>
      </dsp:txBody>
      <dsp:txXfrm>
        <a:off x="2755503" y="1770617"/>
        <a:ext cx="28675" cy="5735"/>
      </dsp:txXfrm>
    </dsp:sp>
    <dsp:sp modelId="{6CF1F670-C105-41FD-A1A9-4276EB53B049}">
      <dsp:nvSpPr>
        <dsp:cNvPr id="0" name=""/>
        <dsp:cNvSpPr/>
      </dsp:nvSpPr>
      <dsp:spPr>
        <a:xfrm>
          <a:off x="6624" y="1025417"/>
          <a:ext cx="2493558" cy="1496134"/>
        </a:xfrm>
        <a:prstGeom prst="rect">
          <a:avLst/>
        </a:prstGeom>
        <a:solidFill>
          <a:schemeClr val="accent2">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l-GR" sz="1300" b="1" kern="1200" dirty="0" smtClean="0">
              <a:solidFill>
                <a:schemeClr val="bg1"/>
              </a:solidFill>
              <a:latin typeface="Calibri" panose="020F0502020204030204" pitchFamily="34" charset="0"/>
            </a:rPr>
            <a:t>Ενίσχυση υποδομών έρευνας &amp; καινοτομίας </a:t>
          </a:r>
          <a:endParaRPr lang="el-GR" sz="1300" b="1" kern="1200" dirty="0">
            <a:solidFill>
              <a:schemeClr val="bg1"/>
            </a:solidFill>
            <a:latin typeface="Calibri" panose="020F0502020204030204" pitchFamily="34" charset="0"/>
          </a:endParaRPr>
        </a:p>
      </dsp:txBody>
      <dsp:txXfrm>
        <a:off x="6624" y="1025417"/>
        <a:ext cx="2493558" cy="1496134"/>
      </dsp:txXfrm>
    </dsp:sp>
    <dsp:sp modelId="{E841D3B3-9D2F-4079-939F-20D78D6FB208}">
      <dsp:nvSpPr>
        <dsp:cNvPr id="0" name=""/>
        <dsp:cNvSpPr/>
      </dsp:nvSpPr>
      <dsp:spPr>
        <a:xfrm>
          <a:off x="5565459" y="1727765"/>
          <a:ext cx="542918" cy="91440"/>
        </a:xfrm>
        <a:custGeom>
          <a:avLst/>
          <a:gdLst/>
          <a:ahLst/>
          <a:cxnLst/>
          <a:rect l="0" t="0" r="0" b="0"/>
          <a:pathLst>
            <a:path>
              <a:moveTo>
                <a:pt x="0" y="45720"/>
              </a:moveTo>
              <a:lnTo>
                <a:pt x="542918" y="45720"/>
              </a:lnTo>
            </a:path>
          </a:pathLst>
        </a:custGeom>
        <a:noFill/>
        <a:ln w="9525" cap="flat" cmpd="sng" algn="ctr">
          <a:solidFill>
            <a:schemeClr val="accent3">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l-GR" sz="1300" b="1" kern="1200">
            <a:solidFill>
              <a:schemeClr val="bg1"/>
            </a:solidFill>
            <a:latin typeface="Calibri" panose="020F0502020204030204" pitchFamily="34" charset="0"/>
          </a:endParaRPr>
        </a:p>
      </dsp:txBody>
      <dsp:txXfrm>
        <a:off x="5822580" y="1770617"/>
        <a:ext cx="28675" cy="5735"/>
      </dsp:txXfrm>
    </dsp:sp>
    <dsp:sp modelId="{A9879579-4531-410D-98C9-6BF98C5DF386}">
      <dsp:nvSpPr>
        <dsp:cNvPr id="0" name=""/>
        <dsp:cNvSpPr/>
      </dsp:nvSpPr>
      <dsp:spPr>
        <a:xfrm>
          <a:off x="3073700" y="1025417"/>
          <a:ext cx="2493558" cy="1496134"/>
        </a:xfrm>
        <a:prstGeom prst="rect">
          <a:avLst/>
        </a:prstGeom>
        <a:solidFill>
          <a:schemeClr val="accent3">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l-GR" sz="1300" b="1" kern="1200" dirty="0" smtClean="0">
              <a:solidFill>
                <a:schemeClr val="bg1"/>
              </a:solidFill>
              <a:latin typeface="Calibri" panose="020F0502020204030204" pitchFamily="34" charset="0"/>
            </a:rPr>
            <a:t>Προώθηση ιδιωτικών επενδύσεων, ανάπτυξη σχέσεων &amp; συνεργειών ανάμεσα σε επιχειρήσεις, ερευνητικά ιδρύματα, αναπτυξιακά κέντρα και πανεπιστημιακά ιδρύματα</a:t>
          </a:r>
          <a:endParaRPr lang="el-GR" sz="1300" b="1" kern="1200" dirty="0">
            <a:solidFill>
              <a:schemeClr val="bg1"/>
            </a:solidFill>
            <a:latin typeface="Calibri" panose="020F0502020204030204" pitchFamily="34" charset="0"/>
          </a:endParaRPr>
        </a:p>
      </dsp:txBody>
      <dsp:txXfrm>
        <a:off x="3073700" y="1025417"/>
        <a:ext cx="2493558" cy="1496134"/>
      </dsp:txXfrm>
    </dsp:sp>
    <dsp:sp modelId="{E6A798A9-9CAC-4759-8346-EA632B02280A}">
      <dsp:nvSpPr>
        <dsp:cNvPr id="0" name=""/>
        <dsp:cNvSpPr/>
      </dsp:nvSpPr>
      <dsp:spPr>
        <a:xfrm>
          <a:off x="1253403" y="2519752"/>
          <a:ext cx="6134153" cy="542918"/>
        </a:xfrm>
        <a:custGeom>
          <a:avLst/>
          <a:gdLst/>
          <a:ahLst/>
          <a:cxnLst/>
          <a:rect l="0" t="0" r="0" b="0"/>
          <a:pathLst>
            <a:path>
              <a:moveTo>
                <a:pt x="6134153" y="0"/>
              </a:moveTo>
              <a:lnTo>
                <a:pt x="6134153" y="288559"/>
              </a:lnTo>
              <a:lnTo>
                <a:pt x="0" y="288559"/>
              </a:lnTo>
              <a:lnTo>
                <a:pt x="0" y="542918"/>
              </a:lnTo>
            </a:path>
          </a:pathLst>
        </a:custGeom>
        <a:noFill/>
        <a:ln w="9525" cap="flat" cmpd="sng" algn="ctr">
          <a:solidFill>
            <a:schemeClr val="accent4">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l-GR" sz="1300" b="1" kern="1200">
            <a:solidFill>
              <a:schemeClr val="bg1"/>
            </a:solidFill>
            <a:latin typeface="Calibri" panose="020F0502020204030204" pitchFamily="34" charset="0"/>
          </a:endParaRPr>
        </a:p>
      </dsp:txBody>
      <dsp:txXfrm>
        <a:off x="4166457" y="2788344"/>
        <a:ext cx="308045" cy="5735"/>
      </dsp:txXfrm>
    </dsp:sp>
    <dsp:sp modelId="{2D5C055E-FA3B-4BF0-B8A7-2628EC76270F}">
      <dsp:nvSpPr>
        <dsp:cNvPr id="0" name=""/>
        <dsp:cNvSpPr/>
      </dsp:nvSpPr>
      <dsp:spPr>
        <a:xfrm>
          <a:off x="6140777" y="1025417"/>
          <a:ext cx="2493558" cy="1496134"/>
        </a:xfrm>
        <a:prstGeom prst="rect">
          <a:avLst/>
        </a:prstGeom>
        <a:solidFill>
          <a:schemeClr val="accent4">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l-GR" sz="1300" b="1" kern="1200" dirty="0" smtClean="0">
              <a:solidFill>
                <a:schemeClr val="bg1"/>
              </a:solidFill>
              <a:latin typeface="Calibri" panose="020F0502020204030204" pitchFamily="34" charset="0"/>
            </a:rPr>
            <a:t>Στήριξη της ικανότητας των ΜΜΕ να συμμετέχουν στις περιφερειακές, εθνικές &amp; διεθνείς αγορές, καθώς &amp; στις διαδικασίες καινοτομίας.</a:t>
          </a:r>
          <a:endParaRPr lang="el-GR" sz="1300" b="1" kern="1200" dirty="0">
            <a:solidFill>
              <a:schemeClr val="bg1"/>
            </a:solidFill>
            <a:latin typeface="Calibri" panose="020F0502020204030204" pitchFamily="34" charset="0"/>
          </a:endParaRPr>
        </a:p>
      </dsp:txBody>
      <dsp:txXfrm>
        <a:off x="6140777" y="1025417"/>
        <a:ext cx="2493558" cy="1496134"/>
      </dsp:txXfrm>
    </dsp:sp>
    <dsp:sp modelId="{5C5D3BB4-1174-432E-A97C-32BEEB749A9F}">
      <dsp:nvSpPr>
        <dsp:cNvPr id="0" name=""/>
        <dsp:cNvSpPr/>
      </dsp:nvSpPr>
      <dsp:spPr>
        <a:xfrm>
          <a:off x="2498382" y="3797418"/>
          <a:ext cx="542918" cy="91440"/>
        </a:xfrm>
        <a:custGeom>
          <a:avLst/>
          <a:gdLst/>
          <a:ahLst/>
          <a:cxnLst/>
          <a:rect l="0" t="0" r="0" b="0"/>
          <a:pathLst>
            <a:path>
              <a:moveTo>
                <a:pt x="0" y="45720"/>
              </a:moveTo>
              <a:lnTo>
                <a:pt x="542918" y="45720"/>
              </a:lnTo>
            </a:path>
          </a:pathLst>
        </a:custGeom>
        <a:noFill/>
        <a:ln w="9525" cap="flat" cmpd="sng" algn="ctr">
          <a:solidFill>
            <a:schemeClr val="accent5">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l-GR" sz="1300" b="1" kern="1200">
            <a:solidFill>
              <a:schemeClr val="bg1"/>
            </a:solidFill>
            <a:latin typeface="Calibri" panose="020F0502020204030204" pitchFamily="34" charset="0"/>
          </a:endParaRPr>
        </a:p>
      </dsp:txBody>
      <dsp:txXfrm>
        <a:off x="2755503" y="3840271"/>
        <a:ext cx="28675" cy="5735"/>
      </dsp:txXfrm>
    </dsp:sp>
    <dsp:sp modelId="{6FD0E572-7C7E-45C0-A285-4F716C5EDFB7}">
      <dsp:nvSpPr>
        <dsp:cNvPr id="0" name=""/>
        <dsp:cNvSpPr/>
      </dsp:nvSpPr>
      <dsp:spPr>
        <a:xfrm>
          <a:off x="6624" y="3095071"/>
          <a:ext cx="2493558" cy="1496134"/>
        </a:xfrm>
        <a:prstGeom prst="rect">
          <a:avLst/>
        </a:prstGeom>
        <a:solidFill>
          <a:schemeClr val="accent5">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l-GR" sz="1300" b="1" kern="1200" dirty="0" smtClean="0">
              <a:solidFill>
                <a:schemeClr val="bg1"/>
              </a:solidFill>
              <a:latin typeface="Calibri" panose="020F0502020204030204" pitchFamily="34" charset="0"/>
            </a:rPr>
            <a:t>Προώθηση στρατηγικών χαμηλών εκπομπών διοξειδίου του άνθρακα</a:t>
          </a:r>
          <a:endParaRPr lang="el-GR" sz="1300" b="1" kern="1200" dirty="0">
            <a:solidFill>
              <a:schemeClr val="bg1"/>
            </a:solidFill>
            <a:latin typeface="Calibri" panose="020F0502020204030204" pitchFamily="34" charset="0"/>
          </a:endParaRPr>
        </a:p>
      </dsp:txBody>
      <dsp:txXfrm>
        <a:off x="6624" y="3095071"/>
        <a:ext cx="2493558" cy="1496134"/>
      </dsp:txXfrm>
    </dsp:sp>
    <dsp:sp modelId="{32B6AF5D-0DD1-453C-87D8-0A8259E5FA6E}">
      <dsp:nvSpPr>
        <dsp:cNvPr id="0" name=""/>
        <dsp:cNvSpPr/>
      </dsp:nvSpPr>
      <dsp:spPr>
        <a:xfrm>
          <a:off x="5565459" y="3797418"/>
          <a:ext cx="542918" cy="91440"/>
        </a:xfrm>
        <a:custGeom>
          <a:avLst/>
          <a:gdLst/>
          <a:ahLst/>
          <a:cxnLst/>
          <a:rect l="0" t="0" r="0" b="0"/>
          <a:pathLst>
            <a:path>
              <a:moveTo>
                <a:pt x="0" y="45720"/>
              </a:moveTo>
              <a:lnTo>
                <a:pt x="542918" y="45720"/>
              </a:lnTo>
            </a:path>
          </a:pathLst>
        </a:custGeom>
        <a:noFill/>
        <a:ln w="9525" cap="flat" cmpd="sng" algn="ctr">
          <a:solidFill>
            <a:schemeClr val="accent6">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l-GR" sz="1300" b="1" kern="1200">
            <a:solidFill>
              <a:schemeClr val="bg1"/>
            </a:solidFill>
            <a:latin typeface="Calibri" panose="020F0502020204030204" pitchFamily="34" charset="0"/>
          </a:endParaRPr>
        </a:p>
      </dsp:txBody>
      <dsp:txXfrm>
        <a:off x="5822580" y="3840271"/>
        <a:ext cx="28675" cy="5735"/>
      </dsp:txXfrm>
    </dsp:sp>
    <dsp:sp modelId="{89FEC29F-739D-4698-BA00-D7066F247F9C}">
      <dsp:nvSpPr>
        <dsp:cNvPr id="0" name=""/>
        <dsp:cNvSpPr/>
      </dsp:nvSpPr>
      <dsp:spPr>
        <a:xfrm>
          <a:off x="3073700" y="3095071"/>
          <a:ext cx="2493558" cy="1496134"/>
        </a:xfrm>
        <a:prstGeom prst="rect">
          <a:avLst/>
        </a:prstGeom>
        <a:solidFill>
          <a:schemeClr val="accent6">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l-GR" sz="1300" b="1" kern="1200" dirty="0" smtClean="0">
              <a:solidFill>
                <a:schemeClr val="bg1"/>
              </a:solidFill>
              <a:latin typeface="Calibri" panose="020F0502020204030204" pitchFamily="34" charset="0"/>
            </a:rPr>
            <a:t>Διατήρηση, προστασία, προαγωγή &amp; ανάπτυξη της φυσικής &amp; πολιτιστικής κληρονομιάς</a:t>
          </a:r>
          <a:endParaRPr lang="el-GR" sz="1300" b="1" kern="1200" dirty="0">
            <a:solidFill>
              <a:schemeClr val="bg1"/>
            </a:solidFill>
            <a:latin typeface="Calibri" panose="020F0502020204030204" pitchFamily="34" charset="0"/>
          </a:endParaRPr>
        </a:p>
      </dsp:txBody>
      <dsp:txXfrm>
        <a:off x="3073700" y="3095071"/>
        <a:ext cx="2493558" cy="1496134"/>
      </dsp:txXfrm>
    </dsp:sp>
    <dsp:sp modelId="{E3202500-9C06-4A11-BBEB-B0E1779371F7}">
      <dsp:nvSpPr>
        <dsp:cNvPr id="0" name=""/>
        <dsp:cNvSpPr/>
      </dsp:nvSpPr>
      <dsp:spPr>
        <a:xfrm>
          <a:off x="6140777" y="3095071"/>
          <a:ext cx="2493558" cy="1496134"/>
        </a:xfrm>
        <a:prstGeom prst="rect">
          <a:avLst/>
        </a:prstGeom>
        <a:solidFill>
          <a:schemeClr val="accent2">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l-GR" sz="1300" b="1" kern="1200" dirty="0" smtClean="0">
              <a:solidFill>
                <a:schemeClr val="bg1"/>
              </a:solidFill>
              <a:latin typeface="Calibri" panose="020F0502020204030204" pitchFamily="34" charset="0"/>
            </a:rPr>
            <a:t>Αποδοτική αξιοποίηση των πόρων, προώθηση της πράσινης ανάπτυξης, της οικολογικής καινοτομίας &amp; της διαχείρισης των περιβαλλοντικών επιδόσεων στον δημόσιο &amp; ιδιωτικό τομέα.</a:t>
          </a:r>
          <a:endParaRPr lang="en-US" sz="1300" b="1" kern="1200" dirty="0">
            <a:solidFill>
              <a:schemeClr val="bg1"/>
            </a:solidFill>
            <a:latin typeface="Calibri" panose="020F0502020204030204" pitchFamily="34" charset="0"/>
          </a:endParaRPr>
        </a:p>
      </dsp:txBody>
      <dsp:txXfrm>
        <a:off x="6140777" y="3095071"/>
        <a:ext cx="2493558" cy="14961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D9351-E02E-47F7-84BB-74E46B00D1E4}">
      <dsp:nvSpPr>
        <dsp:cNvPr id="0" name=""/>
        <dsp:cNvSpPr/>
      </dsp:nvSpPr>
      <dsp:spPr>
        <a:xfrm>
          <a:off x="0" y="910183"/>
          <a:ext cx="8424936" cy="148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30ED1C4-B102-4B48-97DA-AF32E2169B83}">
      <dsp:nvSpPr>
        <dsp:cNvPr id="0" name=""/>
        <dsp:cNvSpPr/>
      </dsp:nvSpPr>
      <dsp:spPr>
        <a:xfrm>
          <a:off x="421246" y="39343"/>
          <a:ext cx="5897455" cy="1741680"/>
        </a:xfrm>
        <a:prstGeom prst="roundRect">
          <a:avLst/>
        </a:prstGeom>
        <a:solidFill>
          <a:schemeClr val="accent2">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2910" tIns="0" rIns="222910" bIns="0" numCol="1" spcCol="1270" anchor="ctr" anchorCtr="0">
          <a:noAutofit/>
        </a:bodyPr>
        <a:lstStyle/>
        <a:p>
          <a:pPr lvl="0" algn="l" defTabSz="800100" rtl="0">
            <a:lnSpc>
              <a:spcPct val="90000"/>
            </a:lnSpc>
            <a:spcBef>
              <a:spcPct val="0"/>
            </a:spcBef>
            <a:spcAft>
              <a:spcPct val="35000"/>
            </a:spcAft>
          </a:pPr>
          <a:r>
            <a:rPr lang="el-GR" sz="1800" kern="1200" dirty="0" smtClean="0">
              <a:solidFill>
                <a:schemeClr val="bg1"/>
              </a:solidFill>
              <a:latin typeface="Calibri" panose="020F0502020204030204" pitchFamily="34" charset="0"/>
            </a:rPr>
            <a:t>Ένα έργο διαπεριφερειακής συνεργασίας μπορεί να διαρκέσει συνολικά 3 – 5 χρόνια .</a:t>
          </a:r>
          <a:endParaRPr lang="el-GR" sz="1800" kern="1200" dirty="0">
            <a:solidFill>
              <a:schemeClr val="bg1"/>
            </a:solidFill>
            <a:latin typeface="Calibri" panose="020F0502020204030204" pitchFamily="34" charset="0"/>
          </a:endParaRPr>
        </a:p>
      </dsp:txBody>
      <dsp:txXfrm>
        <a:off x="506268" y="124365"/>
        <a:ext cx="5727411" cy="1571636"/>
      </dsp:txXfrm>
    </dsp:sp>
    <dsp:sp modelId="{1BB454A5-5501-490C-9160-3C5D4FD3E45C}">
      <dsp:nvSpPr>
        <dsp:cNvPr id="0" name=""/>
        <dsp:cNvSpPr/>
      </dsp:nvSpPr>
      <dsp:spPr>
        <a:xfrm>
          <a:off x="0" y="3586424"/>
          <a:ext cx="8424936" cy="148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4252A4D-E518-4D1C-B109-4263C5C19B3D}">
      <dsp:nvSpPr>
        <dsp:cNvPr id="0" name=""/>
        <dsp:cNvSpPr/>
      </dsp:nvSpPr>
      <dsp:spPr>
        <a:xfrm>
          <a:off x="421246" y="2715583"/>
          <a:ext cx="5897455" cy="1741680"/>
        </a:xfrm>
        <a:prstGeom prst="roundRect">
          <a:avLst/>
        </a:prstGeom>
        <a:solidFill>
          <a:schemeClr val="accent2">
            <a:hueOff val="949329"/>
            <a:satOff val="-30246"/>
            <a:lumOff val="-5883"/>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2910" tIns="0" rIns="222910" bIns="0" numCol="1" spcCol="1270" anchor="ctr" anchorCtr="0">
          <a:noAutofit/>
        </a:bodyPr>
        <a:lstStyle/>
        <a:p>
          <a:pPr lvl="0" algn="l" defTabSz="800100" rtl="0">
            <a:lnSpc>
              <a:spcPct val="90000"/>
            </a:lnSpc>
            <a:spcBef>
              <a:spcPct val="0"/>
            </a:spcBef>
            <a:spcAft>
              <a:spcPct val="35000"/>
            </a:spcAft>
          </a:pPr>
          <a:r>
            <a:rPr lang="el-GR" sz="1800" kern="1200" dirty="0" smtClean="0">
              <a:solidFill>
                <a:schemeClr val="bg1"/>
              </a:solidFill>
              <a:latin typeface="Calibri" panose="020F0502020204030204" pitchFamily="34" charset="0"/>
            </a:rPr>
            <a:t>Συμμετέχουν  εταίροι από τουλάχιστον 3 διαφορετικές χώρες, που συνεργάζονται σε ένα κοινό θέμα περιφερειακής πολιτικής, ανταλλάσοντας εμπειρίες &amp; πρακτικές, ώστε τα αποτελέσματα της συνεργασίας τους να ενσωματωθούν στις πολιτικές τους.</a:t>
          </a:r>
          <a:endParaRPr lang="el-GR" sz="1800" kern="1200" dirty="0">
            <a:solidFill>
              <a:schemeClr val="bg1"/>
            </a:solidFill>
            <a:latin typeface="Calibri" panose="020F0502020204030204" pitchFamily="34" charset="0"/>
          </a:endParaRPr>
        </a:p>
      </dsp:txBody>
      <dsp:txXfrm>
        <a:off x="506268" y="2800605"/>
        <a:ext cx="5727411" cy="15716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D4A5E-D98C-4F3D-90A8-8854495ADD44}">
      <dsp:nvSpPr>
        <dsp:cNvPr id="0" name=""/>
        <dsp:cNvSpPr/>
      </dsp:nvSpPr>
      <dsp:spPr>
        <a:xfrm>
          <a:off x="743338" y="1168327"/>
          <a:ext cx="3368167" cy="2189308"/>
        </a:xfrm>
        <a:prstGeom prst="roundRect">
          <a:avLst/>
        </a:prstGeom>
        <a:solidFill>
          <a:schemeClr val="accent2">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l-GR" sz="1700" b="1" u="sng" kern="1200" dirty="0" smtClean="0">
              <a:solidFill>
                <a:schemeClr val="bg1"/>
              </a:solidFill>
              <a:latin typeface="Calibri" panose="020F0502020204030204" pitchFamily="34" charset="0"/>
            </a:rPr>
            <a:t>Φάση 1</a:t>
          </a:r>
          <a:r>
            <a:rPr lang="el-GR" sz="1700" kern="1200" dirty="0" smtClean="0">
              <a:solidFill>
                <a:schemeClr val="bg1"/>
              </a:solidFill>
              <a:latin typeface="Calibri" panose="020F0502020204030204" pitchFamily="34" charset="0"/>
            </a:rPr>
            <a:t>: Διαρκεί 1 – 3 χρόνια και αφορά στη διαπεριφερειακή εκμάθηση &amp; την προετοιμασία της αξιοποίησης των αποτελεσμάτων, που αντλήθηκαν από τη συνεργασία μέσω της ανάπτυξης των σχεδίων δράσης.</a:t>
          </a:r>
          <a:endParaRPr lang="el-GR" sz="1700" kern="1200" dirty="0">
            <a:solidFill>
              <a:schemeClr val="bg1"/>
            </a:solidFill>
            <a:latin typeface="Calibri" panose="020F0502020204030204" pitchFamily="34" charset="0"/>
          </a:endParaRPr>
        </a:p>
      </dsp:txBody>
      <dsp:txXfrm>
        <a:off x="850211" y="1275200"/>
        <a:ext cx="3154421" cy="1975562"/>
      </dsp:txXfrm>
    </dsp:sp>
    <dsp:sp modelId="{B9E97953-FED1-48AB-9206-83054776D7C6}">
      <dsp:nvSpPr>
        <dsp:cNvPr id="0" name=""/>
        <dsp:cNvSpPr/>
      </dsp:nvSpPr>
      <dsp:spPr>
        <a:xfrm>
          <a:off x="2427422" y="405927"/>
          <a:ext cx="3714107" cy="3714107"/>
        </a:xfrm>
        <a:custGeom>
          <a:avLst/>
          <a:gdLst/>
          <a:ahLst/>
          <a:cxnLst/>
          <a:rect l="0" t="0" r="0" b="0"/>
          <a:pathLst>
            <a:path>
              <a:moveTo>
                <a:pt x="374807" y="738307"/>
              </a:moveTo>
              <a:arcTo wR="1857053" hR="1857053" stAng="13022652" swAng="6354696"/>
            </a:path>
          </a:pathLst>
        </a:custGeom>
        <a:no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4E67B10D-A57C-4C31-9E5F-C28CC291A521}">
      <dsp:nvSpPr>
        <dsp:cNvPr id="0" name=""/>
        <dsp:cNvSpPr/>
      </dsp:nvSpPr>
      <dsp:spPr>
        <a:xfrm>
          <a:off x="4457445" y="1168327"/>
          <a:ext cx="3368167" cy="2189308"/>
        </a:xfrm>
        <a:prstGeom prst="roundRect">
          <a:avLst/>
        </a:prstGeom>
        <a:solidFill>
          <a:schemeClr val="accent3">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l-GR" sz="1700" b="1" u="sng" kern="1200" dirty="0" smtClean="0">
              <a:solidFill>
                <a:schemeClr val="bg1"/>
              </a:solidFill>
              <a:latin typeface="Calibri" panose="020F0502020204030204" pitchFamily="34" charset="0"/>
            </a:rPr>
            <a:t>Φάση 2</a:t>
          </a:r>
          <a:r>
            <a:rPr lang="el-GR" sz="1700" kern="1200" dirty="0" smtClean="0">
              <a:solidFill>
                <a:schemeClr val="bg1"/>
              </a:solidFill>
              <a:latin typeface="Calibri" panose="020F0502020204030204" pitchFamily="34" charset="0"/>
            </a:rPr>
            <a:t>: Διαρκεί 2 χρόνια και  αφορά στην παρακολούθηση της εφαρμογής κάθε σχεδίου δράσης. Κατά περίπτωση, πιλοτικές δράσεις μπορούν επίσης να εξεταστούν κατά τη διάρκεια αυτής της φάσης.</a:t>
          </a:r>
          <a:endParaRPr lang="el-GR" sz="1700" kern="1200" dirty="0">
            <a:solidFill>
              <a:schemeClr val="bg1"/>
            </a:solidFill>
            <a:latin typeface="Calibri" panose="020F0502020204030204" pitchFamily="34" charset="0"/>
          </a:endParaRPr>
        </a:p>
      </dsp:txBody>
      <dsp:txXfrm>
        <a:off x="4564318" y="1275200"/>
        <a:ext cx="3154421" cy="1975562"/>
      </dsp:txXfrm>
    </dsp:sp>
    <dsp:sp modelId="{057D06CB-3357-4DF7-A620-63FFAC2392C0}">
      <dsp:nvSpPr>
        <dsp:cNvPr id="0" name=""/>
        <dsp:cNvSpPr/>
      </dsp:nvSpPr>
      <dsp:spPr>
        <a:xfrm>
          <a:off x="2427422" y="405927"/>
          <a:ext cx="3714107" cy="3714107"/>
        </a:xfrm>
        <a:custGeom>
          <a:avLst/>
          <a:gdLst/>
          <a:ahLst/>
          <a:cxnLst/>
          <a:rect l="0" t="0" r="0" b="0"/>
          <a:pathLst>
            <a:path>
              <a:moveTo>
                <a:pt x="3339299" y="2975799"/>
              </a:moveTo>
              <a:arcTo wR="1857053" hR="1857053" stAng="2222652" swAng="6354696"/>
            </a:path>
          </a:pathLst>
        </a:custGeom>
        <a:noFill/>
        <a:ln w="952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42C7E-2FCB-439F-9B4C-3F08E15E4A66}">
      <dsp:nvSpPr>
        <dsp:cNvPr id="0" name=""/>
        <dsp:cNvSpPr/>
      </dsp:nvSpPr>
      <dsp:spPr>
        <a:xfrm rot="16200000">
          <a:off x="774086" y="-774086"/>
          <a:ext cx="2268252" cy="3816424"/>
        </a:xfrm>
        <a:prstGeom prst="round1Rect">
          <a:avLst/>
        </a:prstGeom>
        <a:gradFill rotWithShape="0">
          <a:gsLst>
            <a:gs pos="0">
              <a:schemeClr val="accent2">
                <a:hueOff val="0"/>
                <a:satOff val="0"/>
                <a:lumOff val="0"/>
                <a:alphaOff val="0"/>
                <a:shade val="67000"/>
                <a:satMod val="150000"/>
              </a:schemeClr>
            </a:gs>
            <a:gs pos="30000">
              <a:schemeClr val="accent2">
                <a:hueOff val="0"/>
                <a:satOff val="0"/>
                <a:lumOff val="0"/>
                <a:alphaOff val="0"/>
                <a:shade val="94000"/>
                <a:satMod val="130000"/>
              </a:schemeClr>
            </a:gs>
            <a:gs pos="45000">
              <a:schemeClr val="accent2">
                <a:hueOff val="0"/>
                <a:satOff val="0"/>
                <a:lumOff val="0"/>
                <a:alphaOff val="0"/>
                <a:shade val="100000"/>
                <a:satMod val="120000"/>
              </a:schemeClr>
            </a:gs>
            <a:gs pos="55000">
              <a:schemeClr val="accent2">
                <a:hueOff val="0"/>
                <a:satOff val="0"/>
                <a:lumOff val="0"/>
                <a:alphaOff val="0"/>
                <a:shade val="100000"/>
                <a:satMod val="118000"/>
              </a:schemeClr>
            </a:gs>
            <a:gs pos="73000">
              <a:schemeClr val="accent2">
                <a:hueOff val="0"/>
                <a:satOff val="0"/>
                <a:lumOff val="0"/>
                <a:alphaOff val="0"/>
                <a:shade val="94000"/>
                <a:satMod val="130000"/>
              </a:schemeClr>
            </a:gs>
            <a:gs pos="100000">
              <a:schemeClr val="accent2">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78B62B4-5FF4-49A9-9E8D-C314E97C4F09}">
      <dsp:nvSpPr>
        <dsp:cNvPr id="0" name=""/>
        <dsp:cNvSpPr/>
      </dsp:nvSpPr>
      <dsp:spPr>
        <a:xfrm>
          <a:off x="3816424" y="0"/>
          <a:ext cx="3816424" cy="2268252"/>
        </a:xfrm>
        <a:prstGeom prst="round1Rect">
          <a:avLst/>
        </a:prstGeom>
        <a:gradFill rotWithShape="0">
          <a:gsLst>
            <a:gs pos="0">
              <a:schemeClr val="accent3">
                <a:hueOff val="0"/>
                <a:satOff val="0"/>
                <a:lumOff val="0"/>
                <a:alphaOff val="0"/>
                <a:shade val="67000"/>
                <a:satMod val="150000"/>
              </a:schemeClr>
            </a:gs>
            <a:gs pos="30000">
              <a:schemeClr val="accent3">
                <a:hueOff val="0"/>
                <a:satOff val="0"/>
                <a:lumOff val="0"/>
                <a:alphaOff val="0"/>
                <a:shade val="94000"/>
                <a:satMod val="130000"/>
              </a:schemeClr>
            </a:gs>
            <a:gs pos="45000">
              <a:schemeClr val="accent3">
                <a:hueOff val="0"/>
                <a:satOff val="0"/>
                <a:lumOff val="0"/>
                <a:alphaOff val="0"/>
                <a:shade val="100000"/>
                <a:satMod val="120000"/>
              </a:schemeClr>
            </a:gs>
            <a:gs pos="55000">
              <a:schemeClr val="accent3">
                <a:hueOff val="0"/>
                <a:satOff val="0"/>
                <a:lumOff val="0"/>
                <a:alphaOff val="0"/>
                <a:shade val="100000"/>
                <a:satMod val="118000"/>
              </a:schemeClr>
            </a:gs>
            <a:gs pos="73000">
              <a:schemeClr val="accent3">
                <a:hueOff val="0"/>
                <a:satOff val="0"/>
                <a:lumOff val="0"/>
                <a:alphaOff val="0"/>
                <a:shade val="94000"/>
                <a:satMod val="130000"/>
              </a:schemeClr>
            </a:gs>
            <a:gs pos="100000">
              <a:schemeClr val="accent3">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4AFB630-E5D8-4AE7-8121-689AA0C395C0}">
      <dsp:nvSpPr>
        <dsp:cNvPr id="0" name=""/>
        <dsp:cNvSpPr/>
      </dsp:nvSpPr>
      <dsp:spPr>
        <a:xfrm rot="10800000">
          <a:off x="0" y="2268252"/>
          <a:ext cx="3816424" cy="2268252"/>
        </a:xfrm>
        <a:prstGeom prst="round1Rect">
          <a:avLst/>
        </a:prstGeom>
        <a:gradFill rotWithShape="0">
          <a:gsLst>
            <a:gs pos="0">
              <a:schemeClr val="accent4">
                <a:hueOff val="0"/>
                <a:satOff val="0"/>
                <a:lumOff val="0"/>
                <a:alphaOff val="0"/>
                <a:shade val="67000"/>
                <a:satMod val="150000"/>
              </a:schemeClr>
            </a:gs>
            <a:gs pos="30000">
              <a:schemeClr val="accent4">
                <a:hueOff val="0"/>
                <a:satOff val="0"/>
                <a:lumOff val="0"/>
                <a:alphaOff val="0"/>
                <a:shade val="94000"/>
                <a:satMod val="130000"/>
              </a:schemeClr>
            </a:gs>
            <a:gs pos="45000">
              <a:schemeClr val="accent4">
                <a:hueOff val="0"/>
                <a:satOff val="0"/>
                <a:lumOff val="0"/>
                <a:alphaOff val="0"/>
                <a:shade val="100000"/>
                <a:satMod val="120000"/>
              </a:schemeClr>
            </a:gs>
            <a:gs pos="55000">
              <a:schemeClr val="accent4">
                <a:hueOff val="0"/>
                <a:satOff val="0"/>
                <a:lumOff val="0"/>
                <a:alphaOff val="0"/>
                <a:shade val="100000"/>
                <a:satMod val="118000"/>
              </a:schemeClr>
            </a:gs>
            <a:gs pos="73000">
              <a:schemeClr val="accent4">
                <a:hueOff val="0"/>
                <a:satOff val="0"/>
                <a:lumOff val="0"/>
                <a:alphaOff val="0"/>
                <a:shade val="94000"/>
                <a:satMod val="130000"/>
              </a:schemeClr>
            </a:gs>
            <a:gs pos="100000">
              <a:schemeClr val="accent4">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421070-A705-46BC-955F-089E921D78AC}">
      <dsp:nvSpPr>
        <dsp:cNvPr id="0" name=""/>
        <dsp:cNvSpPr/>
      </dsp:nvSpPr>
      <dsp:spPr>
        <a:xfrm rot="5400000">
          <a:off x="4590510" y="1494165"/>
          <a:ext cx="2268252" cy="3816424"/>
        </a:xfrm>
        <a:prstGeom prst="round1Rect">
          <a:avLst/>
        </a:prstGeom>
        <a:gradFill rotWithShape="0">
          <a:gsLst>
            <a:gs pos="0">
              <a:schemeClr val="accent5">
                <a:hueOff val="0"/>
                <a:satOff val="0"/>
                <a:lumOff val="0"/>
                <a:alphaOff val="0"/>
                <a:shade val="67000"/>
                <a:satMod val="150000"/>
              </a:schemeClr>
            </a:gs>
            <a:gs pos="30000">
              <a:schemeClr val="accent5">
                <a:hueOff val="0"/>
                <a:satOff val="0"/>
                <a:lumOff val="0"/>
                <a:alphaOff val="0"/>
                <a:shade val="94000"/>
                <a:satMod val="130000"/>
              </a:schemeClr>
            </a:gs>
            <a:gs pos="45000">
              <a:schemeClr val="accent5">
                <a:hueOff val="0"/>
                <a:satOff val="0"/>
                <a:lumOff val="0"/>
                <a:alphaOff val="0"/>
                <a:shade val="100000"/>
                <a:satMod val="120000"/>
              </a:schemeClr>
            </a:gs>
            <a:gs pos="55000">
              <a:schemeClr val="accent5">
                <a:hueOff val="0"/>
                <a:satOff val="0"/>
                <a:lumOff val="0"/>
                <a:alphaOff val="0"/>
                <a:shade val="100000"/>
                <a:satMod val="118000"/>
              </a:schemeClr>
            </a:gs>
            <a:gs pos="73000">
              <a:schemeClr val="accent5">
                <a:hueOff val="0"/>
                <a:satOff val="0"/>
                <a:lumOff val="0"/>
                <a:alphaOff val="0"/>
                <a:shade val="94000"/>
                <a:satMod val="130000"/>
              </a:schemeClr>
            </a:gs>
            <a:gs pos="100000">
              <a:schemeClr val="accent5">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A74E853-C216-4058-9DAD-1FE2A40AE68C}">
      <dsp:nvSpPr>
        <dsp:cNvPr id="0" name=""/>
        <dsp:cNvSpPr/>
      </dsp:nvSpPr>
      <dsp:spPr>
        <a:xfrm>
          <a:off x="1728191" y="1224135"/>
          <a:ext cx="4176465" cy="2088232"/>
        </a:xfrm>
        <a:prstGeom prst="roundRect">
          <a:avLst/>
        </a:prstGeom>
        <a:solidFill>
          <a:schemeClr val="accent2">
            <a:tint val="40000"/>
            <a:hueOff val="0"/>
            <a:satOff val="0"/>
            <a:lumOff val="0"/>
            <a:alphaOff val="0"/>
          </a:schemeClr>
        </a:soli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l-GR" sz="2600" kern="1200" dirty="0" smtClean="0">
              <a:latin typeface="Calibri" panose="020F0502020204030204" pitchFamily="34" charset="0"/>
            </a:rPr>
            <a:t>Ο μέσος συνολικός προϋπολογισμός του ΕΤΠΑ, ανά έργο, αναμένεται να είναι μεταξύ 1 εκ € - 2 εκ €</a:t>
          </a:r>
          <a:endParaRPr lang="el-GR" sz="2600" kern="1200" dirty="0">
            <a:latin typeface="Calibri" panose="020F0502020204030204" pitchFamily="34" charset="0"/>
          </a:endParaRPr>
        </a:p>
      </dsp:txBody>
      <dsp:txXfrm>
        <a:off x="1830130" y="1326074"/>
        <a:ext cx="3972587" cy="18843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752C7-2A9C-42FF-AF4B-4B9432C716FD}">
      <dsp:nvSpPr>
        <dsp:cNvPr id="0" name=""/>
        <dsp:cNvSpPr/>
      </dsp:nvSpPr>
      <dsp:spPr>
        <a:xfrm>
          <a:off x="3499588" y="1395515"/>
          <a:ext cx="1713790" cy="1713790"/>
        </a:xfrm>
        <a:prstGeom prst="ellipse">
          <a:avLst/>
        </a:prstGeom>
        <a:gradFill rotWithShape="0">
          <a:gsLst>
            <a:gs pos="0">
              <a:schemeClr val="accent2">
                <a:alpha val="50000"/>
                <a:hueOff val="0"/>
                <a:satOff val="0"/>
                <a:lumOff val="0"/>
                <a:alphaOff val="0"/>
                <a:shade val="67000"/>
                <a:satMod val="150000"/>
              </a:schemeClr>
            </a:gs>
            <a:gs pos="30000">
              <a:schemeClr val="accent2">
                <a:alpha val="50000"/>
                <a:hueOff val="0"/>
                <a:satOff val="0"/>
                <a:lumOff val="0"/>
                <a:alphaOff val="0"/>
                <a:shade val="94000"/>
                <a:satMod val="130000"/>
              </a:schemeClr>
            </a:gs>
            <a:gs pos="45000">
              <a:schemeClr val="accent2">
                <a:alpha val="50000"/>
                <a:hueOff val="0"/>
                <a:satOff val="0"/>
                <a:lumOff val="0"/>
                <a:alphaOff val="0"/>
                <a:shade val="100000"/>
                <a:satMod val="120000"/>
              </a:schemeClr>
            </a:gs>
            <a:gs pos="55000">
              <a:schemeClr val="accent2">
                <a:alpha val="50000"/>
                <a:hueOff val="0"/>
                <a:satOff val="0"/>
                <a:lumOff val="0"/>
                <a:alphaOff val="0"/>
                <a:shade val="100000"/>
                <a:satMod val="118000"/>
              </a:schemeClr>
            </a:gs>
            <a:gs pos="73000">
              <a:schemeClr val="accent2">
                <a:alpha val="50000"/>
                <a:hueOff val="0"/>
                <a:satOff val="0"/>
                <a:lumOff val="0"/>
                <a:alphaOff val="0"/>
                <a:shade val="94000"/>
                <a:satMod val="130000"/>
              </a:schemeClr>
            </a:gs>
            <a:gs pos="100000">
              <a:schemeClr val="accent2">
                <a:alpha val="50000"/>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684AEA37-15A2-4148-A9DB-27315F8332A8}">
      <dsp:nvSpPr>
        <dsp:cNvPr id="0" name=""/>
        <dsp:cNvSpPr/>
      </dsp:nvSpPr>
      <dsp:spPr>
        <a:xfrm>
          <a:off x="3362485" y="0"/>
          <a:ext cx="1987996" cy="115068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l-GR" sz="1600" b="1" kern="1200" dirty="0" smtClean="0">
              <a:solidFill>
                <a:srgbClr val="0070C0"/>
              </a:solidFill>
              <a:latin typeface="Calibri" panose="020F0502020204030204" pitchFamily="34" charset="0"/>
            </a:rPr>
            <a:t>Προσωπικό</a:t>
          </a:r>
          <a:r>
            <a:rPr lang="el-GR" sz="1600" kern="1200" dirty="0" smtClean="0">
              <a:solidFill>
                <a:srgbClr val="0070C0"/>
              </a:solidFill>
              <a:latin typeface="Calibri" panose="020F0502020204030204" pitchFamily="34" charset="0"/>
            </a:rPr>
            <a:t>, </a:t>
          </a:r>
          <a:endParaRPr lang="el-GR" sz="1600" kern="1200" dirty="0">
            <a:solidFill>
              <a:srgbClr val="0070C0"/>
            </a:solidFill>
            <a:latin typeface="Calibri" panose="020F0502020204030204" pitchFamily="34" charset="0"/>
          </a:endParaRPr>
        </a:p>
      </dsp:txBody>
      <dsp:txXfrm>
        <a:off x="3362485" y="0"/>
        <a:ext cx="1987996" cy="1150687"/>
      </dsp:txXfrm>
    </dsp:sp>
    <dsp:sp modelId="{38C965F5-84F2-4D00-808E-5A30C426A4B0}">
      <dsp:nvSpPr>
        <dsp:cNvPr id="0" name=""/>
        <dsp:cNvSpPr/>
      </dsp:nvSpPr>
      <dsp:spPr>
        <a:xfrm>
          <a:off x="4151514" y="1869010"/>
          <a:ext cx="1713790" cy="1713790"/>
        </a:xfrm>
        <a:prstGeom prst="ellipse">
          <a:avLst/>
        </a:prstGeom>
        <a:gradFill rotWithShape="0">
          <a:gsLst>
            <a:gs pos="0">
              <a:schemeClr val="accent3">
                <a:alpha val="50000"/>
                <a:hueOff val="0"/>
                <a:satOff val="0"/>
                <a:lumOff val="0"/>
                <a:alphaOff val="0"/>
                <a:shade val="67000"/>
                <a:satMod val="150000"/>
              </a:schemeClr>
            </a:gs>
            <a:gs pos="30000">
              <a:schemeClr val="accent3">
                <a:alpha val="50000"/>
                <a:hueOff val="0"/>
                <a:satOff val="0"/>
                <a:lumOff val="0"/>
                <a:alphaOff val="0"/>
                <a:shade val="94000"/>
                <a:satMod val="130000"/>
              </a:schemeClr>
            </a:gs>
            <a:gs pos="45000">
              <a:schemeClr val="accent3">
                <a:alpha val="50000"/>
                <a:hueOff val="0"/>
                <a:satOff val="0"/>
                <a:lumOff val="0"/>
                <a:alphaOff val="0"/>
                <a:shade val="100000"/>
                <a:satMod val="120000"/>
              </a:schemeClr>
            </a:gs>
            <a:gs pos="55000">
              <a:schemeClr val="accent3">
                <a:alpha val="50000"/>
                <a:hueOff val="0"/>
                <a:satOff val="0"/>
                <a:lumOff val="0"/>
                <a:alphaOff val="0"/>
                <a:shade val="100000"/>
                <a:satMod val="118000"/>
              </a:schemeClr>
            </a:gs>
            <a:gs pos="73000">
              <a:schemeClr val="accent3">
                <a:alpha val="50000"/>
                <a:hueOff val="0"/>
                <a:satOff val="0"/>
                <a:lumOff val="0"/>
                <a:alphaOff val="0"/>
                <a:shade val="94000"/>
                <a:satMod val="130000"/>
              </a:schemeClr>
            </a:gs>
            <a:gs pos="100000">
              <a:schemeClr val="accent3">
                <a:alpha val="50000"/>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8D94384D-44EE-4C2E-B043-DBD6A1C9AE3A}">
      <dsp:nvSpPr>
        <dsp:cNvPr id="0" name=""/>
        <dsp:cNvSpPr/>
      </dsp:nvSpPr>
      <dsp:spPr>
        <a:xfrm>
          <a:off x="6001722" y="1517928"/>
          <a:ext cx="1782342" cy="124861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l-GR" sz="1600" b="1" kern="1200" dirty="0" smtClean="0">
              <a:solidFill>
                <a:srgbClr val="0070C0"/>
              </a:solidFill>
              <a:latin typeface="Calibri" panose="020F0502020204030204" pitchFamily="34" charset="0"/>
            </a:rPr>
            <a:t>Διοικητικές δαπάνες</a:t>
          </a:r>
          <a:endParaRPr lang="el-GR" sz="1600" b="1" kern="1200" dirty="0">
            <a:solidFill>
              <a:srgbClr val="0070C0"/>
            </a:solidFill>
            <a:latin typeface="Calibri" panose="020F0502020204030204" pitchFamily="34" charset="0"/>
          </a:endParaRPr>
        </a:p>
      </dsp:txBody>
      <dsp:txXfrm>
        <a:off x="6001722" y="1517928"/>
        <a:ext cx="1782342" cy="1248618"/>
      </dsp:txXfrm>
    </dsp:sp>
    <dsp:sp modelId="{BE95C5C9-B03B-4101-A661-8B617DA6E9C6}">
      <dsp:nvSpPr>
        <dsp:cNvPr id="0" name=""/>
        <dsp:cNvSpPr/>
      </dsp:nvSpPr>
      <dsp:spPr>
        <a:xfrm>
          <a:off x="3902672" y="2635809"/>
          <a:ext cx="1713790" cy="1713790"/>
        </a:xfrm>
        <a:prstGeom prst="ellipse">
          <a:avLst/>
        </a:prstGeom>
        <a:gradFill rotWithShape="0">
          <a:gsLst>
            <a:gs pos="0">
              <a:schemeClr val="accent4">
                <a:alpha val="50000"/>
                <a:hueOff val="0"/>
                <a:satOff val="0"/>
                <a:lumOff val="0"/>
                <a:alphaOff val="0"/>
                <a:shade val="67000"/>
                <a:satMod val="150000"/>
              </a:schemeClr>
            </a:gs>
            <a:gs pos="30000">
              <a:schemeClr val="accent4">
                <a:alpha val="50000"/>
                <a:hueOff val="0"/>
                <a:satOff val="0"/>
                <a:lumOff val="0"/>
                <a:alphaOff val="0"/>
                <a:shade val="94000"/>
                <a:satMod val="130000"/>
              </a:schemeClr>
            </a:gs>
            <a:gs pos="45000">
              <a:schemeClr val="accent4">
                <a:alpha val="50000"/>
                <a:hueOff val="0"/>
                <a:satOff val="0"/>
                <a:lumOff val="0"/>
                <a:alphaOff val="0"/>
                <a:shade val="100000"/>
                <a:satMod val="120000"/>
              </a:schemeClr>
            </a:gs>
            <a:gs pos="55000">
              <a:schemeClr val="accent4">
                <a:alpha val="50000"/>
                <a:hueOff val="0"/>
                <a:satOff val="0"/>
                <a:lumOff val="0"/>
                <a:alphaOff val="0"/>
                <a:shade val="100000"/>
                <a:satMod val="118000"/>
              </a:schemeClr>
            </a:gs>
            <a:gs pos="73000">
              <a:schemeClr val="accent4">
                <a:alpha val="50000"/>
                <a:hueOff val="0"/>
                <a:satOff val="0"/>
                <a:lumOff val="0"/>
                <a:alphaOff val="0"/>
                <a:shade val="94000"/>
                <a:satMod val="130000"/>
              </a:schemeClr>
            </a:gs>
            <a:gs pos="100000">
              <a:schemeClr val="accent4">
                <a:alpha val="50000"/>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6DF435FF-E0D5-4993-AFC4-4BADABAB9DEB}">
      <dsp:nvSpPr>
        <dsp:cNvPr id="0" name=""/>
        <dsp:cNvSpPr/>
      </dsp:nvSpPr>
      <dsp:spPr>
        <a:xfrm>
          <a:off x="5727516" y="3647925"/>
          <a:ext cx="1782342" cy="124861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l-GR" sz="1600" b="1" kern="1200" dirty="0" smtClean="0">
              <a:solidFill>
                <a:srgbClr val="0070C0"/>
              </a:solidFill>
              <a:latin typeface="Calibri" panose="020F0502020204030204" pitchFamily="34" charset="0"/>
            </a:rPr>
            <a:t>Ταξίδια και διαμονή</a:t>
          </a:r>
          <a:endParaRPr lang="el-GR" sz="1600" b="1" kern="1200" dirty="0">
            <a:solidFill>
              <a:srgbClr val="0070C0"/>
            </a:solidFill>
            <a:latin typeface="Calibri" panose="020F0502020204030204" pitchFamily="34" charset="0"/>
          </a:endParaRPr>
        </a:p>
      </dsp:txBody>
      <dsp:txXfrm>
        <a:off x="5727516" y="3647925"/>
        <a:ext cx="1782342" cy="1248618"/>
      </dsp:txXfrm>
    </dsp:sp>
    <dsp:sp modelId="{4E4D9BDA-59F8-4CCA-AC2B-7A052D1478A5}">
      <dsp:nvSpPr>
        <dsp:cNvPr id="0" name=""/>
        <dsp:cNvSpPr/>
      </dsp:nvSpPr>
      <dsp:spPr>
        <a:xfrm>
          <a:off x="3096505" y="2635809"/>
          <a:ext cx="1713790" cy="1713790"/>
        </a:xfrm>
        <a:prstGeom prst="ellipse">
          <a:avLst/>
        </a:prstGeom>
        <a:gradFill rotWithShape="0">
          <a:gsLst>
            <a:gs pos="0">
              <a:schemeClr val="accent5">
                <a:alpha val="50000"/>
                <a:hueOff val="0"/>
                <a:satOff val="0"/>
                <a:lumOff val="0"/>
                <a:alphaOff val="0"/>
                <a:shade val="67000"/>
                <a:satMod val="150000"/>
              </a:schemeClr>
            </a:gs>
            <a:gs pos="30000">
              <a:schemeClr val="accent5">
                <a:alpha val="50000"/>
                <a:hueOff val="0"/>
                <a:satOff val="0"/>
                <a:lumOff val="0"/>
                <a:alphaOff val="0"/>
                <a:shade val="94000"/>
                <a:satMod val="130000"/>
              </a:schemeClr>
            </a:gs>
            <a:gs pos="45000">
              <a:schemeClr val="accent5">
                <a:alpha val="50000"/>
                <a:hueOff val="0"/>
                <a:satOff val="0"/>
                <a:lumOff val="0"/>
                <a:alphaOff val="0"/>
                <a:shade val="100000"/>
                <a:satMod val="120000"/>
              </a:schemeClr>
            </a:gs>
            <a:gs pos="55000">
              <a:schemeClr val="accent5">
                <a:alpha val="50000"/>
                <a:hueOff val="0"/>
                <a:satOff val="0"/>
                <a:lumOff val="0"/>
                <a:alphaOff val="0"/>
                <a:shade val="100000"/>
                <a:satMod val="118000"/>
              </a:schemeClr>
            </a:gs>
            <a:gs pos="73000">
              <a:schemeClr val="accent5">
                <a:alpha val="50000"/>
                <a:hueOff val="0"/>
                <a:satOff val="0"/>
                <a:lumOff val="0"/>
                <a:alphaOff val="0"/>
                <a:shade val="94000"/>
                <a:satMod val="130000"/>
              </a:schemeClr>
            </a:gs>
            <a:gs pos="100000">
              <a:schemeClr val="accent5">
                <a:alpha val="50000"/>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FBE164F7-FA1A-4092-9A62-7C6D06C8B27B}">
      <dsp:nvSpPr>
        <dsp:cNvPr id="0" name=""/>
        <dsp:cNvSpPr/>
      </dsp:nvSpPr>
      <dsp:spPr>
        <a:xfrm>
          <a:off x="1203109" y="3647925"/>
          <a:ext cx="1782342" cy="124861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l-GR" sz="1600" b="1" kern="1200" smtClean="0">
              <a:solidFill>
                <a:srgbClr val="0070C0"/>
              </a:solidFill>
              <a:latin typeface="Calibri" panose="020F0502020204030204" pitchFamily="34" charset="0"/>
            </a:rPr>
            <a:t>Εξωτερικοί συνεργάτες – Εμπειρογνωμονες – Υπηρεσίες</a:t>
          </a:r>
          <a:endParaRPr lang="el-GR" sz="1600" b="1" kern="1200">
            <a:solidFill>
              <a:srgbClr val="0070C0"/>
            </a:solidFill>
            <a:latin typeface="Calibri" panose="020F0502020204030204" pitchFamily="34" charset="0"/>
          </a:endParaRPr>
        </a:p>
      </dsp:txBody>
      <dsp:txXfrm>
        <a:off x="1203109" y="3647925"/>
        <a:ext cx="1782342" cy="1248618"/>
      </dsp:txXfrm>
    </dsp:sp>
    <dsp:sp modelId="{8A5C3A18-6417-4154-B2AB-DEDB5672BFA3}">
      <dsp:nvSpPr>
        <dsp:cNvPr id="0" name=""/>
        <dsp:cNvSpPr/>
      </dsp:nvSpPr>
      <dsp:spPr>
        <a:xfrm>
          <a:off x="2847662" y="1869010"/>
          <a:ext cx="1713790" cy="1713790"/>
        </a:xfrm>
        <a:prstGeom prst="ellipse">
          <a:avLst/>
        </a:prstGeom>
        <a:gradFill rotWithShape="0">
          <a:gsLst>
            <a:gs pos="0">
              <a:schemeClr val="accent6">
                <a:alpha val="50000"/>
                <a:hueOff val="0"/>
                <a:satOff val="0"/>
                <a:lumOff val="0"/>
                <a:alphaOff val="0"/>
                <a:shade val="67000"/>
                <a:satMod val="150000"/>
              </a:schemeClr>
            </a:gs>
            <a:gs pos="30000">
              <a:schemeClr val="accent6">
                <a:alpha val="50000"/>
                <a:hueOff val="0"/>
                <a:satOff val="0"/>
                <a:lumOff val="0"/>
                <a:alphaOff val="0"/>
                <a:shade val="94000"/>
                <a:satMod val="130000"/>
              </a:schemeClr>
            </a:gs>
            <a:gs pos="45000">
              <a:schemeClr val="accent6">
                <a:alpha val="50000"/>
                <a:hueOff val="0"/>
                <a:satOff val="0"/>
                <a:lumOff val="0"/>
                <a:alphaOff val="0"/>
                <a:shade val="100000"/>
                <a:satMod val="120000"/>
              </a:schemeClr>
            </a:gs>
            <a:gs pos="55000">
              <a:schemeClr val="accent6">
                <a:alpha val="50000"/>
                <a:hueOff val="0"/>
                <a:satOff val="0"/>
                <a:lumOff val="0"/>
                <a:alphaOff val="0"/>
                <a:shade val="100000"/>
                <a:satMod val="118000"/>
              </a:schemeClr>
            </a:gs>
            <a:gs pos="73000">
              <a:schemeClr val="accent6">
                <a:alpha val="50000"/>
                <a:hueOff val="0"/>
                <a:satOff val="0"/>
                <a:lumOff val="0"/>
                <a:alphaOff val="0"/>
                <a:shade val="94000"/>
                <a:satMod val="130000"/>
              </a:schemeClr>
            </a:gs>
            <a:gs pos="100000">
              <a:schemeClr val="accent6">
                <a:alpha val="50000"/>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2382904F-2D88-4D60-8F37-69225EFF2998}">
      <dsp:nvSpPr>
        <dsp:cNvPr id="0" name=""/>
        <dsp:cNvSpPr/>
      </dsp:nvSpPr>
      <dsp:spPr>
        <a:xfrm>
          <a:off x="928903" y="1517928"/>
          <a:ext cx="1782342" cy="124861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l-GR" sz="1600" b="1" kern="1200" dirty="0" smtClean="0">
              <a:solidFill>
                <a:srgbClr val="0070C0"/>
              </a:solidFill>
              <a:latin typeface="Calibri" panose="020F0502020204030204" pitchFamily="34" charset="0"/>
            </a:rPr>
            <a:t>Εξοπλισμός</a:t>
          </a:r>
          <a:endParaRPr lang="el-GR" sz="1600" b="1" kern="1200" dirty="0">
            <a:solidFill>
              <a:srgbClr val="0070C0"/>
            </a:solidFill>
            <a:latin typeface="Calibri" panose="020F0502020204030204" pitchFamily="34" charset="0"/>
          </a:endParaRPr>
        </a:p>
      </dsp:txBody>
      <dsp:txXfrm>
        <a:off x="928903" y="1517928"/>
        <a:ext cx="1782342" cy="124861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4536B-4368-436B-ACA6-D4B64788B7C2}">
      <dsp:nvSpPr>
        <dsp:cNvPr id="0" name=""/>
        <dsp:cNvSpPr/>
      </dsp:nvSpPr>
      <dsp:spPr>
        <a:xfrm>
          <a:off x="0" y="561662"/>
          <a:ext cx="8229600" cy="748883"/>
        </a:xfrm>
        <a:prstGeom prst="notchedRightArrow">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D87253E5-671F-4539-9BE3-C86EC084BD50}">
      <dsp:nvSpPr>
        <dsp:cNvPr id="0" name=""/>
        <dsp:cNvSpPr/>
      </dsp:nvSpPr>
      <dsp:spPr>
        <a:xfrm>
          <a:off x="3616" y="0"/>
          <a:ext cx="2386905" cy="74888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l-GR" sz="1700" b="1" kern="1200" dirty="0" smtClean="0"/>
            <a:t>Ανταλλαγή εμπειριών / καλών πρακτικών</a:t>
          </a:r>
          <a:endParaRPr lang="el-GR" sz="1700" b="1" kern="1200" dirty="0"/>
        </a:p>
      </dsp:txBody>
      <dsp:txXfrm>
        <a:off x="3616" y="0"/>
        <a:ext cx="2386905" cy="748883"/>
      </dsp:txXfrm>
    </dsp:sp>
    <dsp:sp modelId="{E7CFC3F3-A86C-492C-91B0-44A9EE3A5C41}">
      <dsp:nvSpPr>
        <dsp:cNvPr id="0" name=""/>
        <dsp:cNvSpPr/>
      </dsp:nvSpPr>
      <dsp:spPr>
        <a:xfrm>
          <a:off x="1103458" y="842493"/>
          <a:ext cx="187220" cy="187220"/>
        </a:xfrm>
        <a:prstGeom prst="ellipse">
          <a:avLst/>
        </a:prstGeom>
        <a:solidFill>
          <a:schemeClr val="accent2">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3C0079C-BECB-4831-8CCB-AE2C1C4D51CF}">
      <dsp:nvSpPr>
        <dsp:cNvPr id="0" name=""/>
        <dsp:cNvSpPr/>
      </dsp:nvSpPr>
      <dsp:spPr>
        <a:xfrm>
          <a:off x="2509867" y="1123324"/>
          <a:ext cx="2386905" cy="74888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l-GR" sz="1700" b="1" kern="1200" dirty="0" smtClean="0"/>
            <a:t>Επικοινωνία &amp; διάχυση</a:t>
          </a:r>
          <a:endParaRPr lang="el-GR" sz="1700" b="1" kern="1200" dirty="0"/>
        </a:p>
      </dsp:txBody>
      <dsp:txXfrm>
        <a:off x="2509867" y="1123324"/>
        <a:ext cx="2386905" cy="748883"/>
      </dsp:txXfrm>
    </dsp:sp>
    <dsp:sp modelId="{7ACDA04A-8513-426B-876F-0B54995FB52B}">
      <dsp:nvSpPr>
        <dsp:cNvPr id="0" name=""/>
        <dsp:cNvSpPr/>
      </dsp:nvSpPr>
      <dsp:spPr>
        <a:xfrm>
          <a:off x="3609709" y="842493"/>
          <a:ext cx="187220" cy="187220"/>
        </a:xfrm>
        <a:prstGeom prst="ellipse">
          <a:avLst/>
        </a:prstGeom>
        <a:solidFill>
          <a:schemeClr val="accent3">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DE3A31A-F785-4AC3-A8E0-55C92A5B9B3F}">
      <dsp:nvSpPr>
        <dsp:cNvPr id="0" name=""/>
        <dsp:cNvSpPr/>
      </dsp:nvSpPr>
      <dsp:spPr>
        <a:xfrm>
          <a:off x="5016118" y="0"/>
          <a:ext cx="2386905" cy="74888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l-GR" sz="1700" b="1" kern="1200" dirty="0" smtClean="0"/>
            <a:t>Διαχείριση &amp; συντονισμός</a:t>
          </a:r>
          <a:endParaRPr lang="el-GR" sz="1700" b="1" kern="1200" dirty="0"/>
        </a:p>
      </dsp:txBody>
      <dsp:txXfrm>
        <a:off x="5016118" y="0"/>
        <a:ext cx="2386905" cy="748883"/>
      </dsp:txXfrm>
    </dsp:sp>
    <dsp:sp modelId="{EB053024-B133-44EE-B023-5400D26E3E2B}">
      <dsp:nvSpPr>
        <dsp:cNvPr id="0" name=""/>
        <dsp:cNvSpPr/>
      </dsp:nvSpPr>
      <dsp:spPr>
        <a:xfrm>
          <a:off x="6115960" y="842493"/>
          <a:ext cx="187220" cy="187220"/>
        </a:xfrm>
        <a:prstGeom prst="ellipse">
          <a:avLst/>
        </a:prstGeom>
        <a:solidFill>
          <a:schemeClr val="accent4">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4536B-4368-436B-ACA6-D4B64788B7C2}">
      <dsp:nvSpPr>
        <dsp:cNvPr id="0" name=""/>
        <dsp:cNvSpPr/>
      </dsp:nvSpPr>
      <dsp:spPr>
        <a:xfrm>
          <a:off x="0" y="613447"/>
          <a:ext cx="8229600" cy="817929"/>
        </a:xfrm>
        <a:prstGeom prst="notchedRightArrow">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D87253E5-671F-4539-9BE3-C86EC084BD50}">
      <dsp:nvSpPr>
        <dsp:cNvPr id="0" name=""/>
        <dsp:cNvSpPr/>
      </dsp:nvSpPr>
      <dsp:spPr>
        <a:xfrm>
          <a:off x="3616" y="0"/>
          <a:ext cx="2386905" cy="81792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l-GR" sz="1900" b="1" kern="1200" dirty="0" smtClean="0"/>
            <a:t>Εποπτεία</a:t>
          </a:r>
          <a:endParaRPr lang="el-GR" sz="1900" b="1" kern="1200" dirty="0"/>
        </a:p>
      </dsp:txBody>
      <dsp:txXfrm>
        <a:off x="3616" y="0"/>
        <a:ext cx="2386905" cy="817929"/>
      </dsp:txXfrm>
    </dsp:sp>
    <dsp:sp modelId="{E7CFC3F3-A86C-492C-91B0-44A9EE3A5C41}">
      <dsp:nvSpPr>
        <dsp:cNvPr id="0" name=""/>
        <dsp:cNvSpPr/>
      </dsp:nvSpPr>
      <dsp:spPr>
        <a:xfrm>
          <a:off x="1094828" y="920170"/>
          <a:ext cx="204482" cy="204482"/>
        </a:xfrm>
        <a:prstGeom prst="ellipse">
          <a:avLst/>
        </a:prstGeom>
        <a:solidFill>
          <a:schemeClr val="accent2">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3C0079C-BECB-4831-8CCB-AE2C1C4D51CF}">
      <dsp:nvSpPr>
        <dsp:cNvPr id="0" name=""/>
        <dsp:cNvSpPr/>
      </dsp:nvSpPr>
      <dsp:spPr>
        <a:xfrm>
          <a:off x="2509867" y="1226894"/>
          <a:ext cx="2386905" cy="81792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l-GR" sz="1900" b="1" kern="1200" dirty="0" smtClean="0"/>
            <a:t>Επικοινωνία &amp; διάχυση</a:t>
          </a:r>
          <a:endParaRPr lang="el-GR" sz="1900" b="1" kern="1200" dirty="0"/>
        </a:p>
      </dsp:txBody>
      <dsp:txXfrm>
        <a:off x="2509867" y="1226894"/>
        <a:ext cx="2386905" cy="817929"/>
      </dsp:txXfrm>
    </dsp:sp>
    <dsp:sp modelId="{7ACDA04A-8513-426B-876F-0B54995FB52B}">
      <dsp:nvSpPr>
        <dsp:cNvPr id="0" name=""/>
        <dsp:cNvSpPr/>
      </dsp:nvSpPr>
      <dsp:spPr>
        <a:xfrm>
          <a:off x="3601078" y="920170"/>
          <a:ext cx="204482" cy="204482"/>
        </a:xfrm>
        <a:prstGeom prst="ellipse">
          <a:avLst/>
        </a:prstGeom>
        <a:solidFill>
          <a:schemeClr val="accent3">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DE3A31A-F785-4AC3-A8E0-55C92A5B9B3F}">
      <dsp:nvSpPr>
        <dsp:cNvPr id="0" name=""/>
        <dsp:cNvSpPr/>
      </dsp:nvSpPr>
      <dsp:spPr>
        <a:xfrm>
          <a:off x="5016118" y="0"/>
          <a:ext cx="2386905" cy="81792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l-GR" sz="1900" b="1" kern="1200" dirty="0" smtClean="0"/>
            <a:t>Διαχείριση &amp; συντονισμός</a:t>
          </a:r>
          <a:endParaRPr lang="el-GR" sz="1900" b="1" kern="1200" dirty="0"/>
        </a:p>
      </dsp:txBody>
      <dsp:txXfrm>
        <a:off x="5016118" y="0"/>
        <a:ext cx="2386905" cy="817929"/>
      </dsp:txXfrm>
    </dsp:sp>
    <dsp:sp modelId="{EB053024-B133-44EE-B023-5400D26E3E2B}">
      <dsp:nvSpPr>
        <dsp:cNvPr id="0" name=""/>
        <dsp:cNvSpPr/>
      </dsp:nvSpPr>
      <dsp:spPr>
        <a:xfrm>
          <a:off x="6107329" y="920170"/>
          <a:ext cx="204482" cy="204482"/>
        </a:xfrm>
        <a:prstGeom prst="ellipse">
          <a:avLst/>
        </a:prstGeom>
        <a:solidFill>
          <a:schemeClr val="accent4">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34C24-30DB-47C9-88FC-C01E7E6151A7}">
      <dsp:nvSpPr>
        <dsp:cNvPr id="0" name=""/>
        <dsp:cNvSpPr/>
      </dsp:nvSpPr>
      <dsp:spPr>
        <a:xfrm rot="16200000">
          <a:off x="615" y="350486"/>
          <a:ext cx="3865609" cy="3865609"/>
        </a:xfrm>
        <a:prstGeom prst="downArrow">
          <a:avLst>
            <a:gd name="adj1" fmla="val 50000"/>
            <a:gd name="adj2" fmla="val 35000"/>
          </a:avLst>
        </a:prstGeom>
        <a:solidFill>
          <a:schemeClr val="accent2">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l-GR" sz="1500" kern="1200" dirty="0" smtClean="0">
              <a:solidFill>
                <a:schemeClr val="bg1"/>
              </a:solidFill>
              <a:latin typeface="Calibri" panose="020F0502020204030204" pitchFamily="34" charset="0"/>
            </a:rPr>
            <a:t>Συμμετοχή τουλάχιστον 3 χωρών, εκ των οποίων, τουλάχιστον 2 εταίροι, πρέπει να προέρχονται από κράτη - μέλη της ΕΕ και να χρηματοδοτούνται από το πρόγραμμα </a:t>
          </a:r>
          <a:r>
            <a:rPr lang="el-GR" sz="1500" kern="1200" dirty="0" err="1" smtClean="0">
              <a:solidFill>
                <a:schemeClr val="bg1"/>
              </a:solidFill>
              <a:latin typeface="Calibri" panose="020F0502020204030204" pitchFamily="34" charset="0"/>
            </a:rPr>
            <a:t>Interreg</a:t>
          </a:r>
          <a:r>
            <a:rPr lang="el-GR" sz="1500" kern="1200" dirty="0" smtClean="0">
              <a:solidFill>
                <a:schemeClr val="bg1"/>
              </a:solidFill>
              <a:latin typeface="Calibri" panose="020F0502020204030204" pitchFamily="34" charset="0"/>
            </a:rPr>
            <a:t> </a:t>
          </a:r>
          <a:r>
            <a:rPr lang="en-US" sz="1500" kern="1200" dirty="0" smtClean="0">
              <a:solidFill>
                <a:schemeClr val="bg1"/>
              </a:solidFill>
              <a:latin typeface="Calibri" panose="020F0502020204030204" pitchFamily="34" charset="0"/>
            </a:rPr>
            <a:t>Europe</a:t>
          </a:r>
          <a:r>
            <a:rPr lang="el-GR" sz="1500" kern="1200" dirty="0" smtClean="0">
              <a:solidFill>
                <a:schemeClr val="bg1"/>
              </a:solidFill>
              <a:latin typeface="Calibri" panose="020F0502020204030204" pitchFamily="34" charset="0"/>
            </a:rPr>
            <a:t>.</a:t>
          </a:r>
          <a:endParaRPr lang="en-US" sz="1500" kern="1200" dirty="0">
            <a:solidFill>
              <a:schemeClr val="bg1"/>
            </a:solidFill>
            <a:latin typeface="Calibri" panose="020F0502020204030204" pitchFamily="34" charset="0"/>
          </a:endParaRPr>
        </a:p>
      </dsp:txBody>
      <dsp:txXfrm rot="5400000">
        <a:off x="615" y="1316888"/>
        <a:ext cx="3189127" cy="1932805"/>
      </dsp:txXfrm>
    </dsp:sp>
    <dsp:sp modelId="{DE8596F9-02DE-451F-A2AC-E429C2095F4F}">
      <dsp:nvSpPr>
        <dsp:cNvPr id="0" name=""/>
        <dsp:cNvSpPr/>
      </dsp:nvSpPr>
      <dsp:spPr>
        <a:xfrm rot="5400000">
          <a:off x="4090325" y="350486"/>
          <a:ext cx="3865609" cy="3865609"/>
        </a:xfrm>
        <a:prstGeom prst="downArrow">
          <a:avLst>
            <a:gd name="adj1" fmla="val 50000"/>
            <a:gd name="adj2" fmla="val 35000"/>
          </a:avLst>
        </a:prstGeom>
        <a:solidFill>
          <a:schemeClr val="accent3">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l-GR" sz="1500" kern="1200" dirty="0" smtClean="0">
              <a:solidFill>
                <a:schemeClr val="bg1"/>
              </a:solidFill>
              <a:latin typeface="Calibri" panose="020F0502020204030204" pitchFamily="34" charset="0"/>
            </a:rPr>
            <a:t>μια εταιρική σχέση μεταξύ 5 </a:t>
          </a:r>
          <a:r>
            <a:rPr lang="en-US" sz="1500" kern="1200" dirty="0" smtClean="0">
              <a:solidFill>
                <a:schemeClr val="bg1"/>
              </a:solidFill>
              <a:latin typeface="Calibri" panose="020F0502020204030204" pitchFamily="34" charset="0"/>
            </a:rPr>
            <a:t>-</a:t>
          </a:r>
          <a:r>
            <a:rPr lang="el-GR" sz="1500" kern="1200" dirty="0" smtClean="0">
              <a:solidFill>
                <a:schemeClr val="bg1"/>
              </a:solidFill>
              <a:latin typeface="Calibri" panose="020F0502020204030204" pitchFamily="34" charset="0"/>
            </a:rPr>
            <a:t>10 εταίρων (λαμβάνοντας επίσης υπόψη ότι η ίδια περιοχή μπορεί να εκπροσωπείται από πολλούς εταίρους), φαίνεται να είναι η αποτελεσματικότερη σύνθεση για να εξασφαλιστεί η αποτελεσματική διαπεριφερειακή εκμάθηση</a:t>
          </a:r>
          <a:endParaRPr lang="el-GR" sz="1500" kern="1200" dirty="0">
            <a:solidFill>
              <a:schemeClr val="bg1"/>
            </a:solidFill>
            <a:latin typeface="Calibri" panose="020F0502020204030204" pitchFamily="34" charset="0"/>
          </a:endParaRPr>
        </a:p>
      </dsp:txBody>
      <dsp:txXfrm rot="-5400000">
        <a:off x="4766807" y="1316888"/>
        <a:ext cx="3189127" cy="193280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3FCB3-635E-4A8B-AC5C-DBEBA672CD36}">
      <dsp:nvSpPr>
        <dsp:cNvPr id="0" name=""/>
        <dsp:cNvSpPr/>
      </dsp:nvSpPr>
      <dsp:spPr>
        <a:xfrm rot="5400000">
          <a:off x="396880" y="1725378"/>
          <a:ext cx="1176665" cy="1957944"/>
        </a:xfrm>
        <a:prstGeom prst="corner">
          <a:avLst>
            <a:gd name="adj1" fmla="val 16120"/>
            <a:gd name="adj2" fmla="val 16110"/>
          </a:avLst>
        </a:prstGeom>
        <a:solidFill>
          <a:schemeClr val="accent2">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8D83A98-0398-42DF-9BA8-E07FD8D7BEED}">
      <dsp:nvSpPr>
        <dsp:cNvPr id="0" name=""/>
        <dsp:cNvSpPr/>
      </dsp:nvSpPr>
      <dsp:spPr>
        <a:xfrm>
          <a:off x="200465" y="2310382"/>
          <a:ext cx="1767643" cy="154944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l-GR" sz="1600" kern="1200" smtClean="0">
              <a:latin typeface="Calibri" panose="020F0502020204030204" pitchFamily="34" charset="0"/>
            </a:rPr>
            <a:t>Να έχει γίνει προσεκτική αναζήτηση εταίρων</a:t>
          </a:r>
          <a:endParaRPr lang="el-GR" sz="1600" kern="1200">
            <a:latin typeface="Calibri" panose="020F0502020204030204" pitchFamily="34" charset="0"/>
          </a:endParaRPr>
        </a:p>
      </dsp:txBody>
      <dsp:txXfrm>
        <a:off x="200465" y="2310382"/>
        <a:ext cx="1767643" cy="1549442"/>
      </dsp:txXfrm>
    </dsp:sp>
    <dsp:sp modelId="{05F50CAE-2122-4DAD-998A-26F99A7F134D}">
      <dsp:nvSpPr>
        <dsp:cNvPr id="0" name=""/>
        <dsp:cNvSpPr/>
      </dsp:nvSpPr>
      <dsp:spPr>
        <a:xfrm>
          <a:off x="1634591" y="1581232"/>
          <a:ext cx="333517" cy="333517"/>
        </a:xfrm>
        <a:prstGeom prst="triangle">
          <a:avLst>
            <a:gd name="adj" fmla="val 100000"/>
          </a:avLst>
        </a:prstGeom>
        <a:solidFill>
          <a:schemeClr val="accent3">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2C393DF-30F7-422C-95FA-88748CED8C60}">
      <dsp:nvSpPr>
        <dsp:cNvPr id="0" name=""/>
        <dsp:cNvSpPr/>
      </dsp:nvSpPr>
      <dsp:spPr>
        <a:xfrm rot="5400000">
          <a:off x="2560821" y="1189909"/>
          <a:ext cx="1176665" cy="1957944"/>
        </a:xfrm>
        <a:prstGeom prst="corner">
          <a:avLst>
            <a:gd name="adj1" fmla="val 16120"/>
            <a:gd name="adj2" fmla="val 16110"/>
          </a:avLst>
        </a:prstGeom>
        <a:solidFill>
          <a:schemeClr val="accent4">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BA0BA6B-9D7F-48DF-8054-95DA2162DEF1}">
      <dsp:nvSpPr>
        <dsp:cNvPr id="0" name=""/>
        <dsp:cNvSpPr/>
      </dsp:nvSpPr>
      <dsp:spPr>
        <a:xfrm>
          <a:off x="2364406" y="1774913"/>
          <a:ext cx="1767643" cy="154944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l-GR" sz="1600" kern="1200" dirty="0" smtClean="0">
              <a:latin typeface="Calibri" panose="020F0502020204030204" pitchFamily="34" charset="0"/>
            </a:rPr>
            <a:t>Να υπάρχει ουσιαστική συνεργασία μεταξύ των εταίρων κατά τη διαμόρφωση της πρότασης, με στόχο εφικτές δράσεις, καλά οργανωμένες</a:t>
          </a:r>
          <a:endParaRPr lang="el-GR" sz="1600" kern="1200" dirty="0">
            <a:latin typeface="Calibri" panose="020F0502020204030204" pitchFamily="34" charset="0"/>
          </a:endParaRPr>
        </a:p>
      </dsp:txBody>
      <dsp:txXfrm>
        <a:off x="2364406" y="1774913"/>
        <a:ext cx="1767643" cy="1549442"/>
      </dsp:txXfrm>
    </dsp:sp>
    <dsp:sp modelId="{45D2D3F1-930C-41DA-882C-6D3A00AAAB46}">
      <dsp:nvSpPr>
        <dsp:cNvPr id="0" name=""/>
        <dsp:cNvSpPr/>
      </dsp:nvSpPr>
      <dsp:spPr>
        <a:xfrm>
          <a:off x="3798532" y="1045763"/>
          <a:ext cx="333517" cy="333517"/>
        </a:xfrm>
        <a:prstGeom prst="triangle">
          <a:avLst>
            <a:gd name="adj" fmla="val 100000"/>
          </a:avLst>
        </a:prstGeom>
        <a:solidFill>
          <a:schemeClr val="accent5">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179B459-A930-4605-B72C-026040EAD209}">
      <dsp:nvSpPr>
        <dsp:cNvPr id="0" name=""/>
        <dsp:cNvSpPr/>
      </dsp:nvSpPr>
      <dsp:spPr>
        <a:xfrm rot="5400000">
          <a:off x="4724761" y="654440"/>
          <a:ext cx="1176665" cy="1957944"/>
        </a:xfrm>
        <a:prstGeom prst="corner">
          <a:avLst>
            <a:gd name="adj1" fmla="val 16120"/>
            <a:gd name="adj2" fmla="val 16110"/>
          </a:avLst>
        </a:prstGeom>
        <a:solidFill>
          <a:schemeClr val="accent6">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A4B0A31-31A3-4FFA-861D-04344E650BA6}">
      <dsp:nvSpPr>
        <dsp:cNvPr id="0" name=""/>
        <dsp:cNvSpPr/>
      </dsp:nvSpPr>
      <dsp:spPr>
        <a:xfrm>
          <a:off x="4528347" y="1239443"/>
          <a:ext cx="1767643" cy="154944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l-GR" sz="1600" kern="1200" smtClean="0">
              <a:latin typeface="Calibri" panose="020F0502020204030204" pitchFamily="34" charset="0"/>
            </a:rPr>
            <a:t>Να έχει σαφή διατύπωση</a:t>
          </a:r>
          <a:endParaRPr lang="el-GR" sz="1600" kern="1200">
            <a:latin typeface="Calibri" panose="020F0502020204030204" pitchFamily="34" charset="0"/>
          </a:endParaRPr>
        </a:p>
      </dsp:txBody>
      <dsp:txXfrm>
        <a:off x="4528347" y="1239443"/>
        <a:ext cx="1767643" cy="1549442"/>
      </dsp:txXfrm>
    </dsp:sp>
    <dsp:sp modelId="{4BEA7701-3C7F-413F-A933-249BFC73EA30}">
      <dsp:nvSpPr>
        <dsp:cNvPr id="0" name=""/>
        <dsp:cNvSpPr/>
      </dsp:nvSpPr>
      <dsp:spPr>
        <a:xfrm>
          <a:off x="5962472" y="510294"/>
          <a:ext cx="333517" cy="333517"/>
        </a:xfrm>
        <a:prstGeom prst="triangle">
          <a:avLst>
            <a:gd name="adj" fmla="val 100000"/>
          </a:avLst>
        </a:prstGeom>
        <a:solidFill>
          <a:schemeClr val="accent2">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252D5DC-F3EF-4BED-88C4-6504A8B24B67}">
      <dsp:nvSpPr>
        <dsp:cNvPr id="0" name=""/>
        <dsp:cNvSpPr/>
      </dsp:nvSpPr>
      <dsp:spPr>
        <a:xfrm rot="5400000">
          <a:off x="6888702" y="118971"/>
          <a:ext cx="1176665" cy="1957944"/>
        </a:xfrm>
        <a:prstGeom prst="corner">
          <a:avLst>
            <a:gd name="adj1" fmla="val 16120"/>
            <a:gd name="adj2" fmla="val 16110"/>
          </a:avLst>
        </a:prstGeom>
        <a:solidFill>
          <a:schemeClr val="accent3">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A918F68-1D2D-4B24-82E7-12CEA5B9B691}">
      <dsp:nvSpPr>
        <dsp:cNvPr id="0" name=""/>
        <dsp:cNvSpPr/>
      </dsp:nvSpPr>
      <dsp:spPr>
        <a:xfrm>
          <a:off x="6692287" y="703974"/>
          <a:ext cx="1767643" cy="154944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l-GR" sz="1600" kern="1200" smtClean="0">
              <a:latin typeface="Calibri" panose="020F0502020204030204" pitchFamily="34" charset="0"/>
            </a:rPr>
            <a:t>Να έχει εξορθολογισμένες δαπάνες </a:t>
          </a:r>
          <a:endParaRPr lang="el-GR" sz="1600" kern="1200">
            <a:latin typeface="Calibri" panose="020F0502020204030204" pitchFamily="34" charset="0"/>
          </a:endParaRPr>
        </a:p>
      </dsp:txBody>
      <dsp:txXfrm>
        <a:off x="6692287" y="703974"/>
        <a:ext cx="1767643" cy="15494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C9387-8DD4-4BB9-BC00-F0833EB07A9A}">
      <dsp:nvSpPr>
        <dsp:cNvPr id="0" name=""/>
        <dsp:cNvSpPr/>
      </dsp:nvSpPr>
      <dsp:spPr>
        <a:xfrm rot="5400000">
          <a:off x="493261" y="1818134"/>
          <a:ext cx="1681175" cy="2797439"/>
        </a:xfrm>
        <a:prstGeom prst="corner">
          <a:avLst>
            <a:gd name="adj1" fmla="val 16120"/>
            <a:gd name="adj2" fmla="val 16110"/>
          </a:avLst>
        </a:prstGeom>
        <a:gradFill rotWithShape="0">
          <a:gsLst>
            <a:gs pos="0">
              <a:schemeClr val="accent2">
                <a:hueOff val="0"/>
                <a:satOff val="0"/>
                <a:lumOff val="0"/>
                <a:alphaOff val="0"/>
                <a:shade val="67000"/>
                <a:satMod val="150000"/>
              </a:schemeClr>
            </a:gs>
            <a:gs pos="30000">
              <a:schemeClr val="accent2">
                <a:hueOff val="0"/>
                <a:satOff val="0"/>
                <a:lumOff val="0"/>
                <a:alphaOff val="0"/>
                <a:shade val="94000"/>
                <a:satMod val="130000"/>
              </a:schemeClr>
            </a:gs>
            <a:gs pos="45000">
              <a:schemeClr val="accent2">
                <a:hueOff val="0"/>
                <a:satOff val="0"/>
                <a:lumOff val="0"/>
                <a:alphaOff val="0"/>
                <a:shade val="100000"/>
                <a:satMod val="120000"/>
              </a:schemeClr>
            </a:gs>
            <a:gs pos="55000">
              <a:schemeClr val="accent2">
                <a:hueOff val="0"/>
                <a:satOff val="0"/>
                <a:lumOff val="0"/>
                <a:alphaOff val="0"/>
                <a:shade val="100000"/>
                <a:satMod val="118000"/>
              </a:schemeClr>
            </a:gs>
            <a:gs pos="73000">
              <a:schemeClr val="accent2">
                <a:hueOff val="0"/>
                <a:satOff val="0"/>
                <a:lumOff val="0"/>
                <a:alphaOff val="0"/>
                <a:shade val="94000"/>
                <a:satMod val="130000"/>
              </a:schemeClr>
            </a:gs>
            <a:gs pos="100000">
              <a:schemeClr val="accent2">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27B68D-5FAF-4BD2-9DCB-CA5115EB74CF}">
      <dsp:nvSpPr>
        <dsp:cNvPr id="0" name=""/>
        <dsp:cNvSpPr/>
      </dsp:nvSpPr>
      <dsp:spPr>
        <a:xfrm>
          <a:off x="279462" y="2612642"/>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b="1" u="sng" kern="1200" dirty="0" smtClean="0">
              <a:effectLst/>
              <a:latin typeface="Calibri" pitchFamily="34" charset="0"/>
            </a:rPr>
            <a:t>Έξυπνη:</a:t>
          </a:r>
          <a:r>
            <a:rPr lang="el-GR" sz="1800" b="1" kern="1200" dirty="0" smtClean="0">
              <a:effectLst/>
              <a:latin typeface="Calibri" pitchFamily="34" charset="0"/>
            </a:rPr>
            <a:t> </a:t>
          </a:r>
          <a:r>
            <a:rPr lang="el-GR" sz="1800" b="0" kern="1200" dirty="0" smtClean="0">
              <a:effectLst/>
              <a:latin typeface="Calibri" pitchFamily="34" charset="0"/>
            </a:rPr>
            <a:t>αποτελεσματικότερες επενδύσεις στην εκπαίδευση, την έρευνα &amp; την καινοτομία. </a:t>
          </a:r>
          <a:endParaRPr lang="el-GR" sz="1800" b="0" kern="1200" dirty="0">
            <a:effectLst/>
            <a:latin typeface="Calibri" pitchFamily="34" charset="0"/>
          </a:endParaRPr>
        </a:p>
      </dsp:txBody>
      <dsp:txXfrm>
        <a:off x="279462" y="2612642"/>
        <a:ext cx="2525543" cy="2213787"/>
      </dsp:txXfrm>
    </dsp:sp>
    <dsp:sp modelId="{781E577A-8D4F-4A5E-B4AB-67014DC5EF31}">
      <dsp:nvSpPr>
        <dsp:cNvPr id="0" name=""/>
        <dsp:cNvSpPr/>
      </dsp:nvSpPr>
      <dsp:spPr>
        <a:xfrm>
          <a:off x="2328488" y="1570860"/>
          <a:ext cx="476517" cy="476517"/>
        </a:xfrm>
        <a:prstGeom prst="triangle">
          <a:avLst>
            <a:gd name="adj" fmla="val 100000"/>
          </a:avLst>
        </a:prstGeom>
        <a:gradFill rotWithShape="0">
          <a:gsLst>
            <a:gs pos="0">
              <a:schemeClr val="accent3">
                <a:hueOff val="0"/>
                <a:satOff val="0"/>
                <a:lumOff val="0"/>
                <a:alphaOff val="0"/>
                <a:shade val="67000"/>
                <a:satMod val="150000"/>
              </a:schemeClr>
            </a:gs>
            <a:gs pos="30000">
              <a:schemeClr val="accent3">
                <a:hueOff val="0"/>
                <a:satOff val="0"/>
                <a:lumOff val="0"/>
                <a:alphaOff val="0"/>
                <a:shade val="94000"/>
                <a:satMod val="130000"/>
              </a:schemeClr>
            </a:gs>
            <a:gs pos="45000">
              <a:schemeClr val="accent3">
                <a:hueOff val="0"/>
                <a:satOff val="0"/>
                <a:lumOff val="0"/>
                <a:alphaOff val="0"/>
                <a:shade val="100000"/>
                <a:satMod val="120000"/>
              </a:schemeClr>
            </a:gs>
            <a:gs pos="55000">
              <a:schemeClr val="accent3">
                <a:hueOff val="0"/>
                <a:satOff val="0"/>
                <a:lumOff val="0"/>
                <a:alphaOff val="0"/>
                <a:shade val="100000"/>
                <a:satMod val="118000"/>
              </a:schemeClr>
            </a:gs>
            <a:gs pos="73000">
              <a:schemeClr val="accent3">
                <a:hueOff val="0"/>
                <a:satOff val="0"/>
                <a:lumOff val="0"/>
                <a:alphaOff val="0"/>
                <a:shade val="94000"/>
                <a:satMod val="130000"/>
              </a:schemeClr>
            </a:gs>
            <a:gs pos="100000">
              <a:schemeClr val="accent3">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C91D6C-6AD7-4A22-A62C-BABC351700F8}">
      <dsp:nvSpPr>
        <dsp:cNvPr id="0" name=""/>
        <dsp:cNvSpPr/>
      </dsp:nvSpPr>
      <dsp:spPr>
        <a:xfrm rot="5400000">
          <a:off x="3651851" y="1011752"/>
          <a:ext cx="1681175" cy="2797439"/>
        </a:xfrm>
        <a:prstGeom prst="corner">
          <a:avLst>
            <a:gd name="adj1" fmla="val 16120"/>
            <a:gd name="adj2" fmla="val 16110"/>
          </a:avLst>
        </a:prstGeom>
        <a:gradFill rotWithShape="0">
          <a:gsLst>
            <a:gs pos="0">
              <a:schemeClr val="accent4">
                <a:hueOff val="0"/>
                <a:satOff val="0"/>
                <a:lumOff val="0"/>
                <a:alphaOff val="0"/>
                <a:shade val="67000"/>
                <a:satMod val="150000"/>
              </a:schemeClr>
            </a:gs>
            <a:gs pos="30000">
              <a:schemeClr val="accent4">
                <a:hueOff val="0"/>
                <a:satOff val="0"/>
                <a:lumOff val="0"/>
                <a:alphaOff val="0"/>
                <a:shade val="94000"/>
                <a:satMod val="130000"/>
              </a:schemeClr>
            </a:gs>
            <a:gs pos="45000">
              <a:schemeClr val="accent4">
                <a:hueOff val="0"/>
                <a:satOff val="0"/>
                <a:lumOff val="0"/>
                <a:alphaOff val="0"/>
                <a:shade val="100000"/>
                <a:satMod val="120000"/>
              </a:schemeClr>
            </a:gs>
            <a:gs pos="55000">
              <a:schemeClr val="accent4">
                <a:hueOff val="0"/>
                <a:satOff val="0"/>
                <a:lumOff val="0"/>
                <a:alphaOff val="0"/>
                <a:shade val="100000"/>
                <a:satMod val="118000"/>
              </a:schemeClr>
            </a:gs>
            <a:gs pos="73000">
              <a:schemeClr val="accent4">
                <a:hueOff val="0"/>
                <a:satOff val="0"/>
                <a:lumOff val="0"/>
                <a:alphaOff val="0"/>
                <a:shade val="94000"/>
                <a:satMod val="130000"/>
              </a:schemeClr>
            </a:gs>
            <a:gs pos="100000">
              <a:schemeClr val="accent4">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2B4D8D-0258-4346-BE27-5D1A97CB8109}">
      <dsp:nvSpPr>
        <dsp:cNvPr id="0" name=""/>
        <dsp:cNvSpPr/>
      </dsp:nvSpPr>
      <dsp:spPr>
        <a:xfrm>
          <a:off x="3371221" y="1847583"/>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b="1" u="sng" kern="1200" dirty="0" smtClean="0">
              <a:effectLst/>
              <a:latin typeface="Calibri" pitchFamily="34" charset="0"/>
            </a:rPr>
            <a:t>Βιώσιμη</a:t>
          </a:r>
          <a:r>
            <a:rPr lang="el-GR" sz="1800" b="1" u="none" kern="1200" dirty="0" smtClean="0">
              <a:effectLst/>
              <a:latin typeface="Calibri" pitchFamily="34" charset="0"/>
            </a:rPr>
            <a:t>:</a:t>
          </a:r>
          <a:r>
            <a:rPr lang="el-GR" sz="1800" b="0" u="none" kern="1200" dirty="0" smtClean="0">
              <a:effectLst/>
              <a:latin typeface="Calibri" pitchFamily="34" charset="0"/>
            </a:rPr>
            <a:t> </a:t>
          </a:r>
        </a:p>
        <a:p>
          <a:pPr lvl="0" algn="ctr" defTabSz="800100" rtl="0">
            <a:lnSpc>
              <a:spcPct val="90000"/>
            </a:lnSpc>
            <a:spcBef>
              <a:spcPct val="0"/>
            </a:spcBef>
            <a:spcAft>
              <a:spcPct val="35000"/>
            </a:spcAft>
          </a:pPr>
          <a:r>
            <a:rPr lang="el-GR" sz="1800" b="0" u="none" kern="1200" dirty="0" smtClean="0">
              <a:effectLst/>
              <a:latin typeface="Calibri" pitchFamily="34" charset="0"/>
            </a:rPr>
            <a:t>μετάβαση σε μια οικονομία χαμηλών εκπομπών διοξειδίου του άνθρακα &amp; σε μια πιο ανταγωνιστική βιομηχανία. </a:t>
          </a:r>
        </a:p>
      </dsp:txBody>
      <dsp:txXfrm>
        <a:off x="3371221" y="1847583"/>
        <a:ext cx="2525543" cy="2213787"/>
      </dsp:txXfrm>
    </dsp:sp>
    <dsp:sp modelId="{FEBC395D-1907-4B30-852C-65F5FF8C0E70}">
      <dsp:nvSpPr>
        <dsp:cNvPr id="0" name=""/>
        <dsp:cNvSpPr/>
      </dsp:nvSpPr>
      <dsp:spPr>
        <a:xfrm>
          <a:off x="5420247" y="805801"/>
          <a:ext cx="476517" cy="476517"/>
        </a:xfrm>
        <a:prstGeom prst="triangle">
          <a:avLst>
            <a:gd name="adj" fmla="val 100000"/>
          </a:avLst>
        </a:prstGeom>
        <a:gradFill rotWithShape="0">
          <a:gsLst>
            <a:gs pos="0">
              <a:schemeClr val="accent5">
                <a:hueOff val="0"/>
                <a:satOff val="0"/>
                <a:lumOff val="0"/>
                <a:alphaOff val="0"/>
                <a:shade val="67000"/>
                <a:satMod val="150000"/>
              </a:schemeClr>
            </a:gs>
            <a:gs pos="30000">
              <a:schemeClr val="accent5">
                <a:hueOff val="0"/>
                <a:satOff val="0"/>
                <a:lumOff val="0"/>
                <a:alphaOff val="0"/>
                <a:shade val="94000"/>
                <a:satMod val="130000"/>
              </a:schemeClr>
            </a:gs>
            <a:gs pos="45000">
              <a:schemeClr val="accent5">
                <a:hueOff val="0"/>
                <a:satOff val="0"/>
                <a:lumOff val="0"/>
                <a:alphaOff val="0"/>
                <a:shade val="100000"/>
                <a:satMod val="120000"/>
              </a:schemeClr>
            </a:gs>
            <a:gs pos="55000">
              <a:schemeClr val="accent5">
                <a:hueOff val="0"/>
                <a:satOff val="0"/>
                <a:lumOff val="0"/>
                <a:alphaOff val="0"/>
                <a:shade val="100000"/>
                <a:satMod val="118000"/>
              </a:schemeClr>
            </a:gs>
            <a:gs pos="73000">
              <a:schemeClr val="accent5">
                <a:hueOff val="0"/>
                <a:satOff val="0"/>
                <a:lumOff val="0"/>
                <a:alphaOff val="0"/>
                <a:shade val="94000"/>
                <a:satMod val="130000"/>
              </a:schemeClr>
            </a:gs>
            <a:gs pos="100000">
              <a:schemeClr val="accent5">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2960EE-9393-41DA-9B44-6830B4ED83F1}">
      <dsp:nvSpPr>
        <dsp:cNvPr id="0" name=""/>
        <dsp:cNvSpPr/>
      </dsp:nvSpPr>
      <dsp:spPr>
        <a:xfrm rot="5400000">
          <a:off x="6743610" y="246693"/>
          <a:ext cx="1681175" cy="2797439"/>
        </a:xfrm>
        <a:prstGeom prst="corner">
          <a:avLst>
            <a:gd name="adj1" fmla="val 16120"/>
            <a:gd name="adj2" fmla="val 16110"/>
          </a:avLst>
        </a:prstGeom>
        <a:gradFill rotWithShape="0">
          <a:gsLst>
            <a:gs pos="0">
              <a:schemeClr val="accent6">
                <a:hueOff val="0"/>
                <a:satOff val="0"/>
                <a:lumOff val="0"/>
                <a:alphaOff val="0"/>
                <a:shade val="67000"/>
                <a:satMod val="150000"/>
              </a:schemeClr>
            </a:gs>
            <a:gs pos="30000">
              <a:schemeClr val="accent6">
                <a:hueOff val="0"/>
                <a:satOff val="0"/>
                <a:lumOff val="0"/>
                <a:alphaOff val="0"/>
                <a:shade val="94000"/>
                <a:satMod val="130000"/>
              </a:schemeClr>
            </a:gs>
            <a:gs pos="45000">
              <a:schemeClr val="accent6">
                <a:hueOff val="0"/>
                <a:satOff val="0"/>
                <a:lumOff val="0"/>
                <a:alphaOff val="0"/>
                <a:shade val="100000"/>
                <a:satMod val="120000"/>
              </a:schemeClr>
            </a:gs>
            <a:gs pos="55000">
              <a:schemeClr val="accent6">
                <a:hueOff val="0"/>
                <a:satOff val="0"/>
                <a:lumOff val="0"/>
                <a:alphaOff val="0"/>
                <a:shade val="100000"/>
                <a:satMod val="118000"/>
              </a:schemeClr>
            </a:gs>
            <a:gs pos="73000">
              <a:schemeClr val="accent6">
                <a:hueOff val="0"/>
                <a:satOff val="0"/>
                <a:lumOff val="0"/>
                <a:alphaOff val="0"/>
                <a:shade val="94000"/>
                <a:satMod val="130000"/>
              </a:schemeClr>
            </a:gs>
            <a:gs pos="100000">
              <a:schemeClr val="accent6">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F8F210-480E-428B-8574-11650243FC7E}">
      <dsp:nvSpPr>
        <dsp:cNvPr id="0" name=""/>
        <dsp:cNvSpPr/>
      </dsp:nvSpPr>
      <dsp:spPr>
        <a:xfrm>
          <a:off x="6462980" y="1082525"/>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b="1" u="sng" kern="1200" dirty="0" smtClean="0">
              <a:effectLst/>
              <a:latin typeface="Calibri" pitchFamily="34" charset="0"/>
            </a:rPr>
            <a:t>Χωρίς αποκλεισμούς</a:t>
          </a:r>
          <a:r>
            <a:rPr lang="el-GR" sz="1800" b="1" u="none" kern="1200" dirty="0" smtClean="0">
              <a:effectLst/>
              <a:latin typeface="Calibri" pitchFamily="34" charset="0"/>
            </a:rPr>
            <a:t>: </a:t>
          </a:r>
          <a:r>
            <a:rPr lang="el-GR" sz="1800" b="0" kern="1200" dirty="0" smtClean="0">
              <a:effectLst/>
              <a:latin typeface="Calibri" pitchFamily="34" charset="0"/>
            </a:rPr>
            <a:t>με ιδιαίτερη έμφαση στη δημιουργία θέσεων εργασίας &amp; στη μείωση της φτώχειας. </a:t>
          </a:r>
        </a:p>
      </dsp:txBody>
      <dsp:txXfrm>
        <a:off x="6462980" y="1082525"/>
        <a:ext cx="2525543" cy="221378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D26FD-7C3A-49B1-B697-970ADB225C7F}">
      <dsp:nvSpPr>
        <dsp:cNvPr id="0" name=""/>
        <dsp:cNvSpPr/>
      </dsp:nvSpPr>
      <dsp:spPr>
        <a:xfrm>
          <a:off x="1349717" y="0"/>
          <a:ext cx="6242932" cy="5472608"/>
        </a:xfrm>
        <a:prstGeom prst="diamond">
          <a:avLst/>
        </a:prstGeom>
        <a:gradFill rotWithShape="0">
          <a:gsLst>
            <a:gs pos="0">
              <a:schemeClr val="accent2">
                <a:tint val="40000"/>
                <a:hueOff val="0"/>
                <a:satOff val="0"/>
                <a:lumOff val="0"/>
                <a:alphaOff val="0"/>
                <a:shade val="67000"/>
                <a:satMod val="150000"/>
              </a:schemeClr>
            </a:gs>
            <a:gs pos="30000">
              <a:schemeClr val="accent2">
                <a:tint val="40000"/>
                <a:hueOff val="0"/>
                <a:satOff val="0"/>
                <a:lumOff val="0"/>
                <a:alphaOff val="0"/>
                <a:shade val="94000"/>
                <a:satMod val="130000"/>
              </a:schemeClr>
            </a:gs>
            <a:gs pos="45000">
              <a:schemeClr val="accent2">
                <a:tint val="40000"/>
                <a:hueOff val="0"/>
                <a:satOff val="0"/>
                <a:lumOff val="0"/>
                <a:alphaOff val="0"/>
                <a:shade val="100000"/>
                <a:satMod val="120000"/>
              </a:schemeClr>
            </a:gs>
            <a:gs pos="55000">
              <a:schemeClr val="accent2">
                <a:tint val="40000"/>
                <a:hueOff val="0"/>
                <a:satOff val="0"/>
                <a:lumOff val="0"/>
                <a:alphaOff val="0"/>
                <a:shade val="100000"/>
                <a:satMod val="118000"/>
              </a:schemeClr>
            </a:gs>
            <a:gs pos="73000">
              <a:schemeClr val="accent2">
                <a:tint val="40000"/>
                <a:hueOff val="0"/>
                <a:satOff val="0"/>
                <a:lumOff val="0"/>
                <a:alphaOff val="0"/>
                <a:shade val="94000"/>
                <a:satMod val="130000"/>
              </a:schemeClr>
            </a:gs>
            <a:gs pos="100000">
              <a:schemeClr val="accent2">
                <a:tint val="40000"/>
                <a:hueOff val="0"/>
                <a:satOff val="0"/>
                <a:lumOff val="0"/>
                <a:alphaOff val="0"/>
                <a:shade val="67000"/>
                <a:satMod val="150000"/>
              </a:schemeClr>
            </a:gs>
          </a:gsLst>
          <a:lin ang="950000" scaled="1"/>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2D36404-E81D-4B68-80AA-B2C86F802D34}">
      <dsp:nvSpPr>
        <dsp:cNvPr id="0" name=""/>
        <dsp:cNvSpPr/>
      </dsp:nvSpPr>
      <dsp:spPr>
        <a:xfrm>
          <a:off x="2254774" y="523227"/>
          <a:ext cx="2134317" cy="2134317"/>
        </a:xfrm>
        <a:prstGeom prst="roundRect">
          <a:avLst/>
        </a:prstGeom>
        <a:gradFill rotWithShape="0">
          <a:gsLst>
            <a:gs pos="0">
              <a:schemeClr val="accent2">
                <a:hueOff val="0"/>
                <a:satOff val="0"/>
                <a:lumOff val="0"/>
                <a:alphaOff val="0"/>
                <a:shade val="67000"/>
                <a:satMod val="150000"/>
              </a:schemeClr>
            </a:gs>
            <a:gs pos="30000">
              <a:schemeClr val="accent2">
                <a:hueOff val="0"/>
                <a:satOff val="0"/>
                <a:lumOff val="0"/>
                <a:alphaOff val="0"/>
                <a:shade val="94000"/>
                <a:satMod val="130000"/>
              </a:schemeClr>
            </a:gs>
            <a:gs pos="45000">
              <a:schemeClr val="accent2">
                <a:hueOff val="0"/>
                <a:satOff val="0"/>
                <a:lumOff val="0"/>
                <a:alphaOff val="0"/>
                <a:shade val="100000"/>
                <a:satMod val="120000"/>
              </a:schemeClr>
            </a:gs>
            <a:gs pos="55000">
              <a:schemeClr val="accent2">
                <a:hueOff val="0"/>
                <a:satOff val="0"/>
                <a:lumOff val="0"/>
                <a:alphaOff val="0"/>
                <a:shade val="100000"/>
                <a:satMod val="118000"/>
              </a:schemeClr>
            </a:gs>
            <a:gs pos="73000">
              <a:schemeClr val="accent2">
                <a:hueOff val="0"/>
                <a:satOff val="0"/>
                <a:lumOff val="0"/>
                <a:alphaOff val="0"/>
                <a:shade val="94000"/>
                <a:satMod val="130000"/>
              </a:schemeClr>
            </a:gs>
            <a:gs pos="100000">
              <a:schemeClr val="accent2">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kern="1200" dirty="0" smtClean="0">
              <a:solidFill>
                <a:schemeClr val="bg1"/>
              </a:solidFill>
              <a:latin typeface="Calibri" panose="020F0502020204030204" pitchFamily="34" charset="0"/>
            </a:rPr>
            <a:t>Ο γενικός στόχος του προγράμματος </a:t>
          </a:r>
          <a:r>
            <a:rPr lang="en-US" sz="1600" kern="1200" dirty="0" smtClean="0">
              <a:solidFill>
                <a:schemeClr val="bg1"/>
              </a:solidFill>
              <a:latin typeface="Calibri" panose="020F0502020204030204" pitchFamily="34" charset="0"/>
            </a:rPr>
            <a:t>MED</a:t>
          </a:r>
          <a:r>
            <a:rPr lang="el-GR" sz="1600" kern="1200" dirty="0" smtClean="0">
              <a:solidFill>
                <a:schemeClr val="bg1"/>
              </a:solidFill>
              <a:latin typeface="Calibri" panose="020F0502020204030204" pitchFamily="34" charset="0"/>
            </a:rPr>
            <a:t> είναι η προώθηση της βιώσιμης ανάπτυξης στην περιοχή της Μεσογείου, με την προαγωγή:</a:t>
          </a:r>
          <a:endParaRPr lang="el-GR" sz="1600" kern="1200" dirty="0">
            <a:solidFill>
              <a:schemeClr val="bg1"/>
            </a:solidFill>
            <a:latin typeface="Calibri" panose="020F0502020204030204" pitchFamily="34" charset="0"/>
          </a:endParaRPr>
        </a:p>
      </dsp:txBody>
      <dsp:txXfrm>
        <a:off x="2358963" y="627416"/>
        <a:ext cx="1925939" cy="1925939"/>
      </dsp:txXfrm>
    </dsp:sp>
    <dsp:sp modelId="{7746FE3A-C41F-4A57-8963-9AAB167B092E}">
      <dsp:nvSpPr>
        <dsp:cNvPr id="0" name=""/>
        <dsp:cNvSpPr/>
      </dsp:nvSpPr>
      <dsp:spPr>
        <a:xfrm>
          <a:off x="4553269" y="523227"/>
          <a:ext cx="2134317" cy="2134317"/>
        </a:xfrm>
        <a:prstGeom prst="roundRect">
          <a:avLst/>
        </a:prstGeom>
        <a:gradFill rotWithShape="0">
          <a:gsLst>
            <a:gs pos="0">
              <a:schemeClr val="accent3">
                <a:hueOff val="0"/>
                <a:satOff val="0"/>
                <a:lumOff val="0"/>
                <a:alphaOff val="0"/>
                <a:shade val="67000"/>
                <a:satMod val="150000"/>
              </a:schemeClr>
            </a:gs>
            <a:gs pos="30000">
              <a:schemeClr val="accent3">
                <a:hueOff val="0"/>
                <a:satOff val="0"/>
                <a:lumOff val="0"/>
                <a:alphaOff val="0"/>
                <a:shade val="94000"/>
                <a:satMod val="130000"/>
              </a:schemeClr>
            </a:gs>
            <a:gs pos="45000">
              <a:schemeClr val="accent3">
                <a:hueOff val="0"/>
                <a:satOff val="0"/>
                <a:lumOff val="0"/>
                <a:alphaOff val="0"/>
                <a:shade val="100000"/>
                <a:satMod val="120000"/>
              </a:schemeClr>
            </a:gs>
            <a:gs pos="55000">
              <a:schemeClr val="accent3">
                <a:hueOff val="0"/>
                <a:satOff val="0"/>
                <a:lumOff val="0"/>
                <a:alphaOff val="0"/>
                <a:shade val="100000"/>
                <a:satMod val="118000"/>
              </a:schemeClr>
            </a:gs>
            <a:gs pos="73000">
              <a:schemeClr val="accent3">
                <a:hueOff val="0"/>
                <a:satOff val="0"/>
                <a:lumOff val="0"/>
                <a:alphaOff val="0"/>
                <a:shade val="94000"/>
                <a:satMod val="130000"/>
              </a:schemeClr>
            </a:gs>
            <a:gs pos="100000">
              <a:schemeClr val="accent3">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b="1" kern="1200" dirty="0" smtClean="0">
              <a:solidFill>
                <a:schemeClr val="bg1"/>
              </a:solidFill>
              <a:latin typeface="Calibri" panose="020F0502020204030204" pitchFamily="34" charset="0"/>
            </a:rPr>
            <a:t>Καινοτόμων ιδεών και πρακτικών</a:t>
          </a:r>
          <a:endParaRPr lang="el-GR" sz="1600" b="1" kern="1200" dirty="0">
            <a:solidFill>
              <a:schemeClr val="bg1"/>
            </a:solidFill>
            <a:latin typeface="Calibri" panose="020F0502020204030204" pitchFamily="34" charset="0"/>
          </a:endParaRPr>
        </a:p>
      </dsp:txBody>
      <dsp:txXfrm>
        <a:off x="4657458" y="627416"/>
        <a:ext cx="1925939" cy="1925939"/>
      </dsp:txXfrm>
    </dsp:sp>
    <dsp:sp modelId="{F4F0643D-B512-4E8C-ADED-27B3AD1FA13B}">
      <dsp:nvSpPr>
        <dsp:cNvPr id="0" name=""/>
        <dsp:cNvSpPr/>
      </dsp:nvSpPr>
      <dsp:spPr>
        <a:xfrm>
          <a:off x="2254774" y="2821722"/>
          <a:ext cx="2134317" cy="2134317"/>
        </a:xfrm>
        <a:prstGeom prst="roundRect">
          <a:avLst/>
        </a:prstGeom>
        <a:gradFill rotWithShape="0">
          <a:gsLst>
            <a:gs pos="0">
              <a:schemeClr val="accent4">
                <a:hueOff val="0"/>
                <a:satOff val="0"/>
                <a:lumOff val="0"/>
                <a:alphaOff val="0"/>
                <a:shade val="67000"/>
                <a:satMod val="150000"/>
              </a:schemeClr>
            </a:gs>
            <a:gs pos="30000">
              <a:schemeClr val="accent4">
                <a:hueOff val="0"/>
                <a:satOff val="0"/>
                <a:lumOff val="0"/>
                <a:alphaOff val="0"/>
                <a:shade val="94000"/>
                <a:satMod val="130000"/>
              </a:schemeClr>
            </a:gs>
            <a:gs pos="45000">
              <a:schemeClr val="accent4">
                <a:hueOff val="0"/>
                <a:satOff val="0"/>
                <a:lumOff val="0"/>
                <a:alphaOff val="0"/>
                <a:shade val="100000"/>
                <a:satMod val="120000"/>
              </a:schemeClr>
            </a:gs>
            <a:gs pos="55000">
              <a:schemeClr val="accent4">
                <a:hueOff val="0"/>
                <a:satOff val="0"/>
                <a:lumOff val="0"/>
                <a:alphaOff val="0"/>
                <a:shade val="100000"/>
                <a:satMod val="118000"/>
              </a:schemeClr>
            </a:gs>
            <a:gs pos="73000">
              <a:schemeClr val="accent4">
                <a:hueOff val="0"/>
                <a:satOff val="0"/>
                <a:lumOff val="0"/>
                <a:alphaOff val="0"/>
                <a:shade val="94000"/>
                <a:satMod val="130000"/>
              </a:schemeClr>
            </a:gs>
            <a:gs pos="100000">
              <a:schemeClr val="accent4">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b="1" kern="1200" dirty="0" smtClean="0">
              <a:solidFill>
                <a:schemeClr val="bg1"/>
              </a:solidFill>
              <a:latin typeface="Calibri" panose="020F0502020204030204" pitchFamily="34" charset="0"/>
            </a:rPr>
            <a:t>Ορθολογικής χρήσης πόρων</a:t>
          </a:r>
          <a:endParaRPr lang="el-GR" sz="1600" b="1" kern="1200" dirty="0">
            <a:solidFill>
              <a:schemeClr val="bg1"/>
            </a:solidFill>
            <a:latin typeface="Calibri" panose="020F0502020204030204" pitchFamily="34" charset="0"/>
          </a:endParaRPr>
        </a:p>
      </dsp:txBody>
      <dsp:txXfrm>
        <a:off x="2358963" y="2925911"/>
        <a:ext cx="1925939" cy="1925939"/>
      </dsp:txXfrm>
    </dsp:sp>
    <dsp:sp modelId="{2F2BF634-2775-4DC3-BD4A-236561EEF1CA}">
      <dsp:nvSpPr>
        <dsp:cNvPr id="0" name=""/>
        <dsp:cNvSpPr/>
      </dsp:nvSpPr>
      <dsp:spPr>
        <a:xfrm>
          <a:off x="4553269" y="2821722"/>
          <a:ext cx="2134317" cy="2134317"/>
        </a:xfrm>
        <a:prstGeom prst="roundRect">
          <a:avLst/>
        </a:prstGeom>
        <a:solidFill>
          <a:schemeClr val="tx1">
            <a:lumMod val="75000"/>
            <a:lumOff val="25000"/>
          </a:schemeClr>
        </a:soli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b="1" kern="1200" dirty="0" smtClean="0">
              <a:solidFill>
                <a:schemeClr val="bg1"/>
              </a:solidFill>
              <a:latin typeface="Calibri" panose="020F0502020204030204" pitchFamily="34" charset="0"/>
            </a:rPr>
            <a:t>Υποστήριξης της κοινωνικής ολοκλήρωσης, μέσω μιας ολοκληρωμένης προσέγγισης συνεργασίας σε εδαφική βάση. </a:t>
          </a:r>
          <a:endParaRPr lang="el-GR" sz="1600" b="1" kern="1200" dirty="0">
            <a:solidFill>
              <a:schemeClr val="bg1"/>
            </a:solidFill>
            <a:latin typeface="Calibri" panose="020F0502020204030204" pitchFamily="34" charset="0"/>
          </a:endParaRPr>
        </a:p>
      </dsp:txBody>
      <dsp:txXfrm>
        <a:off x="4657458" y="2925911"/>
        <a:ext cx="1925939" cy="192593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9608B-4FA7-4853-9F5D-6B72F24B096F}">
      <dsp:nvSpPr>
        <dsp:cNvPr id="0" name=""/>
        <dsp:cNvSpPr/>
      </dsp:nvSpPr>
      <dsp:spPr>
        <a:xfrm rot="10800000">
          <a:off x="343789" y="246856"/>
          <a:ext cx="3437890" cy="3949700"/>
        </a:xfrm>
        <a:prstGeom prst="downArrow">
          <a:avLst/>
        </a:prstGeom>
        <a:gradFill rotWithShape="0">
          <a:gsLst>
            <a:gs pos="0">
              <a:schemeClr val="accent2">
                <a:hueOff val="0"/>
                <a:satOff val="0"/>
                <a:lumOff val="0"/>
                <a:alphaOff val="0"/>
                <a:shade val="67000"/>
                <a:satMod val="150000"/>
              </a:schemeClr>
            </a:gs>
            <a:gs pos="30000">
              <a:schemeClr val="accent2">
                <a:hueOff val="0"/>
                <a:satOff val="0"/>
                <a:lumOff val="0"/>
                <a:alphaOff val="0"/>
                <a:shade val="94000"/>
                <a:satMod val="130000"/>
              </a:schemeClr>
            </a:gs>
            <a:gs pos="45000">
              <a:schemeClr val="accent2">
                <a:hueOff val="0"/>
                <a:satOff val="0"/>
                <a:lumOff val="0"/>
                <a:alphaOff val="0"/>
                <a:shade val="100000"/>
                <a:satMod val="120000"/>
              </a:schemeClr>
            </a:gs>
            <a:gs pos="55000">
              <a:schemeClr val="accent2">
                <a:hueOff val="0"/>
                <a:satOff val="0"/>
                <a:lumOff val="0"/>
                <a:alphaOff val="0"/>
                <a:shade val="100000"/>
                <a:satMod val="118000"/>
              </a:schemeClr>
            </a:gs>
            <a:gs pos="73000">
              <a:schemeClr val="accent2">
                <a:hueOff val="0"/>
                <a:satOff val="0"/>
                <a:lumOff val="0"/>
                <a:alphaOff val="0"/>
                <a:shade val="94000"/>
                <a:satMod val="130000"/>
              </a:schemeClr>
            </a:gs>
            <a:gs pos="100000">
              <a:schemeClr val="accent2">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26B93FD-61FA-4680-820C-931DA5730C24}">
      <dsp:nvSpPr>
        <dsp:cNvPr id="0" name=""/>
        <dsp:cNvSpPr/>
      </dsp:nvSpPr>
      <dsp:spPr>
        <a:xfrm>
          <a:off x="4009331" y="0"/>
          <a:ext cx="4873423" cy="4937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l-GR" sz="3200" b="0" kern="1200" dirty="0" smtClean="0">
              <a:solidFill>
                <a:schemeClr val="accent6">
                  <a:lumMod val="50000"/>
                </a:schemeClr>
              </a:solidFill>
              <a:latin typeface="Calibri" panose="020F0502020204030204" pitchFamily="34" charset="0"/>
            </a:rPr>
            <a:t>Η πρώτη πρόσκληση υποβολής προτάσεων άνοιξε την </a:t>
          </a:r>
          <a:r>
            <a:rPr lang="el-GR" sz="3200" b="0" kern="1200" dirty="0" smtClean="0">
              <a:solidFill>
                <a:srgbClr val="0070C0"/>
              </a:solidFill>
              <a:latin typeface="Calibri" panose="020F0502020204030204" pitchFamily="34" charset="0"/>
            </a:rPr>
            <a:t>1</a:t>
          </a:r>
          <a:r>
            <a:rPr lang="el-GR" sz="3200" b="0" kern="1200" baseline="30000" dirty="0" smtClean="0">
              <a:solidFill>
                <a:srgbClr val="0070C0"/>
              </a:solidFill>
              <a:latin typeface="Calibri" panose="020F0502020204030204" pitchFamily="34" charset="0"/>
            </a:rPr>
            <a:t>η</a:t>
          </a:r>
          <a:r>
            <a:rPr lang="el-GR" sz="3200" b="0" kern="1200" dirty="0" smtClean="0">
              <a:solidFill>
                <a:srgbClr val="0070C0"/>
              </a:solidFill>
              <a:latin typeface="Calibri" panose="020F0502020204030204" pitchFamily="34" charset="0"/>
            </a:rPr>
            <a:t> Σεπτεμβρίου 2015 </a:t>
          </a:r>
          <a:r>
            <a:rPr lang="el-GR" sz="3200" b="0" kern="1200" dirty="0" smtClean="0">
              <a:solidFill>
                <a:schemeClr val="accent6">
                  <a:lumMod val="50000"/>
                </a:schemeClr>
              </a:solidFill>
              <a:latin typeface="Calibri" panose="020F0502020204030204" pitchFamily="34" charset="0"/>
            </a:rPr>
            <a:t>και έκλεισε την </a:t>
          </a:r>
        </a:p>
        <a:p>
          <a:pPr lvl="0" algn="ctr" defTabSz="1422400" rtl="0">
            <a:lnSpc>
              <a:spcPct val="90000"/>
            </a:lnSpc>
            <a:spcBef>
              <a:spcPct val="0"/>
            </a:spcBef>
            <a:spcAft>
              <a:spcPct val="35000"/>
            </a:spcAft>
          </a:pPr>
          <a:r>
            <a:rPr lang="el-GR" sz="3200" b="0" kern="1200" dirty="0" smtClean="0">
              <a:solidFill>
                <a:srgbClr val="0070C0"/>
              </a:solidFill>
              <a:latin typeface="Calibri" panose="020F0502020204030204" pitchFamily="34" charset="0"/>
            </a:rPr>
            <a:t>2</a:t>
          </a:r>
          <a:r>
            <a:rPr lang="el-GR" sz="3200" b="0" kern="1200" baseline="30000" dirty="0" smtClean="0">
              <a:solidFill>
                <a:srgbClr val="0070C0"/>
              </a:solidFill>
              <a:latin typeface="Calibri" panose="020F0502020204030204" pitchFamily="34" charset="0"/>
            </a:rPr>
            <a:t>α</a:t>
          </a:r>
          <a:r>
            <a:rPr lang="el-GR" sz="3200" b="0" kern="1200" dirty="0" smtClean="0">
              <a:solidFill>
                <a:srgbClr val="0070C0"/>
              </a:solidFill>
              <a:latin typeface="Calibri" panose="020F0502020204030204" pitchFamily="34" charset="0"/>
            </a:rPr>
            <a:t> Νοεμβρίου 2015</a:t>
          </a:r>
          <a:endParaRPr lang="el-GR" sz="3200" b="0" kern="1200" dirty="0">
            <a:solidFill>
              <a:srgbClr val="0070C0"/>
            </a:solidFill>
            <a:latin typeface="Calibri" panose="020F0502020204030204" pitchFamily="34" charset="0"/>
          </a:endParaRPr>
        </a:p>
      </dsp:txBody>
      <dsp:txXfrm>
        <a:off x="4009331" y="0"/>
        <a:ext cx="4873423" cy="493712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F449B-69CD-4047-BA9B-D5E546BDAAFC}">
      <dsp:nvSpPr>
        <dsp:cNvPr id="0" name=""/>
        <dsp:cNvSpPr/>
      </dsp:nvSpPr>
      <dsp:spPr>
        <a:xfrm>
          <a:off x="-6058732" y="-934303"/>
          <a:ext cx="7269206" cy="7269206"/>
        </a:xfrm>
        <a:prstGeom prst="blockArc">
          <a:avLst>
            <a:gd name="adj1" fmla="val 18900000"/>
            <a:gd name="adj2" fmla="val 2700000"/>
            <a:gd name="adj3" fmla="val 297"/>
          </a:avLst>
        </a:prstGeom>
        <a:noFill/>
        <a:ln w="1905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DCB039F-C541-4299-85E5-2A26B0077023}">
      <dsp:nvSpPr>
        <dsp:cNvPr id="0" name=""/>
        <dsp:cNvSpPr/>
      </dsp:nvSpPr>
      <dsp:spPr>
        <a:xfrm>
          <a:off x="992765" y="421605"/>
          <a:ext cx="7907738" cy="2242692"/>
        </a:xfrm>
        <a:prstGeom prst="rect">
          <a:avLst/>
        </a:prstGeom>
        <a:gradFill rotWithShape="0">
          <a:gsLst>
            <a:gs pos="0">
              <a:schemeClr val="accent4">
                <a:hueOff val="0"/>
                <a:satOff val="0"/>
                <a:lumOff val="0"/>
                <a:alphaOff val="0"/>
                <a:shade val="67000"/>
                <a:satMod val="150000"/>
              </a:schemeClr>
            </a:gs>
            <a:gs pos="30000">
              <a:schemeClr val="accent4">
                <a:hueOff val="0"/>
                <a:satOff val="0"/>
                <a:lumOff val="0"/>
                <a:alphaOff val="0"/>
                <a:shade val="94000"/>
                <a:satMod val="130000"/>
              </a:schemeClr>
            </a:gs>
            <a:gs pos="45000">
              <a:schemeClr val="accent4">
                <a:hueOff val="0"/>
                <a:satOff val="0"/>
                <a:lumOff val="0"/>
                <a:alphaOff val="0"/>
                <a:shade val="100000"/>
                <a:satMod val="120000"/>
              </a:schemeClr>
            </a:gs>
            <a:gs pos="55000">
              <a:schemeClr val="accent4">
                <a:hueOff val="0"/>
                <a:satOff val="0"/>
                <a:lumOff val="0"/>
                <a:alphaOff val="0"/>
                <a:shade val="100000"/>
                <a:satMod val="118000"/>
              </a:schemeClr>
            </a:gs>
            <a:gs pos="73000">
              <a:schemeClr val="accent4">
                <a:hueOff val="0"/>
                <a:satOff val="0"/>
                <a:lumOff val="0"/>
                <a:alphaOff val="0"/>
                <a:shade val="94000"/>
                <a:satMod val="130000"/>
              </a:schemeClr>
            </a:gs>
            <a:gs pos="100000">
              <a:schemeClr val="accent4">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24632" tIns="40640" rIns="40640" bIns="40640" numCol="1" spcCol="1270" anchor="ctr" anchorCtr="0">
          <a:noAutofit/>
        </a:bodyPr>
        <a:lstStyle/>
        <a:p>
          <a:pPr lvl="0" algn="l" defTabSz="711200" rtl="0">
            <a:lnSpc>
              <a:spcPct val="90000"/>
            </a:lnSpc>
            <a:spcBef>
              <a:spcPct val="0"/>
            </a:spcBef>
            <a:spcAft>
              <a:spcPct val="35000"/>
            </a:spcAft>
          </a:pPr>
          <a:r>
            <a:rPr lang="el-GR" sz="1600" kern="1200" dirty="0" err="1" smtClean="0"/>
            <a:t>The</a:t>
          </a:r>
          <a:r>
            <a:rPr lang="el-GR" sz="1600" kern="1200" dirty="0" smtClean="0"/>
            <a:t> EU </a:t>
          </a:r>
          <a:r>
            <a:rPr lang="el-GR" sz="1600" kern="1200" dirty="0" err="1" smtClean="0"/>
            <a:t>Strategy</a:t>
          </a:r>
          <a:r>
            <a:rPr lang="el-GR" sz="1600" kern="1200" dirty="0" smtClean="0"/>
            <a:t> </a:t>
          </a:r>
          <a:r>
            <a:rPr lang="el-GR" sz="1600" kern="1200" dirty="0" err="1" smtClean="0"/>
            <a:t>for</a:t>
          </a:r>
          <a:r>
            <a:rPr lang="el-GR" sz="1600" kern="1200" dirty="0" smtClean="0"/>
            <a:t> </a:t>
          </a:r>
          <a:r>
            <a:rPr lang="el-GR" sz="1600" kern="1200" dirty="0" err="1" smtClean="0"/>
            <a:t>the</a:t>
          </a:r>
          <a:r>
            <a:rPr lang="el-GR" sz="1600" kern="1200" dirty="0" smtClean="0"/>
            <a:t> </a:t>
          </a:r>
          <a:r>
            <a:rPr lang="el-GR" sz="1600" kern="1200" dirty="0" err="1" smtClean="0"/>
            <a:t>Adriatic</a:t>
          </a:r>
          <a:r>
            <a:rPr lang="el-GR" sz="1600" kern="1200" dirty="0" smtClean="0"/>
            <a:t>-</a:t>
          </a:r>
          <a:r>
            <a:rPr lang="el-GR" sz="1600" kern="1200" dirty="0" err="1" smtClean="0"/>
            <a:t>Ionian</a:t>
          </a:r>
          <a:r>
            <a:rPr lang="el-GR" sz="1600" kern="1200" dirty="0" smtClean="0"/>
            <a:t> </a:t>
          </a:r>
          <a:r>
            <a:rPr lang="el-GR" sz="1600" kern="1200" dirty="0" err="1" smtClean="0"/>
            <a:t>Region</a:t>
          </a:r>
          <a:r>
            <a:rPr lang="en-US" sz="1600" kern="1200" dirty="0" smtClean="0"/>
            <a:t> – Adriatic-Ionian </a:t>
          </a:r>
          <a:r>
            <a:rPr lang="en-US" sz="1600" kern="1200" dirty="0" err="1" smtClean="0"/>
            <a:t>Programme</a:t>
          </a:r>
          <a:endParaRPr lang="en-US" sz="1600" kern="1200" dirty="0" smtClean="0"/>
        </a:p>
        <a:p>
          <a:pPr lvl="0" algn="l" defTabSz="711200">
            <a:lnSpc>
              <a:spcPct val="90000"/>
            </a:lnSpc>
            <a:spcBef>
              <a:spcPct val="0"/>
            </a:spcBef>
            <a:spcAft>
              <a:spcPct val="35000"/>
            </a:spcAft>
          </a:pPr>
          <a:r>
            <a:rPr lang="el-GR" sz="1600" kern="1200" dirty="0" err="1" smtClean="0"/>
            <a:t>The</a:t>
          </a:r>
          <a:r>
            <a:rPr lang="el-GR" sz="1600" kern="1200" dirty="0" smtClean="0"/>
            <a:t> EU </a:t>
          </a:r>
          <a:r>
            <a:rPr lang="el-GR" sz="1600" kern="1200" dirty="0" err="1" smtClean="0"/>
            <a:t>Strategy</a:t>
          </a:r>
          <a:r>
            <a:rPr lang="el-GR" sz="1600" kern="1200" dirty="0" smtClean="0"/>
            <a:t> </a:t>
          </a:r>
          <a:r>
            <a:rPr lang="el-GR" sz="1600" kern="1200" dirty="0" err="1" smtClean="0"/>
            <a:t>for</a:t>
          </a:r>
          <a:r>
            <a:rPr lang="el-GR" sz="1600" kern="1200" dirty="0" smtClean="0"/>
            <a:t> </a:t>
          </a:r>
          <a:r>
            <a:rPr lang="el-GR" sz="1600" kern="1200" dirty="0" err="1" smtClean="0"/>
            <a:t>the</a:t>
          </a:r>
          <a:r>
            <a:rPr lang="el-GR" sz="1600" kern="1200" dirty="0" smtClean="0"/>
            <a:t> </a:t>
          </a:r>
          <a:r>
            <a:rPr lang="el-GR" sz="1600" kern="1200" dirty="0" err="1" smtClean="0"/>
            <a:t>Danube</a:t>
          </a:r>
          <a:r>
            <a:rPr lang="el-GR" sz="1600" kern="1200" dirty="0" smtClean="0"/>
            <a:t> </a:t>
          </a:r>
          <a:r>
            <a:rPr lang="el-GR" sz="1600" kern="1200" dirty="0" err="1" smtClean="0"/>
            <a:t>Region</a:t>
          </a:r>
          <a:r>
            <a:rPr lang="en-US" sz="1600" kern="1200" dirty="0" smtClean="0"/>
            <a:t> – Danube </a:t>
          </a:r>
          <a:r>
            <a:rPr lang="en-US" sz="1600" kern="1200" dirty="0" err="1" smtClean="0"/>
            <a:t>Programme</a:t>
          </a:r>
          <a:endParaRPr lang="en-US" sz="1600" kern="1200" dirty="0" smtClean="0"/>
        </a:p>
        <a:p>
          <a:pPr lvl="0" algn="l" defTabSz="711200">
            <a:lnSpc>
              <a:spcPct val="90000"/>
            </a:lnSpc>
            <a:spcBef>
              <a:spcPct val="0"/>
            </a:spcBef>
            <a:spcAft>
              <a:spcPct val="35000"/>
            </a:spcAft>
          </a:pPr>
          <a:r>
            <a:rPr lang="en-GB" sz="1600" kern="1200" dirty="0" smtClean="0"/>
            <a:t>The European Parliament Resolution on an EU Strategy for the Black Sea Region (EUSBS) </a:t>
          </a:r>
          <a:r>
            <a:rPr lang="en-US" sz="1600" kern="1200" dirty="0" smtClean="0"/>
            <a:t>– Black Sea </a:t>
          </a:r>
          <a:r>
            <a:rPr lang="en-US" sz="1600" kern="1200" dirty="0" err="1" smtClean="0"/>
            <a:t>Programme</a:t>
          </a:r>
          <a:endParaRPr lang="it-IT" sz="1600" kern="1200" dirty="0" smtClean="0"/>
        </a:p>
        <a:p>
          <a:pPr lvl="0" algn="l" defTabSz="711200">
            <a:lnSpc>
              <a:spcPct val="90000"/>
            </a:lnSpc>
            <a:spcBef>
              <a:spcPct val="0"/>
            </a:spcBef>
            <a:spcAft>
              <a:spcPct val="35000"/>
            </a:spcAft>
          </a:pPr>
          <a:r>
            <a:rPr lang="it-IT" sz="1600" kern="1200" dirty="0" smtClean="0"/>
            <a:t>MED ETC Programme</a:t>
          </a:r>
        </a:p>
        <a:p>
          <a:pPr lvl="0" algn="l" defTabSz="711200">
            <a:lnSpc>
              <a:spcPct val="90000"/>
            </a:lnSpc>
            <a:spcBef>
              <a:spcPct val="0"/>
            </a:spcBef>
            <a:spcAft>
              <a:spcPct val="35000"/>
            </a:spcAft>
          </a:pPr>
          <a:r>
            <a:rPr lang="it-IT" sz="1600" kern="1200" dirty="0" smtClean="0"/>
            <a:t>MED ENI Programme</a:t>
          </a:r>
          <a:endParaRPr lang="el-GR" sz="1600" kern="1200" dirty="0">
            <a:solidFill>
              <a:schemeClr val="bg1"/>
            </a:solidFill>
            <a:latin typeface="Calibri" panose="020F0502020204030204" pitchFamily="34" charset="0"/>
          </a:endParaRPr>
        </a:p>
      </dsp:txBody>
      <dsp:txXfrm>
        <a:off x="992765" y="421605"/>
        <a:ext cx="7907738" cy="2242692"/>
      </dsp:txXfrm>
    </dsp:sp>
    <dsp:sp modelId="{A698E64A-8A47-445F-88C4-A77B81250867}">
      <dsp:nvSpPr>
        <dsp:cNvPr id="0" name=""/>
        <dsp:cNvSpPr/>
      </dsp:nvSpPr>
      <dsp:spPr>
        <a:xfrm>
          <a:off x="28488" y="578674"/>
          <a:ext cx="1928554" cy="1928554"/>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38100" dir="2700000" algn="b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D40FA5E-A53F-46FF-8BFD-4BB4E25655F4}">
      <dsp:nvSpPr>
        <dsp:cNvPr id="0" name=""/>
        <dsp:cNvSpPr/>
      </dsp:nvSpPr>
      <dsp:spPr>
        <a:xfrm>
          <a:off x="992765" y="3168352"/>
          <a:ext cx="7907738" cy="1378592"/>
        </a:xfrm>
        <a:prstGeom prst="rect">
          <a:avLst/>
        </a:prstGeom>
        <a:gradFill rotWithShape="0">
          <a:gsLst>
            <a:gs pos="0">
              <a:schemeClr val="accent4">
                <a:hueOff val="-176707"/>
                <a:satOff val="20001"/>
                <a:lumOff val="5883"/>
                <a:alphaOff val="0"/>
                <a:shade val="67000"/>
                <a:satMod val="150000"/>
              </a:schemeClr>
            </a:gs>
            <a:gs pos="30000">
              <a:schemeClr val="accent4">
                <a:hueOff val="-176707"/>
                <a:satOff val="20001"/>
                <a:lumOff val="5883"/>
                <a:alphaOff val="0"/>
                <a:shade val="94000"/>
                <a:satMod val="130000"/>
              </a:schemeClr>
            </a:gs>
            <a:gs pos="45000">
              <a:schemeClr val="accent4">
                <a:hueOff val="-176707"/>
                <a:satOff val="20001"/>
                <a:lumOff val="5883"/>
                <a:alphaOff val="0"/>
                <a:shade val="100000"/>
                <a:satMod val="120000"/>
              </a:schemeClr>
            </a:gs>
            <a:gs pos="55000">
              <a:schemeClr val="accent4">
                <a:hueOff val="-176707"/>
                <a:satOff val="20001"/>
                <a:lumOff val="5883"/>
                <a:alphaOff val="0"/>
                <a:shade val="100000"/>
                <a:satMod val="118000"/>
              </a:schemeClr>
            </a:gs>
            <a:gs pos="73000">
              <a:schemeClr val="accent4">
                <a:hueOff val="-176707"/>
                <a:satOff val="20001"/>
                <a:lumOff val="5883"/>
                <a:alphaOff val="0"/>
                <a:shade val="94000"/>
                <a:satMod val="130000"/>
              </a:schemeClr>
            </a:gs>
            <a:gs pos="100000">
              <a:schemeClr val="accent4">
                <a:hueOff val="-176707"/>
                <a:satOff val="20001"/>
                <a:lumOff val="5883"/>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24632" tIns="35560" rIns="35560" bIns="35560" numCol="1" spcCol="1270" anchor="ctr" anchorCtr="0">
          <a:noAutofit/>
        </a:bodyPr>
        <a:lstStyle/>
        <a:p>
          <a:pPr lvl="0" algn="l" defTabSz="622300">
            <a:lnSpc>
              <a:spcPct val="90000"/>
            </a:lnSpc>
            <a:spcBef>
              <a:spcPct val="0"/>
            </a:spcBef>
            <a:spcAft>
              <a:spcPct val="35000"/>
            </a:spcAft>
          </a:pPr>
          <a:r>
            <a:rPr lang="it-IT" sz="1400" kern="1200" dirty="0" smtClean="0"/>
            <a:t>Greece-Bulgaria</a:t>
          </a:r>
        </a:p>
        <a:p>
          <a:pPr lvl="0" algn="l" defTabSz="622300">
            <a:lnSpc>
              <a:spcPct val="90000"/>
            </a:lnSpc>
            <a:spcBef>
              <a:spcPct val="0"/>
            </a:spcBef>
            <a:spcAft>
              <a:spcPct val="35000"/>
            </a:spcAft>
          </a:pPr>
          <a:r>
            <a:rPr lang="it-IT" sz="1400" kern="1200" dirty="0" smtClean="0"/>
            <a:t>Greece-Cyprus</a:t>
          </a:r>
        </a:p>
        <a:p>
          <a:pPr lvl="0" algn="l" defTabSz="622300">
            <a:lnSpc>
              <a:spcPct val="90000"/>
            </a:lnSpc>
            <a:spcBef>
              <a:spcPct val="0"/>
            </a:spcBef>
            <a:spcAft>
              <a:spcPct val="35000"/>
            </a:spcAft>
          </a:pPr>
          <a:r>
            <a:rPr lang="it-IT" sz="1400" kern="1200" dirty="0" smtClean="0"/>
            <a:t>Greece-Albania</a:t>
          </a:r>
          <a:endParaRPr lang="el-GR" sz="1400" kern="1200" dirty="0" smtClean="0"/>
        </a:p>
        <a:p>
          <a:pPr lvl="0" algn="l" defTabSz="622300">
            <a:lnSpc>
              <a:spcPct val="90000"/>
            </a:lnSpc>
            <a:spcBef>
              <a:spcPct val="0"/>
            </a:spcBef>
            <a:spcAft>
              <a:spcPct val="35000"/>
            </a:spcAft>
          </a:pPr>
          <a:r>
            <a:rPr lang="it-IT" sz="1400" kern="1200" dirty="0" smtClean="0"/>
            <a:t>Greece - Italy</a:t>
          </a:r>
        </a:p>
        <a:p>
          <a:pPr lvl="0" algn="l" defTabSz="622300">
            <a:lnSpc>
              <a:spcPct val="90000"/>
            </a:lnSpc>
            <a:spcBef>
              <a:spcPct val="0"/>
            </a:spcBef>
            <a:spcAft>
              <a:spcPct val="35000"/>
            </a:spcAft>
          </a:pPr>
          <a:r>
            <a:rPr lang="it-IT" sz="1400" kern="1200" dirty="0" smtClean="0"/>
            <a:t>Greece-The former Yugoslav Republic of Macedonia</a:t>
          </a:r>
          <a:endParaRPr lang="el-GR" sz="1400" kern="1200" dirty="0">
            <a:solidFill>
              <a:schemeClr val="bg1"/>
            </a:solidFill>
            <a:latin typeface="Calibri" panose="020F0502020204030204" pitchFamily="34" charset="0"/>
          </a:endParaRPr>
        </a:p>
      </dsp:txBody>
      <dsp:txXfrm>
        <a:off x="992765" y="3168352"/>
        <a:ext cx="7907738" cy="1378592"/>
      </dsp:txXfrm>
    </dsp:sp>
    <dsp:sp modelId="{DA94C025-B0F4-446C-9699-D4228BD0A4D1}">
      <dsp:nvSpPr>
        <dsp:cNvPr id="0" name=""/>
        <dsp:cNvSpPr/>
      </dsp:nvSpPr>
      <dsp:spPr>
        <a:xfrm>
          <a:off x="28488" y="2893371"/>
          <a:ext cx="1928554" cy="1928554"/>
        </a:xfrm>
        <a:prstGeom prst="ellipse">
          <a:avLst/>
        </a:prstGeom>
        <a:solidFill>
          <a:schemeClr val="lt1">
            <a:hueOff val="0"/>
            <a:satOff val="0"/>
            <a:lumOff val="0"/>
            <a:alphaOff val="0"/>
          </a:schemeClr>
        </a:solidFill>
        <a:ln w="9525" cap="flat" cmpd="sng" algn="ctr">
          <a:solidFill>
            <a:schemeClr val="accent4">
              <a:hueOff val="-176707"/>
              <a:satOff val="20001"/>
              <a:lumOff val="5883"/>
              <a:alphaOff val="0"/>
            </a:schemeClr>
          </a:solidFill>
          <a:prstDash val="solid"/>
        </a:ln>
        <a:effectLst>
          <a:outerShdw blurRad="50800" dist="38100" dir="2700000" algn="b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B2E0F-C33C-43C4-82E4-5BA9CFDAB3A3}">
      <dsp:nvSpPr>
        <dsp:cNvPr id="0" name=""/>
        <dsp:cNvSpPr/>
      </dsp:nvSpPr>
      <dsp:spPr>
        <a:xfrm>
          <a:off x="4018" y="114973"/>
          <a:ext cx="2055391" cy="1081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rtl="0">
            <a:lnSpc>
              <a:spcPct val="90000"/>
            </a:lnSpc>
            <a:spcBef>
              <a:spcPct val="0"/>
            </a:spcBef>
            <a:spcAft>
              <a:spcPct val="35000"/>
            </a:spcAft>
          </a:pPr>
          <a:r>
            <a:rPr lang="en-GB" sz="1600" b="1" kern="1200" dirty="0" smtClean="0"/>
            <a:t>PA1: </a:t>
          </a:r>
        </a:p>
        <a:p>
          <a:pPr lvl="0" algn="r" defTabSz="711200" rtl="0">
            <a:lnSpc>
              <a:spcPct val="90000"/>
            </a:lnSpc>
            <a:spcBef>
              <a:spcPct val="0"/>
            </a:spcBef>
            <a:spcAft>
              <a:spcPct val="35000"/>
            </a:spcAft>
          </a:pPr>
          <a:r>
            <a:rPr lang="el-GR" sz="1600" b="1" kern="1200" dirty="0" smtClean="0"/>
            <a:t>Έξυπνες &amp; Καινοτόμες Περιφέρειες</a:t>
          </a:r>
          <a:endParaRPr lang="it-IT" sz="1600" kern="1200" dirty="0"/>
        </a:p>
      </dsp:txBody>
      <dsp:txXfrm>
        <a:off x="4018" y="114973"/>
        <a:ext cx="2055391" cy="1081575"/>
      </dsp:txXfrm>
    </dsp:sp>
    <dsp:sp modelId="{F3413519-4A72-4145-9CBD-EAC2E65A38F8}">
      <dsp:nvSpPr>
        <dsp:cNvPr id="0" name=""/>
        <dsp:cNvSpPr/>
      </dsp:nvSpPr>
      <dsp:spPr>
        <a:xfrm>
          <a:off x="2059409" y="114973"/>
          <a:ext cx="411078" cy="1081575"/>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5ACC8B-2DAF-4242-84A9-0180E13F12DB}">
      <dsp:nvSpPr>
        <dsp:cNvPr id="0" name=""/>
        <dsp:cNvSpPr/>
      </dsp:nvSpPr>
      <dsp:spPr>
        <a:xfrm>
          <a:off x="2634918" y="114973"/>
          <a:ext cx="5590663" cy="1081575"/>
        </a:xfrm>
        <a:prstGeom prst="rect">
          <a:avLst/>
        </a:prstGeom>
        <a:solidFill>
          <a:schemeClr val="accent5">
            <a:lumMod val="50000"/>
          </a:schemeClr>
        </a:solidFill>
        <a:ln w="1905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rtl="0">
            <a:lnSpc>
              <a:spcPct val="90000"/>
            </a:lnSpc>
            <a:spcBef>
              <a:spcPct val="0"/>
            </a:spcBef>
            <a:spcAft>
              <a:spcPct val="15000"/>
            </a:spcAft>
            <a:buChar char="••"/>
          </a:pPr>
          <a:r>
            <a:rPr lang="en-GB" sz="1900" b="1" i="0" kern="1200" dirty="0" smtClean="0"/>
            <a:t>SO 1.1</a:t>
          </a:r>
          <a:r>
            <a:rPr lang="en-GB" sz="1900" i="0" kern="1200" dirty="0" smtClean="0"/>
            <a:t>: </a:t>
          </a:r>
          <a:r>
            <a:rPr lang="el-GR" sz="1900" i="0" kern="1200" dirty="0" smtClean="0"/>
            <a:t>Υποστήριξη ανάπτυξης περιφερειακού συστήματος καινοτομίας</a:t>
          </a:r>
          <a:endParaRPr lang="it-IT" sz="1900" i="0" kern="1200" dirty="0"/>
        </a:p>
      </dsp:txBody>
      <dsp:txXfrm>
        <a:off x="2634918" y="114973"/>
        <a:ext cx="5590663" cy="1081575"/>
      </dsp:txXfrm>
    </dsp:sp>
    <dsp:sp modelId="{56EB62E9-E36A-4361-AEF8-92326DB5C37B}">
      <dsp:nvSpPr>
        <dsp:cNvPr id="0" name=""/>
        <dsp:cNvSpPr/>
      </dsp:nvSpPr>
      <dsp:spPr>
        <a:xfrm>
          <a:off x="4018" y="1622044"/>
          <a:ext cx="2055391" cy="846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rtl="0">
            <a:lnSpc>
              <a:spcPct val="90000"/>
            </a:lnSpc>
            <a:spcBef>
              <a:spcPct val="0"/>
            </a:spcBef>
            <a:spcAft>
              <a:spcPct val="35000"/>
            </a:spcAft>
          </a:pPr>
          <a:r>
            <a:rPr lang="en-GB" sz="1600" b="1" kern="1200" dirty="0" smtClean="0"/>
            <a:t>PA2: </a:t>
          </a:r>
        </a:p>
        <a:p>
          <a:pPr lvl="0" algn="r" defTabSz="711200" rtl="0">
            <a:lnSpc>
              <a:spcPct val="90000"/>
            </a:lnSpc>
            <a:spcBef>
              <a:spcPct val="0"/>
            </a:spcBef>
            <a:spcAft>
              <a:spcPct val="35000"/>
            </a:spcAft>
          </a:pPr>
          <a:r>
            <a:rPr lang="el-GR" sz="1600" b="1" kern="1200" dirty="0" smtClean="0"/>
            <a:t>Αειφόρος Περιφέρεια</a:t>
          </a:r>
          <a:endParaRPr lang="it-IT" sz="1600" kern="1200" dirty="0"/>
        </a:p>
      </dsp:txBody>
      <dsp:txXfrm>
        <a:off x="4018" y="1622044"/>
        <a:ext cx="2055391" cy="846450"/>
      </dsp:txXfrm>
    </dsp:sp>
    <dsp:sp modelId="{66248844-421B-4309-9EE4-75FDA7F847EB}">
      <dsp:nvSpPr>
        <dsp:cNvPr id="0" name=""/>
        <dsp:cNvSpPr/>
      </dsp:nvSpPr>
      <dsp:spPr>
        <a:xfrm>
          <a:off x="2059409" y="1264948"/>
          <a:ext cx="411078" cy="1560642"/>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8EF8C5-E6C7-4EC4-8171-9A93CF848392}">
      <dsp:nvSpPr>
        <dsp:cNvPr id="0" name=""/>
        <dsp:cNvSpPr/>
      </dsp:nvSpPr>
      <dsp:spPr>
        <a:xfrm>
          <a:off x="2634918" y="1264948"/>
          <a:ext cx="5590663" cy="1560642"/>
        </a:xfrm>
        <a:prstGeom prst="rect">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rtl="0">
            <a:lnSpc>
              <a:spcPct val="90000"/>
            </a:lnSpc>
            <a:spcBef>
              <a:spcPct val="0"/>
            </a:spcBef>
            <a:spcAft>
              <a:spcPct val="15000"/>
            </a:spcAft>
            <a:buChar char="••"/>
          </a:pPr>
          <a:r>
            <a:rPr lang="en-GB" sz="1900" b="1" kern="1200" dirty="0" smtClean="0"/>
            <a:t>SO 2.1</a:t>
          </a:r>
          <a:r>
            <a:rPr lang="en-GB" sz="1900" kern="1200" dirty="0" smtClean="0"/>
            <a:t>: </a:t>
          </a:r>
          <a:r>
            <a:rPr lang="el-GR" sz="1900" kern="1200" dirty="0" smtClean="0"/>
            <a:t>Προώθηση της βιώσιμης αξιοποίησης των φυσικών και πολιτιστικών πόρων</a:t>
          </a:r>
          <a:endParaRPr lang="it-IT" sz="1900" kern="1200" dirty="0"/>
        </a:p>
        <a:p>
          <a:pPr marL="171450" lvl="1" indent="-171450" algn="l" defTabSz="844550" rtl="0">
            <a:lnSpc>
              <a:spcPct val="90000"/>
            </a:lnSpc>
            <a:spcBef>
              <a:spcPct val="0"/>
            </a:spcBef>
            <a:spcAft>
              <a:spcPct val="15000"/>
            </a:spcAft>
            <a:buChar char="••"/>
          </a:pPr>
          <a:endParaRPr lang="it-IT" sz="1900" kern="1200" dirty="0"/>
        </a:p>
        <a:p>
          <a:pPr marL="171450" lvl="1" indent="-171450" algn="l" defTabSz="844550" rtl="0">
            <a:lnSpc>
              <a:spcPct val="90000"/>
            </a:lnSpc>
            <a:spcBef>
              <a:spcPct val="0"/>
            </a:spcBef>
            <a:spcAft>
              <a:spcPct val="15000"/>
            </a:spcAft>
            <a:buChar char="••"/>
          </a:pPr>
          <a:r>
            <a:rPr lang="en-GB" sz="1900" b="1" kern="1200" dirty="0" smtClean="0"/>
            <a:t>SO 2.2: </a:t>
          </a:r>
          <a:r>
            <a:rPr lang="el-GR" sz="1900" kern="1200" dirty="0" smtClean="0"/>
            <a:t>Ενίσχυση της διεθνούς περιβαλλοντικής ευαισθησίας</a:t>
          </a:r>
          <a:r>
            <a:rPr lang="en-GB" sz="1900" kern="1200" dirty="0" smtClean="0"/>
            <a:t> </a:t>
          </a:r>
          <a:r>
            <a:rPr lang="el-GR" sz="1900" kern="1200" dirty="0" smtClean="0"/>
            <a:t>και διαφύλαξης του οικοσυστήματος</a:t>
          </a:r>
          <a:endParaRPr lang="it-IT" sz="1900" kern="1200" dirty="0"/>
        </a:p>
      </dsp:txBody>
      <dsp:txXfrm>
        <a:off x="2634918" y="1264948"/>
        <a:ext cx="5590663" cy="1560642"/>
      </dsp:txXfrm>
    </dsp:sp>
    <dsp:sp modelId="{CC231A4D-F21A-4FB3-9C7B-1DD0F09B53B0}">
      <dsp:nvSpPr>
        <dsp:cNvPr id="0" name=""/>
        <dsp:cNvSpPr/>
      </dsp:nvSpPr>
      <dsp:spPr>
        <a:xfrm>
          <a:off x="4018" y="2946893"/>
          <a:ext cx="2055391" cy="846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rtl="0">
            <a:lnSpc>
              <a:spcPct val="90000"/>
            </a:lnSpc>
            <a:spcBef>
              <a:spcPct val="0"/>
            </a:spcBef>
            <a:spcAft>
              <a:spcPct val="35000"/>
            </a:spcAft>
          </a:pPr>
          <a:r>
            <a:rPr lang="en-GB" sz="1600" b="1" kern="1200" dirty="0" smtClean="0"/>
            <a:t>PA3: </a:t>
          </a:r>
        </a:p>
        <a:p>
          <a:pPr lvl="0" algn="r" defTabSz="711200" rtl="0">
            <a:lnSpc>
              <a:spcPct val="90000"/>
            </a:lnSpc>
            <a:spcBef>
              <a:spcPct val="0"/>
            </a:spcBef>
            <a:spcAft>
              <a:spcPct val="35000"/>
            </a:spcAft>
          </a:pPr>
          <a:r>
            <a:rPr lang="el-GR" sz="1600" b="1" kern="1200" dirty="0" smtClean="0"/>
            <a:t>Συνδεδεμένη Περιφέρεια</a:t>
          </a:r>
          <a:endParaRPr lang="it-IT" sz="1600" kern="1200" dirty="0"/>
        </a:p>
      </dsp:txBody>
      <dsp:txXfrm>
        <a:off x="4018" y="2946893"/>
        <a:ext cx="2055391" cy="846450"/>
      </dsp:txXfrm>
    </dsp:sp>
    <dsp:sp modelId="{F0B2434D-7367-440D-B185-AA169D7957E3}">
      <dsp:nvSpPr>
        <dsp:cNvPr id="0" name=""/>
        <dsp:cNvSpPr/>
      </dsp:nvSpPr>
      <dsp:spPr>
        <a:xfrm>
          <a:off x="2059409" y="2893990"/>
          <a:ext cx="411078" cy="952256"/>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E986BC-4BCF-4D8E-BB08-FF2B8849B038}">
      <dsp:nvSpPr>
        <dsp:cNvPr id="0" name=""/>
        <dsp:cNvSpPr/>
      </dsp:nvSpPr>
      <dsp:spPr>
        <a:xfrm>
          <a:off x="2634918" y="2893990"/>
          <a:ext cx="5590663" cy="952256"/>
        </a:xfrm>
        <a:prstGeom prst="rect">
          <a:avLst/>
        </a:prstGeom>
        <a:solidFill>
          <a:schemeClr val="accent6"/>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rtl="0">
            <a:lnSpc>
              <a:spcPct val="90000"/>
            </a:lnSpc>
            <a:spcBef>
              <a:spcPct val="0"/>
            </a:spcBef>
            <a:spcAft>
              <a:spcPct val="15000"/>
            </a:spcAft>
            <a:buChar char="••"/>
          </a:pPr>
          <a:r>
            <a:rPr lang="en-GB" sz="1900" b="1" kern="1200" dirty="0" smtClean="0"/>
            <a:t>SO 3.1: </a:t>
          </a:r>
          <a:r>
            <a:rPr lang="el-GR" sz="1900" b="0" kern="1200" dirty="0" smtClean="0"/>
            <a:t>Ενίσχυση της ικανότητας για την παροχή ολοκληρωμένων υπηρεσιών μεταφορών και της </a:t>
          </a:r>
          <a:r>
            <a:rPr lang="el-GR" sz="1900" b="0" kern="1200" dirty="0" err="1" smtClean="0"/>
            <a:t>πολυτροπικότητας</a:t>
          </a:r>
          <a:endParaRPr lang="it-IT" sz="1900" b="0" kern="1200" dirty="0"/>
        </a:p>
      </dsp:txBody>
      <dsp:txXfrm>
        <a:off x="2634918" y="2893990"/>
        <a:ext cx="5590663" cy="952256"/>
      </dsp:txXfrm>
    </dsp:sp>
    <dsp:sp modelId="{36D1055A-B3C7-44B3-BC7C-3A61E57FA716}">
      <dsp:nvSpPr>
        <dsp:cNvPr id="0" name=""/>
        <dsp:cNvSpPr/>
      </dsp:nvSpPr>
      <dsp:spPr>
        <a:xfrm>
          <a:off x="4018" y="4206716"/>
          <a:ext cx="2055391" cy="62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rtl="0">
            <a:lnSpc>
              <a:spcPct val="90000"/>
            </a:lnSpc>
            <a:spcBef>
              <a:spcPct val="0"/>
            </a:spcBef>
            <a:spcAft>
              <a:spcPct val="35000"/>
            </a:spcAft>
          </a:pPr>
          <a:r>
            <a:rPr lang="en-GB" sz="1600" b="1" kern="1200" dirty="0" smtClean="0"/>
            <a:t>PA4: </a:t>
          </a:r>
        </a:p>
        <a:p>
          <a:pPr lvl="0" algn="r" defTabSz="711200" rtl="0">
            <a:lnSpc>
              <a:spcPct val="90000"/>
            </a:lnSpc>
            <a:spcBef>
              <a:spcPct val="0"/>
            </a:spcBef>
            <a:spcAft>
              <a:spcPct val="35000"/>
            </a:spcAft>
          </a:pPr>
          <a:r>
            <a:rPr lang="el-GR" sz="1600" b="1" kern="1200" dirty="0" smtClean="0"/>
            <a:t>Καλύτερη Διοίκηση</a:t>
          </a:r>
          <a:endParaRPr lang="it-IT" sz="1600" kern="1200" dirty="0"/>
        </a:p>
      </dsp:txBody>
      <dsp:txXfrm>
        <a:off x="4018" y="4206716"/>
        <a:ext cx="2055391" cy="623081"/>
      </dsp:txXfrm>
    </dsp:sp>
    <dsp:sp modelId="{57E06457-73B7-4E3E-8B19-4D594EC347D4}">
      <dsp:nvSpPr>
        <dsp:cNvPr id="0" name=""/>
        <dsp:cNvSpPr/>
      </dsp:nvSpPr>
      <dsp:spPr>
        <a:xfrm>
          <a:off x="2059409" y="3914646"/>
          <a:ext cx="411078" cy="1207219"/>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8DB2D1-D9A9-4340-9159-F4317DA51000}">
      <dsp:nvSpPr>
        <dsp:cNvPr id="0" name=""/>
        <dsp:cNvSpPr/>
      </dsp:nvSpPr>
      <dsp:spPr>
        <a:xfrm>
          <a:off x="2634918" y="3914646"/>
          <a:ext cx="5590663" cy="1207219"/>
        </a:xfrm>
        <a:prstGeom prst="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rtl="0">
            <a:lnSpc>
              <a:spcPct val="90000"/>
            </a:lnSpc>
            <a:spcBef>
              <a:spcPct val="0"/>
            </a:spcBef>
            <a:spcAft>
              <a:spcPct val="15000"/>
            </a:spcAft>
            <a:buChar char="••"/>
          </a:pPr>
          <a:r>
            <a:rPr lang="en-GB" sz="1900" b="1" kern="1200" dirty="0" smtClean="0"/>
            <a:t>SO 4.1: </a:t>
          </a:r>
          <a:r>
            <a:rPr lang="el-GR" sz="1900" b="0" kern="1200" dirty="0" smtClean="0"/>
            <a:t>Ενδυνάμωση της θεσμικής ικανότητας της δημόσιας διοίκησης και των φορέων με την υποστήριξη της εφαρμογής κοινών προτεραιοτήτων</a:t>
          </a:r>
          <a:endParaRPr lang="it-IT" sz="1900" b="0" kern="1200" dirty="0"/>
        </a:p>
      </dsp:txBody>
      <dsp:txXfrm>
        <a:off x="2634918" y="3914646"/>
        <a:ext cx="5590663" cy="120721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74FA6-3BBD-6D4C-9423-A4BA143D1C22}">
      <dsp:nvSpPr>
        <dsp:cNvPr id="0" name=""/>
        <dsp:cNvSpPr/>
      </dsp:nvSpPr>
      <dsp:spPr>
        <a:xfrm>
          <a:off x="6237186" y="2480236"/>
          <a:ext cx="967908" cy="561659"/>
        </a:xfrm>
        <a:custGeom>
          <a:avLst/>
          <a:gdLst/>
          <a:ahLst/>
          <a:cxnLst/>
          <a:rect l="0" t="0" r="0" b="0"/>
          <a:pathLst>
            <a:path>
              <a:moveTo>
                <a:pt x="0" y="0"/>
              </a:moveTo>
              <a:lnTo>
                <a:pt x="0" y="408287"/>
              </a:lnTo>
              <a:lnTo>
                <a:pt x="967908" y="408287"/>
              </a:lnTo>
              <a:lnTo>
                <a:pt x="967908" y="56165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C2AD33-B8A3-C648-B637-B0FF4F10065F}">
      <dsp:nvSpPr>
        <dsp:cNvPr id="0" name=""/>
        <dsp:cNvSpPr/>
      </dsp:nvSpPr>
      <dsp:spPr>
        <a:xfrm>
          <a:off x="5171049" y="2480236"/>
          <a:ext cx="1066137" cy="561087"/>
        </a:xfrm>
        <a:custGeom>
          <a:avLst/>
          <a:gdLst/>
          <a:ahLst/>
          <a:cxnLst/>
          <a:rect l="0" t="0" r="0" b="0"/>
          <a:pathLst>
            <a:path>
              <a:moveTo>
                <a:pt x="1066137" y="0"/>
              </a:moveTo>
              <a:lnTo>
                <a:pt x="1066137" y="407715"/>
              </a:lnTo>
              <a:lnTo>
                <a:pt x="0" y="407715"/>
              </a:lnTo>
              <a:lnTo>
                <a:pt x="0" y="561087"/>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BBF2F3-A9A8-CF4A-9008-CE6CF71CE238}">
      <dsp:nvSpPr>
        <dsp:cNvPr id="0" name=""/>
        <dsp:cNvSpPr/>
      </dsp:nvSpPr>
      <dsp:spPr>
        <a:xfrm>
          <a:off x="4071464" y="935822"/>
          <a:ext cx="2165721" cy="195979"/>
        </a:xfrm>
        <a:custGeom>
          <a:avLst/>
          <a:gdLst/>
          <a:ahLst/>
          <a:cxnLst/>
          <a:rect l="0" t="0" r="0" b="0"/>
          <a:pathLst>
            <a:path>
              <a:moveTo>
                <a:pt x="0" y="0"/>
              </a:moveTo>
              <a:lnTo>
                <a:pt x="0" y="42607"/>
              </a:lnTo>
              <a:lnTo>
                <a:pt x="2165721" y="42607"/>
              </a:lnTo>
              <a:lnTo>
                <a:pt x="2165721" y="19597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84C5CF-43A5-B44F-98DB-34DB40F681BF}">
      <dsp:nvSpPr>
        <dsp:cNvPr id="0" name=""/>
        <dsp:cNvSpPr/>
      </dsp:nvSpPr>
      <dsp:spPr>
        <a:xfrm>
          <a:off x="2072813" y="2446740"/>
          <a:ext cx="990929" cy="486134"/>
        </a:xfrm>
        <a:custGeom>
          <a:avLst/>
          <a:gdLst/>
          <a:ahLst/>
          <a:cxnLst/>
          <a:rect l="0" t="0" r="0" b="0"/>
          <a:pathLst>
            <a:path>
              <a:moveTo>
                <a:pt x="0" y="0"/>
              </a:moveTo>
              <a:lnTo>
                <a:pt x="0" y="332762"/>
              </a:lnTo>
              <a:lnTo>
                <a:pt x="990929" y="332762"/>
              </a:lnTo>
              <a:lnTo>
                <a:pt x="990929" y="48613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67BFAE-EFFB-AA4A-BB81-2E5DCAA6B8A7}">
      <dsp:nvSpPr>
        <dsp:cNvPr id="0" name=""/>
        <dsp:cNvSpPr/>
      </dsp:nvSpPr>
      <dsp:spPr>
        <a:xfrm>
          <a:off x="1079133" y="2446740"/>
          <a:ext cx="993680" cy="487140"/>
        </a:xfrm>
        <a:custGeom>
          <a:avLst/>
          <a:gdLst/>
          <a:ahLst/>
          <a:cxnLst/>
          <a:rect l="0" t="0" r="0" b="0"/>
          <a:pathLst>
            <a:path>
              <a:moveTo>
                <a:pt x="993680" y="0"/>
              </a:moveTo>
              <a:lnTo>
                <a:pt x="993680" y="333768"/>
              </a:lnTo>
              <a:lnTo>
                <a:pt x="0" y="333768"/>
              </a:lnTo>
              <a:lnTo>
                <a:pt x="0" y="48714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1258D5-1611-3749-9227-6470A5B92EF4}">
      <dsp:nvSpPr>
        <dsp:cNvPr id="0" name=""/>
        <dsp:cNvSpPr/>
      </dsp:nvSpPr>
      <dsp:spPr>
        <a:xfrm>
          <a:off x="2072813" y="935822"/>
          <a:ext cx="1998651" cy="192357"/>
        </a:xfrm>
        <a:custGeom>
          <a:avLst/>
          <a:gdLst/>
          <a:ahLst/>
          <a:cxnLst/>
          <a:rect l="0" t="0" r="0" b="0"/>
          <a:pathLst>
            <a:path>
              <a:moveTo>
                <a:pt x="1998651" y="0"/>
              </a:moveTo>
              <a:lnTo>
                <a:pt x="1998651" y="38985"/>
              </a:lnTo>
              <a:lnTo>
                <a:pt x="0" y="38985"/>
              </a:lnTo>
              <a:lnTo>
                <a:pt x="0" y="19235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63F062-314A-DD48-9ECE-96010AAD55B3}">
      <dsp:nvSpPr>
        <dsp:cNvPr id="0" name=""/>
        <dsp:cNvSpPr/>
      </dsp:nvSpPr>
      <dsp:spPr>
        <a:xfrm>
          <a:off x="426348" y="0"/>
          <a:ext cx="7290232" cy="935822"/>
        </a:xfrm>
        <a:prstGeom prst="rect">
          <a:avLst/>
        </a:prstGeom>
        <a:noFill/>
        <a:ln w="25400" cap="flat" cmpd="sng" algn="ctr">
          <a:solidFill>
            <a:schemeClr val="lt1">
              <a:hueOff val="0"/>
              <a:satOff val="0"/>
              <a:lumOff val="0"/>
              <a:alphaOff val="0"/>
            </a:schemeClr>
          </a:solidFill>
          <a:prstDash val="solid"/>
        </a:ln>
        <a:effectLst>
          <a:outerShdw blurRad="38100" dist="25400" dir="2700000" algn="br"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92753" numCol="1" spcCol="1270" anchor="ctr" anchorCtr="0">
          <a:noAutofit/>
        </a:bodyPr>
        <a:lstStyle/>
        <a:p>
          <a:pPr lvl="0" algn="ctr" defTabSz="711200">
            <a:lnSpc>
              <a:spcPct val="90000"/>
            </a:lnSpc>
            <a:spcBef>
              <a:spcPct val="0"/>
            </a:spcBef>
            <a:spcAft>
              <a:spcPct val="35000"/>
            </a:spcAft>
          </a:pPr>
          <a:r>
            <a:rPr lang="el-GR" altLang="en-US" sz="1600" kern="1200" dirty="0" smtClean="0">
              <a:solidFill>
                <a:srgbClr val="C00000"/>
              </a:solidFill>
              <a:latin typeface="Trebuchet MS" pitchFamily="34" charset="0"/>
              <a:ea typeface="ＭＳ Ｐゴシック" pitchFamily="-28" charset="-128"/>
              <a:cs typeface="+mn-cs"/>
            </a:rPr>
            <a:t>Βελτίωση των συνθηκών ζωής των ανθρώπων στην περιοχή της Μαύρης Θάλασσας μέσω της βιώσιμης ανάπτυξης και την προστασία του περιβάλλοντος</a:t>
          </a:r>
          <a:endParaRPr lang="fr-FR" altLang="en-US" sz="1600" kern="1200" dirty="0">
            <a:solidFill>
              <a:srgbClr val="C00000"/>
            </a:solidFill>
            <a:latin typeface="Trebuchet MS" pitchFamily="34" charset="0"/>
            <a:ea typeface="ＭＳ Ｐゴシック" pitchFamily="-28" charset="-128"/>
            <a:cs typeface="+mn-cs"/>
          </a:endParaRPr>
        </a:p>
      </dsp:txBody>
      <dsp:txXfrm>
        <a:off x="426348" y="0"/>
        <a:ext cx="7290232" cy="935822"/>
      </dsp:txXfrm>
    </dsp:sp>
    <dsp:sp modelId="{57400CEF-70A6-F24D-ABA8-51BE1D12CC5F}">
      <dsp:nvSpPr>
        <dsp:cNvPr id="0" name=""/>
        <dsp:cNvSpPr/>
      </dsp:nvSpPr>
      <dsp:spPr>
        <a:xfrm>
          <a:off x="2952249" y="714701"/>
          <a:ext cx="2293900" cy="25559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el-GR" sz="1400" b="1" kern="1200" noProof="0" dirty="0" smtClean="0"/>
            <a:t>Ο Ευρύτερος Στόχος</a:t>
          </a:r>
          <a:endParaRPr lang="en-GB" sz="1400" b="1" kern="1200" noProof="0" dirty="0"/>
        </a:p>
      </dsp:txBody>
      <dsp:txXfrm>
        <a:off x="2952249" y="714701"/>
        <a:ext cx="2293900" cy="255596"/>
      </dsp:txXfrm>
    </dsp:sp>
    <dsp:sp modelId="{CAC2A6B5-C8A9-A742-80D5-703641FFFE1B}">
      <dsp:nvSpPr>
        <dsp:cNvPr id="0" name=""/>
        <dsp:cNvSpPr/>
      </dsp:nvSpPr>
      <dsp:spPr>
        <a:xfrm>
          <a:off x="300545" y="1128180"/>
          <a:ext cx="3544537" cy="1318560"/>
        </a:xfrm>
        <a:prstGeom prst="rect">
          <a:avLst/>
        </a:prstGeom>
        <a:noFill/>
        <a:ln w="25400" cap="flat" cmpd="sng" algn="ctr">
          <a:solidFill>
            <a:schemeClr val="lt1">
              <a:hueOff val="0"/>
              <a:satOff val="0"/>
              <a:lumOff val="0"/>
              <a:alphaOff val="0"/>
            </a:schemeClr>
          </a:solidFill>
          <a:prstDash val="solid"/>
        </a:ln>
        <a:effectLst>
          <a:outerShdw blurRad="38100" dist="25400" dir="2700000" algn="br"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92753" numCol="1" spcCol="1270" anchor="ctr" anchorCtr="0">
          <a:noAutofit/>
        </a:bodyPr>
        <a:lstStyle/>
        <a:p>
          <a:pPr lvl="0" algn="ctr" defTabSz="711200">
            <a:lnSpc>
              <a:spcPct val="90000"/>
            </a:lnSpc>
            <a:spcBef>
              <a:spcPct val="0"/>
            </a:spcBef>
            <a:spcAft>
              <a:spcPct val="35000"/>
            </a:spcAft>
          </a:pPr>
          <a:r>
            <a:rPr lang="el-GR" altLang="en-US" sz="1600" kern="1200" dirty="0" smtClean="0">
              <a:solidFill>
                <a:srgbClr val="003399"/>
              </a:solidFill>
              <a:latin typeface="Trebuchet MS" pitchFamily="34" charset="0"/>
              <a:ea typeface="ＭＳ Ｐゴシック" pitchFamily="-28" charset="-128"/>
              <a:cs typeface="+mn-cs"/>
            </a:rPr>
            <a:t>Προώθηση της επιχειρηματικότητας</a:t>
          </a:r>
          <a:endParaRPr lang="fr-FR" altLang="en-US" sz="1600" kern="1200" dirty="0">
            <a:solidFill>
              <a:srgbClr val="003399"/>
            </a:solidFill>
            <a:latin typeface="Trebuchet MS" pitchFamily="34" charset="0"/>
            <a:ea typeface="ＭＳ Ｐゴシック" pitchFamily="-28" charset="-128"/>
            <a:cs typeface="+mn-cs"/>
          </a:endParaRPr>
        </a:p>
      </dsp:txBody>
      <dsp:txXfrm>
        <a:off x="300545" y="1128180"/>
        <a:ext cx="3544537" cy="1318560"/>
      </dsp:txXfrm>
    </dsp:sp>
    <dsp:sp modelId="{0A788AAD-A33B-5C44-A59C-1402A2CAE961}">
      <dsp:nvSpPr>
        <dsp:cNvPr id="0" name=""/>
        <dsp:cNvSpPr/>
      </dsp:nvSpPr>
      <dsp:spPr>
        <a:xfrm>
          <a:off x="478069" y="2271775"/>
          <a:ext cx="3120386" cy="313262"/>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el-GR" sz="1400" b="1" kern="1200" dirty="0" smtClean="0"/>
            <a:t>Θεματικός Στόχος</a:t>
          </a:r>
          <a:r>
            <a:rPr lang="fr-FR" sz="1400" b="1" kern="1200" dirty="0" smtClean="0"/>
            <a:t> </a:t>
          </a:r>
          <a:r>
            <a:rPr lang="fr-FR" sz="1400" b="1" kern="1200" dirty="0"/>
            <a:t>A</a:t>
          </a:r>
        </a:p>
      </dsp:txBody>
      <dsp:txXfrm>
        <a:off x="478069" y="2271775"/>
        <a:ext cx="3120386" cy="313262"/>
      </dsp:txXfrm>
    </dsp:sp>
    <dsp:sp modelId="{E9026EEF-58AB-8C4C-8C0A-4C585CC8C620}">
      <dsp:nvSpPr>
        <dsp:cNvPr id="0" name=""/>
        <dsp:cNvSpPr/>
      </dsp:nvSpPr>
      <dsp:spPr>
        <a:xfrm>
          <a:off x="128113" y="2933880"/>
          <a:ext cx="1902040" cy="2322703"/>
        </a:xfrm>
        <a:prstGeom prst="rect">
          <a:avLst/>
        </a:prstGeom>
        <a:noFill/>
        <a:ln w="25400" cap="flat" cmpd="sng" algn="ctr">
          <a:solidFill>
            <a:schemeClr val="lt1">
              <a:hueOff val="0"/>
              <a:satOff val="0"/>
              <a:lumOff val="0"/>
              <a:alphaOff val="0"/>
            </a:schemeClr>
          </a:solidFill>
          <a:prstDash val="solid"/>
        </a:ln>
        <a:effectLst>
          <a:outerShdw blurRad="38100" dist="25400" dir="2700000" algn="br"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92753" numCol="1" spcCol="1270" anchor="ctr" anchorCtr="0">
          <a:noAutofit/>
        </a:bodyPr>
        <a:lstStyle/>
        <a:p>
          <a:pPr lvl="0" algn="ctr" defTabSz="711200">
            <a:lnSpc>
              <a:spcPct val="90000"/>
            </a:lnSpc>
            <a:spcBef>
              <a:spcPct val="0"/>
            </a:spcBef>
            <a:spcAft>
              <a:spcPct val="35000"/>
            </a:spcAft>
          </a:pPr>
          <a:r>
            <a:rPr lang="el-GR" altLang="en-US" sz="1600" kern="1200" dirty="0" smtClean="0">
              <a:solidFill>
                <a:srgbClr val="7030A0"/>
              </a:solidFill>
              <a:latin typeface="Trebuchet MS" pitchFamily="34" charset="0"/>
              <a:ea typeface="ＭＳ Ｐゴシック" pitchFamily="-28" charset="-128"/>
              <a:cs typeface="+mn-cs"/>
            </a:rPr>
            <a:t>Κοινή προώθηση επιχειρηματικότητας στον τουρισμό και στον πολιτισμό</a:t>
          </a:r>
          <a:endParaRPr lang="fr-FR" altLang="en-US" sz="1600" kern="1200" dirty="0">
            <a:solidFill>
              <a:srgbClr val="7030A0"/>
            </a:solidFill>
            <a:latin typeface="Trebuchet MS" pitchFamily="34" charset="0"/>
            <a:ea typeface="ＭＳ Ｐゴシック" pitchFamily="-28" charset="-128"/>
            <a:cs typeface="+mn-cs"/>
          </a:endParaRPr>
        </a:p>
      </dsp:txBody>
      <dsp:txXfrm>
        <a:off x="128113" y="2933880"/>
        <a:ext cx="1902040" cy="2322703"/>
      </dsp:txXfrm>
    </dsp:sp>
    <dsp:sp modelId="{18D661A8-CC4B-2C40-99D9-494F70CB03C6}">
      <dsp:nvSpPr>
        <dsp:cNvPr id="0" name=""/>
        <dsp:cNvSpPr/>
      </dsp:nvSpPr>
      <dsp:spPr>
        <a:xfrm>
          <a:off x="465952" y="5020281"/>
          <a:ext cx="1425688" cy="219102"/>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el-GR" sz="1400" b="1" kern="1200" noProof="0" dirty="0" smtClean="0"/>
            <a:t>Προτεραιότητα</a:t>
          </a:r>
          <a:r>
            <a:rPr lang="fr-FR" sz="1400" b="1" kern="1200" dirty="0" smtClean="0"/>
            <a:t> </a:t>
          </a:r>
          <a:r>
            <a:rPr lang="fr-FR" sz="1400" b="1" kern="1200" dirty="0"/>
            <a:t>1</a:t>
          </a:r>
        </a:p>
      </dsp:txBody>
      <dsp:txXfrm>
        <a:off x="465952" y="5020281"/>
        <a:ext cx="1425688" cy="219102"/>
      </dsp:txXfrm>
    </dsp:sp>
    <dsp:sp modelId="{DBF9BD0C-A1E9-C94E-8AFC-4F237D22D6B9}">
      <dsp:nvSpPr>
        <dsp:cNvPr id="0" name=""/>
        <dsp:cNvSpPr/>
      </dsp:nvSpPr>
      <dsp:spPr>
        <a:xfrm>
          <a:off x="2266324" y="2932874"/>
          <a:ext cx="1594838" cy="2323709"/>
        </a:xfrm>
        <a:prstGeom prst="rect">
          <a:avLst/>
        </a:prstGeom>
        <a:noFill/>
        <a:ln w="25400" cap="flat" cmpd="sng" algn="ctr">
          <a:solidFill>
            <a:schemeClr val="lt1">
              <a:hueOff val="0"/>
              <a:satOff val="0"/>
              <a:lumOff val="0"/>
              <a:alphaOff val="0"/>
            </a:schemeClr>
          </a:solidFill>
          <a:prstDash val="solid"/>
        </a:ln>
        <a:effectLst>
          <a:outerShdw blurRad="38100" dist="25400" dir="2700000" algn="br"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92753" numCol="1" spcCol="1270" anchor="ctr" anchorCtr="0">
          <a:noAutofit/>
        </a:bodyPr>
        <a:lstStyle/>
        <a:p>
          <a:pPr lvl="0" algn="ctr" defTabSz="622300">
            <a:lnSpc>
              <a:spcPct val="90000"/>
            </a:lnSpc>
            <a:spcBef>
              <a:spcPct val="0"/>
            </a:spcBef>
            <a:spcAft>
              <a:spcPct val="35000"/>
            </a:spcAft>
          </a:pPr>
          <a:r>
            <a:rPr lang="el-GR" altLang="en-US" sz="1400" kern="1200" dirty="0" smtClean="0">
              <a:solidFill>
                <a:srgbClr val="7030A0"/>
              </a:solidFill>
              <a:latin typeface="Trebuchet MS" pitchFamily="34" charset="0"/>
              <a:ea typeface="ＭＳ Ｐゴシック" pitchFamily="-28" charset="-128"/>
              <a:cs typeface="+mn-cs"/>
            </a:rPr>
            <a:t>Αύξηση των ευκαιριών διασυνοριακού εμπορίου και εκσυγχρονισμός και διασύνδεση με τον αγροτικό τομέα</a:t>
          </a:r>
          <a:endParaRPr lang="fr-FR" altLang="en-US" sz="1400" kern="1200" dirty="0">
            <a:solidFill>
              <a:srgbClr val="7030A0"/>
            </a:solidFill>
            <a:latin typeface="Trebuchet MS" pitchFamily="34" charset="0"/>
            <a:ea typeface="ＭＳ Ｐゴシック" pitchFamily="-28" charset="-128"/>
            <a:cs typeface="+mn-cs"/>
          </a:endParaRPr>
        </a:p>
      </dsp:txBody>
      <dsp:txXfrm>
        <a:off x="2266324" y="2932874"/>
        <a:ext cx="1594838" cy="2323709"/>
      </dsp:txXfrm>
    </dsp:sp>
    <dsp:sp modelId="{5EBE5608-F074-FD41-A862-97CF5434111C}">
      <dsp:nvSpPr>
        <dsp:cNvPr id="0" name=""/>
        <dsp:cNvSpPr/>
      </dsp:nvSpPr>
      <dsp:spPr>
        <a:xfrm>
          <a:off x="2376651" y="5025947"/>
          <a:ext cx="1419964" cy="207772"/>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el-GR" sz="1400" b="1" kern="1200" noProof="0" dirty="0" smtClean="0"/>
            <a:t>Προτεραιότητα</a:t>
          </a:r>
          <a:r>
            <a:rPr lang="fr-FR" sz="1400" b="1" kern="1200" dirty="0" smtClean="0"/>
            <a:t> 2</a:t>
          </a:r>
          <a:endParaRPr lang="fr-FR" sz="1400" b="1" kern="1200" dirty="0"/>
        </a:p>
      </dsp:txBody>
      <dsp:txXfrm>
        <a:off x="2376651" y="5025947"/>
        <a:ext cx="1419964" cy="207772"/>
      </dsp:txXfrm>
    </dsp:sp>
    <dsp:sp modelId="{D43F23ED-B1B3-CA48-A4DE-F568B8671F12}">
      <dsp:nvSpPr>
        <dsp:cNvPr id="0" name=""/>
        <dsp:cNvSpPr/>
      </dsp:nvSpPr>
      <dsp:spPr>
        <a:xfrm>
          <a:off x="4511547" y="1131801"/>
          <a:ext cx="3451277" cy="1348434"/>
        </a:xfrm>
        <a:prstGeom prst="rect">
          <a:avLst/>
        </a:prstGeom>
        <a:noFill/>
        <a:ln w="25400" cap="flat" cmpd="sng" algn="ctr">
          <a:solidFill>
            <a:schemeClr val="lt1">
              <a:hueOff val="0"/>
              <a:satOff val="0"/>
              <a:lumOff val="0"/>
              <a:alphaOff val="0"/>
            </a:schemeClr>
          </a:solidFill>
          <a:prstDash val="solid"/>
        </a:ln>
        <a:effectLst>
          <a:outerShdw blurRad="38100" dist="25400" dir="2700000" algn="br"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92753" numCol="1" spcCol="1270" anchor="ctr" anchorCtr="0">
          <a:noAutofit/>
        </a:bodyPr>
        <a:lstStyle/>
        <a:p>
          <a:pPr lvl="0" algn="ctr" defTabSz="711200">
            <a:lnSpc>
              <a:spcPct val="90000"/>
            </a:lnSpc>
            <a:spcBef>
              <a:spcPct val="0"/>
            </a:spcBef>
            <a:spcAft>
              <a:spcPct val="35000"/>
            </a:spcAft>
          </a:pPr>
          <a:r>
            <a:rPr lang="el-GR" altLang="en-US" sz="1600" kern="1200" dirty="0" smtClean="0">
              <a:solidFill>
                <a:srgbClr val="003399"/>
              </a:solidFill>
              <a:latin typeface="Trebuchet MS" pitchFamily="34" charset="0"/>
              <a:ea typeface="ＭＳ Ｐゴシック" pitchFamily="-28" charset="-128"/>
              <a:cs typeface="+mn-cs"/>
            </a:rPr>
            <a:t>Προώθηση συντονισμού &amp; περιβαλλοντικής προστασίας και μείωση των αποβλήτων σε μαρίνες</a:t>
          </a:r>
          <a:endParaRPr lang="fr-FR" altLang="en-US" sz="1600" kern="1200" dirty="0">
            <a:solidFill>
              <a:srgbClr val="003399"/>
            </a:solidFill>
            <a:latin typeface="Trebuchet MS" pitchFamily="34" charset="0"/>
            <a:ea typeface="ＭＳ Ｐゴシック" pitchFamily="-28" charset="-128"/>
            <a:cs typeface="+mn-cs"/>
          </a:endParaRPr>
        </a:p>
      </dsp:txBody>
      <dsp:txXfrm>
        <a:off x="4511547" y="1131801"/>
        <a:ext cx="3451277" cy="1348434"/>
      </dsp:txXfrm>
    </dsp:sp>
    <dsp:sp modelId="{0E76EF15-28A3-8D48-A70C-9082565CA468}">
      <dsp:nvSpPr>
        <dsp:cNvPr id="0" name=""/>
        <dsp:cNvSpPr/>
      </dsp:nvSpPr>
      <dsp:spPr>
        <a:xfrm>
          <a:off x="4834501" y="2271775"/>
          <a:ext cx="2946268" cy="28187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el-GR" sz="1400" b="1" kern="1200" dirty="0" smtClean="0"/>
            <a:t>Θεματικός Στόχος</a:t>
          </a:r>
          <a:r>
            <a:rPr lang="fr-FR" sz="1400" b="1" kern="1200" dirty="0" smtClean="0"/>
            <a:t> </a:t>
          </a:r>
          <a:r>
            <a:rPr lang="fr-FR" sz="1400" b="1" kern="1200" dirty="0"/>
            <a:t>B</a:t>
          </a:r>
        </a:p>
      </dsp:txBody>
      <dsp:txXfrm>
        <a:off x="4834501" y="2271775"/>
        <a:ext cx="2946268" cy="281875"/>
      </dsp:txXfrm>
    </dsp:sp>
    <dsp:sp modelId="{F694F427-5D12-9447-BC70-D8DD54246DA1}">
      <dsp:nvSpPr>
        <dsp:cNvPr id="0" name=""/>
        <dsp:cNvSpPr/>
      </dsp:nvSpPr>
      <dsp:spPr>
        <a:xfrm>
          <a:off x="4334858" y="3041324"/>
          <a:ext cx="1672381" cy="2215259"/>
        </a:xfrm>
        <a:prstGeom prst="rect">
          <a:avLst/>
        </a:prstGeom>
        <a:noFill/>
        <a:ln w="25400" cap="flat" cmpd="sng" algn="ctr">
          <a:solidFill>
            <a:schemeClr val="lt1">
              <a:hueOff val="0"/>
              <a:satOff val="0"/>
              <a:lumOff val="0"/>
              <a:alphaOff val="0"/>
            </a:schemeClr>
          </a:solidFill>
          <a:prstDash val="solid"/>
        </a:ln>
        <a:effectLst>
          <a:outerShdw blurRad="38100" dist="25400" dir="2700000" algn="br"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92753" numCol="1" spcCol="1270" anchor="ctr" anchorCtr="0">
          <a:noAutofit/>
        </a:bodyPr>
        <a:lstStyle/>
        <a:p>
          <a:pPr lvl="0" algn="ctr" defTabSz="711200">
            <a:lnSpc>
              <a:spcPct val="90000"/>
            </a:lnSpc>
            <a:spcBef>
              <a:spcPct val="0"/>
            </a:spcBef>
            <a:spcAft>
              <a:spcPct val="35000"/>
            </a:spcAft>
          </a:pPr>
          <a:r>
            <a:rPr lang="el-GR" altLang="en-US" sz="1600" kern="1200" dirty="0" smtClean="0">
              <a:solidFill>
                <a:srgbClr val="7030A0"/>
              </a:solidFill>
              <a:latin typeface="Trebuchet MS" pitchFamily="34" charset="0"/>
              <a:ea typeface="ＭＳ Ｐゴシック" pitchFamily="-28" charset="-128"/>
              <a:cs typeface="+mn-cs"/>
            </a:rPr>
            <a:t>Βελτίωση κοινού περιβαλλοντικού ελέγχου</a:t>
          </a:r>
          <a:endParaRPr lang="fr-FR" altLang="en-US" sz="1600" kern="1200" dirty="0">
            <a:solidFill>
              <a:srgbClr val="7030A0"/>
            </a:solidFill>
            <a:latin typeface="Trebuchet MS" pitchFamily="34" charset="0"/>
            <a:ea typeface="ＭＳ Ｐゴシック" pitchFamily="-28" charset="-128"/>
            <a:cs typeface="+mn-cs"/>
          </a:endParaRPr>
        </a:p>
      </dsp:txBody>
      <dsp:txXfrm>
        <a:off x="4334858" y="3041324"/>
        <a:ext cx="1672381" cy="2215259"/>
      </dsp:txXfrm>
    </dsp:sp>
    <dsp:sp modelId="{4037DCE8-15B2-1F40-A2EF-1EFE3A53AA7B}">
      <dsp:nvSpPr>
        <dsp:cNvPr id="0" name=""/>
        <dsp:cNvSpPr/>
      </dsp:nvSpPr>
      <dsp:spPr>
        <a:xfrm>
          <a:off x="4501275" y="5011696"/>
          <a:ext cx="1477241" cy="236273"/>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el-GR" sz="1400" b="1" kern="1200" noProof="0" dirty="0" smtClean="0"/>
            <a:t>Προτεραιότητα </a:t>
          </a:r>
          <a:r>
            <a:rPr lang="fr-FR" sz="1400" b="1" kern="1200" dirty="0" smtClean="0"/>
            <a:t>3</a:t>
          </a:r>
          <a:endParaRPr lang="fr-FR" sz="1400" b="1" kern="1200" dirty="0"/>
        </a:p>
      </dsp:txBody>
      <dsp:txXfrm>
        <a:off x="4501275" y="5011696"/>
        <a:ext cx="1477241" cy="236273"/>
      </dsp:txXfrm>
    </dsp:sp>
    <dsp:sp modelId="{C8B05E76-2FE9-3943-9A10-95633E1D6C86}">
      <dsp:nvSpPr>
        <dsp:cNvPr id="0" name=""/>
        <dsp:cNvSpPr/>
      </dsp:nvSpPr>
      <dsp:spPr>
        <a:xfrm>
          <a:off x="6346934" y="3041895"/>
          <a:ext cx="1716320" cy="2214688"/>
        </a:xfrm>
        <a:prstGeom prst="rect">
          <a:avLst/>
        </a:prstGeom>
        <a:noFill/>
        <a:ln w="25400" cap="flat" cmpd="sng" algn="ctr">
          <a:solidFill>
            <a:schemeClr val="lt1">
              <a:hueOff val="0"/>
              <a:satOff val="0"/>
              <a:lumOff val="0"/>
              <a:alphaOff val="0"/>
            </a:schemeClr>
          </a:solidFill>
          <a:prstDash val="solid"/>
        </a:ln>
        <a:effectLst>
          <a:outerShdw blurRad="38100" dist="25400" dir="2700000" algn="br"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92753" numCol="1" spcCol="1270" anchor="ctr" anchorCtr="0">
          <a:noAutofit/>
        </a:bodyPr>
        <a:lstStyle/>
        <a:p>
          <a:pPr lvl="0" algn="ctr" defTabSz="622300">
            <a:lnSpc>
              <a:spcPct val="90000"/>
            </a:lnSpc>
            <a:spcBef>
              <a:spcPct val="0"/>
            </a:spcBef>
            <a:spcAft>
              <a:spcPct val="35000"/>
            </a:spcAft>
          </a:pPr>
          <a:r>
            <a:rPr lang="el-GR" altLang="en-US" sz="1400" kern="1200" dirty="0" smtClean="0">
              <a:solidFill>
                <a:srgbClr val="7030A0"/>
              </a:solidFill>
              <a:latin typeface="Trebuchet MS" pitchFamily="34" charset="0"/>
              <a:ea typeface="ＭＳ Ｐゴシック" pitchFamily="-28" charset="-128"/>
              <a:cs typeface="+mn-cs"/>
            </a:rPr>
            <a:t>Προώθηση κοινής ενημέρωσης-ευαισθητοποίησης &amp; κοινών δράσεων για μείωση αποβλήτων σε ποτάμια και μαρίνες</a:t>
          </a:r>
          <a:endParaRPr lang="fr-FR" altLang="en-US" sz="1400" kern="1200" dirty="0">
            <a:solidFill>
              <a:srgbClr val="7030A0"/>
            </a:solidFill>
            <a:latin typeface="Trebuchet MS" pitchFamily="34" charset="0"/>
            <a:ea typeface="ＭＳ Ｐゴシック" pitchFamily="-28" charset="-128"/>
            <a:cs typeface="+mn-cs"/>
          </a:endParaRPr>
        </a:p>
      </dsp:txBody>
      <dsp:txXfrm>
        <a:off x="6346934" y="3041895"/>
        <a:ext cx="1716320" cy="2214688"/>
      </dsp:txXfrm>
    </dsp:sp>
    <dsp:sp modelId="{1DF8F1BB-6217-934C-ABD8-49733D88788E}">
      <dsp:nvSpPr>
        <dsp:cNvPr id="0" name=""/>
        <dsp:cNvSpPr/>
      </dsp:nvSpPr>
      <dsp:spPr>
        <a:xfrm>
          <a:off x="6406121" y="5020283"/>
          <a:ext cx="1543762" cy="219102"/>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el-GR" sz="1400" b="1" kern="1200" noProof="0" dirty="0" smtClean="0"/>
            <a:t>Προτεραιότητα </a:t>
          </a:r>
          <a:r>
            <a:rPr lang="fr-FR" sz="1400" b="1" kern="1200" dirty="0" smtClean="0"/>
            <a:t>4</a:t>
          </a:r>
          <a:endParaRPr lang="fr-FR" sz="1400" b="1" kern="1200" dirty="0"/>
        </a:p>
      </dsp:txBody>
      <dsp:txXfrm>
        <a:off x="6406121" y="5020283"/>
        <a:ext cx="1543762" cy="21910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C9387-8DD4-4BB9-BC00-F0833EB07A9A}">
      <dsp:nvSpPr>
        <dsp:cNvPr id="0" name=""/>
        <dsp:cNvSpPr/>
      </dsp:nvSpPr>
      <dsp:spPr>
        <a:xfrm rot="5400000">
          <a:off x="493261" y="1818134"/>
          <a:ext cx="1681175" cy="2797439"/>
        </a:xfrm>
        <a:prstGeom prst="corner">
          <a:avLst>
            <a:gd name="adj1" fmla="val 16120"/>
            <a:gd name="adj2" fmla="val 16110"/>
          </a:avLst>
        </a:prstGeom>
        <a:gradFill rotWithShape="0">
          <a:gsLst>
            <a:gs pos="0">
              <a:schemeClr val="accent2">
                <a:hueOff val="0"/>
                <a:satOff val="0"/>
                <a:lumOff val="0"/>
                <a:alphaOff val="0"/>
                <a:shade val="67000"/>
                <a:satMod val="150000"/>
              </a:schemeClr>
            </a:gs>
            <a:gs pos="30000">
              <a:schemeClr val="accent2">
                <a:hueOff val="0"/>
                <a:satOff val="0"/>
                <a:lumOff val="0"/>
                <a:alphaOff val="0"/>
                <a:shade val="94000"/>
                <a:satMod val="130000"/>
              </a:schemeClr>
            </a:gs>
            <a:gs pos="45000">
              <a:schemeClr val="accent2">
                <a:hueOff val="0"/>
                <a:satOff val="0"/>
                <a:lumOff val="0"/>
                <a:alphaOff val="0"/>
                <a:shade val="100000"/>
                <a:satMod val="120000"/>
              </a:schemeClr>
            </a:gs>
            <a:gs pos="55000">
              <a:schemeClr val="accent2">
                <a:hueOff val="0"/>
                <a:satOff val="0"/>
                <a:lumOff val="0"/>
                <a:alphaOff val="0"/>
                <a:shade val="100000"/>
                <a:satMod val="118000"/>
              </a:schemeClr>
            </a:gs>
            <a:gs pos="73000">
              <a:schemeClr val="accent2">
                <a:hueOff val="0"/>
                <a:satOff val="0"/>
                <a:lumOff val="0"/>
                <a:alphaOff val="0"/>
                <a:shade val="94000"/>
                <a:satMod val="130000"/>
              </a:schemeClr>
            </a:gs>
            <a:gs pos="100000">
              <a:schemeClr val="accent2">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27B68D-5FAF-4BD2-9DCB-CA5115EB74CF}">
      <dsp:nvSpPr>
        <dsp:cNvPr id="0" name=""/>
        <dsp:cNvSpPr/>
      </dsp:nvSpPr>
      <dsp:spPr>
        <a:xfrm>
          <a:off x="279462" y="2612642"/>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kern="1200" dirty="0" smtClean="0"/>
            <a:t>Βελτίωση της ανταγωνιστικότητας των μικρομεσαίων επιχειρήσεων, του γεωργικού τομέα και του τομέα της αλιείας και της υδατοκαλλιέργειας</a:t>
          </a:r>
          <a:endParaRPr lang="el-GR" sz="1800" b="0" kern="1200" dirty="0">
            <a:effectLst/>
            <a:latin typeface="Calibri" pitchFamily="34" charset="0"/>
          </a:endParaRPr>
        </a:p>
      </dsp:txBody>
      <dsp:txXfrm>
        <a:off x="279462" y="2612642"/>
        <a:ext cx="2525543" cy="2213787"/>
      </dsp:txXfrm>
    </dsp:sp>
    <dsp:sp modelId="{781E577A-8D4F-4A5E-B4AB-67014DC5EF31}">
      <dsp:nvSpPr>
        <dsp:cNvPr id="0" name=""/>
        <dsp:cNvSpPr/>
      </dsp:nvSpPr>
      <dsp:spPr>
        <a:xfrm>
          <a:off x="2328488" y="1570860"/>
          <a:ext cx="476517" cy="476517"/>
        </a:xfrm>
        <a:prstGeom prst="triangle">
          <a:avLst>
            <a:gd name="adj" fmla="val 100000"/>
          </a:avLst>
        </a:prstGeom>
        <a:gradFill rotWithShape="0">
          <a:gsLst>
            <a:gs pos="0">
              <a:schemeClr val="accent3">
                <a:hueOff val="0"/>
                <a:satOff val="0"/>
                <a:lumOff val="0"/>
                <a:alphaOff val="0"/>
                <a:shade val="67000"/>
                <a:satMod val="150000"/>
              </a:schemeClr>
            </a:gs>
            <a:gs pos="30000">
              <a:schemeClr val="accent3">
                <a:hueOff val="0"/>
                <a:satOff val="0"/>
                <a:lumOff val="0"/>
                <a:alphaOff val="0"/>
                <a:shade val="94000"/>
                <a:satMod val="130000"/>
              </a:schemeClr>
            </a:gs>
            <a:gs pos="45000">
              <a:schemeClr val="accent3">
                <a:hueOff val="0"/>
                <a:satOff val="0"/>
                <a:lumOff val="0"/>
                <a:alphaOff val="0"/>
                <a:shade val="100000"/>
                <a:satMod val="120000"/>
              </a:schemeClr>
            </a:gs>
            <a:gs pos="55000">
              <a:schemeClr val="accent3">
                <a:hueOff val="0"/>
                <a:satOff val="0"/>
                <a:lumOff val="0"/>
                <a:alphaOff val="0"/>
                <a:shade val="100000"/>
                <a:satMod val="118000"/>
              </a:schemeClr>
            </a:gs>
            <a:gs pos="73000">
              <a:schemeClr val="accent3">
                <a:hueOff val="0"/>
                <a:satOff val="0"/>
                <a:lumOff val="0"/>
                <a:alphaOff val="0"/>
                <a:shade val="94000"/>
                <a:satMod val="130000"/>
              </a:schemeClr>
            </a:gs>
            <a:gs pos="100000">
              <a:schemeClr val="accent3">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C91D6C-6AD7-4A22-A62C-BABC351700F8}">
      <dsp:nvSpPr>
        <dsp:cNvPr id="0" name=""/>
        <dsp:cNvSpPr/>
      </dsp:nvSpPr>
      <dsp:spPr>
        <a:xfrm rot="5400000">
          <a:off x="3651851" y="1011752"/>
          <a:ext cx="1681175" cy="2797439"/>
        </a:xfrm>
        <a:prstGeom prst="corner">
          <a:avLst>
            <a:gd name="adj1" fmla="val 16120"/>
            <a:gd name="adj2" fmla="val 16110"/>
          </a:avLst>
        </a:prstGeom>
        <a:gradFill rotWithShape="0">
          <a:gsLst>
            <a:gs pos="0">
              <a:schemeClr val="accent4">
                <a:hueOff val="0"/>
                <a:satOff val="0"/>
                <a:lumOff val="0"/>
                <a:alphaOff val="0"/>
                <a:shade val="67000"/>
                <a:satMod val="150000"/>
              </a:schemeClr>
            </a:gs>
            <a:gs pos="30000">
              <a:schemeClr val="accent4">
                <a:hueOff val="0"/>
                <a:satOff val="0"/>
                <a:lumOff val="0"/>
                <a:alphaOff val="0"/>
                <a:shade val="94000"/>
                <a:satMod val="130000"/>
              </a:schemeClr>
            </a:gs>
            <a:gs pos="45000">
              <a:schemeClr val="accent4">
                <a:hueOff val="0"/>
                <a:satOff val="0"/>
                <a:lumOff val="0"/>
                <a:alphaOff val="0"/>
                <a:shade val="100000"/>
                <a:satMod val="120000"/>
              </a:schemeClr>
            </a:gs>
            <a:gs pos="55000">
              <a:schemeClr val="accent4">
                <a:hueOff val="0"/>
                <a:satOff val="0"/>
                <a:lumOff val="0"/>
                <a:alphaOff val="0"/>
                <a:shade val="100000"/>
                <a:satMod val="118000"/>
              </a:schemeClr>
            </a:gs>
            <a:gs pos="73000">
              <a:schemeClr val="accent4">
                <a:hueOff val="0"/>
                <a:satOff val="0"/>
                <a:lumOff val="0"/>
                <a:alphaOff val="0"/>
                <a:shade val="94000"/>
                <a:satMod val="130000"/>
              </a:schemeClr>
            </a:gs>
            <a:gs pos="100000">
              <a:schemeClr val="accent4">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2B4D8D-0258-4346-BE27-5D1A97CB8109}">
      <dsp:nvSpPr>
        <dsp:cNvPr id="0" name=""/>
        <dsp:cNvSpPr/>
      </dsp:nvSpPr>
      <dsp:spPr>
        <a:xfrm>
          <a:off x="3371221" y="1847583"/>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b="1" kern="1200" dirty="0" smtClean="0"/>
            <a:t>3</a:t>
          </a:r>
          <a:r>
            <a:rPr lang="en-US" sz="1800" b="1" kern="1200" dirty="0" smtClean="0"/>
            <a:t>a</a:t>
          </a:r>
          <a:r>
            <a:rPr lang="en-US" sz="1800" kern="1200" dirty="0" smtClean="0"/>
            <a:t> </a:t>
          </a:r>
          <a:r>
            <a:rPr lang="el-GR" sz="1800" kern="1200" dirty="0" smtClean="0"/>
            <a:t>Προώθηση επιχειρηματικότητας</a:t>
          </a:r>
          <a:endParaRPr lang="en-US" sz="1800" kern="1200" dirty="0" smtClean="0"/>
        </a:p>
        <a:p>
          <a:pPr lvl="0" algn="ctr" defTabSz="800100" rtl="0">
            <a:lnSpc>
              <a:spcPct val="90000"/>
            </a:lnSpc>
            <a:spcBef>
              <a:spcPct val="0"/>
            </a:spcBef>
            <a:spcAft>
              <a:spcPct val="35000"/>
            </a:spcAft>
          </a:pPr>
          <a:endParaRPr lang="en-US" sz="1800" kern="1200" dirty="0" smtClean="0"/>
        </a:p>
        <a:p>
          <a:pPr lvl="0" algn="ctr" defTabSz="800100" rtl="0">
            <a:lnSpc>
              <a:spcPct val="90000"/>
            </a:lnSpc>
            <a:spcBef>
              <a:spcPct val="0"/>
            </a:spcBef>
            <a:spcAft>
              <a:spcPct val="35000"/>
            </a:spcAft>
          </a:pPr>
          <a:r>
            <a:rPr lang="en-US" sz="1800" b="1" kern="1200" dirty="0" smtClean="0"/>
            <a:t>3d</a:t>
          </a:r>
          <a:r>
            <a:rPr lang="en-US" sz="1800" kern="1200" dirty="0" smtClean="0"/>
            <a:t> </a:t>
          </a:r>
          <a:r>
            <a:rPr lang="el-GR" sz="1800" kern="1200" dirty="0" smtClean="0"/>
            <a:t>Στήριξη της ικανότητας των ΜΜΕ στην ανάπτυξη σε περιφερειακές, εθνικές και διεθνείς αγορές και στην συμμετοχή σε διαδικασίες καινοτομίας </a:t>
          </a:r>
          <a:endParaRPr lang="el-GR" sz="1800" b="0" u="none" kern="1200" dirty="0" smtClean="0">
            <a:effectLst/>
            <a:latin typeface="Calibri" pitchFamily="34" charset="0"/>
          </a:endParaRPr>
        </a:p>
      </dsp:txBody>
      <dsp:txXfrm>
        <a:off x="3371221" y="1847583"/>
        <a:ext cx="2525543" cy="2213787"/>
      </dsp:txXfrm>
    </dsp:sp>
    <dsp:sp modelId="{FEBC395D-1907-4B30-852C-65F5FF8C0E70}">
      <dsp:nvSpPr>
        <dsp:cNvPr id="0" name=""/>
        <dsp:cNvSpPr/>
      </dsp:nvSpPr>
      <dsp:spPr>
        <a:xfrm>
          <a:off x="5420247" y="805801"/>
          <a:ext cx="476517" cy="476517"/>
        </a:xfrm>
        <a:prstGeom prst="triangle">
          <a:avLst>
            <a:gd name="adj" fmla="val 100000"/>
          </a:avLst>
        </a:prstGeom>
        <a:gradFill rotWithShape="0">
          <a:gsLst>
            <a:gs pos="0">
              <a:schemeClr val="accent5">
                <a:hueOff val="0"/>
                <a:satOff val="0"/>
                <a:lumOff val="0"/>
                <a:alphaOff val="0"/>
                <a:shade val="67000"/>
                <a:satMod val="150000"/>
              </a:schemeClr>
            </a:gs>
            <a:gs pos="30000">
              <a:schemeClr val="accent5">
                <a:hueOff val="0"/>
                <a:satOff val="0"/>
                <a:lumOff val="0"/>
                <a:alphaOff val="0"/>
                <a:shade val="94000"/>
                <a:satMod val="130000"/>
              </a:schemeClr>
            </a:gs>
            <a:gs pos="45000">
              <a:schemeClr val="accent5">
                <a:hueOff val="0"/>
                <a:satOff val="0"/>
                <a:lumOff val="0"/>
                <a:alphaOff val="0"/>
                <a:shade val="100000"/>
                <a:satMod val="120000"/>
              </a:schemeClr>
            </a:gs>
            <a:gs pos="55000">
              <a:schemeClr val="accent5">
                <a:hueOff val="0"/>
                <a:satOff val="0"/>
                <a:lumOff val="0"/>
                <a:alphaOff val="0"/>
                <a:shade val="100000"/>
                <a:satMod val="118000"/>
              </a:schemeClr>
            </a:gs>
            <a:gs pos="73000">
              <a:schemeClr val="accent5">
                <a:hueOff val="0"/>
                <a:satOff val="0"/>
                <a:lumOff val="0"/>
                <a:alphaOff val="0"/>
                <a:shade val="94000"/>
                <a:satMod val="130000"/>
              </a:schemeClr>
            </a:gs>
            <a:gs pos="100000">
              <a:schemeClr val="accent5">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2960EE-9393-41DA-9B44-6830B4ED83F1}">
      <dsp:nvSpPr>
        <dsp:cNvPr id="0" name=""/>
        <dsp:cNvSpPr/>
      </dsp:nvSpPr>
      <dsp:spPr>
        <a:xfrm rot="5400000">
          <a:off x="6743610" y="246693"/>
          <a:ext cx="1681175" cy="2797439"/>
        </a:xfrm>
        <a:prstGeom prst="corner">
          <a:avLst>
            <a:gd name="adj1" fmla="val 16120"/>
            <a:gd name="adj2" fmla="val 16110"/>
          </a:avLst>
        </a:prstGeom>
        <a:gradFill rotWithShape="0">
          <a:gsLst>
            <a:gs pos="0">
              <a:schemeClr val="accent6">
                <a:hueOff val="0"/>
                <a:satOff val="0"/>
                <a:lumOff val="0"/>
                <a:alphaOff val="0"/>
                <a:shade val="67000"/>
                <a:satMod val="150000"/>
              </a:schemeClr>
            </a:gs>
            <a:gs pos="30000">
              <a:schemeClr val="accent6">
                <a:hueOff val="0"/>
                <a:satOff val="0"/>
                <a:lumOff val="0"/>
                <a:alphaOff val="0"/>
                <a:shade val="94000"/>
                <a:satMod val="130000"/>
              </a:schemeClr>
            </a:gs>
            <a:gs pos="45000">
              <a:schemeClr val="accent6">
                <a:hueOff val="0"/>
                <a:satOff val="0"/>
                <a:lumOff val="0"/>
                <a:alphaOff val="0"/>
                <a:shade val="100000"/>
                <a:satMod val="120000"/>
              </a:schemeClr>
            </a:gs>
            <a:gs pos="55000">
              <a:schemeClr val="accent6">
                <a:hueOff val="0"/>
                <a:satOff val="0"/>
                <a:lumOff val="0"/>
                <a:alphaOff val="0"/>
                <a:shade val="100000"/>
                <a:satMod val="118000"/>
              </a:schemeClr>
            </a:gs>
            <a:gs pos="73000">
              <a:schemeClr val="accent6">
                <a:hueOff val="0"/>
                <a:satOff val="0"/>
                <a:lumOff val="0"/>
                <a:alphaOff val="0"/>
                <a:shade val="94000"/>
                <a:satMod val="130000"/>
              </a:schemeClr>
            </a:gs>
            <a:gs pos="100000">
              <a:schemeClr val="accent6">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F8F210-480E-428B-8574-11650243FC7E}">
      <dsp:nvSpPr>
        <dsp:cNvPr id="0" name=""/>
        <dsp:cNvSpPr/>
      </dsp:nvSpPr>
      <dsp:spPr>
        <a:xfrm>
          <a:off x="6462980" y="1082525"/>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b="1" kern="1200" dirty="0" smtClean="0"/>
            <a:t>3</a:t>
          </a:r>
          <a:r>
            <a:rPr lang="en-US" sz="1800" b="1" kern="1200" dirty="0" smtClean="0"/>
            <a:t>a </a:t>
          </a:r>
          <a:r>
            <a:rPr lang="el-GR" sz="1800" kern="1200" dirty="0" smtClean="0">
              <a:solidFill>
                <a:schemeClr val="tx1"/>
              </a:solidFill>
            </a:rPr>
            <a:t>Βελτίωση υποστηρικτικών συστημάτων για νέες και υφιστάμενες ΜΜΕ</a:t>
          </a:r>
          <a:endParaRPr lang="en-US" sz="1800" kern="1200" dirty="0" smtClean="0">
            <a:solidFill>
              <a:schemeClr val="tx1"/>
            </a:solidFill>
          </a:endParaRPr>
        </a:p>
        <a:p>
          <a:pPr lvl="0" algn="ctr" defTabSz="800100" rtl="0">
            <a:lnSpc>
              <a:spcPct val="90000"/>
            </a:lnSpc>
            <a:spcBef>
              <a:spcPct val="0"/>
            </a:spcBef>
            <a:spcAft>
              <a:spcPct val="35000"/>
            </a:spcAft>
          </a:pPr>
          <a:endParaRPr lang="en-US" sz="1800" b="0" kern="1200" dirty="0" smtClean="0">
            <a:solidFill>
              <a:schemeClr val="tx1"/>
            </a:solidFill>
            <a:effectLst/>
            <a:latin typeface="Calibri" pitchFamily="34" charset="0"/>
          </a:endParaRPr>
        </a:p>
        <a:p>
          <a:pPr lvl="0" algn="ctr" defTabSz="800100" rtl="0">
            <a:lnSpc>
              <a:spcPct val="90000"/>
            </a:lnSpc>
            <a:spcBef>
              <a:spcPct val="0"/>
            </a:spcBef>
            <a:spcAft>
              <a:spcPct val="35000"/>
            </a:spcAft>
          </a:pPr>
          <a:r>
            <a:rPr lang="en-US" sz="1800" b="1" kern="1200" dirty="0" smtClean="0"/>
            <a:t>3d </a:t>
          </a:r>
          <a:r>
            <a:rPr lang="el-GR" sz="1800" kern="1200" dirty="0" smtClean="0">
              <a:solidFill>
                <a:schemeClr val="tx1"/>
              </a:solidFill>
            </a:rPr>
            <a:t>Επέκταση οικονομικής δραστηριότητας ΜΜΕ στην διασυνοριακή περιοχή </a:t>
          </a:r>
          <a:endParaRPr lang="el-GR" sz="1800" b="0" kern="1200" dirty="0" smtClean="0">
            <a:solidFill>
              <a:schemeClr val="tx1"/>
            </a:solidFill>
            <a:effectLst/>
            <a:latin typeface="Calibri" pitchFamily="34" charset="0"/>
          </a:endParaRPr>
        </a:p>
      </dsp:txBody>
      <dsp:txXfrm>
        <a:off x="6462980" y="1082525"/>
        <a:ext cx="2525543" cy="221378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C9387-8DD4-4BB9-BC00-F0833EB07A9A}">
      <dsp:nvSpPr>
        <dsp:cNvPr id="0" name=""/>
        <dsp:cNvSpPr/>
      </dsp:nvSpPr>
      <dsp:spPr>
        <a:xfrm rot="5400000">
          <a:off x="493261" y="1818134"/>
          <a:ext cx="1681175" cy="2797439"/>
        </a:xfrm>
        <a:prstGeom prst="corner">
          <a:avLst>
            <a:gd name="adj1" fmla="val 16120"/>
            <a:gd name="adj2" fmla="val 16110"/>
          </a:avLst>
        </a:prstGeom>
        <a:gradFill rotWithShape="0">
          <a:gsLst>
            <a:gs pos="0">
              <a:schemeClr val="accent2">
                <a:hueOff val="0"/>
                <a:satOff val="0"/>
                <a:lumOff val="0"/>
                <a:alphaOff val="0"/>
                <a:shade val="67000"/>
                <a:satMod val="150000"/>
              </a:schemeClr>
            </a:gs>
            <a:gs pos="30000">
              <a:schemeClr val="accent2">
                <a:hueOff val="0"/>
                <a:satOff val="0"/>
                <a:lumOff val="0"/>
                <a:alphaOff val="0"/>
                <a:shade val="94000"/>
                <a:satMod val="130000"/>
              </a:schemeClr>
            </a:gs>
            <a:gs pos="45000">
              <a:schemeClr val="accent2">
                <a:hueOff val="0"/>
                <a:satOff val="0"/>
                <a:lumOff val="0"/>
                <a:alphaOff val="0"/>
                <a:shade val="100000"/>
                <a:satMod val="120000"/>
              </a:schemeClr>
            </a:gs>
            <a:gs pos="55000">
              <a:schemeClr val="accent2">
                <a:hueOff val="0"/>
                <a:satOff val="0"/>
                <a:lumOff val="0"/>
                <a:alphaOff val="0"/>
                <a:shade val="100000"/>
                <a:satMod val="118000"/>
              </a:schemeClr>
            </a:gs>
            <a:gs pos="73000">
              <a:schemeClr val="accent2">
                <a:hueOff val="0"/>
                <a:satOff val="0"/>
                <a:lumOff val="0"/>
                <a:alphaOff val="0"/>
                <a:shade val="94000"/>
                <a:satMod val="130000"/>
              </a:schemeClr>
            </a:gs>
            <a:gs pos="100000">
              <a:schemeClr val="accent2">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27B68D-5FAF-4BD2-9DCB-CA5115EB74CF}">
      <dsp:nvSpPr>
        <dsp:cNvPr id="0" name=""/>
        <dsp:cNvSpPr/>
      </dsp:nvSpPr>
      <dsp:spPr>
        <a:xfrm>
          <a:off x="279462" y="2612642"/>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US" sz="1800" b="1" kern="1200" dirty="0" smtClean="0"/>
            <a:t>5</a:t>
          </a:r>
          <a:r>
            <a:rPr lang="en-US" sz="1800" kern="1200" dirty="0" smtClean="0"/>
            <a:t> </a:t>
          </a:r>
          <a:r>
            <a:rPr lang="el-GR" sz="1800" kern="1200" dirty="0" smtClean="0"/>
            <a:t>Προώθηση της προσαρμογής στην κλιματική αλλαγή, πρόληψη και διαχείριση κινδύνων</a:t>
          </a:r>
          <a:endParaRPr lang="en-US" sz="1800" kern="1200" dirty="0" smtClean="0"/>
        </a:p>
        <a:p>
          <a:pPr lvl="0" algn="ctr" defTabSz="800100" rtl="0">
            <a:lnSpc>
              <a:spcPct val="90000"/>
            </a:lnSpc>
            <a:spcBef>
              <a:spcPct val="0"/>
            </a:spcBef>
            <a:spcAft>
              <a:spcPct val="35000"/>
            </a:spcAft>
          </a:pPr>
          <a:r>
            <a:rPr lang="en-US" sz="1800" b="1" kern="1200" dirty="0" smtClean="0"/>
            <a:t>6</a:t>
          </a:r>
          <a:r>
            <a:rPr lang="en-US" sz="1800" kern="1200" dirty="0" smtClean="0"/>
            <a:t> </a:t>
          </a:r>
          <a:r>
            <a:rPr lang="el-GR" sz="1800" kern="1200" dirty="0" smtClean="0"/>
            <a:t>Διαφύλαξη και προστασία του περιβάλλοντος &amp; προώθηση της αποδοτικότητας των πόρων</a:t>
          </a:r>
          <a:endParaRPr lang="el-GR" sz="1800" b="0" kern="1200" dirty="0">
            <a:effectLst/>
            <a:latin typeface="Calibri" pitchFamily="34" charset="0"/>
          </a:endParaRPr>
        </a:p>
      </dsp:txBody>
      <dsp:txXfrm>
        <a:off x="279462" y="2612642"/>
        <a:ext cx="2525543" cy="2213787"/>
      </dsp:txXfrm>
    </dsp:sp>
    <dsp:sp modelId="{781E577A-8D4F-4A5E-B4AB-67014DC5EF31}">
      <dsp:nvSpPr>
        <dsp:cNvPr id="0" name=""/>
        <dsp:cNvSpPr/>
      </dsp:nvSpPr>
      <dsp:spPr>
        <a:xfrm>
          <a:off x="2328488" y="1570860"/>
          <a:ext cx="476517" cy="476517"/>
        </a:xfrm>
        <a:prstGeom prst="triangle">
          <a:avLst>
            <a:gd name="adj" fmla="val 100000"/>
          </a:avLst>
        </a:prstGeom>
        <a:gradFill rotWithShape="0">
          <a:gsLst>
            <a:gs pos="0">
              <a:schemeClr val="accent3">
                <a:hueOff val="0"/>
                <a:satOff val="0"/>
                <a:lumOff val="0"/>
                <a:alphaOff val="0"/>
                <a:shade val="67000"/>
                <a:satMod val="150000"/>
              </a:schemeClr>
            </a:gs>
            <a:gs pos="30000">
              <a:schemeClr val="accent3">
                <a:hueOff val="0"/>
                <a:satOff val="0"/>
                <a:lumOff val="0"/>
                <a:alphaOff val="0"/>
                <a:shade val="94000"/>
                <a:satMod val="130000"/>
              </a:schemeClr>
            </a:gs>
            <a:gs pos="45000">
              <a:schemeClr val="accent3">
                <a:hueOff val="0"/>
                <a:satOff val="0"/>
                <a:lumOff val="0"/>
                <a:alphaOff val="0"/>
                <a:shade val="100000"/>
                <a:satMod val="120000"/>
              </a:schemeClr>
            </a:gs>
            <a:gs pos="55000">
              <a:schemeClr val="accent3">
                <a:hueOff val="0"/>
                <a:satOff val="0"/>
                <a:lumOff val="0"/>
                <a:alphaOff val="0"/>
                <a:shade val="100000"/>
                <a:satMod val="118000"/>
              </a:schemeClr>
            </a:gs>
            <a:gs pos="73000">
              <a:schemeClr val="accent3">
                <a:hueOff val="0"/>
                <a:satOff val="0"/>
                <a:lumOff val="0"/>
                <a:alphaOff val="0"/>
                <a:shade val="94000"/>
                <a:satMod val="130000"/>
              </a:schemeClr>
            </a:gs>
            <a:gs pos="100000">
              <a:schemeClr val="accent3">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C91D6C-6AD7-4A22-A62C-BABC351700F8}">
      <dsp:nvSpPr>
        <dsp:cNvPr id="0" name=""/>
        <dsp:cNvSpPr/>
      </dsp:nvSpPr>
      <dsp:spPr>
        <a:xfrm rot="5400000">
          <a:off x="3651851" y="1011752"/>
          <a:ext cx="1681175" cy="2797439"/>
        </a:xfrm>
        <a:prstGeom prst="corner">
          <a:avLst>
            <a:gd name="adj1" fmla="val 16120"/>
            <a:gd name="adj2" fmla="val 16110"/>
          </a:avLst>
        </a:prstGeom>
        <a:gradFill rotWithShape="0">
          <a:gsLst>
            <a:gs pos="0">
              <a:schemeClr val="accent4">
                <a:hueOff val="0"/>
                <a:satOff val="0"/>
                <a:lumOff val="0"/>
                <a:alphaOff val="0"/>
                <a:shade val="67000"/>
                <a:satMod val="150000"/>
              </a:schemeClr>
            </a:gs>
            <a:gs pos="30000">
              <a:schemeClr val="accent4">
                <a:hueOff val="0"/>
                <a:satOff val="0"/>
                <a:lumOff val="0"/>
                <a:alphaOff val="0"/>
                <a:shade val="94000"/>
                <a:satMod val="130000"/>
              </a:schemeClr>
            </a:gs>
            <a:gs pos="45000">
              <a:schemeClr val="accent4">
                <a:hueOff val="0"/>
                <a:satOff val="0"/>
                <a:lumOff val="0"/>
                <a:alphaOff val="0"/>
                <a:shade val="100000"/>
                <a:satMod val="120000"/>
              </a:schemeClr>
            </a:gs>
            <a:gs pos="55000">
              <a:schemeClr val="accent4">
                <a:hueOff val="0"/>
                <a:satOff val="0"/>
                <a:lumOff val="0"/>
                <a:alphaOff val="0"/>
                <a:shade val="100000"/>
                <a:satMod val="118000"/>
              </a:schemeClr>
            </a:gs>
            <a:gs pos="73000">
              <a:schemeClr val="accent4">
                <a:hueOff val="0"/>
                <a:satOff val="0"/>
                <a:lumOff val="0"/>
                <a:alphaOff val="0"/>
                <a:shade val="94000"/>
                <a:satMod val="130000"/>
              </a:schemeClr>
            </a:gs>
            <a:gs pos="100000">
              <a:schemeClr val="accent4">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2B4D8D-0258-4346-BE27-5D1A97CB8109}">
      <dsp:nvSpPr>
        <dsp:cNvPr id="0" name=""/>
        <dsp:cNvSpPr/>
      </dsp:nvSpPr>
      <dsp:spPr>
        <a:xfrm>
          <a:off x="3371221" y="1847583"/>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US" sz="1800" b="1" kern="1200" dirty="0" smtClean="0"/>
            <a:t>5b</a:t>
          </a:r>
          <a:r>
            <a:rPr lang="en-US" sz="1800" kern="1200" dirty="0" smtClean="0"/>
            <a:t> </a:t>
          </a:r>
          <a:r>
            <a:rPr lang="el-GR" sz="1800" kern="1200" dirty="0" smtClean="0"/>
            <a:t>Προώθηση των επενδύσεων για την αντιμετώπιση ειδικών κινδύνων, εξασφάλιση της ανθεκτικότητας στις καταστροφές και ανάπτυξη συστημάτων διαχείρισης καταστροφών</a:t>
          </a:r>
          <a:endParaRPr lang="en-US" sz="1800" kern="1200" dirty="0" smtClean="0"/>
        </a:p>
        <a:p>
          <a:pPr lvl="0" algn="ctr" defTabSz="800100" rtl="0">
            <a:lnSpc>
              <a:spcPct val="90000"/>
            </a:lnSpc>
            <a:spcBef>
              <a:spcPct val="0"/>
            </a:spcBef>
            <a:spcAft>
              <a:spcPct val="35000"/>
            </a:spcAft>
          </a:pPr>
          <a:r>
            <a:rPr lang="en-US" sz="1800" b="1" kern="1200" dirty="0" smtClean="0"/>
            <a:t>6c </a:t>
          </a:r>
          <a:r>
            <a:rPr lang="el-GR" sz="1800" kern="1200" dirty="0" smtClean="0"/>
            <a:t>Διατήρηση, προστασία, προώθηση και ανάπτυξη της φυσικής και πολιτιστικής κληρονομιάς</a:t>
          </a:r>
          <a:endParaRPr lang="el-GR" sz="1800" b="0" u="none" kern="1200" dirty="0" smtClean="0">
            <a:effectLst/>
            <a:latin typeface="Calibri" pitchFamily="34" charset="0"/>
          </a:endParaRPr>
        </a:p>
      </dsp:txBody>
      <dsp:txXfrm>
        <a:off x="3371221" y="1847583"/>
        <a:ext cx="2525543" cy="2213787"/>
      </dsp:txXfrm>
    </dsp:sp>
    <dsp:sp modelId="{FEBC395D-1907-4B30-852C-65F5FF8C0E70}">
      <dsp:nvSpPr>
        <dsp:cNvPr id="0" name=""/>
        <dsp:cNvSpPr/>
      </dsp:nvSpPr>
      <dsp:spPr>
        <a:xfrm>
          <a:off x="5461985" y="675612"/>
          <a:ext cx="476517" cy="476517"/>
        </a:xfrm>
        <a:prstGeom prst="triangle">
          <a:avLst>
            <a:gd name="adj" fmla="val 100000"/>
          </a:avLst>
        </a:prstGeom>
        <a:gradFill rotWithShape="0">
          <a:gsLst>
            <a:gs pos="0">
              <a:schemeClr val="accent5">
                <a:hueOff val="0"/>
                <a:satOff val="0"/>
                <a:lumOff val="0"/>
                <a:alphaOff val="0"/>
                <a:shade val="67000"/>
                <a:satMod val="150000"/>
              </a:schemeClr>
            </a:gs>
            <a:gs pos="30000">
              <a:schemeClr val="accent5">
                <a:hueOff val="0"/>
                <a:satOff val="0"/>
                <a:lumOff val="0"/>
                <a:alphaOff val="0"/>
                <a:shade val="94000"/>
                <a:satMod val="130000"/>
              </a:schemeClr>
            </a:gs>
            <a:gs pos="45000">
              <a:schemeClr val="accent5">
                <a:hueOff val="0"/>
                <a:satOff val="0"/>
                <a:lumOff val="0"/>
                <a:alphaOff val="0"/>
                <a:shade val="100000"/>
                <a:satMod val="120000"/>
              </a:schemeClr>
            </a:gs>
            <a:gs pos="55000">
              <a:schemeClr val="accent5">
                <a:hueOff val="0"/>
                <a:satOff val="0"/>
                <a:lumOff val="0"/>
                <a:alphaOff val="0"/>
                <a:shade val="100000"/>
                <a:satMod val="118000"/>
              </a:schemeClr>
            </a:gs>
            <a:gs pos="73000">
              <a:schemeClr val="accent5">
                <a:hueOff val="0"/>
                <a:satOff val="0"/>
                <a:lumOff val="0"/>
                <a:alphaOff val="0"/>
                <a:shade val="94000"/>
                <a:satMod val="130000"/>
              </a:schemeClr>
            </a:gs>
            <a:gs pos="100000">
              <a:schemeClr val="accent5">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2960EE-9393-41DA-9B44-6830B4ED83F1}">
      <dsp:nvSpPr>
        <dsp:cNvPr id="0" name=""/>
        <dsp:cNvSpPr/>
      </dsp:nvSpPr>
      <dsp:spPr>
        <a:xfrm rot="5400000">
          <a:off x="6721454" y="74238"/>
          <a:ext cx="1681175" cy="2797439"/>
        </a:xfrm>
        <a:prstGeom prst="corner">
          <a:avLst>
            <a:gd name="adj1" fmla="val 16120"/>
            <a:gd name="adj2" fmla="val 16110"/>
          </a:avLst>
        </a:prstGeom>
        <a:gradFill rotWithShape="0">
          <a:gsLst>
            <a:gs pos="0">
              <a:schemeClr val="accent6">
                <a:hueOff val="0"/>
                <a:satOff val="0"/>
                <a:lumOff val="0"/>
                <a:alphaOff val="0"/>
                <a:shade val="67000"/>
                <a:satMod val="150000"/>
              </a:schemeClr>
            </a:gs>
            <a:gs pos="30000">
              <a:schemeClr val="accent6">
                <a:hueOff val="0"/>
                <a:satOff val="0"/>
                <a:lumOff val="0"/>
                <a:alphaOff val="0"/>
                <a:shade val="94000"/>
                <a:satMod val="130000"/>
              </a:schemeClr>
            </a:gs>
            <a:gs pos="45000">
              <a:schemeClr val="accent6">
                <a:hueOff val="0"/>
                <a:satOff val="0"/>
                <a:lumOff val="0"/>
                <a:alphaOff val="0"/>
                <a:shade val="100000"/>
                <a:satMod val="120000"/>
              </a:schemeClr>
            </a:gs>
            <a:gs pos="55000">
              <a:schemeClr val="accent6">
                <a:hueOff val="0"/>
                <a:satOff val="0"/>
                <a:lumOff val="0"/>
                <a:alphaOff val="0"/>
                <a:shade val="100000"/>
                <a:satMod val="118000"/>
              </a:schemeClr>
            </a:gs>
            <a:gs pos="73000">
              <a:schemeClr val="accent6">
                <a:hueOff val="0"/>
                <a:satOff val="0"/>
                <a:lumOff val="0"/>
                <a:alphaOff val="0"/>
                <a:shade val="94000"/>
                <a:satMod val="130000"/>
              </a:schemeClr>
            </a:gs>
            <a:gs pos="100000">
              <a:schemeClr val="accent6">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F8F210-480E-428B-8574-11650243FC7E}">
      <dsp:nvSpPr>
        <dsp:cNvPr id="0" name=""/>
        <dsp:cNvSpPr/>
      </dsp:nvSpPr>
      <dsp:spPr>
        <a:xfrm>
          <a:off x="6462980" y="1082525"/>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5b</a:t>
          </a:r>
          <a:r>
            <a:rPr lang="en-US" sz="1800" kern="1200" dirty="0" smtClean="0">
              <a:solidFill>
                <a:schemeClr val="tx1"/>
              </a:solidFill>
            </a:rPr>
            <a:t> </a:t>
          </a:r>
          <a:r>
            <a:rPr lang="el-GR" sz="1800" kern="1200" dirty="0" smtClean="0">
              <a:solidFill>
                <a:schemeClr val="tx1"/>
              </a:solidFill>
            </a:rPr>
            <a:t>Μείωση αντίκτυπου από καταστροφές</a:t>
          </a:r>
          <a:endParaRPr lang="en-US" sz="1800" kern="1200" dirty="0" smtClean="0">
            <a:solidFill>
              <a:schemeClr val="tx1"/>
            </a:solidFill>
          </a:endParaRPr>
        </a:p>
        <a:p>
          <a:pPr lvl="0" algn="ctr" defTabSz="800100" rtl="0">
            <a:lnSpc>
              <a:spcPct val="90000"/>
            </a:lnSpc>
            <a:spcBef>
              <a:spcPct val="0"/>
            </a:spcBef>
            <a:spcAft>
              <a:spcPct val="35000"/>
            </a:spcAft>
          </a:pPr>
          <a:endParaRPr lang="en-US" sz="1800" b="0" kern="1200" dirty="0" smtClean="0">
            <a:solidFill>
              <a:schemeClr val="tx1"/>
            </a:solidFill>
            <a:effectLst/>
            <a:latin typeface="Calibri" pitchFamily="34" charset="0"/>
          </a:endParaRPr>
        </a:p>
        <a:p>
          <a:pPr lvl="0" algn="ctr" defTabSz="800100" rtl="0">
            <a:lnSpc>
              <a:spcPct val="90000"/>
            </a:lnSpc>
            <a:spcBef>
              <a:spcPct val="0"/>
            </a:spcBef>
            <a:spcAft>
              <a:spcPct val="35000"/>
            </a:spcAft>
          </a:pPr>
          <a:r>
            <a:rPr lang="en-US" sz="1800" b="1" kern="1200" dirty="0" smtClean="0">
              <a:solidFill>
                <a:schemeClr val="tx1"/>
              </a:solidFill>
            </a:rPr>
            <a:t>6c</a:t>
          </a:r>
          <a:r>
            <a:rPr lang="en-US" sz="1800" kern="1200" dirty="0" smtClean="0">
              <a:solidFill>
                <a:schemeClr val="tx1"/>
              </a:solidFill>
            </a:rPr>
            <a:t> </a:t>
          </a:r>
          <a:r>
            <a:rPr lang="el-GR" sz="1800" kern="1200" dirty="0" smtClean="0">
              <a:solidFill>
                <a:schemeClr val="tx1"/>
              </a:solidFill>
            </a:rPr>
            <a:t>Αξιοποίηση της φυσικής &amp; πολιτιστικής κληρονομιάς</a:t>
          </a:r>
          <a:endParaRPr lang="el-GR" sz="1800" b="0" kern="1200" dirty="0" smtClean="0">
            <a:solidFill>
              <a:schemeClr val="tx1"/>
            </a:solidFill>
            <a:effectLst/>
            <a:latin typeface="Calibri" pitchFamily="34" charset="0"/>
          </a:endParaRPr>
        </a:p>
      </dsp:txBody>
      <dsp:txXfrm>
        <a:off x="6462980" y="1082525"/>
        <a:ext cx="2525543" cy="221378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C9387-8DD4-4BB9-BC00-F0833EB07A9A}">
      <dsp:nvSpPr>
        <dsp:cNvPr id="0" name=""/>
        <dsp:cNvSpPr/>
      </dsp:nvSpPr>
      <dsp:spPr>
        <a:xfrm rot="5400000">
          <a:off x="600767" y="1674108"/>
          <a:ext cx="1681175" cy="2797439"/>
        </a:xfrm>
        <a:prstGeom prst="corner">
          <a:avLst>
            <a:gd name="adj1" fmla="val 16120"/>
            <a:gd name="adj2" fmla="val 16110"/>
          </a:avLst>
        </a:prstGeom>
        <a:gradFill rotWithShape="0">
          <a:gsLst>
            <a:gs pos="0">
              <a:schemeClr val="accent2">
                <a:hueOff val="0"/>
                <a:satOff val="0"/>
                <a:lumOff val="0"/>
                <a:alphaOff val="0"/>
                <a:shade val="67000"/>
                <a:satMod val="150000"/>
              </a:schemeClr>
            </a:gs>
            <a:gs pos="30000">
              <a:schemeClr val="accent2">
                <a:hueOff val="0"/>
                <a:satOff val="0"/>
                <a:lumOff val="0"/>
                <a:alphaOff val="0"/>
                <a:shade val="94000"/>
                <a:satMod val="130000"/>
              </a:schemeClr>
            </a:gs>
            <a:gs pos="45000">
              <a:schemeClr val="accent2">
                <a:hueOff val="0"/>
                <a:satOff val="0"/>
                <a:lumOff val="0"/>
                <a:alphaOff val="0"/>
                <a:shade val="100000"/>
                <a:satMod val="120000"/>
              </a:schemeClr>
            </a:gs>
            <a:gs pos="55000">
              <a:schemeClr val="accent2">
                <a:hueOff val="0"/>
                <a:satOff val="0"/>
                <a:lumOff val="0"/>
                <a:alphaOff val="0"/>
                <a:shade val="100000"/>
                <a:satMod val="118000"/>
              </a:schemeClr>
            </a:gs>
            <a:gs pos="73000">
              <a:schemeClr val="accent2">
                <a:hueOff val="0"/>
                <a:satOff val="0"/>
                <a:lumOff val="0"/>
                <a:alphaOff val="0"/>
                <a:shade val="94000"/>
                <a:satMod val="130000"/>
              </a:schemeClr>
            </a:gs>
            <a:gs pos="100000">
              <a:schemeClr val="accent2">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27B68D-5FAF-4BD2-9DCB-CA5115EB74CF}">
      <dsp:nvSpPr>
        <dsp:cNvPr id="0" name=""/>
        <dsp:cNvSpPr/>
      </dsp:nvSpPr>
      <dsp:spPr>
        <a:xfrm>
          <a:off x="279462" y="2612642"/>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US" sz="1800" b="1" kern="1200" dirty="0" smtClean="0"/>
            <a:t>6</a:t>
          </a:r>
          <a:r>
            <a:rPr lang="en-US" sz="1800" kern="1200" dirty="0" smtClean="0"/>
            <a:t> </a:t>
          </a:r>
          <a:r>
            <a:rPr lang="el-GR" sz="1800" kern="1200" dirty="0" smtClean="0"/>
            <a:t>Διαφύλαξη και προστασία του περιβάλλοντος &amp; προώθηση της αποδοτικότητας των πόρων</a:t>
          </a:r>
          <a:endParaRPr lang="el-GR" sz="1800" b="0" kern="1200" dirty="0">
            <a:effectLst/>
            <a:latin typeface="Calibri" pitchFamily="34" charset="0"/>
          </a:endParaRPr>
        </a:p>
      </dsp:txBody>
      <dsp:txXfrm>
        <a:off x="279462" y="2612642"/>
        <a:ext cx="2525543" cy="2213787"/>
      </dsp:txXfrm>
    </dsp:sp>
    <dsp:sp modelId="{781E577A-8D4F-4A5E-B4AB-67014DC5EF31}">
      <dsp:nvSpPr>
        <dsp:cNvPr id="0" name=""/>
        <dsp:cNvSpPr/>
      </dsp:nvSpPr>
      <dsp:spPr>
        <a:xfrm>
          <a:off x="2490900" y="1512167"/>
          <a:ext cx="476517" cy="476517"/>
        </a:xfrm>
        <a:prstGeom prst="triangle">
          <a:avLst>
            <a:gd name="adj" fmla="val 100000"/>
          </a:avLst>
        </a:prstGeom>
        <a:gradFill rotWithShape="0">
          <a:gsLst>
            <a:gs pos="0">
              <a:schemeClr val="accent3">
                <a:hueOff val="0"/>
                <a:satOff val="0"/>
                <a:lumOff val="0"/>
                <a:alphaOff val="0"/>
                <a:shade val="67000"/>
                <a:satMod val="150000"/>
              </a:schemeClr>
            </a:gs>
            <a:gs pos="30000">
              <a:schemeClr val="accent3">
                <a:hueOff val="0"/>
                <a:satOff val="0"/>
                <a:lumOff val="0"/>
                <a:alphaOff val="0"/>
                <a:shade val="94000"/>
                <a:satMod val="130000"/>
              </a:schemeClr>
            </a:gs>
            <a:gs pos="45000">
              <a:schemeClr val="accent3">
                <a:hueOff val="0"/>
                <a:satOff val="0"/>
                <a:lumOff val="0"/>
                <a:alphaOff val="0"/>
                <a:shade val="100000"/>
                <a:satMod val="120000"/>
              </a:schemeClr>
            </a:gs>
            <a:gs pos="55000">
              <a:schemeClr val="accent3">
                <a:hueOff val="0"/>
                <a:satOff val="0"/>
                <a:lumOff val="0"/>
                <a:alphaOff val="0"/>
                <a:shade val="100000"/>
                <a:satMod val="118000"/>
              </a:schemeClr>
            </a:gs>
            <a:gs pos="73000">
              <a:schemeClr val="accent3">
                <a:hueOff val="0"/>
                <a:satOff val="0"/>
                <a:lumOff val="0"/>
                <a:alphaOff val="0"/>
                <a:shade val="94000"/>
                <a:satMod val="130000"/>
              </a:schemeClr>
            </a:gs>
            <a:gs pos="100000">
              <a:schemeClr val="accent3">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C91D6C-6AD7-4A22-A62C-BABC351700F8}">
      <dsp:nvSpPr>
        <dsp:cNvPr id="0" name=""/>
        <dsp:cNvSpPr/>
      </dsp:nvSpPr>
      <dsp:spPr>
        <a:xfrm rot="5400000">
          <a:off x="3769120" y="449987"/>
          <a:ext cx="1681175" cy="2797439"/>
        </a:xfrm>
        <a:prstGeom prst="corner">
          <a:avLst>
            <a:gd name="adj1" fmla="val 16120"/>
            <a:gd name="adj2" fmla="val 16110"/>
          </a:avLst>
        </a:prstGeom>
        <a:gradFill rotWithShape="0">
          <a:gsLst>
            <a:gs pos="0">
              <a:schemeClr val="accent4">
                <a:hueOff val="0"/>
                <a:satOff val="0"/>
                <a:lumOff val="0"/>
                <a:alphaOff val="0"/>
                <a:shade val="67000"/>
                <a:satMod val="150000"/>
              </a:schemeClr>
            </a:gs>
            <a:gs pos="30000">
              <a:schemeClr val="accent4">
                <a:hueOff val="0"/>
                <a:satOff val="0"/>
                <a:lumOff val="0"/>
                <a:alphaOff val="0"/>
                <a:shade val="94000"/>
                <a:satMod val="130000"/>
              </a:schemeClr>
            </a:gs>
            <a:gs pos="45000">
              <a:schemeClr val="accent4">
                <a:hueOff val="0"/>
                <a:satOff val="0"/>
                <a:lumOff val="0"/>
                <a:alphaOff val="0"/>
                <a:shade val="100000"/>
                <a:satMod val="120000"/>
              </a:schemeClr>
            </a:gs>
            <a:gs pos="55000">
              <a:schemeClr val="accent4">
                <a:hueOff val="0"/>
                <a:satOff val="0"/>
                <a:lumOff val="0"/>
                <a:alphaOff val="0"/>
                <a:shade val="100000"/>
                <a:satMod val="118000"/>
              </a:schemeClr>
            </a:gs>
            <a:gs pos="73000">
              <a:schemeClr val="accent4">
                <a:hueOff val="0"/>
                <a:satOff val="0"/>
                <a:lumOff val="0"/>
                <a:alphaOff val="0"/>
                <a:shade val="94000"/>
                <a:satMod val="130000"/>
              </a:schemeClr>
            </a:gs>
            <a:gs pos="100000">
              <a:schemeClr val="accent4">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2B4D8D-0258-4346-BE27-5D1A97CB8109}">
      <dsp:nvSpPr>
        <dsp:cNvPr id="0" name=""/>
        <dsp:cNvSpPr/>
      </dsp:nvSpPr>
      <dsp:spPr>
        <a:xfrm>
          <a:off x="3380818" y="1296151"/>
          <a:ext cx="2803050"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US" sz="1800" b="1" kern="1200" dirty="0" smtClean="0"/>
            <a:t>6d </a:t>
          </a:r>
          <a:r>
            <a:rPr lang="el-GR" sz="1800" kern="1200" dirty="0" smtClean="0"/>
            <a:t>Διαφύλαξη και αποκατάσταση βιοποικιλότητας – εδάφους, προώθηση οικοσυστημάτων και πράσινες υποδομές</a:t>
          </a:r>
          <a:endParaRPr lang="en-US" sz="1800" kern="1200" dirty="0" smtClean="0"/>
        </a:p>
        <a:p>
          <a:pPr lvl="0" algn="ctr" defTabSz="800100" rtl="0">
            <a:lnSpc>
              <a:spcPct val="90000"/>
            </a:lnSpc>
            <a:spcBef>
              <a:spcPct val="0"/>
            </a:spcBef>
            <a:spcAft>
              <a:spcPct val="35000"/>
            </a:spcAft>
          </a:pPr>
          <a:r>
            <a:rPr lang="en-US" sz="1800" b="1" kern="1200" dirty="0" smtClean="0"/>
            <a:t>6f</a:t>
          </a:r>
          <a:r>
            <a:rPr lang="el-GR" sz="1800" b="1" kern="1200" dirty="0" smtClean="0"/>
            <a:t> </a:t>
          </a:r>
          <a:r>
            <a:rPr lang="el-GR" sz="1800" kern="1200" dirty="0" smtClean="0"/>
            <a:t>Προώθηση καινοτόμων τεχνολογιών για τη βελτίωση της προστασίας του περιβάλλοντος και την αποδοτικότερη χρήση των πόρων στον τομέα των αποβλήτων, των υδάτων και αναφορικά με το έδαφος ή για τη μείωση της ατμοσφαιρικής ρύπανσης </a:t>
          </a:r>
        </a:p>
      </dsp:txBody>
      <dsp:txXfrm>
        <a:off x="3380818" y="1296151"/>
        <a:ext cx="2803050" cy="2213787"/>
      </dsp:txXfrm>
    </dsp:sp>
    <dsp:sp modelId="{FEBC395D-1907-4B30-852C-65F5FF8C0E70}">
      <dsp:nvSpPr>
        <dsp:cNvPr id="0" name=""/>
        <dsp:cNvSpPr/>
      </dsp:nvSpPr>
      <dsp:spPr>
        <a:xfrm>
          <a:off x="5587247" y="175373"/>
          <a:ext cx="476517" cy="476517"/>
        </a:xfrm>
        <a:prstGeom prst="triangle">
          <a:avLst>
            <a:gd name="adj" fmla="val 100000"/>
          </a:avLst>
        </a:prstGeom>
        <a:gradFill rotWithShape="0">
          <a:gsLst>
            <a:gs pos="0">
              <a:schemeClr val="accent5">
                <a:hueOff val="0"/>
                <a:satOff val="0"/>
                <a:lumOff val="0"/>
                <a:alphaOff val="0"/>
                <a:shade val="67000"/>
                <a:satMod val="150000"/>
              </a:schemeClr>
            </a:gs>
            <a:gs pos="30000">
              <a:schemeClr val="accent5">
                <a:hueOff val="0"/>
                <a:satOff val="0"/>
                <a:lumOff val="0"/>
                <a:alphaOff val="0"/>
                <a:shade val="94000"/>
                <a:satMod val="130000"/>
              </a:schemeClr>
            </a:gs>
            <a:gs pos="45000">
              <a:schemeClr val="accent5">
                <a:hueOff val="0"/>
                <a:satOff val="0"/>
                <a:lumOff val="0"/>
                <a:alphaOff val="0"/>
                <a:shade val="100000"/>
                <a:satMod val="120000"/>
              </a:schemeClr>
            </a:gs>
            <a:gs pos="55000">
              <a:schemeClr val="accent5">
                <a:hueOff val="0"/>
                <a:satOff val="0"/>
                <a:lumOff val="0"/>
                <a:alphaOff val="0"/>
                <a:shade val="100000"/>
                <a:satMod val="118000"/>
              </a:schemeClr>
            </a:gs>
            <a:gs pos="73000">
              <a:schemeClr val="accent5">
                <a:hueOff val="0"/>
                <a:satOff val="0"/>
                <a:lumOff val="0"/>
                <a:alphaOff val="0"/>
                <a:shade val="94000"/>
                <a:satMod val="130000"/>
              </a:schemeClr>
            </a:gs>
            <a:gs pos="100000">
              <a:schemeClr val="accent5">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2960EE-9393-41DA-9B44-6830B4ED83F1}">
      <dsp:nvSpPr>
        <dsp:cNvPr id="0" name=""/>
        <dsp:cNvSpPr/>
      </dsp:nvSpPr>
      <dsp:spPr>
        <a:xfrm rot="5400000">
          <a:off x="6721454" y="-309557"/>
          <a:ext cx="1681175" cy="2797439"/>
        </a:xfrm>
        <a:prstGeom prst="corner">
          <a:avLst>
            <a:gd name="adj1" fmla="val 16120"/>
            <a:gd name="adj2" fmla="val 16110"/>
          </a:avLst>
        </a:prstGeom>
        <a:gradFill rotWithShape="0">
          <a:gsLst>
            <a:gs pos="0">
              <a:schemeClr val="accent6">
                <a:hueOff val="0"/>
                <a:satOff val="0"/>
                <a:lumOff val="0"/>
                <a:alphaOff val="0"/>
                <a:shade val="67000"/>
                <a:satMod val="150000"/>
              </a:schemeClr>
            </a:gs>
            <a:gs pos="30000">
              <a:schemeClr val="accent6">
                <a:hueOff val="0"/>
                <a:satOff val="0"/>
                <a:lumOff val="0"/>
                <a:alphaOff val="0"/>
                <a:shade val="94000"/>
                <a:satMod val="130000"/>
              </a:schemeClr>
            </a:gs>
            <a:gs pos="45000">
              <a:schemeClr val="accent6">
                <a:hueOff val="0"/>
                <a:satOff val="0"/>
                <a:lumOff val="0"/>
                <a:alphaOff val="0"/>
                <a:shade val="100000"/>
                <a:satMod val="120000"/>
              </a:schemeClr>
            </a:gs>
            <a:gs pos="55000">
              <a:schemeClr val="accent6">
                <a:hueOff val="0"/>
                <a:satOff val="0"/>
                <a:lumOff val="0"/>
                <a:alphaOff val="0"/>
                <a:shade val="100000"/>
                <a:satMod val="118000"/>
              </a:schemeClr>
            </a:gs>
            <a:gs pos="73000">
              <a:schemeClr val="accent6">
                <a:hueOff val="0"/>
                <a:satOff val="0"/>
                <a:lumOff val="0"/>
                <a:alphaOff val="0"/>
                <a:shade val="94000"/>
                <a:satMod val="130000"/>
              </a:schemeClr>
            </a:gs>
            <a:gs pos="100000">
              <a:schemeClr val="accent6">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F8F210-480E-428B-8574-11650243FC7E}">
      <dsp:nvSpPr>
        <dsp:cNvPr id="0" name=""/>
        <dsp:cNvSpPr/>
      </dsp:nvSpPr>
      <dsp:spPr>
        <a:xfrm>
          <a:off x="6451337" y="720083"/>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6d </a:t>
          </a:r>
          <a:r>
            <a:rPr lang="el-GR" sz="1800" kern="1200" dirty="0" smtClean="0">
              <a:solidFill>
                <a:schemeClr val="tx1"/>
              </a:solidFill>
            </a:rPr>
            <a:t>Ενίσχυση της αποτελεσματικότητας των δράσεων προστασίας της βιοποικιλότητας</a:t>
          </a:r>
          <a:endParaRPr lang="en-US" sz="1800" b="1" kern="1200" dirty="0" smtClean="0">
            <a:solidFill>
              <a:schemeClr val="tx1"/>
            </a:solidFill>
          </a:endParaRPr>
        </a:p>
        <a:p>
          <a:pPr lvl="0" algn="ctr" defTabSz="800100" rtl="0">
            <a:lnSpc>
              <a:spcPct val="90000"/>
            </a:lnSpc>
            <a:spcBef>
              <a:spcPct val="0"/>
            </a:spcBef>
            <a:spcAft>
              <a:spcPct val="35000"/>
            </a:spcAft>
          </a:pPr>
          <a:r>
            <a:rPr lang="en-US" sz="1800" b="1" kern="1200" dirty="0" smtClean="0">
              <a:solidFill>
                <a:schemeClr val="tx1"/>
              </a:solidFill>
            </a:rPr>
            <a:t>6f</a:t>
          </a:r>
          <a:r>
            <a:rPr lang="en-US" sz="1800" kern="1200" dirty="0" smtClean="0">
              <a:solidFill>
                <a:schemeClr val="tx1"/>
              </a:solidFill>
            </a:rPr>
            <a:t> </a:t>
          </a:r>
          <a:r>
            <a:rPr lang="el-GR" sz="1800" kern="1200" dirty="0" smtClean="0">
              <a:solidFill>
                <a:schemeClr val="tx1"/>
              </a:solidFill>
            </a:rPr>
            <a:t>Ενίσχυση διαχείρισης υδάτων και εδάφους </a:t>
          </a:r>
          <a:endParaRPr lang="el-GR" sz="1800" b="0" kern="1200" dirty="0" smtClean="0">
            <a:solidFill>
              <a:schemeClr val="tx1"/>
            </a:solidFill>
            <a:effectLst/>
            <a:latin typeface="Calibri" pitchFamily="34" charset="0"/>
          </a:endParaRPr>
        </a:p>
      </dsp:txBody>
      <dsp:txXfrm>
        <a:off x="6451337" y="720083"/>
        <a:ext cx="2525543" cy="221378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C9387-8DD4-4BB9-BC00-F0833EB07A9A}">
      <dsp:nvSpPr>
        <dsp:cNvPr id="0" name=""/>
        <dsp:cNvSpPr/>
      </dsp:nvSpPr>
      <dsp:spPr>
        <a:xfrm rot="5400000">
          <a:off x="493261" y="1818134"/>
          <a:ext cx="1681175" cy="2797439"/>
        </a:xfrm>
        <a:prstGeom prst="corner">
          <a:avLst>
            <a:gd name="adj1" fmla="val 16120"/>
            <a:gd name="adj2" fmla="val 16110"/>
          </a:avLst>
        </a:prstGeom>
        <a:gradFill rotWithShape="0">
          <a:gsLst>
            <a:gs pos="0">
              <a:schemeClr val="accent2">
                <a:hueOff val="0"/>
                <a:satOff val="0"/>
                <a:lumOff val="0"/>
                <a:alphaOff val="0"/>
                <a:shade val="67000"/>
                <a:satMod val="150000"/>
              </a:schemeClr>
            </a:gs>
            <a:gs pos="30000">
              <a:schemeClr val="accent2">
                <a:hueOff val="0"/>
                <a:satOff val="0"/>
                <a:lumOff val="0"/>
                <a:alphaOff val="0"/>
                <a:shade val="94000"/>
                <a:satMod val="130000"/>
              </a:schemeClr>
            </a:gs>
            <a:gs pos="45000">
              <a:schemeClr val="accent2">
                <a:hueOff val="0"/>
                <a:satOff val="0"/>
                <a:lumOff val="0"/>
                <a:alphaOff val="0"/>
                <a:shade val="100000"/>
                <a:satMod val="120000"/>
              </a:schemeClr>
            </a:gs>
            <a:gs pos="55000">
              <a:schemeClr val="accent2">
                <a:hueOff val="0"/>
                <a:satOff val="0"/>
                <a:lumOff val="0"/>
                <a:alphaOff val="0"/>
                <a:shade val="100000"/>
                <a:satMod val="118000"/>
              </a:schemeClr>
            </a:gs>
            <a:gs pos="73000">
              <a:schemeClr val="accent2">
                <a:hueOff val="0"/>
                <a:satOff val="0"/>
                <a:lumOff val="0"/>
                <a:alphaOff val="0"/>
                <a:shade val="94000"/>
                <a:satMod val="130000"/>
              </a:schemeClr>
            </a:gs>
            <a:gs pos="100000">
              <a:schemeClr val="accent2">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27B68D-5FAF-4BD2-9DCB-CA5115EB74CF}">
      <dsp:nvSpPr>
        <dsp:cNvPr id="0" name=""/>
        <dsp:cNvSpPr/>
      </dsp:nvSpPr>
      <dsp:spPr>
        <a:xfrm>
          <a:off x="279462" y="2612642"/>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kern="1200" dirty="0" smtClean="0"/>
            <a:t>Προώθηση των βιώσιμων μεταφορών και της άρσης των προβλημάτων σε βασικές υποδομές δικτύων </a:t>
          </a:r>
          <a:endParaRPr lang="el-GR" sz="1800" b="0" kern="1200" dirty="0">
            <a:effectLst/>
            <a:latin typeface="Calibri" pitchFamily="34" charset="0"/>
          </a:endParaRPr>
        </a:p>
      </dsp:txBody>
      <dsp:txXfrm>
        <a:off x="279462" y="2612642"/>
        <a:ext cx="2525543" cy="2213787"/>
      </dsp:txXfrm>
    </dsp:sp>
    <dsp:sp modelId="{781E577A-8D4F-4A5E-B4AB-67014DC5EF31}">
      <dsp:nvSpPr>
        <dsp:cNvPr id="0" name=""/>
        <dsp:cNvSpPr/>
      </dsp:nvSpPr>
      <dsp:spPr>
        <a:xfrm>
          <a:off x="2328488" y="1570860"/>
          <a:ext cx="476517" cy="476517"/>
        </a:xfrm>
        <a:prstGeom prst="triangle">
          <a:avLst>
            <a:gd name="adj" fmla="val 100000"/>
          </a:avLst>
        </a:prstGeom>
        <a:gradFill rotWithShape="0">
          <a:gsLst>
            <a:gs pos="0">
              <a:schemeClr val="accent3">
                <a:hueOff val="0"/>
                <a:satOff val="0"/>
                <a:lumOff val="0"/>
                <a:alphaOff val="0"/>
                <a:shade val="67000"/>
                <a:satMod val="150000"/>
              </a:schemeClr>
            </a:gs>
            <a:gs pos="30000">
              <a:schemeClr val="accent3">
                <a:hueOff val="0"/>
                <a:satOff val="0"/>
                <a:lumOff val="0"/>
                <a:alphaOff val="0"/>
                <a:shade val="94000"/>
                <a:satMod val="130000"/>
              </a:schemeClr>
            </a:gs>
            <a:gs pos="45000">
              <a:schemeClr val="accent3">
                <a:hueOff val="0"/>
                <a:satOff val="0"/>
                <a:lumOff val="0"/>
                <a:alphaOff val="0"/>
                <a:shade val="100000"/>
                <a:satMod val="120000"/>
              </a:schemeClr>
            </a:gs>
            <a:gs pos="55000">
              <a:schemeClr val="accent3">
                <a:hueOff val="0"/>
                <a:satOff val="0"/>
                <a:lumOff val="0"/>
                <a:alphaOff val="0"/>
                <a:shade val="100000"/>
                <a:satMod val="118000"/>
              </a:schemeClr>
            </a:gs>
            <a:gs pos="73000">
              <a:schemeClr val="accent3">
                <a:hueOff val="0"/>
                <a:satOff val="0"/>
                <a:lumOff val="0"/>
                <a:alphaOff val="0"/>
                <a:shade val="94000"/>
                <a:satMod val="130000"/>
              </a:schemeClr>
            </a:gs>
            <a:gs pos="100000">
              <a:schemeClr val="accent3">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C91D6C-6AD7-4A22-A62C-BABC351700F8}">
      <dsp:nvSpPr>
        <dsp:cNvPr id="0" name=""/>
        <dsp:cNvSpPr/>
      </dsp:nvSpPr>
      <dsp:spPr>
        <a:xfrm rot="5400000">
          <a:off x="3651851" y="1011752"/>
          <a:ext cx="1681175" cy="2797439"/>
        </a:xfrm>
        <a:prstGeom prst="corner">
          <a:avLst>
            <a:gd name="adj1" fmla="val 16120"/>
            <a:gd name="adj2" fmla="val 16110"/>
          </a:avLst>
        </a:prstGeom>
        <a:gradFill rotWithShape="0">
          <a:gsLst>
            <a:gs pos="0">
              <a:schemeClr val="accent4">
                <a:hueOff val="0"/>
                <a:satOff val="0"/>
                <a:lumOff val="0"/>
                <a:alphaOff val="0"/>
                <a:shade val="67000"/>
                <a:satMod val="150000"/>
              </a:schemeClr>
            </a:gs>
            <a:gs pos="30000">
              <a:schemeClr val="accent4">
                <a:hueOff val="0"/>
                <a:satOff val="0"/>
                <a:lumOff val="0"/>
                <a:alphaOff val="0"/>
                <a:shade val="94000"/>
                <a:satMod val="130000"/>
              </a:schemeClr>
            </a:gs>
            <a:gs pos="45000">
              <a:schemeClr val="accent4">
                <a:hueOff val="0"/>
                <a:satOff val="0"/>
                <a:lumOff val="0"/>
                <a:alphaOff val="0"/>
                <a:shade val="100000"/>
                <a:satMod val="120000"/>
              </a:schemeClr>
            </a:gs>
            <a:gs pos="55000">
              <a:schemeClr val="accent4">
                <a:hueOff val="0"/>
                <a:satOff val="0"/>
                <a:lumOff val="0"/>
                <a:alphaOff val="0"/>
                <a:shade val="100000"/>
                <a:satMod val="118000"/>
              </a:schemeClr>
            </a:gs>
            <a:gs pos="73000">
              <a:schemeClr val="accent4">
                <a:hueOff val="0"/>
                <a:satOff val="0"/>
                <a:lumOff val="0"/>
                <a:alphaOff val="0"/>
                <a:shade val="94000"/>
                <a:satMod val="130000"/>
              </a:schemeClr>
            </a:gs>
            <a:gs pos="100000">
              <a:schemeClr val="accent4">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2B4D8D-0258-4346-BE27-5D1A97CB8109}">
      <dsp:nvSpPr>
        <dsp:cNvPr id="0" name=""/>
        <dsp:cNvSpPr/>
      </dsp:nvSpPr>
      <dsp:spPr>
        <a:xfrm>
          <a:off x="3371221" y="1847583"/>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tr-TR" sz="1800" b="1" kern="1200" dirty="0" smtClean="0"/>
            <a:t>7b</a:t>
          </a:r>
          <a:r>
            <a:rPr lang="tr-TR" sz="1800" kern="1200" dirty="0" smtClean="0"/>
            <a:t> </a:t>
          </a:r>
          <a:r>
            <a:rPr lang="el-GR" sz="1800" kern="1200" dirty="0" smtClean="0"/>
            <a:t>Ενίσχυση περιφερειακής κινητικότητας μέσω σύνδεσης δευτερευόντων  - τριτευόντων κόμβων στο </a:t>
          </a:r>
          <a:r>
            <a:rPr lang="en-US" sz="1800" kern="1200" dirty="0" smtClean="0"/>
            <a:t>TEN-T</a:t>
          </a:r>
          <a:r>
            <a:rPr lang="el-GR" sz="1800" kern="1200" dirty="0" smtClean="0"/>
            <a:t>, υποδομών και πολυμορφικών κόμβων</a:t>
          </a:r>
          <a:endParaRPr lang="tr-TR" sz="1800" kern="1200" dirty="0" smtClean="0"/>
        </a:p>
        <a:p>
          <a:pPr lvl="0" algn="ctr" defTabSz="800100" rtl="0">
            <a:lnSpc>
              <a:spcPct val="90000"/>
            </a:lnSpc>
            <a:spcBef>
              <a:spcPct val="0"/>
            </a:spcBef>
            <a:spcAft>
              <a:spcPct val="35000"/>
            </a:spcAft>
          </a:pPr>
          <a:r>
            <a:rPr lang="tr-TR" sz="1800" b="1" kern="1200" dirty="0" smtClean="0"/>
            <a:t>7c </a:t>
          </a:r>
          <a:r>
            <a:rPr lang="el-GR" sz="1800" kern="1200" dirty="0" smtClean="0"/>
            <a:t>Ανάπτυξη και βελτίωση φιλικών προς το περιβάλλον και με χαμηλές εκπομπές άνθρακα συστημάτων μεταφορών </a:t>
          </a:r>
          <a:endParaRPr lang="el-GR" sz="1800" b="0" u="none" kern="1200" dirty="0" smtClean="0">
            <a:effectLst/>
            <a:latin typeface="Calibri" pitchFamily="34" charset="0"/>
          </a:endParaRPr>
        </a:p>
      </dsp:txBody>
      <dsp:txXfrm>
        <a:off x="3371221" y="1847583"/>
        <a:ext cx="2525543" cy="2213787"/>
      </dsp:txXfrm>
    </dsp:sp>
    <dsp:sp modelId="{FEBC395D-1907-4B30-852C-65F5FF8C0E70}">
      <dsp:nvSpPr>
        <dsp:cNvPr id="0" name=""/>
        <dsp:cNvSpPr/>
      </dsp:nvSpPr>
      <dsp:spPr>
        <a:xfrm>
          <a:off x="5420247" y="805801"/>
          <a:ext cx="476517" cy="476517"/>
        </a:xfrm>
        <a:prstGeom prst="triangle">
          <a:avLst>
            <a:gd name="adj" fmla="val 100000"/>
          </a:avLst>
        </a:prstGeom>
        <a:gradFill rotWithShape="0">
          <a:gsLst>
            <a:gs pos="0">
              <a:schemeClr val="accent5">
                <a:hueOff val="0"/>
                <a:satOff val="0"/>
                <a:lumOff val="0"/>
                <a:alphaOff val="0"/>
                <a:shade val="67000"/>
                <a:satMod val="150000"/>
              </a:schemeClr>
            </a:gs>
            <a:gs pos="30000">
              <a:schemeClr val="accent5">
                <a:hueOff val="0"/>
                <a:satOff val="0"/>
                <a:lumOff val="0"/>
                <a:alphaOff val="0"/>
                <a:shade val="94000"/>
                <a:satMod val="130000"/>
              </a:schemeClr>
            </a:gs>
            <a:gs pos="45000">
              <a:schemeClr val="accent5">
                <a:hueOff val="0"/>
                <a:satOff val="0"/>
                <a:lumOff val="0"/>
                <a:alphaOff val="0"/>
                <a:shade val="100000"/>
                <a:satMod val="120000"/>
              </a:schemeClr>
            </a:gs>
            <a:gs pos="55000">
              <a:schemeClr val="accent5">
                <a:hueOff val="0"/>
                <a:satOff val="0"/>
                <a:lumOff val="0"/>
                <a:alphaOff val="0"/>
                <a:shade val="100000"/>
                <a:satMod val="118000"/>
              </a:schemeClr>
            </a:gs>
            <a:gs pos="73000">
              <a:schemeClr val="accent5">
                <a:hueOff val="0"/>
                <a:satOff val="0"/>
                <a:lumOff val="0"/>
                <a:alphaOff val="0"/>
                <a:shade val="94000"/>
                <a:satMod val="130000"/>
              </a:schemeClr>
            </a:gs>
            <a:gs pos="100000">
              <a:schemeClr val="accent5">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2960EE-9393-41DA-9B44-6830B4ED83F1}">
      <dsp:nvSpPr>
        <dsp:cNvPr id="0" name=""/>
        <dsp:cNvSpPr/>
      </dsp:nvSpPr>
      <dsp:spPr>
        <a:xfrm rot="5400000">
          <a:off x="6743610" y="246693"/>
          <a:ext cx="1681175" cy="2797439"/>
        </a:xfrm>
        <a:prstGeom prst="corner">
          <a:avLst>
            <a:gd name="adj1" fmla="val 16120"/>
            <a:gd name="adj2" fmla="val 16110"/>
          </a:avLst>
        </a:prstGeom>
        <a:gradFill rotWithShape="0">
          <a:gsLst>
            <a:gs pos="0">
              <a:schemeClr val="accent6">
                <a:hueOff val="0"/>
                <a:satOff val="0"/>
                <a:lumOff val="0"/>
                <a:alphaOff val="0"/>
                <a:shade val="67000"/>
                <a:satMod val="150000"/>
              </a:schemeClr>
            </a:gs>
            <a:gs pos="30000">
              <a:schemeClr val="accent6">
                <a:hueOff val="0"/>
                <a:satOff val="0"/>
                <a:lumOff val="0"/>
                <a:alphaOff val="0"/>
                <a:shade val="94000"/>
                <a:satMod val="130000"/>
              </a:schemeClr>
            </a:gs>
            <a:gs pos="45000">
              <a:schemeClr val="accent6">
                <a:hueOff val="0"/>
                <a:satOff val="0"/>
                <a:lumOff val="0"/>
                <a:alphaOff val="0"/>
                <a:shade val="100000"/>
                <a:satMod val="120000"/>
              </a:schemeClr>
            </a:gs>
            <a:gs pos="55000">
              <a:schemeClr val="accent6">
                <a:hueOff val="0"/>
                <a:satOff val="0"/>
                <a:lumOff val="0"/>
                <a:alphaOff val="0"/>
                <a:shade val="100000"/>
                <a:satMod val="118000"/>
              </a:schemeClr>
            </a:gs>
            <a:gs pos="73000">
              <a:schemeClr val="accent6">
                <a:hueOff val="0"/>
                <a:satOff val="0"/>
                <a:lumOff val="0"/>
                <a:alphaOff val="0"/>
                <a:shade val="94000"/>
                <a:satMod val="130000"/>
              </a:schemeClr>
            </a:gs>
            <a:gs pos="100000">
              <a:schemeClr val="accent6">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F8F210-480E-428B-8574-11650243FC7E}">
      <dsp:nvSpPr>
        <dsp:cNvPr id="0" name=""/>
        <dsp:cNvSpPr/>
      </dsp:nvSpPr>
      <dsp:spPr>
        <a:xfrm>
          <a:off x="6462980" y="1082525"/>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tr-TR" sz="1800" b="1" kern="1200" dirty="0" smtClean="0">
              <a:solidFill>
                <a:schemeClr val="tx1"/>
              </a:solidFill>
            </a:rPr>
            <a:t>7b</a:t>
          </a:r>
          <a:r>
            <a:rPr lang="tr-TR" sz="1800" kern="1200" dirty="0" smtClean="0">
              <a:solidFill>
                <a:schemeClr val="tx1"/>
              </a:solidFill>
            </a:rPr>
            <a:t> </a:t>
          </a:r>
          <a:r>
            <a:rPr lang="el-GR" sz="1800" kern="1200" dirty="0" smtClean="0">
              <a:solidFill>
                <a:schemeClr val="tx1"/>
              </a:solidFill>
            </a:rPr>
            <a:t>Μείωση χρόνου μετακίνησης ανθρώπων και προϊόντων</a:t>
          </a:r>
          <a:endParaRPr lang="tr-TR" sz="1800" kern="1200" dirty="0" smtClean="0">
            <a:solidFill>
              <a:schemeClr val="tx1"/>
            </a:solidFill>
          </a:endParaRPr>
        </a:p>
        <a:p>
          <a:pPr lvl="0" algn="ctr" defTabSz="800100" rtl="0">
            <a:lnSpc>
              <a:spcPct val="90000"/>
            </a:lnSpc>
            <a:spcBef>
              <a:spcPct val="0"/>
            </a:spcBef>
            <a:spcAft>
              <a:spcPct val="35000"/>
            </a:spcAft>
          </a:pPr>
          <a:endParaRPr lang="tr-TR" sz="1800" kern="1200" dirty="0" smtClean="0">
            <a:solidFill>
              <a:schemeClr val="tx1"/>
            </a:solidFill>
          </a:endParaRPr>
        </a:p>
        <a:p>
          <a:pPr lvl="0" algn="ctr" defTabSz="800100" rtl="0">
            <a:lnSpc>
              <a:spcPct val="90000"/>
            </a:lnSpc>
            <a:spcBef>
              <a:spcPct val="0"/>
            </a:spcBef>
            <a:spcAft>
              <a:spcPct val="35000"/>
            </a:spcAft>
          </a:pPr>
          <a:r>
            <a:rPr lang="tr-TR" sz="1800" b="1" kern="1200" dirty="0" smtClean="0"/>
            <a:t>7c </a:t>
          </a:r>
          <a:r>
            <a:rPr lang="el-GR" sz="1800" kern="1200" dirty="0" smtClean="0">
              <a:solidFill>
                <a:schemeClr val="tx1"/>
              </a:solidFill>
            </a:rPr>
            <a:t>Βελτίωση των περιβαλλοντικών επιπτώσεων   </a:t>
          </a:r>
          <a:endParaRPr lang="el-GR" sz="1800" b="0" kern="1200" dirty="0" smtClean="0">
            <a:solidFill>
              <a:schemeClr val="tx1"/>
            </a:solidFill>
            <a:effectLst/>
            <a:latin typeface="Calibri" pitchFamily="34" charset="0"/>
          </a:endParaRPr>
        </a:p>
      </dsp:txBody>
      <dsp:txXfrm>
        <a:off x="6462980" y="1082525"/>
        <a:ext cx="2525543" cy="221378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C9387-8DD4-4BB9-BC00-F0833EB07A9A}">
      <dsp:nvSpPr>
        <dsp:cNvPr id="0" name=""/>
        <dsp:cNvSpPr/>
      </dsp:nvSpPr>
      <dsp:spPr>
        <a:xfrm rot="5400000">
          <a:off x="493261" y="1818134"/>
          <a:ext cx="1681175" cy="2797439"/>
        </a:xfrm>
        <a:prstGeom prst="corner">
          <a:avLst>
            <a:gd name="adj1" fmla="val 16120"/>
            <a:gd name="adj2" fmla="val 16110"/>
          </a:avLst>
        </a:prstGeom>
        <a:gradFill rotWithShape="0">
          <a:gsLst>
            <a:gs pos="0">
              <a:schemeClr val="accent2">
                <a:hueOff val="0"/>
                <a:satOff val="0"/>
                <a:lumOff val="0"/>
                <a:alphaOff val="0"/>
                <a:shade val="67000"/>
                <a:satMod val="150000"/>
              </a:schemeClr>
            </a:gs>
            <a:gs pos="30000">
              <a:schemeClr val="accent2">
                <a:hueOff val="0"/>
                <a:satOff val="0"/>
                <a:lumOff val="0"/>
                <a:alphaOff val="0"/>
                <a:shade val="94000"/>
                <a:satMod val="130000"/>
              </a:schemeClr>
            </a:gs>
            <a:gs pos="45000">
              <a:schemeClr val="accent2">
                <a:hueOff val="0"/>
                <a:satOff val="0"/>
                <a:lumOff val="0"/>
                <a:alphaOff val="0"/>
                <a:shade val="100000"/>
                <a:satMod val="120000"/>
              </a:schemeClr>
            </a:gs>
            <a:gs pos="55000">
              <a:schemeClr val="accent2">
                <a:hueOff val="0"/>
                <a:satOff val="0"/>
                <a:lumOff val="0"/>
                <a:alphaOff val="0"/>
                <a:shade val="100000"/>
                <a:satMod val="118000"/>
              </a:schemeClr>
            </a:gs>
            <a:gs pos="73000">
              <a:schemeClr val="accent2">
                <a:hueOff val="0"/>
                <a:satOff val="0"/>
                <a:lumOff val="0"/>
                <a:alphaOff val="0"/>
                <a:shade val="94000"/>
                <a:satMod val="130000"/>
              </a:schemeClr>
            </a:gs>
            <a:gs pos="100000">
              <a:schemeClr val="accent2">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27B68D-5FAF-4BD2-9DCB-CA5115EB74CF}">
      <dsp:nvSpPr>
        <dsp:cNvPr id="0" name=""/>
        <dsp:cNvSpPr/>
      </dsp:nvSpPr>
      <dsp:spPr>
        <a:xfrm>
          <a:off x="279462" y="2612642"/>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kern="1200" dirty="0" smtClean="0"/>
            <a:t>Προώθηση κοινωνικής ένταξης, καταπολέμηση φτώχειας και κάθε διάκρισης</a:t>
          </a:r>
          <a:endParaRPr lang="el-GR" sz="1800" b="0" kern="1200" dirty="0">
            <a:effectLst/>
            <a:latin typeface="Calibri" pitchFamily="34" charset="0"/>
          </a:endParaRPr>
        </a:p>
      </dsp:txBody>
      <dsp:txXfrm>
        <a:off x="279462" y="2612642"/>
        <a:ext cx="2525543" cy="2213787"/>
      </dsp:txXfrm>
    </dsp:sp>
    <dsp:sp modelId="{781E577A-8D4F-4A5E-B4AB-67014DC5EF31}">
      <dsp:nvSpPr>
        <dsp:cNvPr id="0" name=""/>
        <dsp:cNvSpPr/>
      </dsp:nvSpPr>
      <dsp:spPr>
        <a:xfrm>
          <a:off x="2328488" y="1570860"/>
          <a:ext cx="476517" cy="476517"/>
        </a:xfrm>
        <a:prstGeom prst="triangle">
          <a:avLst>
            <a:gd name="adj" fmla="val 100000"/>
          </a:avLst>
        </a:prstGeom>
        <a:gradFill rotWithShape="0">
          <a:gsLst>
            <a:gs pos="0">
              <a:schemeClr val="accent3">
                <a:hueOff val="0"/>
                <a:satOff val="0"/>
                <a:lumOff val="0"/>
                <a:alphaOff val="0"/>
                <a:shade val="67000"/>
                <a:satMod val="150000"/>
              </a:schemeClr>
            </a:gs>
            <a:gs pos="30000">
              <a:schemeClr val="accent3">
                <a:hueOff val="0"/>
                <a:satOff val="0"/>
                <a:lumOff val="0"/>
                <a:alphaOff val="0"/>
                <a:shade val="94000"/>
                <a:satMod val="130000"/>
              </a:schemeClr>
            </a:gs>
            <a:gs pos="45000">
              <a:schemeClr val="accent3">
                <a:hueOff val="0"/>
                <a:satOff val="0"/>
                <a:lumOff val="0"/>
                <a:alphaOff val="0"/>
                <a:shade val="100000"/>
                <a:satMod val="120000"/>
              </a:schemeClr>
            </a:gs>
            <a:gs pos="55000">
              <a:schemeClr val="accent3">
                <a:hueOff val="0"/>
                <a:satOff val="0"/>
                <a:lumOff val="0"/>
                <a:alphaOff val="0"/>
                <a:shade val="100000"/>
                <a:satMod val="118000"/>
              </a:schemeClr>
            </a:gs>
            <a:gs pos="73000">
              <a:schemeClr val="accent3">
                <a:hueOff val="0"/>
                <a:satOff val="0"/>
                <a:lumOff val="0"/>
                <a:alphaOff val="0"/>
                <a:shade val="94000"/>
                <a:satMod val="130000"/>
              </a:schemeClr>
            </a:gs>
            <a:gs pos="100000">
              <a:schemeClr val="accent3">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C91D6C-6AD7-4A22-A62C-BABC351700F8}">
      <dsp:nvSpPr>
        <dsp:cNvPr id="0" name=""/>
        <dsp:cNvSpPr/>
      </dsp:nvSpPr>
      <dsp:spPr>
        <a:xfrm rot="5400000">
          <a:off x="3651851" y="1011752"/>
          <a:ext cx="1681175" cy="2797439"/>
        </a:xfrm>
        <a:prstGeom prst="corner">
          <a:avLst>
            <a:gd name="adj1" fmla="val 16120"/>
            <a:gd name="adj2" fmla="val 16110"/>
          </a:avLst>
        </a:prstGeom>
        <a:gradFill rotWithShape="0">
          <a:gsLst>
            <a:gs pos="0">
              <a:schemeClr val="accent4">
                <a:hueOff val="0"/>
                <a:satOff val="0"/>
                <a:lumOff val="0"/>
                <a:alphaOff val="0"/>
                <a:shade val="67000"/>
                <a:satMod val="150000"/>
              </a:schemeClr>
            </a:gs>
            <a:gs pos="30000">
              <a:schemeClr val="accent4">
                <a:hueOff val="0"/>
                <a:satOff val="0"/>
                <a:lumOff val="0"/>
                <a:alphaOff val="0"/>
                <a:shade val="94000"/>
                <a:satMod val="130000"/>
              </a:schemeClr>
            </a:gs>
            <a:gs pos="45000">
              <a:schemeClr val="accent4">
                <a:hueOff val="0"/>
                <a:satOff val="0"/>
                <a:lumOff val="0"/>
                <a:alphaOff val="0"/>
                <a:shade val="100000"/>
                <a:satMod val="120000"/>
              </a:schemeClr>
            </a:gs>
            <a:gs pos="55000">
              <a:schemeClr val="accent4">
                <a:hueOff val="0"/>
                <a:satOff val="0"/>
                <a:lumOff val="0"/>
                <a:alphaOff val="0"/>
                <a:shade val="100000"/>
                <a:satMod val="118000"/>
              </a:schemeClr>
            </a:gs>
            <a:gs pos="73000">
              <a:schemeClr val="accent4">
                <a:hueOff val="0"/>
                <a:satOff val="0"/>
                <a:lumOff val="0"/>
                <a:alphaOff val="0"/>
                <a:shade val="94000"/>
                <a:satMod val="130000"/>
              </a:schemeClr>
            </a:gs>
            <a:gs pos="100000">
              <a:schemeClr val="accent4">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2B4D8D-0258-4346-BE27-5D1A97CB8109}">
      <dsp:nvSpPr>
        <dsp:cNvPr id="0" name=""/>
        <dsp:cNvSpPr/>
      </dsp:nvSpPr>
      <dsp:spPr>
        <a:xfrm>
          <a:off x="3371221" y="1847583"/>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US" sz="1800" b="1" kern="1200" dirty="0" smtClean="0"/>
            <a:t>9a</a:t>
          </a:r>
          <a:r>
            <a:rPr lang="tr-TR" sz="1800" kern="1200" dirty="0" smtClean="0"/>
            <a:t> </a:t>
          </a:r>
          <a:r>
            <a:rPr lang="el-GR" sz="1800" kern="1200" dirty="0" smtClean="0"/>
            <a:t>Επένδυση σε κοινωνικές δομές &amp; δομές υγείας οι οποίες συνεισφέρουν στην εθνική, περιφερειακή και τοπική ανάπτυξη, περιορίζοντας τις ανισότητες </a:t>
          </a:r>
          <a:endParaRPr lang="tr-TR" sz="1800" kern="1200" dirty="0" smtClean="0"/>
        </a:p>
        <a:p>
          <a:pPr lvl="0" algn="ctr" defTabSz="800100" rtl="0">
            <a:lnSpc>
              <a:spcPct val="90000"/>
            </a:lnSpc>
            <a:spcBef>
              <a:spcPct val="0"/>
            </a:spcBef>
            <a:spcAft>
              <a:spcPct val="35000"/>
            </a:spcAft>
          </a:pPr>
          <a:r>
            <a:rPr lang="el-GR" sz="1800" b="1" kern="1200" dirty="0" smtClean="0"/>
            <a:t>9</a:t>
          </a:r>
          <a:r>
            <a:rPr lang="tr-TR" sz="1800" b="1" kern="1200" dirty="0" smtClean="0"/>
            <a:t>c </a:t>
          </a:r>
          <a:r>
            <a:rPr lang="el-GR" sz="1800" kern="1200" dirty="0" smtClean="0"/>
            <a:t>Υποστήριξη κοινωνικών επιχειρήσεων</a:t>
          </a:r>
          <a:endParaRPr lang="el-GR" sz="1800" b="0" u="none" kern="1200" dirty="0" smtClean="0">
            <a:effectLst/>
            <a:latin typeface="Calibri" pitchFamily="34" charset="0"/>
          </a:endParaRPr>
        </a:p>
      </dsp:txBody>
      <dsp:txXfrm>
        <a:off x="3371221" y="1847583"/>
        <a:ext cx="2525543" cy="2213787"/>
      </dsp:txXfrm>
    </dsp:sp>
    <dsp:sp modelId="{FEBC395D-1907-4B30-852C-65F5FF8C0E70}">
      <dsp:nvSpPr>
        <dsp:cNvPr id="0" name=""/>
        <dsp:cNvSpPr/>
      </dsp:nvSpPr>
      <dsp:spPr>
        <a:xfrm>
          <a:off x="5420247" y="805801"/>
          <a:ext cx="476517" cy="476517"/>
        </a:xfrm>
        <a:prstGeom prst="triangle">
          <a:avLst>
            <a:gd name="adj" fmla="val 100000"/>
          </a:avLst>
        </a:prstGeom>
        <a:gradFill rotWithShape="0">
          <a:gsLst>
            <a:gs pos="0">
              <a:schemeClr val="accent5">
                <a:hueOff val="0"/>
                <a:satOff val="0"/>
                <a:lumOff val="0"/>
                <a:alphaOff val="0"/>
                <a:shade val="67000"/>
                <a:satMod val="150000"/>
              </a:schemeClr>
            </a:gs>
            <a:gs pos="30000">
              <a:schemeClr val="accent5">
                <a:hueOff val="0"/>
                <a:satOff val="0"/>
                <a:lumOff val="0"/>
                <a:alphaOff val="0"/>
                <a:shade val="94000"/>
                <a:satMod val="130000"/>
              </a:schemeClr>
            </a:gs>
            <a:gs pos="45000">
              <a:schemeClr val="accent5">
                <a:hueOff val="0"/>
                <a:satOff val="0"/>
                <a:lumOff val="0"/>
                <a:alphaOff val="0"/>
                <a:shade val="100000"/>
                <a:satMod val="120000"/>
              </a:schemeClr>
            </a:gs>
            <a:gs pos="55000">
              <a:schemeClr val="accent5">
                <a:hueOff val="0"/>
                <a:satOff val="0"/>
                <a:lumOff val="0"/>
                <a:alphaOff val="0"/>
                <a:shade val="100000"/>
                <a:satMod val="118000"/>
              </a:schemeClr>
            </a:gs>
            <a:gs pos="73000">
              <a:schemeClr val="accent5">
                <a:hueOff val="0"/>
                <a:satOff val="0"/>
                <a:lumOff val="0"/>
                <a:alphaOff val="0"/>
                <a:shade val="94000"/>
                <a:satMod val="130000"/>
              </a:schemeClr>
            </a:gs>
            <a:gs pos="100000">
              <a:schemeClr val="accent5">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2960EE-9393-41DA-9B44-6830B4ED83F1}">
      <dsp:nvSpPr>
        <dsp:cNvPr id="0" name=""/>
        <dsp:cNvSpPr/>
      </dsp:nvSpPr>
      <dsp:spPr>
        <a:xfrm rot="5400000">
          <a:off x="6743610" y="246693"/>
          <a:ext cx="1681175" cy="2797439"/>
        </a:xfrm>
        <a:prstGeom prst="corner">
          <a:avLst>
            <a:gd name="adj1" fmla="val 16120"/>
            <a:gd name="adj2" fmla="val 16110"/>
          </a:avLst>
        </a:prstGeom>
        <a:gradFill rotWithShape="0">
          <a:gsLst>
            <a:gs pos="0">
              <a:schemeClr val="accent6">
                <a:hueOff val="0"/>
                <a:satOff val="0"/>
                <a:lumOff val="0"/>
                <a:alphaOff val="0"/>
                <a:shade val="67000"/>
                <a:satMod val="150000"/>
              </a:schemeClr>
            </a:gs>
            <a:gs pos="30000">
              <a:schemeClr val="accent6">
                <a:hueOff val="0"/>
                <a:satOff val="0"/>
                <a:lumOff val="0"/>
                <a:alphaOff val="0"/>
                <a:shade val="94000"/>
                <a:satMod val="130000"/>
              </a:schemeClr>
            </a:gs>
            <a:gs pos="45000">
              <a:schemeClr val="accent6">
                <a:hueOff val="0"/>
                <a:satOff val="0"/>
                <a:lumOff val="0"/>
                <a:alphaOff val="0"/>
                <a:shade val="100000"/>
                <a:satMod val="120000"/>
              </a:schemeClr>
            </a:gs>
            <a:gs pos="55000">
              <a:schemeClr val="accent6">
                <a:hueOff val="0"/>
                <a:satOff val="0"/>
                <a:lumOff val="0"/>
                <a:alphaOff val="0"/>
                <a:shade val="100000"/>
                <a:satMod val="118000"/>
              </a:schemeClr>
            </a:gs>
            <a:gs pos="73000">
              <a:schemeClr val="accent6">
                <a:hueOff val="0"/>
                <a:satOff val="0"/>
                <a:lumOff val="0"/>
                <a:alphaOff val="0"/>
                <a:shade val="94000"/>
                <a:satMod val="130000"/>
              </a:schemeClr>
            </a:gs>
            <a:gs pos="100000">
              <a:schemeClr val="accent6">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F8F210-480E-428B-8574-11650243FC7E}">
      <dsp:nvSpPr>
        <dsp:cNvPr id="0" name=""/>
        <dsp:cNvSpPr/>
      </dsp:nvSpPr>
      <dsp:spPr>
        <a:xfrm>
          <a:off x="6462980" y="1082525"/>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9a</a:t>
          </a:r>
          <a:r>
            <a:rPr lang="tr-TR" sz="1800" kern="1200" dirty="0" smtClean="0">
              <a:solidFill>
                <a:schemeClr val="tx1"/>
              </a:solidFill>
            </a:rPr>
            <a:t> </a:t>
          </a:r>
          <a:r>
            <a:rPr lang="el-GR" sz="1800" kern="1200" dirty="0" smtClean="0">
              <a:solidFill>
                <a:schemeClr val="tx1"/>
              </a:solidFill>
            </a:rPr>
            <a:t>Βελτίωση πρόσβασης σε διασυνοριακές υπηρεσίες υγείας υψηλής ποιότητας</a:t>
          </a:r>
          <a:endParaRPr lang="tr-TR" sz="1800" kern="1200" dirty="0" smtClean="0">
            <a:solidFill>
              <a:schemeClr val="tx1"/>
            </a:solidFill>
          </a:endParaRPr>
        </a:p>
        <a:p>
          <a:pPr lvl="0" algn="ctr" defTabSz="800100" rtl="0">
            <a:lnSpc>
              <a:spcPct val="90000"/>
            </a:lnSpc>
            <a:spcBef>
              <a:spcPct val="0"/>
            </a:spcBef>
            <a:spcAft>
              <a:spcPct val="35000"/>
            </a:spcAft>
          </a:pPr>
          <a:r>
            <a:rPr lang="el-GR" sz="1800" b="1" kern="1200" dirty="0" smtClean="0"/>
            <a:t>9</a:t>
          </a:r>
          <a:r>
            <a:rPr lang="tr-TR" sz="1800" b="1" kern="1200" dirty="0" smtClean="0"/>
            <a:t>c </a:t>
          </a:r>
          <a:r>
            <a:rPr lang="el-GR" sz="1800" kern="1200" dirty="0" smtClean="0">
              <a:solidFill>
                <a:schemeClr val="tx1"/>
              </a:solidFill>
            </a:rPr>
            <a:t>Αύξηση ικανότητας των κοινωνικών επιχειρήσεων στην διασυνοριακή περιοχή</a:t>
          </a:r>
          <a:endParaRPr lang="el-GR" sz="1800" b="0" kern="1200" dirty="0" smtClean="0">
            <a:solidFill>
              <a:schemeClr val="tx1"/>
            </a:solidFill>
            <a:effectLst/>
            <a:latin typeface="Calibri" pitchFamily="34" charset="0"/>
          </a:endParaRPr>
        </a:p>
      </dsp:txBody>
      <dsp:txXfrm>
        <a:off x="6462980" y="1082525"/>
        <a:ext cx="2525543" cy="2213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B0EC0-7FFB-42D8-A70D-FB3BDC5B6D8C}">
      <dsp:nvSpPr>
        <dsp:cNvPr id="0" name=""/>
        <dsp:cNvSpPr/>
      </dsp:nvSpPr>
      <dsp:spPr>
        <a:xfrm>
          <a:off x="1126925" y="0"/>
          <a:ext cx="5616624" cy="5616624"/>
        </a:xfrm>
        <a:prstGeom prst="triangle">
          <a:avLst/>
        </a:prstGeom>
        <a:solidFill>
          <a:srgbClr val="FFC000"/>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DAD893E-3D95-4FFB-852E-5C52ACCD0407}">
      <dsp:nvSpPr>
        <dsp:cNvPr id="0" name=""/>
        <dsp:cNvSpPr/>
      </dsp:nvSpPr>
      <dsp:spPr>
        <a:xfrm>
          <a:off x="3935237" y="562210"/>
          <a:ext cx="3650805" cy="1996534"/>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l-GR" sz="1500" kern="1200" dirty="0" smtClean="0">
              <a:latin typeface="Calibri" panose="020F0502020204030204" pitchFamily="34" charset="0"/>
            </a:rPr>
            <a:t>Το πρόγραμμα </a:t>
          </a:r>
          <a:r>
            <a:rPr lang="el-GR" sz="1500" kern="1200" dirty="0" err="1" smtClean="0">
              <a:latin typeface="Calibri" panose="020F0502020204030204" pitchFamily="34" charset="0"/>
            </a:rPr>
            <a:t>Interreg</a:t>
          </a:r>
          <a:r>
            <a:rPr lang="el-GR" sz="1500" kern="1200" dirty="0" smtClean="0">
              <a:latin typeface="Calibri" panose="020F0502020204030204" pitchFamily="34" charset="0"/>
            </a:rPr>
            <a:t> </a:t>
          </a:r>
          <a:r>
            <a:rPr lang="en-US" sz="1500" kern="1200" dirty="0" smtClean="0">
              <a:latin typeface="Calibri" panose="020F0502020204030204" pitchFamily="34" charset="0"/>
            </a:rPr>
            <a:t>Europe</a:t>
          </a:r>
          <a:r>
            <a:rPr lang="el-GR" sz="1500" kern="1200" dirty="0" smtClean="0">
              <a:latin typeface="Calibri" panose="020F0502020204030204" pitchFamily="34" charset="0"/>
            </a:rPr>
            <a:t> έχει ως σκοπό την υποστήριξη της </a:t>
          </a:r>
          <a:r>
            <a:rPr lang="en-US" sz="1500" kern="1200" dirty="0" smtClean="0">
              <a:latin typeface="Calibri" panose="020F0502020204030204" pitchFamily="34" charset="0"/>
            </a:rPr>
            <a:t>“</a:t>
          </a:r>
          <a:r>
            <a:rPr lang="el-GR" sz="1500" kern="1200" dirty="0" smtClean="0">
              <a:latin typeface="Calibri" panose="020F0502020204030204" pitchFamily="34" charset="0"/>
            </a:rPr>
            <a:t>εκμάθησης</a:t>
          </a:r>
          <a:r>
            <a:rPr lang="en-US" sz="1500" kern="1200" dirty="0" smtClean="0">
              <a:latin typeface="Calibri" panose="020F0502020204030204" pitchFamily="34" charset="0"/>
            </a:rPr>
            <a:t> </a:t>
          </a:r>
          <a:r>
            <a:rPr lang="el-GR" sz="1500" kern="1200" dirty="0" smtClean="0">
              <a:latin typeface="Calibri" panose="020F0502020204030204" pitchFamily="34" charset="0"/>
            </a:rPr>
            <a:t>πολιτικών</a:t>
          </a:r>
          <a:r>
            <a:rPr lang="en-US" sz="1500" kern="1200" dirty="0" smtClean="0">
              <a:latin typeface="Calibri" panose="020F0502020204030204" pitchFamily="34" charset="0"/>
            </a:rPr>
            <a:t>”,</a:t>
          </a:r>
          <a:r>
            <a:rPr lang="el-GR" sz="1500" kern="1200" dirty="0" smtClean="0">
              <a:latin typeface="Calibri" panose="020F0502020204030204" pitchFamily="34" charset="0"/>
            </a:rPr>
            <a:t> με στόχο τη βελτίωση της απόδοσης περιφερειακών αναπτυξιακών πολιτικών </a:t>
          </a:r>
          <a:r>
            <a:rPr lang="en-US" sz="1500" kern="1200" dirty="0" smtClean="0">
              <a:latin typeface="Calibri" panose="020F0502020204030204" pitchFamily="34" charset="0"/>
            </a:rPr>
            <a:t>&amp;</a:t>
          </a:r>
          <a:r>
            <a:rPr lang="el-GR" sz="1500" kern="1200" dirty="0" smtClean="0">
              <a:latin typeface="Calibri" panose="020F0502020204030204" pitchFamily="34" charset="0"/>
            </a:rPr>
            <a:t> προγραμμάτων. </a:t>
          </a:r>
          <a:endParaRPr lang="el-GR" sz="1500" kern="1200" dirty="0">
            <a:latin typeface="Calibri" panose="020F0502020204030204" pitchFamily="34" charset="0"/>
          </a:endParaRPr>
        </a:p>
      </dsp:txBody>
      <dsp:txXfrm>
        <a:off x="4032700" y="659673"/>
        <a:ext cx="3455879" cy="1801608"/>
      </dsp:txXfrm>
    </dsp:sp>
    <dsp:sp modelId="{307F2AF9-8F7F-4B21-A6E8-D6DB6B6A3B44}">
      <dsp:nvSpPr>
        <dsp:cNvPr id="0" name=""/>
        <dsp:cNvSpPr/>
      </dsp:nvSpPr>
      <dsp:spPr>
        <a:xfrm>
          <a:off x="3935237" y="2808312"/>
          <a:ext cx="3650805" cy="1996534"/>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l-GR" sz="1500" kern="1200" dirty="0" smtClean="0">
              <a:latin typeface="Calibri" panose="020F0502020204030204" pitchFamily="34" charset="0"/>
            </a:rPr>
            <a:t>Επιτρέπει στις περιφερειακές </a:t>
          </a:r>
          <a:r>
            <a:rPr lang="en-US" sz="1500" kern="1200" dirty="0" smtClean="0">
              <a:latin typeface="Calibri" panose="020F0502020204030204" pitchFamily="34" charset="0"/>
            </a:rPr>
            <a:t>&amp;</a:t>
          </a:r>
          <a:r>
            <a:rPr lang="el-GR" sz="1500" kern="1200" dirty="0" smtClean="0">
              <a:latin typeface="Calibri" panose="020F0502020204030204" pitchFamily="34" charset="0"/>
            </a:rPr>
            <a:t> τοπικές αρχές, καθώς </a:t>
          </a:r>
          <a:r>
            <a:rPr lang="en-US" sz="1500" kern="1200" dirty="0" smtClean="0">
              <a:latin typeface="Calibri" panose="020F0502020204030204" pitchFamily="34" charset="0"/>
            </a:rPr>
            <a:t>&amp; </a:t>
          </a:r>
          <a:r>
            <a:rPr lang="el-GR" sz="1500" kern="1200" dirty="0" smtClean="0">
              <a:latin typeface="Calibri" panose="020F0502020204030204" pitchFamily="34" charset="0"/>
            </a:rPr>
            <a:t>σε άλλους σχετικούς φορείς, να ανταλλάσσουν πρακτικές </a:t>
          </a:r>
          <a:r>
            <a:rPr lang="en-US" sz="1500" kern="1200" dirty="0" smtClean="0">
              <a:latin typeface="Calibri" panose="020F0502020204030204" pitchFamily="34" charset="0"/>
            </a:rPr>
            <a:t>&amp; </a:t>
          </a:r>
          <a:r>
            <a:rPr lang="el-GR" sz="1500" kern="1200" dirty="0" smtClean="0">
              <a:latin typeface="Calibri" panose="020F0502020204030204" pitchFamily="34" charset="0"/>
            </a:rPr>
            <a:t>ιδέες σχετικά με τον τρόπο που λειτουργούν οι δημόσιες πολιτικές, και ως εκ τούτου να βρουν λύσεις για τη βελτίωση των δικών τους στρατηγικών.</a:t>
          </a:r>
          <a:endParaRPr lang="el-GR" sz="1500" kern="1200" dirty="0">
            <a:latin typeface="Calibri" panose="020F0502020204030204" pitchFamily="34" charset="0"/>
          </a:endParaRPr>
        </a:p>
      </dsp:txBody>
      <dsp:txXfrm>
        <a:off x="4032700" y="2905775"/>
        <a:ext cx="3455879" cy="180160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C9387-8DD4-4BB9-BC00-F0833EB07A9A}">
      <dsp:nvSpPr>
        <dsp:cNvPr id="0" name=""/>
        <dsp:cNvSpPr/>
      </dsp:nvSpPr>
      <dsp:spPr>
        <a:xfrm rot="5400000">
          <a:off x="493261" y="1818134"/>
          <a:ext cx="1681175" cy="2797439"/>
        </a:xfrm>
        <a:prstGeom prst="corner">
          <a:avLst>
            <a:gd name="adj1" fmla="val 16120"/>
            <a:gd name="adj2" fmla="val 16110"/>
          </a:avLst>
        </a:prstGeom>
        <a:gradFill rotWithShape="0">
          <a:gsLst>
            <a:gs pos="0">
              <a:schemeClr val="accent2">
                <a:hueOff val="0"/>
                <a:satOff val="0"/>
                <a:lumOff val="0"/>
                <a:alphaOff val="0"/>
                <a:shade val="67000"/>
                <a:satMod val="150000"/>
              </a:schemeClr>
            </a:gs>
            <a:gs pos="30000">
              <a:schemeClr val="accent2">
                <a:hueOff val="0"/>
                <a:satOff val="0"/>
                <a:lumOff val="0"/>
                <a:alphaOff val="0"/>
                <a:shade val="94000"/>
                <a:satMod val="130000"/>
              </a:schemeClr>
            </a:gs>
            <a:gs pos="45000">
              <a:schemeClr val="accent2">
                <a:hueOff val="0"/>
                <a:satOff val="0"/>
                <a:lumOff val="0"/>
                <a:alphaOff val="0"/>
                <a:shade val="100000"/>
                <a:satMod val="120000"/>
              </a:schemeClr>
            </a:gs>
            <a:gs pos="55000">
              <a:schemeClr val="accent2">
                <a:hueOff val="0"/>
                <a:satOff val="0"/>
                <a:lumOff val="0"/>
                <a:alphaOff val="0"/>
                <a:shade val="100000"/>
                <a:satMod val="118000"/>
              </a:schemeClr>
            </a:gs>
            <a:gs pos="73000">
              <a:schemeClr val="accent2">
                <a:hueOff val="0"/>
                <a:satOff val="0"/>
                <a:lumOff val="0"/>
                <a:alphaOff val="0"/>
                <a:shade val="94000"/>
                <a:satMod val="130000"/>
              </a:schemeClr>
            </a:gs>
            <a:gs pos="100000">
              <a:schemeClr val="accent2">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27B68D-5FAF-4BD2-9DCB-CA5115EB74CF}">
      <dsp:nvSpPr>
        <dsp:cNvPr id="0" name=""/>
        <dsp:cNvSpPr/>
      </dsp:nvSpPr>
      <dsp:spPr>
        <a:xfrm>
          <a:off x="279462" y="2612642"/>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kern="1200" dirty="0" smtClean="0"/>
            <a:t>Βιώσιμο Περιβάλλον &amp; Μεταφορές – Δημόσιες Επενδύσεις</a:t>
          </a:r>
          <a:endParaRPr lang="el-GR" sz="1800" b="0" kern="1200" dirty="0">
            <a:effectLst/>
            <a:latin typeface="Calibri" pitchFamily="34" charset="0"/>
          </a:endParaRPr>
        </a:p>
      </dsp:txBody>
      <dsp:txXfrm>
        <a:off x="279462" y="2612642"/>
        <a:ext cx="2525543" cy="2213787"/>
      </dsp:txXfrm>
    </dsp:sp>
    <dsp:sp modelId="{781E577A-8D4F-4A5E-B4AB-67014DC5EF31}">
      <dsp:nvSpPr>
        <dsp:cNvPr id="0" name=""/>
        <dsp:cNvSpPr/>
      </dsp:nvSpPr>
      <dsp:spPr>
        <a:xfrm>
          <a:off x="2328488" y="1570860"/>
          <a:ext cx="476517" cy="476517"/>
        </a:xfrm>
        <a:prstGeom prst="triangle">
          <a:avLst>
            <a:gd name="adj" fmla="val 100000"/>
          </a:avLst>
        </a:prstGeom>
        <a:gradFill rotWithShape="0">
          <a:gsLst>
            <a:gs pos="0">
              <a:schemeClr val="accent3">
                <a:hueOff val="0"/>
                <a:satOff val="0"/>
                <a:lumOff val="0"/>
                <a:alphaOff val="0"/>
                <a:shade val="67000"/>
                <a:satMod val="150000"/>
              </a:schemeClr>
            </a:gs>
            <a:gs pos="30000">
              <a:schemeClr val="accent3">
                <a:hueOff val="0"/>
                <a:satOff val="0"/>
                <a:lumOff val="0"/>
                <a:alphaOff val="0"/>
                <a:shade val="94000"/>
                <a:satMod val="130000"/>
              </a:schemeClr>
            </a:gs>
            <a:gs pos="45000">
              <a:schemeClr val="accent3">
                <a:hueOff val="0"/>
                <a:satOff val="0"/>
                <a:lumOff val="0"/>
                <a:alphaOff val="0"/>
                <a:shade val="100000"/>
                <a:satMod val="120000"/>
              </a:schemeClr>
            </a:gs>
            <a:gs pos="55000">
              <a:schemeClr val="accent3">
                <a:hueOff val="0"/>
                <a:satOff val="0"/>
                <a:lumOff val="0"/>
                <a:alphaOff val="0"/>
                <a:shade val="100000"/>
                <a:satMod val="118000"/>
              </a:schemeClr>
            </a:gs>
            <a:gs pos="73000">
              <a:schemeClr val="accent3">
                <a:hueOff val="0"/>
                <a:satOff val="0"/>
                <a:lumOff val="0"/>
                <a:alphaOff val="0"/>
                <a:shade val="94000"/>
                <a:satMod val="130000"/>
              </a:schemeClr>
            </a:gs>
            <a:gs pos="100000">
              <a:schemeClr val="accent3">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C91D6C-6AD7-4A22-A62C-BABC351700F8}">
      <dsp:nvSpPr>
        <dsp:cNvPr id="0" name=""/>
        <dsp:cNvSpPr/>
      </dsp:nvSpPr>
      <dsp:spPr>
        <a:xfrm rot="5400000">
          <a:off x="3651851" y="1011752"/>
          <a:ext cx="1681175" cy="2797439"/>
        </a:xfrm>
        <a:prstGeom prst="corner">
          <a:avLst>
            <a:gd name="adj1" fmla="val 16120"/>
            <a:gd name="adj2" fmla="val 16110"/>
          </a:avLst>
        </a:prstGeom>
        <a:gradFill rotWithShape="0">
          <a:gsLst>
            <a:gs pos="0">
              <a:schemeClr val="accent4">
                <a:hueOff val="0"/>
                <a:satOff val="0"/>
                <a:lumOff val="0"/>
                <a:alphaOff val="0"/>
                <a:shade val="67000"/>
                <a:satMod val="150000"/>
              </a:schemeClr>
            </a:gs>
            <a:gs pos="30000">
              <a:schemeClr val="accent4">
                <a:hueOff val="0"/>
                <a:satOff val="0"/>
                <a:lumOff val="0"/>
                <a:alphaOff val="0"/>
                <a:shade val="94000"/>
                <a:satMod val="130000"/>
              </a:schemeClr>
            </a:gs>
            <a:gs pos="45000">
              <a:schemeClr val="accent4">
                <a:hueOff val="0"/>
                <a:satOff val="0"/>
                <a:lumOff val="0"/>
                <a:alphaOff val="0"/>
                <a:shade val="100000"/>
                <a:satMod val="120000"/>
              </a:schemeClr>
            </a:gs>
            <a:gs pos="55000">
              <a:schemeClr val="accent4">
                <a:hueOff val="0"/>
                <a:satOff val="0"/>
                <a:lumOff val="0"/>
                <a:alphaOff val="0"/>
                <a:shade val="100000"/>
                <a:satMod val="118000"/>
              </a:schemeClr>
            </a:gs>
            <a:gs pos="73000">
              <a:schemeClr val="accent4">
                <a:hueOff val="0"/>
                <a:satOff val="0"/>
                <a:lumOff val="0"/>
                <a:alphaOff val="0"/>
                <a:shade val="94000"/>
                <a:satMod val="130000"/>
              </a:schemeClr>
            </a:gs>
            <a:gs pos="100000">
              <a:schemeClr val="accent4">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2B4D8D-0258-4346-BE27-5D1A97CB8109}">
      <dsp:nvSpPr>
        <dsp:cNvPr id="0" name=""/>
        <dsp:cNvSpPr/>
      </dsp:nvSpPr>
      <dsp:spPr>
        <a:xfrm>
          <a:off x="3371221" y="1847583"/>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tr-TR" sz="1800" b="1" kern="1200" dirty="0" smtClean="0"/>
            <a:t>c</a:t>
          </a:r>
          <a:r>
            <a:rPr lang="tr-TR" sz="1800" kern="1200" dirty="0" smtClean="0"/>
            <a:t> </a:t>
          </a:r>
          <a:r>
            <a:rPr lang="el-GR" sz="1800" kern="1200" dirty="0" smtClean="0"/>
            <a:t>Προώθηση αειφόρων μεταφορών, πληροφοριών, δικτύων επικοινωνίας, υπηρεσιών &amp; επενδύσεων στα νερά, απόβλητα και ενεργειακά συστήματα</a:t>
          </a:r>
          <a:endParaRPr lang="tr-TR" sz="1800" kern="1200" dirty="0" smtClean="0"/>
        </a:p>
        <a:p>
          <a:pPr lvl="0" algn="ctr" defTabSz="800100" rtl="0">
            <a:lnSpc>
              <a:spcPct val="90000"/>
            </a:lnSpc>
            <a:spcBef>
              <a:spcPct val="0"/>
            </a:spcBef>
            <a:spcAft>
              <a:spcPct val="35000"/>
            </a:spcAft>
          </a:pPr>
          <a:r>
            <a:rPr lang="tr-TR" sz="1800" b="1" kern="1200" dirty="0" smtClean="0"/>
            <a:t>b </a:t>
          </a:r>
          <a:r>
            <a:rPr lang="el-GR" sz="1800" kern="1200" dirty="0" smtClean="0"/>
            <a:t>Προστασία περιβάλλοντος, προσαρμογή στην κλιματική αλλαγή και πρόβλεψη κινδύνων</a:t>
          </a:r>
          <a:endParaRPr lang="el-GR" sz="1800" b="0" u="none" kern="1200" dirty="0" smtClean="0">
            <a:effectLst/>
            <a:latin typeface="Calibri" pitchFamily="34" charset="0"/>
          </a:endParaRPr>
        </a:p>
      </dsp:txBody>
      <dsp:txXfrm>
        <a:off x="3371221" y="1847583"/>
        <a:ext cx="2525543" cy="2213787"/>
      </dsp:txXfrm>
    </dsp:sp>
    <dsp:sp modelId="{FEBC395D-1907-4B30-852C-65F5FF8C0E70}">
      <dsp:nvSpPr>
        <dsp:cNvPr id="0" name=""/>
        <dsp:cNvSpPr/>
      </dsp:nvSpPr>
      <dsp:spPr>
        <a:xfrm>
          <a:off x="5443229" y="729373"/>
          <a:ext cx="476517" cy="476517"/>
        </a:xfrm>
        <a:prstGeom prst="triangle">
          <a:avLst>
            <a:gd name="adj" fmla="val 100000"/>
          </a:avLst>
        </a:prstGeom>
        <a:gradFill rotWithShape="0">
          <a:gsLst>
            <a:gs pos="0">
              <a:schemeClr val="accent5">
                <a:hueOff val="0"/>
                <a:satOff val="0"/>
                <a:lumOff val="0"/>
                <a:alphaOff val="0"/>
                <a:shade val="67000"/>
                <a:satMod val="150000"/>
              </a:schemeClr>
            </a:gs>
            <a:gs pos="30000">
              <a:schemeClr val="accent5">
                <a:hueOff val="0"/>
                <a:satOff val="0"/>
                <a:lumOff val="0"/>
                <a:alphaOff val="0"/>
                <a:shade val="94000"/>
                <a:satMod val="130000"/>
              </a:schemeClr>
            </a:gs>
            <a:gs pos="45000">
              <a:schemeClr val="accent5">
                <a:hueOff val="0"/>
                <a:satOff val="0"/>
                <a:lumOff val="0"/>
                <a:alphaOff val="0"/>
                <a:shade val="100000"/>
                <a:satMod val="120000"/>
              </a:schemeClr>
            </a:gs>
            <a:gs pos="55000">
              <a:schemeClr val="accent5">
                <a:hueOff val="0"/>
                <a:satOff val="0"/>
                <a:lumOff val="0"/>
                <a:alphaOff val="0"/>
                <a:shade val="100000"/>
                <a:satMod val="118000"/>
              </a:schemeClr>
            </a:gs>
            <a:gs pos="73000">
              <a:schemeClr val="accent5">
                <a:hueOff val="0"/>
                <a:satOff val="0"/>
                <a:lumOff val="0"/>
                <a:alphaOff val="0"/>
                <a:shade val="94000"/>
                <a:satMod val="130000"/>
              </a:schemeClr>
            </a:gs>
            <a:gs pos="100000">
              <a:schemeClr val="accent5">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2960EE-9393-41DA-9B44-6830B4ED83F1}">
      <dsp:nvSpPr>
        <dsp:cNvPr id="0" name=""/>
        <dsp:cNvSpPr/>
      </dsp:nvSpPr>
      <dsp:spPr>
        <a:xfrm rot="5400000">
          <a:off x="6743610" y="246693"/>
          <a:ext cx="1681175" cy="2797439"/>
        </a:xfrm>
        <a:prstGeom prst="corner">
          <a:avLst>
            <a:gd name="adj1" fmla="val 16120"/>
            <a:gd name="adj2" fmla="val 16110"/>
          </a:avLst>
        </a:prstGeom>
        <a:gradFill rotWithShape="0">
          <a:gsLst>
            <a:gs pos="0">
              <a:schemeClr val="accent6">
                <a:hueOff val="0"/>
                <a:satOff val="0"/>
                <a:lumOff val="0"/>
                <a:alphaOff val="0"/>
                <a:shade val="67000"/>
                <a:satMod val="150000"/>
              </a:schemeClr>
            </a:gs>
            <a:gs pos="30000">
              <a:schemeClr val="accent6">
                <a:hueOff val="0"/>
                <a:satOff val="0"/>
                <a:lumOff val="0"/>
                <a:alphaOff val="0"/>
                <a:shade val="94000"/>
                <a:satMod val="130000"/>
              </a:schemeClr>
            </a:gs>
            <a:gs pos="45000">
              <a:schemeClr val="accent6">
                <a:hueOff val="0"/>
                <a:satOff val="0"/>
                <a:lumOff val="0"/>
                <a:alphaOff val="0"/>
                <a:shade val="100000"/>
                <a:satMod val="120000"/>
              </a:schemeClr>
            </a:gs>
            <a:gs pos="55000">
              <a:schemeClr val="accent6">
                <a:hueOff val="0"/>
                <a:satOff val="0"/>
                <a:lumOff val="0"/>
                <a:alphaOff val="0"/>
                <a:shade val="100000"/>
                <a:satMod val="118000"/>
              </a:schemeClr>
            </a:gs>
            <a:gs pos="73000">
              <a:schemeClr val="accent6">
                <a:hueOff val="0"/>
                <a:satOff val="0"/>
                <a:lumOff val="0"/>
                <a:alphaOff val="0"/>
                <a:shade val="94000"/>
                <a:satMod val="130000"/>
              </a:schemeClr>
            </a:gs>
            <a:gs pos="100000">
              <a:schemeClr val="accent6">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F8F210-480E-428B-8574-11650243FC7E}">
      <dsp:nvSpPr>
        <dsp:cNvPr id="0" name=""/>
        <dsp:cNvSpPr/>
      </dsp:nvSpPr>
      <dsp:spPr>
        <a:xfrm>
          <a:off x="6462980" y="1082525"/>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b="1" kern="1200" dirty="0" smtClean="0">
              <a:solidFill>
                <a:schemeClr val="tx1"/>
              </a:solidFill>
            </a:rPr>
            <a:t>1.1</a:t>
          </a:r>
          <a:r>
            <a:rPr lang="tr-TR" sz="1800" kern="1200" dirty="0" smtClean="0">
              <a:solidFill>
                <a:schemeClr val="tx1"/>
              </a:solidFill>
            </a:rPr>
            <a:t> </a:t>
          </a:r>
          <a:r>
            <a:rPr lang="el-GR" sz="1800" kern="1200" dirty="0" smtClean="0">
              <a:solidFill>
                <a:schemeClr val="accent2">
                  <a:lumMod val="75000"/>
                </a:schemeClr>
              </a:solidFill>
            </a:rPr>
            <a:t>Προστασία περιβάλλοντος και βιώσιμη χρήση φυσικών πόρων – </a:t>
          </a:r>
          <a:r>
            <a:rPr lang="en-US" sz="1800" kern="1200" dirty="0" smtClean="0">
              <a:solidFill>
                <a:schemeClr val="accent2">
                  <a:lumMod val="75000"/>
                </a:schemeClr>
              </a:solidFill>
            </a:rPr>
            <a:t>RES</a:t>
          </a:r>
          <a:endParaRPr lang="tr-TR" sz="1800" kern="1200" dirty="0" smtClean="0">
            <a:solidFill>
              <a:schemeClr val="tx1"/>
            </a:solidFill>
          </a:endParaRPr>
        </a:p>
        <a:p>
          <a:pPr lvl="0" algn="ctr" defTabSz="800100" rtl="0">
            <a:lnSpc>
              <a:spcPct val="90000"/>
            </a:lnSpc>
            <a:spcBef>
              <a:spcPct val="0"/>
            </a:spcBef>
            <a:spcAft>
              <a:spcPct val="35000"/>
            </a:spcAft>
          </a:pPr>
          <a:r>
            <a:rPr lang="el-GR" sz="1800" b="1" kern="1200" dirty="0" smtClean="0"/>
            <a:t>1.2</a:t>
          </a:r>
          <a:r>
            <a:rPr lang="tr-TR" sz="1800" b="1" kern="1200" dirty="0" smtClean="0"/>
            <a:t> </a:t>
          </a:r>
          <a:r>
            <a:rPr lang="el-GR" sz="1800" kern="1200" dirty="0" smtClean="0">
              <a:solidFill>
                <a:schemeClr val="accent2">
                  <a:lumMod val="75000"/>
                </a:schemeClr>
              </a:solidFill>
            </a:rPr>
            <a:t>Πρόληψη κινδύνων &amp; Διαχείριση καταστροφών</a:t>
          </a:r>
        </a:p>
        <a:p>
          <a:pPr lvl="0" algn="ctr" defTabSz="800100" rtl="0">
            <a:lnSpc>
              <a:spcPct val="90000"/>
            </a:lnSpc>
            <a:spcBef>
              <a:spcPct val="0"/>
            </a:spcBef>
            <a:spcAft>
              <a:spcPct val="35000"/>
            </a:spcAft>
          </a:pPr>
          <a:endParaRPr lang="el-GR" sz="1800" b="0" kern="1200" dirty="0" smtClean="0">
            <a:solidFill>
              <a:schemeClr val="accent2">
                <a:lumMod val="75000"/>
              </a:schemeClr>
            </a:solidFill>
            <a:effectLst/>
            <a:latin typeface="Calibri" pitchFamily="34" charset="0"/>
          </a:endParaRPr>
        </a:p>
        <a:p>
          <a:pPr lvl="0" algn="ctr" defTabSz="800100" rtl="0">
            <a:lnSpc>
              <a:spcPct val="90000"/>
            </a:lnSpc>
            <a:spcBef>
              <a:spcPct val="0"/>
            </a:spcBef>
            <a:spcAft>
              <a:spcPct val="35000"/>
            </a:spcAft>
          </a:pPr>
          <a:r>
            <a:rPr lang="el-GR" sz="1800" b="1" kern="1200" dirty="0" smtClean="0"/>
            <a:t>1.3 </a:t>
          </a:r>
          <a:r>
            <a:rPr lang="el-GR" sz="1800" kern="1200" dirty="0" smtClean="0">
              <a:solidFill>
                <a:schemeClr val="accent2">
                  <a:lumMod val="75000"/>
                </a:schemeClr>
              </a:solidFill>
            </a:rPr>
            <a:t>Αειφόρος ανάπτυξη στις μεταφορές και στην διαχείριση υδάτων και αποβλήτων </a:t>
          </a:r>
          <a:endParaRPr lang="el-GR" sz="1800" b="0" kern="1200" dirty="0" smtClean="0">
            <a:solidFill>
              <a:schemeClr val="tx1"/>
            </a:solidFill>
            <a:effectLst/>
            <a:latin typeface="Calibri" pitchFamily="34" charset="0"/>
          </a:endParaRPr>
        </a:p>
      </dsp:txBody>
      <dsp:txXfrm>
        <a:off x="6462980" y="1082525"/>
        <a:ext cx="2525543" cy="221378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C9387-8DD4-4BB9-BC00-F0833EB07A9A}">
      <dsp:nvSpPr>
        <dsp:cNvPr id="0" name=""/>
        <dsp:cNvSpPr/>
      </dsp:nvSpPr>
      <dsp:spPr>
        <a:xfrm rot="5400000">
          <a:off x="493261" y="1818134"/>
          <a:ext cx="1681175" cy="2797439"/>
        </a:xfrm>
        <a:prstGeom prst="corner">
          <a:avLst>
            <a:gd name="adj1" fmla="val 16120"/>
            <a:gd name="adj2" fmla="val 16110"/>
          </a:avLst>
        </a:prstGeom>
        <a:gradFill rotWithShape="0">
          <a:gsLst>
            <a:gs pos="0">
              <a:schemeClr val="accent2">
                <a:hueOff val="0"/>
                <a:satOff val="0"/>
                <a:lumOff val="0"/>
                <a:alphaOff val="0"/>
                <a:shade val="67000"/>
                <a:satMod val="150000"/>
              </a:schemeClr>
            </a:gs>
            <a:gs pos="30000">
              <a:schemeClr val="accent2">
                <a:hueOff val="0"/>
                <a:satOff val="0"/>
                <a:lumOff val="0"/>
                <a:alphaOff val="0"/>
                <a:shade val="94000"/>
                <a:satMod val="130000"/>
              </a:schemeClr>
            </a:gs>
            <a:gs pos="45000">
              <a:schemeClr val="accent2">
                <a:hueOff val="0"/>
                <a:satOff val="0"/>
                <a:lumOff val="0"/>
                <a:alphaOff val="0"/>
                <a:shade val="100000"/>
                <a:satMod val="120000"/>
              </a:schemeClr>
            </a:gs>
            <a:gs pos="55000">
              <a:schemeClr val="accent2">
                <a:hueOff val="0"/>
                <a:satOff val="0"/>
                <a:lumOff val="0"/>
                <a:alphaOff val="0"/>
                <a:shade val="100000"/>
                <a:satMod val="118000"/>
              </a:schemeClr>
            </a:gs>
            <a:gs pos="73000">
              <a:schemeClr val="accent2">
                <a:hueOff val="0"/>
                <a:satOff val="0"/>
                <a:lumOff val="0"/>
                <a:alphaOff val="0"/>
                <a:shade val="94000"/>
                <a:satMod val="130000"/>
              </a:schemeClr>
            </a:gs>
            <a:gs pos="100000">
              <a:schemeClr val="accent2">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27B68D-5FAF-4BD2-9DCB-CA5115EB74CF}">
      <dsp:nvSpPr>
        <dsp:cNvPr id="0" name=""/>
        <dsp:cNvSpPr/>
      </dsp:nvSpPr>
      <dsp:spPr>
        <a:xfrm>
          <a:off x="114645" y="2664290"/>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kern="1200" dirty="0" smtClean="0"/>
            <a:t>Ενίσχυση Τοπικής Οικονομίας</a:t>
          </a:r>
          <a:endParaRPr lang="el-GR" sz="1800" b="0" kern="1200" dirty="0">
            <a:effectLst/>
            <a:latin typeface="Calibri" pitchFamily="34" charset="0"/>
          </a:endParaRPr>
        </a:p>
      </dsp:txBody>
      <dsp:txXfrm>
        <a:off x="114645" y="2664290"/>
        <a:ext cx="2525543" cy="2213787"/>
      </dsp:txXfrm>
    </dsp:sp>
    <dsp:sp modelId="{781E577A-8D4F-4A5E-B4AB-67014DC5EF31}">
      <dsp:nvSpPr>
        <dsp:cNvPr id="0" name=""/>
        <dsp:cNvSpPr/>
      </dsp:nvSpPr>
      <dsp:spPr>
        <a:xfrm>
          <a:off x="2346886" y="1479135"/>
          <a:ext cx="476517" cy="476517"/>
        </a:xfrm>
        <a:prstGeom prst="triangle">
          <a:avLst>
            <a:gd name="adj" fmla="val 100000"/>
          </a:avLst>
        </a:prstGeom>
        <a:gradFill rotWithShape="0">
          <a:gsLst>
            <a:gs pos="0">
              <a:schemeClr val="accent3">
                <a:hueOff val="0"/>
                <a:satOff val="0"/>
                <a:lumOff val="0"/>
                <a:alphaOff val="0"/>
                <a:shade val="67000"/>
                <a:satMod val="150000"/>
              </a:schemeClr>
            </a:gs>
            <a:gs pos="30000">
              <a:schemeClr val="accent3">
                <a:hueOff val="0"/>
                <a:satOff val="0"/>
                <a:lumOff val="0"/>
                <a:alphaOff val="0"/>
                <a:shade val="94000"/>
                <a:satMod val="130000"/>
              </a:schemeClr>
            </a:gs>
            <a:gs pos="45000">
              <a:schemeClr val="accent3">
                <a:hueOff val="0"/>
                <a:satOff val="0"/>
                <a:lumOff val="0"/>
                <a:alphaOff val="0"/>
                <a:shade val="100000"/>
                <a:satMod val="120000"/>
              </a:schemeClr>
            </a:gs>
            <a:gs pos="55000">
              <a:schemeClr val="accent3">
                <a:hueOff val="0"/>
                <a:satOff val="0"/>
                <a:lumOff val="0"/>
                <a:alphaOff val="0"/>
                <a:shade val="100000"/>
                <a:satMod val="118000"/>
              </a:schemeClr>
            </a:gs>
            <a:gs pos="73000">
              <a:schemeClr val="accent3">
                <a:hueOff val="0"/>
                <a:satOff val="0"/>
                <a:lumOff val="0"/>
                <a:alphaOff val="0"/>
                <a:shade val="94000"/>
                <a:satMod val="130000"/>
              </a:schemeClr>
            </a:gs>
            <a:gs pos="100000">
              <a:schemeClr val="accent3">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C91D6C-6AD7-4A22-A62C-BABC351700F8}">
      <dsp:nvSpPr>
        <dsp:cNvPr id="0" name=""/>
        <dsp:cNvSpPr/>
      </dsp:nvSpPr>
      <dsp:spPr>
        <a:xfrm rot="5400000">
          <a:off x="3651851" y="1011752"/>
          <a:ext cx="1681175" cy="2797439"/>
        </a:xfrm>
        <a:prstGeom prst="corner">
          <a:avLst>
            <a:gd name="adj1" fmla="val 16120"/>
            <a:gd name="adj2" fmla="val 16110"/>
          </a:avLst>
        </a:prstGeom>
        <a:gradFill rotWithShape="0">
          <a:gsLst>
            <a:gs pos="0">
              <a:schemeClr val="accent4">
                <a:hueOff val="0"/>
                <a:satOff val="0"/>
                <a:lumOff val="0"/>
                <a:alphaOff val="0"/>
                <a:shade val="67000"/>
                <a:satMod val="150000"/>
              </a:schemeClr>
            </a:gs>
            <a:gs pos="30000">
              <a:schemeClr val="accent4">
                <a:hueOff val="0"/>
                <a:satOff val="0"/>
                <a:lumOff val="0"/>
                <a:alphaOff val="0"/>
                <a:shade val="94000"/>
                <a:satMod val="130000"/>
              </a:schemeClr>
            </a:gs>
            <a:gs pos="45000">
              <a:schemeClr val="accent4">
                <a:hueOff val="0"/>
                <a:satOff val="0"/>
                <a:lumOff val="0"/>
                <a:alphaOff val="0"/>
                <a:shade val="100000"/>
                <a:satMod val="120000"/>
              </a:schemeClr>
            </a:gs>
            <a:gs pos="55000">
              <a:schemeClr val="accent4">
                <a:hueOff val="0"/>
                <a:satOff val="0"/>
                <a:lumOff val="0"/>
                <a:alphaOff val="0"/>
                <a:shade val="100000"/>
                <a:satMod val="118000"/>
              </a:schemeClr>
            </a:gs>
            <a:gs pos="73000">
              <a:schemeClr val="accent4">
                <a:hueOff val="0"/>
                <a:satOff val="0"/>
                <a:lumOff val="0"/>
                <a:alphaOff val="0"/>
                <a:shade val="94000"/>
                <a:satMod val="130000"/>
              </a:schemeClr>
            </a:gs>
            <a:gs pos="100000">
              <a:schemeClr val="accent4">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2B4D8D-0258-4346-BE27-5D1A97CB8109}">
      <dsp:nvSpPr>
        <dsp:cNvPr id="0" name=""/>
        <dsp:cNvSpPr/>
      </dsp:nvSpPr>
      <dsp:spPr>
        <a:xfrm>
          <a:off x="3371221" y="1847583"/>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US" sz="1800" b="1" kern="1200" dirty="0" smtClean="0"/>
            <a:t>d</a:t>
          </a:r>
          <a:r>
            <a:rPr lang="tr-TR" sz="1800" kern="1200" dirty="0" smtClean="0"/>
            <a:t> </a:t>
          </a:r>
          <a:r>
            <a:rPr lang="el-GR" sz="1800" kern="1200" dirty="0" smtClean="0"/>
            <a:t>Ενθάρρυνση του τουρισμού και της πολιτιστικής και φυσικής κληρονομιάς</a:t>
          </a:r>
        </a:p>
        <a:p>
          <a:pPr lvl="0" algn="ctr" defTabSz="800100" rtl="0">
            <a:lnSpc>
              <a:spcPct val="90000"/>
            </a:lnSpc>
            <a:spcBef>
              <a:spcPct val="0"/>
            </a:spcBef>
            <a:spcAft>
              <a:spcPct val="35000"/>
            </a:spcAft>
          </a:pPr>
          <a:endParaRPr lang="tr-TR" sz="1800" kern="1200" dirty="0" smtClean="0"/>
        </a:p>
        <a:p>
          <a:pPr lvl="0" algn="ctr" defTabSz="800100" rtl="0">
            <a:lnSpc>
              <a:spcPct val="90000"/>
            </a:lnSpc>
            <a:spcBef>
              <a:spcPct val="0"/>
            </a:spcBef>
            <a:spcAft>
              <a:spcPct val="35000"/>
            </a:spcAft>
          </a:pPr>
          <a:r>
            <a:rPr lang="en-US" sz="1800" b="1" kern="1200" dirty="0" smtClean="0"/>
            <a:t>d</a:t>
          </a:r>
          <a:r>
            <a:rPr lang="tr-TR" sz="1800" b="1" kern="1200" dirty="0" smtClean="0"/>
            <a:t> </a:t>
          </a:r>
          <a:r>
            <a:rPr lang="el-GR" sz="1800" kern="1200" dirty="0" smtClean="0"/>
            <a:t>Ενίσχυση της ανταγωνιστικότητας του επιχειρηματικού περιβάλλοντος και ανάπτυξη μικρών και μεσαίων επιχειρήσεων</a:t>
          </a:r>
          <a:endParaRPr lang="el-GR" sz="1800" b="0" u="none" kern="1200" dirty="0" smtClean="0">
            <a:effectLst/>
            <a:latin typeface="Calibri" pitchFamily="34" charset="0"/>
          </a:endParaRPr>
        </a:p>
      </dsp:txBody>
      <dsp:txXfrm>
        <a:off x="3371221" y="1847583"/>
        <a:ext cx="2525543" cy="2213787"/>
      </dsp:txXfrm>
    </dsp:sp>
    <dsp:sp modelId="{FEBC395D-1907-4B30-852C-65F5FF8C0E70}">
      <dsp:nvSpPr>
        <dsp:cNvPr id="0" name=""/>
        <dsp:cNvSpPr/>
      </dsp:nvSpPr>
      <dsp:spPr>
        <a:xfrm>
          <a:off x="5443229" y="729373"/>
          <a:ext cx="476517" cy="476517"/>
        </a:xfrm>
        <a:prstGeom prst="triangle">
          <a:avLst>
            <a:gd name="adj" fmla="val 100000"/>
          </a:avLst>
        </a:prstGeom>
        <a:gradFill rotWithShape="0">
          <a:gsLst>
            <a:gs pos="0">
              <a:schemeClr val="accent5">
                <a:hueOff val="0"/>
                <a:satOff val="0"/>
                <a:lumOff val="0"/>
                <a:alphaOff val="0"/>
                <a:shade val="67000"/>
                <a:satMod val="150000"/>
              </a:schemeClr>
            </a:gs>
            <a:gs pos="30000">
              <a:schemeClr val="accent5">
                <a:hueOff val="0"/>
                <a:satOff val="0"/>
                <a:lumOff val="0"/>
                <a:alphaOff val="0"/>
                <a:shade val="94000"/>
                <a:satMod val="130000"/>
              </a:schemeClr>
            </a:gs>
            <a:gs pos="45000">
              <a:schemeClr val="accent5">
                <a:hueOff val="0"/>
                <a:satOff val="0"/>
                <a:lumOff val="0"/>
                <a:alphaOff val="0"/>
                <a:shade val="100000"/>
                <a:satMod val="120000"/>
              </a:schemeClr>
            </a:gs>
            <a:gs pos="55000">
              <a:schemeClr val="accent5">
                <a:hueOff val="0"/>
                <a:satOff val="0"/>
                <a:lumOff val="0"/>
                <a:alphaOff val="0"/>
                <a:shade val="100000"/>
                <a:satMod val="118000"/>
              </a:schemeClr>
            </a:gs>
            <a:gs pos="73000">
              <a:schemeClr val="accent5">
                <a:hueOff val="0"/>
                <a:satOff val="0"/>
                <a:lumOff val="0"/>
                <a:alphaOff val="0"/>
                <a:shade val="94000"/>
                <a:satMod val="130000"/>
              </a:schemeClr>
            </a:gs>
            <a:gs pos="100000">
              <a:schemeClr val="accent5">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2960EE-9393-41DA-9B44-6830B4ED83F1}">
      <dsp:nvSpPr>
        <dsp:cNvPr id="0" name=""/>
        <dsp:cNvSpPr/>
      </dsp:nvSpPr>
      <dsp:spPr>
        <a:xfrm rot="5400000">
          <a:off x="6743610" y="246693"/>
          <a:ext cx="1681175" cy="2797439"/>
        </a:xfrm>
        <a:prstGeom prst="corner">
          <a:avLst>
            <a:gd name="adj1" fmla="val 16120"/>
            <a:gd name="adj2" fmla="val 16110"/>
          </a:avLst>
        </a:prstGeom>
        <a:gradFill rotWithShape="0">
          <a:gsLst>
            <a:gs pos="0">
              <a:schemeClr val="accent6">
                <a:hueOff val="0"/>
                <a:satOff val="0"/>
                <a:lumOff val="0"/>
                <a:alphaOff val="0"/>
                <a:shade val="67000"/>
                <a:satMod val="150000"/>
              </a:schemeClr>
            </a:gs>
            <a:gs pos="30000">
              <a:schemeClr val="accent6">
                <a:hueOff val="0"/>
                <a:satOff val="0"/>
                <a:lumOff val="0"/>
                <a:alphaOff val="0"/>
                <a:shade val="94000"/>
                <a:satMod val="130000"/>
              </a:schemeClr>
            </a:gs>
            <a:gs pos="45000">
              <a:schemeClr val="accent6">
                <a:hueOff val="0"/>
                <a:satOff val="0"/>
                <a:lumOff val="0"/>
                <a:alphaOff val="0"/>
                <a:shade val="100000"/>
                <a:satMod val="120000"/>
              </a:schemeClr>
            </a:gs>
            <a:gs pos="55000">
              <a:schemeClr val="accent6">
                <a:hueOff val="0"/>
                <a:satOff val="0"/>
                <a:lumOff val="0"/>
                <a:alphaOff val="0"/>
                <a:shade val="100000"/>
                <a:satMod val="118000"/>
              </a:schemeClr>
            </a:gs>
            <a:gs pos="73000">
              <a:schemeClr val="accent6">
                <a:hueOff val="0"/>
                <a:satOff val="0"/>
                <a:lumOff val="0"/>
                <a:alphaOff val="0"/>
                <a:shade val="94000"/>
                <a:satMod val="130000"/>
              </a:schemeClr>
            </a:gs>
            <a:gs pos="100000">
              <a:schemeClr val="accent6">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F8F210-480E-428B-8574-11650243FC7E}">
      <dsp:nvSpPr>
        <dsp:cNvPr id="0" name=""/>
        <dsp:cNvSpPr/>
      </dsp:nvSpPr>
      <dsp:spPr>
        <a:xfrm>
          <a:off x="6462980" y="1082525"/>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b="1" kern="1200" dirty="0" smtClean="0">
              <a:solidFill>
                <a:schemeClr val="tx1"/>
              </a:solidFill>
            </a:rPr>
            <a:t>2.1</a:t>
          </a:r>
          <a:r>
            <a:rPr lang="tr-TR" sz="1800" kern="1200" dirty="0" smtClean="0">
              <a:solidFill>
                <a:schemeClr val="tx1"/>
              </a:solidFill>
            </a:rPr>
            <a:t> </a:t>
          </a:r>
          <a:r>
            <a:rPr lang="el-GR" sz="1800" kern="1200" dirty="0" smtClean="0">
              <a:solidFill>
                <a:schemeClr val="accent2">
                  <a:lumMod val="75000"/>
                </a:schemeClr>
              </a:solidFill>
            </a:rPr>
            <a:t>Ενίσχυση της διασυνοριακής ικανότητας υποστήριξης της επιχειρηματικότητας, της ανταγωνιστικότητας και της διασφάλισης της βιωσιμότητας</a:t>
          </a:r>
        </a:p>
        <a:p>
          <a:pPr lvl="0" algn="ctr" defTabSz="800100" rtl="0">
            <a:lnSpc>
              <a:spcPct val="90000"/>
            </a:lnSpc>
            <a:spcBef>
              <a:spcPct val="0"/>
            </a:spcBef>
            <a:spcAft>
              <a:spcPct val="35000"/>
            </a:spcAft>
          </a:pPr>
          <a:endParaRPr lang="el-GR" sz="1800" kern="1200" dirty="0" smtClean="0">
            <a:solidFill>
              <a:schemeClr val="accent2">
                <a:lumMod val="75000"/>
              </a:schemeClr>
            </a:solidFill>
          </a:endParaRPr>
        </a:p>
        <a:p>
          <a:pPr lvl="0" algn="ctr" defTabSz="800100" rtl="0">
            <a:lnSpc>
              <a:spcPct val="90000"/>
            </a:lnSpc>
            <a:spcBef>
              <a:spcPct val="0"/>
            </a:spcBef>
            <a:spcAft>
              <a:spcPct val="35000"/>
            </a:spcAft>
          </a:pPr>
          <a:r>
            <a:rPr lang="el-GR" sz="1800" b="1" kern="1200" dirty="0" smtClean="0"/>
            <a:t>2.2</a:t>
          </a:r>
          <a:r>
            <a:rPr lang="tr-TR" sz="1800" b="1" kern="1200" dirty="0" smtClean="0"/>
            <a:t> </a:t>
          </a:r>
          <a:r>
            <a:rPr lang="el-GR" sz="1800" kern="1200" dirty="0" smtClean="0">
              <a:solidFill>
                <a:schemeClr val="accent2">
                  <a:lumMod val="75000"/>
                </a:schemeClr>
              </a:solidFill>
            </a:rPr>
            <a:t>Διατήρηση φυσικών και πολιτιστικών πόρων ως προαπαιτούμενο για την ανάπτυξη του τουρισμού</a:t>
          </a:r>
        </a:p>
      </dsp:txBody>
      <dsp:txXfrm>
        <a:off x="6462980" y="1082525"/>
        <a:ext cx="2525543" cy="221378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C9387-8DD4-4BB9-BC00-F0833EB07A9A}">
      <dsp:nvSpPr>
        <dsp:cNvPr id="0" name=""/>
        <dsp:cNvSpPr/>
      </dsp:nvSpPr>
      <dsp:spPr>
        <a:xfrm rot="5400000">
          <a:off x="493261" y="1818134"/>
          <a:ext cx="1681175" cy="2797439"/>
        </a:xfrm>
        <a:prstGeom prst="corner">
          <a:avLst>
            <a:gd name="adj1" fmla="val 16120"/>
            <a:gd name="adj2" fmla="val 16110"/>
          </a:avLst>
        </a:prstGeom>
        <a:gradFill rotWithShape="0">
          <a:gsLst>
            <a:gs pos="0">
              <a:schemeClr val="accent2">
                <a:hueOff val="0"/>
                <a:satOff val="0"/>
                <a:lumOff val="0"/>
                <a:alphaOff val="0"/>
                <a:shade val="67000"/>
                <a:satMod val="150000"/>
              </a:schemeClr>
            </a:gs>
            <a:gs pos="30000">
              <a:schemeClr val="accent2">
                <a:hueOff val="0"/>
                <a:satOff val="0"/>
                <a:lumOff val="0"/>
                <a:alphaOff val="0"/>
                <a:shade val="94000"/>
                <a:satMod val="130000"/>
              </a:schemeClr>
            </a:gs>
            <a:gs pos="45000">
              <a:schemeClr val="accent2">
                <a:hueOff val="0"/>
                <a:satOff val="0"/>
                <a:lumOff val="0"/>
                <a:alphaOff val="0"/>
                <a:shade val="100000"/>
                <a:satMod val="120000"/>
              </a:schemeClr>
            </a:gs>
            <a:gs pos="55000">
              <a:schemeClr val="accent2">
                <a:hueOff val="0"/>
                <a:satOff val="0"/>
                <a:lumOff val="0"/>
                <a:alphaOff val="0"/>
                <a:shade val="100000"/>
                <a:satMod val="118000"/>
              </a:schemeClr>
            </a:gs>
            <a:gs pos="73000">
              <a:schemeClr val="accent2">
                <a:hueOff val="0"/>
                <a:satOff val="0"/>
                <a:lumOff val="0"/>
                <a:alphaOff val="0"/>
                <a:shade val="94000"/>
                <a:satMod val="130000"/>
              </a:schemeClr>
            </a:gs>
            <a:gs pos="100000">
              <a:schemeClr val="accent2">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27B68D-5FAF-4BD2-9DCB-CA5115EB74CF}">
      <dsp:nvSpPr>
        <dsp:cNvPr id="0" name=""/>
        <dsp:cNvSpPr/>
      </dsp:nvSpPr>
      <dsp:spPr>
        <a:xfrm>
          <a:off x="279462" y="2612642"/>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kern="1200" dirty="0" smtClean="0"/>
            <a:t>Ανάπτυξη &amp; Υποστήριξη Τοπικής Οικονομίας</a:t>
          </a:r>
          <a:endParaRPr lang="el-GR" sz="1800" b="0" kern="1200" dirty="0">
            <a:effectLst/>
            <a:latin typeface="Calibri" pitchFamily="34" charset="0"/>
          </a:endParaRPr>
        </a:p>
      </dsp:txBody>
      <dsp:txXfrm>
        <a:off x="279462" y="2612642"/>
        <a:ext cx="2525543" cy="2213787"/>
      </dsp:txXfrm>
    </dsp:sp>
    <dsp:sp modelId="{781E577A-8D4F-4A5E-B4AB-67014DC5EF31}">
      <dsp:nvSpPr>
        <dsp:cNvPr id="0" name=""/>
        <dsp:cNvSpPr/>
      </dsp:nvSpPr>
      <dsp:spPr>
        <a:xfrm>
          <a:off x="2328488" y="1570860"/>
          <a:ext cx="476517" cy="476517"/>
        </a:xfrm>
        <a:prstGeom prst="triangle">
          <a:avLst>
            <a:gd name="adj" fmla="val 100000"/>
          </a:avLst>
        </a:prstGeom>
        <a:gradFill rotWithShape="0">
          <a:gsLst>
            <a:gs pos="0">
              <a:schemeClr val="accent3">
                <a:hueOff val="0"/>
                <a:satOff val="0"/>
                <a:lumOff val="0"/>
                <a:alphaOff val="0"/>
                <a:shade val="67000"/>
                <a:satMod val="150000"/>
              </a:schemeClr>
            </a:gs>
            <a:gs pos="30000">
              <a:schemeClr val="accent3">
                <a:hueOff val="0"/>
                <a:satOff val="0"/>
                <a:lumOff val="0"/>
                <a:alphaOff val="0"/>
                <a:shade val="94000"/>
                <a:satMod val="130000"/>
              </a:schemeClr>
            </a:gs>
            <a:gs pos="45000">
              <a:schemeClr val="accent3">
                <a:hueOff val="0"/>
                <a:satOff val="0"/>
                <a:lumOff val="0"/>
                <a:alphaOff val="0"/>
                <a:shade val="100000"/>
                <a:satMod val="120000"/>
              </a:schemeClr>
            </a:gs>
            <a:gs pos="55000">
              <a:schemeClr val="accent3">
                <a:hueOff val="0"/>
                <a:satOff val="0"/>
                <a:lumOff val="0"/>
                <a:alphaOff val="0"/>
                <a:shade val="100000"/>
                <a:satMod val="118000"/>
              </a:schemeClr>
            </a:gs>
            <a:gs pos="73000">
              <a:schemeClr val="accent3">
                <a:hueOff val="0"/>
                <a:satOff val="0"/>
                <a:lumOff val="0"/>
                <a:alphaOff val="0"/>
                <a:shade val="94000"/>
                <a:satMod val="130000"/>
              </a:schemeClr>
            </a:gs>
            <a:gs pos="100000">
              <a:schemeClr val="accent3">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C91D6C-6AD7-4A22-A62C-BABC351700F8}">
      <dsp:nvSpPr>
        <dsp:cNvPr id="0" name=""/>
        <dsp:cNvSpPr/>
      </dsp:nvSpPr>
      <dsp:spPr>
        <a:xfrm rot="5400000">
          <a:off x="3651851" y="1011752"/>
          <a:ext cx="1681175" cy="2797439"/>
        </a:xfrm>
        <a:prstGeom prst="corner">
          <a:avLst>
            <a:gd name="adj1" fmla="val 16120"/>
            <a:gd name="adj2" fmla="val 16110"/>
          </a:avLst>
        </a:prstGeom>
        <a:gradFill rotWithShape="0">
          <a:gsLst>
            <a:gs pos="0">
              <a:schemeClr val="accent4">
                <a:hueOff val="0"/>
                <a:satOff val="0"/>
                <a:lumOff val="0"/>
                <a:alphaOff val="0"/>
                <a:shade val="67000"/>
                <a:satMod val="150000"/>
              </a:schemeClr>
            </a:gs>
            <a:gs pos="30000">
              <a:schemeClr val="accent4">
                <a:hueOff val="0"/>
                <a:satOff val="0"/>
                <a:lumOff val="0"/>
                <a:alphaOff val="0"/>
                <a:shade val="94000"/>
                <a:satMod val="130000"/>
              </a:schemeClr>
            </a:gs>
            <a:gs pos="45000">
              <a:schemeClr val="accent4">
                <a:hueOff val="0"/>
                <a:satOff val="0"/>
                <a:lumOff val="0"/>
                <a:alphaOff val="0"/>
                <a:shade val="100000"/>
                <a:satMod val="120000"/>
              </a:schemeClr>
            </a:gs>
            <a:gs pos="55000">
              <a:schemeClr val="accent4">
                <a:hueOff val="0"/>
                <a:satOff val="0"/>
                <a:lumOff val="0"/>
                <a:alphaOff val="0"/>
                <a:shade val="100000"/>
                <a:satMod val="118000"/>
              </a:schemeClr>
            </a:gs>
            <a:gs pos="73000">
              <a:schemeClr val="accent4">
                <a:hueOff val="0"/>
                <a:satOff val="0"/>
                <a:lumOff val="0"/>
                <a:alphaOff val="0"/>
                <a:shade val="94000"/>
                <a:satMod val="130000"/>
              </a:schemeClr>
            </a:gs>
            <a:gs pos="100000">
              <a:schemeClr val="accent4">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2B4D8D-0258-4346-BE27-5D1A97CB8109}">
      <dsp:nvSpPr>
        <dsp:cNvPr id="0" name=""/>
        <dsp:cNvSpPr/>
      </dsp:nvSpPr>
      <dsp:spPr>
        <a:xfrm>
          <a:off x="3371221" y="1847583"/>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US" sz="1800" b="1" kern="1200" dirty="0" smtClean="0"/>
            <a:t>a</a:t>
          </a:r>
          <a:r>
            <a:rPr lang="tr-TR" sz="1800" kern="1200" dirty="0" smtClean="0"/>
            <a:t> </a:t>
          </a:r>
          <a:r>
            <a:rPr lang="el-GR" sz="1800" kern="1200" dirty="0" smtClean="0"/>
            <a:t>Προώθηση της απασχόλησης, της κινητικότητας, της κοινωνικής και πολιτιστικής ενσωμάτωσης κατά μήκος των συνόρων</a:t>
          </a:r>
          <a:endParaRPr lang="el-GR" sz="1800" b="0" u="none" kern="1200" dirty="0" smtClean="0">
            <a:effectLst/>
            <a:latin typeface="Calibri" pitchFamily="34" charset="0"/>
          </a:endParaRPr>
        </a:p>
      </dsp:txBody>
      <dsp:txXfrm>
        <a:off x="3371221" y="1847583"/>
        <a:ext cx="2525543" cy="2213787"/>
      </dsp:txXfrm>
    </dsp:sp>
    <dsp:sp modelId="{FEBC395D-1907-4B30-852C-65F5FF8C0E70}">
      <dsp:nvSpPr>
        <dsp:cNvPr id="0" name=""/>
        <dsp:cNvSpPr/>
      </dsp:nvSpPr>
      <dsp:spPr>
        <a:xfrm>
          <a:off x="5443229" y="729373"/>
          <a:ext cx="476517" cy="476517"/>
        </a:xfrm>
        <a:prstGeom prst="triangle">
          <a:avLst>
            <a:gd name="adj" fmla="val 100000"/>
          </a:avLst>
        </a:prstGeom>
        <a:gradFill rotWithShape="0">
          <a:gsLst>
            <a:gs pos="0">
              <a:schemeClr val="accent5">
                <a:hueOff val="0"/>
                <a:satOff val="0"/>
                <a:lumOff val="0"/>
                <a:alphaOff val="0"/>
                <a:shade val="67000"/>
                <a:satMod val="150000"/>
              </a:schemeClr>
            </a:gs>
            <a:gs pos="30000">
              <a:schemeClr val="accent5">
                <a:hueOff val="0"/>
                <a:satOff val="0"/>
                <a:lumOff val="0"/>
                <a:alphaOff val="0"/>
                <a:shade val="94000"/>
                <a:satMod val="130000"/>
              </a:schemeClr>
            </a:gs>
            <a:gs pos="45000">
              <a:schemeClr val="accent5">
                <a:hueOff val="0"/>
                <a:satOff val="0"/>
                <a:lumOff val="0"/>
                <a:alphaOff val="0"/>
                <a:shade val="100000"/>
                <a:satMod val="120000"/>
              </a:schemeClr>
            </a:gs>
            <a:gs pos="55000">
              <a:schemeClr val="accent5">
                <a:hueOff val="0"/>
                <a:satOff val="0"/>
                <a:lumOff val="0"/>
                <a:alphaOff val="0"/>
                <a:shade val="100000"/>
                <a:satMod val="118000"/>
              </a:schemeClr>
            </a:gs>
            <a:gs pos="73000">
              <a:schemeClr val="accent5">
                <a:hueOff val="0"/>
                <a:satOff val="0"/>
                <a:lumOff val="0"/>
                <a:alphaOff val="0"/>
                <a:shade val="94000"/>
                <a:satMod val="130000"/>
              </a:schemeClr>
            </a:gs>
            <a:gs pos="100000">
              <a:schemeClr val="accent5">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2960EE-9393-41DA-9B44-6830B4ED83F1}">
      <dsp:nvSpPr>
        <dsp:cNvPr id="0" name=""/>
        <dsp:cNvSpPr/>
      </dsp:nvSpPr>
      <dsp:spPr>
        <a:xfrm rot="5400000">
          <a:off x="6743610" y="246693"/>
          <a:ext cx="1681175" cy="2797439"/>
        </a:xfrm>
        <a:prstGeom prst="corner">
          <a:avLst>
            <a:gd name="adj1" fmla="val 16120"/>
            <a:gd name="adj2" fmla="val 16110"/>
          </a:avLst>
        </a:prstGeom>
        <a:gradFill rotWithShape="0">
          <a:gsLst>
            <a:gs pos="0">
              <a:schemeClr val="accent6">
                <a:hueOff val="0"/>
                <a:satOff val="0"/>
                <a:lumOff val="0"/>
                <a:alphaOff val="0"/>
                <a:shade val="67000"/>
                <a:satMod val="150000"/>
              </a:schemeClr>
            </a:gs>
            <a:gs pos="30000">
              <a:schemeClr val="accent6">
                <a:hueOff val="0"/>
                <a:satOff val="0"/>
                <a:lumOff val="0"/>
                <a:alphaOff val="0"/>
                <a:shade val="94000"/>
                <a:satMod val="130000"/>
              </a:schemeClr>
            </a:gs>
            <a:gs pos="45000">
              <a:schemeClr val="accent6">
                <a:hueOff val="0"/>
                <a:satOff val="0"/>
                <a:lumOff val="0"/>
                <a:alphaOff val="0"/>
                <a:shade val="100000"/>
                <a:satMod val="120000"/>
              </a:schemeClr>
            </a:gs>
            <a:gs pos="55000">
              <a:schemeClr val="accent6">
                <a:hueOff val="0"/>
                <a:satOff val="0"/>
                <a:lumOff val="0"/>
                <a:alphaOff val="0"/>
                <a:shade val="100000"/>
                <a:satMod val="118000"/>
              </a:schemeClr>
            </a:gs>
            <a:gs pos="73000">
              <a:schemeClr val="accent6">
                <a:hueOff val="0"/>
                <a:satOff val="0"/>
                <a:lumOff val="0"/>
                <a:alphaOff val="0"/>
                <a:shade val="94000"/>
                <a:satMod val="130000"/>
              </a:schemeClr>
            </a:gs>
            <a:gs pos="100000">
              <a:schemeClr val="accent6">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F8F210-480E-428B-8574-11650243FC7E}">
      <dsp:nvSpPr>
        <dsp:cNvPr id="0" name=""/>
        <dsp:cNvSpPr/>
      </dsp:nvSpPr>
      <dsp:spPr>
        <a:xfrm>
          <a:off x="6462980" y="1082525"/>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b="1" kern="1200" dirty="0" smtClean="0">
              <a:solidFill>
                <a:schemeClr val="tx1"/>
              </a:solidFill>
            </a:rPr>
            <a:t>1.1</a:t>
          </a:r>
          <a:r>
            <a:rPr lang="tr-TR" sz="1800" kern="1200" dirty="0" smtClean="0">
              <a:solidFill>
                <a:schemeClr val="tx1"/>
              </a:solidFill>
            </a:rPr>
            <a:t> </a:t>
          </a:r>
          <a:r>
            <a:rPr lang="el-GR" sz="1800" kern="1200" dirty="0" smtClean="0">
              <a:solidFill>
                <a:schemeClr val="accent2">
                  <a:lumMod val="75000"/>
                </a:schemeClr>
              </a:solidFill>
            </a:rPr>
            <a:t>Δημιουργία ευκαιριών απασχόλησης για πτυχιούχους αξιοποιώντας τα συγκριτικά πλεονεκτήματα της διασυνοριακής περιοχής με τη χρήση καινοτόμων εργαλείων &amp; πρακτικών</a:t>
          </a:r>
          <a:endParaRPr lang="tr-TR" sz="1800" kern="1200" dirty="0" smtClean="0">
            <a:solidFill>
              <a:schemeClr val="tx1"/>
            </a:solidFill>
          </a:endParaRPr>
        </a:p>
        <a:p>
          <a:pPr lvl="0" algn="ctr" defTabSz="800100" rtl="0">
            <a:lnSpc>
              <a:spcPct val="90000"/>
            </a:lnSpc>
            <a:spcBef>
              <a:spcPct val="0"/>
            </a:spcBef>
            <a:spcAft>
              <a:spcPct val="35000"/>
            </a:spcAft>
          </a:pPr>
          <a:r>
            <a:rPr lang="el-GR" sz="1800" b="1" kern="1200" dirty="0" smtClean="0"/>
            <a:t>1.2</a:t>
          </a:r>
          <a:r>
            <a:rPr lang="tr-TR" sz="1800" b="1" kern="1200" dirty="0" smtClean="0"/>
            <a:t> </a:t>
          </a:r>
          <a:r>
            <a:rPr lang="el-GR" sz="1800" kern="1200" dirty="0" smtClean="0">
              <a:solidFill>
                <a:schemeClr val="accent2">
                  <a:lumMod val="75000"/>
                </a:schemeClr>
              </a:solidFill>
            </a:rPr>
            <a:t>Βελτίωση της προληπτικής ιατρικής και των κοινωνικών υπηρεσιών για παιδιά &amp; ηλικιωμένους</a:t>
          </a:r>
          <a:endParaRPr lang="el-GR" sz="1800" b="0" kern="1200" dirty="0" smtClean="0">
            <a:solidFill>
              <a:schemeClr val="tx1"/>
            </a:solidFill>
            <a:effectLst/>
            <a:latin typeface="Calibri" pitchFamily="34" charset="0"/>
          </a:endParaRPr>
        </a:p>
      </dsp:txBody>
      <dsp:txXfrm>
        <a:off x="6462980" y="1082525"/>
        <a:ext cx="2525543" cy="221378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C9387-8DD4-4BB9-BC00-F0833EB07A9A}">
      <dsp:nvSpPr>
        <dsp:cNvPr id="0" name=""/>
        <dsp:cNvSpPr/>
      </dsp:nvSpPr>
      <dsp:spPr>
        <a:xfrm rot="5400000">
          <a:off x="493261" y="1818134"/>
          <a:ext cx="1681175" cy="2797439"/>
        </a:xfrm>
        <a:prstGeom prst="corner">
          <a:avLst>
            <a:gd name="adj1" fmla="val 16120"/>
            <a:gd name="adj2" fmla="val 16110"/>
          </a:avLst>
        </a:prstGeom>
        <a:gradFill rotWithShape="0">
          <a:gsLst>
            <a:gs pos="0">
              <a:schemeClr val="accent2">
                <a:hueOff val="0"/>
                <a:satOff val="0"/>
                <a:lumOff val="0"/>
                <a:alphaOff val="0"/>
                <a:shade val="67000"/>
                <a:satMod val="150000"/>
              </a:schemeClr>
            </a:gs>
            <a:gs pos="30000">
              <a:schemeClr val="accent2">
                <a:hueOff val="0"/>
                <a:satOff val="0"/>
                <a:lumOff val="0"/>
                <a:alphaOff val="0"/>
                <a:shade val="94000"/>
                <a:satMod val="130000"/>
              </a:schemeClr>
            </a:gs>
            <a:gs pos="45000">
              <a:schemeClr val="accent2">
                <a:hueOff val="0"/>
                <a:satOff val="0"/>
                <a:lumOff val="0"/>
                <a:alphaOff val="0"/>
                <a:shade val="100000"/>
                <a:satMod val="120000"/>
              </a:schemeClr>
            </a:gs>
            <a:gs pos="55000">
              <a:schemeClr val="accent2">
                <a:hueOff val="0"/>
                <a:satOff val="0"/>
                <a:lumOff val="0"/>
                <a:alphaOff val="0"/>
                <a:shade val="100000"/>
                <a:satMod val="118000"/>
              </a:schemeClr>
            </a:gs>
            <a:gs pos="73000">
              <a:schemeClr val="accent2">
                <a:hueOff val="0"/>
                <a:satOff val="0"/>
                <a:lumOff val="0"/>
                <a:alphaOff val="0"/>
                <a:shade val="94000"/>
                <a:satMod val="130000"/>
              </a:schemeClr>
            </a:gs>
            <a:gs pos="100000">
              <a:schemeClr val="accent2">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27B68D-5FAF-4BD2-9DCB-CA5115EB74CF}">
      <dsp:nvSpPr>
        <dsp:cNvPr id="0" name=""/>
        <dsp:cNvSpPr/>
      </dsp:nvSpPr>
      <dsp:spPr>
        <a:xfrm>
          <a:off x="279462" y="2612642"/>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kern="1200" dirty="0" smtClean="0"/>
            <a:t>Ανάπτυξη &amp; Υποστήριξη Τοπικής Οικονομίας</a:t>
          </a:r>
          <a:endParaRPr lang="el-GR" sz="1800" b="0" kern="1200" dirty="0">
            <a:effectLst/>
            <a:latin typeface="Calibri" pitchFamily="34" charset="0"/>
          </a:endParaRPr>
        </a:p>
      </dsp:txBody>
      <dsp:txXfrm>
        <a:off x="279462" y="2612642"/>
        <a:ext cx="2525543" cy="2213787"/>
      </dsp:txXfrm>
    </dsp:sp>
    <dsp:sp modelId="{781E577A-8D4F-4A5E-B4AB-67014DC5EF31}">
      <dsp:nvSpPr>
        <dsp:cNvPr id="0" name=""/>
        <dsp:cNvSpPr/>
      </dsp:nvSpPr>
      <dsp:spPr>
        <a:xfrm>
          <a:off x="2328488" y="1570860"/>
          <a:ext cx="476517" cy="476517"/>
        </a:xfrm>
        <a:prstGeom prst="triangle">
          <a:avLst>
            <a:gd name="adj" fmla="val 100000"/>
          </a:avLst>
        </a:prstGeom>
        <a:gradFill rotWithShape="0">
          <a:gsLst>
            <a:gs pos="0">
              <a:schemeClr val="accent3">
                <a:hueOff val="0"/>
                <a:satOff val="0"/>
                <a:lumOff val="0"/>
                <a:alphaOff val="0"/>
                <a:shade val="67000"/>
                <a:satMod val="150000"/>
              </a:schemeClr>
            </a:gs>
            <a:gs pos="30000">
              <a:schemeClr val="accent3">
                <a:hueOff val="0"/>
                <a:satOff val="0"/>
                <a:lumOff val="0"/>
                <a:alphaOff val="0"/>
                <a:shade val="94000"/>
                <a:satMod val="130000"/>
              </a:schemeClr>
            </a:gs>
            <a:gs pos="45000">
              <a:schemeClr val="accent3">
                <a:hueOff val="0"/>
                <a:satOff val="0"/>
                <a:lumOff val="0"/>
                <a:alphaOff val="0"/>
                <a:shade val="100000"/>
                <a:satMod val="120000"/>
              </a:schemeClr>
            </a:gs>
            <a:gs pos="55000">
              <a:schemeClr val="accent3">
                <a:hueOff val="0"/>
                <a:satOff val="0"/>
                <a:lumOff val="0"/>
                <a:alphaOff val="0"/>
                <a:shade val="100000"/>
                <a:satMod val="118000"/>
              </a:schemeClr>
            </a:gs>
            <a:gs pos="73000">
              <a:schemeClr val="accent3">
                <a:hueOff val="0"/>
                <a:satOff val="0"/>
                <a:lumOff val="0"/>
                <a:alphaOff val="0"/>
                <a:shade val="94000"/>
                <a:satMod val="130000"/>
              </a:schemeClr>
            </a:gs>
            <a:gs pos="100000">
              <a:schemeClr val="accent3">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C91D6C-6AD7-4A22-A62C-BABC351700F8}">
      <dsp:nvSpPr>
        <dsp:cNvPr id="0" name=""/>
        <dsp:cNvSpPr/>
      </dsp:nvSpPr>
      <dsp:spPr>
        <a:xfrm rot="5400000">
          <a:off x="3651851" y="1011752"/>
          <a:ext cx="1681175" cy="2797439"/>
        </a:xfrm>
        <a:prstGeom prst="corner">
          <a:avLst>
            <a:gd name="adj1" fmla="val 16120"/>
            <a:gd name="adj2" fmla="val 16110"/>
          </a:avLst>
        </a:prstGeom>
        <a:gradFill rotWithShape="0">
          <a:gsLst>
            <a:gs pos="0">
              <a:schemeClr val="accent4">
                <a:hueOff val="0"/>
                <a:satOff val="0"/>
                <a:lumOff val="0"/>
                <a:alphaOff val="0"/>
                <a:shade val="67000"/>
                <a:satMod val="150000"/>
              </a:schemeClr>
            </a:gs>
            <a:gs pos="30000">
              <a:schemeClr val="accent4">
                <a:hueOff val="0"/>
                <a:satOff val="0"/>
                <a:lumOff val="0"/>
                <a:alphaOff val="0"/>
                <a:shade val="94000"/>
                <a:satMod val="130000"/>
              </a:schemeClr>
            </a:gs>
            <a:gs pos="45000">
              <a:schemeClr val="accent4">
                <a:hueOff val="0"/>
                <a:satOff val="0"/>
                <a:lumOff val="0"/>
                <a:alphaOff val="0"/>
                <a:shade val="100000"/>
                <a:satMod val="120000"/>
              </a:schemeClr>
            </a:gs>
            <a:gs pos="55000">
              <a:schemeClr val="accent4">
                <a:hueOff val="0"/>
                <a:satOff val="0"/>
                <a:lumOff val="0"/>
                <a:alphaOff val="0"/>
                <a:shade val="100000"/>
                <a:satMod val="118000"/>
              </a:schemeClr>
            </a:gs>
            <a:gs pos="73000">
              <a:schemeClr val="accent4">
                <a:hueOff val="0"/>
                <a:satOff val="0"/>
                <a:lumOff val="0"/>
                <a:alphaOff val="0"/>
                <a:shade val="94000"/>
                <a:satMod val="130000"/>
              </a:schemeClr>
            </a:gs>
            <a:gs pos="100000">
              <a:schemeClr val="accent4">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2B4D8D-0258-4346-BE27-5D1A97CB8109}">
      <dsp:nvSpPr>
        <dsp:cNvPr id="0" name=""/>
        <dsp:cNvSpPr/>
      </dsp:nvSpPr>
      <dsp:spPr>
        <a:xfrm>
          <a:off x="3371221" y="1847583"/>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US" sz="1800" b="1" kern="1200" dirty="0" smtClean="0"/>
            <a:t>d</a:t>
          </a:r>
          <a:r>
            <a:rPr lang="tr-TR" sz="1800" kern="1200" dirty="0" smtClean="0"/>
            <a:t> </a:t>
          </a:r>
          <a:r>
            <a:rPr lang="el-GR" sz="1800" kern="1200" dirty="0" smtClean="0"/>
            <a:t>Ενθάρρυνση του τουρισμού και της πολιτιστικής και φυσικής κληρονομιάς</a:t>
          </a:r>
          <a:endParaRPr lang="el-GR" sz="1800" b="0" u="none" kern="1200" dirty="0" smtClean="0">
            <a:effectLst/>
            <a:latin typeface="Calibri" pitchFamily="34" charset="0"/>
          </a:endParaRPr>
        </a:p>
      </dsp:txBody>
      <dsp:txXfrm>
        <a:off x="3371221" y="1847583"/>
        <a:ext cx="2525543" cy="2213787"/>
      </dsp:txXfrm>
    </dsp:sp>
    <dsp:sp modelId="{FEBC395D-1907-4B30-852C-65F5FF8C0E70}">
      <dsp:nvSpPr>
        <dsp:cNvPr id="0" name=""/>
        <dsp:cNvSpPr/>
      </dsp:nvSpPr>
      <dsp:spPr>
        <a:xfrm>
          <a:off x="5443229" y="729373"/>
          <a:ext cx="476517" cy="476517"/>
        </a:xfrm>
        <a:prstGeom prst="triangle">
          <a:avLst>
            <a:gd name="adj" fmla="val 100000"/>
          </a:avLst>
        </a:prstGeom>
        <a:gradFill rotWithShape="0">
          <a:gsLst>
            <a:gs pos="0">
              <a:schemeClr val="accent5">
                <a:hueOff val="0"/>
                <a:satOff val="0"/>
                <a:lumOff val="0"/>
                <a:alphaOff val="0"/>
                <a:shade val="67000"/>
                <a:satMod val="150000"/>
              </a:schemeClr>
            </a:gs>
            <a:gs pos="30000">
              <a:schemeClr val="accent5">
                <a:hueOff val="0"/>
                <a:satOff val="0"/>
                <a:lumOff val="0"/>
                <a:alphaOff val="0"/>
                <a:shade val="94000"/>
                <a:satMod val="130000"/>
              </a:schemeClr>
            </a:gs>
            <a:gs pos="45000">
              <a:schemeClr val="accent5">
                <a:hueOff val="0"/>
                <a:satOff val="0"/>
                <a:lumOff val="0"/>
                <a:alphaOff val="0"/>
                <a:shade val="100000"/>
                <a:satMod val="120000"/>
              </a:schemeClr>
            </a:gs>
            <a:gs pos="55000">
              <a:schemeClr val="accent5">
                <a:hueOff val="0"/>
                <a:satOff val="0"/>
                <a:lumOff val="0"/>
                <a:alphaOff val="0"/>
                <a:shade val="100000"/>
                <a:satMod val="118000"/>
              </a:schemeClr>
            </a:gs>
            <a:gs pos="73000">
              <a:schemeClr val="accent5">
                <a:hueOff val="0"/>
                <a:satOff val="0"/>
                <a:lumOff val="0"/>
                <a:alphaOff val="0"/>
                <a:shade val="94000"/>
                <a:satMod val="130000"/>
              </a:schemeClr>
            </a:gs>
            <a:gs pos="100000">
              <a:schemeClr val="accent5">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2960EE-9393-41DA-9B44-6830B4ED83F1}">
      <dsp:nvSpPr>
        <dsp:cNvPr id="0" name=""/>
        <dsp:cNvSpPr/>
      </dsp:nvSpPr>
      <dsp:spPr>
        <a:xfrm rot="5400000">
          <a:off x="6743610" y="246693"/>
          <a:ext cx="1681175" cy="2797439"/>
        </a:xfrm>
        <a:prstGeom prst="corner">
          <a:avLst>
            <a:gd name="adj1" fmla="val 16120"/>
            <a:gd name="adj2" fmla="val 16110"/>
          </a:avLst>
        </a:prstGeom>
        <a:gradFill rotWithShape="0">
          <a:gsLst>
            <a:gs pos="0">
              <a:schemeClr val="accent6">
                <a:hueOff val="0"/>
                <a:satOff val="0"/>
                <a:lumOff val="0"/>
                <a:alphaOff val="0"/>
                <a:shade val="67000"/>
                <a:satMod val="150000"/>
              </a:schemeClr>
            </a:gs>
            <a:gs pos="30000">
              <a:schemeClr val="accent6">
                <a:hueOff val="0"/>
                <a:satOff val="0"/>
                <a:lumOff val="0"/>
                <a:alphaOff val="0"/>
                <a:shade val="94000"/>
                <a:satMod val="130000"/>
              </a:schemeClr>
            </a:gs>
            <a:gs pos="45000">
              <a:schemeClr val="accent6">
                <a:hueOff val="0"/>
                <a:satOff val="0"/>
                <a:lumOff val="0"/>
                <a:alphaOff val="0"/>
                <a:shade val="100000"/>
                <a:satMod val="120000"/>
              </a:schemeClr>
            </a:gs>
            <a:gs pos="55000">
              <a:schemeClr val="accent6">
                <a:hueOff val="0"/>
                <a:satOff val="0"/>
                <a:lumOff val="0"/>
                <a:alphaOff val="0"/>
                <a:shade val="100000"/>
                <a:satMod val="118000"/>
              </a:schemeClr>
            </a:gs>
            <a:gs pos="73000">
              <a:schemeClr val="accent6">
                <a:hueOff val="0"/>
                <a:satOff val="0"/>
                <a:lumOff val="0"/>
                <a:alphaOff val="0"/>
                <a:shade val="94000"/>
                <a:satMod val="130000"/>
              </a:schemeClr>
            </a:gs>
            <a:gs pos="100000">
              <a:schemeClr val="accent6">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F8F210-480E-428B-8574-11650243FC7E}">
      <dsp:nvSpPr>
        <dsp:cNvPr id="0" name=""/>
        <dsp:cNvSpPr/>
      </dsp:nvSpPr>
      <dsp:spPr>
        <a:xfrm>
          <a:off x="6462980" y="1082525"/>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b="1" kern="1200" dirty="0" smtClean="0">
              <a:solidFill>
                <a:schemeClr val="tx1"/>
              </a:solidFill>
            </a:rPr>
            <a:t>1.3</a:t>
          </a:r>
          <a:r>
            <a:rPr lang="tr-TR" sz="1800" kern="1200" dirty="0" smtClean="0">
              <a:solidFill>
                <a:schemeClr val="tx1"/>
              </a:solidFill>
            </a:rPr>
            <a:t> </a:t>
          </a:r>
          <a:r>
            <a:rPr lang="el-GR" sz="1800" kern="1200" dirty="0" smtClean="0">
              <a:solidFill>
                <a:schemeClr val="accent2">
                  <a:lumMod val="75000"/>
                </a:schemeClr>
              </a:solidFill>
            </a:rPr>
            <a:t>Βελτίωση της ελκυστικότητας και προώθηση του τουρισμού στη διασυνοριακή περιοχή μέσω της προβολής και της κεφαλαιοποίησης των φυσικών και πολιτιστικών διαθεσίμων</a:t>
          </a:r>
          <a:endParaRPr lang="el-GR" sz="1800" b="0" kern="1200" dirty="0" smtClean="0">
            <a:solidFill>
              <a:schemeClr val="tx1"/>
            </a:solidFill>
            <a:effectLst/>
            <a:latin typeface="Calibri" pitchFamily="34" charset="0"/>
          </a:endParaRPr>
        </a:p>
      </dsp:txBody>
      <dsp:txXfrm>
        <a:off x="6462980" y="1082525"/>
        <a:ext cx="2525543" cy="2213787"/>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C9387-8DD4-4BB9-BC00-F0833EB07A9A}">
      <dsp:nvSpPr>
        <dsp:cNvPr id="0" name=""/>
        <dsp:cNvSpPr/>
      </dsp:nvSpPr>
      <dsp:spPr>
        <a:xfrm rot="5400000">
          <a:off x="493261" y="1818134"/>
          <a:ext cx="1681175" cy="2797439"/>
        </a:xfrm>
        <a:prstGeom prst="corner">
          <a:avLst>
            <a:gd name="adj1" fmla="val 16120"/>
            <a:gd name="adj2" fmla="val 16110"/>
          </a:avLst>
        </a:prstGeom>
        <a:gradFill rotWithShape="0">
          <a:gsLst>
            <a:gs pos="0">
              <a:schemeClr val="accent2">
                <a:hueOff val="0"/>
                <a:satOff val="0"/>
                <a:lumOff val="0"/>
                <a:alphaOff val="0"/>
                <a:shade val="67000"/>
                <a:satMod val="150000"/>
              </a:schemeClr>
            </a:gs>
            <a:gs pos="30000">
              <a:schemeClr val="accent2">
                <a:hueOff val="0"/>
                <a:satOff val="0"/>
                <a:lumOff val="0"/>
                <a:alphaOff val="0"/>
                <a:shade val="94000"/>
                <a:satMod val="130000"/>
              </a:schemeClr>
            </a:gs>
            <a:gs pos="45000">
              <a:schemeClr val="accent2">
                <a:hueOff val="0"/>
                <a:satOff val="0"/>
                <a:lumOff val="0"/>
                <a:alphaOff val="0"/>
                <a:shade val="100000"/>
                <a:satMod val="120000"/>
              </a:schemeClr>
            </a:gs>
            <a:gs pos="55000">
              <a:schemeClr val="accent2">
                <a:hueOff val="0"/>
                <a:satOff val="0"/>
                <a:lumOff val="0"/>
                <a:alphaOff val="0"/>
                <a:shade val="100000"/>
                <a:satMod val="118000"/>
              </a:schemeClr>
            </a:gs>
            <a:gs pos="73000">
              <a:schemeClr val="accent2">
                <a:hueOff val="0"/>
                <a:satOff val="0"/>
                <a:lumOff val="0"/>
                <a:alphaOff val="0"/>
                <a:shade val="94000"/>
                <a:satMod val="130000"/>
              </a:schemeClr>
            </a:gs>
            <a:gs pos="100000">
              <a:schemeClr val="accent2">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27B68D-5FAF-4BD2-9DCB-CA5115EB74CF}">
      <dsp:nvSpPr>
        <dsp:cNvPr id="0" name=""/>
        <dsp:cNvSpPr/>
      </dsp:nvSpPr>
      <dsp:spPr>
        <a:xfrm>
          <a:off x="279462" y="2612642"/>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kern="1200" dirty="0" smtClean="0"/>
            <a:t>Προστασία του Περιβάλλοντος - Μεταφορές</a:t>
          </a:r>
          <a:endParaRPr lang="el-GR" sz="1800" b="0" kern="1200" dirty="0">
            <a:effectLst/>
            <a:latin typeface="Calibri" pitchFamily="34" charset="0"/>
          </a:endParaRPr>
        </a:p>
      </dsp:txBody>
      <dsp:txXfrm>
        <a:off x="279462" y="2612642"/>
        <a:ext cx="2525543" cy="2213787"/>
      </dsp:txXfrm>
    </dsp:sp>
    <dsp:sp modelId="{781E577A-8D4F-4A5E-B4AB-67014DC5EF31}">
      <dsp:nvSpPr>
        <dsp:cNvPr id="0" name=""/>
        <dsp:cNvSpPr/>
      </dsp:nvSpPr>
      <dsp:spPr>
        <a:xfrm>
          <a:off x="2328488" y="1570860"/>
          <a:ext cx="476517" cy="476517"/>
        </a:xfrm>
        <a:prstGeom prst="triangle">
          <a:avLst>
            <a:gd name="adj" fmla="val 100000"/>
          </a:avLst>
        </a:prstGeom>
        <a:gradFill rotWithShape="0">
          <a:gsLst>
            <a:gs pos="0">
              <a:schemeClr val="accent3">
                <a:hueOff val="0"/>
                <a:satOff val="0"/>
                <a:lumOff val="0"/>
                <a:alphaOff val="0"/>
                <a:shade val="67000"/>
                <a:satMod val="150000"/>
              </a:schemeClr>
            </a:gs>
            <a:gs pos="30000">
              <a:schemeClr val="accent3">
                <a:hueOff val="0"/>
                <a:satOff val="0"/>
                <a:lumOff val="0"/>
                <a:alphaOff val="0"/>
                <a:shade val="94000"/>
                <a:satMod val="130000"/>
              </a:schemeClr>
            </a:gs>
            <a:gs pos="45000">
              <a:schemeClr val="accent3">
                <a:hueOff val="0"/>
                <a:satOff val="0"/>
                <a:lumOff val="0"/>
                <a:alphaOff val="0"/>
                <a:shade val="100000"/>
                <a:satMod val="120000"/>
              </a:schemeClr>
            </a:gs>
            <a:gs pos="55000">
              <a:schemeClr val="accent3">
                <a:hueOff val="0"/>
                <a:satOff val="0"/>
                <a:lumOff val="0"/>
                <a:alphaOff val="0"/>
                <a:shade val="100000"/>
                <a:satMod val="118000"/>
              </a:schemeClr>
            </a:gs>
            <a:gs pos="73000">
              <a:schemeClr val="accent3">
                <a:hueOff val="0"/>
                <a:satOff val="0"/>
                <a:lumOff val="0"/>
                <a:alphaOff val="0"/>
                <a:shade val="94000"/>
                <a:satMod val="130000"/>
              </a:schemeClr>
            </a:gs>
            <a:gs pos="100000">
              <a:schemeClr val="accent3">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C91D6C-6AD7-4A22-A62C-BABC351700F8}">
      <dsp:nvSpPr>
        <dsp:cNvPr id="0" name=""/>
        <dsp:cNvSpPr/>
      </dsp:nvSpPr>
      <dsp:spPr>
        <a:xfrm rot="5400000">
          <a:off x="3651851" y="1011752"/>
          <a:ext cx="1681175" cy="2797439"/>
        </a:xfrm>
        <a:prstGeom prst="corner">
          <a:avLst>
            <a:gd name="adj1" fmla="val 16120"/>
            <a:gd name="adj2" fmla="val 16110"/>
          </a:avLst>
        </a:prstGeom>
        <a:gradFill rotWithShape="0">
          <a:gsLst>
            <a:gs pos="0">
              <a:schemeClr val="accent4">
                <a:hueOff val="0"/>
                <a:satOff val="0"/>
                <a:lumOff val="0"/>
                <a:alphaOff val="0"/>
                <a:shade val="67000"/>
                <a:satMod val="150000"/>
              </a:schemeClr>
            </a:gs>
            <a:gs pos="30000">
              <a:schemeClr val="accent4">
                <a:hueOff val="0"/>
                <a:satOff val="0"/>
                <a:lumOff val="0"/>
                <a:alphaOff val="0"/>
                <a:shade val="94000"/>
                <a:satMod val="130000"/>
              </a:schemeClr>
            </a:gs>
            <a:gs pos="45000">
              <a:schemeClr val="accent4">
                <a:hueOff val="0"/>
                <a:satOff val="0"/>
                <a:lumOff val="0"/>
                <a:alphaOff val="0"/>
                <a:shade val="100000"/>
                <a:satMod val="120000"/>
              </a:schemeClr>
            </a:gs>
            <a:gs pos="55000">
              <a:schemeClr val="accent4">
                <a:hueOff val="0"/>
                <a:satOff val="0"/>
                <a:lumOff val="0"/>
                <a:alphaOff val="0"/>
                <a:shade val="100000"/>
                <a:satMod val="118000"/>
              </a:schemeClr>
            </a:gs>
            <a:gs pos="73000">
              <a:schemeClr val="accent4">
                <a:hueOff val="0"/>
                <a:satOff val="0"/>
                <a:lumOff val="0"/>
                <a:alphaOff val="0"/>
                <a:shade val="94000"/>
                <a:satMod val="130000"/>
              </a:schemeClr>
            </a:gs>
            <a:gs pos="100000">
              <a:schemeClr val="accent4">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2B4D8D-0258-4346-BE27-5D1A97CB8109}">
      <dsp:nvSpPr>
        <dsp:cNvPr id="0" name=""/>
        <dsp:cNvSpPr/>
      </dsp:nvSpPr>
      <dsp:spPr>
        <a:xfrm>
          <a:off x="3371221" y="1847583"/>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US" sz="1800" b="1" kern="1200" dirty="0" smtClean="0"/>
            <a:t>c</a:t>
          </a:r>
          <a:r>
            <a:rPr lang="tr-TR" sz="1800" kern="1200" dirty="0" smtClean="0"/>
            <a:t> </a:t>
          </a:r>
          <a:r>
            <a:rPr lang="el-GR" sz="1800" kern="1200" dirty="0" smtClean="0"/>
            <a:t>Προώθηση αειφόρων μεταφορών και βελτίωση δημόσιων υποδομών μεταφορών &amp; επικοινωνιών &amp; υπηρεσιών αναφορικά με το νερό, τα απόβλητα και τα ενεργειακά συστήματα</a:t>
          </a:r>
          <a:endParaRPr lang="el-GR" sz="1800" b="0" u="none" kern="1200" dirty="0" smtClean="0">
            <a:effectLst/>
            <a:latin typeface="Calibri" pitchFamily="34" charset="0"/>
          </a:endParaRPr>
        </a:p>
      </dsp:txBody>
      <dsp:txXfrm>
        <a:off x="3371221" y="1847583"/>
        <a:ext cx="2525543" cy="2213787"/>
      </dsp:txXfrm>
    </dsp:sp>
    <dsp:sp modelId="{FEBC395D-1907-4B30-852C-65F5FF8C0E70}">
      <dsp:nvSpPr>
        <dsp:cNvPr id="0" name=""/>
        <dsp:cNvSpPr/>
      </dsp:nvSpPr>
      <dsp:spPr>
        <a:xfrm>
          <a:off x="5443229" y="729373"/>
          <a:ext cx="476517" cy="476517"/>
        </a:xfrm>
        <a:prstGeom prst="triangle">
          <a:avLst>
            <a:gd name="adj" fmla="val 100000"/>
          </a:avLst>
        </a:prstGeom>
        <a:gradFill rotWithShape="0">
          <a:gsLst>
            <a:gs pos="0">
              <a:schemeClr val="accent5">
                <a:hueOff val="0"/>
                <a:satOff val="0"/>
                <a:lumOff val="0"/>
                <a:alphaOff val="0"/>
                <a:shade val="67000"/>
                <a:satMod val="150000"/>
              </a:schemeClr>
            </a:gs>
            <a:gs pos="30000">
              <a:schemeClr val="accent5">
                <a:hueOff val="0"/>
                <a:satOff val="0"/>
                <a:lumOff val="0"/>
                <a:alphaOff val="0"/>
                <a:shade val="94000"/>
                <a:satMod val="130000"/>
              </a:schemeClr>
            </a:gs>
            <a:gs pos="45000">
              <a:schemeClr val="accent5">
                <a:hueOff val="0"/>
                <a:satOff val="0"/>
                <a:lumOff val="0"/>
                <a:alphaOff val="0"/>
                <a:shade val="100000"/>
                <a:satMod val="120000"/>
              </a:schemeClr>
            </a:gs>
            <a:gs pos="55000">
              <a:schemeClr val="accent5">
                <a:hueOff val="0"/>
                <a:satOff val="0"/>
                <a:lumOff val="0"/>
                <a:alphaOff val="0"/>
                <a:shade val="100000"/>
                <a:satMod val="118000"/>
              </a:schemeClr>
            </a:gs>
            <a:gs pos="73000">
              <a:schemeClr val="accent5">
                <a:hueOff val="0"/>
                <a:satOff val="0"/>
                <a:lumOff val="0"/>
                <a:alphaOff val="0"/>
                <a:shade val="94000"/>
                <a:satMod val="130000"/>
              </a:schemeClr>
            </a:gs>
            <a:gs pos="100000">
              <a:schemeClr val="accent5">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2960EE-9393-41DA-9B44-6830B4ED83F1}">
      <dsp:nvSpPr>
        <dsp:cNvPr id="0" name=""/>
        <dsp:cNvSpPr/>
      </dsp:nvSpPr>
      <dsp:spPr>
        <a:xfrm rot="5400000">
          <a:off x="6743610" y="246693"/>
          <a:ext cx="1681175" cy="2797439"/>
        </a:xfrm>
        <a:prstGeom prst="corner">
          <a:avLst>
            <a:gd name="adj1" fmla="val 16120"/>
            <a:gd name="adj2" fmla="val 16110"/>
          </a:avLst>
        </a:prstGeom>
        <a:gradFill rotWithShape="0">
          <a:gsLst>
            <a:gs pos="0">
              <a:schemeClr val="accent6">
                <a:hueOff val="0"/>
                <a:satOff val="0"/>
                <a:lumOff val="0"/>
                <a:alphaOff val="0"/>
                <a:shade val="67000"/>
                <a:satMod val="150000"/>
              </a:schemeClr>
            </a:gs>
            <a:gs pos="30000">
              <a:schemeClr val="accent6">
                <a:hueOff val="0"/>
                <a:satOff val="0"/>
                <a:lumOff val="0"/>
                <a:alphaOff val="0"/>
                <a:shade val="94000"/>
                <a:satMod val="130000"/>
              </a:schemeClr>
            </a:gs>
            <a:gs pos="45000">
              <a:schemeClr val="accent6">
                <a:hueOff val="0"/>
                <a:satOff val="0"/>
                <a:lumOff val="0"/>
                <a:alphaOff val="0"/>
                <a:shade val="100000"/>
                <a:satMod val="120000"/>
              </a:schemeClr>
            </a:gs>
            <a:gs pos="55000">
              <a:schemeClr val="accent6">
                <a:hueOff val="0"/>
                <a:satOff val="0"/>
                <a:lumOff val="0"/>
                <a:alphaOff val="0"/>
                <a:shade val="100000"/>
                <a:satMod val="118000"/>
              </a:schemeClr>
            </a:gs>
            <a:gs pos="73000">
              <a:schemeClr val="accent6">
                <a:hueOff val="0"/>
                <a:satOff val="0"/>
                <a:lumOff val="0"/>
                <a:alphaOff val="0"/>
                <a:shade val="94000"/>
                <a:satMod val="130000"/>
              </a:schemeClr>
            </a:gs>
            <a:gs pos="100000">
              <a:schemeClr val="accent6">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F8F210-480E-428B-8574-11650243FC7E}">
      <dsp:nvSpPr>
        <dsp:cNvPr id="0" name=""/>
        <dsp:cNvSpPr/>
      </dsp:nvSpPr>
      <dsp:spPr>
        <a:xfrm>
          <a:off x="6462980" y="1082525"/>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b="1" kern="1200" dirty="0" smtClean="0">
              <a:solidFill>
                <a:schemeClr val="tx1"/>
              </a:solidFill>
            </a:rPr>
            <a:t>2.1</a:t>
          </a:r>
          <a:r>
            <a:rPr lang="tr-TR" sz="1800" kern="1200" dirty="0" smtClean="0">
              <a:solidFill>
                <a:schemeClr val="tx1"/>
              </a:solidFill>
            </a:rPr>
            <a:t> </a:t>
          </a:r>
          <a:r>
            <a:rPr lang="el-GR" sz="1800" kern="1200" dirty="0" smtClean="0">
              <a:solidFill>
                <a:schemeClr val="accent2">
                  <a:lumMod val="75000"/>
                </a:schemeClr>
              </a:solidFill>
            </a:rPr>
            <a:t>Βελτίωση των δημόσιων υποδομών και μείωση του χρόνου διάσχισης των συνόρων με ασφάλεια</a:t>
          </a:r>
        </a:p>
        <a:p>
          <a:pPr lvl="0" algn="ctr" defTabSz="800100" rtl="0">
            <a:lnSpc>
              <a:spcPct val="90000"/>
            </a:lnSpc>
            <a:spcBef>
              <a:spcPct val="0"/>
            </a:spcBef>
            <a:spcAft>
              <a:spcPct val="35000"/>
            </a:spcAft>
          </a:pPr>
          <a:endParaRPr lang="el-GR" sz="1800" b="0" kern="1200" dirty="0" smtClean="0">
            <a:solidFill>
              <a:schemeClr val="accent2">
                <a:lumMod val="75000"/>
              </a:schemeClr>
            </a:solidFill>
            <a:effectLst/>
            <a:latin typeface="Calibri" pitchFamily="34" charset="0"/>
          </a:endParaRPr>
        </a:p>
        <a:p>
          <a:pPr lvl="0" algn="ctr" defTabSz="800100" rtl="0">
            <a:lnSpc>
              <a:spcPct val="90000"/>
            </a:lnSpc>
            <a:spcBef>
              <a:spcPct val="0"/>
            </a:spcBef>
            <a:spcAft>
              <a:spcPct val="35000"/>
            </a:spcAft>
          </a:pPr>
          <a:r>
            <a:rPr lang="el-GR" sz="1800" b="1" kern="1200" dirty="0" smtClean="0">
              <a:solidFill>
                <a:schemeClr val="tx1"/>
              </a:solidFill>
            </a:rPr>
            <a:t>2.2</a:t>
          </a:r>
          <a:r>
            <a:rPr lang="tr-TR" sz="1800" kern="1200" dirty="0" smtClean="0">
              <a:solidFill>
                <a:schemeClr val="tx1"/>
              </a:solidFill>
            </a:rPr>
            <a:t> </a:t>
          </a:r>
          <a:r>
            <a:rPr lang="el-GR" sz="1800" kern="1200" dirty="0" smtClean="0">
              <a:solidFill>
                <a:schemeClr val="accent2">
                  <a:lumMod val="75000"/>
                </a:schemeClr>
              </a:solidFill>
            </a:rPr>
            <a:t>Αειφόρος διαχείρισης και προώθηση της ανακύκλωσης αποβλήτων </a:t>
          </a:r>
          <a:endParaRPr lang="el-GR" sz="1800" b="0" kern="1200" dirty="0" smtClean="0">
            <a:solidFill>
              <a:schemeClr val="tx1"/>
            </a:solidFill>
            <a:effectLst/>
            <a:latin typeface="Calibri" pitchFamily="34" charset="0"/>
          </a:endParaRPr>
        </a:p>
      </dsp:txBody>
      <dsp:txXfrm>
        <a:off x="6462980" y="1082525"/>
        <a:ext cx="2525543" cy="2213787"/>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C9387-8DD4-4BB9-BC00-F0833EB07A9A}">
      <dsp:nvSpPr>
        <dsp:cNvPr id="0" name=""/>
        <dsp:cNvSpPr/>
      </dsp:nvSpPr>
      <dsp:spPr>
        <a:xfrm rot="5400000">
          <a:off x="493261" y="1818134"/>
          <a:ext cx="1681175" cy="2797439"/>
        </a:xfrm>
        <a:prstGeom prst="corner">
          <a:avLst>
            <a:gd name="adj1" fmla="val 16120"/>
            <a:gd name="adj2" fmla="val 16110"/>
          </a:avLst>
        </a:prstGeom>
        <a:gradFill rotWithShape="0">
          <a:gsLst>
            <a:gs pos="0">
              <a:schemeClr val="accent2">
                <a:hueOff val="0"/>
                <a:satOff val="0"/>
                <a:lumOff val="0"/>
                <a:alphaOff val="0"/>
                <a:shade val="67000"/>
                <a:satMod val="150000"/>
              </a:schemeClr>
            </a:gs>
            <a:gs pos="30000">
              <a:schemeClr val="accent2">
                <a:hueOff val="0"/>
                <a:satOff val="0"/>
                <a:lumOff val="0"/>
                <a:alphaOff val="0"/>
                <a:shade val="94000"/>
                <a:satMod val="130000"/>
              </a:schemeClr>
            </a:gs>
            <a:gs pos="45000">
              <a:schemeClr val="accent2">
                <a:hueOff val="0"/>
                <a:satOff val="0"/>
                <a:lumOff val="0"/>
                <a:alphaOff val="0"/>
                <a:shade val="100000"/>
                <a:satMod val="120000"/>
              </a:schemeClr>
            </a:gs>
            <a:gs pos="55000">
              <a:schemeClr val="accent2">
                <a:hueOff val="0"/>
                <a:satOff val="0"/>
                <a:lumOff val="0"/>
                <a:alphaOff val="0"/>
                <a:shade val="100000"/>
                <a:satMod val="118000"/>
              </a:schemeClr>
            </a:gs>
            <a:gs pos="73000">
              <a:schemeClr val="accent2">
                <a:hueOff val="0"/>
                <a:satOff val="0"/>
                <a:lumOff val="0"/>
                <a:alphaOff val="0"/>
                <a:shade val="94000"/>
                <a:satMod val="130000"/>
              </a:schemeClr>
            </a:gs>
            <a:gs pos="100000">
              <a:schemeClr val="accent2">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27B68D-5FAF-4BD2-9DCB-CA5115EB74CF}">
      <dsp:nvSpPr>
        <dsp:cNvPr id="0" name=""/>
        <dsp:cNvSpPr/>
      </dsp:nvSpPr>
      <dsp:spPr>
        <a:xfrm>
          <a:off x="279462" y="2612642"/>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kern="1200" dirty="0" smtClean="0"/>
            <a:t>Προστασία του Περιβάλλοντος - Μεταφορές</a:t>
          </a:r>
          <a:endParaRPr lang="el-GR" sz="1800" b="0" kern="1200" dirty="0">
            <a:effectLst/>
            <a:latin typeface="Calibri" pitchFamily="34" charset="0"/>
          </a:endParaRPr>
        </a:p>
      </dsp:txBody>
      <dsp:txXfrm>
        <a:off x="279462" y="2612642"/>
        <a:ext cx="2525543" cy="2213787"/>
      </dsp:txXfrm>
    </dsp:sp>
    <dsp:sp modelId="{781E577A-8D4F-4A5E-B4AB-67014DC5EF31}">
      <dsp:nvSpPr>
        <dsp:cNvPr id="0" name=""/>
        <dsp:cNvSpPr/>
      </dsp:nvSpPr>
      <dsp:spPr>
        <a:xfrm>
          <a:off x="2328488" y="1570860"/>
          <a:ext cx="476517" cy="476517"/>
        </a:xfrm>
        <a:prstGeom prst="triangle">
          <a:avLst>
            <a:gd name="adj" fmla="val 100000"/>
          </a:avLst>
        </a:prstGeom>
        <a:gradFill rotWithShape="0">
          <a:gsLst>
            <a:gs pos="0">
              <a:schemeClr val="accent3">
                <a:hueOff val="0"/>
                <a:satOff val="0"/>
                <a:lumOff val="0"/>
                <a:alphaOff val="0"/>
                <a:shade val="67000"/>
                <a:satMod val="150000"/>
              </a:schemeClr>
            </a:gs>
            <a:gs pos="30000">
              <a:schemeClr val="accent3">
                <a:hueOff val="0"/>
                <a:satOff val="0"/>
                <a:lumOff val="0"/>
                <a:alphaOff val="0"/>
                <a:shade val="94000"/>
                <a:satMod val="130000"/>
              </a:schemeClr>
            </a:gs>
            <a:gs pos="45000">
              <a:schemeClr val="accent3">
                <a:hueOff val="0"/>
                <a:satOff val="0"/>
                <a:lumOff val="0"/>
                <a:alphaOff val="0"/>
                <a:shade val="100000"/>
                <a:satMod val="120000"/>
              </a:schemeClr>
            </a:gs>
            <a:gs pos="55000">
              <a:schemeClr val="accent3">
                <a:hueOff val="0"/>
                <a:satOff val="0"/>
                <a:lumOff val="0"/>
                <a:alphaOff val="0"/>
                <a:shade val="100000"/>
                <a:satMod val="118000"/>
              </a:schemeClr>
            </a:gs>
            <a:gs pos="73000">
              <a:schemeClr val="accent3">
                <a:hueOff val="0"/>
                <a:satOff val="0"/>
                <a:lumOff val="0"/>
                <a:alphaOff val="0"/>
                <a:shade val="94000"/>
                <a:satMod val="130000"/>
              </a:schemeClr>
            </a:gs>
            <a:gs pos="100000">
              <a:schemeClr val="accent3">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C91D6C-6AD7-4A22-A62C-BABC351700F8}">
      <dsp:nvSpPr>
        <dsp:cNvPr id="0" name=""/>
        <dsp:cNvSpPr/>
      </dsp:nvSpPr>
      <dsp:spPr>
        <a:xfrm rot="5400000">
          <a:off x="3651851" y="1011752"/>
          <a:ext cx="1681175" cy="2797439"/>
        </a:xfrm>
        <a:prstGeom prst="corner">
          <a:avLst>
            <a:gd name="adj1" fmla="val 16120"/>
            <a:gd name="adj2" fmla="val 16110"/>
          </a:avLst>
        </a:prstGeom>
        <a:gradFill rotWithShape="0">
          <a:gsLst>
            <a:gs pos="0">
              <a:schemeClr val="accent4">
                <a:hueOff val="0"/>
                <a:satOff val="0"/>
                <a:lumOff val="0"/>
                <a:alphaOff val="0"/>
                <a:shade val="67000"/>
                <a:satMod val="150000"/>
              </a:schemeClr>
            </a:gs>
            <a:gs pos="30000">
              <a:schemeClr val="accent4">
                <a:hueOff val="0"/>
                <a:satOff val="0"/>
                <a:lumOff val="0"/>
                <a:alphaOff val="0"/>
                <a:shade val="94000"/>
                <a:satMod val="130000"/>
              </a:schemeClr>
            </a:gs>
            <a:gs pos="45000">
              <a:schemeClr val="accent4">
                <a:hueOff val="0"/>
                <a:satOff val="0"/>
                <a:lumOff val="0"/>
                <a:alphaOff val="0"/>
                <a:shade val="100000"/>
                <a:satMod val="120000"/>
              </a:schemeClr>
            </a:gs>
            <a:gs pos="55000">
              <a:schemeClr val="accent4">
                <a:hueOff val="0"/>
                <a:satOff val="0"/>
                <a:lumOff val="0"/>
                <a:alphaOff val="0"/>
                <a:shade val="100000"/>
                <a:satMod val="118000"/>
              </a:schemeClr>
            </a:gs>
            <a:gs pos="73000">
              <a:schemeClr val="accent4">
                <a:hueOff val="0"/>
                <a:satOff val="0"/>
                <a:lumOff val="0"/>
                <a:alphaOff val="0"/>
                <a:shade val="94000"/>
                <a:satMod val="130000"/>
              </a:schemeClr>
            </a:gs>
            <a:gs pos="100000">
              <a:schemeClr val="accent4">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2B4D8D-0258-4346-BE27-5D1A97CB8109}">
      <dsp:nvSpPr>
        <dsp:cNvPr id="0" name=""/>
        <dsp:cNvSpPr/>
      </dsp:nvSpPr>
      <dsp:spPr>
        <a:xfrm>
          <a:off x="3371221" y="1847583"/>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US" sz="1800" b="1" kern="1200" dirty="0" smtClean="0"/>
            <a:t>b</a:t>
          </a:r>
          <a:r>
            <a:rPr lang="tr-TR" sz="1800" kern="1200" dirty="0" smtClean="0"/>
            <a:t> </a:t>
          </a:r>
          <a:r>
            <a:rPr lang="el-GR" sz="1800" kern="1200" dirty="0" smtClean="0"/>
            <a:t>Προστασία του περιβάλλοντος και προώθηση της προσαρμογής στην κλιματική αλλαγή, πρόληψη και διαχείριση κινδύνων</a:t>
          </a:r>
          <a:endParaRPr lang="el-GR" sz="1800" b="0" u="none" kern="1200" dirty="0" smtClean="0">
            <a:effectLst/>
            <a:latin typeface="Calibri" pitchFamily="34" charset="0"/>
          </a:endParaRPr>
        </a:p>
      </dsp:txBody>
      <dsp:txXfrm>
        <a:off x="3371221" y="1847583"/>
        <a:ext cx="2525543" cy="2213787"/>
      </dsp:txXfrm>
    </dsp:sp>
    <dsp:sp modelId="{FEBC395D-1907-4B30-852C-65F5FF8C0E70}">
      <dsp:nvSpPr>
        <dsp:cNvPr id="0" name=""/>
        <dsp:cNvSpPr/>
      </dsp:nvSpPr>
      <dsp:spPr>
        <a:xfrm>
          <a:off x="5443229" y="729373"/>
          <a:ext cx="476517" cy="476517"/>
        </a:xfrm>
        <a:prstGeom prst="triangle">
          <a:avLst>
            <a:gd name="adj" fmla="val 100000"/>
          </a:avLst>
        </a:prstGeom>
        <a:gradFill rotWithShape="0">
          <a:gsLst>
            <a:gs pos="0">
              <a:schemeClr val="accent5">
                <a:hueOff val="0"/>
                <a:satOff val="0"/>
                <a:lumOff val="0"/>
                <a:alphaOff val="0"/>
                <a:shade val="67000"/>
                <a:satMod val="150000"/>
              </a:schemeClr>
            </a:gs>
            <a:gs pos="30000">
              <a:schemeClr val="accent5">
                <a:hueOff val="0"/>
                <a:satOff val="0"/>
                <a:lumOff val="0"/>
                <a:alphaOff val="0"/>
                <a:shade val="94000"/>
                <a:satMod val="130000"/>
              </a:schemeClr>
            </a:gs>
            <a:gs pos="45000">
              <a:schemeClr val="accent5">
                <a:hueOff val="0"/>
                <a:satOff val="0"/>
                <a:lumOff val="0"/>
                <a:alphaOff val="0"/>
                <a:shade val="100000"/>
                <a:satMod val="120000"/>
              </a:schemeClr>
            </a:gs>
            <a:gs pos="55000">
              <a:schemeClr val="accent5">
                <a:hueOff val="0"/>
                <a:satOff val="0"/>
                <a:lumOff val="0"/>
                <a:alphaOff val="0"/>
                <a:shade val="100000"/>
                <a:satMod val="118000"/>
              </a:schemeClr>
            </a:gs>
            <a:gs pos="73000">
              <a:schemeClr val="accent5">
                <a:hueOff val="0"/>
                <a:satOff val="0"/>
                <a:lumOff val="0"/>
                <a:alphaOff val="0"/>
                <a:shade val="94000"/>
                <a:satMod val="130000"/>
              </a:schemeClr>
            </a:gs>
            <a:gs pos="100000">
              <a:schemeClr val="accent5">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2960EE-9393-41DA-9B44-6830B4ED83F1}">
      <dsp:nvSpPr>
        <dsp:cNvPr id="0" name=""/>
        <dsp:cNvSpPr/>
      </dsp:nvSpPr>
      <dsp:spPr>
        <a:xfrm rot="5400000">
          <a:off x="6743610" y="246693"/>
          <a:ext cx="1681175" cy="2797439"/>
        </a:xfrm>
        <a:prstGeom prst="corner">
          <a:avLst>
            <a:gd name="adj1" fmla="val 16120"/>
            <a:gd name="adj2" fmla="val 16110"/>
          </a:avLst>
        </a:prstGeom>
        <a:gradFill rotWithShape="0">
          <a:gsLst>
            <a:gs pos="0">
              <a:schemeClr val="accent6">
                <a:hueOff val="0"/>
                <a:satOff val="0"/>
                <a:lumOff val="0"/>
                <a:alphaOff val="0"/>
                <a:shade val="67000"/>
                <a:satMod val="150000"/>
              </a:schemeClr>
            </a:gs>
            <a:gs pos="30000">
              <a:schemeClr val="accent6">
                <a:hueOff val="0"/>
                <a:satOff val="0"/>
                <a:lumOff val="0"/>
                <a:alphaOff val="0"/>
                <a:shade val="94000"/>
                <a:satMod val="130000"/>
              </a:schemeClr>
            </a:gs>
            <a:gs pos="45000">
              <a:schemeClr val="accent6">
                <a:hueOff val="0"/>
                <a:satOff val="0"/>
                <a:lumOff val="0"/>
                <a:alphaOff val="0"/>
                <a:shade val="100000"/>
                <a:satMod val="120000"/>
              </a:schemeClr>
            </a:gs>
            <a:gs pos="55000">
              <a:schemeClr val="accent6">
                <a:hueOff val="0"/>
                <a:satOff val="0"/>
                <a:lumOff val="0"/>
                <a:alphaOff val="0"/>
                <a:shade val="100000"/>
                <a:satMod val="118000"/>
              </a:schemeClr>
            </a:gs>
            <a:gs pos="73000">
              <a:schemeClr val="accent6">
                <a:hueOff val="0"/>
                <a:satOff val="0"/>
                <a:lumOff val="0"/>
                <a:alphaOff val="0"/>
                <a:shade val="94000"/>
                <a:satMod val="130000"/>
              </a:schemeClr>
            </a:gs>
            <a:gs pos="100000">
              <a:schemeClr val="accent6">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F8F210-480E-428B-8574-11650243FC7E}">
      <dsp:nvSpPr>
        <dsp:cNvPr id="0" name=""/>
        <dsp:cNvSpPr/>
      </dsp:nvSpPr>
      <dsp:spPr>
        <a:xfrm>
          <a:off x="6462980" y="1082525"/>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b="1" kern="1200" dirty="0" smtClean="0">
              <a:solidFill>
                <a:schemeClr val="tx1"/>
              </a:solidFill>
            </a:rPr>
            <a:t>2.3</a:t>
          </a:r>
          <a:r>
            <a:rPr lang="tr-TR" sz="1800" kern="1200" dirty="0" smtClean="0">
              <a:solidFill>
                <a:schemeClr val="tx1"/>
              </a:solidFill>
            </a:rPr>
            <a:t> </a:t>
          </a:r>
          <a:r>
            <a:rPr lang="el-GR" sz="1800" kern="1200" dirty="0" smtClean="0">
              <a:solidFill>
                <a:schemeClr val="accent2">
                  <a:lumMod val="75000"/>
                </a:schemeClr>
              </a:solidFill>
            </a:rPr>
            <a:t>Αειφόρος διαχείριση προστατευόμενων περιοχών, οικοσυστημάτων και βιοποικιλότητας</a:t>
          </a:r>
        </a:p>
        <a:p>
          <a:pPr lvl="0" algn="ctr" defTabSz="800100" rtl="0">
            <a:lnSpc>
              <a:spcPct val="90000"/>
            </a:lnSpc>
            <a:spcBef>
              <a:spcPct val="0"/>
            </a:spcBef>
            <a:spcAft>
              <a:spcPct val="35000"/>
            </a:spcAft>
          </a:pPr>
          <a:endParaRPr lang="el-GR" sz="1800" b="0" kern="1200" dirty="0" smtClean="0">
            <a:solidFill>
              <a:schemeClr val="accent2">
                <a:lumMod val="75000"/>
              </a:schemeClr>
            </a:solidFill>
            <a:effectLst/>
            <a:latin typeface="Calibri" pitchFamily="34" charset="0"/>
          </a:endParaRPr>
        </a:p>
        <a:p>
          <a:pPr lvl="0" algn="ctr" defTabSz="800100" rtl="0">
            <a:lnSpc>
              <a:spcPct val="90000"/>
            </a:lnSpc>
            <a:spcBef>
              <a:spcPct val="0"/>
            </a:spcBef>
            <a:spcAft>
              <a:spcPct val="35000"/>
            </a:spcAft>
          </a:pPr>
          <a:r>
            <a:rPr lang="el-GR" sz="1800" b="1" kern="1200" dirty="0" smtClean="0">
              <a:solidFill>
                <a:schemeClr val="tx1"/>
              </a:solidFill>
            </a:rPr>
            <a:t>2.4</a:t>
          </a:r>
          <a:r>
            <a:rPr lang="tr-TR" sz="1800" kern="1200" dirty="0" smtClean="0">
              <a:solidFill>
                <a:schemeClr val="tx1"/>
              </a:solidFill>
            </a:rPr>
            <a:t> </a:t>
          </a:r>
          <a:r>
            <a:rPr lang="el-GR" sz="1800" kern="1200" dirty="0" smtClean="0">
              <a:solidFill>
                <a:schemeClr val="accent2">
                  <a:lumMod val="75000"/>
                </a:schemeClr>
              </a:solidFill>
            </a:rPr>
            <a:t>Πρόληψη, αντιμετώπιση και διαχείριση φυσικών καταστροφών και κινδύνων </a:t>
          </a:r>
          <a:endParaRPr lang="el-GR" sz="1800" b="0" kern="1200" dirty="0" smtClean="0">
            <a:solidFill>
              <a:schemeClr val="tx1"/>
            </a:solidFill>
            <a:effectLst/>
            <a:latin typeface="Calibri" pitchFamily="34" charset="0"/>
          </a:endParaRPr>
        </a:p>
      </dsp:txBody>
      <dsp:txXfrm>
        <a:off x="6462980" y="1082525"/>
        <a:ext cx="2525543" cy="2213787"/>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C9387-8DD4-4BB9-BC00-F0833EB07A9A}">
      <dsp:nvSpPr>
        <dsp:cNvPr id="0" name=""/>
        <dsp:cNvSpPr/>
      </dsp:nvSpPr>
      <dsp:spPr>
        <a:xfrm rot="5400000">
          <a:off x="493261" y="1818134"/>
          <a:ext cx="1681175" cy="2797439"/>
        </a:xfrm>
        <a:prstGeom prst="corner">
          <a:avLst>
            <a:gd name="adj1" fmla="val 16120"/>
            <a:gd name="adj2" fmla="val 16110"/>
          </a:avLst>
        </a:prstGeom>
        <a:gradFill rotWithShape="0">
          <a:gsLst>
            <a:gs pos="0">
              <a:schemeClr val="accent2">
                <a:hueOff val="0"/>
                <a:satOff val="0"/>
                <a:lumOff val="0"/>
                <a:alphaOff val="0"/>
                <a:shade val="67000"/>
                <a:satMod val="150000"/>
              </a:schemeClr>
            </a:gs>
            <a:gs pos="30000">
              <a:schemeClr val="accent2">
                <a:hueOff val="0"/>
                <a:satOff val="0"/>
                <a:lumOff val="0"/>
                <a:alphaOff val="0"/>
                <a:shade val="94000"/>
                <a:satMod val="130000"/>
              </a:schemeClr>
            </a:gs>
            <a:gs pos="45000">
              <a:schemeClr val="accent2">
                <a:hueOff val="0"/>
                <a:satOff val="0"/>
                <a:lumOff val="0"/>
                <a:alphaOff val="0"/>
                <a:shade val="100000"/>
                <a:satMod val="120000"/>
              </a:schemeClr>
            </a:gs>
            <a:gs pos="55000">
              <a:schemeClr val="accent2">
                <a:hueOff val="0"/>
                <a:satOff val="0"/>
                <a:lumOff val="0"/>
                <a:alphaOff val="0"/>
                <a:shade val="100000"/>
                <a:satMod val="118000"/>
              </a:schemeClr>
            </a:gs>
            <a:gs pos="73000">
              <a:schemeClr val="accent2">
                <a:hueOff val="0"/>
                <a:satOff val="0"/>
                <a:lumOff val="0"/>
                <a:alphaOff val="0"/>
                <a:shade val="94000"/>
                <a:satMod val="130000"/>
              </a:schemeClr>
            </a:gs>
            <a:gs pos="100000">
              <a:schemeClr val="accent2">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27B68D-5FAF-4BD2-9DCB-CA5115EB74CF}">
      <dsp:nvSpPr>
        <dsp:cNvPr id="0" name=""/>
        <dsp:cNvSpPr/>
      </dsp:nvSpPr>
      <dsp:spPr>
        <a:xfrm>
          <a:off x="279462" y="2612642"/>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kern="1200" dirty="0" smtClean="0"/>
            <a:t>Ανταγωνιστικότητα</a:t>
          </a:r>
          <a:endParaRPr lang="el-GR" sz="1800" b="0" kern="1200" dirty="0">
            <a:effectLst/>
            <a:latin typeface="Calibri" pitchFamily="34" charset="0"/>
          </a:endParaRPr>
        </a:p>
      </dsp:txBody>
      <dsp:txXfrm>
        <a:off x="279462" y="2612642"/>
        <a:ext cx="2525543" cy="2213787"/>
      </dsp:txXfrm>
    </dsp:sp>
    <dsp:sp modelId="{781E577A-8D4F-4A5E-B4AB-67014DC5EF31}">
      <dsp:nvSpPr>
        <dsp:cNvPr id="0" name=""/>
        <dsp:cNvSpPr/>
      </dsp:nvSpPr>
      <dsp:spPr>
        <a:xfrm>
          <a:off x="2328488" y="1570860"/>
          <a:ext cx="476517" cy="476517"/>
        </a:xfrm>
        <a:prstGeom prst="triangle">
          <a:avLst>
            <a:gd name="adj" fmla="val 100000"/>
          </a:avLst>
        </a:prstGeom>
        <a:gradFill rotWithShape="0">
          <a:gsLst>
            <a:gs pos="0">
              <a:schemeClr val="accent3">
                <a:hueOff val="0"/>
                <a:satOff val="0"/>
                <a:lumOff val="0"/>
                <a:alphaOff val="0"/>
                <a:shade val="67000"/>
                <a:satMod val="150000"/>
              </a:schemeClr>
            </a:gs>
            <a:gs pos="30000">
              <a:schemeClr val="accent3">
                <a:hueOff val="0"/>
                <a:satOff val="0"/>
                <a:lumOff val="0"/>
                <a:alphaOff val="0"/>
                <a:shade val="94000"/>
                <a:satMod val="130000"/>
              </a:schemeClr>
            </a:gs>
            <a:gs pos="45000">
              <a:schemeClr val="accent3">
                <a:hueOff val="0"/>
                <a:satOff val="0"/>
                <a:lumOff val="0"/>
                <a:alphaOff val="0"/>
                <a:shade val="100000"/>
                <a:satMod val="120000"/>
              </a:schemeClr>
            </a:gs>
            <a:gs pos="55000">
              <a:schemeClr val="accent3">
                <a:hueOff val="0"/>
                <a:satOff val="0"/>
                <a:lumOff val="0"/>
                <a:alphaOff val="0"/>
                <a:shade val="100000"/>
                <a:satMod val="118000"/>
              </a:schemeClr>
            </a:gs>
            <a:gs pos="73000">
              <a:schemeClr val="accent3">
                <a:hueOff val="0"/>
                <a:satOff val="0"/>
                <a:lumOff val="0"/>
                <a:alphaOff val="0"/>
                <a:shade val="94000"/>
                <a:satMod val="130000"/>
              </a:schemeClr>
            </a:gs>
            <a:gs pos="100000">
              <a:schemeClr val="accent3">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C91D6C-6AD7-4A22-A62C-BABC351700F8}">
      <dsp:nvSpPr>
        <dsp:cNvPr id="0" name=""/>
        <dsp:cNvSpPr/>
      </dsp:nvSpPr>
      <dsp:spPr>
        <a:xfrm rot="5400000">
          <a:off x="3651851" y="1011752"/>
          <a:ext cx="1681175" cy="2797439"/>
        </a:xfrm>
        <a:prstGeom prst="corner">
          <a:avLst>
            <a:gd name="adj1" fmla="val 16120"/>
            <a:gd name="adj2" fmla="val 16110"/>
          </a:avLst>
        </a:prstGeom>
        <a:gradFill rotWithShape="0">
          <a:gsLst>
            <a:gs pos="0">
              <a:schemeClr val="accent4">
                <a:hueOff val="0"/>
                <a:satOff val="0"/>
                <a:lumOff val="0"/>
                <a:alphaOff val="0"/>
                <a:shade val="67000"/>
                <a:satMod val="150000"/>
              </a:schemeClr>
            </a:gs>
            <a:gs pos="30000">
              <a:schemeClr val="accent4">
                <a:hueOff val="0"/>
                <a:satOff val="0"/>
                <a:lumOff val="0"/>
                <a:alphaOff val="0"/>
                <a:shade val="94000"/>
                <a:satMod val="130000"/>
              </a:schemeClr>
            </a:gs>
            <a:gs pos="45000">
              <a:schemeClr val="accent4">
                <a:hueOff val="0"/>
                <a:satOff val="0"/>
                <a:lumOff val="0"/>
                <a:alphaOff val="0"/>
                <a:shade val="100000"/>
                <a:satMod val="120000"/>
              </a:schemeClr>
            </a:gs>
            <a:gs pos="55000">
              <a:schemeClr val="accent4">
                <a:hueOff val="0"/>
                <a:satOff val="0"/>
                <a:lumOff val="0"/>
                <a:alphaOff val="0"/>
                <a:shade val="100000"/>
                <a:satMod val="118000"/>
              </a:schemeClr>
            </a:gs>
            <a:gs pos="73000">
              <a:schemeClr val="accent4">
                <a:hueOff val="0"/>
                <a:satOff val="0"/>
                <a:lumOff val="0"/>
                <a:alphaOff val="0"/>
                <a:shade val="94000"/>
                <a:satMod val="130000"/>
              </a:schemeClr>
            </a:gs>
            <a:gs pos="100000">
              <a:schemeClr val="accent4">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2B4D8D-0258-4346-BE27-5D1A97CB8109}">
      <dsp:nvSpPr>
        <dsp:cNvPr id="0" name=""/>
        <dsp:cNvSpPr/>
      </dsp:nvSpPr>
      <dsp:spPr>
        <a:xfrm>
          <a:off x="3371221" y="1847583"/>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b="1" kern="1200" dirty="0" smtClean="0"/>
            <a:t>1</a:t>
          </a:r>
          <a:r>
            <a:rPr lang="tr-TR" sz="1800" kern="1200" dirty="0" smtClean="0"/>
            <a:t> </a:t>
          </a:r>
          <a:r>
            <a:rPr lang="el-GR" sz="1800" kern="1200" dirty="0" smtClean="0"/>
            <a:t>Βελτίωση της ανταγωνιστικότητας στην περιοχής συνεργασίας</a:t>
          </a:r>
          <a:endParaRPr lang="el-GR" sz="1800" b="0" u="none" kern="1200" dirty="0" smtClean="0">
            <a:effectLst/>
            <a:latin typeface="Calibri" pitchFamily="34" charset="0"/>
          </a:endParaRPr>
        </a:p>
      </dsp:txBody>
      <dsp:txXfrm>
        <a:off x="3371221" y="1847583"/>
        <a:ext cx="2525543" cy="2213787"/>
      </dsp:txXfrm>
    </dsp:sp>
    <dsp:sp modelId="{FEBC395D-1907-4B30-852C-65F5FF8C0E70}">
      <dsp:nvSpPr>
        <dsp:cNvPr id="0" name=""/>
        <dsp:cNvSpPr/>
      </dsp:nvSpPr>
      <dsp:spPr>
        <a:xfrm>
          <a:off x="5443229" y="729373"/>
          <a:ext cx="476517" cy="476517"/>
        </a:xfrm>
        <a:prstGeom prst="triangle">
          <a:avLst>
            <a:gd name="adj" fmla="val 100000"/>
          </a:avLst>
        </a:prstGeom>
        <a:gradFill rotWithShape="0">
          <a:gsLst>
            <a:gs pos="0">
              <a:schemeClr val="accent5">
                <a:hueOff val="0"/>
                <a:satOff val="0"/>
                <a:lumOff val="0"/>
                <a:alphaOff val="0"/>
                <a:shade val="67000"/>
                <a:satMod val="150000"/>
              </a:schemeClr>
            </a:gs>
            <a:gs pos="30000">
              <a:schemeClr val="accent5">
                <a:hueOff val="0"/>
                <a:satOff val="0"/>
                <a:lumOff val="0"/>
                <a:alphaOff val="0"/>
                <a:shade val="94000"/>
                <a:satMod val="130000"/>
              </a:schemeClr>
            </a:gs>
            <a:gs pos="45000">
              <a:schemeClr val="accent5">
                <a:hueOff val="0"/>
                <a:satOff val="0"/>
                <a:lumOff val="0"/>
                <a:alphaOff val="0"/>
                <a:shade val="100000"/>
                <a:satMod val="120000"/>
              </a:schemeClr>
            </a:gs>
            <a:gs pos="55000">
              <a:schemeClr val="accent5">
                <a:hueOff val="0"/>
                <a:satOff val="0"/>
                <a:lumOff val="0"/>
                <a:alphaOff val="0"/>
                <a:shade val="100000"/>
                <a:satMod val="118000"/>
              </a:schemeClr>
            </a:gs>
            <a:gs pos="73000">
              <a:schemeClr val="accent5">
                <a:hueOff val="0"/>
                <a:satOff val="0"/>
                <a:lumOff val="0"/>
                <a:alphaOff val="0"/>
                <a:shade val="94000"/>
                <a:satMod val="130000"/>
              </a:schemeClr>
            </a:gs>
            <a:gs pos="100000">
              <a:schemeClr val="accent5">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2960EE-9393-41DA-9B44-6830B4ED83F1}">
      <dsp:nvSpPr>
        <dsp:cNvPr id="0" name=""/>
        <dsp:cNvSpPr/>
      </dsp:nvSpPr>
      <dsp:spPr>
        <a:xfrm rot="5400000">
          <a:off x="6743610" y="246693"/>
          <a:ext cx="1681175" cy="2797439"/>
        </a:xfrm>
        <a:prstGeom prst="corner">
          <a:avLst>
            <a:gd name="adj1" fmla="val 16120"/>
            <a:gd name="adj2" fmla="val 16110"/>
          </a:avLst>
        </a:prstGeom>
        <a:gradFill rotWithShape="0">
          <a:gsLst>
            <a:gs pos="0">
              <a:schemeClr val="accent6">
                <a:hueOff val="0"/>
                <a:satOff val="0"/>
                <a:lumOff val="0"/>
                <a:alphaOff val="0"/>
                <a:shade val="67000"/>
                <a:satMod val="150000"/>
              </a:schemeClr>
            </a:gs>
            <a:gs pos="30000">
              <a:schemeClr val="accent6">
                <a:hueOff val="0"/>
                <a:satOff val="0"/>
                <a:lumOff val="0"/>
                <a:alphaOff val="0"/>
                <a:shade val="94000"/>
                <a:satMod val="130000"/>
              </a:schemeClr>
            </a:gs>
            <a:gs pos="45000">
              <a:schemeClr val="accent6">
                <a:hueOff val="0"/>
                <a:satOff val="0"/>
                <a:lumOff val="0"/>
                <a:alphaOff val="0"/>
                <a:shade val="100000"/>
                <a:satMod val="120000"/>
              </a:schemeClr>
            </a:gs>
            <a:gs pos="55000">
              <a:schemeClr val="accent6">
                <a:hueOff val="0"/>
                <a:satOff val="0"/>
                <a:lumOff val="0"/>
                <a:alphaOff val="0"/>
                <a:shade val="100000"/>
                <a:satMod val="118000"/>
              </a:schemeClr>
            </a:gs>
            <a:gs pos="73000">
              <a:schemeClr val="accent6">
                <a:hueOff val="0"/>
                <a:satOff val="0"/>
                <a:lumOff val="0"/>
                <a:alphaOff val="0"/>
                <a:shade val="94000"/>
                <a:satMod val="130000"/>
              </a:schemeClr>
            </a:gs>
            <a:gs pos="100000">
              <a:schemeClr val="accent6">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F8F210-480E-428B-8574-11650243FC7E}">
      <dsp:nvSpPr>
        <dsp:cNvPr id="0" name=""/>
        <dsp:cNvSpPr/>
      </dsp:nvSpPr>
      <dsp:spPr>
        <a:xfrm>
          <a:off x="6462980" y="1082525"/>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b="1" kern="1200" dirty="0" smtClean="0">
              <a:solidFill>
                <a:schemeClr val="tx1"/>
              </a:solidFill>
            </a:rPr>
            <a:t>1.1</a:t>
          </a:r>
          <a:r>
            <a:rPr lang="tr-TR" sz="1800" kern="1200" dirty="0" smtClean="0">
              <a:solidFill>
                <a:schemeClr val="tx1"/>
              </a:solidFill>
            </a:rPr>
            <a:t> </a:t>
          </a:r>
          <a:r>
            <a:rPr lang="el-GR" sz="1800" b="0" i="0" kern="1200" dirty="0" smtClean="0">
              <a:solidFill>
                <a:schemeClr val="accent6">
                  <a:lumMod val="50000"/>
                </a:schemeClr>
              </a:solidFill>
            </a:rPr>
            <a:t>Ενίσχυση της επιχειρηματικότητας</a:t>
          </a:r>
        </a:p>
        <a:p>
          <a:pPr lvl="0" algn="ctr" defTabSz="800100" rtl="0">
            <a:lnSpc>
              <a:spcPct val="90000"/>
            </a:lnSpc>
            <a:spcBef>
              <a:spcPct val="0"/>
            </a:spcBef>
            <a:spcAft>
              <a:spcPct val="35000"/>
            </a:spcAft>
          </a:pPr>
          <a:endParaRPr lang="el-GR" sz="1800" b="0" kern="1200" dirty="0" smtClean="0">
            <a:solidFill>
              <a:schemeClr val="accent2">
                <a:lumMod val="75000"/>
              </a:schemeClr>
            </a:solidFill>
            <a:effectLst/>
            <a:latin typeface="Calibri" pitchFamily="34" charset="0"/>
          </a:endParaRPr>
        </a:p>
        <a:p>
          <a:pPr lvl="0" algn="ctr" defTabSz="800100" rtl="0">
            <a:lnSpc>
              <a:spcPct val="90000"/>
            </a:lnSpc>
            <a:spcBef>
              <a:spcPct val="0"/>
            </a:spcBef>
            <a:spcAft>
              <a:spcPct val="35000"/>
            </a:spcAft>
          </a:pPr>
          <a:r>
            <a:rPr lang="el-GR" sz="1800" b="1" kern="1200" dirty="0" smtClean="0">
              <a:solidFill>
                <a:schemeClr val="tx1"/>
              </a:solidFill>
            </a:rPr>
            <a:t>1.2</a:t>
          </a:r>
          <a:r>
            <a:rPr lang="tr-TR" sz="1800" kern="1200" dirty="0" smtClean="0">
              <a:solidFill>
                <a:schemeClr val="tx1"/>
              </a:solidFill>
            </a:rPr>
            <a:t> </a:t>
          </a:r>
          <a:r>
            <a:rPr lang="el-GR" sz="1800" b="0" i="0" kern="1200" dirty="0" smtClean="0">
              <a:solidFill>
                <a:schemeClr val="accent6">
                  <a:lumMod val="50000"/>
                </a:schemeClr>
              </a:solidFill>
            </a:rPr>
            <a:t>Ενίσχυση έρευνας – τεχνολογίας και καινοτομίας</a:t>
          </a:r>
        </a:p>
        <a:p>
          <a:pPr lvl="0" algn="ctr" defTabSz="800100" rtl="0">
            <a:lnSpc>
              <a:spcPct val="90000"/>
            </a:lnSpc>
            <a:spcBef>
              <a:spcPct val="0"/>
            </a:spcBef>
            <a:spcAft>
              <a:spcPct val="35000"/>
            </a:spcAft>
          </a:pPr>
          <a:endParaRPr lang="el-GR" sz="1800" b="0" i="0" kern="1200" dirty="0" smtClean="0"/>
        </a:p>
        <a:p>
          <a:pPr lvl="0" algn="ctr" defTabSz="800100" rtl="0">
            <a:lnSpc>
              <a:spcPct val="90000"/>
            </a:lnSpc>
            <a:spcBef>
              <a:spcPct val="0"/>
            </a:spcBef>
            <a:spcAft>
              <a:spcPct val="35000"/>
            </a:spcAft>
          </a:pPr>
          <a:r>
            <a:rPr lang="el-GR" sz="1800" b="1" kern="1200" dirty="0" smtClean="0">
              <a:solidFill>
                <a:schemeClr val="tx1"/>
              </a:solidFill>
            </a:rPr>
            <a:t>1.3 </a:t>
          </a:r>
          <a:r>
            <a:rPr lang="el-GR" sz="1800" b="0" i="0" kern="1200" dirty="0" smtClean="0">
              <a:solidFill>
                <a:schemeClr val="accent6">
                  <a:lumMod val="50000"/>
                </a:schemeClr>
              </a:solidFill>
            </a:rPr>
            <a:t>Ενίσχυση ανθρώπινου δυναμικού</a:t>
          </a:r>
          <a:endParaRPr lang="el-GR" sz="1800" b="0" kern="1200" dirty="0" smtClean="0">
            <a:solidFill>
              <a:schemeClr val="accent6">
                <a:lumMod val="50000"/>
              </a:schemeClr>
            </a:solidFill>
            <a:effectLst/>
            <a:latin typeface="Calibri" pitchFamily="34" charset="0"/>
          </a:endParaRPr>
        </a:p>
      </dsp:txBody>
      <dsp:txXfrm>
        <a:off x="6462980" y="1082525"/>
        <a:ext cx="2525543" cy="2213787"/>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C9387-8DD4-4BB9-BC00-F0833EB07A9A}">
      <dsp:nvSpPr>
        <dsp:cNvPr id="0" name=""/>
        <dsp:cNvSpPr/>
      </dsp:nvSpPr>
      <dsp:spPr>
        <a:xfrm rot="5400000">
          <a:off x="493261" y="1818134"/>
          <a:ext cx="1681175" cy="2797439"/>
        </a:xfrm>
        <a:prstGeom prst="corner">
          <a:avLst>
            <a:gd name="adj1" fmla="val 16120"/>
            <a:gd name="adj2" fmla="val 16110"/>
          </a:avLst>
        </a:prstGeom>
        <a:gradFill rotWithShape="0">
          <a:gsLst>
            <a:gs pos="0">
              <a:schemeClr val="accent2">
                <a:hueOff val="0"/>
                <a:satOff val="0"/>
                <a:lumOff val="0"/>
                <a:alphaOff val="0"/>
                <a:shade val="67000"/>
                <a:satMod val="150000"/>
              </a:schemeClr>
            </a:gs>
            <a:gs pos="30000">
              <a:schemeClr val="accent2">
                <a:hueOff val="0"/>
                <a:satOff val="0"/>
                <a:lumOff val="0"/>
                <a:alphaOff val="0"/>
                <a:shade val="94000"/>
                <a:satMod val="130000"/>
              </a:schemeClr>
            </a:gs>
            <a:gs pos="45000">
              <a:schemeClr val="accent2">
                <a:hueOff val="0"/>
                <a:satOff val="0"/>
                <a:lumOff val="0"/>
                <a:alphaOff val="0"/>
                <a:shade val="100000"/>
                <a:satMod val="120000"/>
              </a:schemeClr>
            </a:gs>
            <a:gs pos="55000">
              <a:schemeClr val="accent2">
                <a:hueOff val="0"/>
                <a:satOff val="0"/>
                <a:lumOff val="0"/>
                <a:alphaOff val="0"/>
                <a:shade val="100000"/>
                <a:satMod val="118000"/>
              </a:schemeClr>
            </a:gs>
            <a:gs pos="73000">
              <a:schemeClr val="accent2">
                <a:hueOff val="0"/>
                <a:satOff val="0"/>
                <a:lumOff val="0"/>
                <a:alphaOff val="0"/>
                <a:shade val="94000"/>
                <a:satMod val="130000"/>
              </a:schemeClr>
            </a:gs>
            <a:gs pos="100000">
              <a:schemeClr val="accent2">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27B68D-5FAF-4BD2-9DCB-CA5115EB74CF}">
      <dsp:nvSpPr>
        <dsp:cNvPr id="0" name=""/>
        <dsp:cNvSpPr/>
      </dsp:nvSpPr>
      <dsp:spPr>
        <a:xfrm>
          <a:off x="258652" y="2808319"/>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kern="1200" dirty="0" smtClean="0"/>
            <a:t>Φυσικό &amp; Πολιτιστικό Περιβάλλον</a:t>
          </a:r>
          <a:endParaRPr lang="el-GR" sz="1800" b="0" kern="1200" dirty="0">
            <a:effectLst/>
            <a:latin typeface="Calibri" pitchFamily="34" charset="0"/>
          </a:endParaRPr>
        </a:p>
      </dsp:txBody>
      <dsp:txXfrm>
        <a:off x="258652" y="2808319"/>
        <a:ext cx="2525543" cy="2213787"/>
      </dsp:txXfrm>
    </dsp:sp>
    <dsp:sp modelId="{781E577A-8D4F-4A5E-B4AB-67014DC5EF31}">
      <dsp:nvSpPr>
        <dsp:cNvPr id="0" name=""/>
        <dsp:cNvSpPr/>
      </dsp:nvSpPr>
      <dsp:spPr>
        <a:xfrm>
          <a:off x="2328488" y="1570860"/>
          <a:ext cx="476517" cy="476517"/>
        </a:xfrm>
        <a:prstGeom prst="triangle">
          <a:avLst>
            <a:gd name="adj" fmla="val 100000"/>
          </a:avLst>
        </a:prstGeom>
        <a:gradFill rotWithShape="0">
          <a:gsLst>
            <a:gs pos="0">
              <a:schemeClr val="accent3">
                <a:hueOff val="0"/>
                <a:satOff val="0"/>
                <a:lumOff val="0"/>
                <a:alphaOff val="0"/>
                <a:shade val="67000"/>
                <a:satMod val="150000"/>
              </a:schemeClr>
            </a:gs>
            <a:gs pos="30000">
              <a:schemeClr val="accent3">
                <a:hueOff val="0"/>
                <a:satOff val="0"/>
                <a:lumOff val="0"/>
                <a:alphaOff val="0"/>
                <a:shade val="94000"/>
                <a:satMod val="130000"/>
              </a:schemeClr>
            </a:gs>
            <a:gs pos="45000">
              <a:schemeClr val="accent3">
                <a:hueOff val="0"/>
                <a:satOff val="0"/>
                <a:lumOff val="0"/>
                <a:alphaOff val="0"/>
                <a:shade val="100000"/>
                <a:satMod val="120000"/>
              </a:schemeClr>
            </a:gs>
            <a:gs pos="55000">
              <a:schemeClr val="accent3">
                <a:hueOff val="0"/>
                <a:satOff val="0"/>
                <a:lumOff val="0"/>
                <a:alphaOff val="0"/>
                <a:shade val="100000"/>
                <a:satMod val="118000"/>
              </a:schemeClr>
            </a:gs>
            <a:gs pos="73000">
              <a:schemeClr val="accent3">
                <a:hueOff val="0"/>
                <a:satOff val="0"/>
                <a:lumOff val="0"/>
                <a:alphaOff val="0"/>
                <a:shade val="94000"/>
                <a:satMod val="130000"/>
              </a:schemeClr>
            </a:gs>
            <a:gs pos="100000">
              <a:schemeClr val="accent3">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C91D6C-6AD7-4A22-A62C-BABC351700F8}">
      <dsp:nvSpPr>
        <dsp:cNvPr id="0" name=""/>
        <dsp:cNvSpPr/>
      </dsp:nvSpPr>
      <dsp:spPr>
        <a:xfrm rot="5400000">
          <a:off x="3651851" y="1011752"/>
          <a:ext cx="1681175" cy="2797439"/>
        </a:xfrm>
        <a:prstGeom prst="corner">
          <a:avLst>
            <a:gd name="adj1" fmla="val 16120"/>
            <a:gd name="adj2" fmla="val 16110"/>
          </a:avLst>
        </a:prstGeom>
        <a:gradFill rotWithShape="0">
          <a:gsLst>
            <a:gs pos="0">
              <a:schemeClr val="accent4">
                <a:hueOff val="0"/>
                <a:satOff val="0"/>
                <a:lumOff val="0"/>
                <a:alphaOff val="0"/>
                <a:shade val="67000"/>
                <a:satMod val="150000"/>
              </a:schemeClr>
            </a:gs>
            <a:gs pos="30000">
              <a:schemeClr val="accent4">
                <a:hueOff val="0"/>
                <a:satOff val="0"/>
                <a:lumOff val="0"/>
                <a:alphaOff val="0"/>
                <a:shade val="94000"/>
                <a:satMod val="130000"/>
              </a:schemeClr>
            </a:gs>
            <a:gs pos="45000">
              <a:schemeClr val="accent4">
                <a:hueOff val="0"/>
                <a:satOff val="0"/>
                <a:lumOff val="0"/>
                <a:alphaOff val="0"/>
                <a:shade val="100000"/>
                <a:satMod val="120000"/>
              </a:schemeClr>
            </a:gs>
            <a:gs pos="55000">
              <a:schemeClr val="accent4">
                <a:hueOff val="0"/>
                <a:satOff val="0"/>
                <a:lumOff val="0"/>
                <a:alphaOff val="0"/>
                <a:shade val="100000"/>
                <a:satMod val="118000"/>
              </a:schemeClr>
            </a:gs>
            <a:gs pos="73000">
              <a:schemeClr val="accent4">
                <a:hueOff val="0"/>
                <a:satOff val="0"/>
                <a:lumOff val="0"/>
                <a:alphaOff val="0"/>
                <a:shade val="94000"/>
                <a:satMod val="130000"/>
              </a:schemeClr>
            </a:gs>
            <a:gs pos="100000">
              <a:schemeClr val="accent4">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2B4D8D-0258-4346-BE27-5D1A97CB8109}">
      <dsp:nvSpPr>
        <dsp:cNvPr id="0" name=""/>
        <dsp:cNvSpPr/>
      </dsp:nvSpPr>
      <dsp:spPr>
        <a:xfrm>
          <a:off x="3371221" y="1847583"/>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b="1" kern="1200" dirty="0" smtClean="0"/>
            <a:t>2</a:t>
          </a:r>
          <a:r>
            <a:rPr lang="tr-TR" sz="1800" kern="1200" dirty="0" smtClean="0"/>
            <a:t> </a:t>
          </a:r>
          <a:r>
            <a:rPr lang="el-GR" sz="1800" kern="1200" dirty="0" smtClean="0"/>
            <a:t>Προστασία φυσικών &amp; πολιτιστικών πόρων</a:t>
          </a:r>
          <a:endParaRPr lang="el-GR" sz="1800" b="0" u="none" kern="1200" dirty="0" smtClean="0">
            <a:effectLst/>
            <a:latin typeface="Calibri" pitchFamily="34" charset="0"/>
          </a:endParaRPr>
        </a:p>
      </dsp:txBody>
      <dsp:txXfrm>
        <a:off x="3371221" y="1847583"/>
        <a:ext cx="2525543" cy="2213787"/>
      </dsp:txXfrm>
    </dsp:sp>
    <dsp:sp modelId="{FEBC395D-1907-4B30-852C-65F5FF8C0E70}">
      <dsp:nvSpPr>
        <dsp:cNvPr id="0" name=""/>
        <dsp:cNvSpPr/>
      </dsp:nvSpPr>
      <dsp:spPr>
        <a:xfrm>
          <a:off x="5443229" y="729373"/>
          <a:ext cx="476517" cy="476517"/>
        </a:xfrm>
        <a:prstGeom prst="triangle">
          <a:avLst>
            <a:gd name="adj" fmla="val 100000"/>
          </a:avLst>
        </a:prstGeom>
        <a:gradFill rotWithShape="0">
          <a:gsLst>
            <a:gs pos="0">
              <a:schemeClr val="accent5">
                <a:hueOff val="0"/>
                <a:satOff val="0"/>
                <a:lumOff val="0"/>
                <a:alphaOff val="0"/>
                <a:shade val="67000"/>
                <a:satMod val="150000"/>
              </a:schemeClr>
            </a:gs>
            <a:gs pos="30000">
              <a:schemeClr val="accent5">
                <a:hueOff val="0"/>
                <a:satOff val="0"/>
                <a:lumOff val="0"/>
                <a:alphaOff val="0"/>
                <a:shade val="94000"/>
                <a:satMod val="130000"/>
              </a:schemeClr>
            </a:gs>
            <a:gs pos="45000">
              <a:schemeClr val="accent5">
                <a:hueOff val="0"/>
                <a:satOff val="0"/>
                <a:lumOff val="0"/>
                <a:alphaOff val="0"/>
                <a:shade val="100000"/>
                <a:satMod val="120000"/>
              </a:schemeClr>
            </a:gs>
            <a:gs pos="55000">
              <a:schemeClr val="accent5">
                <a:hueOff val="0"/>
                <a:satOff val="0"/>
                <a:lumOff val="0"/>
                <a:alphaOff val="0"/>
                <a:shade val="100000"/>
                <a:satMod val="118000"/>
              </a:schemeClr>
            </a:gs>
            <a:gs pos="73000">
              <a:schemeClr val="accent5">
                <a:hueOff val="0"/>
                <a:satOff val="0"/>
                <a:lumOff val="0"/>
                <a:alphaOff val="0"/>
                <a:shade val="94000"/>
                <a:satMod val="130000"/>
              </a:schemeClr>
            </a:gs>
            <a:gs pos="100000">
              <a:schemeClr val="accent5">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2960EE-9393-41DA-9B44-6830B4ED83F1}">
      <dsp:nvSpPr>
        <dsp:cNvPr id="0" name=""/>
        <dsp:cNvSpPr/>
      </dsp:nvSpPr>
      <dsp:spPr>
        <a:xfrm rot="5400000">
          <a:off x="6743610" y="246693"/>
          <a:ext cx="1681175" cy="2797439"/>
        </a:xfrm>
        <a:prstGeom prst="corner">
          <a:avLst>
            <a:gd name="adj1" fmla="val 16120"/>
            <a:gd name="adj2" fmla="val 16110"/>
          </a:avLst>
        </a:prstGeom>
        <a:gradFill rotWithShape="0">
          <a:gsLst>
            <a:gs pos="0">
              <a:schemeClr val="accent6">
                <a:hueOff val="0"/>
                <a:satOff val="0"/>
                <a:lumOff val="0"/>
                <a:alphaOff val="0"/>
                <a:shade val="67000"/>
                <a:satMod val="150000"/>
              </a:schemeClr>
            </a:gs>
            <a:gs pos="30000">
              <a:schemeClr val="accent6">
                <a:hueOff val="0"/>
                <a:satOff val="0"/>
                <a:lumOff val="0"/>
                <a:alphaOff val="0"/>
                <a:shade val="94000"/>
                <a:satMod val="130000"/>
              </a:schemeClr>
            </a:gs>
            <a:gs pos="45000">
              <a:schemeClr val="accent6">
                <a:hueOff val="0"/>
                <a:satOff val="0"/>
                <a:lumOff val="0"/>
                <a:alphaOff val="0"/>
                <a:shade val="100000"/>
                <a:satMod val="120000"/>
              </a:schemeClr>
            </a:gs>
            <a:gs pos="55000">
              <a:schemeClr val="accent6">
                <a:hueOff val="0"/>
                <a:satOff val="0"/>
                <a:lumOff val="0"/>
                <a:alphaOff val="0"/>
                <a:shade val="100000"/>
                <a:satMod val="118000"/>
              </a:schemeClr>
            </a:gs>
            <a:gs pos="73000">
              <a:schemeClr val="accent6">
                <a:hueOff val="0"/>
                <a:satOff val="0"/>
                <a:lumOff val="0"/>
                <a:alphaOff val="0"/>
                <a:shade val="94000"/>
                <a:satMod val="130000"/>
              </a:schemeClr>
            </a:gs>
            <a:gs pos="100000">
              <a:schemeClr val="accent6">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F8F210-480E-428B-8574-11650243FC7E}">
      <dsp:nvSpPr>
        <dsp:cNvPr id="0" name=""/>
        <dsp:cNvSpPr/>
      </dsp:nvSpPr>
      <dsp:spPr>
        <a:xfrm>
          <a:off x="6462980" y="1082525"/>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b="1" kern="1200" dirty="0" smtClean="0">
              <a:solidFill>
                <a:schemeClr val="tx1"/>
              </a:solidFill>
            </a:rPr>
            <a:t>2.1</a:t>
          </a:r>
          <a:r>
            <a:rPr lang="tr-TR" sz="1800" kern="1200" dirty="0" smtClean="0">
              <a:solidFill>
                <a:schemeClr val="tx1"/>
              </a:solidFill>
            </a:rPr>
            <a:t> </a:t>
          </a:r>
          <a:r>
            <a:rPr lang="el-GR" sz="1800" b="0" i="0" kern="1200" dirty="0" smtClean="0">
              <a:solidFill>
                <a:schemeClr val="accent6">
                  <a:lumMod val="50000"/>
                </a:schemeClr>
              </a:solidFill>
            </a:rPr>
            <a:t>Αξιοποίηση &amp; διαχείριση φυσικών &amp; πολιτιστικών πόρων</a:t>
          </a:r>
        </a:p>
        <a:p>
          <a:pPr lvl="0" algn="ctr" defTabSz="800100" rtl="0">
            <a:lnSpc>
              <a:spcPct val="90000"/>
            </a:lnSpc>
            <a:spcBef>
              <a:spcPct val="0"/>
            </a:spcBef>
            <a:spcAft>
              <a:spcPct val="35000"/>
            </a:spcAft>
          </a:pPr>
          <a:endParaRPr lang="el-GR" sz="1800" b="0" kern="1200" dirty="0" smtClean="0">
            <a:solidFill>
              <a:schemeClr val="accent2">
                <a:lumMod val="75000"/>
              </a:schemeClr>
            </a:solidFill>
            <a:effectLst/>
            <a:latin typeface="Calibri" pitchFamily="34" charset="0"/>
          </a:endParaRPr>
        </a:p>
        <a:p>
          <a:pPr lvl="0" algn="ctr" defTabSz="800100" rtl="0">
            <a:lnSpc>
              <a:spcPct val="90000"/>
            </a:lnSpc>
            <a:spcBef>
              <a:spcPct val="0"/>
            </a:spcBef>
            <a:spcAft>
              <a:spcPct val="35000"/>
            </a:spcAft>
          </a:pPr>
          <a:r>
            <a:rPr lang="el-GR" sz="1800" b="1" kern="1200" dirty="0" smtClean="0">
              <a:solidFill>
                <a:schemeClr val="tx1"/>
              </a:solidFill>
            </a:rPr>
            <a:t>2.2</a:t>
          </a:r>
          <a:r>
            <a:rPr lang="tr-TR" sz="1800" kern="1200" dirty="0" smtClean="0">
              <a:solidFill>
                <a:schemeClr val="tx1"/>
              </a:solidFill>
            </a:rPr>
            <a:t> </a:t>
          </a:r>
          <a:r>
            <a:rPr lang="el-GR" sz="1800" b="0" i="0" kern="1200" dirty="0" smtClean="0">
              <a:solidFill>
                <a:schemeClr val="accent6">
                  <a:lumMod val="50000"/>
                </a:schemeClr>
              </a:solidFill>
            </a:rPr>
            <a:t>Πρόληψη &amp; διαχείριση φυσικών &amp; τεχνολογικών κινδύνων</a:t>
          </a:r>
        </a:p>
      </dsp:txBody>
      <dsp:txXfrm>
        <a:off x="6462980" y="1082525"/>
        <a:ext cx="2525543" cy="2213787"/>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C9387-8DD4-4BB9-BC00-F0833EB07A9A}">
      <dsp:nvSpPr>
        <dsp:cNvPr id="0" name=""/>
        <dsp:cNvSpPr/>
      </dsp:nvSpPr>
      <dsp:spPr>
        <a:xfrm rot="5400000">
          <a:off x="493261" y="1818134"/>
          <a:ext cx="1681175" cy="2797439"/>
        </a:xfrm>
        <a:prstGeom prst="corner">
          <a:avLst>
            <a:gd name="adj1" fmla="val 16120"/>
            <a:gd name="adj2" fmla="val 16110"/>
          </a:avLst>
        </a:prstGeom>
        <a:gradFill rotWithShape="0">
          <a:gsLst>
            <a:gs pos="0">
              <a:schemeClr val="accent2">
                <a:hueOff val="0"/>
                <a:satOff val="0"/>
                <a:lumOff val="0"/>
                <a:alphaOff val="0"/>
                <a:shade val="67000"/>
                <a:satMod val="150000"/>
              </a:schemeClr>
            </a:gs>
            <a:gs pos="30000">
              <a:schemeClr val="accent2">
                <a:hueOff val="0"/>
                <a:satOff val="0"/>
                <a:lumOff val="0"/>
                <a:alphaOff val="0"/>
                <a:shade val="94000"/>
                <a:satMod val="130000"/>
              </a:schemeClr>
            </a:gs>
            <a:gs pos="45000">
              <a:schemeClr val="accent2">
                <a:hueOff val="0"/>
                <a:satOff val="0"/>
                <a:lumOff val="0"/>
                <a:alphaOff val="0"/>
                <a:shade val="100000"/>
                <a:satMod val="120000"/>
              </a:schemeClr>
            </a:gs>
            <a:gs pos="55000">
              <a:schemeClr val="accent2">
                <a:hueOff val="0"/>
                <a:satOff val="0"/>
                <a:lumOff val="0"/>
                <a:alphaOff val="0"/>
                <a:shade val="100000"/>
                <a:satMod val="118000"/>
              </a:schemeClr>
            </a:gs>
            <a:gs pos="73000">
              <a:schemeClr val="accent2">
                <a:hueOff val="0"/>
                <a:satOff val="0"/>
                <a:lumOff val="0"/>
                <a:alphaOff val="0"/>
                <a:shade val="94000"/>
                <a:satMod val="130000"/>
              </a:schemeClr>
            </a:gs>
            <a:gs pos="100000">
              <a:schemeClr val="accent2">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27B68D-5FAF-4BD2-9DCB-CA5115EB74CF}">
      <dsp:nvSpPr>
        <dsp:cNvPr id="0" name=""/>
        <dsp:cNvSpPr/>
      </dsp:nvSpPr>
      <dsp:spPr>
        <a:xfrm>
          <a:off x="258652" y="2808319"/>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kern="1200" dirty="0" smtClean="0"/>
            <a:t>Προσβασιμότητα &amp; Ασφάλεια Περιοχής</a:t>
          </a:r>
          <a:endParaRPr lang="el-GR" sz="1800" b="0" kern="1200" dirty="0">
            <a:effectLst/>
            <a:latin typeface="Calibri" pitchFamily="34" charset="0"/>
          </a:endParaRPr>
        </a:p>
      </dsp:txBody>
      <dsp:txXfrm>
        <a:off x="258652" y="2808319"/>
        <a:ext cx="2525543" cy="2213787"/>
      </dsp:txXfrm>
    </dsp:sp>
    <dsp:sp modelId="{781E577A-8D4F-4A5E-B4AB-67014DC5EF31}">
      <dsp:nvSpPr>
        <dsp:cNvPr id="0" name=""/>
        <dsp:cNvSpPr/>
      </dsp:nvSpPr>
      <dsp:spPr>
        <a:xfrm>
          <a:off x="2328488" y="1570860"/>
          <a:ext cx="476517" cy="476517"/>
        </a:xfrm>
        <a:prstGeom prst="triangle">
          <a:avLst>
            <a:gd name="adj" fmla="val 100000"/>
          </a:avLst>
        </a:prstGeom>
        <a:gradFill rotWithShape="0">
          <a:gsLst>
            <a:gs pos="0">
              <a:schemeClr val="accent3">
                <a:hueOff val="0"/>
                <a:satOff val="0"/>
                <a:lumOff val="0"/>
                <a:alphaOff val="0"/>
                <a:shade val="67000"/>
                <a:satMod val="150000"/>
              </a:schemeClr>
            </a:gs>
            <a:gs pos="30000">
              <a:schemeClr val="accent3">
                <a:hueOff val="0"/>
                <a:satOff val="0"/>
                <a:lumOff val="0"/>
                <a:alphaOff val="0"/>
                <a:shade val="94000"/>
                <a:satMod val="130000"/>
              </a:schemeClr>
            </a:gs>
            <a:gs pos="45000">
              <a:schemeClr val="accent3">
                <a:hueOff val="0"/>
                <a:satOff val="0"/>
                <a:lumOff val="0"/>
                <a:alphaOff val="0"/>
                <a:shade val="100000"/>
                <a:satMod val="120000"/>
              </a:schemeClr>
            </a:gs>
            <a:gs pos="55000">
              <a:schemeClr val="accent3">
                <a:hueOff val="0"/>
                <a:satOff val="0"/>
                <a:lumOff val="0"/>
                <a:alphaOff val="0"/>
                <a:shade val="100000"/>
                <a:satMod val="118000"/>
              </a:schemeClr>
            </a:gs>
            <a:gs pos="73000">
              <a:schemeClr val="accent3">
                <a:hueOff val="0"/>
                <a:satOff val="0"/>
                <a:lumOff val="0"/>
                <a:alphaOff val="0"/>
                <a:shade val="94000"/>
                <a:satMod val="130000"/>
              </a:schemeClr>
            </a:gs>
            <a:gs pos="100000">
              <a:schemeClr val="accent3">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C91D6C-6AD7-4A22-A62C-BABC351700F8}">
      <dsp:nvSpPr>
        <dsp:cNvPr id="0" name=""/>
        <dsp:cNvSpPr/>
      </dsp:nvSpPr>
      <dsp:spPr>
        <a:xfrm rot="5400000">
          <a:off x="3651851" y="1011752"/>
          <a:ext cx="1681175" cy="2797439"/>
        </a:xfrm>
        <a:prstGeom prst="corner">
          <a:avLst>
            <a:gd name="adj1" fmla="val 16120"/>
            <a:gd name="adj2" fmla="val 16110"/>
          </a:avLst>
        </a:prstGeom>
        <a:gradFill rotWithShape="0">
          <a:gsLst>
            <a:gs pos="0">
              <a:schemeClr val="accent4">
                <a:hueOff val="0"/>
                <a:satOff val="0"/>
                <a:lumOff val="0"/>
                <a:alphaOff val="0"/>
                <a:shade val="67000"/>
                <a:satMod val="150000"/>
              </a:schemeClr>
            </a:gs>
            <a:gs pos="30000">
              <a:schemeClr val="accent4">
                <a:hueOff val="0"/>
                <a:satOff val="0"/>
                <a:lumOff val="0"/>
                <a:alphaOff val="0"/>
                <a:shade val="94000"/>
                <a:satMod val="130000"/>
              </a:schemeClr>
            </a:gs>
            <a:gs pos="45000">
              <a:schemeClr val="accent4">
                <a:hueOff val="0"/>
                <a:satOff val="0"/>
                <a:lumOff val="0"/>
                <a:alphaOff val="0"/>
                <a:shade val="100000"/>
                <a:satMod val="120000"/>
              </a:schemeClr>
            </a:gs>
            <a:gs pos="55000">
              <a:schemeClr val="accent4">
                <a:hueOff val="0"/>
                <a:satOff val="0"/>
                <a:lumOff val="0"/>
                <a:alphaOff val="0"/>
                <a:shade val="100000"/>
                <a:satMod val="118000"/>
              </a:schemeClr>
            </a:gs>
            <a:gs pos="73000">
              <a:schemeClr val="accent4">
                <a:hueOff val="0"/>
                <a:satOff val="0"/>
                <a:lumOff val="0"/>
                <a:alphaOff val="0"/>
                <a:shade val="94000"/>
                <a:satMod val="130000"/>
              </a:schemeClr>
            </a:gs>
            <a:gs pos="100000">
              <a:schemeClr val="accent4">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2B4D8D-0258-4346-BE27-5D1A97CB8109}">
      <dsp:nvSpPr>
        <dsp:cNvPr id="0" name=""/>
        <dsp:cNvSpPr/>
      </dsp:nvSpPr>
      <dsp:spPr>
        <a:xfrm>
          <a:off x="3371221" y="1847583"/>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b="1" kern="1200" dirty="0" smtClean="0"/>
            <a:t>3</a:t>
          </a:r>
          <a:r>
            <a:rPr lang="tr-TR" sz="1800" kern="1200" dirty="0" smtClean="0"/>
            <a:t> </a:t>
          </a:r>
          <a:r>
            <a:rPr lang="el-GR" sz="1800" kern="1200" dirty="0" smtClean="0"/>
            <a:t>Ενίσχυση της ασφάλειας &amp; βελτίωση προσβασιμότητας σε δίκτυα &amp; υπηρεσίες</a:t>
          </a:r>
          <a:endParaRPr lang="el-GR" sz="1800" b="0" u="none" kern="1200" dirty="0" smtClean="0">
            <a:effectLst/>
            <a:latin typeface="Calibri" pitchFamily="34" charset="0"/>
          </a:endParaRPr>
        </a:p>
      </dsp:txBody>
      <dsp:txXfrm>
        <a:off x="3371221" y="1847583"/>
        <a:ext cx="2525543" cy="2213787"/>
      </dsp:txXfrm>
    </dsp:sp>
    <dsp:sp modelId="{FEBC395D-1907-4B30-852C-65F5FF8C0E70}">
      <dsp:nvSpPr>
        <dsp:cNvPr id="0" name=""/>
        <dsp:cNvSpPr/>
      </dsp:nvSpPr>
      <dsp:spPr>
        <a:xfrm>
          <a:off x="5443229" y="729373"/>
          <a:ext cx="476517" cy="476517"/>
        </a:xfrm>
        <a:prstGeom prst="triangle">
          <a:avLst>
            <a:gd name="adj" fmla="val 100000"/>
          </a:avLst>
        </a:prstGeom>
        <a:gradFill rotWithShape="0">
          <a:gsLst>
            <a:gs pos="0">
              <a:schemeClr val="accent5">
                <a:hueOff val="0"/>
                <a:satOff val="0"/>
                <a:lumOff val="0"/>
                <a:alphaOff val="0"/>
                <a:shade val="67000"/>
                <a:satMod val="150000"/>
              </a:schemeClr>
            </a:gs>
            <a:gs pos="30000">
              <a:schemeClr val="accent5">
                <a:hueOff val="0"/>
                <a:satOff val="0"/>
                <a:lumOff val="0"/>
                <a:alphaOff val="0"/>
                <a:shade val="94000"/>
                <a:satMod val="130000"/>
              </a:schemeClr>
            </a:gs>
            <a:gs pos="45000">
              <a:schemeClr val="accent5">
                <a:hueOff val="0"/>
                <a:satOff val="0"/>
                <a:lumOff val="0"/>
                <a:alphaOff val="0"/>
                <a:shade val="100000"/>
                <a:satMod val="120000"/>
              </a:schemeClr>
            </a:gs>
            <a:gs pos="55000">
              <a:schemeClr val="accent5">
                <a:hueOff val="0"/>
                <a:satOff val="0"/>
                <a:lumOff val="0"/>
                <a:alphaOff val="0"/>
                <a:shade val="100000"/>
                <a:satMod val="118000"/>
              </a:schemeClr>
            </a:gs>
            <a:gs pos="73000">
              <a:schemeClr val="accent5">
                <a:hueOff val="0"/>
                <a:satOff val="0"/>
                <a:lumOff val="0"/>
                <a:alphaOff val="0"/>
                <a:shade val="94000"/>
                <a:satMod val="130000"/>
              </a:schemeClr>
            </a:gs>
            <a:gs pos="100000">
              <a:schemeClr val="accent5">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2960EE-9393-41DA-9B44-6830B4ED83F1}">
      <dsp:nvSpPr>
        <dsp:cNvPr id="0" name=""/>
        <dsp:cNvSpPr/>
      </dsp:nvSpPr>
      <dsp:spPr>
        <a:xfrm rot="5400000">
          <a:off x="6743610" y="246693"/>
          <a:ext cx="1681175" cy="2797439"/>
        </a:xfrm>
        <a:prstGeom prst="corner">
          <a:avLst>
            <a:gd name="adj1" fmla="val 16120"/>
            <a:gd name="adj2" fmla="val 16110"/>
          </a:avLst>
        </a:prstGeom>
        <a:gradFill rotWithShape="0">
          <a:gsLst>
            <a:gs pos="0">
              <a:schemeClr val="accent6">
                <a:hueOff val="0"/>
                <a:satOff val="0"/>
                <a:lumOff val="0"/>
                <a:alphaOff val="0"/>
                <a:shade val="67000"/>
                <a:satMod val="150000"/>
              </a:schemeClr>
            </a:gs>
            <a:gs pos="30000">
              <a:schemeClr val="accent6">
                <a:hueOff val="0"/>
                <a:satOff val="0"/>
                <a:lumOff val="0"/>
                <a:alphaOff val="0"/>
                <a:shade val="94000"/>
                <a:satMod val="130000"/>
              </a:schemeClr>
            </a:gs>
            <a:gs pos="45000">
              <a:schemeClr val="accent6">
                <a:hueOff val="0"/>
                <a:satOff val="0"/>
                <a:lumOff val="0"/>
                <a:alphaOff val="0"/>
                <a:shade val="100000"/>
                <a:satMod val="120000"/>
              </a:schemeClr>
            </a:gs>
            <a:gs pos="55000">
              <a:schemeClr val="accent6">
                <a:hueOff val="0"/>
                <a:satOff val="0"/>
                <a:lumOff val="0"/>
                <a:alphaOff val="0"/>
                <a:shade val="100000"/>
                <a:satMod val="118000"/>
              </a:schemeClr>
            </a:gs>
            <a:gs pos="73000">
              <a:schemeClr val="accent6">
                <a:hueOff val="0"/>
                <a:satOff val="0"/>
                <a:lumOff val="0"/>
                <a:alphaOff val="0"/>
                <a:shade val="94000"/>
                <a:satMod val="130000"/>
              </a:schemeClr>
            </a:gs>
            <a:gs pos="100000">
              <a:schemeClr val="accent6">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F8F210-480E-428B-8574-11650243FC7E}">
      <dsp:nvSpPr>
        <dsp:cNvPr id="0" name=""/>
        <dsp:cNvSpPr/>
      </dsp:nvSpPr>
      <dsp:spPr>
        <a:xfrm>
          <a:off x="6462980" y="1082525"/>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b="1" kern="1200" dirty="0" smtClean="0">
              <a:solidFill>
                <a:schemeClr val="tx1"/>
              </a:solidFill>
            </a:rPr>
            <a:t>3.1</a:t>
          </a:r>
          <a:r>
            <a:rPr lang="tr-TR" sz="1800" kern="1200" dirty="0" smtClean="0">
              <a:solidFill>
                <a:schemeClr val="tx1"/>
              </a:solidFill>
            </a:rPr>
            <a:t> </a:t>
          </a:r>
          <a:r>
            <a:rPr lang="el-GR" sz="1800" b="0" i="0" kern="1200" dirty="0" smtClean="0">
              <a:solidFill>
                <a:schemeClr val="accent6">
                  <a:lumMod val="50000"/>
                </a:schemeClr>
              </a:solidFill>
            </a:rPr>
            <a:t>Ενίσχυση της ασφάλειας της περιοχής</a:t>
          </a:r>
        </a:p>
        <a:p>
          <a:pPr lvl="0" algn="ctr" defTabSz="800100" rtl="0">
            <a:lnSpc>
              <a:spcPct val="90000"/>
            </a:lnSpc>
            <a:spcBef>
              <a:spcPct val="0"/>
            </a:spcBef>
            <a:spcAft>
              <a:spcPct val="35000"/>
            </a:spcAft>
          </a:pPr>
          <a:endParaRPr lang="el-GR" sz="1800" b="0" kern="1200" dirty="0" smtClean="0">
            <a:solidFill>
              <a:schemeClr val="accent2">
                <a:lumMod val="75000"/>
              </a:schemeClr>
            </a:solidFill>
            <a:effectLst/>
            <a:latin typeface="Calibri" pitchFamily="34" charset="0"/>
          </a:endParaRPr>
        </a:p>
        <a:p>
          <a:pPr lvl="0" algn="ctr" defTabSz="800100" rtl="0">
            <a:lnSpc>
              <a:spcPct val="90000"/>
            </a:lnSpc>
            <a:spcBef>
              <a:spcPct val="0"/>
            </a:spcBef>
            <a:spcAft>
              <a:spcPct val="35000"/>
            </a:spcAft>
          </a:pPr>
          <a:r>
            <a:rPr lang="el-GR" sz="1800" b="1" kern="1200" dirty="0" smtClean="0">
              <a:solidFill>
                <a:schemeClr val="tx1"/>
              </a:solidFill>
            </a:rPr>
            <a:t>3.2</a:t>
          </a:r>
          <a:r>
            <a:rPr lang="tr-TR" sz="1800" kern="1200" dirty="0" smtClean="0">
              <a:solidFill>
                <a:schemeClr val="tx1"/>
              </a:solidFill>
            </a:rPr>
            <a:t> </a:t>
          </a:r>
          <a:r>
            <a:rPr lang="el-GR" sz="1800" b="0" i="0" kern="1200" dirty="0" smtClean="0">
              <a:solidFill>
                <a:schemeClr val="accent6">
                  <a:lumMod val="50000"/>
                </a:schemeClr>
              </a:solidFill>
            </a:rPr>
            <a:t>Βελτίωση των συστημάτων μεταφορών &amp; επικοινωνιών</a:t>
          </a:r>
        </a:p>
        <a:p>
          <a:pPr lvl="0" algn="ctr" defTabSz="800100" rtl="0">
            <a:lnSpc>
              <a:spcPct val="90000"/>
            </a:lnSpc>
            <a:spcBef>
              <a:spcPct val="0"/>
            </a:spcBef>
            <a:spcAft>
              <a:spcPct val="35000"/>
            </a:spcAft>
          </a:pPr>
          <a:endParaRPr lang="el-GR" sz="1800" b="0" i="0" kern="1200" dirty="0" smtClean="0">
            <a:solidFill>
              <a:schemeClr val="accent6">
                <a:lumMod val="50000"/>
              </a:schemeClr>
            </a:solidFill>
          </a:endParaRPr>
        </a:p>
        <a:p>
          <a:pPr lvl="0" algn="ctr" defTabSz="800100" rtl="0">
            <a:lnSpc>
              <a:spcPct val="90000"/>
            </a:lnSpc>
            <a:spcBef>
              <a:spcPct val="0"/>
            </a:spcBef>
            <a:spcAft>
              <a:spcPct val="35000"/>
            </a:spcAft>
          </a:pPr>
          <a:r>
            <a:rPr lang="el-GR" sz="1800" b="1" kern="1200" dirty="0" smtClean="0">
              <a:solidFill>
                <a:schemeClr val="tx1"/>
              </a:solidFill>
            </a:rPr>
            <a:t>3.3</a:t>
          </a:r>
          <a:r>
            <a:rPr lang="tr-TR" sz="1800" kern="1200" dirty="0" smtClean="0">
              <a:solidFill>
                <a:schemeClr val="tx1"/>
              </a:solidFill>
            </a:rPr>
            <a:t> </a:t>
          </a:r>
          <a:r>
            <a:rPr lang="el-GR" sz="1800" b="0" i="0" kern="1200" dirty="0" smtClean="0">
              <a:solidFill>
                <a:schemeClr val="accent6">
                  <a:lumMod val="50000"/>
                </a:schemeClr>
              </a:solidFill>
            </a:rPr>
            <a:t>Βελτίωση της πρόσβασης σε δίκτυα πληροφόρησης &amp; επικοινωνίας</a:t>
          </a:r>
        </a:p>
      </dsp:txBody>
      <dsp:txXfrm>
        <a:off x="6462980" y="1082525"/>
        <a:ext cx="2525543" cy="2213787"/>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C9387-8DD4-4BB9-BC00-F0833EB07A9A}">
      <dsp:nvSpPr>
        <dsp:cNvPr id="0" name=""/>
        <dsp:cNvSpPr/>
      </dsp:nvSpPr>
      <dsp:spPr>
        <a:xfrm rot="5400000">
          <a:off x="493261" y="1818134"/>
          <a:ext cx="1681175" cy="2797439"/>
        </a:xfrm>
        <a:prstGeom prst="corner">
          <a:avLst>
            <a:gd name="adj1" fmla="val 16120"/>
            <a:gd name="adj2" fmla="val 16110"/>
          </a:avLst>
        </a:prstGeom>
        <a:gradFill rotWithShape="0">
          <a:gsLst>
            <a:gs pos="0">
              <a:schemeClr val="accent2">
                <a:hueOff val="0"/>
                <a:satOff val="0"/>
                <a:lumOff val="0"/>
                <a:alphaOff val="0"/>
                <a:shade val="67000"/>
                <a:satMod val="150000"/>
              </a:schemeClr>
            </a:gs>
            <a:gs pos="30000">
              <a:schemeClr val="accent2">
                <a:hueOff val="0"/>
                <a:satOff val="0"/>
                <a:lumOff val="0"/>
                <a:alphaOff val="0"/>
                <a:shade val="94000"/>
                <a:satMod val="130000"/>
              </a:schemeClr>
            </a:gs>
            <a:gs pos="45000">
              <a:schemeClr val="accent2">
                <a:hueOff val="0"/>
                <a:satOff val="0"/>
                <a:lumOff val="0"/>
                <a:alphaOff val="0"/>
                <a:shade val="100000"/>
                <a:satMod val="120000"/>
              </a:schemeClr>
            </a:gs>
            <a:gs pos="55000">
              <a:schemeClr val="accent2">
                <a:hueOff val="0"/>
                <a:satOff val="0"/>
                <a:lumOff val="0"/>
                <a:alphaOff val="0"/>
                <a:shade val="100000"/>
                <a:satMod val="118000"/>
              </a:schemeClr>
            </a:gs>
            <a:gs pos="73000">
              <a:schemeClr val="accent2">
                <a:hueOff val="0"/>
                <a:satOff val="0"/>
                <a:lumOff val="0"/>
                <a:alphaOff val="0"/>
                <a:shade val="94000"/>
                <a:satMod val="130000"/>
              </a:schemeClr>
            </a:gs>
            <a:gs pos="100000">
              <a:schemeClr val="accent2">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27B68D-5FAF-4BD2-9DCB-CA5115EB74CF}">
      <dsp:nvSpPr>
        <dsp:cNvPr id="0" name=""/>
        <dsp:cNvSpPr/>
      </dsp:nvSpPr>
      <dsp:spPr>
        <a:xfrm>
          <a:off x="258652" y="2808319"/>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kern="1200" dirty="0" smtClean="0"/>
            <a:t>Καινοτομία &amp; Ανταγωνιστικότητα</a:t>
          </a:r>
          <a:endParaRPr lang="el-GR" sz="1800" b="0" kern="1200" dirty="0">
            <a:effectLst/>
            <a:latin typeface="Calibri" pitchFamily="34" charset="0"/>
          </a:endParaRPr>
        </a:p>
      </dsp:txBody>
      <dsp:txXfrm>
        <a:off x="258652" y="2808319"/>
        <a:ext cx="2525543" cy="2213787"/>
      </dsp:txXfrm>
    </dsp:sp>
    <dsp:sp modelId="{781E577A-8D4F-4A5E-B4AB-67014DC5EF31}">
      <dsp:nvSpPr>
        <dsp:cNvPr id="0" name=""/>
        <dsp:cNvSpPr/>
      </dsp:nvSpPr>
      <dsp:spPr>
        <a:xfrm>
          <a:off x="2328488" y="1570860"/>
          <a:ext cx="476517" cy="476517"/>
        </a:xfrm>
        <a:prstGeom prst="triangle">
          <a:avLst>
            <a:gd name="adj" fmla="val 100000"/>
          </a:avLst>
        </a:prstGeom>
        <a:gradFill rotWithShape="0">
          <a:gsLst>
            <a:gs pos="0">
              <a:schemeClr val="accent3">
                <a:hueOff val="0"/>
                <a:satOff val="0"/>
                <a:lumOff val="0"/>
                <a:alphaOff val="0"/>
                <a:shade val="67000"/>
                <a:satMod val="150000"/>
              </a:schemeClr>
            </a:gs>
            <a:gs pos="30000">
              <a:schemeClr val="accent3">
                <a:hueOff val="0"/>
                <a:satOff val="0"/>
                <a:lumOff val="0"/>
                <a:alphaOff val="0"/>
                <a:shade val="94000"/>
                <a:satMod val="130000"/>
              </a:schemeClr>
            </a:gs>
            <a:gs pos="45000">
              <a:schemeClr val="accent3">
                <a:hueOff val="0"/>
                <a:satOff val="0"/>
                <a:lumOff val="0"/>
                <a:alphaOff val="0"/>
                <a:shade val="100000"/>
                <a:satMod val="120000"/>
              </a:schemeClr>
            </a:gs>
            <a:gs pos="55000">
              <a:schemeClr val="accent3">
                <a:hueOff val="0"/>
                <a:satOff val="0"/>
                <a:lumOff val="0"/>
                <a:alphaOff val="0"/>
                <a:shade val="100000"/>
                <a:satMod val="118000"/>
              </a:schemeClr>
            </a:gs>
            <a:gs pos="73000">
              <a:schemeClr val="accent3">
                <a:hueOff val="0"/>
                <a:satOff val="0"/>
                <a:lumOff val="0"/>
                <a:alphaOff val="0"/>
                <a:shade val="94000"/>
                <a:satMod val="130000"/>
              </a:schemeClr>
            </a:gs>
            <a:gs pos="100000">
              <a:schemeClr val="accent3">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C91D6C-6AD7-4A22-A62C-BABC351700F8}">
      <dsp:nvSpPr>
        <dsp:cNvPr id="0" name=""/>
        <dsp:cNvSpPr/>
      </dsp:nvSpPr>
      <dsp:spPr>
        <a:xfrm rot="5400000">
          <a:off x="3651851" y="1011752"/>
          <a:ext cx="1681175" cy="2797439"/>
        </a:xfrm>
        <a:prstGeom prst="corner">
          <a:avLst>
            <a:gd name="adj1" fmla="val 16120"/>
            <a:gd name="adj2" fmla="val 16110"/>
          </a:avLst>
        </a:prstGeom>
        <a:gradFill rotWithShape="0">
          <a:gsLst>
            <a:gs pos="0">
              <a:schemeClr val="accent4">
                <a:hueOff val="0"/>
                <a:satOff val="0"/>
                <a:lumOff val="0"/>
                <a:alphaOff val="0"/>
                <a:shade val="67000"/>
                <a:satMod val="150000"/>
              </a:schemeClr>
            </a:gs>
            <a:gs pos="30000">
              <a:schemeClr val="accent4">
                <a:hueOff val="0"/>
                <a:satOff val="0"/>
                <a:lumOff val="0"/>
                <a:alphaOff val="0"/>
                <a:shade val="94000"/>
                <a:satMod val="130000"/>
              </a:schemeClr>
            </a:gs>
            <a:gs pos="45000">
              <a:schemeClr val="accent4">
                <a:hueOff val="0"/>
                <a:satOff val="0"/>
                <a:lumOff val="0"/>
                <a:alphaOff val="0"/>
                <a:shade val="100000"/>
                <a:satMod val="120000"/>
              </a:schemeClr>
            </a:gs>
            <a:gs pos="55000">
              <a:schemeClr val="accent4">
                <a:hueOff val="0"/>
                <a:satOff val="0"/>
                <a:lumOff val="0"/>
                <a:alphaOff val="0"/>
                <a:shade val="100000"/>
                <a:satMod val="118000"/>
              </a:schemeClr>
            </a:gs>
            <a:gs pos="73000">
              <a:schemeClr val="accent4">
                <a:hueOff val="0"/>
                <a:satOff val="0"/>
                <a:lumOff val="0"/>
                <a:alphaOff val="0"/>
                <a:shade val="94000"/>
                <a:satMod val="130000"/>
              </a:schemeClr>
            </a:gs>
            <a:gs pos="100000">
              <a:schemeClr val="accent4">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2B4D8D-0258-4346-BE27-5D1A97CB8109}">
      <dsp:nvSpPr>
        <dsp:cNvPr id="0" name=""/>
        <dsp:cNvSpPr/>
      </dsp:nvSpPr>
      <dsp:spPr>
        <a:xfrm>
          <a:off x="3371221" y="1847583"/>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US" sz="1800" b="1" kern="1200" dirty="0" smtClean="0"/>
            <a:t>1.b</a:t>
          </a:r>
          <a:r>
            <a:rPr lang="tr-TR" sz="1800" kern="1200" dirty="0" smtClean="0"/>
            <a:t> </a:t>
          </a:r>
          <a:r>
            <a:rPr lang="el-GR" sz="1800" kern="1200" dirty="0" smtClean="0"/>
            <a:t>Ενδυνάμωση της έρευνας, της τεχνολογικής ανάπτυξης &amp; της καινοτομίας</a:t>
          </a:r>
          <a:endParaRPr lang="el-GR" sz="1800" b="0" u="none" kern="1200" dirty="0" smtClean="0">
            <a:effectLst/>
            <a:latin typeface="Calibri" pitchFamily="34" charset="0"/>
          </a:endParaRPr>
        </a:p>
      </dsp:txBody>
      <dsp:txXfrm>
        <a:off x="3371221" y="1847583"/>
        <a:ext cx="2525543" cy="2213787"/>
      </dsp:txXfrm>
    </dsp:sp>
    <dsp:sp modelId="{FEBC395D-1907-4B30-852C-65F5FF8C0E70}">
      <dsp:nvSpPr>
        <dsp:cNvPr id="0" name=""/>
        <dsp:cNvSpPr/>
      </dsp:nvSpPr>
      <dsp:spPr>
        <a:xfrm>
          <a:off x="5443229" y="729373"/>
          <a:ext cx="476517" cy="476517"/>
        </a:xfrm>
        <a:prstGeom prst="triangle">
          <a:avLst>
            <a:gd name="adj" fmla="val 100000"/>
          </a:avLst>
        </a:prstGeom>
        <a:gradFill rotWithShape="0">
          <a:gsLst>
            <a:gs pos="0">
              <a:schemeClr val="accent5">
                <a:hueOff val="0"/>
                <a:satOff val="0"/>
                <a:lumOff val="0"/>
                <a:alphaOff val="0"/>
                <a:shade val="67000"/>
                <a:satMod val="150000"/>
              </a:schemeClr>
            </a:gs>
            <a:gs pos="30000">
              <a:schemeClr val="accent5">
                <a:hueOff val="0"/>
                <a:satOff val="0"/>
                <a:lumOff val="0"/>
                <a:alphaOff val="0"/>
                <a:shade val="94000"/>
                <a:satMod val="130000"/>
              </a:schemeClr>
            </a:gs>
            <a:gs pos="45000">
              <a:schemeClr val="accent5">
                <a:hueOff val="0"/>
                <a:satOff val="0"/>
                <a:lumOff val="0"/>
                <a:alphaOff val="0"/>
                <a:shade val="100000"/>
                <a:satMod val="120000"/>
              </a:schemeClr>
            </a:gs>
            <a:gs pos="55000">
              <a:schemeClr val="accent5">
                <a:hueOff val="0"/>
                <a:satOff val="0"/>
                <a:lumOff val="0"/>
                <a:alphaOff val="0"/>
                <a:shade val="100000"/>
                <a:satMod val="118000"/>
              </a:schemeClr>
            </a:gs>
            <a:gs pos="73000">
              <a:schemeClr val="accent5">
                <a:hueOff val="0"/>
                <a:satOff val="0"/>
                <a:lumOff val="0"/>
                <a:alphaOff val="0"/>
                <a:shade val="94000"/>
                <a:satMod val="130000"/>
              </a:schemeClr>
            </a:gs>
            <a:gs pos="100000">
              <a:schemeClr val="accent5">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2960EE-9393-41DA-9B44-6830B4ED83F1}">
      <dsp:nvSpPr>
        <dsp:cNvPr id="0" name=""/>
        <dsp:cNvSpPr/>
      </dsp:nvSpPr>
      <dsp:spPr>
        <a:xfrm rot="5400000">
          <a:off x="6743610" y="246693"/>
          <a:ext cx="1681175" cy="2797439"/>
        </a:xfrm>
        <a:prstGeom prst="corner">
          <a:avLst>
            <a:gd name="adj1" fmla="val 16120"/>
            <a:gd name="adj2" fmla="val 16110"/>
          </a:avLst>
        </a:prstGeom>
        <a:gradFill rotWithShape="0">
          <a:gsLst>
            <a:gs pos="0">
              <a:schemeClr val="accent6">
                <a:hueOff val="0"/>
                <a:satOff val="0"/>
                <a:lumOff val="0"/>
                <a:alphaOff val="0"/>
                <a:shade val="67000"/>
                <a:satMod val="150000"/>
              </a:schemeClr>
            </a:gs>
            <a:gs pos="30000">
              <a:schemeClr val="accent6">
                <a:hueOff val="0"/>
                <a:satOff val="0"/>
                <a:lumOff val="0"/>
                <a:alphaOff val="0"/>
                <a:shade val="94000"/>
                <a:satMod val="130000"/>
              </a:schemeClr>
            </a:gs>
            <a:gs pos="45000">
              <a:schemeClr val="accent6">
                <a:hueOff val="0"/>
                <a:satOff val="0"/>
                <a:lumOff val="0"/>
                <a:alphaOff val="0"/>
                <a:shade val="100000"/>
                <a:satMod val="120000"/>
              </a:schemeClr>
            </a:gs>
            <a:gs pos="55000">
              <a:schemeClr val="accent6">
                <a:hueOff val="0"/>
                <a:satOff val="0"/>
                <a:lumOff val="0"/>
                <a:alphaOff val="0"/>
                <a:shade val="100000"/>
                <a:satMod val="118000"/>
              </a:schemeClr>
            </a:gs>
            <a:gs pos="73000">
              <a:schemeClr val="accent6">
                <a:hueOff val="0"/>
                <a:satOff val="0"/>
                <a:lumOff val="0"/>
                <a:alphaOff val="0"/>
                <a:shade val="94000"/>
                <a:satMod val="130000"/>
              </a:schemeClr>
            </a:gs>
            <a:gs pos="100000">
              <a:schemeClr val="accent6">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F8F210-480E-428B-8574-11650243FC7E}">
      <dsp:nvSpPr>
        <dsp:cNvPr id="0" name=""/>
        <dsp:cNvSpPr/>
      </dsp:nvSpPr>
      <dsp:spPr>
        <a:xfrm>
          <a:off x="6462980" y="1082525"/>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b="1" kern="1200" dirty="0" smtClean="0">
              <a:solidFill>
                <a:schemeClr val="tx1"/>
              </a:solidFill>
            </a:rPr>
            <a:t>1.</a:t>
          </a:r>
          <a:r>
            <a:rPr lang="tr-TR" sz="1800" b="1" kern="1200" dirty="0" smtClean="0">
              <a:solidFill>
                <a:schemeClr val="tx1"/>
              </a:solidFill>
            </a:rPr>
            <a:t>b</a:t>
          </a:r>
          <a:r>
            <a:rPr lang="tr-TR" sz="1800" kern="1200" dirty="0" smtClean="0">
              <a:solidFill>
                <a:schemeClr val="tx1"/>
              </a:solidFill>
            </a:rPr>
            <a:t> </a:t>
          </a:r>
          <a:r>
            <a:rPr lang="el-GR" sz="1800" kern="1200" dirty="0" smtClean="0">
              <a:solidFill>
                <a:schemeClr val="tx1"/>
              </a:solidFill>
            </a:rPr>
            <a:t>Προώθηση επιχειρηματικών επενδύσεων σε έρευνα και καινοτομία, διασύνδεση με επιχειρήσεις &amp; αναπτυξιακά &amp; εκπαιδευτικά κέντρα, μεταφορά τεχνολογίας, προώθηση</a:t>
          </a:r>
          <a:r>
            <a:rPr lang="en-US" sz="1800" kern="1200" dirty="0" smtClean="0">
              <a:solidFill>
                <a:schemeClr val="tx1"/>
              </a:solidFill>
            </a:rPr>
            <a:t> clusters</a:t>
          </a:r>
          <a:r>
            <a:rPr lang="el-GR" sz="1800" kern="1200" dirty="0" smtClean="0">
              <a:solidFill>
                <a:schemeClr val="tx1"/>
              </a:solidFill>
            </a:rPr>
            <a:t>,  έξυπνης εξειδίκευσης</a:t>
          </a:r>
          <a:endParaRPr lang="el-GR" sz="1800" b="0" i="0" kern="1200" dirty="0" smtClean="0">
            <a:solidFill>
              <a:schemeClr val="accent6">
                <a:lumMod val="50000"/>
              </a:schemeClr>
            </a:solidFill>
          </a:endParaRPr>
        </a:p>
      </dsp:txBody>
      <dsp:txXfrm>
        <a:off x="6462980" y="1082525"/>
        <a:ext cx="2525543" cy="22137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9532C-9CF8-47DC-8F34-265CB89AEC73}">
      <dsp:nvSpPr>
        <dsp:cNvPr id="0" name=""/>
        <dsp:cNvSpPr/>
      </dsp:nvSpPr>
      <dsp:spPr>
        <a:xfrm>
          <a:off x="1821904" y="0"/>
          <a:ext cx="4997152" cy="4997152"/>
        </a:xfrm>
        <a:prstGeom prst="diamond">
          <a:avLst/>
        </a:prstGeom>
        <a:solidFill>
          <a:schemeClr val="tx2">
            <a:lumMod val="60000"/>
            <a:lumOff val="4000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0BA2D900-D9C0-44C7-B192-0BC5775D0B1F}">
      <dsp:nvSpPr>
        <dsp:cNvPr id="0" name=""/>
        <dsp:cNvSpPr/>
      </dsp:nvSpPr>
      <dsp:spPr>
        <a:xfrm>
          <a:off x="2296633" y="474729"/>
          <a:ext cx="1948889" cy="1948889"/>
        </a:xfrm>
        <a:prstGeom prst="roundRect">
          <a:avLst/>
        </a:prstGeom>
        <a:solidFill>
          <a:schemeClr val="accent2">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kern="1200" dirty="0" smtClean="0">
              <a:solidFill>
                <a:schemeClr val="bg1"/>
              </a:solidFill>
              <a:latin typeface="Calibri" panose="020F0502020204030204" pitchFamily="34" charset="0"/>
            </a:rPr>
            <a:t>Έρευνα, τεχνολογική ανάπτυξη και καινοτομία</a:t>
          </a:r>
          <a:endParaRPr lang="el-GR" sz="1600" kern="1200" dirty="0">
            <a:solidFill>
              <a:schemeClr val="bg1"/>
            </a:solidFill>
            <a:latin typeface="Calibri" panose="020F0502020204030204" pitchFamily="34" charset="0"/>
          </a:endParaRPr>
        </a:p>
      </dsp:txBody>
      <dsp:txXfrm>
        <a:off x="2391770" y="569866"/>
        <a:ext cx="1758615" cy="1758615"/>
      </dsp:txXfrm>
    </dsp:sp>
    <dsp:sp modelId="{061F608D-75B0-4DDE-827E-4ED4CFA89DDE}">
      <dsp:nvSpPr>
        <dsp:cNvPr id="0" name=""/>
        <dsp:cNvSpPr/>
      </dsp:nvSpPr>
      <dsp:spPr>
        <a:xfrm>
          <a:off x="4395437" y="474729"/>
          <a:ext cx="1948889" cy="1948889"/>
        </a:xfrm>
        <a:prstGeom prst="roundRect">
          <a:avLst/>
        </a:prstGeom>
        <a:solidFill>
          <a:schemeClr val="accent2">
            <a:lumMod val="7500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kern="1200" dirty="0" smtClean="0">
              <a:solidFill>
                <a:schemeClr val="bg1"/>
              </a:solidFill>
              <a:latin typeface="Calibri" panose="020F0502020204030204" pitchFamily="34" charset="0"/>
            </a:rPr>
            <a:t>Ανταγωνιστικότητα των ΜΜΕ</a:t>
          </a:r>
          <a:endParaRPr lang="el-GR" sz="1600" kern="1200" dirty="0">
            <a:solidFill>
              <a:schemeClr val="bg1"/>
            </a:solidFill>
            <a:latin typeface="Calibri" panose="020F0502020204030204" pitchFamily="34" charset="0"/>
          </a:endParaRPr>
        </a:p>
      </dsp:txBody>
      <dsp:txXfrm>
        <a:off x="4490574" y="569866"/>
        <a:ext cx="1758615" cy="1758615"/>
      </dsp:txXfrm>
    </dsp:sp>
    <dsp:sp modelId="{BE0FD1F3-61EF-4FCC-A618-54E5FAA9C797}">
      <dsp:nvSpPr>
        <dsp:cNvPr id="0" name=""/>
        <dsp:cNvSpPr/>
      </dsp:nvSpPr>
      <dsp:spPr>
        <a:xfrm>
          <a:off x="2296633" y="2573533"/>
          <a:ext cx="1948889" cy="1948889"/>
        </a:xfrm>
        <a:prstGeom prst="roundRect">
          <a:avLst/>
        </a:prstGeom>
        <a:solidFill>
          <a:schemeClr val="accent4">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kern="1200" dirty="0" smtClean="0">
              <a:solidFill>
                <a:schemeClr val="bg1"/>
              </a:solidFill>
              <a:latin typeface="Calibri" panose="020F0502020204030204" pitchFamily="34" charset="0"/>
            </a:rPr>
            <a:t>Οικονομία χαμηλών εκπομπών διοξειδίου του άνθρακα</a:t>
          </a:r>
          <a:endParaRPr lang="el-GR" sz="1600" kern="1200" dirty="0">
            <a:solidFill>
              <a:schemeClr val="bg1"/>
            </a:solidFill>
            <a:latin typeface="Calibri" panose="020F0502020204030204" pitchFamily="34" charset="0"/>
          </a:endParaRPr>
        </a:p>
      </dsp:txBody>
      <dsp:txXfrm>
        <a:off x="2391770" y="2668670"/>
        <a:ext cx="1758615" cy="1758615"/>
      </dsp:txXfrm>
    </dsp:sp>
    <dsp:sp modelId="{69C11180-C96A-4F5E-B6EC-E0EAAA69C015}">
      <dsp:nvSpPr>
        <dsp:cNvPr id="0" name=""/>
        <dsp:cNvSpPr/>
      </dsp:nvSpPr>
      <dsp:spPr>
        <a:xfrm>
          <a:off x="4395437" y="2573533"/>
          <a:ext cx="1948889" cy="1948889"/>
        </a:xfrm>
        <a:prstGeom prst="roundRect">
          <a:avLst/>
        </a:prstGeom>
        <a:solidFill>
          <a:schemeClr val="tx1">
            <a:lumMod val="75000"/>
            <a:lumOff val="2500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kern="1200" dirty="0" smtClean="0">
              <a:solidFill>
                <a:schemeClr val="bg1"/>
              </a:solidFill>
              <a:latin typeface="Calibri" panose="020F0502020204030204" pitchFamily="34" charset="0"/>
            </a:rPr>
            <a:t>Περιβάλλον και αποδοτική διαχείριση των πόρων</a:t>
          </a:r>
          <a:endParaRPr lang="el-GR" sz="1600" kern="1200" dirty="0">
            <a:solidFill>
              <a:schemeClr val="bg1"/>
            </a:solidFill>
            <a:latin typeface="Calibri" panose="020F0502020204030204" pitchFamily="34" charset="0"/>
          </a:endParaRPr>
        </a:p>
      </dsp:txBody>
      <dsp:txXfrm>
        <a:off x="4490574" y="2668670"/>
        <a:ext cx="1758615" cy="1758615"/>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C9387-8DD4-4BB9-BC00-F0833EB07A9A}">
      <dsp:nvSpPr>
        <dsp:cNvPr id="0" name=""/>
        <dsp:cNvSpPr/>
      </dsp:nvSpPr>
      <dsp:spPr>
        <a:xfrm rot="5400000">
          <a:off x="493261" y="1818134"/>
          <a:ext cx="1681175" cy="2797439"/>
        </a:xfrm>
        <a:prstGeom prst="corner">
          <a:avLst>
            <a:gd name="adj1" fmla="val 16120"/>
            <a:gd name="adj2" fmla="val 16110"/>
          </a:avLst>
        </a:prstGeom>
        <a:gradFill rotWithShape="0">
          <a:gsLst>
            <a:gs pos="0">
              <a:schemeClr val="accent2">
                <a:hueOff val="0"/>
                <a:satOff val="0"/>
                <a:lumOff val="0"/>
                <a:alphaOff val="0"/>
                <a:shade val="67000"/>
                <a:satMod val="150000"/>
              </a:schemeClr>
            </a:gs>
            <a:gs pos="30000">
              <a:schemeClr val="accent2">
                <a:hueOff val="0"/>
                <a:satOff val="0"/>
                <a:lumOff val="0"/>
                <a:alphaOff val="0"/>
                <a:shade val="94000"/>
                <a:satMod val="130000"/>
              </a:schemeClr>
            </a:gs>
            <a:gs pos="45000">
              <a:schemeClr val="accent2">
                <a:hueOff val="0"/>
                <a:satOff val="0"/>
                <a:lumOff val="0"/>
                <a:alphaOff val="0"/>
                <a:shade val="100000"/>
                <a:satMod val="120000"/>
              </a:schemeClr>
            </a:gs>
            <a:gs pos="55000">
              <a:schemeClr val="accent2">
                <a:hueOff val="0"/>
                <a:satOff val="0"/>
                <a:lumOff val="0"/>
                <a:alphaOff val="0"/>
                <a:shade val="100000"/>
                <a:satMod val="118000"/>
              </a:schemeClr>
            </a:gs>
            <a:gs pos="73000">
              <a:schemeClr val="accent2">
                <a:hueOff val="0"/>
                <a:satOff val="0"/>
                <a:lumOff val="0"/>
                <a:alphaOff val="0"/>
                <a:shade val="94000"/>
                <a:satMod val="130000"/>
              </a:schemeClr>
            </a:gs>
            <a:gs pos="100000">
              <a:schemeClr val="accent2">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27B68D-5FAF-4BD2-9DCB-CA5115EB74CF}">
      <dsp:nvSpPr>
        <dsp:cNvPr id="0" name=""/>
        <dsp:cNvSpPr/>
      </dsp:nvSpPr>
      <dsp:spPr>
        <a:xfrm>
          <a:off x="258652" y="2808319"/>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kern="1200" dirty="0" smtClean="0"/>
            <a:t>Καινοτομία &amp; Ανταγωνιστικότητα</a:t>
          </a:r>
          <a:endParaRPr lang="el-GR" sz="1800" b="0" kern="1200" dirty="0">
            <a:effectLst/>
            <a:latin typeface="Calibri" pitchFamily="34" charset="0"/>
          </a:endParaRPr>
        </a:p>
      </dsp:txBody>
      <dsp:txXfrm>
        <a:off x="258652" y="2808319"/>
        <a:ext cx="2525543" cy="2213787"/>
      </dsp:txXfrm>
    </dsp:sp>
    <dsp:sp modelId="{781E577A-8D4F-4A5E-B4AB-67014DC5EF31}">
      <dsp:nvSpPr>
        <dsp:cNvPr id="0" name=""/>
        <dsp:cNvSpPr/>
      </dsp:nvSpPr>
      <dsp:spPr>
        <a:xfrm>
          <a:off x="2328488" y="1570860"/>
          <a:ext cx="476517" cy="476517"/>
        </a:xfrm>
        <a:prstGeom prst="triangle">
          <a:avLst>
            <a:gd name="adj" fmla="val 100000"/>
          </a:avLst>
        </a:prstGeom>
        <a:gradFill rotWithShape="0">
          <a:gsLst>
            <a:gs pos="0">
              <a:schemeClr val="accent3">
                <a:hueOff val="0"/>
                <a:satOff val="0"/>
                <a:lumOff val="0"/>
                <a:alphaOff val="0"/>
                <a:shade val="67000"/>
                <a:satMod val="150000"/>
              </a:schemeClr>
            </a:gs>
            <a:gs pos="30000">
              <a:schemeClr val="accent3">
                <a:hueOff val="0"/>
                <a:satOff val="0"/>
                <a:lumOff val="0"/>
                <a:alphaOff val="0"/>
                <a:shade val="94000"/>
                <a:satMod val="130000"/>
              </a:schemeClr>
            </a:gs>
            <a:gs pos="45000">
              <a:schemeClr val="accent3">
                <a:hueOff val="0"/>
                <a:satOff val="0"/>
                <a:lumOff val="0"/>
                <a:alphaOff val="0"/>
                <a:shade val="100000"/>
                <a:satMod val="120000"/>
              </a:schemeClr>
            </a:gs>
            <a:gs pos="55000">
              <a:schemeClr val="accent3">
                <a:hueOff val="0"/>
                <a:satOff val="0"/>
                <a:lumOff val="0"/>
                <a:alphaOff val="0"/>
                <a:shade val="100000"/>
                <a:satMod val="118000"/>
              </a:schemeClr>
            </a:gs>
            <a:gs pos="73000">
              <a:schemeClr val="accent3">
                <a:hueOff val="0"/>
                <a:satOff val="0"/>
                <a:lumOff val="0"/>
                <a:alphaOff val="0"/>
                <a:shade val="94000"/>
                <a:satMod val="130000"/>
              </a:schemeClr>
            </a:gs>
            <a:gs pos="100000">
              <a:schemeClr val="accent3">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C91D6C-6AD7-4A22-A62C-BABC351700F8}">
      <dsp:nvSpPr>
        <dsp:cNvPr id="0" name=""/>
        <dsp:cNvSpPr/>
      </dsp:nvSpPr>
      <dsp:spPr>
        <a:xfrm rot="5400000">
          <a:off x="3651851" y="1011752"/>
          <a:ext cx="1681175" cy="2797439"/>
        </a:xfrm>
        <a:prstGeom prst="corner">
          <a:avLst>
            <a:gd name="adj1" fmla="val 16120"/>
            <a:gd name="adj2" fmla="val 16110"/>
          </a:avLst>
        </a:prstGeom>
        <a:gradFill rotWithShape="0">
          <a:gsLst>
            <a:gs pos="0">
              <a:schemeClr val="accent4">
                <a:hueOff val="0"/>
                <a:satOff val="0"/>
                <a:lumOff val="0"/>
                <a:alphaOff val="0"/>
                <a:shade val="67000"/>
                <a:satMod val="150000"/>
              </a:schemeClr>
            </a:gs>
            <a:gs pos="30000">
              <a:schemeClr val="accent4">
                <a:hueOff val="0"/>
                <a:satOff val="0"/>
                <a:lumOff val="0"/>
                <a:alphaOff val="0"/>
                <a:shade val="94000"/>
                <a:satMod val="130000"/>
              </a:schemeClr>
            </a:gs>
            <a:gs pos="45000">
              <a:schemeClr val="accent4">
                <a:hueOff val="0"/>
                <a:satOff val="0"/>
                <a:lumOff val="0"/>
                <a:alphaOff val="0"/>
                <a:shade val="100000"/>
                <a:satMod val="120000"/>
              </a:schemeClr>
            </a:gs>
            <a:gs pos="55000">
              <a:schemeClr val="accent4">
                <a:hueOff val="0"/>
                <a:satOff val="0"/>
                <a:lumOff val="0"/>
                <a:alphaOff val="0"/>
                <a:shade val="100000"/>
                <a:satMod val="118000"/>
              </a:schemeClr>
            </a:gs>
            <a:gs pos="73000">
              <a:schemeClr val="accent4">
                <a:hueOff val="0"/>
                <a:satOff val="0"/>
                <a:lumOff val="0"/>
                <a:alphaOff val="0"/>
                <a:shade val="94000"/>
                <a:satMod val="130000"/>
              </a:schemeClr>
            </a:gs>
            <a:gs pos="100000">
              <a:schemeClr val="accent4">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2B4D8D-0258-4346-BE27-5D1A97CB8109}">
      <dsp:nvSpPr>
        <dsp:cNvPr id="0" name=""/>
        <dsp:cNvSpPr/>
      </dsp:nvSpPr>
      <dsp:spPr>
        <a:xfrm>
          <a:off x="3371221" y="1847583"/>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b="1" kern="1200" dirty="0" smtClean="0"/>
            <a:t>3</a:t>
          </a:r>
          <a:r>
            <a:rPr lang="en-US" sz="1800" b="1" kern="1200" dirty="0" smtClean="0"/>
            <a:t>.a</a:t>
          </a:r>
          <a:r>
            <a:rPr lang="tr-TR" sz="1800" kern="1200" dirty="0" smtClean="0"/>
            <a:t> </a:t>
          </a:r>
          <a:r>
            <a:rPr lang="el-GR" sz="1800" kern="1200" dirty="0" smtClean="0"/>
            <a:t>Ενίσχυση της ανταγωνιστικότητας των μικρών &amp; μεσαίων επιχειρήσεων, του αγροτικού τομέα, της αλιείας &amp; υδατοκαλλιέργειας</a:t>
          </a:r>
          <a:endParaRPr lang="el-GR" sz="1800" b="0" u="none" kern="1200" dirty="0" smtClean="0">
            <a:effectLst/>
            <a:latin typeface="Calibri" pitchFamily="34" charset="0"/>
          </a:endParaRPr>
        </a:p>
      </dsp:txBody>
      <dsp:txXfrm>
        <a:off x="3371221" y="1847583"/>
        <a:ext cx="2525543" cy="2213787"/>
      </dsp:txXfrm>
    </dsp:sp>
    <dsp:sp modelId="{FEBC395D-1907-4B30-852C-65F5FF8C0E70}">
      <dsp:nvSpPr>
        <dsp:cNvPr id="0" name=""/>
        <dsp:cNvSpPr/>
      </dsp:nvSpPr>
      <dsp:spPr>
        <a:xfrm>
          <a:off x="5443229" y="729373"/>
          <a:ext cx="476517" cy="476517"/>
        </a:xfrm>
        <a:prstGeom prst="triangle">
          <a:avLst>
            <a:gd name="adj" fmla="val 100000"/>
          </a:avLst>
        </a:prstGeom>
        <a:gradFill rotWithShape="0">
          <a:gsLst>
            <a:gs pos="0">
              <a:schemeClr val="accent5">
                <a:hueOff val="0"/>
                <a:satOff val="0"/>
                <a:lumOff val="0"/>
                <a:alphaOff val="0"/>
                <a:shade val="67000"/>
                <a:satMod val="150000"/>
              </a:schemeClr>
            </a:gs>
            <a:gs pos="30000">
              <a:schemeClr val="accent5">
                <a:hueOff val="0"/>
                <a:satOff val="0"/>
                <a:lumOff val="0"/>
                <a:alphaOff val="0"/>
                <a:shade val="94000"/>
                <a:satMod val="130000"/>
              </a:schemeClr>
            </a:gs>
            <a:gs pos="45000">
              <a:schemeClr val="accent5">
                <a:hueOff val="0"/>
                <a:satOff val="0"/>
                <a:lumOff val="0"/>
                <a:alphaOff val="0"/>
                <a:shade val="100000"/>
                <a:satMod val="120000"/>
              </a:schemeClr>
            </a:gs>
            <a:gs pos="55000">
              <a:schemeClr val="accent5">
                <a:hueOff val="0"/>
                <a:satOff val="0"/>
                <a:lumOff val="0"/>
                <a:alphaOff val="0"/>
                <a:shade val="100000"/>
                <a:satMod val="118000"/>
              </a:schemeClr>
            </a:gs>
            <a:gs pos="73000">
              <a:schemeClr val="accent5">
                <a:hueOff val="0"/>
                <a:satOff val="0"/>
                <a:lumOff val="0"/>
                <a:alphaOff val="0"/>
                <a:shade val="94000"/>
                <a:satMod val="130000"/>
              </a:schemeClr>
            </a:gs>
            <a:gs pos="100000">
              <a:schemeClr val="accent5">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2960EE-9393-41DA-9B44-6830B4ED83F1}">
      <dsp:nvSpPr>
        <dsp:cNvPr id="0" name=""/>
        <dsp:cNvSpPr/>
      </dsp:nvSpPr>
      <dsp:spPr>
        <a:xfrm rot="5400000">
          <a:off x="6743610" y="246693"/>
          <a:ext cx="1681175" cy="2797439"/>
        </a:xfrm>
        <a:prstGeom prst="corner">
          <a:avLst>
            <a:gd name="adj1" fmla="val 16120"/>
            <a:gd name="adj2" fmla="val 16110"/>
          </a:avLst>
        </a:prstGeom>
        <a:gradFill rotWithShape="0">
          <a:gsLst>
            <a:gs pos="0">
              <a:schemeClr val="accent6">
                <a:hueOff val="0"/>
                <a:satOff val="0"/>
                <a:lumOff val="0"/>
                <a:alphaOff val="0"/>
                <a:shade val="67000"/>
                <a:satMod val="150000"/>
              </a:schemeClr>
            </a:gs>
            <a:gs pos="30000">
              <a:schemeClr val="accent6">
                <a:hueOff val="0"/>
                <a:satOff val="0"/>
                <a:lumOff val="0"/>
                <a:alphaOff val="0"/>
                <a:shade val="94000"/>
                <a:satMod val="130000"/>
              </a:schemeClr>
            </a:gs>
            <a:gs pos="45000">
              <a:schemeClr val="accent6">
                <a:hueOff val="0"/>
                <a:satOff val="0"/>
                <a:lumOff val="0"/>
                <a:alphaOff val="0"/>
                <a:shade val="100000"/>
                <a:satMod val="120000"/>
              </a:schemeClr>
            </a:gs>
            <a:gs pos="55000">
              <a:schemeClr val="accent6">
                <a:hueOff val="0"/>
                <a:satOff val="0"/>
                <a:lumOff val="0"/>
                <a:alphaOff val="0"/>
                <a:shade val="100000"/>
                <a:satMod val="118000"/>
              </a:schemeClr>
            </a:gs>
            <a:gs pos="73000">
              <a:schemeClr val="accent6">
                <a:hueOff val="0"/>
                <a:satOff val="0"/>
                <a:lumOff val="0"/>
                <a:alphaOff val="0"/>
                <a:shade val="94000"/>
                <a:satMod val="130000"/>
              </a:schemeClr>
            </a:gs>
            <a:gs pos="100000">
              <a:schemeClr val="accent6">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F8F210-480E-428B-8574-11650243FC7E}">
      <dsp:nvSpPr>
        <dsp:cNvPr id="0" name=""/>
        <dsp:cNvSpPr/>
      </dsp:nvSpPr>
      <dsp:spPr>
        <a:xfrm>
          <a:off x="6462980" y="1082525"/>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b="1" kern="1200" dirty="0" smtClean="0">
              <a:solidFill>
                <a:schemeClr val="tx1"/>
              </a:solidFill>
            </a:rPr>
            <a:t>3.</a:t>
          </a:r>
          <a:r>
            <a:rPr lang="en-US" sz="1800" b="1" kern="1200" dirty="0" smtClean="0">
              <a:solidFill>
                <a:schemeClr val="tx1"/>
              </a:solidFill>
            </a:rPr>
            <a:t>a</a:t>
          </a:r>
          <a:r>
            <a:rPr lang="tr-TR" sz="1800" kern="1200" dirty="0" smtClean="0">
              <a:solidFill>
                <a:schemeClr val="tx1"/>
              </a:solidFill>
            </a:rPr>
            <a:t> </a:t>
          </a:r>
          <a:r>
            <a:rPr lang="el-GR" sz="1800" kern="1200" dirty="0" smtClean="0">
              <a:solidFill>
                <a:schemeClr val="tx1"/>
              </a:solidFill>
            </a:rPr>
            <a:t>Προώθηση της επιχειρηματικότητας διευκολύνοντας την οικονομική αξιοποίηση νέων ιδεών μέσω της δημιουργίας νέων επιχειρήσεων &amp; θερμοκοιτίδων</a:t>
          </a:r>
          <a:endParaRPr lang="el-GR" sz="1800" b="0" i="0" kern="1200" dirty="0" smtClean="0">
            <a:solidFill>
              <a:schemeClr val="accent6">
                <a:lumMod val="50000"/>
              </a:schemeClr>
            </a:solidFill>
          </a:endParaRPr>
        </a:p>
      </dsp:txBody>
      <dsp:txXfrm>
        <a:off x="6462980" y="1082525"/>
        <a:ext cx="2525543" cy="2213787"/>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C9387-8DD4-4BB9-BC00-F0833EB07A9A}">
      <dsp:nvSpPr>
        <dsp:cNvPr id="0" name=""/>
        <dsp:cNvSpPr/>
      </dsp:nvSpPr>
      <dsp:spPr>
        <a:xfrm rot="5400000">
          <a:off x="493261" y="1818134"/>
          <a:ext cx="1681175" cy="2797439"/>
        </a:xfrm>
        <a:prstGeom prst="corner">
          <a:avLst>
            <a:gd name="adj1" fmla="val 16120"/>
            <a:gd name="adj2" fmla="val 16110"/>
          </a:avLst>
        </a:prstGeom>
        <a:gradFill rotWithShape="0">
          <a:gsLst>
            <a:gs pos="0">
              <a:schemeClr val="accent2">
                <a:hueOff val="0"/>
                <a:satOff val="0"/>
                <a:lumOff val="0"/>
                <a:alphaOff val="0"/>
                <a:shade val="67000"/>
                <a:satMod val="150000"/>
              </a:schemeClr>
            </a:gs>
            <a:gs pos="30000">
              <a:schemeClr val="accent2">
                <a:hueOff val="0"/>
                <a:satOff val="0"/>
                <a:lumOff val="0"/>
                <a:alphaOff val="0"/>
                <a:shade val="94000"/>
                <a:satMod val="130000"/>
              </a:schemeClr>
            </a:gs>
            <a:gs pos="45000">
              <a:schemeClr val="accent2">
                <a:hueOff val="0"/>
                <a:satOff val="0"/>
                <a:lumOff val="0"/>
                <a:alphaOff val="0"/>
                <a:shade val="100000"/>
                <a:satMod val="120000"/>
              </a:schemeClr>
            </a:gs>
            <a:gs pos="55000">
              <a:schemeClr val="accent2">
                <a:hueOff val="0"/>
                <a:satOff val="0"/>
                <a:lumOff val="0"/>
                <a:alphaOff val="0"/>
                <a:shade val="100000"/>
                <a:satMod val="118000"/>
              </a:schemeClr>
            </a:gs>
            <a:gs pos="73000">
              <a:schemeClr val="accent2">
                <a:hueOff val="0"/>
                <a:satOff val="0"/>
                <a:lumOff val="0"/>
                <a:alphaOff val="0"/>
                <a:shade val="94000"/>
                <a:satMod val="130000"/>
              </a:schemeClr>
            </a:gs>
            <a:gs pos="100000">
              <a:schemeClr val="accent2">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27B68D-5FAF-4BD2-9DCB-CA5115EB74CF}">
      <dsp:nvSpPr>
        <dsp:cNvPr id="0" name=""/>
        <dsp:cNvSpPr/>
      </dsp:nvSpPr>
      <dsp:spPr>
        <a:xfrm>
          <a:off x="258652" y="2808319"/>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kern="1200" dirty="0" smtClean="0"/>
            <a:t>Ολοκληρωμένη Περιβαλλοντική Διαχείριση</a:t>
          </a:r>
          <a:endParaRPr lang="el-GR" sz="1800" b="0" kern="1200" dirty="0">
            <a:effectLst/>
            <a:latin typeface="Calibri" pitchFamily="34" charset="0"/>
          </a:endParaRPr>
        </a:p>
      </dsp:txBody>
      <dsp:txXfrm>
        <a:off x="258652" y="2808319"/>
        <a:ext cx="2525543" cy="2213787"/>
      </dsp:txXfrm>
    </dsp:sp>
    <dsp:sp modelId="{781E577A-8D4F-4A5E-B4AB-67014DC5EF31}">
      <dsp:nvSpPr>
        <dsp:cNvPr id="0" name=""/>
        <dsp:cNvSpPr/>
      </dsp:nvSpPr>
      <dsp:spPr>
        <a:xfrm>
          <a:off x="2328488" y="1570860"/>
          <a:ext cx="476517" cy="476517"/>
        </a:xfrm>
        <a:prstGeom prst="triangle">
          <a:avLst>
            <a:gd name="adj" fmla="val 100000"/>
          </a:avLst>
        </a:prstGeom>
        <a:gradFill rotWithShape="0">
          <a:gsLst>
            <a:gs pos="0">
              <a:schemeClr val="accent3">
                <a:hueOff val="0"/>
                <a:satOff val="0"/>
                <a:lumOff val="0"/>
                <a:alphaOff val="0"/>
                <a:shade val="67000"/>
                <a:satMod val="150000"/>
              </a:schemeClr>
            </a:gs>
            <a:gs pos="30000">
              <a:schemeClr val="accent3">
                <a:hueOff val="0"/>
                <a:satOff val="0"/>
                <a:lumOff val="0"/>
                <a:alphaOff val="0"/>
                <a:shade val="94000"/>
                <a:satMod val="130000"/>
              </a:schemeClr>
            </a:gs>
            <a:gs pos="45000">
              <a:schemeClr val="accent3">
                <a:hueOff val="0"/>
                <a:satOff val="0"/>
                <a:lumOff val="0"/>
                <a:alphaOff val="0"/>
                <a:shade val="100000"/>
                <a:satMod val="120000"/>
              </a:schemeClr>
            </a:gs>
            <a:gs pos="55000">
              <a:schemeClr val="accent3">
                <a:hueOff val="0"/>
                <a:satOff val="0"/>
                <a:lumOff val="0"/>
                <a:alphaOff val="0"/>
                <a:shade val="100000"/>
                <a:satMod val="118000"/>
              </a:schemeClr>
            </a:gs>
            <a:gs pos="73000">
              <a:schemeClr val="accent3">
                <a:hueOff val="0"/>
                <a:satOff val="0"/>
                <a:lumOff val="0"/>
                <a:alphaOff val="0"/>
                <a:shade val="94000"/>
                <a:satMod val="130000"/>
              </a:schemeClr>
            </a:gs>
            <a:gs pos="100000">
              <a:schemeClr val="accent3">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C91D6C-6AD7-4A22-A62C-BABC351700F8}">
      <dsp:nvSpPr>
        <dsp:cNvPr id="0" name=""/>
        <dsp:cNvSpPr/>
      </dsp:nvSpPr>
      <dsp:spPr>
        <a:xfrm rot="5400000">
          <a:off x="3651851" y="1011752"/>
          <a:ext cx="1681175" cy="2797439"/>
        </a:xfrm>
        <a:prstGeom prst="corner">
          <a:avLst>
            <a:gd name="adj1" fmla="val 16120"/>
            <a:gd name="adj2" fmla="val 16110"/>
          </a:avLst>
        </a:prstGeom>
        <a:gradFill rotWithShape="0">
          <a:gsLst>
            <a:gs pos="0">
              <a:schemeClr val="accent4">
                <a:hueOff val="0"/>
                <a:satOff val="0"/>
                <a:lumOff val="0"/>
                <a:alphaOff val="0"/>
                <a:shade val="67000"/>
                <a:satMod val="150000"/>
              </a:schemeClr>
            </a:gs>
            <a:gs pos="30000">
              <a:schemeClr val="accent4">
                <a:hueOff val="0"/>
                <a:satOff val="0"/>
                <a:lumOff val="0"/>
                <a:alphaOff val="0"/>
                <a:shade val="94000"/>
                <a:satMod val="130000"/>
              </a:schemeClr>
            </a:gs>
            <a:gs pos="45000">
              <a:schemeClr val="accent4">
                <a:hueOff val="0"/>
                <a:satOff val="0"/>
                <a:lumOff val="0"/>
                <a:alphaOff val="0"/>
                <a:shade val="100000"/>
                <a:satMod val="120000"/>
              </a:schemeClr>
            </a:gs>
            <a:gs pos="55000">
              <a:schemeClr val="accent4">
                <a:hueOff val="0"/>
                <a:satOff val="0"/>
                <a:lumOff val="0"/>
                <a:alphaOff val="0"/>
                <a:shade val="100000"/>
                <a:satMod val="118000"/>
              </a:schemeClr>
            </a:gs>
            <a:gs pos="73000">
              <a:schemeClr val="accent4">
                <a:hueOff val="0"/>
                <a:satOff val="0"/>
                <a:lumOff val="0"/>
                <a:alphaOff val="0"/>
                <a:shade val="94000"/>
                <a:satMod val="130000"/>
              </a:schemeClr>
            </a:gs>
            <a:gs pos="100000">
              <a:schemeClr val="accent4">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2B4D8D-0258-4346-BE27-5D1A97CB8109}">
      <dsp:nvSpPr>
        <dsp:cNvPr id="0" name=""/>
        <dsp:cNvSpPr/>
      </dsp:nvSpPr>
      <dsp:spPr>
        <a:xfrm>
          <a:off x="3371221" y="1847583"/>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b="1" kern="1200" dirty="0" smtClean="0"/>
            <a:t>6</a:t>
          </a:r>
          <a:r>
            <a:rPr lang="tr-TR" sz="1800" kern="1200" dirty="0" smtClean="0"/>
            <a:t> </a:t>
          </a:r>
          <a:r>
            <a:rPr lang="el-GR" sz="1800" kern="1200" dirty="0" smtClean="0"/>
            <a:t>Διατήρηση &amp; προστασία του περιβάλλοντος και προώθηση της αποτελεσματικής χρήσης των πόρων</a:t>
          </a:r>
          <a:endParaRPr lang="el-GR" sz="1800" b="0" u="none" kern="1200" dirty="0" smtClean="0">
            <a:effectLst/>
            <a:latin typeface="Calibri" pitchFamily="34" charset="0"/>
          </a:endParaRPr>
        </a:p>
      </dsp:txBody>
      <dsp:txXfrm>
        <a:off x="3371221" y="1847583"/>
        <a:ext cx="2525543" cy="2213787"/>
      </dsp:txXfrm>
    </dsp:sp>
    <dsp:sp modelId="{FEBC395D-1907-4B30-852C-65F5FF8C0E70}">
      <dsp:nvSpPr>
        <dsp:cNvPr id="0" name=""/>
        <dsp:cNvSpPr/>
      </dsp:nvSpPr>
      <dsp:spPr>
        <a:xfrm>
          <a:off x="5443229" y="729373"/>
          <a:ext cx="476517" cy="476517"/>
        </a:xfrm>
        <a:prstGeom prst="triangle">
          <a:avLst>
            <a:gd name="adj" fmla="val 100000"/>
          </a:avLst>
        </a:prstGeom>
        <a:gradFill rotWithShape="0">
          <a:gsLst>
            <a:gs pos="0">
              <a:schemeClr val="accent5">
                <a:hueOff val="0"/>
                <a:satOff val="0"/>
                <a:lumOff val="0"/>
                <a:alphaOff val="0"/>
                <a:shade val="67000"/>
                <a:satMod val="150000"/>
              </a:schemeClr>
            </a:gs>
            <a:gs pos="30000">
              <a:schemeClr val="accent5">
                <a:hueOff val="0"/>
                <a:satOff val="0"/>
                <a:lumOff val="0"/>
                <a:alphaOff val="0"/>
                <a:shade val="94000"/>
                <a:satMod val="130000"/>
              </a:schemeClr>
            </a:gs>
            <a:gs pos="45000">
              <a:schemeClr val="accent5">
                <a:hueOff val="0"/>
                <a:satOff val="0"/>
                <a:lumOff val="0"/>
                <a:alphaOff val="0"/>
                <a:shade val="100000"/>
                <a:satMod val="120000"/>
              </a:schemeClr>
            </a:gs>
            <a:gs pos="55000">
              <a:schemeClr val="accent5">
                <a:hueOff val="0"/>
                <a:satOff val="0"/>
                <a:lumOff val="0"/>
                <a:alphaOff val="0"/>
                <a:shade val="100000"/>
                <a:satMod val="118000"/>
              </a:schemeClr>
            </a:gs>
            <a:gs pos="73000">
              <a:schemeClr val="accent5">
                <a:hueOff val="0"/>
                <a:satOff val="0"/>
                <a:lumOff val="0"/>
                <a:alphaOff val="0"/>
                <a:shade val="94000"/>
                <a:satMod val="130000"/>
              </a:schemeClr>
            </a:gs>
            <a:gs pos="100000">
              <a:schemeClr val="accent5">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2960EE-9393-41DA-9B44-6830B4ED83F1}">
      <dsp:nvSpPr>
        <dsp:cNvPr id="0" name=""/>
        <dsp:cNvSpPr/>
      </dsp:nvSpPr>
      <dsp:spPr>
        <a:xfrm rot="5400000">
          <a:off x="6743610" y="246693"/>
          <a:ext cx="1681175" cy="2797439"/>
        </a:xfrm>
        <a:prstGeom prst="corner">
          <a:avLst>
            <a:gd name="adj1" fmla="val 16120"/>
            <a:gd name="adj2" fmla="val 16110"/>
          </a:avLst>
        </a:prstGeom>
        <a:gradFill rotWithShape="0">
          <a:gsLst>
            <a:gs pos="0">
              <a:schemeClr val="accent6">
                <a:hueOff val="0"/>
                <a:satOff val="0"/>
                <a:lumOff val="0"/>
                <a:alphaOff val="0"/>
                <a:shade val="67000"/>
                <a:satMod val="150000"/>
              </a:schemeClr>
            </a:gs>
            <a:gs pos="30000">
              <a:schemeClr val="accent6">
                <a:hueOff val="0"/>
                <a:satOff val="0"/>
                <a:lumOff val="0"/>
                <a:alphaOff val="0"/>
                <a:shade val="94000"/>
                <a:satMod val="130000"/>
              </a:schemeClr>
            </a:gs>
            <a:gs pos="45000">
              <a:schemeClr val="accent6">
                <a:hueOff val="0"/>
                <a:satOff val="0"/>
                <a:lumOff val="0"/>
                <a:alphaOff val="0"/>
                <a:shade val="100000"/>
                <a:satMod val="120000"/>
              </a:schemeClr>
            </a:gs>
            <a:gs pos="55000">
              <a:schemeClr val="accent6">
                <a:hueOff val="0"/>
                <a:satOff val="0"/>
                <a:lumOff val="0"/>
                <a:alphaOff val="0"/>
                <a:shade val="100000"/>
                <a:satMod val="118000"/>
              </a:schemeClr>
            </a:gs>
            <a:gs pos="73000">
              <a:schemeClr val="accent6">
                <a:hueOff val="0"/>
                <a:satOff val="0"/>
                <a:lumOff val="0"/>
                <a:alphaOff val="0"/>
                <a:shade val="94000"/>
                <a:satMod val="130000"/>
              </a:schemeClr>
            </a:gs>
            <a:gs pos="100000">
              <a:schemeClr val="accent6">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F8F210-480E-428B-8574-11650243FC7E}">
      <dsp:nvSpPr>
        <dsp:cNvPr id="0" name=""/>
        <dsp:cNvSpPr/>
      </dsp:nvSpPr>
      <dsp:spPr>
        <a:xfrm>
          <a:off x="6462980" y="1082525"/>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b="1" kern="1200" dirty="0" smtClean="0">
              <a:solidFill>
                <a:schemeClr val="tx1"/>
              </a:solidFill>
            </a:rPr>
            <a:t>6.</a:t>
          </a:r>
          <a:r>
            <a:rPr lang="tr-TR" sz="1800" b="1" kern="1200" dirty="0" smtClean="0">
              <a:solidFill>
                <a:schemeClr val="tx1"/>
              </a:solidFill>
            </a:rPr>
            <a:t>a</a:t>
          </a:r>
          <a:r>
            <a:rPr lang="tr-TR" sz="1800" kern="1200" dirty="0" smtClean="0">
              <a:solidFill>
                <a:schemeClr val="tx1"/>
              </a:solidFill>
            </a:rPr>
            <a:t> </a:t>
          </a:r>
          <a:r>
            <a:rPr lang="el-GR" sz="1800" b="0" i="0" kern="1200" dirty="0" smtClean="0">
              <a:solidFill>
                <a:schemeClr val="accent6">
                  <a:lumMod val="50000"/>
                </a:schemeClr>
              </a:solidFill>
            </a:rPr>
            <a:t>Συντήρηση, προστασία &amp; ανάπτυξη της φυσικής &amp; πολιτιστικής κληρονομιάς</a:t>
          </a:r>
          <a:endParaRPr lang="tr-TR" sz="1800" b="0" i="0" kern="1200" dirty="0" smtClean="0">
            <a:solidFill>
              <a:schemeClr val="accent6">
                <a:lumMod val="50000"/>
              </a:schemeClr>
            </a:solidFill>
          </a:endParaRPr>
        </a:p>
        <a:p>
          <a:pPr lvl="0" algn="ctr" defTabSz="800100" rtl="0">
            <a:lnSpc>
              <a:spcPct val="90000"/>
            </a:lnSpc>
            <a:spcBef>
              <a:spcPct val="0"/>
            </a:spcBef>
            <a:spcAft>
              <a:spcPct val="35000"/>
            </a:spcAft>
          </a:pPr>
          <a:r>
            <a:rPr lang="el-GR" sz="1800" b="1" kern="1200" dirty="0" smtClean="0">
              <a:solidFill>
                <a:schemeClr val="tx1"/>
              </a:solidFill>
            </a:rPr>
            <a:t>6.</a:t>
          </a:r>
          <a:r>
            <a:rPr lang="tr-TR" sz="1800" b="1" kern="1200" dirty="0" smtClean="0">
              <a:solidFill>
                <a:schemeClr val="tx1"/>
              </a:solidFill>
            </a:rPr>
            <a:t>b</a:t>
          </a:r>
          <a:r>
            <a:rPr lang="el-GR" sz="1800" b="1" kern="1200" dirty="0" smtClean="0">
              <a:solidFill>
                <a:schemeClr val="tx1"/>
              </a:solidFill>
            </a:rPr>
            <a:t> </a:t>
          </a:r>
          <a:r>
            <a:rPr lang="el-GR" sz="1800" b="0" kern="1200" dirty="0" smtClean="0">
              <a:solidFill>
                <a:schemeClr val="accent6">
                  <a:lumMod val="50000"/>
                </a:schemeClr>
              </a:solidFill>
              <a:effectLst/>
              <a:latin typeface="Calibri" pitchFamily="34" charset="0"/>
            </a:rPr>
            <a:t>Προστασία &amp; αποκατάσταση της βιοποικιλότητας, των εδαφών &amp; πράσινες υποδομές</a:t>
          </a:r>
          <a:endParaRPr lang="tr-TR" sz="1800" b="0" kern="1200" dirty="0" smtClean="0">
            <a:solidFill>
              <a:schemeClr val="accent6">
                <a:lumMod val="50000"/>
              </a:schemeClr>
            </a:solidFill>
            <a:effectLst/>
            <a:latin typeface="Calibri" pitchFamily="34" charset="0"/>
          </a:endParaRPr>
        </a:p>
        <a:p>
          <a:pPr lvl="0" algn="ctr" defTabSz="800100" rtl="0">
            <a:lnSpc>
              <a:spcPct val="90000"/>
            </a:lnSpc>
            <a:spcBef>
              <a:spcPct val="0"/>
            </a:spcBef>
            <a:spcAft>
              <a:spcPct val="35000"/>
            </a:spcAft>
          </a:pPr>
          <a:r>
            <a:rPr lang="el-GR" sz="1800" b="1" kern="1200" dirty="0" smtClean="0">
              <a:solidFill>
                <a:schemeClr val="tx1"/>
              </a:solidFill>
            </a:rPr>
            <a:t>6.</a:t>
          </a:r>
          <a:r>
            <a:rPr lang="tr-TR" sz="1800" b="1" kern="1200" dirty="0" smtClean="0">
              <a:solidFill>
                <a:schemeClr val="tx1"/>
              </a:solidFill>
            </a:rPr>
            <a:t>f</a:t>
          </a:r>
          <a:r>
            <a:rPr lang="el-GR" sz="1800" b="1" kern="1200" dirty="0" smtClean="0">
              <a:solidFill>
                <a:schemeClr val="tx1"/>
              </a:solidFill>
            </a:rPr>
            <a:t> </a:t>
          </a:r>
          <a:r>
            <a:rPr lang="el-GR" sz="1800" b="0" kern="1200" dirty="0" smtClean="0">
              <a:solidFill>
                <a:schemeClr val="accent6">
                  <a:lumMod val="50000"/>
                </a:schemeClr>
              </a:solidFill>
              <a:effectLst/>
              <a:latin typeface="Calibri" pitchFamily="34" charset="0"/>
            </a:rPr>
            <a:t>Προώθηση καινοτόμων τεχνολογιών για τη βελτίωση του τομέα των υδάτων, των εδαφών &amp; των αποβλήτων </a:t>
          </a:r>
        </a:p>
      </dsp:txBody>
      <dsp:txXfrm>
        <a:off x="6462980" y="1082525"/>
        <a:ext cx="2525543" cy="2213787"/>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C9387-8DD4-4BB9-BC00-F0833EB07A9A}">
      <dsp:nvSpPr>
        <dsp:cNvPr id="0" name=""/>
        <dsp:cNvSpPr/>
      </dsp:nvSpPr>
      <dsp:spPr>
        <a:xfrm rot="5400000">
          <a:off x="493261" y="1818134"/>
          <a:ext cx="1681175" cy="2797439"/>
        </a:xfrm>
        <a:prstGeom prst="corner">
          <a:avLst>
            <a:gd name="adj1" fmla="val 16120"/>
            <a:gd name="adj2" fmla="val 16110"/>
          </a:avLst>
        </a:prstGeom>
        <a:gradFill rotWithShape="0">
          <a:gsLst>
            <a:gs pos="0">
              <a:schemeClr val="accent2">
                <a:hueOff val="0"/>
                <a:satOff val="0"/>
                <a:lumOff val="0"/>
                <a:alphaOff val="0"/>
                <a:shade val="67000"/>
                <a:satMod val="150000"/>
              </a:schemeClr>
            </a:gs>
            <a:gs pos="30000">
              <a:schemeClr val="accent2">
                <a:hueOff val="0"/>
                <a:satOff val="0"/>
                <a:lumOff val="0"/>
                <a:alphaOff val="0"/>
                <a:shade val="94000"/>
                <a:satMod val="130000"/>
              </a:schemeClr>
            </a:gs>
            <a:gs pos="45000">
              <a:schemeClr val="accent2">
                <a:hueOff val="0"/>
                <a:satOff val="0"/>
                <a:lumOff val="0"/>
                <a:alphaOff val="0"/>
                <a:shade val="100000"/>
                <a:satMod val="120000"/>
              </a:schemeClr>
            </a:gs>
            <a:gs pos="55000">
              <a:schemeClr val="accent2">
                <a:hueOff val="0"/>
                <a:satOff val="0"/>
                <a:lumOff val="0"/>
                <a:alphaOff val="0"/>
                <a:shade val="100000"/>
                <a:satMod val="118000"/>
              </a:schemeClr>
            </a:gs>
            <a:gs pos="73000">
              <a:schemeClr val="accent2">
                <a:hueOff val="0"/>
                <a:satOff val="0"/>
                <a:lumOff val="0"/>
                <a:alphaOff val="0"/>
                <a:shade val="94000"/>
                <a:satMod val="130000"/>
              </a:schemeClr>
            </a:gs>
            <a:gs pos="100000">
              <a:schemeClr val="accent2">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27B68D-5FAF-4BD2-9DCB-CA5115EB74CF}">
      <dsp:nvSpPr>
        <dsp:cNvPr id="0" name=""/>
        <dsp:cNvSpPr/>
      </dsp:nvSpPr>
      <dsp:spPr>
        <a:xfrm>
          <a:off x="258652" y="2808319"/>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kern="1200" dirty="0" err="1" smtClean="0"/>
            <a:t>Πολυτροπικά</a:t>
          </a:r>
          <a:r>
            <a:rPr lang="el-GR" sz="1800" kern="1200" dirty="0" smtClean="0"/>
            <a:t> Αειφόρα Συστήματα Μεταφορών</a:t>
          </a:r>
          <a:endParaRPr lang="el-GR" sz="1800" b="0" kern="1200" dirty="0">
            <a:effectLst/>
            <a:latin typeface="Calibri" pitchFamily="34" charset="0"/>
          </a:endParaRPr>
        </a:p>
      </dsp:txBody>
      <dsp:txXfrm>
        <a:off x="258652" y="2808319"/>
        <a:ext cx="2525543" cy="2213787"/>
      </dsp:txXfrm>
    </dsp:sp>
    <dsp:sp modelId="{781E577A-8D4F-4A5E-B4AB-67014DC5EF31}">
      <dsp:nvSpPr>
        <dsp:cNvPr id="0" name=""/>
        <dsp:cNvSpPr/>
      </dsp:nvSpPr>
      <dsp:spPr>
        <a:xfrm>
          <a:off x="2328488" y="1570860"/>
          <a:ext cx="476517" cy="476517"/>
        </a:xfrm>
        <a:prstGeom prst="triangle">
          <a:avLst>
            <a:gd name="adj" fmla="val 100000"/>
          </a:avLst>
        </a:prstGeom>
        <a:gradFill rotWithShape="0">
          <a:gsLst>
            <a:gs pos="0">
              <a:schemeClr val="accent3">
                <a:hueOff val="0"/>
                <a:satOff val="0"/>
                <a:lumOff val="0"/>
                <a:alphaOff val="0"/>
                <a:shade val="67000"/>
                <a:satMod val="150000"/>
              </a:schemeClr>
            </a:gs>
            <a:gs pos="30000">
              <a:schemeClr val="accent3">
                <a:hueOff val="0"/>
                <a:satOff val="0"/>
                <a:lumOff val="0"/>
                <a:alphaOff val="0"/>
                <a:shade val="94000"/>
                <a:satMod val="130000"/>
              </a:schemeClr>
            </a:gs>
            <a:gs pos="45000">
              <a:schemeClr val="accent3">
                <a:hueOff val="0"/>
                <a:satOff val="0"/>
                <a:lumOff val="0"/>
                <a:alphaOff val="0"/>
                <a:shade val="100000"/>
                <a:satMod val="120000"/>
              </a:schemeClr>
            </a:gs>
            <a:gs pos="55000">
              <a:schemeClr val="accent3">
                <a:hueOff val="0"/>
                <a:satOff val="0"/>
                <a:lumOff val="0"/>
                <a:alphaOff val="0"/>
                <a:shade val="100000"/>
                <a:satMod val="118000"/>
              </a:schemeClr>
            </a:gs>
            <a:gs pos="73000">
              <a:schemeClr val="accent3">
                <a:hueOff val="0"/>
                <a:satOff val="0"/>
                <a:lumOff val="0"/>
                <a:alphaOff val="0"/>
                <a:shade val="94000"/>
                <a:satMod val="130000"/>
              </a:schemeClr>
            </a:gs>
            <a:gs pos="100000">
              <a:schemeClr val="accent3">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C91D6C-6AD7-4A22-A62C-BABC351700F8}">
      <dsp:nvSpPr>
        <dsp:cNvPr id="0" name=""/>
        <dsp:cNvSpPr/>
      </dsp:nvSpPr>
      <dsp:spPr>
        <a:xfrm rot="5400000">
          <a:off x="3651851" y="1011752"/>
          <a:ext cx="1681175" cy="2797439"/>
        </a:xfrm>
        <a:prstGeom prst="corner">
          <a:avLst>
            <a:gd name="adj1" fmla="val 16120"/>
            <a:gd name="adj2" fmla="val 16110"/>
          </a:avLst>
        </a:prstGeom>
        <a:gradFill rotWithShape="0">
          <a:gsLst>
            <a:gs pos="0">
              <a:schemeClr val="accent4">
                <a:hueOff val="0"/>
                <a:satOff val="0"/>
                <a:lumOff val="0"/>
                <a:alphaOff val="0"/>
                <a:shade val="67000"/>
                <a:satMod val="150000"/>
              </a:schemeClr>
            </a:gs>
            <a:gs pos="30000">
              <a:schemeClr val="accent4">
                <a:hueOff val="0"/>
                <a:satOff val="0"/>
                <a:lumOff val="0"/>
                <a:alphaOff val="0"/>
                <a:shade val="94000"/>
                <a:satMod val="130000"/>
              </a:schemeClr>
            </a:gs>
            <a:gs pos="45000">
              <a:schemeClr val="accent4">
                <a:hueOff val="0"/>
                <a:satOff val="0"/>
                <a:lumOff val="0"/>
                <a:alphaOff val="0"/>
                <a:shade val="100000"/>
                <a:satMod val="120000"/>
              </a:schemeClr>
            </a:gs>
            <a:gs pos="55000">
              <a:schemeClr val="accent4">
                <a:hueOff val="0"/>
                <a:satOff val="0"/>
                <a:lumOff val="0"/>
                <a:alphaOff val="0"/>
                <a:shade val="100000"/>
                <a:satMod val="118000"/>
              </a:schemeClr>
            </a:gs>
            <a:gs pos="73000">
              <a:schemeClr val="accent4">
                <a:hueOff val="0"/>
                <a:satOff val="0"/>
                <a:lumOff val="0"/>
                <a:alphaOff val="0"/>
                <a:shade val="94000"/>
                <a:satMod val="130000"/>
              </a:schemeClr>
            </a:gs>
            <a:gs pos="100000">
              <a:schemeClr val="accent4">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2B4D8D-0258-4346-BE27-5D1A97CB8109}">
      <dsp:nvSpPr>
        <dsp:cNvPr id="0" name=""/>
        <dsp:cNvSpPr/>
      </dsp:nvSpPr>
      <dsp:spPr>
        <a:xfrm>
          <a:off x="3371221" y="1847583"/>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b="1" kern="1200" dirty="0" smtClean="0"/>
            <a:t>7</a:t>
          </a:r>
          <a:r>
            <a:rPr lang="tr-TR" sz="1800" kern="1200" dirty="0" smtClean="0"/>
            <a:t> </a:t>
          </a:r>
          <a:r>
            <a:rPr lang="el-GR" sz="1800" kern="1200" dirty="0" smtClean="0"/>
            <a:t>Προώθηση αειφόρων μεταφορών και αντιμετώπιση συμφόρησης σε σημαντικά δίκτυα υποδομών</a:t>
          </a:r>
          <a:endParaRPr lang="el-GR" sz="1800" b="0" u="none" kern="1200" dirty="0" smtClean="0">
            <a:effectLst/>
            <a:latin typeface="Calibri" pitchFamily="34" charset="0"/>
          </a:endParaRPr>
        </a:p>
      </dsp:txBody>
      <dsp:txXfrm>
        <a:off x="3371221" y="1847583"/>
        <a:ext cx="2525543" cy="2213787"/>
      </dsp:txXfrm>
    </dsp:sp>
    <dsp:sp modelId="{FEBC395D-1907-4B30-852C-65F5FF8C0E70}">
      <dsp:nvSpPr>
        <dsp:cNvPr id="0" name=""/>
        <dsp:cNvSpPr/>
      </dsp:nvSpPr>
      <dsp:spPr>
        <a:xfrm>
          <a:off x="5443229" y="729373"/>
          <a:ext cx="476517" cy="476517"/>
        </a:xfrm>
        <a:prstGeom prst="triangle">
          <a:avLst>
            <a:gd name="adj" fmla="val 100000"/>
          </a:avLst>
        </a:prstGeom>
        <a:gradFill rotWithShape="0">
          <a:gsLst>
            <a:gs pos="0">
              <a:schemeClr val="accent5">
                <a:hueOff val="0"/>
                <a:satOff val="0"/>
                <a:lumOff val="0"/>
                <a:alphaOff val="0"/>
                <a:shade val="67000"/>
                <a:satMod val="150000"/>
              </a:schemeClr>
            </a:gs>
            <a:gs pos="30000">
              <a:schemeClr val="accent5">
                <a:hueOff val="0"/>
                <a:satOff val="0"/>
                <a:lumOff val="0"/>
                <a:alphaOff val="0"/>
                <a:shade val="94000"/>
                <a:satMod val="130000"/>
              </a:schemeClr>
            </a:gs>
            <a:gs pos="45000">
              <a:schemeClr val="accent5">
                <a:hueOff val="0"/>
                <a:satOff val="0"/>
                <a:lumOff val="0"/>
                <a:alphaOff val="0"/>
                <a:shade val="100000"/>
                <a:satMod val="120000"/>
              </a:schemeClr>
            </a:gs>
            <a:gs pos="55000">
              <a:schemeClr val="accent5">
                <a:hueOff val="0"/>
                <a:satOff val="0"/>
                <a:lumOff val="0"/>
                <a:alphaOff val="0"/>
                <a:shade val="100000"/>
                <a:satMod val="118000"/>
              </a:schemeClr>
            </a:gs>
            <a:gs pos="73000">
              <a:schemeClr val="accent5">
                <a:hueOff val="0"/>
                <a:satOff val="0"/>
                <a:lumOff val="0"/>
                <a:alphaOff val="0"/>
                <a:shade val="94000"/>
                <a:satMod val="130000"/>
              </a:schemeClr>
            </a:gs>
            <a:gs pos="100000">
              <a:schemeClr val="accent5">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2960EE-9393-41DA-9B44-6830B4ED83F1}">
      <dsp:nvSpPr>
        <dsp:cNvPr id="0" name=""/>
        <dsp:cNvSpPr/>
      </dsp:nvSpPr>
      <dsp:spPr>
        <a:xfrm rot="5400000">
          <a:off x="6743610" y="246693"/>
          <a:ext cx="1681175" cy="2797439"/>
        </a:xfrm>
        <a:prstGeom prst="corner">
          <a:avLst>
            <a:gd name="adj1" fmla="val 16120"/>
            <a:gd name="adj2" fmla="val 16110"/>
          </a:avLst>
        </a:prstGeom>
        <a:gradFill rotWithShape="0">
          <a:gsLst>
            <a:gs pos="0">
              <a:schemeClr val="accent6">
                <a:hueOff val="0"/>
                <a:satOff val="0"/>
                <a:lumOff val="0"/>
                <a:alphaOff val="0"/>
                <a:shade val="67000"/>
                <a:satMod val="150000"/>
              </a:schemeClr>
            </a:gs>
            <a:gs pos="30000">
              <a:schemeClr val="accent6">
                <a:hueOff val="0"/>
                <a:satOff val="0"/>
                <a:lumOff val="0"/>
                <a:alphaOff val="0"/>
                <a:shade val="94000"/>
                <a:satMod val="130000"/>
              </a:schemeClr>
            </a:gs>
            <a:gs pos="45000">
              <a:schemeClr val="accent6">
                <a:hueOff val="0"/>
                <a:satOff val="0"/>
                <a:lumOff val="0"/>
                <a:alphaOff val="0"/>
                <a:shade val="100000"/>
                <a:satMod val="120000"/>
              </a:schemeClr>
            </a:gs>
            <a:gs pos="55000">
              <a:schemeClr val="accent6">
                <a:hueOff val="0"/>
                <a:satOff val="0"/>
                <a:lumOff val="0"/>
                <a:alphaOff val="0"/>
                <a:shade val="100000"/>
                <a:satMod val="118000"/>
              </a:schemeClr>
            </a:gs>
            <a:gs pos="73000">
              <a:schemeClr val="accent6">
                <a:hueOff val="0"/>
                <a:satOff val="0"/>
                <a:lumOff val="0"/>
                <a:alphaOff val="0"/>
                <a:shade val="94000"/>
                <a:satMod val="130000"/>
              </a:schemeClr>
            </a:gs>
            <a:gs pos="100000">
              <a:schemeClr val="accent6">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F8F210-480E-428B-8574-11650243FC7E}">
      <dsp:nvSpPr>
        <dsp:cNvPr id="0" name=""/>
        <dsp:cNvSpPr/>
      </dsp:nvSpPr>
      <dsp:spPr>
        <a:xfrm>
          <a:off x="6462980" y="1082525"/>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b="1" kern="1200" dirty="0" smtClean="0">
              <a:solidFill>
                <a:schemeClr val="tx1"/>
              </a:solidFill>
            </a:rPr>
            <a:t>7.</a:t>
          </a:r>
          <a:r>
            <a:rPr lang="en-US" sz="1800" b="1" kern="1200" dirty="0" smtClean="0">
              <a:solidFill>
                <a:schemeClr val="tx1"/>
              </a:solidFill>
            </a:rPr>
            <a:t>b</a:t>
          </a:r>
          <a:r>
            <a:rPr lang="tr-TR" sz="1800" kern="1200" dirty="0" smtClean="0">
              <a:solidFill>
                <a:schemeClr val="tx1"/>
              </a:solidFill>
            </a:rPr>
            <a:t> </a:t>
          </a:r>
          <a:r>
            <a:rPr lang="el-GR" sz="1800" b="0" i="0" kern="1200" dirty="0" smtClean="0">
              <a:solidFill>
                <a:schemeClr val="accent6">
                  <a:lumMod val="50000"/>
                </a:schemeClr>
              </a:solidFill>
            </a:rPr>
            <a:t>Ενίσχυση της περιφερειακής κινητικότητας με συνδέσεις με δευτερογενείς και τριτογενείς κόμβους στο </a:t>
          </a:r>
          <a:r>
            <a:rPr lang="tr-TR" sz="1800" b="0" i="0" kern="1200" dirty="0" smtClean="0">
              <a:solidFill>
                <a:schemeClr val="accent6">
                  <a:lumMod val="50000"/>
                </a:schemeClr>
              </a:solidFill>
            </a:rPr>
            <a:t>TEN</a:t>
          </a:r>
          <a:r>
            <a:rPr lang="en-US" sz="1800" b="0" i="0" kern="1200" dirty="0" smtClean="0">
              <a:solidFill>
                <a:schemeClr val="accent6">
                  <a:lumMod val="50000"/>
                </a:schemeClr>
              </a:solidFill>
            </a:rPr>
            <a:t>-T</a:t>
          </a:r>
          <a:endParaRPr lang="el-GR" sz="1800" b="0" i="0" kern="1200" dirty="0" smtClean="0">
            <a:solidFill>
              <a:schemeClr val="accent6">
                <a:lumMod val="50000"/>
              </a:schemeClr>
            </a:solidFill>
          </a:endParaRPr>
        </a:p>
        <a:p>
          <a:pPr lvl="0" algn="ctr" defTabSz="800100" rtl="0">
            <a:lnSpc>
              <a:spcPct val="90000"/>
            </a:lnSpc>
            <a:spcBef>
              <a:spcPct val="0"/>
            </a:spcBef>
            <a:spcAft>
              <a:spcPct val="35000"/>
            </a:spcAft>
          </a:pPr>
          <a:endParaRPr lang="el-GR" sz="1800" b="0" i="0" kern="1200" dirty="0" smtClean="0">
            <a:solidFill>
              <a:schemeClr val="accent6">
                <a:lumMod val="50000"/>
              </a:schemeClr>
            </a:solidFill>
            <a:effectLst/>
            <a:latin typeface="Calibri" pitchFamily="34" charset="0"/>
          </a:endParaRPr>
        </a:p>
        <a:p>
          <a:pPr lvl="0" algn="ctr" defTabSz="800100" rtl="0">
            <a:lnSpc>
              <a:spcPct val="90000"/>
            </a:lnSpc>
            <a:spcBef>
              <a:spcPct val="0"/>
            </a:spcBef>
            <a:spcAft>
              <a:spcPct val="35000"/>
            </a:spcAft>
          </a:pPr>
          <a:r>
            <a:rPr lang="el-GR" sz="1800" b="1" kern="1200" dirty="0" smtClean="0">
              <a:solidFill>
                <a:schemeClr val="tx1"/>
              </a:solidFill>
            </a:rPr>
            <a:t>7.</a:t>
          </a:r>
          <a:r>
            <a:rPr lang="tr-TR" sz="1800" b="1" kern="1200" dirty="0" smtClean="0">
              <a:solidFill>
                <a:schemeClr val="tx1"/>
              </a:solidFill>
            </a:rPr>
            <a:t>c</a:t>
          </a:r>
          <a:r>
            <a:rPr lang="el-GR" sz="1800" b="1" kern="1200" dirty="0" smtClean="0">
              <a:solidFill>
                <a:schemeClr val="tx1"/>
              </a:solidFill>
            </a:rPr>
            <a:t> </a:t>
          </a:r>
          <a:r>
            <a:rPr lang="el-GR" sz="1800" b="0" kern="1200" dirty="0" smtClean="0">
              <a:solidFill>
                <a:schemeClr val="accent6">
                  <a:lumMod val="50000"/>
                </a:schemeClr>
              </a:solidFill>
              <a:effectLst/>
              <a:latin typeface="Calibri" pitchFamily="34" charset="0"/>
            </a:rPr>
            <a:t>Ανάπτυξη φιλικά περιβαλλοντικών και χαμηλών εκπομπών άνθρακα μεταφορικών συστημάτων</a:t>
          </a:r>
        </a:p>
      </dsp:txBody>
      <dsp:txXfrm>
        <a:off x="6462980" y="1082525"/>
        <a:ext cx="2525543" cy="2213787"/>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C9387-8DD4-4BB9-BC00-F0833EB07A9A}">
      <dsp:nvSpPr>
        <dsp:cNvPr id="0" name=""/>
        <dsp:cNvSpPr/>
      </dsp:nvSpPr>
      <dsp:spPr>
        <a:xfrm rot="5400000">
          <a:off x="493261" y="1818134"/>
          <a:ext cx="1681175" cy="2797439"/>
        </a:xfrm>
        <a:prstGeom prst="corner">
          <a:avLst>
            <a:gd name="adj1" fmla="val 16120"/>
            <a:gd name="adj2" fmla="val 16110"/>
          </a:avLst>
        </a:prstGeom>
        <a:gradFill rotWithShape="0">
          <a:gsLst>
            <a:gs pos="0">
              <a:schemeClr val="accent2">
                <a:hueOff val="0"/>
                <a:satOff val="0"/>
                <a:lumOff val="0"/>
                <a:alphaOff val="0"/>
                <a:shade val="67000"/>
                <a:satMod val="150000"/>
              </a:schemeClr>
            </a:gs>
            <a:gs pos="30000">
              <a:schemeClr val="accent2">
                <a:hueOff val="0"/>
                <a:satOff val="0"/>
                <a:lumOff val="0"/>
                <a:alphaOff val="0"/>
                <a:shade val="94000"/>
                <a:satMod val="130000"/>
              </a:schemeClr>
            </a:gs>
            <a:gs pos="45000">
              <a:schemeClr val="accent2">
                <a:hueOff val="0"/>
                <a:satOff val="0"/>
                <a:lumOff val="0"/>
                <a:alphaOff val="0"/>
                <a:shade val="100000"/>
                <a:satMod val="120000"/>
              </a:schemeClr>
            </a:gs>
            <a:gs pos="55000">
              <a:schemeClr val="accent2">
                <a:hueOff val="0"/>
                <a:satOff val="0"/>
                <a:lumOff val="0"/>
                <a:alphaOff val="0"/>
                <a:shade val="100000"/>
                <a:satMod val="118000"/>
              </a:schemeClr>
            </a:gs>
            <a:gs pos="73000">
              <a:schemeClr val="accent2">
                <a:hueOff val="0"/>
                <a:satOff val="0"/>
                <a:lumOff val="0"/>
                <a:alphaOff val="0"/>
                <a:shade val="94000"/>
                <a:satMod val="130000"/>
              </a:schemeClr>
            </a:gs>
            <a:gs pos="100000">
              <a:schemeClr val="accent2">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27B68D-5FAF-4BD2-9DCB-CA5115EB74CF}">
      <dsp:nvSpPr>
        <dsp:cNvPr id="0" name=""/>
        <dsp:cNvSpPr/>
      </dsp:nvSpPr>
      <dsp:spPr>
        <a:xfrm>
          <a:off x="258652" y="2808319"/>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kern="1200" dirty="0" err="1" smtClean="0"/>
            <a:t>Πολυτροπικά</a:t>
          </a:r>
          <a:r>
            <a:rPr lang="el-GR" sz="1800" kern="1200" dirty="0" smtClean="0"/>
            <a:t> Αειφόρα Συστήματα Μεταφορών</a:t>
          </a:r>
          <a:endParaRPr lang="el-GR" sz="1800" b="0" kern="1200" dirty="0">
            <a:effectLst/>
            <a:latin typeface="Calibri" pitchFamily="34" charset="0"/>
          </a:endParaRPr>
        </a:p>
      </dsp:txBody>
      <dsp:txXfrm>
        <a:off x="258652" y="2808319"/>
        <a:ext cx="2525543" cy="2213787"/>
      </dsp:txXfrm>
    </dsp:sp>
    <dsp:sp modelId="{781E577A-8D4F-4A5E-B4AB-67014DC5EF31}">
      <dsp:nvSpPr>
        <dsp:cNvPr id="0" name=""/>
        <dsp:cNvSpPr/>
      </dsp:nvSpPr>
      <dsp:spPr>
        <a:xfrm>
          <a:off x="2328488" y="1570860"/>
          <a:ext cx="476517" cy="476517"/>
        </a:xfrm>
        <a:prstGeom prst="triangle">
          <a:avLst>
            <a:gd name="adj" fmla="val 100000"/>
          </a:avLst>
        </a:prstGeom>
        <a:gradFill rotWithShape="0">
          <a:gsLst>
            <a:gs pos="0">
              <a:schemeClr val="accent3">
                <a:hueOff val="0"/>
                <a:satOff val="0"/>
                <a:lumOff val="0"/>
                <a:alphaOff val="0"/>
                <a:shade val="67000"/>
                <a:satMod val="150000"/>
              </a:schemeClr>
            </a:gs>
            <a:gs pos="30000">
              <a:schemeClr val="accent3">
                <a:hueOff val="0"/>
                <a:satOff val="0"/>
                <a:lumOff val="0"/>
                <a:alphaOff val="0"/>
                <a:shade val="94000"/>
                <a:satMod val="130000"/>
              </a:schemeClr>
            </a:gs>
            <a:gs pos="45000">
              <a:schemeClr val="accent3">
                <a:hueOff val="0"/>
                <a:satOff val="0"/>
                <a:lumOff val="0"/>
                <a:alphaOff val="0"/>
                <a:shade val="100000"/>
                <a:satMod val="120000"/>
              </a:schemeClr>
            </a:gs>
            <a:gs pos="55000">
              <a:schemeClr val="accent3">
                <a:hueOff val="0"/>
                <a:satOff val="0"/>
                <a:lumOff val="0"/>
                <a:alphaOff val="0"/>
                <a:shade val="100000"/>
                <a:satMod val="118000"/>
              </a:schemeClr>
            </a:gs>
            <a:gs pos="73000">
              <a:schemeClr val="accent3">
                <a:hueOff val="0"/>
                <a:satOff val="0"/>
                <a:lumOff val="0"/>
                <a:alphaOff val="0"/>
                <a:shade val="94000"/>
                <a:satMod val="130000"/>
              </a:schemeClr>
            </a:gs>
            <a:gs pos="100000">
              <a:schemeClr val="accent3">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C91D6C-6AD7-4A22-A62C-BABC351700F8}">
      <dsp:nvSpPr>
        <dsp:cNvPr id="0" name=""/>
        <dsp:cNvSpPr/>
      </dsp:nvSpPr>
      <dsp:spPr>
        <a:xfrm rot="5400000">
          <a:off x="3651851" y="1011752"/>
          <a:ext cx="1681175" cy="2797439"/>
        </a:xfrm>
        <a:prstGeom prst="corner">
          <a:avLst>
            <a:gd name="adj1" fmla="val 16120"/>
            <a:gd name="adj2" fmla="val 16110"/>
          </a:avLst>
        </a:prstGeom>
        <a:gradFill rotWithShape="0">
          <a:gsLst>
            <a:gs pos="0">
              <a:schemeClr val="accent4">
                <a:hueOff val="0"/>
                <a:satOff val="0"/>
                <a:lumOff val="0"/>
                <a:alphaOff val="0"/>
                <a:shade val="67000"/>
                <a:satMod val="150000"/>
              </a:schemeClr>
            </a:gs>
            <a:gs pos="30000">
              <a:schemeClr val="accent4">
                <a:hueOff val="0"/>
                <a:satOff val="0"/>
                <a:lumOff val="0"/>
                <a:alphaOff val="0"/>
                <a:shade val="94000"/>
                <a:satMod val="130000"/>
              </a:schemeClr>
            </a:gs>
            <a:gs pos="45000">
              <a:schemeClr val="accent4">
                <a:hueOff val="0"/>
                <a:satOff val="0"/>
                <a:lumOff val="0"/>
                <a:alphaOff val="0"/>
                <a:shade val="100000"/>
                <a:satMod val="120000"/>
              </a:schemeClr>
            </a:gs>
            <a:gs pos="55000">
              <a:schemeClr val="accent4">
                <a:hueOff val="0"/>
                <a:satOff val="0"/>
                <a:lumOff val="0"/>
                <a:alphaOff val="0"/>
                <a:shade val="100000"/>
                <a:satMod val="118000"/>
              </a:schemeClr>
            </a:gs>
            <a:gs pos="73000">
              <a:schemeClr val="accent4">
                <a:hueOff val="0"/>
                <a:satOff val="0"/>
                <a:lumOff val="0"/>
                <a:alphaOff val="0"/>
                <a:shade val="94000"/>
                <a:satMod val="130000"/>
              </a:schemeClr>
            </a:gs>
            <a:gs pos="100000">
              <a:schemeClr val="accent4">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2B4D8D-0258-4346-BE27-5D1A97CB8109}">
      <dsp:nvSpPr>
        <dsp:cNvPr id="0" name=""/>
        <dsp:cNvSpPr/>
      </dsp:nvSpPr>
      <dsp:spPr>
        <a:xfrm>
          <a:off x="3371221" y="1847583"/>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b="1" kern="1200" dirty="0" smtClean="0"/>
            <a:t>7</a:t>
          </a:r>
          <a:r>
            <a:rPr lang="en-US" sz="1800" b="1" kern="1200" dirty="0" smtClean="0"/>
            <a:t>.c</a:t>
          </a:r>
          <a:r>
            <a:rPr lang="tr-TR" sz="1800" kern="1200" dirty="0" smtClean="0"/>
            <a:t> </a:t>
          </a:r>
          <a:r>
            <a:rPr lang="el-GR" sz="1800" kern="1200" dirty="0" smtClean="0"/>
            <a:t>Προώθηση</a:t>
          </a:r>
          <a:endParaRPr lang="el-GR" sz="1800" b="0" u="none" kern="1200" dirty="0" smtClean="0">
            <a:effectLst/>
            <a:latin typeface="Calibri" pitchFamily="34" charset="0"/>
          </a:endParaRPr>
        </a:p>
      </dsp:txBody>
      <dsp:txXfrm>
        <a:off x="3371221" y="1847583"/>
        <a:ext cx="2525543" cy="2213787"/>
      </dsp:txXfrm>
    </dsp:sp>
    <dsp:sp modelId="{FEBC395D-1907-4B30-852C-65F5FF8C0E70}">
      <dsp:nvSpPr>
        <dsp:cNvPr id="0" name=""/>
        <dsp:cNvSpPr/>
      </dsp:nvSpPr>
      <dsp:spPr>
        <a:xfrm>
          <a:off x="5443229" y="729373"/>
          <a:ext cx="476517" cy="476517"/>
        </a:xfrm>
        <a:prstGeom prst="triangle">
          <a:avLst>
            <a:gd name="adj" fmla="val 100000"/>
          </a:avLst>
        </a:prstGeom>
        <a:gradFill rotWithShape="0">
          <a:gsLst>
            <a:gs pos="0">
              <a:schemeClr val="accent5">
                <a:hueOff val="0"/>
                <a:satOff val="0"/>
                <a:lumOff val="0"/>
                <a:alphaOff val="0"/>
                <a:shade val="67000"/>
                <a:satMod val="150000"/>
              </a:schemeClr>
            </a:gs>
            <a:gs pos="30000">
              <a:schemeClr val="accent5">
                <a:hueOff val="0"/>
                <a:satOff val="0"/>
                <a:lumOff val="0"/>
                <a:alphaOff val="0"/>
                <a:shade val="94000"/>
                <a:satMod val="130000"/>
              </a:schemeClr>
            </a:gs>
            <a:gs pos="45000">
              <a:schemeClr val="accent5">
                <a:hueOff val="0"/>
                <a:satOff val="0"/>
                <a:lumOff val="0"/>
                <a:alphaOff val="0"/>
                <a:shade val="100000"/>
                <a:satMod val="120000"/>
              </a:schemeClr>
            </a:gs>
            <a:gs pos="55000">
              <a:schemeClr val="accent5">
                <a:hueOff val="0"/>
                <a:satOff val="0"/>
                <a:lumOff val="0"/>
                <a:alphaOff val="0"/>
                <a:shade val="100000"/>
                <a:satMod val="118000"/>
              </a:schemeClr>
            </a:gs>
            <a:gs pos="73000">
              <a:schemeClr val="accent5">
                <a:hueOff val="0"/>
                <a:satOff val="0"/>
                <a:lumOff val="0"/>
                <a:alphaOff val="0"/>
                <a:shade val="94000"/>
                <a:satMod val="130000"/>
              </a:schemeClr>
            </a:gs>
            <a:gs pos="100000">
              <a:schemeClr val="accent5">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2960EE-9393-41DA-9B44-6830B4ED83F1}">
      <dsp:nvSpPr>
        <dsp:cNvPr id="0" name=""/>
        <dsp:cNvSpPr/>
      </dsp:nvSpPr>
      <dsp:spPr>
        <a:xfrm rot="5400000">
          <a:off x="6743610" y="246693"/>
          <a:ext cx="1681175" cy="2797439"/>
        </a:xfrm>
        <a:prstGeom prst="corner">
          <a:avLst>
            <a:gd name="adj1" fmla="val 16120"/>
            <a:gd name="adj2" fmla="val 16110"/>
          </a:avLst>
        </a:prstGeom>
        <a:gradFill rotWithShape="0">
          <a:gsLst>
            <a:gs pos="0">
              <a:schemeClr val="accent6">
                <a:hueOff val="0"/>
                <a:satOff val="0"/>
                <a:lumOff val="0"/>
                <a:alphaOff val="0"/>
                <a:shade val="67000"/>
                <a:satMod val="150000"/>
              </a:schemeClr>
            </a:gs>
            <a:gs pos="30000">
              <a:schemeClr val="accent6">
                <a:hueOff val="0"/>
                <a:satOff val="0"/>
                <a:lumOff val="0"/>
                <a:alphaOff val="0"/>
                <a:shade val="94000"/>
                <a:satMod val="130000"/>
              </a:schemeClr>
            </a:gs>
            <a:gs pos="45000">
              <a:schemeClr val="accent6">
                <a:hueOff val="0"/>
                <a:satOff val="0"/>
                <a:lumOff val="0"/>
                <a:alphaOff val="0"/>
                <a:shade val="100000"/>
                <a:satMod val="120000"/>
              </a:schemeClr>
            </a:gs>
            <a:gs pos="55000">
              <a:schemeClr val="accent6">
                <a:hueOff val="0"/>
                <a:satOff val="0"/>
                <a:lumOff val="0"/>
                <a:alphaOff val="0"/>
                <a:shade val="100000"/>
                <a:satMod val="118000"/>
              </a:schemeClr>
            </a:gs>
            <a:gs pos="73000">
              <a:schemeClr val="accent6">
                <a:hueOff val="0"/>
                <a:satOff val="0"/>
                <a:lumOff val="0"/>
                <a:alphaOff val="0"/>
                <a:shade val="94000"/>
                <a:satMod val="130000"/>
              </a:schemeClr>
            </a:gs>
            <a:gs pos="100000">
              <a:schemeClr val="accent6">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F8F210-480E-428B-8574-11650243FC7E}">
      <dsp:nvSpPr>
        <dsp:cNvPr id="0" name=""/>
        <dsp:cNvSpPr/>
      </dsp:nvSpPr>
      <dsp:spPr>
        <a:xfrm>
          <a:off x="6462980" y="1082525"/>
          <a:ext cx="2525543" cy="221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l-GR" sz="1800" b="1" kern="1200" dirty="0" smtClean="0">
              <a:solidFill>
                <a:schemeClr val="tx1"/>
              </a:solidFill>
            </a:rPr>
            <a:t>7.</a:t>
          </a:r>
          <a:r>
            <a:rPr lang="en-US" sz="1800" b="1" kern="1200" dirty="0" smtClean="0">
              <a:solidFill>
                <a:schemeClr val="tx1"/>
              </a:solidFill>
            </a:rPr>
            <a:t>b</a:t>
          </a:r>
          <a:r>
            <a:rPr lang="tr-TR" sz="1800" kern="1200" dirty="0" smtClean="0">
              <a:solidFill>
                <a:schemeClr val="tx1"/>
              </a:solidFill>
            </a:rPr>
            <a:t> </a:t>
          </a:r>
          <a:r>
            <a:rPr lang="el-GR" sz="1800" b="0" i="0" kern="1200" dirty="0" smtClean="0">
              <a:solidFill>
                <a:schemeClr val="accent6">
                  <a:lumMod val="50000"/>
                </a:schemeClr>
              </a:solidFill>
            </a:rPr>
            <a:t>Ενίσχυση της περιφερειακής κινητικότητας με συνδέσεις με δευτερογενείς και τριτογενείς κόμβους στο </a:t>
          </a:r>
          <a:r>
            <a:rPr lang="tr-TR" sz="1800" b="0" i="0" kern="1200" dirty="0" smtClean="0">
              <a:solidFill>
                <a:schemeClr val="accent6">
                  <a:lumMod val="50000"/>
                </a:schemeClr>
              </a:solidFill>
            </a:rPr>
            <a:t>TEN</a:t>
          </a:r>
          <a:r>
            <a:rPr lang="en-US" sz="1800" b="0" i="0" kern="1200" dirty="0" smtClean="0">
              <a:solidFill>
                <a:schemeClr val="accent6">
                  <a:lumMod val="50000"/>
                </a:schemeClr>
              </a:solidFill>
            </a:rPr>
            <a:t>-T</a:t>
          </a:r>
          <a:r>
            <a:rPr lang="el-GR" sz="1800" b="0" i="0" kern="1200" dirty="0" smtClean="0">
              <a:solidFill>
                <a:schemeClr val="accent6">
                  <a:lumMod val="50000"/>
                </a:schemeClr>
              </a:solidFill>
            </a:rPr>
            <a:t>, περιλαμβάνοντας </a:t>
          </a:r>
          <a:r>
            <a:rPr lang="el-GR" sz="1800" b="0" i="0" kern="1200" dirty="0" err="1" smtClean="0">
              <a:solidFill>
                <a:schemeClr val="accent6">
                  <a:lumMod val="50000"/>
                </a:schemeClr>
              </a:solidFill>
            </a:rPr>
            <a:t>πολυτροπικούς</a:t>
          </a:r>
          <a:r>
            <a:rPr lang="el-GR" sz="1800" b="0" i="0" kern="1200" dirty="0" smtClean="0">
              <a:solidFill>
                <a:schemeClr val="accent6">
                  <a:lumMod val="50000"/>
                </a:schemeClr>
              </a:solidFill>
            </a:rPr>
            <a:t> κόμβους</a:t>
          </a:r>
          <a:endParaRPr lang="el-GR" sz="1800" b="0" kern="1200" dirty="0" smtClean="0">
            <a:solidFill>
              <a:schemeClr val="accent6">
                <a:lumMod val="50000"/>
              </a:schemeClr>
            </a:solidFill>
            <a:effectLst/>
            <a:latin typeface="Calibri" pitchFamily="34" charset="0"/>
          </a:endParaRPr>
        </a:p>
      </dsp:txBody>
      <dsp:txXfrm>
        <a:off x="6462980" y="1082525"/>
        <a:ext cx="2525543" cy="22137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B58A5-C52D-478D-96A3-A6F59C422E4A}">
      <dsp:nvSpPr>
        <dsp:cNvPr id="0" name=""/>
        <dsp:cNvSpPr/>
      </dsp:nvSpPr>
      <dsp:spPr>
        <a:xfrm>
          <a:off x="1661967" y="243415"/>
          <a:ext cx="5192761" cy="4968550"/>
        </a:xfrm>
        <a:prstGeom prst="pie">
          <a:avLst>
            <a:gd name="adj1" fmla="val 16200000"/>
            <a:gd name="adj2" fmla="val 1800000"/>
          </a:avLst>
        </a:prstGeom>
        <a:solidFill>
          <a:schemeClr val="accent2">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l-GR" sz="1700" b="1" kern="1200" dirty="0" smtClean="0">
              <a:solidFill>
                <a:schemeClr val="bg1"/>
              </a:solidFill>
              <a:latin typeface="Calibri" panose="020F0502020204030204" pitchFamily="34" charset="0"/>
            </a:rPr>
            <a:t>322.4 € </a:t>
          </a:r>
          <a:r>
            <a:rPr lang="el-GR" sz="1700" kern="1200" dirty="0" smtClean="0">
              <a:solidFill>
                <a:schemeClr val="bg1"/>
              </a:solidFill>
              <a:latin typeface="Calibri" panose="020F0502020204030204" pitchFamily="34" charset="0"/>
            </a:rPr>
            <a:t>για συγχρηματοδότηση έργων διαπεριφερειακής συνεργασίας που υλοποιούνται από τους εταίρους της ΕΕ.</a:t>
          </a:r>
          <a:endParaRPr lang="el-GR" sz="1700" kern="1200" dirty="0">
            <a:solidFill>
              <a:schemeClr val="bg1"/>
            </a:solidFill>
            <a:latin typeface="Calibri" panose="020F0502020204030204" pitchFamily="34" charset="0"/>
          </a:endParaRPr>
        </a:p>
      </dsp:txBody>
      <dsp:txXfrm>
        <a:off x="4398676" y="1296275"/>
        <a:ext cx="1854557" cy="1478735"/>
      </dsp:txXfrm>
    </dsp:sp>
    <dsp:sp modelId="{74167DEE-2F27-4F47-8FCD-16277EED5D14}">
      <dsp:nvSpPr>
        <dsp:cNvPr id="0" name=""/>
        <dsp:cNvSpPr/>
      </dsp:nvSpPr>
      <dsp:spPr>
        <a:xfrm>
          <a:off x="1865032" y="504603"/>
          <a:ext cx="4664370" cy="4790681"/>
        </a:xfrm>
        <a:prstGeom prst="pie">
          <a:avLst>
            <a:gd name="adj1" fmla="val 1800000"/>
            <a:gd name="adj2" fmla="val 9000000"/>
          </a:avLst>
        </a:prstGeom>
        <a:solidFill>
          <a:schemeClr val="accent3">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l-GR" sz="1700" b="1" kern="1200" dirty="0" smtClean="0">
              <a:solidFill>
                <a:schemeClr val="bg1"/>
              </a:solidFill>
              <a:latin typeface="Calibri" panose="020F0502020204030204" pitchFamily="34" charset="0"/>
            </a:rPr>
            <a:t>15.3</a:t>
          </a:r>
          <a:r>
            <a:rPr lang="el-GR" sz="1700" kern="1200" dirty="0" smtClean="0">
              <a:solidFill>
                <a:schemeClr val="bg1"/>
              </a:solidFill>
              <a:latin typeface="Calibri" panose="020F0502020204030204" pitchFamily="34" charset="0"/>
            </a:rPr>
            <a:t> € για τη χρηματοδότηση δραστηριοτήτων που πραγματοποιούνται από τις πλατφόρμες «Εκμάθησης Πολιτικής».</a:t>
          </a:r>
          <a:endParaRPr lang="el-GR" sz="1700" kern="1200" dirty="0">
            <a:solidFill>
              <a:schemeClr val="bg1"/>
            </a:solidFill>
            <a:latin typeface="Calibri" panose="020F0502020204030204" pitchFamily="34" charset="0"/>
          </a:endParaRPr>
        </a:p>
      </dsp:txBody>
      <dsp:txXfrm>
        <a:off x="2975597" y="3612843"/>
        <a:ext cx="2498769" cy="1254702"/>
      </dsp:txXfrm>
    </dsp:sp>
    <dsp:sp modelId="{4B271B6A-BAC8-4950-8A25-3D2BD1B13382}">
      <dsp:nvSpPr>
        <dsp:cNvPr id="0" name=""/>
        <dsp:cNvSpPr/>
      </dsp:nvSpPr>
      <dsp:spPr>
        <a:xfrm>
          <a:off x="1679431" y="254733"/>
          <a:ext cx="4843729" cy="4957745"/>
        </a:xfrm>
        <a:prstGeom prst="pie">
          <a:avLst>
            <a:gd name="adj1" fmla="val 9000000"/>
            <a:gd name="adj2" fmla="val 16200000"/>
          </a:avLst>
        </a:prstGeom>
        <a:solidFill>
          <a:schemeClr val="accent4">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l-GR" sz="1700" b="1" kern="1200" dirty="0" smtClean="0">
              <a:solidFill>
                <a:schemeClr val="bg1"/>
              </a:solidFill>
              <a:latin typeface="Calibri" panose="020F0502020204030204" pitchFamily="34" charset="0"/>
            </a:rPr>
            <a:t>21.3 € </a:t>
          </a:r>
          <a:r>
            <a:rPr lang="el-GR" sz="1700" kern="1200" dirty="0" smtClean="0">
              <a:solidFill>
                <a:schemeClr val="bg1"/>
              </a:solidFill>
              <a:latin typeface="Calibri" panose="020F0502020204030204" pitchFamily="34" charset="0"/>
            </a:rPr>
            <a:t>για τεχνική βοήθεια.</a:t>
          </a:r>
          <a:endParaRPr lang="el-GR" sz="1700" kern="1200" dirty="0">
            <a:solidFill>
              <a:schemeClr val="bg1"/>
            </a:solidFill>
            <a:latin typeface="Calibri" panose="020F0502020204030204" pitchFamily="34" charset="0"/>
          </a:endParaRPr>
        </a:p>
      </dsp:txBody>
      <dsp:txXfrm>
        <a:off x="2240496" y="1305303"/>
        <a:ext cx="1729903" cy="1475519"/>
      </dsp:txXfrm>
    </dsp:sp>
    <dsp:sp modelId="{DD462A46-08B7-498E-9C18-7D9B7A8A7646}">
      <dsp:nvSpPr>
        <dsp:cNvPr id="0" name=""/>
        <dsp:cNvSpPr/>
      </dsp:nvSpPr>
      <dsp:spPr>
        <a:xfrm>
          <a:off x="1883330" y="-50552"/>
          <a:ext cx="5234117" cy="5234117"/>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56B666F-36E9-47F3-8CDA-466FC5861CD7}">
      <dsp:nvSpPr>
        <dsp:cNvPr id="0" name=""/>
        <dsp:cNvSpPr/>
      </dsp:nvSpPr>
      <dsp:spPr>
        <a:xfrm>
          <a:off x="1560871" y="432071"/>
          <a:ext cx="5234117" cy="5234117"/>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86ADFD6-36BD-4220-9018-4C7AC8F900C0}">
      <dsp:nvSpPr>
        <dsp:cNvPr id="0" name=""/>
        <dsp:cNvSpPr/>
      </dsp:nvSpPr>
      <dsp:spPr>
        <a:xfrm>
          <a:off x="1488862" y="49362"/>
          <a:ext cx="5234117" cy="5234117"/>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F449B-69CD-4047-BA9B-D5E546BDAAFC}">
      <dsp:nvSpPr>
        <dsp:cNvPr id="0" name=""/>
        <dsp:cNvSpPr/>
      </dsp:nvSpPr>
      <dsp:spPr>
        <a:xfrm>
          <a:off x="-5445099" y="-840139"/>
          <a:ext cx="6533414" cy="6533414"/>
        </a:xfrm>
        <a:prstGeom prst="blockArc">
          <a:avLst>
            <a:gd name="adj1" fmla="val 18900000"/>
            <a:gd name="adj2" fmla="val 2700000"/>
            <a:gd name="adj3" fmla="val 331"/>
          </a:avLst>
        </a:prstGeom>
        <a:noFill/>
        <a:ln w="1905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DCB039F-C541-4299-85E5-2A26B0077023}">
      <dsp:nvSpPr>
        <dsp:cNvPr id="0" name=""/>
        <dsp:cNvSpPr/>
      </dsp:nvSpPr>
      <dsp:spPr>
        <a:xfrm>
          <a:off x="892127" y="693319"/>
          <a:ext cx="7651223" cy="1386443"/>
        </a:xfrm>
        <a:prstGeom prst="rect">
          <a:avLst/>
        </a:prstGeom>
        <a:gradFill rotWithShape="0">
          <a:gsLst>
            <a:gs pos="0">
              <a:schemeClr val="accent4">
                <a:hueOff val="0"/>
                <a:satOff val="0"/>
                <a:lumOff val="0"/>
                <a:alphaOff val="0"/>
                <a:shade val="67000"/>
                <a:satMod val="150000"/>
              </a:schemeClr>
            </a:gs>
            <a:gs pos="30000">
              <a:schemeClr val="accent4">
                <a:hueOff val="0"/>
                <a:satOff val="0"/>
                <a:lumOff val="0"/>
                <a:alphaOff val="0"/>
                <a:shade val="94000"/>
                <a:satMod val="130000"/>
              </a:schemeClr>
            </a:gs>
            <a:gs pos="45000">
              <a:schemeClr val="accent4">
                <a:hueOff val="0"/>
                <a:satOff val="0"/>
                <a:lumOff val="0"/>
                <a:alphaOff val="0"/>
                <a:shade val="100000"/>
                <a:satMod val="120000"/>
              </a:schemeClr>
            </a:gs>
            <a:gs pos="55000">
              <a:schemeClr val="accent4">
                <a:hueOff val="0"/>
                <a:satOff val="0"/>
                <a:lumOff val="0"/>
                <a:alphaOff val="0"/>
                <a:shade val="100000"/>
                <a:satMod val="118000"/>
              </a:schemeClr>
            </a:gs>
            <a:gs pos="73000">
              <a:schemeClr val="accent4">
                <a:hueOff val="0"/>
                <a:satOff val="0"/>
                <a:lumOff val="0"/>
                <a:alphaOff val="0"/>
                <a:shade val="94000"/>
                <a:satMod val="130000"/>
              </a:schemeClr>
            </a:gs>
            <a:gs pos="100000">
              <a:schemeClr val="accent4">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0490" tIns="45720" rIns="45720" bIns="45720" numCol="1" spcCol="1270" anchor="ctr" anchorCtr="0">
          <a:noAutofit/>
        </a:bodyPr>
        <a:lstStyle/>
        <a:p>
          <a:pPr lvl="0" algn="l" defTabSz="800100" rtl="0">
            <a:lnSpc>
              <a:spcPct val="90000"/>
            </a:lnSpc>
            <a:spcBef>
              <a:spcPct val="0"/>
            </a:spcBef>
            <a:spcAft>
              <a:spcPct val="35000"/>
            </a:spcAft>
          </a:pPr>
          <a:r>
            <a:rPr lang="el-GR" sz="1800" kern="1200" dirty="0" smtClean="0">
              <a:solidFill>
                <a:schemeClr val="bg1"/>
              </a:solidFill>
              <a:latin typeface="Calibri" panose="020F0502020204030204" pitchFamily="34" charset="0"/>
            </a:rPr>
            <a:t>Συνεργασίες </a:t>
          </a:r>
          <a:r>
            <a:rPr lang="el-GR" sz="1800" kern="1200" dirty="0" err="1" smtClean="0">
              <a:solidFill>
                <a:schemeClr val="bg1"/>
              </a:solidFill>
              <a:latin typeface="Calibri" panose="020F0502020204030204" pitchFamily="34" charset="0"/>
            </a:rPr>
            <a:t>φορεών</a:t>
          </a:r>
          <a:r>
            <a:rPr lang="el-GR" sz="1800" kern="1200" dirty="0" smtClean="0">
              <a:solidFill>
                <a:schemeClr val="bg1"/>
              </a:solidFill>
              <a:latin typeface="Calibri" panose="020F0502020204030204" pitchFamily="34" charset="0"/>
            </a:rPr>
            <a:t> πολιτικής, από διάφορες χώρες της Ευρώπης, οι οποίοι συνεργάζονται για 3-5 χρόνια, ανταλλάσσοντας εμπειρίες σχετικά με ένα συγκεκριμένο θέμα πολιτικής.</a:t>
          </a:r>
        </a:p>
        <a:p>
          <a:pPr lvl="0" algn="l" defTabSz="800100" rtl="0">
            <a:lnSpc>
              <a:spcPct val="90000"/>
            </a:lnSpc>
            <a:spcBef>
              <a:spcPct val="0"/>
            </a:spcBef>
            <a:spcAft>
              <a:spcPct val="35000"/>
            </a:spcAft>
          </a:pPr>
          <a:r>
            <a:rPr lang="el-GR" sz="1800" kern="1200" dirty="0" smtClean="0">
              <a:solidFill>
                <a:schemeClr val="bg1"/>
              </a:solidFill>
              <a:latin typeface="Calibri" panose="020F0502020204030204" pitchFamily="34" charset="0"/>
            </a:rPr>
            <a:t>Διαμόρφωση συγκεκριμένου Σχεδίου Δράσης</a:t>
          </a:r>
          <a:endParaRPr lang="el-GR" sz="1800" kern="1200" dirty="0">
            <a:solidFill>
              <a:schemeClr val="bg1"/>
            </a:solidFill>
            <a:latin typeface="Calibri" panose="020F0502020204030204" pitchFamily="34" charset="0"/>
          </a:endParaRPr>
        </a:p>
      </dsp:txBody>
      <dsp:txXfrm>
        <a:off x="892127" y="693319"/>
        <a:ext cx="7651223" cy="1386443"/>
      </dsp:txXfrm>
    </dsp:sp>
    <dsp:sp modelId="{A698E64A-8A47-445F-88C4-A77B81250867}">
      <dsp:nvSpPr>
        <dsp:cNvPr id="0" name=""/>
        <dsp:cNvSpPr/>
      </dsp:nvSpPr>
      <dsp:spPr>
        <a:xfrm>
          <a:off x="25600" y="520013"/>
          <a:ext cx="1733054" cy="1733054"/>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38100" dir="2700000" algn="b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D40FA5E-A53F-46FF-8BFD-4BB4E25655F4}">
      <dsp:nvSpPr>
        <dsp:cNvPr id="0" name=""/>
        <dsp:cNvSpPr/>
      </dsp:nvSpPr>
      <dsp:spPr>
        <a:xfrm>
          <a:off x="892127" y="2773373"/>
          <a:ext cx="7651223" cy="1386443"/>
        </a:xfrm>
        <a:prstGeom prst="rect">
          <a:avLst/>
        </a:prstGeom>
        <a:gradFill rotWithShape="0">
          <a:gsLst>
            <a:gs pos="0">
              <a:schemeClr val="accent4">
                <a:hueOff val="-176707"/>
                <a:satOff val="20001"/>
                <a:lumOff val="5883"/>
                <a:alphaOff val="0"/>
                <a:shade val="67000"/>
                <a:satMod val="150000"/>
              </a:schemeClr>
            </a:gs>
            <a:gs pos="30000">
              <a:schemeClr val="accent4">
                <a:hueOff val="-176707"/>
                <a:satOff val="20001"/>
                <a:lumOff val="5883"/>
                <a:alphaOff val="0"/>
                <a:shade val="94000"/>
                <a:satMod val="130000"/>
              </a:schemeClr>
            </a:gs>
            <a:gs pos="45000">
              <a:schemeClr val="accent4">
                <a:hueOff val="-176707"/>
                <a:satOff val="20001"/>
                <a:lumOff val="5883"/>
                <a:alphaOff val="0"/>
                <a:shade val="100000"/>
                <a:satMod val="120000"/>
              </a:schemeClr>
            </a:gs>
            <a:gs pos="55000">
              <a:schemeClr val="accent4">
                <a:hueOff val="-176707"/>
                <a:satOff val="20001"/>
                <a:lumOff val="5883"/>
                <a:alphaOff val="0"/>
                <a:shade val="100000"/>
                <a:satMod val="118000"/>
              </a:schemeClr>
            </a:gs>
            <a:gs pos="73000">
              <a:schemeClr val="accent4">
                <a:hueOff val="-176707"/>
                <a:satOff val="20001"/>
                <a:lumOff val="5883"/>
                <a:alphaOff val="0"/>
                <a:shade val="94000"/>
                <a:satMod val="130000"/>
              </a:schemeClr>
            </a:gs>
            <a:gs pos="100000">
              <a:schemeClr val="accent4">
                <a:hueOff val="-176707"/>
                <a:satOff val="20001"/>
                <a:lumOff val="5883"/>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0490" tIns="45720" rIns="45720" bIns="45720" numCol="1" spcCol="1270" anchor="ctr" anchorCtr="0">
          <a:noAutofit/>
        </a:bodyPr>
        <a:lstStyle/>
        <a:p>
          <a:pPr lvl="0" algn="l" defTabSz="800100" rtl="0">
            <a:lnSpc>
              <a:spcPct val="90000"/>
            </a:lnSpc>
            <a:spcBef>
              <a:spcPct val="0"/>
            </a:spcBef>
            <a:spcAft>
              <a:spcPct val="35000"/>
            </a:spcAft>
          </a:pPr>
          <a:r>
            <a:rPr lang="el-GR" sz="1800" kern="1200" dirty="0" smtClean="0">
              <a:solidFill>
                <a:schemeClr val="bg1"/>
              </a:solidFill>
              <a:latin typeface="Calibri" panose="020F0502020204030204" pitchFamily="34" charset="0"/>
            </a:rPr>
            <a:t>Χώρος συνεχούς μάθησης &amp; πληροφόρησης</a:t>
          </a:r>
          <a:endParaRPr lang="el-GR" sz="1800" kern="1200" dirty="0">
            <a:solidFill>
              <a:schemeClr val="bg1"/>
            </a:solidFill>
            <a:latin typeface="Calibri" panose="020F0502020204030204" pitchFamily="34" charset="0"/>
          </a:endParaRPr>
        </a:p>
      </dsp:txBody>
      <dsp:txXfrm>
        <a:off x="892127" y="2773373"/>
        <a:ext cx="7651223" cy="1386443"/>
      </dsp:txXfrm>
    </dsp:sp>
    <dsp:sp modelId="{DA94C025-B0F4-446C-9699-D4228BD0A4D1}">
      <dsp:nvSpPr>
        <dsp:cNvPr id="0" name=""/>
        <dsp:cNvSpPr/>
      </dsp:nvSpPr>
      <dsp:spPr>
        <a:xfrm>
          <a:off x="25600" y="2600067"/>
          <a:ext cx="1733054" cy="1733054"/>
        </a:xfrm>
        <a:prstGeom prst="ellipse">
          <a:avLst/>
        </a:prstGeom>
        <a:solidFill>
          <a:schemeClr val="lt1">
            <a:hueOff val="0"/>
            <a:satOff val="0"/>
            <a:lumOff val="0"/>
            <a:alphaOff val="0"/>
          </a:schemeClr>
        </a:solidFill>
        <a:ln w="9525" cap="flat" cmpd="sng" algn="ctr">
          <a:solidFill>
            <a:schemeClr val="accent4">
              <a:hueOff val="-176707"/>
              <a:satOff val="20001"/>
              <a:lumOff val="5883"/>
              <a:alphaOff val="0"/>
            </a:schemeClr>
          </a:solidFill>
          <a:prstDash val="solid"/>
        </a:ln>
        <a:effectLst>
          <a:outerShdw blurRad="50800" dist="38100" dir="2700000" algn="b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F7969-D3B7-4909-BDD1-F84BC598B766}">
      <dsp:nvSpPr>
        <dsp:cNvPr id="0" name=""/>
        <dsp:cNvSpPr/>
      </dsp:nvSpPr>
      <dsp:spPr>
        <a:xfrm>
          <a:off x="3734" y="630389"/>
          <a:ext cx="3265183" cy="3265183"/>
        </a:xfrm>
        <a:prstGeom prst="ellipse">
          <a:avLst/>
        </a:prstGeom>
        <a:gradFill rotWithShape="0">
          <a:gsLst>
            <a:gs pos="0">
              <a:schemeClr val="accent2">
                <a:alpha val="50000"/>
                <a:hueOff val="0"/>
                <a:satOff val="0"/>
                <a:lumOff val="0"/>
                <a:alphaOff val="0"/>
                <a:shade val="67000"/>
                <a:satMod val="150000"/>
              </a:schemeClr>
            </a:gs>
            <a:gs pos="30000">
              <a:schemeClr val="accent2">
                <a:alpha val="50000"/>
                <a:hueOff val="0"/>
                <a:satOff val="0"/>
                <a:lumOff val="0"/>
                <a:alphaOff val="0"/>
                <a:shade val="94000"/>
                <a:satMod val="130000"/>
              </a:schemeClr>
            </a:gs>
            <a:gs pos="45000">
              <a:schemeClr val="accent2">
                <a:alpha val="50000"/>
                <a:hueOff val="0"/>
                <a:satOff val="0"/>
                <a:lumOff val="0"/>
                <a:alphaOff val="0"/>
                <a:shade val="100000"/>
                <a:satMod val="120000"/>
              </a:schemeClr>
            </a:gs>
            <a:gs pos="55000">
              <a:schemeClr val="accent2">
                <a:alpha val="50000"/>
                <a:hueOff val="0"/>
                <a:satOff val="0"/>
                <a:lumOff val="0"/>
                <a:alphaOff val="0"/>
                <a:shade val="100000"/>
                <a:satMod val="118000"/>
              </a:schemeClr>
            </a:gs>
            <a:gs pos="73000">
              <a:schemeClr val="accent2">
                <a:alpha val="50000"/>
                <a:hueOff val="0"/>
                <a:satOff val="0"/>
                <a:lumOff val="0"/>
                <a:alphaOff val="0"/>
                <a:shade val="94000"/>
                <a:satMod val="130000"/>
              </a:schemeClr>
            </a:gs>
            <a:gs pos="100000">
              <a:schemeClr val="accent2">
                <a:alpha val="50000"/>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79694" tIns="22860" rIns="179694" bIns="22860" numCol="1" spcCol="1270" anchor="ctr" anchorCtr="0">
          <a:noAutofit/>
        </a:bodyPr>
        <a:lstStyle/>
        <a:p>
          <a:pPr lvl="0" algn="ctr" defTabSz="800100" rtl="0">
            <a:lnSpc>
              <a:spcPct val="90000"/>
            </a:lnSpc>
            <a:spcBef>
              <a:spcPct val="0"/>
            </a:spcBef>
            <a:spcAft>
              <a:spcPct val="35000"/>
            </a:spcAft>
          </a:pPr>
          <a:r>
            <a:rPr lang="el-GR" sz="1800" b="1" kern="1200" dirty="0" smtClean="0"/>
            <a:t>Οι εθνικές, περιφερειακές ή τοπικές δημόσιες αρχές</a:t>
          </a:r>
          <a:endParaRPr lang="el-GR" sz="1800" b="1" kern="1200" dirty="0"/>
        </a:p>
      </dsp:txBody>
      <dsp:txXfrm>
        <a:off x="481909" y="1108564"/>
        <a:ext cx="2308833" cy="2308833"/>
      </dsp:txXfrm>
    </dsp:sp>
    <dsp:sp modelId="{E5229EB6-2D2F-49DE-91F8-27241D1792E6}">
      <dsp:nvSpPr>
        <dsp:cNvPr id="0" name=""/>
        <dsp:cNvSpPr/>
      </dsp:nvSpPr>
      <dsp:spPr>
        <a:xfrm>
          <a:off x="2615880" y="630389"/>
          <a:ext cx="3265183" cy="3265183"/>
        </a:xfrm>
        <a:prstGeom prst="ellipse">
          <a:avLst/>
        </a:prstGeom>
        <a:gradFill rotWithShape="0">
          <a:gsLst>
            <a:gs pos="0">
              <a:schemeClr val="accent3">
                <a:alpha val="50000"/>
                <a:hueOff val="0"/>
                <a:satOff val="0"/>
                <a:lumOff val="0"/>
                <a:alphaOff val="0"/>
                <a:shade val="67000"/>
                <a:satMod val="150000"/>
              </a:schemeClr>
            </a:gs>
            <a:gs pos="30000">
              <a:schemeClr val="accent3">
                <a:alpha val="50000"/>
                <a:hueOff val="0"/>
                <a:satOff val="0"/>
                <a:lumOff val="0"/>
                <a:alphaOff val="0"/>
                <a:shade val="94000"/>
                <a:satMod val="130000"/>
              </a:schemeClr>
            </a:gs>
            <a:gs pos="45000">
              <a:schemeClr val="accent3">
                <a:alpha val="50000"/>
                <a:hueOff val="0"/>
                <a:satOff val="0"/>
                <a:lumOff val="0"/>
                <a:alphaOff val="0"/>
                <a:shade val="100000"/>
                <a:satMod val="120000"/>
              </a:schemeClr>
            </a:gs>
            <a:gs pos="55000">
              <a:schemeClr val="accent3">
                <a:alpha val="50000"/>
                <a:hueOff val="0"/>
                <a:satOff val="0"/>
                <a:lumOff val="0"/>
                <a:alphaOff val="0"/>
                <a:shade val="100000"/>
                <a:satMod val="118000"/>
              </a:schemeClr>
            </a:gs>
            <a:gs pos="73000">
              <a:schemeClr val="accent3">
                <a:alpha val="50000"/>
                <a:hueOff val="0"/>
                <a:satOff val="0"/>
                <a:lumOff val="0"/>
                <a:alphaOff val="0"/>
                <a:shade val="94000"/>
                <a:satMod val="130000"/>
              </a:schemeClr>
            </a:gs>
            <a:gs pos="100000">
              <a:schemeClr val="accent3">
                <a:alpha val="50000"/>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79694" tIns="22860" rIns="179694" bIns="22860" numCol="1" spcCol="1270" anchor="ctr" anchorCtr="0">
          <a:noAutofit/>
        </a:bodyPr>
        <a:lstStyle/>
        <a:p>
          <a:pPr lvl="0" algn="ctr" defTabSz="800100" rtl="0">
            <a:lnSpc>
              <a:spcPct val="90000"/>
            </a:lnSpc>
            <a:spcBef>
              <a:spcPct val="0"/>
            </a:spcBef>
            <a:spcAft>
              <a:spcPct val="35000"/>
            </a:spcAft>
          </a:pPr>
          <a:r>
            <a:rPr lang="el-GR" sz="1800" b="1" kern="1200" dirty="0" smtClean="0"/>
            <a:t>Τα Νομικά Πρόσωπα ΔΔ (π.χ. οργανισμοί περιφερειακής ανάπτυξης, οργανώσεις στήριξης επιχειρήσεων, πανεπιστήμια)</a:t>
          </a:r>
          <a:endParaRPr lang="el-GR" sz="1800" b="1" kern="1200" dirty="0"/>
        </a:p>
      </dsp:txBody>
      <dsp:txXfrm>
        <a:off x="3094055" y="1108564"/>
        <a:ext cx="2308833" cy="2308833"/>
      </dsp:txXfrm>
    </dsp:sp>
    <dsp:sp modelId="{AD61525D-122C-4E7E-ADA3-E02DBCCB6722}">
      <dsp:nvSpPr>
        <dsp:cNvPr id="0" name=""/>
        <dsp:cNvSpPr/>
      </dsp:nvSpPr>
      <dsp:spPr>
        <a:xfrm>
          <a:off x="5228026" y="630389"/>
          <a:ext cx="3265183" cy="3265183"/>
        </a:xfrm>
        <a:prstGeom prst="ellipse">
          <a:avLst/>
        </a:prstGeom>
        <a:gradFill rotWithShape="0">
          <a:gsLst>
            <a:gs pos="0">
              <a:schemeClr val="accent4">
                <a:alpha val="50000"/>
                <a:hueOff val="0"/>
                <a:satOff val="0"/>
                <a:lumOff val="0"/>
                <a:alphaOff val="0"/>
                <a:shade val="67000"/>
                <a:satMod val="150000"/>
              </a:schemeClr>
            </a:gs>
            <a:gs pos="30000">
              <a:schemeClr val="accent4">
                <a:alpha val="50000"/>
                <a:hueOff val="0"/>
                <a:satOff val="0"/>
                <a:lumOff val="0"/>
                <a:alphaOff val="0"/>
                <a:shade val="94000"/>
                <a:satMod val="130000"/>
              </a:schemeClr>
            </a:gs>
            <a:gs pos="45000">
              <a:schemeClr val="accent4">
                <a:alpha val="50000"/>
                <a:hueOff val="0"/>
                <a:satOff val="0"/>
                <a:lumOff val="0"/>
                <a:alphaOff val="0"/>
                <a:shade val="100000"/>
                <a:satMod val="120000"/>
              </a:schemeClr>
            </a:gs>
            <a:gs pos="55000">
              <a:schemeClr val="accent4">
                <a:alpha val="50000"/>
                <a:hueOff val="0"/>
                <a:satOff val="0"/>
                <a:lumOff val="0"/>
                <a:alphaOff val="0"/>
                <a:shade val="100000"/>
                <a:satMod val="118000"/>
              </a:schemeClr>
            </a:gs>
            <a:gs pos="73000">
              <a:schemeClr val="accent4">
                <a:alpha val="50000"/>
                <a:hueOff val="0"/>
                <a:satOff val="0"/>
                <a:lumOff val="0"/>
                <a:alphaOff val="0"/>
                <a:shade val="94000"/>
                <a:satMod val="130000"/>
              </a:schemeClr>
            </a:gs>
            <a:gs pos="100000">
              <a:schemeClr val="accent4">
                <a:alpha val="50000"/>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79694" tIns="22860" rIns="179694" bIns="22860" numCol="1" spcCol="1270" anchor="ctr" anchorCtr="0">
          <a:noAutofit/>
        </a:bodyPr>
        <a:lstStyle/>
        <a:p>
          <a:pPr lvl="0" algn="ctr" defTabSz="800100" rtl="0">
            <a:lnSpc>
              <a:spcPct val="90000"/>
            </a:lnSpc>
            <a:spcBef>
              <a:spcPct val="0"/>
            </a:spcBef>
            <a:spcAft>
              <a:spcPct val="35000"/>
            </a:spcAft>
          </a:pPr>
          <a:r>
            <a:rPr lang="el-GR" sz="1800" b="1" kern="1200" dirty="0" smtClean="0"/>
            <a:t>Οι ιδιωτικοί φορείς μη κερδοσκοπικού χαρακτήρα.</a:t>
          </a:r>
          <a:endParaRPr lang="el-GR" sz="1800" b="1" kern="1200" dirty="0"/>
        </a:p>
      </dsp:txBody>
      <dsp:txXfrm>
        <a:off x="5706201" y="1108564"/>
        <a:ext cx="2308833" cy="23088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BEBA4-BC31-4F8F-A65B-788AD6822023}">
      <dsp:nvSpPr>
        <dsp:cNvPr id="0" name=""/>
        <dsp:cNvSpPr/>
      </dsp:nvSpPr>
      <dsp:spPr>
        <a:xfrm>
          <a:off x="634753" y="3122"/>
          <a:ext cx="3101442" cy="1860865"/>
        </a:xfrm>
        <a:prstGeom prst="roundRect">
          <a:avLst>
            <a:gd name="adj" fmla="val 10000"/>
          </a:avLst>
        </a:prstGeom>
        <a:solidFill>
          <a:schemeClr val="accent2">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b="1" kern="1200" dirty="0" smtClean="0">
              <a:solidFill>
                <a:schemeClr val="bg1"/>
              </a:solidFill>
              <a:latin typeface="Calibri" panose="020F0502020204030204" pitchFamily="34" charset="0"/>
            </a:rPr>
            <a:t>Οι Πλατφόρμες </a:t>
          </a:r>
          <a:r>
            <a:rPr lang="en-US" sz="1600" b="1" kern="1200" dirty="0" smtClean="0">
              <a:solidFill>
                <a:schemeClr val="bg1"/>
              </a:solidFill>
              <a:latin typeface="Calibri" panose="020F0502020204030204" pitchFamily="34" charset="0"/>
            </a:rPr>
            <a:t>“</a:t>
          </a:r>
          <a:r>
            <a:rPr lang="el-GR" sz="1600" b="1" kern="1200" dirty="0" smtClean="0">
              <a:solidFill>
                <a:schemeClr val="bg1"/>
              </a:solidFill>
              <a:latin typeface="Calibri" panose="020F0502020204030204" pitchFamily="34" charset="0"/>
            </a:rPr>
            <a:t>Εκμάθησης Πολιτικών</a:t>
          </a:r>
          <a:r>
            <a:rPr lang="en-US" sz="1600" b="1" kern="1200" dirty="0" smtClean="0">
              <a:solidFill>
                <a:schemeClr val="bg1"/>
              </a:solidFill>
              <a:latin typeface="Calibri" panose="020F0502020204030204" pitchFamily="34" charset="0"/>
            </a:rPr>
            <a:t>”</a:t>
          </a:r>
          <a:r>
            <a:rPr lang="el-GR" sz="1600" b="1" kern="1200" dirty="0" smtClean="0">
              <a:solidFill>
                <a:schemeClr val="bg1"/>
              </a:solidFill>
              <a:latin typeface="Calibri" panose="020F0502020204030204" pitchFamily="34" charset="0"/>
            </a:rPr>
            <a:t> είναι μια νέα πρωτοβουλία</a:t>
          </a:r>
          <a:r>
            <a:rPr lang="en-US" sz="1600" b="1" kern="1200" dirty="0" smtClean="0">
              <a:solidFill>
                <a:schemeClr val="bg1"/>
              </a:solidFill>
              <a:latin typeface="Calibri" panose="020F0502020204030204" pitchFamily="34" charset="0"/>
            </a:rPr>
            <a:t> </a:t>
          </a:r>
          <a:r>
            <a:rPr lang="el-GR" sz="1600" b="1" kern="1200" dirty="0" smtClean="0">
              <a:solidFill>
                <a:schemeClr val="bg1"/>
              </a:solidFill>
              <a:latin typeface="Calibri" panose="020F0502020204030204" pitchFamily="34" charset="0"/>
            </a:rPr>
            <a:t>του </a:t>
          </a:r>
          <a:r>
            <a:rPr lang="el-GR" sz="1600" b="1" kern="1200" dirty="0" err="1" smtClean="0">
              <a:solidFill>
                <a:schemeClr val="bg1"/>
              </a:solidFill>
              <a:latin typeface="Calibri" panose="020F0502020204030204" pitchFamily="34" charset="0"/>
            </a:rPr>
            <a:t>Interreg</a:t>
          </a:r>
          <a:r>
            <a:rPr lang="el-GR" sz="1600" b="1" kern="1200" dirty="0" smtClean="0">
              <a:solidFill>
                <a:schemeClr val="bg1"/>
              </a:solidFill>
              <a:latin typeface="Calibri" panose="020F0502020204030204" pitchFamily="34" charset="0"/>
            </a:rPr>
            <a:t> </a:t>
          </a:r>
          <a:r>
            <a:rPr lang="en-US" sz="1600" b="1" kern="1200" dirty="0" smtClean="0">
              <a:solidFill>
                <a:schemeClr val="bg1"/>
              </a:solidFill>
              <a:latin typeface="Calibri" panose="020F0502020204030204" pitchFamily="34" charset="0"/>
            </a:rPr>
            <a:t>Europe</a:t>
          </a:r>
          <a:r>
            <a:rPr lang="el-GR" sz="1600" b="1" kern="1200" dirty="0" smtClean="0">
              <a:solidFill>
                <a:schemeClr val="bg1"/>
              </a:solidFill>
              <a:latin typeface="Calibri" panose="020F0502020204030204" pitchFamily="34" charset="0"/>
            </a:rPr>
            <a:t>. Δημιουργήθηκαν με στόχο την:</a:t>
          </a:r>
          <a:endParaRPr lang="el-GR" sz="1600" b="1" kern="1200" dirty="0">
            <a:solidFill>
              <a:schemeClr val="bg1"/>
            </a:solidFill>
            <a:latin typeface="Calibri" panose="020F0502020204030204" pitchFamily="34" charset="0"/>
          </a:endParaRPr>
        </a:p>
      </dsp:txBody>
      <dsp:txXfrm>
        <a:off x="689256" y="57625"/>
        <a:ext cx="2992436" cy="1751859"/>
      </dsp:txXfrm>
    </dsp:sp>
    <dsp:sp modelId="{20AEB930-0B34-40A5-9D02-EE6B934A5022}">
      <dsp:nvSpPr>
        <dsp:cNvPr id="0" name=""/>
        <dsp:cNvSpPr/>
      </dsp:nvSpPr>
      <dsp:spPr>
        <a:xfrm>
          <a:off x="4009122" y="548976"/>
          <a:ext cx="657505" cy="769157"/>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l-GR" sz="1600" b="1" kern="1200">
            <a:solidFill>
              <a:schemeClr val="bg1"/>
            </a:solidFill>
            <a:latin typeface="Calibri" panose="020F0502020204030204" pitchFamily="34" charset="0"/>
          </a:endParaRPr>
        </a:p>
      </dsp:txBody>
      <dsp:txXfrm>
        <a:off x="4009122" y="702807"/>
        <a:ext cx="460254" cy="461495"/>
      </dsp:txXfrm>
    </dsp:sp>
    <dsp:sp modelId="{7515FFE8-F0E5-46FE-840A-01D535785ECA}">
      <dsp:nvSpPr>
        <dsp:cNvPr id="0" name=""/>
        <dsp:cNvSpPr/>
      </dsp:nvSpPr>
      <dsp:spPr>
        <a:xfrm>
          <a:off x="4976772" y="3122"/>
          <a:ext cx="3101442" cy="1860865"/>
        </a:xfrm>
        <a:prstGeom prst="roundRect">
          <a:avLst>
            <a:gd name="adj" fmla="val 10000"/>
          </a:avLst>
        </a:prstGeom>
        <a:solidFill>
          <a:schemeClr val="accent3">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b="1" kern="1200" dirty="0" smtClean="0">
              <a:solidFill>
                <a:schemeClr val="bg1"/>
              </a:solidFill>
              <a:latin typeface="Calibri" panose="020F0502020204030204" pitchFamily="34" charset="0"/>
            </a:rPr>
            <a:t>Καλύτερη αξιοποίηση των αποτελεσμάτων των έργων, ώστε να καταστεί η γνώση πιο προσιτή για να χρησιμοποιηθεί &amp; από άλλες περιοχές</a:t>
          </a:r>
          <a:endParaRPr lang="el-GR" sz="1600" b="1" kern="1200" dirty="0">
            <a:solidFill>
              <a:schemeClr val="bg1"/>
            </a:solidFill>
            <a:latin typeface="Calibri" panose="020F0502020204030204" pitchFamily="34" charset="0"/>
          </a:endParaRPr>
        </a:p>
      </dsp:txBody>
      <dsp:txXfrm>
        <a:off x="5031275" y="57625"/>
        <a:ext cx="2992436" cy="1751859"/>
      </dsp:txXfrm>
    </dsp:sp>
    <dsp:sp modelId="{160DB067-2B59-4A91-813D-A04C5E9CC2DD}">
      <dsp:nvSpPr>
        <dsp:cNvPr id="0" name=""/>
        <dsp:cNvSpPr/>
      </dsp:nvSpPr>
      <dsp:spPr>
        <a:xfrm rot="5400000">
          <a:off x="6198740" y="2081088"/>
          <a:ext cx="657505" cy="769157"/>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l-GR" sz="1600" b="1" kern="1200">
            <a:solidFill>
              <a:schemeClr val="bg1"/>
            </a:solidFill>
            <a:latin typeface="Calibri" panose="020F0502020204030204" pitchFamily="34" charset="0"/>
          </a:endParaRPr>
        </a:p>
      </dsp:txBody>
      <dsp:txXfrm rot="-5400000">
        <a:off x="6296746" y="2136914"/>
        <a:ext cx="461495" cy="460254"/>
      </dsp:txXfrm>
    </dsp:sp>
    <dsp:sp modelId="{515B5BCA-75FD-4FE5-AEF9-3A377F55C20A}">
      <dsp:nvSpPr>
        <dsp:cNvPr id="0" name=""/>
        <dsp:cNvSpPr/>
      </dsp:nvSpPr>
      <dsp:spPr>
        <a:xfrm>
          <a:off x="4976772" y="3104564"/>
          <a:ext cx="3101442" cy="1860865"/>
        </a:xfrm>
        <a:prstGeom prst="roundRect">
          <a:avLst>
            <a:gd name="adj" fmla="val 10000"/>
          </a:avLst>
        </a:prstGeom>
        <a:solidFill>
          <a:schemeClr val="accent4">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b="1" kern="1200" dirty="0" smtClean="0">
              <a:solidFill>
                <a:schemeClr val="bg1"/>
              </a:solidFill>
              <a:latin typeface="Calibri" panose="020F0502020204030204" pitchFamily="34" charset="0"/>
            </a:rPr>
            <a:t>Διασφάλιση ότι όλες οι ενδιαφερόμενες χωρικές ενότητες μπορούν να συμμετέχουν &amp; να επωφεληθούν από τα αποτελέσματα, ακόμη και χωρίς να είναι εταίροι σε ένα έργο</a:t>
          </a:r>
          <a:endParaRPr lang="el-GR" sz="1600" b="1" kern="1200" dirty="0">
            <a:solidFill>
              <a:schemeClr val="bg1"/>
            </a:solidFill>
            <a:latin typeface="Calibri" panose="020F0502020204030204" pitchFamily="34" charset="0"/>
          </a:endParaRPr>
        </a:p>
      </dsp:txBody>
      <dsp:txXfrm>
        <a:off x="5031275" y="3159067"/>
        <a:ext cx="2992436" cy="17518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FD47A-3B8D-4825-AC21-4111AAC14DE4}">
      <dsp:nvSpPr>
        <dsp:cNvPr id="0" name=""/>
        <dsp:cNvSpPr/>
      </dsp:nvSpPr>
      <dsp:spPr>
        <a:xfrm>
          <a:off x="0" y="0"/>
          <a:ext cx="4419451" cy="4419451"/>
        </a:xfrm>
        <a:prstGeom prst="pie">
          <a:avLst>
            <a:gd name="adj1" fmla="val 5400000"/>
            <a:gd name="adj2" fmla="val 16200000"/>
          </a:avLst>
        </a:prstGeom>
        <a:solidFill>
          <a:schemeClr val="accent2">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2D3FC10-952C-40D5-A5C6-56F27F1A7772}">
      <dsp:nvSpPr>
        <dsp:cNvPr id="0" name=""/>
        <dsp:cNvSpPr/>
      </dsp:nvSpPr>
      <dsp:spPr>
        <a:xfrm>
          <a:off x="2209725" y="0"/>
          <a:ext cx="5746824" cy="4419451"/>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l-GR" sz="1800" kern="1200" dirty="0" smtClean="0">
              <a:latin typeface="Calibri" panose="020F0502020204030204" pitchFamily="34" charset="0"/>
            </a:rPr>
            <a:t>1. Ενίσχυση της έρευνας, της τεχνολογικής ανάπτυξης και της καινοτομίας</a:t>
          </a:r>
          <a:endParaRPr lang="el-GR" sz="1800" kern="1200" dirty="0">
            <a:latin typeface="Calibri" panose="020F0502020204030204" pitchFamily="34" charset="0"/>
          </a:endParaRPr>
        </a:p>
      </dsp:txBody>
      <dsp:txXfrm>
        <a:off x="2209725" y="0"/>
        <a:ext cx="5746824" cy="939133"/>
      </dsp:txXfrm>
    </dsp:sp>
    <dsp:sp modelId="{CA01A4D5-6FE6-498C-BA4F-595BABB6C6A7}">
      <dsp:nvSpPr>
        <dsp:cNvPr id="0" name=""/>
        <dsp:cNvSpPr/>
      </dsp:nvSpPr>
      <dsp:spPr>
        <a:xfrm>
          <a:off x="580052" y="939133"/>
          <a:ext cx="3259345" cy="3259345"/>
        </a:xfrm>
        <a:prstGeom prst="pie">
          <a:avLst>
            <a:gd name="adj1" fmla="val 5400000"/>
            <a:gd name="adj2" fmla="val 16200000"/>
          </a:avLst>
        </a:prstGeom>
        <a:solidFill>
          <a:schemeClr val="accent3">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827B2CE-AE1F-4D00-B0F3-B7AD4CBFD415}">
      <dsp:nvSpPr>
        <dsp:cNvPr id="0" name=""/>
        <dsp:cNvSpPr/>
      </dsp:nvSpPr>
      <dsp:spPr>
        <a:xfrm>
          <a:off x="2209725" y="939133"/>
          <a:ext cx="5746824" cy="325934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l-GR" sz="1800" kern="1200" dirty="0" smtClean="0">
              <a:latin typeface="Calibri" panose="020F0502020204030204" pitchFamily="34" charset="0"/>
            </a:rPr>
            <a:t>2. Ενίσχυση της ανταγωνιστικότητας των ΜΜΕ</a:t>
          </a:r>
          <a:endParaRPr lang="el-GR" sz="1800" kern="1200" dirty="0">
            <a:latin typeface="Calibri" panose="020F0502020204030204" pitchFamily="34" charset="0"/>
          </a:endParaRPr>
        </a:p>
      </dsp:txBody>
      <dsp:txXfrm>
        <a:off x="2209725" y="939133"/>
        <a:ext cx="5746824" cy="939133"/>
      </dsp:txXfrm>
    </dsp:sp>
    <dsp:sp modelId="{F3E16176-2BDE-4155-B621-CE421A8BFB19}">
      <dsp:nvSpPr>
        <dsp:cNvPr id="0" name=""/>
        <dsp:cNvSpPr/>
      </dsp:nvSpPr>
      <dsp:spPr>
        <a:xfrm>
          <a:off x="1160105" y="1878266"/>
          <a:ext cx="2099239" cy="2099239"/>
        </a:xfrm>
        <a:prstGeom prst="pie">
          <a:avLst>
            <a:gd name="adj1" fmla="val 5400000"/>
            <a:gd name="adj2" fmla="val 16200000"/>
          </a:avLst>
        </a:prstGeom>
        <a:solidFill>
          <a:schemeClr val="accent4">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0A47DA3-8C4F-40D1-B520-0334AF467930}">
      <dsp:nvSpPr>
        <dsp:cNvPr id="0" name=""/>
        <dsp:cNvSpPr/>
      </dsp:nvSpPr>
      <dsp:spPr>
        <a:xfrm>
          <a:off x="2209725" y="1878266"/>
          <a:ext cx="5746824" cy="2099239"/>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l-GR" sz="1800" kern="1200" dirty="0" smtClean="0">
              <a:latin typeface="Calibri" panose="020F0502020204030204" pitchFamily="34" charset="0"/>
            </a:rPr>
            <a:t>3. Υποστήριξη της μετάβασης προς μια οικονομία χαμηλών εκπομπών διοξειδίου του άνθρακα σε όλους τους τομείς</a:t>
          </a:r>
          <a:endParaRPr lang="el-GR" sz="1800" kern="1200" dirty="0">
            <a:latin typeface="Calibri" panose="020F0502020204030204" pitchFamily="34" charset="0"/>
          </a:endParaRPr>
        </a:p>
      </dsp:txBody>
      <dsp:txXfrm>
        <a:off x="2209725" y="1878266"/>
        <a:ext cx="5746824" cy="939133"/>
      </dsp:txXfrm>
    </dsp:sp>
    <dsp:sp modelId="{1493263A-9249-46FA-942F-8E0EAE7155B0}">
      <dsp:nvSpPr>
        <dsp:cNvPr id="0" name=""/>
        <dsp:cNvSpPr/>
      </dsp:nvSpPr>
      <dsp:spPr>
        <a:xfrm>
          <a:off x="1740158" y="2817400"/>
          <a:ext cx="939133" cy="939133"/>
        </a:xfrm>
        <a:prstGeom prst="pie">
          <a:avLst>
            <a:gd name="adj1" fmla="val 5400000"/>
            <a:gd name="adj2" fmla="val 16200000"/>
          </a:avLst>
        </a:prstGeom>
        <a:solidFill>
          <a:schemeClr val="accent5">
            <a:hueOff val="0"/>
            <a:satOff val="0"/>
            <a:lumOff val="0"/>
            <a:alphaOff val="0"/>
          </a:schemeClr>
        </a:solidFill>
        <a:ln>
          <a:noFill/>
        </a:ln>
        <a:effectLst>
          <a:outerShdw blurRad="50800" dist="38100" dir="2700000" algn="br"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DC14B68-4695-4FD1-813B-69CF4E7E317D}">
      <dsp:nvSpPr>
        <dsp:cNvPr id="0" name=""/>
        <dsp:cNvSpPr/>
      </dsp:nvSpPr>
      <dsp:spPr>
        <a:xfrm>
          <a:off x="2209725" y="2817400"/>
          <a:ext cx="5746824" cy="939133"/>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l-GR" sz="1800" kern="1200" dirty="0" smtClean="0">
              <a:latin typeface="Calibri" panose="020F0502020204030204" pitchFamily="34" charset="0"/>
            </a:rPr>
            <a:t>4.Προστασία του περιβάλλοντος και προώθηση της αποδοτικής διαχείρισης των πόρων</a:t>
          </a:r>
          <a:endParaRPr lang="el-GR" sz="1800" kern="1200" dirty="0">
            <a:latin typeface="Calibri" panose="020F0502020204030204" pitchFamily="34" charset="0"/>
          </a:endParaRPr>
        </a:p>
      </dsp:txBody>
      <dsp:txXfrm>
        <a:off x="2209725" y="2817400"/>
        <a:ext cx="5746824" cy="939133"/>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diagrams.loki3.com/BracketList+Icon#1">
  <dgm:title val="Elenco verticale con parentesi"/>
  <dgm:desc val="Mostra blocchi di informazioni raggruppate. Risultati ottimali con grandi quantità di testo di livello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9D303C-AE5A-476F-B977-F638AC424B76}" type="datetimeFigureOut">
              <a:rPr lang="el-GR" smtClean="0"/>
              <a:t>20/3/2017</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E438-B1F0-4E65-B2D5-C77DDD8E2494}" type="slidenum">
              <a:rPr lang="el-GR" smtClean="0"/>
              <a:t>‹#›</a:t>
            </a:fld>
            <a:endParaRPr lang="el-GR"/>
          </a:p>
        </p:txBody>
      </p:sp>
    </p:spTree>
    <p:extLst>
      <p:ext uri="{BB962C8B-B14F-4D97-AF65-F5344CB8AC3E}">
        <p14:creationId xmlns:p14="http://schemas.microsoft.com/office/powerpoint/2010/main" val="2069506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 name="3 - Θέση αριθμού διαφάνειας"/>
          <p:cNvSpPr>
            <a:spLocks noGrp="1"/>
          </p:cNvSpPr>
          <p:nvPr>
            <p:ph type="sldNum" sz="quarter" idx="5"/>
          </p:nvPr>
        </p:nvSpPr>
        <p:spPr/>
        <p:txBody>
          <a:bodyPr/>
          <a:lstStyle/>
          <a:p>
            <a:pPr>
              <a:defRPr/>
            </a:pPr>
            <a:fld id="{309AF388-5586-486B-98CD-1F92D8FE04F9}" type="slidenum">
              <a:rPr lang="el-GR" smtClean="0"/>
              <a:pPr>
                <a:defRPr/>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l-GR" smtClean="0"/>
          </a:p>
        </p:txBody>
      </p:sp>
      <p:sp>
        <p:nvSpPr>
          <p:cNvPr id="3584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charset="0"/>
                <a:cs typeface="Arial" charset="0"/>
              </a:defRPr>
            </a:lvl1pPr>
            <a:lvl2pPr marL="742950" indent="-285750" defTabSz="898525" eaLnBrk="0" hangingPunct="0">
              <a:defRPr>
                <a:solidFill>
                  <a:schemeClr val="tx1"/>
                </a:solidFill>
                <a:latin typeface="Arial" charset="0"/>
                <a:cs typeface="Arial" charset="0"/>
              </a:defRPr>
            </a:lvl2pPr>
            <a:lvl3pPr marL="1143000" indent="-228600" defTabSz="898525" eaLnBrk="0" hangingPunct="0">
              <a:defRPr>
                <a:solidFill>
                  <a:schemeClr val="tx1"/>
                </a:solidFill>
                <a:latin typeface="Arial" charset="0"/>
                <a:cs typeface="Arial" charset="0"/>
              </a:defRPr>
            </a:lvl3pPr>
            <a:lvl4pPr marL="1600200" indent="-228600" defTabSz="898525" eaLnBrk="0" hangingPunct="0">
              <a:defRPr>
                <a:solidFill>
                  <a:schemeClr val="tx1"/>
                </a:solidFill>
                <a:latin typeface="Arial" charset="0"/>
                <a:cs typeface="Arial" charset="0"/>
              </a:defRPr>
            </a:lvl4pPr>
            <a:lvl5pPr marL="2057400" indent="-228600" defTabSz="898525" eaLnBrk="0" hangingPunct="0">
              <a:defRPr>
                <a:solidFill>
                  <a:schemeClr val="tx1"/>
                </a:solidFill>
                <a:latin typeface="Arial" charset="0"/>
                <a:cs typeface="Arial" charset="0"/>
              </a:defRPr>
            </a:lvl5pPr>
            <a:lvl6pPr marL="2514600" indent="-228600" defTabSz="898525" eaLnBrk="0" fontAlgn="base" hangingPunct="0">
              <a:spcBef>
                <a:spcPct val="0"/>
              </a:spcBef>
              <a:spcAft>
                <a:spcPct val="0"/>
              </a:spcAft>
              <a:defRPr>
                <a:solidFill>
                  <a:schemeClr val="tx1"/>
                </a:solidFill>
                <a:latin typeface="Arial" charset="0"/>
                <a:cs typeface="Arial" charset="0"/>
              </a:defRPr>
            </a:lvl6pPr>
            <a:lvl7pPr marL="2971800" indent="-228600" defTabSz="898525" eaLnBrk="0" fontAlgn="base" hangingPunct="0">
              <a:spcBef>
                <a:spcPct val="0"/>
              </a:spcBef>
              <a:spcAft>
                <a:spcPct val="0"/>
              </a:spcAft>
              <a:defRPr>
                <a:solidFill>
                  <a:schemeClr val="tx1"/>
                </a:solidFill>
                <a:latin typeface="Arial" charset="0"/>
                <a:cs typeface="Arial" charset="0"/>
              </a:defRPr>
            </a:lvl7pPr>
            <a:lvl8pPr marL="3429000" indent="-228600" defTabSz="898525" eaLnBrk="0" fontAlgn="base" hangingPunct="0">
              <a:spcBef>
                <a:spcPct val="0"/>
              </a:spcBef>
              <a:spcAft>
                <a:spcPct val="0"/>
              </a:spcAft>
              <a:defRPr>
                <a:solidFill>
                  <a:schemeClr val="tx1"/>
                </a:solidFill>
                <a:latin typeface="Arial" charset="0"/>
                <a:cs typeface="Arial" charset="0"/>
              </a:defRPr>
            </a:lvl8pPr>
            <a:lvl9pPr marL="3886200" indent="-228600" defTabSz="898525" eaLnBrk="0" fontAlgn="base" hangingPunct="0">
              <a:spcBef>
                <a:spcPct val="0"/>
              </a:spcBef>
              <a:spcAft>
                <a:spcPct val="0"/>
              </a:spcAft>
              <a:defRPr>
                <a:solidFill>
                  <a:schemeClr val="tx1"/>
                </a:solidFill>
                <a:latin typeface="Arial" charset="0"/>
                <a:cs typeface="Arial" charset="0"/>
              </a:defRPr>
            </a:lvl9pPr>
          </a:lstStyle>
          <a:p>
            <a:pPr eaLnBrk="1" hangingPunct="1"/>
            <a:fld id="{01067043-65F2-4D1B-ADA3-4E821CB34AB2}" type="slidenum">
              <a:rPr lang="en-GB" altLang="el-GR">
                <a:latin typeface="Calibri" pitchFamily="34" charset="0"/>
              </a:rPr>
              <a:pPr eaLnBrk="1" hangingPunct="1"/>
              <a:t>49</a:t>
            </a:fld>
            <a:endParaRPr lang="en-GB" altLang="el-GR">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
        <p:nvSpPr>
          <p:cNvPr id="368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charset="0"/>
                <a:cs typeface="Arial" charset="0"/>
              </a:defRPr>
            </a:lvl1pPr>
            <a:lvl2pPr marL="742950" indent="-285750" defTabSz="898525" eaLnBrk="0" hangingPunct="0">
              <a:defRPr>
                <a:solidFill>
                  <a:schemeClr val="tx1"/>
                </a:solidFill>
                <a:latin typeface="Arial" charset="0"/>
                <a:cs typeface="Arial" charset="0"/>
              </a:defRPr>
            </a:lvl2pPr>
            <a:lvl3pPr marL="1143000" indent="-228600" defTabSz="898525" eaLnBrk="0" hangingPunct="0">
              <a:defRPr>
                <a:solidFill>
                  <a:schemeClr val="tx1"/>
                </a:solidFill>
                <a:latin typeface="Arial" charset="0"/>
                <a:cs typeface="Arial" charset="0"/>
              </a:defRPr>
            </a:lvl3pPr>
            <a:lvl4pPr marL="1600200" indent="-228600" defTabSz="898525" eaLnBrk="0" hangingPunct="0">
              <a:defRPr>
                <a:solidFill>
                  <a:schemeClr val="tx1"/>
                </a:solidFill>
                <a:latin typeface="Arial" charset="0"/>
                <a:cs typeface="Arial" charset="0"/>
              </a:defRPr>
            </a:lvl4pPr>
            <a:lvl5pPr marL="2057400" indent="-228600" defTabSz="898525" eaLnBrk="0" hangingPunct="0">
              <a:defRPr>
                <a:solidFill>
                  <a:schemeClr val="tx1"/>
                </a:solidFill>
                <a:latin typeface="Arial" charset="0"/>
                <a:cs typeface="Arial" charset="0"/>
              </a:defRPr>
            </a:lvl5pPr>
            <a:lvl6pPr marL="2514600" indent="-228600" defTabSz="898525" eaLnBrk="0" fontAlgn="base" hangingPunct="0">
              <a:spcBef>
                <a:spcPct val="0"/>
              </a:spcBef>
              <a:spcAft>
                <a:spcPct val="0"/>
              </a:spcAft>
              <a:defRPr>
                <a:solidFill>
                  <a:schemeClr val="tx1"/>
                </a:solidFill>
                <a:latin typeface="Arial" charset="0"/>
                <a:cs typeface="Arial" charset="0"/>
              </a:defRPr>
            </a:lvl6pPr>
            <a:lvl7pPr marL="2971800" indent="-228600" defTabSz="898525" eaLnBrk="0" fontAlgn="base" hangingPunct="0">
              <a:spcBef>
                <a:spcPct val="0"/>
              </a:spcBef>
              <a:spcAft>
                <a:spcPct val="0"/>
              </a:spcAft>
              <a:defRPr>
                <a:solidFill>
                  <a:schemeClr val="tx1"/>
                </a:solidFill>
                <a:latin typeface="Arial" charset="0"/>
                <a:cs typeface="Arial" charset="0"/>
              </a:defRPr>
            </a:lvl7pPr>
            <a:lvl8pPr marL="3429000" indent="-228600" defTabSz="898525" eaLnBrk="0" fontAlgn="base" hangingPunct="0">
              <a:spcBef>
                <a:spcPct val="0"/>
              </a:spcBef>
              <a:spcAft>
                <a:spcPct val="0"/>
              </a:spcAft>
              <a:defRPr>
                <a:solidFill>
                  <a:schemeClr val="tx1"/>
                </a:solidFill>
                <a:latin typeface="Arial" charset="0"/>
                <a:cs typeface="Arial" charset="0"/>
              </a:defRPr>
            </a:lvl8pPr>
            <a:lvl9pPr marL="3886200" indent="-228600" defTabSz="898525" eaLnBrk="0" fontAlgn="base" hangingPunct="0">
              <a:spcBef>
                <a:spcPct val="0"/>
              </a:spcBef>
              <a:spcAft>
                <a:spcPct val="0"/>
              </a:spcAft>
              <a:defRPr>
                <a:solidFill>
                  <a:schemeClr val="tx1"/>
                </a:solidFill>
                <a:latin typeface="Arial" charset="0"/>
                <a:cs typeface="Arial" charset="0"/>
              </a:defRPr>
            </a:lvl9pPr>
          </a:lstStyle>
          <a:p>
            <a:pPr eaLnBrk="1" hangingPunct="1"/>
            <a:fld id="{90104D03-EE8A-4DAD-88C1-BAB5470B0874}" type="slidenum">
              <a:rPr lang="en-GB" altLang="el-GR">
                <a:latin typeface="Calibri" pitchFamily="34" charset="0"/>
              </a:rPr>
              <a:pPr eaLnBrk="1" hangingPunct="1"/>
              <a:t>51</a:t>
            </a:fld>
            <a:endParaRPr lang="en-GB" altLang="el-GR">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l-GR" altLang="el-GR" smtClean="0"/>
          </a:p>
        </p:txBody>
      </p:sp>
      <p:sp>
        <p:nvSpPr>
          <p:cNvPr id="45060" name="3 - Θέση αριθμού διαφάνειας"/>
          <p:cNvSpPr txBox="1">
            <a:spLocks noGrp="1"/>
          </p:cNvSpPr>
          <p:nvPr/>
        </p:nvSpPr>
        <p:spPr bwMode="auto">
          <a:xfrm>
            <a:off x="3884338" y="8685321"/>
            <a:ext cx="2972019" cy="457200"/>
          </a:xfrm>
          <a:prstGeom prst="rect">
            <a:avLst/>
          </a:prstGeom>
          <a:noFill/>
          <a:ln>
            <a:miter lim="800000"/>
            <a:headEnd/>
            <a:tailEnd/>
          </a:ln>
        </p:spPr>
        <p:txBody>
          <a:bodyPr lIns="89849" tIns="44924" rIns="89849" bIns="44924" anchor="b"/>
          <a:lstStyle/>
          <a:p>
            <a:pPr algn="r">
              <a:defRPr/>
            </a:pPr>
            <a:fld id="{14C8D130-6220-498E-B857-5EC6D710C48F}" type="slidenum">
              <a:rPr lang="el-GR" sz="1200">
                <a:latin typeface="+mn-lt"/>
                <a:cs typeface="+mn-cs"/>
              </a:rPr>
              <a:pPr algn="r">
                <a:defRPr/>
              </a:pPr>
              <a:t>4</a:t>
            </a:fld>
            <a:endParaRPr lang="el-GR" sz="1200" dirty="0">
              <a:latin typeface="+mn-lt"/>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l-GR" altLang="el-GR" sz="600" smtClean="0"/>
          </a:p>
        </p:txBody>
      </p:sp>
      <p:sp>
        <p:nvSpPr>
          <p:cNvPr id="4506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4FB90E-C79C-4148-B347-CB9BC0E19738}" type="slidenum">
              <a:rPr lang="el-GR" smtClean="0"/>
              <a:pPr fontAlgn="base">
                <a:spcBef>
                  <a:spcPct val="0"/>
                </a:spcBef>
                <a:spcAft>
                  <a:spcPct val="0"/>
                </a:spcAft>
                <a:defRPr/>
              </a:pPr>
              <a:t>5</a:t>
            </a:fld>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l-GR" altLang="el-GR" sz="600" smtClean="0"/>
          </a:p>
        </p:txBody>
      </p:sp>
      <p:sp>
        <p:nvSpPr>
          <p:cNvPr id="4506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02299E-24B6-4905-AA37-ACEFF27A1E61}" type="slidenum">
              <a:rPr lang="el-GR" smtClean="0"/>
              <a:pPr fontAlgn="base">
                <a:spcBef>
                  <a:spcPct val="0"/>
                </a:spcBef>
                <a:spcAft>
                  <a:spcPct val="0"/>
                </a:spcAft>
                <a:defRPr/>
              </a:pPr>
              <a:t>6</a:t>
            </a:fld>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l-GR" altLang="el-GR" sz="600" smtClean="0"/>
          </a:p>
        </p:txBody>
      </p:sp>
      <p:sp>
        <p:nvSpPr>
          <p:cNvPr id="4506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EBD2C7-796D-4936-8F9A-90EB9482D519}" type="slidenum">
              <a:rPr lang="el-GR" smtClean="0"/>
              <a:pPr fontAlgn="base">
                <a:spcBef>
                  <a:spcPct val="0"/>
                </a:spcBef>
                <a:spcAft>
                  <a:spcPct val="0"/>
                </a:spcAft>
                <a:defRPr/>
              </a:pPr>
              <a:t>7</a:t>
            </a:fld>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defTabSz="915988">
              <a:defRPr>
                <a:solidFill>
                  <a:schemeClr val="tx1"/>
                </a:solidFill>
                <a:latin typeface="Calibri" pitchFamily="34" charset="0"/>
              </a:defRPr>
            </a:lvl1pPr>
            <a:lvl2pPr marL="742950" indent="-285750" defTabSz="915988">
              <a:defRPr>
                <a:solidFill>
                  <a:schemeClr val="tx1"/>
                </a:solidFill>
                <a:latin typeface="Calibri" pitchFamily="34" charset="0"/>
              </a:defRPr>
            </a:lvl2pPr>
            <a:lvl3pPr marL="1143000" indent="-228600" defTabSz="915988">
              <a:defRPr>
                <a:solidFill>
                  <a:schemeClr val="tx1"/>
                </a:solidFill>
                <a:latin typeface="Calibri" pitchFamily="34" charset="0"/>
              </a:defRPr>
            </a:lvl3pPr>
            <a:lvl4pPr marL="1600200" indent="-228600" defTabSz="915988">
              <a:defRPr>
                <a:solidFill>
                  <a:schemeClr val="tx1"/>
                </a:solidFill>
                <a:latin typeface="Calibri" pitchFamily="34" charset="0"/>
              </a:defRPr>
            </a:lvl4pPr>
            <a:lvl5pPr marL="2057400" indent="-228600" defTabSz="915988">
              <a:defRPr>
                <a:solidFill>
                  <a:schemeClr val="tx1"/>
                </a:solidFill>
                <a:latin typeface="Calibri" pitchFamily="34" charset="0"/>
              </a:defRPr>
            </a:lvl5pPr>
            <a:lvl6pPr marL="2514600" indent="-228600" defTabSz="915988" fontAlgn="base">
              <a:spcBef>
                <a:spcPct val="0"/>
              </a:spcBef>
              <a:spcAft>
                <a:spcPct val="0"/>
              </a:spcAft>
              <a:defRPr>
                <a:solidFill>
                  <a:schemeClr val="tx1"/>
                </a:solidFill>
                <a:latin typeface="Calibri" pitchFamily="34" charset="0"/>
              </a:defRPr>
            </a:lvl6pPr>
            <a:lvl7pPr marL="2971800" indent="-228600" defTabSz="915988" fontAlgn="base">
              <a:spcBef>
                <a:spcPct val="0"/>
              </a:spcBef>
              <a:spcAft>
                <a:spcPct val="0"/>
              </a:spcAft>
              <a:defRPr>
                <a:solidFill>
                  <a:schemeClr val="tx1"/>
                </a:solidFill>
                <a:latin typeface="Calibri" pitchFamily="34" charset="0"/>
              </a:defRPr>
            </a:lvl7pPr>
            <a:lvl8pPr marL="3429000" indent="-228600" defTabSz="915988" fontAlgn="base">
              <a:spcBef>
                <a:spcPct val="0"/>
              </a:spcBef>
              <a:spcAft>
                <a:spcPct val="0"/>
              </a:spcAft>
              <a:defRPr>
                <a:solidFill>
                  <a:schemeClr val="tx1"/>
                </a:solidFill>
                <a:latin typeface="Calibri" pitchFamily="34" charset="0"/>
              </a:defRPr>
            </a:lvl8pPr>
            <a:lvl9pPr marL="3886200" indent="-228600" defTabSz="91598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D418B2E-14C9-47BE-9D47-7FFE99EE1584}" type="slidenum">
              <a:rPr lang="en-US" altLang="el-GR" smtClean="0">
                <a:latin typeface="Times New Roman" pitchFamily="18" charset="0"/>
              </a:rPr>
              <a:pPr fontAlgn="base">
                <a:spcBef>
                  <a:spcPct val="0"/>
                </a:spcBef>
                <a:spcAft>
                  <a:spcPct val="0"/>
                </a:spcAft>
                <a:defRPr/>
              </a:pPr>
              <a:t>9</a:t>
            </a:fld>
            <a:endParaRPr lang="en-US" altLang="el-GR" smtClean="0">
              <a:latin typeface="Times New Roman" pitchFamily="18"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ln/>
        </p:spPr>
      </p:sp>
      <p:sp>
        <p:nvSpPr>
          <p:cNvPr id="3379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ea typeface="ＭＳ Ｐゴシック" pitchFamily="34" charset="-128"/>
              </a:rPr>
              <a:t>3 thematic fields: Innovation and economic development (clusters); Low-carbon economy (energy efficiency in buildings, RES, LC transports); sustainable development (sustainable tourism for valorisation of natural and cultural resources + protected areas)</a:t>
            </a:r>
          </a:p>
          <a:p>
            <a:r>
              <a:rPr lang="fr-FR" altLang="fr-FR" smtClean="0">
                <a:ea typeface="ＭＳ Ｐゴシック" pitchFamily="34" charset="-128"/>
              </a:rPr>
              <a:t>4th Priority Axis on Mediterranean governance: horizontal coordination linked to thematic priorities</a:t>
            </a:r>
          </a:p>
          <a:p>
            <a:endParaRPr lang="fr-FR" altLang="fr-FR" smtClean="0">
              <a:ea typeface="ＭＳ Ｐゴシック" pitchFamily="34" charset="-128"/>
            </a:endParaRPr>
          </a:p>
        </p:txBody>
      </p:sp>
      <p:sp>
        <p:nvSpPr>
          <p:cNvPr id="33796" name="Espace réservé du numéro de diapositive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1CB23FCF-8714-464A-939B-DAD2E0939645}" type="slidenum">
              <a:rPr lang="fr-FR" altLang="fr-FR" sz="1200"/>
              <a:pPr algn="r" eaLnBrk="1" hangingPunct="1"/>
              <a:t>32</a:t>
            </a:fld>
            <a:endParaRPr lang="fr-FR" altLang="fr-F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noTextEdit="1"/>
          </p:cNvSpPr>
          <p:nvPr>
            <p:ph type="sldImg"/>
          </p:nvPr>
        </p:nvSpPr>
        <p:spPr/>
      </p:sp>
      <p:sp>
        <p:nvSpPr>
          <p:cNvPr id="21507" name="Segnaposto note 2"/>
          <p:cNvSpPr txBox="1">
            <a:spLocks noGrp="1"/>
          </p:cNvSpPr>
          <p:nvPr>
            <p:ph type="body" idx="1"/>
          </p:nvPr>
        </p:nvSpPr>
        <p:spPr>
          <a:ln/>
        </p:spPr>
        <p:txBody>
          <a:bodyPr/>
          <a:lstStyle/>
          <a:p>
            <a:r>
              <a:rPr lang="en-US" altLang="el-GR" b="1" smtClean="0">
                <a:latin typeface="Arial" charset="0"/>
                <a:cs typeface="Mangal" pitchFamily="18" charset="0"/>
              </a:rPr>
              <a:t>Institutional capacity building </a:t>
            </a:r>
            <a:r>
              <a:rPr lang="en-US" altLang="el-GR" smtClean="0">
                <a:latin typeface="Arial" charset="0"/>
                <a:cs typeface="Mangal" pitchFamily="18" charset="0"/>
              </a:rPr>
              <a:t>as transversal priority</a:t>
            </a:r>
            <a:endParaRPr lang="en-US" altLang="el-GR" sz="400" smtClean="0">
              <a:latin typeface="Arial" charset="0"/>
              <a:cs typeface="Mangal" pitchFamily="18" charset="0"/>
            </a:endParaRPr>
          </a:p>
          <a:p>
            <a:r>
              <a:rPr lang="en-US" altLang="el-GR" b="1" smtClean="0">
                <a:latin typeface="Arial" charset="0"/>
                <a:cs typeface="Mangal" pitchFamily="18" charset="0"/>
              </a:rPr>
              <a:t>People to people cooperation </a:t>
            </a:r>
            <a:r>
              <a:rPr lang="en-US" altLang="el-GR" smtClean="0">
                <a:latin typeface="Arial" charset="0"/>
                <a:cs typeface="Mangal" pitchFamily="18" charset="0"/>
              </a:rPr>
              <a:t>as a modality to achieve the identified Objectives </a:t>
            </a:r>
          </a:p>
          <a:p>
            <a:pPr eaLnBrk="1"/>
            <a:endParaRPr lang="en-US" altLang="el-GR" smtClean="0">
              <a:latin typeface="Arial" charset="0"/>
              <a:cs typeface="Mangal" pitchFamily="18" charset="0"/>
            </a:endParaRPr>
          </a:p>
          <a:p>
            <a:pPr eaLnBrk="1"/>
            <a:r>
              <a:rPr lang="en-US" altLang="el-GR" smtClean="0">
                <a:latin typeface="Arial" charset="0"/>
                <a:cs typeface="Mangal" pitchFamily="18" charset="0"/>
              </a:rPr>
              <a:t>1.1 Support innovative start-up: (expecially youngs and women);</a:t>
            </a:r>
          </a:p>
          <a:p>
            <a:pPr eaLnBrk="1"/>
            <a:r>
              <a:rPr lang="en-US" altLang="el-GR" smtClean="0">
                <a:latin typeface="Arial" charset="0"/>
                <a:cs typeface="Mangal" pitchFamily="18" charset="0"/>
              </a:rPr>
              <a:t>1.2 Previous experience in the ENPI CBC MED programme, in terms of clusters on agro-food and textile. We have LACTIMED at expo on Saturday 20</a:t>
            </a:r>
            <a:r>
              <a:rPr lang="en-US" altLang="el-GR" baseline="30000" smtClean="0">
                <a:latin typeface="Arial" charset="0"/>
                <a:cs typeface="Mangal" pitchFamily="18" charset="0"/>
              </a:rPr>
              <a:t>th</a:t>
            </a:r>
            <a:r>
              <a:rPr lang="en-US" altLang="el-GR" smtClean="0">
                <a:latin typeface="Arial" charset="0"/>
                <a:cs typeface="Mangal" pitchFamily="18" charset="0"/>
              </a:rPr>
              <a:t> of June.</a:t>
            </a:r>
          </a:p>
          <a:p>
            <a:pPr eaLnBrk="1"/>
            <a:r>
              <a:rPr lang="en-US" altLang="el-GR" smtClean="0">
                <a:latin typeface="Arial" charset="0"/>
                <a:cs typeface="Mangal" pitchFamily="18" charset="0"/>
              </a:rPr>
              <a:t>1.3 In continuity with the previous programme, to promote various aspects of the territories, not anly cultural heritage but also food, sports and traditions); in particular we would like to focus on specific touristic small situations. </a:t>
            </a:r>
          </a:p>
          <a:p>
            <a:pPr eaLnBrk="1"/>
            <a:endParaRPr lang="en-US" altLang="el-GR" smtClean="0">
              <a:latin typeface="Arial" charset="0"/>
              <a:cs typeface="Mangal" pitchFamily="18" charset="0"/>
            </a:endParaRPr>
          </a:p>
          <a:p>
            <a:pPr eaLnBrk="1"/>
            <a:r>
              <a:rPr lang="en-US" altLang="el-GR" smtClean="0">
                <a:latin typeface="Arial" charset="0"/>
                <a:cs typeface="Mangal" pitchFamily="18" charset="0"/>
              </a:rPr>
              <a:t>2.1 here we speak about enhancing the networks bewtween PA and SMEs and Research Centers;</a:t>
            </a:r>
          </a:p>
          <a:p>
            <a:pPr eaLnBrk="1"/>
            <a:r>
              <a:rPr lang="en-US" altLang="el-GR" smtClean="0">
                <a:latin typeface="Arial" charset="0"/>
                <a:cs typeface="Mangal" pitchFamily="18" charset="0"/>
              </a:rPr>
              <a:t>2.2 Supporting SMEs expecially start ups etc. </a:t>
            </a:r>
          </a:p>
          <a:p>
            <a:pPr eaLnBrk="1"/>
            <a:endParaRPr lang="en-US" altLang="el-GR" smtClean="0">
              <a:latin typeface="Arial" charset="0"/>
              <a:cs typeface="Mangal" pitchFamily="18" charset="0"/>
            </a:endParaRPr>
          </a:p>
          <a:p>
            <a:pPr eaLnBrk="1"/>
            <a:r>
              <a:rPr lang="en-US" altLang="el-GR" smtClean="0">
                <a:latin typeface="Arial" charset="0"/>
                <a:cs typeface="Mangal" pitchFamily="18" charset="0"/>
              </a:rPr>
              <a:t>3.1 Promotion of social inclusion is the new priority, focused on young people and NEET (not (engaged) in Education, Employment or Training) and women, </a:t>
            </a:r>
          </a:p>
          <a:p>
            <a:pPr eaLnBrk="1"/>
            <a:r>
              <a:rPr lang="en-US" altLang="el-GR" smtClean="0">
                <a:latin typeface="Arial" charset="0"/>
                <a:cs typeface="Mangal" pitchFamily="18" charset="0"/>
              </a:rPr>
              <a:t>3.2 targeted to policy makers (PA) to dialogue with actors operating in the social and economic cooperation. </a:t>
            </a:r>
            <a:endParaRPr altLang="el-GR" smtClean="0">
              <a:latin typeface="Arial" charset="0"/>
              <a:cs typeface="Mangal" pitchFamily="18" charset="0"/>
            </a:endParaRPr>
          </a:p>
          <a:p>
            <a:pPr eaLnBrk="1"/>
            <a:endParaRPr lang="en-GB" altLang="el-GR" smtClean="0">
              <a:latin typeface="Arial" charset="0"/>
              <a:cs typeface="Mangal" pitchFamily="18" charset="0"/>
            </a:endParaRPr>
          </a:p>
        </p:txBody>
      </p:sp>
      <p:sp>
        <p:nvSpPr>
          <p:cNvPr id="215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a:solidFill>
                  <a:schemeClr val="tx1"/>
                </a:solidFill>
                <a:latin typeface="Arial" charset="0"/>
              </a:defRPr>
            </a:lvl9pPr>
          </a:lstStyle>
          <a:p>
            <a:pPr eaLnBrk="1" fontAlgn="base" hangingPunct="1">
              <a:spcBef>
                <a:spcPct val="0"/>
              </a:spcBef>
              <a:spcAft>
                <a:spcPct val="0"/>
              </a:spcAft>
            </a:pPr>
            <a:fld id="{53AE6A14-7B93-446A-8835-34B8A7FEC585}" type="slidenum">
              <a:rPr altLang="el-GR" smtClean="0">
                <a:solidFill>
                  <a:srgbClr val="000000"/>
                </a:solidFill>
                <a:cs typeface="Arial" charset="0"/>
              </a:rPr>
              <a:pPr eaLnBrk="1" fontAlgn="base" hangingPunct="1">
                <a:spcBef>
                  <a:spcPct val="0"/>
                </a:spcBef>
                <a:spcAft>
                  <a:spcPct val="0"/>
                </a:spcAft>
              </a:pPr>
              <a:t>43</a:t>
            </a:fld>
            <a:endParaRPr altLang="el-GR" smtClean="0">
              <a:solidFill>
                <a:srgbClr val="000000"/>
              </a:solidFil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73163" y="720725"/>
            <a:ext cx="4513262" cy="3384550"/>
          </a:xfrm>
          <a:solidFill>
            <a:schemeClr val="accent1"/>
          </a:solidFill>
          <a:ln w="25400">
            <a:solidFill>
              <a:schemeClr val="accent1">
                <a:shade val="50000"/>
              </a:schemeClr>
            </a:solidFill>
          </a:ln>
        </p:spPr>
      </p:sp>
      <p:sp>
        <p:nvSpPr>
          <p:cNvPr id="22531" name="Segnaposto note 2"/>
          <p:cNvSpPr txBox="1">
            <a:spLocks noGrp="1"/>
          </p:cNvSpPr>
          <p:nvPr>
            <p:ph type="body" sz="quarter" idx="1"/>
          </p:nvPr>
        </p:nvSpPr>
        <p:spPr>
          <a:xfrm>
            <a:off x="915816" y="4322672"/>
            <a:ext cx="5024738" cy="4104783"/>
          </a:xfrm>
        </p:spPr>
        <p:txBody>
          <a:bodyPr/>
          <a:lstStyle/>
          <a:p>
            <a:pPr eaLnBrk="1"/>
            <a:r>
              <a:rPr lang="en-US" altLang="el-GR" smtClean="0">
                <a:latin typeface="Arial" charset="0"/>
                <a:cs typeface="Mangal" pitchFamily="18" charset="0"/>
              </a:rPr>
              <a:t>4.1 continuity with the past programme;</a:t>
            </a:r>
          </a:p>
          <a:p>
            <a:pPr eaLnBrk="1"/>
            <a:r>
              <a:rPr lang="en-US" altLang="el-GR" smtClean="0">
                <a:latin typeface="Arial" charset="0"/>
                <a:cs typeface="Mangal" pitchFamily="18" charset="0"/>
              </a:rPr>
              <a:t>4.2 more targeted on municipal waste;</a:t>
            </a:r>
          </a:p>
          <a:p>
            <a:pPr eaLnBrk="1"/>
            <a:r>
              <a:rPr lang="en-US" altLang="el-GR" smtClean="0">
                <a:latin typeface="Arial" charset="0"/>
                <a:cs typeface="Mangal" pitchFamily="18" charset="0"/>
              </a:rPr>
              <a:t>4.3 focused on public building and energy efficiency;</a:t>
            </a:r>
          </a:p>
          <a:p>
            <a:pPr eaLnBrk="1"/>
            <a:r>
              <a:rPr lang="en-US" altLang="el-GR" smtClean="0">
                <a:latin typeface="Arial" charset="0"/>
                <a:cs typeface="Mangal" pitchFamily="18" charset="0"/>
              </a:rPr>
              <a:t>4.4. in continuity with the past programme, to mitigate the risck of costa zone management and the preserve the ecosystem.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977CA4A2-F441-4DB2-832C-C3CF80F89728}" type="datetimeFigureOut">
              <a:rPr lang="el-GR" smtClean="0"/>
              <a:t>20/3/2017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7991475" y="6429375"/>
            <a:ext cx="876300" cy="292100"/>
          </a:xfrm>
        </p:spPr>
        <p:txBody>
          <a:bodyPr/>
          <a:lstStyle/>
          <a:p>
            <a:fld id="{3E9C500C-8E40-44A1-86D6-8FA85D2ABD26}" type="slidenum">
              <a:rPr lang="el-GR" smtClean="0"/>
              <a:t>‹#›</a:t>
            </a:fld>
            <a:endParaRPr lang="el-GR"/>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l-GR" smtClean="0"/>
              <a:t>Στυλ κύριου τίτλου</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977CA4A2-F441-4DB2-832C-C3CF80F89728}" type="datetimeFigureOut">
              <a:rPr lang="el-GR" smtClean="0"/>
              <a:t>20/3/2017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E9C500C-8E40-44A1-86D6-8FA85D2ABD26}"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977CA4A2-F441-4DB2-832C-C3CF80F89728}" type="datetimeFigureOut">
              <a:rPr lang="el-GR" smtClean="0"/>
              <a:t>20/3/2017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E9C500C-8E40-44A1-86D6-8FA85D2ABD26}" type="slidenum">
              <a:rPr lang="el-GR" smtClean="0"/>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531813" y="1946275"/>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68313" y="1916113"/>
            <a:ext cx="8218487" cy="4033837"/>
          </a:xfrm>
        </p:spPr>
        <p:txBody>
          <a:bodyPr/>
          <a:lstStyle/>
          <a:p>
            <a:pPr lvl="0"/>
            <a:endParaRPr lang="es-ES" noProof="0"/>
          </a:p>
        </p:txBody>
      </p:sp>
      <p:sp>
        <p:nvSpPr>
          <p:cNvPr id="4" name="Rectangle 4"/>
          <p:cNvSpPr>
            <a:spLocks noGrp="1" noChangeArrowheads="1"/>
          </p:cNvSpPr>
          <p:nvPr>
            <p:ph type="sldNum" sz="quarter" idx="10"/>
          </p:nvPr>
        </p:nvSpPr>
        <p:spPr/>
        <p:txBody>
          <a:bodyPr/>
          <a:lstStyle>
            <a:lvl1pPr>
              <a:defRPr/>
            </a:lvl1pPr>
          </a:lstStyle>
          <a:p>
            <a:pPr>
              <a:defRPr/>
            </a:pPr>
            <a:fld id="{F9383518-BB28-4EDE-A308-1915A496954D}" type="slidenum">
              <a:rPr/>
              <a:pPr>
                <a:defRPr/>
              </a:pPr>
              <a:t>‹#›</a:t>
            </a:fld>
            <a:r>
              <a:t> </a:t>
            </a:r>
          </a:p>
        </p:txBody>
      </p:sp>
    </p:spTree>
    <p:extLst>
      <p:ext uri="{BB962C8B-B14F-4D97-AF65-F5344CB8AC3E}">
        <p14:creationId xmlns:p14="http://schemas.microsoft.com/office/powerpoint/2010/main" val="64793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977CA4A2-F441-4DB2-832C-C3CF80F89728}" type="datetimeFigureOut">
              <a:rPr lang="el-GR" smtClean="0"/>
              <a:t>20/3/2017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E9C500C-8E40-44A1-86D6-8FA85D2ABD26}" type="slidenum">
              <a:rPr lang="el-GR" smtClean="0"/>
              <a:t>‹#›</a:t>
            </a:fld>
            <a:endParaRPr lang="el-GR"/>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l-GR" smtClean="0"/>
              <a:t>Στυλ κύριου τίτλου</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977CA4A2-F441-4DB2-832C-C3CF80F89728}" type="datetimeFigureOut">
              <a:rPr lang="el-GR" smtClean="0"/>
              <a:t>20/3/2017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E9C500C-8E40-44A1-86D6-8FA85D2ABD26}" type="slidenum">
              <a:rPr lang="el-GR" smtClean="0"/>
              <a:t>‹#›</a:t>
            </a:fld>
            <a:endParaRPr lang="el-GR"/>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l-GR" smtClean="0"/>
              <a:t>Στυλ κύριου τίτλου</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77CA4A2-F441-4DB2-832C-C3CF80F89728}" type="datetimeFigureOut">
              <a:rPr lang="el-GR" smtClean="0"/>
              <a:t>20/3/2017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E9C500C-8E40-44A1-86D6-8FA85D2ABD26}" type="slidenum">
              <a:rPr lang="el-GR" smtClean="0"/>
              <a:t>‹#›</a:t>
            </a:fld>
            <a:endParaRPr lang="el-GR"/>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l-GR" smtClean="0"/>
              <a:t>Στυλ κύριου τίτλου</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77CA4A2-F441-4DB2-832C-C3CF80F89728}" type="datetimeFigureOut">
              <a:rPr lang="el-GR" smtClean="0"/>
              <a:t>20/3/2017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E9C500C-8E40-44A1-86D6-8FA85D2ABD26}" type="slidenum">
              <a:rPr lang="el-GR" smtClean="0"/>
              <a:t>‹#›</a:t>
            </a:fld>
            <a:endParaRPr lang="el-GR"/>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l-GR" smtClean="0"/>
              <a:t>Στυλ κύριου τίτλου</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977CA4A2-F441-4DB2-832C-C3CF80F89728}" type="datetimeFigureOut">
              <a:rPr lang="el-GR" smtClean="0"/>
              <a:t>20/3/2017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E9C500C-8E40-44A1-86D6-8FA85D2ABD26}" type="slidenum">
              <a:rPr lang="el-GR" smtClean="0"/>
              <a:t>‹#›</a:t>
            </a:fld>
            <a:endParaRPr lang="el-GR"/>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l-GR" smtClean="0"/>
              <a:t>Στυλ κύριου τίτλου</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CA4A2-F441-4DB2-832C-C3CF80F89728}" type="datetimeFigureOut">
              <a:rPr lang="el-GR" smtClean="0"/>
              <a:t>20/3/2017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E9C500C-8E40-44A1-86D6-8FA85D2ABD26}"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977CA4A2-F441-4DB2-832C-C3CF80F89728}" type="datetimeFigureOut">
              <a:rPr lang="el-GR" smtClean="0"/>
              <a:t>20/3/2017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E9C500C-8E40-44A1-86D6-8FA85D2ABD26}" type="slidenum">
              <a:rPr lang="el-GR" smtClean="0"/>
              <a:t>‹#›</a:t>
            </a:fld>
            <a:endParaRPr lang="el-GR"/>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l-GR" smtClean="0"/>
              <a:t>Στυλ κύριου τίτλου</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l-GR" smtClean="0"/>
              <a:t>Στυλ υποδείγματος κειμένου</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977CA4A2-F441-4DB2-832C-C3CF80F89728}" type="datetimeFigureOut">
              <a:rPr lang="el-GR" smtClean="0"/>
              <a:t>20/3/2017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E9C500C-8E40-44A1-86D6-8FA85D2ABD26}" type="slidenum">
              <a:rPr lang="el-GR" smtClean="0"/>
              <a:t>‹#›</a:t>
            </a:fld>
            <a:endParaRPr lang="el-GR"/>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l-GR" smtClean="0"/>
              <a:t>Στυλ κύριου τίτλου</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l-GR" smtClean="0"/>
              <a:t>Στυλ υποδείγματος κειμένου</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977CA4A2-F441-4DB2-832C-C3CF80F89728}" type="datetimeFigureOut">
              <a:rPr lang="el-GR" smtClean="0"/>
              <a:t>20/3/2017</a:t>
            </a:fld>
            <a:endParaRPr lang="el-GR"/>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l-G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3E9C500C-8E40-44A1-86D6-8FA85D2ABD26}"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6.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7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7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8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Στρογγυλεμένο ορθογώνιο"/>
          <p:cNvSpPr/>
          <p:nvPr/>
        </p:nvSpPr>
        <p:spPr>
          <a:xfrm>
            <a:off x="748732" y="2780927"/>
            <a:ext cx="7675760" cy="2505447"/>
          </a:xfrm>
          <a:prstGeom prst="round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buFont typeface="Arial" pitchFamily="34" charset="0"/>
              <a:buNone/>
              <a:defRPr/>
            </a:pPr>
            <a:r>
              <a:rPr lang="el-GR" sz="4000" b="1" dirty="0" smtClean="0">
                <a:solidFill>
                  <a:srgbClr val="0070C0"/>
                </a:solidFill>
              </a:rPr>
              <a:t>Προγράμματα Ευρωπαϊκής </a:t>
            </a:r>
          </a:p>
          <a:p>
            <a:pPr algn="ctr" fontAlgn="auto">
              <a:spcAft>
                <a:spcPts val="0"/>
              </a:spcAft>
              <a:buFont typeface="Arial" pitchFamily="34" charset="0"/>
              <a:buNone/>
              <a:defRPr/>
            </a:pPr>
            <a:r>
              <a:rPr lang="el-GR" sz="4000" b="1" dirty="0" smtClean="0">
                <a:solidFill>
                  <a:srgbClr val="0070C0"/>
                </a:solidFill>
              </a:rPr>
              <a:t>Εδαφικής Συνεργασίας </a:t>
            </a:r>
          </a:p>
          <a:p>
            <a:pPr algn="ctr" fontAlgn="auto">
              <a:spcAft>
                <a:spcPts val="0"/>
              </a:spcAft>
              <a:buFont typeface="Arial" pitchFamily="34" charset="0"/>
              <a:buNone/>
              <a:defRPr/>
            </a:pPr>
            <a:r>
              <a:rPr lang="el-GR" sz="4000" b="1" dirty="0" smtClean="0">
                <a:solidFill>
                  <a:srgbClr val="0070C0"/>
                </a:solidFill>
              </a:rPr>
              <a:t>2014-2020 </a:t>
            </a:r>
            <a:endParaRPr lang="en-US" sz="4000" b="1" dirty="0">
              <a:solidFill>
                <a:srgbClr val="0070C0"/>
              </a:solidFill>
              <a:latin typeface="Century Gothic" panose="020B0502020202020204" pitchFamily="34" charset="0"/>
            </a:endParaRPr>
          </a:p>
        </p:txBody>
      </p:sp>
      <p:sp>
        <p:nvSpPr>
          <p:cNvPr id="8" name="7 - Στρογγυλεμένο ορθογώνιο"/>
          <p:cNvSpPr/>
          <p:nvPr/>
        </p:nvSpPr>
        <p:spPr>
          <a:xfrm>
            <a:off x="228925" y="1184275"/>
            <a:ext cx="8715375" cy="1366712"/>
          </a:xfrm>
          <a:prstGeom prst="roundRect">
            <a:avLst/>
          </a:prstGeom>
          <a:gradFill>
            <a:gsLst>
              <a:gs pos="100000">
                <a:schemeClr val="accent3">
                  <a:lumMod val="40000"/>
                  <a:lumOff val="60000"/>
                </a:schemeClr>
              </a:gs>
              <a:gs pos="100000">
                <a:schemeClr val="accent2">
                  <a:lumMod val="60000"/>
                  <a:lumOff val="40000"/>
                </a:schemeClr>
              </a:gs>
              <a:gs pos="100000">
                <a:schemeClr val="accent1">
                  <a:tint val="23500"/>
                  <a:satMod val="160000"/>
                </a:schemeClr>
              </a:gs>
            </a:gsLst>
            <a:lin ang="5400000" scaled="0"/>
          </a:gradFill>
          <a:ln w="50800">
            <a:solidFill>
              <a:srgbClr val="0FC1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srgbClr val="FFFF00"/>
              </a:solidFill>
            </a:endParaRPr>
          </a:p>
          <a:p>
            <a:pPr algn="ctr">
              <a:defRPr/>
            </a:pPr>
            <a:endParaRPr lang="en-US" dirty="0">
              <a:solidFill>
                <a:schemeClr val="tx1"/>
              </a:solidFill>
            </a:endParaRPr>
          </a:p>
          <a:p>
            <a:pPr algn="ctr">
              <a:defRPr/>
            </a:pPr>
            <a:endParaRPr lang="en-US" dirty="0">
              <a:solidFill>
                <a:srgbClr val="FFFF00"/>
              </a:solidFill>
            </a:endParaRPr>
          </a:p>
          <a:p>
            <a:pPr algn="ctr">
              <a:defRPr/>
            </a:pPr>
            <a:endParaRPr lang="el-GR" dirty="0">
              <a:solidFill>
                <a:srgbClr val="FFFF00"/>
              </a:solidFill>
            </a:endParaRPr>
          </a:p>
        </p:txBody>
      </p:sp>
      <p:sp>
        <p:nvSpPr>
          <p:cNvPr id="10" name="9 - Στρογγυλεμένο ορθογώνιο"/>
          <p:cNvSpPr/>
          <p:nvPr/>
        </p:nvSpPr>
        <p:spPr>
          <a:xfrm>
            <a:off x="1071563" y="5500688"/>
            <a:ext cx="6643687" cy="500062"/>
          </a:xfrm>
          <a:prstGeom prst="roundRect">
            <a:avLst/>
          </a:prstGeom>
          <a:solidFill>
            <a:schemeClr val="accent3">
              <a:lumMod val="60000"/>
              <a:lumOff val="40000"/>
            </a:schemeClr>
          </a:solidFill>
          <a:ln w="508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2200" dirty="0">
              <a:solidFill>
                <a:schemeClr val="bg1"/>
              </a:solidFill>
            </a:endParaRPr>
          </a:p>
          <a:p>
            <a:pPr algn="ctr">
              <a:defRPr/>
            </a:pPr>
            <a:r>
              <a:rPr lang="en-US" sz="2200" dirty="0">
                <a:solidFill>
                  <a:schemeClr val="tx1"/>
                </a:solidFill>
                <a:latin typeface="Century Gothic" panose="020B0502020202020204" pitchFamily="34" charset="0"/>
              </a:rPr>
              <a:t>Dr. </a:t>
            </a:r>
            <a:r>
              <a:rPr lang="en-US" sz="2200" dirty="0" err="1">
                <a:solidFill>
                  <a:schemeClr val="tx1"/>
                </a:solidFill>
                <a:latin typeface="Century Gothic" panose="020B0502020202020204" pitchFamily="34" charset="0"/>
              </a:rPr>
              <a:t>Lefteris</a:t>
            </a:r>
            <a:r>
              <a:rPr lang="en-US" sz="2200" dirty="0">
                <a:solidFill>
                  <a:schemeClr val="tx1"/>
                </a:solidFill>
                <a:latin typeface="Century Gothic" panose="020B0502020202020204" pitchFamily="34" charset="0"/>
              </a:rPr>
              <a:t> </a:t>
            </a:r>
            <a:r>
              <a:rPr lang="en-US" sz="2200" dirty="0" err="1">
                <a:solidFill>
                  <a:schemeClr val="tx1"/>
                </a:solidFill>
                <a:latin typeface="Century Gothic" panose="020B0502020202020204" pitchFamily="34" charset="0"/>
              </a:rPr>
              <a:t>Topaloglou</a:t>
            </a:r>
            <a:endParaRPr lang="el-GR" sz="2200" dirty="0">
              <a:solidFill>
                <a:schemeClr val="tx1"/>
              </a:solidFill>
              <a:latin typeface="Century Gothic" panose="020B0502020202020204" pitchFamily="34" charset="0"/>
            </a:endParaRPr>
          </a:p>
          <a:p>
            <a:pPr algn="ctr">
              <a:defRPr/>
            </a:pPr>
            <a:endParaRPr lang="el-GR" sz="2200" dirty="0">
              <a:solidFill>
                <a:schemeClr val="bg1"/>
              </a:solidFill>
            </a:endParaRPr>
          </a:p>
        </p:txBody>
      </p:sp>
      <p:sp>
        <p:nvSpPr>
          <p:cNvPr id="8198" name="Ορθογώνιο 1"/>
          <p:cNvSpPr>
            <a:spLocks noChangeArrowheads="1"/>
          </p:cNvSpPr>
          <p:nvPr/>
        </p:nvSpPr>
        <p:spPr bwMode="auto">
          <a:xfrm>
            <a:off x="317500" y="260350"/>
            <a:ext cx="8715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l-GR">
                <a:solidFill>
                  <a:schemeClr val="bg2">
                    <a:lumMod val="10000"/>
                  </a:schemeClr>
                </a:solidFill>
              </a:rPr>
              <a:t>UNIVERSITY OF THESSALY</a:t>
            </a:r>
            <a:r>
              <a:rPr lang="el-GR" altLang="el-GR">
                <a:solidFill>
                  <a:schemeClr val="bg2">
                    <a:lumMod val="10000"/>
                  </a:schemeClr>
                </a:solidFill>
              </a:rPr>
              <a:t> </a:t>
            </a:r>
          </a:p>
          <a:p>
            <a:pPr algn="ctr" eaLnBrk="1" hangingPunct="1"/>
            <a:r>
              <a:rPr lang="en-US" altLang="el-GR">
                <a:solidFill>
                  <a:schemeClr val="bg2">
                    <a:lumMod val="10000"/>
                  </a:schemeClr>
                </a:solidFill>
              </a:rPr>
              <a:t>Department of Planning and Regional Development</a:t>
            </a:r>
          </a:p>
          <a:p>
            <a:pPr algn="ctr" eaLnBrk="1" hangingPunct="1"/>
            <a:r>
              <a:rPr lang="en-US" altLang="el-GR">
                <a:solidFill>
                  <a:schemeClr val="bg2">
                    <a:lumMod val="10000"/>
                  </a:schemeClr>
                </a:solidFill>
              </a:rPr>
              <a:t>Polytechnic School</a:t>
            </a:r>
          </a:p>
        </p:txBody>
      </p:sp>
    </p:spTree>
    <p:extLst>
      <p:ext uri="{BB962C8B-B14F-4D97-AF65-F5344CB8AC3E}">
        <p14:creationId xmlns:p14="http://schemas.microsoft.com/office/powerpoint/2010/main" val="1783445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13" descr="sea bas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8076"/>
            <a:ext cx="6781142" cy="45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Τίτλος 1"/>
          <p:cNvSpPr txBox="1">
            <a:spLocks/>
          </p:cNvSpPr>
          <p:nvPr/>
        </p:nvSpPr>
        <p:spPr>
          <a:xfrm>
            <a:off x="516918" y="116632"/>
            <a:ext cx="8568952" cy="720080"/>
          </a:xfrm>
          <a:prstGeom prst="rect">
            <a:avLst/>
          </a:prstGeom>
        </p:spPr>
        <p:txBody>
          <a:bodyPr vert="horz" lIns="91440" tIns="45720" rIns="91440" bIns="45720" rtlCol="0" anchor="b" anchorCtr="0">
            <a:normAutofit fontScale="97500"/>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b="1" dirty="0" smtClean="0"/>
              <a:t>Τι σημαίνει </a:t>
            </a:r>
            <a:r>
              <a:rPr lang="tr-TR" b="1" dirty="0" smtClean="0"/>
              <a:t>ENPI </a:t>
            </a:r>
            <a:r>
              <a:rPr lang="el-GR" b="1" dirty="0" smtClean="0"/>
              <a:t>και ποιους αφορά;</a:t>
            </a:r>
            <a:endParaRPr lang="el-GR" b="1" dirty="0"/>
          </a:p>
        </p:txBody>
      </p:sp>
      <p:sp>
        <p:nvSpPr>
          <p:cNvPr id="64" name="Text Box 13"/>
          <p:cNvSpPr txBox="1">
            <a:spLocks noGrp="1" noChangeArrowheads="1"/>
          </p:cNvSpPr>
          <p:nvPr>
            <p:ph sz="quarter" idx="13"/>
          </p:nvPr>
        </p:nvSpPr>
        <p:spPr bwMode="auto">
          <a:xfrm>
            <a:off x="6948264" y="802476"/>
            <a:ext cx="2195736" cy="621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indent="0">
              <a:buNone/>
            </a:pPr>
            <a:r>
              <a:rPr lang="tr-TR" altLang="el-GR" sz="2000" b="1" dirty="0" smtClean="0">
                <a:solidFill>
                  <a:srgbClr val="0070C0"/>
                </a:solidFill>
              </a:rPr>
              <a:t>ANAT</a:t>
            </a:r>
            <a:r>
              <a:rPr lang="en-US" altLang="el-GR" sz="2000" b="1" dirty="0" smtClean="0">
                <a:solidFill>
                  <a:srgbClr val="0070C0"/>
                </a:solidFill>
              </a:rPr>
              <a:t>O</a:t>
            </a:r>
            <a:r>
              <a:rPr lang="el-GR" altLang="el-GR" sz="2000" b="1" dirty="0" smtClean="0">
                <a:solidFill>
                  <a:srgbClr val="0070C0"/>
                </a:solidFill>
              </a:rPr>
              <a:t>ΛΗ:</a:t>
            </a:r>
          </a:p>
          <a:p>
            <a:pPr marL="0" indent="0">
              <a:buNone/>
            </a:pPr>
            <a:r>
              <a:rPr lang="el-GR" altLang="el-GR" sz="1800" dirty="0" smtClean="0">
                <a:solidFill>
                  <a:schemeClr val="accent6">
                    <a:lumMod val="50000"/>
                  </a:schemeClr>
                </a:solidFill>
              </a:rPr>
              <a:t>Ρωσία</a:t>
            </a:r>
          </a:p>
          <a:p>
            <a:pPr marL="0" indent="0">
              <a:buNone/>
            </a:pPr>
            <a:r>
              <a:rPr lang="el-GR" altLang="el-GR" sz="1800" dirty="0" smtClean="0">
                <a:solidFill>
                  <a:schemeClr val="accent6">
                    <a:lumMod val="50000"/>
                  </a:schemeClr>
                </a:solidFill>
              </a:rPr>
              <a:t>Ουκρανία</a:t>
            </a:r>
          </a:p>
          <a:p>
            <a:pPr marL="0" indent="0">
              <a:buNone/>
            </a:pPr>
            <a:r>
              <a:rPr lang="el-GR" altLang="el-GR" sz="1800" dirty="0" smtClean="0">
                <a:solidFill>
                  <a:schemeClr val="accent6">
                    <a:lumMod val="50000"/>
                  </a:schemeClr>
                </a:solidFill>
              </a:rPr>
              <a:t>Λευκορωσία</a:t>
            </a:r>
          </a:p>
          <a:p>
            <a:pPr marL="0" indent="0">
              <a:buNone/>
            </a:pPr>
            <a:r>
              <a:rPr lang="el-GR" altLang="el-GR" sz="1800" dirty="0" smtClean="0">
                <a:solidFill>
                  <a:schemeClr val="accent6">
                    <a:lumMod val="50000"/>
                  </a:schemeClr>
                </a:solidFill>
              </a:rPr>
              <a:t>Μολδαβία</a:t>
            </a:r>
          </a:p>
          <a:p>
            <a:pPr marL="0" indent="0">
              <a:buNone/>
            </a:pPr>
            <a:r>
              <a:rPr lang="el-GR" altLang="el-GR" sz="1800" dirty="0" smtClean="0">
                <a:solidFill>
                  <a:schemeClr val="accent6">
                    <a:lumMod val="50000"/>
                  </a:schemeClr>
                </a:solidFill>
              </a:rPr>
              <a:t>Γεωργία</a:t>
            </a:r>
          </a:p>
          <a:p>
            <a:pPr marL="0" indent="0">
              <a:buNone/>
            </a:pPr>
            <a:r>
              <a:rPr lang="el-GR" altLang="el-GR" sz="1800" dirty="0" smtClean="0">
                <a:solidFill>
                  <a:schemeClr val="accent6">
                    <a:lumMod val="50000"/>
                  </a:schemeClr>
                </a:solidFill>
              </a:rPr>
              <a:t>Αρμενία</a:t>
            </a:r>
          </a:p>
          <a:p>
            <a:pPr marL="0" indent="0">
              <a:buNone/>
            </a:pPr>
            <a:r>
              <a:rPr lang="el-GR" altLang="el-GR" sz="1800" dirty="0" smtClean="0">
                <a:solidFill>
                  <a:schemeClr val="accent6">
                    <a:lumMod val="50000"/>
                  </a:schemeClr>
                </a:solidFill>
              </a:rPr>
              <a:t>Αζερμπαϊτζάν</a:t>
            </a:r>
          </a:p>
          <a:p>
            <a:pPr marL="0" indent="0">
              <a:buNone/>
            </a:pPr>
            <a:r>
              <a:rPr lang="el-GR" altLang="el-GR" sz="2000" b="1" dirty="0" smtClean="0">
                <a:solidFill>
                  <a:srgbClr val="0070C0"/>
                </a:solidFill>
              </a:rPr>
              <a:t>ΝΟΤΟΣ</a:t>
            </a:r>
          </a:p>
          <a:p>
            <a:pPr marL="0" indent="0">
              <a:buNone/>
            </a:pPr>
            <a:r>
              <a:rPr lang="el-GR" altLang="el-GR" sz="1800" dirty="0" smtClean="0">
                <a:solidFill>
                  <a:schemeClr val="accent6">
                    <a:lumMod val="50000"/>
                  </a:schemeClr>
                </a:solidFill>
              </a:rPr>
              <a:t>Μαρόκο</a:t>
            </a:r>
          </a:p>
          <a:p>
            <a:pPr marL="0" indent="0">
              <a:buNone/>
            </a:pPr>
            <a:r>
              <a:rPr lang="el-GR" altLang="el-GR" sz="1800" dirty="0" smtClean="0">
                <a:solidFill>
                  <a:schemeClr val="accent6">
                    <a:lumMod val="50000"/>
                  </a:schemeClr>
                </a:solidFill>
              </a:rPr>
              <a:t>Αλγερία</a:t>
            </a:r>
          </a:p>
          <a:p>
            <a:pPr marL="0" indent="0">
              <a:buNone/>
            </a:pPr>
            <a:r>
              <a:rPr lang="el-GR" altLang="el-GR" sz="1800" dirty="0" smtClean="0">
                <a:solidFill>
                  <a:schemeClr val="accent6">
                    <a:lumMod val="50000"/>
                  </a:schemeClr>
                </a:solidFill>
              </a:rPr>
              <a:t>Τυνησία</a:t>
            </a:r>
          </a:p>
          <a:p>
            <a:pPr marL="0" indent="0">
              <a:buNone/>
            </a:pPr>
            <a:r>
              <a:rPr lang="el-GR" altLang="el-GR" sz="1800" dirty="0" err="1" smtClean="0">
                <a:solidFill>
                  <a:schemeClr val="accent6">
                    <a:lumMod val="50000"/>
                  </a:schemeClr>
                </a:solidFill>
              </a:rPr>
              <a:t>Παλ</a:t>
            </a:r>
            <a:r>
              <a:rPr lang="el-GR" altLang="el-GR" sz="1800" dirty="0" smtClean="0">
                <a:solidFill>
                  <a:schemeClr val="accent6">
                    <a:lumMod val="50000"/>
                  </a:schemeClr>
                </a:solidFill>
              </a:rPr>
              <a:t>/</a:t>
            </a:r>
            <a:r>
              <a:rPr lang="el-GR" altLang="el-GR" sz="1800" dirty="0" err="1" smtClean="0">
                <a:solidFill>
                  <a:schemeClr val="accent6">
                    <a:lumMod val="50000"/>
                  </a:schemeClr>
                </a:solidFill>
              </a:rPr>
              <a:t>κή</a:t>
            </a:r>
            <a:r>
              <a:rPr lang="el-GR" altLang="el-GR" sz="1800" dirty="0" smtClean="0">
                <a:solidFill>
                  <a:schemeClr val="accent6">
                    <a:lumMod val="50000"/>
                  </a:schemeClr>
                </a:solidFill>
              </a:rPr>
              <a:t> Αρχή</a:t>
            </a:r>
          </a:p>
          <a:p>
            <a:pPr marL="0" indent="0">
              <a:buNone/>
            </a:pPr>
            <a:r>
              <a:rPr lang="el-GR" altLang="el-GR" sz="1800" dirty="0" smtClean="0">
                <a:solidFill>
                  <a:schemeClr val="accent6">
                    <a:lumMod val="50000"/>
                  </a:schemeClr>
                </a:solidFill>
              </a:rPr>
              <a:t>Ισραήλ</a:t>
            </a:r>
          </a:p>
          <a:p>
            <a:pPr marL="0" indent="0">
              <a:buNone/>
            </a:pPr>
            <a:r>
              <a:rPr lang="el-GR" altLang="el-GR" sz="1800" dirty="0" smtClean="0">
                <a:solidFill>
                  <a:schemeClr val="accent6">
                    <a:lumMod val="50000"/>
                  </a:schemeClr>
                </a:solidFill>
              </a:rPr>
              <a:t>Ιορδανία</a:t>
            </a:r>
          </a:p>
          <a:p>
            <a:pPr marL="0" indent="0">
              <a:buNone/>
            </a:pPr>
            <a:r>
              <a:rPr lang="el-GR" altLang="el-GR" sz="1800" dirty="0" smtClean="0">
                <a:solidFill>
                  <a:schemeClr val="accent6">
                    <a:lumMod val="50000"/>
                  </a:schemeClr>
                </a:solidFill>
              </a:rPr>
              <a:t>Λίβανος</a:t>
            </a:r>
          </a:p>
          <a:p>
            <a:pPr marL="0" indent="0">
              <a:buNone/>
            </a:pPr>
            <a:r>
              <a:rPr lang="el-GR" altLang="el-GR" sz="1800" dirty="0" smtClean="0">
                <a:solidFill>
                  <a:schemeClr val="accent6">
                    <a:lumMod val="50000"/>
                  </a:schemeClr>
                </a:solidFill>
              </a:rPr>
              <a:t>Συρία</a:t>
            </a:r>
          </a:p>
        </p:txBody>
      </p:sp>
      <p:sp>
        <p:nvSpPr>
          <p:cNvPr id="65" name="TextBox 64"/>
          <p:cNvSpPr txBox="1"/>
          <p:nvPr/>
        </p:nvSpPr>
        <p:spPr>
          <a:xfrm>
            <a:off x="107504" y="860748"/>
            <a:ext cx="6552728" cy="1477328"/>
          </a:xfrm>
          <a:prstGeom prst="rect">
            <a:avLst/>
          </a:prstGeom>
          <a:noFill/>
        </p:spPr>
        <p:txBody>
          <a:bodyPr wrap="square" rtlCol="0">
            <a:spAutoFit/>
          </a:bodyPr>
          <a:lstStyle/>
          <a:p>
            <a:r>
              <a:rPr lang="el-GR" dirty="0" smtClean="0"/>
              <a:t>Ο Ευρωπαϊκός Μηχανισμός </a:t>
            </a:r>
            <a:r>
              <a:rPr lang="el-GR" dirty="0"/>
              <a:t>Γειτονίας και Εταιρικής </a:t>
            </a:r>
            <a:r>
              <a:rPr lang="el-GR" dirty="0" smtClean="0"/>
              <a:t>Σχέσης, (</a:t>
            </a:r>
            <a:r>
              <a:rPr lang="el-GR" b="1" dirty="0" err="1"/>
              <a:t>European</a:t>
            </a:r>
            <a:r>
              <a:rPr lang="el-GR" b="1" dirty="0"/>
              <a:t> </a:t>
            </a:r>
            <a:r>
              <a:rPr lang="el-GR" b="1" dirty="0" err="1"/>
              <a:t>Neighbourhood</a:t>
            </a:r>
            <a:r>
              <a:rPr lang="el-GR" b="1" dirty="0"/>
              <a:t> </a:t>
            </a:r>
            <a:r>
              <a:rPr lang="el-GR" b="1" dirty="0" err="1"/>
              <a:t>and</a:t>
            </a:r>
            <a:r>
              <a:rPr lang="el-GR" b="1" dirty="0"/>
              <a:t> </a:t>
            </a:r>
            <a:r>
              <a:rPr lang="el-GR" b="1" dirty="0" err="1"/>
              <a:t>Partnership</a:t>
            </a:r>
            <a:r>
              <a:rPr lang="el-GR" b="1" dirty="0"/>
              <a:t> </a:t>
            </a:r>
            <a:r>
              <a:rPr lang="el-GR" b="1" dirty="0" err="1"/>
              <a:t>Instrument</a:t>
            </a:r>
            <a:r>
              <a:rPr lang="el-GR" dirty="0"/>
              <a:t> - ENPI</a:t>
            </a:r>
            <a:r>
              <a:rPr lang="el-GR" dirty="0" smtClean="0"/>
              <a:t>), θέτει το πλαίσιο συνεργασίας μεταξύ ΕΕ και </a:t>
            </a:r>
            <a:r>
              <a:rPr lang="el-GR" dirty="0" err="1" smtClean="0"/>
              <a:t>Γειτνιάζουσων</a:t>
            </a:r>
            <a:r>
              <a:rPr lang="el-GR" dirty="0" smtClean="0"/>
              <a:t> Χωρών στα εξωτερικά σύνορα της ΕΕ, δίνοντας έμφαση στη διασυνοριακή συνεργασία</a:t>
            </a:r>
            <a:endParaRPr lang="el-GR" dirty="0"/>
          </a:p>
        </p:txBody>
      </p:sp>
    </p:spTree>
    <p:extLst>
      <p:ext uri="{BB962C8B-B14F-4D97-AF65-F5344CB8AC3E}">
        <p14:creationId xmlns:p14="http://schemas.microsoft.com/office/powerpoint/2010/main" val="775947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0" y="774651"/>
            <a:ext cx="9252520" cy="576064"/>
          </a:xfrm>
          <a:prstGeom prst="rect">
            <a:avLst/>
          </a:prstGeom>
        </p:spPr>
        <p:txBody>
          <a:bodyPr vert="horz" lIns="91440" tIns="45720" rIns="91440" bIns="45720" rtlCol="0" anchor="b" anchorCtr="0">
            <a:no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sz="3200" b="1" dirty="0" smtClean="0"/>
              <a:t>Η διάρθρωση του </a:t>
            </a:r>
            <a:r>
              <a:rPr lang="en-US" sz="3200" b="1" dirty="0" smtClean="0"/>
              <a:t>INTERREG</a:t>
            </a:r>
            <a:r>
              <a:rPr lang="el-GR" sz="3200" b="1" dirty="0" smtClean="0"/>
              <a:t> </a:t>
            </a:r>
          </a:p>
          <a:p>
            <a:pPr algn="ctr"/>
            <a:r>
              <a:rPr lang="el-GR" sz="3200" b="1" dirty="0" smtClean="0"/>
              <a:t>που αφορά στην Ελλάδα</a:t>
            </a:r>
            <a:endParaRPr lang="el-GR" sz="3200" b="1" dirty="0"/>
          </a:p>
        </p:txBody>
      </p:sp>
      <p:grpSp>
        <p:nvGrpSpPr>
          <p:cNvPr id="16" name="Ομάδα 15"/>
          <p:cNvGrpSpPr/>
          <p:nvPr/>
        </p:nvGrpSpPr>
        <p:grpSpPr>
          <a:xfrm>
            <a:off x="-5149080" y="764704"/>
            <a:ext cx="13988449" cy="6533414"/>
            <a:chOff x="-2422225" y="162293"/>
            <a:chExt cx="13988449" cy="6533414"/>
          </a:xfrm>
        </p:grpSpPr>
        <p:sp>
          <p:nvSpPr>
            <p:cNvPr id="5" name="Στεφάνη 4"/>
            <p:cNvSpPr/>
            <p:nvPr/>
          </p:nvSpPr>
          <p:spPr>
            <a:xfrm>
              <a:off x="-2422225" y="162293"/>
              <a:ext cx="6533414" cy="6533414"/>
            </a:xfrm>
            <a:prstGeom prst="blockArc">
              <a:avLst>
                <a:gd name="adj1" fmla="val 18900000"/>
                <a:gd name="adj2" fmla="val 2700000"/>
                <a:gd name="adj3" fmla="val 331"/>
              </a:avLst>
            </a:prstGeom>
            <a:scene3d>
              <a:camera prst="orthographicFront"/>
              <a:lightRig rig="flat" dir="t"/>
            </a:scene3d>
            <a:sp3d prstMaterial="matte"/>
          </p:spPr>
          <p:style>
            <a:lnRef idx="2">
              <a:schemeClr val="accent5">
                <a:hueOff val="0"/>
                <a:satOff val="0"/>
                <a:lumOff val="0"/>
                <a:alphaOff val="0"/>
              </a:schemeClr>
            </a:lnRef>
            <a:fillRef idx="0">
              <a:schemeClr val="accent4">
                <a:tint val="90000"/>
                <a:hueOff val="0"/>
                <a:satOff val="0"/>
                <a:lumOff val="0"/>
                <a:alphaOff val="0"/>
              </a:schemeClr>
            </a:fillRef>
            <a:effectRef idx="0">
              <a:schemeClr val="accent4">
                <a:tint val="90000"/>
                <a:hueOff val="0"/>
                <a:satOff val="0"/>
                <a:lumOff val="0"/>
                <a:alphaOff val="0"/>
              </a:schemeClr>
            </a:effectRef>
            <a:fontRef idx="minor">
              <a:schemeClr val="tx1">
                <a:hueOff val="0"/>
                <a:satOff val="0"/>
                <a:lumOff val="0"/>
                <a:alphaOff val="0"/>
              </a:schemeClr>
            </a:fontRef>
          </p:style>
        </p:sp>
        <p:grpSp>
          <p:nvGrpSpPr>
            <p:cNvPr id="6" name="Ομάδα 5"/>
            <p:cNvGrpSpPr/>
            <p:nvPr/>
          </p:nvGrpSpPr>
          <p:grpSpPr>
            <a:xfrm>
              <a:off x="3915001" y="1695751"/>
              <a:ext cx="7651223" cy="1386443"/>
              <a:chOff x="892127" y="693319"/>
              <a:chExt cx="7651223" cy="1386443"/>
            </a:xfrm>
            <a:scene3d>
              <a:camera prst="orthographicFront"/>
              <a:lightRig rig="flat" dir="t"/>
            </a:scene3d>
          </p:grpSpPr>
          <p:sp>
            <p:nvSpPr>
              <p:cNvPr id="12" name="Ορθογώνιο 11"/>
              <p:cNvSpPr/>
              <p:nvPr/>
            </p:nvSpPr>
            <p:spPr>
              <a:xfrm>
                <a:off x="892127" y="693319"/>
                <a:ext cx="7651223" cy="1386443"/>
              </a:xfrm>
              <a:prstGeom prst="rect">
                <a:avLst/>
              </a:prstGeom>
              <a:solidFill>
                <a:schemeClr val="accent6">
                  <a:lumMod val="40000"/>
                  <a:lumOff val="60000"/>
                </a:schemeClr>
              </a:solidFill>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r>
                  <a:rPr lang="el-GR" dirty="0" err="1" smtClean="0"/>
                  <a:t>Ελλ΄δ</a:t>
                </a:r>
                <a:r>
                  <a:rPr lang="el-GR" dirty="0" smtClean="0"/>
                  <a:t>            </a:t>
                </a:r>
                <a:r>
                  <a:rPr lang="el-GR" b="1" dirty="0" smtClean="0">
                    <a:solidFill>
                      <a:schemeClr val="tx1"/>
                    </a:solidFill>
                  </a:rPr>
                  <a:t>(1) ΕΛΛΑΔΑ - ΒΟΥΛΓΑΡΙΑ</a:t>
                </a:r>
              </a:p>
              <a:p>
                <a:r>
                  <a:rPr lang="el-GR" b="1" dirty="0">
                    <a:solidFill>
                      <a:schemeClr val="tx1"/>
                    </a:solidFill>
                  </a:rPr>
                  <a:t>	</a:t>
                </a:r>
                <a:r>
                  <a:rPr lang="el-GR" b="1" dirty="0" smtClean="0">
                    <a:solidFill>
                      <a:schemeClr val="tx1"/>
                    </a:solidFill>
                  </a:rPr>
                  <a:t>    (2) ΕΛΛΑΔΑ – ΚΥΠΡΟΣ</a:t>
                </a:r>
              </a:p>
              <a:p>
                <a:r>
                  <a:rPr lang="el-GR" b="1" dirty="0">
                    <a:solidFill>
                      <a:schemeClr val="tx1"/>
                    </a:solidFill>
                  </a:rPr>
                  <a:t> </a:t>
                </a:r>
                <a:r>
                  <a:rPr lang="el-GR" b="1" dirty="0" smtClean="0">
                    <a:solidFill>
                      <a:schemeClr val="tx1"/>
                    </a:solidFill>
                  </a:rPr>
                  <a:t>                     (3) ΕΛΛΑΔΑ – ΙΤΑΛΙΑ</a:t>
                </a:r>
              </a:p>
              <a:p>
                <a:r>
                  <a:rPr lang="el-GR" b="1" dirty="0">
                    <a:solidFill>
                      <a:schemeClr val="tx1"/>
                    </a:solidFill>
                  </a:rPr>
                  <a:t> </a:t>
                </a:r>
                <a:r>
                  <a:rPr lang="el-GR" b="1" dirty="0" smtClean="0">
                    <a:solidFill>
                      <a:schemeClr val="tx1"/>
                    </a:solidFill>
                  </a:rPr>
                  <a:t>                     (4) ΕΛΛΑΔΑ – Π.Γ.Δ.Μ.</a:t>
                </a:r>
              </a:p>
              <a:p>
                <a:r>
                  <a:rPr lang="el-GR" b="1" dirty="0">
                    <a:solidFill>
                      <a:schemeClr val="tx1"/>
                    </a:solidFill>
                  </a:rPr>
                  <a:t> </a:t>
                </a:r>
                <a:r>
                  <a:rPr lang="el-GR" b="1" dirty="0" smtClean="0">
                    <a:solidFill>
                      <a:schemeClr val="tx1"/>
                    </a:solidFill>
                  </a:rPr>
                  <a:t>                     (5) ΕΛΛΑΔΑ - ΑΛΒΑΝΙΑ</a:t>
                </a:r>
                <a:r>
                  <a:rPr lang="el-GR" dirty="0" smtClean="0"/>
                  <a:t>	</a:t>
                </a:r>
                <a:endParaRPr lang="el-GR" dirty="0"/>
              </a:p>
            </p:txBody>
          </p:sp>
          <p:sp>
            <p:nvSpPr>
              <p:cNvPr id="13" name="Ορθογώνιο 12"/>
              <p:cNvSpPr/>
              <p:nvPr/>
            </p:nvSpPr>
            <p:spPr>
              <a:xfrm>
                <a:off x="892127" y="693319"/>
                <a:ext cx="7651223" cy="138644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00490" tIns="40640" rIns="40640" bIns="40640" numCol="1" spcCol="1270" anchor="ctr" anchorCtr="0">
                <a:noAutofit/>
              </a:bodyPr>
              <a:lstStyle/>
              <a:p>
                <a:pPr lvl="0" algn="l" defTabSz="711200" rtl="0">
                  <a:lnSpc>
                    <a:spcPct val="90000"/>
                  </a:lnSpc>
                  <a:spcBef>
                    <a:spcPct val="0"/>
                  </a:spcBef>
                  <a:spcAft>
                    <a:spcPct val="35000"/>
                  </a:spcAft>
                </a:pPr>
                <a:endParaRPr lang="el-GR" sz="1600" kern="1200" dirty="0">
                  <a:solidFill>
                    <a:schemeClr val="bg1"/>
                  </a:solidFill>
                  <a:latin typeface="Calibri" panose="020F0502020204030204" pitchFamily="34" charset="0"/>
                </a:endParaRPr>
              </a:p>
            </p:txBody>
          </p:sp>
        </p:grpSp>
        <p:sp>
          <p:nvSpPr>
            <p:cNvPr id="7" name="Έλλειψη 6"/>
            <p:cNvSpPr/>
            <p:nvPr/>
          </p:nvSpPr>
          <p:spPr>
            <a:xfrm>
              <a:off x="3048474" y="1522445"/>
              <a:ext cx="1733054" cy="1733054"/>
            </a:xfrm>
            <a:prstGeom prst="ellipse">
              <a:avLst/>
            </a:pr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8" name="Ομάδα 7"/>
            <p:cNvGrpSpPr/>
            <p:nvPr/>
          </p:nvGrpSpPr>
          <p:grpSpPr>
            <a:xfrm>
              <a:off x="3915001" y="3769274"/>
              <a:ext cx="7651223" cy="1392974"/>
              <a:chOff x="892127" y="2766842"/>
              <a:chExt cx="7651223" cy="1392974"/>
            </a:xfrm>
            <a:scene3d>
              <a:camera prst="orthographicFront"/>
              <a:lightRig rig="flat" dir="t"/>
            </a:scene3d>
          </p:grpSpPr>
          <p:sp>
            <p:nvSpPr>
              <p:cNvPr id="10" name="Ορθογώνιο 9"/>
              <p:cNvSpPr/>
              <p:nvPr/>
            </p:nvSpPr>
            <p:spPr>
              <a:xfrm>
                <a:off x="892127" y="2766842"/>
                <a:ext cx="7651223" cy="1386443"/>
              </a:xfrm>
              <a:prstGeom prst="rect">
                <a:avLst/>
              </a:prstGeom>
              <a:solidFill>
                <a:schemeClr val="accent6">
                  <a:lumMod val="40000"/>
                  <a:lumOff val="60000"/>
                </a:schemeClr>
              </a:solidFill>
              <a:sp3d prstMaterial="plastic">
                <a:bevelT w="120900" h="88900"/>
                <a:bevelB w="88900" h="31750" prst="angle"/>
              </a:sp3d>
            </p:spPr>
            <p:style>
              <a:lnRef idx="0">
                <a:schemeClr val="lt1">
                  <a:hueOff val="0"/>
                  <a:satOff val="0"/>
                  <a:lumOff val="0"/>
                  <a:alphaOff val="0"/>
                </a:schemeClr>
              </a:lnRef>
              <a:fillRef idx="3">
                <a:schemeClr val="accent4">
                  <a:hueOff val="-176706"/>
                  <a:satOff val="20001"/>
                  <a:lumOff val="5883"/>
                  <a:alphaOff val="0"/>
                </a:schemeClr>
              </a:fillRef>
              <a:effectRef idx="2">
                <a:schemeClr val="accent4">
                  <a:hueOff val="-176706"/>
                  <a:satOff val="20001"/>
                  <a:lumOff val="5883"/>
                  <a:alphaOff val="0"/>
                </a:schemeClr>
              </a:effectRef>
              <a:fontRef idx="minor">
                <a:schemeClr val="lt1"/>
              </a:fontRef>
            </p:style>
            <p:txBody>
              <a:bodyPr/>
              <a:lstStyle/>
              <a:p>
                <a:r>
                  <a:rPr lang="el-GR" b="1" dirty="0" smtClean="0">
                    <a:solidFill>
                      <a:schemeClr val="tx1"/>
                    </a:solidFill>
                  </a:rPr>
                  <a:t>                     (1) ΑΔΡΙΑΤΙΚΗ</a:t>
                </a:r>
                <a:r>
                  <a:rPr lang="en-US" b="1" dirty="0" smtClean="0">
                    <a:solidFill>
                      <a:schemeClr val="tx1"/>
                    </a:solidFill>
                  </a:rPr>
                  <a:t>                               (5) ENI CBC MED</a:t>
                </a:r>
                <a:endParaRPr lang="el-GR" b="1" dirty="0" smtClean="0">
                  <a:solidFill>
                    <a:schemeClr val="tx1"/>
                  </a:solidFill>
                </a:endParaRPr>
              </a:p>
              <a:p>
                <a:r>
                  <a:rPr lang="el-GR" b="1" dirty="0" smtClean="0">
                    <a:solidFill>
                      <a:schemeClr val="tx1"/>
                    </a:solidFill>
                  </a:rPr>
                  <a:t>                     (2) ΜΑΥΡΗ ΘΑΛΑΣΣΑ</a:t>
                </a:r>
                <a:r>
                  <a:rPr lang="en-US" b="1" dirty="0" smtClean="0">
                    <a:solidFill>
                      <a:schemeClr val="tx1"/>
                    </a:solidFill>
                  </a:rPr>
                  <a:t>                (6) BALKAN MEDITERRANEAN    </a:t>
                </a:r>
                <a:endParaRPr lang="el-GR" b="1" dirty="0" smtClean="0">
                  <a:solidFill>
                    <a:schemeClr val="tx1"/>
                  </a:solidFill>
                </a:endParaRPr>
              </a:p>
              <a:p>
                <a:r>
                  <a:rPr lang="el-GR" b="1" dirty="0">
                    <a:solidFill>
                      <a:schemeClr val="tx1"/>
                    </a:solidFill>
                  </a:rPr>
                  <a:t> </a:t>
                </a:r>
                <a:r>
                  <a:rPr lang="el-GR" b="1" dirty="0" smtClean="0">
                    <a:solidFill>
                      <a:schemeClr val="tx1"/>
                    </a:solidFill>
                  </a:rPr>
                  <a:t>                    (3) ΙΝΤΕ</a:t>
                </a:r>
                <a:r>
                  <a:rPr lang="tr-TR" b="1" dirty="0" smtClean="0">
                    <a:solidFill>
                      <a:schemeClr val="tx1"/>
                    </a:solidFill>
                  </a:rPr>
                  <a:t>RREG EUROPE</a:t>
                </a:r>
              </a:p>
              <a:p>
                <a:r>
                  <a:rPr lang="tr-TR" b="1" dirty="0" smtClean="0">
                    <a:solidFill>
                      <a:schemeClr val="tx1"/>
                    </a:solidFill>
                  </a:rPr>
                  <a:t>                     </a:t>
                </a:r>
                <a:r>
                  <a:rPr lang="en-US" b="1" dirty="0" smtClean="0">
                    <a:solidFill>
                      <a:schemeClr val="tx1"/>
                    </a:solidFill>
                  </a:rPr>
                  <a:t>(4) MED</a:t>
                </a:r>
              </a:p>
              <a:p>
                <a:endParaRPr lang="el-GR" dirty="0"/>
              </a:p>
            </p:txBody>
          </p:sp>
          <p:sp>
            <p:nvSpPr>
              <p:cNvPr id="11" name="Ορθογώνιο 10"/>
              <p:cNvSpPr/>
              <p:nvPr/>
            </p:nvSpPr>
            <p:spPr>
              <a:xfrm>
                <a:off x="892127" y="2773373"/>
                <a:ext cx="7651223" cy="138644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00490" tIns="40640" rIns="40640" bIns="40640" numCol="1" spcCol="1270" anchor="ctr" anchorCtr="0">
                <a:noAutofit/>
              </a:bodyPr>
              <a:lstStyle/>
              <a:p>
                <a:pPr lvl="0" algn="l" defTabSz="711200" rtl="0">
                  <a:lnSpc>
                    <a:spcPct val="90000"/>
                  </a:lnSpc>
                  <a:spcBef>
                    <a:spcPct val="0"/>
                  </a:spcBef>
                  <a:spcAft>
                    <a:spcPct val="35000"/>
                  </a:spcAft>
                </a:pPr>
                <a:endParaRPr lang="el-GR" sz="1600" kern="1200" dirty="0">
                  <a:solidFill>
                    <a:schemeClr val="bg1"/>
                  </a:solidFill>
                  <a:latin typeface="Calibri" panose="020F0502020204030204" pitchFamily="34" charset="0"/>
                </a:endParaRPr>
              </a:p>
            </p:txBody>
          </p:sp>
        </p:grpSp>
        <p:sp>
          <p:nvSpPr>
            <p:cNvPr id="9" name="Έλλειψη 8"/>
            <p:cNvSpPr/>
            <p:nvPr/>
          </p:nvSpPr>
          <p:spPr>
            <a:xfrm>
              <a:off x="3048474" y="3602499"/>
              <a:ext cx="1733054" cy="1733054"/>
            </a:xfrm>
            <a:prstGeom prst="ellipse">
              <a:avLst/>
            </a:prstGeom>
            <a:scene3d>
              <a:camera prst="orthographicFront"/>
              <a:lightRig rig="flat" dir="t"/>
            </a:scene3d>
            <a:sp3d z="190500" extrusionH="12700" prstMaterial="plastic">
              <a:bevelT w="50800" h="50800"/>
            </a:sp3d>
          </p:spPr>
          <p:style>
            <a:lnRef idx="1">
              <a:schemeClr val="accent4">
                <a:hueOff val="-176706"/>
                <a:satOff val="20001"/>
                <a:lumOff val="5883"/>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sp>
        <p:nvSpPr>
          <p:cNvPr id="17" name="TextBox 16"/>
          <p:cNvSpPr txBox="1"/>
          <p:nvPr/>
        </p:nvSpPr>
        <p:spPr>
          <a:xfrm>
            <a:off x="2058121" y="1836497"/>
            <a:ext cx="5328592" cy="461665"/>
          </a:xfrm>
          <a:prstGeom prst="rect">
            <a:avLst/>
          </a:prstGeom>
          <a:noFill/>
        </p:spPr>
        <p:txBody>
          <a:bodyPr wrap="square" rtlCol="0">
            <a:spAutoFit/>
          </a:bodyPr>
          <a:lstStyle/>
          <a:p>
            <a:r>
              <a:rPr lang="el-GR" sz="2400" b="1" dirty="0" smtClean="0">
                <a:solidFill>
                  <a:srgbClr val="0070C0"/>
                </a:solidFill>
              </a:rPr>
              <a:t>Διμερή Διασυνοριακά Προγράμματα</a:t>
            </a:r>
            <a:endParaRPr lang="el-GR" sz="2400" b="1" dirty="0">
              <a:solidFill>
                <a:srgbClr val="0070C0"/>
              </a:solidFill>
            </a:endParaRPr>
          </a:p>
        </p:txBody>
      </p:sp>
      <p:sp>
        <p:nvSpPr>
          <p:cNvPr id="18" name="TextBox 17"/>
          <p:cNvSpPr txBox="1"/>
          <p:nvPr/>
        </p:nvSpPr>
        <p:spPr>
          <a:xfrm>
            <a:off x="2069556" y="3910020"/>
            <a:ext cx="5328592" cy="461665"/>
          </a:xfrm>
          <a:prstGeom prst="rect">
            <a:avLst/>
          </a:prstGeom>
          <a:noFill/>
        </p:spPr>
        <p:txBody>
          <a:bodyPr wrap="square" rtlCol="0">
            <a:spAutoFit/>
          </a:bodyPr>
          <a:lstStyle/>
          <a:p>
            <a:r>
              <a:rPr lang="el-GR" sz="2400" b="1" dirty="0" smtClean="0">
                <a:solidFill>
                  <a:srgbClr val="0070C0"/>
                </a:solidFill>
              </a:rPr>
              <a:t>Πολυμερή Προγράμματα</a:t>
            </a:r>
            <a:endParaRPr lang="el-GR" sz="2400" b="1" dirty="0">
              <a:solidFill>
                <a:srgbClr val="0070C0"/>
              </a:solidFill>
            </a:endParaRPr>
          </a:p>
        </p:txBody>
      </p:sp>
    </p:spTree>
    <p:extLst>
      <p:ext uri="{BB962C8B-B14F-4D97-AF65-F5344CB8AC3E}">
        <p14:creationId xmlns:p14="http://schemas.microsoft.com/office/powerpoint/2010/main" val="4187404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ΠροΓΡΑΜΜΑ</a:t>
            </a:r>
            <a:r>
              <a:rPr lang="el-GR" dirty="0" smtClean="0"/>
              <a:t/>
            </a:r>
            <a:br>
              <a:rPr lang="el-GR" dirty="0" smtClean="0"/>
            </a:br>
            <a:r>
              <a:rPr lang="en-US" dirty="0" err="1"/>
              <a:t>Interreg</a:t>
            </a:r>
            <a:r>
              <a:rPr lang="en-US" dirty="0"/>
              <a:t> </a:t>
            </a:r>
            <a:r>
              <a:rPr lang="tr-TR" dirty="0" smtClean="0"/>
              <a:t>europe</a:t>
            </a:r>
            <a:r>
              <a:rPr lang="el-GR" dirty="0"/>
              <a:t/>
            </a:r>
            <a:br>
              <a:rPr lang="el-GR" dirty="0"/>
            </a:b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836712"/>
            <a:ext cx="2952328" cy="20710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32397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243408"/>
            <a:ext cx="8229600" cy="1008112"/>
          </a:xfrm>
        </p:spPr>
        <p:txBody>
          <a:bodyPr>
            <a:normAutofit/>
          </a:bodyPr>
          <a:lstStyle/>
          <a:p>
            <a:pPr algn="ctr"/>
            <a:r>
              <a:rPr lang="el-GR" sz="3200" b="1" dirty="0" smtClean="0"/>
              <a:t>Τι είναι το </a:t>
            </a:r>
            <a:r>
              <a:rPr lang="en-US" sz="3200" b="1" dirty="0" err="1" smtClean="0"/>
              <a:t>Interreg</a:t>
            </a:r>
            <a:r>
              <a:rPr lang="el-GR" sz="3200" b="1" dirty="0" smtClean="0"/>
              <a:t> </a:t>
            </a:r>
            <a:r>
              <a:rPr lang="en-US" sz="3200" b="1" dirty="0" smtClean="0"/>
              <a:t>Europe</a:t>
            </a:r>
            <a:r>
              <a:rPr lang="el-GR" sz="3200" b="1" dirty="0" smtClean="0"/>
              <a:t>;</a:t>
            </a:r>
            <a:endParaRPr lang="el-GR" sz="3200" b="1" dirty="0"/>
          </a:p>
        </p:txBody>
      </p:sp>
      <p:graphicFrame>
        <p:nvGraphicFramePr>
          <p:cNvPr id="4" name="3 - Θέση περιεχομένου"/>
          <p:cNvGraphicFramePr>
            <a:graphicFrameLocks noGrp="1"/>
          </p:cNvGraphicFramePr>
          <p:nvPr>
            <p:ph sz="quarter" idx="13"/>
            <p:extLst>
              <p:ext uri="{D42A27DB-BD31-4B8C-83A1-F6EECF244321}">
                <p14:modId xmlns:p14="http://schemas.microsoft.com/office/powerpoint/2010/main" val="1390199801"/>
              </p:ext>
            </p:extLst>
          </p:nvPr>
        </p:nvGraphicFramePr>
        <p:xfrm>
          <a:off x="179512" y="1052736"/>
          <a:ext cx="8712968"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Εικόνα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20" y="980728"/>
            <a:ext cx="2376264" cy="1666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116632"/>
            <a:ext cx="8784976" cy="792088"/>
          </a:xfrm>
        </p:spPr>
        <p:txBody>
          <a:bodyPr>
            <a:normAutofit/>
          </a:bodyPr>
          <a:lstStyle/>
          <a:p>
            <a:pPr algn="ctr"/>
            <a:r>
              <a:rPr lang="el-GR" sz="3200" b="1" dirty="0" smtClean="0"/>
              <a:t>Το </a:t>
            </a:r>
            <a:r>
              <a:rPr lang="en-US" sz="3200" b="1" dirty="0" smtClean="0"/>
              <a:t>Interreg Europe</a:t>
            </a:r>
            <a:r>
              <a:rPr lang="el-GR" sz="3200" b="1" dirty="0" smtClean="0"/>
              <a:t> εστιάζει σε 4 πολιτικές</a:t>
            </a:r>
            <a:endParaRPr lang="el-GR" sz="3200" b="1" dirty="0"/>
          </a:p>
        </p:txBody>
      </p:sp>
      <p:graphicFrame>
        <p:nvGraphicFramePr>
          <p:cNvPr id="4" name="3 - Θέση περιεχομένου"/>
          <p:cNvGraphicFramePr>
            <a:graphicFrameLocks noGrp="1"/>
          </p:cNvGraphicFramePr>
          <p:nvPr>
            <p:ph sz="quarter" idx="13"/>
            <p:extLst>
              <p:ext uri="{D42A27DB-BD31-4B8C-83A1-F6EECF244321}">
                <p14:modId xmlns:p14="http://schemas.microsoft.com/office/powerpoint/2010/main" val="1205454873"/>
              </p:ext>
            </p:extLst>
          </p:nvPr>
        </p:nvGraphicFramePr>
        <p:xfrm>
          <a:off x="251520" y="1600200"/>
          <a:ext cx="8640960" cy="4997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4624"/>
            <a:ext cx="8229600" cy="864096"/>
          </a:xfrm>
        </p:spPr>
        <p:txBody>
          <a:bodyPr>
            <a:normAutofit/>
          </a:bodyPr>
          <a:lstStyle/>
          <a:p>
            <a:pPr algn="ctr"/>
            <a:r>
              <a:rPr lang="el-GR" sz="3200" b="1" dirty="0" smtClean="0"/>
              <a:t>Χρηματοδότηση</a:t>
            </a:r>
            <a:endParaRPr lang="el-GR" sz="3200" b="1" dirty="0"/>
          </a:p>
        </p:txBody>
      </p:sp>
      <p:graphicFrame>
        <p:nvGraphicFramePr>
          <p:cNvPr id="4" name="3 - Θέση περιεχομένου"/>
          <p:cNvGraphicFramePr>
            <a:graphicFrameLocks noGrp="1"/>
          </p:cNvGraphicFramePr>
          <p:nvPr>
            <p:ph sz="quarter" idx="13"/>
            <p:extLst>
              <p:ext uri="{D42A27DB-BD31-4B8C-83A1-F6EECF244321}">
                <p14:modId xmlns:p14="http://schemas.microsoft.com/office/powerpoint/2010/main" val="290772899"/>
              </p:ext>
            </p:extLst>
          </p:nvPr>
        </p:nvGraphicFramePr>
        <p:xfrm>
          <a:off x="349638" y="1313384"/>
          <a:ext cx="856895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Ορθογώνιο 2"/>
          <p:cNvSpPr/>
          <p:nvPr/>
        </p:nvSpPr>
        <p:spPr>
          <a:xfrm>
            <a:off x="179512" y="764704"/>
            <a:ext cx="8856984" cy="646331"/>
          </a:xfrm>
          <a:prstGeom prst="rect">
            <a:avLst/>
          </a:prstGeom>
        </p:spPr>
        <p:txBody>
          <a:bodyPr wrap="square">
            <a:spAutoFit/>
          </a:bodyPr>
          <a:lstStyle/>
          <a:p>
            <a:pPr lvl="0" algn="ctr"/>
            <a:r>
              <a:rPr lang="el-GR" dirty="0"/>
              <a:t>Το πρόγραμμα χρηματοδοτείται από το Ευρωπαϊκό Ταμείο Περιφερειακής Ανάπτυξης (ΕΤΠΑ). Ο συνολικός προϋπολογισμός του ανέρχεται σε </a:t>
            </a:r>
            <a:r>
              <a:rPr lang="el-GR" b="1" dirty="0"/>
              <a:t>359 εκ.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627784" y="260648"/>
            <a:ext cx="6377940" cy="720080"/>
          </a:xfrm>
        </p:spPr>
        <p:txBody>
          <a:bodyPr>
            <a:normAutofit/>
          </a:bodyPr>
          <a:lstStyle/>
          <a:p>
            <a:r>
              <a:rPr lang="el-GR" sz="3200" b="1" dirty="0" smtClean="0"/>
              <a:t>Δύο (2) τύποι δράσεων</a:t>
            </a:r>
            <a:endParaRPr lang="el-GR" sz="3200" b="1" dirty="0"/>
          </a:p>
        </p:txBody>
      </p:sp>
      <p:graphicFrame>
        <p:nvGraphicFramePr>
          <p:cNvPr id="4" name="3 - Θέση περιεχομένου"/>
          <p:cNvGraphicFramePr>
            <a:graphicFrameLocks noGrp="1"/>
          </p:cNvGraphicFramePr>
          <p:nvPr>
            <p:ph sz="quarter" idx="13"/>
            <p:extLst>
              <p:ext uri="{D42A27DB-BD31-4B8C-83A1-F6EECF244321}">
                <p14:modId xmlns:p14="http://schemas.microsoft.com/office/powerpoint/2010/main" val="3711998880"/>
              </p:ext>
            </p:extLst>
          </p:nvPr>
        </p:nvGraphicFramePr>
        <p:xfrm>
          <a:off x="251520" y="1600200"/>
          <a:ext cx="8568952"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058121" y="1836497"/>
            <a:ext cx="5328592" cy="461665"/>
          </a:xfrm>
          <a:prstGeom prst="rect">
            <a:avLst/>
          </a:prstGeom>
          <a:noFill/>
        </p:spPr>
        <p:txBody>
          <a:bodyPr wrap="square" rtlCol="0">
            <a:spAutoFit/>
          </a:bodyPr>
          <a:lstStyle/>
          <a:p>
            <a:r>
              <a:rPr lang="el-GR" sz="2400" b="1" dirty="0" smtClean="0">
                <a:solidFill>
                  <a:srgbClr val="0070C0"/>
                </a:solidFill>
              </a:rPr>
              <a:t>Έργα Διαπεριφερειακής Συνεργασίας</a:t>
            </a:r>
            <a:endParaRPr lang="el-GR" sz="2400" b="1" dirty="0">
              <a:solidFill>
                <a:srgbClr val="0070C0"/>
              </a:solidFill>
            </a:endParaRPr>
          </a:p>
        </p:txBody>
      </p:sp>
      <p:sp>
        <p:nvSpPr>
          <p:cNvPr id="6" name="TextBox 5"/>
          <p:cNvSpPr txBox="1"/>
          <p:nvPr/>
        </p:nvSpPr>
        <p:spPr>
          <a:xfrm>
            <a:off x="2058121" y="3861048"/>
            <a:ext cx="5328592" cy="461665"/>
          </a:xfrm>
          <a:prstGeom prst="rect">
            <a:avLst/>
          </a:prstGeom>
          <a:noFill/>
        </p:spPr>
        <p:txBody>
          <a:bodyPr wrap="square" rtlCol="0">
            <a:spAutoFit/>
          </a:bodyPr>
          <a:lstStyle/>
          <a:p>
            <a:r>
              <a:rPr lang="el-GR" sz="2400" b="1" dirty="0" smtClean="0">
                <a:solidFill>
                  <a:srgbClr val="0070C0"/>
                </a:solidFill>
              </a:rPr>
              <a:t>Πλατφόρμες «εκμάθησης πολιτικών»</a:t>
            </a:r>
            <a:endParaRPr lang="el-GR" sz="2400" b="1" dirty="0">
              <a:solidFill>
                <a:srgbClr val="0070C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648072"/>
          </a:xfrm>
        </p:spPr>
        <p:txBody>
          <a:bodyPr>
            <a:normAutofit fontScale="90000"/>
          </a:bodyPr>
          <a:lstStyle/>
          <a:p>
            <a:pPr algn="ctr"/>
            <a:r>
              <a:rPr lang="el-GR" b="1" dirty="0" smtClean="0"/>
              <a:t>Ποιοι είναι επιλέξιμοι για χρηματοδότηση;</a:t>
            </a:r>
            <a:endParaRPr lang="el-GR" b="1" dirty="0"/>
          </a:p>
        </p:txBody>
      </p:sp>
      <p:graphicFrame>
        <p:nvGraphicFramePr>
          <p:cNvPr id="5" name="4 - Θέση περιεχομένου"/>
          <p:cNvGraphicFramePr>
            <a:graphicFrameLocks noGrp="1"/>
          </p:cNvGraphicFramePr>
          <p:nvPr>
            <p:ph sz="quarter" idx="13"/>
            <p:extLst>
              <p:ext uri="{D42A27DB-BD31-4B8C-83A1-F6EECF244321}">
                <p14:modId xmlns:p14="http://schemas.microsoft.com/office/powerpoint/2010/main" val="1768677292"/>
              </p:ext>
            </p:extLst>
          </p:nvPr>
        </p:nvGraphicFramePr>
        <p:xfrm>
          <a:off x="395536" y="2132856"/>
          <a:ext cx="849694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Ορθογώνιο"/>
          <p:cNvSpPr/>
          <p:nvPr/>
        </p:nvSpPr>
        <p:spPr>
          <a:xfrm>
            <a:off x="179512" y="1268760"/>
            <a:ext cx="7776864" cy="707886"/>
          </a:xfrm>
          <a:prstGeom prst="rect">
            <a:avLst/>
          </a:prstGeom>
        </p:spPr>
        <p:txBody>
          <a:bodyPr wrap="square">
            <a:spAutoFit/>
          </a:bodyPr>
          <a:lstStyle/>
          <a:p>
            <a:pPr algn="ctr"/>
            <a:r>
              <a:rPr lang="el-GR" sz="2000" dirty="0" smtClean="0"/>
              <a:t>Οποιαδήποτε από τις ακόλουθες οργανώσεις/φορείς των 28 Κρατών-Μελών της ΕΕ, καθώς &amp; Νορβηγία - Ελβετία </a:t>
            </a:r>
            <a:endParaRPr lang="el-GR"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16632"/>
            <a:ext cx="8229600" cy="864096"/>
          </a:xfrm>
        </p:spPr>
        <p:txBody>
          <a:bodyPr>
            <a:normAutofit/>
          </a:bodyPr>
          <a:lstStyle/>
          <a:p>
            <a:pPr lvl="0" algn="ctr"/>
            <a:r>
              <a:rPr lang="el-GR" sz="3200" b="1" dirty="0" smtClean="0"/>
              <a:t>Πλατφόρμες </a:t>
            </a:r>
            <a:r>
              <a:rPr lang="en-US" sz="3200" b="1" dirty="0" smtClean="0"/>
              <a:t>“</a:t>
            </a:r>
            <a:r>
              <a:rPr lang="el-GR" sz="3200" b="1" dirty="0" smtClean="0"/>
              <a:t>Εκμάθησης Πολιτικών</a:t>
            </a:r>
            <a:r>
              <a:rPr lang="en-US" sz="3200" b="1" dirty="0" smtClean="0"/>
              <a:t>”</a:t>
            </a:r>
            <a:endParaRPr lang="el-GR" sz="3200" b="1" dirty="0"/>
          </a:p>
        </p:txBody>
      </p:sp>
      <p:graphicFrame>
        <p:nvGraphicFramePr>
          <p:cNvPr id="4" name="3 - Θέση περιεχομένου"/>
          <p:cNvGraphicFramePr>
            <a:graphicFrameLocks noGrp="1"/>
          </p:cNvGraphicFramePr>
          <p:nvPr>
            <p:ph sz="quarter" idx="13"/>
            <p:extLst>
              <p:ext uri="{D42A27DB-BD31-4B8C-83A1-F6EECF244321}">
                <p14:modId xmlns:p14="http://schemas.microsoft.com/office/powerpoint/2010/main" val="1956795740"/>
              </p:ext>
            </p:extLst>
          </p:nvPr>
        </p:nvGraphicFramePr>
        <p:xfrm>
          <a:off x="179512" y="1412776"/>
          <a:ext cx="871296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67544" y="116632"/>
            <a:ext cx="8229600" cy="792088"/>
          </a:xfrm>
        </p:spPr>
        <p:txBody>
          <a:bodyPr>
            <a:noAutofit/>
          </a:bodyPr>
          <a:lstStyle/>
          <a:p>
            <a:pPr algn="ctr"/>
            <a:r>
              <a:rPr lang="el-GR" sz="3200" b="1" dirty="0" smtClean="0"/>
              <a:t>Άξονες προτεραιότητας…</a:t>
            </a:r>
            <a:endParaRPr lang="el-GR" sz="3200" b="1" dirty="0"/>
          </a:p>
        </p:txBody>
      </p:sp>
      <p:graphicFrame>
        <p:nvGraphicFramePr>
          <p:cNvPr id="6" name="5 - Θέση περιεχομένου"/>
          <p:cNvGraphicFramePr>
            <a:graphicFrameLocks noGrp="1"/>
          </p:cNvGraphicFramePr>
          <p:nvPr>
            <p:ph sz="quarter" idx="13"/>
            <p:extLst>
              <p:ext uri="{D42A27DB-BD31-4B8C-83A1-F6EECF244321}">
                <p14:modId xmlns:p14="http://schemas.microsoft.com/office/powerpoint/2010/main" val="1913406638"/>
              </p:ext>
            </p:extLst>
          </p:nvPr>
        </p:nvGraphicFramePr>
        <p:xfrm>
          <a:off x="593725" y="1844824"/>
          <a:ext cx="7956550" cy="4419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895" y="116632"/>
            <a:ext cx="9145016" cy="720080"/>
          </a:xfrm>
        </p:spPr>
        <p:txBody>
          <a:bodyPr>
            <a:normAutofit fontScale="90000"/>
          </a:bodyPr>
          <a:lstStyle/>
          <a:p>
            <a:r>
              <a:rPr lang="el-GR" b="1" dirty="0" smtClean="0"/>
              <a:t>Το πλαίσιο της Ευρωπαϊκής Εδαφικής Συνεργασίας</a:t>
            </a:r>
            <a:endParaRPr lang="el-GR" b="1" dirty="0"/>
          </a:p>
        </p:txBody>
      </p:sp>
      <p:graphicFrame>
        <p:nvGraphicFramePr>
          <p:cNvPr id="6" name="Θέση περιεχομένου 5"/>
          <p:cNvGraphicFramePr>
            <a:graphicFrameLocks noGrp="1"/>
          </p:cNvGraphicFramePr>
          <p:nvPr>
            <p:ph sz="quarter" idx="13"/>
            <p:extLst>
              <p:ext uri="{D42A27DB-BD31-4B8C-83A1-F6EECF244321}">
                <p14:modId xmlns:p14="http://schemas.microsoft.com/office/powerpoint/2010/main" val="2232378223"/>
              </p:ext>
            </p:extLst>
          </p:nvPr>
        </p:nvGraphicFramePr>
        <p:xfrm>
          <a:off x="467544" y="1916832"/>
          <a:ext cx="8568952"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Εικόνα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7864" y="1125910"/>
            <a:ext cx="2451348" cy="1133475"/>
          </a:xfrm>
          <a:prstGeom prst="rect">
            <a:avLst/>
          </a:prstGeom>
        </p:spPr>
      </p:pic>
    </p:spTree>
    <p:extLst>
      <p:ext uri="{BB962C8B-B14F-4D97-AF65-F5344CB8AC3E}">
        <p14:creationId xmlns:p14="http://schemas.microsoft.com/office/powerpoint/2010/main" val="2026858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936104"/>
          </a:xfrm>
        </p:spPr>
        <p:txBody>
          <a:bodyPr>
            <a:normAutofit/>
          </a:bodyPr>
          <a:lstStyle/>
          <a:p>
            <a:pPr algn="ctr"/>
            <a:r>
              <a:rPr lang="el-GR" sz="3200" b="1" dirty="0" smtClean="0"/>
              <a:t>….και 6 επενδυτικές προτεραιότητες</a:t>
            </a:r>
            <a:endParaRPr lang="el-GR" sz="3200" b="1" dirty="0"/>
          </a:p>
        </p:txBody>
      </p:sp>
      <p:graphicFrame>
        <p:nvGraphicFramePr>
          <p:cNvPr id="4" name="3 - Θέση περιεχομένου"/>
          <p:cNvGraphicFramePr>
            <a:graphicFrameLocks noGrp="1"/>
          </p:cNvGraphicFramePr>
          <p:nvPr>
            <p:ph sz="quarter" idx="13"/>
            <p:extLst>
              <p:ext uri="{D42A27DB-BD31-4B8C-83A1-F6EECF244321}">
                <p14:modId xmlns:p14="http://schemas.microsoft.com/office/powerpoint/2010/main" val="858440057"/>
              </p:ext>
            </p:extLst>
          </p:nvPr>
        </p:nvGraphicFramePr>
        <p:xfrm>
          <a:off x="251520" y="1124744"/>
          <a:ext cx="864096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sz="quarter" idx="13"/>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 Διάγραμμα"/>
          <p:cNvGraphicFramePr/>
          <p:nvPr>
            <p:extLst>
              <p:ext uri="{D42A27DB-BD31-4B8C-83A1-F6EECF244321}">
                <p14:modId xmlns:p14="http://schemas.microsoft.com/office/powerpoint/2010/main" val="4028426136"/>
              </p:ext>
            </p:extLst>
          </p:nvPr>
        </p:nvGraphicFramePr>
        <p:xfrm>
          <a:off x="395536" y="1340768"/>
          <a:ext cx="8424936" cy="51125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1 - Τίτλος"/>
          <p:cNvSpPr>
            <a:spLocks noGrp="1"/>
          </p:cNvSpPr>
          <p:nvPr>
            <p:ph type="title"/>
          </p:nvPr>
        </p:nvSpPr>
        <p:spPr>
          <a:xfrm>
            <a:off x="467544" y="188640"/>
            <a:ext cx="8229600" cy="720080"/>
          </a:xfrm>
        </p:spPr>
        <p:txBody>
          <a:bodyPr>
            <a:normAutofit/>
          </a:bodyPr>
          <a:lstStyle/>
          <a:p>
            <a:pPr algn="ctr"/>
            <a:r>
              <a:rPr lang="el-GR" sz="3200" b="1" dirty="0" smtClean="0"/>
              <a:t>Έργα διαπεριφερειακής Συνεργασίας</a:t>
            </a:r>
            <a:endParaRPr lang="el-GR" sz="32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pPr algn="ctr"/>
            <a:r>
              <a:rPr lang="el-GR" sz="3200" b="1" dirty="0" smtClean="0"/>
              <a:t>Σχεδιασμός σε 2 φάσεις</a:t>
            </a:r>
            <a:endParaRPr lang="el-GR" sz="3200" b="1" dirty="0"/>
          </a:p>
        </p:txBody>
      </p:sp>
      <p:graphicFrame>
        <p:nvGraphicFramePr>
          <p:cNvPr id="4" name="3 - Θέση περιεχομένου"/>
          <p:cNvGraphicFramePr>
            <a:graphicFrameLocks noGrp="1"/>
          </p:cNvGraphicFramePr>
          <p:nvPr>
            <p:ph sz="quarter" idx="13"/>
            <p:extLst>
              <p:ext uri="{D42A27DB-BD31-4B8C-83A1-F6EECF244321}">
                <p14:modId xmlns:p14="http://schemas.microsoft.com/office/powerpoint/2010/main" val="2633254874"/>
              </p:ext>
            </p:extLst>
          </p:nvPr>
        </p:nvGraphicFramePr>
        <p:xfrm>
          <a:off x="323528" y="1412776"/>
          <a:ext cx="856895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p:cNvGraphicFramePr/>
          <p:nvPr>
            <p:extLst>
              <p:ext uri="{D42A27DB-BD31-4B8C-83A1-F6EECF244321}">
                <p14:modId xmlns:p14="http://schemas.microsoft.com/office/powerpoint/2010/main" val="1851500983"/>
              </p:ext>
            </p:extLst>
          </p:nvPr>
        </p:nvGraphicFramePr>
        <p:xfrm>
          <a:off x="971600" y="1340768"/>
          <a:ext cx="763284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 Τίτλος"/>
          <p:cNvSpPr txBox="1">
            <a:spLocks/>
          </p:cNvSpPr>
          <p:nvPr/>
        </p:nvSpPr>
        <p:spPr>
          <a:xfrm>
            <a:off x="475556" y="260648"/>
            <a:ext cx="8229600" cy="1008112"/>
          </a:xfrm>
          <a:prstGeom prst="rect">
            <a:avLst/>
          </a:prstGeom>
        </p:spPr>
        <p:txBody>
          <a:bodyPr>
            <a:no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sz="3200" b="1" dirty="0" smtClean="0"/>
              <a:t>Προϋπολογισμός έργου</a:t>
            </a:r>
            <a:endParaRPr lang="el-GR" sz="3200" b="1" dirty="0"/>
          </a:p>
        </p:txBody>
      </p:sp>
    </p:spTree>
    <p:extLst>
      <p:ext uri="{BB962C8B-B14F-4D97-AF65-F5344CB8AC3E}">
        <p14:creationId xmlns:p14="http://schemas.microsoft.com/office/powerpoint/2010/main" val="3413007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35696" y="260648"/>
            <a:ext cx="6377940" cy="792088"/>
          </a:xfrm>
        </p:spPr>
        <p:txBody>
          <a:bodyPr/>
          <a:lstStyle/>
          <a:p>
            <a:pPr algn="ctr"/>
            <a:r>
              <a:rPr lang="el-GR" b="1" dirty="0" smtClean="0"/>
              <a:t>Επιλέξιμες Δαπάνες</a:t>
            </a:r>
            <a:endParaRPr lang="el-GR" b="1" dirty="0"/>
          </a:p>
        </p:txBody>
      </p:sp>
      <p:graphicFrame>
        <p:nvGraphicFramePr>
          <p:cNvPr id="4" name="Θέση περιεχομένου 3"/>
          <p:cNvGraphicFramePr>
            <a:graphicFrameLocks noGrp="1"/>
          </p:cNvGraphicFramePr>
          <p:nvPr>
            <p:ph sz="quarter" idx="13"/>
            <p:extLst>
              <p:ext uri="{D42A27DB-BD31-4B8C-83A1-F6EECF244321}">
                <p14:modId xmlns:p14="http://schemas.microsoft.com/office/powerpoint/2010/main" val="1407620540"/>
              </p:ext>
            </p:extLst>
          </p:nvPr>
        </p:nvGraphicFramePr>
        <p:xfrm>
          <a:off x="251520" y="1556792"/>
          <a:ext cx="871296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6846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35696" y="188640"/>
            <a:ext cx="6377940" cy="676314"/>
          </a:xfrm>
        </p:spPr>
        <p:txBody>
          <a:bodyPr>
            <a:normAutofit/>
          </a:bodyPr>
          <a:lstStyle/>
          <a:p>
            <a:r>
              <a:rPr lang="el-GR" b="1" dirty="0" smtClean="0"/>
              <a:t>Πιθανές Δράσεις σε κάθε Φάση </a:t>
            </a:r>
            <a:endParaRPr lang="el-GR" b="1" dirty="0"/>
          </a:p>
        </p:txBody>
      </p:sp>
      <p:graphicFrame>
        <p:nvGraphicFramePr>
          <p:cNvPr id="5" name="4 - Θέση περιεχομένου"/>
          <p:cNvGraphicFramePr>
            <a:graphicFrameLocks noGrp="1"/>
          </p:cNvGraphicFramePr>
          <p:nvPr>
            <p:ph sz="quarter" idx="13"/>
            <p:extLst>
              <p:ext uri="{D42A27DB-BD31-4B8C-83A1-F6EECF244321}">
                <p14:modId xmlns:p14="http://schemas.microsoft.com/office/powerpoint/2010/main" val="2682505910"/>
              </p:ext>
            </p:extLst>
          </p:nvPr>
        </p:nvGraphicFramePr>
        <p:xfrm>
          <a:off x="395536" y="2060848"/>
          <a:ext cx="8229600"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Ορθογώνιο"/>
          <p:cNvSpPr/>
          <p:nvPr/>
        </p:nvSpPr>
        <p:spPr>
          <a:xfrm>
            <a:off x="179512" y="1412776"/>
            <a:ext cx="3749744" cy="369332"/>
          </a:xfrm>
          <a:prstGeom prst="rect">
            <a:avLst/>
          </a:prstGeom>
        </p:spPr>
        <p:txBody>
          <a:bodyPr wrap="none">
            <a:spAutoFit/>
          </a:bodyPr>
          <a:lstStyle/>
          <a:p>
            <a:r>
              <a:rPr lang="el-GR" b="1" dirty="0" smtClean="0">
                <a:solidFill>
                  <a:srgbClr val="0070C0"/>
                </a:solidFill>
              </a:rPr>
              <a:t>Φάση 1: διαπεριφερειακή εκμάθηση</a:t>
            </a:r>
          </a:p>
        </p:txBody>
      </p:sp>
      <p:sp>
        <p:nvSpPr>
          <p:cNvPr id="6" name="5 - Ορθογώνιο"/>
          <p:cNvSpPr/>
          <p:nvPr/>
        </p:nvSpPr>
        <p:spPr>
          <a:xfrm>
            <a:off x="395536" y="3861048"/>
            <a:ext cx="5976664" cy="646331"/>
          </a:xfrm>
          <a:prstGeom prst="rect">
            <a:avLst/>
          </a:prstGeom>
        </p:spPr>
        <p:txBody>
          <a:bodyPr wrap="square">
            <a:spAutoFit/>
          </a:bodyPr>
          <a:lstStyle/>
          <a:p>
            <a:r>
              <a:rPr lang="el-GR" b="1" dirty="0" smtClean="0">
                <a:solidFill>
                  <a:srgbClr val="0070C0"/>
                </a:solidFill>
              </a:rPr>
              <a:t>Φάση 2: παρακολούθηση υλοποίησης του σχεδίου δράσης (προκαθορισμένες δράσεις)</a:t>
            </a:r>
            <a:endParaRPr lang="el-GR" b="1" dirty="0">
              <a:solidFill>
                <a:srgbClr val="0070C0"/>
              </a:solidFill>
            </a:endParaRPr>
          </a:p>
        </p:txBody>
      </p:sp>
      <p:graphicFrame>
        <p:nvGraphicFramePr>
          <p:cNvPr id="7" name="4 - Θέση περιεχομένου"/>
          <p:cNvGraphicFramePr>
            <a:graphicFrameLocks/>
          </p:cNvGraphicFramePr>
          <p:nvPr>
            <p:extLst>
              <p:ext uri="{D42A27DB-BD31-4B8C-83A1-F6EECF244321}">
                <p14:modId xmlns:p14="http://schemas.microsoft.com/office/powerpoint/2010/main" val="1036674573"/>
              </p:ext>
            </p:extLst>
          </p:nvPr>
        </p:nvGraphicFramePr>
        <p:xfrm>
          <a:off x="323528" y="4581128"/>
          <a:ext cx="8229600" cy="20448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07704" y="188640"/>
            <a:ext cx="6377940" cy="936104"/>
          </a:xfrm>
        </p:spPr>
        <p:txBody>
          <a:bodyPr/>
          <a:lstStyle/>
          <a:p>
            <a:pPr algn="ctr"/>
            <a:r>
              <a:rPr lang="el-GR" b="1" dirty="0" smtClean="0"/>
              <a:t>Εταιρικό Σχήμα </a:t>
            </a:r>
            <a:endParaRPr lang="el-GR" b="1" dirty="0"/>
          </a:p>
        </p:txBody>
      </p:sp>
      <p:graphicFrame>
        <p:nvGraphicFramePr>
          <p:cNvPr id="4" name="3 - Θέση περιεχομένου"/>
          <p:cNvGraphicFramePr>
            <a:graphicFrameLocks noGrp="1"/>
          </p:cNvGraphicFramePr>
          <p:nvPr>
            <p:ph sz="quarter" idx="13"/>
            <p:extLst>
              <p:ext uri="{D42A27DB-BD31-4B8C-83A1-F6EECF244321}">
                <p14:modId xmlns:p14="http://schemas.microsoft.com/office/powerpoint/2010/main" val="2165890116"/>
              </p:ext>
            </p:extLst>
          </p:nvPr>
        </p:nvGraphicFramePr>
        <p:xfrm>
          <a:off x="593725" y="1697692"/>
          <a:ext cx="7956550" cy="4566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51746" y="59990"/>
            <a:ext cx="6377940" cy="704714"/>
          </a:xfrm>
        </p:spPr>
        <p:txBody>
          <a:bodyPr>
            <a:normAutofit fontScale="90000"/>
          </a:bodyPr>
          <a:lstStyle/>
          <a:p>
            <a:r>
              <a:rPr lang="el-GR" b="1" dirty="0" smtClean="0"/>
              <a:t>Τα πρώτα βήματα μιας πρότασης</a:t>
            </a:r>
            <a:endParaRPr lang="el-GR" b="1" dirty="0"/>
          </a:p>
        </p:txBody>
      </p:sp>
      <p:grpSp>
        <p:nvGrpSpPr>
          <p:cNvPr id="5" name="Ομάδα 4"/>
          <p:cNvGrpSpPr/>
          <p:nvPr/>
        </p:nvGrpSpPr>
        <p:grpSpPr>
          <a:xfrm>
            <a:off x="323528" y="1650665"/>
            <a:ext cx="2272382" cy="1136191"/>
            <a:chOff x="971" y="46205"/>
            <a:chExt cx="2272382" cy="1136191"/>
          </a:xfrm>
          <a:solidFill>
            <a:schemeClr val="accent1">
              <a:lumMod val="75000"/>
            </a:schemeClr>
          </a:solidFill>
        </p:grpSpPr>
        <p:sp>
          <p:nvSpPr>
            <p:cNvPr id="6" name="Στρογγυλεμένο ορθογώνιο 5"/>
            <p:cNvSpPr/>
            <p:nvPr/>
          </p:nvSpPr>
          <p:spPr>
            <a:xfrm>
              <a:off x="971" y="46205"/>
              <a:ext cx="2272382" cy="1136191"/>
            </a:xfrm>
            <a:prstGeom prst="roundRect">
              <a:avLst>
                <a:gd name="adj" fmla="val 10000"/>
              </a:avLst>
            </a:prstGeom>
            <a:grpFill/>
            <a:ln>
              <a:solidFill>
                <a:schemeClr val="bg2"/>
              </a:solidFill>
            </a:ln>
            <a:scene3d>
              <a:camera prst="orthographicFront"/>
              <a:lightRig rig="threePt" dir="t"/>
            </a:scene3d>
            <a:sp3d>
              <a:bevelT/>
              <a:bevelB/>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Στρογγυλεμένο ορθογώνιο 4"/>
            <p:cNvSpPr/>
            <p:nvPr/>
          </p:nvSpPr>
          <p:spPr>
            <a:xfrm>
              <a:off x="34249" y="79483"/>
              <a:ext cx="2205826" cy="1069635"/>
            </a:xfrm>
            <a:prstGeom prst="rect">
              <a:avLst/>
            </a:prstGeom>
            <a:grpFill/>
            <a:ln>
              <a:solidFill>
                <a:schemeClr val="bg2"/>
              </a:solidFill>
            </a:ln>
            <a:scene3d>
              <a:camera prst="orthographicFront"/>
              <a:lightRig rig="threePt" dir="t"/>
            </a:scene3d>
            <a:sp3d>
              <a:bevelT/>
              <a:bevelB/>
            </a:sp3d>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l-GR" sz="2000" b="1" dirty="0">
                  <a:effectLst>
                    <a:outerShdw blurRad="38100" dist="38100" dir="2700000" algn="tl">
                      <a:srgbClr val="000000">
                        <a:alpha val="43137"/>
                      </a:srgbClr>
                    </a:outerShdw>
                  </a:effectLst>
                  <a:latin typeface="Calibri" panose="020F0502020204030204" pitchFamily="34" charset="0"/>
                </a:rPr>
                <a:t>1. </a:t>
              </a:r>
              <a:r>
                <a:rPr lang="el-GR" sz="2000" b="1" dirty="0" smtClean="0">
                  <a:effectLst>
                    <a:outerShdw blurRad="38100" dist="38100" dir="2700000" algn="tl">
                      <a:srgbClr val="000000">
                        <a:alpha val="43137"/>
                      </a:srgbClr>
                    </a:outerShdw>
                  </a:effectLst>
                  <a:latin typeface="Calibri" panose="020F0502020204030204" pitchFamily="34" charset="0"/>
                </a:rPr>
                <a:t>Σύλληψη ιδέας </a:t>
              </a:r>
              <a:endParaRPr lang="el-GR" sz="2000" b="1" dirty="0">
                <a:effectLst>
                  <a:outerShdw blurRad="38100" dist="38100" dir="2700000" algn="tl">
                    <a:srgbClr val="000000">
                      <a:alpha val="43137"/>
                    </a:srgbClr>
                  </a:outerShdw>
                </a:effectLst>
                <a:latin typeface="Calibri" panose="020F0502020204030204" pitchFamily="34" charset="0"/>
              </a:endParaRPr>
            </a:p>
          </p:txBody>
        </p:sp>
      </p:grpSp>
      <p:grpSp>
        <p:nvGrpSpPr>
          <p:cNvPr id="11" name="Ομάδα 10"/>
          <p:cNvGrpSpPr/>
          <p:nvPr/>
        </p:nvGrpSpPr>
        <p:grpSpPr>
          <a:xfrm>
            <a:off x="3451746" y="1650665"/>
            <a:ext cx="2272382" cy="1136191"/>
            <a:chOff x="2841448" y="756324"/>
            <a:chExt cx="2272382" cy="1136191"/>
          </a:xfrm>
          <a:solidFill>
            <a:schemeClr val="accent1">
              <a:lumMod val="75000"/>
            </a:schemeClr>
          </a:solidFill>
        </p:grpSpPr>
        <p:sp>
          <p:nvSpPr>
            <p:cNvPr id="12" name="Στρογγυλεμένο ορθογώνιο 11"/>
            <p:cNvSpPr/>
            <p:nvPr/>
          </p:nvSpPr>
          <p:spPr>
            <a:xfrm>
              <a:off x="2841448" y="756324"/>
              <a:ext cx="2272382" cy="1136191"/>
            </a:xfrm>
            <a:prstGeom prst="roundRect">
              <a:avLst>
                <a:gd name="adj" fmla="val 10000"/>
              </a:avLst>
            </a:prstGeom>
            <a:grpFill/>
            <a:ln>
              <a:solidFill>
                <a:schemeClr val="bg2"/>
              </a:solidFill>
            </a:ln>
            <a:scene3d>
              <a:camera prst="orthographicFront"/>
              <a:lightRig rig="threePt" dir="t"/>
            </a:scene3d>
            <a:sp3d>
              <a:bevelT/>
              <a:bevelB/>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Στρογγυλεμένο ορθογώνιο 4"/>
            <p:cNvSpPr/>
            <p:nvPr/>
          </p:nvSpPr>
          <p:spPr>
            <a:xfrm>
              <a:off x="2874726" y="789602"/>
              <a:ext cx="2205826" cy="1069635"/>
            </a:xfrm>
            <a:prstGeom prst="rect">
              <a:avLst/>
            </a:prstGeom>
            <a:grpFill/>
            <a:ln>
              <a:solidFill>
                <a:schemeClr val="bg2"/>
              </a:solidFill>
            </a:ln>
            <a:scene3d>
              <a:camera prst="orthographicFront"/>
              <a:lightRig rig="threePt" dir="t"/>
            </a:scene3d>
            <a:sp3d>
              <a:bevelT/>
              <a:bevelB/>
            </a:sp3d>
          </p:spPr>
          <p:style>
            <a:lnRef idx="0">
              <a:scrgbClr r="0" g="0" b="0"/>
            </a:lnRef>
            <a:fillRef idx="0">
              <a:scrgbClr r="0" g="0" b="0"/>
            </a:fillRef>
            <a:effectRef idx="0">
              <a:scrgbClr r="0" g="0" b="0"/>
            </a:effectRef>
            <a:fontRef idx="minor">
              <a:schemeClr val="lt1"/>
            </a:fontRef>
          </p:style>
          <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latin typeface="Calibri" panose="020F0502020204030204" pitchFamily="34" charset="0"/>
                </a:rPr>
                <a:t>2. </a:t>
              </a:r>
              <a:r>
                <a:rPr lang="el-GR" sz="2200" b="1" kern="1200" dirty="0" smtClean="0">
                  <a:effectLst>
                    <a:outerShdw blurRad="38100" dist="38100" dir="2700000" algn="tl">
                      <a:srgbClr val="000000">
                        <a:alpha val="43137"/>
                      </a:srgbClr>
                    </a:outerShdw>
                  </a:effectLst>
                  <a:latin typeface="Calibri" panose="020F0502020204030204" pitchFamily="34" charset="0"/>
                </a:rPr>
                <a:t>Επιλογή </a:t>
              </a:r>
              <a:r>
                <a:rPr lang="en-US" sz="2200" b="1" kern="1200" dirty="0" smtClean="0">
                  <a:effectLst>
                    <a:outerShdw blurRad="38100" dist="38100" dir="2700000" algn="tl">
                      <a:srgbClr val="000000">
                        <a:alpha val="43137"/>
                      </a:srgbClr>
                    </a:outerShdw>
                  </a:effectLst>
                  <a:latin typeface="Calibri" panose="020F0502020204030204" pitchFamily="34" charset="0"/>
                </a:rPr>
                <a:t>lead partner</a:t>
              </a:r>
              <a:endParaRPr lang="el-GR" sz="2200" b="1" kern="1200" dirty="0">
                <a:effectLst>
                  <a:outerShdw blurRad="38100" dist="38100" dir="2700000" algn="tl">
                    <a:srgbClr val="000000">
                      <a:alpha val="43137"/>
                    </a:srgbClr>
                  </a:outerShdw>
                </a:effectLst>
                <a:latin typeface="Calibri" panose="020F0502020204030204" pitchFamily="34" charset="0"/>
              </a:endParaRPr>
            </a:p>
          </p:txBody>
        </p:sp>
      </p:grpSp>
      <p:grpSp>
        <p:nvGrpSpPr>
          <p:cNvPr id="15" name="Ομάδα 14"/>
          <p:cNvGrpSpPr/>
          <p:nvPr/>
        </p:nvGrpSpPr>
        <p:grpSpPr>
          <a:xfrm>
            <a:off x="6548090" y="1650665"/>
            <a:ext cx="2272382" cy="1136191"/>
            <a:chOff x="2841448" y="756324"/>
            <a:chExt cx="2272382" cy="1136191"/>
          </a:xfrm>
          <a:solidFill>
            <a:schemeClr val="accent1">
              <a:lumMod val="75000"/>
            </a:schemeClr>
          </a:solidFill>
        </p:grpSpPr>
        <p:sp>
          <p:nvSpPr>
            <p:cNvPr id="16" name="Στρογγυλεμένο ορθογώνιο 15"/>
            <p:cNvSpPr/>
            <p:nvPr/>
          </p:nvSpPr>
          <p:spPr>
            <a:xfrm>
              <a:off x="2841448" y="756324"/>
              <a:ext cx="2272382" cy="1136191"/>
            </a:xfrm>
            <a:prstGeom prst="roundRect">
              <a:avLst>
                <a:gd name="adj" fmla="val 10000"/>
              </a:avLst>
            </a:prstGeom>
            <a:grpFill/>
            <a:ln>
              <a:solidFill>
                <a:schemeClr val="bg2"/>
              </a:solidFill>
            </a:ln>
            <a:scene3d>
              <a:camera prst="orthographicFront"/>
              <a:lightRig rig="threePt" dir="t"/>
            </a:scene3d>
            <a:sp3d>
              <a:bevelT/>
              <a:bevelB/>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Στρογγυλεμένο ορθογώνιο 4"/>
            <p:cNvSpPr/>
            <p:nvPr/>
          </p:nvSpPr>
          <p:spPr>
            <a:xfrm>
              <a:off x="2874726" y="789602"/>
              <a:ext cx="2205826" cy="1069635"/>
            </a:xfrm>
            <a:prstGeom prst="rect">
              <a:avLst/>
            </a:prstGeom>
            <a:grpFill/>
            <a:ln>
              <a:solidFill>
                <a:schemeClr val="bg2"/>
              </a:solidFill>
            </a:ln>
            <a:scene3d>
              <a:camera prst="orthographicFront"/>
              <a:lightRig rig="threePt" dir="t"/>
            </a:scene3d>
            <a:sp3d>
              <a:bevelT/>
              <a:bevelB/>
            </a:sp3d>
          </p:spPr>
          <p:style>
            <a:lnRef idx="0">
              <a:scrgbClr r="0" g="0" b="0"/>
            </a:lnRef>
            <a:fillRef idx="0">
              <a:scrgbClr r="0" g="0" b="0"/>
            </a:fillRef>
            <a:effectRef idx="0">
              <a:scrgbClr r="0" g="0" b="0"/>
            </a:effectRef>
            <a:fontRef idx="minor">
              <a:schemeClr val="lt1"/>
            </a:fontRef>
          </p:style>
          <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l-GR" sz="2200" b="1" dirty="0">
                  <a:effectLst>
                    <a:outerShdw blurRad="38100" dist="38100" dir="2700000" algn="tl">
                      <a:srgbClr val="000000">
                        <a:alpha val="43137"/>
                      </a:srgbClr>
                    </a:outerShdw>
                  </a:effectLst>
                  <a:latin typeface="Calibri" panose="020F0502020204030204" pitchFamily="34" charset="0"/>
                </a:rPr>
                <a:t>3</a:t>
              </a:r>
              <a:r>
                <a:rPr lang="en-US" sz="2200" b="1" kern="1200" dirty="0" smtClean="0">
                  <a:effectLst>
                    <a:outerShdw blurRad="38100" dist="38100" dir="2700000" algn="tl">
                      <a:srgbClr val="000000">
                        <a:alpha val="43137"/>
                      </a:srgbClr>
                    </a:outerShdw>
                  </a:effectLst>
                  <a:latin typeface="Calibri" panose="020F0502020204030204" pitchFamily="34" charset="0"/>
                </a:rPr>
                <a:t>. </a:t>
              </a:r>
              <a:r>
                <a:rPr lang="el-GR" sz="2200" b="1" kern="1200" dirty="0" smtClean="0">
                  <a:effectLst>
                    <a:outerShdw blurRad="38100" dist="38100" dir="2700000" algn="tl">
                      <a:srgbClr val="000000">
                        <a:alpha val="43137"/>
                      </a:srgbClr>
                    </a:outerShdw>
                  </a:effectLst>
                  <a:latin typeface="Calibri" panose="020F0502020204030204" pitchFamily="34" charset="0"/>
                </a:rPr>
                <a:t>Συγκρότηση Εταίρων</a:t>
              </a:r>
              <a:endParaRPr lang="el-GR" sz="2200" b="1" kern="1200" dirty="0">
                <a:effectLst>
                  <a:outerShdw blurRad="38100" dist="38100" dir="2700000" algn="tl">
                    <a:srgbClr val="000000">
                      <a:alpha val="43137"/>
                    </a:srgbClr>
                  </a:outerShdw>
                </a:effectLst>
                <a:latin typeface="Calibri" panose="020F0502020204030204" pitchFamily="34" charset="0"/>
              </a:endParaRPr>
            </a:p>
          </p:txBody>
        </p:sp>
      </p:grpSp>
      <p:cxnSp>
        <p:nvCxnSpPr>
          <p:cNvPr id="19" name="Ευθύγραμμο βέλος σύνδεσης 18"/>
          <p:cNvCxnSpPr/>
          <p:nvPr/>
        </p:nvCxnSpPr>
        <p:spPr>
          <a:xfrm>
            <a:off x="2595910" y="2218760"/>
            <a:ext cx="751954" cy="0"/>
          </a:xfrm>
          <a:prstGeom prst="straightConnector1">
            <a:avLst/>
          </a:prstGeom>
          <a:ln w="63500">
            <a:solidFill>
              <a:schemeClr val="accent2">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1" name="Ευθύγραμμο βέλος σύνδεσης 30"/>
          <p:cNvCxnSpPr/>
          <p:nvPr/>
        </p:nvCxnSpPr>
        <p:spPr>
          <a:xfrm>
            <a:off x="5724128" y="2132856"/>
            <a:ext cx="751954" cy="0"/>
          </a:xfrm>
          <a:prstGeom prst="straightConnector1">
            <a:avLst/>
          </a:prstGeom>
          <a:ln w="63500">
            <a:solidFill>
              <a:schemeClr val="accent2">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952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332656"/>
            <a:ext cx="8106132" cy="936104"/>
          </a:xfrm>
        </p:spPr>
        <p:txBody>
          <a:bodyPr>
            <a:normAutofit/>
          </a:bodyPr>
          <a:lstStyle/>
          <a:p>
            <a:r>
              <a:rPr lang="el-GR" b="1" dirty="0" smtClean="0"/>
              <a:t>Τα σημεία-κλειδιά για την επιτυχία</a:t>
            </a:r>
            <a:endParaRPr lang="el-GR" b="1" dirty="0"/>
          </a:p>
        </p:txBody>
      </p:sp>
      <p:graphicFrame>
        <p:nvGraphicFramePr>
          <p:cNvPr id="5" name="Θέση περιεχομένου 4"/>
          <p:cNvGraphicFramePr>
            <a:graphicFrameLocks noGrp="1"/>
          </p:cNvGraphicFramePr>
          <p:nvPr>
            <p:ph sz="quarter" idx="13"/>
            <p:extLst>
              <p:ext uri="{D42A27DB-BD31-4B8C-83A1-F6EECF244321}">
                <p14:modId xmlns:p14="http://schemas.microsoft.com/office/powerpoint/2010/main" val="4200533865"/>
              </p:ext>
            </p:extLst>
          </p:nvPr>
        </p:nvGraphicFramePr>
        <p:xfrm>
          <a:off x="395536" y="2227916"/>
          <a:ext cx="8466172" cy="4369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Εικόνα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544" y="1700808"/>
            <a:ext cx="1800200" cy="1800200"/>
          </a:xfrm>
          <a:prstGeom prst="rect">
            <a:avLst/>
          </a:prstGeom>
        </p:spPr>
      </p:pic>
    </p:spTree>
    <p:extLst>
      <p:ext uri="{BB962C8B-B14F-4D97-AF65-F5344CB8AC3E}">
        <p14:creationId xmlns:p14="http://schemas.microsoft.com/office/powerpoint/2010/main" val="1870316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ΠροΓΡΑΜΜΑ</a:t>
            </a:r>
            <a:r>
              <a:rPr lang="el-GR" dirty="0" smtClean="0"/>
              <a:t/>
            </a:r>
            <a:br>
              <a:rPr lang="el-GR" dirty="0" smtClean="0"/>
            </a:br>
            <a:r>
              <a:rPr lang="en-US" dirty="0" err="1"/>
              <a:t>Interreg</a:t>
            </a:r>
            <a:r>
              <a:rPr lang="en-US" dirty="0"/>
              <a:t> Med</a:t>
            </a:r>
            <a:r>
              <a:rPr lang="el-GR" dirty="0"/>
              <a:t/>
            </a:r>
            <a:br>
              <a:rPr lang="el-GR" dirty="0"/>
            </a:br>
            <a:endParaRPr lang="el-GR"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764704"/>
            <a:ext cx="2952328" cy="1814081"/>
          </a:xfrm>
          <a:prstGeom prst="rect">
            <a:avLst/>
          </a:prstGeom>
        </p:spPr>
      </p:pic>
    </p:spTree>
    <p:extLst>
      <p:ext uri="{BB962C8B-B14F-4D97-AF65-F5344CB8AC3E}">
        <p14:creationId xmlns:p14="http://schemas.microsoft.com/office/powerpoint/2010/main" val="3631141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3"/>
          </p:nvPr>
        </p:nvSpPr>
        <p:spPr>
          <a:xfrm>
            <a:off x="107504" y="980728"/>
            <a:ext cx="8928992" cy="5760640"/>
          </a:xfrm>
        </p:spPr>
        <p:txBody>
          <a:bodyPr>
            <a:noAutofit/>
          </a:bodyPr>
          <a:lstStyle/>
          <a:p>
            <a:pPr lvl="0"/>
            <a:r>
              <a:rPr lang="el-GR" sz="1700" b="1" dirty="0">
                <a:solidFill>
                  <a:srgbClr val="0070C0"/>
                </a:solidFill>
              </a:rPr>
              <a:t>Διασυνοριακή Συνεργασία</a:t>
            </a:r>
            <a:r>
              <a:rPr lang="el-GR" sz="1700" dirty="0">
                <a:solidFill>
                  <a:srgbClr val="0070C0"/>
                </a:solidFill>
              </a:rPr>
              <a:t>: </a:t>
            </a:r>
            <a:r>
              <a:rPr lang="el-GR" sz="1700" dirty="0"/>
              <a:t>συμβάλει στη μετατροπή των περιφερειών εκατέρωθεν των εσωτερικών ή εξωτερικών συνόρων της Ευρωπαϊκής Ένωσης σε ισχυρούς οικονομικούς και κοινωνικούς πόλους. Συγκεκριμένα, ενθαρρύνονται δράσεις στους τομείς επιχειρηματικότητας, βελτίωσης της κοινής διαχείρισης φυσικών πόρων, ενίσχυσης δεσμών μεταξύ αστικών και αγροτικών περιοχών, βελτίωσης της πρόσβασης σε δίκτυα μεταφορών και επικοινωνίας, ανάπτυξης της κοινής χρήσης υποδομών, διοικητικής συνεργασίας, απασχόλησης, </a:t>
            </a:r>
            <a:r>
              <a:rPr lang="el-GR" sz="1700" dirty="0" err="1"/>
              <a:t>διάδρασης</a:t>
            </a:r>
            <a:r>
              <a:rPr lang="el-GR" sz="1700" dirty="0"/>
              <a:t> μεταξύ κοινοτήτων, πολιτισμού και κοινωνικής συνοχής</a:t>
            </a:r>
            <a:r>
              <a:rPr lang="el-GR" sz="1700" dirty="0" smtClean="0"/>
              <a:t>.</a:t>
            </a:r>
            <a:r>
              <a:rPr lang="el-GR" sz="1700" dirty="0"/>
              <a:t> </a:t>
            </a:r>
          </a:p>
          <a:p>
            <a:pPr lvl="0"/>
            <a:r>
              <a:rPr lang="el-GR" sz="1700" b="1" dirty="0">
                <a:solidFill>
                  <a:srgbClr val="0070C0"/>
                </a:solidFill>
              </a:rPr>
              <a:t>Διακρατική Συνεργασία</a:t>
            </a:r>
            <a:r>
              <a:rPr lang="el-GR" sz="1700" dirty="0">
                <a:solidFill>
                  <a:srgbClr val="0070C0"/>
                </a:solidFill>
              </a:rPr>
              <a:t>: </a:t>
            </a:r>
            <a:r>
              <a:rPr lang="el-GR" sz="1700" dirty="0"/>
              <a:t>προωθεί τη συνεργασία μεταξύ ευρύτερων ευρωπαϊκών περιφερειών, (π.χ. Βαλτική, Βόρεια Θάλασσα, Μεσόγειος,, Άλπεις) και διευκολύνει συντονισμένες στρατηγικές απαντήσεις σε κοινές προκλήσεις, όπως η διαχείριση πλημμυρών, οι μεταφορές, διεθνείς επιχειρηματικοί και ερευνητικοί δεσμοί, αστικοί ανάπτυξη κτλ. Ιδιαίτερη έμφαση δίνεται στις υπερπόντιες και νησιωτικές περιοχές της ΕΕ (π.χ. Ινδικός Ωκεανός, Καραϊβική, Βόρεια Περιφέρεια κτλ).  </a:t>
            </a:r>
          </a:p>
          <a:p>
            <a:pPr lvl="0"/>
            <a:r>
              <a:rPr lang="el-GR" sz="1700" b="1" dirty="0">
                <a:solidFill>
                  <a:srgbClr val="0070C0"/>
                </a:solidFill>
              </a:rPr>
              <a:t>Διαπεριφερειακή Συνεργασία</a:t>
            </a:r>
            <a:r>
              <a:rPr lang="el-GR" sz="1700" dirty="0"/>
              <a:t>: παρέχει ένα πλαίσιο για την ανταλλαγή εμπειριών μεταξύ φορέων σε περιφερειακό και τοπικό επίπεδο από ολόκληρη την Ευρώπη, με στόχο να συμβάλει στις ευρωπαϊκές στρατηγικές για την παραγωγή, την απασχόληση και τη βιώσιμη ανάπτυξη. Επιπρόσθετα, στοχεύει στην εξάλειψη των ανισοτήτων μέσω της διασύνδεσης λιγότερο έμπειρων με πιο αναπτυγμένες περιφέρειες σε διάφορους τομείς δράσεις, όπως η καινοτομία, η δημογραφική αλλαγή, η αγορά ενέργειας και η κλιματική αλλαγή.</a:t>
            </a:r>
          </a:p>
          <a:p>
            <a:endParaRPr lang="el-GR" sz="1700" dirty="0"/>
          </a:p>
        </p:txBody>
      </p:sp>
      <p:sp>
        <p:nvSpPr>
          <p:cNvPr id="4" name="Τίτλος 1"/>
          <p:cNvSpPr>
            <a:spLocks noGrp="1"/>
          </p:cNvSpPr>
          <p:nvPr>
            <p:ph type="title"/>
          </p:nvPr>
        </p:nvSpPr>
        <p:spPr>
          <a:xfrm>
            <a:off x="22895" y="116632"/>
            <a:ext cx="9145016" cy="720080"/>
          </a:xfrm>
        </p:spPr>
        <p:txBody>
          <a:bodyPr>
            <a:normAutofit fontScale="90000"/>
          </a:bodyPr>
          <a:lstStyle/>
          <a:p>
            <a:r>
              <a:rPr lang="el-GR" b="1" dirty="0" smtClean="0"/>
              <a:t>Οι τρεις διαστάσεις της Εδαφικής Συνεργασίας </a:t>
            </a:r>
            <a:endParaRPr lang="el-GR" b="1" dirty="0"/>
          </a:p>
        </p:txBody>
      </p:sp>
    </p:spTree>
    <p:extLst>
      <p:ext uri="{BB962C8B-B14F-4D97-AF65-F5344CB8AC3E}">
        <p14:creationId xmlns:p14="http://schemas.microsoft.com/office/powerpoint/2010/main" val="16092625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835696" y="0"/>
            <a:ext cx="6377940" cy="908720"/>
          </a:xfrm>
        </p:spPr>
        <p:txBody>
          <a:bodyPr>
            <a:normAutofit/>
          </a:bodyPr>
          <a:lstStyle/>
          <a:p>
            <a:r>
              <a:rPr lang="el-GR" sz="3200" b="1" dirty="0" smtClean="0"/>
              <a:t>Στόχος του Προγράμματος</a:t>
            </a:r>
            <a:r>
              <a:rPr lang="en-US" sz="3200" b="1" dirty="0" smtClean="0"/>
              <a:t> MED</a:t>
            </a:r>
            <a:endParaRPr lang="el-GR" sz="3200" b="1" dirty="0"/>
          </a:p>
        </p:txBody>
      </p:sp>
      <p:graphicFrame>
        <p:nvGraphicFramePr>
          <p:cNvPr id="6" name="Θέση περιεχομένου 5"/>
          <p:cNvGraphicFramePr>
            <a:graphicFrameLocks noGrp="1"/>
          </p:cNvGraphicFramePr>
          <p:nvPr>
            <p:ph sz="quarter" idx="13"/>
            <p:extLst>
              <p:ext uri="{D42A27DB-BD31-4B8C-83A1-F6EECF244321}">
                <p14:modId xmlns:p14="http://schemas.microsoft.com/office/powerpoint/2010/main" val="2809846242"/>
              </p:ext>
            </p:extLst>
          </p:nvPr>
        </p:nvGraphicFramePr>
        <p:xfrm>
          <a:off x="359024" y="980728"/>
          <a:ext cx="878497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6579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1281" y="5657671"/>
            <a:ext cx="8026424" cy="1200329"/>
          </a:xfrm>
          <a:prstGeom prst="rect">
            <a:avLst/>
          </a:prstGeom>
          <a:noFill/>
        </p:spPr>
        <p:txBody>
          <a:bodyPr wrap="square" rtlCol="0">
            <a:spAutoFit/>
          </a:bodyPr>
          <a:lstStyle/>
          <a:p>
            <a:r>
              <a:rPr lang="el-GR" b="1" dirty="0" smtClean="0"/>
              <a:t>13 συνολικά Μεσογειακές Χώρες</a:t>
            </a:r>
          </a:p>
          <a:p>
            <a:r>
              <a:rPr lang="el-GR" dirty="0" smtClean="0"/>
              <a:t>10 Χώρες Μέλη ΕΕ</a:t>
            </a:r>
          </a:p>
          <a:p>
            <a:r>
              <a:rPr lang="el-GR" dirty="0" smtClean="0"/>
              <a:t>3 Υποψήφιες προς ένταξη στην ΕΕ</a:t>
            </a:r>
          </a:p>
          <a:p>
            <a:r>
              <a:rPr lang="el-GR" dirty="0" smtClean="0"/>
              <a:t>122 εκατομμύρια κάτοικοι</a:t>
            </a:r>
            <a:endParaRPr lang="el-GR"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47402"/>
            <a:ext cx="8856984" cy="453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Τίτλος 3"/>
          <p:cNvSpPr txBox="1">
            <a:spLocks/>
          </p:cNvSpPr>
          <p:nvPr/>
        </p:nvSpPr>
        <p:spPr>
          <a:xfrm>
            <a:off x="323528" y="0"/>
            <a:ext cx="8591550" cy="620688"/>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sz="3200" b="1" dirty="0" smtClean="0"/>
              <a:t>Περιοχή Παρέμβασης</a:t>
            </a:r>
            <a:endParaRPr lang="el-GR" sz="3200" b="1" dirty="0"/>
          </a:p>
        </p:txBody>
      </p:sp>
    </p:spTree>
    <p:extLst>
      <p:ext uri="{BB962C8B-B14F-4D97-AF65-F5344CB8AC3E}">
        <p14:creationId xmlns:p14="http://schemas.microsoft.com/office/powerpoint/2010/main" val="16467282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à coins arrondis 9"/>
          <p:cNvSpPr/>
          <p:nvPr/>
        </p:nvSpPr>
        <p:spPr>
          <a:xfrm>
            <a:off x="3132138" y="1052513"/>
            <a:ext cx="1979612" cy="4865687"/>
          </a:xfrm>
          <a:prstGeom prst="roundRect">
            <a:avLst>
              <a:gd name="adj" fmla="val 2937"/>
            </a:avLst>
          </a:prstGeom>
          <a:solidFill>
            <a:srgbClr val="2D9F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08000" algn="r" eaLnBrk="1" hangingPunct="1">
              <a:defRPr/>
            </a:pPr>
            <a:r>
              <a:rPr lang="el-GR" sz="2800" b="1" dirty="0" smtClean="0">
                <a:solidFill>
                  <a:srgbClr val="0070C0"/>
                </a:solidFill>
                <a:latin typeface="Calibri" panose="020F0502020204030204" pitchFamily="34" charset="0"/>
              </a:rPr>
              <a:t>Άξονας </a:t>
            </a:r>
            <a:r>
              <a:rPr lang="en-US" sz="2800" b="1" dirty="0" smtClean="0">
                <a:solidFill>
                  <a:srgbClr val="0070C0"/>
                </a:solidFill>
                <a:latin typeface="Calibri" panose="020F0502020204030204" pitchFamily="34" charset="0"/>
              </a:rPr>
              <a:t>2</a:t>
            </a:r>
            <a:r>
              <a:rPr lang="en-US" sz="2800" dirty="0">
                <a:solidFill>
                  <a:srgbClr val="0070C0"/>
                </a:solidFill>
                <a:latin typeface="Calibri" panose="020F0502020204030204" pitchFamily="34" charset="0"/>
              </a:rPr>
              <a:t>:</a:t>
            </a:r>
            <a:r>
              <a:rPr lang="en-US" sz="2800" dirty="0">
                <a:solidFill>
                  <a:schemeClr val="bg1"/>
                </a:solidFill>
                <a:latin typeface="Calibri" panose="020F0502020204030204" pitchFamily="34" charset="0"/>
              </a:rPr>
              <a:t> </a:t>
            </a:r>
          </a:p>
          <a:p>
            <a:pPr marL="72000" eaLnBrk="1" hangingPunct="1">
              <a:defRPr/>
            </a:pPr>
            <a:endParaRPr lang="el-GR" sz="2000" b="1" dirty="0" smtClean="0">
              <a:solidFill>
                <a:schemeClr val="bg1"/>
              </a:solidFill>
              <a:latin typeface="Calibri" panose="020F0502020204030204" pitchFamily="34" charset="0"/>
            </a:endParaRPr>
          </a:p>
          <a:p>
            <a:pPr marL="72000" eaLnBrk="1" hangingPunct="1">
              <a:defRPr/>
            </a:pPr>
            <a:r>
              <a:rPr lang="el-GR" sz="2000" b="1" dirty="0" smtClean="0">
                <a:solidFill>
                  <a:schemeClr val="tx1"/>
                </a:solidFill>
                <a:latin typeface="Calibri" panose="020F0502020204030204" pitchFamily="34" charset="0"/>
              </a:rPr>
              <a:t>Ενδυνάμωση στρατηγικών χαμηλών εκπομπών άνθρακα και ενεργειακής αποτελεσματικότητας σε πόλεις, νησιά και απομακρυσμένες περιοχές</a:t>
            </a:r>
            <a:endParaRPr lang="en-US" sz="2000" b="1" dirty="0">
              <a:solidFill>
                <a:schemeClr val="tx1"/>
              </a:solidFill>
              <a:latin typeface="Calibri" panose="020F0502020204030204" pitchFamily="34" charset="0"/>
            </a:endParaRPr>
          </a:p>
        </p:txBody>
      </p:sp>
      <p:sp>
        <p:nvSpPr>
          <p:cNvPr id="14" name="Rectangle à coins arrondis 13"/>
          <p:cNvSpPr/>
          <p:nvPr/>
        </p:nvSpPr>
        <p:spPr>
          <a:xfrm>
            <a:off x="7165975" y="1943100"/>
            <a:ext cx="1978025" cy="4914900"/>
          </a:xfrm>
          <a:prstGeom prst="roundRect">
            <a:avLst>
              <a:gd name="adj" fmla="val 3684"/>
            </a:avLst>
          </a:prstGeom>
          <a:solidFill>
            <a:srgbClr val="5578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1438" algn="r">
              <a:defRPr/>
            </a:pPr>
            <a:r>
              <a:rPr lang="el-GR" sz="2400" b="1" dirty="0">
                <a:solidFill>
                  <a:srgbClr val="FFFF00"/>
                </a:solidFill>
                <a:latin typeface="Calibri" pitchFamily="34" charset="0"/>
                <a:ea typeface="ＭＳ Ｐゴシック" pitchFamily="34" charset="-128"/>
              </a:rPr>
              <a:t>Άξονας</a:t>
            </a:r>
            <a:r>
              <a:rPr lang="en-US" sz="2400" b="1" dirty="0">
                <a:solidFill>
                  <a:srgbClr val="FFFF00"/>
                </a:solidFill>
                <a:latin typeface="Calibri" pitchFamily="34" charset="0"/>
                <a:ea typeface="ＭＳ Ｐゴシック" pitchFamily="34" charset="-128"/>
              </a:rPr>
              <a:t> 3</a:t>
            </a:r>
            <a:r>
              <a:rPr lang="en-US" sz="2400" dirty="0">
                <a:solidFill>
                  <a:srgbClr val="FFFF00"/>
                </a:solidFill>
                <a:latin typeface="Calibri" pitchFamily="34" charset="0"/>
                <a:ea typeface="ＭＳ Ｐゴシック" pitchFamily="34" charset="-128"/>
              </a:rPr>
              <a:t>:</a:t>
            </a:r>
            <a:r>
              <a:rPr lang="en-US" sz="2400" dirty="0" smtClean="0">
                <a:solidFill>
                  <a:srgbClr val="FFFF00"/>
                </a:solidFill>
                <a:latin typeface="Calibri" pitchFamily="34" charset="0"/>
                <a:ea typeface="ＭＳ Ｐゴシック" pitchFamily="34" charset="-128"/>
              </a:rPr>
              <a:t> </a:t>
            </a:r>
            <a:endParaRPr lang="en-US" sz="2400" dirty="0">
              <a:solidFill>
                <a:srgbClr val="FFFF00"/>
              </a:solidFill>
              <a:latin typeface="Calibri" pitchFamily="34" charset="0"/>
              <a:ea typeface="ＭＳ Ｐゴシック" pitchFamily="34" charset="-128"/>
            </a:endParaRPr>
          </a:p>
          <a:p>
            <a:pPr marL="71438" eaLnBrk="1" hangingPunct="1">
              <a:defRPr/>
            </a:pPr>
            <a:endParaRPr lang="el-GR" sz="2000" b="1" dirty="0" smtClean="0">
              <a:solidFill>
                <a:schemeClr val="bg1"/>
              </a:solidFill>
              <a:latin typeface="Calibri" pitchFamily="34" charset="0"/>
              <a:ea typeface="ＭＳ Ｐゴシック" pitchFamily="34" charset="-128"/>
            </a:endParaRPr>
          </a:p>
          <a:p>
            <a:pPr marL="71438" eaLnBrk="1" hangingPunct="1">
              <a:defRPr/>
            </a:pPr>
            <a:r>
              <a:rPr lang="el-GR" sz="2000" b="1" dirty="0" smtClean="0">
                <a:solidFill>
                  <a:schemeClr val="bg1"/>
                </a:solidFill>
                <a:latin typeface="Calibri" pitchFamily="34" charset="0"/>
                <a:ea typeface="ＭＳ Ｐゴシック" pitchFamily="34" charset="-128"/>
              </a:rPr>
              <a:t>Η κοινή θάλασσα της Μεσογείου</a:t>
            </a:r>
            <a:endParaRPr lang="en-US" sz="2000" b="1" dirty="0">
              <a:solidFill>
                <a:schemeClr val="bg1"/>
              </a:solidFill>
              <a:latin typeface="Calibri" pitchFamily="34" charset="0"/>
              <a:ea typeface="ＭＳ Ｐゴシック" pitchFamily="34" charset="-128"/>
            </a:endParaRPr>
          </a:p>
          <a:p>
            <a:pPr marL="71438" eaLnBrk="1" hangingPunct="1">
              <a:defRPr/>
            </a:pPr>
            <a:endParaRPr lang="en-US" sz="2000" b="1" dirty="0">
              <a:solidFill>
                <a:schemeClr val="bg1"/>
              </a:solidFill>
              <a:latin typeface="Calibri" pitchFamily="34" charset="0"/>
              <a:ea typeface="ＭＳ Ｐゴシック" pitchFamily="34" charset="-128"/>
            </a:endParaRPr>
          </a:p>
          <a:p>
            <a:pPr marL="71438" eaLnBrk="1" hangingPunct="1">
              <a:defRPr/>
            </a:pPr>
            <a:endParaRPr lang="en-US" sz="2000" b="1" dirty="0">
              <a:solidFill>
                <a:schemeClr val="bg1"/>
              </a:solidFill>
              <a:latin typeface="Calibri" pitchFamily="34" charset="0"/>
              <a:ea typeface="ＭＳ Ｐゴシック" pitchFamily="34" charset="-128"/>
            </a:endParaRPr>
          </a:p>
        </p:txBody>
      </p:sp>
      <p:sp>
        <p:nvSpPr>
          <p:cNvPr id="15" name="Rectangle à coins arrondis 14"/>
          <p:cNvSpPr/>
          <p:nvPr/>
        </p:nvSpPr>
        <p:spPr>
          <a:xfrm>
            <a:off x="5129213" y="1089026"/>
            <a:ext cx="1981200" cy="4865687"/>
          </a:xfrm>
          <a:prstGeom prst="roundRect">
            <a:avLst>
              <a:gd name="adj" fmla="val 2937"/>
            </a:avLst>
          </a:prstGeom>
          <a:solidFill>
            <a:srgbClr val="A9C8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1438" algn="r" eaLnBrk="1" hangingPunct="1">
              <a:defRPr/>
            </a:pPr>
            <a:r>
              <a:rPr lang="el-GR" sz="2800" b="1" dirty="0" smtClean="0">
                <a:solidFill>
                  <a:srgbClr val="0070C0"/>
                </a:solidFill>
                <a:latin typeface="Calibri" pitchFamily="34" charset="0"/>
                <a:ea typeface="ＭＳ Ｐゴシック" pitchFamily="34" charset="-128"/>
              </a:rPr>
              <a:t>Άξονας</a:t>
            </a:r>
            <a:r>
              <a:rPr lang="en-US" sz="2800" b="1" dirty="0" smtClean="0">
                <a:solidFill>
                  <a:srgbClr val="0070C0"/>
                </a:solidFill>
                <a:latin typeface="Calibri" pitchFamily="34" charset="0"/>
                <a:ea typeface="ＭＳ Ｐゴシック" pitchFamily="34" charset="-128"/>
              </a:rPr>
              <a:t> </a:t>
            </a:r>
            <a:r>
              <a:rPr lang="en-US" sz="2800" b="1" dirty="0">
                <a:solidFill>
                  <a:srgbClr val="0070C0"/>
                </a:solidFill>
                <a:latin typeface="Calibri" pitchFamily="34" charset="0"/>
                <a:ea typeface="ＭＳ Ｐゴシック" pitchFamily="34" charset="-128"/>
              </a:rPr>
              <a:t>3</a:t>
            </a:r>
            <a:r>
              <a:rPr lang="en-US" sz="2800" dirty="0">
                <a:solidFill>
                  <a:srgbClr val="0070C0"/>
                </a:solidFill>
                <a:latin typeface="Calibri" pitchFamily="34" charset="0"/>
                <a:ea typeface="ＭＳ Ｐゴシック" pitchFamily="34" charset="-128"/>
              </a:rPr>
              <a:t>: </a:t>
            </a:r>
          </a:p>
          <a:p>
            <a:pPr marL="71438" eaLnBrk="1" hangingPunct="1">
              <a:defRPr/>
            </a:pPr>
            <a:endParaRPr lang="en-US" sz="2000" b="1" dirty="0">
              <a:solidFill>
                <a:schemeClr val="tx1"/>
              </a:solidFill>
              <a:latin typeface="Calibri" pitchFamily="34" charset="0"/>
              <a:ea typeface="ＭＳ Ｐゴシック" pitchFamily="34" charset="-128"/>
            </a:endParaRPr>
          </a:p>
          <a:p>
            <a:pPr marL="71438" eaLnBrk="1" hangingPunct="1">
              <a:defRPr/>
            </a:pPr>
            <a:r>
              <a:rPr lang="el-GR" sz="2000" b="1" dirty="0" smtClean="0">
                <a:solidFill>
                  <a:schemeClr val="tx1"/>
                </a:solidFill>
                <a:latin typeface="Calibri" pitchFamily="34" charset="0"/>
                <a:ea typeface="ＭＳ Ｐゴシック" pitchFamily="34" charset="-128"/>
              </a:rPr>
              <a:t>Προστασία &amp; Προώθηση των  Μεσογειακών φυσικών και πολιτιστικών πόρων</a:t>
            </a:r>
            <a:endParaRPr lang="en-US" sz="2000" b="1" dirty="0">
              <a:solidFill>
                <a:schemeClr val="tx1"/>
              </a:solidFill>
              <a:latin typeface="Calibri" pitchFamily="34" charset="0"/>
              <a:ea typeface="ＭＳ Ｐゴシック" pitchFamily="34" charset="-128"/>
            </a:endParaRPr>
          </a:p>
          <a:p>
            <a:pPr marL="71438" eaLnBrk="1" hangingPunct="1">
              <a:defRPr/>
            </a:pPr>
            <a:endParaRPr lang="en-US" sz="2000" b="1" dirty="0">
              <a:solidFill>
                <a:schemeClr val="bg1"/>
              </a:solidFill>
              <a:latin typeface="Calibri" pitchFamily="34" charset="0"/>
              <a:ea typeface="ＭＳ Ｐゴシック" pitchFamily="34" charset="-128"/>
            </a:endParaRPr>
          </a:p>
        </p:txBody>
      </p:sp>
      <p:pic>
        <p:nvPicPr>
          <p:cNvPr id="10245"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5707063"/>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Imag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0900" y="5631656"/>
            <a:ext cx="7905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Imag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1037" y="2068116"/>
            <a:ext cx="7905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ZoneTexte 2"/>
          <p:cNvSpPr txBox="1">
            <a:spLocks noChangeArrowheads="1"/>
          </p:cNvSpPr>
          <p:nvPr/>
        </p:nvSpPr>
        <p:spPr bwMode="auto">
          <a:xfrm>
            <a:off x="1869108" y="6465093"/>
            <a:ext cx="455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l-GR" altLang="fr-FR" b="1" i="1" dirty="0" smtClean="0">
                <a:solidFill>
                  <a:srgbClr val="7030A0"/>
                </a:solidFill>
              </a:rPr>
              <a:t>Τρείς Θεματικοί Άξονες Προτεραιότητας</a:t>
            </a:r>
            <a:endParaRPr lang="fr-FR" altLang="fr-FR" b="1" i="1" dirty="0">
              <a:solidFill>
                <a:srgbClr val="7030A0"/>
              </a:solidFill>
            </a:endParaRPr>
          </a:p>
        </p:txBody>
      </p:sp>
      <p:sp>
        <p:nvSpPr>
          <p:cNvPr id="10249" name="ZoneTexte 20"/>
          <p:cNvSpPr txBox="1">
            <a:spLocks noChangeArrowheads="1"/>
          </p:cNvSpPr>
          <p:nvPr/>
        </p:nvSpPr>
        <p:spPr bwMode="auto">
          <a:xfrm>
            <a:off x="7197923" y="1052513"/>
            <a:ext cx="2022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l-GR" altLang="fr-FR" sz="1600" b="1" i="1" dirty="0" smtClean="0">
                <a:solidFill>
                  <a:srgbClr val="7030A0"/>
                </a:solidFill>
              </a:rPr>
              <a:t>Ένας εδαφικός Άξονας Προτεραιότητας</a:t>
            </a:r>
            <a:endParaRPr lang="fr-FR" altLang="fr-FR" sz="1600" b="1" i="1" dirty="0">
              <a:solidFill>
                <a:srgbClr val="7030A0"/>
              </a:solidFill>
            </a:endParaRPr>
          </a:p>
        </p:txBody>
      </p:sp>
      <p:pic>
        <p:nvPicPr>
          <p:cNvPr id="10250" name="Imag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4281" y="5631656"/>
            <a:ext cx="7905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ZoneTexte 6"/>
          <p:cNvSpPr txBox="1">
            <a:spLocks noChangeArrowheads="1"/>
          </p:cNvSpPr>
          <p:nvPr/>
        </p:nvSpPr>
        <p:spPr bwMode="auto">
          <a:xfrm>
            <a:off x="2104703" y="188640"/>
            <a:ext cx="6984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l-GR" altLang="fr-FR" sz="3200" b="1" dirty="0" smtClean="0">
                <a:solidFill>
                  <a:schemeClr val="tx2"/>
                </a:solidFill>
                <a:latin typeface="+mj-lt"/>
              </a:rPr>
              <a:t>Άξονες Προτεραιότητας</a:t>
            </a:r>
            <a:endParaRPr lang="fr-FR" altLang="fr-FR" sz="3200" b="1" dirty="0">
              <a:solidFill>
                <a:schemeClr val="tx2"/>
              </a:solidFill>
              <a:latin typeface="+mj-lt"/>
            </a:endParaRPr>
          </a:p>
        </p:txBody>
      </p:sp>
      <p:sp>
        <p:nvSpPr>
          <p:cNvPr id="16" name="Rectangle à coins arrondis 15"/>
          <p:cNvSpPr/>
          <p:nvPr/>
        </p:nvSpPr>
        <p:spPr>
          <a:xfrm>
            <a:off x="1116013" y="1089026"/>
            <a:ext cx="1981200" cy="4879975"/>
          </a:xfrm>
          <a:prstGeom prst="roundRect">
            <a:avLst>
              <a:gd name="adj" fmla="val 2937"/>
            </a:avLst>
          </a:prstGeom>
          <a:solidFill>
            <a:srgbClr val="FDC6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1438" algn="r" eaLnBrk="1" hangingPunct="1">
              <a:defRPr/>
            </a:pPr>
            <a:r>
              <a:rPr lang="el-GR" sz="2800" b="1" dirty="0" smtClean="0">
                <a:solidFill>
                  <a:srgbClr val="0070C0"/>
                </a:solidFill>
                <a:latin typeface="Calibri" pitchFamily="34" charset="0"/>
                <a:ea typeface="ＭＳ Ｐゴシック" pitchFamily="34" charset="-128"/>
              </a:rPr>
              <a:t>Άξονας 1</a:t>
            </a:r>
            <a:r>
              <a:rPr lang="en-US" sz="2800" dirty="0" smtClean="0">
                <a:solidFill>
                  <a:schemeClr val="tx1"/>
                </a:solidFill>
                <a:latin typeface="Calibri" pitchFamily="34" charset="0"/>
                <a:ea typeface="ＭＳ Ｐゴシック" pitchFamily="34" charset="-128"/>
              </a:rPr>
              <a:t>:</a:t>
            </a:r>
            <a:endParaRPr lang="en-US" sz="2800" dirty="0">
              <a:solidFill>
                <a:schemeClr val="tx1"/>
              </a:solidFill>
              <a:latin typeface="Calibri" pitchFamily="34" charset="0"/>
              <a:ea typeface="ＭＳ Ｐゴシック" pitchFamily="34" charset="-128"/>
            </a:endParaRPr>
          </a:p>
          <a:p>
            <a:pPr marL="71438" eaLnBrk="1" hangingPunct="1">
              <a:defRPr/>
            </a:pPr>
            <a:endParaRPr lang="en-US" sz="2000" b="1" dirty="0">
              <a:solidFill>
                <a:schemeClr val="bg1"/>
              </a:solidFill>
              <a:latin typeface="Calibri" pitchFamily="34" charset="0"/>
              <a:ea typeface="ＭＳ Ｐゴシック" pitchFamily="34" charset="-128"/>
            </a:endParaRPr>
          </a:p>
          <a:p>
            <a:pPr marL="71438" eaLnBrk="1" hangingPunct="1">
              <a:defRPr/>
            </a:pPr>
            <a:r>
              <a:rPr lang="el-GR" sz="2000" b="1" dirty="0" smtClean="0">
                <a:solidFill>
                  <a:schemeClr val="tx1"/>
                </a:solidFill>
                <a:latin typeface="Calibri" pitchFamily="34" charset="0"/>
                <a:ea typeface="ＭＳ Ｐゴシック" pitchFamily="34" charset="-128"/>
              </a:rPr>
              <a:t>Προώθηση καινοτομίας και ικανοτήτων για την ανάπτυξη έξυπνης &amp; βιώσιμης ανάπτυξης</a:t>
            </a:r>
            <a:endParaRPr lang="en-US" sz="2000" b="1" dirty="0">
              <a:solidFill>
                <a:schemeClr val="tx1"/>
              </a:solidFill>
              <a:latin typeface="Calibri" pitchFamily="34" charset="0"/>
              <a:ea typeface="ＭＳ Ｐゴシック" pitchFamily="34" charset="-128"/>
            </a:endParaRPr>
          </a:p>
          <a:p>
            <a:pPr marL="71438" eaLnBrk="1" hangingPunct="1">
              <a:defRPr/>
            </a:pPr>
            <a:endParaRPr lang="en-US" sz="2000" b="1" dirty="0">
              <a:solidFill>
                <a:schemeClr val="bg1"/>
              </a:solidFill>
              <a:latin typeface="Calibri" pitchFamily="34" charset="0"/>
              <a:ea typeface="ＭＳ Ｐゴシック" pitchFamily="34" charset="-128"/>
            </a:endParaRPr>
          </a:p>
          <a:p>
            <a:pPr marL="71438" eaLnBrk="1" hangingPunct="1">
              <a:defRPr/>
            </a:pPr>
            <a:endParaRPr lang="en-US" sz="2000" b="1" dirty="0">
              <a:solidFill>
                <a:schemeClr val="bg1"/>
              </a:solidFill>
              <a:latin typeface="Calibri" pitchFamily="34" charset="0"/>
              <a:ea typeface="ＭＳ Ｐゴシック" pitchFamily="34" charset="-128"/>
            </a:endParaRPr>
          </a:p>
        </p:txBody>
      </p:sp>
    </p:spTree>
    <p:extLst>
      <p:ext uri="{BB962C8B-B14F-4D97-AF65-F5344CB8AC3E}">
        <p14:creationId xmlns:p14="http://schemas.microsoft.com/office/powerpoint/2010/main" val="3147517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oneTexte 4"/>
          <p:cNvSpPr txBox="1">
            <a:spLocks noChangeArrowheads="1"/>
          </p:cNvSpPr>
          <p:nvPr/>
        </p:nvSpPr>
        <p:spPr bwMode="auto">
          <a:xfrm>
            <a:off x="323529" y="1268761"/>
            <a:ext cx="8244210" cy="423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l-GR" altLang="el-GR" sz="1600" dirty="0" smtClean="0">
                <a:solidFill>
                  <a:srgbClr val="006699"/>
                </a:solidFill>
                <a:latin typeface="Calibri" pitchFamily="34" charset="0"/>
              </a:rPr>
              <a:t>Έμφαση σε τέσσερις (4) τύπους περιοχών</a:t>
            </a:r>
            <a:r>
              <a:rPr lang="en-GB" altLang="el-GR" b="1" dirty="0" smtClean="0">
                <a:solidFill>
                  <a:srgbClr val="006699"/>
                </a:solidFill>
                <a:latin typeface="Calibri" pitchFamily="34" charset="0"/>
              </a:rPr>
              <a:t>:</a:t>
            </a:r>
            <a:endParaRPr lang="en-GB" altLang="el-GR" b="1" dirty="0">
              <a:solidFill>
                <a:srgbClr val="006699"/>
              </a:solidFill>
              <a:latin typeface="Calibri" pitchFamily="34" charset="0"/>
            </a:endParaRPr>
          </a:p>
          <a:p>
            <a:pPr eaLnBrk="1" hangingPunct="1"/>
            <a:endParaRPr lang="fr-FR" altLang="el-GR" sz="1600" dirty="0">
              <a:solidFill>
                <a:srgbClr val="006699"/>
              </a:solidFill>
              <a:latin typeface="Calibri" pitchFamily="34" charset="0"/>
            </a:endParaRPr>
          </a:p>
          <a:p>
            <a:pPr eaLnBrk="1" hangingPunct="1">
              <a:spcAft>
                <a:spcPts val="1200"/>
              </a:spcAft>
              <a:buClr>
                <a:srgbClr val="C00000"/>
              </a:buClr>
              <a:buSzPct val="135000"/>
              <a:buFont typeface="Webdings" pitchFamily="18" charset="2"/>
              <a:buChar char="I"/>
            </a:pPr>
            <a:r>
              <a:rPr lang="en-GB" altLang="el-GR" sz="2000" b="1" dirty="0">
                <a:solidFill>
                  <a:srgbClr val="006699"/>
                </a:solidFill>
                <a:latin typeface="Calibri" pitchFamily="34" charset="0"/>
              </a:rPr>
              <a:t> </a:t>
            </a:r>
            <a:r>
              <a:rPr lang="el-GR" altLang="el-GR" sz="2000" b="1" dirty="0" smtClean="0">
                <a:solidFill>
                  <a:srgbClr val="006699"/>
                </a:solidFill>
                <a:latin typeface="Calibri" pitchFamily="34" charset="0"/>
              </a:rPr>
              <a:t>Παραθαλάσσιες Περιοχές</a:t>
            </a:r>
            <a:r>
              <a:rPr lang="en-GB" altLang="el-GR" sz="2000" b="1" dirty="0" smtClean="0">
                <a:solidFill>
                  <a:srgbClr val="006699"/>
                </a:solidFill>
                <a:latin typeface="Calibri" pitchFamily="34" charset="0"/>
              </a:rPr>
              <a:t> </a:t>
            </a:r>
            <a:r>
              <a:rPr lang="el-GR" altLang="el-GR" sz="1600" dirty="0" smtClean="0">
                <a:solidFill>
                  <a:srgbClr val="006699"/>
                </a:solidFill>
                <a:latin typeface="Calibri" pitchFamily="34" charset="0"/>
              </a:rPr>
              <a:t>υψηλής ελκυστικότητας, σημαντικής συγκέντρωσης δραστηριοτήτων και ευαίσθητων φυσικών και πολιτιστικών πόρων</a:t>
            </a:r>
            <a:endParaRPr lang="en-GB" altLang="el-GR" sz="1600" dirty="0">
              <a:solidFill>
                <a:srgbClr val="006699"/>
              </a:solidFill>
              <a:latin typeface="Calibri" pitchFamily="34" charset="0"/>
            </a:endParaRPr>
          </a:p>
          <a:p>
            <a:pPr eaLnBrk="1" hangingPunct="1">
              <a:spcAft>
                <a:spcPts val="1200"/>
              </a:spcAft>
              <a:buClr>
                <a:srgbClr val="C00000"/>
              </a:buClr>
              <a:buSzPct val="135000"/>
              <a:buFont typeface="Webdings" pitchFamily="18" charset="2"/>
              <a:buChar char="I"/>
            </a:pPr>
            <a:endParaRPr lang="fr-FR" altLang="el-GR" sz="500" dirty="0">
              <a:solidFill>
                <a:srgbClr val="006699"/>
              </a:solidFill>
              <a:latin typeface="Calibri" pitchFamily="34" charset="0"/>
            </a:endParaRPr>
          </a:p>
          <a:p>
            <a:pPr eaLnBrk="1" hangingPunct="1">
              <a:spcAft>
                <a:spcPts val="1200"/>
              </a:spcAft>
              <a:buClr>
                <a:srgbClr val="C00000"/>
              </a:buClr>
              <a:buSzPct val="156000"/>
              <a:buFont typeface="Webdings" pitchFamily="18" charset="2"/>
              <a:buChar char=""/>
            </a:pPr>
            <a:r>
              <a:rPr lang="en-GB" altLang="el-GR" sz="2000" b="1" dirty="0">
                <a:solidFill>
                  <a:srgbClr val="006699"/>
                </a:solidFill>
                <a:latin typeface="Calibri" pitchFamily="34" charset="0"/>
              </a:rPr>
              <a:t> </a:t>
            </a:r>
            <a:r>
              <a:rPr lang="el-GR" altLang="el-GR" sz="2000" b="1" dirty="0" smtClean="0">
                <a:solidFill>
                  <a:srgbClr val="006699"/>
                </a:solidFill>
                <a:latin typeface="Calibri" pitchFamily="34" charset="0"/>
              </a:rPr>
              <a:t>Αστικές Περιοχές</a:t>
            </a:r>
            <a:r>
              <a:rPr lang="en-GB" altLang="el-GR" sz="2000" b="1" dirty="0" smtClean="0">
                <a:solidFill>
                  <a:srgbClr val="006699"/>
                </a:solidFill>
                <a:latin typeface="Calibri" pitchFamily="34" charset="0"/>
              </a:rPr>
              <a:t> </a:t>
            </a:r>
            <a:r>
              <a:rPr lang="el-GR" altLang="el-GR" sz="1600" dirty="0" smtClean="0">
                <a:solidFill>
                  <a:srgbClr val="006699"/>
                </a:solidFill>
                <a:latin typeface="Calibri" pitchFamily="34" charset="0"/>
              </a:rPr>
              <a:t>που λειτουργούν ως κέντρα καινοτομίας και κοινωνικοοικονομικών δραστηριοτήτων, που αντιμετωπίζουν ισχυρές περιβαλλοντικές πιέσεις ρύπανσης και εκπομπών αερίων</a:t>
            </a:r>
            <a:endParaRPr lang="en-GB" altLang="el-GR" sz="1600" dirty="0">
              <a:solidFill>
                <a:srgbClr val="006699"/>
              </a:solidFill>
              <a:latin typeface="Calibri" pitchFamily="34" charset="0"/>
            </a:endParaRPr>
          </a:p>
          <a:p>
            <a:pPr eaLnBrk="1" hangingPunct="1">
              <a:spcAft>
                <a:spcPts val="1200"/>
              </a:spcAft>
              <a:buClr>
                <a:srgbClr val="C00000"/>
              </a:buClr>
              <a:buSzPct val="156000"/>
              <a:buFont typeface="Webdings" pitchFamily="18" charset="2"/>
              <a:buChar char=""/>
            </a:pPr>
            <a:endParaRPr lang="fr-FR" altLang="el-GR" sz="500" dirty="0">
              <a:solidFill>
                <a:srgbClr val="006699"/>
              </a:solidFill>
              <a:latin typeface="Calibri" pitchFamily="34" charset="0"/>
            </a:endParaRPr>
          </a:p>
          <a:p>
            <a:pPr eaLnBrk="1" hangingPunct="1">
              <a:spcAft>
                <a:spcPts val="1200"/>
              </a:spcAft>
              <a:buClr>
                <a:srgbClr val="C00000"/>
              </a:buClr>
              <a:buSzPct val="156000"/>
              <a:buFont typeface="Webdings" pitchFamily="18" charset="2"/>
              <a:buChar char=""/>
            </a:pPr>
            <a:r>
              <a:rPr lang="en-GB" altLang="el-GR" sz="2000" b="1" dirty="0">
                <a:solidFill>
                  <a:srgbClr val="006699"/>
                </a:solidFill>
                <a:latin typeface="Calibri" pitchFamily="34" charset="0"/>
              </a:rPr>
              <a:t> </a:t>
            </a:r>
            <a:r>
              <a:rPr lang="el-GR" altLang="el-GR" sz="2000" b="1" dirty="0" smtClean="0">
                <a:solidFill>
                  <a:srgbClr val="006699"/>
                </a:solidFill>
                <a:latin typeface="Calibri" pitchFamily="34" charset="0"/>
              </a:rPr>
              <a:t>Νησιά</a:t>
            </a:r>
            <a:r>
              <a:rPr lang="en-GB" altLang="el-GR" sz="2000" b="1" dirty="0" smtClean="0">
                <a:solidFill>
                  <a:srgbClr val="006699"/>
                </a:solidFill>
                <a:latin typeface="Calibri" pitchFamily="34" charset="0"/>
              </a:rPr>
              <a:t> </a:t>
            </a:r>
            <a:r>
              <a:rPr lang="el-GR" altLang="el-GR" sz="1600" dirty="0" smtClean="0">
                <a:solidFill>
                  <a:srgbClr val="006699"/>
                </a:solidFill>
                <a:latin typeface="Calibri" pitchFamily="34" charset="0"/>
              </a:rPr>
              <a:t>τα οποία αντιπροσωπεύουν σημαντικά οικονομικά, περιβαλλοντικά και πολιτιστικά χαρακτηριστικά της περιοχής της Μεσογείου</a:t>
            </a:r>
          </a:p>
          <a:p>
            <a:pPr eaLnBrk="1" hangingPunct="1">
              <a:spcAft>
                <a:spcPts val="1200"/>
              </a:spcAft>
              <a:buClr>
                <a:srgbClr val="C00000"/>
              </a:buClr>
              <a:buSzPct val="156000"/>
              <a:buFont typeface="Webdings" pitchFamily="18" charset="2"/>
              <a:buChar char=""/>
            </a:pPr>
            <a:endParaRPr lang="fr-FR" altLang="el-GR" sz="500" dirty="0">
              <a:solidFill>
                <a:srgbClr val="006699"/>
              </a:solidFill>
              <a:latin typeface="Calibri" pitchFamily="34" charset="0"/>
            </a:endParaRPr>
          </a:p>
          <a:p>
            <a:pPr eaLnBrk="1" hangingPunct="1">
              <a:spcAft>
                <a:spcPts val="1200"/>
              </a:spcAft>
              <a:buClr>
                <a:srgbClr val="C00000"/>
              </a:buClr>
              <a:buSzPct val="156000"/>
              <a:buFont typeface="Webdings" pitchFamily="18" charset="2"/>
              <a:buChar char=""/>
            </a:pPr>
            <a:r>
              <a:rPr lang="en-GB" altLang="el-GR" sz="2000" b="1" dirty="0">
                <a:solidFill>
                  <a:srgbClr val="006699"/>
                </a:solidFill>
                <a:latin typeface="Calibri" pitchFamily="34" charset="0"/>
              </a:rPr>
              <a:t> </a:t>
            </a:r>
            <a:r>
              <a:rPr lang="el-GR" altLang="el-GR" sz="2000" b="1" dirty="0" smtClean="0">
                <a:solidFill>
                  <a:srgbClr val="006699"/>
                </a:solidFill>
                <a:latin typeface="Calibri" pitchFamily="34" charset="0"/>
              </a:rPr>
              <a:t>Αγροτικές και απομακρυσμένες περιοχές</a:t>
            </a:r>
            <a:r>
              <a:rPr lang="en-GB" altLang="el-GR" sz="2000" b="1" dirty="0" smtClean="0">
                <a:solidFill>
                  <a:srgbClr val="006699"/>
                </a:solidFill>
                <a:latin typeface="Calibri" pitchFamily="34" charset="0"/>
              </a:rPr>
              <a:t> </a:t>
            </a:r>
            <a:r>
              <a:rPr lang="el-GR" altLang="el-GR" sz="1600" dirty="0" smtClean="0">
                <a:solidFill>
                  <a:srgbClr val="006699"/>
                </a:solidFill>
                <a:latin typeface="Calibri" pitchFamily="34" charset="0"/>
              </a:rPr>
              <a:t>που χαρακτηρίζονται από αγροτικές δραστηριότητες, χαμηλή πληθυσμιακή πυκνότητα και φαινόμενα απομόνωσης</a:t>
            </a:r>
            <a:endParaRPr lang="fr-FR" altLang="el-GR" sz="1600" dirty="0">
              <a:solidFill>
                <a:srgbClr val="006699"/>
              </a:solidFill>
              <a:latin typeface="Calibri" pitchFamily="34" charset="0"/>
            </a:endParaRPr>
          </a:p>
        </p:txBody>
      </p:sp>
      <p:sp>
        <p:nvSpPr>
          <p:cNvPr id="6" name="ZoneTexte 6"/>
          <p:cNvSpPr txBox="1">
            <a:spLocks noChangeArrowheads="1"/>
          </p:cNvSpPr>
          <p:nvPr/>
        </p:nvSpPr>
        <p:spPr bwMode="auto">
          <a:xfrm>
            <a:off x="1259632" y="188639"/>
            <a:ext cx="6984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l-GR" altLang="fr-FR" sz="3200" b="1" dirty="0" smtClean="0">
                <a:solidFill>
                  <a:schemeClr val="tx2"/>
                </a:solidFill>
                <a:latin typeface="+mj-lt"/>
              </a:rPr>
              <a:t>Χωρική &amp; Ολοκληρωμένη Προσέγγιση</a:t>
            </a:r>
            <a:endParaRPr lang="fr-FR" altLang="fr-FR" sz="3200" b="1" dirty="0">
              <a:solidFill>
                <a:schemeClr val="tx2"/>
              </a:solidFill>
              <a:latin typeface="+mj-lt"/>
            </a:endParaRPr>
          </a:p>
        </p:txBody>
      </p:sp>
    </p:spTree>
    <p:extLst>
      <p:ext uri="{BB962C8B-B14F-4D97-AF65-F5344CB8AC3E}">
        <p14:creationId xmlns:p14="http://schemas.microsoft.com/office/powerpoint/2010/main" val="29589093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3"/>
          </p:nvPr>
        </p:nvSpPr>
        <p:spPr/>
        <p:txBody>
          <a:bodyPr/>
          <a:lstStyle/>
          <a:p>
            <a:pPr lvl="1">
              <a:lnSpc>
                <a:spcPct val="150000"/>
              </a:lnSpc>
              <a:buClr>
                <a:srgbClr val="C00000"/>
              </a:buClr>
              <a:buSzPct val="98000"/>
              <a:buFont typeface="Wingdings 3" pitchFamily="18" charset="2"/>
              <a:buChar char=""/>
            </a:pPr>
            <a:r>
              <a:rPr lang="fr-FR" altLang="fr-FR" sz="1600" b="1" i="1" dirty="0">
                <a:solidFill>
                  <a:srgbClr val="006699"/>
                </a:solidFill>
                <a:latin typeface="Calibri" pitchFamily="34" charset="0"/>
              </a:rPr>
              <a:t>Module 1: </a:t>
            </a:r>
            <a:r>
              <a:rPr lang="el-GR" altLang="fr-FR" sz="1600" b="1" i="1" dirty="0" smtClean="0">
                <a:solidFill>
                  <a:srgbClr val="006699"/>
                </a:solidFill>
                <a:latin typeface="Calibri" pitchFamily="34" charset="0"/>
              </a:rPr>
              <a:t>ΜΕΛΕΤΗ</a:t>
            </a:r>
            <a:r>
              <a:rPr lang="en-US" altLang="fr-FR" sz="1600" b="1" i="1" dirty="0" smtClean="0">
                <a:solidFill>
                  <a:srgbClr val="006699"/>
                </a:solidFill>
                <a:latin typeface="Calibri" pitchFamily="34" charset="0"/>
              </a:rPr>
              <a:t>: </a:t>
            </a:r>
            <a:r>
              <a:rPr lang="el-GR" altLang="fr-FR" sz="1600" b="1" i="1" dirty="0" smtClean="0">
                <a:solidFill>
                  <a:srgbClr val="006699"/>
                </a:solidFill>
                <a:latin typeface="Calibri" pitchFamily="34" charset="0"/>
              </a:rPr>
              <a:t>Σχεδιασμός κοινών προσεγγίσεων</a:t>
            </a:r>
            <a:r>
              <a:rPr lang="en-US" altLang="fr-FR" sz="1600" b="1" i="1" dirty="0" smtClean="0">
                <a:solidFill>
                  <a:srgbClr val="006699"/>
                </a:solidFill>
                <a:latin typeface="Calibri" pitchFamily="34" charset="0"/>
              </a:rPr>
              <a:t> </a:t>
            </a:r>
            <a:r>
              <a:rPr lang="en-US" altLang="fr-FR" sz="1600" b="1" i="1" dirty="0">
                <a:solidFill>
                  <a:srgbClr val="006699"/>
                </a:solidFill>
                <a:latin typeface="Calibri" pitchFamily="34" charset="0"/>
              </a:rPr>
              <a:t>&amp; </a:t>
            </a:r>
            <a:r>
              <a:rPr lang="el-GR" altLang="fr-FR" sz="1600" b="1" i="1" dirty="0" smtClean="0">
                <a:solidFill>
                  <a:srgbClr val="006699"/>
                </a:solidFill>
                <a:latin typeface="Calibri" pitchFamily="34" charset="0"/>
              </a:rPr>
              <a:t>στρατηγικών</a:t>
            </a:r>
            <a:endParaRPr lang="fr-FR" altLang="fr-FR" sz="1600" b="1" i="1" dirty="0">
              <a:solidFill>
                <a:srgbClr val="006699"/>
              </a:solidFill>
              <a:latin typeface="Calibri" pitchFamily="34" charset="0"/>
            </a:endParaRPr>
          </a:p>
          <a:p>
            <a:pPr lvl="1">
              <a:lnSpc>
                <a:spcPct val="150000"/>
              </a:lnSpc>
              <a:buClr>
                <a:srgbClr val="C00000"/>
              </a:buClr>
              <a:buSzPct val="98000"/>
              <a:buFont typeface="Wingdings 3" pitchFamily="18" charset="2"/>
              <a:buChar char=""/>
            </a:pPr>
            <a:r>
              <a:rPr lang="fr-FR" altLang="fr-FR" sz="1600" b="1" i="1" dirty="0">
                <a:solidFill>
                  <a:srgbClr val="006699"/>
                </a:solidFill>
                <a:latin typeface="Calibri" pitchFamily="34" charset="0"/>
              </a:rPr>
              <a:t>Module 2: </a:t>
            </a:r>
            <a:r>
              <a:rPr lang="el-GR" altLang="fr-FR" sz="1600" b="1" i="1" dirty="0" smtClean="0">
                <a:solidFill>
                  <a:srgbClr val="006699"/>
                </a:solidFill>
                <a:latin typeface="Calibri" pitchFamily="34" charset="0"/>
              </a:rPr>
              <a:t>ΕΛΕΓΧΟΣ</a:t>
            </a:r>
            <a:r>
              <a:rPr lang="en-US" altLang="fr-FR" sz="1600" b="1" i="1" dirty="0" smtClean="0">
                <a:solidFill>
                  <a:srgbClr val="006699"/>
                </a:solidFill>
                <a:latin typeface="Calibri" pitchFamily="34" charset="0"/>
              </a:rPr>
              <a:t>: </a:t>
            </a:r>
            <a:r>
              <a:rPr lang="el-GR" altLang="fr-FR" sz="1600" b="1" i="1" dirty="0" smtClean="0">
                <a:solidFill>
                  <a:srgbClr val="006699"/>
                </a:solidFill>
                <a:latin typeface="Calibri" pitchFamily="34" charset="0"/>
              </a:rPr>
              <a:t>Δράσεις πιλοτικής επίδειξης</a:t>
            </a:r>
            <a:endParaRPr lang="fr-FR" altLang="fr-FR" sz="1600" b="1" i="1" dirty="0">
              <a:solidFill>
                <a:srgbClr val="006699"/>
              </a:solidFill>
              <a:latin typeface="Calibri" pitchFamily="34" charset="0"/>
            </a:endParaRPr>
          </a:p>
          <a:p>
            <a:pPr lvl="1">
              <a:lnSpc>
                <a:spcPct val="150000"/>
              </a:lnSpc>
              <a:buClr>
                <a:srgbClr val="C00000"/>
              </a:buClr>
              <a:buSzPct val="98000"/>
              <a:buFont typeface="Wingdings 3" pitchFamily="18" charset="2"/>
              <a:buChar char=""/>
            </a:pPr>
            <a:r>
              <a:rPr lang="fr-FR" altLang="fr-FR" sz="1600" b="1" i="1" dirty="0">
                <a:solidFill>
                  <a:srgbClr val="006699"/>
                </a:solidFill>
                <a:latin typeface="Calibri" pitchFamily="34" charset="0"/>
              </a:rPr>
              <a:t>Module 3: </a:t>
            </a:r>
            <a:r>
              <a:rPr lang="el-GR" altLang="fr-FR" sz="1600" b="1" i="1" dirty="0" smtClean="0">
                <a:solidFill>
                  <a:srgbClr val="006699"/>
                </a:solidFill>
                <a:latin typeface="Calibri" pitchFamily="34" charset="0"/>
              </a:rPr>
              <a:t>ΚΕΦΑΛΑΙΟΠΟΙΗΣΗ</a:t>
            </a:r>
            <a:r>
              <a:rPr lang="fr-FR" altLang="fr-FR" sz="1600" b="1" i="1" dirty="0" smtClean="0">
                <a:solidFill>
                  <a:srgbClr val="006699"/>
                </a:solidFill>
                <a:latin typeface="Calibri" pitchFamily="34" charset="0"/>
              </a:rPr>
              <a:t>: </a:t>
            </a:r>
            <a:r>
              <a:rPr lang="el-GR" altLang="fr-FR" sz="1600" b="1" i="1" dirty="0" smtClean="0">
                <a:solidFill>
                  <a:srgbClr val="006699"/>
                </a:solidFill>
                <a:latin typeface="Calibri" pitchFamily="34" charset="0"/>
              </a:rPr>
              <a:t>Μεταφορά</a:t>
            </a:r>
            <a:r>
              <a:rPr lang="fr-FR" altLang="fr-FR" sz="1600" b="1" i="1" dirty="0" smtClean="0">
                <a:solidFill>
                  <a:srgbClr val="006699"/>
                </a:solidFill>
                <a:latin typeface="Calibri" pitchFamily="34" charset="0"/>
              </a:rPr>
              <a:t>, </a:t>
            </a:r>
            <a:r>
              <a:rPr lang="el-GR" altLang="fr-FR" sz="1600" b="1" i="1" dirty="0" smtClean="0">
                <a:solidFill>
                  <a:srgbClr val="006699"/>
                </a:solidFill>
                <a:latin typeface="Calibri" pitchFamily="34" charset="0"/>
              </a:rPr>
              <a:t>διάχυση &amp; κεφαλαιοποίηση</a:t>
            </a:r>
            <a:endParaRPr lang="fr-FR" altLang="fr-FR" sz="1600" b="1" i="1" dirty="0">
              <a:solidFill>
                <a:srgbClr val="006699"/>
              </a:solidFill>
              <a:latin typeface="Calibri" pitchFamily="34" charset="0"/>
            </a:endParaRPr>
          </a:p>
          <a:p>
            <a:endParaRPr lang="tr-TR" dirty="0" smtClean="0"/>
          </a:p>
          <a:p>
            <a:pPr marL="0" lvl="1" indent="0">
              <a:buNone/>
            </a:pPr>
            <a:r>
              <a:rPr lang="es-ES_tradnl" altLang="fr-FR" sz="1600" b="1" i="1" dirty="0" smtClean="0">
                <a:solidFill>
                  <a:srgbClr val="006699"/>
                </a:solidFill>
                <a:latin typeface="Calibri" pitchFamily="34" charset="0"/>
              </a:rPr>
              <a:t> </a:t>
            </a:r>
            <a:endParaRPr lang="es-ES_tradnl" altLang="fr-FR" sz="1600" b="1" i="1" dirty="0">
              <a:solidFill>
                <a:srgbClr val="006699"/>
              </a:solidFill>
              <a:latin typeface="Calibri" pitchFamily="34" charset="0"/>
            </a:endParaRPr>
          </a:p>
          <a:p>
            <a:endParaRPr lang="tr-TR" dirty="0" smtClean="0"/>
          </a:p>
          <a:p>
            <a:endParaRPr lang="tr-TR" dirty="0"/>
          </a:p>
          <a:p>
            <a:pPr marL="0" lvl="1" indent="0">
              <a:buNone/>
            </a:pPr>
            <a:r>
              <a:rPr lang="tr-TR" altLang="fr-FR" sz="1600" b="1" i="1" dirty="0" smtClean="0">
                <a:solidFill>
                  <a:srgbClr val="006699"/>
                </a:solidFill>
                <a:latin typeface="Calibri" pitchFamily="34" charset="0"/>
              </a:rPr>
              <a:t>    </a:t>
            </a:r>
          </a:p>
          <a:p>
            <a:pPr marL="0" lvl="1" indent="0">
              <a:buNone/>
            </a:pPr>
            <a:r>
              <a:rPr lang="el-GR" altLang="fr-FR" sz="1600" b="1" i="1" dirty="0" smtClean="0">
                <a:solidFill>
                  <a:srgbClr val="006699"/>
                </a:solidFill>
                <a:latin typeface="Calibri" pitchFamily="34" charset="0"/>
              </a:rPr>
              <a:t>Συνδυασμός</a:t>
            </a:r>
            <a:r>
              <a:rPr lang="es-ES_tradnl" altLang="fr-FR" sz="1600" b="1" i="1" dirty="0" smtClean="0">
                <a:solidFill>
                  <a:srgbClr val="006699"/>
                </a:solidFill>
                <a:latin typeface="Calibri" pitchFamily="34" charset="0"/>
              </a:rPr>
              <a:t> </a:t>
            </a:r>
            <a:r>
              <a:rPr lang="es-ES_tradnl" altLang="fr-FR" sz="1600" b="1" i="1" dirty="0">
                <a:solidFill>
                  <a:srgbClr val="006699"/>
                </a:solidFill>
                <a:latin typeface="Calibri" pitchFamily="34" charset="0"/>
              </a:rPr>
              <a:t>Modules: M1+M2, M2+M3, M1+M2+M3, </a:t>
            </a:r>
          </a:p>
          <a:p>
            <a:endParaRPr lang="el-GR" dirty="0"/>
          </a:p>
        </p:txBody>
      </p:sp>
      <p:sp>
        <p:nvSpPr>
          <p:cNvPr id="4" name="ZoneTexte 6"/>
          <p:cNvSpPr txBox="1">
            <a:spLocks noChangeArrowheads="1"/>
          </p:cNvSpPr>
          <p:nvPr/>
        </p:nvSpPr>
        <p:spPr bwMode="auto">
          <a:xfrm>
            <a:off x="1259632" y="188639"/>
            <a:ext cx="6984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l-GR" altLang="fr-FR" sz="3200" b="1" dirty="0" smtClean="0">
                <a:solidFill>
                  <a:schemeClr val="tx2"/>
                </a:solidFill>
                <a:latin typeface="+mj-lt"/>
              </a:rPr>
              <a:t>Η λογική των </a:t>
            </a:r>
            <a:r>
              <a:rPr lang="tr-TR" altLang="fr-FR" sz="3200" b="1" dirty="0" smtClean="0">
                <a:solidFill>
                  <a:schemeClr val="tx2"/>
                </a:solidFill>
                <a:latin typeface="+mj-lt"/>
              </a:rPr>
              <a:t>Modules</a:t>
            </a:r>
            <a:endParaRPr lang="fr-FR" altLang="fr-FR" sz="3200" b="1" dirty="0">
              <a:solidFill>
                <a:schemeClr val="tx2"/>
              </a:solidFill>
              <a:latin typeface="+mj-lt"/>
            </a:endParaRPr>
          </a:p>
        </p:txBody>
      </p:sp>
      <p:pic>
        <p:nvPicPr>
          <p:cNvPr id="5" name="Image 8" descr="C:\Users\Eric\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038" y="3201989"/>
            <a:ext cx="6985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76" y="3192464"/>
            <a:ext cx="6985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0" descr="C:\Users\Eric\Desktop\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2201" y="3192464"/>
            <a:ext cx="6969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1" descr="C:\Users\Eric\Desktop\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7701" y="4869160"/>
            <a:ext cx="7143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2" descr="C:\Users\Eric\Desktop\2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6376" y="4869160"/>
            <a:ext cx="6985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13" descr="C:\Users\Eric\Desktop\12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1076" y="4885035"/>
            <a:ext cx="6985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1936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6225" y="228601"/>
            <a:ext cx="8591550" cy="752128"/>
          </a:xfrm>
        </p:spPr>
        <p:txBody>
          <a:bodyPr>
            <a:normAutofit/>
          </a:bodyPr>
          <a:lstStyle/>
          <a:p>
            <a:pPr algn="ctr"/>
            <a:r>
              <a:rPr lang="el-GR" sz="3200" b="1" dirty="0" smtClean="0"/>
              <a:t>Η 1</a:t>
            </a:r>
            <a:r>
              <a:rPr lang="el-GR" sz="3200" b="1" baseline="30000" dirty="0" smtClean="0"/>
              <a:t>η</a:t>
            </a:r>
            <a:r>
              <a:rPr lang="el-GR" sz="3200" b="1" dirty="0" smtClean="0"/>
              <a:t> Πρόσκληση</a:t>
            </a:r>
            <a:endParaRPr lang="el-GR" sz="3200" b="1" dirty="0"/>
          </a:p>
        </p:txBody>
      </p:sp>
      <p:graphicFrame>
        <p:nvGraphicFramePr>
          <p:cNvPr id="4" name="Θέση περιεχομένου 3"/>
          <p:cNvGraphicFramePr>
            <a:graphicFrameLocks noGrp="1"/>
          </p:cNvGraphicFramePr>
          <p:nvPr>
            <p:ph sz="quarter" idx="13"/>
            <p:extLst>
              <p:ext uri="{D42A27DB-BD31-4B8C-83A1-F6EECF244321}">
                <p14:modId xmlns:p14="http://schemas.microsoft.com/office/powerpoint/2010/main" val="136478621"/>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31701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72991" y="1844824"/>
            <a:ext cx="5129543" cy="2667001"/>
          </a:xfrm>
        </p:spPr>
        <p:txBody>
          <a:bodyPr>
            <a:normAutofit/>
          </a:bodyPr>
          <a:lstStyle/>
          <a:p>
            <a:r>
              <a:rPr lang="el-GR" dirty="0" err="1" smtClean="0"/>
              <a:t>ΠροΓΡΑΜΜΑ</a:t>
            </a:r>
            <a:r>
              <a:rPr lang="el-GR" dirty="0" smtClean="0"/>
              <a:t/>
            </a:r>
            <a:br>
              <a:rPr lang="el-GR" dirty="0" smtClean="0"/>
            </a:br>
            <a:r>
              <a:rPr lang="en-US" dirty="0" err="1" smtClean="0"/>
              <a:t>balkan-mediterranean</a:t>
            </a:r>
            <a:r>
              <a:rPr lang="el-GR" dirty="0"/>
              <a:t/>
            </a:r>
            <a:br>
              <a:rPr lang="el-GR" dirty="0"/>
            </a:br>
            <a:endParaRPr lang="el-GR" dirty="0"/>
          </a:p>
        </p:txBody>
      </p:sp>
      <p:grpSp>
        <p:nvGrpSpPr>
          <p:cNvPr id="4" name="13 - Ομάδα"/>
          <p:cNvGrpSpPr>
            <a:grpSpLocks/>
          </p:cNvGrpSpPr>
          <p:nvPr/>
        </p:nvGrpSpPr>
        <p:grpSpPr bwMode="auto">
          <a:xfrm>
            <a:off x="3672991" y="322411"/>
            <a:ext cx="4976812" cy="428626"/>
            <a:chOff x="165994" y="-417077"/>
            <a:chExt cx="4977510" cy="428652"/>
          </a:xfrm>
        </p:grpSpPr>
        <p:pic>
          <p:nvPicPr>
            <p:cNvPr id="5" name="14 - Εικόνα" descr="albania-fl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538" y="-399624"/>
              <a:ext cx="609916" cy="3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5 - Εικόνα" descr="Bulgarian_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794" y="-400050"/>
              <a:ext cx="56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6 - Εικόνα" descr="cyprus_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050" y="-403576"/>
              <a:ext cx="605332" cy="40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7 - Εικόνα" descr="fyr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789" y="-405507"/>
              <a:ext cx="613459" cy="40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8 - Εικόνα" descr="greece-fla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7585" y="-410793"/>
              <a:ext cx="605919" cy="410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19 - Εικόνα" descr="C:\Documents and Settings\ntatari\My Documents\FlagsInterreg\eu-s.gif"/>
            <p:cNvPicPr>
              <a:picLocks noChangeAspect="1" noChangeArrowheads="1"/>
            </p:cNvPicPr>
            <p:nvPr/>
          </p:nvPicPr>
          <p:blipFill>
            <a:blip r:embed="rId7">
              <a:extLst>
                <a:ext uri="{28A0092B-C50C-407E-A947-70E740481C1C}">
                  <a14:useLocalDpi xmlns:a14="http://schemas.microsoft.com/office/drawing/2010/main" val="0"/>
                </a:ext>
              </a:extLst>
            </a:blip>
            <a:srcRect l="8241" t="4758" r="9340"/>
            <a:stretch>
              <a:fillRect/>
            </a:stretch>
          </p:blipFill>
          <p:spPr bwMode="auto">
            <a:xfrm>
              <a:off x="165994" y="-417077"/>
              <a:ext cx="642942" cy="42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54699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21 - Ομάδα"/>
          <p:cNvGrpSpPr>
            <a:grpSpLocks/>
          </p:cNvGrpSpPr>
          <p:nvPr/>
        </p:nvGrpSpPr>
        <p:grpSpPr bwMode="auto">
          <a:xfrm>
            <a:off x="179512" y="3737679"/>
            <a:ext cx="7381452" cy="2736304"/>
            <a:chOff x="142844" y="2071678"/>
            <a:chExt cx="8786874" cy="2857520"/>
          </a:xfrm>
        </p:grpSpPr>
        <p:sp>
          <p:nvSpPr>
            <p:cNvPr id="5" name="11 - Στρογγυλεμένο ορθογώνιο"/>
            <p:cNvSpPr>
              <a:spLocks noChangeArrowheads="1"/>
            </p:cNvSpPr>
            <p:nvPr/>
          </p:nvSpPr>
          <p:spPr bwMode="auto">
            <a:xfrm>
              <a:off x="2786050" y="2071678"/>
              <a:ext cx="3429024" cy="1031209"/>
            </a:xfrm>
            <a:prstGeom prst="roundRect">
              <a:avLst>
                <a:gd name="adj" fmla="val 16667"/>
              </a:avLst>
            </a:prstGeom>
            <a:solidFill>
              <a:srgbClr val="B9DCFF"/>
            </a:solidFill>
            <a:ln w="9525" algn="ctr">
              <a:solidFill>
                <a:schemeClr val="tx1"/>
              </a:solidFill>
              <a:round/>
              <a:headEnd/>
              <a:tailEnd/>
            </a:ln>
          </p:spPr>
          <p:txBody>
            <a:bodyPr/>
            <a:lstStyle>
              <a:lvl1pPr>
                <a:defRPr sz="2400">
                  <a:solidFill>
                    <a:schemeClr val="tx1"/>
                  </a:solidFill>
                  <a:latin typeface="Arial" charset="0"/>
                  <a:ea typeface="ＭＳ Ｐゴシック" pitchFamily="-28" charset="-128"/>
                </a:defRPr>
              </a:lvl1pPr>
              <a:lvl2pPr marL="742950" indent="-285750">
                <a:defRPr sz="2400">
                  <a:solidFill>
                    <a:schemeClr val="tx1"/>
                  </a:solidFill>
                  <a:latin typeface="Arial" charset="0"/>
                  <a:ea typeface="ＭＳ Ｐゴシック" pitchFamily="-28" charset="-128"/>
                </a:defRPr>
              </a:lvl2pPr>
              <a:lvl3pPr marL="1143000" indent="-228600">
                <a:defRPr sz="2400">
                  <a:solidFill>
                    <a:schemeClr val="tx1"/>
                  </a:solidFill>
                  <a:latin typeface="Arial" charset="0"/>
                  <a:ea typeface="ＭＳ Ｐゴシック" pitchFamily="-28" charset="-128"/>
                </a:defRPr>
              </a:lvl3pPr>
              <a:lvl4pPr marL="1600200" indent="-228600">
                <a:defRPr sz="2400">
                  <a:solidFill>
                    <a:schemeClr val="tx1"/>
                  </a:solidFill>
                  <a:latin typeface="Arial" charset="0"/>
                  <a:ea typeface="ＭＳ Ｐゴシック" pitchFamily="-28" charset="-128"/>
                </a:defRPr>
              </a:lvl4pPr>
              <a:lvl5pPr marL="2057400" indent="-228600">
                <a:defRPr sz="24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a:r>
                <a:rPr lang="en-US" altLang="el-GR" sz="2000" dirty="0"/>
                <a:t>2007-2013</a:t>
              </a:r>
            </a:p>
            <a:p>
              <a:pPr algn="ctr"/>
              <a:r>
                <a:rPr lang="en-US" altLang="el-GR" sz="2000" dirty="0"/>
                <a:t>South East Europe (SEE)</a:t>
              </a:r>
              <a:endParaRPr lang="el-GR" altLang="el-GR" sz="2000" dirty="0"/>
            </a:p>
          </p:txBody>
        </p:sp>
        <p:sp>
          <p:nvSpPr>
            <p:cNvPr id="6" name="12 - Στρογγυλεμένο ορθογώνιο"/>
            <p:cNvSpPr>
              <a:spLocks noChangeArrowheads="1"/>
            </p:cNvSpPr>
            <p:nvPr/>
          </p:nvSpPr>
          <p:spPr bwMode="auto">
            <a:xfrm>
              <a:off x="142844" y="3857628"/>
              <a:ext cx="2786082" cy="1071570"/>
            </a:xfrm>
            <a:prstGeom prst="roundRect">
              <a:avLst>
                <a:gd name="adj" fmla="val 16667"/>
              </a:avLst>
            </a:prstGeom>
            <a:solidFill>
              <a:srgbClr val="B9DCFF"/>
            </a:solidFill>
            <a:ln w="9525" algn="ctr">
              <a:solidFill>
                <a:schemeClr val="tx1"/>
              </a:solidFill>
              <a:round/>
              <a:headEnd/>
              <a:tailEnd/>
            </a:ln>
          </p:spPr>
          <p:txBody>
            <a:bodyPr/>
            <a:lstStyle>
              <a:lvl1pPr>
                <a:defRPr sz="2400">
                  <a:solidFill>
                    <a:schemeClr val="tx1"/>
                  </a:solidFill>
                  <a:latin typeface="Arial" charset="0"/>
                  <a:ea typeface="ＭＳ Ｐゴシック" pitchFamily="-28" charset="-128"/>
                </a:defRPr>
              </a:lvl1pPr>
              <a:lvl2pPr marL="742950" indent="-285750">
                <a:defRPr sz="2400">
                  <a:solidFill>
                    <a:schemeClr val="tx1"/>
                  </a:solidFill>
                  <a:latin typeface="Arial" charset="0"/>
                  <a:ea typeface="ＭＳ Ｐゴシック" pitchFamily="-28" charset="-128"/>
                </a:defRPr>
              </a:lvl2pPr>
              <a:lvl3pPr marL="1143000" indent="-228600">
                <a:defRPr sz="2400">
                  <a:solidFill>
                    <a:schemeClr val="tx1"/>
                  </a:solidFill>
                  <a:latin typeface="Arial" charset="0"/>
                  <a:ea typeface="ＭＳ Ｐゴシック" pitchFamily="-28" charset="-128"/>
                </a:defRPr>
              </a:lvl3pPr>
              <a:lvl4pPr marL="1600200" indent="-228600">
                <a:defRPr sz="2400">
                  <a:solidFill>
                    <a:schemeClr val="tx1"/>
                  </a:solidFill>
                  <a:latin typeface="Arial" charset="0"/>
                  <a:ea typeface="ＭＳ Ｐゴシック" pitchFamily="-28" charset="-128"/>
                </a:defRPr>
              </a:lvl4pPr>
              <a:lvl5pPr marL="2057400" indent="-228600">
                <a:defRPr sz="24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a:r>
                <a:rPr lang="en-US" altLang="el-GR" sz="2000"/>
                <a:t>2014-2020</a:t>
              </a:r>
            </a:p>
            <a:p>
              <a:pPr algn="ctr"/>
              <a:r>
                <a:rPr lang="en-US" altLang="el-GR" sz="2000"/>
                <a:t>Adriatic-Ionian</a:t>
              </a:r>
            </a:p>
            <a:p>
              <a:pPr algn="ctr"/>
              <a:r>
                <a:rPr lang="en-US" altLang="el-GR" sz="2000"/>
                <a:t> (EUSAIR)</a:t>
              </a:r>
              <a:endParaRPr lang="el-GR" altLang="el-GR" sz="2000"/>
            </a:p>
          </p:txBody>
        </p:sp>
        <p:sp>
          <p:nvSpPr>
            <p:cNvPr id="7" name="13 - Στρογγυλεμένο ορθογώνιο"/>
            <p:cNvSpPr>
              <a:spLocks noChangeArrowheads="1"/>
            </p:cNvSpPr>
            <p:nvPr/>
          </p:nvSpPr>
          <p:spPr bwMode="auto">
            <a:xfrm>
              <a:off x="3143240" y="3857628"/>
              <a:ext cx="2786082" cy="1071570"/>
            </a:xfrm>
            <a:prstGeom prst="roundRect">
              <a:avLst>
                <a:gd name="adj" fmla="val 16667"/>
              </a:avLst>
            </a:prstGeom>
            <a:solidFill>
              <a:srgbClr val="B9DCFF"/>
            </a:solidFill>
            <a:ln w="9525" algn="ctr">
              <a:solidFill>
                <a:schemeClr val="tx1"/>
              </a:solidFill>
              <a:round/>
              <a:headEnd/>
              <a:tailEnd/>
            </a:ln>
          </p:spPr>
          <p:txBody>
            <a:bodyPr/>
            <a:lstStyle>
              <a:lvl1pPr>
                <a:defRPr sz="2400">
                  <a:solidFill>
                    <a:schemeClr val="tx1"/>
                  </a:solidFill>
                  <a:latin typeface="Arial" charset="0"/>
                  <a:ea typeface="ＭＳ Ｐゴシック" pitchFamily="-28" charset="-128"/>
                </a:defRPr>
              </a:lvl1pPr>
              <a:lvl2pPr marL="742950" indent="-285750">
                <a:defRPr sz="2400">
                  <a:solidFill>
                    <a:schemeClr val="tx1"/>
                  </a:solidFill>
                  <a:latin typeface="Arial" charset="0"/>
                  <a:ea typeface="ＭＳ Ｐゴシック" pitchFamily="-28" charset="-128"/>
                </a:defRPr>
              </a:lvl2pPr>
              <a:lvl3pPr marL="1143000" indent="-228600">
                <a:defRPr sz="2400">
                  <a:solidFill>
                    <a:schemeClr val="tx1"/>
                  </a:solidFill>
                  <a:latin typeface="Arial" charset="0"/>
                  <a:ea typeface="ＭＳ Ｐゴシック" pitchFamily="-28" charset="-128"/>
                </a:defRPr>
              </a:lvl3pPr>
              <a:lvl4pPr marL="1600200" indent="-228600">
                <a:defRPr sz="2400">
                  <a:solidFill>
                    <a:schemeClr val="tx1"/>
                  </a:solidFill>
                  <a:latin typeface="Arial" charset="0"/>
                  <a:ea typeface="ＭＳ Ｐゴシック" pitchFamily="-28" charset="-128"/>
                </a:defRPr>
              </a:lvl4pPr>
              <a:lvl5pPr marL="2057400" indent="-228600">
                <a:defRPr sz="24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a:r>
                <a:rPr lang="en-US" altLang="el-GR" sz="2000" dirty="0"/>
                <a:t>2014-2020</a:t>
              </a:r>
            </a:p>
            <a:p>
              <a:pPr algn="ctr"/>
              <a:r>
                <a:rPr lang="en-US" altLang="el-GR" sz="2000" dirty="0"/>
                <a:t>Danube</a:t>
              </a:r>
            </a:p>
            <a:p>
              <a:pPr algn="ctr"/>
              <a:r>
                <a:rPr lang="en-US" altLang="el-GR" sz="2000" dirty="0"/>
                <a:t>(EUSDR)</a:t>
              </a:r>
              <a:endParaRPr lang="el-GR" altLang="el-GR" sz="2000" dirty="0"/>
            </a:p>
          </p:txBody>
        </p:sp>
        <p:sp>
          <p:nvSpPr>
            <p:cNvPr id="8" name="14 - Στρογγυλεμένο ορθογώνιο"/>
            <p:cNvSpPr>
              <a:spLocks noChangeArrowheads="1"/>
            </p:cNvSpPr>
            <p:nvPr/>
          </p:nvSpPr>
          <p:spPr bwMode="auto">
            <a:xfrm>
              <a:off x="6072198" y="3857628"/>
              <a:ext cx="2857520" cy="1071570"/>
            </a:xfrm>
            <a:prstGeom prst="roundRect">
              <a:avLst>
                <a:gd name="adj" fmla="val 16667"/>
              </a:avLst>
            </a:prstGeom>
            <a:solidFill>
              <a:srgbClr val="B9DCFF"/>
            </a:solidFill>
            <a:ln w="9525" algn="ctr">
              <a:solidFill>
                <a:schemeClr val="tx1"/>
              </a:solidFill>
              <a:round/>
              <a:headEnd/>
              <a:tailEnd/>
            </a:ln>
          </p:spPr>
          <p:txBody>
            <a:bodyPr/>
            <a:lstStyle>
              <a:lvl1pPr>
                <a:defRPr sz="2400">
                  <a:solidFill>
                    <a:schemeClr val="tx1"/>
                  </a:solidFill>
                  <a:latin typeface="Arial" charset="0"/>
                  <a:ea typeface="ＭＳ Ｐゴシック" pitchFamily="-28" charset="-128"/>
                </a:defRPr>
              </a:lvl1pPr>
              <a:lvl2pPr marL="742950" indent="-285750">
                <a:defRPr sz="2400">
                  <a:solidFill>
                    <a:schemeClr val="tx1"/>
                  </a:solidFill>
                  <a:latin typeface="Arial" charset="0"/>
                  <a:ea typeface="ＭＳ Ｐゴシック" pitchFamily="-28" charset="-128"/>
                </a:defRPr>
              </a:lvl2pPr>
              <a:lvl3pPr marL="1143000" indent="-228600">
                <a:defRPr sz="2400">
                  <a:solidFill>
                    <a:schemeClr val="tx1"/>
                  </a:solidFill>
                  <a:latin typeface="Arial" charset="0"/>
                  <a:ea typeface="ＭＳ Ｐゴシック" pitchFamily="-28" charset="-128"/>
                </a:defRPr>
              </a:lvl3pPr>
              <a:lvl4pPr marL="1600200" indent="-228600">
                <a:defRPr sz="2400">
                  <a:solidFill>
                    <a:schemeClr val="tx1"/>
                  </a:solidFill>
                  <a:latin typeface="Arial" charset="0"/>
                  <a:ea typeface="ＭＳ Ｐゴシック" pitchFamily="-28" charset="-128"/>
                </a:defRPr>
              </a:lvl4pPr>
              <a:lvl5pPr marL="2057400" indent="-228600">
                <a:defRPr sz="24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a:r>
                <a:rPr lang="en-US" altLang="el-GR" sz="2000" dirty="0"/>
                <a:t>2014-2020</a:t>
              </a:r>
            </a:p>
            <a:p>
              <a:pPr algn="ctr"/>
              <a:r>
                <a:rPr lang="en-US" altLang="el-GR" sz="2000" dirty="0"/>
                <a:t>Balkan-Mediterranean</a:t>
              </a:r>
              <a:endParaRPr lang="el-GR" altLang="el-GR" sz="2000" dirty="0"/>
            </a:p>
          </p:txBody>
        </p:sp>
        <p:cxnSp>
          <p:nvCxnSpPr>
            <p:cNvPr id="9" name="16 - Ευθύγραμμο βέλος σύνδεσης"/>
            <p:cNvCxnSpPr>
              <a:cxnSpLocks noChangeShapeType="1"/>
              <a:stCxn id="5" idx="2"/>
            </p:cNvCxnSpPr>
            <p:nvPr/>
          </p:nvCxnSpPr>
          <p:spPr bwMode="auto">
            <a:xfrm flipH="1">
              <a:off x="4499768" y="3102887"/>
              <a:ext cx="795" cy="684096"/>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 name="18 - Ευθύγραμμο βέλος σύνδεσης"/>
            <p:cNvCxnSpPr>
              <a:cxnSpLocks noChangeShapeType="1"/>
            </p:cNvCxnSpPr>
            <p:nvPr/>
          </p:nvCxnSpPr>
          <p:spPr bwMode="auto">
            <a:xfrm rot="10800000" flipV="1">
              <a:off x="1571604" y="2928934"/>
              <a:ext cx="1785950" cy="857256"/>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 name="20 - Ευθύγραμμο βέλος σύνδεσης"/>
            <p:cNvCxnSpPr>
              <a:cxnSpLocks noChangeShapeType="1"/>
            </p:cNvCxnSpPr>
            <p:nvPr/>
          </p:nvCxnSpPr>
          <p:spPr bwMode="auto">
            <a:xfrm>
              <a:off x="5715008" y="2928934"/>
              <a:ext cx="1714512" cy="857256"/>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052736"/>
            <a:ext cx="3429000"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6"/>
          <p:cNvSpPr txBox="1">
            <a:spLocks noChangeArrowheads="1"/>
          </p:cNvSpPr>
          <p:nvPr/>
        </p:nvSpPr>
        <p:spPr bwMode="auto">
          <a:xfrm>
            <a:off x="1259632" y="188639"/>
            <a:ext cx="6984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fr-FR" sz="3200" b="1" dirty="0" smtClean="0">
                <a:solidFill>
                  <a:schemeClr val="tx2"/>
                </a:solidFill>
                <a:latin typeface="+mj-lt"/>
              </a:rPr>
              <a:t>To </a:t>
            </a:r>
            <a:r>
              <a:rPr lang="el-GR" altLang="fr-FR" sz="3200" b="1" dirty="0" smtClean="0">
                <a:solidFill>
                  <a:schemeClr val="tx2"/>
                </a:solidFill>
                <a:latin typeface="+mj-lt"/>
              </a:rPr>
              <a:t>υπόβαθρο του Προγράμματος</a:t>
            </a:r>
            <a:endParaRPr lang="fr-FR" altLang="fr-FR" sz="3200" b="1" dirty="0">
              <a:solidFill>
                <a:schemeClr val="tx2"/>
              </a:solidFill>
              <a:latin typeface="+mj-lt"/>
            </a:endParaRPr>
          </a:p>
        </p:txBody>
      </p:sp>
    </p:spTree>
    <p:extLst>
      <p:ext uri="{BB962C8B-B14F-4D97-AF65-F5344CB8AC3E}">
        <p14:creationId xmlns:p14="http://schemas.microsoft.com/office/powerpoint/2010/main" val="26238312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2 - Εικόνα" descr="http://www.southeast-europe.net/images/upload/cikknagy/balkanmediterranean_a4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59" y="975369"/>
            <a:ext cx="7992888" cy="577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Τίτλος 3"/>
          <p:cNvSpPr txBox="1">
            <a:spLocks/>
          </p:cNvSpPr>
          <p:nvPr/>
        </p:nvSpPr>
        <p:spPr>
          <a:xfrm>
            <a:off x="323528" y="0"/>
            <a:ext cx="8591550" cy="620688"/>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sz="3200" b="1" dirty="0" smtClean="0"/>
              <a:t>Περιοχή Παρέμβασης</a:t>
            </a:r>
            <a:endParaRPr lang="el-GR" sz="3200" b="1" dirty="0"/>
          </a:p>
        </p:txBody>
      </p:sp>
    </p:spTree>
    <p:extLst>
      <p:ext uri="{BB962C8B-B14F-4D97-AF65-F5344CB8AC3E}">
        <p14:creationId xmlns:p14="http://schemas.microsoft.com/office/powerpoint/2010/main" val="9386936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 Πίνακας"/>
          <p:cNvGraphicFramePr>
            <a:graphicFrameLocks noGrp="1"/>
          </p:cNvGraphicFramePr>
          <p:nvPr>
            <p:extLst>
              <p:ext uri="{D42A27DB-BD31-4B8C-83A1-F6EECF244321}">
                <p14:modId xmlns:p14="http://schemas.microsoft.com/office/powerpoint/2010/main" val="4039443600"/>
              </p:ext>
            </p:extLst>
          </p:nvPr>
        </p:nvGraphicFramePr>
        <p:xfrm>
          <a:off x="142845" y="1610534"/>
          <a:ext cx="8786872" cy="4804305"/>
        </p:xfrm>
        <a:graphic>
          <a:graphicData uri="http://schemas.openxmlformats.org/drawingml/2006/table">
            <a:tbl>
              <a:tblPr/>
              <a:tblGrid>
                <a:gridCol w="504365"/>
                <a:gridCol w="1402385"/>
                <a:gridCol w="1402385"/>
                <a:gridCol w="1402385"/>
                <a:gridCol w="1314517"/>
                <a:gridCol w="1314517"/>
                <a:gridCol w="1446318"/>
              </a:tblGrid>
              <a:tr h="598065">
                <a:tc>
                  <a:txBody>
                    <a:bodyPr/>
                    <a:lstStyle/>
                    <a:p>
                      <a:pPr>
                        <a:lnSpc>
                          <a:spcPct val="115000"/>
                        </a:lnSpc>
                        <a:spcAft>
                          <a:spcPts val="0"/>
                        </a:spcAft>
                      </a:pPr>
                      <a:r>
                        <a:rPr lang="en-US" sz="2000" b="1" dirty="0">
                          <a:solidFill>
                            <a:srgbClr val="000000"/>
                          </a:solidFill>
                          <a:latin typeface="Calibri"/>
                          <a:ea typeface="Times New Roman"/>
                          <a:cs typeface="Times New Roman"/>
                        </a:rPr>
                        <a:t> </a:t>
                      </a:r>
                      <a:endParaRPr lang="el-GR" sz="1600" dirty="0">
                        <a:latin typeface="Calibri"/>
                        <a:ea typeface="Times New Roman"/>
                        <a:cs typeface="Times New Roman"/>
                      </a:endParaRPr>
                    </a:p>
                  </a:txBody>
                  <a:tcPr marL="68580" marR="68580" marT="0" marB="0" anchor="ctr">
                    <a:lnL>
                      <a:noFill/>
                    </a:lnL>
                    <a:lnR>
                      <a:noFill/>
                    </a:lnR>
                    <a:lnT>
                      <a:noFill/>
                    </a:lnT>
                    <a:lnB w="19050" cap="flat" cmpd="sng" algn="ctr">
                      <a:solidFill>
                        <a:srgbClr val="FFFFFF"/>
                      </a:solidFill>
                      <a:prstDash val="solid"/>
                      <a:round/>
                      <a:headEnd type="none" w="med" len="med"/>
                      <a:tailEnd type="none" w="med" len="med"/>
                    </a:lnB>
                  </a:tcPr>
                </a:tc>
                <a:tc gridSpan="6">
                  <a:txBody>
                    <a:bodyPr/>
                    <a:lstStyle/>
                    <a:p>
                      <a:pPr algn="ctr">
                        <a:lnSpc>
                          <a:spcPct val="115000"/>
                        </a:lnSpc>
                        <a:spcAft>
                          <a:spcPts val="0"/>
                        </a:spcAft>
                      </a:pPr>
                      <a:r>
                        <a:rPr lang="el-GR" sz="1800" b="1" dirty="0" smtClean="0">
                          <a:solidFill>
                            <a:srgbClr val="000000"/>
                          </a:solidFill>
                          <a:latin typeface="Calibri"/>
                          <a:ea typeface="Times New Roman"/>
                          <a:cs typeface="Times New Roman"/>
                        </a:rPr>
                        <a:t>Προτεραιότητες</a:t>
                      </a:r>
                      <a:r>
                        <a:rPr lang="el-GR" sz="1800" b="1" baseline="0" dirty="0" smtClean="0">
                          <a:solidFill>
                            <a:srgbClr val="000000"/>
                          </a:solidFill>
                          <a:latin typeface="Calibri"/>
                          <a:ea typeface="Times New Roman"/>
                          <a:cs typeface="Times New Roman"/>
                        </a:rPr>
                        <a:t> &amp; </a:t>
                      </a:r>
                      <a:r>
                        <a:rPr lang="el-GR" sz="1800" b="1" dirty="0" smtClean="0">
                          <a:solidFill>
                            <a:srgbClr val="000000"/>
                          </a:solidFill>
                          <a:latin typeface="Calibri"/>
                          <a:ea typeface="Times New Roman"/>
                          <a:cs typeface="Times New Roman"/>
                        </a:rPr>
                        <a:t>Ειδικοί Στόχοι</a:t>
                      </a:r>
                      <a:endParaRPr lang="el-GR" sz="1600" dirty="0">
                        <a:latin typeface="Calibri"/>
                        <a:ea typeface="Times New Roman"/>
                        <a:cs typeface="Times New Roman"/>
                      </a:endParaRPr>
                    </a:p>
                  </a:txBody>
                  <a:tcPr marL="68580" marR="68580" marT="0" marB="0" anchor="ctr">
                    <a:lnL>
                      <a:noFill/>
                    </a:lnL>
                    <a:lnR>
                      <a:noFill/>
                    </a:lnR>
                    <a:lnT>
                      <a:noFill/>
                    </a:lnT>
                    <a:lnB w="19050" cap="flat" cmpd="sng" algn="ctr">
                      <a:solidFill>
                        <a:srgbClr val="FFFFFF"/>
                      </a:solidFill>
                      <a:prstDash val="solid"/>
                      <a:round/>
                      <a:headEnd type="none" w="med" len="med"/>
                      <a:tailEnd type="none" w="med" len="med"/>
                    </a:lnB>
                    <a:solidFill>
                      <a:srgbClr val="95B3D7"/>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794194">
                <a:tc>
                  <a:txBody>
                    <a:bodyPr/>
                    <a:lstStyle/>
                    <a:p>
                      <a:pPr algn="ctr">
                        <a:lnSpc>
                          <a:spcPct val="115000"/>
                        </a:lnSpc>
                        <a:spcAft>
                          <a:spcPts val="0"/>
                        </a:spcAft>
                      </a:pPr>
                      <a:r>
                        <a:rPr lang="en-US" sz="1200" b="1">
                          <a:solidFill>
                            <a:srgbClr val="000000"/>
                          </a:solidFill>
                          <a:latin typeface="Calibri"/>
                          <a:ea typeface="Times New Roman"/>
                          <a:cs typeface="Times New Roman"/>
                        </a:rPr>
                        <a:t> </a:t>
                      </a:r>
                      <a:endParaRPr lang="el-GR" sz="1600">
                        <a:latin typeface="Calibri"/>
                        <a:ea typeface="Times New Roman"/>
                        <a:cs typeface="Times New Roman"/>
                      </a:endParaRPr>
                    </a:p>
                  </a:txBody>
                  <a:tcPr marL="68580" marR="68580" marT="0" marB="0" vert="vert270" anchor="ctr">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gridSpan="3">
                  <a:txBody>
                    <a:bodyPr/>
                    <a:lstStyle/>
                    <a:p>
                      <a:pPr algn="ctr">
                        <a:lnSpc>
                          <a:spcPct val="115000"/>
                        </a:lnSpc>
                        <a:spcAft>
                          <a:spcPts val="0"/>
                        </a:spcAft>
                      </a:pPr>
                      <a:r>
                        <a:rPr lang="el-GR" sz="1800" b="1" dirty="0">
                          <a:solidFill>
                            <a:srgbClr val="FFFFFF"/>
                          </a:solidFill>
                          <a:latin typeface="Calibri"/>
                          <a:ea typeface="Times New Roman"/>
                          <a:cs typeface="Times New Roman"/>
                        </a:rPr>
                        <a:t>PA1: </a:t>
                      </a:r>
                      <a:r>
                        <a:rPr lang="el-GR" sz="1800" b="1" dirty="0" smtClean="0">
                          <a:solidFill>
                            <a:srgbClr val="FFFFFF"/>
                          </a:solidFill>
                          <a:latin typeface="Calibri"/>
                          <a:ea typeface="Times New Roman"/>
                          <a:cs typeface="Times New Roman"/>
                        </a:rPr>
                        <a:t>Επιχειρηματικότητα &amp; Καινοτομία</a:t>
                      </a:r>
                      <a:endParaRPr lang="en-US" sz="1800" b="1" dirty="0" smtClean="0">
                        <a:solidFill>
                          <a:srgbClr val="FFFFFF"/>
                        </a:solidFill>
                        <a:latin typeface="Calibri"/>
                        <a:ea typeface="Times New Roman"/>
                        <a:cs typeface="Times New Roman"/>
                      </a:endParaRPr>
                    </a:p>
                    <a:p>
                      <a:pPr algn="ctr">
                        <a:lnSpc>
                          <a:spcPct val="115000"/>
                        </a:lnSpc>
                        <a:spcAft>
                          <a:spcPts val="0"/>
                        </a:spcAft>
                      </a:pPr>
                      <a:endParaRPr lang="en-US" sz="1800" b="1" dirty="0" smtClean="0">
                        <a:solidFill>
                          <a:srgbClr val="FFFFFF"/>
                        </a:solidFill>
                        <a:latin typeface="Calibri"/>
                        <a:ea typeface="Times New Roman"/>
                        <a:cs typeface="Times New Roman"/>
                      </a:endParaRPr>
                    </a:p>
                    <a:p>
                      <a:pPr algn="ctr">
                        <a:lnSpc>
                          <a:spcPct val="115000"/>
                        </a:lnSpc>
                        <a:spcAft>
                          <a:spcPts val="0"/>
                        </a:spcAft>
                      </a:pPr>
                      <a:endParaRPr lang="en-US" sz="1800" b="1" dirty="0" smtClean="0">
                        <a:solidFill>
                          <a:srgbClr val="FFFFFF"/>
                        </a:solidFill>
                        <a:latin typeface="Calibri"/>
                        <a:ea typeface="Times New Roman"/>
                        <a:cs typeface="Times New Roman"/>
                      </a:endParaRPr>
                    </a:p>
                    <a:p>
                      <a:pPr algn="ctr">
                        <a:lnSpc>
                          <a:spcPct val="115000"/>
                        </a:lnSpc>
                        <a:spcAft>
                          <a:spcPts val="0"/>
                        </a:spcAft>
                      </a:pPr>
                      <a:endParaRPr lang="en-US" sz="1800" b="1" dirty="0" smtClean="0">
                        <a:solidFill>
                          <a:srgbClr val="FFFFFF"/>
                        </a:solidFill>
                        <a:latin typeface="Calibri"/>
                        <a:ea typeface="Times New Roman"/>
                        <a:cs typeface="Times New Roman"/>
                      </a:endParaRPr>
                    </a:p>
                    <a:p>
                      <a:pPr algn="ctr">
                        <a:lnSpc>
                          <a:spcPct val="115000"/>
                        </a:lnSpc>
                        <a:spcAft>
                          <a:spcPts val="0"/>
                        </a:spcAft>
                      </a:pPr>
                      <a:endParaRPr lang="en-US" sz="1800" b="1" dirty="0" smtClean="0">
                        <a:solidFill>
                          <a:srgbClr val="FFFFFF"/>
                        </a:solidFill>
                        <a:latin typeface="Calibri"/>
                        <a:ea typeface="Times New Roman"/>
                        <a:cs typeface="Times New Roman"/>
                      </a:endParaRPr>
                    </a:p>
                    <a:p>
                      <a:pPr algn="ctr">
                        <a:lnSpc>
                          <a:spcPct val="115000"/>
                        </a:lnSpc>
                        <a:spcAft>
                          <a:spcPts val="0"/>
                        </a:spcAft>
                      </a:pPr>
                      <a:endParaRPr lang="en-US" sz="1800" b="1" dirty="0" smtClean="0">
                        <a:solidFill>
                          <a:srgbClr val="FFFFFF"/>
                        </a:solidFill>
                        <a:latin typeface="Calibri"/>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53735"/>
                    </a:solidFill>
                  </a:tcPr>
                </a:tc>
                <a:tc hMerge="1">
                  <a:txBody>
                    <a:bodyPr/>
                    <a:lstStyle/>
                    <a:p>
                      <a:endParaRPr lang="el-GR"/>
                    </a:p>
                  </a:txBody>
                  <a:tcPr/>
                </a:tc>
                <a:tc hMerge="1">
                  <a:txBody>
                    <a:bodyPr/>
                    <a:lstStyle/>
                    <a:p>
                      <a:endParaRPr lang="el-GR"/>
                    </a:p>
                  </a:txBody>
                  <a:tcPr/>
                </a:tc>
                <a:tc gridSpan="3">
                  <a:txBody>
                    <a:bodyPr/>
                    <a:lstStyle/>
                    <a:p>
                      <a:pPr algn="ctr">
                        <a:lnSpc>
                          <a:spcPct val="115000"/>
                        </a:lnSpc>
                        <a:spcAft>
                          <a:spcPts val="0"/>
                        </a:spcAft>
                      </a:pPr>
                      <a:r>
                        <a:rPr lang="el-GR" sz="1800" b="1" dirty="0">
                          <a:solidFill>
                            <a:srgbClr val="FFFFFF"/>
                          </a:solidFill>
                          <a:latin typeface="Calibri"/>
                          <a:ea typeface="Times New Roman"/>
                          <a:cs typeface="Times New Roman"/>
                        </a:rPr>
                        <a:t>PA2: </a:t>
                      </a:r>
                      <a:r>
                        <a:rPr lang="el-GR" sz="1800" b="1" dirty="0" smtClean="0">
                          <a:solidFill>
                            <a:srgbClr val="FFFFFF"/>
                          </a:solidFill>
                          <a:latin typeface="Calibri"/>
                          <a:ea typeface="Times New Roman"/>
                          <a:cs typeface="Times New Roman"/>
                        </a:rPr>
                        <a:t>Περιβάλλον</a:t>
                      </a:r>
                      <a:endParaRPr lang="en-US" sz="1800" b="1" dirty="0" smtClean="0">
                        <a:solidFill>
                          <a:srgbClr val="FFFFFF"/>
                        </a:solidFill>
                        <a:latin typeface="Calibri"/>
                        <a:ea typeface="Times New Roman"/>
                        <a:cs typeface="Times New Roman"/>
                      </a:endParaRPr>
                    </a:p>
                    <a:p>
                      <a:pPr algn="ctr">
                        <a:lnSpc>
                          <a:spcPct val="115000"/>
                        </a:lnSpc>
                        <a:spcAft>
                          <a:spcPts val="0"/>
                        </a:spcAft>
                      </a:pPr>
                      <a:endParaRPr lang="en-US" sz="1800" b="1" dirty="0" smtClean="0">
                        <a:solidFill>
                          <a:srgbClr val="FFFFFF"/>
                        </a:solidFill>
                        <a:latin typeface="Calibri"/>
                        <a:ea typeface="Times New Roman"/>
                        <a:cs typeface="Times New Roman"/>
                      </a:endParaRPr>
                    </a:p>
                    <a:p>
                      <a:pPr algn="ctr">
                        <a:lnSpc>
                          <a:spcPct val="115000"/>
                        </a:lnSpc>
                        <a:spcAft>
                          <a:spcPts val="0"/>
                        </a:spcAft>
                      </a:pPr>
                      <a:endParaRPr lang="en-US" sz="1800" b="1" dirty="0" smtClean="0">
                        <a:solidFill>
                          <a:srgbClr val="FFFFFF"/>
                        </a:solidFill>
                        <a:latin typeface="Calibri"/>
                        <a:ea typeface="Times New Roman"/>
                        <a:cs typeface="Times New Roman"/>
                      </a:endParaRPr>
                    </a:p>
                    <a:p>
                      <a:pPr algn="ctr">
                        <a:lnSpc>
                          <a:spcPct val="115000"/>
                        </a:lnSpc>
                        <a:spcAft>
                          <a:spcPts val="0"/>
                        </a:spcAft>
                      </a:pPr>
                      <a:endParaRPr lang="en-US" sz="1800" b="1" dirty="0" smtClean="0">
                        <a:solidFill>
                          <a:srgbClr val="FFFFFF"/>
                        </a:solidFill>
                        <a:latin typeface="Calibri"/>
                        <a:ea typeface="Times New Roman"/>
                        <a:cs typeface="Times New Roman"/>
                      </a:endParaRPr>
                    </a:p>
                    <a:p>
                      <a:pPr algn="ctr">
                        <a:lnSpc>
                          <a:spcPct val="115000"/>
                        </a:lnSpc>
                        <a:spcAft>
                          <a:spcPts val="0"/>
                        </a:spcAft>
                      </a:pPr>
                      <a:endParaRPr lang="en-US" sz="1800" b="1" dirty="0" smtClean="0">
                        <a:solidFill>
                          <a:srgbClr val="FFFFFF"/>
                        </a:solidFill>
                        <a:latin typeface="Calibri"/>
                        <a:ea typeface="Times New Roman"/>
                        <a:cs typeface="Times New Roman"/>
                      </a:endParaRPr>
                    </a:p>
                    <a:p>
                      <a:pPr algn="ctr">
                        <a:lnSpc>
                          <a:spcPct val="115000"/>
                        </a:lnSpc>
                        <a:spcAft>
                          <a:spcPts val="0"/>
                        </a:spcAft>
                      </a:pPr>
                      <a:endParaRPr lang="en-US" sz="1800" b="1" dirty="0" smtClean="0">
                        <a:solidFill>
                          <a:srgbClr val="FFFFFF"/>
                        </a:solidFill>
                        <a:latin typeface="Calibri"/>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5923C"/>
                    </a:solidFill>
                  </a:tcPr>
                </a:tc>
                <a:tc hMerge="1">
                  <a:txBody>
                    <a:bodyPr/>
                    <a:lstStyle/>
                    <a:p>
                      <a:endParaRPr lang="el-GR"/>
                    </a:p>
                  </a:txBody>
                  <a:tcPr/>
                </a:tc>
                <a:tc hMerge="1">
                  <a:txBody>
                    <a:bodyPr/>
                    <a:lstStyle/>
                    <a:p>
                      <a:endParaRPr lang="el-GR"/>
                    </a:p>
                  </a:txBody>
                  <a:tcPr/>
                </a:tc>
              </a:tr>
              <a:tr h="2223680">
                <a:tc>
                  <a:txBody>
                    <a:bodyPr/>
                    <a:lstStyle/>
                    <a:p>
                      <a:pPr algn="ctr">
                        <a:lnSpc>
                          <a:spcPct val="115000"/>
                        </a:lnSpc>
                        <a:spcAft>
                          <a:spcPts val="0"/>
                        </a:spcAft>
                      </a:pPr>
                      <a:r>
                        <a:rPr lang="el-GR" sz="1200" b="1" dirty="0" smtClean="0">
                          <a:solidFill>
                            <a:srgbClr val="000000"/>
                          </a:solidFill>
                          <a:latin typeface="Calibri"/>
                          <a:ea typeface="Times New Roman"/>
                          <a:cs typeface="Times New Roman"/>
                        </a:rPr>
                        <a:t>Ειδικοί Στόχοι  </a:t>
                      </a:r>
                      <a:r>
                        <a:rPr lang="el-GR" sz="1200" b="1" dirty="0">
                          <a:solidFill>
                            <a:srgbClr val="000000"/>
                          </a:solidFill>
                          <a:latin typeface="Calibri"/>
                          <a:ea typeface="Times New Roman"/>
                          <a:cs typeface="Times New Roman"/>
                        </a:rPr>
                        <a:t>(SO)</a:t>
                      </a:r>
                      <a:endParaRPr lang="el-GR" sz="1600" dirty="0">
                        <a:latin typeface="Calibri"/>
                        <a:ea typeface="Times New Roman"/>
                        <a:cs typeface="Times New Roman"/>
                      </a:endParaRPr>
                    </a:p>
                  </a:txBody>
                  <a:tcPr marL="68580" marR="68580" marT="0" marB="0" vert="vert270" anchor="ctr">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5B3D7"/>
                    </a:solidFill>
                  </a:tcPr>
                </a:tc>
                <a:tc>
                  <a:txBody>
                    <a:bodyPr/>
                    <a:lstStyle/>
                    <a:p>
                      <a:pPr algn="just">
                        <a:lnSpc>
                          <a:spcPct val="115000"/>
                        </a:lnSpc>
                        <a:spcAft>
                          <a:spcPts val="0"/>
                        </a:spcAft>
                      </a:pPr>
                      <a:r>
                        <a:rPr lang="en-US" sz="1200" b="1" dirty="0" smtClean="0">
                          <a:solidFill>
                            <a:srgbClr val="000000"/>
                          </a:solidFill>
                          <a:latin typeface="Calibri"/>
                          <a:ea typeface="Times New Roman"/>
                          <a:cs typeface="Times New Roman"/>
                        </a:rPr>
                        <a:t>SO1.1</a:t>
                      </a:r>
                    </a:p>
                    <a:p>
                      <a:pPr algn="just">
                        <a:lnSpc>
                          <a:spcPct val="115000"/>
                        </a:lnSpc>
                        <a:spcAft>
                          <a:spcPts val="0"/>
                        </a:spcAft>
                      </a:pPr>
                      <a:r>
                        <a:rPr lang="el-GR" sz="1200" b="1" dirty="0" smtClean="0">
                          <a:solidFill>
                            <a:srgbClr val="000000"/>
                          </a:solidFill>
                          <a:latin typeface="Calibri"/>
                          <a:ea typeface="Times New Roman"/>
                          <a:cs typeface="Times New Roman"/>
                        </a:rPr>
                        <a:t>Ανταγωνιστικές</a:t>
                      </a:r>
                      <a:r>
                        <a:rPr lang="el-GR" sz="1200" b="1" baseline="0" dirty="0" smtClean="0">
                          <a:solidFill>
                            <a:srgbClr val="000000"/>
                          </a:solidFill>
                          <a:latin typeface="Calibri"/>
                          <a:ea typeface="Times New Roman"/>
                          <a:cs typeface="Times New Roman"/>
                        </a:rPr>
                        <a:t> περιοχές</a:t>
                      </a:r>
                      <a:r>
                        <a:rPr lang="en-US" sz="1200" b="1" dirty="0" smtClean="0">
                          <a:solidFill>
                            <a:srgbClr val="000000"/>
                          </a:solidFill>
                          <a:latin typeface="Calibri"/>
                          <a:ea typeface="Times New Roman"/>
                          <a:cs typeface="Times New Roman"/>
                        </a:rPr>
                        <a:t>: </a:t>
                      </a:r>
                      <a:r>
                        <a:rPr lang="en-US" sz="1200" dirty="0" smtClean="0">
                          <a:solidFill>
                            <a:srgbClr val="000000"/>
                          </a:solidFill>
                          <a:latin typeface="Calibri"/>
                          <a:ea typeface="Times New Roman"/>
                          <a:cs typeface="Times New Roman"/>
                        </a:rPr>
                        <a:t>stimulating business performance and extroversion through transnational linkages, clusters and networks</a:t>
                      </a:r>
                      <a:endParaRPr lang="el-GR" sz="1600" dirty="0">
                        <a:latin typeface="Calibri"/>
                        <a:ea typeface="Times New Roman"/>
                        <a:cs typeface="Times New Roman"/>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9795"/>
                    </a:solidFill>
                  </a:tcPr>
                </a:tc>
                <a:tc>
                  <a:txBody>
                    <a:bodyPr/>
                    <a:lstStyle/>
                    <a:p>
                      <a:pPr algn="just">
                        <a:lnSpc>
                          <a:spcPct val="115000"/>
                        </a:lnSpc>
                        <a:spcAft>
                          <a:spcPts val="0"/>
                        </a:spcAft>
                      </a:pPr>
                      <a:r>
                        <a:rPr lang="en-US" sz="1200" b="1" dirty="0" smtClean="0">
                          <a:solidFill>
                            <a:srgbClr val="000000"/>
                          </a:solidFill>
                          <a:latin typeface="Calibri"/>
                          <a:ea typeface="Times New Roman"/>
                          <a:cs typeface="Times New Roman"/>
                        </a:rPr>
                        <a:t>SO 1.2</a:t>
                      </a:r>
                    </a:p>
                    <a:p>
                      <a:pPr algn="just">
                        <a:lnSpc>
                          <a:spcPct val="115000"/>
                        </a:lnSpc>
                        <a:spcAft>
                          <a:spcPts val="0"/>
                        </a:spcAft>
                      </a:pPr>
                      <a:r>
                        <a:rPr lang="el-GR" sz="1200" b="1" dirty="0" smtClean="0">
                          <a:solidFill>
                            <a:srgbClr val="000000"/>
                          </a:solidFill>
                          <a:latin typeface="Calibri"/>
                          <a:ea typeface="Times New Roman"/>
                          <a:cs typeface="Times New Roman"/>
                        </a:rPr>
                        <a:t>Καινοτόμες περιοχές</a:t>
                      </a:r>
                      <a:r>
                        <a:rPr lang="en-US" sz="1200" b="1" dirty="0" smtClean="0">
                          <a:solidFill>
                            <a:srgbClr val="000000"/>
                          </a:solidFill>
                          <a:latin typeface="Calibri"/>
                          <a:ea typeface="Times New Roman"/>
                          <a:cs typeface="Times New Roman"/>
                        </a:rPr>
                        <a:t>: </a:t>
                      </a:r>
                      <a:r>
                        <a:rPr lang="en-US" sz="1200" dirty="0" smtClean="0">
                          <a:solidFill>
                            <a:srgbClr val="000000"/>
                          </a:solidFill>
                          <a:latin typeface="Calibri"/>
                          <a:ea typeface="Times New Roman"/>
                          <a:cs typeface="Times New Roman"/>
                        </a:rPr>
                        <a:t>unleashing territorial potential to improve the transnational innovation capacity of</a:t>
                      </a:r>
                      <a:r>
                        <a:rPr lang="en-US" sz="1200" baseline="0" dirty="0" smtClean="0">
                          <a:solidFill>
                            <a:srgbClr val="000000"/>
                          </a:solidFill>
                          <a:latin typeface="Calibri"/>
                          <a:ea typeface="Times New Roman"/>
                          <a:cs typeface="Times New Roman"/>
                        </a:rPr>
                        <a:t> the business sector</a:t>
                      </a:r>
                      <a:endParaRPr lang="el-GR" sz="1600" dirty="0">
                        <a:latin typeface="Calibri"/>
                        <a:ea typeface="Times New Roman"/>
                        <a:cs typeface="Times New Roman"/>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9795"/>
                    </a:solidFill>
                  </a:tcPr>
                </a:tc>
                <a:tc>
                  <a:txBody>
                    <a:bodyPr/>
                    <a:lstStyle/>
                    <a:p>
                      <a:pPr algn="just">
                        <a:lnSpc>
                          <a:spcPct val="115000"/>
                        </a:lnSpc>
                        <a:spcAft>
                          <a:spcPts val="0"/>
                        </a:spcAft>
                      </a:pPr>
                      <a:r>
                        <a:rPr lang="en-US" sz="1200" b="1" dirty="0" smtClean="0">
                          <a:solidFill>
                            <a:srgbClr val="000000"/>
                          </a:solidFill>
                          <a:latin typeface="Calibri"/>
                          <a:ea typeface="Times New Roman"/>
                          <a:cs typeface="Times New Roman"/>
                        </a:rPr>
                        <a:t>SO 1.3 </a:t>
                      </a:r>
                    </a:p>
                    <a:p>
                      <a:pPr algn="just">
                        <a:lnSpc>
                          <a:spcPct val="115000"/>
                        </a:lnSpc>
                        <a:spcAft>
                          <a:spcPts val="0"/>
                        </a:spcAft>
                      </a:pPr>
                      <a:r>
                        <a:rPr lang="el-GR" sz="1200" b="1" dirty="0" smtClean="0">
                          <a:solidFill>
                            <a:srgbClr val="000000"/>
                          </a:solidFill>
                          <a:latin typeface="Calibri"/>
                          <a:ea typeface="Times New Roman"/>
                          <a:cs typeface="Times New Roman"/>
                        </a:rPr>
                        <a:t>Περιοχές Γνώσης</a:t>
                      </a:r>
                      <a:r>
                        <a:rPr lang="en-US" sz="1200" b="1" dirty="0" smtClean="0">
                          <a:solidFill>
                            <a:srgbClr val="000000"/>
                          </a:solidFill>
                          <a:latin typeface="Calibri"/>
                          <a:ea typeface="Times New Roman"/>
                          <a:cs typeface="Times New Roman"/>
                        </a:rPr>
                        <a:t>:  </a:t>
                      </a:r>
                      <a:r>
                        <a:rPr lang="en-US" sz="1200" dirty="0" smtClean="0">
                          <a:solidFill>
                            <a:srgbClr val="000000"/>
                          </a:solidFill>
                          <a:latin typeface="Calibri"/>
                          <a:ea typeface="Times New Roman"/>
                          <a:cs typeface="Times New Roman"/>
                        </a:rPr>
                        <a:t>entrepreneurial learning and knowledge transfer for more competitive SMEs</a:t>
                      </a:r>
                      <a:endParaRPr lang="el-GR" sz="1600" dirty="0">
                        <a:latin typeface="Calibri"/>
                        <a:ea typeface="Times New Roman"/>
                        <a:cs typeface="Times New Roman"/>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9795"/>
                    </a:solidFill>
                  </a:tcPr>
                </a:tc>
                <a:tc>
                  <a:txBody>
                    <a:bodyPr/>
                    <a:lstStyle/>
                    <a:p>
                      <a:pPr algn="just">
                        <a:lnSpc>
                          <a:spcPct val="115000"/>
                        </a:lnSpc>
                        <a:spcAft>
                          <a:spcPts val="0"/>
                        </a:spcAft>
                      </a:pPr>
                      <a:r>
                        <a:rPr lang="en-US" sz="1200" b="1" dirty="0" smtClean="0">
                          <a:solidFill>
                            <a:srgbClr val="000000"/>
                          </a:solidFill>
                          <a:latin typeface="Calibri"/>
                          <a:ea typeface="Times New Roman"/>
                          <a:cs typeface="Times New Roman"/>
                        </a:rPr>
                        <a:t>SO 2.1</a:t>
                      </a:r>
                    </a:p>
                    <a:p>
                      <a:pPr algn="just">
                        <a:lnSpc>
                          <a:spcPct val="115000"/>
                        </a:lnSpc>
                        <a:spcAft>
                          <a:spcPts val="0"/>
                        </a:spcAft>
                      </a:pPr>
                      <a:r>
                        <a:rPr lang="el-GR" sz="1200" b="1" dirty="0" smtClean="0">
                          <a:solidFill>
                            <a:srgbClr val="000000"/>
                          </a:solidFill>
                          <a:latin typeface="Calibri"/>
                          <a:ea typeface="Times New Roman"/>
                          <a:cs typeface="Times New Roman"/>
                        </a:rPr>
                        <a:t>Βιοποικιλότητα</a:t>
                      </a:r>
                      <a:r>
                        <a:rPr lang="en-US" sz="1200" b="1" dirty="0" smtClean="0">
                          <a:solidFill>
                            <a:srgbClr val="000000"/>
                          </a:solidFill>
                          <a:latin typeface="Calibri"/>
                          <a:ea typeface="Times New Roman"/>
                          <a:cs typeface="Times New Roman"/>
                        </a:rPr>
                        <a:t>: </a:t>
                      </a:r>
                      <a:r>
                        <a:rPr lang="en-US" sz="1200" dirty="0" smtClean="0">
                          <a:solidFill>
                            <a:srgbClr val="000000"/>
                          </a:solidFill>
                          <a:latin typeface="Calibri"/>
                          <a:ea typeface="Times New Roman"/>
                          <a:cs typeface="Times New Roman"/>
                        </a:rPr>
                        <a:t>taking on the transnational challenge by promoting ecological connectivity and transnational ecosystems’ integration</a:t>
                      </a:r>
                      <a:endParaRPr lang="el-GR" sz="1600" dirty="0">
                        <a:latin typeface="Calibri"/>
                        <a:ea typeface="Times New Roman"/>
                        <a:cs typeface="Times New Roman"/>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2D69A"/>
                    </a:solidFill>
                  </a:tcPr>
                </a:tc>
                <a:tc>
                  <a:txBody>
                    <a:bodyPr/>
                    <a:lstStyle/>
                    <a:p>
                      <a:pPr algn="just">
                        <a:lnSpc>
                          <a:spcPct val="115000"/>
                        </a:lnSpc>
                        <a:spcAft>
                          <a:spcPts val="0"/>
                        </a:spcAft>
                      </a:pPr>
                      <a:r>
                        <a:rPr lang="en-US" sz="1200" b="1" dirty="0" smtClean="0">
                          <a:solidFill>
                            <a:srgbClr val="000000"/>
                          </a:solidFill>
                          <a:latin typeface="Calibri"/>
                          <a:ea typeface="Times New Roman"/>
                          <a:cs typeface="Times New Roman"/>
                        </a:rPr>
                        <a:t>SO 2.2</a:t>
                      </a:r>
                    </a:p>
                    <a:p>
                      <a:pPr algn="just">
                        <a:lnSpc>
                          <a:spcPct val="115000"/>
                        </a:lnSpc>
                        <a:spcAft>
                          <a:spcPts val="0"/>
                        </a:spcAft>
                      </a:pPr>
                      <a:r>
                        <a:rPr lang="el-GR" sz="1200" b="1" dirty="0" smtClean="0">
                          <a:solidFill>
                            <a:srgbClr val="000000"/>
                          </a:solidFill>
                          <a:latin typeface="Calibri"/>
                          <a:ea typeface="Times New Roman"/>
                          <a:cs typeface="Times New Roman"/>
                        </a:rPr>
                        <a:t>Αειφόρες</a:t>
                      </a:r>
                      <a:r>
                        <a:rPr lang="el-GR" sz="1200" b="1" baseline="0" dirty="0" smtClean="0">
                          <a:solidFill>
                            <a:srgbClr val="000000"/>
                          </a:solidFill>
                          <a:latin typeface="Calibri"/>
                          <a:ea typeface="Times New Roman"/>
                          <a:cs typeface="Times New Roman"/>
                        </a:rPr>
                        <a:t> περιοχές</a:t>
                      </a:r>
                      <a:r>
                        <a:rPr lang="en-US" sz="1200" b="1" dirty="0" smtClean="0">
                          <a:solidFill>
                            <a:srgbClr val="000000"/>
                          </a:solidFill>
                          <a:latin typeface="Calibri"/>
                          <a:ea typeface="Times New Roman"/>
                          <a:cs typeface="Times New Roman"/>
                        </a:rPr>
                        <a:t>: </a:t>
                      </a:r>
                      <a:r>
                        <a:rPr lang="en-US" sz="1200" dirty="0" smtClean="0">
                          <a:solidFill>
                            <a:srgbClr val="000000"/>
                          </a:solidFill>
                          <a:latin typeface="Calibri"/>
                          <a:ea typeface="Times New Roman"/>
                          <a:cs typeface="Times New Roman"/>
                        </a:rPr>
                        <a:t>fostering transnational cooperation for resource efficiency</a:t>
                      </a:r>
                      <a:r>
                        <a:rPr lang="en-US" sz="1200" baseline="0" dirty="0" smtClean="0">
                          <a:solidFill>
                            <a:srgbClr val="000000"/>
                          </a:solidFill>
                          <a:latin typeface="Calibri"/>
                          <a:ea typeface="Times New Roman"/>
                          <a:cs typeface="Times New Roman"/>
                        </a:rPr>
                        <a:t> and climate change resilience</a:t>
                      </a:r>
                      <a:endParaRPr lang="el-GR" sz="1600" dirty="0">
                        <a:latin typeface="Calibri"/>
                        <a:ea typeface="Times New Roman"/>
                        <a:cs typeface="Times New Roman"/>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2D69A"/>
                    </a:solidFill>
                  </a:tcPr>
                </a:tc>
                <a:tc>
                  <a:txBody>
                    <a:bodyPr/>
                    <a:lstStyle/>
                    <a:p>
                      <a:pPr algn="just">
                        <a:lnSpc>
                          <a:spcPct val="115000"/>
                        </a:lnSpc>
                        <a:spcAft>
                          <a:spcPts val="0"/>
                        </a:spcAft>
                      </a:pPr>
                      <a:r>
                        <a:rPr lang="en-US" sz="1200" b="1" dirty="0" smtClean="0">
                          <a:solidFill>
                            <a:srgbClr val="000000"/>
                          </a:solidFill>
                          <a:latin typeface="Calibri"/>
                          <a:ea typeface="Times New Roman"/>
                          <a:cs typeface="Times New Roman"/>
                        </a:rPr>
                        <a:t>SO 2.3</a:t>
                      </a:r>
                    </a:p>
                    <a:p>
                      <a:pPr algn="just">
                        <a:lnSpc>
                          <a:spcPct val="115000"/>
                        </a:lnSpc>
                        <a:spcAft>
                          <a:spcPts val="0"/>
                        </a:spcAft>
                      </a:pPr>
                      <a:r>
                        <a:rPr lang="el-GR" sz="1200" b="1" dirty="0" smtClean="0">
                          <a:solidFill>
                            <a:srgbClr val="000000"/>
                          </a:solidFill>
                          <a:latin typeface="Calibri"/>
                          <a:ea typeface="Times New Roman"/>
                          <a:cs typeface="Times New Roman"/>
                        </a:rPr>
                        <a:t>Περιβαλλοντικό</a:t>
                      </a:r>
                      <a:r>
                        <a:rPr lang="el-GR" sz="1200" b="1" baseline="0" dirty="0" smtClean="0">
                          <a:solidFill>
                            <a:srgbClr val="000000"/>
                          </a:solidFill>
                          <a:latin typeface="Calibri"/>
                          <a:ea typeface="Times New Roman"/>
                          <a:cs typeface="Times New Roman"/>
                        </a:rPr>
                        <a:t> θεσμικό πλαίσιο</a:t>
                      </a:r>
                      <a:r>
                        <a:rPr lang="en-US" sz="1200" b="1" dirty="0" smtClean="0">
                          <a:solidFill>
                            <a:srgbClr val="000000"/>
                          </a:solidFill>
                          <a:latin typeface="Calibri"/>
                          <a:ea typeface="Times New Roman"/>
                          <a:cs typeface="Times New Roman"/>
                        </a:rPr>
                        <a:t>: </a:t>
                      </a:r>
                      <a:r>
                        <a:rPr lang="en-US" sz="1200" dirty="0" smtClean="0">
                          <a:solidFill>
                            <a:srgbClr val="000000"/>
                          </a:solidFill>
                          <a:latin typeface="Calibri"/>
                          <a:ea typeface="Times New Roman"/>
                          <a:cs typeface="Times New Roman"/>
                        </a:rPr>
                        <a:t>improving transnational governance capacities</a:t>
                      </a:r>
                      <a:endParaRPr lang="el-GR" sz="1600" dirty="0">
                        <a:latin typeface="Calibri"/>
                        <a:ea typeface="Times New Roman"/>
                        <a:cs typeface="Times New Roman"/>
                      </a:endParaRPr>
                    </a:p>
                  </a:txBody>
                  <a:tcPr marL="68580" marR="6858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2D69A"/>
                    </a:solidFill>
                  </a:tcPr>
                </a:tc>
              </a:tr>
            </a:tbl>
          </a:graphicData>
        </a:graphic>
      </p:graphicFrame>
      <p:grpSp>
        <p:nvGrpSpPr>
          <p:cNvPr id="6149" name="32 - Ομάδα"/>
          <p:cNvGrpSpPr>
            <a:grpSpLocks/>
          </p:cNvGrpSpPr>
          <p:nvPr/>
        </p:nvGrpSpPr>
        <p:grpSpPr bwMode="auto">
          <a:xfrm>
            <a:off x="1320800" y="2581275"/>
            <a:ext cx="2955925" cy="703263"/>
            <a:chOff x="1714480" y="2380580"/>
            <a:chExt cx="2955708" cy="704421"/>
          </a:xfrm>
        </p:grpSpPr>
        <p:grpSp>
          <p:nvGrpSpPr>
            <p:cNvPr id="6174" name="16 - Ομάδα"/>
            <p:cNvGrpSpPr>
              <a:grpSpLocks/>
            </p:cNvGrpSpPr>
            <p:nvPr/>
          </p:nvGrpSpPr>
          <p:grpSpPr bwMode="auto">
            <a:xfrm>
              <a:off x="1714480" y="2380580"/>
              <a:ext cx="2955708" cy="704421"/>
              <a:chOff x="0" y="3510481"/>
              <a:chExt cx="2955708" cy="704421"/>
            </a:xfrm>
          </p:grpSpPr>
          <p:sp>
            <p:nvSpPr>
              <p:cNvPr id="6176" name="AutoShape 10"/>
              <p:cNvSpPr>
                <a:spLocks noChangeArrowheads="1"/>
              </p:cNvSpPr>
              <p:nvPr/>
            </p:nvSpPr>
            <p:spPr bwMode="gray">
              <a:xfrm>
                <a:off x="0" y="3510481"/>
                <a:ext cx="2955708" cy="704421"/>
              </a:xfrm>
              <a:prstGeom prst="roundRect">
                <a:avLst>
                  <a:gd name="adj" fmla="val 48741"/>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lIns="0" rIns="360000" anchor="ctr"/>
              <a:lstStyle>
                <a:lvl1pPr marL="3175">
                  <a:defRPr sz="2400">
                    <a:solidFill>
                      <a:schemeClr val="tx1"/>
                    </a:solidFill>
                    <a:latin typeface="Arial" charset="0"/>
                    <a:ea typeface="ＭＳ Ｐゴシック" pitchFamily="-28" charset="-128"/>
                  </a:defRPr>
                </a:lvl1pPr>
                <a:lvl2pPr marL="742950" indent="-285750">
                  <a:defRPr sz="2400">
                    <a:solidFill>
                      <a:schemeClr val="tx1"/>
                    </a:solidFill>
                    <a:latin typeface="Arial" charset="0"/>
                    <a:ea typeface="ＭＳ Ｐゴシック" pitchFamily="-28" charset="-128"/>
                  </a:defRPr>
                </a:lvl2pPr>
                <a:lvl3pPr marL="1143000" indent="-228600">
                  <a:defRPr sz="2400">
                    <a:solidFill>
                      <a:schemeClr val="tx1"/>
                    </a:solidFill>
                    <a:latin typeface="Arial" charset="0"/>
                    <a:ea typeface="ＭＳ Ｐゴシック" pitchFamily="-28" charset="-128"/>
                  </a:defRPr>
                </a:lvl3pPr>
                <a:lvl4pPr marL="1600200" indent="-228600">
                  <a:defRPr sz="2400">
                    <a:solidFill>
                      <a:schemeClr val="tx1"/>
                    </a:solidFill>
                    <a:latin typeface="Arial" charset="0"/>
                    <a:ea typeface="ＭＳ Ｐゴシック" pitchFamily="-28" charset="-128"/>
                  </a:defRPr>
                </a:lvl4pPr>
                <a:lvl5pPr marL="2057400" indent="-228600">
                  <a:defRPr sz="24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r" eaLnBrk="1" hangingPunct="1">
                  <a:lnSpc>
                    <a:spcPct val="120000"/>
                  </a:lnSpc>
                </a:pPr>
                <a:r>
                  <a:rPr lang="el-GR" altLang="en-US" sz="1400" dirty="0" smtClean="0">
                    <a:solidFill>
                      <a:schemeClr val="bg1"/>
                    </a:solidFill>
                    <a:latin typeface="Verdana" pitchFamily="34" charset="0"/>
                    <a:ea typeface="Arial Unicode MS" pitchFamily="34" charset="-128"/>
                    <a:cs typeface="Arial Unicode MS" pitchFamily="34" charset="-128"/>
                  </a:rPr>
                  <a:t>    Ανταγωνιστικότητα ΜΜΕ</a:t>
                </a:r>
                <a:endParaRPr lang="fr-BE" altLang="en-US" sz="1400" dirty="0">
                  <a:solidFill>
                    <a:schemeClr val="bg1"/>
                  </a:solidFill>
                  <a:latin typeface="Verdana" pitchFamily="34" charset="0"/>
                  <a:ea typeface="Arial Unicode MS" pitchFamily="34" charset="-128"/>
                  <a:cs typeface="Arial Unicode MS" pitchFamily="34" charset="-128"/>
                </a:endParaRPr>
              </a:p>
            </p:txBody>
          </p:sp>
          <p:sp>
            <p:nvSpPr>
              <p:cNvPr id="6177" name="Freeform 1141"/>
              <p:cNvSpPr>
                <a:spLocks/>
              </p:cNvSpPr>
              <p:nvPr/>
            </p:nvSpPr>
            <p:spPr bwMode="gray">
              <a:xfrm>
                <a:off x="165172" y="3770719"/>
                <a:ext cx="271230" cy="265976"/>
              </a:xfrm>
              <a:custGeom>
                <a:avLst/>
                <a:gdLst>
                  <a:gd name="T0" fmla="*/ 0 w 156"/>
                  <a:gd name="T1" fmla="*/ 2147483647 h 128"/>
                  <a:gd name="T2" fmla="*/ 0 w 156"/>
                  <a:gd name="T3" fmla="*/ 2147483647 h 128"/>
                  <a:gd name="T4" fmla="*/ 2147483647 w 156"/>
                  <a:gd name="T5" fmla="*/ 2147483647 h 128"/>
                  <a:gd name="T6" fmla="*/ 2147483647 w 156"/>
                  <a:gd name="T7" fmla="*/ 2147483647 h 128"/>
                  <a:gd name="T8" fmla="*/ 2147483647 w 156"/>
                  <a:gd name="T9" fmla="*/ 2147483647 h 128"/>
                  <a:gd name="T10" fmla="*/ 2147483647 w 156"/>
                  <a:gd name="T11" fmla="*/ 0 h 128"/>
                  <a:gd name="T12" fmla="*/ 2147483647 w 156"/>
                  <a:gd name="T13" fmla="*/ 2147483647 h 128"/>
                  <a:gd name="T14" fmla="*/ 2147483647 w 156"/>
                  <a:gd name="T15" fmla="*/ 2147483647 h 128"/>
                  <a:gd name="T16" fmla="*/ 2147483647 w 156"/>
                  <a:gd name="T17" fmla="*/ 2147483647 h 128"/>
                  <a:gd name="T18" fmla="*/ 2147483647 w 156"/>
                  <a:gd name="T19" fmla="*/ 2147483647 h 128"/>
                  <a:gd name="T20" fmla="*/ 2147483647 w 156"/>
                  <a:gd name="T21" fmla="*/ 2147483647 h 128"/>
                  <a:gd name="T22" fmla="*/ 2147483647 w 156"/>
                  <a:gd name="T23" fmla="*/ 2147483647 h 128"/>
                  <a:gd name="T24" fmla="*/ 2147483647 w 156"/>
                  <a:gd name="T25" fmla="*/ 2147483647 h 128"/>
                  <a:gd name="T26" fmla="*/ 2147483647 w 156"/>
                  <a:gd name="T27" fmla="*/ 2147483647 h 128"/>
                  <a:gd name="T28" fmla="*/ 2147483647 w 156"/>
                  <a:gd name="T29" fmla="*/ 2147483647 h 128"/>
                  <a:gd name="T30" fmla="*/ 2147483647 w 156"/>
                  <a:gd name="T31" fmla="*/ 2147483647 h 128"/>
                  <a:gd name="T32" fmla="*/ 2147483647 w 156"/>
                  <a:gd name="T33" fmla="*/ 2147483647 h 128"/>
                  <a:gd name="T34" fmla="*/ 2147483647 w 156"/>
                  <a:gd name="T35" fmla="*/ 2147483647 h 128"/>
                  <a:gd name="T36" fmla="*/ 2147483647 w 156"/>
                  <a:gd name="T37" fmla="*/ 2147483647 h 128"/>
                  <a:gd name="T38" fmla="*/ 2147483647 w 156"/>
                  <a:gd name="T39" fmla="*/ 2147483647 h 128"/>
                  <a:gd name="T40" fmla="*/ 2147483647 w 156"/>
                  <a:gd name="T41" fmla="*/ 2147483647 h 128"/>
                  <a:gd name="T42" fmla="*/ 2147483647 w 156"/>
                  <a:gd name="T43" fmla="*/ 2147483647 h 128"/>
                  <a:gd name="T44" fmla="*/ 2147483647 w 156"/>
                  <a:gd name="T45" fmla="*/ 2147483647 h 128"/>
                  <a:gd name="T46" fmla="*/ 2147483647 w 156"/>
                  <a:gd name="T47" fmla="*/ 2147483647 h 128"/>
                  <a:gd name="T48" fmla="*/ 2147483647 w 156"/>
                  <a:gd name="T49" fmla="*/ 2147483647 h 128"/>
                  <a:gd name="T50" fmla="*/ 2147483647 w 156"/>
                  <a:gd name="T51" fmla="*/ 2147483647 h 128"/>
                  <a:gd name="T52" fmla="*/ 2147483647 w 156"/>
                  <a:gd name="T53" fmla="*/ 2147483647 h 128"/>
                  <a:gd name="T54" fmla="*/ 2147483647 w 156"/>
                  <a:gd name="T55" fmla="*/ 2147483647 h 128"/>
                  <a:gd name="T56" fmla="*/ 2147483647 w 156"/>
                  <a:gd name="T57" fmla="*/ 2147483647 h 128"/>
                  <a:gd name="T58" fmla="*/ 2147483647 w 156"/>
                  <a:gd name="T59" fmla="*/ 2147483647 h 128"/>
                  <a:gd name="T60" fmla="*/ 2147483647 w 156"/>
                  <a:gd name="T61" fmla="*/ 2147483647 h 128"/>
                  <a:gd name="T62" fmla="*/ 2147483647 w 156"/>
                  <a:gd name="T63" fmla="*/ 2147483647 h 128"/>
                  <a:gd name="T64" fmla="*/ 2147483647 w 156"/>
                  <a:gd name="T65" fmla="*/ 2147483647 h 128"/>
                  <a:gd name="T66" fmla="*/ 2147483647 w 156"/>
                  <a:gd name="T67" fmla="*/ 2147483647 h 128"/>
                  <a:gd name="T68" fmla="*/ 2147483647 w 156"/>
                  <a:gd name="T69" fmla="*/ 2147483647 h 128"/>
                  <a:gd name="T70" fmla="*/ 2147483647 w 156"/>
                  <a:gd name="T71" fmla="*/ 2147483647 h 128"/>
                  <a:gd name="T72" fmla="*/ 2147483647 w 156"/>
                  <a:gd name="T73" fmla="*/ 2147483647 h 128"/>
                  <a:gd name="T74" fmla="*/ 2147483647 w 156"/>
                  <a:gd name="T75" fmla="*/ 2147483647 h 128"/>
                  <a:gd name="T76" fmla="*/ 2147483647 w 156"/>
                  <a:gd name="T77" fmla="*/ 2147483647 h 128"/>
                  <a:gd name="T78" fmla="*/ 2147483647 w 156"/>
                  <a:gd name="T79" fmla="*/ 2147483647 h 128"/>
                  <a:gd name="T80" fmla="*/ 2147483647 w 156"/>
                  <a:gd name="T81" fmla="*/ 2147483647 h 128"/>
                  <a:gd name="T82" fmla="*/ 0 w 156"/>
                  <a:gd name="T83" fmla="*/ 2147483647 h 128"/>
                  <a:gd name="T84" fmla="*/ 0 w 156"/>
                  <a:gd name="T85" fmla="*/ 2147483647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6"/>
                  <a:gd name="T130" fmla="*/ 0 h 128"/>
                  <a:gd name="T131" fmla="*/ 156 w 156"/>
                  <a:gd name="T132" fmla="*/ 128 h 1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6" h="128">
                    <a:moveTo>
                      <a:pt x="0" y="123"/>
                    </a:moveTo>
                    <a:lnTo>
                      <a:pt x="0" y="19"/>
                    </a:lnTo>
                    <a:lnTo>
                      <a:pt x="31" y="7"/>
                    </a:lnTo>
                    <a:lnTo>
                      <a:pt x="50" y="0"/>
                    </a:lnTo>
                    <a:lnTo>
                      <a:pt x="99" y="31"/>
                    </a:lnTo>
                    <a:lnTo>
                      <a:pt x="99" y="52"/>
                    </a:lnTo>
                    <a:lnTo>
                      <a:pt x="125" y="48"/>
                    </a:lnTo>
                    <a:lnTo>
                      <a:pt x="156" y="66"/>
                    </a:lnTo>
                    <a:lnTo>
                      <a:pt x="156" y="123"/>
                    </a:lnTo>
                    <a:lnTo>
                      <a:pt x="156" y="128"/>
                    </a:lnTo>
                    <a:lnTo>
                      <a:pt x="135" y="128"/>
                    </a:lnTo>
                    <a:lnTo>
                      <a:pt x="125" y="128"/>
                    </a:lnTo>
                    <a:lnTo>
                      <a:pt x="125" y="52"/>
                    </a:lnTo>
                    <a:lnTo>
                      <a:pt x="114" y="55"/>
                    </a:lnTo>
                    <a:lnTo>
                      <a:pt x="114" y="128"/>
                    </a:lnTo>
                    <a:lnTo>
                      <a:pt x="109" y="128"/>
                    </a:lnTo>
                    <a:lnTo>
                      <a:pt x="109" y="57"/>
                    </a:lnTo>
                    <a:lnTo>
                      <a:pt x="99" y="57"/>
                    </a:lnTo>
                    <a:lnTo>
                      <a:pt x="99" y="128"/>
                    </a:lnTo>
                    <a:lnTo>
                      <a:pt x="95" y="128"/>
                    </a:lnTo>
                    <a:lnTo>
                      <a:pt x="95" y="59"/>
                    </a:lnTo>
                    <a:lnTo>
                      <a:pt x="85" y="59"/>
                    </a:lnTo>
                    <a:lnTo>
                      <a:pt x="85" y="128"/>
                    </a:lnTo>
                    <a:lnTo>
                      <a:pt x="83" y="128"/>
                    </a:lnTo>
                    <a:lnTo>
                      <a:pt x="80" y="128"/>
                    </a:lnTo>
                    <a:lnTo>
                      <a:pt x="50" y="128"/>
                    </a:lnTo>
                    <a:lnTo>
                      <a:pt x="50" y="5"/>
                    </a:lnTo>
                    <a:lnTo>
                      <a:pt x="36" y="10"/>
                    </a:lnTo>
                    <a:lnTo>
                      <a:pt x="36" y="128"/>
                    </a:lnTo>
                    <a:lnTo>
                      <a:pt x="31" y="128"/>
                    </a:lnTo>
                    <a:lnTo>
                      <a:pt x="31" y="12"/>
                    </a:lnTo>
                    <a:lnTo>
                      <a:pt x="19" y="17"/>
                    </a:lnTo>
                    <a:lnTo>
                      <a:pt x="19" y="128"/>
                    </a:lnTo>
                    <a:lnTo>
                      <a:pt x="14" y="128"/>
                    </a:lnTo>
                    <a:lnTo>
                      <a:pt x="14" y="19"/>
                    </a:lnTo>
                    <a:lnTo>
                      <a:pt x="5" y="24"/>
                    </a:lnTo>
                    <a:lnTo>
                      <a:pt x="5" y="128"/>
                    </a:lnTo>
                    <a:lnTo>
                      <a:pt x="0" y="128"/>
                    </a:lnTo>
                    <a:lnTo>
                      <a:pt x="0" y="123"/>
                    </a:lnTo>
                    <a:close/>
                  </a:path>
                </a:pathLst>
              </a:custGeom>
              <a:solidFill>
                <a:srgbClr val="223A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28" charset="-128"/>
                  </a:defRPr>
                </a:lvl1pPr>
                <a:lvl2pPr marL="742950" indent="-285750">
                  <a:defRPr sz="2400">
                    <a:solidFill>
                      <a:schemeClr val="tx1"/>
                    </a:solidFill>
                    <a:latin typeface="Arial" charset="0"/>
                    <a:ea typeface="ＭＳ Ｐゴシック" pitchFamily="-28" charset="-128"/>
                  </a:defRPr>
                </a:lvl2pPr>
                <a:lvl3pPr marL="1143000" indent="-228600">
                  <a:defRPr sz="2400">
                    <a:solidFill>
                      <a:schemeClr val="tx1"/>
                    </a:solidFill>
                    <a:latin typeface="Arial" charset="0"/>
                    <a:ea typeface="ＭＳ Ｐゴシック" pitchFamily="-28" charset="-128"/>
                  </a:defRPr>
                </a:lvl3pPr>
                <a:lvl4pPr marL="1600200" indent="-228600">
                  <a:defRPr sz="2400">
                    <a:solidFill>
                      <a:schemeClr val="tx1"/>
                    </a:solidFill>
                    <a:latin typeface="Arial" charset="0"/>
                    <a:ea typeface="ＭＳ Ｐゴシック" pitchFamily="-28" charset="-128"/>
                  </a:defRPr>
                </a:lvl4pPr>
                <a:lvl5pPr marL="2057400" indent="-228600">
                  <a:defRPr sz="24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28" charset="-128"/>
                  </a:defRPr>
                </a:lvl9pPr>
              </a:lstStyle>
              <a:p>
                <a:endParaRPr lang="en-GB" altLang="el-GR" sz="3200"/>
              </a:p>
            </p:txBody>
          </p:sp>
          <p:sp>
            <p:nvSpPr>
              <p:cNvPr id="6178" name="Oval 1185"/>
              <p:cNvSpPr>
                <a:spLocks noChangeArrowheads="1"/>
              </p:cNvSpPr>
              <p:nvPr/>
            </p:nvSpPr>
            <p:spPr bwMode="gray">
              <a:xfrm>
                <a:off x="45205" y="3600328"/>
                <a:ext cx="512902" cy="608836"/>
              </a:xfrm>
              <a:prstGeom prst="ellipse">
                <a:avLst/>
              </a:prstGeom>
              <a:noFill/>
              <a:ln w="412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28" charset="-128"/>
                  </a:defRPr>
                </a:lvl1pPr>
                <a:lvl2pPr marL="742950" indent="-285750">
                  <a:defRPr sz="2400">
                    <a:solidFill>
                      <a:schemeClr val="tx1"/>
                    </a:solidFill>
                    <a:latin typeface="Arial" charset="0"/>
                    <a:ea typeface="ＭＳ Ｐゴシック" pitchFamily="-28" charset="-128"/>
                  </a:defRPr>
                </a:lvl2pPr>
                <a:lvl3pPr marL="1143000" indent="-228600">
                  <a:defRPr sz="2400">
                    <a:solidFill>
                      <a:schemeClr val="tx1"/>
                    </a:solidFill>
                    <a:latin typeface="Arial" charset="0"/>
                    <a:ea typeface="ＭＳ Ｐゴシック" pitchFamily="-28" charset="-128"/>
                  </a:defRPr>
                </a:lvl3pPr>
                <a:lvl4pPr marL="1600200" indent="-228600">
                  <a:defRPr sz="2400">
                    <a:solidFill>
                      <a:schemeClr val="tx1"/>
                    </a:solidFill>
                    <a:latin typeface="Arial" charset="0"/>
                    <a:ea typeface="ＭＳ Ｐゴシック" pitchFamily="-28" charset="-128"/>
                  </a:defRPr>
                </a:lvl4pPr>
                <a:lvl5pPr marL="2057400" indent="-228600">
                  <a:defRPr sz="24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28" charset="-128"/>
                  </a:defRPr>
                </a:lvl9pPr>
              </a:lstStyle>
              <a:p>
                <a:pPr eaLnBrk="1" hangingPunct="1"/>
                <a:endParaRPr lang="fr-BE" altLang="fr-FR" sz="3200">
                  <a:solidFill>
                    <a:srgbClr val="0F5494"/>
                  </a:solidFill>
                  <a:latin typeface="Verdana" pitchFamily="34" charset="0"/>
                  <a:ea typeface="Arial Unicode MS" pitchFamily="34" charset="-128"/>
                  <a:cs typeface="Arial Unicode MS" pitchFamily="34" charset="-128"/>
                </a:endParaRPr>
              </a:p>
            </p:txBody>
          </p:sp>
        </p:grpSp>
        <p:sp>
          <p:nvSpPr>
            <p:cNvPr id="6175" name="Oval 40"/>
            <p:cNvSpPr>
              <a:spLocks noChangeArrowheads="1"/>
            </p:cNvSpPr>
            <p:nvPr/>
          </p:nvSpPr>
          <p:spPr bwMode="gray">
            <a:xfrm>
              <a:off x="4286248" y="2571744"/>
              <a:ext cx="340776" cy="407276"/>
            </a:xfrm>
            <a:prstGeom prst="ellipse">
              <a:avLst/>
            </a:prstGeom>
            <a:solidFill>
              <a:schemeClr val="bg1"/>
            </a:solidFill>
            <a:ln w="9525" algn="ctr">
              <a:solidFill>
                <a:srgbClr val="FF9900"/>
              </a:solidFill>
              <a:round/>
              <a:headEnd/>
              <a:tailEnd/>
            </a:ln>
          </p:spPr>
          <p:txBody>
            <a:bodyPr wrap="none" anchor="ctr"/>
            <a:lstStyle>
              <a:lvl1pPr marL="3175">
                <a:defRPr sz="2400">
                  <a:solidFill>
                    <a:schemeClr val="tx1"/>
                  </a:solidFill>
                  <a:latin typeface="Arial" charset="0"/>
                  <a:ea typeface="ＭＳ Ｐゴシック" pitchFamily="-28" charset="-128"/>
                </a:defRPr>
              </a:lvl1pPr>
              <a:lvl2pPr marL="742950" indent="-285750">
                <a:defRPr sz="2400">
                  <a:solidFill>
                    <a:schemeClr val="tx1"/>
                  </a:solidFill>
                  <a:latin typeface="Arial" charset="0"/>
                  <a:ea typeface="ＭＳ Ｐゴシック" pitchFamily="-28" charset="-128"/>
                </a:defRPr>
              </a:lvl2pPr>
              <a:lvl3pPr marL="1143000" indent="-228600">
                <a:defRPr sz="2400">
                  <a:solidFill>
                    <a:schemeClr val="tx1"/>
                  </a:solidFill>
                  <a:latin typeface="Arial" charset="0"/>
                  <a:ea typeface="ＭＳ Ｐゴシック" pitchFamily="-28" charset="-128"/>
                </a:defRPr>
              </a:lvl3pPr>
              <a:lvl4pPr marL="1600200" indent="-228600">
                <a:defRPr sz="2400">
                  <a:solidFill>
                    <a:schemeClr val="tx1"/>
                  </a:solidFill>
                  <a:latin typeface="Arial" charset="0"/>
                  <a:ea typeface="ＭＳ Ｐゴシック" pitchFamily="-28" charset="-128"/>
                </a:defRPr>
              </a:lvl4pPr>
              <a:lvl5pPr marL="2057400" indent="-228600">
                <a:defRPr sz="24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20000"/>
                </a:lnSpc>
              </a:pPr>
              <a:r>
                <a:rPr lang="fr-BE" altLang="en-US" sz="3200" b="1">
                  <a:solidFill>
                    <a:srgbClr val="FF9900"/>
                  </a:solidFill>
                  <a:latin typeface="Verdana" pitchFamily="34" charset="0"/>
                  <a:ea typeface="Arial Unicode MS" pitchFamily="34" charset="-128"/>
                  <a:cs typeface="Arial Unicode MS" pitchFamily="34" charset="-128"/>
                </a:rPr>
                <a:t>3</a:t>
              </a:r>
              <a:endParaRPr lang="fr-FR" altLang="en-US" sz="3200" b="1">
                <a:solidFill>
                  <a:srgbClr val="FF9900"/>
                </a:solidFill>
                <a:latin typeface="Verdana" pitchFamily="34" charset="0"/>
                <a:ea typeface="Arial Unicode MS" pitchFamily="34" charset="-128"/>
                <a:cs typeface="Arial Unicode MS" pitchFamily="34" charset="-128"/>
              </a:endParaRPr>
            </a:p>
          </p:txBody>
        </p:sp>
      </p:grpSp>
      <p:grpSp>
        <p:nvGrpSpPr>
          <p:cNvPr id="6150" name="33 - Ομάδα"/>
          <p:cNvGrpSpPr>
            <a:grpSpLocks/>
          </p:cNvGrpSpPr>
          <p:nvPr/>
        </p:nvGrpSpPr>
        <p:grpSpPr bwMode="auto">
          <a:xfrm>
            <a:off x="1320800" y="3343277"/>
            <a:ext cx="2955925" cy="704998"/>
            <a:chOff x="1714480" y="3143248"/>
            <a:chExt cx="2955708" cy="704421"/>
          </a:xfrm>
        </p:grpSpPr>
        <p:grpSp>
          <p:nvGrpSpPr>
            <p:cNvPr id="6169" name="20 - Ομάδα"/>
            <p:cNvGrpSpPr>
              <a:grpSpLocks/>
            </p:cNvGrpSpPr>
            <p:nvPr/>
          </p:nvGrpSpPr>
          <p:grpSpPr bwMode="auto">
            <a:xfrm>
              <a:off x="1714480" y="3143248"/>
              <a:ext cx="2955708" cy="704421"/>
              <a:chOff x="6008780" y="3487331"/>
              <a:chExt cx="2955708" cy="704421"/>
            </a:xfrm>
          </p:grpSpPr>
          <p:sp>
            <p:nvSpPr>
              <p:cNvPr id="6171" name="AutoShape 10"/>
              <p:cNvSpPr>
                <a:spLocks noChangeArrowheads="1"/>
              </p:cNvSpPr>
              <p:nvPr/>
            </p:nvSpPr>
            <p:spPr bwMode="gray">
              <a:xfrm>
                <a:off x="6008780" y="3487331"/>
                <a:ext cx="2955708" cy="704421"/>
              </a:xfrm>
              <a:prstGeom prst="roundRect">
                <a:avLst>
                  <a:gd name="adj" fmla="val 48741"/>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0" rIns="360000" anchor="ctr"/>
              <a:lstStyle>
                <a:lvl1pPr marL="3175">
                  <a:defRPr sz="2400">
                    <a:solidFill>
                      <a:schemeClr val="tx1"/>
                    </a:solidFill>
                    <a:latin typeface="Arial" charset="0"/>
                    <a:ea typeface="ＭＳ Ｐゴシック" pitchFamily="-28" charset="-128"/>
                  </a:defRPr>
                </a:lvl1pPr>
                <a:lvl2pPr marL="742950" indent="-285750">
                  <a:defRPr sz="2400">
                    <a:solidFill>
                      <a:schemeClr val="tx1"/>
                    </a:solidFill>
                    <a:latin typeface="Arial" charset="0"/>
                    <a:ea typeface="ＭＳ Ｐゴシック" pitchFamily="-28" charset="-128"/>
                  </a:defRPr>
                </a:lvl2pPr>
                <a:lvl3pPr marL="1143000" indent="-228600">
                  <a:defRPr sz="2400">
                    <a:solidFill>
                      <a:schemeClr val="tx1"/>
                    </a:solidFill>
                    <a:latin typeface="Arial" charset="0"/>
                    <a:ea typeface="ＭＳ Ｐゴシック" pitchFamily="-28" charset="-128"/>
                  </a:defRPr>
                </a:lvl3pPr>
                <a:lvl4pPr marL="1600200" indent="-228600">
                  <a:defRPr sz="2400">
                    <a:solidFill>
                      <a:schemeClr val="tx1"/>
                    </a:solidFill>
                    <a:latin typeface="Arial" charset="0"/>
                    <a:ea typeface="ＭＳ Ｐゴシック" pitchFamily="-28" charset="-128"/>
                  </a:defRPr>
                </a:lvl4pPr>
                <a:lvl5pPr marL="2057400" indent="-228600">
                  <a:defRPr sz="24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r" eaLnBrk="1" hangingPunct="1">
                  <a:lnSpc>
                    <a:spcPct val="120000"/>
                  </a:lnSpc>
                </a:pPr>
                <a:r>
                  <a:rPr lang="el-GR" altLang="en-US" sz="1400" dirty="0" smtClean="0">
                    <a:solidFill>
                      <a:schemeClr val="bg1"/>
                    </a:solidFill>
                    <a:latin typeface="Verdana" pitchFamily="34" charset="0"/>
                    <a:ea typeface="Arial Unicode MS" pitchFamily="34" charset="-128"/>
                    <a:cs typeface="Arial Unicode MS" pitchFamily="34" charset="-128"/>
                  </a:rPr>
                  <a:t>       Καλύτερη εκπαίδευση &amp; κατάρτιση</a:t>
                </a:r>
                <a:endParaRPr lang="fr-BE" altLang="en-US" sz="1400" dirty="0">
                  <a:solidFill>
                    <a:schemeClr val="bg1"/>
                  </a:solidFill>
                  <a:latin typeface="Verdana" pitchFamily="34" charset="0"/>
                  <a:ea typeface="Arial Unicode MS" pitchFamily="34" charset="-128"/>
                  <a:cs typeface="Arial Unicode MS" pitchFamily="34" charset="-128"/>
                </a:endParaRPr>
              </a:p>
            </p:txBody>
          </p:sp>
          <p:sp>
            <p:nvSpPr>
              <p:cNvPr id="6172" name="Oval 792"/>
              <p:cNvSpPr>
                <a:spLocks noChangeArrowheads="1"/>
              </p:cNvSpPr>
              <p:nvPr/>
            </p:nvSpPr>
            <p:spPr bwMode="gray">
              <a:xfrm>
                <a:off x="6052246" y="3606562"/>
                <a:ext cx="509425" cy="560901"/>
              </a:xfrm>
              <a:prstGeom prst="ellipse">
                <a:avLst/>
              </a:prstGeom>
              <a:solidFill>
                <a:srgbClr val="B1D3D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28" charset="-128"/>
                  </a:defRPr>
                </a:lvl1pPr>
                <a:lvl2pPr marL="742950" indent="-285750">
                  <a:defRPr sz="2400">
                    <a:solidFill>
                      <a:schemeClr val="tx1"/>
                    </a:solidFill>
                    <a:latin typeface="Arial" charset="0"/>
                    <a:ea typeface="ＭＳ Ｐゴシック" pitchFamily="-28" charset="-128"/>
                  </a:defRPr>
                </a:lvl2pPr>
                <a:lvl3pPr marL="1143000" indent="-228600">
                  <a:defRPr sz="2400">
                    <a:solidFill>
                      <a:schemeClr val="tx1"/>
                    </a:solidFill>
                    <a:latin typeface="Arial" charset="0"/>
                    <a:ea typeface="ＭＳ Ｐゴシック" pitchFamily="-28" charset="-128"/>
                  </a:defRPr>
                </a:lvl3pPr>
                <a:lvl4pPr marL="1600200" indent="-228600">
                  <a:defRPr sz="2400">
                    <a:solidFill>
                      <a:schemeClr val="tx1"/>
                    </a:solidFill>
                    <a:latin typeface="Arial" charset="0"/>
                    <a:ea typeface="ＭＳ Ｐゴシック" pitchFamily="-28" charset="-128"/>
                  </a:defRPr>
                </a:lvl4pPr>
                <a:lvl5pPr marL="2057400" indent="-228600">
                  <a:defRPr sz="24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28" charset="-128"/>
                  </a:defRPr>
                </a:lvl9pPr>
              </a:lstStyle>
              <a:p>
                <a:pPr eaLnBrk="1" hangingPunct="1"/>
                <a:endParaRPr lang="fr-BE" altLang="fr-FR" sz="3200">
                  <a:solidFill>
                    <a:srgbClr val="0F5494"/>
                  </a:solidFill>
                  <a:latin typeface="Verdana" pitchFamily="34" charset="0"/>
                  <a:ea typeface="Arial Unicode MS" pitchFamily="34" charset="-128"/>
                  <a:cs typeface="Arial Unicode MS" pitchFamily="34" charset="-128"/>
                </a:endParaRPr>
              </a:p>
            </p:txBody>
          </p:sp>
          <p:sp>
            <p:nvSpPr>
              <p:cNvPr id="6173" name="Freeform 816"/>
              <p:cNvSpPr>
                <a:spLocks/>
              </p:cNvSpPr>
              <p:nvPr/>
            </p:nvSpPr>
            <p:spPr bwMode="gray">
              <a:xfrm>
                <a:off x="6142656" y="3764485"/>
                <a:ext cx="311219" cy="259742"/>
              </a:xfrm>
              <a:custGeom>
                <a:avLst/>
                <a:gdLst>
                  <a:gd name="T0" fmla="*/ 2147483647 w 76"/>
                  <a:gd name="T1" fmla="*/ 2147483647 h 53"/>
                  <a:gd name="T2" fmla="*/ 2147483647 w 76"/>
                  <a:gd name="T3" fmla="*/ 2147483647 h 53"/>
                  <a:gd name="T4" fmla="*/ 2147483647 w 76"/>
                  <a:gd name="T5" fmla="*/ 2147483647 h 53"/>
                  <a:gd name="T6" fmla="*/ 2147483647 w 76"/>
                  <a:gd name="T7" fmla="*/ 0 h 53"/>
                  <a:gd name="T8" fmla="*/ 0 w 76"/>
                  <a:gd name="T9" fmla="*/ 2147483647 h 53"/>
                  <a:gd name="T10" fmla="*/ 2147483647 w 76"/>
                  <a:gd name="T11" fmla="*/ 2147483647 h 53"/>
                  <a:gd name="T12" fmla="*/ 2147483647 w 76"/>
                  <a:gd name="T13" fmla="*/ 2147483647 h 53"/>
                  <a:gd name="T14" fmla="*/ 2147483647 w 76"/>
                  <a:gd name="T15" fmla="*/ 2147483647 h 53"/>
                  <a:gd name="T16" fmla="*/ 2147483647 w 76"/>
                  <a:gd name="T17" fmla="*/ 2147483647 h 53"/>
                  <a:gd name="T18" fmla="*/ 2147483647 w 76"/>
                  <a:gd name="T19" fmla="*/ 2147483647 h 53"/>
                  <a:gd name="T20" fmla="*/ 2147483647 w 76"/>
                  <a:gd name="T21" fmla="*/ 2147483647 h 53"/>
                  <a:gd name="T22" fmla="*/ 2147483647 w 76"/>
                  <a:gd name="T23" fmla="*/ 2147483647 h 53"/>
                  <a:gd name="T24" fmla="*/ 2147483647 w 76"/>
                  <a:gd name="T25" fmla="*/ 2147483647 h 53"/>
                  <a:gd name="T26" fmla="*/ 2147483647 w 76"/>
                  <a:gd name="T27" fmla="*/ 2147483647 h 53"/>
                  <a:gd name="T28" fmla="*/ 2147483647 w 76"/>
                  <a:gd name="T29" fmla="*/ 2147483647 h 53"/>
                  <a:gd name="T30" fmla="*/ 2147483647 w 76"/>
                  <a:gd name="T31" fmla="*/ 2147483647 h 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6"/>
                  <a:gd name="T49" fmla="*/ 0 h 53"/>
                  <a:gd name="T50" fmla="*/ 76 w 76"/>
                  <a:gd name="T51" fmla="*/ 53 h 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6" h="53">
                    <a:moveTo>
                      <a:pt x="65" y="26"/>
                    </a:moveTo>
                    <a:cubicBezTo>
                      <a:pt x="64" y="24"/>
                      <a:pt x="62" y="22"/>
                      <a:pt x="60" y="21"/>
                    </a:cubicBezTo>
                    <a:cubicBezTo>
                      <a:pt x="76" y="13"/>
                      <a:pt x="76" y="13"/>
                      <a:pt x="76" y="13"/>
                    </a:cubicBezTo>
                    <a:cubicBezTo>
                      <a:pt x="37" y="0"/>
                      <a:pt x="37" y="0"/>
                      <a:pt x="37" y="0"/>
                    </a:cubicBezTo>
                    <a:cubicBezTo>
                      <a:pt x="0" y="13"/>
                      <a:pt x="0" y="13"/>
                      <a:pt x="0" y="13"/>
                    </a:cubicBezTo>
                    <a:cubicBezTo>
                      <a:pt x="37" y="31"/>
                      <a:pt x="37" y="31"/>
                      <a:pt x="37" y="31"/>
                    </a:cubicBezTo>
                    <a:cubicBezTo>
                      <a:pt x="54" y="22"/>
                      <a:pt x="54" y="22"/>
                      <a:pt x="54" y="22"/>
                    </a:cubicBezTo>
                    <a:cubicBezTo>
                      <a:pt x="37" y="13"/>
                      <a:pt x="37" y="13"/>
                      <a:pt x="37" y="13"/>
                    </a:cubicBezTo>
                    <a:cubicBezTo>
                      <a:pt x="47" y="17"/>
                      <a:pt x="47" y="17"/>
                      <a:pt x="47" y="17"/>
                    </a:cubicBezTo>
                    <a:cubicBezTo>
                      <a:pt x="47" y="17"/>
                      <a:pt x="47" y="17"/>
                      <a:pt x="47" y="17"/>
                    </a:cubicBezTo>
                    <a:cubicBezTo>
                      <a:pt x="51" y="19"/>
                      <a:pt x="61" y="23"/>
                      <a:pt x="63" y="27"/>
                    </a:cubicBezTo>
                    <a:cubicBezTo>
                      <a:pt x="64" y="29"/>
                      <a:pt x="65" y="34"/>
                      <a:pt x="66" y="37"/>
                    </a:cubicBezTo>
                    <a:cubicBezTo>
                      <a:pt x="66" y="53"/>
                      <a:pt x="66" y="53"/>
                      <a:pt x="66" y="53"/>
                    </a:cubicBezTo>
                    <a:cubicBezTo>
                      <a:pt x="69" y="50"/>
                      <a:pt x="74" y="50"/>
                      <a:pt x="74" y="50"/>
                    </a:cubicBezTo>
                    <a:cubicBezTo>
                      <a:pt x="69" y="39"/>
                      <a:pt x="69" y="39"/>
                      <a:pt x="69" y="39"/>
                    </a:cubicBezTo>
                    <a:cubicBezTo>
                      <a:pt x="68" y="36"/>
                      <a:pt x="67" y="29"/>
                      <a:pt x="65" y="26"/>
                    </a:cubicBezTo>
                  </a:path>
                </a:pathLst>
              </a:custGeom>
              <a:solidFill>
                <a:srgbClr val="223A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28" charset="-128"/>
                  </a:defRPr>
                </a:lvl1pPr>
                <a:lvl2pPr marL="742950" indent="-285750">
                  <a:defRPr sz="2400">
                    <a:solidFill>
                      <a:schemeClr val="tx1"/>
                    </a:solidFill>
                    <a:latin typeface="Arial" charset="0"/>
                    <a:ea typeface="ＭＳ Ｐゴシック" pitchFamily="-28" charset="-128"/>
                  </a:defRPr>
                </a:lvl2pPr>
                <a:lvl3pPr marL="1143000" indent="-228600">
                  <a:defRPr sz="2400">
                    <a:solidFill>
                      <a:schemeClr val="tx1"/>
                    </a:solidFill>
                    <a:latin typeface="Arial" charset="0"/>
                    <a:ea typeface="ＭＳ Ｐゴシック" pitchFamily="-28" charset="-128"/>
                  </a:defRPr>
                </a:lvl3pPr>
                <a:lvl4pPr marL="1600200" indent="-228600">
                  <a:defRPr sz="2400">
                    <a:solidFill>
                      <a:schemeClr val="tx1"/>
                    </a:solidFill>
                    <a:latin typeface="Arial" charset="0"/>
                    <a:ea typeface="ＭＳ Ｐゴシック" pitchFamily="-28" charset="-128"/>
                  </a:defRPr>
                </a:lvl4pPr>
                <a:lvl5pPr marL="2057400" indent="-228600">
                  <a:defRPr sz="24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28" charset="-128"/>
                  </a:defRPr>
                </a:lvl9pPr>
              </a:lstStyle>
              <a:p>
                <a:endParaRPr lang="en-GB" altLang="el-GR" sz="3200"/>
              </a:p>
            </p:txBody>
          </p:sp>
        </p:grpSp>
        <p:sp>
          <p:nvSpPr>
            <p:cNvPr id="6170" name="Oval 46"/>
            <p:cNvSpPr>
              <a:spLocks noChangeArrowheads="1"/>
            </p:cNvSpPr>
            <p:nvPr/>
          </p:nvSpPr>
          <p:spPr bwMode="gray">
            <a:xfrm>
              <a:off x="4214810" y="3357562"/>
              <a:ext cx="382588" cy="357190"/>
            </a:xfrm>
            <a:prstGeom prst="ellipse">
              <a:avLst/>
            </a:prstGeom>
            <a:solidFill>
              <a:schemeClr val="bg1"/>
            </a:solidFill>
            <a:ln w="9525" algn="ctr">
              <a:solidFill>
                <a:schemeClr val="accent2"/>
              </a:solidFill>
              <a:round/>
              <a:headEnd/>
              <a:tailEnd/>
            </a:ln>
          </p:spPr>
          <p:txBody>
            <a:bodyPr wrap="none" anchor="ctr"/>
            <a:lstStyle>
              <a:lvl1pPr marL="3175">
                <a:defRPr sz="2400">
                  <a:solidFill>
                    <a:schemeClr val="tx1"/>
                  </a:solidFill>
                  <a:latin typeface="Arial" charset="0"/>
                  <a:ea typeface="ＭＳ Ｐゴシック" pitchFamily="-28" charset="-128"/>
                </a:defRPr>
              </a:lvl1pPr>
              <a:lvl2pPr marL="742950" indent="-285750">
                <a:defRPr sz="2400">
                  <a:solidFill>
                    <a:schemeClr val="tx1"/>
                  </a:solidFill>
                  <a:latin typeface="Arial" charset="0"/>
                  <a:ea typeface="ＭＳ Ｐゴシック" pitchFamily="-28" charset="-128"/>
                </a:defRPr>
              </a:lvl2pPr>
              <a:lvl3pPr marL="1143000" indent="-228600">
                <a:defRPr sz="2400">
                  <a:solidFill>
                    <a:schemeClr val="tx1"/>
                  </a:solidFill>
                  <a:latin typeface="Arial" charset="0"/>
                  <a:ea typeface="ＭＳ Ｐゴシック" pitchFamily="-28" charset="-128"/>
                </a:defRPr>
              </a:lvl3pPr>
              <a:lvl4pPr marL="1600200" indent="-228600">
                <a:defRPr sz="2400">
                  <a:solidFill>
                    <a:schemeClr val="tx1"/>
                  </a:solidFill>
                  <a:latin typeface="Arial" charset="0"/>
                  <a:ea typeface="ＭＳ Ｐゴシック" pitchFamily="-28" charset="-128"/>
                </a:defRPr>
              </a:lvl4pPr>
              <a:lvl5pPr marL="2057400" indent="-228600">
                <a:defRPr sz="24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20000"/>
                </a:lnSpc>
              </a:pPr>
              <a:r>
                <a:rPr lang="fr-BE" altLang="en-US" sz="2000" b="1" dirty="0">
                  <a:solidFill>
                    <a:schemeClr val="accent2"/>
                  </a:solidFill>
                  <a:latin typeface="Verdana" pitchFamily="34" charset="0"/>
                  <a:ea typeface="Arial Unicode MS" pitchFamily="34" charset="-128"/>
                  <a:cs typeface="Arial Unicode MS" pitchFamily="34" charset="-128"/>
                </a:rPr>
                <a:t>10</a:t>
              </a:r>
              <a:endParaRPr lang="fr-FR" altLang="en-US" sz="2000" b="1" dirty="0">
                <a:solidFill>
                  <a:schemeClr val="accent2"/>
                </a:solidFill>
                <a:latin typeface="Verdana" pitchFamily="34" charset="0"/>
                <a:ea typeface="Arial Unicode MS" pitchFamily="34" charset="-128"/>
                <a:cs typeface="Arial Unicode MS" pitchFamily="34" charset="-128"/>
              </a:endParaRPr>
            </a:p>
          </p:txBody>
        </p:sp>
      </p:grpSp>
      <p:grpSp>
        <p:nvGrpSpPr>
          <p:cNvPr id="6151" name="34 - Ομάδα"/>
          <p:cNvGrpSpPr>
            <a:grpSpLocks/>
          </p:cNvGrpSpPr>
          <p:nvPr/>
        </p:nvGrpSpPr>
        <p:grpSpPr bwMode="auto">
          <a:xfrm>
            <a:off x="5429046" y="2581275"/>
            <a:ext cx="2976768" cy="704850"/>
            <a:chOff x="5336977" y="1880514"/>
            <a:chExt cx="2976549" cy="704421"/>
          </a:xfrm>
        </p:grpSpPr>
        <p:grpSp>
          <p:nvGrpSpPr>
            <p:cNvPr id="6164" name="24 - Ομάδα"/>
            <p:cNvGrpSpPr>
              <a:grpSpLocks/>
            </p:cNvGrpSpPr>
            <p:nvPr/>
          </p:nvGrpSpPr>
          <p:grpSpPr bwMode="auto">
            <a:xfrm>
              <a:off x="5336977" y="1880514"/>
              <a:ext cx="2976549" cy="704421"/>
              <a:chOff x="2983549" y="2760346"/>
              <a:chExt cx="2976549" cy="704421"/>
            </a:xfrm>
          </p:grpSpPr>
          <p:sp>
            <p:nvSpPr>
              <p:cNvPr id="6166" name="AutoShape 10"/>
              <p:cNvSpPr>
                <a:spLocks noChangeArrowheads="1"/>
              </p:cNvSpPr>
              <p:nvPr/>
            </p:nvSpPr>
            <p:spPr bwMode="gray">
              <a:xfrm>
                <a:off x="3004390" y="2760346"/>
                <a:ext cx="2955708" cy="704421"/>
              </a:xfrm>
              <a:prstGeom prst="roundRect">
                <a:avLst>
                  <a:gd name="adj" fmla="val 48741"/>
                </a:avLst>
              </a:prstGeom>
              <a:solidFill>
                <a:srgbClr val="76B043"/>
              </a:solidFill>
              <a:ln>
                <a:noFill/>
              </a:ln>
              <a:extLst>
                <a:ext uri="{91240B29-F687-4F45-9708-019B960494DF}">
                  <a14:hiddenLine xmlns:a14="http://schemas.microsoft.com/office/drawing/2010/main" w="9525">
                    <a:solidFill>
                      <a:srgbClr val="000000"/>
                    </a:solidFill>
                    <a:round/>
                    <a:headEnd/>
                    <a:tailEnd/>
                  </a14:hiddenLine>
                </a:ext>
              </a:extLst>
            </p:spPr>
            <p:txBody>
              <a:bodyPr lIns="0" rIns="360000" anchor="ctr"/>
              <a:lstStyle>
                <a:lvl1pPr marL="3175">
                  <a:defRPr sz="2400">
                    <a:solidFill>
                      <a:schemeClr val="tx1"/>
                    </a:solidFill>
                    <a:latin typeface="Arial" charset="0"/>
                    <a:ea typeface="ＭＳ Ｐゴシック" pitchFamily="-28" charset="-128"/>
                  </a:defRPr>
                </a:lvl1pPr>
                <a:lvl2pPr marL="742950" indent="-285750">
                  <a:defRPr sz="2400">
                    <a:solidFill>
                      <a:schemeClr val="tx1"/>
                    </a:solidFill>
                    <a:latin typeface="Arial" charset="0"/>
                    <a:ea typeface="ＭＳ Ｐゴシック" pitchFamily="-28" charset="-128"/>
                  </a:defRPr>
                </a:lvl2pPr>
                <a:lvl3pPr marL="1143000" indent="-228600">
                  <a:defRPr sz="2400">
                    <a:solidFill>
                      <a:schemeClr val="tx1"/>
                    </a:solidFill>
                    <a:latin typeface="Arial" charset="0"/>
                    <a:ea typeface="ＭＳ Ｐゴシック" pitchFamily="-28" charset="-128"/>
                  </a:defRPr>
                </a:lvl3pPr>
                <a:lvl4pPr marL="1600200" indent="-228600">
                  <a:defRPr sz="2400">
                    <a:solidFill>
                      <a:schemeClr val="tx1"/>
                    </a:solidFill>
                    <a:latin typeface="Arial" charset="0"/>
                    <a:ea typeface="ＭＳ Ｐゴシック" pitchFamily="-28" charset="-128"/>
                  </a:defRPr>
                </a:lvl4pPr>
                <a:lvl5pPr marL="2057400" indent="-228600">
                  <a:defRPr sz="24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r" eaLnBrk="1" hangingPunct="1">
                  <a:lnSpc>
                    <a:spcPct val="120000"/>
                  </a:lnSpc>
                </a:pPr>
                <a:r>
                  <a:rPr lang="el-GR" altLang="en-US" sz="1400" dirty="0" smtClean="0">
                    <a:solidFill>
                      <a:schemeClr val="bg1"/>
                    </a:solidFill>
                    <a:latin typeface="Verdana" pitchFamily="34" charset="0"/>
                    <a:ea typeface="Arial Unicode MS" pitchFamily="34" charset="-128"/>
                    <a:cs typeface="Arial Unicode MS" pitchFamily="34" charset="-128"/>
                  </a:rPr>
                  <a:t>Περιβάλλον &amp; αποδοτικότητα πόρων</a:t>
                </a:r>
                <a:endParaRPr lang="fr-BE" altLang="en-US" sz="1400" dirty="0">
                  <a:solidFill>
                    <a:schemeClr val="bg1"/>
                  </a:solidFill>
                  <a:latin typeface="Verdana" pitchFamily="34" charset="0"/>
                  <a:ea typeface="Arial Unicode MS" pitchFamily="34" charset="-128"/>
                  <a:cs typeface="Arial Unicode MS" pitchFamily="34" charset="-128"/>
                </a:endParaRPr>
              </a:p>
            </p:txBody>
          </p:sp>
          <p:sp>
            <p:nvSpPr>
              <p:cNvPr id="6167" name="Oval 1242"/>
              <p:cNvSpPr>
                <a:spLocks noChangeArrowheads="1"/>
              </p:cNvSpPr>
              <p:nvPr/>
            </p:nvSpPr>
            <p:spPr bwMode="gray">
              <a:xfrm>
                <a:off x="2983549" y="2829639"/>
                <a:ext cx="507686" cy="608836"/>
              </a:xfrm>
              <a:prstGeom prst="ellipse">
                <a:avLst/>
              </a:prstGeom>
              <a:solidFill>
                <a:srgbClr val="E0E9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28" charset="-128"/>
                  </a:defRPr>
                </a:lvl1pPr>
                <a:lvl2pPr marL="742950" indent="-285750">
                  <a:defRPr sz="2400">
                    <a:solidFill>
                      <a:schemeClr val="tx1"/>
                    </a:solidFill>
                    <a:latin typeface="Arial" charset="0"/>
                    <a:ea typeface="ＭＳ Ｐゴシック" pitchFamily="-28" charset="-128"/>
                  </a:defRPr>
                </a:lvl2pPr>
                <a:lvl3pPr marL="1143000" indent="-228600">
                  <a:defRPr sz="2400">
                    <a:solidFill>
                      <a:schemeClr val="tx1"/>
                    </a:solidFill>
                    <a:latin typeface="Arial" charset="0"/>
                    <a:ea typeface="ＭＳ Ｐゴシック" pitchFamily="-28" charset="-128"/>
                  </a:defRPr>
                </a:lvl3pPr>
                <a:lvl4pPr marL="1600200" indent="-228600">
                  <a:defRPr sz="2400">
                    <a:solidFill>
                      <a:schemeClr val="tx1"/>
                    </a:solidFill>
                    <a:latin typeface="Arial" charset="0"/>
                    <a:ea typeface="ＭＳ Ｐゴシック" pitchFamily="-28" charset="-128"/>
                  </a:defRPr>
                </a:lvl4pPr>
                <a:lvl5pPr marL="2057400" indent="-228600">
                  <a:defRPr sz="24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28" charset="-128"/>
                  </a:defRPr>
                </a:lvl9pPr>
              </a:lstStyle>
              <a:p>
                <a:pPr eaLnBrk="1" hangingPunct="1"/>
                <a:endParaRPr lang="fr-BE" altLang="fr-FR" sz="3200">
                  <a:solidFill>
                    <a:srgbClr val="0F5494"/>
                  </a:solidFill>
                  <a:latin typeface="Verdana" pitchFamily="34" charset="0"/>
                  <a:ea typeface="Arial Unicode MS" pitchFamily="34" charset="-128"/>
                  <a:cs typeface="Arial Unicode MS" pitchFamily="34" charset="-128"/>
                </a:endParaRPr>
              </a:p>
            </p:txBody>
          </p:sp>
          <p:sp>
            <p:nvSpPr>
              <p:cNvPr id="6168" name="Freeform 1122"/>
              <p:cNvSpPr>
                <a:spLocks/>
              </p:cNvSpPr>
              <p:nvPr/>
            </p:nvSpPr>
            <p:spPr bwMode="gray">
              <a:xfrm>
                <a:off x="3258233" y="3006038"/>
                <a:ext cx="163433" cy="184937"/>
              </a:xfrm>
              <a:custGeom>
                <a:avLst/>
                <a:gdLst>
                  <a:gd name="T0" fmla="*/ 2147483647 w 40"/>
                  <a:gd name="T1" fmla="*/ 2147483647 h 38"/>
                  <a:gd name="T2" fmla="*/ 2147483647 w 40"/>
                  <a:gd name="T3" fmla="*/ 2147483647 h 38"/>
                  <a:gd name="T4" fmla="*/ 2147483647 w 40"/>
                  <a:gd name="T5" fmla="*/ 2147483647 h 38"/>
                  <a:gd name="T6" fmla="*/ 2147483647 w 40"/>
                  <a:gd name="T7" fmla="*/ 2147483647 h 38"/>
                  <a:gd name="T8" fmla="*/ 2147483647 w 40"/>
                  <a:gd name="T9" fmla="*/ 2147483647 h 38"/>
                  <a:gd name="T10" fmla="*/ 2147483647 w 40"/>
                  <a:gd name="T11" fmla="*/ 2147483647 h 38"/>
                  <a:gd name="T12" fmla="*/ 2147483647 w 40"/>
                  <a:gd name="T13" fmla="*/ 2147483647 h 38"/>
                  <a:gd name="T14" fmla="*/ 2147483647 w 40"/>
                  <a:gd name="T15" fmla="*/ 2147483647 h 38"/>
                  <a:gd name="T16" fmla="*/ 2147483647 w 40"/>
                  <a:gd name="T17" fmla="*/ 2147483647 h 38"/>
                  <a:gd name="T18" fmla="*/ 2147483647 w 40"/>
                  <a:gd name="T19" fmla="*/ 2147483647 h 38"/>
                  <a:gd name="T20" fmla="*/ 2147483647 w 40"/>
                  <a:gd name="T21" fmla="*/ 2147483647 h 38"/>
                  <a:gd name="T22" fmla="*/ 2147483647 w 40"/>
                  <a:gd name="T23" fmla="*/ 2147483647 h 38"/>
                  <a:gd name="T24" fmla="*/ 2147483647 w 40"/>
                  <a:gd name="T25" fmla="*/ 2147483647 h 38"/>
                  <a:gd name="T26" fmla="*/ 2147483647 w 40"/>
                  <a:gd name="T27" fmla="*/ 2147483647 h 38"/>
                  <a:gd name="T28" fmla="*/ 2147483647 w 40"/>
                  <a:gd name="T29" fmla="*/ 2147483647 h 38"/>
                  <a:gd name="T30" fmla="*/ 2147483647 w 40"/>
                  <a:gd name="T31" fmla="*/ 2147483647 h 38"/>
                  <a:gd name="T32" fmla="*/ 2147483647 w 40"/>
                  <a:gd name="T33" fmla="*/ 2147483647 h 38"/>
                  <a:gd name="T34" fmla="*/ 2147483647 w 40"/>
                  <a:gd name="T35" fmla="*/ 2147483647 h 38"/>
                  <a:gd name="T36" fmla="*/ 2147483647 w 40"/>
                  <a:gd name="T37" fmla="*/ 2147483647 h 38"/>
                  <a:gd name="T38" fmla="*/ 2147483647 w 40"/>
                  <a:gd name="T39" fmla="*/ 2147483647 h 38"/>
                  <a:gd name="T40" fmla="*/ 2147483647 w 40"/>
                  <a:gd name="T41" fmla="*/ 2147483647 h 38"/>
                  <a:gd name="T42" fmla="*/ 2147483647 w 40"/>
                  <a:gd name="T43" fmla="*/ 2147483647 h 38"/>
                  <a:gd name="T44" fmla="*/ 2147483647 w 40"/>
                  <a:gd name="T45" fmla="*/ 2147483647 h 38"/>
                  <a:gd name="T46" fmla="*/ 2147483647 w 40"/>
                  <a:gd name="T47" fmla="*/ 2147483647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38"/>
                  <a:gd name="T74" fmla="*/ 40 w 40"/>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38">
                    <a:moveTo>
                      <a:pt x="15" y="23"/>
                    </a:moveTo>
                    <a:cubicBezTo>
                      <a:pt x="16" y="24"/>
                      <a:pt x="16" y="25"/>
                      <a:pt x="16" y="26"/>
                    </a:cubicBezTo>
                    <a:cubicBezTo>
                      <a:pt x="17" y="29"/>
                      <a:pt x="18" y="31"/>
                      <a:pt x="18" y="33"/>
                    </a:cubicBezTo>
                    <a:cubicBezTo>
                      <a:pt x="17" y="33"/>
                      <a:pt x="16" y="33"/>
                      <a:pt x="16" y="33"/>
                    </a:cubicBezTo>
                    <a:cubicBezTo>
                      <a:pt x="14" y="34"/>
                      <a:pt x="12" y="36"/>
                      <a:pt x="10" y="38"/>
                    </a:cubicBezTo>
                    <a:cubicBezTo>
                      <a:pt x="12" y="38"/>
                      <a:pt x="27" y="38"/>
                      <a:pt x="28" y="38"/>
                    </a:cubicBezTo>
                    <a:cubicBezTo>
                      <a:pt x="25" y="35"/>
                      <a:pt x="22" y="33"/>
                      <a:pt x="20" y="33"/>
                    </a:cubicBezTo>
                    <a:cubicBezTo>
                      <a:pt x="20" y="32"/>
                      <a:pt x="20" y="31"/>
                      <a:pt x="20" y="30"/>
                    </a:cubicBezTo>
                    <a:cubicBezTo>
                      <a:pt x="20" y="30"/>
                      <a:pt x="21" y="28"/>
                      <a:pt x="23" y="27"/>
                    </a:cubicBezTo>
                    <a:cubicBezTo>
                      <a:pt x="23" y="27"/>
                      <a:pt x="23" y="27"/>
                      <a:pt x="23" y="26"/>
                    </a:cubicBezTo>
                    <a:cubicBezTo>
                      <a:pt x="26" y="30"/>
                      <a:pt x="31" y="29"/>
                      <a:pt x="33" y="27"/>
                    </a:cubicBezTo>
                    <a:cubicBezTo>
                      <a:pt x="37" y="24"/>
                      <a:pt x="40" y="17"/>
                      <a:pt x="40" y="17"/>
                    </a:cubicBezTo>
                    <a:cubicBezTo>
                      <a:pt x="39" y="17"/>
                      <a:pt x="31" y="14"/>
                      <a:pt x="25" y="17"/>
                    </a:cubicBezTo>
                    <a:cubicBezTo>
                      <a:pt x="22" y="18"/>
                      <a:pt x="21" y="21"/>
                      <a:pt x="22" y="23"/>
                    </a:cubicBezTo>
                    <a:cubicBezTo>
                      <a:pt x="23" y="22"/>
                      <a:pt x="28" y="17"/>
                      <a:pt x="34" y="18"/>
                    </a:cubicBezTo>
                    <a:cubicBezTo>
                      <a:pt x="34" y="18"/>
                      <a:pt x="29" y="19"/>
                      <a:pt x="21" y="26"/>
                    </a:cubicBezTo>
                    <a:cubicBezTo>
                      <a:pt x="21" y="26"/>
                      <a:pt x="20" y="27"/>
                      <a:pt x="19" y="28"/>
                    </a:cubicBezTo>
                    <a:cubicBezTo>
                      <a:pt x="19" y="27"/>
                      <a:pt x="19" y="26"/>
                      <a:pt x="19" y="25"/>
                    </a:cubicBezTo>
                    <a:cubicBezTo>
                      <a:pt x="16" y="13"/>
                      <a:pt x="7" y="5"/>
                      <a:pt x="7" y="5"/>
                    </a:cubicBezTo>
                    <a:cubicBezTo>
                      <a:pt x="16" y="10"/>
                      <a:pt x="19" y="19"/>
                      <a:pt x="19" y="21"/>
                    </a:cubicBezTo>
                    <a:cubicBezTo>
                      <a:pt x="22" y="18"/>
                      <a:pt x="23" y="13"/>
                      <a:pt x="20" y="9"/>
                    </a:cubicBezTo>
                    <a:cubicBezTo>
                      <a:pt x="14" y="2"/>
                      <a:pt x="2" y="0"/>
                      <a:pt x="1" y="1"/>
                    </a:cubicBezTo>
                    <a:cubicBezTo>
                      <a:pt x="1" y="1"/>
                      <a:pt x="0" y="10"/>
                      <a:pt x="4" y="17"/>
                    </a:cubicBezTo>
                    <a:cubicBezTo>
                      <a:pt x="6" y="20"/>
                      <a:pt x="10" y="24"/>
                      <a:pt x="15" y="23"/>
                    </a:cubicBezTo>
                  </a:path>
                </a:pathLst>
              </a:custGeom>
              <a:solidFill>
                <a:srgbClr val="223A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28" charset="-128"/>
                  </a:defRPr>
                </a:lvl1pPr>
                <a:lvl2pPr marL="742950" indent="-285750">
                  <a:defRPr sz="2400">
                    <a:solidFill>
                      <a:schemeClr val="tx1"/>
                    </a:solidFill>
                    <a:latin typeface="Arial" charset="0"/>
                    <a:ea typeface="ＭＳ Ｐゴシック" pitchFamily="-28" charset="-128"/>
                  </a:defRPr>
                </a:lvl2pPr>
                <a:lvl3pPr marL="1143000" indent="-228600">
                  <a:defRPr sz="2400">
                    <a:solidFill>
                      <a:schemeClr val="tx1"/>
                    </a:solidFill>
                    <a:latin typeface="Arial" charset="0"/>
                    <a:ea typeface="ＭＳ Ｐゴシック" pitchFamily="-28" charset="-128"/>
                  </a:defRPr>
                </a:lvl3pPr>
                <a:lvl4pPr marL="1600200" indent="-228600">
                  <a:defRPr sz="2400">
                    <a:solidFill>
                      <a:schemeClr val="tx1"/>
                    </a:solidFill>
                    <a:latin typeface="Arial" charset="0"/>
                    <a:ea typeface="ＭＳ Ｐゴシック" pitchFamily="-28" charset="-128"/>
                  </a:defRPr>
                </a:lvl4pPr>
                <a:lvl5pPr marL="2057400" indent="-228600">
                  <a:defRPr sz="24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28" charset="-128"/>
                  </a:defRPr>
                </a:lvl9pPr>
              </a:lstStyle>
              <a:p>
                <a:endParaRPr lang="en-GB" altLang="el-GR" sz="3200"/>
              </a:p>
            </p:txBody>
          </p:sp>
        </p:grpSp>
        <p:sp>
          <p:nvSpPr>
            <p:cNvPr id="6165" name="Oval 43"/>
            <p:cNvSpPr>
              <a:spLocks noChangeArrowheads="1"/>
            </p:cNvSpPr>
            <p:nvPr/>
          </p:nvSpPr>
          <p:spPr bwMode="gray">
            <a:xfrm>
              <a:off x="7929586" y="2000240"/>
              <a:ext cx="340776" cy="407276"/>
            </a:xfrm>
            <a:prstGeom prst="ellipse">
              <a:avLst/>
            </a:prstGeom>
            <a:solidFill>
              <a:schemeClr val="bg1"/>
            </a:solidFill>
            <a:ln w="9525" algn="ctr">
              <a:solidFill>
                <a:srgbClr val="76B043"/>
              </a:solidFill>
              <a:round/>
              <a:headEnd/>
              <a:tailEnd/>
            </a:ln>
          </p:spPr>
          <p:txBody>
            <a:bodyPr wrap="none" anchor="ctr"/>
            <a:lstStyle>
              <a:lvl1pPr marL="3175">
                <a:defRPr sz="2400">
                  <a:solidFill>
                    <a:schemeClr val="tx1"/>
                  </a:solidFill>
                  <a:latin typeface="Arial" charset="0"/>
                  <a:ea typeface="ＭＳ Ｐゴシック" pitchFamily="-28" charset="-128"/>
                </a:defRPr>
              </a:lvl1pPr>
              <a:lvl2pPr marL="742950" indent="-285750">
                <a:defRPr sz="2400">
                  <a:solidFill>
                    <a:schemeClr val="tx1"/>
                  </a:solidFill>
                  <a:latin typeface="Arial" charset="0"/>
                  <a:ea typeface="ＭＳ Ｐゴシック" pitchFamily="-28" charset="-128"/>
                </a:defRPr>
              </a:lvl2pPr>
              <a:lvl3pPr marL="1143000" indent="-228600">
                <a:defRPr sz="2400">
                  <a:solidFill>
                    <a:schemeClr val="tx1"/>
                  </a:solidFill>
                  <a:latin typeface="Arial" charset="0"/>
                  <a:ea typeface="ＭＳ Ｐゴシック" pitchFamily="-28" charset="-128"/>
                </a:defRPr>
              </a:lvl3pPr>
              <a:lvl4pPr marL="1600200" indent="-228600">
                <a:defRPr sz="2400">
                  <a:solidFill>
                    <a:schemeClr val="tx1"/>
                  </a:solidFill>
                  <a:latin typeface="Arial" charset="0"/>
                  <a:ea typeface="ＭＳ Ｐゴシック" pitchFamily="-28" charset="-128"/>
                </a:defRPr>
              </a:lvl4pPr>
              <a:lvl5pPr marL="2057400" indent="-228600">
                <a:defRPr sz="24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20000"/>
                </a:lnSpc>
              </a:pPr>
              <a:r>
                <a:rPr lang="fr-BE" altLang="en-US" sz="3200" b="1">
                  <a:solidFill>
                    <a:srgbClr val="76B043"/>
                  </a:solidFill>
                  <a:latin typeface="Verdana" pitchFamily="34" charset="0"/>
                  <a:ea typeface="Arial Unicode MS" pitchFamily="34" charset="-128"/>
                  <a:cs typeface="Arial Unicode MS" pitchFamily="34" charset="-128"/>
                </a:rPr>
                <a:t>6</a:t>
              </a:r>
              <a:endParaRPr lang="fr-FR" altLang="en-US" sz="3200" b="1">
                <a:solidFill>
                  <a:srgbClr val="76B043"/>
                </a:solidFill>
                <a:latin typeface="Verdana" pitchFamily="34" charset="0"/>
                <a:ea typeface="Arial Unicode MS" pitchFamily="34" charset="-128"/>
                <a:cs typeface="Arial Unicode MS" pitchFamily="34" charset="-128"/>
              </a:endParaRPr>
            </a:p>
          </p:txBody>
        </p:sp>
      </p:grpSp>
      <p:grpSp>
        <p:nvGrpSpPr>
          <p:cNvPr id="6152" name="35 - Ομάδα"/>
          <p:cNvGrpSpPr>
            <a:grpSpLocks/>
          </p:cNvGrpSpPr>
          <p:nvPr/>
        </p:nvGrpSpPr>
        <p:grpSpPr bwMode="auto">
          <a:xfrm>
            <a:off x="5449888" y="3343275"/>
            <a:ext cx="2955925" cy="704850"/>
            <a:chOff x="5357818" y="2643182"/>
            <a:chExt cx="2955708" cy="704421"/>
          </a:xfrm>
        </p:grpSpPr>
        <p:sp>
          <p:nvSpPr>
            <p:cNvPr id="6160" name="AutoShape 10"/>
            <p:cNvSpPr>
              <a:spLocks noChangeArrowheads="1"/>
            </p:cNvSpPr>
            <p:nvPr/>
          </p:nvSpPr>
          <p:spPr bwMode="gray">
            <a:xfrm>
              <a:off x="5357818" y="2643182"/>
              <a:ext cx="2955708" cy="704421"/>
            </a:xfrm>
            <a:prstGeom prst="roundRect">
              <a:avLst>
                <a:gd name="adj" fmla="val 48741"/>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0" rIns="360000" anchor="ctr"/>
            <a:lstStyle>
              <a:lvl1pPr marL="3175">
                <a:defRPr sz="2400">
                  <a:solidFill>
                    <a:schemeClr val="tx1"/>
                  </a:solidFill>
                  <a:latin typeface="Arial" charset="0"/>
                  <a:ea typeface="ＭＳ Ｐゴシック" pitchFamily="-28" charset="-128"/>
                </a:defRPr>
              </a:lvl1pPr>
              <a:lvl2pPr marL="742950" indent="-285750">
                <a:defRPr sz="2400">
                  <a:solidFill>
                    <a:schemeClr val="tx1"/>
                  </a:solidFill>
                  <a:latin typeface="Arial" charset="0"/>
                  <a:ea typeface="ＭＳ Ｐゴシック" pitchFamily="-28" charset="-128"/>
                </a:defRPr>
              </a:lvl2pPr>
              <a:lvl3pPr marL="1143000" indent="-228600">
                <a:defRPr sz="2400">
                  <a:solidFill>
                    <a:schemeClr val="tx1"/>
                  </a:solidFill>
                  <a:latin typeface="Arial" charset="0"/>
                  <a:ea typeface="ＭＳ Ｐゴシック" pitchFamily="-28" charset="-128"/>
                </a:defRPr>
              </a:lvl3pPr>
              <a:lvl4pPr marL="1600200" indent="-228600">
                <a:defRPr sz="2400">
                  <a:solidFill>
                    <a:schemeClr val="tx1"/>
                  </a:solidFill>
                  <a:latin typeface="Arial" charset="0"/>
                  <a:ea typeface="ＭＳ Ｐゴシック" pitchFamily="-28" charset="-128"/>
                </a:defRPr>
              </a:lvl4pPr>
              <a:lvl5pPr marL="2057400" indent="-228600">
                <a:defRPr sz="24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r" eaLnBrk="1" hangingPunct="1">
                <a:lnSpc>
                  <a:spcPct val="120000"/>
                </a:lnSpc>
              </a:pPr>
              <a:r>
                <a:rPr lang="el-GR" altLang="en-US" sz="1400" dirty="0" smtClean="0">
                  <a:solidFill>
                    <a:schemeClr val="bg1"/>
                  </a:solidFill>
                  <a:latin typeface="Verdana" pitchFamily="34" charset="0"/>
                  <a:ea typeface="Arial Unicode MS" pitchFamily="34" charset="-128"/>
                  <a:cs typeface="Arial Unicode MS" pitchFamily="34" charset="-128"/>
                </a:rPr>
                <a:t>Καλύτερη δημόσια διοίκηση</a:t>
              </a:r>
              <a:endParaRPr lang="fr-BE" altLang="en-US" sz="1400" dirty="0">
                <a:solidFill>
                  <a:schemeClr val="bg1"/>
                </a:solidFill>
                <a:latin typeface="Verdana" pitchFamily="34" charset="0"/>
                <a:ea typeface="Arial Unicode MS" pitchFamily="34" charset="-128"/>
                <a:cs typeface="Arial Unicode MS" pitchFamily="34" charset="-128"/>
              </a:endParaRPr>
            </a:p>
          </p:txBody>
        </p:sp>
        <p:sp>
          <p:nvSpPr>
            <p:cNvPr id="6161" name="Freeform 1212"/>
            <p:cNvSpPr>
              <a:spLocks noEditPoints="1"/>
            </p:cNvSpPr>
            <p:nvPr/>
          </p:nvSpPr>
          <p:spPr bwMode="gray">
            <a:xfrm>
              <a:off x="5531683" y="2862154"/>
              <a:ext cx="250366" cy="313769"/>
            </a:xfrm>
            <a:custGeom>
              <a:avLst/>
              <a:gdLst>
                <a:gd name="T0" fmla="*/ 2147483647 w 61"/>
                <a:gd name="T1" fmla="*/ 2147483647 h 64"/>
                <a:gd name="T2" fmla="*/ 2147483647 w 61"/>
                <a:gd name="T3" fmla="*/ 2147483647 h 64"/>
                <a:gd name="T4" fmla="*/ 2147483647 w 61"/>
                <a:gd name="T5" fmla="*/ 2147483647 h 64"/>
                <a:gd name="T6" fmla="*/ 2147483647 w 61"/>
                <a:gd name="T7" fmla="*/ 2147483647 h 64"/>
                <a:gd name="T8" fmla="*/ 2147483647 w 61"/>
                <a:gd name="T9" fmla="*/ 2147483647 h 64"/>
                <a:gd name="T10" fmla="*/ 2147483647 w 61"/>
                <a:gd name="T11" fmla="*/ 2147483647 h 64"/>
                <a:gd name="T12" fmla="*/ 2147483647 w 61"/>
                <a:gd name="T13" fmla="*/ 0 h 64"/>
                <a:gd name="T14" fmla="*/ 2147483647 w 61"/>
                <a:gd name="T15" fmla="*/ 2147483647 h 64"/>
                <a:gd name="T16" fmla="*/ 2147483647 w 61"/>
                <a:gd name="T17" fmla="*/ 2147483647 h 64"/>
                <a:gd name="T18" fmla="*/ 2147483647 w 61"/>
                <a:gd name="T19" fmla="*/ 2147483647 h 64"/>
                <a:gd name="T20" fmla="*/ 2147483647 w 61"/>
                <a:gd name="T21" fmla="*/ 2147483647 h 64"/>
                <a:gd name="T22" fmla="*/ 2147483647 w 61"/>
                <a:gd name="T23" fmla="*/ 2147483647 h 64"/>
                <a:gd name="T24" fmla="*/ 2147483647 w 61"/>
                <a:gd name="T25" fmla="*/ 2147483647 h 64"/>
                <a:gd name="T26" fmla="*/ 0 w 61"/>
                <a:gd name="T27" fmla="*/ 2147483647 h 64"/>
                <a:gd name="T28" fmla="*/ 2147483647 w 61"/>
                <a:gd name="T29" fmla="*/ 2147483647 h 64"/>
                <a:gd name="T30" fmla="*/ 2147483647 w 61"/>
                <a:gd name="T31" fmla="*/ 2147483647 h 64"/>
                <a:gd name="T32" fmla="*/ 2147483647 w 61"/>
                <a:gd name="T33" fmla="*/ 2147483647 h 64"/>
                <a:gd name="T34" fmla="*/ 2147483647 w 61"/>
                <a:gd name="T35" fmla="*/ 2147483647 h 64"/>
                <a:gd name="T36" fmla="*/ 2147483647 w 61"/>
                <a:gd name="T37" fmla="*/ 2147483647 h 64"/>
                <a:gd name="T38" fmla="*/ 2147483647 w 61"/>
                <a:gd name="T39" fmla="*/ 2147483647 h 64"/>
                <a:gd name="T40" fmla="*/ 2147483647 w 61"/>
                <a:gd name="T41" fmla="*/ 2147483647 h 64"/>
                <a:gd name="T42" fmla="*/ 2147483647 w 61"/>
                <a:gd name="T43" fmla="*/ 2147483647 h 64"/>
                <a:gd name="T44" fmla="*/ 2147483647 w 61"/>
                <a:gd name="T45" fmla="*/ 2147483647 h 64"/>
                <a:gd name="T46" fmla="*/ 2147483647 w 61"/>
                <a:gd name="T47" fmla="*/ 2147483647 h 64"/>
                <a:gd name="T48" fmla="*/ 2147483647 w 61"/>
                <a:gd name="T49" fmla="*/ 2147483647 h 64"/>
                <a:gd name="T50" fmla="*/ 2147483647 w 61"/>
                <a:gd name="T51" fmla="*/ 2147483647 h 64"/>
                <a:gd name="T52" fmla="*/ 2147483647 w 61"/>
                <a:gd name="T53" fmla="*/ 2147483647 h 64"/>
                <a:gd name="T54" fmla="*/ 2147483647 w 61"/>
                <a:gd name="T55" fmla="*/ 2147483647 h 64"/>
                <a:gd name="T56" fmla="*/ 2147483647 w 61"/>
                <a:gd name="T57" fmla="*/ 2147483647 h 64"/>
                <a:gd name="T58" fmla="*/ 2147483647 w 61"/>
                <a:gd name="T59" fmla="*/ 2147483647 h 64"/>
                <a:gd name="T60" fmla="*/ 2147483647 w 61"/>
                <a:gd name="T61" fmla="*/ 2147483647 h 64"/>
                <a:gd name="T62" fmla="*/ 2147483647 w 61"/>
                <a:gd name="T63" fmla="*/ 2147483647 h 64"/>
                <a:gd name="T64" fmla="*/ 2147483647 w 61"/>
                <a:gd name="T65" fmla="*/ 2147483647 h 64"/>
                <a:gd name="T66" fmla="*/ 2147483647 w 61"/>
                <a:gd name="T67" fmla="*/ 2147483647 h 64"/>
                <a:gd name="T68" fmla="*/ 2147483647 w 61"/>
                <a:gd name="T69" fmla="*/ 2147483647 h 64"/>
                <a:gd name="T70" fmla="*/ 2147483647 w 61"/>
                <a:gd name="T71" fmla="*/ 2147483647 h 64"/>
                <a:gd name="T72" fmla="*/ 2147483647 w 61"/>
                <a:gd name="T73" fmla="*/ 2147483647 h 64"/>
                <a:gd name="T74" fmla="*/ 2147483647 w 61"/>
                <a:gd name="T75" fmla="*/ 2147483647 h 64"/>
                <a:gd name="T76" fmla="*/ 2147483647 w 61"/>
                <a:gd name="T77" fmla="*/ 2147483647 h 64"/>
                <a:gd name="T78" fmla="*/ 2147483647 w 61"/>
                <a:gd name="T79" fmla="*/ 2147483647 h 64"/>
                <a:gd name="T80" fmla="*/ 2147483647 w 61"/>
                <a:gd name="T81" fmla="*/ 2147483647 h 64"/>
                <a:gd name="T82" fmla="*/ 2147483647 w 61"/>
                <a:gd name="T83" fmla="*/ 2147483647 h 64"/>
                <a:gd name="T84" fmla="*/ 2147483647 w 61"/>
                <a:gd name="T85" fmla="*/ 2147483647 h 64"/>
                <a:gd name="T86" fmla="*/ 2147483647 w 61"/>
                <a:gd name="T87" fmla="*/ 2147483647 h 64"/>
                <a:gd name="T88" fmla="*/ 2147483647 w 61"/>
                <a:gd name="T89" fmla="*/ 2147483647 h 64"/>
                <a:gd name="T90" fmla="*/ 2147483647 w 61"/>
                <a:gd name="T91" fmla="*/ 2147483647 h 64"/>
                <a:gd name="T92" fmla="*/ 2147483647 w 61"/>
                <a:gd name="T93" fmla="*/ 2147483647 h 64"/>
                <a:gd name="T94" fmla="*/ 2147483647 w 61"/>
                <a:gd name="T95" fmla="*/ 2147483647 h 64"/>
                <a:gd name="T96" fmla="*/ 2147483647 w 61"/>
                <a:gd name="T97" fmla="*/ 2147483647 h 64"/>
                <a:gd name="T98" fmla="*/ 2147483647 w 61"/>
                <a:gd name="T99" fmla="*/ 2147483647 h 64"/>
                <a:gd name="T100" fmla="*/ 2147483647 w 61"/>
                <a:gd name="T101" fmla="*/ 2147483647 h 64"/>
                <a:gd name="T102" fmla="*/ 2147483647 w 61"/>
                <a:gd name="T103" fmla="*/ 2147483647 h 64"/>
                <a:gd name="T104" fmla="*/ 2147483647 w 61"/>
                <a:gd name="T105" fmla="*/ 2147483647 h 64"/>
                <a:gd name="T106" fmla="*/ 2147483647 w 61"/>
                <a:gd name="T107" fmla="*/ 2147483647 h 64"/>
                <a:gd name="T108" fmla="*/ 2147483647 w 61"/>
                <a:gd name="T109" fmla="*/ 2147483647 h 64"/>
                <a:gd name="T110" fmla="*/ 2147483647 w 61"/>
                <a:gd name="T111" fmla="*/ 2147483647 h 64"/>
                <a:gd name="T112" fmla="*/ 2147483647 w 61"/>
                <a:gd name="T113" fmla="*/ 2147483647 h 64"/>
                <a:gd name="T114" fmla="*/ 2147483647 w 61"/>
                <a:gd name="T115" fmla="*/ 2147483647 h 64"/>
                <a:gd name="T116" fmla="*/ 2147483647 w 61"/>
                <a:gd name="T117" fmla="*/ 2147483647 h 64"/>
                <a:gd name="T118" fmla="*/ 2147483647 w 61"/>
                <a:gd name="T119" fmla="*/ 2147483647 h 64"/>
                <a:gd name="T120" fmla="*/ 2147483647 w 61"/>
                <a:gd name="T121" fmla="*/ 2147483647 h 64"/>
                <a:gd name="T122" fmla="*/ 2147483647 w 61"/>
                <a:gd name="T123" fmla="*/ 2147483647 h 64"/>
                <a:gd name="T124" fmla="*/ 2147483647 w 61"/>
                <a:gd name="T125" fmla="*/ 2147483647 h 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
                <a:gd name="T190" fmla="*/ 0 h 64"/>
                <a:gd name="T191" fmla="*/ 61 w 61"/>
                <a:gd name="T192" fmla="*/ 64 h 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 h="64">
                  <a:moveTo>
                    <a:pt x="59" y="62"/>
                  </a:moveTo>
                  <a:cubicBezTo>
                    <a:pt x="59" y="38"/>
                    <a:pt x="59" y="38"/>
                    <a:pt x="59" y="38"/>
                  </a:cubicBezTo>
                  <a:cubicBezTo>
                    <a:pt x="56" y="38"/>
                    <a:pt x="56" y="38"/>
                    <a:pt x="56" y="38"/>
                  </a:cubicBezTo>
                  <a:cubicBezTo>
                    <a:pt x="55" y="36"/>
                    <a:pt x="53" y="34"/>
                    <a:pt x="50" y="34"/>
                  </a:cubicBezTo>
                  <a:cubicBezTo>
                    <a:pt x="49" y="34"/>
                    <a:pt x="49" y="34"/>
                    <a:pt x="49" y="34"/>
                  </a:cubicBezTo>
                  <a:cubicBezTo>
                    <a:pt x="49" y="26"/>
                    <a:pt x="49" y="26"/>
                    <a:pt x="49" y="26"/>
                  </a:cubicBezTo>
                  <a:cubicBezTo>
                    <a:pt x="49" y="26"/>
                    <a:pt x="50" y="25"/>
                    <a:pt x="50" y="25"/>
                  </a:cubicBezTo>
                  <a:cubicBezTo>
                    <a:pt x="50" y="24"/>
                    <a:pt x="49" y="23"/>
                    <a:pt x="48" y="23"/>
                  </a:cubicBezTo>
                  <a:cubicBezTo>
                    <a:pt x="48" y="23"/>
                    <a:pt x="48" y="23"/>
                    <a:pt x="48" y="23"/>
                  </a:cubicBezTo>
                  <a:cubicBezTo>
                    <a:pt x="46" y="15"/>
                    <a:pt x="40" y="9"/>
                    <a:pt x="33" y="8"/>
                  </a:cubicBezTo>
                  <a:cubicBezTo>
                    <a:pt x="33" y="8"/>
                    <a:pt x="33" y="8"/>
                    <a:pt x="33" y="8"/>
                  </a:cubicBezTo>
                  <a:cubicBezTo>
                    <a:pt x="33" y="7"/>
                    <a:pt x="32" y="7"/>
                    <a:pt x="32" y="7"/>
                  </a:cubicBezTo>
                  <a:cubicBezTo>
                    <a:pt x="31" y="7"/>
                    <a:pt x="31" y="7"/>
                    <a:pt x="31" y="7"/>
                  </a:cubicBezTo>
                  <a:cubicBezTo>
                    <a:pt x="31" y="0"/>
                    <a:pt x="31" y="0"/>
                    <a:pt x="31" y="0"/>
                  </a:cubicBezTo>
                  <a:cubicBezTo>
                    <a:pt x="30" y="7"/>
                    <a:pt x="30" y="7"/>
                    <a:pt x="30" y="7"/>
                  </a:cubicBezTo>
                  <a:cubicBezTo>
                    <a:pt x="30" y="7"/>
                    <a:pt x="30" y="7"/>
                    <a:pt x="30" y="7"/>
                  </a:cubicBezTo>
                  <a:cubicBezTo>
                    <a:pt x="29" y="7"/>
                    <a:pt x="29" y="7"/>
                    <a:pt x="29" y="8"/>
                  </a:cubicBezTo>
                  <a:cubicBezTo>
                    <a:pt x="29" y="8"/>
                    <a:pt x="29" y="8"/>
                    <a:pt x="29" y="8"/>
                  </a:cubicBezTo>
                  <a:cubicBezTo>
                    <a:pt x="21" y="8"/>
                    <a:pt x="15" y="15"/>
                    <a:pt x="13" y="23"/>
                  </a:cubicBezTo>
                  <a:cubicBezTo>
                    <a:pt x="13" y="23"/>
                    <a:pt x="13" y="23"/>
                    <a:pt x="13" y="23"/>
                  </a:cubicBezTo>
                  <a:cubicBezTo>
                    <a:pt x="12" y="23"/>
                    <a:pt x="11" y="24"/>
                    <a:pt x="11" y="25"/>
                  </a:cubicBezTo>
                  <a:cubicBezTo>
                    <a:pt x="11" y="25"/>
                    <a:pt x="11" y="26"/>
                    <a:pt x="12" y="26"/>
                  </a:cubicBezTo>
                  <a:cubicBezTo>
                    <a:pt x="12" y="34"/>
                    <a:pt x="12" y="34"/>
                    <a:pt x="12" y="34"/>
                  </a:cubicBezTo>
                  <a:cubicBezTo>
                    <a:pt x="11" y="34"/>
                    <a:pt x="11" y="34"/>
                    <a:pt x="11" y="34"/>
                  </a:cubicBezTo>
                  <a:cubicBezTo>
                    <a:pt x="8" y="34"/>
                    <a:pt x="6" y="36"/>
                    <a:pt x="5" y="38"/>
                  </a:cubicBezTo>
                  <a:cubicBezTo>
                    <a:pt x="1" y="38"/>
                    <a:pt x="1" y="38"/>
                    <a:pt x="1" y="38"/>
                  </a:cubicBezTo>
                  <a:cubicBezTo>
                    <a:pt x="1" y="62"/>
                    <a:pt x="1" y="62"/>
                    <a:pt x="1" y="62"/>
                  </a:cubicBezTo>
                  <a:cubicBezTo>
                    <a:pt x="0" y="62"/>
                    <a:pt x="0" y="62"/>
                    <a:pt x="0" y="62"/>
                  </a:cubicBezTo>
                  <a:cubicBezTo>
                    <a:pt x="0" y="64"/>
                    <a:pt x="0" y="64"/>
                    <a:pt x="0" y="64"/>
                  </a:cubicBezTo>
                  <a:cubicBezTo>
                    <a:pt x="61" y="64"/>
                    <a:pt x="61" y="64"/>
                    <a:pt x="61" y="64"/>
                  </a:cubicBezTo>
                  <a:cubicBezTo>
                    <a:pt x="61" y="62"/>
                    <a:pt x="61" y="62"/>
                    <a:pt x="61" y="62"/>
                  </a:cubicBezTo>
                  <a:lnTo>
                    <a:pt x="59" y="62"/>
                  </a:lnTo>
                  <a:close/>
                  <a:moveTo>
                    <a:pt x="51" y="41"/>
                  </a:moveTo>
                  <a:cubicBezTo>
                    <a:pt x="54" y="41"/>
                    <a:pt x="54" y="41"/>
                    <a:pt x="54" y="41"/>
                  </a:cubicBezTo>
                  <a:cubicBezTo>
                    <a:pt x="54" y="44"/>
                    <a:pt x="54" y="44"/>
                    <a:pt x="54" y="44"/>
                  </a:cubicBezTo>
                  <a:cubicBezTo>
                    <a:pt x="51" y="44"/>
                    <a:pt x="51" y="44"/>
                    <a:pt x="51" y="44"/>
                  </a:cubicBezTo>
                  <a:lnTo>
                    <a:pt x="51" y="41"/>
                  </a:lnTo>
                  <a:close/>
                  <a:moveTo>
                    <a:pt x="42" y="26"/>
                  </a:moveTo>
                  <a:cubicBezTo>
                    <a:pt x="45" y="26"/>
                    <a:pt x="45" y="26"/>
                    <a:pt x="45" y="26"/>
                  </a:cubicBezTo>
                  <a:cubicBezTo>
                    <a:pt x="45" y="34"/>
                    <a:pt x="45" y="34"/>
                    <a:pt x="45" y="34"/>
                  </a:cubicBezTo>
                  <a:cubicBezTo>
                    <a:pt x="42" y="34"/>
                    <a:pt x="42" y="34"/>
                    <a:pt x="42" y="34"/>
                  </a:cubicBezTo>
                  <a:lnTo>
                    <a:pt x="42" y="26"/>
                  </a:lnTo>
                  <a:close/>
                  <a:moveTo>
                    <a:pt x="48" y="45"/>
                  </a:moveTo>
                  <a:cubicBezTo>
                    <a:pt x="45" y="45"/>
                    <a:pt x="45" y="45"/>
                    <a:pt x="45" y="45"/>
                  </a:cubicBezTo>
                  <a:cubicBezTo>
                    <a:pt x="45" y="41"/>
                    <a:pt x="45" y="41"/>
                    <a:pt x="45" y="41"/>
                  </a:cubicBezTo>
                  <a:cubicBezTo>
                    <a:pt x="48" y="41"/>
                    <a:pt x="48" y="41"/>
                    <a:pt x="48" y="41"/>
                  </a:cubicBezTo>
                  <a:lnTo>
                    <a:pt x="48" y="45"/>
                  </a:lnTo>
                  <a:close/>
                  <a:moveTo>
                    <a:pt x="35" y="26"/>
                  </a:moveTo>
                  <a:cubicBezTo>
                    <a:pt x="39" y="26"/>
                    <a:pt x="39" y="26"/>
                    <a:pt x="39" y="26"/>
                  </a:cubicBezTo>
                  <a:cubicBezTo>
                    <a:pt x="39" y="34"/>
                    <a:pt x="39" y="34"/>
                    <a:pt x="39" y="34"/>
                  </a:cubicBezTo>
                  <a:cubicBezTo>
                    <a:pt x="35" y="34"/>
                    <a:pt x="35" y="34"/>
                    <a:pt x="35" y="34"/>
                  </a:cubicBezTo>
                  <a:lnTo>
                    <a:pt x="35" y="26"/>
                  </a:lnTo>
                  <a:close/>
                  <a:moveTo>
                    <a:pt x="42" y="45"/>
                  </a:moveTo>
                  <a:cubicBezTo>
                    <a:pt x="38" y="45"/>
                    <a:pt x="38" y="45"/>
                    <a:pt x="38" y="45"/>
                  </a:cubicBezTo>
                  <a:cubicBezTo>
                    <a:pt x="38" y="41"/>
                    <a:pt x="38" y="41"/>
                    <a:pt x="38" y="41"/>
                  </a:cubicBezTo>
                  <a:cubicBezTo>
                    <a:pt x="42" y="41"/>
                    <a:pt x="42" y="41"/>
                    <a:pt x="42" y="41"/>
                  </a:cubicBezTo>
                  <a:lnTo>
                    <a:pt x="42" y="45"/>
                  </a:lnTo>
                  <a:close/>
                  <a:moveTo>
                    <a:pt x="32" y="41"/>
                  </a:moveTo>
                  <a:cubicBezTo>
                    <a:pt x="35" y="41"/>
                    <a:pt x="35" y="41"/>
                    <a:pt x="35" y="41"/>
                  </a:cubicBezTo>
                  <a:cubicBezTo>
                    <a:pt x="35" y="44"/>
                    <a:pt x="35" y="44"/>
                    <a:pt x="35" y="44"/>
                  </a:cubicBezTo>
                  <a:cubicBezTo>
                    <a:pt x="32" y="44"/>
                    <a:pt x="32" y="44"/>
                    <a:pt x="32" y="44"/>
                  </a:cubicBezTo>
                  <a:lnTo>
                    <a:pt x="32" y="41"/>
                  </a:lnTo>
                  <a:close/>
                  <a:moveTo>
                    <a:pt x="29" y="26"/>
                  </a:moveTo>
                  <a:cubicBezTo>
                    <a:pt x="32" y="26"/>
                    <a:pt x="32" y="26"/>
                    <a:pt x="32" y="26"/>
                  </a:cubicBezTo>
                  <a:cubicBezTo>
                    <a:pt x="32" y="34"/>
                    <a:pt x="32" y="34"/>
                    <a:pt x="32" y="34"/>
                  </a:cubicBezTo>
                  <a:cubicBezTo>
                    <a:pt x="29" y="34"/>
                    <a:pt x="29" y="34"/>
                    <a:pt x="29" y="34"/>
                  </a:cubicBezTo>
                  <a:lnTo>
                    <a:pt x="29" y="26"/>
                  </a:lnTo>
                  <a:close/>
                  <a:moveTo>
                    <a:pt x="26" y="41"/>
                  </a:moveTo>
                  <a:cubicBezTo>
                    <a:pt x="29" y="41"/>
                    <a:pt x="29" y="41"/>
                    <a:pt x="29" y="41"/>
                  </a:cubicBezTo>
                  <a:cubicBezTo>
                    <a:pt x="29" y="44"/>
                    <a:pt x="29" y="44"/>
                    <a:pt x="29" y="44"/>
                  </a:cubicBezTo>
                  <a:cubicBezTo>
                    <a:pt x="26" y="44"/>
                    <a:pt x="26" y="44"/>
                    <a:pt x="26" y="44"/>
                  </a:cubicBezTo>
                  <a:lnTo>
                    <a:pt x="26" y="41"/>
                  </a:lnTo>
                  <a:close/>
                  <a:moveTo>
                    <a:pt x="22" y="26"/>
                  </a:moveTo>
                  <a:cubicBezTo>
                    <a:pt x="25" y="26"/>
                    <a:pt x="25" y="26"/>
                    <a:pt x="25" y="26"/>
                  </a:cubicBezTo>
                  <a:cubicBezTo>
                    <a:pt x="25" y="34"/>
                    <a:pt x="25" y="34"/>
                    <a:pt x="25" y="34"/>
                  </a:cubicBezTo>
                  <a:cubicBezTo>
                    <a:pt x="22" y="34"/>
                    <a:pt x="22" y="34"/>
                    <a:pt x="22" y="34"/>
                  </a:cubicBezTo>
                  <a:lnTo>
                    <a:pt x="22" y="26"/>
                  </a:lnTo>
                  <a:close/>
                  <a:moveTo>
                    <a:pt x="19" y="41"/>
                  </a:moveTo>
                  <a:cubicBezTo>
                    <a:pt x="23" y="41"/>
                    <a:pt x="23" y="41"/>
                    <a:pt x="23" y="41"/>
                  </a:cubicBezTo>
                  <a:cubicBezTo>
                    <a:pt x="23" y="44"/>
                    <a:pt x="23" y="44"/>
                    <a:pt x="23" y="44"/>
                  </a:cubicBezTo>
                  <a:cubicBezTo>
                    <a:pt x="19" y="44"/>
                    <a:pt x="19" y="44"/>
                    <a:pt x="19" y="44"/>
                  </a:cubicBezTo>
                  <a:lnTo>
                    <a:pt x="19" y="41"/>
                  </a:lnTo>
                  <a:close/>
                  <a:moveTo>
                    <a:pt x="15" y="26"/>
                  </a:moveTo>
                  <a:cubicBezTo>
                    <a:pt x="19" y="26"/>
                    <a:pt x="19" y="26"/>
                    <a:pt x="19" y="26"/>
                  </a:cubicBezTo>
                  <a:cubicBezTo>
                    <a:pt x="19" y="34"/>
                    <a:pt x="19" y="34"/>
                    <a:pt x="19" y="34"/>
                  </a:cubicBezTo>
                  <a:cubicBezTo>
                    <a:pt x="15" y="34"/>
                    <a:pt x="15" y="34"/>
                    <a:pt x="15" y="34"/>
                  </a:cubicBezTo>
                  <a:lnTo>
                    <a:pt x="15" y="26"/>
                  </a:lnTo>
                  <a:close/>
                  <a:moveTo>
                    <a:pt x="13" y="41"/>
                  </a:moveTo>
                  <a:cubicBezTo>
                    <a:pt x="16" y="41"/>
                    <a:pt x="16" y="41"/>
                    <a:pt x="16" y="41"/>
                  </a:cubicBezTo>
                  <a:cubicBezTo>
                    <a:pt x="16" y="44"/>
                    <a:pt x="16" y="44"/>
                    <a:pt x="16" y="44"/>
                  </a:cubicBezTo>
                  <a:cubicBezTo>
                    <a:pt x="13" y="44"/>
                    <a:pt x="13" y="44"/>
                    <a:pt x="13" y="44"/>
                  </a:cubicBezTo>
                  <a:lnTo>
                    <a:pt x="13" y="41"/>
                  </a:lnTo>
                  <a:close/>
                  <a:moveTo>
                    <a:pt x="7" y="41"/>
                  </a:moveTo>
                  <a:cubicBezTo>
                    <a:pt x="10" y="41"/>
                    <a:pt x="10" y="41"/>
                    <a:pt x="10" y="41"/>
                  </a:cubicBezTo>
                  <a:cubicBezTo>
                    <a:pt x="10" y="44"/>
                    <a:pt x="10" y="44"/>
                    <a:pt x="10" y="44"/>
                  </a:cubicBezTo>
                  <a:cubicBezTo>
                    <a:pt x="7" y="44"/>
                    <a:pt x="7" y="44"/>
                    <a:pt x="7" y="44"/>
                  </a:cubicBezTo>
                  <a:lnTo>
                    <a:pt x="7" y="41"/>
                  </a:lnTo>
                  <a:close/>
                  <a:moveTo>
                    <a:pt x="19" y="62"/>
                  </a:moveTo>
                  <a:cubicBezTo>
                    <a:pt x="16" y="62"/>
                    <a:pt x="16" y="62"/>
                    <a:pt x="16" y="62"/>
                  </a:cubicBezTo>
                  <a:cubicBezTo>
                    <a:pt x="16" y="51"/>
                    <a:pt x="16" y="51"/>
                    <a:pt x="16" y="51"/>
                  </a:cubicBezTo>
                  <a:cubicBezTo>
                    <a:pt x="19" y="51"/>
                    <a:pt x="19" y="51"/>
                    <a:pt x="19" y="51"/>
                  </a:cubicBezTo>
                  <a:lnTo>
                    <a:pt x="19" y="62"/>
                  </a:lnTo>
                  <a:close/>
                  <a:moveTo>
                    <a:pt x="25" y="62"/>
                  </a:moveTo>
                  <a:cubicBezTo>
                    <a:pt x="23" y="62"/>
                    <a:pt x="23" y="62"/>
                    <a:pt x="23" y="62"/>
                  </a:cubicBezTo>
                  <a:cubicBezTo>
                    <a:pt x="23" y="51"/>
                    <a:pt x="23" y="51"/>
                    <a:pt x="23" y="51"/>
                  </a:cubicBezTo>
                  <a:cubicBezTo>
                    <a:pt x="25" y="51"/>
                    <a:pt x="25" y="51"/>
                    <a:pt x="25" y="51"/>
                  </a:cubicBezTo>
                  <a:lnTo>
                    <a:pt x="25" y="62"/>
                  </a:lnTo>
                  <a:close/>
                  <a:moveTo>
                    <a:pt x="33" y="63"/>
                  </a:moveTo>
                  <a:cubicBezTo>
                    <a:pt x="27" y="63"/>
                    <a:pt x="27" y="63"/>
                    <a:pt x="27" y="63"/>
                  </a:cubicBezTo>
                  <a:cubicBezTo>
                    <a:pt x="27" y="53"/>
                    <a:pt x="27" y="53"/>
                    <a:pt x="27" y="53"/>
                  </a:cubicBezTo>
                  <a:cubicBezTo>
                    <a:pt x="33" y="53"/>
                    <a:pt x="33" y="53"/>
                    <a:pt x="33" y="53"/>
                  </a:cubicBezTo>
                  <a:lnTo>
                    <a:pt x="33" y="63"/>
                  </a:lnTo>
                  <a:close/>
                  <a:moveTo>
                    <a:pt x="38" y="62"/>
                  </a:moveTo>
                  <a:cubicBezTo>
                    <a:pt x="35" y="62"/>
                    <a:pt x="35" y="62"/>
                    <a:pt x="35" y="62"/>
                  </a:cubicBezTo>
                  <a:cubicBezTo>
                    <a:pt x="35" y="51"/>
                    <a:pt x="35" y="51"/>
                    <a:pt x="35" y="51"/>
                  </a:cubicBezTo>
                  <a:cubicBezTo>
                    <a:pt x="38" y="51"/>
                    <a:pt x="38" y="51"/>
                    <a:pt x="38" y="51"/>
                  </a:cubicBezTo>
                  <a:lnTo>
                    <a:pt x="38" y="62"/>
                  </a:lnTo>
                  <a:close/>
                  <a:moveTo>
                    <a:pt x="44" y="62"/>
                  </a:moveTo>
                  <a:cubicBezTo>
                    <a:pt x="42" y="62"/>
                    <a:pt x="42" y="62"/>
                    <a:pt x="42" y="62"/>
                  </a:cubicBezTo>
                  <a:cubicBezTo>
                    <a:pt x="42" y="51"/>
                    <a:pt x="42" y="51"/>
                    <a:pt x="42" y="51"/>
                  </a:cubicBezTo>
                  <a:cubicBezTo>
                    <a:pt x="44" y="51"/>
                    <a:pt x="44" y="51"/>
                    <a:pt x="44" y="51"/>
                  </a:cubicBezTo>
                  <a:lnTo>
                    <a:pt x="44" y="62"/>
                  </a:lnTo>
                  <a:close/>
                  <a:moveTo>
                    <a:pt x="56" y="48"/>
                  </a:moveTo>
                  <a:cubicBezTo>
                    <a:pt x="4" y="48"/>
                    <a:pt x="4" y="48"/>
                    <a:pt x="4" y="48"/>
                  </a:cubicBezTo>
                  <a:cubicBezTo>
                    <a:pt x="4" y="47"/>
                    <a:pt x="4" y="47"/>
                    <a:pt x="4" y="47"/>
                  </a:cubicBezTo>
                  <a:cubicBezTo>
                    <a:pt x="56" y="47"/>
                    <a:pt x="56" y="47"/>
                    <a:pt x="56" y="47"/>
                  </a:cubicBezTo>
                  <a:lnTo>
                    <a:pt x="56" y="48"/>
                  </a:lnTo>
                  <a:close/>
                </a:path>
              </a:pathLst>
            </a:custGeom>
            <a:solidFill>
              <a:srgbClr val="2239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28" charset="-128"/>
                </a:defRPr>
              </a:lvl1pPr>
              <a:lvl2pPr marL="742950" indent="-285750">
                <a:defRPr sz="2400">
                  <a:solidFill>
                    <a:schemeClr val="tx1"/>
                  </a:solidFill>
                  <a:latin typeface="Arial" charset="0"/>
                  <a:ea typeface="ＭＳ Ｐゴシック" pitchFamily="-28" charset="-128"/>
                </a:defRPr>
              </a:lvl2pPr>
              <a:lvl3pPr marL="1143000" indent="-228600">
                <a:defRPr sz="2400">
                  <a:solidFill>
                    <a:schemeClr val="tx1"/>
                  </a:solidFill>
                  <a:latin typeface="Arial" charset="0"/>
                  <a:ea typeface="ＭＳ Ｐゴシック" pitchFamily="-28" charset="-128"/>
                </a:defRPr>
              </a:lvl3pPr>
              <a:lvl4pPr marL="1600200" indent="-228600">
                <a:defRPr sz="2400">
                  <a:solidFill>
                    <a:schemeClr val="tx1"/>
                  </a:solidFill>
                  <a:latin typeface="Arial" charset="0"/>
                  <a:ea typeface="ＭＳ Ｐゴシック" pitchFamily="-28" charset="-128"/>
                </a:defRPr>
              </a:lvl4pPr>
              <a:lvl5pPr marL="2057400" indent="-228600">
                <a:defRPr sz="24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28" charset="-128"/>
                </a:defRPr>
              </a:lvl9pPr>
            </a:lstStyle>
            <a:p>
              <a:endParaRPr lang="en-GB" altLang="el-GR" sz="3200"/>
            </a:p>
          </p:txBody>
        </p:sp>
        <p:sp>
          <p:nvSpPr>
            <p:cNvPr id="6162" name="Oval 1241"/>
            <p:cNvSpPr>
              <a:spLocks noChangeArrowheads="1"/>
            </p:cNvSpPr>
            <p:nvPr/>
          </p:nvSpPr>
          <p:spPr bwMode="gray">
            <a:xfrm>
              <a:off x="5401284" y="2714620"/>
              <a:ext cx="509425" cy="608836"/>
            </a:xfrm>
            <a:prstGeom prst="ellipse">
              <a:avLst/>
            </a:prstGeom>
            <a:noFill/>
            <a:ln w="412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28" charset="-128"/>
                </a:defRPr>
              </a:lvl1pPr>
              <a:lvl2pPr marL="742950" indent="-285750">
                <a:defRPr sz="2400">
                  <a:solidFill>
                    <a:schemeClr val="tx1"/>
                  </a:solidFill>
                  <a:latin typeface="Arial" charset="0"/>
                  <a:ea typeface="ＭＳ Ｐゴシック" pitchFamily="-28" charset="-128"/>
                </a:defRPr>
              </a:lvl2pPr>
              <a:lvl3pPr marL="1143000" indent="-228600">
                <a:defRPr sz="2400">
                  <a:solidFill>
                    <a:schemeClr val="tx1"/>
                  </a:solidFill>
                  <a:latin typeface="Arial" charset="0"/>
                  <a:ea typeface="ＭＳ Ｐゴシック" pitchFamily="-28" charset="-128"/>
                </a:defRPr>
              </a:lvl3pPr>
              <a:lvl4pPr marL="1600200" indent="-228600">
                <a:defRPr sz="2400">
                  <a:solidFill>
                    <a:schemeClr val="tx1"/>
                  </a:solidFill>
                  <a:latin typeface="Arial" charset="0"/>
                  <a:ea typeface="ＭＳ Ｐゴシック" pitchFamily="-28" charset="-128"/>
                </a:defRPr>
              </a:lvl4pPr>
              <a:lvl5pPr marL="2057400" indent="-228600">
                <a:defRPr sz="24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28" charset="-128"/>
                </a:defRPr>
              </a:lvl9pPr>
            </a:lstStyle>
            <a:p>
              <a:pPr eaLnBrk="1" hangingPunct="1"/>
              <a:endParaRPr lang="fr-BE" altLang="fr-FR" sz="3200">
                <a:solidFill>
                  <a:srgbClr val="0F5494"/>
                </a:solidFill>
                <a:latin typeface="Verdana" pitchFamily="34" charset="0"/>
                <a:ea typeface="Arial Unicode MS" pitchFamily="34" charset="-128"/>
                <a:cs typeface="Arial Unicode MS" pitchFamily="34" charset="-128"/>
              </a:endParaRPr>
            </a:p>
          </p:txBody>
        </p:sp>
        <p:sp>
          <p:nvSpPr>
            <p:cNvPr id="6163" name="Oval 48"/>
            <p:cNvSpPr>
              <a:spLocks noChangeArrowheads="1"/>
            </p:cNvSpPr>
            <p:nvPr/>
          </p:nvSpPr>
          <p:spPr bwMode="gray">
            <a:xfrm>
              <a:off x="7922329" y="2786058"/>
              <a:ext cx="340776" cy="407276"/>
            </a:xfrm>
            <a:prstGeom prst="ellipse">
              <a:avLst/>
            </a:prstGeom>
            <a:solidFill>
              <a:schemeClr val="bg1"/>
            </a:solidFill>
            <a:ln w="9525" algn="ctr">
              <a:solidFill>
                <a:schemeClr val="accent2"/>
              </a:solidFill>
              <a:round/>
              <a:headEnd/>
              <a:tailEnd/>
            </a:ln>
          </p:spPr>
          <p:txBody>
            <a:bodyPr wrap="none" anchor="ctr"/>
            <a:lstStyle>
              <a:lvl1pPr marL="3175">
                <a:defRPr sz="2400">
                  <a:solidFill>
                    <a:schemeClr val="tx1"/>
                  </a:solidFill>
                  <a:latin typeface="Arial" charset="0"/>
                  <a:ea typeface="ＭＳ Ｐゴシック" pitchFamily="-28" charset="-128"/>
                </a:defRPr>
              </a:lvl1pPr>
              <a:lvl2pPr marL="742950" indent="-285750">
                <a:defRPr sz="2400">
                  <a:solidFill>
                    <a:schemeClr val="tx1"/>
                  </a:solidFill>
                  <a:latin typeface="Arial" charset="0"/>
                  <a:ea typeface="ＭＳ Ｐゴシック" pitchFamily="-28" charset="-128"/>
                </a:defRPr>
              </a:lvl2pPr>
              <a:lvl3pPr marL="1143000" indent="-228600">
                <a:defRPr sz="2400">
                  <a:solidFill>
                    <a:schemeClr val="tx1"/>
                  </a:solidFill>
                  <a:latin typeface="Arial" charset="0"/>
                  <a:ea typeface="ＭＳ Ｐゴシック" pitchFamily="-28" charset="-128"/>
                </a:defRPr>
              </a:lvl3pPr>
              <a:lvl4pPr marL="1600200" indent="-228600">
                <a:defRPr sz="2400">
                  <a:solidFill>
                    <a:schemeClr val="tx1"/>
                  </a:solidFill>
                  <a:latin typeface="Arial" charset="0"/>
                  <a:ea typeface="ＭＳ Ｐゴシック" pitchFamily="-28" charset="-128"/>
                </a:defRPr>
              </a:lvl4pPr>
              <a:lvl5pPr marL="2057400" indent="-228600">
                <a:defRPr sz="24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20000"/>
                </a:lnSpc>
              </a:pPr>
              <a:r>
                <a:rPr lang="fr-BE" altLang="en-US" sz="1600" b="1">
                  <a:solidFill>
                    <a:schemeClr val="accent2"/>
                  </a:solidFill>
                  <a:latin typeface="Verdana" pitchFamily="34" charset="0"/>
                  <a:ea typeface="Arial Unicode MS" pitchFamily="34" charset="-128"/>
                  <a:cs typeface="Arial Unicode MS" pitchFamily="34" charset="-128"/>
                </a:rPr>
                <a:t>11</a:t>
              </a:r>
              <a:endParaRPr lang="fr-FR" altLang="en-US" sz="1600" b="1">
                <a:solidFill>
                  <a:schemeClr val="accent2"/>
                </a:solidFill>
                <a:latin typeface="Verdana" pitchFamily="34" charset="0"/>
                <a:ea typeface="Arial Unicode MS" pitchFamily="34" charset="-128"/>
                <a:cs typeface="Arial Unicode MS" pitchFamily="34" charset="-128"/>
              </a:endParaRPr>
            </a:p>
          </p:txBody>
        </p:sp>
      </p:grpSp>
      <p:sp>
        <p:nvSpPr>
          <p:cNvPr id="6154" name="Line 5"/>
          <p:cNvSpPr>
            <a:spLocks noChangeShapeType="1"/>
          </p:cNvSpPr>
          <p:nvPr/>
        </p:nvSpPr>
        <p:spPr bwMode="auto">
          <a:xfrm>
            <a:off x="381000" y="6400800"/>
            <a:ext cx="8305800" cy="0"/>
          </a:xfrm>
          <a:prstGeom prst="line">
            <a:avLst/>
          </a:prstGeom>
          <a:noFill/>
          <a:ln w="9525">
            <a:solidFill>
              <a:srgbClr val="FF1209"/>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5" name="Text Box 6"/>
          <p:cNvSpPr txBox="1">
            <a:spLocks noChangeArrowheads="1"/>
          </p:cNvSpPr>
          <p:nvPr/>
        </p:nvSpPr>
        <p:spPr bwMode="auto">
          <a:xfrm>
            <a:off x="381000" y="64008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28" charset="-128"/>
              </a:defRPr>
            </a:lvl1pPr>
            <a:lvl2pPr marL="742950" indent="-285750">
              <a:defRPr sz="2400">
                <a:solidFill>
                  <a:schemeClr val="tx1"/>
                </a:solidFill>
                <a:latin typeface="Arial" charset="0"/>
                <a:ea typeface="ＭＳ Ｐゴシック" pitchFamily="-28" charset="-128"/>
              </a:defRPr>
            </a:lvl2pPr>
            <a:lvl3pPr marL="1143000" indent="-228600">
              <a:defRPr sz="2400">
                <a:solidFill>
                  <a:schemeClr val="tx1"/>
                </a:solidFill>
                <a:latin typeface="Arial" charset="0"/>
                <a:ea typeface="ＭＳ Ｐゴシック" pitchFamily="-28" charset="-128"/>
              </a:defRPr>
            </a:lvl3pPr>
            <a:lvl4pPr marL="1600200" indent="-228600">
              <a:defRPr sz="2400">
                <a:solidFill>
                  <a:schemeClr val="tx1"/>
                </a:solidFill>
                <a:latin typeface="Arial" charset="0"/>
                <a:ea typeface="ＭＳ Ｐゴシック" pitchFamily="-28" charset="-128"/>
              </a:defRPr>
            </a:lvl4pPr>
            <a:lvl5pPr marL="2057400" indent="-228600">
              <a:defRPr sz="24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28" charset="-128"/>
              </a:defRPr>
            </a:lvl9pPr>
          </a:lstStyle>
          <a:p>
            <a:pPr>
              <a:spcBef>
                <a:spcPct val="50000"/>
              </a:spcBef>
            </a:pPr>
            <a:r>
              <a:rPr lang="en-US" altLang="en-US">
                <a:solidFill>
                  <a:schemeClr val="bg2"/>
                </a:solidFill>
              </a:rPr>
              <a:t>04</a:t>
            </a:r>
            <a:endParaRPr lang="en-US" altLang="en-US"/>
          </a:p>
        </p:txBody>
      </p:sp>
      <p:sp>
        <p:nvSpPr>
          <p:cNvPr id="6156" name="Line 8"/>
          <p:cNvSpPr>
            <a:spLocks noChangeShapeType="1"/>
          </p:cNvSpPr>
          <p:nvPr/>
        </p:nvSpPr>
        <p:spPr bwMode="auto">
          <a:xfrm>
            <a:off x="990600" y="6400800"/>
            <a:ext cx="0" cy="381000"/>
          </a:xfrm>
          <a:prstGeom prst="line">
            <a:avLst/>
          </a:prstGeom>
          <a:noFill/>
          <a:ln w="9525">
            <a:solidFill>
              <a:srgbClr val="FF1209"/>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6158" name="Line 13"/>
          <p:cNvSpPr>
            <a:spLocks noChangeShapeType="1"/>
          </p:cNvSpPr>
          <p:nvPr/>
        </p:nvSpPr>
        <p:spPr bwMode="auto">
          <a:xfrm>
            <a:off x="5429250" y="6400800"/>
            <a:ext cx="0" cy="381000"/>
          </a:xfrm>
          <a:prstGeom prst="line">
            <a:avLst/>
          </a:prstGeom>
          <a:noFill/>
          <a:ln w="9525">
            <a:solidFill>
              <a:srgbClr val="FF1209"/>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35" name="Τίτλος 3"/>
          <p:cNvSpPr txBox="1">
            <a:spLocks/>
          </p:cNvSpPr>
          <p:nvPr/>
        </p:nvSpPr>
        <p:spPr>
          <a:xfrm>
            <a:off x="323528" y="0"/>
            <a:ext cx="8591550" cy="824136"/>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sz="3200" b="1" dirty="0" smtClean="0"/>
              <a:t>Η αρχιτεκτονική του Προγράμματος</a:t>
            </a:r>
            <a:endParaRPr lang="el-GR" sz="3200" b="1" dirty="0"/>
          </a:p>
        </p:txBody>
      </p:sp>
    </p:spTree>
    <p:extLst>
      <p:ext uri="{BB962C8B-B14F-4D97-AF65-F5344CB8AC3E}">
        <p14:creationId xmlns:p14="http://schemas.microsoft.com/office/powerpoint/2010/main" val="3425612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2"/>
          <p:cNvSpPr>
            <a:spLocks noChangeArrowheads="1"/>
          </p:cNvSpPr>
          <p:nvPr/>
        </p:nvSpPr>
        <p:spPr bwMode="auto">
          <a:xfrm>
            <a:off x="285750" y="1518890"/>
            <a:ext cx="8858250" cy="500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52352" bIns="0" anchor="ct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pitchFamily="34" charset="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pitchFamily="34" charset="0"/>
              </a:defRPr>
            </a:lvl2pPr>
            <a:lvl3pPr marL="1143000" indent="-228600" eaLnBrk="0" hangingPunct="0">
              <a:spcBef>
                <a:spcPct val="20000"/>
              </a:spcBef>
              <a:buClr>
                <a:schemeClr val="accent2"/>
              </a:buClr>
              <a:buSzPct val="85000"/>
              <a:buFont typeface="Arial" pitchFamily="34" charset="0"/>
              <a:buChar char="○"/>
              <a:defRPr sz="2400">
                <a:solidFill>
                  <a:schemeClr val="tx1"/>
                </a:solidFill>
                <a:latin typeface="Arial" pitchFamily="34" charset="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pitchFamily="34" charset="0"/>
              </a:defRPr>
            </a:lvl4pPr>
            <a:lvl5pPr marL="2057400" indent="-228600" eaLnBrk="0" hangingPunct="0">
              <a:spcBef>
                <a:spcPct val="20000"/>
              </a:spcBef>
              <a:buClr>
                <a:srgbClr val="748560"/>
              </a:buClr>
              <a:buSzPct val="100000"/>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9pPr>
          </a:lstStyle>
          <a:p>
            <a:pPr algn="just" eaLnBrk="1" hangingPunct="1">
              <a:spcBef>
                <a:spcPts val="1800"/>
              </a:spcBef>
              <a:spcAft>
                <a:spcPts val="1800"/>
              </a:spcAft>
              <a:buClrTx/>
              <a:buSzTx/>
              <a:buFont typeface="Wingdings" pitchFamily="2" charset="2"/>
              <a:buNone/>
            </a:pPr>
            <a:r>
              <a:rPr lang="el-GR" altLang="el-GR" sz="2400" dirty="0">
                <a:latin typeface="+mj-lt"/>
              </a:rPr>
              <a:t>Τα Προγράμματα Ευρωπαϊκής Εδαφικής Συνεργασίας εκ της φύσεώς τους διαφέρουν από τα υπόλοιπα Τομεακά και Περιφερειακά Επιχειρησιακά Προγράμματα, καθώς το στοιχείο που κατά κύριο λόγο αναδεικνύεται είναι αυτό της συνεργασίας σε </a:t>
            </a:r>
            <a:r>
              <a:rPr lang="el-GR" altLang="el-GR" sz="2400" b="1" dirty="0">
                <a:solidFill>
                  <a:srgbClr val="0070C0"/>
                </a:solidFill>
                <a:latin typeface="+mj-lt"/>
              </a:rPr>
              <a:t>διασυνοριακό, διακρατικό και διαπεριφερειακό </a:t>
            </a:r>
            <a:r>
              <a:rPr lang="el-GR" altLang="el-GR" sz="2400" dirty="0">
                <a:latin typeface="+mj-lt"/>
              </a:rPr>
              <a:t>επίπεδο. </a:t>
            </a:r>
          </a:p>
          <a:p>
            <a:pPr algn="just" eaLnBrk="1" hangingPunct="1">
              <a:spcBef>
                <a:spcPts val="1800"/>
              </a:spcBef>
              <a:spcAft>
                <a:spcPts val="1800"/>
              </a:spcAft>
              <a:buClrTx/>
              <a:buSzTx/>
              <a:buFont typeface="Wingdings" pitchFamily="2" charset="2"/>
              <a:buNone/>
            </a:pPr>
            <a:r>
              <a:rPr lang="el-GR" altLang="el-GR" sz="2400" b="1" dirty="0">
                <a:solidFill>
                  <a:srgbClr val="0070C0"/>
                </a:solidFill>
                <a:latin typeface="+mj-lt"/>
              </a:rPr>
              <a:t>Ειδοποιός διαφορά </a:t>
            </a:r>
            <a:r>
              <a:rPr lang="el-GR" altLang="el-GR" sz="2400" dirty="0">
                <a:latin typeface="+mj-lt"/>
              </a:rPr>
              <a:t>με τα υπόλοιπα προγράμματα του ΚΠΣ/ ΕΣΠΑ είναι η προϋπόθεση συμφωνίας των χωρών-εταίρων σε όλα τα στάδια σχεδιασμού και υλοποίησης των Προγραμμάτων.</a:t>
            </a:r>
          </a:p>
          <a:p>
            <a:pPr eaLnBrk="1" hangingPunct="1">
              <a:spcBef>
                <a:spcPts val="1800"/>
              </a:spcBef>
              <a:spcAft>
                <a:spcPts val="1800"/>
              </a:spcAft>
              <a:buClrTx/>
              <a:buSzTx/>
              <a:buFont typeface="Wingdings" pitchFamily="2" charset="2"/>
              <a:buChar char="v"/>
            </a:pPr>
            <a:endParaRPr lang="el-GR" altLang="el-GR" sz="2400" dirty="0">
              <a:latin typeface="Trebuchet MS" pitchFamily="34" charset="0"/>
            </a:endParaRPr>
          </a:p>
          <a:p>
            <a:pPr algn="just">
              <a:spcBef>
                <a:spcPct val="0"/>
              </a:spcBef>
              <a:buClrTx/>
              <a:buSzTx/>
              <a:buFontTx/>
              <a:buNone/>
            </a:pPr>
            <a:endParaRPr lang="el-GR" altLang="el-GR" sz="2400" b="1" dirty="0">
              <a:solidFill>
                <a:srgbClr val="FFFF00"/>
              </a:solidFill>
              <a:latin typeface="Calibri" pitchFamily="34" charset="0"/>
              <a:cs typeface="Times New Roman" pitchFamily="18" charset="0"/>
            </a:endParaRPr>
          </a:p>
        </p:txBody>
      </p:sp>
      <p:sp>
        <p:nvSpPr>
          <p:cNvPr id="4" name="Τίτλος 1"/>
          <p:cNvSpPr txBox="1">
            <a:spLocks/>
          </p:cNvSpPr>
          <p:nvPr/>
        </p:nvSpPr>
        <p:spPr>
          <a:xfrm>
            <a:off x="467544" y="260648"/>
            <a:ext cx="8568952" cy="720080"/>
          </a:xfrm>
          <a:prstGeom prst="rect">
            <a:avLst/>
          </a:prstGeom>
        </p:spPr>
        <p:txBody>
          <a:bodyPr>
            <a:normAutofit fontScale="97500"/>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r>
              <a:rPr lang="el-GR" b="1" dirty="0" smtClean="0"/>
              <a:t>Τι είναι </a:t>
            </a:r>
            <a:r>
              <a:rPr lang="tr-TR" b="1" dirty="0" smtClean="0"/>
              <a:t>oı </a:t>
            </a:r>
            <a:r>
              <a:rPr lang="el-GR" b="1" dirty="0" smtClean="0"/>
              <a:t>Πολιτικές Εδαφικής Συνεργασίας;</a:t>
            </a:r>
            <a:endParaRPr lang="el-GR" b="1" dirty="0"/>
          </a:p>
        </p:txBody>
      </p:sp>
    </p:spTree>
    <p:extLst>
      <p:ext uri="{BB962C8B-B14F-4D97-AF65-F5344CB8AC3E}">
        <p14:creationId xmlns:p14="http://schemas.microsoft.com/office/powerpoint/2010/main" val="485276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6">
                                            <p:txEl>
                                              <p:pRg st="0" end="0"/>
                                            </p:txEl>
                                          </p:spTgt>
                                        </p:tgtEl>
                                        <p:attrNameLst>
                                          <p:attrName>style.visibility</p:attrName>
                                        </p:attrNameLst>
                                      </p:cBhvr>
                                      <p:to>
                                        <p:strVal val="visible"/>
                                      </p:to>
                                    </p:set>
                                    <p:anim calcmode="lin" valueType="num">
                                      <p:cBhvr additive="base">
                                        <p:cTn id="7" dur="500" fill="hold"/>
                                        <p:tgtEl>
                                          <p:spTgt spid="122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96">
                                            <p:txEl>
                                              <p:pRg st="1" end="1"/>
                                            </p:txEl>
                                          </p:spTgt>
                                        </p:tgtEl>
                                        <p:attrNameLst>
                                          <p:attrName>style.visibility</p:attrName>
                                        </p:attrNameLst>
                                      </p:cBhvr>
                                      <p:to>
                                        <p:strVal val="visible"/>
                                      </p:to>
                                    </p:set>
                                    <p:anim calcmode="lin" valueType="num">
                                      <p:cBhvr additive="base">
                                        <p:cTn id="13" dur="500" fill="hold"/>
                                        <p:tgtEl>
                                          <p:spTgt spid="122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sz="quarter" idx="13"/>
            <p:extLst>
              <p:ext uri="{D42A27DB-BD31-4B8C-83A1-F6EECF244321}">
                <p14:modId xmlns:p14="http://schemas.microsoft.com/office/powerpoint/2010/main" val="1115992954"/>
              </p:ext>
            </p:extLst>
          </p:nvPr>
        </p:nvGraphicFramePr>
        <p:xfrm>
          <a:off x="148705" y="1351916"/>
          <a:ext cx="892899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Τίτλος 3"/>
          <p:cNvSpPr txBox="1">
            <a:spLocks/>
          </p:cNvSpPr>
          <p:nvPr/>
        </p:nvSpPr>
        <p:spPr>
          <a:xfrm>
            <a:off x="317426" y="116632"/>
            <a:ext cx="8591550" cy="824136"/>
          </a:xfrm>
          <a:prstGeom prst="rect">
            <a:avLst/>
          </a:prstGeom>
        </p:spPr>
        <p:txBody>
          <a:bodyPr vert="horz" lIns="91440" tIns="45720" rIns="91440" bIns="45720" rtlCol="0" anchor="b" anchorCtr="0">
            <a:normAutofit fontScale="85000" lnSpcReduction="20000"/>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sz="3200" b="1" dirty="0" smtClean="0"/>
              <a:t>Σύνδεση με </a:t>
            </a:r>
            <a:r>
              <a:rPr lang="el-GR" sz="3200" b="1" dirty="0" err="1" smtClean="0"/>
              <a:t>μακρο</a:t>
            </a:r>
            <a:r>
              <a:rPr lang="el-GR" sz="3200" b="1" dirty="0" smtClean="0"/>
              <a:t>-περιφερειακές στρατηγικές</a:t>
            </a:r>
          </a:p>
          <a:p>
            <a:pPr algn="ctr"/>
            <a:r>
              <a:rPr lang="el-GR" sz="3200" b="1" dirty="0" smtClean="0"/>
              <a:t>&amp; διασυνοριακά προγράμματα</a:t>
            </a:r>
            <a:endParaRPr lang="el-GR" sz="3200" b="1" dirty="0"/>
          </a:p>
        </p:txBody>
      </p:sp>
      <p:sp>
        <p:nvSpPr>
          <p:cNvPr id="8" name="3 - Ορθογώνιο"/>
          <p:cNvSpPr/>
          <p:nvPr/>
        </p:nvSpPr>
        <p:spPr>
          <a:xfrm>
            <a:off x="2195736" y="1199546"/>
            <a:ext cx="4011034" cy="400110"/>
          </a:xfrm>
          <a:prstGeom prst="rect">
            <a:avLst/>
          </a:prstGeom>
        </p:spPr>
        <p:txBody>
          <a:bodyPr wrap="none">
            <a:spAutoFit/>
          </a:bodyPr>
          <a:lstStyle/>
          <a:p>
            <a:r>
              <a:rPr lang="el-GR" sz="2000" b="1" dirty="0" err="1" smtClean="0">
                <a:solidFill>
                  <a:srgbClr val="0070C0"/>
                </a:solidFill>
              </a:rPr>
              <a:t>Μακροπεριφερειακές</a:t>
            </a:r>
            <a:r>
              <a:rPr lang="el-GR" sz="2000" b="1" dirty="0" smtClean="0">
                <a:solidFill>
                  <a:srgbClr val="0070C0"/>
                </a:solidFill>
              </a:rPr>
              <a:t> Στρατηγικές</a:t>
            </a:r>
          </a:p>
        </p:txBody>
      </p:sp>
      <p:sp>
        <p:nvSpPr>
          <p:cNvPr id="9" name="3 - Ορθογώνιο"/>
          <p:cNvSpPr/>
          <p:nvPr/>
        </p:nvSpPr>
        <p:spPr>
          <a:xfrm>
            <a:off x="2301239" y="4077072"/>
            <a:ext cx="3395481" cy="400110"/>
          </a:xfrm>
          <a:prstGeom prst="rect">
            <a:avLst/>
          </a:prstGeom>
        </p:spPr>
        <p:txBody>
          <a:bodyPr wrap="none">
            <a:spAutoFit/>
          </a:bodyPr>
          <a:lstStyle/>
          <a:p>
            <a:r>
              <a:rPr lang="el-GR" sz="2000" b="1" dirty="0" smtClean="0">
                <a:solidFill>
                  <a:srgbClr val="0070C0"/>
                </a:solidFill>
              </a:rPr>
              <a:t>Διασυνοριακά Προγράμματα</a:t>
            </a:r>
          </a:p>
        </p:txBody>
      </p:sp>
    </p:spTree>
    <p:extLst>
      <p:ext uri="{BB962C8B-B14F-4D97-AF65-F5344CB8AC3E}">
        <p14:creationId xmlns:p14="http://schemas.microsoft.com/office/powerpoint/2010/main" val="31195711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72991" y="1844824"/>
            <a:ext cx="5129543" cy="2667001"/>
          </a:xfrm>
        </p:spPr>
        <p:txBody>
          <a:bodyPr>
            <a:normAutofit fontScale="90000"/>
          </a:bodyPr>
          <a:lstStyle/>
          <a:p>
            <a:r>
              <a:rPr lang="el-GR" dirty="0" err="1" smtClean="0"/>
              <a:t>ΠροΓΡΑΜΜΑ</a:t>
            </a:r>
            <a:r>
              <a:rPr lang="el-GR" dirty="0" smtClean="0"/>
              <a:t/>
            </a:r>
            <a:br>
              <a:rPr lang="el-GR" dirty="0" smtClean="0"/>
            </a:br>
            <a:r>
              <a:rPr lang="el-GR" dirty="0" smtClean="0"/>
              <a:t>ΕΝΙ </a:t>
            </a:r>
            <a:r>
              <a:rPr lang="en-US" dirty="0" smtClean="0"/>
              <a:t>CBC MED</a:t>
            </a:r>
            <a:br>
              <a:rPr lang="en-US" dirty="0" smtClean="0"/>
            </a:br>
            <a:r>
              <a:rPr lang="en-US" dirty="0" smtClean="0"/>
              <a:t>“MEDITERRANESN BASIN”</a:t>
            </a:r>
            <a:r>
              <a:rPr lang="el-GR" dirty="0"/>
              <a:t/>
            </a:r>
            <a:br>
              <a:rPr lang="el-GR" dirty="0"/>
            </a:br>
            <a:endParaRPr lang="el-GR" dirty="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08720"/>
            <a:ext cx="2152650" cy="1038225"/>
          </a:xfrm>
          <a:prstGeom prst="rect">
            <a:avLst/>
          </a:prstGeom>
        </p:spPr>
      </p:pic>
    </p:spTree>
    <p:extLst>
      <p:ext uri="{BB962C8B-B14F-4D97-AF65-F5344CB8AC3E}">
        <p14:creationId xmlns:p14="http://schemas.microsoft.com/office/powerpoint/2010/main" val="31861423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JOP_2014-2020_Lisbon_Lib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65" y="847006"/>
            <a:ext cx="88804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10977" y="5830932"/>
            <a:ext cx="8026424" cy="923330"/>
          </a:xfrm>
          <a:prstGeom prst="rect">
            <a:avLst/>
          </a:prstGeom>
          <a:noFill/>
        </p:spPr>
        <p:txBody>
          <a:bodyPr wrap="square" rtlCol="0">
            <a:spAutoFit/>
          </a:bodyPr>
          <a:lstStyle/>
          <a:p>
            <a:r>
              <a:rPr lang="el-GR" b="1" dirty="0" smtClean="0"/>
              <a:t>14 συνολικά Μεσογειακές Χώρες</a:t>
            </a:r>
          </a:p>
          <a:p>
            <a:r>
              <a:rPr lang="el-GR" dirty="0" smtClean="0"/>
              <a:t>7 Χώρες Μέλη ΕΕ</a:t>
            </a:r>
          </a:p>
          <a:p>
            <a:r>
              <a:rPr lang="el-GR" dirty="0" smtClean="0"/>
              <a:t>7 Μεσογειακές χώρες μη μέλη ΕΕ</a:t>
            </a:r>
          </a:p>
        </p:txBody>
      </p:sp>
      <p:sp>
        <p:nvSpPr>
          <p:cNvPr id="6" name="Τίτλος 3"/>
          <p:cNvSpPr txBox="1">
            <a:spLocks/>
          </p:cNvSpPr>
          <p:nvPr/>
        </p:nvSpPr>
        <p:spPr>
          <a:xfrm>
            <a:off x="323528" y="0"/>
            <a:ext cx="8591550" cy="620688"/>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sz="3200" b="1" dirty="0" smtClean="0"/>
              <a:t>Περιοχή Παρέμβασης</a:t>
            </a:r>
            <a:endParaRPr lang="el-GR" sz="3200" b="1" dirty="0"/>
          </a:p>
        </p:txBody>
      </p:sp>
    </p:spTree>
    <p:extLst>
      <p:ext uri="{BB962C8B-B14F-4D97-AF65-F5344CB8AC3E}">
        <p14:creationId xmlns:p14="http://schemas.microsoft.com/office/powerpoint/2010/main" val="3716117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ttangolo 6"/>
          <p:cNvSpPr>
            <a:spLocks noChangeArrowheads="1"/>
          </p:cNvSpPr>
          <p:nvPr/>
        </p:nvSpPr>
        <p:spPr bwMode="auto">
          <a:xfrm>
            <a:off x="122238" y="1773238"/>
            <a:ext cx="8424862"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l-GR"/>
          </a:p>
          <a:p>
            <a:pPr eaLnBrk="1" hangingPunct="1"/>
            <a:endParaRPr lang="en-US" altLang="el-GR"/>
          </a:p>
          <a:p>
            <a:pPr eaLnBrk="1" hangingPunct="1"/>
            <a:endParaRPr lang="en-US" altLang="el-GR"/>
          </a:p>
          <a:p>
            <a:pPr eaLnBrk="1" hangingPunct="1"/>
            <a:endParaRPr lang="en-US" altLang="el-GR"/>
          </a:p>
          <a:p>
            <a:pPr eaLnBrk="1" hangingPunct="1"/>
            <a:endParaRPr lang="en-US" altLang="el-GR"/>
          </a:p>
          <a:p>
            <a:pPr eaLnBrk="1" hangingPunct="1"/>
            <a:endParaRPr lang="en-US" altLang="el-GR"/>
          </a:p>
          <a:p>
            <a:pPr eaLnBrk="1" hangingPunct="1"/>
            <a:endParaRPr lang="en-US" altLang="el-GR"/>
          </a:p>
          <a:p>
            <a:pPr eaLnBrk="1" hangingPunct="1"/>
            <a:endParaRPr lang="en-US" altLang="el-GR"/>
          </a:p>
          <a:p>
            <a:pPr eaLnBrk="1" hangingPunct="1"/>
            <a:endParaRPr lang="it-IT" altLang="el-GR"/>
          </a:p>
        </p:txBody>
      </p:sp>
      <p:sp>
        <p:nvSpPr>
          <p:cNvPr id="6" name="Rettangolo arrotondato 5"/>
          <p:cNvSpPr/>
          <p:nvPr/>
        </p:nvSpPr>
        <p:spPr>
          <a:xfrm>
            <a:off x="2657167" y="1102241"/>
            <a:ext cx="4752975" cy="581025"/>
          </a:xfrm>
          <a:prstGeom prst="roundRect">
            <a:avLst/>
          </a:prstGeom>
          <a:solidFill>
            <a:schemeClr val="tx2">
              <a:lumMod val="60000"/>
              <a:lumOff val="40000"/>
            </a:schemeClr>
          </a:solidFill>
          <a:ln>
            <a:solidFill>
              <a:srgbClr val="3772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175" indent="14288" algn="ctr">
              <a:lnSpc>
                <a:spcPct val="125000"/>
              </a:lnSpc>
              <a:defRPr/>
            </a:pPr>
            <a:r>
              <a:rPr lang="en-US" sz="1600" b="1" dirty="0">
                <a:solidFill>
                  <a:schemeClr val="bg1"/>
                </a:solidFill>
              </a:rPr>
              <a:t>1. </a:t>
            </a:r>
            <a:r>
              <a:rPr lang="el-GR" sz="1600" b="1" dirty="0" smtClean="0">
                <a:solidFill>
                  <a:schemeClr val="bg1"/>
                </a:solidFill>
              </a:rPr>
              <a:t>Προώθηση οικονομικής &amp; κοινωνικής ανάπτυξης</a:t>
            </a:r>
            <a:endParaRPr lang="it-IT" sz="1600" b="1" dirty="0">
              <a:solidFill>
                <a:schemeClr val="bg1"/>
              </a:solidFill>
            </a:endParaRPr>
          </a:p>
        </p:txBody>
      </p:sp>
      <p:sp>
        <p:nvSpPr>
          <p:cNvPr id="7" name="Rettangolo arrotondato 6"/>
          <p:cNvSpPr/>
          <p:nvPr/>
        </p:nvSpPr>
        <p:spPr>
          <a:xfrm>
            <a:off x="107950" y="2616200"/>
            <a:ext cx="2879725" cy="771525"/>
          </a:xfrm>
          <a:prstGeom prst="roundRect">
            <a:avLst/>
          </a:prstGeom>
          <a:solidFill>
            <a:srgbClr val="709CD6"/>
          </a:solidFill>
          <a:ln>
            <a:solidFill>
              <a:srgbClr val="3772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175" indent="14288" algn="ctr">
              <a:lnSpc>
                <a:spcPct val="125000"/>
              </a:lnSpc>
              <a:defRPr/>
            </a:pPr>
            <a:r>
              <a:rPr lang="en-US" sz="1600" b="1" dirty="0">
                <a:solidFill>
                  <a:schemeClr val="bg1"/>
                </a:solidFill>
              </a:rPr>
              <a:t>1.A </a:t>
            </a:r>
            <a:r>
              <a:rPr lang="el-GR" sz="1600" b="1" dirty="0" smtClean="0">
                <a:solidFill>
                  <a:schemeClr val="bg1"/>
                </a:solidFill>
              </a:rPr>
              <a:t>Επιχειρήσεις και ανάπτυξη ΜΜΕ</a:t>
            </a:r>
            <a:endParaRPr lang="en-US" sz="1600" b="1" dirty="0">
              <a:solidFill>
                <a:schemeClr val="bg1"/>
              </a:solidFill>
            </a:endParaRPr>
          </a:p>
        </p:txBody>
      </p:sp>
      <p:sp>
        <p:nvSpPr>
          <p:cNvPr id="8" name="Rettangolo arrotondato 7"/>
          <p:cNvSpPr/>
          <p:nvPr/>
        </p:nvSpPr>
        <p:spPr>
          <a:xfrm>
            <a:off x="3059113" y="2616200"/>
            <a:ext cx="2881312" cy="766763"/>
          </a:xfrm>
          <a:prstGeom prst="roundRect">
            <a:avLst/>
          </a:prstGeom>
          <a:solidFill>
            <a:srgbClr val="CC6600"/>
          </a:solidFill>
          <a:ln>
            <a:solidFill>
              <a:srgbClr val="3772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bg1"/>
                </a:solidFill>
              </a:rPr>
              <a:t>1.B </a:t>
            </a:r>
            <a:r>
              <a:rPr lang="el-GR" sz="1600" b="1" dirty="0" smtClean="0">
                <a:solidFill>
                  <a:schemeClr val="bg1"/>
                </a:solidFill>
              </a:rPr>
              <a:t>Υποστήριξη εκπαίδευσης</a:t>
            </a:r>
            <a:r>
              <a:rPr lang="en-US" sz="1600" b="1" dirty="0" smtClean="0">
                <a:solidFill>
                  <a:schemeClr val="bg1"/>
                </a:solidFill>
              </a:rPr>
              <a:t>, </a:t>
            </a:r>
            <a:r>
              <a:rPr lang="el-GR" sz="1600" b="1" dirty="0" smtClean="0">
                <a:solidFill>
                  <a:schemeClr val="bg1"/>
                </a:solidFill>
              </a:rPr>
              <a:t>έρευνας</a:t>
            </a:r>
            <a:r>
              <a:rPr lang="en-US" sz="1600" b="1" dirty="0" smtClean="0">
                <a:solidFill>
                  <a:schemeClr val="bg1"/>
                </a:solidFill>
              </a:rPr>
              <a:t>, </a:t>
            </a:r>
            <a:r>
              <a:rPr lang="el-GR" sz="1600" b="1" dirty="0" smtClean="0">
                <a:solidFill>
                  <a:schemeClr val="bg1"/>
                </a:solidFill>
              </a:rPr>
              <a:t>τεχνολογικής εκπαίδευσης</a:t>
            </a:r>
            <a:r>
              <a:rPr lang="en-US" sz="1600" b="1" dirty="0" smtClean="0">
                <a:solidFill>
                  <a:schemeClr val="bg1"/>
                </a:solidFill>
              </a:rPr>
              <a:t> </a:t>
            </a:r>
            <a:r>
              <a:rPr lang="el-GR" sz="1600" b="1" dirty="0" smtClean="0">
                <a:solidFill>
                  <a:schemeClr val="bg1"/>
                </a:solidFill>
              </a:rPr>
              <a:t>&amp; καινοτομίας</a:t>
            </a:r>
            <a:endParaRPr lang="it-IT" sz="1600" b="1" dirty="0">
              <a:solidFill>
                <a:schemeClr val="bg1"/>
              </a:solidFill>
            </a:endParaRPr>
          </a:p>
        </p:txBody>
      </p:sp>
      <p:sp>
        <p:nvSpPr>
          <p:cNvPr id="9" name="Rettangolo arrotondato 8"/>
          <p:cNvSpPr/>
          <p:nvPr/>
        </p:nvSpPr>
        <p:spPr>
          <a:xfrm>
            <a:off x="6011863" y="2595563"/>
            <a:ext cx="2881312" cy="760412"/>
          </a:xfrm>
          <a:prstGeom prst="roundRect">
            <a:avLst/>
          </a:prstGeom>
          <a:solidFill>
            <a:srgbClr val="9A0000"/>
          </a:solidFill>
          <a:ln>
            <a:solidFill>
              <a:srgbClr val="3772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bg1"/>
                </a:solidFill>
              </a:rPr>
              <a:t>1.C </a:t>
            </a:r>
            <a:r>
              <a:rPr lang="el-GR" sz="1600" b="1" dirty="0" smtClean="0">
                <a:solidFill>
                  <a:schemeClr val="bg1"/>
                </a:solidFill>
              </a:rPr>
              <a:t>Προώθηση της κοινωνικής ενσωμάτωσης και αντιμετώπιση της φτώχειας</a:t>
            </a:r>
            <a:endParaRPr lang="it-IT" sz="1600" b="1" dirty="0">
              <a:solidFill>
                <a:schemeClr val="bg1"/>
              </a:solidFill>
            </a:endParaRPr>
          </a:p>
        </p:txBody>
      </p:sp>
      <p:sp>
        <p:nvSpPr>
          <p:cNvPr id="10" name="Rettangolo arrotondato 9"/>
          <p:cNvSpPr/>
          <p:nvPr/>
        </p:nvSpPr>
        <p:spPr>
          <a:xfrm>
            <a:off x="107950" y="3875088"/>
            <a:ext cx="2879725" cy="654050"/>
          </a:xfrm>
          <a:prstGeom prst="roundRect">
            <a:avLst/>
          </a:prstGeom>
          <a:solidFill>
            <a:srgbClr val="709CD6"/>
          </a:solidFill>
          <a:ln>
            <a:solidFill>
              <a:srgbClr val="3772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175" indent="14288" algn="ctr">
              <a:lnSpc>
                <a:spcPct val="125000"/>
              </a:lnSpc>
              <a:defRPr/>
            </a:pPr>
            <a:r>
              <a:rPr lang="en-US" sz="1400" b="1" dirty="0">
                <a:solidFill>
                  <a:schemeClr val="bg1"/>
                </a:solidFill>
              </a:rPr>
              <a:t>1.1 </a:t>
            </a:r>
            <a:r>
              <a:rPr lang="el-GR" sz="1400" b="1" dirty="0" smtClean="0">
                <a:solidFill>
                  <a:schemeClr val="bg1"/>
                </a:solidFill>
              </a:rPr>
              <a:t>Υποστήριξη καινοτόμων </a:t>
            </a:r>
            <a:r>
              <a:rPr lang="en-US" sz="1400" b="1" dirty="0" smtClean="0">
                <a:solidFill>
                  <a:schemeClr val="bg1"/>
                </a:solidFill>
              </a:rPr>
              <a:t>start-up</a:t>
            </a:r>
            <a:r>
              <a:rPr lang="tr-TR" sz="1400" b="1" dirty="0" smtClean="0">
                <a:solidFill>
                  <a:schemeClr val="bg1"/>
                </a:solidFill>
              </a:rPr>
              <a:t>s</a:t>
            </a:r>
            <a:r>
              <a:rPr lang="en-US" sz="1400" b="1" dirty="0" smtClean="0">
                <a:solidFill>
                  <a:schemeClr val="bg1"/>
                </a:solidFill>
              </a:rPr>
              <a:t> </a:t>
            </a:r>
            <a:r>
              <a:rPr lang="el-GR" sz="1400" b="1" dirty="0" smtClean="0">
                <a:solidFill>
                  <a:schemeClr val="bg1"/>
                </a:solidFill>
              </a:rPr>
              <a:t>νέων επιχειρήσεων</a:t>
            </a:r>
            <a:endParaRPr lang="en-US" sz="1400" b="1" dirty="0">
              <a:solidFill>
                <a:schemeClr val="bg1"/>
              </a:solidFill>
            </a:endParaRPr>
          </a:p>
        </p:txBody>
      </p:sp>
      <p:sp>
        <p:nvSpPr>
          <p:cNvPr id="11" name="Rettangolo arrotondato 10"/>
          <p:cNvSpPr/>
          <p:nvPr/>
        </p:nvSpPr>
        <p:spPr>
          <a:xfrm>
            <a:off x="3059113" y="3845976"/>
            <a:ext cx="2881313" cy="815459"/>
          </a:xfrm>
          <a:prstGeom prst="roundRect">
            <a:avLst/>
          </a:prstGeom>
          <a:solidFill>
            <a:srgbClr val="CC6600"/>
          </a:solidFill>
          <a:ln>
            <a:solidFill>
              <a:srgbClr val="3772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bg1"/>
                </a:solidFill>
              </a:rPr>
              <a:t>2.1 </a:t>
            </a:r>
            <a:r>
              <a:rPr lang="el-GR" sz="1400" b="1" dirty="0" smtClean="0">
                <a:solidFill>
                  <a:schemeClr val="bg1"/>
                </a:solidFill>
              </a:rPr>
              <a:t>Υποστήριξη μεταφοράς τεχνολογίας</a:t>
            </a:r>
            <a:r>
              <a:rPr lang="en-US" sz="1400" b="1" dirty="0" smtClean="0">
                <a:solidFill>
                  <a:schemeClr val="bg1"/>
                </a:solidFill>
              </a:rPr>
              <a:t> </a:t>
            </a:r>
            <a:r>
              <a:rPr lang="en-US" sz="1400" b="1" dirty="0">
                <a:solidFill>
                  <a:schemeClr val="bg1"/>
                </a:solidFill>
              </a:rPr>
              <a:t>and </a:t>
            </a:r>
            <a:r>
              <a:rPr lang="el-GR" sz="1400" b="1" dirty="0" smtClean="0">
                <a:solidFill>
                  <a:schemeClr val="bg1"/>
                </a:solidFill>
              </a:rPr>
              <a:t>εμπορευματοποίηση ερευνητικών αποτελεσμάτων</a:t>
            </a:r>
            <a:endParaRPr lang="it-IT" sz="1400" b="1" dirty="0">
              <a:solidFill>
                <a:schemeClr val="bg1"/>
              </a:solidFill>
            </a:endParaRPr>
          </a:p>
        </p:txBody>
      </p:sp>
      <p:sp>
        <p:nvSpPr>
          <p:cNvPr id="12" name="Rettangolo arrotondato 11"/>
          <p:cNvSpPr/>
          <p:nvPr/>
        </p:nvSpPr>
        <p:spPr>
          <a:xfrm>
            <a:off x="6030913" y="3854450"/>
            <a:ext cx="2933700" cy="798513"/>
          </a:xfrm>
          <a:prstGeom prst="roundRect">
            <a:avLst/>
          </a:prstGeom>
          <a:solidFill>
            <a:srgbClr val="9A0000"/>
          </a:solidFill>
          <a:ln>
            <a:solidFill>
              <a:srgbClr val="3772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bg1"/>
                </a:solidFill>
              </a:rPr>
              <a:t>3.1 </a:t>
            </a:r>
            <a:r>
              <a:rPr lang="el-GR" sz="1400" b="1" dirty="0" smtClean="0">
                <a:solidFill>
                  <a:schemeClr val="bg1"/>
                </a:solidFill>
              </a:rPr>
              <a:t>Παροχή δεξιοτήτων σε νέους και γυναίκες που ζητά η αγορά</a:t>
            </a:r>
            <a:endParaRPr lang="it-IT" sz="1400" b="1" dirty="0">
              <a:solidFill>
                <a:schemeClr val="bg1"/>
              </a:solidFill>
            </a:endParaRPr>
          </a:p>
        </p:txBody>
      </p:sp>
      <p:sp>
        <p:nvSpPr>
          <p:cNvPr id="13" name="Rettangolo arrotondato 12"/>
          <p:cNvSpPr/>
          <p:nvPr/>
        </p:nvSpPr>
        <p:spPr>
          <a:xfrm>
            <a:off x="107950" y="4610100"/>
            <a:ext cx="2879725" cy="763588"/>
          </a:xfrm>
          <a:prstGeom prst="roundRect">
            <a:avLst/>
          </a:prstGeom>
          <a:solidFill>
            <a:srgbClr val="709CD6"/>
          </a:solidFill>
          <a:ln>
            <a:solidFill>
              <a:srgbClr val="3772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175" indent="14288" algn="ctr">
              <a:lnSpc>
                <a:spcPct val="125000"/>
              </a:lnSpc>
              <a:defRPr/>
            </a:pPr>
            <a:r>
              <a:rPr lang="en-US" sz="1400" b="1" dirty="0">
                <a:solidFill>
                  <a:schemeClr val="bg1"/>
                </a:solidFill>
              </a:rPr>
              <a:t>1.2 </a:t>
            </a:r>
            <a:r>
              <a:rPr lang="el-GR" sz="1400" b="1" dirty="0" smtClean="0">
                <a:solidFill>
                  <a:schemeClr val="bg1"/>
                </a:solidFill>
              </a:rPr>
              <a:t>Ενδυνάμωση &amp; υποστήριξη δικτύων</a:t>
            </a:r>
            <a:r>
              <a:rPr lang="en-US" sz="1400" b="1" dirty="0" smtClean="0">
                <a:solidFill>
                  <a:schemeClr val="bg1"/>
                </a:solidFill>
              </a:rPr>
              <a:t>, </a:t>
            </a:r>
            <a:r>
              <a:rPr lang="en-US" sz="1400" b="1" dirty="0">
                <a:solidFill>
                  <a:schemeClr val="bg1"/>
                </a:solidFill>
              </a:rPr>
              <a:t>clusters, consortia </a:t>
            </a:r>
            <a:r>
              <a:rPr lang="el-GR" sz="1400" b="1" dirty="0" smtClean="0">
                <a:solidFill>
                  <a:schemeClr val="bg1"/>
                </a:solidFill>
              </a:rPr>
              <a:t>&amp; αλυσίδων αξίας</a:t>
            </a:r>
            <a:endParaRPr lang="en-US" sz="1400" b="1" dirty="0">
              <a:solidFill>
                <a:schemeClr val="bg1"/>
              </a:solidFill>
            </a:endParaRPr>
          </a:p>
        </p:txBody>
      </p:sp>
      <p:sp>
        <p:nvSpPr>
          <p:cNvPr id="14" name="Rettangolo arrotondato 13"/>
          <p:cNvSpPr/>
          <p:nvPr/>
        </p:nvSpPr>
        <p:spPr>
          <a:xfrm>
            <a:off x="107950" y="5456238"/>
            <a:ext cx="2879725" cy="709612"/>
          </a:xfrm>
          <a:prstGeom prst="roundRect">
            <a:avLst/>
          </a:prstGeom>
          <a:solidFill>
            <a:srgbClr val="709CD6"/>
          </a:solidFill>
          <a:ln>
            <a:solidFill>
              <a:srgbClr val="3772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175" indent="14288" algn="ctr">
              <a:lnSpc>
                <a:spcPct val="125000"/>
              </a:lnSpc>
              <a:defRPr/>
            </a:pPr>
            <a:r>
              <a:rPr lang="en-US" sz="1400" b="1" dirty="0">
                <a:solidFill>
                  <a:schemeClr val="bg1"/>
                </a:solidFill>
              </a:rPr>
              <a:t>1.3 </a:t>
            </a:r>
            <a:r>
              <a:rPr lang="el-GR" sz="1400" b="1" dirty="0" smtClean="0">
                <a:solidFill>
                  <a:schemeClr val="bg1"/>
                </a:solidFill>
              </a:rPr>
              <a:t>Ενθάρρυνση αειφόρου τουρισμού, πρωτοβουλίες &amp; δράσεις</a:t>
            </a:r>
            <a:endParaRPr lang="en-US" sz="1400" b="1" dirty="0">
              <a:solidFill>
                <a:schemeClr val="bg1"/>
              </a:solidFill>
            </a:endParaRPr>
          </a:p>
        </p:txBody>
      </p:sp>
      <p:sp>
        <p:nvSpPr>
          <p:cNvPr id="15" name="Rettangolo arrotondato 14"/>
          <p:cNvSpPr/>
          <p:nvPr/>
        </p:nvSpPr>
        <p:spPr>
          <a:xfrm>
            <a:off x="3071813" y="4745038"/>
            <a:ext cx="2879725" cy="652462"/>
          </a:xfrm>
          <a:prstGeom prst="roundRect">
            <a:avLst/>
          </a:prstGeom>
          <a:solidFill>
            <a:srgbClr val="CC6600"/>
          </a:solidFill>
          <a:ln>
            <a:solidFill>
              <a:srgbClr val="3772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bg1"/>
                </a:solidFill>
              </a:rPr>
              <a:t>2.2 </a:t>
            </a:r>
            <a:r>
              <a:rPr lang="el-GR" sz="1400" b="1" dirty="0" smtClean="0">
                <a:solidFill>
                  <a:schemeClr val="bg1"/>
                </a:solidFill>
              </a:rPr>
              <a:t>Υποστήριξη πρόσβασης ΜΜΕ στην έρευνα &amp; καινοτομία</a:t>
            </a:r>
            <a:r>
              <a:rPr lang="en-US" sz="1400" b="1" dirty="0" smtClean="0">
                <a:solidFill>
                  <a:schemeClr val="bg1"/>
                </a:solidFill>
              </a:rPr>
              <a:t> </a:t>
            </a:r>
            <a:endParaRPr lang="it-IT" sz="1400" b="1" dirty="0">
              <a:solidFill>
                <a:schemeClr val="bg1"/>
              </a:solidFill>
            </a:endParaRPr>
          </a:p>
        </p:txBody>
      </p:sp>
      <p:sp>
        <p:nvSpPr>
          <p:cNvPr id="16" name="Rettangolo arrotondato 15"/>
          <p:cNvSpPr/>
          <p:nvPr/>
        </p:nvSpPr>
        <p:spPr>
          <a:xfrm>
            <a:off x="6061075" y="4745038"/>
            <a:ext cx="2879725" cy="652462"/>
          </a:xfrm>
          <a:prstGeom prst="roundRect">
            <a:avLst/>
          </a:prstGeom>
          <a:solidFill>
            <a:srgbClr val="9A0000"/>
          </a:solidFill>
          <a:ln>
            <a:solidFill>
              <a:srgbClr val="3772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bg1"/>
                </a:solidFill>
              </a:rPr>
              <a:t>3.2 </a:t>
            </a:r>
            <a:r>
              <a:rPr lang="el-GR" sz="1400" b="1" dirty="0" smtClean="0">
                <a:solidFill>
                  <a:schemeClr val="bg1"/>
                </a:solidFill>
              </a:rPr>
              <a:t>Υποστήριξη της κοινωνικής αλληλεγγύης</a:t>
            </a:r>
            <a:endParaRPr lang="it-IT" sz="1400" b="1" dirty="0">
              <a:solidFill>
                <a:schemeClr val="bg1"/>
              </a:solidFill>
            </a:endParaRPr>
          </a:p>
        </p:txBody>
      </p:sp>
      <p:sp>
        <p:nvSpPr>
          <p:cNvPr id="8207" name="Rettangolo 18"/>
          <p:cNvSpPr>
            <a:spLocks noChangeArrowheads="1"/>
          </p:cNvSpPr>
          <p:nvPr/>
        </p:nvSpPr>
        <p:spPr bwMode="auto">
          <a:xfrm>
            <a:off x="277813" y="3529013"/>
            <a:ext cx="2092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l-GR" b="1" dirty="0">
                <a:solidFill>
                  <a:srgbClr val="C00000"/>
                </a:solidFill>
                <a:cs typeface="Arial" charset="0"/>
              </a:rPr>
              <a:t>7 </a:t>
            </a:r>
            <a:r>
              <a:rPr lang="el-GR" altLang="el-GR" b="1" dirty="0" smtClean="0">
                <a:solidFill>
                  <a:srgbClr val="C00000"/>
                </a:solidFill>
                <a:cs typeface="Arial" charset="0"/>
              </a:rPr>
              <a:t>Προτεραιότητες</a:t>
            </a:r>
            <a:endParaRPr lang="en-US" altLang="el-GR" b="1" dirty="0">
              <a:solidFill>
                <a:srgbClr val="C00000"/>
              </a:solidFill>
              <a:cs typeface="Arial" charset="0"/>
            </a:endParaRPr>
          </a:p>
        </p:txBody>
      </p:sp>
      <p:sp>
        <p:nvSpPr>
          <p:cNvPr id="8208" name="Rettangolo 19"/>
          <p:cNvSpPr>
            <a:spLocks noChangeArrowheads="1"/>
          </p:cNvSpPr>
          <p:nvPr/>
        </p:nvSpPr>
        <p:spPr bwMode="auto">
          <a:xfrm>
            <a:off x="277813" y="2243138"/>
            <a:ext cx="22049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l-GR" b="1" dirty="0">
                <a:solidFill>
                  <a:srgbClr val="C00000"/>
                </a:solidFill>
                <a:cs typeface="Arial" charset="0"/>
              </a:rPr>
              <a:t>3 </a:t>
            </a:r>
            <a:r>
              <a:rPr lang="el-GR" altLang="el-GR" b="1" dirty="0" smtClean="0">
                <a:solidFill>
                  <a:srgbClr val="C00000"/>
                </a:solidFill>
                <a:cs typeface="Arial" charset="0"/>
              </a:rPr>
              <a:t>Θεματικοί Στόχοι</a:t>
            </a:r>
            <a:endParaRPr lang="it-IT" altLang="el-GR" dirty="0"/>
          </a:p>
        </p:txBody>
      </p:sp>
      <p:sp>
        <p:nvSpPr>
          <p:cNvPr id="8209" name="Rettangolo 20"/>
          <p:cNvSpPr>
            <a:spLocks noChangeArrowheads="1"/>
          </p:cNvSpPr>
          <p:nvPr/>
        </p:nvSpPr>
        <p:spPr bwMode="auto">
          <a:xfrm>
            <a:off x="279400" y="1208088"/>
            <a:ext cx="2377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l-GR" b="1" dirty="0">
                <a:solidFill>
                  <a:srgbClr val="C00000"/>
                </a:solidFill>
                <a:cs typeface="Arial" charset="0"/>
              </a:rPr>
              <a:t>1 </a:t>
            </a:r>
            <a:r>
              <a:rPr lang="el-GR" altLang="el-GR" b="1" dirty="0" smtClean="0">
                <a:solidFill>
                  <a:srgbClr val="C00000"/>
                </a:solidFill>
                <a:cs typeface="Arial" charset="0"/>
              </a:rPr>
              <a:t>Ευρύτερος Στόχος</a:t>
            </a:r>
            <a:endParaRPr lang="en-US" altLang="el-GR" b="1" dirty="0">
              <a:solidFill>
                <a:srgbClr val="C00000"/>
              </a:solidFill>
              <a:cs typeface="Arial" charset="0"/>
            </a:endParaRPr>
          </a:p>
        </p:txBody>
      </p:sp>
      <p:sp>
        <p:nvSpPr>
          <p:cNvPr id="19" name="Rettangolo 18"/>
          <p:cNvSpPr/>
          <p:nvPr/>
        </p:nvSpPr>
        <p:spPr>
          <a:xfrm>
            <a:off x="7308304" y="1781692"/>
            <a:ext cx="1512639" cy="614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60% </a:t>
            </a:r>
            <a:r>
              <a:rPr lang="el-GR" b="1" dirty="0" err="1" smtClean="0">
                <a:solidFill>
                  <a:schemeClr val="bg1"/>
                </a:solidFill>
              </a:rPr>
              <a:t>Προϋπ</a:t>
            </a:r>
            <a:r>
              <a:rPr lang="el-GR" b="1" dirty="0" smtClean="0">
                <a:solidFill>
                  <a:schemeClr val="bg1"/>
                </a:solidFill>
              </a:rPr>
              <a:t>/</a:t>
            </a:r>
            <a:r>
              <a:rPr lang="el-GR" b="1" dirty="0" err="1" smtClean="0">
                <a:solidFill>
                  <a:schemeClr val="bg1"/>
                </a:solidFill>
              </a:rPr>
              <a:t>σμού</a:t>
            </a:r>
            <a:endParaRPr lang="it-IT" b="1" dirty="0">
              <a:solidFill>
                <a:schemeClr val="bg1"/>
              </a:solidFill>
            </a:endParaRPr>
          </a:p>
        </p:txBody>
      </p:sp>
      <p:sp>
        <p:nvSpPr>
          <p:cNvPr id="8211" name="Segnaposto numero diapositiva 19"/>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normAutofit fontScale="92500" lnSpcReduction="20000"/>
          </a:bodyPr>
          <a:lstStyle>
            <a:lvl1pPr eaLnBrk="0" hangingPunct="0">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a:solidFill>
                  <a:schemeClr val="tx1"/>
                </a:solidFill>
                <a:latin typeface="Arial" charset="0"/>
              </a:defRPr>
            </a:lvl9pPr>
          </a:lstStyle>
          <a:p>
            <a:pPr eaLnBrk="1" fontAlgn="base" hangingPunct="1">
              <a:spcBef>
                <a:spcPct val="0"/>
              </a:spcBef>
              <a:spcAft>
                <a:spcPct val="0"/>
              </a:spcAft>
            </a:pPr>
            <a:fld id="{089B44EA-3C1B-40CB-B5C9-1B64FE0524D9}" type="slidenum">
              <a:rPr altLang="el-GR" smtClean="0">
                <a:solidFill>
                  <a:srgbClr val="000000"/>
                </a:solidFill>
                <a:cs typeface="Arial" charset="0"/>
              </a:rPr>
              <a:pPr eaLnBrk="1" fontAlgn="base" hangingPunct="1">
                <a:spcBef>
                  <a:spcPct val="0"/>
                </a:spcBef>
                <a:spcAft>
                  <a:spcPct val="0"/>
                </a:spcAft>
              </a:pPr>
              <a:t>43</a:t>
            </a:fld>
            <a:r>
              <a:rPr altLang="el-GR" smtClean="0">
                <a:solidFill>
                  <a:srgbClr val="000000"/>
                </a:solidFill>
                <a:cs typeface="Arial" charset="0"/>
              </a:rPr>
              <a:t> </a:t>
            </a:r>
          </a:p>
        </p:txBody>
      </p:sp>
      <p:sp>
        <p:nvSpPr>
          <p:cNvPr id="20" name="Τίτλος 3"/>
          <p:cNvSpPr txBox="1">
            <a:spLocks/>
          </p:cNvSpPr>
          <p:nvPr/>
        </p:nvSpPr>
        <p:spPr>
          <a:xfrm>
            <a:off x="323528" y="0"/>
            <a:ext cx="8591550" cy="824136"/>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sz="3200" b="1" dirty="0" smtClean="0"/>
              <a:t>Η αρχιτεκτονική του </a:t>
            </a:r>
            <a:r>
              <a:rPr lang="en-US" sz="3200" b="1" dirty="0" smtClean="0"/>
              <a:t>ENI CBC MED</a:t>
            </a:r>
            <a:r>
              <a:rPr lang="el-GR" sz="3200" b="1" dirty="0" smtClean="0"/>
              <a:t> (1)</a:t>
            </a:r>
            <a:endParaRPr lang="el-GR" sz="3200" b="1" dirty="0"/>
          </a:p>
        </p:txBody>
      </p:sp>
    </p:spTree>
    <p:extLst>
      <p:ext uri="{BB962C8B-B14F-4D97-AF65-F5344CB8AC3E}">
        <p14:creationId xmlns:p14="http://schemas.microsoft.com/office/powerpoint/2010/main" val="64641452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p:nvPr/>
        </p:nvSpPr>
        <p:spPr>
          <a:xfrm>
            <a:off x="563563" y="3213100"/>
            <a:ext cx="8545512" cy="11922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266400" indent="-266400" algn="just" fontAlgn="auto">
              <a:spcBef>
                <a:spcPts val="0"/>
              </a:spcBef>
              <a:spcAft>
                <a:spcPts val="448"/>
              </a:spcAft>
              <a:tabLst>
                <a:tab pos="266400" algn="l"/>
                <a:tab pos="1180800" algn="l"/>
                <a:tab pos="2095200" algn="l"/>
                <a:tab pos="3009599" algn="l"/>
                <a:tab pos="3924000" algn="l"/>
                <a:tab pos="4838400" algn="l"/>
                <a:tab pos="5752799" algn="l"/>
                <a:tab pos="6667199" algn="l"/>
                <a:tab pos="7581600" algn="l"/>
                <a:tab pos="8496000" algn="l"/>
                <a:tab pos="9410400" algn="l"/>
                <a:tab pos="10324800" algn="l"/>
              </a:tabLst>
              <a:defRPr/>
            </a:pPr>
            <a:endParaRPr lang="en-US" b="1" dirty="0">
              <a:solidFill>
                <a:srgbClr val="000000"/>
              </a:solidFill>
              <a:latin typeface="Arial" pitchFamily="34"/>
              <a:ea typeface="Arial" pitchFamily="34"/>
              <a:cs typeface="Arial" pitchFamily="34"/>
            </a:endParaRPr>
          </a:p>
          <a:p>
            <a:pPr algn="just" fontAlgn="auto">
              <a:spcBef>
                <a:spcPts val="0"/>
              </a:spcBef>
              <a:spcAft>
                <a:spcPts val="224"/>
              </a:spcAft>
              <a:buClr>
                <a:srgbClr val="000000"/>
              </a:buClr>
              <a:buSzPct val="100000"/>
              <a:buFont typeface="Arial" pitchFamily="34"/>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900" dirty="0">
              <a:solidFill>
                <a:srgbClr val="000000"/>
              </a:solidFill>
              <a:latin typeface="Arial" pitchFamily="34"/>
              <a:ea typeface="Arial" pitchFamily="34"/>
              <a:cs typeface="Arial" pitchFamily="34"/>
            </a:endParaRPr>
          </a:p>
          <a:p>
            <a:pPr marL="266400" indent="-266400" algn="just" fontAlgn="auto">
              <a:spcBef>
                <a:spcPts val="0"/>
              </a:spcBef>
              <a:spcAft>
                <a:spcPts val="448"/>
              </a:spcAft>
              <a:tabLst>
                <a:tab pos="266400" algn="l"/>
                <a:tab pos="1180800" algn="l"/>
                <a:tab pos="2095200" algn="l"/>
                <a:tab pos="3009599" algn="l"/>
                <a:tab pos="3924000" algn="l"/>
                <a:tab pos="4838400" algn="l"/>
                <a:tab pos="5752799" algn="l"/>
                <a:tab pos="6667199" algn="l"/>
                <a:tab pos="7581600" algn="l"/>
                <a:tab pos="8496000" algn="l"/>
                <a:tab pos="9410400" algn="l"/>
                <a:tab pos="10324800" algn="l"/>
              </a:tabLst>
              <a:defRPr/>
            </a:pPr>
            <a:endParaRPr lang="en-US" dirty="0">
              <a:solidFill>
                <a:srgbClr val="000000"/>
              </a:solidFill>
              <a:latin typeface="Arial" pitchFamily="34"/>
              <a:ea typeface="Arial" pitchFamily="34"/>
              <a:cs typeface="Arial" pitchFamily="34"/>
            </a:endParaRPr>
          </a:p>
          <a:p>
            <a:pPr marL="266400" indent="-266400" fontAlgn="auto">
              <a:spcBef>
                <a:spcPts val="0"/>
              </a:spcBef>
              <a:spcAft>
                <a:spcPts val="0"/>
              </a:spcAft>
              <a:tabLst>
                <a:tab pos="266400" algn="l"/>
                <a:tab pos="1180800" algn="l"/>
                <a:tab pos="2095200" algn="l"/>
                <a:tab pos="3009599" algn="l"/>
                <a:tab pos="3924000" algn="l"/>
                <a:tab pos="4838400" algn="l"/>
                <a:tab pos="5752799" algn="l"/>
                <a:tab pos="6667199" algn="l"/>
                <a:tab pos="7581600" algn="l"/>
                <a:tab pos="8496000" algn="l"/>
                <a:tab pos="9410400" algn="l"/>
                <a:tab pos="10324800" algn="l"/>
              </a:tabLst>
              <a:defRPr/>
            </a:pPr>
            <a:endParaRPr lang="en-US" sz="900" dirty="0">
              <a:solidFill>
                <a:srgbClr val="000000"/>
              </a:solidFill>
              <a:latin typeface="Arial" pitchFamily="34"/>
              <a:ea typeface="Arial" pitchFamily="34"/>
              <a:cs typeface="Arial" pitchFamily="34"/>
            </a:endParaRPr>
          </a:p>
          <a:p>
            <a:pPr marL="266400" indent="-266400" algn="just" fontAlgn="auto">
              <a:spcBef>
                <a:spcPts val="0"/>
              </a:spcBef>
              <a:spcAft>
                <a:spcPts val="224"/>
              </a:spcAft>
              <a:tabLst>
                <a:tab pos="266400" algn="l"/>
                <a:tab pos="1180800" algn="l"/>
                <a:tab pos="2095200" algn="l"/>
                <a:tab pos="3009599" algn="l"/>
                <a:tab pos="3924000" algn="l"/>
                <a:tab pos="4838400" algn="l"/>
                <a:tab pos="5752799" algn="l"/>
                <a:tab pos="6667199" algn="l"/>
                <a:tab pos="7581600" algn="l"/>
                <a:tab pos="8496000" algn="l"/>
                <a:tab pos="9410400" algn="l"/>
                <a:tab pos="10324800" algn="l"/>
              </a:tabLst>
              <a:defRPr/>
            </a:pPr>
            <a:endParaRPr lang="en-US" sz="900" dirty="0">
              <a:solidFill>
                <a:srgbClr val="000000"/>
              </a:solidFill>
              <a:latin typeface="Arial" pitchFamily="34"/>
              <a:ea typeface="Arial" pitchFamily="34"/>
              <a:cs typeface="Arial" pitchFamily="34"/>
            </a:endParaRPr>
          </a:p>
        </p:txBody>
      </p:sp>
      <p:sp>
        <p:nvSpPr>
          <p:cNvPr id="6" name="Rettangolo arrotondato 5"/>
          <p:cNvSpPr/>
          <p:nvPr/>
        </p:nvSpPr>
        <p:spPr>
          <a:xfrm>
            <a:off x="2712244" y="1208088"/>
            <a:ext cx="4248150" cy="581025"/>
          </a:xfrm>
          <a:prstGeom prst="roundRect">
            <a:avLst/>
          </a:prstGeom>
          <a:solidFill>
            <a:srgbClr val="398034"/>
          </a:solidFill>
          <a:ln>
            <a:solidFill>
              <a:srgbClr val="3F89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175" indent="14288" algn="ctr">
              <a:lnSpc>
                <a:spcPct val="125000"/>
              </a:lnSpc>
              <a:defRPr/>
            </a:pPr>
            <a:r>
              <a:rPr lang="en-US" sz="1600" b="1" dirty="0"/>
              <a:t>2. </a:t>
            </a:r>
            <a:r>
              <a:rPr lang="el-GR" sz="1600" b="1" dirty="0" smtClean="0"/>
              <a:t>Αντιμετώπιση κοινών περιβαλλοντικών προκλήσεων</a:t>
            </a:r>
            <a:endParaRPr lang="it-IT" sz="1400" dirty="0"/>
          </a:p>
        </p:txBody>
      </p:sp>
      <p:sp>
        <p:nvSpPr>
          <p:cNvPr id="8" name="Rettangolo arrotondato 7"/>
          <p:cNvSpPr/>
          <p:nvPr/>
        </p:nvSpPr>
        <p:spPr>
          <a:xfrm>
            <a:off x="366713" y="4076700"/>
            <a:ext cx="2087562" cy="1872580"/>
          </a:xfrm>
          <a:prstGeom prst="roundRect">
            <a:avLst/>
          </a:prstGeom>
          <a:solidFill>
            <a:srgbClr val="398034"/>
          </a:solidFill>
          <a:ln>
            <a:solidFill>
              <a:srgbClr val="3F89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t>4.1 </a:t>
            </a:r>
            <a:r>
              <a:rPr lang="el-GR" sz="1400" b="1" dirty="0" smtClean="0"/>
              <a:t>Υποστήριξη καινοτόμων τεχνολογικών λύσεων για την αύξηση της αποτελεσματικής χρήσης του νερού</a:t>
            </a:r>
            <a:endParaRPr lang="en-US" sz="1400" dirty="0"/>
          </a:p>
          <a:p>
            <a:pPr>
              <a:defRPr/>
            </a:pPr>
            <a:endParaRPr lang="en-US" sz="1400" dirty="0"/>
          </a:p>
        </p:txBody>
      </p:sp>
      <p:sp>
        <p:nvSpPr>
          <p:cNvPr id="11" name="Rettangolo arrotondato 10"/>
          <p:cNvSpPr/>
          <p:nvPr/>
        </p:nvSpPr>
        <p:spPr>
          <a:xfrm>
            <a:off x="2657167" y="2119035"/>
            <a:ext cx="4321175" cy="617538"/>
          </a:xfrm>
          <a:prstGeom prst="roundRect">
            <a:avLst/>
          </a:prstGeom>
          <a:solidFill>
            <a:srgbClr val="398034"/>
          </a:solidFill>
          <a:ln>
            <a:solidFill>
              <a:srgbClr val="3F89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a:t>2.A </a:t>
            </a:r>
            <a:r>
              <a:rPr lang="el-GR" sz="1600" b="1" dirty="0" smtClean="0"/>
              <a:t>Περιβαλλοντική προστασία</a:t>
            </a:r>
            <a:r>
              <a:rPr lang="it-IT" sz="1600" b="1" dirty="0" smtClean="0"/>
              <a:t>, </a:t>
            </a:r>
            <a:r>
              <a:rPr lang="el-GR" sz="1600" b="1" dirty="0" smtClean="0"/>
              <a:t>κλιματική αλλαγή, προσαρμογή και </a:t>
            </a:r>
            <a:r>
              <a:rPr lang="it-IT" sz="1600" b="1" dirty="0" smtClean="0"/>
              <a:t> </a:t>
            </a:r>
            <a:r>
              <a:rPr lang="el-GR" sz="1600" b="1" dirty="0" err="1" smtClean="0"/>
              <a:t>αντιμετώιση</a:t>
            </a:r>
            <a:endParaRPr lang="it-IT" sz="1400" b="1" i="1" dirty="0"/>
          </a:p>
        </p:txBody>
      </p:sp>
      <p:sp>
        <p:nvSpPr>
          <p:cNvPr id="14" name="Rettangolo arrotondato 13"/>
          <p:cNvSpPr/>
          <p:nvPr/>
        </p:nvSpPr>
        <p:spPr>
          <a:xfrm>
            <a:off x="2546350" y="4076700"/>
            <a:ext cx="2087563" cy="1800225"/>
          </a:xfrm>
          <a:prstGeom prst="roundRect">
            <a:avLst/>
          </a:prstGeom>
          <a:solidFill>
            <a:srgbClr val="398034"/>
          </a:solidFill>
          <a:ln>
            <a:solidFill>
              <a:srgbClr val="3F89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t>4.2 </a:t>
            </a:r>
            <a:r>
              <a:rPr lang="el-GR" sz="1400" b="1" dirty="0" smtClean="0"/>
              <a:t>Μείωση της παραγωγή δημοτικών αποβλήτων, προώθηση της διαλογής στην πηγή και βελτιστοποίηση της αξιοποίησης οργανικών υλικών</a:t>
            </a:r>
            <a:endParaRPr lang="en-US" sz="1400" dirty="0"/>
          </a:p>
        </p:txBody>
      </p:sp>
      <p:sp>
        <p:nvSpPr>
          <p:cNvPr id="15" name="Rettangolo arrotondato 14"/>
          <p:cNvSpPr/>
          <p:nvPr/>
        </p:nvSpPr>
        <p:spPr>
          <a:xfrm>
            <a:off x="4725988" y="4076700"/>
            <a:ext cx="2089150" cy="1800225"/>
          </a:xfrm>
          <a:prstGeom prst="roundRect">
            <a:avLst/>
          </a:prstGeom>
          <a:solidFill>
            <a:srgbClr val="398034"/>
          </a:solidFill>
          <a:ln>
            <a:solidFill>
              <a:srgbClr val="3F89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t>4.3 </a:t>
            </a:r>
            <a:r>
              <a:rPr lang="el-GR" sz="1400" b="1" dirty="0" smtClean="0"/>
              <a:t>Υποστήριξη αποδοτικών &amp; καινοτόμων ενεργειακών παρεμβάσεων σε κτίρια εστιάζοντας στα δημόσια κτίρια</a:t>
            </a:r>
            <a:endParaRPr lang="en-US" sz="1400" b="1" dirty="0"/>
          </a:p>
        </p:txBody>
      </p:sp>
      <p:sp>
        <p:nvSpPr>
          <p:cNvPr id="16" name="Rettangolo arrotondato 15"/>
          <p:cNvSpPr/>
          <p:nvPr/>
        </p:nvSpPr>
        <p:spPr>
          <a:xfrm>
            <a:off x="6897688" y="4076700"/>
            <a:ext cx="2087562" cy="1800225"/>
          </a:xfrm>
          <a:prstGeom prst="roundRect">
            <a:avLst/>
          </a:prstGeom>
          <a:solidFill>
            <a:srgbClr val="398034"/>
          </a:solidFill>
          <a:ln>
            <a:solidFill>
              <a:srgbClr val="3F89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t>4.4 </a:t>
            </a:r>
            <a:r>
              <a:rPr lang="el-GR" sz="1400" b="1" dirty="0" smtClean="0"/>
              <a:t>Ενσωμάτωση του </a:t>
            </a:r>
            <a:r>
              <a:rPr lang="en-US" sz="1400" b="1" dirty="0" smtClean="0"/>
              <a:t>Ecosystem-Based </a:t>
            </a:r>
            <a:r>
              <a:rPr lang="en-US" sz="1400" b="1" dirty="0"/>
              <a:t>management approach </a:t>
            </a:r>
            <a:r>
              <a:rPr lang="el-GR" sz="1400" b="1" dirty="0" smtClean="0"/>
              <a:t>στα τοπικά σχέδια ανάπτυξης</a:t>
            </a:r>
            <a:r>
              <a:rPr lang="en-US" sz="1400" dirty="0"/>
              <a:t>	</a:t>
            </a:r>
          </a:p>
        </p:txBody>
      </p:sp>
      <p:sp>
        <p:nvSpPr>
          <p:cNvPr id="13" name="Rettangolo 12"/>
          <p:cNvSpPr/>
          <p:nvPr/>
        </p:nvSpPr>
        <p:spPr>
          <a:xfrm>
            <a:off x="7451724" y="1165226"/>
            <a:ext cx="1368747" cy="702707"/>
          </a:xfrm>
          <a:prstGeom prst="rect">
            <a:avLst/>
          </a:prstGeom>
          <a:solidFill>
            <a:srgbClr val="398034"/>
          </a:solidFill>
          <a:ln>
            <a:solidFill>
              <a:srgbClr val="3F89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175" indent="14288" algn="ctr">
              <a:lnSpc>
                <a:spcPct val="125000"/>
              </a:lnSpc>
              <a:defRPr/>
            </a:pPr>
            <a:r>
              <a:rPr lang="it-IT" sz="1600" b="1" dirty="0"/>
              <a:t>40% </a:t>
            </a:r>
            <a:r>
              <a:rPr lang="el-GR" sz="1600" b="1" dirty="0" err="1" smtClean="0"/>
              <a:t>Προϋπ</a:t>
            </a:r>
            <a:r>
              <a:rPr lang="el-GR" sz="1600" b="1" dirty="0" smtClean="0"/>
              <a:t>/</a:t>
            </a:r>
            <a:r>
              <a:rPr lang="el-GR" sz="1600" b="1" dirty="0" err="1" smtClean="0"/>
              <a:t>σμού</a:t>
            </a:r>
            <a:endParaRPr lang="it-IT" sz="1600" b="1" dirty="0"/>
          </a:p>
        </p:txBody>
      </p:sp>
      <p:sp>
        <p:nvSpPr>
          <p:cNvPr id="9230" name="Segnaposto numero diapositiva 16"/>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a:solidFill>
                  <a:schemeClr val="tx1"/>
                </a:solidFill>
                <a:latin typeface="Arial" charset="0"/>
              </a:defRPr>
            </a:lvl9pPr>
          </a:lstStyle>
          <a:p>
            <a:pPr eaLnBrk="1" fontAlgn="base" hangingPunct="1">
              <a:spcBef>
                <a:spcPct val="0"/>
              </a:spcBef>
              <a:spcAft>
                <a:spcPct val="0"/>
              </a:spcAft>
            </a:pPr>
            <a:fld id="{14CE61D5-1B07-40A0-8842-C6FA6EA95125}" type="slidenum">
              <a:rPr altLang="el-GR" smtClean="0">
                <a:solidFill>
                  <a:srgbClr val="000000"/>
                </a:solidFill>
                <a:cs typeface="Arial" charset="0"/>
              </a:rPr>
              <a:pPr eaLnBrk="1" fontAlgn="base" hangingPunct="1">
                <a:spcBef>
                  <a:spcPct val="0"/>
                </a:spcBef>
                <a:spcAft>
                  <a:spcPct val="0"/>
                </a:spcAft>
              </a:pPr>
              <a:t>44</a:t>
            </a:fld>
            <a:endParaRPr altLang="el-GR" smtClean="0">
              <a:solidFill>
                <a:srgbClr val="000000"/>
              </a:solidFill>
              <a:cs typeface="Arial" charset="0"/>
            </a:endParaRPr>
          </a:p>
        </p:txBody>
      </p:sp>
      <p:sp>
        <p:nvSpPr>
          <p:cNvPr id="17" name="Τίτλος 3"/>
          <p:cNvSpPr txBox="1">
            <a:spLocks/>
          </p:cNvSpPr>
          <p:nvPr/>
        </p:nvSpPr>
        <p:spPr>
          <a:xfrm>
            <a:off x="323528" y="0"/>
            <a:ext cx="8591550" cy="824136"/>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sz="3200" b="1" dirty="0" smtClean="0"/>
              <a:t>Η αρχιτεκτονική του </a:t>
            </a:r>
            <a:r>
              <a:rPr lang="en-US" sz="3200" b="1" dirty="0" smtClean="0"/>
              <a:t>ENI CBC MED</a:t>
            </a:r>
            <a:r>
              <a:rPr lang="el-GR" sz="3200" b="1" dirty="0" smtClean="0"/>
              <a:t> (2)</a:t>
            </a:r>
            <a:endParaRPr lang="el-GR" sz="3200" b="1" dirty="0"/>
          </a:p>
        </p:txBody>
      </p:sp>
      <p:sp>
        <p:nvSpPr>
          <p:cNvPr id="18" name="Rettangolo 18"/>
          <p:cNvSpPr>
            <a:spLocks noChangeArrowheads="1"/>
          </p:cNvSpPr>
          <p:nvPr/>
        </p:nvSpPr>
        <p:spPr bwMode="auto">
          <a:xfrm>
            <a:off x="277813" y="3529013"/>
            <a:ext cx="2092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b="1" dirty="0" smtClean="0">
                <a:solidFill>
                  <a:srgbClr val="C00000"/>
                </a:solidFill>
                <a:cs typeface="Arial" charset="0"/>
              </a:rPr>
              <a:t>4</a:t>
            </a:r>
            <a:r>
              <a:rPr lang="en-US" altLang="el-GR" b="1" dirty="0" smtClean="0">
                <a:solidFill>
                  <a:srgbClr val="C00000"/>
                </a:solidFill>
                <a:cs typeface="Arial" charset="0"/>
              </a:rPr>
              <a:t> </a:t>
            </a:r>
            <a:r>
              <a:rPr lang="el-GR" altLang="el-GR" b="1" dirty="0" smtClean="0">
                <a:solidFill>
                  <a:srgbClr val="C00000"/>
                </a:solidFill>
                <a:cs typeface="Arial" charset="0"/>
              </a:rPr>
              <a:t>Προτεραιότητες</a:t>
            </a:r>
            <a:endParaRPr lang="en-US" altLang="el-GR" b="1" dirty="0">
              <a:solidFill>
                <a:srgbClr val="C00000"/>
              </a:solidFill>
              <a:cs typeface="Arial" charset="0"/>
            </a:endParaRPr>
          </a:p>
        </p:txBody>
      </p:sp>
      <p:sp>
        <p:nvSpPr>
          <p:cNvPr id="19" name="Rettangolo 19"/>
          <p:cNvSpPr>
            <a:spLocks noChangeArrowheads="1"/>
          </p:cNvSpPr>
          <p:nvPr/>
        </p:nvSpPr>
        <p:spPr bwMode="auto">
          <a:xfrm>
            <a:off x="277813" y="2243138"/>
            <a:ext cx="22049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b="1" dirty="0" smtClean="0">
                <a:solidFill>
                  <a:srgbClr val="C00000"/>
                </a:solidFill>
                <a:cs typeface="Arial" charset="0"/>
              </a:rPr>
              <a:t>1</a:t>
            </a:r>
            <a:r>
              <a:rPr lang="en-US" altLang="el-GR" b="1" dirty="0" smtClean="0">
                <a:solidFill>
                  <a:srgbClr val="C00000"/>
                </a:solidFill>
                <a:cs typeface="Arial" charset="0"/>
              </a:rPr>
              <a:t> </a:t>
            </a:r>
            <a:r>
              <a:rPr lang="el-GR" altLang="el-GR" b="1" dirty="0" smtClean="0">
                <a:solidFill>
                  <a:srgbClr val="C00000"/>
                </a:solidFill>
                <a:cs typeface="Arial" charset="0"/>
              </a:rPr>
              <a:t>Θεματικοί Στόχοι</a:t>
            </a:r>
            <a:endParaRPr lang="it-IT" altLang="el-GR" dirty="0"/>
          </a:p>
        </p:txBody>
      </p:sp>
      <p:sp>
        <p:nvSpPr>
          <p:cNvPr id="20" name="Rettangolo 20"/>
          <p:cNvSpPr>
            <a:spLocks noChangeArrowheads="1"/>
          </p:cNvSpPr>
          <p:nvPr/>
        </p:nvSpPr>
        <p:spPr bwMode="auto">
          <a:xfrm>
            <a:off x="279400" y="1208088"/>
            <a:ext cx="2377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l-GR" b="1" dirty="0">
                <a:solidFill>
                  <a:srgbClr val="C00000"/>
                </a:solidFill>
                <a:cs typeface="Arial" charset="0"/>
              </a:rPr>
              <a:t>1 </a:t>
            </a:r>
            <a:r>
              <a:rPr lang="el-GR" altLang="el-GR" b="1" dirty="0" smtClean="0">
                <a:solidFill>
                  <a:srgbClr val="C00000"/>
                </a:solidFill>
                <a:cs typeface="Arial" charset="0"/>
              </a:rPr>
              <a:t>Ευρύτερος Στόχος</a:t>
            </a:r>
            <a:endParaRPr lang="en-US" altLang="el-GR" b="1" dirty="0">
              <a:solidFill>
                <a:srgbClr val="C00000"/>
              </a:solidFill>
              <a:cs typeface="Arial" charset="0"/>
            </a:endParaRPr>
          </a:p>
        </p:txBody>
      </p:sp>
    </p:spTree>
    <p:extLst>
      <p:ext uri="{BB962C8B-B14F-4D97-AF65-F5344CB8AC3E}">
        <p14:creationId xmlns:p14="http://schemas.microsoft.com/office/powerpoint/2010/main" val="2743263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txBox="1">
            <a:spLocks/>
          </p:cNvSpPr>
          <p:nvPr/>
        </p:nvSpPr>
        <p:spPr>
          <a:xfrm>
            <a:off x="323528" y="0"/>
            <a:ext cx="8591550" cy="824136"/>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sz="3200" b="1" dirty="0" smtClean="0"/>
              <a:t>Είδη έργων</a:t>
            </a:r>
            <a:endParaRPr lang="el-GR" sz="3200" b="1" dirty="0"/>
          </a:p>
        </p:txBody>
      </p:sp>
      <p:grpSp>
        <p:nvGrpSpPr>
          <p:cNvPr id="5" name="Ομάδα 4"/>
          <p:cNvGrpSpPr/>
          <p:nvPr/>
        </p:nvGrpSpPr>
        <p:grpSpPr>
          <a:xfrm>
            <a:off x="1844260" y="1102771"/>
            <a:ext cx="4843729" cy="4957745"/>
            <a:chOff x="1373556" y="407377"/>
            <a:chExt cx="4843729" cy="4957745"/>
          </a:xfrm>
          <a:scene3d>
            <a:camera prst="orthographicFront">
              <a:rot lat="0" lon="0" rev="0"/>
            </a:camera>
            <a:lightRig rig="contrasting" dir="t">
              <a:rot lat="0" lon="0" rev="1200000"/>
            </a:lightRig>
          </a:scene3d>
        </p:grpSpPr>
        <p:sp>
          <p:nvSpPr>
            <p:cNvPr id="6" name="Πίτα 5"/>
            <p:cNvSpPr/>
            <p:nvPr/>
          </p:nvSpPr>
          <p:spPr>
            <a:xfrm>
              <a:off x="1373556" y="407377"/>
              <a:ext cx="4843729" cy="4957745"/>
            </a:xfrm>
            <a:prstGeom prst="pie">
              <a:avLst>
                <a:gd name="adj1" fmla="val 9000000"/>
                <a:gd name="adj2" fmla="val 16200000"/>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7" name="Πίτα 4"/>
            <p:cNvSpPr/>
            <p:nvPr/>
          </p:nvSpPr>
          <p:spPr>
            <a:xfrm>
              <a:off x="2035429" y="1410731"/>
              <a:ext cx="1729903" cy="147551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tr-TR" sz="2000" dirty="0" smtClean="0">
                  <a:solidFill>
                    <a:schemeClr val="bg1"/>
                  </a:solidFill>
                  <a:latin typeface="+mj-lt"/>
                </a:rPr>
                <a:t>Standard</a:t>
              </a:r>
            </a:p>
            <a:p>
              <a:pPr lvl="0" algn="ctr" defTabSz="755650" rtl="0">
                <a:lnSpc>
                  <a:spcPct val="90000"/>
                </a:lnSpc>
                <a:spcBef>
                  <a:spcPct val="0"/>
                </a:spcBef>
                <a:spcAft>
                  <a:spcPct val="35000"/>
                </a:spcAft>
              </a:pPr>
              <a:r>
                <a:rPr lang="tr-TR" sz="2000" dirty="0" smtClean="0">
                  <a:solidFill>
                    <a:schemeClr val="bg1"/>
                  </a:solidFill>
                  <a:latin typeface="+mj-lt"/>
                </a:rPr>
                <a:t>Projects</a:t>
              </a:r>
              <a:endParaRPr lang="en-US" sz="2000" dirty="0" smtClean="0">
                <a:solidFill>
                  <a:schemeClr val="bg1"/>
                </a:solidFill>
                <a:latin typeface="+mj-lt"/>
              </a:endParaRPr>
            </a:p>
            <a:p>
              <a:pPr lvl="0" algn="ctr" defTabSz="755650" rtl="0">
                <a:lnSpc>
                  <a:spcPct val="90000"/>
                </a:lnSpc>
                <a:spcBef>
                  <a:spcPct val="0"/>
                </a:spcBef>
                <a:spcAft>
                  <a:spcPct val="35000"/>
                </a:spcAft>
              </a:pPr>
              <a:endParaRPr lang="en-US" sz="2000" kern="1200" dirty="0">
                <a:solidFill>
                  <a:schemeClr val="bg1"/>
                </a:solidFill>
                <a:latin typeface="+mj-lt"/>
              </a:endParaRPr>
            </a:p>
            <a:p>
              <a:pPr lvl="0" algn="ctr" defTabSz="755650" rtl="0">
                <a:lnSpc>
                  <a:spcPct val="90000"/>
                </a:lnSpc>
                <a:spcBef>
                  <a:spcPct val="0"/>
                </a:spcBef>
                <a:spcAft>
                  <a:spcPct val="35000"/>
                </a:spcAft>
              </a:pPr>
              <a:r>
                <a:rPr lang="el-GR" i="1" dirty="0" smtClean="0">
                  <a:solidFill>
                    <a:srgbClr val="FFFF00"/>
                  </a:solidFill>
                  <a:latin typeface="+mj-lt"/>
                </a:rPr>
                <a:t>Χαρακτήρα Επίδειξης</a:t>
              </a:r>
              <a:endParaRPr lang="el-GR" i="1" kern="1200" dirty="0">
                <a:solidFill>
                  <a:srgbClr val="FFFF00"/>
                </a:solidFill>
                <a:latin typeface="+mj-lt"/>
              </a:endParaRPr>
            </a:p>
          </p:txBody>
        </p:sp>
      </p:grpSp>
      <p:grpSp>
        <p:nvGrpSpPr>
          <p:cNvPr id="18" name="Ομάδα 17"/>
          <p:cNvGrpSpPr/>
          <p:nvPr/>
        </p:nvGrpSpPr>
        <p:grpSpPr>
          <a:xfrm>
            <a:off x="1844260" y="1050049"/>
            <a:ext cx="5192761" cy="4968550"/>
            <a:chOff x="1661967" y="243415"/>
            <a:chExt cx="5192761" cy="4968550"/>
          </a:xfrm>
          <a:scene3d>
            <a:camera prst="orthographicFront">
              <a:rot lat="0" lon="0" rev="0"/>
            </a:camera>
            <a:lightRig rig="contrasting" dir="t">
              <a:rot lat="0" lon="0" rev="1200000"/>
            </a:lightRig>
          </a:scene3d>
        </p:grpSpPr>
        <p:sp>
          <p:nvSpPr>
            <p:cNvPr id="23" name="Πίτα 22"/>
            <p:cNvSpPr/>
            <p:nvPr/>
          </p:nvSpPr>
          <p:spPr>
            <a:xfrm>
              <a:off x="1661967" y="243415"/>
              <a:ext cx="5192761" cy="4968550"/>
            </a:xfrm>
            <a:prstGeom prst="pie">
              <a:avLst>
                <a:gd name="adj1" fmla="val 16200000"/>
                <a:gd name="adj2" fmla="val 1800000"/>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4" name="Πίτα 4"/>
            <p:cNvSpPr/>
            <p:nvPr/>
          </p:nvSpPr>
          <p:spPr>
            <a:xfrm>
              <a:off x="4670558" y="1440501"/>
              <a:ext cx="1858844" cy="14787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tr-TR" sz="2000" kern="1200" dirty="0" smtClean="0">
                  <a:solidFill>
                    <a:schemeClr val="bg1"/>
                  </a:solidFill>
                  <a:latin typeface="+mj-lt"/>
                </a:rPr>
                <a:t>Strateg</a:t>
              </a:r>
              <a:r>
                <a:rPr lang="en-US" sz="2000" kern="1200" dirty="0" err="1" smtClean="0">
                  <a:solidFill>
                    <a:schemeClr val="bg1"/>
                  </a:solidFill>
                  <a:latin typeface="+mj-lt"/>
                </a:rPr>
                <a:t>ic</a:t>
              </a:r>
              <a:r>
                <a:rPr lang="en-US" sz="2000" kern="1200" dirty="0" smtClean="0">
                  <a:solidFill>
                    <a:schemeClr val="bg1"/>
                  </a:solidFill>
                  <a:latin typeface="+mj-lt"/>
                </a:rPr>
                <a:t> Projects</a:t>
              </a:r>
              <a:endParaRPr lang="el-GR" sz="2000" kern="1200" dirty="0" smtClean="0">
                <a:solidFill>
                  <a:schemeClr val="bg1"/>
                </a:solidFill>
                <a:latin typeface="+mj-lt"/>
              </a:endParaRPr>
            </a:p>
            <a:p>
              <a:pPr lvl="0" algn="ctr" defTabSz="755650" rtl="0">
                <a:lnSpc>
                  <a:spcPct val="90000"/>
                </a:lnSpc>
                <a:spcBef>
                  <a:spcPct val="0"/>
                </a:spcBef>
                <a:spcAft>
                  <a:spcPct val="35000"/>
                </a:spcAft>
              </a:pPr>
              <a:endParaRPr lang="el-GR" sz="2000" dirty="0">
                <a:solidFill>
                  <a:schemeClr val="bg1"/>
                </a:solidFill>
                <a:latin typeface="+mj-lt"/>
              </a:endParaRPr>
            </a:p>
            <a:p>
              <a:pPr lvl="0" algn="ctr" defTabSz="755650" rtl="0">
                <a:lnSpc>
                  <a:spcPct val="90000"/>
                </a:lnSpc>
                <a:spcBef>
                  <a:spcPct val="0"/>
                </a:spcBef>
                <a:spcAft>
                  <a:spcPct val="35000"/>
                </a:spcAft>
              </a:pPr>
              <a:r>
                <a:rPr lang="el-GR" i="1" dirty="0" smtClean="0">
                  <a:solidFill>
                    <a:srgbClr val="FFFF00"/>
                  </a:solidFill>
                  <a:latin typeface="+mj-lt"/>
                </a:rPr>
                <a:t>Εστίαση σε επιλεγμένες προτεραιότητες</a:t>
              </a:r>
              <a:endParaRPr lang="el-GR" i="1" kern="1200" dirty="0">
                <a:solidFill>
                  <a:srgbClr val="FFFF00"/>
                </a:solidFill>
                <a:latin typeface="+mj-lt"/>
              </a:endParaRPr>
            </a:p>
          </p:txBody>
        </p:sp>
      </p:grpSp>
      <p:grpSp>
        <p:nvGrpSpPr>
          <p:cNvPr id="19" name="Ομάδα 18"/>
          <p:cNvGrpSpPr/>
          <p:nvPr/>
        </p:nvGrpSpPr>
        <p:grpSpPr>
          <a:xfrm>
            <a:off x="2047325" y="1311237"/>
            <a:ext cx="4664370" cy="4790681"/>
            <a:chOff x="1865032" y="504603"/>
            <a:chExt cx="4664370" cy="4790681"/>
          </a:xfrm>
          <a:scene3d>
            <a:camera prst="orthographicFront">
              <a:rot lat="0" lon="0" rev="0"/>
            </a:camera>
            <a:lightRig rig="contrasting" dir="t">
              <a:rot lat="0" lon="0" rev="1200000"/>
            </a:lightRig>
          </a:scene3d>
        </p:grpSpPr>
        <p:sp>
          <p:nvSpPr>
            <p:cNvPr id="21" name="Πίτα 20"/>
            <p:cNvSpPr/>
            <p:nvPr/>
          </p:nvSpPr>
          <p:spPr>
            <a:xfrm>
              <a:off x="1865032" y="504603"/>
              <a:ext cx="4664370" cy="4790681"/>
            </a:xfrm>
            <a:prstGeom prst="pie">
              <a:avLst>
                <a:gd name="adj1" fmla="val 1800000"/>
                <a:gd name="adj2" fmla="val 9000000"/>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2" name="Πίτα 6"/>
            <p:cNvSpPr/>
            <p:nvPr/>
          </p:nvSpPr>
          <p:spPr>
            <a:xfrm>
              <a:off x="3008962" y="3558470"/>
              <a:ext cx="2498769" cy="11106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n-US" sz="2000" kern="1200" dirty="0" err="1" smtClean="0">
                  <a:solidFill>
                    <a:schemeClr val="bg1"/>
                  </a:solidFill>
                  <a:latin typeface="+mj-lt"/>
                </a:rPr>
                <a:t>Capitalisation</a:t>
              </a:r>
              <a:r>
                <a:rPr lang="en-US" sz="2000" kern="1200" dirty="0" smtClean="0">
                  <a:solidFill>
                    <a:schemeClr val="bg1"/>
                  </a:solidFill>
                  <a:latin typeface="+mj-lt"/>
                </a:rPr>
                <a:t> </a:t>
              </a:r>
            </a:p>
            <a:p>
              <a:pPr lvl="0" algn="ctr" defTabSz="755650" rtl="0">
                <a:lnSpc>
                  <a:spcPct val="90000"/>
                </a:lnSpc>
                <a:spcBef>
                  <a:spcPct val="0"/>
                </a:spcBef>
                <a:spcAft>
                  <a:spcPct val="35000"/>
                </a:spcAft>
              </a:pPr>
              <a:r>
                <a:rPr lang="en-US" sz="2000" kern="1200" dirty="0" smtClean="0">
                  <a:solidFill>
                    <a:schemeClr val="bg1"/>
                  </a:solidFill>
                  <a:latin typeface="+mj-lt"/>
                </a:rPr>
                <a:t>Projects</a:t>
              </a:r>
              <a:endParaRPr lang="el-GR" sz="2000" dirty="0">
                <a:solidFill>
                  <a:schemeClr val="bg1"/>
                </a:solidFill>
                <a:latin typeface="+mj-lt"/>
              </a:endParaRPr>
            </a:p>
            <a:p>
              <a:pPr lvl="0" algn="ctr" defTabSz="755650" rtl="0">
                <a:lnSpc>
                  <a:spcPct val="90000"/>
                </a:lnSpc>
                <a:spcBef>
                  <a:spcPct val="0"/>
                </a:spcBef>
                <a:spcAft>
                  <a:spcPct val="35000"/>
                </a:spcAft>
              </a:pPr>
              <a:r>
                <a:rPr lang="el-GR" i="1" kern="1200" dirty="0" smtClean="0">
                  <a:solidFill>
                    <a:srgbClr val="FFFF00"/>
                  </a:solidFill>
                  <a:latin typeface="+mj-lt"/>
                </a:rPr>
                <a:t>Διάχυση αποτελεσμάτων</a:t>
              </a:r>
              <a:endParaRPr lang="el-GR" i="1" kern="1200" dirty="0">
                <a:solidFill>
                  <a:srgbClr val="FFFF00"/>
                </a:solidFill>
                <a:latin typeface="+mj-lt"/>
              </a:endParaRPr>
            </a:p>
          </p:txBody>
        </p:sp>
      </p:grpSp>
      <p:sp>
        <p:nvSpPr>
          <p:cNvPr id="20" name="Κυκλικό βέλος 19"/>
          <p:cNvSpPr/>
          <p:nvPr/>
        </p:nvSpPr>
        <p:spPr>
          <a:xfrm>
            <a:off x="2123728" y="784482"/>
            <a:ext cx="5234117" cy="5234117"/>
          </a:xfrm>
          <a:prstGeom prst="circularArrow">
            <a:avLst>
              <a:gd name="adj1" fmla="val 5085"/>
              <a:gd name="adj2" fmla="val 327528"/>
              <a:gd name="adj3" fmla="val 1472472"/>
              <a:gd name="adj4" fmla="val 16199432"/>
              <a:gd name="adj5" fmla="val 5932"/>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8890433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72991" y="1844824"/>
            <a:ext cx="5129543" cy="2667001"/>
          </a:xfrm>
        </p:spPr>
        <p:txBody>
          <a:bodyPr>
            <a:normAutofit/>
          </a:bodyPr>
          <a:lstStyle/>
          <a:p>
            <a:r>
              <a:rPr lang="el-GR" dirty="0" err="1" smtClean="0"/>
              <a:t>ΠροΓΡΑΜΜΑ</a:t>
            </a:r>
            <a:r>
              <a:rPr lang="el-GR" dirty="0" smtClean="0"/>
              <a:t/>
            </a:r>
            <a:br>
              <a:rPr lang="el-GR" dirty="0" smtClean="0"/>
            </a:br>
            <a:r>
              <a:rPr lang="tr-TR" dirty="0" smtClean="0"/>
              <a:t>adrIATIC IONIAN </a:t>
            </a:r>
            <a:r>
              <a:rPr lang="en-US" dirty="0" smtClean="0"/>
              <a:t/>
            </a:r>
            <a:br>
              <a:rPr lang="en-US" dirty="0" smtClean="0"/>
            </a:br>
            <a:r>
              <a:rPr lang="tr-TR" dirty="0" smtClean="0"/>
              <a:t>2014 </a:t>
            </a:r>
            <a:r>
              <a:rPr lang="en-US" dirty="0" smtClean="0"/>
              <a:t>- 2020</a:t>
            </a:r>
            <a:endParaRPr lang="el-GR"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4664"/>
            <a:ext cx="3100693"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7133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outheast-europe.net/images/upload/cikknagy/mapadriaticionian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500" y="737244"/>
            <a:ext cx="7222901" cy="493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51520" y="5661248"/>
            <a:ext cx="8085881" cy="1200329"/>
          </a:xfrm>
          <a:prstGeom prst="rect">
            <a:avLst/>
          </a:prstGeom>
          <a:noFill/>
        </p:spPr>
        <p:txBody>
          <a:bodyPr wrap="square" rtlCol="0">
            <a:spAutoFit/>
          </a:bodyPr>
          <a:lstStyle/>
          <a:p>
            <a:r>
              <a:rPr lang="en-US" b="1" dirty="0" smtClean="0"/>
              <a:t>8</a:t>
            </a:r>
            <a:r>
              <a:rPr lang="el-GR" b="1" dirty="0" smtClean="0"/>
              <a:t> συνολικά Χώρες</a:t>
            </a:r>
          </a:p>
          <a:p>
            <a:r>
              <a:rPr lang="en-US" dirty="0" smtClean="0"/>
              <a:t>4</a:t>
            </a:r>
            <a:r>
              <a:rPr lang="el-GR" dirty="0" smtClean="0"/>
              <a:t> Χώρες Μέλη ΕΕ</a:t>
            </a:r>
          </a:p>
          <a:p>
            <a:r>
              <a:rPr lang="en-US" dirty="0" smtClean="0"/>
              <a:t>3</a:t>
            </a:r>
            <a:r>
              <a:rPr lang="el-GR" dirty="0" smtClean="0"/>
              <a:t> </a:t>
            </a:r>
            <a:r>
              <a:rPr lang="en-US" dirty="0" smtClean="0"/>
              <a:t>Y</a:t>
            </a:r>
            <a:r>
              <a:rPr lang="el-GR" dirty="0" err="1" smtClean="0"/>
              <a:t>ποψήφιες</a:t>
            </a:r>
            <a:r>
              <a:rPr lang="el-GR" dirty="0" smtClean="0"/>
              <a:t> προς ένταξη στην ΕΕ (Αλβανία, Μαυροβούνιο, Σερβία)</a:t>
            </a:r>
          </a:p>
          <a:p>
            <a:r>
              <a:rPr lang="el-GR" dirty="0" smtClean="0"/>
              <a:t>1 Δυνητικά υποψήφια προς ένταξη στην ΕΕ (Βοσνία Ερζεγοβίνη)</a:t>
            </a:r>
          </a:p>
        </p:txBody>
      </p:sp>
      <p:sp>
        <p:nvSpPr>
          <p:cNvPr id="7" name="Τίτλος 3"/>
          <p:cNvSpPr txBox="1">
            <a:spLocks/>
          </p:cNvSpPr>
          <p:nvPr/>
        </p:nvSpPr>
        <p:spPr>
          <a:xfrm>
            <a:off x="323528" y="0"/>
            <a:ext cx="8591550" cy="620688"/>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sz="3200" b="1" dirty="0" smtClean="0"/>
              <a:t>Περιοχή Παρέμβασης</a:t>
            </a:r>
            <a:endParaRPr lang="el-GR" sz="3200" b="1" dirty="0"/>
          </a:p>
        </p:txBody>
      </p:sp>
    </p:spTree>
    <p:extLst>
      <p:ext uri="{BB962C8B-B14F-4D97-AF65-F5344CB8AC3E}">
        <p14:creationId xmlns:p14="http://schemas.microsoft.com/office/powerpoint/2010/main" val="16817627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21 - Ομάδα"/>
          <p:cNvGrpSpPr>
            <a:grpSpLocks/>
          </p:cNvGrpSpPr>
          <p:nvPr/>
        </p:nvGrpSpPr>
        <p:grpSpPr bwMode="auto">
          <a:xfrm>
            <a:off x="179512" y="3737679"/>
            <a:ext cx="7381452" cy="2736304"/>
            <a:chOff x="142844" y="2071678"/>
            <a:chExt cx="8786874" cy="2857520"/>
          </a:xfrm>
        </p:grpSpPr>
        <p:sp>
          <p:nvSpPr>
            <p:cNvPr id="5" name="11 - Στρογγυλεμένο ορθογώνιο"/>
            <p:cNvSpPr>
              <a:spLocks noChangeArrowheads="1"/>
            </p:cNvSpPr>
            <p:nvPr/>
          </p:nvSpPr>
          <p:spPr bwMode="auto">
            <a:xfrm>
              <a:off x="2786050" y="2071678"/>
              <a:ext cx="3429024" cy="1031209"/>
            </a:xfrm>
            <a:prstGeom prst="roundRect">
              <a:avLst>
                <a:gd name="adj" fmla="val 16667"/>
              </a:avLst>
            </a:prstGeom>
            <a:solidFill>
              <a:srgbClr val="B9DCFF"/>
            </a:solidFill>
            <a:ln w="9525" algn="ctr">
              <a:solidFill>
                <a:schemeClr val="tx1"/>
              </a:solidFill>
              <a:round/>
              <a:headEnd/>
              <a:tailEnd/>
            </a:ln>
          </p:spPr>
          <p:txBody>
            <a:bodyPr/>
            <a:lstStyle>
              <a:lvl1pPr>
                <a:defRPr sz="2400">
                  <a:solidFill>
                    <a:schemeClr val="tx1"/>
                  </a:solidFill>
                  <a:latin typeface="Arial" charset="0"/>
                  <a:ea typeface="ＭＳ Ｐゴシック" pitchFamily="-28" charset="-128"/>
                </a:defRPr>
              </a:lvl1pPr>
              <a:lvl2pPr marL="742950" indent="-285750">
                <a:defRPr sz="2400">
                  <a:solidFill>
                    <a:schemeClr val="tx1"/>
                  </a:solidFill>
                  <a:latin typeface="Arial" charset="0"/>
                  <a:ea typeface="ＭＳ Ｐゴシック" pitchFamily="-28" charset="-128"/>
                </a:defRPr>
              </a:lvl2pPr>
              <a:lvl3pPr marL="1143000" indent="-228600">
                <a:defRPr sz="2400">
                  <a:solidFill>
                    <a:schemeClr val="tx1"/>
                  </a:solidFill>
                  <a:latin typeface="Arial" charset="0"/>
                  <a:ea typeface="ＭＳ Ｐゴシック" pitchFamily="-28" charset="-128"/>
                </a:defRPr>
              </a:lvl3pPr>
              <a:lvl4pPr marL="1600200" indent="-228600">
                <a:defRPr sz="2400">
                  <a:solidFill>
                    <a:schemeClr val="tx1"/>
                  </a:solidFill>
                  <a:latin typeface="Arial" charset="0"/>
                  <a:ea typeface="ＭＳ Ｐゴシック" pitchFamily="-28" charset="-128"/>
                </a:defRPr>
              </a:lvl4pPr>
              <a:lvl5pPr marL="2057400" indent="-228600">
                <a:defRPr sz="24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a:r>
                <a:rPr lang="en-US" altLang="el-GR" sz="2000" dirty="0"/>
                <a:t>2007-2013</a:t>
              </a:r>
            </a:p>
            <a:p>
              <a:pPr algn="ctr"/>
              <a:r>
                <a:rPr lang="en-US" altLang="el-GR" sz="2000" dirty="0"/>
                <a:t>South East Europe (SEE)</a:t>
              </a:r>
              <a:endParaRPr lang="el-GR" altLang="el-GR" sz="2000" dirty="0"/>
            </a:p>
          </p:txBody>
        </p:sp>
        <p:sp>
          <p:nvSpPr>
            <p:cNvPr id="6" name="12 - Στρογγυλεμένο ορθογώνιο"/>
            <p:cNvSpPr>
              <a:spLocks noChangeArrowheads="1"/>
            </p:cNvSpPr>
            <p:nvPr/>
          </p:nvSpPr>
          <p:spPr bwMode="auto">
            <a:xfrm>
              <a:off x="142844" y="3857628"/>
              <a:ext cx="2786082" cy="1071570"/>
            </a:xfrm>
            <a:prstGeom prst="roundRect">
              <a:avLst>
                <a:gd name="adj" fmla="val 16667"/>
              </a:avLst>
            </a:prstGeom>
            <a:solidFill>
              <a:srgbClr val="B9DCFF"/>
            </a:solidFill>
            <a:ln w="9525" algn="ctr">
              <a:solidFill>
                <a:schemeClr val="tx1"/>
              </a:solidFill>
              <a:round/>
              <a:headEnd/>
              <a:tailEnd/>
            </a:ln>
          </p:spPr>
          <p:txBody>
            <a:bodyPr/>
            <a:lstStyle>
              <a:lvl1pPr>
                <a:defRPr sz="2400">
                  <a:solidFill>
                    <a:schemeClr val="tx1"/>
                  </a:solidFill>
                  <a:latin typeface="Arial" charset="0"/>
                  <a:ea typeface="ＭＳ Ｐゴシック" pitchFamily="-28" charset="-128"/>
                </a:defRPr>
              </a:lvl1pPr>
              <a:lvl2pPr marL="742950" indent="-285750">
                <a:defRPr sz="2400">
                  <a:solidFill>
                    <a:schemeClr val="tx1"/>
                  </a:solidFill>
                  <a:latin typeface="Arial" charset="0"/>
                  <a:ea typeface="ＭＳ Ｐゴシック" pitchFamily="-28" charset="-128"/>
                </a:defRPr>
              </a:lvl2pPr>
              <a:lvl3pPr marL="1143000" indent="-228600">
                <a:defRPr sz="2400">
                  <a:solidFill>
                    <a:schemeClr val="tx1"/>
                  </a:solidFill>
                  <a:latin typeface="Arial" charset="0"/>
                  <a:ea typeface="ＭＳ Ｐゴシック" pitchFamily="-28" charset="-128"/>
                </a:defRPr>
              </a:lvl3pPr>
              <a:lvl4pPr marL="1600200" indent="-228600">
                <a:defRPr sz="2400">
                  <a:solidFill>
                    <a:schemeClr val="tx1"/>
                  </a:solidFill>
                  <a:latin typeface="Arial" charset="0"/>
                  <a:ea typeface="ＭＳ Ｐゴシック" pitchFamily="-28" charset="-128"/>
                </a:defRPr>
              </a:lvl4pPr>
              <a:lvl5pPr marL="2057400" indent="-228600">
                <a:defRPr sz="24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a:r>
                <a:rPr lang="en-US" altLang="el-GR" sz="2000"/>
                <a:t>2014-2020</a:t>
              </a:r>
            </a:p>
            <a:p>
              <a:pPr algn="ctr"/>
              <a:r>
                <a:rPr lang="en-US" altLang="el-GR" sz="2000"/>
                <a:t>Adriatic-Ionian</a:t>
              </a:r>
            </a:p>
            <a:p>
              <a:pPr algn="ctr"/>
              <a:r>
                <a:rPr lang="en-US" altLang="el-GR" sz="2000"/>
                <a:t> (EUSAIR)</a:t>
              </a:r>
              <a:endParaRPr lang="el-GR" altLang="el-GR" sz="2000"/>
            </a:p>
          </p:txBody>
        </p:sp>
        <p:sp>
          <p:nvSpPr>
            <p:cNvPr id="7" name="13 - Στρογγυλεμένο ορθογώνιο"/>
            <p:cNvSpPr>
              <a:spLocks noChangeArrowheads="1"/>
            </p:cNvSpPr>
            <p:nvPr/>
          </p:nvSpPr>
          <p:spPr bwMode="auto">
            <a:xfrm>
              <a:off x="3143240" y="3857628"/>
              <a:ext cx="2786082" cy="1071570"/>
            </a:xfrm>
            <a:prstGeom prst="roundRect">
              <a:avLst>
                <a:gd name="adj" fmla="val 16667"/>
              </a:avLst>
            </a:prstGeom>
            <a:solidFill>
              <a:srgbClr val="B9DCFF"/>
            </a:solidFill>
            <a:ln w="9525" algn="ctr">
              <a:solidFill>
                <a:schemeClr val="tx1"/>
              </a:solidFill>
              <a:round/>
              <a:headEnd/>
              <a:tailEnd/>
            </a:ln>
          </p:spPr>
          <p:txBody>
            <a:bodyPr/>
            <a:lstStyle>
              <a:lvl1pPr>
                <a:defRPr sz="2400">
                  <a:solidFill>
                    <a:schemeClr val="tx1"/>
                  </a:solidFill>
                  <a:latin typeface="Arial" charset="0"/>
                  <a:ea typeface="ＭＳ Ｐゴシック" pitchFamily="-28" charset="-128"/>
                </a:defRPr>
              </a:lvl1pPr>
              <a:lvl2pPr marL="742950" indent="-285750">
                <a:defRPr sz="2400">
                  <a:solidFill>
                    <a:schemeClr val="tx1"/>
                  </a:solidFill>
                  <a:latin typeface="Arial" charset="0"/>
                  <a:ea typeface="ＭＳ Ｐゴシック" pitchFamily="-28" charset="-128"/>
                </a:defRPr>
              </a:lvl2pPr>
              <a:lvl3pPr marL="1143000" indent="-228600">
                <a:defRPr sz="2400">
                  <a:solidFill>
                    <a:schemeClr val="tx1"/>
                  </a:solidFill>
                  <a:latin typeface="Arial" charset="0"/>
                  <a:ea typeface="ＭＳ Ｐゴシック" pitchFamily="-28" charset="-128"/>
                </a:defRPr>
              </a:lvl3pPr>
              <a:lvl4pPr marL="1600200" indent="-228600">
                <a:defRPr sz="2400">
                  <a:solidFill>
                    <a:schemeClr val="tx1"/>
                  </a:solidFill>
                  <a:latin typeface="Arial" charset="0"/>
                  <a:ea typeface="ＭＳ Ｐゴシック" pitchFamily="-28" charset="-128"/>
                </a:defRPr>
              </a:lvl4pPr>
              <a:lvl5pPr marL="2057400" indent="-228600">
                <a:defRPr sz="24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a:r>
                <a:rPr lang="en-US" altLang="el-GR" sz="2000" dirty="0"/>
                <a:t>2014-2020</a:t>
              </a:r>
            </a:p>
            <a:p>
              <a:pPr algn="ctr"/>
              <a:r>
                <a:rPr lang="en-US" altLang="el-GR" sz="2000" dirty="0"/>
                <a:t>Danube</a:t>
              </a:r>
            </a:p>
            <a:p>
              <a:pPr algn="ctr"/>
              <a:r>
                <a:rPr lang="en-US" altLang="el-GR" sz="2000" dirty="0"/>
                <a:t>(EUSDR)</a:t>
              </a:r>
              <a:endParaRPr lang="el-GR" altLang="el-GR" sz="2000" dirty="0"/>
            </a:p>
          </p:txBody>
        </p:sp>
        <p:sp>
          <p:nvSpPr>
            <p:cNvPr id="8" name="14 - Στρογγυλεμένο ορθογώνιο"/>
            <p:cNvSpPr>
              <a:spLocks noChangeArrowheads="1"/>
            </p:cNvSpPr>
            <p:nvPr/>
          </p:nvSpPr>
          <p:spPr bwMode="auto">
            <a:xfrm>
              <a:off x="6072198" y="3857628"/>
              <a:ext cx="2857520" cy="1071570"/>
            </a:xfrm>
            <a:prstGeom prst="roundRect">
              <a:avLst>
                <a:gd name="adj" fmla="val 16667"/>
              </a:avLst>
            </a:prstGeom>
            <a:solidFill>
              <a:srgbClr val="B9DCFF"/>
            </a:solidFill>
            <a:ln w="9525" algn="ctr">
              <a:solidFill>
                <a:schemeClr val="tx1"/>
              </a:solidFill>
              <a:round/>
              <a:headEnd/>
              <a:tailEnd/>
            </a:ln>
          </p:spPr>
          <p:txBody>
            <a:bodyPr/>
            <a:lstStyle>
              <a:lvl1pPr>
                <a:defRPr sz="2400">
                  <a:solidFill>
                    <a:schemeClr val="tx1"/>
                  </a:solidFill>
                  <a:latin typeface="Arial" charset="0"/>
                  <a:ea typeface="ＭＳ Ｐゴシック" pitchFamily="-28" charset="-128"/>
                </a:defRPr>
              </a:lvl1pPr>
              <a:lvl2pPr marL="742950" indent="-285750">
                <a:defRPr sz="2400">
                  <a:solidFill>
                    <a:schemeClr val="tx1"/>
                  </a:solidFill>
                  <a:latin typeface="Arial" charset="0"/>
                  <a:ea typeface="ＭＳ Ｐゴシック" pitchFamily="-28" charset="-128"/>
                </a:defRPr>
              </a:lvl2pPr>
              <a:lvl3pPr marL="1143000" indent="-228600">
                <a:defRPr sz="2400">
                  <a:solidFill>
                    <a:schemeClr val="tx1"/>
                  </a:solidFill>
                  <a:latin typeface="Arial" charset="0"/>
                  <a:ea typeface="ＭＳ Ｐゴシック" pitchFamily="-28" charset="-128"/>
                </a:defRPr>
              </a:lvl3pPr>
              <a:lvl4pPr marL="1600200" indent="-228600">
                <a:defRPr sz="2400">
                  <a:solidFill>
                    <a:schemeClr val="tx1"/>
                  </a:solidFill>
                  <a:latin typeface="Arial" charset="0"/>
                  <a:ea typeface="ＭＳ Ｐゴシック" pitchFamily="-28" charset="-128"/>
                </a:defRPr>
              </a:lvl4pPr>
              <a:lvl5pPr marL="2057400" indent="-228600">
                <a:defRPr sz="24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a:r>
                <a:rPr lang="en-US" altLang="el-GR" sz="2000" dirty="0"/>
                <a:t>2014-2020</a:t>
              </a:r>
            </a:p>
            <a:p>
              <a:pPr algn="ctr"/>
              <a:r>
                <a:rPr lang="en-US" altLang="el-GR" sz="2000" dirty="0"/>
                <a:t>Balkan-Mediterranean</a:t>
              </a:r>
              <a:endParaRPr lang="el-GR" altLang="el-GR" sz="2000" dirty="0"/>
            </a:p>
          </p:txBody>
        </p:sp>
        <p:cxnSp>
          <p:nvCxnSpPr>
            <p:cNvPr id="9" name="16 - Ευθύγραμμο βέλος σύνδεσης"/>
            <p:cNvCxnSpPr>
              <a:cxnSpLocks noChangeShapeType="1"/>
              <a:stCxn id="5" idx="2"/>
            </p:cNvCxnSpPr>
            <p:nvPr/>
          </p:nvCxnSpPr>
          <p:spPr bwMode="auto">
            <a:xfrm flipH="1">
              <a:off x="4499768" y="3102887"/>
              <a:ext cx="795" cy="684096"/>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 name="18 - Ευθύγραμμο βέλος σύνδεσης"/>
            <p:cNvCxnSpPr>
              <a:cxnSpLocks noChangeShapeType="1"/>
            </p:cNvCxnSpPr>
            <p:nvPr/>
          </p:nvCxnSpPr>
          <p:spPr bwMode="auto">
            <a:xfrm rot="10800000" flipV="1">
              <a:off x="1571604" y="2928934"/>
              <a:ext cx="1785950" cy="857256"/>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 name="20 - Ευθύγραμμο βέλος σύνδεσης"/>
            <p:cNvCxnSpPr>
              <a:cxnSpLocks noChangeShapeType="1"/>
            </p:cNvCxnSpPr>
            <p:nvPr/>
          </p:nvCxnSpPr>
          <p:spPr bwMode="auto">
            <a:xfrm>
              <a:off x="5715008" y="2928934"/>
              <a:ext cx="1714512" cy="857256"/>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052736"/>
            <a:ext cx="3429000"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6"/>
          <p:cNvSpPr txBox="1">
            <a:spLocks noChangeArrowheads="1"/>
          </p:cNvSpPr>
          <p:nvPr/>
        </p:nvSpPr>
        <p:spPr bwMode="auto">
          <a:xfrm>
            <a:off x="1259632" y="188639"/>
            <a:ext cx="6984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fr-FR" sz="3200" b="1" dirty="0" smtClean="0">
                <a:solidFill>
                  <a:schemeClr val="tx2"/>
                </a:solidFill>
                <a:latin typeface="+mj-lt"/>
              </a:rPr>
              <a:t>To </a:t>
            </a:r>
            <a:r>
              <a:rPr lang="el-GR" altLang="fr-FR" sz="3200" b="1" dirty="0" smtClean="0">
                <a:solidFill>
                  <a:schemeClr val="tx2"/>
                </a:solidFill>
                <a:latin typeface="+mj-lt"/>
              </a:rPr>
              <a:t>υπόβαθρο του Προγράμματος</a:t>
            </a:r>
            <a:endParaRPr lang="fr-FR" altLang="fr-FR" sz="3200" b="1" dirty="0">
              <a:solidFill>
                <a:schemeClr val="tx2"/>
              </a:solidFill>
              <a:latin typeface="+mj-lt"/>
            </a:endParaRPr>
          </a:p>
        </p:txBody>
      </p:sp>
    </p:spTree>
    <p:extLst>
      <p:ext uri="{BB962C8B-B14F-4D97-AF65-F5344CB8AC3E}">
        <p14:creationId xmlns:p14="http://schemas.microsoft.com/office/powerpoint/2010/main" val="38383691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57" name="Group 53"/>
          <p:cNvGraphicFramePr>
            <a:graphicFrameLocks noGrp="1"/>
          </p:cNvGraphicFramePr>
          <p:nvPr>
            <p:extLst>
              <p:ext uri="{D42A27DB-BD31-4B8C-83A1-F6EECF244321}">
                <p14:modId xmlns:p14="http://schemas.microsoft.com/office/powerpoint/2010/main" val="2974288613"/>
              </p:ext>
            </p:extLst>
          </p:nvPr>
        </p:nvGraphicFramePr>
        <p:xfrm>
          <a:off x="539750" y="1916113"/>
          <a:ext cx="3455988" cy="4581527"/>
        </p:xfrm>
        <a:graphic>
          <a:graphicData uri="http://schemas.openxmlformats.org/drawingml/2006/table">
            <a:tbl>
              <a:tblPr/>
              <a:tblGrid>
                <a:gridCol w="3455988"/>
              </a:tblGrid>
              <a:tr h="903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Arial" charset="0"/>
                          <a:cs typeface="Arial" charset="0"/>
                        </a:rPr>
                        <a:t>Θεματικοί Στόχοι</a:t>
                      </a:r>
                      <a:endParaRPr kumimoji="0" lang="en-GB" sz="24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5C1DF"/>
                    </a:solidFill>
                  </a:tcPr>
                </a:tc>
              </a:tr>
              <a:tr h="969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Arial" charset="0"/>
                          <a:cs typeface="Arial" charset="0"/>
                        </a:rPr>
                        <a:t>TO 1 -  </a:t>
                      </a:r>
                      <a:r>
                        <a:rPr kumimoji="0" lang="el-GR" sz="2400" b="0" i="0" u="none" strike="noStrike" cap="none" normalizeH="0" baseline="0" dirty="0" smtClean="0">
                          <a:ln>
                            <a:noFill/>
                          </a:ln>
                          <a:solidFill>
                            <a:srgbClr val="000000"/>
                          </a:solidFill>
                          <a:effectLst/>
                          <a:latin typeface="Arial" charset="0"/>
                          <a:cs typeface="Arial" charset="0"/>
                        </a:rPr>
                        <a:t>Έρευνα</a:t>
                      </a:r>
                      <a:endParaRPr kumimoji="0" lang="en-GB" sz="24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903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Arial" charset="0"/>
                          <a:cs typeface="Arial" charset="0"/>
                        </a:rPr>
                        <a:t>TO 6 – </a:t>
                      </a:r>
                      <a:r>
                        <a:rPr kumimoji="0" lang="el-GR" sz="2400" b="0" i="0" u="none" strike="noStrike" cap="none" normalizeH="0" baseline="0" dirty="0" smtClean="0">
                          <a:ln>
                            <a:noFill/>
                          </a:ln>
                          <a:solidFill>
                            <a:srgbClr val="000000"/>
                          </a:solidFill>
                          <a:effectLst/>
                          <a:latin typeface="Arial" charset="0"/>
                          <a:cs typeface="Arial" charset="0"/>
                        </a:rPr>
                        <a:t>Περιβάλλον</a:t>
                      </a:r>
                      <a:endParaRPr kumimoji="0" lang="en-GB" sz="24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r>
              <a:tr h="901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Arial" charset="0"/>
                          <a:cs typeface="Arial" charset="0"/>
                        </a:rPr>
                        <a:t>TO 7 -  </a:t>
                      </a:r>
                      <a:r>
                        <a:rPr kumimoji="0" lang="el-GR" sz="2400" b="0" i="0" u="none" strike="noStrike" cap="none" normalizeH="0" baseline="0" dirty="0" smtClean="0">
                          <a:ln>
                            <a:noFill/>
                          </a:ln>
                          <a:solidFill>
                            <a:srgbClr val="000000"/>
                          </a:solidFill>
                          <a:effectLst/>
                          <a:latin typeface="Arial" charset="0"/>
                          <a:cs typeface="Arial" charset="0"/>
                        </a:rPr>
                        <a:t>Μεταφορές</a:t>
                      </a:r>
                      <a:endParaRPr kumimoji="0" lang="en-GB" sz="24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903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Arial" charset="0"/>
                          <a:cs typeface="Arial" charset="0"/>
                        </a:rPr>
                        <a:t>TO11 – </a:t>
                      </a:r>
                      <a:r>
                        <a:rPr kumimoji="0" lang="el-GR" sz="2400" b="0" i="0" u="none" strike="noStrike" cap="none" normalizeH="0" baseline="0" dirty="0" smtClean="0">
                          <a:ln>
                            <a:noFill/>
                          </a:ln>
                          <a:solidFill>
                            <a:srgbClr val="000000"/>
                          </a:solidFill>
                          <a:effectLst/>
                          <a:latin typeface="Arial" charset="0"/>
                          <a:cs typeface="Arial" charset="0"/>
                        </a:rPr>
                        <a:t>Διοίκηση</a:t>
                      </a:r>
                      <a:endParaRPr kumimoji="0" lang="en-GB" sz="24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A8EF2"/>
                    </a:solidFill>
                  </a:tcPr>
                </a:tc>
              </a:tr>
            </a:tbl>
          </a:graphicData>
        </a:graphic>
      </p:graphicFrame>
      <p:sp>
        <p:nvSpPr>
          <p:cNvPr id="5" name="Freccia a destra 4"/>
          <p:cNvSpPr/>
          <p:nvPr/>
        </p:nvSpPr>
        <p:spPr>
          <a:xfrm>
            <a:off x="4008438" y="2079625"/>
            <a:ext cx="977900" cy="485775"/>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GB">
              <a:solidFill>
                <a:schemeClr val="bg1"/>
              </a:solidFill>
            </a:endParaRPr>
          </a:p>
        </p:txBody>
      </p:sp>
      <p:graphicFrame>
        <p:nvGraphicFramePr>
          <p:cNvPr id="47172" name="Group 68"/>
          <p:cNvGraphicFramePr>
            <a:graphicFrameLocks noGrp="1"/>
          </p:cNvGraphicFramePr>
          <p:nvPr>
            <p:extLst>
              <p:ext uri="{D42A27DB-BD31-4B8C-83A1-F6EECF244321}">
                <p14:modId xmlns:p14="http://schemas.microsoft.com/office/powerpoint/2010/main" val="2425148664"/>
              </p:ext>
            </p:extLst>
          </p:nvPr>
        </p:nvGraphicFramePr>
        <p:xfrm>
          <a:off x="5076825" y="1557338"/>
          <a:ext cx="3240088" cy="5103811"/>
        </p:xfrm>
        <a:graphic>
          <a:graphicData uri="http://schemas.openxmlformats.org/drawingml/2006/table">
            <a:tbl>
              <a:tblPr/>
              <a:tblGrid>
                <a:gridCol w="3240088"/>
              </a:tblGrid>
              <a:tr h="1008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cs typeface="Arial" charset="0"/>
                        </a:rPr>
                        <a:t>ADRION </a:t>
                      </a:r>
                      <a:r>
                        <a:rPr kumimoji="0" lang="el-GR" sz="2400" b="1" i="0" u="none" strike="noStrike" cap="none" normalizeH="0" baseline="0" dirty="0" smtClean="0">
                          <a:ln>
                            <a:noFill/>
                          </a:ln>
                          <a:solidFill>
                            <a:schemeClr val="tx1"/>
                          </a:solidFill>
                          <a:effectLst/>
                          <a:latin typeface="Arial" charset="0"/>
                          <a:cs typeface="Arial" charset="0"/>
                        </a:rPr>
                        <a:t>Άξονες Προτεραιότητας</a:t>
                      </a:r>
                      <a:endParaRPr kumimoji="0" lang="en-GB" sz="2400" b="1"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5C1DF"/>
                    </a:solidFill>
                  </a:tcPr>
                </a:tc>
              </a:tr>
              <a:tr h="1188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Arial" charset="0"/>
                          <a:cs typeface="Arial" charset="0"/>
                        </a:rPr>
                        <a:t>Καινοτόμα &amp; έξυπνη περιφέρεια</a:t>
                      </a:r>
                      <a:endParaRPr kumimoji="0" lang="en-GB" sz="24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rgbClr val="000000"/>
                        </a:solidFill>
                        <a:effectLst/>
                        <a:latin typeface="Arial" charset="0"/>
                        <a:cs typeface="Arial"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8446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Arial" charset="0"/>
                          <a:cs typeface="Arial" charset="0"/>
                        </a:rPr>
                        <a:t>Αειφόρος περιοχή</a:t>
                      </a:r>
                      <a:endParaRPr kumimoji="0" lang="en-GB" sz="24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rgbClr val="000000"/>
                        </a:solidFill>
                        <a:effectLst/>
                        <a:latin typeface="Arial" charset="0"/>
                        <a:cs typeface="Arial"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r>
              <a:tr h="8430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Arial" charset="0"/>
                          <a:cs typeface="Arial" charset="0"/>
                        </a:rPr>
                        <a:t>Συνδεδεμένες περιφέρειες</a:t>
                      </a:r>
                      <a:endParaRPr kumimoji="0" lang="en-GB" sz="2400" b="0" i="0" u="none" strike="noStrike" cap="none" normalizeH="0" baseline="0" dirty="0" smtClean="0">
                        <a:ln>
                          <a:noFill/>
                        </a:ln>
                        <a:solidFill>
                          <a:srgbClr val="000000"/>
                        </a:solidFill>
                        <a:effectLst/>
                        <a:latin typeface="Arial" charset="0"/>
                        <a:cs typeface="Arial"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121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Arial" charset="0"/>
                          <a:cs typeface="Arial" charset="0"/>
                        </a:rPr>
                        <a:t>Βελτίωση διοίκησης</a:t>
                      </a:r>
                      <a:endParaRPr kumimoji="0" lang="en-GB" sz="2400" b="0" i="0" u="none" strike="noStrike" cap="none" normalizeH="0" baseline="0" dirty="0" smtClean="0">
                        <a:ln>
                          <a:noFill/>
                        </a:ln>
                        <a:solidFill>
                          <a:srgbClr val="000000"/>
                        </a:solidFill>
                        <a:effectLst/>
                        <a:latin typeface="Arial" charset="0"/>
                        <a:cs typeface="Arial"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A8EF2"/>
                    </a:solidFill>
                  </a:tcPr>
                </a:tc>
              </a:tr>
            </a:tbl>
          </a:graphicData>
        </a:graphic>
      </p:graphicFrame>
      <p:sp>
        <p:nvSpPr>
          <p:cNvPr id="8" name="Freccia a destra 7"/>
          <p:cNvSpPr/>
          <p:nvPr/>
        </p:nvSpPr>
        <p:spPr>
          <a:xfrm>
            <a:off x="4008438" y="3090863"/>
            <a:ext cx="977900" cy="484187"/>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GB">
              <a:solidFill>
                <a:schemeClr val="bg1"/>
              </a:solidFill>
            </a:endParaRPr>
          </a:p>
        </p:txBody>
      </p:sp>
      <p:sp>
        <p:nvSpPr>
          <p:cNvPr id="9" name="Freccia a destra 8"/>
          <p:cNvSpPr/>
          <p:nvPr/>
        </p:nvSpPr>
        <p:spPr>
          <a:xfrm>
            <a:off x="4008438" y="4094163"/>
            <a:ext cx="977900" cy="484187"/>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GB">
              <a:solidFill>
                <a:schemeClr val="bg1"/>
              </a:solidFill>
            </a:endParaRPr>
          </a:p>
        </p:txBody>
      </p:sp>
      <p:sp>
        <p:nvSpPr>
          <p:cNvPr id="10" name="Freccia a destra 9"/>
          <p:cNvSpPr/>
          <p:nvPr/>
        </p:nvSpPr>
        <p:spPr>
          <a:xfrm>
            <a:off x="4008438" y="4816475"/>
            <a:ext cx="977900" cy="484188"/>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GB">
              <a:solidFill>
                <a:schemeClr val="bg1"/>
              </a:solidFill>
            </a:endParaRPr>
          </a:p>
        </p:txBody>
      </p:sp>
      <p:sp>
        <p:nvSpPr>
          <p:cNvPr id="3" name="Freccia a destra 9"/>
          <p:cNvSpPr/>
          <p:nvPr/>
        </p:nvSpPr>
        <p:spPr>
          <a:xfrm>
            <a:off x="4008438" y="5680075"/>
            <a:ext cx="977900" cy="484188"/>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GB">
              <a:solidFill>
                <a:schemeClr val="bg1"/>
              </a:solidFill>
            </a:endParaRPr>
          </a:p>
        </p:txBody>
      </p:sp>
      <p:sp>
        <p:nvSpPr>
          <p:cNvPr id="12" name="Τίτλος 3"/>
          <p:cNvSpPr txBox="1">
            <a:spLocks/>
          </p:cNvSpPr>
          <p:nvPr/>
        </p:nvSpPr>
        <p:spPr>
          <a:xfrm>
            <a:off x="323528" y="0"/>
            <a:ext cx="8591550" cy="824136"/>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sz="3200" b="1" dirty="0" smtClean="0"/>
              <a:t>Η αρχιτεκτονική του Προγράμματος</a:t>
            </a:r>
            <a:endParaRPr lang="el-GR" sz="3200" b="1" dirty="0"/>
          </a:p>
        </p:txBody>
      </p:sp>
    </p:spTree>
    <p:extLst>
      <p:ext uri="{BB962C8B-B14F-4D97-AF65-F5344CB8AC3E}">
        <p14:creationId xmlns:p14="http://schemas.microsoft.com/office/powerpoint/2010/main" val="178901784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2"/>
          <p:cNvSpPr>
            <a:spLocks noChangeArrowheads="1"/>
          </p:cNvSpPr>
          <p:nvPr/>
        </p:nvSpPr>
        <p:spPr bwMode="auto">
          <a:xfrm>
            <a:off x="184783" y="950426"/>
            <a:ext cx="8929687" cy="550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52352" bIns="0" anchor="ct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pitchFamily="34" charset="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pitchFamily="34" charset="0"/>
              </a:defRPr>
            </a:lvl2pPr>
            <a:lvl3pPr marL="1143000" indent="-228600" eaLnBrk="0" hangingPunct="0">
              <a:spcBef>
                <a:spcPct val="20000"/>
              </a:spcBef>
              <a:buClr>
                <a:schemeClr val="accent2"/>
              </a:buClr>
              <a:buSzPct val="85000"/>
              <a:buFont typeface="Arial" pitchFamily="34" charset="0"/>
              <a:buChar char="○"/>
              <a:defRPr sz="2400">
                <a:solidFill>
                  <a:schemeClr val="tx1"/>
                </a:solidFill>
                <a:latin typeface="Arial" pitchFamily="34" charset="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pitchFamily="34" charset="0"/>
              </a:defRPr>
            </a:lvl4pPr>
            <a:lvl5pPr marL="2057400" indent="-228600" eaLnBrk="0" hangingPunct="0">
              <a:spcBef>
                <a:spcPct val="20000"/>
              </a:spcBef>
              <a:buClr>
                <a:srgbClr val="748560"/>
              </a:buClr>
              <a:buSzPct val="100000"/>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9pPr>
          </a:lstStyle>
          <a:p>
            <a:pPr eaLnBrk="1" hangingPunct="1">
              <a:spcBef>
                <a:spcPts val="600"/>
              </a:spcBef>
              <a:spcAft>
                <a:spcPts val="600"/>
              </a:spcAft>
              <a:buClrTx/>
              <a:buSzTx/>
              <a:buFont typeface="Wingdings" pitchFamily="2" charset="2"/>
              <a:buChar char="v"/>
            </a:pPr>
            <a:r>
              <a:rPr lang="el-GR" altLang="el-GR" sz="2200" dirty="0">
                <a:solidFill>
                  <a:srgbClr val="0070C0"/>
                </a:solidFill>
                <a:latin typeface="Calibri" pitchFamily="34" charset="0"/>
              </a:rPr>
              <a:t> </a:t>
            </a:r>
            <a:r>
              <a:rPr lang="el-GR" altLang="el-GR" sz="2200" dirty="0">
                <a:latin typeface="Calibri" pitchFamily="34" charset="0"/>
              </a:rPr>
              <a:t>Η εδαφική συνεργασία σηματοδοτεί την τάση μετάβασης από το </a:t>
            </a:r>
            <a:r>
              <a:rPr lang="el-GR" altLang="el-GR" sz="2200" i="1" dirty="0">
                <a:latin typeface="Calibri" pitchFamily="34" charset="0"/>
              </a:rPr>
              <a:t>«χώρο των τόπων»</a:t>
            </a:r>
            <a:r>
              <a:rPr lang="el-GR" altLang="el-GR" sz="2200" dirty="0">
                <a:latin typeface="Calibri" pitchFamily="34" charset="0"/>
              </a:rPr>
              <a:t> στο </a:t>
            </a:r>
            <a:r>
              <a:rPr lang="el-GR" altLang="el-GR" sz="2200" i="1" dirty="0">
                <a:latin typeface="Calibri" pitchFamily="34" charset="0"/>
              </a:rPr>
              <a:t>«χώρο των ροών»</a:t>
            </a:r>
            <a:r>
              <a:rPr lang="el-GR" altLang="el-GR" sz="2200" dirty="0">
                <a:latin typeface="Calibri" pitchFamily="34" charset="0"/>
              </a:rPr>
              <a:t> </a:t>
            </a:r>
            <a:r>
              <a:rPr lang="el-GR" altLang="el-GR" sz="2200" i="1" dirty="0">
                <a:solidFill>
                  <a:srgbClr val="0070C0"/>
                </a:solidFill>
                <a:latin typeface="Calibri" pitchFamily="34" charset="0"/>
              </a:rPr>
              <a:t>(</a:t>
            </a:r>
            <a:r>
              <a:rPr lang="en-US" altLang="el-GR" sz="2200" i="1" dirty="0">
                <a:solidFill>
                  <a:srgbClr val="0070C0"/>
                </a:solidFill>
                <a:latin typeface="Calibri" pitchFamily="34" charset="0"/>
              </a:rPr>
              <a:t>Castells</a:t>
            </a:r>
            <a:r>
              <a:rPr lang="el-GR" altLang="el-GR" sz="2200" i="1" dirty="0">
                <a:solidFill>
                  <a:srgbClr val="0070C0"/>
                </a:solidFill>
                <a:latin typeface="Calibri" pitchFamily="34" charset="0"/>
              </a:rPr>
              <a:t>, 1997).</a:t>
            </a:r>
          </a:p>
          <a:p>
            <a:pPr eaLnBrk="1" hangingPunct="1">
              <a:spcBef>
                <a:spcPts val="600"/>
              </a:spcBef>
              <a:spcAft>
                <a:spcPts val="600"/>
              </a:spcAft>
              <a:buClrTx/>
              <a:buSzTx/>
              <a:buFont typeface="Wingdings" pitchFamily="2" charset="2"/>
              <a:buChar char="v"/>
            </a:pPr>
            <a:r>
              <a:rPr lang="el-GR" altLang="el-GR" sz="2200" dirty="0">
                <a:solidFill>
                  <a:srgbClr val="0070C0"/>
                </a:solidFill>
                <a:latin typeface="Calibri" pitchFamily="34" charset="0"/>
              </a:rPr>
              <a:t> </a:t>
            </a:r>
            <a:r>
              <a:rPr lang="el-GR" altLang="el-GR" sz="2200" dirty="0">
                <a:latin typeface="Calibri" pitchFamily="34" charset="0"/>
              </a:rPr>
              <a:t>Ο στόχος της εδαφικής συνοχής συνδέεται με την ανάγκη για διαμόρφωση ολοκληρωμένων, </a:t>
            </a:r>
            <a:r>
              <a:rPr lang="el-GR" altLang="el-GR" sz="2200" i="1" dirty="0">
                <a:latin typeface="Calibri" pitchFamily="34" charset="0"/>
              </a:rPr>
              <a:t>«</a:t>
            </a:r>
            <a:r>
              <a:rPr lang="en-US" altLang="el-GR" sz="2200" i="1" dirty="0">
                <a:latin typeface="Calibri" pitchFamily="34" charset="0"/>
              </a:rPr>
              <a:t>place</a:t>
            </a:r>
            <a:r>
              <a:rPr lang="el-GR" altLang="el-GR" sz="2200" i="1" dirty="0">
                <a:latin typeface="Calibri" pitchFamily="34" charset="0"/>
              </a:rPr>
              <a:t>-</a:t>
            </a:r>
            <a:r>
              <a:rPr lang="en-US" altLang="el-GR" sz="2200" i="1" dirty="0">
                <a:latin typeface="Calibri" pitchFamily="34" charset="0"/>
              </a:rPr>
              <a:t>based</a:t>
            </a:r>
            <a:r>
              <a:rPr lang="el-GR" altLang="el-GR" sz="2200" i="1" dirty="0">
                <a:latin typeface="Calibri" pitchFamily="34" charset="0"/>
              </a:rPr>
              <a:t>»</a:t>
            </a:r>
            <a:r>
              <a:rPr lang="el-GR" altLang="el-GR" sz="2200" dirty="0">
                <a:latin typeface="Calibri" pitchFamily="34" charset="0"/>
              </a:rPr>
              <a:t> χωρικών πολιτικών που να ενσωματώνουν την εδαφική διάσταση σε κάθε στάδιο του αναπτυξιακού προγραμματισμού</a:t>
            </a:r>
            <a:r>
              <a:rPr lang="el-GR" altLang="el-GR" sz="2200" i="1" dirty="0">
                <a:solidFill>
                  <a:srgbClr val="FFFF00"/>
                </a:solidFill>
                <a:latin typeface="Calibri" pitchFamily="34" charset="0"/>
              </a:rPr>
              <a:t> </a:t>
            </a:r>
            <a:r>
              <a:rPr lang="el-GR" altLang="el-GR" sz="2200" i="1" dirty="0">
                <a:solidFill>
                  <a:srgbClr val="0070C0"/>
                </a:solidFill>
                <a:latin typeface="Calibri" pitchFamily="34" charset="0"/>
              </a:rPr>
              <a:t>(</a:t>
            </a:r>
            <a:r>
              <a:rPr lang="el-GR" altLang="el-GR" sz="2200" i="1" dirty="0" err="1">
                <a:solidFill>
                  <a:srgbClr val="0070C0"/>
                </a:solidFill>
                <a:latin typeface="Calibri" pitchFamily="34" charset="0"/>
              </a:rPr>
              <a:t>Panteia</a:t>
            </a:r>
            <a:r>
              <a:rPr lang="el-GR" altLang="el-GR" sz="2200" i="1" dirty="0">
                <a:solidFill>
                  <a:srgbClr val="0070C0"/>
                </a:solidFill>
                <a:latin typeface="Calibri" pitchFamily="34" charset="0"/>
              </a:rPr>
              <a:t>, 2010)</a:t>
            </a:r>
          </a:p>
          <a:p>
            <a:pPr eaLnBrk="1" hangingPunct="1">
              <a:spcBef>
                <a:spcPts val="600"/>
              </a:spcBef>
              <a:spcAft>
                <a:spcPts val="600"/>
              </a:spcAft>
              <a:buClrTx/>
              <a:buSzTx/>
              <a:buFont typeface="Wingdings" pitchFamily="2" charset="2"/>
              <a:buChar char="v"/>
            </a:pPr>
            <a:r>
              <a:rPr lang="el-GR" altLang="el-GR" sz="2200" dirty="0">
                <a:solidFill>
                  <a:srgbClr val="0070C0"/>
                </a:solidFill>
                <a:latin typeface="Calibri" pitchFamily="34" charset="0"/>
              </a:rPr>
              <a:t> </a:t>
            </a:r>
            <a:r>
              <a:rPr lang="el-GR" altLang="el-GR" sz="2200" dirty="0">
                <a:latin typeface="Calibri" pitchFamily="34" charset="0"/>
              </a:rPr>
              <a:t>Παράλληλες δυναμικές </a:t>
            </a:r>
            <a:r>
              <a:rPr lang="el-GR" altLang="el-GR" sz="2200" i="1" dirty="0">
                <a:latin typeface="Calibri" pitchFamily="34" charset="0"/>
              </a:rPr>
              <a:t>«</a:t>
            </a:r>
            <a:r>
              <a:rPr lang="el-GR" altLang="el-GR" sz="2200" i="1" dirty="0" err="1">
                <a:latin typeface="Calibri" pitchFamily="34" charset="0"/>
              </a:rPr>
              <a:t>απο</a:t>
            </a:r>
            <a:r>
              <a:rPr lang="el-GR" altLang="el-GR" sz="2200" i="1" dirty="0">
                <a:latin typeface="Calibri" pitchFamily="34" charset="0"/>
              </a:rPr>
              <a:t>-</a:t>
            </a:r>
            <a:r>
              <a:rPr lang="el-GR" altLang="el-GR" sz="2200" i="1" dirty="0" err="1">
                <a:latin typeface="Calibri" pitchFamily="34" charset="0"/>
              </a:rPr>
              <a:t>χωρικοποίησης</a:t>
            </a:r>
            <a:r>
              <a:rPr lang="el-GR" altLang="el-GR" sz="2200" i="1" dirty="0">
                <a:latin typeface="Calibri" pitchFamily="34" charset="0"/>
              </a:rPr>
              <a:t>» </a:t>
            </a:r>
            <a:r>
              <a:rPr lang="el-GR" altLang="el-GR" sz="2200" dirty="0">
                <a:latin typeface="Calibri" pitchFamily="34" charset="0"/>
              </a:rPr>
              <a:t>(π.χ. διαπερατά σύνορα) και </a:t>
            </a:r>
            <a:r>
              <a:rPr lang="el-GR" altLang="el-GR" sz="2200" i="1" dirty="0">
                <a:latin typeface="Calibri" pitchFamily="34" charset="0"/>
              </a:rPr>
              <a:t>«</a:t>
            </a:r>
            <a:r>
              <a:rPr lang="el-GR" altLang="el-GR" sz="2200" i="1" dirty="0" err="1">
                <a:latin typeface="Calibri" pitchFamily="34" charset="0"/>
              </a:rPr>
              <a:t>επανα</a:t>
            </a:r>
            <a:r>
              <a:rPr lang="el-GR" altLang="el-GR" sz="2200" i="1" dirty="0">
                <a:latin typeface="Calibri" pitchFamily="34" charset="0"/>
              </a:rPr>
              <a:t>-</a:t>
            </a:r>
            <a:r>
              <a:rPr lang="el-GR" altLang="el-GR" sz="2200" i="1" dirty="0" err="1">
                <a:latin typeface="Calibri" pitchFamily="34" charset="0"/>
              </a:rPr>
              <a:t>χωρικοποίησης</a:t>
            </a:r>
            <a:r>
              <a:rPr lang="el-GR" altLang="el-GR" sz="2200" i="1" dirty="0">
                <a:latin typeface="Calibri" pitchFamily="34" charset="0"/>
              </a:rPr>
              <a:t>» </a:t>
            </a:r>
            <a:r>
              <a:rPr lang="el-GR" altLang="el-GR" sz="2200" dirty="0">
                <a:latin typeface="Calibri" pitchFamily="34" charset="0"/>
              </a:rPr>
              <a:t>(π.χ. εμφάνιση νέων χωρικών ενοτήτων όπως τα Δυτικά Βαλκάνια) </a:t>
            </a:r>
            <a:r>
              <a:rPr lang="el-GR" altLang="el-GR" sz="2200" i="1" dirty="0">
                <a:solidFill>
                  <a:srgbClr val="0070C0"/>
                </a:solidFill>
                <a:latin typeface="Calibri" pitchFamily="34" charset="0"/>
              </a:rPr>
              <a:t>(</a:t>
            </a:r>
            <a:r>
              <a:rPr lang="el-GR" altLang="el-GR" sz="2200" i="1" dirty="0" err="1">
                <a:solidFill>
                  <a:srgbClr val="0070C0"/>
                </a:solidFill>
                <a:latin typeface="Calibri" pitchFamily="34" charset="0"/>
              </a:rPr>
              <a:t>Agnew</a:t>
            </a:r>
            <a:r>
              <a:rPr lang="el-GR" altLang="el-GR" sz="2200" i="1" dirty="0">
                <a:solidFill>
                  <a:srgbClr val="0070C0"/>
                </a:solidFill>
                <a:latin typeface="Calibri" pitchFamily="34" charset="0"/>
              </a:rPr>
              <a:t>, 1994, </a:t>
            </a:r>
            <a:r>
              <a:rPr lang="el-GR" altLang="el-GR" sz="2200" i="1" dirty="0" err="1">
                <a:solidFill>
                  <a:srgbClr val="0070C0"/>
                </a:solidFill>
                <a:latin typeface="Calibri" pitchFamily="34" charset="0"/>
              </a:rPr>
              <a:t>Jessop</a:t>
            </a:r>
            <a:r>
              <a:rPr lang="el-GR" altLang="el-GR" sz="2200" i="1" dirty="0">
                <a:solidFill>
                  <a:srgbClr val="0070C0"/>
                </a:solidFill>
                <a:latin typeface="Calibri" pitchFamily="34" charset="0"/>
              </a:rPr>
              <a:t>, 2002).</a:t>
            </a:r>
          </a:p>
          <a:p>
            <a:pPr eaLnBrk="1" hangingPunct="1">
              <a:spcBef>
                <a:spcPts val="600"/>
              </a:spcBef>
              <a:spcAft>
                <a:spcPts val="600"/>
              </a:spcAft>
              <a:buClrTx/>
              <a:buSzTx/>
              <a:buFontTx/>
              <a:buNone/>
            </a:pPr>
            <a:r>
              <a:rPr lang="el-GR" altLang="el-GR" sz="2200" b="1" u="sng" dirty="0" smtClean="0">
                <a:latin typeface="Calibri" pitchFamily="34" charset="0"/>
              </a:rPr>
              <a:t>Διαπίστωση</a:t>
            </a:r>
          </a:p>
          <a:p>
            <a:pPr eaLnBrk="1" hangingPunct="1">
              <a:spcBef>
                <a:spcPts val="600"/>
              </a:spcBef>
              <a:spcAft>
                <a:spcPts val="600"/>
              </a:spcAft>
              <a:buClrTx/>
              <a:buSzTx/>
              <a:buFontTx/>
              <a:buNone/>
            </a:pPr>
            <a:r>
              <a:rPr lang="el-GR" altLang="el-GR" sz="2200" dirty="0" smtClean="0">
                <a:latin typeface="Calibri" pitchFamily="34" charset="0"/>
              </a:rPr>
              <a:t>Η </a:t>
            </a:r>
            <a:r>
              <a:rPr lang="el-GR" altLang="el-GR" sz="2200" dirty="0">
                <a:latin typeface="Calibri" pitchFamily="34" charset="0"/>
              </a:rPr>
              <a:t>επιστημονική συζήτηση ωστόσο, έχει δώσει ελάχιστη προσοχή στο ζήτημα του κατά πόσο η ανάπτυξη μιας περιφέρειας συσχετίζεται με τον αριθμό, την ένταση και την ποιότητα των εδαφικών συνεργασιών που η περιφέρεια αυτή αναπτύσσει με άλλες περιοχές πέρα από τα εθνικά σύνορα.</a:t>
            </a:r>
          </a:p>
        </p:txBody>
      </p:sp>
      <p:sp>
        <p:nvSpPr>
          <p:cNvPr id="4" name="Τίτλος 1"/>
          <p:cNvSpPr txBox="1">
            <a:spLocks/>
          </p:cNvSpPr>
          <p:nvPr/>
        </p:nvSpPr>
        <p:spPr>
          <a:xfrm>
            <a:off x="467544" y="260648"/>
            <a:ext cx="8568952" cy="720080"/>
          </a:xfrm>
          <a:prstGeom prst="rect">
            <a:avLst/>
          </a:prstGeom>
        </p:spPr>
        <p:txBody>
          <a:bodyPr>
            <a:normAutofit fontScale="97500"/>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b="1" dirty="0" smtClean="0"/>
              <a:t>Βιβλιογραφική Επισκόπηση (1)</a:t>
            </a:r>
            <a:endParaRPr lang="el-GR" b="1" dirty="0"/>
          </a:p>
        </p:txBody>
      </p:sp>
    </p:spTree>
    <p:extLst>
      <p:ext uri="{BB962C8B-B14F-4D97-AF65-F5344CB8AC3E}">
        <p14:creationId xmlns:p14="http://schemas.microsoft.com/office/powerpoint/2010/main" val="1572681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6">
                                            <p:txEl>
                                              <p:pRg st="0" end="0"/>
                                            </p:txEl>
                                          </p:spTgt>
                                        </p:tgtEl>
                                        <p:attrNameLst>
                                          <p:attrName>style.visibility</p:attrName>
                                        </p:attrNameLst>
                                      </p:cBhvr>
                                      <p:to>
                                        <p:strVal val="visible"/>
                                      </p:to>
                                    </p:set>
                                    <p:anim calcmode="lin" valueType="num">
                                      <p:cBhvr additive="base">
                                        <p:cTn id="7" dur="500" fill="hold"/>
                                        <p:tgtEl>
                                          <p:spTgt spid="122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96">
                                            <p:txEl>
                                              <p:pRg st="1" end="1"/>
                                            </p:txEl>
                                          </p:spTgt>
                                        </p:tgtEl>
                                        <p:attrNameLst>
                                          <p:attrName>style.visibility</p:attrName>
                                        </p:attrNameLst>
                                      </p:cBhvr>
                                      <p:to>
                                        <p:strVal val="visible"/>
                                      </p:to>
                                    </p:set>
                                    <p:anim calcmode="lin" valueType="num">
                                      <p:cBhvr additive="base">
                                        <p:cTn id="13" dur="500" fill="hold"/>
                                        <p:tgtEl>
                                          <p:spTgt spid="122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296">
                                            <p:txEl>
                                              <p:pRg st="2" end="2"/>
                                            </p:txEl>
                                          </p:spTgt>
                                        </p:tgtEl>
                                        <p:attrNameLst>
                                          <p:attrName>style.visibility</p:attrName>
                                        </p:attrNameLst>
                                      </p:cBhvr>
                                      <p:to>
                                        <p:strVal val="visible"/>
                                      </p:to>
                                    </p:set>
                                    <p:anim calcmode="lin" valueType="num">
                                      <p:cBhvr additive="base">
                                        <p:cTn id="19" dur="500" fill="hold"/>
                                        <p:tgtEl>
                                          <p:spTgt spid="1229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96">
                                            <p:txEl>
                                              <p:pRg st="3" end="3"/>
                                            </p:txEl>
                                          </p:spTgt>
                                        </p:tgtEl>
                                        <p:attrNameLst>
                                          <p:attrName>style.visibility</p:attrName>
                                        </p:attrNameLst>
                                      </p:cBhvr>
                                      <p:to>
                                        <p:strVal val="visible"/>
                                      </p:to>
                                    </p:set>
                                    <p:anim calcmode="lin" valueType="num">
                                      <p:cBhvr additive="base">
                                        <p:cTn id="25" dur="500" fill="hold"/>
                                        <p:tgtEl>
                                          <p:spTgt spid="1229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296">
                                            <p:txEl>
                                              <p:pRg st="4" end="4"/>
                                            </p:txEl>
                                          </p:spTgt>
                                        </p:tgtEl>
                                        <p:attrNameLst>
                                          <p:attrName>style.visibility</p:attrName>
                                        </p:attrNameLst>
                                      </p:cBhvr>
                                      <p:to>
                                        <p:strVal val="visible"/>
                                      </p:to>
                                    </p:set>
                                    <p:anim calcmode="lin" valueType="num">
                                      <p:cBhvr additive="base">
                                        <p:cTn id="31" dur="500" fill="hold"/>
                                        <p:tgtEl>
                                          <p:spTgt spid="1229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2" name="Gruppo 1"/>
          <p:cNvGrpSpPr>
            <a:grpSpLocks/>
          </p:cNvGrpSpPr>
          <p:nvPr/>
        </p:nvGrpSpPr>
        <p:grpSpPr bwMode="auto">
          <a:xfrm>
            <a:off x="539750" y="1052513"/>
            <a:ext cx="8278813" cy="4537075"/>
            <a:chOff x="539553" y="1052735"/>
            <a:chExt cx="8278922" cy="4536504"/>
          </a:xfrm>
        </p:grpSpPr>
        <p:sp>
          <p:nvSpPr>
            <p:cNvPr id="3" name="Figura a mano libera 2"/>
            <p:cNvSpPr/>
            <p:nvPr/>
          </p:nvSpPr>
          <p:spPr>
            <a:xfrm rot="21600000">
              <a:off x="539553" y="1052735"/>
              <a:ext cx="1959036" cy="453650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FFC000"/>
            </a:solidFill>
            <a:ln>
              <a:solidFill>
                <a:srgbClr val="FFC000"/>
              </a:solidFill>
            </a:ln>
            <a:scene3d>
              <a:camera prst="orthographicFront"/>
              <a:lightRig rig="chilly" dir="t"/>
            </a:scene3d>
            <a:sp3d prstMaterial="translucentPowder">
              <a:bevelT w="127000" h="25400" prst="softRound"/>
            </a:sp3d>
          </p:spPr>
          <p:style>
            <a:lnRef idx="0">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82549" tIns="907301" rIns="83118" bIns="907301" spcCol="1270"/>
            <a:lstStyle/>
            <a:p>
              <a:pPr defTabSz="577850" fontAlgn="auto">
                <a:lnSpc>
                  <a:spcPct val="90000"/>
                </a:lnSpc>
                <a:spcAft>
                  <a:spcPct val="35000"/>
                </a:spcAft>
                <a:defRPr/>
              </a:pPr>
              <a:r>
                <a:rPr lang="el-GR" sz="1600" dirty="0" smtClean="0">
                  <a:solidFill>
                    <a:schemeClr val="tx1"/>
                  </a:solidFill>
                </a:rPr>
                <a:t>Άξονας Προτεραιότητας</a:t>
              </a:r>
              <a:r>
                <a:rPr lang="en-GB" sz="1600" dirty="0" smtClean="0">
                  <a:solidFill>
                    <a:schemeClr val="tx1"/>
                  </a:solidFill>
                </a:rPr>
                <a:t> </a:t>
              </a:r>
              <a:r>
                <a:rPr lang="en-GB" sz="1600" dirty="0">
                  <a:solidFill>
                    <a:schemeClr val="tx1"/>
                  </a:solidFill>
                </a:rPr>
                <a:t>1 – </a:t>
              </a:r>
            </a:p>
            <a:p>
              <a:pPr defTabSz="577850" fontAlgn="auto">
                <a:lnSpc>
                  <a:spcPct val="90000"/>
                </a:lnSpc>
                <a:spcAft>
                  <a:spcPct val="35000"/>
                </a:spcAft>
                <a:defRPr/>
              </a:pPr>
              <a:r>
                <a:rPr lang="el-GR" sz="1600" b="1" dirty="0" smtClean="0">
                  <a:solidFill>
                    <a:schemeClr val="tx1"/>
                  </a:solidFill>
                </a:rPr>
                <a:t>Καινοτόμες και έξυπνες περιφέρειες</a:t>
              </a:r>
              <a:endParaRPr lang="en-GB" sz="1600" b="1" dirty="0">
                <a:solidFill>
                  <a:schemeClr val="tx1"/>
                </a:solidFill>
              </a:endParaRPr>
            </a:p>
            <a:p>
              <a:pPr defTabSz="577850" fontAlgn="auto">
                <a:lnSpc>
                  <a:spcPct val="90000"/>
                </a:lnSpc>
                <a:spcAft>
                  <a:spcPct val="35000"/>
                </a:spcAft>
                <a:defRPr/>
              </a:pPr>
              <a:endParaRPr lang="en-GB" sz="1600" dirty="0">
                <a:solidFill>
                  <a:schemeClr val="tx1"/>
                </a:solidFill>
              </a:endParaRPr>
            </a:p>
            <a:p>
              <a:pPr marL="57150" lvl="1" indent="-57150" defTabSz="444500" fontAlgn="auto">
                <a:lnSpc>
                  <a:spcPct val="90000"/>
                </a:lnSpc>
                <a:spcAft>
                  <a:spcPct val="15000"/>
                </a:spcAft>
                <a:buFontTx/>
                <a:buChar char="••"/>
                <a:defRPr/>
              </a:pPr>
              <a:r>
                <a:rPr lang="en-GB" sz="1100" dirty="0">
                  <a:solidFill>
                    <a:schemeClr val="tx1"/>
                  </a:solidFill>
                </a:rPr>
                <a:t>(IP 1b) </a:t>
              </a:r>
              <a:r>
                <a:rPr lang="en-GB" sz="1100" dirty="0" smtClean="0">
                  <a:solidFill>
                    <a:schemeClr val="tx1"/>
                  </a:solidFill>
                </a:rPr>
                <a:t>– </a:t>
              </a:r>
              <a:r>
                <a:rPr lang="el-GR" sz="1100" b="1" i="1" dirty="0" smtClean="0">
                  <a:solidFill>
                    <a:schemeClr val="tx1"/>
                  </a:solidFill>
                </a:rPr>
                <a:t>Προώθηση επιχειρηματικών επενδύσεων </a:t>
              </a:r>
              <a:r>
                <a:rPr lang="en-GB" sz="1100" b="1" i="1" dirty="0" smtClean="0">
                  <a:solidFill>
                    <a:schemeClr val="tx1"/>
                  </a:solidFill>
                </a:rPr>
                <a:t>R&amp;I</a:t>
              </a:r>
              <a:endParaRPr lang="en-GB" sz="1100" dirty="0">
                <a:solidFill>
                  <a:schemeClr val="tx1"/>
                </a:solidFill>
              </a:endParaRPr>
            </a:p>
          </p:txBody>
        </p:sp>
        <p:sp>
          <p:nvSpPr>
            <p:cNvPr id="4" name="Figura a mano libera 3"/>
            <p:cNvSpPr/>
            <p:nvPr/>
          </p:nvSpPr>
          <p:spPr>
            <a:xfrm rot="21600000">
              <a:off x="2647512" y="1052735"/>
              <a:ext cx="1959037" cy="453650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92D050"/>
            </a:solidFill>
            <a:ln>
              <a:solidFill>
                <a:srgbClr val="FFC000"/>
              </a:solidFill>
            </a:ln>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4">
                <a:hueOff val="-685719"/>
                <a:satOff val="-1897"/>
                <a:lumOff val="1177"/>
                <a:alphaOff val="0"/>
              </a:schemeClr>
            </a:fillRef>
            <a:effectRef idx="0">
              <a:schemeClr val="accent4">
                <a:hueOff val="-685719"/>
                <a:satOff val="-1897"/>
                <a:lumOff val="1177"/>
                <a:alphaOff val="0"/>
              </a:schemeClr>
            </a:effectRef>
            <a:fontRef idx="minor">
              <a:schemeClr val="lt1"/>
            </a:fontRef>
          </p:style>
          <p:txBody>
            <a:bodyPr lIns="82550" tIns="907301" rIns="83119" bIns="907301" spcCol="1270"/>
            <a:lstStyle/>
            <a:p>
              <a:pPr defTabSz="577850" fontAlgn="auto">
                <a:lnSpc>
                  <a:spcPct val="90000"/>
                </a:lnSpc>
                <a:spcAft>
                  <a:spcPct val="35000"/>
                </a:spcAft>
                <a:defRPr/>
              </a:pPr>
              <a:r>
                <a:rPr lang="el-GR" sz="1600" dirty="0" smtClean="0">
                  <a:solidFill>
                    <a:schemeClr val="tx1"/>
                  </a:solidFill>
                </a:rPr>
                <a:t>Άξονας Προτεραιότητας</a:t>
              </a:r>
              <a:r>
                <a:rPr lang="en-GB" sz="1600" dirty="0" smtClean="0">
                  <a:solidFill>
                    <a:schemeClr val="tx1"/>
                  </a:solidFill>
                </a:rPr>
                <a:t> </a:t>
              </a:r>
              <a:r>
                <a:rPr lang="en-GB" sz="1600" dirty="0">
                  <a:solidFill>
                    <a:schemeClr val="tx1"/>
                  </a:solidFill>
                </a:rPr>
                <a:t>2 – </a:t>
              </a:r>
            </a:p>
            <a:p>
              <a:pPr defTabSz="577850" fontAlgn="auto">
                <a:lnSpc>
                  <a:spcPct val="90000"/>
                </a:lnSpc>
                <a:spcAft>
                  <a:spcPct val="35000"/>
                </a:spcAft>
                <a:defRPr/>
              </a:pPr>
              <a:r>
                <a:rPr lang="el-GR" sz="1600" b="1" dirty="0" smtClean="0">
                  <a:solidFill>
                    <a:schemeClr val="tx1"/>
                  </a:solidFill>
                </a:rPr>
                <a:t>Αειφόρες περιφέρειες</a:t>
              </a:r>
              <a:endParaRPr lang="en-GB" sz="1600" dirty="0">
                <a:solidFill>
                  <a:schemeClr val="tx1"/>
                </a:solidFill>
              </a:endParaRPr>
            </a:p>
            <a:p>
              <a:pPr marL="57150" lvl="1" indent="-57150" defTabSz="444500" fontAlgn="auto">
                <a:lnSpc>
                  <a:spcPct val="90000"/>
                </a:lnSpc>
                <a:spcAft>
                  <a:spcPct val="15000"/>
                </a:spcAft>
                <a:buFontTx/>
                <a:buChar char="••"/>
                <a:defRPr/>
              </a:pPr>
              <a:r>
                <a:rPr lang="en-GB" sz="1100" dirty="0">
                  <a:solidFill>
                    <a:schemeClr val="tx1"/>
                  </a:solidFill>
                </a:rPr>
                <a:t>(IP 6c) </a:t>
              </a:r>
              <a:r>
                <a:rPr lang="el-GR" sz="1100" b="1" i="1" dirty="0" smtClean="0">
                  <a:solidFill>
                    <a:schemeClr val="tx1"/>
                  </a:solidFill>
                </a:rPr>
                <a:t>Διατήρηση</a:t>
              </a:r>
              <a:r>
                <a:rPr lang="el-GR" sz="1100" b="1" i="1" dirty="0">
                  <a:solidFill>
                    <a:schemeClr val="tx1"/>
                  </a:solidFill>
                </a:rPr>
                <a:t>, προστασία, προαγωγή και ανάπτυξη της φυσικής και πολιτιστικής κληρονομιάς</a:t>
              </a:r>
              <a:endParaRPr lang="en-GB" sz="1100" i="1" dirty="0">
                <a:solidFill>
                  <a:schemeClr val="tx1"/>
                </a:solidFill>
              </a:endParaRPr>
            </a:p>
            <a:p>
              <a:pPr marL="57150" lvl="1" indent="-57150" defTabSz="444500" fontAlgn="auto">
                <a:lnSpc>
                  <a:spcPct val="90000"/>
                </a:lnSpc>
                <a:spcAft>
                  <a:spcPct val="15000"/>
                </a:spcAft>
                <a:buFontTx/>
                <a:buChar char="••"/>
                <a:defRPr/>
              </a:pPr>
              <a:endParaRPr lang="en-GB" sz="1100" dirty="0">
                <a:solidFill>
                  <a:schemeClr val="tx1"/>
                </a:solidFill>
              </a:endParaRPr>
            </a:p>
            <a:p>
              <a:pPr marL="57150" lvl="1" indent="-57150" defTabSz="444500" fontAlgn="auto">
                <a:lnSpc>
                  <a:spcPct val="90000"/>
                </a:lnSpc>
                <a:spcAft>
                  <a:spcPct val="15000"/>
                </a:spcAft>
                <a:buFontTx/>
                <a:buChar char="••"/>
                <a:defRPr/>
              </a:pPr>
              <a:r>
                <a:rPr lang="en-GB" sz="1100" dirty="0">
                  <a:solidFill>
                    <a:schemeClr val="tx1"/>
                  </a:solidFill>
                </a:rPr>
                <a:t>(IP 6d - </a:t>
              </a:r>
              <a:r>
                <a:rPr lang="el-GR" sz="1100" b="1" i="1" dirty="0" smtClean="0">
                  <a:solidFill>
                    <a:schemeClr val="tx1"/>
                  </a:solidFill>
                </a:rPr>
                <a:t>Η </a:t>
              </a:r>
              <a:r>
                <a:rPr lang="el-GR" sz="1100" b="1" i="1" dirty="0">
                  <a:solidFill>
                    <a:schemeClr val="tx1"/>
                  </a:solidFill>
                </a:rPr>
                <a:t>προστασία και η αποκατάσταση της βιοποικιλότητας </a:t>
              </a:r>
              <a:r>
                <a:rPr lang="el-GR" sz="1100" b="1" i="1" dirty="0" smtClean="0">
                  <a:solidFill>
                    <a:schemeClr val="tx1"/>
                  </a:solidFill>
                </a:rPr>
                <a:t>του </a:t>
              </a:r>
              <a:r>
                <a:rPr lang="el-GR" sz="1100" b="1" i="1" dirty="0">
                  <a:solidFill>
                    <a:schemeClr val="tx1"/>
                  </a:solidFill>
                </a:rPr>
                <a:t>εδάφους και </a:t>
              </a:r>
              <a:r>
                <a:rPr lang="el-GR" sz="1100" b="1" i="1" dirty="0" smtClean="0">
                  <a:solidFill>
                    <a:schemeClr val="tx1"/>
                  </a:solidFill>
                </a:rPr>
                <a:t>οικοσυστημάτων, </a:t>
              </a:r>
              <a:r>
                <a:rPr lang="el-GR" sz="1100" b="1" i="1" dirty="0">
                  <a:solidFill>
                    <a:schemeClr val="tx1"/>
                  </a:solidFill>
                </a:rPr>
                <a:t>καθώς και των πράσινων υποδομών</a:t>
              </a:r>
              <a:endParaRPr lang="en-GB" sz="1100" b="1" i="1" dirty="0">
                <a:solidFill>
                  <a:schemeClr val="tx1"/>
                </a:solidFill>
              </a:endParaRPr>
            </a:p>
          </p:txBody>
        </p:sp>
        <p:sp>
          <p:nvSpPr>
            <p:cNvPr id="5" name="Figura a mano libera 4"/>
            <p:cNvSpPr/>
            <p:nvPr/>
          </p:nvSpPr>
          <p:spPr>
            <a:xfrm rot="21600000">
              <a:off x="4753475" y="1052735"/>
              <a:ext cx="1959036" cy="453650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6">
                <a:lumMod val="40000"/>
                <a:lumOff val="60000"/>
              </a:schemeClr>
            </a:solidFill>
            <a:ln>
              <a:solidFill>
                <a:srgbClr val="FFC000"/>
              </a:solidFill>
            </a:ln>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4">
                <a:hueOff val="-1371439"/>
                <a:satOff val="-3793"/>
                <a:lumOff val="2353"/>
                <a:alphaOff val="0"/>
              </a:schemeClr>
            </a:fillRef>
            <a:effectRef idx="0">
              <a:schemeClr val="accent4">
                <a:hueOff val="-1371439"/>
                <a:satOff val="-3793"/>
                <a:lumOff val="2353"/>
                <a:alphaOff val="0"/>
              </a:schemeClr>
            </a:effectRef>
            <a:fontRef idx="minor">
              <a:schemeClr val="lt1"/>
            </a:fontRef>
          </p:style>
          <p:txBody>
            <a:bodyPr lIns="82550" tIns="907301" rIns="83118" bIns="907301" spcCol="1270"/>
            <a:lstStyle/>
            <a:p>
              <a:pPr defTabSz="577850" fontAlgn="auto">
                <a:lnSpc>
                  <a:spcPct val="90000"/>
                </a:lnSpc>
                <a:spcAft>
                  <a:spcPct val="35000"/>
                </a:spcAft>
                <a:defRPr/>
              </a:pPr>
              <a:r>
                <a:rPr lang="el-GR" sz="1600" dirty="0">
                  <a:solidFill>
                    <a:schemeClr val="tx1"/>
                  </a:solidFill>
                </a:rPr>
                <a:t>Άξονας Προτεραιότητας </a:t>
              </a:r>
              <a:r>
                <a:rPr lang="en-GB" sz="1600" dirty="0" smtClean="0">
                  <a:solidFill>
                    <a:schemeClr val="tx1"/>
                  </a:solidFill>
                </a:rPr>
                <a:t>3 </a:t>
              </a:r>
              <a:r>
                <a:rPr lang="en-GB" sz="1600" dirty="0">
                  <a:solidFill>
                    <a:schemeClr val="tx1"/>
                  </a:solidFill>
                </a:rPr>
                <a:t>– </a:t>
              </a:r>
            </a:p>
            <a:p>
              <a:pPr defTabSz="577850" fontAlgn="auto">
                <a:lnSpc>
                  <a:spcPct val="90000"/>
                </a:lnSpc>
                <a:spcAft>
                  <a:spcPct val="35000"/>
                </a:spcAft>
                <a:defRPr/>
              </a:pPr>
              <a:r>
                <a:rPr lang="el-GR" sz="1600" b="1" dirty="0" smtClean="0">
                  <a:solidFill>
                    <a:schemeClr val="tx1"/>
                  </a:solidFill>
                </a:rPr>
                <a:t>Συνδεδεμένες περιφέρειες</a:t>
              </a:r>
              <a:endParaRPr lang="en-GB" sz="1600" b="1" dirty="0">
                <a:solidFill>
                  <a:schemeClr val="tx1"/>
                </a:solidFill>
              </a:endParaRPr>
            </a:p>
            <a:p>
              <a:pPr defTabSz="577850" fontAlgn="auto">
                <a:lnSpc>
                  <a:spcPct val="90000"/>
                </a:lnSpc>
                <a:spcAft>
                  <a:spcPct val="35000"/>
                </a:spcAft>
                <a:defRPr/>
              </a:pPr>
              <a:endParaRPr lang="en-GB" sz="1600" b="1" dirty="0">
                <a:solidFill>
                  <a:schemeClr val="tx1"/>
                </a:solidFill>
              </a:endParaRPr>
            </a:p>
            <a:p>
              <a:pPr marL="57150" lvl="1" indent="-57150" defTabSz="444500" fontAlgn="auto">
                <a:lnSpc>
                  <a:spcPct val="90000"/>
                </a:lnSpc>
                <a:spcAft>
                  <a:spcPct val="15000"/>
                </a:spcAft>
                <a:buFontTx/>
                <a:buChar char="••"/>
                <a:defRPr/>
              </a:pPr>
              <a:r>
                <a:rPr lang="en-GB" sz="1100" dirty="0">
                  <a:solidFill>
                    <a:schemeClr val="tx1"/>
                  </a:solidFill>
                </a:rPr>
                <a:t>(IP 7c)  </a:t>
              </a:r>
              <a:r>
                <a:rPr lang="el-GR" sz="1100" b="1" i="1" dirty="0" smtClean="0">
                  <a:solidFill>
                    <a:schemeClr val="tx1"/>
                  </a:solidFill>
                </a:rPr>
                <a:t>Ανάπτυξη φιλικού περιβάλλοντος μεταφορικών συστημάτων και </a:t>
              </a:r>
              <a:r>
                <a:rPr lang="en-GB" sz="1100" b="1" i="1" dirty="0" smtClean="0">
                  <a:solidFill>
                    <a:schemeClr val="tx1"/>
                  </a:solidFill>
                </a:rPr>
                <a:t> </a:t>
              </a:r>
              <a:r>
                <a:rPr lang="el-GR" sz="1100" b="1" i="1" dirty="0" err="1" smtClean="0">
                  <a:solidFill>
                    <a:schemeClr val="tx1"/>
                  </a:solidFill>
                </a:rPr>
                <a:t>πολυτροπικών</a:t>
              </a:r>
              <a:r>
                <a:rPr lang="el-GR" sz="1100" b="1" i="1" dirty="0" smtClean="0">
                  <a:solidFill>
                    <a:schemeClr val="tx1"/>
                  </a:solidFill>
                </a:rPr>
                <a:t> συνδέσεων</a:t>
              </a:r>
              <a:endParaRPr lang="en-GB" sz="1100" dirty="0">
                <a:solidFill>
                  <a:schemeClr val="tx1"/>
                </a:solidFill>
              </a:endParaRPr>
            </a:p>
          </p:txBody>
        </p:sp>
        <p:sp>
          <p:nvSpPr>
            <p:cNvPr id="7" name="Figura a mano libera 6"/>
            <p:cNvSpPr/>
            <p:nvPr/>
          </p:nvSpPr>
          <p:spPr>
            <a:xfrm rot="21600000">
              <a:off x="6859439" y="1052735"/>
              <a:ext cx="1959036" cy="453650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solidFill>
            <a:ln>
              <a:solidFill>
                <a:srgbClr val="FFC000"/>
              </a:solidFill>
            </a:ln>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4">
                <a:hueOff val="-2057158"/>
                <a:satOff val="-5690"/>
                <a:lumOff val="3530"/>
                <a:alphaOff val="0"/>
              </a:schemeClr>
            </a:fillRef>
            <a:effectRef idx="0">
              <a:schemeClr val="accent4">
                <a:hueOff val="-2057158"/>
                <a:satOff val="-5690"/>
                <a:lumOff val="3530"/>
                <a:alphaOff val="0"/>
              </a:schemeClr>
            </a:effectRef>
            <a:fontRef idx="minor">
              <a:schemeClr val="lt1"/>
            </a:fontRef>
          </p:style>
          <p:txBody>
            <a:bodyPr lIns="82550" tIns="907301" rIns="83118" bIns="907301" spcCol="1270"/>
            <a:lstStyle/>
            <a:p>
              <a:pPr defTabSz="577850" fontAlgn="auto">
                <a:lnSpc>
                  <a:spcPct val="90000"/>
                </a:lnSpc>
                <a:spcAft>
                  <a:spcPct val="35000"/>
                </a:spcAft>
                <a:defRPr/>
              </a:pPr>
              <a:r>
                <a:rPr lang="el-GR" sz="1600" dirty="0">
                  <a:solidFill>
                    <a:schemeClr val="tx1"/>
                  </a:solidFill>
                </a:rPr>
                <a:t>Άξονας Προτεραιότητας </a:t>
              </a:r>
              <a:r>
                <a:rPr lang="en-GB" sz="1600" dirty="0" smtClean="0">
                  <a:solidFill>
                    <a:schemeClr val="tx1"/>
                  </a:solidFill>
                </a:rPr>
                <a:t>4 </a:t>
              </a:r>
              <a:r>
                <a:rPr lang="en-GB" sz="1600" dirty="0">
                  <a:solidFill>
                    <a:schemeClr val="tx1"/>
                  </a:solidFill>
                </a:rPr>
                <a:t>– </a:t>
              </a:r>
            </a:p>
            <a:p>
              <a:pPr defTabSz="577850" fontAlgn="auto">
                <a:lnSpc>
                  <a:spcPct val="90000"/>
                </a:lnSpc>
                <a:spcAft>
                  <a:spcPct val="35000"/>
                </a:spcAft>
                <a:defRPr/>
              </a:pPr>
              <a:r>
                <a:rPr lang="el-GR" sz="1600" b="1" dirty="0" smtClean="0">
                  <a:solidFill>
                    <a:schemeClr val="tx1"/>
                  </a:solidFill>
                </a:rPr>
                <a:t>Βελτίωση διοίκησης</a:t>
              </a:r>
              <a:endParaRPr lang="en-GB" sz="1600" b="1" dirty="0">
                <a:solidFill>
                  <a:schemeClr val="tx1"/>
                </a:solidFill>
              </a:endParaRPr>
            </a:p>
            <a:p>
              <a:pPr defTabSz="577850" fontAlgn="auto">
                <a:lnSpc>
                  <a:spcPct val="90000"/>
                </a:lnSpc>
                <a:spcAft>
                  <a:spcPct val="35000"/>
                </a:spcAft>
                <a:defRPr/>
              </a:pPr>
              <a:endParaRPr lang="en-GB" sz="1600" dirty="0">
                <a:solidFill>
                  <a:schemeClr val="tx1"/>
                </a:solidFill>
              </a:endParaRPr>
            </a:p>
            <a:p>
              <a:pPr marL="57150" lvl="1" indent="-57150" defTabSz="444500" fontAlgn="auto">
                <a:lnSpc>
                  <a:spcPct val="90000"/>
                </a:lnSpc>
                <a:spcAft>
                  <a:spcPct val="15000"/>
                </a:spcAft>
                <a:buFontTx/>
                <a:buChar char="••"/>
                <a:defRPr/>
              </a:pPr>
              <a:r>
                <a:rPr lang="en-GB" sz="1100" b="1" i="1" dirty="0">
                  <a:solidFill>
                    <a:schemeClr val="tx1"/>
                  </a:solidFill>
                </a:rPr>
                <a:t> (ETC Reg. art 7) </a:t>
              </a:r>
              <a:r>
                <a:rPr lang="el-GR" sz="1100" b="1" i="1" dirty="0" smtClean="0">
                  <a:solidFill>
                    <a:schemeClr val="tx1"/>
                  </a:solidFill>
                </a:rPr>
                <a:t>Ενδυνάμωση Διοίκησης</a:t>
              </a:r>
              <a:endParaRPr lang="en-GB" sz="1100" b="1" dirty="0">
                <a:solidFill>
                  <a:schemeClr val="tx1"/>
                </a:solidFill>
              </a:endParaRPr>
            </a:p>
            <a:p>
              <a:pPr marL="57150" lvl="1" indent="-57150" defTabSz="444500" fontAlgn="auto">
                <a:lnSpc>
                  <a:spcPct val="90000"/>
                </a:lnSpc>
                <a:spcAft>
                  <a:spcPct val="15000"/>
                </a:spcAft>
                <a:buFontTx/>
                <a:buChar char="••"/>
                <a:defRPr/>
              </a:pPr>
              <a:endParaRPr lang="en-GB" sz="1100" dirty="0">
                <a:solidFill>
                  <a:schemeClr val="tx1"/>
                </a:solidFill>
              </a:endParaRPr>
            </a:p>
          </p:txBody>
        </p:sp>
      </p:grpSp>
      <p:sp>
        <p:nvSpPr>
          <p:cNvPr id="11" name="Τίτλος 3"/>
          <p:cNvSpPr txBox="1">
            <a:spLocks/>
          </p:cNvSpPr>
          <p:nvPr/>
        </p:nvSpPr>
        <p:spPr>
          <a:xfrm>
            <a:off x="323528" y="0"/>
            <a:ext cx="8591550" cy="824136"/>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sz="3200" b="1" dirty="0" smtClean="0"/>
              <a:t>Επενδυτικές Προτεραιότητες</a:t>
            </a:r>
            <a:endParaRPr lang="el-GR" sz="3200" b="1" dirty="0"/>
          </a:p>
        </p:txBody>
      </p:sp>
    </p:spTree>
    <p:extLst>
      <p:ext uri="{BB962C8B-B14F-4D97-AF65-F5344CB8AC3E}">
        <p14:creationId xmlns:p14="http://schemas.microsoft.com/office/powerpoint/2010/main" val="16278718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56F4D23-420D-410E-80DF-647FE64D9668}" type="slidenum">
              <a:rPr lang="it-IT" altLang="el-GR"/>
              <a:pPr eaLnBrk="1" hangingPunct="1"/>
              <a:t>51</a:t>
            </a:fld>
            <a:endParaRPr lang="it-IT" altLang="el-GR"/>
          </a:p>
        </p:txBody>
      </p:sp>
      <p:graphicFrame>
        <p:nvGraphicFramePr>
          <p:cNvPr id="11" name="Segnaposto contenuto 10"/>
          <p:cNvGraphicFramePr>
            <a:graphicFrameLocks noGrp="1"/>
          </p:cNvGraphicFramePr>
          <p:nvPr>
            <p:ph idx="4294967295"/>
            <p:extLst>
              <p:ext uri="{D42A27DB-BD31-4B8C-83A1-F6EECF244321}">
                <p14:modId xmlns:p14="http://schemas.microsoft.com/office/powerpoint/2010/main" val="798133832"/>
              </p:ext>
            </p:extLst>
          </p:nvPr>
        </p:nvGraphicFramePr>
        <p:xfrm>
          <a:off x="5333" y="1347118"/>
          <a:ext cx="8229601" cy="5236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7" name="CasellaDiTesto 11"/>
          <p:cNvSpPr txBox="1">
            <a:spLocks noChangeArrowheads="1"/>
          </p:cNvSpPr>
          <p:nvPr/>
        </p:nvSpPr>
        <p:spPr bwMode="auto">
          <a:xfrm>
            <a:off x="8369300" y="1557338"/>
            <a:ext cx="63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el-GR" b="1"/>
              <a:t>19,8</a:t>
            </a:r>
          </a:p>
        </p:txBody>
      </p:sp>
      <p:sp>
        <p:nvSpPr>
          <p:cNvPr id="18438" name="CasellaDiTesto 12"/>
          <p:cNvSpPr txBox="1">
            <a:spLocks noChangeArrowheads="1"/>
          </p:cNvSpPr>
          <p:nvPr/>
        </p:nvSpPr>
        <p:spPr bwMode="auto">
          <a:xfrm>
            <a:off x="8369300" y="3114675"/>
            <a:ext cx="63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el-GR" b="1"/>
              <a:t>45,6</a:t>
            </a:r>
          </a:p>
        </p:txBody>
      </p:sp>
      <p:sp>
        <p:nvSpPr>
          <p:cNvPr id="18439" name="CasellaDiTesto 13"/>
          <p:cNvSpPr txBox="1">
            <a:spLocks noChangeArrowheads="1"/>
          </p:cNvSpPr>
          <p:nvPr/>
        </p:nvSpPr>
        <p:spPr bwMode="auto">
          <a:xfrm>
            <a:off x="8369300" y="4487863"/>
            <a:ext cx="63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el-GR" b="1"/>
              <a:t>17,8</a:t>
            </a:r>
          </a:p>
        </p:txBody>
      </p:sp>
      <p:sp>
        <p:nvSpPr>
          <p:cNvPr id="18440" name="CasellaDiTesto 14"/>
          <p:cNvSpPr txBox="1">
            <a:spLocks noChangeArrowheads="1"/>
          </p:cNvSpPr>
          <p:nvPr/>
        </p:nvSpPr>
        <p:spPr bwMode="auto">
          <a:xfrm>
            <a:off x="8497888" y="5491163"/>
            <a:ext cx="506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el-GR" b="1"/>
              <a:t>9,9</a:t>
            </a:r>
          </a:p>
        </p:txBody>
      </p:sp>
      <p:sp>
        <p:nvSpPr>
          <p:cNvPr id="12" name="Τίτλος 3"/>
          <p:cNvSpPr txBox="1">
            <a:spLocks/>
          </p:cNvSpPr>
          <p:nvPr/>
        </p:nvSpPr>
        <p:spPr>
          <a:xfrm>
            <a:off x="323528" y="0"/>
            <a:ext cx="8591550" cy="824136"/>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sz="3200" b="1" dirty="0" smtClean="0"/>
              <a:t>Ειδικοί Στόχοι</a:t>
            </a:r>
            <a:endParaRPr lang="el-GR" sz="3200" b="1" dirty="0"/>
          </a:p>
        </p:txBody>
      </p:sp>
    </p:spTree>
    <p:extLst>
      <p:ext uri="{BB962C8B-B14F-4D97-AF65-F5344CB8AC3E}">
        <p14:creationId xmlns:p14="http://schemas.microsoft.com/office/powerpoint/2010/main" val="33911116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72991" y="1844824"/>
            <a:ext cx="5129543" cy="2667001"/>
          </a:xfrm>
        </p:spPr>
        <p:txBody>
          <a:bodyPr>
            <a:normAutofit/>
          </a:bodyPr>
          <a:lstStyle/>
          <a:p>
            <a:r>
              <a:rPr lang="el-GR" dirty="0" err="1" smtClean="0"/>
              <a:t>ΠροΓΡΑΜΜΑ</a:t>
            </a:r>
            <a:r>
              <a:rPr lang="el-GR" dirty="0" smtClean="0"/>
              <a:t/>
            </a:r>
            <a:br>
              <a:rPr lang="el-GR" dirty="0" smtClean="0"/>
            </a:br>
            <a:r>
              <a:rPr lang="en-US" dirty="0" smtClean="0"/>
              <a:t>BLACK SEA BASIN </a:t>
            </a:r>
            <a:r>
              <a:rPr lang="el-GR" dirty="0"/>
              <a:t/>
            </a:r>
            <a:br>
              <a:rPr lang="el-GR" dirty="0"/>
            </a:br>
            <a:endParaRPr lang="el-GR" dirty="0"/>
          </a:p>
        </p:txBody>
      </p:sp>
      <p:pic>
        <p:nvPicPr>
          <p:cNvPr id="4" name="Picture 6" descr="http://www.blacksea-cbc.net/var/ezwebin_site/storage/images/design/home/172-18-eng-GB/Hom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980728"/>
            <a:ext cx="2371819" cy="137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6308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anaO\Desktop\Pictur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5" y="692696"/>
            <a:ext cx="8796338"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60971" y="5121821"/>
            <a:ext cx="4422924" cy="2031325"/>
          </a:xfrm>
          <a:prstGeom prst="rect">
            <a:avLst/>
          </a:prstGeom>
          <a:noFill/>
        </p:spPr>
        <p:txBody>
          <a:bodyPr wrap="square" rtlCol="0">
            <a:spAutoFit/>
          </a:bodyPr>
          <a:lstStyle/>
          <a:p>
            <a:r>
              <a:rPr lang="el-GR" dirty="0" smtClean="0">
                <a:solidFill>
                  <a:srgbClr val="C00000"/>
                </a:solidFill>
                <a:latin typeface="+mj-lt"/>
              </a:rPr>
              <a:t>Ελλάδα: </a:t>
            </a:r>
            <a:r>
              <a:rPr lang="el-GR" dirty="0" smtClean="0">
                <a:latin typeface="+mj-lt"/>
              </a:rPr>
              <a:t>Κεντρική Μακεδονία, ΑΜΘ</a:t>
            </a:r>
          </a:p>
          <a:p>
            <a:r>
              <a:rPr lang="el-GR" dirty="0" smtClean="0">
                <a:solidFill>
                  <a:srgbClr val="C00000"/>
                </a:solidFill>
                <a:latin typeface="+mj-lt"/>
              </a:rPr>
              <a:t>Βουλγαρία: </a:t>
            </a:r>
            <a:r>
              <a:rPr lang="ro-RO" altLang="en-US" dirty="0">
                <a:latin typeface="+mj-lt"/>
              </a:rPr>
              <a:t>Severoiztochen, </a:t>
            </a:r>
            <a:r>
              <a:rPr lang="ro-RO" altLang="en-US" dirty="0" smtClean="0">
                <a:latin typeface="+mj-lt"/>
              </a:rPr>
              <a:t>Yugoiztochen</a:t>
            </a:r>
            <a:endParaRPr lang="el-GR" altLang="en-US" dirty="0" smtClean="0">
              <a:latin typeface="+mj-lt"/>
            </a:endParaRPr>
          </a:p>
          <a:p>
            <a:r>
              <a:rPr lang="el-GR" altLang="en-US" dirty="0" smtClean="0">
                <a:solidFill>
                  <a:srgbClr val="C00000"/>
                </a:solidFill>
                <a:latin typeface="+mj-lt"/>
              </a:rPr>
              <a:t>Τουρκία: </a:t>
            </a:r>
            <a:r>
              <a:rPr lang="ro-RO" altLang="en-US" dirty="0" smtClean="0">
                <a:latin typeface="+mj-lt"/>
              </a:rPr>
              <a:t>Istanbul</a:t>
            </a:r>
            <a:r>
              <a:rPr lang="ro-RO" altLang="en-US" dirty="0">
                <a:latin typeface="+mj-lt"/>
              </a:rPr>
              <a:t>, Tekirdağ, Kocaeli, Zonguldak, Kastamonu, Samsun, Trabzon</a:t>
            </a:r>
            <a:r>
              <a:rPr lang="ro-RO" altLang="en-US" dirty="0" smtClean="0">
                <a:latin typeface="+mj-lt"/>
              </a:rPr>
              <a:t>;</a:t>
            </a:r>
            <a:endParaRPr lang="el-GR" altLang="en-US" dirty="0" smtClean="0">
              <a:latin typeface="+mj-lt"/>
            </a:endParaRPr>
          </a:p>
          <a:p>
            <a:r>
              <a:rPr lang="el-GR" altLang="en-US" dirty="0" smtClean="0">
                <a:solidFill>
                  <a:srgbClr val="C00000"/>
                </a:solidFill>
                <a:latin typeface="+mj-lt"/>
              </a:rPr>
              <a:t>Ρωσία:</a:t>
            </a:r>
            <a:r>
              <a:rPr lang="ro-RO" altLang="en-US" dirty="0">
                <a:solidFill>
                  <a:srgbClr val="C00000"/>
                </a:solidFill>
                <a:latin typeface="+mj-lt"/>
              </a:rPr>
              <a:t> </a:t>
            </a:r>
            <a:r>
              <a:rPr lang="ro-RO" altLang="en-US" dirty="0">
                <a:latin typeface="+mj-lt"/>
              </a:rPr>
              <a:t>Rostov Oblast, Krasnodar Krai and Adygea republic</a:t>
            </a:r>
            <a:r>
              <a:rPr lang="el-GR" altLang="en-US" dirty="0" smtClean="0">
                <a:latin typeface="+mj-lt"/>
              </a:rPr>
              <a:t> </a:t>
            </a:r>
            <a:endParaRPr lang="ro-RO" altLang="en-US" dirty="0">
              <a:latin typeface="+mj-lt"/>
            </a:endParaRPr>
          </a:p>
          <a:p>
            <a:endParaRPr lang="el-GR" dirty="0"/>
          </a:p>
        </p:txBody>
      </p:sp>
      <p:sp>
        <p:nvSpPr>
          <p:cNvPr id="7" name="TextBox 6"/>
          <p:cNvSpPr txBox="1"/>
          <p:nvPr/>
        </p:nvSpPr>
        <p:spPr>
          <a:xfrm>
            <a:off x="4654526" y="5229175"/>
            <a:ext cx="4231183" cy="1477328"/>
          </a:xfrm>
          <a:prstGeom prst="rect">
            <a:avLst/>
          </a:prstGeom>
          <a:noFill/>
        </p:spPr>
        <p:txBody>
          <a:bodyPr wrap="square" rtlCol="0">
            <a:spAutoFit/>
          </a:bodyPr>
          <a:lstStyle/>
          <a:p>
            <a:r>
              <a:rPr lang="el-GR" dirty="0" smtClean="0">
                <a:solidFill>
                  <a:srgbClr val="C00000"/>
                </a:solidFill>
                <a:latin typeface="+mj-lt"/>
              </a:rPr>
              <a:t>Ουκρανία:</a:t>
            </a:r>
            <a:r>
              <a:rPr lang="el-GR" dirty="0" smtClean="0">
                <a:latin typeface="+mj-lt"/>
              </a:rPr>
              <a:t> </a:t>
            </a:r>
            <a:r>
              <a:rPr lang="ro-RO" altLang="en-US" dirty="0">
                <a:latin typeface="+mj-lt"/>
              </a:rPr>
              <a:t>Odesa, Mykolaiv, Kherson, Zaporosh’ye and Donetsk Oblasts, Crimea Republic, </a:t>
            </a:r>
            <a:r>
              <a:rPr lang="ro-RO" altLang="en-US" dirty="0" smtClean="0">
                <a:latin typeface="+mj-lt"/>
              </a:rPr>
              <a:t>Sevastopol</a:t>
            </a:r>
            <a:endParaRPr lang="el-GR" altLang="en-US" dirty="0" smtClean="0">
              <a:latin typeface="+mj-lt"/>
            </a:endParaRPr>
          </a:p>
          <a:p>
            <a:r>
              <a:rPr lang="el-GR" dirty="0" smtClean="0">
                <a:solidFill>
                  <a:srgbClr val="C00000"/>
                </a:solidFill>
                <a:latin typeface="+mj-lt"/>
              </a:rPr>
              <a:t>Μολδαβία, Γεωργία, Αρμενία, Αζερμπαϊτζάν</a:t>
            </a:r>
            <a:r>
              <a:rPr lang="el-GR" dirty="0" smtClean="0">
                <a:latin typeface="+mj-lt"/>
              </a:rPr>
              <a:t>: Όλη η χώρα</a:t>
            </a:r>
            <a:endParaRPr lang="el-GR" dirty="0">
              <a:latin typeface="+mj-lt"/>
            </a:endParaRPr>
          </a:p>
        </p:txBody>
      </p:sp>
      <p:sp>
        <p:nvSpPr>
          <p:cNvPr id="8" name="Τίτλος 3"/>
          <p:cNvSpPr txBox="1">
            <a:spLocks/>
          </p:cNvSpPr>
          <p:nvPr/>
        </p:nvSpPr>
        <p:spPr>
          <a:xfrm>
            <a:off x="323528" y="0"/>
            <a:ext cx="8591550" cy="620688"/>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sz="3200" b="1" dirty="0" smtClean="0"/>
              <a:t>Περιοχή Παρέμβασης</a:t>
            </a:r>
            <a:endParaRPr lang="el-GR" sz="3200" b="1" dirty="0"/>
          </a:p>
        </p:txBody>
      </p:sp>
    </p:spTree>
    <p:extLst>
      <p:ext uri="{BB962C8B-B14F-4D97-AF65-F5344CB8AC3E}">
        <p14:creationId xmlns:p14="http://schemas.microsoft.com/office/powerpoint/2010/main" val="29200951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13"/>
          <p:cNvGraphicFramePr/>
          <p:nvPr>
            <p:extLst>
              <p:ext uri="{D42A27DB-BD31-4B8C-83A1-F6EECF244321}">
                <p14:modId xmlns:p14="http://schemas.microsoft.com/office/powerpoint/2010/main" val="3260512212"/>
              </p:ext>
            </p:extLst>
          </p:nvPr>
        </p:nvGraphicFramePr>
        <p:xfrm>
          <a:off x="395536" y="908720"/>
          <a:ext cx="828092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Τίτλος 3"/>
          <p:cNvSpPr txBox="1">
            <a:spLocks/>
          </p:cNvSpPr>
          <p:nvPr/>
        </p:nvSpPr>
        <p:spPr>
          <a:xfrm>
            <a:off x="323528" y="0"/>
            <a:ext cx="8591550" cy="824136"/>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sz="3200" b="1" dirty="0" smtClean="0"/>
              <a:t>Η αρχιτεκτονική του Προγράμματος</a:t>
            </a:r>
            <a:endParaRPr lang="el-GR" sz="3200" b="1" dirty="0"/>
          </a:p>
        </p:txBody>
      </p:sp>
    </p:spTree>
    <p:extLst>
      <p:ext uri="{BB962C8B-B14F-4D97-AF65-F5344CB8AC3E}">
        <p14:creationId xmlns:p14="http://schemas.microsoft.com/office/powerpoint/2010/main" val="19798519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72991" y="1844824"/>
            <a:ext cx="5129543" cy="2667001"/>
          </a:xfrm>
        </p:spPr>
        <p:txBody>
          <a:bodyPr>
            <a:normAutofit fontScale="90000"/>
          </a:bodyPr>
          <a:lstStyle/>
          <a:p>
            <a:r>
              <a:rPr lang="el-GR" dirty="0" smtClean="0"/>
              <a:t>ΔΙΑΣΥΝΟΡΙΑΚΟ </a:t>
            </a:r>
            <a:r>
              <a:rPr lang="el-GR" dirty="0" err="1" smtClean="0"/>
              <a:t>ΠροΓΡΑΜΜΑ</a:t>
            </a:r>
            <a:r>
              <a:rPr lang="el-GR" dirty="0" smtClean="0"/>
              <a:t/>
            </a:r>
            <a:br>
              <a:rPr lang="el-GR" dirty="0" smtClean="0"/>
            </a:br>
            <a:r>
              <a:rPr lang="el-GR" dirty="0" smtClean="0"/>
              <a:t>ΕΛΛΑΔΑ – ΒΟΥΛΓΑΡΙΑ</a:t>
            </a:r>
            <a:br>
              <a:rPr lang="el-GR" dirty="0" smtClean="0"/>
            </a:br>
            <a:r>
              <a:rPr lang="el-GR" dirty="0" smtClean="0"/>
              <a:t>2014 - 2020</a:t>
            </a:r>
            <a:r>
              <a:rPr lang="el-GR" dirty="0"/>
              <a:t/>
            </a:r>
            <a:br>
              <a:rPr lang="el-GR" dirty="0"/>
            </a:br>
            <a:endParaRPr lang="el-GR" dirty="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692696"/>
            <a:ext cx="2407926" cy="1656184"/>
          </a:xfrm>
          <a:prstGeom prst="rect">
            <a:avLst/>
          </a:prstGeom>
        </p:spPr>
      </p:pic>
    </p:spTree>
    <p:extLst>
      <p:ext uri="{BB962C8B-B14F-4D97-AF65-F5344CB8AC3E}">
        <p14:creationId xmlns:p14="http://schemas.microsoft.com/office/powerpoint/2010/main" val="21322181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3"/>
          <p:cNvSpPr txBox="1">
            <a:spLocks/>
          </p:cNvSpPr>
          <p:nvPr/>
        </p:nvSpPr>
        <p:spPr>
          <a:xfrm>
            <a:off x="371883" y="0"/>
            <a:ext cx="8591550" cy="620688"/>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sz="3200" b="1" dirty="0" smtClean="0"/>
              <a:t>Περιοχή Παρέμβασης</a:t>
            </a:r>
            <a:endParaRPr lang="el-GR" sz="3200" b="1" dirty="0"/>
          </a:p>
        </p:txBody>
      </p:sp>
      <p:pic>
        <p:nvPicPr>
          <p:cNvPr id="7" name="Picture 2" descr="bulg"/>
          <p:cNvPicPr>
            <a:picLocks noChangeAspect="1" noChangeArrowheads="1"/>
          </p:cNvPicPr>
          <p:nvPr/>
        </p:nvPicPr>
        <p:blipFill>
          <a:blip r:embed="rId2">
            <a:extLst>
              <a:ext uri="{28A0092B-C50C-407E-A947-70E740481C1C}">
                <a14:useLocalDpi xmlns:a14="http://schemas.microsoft.com/office/drawing/2010/main" val="0"/>
              </a:ext>
            </a:extLst>
          </a:blip>
          <a:srcRect l="244" t="19589" r="5368" b="16377"/>
          <a:stretch>
            <a:fillRect/>
          </a:stretch>
        </p:blipFill>
        <p:spPr bwMode="auto">
          <a:xfrm>
            <a:off x="683567" y="867157"/>
            <a:ext cx="7968183" cy="5812901"/>
          </a:xfrm>
          <a:prstGeom prst="rect">
            <a:avLst/>
          </a:prstGeom>
          <a:noFill/>
          <a:ln w="254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1513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περιεχομένου 7"/>
          <p:cNvSpPr>
            <a:spLocks noGrp="1"/>
          </p:cNvSpPr>
          <p:nvPr>
            <p:ph idx="4294967295"/>
          </p:nvPr>
        </p:nvSpPr>
        <p:spPr>
          <a:xfrm>
            <a:off x="1056482" y="1958975"/>
            <a:ext cx="7408862" cy="4137025"/>
          </a:xfrm>
          <a:prstGeom prst="rect">
            <a:avLst/>
          </a:prstGeom>
        </p:spPr>
        <p:txBody>
          <a:bodyPr/>
          <a:lstStyle/>
          <a:p>
            <a:pPr marL="0" indent="0" algn="ctr">
              <a:buFont typeface="Symbol" pitchFamily="18" charset="2"/>
              <a:buNone/>
            </a:pPr>
            <a:r>
              <a:rPr lang="el-GR" sz="3000" smtClean="0"/>
              <a:t>ΑΞΟΝΕΣ ΠΡΟΤΕΡΑΙΟΤΗΤΑΣ</a:t>
            </a:r>
          </a:p>
          <a:p>
            <a:pPr marL="0" indent="0" algn="ctr">
              <a:buFont typeface="Symbol" pitchFamily="18" charset="2"/>
              <a:buNone/>
            </a:pPr>
            <a:endParaRPr lang="el-GR" sz="3000" smtClean="0"/>
          </a:p>
          <a:p>
            <a:pPr marL="0" indent="0" algn="ctr">
              <a:buFont typeface="Symbol" pitchFamily="18" charset="2"/>
              <a:buNone/>
            </a:pPr>
            <a:r>
              <a:rPr lang="el-GR" sz="3000" smtClean="0"/>
              <a:t>ΘΕΜΑΤΙΚΟΙ ΣΤΟΧΟΙ</a:t>
            </a:r>
          </a:p>
          <a:p>
            <a:pPr marL="0" indent="0" algn="ctr">
              <a:buFont typeface="Symbol" pitchFamily="18" charset="2"/>
              <a:buNone/>
            </a:pPr>
            <a:endParaRPr lang="el-GR" sz="3000" smtClean="0"/>
          </a:p>
          <a:p>
            <a:pPr marL="0" indent="0" algn="ctr">
              <a:buFont typeface="Symbol" pitchFamily="18" charset="2"/>
              <a:buNone/>
            </a:pPr>
            <a:r>
              <a:rPr lang="el-GR" sz="3000" smtClean="0"/>
              <a:t>ΕΠΕΝΔΥΤΙΚΕΣ ΠΡΟΤΕΡΑΙΟΤΗΤΕΣ</a:t>
            </a:r>
          </a:p>
          <a:p>
            <a:pPr marL="0" indent="0" algn="ctr">
              <a:buFont typeface="Symbol" pitchFamily="18" charset="2"/>
              <a:buNone/>
            </a:pPr>
            <a:endParaRPr lang="el-GR" sz="3000" smtClean="0"/>
          </a:p>
          <a:p>
            <a:pPr marL="0" indent="0" algn="ctr">
              <a:buFont typeface="Symbol" pitchFamily="18" charset="2"/>
              <a:buNone/>
            </a:pPr>
            <a:r>
              <a:rPr lang="el-GR" sz="3000" smtClean="0"/>
              <a:t>ΕΙΔΙΚΟΙ ΣΤΟΧΟΙ</a:t>
            </a:r>
          </a:p>
        </p:txBody>
      </p:sp>
      <p:sp>
        <p:nvSpPr>
          <p:cNvPr id="10" name="Βέλος προς τα κάτω 9"/>
          <p:cNvSpPr/>
          <p:nvPr/>
        </p:nvSpPr>
        <p:spPr>
          <a:xfrm>
            <a:off x="4484688" y="2636838"/>
            <a:ext cx="215900"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pic>
        <p:nvPicPr>
          <p:cNvPr id="17412" name="Picture 5"/>
          <p:cNvPicPr>
            <a:picLocks noChangeAspect="1" noChangeArrowheads="1"/>
          </p:cNvPicPr>
          <p:nvPr/>
        </p:nvPicPr>
        <p:blipFill>
          <a:blip r:embed="rId2"/>
          <a:srcRect/>
          <a:stretch>
            <a:fillRect/>
          </a:stretch>
        </p:blipFill>
        <p:spPr bwMode="auto">
          <a:xfrm>
            <a:off x="4484688" y="3570288"/>
            <a:ext cx="268287" cy="457200"/>
          </a:xfrm>
          <a:prstGeom prst="rect">
            <a:avLst/>
          </a:prstGeom>
          <a:noFill/>
          <a:ln w="9525">
            <a:noFill/>
            <a:miter lim="800000"/>
            <a:headEnd/>
            <a:tailEnd/>
          </a:ln>
        </p:spPr>
      </p:pic>
      <p:pic>
        <p:nvPicPr>
          <p:cNvPr id="17413" name="Picture 6"/>
          <p:cNvPicPr>
            <a:picLocks noChangeAspect="1" noChangeArrowheads="1"/>
          </p:cNvPicPr>
          <p:nvPr/>
        </p:nvPicPr>
        <p:blipFill>
          <a:blip r:embed="rId2"/>
          <a:srcRect/>
          <a:stretch>
            <a:fillRect/>
          </a:stretch>
        </p:blipFill>
        <p:spPr bwMode="auto">
          <a:xfrm>
            <a:off x="4492625" y="4806950"/>
            <a:ext cx="268288" cy="457200"/>
          </a:xfrm>
          <a:prstGeom prst="rect">
            <a:avLst/>
          </a:prstGeom>
          <a:noFill/>
          <a:ln w="9525">
            <a:noFill/>
            <a:miter lim="800000"/>
            <a:headEnd/>
            <a:tailEnd/>
          </a:ln>
        </p:spPr>
      </p:pic>
      <p:sp>
        <p:nvSpPr>
          <p:cNvPr id="7" name="Τίτλος 3"/>
          <p:cNvSpPr txBox="1">
            <a:spLocks/>
          </p:cNvSpPr>
          <p:nvPr/>
        </p:nvSpPr>
        <p:spPr>
          <a:xfrm>
            <a:off x="357833" y="188640"/>
            <a:ext cx="8591550" cy="620688"/>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sz="3200" b="1" dirty="0" smtClean="0"/>
              <a:t>Δομή Προγράμματος</a:t>
            </a:r>
            <a:endParaRPr lang="el-GR" sz="3200" b="1" dirty="0"/>
          </a:p>
        </p:txBody>
      </p:sp>
    </p:spTree>
    <p:extLst>
      <p:ext uri="{BB962C8B-B14F-4D97-AF65-F5344CB8AC3E}">
        <p14:creationId xmlns:p14="http://schemas.microsoft.com/office/powerpoint/2010/main" val="24026966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περιεχομένου 7"/>
          <p:cNvSpPr>
            <a:spLocks noGrp="1"/>
          </p:cNvSpPr>
          <p:nvPr>
            <p:ph idx="4294967295"/>
          </p:nvPr>
        </p:nvSpPr>
        <p:spPr>
          <a:xfrm>
            <a:off x="357833" y="1700808"/>
            <a:ext cx="8280400" cy="2808288"/>
          </a:xfrm>
          <a:prstGeom prst="rect">
            <a:avLst/>
          </a:prstGeom>
        </p:spPr>
        <p:txBody>
          <a:bodyPr rtlCol="0">
            <a:normAutofit/>
          </a:bodyPr>
          <a:lstStyle/>
          <a:p>
            <a:pPr marL="457200" indent="-457200" algn="just" fontAlgn="auto">
              <a:spcAft>
                <a:spcPts val="0"/>
              </a:spcAft>
              <a:buFont typeface="+mj-lt"/>
              <a:buAutoNum type="arabicPeriod"/>
              <a:defRPr/>
            </a:pPr>
            <a:r>
              <a:rPr lang="el-GR" dirty="0" smtClean="0"/>
              <a:t>ΑΝΤΑΓΩΝΙΣΤΙΚΗ &amp; ΚΑΙΝΟΤΟΜΑ ΔΙΑΣΥΝΟΡΙΑΚΗ ΠΕΡΙΟΧΗ</a:t>
            </a:r>
          </a:p>
          <a:p>
            <a:pPr marL="457200" indent="-457200" algn="just" fontAlgn="auto">
              <a:spcAft>
                <a:spcPts val="0"/>
              </a:spcAft>
              <a:buFont typeface="+mj-lt"/>
              <a:buAutoNum type="arabicPeriod"/>
              <a:defRPr/>
            </a:pPr>
            <a:r>
              <a:rPr lang="el-GR" dirty="0" smtClean="0"/>
              <a:t>ΒΙΩΣΙΜΗ &amp; ΚΛΙΜΑΤΙΚΑ ΠΡΟΣΑΡΜΟΣΙΜΗ ΔΙΑΣΥΝΟΡΙΑΚΗ ΠΕΡΙΟΧΗ </a:t>
            </a:r>
          </a:p>
          <a:p>
            <a:pPr marL="457200" indent="-457200" algn="just" fontAlgn="auto">
              <a:spcAft>
                <a:spcPts val="0"/>
              </a:spcAft>
              <a:buFont typeface="+mj-lt"/>
              <a:buAutoNum type="arabicPeriod"/>
              <a:defRPr/>
            </a:pPr>
            <a:r>
              <a:rPr lang="el-GR" dirty="0" smtClean="0"/>
              <a:t>ΚΑΛΥΤΕΡΑ ΔΙΑΣΥΝΔΕΔΕΜΕΝΗ ΔΙΑΣΥΝΟΡΙΑΚΗ ΠΕΡΙΟΧΗ</a:t>
            </a:r>
          </a:p>
          <a:p>
            <a:pPr marL="457200" indent="-457200" algn="just" fontAlgn="auto">
              <a:spcAft>
                <a:spcPts val="0"/>
              </a:spcAft>
              <a:buFont typeface="+mj-lt"/>
              <a:buAutoNum type="arabicPeriod"/>
              <a:defRPr/>
            </a:pPr>
            <a:r>
              <a:rPr lang="el-GR" dirty="0" smtClean="0"/>
              <a:t>ΔΙΑΣΥΝΟΡΙΑΚΗ ΠΕΡΙΟΧΗ ΚΟΙΝΩΝΙΚΗΣ ΕΝΤΑΞΗΣ</a:t>
            </a:r>
          </a:p>
          <a:p>
            <a:pPr marL="457200" indent="-457200" algn="just" fontAlgn="auto">
              <a:spcAft>
                <a:spcPts val="0"/>
              </a:spcAft>
              <a:buFont typeface="+mj-lt"/>
              <a:buAutoNum type="arabicPeriod"/>
              <a:defRPr/>
            </a:pPr>
            <a:r>
              <a:rPr lang="el-GR" dirty="0" smtClean="0">
                <a:solidFill>
                  <a:srgbClr val="00B050"/>
                </a:solidFill>
              </a:rPr>
              <a:t>ΤΕΧΝΙΚΗ ΒΟΗΘΕΙΑ (ΚΤΓ)</a:t>
            </a:r>
          </a:p>
          <a:p>
            <a:pPr marL="0" indent="0" algn="just" fontAlgn="auto">
              <a:spcAft>
                <a:spcPts val="0"/>
              </a:spcAft>
              <a:buFont typeface="Symbol" pitchFamily="18" charset="2"/>
              <a:buNone/>
              <a:defRPr/>
            </a:pPr>
            <a:endParaRPr lang="el-GR" dirty="0"/>
          </a:p>
        </p:txBody>
      </p:sp>
      <p:sp>
        <p:nvSpPr>
          <p:cNvPr id="4" name="Τίτλος 3"/>
          <p:cNvSpPr txBox="1">
            <a:spLocks/>
          </p:cNvSpPr>
          <p:nvPr/>
        </p:nvSpPr>
        <p:spPr>
          <a:xfrm>
            <a:off x="357833" y="188640"/>
            <a:ext cx="8591550" cy="620688"/>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sz="3200" b="1" dirty="0" smtClean="0"/>
              <a:t>Άξονες Προτεραιότητας</a:t>
            </a:r>
            <a:endParaRPr lang="el-GR" sz="3200" b="1" dirty="0"/>
          </a:p>
        </p:txBody>
      </p:sp>
    </p:spTree>
    <p:extLst>
      <p:ext uri="{BB962C8B-B14F-4D97-AF65-F5344CB8AC3E}">
        <p14:creationId xmlns:p14="http://schemas.microsoft.com/office/powerpoint/2010/main" val="14434901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548680"/>
            <a:ext cx="9572872" cy="720080"/>
          </a:xfrm>
        </p:spPr>
        <p:txBody>
          <a:bodyPr>
            <a:noAutofit/>
          </a:bodyPr>
          <a:lstStyle/>
          <a:p>
            <a:pPr algn="ctr"/>
            <a:r>
              <a:rPr lang="el-GR" sz="3200" b="1" dirty="0" smtClean="0">
                <a:solidFill>
                  <a:schemeClr val="accent2"/>
                </a:solidFill>
                <a:latin typeface="Candara" panose="020E0502030303020204" pitchFamily="34" charset="0"/>
              </a:rPr>
              <a:t>ΑΞΟΝΑΣ ΠΡΟΤΕΡΑΙΟΤΗΤΑΣ 1 </a:t>
            </a:r>
            <a:r>
              <a:rPr lang="el-GR" sz="3200" b="1" dirty="0" smtClean="0">
                <a:solidFill>
                  <a:schemeClr val="accent6">
                    <a:lumMod val="50000"/>
                  </a:schemeClr>
                </a:solidFill>
                <a:latin typeface="Candara" panose="020E0502030303020204" pitchFamily="34" charset="0"/>
              </a:rPr>
              <a:t/>
            </a:r>
            <a:br>
              <a:rPr lang="el-GR" sz="3200" b="1" dirty="0" smtClean="0">
                <a:solidFill>
                  <a:schemeClr val="accent6">
                    <a:lumMod val="50000"/>
                  </a:schemeClr>
                </a:solidFill>
                <a:latin typeface="Candara" panose="020E0502030303020204" pitchFamily="34" charset="0"/>
              </a:rPr>
            </a:br>
            <a:r>
              <a:rPr lang="el-GR" sz="3200" b="1" dirty="0" smtClean="0">
                <a:solidFill>
                  <a:schemeClr val="accent6">
                    <a:lumMod val="50000"/>
                  </a:schemeClr>
                </a:solidFill>
                <a:latin typeface="Candara" panose="020E0502030303020204" pitchFamily="34" charset="0"/>
              </a:rPr>
              <a:t>Ανταγωνιστική &amp; καινοτόμα διασυνοριακή περιοχή</a:t>
            </a:r>
            <a:endParaRPr lang="el-GR" sz="3200" b="1" dirty="0">
              <a:solidFill>
                <a:schemeClr val="accent6">
                  <a:lumMod val="50000"/>
                </a:schemeClr>
              </a:solidFill>
              <a:latin typeface="Candara" panose="020E0502030303020204" pitchFamily="34" charset="0"/>
            </a:endParaRPr>
          </a:p>
        </p:txBody>
      </p:sp>
      <p:graphicFrame>
        <p:nvGraphicFramePr>
          <p:cNvPr id="6" name="5 - Θέση περιεχομένου"/>
          <p:cNvGraphicFramePr>
            <a:graphicFrameLocks noGrp="1"/>
          </p:cNvGraphicFramePr>
          <p:nvPr>
            <p:ph sz="quarter" idx="13"/>
            <p:extLst>
              <p:ext uri="{D42A27DB-BD31-4B8C-83A1-F6EECF244321}">
                <p14:modId xmlns:p14="http://schemas.microsoft.com/office/powerpoint/2010/main" val="3165155"/>
              </p:ext>
            </p:extLst>
          </p:nvPr>
        </p:nvGraphicFramePr>
        <p:xfrm>
          <a:off x="64875" y="1124744"/>
          <a:ext cx="8990485" cy="5631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8997" y="3068960"/>
            <a:ext cx="2160240" cy="369332"/>
          </a:xfrm>
          <a:prstGeom prst="rect">
            <a:avLst/>
          </a:prstGeom>
          <a:noFill/>
        </p:spPr>
        <p:txBody>
          <a:bodyPr wrap="square" rtlCol="0">
            <a:spAutoFit/>
          </a:bodyPr>
          <a:lstStyle/>
          <a:p>
            <a:r>
              <a:rPr lang="el-GR" b="1" dirty="0" smtClean="0">
                <a:solidFill>
                  <a:srgbClr val="0070C0"/>
                </a:solidFill>
              </a:rPr>
              <a:t>Θεματικός Στόχος 3</a:t>
            </a:r>
            <a:endParaRPr lang="el-GR" b="1" dirty="0">
              <a:solidFill>
                <a:srgbClr val="0070C0"/>
              </a:solidFill>
            </a:endParaRPr>
          </a:p>
        </p:txBody>
      </p:sp>
      <p:sp>
        <p:nvSpPr>
          <p:cNvPr id="5" name="TextBox 4"/>
          <p:cNvSpPr txBox="1"/>
          <p:nvPr/>
        </p:nvSpPr>
        <p:spPr>
          <a:xfrm>
            <a:off x="2339752" y="2276872"/>
            <a:ext cx="3672408" cy="369332"/>
          </a:xfrm>
          <a:prstGeom prst="rect">
            <a:avLst/>
          </a:prstGeom>
          <a:noFill/>
        </p:spPr>
        <p:txBody>
          <a:bodyPr wrap="square" rtlCol="0">
            <a:spAutoFit/>
          </a:bodyPr>
          <a:lstStyle/>
          <a:p>
            <a:r>
              <a:rPr lang="el-GR" b="1" dirty="0" smtClean="0">
                <a:solidFill>
                  <a:srgbClr val="0070C0"/>
                </a:solidFill>
              </a:rPr>
              <a:t>Επενδυτική Προτεραιότητα 3</a:t>
            </a:r>
            <a:r>
              <a:rPr lang="tr-TR" b="1" dirty="0" smtClean="0">
                <a:solidFill>
                  <a:srgbClr val="0070C0"/>
                </a:solidFill>
              </a:rPr>
              <a:t>a</a:t>
            </a:r>
            <a:endParaRPr lang="el-GR" b="1" dirty="0">
              <a:solidFill>
                <a:srgbClr val="0070C0"/>
              </a:solidFill>
            </a:endParaRPr>
          </a:p>
        </p:txBody>
      </p:sp>
      <p:sp>
        <p:nvSpPr>
          <p:cNvPr id="7" name="TextBox 6"/>
          <p:cNvSpPr txBox="1"/>
          <p:nvPr/>
        </p:nvSpPr>
        <p:spPr>
          <a:xfrm>
            <a:off x="6228184" y="1484784"/>
            <a:ext cx="2160240" cy="369332"/>
          </a:xfrm>
          <a:prstGeom prst="rect">
            <a:avLst/>
          </a:prstGeom>
          <a:noFill/>
        </p:spPr>
        <p:txBody>
          <a:bodyPr wrap="square" rtlCol="0">
            <a:spAutoFit/>
          </a:bodyPr>
          <a:lstStyle/>
          <a:p>
            <a:r>
              <a:rPr lang="el-GR" b="1" dirty="0" smtClean="0">
                <a:solidFill>
                  <a:srgbClr val="0070C0"/>
                </a:solidFill>
              </a:rPr>
              <a:t>Ειδικός Στόχος</a:t>
            </a:r>
            <a:endParaRPr lang="el-GR" b="1" dirty="0">
              <a:solidFill>
                <a:srgbClr val="0070C0"/>
              </a:solidFill>
            </a:endParaRPr>
          </a:p>
        </p:txBody>
      </p:sp>
    </p:spTree>
    <p:extLst>
      <p:ext uri="{BB962C8B-B14F-4D97-AF65-F5344CB8AC3E}">
        <p14:creationId xmlns:p14="http://schemas.microsoft.com/office/powerpoint/2010/main" val="157974868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1"/>
          <p:cNvSpPr>
            <a:spLocks noChangeArrowheads="1"/>
          </p:cNvSpPr>
          <p:nvPr/>
        </p:nvSpPr>
        <p:spPr bwMode="auto">
          <a:xfrm>
            <a:off x="0" y="1285875"/>
            <a:ext cx="91440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pitchFamily="34" charset="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pitchFamily="34" charset="0"/>
              </a:defRPr>
            </a:lvl2pPr>
            <a:lvl3pPr marL="1143000" indent="-228600" eaLnBrk="0" hangingPunct="0">
              <a:spcBef>
                <a:spcPct val="20000"/>
              </a:spcBef>
              <a:buClr>
                <a:schemeClr val="accent2"/>
              </a:buClr>
              <a:buSzPct val="85000"/>
              <a:buFont typeface="Arial" pitchFamily="34" charset="0"/>
              <a:buChar char="○"/>
              <a:defRPr sz="2400">
                <a:solidFill>
                  <a:schemeClr val="tx1"/>
                </a:solidFill>
                <a:latin typeface="Arial" pitchFamily="34" charset="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pitchFamily="34" charset="0"/>
              </a:defRPr>
            </a:lvl4pPr>
            <a:lvl5pPr marL="2057400" indent="-228600" eaLnBrk="0" hangingPunct="0">
              <a:spcBef>
                <a:spcPct val="20000"/>
              </a:spcBef>
              <a:buClr>
                <a:srgbClr val="748560"/>
              </a:buClr>
              <a:buSzPct val="100000"/>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9pPr>
          </a:lstStyle>
          <a:p>
            <a:pPr>
              <a:spcBef>
                <a:spcPts val="600"/>
              </a:spcBef>
              <a:buClrTx/>
              <a:buSzTx/>
              <a:buFont typeface="Wingdings" pitchFamily="2" charset="2"/>
              <a:buChar char="v"/>
            </a:pPr>
            <a:r>
              <a:rPr lang="el-GR" altLang="el-GR" sz="2200" dirty="0">
                <a:solidFill>
                  <a:srgbClr val="0070C0"/>
                </a:solidFill>
                <a:latin typeface="Calibri" pitchFamily="34" charset="0"/>
                <a:cs typeface="Times New Roman" pitchFamily="18" charset="0"/>
              </a:rPr>
              <a:t> </a:t>
            </a:r>
            <a:r>
              <a:rPr lang="el-GR" altLang="el-GR" sz="2200" dirty="0">
                <a:latin typeface="Calibri" pitchFamily="34" charset="0"/>
                <a:cs typeface="Times New Roman" pitchFamily="18" charset="0"/>
              </a:rPr>
              <a:t>Τα προγράμματα εδαφικής συνεργασίας της ΕΕ λειτουργούν στην πράξη ως εργαλεία μιας </a:t>
            </a:r>
            <a:r>
              <a:rPr lang="el-GR" altLang="el-GR" sz="2200" i="1" dirty="0">
                <a:latin typeface="Calibri" pitchFamily="34" charset="0"/>
                <a:cs typeface="Times New Roman" pitchFamily="18" charset="0"/>
              </a:rPr>
              <a:t>«οριζόντιας </a:t>
            </a:r>
            <a:r>
              <a:rPr lang="el-GR" altLang="el-GR" sz="2200" i="1" dirty="0" err="1">
                <a:latin typeface="Calibri" pitchFamily="34" charset="0"/>
                <a:cs typeface="Times New Roman" pitchFamily="18" charset="0"/>
              </a:rPr>
              <a:t>ευρωπαϊκοποίησης</a:t>
            </a:r>
            <a:r>
              <a:rPr lang="el-GR" altLang="el-GR" sz="2200" i="1" dirty="0">
                <a:latin typeface="Calibri" pitchFamily="34" charset="0"/>
                <a:cs typeface="Times New Roman" pitchFamily="18" charset="0"/>
              </a:rPr>
              <a:t>»</a:t>
            </a:r>
            <a:r>
              <a:rPr lang="el-GR" altLang="el-GR" sz="2200" dirty="0">
                <a:latin typeface="Calibri" pitchFamily="34" charset="0"/>
                <a:cs typeface="Times New Roman" pitchFamily="18" charset="0"/>
              </a:rPr>
              <a:t> </a:t>
            </a:r>
            <a:r>
              <a:rPr lang="el-GR" altLang="el-GR" sz="2200" i="1" dirty="0">
                <a:solidFill>
                  <a:srgbClr val="0070C0"/>
                </a:solidFill>
                <a:latin typeface="Calibri" pitchFamily="34" charset="0"/>
                <a:cs typeface="Times New Roman" pitchFamily="18" charset="0"/>
              </a:rPr>
              <a:t>(</a:t>
            </a:r>
            <a:r>
              <a:rPr lang="en-US" altLang="el-GR" sz="2200" i="1" dirty="0">
                <a:solidFill>
                  <a:srgbClr val="0070C0"/>
                </a:solidFill>
                <a:latin typeface="Calibri" pitchFamily="34" charset="0"/>
                <a:cs typeface="Times New Roman" pitchFamily="18" charset="0"/>
              </a:rPr>
              <a:t>Faludi</a:t>
            </a:r>
            <a:r>
              <a:rPr lang="el-GR" altLang="el-GR" sz="2200" i="1" dirty="0">
                <a:solidFill>
                  <a:srgbClr val="0070C0"/>
                </a:solidFill>
                <a:latin typeface="Calibri" pitchFamily="34" charset="0"/>
                <a:cs typeface="Times New Roman" pitchFamily="18" charset="0"/>
              </a:rPr>
              <a:t>, 2004) </a:t>
            </a:r>
            <a:r>
              <a:rPr lang="el-GR" altLang="el-GR" sz="2200" dirty="0">
                <a:latin typeface="Calibri" pitchFamily="34" charset="0"/>
                <a:cs typeface="Times New Roman" pitchFamily="18" charset="0"/>
              </a:rPr>
              <a:t>ή ως </a:t>
            </a:r>
            <a:r>
              <a:rPr lang="el-GR" altLang="el-GR" sz="2200" i="1" dirty="0">
                <a:latin typeface="Calibri" pitchFamily="34" charset="0"/>
                <a:cs typeface="Times New Roman" pitchFamily="18" charset="0"/>
              </a:rPr>
              <a:t>«κανάλια αλλαγών»</a:t>
            </a:r>
            <a:r>
              <a:rPr lang="el-GR" altLang="el-GR" sz="2200" dirty="0">
                <a:latin typeface="Calibri" pitchFamily="34" charset="0"/>
                <a:cs typeface="Times New Roman" pitchFamily="18" charset="0"/>
              </a:rPr>
              <a:t> </a:t>
            </a:r>
            <a:r>
              <a:rPr lang="el-GR" altLang="el-GR" sz="2200" i="1" dirty="0">
                <a:solidFill>
                  <a:srgbClr val="0070C0"/>
                </a:solidFill>
                <a:latin typeface="Calibri" pitchFamily="34" charset="0"/>
                <a:cs typeface="Times New Roman" pitchFamily="18" charset="0"/>
              </a:rPr>
              <a:t>(</a:t>
            </a:r>
            <a:r>
              <a:rPr lang="en-US" altLang="el-GR" sz="2200" i="1" dirty="0" err="1">
                <a:solidFill>
                  <a:srgbClr val="0070C0"/>
                </a:solidFill>
                <a:latin typeface="Calibri" pitchFamily="34" charset="0"/>
                <a:cs typeface="Times New Roman" pitchFamily="18" charset="0"/>
              </a:rPr>
              <a:t>Borzel</a:t>
            </a:r>
            <a:r>
              <a:rPr lang="en-US" altLang="el-GR" sz="2200" i="1" dirty="0">
                <a:solidFill>
                  <a:srgbClr val="0070C0"/>
                </a:solidFill>
                <a:latin typeface="Calibri" pitchFamily="34" charset="0"/>
                <a:cs typeface="Times New Roman" pitchFamily="18" charset="0"/>
              </a:rPr>
              <a:t> </a:t>
            </a:r>
            <a:r>
              <a:rPr lang="el-GR" altLang="el-GR" sz="2200" i="1" dirty="0">
                <a:solidFill>
                  <a:srgbClr val="0070C0"/>
                </a:solidFill>
                <a:latin typeface="Calibri" pitchFamily="34" charset="0"/>
                <a:cs typeface="Times New Roman" pitchFamily="18" charset="0"/>
              </a:rPr>
              <a:t>και </a:t>
            </a:r>
            <a:r>
              <a:rPr lang="en-US" altLang="el-GR" sz="2200" i="1" dirty="0" err="1">
                <a:solidFill>
                  <a:srgbClr val="0070C0"/>
                </a:solidFill>
                <a:latin typeface="Calibri" pitchFamily="34" charset="0"/>
                <a:cs typeface="Times New Roman" pitchFamily="18" charset="0"/>
              </a:rPr>
              <a:t>Risse</a:t>
            </a:r>
            <a:r>
              <a:rPr lang="el-GR" altLang="el-GR" sz="2200" i="1" dirty="0">
                <a:solidFill>
                  <a:srgbClr val="0070C0"/>
                </a:solidFill>
                <a:latin typeface="Calibri" pitchFamily="34" charset="0"/>
                <a:cs typeface="Times New Roman" pitchFamily="18" charset="0"/>
              </a:rPr>
              <a:t>, 2000)</a:t>
            </a:r>
            <a:endParaRPr lang="el-GR" altLang="el-GR" sz="2200" i="1" dirty="0">
              <a:solidFill>
                <a:srgbClr val="0070C0"/>
              </a:solidFill>
              <a:latin typeface="Calibri" pitchFamily="34" charset="0"/>
            </a:endParaRPr>
          </a:p>
          <a:p>
            <a:pPr>
              <a:spcBef>
                <a:spcPts val="600"/>
              </a:spcBef>
              <a:buClrTx/>
              <a:buSzTx/>
              <a:buFont typeface="Wingdings" pitchFamily="2" charset="2"/>
              <a:buChar char="v"/>
            </a:pPr>
            <a:r>
              <a:rPr lang="el-GR" altLang="el-GR" sz="2200" dirty="0">
                <a:solidFill>
                  <a:srgbClr val="0070C0"/>
                </a:solidFill>
                <a:latin typeface="Calibri" pitchFamily="34" charset="0"/>
                <a:cs typeface="Times New Roman" pitchFamily="18" charset="0"/>
              </a:rPr>
              <a:t> </a:t>
            </a:r>
            <a:r>
              <a:rPr lang="el-GR" altLang="el-GR" sz="2200" dirty="0">
                <a:latin typeface="Calibri" pitchFamily="34" charset="0"/>
                <a:cs typeface="Times New Roman" pitchFamily="18" charset="0"/>
              </a:rPr>
              <a:t>Διάχυση ενός νέου </a:t>
            </a:r>
            <a:r>
              <a:rPr lang="el-GR" altLang="el-GR" sz="2200" i="1" dirty="0">
                <a:latin typeface="Calibri" pitchFamily="34" charset="0"/>
                <a:cs typeface="Times New Roman" pitchFamily="18" charset="0"/>
              </a:rPr>
              <a:t>«Παραδείγματος»</a:t>
            </a:r>
            <a:r>
              <a:rPr lang="el-GR" altLang="el-GR" sz="2200" dirty="0">
                <a:latin typeface="Calibri" pitchFamily="34" charset="0"/>
                <a:cs typeface="Times New Roman" pitchFamily="18" charset="0"/>
              </a:rPr>
              <a:t> χωρικών πολιτικών εδαφικής συνεργασίας, το οποίο βασίζεται στην ελεύθερη βούληση των δρώντων να συνεργαστούν </a:t>
            </a:r>
            <a:r>
              <a:rPr lang="el-GR" altLang="el-GR" sz="2200" i="1" dirty="0">
                <a:solidFill>
                  <a:srgbClr val="0070C0"/>
                </a:solidFill>
                <a:latin typeface="Calibri" pitchFamily="34" charset="0"/>
                <a:cs typeface="Times New Roman" pitchFamily="18" charset="0"/>
              </a:rPr>
              <a:t>(</a:t>
            </a:r>
            <a:r>
              <a:rPr lang="en-US" altLang="el-GR" sz="2200" i="1" dirty="0">
                <a:solidFill>
                  <a:srgbClr val="0070C0"/>
                </a:solidFill>
                <a:latin typeface="Calibri" pitchFamily="34" charset="0"/>
                <a:cs typeface="Times New Roman" pitchFamily="18" charset="0"/>
              </a:rPr>
              <a:t>Bruno</a:t>
            </a:r>
            <a:r>
              <a:rPr lang="el-GR" altLang="el-GR" sz="2200" i="1" dirty="0">
                <a:solidFill>
                  <a:srgbClr val="0070C0"/>
                </a:solidFill>
                <a:latin typeface="Calibri" pitchFamily="34" charset="0"/>
                <a:cs typeface="Times New Roman" pitchFamily="18" charset="0"/>
              </a:rPr>
              <a:t> κ.α., 2006).</a:t>
            </a:r>
            <a:endParaRPr lang="el-GR" altLang="el-GR" sz="2200" i="1" dirty="0">
              <a:solidFill>
                <a:srgbClr val="0070C0"/>
              </a:solidFill>
              <a:latin typeface="Calibri" pitchFamily="34" charset="0"/>
            </a:endParaRPr>
          </a:p>
          <a:p>
            <a:pPr>
              <a:spcBef>
                <a:spcPts val="600"/>
              </a:spcBef>
              <a:buClrTx/>
              <a:buSzTx/>
              <a:buFont typeface="Wingdings" pitchFamily="2" charset="2"/>
              <a:buChar char="v"/>
            </a:pPr>
            <a:r>
              <a:rPr lang="el-GR" altLang="el-GR" sz="2200" dirty="0">
                <a:solidFill>
                  <a:srgbClr val="0070C0"/>
                </a:solidFill>
                <a:latin typeface="Calibri" pitchFamily="34" charset="0"/>
                <a:cs typeface="Times New Roman" pitchFamily="18" charset="0"/>
              </a:rPr>
              <a:t> </a:t>
            </a:r>
            <a:r>
              <a:rPr lang="el-GR" altLang="el-GR" sz="2200" dirty="0">
                <a:latin typeface="Calibri" pitchFamily="34" charset="0"/>
                <a:cs typeface="Times New Roman" pitchFamily="18" charset="0"/>
              </a:rPr>
              <a:t>Η ΕΕ παίζει το ρόλο του </a:t>
            </a:r>
            <a:r>
              <a:rPr lang="el-GR" altLang="el-GR" sz="2200" i="1" dirty="0">
                <a:latin typeface="Calibri" pitchFamily="34" charset="0"/>
                <a:cs typeface="Times New Roman" pitchFamily="18" charset="0"/>
              </a:rPr>
              <a:t>«διαμεσολαβητή»</a:t>
            </a:r>
            <a:r>
              <a:rPr lang="el-GR" altLang="el-GR" sz="2200" dirty="0">
                <a:latin typeface="Calibri" pitchFamily="34" charset="0"/>
                <a:cs typeface="Times New Roman" pitchFamily="18" charset="0"/>
              </a:rPr>
              <a:t> ή του </a:t>
            </a:r>
            <a:r>
              <a:rPr lang="el-GR" altLang="el-GR" sz="2200" i="1" dirty="0">
                <a:latin typeface="Calibri" pitchFamily="34" charset="0"/>
                <a:cs typeface="Times New Roman" pitchFamily="18" charset="0"/>
              </a:rPr>
              <a:t>«</a:t>
            </a:r>
            <a:r>
              <a:rPr lang="el-GR" altLang="el-GR" sz="2200" i="1" dirty="0" err="1">
                <a:latin typeface="Calibri" pitchFamily="34" charset="0"/>
                <a:cs typeface="Times New Roman" pitchFamily="18" charset="0"/>
              </a:rPr>
              <a:t>διευκολυντή</a:t>
            </a:r>
            <a:r>
              <a:rPr lang="el-GR" altLang="el-GR" sz="2200" i="1" dirty="0">
                <a:latin typeface="Calibri" pitchFamily="34" charset="0"/>
                <a:cs typeface="Times New Roman" pitchFamily="18" charset="0"/>
              </a:rPr>
              <a:t>»</a:t>
            </a:r>
            <a:r>
              <a:rPr lang="el-GR" altLang="el-GR" sz="2200" dirty="0">
                <a:latin typeface="Calibri" pitchFamily="34" charset="0"/>
                <a:cs typeface="Times New Roman" pitchFamily="18" charset="0"/>
              </a:rPr>
              <a:t> </a:t>
            </a:r>
            <a:r>
              <a:rPr lang="el-GR" altLang="el-GR" sz="2200" i="1" dirty="0">
                <a:solidFill>
                  <a:srgbClr val="0070C0"/>
                </a:solidFill>
                <a:latin typeface="Calibri" pitchFamily="34" charset="0"/>
                <a:cs typeface="Times New Roman" pitchFamily="18" charset="0"/>
              </a:rPr>
              <a:t>(</a:t>
            </a:r>
            <a:r>
              <a:rPr lang="en-US" altLang="el-GR" sz="2200" i="1" dirty="0" err="1">
                <a:solidFill>
                  <a:srgbClr val="0070C0"/>
                </a:solidFill>
                <a:latin typeface="Calibri" pitchFamily="34" charset="0"/>
                <a:cs typeface="Times New Roman" pitchFamily="18" charset="0"/>
              </a:rPr>
              <a:t>Knill</a:t>
            </a:r>
            <a:r>
              <a:rPr lang="en-US" altLang="el-GR" sz="2200" i="1" dirty="0">
                <a:solidFill>
                  <a:srgbClr val="0070C0"/>
                </a:solidFill>
                <a:latin typeface="Calibri" pitchFamily="34" charset="0"/>
                <a:cs typeface="Times New Roman" pitchFamily="18" charset="0"/>
              </a:rPr>
              <a:t> </a:t>
            </a:r>
            <a:r>
              <a:rPr lang="el-GR" altLang="el-GR" sz="2200" i="1" dirty="0">
                <a:solidFill>
                  <a:srgbClr val="0070C0"/>
                </a:solidFill>
                <a:latin typeface="Calibri" pitchFamily="34" charset="0"/>
                <a:cs typeface="Times New Roman" pitchFamily="18" charset="0"/>
              </a:rPr>
              <a:t>και </a:t>
            </a:r>
            <a:r>
              <a:rPr lang="en-US" altLang="el-GR" sz="2200" i="1" dirty="0" err="1">
                <a:solidFill>
                  <a:srgbClr val="0070C0"/>
                </a:solidFill>
                <a:latin typeface="Calibri" pitchFamily="34" charset="0"/>
                <a:cs typeface="Times New Roman" pitchFamily="18" charset="0"/>
              </a:rPr>
              <a:t>Lehmkuhl</a:t>
            </a:r>
            <a:r>
              <a:rPr lang="el-GR" altLang="el-GR" sz="2200" i="1" dirty="0">
                <a:solidFill>
                  <a:srgbClr val="0070C0"/>
                </a:solidFill>
                <a:latin typeface="Calibri" pitchFamily="34" charset="0"/>
                <a:cs typeface="Times New Roman" pitchFamily="18" charset="0"/>
              </a:rPr>
              <a:t>, 1999)</a:t>
            </a:r>
            <a:r>
              <a:rPr lang="el-GR" altLang="el-GR" sz="2200" dirty="0">
                <a:solidFill>
                  <a:srgbClr val="0070C0"/>
                </a:solidFill>
                <a:latin typeface="Calibri" pitchFamily="34" charset="0"/>
                <a:cs typeface="Times New Roman" pitchFamily="18" charset="0"/>
              </a:rPr>
              <a:t>, </a:t>
            </a:r>
            <a:r>
              <a:rPr lang="el-GR" altLang="el-GR" sz="2200" dirty="0">
                <a:latin typeface="Calibri" pitchFamily="34" charset="0"/>
                <a:cs typeface="Times New Roman" pitchFamily="18" charset="0"/>
              </a:rPr>
              <a:t>προσφέροντας ουσιαστικά ένα κοινό πλαίσιο προσδιορισμού και κατανόησης ενός προβλήματος και μια κοινή </a:t>
            </a:r>
            <a:r>
              <a:rPr lang="el-GR" altLang="el-GR" sz="2200" i="1" dirty="0">
                <a:latin typeface="Calibri" pitchFamily="34" charset="0"/>
                <a:cs typeface="Times New Roman" pitchFamily="18" charset="0"/>
              </a:rPr>
              <a:t>«εργαλειοθήκη» </a:t>
            </a:r>
            <a:r>
              <a:rPr lang="el-GR" altLang="el-GR" sz="2200" dirty="0">
                <a:latin typeface="Calibri" pitchFamily="34" charset="0"/>
                <a:cs typeface="Times New Roman" pitchFamily="18" charset="0"/>
              </a:rPr>
              <a:t>ιδεών, μεθοδολογίας ή καλών πρακτικών για την αντιμετώπισή του </a:t>
            </a:r>
            <a:r>
              <a:rPr lang="el-GR" altLang="el-GR" sz="2200" i="1" dirty="0">
                <a:solidFill>
                  <a:srgbClr val="0070C0"/>
                </a:solidFill>
                <a:latin typeface="Calibri" pitchFamily="34" charset="0"/>
                <a:cs typeface="Times New Roman" pitchFamily="18" charset="0"/>
              </a:rPr>
              <a:t>(</a:t>
            </a:r>
            <a:r>
              <a:rPr lang="en-US" altLang="el-GR" sz="2200" i="1" dirty="0">
                <a:solidFill>
                  <a:srgbClr val="0070C0"/>
                </a:solidFill>
                <a:latin typeface="Calibri" pitchFamily="34" charset="0"/>
                <a:cs typeface="Times New Roman" pitchFamily="18" charset="0"/>
              </a:rPr>
              <a:t>Halpern</a:t>
            </a:r>
            <a:r>
              <a:rPr lang="el-GR" altLang="el-GR" sz="2200" i="1" dirty="0">
                <a:solidFill>
                  <a:srgbClr val="0070C0"/>
                </a:solidFill>
                <a:latin typeface="Calibri" pitchFamily="34" charset="0"/>
                <a:cs typeface="Times New Roman" pitchFamily="18" charset="0"/>
              </a:rPr>
              <a:t>, 2005). </a:t>
            </a:r>
            <a:endParaRPr lang="el-GR" altLang="el-GR" sz="2200" i="1" dirty="0">
              <a:solidFill>
                <a:srgbClr val="0070C0"/>
              </a:solidFill>
              <a:latin typeface="Calibri" pitchFamily="34" charset="0"/>
            </a:endParaRPr>
          </a:p>
          <a:p>
            <a:pPr>
              <a:spcBef>
                <a:spcPts val="600"/>
              </a:spcBef>
              <a:buClrTx/>
              <a:buSzTx/>
              <a:buFont typeface="Wingdings" pitchFamily="2" charset="2"/>
              <a:buChar char="v"/>
            </a:pPr>
            <a:r>
              <a:rPr lang="el-GR" altLang="el-GR" sz="2200" dirty="0">
                <a:solidFill>
                  <a:srgbClr val="0070C0"/>
                </a:solidFill>
                <a:latin typeface="Calibri" pitchFamily="34" charset="0"/>
                <a:cs typeface="Times New Roman" pitchFamily="18" charset="0"/>
              </a:rPr>
              <a:t> </a:t>
            </a:r>
            <a:r>
              <a:rPr lang="el-GR" altLang="el-GR" sz="2200" dirty="0">
                <a:latin typeface="Calibri" pitchFamily="34" charset="0"/>
                <a:cs typeface="Times New Roman" pitchFamily="18" charset="0"/>
              </a:rPr>
              <a:t>Ενώ η ΕΕ δεν διαθέτει νομικά δεσμευτικές αρμοδιότητες χωρικού σχεδιασμού, εντούτοις έχει επηρεάσει σημαντικά όχι μόνο την ευρωπαϊκή αλλά και την εθνική ατζέντα του σχεδιασμού των χωρικών και αναπτυξιακών πολιτικών των κρατών μελών </a:t>
            </a:r>
            <a:r>
              <a:rPr lang="el-GR" altLang="el-GR" sz="2200" i="1" dirty="0">
                <a:solidFill>
                  <a:srgbClr val="0070C0"/>
                </a:solidFill>
                <a:latin typeface="Calibri" pitchFamily="34" charset="0"/>
                <a:cs typeface="Times New Roman" pitchFamily="18" charset="0"/>
              </a:rPr>
              <a:t>(</a:t>
            </a:r>
            <a:r>
              <a:rPr lang="en-US" altLang="el-GR" sz="2200" i="1" dirty="0">
                <a:solidFill>
                  <a:srgbClr val="0070C0"/>
                </a:solidFill>
                <a:latin typeface="Calibri" pitchFamily="34" charset="0"/>
                <a:cs typeface="Times New Roman" pitchFamily="18" charset="0"/>
              </a:rPr>
              <a:t>Bohme</a:t>
            </a:r>
            <a:r>
              <a:rPr lang="el-GR" altLang="el-GR" sz="2200" i="1" dirty="0">
                <a:solidFill>
                  <a:srgbClr val="0070C0"/>
                </a:solidFill>
                <a:latin typeface="Calibri" pitchFamily="34" charset="0"/>
                <a:cs typeface="Times New Roman" pitchFamily="18" charset="0"/>
              </a:rPr>
              <a:t> κ.α., 2004).</a:t>
            </a:r>
            <a:endParaRPr lang="el-GR" altLang="el-GR" sz="2200" i="1" dirty="0">
              <a:solidFill>
                <a:srgbClr val="0070C0"/>
              </a:solidFill>
              <a:latin typeface="Calibri" pitchFamily="34" charset="0"/>
            </a:endParaRPr>
          </a:p>
        </p:txBody>
      </p:sp>
      <p:sp>
        <p:nvSpPr>
          <p:cNvPr id="4" name="Τίτλος 1"/>
          <p:cNvSpPr txBox="1">
            <a:spLocks/>
          </p:cNvSpPr>
          <p:nvPr/>
        </p:nvSpPr>
        <p:spPr>
          <a:xfrm>
            <a:off x="467544" y="260648"/>
            <a:ext cx="8568952" cy="720080"/>
          </a:xfrm>
          <a:prstGeom prst="rect">
            <a:avLst/>
          </a:prstGeom>
        </p:spPr>
        <p:txBody>
          <a:bodyPr>
            <a:normAutofit fontScale="97500"/>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b="1" dirty="0" smtClean="0"/>
              <a:t>Βιβλιογραφική Επισκόπηση (2)</a:t>
            </a:r>
            <a:endParaRPr lang="el-GR" b="1" dirty="0"/>
          </a:p>
        </p:txBody>
      </p:sp>
    </p:spTree>
    <p:extLst>
      <p:ext uri="{BB962C8B-B14F-4D97-AF65-F5344CB8AC3E}">
        <p14:creationId xmlns:p14="http://schemas.microsoft.com/office/powerpoint/2010/main" val="1519772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 calcmode="lin" valueType="num">
                                      <p:cBhvr additive="base">
                                        <p:cTn id="7" dur="500" fill="hold"/>
                                        <p:tgtEl>
                                          <p:spTgt spid="143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41">
                                            <p:txEl>
                                              <p:pRg st="1" end="1"/>
                                            </p:txEl>
                                          </p:spTgt>
                                        </p:tgtEl>
                                        <p:attrNameLst>
                                          <p:attrName>style.visibility</p:attrName>
                                        </p:attrNameLst>
                                      </p:cBhvr>
                                      <p:to>
                                        <p:strVal val="visible"/>
                                      </p:to>
                                    </p:set>
                                    <p:anim calcmode="lin" valueType="num">
                                      <p:cBhvr additive="base">
                                        <p:cTn id="13" dur="500" fill="hold"/>
                                        <p:tgtEl>
                                          <p:spTgt spid="1434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41">
                                            <p:txEl>
                                              <p:pRg st="2" end="2"/>
                                            </p:txEl>
                                          </p:spTgt>
                                        </p:tgtEl>
                                        <p:attrNameLst>
                                          <p:attrName>style.visibility</p:attrName>
                                        </p:attrNameLst>
                                      </p:cBhvr>
                                      <p:to>
                                        <p:strVal val="visible"/>
                                      </p:to>
                                    </p:set>
                                    <p:anim calcmode="lin" valueType="num">
                                      <p:cBhvr additive="base">
                                        <p:cTn id="19" dur="500" fill="hold"/>
                                        <p:tgtEl>
                                          <p:spTgt spid="1434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341">
                                            <p:txEl>
                                              <p:pRg st="3" end="3"/>
                                            </p:txEl>
                                          </p:spTgt>
                                        </p:tgtEl>
                                        <p:attrNameLst>
                                          <p:attrName>style.visibility</p:attrName>
                                        </p:attrNameLst>
                                      </p:cBhvr>
                                      <p:to>
                                        <p:strVal val="visible"/>
                                      </p:to>
                                    </p:set>
                                    <p:anim calcmode="lin" valueType="num">
                                      <p:cBhvr additive="base">
                                        <p:cTn id="25" dur="500" fill="hold"/>
                                        <p:tgtEl>
                                          <p:spTgt spid="1434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4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782638"/>
            <a:ext cx="9572872" cy="720080"/>
          </a:xfrm>
        </p:spPr>
        <p:txBody>
          <a:bodyPr>
            <a:noAutofit/>
          </a:bodyPr>
          <a:lstStyle/>
          <a:p>
            <a:pPr algn="ctr"/>
            <a:r>
              <a:rPr lang="el-GR" sz="3200" b="1" dirty="0" smtClean="0">
                <a:solidFill>
                  <a:schemeClr val="accent2"/>
                </a:solidFill>
                <a:latin typeface="Candara" panose="020E0502030303020204" pitchFamily="34" charset="0"/>
              </a:rPr>
              <a:t>ΑΞΟΝΑΣ ΠΡΟΤΕΡΑΙΟΤΗΤΑΣ </a:t>
            </a:r>
            <a:r>
              <a:rPr lang="tr-TR" sz="3200" b="1" dirty="0" smtClean="0">
                <a:solidFill>
                  <a:schemeClr val="accent2"/>
                </a:solidFill>
                <a:latin typeface="Candara" panose="020E0502030303020204" pitchFamily="34" charset="0"/>
              </a:rPr>
              <a:t>2</a:t>
            </a:r>
            <a:r>
              <a:rPr lang="el-GR" sz="3200" b="1" dirty="0" smtClean="0">
                <a:solidFill>
                  <a:schemeClr val="accent2"/>
                </a:solidFill>
                <a:latin typeface="Candara" panose="020E0502030303020204" pitchFamily="34" charset="0"/>
              </a:rPr>
              <a:t> </a:t>
            </a:r>
            <a:r>
              <a:rPr lang="el-GR" sz="3200" b="1" dirty="0" smtClean="0">
                <a:solidFill>
                  <a:schemeClr val="accent6">
                    <a:lumMod val="50000"/>
                  </a:schemeClr>
                </a:solidFill>
                <a:latin typeface="Candara" panose="020E0502030303020204" pitchFamily="34" charset="0"/>
              </a:rPr>
              <a:t/>
            </a:r>
            <a:br>
              <a:rPr lang="el-GR" sz="3200" b="1" dirty="0" smtClean="0">
                <a:solidFill>
                  <a:schemeClr val="accent6">
                    <a:lumMod val="50000"/>
                  </a:schemeClr>
                </a:solidFill>
                <a:latin typeface="Candara" panose="020E0502030303020204" pitchFamily="34" charset="0"/>
              </a:rPr>
            </a:br>
            <a:r>
              <a:rPr lang="el-GR" sz="3200" b="1" dirty="0" smtClean="0">
                <a:solidFill>
                  <a:schemeClr val="accent6">
                    <a:lumMod val="50000"/>
                  </a:schemeClr>
                </a:solidFill>
                <a:latin typeface="Candara" panose="020E0502030303020204" pitchFamily="34" charset="0"/>
              </a:rPr>
              <a:t>Βιώσιμη &amp; Κλιματικά Προσαρμόσιμη διασυνοριακή περιοχή</a:t>
            </a:r>
            <a:endParaRPr lang="el-GR" sz="3200" b="1" dirty="0">
              <a:solidFill>
                <a:schemeClr val="accent6">
                  <a:lumMod val="50000"/>
                </a:schemeClr>
              </a:solidFill>
              <a:latin typeface="Candara" panose="020E0502030303020204" pitchFamily="34" charset="0"/>
            </a:endParaRPr>
          </a:p>
        </p:txBody>
      </p:sp>
      <p:graphicFrame>
        <p:nvGraphicFramePr>
          <p:cNvPr id="6" name="5 - Θέση περιεχομένου"/>
          <p:cNvGraphicFramePr>
            <a:graphicFrameLocks noGrp="1"/>
          </p:cNvGraphicFramePr>
          <p:nvPr>
            <p:ph sz="quarter" idx="13"/>
            <p:extLst>
              <p:ext uri="{D42A27DB-BD31-4B8C-83A1-F6EECF244321}">
                <p14:modId xmlns:p14="http://schemas.microsoft.com/office/powerpoint/2010/main" val="3127683592"/>
              </p:ext>
            </p:extLst>
          </p:nvPr>
        </p:nvGraphicFramePr>
        <p:xfrm>
          <a:off x="64875" y="1124744"/>
          <a:ext cx="8990485" cy="5631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8997" y="3068960"/>
            <a:ext cx="2160240" cy="369332"/>
          </a:xfrm>
          <a:prstGeom prst="rect">
            <a:avLst/>
          </a:prstGeom>
          <a:noFill/>
        </p:spPr>
        <p:txBody>
          <a:bodyPr wrap="square" rtlCol="0">
            <a:spAutoFit/>
          </a:bodyPr>
          <a:lstStyle/>
          <a:p>
            <a:r>
              <a:rPr lang="el-GR" b="1" dirty="0" smtClean="0">
                <a:solidFill>
                  <a:srgbClr val="0070C0"/>
                </a:solidFill>
              </a:rPr>
              <a:t>Θεματικοί Στόχοι </a:t>
            </a:r>
            <a:endParaRPr lang="el-GR" b="1" dirty="0">
              <a:solidFill>
                <a:srgbClr val="0070C0"/>
              </a:solidFill>
            </a:endParaRPr>
          </a:p>
        </p:txBody>
      </p:sp>
      <p:sp>
        <p:nvSpPr>
          <p:cNvPr id="5" name="TextBox 4"/>
          <p:cNvSpPr txBox="1"/>
          <p:nvPr/>
        </p:nvSpPr>
        <p:spPr>
          <a:xfrm>
            <a:off x="2915816" y="2313226"/>
            <a:ext cx="3672408" cy="369332"/>
          </a:xfrm>
          <a:prstGeom prst="rect">
            <a:avLst/>
          </a:prstGeom>
          <a:noFill/>
        </p:spPr>
        <p:txBody>
          <a:bodyPr wrap="square" rtlCol="0">
            <a:spAutoFit/>
          </a:bodyPr>
          <a:lstStyle/>
          <a:p>
            <a:r>
              <a:rPr lang="el-GR" b="1" dirty="0" smtClean="0">
                <a:solidFill>
                  <a:srgbClr val="0070C0"/>
                </a:solidFill>
              </a:rPr>
              <a:t>Επενδυτικές Προτεραιότητες </a:t>
            </a:r>
            <a:endParaRPr lang="el-GR" b="1" dirty="0">
              <a:solidFill>
                <a:srgbClr val="0070C0"/>
              </a:solidFill>
            </a:endParaRPr>
          </a:p>
        </p:txBody>
      </p:sp>
      <p:sp>
        <p:nvSpPr>
          <p:cNvPr id="7" name="TextBox 6"/>
          <p:cNvSpPr txBox="1"/>
          <p:nvPr/>
        </p:nvSpPr>
        <p:spPr>
          <a:xfrm>
            <a:off x="6228184" y="1318052"/>
            <a:ext cx="2160240" cy="369332"/>
          </a:xfrm>
          <a:prstGeom prst="rect">
            <a:avLst/>
          </a:prstGeom>
          <a:noFill/>
        </p:spPr>
        <p:txBody>
          <a:bodyPr wrap="square" rtlCol="0">
            <a:spAutoFit/>
          </a:bodyPr>
          <a:lstStyle/>
          <a:p>
            <a:r>
              <a:rPr lang="el-GR" b="1" dirty="0" smtClean="0">
                <a:solidFill>
                  <a:srgbClr val="0070C0"/>
                </a:solidFill>
              </a:rPr>
              <a:t>Ειδικοί Στόχοι</a:t>
            </a:r>
            <a:endParaRPr lang="el-GR" b="1" dirty="0">
              <a:solidFill>
                <a:srgbClr val="0070C0"/>
              </a:solidFill>
            </a:endParaRPr>
          </a:p>
        </p:txBody>
      </p:sp>
    </p:spTree>
    <p:extLst>
      <p:ext uri="{BB962C8B-B14F-4D97-AF65-F5344CB8AC3E}">
        <p14:creationId xmlns:p14="http://schemas.microsoft.com/office/powerpoint/2010/main" val="1059174206"/>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3"/>
          </p:nvPr>
        </p:nvSpPr>
        <p:spPr/>
        <p:txBody>
          <a:bodyPr/>
          <a:lstStyle/>
          <a:p>
            <a:endParaRPr lang="el-GR"/>
          </a:p>
        </p:txBody>
      </p:sp>
      <p:graphicFrame>
        <p:nvGraphicFramePr>
          <p:cNvPr id="4" name="5 - Θέση περιεχομένου"/>
          <p:cNvGraphicFramePr>
            <a:graphicFrameLocks/>
          </p:cNvGraphicFramePr>
          <p:nvPr>
            <p:extLst>
              <p:ext uri="{D42A27DB-BD31-4B8C-83A1-F6EECF244321}">
                <p14:modId xmlns:p14="http://schemas.microsoft.com/office/powerpoint/2010/main" val="1303536243"/>
              </p:ext>
            </p:extLst>
          </p:nvPr>
        </p:nvGraphicFramePr>
        <p:xfrm>
          <a:off x="64875" y="1124744"/>
          <a:ext cx="8990485" cy="5631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 Τίτλος"/>
          <p:cNvSpPr txBox="1">
            <a:spLocks/>
          </p:cNvSpPr>
          <p:nvPr/>
        </p:nvSpPr>
        <p:spPr>
          <a:xfrm>
            <a:off x="107504" y="764704"/>
            <a:ext cx="9572872" cy="720080"/>
          </a:xfrm>
          <a:prstGeom prst="rect">
            <a:avLst/>
          </a:prstGeom>
        </p:spPr>
        <p:txBody>
          <a:bodyPr vert="horz" lIns="91440" tIns="45720" rIns="91440" bIns="45720" rtlCol="0" anchor="b" anchorCtr="0">
            <a:no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sz="3200" b="1" dirty="0" smtClean="0">
                <a:solidFill>
                  <a:schemeClr val="accent2"/>
                </a:solidFill>
                <a:latin typeface="Candara" panose="020E0502030303020204" pitchFamily="34" charset="0"/>
              </a:rPr>
              <a:t>ΑΞΟΝΑΣ ΠΡΟΤΕΡΑΙΟΤΗΤΑΣ </a:t>
            </a:r>
            <a:r>
              <a:rPr lang="tr-TR" sz="3200" b="1" dirty="0" smtClean="0">
                <a:solidFill>
                  <a:schemeClr val="accent2"/>
                </a:solidFill>
                <a:latin typeface="Candara" panose="020E0502030303020204" pitchFamily="34" charset="0"/>
              </a:rPr>
              <a:t>2</a:t>
            </a:r>
            <a:r>
              <a:rPr lang="el-GR" sz="3200" b="1" dirty="0" smtClean="0">
                <a:solidFill>
                  <a:schemeClr val="accent2"/>
                </a:solidFill>
                <a:latin typeface="Candara" panose="020E0502030303020204" pitchFamily="34" charset="0"/>
              </a:rPr>
              <a:t> </a:t>
            </a:r>
            <a:r>
              <a:rPr lang="el-GR" sz="3200" b="1" dirty="0" smtClean="0">
                <a:solidFill>
                  <a:schemeClr val="accent6">
                    <a:lumMod val="50000"/>
                  </a:schemeClr>
                </a:solidFill>
                <a:latin typeface="Candara" panose="020E0502030303020204" pitchFamily="34" charset="0"/>
              </a:rPr>
              <a:t/>
            </a:r>
            <a:br>
              <a:rPr lang="el-GR" sz="3200" b="1" dirty="0" smtClean="0">
                <a:solidFill>
                  <a:schemeClr val="accent6">
                    <a:lumMod val="50000"/>
                  </a:schemeClr>
                </a:solidFill>
                <a:latin typeface="Candara" panose="020E0502030303020204" pitchFamily="34" charset="0"/>
              </a:rPr>
            </a:br>
            <a:r>
              <a:rPr lang="el-GR" sz="3200" b="1" dirty="0" smtClean="0">
                <a:solidFill>
                  <a:schemeClr val="accent6">
                    <a:lumMod val="50000"/>
                  </a:schemeClr>
                </a:solidFill>
                <a:latin typeface="Candara" panose="020E0502030303020204" pitchFamily="34" charset="0"/>
              </a:rPr>
              <a:t>Βιώσιμη &amp; Κλιματικά Προσαρμόσιμη διασυνοριακή περιοχή</a:t>
            </a:r>
            <a:endParaRPr lang="el-GR" sz="3200" b="1" dirty="0">
              <a:solidFill>
                <a:schemeClr val="accent6">
                  <a:lumMod val="50000"/>
                </a:schemeClr>
              </a:solidFill>
              <a:latin typeface="Candara" panose="020E0502030303020204" pitchFamily="34" charset="0"/>
            </a:endParaRPr>
          </a:p>
        </p:txBody>
      </p:sp>
      <p:sp>
        <p:nvSpPr>
          <p:cNvPr id="6" name="TextBox 5"/>
          <p:cNvSpPr txBox="1"/>
          <p:nvPr/>
        </p:nvSpPr>
        <p:spPr>
          <a:xfrm>
            <a:off x="6444208" y="1052736"/>
            <a:ext cx="2160240" cy="369332"/>
          </a:xfrm>
          <a:prstGeom prst="rect">
            <a:avLst/>
          </a:prstGeom>
          <a:noFill/>
        </p:spPr>
        <p:txBody>
          <a:bodyPr wrap="square" rtlCol="0">
            <a:spAutoFit/>
          </a:bodyPr>
          <a:lstStyle/>
          <a:p>
            <a:r>
              <a:rPr lang="el-GR" b="1" dirty="0" smtClean="0">
                <a:solidFill>
                  <a:srgbClr val="0070C0"/>
                </a:solidFill>
              </a:rPr>
              <a:t>Ειδικοί Στόχοι</a:t>
            </a:r>
            <a:endParaRPr lang="el-GR" b="1" dirty="0">
              <a:solidFill>
                <a:srgbClr val="0070C0"/>
              </a:solidFill>
            </a:endParaRPr>
          </a:p>
        </p:txBody>
      </p:sp>
      <p:sp>
        <p:nvSpPr>
          <p:cNvPr id="7" name="TextBox 6"/>
          <p:cNvSpPr txBox="1"/>
          <p:nvPr/>
        </p:nvSpPr>
        <p:spPr>
          <a:xfrm>
            <a:off x="2926085" y="1772816"/>
            <a:ext cx="3672408" cy="369332"/>
          </a:xfrm>
          <a:prstGeom prst="rect">
            <a:avLst/>
          </a:prstGeom>
          <a:noFill/>
        </p:spPr>
        <p:txBody>
          <a:bodyPr wrap="square" rtlCol="0">
            <a:spAutoFit/>
          </a:bodyPr>
          <a:lstStyle/>
          <a:p>
            <a:r>
              <a:rPr lang="el-GR" b="1" dirty="0" smtClean="0">
                <a:solidFill>
                  <a:srgbClr val="0070C0"/>
                </a:solidFill>
              </a:rPr>
              <a:t>Επενδυτικές Προτεραιότητες 5</a:t>
            </a:r>
            <a:r>
              <a:rPr lang="en-US" b="1" dirty="0" smtClean="0">
                <a:solidFill>
                  <a:srgbClr val="0070C0"/>
                </a:solidFill>
              </a:rPr>
              <a:t>b</a:t>
            </a:r>
            <a:endParaRPr lang="el-GR" b="1" dirty="0">
              <a:solidFill>
                <a:srgbClr val="0070C0"/>
              </a:solidFill>
            </a:endParaRPr>
          </a:p>
        </p:txBody>
      </p:sp>
      <p:sp>
        <p:nvSpPr>
          <p:cNvPr id="8" name="TextBox 7"/>
          <p:cNvSpPr txBox="1"/>
          <p:nvPr/>
        </p:nvSpPr>
        <p:spPr>
          <a:xfrm>
            <a:off x="128117" y="2996952"/>
            <a:ext cx="2160240" cy="369332"/>
          </a:xfrm>
          <a:prstGeom prst="rect">
            <a:avLst/>
          </a:prstGeom>
          <a:noFill/>
        </p:spPr>
        <p:txBody>
          <a:bodyPr wrap="square" rtlCol="0">
            <a:spAutoFit/>
          </a:bodyPr>
          <a:lstStyle/>
          <a:p>
            <a:r>
              <a:rPr lang="el-GR" b="1" dirty="0" smtClean="0">
                <a:solidFill>
                  <a:srgbClr val="0070C0"/>
                </a:solidFill>
              </a:rPr>
              <a:t>Θεματικός Στόχος 6 </a:t>
            </a:r>
            <a:endParaRPr lang="el-GR" b="1" dirty="0">
              <a:solidFill>
                <a:srgbClr val="0070C0"/>
              </a:solidFill>
            </a:endParaRPr>
          </a:p>
        </p:txBody>
      </p:sp>
    </p:spTree>
    <p:extLst>
      <p:ext uri="{BB962C8B-B14F-4D97-AF65-F5344CB8AC3E}">
        <p14:creationId xmlns:p14="http://schemas.microsoft.com/office/powerpoint/2010/main" val="17147366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548680"/>
            <a:ext cx="9572872" cy="720080"/>
          </a:xfrm>
        </p:spPr>
        <p:txBody>
          <a:bodyPr>
            <a:noAutofit/>
          </a:bodyPr>
          <a:lstStyle/>
          <a:p>
            <a:pPr algn="ctr"/>
            <a:r>
              <a:rPr lang="el-GR" sz="3200" b="1" dirty="0" smtClean="0">
                <a:solidFill>
                  <a:schemeClr val="accent2"/>
                </a:solidFill>
                <a:latin typeface="Candara" panose="020E0502030303020204" pitchFamily="34" charset="0"/>
              </a:rPr>
              <a:t>ΑΞΟΝΑΣ ΠΡΟΤΕΡΑΙΟΤΗΤΑΣ </a:t>
            </a:r>
            <a:r>
              <a:rPr lang="en-US" sz="3200" b="1" dirty="0" smtClean="0">
                <a:solidFill>
                  <a:schemeClr val="accent2"/>
                </a:solidFill>
                <a:latin typeface="Candara" panose="020E0502030303020204" pitchFamily="34" charset="0"/>
              </a:rPr>
              <a:t>3</a:t>
            </a:r>
            <a:r>
              <a:rPr lang="el-GR" sz="3200" b="1" dirty="0" smtClean="0">
                <a:solidFill>
                  <a:schemeClr val="accent2"/>
                </a:solidFill>
                <a:latin typeface="Candara" panose="020E0502030303020204" pitchFamily="34" charset="0"/>
              </a:rPr>
              <a:t> </a:t>
            </a:r>
            <a:r>
              <a:rPr lang="el-GR" sz="3200" b="1" dirty="0" smtClean="0">
                <a:solidFill>
                  <a:schemeClr val="accent6">
                    <a:lumMod val="50000"/>
                  </a:schemeClr>
                </a:solidFill>
                <a:latin typeface="Candara" panose="020E0502030303020204" pitchFamily="34" charset="0"/>
              </a:rPr>
              <a:t/>
            </a:r>
            <a:br>
              <a:rPr lang="el-GR" sz="3200" b="1" dirty="0" smtClean="0">
                <a:solidFill>
                  <a:schemeClr val="accent6">
                    <a:lumMod val="50000"/>
                  </a:schemeClr>
                </a:solidFill>
                <a:latin typeface="Candara" panose="020E0502030303020204" pitchFamily="34" charset="0"/>
              </a:rPr>
            </a:br>
            <a:r>
              <a:rPr lang="el-GR" sz="3200" b="1" dirty="0" smtClean="0">
                <a:solidFill>
                  <a:schemeClr val="accent6">
                    <a:lumMod val="50000"/>
                  </a:schemeClr>
                </a:solidFill>
                <a:latin typeface="Candara" panose="020E0502030303020204" pitchFamily="34" charset="0"/>
              </a:rPr>
              <a:t>Καλύτερα διασυνδεδεμένη διασυνοριακή περιοχή</a:t>
            </a:r>
            <a:endParaRPr lang="el-GR" sz="3200" b="1" dirty="0">
              <a:solidFill>
                <a:schemeClr val="accent6">
                  <a:lumMod val="50000"/>
                </a:schemeClr>
              </a:solidFill>
              <a:latin typeface="Candara" panose="020E0502030303020204" pitchFamily="34" charset="0"/>
            </a:endParaRPr>
          </a:p>
        </p:txBody>
      </p:sp>
      <p:graphicFrame>
        <p:nvGraphicFramePr>
          <p:cNvPr id="6" name="5 - Θέση περιεχομένου"/>
          <p:cNvGraphicFramePr>
            <a:graphicFrameLocks noGrp="1"/>
          </p:cNvGraphicFramePr>
          <p:nvPr>
            <p:ph sz="quarter" idx="13"/>
            <p:extLst>
              <p:ext uri="{D42A27DB-BD31-4B8C-83A1-F6EECF244321}">
                <p14:modId xmlns:p14="http://schemas.microsoft.com/office/powerpoint/2010/main" val="2137440150"/>
              </p:ext>
            </p:extLst>
          </p:nvPr>
        </p:nvGraphicFramePr>
        <p:xfrm>
          <a:off x="64875" y="1124744"/>
          <a:ext cx="8990485" cy="5631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8997" y="3068960"/>
            <a:ext cx="2160240" cy="369332"/>
          </a:xfrm>
          <a:prstGeom prst="rect">
            <a:avLst/>
          </a:prstGeom>
          <a:noFill/>
        </p:spPr>
        <p:txBody>
          <a:bodyPr wrap="square" rtlCol="0">
            <a:spAutoFit/>
          </a:bodyPr>
          <a:lstStyle/>
          <a:p>
            <a:r>
              <a:rPr lang="el-GR" b="1" dirty="0" smtClean="0">
                <a:solidFill>
                  <a:srgbClr val="0070C0"/>
                </a:solidFill>
              </a:rPr>
              <a:t>Θεματικός Στόχος 7</a:t>
            </a:r>
            <a:endParaRPr lang="el-GR" b="1" dirty="0">
              <a:solidFill>
                <a:srgbClr val="0070C0"/>
              </a:solidFill>
            </a:endParaRPr>
          </a:p>
        </p:txBody>
      </p:sp>
      <p:sp>
        <p:nvSpPr>
          <p:cNvPr id="5" name="TextBox 4"/>
          <p:cNvSpPr txBox="1"/>
          <p:nvPr/>
        </p:nvSpPr>
        <p:spPr>
          <a:xfrm>
            <a:off x="2339752" y="2276872"/>
            <a:ext cx="3672408" cy="369332"/>
          </a:xfrm>
          <a:prstGeom prst="rect">
            <a:avLst/>
          </a:prstGeom>
          <a:noFill/>
        </p:spPr>
        <p:txBody>
          <a:bodyPr wrap="square" rtlCol="0">
            <a:spAutoFit/>
          </a:bodyPr>
          <a:lstStyle/>
          <a:p>
            <a:r>
              <a:rPr lang="el-GR" b="1" dirty="0" smtClean="0">
                <a:solidFill>
                  <a:srgbClr val="0070C0"/>
                </a:solidFill>
              </a:rPr>
              <a:t>Επενδυτική Προτεραιότητα 7</a:t>
            </a:r>
            <a:r>
              <a:rPr lang="tr-TR" b="1" dirty="0" smtClean="0">
                <a:solidFill>
                  <a:srgbClr val="0070C0"/>
                </a:solidFill>
              </a:rPr>
              <a:t>b</a:t>
            </a:r>
            <a:endParaRPr lang="el-GR" b="1" dirty="0">
              <a:solidFill>
                <a:srgbClr val="0070C0"/>
              </a:solidFill>
            </a:endParaRPr>
          </a:p>
        </p:txBody>
      </p:sp>
      <p:sp>
        <p:nvSpPr>
          <p:cNvPr id="7" name="TextBox 6"/>
          <p:cNvSpPr txBox="1"/>
          <p:nvPr/>
        </p:nvSpPr>
        <p:spPr>
          <a:xfrm>
            <a:off x="6228184" y="1484784"/>
            <a:ext cx="2160240" cy="369332"/>
          </a:xfrm>
          <a:prstGeom prst="rect">
            <a:avLst/>
          </a:prstGeom>
          <a:noFill/>
        </p:spPr>
        <p:txBody>
          <a:bodyPr wrap="square" rtlCol="0">
            <a:spAutoFit/>
          </a:bodyPr>
          <a:lstStyle/>
          <a:p>
            <a:r>
              <a:rPr lang="el-GR" b="1" dirty="0" smtClean="0">
                <a:solidFill>
                  <a:srgbClr val="0070C0"/>
                </a:solidFill>
              </a:rPr>
              <a:t>Ειδικός Στόχος</a:t>
            </a:r>
            <a:endParaRPr lang="el-GR" b="1" dirty="0">
              <a:solidFill>
                <a:srgbClr val="0070C0"/>
              </a:solidFill>
            </a:endParaRPr>
          </a:p>
        </p:txBody>
      </p:sp>
    </p:spTree>
    <p:extLst>
      <p:ext uri="{BB962C8B-B14F-4D97-AF65-F5344CB8AC3E}">
        <p14:creationId xmlns:p14="http://schemas.microsoft.com/office/powerpoint/2010/main" val="380504399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548680"/>
            <a:ext cx="9572872" cy="720080"/>
          </a:xfrm>
        </p:spPr>
        <p:txBody>
          <a:bodyPr>
            <a:noAutofit/>
          </a:bodyPr>
          <a:lstStyle/>
          <a:p>
            <a:pPr algn="ctr"/>
            <a:r>
              <a:rPr lang="el-GR" sz="3200" b="1" dirty="0" smtClean="0">
                <a:solidFill>
                  <a:schemeClr val="accent2"/>
                </a:solidFill>
                <a:latin typeface="Candara" panose="020E0502030303020204" pitchFamily="34" charset="0"/>
              </a:rPr>
              <a:t>ΑΞΟΝΑΣ ΠΡΟΤΕΡΑΙΟΤΗΤΑΣ </a:t>
            </a:r>
            <a:r>
              <a:rPr lang="tr-TR" sz="3200" b="1" dirty="0" smtClean="0">
                <a:solidFill>
                  <a:schemeClr val="accent2"/>
                </a:solidFill>
                <a:latin typeface="Candara" panose="020E0502030303020204" pitchFamily="34" charset="0"/>
              </a:rPr>
              <a:t>4</a:t>
            </a:r>
            <a:r>
              <a:rPr lang="el-GR" sz="3200" b="1" dirty="0" smtClean="0">
                <a:solidFill>
                  <a:schemeClr val="accent2"/>
                </a:solidFill>
                <a:latin typeface="Candara" panose="020E0502030303020204" pitchFamily="34" charset="0"/>
              </a:rPr>
              <a:t> </a:t>
            </a:r>
            <a:r>
              <a:rPr lang="el-GR" sz="3200" b="1" dirty="0" smtClean="0">
                <a:solidFill>
                  <a:schemeClr val="accent6">
                    <a:lumMod val="50000"/>
                  </a:schemeClr>
                </a:solidFill>
                <a:latin typeface="Candara" panose="020E0502030303020204" pitchFamily="34" charset="0"/>
              </a:rPr>
              <a:t/>
            </a:r>
            <a:br>
              <a:rPr lang="el-GR" sz="3200" b="1" dirty="0" smtClean="0">
                <a:solidFill>
                  <a:schemeClr val="accent6">
                    <a:lumMod val="50000"/>
                  </a:schemeClr>
                </a:solidFill>
                <a:latin typeface="Candara" panose="020E0502030303020204" pitchFamily="34" charset="0"/>
              </a:rPr>
            </a:br>
            <a:r>
              <a:rPr lang="el-GR" sz="3200" b="1" dirty="0" smtClean="0">
                <a:solidFill>
                  <a:schemeClr val="accent6">
                    <a:lumMod val="50000"/>
                  </a:schemeClr>
                </a:solidFill>
                <a:latin typeface="Candara" panose="020E0502030303020204" pitchFamily="34" charset="0"/>
              </a:rPr>
              <a:t>Διασυνοριακή περιοχή κοινωνικής ένταξης</a:t>
            </a:r>
            <a:endParaRPr lang="el-GR" sz="3200" b="1" dirty="0">
              <a:solidFill>
                <a:schemeClr val="accent6">
                  <a:lumMod val="50000"/>
                </a:schemeClr>
              </a:solidFill>
              <a:latin typeface="Candara" panose="020E0502030303020204" pitchFamily="34" charset="0"/>
            </a:endParaRPr>
          </a:p>
        </p:txBody>
      </p:sp>
      <p:graphicFrame>
        <p:nvGraphicFramePr>
          <p:cNvPr id="6" name="5 - Θέση περιεχομένου"/>
          <p:cNvGraphicFramePr>
            <a:graphicFrameLocks noGrp="1"/>
          </p:cNvGraphicFramePr>
          <p:nvPr>
            <p:ph sz="quarter" idx="13"/>
            <p:extLst>
              <p:ext uri="{D42A27DB-BD31-4B8C-83A1-F6EECF244321}">
                <p14:modId xmlns:p14="http://schemas.microsoft.com/office/powerpoint/2010/main" val="853106572"/>
              </p:ext>
            </p:extLst>
          </p:nvPr>
        </p:nvGraphicFramePr>
        <p:xfrm>
          <a:off x="64875" y="1124744"/>
          <a:ext cx="8990485" cy="5631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8997" y="3068960"/>
            <a:ext cx="2160240" cy="369332"/>
          </a:xfrm>
          <a:prstGeom prst="rect">
            <a:avLst/>
          </a:prstGeom>
          <a:noFill/>
        </p:spPr>
        <p:txBody>
          <a:bodyPr wrap="square" rtlCol="0">
            <a:spAutoFit/>
          </a:bodyPr>
          <a:lstStyle/>
          <a:p>
            <a:r>
              <a:rPr lang="el-GR" b="1" dirty="0" smtClean="0">
                <a:solidFill>
                  <a:srgbClr val="0070C0"/>
                </a:solidFill>
              </a:rPr>
              <a:t>Θεματικός Στόχος 9</a:t>
            </a:r>
            <a:endParaRPr lang="el-GR" b="1" dirty="0">
              <a:solidFill>
                <a:srgbClr val="0070C0"/>
              </a:solidFill>
            </a:endParaRPr>
          </a:p>
        </p:txBody>
      </p:sp>
      <p:sp>
        <p:nvSpPr>
          <p:cNvPr id="5" name="TextBox 4"/>
          <p:cNvSpPr txBox="1"/>
          <p:nvPr/>
        </p:nvSpPr>
        <p:spPr>
          <a:xfrm>
            <a:off x="2339752" y="2276872"/>
            <a:ext cx="3672408" cy="369332"/>
          </a:xfrm>
          <a:prstGeom prst="rect">
            <a:avLst/>
          </a:prstGeom>
          <a:noFill/>
        </p:spPr>
        <p:txBody>
          <a:bodyPr wrap="square" rtlCol="0">
            <a:spAutoFit/>
          </a:bodyPr>
          <a:lstStyle/>
          <a:p>
            <a:r>
              <a:rPr lang="el-GR" b="1" dirty="0" smtClean="0">
                <a:solidFill>
                  <a:srgbClr val="0070C0"/>
                </a:solidFill>
              </a:rPr>
              <a:t>Επενδυτικές Προτεραιότητες</a:t>
            </a:r>
            <a:endParaRPr lang="el-GR" b="1" dirty="0">
              <a:solidFill>
                <a:srgbClr val="0070C0"/>
              </a:solidFill>
            </a:endParaRPr>
          </a:p>
        </p:txBody>
      </p:sp>
      <p:sp>
        <p:nvSpPr>
          <p:cNvPr id="7" name="TextBox 6"/>
          <p:cNvSpPr txBox="1"/>
          <p:nvPr/>
        </p:nvSpPr>
        <p:spPr>
          <a:xfrm>
            <a:off x="6228184" y="1484784"/>
            <a:ext cx="2160240" cy="369332"/>
          </a:xfrm>
          <a:prstGeom prst="rect">
            <a:avLst/>
          </a:prstGeom>
          <a:noFill/>
        </p:spPr>
        <p:txBody>
          <a:bodyPr wrap="square" rtlCol="0">
            <a:spAutoFit/>
          </a:bodyPr>
          <a:lstStyle/>
          <a:p>
            <a:r>
              <a:rPr lang="el-GR" b="1" dirty="0" smtClean="0">
                <a:solidFill>
                  <a:srgbClr val="0070C0"/>
                </a:solidFill>
              </a:rPr>
              <a:t>Ειδικοί Στόχοι</a:t>
            </a:r>
            <a:endParaRPr lang="el-GR" b="1" dirty="0">
              <a:solidFill>
                <a:srgbClr val="0070C0"/>
              </a:solidFill>
            </a:endParaRPr>
          </a:p>
        </p:txBody>
      </p:sp>
    </p:spTree>
    <p:extLst>
      <p:ext uri="{BB962C8B-B14F-4D97-AF65-F5344CB8AC3E}">
        <p14:creationId xmlns:p14="http://schemas.microsoft.com/office/powerpoint/2010/main" val="1209749244"/>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72991" y="1844824"/>
            <a:ext cx="5129543" cy="2667001"/>
          </a:xfrm>
        </p:spPr>
        <p:txBody>
          <a:bodyPr>
            <a:normAutofit fontScale="90000"/>
          </a:bodyPr>
          <a:lstStyle/>
          <a:p>
            <a:r>
              <a:rPr lang="el-GR" dirty="0" smtClean="0"/>
              <a:t>ΔΙΑΣΥΝΟΡΙΑΚΟ </a:t>
            </a:r>
            <a:r>
              <a:rPr lang="el-GR" dirty="0" err="1" smtClean="0"/>
              <a:t>ΠροΓΡΑΜΜΑ</a:t>
            </a:r>
            <a:r>
              <a:rPr lang="el-GR" dirty="0" smtClean="0"/>
              <a:t/>
            </a:r>
            <a:br>
              <a:rPr lang="el-GR" dirty="0" smtClean="0"/>
            </a:br>
            <a:r>
              <a:rPr lang="el-GR" dirty="0" smtClean="0"/>
              <a:t>ΕΛΛΑΔΑ – ΑΛΒΑΝΙΑ</a:t>
            </a:r>
            <a:br>
              <a:rPr lang="el-GR" dirty="0" smtClean="0"/>
            </a:br>
            <a:r>
              <a:rPr lang="el-GR" dirty="0" smtClean="0"/>
              <a:t>2014 - 2020</a:t>
            </a:r>
            <a:r>
              <a:rPr lang="el-GR" dirty="0"/>
              <a:t/>
            </a:r>
            <a:br>
              <a:rPr lang="el-GR" dirty="0"/>
            </a:b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0334"/>
            <a:ext cx="3452317" cy="1039218"/>
          </a:xfrm>
          <a:prstGeom prst="rect">
            <a:avLst/>
          </a:prstGeom>
        </p:spPr>
      </p:pic>
    </p:spTree>
    <p:extLst>
      <p:ext uri="{BB962C8B-B14F-4D97-AF65-F5344CB8AC3E}">
        <p14:creationId xmlns:p14="http://schemas.microsoft.com/office/powerpoint/2010/main" val="4281461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2" descr="map GR-AL 2014-2020_με 1 χρώμα_n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052512"/>
            <a:ext cx="3937000"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Τίτλος 3"/>
          <p:cNvSpPr txBox="1">
            <a:spLocks/>
          </p:cNvSpPr>
          <p:nvPr/>
        </p:nvSpPr>
        <p:spPr>
          <a:xfrm>
            <a:off x="323528" y="0"/>
            <a:ext cx="8591550" cy="620688"/>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sz="3200" b="1" dirty="0" smtClean="0"/>
              <a:t>Περιοχή Παρέμβασης</a:t>
            </a:r>
            <a:endParaRPr lang="el-GR" sz="3200" b="1" dirty="0"/>
          </a:p>
        </p:txBody>
      </p:sp>
      <p:sp>
        <p:nvSpPr>
          <p:cNvPr id="6" name="Θέση περιεχομένου 1"/>
          <p:cNvSpPr>
            <a:spLocks noGrp="1"/>
          </p:cNvSpPr>
          <p:nvPr>
            <p:ph sz="quarter" idx="4294967295"/>
          </p:nvPr>
        </p:nvSpPr>
        <p:spPr>
          <a:xfrm>
            <a:off x="107504" y="1484784"/>
            <a:ext cx="2448272" cy="4032448"/>
          </a:xfrm>
          <a:prstGeom prst="rect">
            <a:avLst/>
          </a:prstGeom>
          <a:ln>
            <a:solidFill>
              <a:schemeClr val="accent1"/>
            </a:solidFill>
          </a:ln>
        </p:spPr>
        <p:txBody>
          <a:bodyPr>
            <a:normAutofit fontScale="70000" lnSpcReduction="20000"/>
          </a:bodyPr>
          <a:lstStyle/>
          <a:p>
            <a:pPr marL="0" indent="0" algn="ctr">
              <a:buNone/>
            </a:pPr>
            <a:r>
              <a:rPr lang="el-GR" sz="3200" b="1" dirty="0" smtClean="0">
                <a:solidFill>
                  <a:schemeClr val="accent2">
                    <a:lumMod val="75000"/>
                  </a:schemeClr>
                </a:solidFill>
              </a:rPr>
              <a:t>ΚΑΣΤΟΡΙΑ</a:t>
            </a:r>
          </a:p>
          <a:p>
            <a:pPr marL="0" indent="0" algn="ctr">
              <a:buNone/>
            </a:pPr>
            <a:r>
              <a:rPr lang="el-GR" sz="3200" b="1" dirty="0" smtClean="0">
                <a:solidFill>
                  <a:schemeClr val="accent2">
                    <a:lumMod val="75000"/>
                  </a:schemeClr>
                </a:solidFill>
              </a:rPr>
              <a:t>ΦΛΩΡΙΝΑ</a:t>
            </a:r>
          </a:p>
          <a:p>
            <a:pPr marL="0" indent="0" algn="ctr">
              <a:buNone/>
            </a:pPr>
            <a:r>
              <a:rPr lang="el-GR" sz="3200" b="1" dirty="0" smtClean="0">
                <a:solidFill>
                  <a:schemeClr val="accent2">
                    <a:lumMod val="75000"/>
                  </a:schemeClr>
                </a:solidFill>
              </a:rPr>
              <a:t>ΑΡΤΑ</a:t>
            </a:r>
          </a:p>
          <a:p>
            <a:pPr marL="0" indent="0" algn="ctr">
              <a:buNone/>
            </a:pPr>
            <a:r>
              <a:rPr lang="el-GR" sz="3200" b="1" dirty="0" smtClean="0">
                <a:solidFill>
                  <a:schemeClr val="accent2">
                    <a:lumMod val="75000"/>
                  </a:schemeClr>
                </a:solidFill>
              </a:rPr>
              <a:t>ΘΕΣΠΡΩΤΙΑ</a:t>
            </a:r>
          </a:p>
          <a:p>
            <a:pPr marL="0" indent="0" algn="ctr">
              <a:buNone/>
            </a:pPr>
            <a:r>
              <a:rPr lang="el-GR" sz="3200" b="1" dirty="0" smtClean="0">
                <a:solidFill>
                  <a:schemeClr val="accent2">
                    <a:lumMod val="75000"/>
                  </a:schemeClr>
                </a:solidFill>
              </a:rPr>
              <a:t>ΙΩΑΝΝΙΝΑ</a:t>
            </a:r>
          </a:p>
          <a:p>
            <a:pPr marL="0" indent="0" algn="ctr">
              <a:buNone/>
            </a:pPr>
            <a:r>
              <a:rPr lang="el-GR" sz="3200" b="1" dirty="0" smtClean="0">
                <a:solidFill>
                  <a:schemeClr val="accent2">
                    <a:lumMod val="75000"/>
                  </a:schemeClr>
                </a:solidFill>
              </a:rPr>
              <a:t>ΠΡΕΒΕΖΑ</a:t>
            </a:r>
          </a:p>
          <a:p>
            <a:pPr marL="0" indent="0" algn="ctr">
              <a:buNone/>
            </a:pPr>
            <a:r>
              <a:rPr lang="el-GR" sz="3200" b="1" dirty="0" smtClean="0">
                <a:solidFill>
                  <a:schemeClr val="accent2">
                    <a:lumMod val="75000"/>
                  </a:schemeClr>
                </a:solidFill>
              </a:rPr>
              <a:t>ΖΑΚΥΝΘΟΣ</a:t>
            </a:r>
          </a:p>
          <a:p>
            <a:pPr marL="0" indent="0" algn="ctr">
              <a:buNone/>
            </a:pPr>
            <a:r>
              <a:rPr lang="el-GR" sz="3200" b="1" dirty="0" smtClean="0">
                <a:solidFill>
                  <a:schemeClr val="accent2">
                    <a:lumMod val="75000"/>
                  </a:schemeClr>
                </a:solidFill>
              </a:rPr>
              <a:t>ΚΕΡΚΥΡΑ</a:t>
            </a:r>
          </a:p>
          <a:p>
            <a:pPr marL="0" indent="0" algn="ctr">
              <a:buNone/>
            </a:pPr>
            <a:r>
              <a:rPr lang="el-GR" sz="3200" b="1" dirty="0" smtClean="0">
                <a:solidFill>
                  <a:schemeClr val="accent2">
                    <a:lumMod val="75000"/>
                  </a:schemeClr>
                </a:solidFill>
              </a:rPr>
              <a:t>ΚΑΦΑΛΛΗΝΙΑ</a:t>
            </a:r>
          </a:p>
          <a:p>
            <a:pPr marL="0" indent="0" algn="ctr">
              <a:buNone/>
            </a:pPr>
            <a:r>
              <a:rPr lang="el-GR" sz="3200" b="1" dirty="0" smtClean="0">
                <a:solidFill>
                  <a:schemeClr val="accent2">
                    <a:lumMod val="75000"/>
                  </a:schemeClr>
                </a:solidFill>
              </a:rPr>
              <a:t>ΛΕΥΚΑΔΑ</a:t>
            </a:r>
          </a:p>
          <a:p>
            <a:pPr marL="0" indent="0" algn="ctr">
              <a:buNone/>
            </a:pPr>
            <a:r>
              <a:rPr lang="el-GR" sz="3100" b="1" dirty="0">
                <a:solidFill>
                  <a:srgbClr val="00B050"/>
                </a:solidFill>
              </a:rPr>
              <a:t>ΓΡΕΒΕΝΑ</a:t>
            </a:r>
            <a:endParaRPr lang="el-GR" sz="3100" dirty="0" smtClean="0">
              <a:solidFill>
                <a:srgbClr val="00B050"/>
              </a:solidFill>
            </a:endParaRPr>
          </a:p>
        </p:txBody>
      </p:sp>
      <p:sp>
        <p:nvSpPr>
          <p:cNvPr id="7" name="Θέση περιεχομένου 5"/>
          <p:cNvSpPr>
            <a:spLocks noGrp="1"/>
          </p:cNvSpPr>
          <p:nvPr>
            <p:ph sz="quarter" idx="4294967295"/>
          </p:nvPr>
        </p:nvSpPr>
        <p:spPr>
          <a:xfrm>
            <a:off x="2699792" y="1484784"/>
            <a:ext cx="2232248" cy="4032448"/>
          </a:xfrm>
          <a:prstGeom prst="rect">
            <a:avLst/>
          </a:prstGeom>
          <a:ln>
            <a:solidFill>
              <a:schemeClr val="accent1"/>
            </a:solidFill>
          </a:ln>
        </p:spPr>
        <p:txBody>
          <a:bodyPr>
            <a:normAutofit/>
          </a:bodyPr>
          <a:lstStyle/>
          <a:p>
            <a:pPr marL="0" indent="0" algn="ctr">
              <a:buNone/>
            </a:pPr>
            <a:endParaRPr lang="en-US" dirty="0" smtClean="0">
              <a:solidFill>
                <a:schemeClr val="accent2">
                  <a:lumMod val="75000"/>
                </a:schemeClr>
              </a:solidFill>
            </a:endParaRPr>
          </a:p>
          <a:p>
            <a:pPr marL="0" indent="0" algn="ctr">
              <a:buNone/>
            </a:pPr>
            <a:endParaRPr lang="en-US" dirty="0" smtClean="0">
              <a:solidFill>
                <a:schemeClr val="accent2">
                  <a:lumMod val="75000"/>
                </a:schemeClr>
              </a:solidFill>
            </a:endParaRPr>
          </a:p>
          <a:p>
            <a:pPr marL="0" indent="0" algn="ctr">
              <a:buNone/>
            </a:pPr>
            <a:r>
              <a:rPr lang="en-US" sz="2200" b="1" dirty="0" smtClean="0">
                <a:solidFill>
                  <a:schemeClr val="accent2">
                    <a:lumMod val="75000"/>
                  </a:schemeClr>
                </a:solidFill>
                <a:latin typeface="Corbel" panose="020B0503020204020204" pitchFamily="34" charset="0"/>
              </a:rPr>
              <a:t>BERAT</a:t>
            </a:r>
          </a:p>
          <a:p>
            <a:pPr marL="0" indent="0" algn="ctr">
              <a:buNone/>
            </a:pPr>
            <a:r>
              <a:rPr lang="en-US" sz="2200" b="1" dirty="0" smtClean="0">
                <a:solidFill>
                  <a:schemeClr val="accent2">
                    <a:lumMod val="75000"/>
                  </a:schemeClr>
                </a:solidFill>
                <a:latin typeface="Corbel" panose="020B0503020204020204" pitchFamily="34" charset="0"/>
              </a:rPr>
              <a:t>GJIROKASTER</a:t>
            </a:r>
          </a:p>
          <a:p>
            <a:pPr marL="0" indent="0" algn="ctr">
              <a:buNone/>
            </a:pPr>
            <a:r>
              <a:rPr lang="en-US" sz="2200" b="1" dirty="0" smtClean="0">
                <a:solidFill>
                  <a:schemeClr val="accent2">
                    <a:lumMod val="75000"/>
                  </a:schemeClr>
                </a:solidFill>
                <a:latin typeface="Corbel" panose="020B0503020204020204" pitchFamily="34" charset="0"/>
              </a:rPr>
              <a:t>KORCE</a:t>
            </a:r>
          </a:p>
          <a:p>
            <a:pPr marL="0" indent="0" algn="ctr">
              <a:buNone/>
            </a:pPr>
            <a:r>
              <a:rPr lang="en-US" sz="2200" b="1" dirty="0" smtClean="0">
                <a:solidFill>
                  <a:schemeClr val="accent2">
                    <a:lumMod val="75000"/>
                  </a:schemeClr>
                </a:solidFill>
                <a:latin typeface="Corbel" panose="020B0503020204020204" pitchFamily="34" charset="0"/>
              </a:rPr>
              <a:t>VLORE</a:t>
            </a:r>
            <a:endParaRPr lang="el-GR" sz="2200" b="1" dirty="0">
              <a:solidFill>
                <a:schemeClr val="accent2">
                  <a:lumMod val="75000"/>
                </a:schemeClr>
              </a:solidFill>
              <a:latin typeface="Corbel" panose="020B0503020204020204" pitchFamily="34" charset="0"/>
            </a:endParaRPr>
          </a:p>
        </p:txBody>
      </p:sp>
      <p:sp>
        <p:nvSpPr>
          <p:cNvPr id="8" name="TextBox 7"/>
          <p:cNvSpPr txBox="1"/>
          <p:nvPr/>
        </p:nvSpPr>
        <p:spPr>
          <a:xfrm>
            <a:off x="251520" y="980728"/>
            <a:ext cx="2160240" cy="369332"/>
          </a:xfrm>
          <a:prstGeom prst="rect">
            <a:avLst/>
          </a:prstGeom>
          <a:noFill/>
        </p:spPr>
        <p:txBody>
          <a:bodyPr wrap="square" rtlCol="0">
            <a:spAutoFit/>
          </a:bodyPr>
          <a:lstStyle/>
          <a:p>
            <a:r>
              <a:rPr lang="el-GR" b="1" dirty="0" smtClean="0">
                <a:solidFill>
                  <a:srgbClr val="0070C0"/>
                </a:solidFill>
              </a:rPr>
              <a:t>ΕΛΛΑΔΑ</a:t>
            </a:r>
            <a:endParaRPr lang="el-GR" b="1" dirty="0">
              <a:solidFill>
                <a:srgbClr val="0070C0"/>
              </a:solidFill>
            </a:endParaRPr>
          </a:p>
        </p:txBody>
      </p:sp>
      <p:sp>
        <p:nvSpPr>
          <p:cNvPr id="9" name="TextBox 8"/>
          <p:cNvSpPr txBox="1"/>
          <p:nvPr/>
        </p:nvSpPr>
        <p:spPr>
          <a:xfrm>
            <a:off x="2699792" y="1052512"/>
            <a:ext cx="2160240" cy="369332"/>
          </a:xfrm>
          <a:prstGeom prst="rect">
            <a:avLst/>
          </a:prstGeom>
          <a:noFill/>
        </p:spPr>
        <p:txBody>
          <a:bodyPr wrap="square" rtlCol="0">
            <a:spAutoFit/>
          </a:bodyPr>
          <a:lstStyle/>
          <a:p>
            <a:r>
              <a:rPr lang="el-GR" b="1" dirty="0" smtClean="0">
                <a:solidFill>
                  <a:srgbClr val="C00000"/>
                </a:solidFill>
              </a:rPr>
              <a:t>ΑΛΒΑΝΙΑ</a:t>
            </a:r>
            <a:endParaRPr lang="el-GR" b="1" dirty="0">
              <a:solidFill>
                <a:srgbClr val="C00000"/>
              </a:solidFill>
            </a:endParaRPr>
          </a:p>
        </p:txBody>
      </p:sp>
    </p:spTree>
    <p:extLst>
      <p:ext uri="{BB962C8B-B14F-4D97-AF65-F5344CB8AC3E}">
        <p14:creationId xmlns:p14="http://schemas.microsoft.com/office/powerpoint/2010/main" val="29775299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548680"/>
            <a:ext cx="9572872" cy="720080"/>
          </a:xfrm>
        </p:spPr>
        <p:txBody>
          <a:bodyPr>
            <a:noAutofit/>
          </a:bodyPr>
          <a:lstStyle/>
          <a:p>
            <a:pPr algn="ctr"/>
            <a:r>
              <a:rPr lang="el-GR" sz="3200" b="1" dirty="0" smtClean="0">
                <a:solidFill>
                  <a:schemeClr val="accent2"/>
                </a:solidFill>
                <a:latin typeface="Candara" panose="020E0502030303020204" pitchFamily="34" charset="0"/>
              </a:rPr>
              <a:t>ΑΞΟΝΑΣ ΠΡΟΤΕΡΑΙΟΤΗΤΑΣ 1 </a:t>
            </a:r>
            <a:r>
              <a:rPr lang="el-GR" sz="3200" b="1" dirty="0" smtClean="0">
                <a:solidFill>
                  <a:schemeClr val="accent6">
                    <a:lumMod val="50000"/>
                  </a:schemeClr>
                </a:solidFill>
                <a:latin typeface="Candara" panose="020E0502030303020204" pitchFamily="34" charset="0"/>
              </a:rPr>
              <a:t/>
            </a:r>
            <a:br>
              <a:rPr lang="el-GR" sz="3200" b="1" dirty="0" smtClean="0">
                <a:solidFill>
                  <a:schemeClr val="accent6">
                    <a:lumMod val="50000"/>
                  </a:schemeClr>
                </a:solidFill>
                <a:latin typeface="Candara" panose="020E0502030303020204" pitchFamily="34" charset="0"/>
              </a:rPr>
            </a:br>
            <a:r>
              <a:rPr lang="el-GR" sz="3200" b="1" dirty="0" smtClean="0">
                <a:solidFill>
                  <a:schemeClr val="accent6">
                    <a:lumMod val="50000"/>
                  </a:schemeClr>
                </a:solidFill>
                <a:latin typeface="Candara" panose="020E0502030303020204" pitchFamily="34" charset="0"/>
              </a:rPr>
              <a:t>Βιώσιμο Περιβάλλον &amp; Μεταφορές</a:t>
            </a:r>
            <a:endParaRPr lang="el-GR" sz="3200" b="1" dirty="0">
              <a:solidFill>
                <a:schemeClr val="accent6">
                  <a:lumMod val="50000"/>
                </a:schemeClr>
              </a:solidFill>
              <a:latin typeface="Candara" panose="020E0502030303020204" pitchFamily="34" charset="0"/>
            </a:endParaRPr>
          </a:p>
        </p:txBody>
      </p:sp>
      <p:graphicFrame>
        <p:nvGraphicFramePr>
          <p:cNvPr id="6" name="5 - Θέση περιεχομένου"/>
          <p:cNvGraphicFramePr>
            <a:graphicFrameLocks noGrp="1"/>
          </p:cNvGraphicFramePr>
          <p:nvPr>
            <p:ph sz="quarter" idx="13"/>
            <p:extLst>
              <p:ext uri="{D42A27DB-BD31-4B8C-83A1-F6EECF244321}">
                <p14:modId xmlns:p14="http://schemas.microsoft.com/office/powerpoint/2010/main" val="1010233291"/>
              </p:ext>
            </p:extLst>
          </p:nvPr>
        </p:nvGraphicFramePr>
        <p:xfrm>
          <a:off x="64875" y="1124744"/>
          <a:ext cx="8990485" cy="5631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131840" y="2348880"/>
            <a:ext cx="3600399" cy="369332"/>
          </a:xfrm>
          <a:prstGeom prst="rect">
            <a:avLst/>
          </a:prstGeom>
          <a:noFill/>
        </p:spPr>
        <p:txBody>
          <a:bodyPr wrap="square" rtlCol="0">
            <a:spAutoFit/>
          </a:bodyPr>
          <a:lstStyle/>
          <a:p>
            <a:r>
              <a:rPr lang="el-GR" b="1" dirty="0" smtClean="0">
                <a:solidFill>
                  <a:srgbClr val="0070C0"/>
                </a:solidFill>
              </a:rPr>
              <a:t>Θεματικές Προτεραιότητες </a:t>
            </a:r>
            <a:endParaRPr lang="el-GR" b="1" dirty="0">
              <a:solidFill>
                <a:srgbClr val="0070C0"/>
              </a:solidFill>
            </a:endParaRPr>
          </a:p>
        </p:txBody>
      </p:sp>
      <p:sp>
        <p:nvSpPr>
          <p:cNvPr id="7" name="TextBox 6"/>
          <p:cNvSpPr txBox="1"/>
          <p:nvPr/>
        </p:nvSpPr>
        <p:spPr>
          <a:xfrm>
            <a:off x="6228184" y="1484784"/>
            <a:ext cx="2160240" cy="369332"/>
          </a:xfrm>
          <a:prstGeom prst="rect">
            <a:avLst/>
          </a:prstGeom>
          <a:noFill/>
        </p:spPr>
        <p:txBody>
          <a:bodyPr wrap="square" rtlCol="0">
            <a:spAutoFit/>
          </a:bodyPr>
          <a:lstStyle/>
          <a:p>
            <a:r>
              <a:rPr lang="el-GR" b="1" dirty="0" smtClean="0">
                <a:solidFill>
                  <a:srgbClr val="0070C0"/>
                </a:solidFill>
              </a:rPr>
              <a:t>Ειδικοί Στόχοι</a:t>
            </a:r>
            <a:endParaRPr lang="el-GR" b="1" dirty="0">
              <a:solidFill>
                <a:srgbClr val="0070C0"/>
              </a:solidFill>
            </a:endParaRPr>
          </a:p>
        </p:txBody>
      </p:sp>
      <p:sp>
        <p:nvSpPr>
          <p:cNvPr id="8" name="TextBox 7"/>
          <p:cNvSpPr txBox="1"/>
          <p:nvPr/>
        </p:nvSpPr>
        <p:spPr>
          <a:xfrm>
            <a:off x="107504" y="3080395"/>
            <a:ext cx="3600399" cy="369332"/>
          </a:xfrm>
          <a:prstGeom prst="rect">
            <a:avLst/>
          </a:prstGeom>
          <a:noFill/>
        </p:spPr>
        <p:txBody>
          <a:bodyPr wrap="square" rtlCol="0">
            <a:spAutoFit/>
          </a:bodyPr>
          <a:lstStyle/>
          <a:p>
            <a:r>
              <a:rPr lang="el-GR" b="1" dirty="0" smtClean="0">
                <a:solidFill>
                  <a:srgbClr val="0070C0"/>
                </a:solidFill>
              </a:rPr>
              <a:t>Άξονας Προτεραιότητας 1</a:t>
            </a:r>
            <a:endParaRPr lang="el-GR" b="1" dirty="0">
              <a:solidFill>
                <a:srgbClr val="0070C0"/>
              </a:solidFill>
            </a:endParaRPr>
          </a:p>
        </p:txBody>
      </p:sp>
    </p:spTree>
    <p:extLst>
      <p:ext uri="{BB962C8B-B14F-4D97-AF65-F5344CB8AC3E}">
        <p14:creationId xmlns:p14="http://schemas.microsoft.com/office/powerpoint/2010/main" val="90156554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548680"/>
            <a:ext cx="9572872" cy="720080"/>
          </a:xfrm>
        </p:spPr>
        <p:txBody>
          <a:bodyPr>
            <a:noAutofit/>
          </a:bodyPr>
          <a:lstStyle/>
          <a:p>
            <a:pPr algn="ctr"/>
            <a:r>
              <a:rPr lang="el-GR" sz="3200" b="1" dirty="0" smtClean="0">
                <a:solidFill>
                  <a:schemeClr val="accent2"/>
                </a:solidFill>
                <a:latin typeface="Candara" panose="020E0502030303020204" pitchFamily="34" charset="0"/>
              </a:rPr>
              <a:t>ΑΞΟΝΑΣ ΠΡΟΤΕΡΑΙΟΤΗΤΑΣ 2 </a:t>
            </a:r>
            <a:r>
              <a:rPr lang="el-GR" sz="3200" b="1" dirty="0" smtClean="0">
                <a:solidFill>
                  <a:schemeClr val="accent6">
                    <a:lumMod val="50000"/>
                  </a:schemeClr>
                </a:solidFill>
                <a:latin typeface="Candara" panose="020E0502030303020204" pitchFamily="34" charset="0"/>
              </a:rPr>
              <a:t/>
            </a:r>
            <a:br>
              <a:rPr lang="el-GR" sz="3200" b="1" dirty="0" smtClean="0">
                <a:solidFill>
                  <a:schemeClr val="accent6">
                    <a:lumMod val="50000"/>
                  </a:schemeClr>
                </a:solidFill>
                <a:latin typeface="Candara" panose="020E0502030303020204" pitchFamily="34" charset="0"/>
              </a:rPr>
            </a:br>
            <a:r>
              <a:rPr lang="el-GR" sz="3200" b="1" dirty="0" smtClean="0">
                <a:solidFill>
                  <a:schemeClr val="accent6">
                    <a:lumMod val="50000"/>
                  </a:schemeClr>
                </a:solidFill>
                <a:latin typeface="Candara" panose="020E0502030303020204" pitchFamily="34" charset="0"/>
              </a:rPr>
              <a:t>Ενίσχυση Τοπικής Οικονομίας</a:t>
            </a:r>
            <a:endParaRPr lang="el-GR" sz="3200" b="1" dirty="0">
              <a:solidFill>
                <a:schemeClr val="accent6">
                  <a:lumMod val="50000"/>
                </a:schemeClr>
              </a:solidFill>
              <a:latin typeface="Candara" panose="020E0502030303020204" pitchFamily="34" charset="0"/>
            </a:endParaRPr>
          </a:p>
        </p:txBody>
      </p:sp>
      <p:graphicFrame>
        <p:nvGraphicFramePr>
          <p:cNvPr id="6" name="5 - Θέση περιεχομένου"/>
          <p:cNvGraphicFramePr>
            <a:graphicFrameLocks noGrp="1"/>
          </p:cNvGraphicFramePr>
          <p:nvPr>
            <p:ph sz="quarter" idx="13"/>
            <p:extLst>
              <p:ext uri="{D42A27DB-BD31-4B8C-83A1-F6EECF244321}">
                <p14:modId xmlns:p14="http://schemas.microsoft.com/office/powerpoint/2010/main" val="2549915567"/>
              </p:ext>
            </p:extLst>
          </p:nvPr>
        </p:nvGraphicFramePr>
        <p:xfrm>
          <a:off x="64875" y="1124744"/>
          <a:ext cx="8990485" cy="5631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131840" y="2348880"/>
            <a:ext cx="3600399" cy="369332"/>
          </a:xfrm>
          <a:prstGeom prst="rect">
            <a:avLst/>
          </a:prstGeom>
          <a:noFill/>
        </p:spPr>
        <p:txBody>
          <a:bodyPr wrap="square" rtlCol="0">
            <a:spAutoFit/>
          </a:bodyPr>
          <a:lstStyle/>
          <a:p>
            <a:r>
              <a:rPr lang="el-GR" b="1" dirty="0" smtClean="0">
                <a:solidFill>
                  <a:srgbClr val="0070C0"/>
                </a:solidFill>
              </a:rPr>
              <a:t>Θεματικές Προτεραιότητες </a:t>
            </a:r>
            <a:endParaRPr lang="el-GR" b="1" dirty="0">
              <a:solidFill>
                <a:srgbClr val="0070C0"/>
              </a:solidFill>
            </a:endParaRPr>
          </a:p>
        </p:txBody>
      </p:sp>
      <p:sp>
        <p:nvSpPr>
          <p:cNvPr id="7" name="TextBox 6"/>
          <p:cNvSpPr txBox="1"/>
          <p:nvPr/>
        </p:nvSpPr>
        <p:spPr>
          <a:xfrm>
            <a:off x="6228184" y="1484784"/>
            <a:ext cx="2160240" cy="369332"/>
          </a:xfrm>
          <a:prstGeom prst="rect">
            <a:avLst/>
          </a:prstGeom>
          <a:noFill/>
        </p:spPr>
        <p:txBody>
          <a:bodyPr wrap="square" rtlCol="0">
            <a:spAutoFit/>
          </a:bodyPr>
          <a:lstStyle/>
          <a:p>
            <a:r>
              <a:rPr lang="el-GR" b="1" dirty="0" smtClean="0">
                <a:solidFill>
                  <a:srgbClr val="0070C0"/>
                </a:solidFill>
              </a:rPr>
              <a:t>Ειδικοί Στόχοι</a:t>
            </a:r>
            <a:endParaRPr lang="el-GR" b="1" dirty="0">
              <a:solidFill>
                <a:srgbClr val="0070C0"/>
              </a:solidFill>
            </a:endParaRPr>
          </a:p>
        </p:txBody>
      </p:sp>
      <p:sp>
        <p:nvSpPr>
          <p:cNvPr id="8" name="TextBox 7"/>
          <p:cNvSpPr txBox="1"/>
          <p:nvPr/>
        </p:nvSpPr>
        <p:spPr>
          <a:xfrm>
            <a:off x="107504" y="3080395"/>
            <a:ext cx="3600399" cy="369332"/>
          </a:xfrm>
          <a:prstGeom prst="rect">
            <a:avLst/>
          </a:prstGeom>
          <a:noFill/>
        </p:spPr>
        <p:txBody>
          <a:bodyPr wrap="square" rtlCol="0">
            <a:spAutoFit/>
          </a:bodyPr>
          <a:lstStyle/>
          <a:p>
            <a:r>
              <a:rPr lang="el-GR" b="1" dirty="0" smtClean="0">
                <a:solidFill>
                  <a:srgbClr val="0070C0"/>
                </a:solidFill>
              </a:rPr>
              <a:t>Άξονας Προτεραιότητας 1</a:t>
            </a:r>
            <a:endParaRPr lang="el-GR" b="1" dirty="0">
              <a:solidFill>
                <a:srgbClr val="0070C0"/>
              </a:solidFill>
            </a:endParaRPr>
          </a:p>
        </p:txBody>
      </p:sp>
    </p:spTree>
    <p:extLst>
      <p:ext uri="{BB962C8B-B14F-4D97-AF65-F5344CB8AC3E}">
        <p14:creationId xmlns:p14="http://schemas.microsoft.com/office/powerpoint/2010/main" val="37540097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72991" y="1844824"/>
            <a:ext cx="5129543" cy="2667001"/>
          </a:xfrm>
        </p:spPr>
        <p:txBody>
          <a:bodyPr>
            <a:normAutofit fontScale="90000"/>
          </a:bodyPr>
          <a:lstStyle/>
          <a:p>
            <a:r>
              <a:rPr lang="el-GR" dirty="0" smtClean="0"/>
              <a:t>ΔΙΑΣΥΝΟΡΙΑΚΟ </a:t>
            </a:r>
            <a:r>
              <a:rPr lang="el-GR" dirty="0" err="1" smtClean="0"/>
              <a:t>ΠροΓΡΑΜΜΑ</a:t>
            </a:r>
            <a:r>
              <a:rPr lang="el-GR" dirty="0" smtClean="0"/>
              <a:t/>
            </a:r>
            <a:br>
              <a:rPr lang="el-GR" dirty="0" smtClean="0"/>
            </a:br>
            <a:r>
              <a:rPr lang="el-GR" dirty="0" smtClean="0"/>
              <a:t>ΕΛΛΑΔΑ – Π.Γ.Δ.Μ.</a:t>
            </a:r>
            <a:br>
              <a:rPr lang="el-GR" dirty="0" smtClean="0"/>
            </a:br>
            <a:r>
              <a:rPr lang="el-GR" dirty="0" smtClean="0"/>
              <a:t>2014 - 2020</a:t>
            </a:r>
            <a:r>
              <a:rPr lang="el-GR" dirty="0"/>
              <a:t/>
            </a:r>
            <a:br>
              <a:rPr lang="el-GR" dirty="0"/>
            </a:br>
            <a:endParaRPr lang="el-GR" dirty="0"/>
          </a:p>
        </p:txBody>
      </p:sp>
    </p:spTree>
    <p:extLst>
      <p:ext uri="{BB962C8B-B14F-4D97-AF65-F5344CB8AC3E}">
        <p14:creationId xmlns:p14="http://schemas.microsoft.com/office/powerpoint/2010/main" val="2070055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3"/>
          </p:nvPr>
        </p:nvSpPr>
        <p:spPr/>
        <p:txBody>
          <a:bodyPr/>
          <a:lstStyle/>
          <a:p>
            <a:endParaRPr lang="el-GR"/>
          </a:p>
        </p:txBody>
      </p:sp>
      <p:sp>
        <p:nvSpPr>
          <p:cNvPr id="4" name="Τίτλος 3"/>
          <p:cNvSpPr txBox="1">
            <a:spLocks/>
          </p:cNvSpPr>
          <p:nvPr/>
        </p:nvSpPr>
        <p:spPr>
          <a:xfrm>
            <a:off x="323528" y="0"/>
            <a:ext cx="8591550" cy="620688"/>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sz="3200" b="1" dirty="0" smtClean="0"/>
              <a:t>Περιοχή Παρέμβασης</a:t>
            </a:r>
            <a:endParaRPr lang="el-GR" sz="3200" b="1" dirty="0"/>
          </a:p>
        </p:txBody>
      </p:sp>
      <p:pic>
        <p:nvPicPr>
          <p:cNvPr id="5" name="Εικόνα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97384"/>
            <a:ext cx="85693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002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1"/>
          <p:cNvSpPr>
            <a:spLocks noChangeArrowheads="1"/>
          </p:cNvSpPr>
          <p:nvPr/>
        </p:nvSpPr>
        <p:spPr bwMode="auto">
          <a:xfrm>
            <a:off x="0" y="1285875"/>
            <a:ext cx="9144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pitchFamily="34" charset="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pitchFamily="34" charset="0"/>
              </a:defRPr>
            </a:lvl2pPr>
            <a:lvl3pPr marL="1143000" indent="-228600" eaLnBrk="0" hangingPunct="0">
              <a:spcBef>
                <a:spcPct val="20000"/>
              </a:spcBef>
              <a:buClr>
                <a:schemeClr val="accent2"/>
              </a:buClr>
              <a:buSzPct val="85000"/>
              <a:buFont typeface="Arial" pitchFamily="34" charset="0"/>
              <a:buChar char="○"/>
              <a:defRPr sz="2400">
                <a:solidFill>
                  <a:schemeClr val="tx1"/>
                </a:solidFill>
                <a:latin typeface="Arial" pitchFamily="34" charset="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pitchFamily="34" charset="0"/>
              </a:defRPr>
            </a:lvl4pPr>
            <a:lvl5pPr marL="2057400" indent="-228600" eaLnBrk="0" hangingPunct="0">
              <a:spcBef>
                <a:spcPct val="20000"/>
              </a:spcBef>
              <a:buClr>
                <a:srgbClr val="748560"/>
              </a:buClr>
              <a:buSzPct val="100000"/>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748560"/>
              </a:buClr>
              <a:buSzPct val="100000"/>
              <a:buFont typeface="Arial" pitchFamily="34" charset="0"/>
              <a:buChar char="-"/>
              <a:defRPr sz="2000">
                <a:solidFill>
                  <a:schemeClr val="tx1"/>
                </a:solidFill>
                <a:latin typeface="Arial" pitchFamily="34" charset="0"/>
              </a:defRPr>
            </a:lvl9pPr>
          </a:lstStyle>
          <a:p>
            <a:pPr eaLnBrk="1" hangingPunct="1">
              <a:spcBef>
                <a:spcPct val="0"/>
              </a:spcBef>
              <a:buClrTx/>
              <a:buSzTx/>
              <a:buFont typeface="Wingdings" pitchFamily="2" charset="2"/>
              <a:buChar char="v"/>
            </a:pPr>
            <a:r>
              <a:rPr lang="el-GR" altLang="el-GR" sz="2200" dirty="0">
                <a:solidFill>
                  <a:srgbClr val="0070C0"/>
                </a:solidFill>
                <a:latin typeface="Calibri" pitchFamily="34" charset="0"/>
                <a:cs typeface="Times New Roman" pitchFamily="18" charset="0"/>
              </a:rPr>
              <a:t> </a:t>
            </a:r>
            <a:r>
              <a:rPr lang="el-GR" altLang="el-GR" sz="2200" dirty="0">
                <a:latin typeface="Calibri" pitchFamily="34" charset="0"/>
              </a:rPr>
              <a:t>Σημαντική η συμβολή του </a:t>
            </a:r>
            <a:r>
              <a:rPr lang="en-US" altLang="el-GR" sz="2200" dirty="0" smtClean="0">
                <a:latin typeface="Calibri" pitchFamily="34" charset="0"/>
              </a:rPr>
              <a:t>INTERR</a:t>
            </a:r>
            <a:r>
              <a:rPr lang="el-GR" altLang="el-GR" sz="2200" dirty="0" smtClean="0">
                <a:latin typeface="Calibri" pitchFamily="34" charset="0"/>
              </a:rPr>
              <a:t>Ε</a:t>
            </a:r>
            <a:r>
              <a:rPr lang="en-US" altLang="el-GR" sz="2200" dirty="0" smtClean="0">
                <a:latin typeface="Calibri" pitchFamily="34" charset="0"/>
              </a:rPr>
              <a:t>G</a:t>
            </a:r>
            <a:r>
              <a:rPr lang="el-GR" altLang="el-GR" sz="2200" dirty="0" smtClean="0">
                <a:latin typeface="Calibri" pitchFamily="34" charset="0"/>
              </a:rPr>
              <a:t> </a:t>
            </a:r>
            <a:r>
              <a:rPr lang="el-GR" altLang="el-GR" sz="2200" dirty="0">
                <a:latin typeface="Calibri" pitchFamily="34" charset="0"/>
              </a:rPr>
              <a:t>στην</a:t>
            </a:r>
            <a:r>
              <a:rPr lang="el-GR" altLang="el-GR" sz="2200" i="1" dirty="0">
                <a:latin typeface="Calibri" pitchFamily="34" charset="0"/>
              </a:rPr>
              <a:t> «</a:t>
            </a:r>
            <a:r>
              <a:rPr lang="el-GR" altLang="el-GR" sz="2200" i="1" dirty="0" err="1">
                <a:latin typeface="Calibri" pitchFamily="34" charset="0"/>
              </a:rPr>
              <a:t>ευρωπαϊκοποίηση</a:t>
            </a:r>
            <a:r>
              <a:rPr lang="el-GR" altLang="el-GR" sz="2200" i="1" dirty="0">
                <a:latin typeface="Calibri" pitchFamily="34" charset="0"/>
              </a:rPr>
              <a:t>»</a:t>
            </a:r>
            <a:r>
              <a:rPr lang="el-GR" altLang="el-GR" sz="2200" dirty="0">
                <a:latin typeface="Calibri" pitchFamily="34" charset="0"/>
              </a:rPr>
              <a:t> του χωρικού σχεδιασμού </a:t>
            </a:r>
            <a:r>
              <a:rPr lang="el-GR" altLang="el-GR" sz="2200" dirty="0">
                <a:solidFill>
                  <a:srgbClr val="0070C0"/>
                </a:solidFill>
                <a:latin typeface="Calibri" pitchFamily="34" charset="0"/>
              </a:rPr>
              <a:t>(</a:t>
            </a:r>
            <a:r>
              <a:rPr lang="en-US" altLang="el-GR" sz="2200" i="1" dirty="0" err="1">
                <a:solidFill>
                  <a:srgbClr val="0070C0"/>
                </a:solidFill>
                <a:latin typeface="Calibri" pitchFamily="34" charset="0"/>
              </a:rPr>
              <a:t>Giannakourou</a:t>
            </a:r>
            <a:r>
              <a:rPr lang="el-GR" altLang="el-GR" sz="2200" i="1" dirty="0">
                <a:solidFill>
                  <a:srgbClr val="0070C0"/>
                </a:solidFill>
                <a:latin typeface="Calibri" pitchFamily="34" charset="0"/>
              </a:rPr>
              <a:t>, 2005, </a:t>
            </a:r>
            <a:r>
              <a:rPr lang="en-US" altLang="el-GR" sz="2200" i="1" dirty="0" err="1">
                <a:solidFill>
                  <a:srgbClr val="0070C0"/>
                </a:solidFill>
                <a:latin typeface="Calibri" pitchFamily="34" charset="0"/>
              </a:rPr>
              <a:t>Pedrazzini</a:t>
            </a:r>
            <a:r>
              <a:rPr lang="el-GR" altLang="el-GR" sz="2200" i="1" dirty="0">
                <a:solidFill>
                  <a:srgbClr val="0070C0"/>
                </a:solidFill>
                <a:latin typeface="Calibri" pitchFamily="34" charset="0"/>
              </a:rPr>
              <a:t>, 2005, </a:t>
            </a:r>
            <a:r>
              <a:rPr lang="en-US" altLang="el-GR" sz="2200" i="1" dirty="0" err="1">
                <a:solidFill>
                  <a:srgbClr val="0070C0"/>
                </a:solidFill>
                <a:latin typeface="Calibri" pitchFamily="34" charset="0"/>
              </a:rPr>
              <a:t>Dabinett</a:t>
            </a:r>
            <a:r>
              <a:rPr lang="en-US" altLang="el-GR" sz="2200" i="1" dirty="0">
                <a:solidFill>
                  <a:srgbClr val="0070C0"/>
                </a:solidFill>
                <a:latin typeface="Calibri" pitchFamily="34" charset="0"/>
              </a:rPr>
              <a:t> and Richardson</a:t>
            </a:r>
            <a:r>
              <a:rPr lang="el-GR" altLang="el-GR" sz="2200" i="1" dirty="0">
                <a:solidFill>
                  <a:srgbClr val="0070C0"/>
                </a:solidFill>
                <a:latin typeface="Calibri" pitchFamily="34" charset="0"/>
              </a:rPr>
              <a:t>, 2005).</a:t>
            </a:r>
          </a:p>
          <a:p>
            <a:pPr eaLnBrk="1" hangingPunct="1">
              <a:spcBef>
                <a:spcPct val="0"/>
              </a:spcBef>
              <a:buClrTx/>
              <a:buSzTx/>
              <a:buFont typeface="Wingdings" pitchFamily="2" charset="2"/>
              <a:buChar char="v"/>
            </a:pPr>
            <a:endParaRPr lang="el-GR" altLang="el-GR" sz="2200" dirty="0">
              <a:latin typeface="Calibri" pitchFamily="34" charset="0"/>
            </a:endParaRPr>
          </a:p>
          <a:p>
            <a:pPr eaLnBrk="1" hangingPunct="1">
              <a:spcBef>
                <a:spcPct val="0"/>
              </a:spcBef>
              <a:buClrTx/>
              <a:buSzTx/>
              <a:buFont typeface="Wingdings" pitchFamily="2" charset="2"/>
              <a:buChar char="v"/>
            </a:pPr>
            <a:r>
              <a:rPr lang="el-GR" altLang="el-GR" sz="2200" dirty="0">
                <a:solidFill>
                  <a:srgbClr val="0070C0"/>
                </a:solidFill>
                <a:latin typeface="Calibri" pitchFamily="34" charset="0"/>
              </a:rPr>
              <a:t> </a:t>
            </a:r>
            <a:r>
              <a:rPr lang="el-GR" altLang="el-GR" sz="2200" dirty="0">
                <a:latin typeface="Calibri" pitchFamily="34" charset="0"/>
              </a:rPr>
              <a:t>Η «ευρωπαϊκή» προστιθέμενη αξία προκύπτει μέσα από την ανταλλαγή τεχνογνωσία για την επίλυση κοινών προβλημάτων σ’ ένα υψηλότερο επίπεδο χωρικού σχεδιασμού </a:t>
            </a:r>
            <a:r>
              <a:rPr lang="el-GR" altLang="el-GR" sz="2200" i="1" dirty="0">
                <a:solidFill>
                  <a:srgbClr val="0070C0"/>
                </a:solidFill>
                <a:latin typeface="Calibri" pitchFamily="34" charset="0"/>
              </a:rPr>
              <a:t>(</a:t>
            </a:r>
            <a:r>
              <a:rPr lang="en-US" altLang="el-GR" sz="2200" i="1" dirty="0" err="1">
                <a:solidFill>
                  <a:srgbClr val="0070C0"/>
                </a:solidFill>
                <a:latin typeface="Calibri" pitchFamily="34" charset="0"/>
              </a:rPr>
              <a:t>Colomb</a:t>
            </a:r>
            <a:r>
              <a:rPr lang="el-GR" altLang="el-GR" sz="2200" i="1" dirty="0">
                <a:solidFill>
                  <a:srgbClr val="0070C0"/>
                </a:solidFill>
                <a:latin typeface="Calibri" pitchFamily="34" charset="0"/>
              </a:rPr>
              <a:t>, 2007).</a:t>
            </a:r>
          </a:p>
          <a:p>
            <a:pPr eaLnBrk="1" hangingPunct="1">
              <a:spcBef>
                <a:spcPct val="0"/>
              </a:spcBef>
              <a:buClrTx/>
              <a:buSzTx/>
              <a:buFont typeface="Wingdings" pitchFamily="2" charset="2"/>
              <a:buChar char="v"/>
            </a:pPr>
            <a:endParaRPr lang="el-GR" altLang="el-GR" sz="2200" dirty="0">
              <a:latin typeface="Calibri" pitchFamily="34" charset="0"/>
            </a:endParaRPr>
          </a:p>
          <a:p>
            <a:pPr eaLnBrk="1" hangingPunct="1">
              <a:spcBef>
                <a:spcPct val="0"/>
              </a:spcBef>
              <a:buClrTx/>
              <a:buSzTx/>
              <a:buFont typeface="Wingdings" pitchFamily="2" charset="2"/>
              <a:buChar char="v"/>
            </a:pPr>
            <a:r>
              <a:rPr lang="el-GR" altLang="el-GR" sz="2200" dirty="0">
                <a:solidFill>
                  <a:srgbClr val="0070C0"/>
                </a:solidFill>
                <a:latin typeface="Calibri" pitchFamily="34" charset="0"/>
              </a:rPr>
              <a:t> </a:t>
            </a:r>
            <a:r>
              <a:rPr lang="el-GR" altLang="el-GR" sz="2200" dirty="0">
                <a:latin typeface="Calibri" pitchFamily="34" charset="0"/>
              </a:rPr>
              <a:t>Το </a:t>
            </a:r>
            <a:r>
              <a:rPr lang="en-US" altLang="el-GR" sz="2200" dirty="0">
                <a:latin typeface="Calibri" pitchFamily="34" charset="0"/>
              </a:rPr>
              <a:t>INTERREG</a:t>
            </a:r>
            <a:r>
              <a:rPr lang="el-GR" altLang="el-GR" sz="2200" dirty="0">
                <a:latin typeface="Calibri" pitchFamily="34" charset="0"/>
              </a:rPr>
              <a:t>, ως διεθνικό πλαίσιο μεταφοράς </a:t>
            </a:r>
            <a:r>
              <a:rPr lang="el-GR" altLang="el-GR" sz="2200" i="1" dirty="0">
                <a:latin typeface="Calibri" pitchFamily="34" charset="0"/>
              </a:rPr>
              <a:t>«μάθησης»</a:t>
            </a:r>
            <a:r>
              <a:rPr lang="el-GR" altLang="el-GR" sz="2200" dirty="0">
                <a:latin typeface="Calibri" pitchFamily="34" charset="0"/>
              </a:rPr>
              <a:t> στο επίπεδο των πολιτικών, των θεσμών και των πρακτικών </a:t>
            </a:r>
            <a:r>
              <a:rPr lang="el-GR" altLang="el-GR" sz="2200" i="1" dirty="0">
                <a:solidFill>
                  <a:srgbClr val="0070C0"/>
                </a:solidFill>
                <a:latin typeface="Calibri" pitchFamily="34" charset="0"/>
              </a:rPr>
              <a:t>(</a:t>
            </a:r>
            <a:r>
              <a:rPr lang="en-US" altLang="el-GR" sz="2200" i="1" dirty="0" err="1">
                <a:solidFill>
                  <a:srgbClr val="0070C0"/>
                </a:solidFill>
                <a:latin typeface="Calibri" pitchFamily="34" charset="0"/>
              </a:rPr>
              <a:t>Dabinnett</a:t>
            </a:r>
            <a:r>
              <a:rPr lang="el-GR" altLang="el-GR" sz="2200" i="1" dirty="0">
                <a:solidFill>
                  <a:srgbClr val="0070C0"/>
                </a:solidFill>
                <a:latin typeface="Calibri" pitchFamily="34" charset="0"/>
              </a:rPr>
              <a:t>, 2006).</a:t>
            </a:r>
          </a:p>
          <a:p>
            <a:pPr eaLnBrk="1" hangingPunct="1">
              <a:spcBef>
                <a:spcPct val="0"/>
              </a:spcBef>
              <a:buClrTx/>
              <a:buSzTx/>
              <a:buFontTx/>
              <a:buNone/>
            </a:pPr>
            <a:r>
              <a:rPr lang="el-GR" altLang="el-GR" sz="2200" dirty="0">
                <a:latin typeface="Calibri" pitchFamily="34" charset="0"/>
              </a:rPr>
              <a:t> </a:t>
            </a:r>
          </a:p>
          <a:p>
            <a:pPr eaLnBrk="1" hangingPunct="1">
              <a:spcBef>
                <a:spcPct val="0"/>
              </a:spcBef>
              <a:buClrTx/>
              <a:buSzTx/>
              <a:buFont typeface="Wingdings" pitchFamily="2" charset="2"/>
              <a:buChar char="v"/>
            </a:pPr>
            <a:r>
              <a:rPr lang="el-GR" altLang="el-GR" sz="2200" dirty="0">
                <a:solidFill>
                  <a:srgbClr val="0070C0"/>
                </a:solidFill>
                <a:latin typeface="Calibri" pitchFamily="34" charset="0"/>
              </a:rPr>
              <a:t> </a:t>
            </a:r>
            <a:r>
              <a:rPr lang="el-GR" altLang="el-GR" sz="2200" dirty="0">
                <a:latin typeface="Calibri" pitchFamily="34" charset="0"/>
              </a:rPr>
              <a:t>Προγράμματα εδαφικής συνεργασίας όπως είναι το </a:t>
            </a:r>
            <a:r>
              <a:rPr lang="en-US" altLang="el-GR" sz="2200" dirty="0">
                <a:latin typeface="Calibri" pitchFamily="34" charset="0"/>
              </a:rPr>
              <a:t>INTERREG</a:t>
            </a:r>
            <a:r>
              <a:rPr lang="el-GR" altLang="el-GR" sz="2200" dirty="0">
                <a:latin typeface="Calibri" pitchFamily="34" charset="0"/>
              </a:rPr>
              <a:t>, μέσα από άτυπες πολλές φορές διαδικασίες κοινωνικοποίησης της γνώσης δίνουν τη δυνατότητα σε φορείς εθνικού, περιφερειακού ή τοπικού επιπέδου, να ενσωματώνουν νέες ιδέες και πρακτικές και να προσαρμόζουν ανάλογα τις στρατηγικές τους </a:t>
            </a:r>
            <a:r>
              <a:rPr lang="el-GR" altLang="el-GR" sz="2200" i="1" dirty="0">
                <a:solidFill>
                  <a:srgbClr val="0070C0"/>
                </a:solidFill>
                <a:latin typeface="Calibri" pitchFamily="34" charset="0"/>
              </a:rPr>
              <a:t>(</a:t>
            </a:r>
            <a:r>
              <a:rPr lang="en-US" altLang="el-GR" sz="2200" i="1" dirty="0" err="1">
                <a:solidFill>
                  <a:srgbClr val="0070C0"/>
                </a:solidFill>
                <a:latin typeface="Calibri" pitchFamily="34" charset="0"/>
              </a:rPr>
              <a:t>Giannakourou</a:t>
            </a:r>
            <a:r>
              <a:rPr lang="el-GR" altLang="el-GR" sz="2200" i="1" dirty="0">
                <a:solidFill>
                  <a:srgbClr val="0070C0"/>
                </a:solidFill>
                <a:latin typeface="Calibri" pitchFamily="34" charset="0"/>
              </a:rPr>
              <a:t>, 2005). </a:t>
            </a:r>
          </a:p>
        </p:txBody>
      </p:sp>
      <p:sp>
        <p:nvSpPr>
          <p:cNvPr id="4" name="Τίτλος 1"/>
          <p:cNvSpPr txBox="1">
            <a:spLocks/>
          </p:cNvSpPr>
          <p:nvPr/>
        </p:nvSpPr>
        <p:spPr>
          <a:xfrm>
            <a:off x="467544" y="260648"/>
            <a:ext cx="8568952" cy="720080"/>
          </a:xfrm>
          <a:prstGeom prst="rect">
            <a:avLst/>
          </a:prstGeom>
        </p:spPr>
        <p:txBody>
          <a:bodyPr>
            <a:normAutofit fontScale="97500"/>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b="1" dirty="0" smtClean="0"/>
              <a:t>Βιβλιογραφική Επισκόπηση (3)</a:t>
            </a:r>
            <a:endParaRPr lang="el-GR" b="1" dirty="0"/>
          </a:p>
        </p:txBody>
      </p:sp>
    </p:spTree>
    <p:extLst>
      <p:ext uri="{BB962C8B-B14F-4D97-AF65-F5344CB8AC3E}">
        <p14:creationId xmlns:p14="http://schemas.microsoft.com/office/powerpoint/2010/main" val="1498744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 calcmode="lin" valueType="num">
                                      <p:cBhvr additive="base">
                                        <p:cTn id="7" dur="500" fill="hold"/>
                                        <p:tgtEl>
                                          <p:spTgt spid="153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365">
                                            <p:txEl>
                                              <p:pRg st="2" end="2"/>
                                            </p:txEl>
                                          </p:spTgt>
                                        </p:tgtEl>
                                        <p:attrNameLst>
                                          <p:attrName>style.visibility</p:attrName>
                                        </p:attrNameLst>
                                      </p:cBhvr>
                                      <p:to>
                                        <p:strVal val="visible"/>
                                      </p:to>
                                    </p:set>
                                    <p:anim calcmode="lin" valueType="num">
                                      <p:cBhvr additive="base">
                                        <p:cTn id="13" dur="500" fill="hold"/>
                                        <p:tgtEl>
                                          <p:spTgt spid="1536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365">
                                            <p:txEl>
                                              <p:pRg st="4" end="4"/>
                                            </p:txEl>
                                          </p:spTgt>
                                        </p:tgtEl>
                                        <p:attrNameLst>
                                          <p:attrName>style.visibility</p:attrName>
                                        </p:attrNameLst>
                                      </p:cBhvr>
                                      <p:to>
                                        <p:strVal val="visible"/>
                                      </p:to>
                                    </p:set>
                                    <p:anim calcmode="lin" valueType="num">
                                      <p:cBhvr additive="base">
                                        <p:cTn id="19" dur="500" fill="hold"/>
                                        <p:tgtEl>
                                          <p:spTgt spid="1536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365">
                                            <p:txEl>
                                              <p:pRg st="6" end="6"/>
                                            </p:txEl>
                                          </p:spTgt>
                                        </p:tgtEl>
                                        <p:attrNameLst>
                                          <p:attrName>style.visibility</p:attrName>
                                        </p:attrNameLst>
                                      </p:cBhvr>
                                      <p:to>
                                        <p:strVal val="visible"/>
                                      </p:to>
                                    </p:set>
                                    <p:anim calcmode="lin" valueType="num">
                                      <p:cBhvr additive="base">
                                        <p:cTn id="25" dur="500" fill="hold"/>
                                        <p:tgtEl>
                                          <p:spTgt spid="1536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548680"/>
            <a:ext cx="9572872" cy="720080"/>
          </a:xfrm>
        </p:spPr>
        <p:txBody>
          <a:bodyPr>
            <a:noAutofit/>
          </a:bodyPr>
          <a:lstStyle/>
          <a:p>
            <a:pPr algn="ctr"/>
            <a:r>
              <a:rPr lang="el-GR" sz="3200" b="1" dirty="0" smtClean="0">
                <a:solidFill>
                  <a:schemeClr val="accent2"/>
                </a:solidFill>
                <a:latin typeface="Candara" panose="020E0502030303020204" pitchFamily="34" charset="0"/>
              </a:rPr>
              <a:t>ΑΞΟΝΑΣ ΠΡΟΤΕΡΑΙΟΤΗΤΑΣ 1 </a:t>
            </a:r>
            <a:r>
              <a:rPr lang="el-GR" sz="3200" b="1" dirty="0" smtClean="0">
                <a:solidFill>
                  <a:schemeClr val="accent6">
                    <a:lumMod val="50000"/>
                  </a:schemeClr>
                </a:solidFill>
                <a:latin typeface="Candara" panose="020E0502030303020204" pitchFamily="34" charset="0"/>
              </a:rPr>
              <a:t/>
            </a:r>
            <a:br>
              <a:rPr lang="el-GR" sz="3200" b="1" dirty="0" smtClean="0">
                <a:solidFill>
                  <a:schemeClr val="accent6">
                    <a:lumMod val="50000"/>
                  </a:schemeClr>
                </a:solidFill>
                <a:latin typeface="Candara" panose="020E0502030303020204" pitchFamily="34" charset="0"/>
              </a:rPr>
            </a:br>
            <a:r>
              <a:rPr lang="el-GR" sz="3200" b="1" dirty="0" smtClean="0">
                <a:solidFill>
                  <a:schemeClr val="accent6">
                    <a:lumMod val="50000"/>
                  </a:schemeClr>
                </a:solidFill>
                <a:latin typeface="Candara" panose="020E0502030303020204" pitchFamily="34" charset="0"/>
              </a:rPr>
              <a:t>Ανάπτυξη &amp; Υποστήριξη Τοπικής Οικονομίας</a:t>
            </a:r>
            <a:endParaRPr lang="el-GR" sz="3200" b="1" dirty="0">
              <a:solidFill>
                <a:schemeClr val="accent6">
                  <a:lumMod val="50000"/>
                </a:schemeClr>
              </a:solidFill>
              <a:latin typeface="Candara" panose="020E0502030303020204" pitchFamily="34" charset="0"/>
            </a:endParaRPr>
          </a:p>
        </p:txBody>
      </p:sp>
      <p:graphicFrame>
        <p:nvGraphicFramePr>
          <p:cNvPr id="6" name="5 - Θέση περιεχομένου"/>
          <p:cNvGraphicFramePr>
            <a:graphicFrameLocks noGrp="1"/>
          </p:cNvGraphicFramePr>
          <p:nvPr>
            <p:ph sz="quarter" idx="13"/>
            <p:extLst>
              <p:ext uri="{D42A27DB-BD31-4B8C-83A1-F6EECF244321}">
                <p14:modId xmlns:p14="http://schemas.microsoft.com/office/powerpoint/2010/main" val="3945105227"/>
              </p:ext>
            </p:extLst>
          </p:nvPr>
        </p:nvGraphicFramePr>
        <p:xfrm>
          <a:off x="64875" y="1124744"/>
          <a:ext cx="8990485" cy="5631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131840" y="2348880"/>
            <a:ext cx="3600399" cy="369332"/>
          </a:xfrm>
          <a:prstGeom prst="rect">
            <a:avLst/>
          </a:prstGeom>
          <a:noFill/>
        </p:spPr>
        <p:txBody>
          <a:bodyPr wrap="square" rtlCol="0">
            <a:spAutoFit/>
          </a:bodyPr>
          <a:lstStyle/>
          <a:p>
            <a:r>
              <a:rPr lang="el-GR" b="1" dirty="0" smtClean="0">
                <a:solidFill>
                  <a:srgbClr val="0070C0"/>
                </a:solidFill>
              </a:rPr>
              <a:t>Θεματικές Προτεραιότητες </a:t>
            </a:r>
            <a:endParaRPr lang="el-GR" b="1" dirty="0">
              <a:solidFill>
                <a:srgbClr val="0070C0"/>
              </a:solidFill>
            </a:endParaRPr>
          </a:p>
        </p:txBody>
      </p:sp>
      <p:sp>
        <p:nvSpPr>
          <p:cNvPr id="7" name="TextBox 6"/>
          <p:cNvSpPr txBox="1"/>
          <p:nvPr/>
        </p:nvSpPr>
        <p:spPr>
          <a:xfrm>
            <a:off x="6228184" y="1484784"/>
            <a:ext cx="2160240" cy="369332"/>
          </a:xfrm>
          <a:prstGeom prst="rect">
            <a:avLst/>
          </a:prstGeom>
          <a:noFill/>
        </p:spPr>
        <p:txBody>
          <a:bodyPr wrap="square" rtlCol="0">
            <a:spAutoFit/>
          </a:bodyPr>
          <a:lstStyle/>
          <a:p>
            <a:r>
              <a:rPr lang="el-GR" b="1" dirty="0" smtClean="0">
                <a:solidFill>
                  <a:srgbClr val="0070C0"/>
                </a:solidFill>
              </a:rPr>
              <a:t>Ειδικοί Στόχοι</a:t>
            </a:r>
            <a:endParaRPr lang="el-GR" b="1" dirty="0">
              <a:solidFill>
                <a:srgbClr val="0070C0"/>
              </a:solidFill>
            </a:endParaRPr>
          </a:p>
        </p:txBody>
      </p:sp>
      <p:sp>
        <p:nvSpPr>
          <p:cNvPr id="8" name="TextBox 7"/>
          <p:cNvSpPr txBox="1"/>
          <p:nvPr/>
        </p:nvSpPr>
        <p:spPr>
          <a:xfrm>
            <a:off x="107504" y="3080395"/>
            <a:ext cx="3600399" cy="369332"/>
          </a:xfrm>
          <a:prstGeom prst="rect">
            <a:avLst/>
          </a:prstGeom>
          <a:noFill/>
        </p:spPr>
        <p:txBody>
          <a:bodyPr wrap="square" rtlCol="0">
            <a:spAutoFit/>
          </a:bodyPr>
          <a:lstStyle/>
          <a:p>
            <a:r>
              <a:rPr lang="el-GR" b="1" dirty="0" smtClean="0">
                <a:solidFill>
                  <a:srgbClr val="0070C0"/>
                </a:solidFill>
              </a:rPr>
              <a:t>Άξονας Προτεραιότητας 1</a:t>
            </a:r>
            <a:endParaRPr lang="el-GR" b="1" dirty="0">
              <a:solidFill>
                <a:srgbClr val="0070C0"/>
              </a:solidFill>
            </a:endParaRPr>
          </a:p>
        </p:txBody>
      </p:sp>
    </p:spTree>
    <p:extLst>
      <p:ext uri="{BB962C8B-B14F-4D97-AF65-F5344CB8AC3E}">
        <p14:creationId xmlns:p14="http://schemas.microsoft.com/office/powerpoint/2010/main" val="1829979972"/>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548680"/>
            <a:ext cx="9572872" cy="720080"/>
          </a:xfrm>
        </p:spPr>
        <p:txBody>
          <a:bodyPr>
            <a:noAutofit/>
          </a:bodyPr>
          <a:lstStyle/>
          <a:p>
            <a:pPr algn="ctr"/>
            <a:r>
              <a:rPr lang="el-GR" sz="3200" b="1" dirty="0" smtClean="0">
                <a:solidFill>
                  <a:schemeClr val="accent2"/>
                </a:solidFill>
                <a:latin typeface="Candara" panose="020E0502030303020204" pitchFamily="34" charset="0"/>
              </a:rPr>
              <a:t>ΑΞΟΝΑΣ ΠΡΟΤΕΡΑΙΟΤΗΤΑΣ 1 </a:t>
            </a:r>
            <a:r>
              <a:rPr lang="el-GR" sz="3200" b="1" dirty="0" smtClean="0">
                <a:solidFill>
                  <a:schemeClr val="accent6">
                    <a:lumMod val="50000"/>
                  </a:schemeClr>
                </a:solidFill>
                <a:latin typeface="Candara" panose="020E0502030303020204" pitchFamily="34" charset="0"/>
              </a:rPr>
              <a:t/>
            </a:r>
            <a:br>
              <a:rPr lang="el-GR" sz="3200" b="1" dirty="0" smtClean="0">
                <a:solidFill>
                  <a:schemeClr val="accent6">
                    <a:lumMod val="50000"/>
                  </a:schemeClr>
                </a:solidFill>
                <a:latin typeface="Candara" panose="020E0502030303020204" pitchFamily="34" charset="0"/>
              </a:rPr>
            </a:br>
            <a:r>
              <a:rPr lang="el-GR" sz="3200" b="1" dirty="0" smtClean="0">
                <a:solidFill>
                  <a:schemeClr val="accent6">
                    <a:lumMod val="50000"/>
                  </a:schemeClr>
                </a:solidFill>
                <a:latin typeface="Candara" panose="020E0502030303020204" pitchFamily="34" charset="0"/>
              </a:rPr>
              <a:t>Ανάπτυξη &amp; Υποστήριξη Τοπικής Οικονομίας</a:t>
            </a:r>
            <a:endParaRPr lang="el-GR" sz="3200" b="1" dirty="0">
              <a:solidFill>
                <a:schemeClr val="accent6">
                  <a:lumMod val="50000"/>
                </a:schemeClr>
              </a:solidFill>
              <a:latin typeface="Candara" panose="020E0502030303020204" pitchFamily="34" charset="0"/>
            </a:endParaRPr>
          </a:p>
        </p:txBody>
      </p:sp>
      <p:graphicFrame>
        <p:nvGraphicFramePr>
          <p:cNvPr id="6" name="5 - Θέση περιεχομένου"/>
          <p:cNvGraphicFramePr>
            <a:graphicFrameLocks noGrp="1"/>
          </p:cNvGraphicFramePr>
          <p:nvPr>
            <p:ph sz="quarter" idx="13"/>
            <p:extLst>
              <p:ext uri="{D42A27DB-BD31-4B8C-83A1-F6EECF244321}">
                <p14:modId xmlns:p14="http://schemas.microsoft.com/office/powerpoint/2010/main" val="2945964775"/>
              </p:ext>
            </p:extLst>
          </p:nvPr>
        </p:nvGraphicFramePr>
        <p:xfrm>
          <a:off x="64875" y="1124744"/>
          <a:ext cx="8990485" cy="5631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131840" y="2348880"/>
            <a:ext cx="3600399" cy="369332"/>
          </a:xfrm>
          <a:prstGeom prst="rect">
            <a:avLst/>
          </a:prstGeom>
          <a:noFill/>
        </p:spPr>
        <p:txBody>
          <a:bodyPr wrap="square" rtlCol="0">
            <a:spAutoFit/>
          </a:bodyPr>
          <a:lstStyle/>
          <a:p>
            <a:r>
              <a:rPr lang="el-GR" b="1" dirty="0" smtClean="0">
                <a:solidFill>
                  <a:srgbClr val="0070C0"/>
                </a:solidFill>
              </a:rPr>
              <a:t>Θεματικές Προτεραιότητες </a:t>
            </a:r>
            <a:endParaRPr lang="el-GR" b="1" dirty="0">
              <a:solidFill>
                <a:srgbClr val="0070C0"/>
              </a:solidFill>
            </a:endParaRPr>
          </a:p>
        </p:txBody>
      </p:sp>
      <p:sp>
        <p:nvSpPr>
          <p:cNvPr id="7" name="TextBox 6"/>
          <p:cNvSpPr txBox="1"/>
          <p:nvPr/>
        </p:nvSpPr>
        <p:spPr>
          <a:xfrm>
            <a:off x="6228184" y="1484784"/>
            <a:ext cx="2160240" cy="369332"/>
          </a:xfrm>
          <a:prstGeom prst="rect">
            <a:avLst/>
          </a:prstGeom>
          <a:noFill/>
        </p:spPr>
        <p:txBody>
          <a:bodyPr wrap="square" rtlCol="0">
            <a:spAutoFit/>
          </a:bodyPr>
          <a:lstStyle/>
          <a:p>
            <a:r>
              <a:rPr lang="el-GR" b="1" dirty="0" smtClean="0">
                <a:solidFill>
                  <a:srgbClr val="0070C0"/>
                </a:solidFill>
              </a:rPr>
              <a:t>Ειδικοί Στόχοι</a:t>
            </a:r>
            <a:endParaRPr lang="el-GR" b="1" dirty="0">
              <a:solidFill>
                <a:srgbClr val="0070C0"/>
              </a:solidFill>
            </a:endParaRPr>
          </a:p>
        </p:txBody>
      </p:sp>
      <p:sp>
        <p:nvSpPr>
          <p:cNvPr id="8" name="TextBox 7"/>
          <p:cNvSpPr txBox="1"/>
          <p:nvPr/>
        </p:nvSpPr>
        <p:spPr>
          <a:xfrm>
            <a:off x="107504" y="3080395"/>
            <a:ext cx="3600399" cy="369332"/>
          </a:xfrm>
          <a:prstGeom prst="rect">
            <a:avLst/>
          </a:prstGeom>
          <a:noFill/>
        </p:spPr>
        <p:txBody>
          <a:bodyPr wrap="square" rtlCol="0">
            <a:spAutoFit/>
          </a:bodyPr>
          <a:lstStyle/>
          <a:p>
            <a:r>
              <a:rPr lang="el-GR" b="1" dirty="0" smtClean="0">
                <a:solidFill>
                  <a:srgbClr val="0070C0"/>
                </a:solidFill>
              </a:rPr>
              <a:t>Άξονας Προτεραιότητας 1</a:t>
            </a:r>
            <a:endParaRPr lang="el-GR" b="1" dirty="0">
              <a:solidFill>
                <a:srgbClr val="0070C0"/>
              </a:solidFill>
            </a:endParaRPr>
          </a:p>
        </p:txBody>
      </p:sp>
    </p:spTree>
    <p:extLst>
      <p:ext uri="{BB962C8B-B14F-4D97-AF65-F5344CB8AC3E}">
        <p14:creationId xmlns:p14="http://schemas.microsoft.com/office/powerpoint/2010/main" val="1665350510"/>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548680"/>
            <a:ext cx="9572872" cy="720080"/>
          </a:xfrm>
        </p:spPr>
        <p:txBody>
          <a:bodyPr>
            <a:noAutofit/>
          </a:bodyPr>
          <a:lstStyle/>
          <a:p>
            <a:pPr algn="ctr"/>
            <a:r>
              <a:rPr lang="el-GR" sz="3200" b="1" dirty="0" smtClean="0">
                <a:solidFill>
                  <a:schemeClr val="accent2"/>
                </a:solidFill>
                <a:latin typeface="Candara" panose="020E0502030303020204" pitchFamily="34" charset="0"/>
              </a:rPr>
              <a:t>ΑΞΟΝΑΣ ΠΡΟΤΕΡΑΙΟΤΗΤΑΣ 2 </a:t>
            </a:r>
            <a:r>
              <a:rPr lang="el-GR" sz="3200" b="1" dirty="0" smtClean="0">
                <a:solidFill>
                  <a:schemeClr val="accent6">
                    <a:lumMod val="50000"/>
                  </a:schemeClr>
                </a:solidFill>
                <a:latin typeface="Candara" panose="020E0502030303020204" pitchFamily="34" charset="0"/>
              </a:rPr>
              <a:t/>
            </a:r>
            <a:br>
              <a:rPr lang="el-GR" sz="3200" b="1" dirty="0" smtClean="0">
                <a:solidFill>
                  <a:schemeClr val="accent6">
                    <a:lumMod val="50000"/>
                  </a:schemeClr>
                </a:solidFill>
                <a:latin typeface="Candara" panose="020E0502030303020204" pitchFamily="34" charset="0"/>
              </a:rPr>
            </a:br>
            <a:r>
              <a:rPr lang="el-GR" sz="3200" b="1" dirty="0" smtClean="0">
                <a:solidFill>
                  <a:schemeClr val="accent6">
                    <a:lumMod val="50000"/>
                  </a:schemeClr>
                </a:solidFill>
                <a:latin typeface="Candara" panose="020E0502030303020204" pitchFamily="34" charset="0"/>
              </a:rPr>
              <a:t>Προστασία του Περιβάλλοντος - Μεταφορές</a:t>
            </a:r>
            <a:endParaRPr lang="el-GR" sz="3200" b="1" dirty="0">
              <a:solidFill>
                <a:schemeClr val="accent6">
                  <a:lumMod val="50000"/>
                </a:schemeClr>
              </a:solidFill>
              <a:latin typeface="Candara" panose="020E0502030303020204" pitchFamily="34" charset="0"/>
            </a:endParaRPr>
          </a:p>
        </p:txBody>
      </p:sp>
      <p:graphicFrame>
        <p:nvGraphicFramePr>
          <p:cNvPr id="6" name="5 - Θέση περιεχομένου"/>
          <p:cNvGraphicFramePr>
            <a:graphicFrameLocks noGrp="1"/>
          </p:cNvGraphicFramePr>
          <p:nvPr>
            <p:ph sz="quarter" idx="13"/>
            <p:extLst>
              <p:ext uri="{D42A27DB-BD31-4B8C-83A1-F6EECF244321}">
                <p14:modId xmlns:p14="http://schemas.microsoft.com/office/powerpoint/2010/main" val="1882357121"/>
              </p:ext>
            </p:extLst>
          </p:nvPr>
        </p:nvGraphicFramePr>
        <p:xfrm>
          <a:off x="64875" y="1124744"/>
          <a:ext cx="8990485" cy="5631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131840" y="2348880"/>
            <a:ext cx="3600399" cy="369332"/>
          </a:xfrm>
          <a:prstGeom prst="rect">
            <a:avLst/>
          </a:prstGeom>
          <a:noFill/>
        </p:spPr>
        <p:txBody>
          <a:bodyPr wrap="square" rtlCol="0">
            <a:spAutoFit/>
          </a:bodyPr>
          <a:lstStyle/>
          <a:p>
            <a:r>
              <a:rPr lang="el-GR" b="1" dirty="0" smtClean="0">
                <a:solidFill>
                  <a:srgbClr val="0070C0"/>
                </a:solidFill>
              </a:rPr>
              <a:t>Θεματικές Προτεραιότητες </a:t>
            </a:r>
            <a:endParaRPr lang="el-GR" b="1" dirty="0">
              <a:solidFill>
                <a:srgbClr val="0070C0"/>
              </a:solidFill>
            </a:endParaRPr>
          </a:p>
        </p:txBody>
      </p:sp>
      <p:sp>
        <p:nvSpPr>
          <p:cNvPr id="7" name="TextBox 6"/>
          <p:cNvSpPr txBox="1"/>
          <p:nvPr/>
        </p:nvSpPr>
        <p:spPr>
          <a:xfrm>
            <a:off x="6228184" y="1484784"/>
            <a:ext cx="2160240" cy="369332"/>
          </a:xfrm>
          <a:prstGeom prst="rect">
            <a:avLst/>
          </a:prstGeom>
          <a:noFill/>
        </p:spPr>
        <p:txBody>
          <a:bodyPr wrap="square" rtlCol="0">
            <a:spAutoFit/>
          </a:bodyPr>
          <a:lstStyle/>
          <a:p>
            <a:r>
              <a:rPr lang="el-GR" b="1" dirty="0" smtClean="0">
                <a:solidFill>
                  <a:srgbClr val="0070C0"/>
                </a:solidFill>
              </a:rPr>
              <a:t>Ειδικοί Στόχοι</a:t>
            </a:r>
            <a:endParaRPr lang="el-GR" b="1" dirty="0">
              <a:solidFill>
                <a:srgbClr val="0070C0"/>
              </a:solidFill>
            </a:endParaRPr>
          </a:p>
        </p:txBody>
      </p:sp>
      <p:sp>
        <p:nvSpPr>
          <p:cNvPr id="8" name="TextBox 7"/>
          <p:cNvSpPr txBox="1"/>
          <p:nvPr/>
        </p:nvSpPr>
        <p:spPr>
          <a:xfrm>
            <a:off x="107504" y="3080395"/>
            <a:ext cx="3600399" cy="369332"/>
          </a:xfrm>
          <a:prstGeom prst="rect">
            <a:avLst/>
          </a:prstGeom>
          <a:noFill/>
        </p:spPr>
        <p:txBody>
          <a:bodyPr wrap="square" rtlCol="0">
            <a:spAutoFit/>
          </a:bodyPr>
          <a:lstStyle/>
          <a:p>
            <a:r>
              <a:rPr lang="el-GR" b="1" dirty="0" smtClean="0">
                <a:solidFill>
                  <a:srgbClr val="0070C0"/>
                </a:solidFill>
              </a:rPr>
              <a:t>Άξονας Προτεραιότητας 2</a:t>
            </a:r>
            <a:endParaRPr lang="el-GR" b="1" dirty="0">
              <a:solidFill>
                <a:srgbClr val="0070C0"/>
              </a:solidFill>
            </a:endParaRPr>
          </a:p>
        </p:txBody>
      </p:sp>
    </p:spTree>
    <p:extLst>
      <p:ext uri="{BB962C8B-B14F-4D97-AF65-F5344CB8AC3E}">
        <p14:creationId xmlns:p14="http://schemas.microsoft.com/office/powerpoint/2010/main" val="2698677421"/>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548680"/>
            <a:ext cx="9572872" cy="720080"/>
          </a:xfrm>
        </p:spPr>
        <p:txBody>
          <a:bodyPr>
            <a:noAutofit/>
          </a:bodyPr>
          <a:lstStyle/>
          <a:p>
            <a:pPr algn="ctr"/>
            <a:r>
              <a:rPr lang="el-GR" sz="3200" b="1" dirty="0" smtClean="0">
                <a:solidFill>
                  <a:schemeClr val="accent2"/>
                </a:solidFill>
                <a:latin typeface="Candara" panose="020E0502030303020204" pitchFamily="34" charset="0"/>
              </a:rPr>
              <a:t>ΑΞΟΝΑΣ ΠΡΟΤΕΡΑΙΟΤΗΤΑΣ 2 </a:t>
            </a:r>
            <a:r>
              <a:rPr lang="el-GR" sz="3200" b="1" dirty="0" smtClean="0">
                <a:solidFill>
                  <a:schemeClr val="accent6">
                    <a:lumMod val="50000"/>
                  </a:schemeClr>
                </a:solidFill>
                <a:latin typeface="Candara" panose="020E0502030303020204" pitchFamily="34" charset="0"/>
              </a:rPr>
              <a:t/>
            </a:r>
            <a:br>
              <a:rPr lang="el-GR" sz="3200" b="1" dirty="0" smtClean="0">
                <a:solidFill>
                  <a:schemeClr val="accent6">
                    <a:lumMod val="50000"/>
                  </a:schemeClr>
                </a:solidFill>
                <a:latin typeface="Candara" panose="020E0502030303020204" pitchFamily="34" charset="0"/>
              </a:rPr>
            </a:br>
            <a:r>
              <a:rPr lang="el-GR" sz="3200" b="1" dirty="0" smtClean="0">
                <a:solidFill>
                  <a:schemeClr val="accent6">
                    <a:lumMod val="50000"/>
                  </a:schemeClr>
                </a:solidFill>
                <a:latin typeface="Candara" panose="020E0502030303020204" pitchFamily="34" charset="0"/>
              </a:rPr>
              <a:t>Προστασία του Περιβάλλοντος - Μεταφορές</a:t>
            </a:r>
            <a:endParaRPr lang="el-GR" sz="3200" b="1" dirty="0">
              <a:solidFill>
                <a:schemeClr val="accent6">
                  <a:lumMod val="50000"/>
                </a:schemeClr>
              </a:solidFill>
              <a:latin typeface="Candara" panose="020E0502030303020204" pitchFamily="34" charset="0"/>
            </a:endParaRPr>
          </a:p>
        </p:txBody>
      </p:sp>
      <p:graphicFrame>
        <p:nvGraphicFramePr>
          <p:cNvPr id="6" name="5 - Θέση περιεχομένου"/>
          <p:cNvGraphicFramePr>
            <a:graphicFrameLocks noGrp="1"/>
          </p:cNvGraphicFramePr>
          <p:nvPr>
            <p:ph sz="quarter" idx="13"/>
            <p:extLst>
              <p:ext uri="{D42A27DB-BD31-4B8C-83A1-F6EECF244321}">
                <p14:modId xmlns:p14="http://schemas.microsoft.com/office/powerpoint/2010/main" val="1696800162"/>
              </p:ext>
            </p:extLst>
          </p:nvPr>
        </p:nvGraphicFramePr>
        <p:xfrm>
          <a:off x="64875" y="1124744"/>
          <a:ext cx="8990485" cy="5631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131840" y="2348880"/>
            <a:ext cx="3600399" cy="369332"/>
          </a:xfrm>
          <a:prstGeom prst="rect">
            <a:avLst/>
          </a:prstGeom>
          <a:noFill/>
        </p:spPr>
        <p:txBody>
          <a:bodyPr wrap="square" rtlCol="0">
            <a:spAutoFit/>
          </a:bodyPr>
          <a:lstStyle/>
          <a:p>
            <a:r>
              <a:rPr lang="el-GR" b="1" dirty="0" smtClean="0">
                <a:solidFill>
                  <a:srgbClr val="0070C0"/>
                </a:solidFill>
              </a:rPr>
              <a:t>Θεματικές Προτεραιότητες </a:t>
            </a:r>
            <a:endParaRPr lang="el-GR" b="1" dirty="0">
              <a:solidFill>
                <a:srgbClr val="0070C0"/>
              </a:solidFill>
            </a:endParaRPr>
          </a:p>
        </p:txBody>
      </p:sp>
      <p:sp>
        <p:nvSpPr>
          <p:cNvPr id="7" name="TextBox 6"/>
          <p:cNvSpPr txBox="1"/>
          <p:nvPr/>
        </p:nvSpPr>
        <p:spPr>
          <a:xfrm>
            <a:off x="6228184" y="1484784"/>
            <a:ext cx="2160240" cy="369332"/>
          </a:xfrm>
          <a:prstGeom prst="rect">
            <a:avLst/>
          </a:prstGeom>
          <a:noFill/>
        </p:spPr>
        <p:txBody>
          <a:bodyPr wrap="square" rtlCol="0">
            <a:spAutoFit/>
          </a:bodyPr>
          <a:lstStyle/>
          <a:p>
            <a:r>
              <a:rPr lang="el-GR" b="1" dirty="0" smtClean="0">
                <a:solidFill>
                  <a:srgbClr val="0070C0"/>
                </a:solidFill>
              </a:rPr>
              <a:t>Ειδικοί Στόχοι</a:t>
            </a:r>
            <a:endParaRPr lang="el-GR" b="1" dirty="0">
              <a:solidFill>
                <a:srgbClr val="0070C0"/>
              </a:solidFill>
            </a:endParaRPr>
          </a:p>
        </p:txBody>
      </p:sp>
      <p:sp>
        <p:nvSpPr>
          <p:cNvPr id="8" name="TextBox 7"/>
          <p:cNvSpPr txBox="1"/>
          <p:nvPr/>
        </p:nvSpPr>
        <p:spPr>
          <a:xfrm>
            <a:off x="107504" y="3080395"/>
            <a:ext cx="3600399" cy="369332"/>
          </a:xfrm>
          <a:prstGeom prst="rect">
            <a:avLst/>
          </a:prstGeom>
          <a:noFill/>
        </p:spPr>
        <p:txBody>
          <a:bodyPr wrap="square" rtlCol="0">
            <a:spAutoFit/>
          </a:bodyPr>
          <a:lstStyle/>
          <a:p>
            <a:r>
              <a:rPr lang="el-GR" b="1" dirty="0" smtClean="0">
                <a:solidFill>
                  <a:srgbClr val="0070C0"/>
                </a:solidFill>
              </a:rPr>
              <a:t>Άξονας Προτεραιότητας 2</a:t>
            </a:r>
            <a:endParaRPr lang="el-GR" b="1" dirty="0">
              <a:solidFill>
                <a:srgbClr val="0070C0"/>
              </a:solidFill>
            </a:endParaRPr>
          </a:p>
        </p:txBody>
      </p:sp>
    </p:spTree>
    <p:extLst>
      <p:ext uri="{BB962C8B-B14F-4D97-AF65-F5344CB8AC3E}">
        <p14:creationId xmlns:p14="http://schemas.microsoft.com/office/powerpoint/2010/main" val="953292207"/>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72991" y="1844824"/>
            <a:ext cx="5129543" cy="2667001"/>
          </a:xfrm>
        </p:spPr>
        <p:txBody>
          <a:bodyPr>
            <a:normAutofit fontScale="90000"/>
          </a:bodyPr>
          <a:lstStyle/>
          <a:p>
            <a:r>
              <a:rPr lang="el-GR" dirty="0" smtClean="0"/>
              <a:t>ΔΙΑΣΥΝΟΡΙΑΚΟ </a:t>
            </a:r>
            <a:r>
              <a:rPr lang="el-GR" dirty="0" err="1" smtClean="0"/>
              <a:t>ΠροΓΡΑΜΜΑ</a:t>
            </a:r>
            <a:r>
              <a:rPr lang="el-GR" dirty="0" smtClean="0"/>
              <a:t/>
            </a:r>
            <a:br>
              <a:rPr lang="el-GR" dirty="0" smtClean="0"/>
            </a:br>
            <a:r>
              <a:rPr lang="el-GR" dirty="0" smtClean="0"/>
              <a:t>ΕΛΛΑΔΑ – ΚΥΠΡΟΣ</a:t>
            </a:r>
            <a:br>
              <a:rPr lang="el-GR" dirty="0" smtClean="0"/>
            </a:br>
            <a:r>
              <a:rPr lang="el-GR" dirty="0" smtClean="0"/>
              <a:t>2014 - 2020</a:t>
            </a:r>
            <a:r>
              <a:rPr lang="el-GR" dirty="0"/>
              <a:t/>
            </a:r>
            <a:br>
              <a:rPr lang="el-GR" dirty="0"/>
            </a:br>
            <a:endParaRPr lang="el-GR" dirty="0"/>
          </a:p>
        </p:txBody>
      </p:sp>
      <p:pic>
        <p:nvPicPr>
          <p:cNvPr id="4098" name="Picture 2" descr="Logo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76" y="620688"/>
            <a:ext cx="3193900"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2095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CY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71445"/>
            <a:ext cx="8605462" cy="5391069"/>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3"/>
          <p:cNvSpPr txBox="1">
            <a:spLocks/>
          </p:cNvSpPr>
          <p:nvPr/>
        </p:nvSpPr>
        <p:spPr>
          <a:xfrm>
            <a:off x="323528" y="0"/>
            <a:ext cx="8591550" cy="620688"/>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sz="3200" b="1" dirty="0" smtClean="0"/>
              <a:t>Περιοχή Παρέμβασης</a:t>
            </a:r>
            <a:endParaRPr lang="el-GR" sz="3200" b="1" dirty="0"/>
          </a:p>
        </p:txBody>
      </p:sp>
    </p:spTree>
    <p:extLst>
      <p:ext uri="{BB962C8B-B14F-4D97-AF65-F5344CB8AC3E}">
        <p14:creationId xmlns:p14="http://schemas.microsoft.com/office/powerpoint/2010/main" val="91706112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548680"/>
            <a:ext cx="9572872" cy="720080"/>
          </a:xfrm>
        </p:spPr>
        <p:txBody>
          <a:bodyPr>
            <a:noAutofit/>
          </a:bodyPr>
          <a:lstStyle/>
          <a:p>
            <a:pPr algn="ctr"/>
            <a:r>
              <a:rPr lang="el-GR" sz="3200" b="1" dirty="0" smtClean="0">
                <a:solidFill>
                  <a:schemeClr val="accent2"/>
                </a:solidFill>
                <a:latin typeface="Candara" panose="020E0502030303020204" pitchFamily="34" charset="0"/>
              </a:rPr>
              <a:t>ΑΞΟΝΑΣ ΠΡΟΤΕΡΑΙΟΤΗΤΑΣ 1 </a:t>
            </a:r>
            <a:r>
              <a:rPr lang="el-GR" sz="3200" b="1" dirty="0" smtClean="0">
                <a:solidFill>
                  <a:schemeClr val="accent6">
                    <a:lumMod val="50000"/>
                  </a:schemeClr>
                </a:solidFill>
                <a:latin typeface="Candara" panose="020E0502030303020204" pitchFamily="34" charset="0"/>
              </a:rPr>
              <a:t/>
            </a:r>
            <a:br>
              <a:rPr lang="el-GR" sz="3200" b="1" dirty="0" smtClean="0">
                <a:solidFill>
                  <a:schemeClr val="accent6">
                    <a:lumMod val="50000"/>
                  </a:schemeClr>
                </a:solidFill>
                <a:latin typeface="Candara" panose="020E0502030303020204" pitchFamily="34" charset="0"/>
              </a:rPr>
            </a:br>
            <a:r>
              <a:rPr lang="el-GR" sz="3200" b="1" dirty="0" smtClean="0">
                <a:solidFill>
                  <a:schemeClr val="accent6">
                    <a:lumMod val="50000"/>
                  </a:schemeClr>
                </a:solidFill>
                <a:latin typeface="Candara" panose="020E0502030303020204" pitchFamily="34" charset="0"/>
              </a:rPr>
              <a:t>Ανταγωνιστικότητα</a:t>
            </a:r>
            <a:endParaRPr lang="el-GR" sz="3200" b="1" dirty="0">
              <a:solidFill>
                <a:schemeClr val="accent6">
                  <a:lumMod val="50000"/>
                </a:schemeClr>
              </a:solidFill>
              <a:latin typeface="Candara" panose="020E0502030303020204" pitchFamily="34" charset="0"/>
            </a:endParaRPr>
          </a:p>
        </p:txBody>
      </p:sp>
      <p:graphicFrame>
        <p:nvGraphicFramePr>
          <p:cNvPr id="6" name="5 - Θέση περιεχομένου"/>
          <p:cNvGraphicFramePr>
            <a:graphicFrameLocks noGrp="1"/>
          </p:cNvGraphicFramePr>
          <p:nvPr>
            <p:ph sz="quarter" idx="13"/>
            <p:extLst>
              <p:ext uri="{D42A27DB-BD31-4B8C-83A1-F6EECF244321}">
                <p14:modId xmlns:p14="http://schemas.microsoft.com/office/powerpoint/2010/main" val="3501437529"/>
              </p:ext>
            </p:extLst>
          </p:nvPr>
        </p:nvGraphicFramePr>
        <p:xfrm>
          <a:off x="64875" y="1124744"/>
          <a:ext cx="8990485" cy="5631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131840" y="2348880"/>
            <a:ext cx="3600399" cy="369332"/>
          </a:xfrm>
          <a:prstGeom prst="rect">
            <a:avLst/>
          </a:prstGeom>
          <a:noFill/>
        </p:spPr>
        <p:txBody>
          <a:bodyPr wrap="square" rtlCol="0">
            <a:spAutoFit/>
          </a:bodyPr>
          <a:lstStyle/>
          <a:p>
            <a:r>
              <a:rPr lang="el-GR" b="1" dirty="0" smtClean="0">
                <a:solidFill>
                  <a:srgbClr val="0070C0"/>
                </a:solidFill>
              </a:rPr>
              <a:t>Στρατηγικός Στόχος </a:t>
            </a:r>
            <a:endParaRPr lang="el-GR" b="1" dirty="0">
              <a:solidFill>
                <a:srgbClr val="0070C0"/>
              </a:solidFill>
            </a:endParaRPr>
          </a:p>
        </p:txBody>
      </p:sp>
      <p:sp>
        <p:nvSpPr>
          <p:cNvPr id="7" name="TextBox 6"/>
          <p:cNvSpPr txBox="1"/>
          <p:nvPr/>
        </p:nvSpPr>
        <p:spPr>
          <a:xfrm>
            <a:off x="6228184" y="1484784"/>
            <a:ext cx="2160240" cy="369332"/>
          </a:xfrm>
          <a:prstGeom prst="rect">
            <a:avLst/>
          </a:prstGeom>
          <a:noFill/>
        </p:spPr>
        <p:txBody>
          <a:bodyPr wrap="square" rtlCol="0">
            <a:spAutoFit/>
          </a:bodyPr>
          <a:lstStyle/>
          <a:p>
            <a:r>
              <a:rPr lang="el-GR" b="1" dirty="0" smtClean="0">
                <a:solidFill>
                  <a:srgbClr val="0070C0"/>
                </a:solidFill>
              </a:rPr>
              <a:t>Ειδικοί Στόχοι</a:t>
            </a:r>
            <a:endParaRPr lang="el-GR" b="1" dirty="0">
              <a:solidFill>
                <a:srgbClr val="0070C0"/>
              </a:solidFill>
            </a:endParaRPr>
          </a:p>
        </p:txBody>
      </p:sp>
      <p:sp>
        <p:nvSpPr>
          <p:cNvPr id="8" name="TextBox 7"/>
          <p:cNvSpPr txBox="1"/>
          <p:nvPr/>
        </p:nvSpPr>
        <p:spPr>
          <a:xfrm>
            <a:off x="107504" y="3080395"/>
            <a:ext cx="3600399" cy="369332"/>
          </a:xfrm>
          <a:prstGeom prst="rect">
            <a:avLst/>
          </a:prstGeom>
          <a:noFill/>
        </p:spPr>
        <p:txBody>
          <a:bodyPr wrap="square" rtlCol="0">
            <a:spAutoFit/>
          </a:bodyPr>
          <a:lstStyle/>
          <a:p>
            <a:r>
              <a:rPr lang="el-GR" b="1" dirty="0" smtClean="0">
                <a:solidFill>
                  <a:srgbClr val="0070C0"/>
                </a:solidFill>
              </a:rPr>
              <a:t>Άξονας Προτεραιότητας 1</a:t>
            </a:r>
            <a:endParaRPr lang="el-GR" b="1" dirty="0">
              <a:solidFill>
                <a:srgbClr val="0070C0"/>
              </a:solidFill>
            </a:endParaRPr>
          </a:p>
        </p:txBody>
      </p:sp>
    </p:spTree>
    <p:extLst>
      <p:ext uri="{BB962C8B-B14F-4D97-AF65-F5344CB8AC3E}">
        <p14:creationId xmlns:p14="http://schemas.microsoft.com/office/powerpoint/2010/main" val="502872182"/>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548680"/>
            <a:ext cx="9572872" cy="720080"/>
          </a:xfrm>
        </p:spPr>
        <p:txBody>
          <a:bodyPr>
            <a:noAutofit/>
          </a:bodyPr>
          <a:lstStyle/>
          <a:p>
            <a:pPr algn="ctr"/>
            <a:r>
              <a:rPr lang="el-GR" sz="3200" b="1" dirty="0" smtClean="0">
                <a:solidFill>
                  <a:schemeClr val="accent2"/>
                </a:solidFill>
                <a:latin typeface="Candara" panose="020E0502030303020204" pitchFamily="34" charset="0"/>
              </a:rPr>
              <a:t>ΑΞΟΝΑΣ ΠΡΟΤΕΡΑΙΟΤΗΤΑΣ 2 </a:t>
            </a:r>
            <a:r>
              <a:rPr lang="el-GR" sz="3200" b="1" dirty="0" smtClean="0">
                <a:solidFill>
                  <a:schemeClr val="accent6">
                    <a:lumMod val="50000"/>
                  </a:schemeClr>
                </a:solidFill>
                <a:latin typeface="Candara" panose="020E0502030303020204" pitchFamily="34" charset="0"/>
              </a:rPr>
              <a:t/>
            </a:r>
            <a:br>
              <a:rPr lang="el-GR" sz="3200" b="1" dirty="0" smtClean="0">
                <a:solidFill>
                  <a:schemeClr val="accent6">
                    <a:lumMod val="50000"/>
                  </a:schemeClr>
                </a:solidFill>
                <a:latin typeface="Candara" panose="020E0502030303020204" pitchFamily="34" charset="0"/>
              </a:rPr>
            </a:br>
            <a:r>
              <a:rPr lang="el-GR" sz="3200" b="1" dirty="0" smtClean="0">
                <a:solidFill>
                  <a:schemeClr val="accent6">
                    <a:lumMod val="50000"/>
                  </a:schemeClr>
                </a:solidFill>
                <a:latin typeface="Candara" panose="020E0502030303020204" pitchFamily="34" charset="0"/>
              </a:rPr>
              <a:t>Φυσικό &amp; Πολιτιστικό Περιβάλλον</a:t>
            </a:r>
            <a:endParaRPr lang="el-GR" sz="3200" b="1" dirty="0">
              <a:solidFill>
                <a:schemeClr val="accent6">
                  <a:lumMod val="50000"/>
                </a:schemeClr>
              </a:solidFill>
              <a:latin typeface="Candara" panose="020E0502030303020204" pitchFamily="34" charset="0"/>
            </a:endParaRPr>
          </a:p>
        </p:txBody>
      </p:sp>
      <p:graphicFrame>
        <p:nvGraphicFramePr>
          <p:cNvPr id="6" name="5 - Θέση περιεχομένου"/>
          <p:cNvGraphicFramePr>
            <a:graphicFrameLocks noGrp="1"/>
          </p:cNvGraphicFramePr>
          <p:nvPr>
            <p:ph sz="quarter" idx="13"/>
            <p:extLst>
              <p:ext uri="{D42A27DB-BD31-4B8C-83A1-F6EECF244321}">
                <p14:modId xmlns:p14="http://schemas.microsoft.com/office/powerpoint/2010/main" val="177929009"/>
              </p:ext>
            </p:extLst>
          </p:nvPr>
        </p:nvGraphicFramePr>
        <p:xfrm>
          <a:off x="64875" y="1124744"/>
          <a:ext cx="8990485" cy="5631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131840" y="2348880"/>
            <a:ext cx="3600399" cy="369332"/>
          </a:xfrm>
          <a:prstGeom prst="rect">
            <a:avLst/>
          </a:prstGeom>
          <a:noFill/>
        </p:spPr>
        <p:txBody>
          <a:bodyPr wrap="square" rtlCol="0">
            <a:spAutoFit/>
          </a:bodyPr>
          <a:lstStyle/>
          <a:p>
            <a:r>
              <a:rPr lang="el-GR" b="1" dirty="0" smtClean="0">
                <a:solidFill>
                  <a:srgbClr val="0070C0"/>
                </a:solidFill>
              </a:rPr>
              <a:t>Στρατηγικός Στόχος </a:t>
            </a:r>
            <a:endParaRPr lang="el-GR" b="1" dirty="0">
              <a:solidFill>
                <a:srgbClr val="0070C0"/>
              </a:solidFill>
            </a:endParaRPr>
          </a:p>
        </p:txBody>
      </p:sp>
      <p:sp>
        <p:nvSpPr>
          <p:cNvPr id="7" name="TextBox 6"/>
          <p:cNvSpPr txBox="1"/>
          <p:nvPr/>
        </p:nvSpPr>
        <p:spPr>
          <a:xfrm>
            <a:off x="6228184" y="1484784"/>
            <a:ext cx="2160240" cy="369332"/>
          </a:xfrm>
          <a:prstGeom prst="rect">
            <a:avLst/>
          </a:prstGeom>
          <a:noFill/>
        </p:spPr>
        <p:txBody>
          <a:bodyPr wrap="square" rtlCol="0">
            <a:spAutoFit/>
          </a:bodyPr>
          <a:lstStyle/>
          <a:p>
            <a:r>
              <a:rPr lang="el-GR" b="1" dirty="0" smtClean="0">
                <a:solidFill>
                  <a:srgbClr val="0070C0"/>
                </a:solidFill>
              </a:rPr>
              <a:t>Ειδικοί Στόχοι</a:t>
            </a:r>
            <a:endParaRPr lang="el-GR" b="1" dirty="0">
              <a:solidFill>
                <a:srgbClr val="0070C0"/>
              </a:solidFill>
            </a:endParaRPr>
          </a:p>
        </p:txBody>
      </p:sp>
      <p:sp>
        <p:nvSpPr>
          <p:cNvPr id="8" name="TextBox 7"/>
          <p:cNvSpPr txBox="1"/>
          <p:nvPr/>
        </p:nvSpPr>
        <p:spPr>
          <a:xfrm>
            <a:off x="107504" y="3080395"/>
            <a:ext cx="3600399" cy="369332"/>
          </a:xfrm>
          <a:prstGeom prst="rect">
            <a:avLst/>
          </a:prstGeom>
          <a:noFill/>
        </p:spPr>
        <p:txBody>
          <a:bodyPr wrap="square" rtlCol="0">
            <a:spAutoFit/>
          </a:bodyPr>
          <a:lstStyle/>
          <a:p>
            <a:r>
              <a:rPr lang="el-GR" b="1" dirty="0" smtClean="0">
                <a:solidFill>
                  <a:srgbClr val="0070C0"/>
                </a:solidFill>
              </a:rPr>
              <a:t>Άξονας Προτεραιότητας 2</a:t>
            </a:r>
            <a:endParaRPr lang="el-GR" b="1" dirty="0">
              <a:solidFill>
                <a:srgbClr val="0070C0"/>
              </a:solidFill>
            </a:endParaRPr>
          </a:p>
        </p:txBody>
      </p:sp>
    </p:spTree>
    <p:extLst>
      <p:ext uri="{BB962C8B-B14F-4D97-AF65-F5344CB8AC3E}">
        <p14:creationId xmlns:p14="http://schemas.microsoft.com/office/powerpoint/2010/main" val="4058775120"/>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548680"/>
            <a:ext cx="9572872" cy="720080"/>
          </a:xfrm>
        </p:spPr>
        <p:txBody>
          <a:bodyPr>
            <a:noAutofit/>
          </a:bodyPr>
          <a:lstStyle/>
          <a:p>
            <a:pPr algn="ctr"/>
            <a:r>
              <a:rPr lang="el-GR" sz="3200" b="1" dirty="0" smtClean="0">
                <a:solidFill>
                  <a:schemeClr val="accent2"/>
                </a:solidFill>
                <a:latin typeface="Candara" panose="020E0502030303020204" pitchFamily="34" charset="0"/>
              </a:rPr>
              <a:t>ΑΞΟΝΑΣ ΠΡΟΤΕΡΑΙΟΤΗΤΑΣ 3 </a:t>
            </a:r>
            <a:r>
              <a:rPr lang="el-GR" sz="3200" b="1" dirty="0" smtClean="0">
                <a:solidFill>
                  <a:schemeClr val="accent6">
                    <a:lumMod val="50000"/>
                  </a:schemeClr>
                </a:solidFill>
                <a:latin typeface="Candara" panose="020E0502030303020204" pitchFamily="34" charset="0"/>
              </a:rPr>
              <a:t/>
            </a:r>
            <a:br>
              <a:rPr lang="el-GR" sz="3200" b="1" dirty="0" smtClean="0">
                <a:solidFill>
                  <a:schemeClr val="accent6">
                    <a:lumMod val="50000"/>
                  </a:schemeClr>
                </a:solidFill>
                <a:latin typeface="Candara" panose="020E0502030303020204" pitchFamily="34" charset="0"/>
              </a:rPr>
            </a:br>
            <a:r>
              <a:rPr lang="el-GR" sz="3200" b="1" dirty="0" smtClean="0">
                <a:solidFill>
                  <a:schemeClr val="accent6">
                    <a:lumMod val="50000"/>
                  </a:schemeClr>
                </a:solidFill>
                <a:latin typeface="Candara" panose="020E0502030303020204" pitchFamily="34" charset="0"/>
              </a:rPr>
              <a:t>Προσβασιμότητα &amp; Ασφάλεια Περιοχής</a:t>
            </a:r>
            <a:endParaRPr lang="el-GR" sz="3200" b="1" dirty="0">
              <a:solidFill>
                <a:schemeClr val="accent6">
                  <a:lumMod val="50000"/>
                </a:schemeClr>
              </a:solidFill>
              <a:latin typeface="Candara" panose="020E0502030303020204" pitchFamily="34" charset="0"/>
            </a:endParaRPr>
          </a:p>
        </p:txBody>
      </p:sp>
      <p:graphicFrame>
        <p:nvGraphicFramePr>
          <p:cNvPr id="6" name="5 - Θέση περιεχομένου"/>
          <p:cNvGraphicFramePr>
            <a:graphicFrameLocks noGrp="1"/>
          </p:cNvGraphicFramePr>
          <p:nvPr>
            <p:ph sz="quarter" idx="13"/>
            <p:extLst>
              <p:ext uri="{D42A27DB-BD31-4B8C-83A1-F6EECF244321}">
                <p14:modId xmlns:p14="http://schemas.microsoft.com/office/powerpoint/2010/main" val="1947018874"/>
              </p:ext>
            </p:extLst>
          </p:nvPr>
        </p:nvGraphicFramePr>
        <p:xfrm>
          <a:off x="64875" y="1124744"/>
          <a:ext cx="8990485" cy="5631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131840" y="2348880"/>
            <a:ext cx="3600399" cy="369332"/>
          </a:xfrm>
          <a:prstGeom prst="rect">
            <a:avLst/>
          </a:prstGeom>
          <a:noFill/>
        </p:spPr>
        <p:txBody>
          <a:bodyPr wrap="square" rtlCol="0">
            <a:spAutoFit/>
          </a:bodyPr>
          <a:lstStyle/>
          <a:p>
            <a:r>
              <a:rPr lang="el-GR" b="1" dirty="0" smtClean="0">
                <a:solidFill>
                  <a:srgbClr val="0070C0"/>
                </a:solidFill>
              </a:rPr>
              <a:t>Στρατηγικός Στόχος </a:t>
            </a:r>
            <a:endParaRPr lang="el-GR" b="1" dirty="0">
              <a:solidFill>
                <a:srgbClr val="0070C0"/>
              </a:solidFill>
            </a:endParaRPr>
          </a:p>
        </p:txBody>
      </p:sp>
      <p:sp>
        <p:nvSpPr>
          <p:cNvPr id="7" name="TextBox 6"/>
          <p:cNvSpPr txBox="1"/>
          <p:nvPr/>
        </p:nvSpPr>
        <p:spPr>
          <a:xfrm>
            <a:off x="6228184" y="1484784"/>
            <a:ext cx="2160240" cy="369332"/>
          </a:xfrm>
          <a:prstGeom prst="rect">
            <a:avLst/>
          </a:prstGeom>
          <a:noFill/>
        </p:spPr>
        <p:txBody>
          <a:bodyPr wrap="square" rtlCol="0">
            <a:spAutoFit/>
          </a:bodyPr>
          <a:lstStyle/>
          <a:p>
            <a:r>
              <a:rPr lang="el-GR" b="1" dirty="0" smtClean="0">
                <a:solidFill>
                  <a:srgbClr val="0070C0"/>
                </a:solidFill>
              </a:rPr>
              <a:t>Ειδικοί Στόχοι</a:t>
            </a:r>
            <a:endParaRPr lang="el-GR" b="1" dirty="0">
              <a:solidFill>
                <a:srgbClr val="0070C0"/>
              </a:solidFill>
            </a:endParaRPr>
          </a:p>
        </p:txBody>
      </p:sp>
      <p:sp>
        <p:nvSpPr>
          <p:cNvPr id="8" name="TextBox 7"/>
          <p:cNvSpPr txBox="1"/>
          <p:nvPr/>
        </p:nvSpPr>
        <p:spPr>
          <a:xfrm>
            <a:off x="107504" y="3080395"/>
            <a:ext cx="3600399" cy="369332"/>
          </a:xfrm>
          <a:prstGeom prst="rect">
            <a:avLst/>
          </a:prstGeom>
          <a:noFill/>
        </p:spPr>
        <p:txBody>
          <a:bodyPr wrap="square" rtlCol="0">
            <a:spAutoFit/>
          </a:bodyPr>
          <a:lstStyle/>
          <a:p>
            <a:r>
              <a:rPr lang="el-GR" b="1" dirty="0" smtClean="0">
                <a:solidFill>
                  <a:srgbClr val="0070C0"/>
                </a:solidFill>
              </a:rPr>
              <a:t>Άξονας Προτεραιότητας 3</a:t>
            </a:r>
            <a:endParaRPr lang="el-GR" b="1" dirty="0">
              <a:solidFill>
                <a:srgbClr val="0070C0"/>
              </a:solidFill>
            </a:endParaRPr>
          </a:p>
        </p:txBody>
      </p:sp>
    </p:spTree>
    <p:extLst>
      <p:ext uri="{BB962C8B-B14F-4D97-AF65-F5344CB8AC3E}">
        <p14:creationId xmlns:p14="http://schemas.microsoft.com/office/powerpoint/2010/main" val="18459214"/>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72991" y="1844824"/>
            <a:ext cx="5129543" cy="2667001"/>
          </a:xfrm>
        </p:spPr>
        <p:txBody>
          <a:bodyPr>
            <a:normAutofit fontScale="90000"/>
          </a:bodyPr>
          <a:lstStyle/>
          <a:p>
            <a:r>
              <a:rPr lang="el-GR" dirty="0" smtClean="0"/>
              <a:t>ΔΙΑΣΥΝΟΡΙΑΚΟ </a:t>
            </a:r>
            <a:r>
              <a:rPr lang="el-GR" dirty="0" err="1" smtClean="0"/>
              <a:t>ΠροΓΡΑΜΜΑ</a:t>
            </a:r>
            <a:r>
              <a:rPr lang="el-GR" dirty="0" smtClean="0"/>
              <a:t/>
            </a:r>
            <a:br>
              <a:rPr lang="el-GR" dirty="0" smtClean="0"/>
            </a:br>
            <a:r>
              <a:rPr lang="el-GR" dirty="0" smtClean="0"/>
              <a:t>ΕΛΛΑΔΑ – ΙΤΑΛΙΑ</a:t>
            </a:r>
            <a:br>
              <a:rPr lang="el-GR" dirty="0" smtClean="0"/>
            </a:br>
            <a:r>
              <a:rPr lang="el-GR" dirty="0"/>
              <a:t/>
            </a:r>
            <a:br>
              <a:rPr lang="el-GR" dirty="0"/>
            </a:br>
            <a:r>
              <a:rPr lang="el-GR" dirty="0" smtClean="0"/>
              <a:t>2014 - 2020</a:t>
            </a:r>
            <a:r>
              <a:rPr lang="el-GR" dirty="0"/>
              <a:t/>
            </a:r>
            <a:br>
              <a:rPr lang="el-GR" dirty="0"/>
            </a:br>
            <a:endParaRPr lang="el-GR" dirty="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35" y="548681"/>
            <a:ext cx="2835805" cy="2052226"/>
          </a:xfrm>
          <a:prstGeom prst="rect">
            <a:avLst/>
          </a:prstGeom>
        </p:spPr>
      </p:pic>
    </p:spTree>
    <p:extLst>
      <p:ext uri="{BB962C8B-B14F-4D97-AF65-F5344CB8AC3E}">
        <p14:creationId xmlns:p14="http://schemas.microsoft.com/office/powerpoint/2010/main" val="4139007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116" y="188640"/>
            <a:ext cx="9145016" cy="720080"/>
          </a:xfrm>
        </p:spPr>
        <p:txBody>
          <a:bodyPr>
            <a:noAutofit/>
          </a:bodyPr>
          <a:lstStyle/>
          <a:p>
            <a:pPr algn="ctr"/>
            <a:r>
              <a:rPr lang="el-GR" sz="3200" b="1" dirty="0" smtClean="0">
                <a:solidFill>
                  <a:schemeClr val="accent6">
                    <a:lumMod val="50000"/>
                  </a:schemeClr>
                </a:solidFill>
                <a:latin typeface="Candara" panose="020E0502030303020204" pitchFamily="34" charset="0"/>
              </a:rPr>
              <a:t>Στρατηγική </a:t>
            </a:r>
            <a:r>
              <a:rPr lang="en-US" sz="3200" b="1" dirty="0" smtClean="0">
                <a:solidFill>
                  <a:schemeClr val="accent6">
                    <a:lumMod val="50000"/>
                  </a:schemeClr>
                </a:solidFill>
                <a:latin typeface="Candara" panose="020E0502030303020204" pitchFamily="34" charset="0"/>
              </a:rPr>
              <a:t>“</a:t>
            </a:r>
            <a:r>
              <a:rPr lang="el-GR" sz="3200" b="1" dirty="0" smtClean="0">
                <a:solidFill>
                  <a:schemeClr val="accent6">
                    <a:lumMod val="50000"/>
                  </a:schemeClr>
                </a:solidFill>
                <a:latin typeface="Candara" panose="020E0502030303020204" pitchFamily="34" charset="0"/>
              </a:rPr>
              <a:t>Ευρώπη </a:t>
            </a:r>
            <a:r>
              <a:rPr lang="el-GR" sz="3200" b="1" dirty="0">
                <a:solidFill>
                  <a:schemeClr val="accent6">
                    <a:lumMod val="50000"/>
                  </a:schemeClr>
                </a:solidFill>
                <a:latin typeface="Candara" panose="020E0502030303020204" pitchFamily="34" charset="0"/>
              </a:rPr>
              <a:t>2020</a:t>
            </a:r>
            <a:r>
              <a:rPr lang="en-US" sz="3200" b="1" dirty="0" smtClean="0">
                <a:solidFill>
                  <a:schemeClr val="accent6">
                    <a:lumMod val="50000"/>
                  </a:schemeClr>
                </a:solidFill>
                <a:latin typeface="Candara" panose="020E0502030303020204" pitchFamily="34" charset="0"/>
              </a:rPr>
              <a:t>”</a:t>
            </a:r>
            <a:r>
              <a:rPr lang="el-GR" sz="3200" b="1" dirty="0" smtClean="0">
                <a:solidFill>
                  <a:schemeClr val="accent6">
                    <a:lumMod val="50000"/>
                  </a:schemeClr>
                </a:solidFill>
                <a:latin typeface="Candara" panose="020E0502030303020204" pitchFamily="34" charset="0"/>
              </a:rPr>
              <a:t>: Στόχος μια ανάπτυξη: </a:t>
            </a:r>
            <a:endParaRPr lang="el-GR" sz="3200" b="1" dirty="0">
              <a:solidFill>
                <a:schemeClr val="accent6">
                  <a:lumMod val="50000"/>
                </a:schemeClr>
              </a:solidFill>
              <a:latin typeface="Candara" panose="020E0502030303020204" pitchFamily="34" charset="0"/>
            </a:endParaRPr>
          </a:p>
        </p:txBody>
      </p:sp>
      <p:graphicFrame>
        <p:nvGraphicFramePr>
          <p:cNvPr id="6" name="5 - Θέση περιεχομένου"/>
          <p:cNvGraphicFramePr>
            <a:graphicFrameLocks noGrp="1"/>
          </p:cNvGraphicFramePr>
          <p:nvPr>
            <p:ph sz="quarter" idx="13"/>
            <p:extLst>
              <p:ext uri="{D42A27DB-BD31-4B8C-83A1-F6EECF244321}">
                <p14:modId xmlns:p14="http://schemas.microsoft.com/office/powerpoint/2010/main" val="3435676439"/>
              </p:ext>
            </p:extLst>
          </p:nvPr>
        </p:nvGraphicFramePr>
        <p:xfrm>
          <a:off x="64875" y="1124744"/>
          <a:ext cx="8990485" cy="5631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3891826"/>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p Gr-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08720"/>
            <a:ext cx="7496175" cy="5638800"/>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3"/>
          <p:cNvSpPr txBox="1">
            <a:spLocks/>
          </p:cNvSpPr>
          <p:nvPr/>
        </p:nvSpPr>
        <p:spPr>
          <a:xfrm>
            <a:off x="323528" y="0"/>
            <a:ext cx="8591550" cy="620688"/>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sz="3200" b="1" dirty="0" smtClean="0"/>
              <a:t>Περιοχή Παρέμβασης</a:t>
            </a:r>
            <a:endParaRPr lang="el-GR" sz="3200" b="1" dirty="0"/>
          </a:p>
        </p:txBody>
      </p:sp>
    </p:spTree>
    <p:extLst>
      <p:ext uri="{BB962C8B-B14F-4D97-AF65-F5344CB8AC3E}">
        <p14:creationId xmlns:p14="http://schemas.microsoft.com/office/powerpoint/2010/main" val="709406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548680"/>
            <a:ext cx="9572872" cy="720080"/>
          </a:xfrm>
        </p:spPr>
        <p:txBody>
          <a:bodyPr>
            <a:noAutofit/>
          </a:bodyPr>
          <a:lstStyle/>
          <a:p>
            <a:pPr algn="ctr"/>
            <a:r>
              <a:rPr lang="el-GR" sz="3200" b="1" dirty="0" smtClean="0">
                <a:solidFill>
                  <a:schemeClr val="accent2"/>
                </a:solidFill>
                <a:latin typeface="Candara" panose="020E0502030303020204" pitchFamily="34" charset="0"/>
              </a:rPr>
              <a:t>ΑΞΟΝΑΣ ΠΡΟΤΕΡΑΙΟΤΗΤΑΣ 1 </a:t>
            </a:r>
            <a:r>
              <a:rPr lang="el-GR" sz="3200" b="1" dirty="0" smtClean="0">
                <a:solidFill>
                  <a:schemeClr val="accent6">
                    <a:lumMod val="50000"/>
                  </a:schemeClr>
                </a:solidFill>
                <a:latin typeface="Candara" panose="020E0502030303020204" pitchFamily="34" charset="0"/>
              </a:rPr>
              <a:t/>
            </a:r>
            <a:br>
              <a:rPr lang="el-GR" sz="3200" b="1" dirty="0" smtClean="0">
                <a:solidFill>
                  <a:schemeClr val="accent6">
                    <a:lumMod val="50000"/>
                  </a:schemeClr>
                </a:solidFill>
                <a:latin typeface="Candara" panose="020E0502030303020204" pitchFamily="34" charset="0"/>
              </a:rPr>
            </a:br>
            <a:r>
              <a:rPr lang="el-GR" sz="3200" b="1" dirty="0" smtClean="0">
                <a:solidFill>
                  <a:schemeClr val="accent6">
                    <a:lumMod val="50000"/>
                  </a:schemeClr>
                </a:solidFill>
                <a:latin typeface="Candara" panose="020E0502030303020204" pitchFamily="34" charset="0"/>
              </a:rPr>
              <a:t>Καινοτομία &amp; Ανταγωνιστικότητα</a:t>
            </a:r>
            <a:endParaRPr lang="el-GR" sz="3200" b="1" dirty="0">
              <a:solidFill>
                <a:schemeClr val="accent6">
                  <a:lumMod val="50000"/>
                </a:schemeClr>
              </a:solidFill>
              <a:latin typeface="Candara" panose="020E0502030303020204" pitchFamily="34" charset="0"/>
            </a:endParaRPr>
          </a:p>
        </p:txBody>
      </p:sp>
      <p:graphicFrame>
        <p:nvGraphicFramePr>
          <p:cNvPr id="6" name="5 - Θέση περιεχομένου"/>
          <p:cNvGraphicFramePr>
            <a:graphicFrameLocks noGrp="1"/>
          </p:cNvGraphicFramePr>
          <p:nvPr>
            <p:ph sz="quarter" idx="13"/>
            <p:extLst>
              <p:ext uri="{D42A27DB-BD31-4B8C-83A1-F6EECF244321}">
                <p14:modId xmlns:p14="http://schemas.microsoft.com/office/powerpoint/2010/main" val="2771687715"/>
              </p:ext>
            </p:extLst>
          </p:nvPr>
        </p:nvGraphicFramePr>
        <p:xfrm>
          <a:off x="64875" y="1124744"/>
          <a:ext cx="8990485" cy="5631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131840" y="2348880"/>
            <a:ext cx="3600399" cy="369332"/>
          </a:xfrm>
          <a:prstGeom prst="rect">
            <a:avLst/>
          </a:prstGeom>
          <a:noFill/>
        </p:spPr>
        <p:txBody>
          <a:bodyPr wrap="square" rtlCol="0">
            <a:spAutoFit/>
          </a:bodyPr>
          <a:lstStyle/>
          <a:p>
            <a:r>
              <a:rPr lang="el-GR" b="1" dirty="0" smtClean="0">
                <a:solidFill>
                  <a:srgbClr val="0070C0"/>
                </a:solidFill>
              </a:rPr>
              <a:t>Θεματικός Στόχος </a:t>
            </a:r>
            <a:endParaRPr lang="el-GR" b="1" dirty="0">
              <a:solidFill>
                <a:srgbClr val="0070C0"/>
              </a:solidFill>
            </a:endParaRPr>
          </a:p>
        </p:txBody>
      </p:sp>
      <p:sp>
        <p:nvSpPr>
          <p:cNvPr id="7" name="TextBox 6"/>
          <p:cNvSpPr txBox="1"/>
          <p:nvPr/>
        </p:nvSpPr>
        <p:spPr>
          <a:xfrm>
            <a:off x="6084168" y="1484784"/>
            <a:ext cx="3059832" cy="369332"/>
          </a:xfrm>
          <a:prstGeom prst="rect">
            <a:avLst/>
          </a:prstGeom>
          <a:noFill/>
        </p:spPr>
        <p:txBody>
          <a:bodyPr wrap="square" rtlCol="0">
            <a:spAutoFit/>
          </a:bodyPr>
          <a:lstStyle/>
          <a:p>
            <a:r>
              <a:rPr lang="el-GR" b="1" dirty="0" smtClean="0">
                <a:solidFill>
                  <a:srgbClr val="0070C0"/>
                </a:solidFill>
              </a:rPr>
              <a:t>Επενδυτικές Προτεραιότητες</a:t>
            </a:r>
            <a:endParaRPr lang="el-GR" b="1" dirty="0">
              <a:solidFill>
                <a:srgbClr val="0070C0"/>
              </a:solidFill>
            </a:endParaRPr>
          </a:p>
        </p:txBody>
      </p:sp>
      <p:sp>
        <p:nvSpPr>
          <p:cNvPr id="8" name="TextBox 7"/>
          <p:cNvSpPr txBox="1"/>
          <p:nvPr/>
        </p:nvSpPr>
        <p:spPr>
          <a:xfrm>
            <a:off x="107504" y="3080395"/>
            <a:ext cx="3600399" cy="369332"/>
          </a:xfrm>
          <a:prstGeom prst="rect">
            <a:avLst/>
          </a:prstGeom>
          <a:noFill/>
        </p:spPr>
        <p:txBody>
          <a:bodyPr wrap="square" rtlCol="0">
            <a:spAutoFit/>
          </a:bodyPr>
          <a:lstStyle/>
          <a:p>
            <a:r>
              <a:rPr lang="el-GR" b="1" dirty="0" smtClean="0">
                <a:solidFill>
                  <a:srgbClr val="0070C0"/>
                </a:solidFill>
              </a:rPr>
              <a:t>Άξονας Προτεραιότητας 1</a:t>
            </a:r>
            <a:endParaRPr lang="el-GR" b="1" dirty="0">
              <a:solidFill>
                <a:srgbClr val="0070C0"/>
              </a:solidFill>
            </a:endParaRPr>
          </a:p>
        </p:txBody>
      </p:sp>
    </p:spTree>
    <p:extLst>
      <p:ext uri="{BB962C8B-B14F-4D97-AF65-F5344CB8AC3E}">
        <p14:creationId xmlns:p14="http://schemas.microsoft.com/office/powerpoint/2010/main" val="735052977"/>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548680"/>
            <a:ext cx="9572872" cy="720080"/>
          </a:xfrm>
        </p:spPr>
        <p:txBody>
          <a:bodyPr>
            <a:noAutofit/>
          </a:bodyPr>
          <a:lstStyle/>
          <a:p>
            <a:pPr algn="ctr"/>
            <a:r>
              <a:rPr lang="el-GR" sz="3200" b="1" dirty="0" smtClean="0">
                <a:solidFill>
                  <a:schemeClr val="accent2"/>
                </a:solidFill>
                <a:latin typeface="Candara" panose="020E0502030303020204" pitchFamily="34" charset="0"/>
              </a:rPr>
              <a:t>ΑΞΟΝΑΣ ΠΡΟΤΕΡΑΙΟΤΗΤΑΣ 1 </a:t>
            </a:r>
            <a:r>
              <a:rPr lang="el-GR" sz="3200" b="1" dirty="0" smtClean="0">
                <a:solidFill>
                  <a:schemeClr val="accent6">
                    <a:lumMod val="50000"/>
                  </a:schemeClr>
                </a:solidFill>
                <a:latin typeface="Candara" panose="020E0502030303020204" pitchFamily="34" charset="0"/>
              </a:rPr>
              <a:t/>
            </a:r>
            <a:br>
              <a:rPr lang="el-GR" sz="3200" b="1" dirty="0" smtClean="0">
                <a:solidFill>
                  <a:schemeClr val="accent6">
                    <a:lumMod val="50000"/>
                  </a:schemeClr>
                </a:solidFill>
                <a:latin typeface="Candara" panose="020E0502030303020204" pitchFamily="34" charset="0"/>
              </a:rPr>
            </a:br>
            <a:r>
              <a:rPr lang="el-GR" sz="3200" b="1" dirty="0" smtClean="0">
                <a:solidFill>
                  <a:schemeClr val="accent6">
                    <a:lumMod val="50000"/>
                  </a:schemeClr>
                </a:solidFill>
                <a:latin typeface="Candara" panose="020E0502030303020204" pitchFamily="34" charset="0"/>
              </a:rPr>
              <a:t>Καινοτομία &amp; Ανταγωνιστικότητα</a:t>
            </a:r>
            <a:endParaRPr lang="el-GR" sz="3200" b="1" dirty="0">
              <a:solidFill>
                <a:schemeClr val="accent6">
                  <a:lumMod val="50000"/>
                </a:schemeClr>
              </a:solidFill>
              <a:latin typeface="Candara" panose="020E0502030303020204" pitchFamily="34" charset="0"/>
            </a:endParaRPr>
          </a:p>
        </p:txBody>
      </p:sp>
      <p:graphicFrame>
        <p:nvGraphicFramePr>
          <p:cNvPr id="6" name="5 - Θέση περιεχομένου"/>
          <p:cNvGraphicFramePr>
            <a:graphicFrameLocks noGrp="1"/>
          </p:cNvGraphicFramePr>
          <p:nvPr>
            <p:ph sz="quarter" idx="13"/>
            <p:extLst>
              <p:ext uri="{D42A27DB-BD31-4B8C-83A1-F6EECF244321}">
                <p14:modId xmlns:p14="http://schemas.microsoft.com/office/powerpoint/2010/main" val="812015596"/>
              </p:ext>
            </p:extLst>
          </p:nvPr>
        </p:nvGraphicFramePr>
        <p:xfrm>
          <a:off x="64875" y="1124744"/>
          <a:ext cx="8990485" cy="5631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131840" y="2348880"/>
            <a:ext cx="3600399" cy="369332"/>
          </a:xfrm>
          <a:prstGeom prst="rect">
            <a:avLst/>
          </a:prstGeom>
          <a:noFill/>
        </p:spPr>
        <p:txBody>
          <a:bodyPr wrap="square" rtlCol="0">
            <a:spAutoFit/>
          </a:bodyPr>
          <a:lstStyle/>
          <a:p>
            <a:r>
              <a:rPr lang="el-GR" b="1" dirty="0" smtClean="0">
                <a:solidFill>
                  <a:srgbClr val="0070C0"/>
                </a:solidFill>
              </a:rPr>
              <a:t>Θεματικός Στόχος </a:t>
            </a:r>
            <a:endParaRPr lang="el-GR" b="1" dirty="0">
              <a:solidFill>
                <a:srgbClr val="0070C0"/>
              </a:solidFill>
            </a:endParaRPr>
          </a:p>
        </p:txBody>
      </p:sp>
      <p:sp>
        <p:nvSpPr>
          <p:cNvPr id="7" name="TextBox 6"/>
          <p:cNvSpPr txBox="1"/>
          <p:nvPr/>
        </p:nvSpPr>
        <p:spPr>
          <a:xfrm>
            <a:off x="6084168" y="1484784"/>
            <a:ext cx="3059832" cy="369332"/>
          </a:xfrm>
          <a:prstGeom prst="rect">
            <a:avLst/>
          </a:prstGeom>
          <a:noFill/>
        </p:spPr>
        <p:txBody>
          <a:bodyPr wrap="square" rtlCol="0">
            <a:spAutoFit/>
          </a:bodyPr>
          <a:lstStyle/>
          <a:p>
            <a:r>
              <a:rPr lang="el-GR" b="1" dirty="0" smtClean="0">
                <a:solidFill>
                  <a:srgbClr val="0070C0"/>
                </a:solidFill>
              </a:rPr>
              <a:t>Επενδυτικές Προτεραιότητες</a:t>
            </a:r>
            <a:endParaRPr lang="el-GR" b="1" dirty="0">
              <a:solidFill>
                <a:srgbClr val="0070C0"/>
              </a:solidFill>
            </a:endParaRPr>
          </a:p>
        </p:txBody>
      </p:sp>
      <p:sp>
        <p:nvSpPr>
          <p:cNvPr id="8" name="TextBox 7"/>
          <p:cNvSpPr txBox="1"/>
          <p:nvPr/>
        </p:nvSpPr>
        <p:spPr>
          <a:xfrm>
            <a:off x="107504" y="3080395"/>
            <a:ext cx="3600399" cy="369332"/>
          </a:xfrm>
          <a:prstGeom prst="rect">
            <a:avLst/>
          </a:prstGeom>
          <a:noFill/>
        </p:spPr>
        <p:txBody>
          <a:bodyPr wrap="square" rtlCol="0">
            <a:spAutoFit/>
          </a:bodyPr>
          <a:lstStyle/>
          <a:p>
            <a:r>
              <a:rPr lang="el-GR" b="1" dirty="0" smtClean="0">
                <a:solidFill>
                  <a:srgbClr val="0070C0"/>
                </a:solidFill>
              </a:rPr>
              <a:t>Άξονας Προτεραιότητας 1</a:t>
            </a:r>
            <a:endParaRPr lang="el-GR" b="1" dirty="0">
              <a:solidFill>
                <a:srgbClr val="0070C0"/>
              </a:solidFill>
            </a:endParaRPr>
          </a:p>
        </p:txBody>
      </p:sp>
    </p:spTree>
    <p:extLst>
      <p:ext uri="{BB962C8B-B14F-4D97-AF65-F5344CB8AC3E}">
        <p14:creationId xmlns:p14="http://schemas.microsoft.com/office/powerpoint/2010/main" val="3962048203"/>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548680"/>
            <a:ext cx="9572872" cy="720080"/>
          </a:xfrm>
        </p:spPr>
        <p:txBody>
          <a:bodyPr>
            <a:noAutofit/>
          </a:bodyPr>
          <a:lstStyle/>
          <a:p>
            <a:pPr algn="ctr"/>
            <a:r>
              <a:rPr lang="el-GR" sz="3200" b="1" dirty="0" smtClean="0">
                <a:solidFill>
                  <a:schemeClr val="accent2"/>
                </a:solidFill>
                <a:latin typeface="Candara" panose="020E0502030303020204" pitchFamily="34" charset="0"/>
              </a:rPr>
              <a:t>ΑΞΟΝΑΣ ΠΡΟΤΕΡΑΙΟΤΗΤΑΣ 2 </a:t>
            </a:r>
            <a:r>
              <a:rPr lang="el-GR" sz="3200" b="1" dirty="0" smtClean="0">
                <a:solidFill>
                  <a:schemeClr val="accent6">
                    <a:lumMod val="50000"/>
                  </a:schemeClr>
                </a:solidFill>
                <a:latin typeface="Candara" panose="020E0502030303020204" pitchFamily="34" charset="0"/>
              </a:rPr>
              <a:t/>
            </a:r>
            <a:br>
              <a:rPr lang="el-GR" sz="3200" b="1" dirty="0" smtClean="0">
                <a:solidFill>
                  <a:schemeClr val="accent6">
                    <a:lumMod val="50000"/>
                  </a:schemeClr>
                </a:solidFill>
                <a:latin typeface="Candara" panose="020E0502030303020204" pitchFamily="34" charset="0"/>
              </a:rPr>
            </a:br>
            <a:r>
              <a:rPr lang="el-GR" sz="3200" b="1" dirty="0" smtClean="0">
                <a:solidFill>
                  <a:schemeClr val="accent6">
                    <a:lumMod val="50000"/>
                  </a:schemeClr>
                </a:solidFill>
                <a:latin typeface="Candara" panose="020E0502030303020204" pitchFamily="34" charset="0"/>
              </a:rPr>
              <a:t>Ολοκληρωμένη Περιβαλλοντική Διαχείριση</a:t>
            </a:r>
            <a:endParaRPr lang="el-GR" sz="3200" b="1" dirty="0">
              <a:solidFill>
                <a:schemeClr val="accent6">
                  <a:lumMod val="50000"/>
                </a:schemeClr>
              </a:solidFill>
              <a:latin typeface="Candara" panose="020E0502030303020204" pitchFamily="34" charset="0"/>
            </a:endParaRPr>
          </a:p>
        </p:txBody>
      </p:sp>
      <p:graphicFrame>
        <p:nvGraphicFramePr>
          <p:cNvPr id="6" name="5 - Θέση περιεχομένου"/>
          <p:cNvGraphicFramePr>
            <a:graphicFrameLocks noGrp="1"/>
          </p:cNvGraphicFramePr>
          <p:nvPr>
            <p:ph sz="quarter" idx="13"/>
            <p:extLst>
              <p:ext uri="{D42A27DB-BD31-4B8C-83A1-F6EECF244321}">
                <p14:modId xmlns:p14="http://schemas.microsoft.com/office/powerpoint/2010/main" val="997332268"/>
              </p:ext>
            </p:extLst>
          </p:nvPr>
        </p:nvGraphicFramePr>
        <p:xfrm>
          <a:off x="64875" y="1124744"/>
          <a:ext cx="8990485" cy="5631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131840" y="2348880"/>
            <a:ext cx="3600399" cy="369332"/>
          </a:xfrm>
          <a:prstGeom prst="rect">
            <a:avLst/>
          </a:prstGeom>
          <a:noFill/>
        </p:spPr>
        <p:txBody>
          <a:bodyPr wrap="square" rtlCol="0">
            <a:spAutoFit/>
          </a:bodyPr>
          <a:lstStyle/>
          <a:p>
            <a:r>
              <a:rPr lang="el-GR" b="1" dirty="0" smtClean="0">
                <a:solidFill>
                  <a:srgbClr val="0070C0"/>
                </a:solidFill>
              </a:rPr>
              <a:t>Στρατηγικός Στόχος </a:t>
            </a:r>
            <a:endParaRPr lang="el-GR" b="1" dirty="0">
              <a:solidFill>
                <a:srgbClr val="0070C0"/>
              </a:solidFill>
            </a:endParaRPr>
          </a:p>
        </p:txBody>
      </p:sp>
      <p:sp>
        <p:nvSpPr>
          <p:cNvPr id="8" name="TextBox 7"/>
          <p:cNvSpPr txBox="1"/>
          <p:nvPr/>
        </p:nvSpPr>
        <p:spPr>
          <a:xfrm>
            <a:off x="107504" y="3080395"/>
            <a:ext cx="3600399" cy="369332"/>
          </a:xfrm>
          <a:prstGeom prst="rect">
            <a:avLst/>
          </a:prstGeom>
          <a:noFill/>
        </p:spPr>
        <p:txBody>
          <a:bodyPr wrap="square" rtlCol="0">
            <a:spAutoFit/>
          </a:bodyPr>
          <a:lstStyle/>
          <a:p>
            <a:r>
              <a:rPr lang="el-GR" b="1" dirty="0" smtClean="0">
                <a:solidFill>
                  <a:srgbClr val="0070C0"/>
                </a:solidFill>
              </a:rPr>
              <a:t>Άξονας Προτεραιότητας 2</a:t>
            </a:r>
            <a:endParaRPr lang="el-GR" b="1" dirty="0">
              <a:solidFill>
                <a:srgbClr val="0070C0"/>
              </a:solidFill>
            </a:endParaRPr>
          </a:p>
        </p:txBody>
      </p:sp>
      <p:sp>
        <p:nvSpPr>
          <p:cNvPr id="9" name="TextBox 8"/>
          <p:cNvSpPr txBox="1"/>
          <p:nvPr/>
        </p:nvSpPr>
        <p:spPr>
          <a:xfrm>
            <a:off x="6084168" y="1484784"/>
            <a:ext cx="3059832" cy="369332"/>
          </a:xfrm>
          <a:prstGeom prst="rect">
            <a:avLst/>
          </a:prstGeom>
          <a:noFill/>
        </p:spPr>
        <p:txBody>
          <a:bodyPr wrap="square" rtlCol="0">
            <a:spAutoFit/>
          </a:bodyPr>
          <a:lstStyle/>
          <a:p>
            <a:r>
              <a:rPr lang="el-GR" b="1" dirty="0" smtClean="0">
                <a:solidFill>
                  <a:srgbClr val="0070C0"/>
                </a:solidFill>
              </a:rPr>
              <a:t>Επενδυτικές Προτεραιότητες</a:t>
            </a:r>
            <a:endParaRPr lang="el-GR" b="1" dirty="0">
              <a:solidFill>
                <a:srgbClr val="0070C0"/>
              </a:solidFill>
            </a:endParaRPr>
          </a:p>
        </p:txBody>
      </p:sp>
    </p:spTree>
    <p:extLst>
      <p:ext uri="{BB962C8B-B14F-4D97-AF65-F5344CB8AC3E}">
        <p14:creationId xmlns:p14="http://schemas.microsoft.com/office/powerpoint/2010/main" val="771178701"/>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548680"/>
            <a:ext cx="9572872" cy="720080"/>
          </a:xfrm>
        </p:spPr>
        <p:txBody>
          <a:bodyPr>
            <a:noAutofit/>
          </a:bodyPr>
          <a:lstStyle/>
          <a:p>
            <a:pPr algn="ctr"/>
            <a:r>
              <a:rPr lang="el-GR" sz="3200" b="1" dirty="0" smtClean="0">
                <a:solidFill>
                  <a:schemeClr val="accent2"/>
                </a:solidFill>
                <a:latin typeface="Candara" panose="020E0502030303020204" pitchFamily="34" charset="0"/>
              </a:rPr>
              <a:t>ΑΞΟΝΑΣ ΠΡΟΤΕΡΑΙΟΤΗΤΑΣ 3 </a:t>
            </a:r>
            <a:r>
              <a:rPr lang="el-GR" sz="3200" b="1" dirty="0" smtClean="0">
                <a:solidFill>
                  <a:schemeClr val="accent6">
                    <a:lumMod val="50000"/>
                  </a:schemeClr>
                </a:solidFill>
                <a:latin typeface="Candara" panose="020E0502030303020204" pitchFamily="34" charset="0"/>
              </a:rPr>
              <a:t/>
            </a:r>
            <a:br>
              <a:rPr lang="el-GR" sz="3200" b="1" dirty="0" smtClean="0">
                <a:solidFill>
                  <a:schemeClr val="accent6">
                    <a:lumMod val="50000"/>
                  </a:schemeClr>
                </a:solidFill>
                <a:latin typeface="Candara" panose="020E0502030303020204" pitchFamily="34" charset="0"/>
              </a:rPr>
            </a:br>
            <a:r>
              <a:rPr lang="el-GR" sz="3200" b="1" dirty="0" err="1" smtClean="0">
                <a:solidFill>
                  <a:schemeClr val="accent6">
                    <a:lumMod val="50000"/>
                  </a:schemeClr>
                </a:solidFill>
                <a:latin typeface="Candara" panose="020E0502030303020204" pitchFamily="34" charset="0"/>
              </a:rPr>
              <a:t>Πολυτροπικά</a:t>
            </a:r>
            <a:r>
              <a:rPr lang="el-GR" sz="3200" b="1" dirty="0" smtClean="0">
                <a:solidFill>
                  <a:schemeClr val="accent6">
                    <a:lumMod val="50000"/>
                  </a:schemeClr>
                </a:solidFill>
                <a:latin typeface="Candara" panose="020E0502030303020204" pitchFamily="34" charset="0"/>
              </a:rPr>
              <a:t> αειφόρα συστήματα μεταφορών</a:t>
            </a:r>
            <a:endParaRPr lang="el-GR" sz="3200" b="1" dirty="0">
              <a:solidFill>
                <a:schemeClr val="accent6">
                  <a:lumMod val="50000"/>
                </a:schemeClr>
              </a:solidFill>
              <a:latin typeface="Candara" panose="020E0502030303020204" pitchFamily="34" charset="0"/>
            </a:endParaRPr>
          </a:p>
        </p:txBody>
      </p:sp>
      <p:graphicFrame>
        <p:nvGraphicFramePr>
          <p:cNvPr id="6" name="5 - Θέση περιεχομένου"/>
          <p:cNvGraphicFramePr>
            <a:graphicFrameLocks noGrp="1"/>
          </p:cNvGraphicFramePr>
          <p:nvPr>
            <p:ph sz="quarter" idx="13"/>
            <p:extLst>
              <p:ext uri="{D42A27DB-BD31-4B8C-83A1-F6EECF244321}">
                <p14:modId xmlns:p14="http://schemas.microsoft.com/office/powerpoint/2010/main" val="185413722"/>
              </p:ext>
            </p:extLst>
          </p:nvPr>
        </p:nvGraphicFramePr>
        <p:xfrm>
          <a:off x="64875" y="1124744"/>
          <a:ext cx="8990485" cy="5631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131840" y="2348880"/>
            <a:ext cx="3600399" cy="369332"/>
          </a:xfrm>
          <a:prstGeom prst="rect">
            <a:avLst/>
          </a:prstGeom>
          <a:noFill/>
        </p:spPr>
        <p:txBody>
          <a:bodyPr wrap="square" rtlCol="0">
            <a:spAutoFit/>
          </a:bodyPr>
          <a:lstStyle/>
          <a:p>
            <a:r>
              <a:rPr lang="el-GR" b="1" dirty="0" smtClean="0">
                <a:solidFill>
                  <a:srgbClr val="0070C0"/>
                </a:solidFill>
              </a:rPr>
              <a:t>Στρατηγικός Στόχος </a:t>
            </a:r>
            <a:endParaRPr lang="el-GR" b="1" dirty="0">
              <a:solidFill>
                <a:srgbClr val="0070C0"/>
              </a:solidFill>
            </a:endParaRPr>
          </a:p>
        </p:txBody>
      </p:sp>
      <p:sp>
        <p:nvSpPr>
          <p:cNvPr id="7" name="TextBox 6"/>
          <p:cNvSpPr txBox="1"/>
          <p:nvPr/>
        </p:nvSpPr>
        <p:spPr>
          <a:xfrm>
            <a:off x="6228184" y="1484784"/>
            <a:ext cx="2160240" cy="369332"/>
          </a:xfrm>
          <a:prstGeom prst="rect">
            <a:avLst/>
          </a:prstGeom>
          <a:noFill/>
        </p:spPr>
        <p:txBody>
          <a:bodyPr wrap="square" rtlCol="0">
            <a:spAutoFit/>
          </a:bodyPr>
          <a:lstStyle/>
          <a:p>
            <a:r>
              <a:rPr lang="el-GR" b="1" dirty="0" smtClean="0">
                <a:solidFill>
                  <a:srgbClr val="0070C0"/>
                </a:solidFill>
              </a:rPr>
              <a:t>Ειδικοί Στόχοι</a:t>
            </a:r>
            <a:endParaRPr lang="el-GR" b="1" dirty="0">
              <a:solidFill>
                <a:srgbClr val="0070C0"/>
              </a:solidFill>
            </a:endParaRPr>
          </a:p>
        </p:txBody>
      </p:sp>
      <p:sp>
        <p:nvSpPr>
          <p:cNvPr id="8" name="TextBox 7"/>
          <p:cNvSpPr txBox="1"/>
          <p:nvPr/>
        </p:nvSpPr>
        <p:spPr>
          <a:xfrm>
            <a:off x="107504" y="3080395"/>
            <a:ext cx="3600399" cy="369332"/>
          </a:xfrm>
          <a:prstGeom prst="rect">
            <a:avLst/>
          </a:prstGeom>
          <a:noFill/>
        </p:spPr>
        <p:txBody>
          <a:bodyPr wrap="square" rtlCol="0">
            <a:spAutoFit/>
          </a:bodyPr>
          <a:lstStyle/>
          <a:p>
            <a:r>
              <a:rPr lang="el-GR" b="1" dirty="0" smtClean="0">
                <a:solidFill>
                  <a:srgbClr val="0070C0"/>
                </a:solidFill>
              </a:rPr>
              <a:t>Άξονας Προτεραιότητας 3</a:t>
            </a:r>
            <a:endParaRPr lang="el-GR" b="1" dirty="0">
              <a:solidFill>
                <a:srgbClr val="0070C0"/>
              </a:solidFill>
            </a:endParaRPr>
          </a:p>
        </p:txBody>
      </p:sp>
    </p:spTree>
    <p:extLst>
      <p:ext uri="{BB962C8B-B14F-4D97-AF65-F5344CB8AC3E}">
        <p14:creationId xmlns:p14="http://schemas.microsoft.com/office/powerpoint/2010/main" val="794755145"/>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548680"/>
            <a:ext cx="9572872" cy="720080"/>
          </a:xfrm>
        </p:spPr>
        <p:txBody>
          <a:bodyPr>
            <a:noAutofit/>
          </a:bodyPr>
          <a:lstStyle/>
          <a:p>
            <a:pPr algn="ctr"/>
            <a:r>
              <a:rPr lang="el-GR" sz="3200" b="1" dirty="0" smtClean="0">
                <a:solidFill>
                  <a:schemeClr val="accent2"/>
                </a:solidFill>
                <a:latin typeface="Candara" panose="020E0502030303020204" pitchFamily="34" charset="0"/>
              </a:rPr>
              <a:t>ΑΞΟΝΑΣ ΠΡΟΤΕΡΑΙΟΤΗΤΑΣ 3 </a:t>
            </a:r>
            <a:r>
              <a:rPr lang="el-GR" sz="3200" b="1" dirty="0" smtClean="0">
                <a:solidFill>
                  <a:schemeClr val="accent6">
                    <a:lumMod val="50000"/>
                  </a:schemeClr>
                </a:solidFill>
                <a:latin typeface="Candara" panose="020E0502030303020204" pitchFamily="34" charset="0"/>
              </a:rPr>
              <a:t/>
            </a:r>
            <a:br>
              <a:rPr lang="el-GR" sz="3200" b="1" dirty="0" smtClean="0">
                <a:solidFill>
                  <a:schemeClr val="accent6">
                    <a:lumMod val="50000"/>
                  </a:schemeClr>
                </a:solidFill>
                <a:latin typeface="Candara" panose="020E0502030303020204" pitchFamily="34" charset="0"/>
              </a:rPr>
            </a:br>
            <a:r>
              <a:rPr lang="el-GR" sz="3200" b="1" dirty="0" err="1" smtClean="0">
                <a:solidFill>
                  <a:schemeClr val="accent6">
                    <a:lumMod val="50000"/>
                  </a:schemeClr>
                </a:solidFill>
                <a:latin typeface="Candara" panose="020E0502030303020204" pitchFamily="34" charset="0"/>
              </a:rPr>
              <a:t>Πολυτροπικά</a:t>
            </a:r>
            <a:r>
              <a:rPr lang="el-GR" sz="3200" b="1" dirty="0" smtClean="0">
                <a:solidFill>
                  <a:schemeClr val="accent6">
                    <a:lumMod val="50000"/>
                  </a:schemeClr>
                </a:solidFill>
                <a:latin typeface="Candara" panose="020E0502030303020204" pitchFamily="34" charset="0"/>
              </a:rPr>
              <a:t> αειφόρα συστήματα μεταφορών</a:t>
            </a:r>
            <a:endParaRPr lang="el-GR" sz="3200" b="1" dirty="0">
              <a:solidFill>
                <a:schemeClr val="accent6">
                  <a:lumMod val="50000"/>
                </a:schemeClr>
              </a:solidFill>
              <a:latin typeface="Candara" panose="020E0502030303020204" pitchFamily="34" charset="0"/>
            </a:endParaRPr>
          </a:p>
        </p:txBody>
      </p:sp>
      <p:graphicFrame>
        <p:nvGraphicFramePr>
          <p:cNvPr id="6" name="5 - Θέση περιεχομένου"/>
          <p:cNvGraphicFramePr>
            <a:graphicFrameLocks noGrp="1"/>
          </p:cNvGraphicFramePr>
          <p:nvPr>
            <p:ph sz="quarter" idx="13"/>
            <p:extLst>
              <p:ext uri="{D42A27DB-BD31-4B8C-83A1-F6EECF244321}">
                <p14:modId xmlns:p14="http://schemas.microsoft.com/office/powerpoint/2010/main" val="3297447446"/>
              </p:ext>
            </p:extLst>
          </p:nvPr>
        </p:nvGraphicFramePr>
        <p:xfrm>
          <a:off x="64875" y="1124744"/>
          <a:ext cx="8990485" cy="5631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131840" y="2348880"/>
            <a:ext cx="3600399" cy="369332"/>
          </a:xfrm>
          <a:prstGeom prst="rect">
            <a:avLst/>
          </a:prstGeom>
          <a:noFill/>
        </p:spPr>
        <p:txBody>
          <a:bodyPr wrap="square" rtlCol="0">
            <a:spAutoFit/>
          </a:bodyPr>
          <a:lstStyle/>
          <a:p>
            <a:r>
              <a:rPr lang="el-GR" b="1" dirty="0" smtClean="0">
                <a:solidFill>
                  <a:srgbClr val="0070C0"/>
                </a:solidFill>
              </a:rPr>
              <a:t>Στρατηγικός Στόχος </a:t>
            </a:r>
            <a:endParaRPr lang="el-GR" b="1" dirty="0">
              <a:solidFill>
                <a:srgbClr val="0070C0"/>
              </a:solidFill>
            </a:endParaRPr>
          </a:p>
        </p:txBody>
      </p:sp>
      <p:sp>
        <p:nvSpPr>
          <p:cNvPr id="7" name="TextBox 6"/>
          <p:cNvSpPr txBox="1"/>
          <p:nvPr/>
        </p:nvSpPr>
        <p:spPr>
          <a:xfrm>
            <a:off x="6228184" y="1484784"/>
            <a:ext cx="2160240" cy="369332"/>
          </a:xfrm>
          <a:prstGeom prst="rect">
            <a:avLst/>
          </a:prstGeom>
          <a:noFill/>
        </p:spPr>
        <p:txBody>
          <a:bodyPr wrap="square" rtlCol="0">
            <a:spAutoFit/>
          </a:bodyPr>
          <a:lstStyle/>
          <a:p>
            <a:r>
              <a:rPr lang="el-GR" b="1" dirty="0" smtClean="0">
                <a:solidFill>
                  <a:srgbClr val="0070C0"/>
                </a:solidFill>
              </a:rPr>
              <a:t>Ειδικοί Στόχοι</a:t>
            </a:r>
            <a:endParaRPr lang="el-GR" b="1" dirty="0">
              <a:solidFill>
                <a:srgbClr val="0070C0"/>
              </a:solidFill>
            </a:endParaRPr>
          </a:p>
        </p:txBody>
      </p:sp>
      <p:sp>
        <p:nvSpPr>
          <p:cNvPr id="8" name="TextBox 7"/>
          <p:cNvSpPr txBox="1"/>
          <p:nvPr/>
        </p:nvSpPr>
        <p:spPr>
          <a:xfrm>
            <a:off x="107504" y="3080395"/>
            <a:ext cx="3600399" cy="369332"/>
          </a:xfrm>
          <a:prstGeom prst="rect">
            <a:avLst/>
          </a:prstGeom>
          <a:noFill/>
        </p:spPr>
        <p:txBody>
          <a:bodyPr wrap="square" rtlCol="0">
            <a:spAutoFit/>
          </a:bodyPr>
          <a:lstStyle/>
          <a:p>
            <a:r>
              <a:rPr lang="el-GR" b="1" dirty="0" smtClean="0">
                <a:solidFill>
                  <a:srgbClr val="0070C0"/>
                </a:solidFill>
              </a:rPr>
              <a:t>Άξονας Προτεραιότητας 3</a:t>
            </a:r>
            <a:endParaRPr lang="el-GR" b="1" dirty="0">
              <a:solidFill>
                <a:srgbClr val="0070C0"/>
              </a:solidFill>
            </a:endParaRPr>
          </a:p>
        </p:txBody>
      </p:sp>
    </p:spTree>
    <p:extLst>
      <p:ext uri="{BB962C8B-B14F-4D97-AF65-F5344CB8AC3E}">
        <p14:creationId xmlns:p14="http://schemas.microsoft.com/office/powerpoint/2010/main" val="1567819675"/>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3"/>
          </p:nvPr>
        </p:nvSpPr>
        <p:spPr>
          <a:xfrm>
            <a:off x="2915816" y="2348880"/>
            <a:ext cx="2808312" cy="1080120"/>
          </a:xfrm>
          <a:prstGeom prst="rect">
            <a:avLst/>
          </a:prstGeom>
        </p:spPr>
        <p:txBody>
          <a:bodyPr>
            <a:noAutofit/>
          </a:bodyPr>
          <a:lstStyle/>
          <a:p>
            <a:pPr algn="ctr">
              <a:buNone/>
            </a:pPr>
            <a:r>
              <a:rPr lang="el-GR" sz="2700" b="1" i="1" dirty="0" smtClean="0">
                <a:solidFill>
                  <a:schemeClr val="tx2"/>
                </a:solidFill>
                <a:latin typeface="Calibri" pitchFamily="34" charset="0"/>
              </a:rPr>
              <a:t>Ευχαριστώ </a:t>
            </a:r>
            <a:r>
              <a:rPr lang="el-GR" sz="2700" b="1" i="1" dirty="0">
                <a:solidFill>
                  <a:schemeClr val="tx2"/>
                </a:solidFill>
                <a:latin typeface="Calibri" pitchFamily="34" charset="0"/>
              </a:rPr>
              <a:t>για την προσοχή σας</a:t>
            </a:r>
          </a:p>
        </p:txBody>
      </p:sp>
      <p:pic>
        <p:nvPicPr>
          <p:cNvPr id="5" name="4 - Εικόνα" descr="MC900439257.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328301" y="188640"/>
            <a:ext cx="4151231" cy="4157108"/>
          </a:xfrm>
          <a:prstGeom prst="rect">
            <a:avLst/>
          </a:prstGeom>
          <a:scene3d>
            <a:camera prst="orthographicFront"/>
            <a:lightRig rig="threePt" dir="t"/>
          </a:scene3d>
          <a:sp3d>
            <a:bevelT/>
          </a:sp3d>
        </p:spPr>
      </p:pic>
      <p:sp>
        <p:nvSpPr>
          <p:cNvPr id="2" name="Ορθογώνιο 1"/>
          <p:cNvSpPr/>
          <p:nvPr/>
        </p:nvSpPr>
        <p:spPr>
          <a:xfrm>
            <a:off x="2987824" y="4725144"/>
            <a:ext cx="3688888" cy="1937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i="1" dirty="0" err="1">
                <a:solidFill>
                  <a:schemeClr val="tx1">
                    <a:lumMod val="95000"/>
                  </a:schemeClr>
                </a:solidFill>
                <a:cs typeface="Arial" panose="020B0604020202020204" pitchFamily="34" charset="0"/>
              </a:rPr>
              <a:t>Δρ</a:t>
            </a:r>
            <a:r>
              <a:rPr lang="en-US" b="1" i="1" dirty="0">
                <a:solidFill>
                  <a:schemeClr val="tx1">
                    <a:lumMod val="95000"/>
                  </a:schemeClr>
                </a:solidFill>
                <a:cs typeface="Arial" panose="020B0604020202020204" pitchFamily="34" charset="0"/>
              </a:rPr>
              <a:t>.</a:t>
            </a:r>
            <a:r>
              <a:rPr lang="el-GR" b="1" i="1" dirty="0">
                <a:solidFill>
                  <a:schemeClr val="tx1">
                    <a:lumMod val="95000"/>
                  </a:schemeClr>
                </a:solidFill>
                <a:cs typeface="Arial" panose="020B0604020202020204" pitchFamily="34" charset="0"/>
              </a:rPr>
              <a:t> </a:t>
            </a:r>
            <a:r>
              <a:rPr lang="el-GR" b="1" i="1" dirty="0" smtClean="0">
                <a:solidFill>
                  <a:schemeClr val="tx1">
                    <a:lumMod val="95000"/>
                  </a:schemeClr>
                </a:solidFill>
                <a:cs typeface="Arial" panose="020B0604020202020204" pitchFamily="34" charset="0"/>
              </a:rPr>
              <a:t>Λευτέρης </a:t>
            </a:r>
            <a:r>
              <a:rPr lang="el-GR" b="1" i="1" dirty="0" err="1" smtClean="0">
                <a:solidFill>
                  <a:schemeClr val="tx1">
                    <a:lumMod val="95000"/>
                  </a:schemeClr>
                </a:solidFill>
                <a:cs typeface="Arial" panose="020B0604020202020204" pitchFamily="34" charset="0"/>
              </a:rPr>
              <a:t>Τοπάλογλου</a:t>
            </a:r>
            <a:endParaRPr lang="el-GR" b="1" i="1" dirty="0">
              <a:solidFill>
                <a:schemeClr val="tx1">
                  <a:lumMod val="95000"/>
                </a:schemeClr>
              </a:solidFill>
              <a:cs typeface="Arial" panose="020B0604020202020204" pitchFamily="34" charset="0"/>
            </a:endParaRPr>
          </a:p>
          <a:p>
            <a:pPr algn="ctr"/>
            <a:endParaRPr lang="el-GR" i="1" dirty="0">
              <a:solidFill>
                <a:schemeClr val="tx1">
                  <a:lumMod val="95000"/>
                </a:schemeClr>
              </a:solidFill>
              <a:cs typeface="Arial" panose="020B0604020202020204" pitchFamily="34" charset="0"/>
            </a:endParaRPr>
          </a:p>
          <a:p>
            <a:pPr algn="ctr"/>
            <a:r>
              <a:rPr lang="en-US" sz="2400" b="1" dirty="0" smtClean="0">
                <a:solidFill>
                  <a:srgbClr val="0070C0"/>
                </a:solidFill>
                <a:cs typeface="Arial" panose="020B0604020202020204" pitchFamily="34" charset="0"/>
              </a:rPr>
              <a:t>l</a:t>
            </a:r>
            <a:r>
              <a:rPr lang="tr-TR" sz="2400" b="1" dirty="0" smtClean="0">
                <a:solidFill>
                  <a:srgbClr val="0070C0"/>
                </a:solidFill>
                <a:cs typeface="Arial" panose="020B0604020202020204" pitchFamily="34" charset="0"/>
              </a:rPr>
              <a:t>topaloglou</a:t>
            </a:r>
            <a:r>
              <a:rPr lang="en-US" sz="2400" b="1" dirty="0" smtClean="0">
                <a:solidFill>
                  <a:srgbClr val="0070C0"/>
                </a:solidFill>
                <a:cs typeface="Arial" panose="020B0604020202020204" pitchFamily="34" charset="0"/>
              </a:rPr>
              <a:t>@lga.gr</a:t>
            </a:r>
            <a:endParaRPr lang="el-GR" sz="2400" b="1" dirty="0">
              <a:solidFill>
                <a:srgbClr val="0070C0"/>
              </a:solidFill>
            </a:endParaRPr>
          </a:p>
        </p:txBody>
      </p:sp>
    </p:spTree>
    <p:extLst>
      <p:ext uri="{BB962C8B-B14F-4D97-AF65-F5344CB8AC3E}">
        <p14:creationId xmlns:p14="http://schemas.microsoft.com/office/powerpoint/2010/main" val="2966745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Rectangle 306"/>
          <p:cNvSpPr>
            <a:spLocks noChangeArrowheads="1"/>
          </p:cNvSpPr>
          <p:nvPr/>
        </p:nvSpPr>
        <p:spPr bwMode="auto">
          <a:xfrm>
            <a:off x="862013" y="1344613"/>
            <a:ext cx="4067175" cy="4927600"/>
          </a:xfrm>
          <a:prstGeom prst="rect">
            <a:avLst/>
          </a:prstGeom>
          <a:gradFill rotWithShape="1">
            <a:gsLst>
              <a:gs pos="0">
                <a:schemeClr val="bg1">
                  <a:alpha val="96001"/>
                </a:schemeClr>
              </a:gs>
              <a:gs pos="100000">
                <a:srgbClr val="FFFFCC"/>
              </a:gs>
            </a:gsLst>
            <a:lin ang="0" scaled="1"/>
          </a:gradFill>
          <a:ln w="9525" algn="ctr">
            <a:solidFill>
              <a:srgbClr val="FF66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el-GR" altLang="el-GR" sz="1400">
              <a:solidFill>
                <a:srgbClr val="000000"/>
              </a:solidFill>
              <a:latin typeface="Times New Roman" pitchFamily="18" charset="0"/>
            </a:endParaRPr>
          </a:p>
        </p:txBody>
      </p:sp>
      <p:sp>
        <p:nvSpPr>
          <p:cNvPr id="25608" name="Freeform 536"/>
          <p:cNvSpPr>
            <a:spLocks/>
          </p:cNvSpPr>
          <p:nvPr/>
        </p:nvSpPr>
        <p:spPr bwMode="auto">
          <a:xfrm>
            <a:off x="2725738" y="4940300"/>
            <a:ext cx="265112" cy="252413"/>
          </a:xfrm>
          <a:custGeom>
            <a:avLst/>
            <a:gdLst>
              <a:gd name="T0" fmla="*/ 2147483647 w 375"/>
              <a:gd name="T1" fmla="*/ 2147483647 h 360"/>
              <a:gd name="T2" fmla="*/ 2147483647 w 375"/>
              <a:gd name="T3" fmla="*/ 2147483647 h 360"/>
              <a:gd name="T4" fmla="*/ 2147483647 w 375"/>
              <a:gd name="T5" fmla="*/ 2147483647 h 360"/>
              <a:gd name="T6" fmla="*/ 2147483647 w 375"/>
              <a:gd name="T7" fmla="*/ 2147483647 h 360"/>
              <a:gd name="T8" fmla="*/ 2147483647 w 375"/>
              <a:gd name="T9" fmla="*/ 2147483647 h 360"/>
              <a:gd name="T10" fmla="*/ 2147483647 w 375"/>
              <a:gd name="T11" fmla="*/ 2147483647 h 360"/>
              <a:gd name="T12" fmla="*/ 2147483647 w 375"/>
              <a:gd name="T13" fmla="*/ 2147483647 h 360"/>
              <a:gd name="T14" fmla="*/ 2147483647 w 375"/>
              <a:gd name="T15" fmla="*/ 2147483647 h 360"/>
              <a:gd name="T16" fmla="*/ 2147483647 w 375"/>
              <a:gd name="T17" fmla="*/ 2147483647 h 360"/>
              <a:gd name="T18" fmla="*/ 2147483647 w 375"/>
              <a:gd name="T19" fmla="*/ 2147483647 h 360"/>
              <a:gd name="T20" fmla="*/ 2147483647 w 375"/>
              <a:gd name="T21" fmla="*/ 2147483647 h 360"/>
              <a:gd name="T22" fmla="*/ 2147483647 w 375"/>
              <a:gd name="T23" fmla="*/ 2147483647 h 360"/>
              <a:gd name="T24" fmla="*/ 2147483647 w 375"/>
              <a:gd name="T25" fmla="*/ 2147483647 h 360"/>
              <a:gd name="T26" fmla="*/ 2147483647 w 375"/>
              <a:gd name="T27" fmla="*/ 2147483647 h 360"/>
              <a:gd name="T28" fmla="*/ 2147483647 w 375"/>
              <a:gd name="T29" fmla="*/ 2147483647 h 360"/>
              <a:gd name="T30" fmla="*/ 2147483647 w 375"/>
              <a:gd name="T31" fmla="*/ 2147483647 h 360"/>
              <a:gd name="T32" fmla="*/ 2147483647 w 375"/>
              <a:gd name="T33" fmla="*/ 2147483647 h 360"/>
              <a:gd name="T34" fmla="*/ 2147483647 w 375"/>
              <a:gd name="T35" fmla="*/ 2147483647 h 360"/>
              <a:gd name="T36" fmla="*/ 2147483647 w 375"/>
              <a:gd name="T37" fmla="*/ 2147483647 h 360"/>
              <a:gd name="T38" fmla="*/ 2147483647 w 375"/>
              <a:gd name="T39" fmla="*/ 2147483647 h 360"/>
              <a:gd name="T40" fmla="*/ 2147483647 w 375"/>
              <a:gd name="T41" fmla="*/ 2147483647 h 360"/>
              <a:gd name="T42" fmla="*/ 2147483647 w 375"/>
              <a:gd name="T43" fmla="*/ 2147483647 h 360"/>
              <a:gd name="T44" fmla="*/ 2147483647 w 375"/>
              <a:gd name="T45" fmla="*/ 2147483647 h 360"/>
              <a:gd name="T46" fmla="*/ 2147483647 w 375"/>
              <a:gd name="T47" fmla="*/ 2147483647 h 360"/>
              <a:gd name="T48" fmla="*/ 2147483647 w 375"/>
              <a:gd name="T49" fmla="*/ 2147483647 h 360"/>
              <a:gd name="T50" fmla="*/ 2147483647 w 375"/>
              <a:gd name="T51" fmla="*/ 2147483647 h 360"/>
              <a:gd name="T52" fmla="*/ 2147483647 w 375"/>
              <a:gd name="T53" fmla="*/ 2147483647 h 360"/>
              <a:gd name="T54" fmla="*/ 2147483647 w 375"/>
              <a:gd name="T55" fmla="*/ 2147483647 h 360"/>
              <a:gd name="T56" fmla="*/ 2147483647 w 375"/>
              <a:gd name="T57" fmla="*/ 2147483647 h 360"/>
              <a:gd name="T58" fmla="*/ 2147483647 w 375"/>
              <a:gd name="T59" fmla="*/ 2147483647 h 360"/>
              <a:gd name="T60" fmla="*/ 2147483647 w 375"/>
              <a:gd name="T61" fmla="*/ 2147483647 h 360"/>
              <a:gd name="T62" fmla="*/ 2147483647 w 375"/>
              <a:gd name="T63" fmla="*/ 2147483647 h 360"/>
              <a:gd name="T64" fmla="*/ 2147483647 w 375"/>
              <a:gd name="T65" fmla="*/ 2147483647 h 360"/>
              <a:gd name="T66" fmla="*/ 2147483647 w 375"/>
              <a:gd name="T67" fmla="*/ 2147483647 h 360"/>
              <a:gd name="T68" fmla="*/ 2147483647 w 375"/>
              <a:gd name="T69" fmla="*/ 2147483647 h 360"/>
              <a:gd name="T70" fmla="*/ 2147483647 w 375"/>
              <a:gd name="T71" fmla="*/ 2147483647 h 360"/>
              <a:gd name="T72" fmla="*/ 2147483647 w 375"/>
              <a:gd name="T73" fmla="*/ 2147483647 h 360"/>
              <a:gd name="T74" fmla="*/ 2147483647 w 375"/>
              <a:gd name="T75" fmla="*/ 2147483647 h 360"/>
              <a:gd name="T76" fmla="*/ 2147483647 w 375"/>
              <a:gd name="T77" fmla="*/ 2147483647 h 360"/>
              <a:gd name="T78" fmla="*/ 2147483647 w 375"/>
              <a:gd name="T79" fmla="*/ 2147483647 h 360"/>
              <a:gd name="T80" fmla="*/ 2147483647 w 375"/>
              <a:gd name="T81" fmla="*/ 2147483647 h 360"/>
              <a:gd name="T82" fmla="*/ 2147483647 w 375"/>
              <a:gd name="T83" fmla="*/ 2147483647 h 360"/>
              <a:gd name="T84" fmla="*/ 2147483647 w 375"/>
              <a:gd name="T85" fmla="*/ 2147483647 h 360"/>
              <a:gd name="T86" fmla="*/ 2147483647 w 375"/>
              <a:gd name="T87" fmla="*/ 2147483647 h 360"/>
              <a:gd name="T88" fmla="*/ 2147483647 w 375"/>
              <a:gd name="T89" fmla="*/ 2147483647 h 360"/>
              <a:gd name="T90" fmla="*/ 2147483647 w 375"/>
              <a:gd name="T91" fmla="*/ 2147483647 h 360"/>
              <a:gd name="T92" fmla="*/ 2147483647 w 375"/>
              <a:gd name="T93" fmla="*/ 2147483647 h 360"/>
              <a:gd name="T94" fmla="*/ 2147483647 w 375"/>
              <a:gd name="T95" fmla="*/ 2147483647 h 360"/>
              <a:gd name="T96" fmla="*/ 2147483647 w 375"/>
              <a:gd name="T97" fmla="*/ 2147483647 h 360"/>
              <a:gd name="T98" fmla="*/ 2147483647 w 375"/>
              <a:gd name="T99" fmla="*/ 2147483647 h 360"/>
              <a:gd name="T100" fmla="*/ 2147483647 w 375"/>
              <a:gd name="T101" fmla="*/ 2147483647 h 360"/>
              <a:gd name="T102" fmla="*/ 2147483647 w 375"/>
              <a:gd name="T103" fmla="*/ 2147483647 h 360"/>
              <a:gd name="T104" fmla="*/ 2147483647 w 375"/>
              <a:gd name="T105" fmla="*/ 2147483647 h 360"/>
              <a:gd name="T106" fmla="*/ 2147483647 w 375"/>
              <a:gd name="T107" fmla="*/ 2147483647 h 360"/>
              <a:gd name="T108" fmla="*/ 2147483647 w 375"/>
              <a:gd name="T109" fmla="*/ 2147483647 h 360"/>
              <a:gd name="T110" fmla="*/ 2147483647 w 375"/>
              <a:gd name="T111" fmla="*/ 2147483647 h 360"/>
              <a:gd name="T112" fmla="*/ 0 w 375"/>
              <a:gd name="T113" fmla="*/ 2147483647 h 3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5"/>
              <a:gd name="T172" fmla="*/ 0 h 360"/>
              <a:gd name="T173" fmla="*/ 375 w 375"/>
              <a:gd name="T174" fmla="*/ 360 h 3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5" h="360">
                <a:moveTo>
                  <a:pt x="51" y="124"/>
                </a:moveTo>
                <a:lnTo>
                  <a:pt x="51" y="132"/>
                </a:lnTo>
                <a:lnTo>
                  <a:pt x="55" y="140"/>
                </a:lnTo>
                <a:lnTo>
                  <a:pt x="58" y="146"/>
                </a:lnTo>
                <a:lnTo>
                  <a:pt x="66" y="150"/>
                </a:lnTo>
                <a:lnTo>
                  <a:pt x="74" y="156"/>
                </a:lnTo>
                <a:lnTo>
                  <a:pt x="84" y="165"/>
                </a:lnTo>
                <a:lnTo>
                  <a:pt x="92" y="174"/>
                </a:lnTo>
                <a:lnTo>
                  <a:pt x="102" y="188"/>
                </a:lnTo>
                <a:lnTo>
                  <a:pt x="106" y="194"/>
                </a:lnTo>
                <a:lnTo>
                  <a:pt x="115" y="201"/>
                </a:lnTo>
                <a:lnTo>
                  <a:pt x="123" y="207"/>
                </a:lnTo>
                <a:lnTo>
                  <a:pt x="134" y="214"/>
                </a:lnTo>
                <a:lnTo>
                  <a:pt x="144" y="222"/>
                </a:lnTo>
                <a:lnTo>
                  <a:pt x="153" y="231"/>
                </a:lnTo>
                <a:lnTo>
                  <a:pt x="162" y="236"/>
                </a:lnTo>
                <a:lnTo>
                  <a:pt x="171" y="239"/>
                </a:lnTo>
                <a:lnTo>
                  <a:pt x="177" y="242"/>
                </a:lnTo>
                <a:lnTo>
                  <a:pt x="184" y="246"/>
                </a:lnTo>
                <a:lnTo>
                  <a:pt x="189" y="252"/>
                </a:lnTo>
                <a:lnTo>
                  <a:pt x="195" y="261"/>
                </a:lnTo>
                <a:lnTo>
                  <a:pt x="222" y="278"/>
                </a:lnTo>
                <a:lnTo>
                  <a:pt x="232" y="281"/>
                </a:lnTo>
                <a:lnTo>
                  <a:pt x="242" y="286"/>
                </a:lnTo>
                <a:lnTo>
                  <a:pt x="250" y="291"/>
                </a:lnTo>
                <a:lnTo>
                  <a:pt x="256" y="297"/>
                </a:lnTo>
                <a:lnTo>
                  <a:pt x="260" y="303"/>
                </a:lnTo>
                <a:lnTo>
                  <a:pt x="262" y="310"/>
                </a:lnTo>
                <a:lnTo>
                  <a:pt x="263" y="318"/>
                </a:lnTo>
                <a:lnTo>
                  <a:pt x="262" y="328"/>
                </a:lnTo>
                <a:lnTo>
                  <a:pt x="259" y="335"/>
                </a:lnTo>
                <a:lnTo>
                  <a:pt x="281" y="338"/>
                </a:lnTo>
                <a:lnTo>
                  <a:pt x="289" y="344"/>
                </a:lnTo>
                <a:lnTo>
                  <a:pt x="291" y="350"/>
                </a:lnTo>
                <a:lnTo>
                  <a:pt x="295" y="360"/>
                </a:lnTo>
                <a:lnTo>
                  <a:pt x="296" y="326"/>
                </a:lnTo>
                <a:lnTo>
                  <a:pt x="297" y="321"/>
                </a:lnTo>
                <a:lnTo>
                  <a:pt x="297" y="316"/>
                </a:lnTo>
                <a:lnTo>
                  <a:pt x="293" y="311"/>
                </a:lnTo>
                <a:lnTo>
                  <a:pt x="291" y="309"/>
                </a:lnTo>
                <a:lnTo>
                  <a:pt x="290" y="308"/>
                </a:lnTo>
                <a:lnTo>
                  <a:pt x="280" y="299"/>
                </a:lnTo>
                <a:lnTo>
                  <a:pt x="275" y="293"/>
                </a:lnTo>
                <a:lnTo>
                  <a:pt x="274" y="287"/>
                </a:lnTo>
                <a:lnTo>
                  <a:pt x="279" y="284"/>
                </a:lnTo>
                <a:lnTo>
                  <a:pt x="281" y="279"/>
                </a:lnTo>
                <a:lnTo>
                  <a:pt x="281" y="274"/>
                </a:lnTo>
                <a:lnTo>
                  <a:pt x="281" y="272"/>
                </a:lnTo>
                <a:lnTo>
                  <a:pt x="281" y="270"/>
                </a:lnTo>
                <a:lnTo>
                  <a:pt x="283" y="270"/>
                </a:lnTo>
                <a:lnTo>
                  <a:pt x="284" y="263"/>
                </a:lnTo>
                <a:lnTo>
                  <a:pt x="286" y="262"/>
                </a:lnTo>
                <a:lnTo>
                  <a:pt x="291" y="263"/>
                </a:lnTo>
                <a:lnTo>
                  <a:pt x="293" y="262"/>
                </a:lnTo>
                <a:lnTo>
                  <a:pt x="296" y="260"/>
                </a:lnTo>
                <a:lnTo>
                  <a:pt x="296" y="256"/>
                </a:lnTo>
                <a:lnTo>
                  <a:pt x="296" y="251"/>
                </a:lnTo>
                <a:lnTo>
                  <a:pt x="295" y="237"/>
                </a:lnTo>
                <a:lnTo>
                  <a:pt x="296" y="232"/>
                </a:lnTo>
                <a:lnTo>
                  <a:pt x="299" y="230"/>
                </a:lnTo>
                <a:lnTo>
                  <a:pt x="307" y="222"/>
                </a:lnTo>
                <a:lnTo>
                  <a:pt x="309" y="221"/>
                </a:lnTo>
                <a:lnTo>
                  <a:pt x="313" y="222"/>
                </a:lnTo>
                <a:lnTo>
                  <a:pt x="317" y="225"/>
                </a:lnTo>
                <a:lnTo>
                  <a:pt x="322" y="234"/>
                </a:lnTo>
                <a:lnTo>
                  <a:pt x="332" y="230"/>
                </a:lnTo>
                <a:lnTo>
                  <a:pt x="339" y="226"/>
                </a:lnTo>
                <a:lnTo>
                  <a:pt x="340" y="224"/>
                </a:lnTo>
                <a:lnTo>
                  <a:pt x="338" y="221"/>
                </a:lnTo>
                <a:lnTo>
                  <a:pt x="328" y="214"/>
                </a:lnTo>
                <a:lnTo>
                  <a:pt x="320" y="204"/>
                </a:lnTo>
                <a:lnTo>
                  <a:pt x="316" y="198"/>
                </a:lnTo>
                <a:lnTo>
                  <a:pt x="315" y="196"/>
                </a:lnTo>
                <a:lnTo>
                  <a:pt x="316" y="194"/>
                </a:lnTo>
                <a:lnTo>
                  <a:pt x="321" y="195"/>
                </a:lnTo>
                <a:lnTo>
                  <a:pt x="335" y="196"/>
                </a:lnTo>
                <a:lnTo>
                  <a:pt x="343" y="195"/>
                </a:lnTo>
                <a:lnTo>
                  <a:pt x="351" y="195"/>
                </a:lnTo>
                <a:lnTo>
                  <a:pt x="353" y="196"/>
                </a:lnTo>
                <a:lnTo>
                  <a:pt x="358" y="194"/>
                </a:lnTo>
                <a:lnTo>
                  <a:pt x="363" y="188"/>
                </a:lnTo>
                <a:lnTo>
                  <a:pt x="368" y="178"/>
                </a:lnTo>
                <a:lnTo>
                  <a:pt x="344" y="146"/>
                </a:lnTo>
                <a:lnTo>
                  <a:pt x="364" y="158"/>
                </a:lnTo>
                <a:lnTo>
                  <a:pt x="371" y="149"/>
                </a:lnTo>
                <a:lnTo>
                  <a:pt x="375" y="143"/>
                </a:lnTo>
                <a:lnTo>
                  <a:pt x="375" y="137"/>
                </a:lnTo>
                <a:lnTo>
                  <a:pt x="370" y="134"/>
                </a:lnTo>
                <a:lnTo>
                  <a:pt x="328" y="106"/>
                </a:lnTo>
                <a:lnTo>
                  <a:pt x="325" y="104"/>
                </a:lnTo>
                <a:lnTo>
                  <a:pt x="323" y="102"/>
                </a:lnTo>
                <a:lnTo>
                  <a:pt x="322" y="99"/>
                </a:lnTo>
                <a:lnTo>
                  <a:pt x="323" y="93"/>
                </a:lnTo>
                <a:lnTo>
                  <a:pt x="329" y="86"/>
                </a:lnTo>
                <a:lnTo>
                  <a:pt x="334" y="76"/>
                </a:lnTo>
                <a:lnTo>
                  <a:pt x="339" y="69"/>
                </a:lnTo>
                <a:lnTo>
                  <a:pt x="343" y="62"/>
                </a:lnTo>
                <a:lnTo>
                  <a:pt x="347" y="57"/>
                </a:lnTo>
                <a:lnTo>
                  <a:pt x="351" y="48"/>
                </a:lnTo>
                <a:lnTo>
                  <a:pt x="353" y="45"/>
                </a:lnTo>
                <a:lnTo>
                  <a:pt x="351" y="38"/>
                </a:lnTo>
                <a:lnTo>
                  <a:pt x="350" y="34"/>
                </a:lnTo>
                <a:lnTo>
                  <a:pt x="346" y="30"/>
                </a:lnTo>
                <a:lnTo>
                  <a:pt x="344" y="29"/>
                </a:lnTo>
                <a:lnTo>
                  <a:pt x="338" y="28"/>
                </a:lnTo>
                <a:lnTo>
                  <a:pt x="333" y="29"/>
                </a:lnTo>
                <a:lnTo>
                  <a:pt x="327" y="30"/>
                </a:lnTo>
                <a:lnTo>
                  <a:pt x="321" y="35"/>
                </a:lnTo>
                <a:lnTo>
                  <a:pt x="310" y="39"/>
                </a:lnTo>
                <a:lnTo>
                  <a:pt x="303" y="40"/>
                </a:lnTo>
                <a:lnTo>
                  <a:pt x="297" y="39"/>
                </a:lnTo>
                <a:lnTo>
                  <a:pt x="295" y="35"/>
                </a:lnTo>
                <a:lnTo>
                  <a:pt x="290" y="29"/>
                </a:lnTo>
                <a:lnTo>
                  <a:pt x="286" y="26"/>
                </a:lnTo>
                <a:lnTo>
                  <a:pt x="277" y="22"/>
                </a:lnTo>
                <a:lnTo>
                  <a:pt x="266" y="22"/>
                </a:lnTo>
                <a:lnTo>
                  <a:pt x="256" y="16"/>
                </a:lnTo>
                <a:lnTo>
                  <a:pt x="242" y="12"/>
                </a:lnTo>
                <a:lnTo>
                  <a:pt x="230" y="16"/>
                </a:lnTo>
                <a:lnTo>
                  <a:pt x="224" y="16"/>
                </a:lnTo>
                <a:lnTo>
                  <a:pt x="217" y="16"/>
                </a:lnTo>
                <a:lnTo>
                  <a:pt x="206" y="14"/>
                </a:lnTo>
                <a:lnTo>
                  <a:pt x="204" y="12"/>
                </a:lnTo>
                <a:lnTo>
                  <a:pt x="202" y="12"/>
                </a:lnTo>
                <a:lnTo>
                  <a:pt x="200" y="12"/>
                </a:lnTo>
                <a:lnTo>
                  <a:pt x="195" y="12"/>
                </a:lnTo>
                <a:lnTo>
                  <a:pt x="193" y="12"/>
                </a:lnTo>
                <a:lnTo>
                  <a:pt x="192" y="12"/>
                </a:lnTo>
                <a:lnTo>
                  <a:pt x="192" y="14"/>
                </a:lnTo>
                <a:lnTo>
                  <a:pt x="189" y="16"/>
                </a:lnTo>
                <a:lnTo>
                  <a:pt x="186" y="16"/>
                </a:lnTo>
                <a:lnTo>
                  <a:pt x="183" y="17"/>
                </a:lnTo>
                <a:lnTo>
                  <a:pt x="178" y="16"/>
                </a:lnTo>
                <a:lnTo>
                  <a:pt x="175" y="16"/>
                </a:lnTo>
                <a:lnTo>
                  <a:pt x="170" y="15"/>
                </a:lnTo>
                <a:lnTo>
                  <a:pt x="166" y="15"/>
                </a:lnTo>
                <a:lnTo>
                  <a:pt x="152" y="15"/>
                </a:lnTo>
                <a:lnTo>
                  <a:pt x="141" y="14"/>
                </a:lnTo>
                <a:lnTo>
                  <a:pt x="133" y="10"/>
                </a:lnTo>
                <a:lnTo>
                  <a:pt x="127" y="6"/>
                </a:lnTo>
                <a:lnTo>
                  <a:pt x="121" y="2"/>
                </a:lnTo>
                <a:lnTo>
                  <a:pt x="115" y="0"/>
                </a:lnTo>
                <a:lnTo>
                  <a:pt x="104" y="0"/>
                </a:lnTo>
                <a:lnTo>
                  <a:pt x="92" y="4"/>
                </a:lnTo>
                <a:lnTo>
                  <a:pt x="79" y="6"/>
                </a:lnTo>
                <a:lnTo>
                  <a:pt x="70" y="10"/>
                </a:lnTo>
                <a:lnTo>
                  <a:pt x="66" y="15"/>
                </a:lnTo>
                <a:lnTo>
                  <a:pt x="66" y="21"/>
                </a:lnTo>
                <a:lnTo>
                  <a:pt x="66" y="27"/>
                </a:lnTo>
                <a:lnTo>
                  <a:pt x="66" y="32"/>
                </a:lnTo>
                <a:lnTo>
                  <a:pt x="63" y="34"/>
                </a:lnTo>
                <a:lnTo>
                  <a:pt x="62" y="36"/>
                </a:lnTo>
                <a:lnTo>
                  <a:pt x="58" y="36"/>
                </a:lnTo>
                <a:lnTo>
                  <a:pt x="56" y="35"/>
                </a:lnTo>
                <a:lnTo>
                  <a:pt x="55" y="35"/>
                </a:lnTo>
                <a:lnTo>
                  <a:pt x="51" y="33"/>
                </a:lnTo>
                <a:lnTo>
                  <a:pt x="49" y="32"/>
                </a:lnTo>
                <a:lnTo>
                  <a:pt x="44" y="28"/>
                </a:lnTo>
                <a:lnTo>
                  <a:pt x="43" y="21"/>
                </a:lnTo>
                <a:lnTo>
                  <a:pt x="43" y="16"/>
                </a:lnTo>
                <a:lnTo>
                  <a:pt x="39" y="8"/>
                </a:lnTo>
                <a:lnTo>
                  <a:pt x="32" y="2"/>
                </a:lnTo>
                <a:lnTo>
                  <a:pt x="24" y="0"/>
                </a:lnTo>
                <a:lnTo>
                  <a:pt x="10" y="2"/>
                </a:lnTo>
                <a:lnTo>
                  <a:pt x="3" y="5"/>
                </a:lnTo>
                <a:lnTo>
                  <a:pt x="0" y="11"/>
                </a:lnTo>
                <a:lnTo>
                  <a:pt x="0" y="15"/>
                </a:lnTo>
                <a:lnTo>
                  <a:pt x="2" y="21"/>
                </a:lnTo>
                <a:lnTo>
                  <a:pt x="2" y="36"/>
                </a:lnTo>
                <a:lnTo>
                  <a:pt x="1" y="45"/>
                </a:lnTo>
                <a:lnTo>
                  <a:pt x="0" y="56"/>
                </a:lnTo>
                <a:lnTo>
                  <a:pt x="15" y="69"/>
                </a:lnTo>
                <a:lnTo>
                  <a:pt x="51" y="124"/>
                </a:lnTo>
                <a:close/>
              </a:path>
            </a:pathLst>
          </a:custGeom>
          <a:solidFill>
            <a:srgbClr val="9900FF"/>
          </a:solidFill>
          <a:ln w="6350">
            <a:solidFill>
              <a:srgbClr val="003366"/>
            </a:solidFill>
            <a:round/>
            <a:headEnd/>
            <a:tailEnd/>
          </a:ln>
        </p:spPr>
        <p:txBody>
          <a:bodyPr/>
          <a:lstStyle/>
          <a:p>
            <a:endParaRPr lang="el-GR"/>
          </a:p>
        </p:txBody>
      </p:sp>
      <p:grpSp>
        <p:nvGrpSpPr>
          <p:cNvPr id="25609" name="Group 307"/>
          <p:cNvGrpSpPr>
            <a:grpSpLocks/>
          </p:cNvGrpSpPr>
          <p:nvPr/>
        </p:nvGrpSpPr>
        <p:grpSpPr bwMode="auto">
          <a:xfrm>
            <a:off x="1349375" y="3900488"/>
            <a:ext cx="1576388" cy="1770062"/>
            <a:chOff x="356" y="2166"/>
            <a:chExt cx="814" cy="913"/>
          </a:xfrm>
        </p:grpSpPr>
        <p:grpSp>
          <p:nvGrpSpPr>
            <p:cNvPr id="25820" name="Group 308"/>
            <p:cNvGrpSpPr>
              <a:grpSpLocks/>
            </p:cNvGrpSpPr>
            <p:nvPr/>
          </p:nvGrpSpPr>
          <p:grpSpPr bwMode="auto">
            <a:xfrm>
              <a:off x="356" y="2166"/>
              <a:ext cx="814" cy="913"/>
              <a:chOff x="356" y="2166"/>
              <a:chExt cx="814" cy="913"/>
            </a:xfrm>
          </p:grpSpPr>
          <p:sp>
            <p:nvSpPr>
              <p:cNvPr id="25822" name="Freeform 309"/>
              <p:cNvSpPr>
                <a:spLocks/>
              </p:cNvSpPr>
              <p:nvPr/>
            </p:nvSpPr>
            <p:spPr bwMode="auto">
              <a:xfrm>
                <a:off x="733" y="2166"/>
                <a:ext cx="306" cy="424"/>
              </a:xfrm>
              <a:custGeom>
                <a:avLst/>
                <a:gdLst>
                  <a:gd name="T0" fmla="*/ 0 w 918"/>
                  <a:gd name="T1" fmla="*/ 0 h 1272"/>
                  <a:gd name="T2" fmla="*/ 0 w 918"/>
                  <a:gd name="T3" fmla="*/ 0 h 1272"/>
                  <a:gd name="T4" fmla="*/ 0 w 918"/>
                  <a:gd name="T5" fmla="*/ 0 h 1272"/>
                  <a:gd name="T6" fmla="*/ 0 w 918"/>
                  <a:gd name="T7" fmla="*/ 0 h 1272"/>
                  <a:gd name="T8" fmla="*/ 0 w 918"/>
                  <a:gd name="T9" fmla="*/ 0 h 1272"/>
                  <a:gd name="T10" fmla="*/ 0 w 918"/>
                  <a:gd name="T11" fmla="*/ 0 h 1272"/>
                  <a:gd name="T12" fmla="*/ 0 w 918"/>
                  <a:gd name="T13" fmla="*/ 0 h 1272"/>
                  <a:gd name="T14" fmla="*/ 0 w 918"/>
                  <a:gd name="T15" fmla="*/ 0 h 1272"/>
                  <a:gd name="T16" fmla="*/ 0 w 918"/>
                  <a:gd name="T17" fmla="*/ 0 h 1272"/>
                  <a:gd name="T18" fmla="*/ 0 w 918"/>
                  <a:gd name="T19" fmla="*/ 0 h 1272"/>
                  <a:gd name="T20" fmla="*/ 0 w 918"/>
                  <a:gd name="T21" fmla="*/ 0 h 1272"/>
                  <a:gd name="T22" fmla="*/ 0 w 918"/>
                  <a:gd name="T23" fmla="*/ 0 h 1272"/>
                  <a:gd name="T24" fmla="*/ 0 w 918"/>
                  <a:gd name="T25" fmla="*/ 0 h 1272"/>
                  <a:gd name="T26" fmla="*/ 0 w 918"/>
                  <a:gd name="T27" fmla="*/ 0 h 1272"/>
                  <a:gd name="T28" fmla="*/ 0 w 918"/>
                  <a:gd name="T29" fmla="*/ 0 h 1272"/>
                  <a:gd name="T30" fmla="*/ 0 w 918"/>
                  <a:gd name="T31" fmla="*/ 0 h 1272"/>
                  <a:gd name="T32" fmla="*/ 0 w 918"/>
                  <a:gd name="T33" fmla="*/ 0 h 1272"/>
                  <a:gd name="T34" fmla="*/ 0 w 918"/>
                  <a:gd name="T35" fmla="*/ 0 h 1272"/>
                  <a:gd name="T36" fmla="*/ 0 w 918"/>
                  <a:gd name="T37" fmla="*/ 0 h 1272"/>
                  <a:gd name="T38" fmla="*/ 0 w 918"/>
                  <a:gd name="T39" fmla="*/ 0 h 1272"/>
                  <a:gd name="T40" fmla="*/ 0 w 918"/>
                  <a:gd name="T41" fmla="*/ 0 h 1272"/>
                  <a:gd name="T42" fmla="*/ 0 w 918"/>
                  <a:gd name="T43" fmla="*/ 0 h 1272"/>
                  <a:gd name="T44" fmla="*/ 0 w 918"/>
                  <a:gd name="T45" fmla="*/ 0 h 1272"/>
                  <a:gd name="T46" fmla="*/ 0 w 918"/>
                  <a:gd name="T47" fmla="*/ 0 h 1272"/>
                  <a:gd name="T48" fmla="*/ 0 w 918"/>
                  <a:gd name="T49" fmla="*/ 0 h 1272"/>
                  <a:gd name="T50" fmla="*/ 0 w 918"/>
                  <a:gd name="T51" fmla="*/ 0 h 1272"/>
                  <a:gd name="T52" fmla="*/ 0 w 918"/>
                  <a:gd name="T53" fmla="*/ 0 h 1272"/>
                  <a:gd name="T54" fmla="*/ 0 w 918"/>
                  <a:gd name="T55" fmla="*/ 0 h 1272"/>
                  <a:gd name="T56" fmla="*/ 0 w 918"/>
                  <a:gd name="T57" fmla="*/ 0 h 1272"/>
                  <a:gd name="T58" fmla="*/ 0 w 918"/>
                  <a:gd name="T59" fmla="*/ 0 h 1272"/>
                  <a:gd name="T60" fmla="*/ 0 w 918"/>
                  <a:gd name="T61" fmla="*/ 0 h 1272"/>
                  <a:gd name="T62" fmla="*/ 0 w 918"/>
                  <a:gd name="T63" fmla="*/ 0 h 1272"/>
                  <a:gd name="T64" fmla="*/ 0 w 918"/>
                  <a:gd name="T65" fmla="*/ 0 h 1272"/>
                  <a:gd name="T66" fmla="*/ 0 w 918"/>
                  <a:gd name="T67" fmla="*/ 0 h 1272"/>
                  <a:gd name="T68" fmla="*/ 0 w 918"/>
                  <a:gd name="T69" fmla="*/ 0 h 1272"/>
                  <a:gd name="T70" fmla="*/ 0 w 918"/>
                  <a:gd name="T71" fmla="*/ 0 h 1272"/>
                  <a:gd name="T72" fmla="*/ 0 w 918"/>
                  <a:gd name="T73" fmla="*/ 0 h 1272"/>
                  <a:gd name="T74" fmla="*/ 0 w 918"/>
                  <a:gd name="T75" fmla="*/ 0 h 1272"/>
                  <a:gd name="T76" fmla="*/ 0 w 918"/>
                  <a:gd name="T77" fmla="*/ 0 h 1272"/>
                  <a:gd name="T78" fmla="*/ 0 w 918"/>
                  <a:gd name="T79" fmla="*/ 0 h 1272"/>
                  <a:gd name="T80" fmla="*/ 0 w 918"/>
                  <a:gd name="T81" fmla="*/ 0 h 1272"/>
                  <a:gd name="T82" fmla="*/ 0 w 918"/>
                  <a:gd name="T83" fmla="*/ 0 h 1272"/>
                  <a:gd name="T84" fmla="*/ 0 w 918"/>
                  <a:gd name="T85" fmla="*/ 0 h 1272"/>
                  <a:gd name="T86" fmla="*/ 0 w 918"/>
                  <a:gd name="T87" fmla="*/ 0 h 1272"/>
                  <a:gd name="T88" fmla="*/ 0 w 918"/>
                  <a:gd name="T89" fmla="*/ 0 h 1272"/>
                  <a:gd name="T90" fmla="*/ 0 w 918"/>
                  <a:gd name="T91" fmla="*/ 0 h 1272"/>
                  <a:gd name="T92" fmla="*/ 0 w 918"/>
                  <a:gd name="T93" fmla="*/ 0 h 1272"/>
                  <a:gd name="T94" fmla="*/ 0 w 918"/>
                  <a:gd name="T95" fmla="*/ 0 h 1272"/>
                  <a:gd name="T96" fmla="*/ 0 w 918"/>
                  <a:gd name="T97" fmla="*/ 0 h 1272"/>
                  <a:gd name="T98" fmla="*/ 0 w 918"/>
                  <a:gd name="T99" fmla="*/ 0 h 1272"/>
                  <a:gd name="T100" fmla="*/ 0 w 918"/>
                  <a:gd name="T101" fmla="*/ 0 h 1272"/>
                  <a:gd name="T102" fmla="*/ 0 w 918"/>
                  <a:gd name="T103" fmla="*/ 0 h 1272"/>
                  <a:gd name="T104" fmla="*/ 0 w 918"/>
                  <a:gd name="T105" fmla="*/ 0 h 1272"/>
                  <a:gd name="T106" fmla="*/ 0 w 918"/>
                  <a:gd name="T107" fmla="*/ 0 h 1272"/>
                  <a:gd name="T108" fmla="*/ 0 w 918"/>
                  <a:gd name="T109" fmla="*/ 0 h 1272"/>
                  <a:gd name="T110" fmla="*/ 0 w 918"/>
                  <a:gd name="T111" fmla="*/ 0 h 1272"/>
                  <a:gd name="T112" fmla="*/ 0 w 918"/>
                  <a:gd name="T113" fmla="*/ 0 h 12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8"/>
                  <a:gd name="T172" fmla="*/ 0 h 1272"/>
                  <a:gd name="T173" fmla="*/ 918 w 918"/>
                  <a:gd name="T174" fmla="*/ 1272 h 12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8" h="1272">
                    <a:moveTo>
                      <a:pt x="785" y="182"/>
                    </a:moveTo>
                    <a:lnTo>
                      <a:pt x="785" y="172"/>
                    </a:lnTo>
                    <a:lnTo>
                      <a:pt x="785" y="166"/>
                    </a:lnTo>
                    <a:lnTo>
                      <a:pt x="780" y="157"/>
                    </a:lnTo>
                    <a:lnTo>
                      <a:pt x="775" y="153"/>
                    </a:lnTo>
                    <a:lnTo>
                      <a:pt x="769" y="151"/>
                    </a:lnTo>
                    <a:lnTo>
                      <a:pt x="762" y="150"/>
                    </a:lnTo>
                    <a:lnTo>
                      <a:pt x="754" y="151"/>
                    </a:lnTo>
                    <a:lnTo>
                      <a:pt x="744" y="150"/>
                    </a:lnTo>
                    <a:lnTo>
                      <a:pt x="738" y="147"/>
                    </a:lnTo>
                    <a:lnTo>
                      <a:pt x="731" y="141"/>
                    </a:lnTo>
                    <a:lnTo>
                      <a:pt x="728" y="133"/>
                    </a:lnTo>
                    <a:lnTo>
                      <a:pt x="723" y="124"/>
                    </a:lnTo>
                    <a:lnTo>
                      <a:pt x="718" y="118"/>
                    </a:lnTo>
                    <a:lnTo>
                      <a:pt x="710" y="117"/>
                    </a:lnTo>
                    <a:lnTo>
                      <a:pt x="706" y="117"/>
                    </a:lnTo>
                    <a:lnTo>
                      <a:pt x="703" y="120"/>
                    </a:lnTo>
                    <a:lnTo>
                      <a:pt x="699" y="120"/>
                    </a:lnTo>
                    <a:lnTo>
                      <a:pt x="695" y="120"/>
                    </a:lnTo>
                    <a:lnTo>
                      <a:pt x="690" y="118"/>
                    </a:lnTo>
                    <a:lnTo>
                      <a:pt x="685" y="118"/>
                    </a:lnTo>
                    <a:lnTo>
                      <a:pt x="674" y="118"/>
                    </a:lnTo>
                    <a:lnTo>
                      <a:pt x="664" y="125"/>
                    </a:lnTo>
                    <a:lnTo>
                      <a:pt x="650" y="134"/>
                    </a:lnTo>
                    <a:lnTo>
                      <a:pt x="639" y="143"/>
                    </a:lnTo>
                    <a:lnTo>
                      <a:pt x="627" y="147"/>
                    </a:lnTo>
                    <a:lnTo>
                      <a:pt x="616" y="151"/>
                    </a:lnTo>
                    <a:lnTo>
                      <a:pt x="604" y="151"/>
                    </a:lnTo>
                    <a:lnTo>
                      <a:pt x="595" y="154"/>
                    </a:lnTo>
                    <a:lnTo>
                      <a:pt x="580" y="161"/>
                    </a:lnTo>
                    <a:lnTo>
                      <a:pt x="570" y="170"/>
                    </a:lnTo>
                    <a:lnTo>
                      <a:pt x="566" y="183"/>
                    </a:lnTo>
                    <a:lnTo>
                      <a:pt x="562" y="191"/>
                    </a:lnTo>
                    <a:lnTo>
                      <a:pt x="559" y="198"/>
                    </a:lnTo>
                    <a:lnTo>
                      <a:pt x="557" y="199"/>
                    </a:lnTo>
                    <a:lnTo>
                      <a:pt x="555" y="202"/>
                    </a:lnTo>
                    <a:lnTo>
                      <a:pt x="553" y="203"/>
                    </a:lnTo>
                    <a:lnTo>
                      <a:pt x="551" y="206"/>
                    </a:lnTo>
                    <a:lnTo>
                      <a:pt x="546" y="206"/>
                    </a:lnTo>
                    <a:lnTo>
                      <a:pt x="541" y="204"/>
                    </a:lnTo>
                    <a:lnTo>
                      <a:pt x="537" y="200"/>
                    </a:lnTo>
                    <a:lnTo>
                      <a:pt x="534" y="195"/>
                    </a:lnTo>
                    <a:lnTo>
                      <a:pt x="527" y="186"/>
                    </a:lnTo>
                    <a:lnTo>
                      <a:pt x="523" y="183"/>
                    </a:lnTo>
                    <a:lnTo>
                      <a:pt x="521" y="183"/>
                    </a:lnTo>
                    <a:lnTo>
                      <a:pt x="515" y="183"/>
                    </a:lnTo>
                    <a:lnTo>
                      <a:pt x="512" y="186"/>
                    </a:lnTo>
                    <a:lnTo>
                      <a:pt x="504" y="194"/>
                    </a:lnTo>
                    <a:lnTo>
                      <a:pt x="496" y="199"/>
                    </a:lnTo>
                    <a:lnTo>
                      <a:pt x="490" y="203"/>
                    </a:lnTo>
                    <a:lnTo>
                      <a:pt x="485" y="206"/>
                    </a:lnTo>
                    <a:lnTo>
                      <a:pt x="482" y="207"/>
                    </a:lnTo>
                    <a:lnTo>
                      <a:pt x="480" y="206"/>
                    </a:lnTo>
                    <a:lnTo>
                      <a:pt x="480" y="203"/>
                    </a:lnTo>
                    <a:lnTo>
                      <a:pt x="480" y="198"/>
                    </a:lnTo>
                    <a:lnTo>
                      <a:pt x="482" y="192"/>
                    </a:lnTo>
                    <a:lnTo>
                      <a:pt x="482" y="180"/>
                    </a:lnTo>
                    <a:lnTo>
                      <a:pt x="481" y="175"/>
                    </a:lnTo>
                    <a:lnTo>
                      <a:pt x="478" y="171"/>
                    </a:lnTo>
                    <a:lnTo>
                      <a:pt x="472" y="163"/>
                    </a:lnTo>
                    <a:lnTo>
                      <a:pt x="472" y="159"/>
                    </a:lnTo>
                    <a:lnTo>
                      <a:pt x="488" y="154"/>
                    </a:lnTo>
                    <a:lnTo>
                      <a:pt x="493" y="150"/>
                    </a:lnTo>
                    <a:lnTo>
                      <a:pt x="500" y="147"/>
                    </a:lnTo>
                    <a:lnTo>
                      <a:pt x="502" y="142"/>
                    </a:lnTo>
                    <a:lnTo>
                      <a:pt x="504" y="139"/>
                    </a:lnTo>
                    <a:lnTo>
                      <a:pt x="506" y="138"/>
                    </a:lnTo>
                    <a:lnTo>
                      <a:pt x="509" y="127"/>
                    </a:lnTo>
                    <a:lnTo>
                      <a:pt x="508" y="120"/>
                    </a:lnTo>
                    <a:lnTo>
                      <a:pt x="506" y="116"/>
                    </a:lnTo>
                    <a:lnTo>
                      <a:pt x="504" y="113"/>
                    </a:lnTo>
                    <a:lnTo>
                      <a:pt x="502" y="113"/>
                    </a:lnTo>
                    <a:lnTo>
                      <a:pt x="494" y="114"/>
                    </a:lnTo>
                    <a:lnTo>
                      <a:pt x="484" y="113"/>
                    </a:lnTo>
                    <a:lnTo>
                      <a:pt x="477" y="112"/>
                    </a:lnTo>
                    <a:lnTo>
                      <a:pt x="472" y="109"/>
                    </a:lnTo>
                    <a:lnTo>
                      <a:pt x="469" y="106"/>
                    </a:lnTo>
                    <a:lnTo>
                      <a:pt x="463" y="100"/>
                    </a:lnTo>
                    <a:lnTo>
                      <a:pt x="457" y="97"/>
                    </a:lnTo>
                    <a:lnTo>
                      <a:pt x="449" y="98"/>
                    </a:lnTo>
                    <a:lnTo>
                      <a:pt x="444" y="104"/>
                    </a:lnTo>
                    <a:lnTo>
                      <a:pt x="433" y="112"/>
                    </a:lnTo>
                    <a:lnTo>
                      <a:pt x="426" y="116"/>
                    </a:lnTo>
                    <a:lnTo>
                      <a:pt x="418" y="116"/>
                    </a:lnTo>
                    <a:lnTo>
                      <a:pt x="414" y="112"/>
                    </a:lnTo>
                    <a:lnTo>
                      <a:pt x="404" y="89"/>
                    </a:lnTo>
                    <a:lnTo>
                      <a:pt x="403" y="80"/>
                    </a:lnTo>
                    <a:lnTo>
                      <a:pt x="404" y="73"/>
                    </a:lnTo>
                    <a:lnTo>
                      <a:pt x="402" y="67"/>
                    </a:lnTo>
                    <a:lnTo>
                      <a:pt x="398" y="65"/>
                    </a:lnTo>
                    <a:lnTo>
                      <a:pt x="394" y="67"/>
                    </a:lnTo>
                    <a:lnTo>
                      <a:pt x="374" y="67"/>
                    </a:lnTo>
                    <a:lnTo>
                      <a:pt x="365" y="69"/>
                    </a:lnTo>
                    <a:lnTo>
                      <a:pt x="392" y="55"/>
                    </a:lnTo>
                    <a:lnTo>
                      <a:pt x="392" y="53"/>
                    </a:lnTo>
                    <a:lnTo>
                      <a:pt x="394" y="53"/>
                    </a:lnTo>
                    <a:lnTo>
                      <a:pt x="396" y="53"/>
                    </a:lnTo>
                    <a:lnTo>
                      <a:pt x="400" y="53"/>
                    </a:lnTo>
                    <a:lnTo>
                      <a:pt x="403" y="51"/>
                    </a:lnTo>
                    <a:lnTo>
                      <a:pt x="406" y="49"/>
                    </a:lnTo>
                    <a:lnTo>
                      <a:pt x="404" y="47"/>
                    </a:lnTo>
                    <a:lnTo>
                      <a:pt x="404" y="45"/>
                    </a:lnTo>
                    <a:lnTo>
                      <a:pt x="403" y="43"/>
                    </a:lnTo>
                    <a:lnTo>
                      <a:pt x="400" y="38"/>
                    </a:lnTo>
                    <a:lnTo>
                      <a:pt x="398" y="35"/>
                    </a:lnTo>
                    <a:lnTo>
                      <a:pt x="396" y="34"/>
                    </a:lnTo>
                    <a:lnTo>
                      <a:pt x="389" y="22"/>
                    </a:lnTo>
                    <a:lnTo>
                      <a:pt x="387" y="14"/>
                    </a:lnTo>
                    <a:lnTo>
                      <a:pt x="382" y="15"/>
                    </a:lnTo>
                    <a:lnTo>
                      <a:pt x="377" y="16"/>
                    </a:lnTo>
                    <a:lnTo>
                      <a:pt x="374" y="15"/>
                    </a:lnTo>
                    <a:lnTo>
                      <a:pt x="373" y="15"/>
                    </a:lnTo>
                    <a:lnTo>
                      <a:pt x="370" y="15"/>
                    </a:lnTo>
                    <a:lnTo>
                      <a:pt x="367" y="14"/>
                    </a:lnTo>
                    <a:lnTo>
                      <a:pt x="366" y="14"/>
                    </a:lnTo>
                    <a:lnTo>
                      <a:pt x="363" y="14"/>
                    </a:lnTo>
                    <a:lnTo>
                      <a:pt x="351" y="22"/>
                    </a:lnTo>
                    <a:lnTo>
                      <a:pt x="342" y="20"/>
                    </a:lnTo>
                    <a:lnTo>
                      <a:pt x="338" y="20"/>
                    </a:lnTo>
                    <a:lnTo>
                      <a:pt x="334" y="18"/>
                    </a:lnTo>
                    <a:lnTo>
                      <a:pt x="334" y="15"/>
                    </a:lnTo>
                    <a:lnTo>
                      <a:pt x="333" y="12"/>
                    </a:lnTo>
                    <a:lnTo>
                      <a:pt x="329" y="12"/>
                    </a:lnTo>
                    <a:lnTo>
                      <a:pt x="322" y="10"/>
                    </a:lnTo>
                    <a:lnTo>
                      <a:pt x="317" y="8"/>
                    </a:lnTo>
                    <a:lnTo>
                      <a:pt x="313" y="8"/>
                    </a:lnTo>
                    <a:lnTo>
                      <a:pt x="299" y="4"/>
                    </a:lnTo>
                    <a:lnTo>
                      <a:pt x="288" y="2"/>
                    </a:lnTo>
                    <a:lnTo>
                      <a:pt x="280" y="0"/>
                    </a:lnTo>
                    <a:lnTo>
                      <a:pt x="276" y="2"/>
                    </a:lnTo>
                    <a:lnTo>
                      <a:pt x="273" y="15"/>
                    </a:lnTo>
                    <a:lnTo>
                      <a:pt x="281" y="53"/>
                    </a:lnTo>
                    <a:lnTo>
                      <a:pt x="289" y="61"/>
                    </a:lnTo>
                    <a:lnTo>
                      <a:pt x="289" y="63"/>
                    </a:lnTo>
                    <a:lnTo>
                      <a:pt x="291" y="65"/>
                    </a:lnTo>
                    <a:lnTo>
                      <a:pt x="293" y="71"/>
                    </a:lnTo>
                    <a:lnTo>
                      <a:pt x="292" y="79"/>
                    </a:lnTo>
                    <a:lnTo>
                      <a:pt x="287" y="86"/>
                    </a:lnTo>
                    <a:lnTo>
                      <a:pt x="280" y="89"/>
                    </a:lnTo>
                    <a:lnTo>
                      <a:pt x="276" y="93"/>
                    </a:lnTo>
                    <a:lnTo>
                      <a:pt x="269" y="98"/>
                    </a:lnTo>
                    <a:lnTo>
                      <a:pt x="265" y="102"/>
                    </a:lnTo>
                    <a:lnTo>
                      <a:pt x="264" y="106"/>
                    </a:lnTo>
                    <a:lnTo>
                      <a:pt x="264" y="112"/>
                    </a:lnTo>
                    <a:lnTo>
                      <a:pt x="268" y="117"/>
                    </a:lnTo>
                    <a:lnTo>
                      <a:pt x="272" y="120"/>
                    </a:lnTo>
                    <a:lnTo>
                      <a:pt x="280" y="121"/>
                    </a:lnTo>
                    <a:lnTo>
                      <a:pt x="277" y="129"/>
                    </a:lnTo>
                    <a:lnTo>
                      <a:pt x="269" y="137"/>
                    </a:lnTo>
                    <a:lnTo>
                      <a:pt x="271" y="141"/>
                    </a:lnTo>
                    <a:lnTo>
                      <a:pt x="276" y="143"/>
                    </a:lnTo>
                    <a:lnTo>
                      <a:pt x="285" y="145"/>
                    </a:lnTo>
                    <a:lnTo>
                      <a:pt x="300" y="143"/>
                    </a:lnTo>
                    <a:lnTo>
                      <a:pt x="299" y="143"/>
                    </a:lnTo>
                    <a:lnTo>
                      <a:pt x="299" y="145"/>
                    </a:lnTo>
                    <a:lnTo>
                      <a:pt x="299" y="147"/>
                    </a:lnTo>
                    <a:lnTo>
                      <a:pt x="295" y="153"/>
                    </a:lnTo>
                    <a:lnTo>
                      <a:pt x="292" y="153"/>
                    </a:lnTo>
                    <a:lnTo>
                      <a:pt x="291" y="153"/>
                    </a:lnTo>
                    <a:lnTo>
                      <a:pt x="291" y="154"/>
                    </a:lnTo>
                    <a:lnTo>
                      <a:pt x="288" y="157"/>
                    </a:lnTo>
                    <a:lnTo>
                      <a:pt x="280" y="162"/>
                    </a:lnTo>
                    <a:lnTo>
                      <a:pt x="281" y="171"/>
                    </a:lnTo>
                    <a:lnTo>
                      <a:pt x="288" y="179"/>
                    </a:lnTo>
                    <a:lnTo>
                      <a:pt x="296" y="184"/>
                    </a:lnTo>
                    <a:lnTo>
                      <a:pt x="308" y="188"/>
                    </a:lnTo>
                    <a:lnTo>
                      <a:pt x="324" y="191"/>
                    </a:lnTo>
                    <a:lnTo>
                      <a:pt x="330" y="195"/>
                    </a:lnTo>
                    <a:lnTo>
                      <a:pt x="338" y="202"/>
                    </a:lnTo>
                    <a:lnTo>
                      <a:pt x="350" y="216"/>
                    </a:lnTo>
                    <a:lnTo>
                      <a:pt x="354" y="225"/>
                    </a:lnTo>
                    <a:lnTo>
                      <a:pt x="359" y="237"/>
                    </a:lnTo>
                    <a:lnTo>
                      <a:pt x="346" y="221"/>
                    </a:lnTo>
                    <a:lnTo>
                      <a:pt x="338" y="215"/>
                    </a:lnTo>
                    <a:lnTo>
                      <a:pt x="332" y="211"/>
                    </a:lnTo>
                    <a:lnTo>
                      <a:pt x="314" y="204"/>
                    </a:lnTo>
                    <a:lnTo>
                      <a:pt x="296" y="202"/>
                    </a:lnTo>
                    <a:lnTo>
                      <a:pt x="283" y="196"/>
                    </a:lnTo>
                    <a:lnTo>
                      <a:pt x="272" y="194"/>
                    </a:lnTo>
                    <a:lnTo>
                      <a:pt x="256" y="192"/>
                    </a:lnTo>
                    <a:lnTo>
                      <a:pt x="250" y="192"/>
                    </a:lnTo>
                    <a:lnTo>
                      <a:pt x="247" y="195"/>
                    </a:lnTo>
                    <a:lnTo>
                      <a:pt x="246" y="198"/>
                    </a:lnTo>
                    <a:lnTo>
                      <a:pt x="247" y="203"/>
                    </a:lnTo>
                    <a:lnTo>
                      <a:pt x="247" y="210"/>
                    </a:lnTo>
                    <a:lnTo>
                      <a:pt x="247" y="216"/>
                    </a:lnTo>
                    <a:lnTo>
                      <a:pt x="246" y="221"/>
                    </a:lnTo>
                    <a:lnTo>
                      <a:pt x="246" y="227"/>
                    </a:lnTo>
                    <a:lnTo>
                      <a:pt x="243" y="229"/>
                    </a:lnTo>
                    <a:lnTo>
                      <a:pt x="240" y="233"/>
                    </a:lnTo>
                    <a:lnTo>
                      <a:pt x="238" y="233"/>
                    </a:lnTo>
                    <a:lnTo>
                      <a:pt x="236" y="233"/>
                    </a:lnTo>
                    <a:lnTo>
                      <a:pt x="236" y="235"/>
                    </a:lnTo>
                    <a:lnTo>
                      <a:pt x="234" y="237"/>
                    </a:lnTo>
                    <a:lnTo>
                      <a:pt x="226" y="237"/>
                    </a:lnTo>
                    <a:lnTo>
                      <a:pt x="221" y="240"/>
                    </a:lnTo>
                    <a:lnTo>
                      <a:pt x="217" y="243"/>
                    </a:lnTo>
                    <a:lnTo>
                      <a:pt x="215" y="249"/>
                    </a:lnTo>
                    <a:lnTo>
                      <a:pt x="213" y="253"/>
                    </a:lnTo>
                    <a:lnTo>
                      <a:pt x="211" y="253"/>
                    </a:lnTo>
                    <a:lnTo>
                      <a:pt x="211" y="255"/>
                    </a:lnTo>
                    <a:lnTo>
                      <a:pt x="211" y="257"/>
                    </a:lnTo>
                    <a:lnTo>
                      <a:pt x="209" y="260"/>
                    </a:lnTo>
                    <a:lnTo>
                      <a:pt x="209" y="261"/>
                    </a:lnTo>
                    <a:lnTo>
                      <a:pt x="199" y="260"/>
                    </a:lnTo>
                    <a:lnTo>
                      <a:pt x="193" y="255"/>
                    </a:lnTo>
                    <a:lnTo>
                      <a:pt x="189" y="245"/>
                    </a:lnTo>
                    <a:lnTo>
                      <a:pt x="187" y="232"/>
                    </a:lnTo>
                    <a:lnTo>
                      <a:pt x="186" y="225"/>
                    </a:lnTo>
                    <a:lnTo>
                      <a:pt x="185" y="221"/>
                    </a:lnTo>
                    <a:lnTo>
                      <a:pt x="182" y="217"/>
                    </a:lnTo>
                    <a:lnTo>
                      <a:pt x="179" y="216"/>
                    </a:lnTo>
                    <a:lnTo>
                      <a:pt x="172" y="215"/>
                    </a:lnTo>
                    <a:lnTo>
                      <a:pt x="128" y="216"/>
                    </a:lnTo>
                    <a:lnTo>
                      <a:pt x="120" y="223"/>
                    </a:lnTo>
                    <a:lnTo>
                      <a:pt x="113" y="228"/>
                    </a:lnTo>
                    <a:lnTo>
                      <a:pt x="105" y="232"/>
                    </a:lnTo>
                    <a:lnTo>
                      <a:pt x="97" y="233"/>
                    </a:lnTo>
                    <a:lnTo>
                      <a:pt x="101" y="251"/>
                    </a:lnTo>
                    <a:lnTo>
                      <a:pt x="108" y="255"/>
                    </a:lnTo>
                    <a:lnTo>
                      <a:pt x="115" y="262"/>
                    </a:lnTo>
                    <a:lnTo>
                      <a:pt x="119" y="270"/>
                    </a:lnTo>
                    <a:lnTo>
                      <a:pt x="123" y="282"/>
                    </a:lnTo>
                    <a:lnTo>
                      <a:pt x="121" y="288"/>
                    </a:lnTo>
                    <a:lnTo>
                      <a:pt x="117" y="294"/>
                    </a:lnTo>
                    <a:lnTo>
                      <a:pt x="109" y="301"/>
                    </a:lnTo>
                    <a:lnTo>
                      <a:pt x="100" y="310"/>
                    </a:lnTo>
                    <a:lnTo>
                      <a:pt x="97" y="322"/>
                    </a:lnTo>
                    <a:lnTo>
                      <a:pt x="96" y="327"/>
                    </a:lnTo>
                    <a:lnTo>
                      <a:pt x="96" y="334"/>
                    </a:lnTo>
                    <a:lnTo>
                      <a:pt x="94" y="352"/>
                    </a:lnTo>
                    <a:lnTo>
                      <a:pt x="91" y="359"/>
                    </a:lnTo>
                    <a:lnTo>
                      <a:pt x="91" y="364"/>
                    </a:lnTo>
                    <a:lnTo>
                      <a:pt x="88" y="372"/>
                    </a:lnTo>
                    <a:lnTo>
                      <a:pt x="88" y="376"/>
                    </a:lnTo>
                    <a:lnTo>
                      <a:pt x="90" y="382"/>
                    </a:lnTo>
                    <a:lnTo>
                      <a:pt x="90" y="386"/>
                    </a:lnTo>
                    <a:lnTo>
                      <a:pt x="91" y="391"/>
                    </a:lnTo>
                    <a:lnTo>
                      <a:pt x="91" y="397"/>
                    </a:lnTo>
                    <a:lnTo>
                      <a:pt x="91" y="404"/>
                    </a:lnTo>
                    <a:lnTo>
                      <a:pt x="88" y="408"/>
                    </a:lnTo>
                    <a:lnTo>
                      <a:pt x="86" y="411"/>
                    </a:lnTo>
                    <a:lnTo>
                      <a:pt x="82" y="411"/>
                    </a:lnTo>
                    <a:lnTo>
                      <a:pt x="78" y="411"/>
                    </a:lnTo>
                    <a:lnTo>
                      <a:pt x="70" y="408"/>
                    </a:lnTo>
                    <a:lnTo>
                      <a:pt x="64" y="409"/>
                    </a:lnTo>
                    <a:lnTo>
                      <a:pt x="55" y="416"/>
                    </a:lnTo>
                    <a:lnTo>
                      <a:pt x="50" y="427"/>
                    </a:lnTo>
                    <a:lnTo>
                      <a:pt x="72" y="437"/>
                    </a:lnTo>
                    <a:lnTo>
                      <a:pt x="74" y="445"/>
                    </a:lnTo>
                    <a:lnTo>
                      <a:pt x="74" y="449"/>
                    </a:lnTo>
                    <a:lnTo>
                      <a:pt x="74" y="454"/>
                    </a:lnTo>
                    <a:lnTo>
                      <a:pt x="71" y="457"/>
                    </a:lnTo>
                    <a:lnTo>
                      <a:pt x="70" y="457"/>
                    </a:lnTo>
                    <a:lnTo>
                      <a:pt x="70" y="458"/>
                    </a:lnTo>
                    <a:lnTo>
                      <a:pt x="70" y="461"/>
                    </a:lnTo>
                    <a:lnTo>
                      <a:pt x="63" y="469"/>
                    </a:lnTo>
                    <a:lnTo>
                      <a:pt x="54" y="489"/>
                    </a:lnTo>
                    <a:lnTo>
                      <a:pt x="79" y="502"/>
                    </a:lnTo>
                    <a:lnTo>
                      <a:pt x="79" y="506"/>
                    </a:lnTo>
                    <a:lnTo>
                      <a:pt x="80" y="511"/>
                    </a:lnTo>
                    <a:lnTo>
                      <a:pt x="80" y="515"/>
                    </a:lnTo>
                    <a:lnTo>
                      <a:pt x="82" y="520"/>
                    </a:lnTo>
                    <a:lnTo>
                      <a:pt x="82" y="527"/>
                    </a:lnTo>
                    <a:lnTo>
                      <a:pt x="82" y="534"/>
                    </a:lnTo>
                    <a:lnTo>
                      <a:pt x="79" y="538"/>
                    </a:lnTo>
                    <a:lnTo>
                      <a:pt x="78" y="538"/>
                    </a:lnTo>
                    <a:lnTo>
                      <a:pt x="78" y="539"/>
                    </a:lnTo>
                    <a:lnTo>
                      <a:pt x="78" y="542"/>
                    </a:lnTo>
                    <a:lnTo>
                      <a:pt x="75" y="543"/>
                    </a:lnTo>
                    <a:lnTo>
                      <a:pt x="72" y="546"/>
                    </a:lnTo>
                    <a:lnTo>
                      <a:pt x="42" y="548"/>
                    </a:lnTo>
                    <a:lnTo>
                      <a:pt x="22" y="552"/>
                    </a:lnTo>
                    <a:lnTo>
                      <a:pt x="10" y="558"/>
                    </a:lnTo>
                    <a:lnTo>
                      <a:pt x="6" y="564"/>
                    </a:lnTo>
                    <a:lnTo>
                      <a:pt x="6" y="567"/>
                    </a:lnTo>
                    <a:lnTo>
                      <a:pt x="9" y="573"/>
                    </a:lnTo>
                    <a:lnTo>
                      <a:pt x="13" y="580"/>
                    </a:lnTo>
                    <a:lnTo>
                      <a:pt x="21" y="591"/>
                    </a:lnTo>
                    <a:lnTo>
                      <a:pt x="25" y="599"/>
                    </a:lnTo>
                    <a:lnTo>
                      <a:pt x="29" y="609"/>
                    </a:lnTo>
                    <a:lnTo>
                      <a:pt x="30" y="620"/>
                    </a:lnTo>
                    <a:lnTo>
                      <a:pt x="29" y="632"/>
                    </a:lnTo>
                    <a:lnTo>
                      <a:pt x="26" y="638"/>
                    </a:lnTo>
                    <a:lnTo>
                      <a:pt x="22" y="648"/>
                    </a:lnTo>
                    <a:lnTo>
                      <a:pt x="17" y="658"/>
                    </a:lnTo>
                    <a:lnTo>
                      <a:pt x="10" y="671"/>
                    </a:lnTo>
                    <a:lnTo>
                      <a:pt x="5" y="681"/>
                    </a:lnTo>
                    <a:lnTo>
                      <a:pt x="2" y="693"/>
                    </a:lnTo>
                    <a:lnTo>
                      <a:pt x="0" y="704"/>
                    </a:lnTo>
                    <a:lnTo>
                      <a:pt x="0" y="719"/>
                    </a:lnTo>
                    <a:lnTo>
                      <a:pt x="2" y="723"/>
                    </a:lnTo>
                    <a:lnTo>
                      <a:pt x="6" y="728"/>
                    </a:lnTo>
                    <a:lnTo>
                      <a:pt x="9" y="732"/>
                    </a:lnTo>
                    <a:lnTo>
                      <a:pt x="13" y="738"/>
                    </a:lnTo>
                    <a:lnTo>
                      <a:pt x="17" y="745"/>
                    </a:lnTo>
                    <a:lnTo>
                      <a:pt x="22" y="755"/>
                    </a:lnTo>
                    <a:lnTo>
                      <a:pt x="25" y="761"/>
                    </a:lnTo>
                    <a:lnTo>
                      <a:pt x="27" y="768"/>
                    </a:lnTo>
                    <a:lnTo>
                      <a:pt x="27" y="773"/>
                    </a:lnTo>
                    <a:lnTo>
                      <a:pt x="27" y="780"/>
                    </a:lnTo>
                    <a:lnTo>
                      <a:pt x="25" y="786"/>
                    </a:lnTo>
                    <a:lnTo>
                      <a:pt x="23" y="794"/>
                    </a:lnTo>
                    <a:lnTo>
                      <a:pt x="21" y="800"/>
                    </a:lnTo>
                    <a:lnTo>
                      <a:pt x="19" y="802"/>
                    </a:lnTo>
                    <a:lnTo>
                      <a:pt x="19" y="806"/>
                    </a:lnTo>
                    <a:lnTo>
                      <a:pt x="17" y="808"/>
                    </a:lnTo>
                    <a:lnTo>
                      <a:pt x="15" y="810"/>
                    </a:lnTo>
                    <a:lnTo>
                      <a:pt x="13" y="814"/>
                    </a:lnTo>
                    <a:lnTo>
                      <a:pt x="9" y="817"/>
                    </a:lnTo>
                    <a:lnTo>
                      <a:pt x="6" y="820"/>
                    </a:lnTo>
                    <a:lnTo>
                      <a:pt x="21" y="834"/>
                    </a:lnTo>
                    <a:lnTo>
                      <a:pt x="31" y="857"/>
                    </a:lnTo>
                    <a:lnTo>
                      <a:pt x="34" y="870"/>
                    </a:lnTo>
                    <a:lnTo>
                      <a:pt x="35" y="884"/>
                    </a:lnTo>
                    <a:lnTo>
                      <a:pt x="35" y="904"/>
                    </a:lnTo>
                    <a:lnTo>
                      <a:pt x="38" y="923"/>
                    </a:lnTo>
                    <a:lnTo>
                      <a:pt x="42" y="937"/>
                    </a:lnTo>
                    <a:lnTo>
                      <a:pt x="49" y="951"/>
                    </a:lnTo>
                    <a:lnTo>
                      <a:pt x="104" y="976"/>
                    </a:lnTo>
                    <a:lnTo>
                      <a:pt x="117" y="977"/>
                    </a:lnTo>
                    <a:lnTo>
                      <a:pt x="135" y="984"/>
                    </a:lnTo>
                    <a:lnTo>
                      <a:pt x="152" y="993"/>
                    </a:lnTo>
                    <a:lnTo>
                      <a:pt x="173" y="1007"/>
                    </a:lnTo>
                    <a:lnTo>
                      <a:pt x="228" y="1027"/>
                    </a:lnTo>
                    <a:lnTo>
                      <a:pt x="231" y="1030"/>
                    </a:lnTo>
                    <a:lnTo>
                      <a:pt x="232" y="1035"/>
                    </a:lnTo>
                    <a:lnTo>
                      <a:pt x="232" y="1038"/>
                    </a:lnTo>
                    <a:lnTo>
                      <a:pt x="231" y="1043"/>
                    </a:lnTo>
                    <a:lnTo>
                      <a:pt x="223" y="1051"/>
                    </a:lnTo>
                    <a:lnTo>
                      <a:pt x="218" y="1055"/>
                    </a:lnTo>
                    <a:lnTo>
                      <a:pt x="211" y="1060"/>
                    </a:lnTo>
                    <a:lnTo>
                      <a:pt x="198" y="1076"/>
                    </a:lnTo>
                    <a:lnTo>
                      <a:pt x="191" y="1084"/>
                    </a:lnTo>
                    <a:lnTo>
                      <a:pt x="189" y="1093"/>
                    </a:lnTo>
                    <a:lnTo>
                      <a:pt x="187" y="1112"/>
                    </a:lnTo>
                    <a:lnTo>
                      <a:pt x="186" y="1127"/>
                    </a:lnTo>
                    <a:lnTo>
                      <a:pt x="185" y="1144"/>
                    </a:lnTo>
                    <a:lnTo>
                      <a:pt x="182" y="1153"/>
                    </a:lnTo>
                    <a:lnTo>
                      <a:pt x="179" y="1165"/>
                    </a:lnTo>
                    <a:lnTo>
                      <a:pt x="173" y="1190"/>
                    </a:lnTo>
                    <a:lnTo>
                      <a:pt x="172" y="1193"/>
                    </a:lnTo>
                    <a:lnTo>
                      <a:pt x="172" y="1198"/>
                    </a:lnTo>
                    <a:lnTo>
                      <a:pt x="172" y="1213"/>
                    </a:lnTo>
                    <a:lnTo>
                      <a:pt x="170" y="1220"/>
                    </a:lnTo>
                    <a:lnTo>
                      <a:pt x="170" y="1231"/>
                    </a:lnTo>
                    <a:lnTo>
                      <a:pt x="170" y="1255"/>
                    </a:lnTo>
                    <a:lnTo>
                      <a:pt x="176" y="1254"/>
                    </a:lnTo>
                    <a:lnTo>
                      <a:pt x="183" y="1254"/>
                    </a:lnTo>
                    <a:lnTo>
                      <a:pt x="201" y="1252"/>
                    </a:lnTo>
                    <a:lnTo>
                      <a:pt x="210" y="1250"/>
                    </a:lnTo>
                    <a:lnTo>
                      <a:pt x="222" y="1248"/>
                    </a:lnTo>
                    <a:lnTo>
                      <a:pt x="247" y="1242"/>
                    </a:lnTo>
                    <a:lnTo>
                      <a:pt x="255" y="1242"/>
                    </a:lnTo>
                    <a:lnTo>
                      <a:pt x="259" y="1242"/>
                    </a:lnTo>
                    <a:lnTo>
                      <a:pt x="264" y="1243"/>
                    </a:lnTo>
                    <a:lnTo>
                      <a:pt x="272" y="1242"/>
                    </a:lnTo>
                    <a:lnTo>
                      <a:pt x="281" y="1242"/>
                    </a:lnTo>
                    <a:lnTo>
                      <a:pt x="288" y="1239"/>
                    </a:lnTo>
                    <a:lnTo>
                      <a:pt x="296" y="1236"/>
                    </a:lnTo>
                    <a:lnTo>
                      <a:pt x="301" y="1231"/>
                    </a:lnTo>
                    <a:lnTo>
                      <a:pt x="304" y="1228"/>
                    </a:lnTo>
                    <a:lnTo>
                      <a:pt x="304" y="1227"/>
                    </a:lnTo>
                    <a:lnTo>
                      <a:pt x="305" y="1227"/>
                    </a:lnTo>
                    <a:lnTo>
                      <a:pt x="308" y="1227"/>
                    </a:lnTo>
                    <a:lnTo>
                      <a:pt x="333" y="1213"/>
                    </a:lnTo>
                    <a:lnTo>
                      <a:pt x="353" y="1226"/>
                    </a:lnTo>
                    <a:lnTo>
                      <a:pt x="362" y="1236"/>
                    </a:lnTo>
                    <a:lnTo>
                      <a:pt x="369" y="1243"/>
                    </a:lnTo>
                    <a:lnTo>
                      <a:pt x="381" y="1251"/>
                    </a:lnTo>
                    <a:lnTo>
                      <a:pt x="389" y="1252"/>
                    </a:lnTo>
                    <a:lnTo>
                      <a:pt x="398" y="1251"/>
                    </a:lnTo>
                    <a:lnTo>
                      <a:pt x="407" y="1247"/>
                    </a:lnTo>
                    <a:lnTo>
                      <a:pt x="416" y="1246"/>
                    </a:lnTo>
                    <a:lnTo>
                      <a:pt x="419" y="1246"/>
                    </a:lnTo>
                    <a:lnTo>
                      <a:pt x="423" y="1248"/>
                    </a:lnTo>
                    <a:lnTo>
                      <a:pt x="427" y="1255"/>
                    </a:lnTo>
                    <a:lnTo>
                      <a:pt x="430" y="1262"/>
                    </a:lnTo>
                    <a:lnTo>
                      <a:pt x="435" y="1267"/>
                    </a:lnTo>
                    <a:lnTo>
                      <a:pt x="443" y="1272"/>
                    </a:lnTo>
                    <a:lnTo>
                      <a:pt x="452" y="1269"/>
                    </a:lnTo>
                    <a:lnTo>
                      <a:pt x="463" y="1262"/>
                    </a:lnTo>
                    <a:lnTo>
                      <a:pt x="467" y="1254"/>
                    </a:lnTo>
                    <a:lnTo>
                      <a:pt x="472" y="1248"/>
                    </a:lnTo>
                    <a:lnTo>
                      <a:pt x="480" y="1240"/>
                    </a:lnTo>
                    <a:lnTo>
                      <a:pt x="485" y="1235"/>
                    </a:lnTo>
                    <a:lnTo>
                      <a:pt x="490" y="1234"/>
                    </a:lnTo>
                    <a:lnTo>
                      <a:pt x="496" y="1232"/>
                    </a:lnTo>
                    <a:lnTo>
                      <a:pt x="501" y="1232"/>
                    </a:lnTo>
                    <a:lnTo>
                      <a:pt x="510" y="1232"/>
                    </a:lnTo>
                    <a:lnTo>
                      <a:pt x="513" y="1231"/>
                    </a:lnTo>
                    <a:lnTo>
                      <a:pt x="517" y="1231"/>
                    </a:lnTo>
                    <a:lnTo>
                      <a:pt x="521" y="1231"/>
                    </a:lnTo>
                    <a:lnTo>
                      <a:pt x="523" y="1232"/>
                    </a:lnTo>
                    <a:lnTo>
                      <a:pt x="530" y="1244"/>
                    </a:lnTo>
                    <a:lnTo>
                      <a:pt x="533" y="1251"/>
                    </a:lnTo>
                    <a:lnTo>
                      <a:pt x="538" y="1255"/>
                    </a:lnTo>
                    <a:lnTo>
                      <a:pt x="543" y="1256"/>
                    </a:lnTo>
                    <a:lnTo>
                      <a:pt x="550" y="1258"/>
                    </a:lnTo>
                    <a:lnTo>
                      <a:pt x="572" y="1252"/>
                    </a:lnTo>
                    <a:lnTo>
                      <a:pt x="595" y="1251"/>
                    </a:lnTo>
                    <a:lnTo>
                      <a:pt x="615" y="1250"/>
                    </a:lnTo>
                    <a:lnTo>
                      <a:pt x="632" y="1252"/>
                    </a:lnTo>
                    <a:lnTo>
                      <a:pt x="635" y="1251"/>
                    </a:lnTo>
                    <a:lnTo>
                      <a:pt x="639" y="1251"/>
                    </a:lnTo>
                    <a:lnTo>
                      <a:pt x="641" y="1250"/>
                    </a:lnTo>
                    <a:lnTo>
                      <a:pt x="641" y="1248"/>
                    </a:lnTo>
                    <a:lnTo>
                      <a:pt x="642" y="1248"/>
                    </a:lnTo>
                    <a:lnTo>
                      <a:pt x="645" y="1248"/>
                    </a:lnTo>
                    <a:lnTo>
                      <a:pt x="645" y="1246"/>
                    </a:lnTo>
                    <a:lnTo>
                      <a:pt x="645" y="1244"/>
                    </a:lnTo>
                    <a:lnTo>
                      <a:pt x="646" y="1244"/>
                    </a:lnTo>
                    <a:lnTo>
                      <a:pt x="649" y="1242"/>
                    </a:lnTo>
                    <a:lnTo>
                      <a:pt x="649" y="1239"/>
                    </a:lnTo>
                    <a:lnTo>
                      <a:pt x="649" y="1238"/>
                    </a:lnTo>
                    <a:lnTo>
                      <a:pt x="650" y="1238"/>
                    </a:lnTo>
                    <a:lnTo>
                      <a:pt x="653" y="1234"/>
                    </a:lnTo>
                    <a:lnTo>
                      <a:pt x="657" y="1227"/>
                    </a:lnTo>
                    <a:lnTo>
                      <a:pt x="670" y="1226"/>
                    </a:lnTo>
                    <a:lnTo>
                      <a:pt x="677" y="1224"/>
                    </a:lnTo>
                    <a:lnTo>
                      <a:pt x="682" y="1227"/>
                    </a:lnTo>
                    <a:lnTo>
                      <a:pt x="686" y="1230"/>
                    </a:lnTo>
                    <a:lnTo>
                      <a:pt x="690" y="1236"/>
                    </a:lnTo>
                    <a:lnTo>
                      <a:pt x="691" y="1242"/>
                    </a:lnTo>
                    <a:lnTo>
                      <a:pt x="698" y="1243"/>
                    </a:lnTo>
                    <a:lnTo>
                      <a:pt x="706" y="1240"/>
                    </a:lnTo>
                    <a:lnTo>
                      <a:pt x="718" y="1234"/>
                    </a:lnTo>
                    <a:lnTo>
                      <a:pt x="715" y="1220"/>
                    </a:lnTo>
                    <a:lnTo>
                      <a:pt x="714" y="1206"/>
                    </a:lnTo>
                    <a:lnTo>
                      <a:pt x="714" y="1189"/>
                    </a:lnTo>
                    <a:lnTo>
                      <a:pt x="717" y="1170"/>
                    </a:lnTo>
                    <a:lnTo>
                      <a:pt x="721" y="1145"/>
                    </a:lnTo>
                    <a:lnTo>
                      <a:pt x="727" y="1128"/>
                    </a:lnTo>
                    <a:lnTo>
                      <a:pt x="735" y="1117"/>
                    </a:lnTo>
                    <a:lnTo>
                      <a:pt x="747" y="1115"/>
                    </a:lnTo>
                    <a:lnTo>
                      <a:pt x="752" y="1113"/>
                    </a:lnTo>
                    <a:lnTo>
                      <a:pt x="759" y="1113"/>
                    </a:lnTo>
                    <a:lnTo>
                      <a:pt x="769" y="1111"/>
                    </a:lnTo>
                    <a:lnTo>
                      <a:pt x="779" y="1105"/>
                    </a:lnTo>
                    <a:lnTo>
                      <a:pt x="785" y="1100"/>
                    </a:lnTo>
                    <a:lnTo>
                      <a:pt x="821" y="1071"/>
                    </a:lnTo>
                    <a:lnTo>
                      <a:pt x="801" y="1054"/>
                    </a:lnTo>
                    <a:lnTo>
                      <a:pt x="787" y="1042"/>
                    </a:lnTo>
                    <a:lnTo>
                      <a:pt x="775" y="1033"/>
                    </a:lnTo>
                    <a:lnTo>
                      <a:pt x="767" y="1029"/>
                    </a:lnTo>
                    <a:lnTo>
                      <a:pt x="763" y="1026"/>
                    </a:lnTo>
                    <a:lnTo>
                      <a:pt x="760" y="1025"/>
                    </a:lnTo>
                    <a:lnTo>
                      <a:pt x="752" y="1018"/>
                    </a:lnTo>
                    <a:lnTo>
                      <a:pt x="742" y="1009"/>
                    </a:lnTo>
                    <a:lnTo>
                      <a:pt x="739" y="1006"/>
                    </a:lnTo>
                    <a:lnTo>
                      <a:pt x="738" y="1005"/>
                    </a:lnTo>
                    <a:lnTo>
                      <a:pt x="735" y="1002"/>
                    </a:lnTo>
                    <a:lnTo>
                      <a:pt x="730" y="997"/>
                    </a:lnTo>
                    <a:lnTo>
                      <a:pt x="718" y="982"/>
                    </a:lnTo>
                    <a:lnTo>
                      <a:pt x="709" y="972"/>
                    </a:lnTo>
                    <a:lnTo>
                      <a:pt x="702" y="962"/>
                    </a:lnTo>
                    <a:lnTo>
                      <a:pt x="699" y="956"/>
                    </a:lnTo>
                    <a:lnTo>
                      <a:pt x="685" y="925"/>
                    </a:lnTo>
                    <a:lnTo>
                      <a:pt x="674" y="903"/>
                    </a:lnTo>
                    <a:lnTo>
                      <a:pt x="665" y="887"/>
                    </a:lnTo>
                    <a:lnTo>
                      <a:pt x="658" y="879"/>
                    </a:lnTo>
                    <a:lnTo>
                      <a:pt x="649" y="866"/>
                    </a:lnTo>
                    <a:lnTo>
                      <a:pt x="646" y="857"/>
                    </a:lnTo>
                    <a:lnTo>
                      <a:pt x="645" y="846"/>
                    </a:lnTo>
                    <a:lnTo>
                      <a:pt x="644" y="834"/>
                    </a:lnTo>
                    <a:lnTo>
                      <a:pt x="645" y="825"/>
                    </a:lnTo>
                    <a:lnTo>
                      <a:pt x="646" y="817"/>
                    </a:lnTo>
                    <a:lnTo>
                      <a:pt x="652" y="813"/>
                    </a:lnTo>
                    <a:lnTo>
                      <a:pt x="674" y="796"/>
                    </a:lnTo>
                    <a:lnTo>
                      <a:pt x="698" y="782"/>
                    </a:lnTo>
                    <a:lnTo>
                      <a:pt x="721" y="773"/>
                    </a:lnTo>
                    <a:lnTo>
                      <a:pt x="731" y="769"/>
                    </a:lnTo>
                    <a:lnTo>
                      <a:pt x="743" y="768"/>
                    </a:lnTo>
                    <a:lnTo>
                      <a:pt x="758" y="760"/>
                    </a:lnTo>
                    <a:lnTo>
                      <a:pt x="767" y="755"/>
                    </a:lnTo>
                    <a:lnTo>
                      <a:pt x="777" y="748"/>
                    </a:lnTo>
                    <a:lnTo>
                      <a:pt x="785" y="740"/>
                    </a:lnTo>
                    <a:lnTo>
                      <a:pt x="796" y="736"/>
                    </a:lnTo>
                    <a:lnTo>
                      <a:pt x="808" y="732"/>
                    </a:lnTo>
                    <a:lnTo>
                      <a:pt x="822" y="731"/>
                    </a:lnTo>
                    <a:lnTo>
                      <a:pt x="834" y="728"/>
                    </a:lnTo>
                    <a:lnTo>
                      <a:pt x="840" y="726"/>
                    </a:lnTo>
                    <a:lnTo>
                      <a:pt x="845" y="724"/>
                    </a:lnTo>
                    <a:lnTo>
                      <a:pt x="848" y="720"/>
                    </a:lnTo>
                    <a:lnTo>
                      <a:pt x="851" y="718"/>
                    </a:lnTo>
                    <a:lnTo>
                      <a:pt x="858" y="710"/>
                    </a:lnTo>
                    <a:lnTo>
                      <a:pt x="866" y="703"/>
                    </a:lnTo>
                    <a:lnTo>
                      <a:pt x="874" y="700"/>
                    </a:lnTo>
                    <a:lnTo>
                      <a:pt x="885" y="706"/>
                    </a:lnTo>
                    <a:lnTo>
                      <a:pt x="893" y="708"/>
                    </a:lnTo>
                    <a:lnTo>
                      <a:pt x="900" y="710"/>
                    </a:lnTo>
                    <a:lnTo>
                      <a:pt x="908" y="708"/>
                    </a:lnTo>
                    <a:lnTo>
                      <a:pt x="912" y="706"/>
                    </a:lnTo>
                    <a:lnTo>
                      <a:pt x="918" y="704"/>
                    </a:lnTo>
                    <a:lnTo>
                      <a:pt x="916" y="669"/>
                    </a:lnTo>
                    <a:lnTo>
                      <a:pt x="915" y="651"/>
                    </a:lnTo>
                    <a:lnTo>
                      <a:pt x="915" y="637"/>
                    </a:lnTo>
                    <a:lnTo>
                      <a:pt x="908" y="609"/>
                    </a:lnTo>
                    <a:lnTo>
                      <a:pt x="902" y="587"/>
                    </a:lnTo>
                    <a:lnTo>
                      <a:pt x="887" y="550"/>
                    </a:lnTo>
                    <a:lnTo>
                      <a:pt x="878" y="518"/>
                    </a:lnTo>
                    <a:lnTo>
                      <a:pt x="873" y="490"/>
                    </a:lnTo>
                    <a:lnTo>
                      <a:pt x="871" y="468"/>
                    </a:lnTo>
                    <a:lnTo>
                      <a:pt x="870" y="448"/>
                    </a:lnTo>
                    <a:lnTo>
                      <a:pt x="867" y="433"/>
                    </a:lnTo>
                    <a:lnTo>
                      <a:pt x="859" y="421"/>
                    </a:lnTo>
                    <a:lnTo>
                      <a:pt x="850" y="412"/>
                    </a:lnTo>
                    <a:lnTo>
                      <a:pt x="841" y="403"/>
                    </a:lnTo>
                    <a:lnTo>
                      <a:pt x="834" y="395"/>
                    </a:lnTo>
                    <a:lnTo>
                      <a:pt x="830" y="387"/>
                    </a:lnTo>
                    <a:lnTo>
                      <a:pt x="829" y="379"/>
                    </a:lnTo>
                    <a:lnTo>
                      <a:pt x="828" y="368"/>
                    </a:lnTo>
                    <a:lnTo>
                      <a:pt x="832" y="360"/>
                    </a:lnTo>
                    <a:lnTo>
                      <a:pt x="836" y="350"/>
                    </a:lnTo>
                    <a:lnTo>
                      <a:pt x="845" y="342"/>
                    </a:lnTo>
                  </a:path>
                </a:pathLst>
              </a:custGeom>
              <a:solidFill>
                <a:srgbClr val="3399FF"/>
              </a:solidFill>
              <a:ln w="6350">
                <a:solidFill>
                  <a:srgbClr val="003366"/>
                </a:solidFill>
                <a:round/>
                <a:headEnd/>
                <a:tailEnd/>
              </a:ln>
            </p:spPr>
            <p:txBody>
              <a:bodyPr/>
              <a:lstStyle/>
              <a:p>
                <a:endParaRPr lang="el-GR"/>
              </a:p>
            </p:txBody>
          </p:sp>
          <p:sp>
            <p:nvSpPr>
              <p:cNvPr id="25823" name="Freeform 310"/>
              <p:cNvSpPr>
                <a:spLocks/>
              </p:cNvSpPr>
              <p:nvPr/>
            </p:nvSpPr>
            <p:spPr bwMode="auto">
              <a:xfrm>
                <a:off x="600" y="2380"/>
                <a:ext cx="142" cy="94"/>
              </a:xfrm>
              <a:custGeom>
                <a:avLst/>
                <a:gdLst>
                  <a:gd name="T0" fmla="*/ 0 w 426"/>
                  <a:gd name="T1" fmla="*/ 0 h 283"/>
                  <a:gd name="T2" fmla="*/ 0 w 426"/>
                  <a:gd name="T3" fmla="*/ 0 h 283"/>
                  <a:gd name="T4" fmla="*/ 0 w 426"/>
                  <a:gd name="T5" fmla="*/ 0 h 283"/>
                  <a:gd name="T6" fmla="*/ 0 w 426"/>
                  <a:gd name="T7" fmla="*/ 0 h 283"/>
                  <a:gd name="T8" fmla="*/ 0 w 426"/>
                  <a:gd name="T9" fmla="*/ 0 h 283"/>
                  <a:gd name="T10" fmla="*/ 0 w 426"/>
                  <a:gd name="T11" fmla="*/ 0 h 283"/>
                  <a:gd name="T12" fmla="*/ 0 w 426"/>
                  <a:gd name="T13" fmla="*/ 0 h 283"/>
                  <a:gd name="T14" fmla="*/ 0 w 426"/>
                  <a:gd name="T15" fmla="*/ 0 h 283"/>
                  <a:gd name="T16" fmla="*/ 0 w 426"/>
                  <a:gd name="T17" fmla="*/ 0 h 283"/>
                  <a:gd name="T18" fmla="*/ 0 w 426"/>
                  <a:gd name="T19" fmla="*/ 0 h 283"/>
                  <a:gd name="T20" fmla="*/ 0 w 426"/>
                  <a:gd name="T21" fmla="*/ 0 h 283"/>
                  <a:gd name="T22" fmla="*/ 0 w 426"/>
                  <a:gd name="T23" fmla="*/ 0 h 283"/>
                  <a:gd name="T24" fmla="*/ 0 w 426"/>
                  <a:gd name="T25" fmla="*/ 0 h 283"/>
                  <a:gd name="T26" fmla="*/ 0 w 426"/>
                  <a:gd name="T27" fmla="*/ 0 h 283"/>
                  <a:gd name="T28" fmla="*/ 0 w 426"/>
                  <a:gd name="T29" fmla="*/ 0 h 283"/>
                  <a:gd name="T30" fmla="*/ 0 w 426"/>
                  <a:gd name="T31" fmla="*/ 0 h 283"/>
                  <a:gd name="T32" fmla="*/ 0 w 426"/>
                  <a:gd name="T33" fmla="*/ 0 h 283"/>
                  <a:gd name="T34" fmla="*/ 0 w 426"/>
                  <a:gd name="T35" fmla="*/ 0 h 283"/>
                  <a:gd name="T36" fmla="*/ 0 w 426"/>
                  <a:gd name="T37" fmla="*/ 0 h 283"/>
                  <a:gd name="T38" fmla="*/ 0 w 426"/>
                  <a:gd name="T39" fmla="*/ 0 h 283"/>
                  <a:gd name="T40" fmla="*/ 0 w 426"/>
                  <a:gd name="T41" fmla="*/ 0 h 283"/>
                  <a:gd name="T42" fmla="*/ 0 w 426"/>
                  <a:gd name="T43" fmla="*/ 0 h 283"/>
                  <a:gd name="T44" fmla="*/ 0 w 426"/>
                  <a:gd name="T45" fmla="*/ 0 h 283"/>
                  <a:gd name="T46" fmla="*/ 0 w 426"/>
                  <a:gd name="T47" fmla="*/ 0 h 283"/>
                  <a:gd name="T48" fmla="*/ 0 w 426"/>
                  <a:gd name="T49" fmla="*/ 0 h 283"/>
                  <a:gd name="T50" fmla="*/ 0 w 426"/>
                  <a:gd name="T51" fmla="*/ 0 h 283"/>
                  <a:gd name="T52" fmla="*/ 0 w 426"/>
                  <a:gd name="T53" fmla="*/ 0 h 283"/>
                  <a:gd name="T54" fmla="*/ 0 w 426"/>
                  <a:gd name="T55" fmla="*/ 0 h 283"/>
                  <a:gd name="T56" fmla="*/ 0 w 426"/>
                  <a:gd name="T57" fmla="*/ 0 h 283"/>
                  <a:gd name="T58" fmla="*/ 0 w 426"/>
                  <a:gd name="T59" fmla="*/ 0 h 283"/>
                  <a:gd name="T60" fmla="*/ 0 w 426"/>
                  <a:gd name="T61" fmla="*/ 0 h 283"/>
                  <a:gd name="T62" fmla="*/ 0 w 426"/>
                  <a:gd name="T63" fmla="*/ 0 h 283"/>
                  <a:gd name="T64" fmla="*/ 0 w 426"/>
                  <a:gd name="T65" fmla="*/ 0 h 283"/>
                  <a:gd name="T66" fmla="*/ 0 w 426"/>
                  <a:gd name="T67" fmla="*/ 0 h 283"/>
                  <a:gd name="T68" fmla="*/ 0 w 426"/>
                  <a:gd name="T69" fmla="*/ 0 h 283"/>
                  <a:gd name="T70" fmla="*/ 0 w 426"/>
                  <a:gd name="T71" fmla="*/ 0 h 283"/>
                  <a:gd name="T72" fmla="*/ 0 w 426"/>
                  <a:gd name="T73" fmla="*/ 0 h 283"/>
                  <a:gd name="T74" fmla="*/ 0 w 426"/>
                  <a:gd name="T75" fmla="*/ 0 h 283"/>
                  <a:gd name="T76" fmla="*/ 0 w 426"/>
                  <a:gd name="T77" fmla="*/ 0 h 283"/>
                  <a:gd name="T78" fmla="*/ 0 w 426"/>
                  <a:gd name="T79" fmla="*/ 0 h 283"/>
                  <a:gd name="T80" fmla="*/ 0 w 426"/>
                  <a:gd name="T81" fmla="*/ 0 h 283"/>
                  <a:gd name="T82" fmla="*/ 0 w 426"/>
                  <a:gd name="T83" fmla="*/ 0 h 283"/>
                  <a:gd name="T84" fmla="*/ 0 w 426"/>
                  <a:gd name="T85" fmla="*/ 0 h 283"/>
                  <a:gd name="T86" fmla="*/ 0 w 426"/>
                  <a:gd name="T87" fmla="*/ 0 h 283"/>
                  <a:gd name="T88" fmla="*/ 0 w 426"/>
                  <a:gd name="T89" fmla="*/ 0 h 283"/>
                  <a:gd name="T90" fmla="*/ 0 w 426"/>
                  <a:gd name="T91" fmla="*/ 0 h 283"/>
                  <a:gd name="T92" fmla="*/ 0 w 426"/>
                  <a:gd name="T93" fmla="*/ 0 h 2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6"/>
                  <a:gd name="T142" fmla="*/ 0 h 283"/>
                  <a:gd name="T143" fmla="*/ 426 w 426"/>
                  <a:gd name="T144" fmla="*/ 283 h 28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6" h="283">
                    <a:moveTo>
                      <a:pt x="399" y="78"/>
                    </a:moveTo>
                    <a:lnTo>
                      <a:pt x="392" y="75"/>
                    </a:lnTo>
                    <a:lnTo>
                      <a:pt x="385" y="71"/>
                    </a:lnTo>
                    <a:lnTo>
                      <a:pt x="381" y="69"/>
                    </a:lnTo>
                    <a:lnTo>
                      <a:pt x="380" y="65"/>
                    </a:lnTo>
                    <a:lnTo>
                      <a:pt x="384" y="61"/>
                    </a:lnTo>
                    <a:lnTo>
                      <a:pt x="385" y="50"/>
                    </a:lnTo>
                    <a:lnTo>
                      <a:pt x="387" y="44"/>
                    </a:lnTo>
                    <a:lnTo>
                      <a:pt x="384" y="37"/>
                    </a:lnTo>
                    <a:lnTo>
                      <a:pt x="380" y="36"/>
                    </a:lnTo>
                    <a:lnTo>
                      <a:pt x="373" y="33"/>
                    </a:lnTo>
                    <a:lnTo>
                      <a:pt x="368" y="30"/>
                    </a:lnTo>
                    <a:lnTo>
                      <a:pt x="364" y="28"/>
                    </a:lnTo>
                    <a:lnTo>
                      <a:pt x="362" y="26"/>
                    </a:lnTo>
                    <a:lnTo>
                      <a:pt x="356" y="21"/>
                    </a:lnTo>
                    <a:lnTo>
                      <a:pt x="352" y="20"/>
                    </a:lnTo>
                    <a:lnTo>
                      <a:pt x="348" y="21"/>
                    </a:lnTo>
                    <a:lnTo>
                      <a:pt x="342" y="22"/>
                    </a:lnTo>
                    <a:lnTo>
                      <a:pt x="334" y="26"/>
                    </a:lnTo>
                    <a:lnTo>
                      <a:pt x="323" y="28"/>
                    </a:lnTo>
                    <a:lnTo>
                      <a:pt x="315" y="26"/>
                    </a:lnTo>
                    <a:lnTo>
                      <a:pt x="309" y="20"/>
                    </a:lnTo>
                    <a:lnTo>
                      <a:pt x="306" y="10"/>
                    </a:lnTo>
                    <a:lnTo>
                      <a:pt x="299" y="5"/>
                    </a:lnTo>
                    <a:lnTo>
                      <a:pt x="294" y="3"/>
                    </a:lnTo>
                    <a:lnTo>
                      <a:pt x="281" y="0"/>
                    </a:lnTo>
                    <a:lnTo>
                      <a:pt x="265" y="1"/>
                    </a:lnTo>
                    <a:lnTo>
                      <a:pt x="249" y="8"/>
                    </a:lnTo>
                    <a:lnTo>
                      <a:pt x="239" y="10"/>
                    </a:lnTo>
                    <a:lnTo>
                      <a:pt x="229" y="12"/>
                    </a:lnTo>
                    <a:lnTo>
                      <a:pt x="220" y="12"/>
                    </a:lnTo>
                    <a:lnTo>
                      <a:pt x="213" y="12"/>
                    </a:lnTo>
                    <a:lnTo>
                      <a:pt x="200" y="8"/>
                    </a:lnTo>
                    <a:lnTo>
                      <a:pt x="195" y="7"/>
                    </a:lnTo>
                    <a:lnTo>
                      <a:pt x="192" y="8"/>
                    </a:lnTo>
                    <a:lnTo>
                      <a:pt x="187" y="12"/>
                    </a:lnTo>
                    <a:lnTo>
                      <a:pt x="187" y="18"/>
                    </a:lnTo>
                    <a:lnTo>
                      <a:pt x="186" y="24"/>
                    </a:lnTo>
                    <a:lnTo>
                      <a:pt x="184" y="32"/>
                    </a:lnTo>
                    <a:lnTo>
                      <a:pt x="180" y="40"/>
                    </a:lnTo>
                    <a:lnTo>
                      <a:pt x="174" y="48"/>
                    </a:lnTo>
                    <a:lnTo>
                      <a:pt x="166" y="53"/>
                    </a:lnTo>
                    <a:lnTo>
                      <a:pt x="158" y="55"/>
                    </a:lnTo>
                    <a:lnTo>
                      <a:pt x="150" y="53"/>
                    </a:lnTo>
                    <a:lnTo>
                      <a:pt x="145" y="48"/>
                    </a:lnTo>
                    <a:lnTo>
                      <a:pt x="138" y="41"/>
                    </a:lnTo>
                    <a:lnTo>
                      <a:pt x="130" y="38"/>
                    </a:lnTo>
                    <a:lnTo>
                      <a:pt x="121" y="36"/>
                    </a:lnTo>
                    <a:lnTo>
                      <a:pt x="109" y="36"/>
                    </a:lnTo>
                    <a:lnTo>
                      <a:pt x="97" y="37"/>
                    </a:lnTo>
                    <a:lnTo>
                      <a:pt x="93" y="40"/>
                    </a:lnTo>
                    <a:lnTo>
                      <a:pt x="94" y="44"/>
                    </a:lnTo>
                    <a:lnTo>
                      <a:pt x="93" y="44"/>
                    </a:lnTo>
                    <a:lnTo>
                      <a:pt x="93" y="45"/>
                    </a:lnTo>
                    <a:lnTo>
                      <a:pt x="93" y="48"/>
                    </a:lnTo>
                    <a:lnTo>
                      <a:pt x="90" y="50"/>
                    </a:lnTo>
                    <a:lnTo>
                      <a:pt x="82" y="50"/>
                    </a:lnTo>
                    <a:lnTo>
                      <a:pt x="77" y="49"/>
                    </a:lnTo>
                    <a:lnTo>
                      <a:pt x="73" y="49"/>
                    </a:lnTo>
                    <a:lnTo>
                      <a:pt x="56" y="48"/>
                    </a:lnTo>
                    <a:lnTo>
                      <a:pt x="36" y="34"/>
                    </a:lnTo>
                    <a:lnTo>
                      <a:pt x="0" y="49"/>
                    </a:lnTo>
                    <a:lnTo>
                      <a:pt x="45" y="74"/>
                    </a:lnTo>
                    <a:lnTo>
                      <a:pt x="49" y="77"/>
                    </a:lnTo>
                    <a:lnTo>
                      <a:pt x="59" y="82"/>
                    </a:lnTo>
                    <a:lnTo>
                      <a:pt x="71" y="85"/>
                    </a:lnTo>
                    <a:lnTo>
                      <a:pt x="88" y="90"/>
                    </a:lnTo>
                    <a:lnTo>
                      <a:pt x="133" y="107"/>
                    </a:lnTo>
                    <a:lnTo>
                      <a:pt x="134" y="119"/>
                    </a:lnTo>
                    <a:lnTo>
                      <a:pt x="139" y="128"/>
                    </a:lnTo>
                    <a:lnTo>
                      <a:pt x="146" y="132"/>
                    </a:lnTo>
                    <a:lnTo>
                      <a:pt x="155" y="135"/>
                    </a:lnTo>
                    <a:lnTo>
                      <a:pt x="167" y="135"/>
                    </a:lnTo>
                    <a:lnTo>
                      <a:pt x="179" y="138"/>
                    </a:lnTo>
                    <a:lnTo>
                      <a:pt x="188" y="140"/>
                    </a:lnTo>
                    <a:lnTo>
                      <a:pt x="195" y="147"/>
                    </a:lnTo>
                    <a:lnTo>
                      <a:pt x="194" y="148"/>
                    </a:lnTo>
                    <a:lnTo>
                      <a:pt x="194" y="152"/>
                    </a:lnTo>
                    <a:lnTo>
                      <a:pt x="191" y="159"/>
                    </a:lnTo>
                    <a:lnTo>
                      <a:pt x="191" y="168"/>
                    </a:lnTo>
                    <a:lnTo>
                      <a:pt x="190" y="176"/>
                    </a:lnTo>
                    <a:lnTo>
                      <a:pt x="191" y="184"/>
                    </a:lnTo>
                    <a:lnTo>
                      <a:pt x="195" y="190"/>
                    </a:lnTo>
                    <a:lnTo>
                      <a:pt x="201" y="198"/>
                    </a:lnTo>
                    <a:lnTo>
                      <a:pt x="211" y="204"/>
                    </a:lnTo>
                    <a:lnTo>
                      <a:pt x="221" y="208"/>
                    </a:lnTo>
                    <a:lnTo>
                      <a:pt x="232" y="206"/>
                    </a:lnTo>
                    <a:lnTo>
                      <a:pt x="244" y="205"/>
                    </a:lnTo>
                    <a:lnTo>
                      <a:pt x="256" y="198"/>
                    </a:lnTo>
                    <a:lnTo>
                      <a:pt x="268" y="194"/>
                    </a:lnTo>
                    <a:lnTo>
                      <a:pt x="277" y="192"/>
                    </a:lnTo>
                    <a:lnTo>
                      <a:pt x="284" y="193"/>
                    </a:lnTo>
                    <a:lnTo>
                      <a:pt x="291" y="198"/>
                    </a:lnTo>
                    <a:lnTo>
                      <a:pt x="295" y="206"/>
                    </a:lnTo>
                    <a:lnTo>
                      <a:pt x="294" y="214"/>
                    </a:lnTo>
                    <a:lnTo>
                      <a:pt x="289" y="226"/>
                    </a:lnTo>
                    <a:lnTo>
                      <a:pt x="285" y="230"/>
                    </a:lnTo>
                    <a:lnTo>
                      <a:pt x="286" y="235"/>
                    </a:lnTo>
                    <a:lnTo>
                      <a:pt x="289" y="239"/>
                    </a:lnTo>
                    <a:lnTo>
                      <a:pt x="295" y="245"/>
                    </a:lnTo>
                    <a:lnTo>
                      <a:pt x="307" y="253"/>
                    </a:lnTo>
                    <a:lnTo>
                      <a:pt x="318" y="262"/>
                    </a:lnTo>
                    <a:lnTo>
                      <a:pt x="326" y="269"/>
                    </a:lnTo>
                    <a:lnTo>
                      <a:pt x="332" y="276"/>
                    </a:lnTo>
                    <a:lnTo>
                      <a:pt x="338" y="280"/>
                    </a:lnTo>
                    <a:lnTo>
                      <a:pt x="347" y="283"/>
                    </a:lnTo>
                    <a:lnTo>
                      <a:pt x="351" y="282"/>
                    </a:lnTo>
                    <a:lnTo>
                      <a:pt x="359" y="282"/>
                    </a:lnTo>
                    <a:lnTo>
                      <a:pt x="381" y="282"/>
                    </a:lnTo>
                    <a:lnTo>
                      <a:pt x="379" y="263"/>
                    </a:lnTo>
                    <a:lnTo>
                      <a:pt x="376" y="251"/>
                    </a:lnTo>
                    <a:lnTo>
                      <a:pt x="375" y="243"/>
                    </a:lnTo>
                    <a:lnTo>
                      <a:pt x="375" y="242"/>
                    </a:lnTo>
                    <a:lnTo>
                      <a:pt x="369" y="235"/>
                    </a:lnTo>
                    <a:lnTo>
                      <a:pt x="367" y="230"/>
                    </a:lnTo>
                    <a:lnTo>
                      <a:pt x="366" y="222"/>
                    </a:lnTo>
                    <a:lnTo>
                      <a:pt x="368" y="216"/>
                    </a:lnTo>
                    <a:lnTo>
                      <a:pt x="372" y="185"/>
                    </a:lnTo>
                    <a:lnTo>
                      <a:pt x="387" y="172"/>
                    </a:lnTo>
                    <a:lnTo>
                      <a:pt x="396" y="172"/>
                    </a:lnTo>
                    <a:lnTo>
                      <a:pt x="404" y="176"/>
                    </a:lnTo>
                    <a:lnTo>
                      <a:pt x="405" y="179"/>
                    </a:lnTo>
                    <a:lnTo>
                      <a:pt x="408" y="176"/>
                    </a:lnTo>
                    <a:lnTo>
                      <a:pt x="412" y="173"/>
                    </a:lnTo>
                    <a:lnTo>
                      <a:pt x="414" y="169"/>
                    </a:lnTo>
                    <a:lnTo>
                      <a:pt x="416" y="167"/>
                    </a:lnTo>
                    <a:lnTo>
                      <a:pt x="418" y="165"/>
                    </a:lnTo>
                    <a:lnTo>
                      <a:pt x="418" y="161"/>
                    </a:lnTo>
                    <a:lnTo>
                      <a:pt x="420" y="159"/>
                    </a:lnTo>
                    <a:lnTo>
                      <a:pt x="422" y="153"/>
                    </a:lnTo>
                    <a:lnTo>
                      <a:pt x="424" y="145"/>
                    </a:lnTo>
                    <a:lnTo>
                      <a:pt x="426" y="139"/>
                    </a:lnTo>
                    <a:lnTo>
                      <a:pt x="426" y="132"/>
                    </a:lnTo>
                    <a:lnTo>
                      <a:pt x="426" y="127"/>
                    </a:lnTo>
                    <a:lnTo>
                      <a:pt x="424" y="120"/>
                    </a:lnTo>
                    <a:lnTo>
                      <a:pt x="421" y="114"/>
                    </a:lnTo>
                    <a:lnTo>
                      <a:pt x="416" y="104"/>
                    </a:lnTo>
                    <a:lnTo>
                      <a:pt x="412" y="97"/>
                    </a:lnTo>
                    <a:lnTo>
                      <a:pt x="408" y="91"/>
                    </a:lnTo>
                    <a:lnTo>
                      <a:pt x="405" y="87"/>
                    </a:lnTo>
                    <a:lnTo>
                      <a:pt x="401" y="82"/>
                    </a:lnTo>
                    <a:lnTo>
                      <a:pt x="399" y="78"/>
                    </a:lnTo>
                    <a:close/>
                  </a:path>
                </a:pathLst>
              </a:custGeom>
              <a:solidFill>
                <a:srgbClr val="3399FF"/>
              </a:solidFill>
              <a:ln w="6350">
                <a:solidFill>
                  <a:srgbClr val="003366"/>
                </a:solidFill>
                <a:round/>
                <a:headEnd/>
                <a:tailEnd/>
              </a:ln>
            </p:spPr>
            <p:txBody>
              <a:bodyPr/>
              <a:lstStyle/>
              <a:p>
                <a:endParaRPr lang="el-GR"/>
              </a:p>
            </p:txBody>
          </p:sp>
          <p:sp>
            <p:nvSpPr>
              <p:cNvPr id="25824" name="Freeform 311"/>
              <p:cNvSpPr>
                <a:spLocks/>
              </p:cNvSpPr>
              <p:nvPr/>
            </p:nvSpPr>
            <p:spPr bwMode="auto">
              <a:xfrm>
                <a:off x="356" y="2396"/>
                <a:ext cx="454" cy="436"/>
              </a:xfrm>
              <a:custGeom>
                <a:avLst/>
                <a:gdLst>
                  <a:gd name="T0" fmla="*/ 0 w 1361"/>
                  <a:gd name="T1" fmla="*/ 0 h 1306"/>
                  <a:gd name="T2" fmla="*/ 0 w 1361"/>
                  <a:gd name="T3" fmla="*/ 0 h 1306"/>
                  <a:gd name="T4" fmla="*/ 0 w 1361"/>
                  <a:gd name="T5" fmla="*/ 0 h 1306"/>
                  <a:gd name="T6" fmla="*/ 0 w 1361"/>
                  <a:gd name="T7" fmla="*/ 0 h 1306"/>
                  <a:gd name="T8" fmla="*/ 0 w 1361"/>
                  <a:gd name="T9" fmla="*/ 0 h 1306"/>
                  <a:gd name="T10" fmla="*/ 0 w 1361"/>
                  <a:gd name="T11" fmla="*/ 0 h 1306"/>
                  <a:gd name="T12" fmla="*/ 0 w 1361"/>
                  <a:gd name="T13" fmla="*/ 0 h 1306"/>
                  <a:gd name="T14" fmla="*/ 0 w 1361"/>
                  <a:gd name="T15" fmla="*/ 0 h 1306"/>
                  <a:gd name="T16" fmla="*/ 0 w 1361"/>
                  <a:gd name="T17" fmla="*/ 0 h 1306"/>
                  <a:gd name="T18" fmla="*/ 0 w 1361"/>
                  <a:gd name="T19" fmla="*/ 0 h 1306"/>
                  <a:gd name="T20" fmla="*/ 0 w 1361"/>
                  <a:gd name="T21" fmla="*/ 0 h 1306"/>
                  <a:gd name="T22" fmla="*/ 0 w 1361"/>
                  <a:gd name="T23" fmla="*/ 0 h 1306"/>
                  <a:gd name="T24" fmla="*/ 0 w 1361"/>
                  <a:gd name="T25" fmla="*/ 0 h 1306"/>
                  <a:gd name="T26" fmla="*/ 0 w 1361"/>
                  <a:gd name="T27" fmla="*/ 0 h 1306"/>
                  <a:gd name="T28" fmla="*/ 0 w 1361"/>
                  <a:gd name="T29" fmla="*/ 0 h 1306"/>
                  <a:gd name="T30" fmla="*/ 0 w 1361"/>
                  <a:gd name="T31" fmla="*/ 0 h 1306"/>
                  <a:gd name="T32" fmla="*/ 0 w 1361"/>
                  <a:gd name="T33" fmla="*/ 0 h 1306"/>
                  <a:gd name="T34" fmla="*/ 0 w 1361"/>
                  <a:gd name="T35" fmla="*/ 0 h 1306"/>
                  <a:gd name="T36" fmla="*/ 0 w 1361"/>
                  <a:gd name="T37" fmla="*/ 0 h 1306"/>
                  <a:gd name="T38" fmla="*/ 0 w 1361"/>
                  <a:gd name="T39" fmla="*/ 0 h 1306"/>
                  <a:gd name="T40" fmla="*/ 0 w 1361"/>
                  <a:gd name="T41" fmla="*/ 0 h 1306"/>
                  <a:gd name="T42" fmla="*/ 0 w 1361"/>
                  <a:gd name="T43" fmla="*/ 0 h 1306"/>
                  <a:gd name="T44" fmla="*/ 0 w 1361"/>
                  <a:gd name="T45" fmla="*/ 0 h 1306"/>
                  <a:gd name="T46" fmla="*/ 0 w 1361"/>
                  <a:gd name="T47" fmla="*/ 0 h 1306"/>
                  <a:gd name="T48" fmla="*/ 0 w 1361"/>
                  <a:gd name="T49" fmla="*/ 0 h 1306"/>
                  <a:gd name="T50" fmla="*/ 0 w 1361"/>
                  <a:gd name="T51" fmla="*/ 0 h 1306"/>
                  <a:gd name="T52" fmla="*/ 0 w 1361"/>
                  <a:gd name="T53" fmla="*/ 0 h 1306"/>
                  <a:gd name="T54" fmla="*/ 0 w 1361"/>
                  <a:gd name="T55" fmla="*/ 0 h 1306"/>
                  <a:gd name="T56" fmla="*/ 0 w 1361"/>
                  <a:gd name="T57" fmla="*/ 0 h 1306"/>
                  <a:gd name="T58" fmla="*/ 0 w 1361"/>
                  <a:gd name="T59" fmla="*/ 0 h 1306"/>
                  <a:gd name="T60" fmla="*/ 0 w 1361"/>
                  <a:gd name="T61" fmla="*/ 0 h 1306"/>
                  <a:gd name="T62" fmla="*/ 0 w 1361"/>
                  <a:gd name="T63" fmla="*/ 0 h 1306"/>
                  <a:gd name="T64" fmla="*/ 0 w 1361"/>
                  <a:gd name="T65" fmla="*/ 0 h 1306"/>
                  <a:gd name="T66" fmla="*/ 0 w 1361"/>
                  <a:gd name="T67" fmla="*/ 0 h 1306"/>
                  <a:gd name="T68" fmla="*/ 0 w 1361"/>
                  <a:gd name="T69" fmla="*/ 0 h 1306"/>
                  <a:gd name="T70" fmla="*/ 0 w 1361"/>
                  <a:gd name="T71" fmla="*/ 0 h 1306"/>
                  <a:gd name="T72" fmla="*/ 0 w 1361"/>
                  <a:gd name="T73" fmla="*/ 0 h 1306"/>
                  <a:gd name="T74" fmla="*/ 0 w 1361"/>
                  <a:gd name="T75" fmla="*/ 0 h 1306"/>
                  <a:gd name="T76" fmla="*/ 0 w 1361"/>
                  <a:gd name="T77" fmla="*/ 0 h 1306"/>
                  <a:gd name="T78" fmla="*/ 0 w 1361"/>
                  <a:gd name="T79" fmla="*/ 0 h 1306"/>
                  <a:gd name="T80" fmla="*/ 0 w 1361"/>
                  <a:gd name="T81" fmla="*/ 0 h 1306"/>
                  <a:gd name="T82" fmla="*/ 0 w 1361"/>
                  <a:gd name="T83" fmla="*/ 0 h 1306"/>
                  <a:gd name="T84" fmla="*/ 0 w 1361"/>
                  <a:gd name="T85" fmla="*/ 0 h 1306"/>
                  <a:gd name="T86" fmla="*/ 0 w 1361"/>
                  <a:gd name="T87" fmla="*/ 0 h 1306"/>
                  <a:gd name="T88" fmla="*/ 0 w 1361"/>
                  <a:gd name="T89" fmla="*/ 0 h 1306"/>
                  <a:gd name="T90" fmla="*/ 0 w 1361"/>
                  <a:gd name="T91" fmla="*/ 0 h 1306"/>
                  <a:gd name="T92" fmla="*/ 0 w 1361"/>
                  <a:gd name="T93" fmla="*/ 0 h 1306"/>
                  <a:gd name="T94" fmla="*/ 0 w 1361"/>
                  <a:gd name="T95" fmla="*/ 0 h 1306"/>
                  <a:gd name="T96" fmla="*/ 0 w 1361"/>
                  <a:gd name="T97" fmla="*/ 0 h 1306"/>
                  <a:gd name="T98" fmla="*/ 0 w 1361"/>
                  <a:gd name="T99" fmla="*/ 0 h 1306"/>
                  <a:gd name="T100" fmla="*/ 0 w 1361"/>
                  <a:gd name="T101" fmla="*/ 0 h 1306"/>
                  <a:gd name="T102" fmla="*/ 0 w 1361"/>
                  <a:gd name="T103" fmla="*/ 0 h 1306"/>
                  <a:gd name="T104" fmla="*/ 0 w 1361"/>
                  <a:gd name="T105" fmla="*/ 0 h 1306"/>
                  <a:gd name="T106" fmla="*/ 0 w 1361"/>
                  <a:gd name="T107" fmla="*/ 0 h 1306"/>
                  <a:gd name="T108" fmla="*/ 0 w 1361"/>
                  <a:gd name="T109" fmla="*/ 0 h 1306"/>
                  <a:gd name="T110" fmla="*/ 0 w 1361"/>
                  <a:gd name="T111" fmla="*/ 0 h 1306"/>
                  <a:gd name="T112" fmla="*/ 0 w 1361"/>
                  <a:gd name="T113" fmla="*/ 0 h 1306"/>
                  <a:gd name="T114" fmla="*/ 0 w 1361"/>
                  <a:gd name="T115" fmla="*/ 0 h 1306"/>
                  <a:gd name="T116" fmla="*/ 0 w 1361"/>
                  <a:gd name="T117" fmla="*/ 0 h 13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61"/>
                  <a:gd name="T178" fmla="*/ 0 h 1306"/>
                  <a:gd name="T179" fmla="*/ 1361 w 1361"/>
                  <a:gd name="T180" fmla="*/ 1306 h 13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61" h="1306">
                    <a:moveTo>
                      <a:pt x="1302" y="500"/>
                    </a:moveTo>
                    <a:lnTo>
                      <a:pt x="1308" y="475"/>
                    </a:lnTo>
                    <a:lnTo>
                      <a:pt x="1311" y="463"/>
                    </a:lnTo>
                    <a:lnTo>
                      <a:pt x="1314" y="454"/>
                    </a:lnTo>
                    <a:lnTo>
                      <a:pt x="1315" y="437"/>
                    </a:lnTo>
                    <a:lnTo>
                      <a:pt x="1316" y="422"/>
                    </a:lnTo>
                    <a:lnTo>
                      <a:pt x="1318" y="403"/>
                    </a:lnTo>
                    <a:lnTo>
                      <a:pt x="1320" y="394"/>
                    </a:lnTo>
                    <a:lnTo>
                      <a:pt x="1327" y="386"/>
                    </a:lnTo>
                    <a:lnTo>
                      <a:pt x="1340" y="370"/>
                    </a:lnTo>
                    <a:lnTo>
                      <a:pt x="1347" y="365"/>
                    </a:lnTo>
                    <a:lnTo>
                      <a:pt x="1352" y="361"/>
                    </a:lnTo>
                    <a:lnTo>
                      <a:pt x="1360" y="353"/>
                    </a:lnTo>
                    <a:lnTo>
                      <a:pt x="1361" y="348"/>
                    </a:lnTo>
                    <a:lnTo>
                      <a:pt x="1361" y="345"/>
                    </a:lnTo>
                    <a:lnTo>
                      <a:pt x="1360" y="340"/>
                    </a:lnTo>
                    <a:lnTo>
                      <a:pt x="1357" y="337"/>
                    </a:lnTo>
                    <a:lnTo>
                      <a:pt x="1302" y="317"/>
                    </a:lnTo>
                    <a:lnTo>
                      <a:pt x="1281" y="303"/>
                    </a:lnTo>
                    <a:lnTo>
                      <a:pt x="1264" y="294"/>
                    </a:lnTo>
                    <a:lnTo>
                      <a:pt x="1246" y="287"/>
                    </a:lnTo>
                    <a:lnTo>
                      <a:pt x="1233" y="286"/>
                    </a:lnTo>
                    <a:lnTo>
                      <a:pt x="1178" y="261"/>
                    </a:lnTo>
                    <a:lnTo>
                      <a:pt x="1171" y="255"/>
                    </a:lnTo>
                    <a:lnTo>
                      <a:pt x="1163" y="253"/>
                    </a:lnTo>
                    <a:lnTo>
                      <a:pt x="1158" y="251"/>
                    </a:lnTo>
                    <a:lnTo>
                      <a:pt x="1154" y="246"/>
                    </a:lnTo>
                    <a:lnTo>
                      <a:pt x="1152" y="242"/>
                    </a:lnTo>
                    <a:lnTo>
                      <a:pt x="1150" y="242"/>
                    </a:lnTo>
                    <a:lnTo>
                      <a:pt x="1146" y="242"/>
                    </a:lnTo>
                    <a:lnTo>
                      <a:pt x="1140" y="246"/>
                    </a:lnTo>
                    <a:lnTo>
                      <a:pt x="1138" y="249"/>
                    </a:lnTo>
                    <a:lnTo>
                      <a:pt x="1135" y="249"/>
                    </a:lnTo>
                    <a:lnTo>
                      <a:pt x="1134" y="249"/>
                    </a:lnTo>
                    <a:lnTo>
                      <a:pt x="1134" y="250"/>
                    </a:lnTo>
                    <a:lnTo>
                      <a:pt x="1129" y="249"/>
                    </a:lnTo>
                    <a:lnTo>
                      <a:pt x="1122" y="246"/>
                    </a:lnTo>
                    <a:lnTo>
                      <a:pt x="1117" y="237"/>
                    </a:lnTo>
                    <a:lnTo>
                      <a:pt x="1111" y="233"/>
                    </a:lnTo>
                    <a:lnTo>
                      <a:pt x="1089" y="233"/>
                    </a:lnTo>
                    <a:lnTo>
                      <a:pt x="1081" y="233"/>
                    </a:lnTo>
                    <a:lnTo>
                      <a:pt x="1077" y="234"/>
                    </a:lnTo>
                    <a:lnTo>
                      <a:pt x="1068" y="231"/>
                    </a:lnTo>
                    <a:lnTo>
                      <a:pt x="1062" y="227"/>
                    </a:lnTo>
                    <a:lnTo>
                      <a:pt x="1056" y="220"/>
                    </a:lnTo>
                    <a:lnTo>
                      <a:pt x="1048" y="213"/>
                    </a:lnTo>
                    <a:lnTo>
                      <a:pt x="1037" y="204"/>
                    </a:lnTo>
                    <a:lnTo>
                      <a:pt x="1025" y="196"/>
                    </a:lnTo>
                    <a:lnTo>
                      <a:pt x="1019" y="190"/>
                    </a:lnTo>
                    <a:lnTo>
                      <a:pt x="1016" y="186"/>
                    </a:lnTo>
                    <a:lnTo>
                      <a:pt x="1015" y="181"/>
                    </a:lnTo>
                    <a:lnTo>
                      <a:pt x="1019" y="177"/>
                    </a:lnTo>
                    <a:lnTo>
                      <a:pt x="1024" y="165"/>
                    </a:lnTo>
                    <a:lnTo>
                      <a:pt x="1025" y="157"/>
                    </a:lnTo>
                    <a:lnTo>
                      <a:pt x="1021" y="149"/>
                    </a:lnTo>
                    <a:lnTo>
                      <a:pt x="1014" y="144"/>
                    </a:lnTo>
                    <a:lnTo>
                      <a:pt x="1007" y="143"/>
                    </a:lnTo>
                    <a:lnTo>
                      <a:pt x="998" y="145"/>
                    </a:lnTo>
                    <a:lnTo>
                      <a:pt x="986" y="149"/>
                    </a:lnTo>
                    <a:lnTo>
                      <a:pt x="974" y="156"/>
                    </a:lnTo>
                    <a:lnTo>
                      <a:pt x="962" y="157"/>
                    </a:lnTo>
                    <a:lnTo>
                      <a:pt x="951" y="159"/>
                    </a:lnTo>
                    <a:lnTo>
                      <a:pt x="941" y="155"/>
                    </a:lnTo>
                    <a:lnTo>
                      <a:pt x="931" y="149"/>
                    </a:lnTo>
                    <a:lnTo>
                      <a:pt x="925" y="141"/>
                    </a:lnTo>
                    <a:lnTo>
                      <a:pt x="921" y="135"/>
                    </a:lnTo>
                    <a:lnTo>
                      <a:pt x="920" y="127"/>
                    </a:lnTo>
                    <a:lnTo>
                      <a:pt x="921" y="119"/>
                    </a:lnTo>
                    <a:lnTo>
                      <a:pt x="921" y="110"/>
                    </a:lnTo>
                    <a:lnTo>
                      <a:pt x="924" y="103"/>
                    </a:lnTo>
                    <a:lnTo>
                      <a:pt x="924" y="99"/>
                    </a:lnTo>
                    <a:lnTo>
                      <a:pt x="925" y="98"/>
                    </a:lnTo>
                    <a:lnTo>
                      <a:pt x="918" y="91"/>
                    </a:lnTo>
                    <a:lnTo>
                      <a:pt x="909" y="89"/>
                    </a:lnTo>
                    <a:lnTo>
                      <a:pt x="897" y="86"/>
                    </a:lnTo>
                    <a:lnTo>
                      <a:pt x="885" y="86"/>
                    </a:lnTo>
                    <a:lnTo>
                      <a:pt x="876" y="83"/>
                    </a:lnTo>
                    <a:lnTo>
                      <a:pt x="869" y="79"/>
                    </a:lnTo>
                    <a:lnTo>
                      <a:pt x="864" y="70"/>
                    </a:lnTo>
                    <a:lnTo>
                      <a:pt x="863" y="58"/>
                    </a:lnTo>
                    <a:lnTo>
                      <a:pt x="818" y="41"/>
                    </a:lnTo>
                    <a:lnTo>
                      <a:pt x="801" y="36"/>
                    </a:lnTo>
                    <a:lnTo>
                      <a:pt x="789" y="33"/>
                    </a:lnTo>
                    <a:lnTo>
                      <a:pt x="779" y="28"/>
                    </a:lnTo>
                    <a:lnTo>
                      <a:pt x="775" y="25"/>
                    </a:lnTo>
                    <a:lnTo>
                      <a:pt x="730" y="0"/>
                    </a:lnTo>
                    <a:lnTo>
                      <a:pt x="724" y="3"/>
                    </a:lnTo>
                    <a:lnTo>
                      <a:pt x="712" y="6"/>
                    </a:lnTo>
                    <a:lnTo>
                      <a:pt x="704" y="8"/>
                    </a:lnTo>
                    <a:lnTo>
                      <a:pt x="689" y="14"/>
                    </a:lnTo>
                    <a:lnTo>
                      <a:pt x="680" y="18"/>
                    </a:lnTo>
                    <a:lnTo>
                      <a:pt x="674" y="22"/>
                    </a:lnTo>
                    <a:lnTo>
                      <a:pt x="670" y="32"/>
                    </a:lnTo>
                    <a:lnTo>
                      <a:pt x="666" y="34"/>
                    </a:lnTo>
                    <a:lnTo>
                      <a:pt x="666" y="40"/>
                    </a:lnTo>
                    <a:lnTo>
                      <a:pt x="666" y="45"/>
                    </a:lnTo>
                    <a:lnTo>
                      <a:pt x="668" y="53"/>
                    </a:lnTo>
                    <a:lnTo>
                      <a:pt x="668" y="63"/>
                    </a:lnTo>
                    <a:lnTo>
                      <a:pt x="663" y="74"/>
                    </a:lnTo>
                    <a:lnTo>
                      <a:pt x="658" y="81"/>
                    </a:lnTo>
                    <a:lnTo>
                      <a:pt x="659" y="90"/>
                    </a:lnTo>
                    <a:lnTo>
                      <a:pt x="659" y="94"/>
                    </a:lnTo>
                    <a:lnTo>
                      <a:pt x="660" y="99"/>
                    </a:lnTo>
                    <a:lnTo>
                      <a:pt x="660" y="102"/>
                    </a:lnTo>
                    <a:lnTo>
                      <a:pt x="660" y="106"/>
                    </a:lnTo>
                    <a:lnTo>
                      <a:pt x="659" y="108"/>
                    </a:lnTo>
                    <a:lnTo>
                      <a:pt x="660" y="111"/>
                    </a:lnTo>
                    <a:lnTo>
                      <a:pt x="662" y="112"/>
                    </a:lnTo>
                    <a:lnTo>
                      <a:pt x="666" y="115"/>
                    </a:lnTo>
                    <a:lnTo>
                      <a:pt x="674" y="120"/>
                    </a:lnTo>
                    <a:lnTo>
                      <a:pt x="680" y="130"/>
                    </a:lnTo>
                    <a:lnTo>
                      <a:pt x="687" y="134"/>
                    </a:lnTo>
                    <a:lnTo>
                      <a:pt x="678" y="135"/>
                    </a:lnTo>
                    <a:lnTo>
                      <a:pt x="671" y="131"/>
                    </a:lnTo>
                    <a:lnTo>
                      <a:pt x="664" y="131"/>
                    </a:lnTo>
                    <a:lnTo>
                      <a:pt x="662" y="139"/>
                    </a:lnTo>
                    <a:lnTo>
                      <a:pt x="652" y="147"/>
                    </a:lnTo>
                    <a:lnTo>
                      <a:pt x="646" y="155"/>
                    </a:lnTo>
                    <a:lnTo>
                      <a:pt x="639" y="161"/>
                    </a:lnTo>
                    <a:lnTo>
                      <a:pt x="635" y="168"/>
                    </a:lnTo>
                    <a:lnTo>
                      <a:pt x="630" y="172"/>
                    </a:lnTo>
                    <a:lnTo>
                      <a:pt x="627" y="176"/>
                    </a:lnTo>
                    <a:lnTo>
                      <a:pt x="626" y="179"/>
                    </a:lnTo>
                    <a:lnTo>
                      <a:pt x="618" y="180"/>
                    </a:lnTo>
                    <a:lnTo>
                      <a:pt x="614" y="182"/>
                    </a:lnTo>
                    <a:lnTo>
                      <a:pt x="610" y="184"/>
                    </a:lnTo>
                    <a:lnTo>
                      <a:pt x="609" y="185"/>
                    </a:lnTo>
                    <a:lnTo>
                      <a:pt x="595" y="182"/>
                    </a:lnTo>
                    <a:lnTo>
                      <a:pt x="586" y="182"/>
                    </a:lnTo>
                    <a:lnTo>
                      <a:pt x="572" y="186"/>
                    </a:lnTo>
                    <a:lnTo>
                      <a:pt x="561" y="192"/>
                    </a:lnTo>
                    <a:lnTo>
                      <a:pt x="557" y="200"/>
                    </a:lnTo>
                    <a:lnTo>
                      <a:pt x="554" y="202"/>
                    </a:lnTo>
                    <a:lnTo>
                      <a:pt x="553" y="202"/>
                    </a:lnTo>
                    <a:lnTo>
                      <a:pt x="553" y="204"/>
                    </a:lnTo>
                    <a:lnTo>
                      <a:pt x="553" y="206"/>
                    </a:lnTo>
                    <a:lnTo>
                      <a:pt x="548" y="213"/>
                    </a:lnTo>
                    <a:lnTo>
                      <a:pt x="540" y="218"/>
                    </a:lnTo>
                    <a:lnTo>
                      <a:pt x="532" y="222"/>
                    </a:lnTo>
                    <a:lnTo>
                      <a:pt x="521" y="226"/>
                    </a:lnTo>
                    <a:lnTo>
                      <a:pt x="520" y="234"/>
                    </a:lnTo>
                    <a:lnTo>
                      <a:pt x="523" y="258"/>
                    </a:lnTo>
                    <a:lnTo>
                      <a:pt x="524" y="258"/>
                    </a:lnTo>
                    <a:lnTo>
                      <a:pt x="531" y="259"/>
                    </a:lnTo>
                    <a:lnTo>
                      <a:pt x="540" y="259"/>
                    </a:lnTo>
                    <a:lnTo>
                      <a:pt x="554" y="261"/>
                    </a:lnTo>
                    <a:lnTo>
                      <a:pt x="548" y="261"/>
                    </a:lnTo>
                    <a:lnTo>
                      <a:pt x="543" y="262"/>
                    </a:lnTo>
                    <a:lnTo>
                      <a:pt x="529" y="263"/>
                    </a:lnTo>
                    <a:lnTo>
                      <a:pt x="521" y="265"/>
                    </a:lnTo>
                    <a:lnTo>
                      <a:pt x="517" y="270"/>
                    </a:lnTo>
                    <a:lnTo>
                      <a:pt x="504" y="280"/>
                    </a:lnTo>
                    <a:lnTo>
                      <a:pt x="499" y="282"/>
                    </a:lnTo>
                    <a:lnTo>
                      <a:pt x="495" y="284"/>
                    </a:lnTo>
                    <a:lnTo>
                      <a:pt x="486" y="290"/>
                    </a:lnTo>
                    <a:lnTo>
                      <a:pt x="465" y="282"/>
                    </a:lnTo>
                    <a:lnTo>
                      <a:pt x="451" y="279"/>
                    </a:lnTo>
                    <a:lnTo>
                      <a:pt x="447" y="279"/>
                    </a:lnTo>
                    <a:lnTo>
                      <a:pt x="445" y="280"/>
                    </a:lnTo>
                    <a:lnTo>
                      <a:pt x="439" y="280"/>
                    </a:lnTo>
                    <a:lnTo>
                      <a:pt x="437" y="280"/>
                    </a:lnTo>
                    <a:lnTo>
                      <a:pt x="435" y="280"/>
                    </a:lnTo>
                    <a:lnTo>
                      <a:pt x="435" y="282"/>
                    </a:lnTo>
                    <a:lnTo>
                      <a:pt x="433" y="280"/>
                    </a:lnTo>
                    <a:lnTo>
                      <a:pt x="431" y="280"/>
                    </a:lnTo>
                    <a:lnTo>
                      <a:pt x="429" y="280"/>
                    </a:lnTo>
                    <a:lnTo>
                      <a:pt x="424" y="280"/>
                    </a:lnTo>
                    <a:lnTo>
                      <a:pt x="416" y="279"/>
                    </a:lnTo>
                    <a:lnTo>
                      <a:pt x="409" y="279"/>
                    </a:lnTo>
                    <a:lnTo>
                      <a:pt x="392" y="270"/>
                    </a:lnTo>
                    <a:lnTo>
                      <a:pt x="388" y="270"/>
                    </a:lnTo>
                    <a:lnTo>
                      <a:pt x="385" y="268"/>
                    </a:lnTo>
                    <a:lnTo>
                      <a:pt x="383" y="265"/>
                    </a:lnTo>
                    <a:lnTo>
                      <a:pt x="383" y="261"/>
                    </a:lnTo>
                    <a:lnTo>
                      <a:pt x="381" y="249"/>
                    </a:lnTo>
                    <a:lnTo>
                      <a:pt x="385" y="242"/>
                    </a:lnTo>
                    <a:lnTo>
                      <a:pt x="385" y="225"/>
                    </a:lnTo>
                    <a:lnTo>
                      <a:pt x="385" y="218"/>
                    </a:lnTo>
                    <a:lnTo>
                      <a:pt x="384" y="216"/>
                    </a:lnTo>
                    <a:lnTo>
                      <a:pt x="380" y="213"/>
                    </a:lnTo>
                    <a:lnTo>
                      <a:pt x="376" y="214"/>
                    </a:lnTo>
                    <a:lnTo>
                      <a:pt x="368" y="225"/>
                    </a:lnTo>
                    <a:lnTo>
                      <a:pt x="363" y="231"/>
                    </a:lnTo>
                    <a:lnTo>
                      <a:pt x="355" y="234"/>
                    </a:lnTo>
                    <a:lnTo>
                      <a:pt x="349" y="233"/>
                    </a:lnTo>
                    <a:lnTo>
                      <a:pt x="347" y="231"/>
                    </a:lnTo>
                    <a:lnTo>
                      <a:pt x="344" y="230"/>
                    </a:lnTo>
                    <a:lnTo>
                      <a:pt x="343" y="230"/>
                    </a:lnTo>
                    <a:lnTo>
                      <a:pt x="338" y="226"/>
                    </a:lnTo>
                    <a:lnTo>
                      <a:pt x="334" y="223"/>
                    </a:lnTo>
                    <a:lnTo>
                      <a:pt x="331" y="222"/>
                    </a:lnTo>
                    <a:lnTo>
                      <a:pt x="319" y="218"/>
                    </a:lnTo>
                    <a:lnTo>
                      <a:pt x="308" y="221"/>
                    </a:lnTo>
                    <a:lnTo>
                      <a:pt x="304" y="222"/>
                    </a:lnTo>
                    <a:lnTo>
                      <a:pt x="303" y="226"/>
                    </a:lnTo>
                    <a:lnTo>
                      <a:pt x="304" y="230"/>
                    </a:lnTo>
                    <a:lnTo>
                      <a:pt x="308" y="235"/>
                    </a:lnTo>
                    <a:lnTo>
                      <a:pt x="315" y="245"/>
                    </a:lnTo>
                    <a:lnTo>
                      <a:pt x="318" y="257"/>
                    </a:lnTo>
                    <a:lnTo>
                      <a:pt x="318" y="267"/>
                    </a:lnTo>
                    <a:lnTo>
                      <a:pt x="320" y="278"/>
                    </a:lnTo>
                    <a:lnTo>
                      <a:pt x="324" y="286"/>
                    </a:lnTo>
                    <a:lnTo>
                      <a:pt x="332" y="294"/>
                    </a:lnTo>
                    <a:lnTo>
                      <a:pt x="339" y="299"/>
                    </a:lnTo>
                    <a:lnTo>
                      <a:pt x="344" y="306"/>
                    </a:lnTo>
                    <a:lnTo>
                      <a:pt x="347" y="310"/>
                    </a:lnTo>
                    <a:lnTo>
                      <a:pt x="347" y="311"/>
                    </a:lnTo>
                    <a:lnTo>
                      <a:pt x="348" y="313"/>
                    </a:lnTo>
                    <a:lnTo>
                      <a:pt x="349" y="324"/>
                    </a:lnTo>
                    <a:lnTo>
                      <a:pt x="349" y="328"/>
                    </a:lnTo>
                    <a:lnTo>
                      <a:pt x="351" y="333"/>
                    </a:lnTo>
                    <a:lnTo>
                      <a:pt x="351" y="340"/>
                    </a:lnTo>
                    <a:lnTo>
                      <a:pt x="351" y="345"/>
                    </a:lnTo>
                    <a:lnTo>
                      <a:pt x="347" y="356"/>
                    </a:lnTo>
                    <a:lnTo>
                      <a:pt x="347" y="360"/>
                    </a:lnTo>
                    <a:lnTo>
                      <a:pt x="348" y="362"/>
                    </a:lnTo>
                    <a:lnTo>
                      <a:pt x="359" y="369"/>
                    </a:lnTo>
                    <a:lnTo>
                      <a:pt x="365" y="373"/>
                    </a:lnTo>
                    <a:lnTo>
                      <a:pt x="375" y="380"/>
                    </a:lnTo>
                    <a:lnTo>
                      <a:pt x="373" y="393"/>
                    </a:lnTo>
                    <a:lnTo>
                      <a:pt x="361" y="393"/>
                    </a:lnTo>
                    <a:lnTo>
                      <a:pt x="351" y="392"/>
                    </a:lnTo>
                    <a:lnTo>
                      <a:pt x="342" y="388"/>
                    </a:lnTo>
                    <a:lnTo>
                      <a:pt x="334" y="382"/>
                    </a:lnTo>
                    <a:lnTo>
                      <a:pt x="324" y="376"/>
                    </a:lnTo>
                    <a:lnTo>
                      <a:pt x="318" y="373"/>
                    </a:lnTo>
                    <a:lnTo>
                      <a:pt x="311" y="372"/>
                    </a:lnTo>
                    <a:lnTo>
                      <a:pt x="307" y="376"/>
                    </a:lnTo>
                    <a:lnTo>
                      <a:pt x="295" y="384"/>
                    </a:lnTo>
                    <a:lnTo>
                      <a:pt x="290" y="385"/>
                    </a:lnTo>
                    <a:lnTo>
                      <a:pt x="287" y="385"/>
                    </a:lnTo>
                    <a:lnTo>
                      <a:pt x="295" y="427"/>
                    </a:lnTo>
                    <a:lnTo>
                      <a:pt x="290" y="422"/>
                    </a:lnTo>
                    <a:lnTo>
                      <a:pt x="286" y="414"/>
                    </a:lnTo>
                    <a:lnTo>
                      <a:pt x="282" y="402"/>
                    </a:lnTo>
                    <a:lnTo>
                      <a:pt x="281" y="388"/>
                    </a:lnTo>
                    <a:lnTo>
                      <a:pt x="271" y="384"/>
                    </a:lnTo>
                    <a:lnTo>
                      <a:pt x="266" y="381"/>
                    </a:lnTo>
                    <a:lnTo>
                      <a:pt x="261" y="376"/>
                    </a:lnTo>
                    <a:lnTo>
                      <a:pt x="258" y="373"/>
                    </a:lnTo>
                    <a:lnTo>
                      <a:pt x="257" y="373"/>
                    </a:lnTo>
                    <a:lnTo>
                      <a:pt x="252" y="376"/>
                    </a:lnTo>
                    <a:lnTo>
                      <a:pt x="246" y="381"/>
                    </a:lnTo>
                    <a:lnTo>
                      <a:pt x="246" y="388"/>
                    </a:lnTo>
                    <a:lnTo>
                      <a:pt x="245" y="390"/>
                    </a:lnTo>
                    <a:lnTo>
                      <a:pt x="245" y="393"/>
                    </a:lnTo>
                    <a:lnTo>
                      <a:pt x="244" y="393"/>
                    </a:lnTo>
                    <a:lnTo>
                      <a:pt x="244" y="394"/>
                    </a:lnTo>
                    <a:lnTo>
                      <a:pt x="242" y="397"/>
                    </a:lnTo>
                    <a:lnTo>
                      <a:pt x="238" y="397"/>
                    </a:lnTo>
                    <a:lnTo>
                      <a:pt x="236" y="397"/>
                    </a:lnTo>
                    <a:lnTo>
                      <a:pt x="234" y="397"/>
                    </a:lnTo>
                    <a:lnTo>
                      <a:pt x="234" y="398"/>
                    </a:lnTo>
                    <a:lnTo>
                      <a:pt x="229" y="397"/>
                    </a:lnTo>
                    <a:lnTo>
                      <a:pt x="224" y="397"/>
                    </a:lnTo>
                    <a:lnTo>
                      <a:pt x="217" y="393"/>
                    </a:lnTo>
                    <a:lnTo>
                      <a:pt x="215" y="390"/>
                    </a:lnTo>
                    <a:lnTo>
                      <a:pt x="212" y="386"/>
                    </a:lnTo>
                    <a:lnTo>
                      <a:pt x="213" y="382"/>
                    </a:lnTo>
                    <a:lnTo>
                      <a:pt x="212" y="374"/>
                    </a:lnTo>
                    <a:lnTo>
                      <a:pt x="211" y="369"/>
                    </a:lnTo>
                    <a:lnTo>
                      <a:pt x="207" y="362"/>
                    </a:lnTo>
                    <a:lnTo>
                      <a:pt x="201" y="357"/>
                    </a:lnTo>
                    <a:lnTo>
                      <a:pt x="193" y="353"/>
                    </a:lnTo>
                    <a:lnTo>
                      <a:pt x="184" y="353"/>
                    </a:lnTo>
                    <a:lnTo>
                      <a:pt x="171" y="354"/>
                    </a:lnTo>
                    <a:lnTo>
                      <a:pt x="156" y="360"/>
                    </a:lnTo>
                    <a:lnTo>
                      <a:pt x="154" y="360"/>
                    </a:lnTo>
                    <a:lnTo>
                      <a:pt x="152" y="360"/>
                    </a:lnTo>
                    <a:lnTo>
                      <a:pt x="152" y="361"/>
                    </a:lnTo>
                    <a:lnTo>
                      <a:pt x="150" y="364"/>
                    </a:lnTo>
                    <a:lnTo>
                      <a:pt x="144" y="368"/>
                    </a:lnTo>
                    <a:lnTo>
                      <a:pt x="136" y="370"/>
                    </a:lnTo>
                    <a:lnTo>
                      <a:pt x="134" y="370"/>
                    </a:lnTo>
                    <a:lnTo>
                      <a:pt x="132" y="370"/>
                    </a:lnTo>
                    <a:lnTo>
                      <a:pt x="132" y="372"/>
                    </a:lnTo>
                    <a:lnTo>
                      <a:pt x="130" y="374"/>
                    </a:lnTo>
                    <a:lnTo>
                      <a:pt x="115" y="381"/>
                    </a:lnTo>
                    <a:lnTo>
                      <a:pt x="103" y="388"/>
                    </a:lnTo>
                    <a:lnTo>
                      <a:pt x="93" y="392"/>
                    </a:lnTo>
                    <a:lnTo>
                      <a:pt x="84" y="394"/>
                    </a:lnTo>
                    <a:lnTo>
                      <a:pt x="60" y="394"/>
                    </a:lnTo>
                    <a:lnTo>
                      <a:pt x="43" y="397"/>
                    </a:lnTo>
                    <a:lnTo>
                      <a:pt x="28" y="399"/>
                    </a:lnTo>
                    <a:lnTo>
                      <a:pt x="20" y="406"/>
                    </a:lnTo>
                    <a:lnTo>
                      <a:pt x="8" y="409"/>
                    </a:lnTo>
                    <a:lnTo>
                      <a:pt x="3" y="415"/>
                    </a:lnTo>
                    <a:lnTo>
                      <a:pt x="0" y="423"/>
                    </a:lnTo>
                    <a:lnTo>
                      <a:pt x="4" y="435"/>
                    </a:lnTo>
                    <a:lnTo>
                      <a:pt x="7" y="442"/>
                    </a:lnTo>
                    <a:lnTo>
                      <a:pt x="11" y="446"/>
                    </a:lnTo>
                    <a:lnTo>
                      <a:pt x="16" y="448"/>
                    </a:lnTo>
                    <a:lnTo>
                      <a:pt x="23" y="450"/>
                    </a:lnTo>
                    <a:lnTo>
                      <a:pt x="33" y="450"/>
                    </a:lnTo>
                    <a:lnTo>
                      <a:pt x="37" y="451"/>
                    </a:lnTo>
                    <a:lnTo>
                      <a:pt x="43" y="455"/>
                    </a:lnTo>
                    <a:lnTo>
                      <a:pt x="27" y="459"/>
                    </a:lnTo>
                    <a:lnTo>
                      <a:pt x="23" y="464"/>
                    </a:lnTo>
                    <a:lnTo>
                      <a:pt x="21" y="471"/>
                    </a:lnTo>
                    <a:lnTo>
                      <a:pt x="21" y="475"/>
                    </a:lnTo>
                    <a:lnTo>
                      <a:pt x="25" y="480"/>
                    </a:lnTo>
                    <a:lnTo>
                      <a:pt x="28" y="497"/>
                    </a:lnTo>
                    <a:lnTo>
                      <a:pt x="32" y="500"/>
                    </a:lnTo>
                    <a:lnTo>
                      <a:pt x="37" y="504"/>
                    </a:lnTo>
                    <a:lnTo>
                      <a:pt x="41" y="507"/>
                    </a:lnTo>
                    <a:lnTo>
                      <a:pt x="43" y="508"/>
                    </a:lnTo>
                    <a:lnTo>
                      <a:pt x="45" y="511"/>
                    </a:lnTo>
                    <a:lnTo>
                      <a:pt x="47" y="512"/>
                    </a:lnTo>
                    <a:lnTo>
                      <a:pt x="49" y="515"/>
                    </a:lnTo>
                    <a:lnTo>
                      <a:pt x="50" y="516"/>
                    </a:lnTo>
                    <a:lnTo>
                      <a:pt x="53" y="519"/>
                    </a:lnTo>
                    <a:lnTo>
                      <a:pt x="57" y="524"/>
                    </a:lnTo>
                    <a:lnTo>
                      <a:pt x="61" y="524"/>
                    </a:lnTo>
                    <a:lnTo>
                      <a:pt x="68" y="524"/>
                    </a:lnTo>
                    <a:lnTo>
                      <a:pt x="72" y="521"/>
                    </a:lnTo>
                    <a:lnTo>
                      <a:pt x="72" y="520"/>
                    </a:lnTo>
                    <a:lnTo>
                      <a:pt x="73" y="520"/>
                    </a:lnTo>
                    <a:lnTo>
                      <a:pt x="76" y="520"/>
                    </a:lnTo>
                    <a:lnTo>
                      <a:pt x="78" y="516"/>
                    </a:lnTo>
                    <a:lnTo>
                      <a:pt x="81" y="513"/>
                    </a:lnTo>
                    <a:lnTo>
                      <a:pt x="82" y="505"/>
                    </a:lnTo>
                    <a:lnTo>
                      <a:pt x="86" y="503"/>
                    </a:lnTo>
                    <a:lnTo>
                      <a:pt x="93" y="503"/>
                    </a:lnTo>
                    <a:lnTo>
                      <a:pt x="105" y="507"/>
                    </a:lnTo>
                    <a:lnTo>
                      <a:pt x="111" y="509"/>
                    </a:lnTo>
                    <a:lnTo>
                      <a:pt x="119" y="513"/>
                    </a:lnTo>
                    <a:lnTo>
                      <a:pt x="125" y="516"/>
                    </a:lnTo>
                    <a:lnTo>
                      <a:pt x="127" y="517"/>
                    </a:lnTo>
                    <a:lnTo>
                      <a:pt x="131" y="520"/>
                    </a:lnTo>
                    <a:lnTo>
                      <a:pt x="134" y="521"/>
                    </a:lnTo>
                    <a:lnTo>
                      <a:pt x="138" y="524"/>
                    </a:lnTo>
                    <a:lnTo>
                      <a:pt x="142" y="527"/>
                    </a:lnTo>
                    <a:lnTo>
                      <a:pt x="146" y="533"/>
                    </a:lnTo>
                    <a:lnTo>
                      <a:pt x="151" y="538"/>
                    </a:lnTo>
                    <a:lnTo>
                      <a:pt x="156" y="540"/>
                    </a:lnTo>
                    <a:lnTo>
                      <a:pt x="164" y="541"/>
                    </a:lnTo>
                    <a:lnTo>
                      <a:pt x="171" y="541"/>
                    </a:lnTo>
                    <a:lnTo>
                      <a:pt x="176" y="540"/>
                    </a:lnTo>
                    <a:lnTo>
                      <a:pt x="177" y="537"/>
                    </a:lnTo>
                    <a:lnTo>
                      <a:pt x="180" y="536"/>
                    </a:lnTo>
                    <a:lnTo>
                      <a:pt x="183" y="532"/>
                    </a:lnTo>
                    <a:lnTo>
                      <a:pt x="191" y="532"/>
                    </a:lnTo>
                    <a:lnTo>
                      <a:pt x="197" y="533"/>
                    </a:lnTo>
                    <a:lnTo>
                      <a:pt x="201" y="536"/>
                    </a:lnTo>
                    <a:lnTo>
                      <a:pt x="203" y="540"/>
                    </a:lnTo>
                    <a:lnTo>
                      <a:pt x="204" y="548"/>
                    </a:lnTo>
                    <a:lnTo>
                      <a:pt x="211" y="556"/>
                    </a:lnTo>
                    <a:lnTo>
                      <a:pt x="218" y="561"/>
                    </a:lnTo>
                    <a:lnTo>
                      <a:pt x="230" y="568"/>
                    </a:lnTo>
                    <a:lnTo>
                      <a:pt x="254" y="581"/>
                    </a:lnTo>
                    <a:lnTo>
                      <a:pt x="256" y="589"/>
                    </a:lnTo>
                    <a:lnTo>
                      <a:pt x="258" y="597"/>
                    </a:lnTo>
                    <a:lnTo>
                      <a:pt x="258" y="602"/>
                    </a:lnTo>
                    <a:lnTo>
                      <a:pt x="258" y="605"/>
                    </a:lnTo>
                    <a:lnTo>
                      <a:pt x="258" y="606"/>
                    </a:lnTo>
                    <a:lnTo>
                      <a:pt x="259" y="609"/>
                    </a:lnTo>
                    <a:lnTo>
                      <a:pt x="265" y="611"/>
                    </a:lnTo>
                    <a:lnTo>
                      <a:pt x="274" y="615"/>
                    </a:lnTo>
                    <a:lnTo>
                      <a:pt x="283" y="618"/>
                    </a:lnTo>
                    <a:lnTo>
                      <a:pt x="297" y="620"/>
                    </a:lnTo>
                    <a:lnTo>
                      <a:pt x="297" y="622"/>
                    </a:lnTo>
                    <a:lnTo>
                      <a:pt x="298" y="624"/>
                    </a:lnTo>
                    <a:lnTo>
                      <a:pt x="300" y="630"/>
                    </a:lnTo>
                    <a:lnTo>
                      <a:pt x="303" y="640"/>
                    </a:lnTo>
                    <a:lnTo>
                      <a:pt x="303" y="644"/>
                    </a:lnTo>
                    <a:lnTo>
                      <a:pt x="304" y="650"/>
                    </a:lnTo>
                    <a:lnTo>
                      <a:pt x="304" y="660"/>
                    </a:lnTo>
                    <a:lnTo>
                      <a:pt x="302" y="669"/>
                    </a:lnTo>
                    <a:lnTo>
                      <a:pt x="302" y="680"/>
                    </a:lnTo>
                    <a:lnTo>
                      <a:pt x="302" y="688"/>
                    </a:lnTo>
                    <a:lnTo>
                      <a:pt x="304" y="696"/>
                    </a:lnTo>
                    <a:lnTo>
                      <a:pt x="306" y="701"/>
                    </a:lnTo>
                    <a:lnTo>
                      <a:pt x="310" y="706"/>
                    </a:lnTo>
                    <a:lnTo>
                      <a:pt x="314" y="710"/>
                    </a:lnTo>
                    <a:lnTo>
                      <a:pt x="320" y="714"/>
                    </a:lnTo>
                    <a:lnTo>
                      <a:pt x="326" y="717"/>
                    </a:lnTo>
                    <a:lnTo>
                      <a:pt x="335" y="720"/>
                    </a:lnTo>
                    <a:lnTo>
                      <a:pt x="347" y="722"/>
                    </a:lnTo>
                    <a:lnTo>
                      <a:pt x="363" y="728"/>
                    </a:lnTo>
                    <a:lnTo>
                      <a:pt x="375" y="733"/>
                    </a:lnTo>
                    <a:lnTo>
                      <a:pt x="385" y="740"/>
                    </a:lnTo>
                    <a:lnTo>
                      <a:pt x="392" y="747"/>
                    </a:lnTo>
                    <a:lnTo>
                      <a:pt x="398" y="758"/>
                    </a:lnTo>
                    <a:lnTo>
                      <a:pt x="398" y="761"/>
                    </a:lnTo>
                    <a:lnTo>
                      <a:pt x="398" y="762"/>
                    </a:lnTo>
                    <a:lnTo>
                      <a:pt x="400" y="765"/>
                    </a:lnTo>
                    <a:lnTo>
                      <a:pt x="402" y="773"/>
                    </a:lnTo>
                    <a:lnTo>
                      <a:pt x="402" y="779"/>
                    </a:lnTo>
                    <a:lnTo>
                      <a:pt x="404" y="787"/>
                    </a:lnTo>
                    <a:lnTo>
                      <a:pt x="402" y="800"/>
                    </a:lnTo>
                    <a:lnTo>
                      <a:pt x="398" y="814"/>
                    </a:lnTo>
                    <a:lnTo>
                      <a:pt x="413" y="840"/>
                    </a:lnTo>
                    <a:lnTo>
                      <a:pt x="420" y="844"/>
                    </a:lnTo>
                    <a:lnTo>
                      <a:pt x="426" y="851"/>
                    </a:lnTo>
                    <a:lnTo>
                      <a:pt x="431" y="857"/>
                    </a:lnTo>
                    <a:lnTo>
                      <a:pt x="438" y="867"/>
                    </a:lnTo>
                    <a:lnTo>
                      <a:pt x="446" y="886"/>
                    </a:lnTo>
                    <a:lnTo>
                      <a:pt x="453" y="912"/>
                    </a:lnTo>
                    <a:lnTo>
                      <a:pt x="451" y="930"/>
                    </a:lnTo>
                    <a:lnTo>
                      <a:pt x="449" y="949"/>
                    </a:lnTo>
                    <a:lnTo>
                      <a:pt x="445" y="927"/>
                    </a:lnTo>
                    <a:lnTo>
                      <a:pt x="441" y="910"/>
                    </a:lnTo>
                    <a:lnTo>
                      <a:pt x="434" y="896"/>
                    </a:lnTo>
                    <a:lnTo>
                      <a:pt x="426" y="884"/>
                    </a:lnTo>
                    <a:lnTo>
                      <a:pt x="420" y="877"/>
                    </a:lnTo>
                    <a:lnTo>
                      <a:pt x="414" y="873"/>
                    </a:lnTo>
                    <a:lnTo>
                      <a:pt x="409" y="872"/>
                    </a:lnTo>
                    <a:lnTo>
                      <a:pt x="406" y="873"/>
                    </a:lnTo>
                    <a:lnTo>
                      <a:pt x="401" y="880"/>
                    </a:lnTo>
                    <a:lnTo>
                      <a:pt x="394" y="856"/>
                    </a:lnTo>
                    <a:lnTo>
                      <a:pt x="388" y="879"/>
                    </a:lnTo>
                    <a:lnTo>
                      <a:pt x="388" y="909"/>
                    </a:lnTo>
                    <a:lnTo>
                      <a:pt x="386" y="925"/>
                    </a:lnTo>
                    <a:lnTo>
                      <a:pt x="384" y="943"/>
                    </a:lnTo>
                    <a:lnTo>
                      <a:pt x="384" y="950"/>
                    </a:lnTo>
                    <a:lnTo>
                      <a:pt x="385" y="958"/>
                    </a:lnTo>
                    <a:lnTo>
                      <a:pt x="388" y="971"/>
                    </a:lnTo>
                    <a:lnTo>
                      <a:pt x="388" y="976"/>
                    </a:lnTo>
                    <a:lnTo>
                      <a:pt x="388" y="979"/>
                    </a:lnTo>
                    <a:lnTo>
                      <a:pt x="388" y="980"/>
                    </a:lnTo>
                    <a:lnTo>
                      <a:pt x="389" y="983"/>
                    </a:lnTo>
                    <a:lnTo>
                      <a:pt x="390" y="994"/>
                    </a:lnTo>
                    <a:lnTo>
                      <a:pt x="389" y="1002"/>
                    </a:lnTo>
                    <a:lnTo>
                      <a:pt x="388" y="1004"/>
                    </a:lnTo>
                    <a:lnTo>
                      <a:pt x="388" y="1008"/>
                    </a:lnTo>
                    <a:lnTo>
                      <a:pt x="385" y="1013"/>
                    </a:lnTo>
                    <a:lnTo>
                      <a:pt x="384" y="1019"/>
                    </a:lnTo>
                    <a:lnTo>
                      <a:pt x="377" y="1025"/>
                    </a:lnTo>
                    <a:lnTo>
                      <a:pt x="373" y="1035"/>
                    </a:lnTo>
                    <a:lnTo>
                      <a:pt x="372" y="1045"/>
                    </a:lnTo>
                    <a:lnTo>
                      <a:pt x="373" y="1058"/>
                    </a:lnTo>
                    <a:lnTo>
                      <a:pt x="373" y="1085"/>
                    </a:lnTo>
                    <a:lnTo>
                      <a:pt x="372" y="1096"/>
                    </a:lnTo>
                    <a:lnTo>
                      <a:pt x="372" y="1106"/>
                    </a:lnTo>
                    <a:lnTo>
                      <a:pt x="369" y="1114"/>
                    </a:lnTo>
                    <a:lnTo>
                      <a:pt x="368" y="1122"/>
                    </a:lnTo>
                    <a:lnTo>
                      <a:pt x="364" y="1127"/>
                    </a:lnTo>
                    <a:lnTo>
                      <a:pt x="361" y="1133"/>
                    </a:lnTo>
                    <a:lnTo>
                      <a:pt x="356" y="1137"/>
                    </a:lnTo>
                    <a:lnTo>
                      <a:pt x="351" y="1146"/>
                    </a:lnTo>
                    <a:lnTo>
                      <a:pt x="343" y="1168"/>
                    </a:lnTo>
                    <a:lnTo>
                      <a:pt x="361" y="1175"/>
                    </a:lnTo>
                    <a:lnTo>
                      <a:pt x="383" y="1203"/>
                    </a:lnTo>
                    <a:lnTo>
                      <a:pt x="383" y="1208"/>
                    </a:lnTo>
                    <a:lnTo>
                      <a:pt x="385" y="1213"/>
                    </a:lnTo>
                    <a:lnTo>
                      <a:pt x="394" y="1220"/>
                    </a:lnTo>
                    <a:lnTo>
                      <a:pt x="398" y="1220"/>
                    </a:lnTo>
                    <a:lnTo>
                      <a:pt x="404" y="1220"/>
                    </a:lnTo>
                    <a:lnTo>
                      <a:pt x="404" y="1219"/>
                    </a:lnTo>
                    <a:lnTo>
                      <a:pt x="405" y="1219"/>
                    </a:lnTo>
                    <a:lnTo>
                      <a:pt x="408" y="1219"/>
                    </a:lnTo>
                    <a:lnTo>
                      <a:pt x="413" y="1217"/>
                    </a:lnTo>
                    <a:lnTo>
                      <a:pt x="421" y="1211"/>
                    </a:lnTo>
                    <a:lnTo>
                      <a:pt x="430" y="1209"/>
                    </a:lnTo>
                    <a:lnTo>
                      <a:pt x="438" y="1211"/>
                    </a:lnTo>
                    <a:lnTo>
                      <a:pt x="446" y="1216"/>
                    </a:lnTo>
                    <a:lnTo>
                      <a:pt x="451" y="1220"/>
                    </a:lnTo>
                    <a:lnTo>
                      <a:pt x="458" y="1225"/>
                    </a:lnTo>
                    <a:lnTo>
                      <a:pt x="467" y="1233"/>
                    </a:lnTo>
                    <a:lnTo>
                      <a:pt x="470" y="1236"/>
                    </a:lnTo>
                    <a:lnTo>
                      <a:pt x="471" y="1237"/>
                    </a:lnTo>
                    <a:lnTo>
                      <a:pt x="474" y="1240"/>
                    </a:lnTo>
                    <a:lnTo>
                      <a:pt x="478" y="1245"/>
                    </a:lnTo>
                    <a:lnTo>
                      <a:pt x="482" y="1252"/>
                    </a:lnTo>
                    <a:lnTo>
                      <a:pt x="488" y="1257"/>
                    </a:lnTo>
                    <a:lnTo>
                      <a:pt x="496" y="1258"/>
                    </a:lnTo>
                    <a:lnTo>
                      <a:pt x="506" y="1258"/>
                    </a:lnTo>
                    <a:lnTo>
                      <a:pt x="533" y="1254"/>
                    </a:lnTo>
                    <a:lnTo>
                      <a:pt x="547" y="1256"/>
                    </a:lnTo>
                    <a:lnTo>
                      <a:pt x="562" y="1262"/>
                    </a:lnTo>
                    <a:lnTo>
                      <a:pt x="568" y="1262"/>
                    </a:lnTo>
                    <a:lnTo>
                      <a:pt x="570" y="1261"/>
                    </a:lnTo>
                    <a:lnTo>
                      <a:pt x="570" y="1260"/>
                    </a:lnTo>
                    <a:lnTo>
                      <a:pt x="572" y="1260"/>
                    </a:lnTo>
                    <a:lnTo>
                      <a:pt x="574" y="1260"/>
                    </a:lnTo>
                    <a:lnTo>
                      <a:pt x="574" y="1257"/>
                    </a:lnTo>
                    <a:lnTo>
                      <a:pt x="574" y="1256"/>
                    </a:lnTo>
                    <a:lnTo>
                      <a:pt x="576" y="1256"/>
                    </a:lnTo>
                    <a:lnTo>
                      <a:pt x="578" y="1253"/>
                    </a:lnTo>
                    <a:lnTo>
                      <a:pt x="584" y="1244"/>
                    </a:lnTo>
                    <a:lnTo>
                      <a:pt x="590" y="1237"/>
                    </a:lnTo>
                    <a:lnTo>
                      <a:pt x="598" y="1233"/>
                    </a:lnTo>
                    <a:lnTo>
                      <a:pt x="609" y="1238"/>
                    </a:lnTo>
                    <a:lnTo>
                      <a:pt x="617" y="1242"/>
                    </a:lnTo>
                    <a:lnTo>
                      <a:pt x="629" y="1246"/>
                    </a:lnTo>
                    <a:lnTo>
                      <a:pt x="640" y="1249"/>
                    </a:lnTo>
                    <a:lnTo>
                      <a:pt x="655" y="1252"/>
                    </a:lnTo>
                    <a:lnTo>
                      <a:pt x="678" y="1254"/>
                    </a:lnTo>
                    <a:lnTo>
                      <a:pt x="681" y="1260"/>
                    </a:lnTo>
                    <a:lnTo>
                      <a:pt x="687" y="1266"/>
                    </a:lnTo>
                    <a:lnTo>
                      <a:pt x="688" y="1268"/>
                    </a:lnTo>
                    <a:lnTo>
                      <a:pt x="691" y="1270"/>
                    </a:lnTo>
                    <a:lnTo>
                      <a:pt x="695" y="1275"/>
                    </a:lnTo>
                    <a:lnTo>
                      <a:pt x="696" y="1278"/>
                    </a:lnTo>
                    <a:lnTo>
                      <a:pt x="696" y="1279"/>
                    </a:lnTo>
                    <a:lnTo>
                      <a:pt x="697" y="1282"/>
                    </a:lnTo>
                    <a:lnTo>
                      <a:pt x="697" y="1283"/>
                    </a:lnTo>
                    <a:lnTo>
                      <a:pt x="699" y="1286"/>
                    </a:lnTo>
                    <a:lnTo>
                      <a:pt x="725" y="1306"/>
                    </a:lnTo>
                    <a:lnTo>
                      <a:pt x="733" y="1305"/>
                    </a:lnTo>
                    <a:lnTo>
                      <a:pt x="744" y="1303"/>
                    </a:lnTo>
                    <a:lnTo>
                      <a:pt x="754" y="1299"/>
                    </a:lnTo>
                    <a:lnTo>
                      <a:pt x="767" y="1295"/>
                    </a:lnTo>
                    <a:lnTo>
                      <a:pt x="785" y="1299"/>
                    </a:lnTo>
                    <a:lnTo>
                      <a:pt x="806" y="1306"/>
                    </a:lnTo>
                    <a:lnTo>
                      <a:pt x="820" y="1301"/>
                    </a:lnTo>
                    <a:lnTo>
                      <a:pt x="838" y="1290"/>
                    </a:lnTo>
                    <a:lnTo>
                      <a:pt x="828" y="1266"/>
                    </a:lnTo>
                    <a:lnTo>
                      <a:pt x="824" y="1248"/>
                    </a:lnTo>
                    <a:lnTo>
                      <a:pt x="822" y="1233"/>
                    </a:lnTo>
                    <a:lnTo>
                      <a:pt x="823" y="1225"/>
                    </a:lnTo>
                    <a:lnTo>
                      <a:pt x="824" y="1213"/>
                    </a:lnTo>
                    <a:lnTo>
                      <a:pt x="830" y="1205"/>
                    </a:lnTo>
                    <a:lnTo>
                      <a:pt x="836" y="1199"/>
                    </a:lnTo>
                    <a:lnTo>
                      <a:pt x="847" y="1197"/>
                    </a:lnTo>
                    <a:lnTo>
                      <a:pt x="852" y="1195"/>
                    </a:lnTo>
                    <a:lnTo>
                      <a:pt x="857" y="1193"/>
                    </a:lnTo>
                    <a:lnTo>
                      <a:pt x="861" y="1191"/>
                    </a:lnTo>
                    <a:lnTo>
                      <a:pt x="861" y="1189"/>
                    </a:lnTo>
                    <a:lnTo>
                      <a:pt x="863" y="1189"/>
                    </a:lnTo>
                    <a:lnTo>
                      <a:pt x="865" y="1189"/>
                    </a:lnTo>
                    <a:lnTo>
                      <a:pt x="868" y="1182"/>
                    </a:lnTo>
                    <a:lnTo>
                      <a:pt x="867" y="1176"/>
                    </a:lnTo>
                    <a:lnTo>
                      <a:pt x="867" y="1172"/>
                    </a:lnTo>
                    <a:lnTo>
                      <a:pt x="865" y="1163"/>
                    </a:lnTo>
                    <a:lnTo>
                      <a:pt x="867" y="1159"/>
                    </a:lnTo>
                    <a:lnTo>
                      <a:pt x="871" y="1158"/>
                    </a:lnTo>
                    <a:lnTo>
                      <a:pt x="879" y="1154"/>
                    </a:lnTo>
                    <a:lnTo>
                      <a:pt x="894" y="1155"/>
                    </a:lnTo>
                    <a:lnTo>
                      <a:pt x="901" y="1154"/>
                    </a:lnTo>
                    <a:lnTo>
                      <a:pt x="910" y="1154"/>
                    </a:lnTo>
                    <a:lnTo>
                      <a:pt x="920" y="1151"/>
                    </a:lnTo>
                    <a:lnTo>
                      <a:pt x="931" y="1150"/>
                    </a:lnTo>
                    <a:lnTo>
                      <a:pt x="934" y="1156"/>
                    </a:lnTo>
                    <a:lnTo>
                      <a:pt x="939" y="1160"/>
                    </a:lnTo>
                    <a:lnTo>
                      <a:pt x="945" y="1159"/>
                    </a:lnTo>
                    <a:lnTo>
                      <a:pt x="950" y="1155"/>
                    </a:lnTo>
                    <a:lnTo>
                      <a:pt x="970" y="1142"/>
                    </a:lnTo>
                    <a:lnTo>
                      <a:pt x="967" y="1155"/>
                    </a:lnTo>
                    <a:lnTo>
                      <a:pt x="967" y="1159"/>
                    </a:lnTo>
                    <a:lnTo>
                      <a:pt x="971" y="1163"/>
                    </a:lnTo>
                    <a:lnTo>
                      <a:pt x="976" y="1164"/>
                    </a:lnTo>
                    <a:lnTo>
                      <a:pt x="986" y="1164"/>
                    </a:lnTo>
                    <a:lnTo>
                      <a:pt x="1000" y="1162"/>
                    </a:lnTo>
                    <a:lnTo>
                      <a:pt x="1014" y="1163"/>
                    </a:lnTo>
                    <a:lnTo>
                      <a:pt x="1024" y="1167"/>
                    </a:lnTo>
                    <a:lnTo>
                      <a:pt x="1033" y="1174"/>
                    </a:lnTo>
                    <a:lnTo>
                      <a:pt x="1040" y="1178"/>
                    </a:lnTo>
                    <a:lnTo>
                      <a:pt x="1048" y="1182"/>
                    </a:lnTo>
                    <a:lnTo>
                      <a:pt x="1056" y="1183"/>
                    </a:lnTo>
                    <a:lnTo>
                      <a:pt x="1065" y="1182"/>
                    </a:lnTo>
                    <a:lnTo>
                      <a:pt x="1105" y="1196"/>
                    </a:lnTo>
                    <a:lnTo>
                      <a:pt x="1131" y="1203"/>
                    </a:lnTo>
                    <a:lnTo>
                      <a:pt x="1138" y="1203"/>
                    </a:lnTo>
                    <a:lnTo>
                      <a:pt x="1146" y="1204"/>
                    </a:lnTo>
                    <a:lnTo>
                      <a:pt x="1152" y="1204"/>
                    </a:lnTo>
                    <a:lnTo>
                      <a:pt x="1160" y="1205"/>
                    </a:lnTo>
                    <a:lnTo>
                      <a:pt x="1172" y="1203"/>
                    </a:lnTo>
                    <a:lnTo>
                      <a:pt x="1183" y="1199"/>
                    </a:lnTo>
                    <a:lnTo>
                      <a:pt x="1185" y="1195"/>
                    </a:lnTo>
                    <a:lnTo>
                      <a:pt x="1189" y="1192"/>
                    </a:lnTo>
                    <a:lnTo>
                      <a:pt x="1192" y="1188"/>
                    </a:lnTo>
                    <a:lnTo>
                      <a:pt x="1195" y="1185"/>
                    </a:lnTo>
                    <a:lnTo>
                      <a:pt x="1196" y="1178"/>
                    </a:lnTo>
                    <a:lnTo>
                      <a:pt x="1197" y="1170"/>
                    </a:lnTo>
                    <a:lnTo>
                      <a:pt x="1199" y="1162"/>
                    </a:lnTo>
                    <a:lnTo>
                      <a:pt x="1203" y="1155"/>
                    </a:lnTo>
                    <a:lnTo>
                      <a:pt x="1208" y="1146"/>
                    </a:lnTo>
                    <a:lnTo>
                      <a:pt x="1216" y="1139"/>
                    </a:lnTo>
                    <a:lnTo>
                      <a:pt x="1238" y="1127"/>
                    </a:lnTo>
                    <a:lnTo>
                      <a:pt x="1246" y="1122"/>
                    </a:lnTo>
                    <a:lnTo>
                      <a:pt x="1250" y="1119"/>
                    </a:lnTo>
                    <a:lnTo>
                      <a:pt x="1256" y="1118"/>
                    </a:lnTo>
                    <a:lnTo>
                      <a:pt x="1271" y="1107"/>
                    </a:lnTo>
                    <a:lnTo>
                      <a:pt x="1283" y="1094"/>
                    </a:lnTo>
                    <a:lnTo>
                      <a:pt x="1294" y="1081"/>
                    </a:lnTo>
                    <a:lnTo>
                      <a:pt x="1290" y="1066"/>
                    </a:lnTo>
                    <a:lnTo>
                      <a:pt x="1286" y="1057"/>
                    </a:lnTo>
                    <a:lnTo>
                      <a:pt x="1278" y="1052"/>
                    </a:lnTo>
                    <a:lnTo>
                      <a:pt x="1269" y="1053"/>
                    </a:lnTo>
                    <a:lnTo>
                      <a:pt x="1234" y="1035"/>
                    </a:lnTo>
                    <a:lnTo>
                      <a:pt x="1215" y="1004"/>
                    </a:lnTo>
                    <a:lnTo>
                      <a:pt x="1211" y="1003"/>
                    </a:lnTo>
                    <a:lnTo>
                      <a:pt x="1209" y="1003"/>
                    </a:lnTo>
                    <a:lnTo>
                      <a:pt x="1208" y="1000"/>
                    </a:lnTo>
                    <a:lnTo>
                      <a:pt x="1209" y="999"/>
                    </a:lnTo>
                    <a:lnTo>
                      <a:pt x="1209" y="995"/>
                    </a:lnTo>
                    <a:lnTo>
                      <a:pt x="1212" y="992"/>
                    </a:lnTo>
                    <a:lnTo>
                      <a:pt x="1215" y="987"/>
                    </a:lnTo>
                    <a:lnTo>
                      <a:pt x="1220" y="983"/>
                    </a:lnTo>
                    <a:lnTo>
                      <a:pt x="1225" y="980"/>
                    </a:lnTo>
                    <a:lnTo>
                      <a:pt x="1226" y="978"/>
                    </a:lnTo>
                    <a:lnTo>
                      <a:pt x="1229" y="976"/>
                    </a:lnTo>
                    <a:lnTo>
                      <a:pt x="1229" y="971"/>
                    </a:lnTo>
                    <a:lnTo>
                      <a:pt x="1229" y="968"/>
                    </a:lnTo>
                    <a:lnTo>
                      <a:pt x="1229" y="967"/>
                    </a:lnTo>
                    <a:lnTo>
                      <a:pt x="1230" y="967"/>
                    </a:lnTo>
                    <a:lnTo>
                      <a:pt x="1230" y="957"/>
                    </a:lnTo>
                    <a:lnTo>
                      <a:pt x="1226" y="949"/>
                    </a:lnTo>
                    <a:lnTo>
                      <a:pt x="1223" y="943"/>
                    </a:lnTo>
                    <a:lnTo>
                      <a:pt x="1216" y="938"/>
                    </a:lnTo>
                    <a:lnTo>
                      <a:pt x="1211" y="937"/>
                    </a:lnTo>
                    <a:lnTo>
                      <a:pt x="1205" y="933"/>
                    </a:lnTo>
                    <a:lnTo>
                      <a:pt x="1203" y="929"/>
                    </a:lnTo>
                    <a:lnTo>
                      <a:pt x="1200" y="923"/>
                    </a:lnTo>
                    <a:lnTo>
                      <a:pt x="1200" y="918"/>
                    </a:lnTo>
                    <a:lnTo>
                      <a:pt x="1199" y="912"/>
                    </a:lnTo>
                    <a:lnTo>
                      <a:pt x="1200" y="908"/>
                    </a:lnTo>
                    <a:lnTo>
                      <a:pt x="1207" y="904"/>
                    </a:lnTo>
                    <a:lnTo>
                      <a:pt x="1219" y="898"/>
                    </a:lnTo>
                    <a:lnTo>
                      <a:pt x="1228" y="896"/>
                    </a:lnTo>
                    <a:lnTo>
                      <a:pt x="1234" y="890"/>
                    </a:lnTo>
                    <a:lnTo>
                      <a:pt x="1240" y="888"/>
                    </a:lnTo>
                    <a:lnTo>
                      <a:pt x="1241" y="861"/>
                    </a:lnTo>
                    <a:lnTo>
                      <a:pt x="1238" y="856"/>
                    </a:lnTo>
                    <a:lnTo>
                      <a:pt x="1237" y="853"/>
                    </a:lnTo>
                    <a:lnTo>
                      <a:pt x="1234" y="852"/>
                    </a:lnTo>
                    <a:lnTo>
                      <a:pt x="1232" y="853"/>
                    </a:lnTo>
                    <a:lnTo>
                      <a:pt x="1223" y="852"/>
                    </a:lnTo>
                    <a:lnTo>
                      <a:pt x="1216" y="847"/>
                    </a:lnTo>
                    <a:lnTo>
                      <a:pt x="1213" y="841"/>
                    </a:lnTo>
                    <a:lnTo>
                      <a:pt x="1213" y="837"/>
                    </a:lnTo>
                    <a:lnTo>
                      <a:pt x="1215" y="824"/>
                    </a:lnTo>
                    <a:lnTo>
                      <a:pt x="1211" y="814"/>
                    </a:lnTo>
                    <a:lnTo>
                      <a:pt x="1209" y="806"/>
                    </a:lnTo>
                    <a:lnTo>
                      <a:pt x="1211" y="799"/>
                    </a:lnTo>
                    <a:lnTo>
                      <a:pt x="1217" y="795"/>
                    </a:lnTo>
                    <a:lnTo>
                      <a:pt x="1221" y="796"/>
                    </a:lnTo>
                    <a:lnTo>
                      <a:pt x="1221" y="792"/>
                    </a:lnTo>
                    <a:lnTo>
                      <a:pt x="1220" y="790"/>
                    </a:lnTo>
                    <a:lnTo>
                      <a:pt x="1215" y="785"/>
                    </a:lnTo>
                    <a:lnTo>
                      <a:pt x="1211" y="781"/>
                    </a:lnTo>
                    <a:lnTo>
                      <a:pt x="1209" y="777"/>
                    </a:lnTo>
                    <a:lnTo>
                      <a:pt x="1211" y="770"/>
                    </a:lnTo>
                    <a:lnTo>
                      <a:pt x="1215" y="765"/>
                    </a:lnTo>
                    <a:lnTo>
                      <a:pt x="1220" y="753"/>
                    </a:lnTo>
                    <a:lnTo>
                      <a:pt x="1220" y="749"/>
                    </a:lnTo>
                    <a:lnTo>
                      <a:pt x="1219" y="746"/>
                    </a:lnTo>
                    <a:lnTo>
                      <a:pt x="1219" y="730"/>
                    </a:lnTo>
                    <a:lnTo>
                      <a:pt x="1209" y="721"/>
                    </a:lnTo>
                    <a:lnTo>
                      <a:pt x="1201" y="717"/>
                    </a:lnTo>
                    <a:lnTo>
                      <a:pt x="1191" y="714"/>
                    </a:lnTo>
                    <a:lnTo>
                      <a:pt x="1182" y="716"/>
                    </a:lnTo>
                    <a:lnTo>
                      <a:pt x="1162" y="722"/>
                    </a:lnTo>
                    <a:lnTo>
                      <a:pt x="1162" y="725"/>
                    </a:lnTo>
                    <a:lnTo>
                      <a:pt x="1156" y="730"/>
                    </a:lnTo>
                    <a:lnTo>
                      <a:pt x="1148" y="734"/>
                    </a:lnTo>
                    <a:lnTo>
                      <a:pt x="1142" y="737"/>
                    </a:lnTo>
                    <a:lnTo>
                      <a:pt x="1137" y="736"/>
                    </a:lnTo>
                    <a:lnTo>
                      <a:pt x="1134" y="732"/>
                    </a:lnTo>
                    <a:lnTo>
                      <a:pt x="1129" y="720"/>
                    </a:lnTo>
                    <a:lnTo>
                      <a:pt x="1131" y="713"/>
                    </a:lnTo>
                    <a:lnTo>
                      <a:pt x="1137" y="706"/>
                    </a:lnTo>
                    <a:lnTo>
                      <a:pt x="1150" y="704"/>
                    </a:lnTo>
                    <a:lnTo>
                      <a:pt x="1155" y="701"/>
                    </a:lnTo>
                    <a:lnTo>
                      <a:pt x="1156" y="699"/>
                    </a:lnTo>
                    <a:lnTo>
                      <a:pt x="1156" y="697"/>
                    </a:lnTo>
                    <a:lnTo>
                      <a:pt x="1158" y="697"/>
                    </a:lnTo>
                    <a:lnTo>
                      <a:pt x="1156" y="695"/>
                    </a:lnTo>
                    <a:lnTo>
                      <a:pt x="1156" y="693"/>
                    </a:lnTo>
                    <a:lnTo>
                      <a:pt x="1155" y="691"/>
                    </a:lnTo>
                    <a:lnTo>
                      <a:pt x="1152" y="688"/>
                    </a:lnTo>
                    <a:lnTo>
                      <a:pt x="1151" y="687"/>
                    </a:lnTo>
                    <a:lnTo>
                      <a:pt x="1147" y="684"/>
                    </a:lnTo>
                    <a:lnTo>
                      <a:pt x="1139" y="676"/>
                    </a:lnTo>
                    <a:lnTo>
                      <a:pt x="1140" y="668"/>
                    </a:lnTo>
                    <a:lnTo>
                      <a:pt x="1148" y="661"/>
                    </a:lnTo>
                    <a:lnTo>
                      <a:pt x="1166" y="656"/>
                    </a:lnTo>
                    <a:lnTo>
                      <a:pt x="1167" y="654"/>
                    </a:lnTo>
                    <a:lnTo>
                      <a:pt x="1170" y="652"/>
                    </a:lnTo>
                    <a:lnTo>
                      <a:pt x="1175" y="647"/>
                    </a:lnTo>
                    <a:lnTo>
                      <a:pt x="1179" y="639"/>
                    </a:lnTo>
                    <a:lnTo>
                      <a:pt x="1180" y="634"/>
                    </a:lnTo>
                    <a:lnTo>
                      <a:pt x="1183" y="630"/>
                    </a:lnTo>
                    <a:lnTo>
                      <a:pt x="1197" y="622"/>
                    </a:lnTo>
                    <a:lnTo>
                      <a:pt x="1205" y="615"/>
                    </a:lnTo>
                    <a:lnTo>
                      <a:pt x="1216" y="607"/>
                    </a:lnTo>
                    <a:lnTo>
                      <a:pt x="1229" y="599"/>
                    </a:lnTo>
                    <a:lnTo>
                      <a:pt x="1229" y="598"/>
                    </a:lnTo>
                    <a:lnTo>
                      <a:pt x="1230" y="598"/>
                    </a:lnTo>
                    <a:lnTo>
                      <a:pt x="1233" y="597"/>
                    </a:lnTo>
                    <a:lnTo>
                      <a:pt x="1233" y="594"/>
                    </a:lnTo>
                    <a:lnTo>
                      <a:pt x="1233" y="593"/>
                    </a:lnTo>
                    <a:lnTo>
                      <a:pt x="1234" y="593"/>
                    </a:lnTo>
                    <a:lnTo>
                      <a:pt x="1237" y="590"/>
                    </a:lnTo>
                    <a:lnTo>
                      <a:pt x="1234" y="581"/>
                    </a:lnTo>
                    <a:lnTo>
                      <a:pt x="1229" y="577"/>
                    </a:lnTo>
                    <a:lnTo>
                      <a:pt x="1221" y="572"/>
                    </a:lnTo>
                    <a:lnTo>
                      <a:pt x="1219" y="569"/>
                    </a:lnTo>
                    <a:lnTo>
                      <a:pt x="1219" y="568"/>
                    </a:lnTo>
                    <a:lnTo>
                      <a:pt x="1220" y="562"/>
                    </a:lnTo>
                    <a:lnTo>
                      <a:pt x="1221" y="560"/>
                    </a:lnTo>
                    <a:lnTo>
                      <a:pt x="1225" y="558"/>
                    </a:lnTo>
                    <a:lnTo>
                      <a:pt x="1233" y="552"/>
                    </a:lnTo>
                    <a:lnTo>
                      <a:pt x="1236" y="549"/>
                    </a:lnTo>
                    <a:lnTo>
                      <a:pt x="1240" y="549"/>
                    </a:lnTo>
                    <a:lnTo>
                      <a:pt x="1244" y="550"/>
                    </a:lnTo>
                    <a:lnTo>
                      <a:pt x="1245" y="552"/>
                    </a:lnTo>
                    <a:lnTo>
                      <a:pt x="1248" y="556"/>
                    </a:lnTo>
                    <a:lnTo>
                      <a:pt x="1250" y="562"/>
                    </a:lnTo>
                    <a:lnTo>
                      <a:pt x="1256" y="566"/>
                    </a:lnTo>
                    <a:lnTo>
                      <a:pt x="1262" y="569"/>
                    </a:lnTo>
                    <a:lnTo>
                      <a:pt x="1273" y="570"/>
                    </a:lnTo>
                    <a:lnTo>
                      <a:pt x="1291" y="568"/>
                    </a:lnTo>
                    <a:lnTo>
                      <a:pt x="1299" y="565"/>
                    </a:lnTo>
                    <a:lnTo>
                      <a:pt x="1299" y="541"/>
                    </a:lnTo>
                    <a:lnTo>
                      <a:pt x="1299" y="530"/>
                    </a:lnTo>
                    <a:lnTo>
                      <a:pt x="1301" y="523"/>
                    </a:lnTo>
                    <a:lnTo>
                      <a:pt x="1301" y="508"/>
                    </a:lnTo>
                    <a:lnTo>
                      <a:pt x="1301" y="503"/>
                    </a:lnTo>
                    <a:lnTo>
                      <a:pt x="1302" y="500"/>
                    </a:lnTo>
                    <a:close/>
                  </a:path>
                </a:pathLst>
              </a:custGeom>
              <a:solidFill>
                <a:srgbClr val="3399FF"/>
              </a:solidFill>
              <a:ln w="6350">
                <a:solidFill>
                  <a:srgbClr val="003366"/>
                </a:solidFill>
                <a:round/>
                <a:headEnd/>
                <a:tailEnd/>
              </a:ln>
            </p:spPr>
            <p:txBody>
              <a:bodyPr/>
              <a:lstStyle/>
              <a:p>
                <a:endParaRPr lang="el-GR"/>
              </a:p>
            </p:txBody>
          </p:sp>
          <p:sp>
            <p:nvSpPr>
              <p:cNvPr id="25825" name="Freeform 312"/>
              <p:cNvSpPr>
                <a:spLocks/>
              </p:cNvSpPr>
              <p:nvPr/>
            </p:nvSpPr>
            <p:spPr bwMode="auto">
              <a:xfrm>
                <a:off x="356" y="2440"/>
                <a:ext cx="432" cy="392"/>
              </a:xfrm>
              <a:custGeom>
                <a:avLst/>
                <a:gdLst>
                  <a:gd name="T0" fmla="*/ 0 w 1294"/>
                  <a:gd name="T1" fmla="*/ 0 h 1175"/>
                  <a:gd name="T2" fmla="*/ 0 w 1294"/>
                  <a:gd name="T3" fmla="*/ 0 h 1175"/>
                  <a:gd name="T4" fmla="*/ 0 w 1294"/>
                  <a:gd name="T5" fmla="*/ 0 h 1175"/>
                  <a:gd name="T6" fmla="*/ 0 w 1294"/>
                  <a:gd name="T7" fmla="*/ 0 h 1175"/>
                  <a:gd name="T8" fmla="*/ 0 w 1294"/>
                  <a:gd name="T9" fmla="*/ 0 h 1175"/>
                  <a:gd name="T10" fmla="*/ 0 w 1294"/>
                  <a:gd name="T11" fmla="*/ 0 h 1175"/>
                  <a:gd name="T12" fmla="*/ 0 w 1294"/>
                  <a:gd name="T13" fmla="*/ 0 h 1175"/>
                  <a:gd name="T14" fmla="*/ 0 w 1294"/>
                  <a:gd name="T15" fmla="*/ 0 h 1175"/>
                  <a:gd name="T16" fmla="*/ 0 w 1294"/>
                  <a:gd name="T17" fmla="*/ 0 h 1175"/>
                  <a:gd name="T18" fmla="*/ 0 w 1294"/>
                  <a:gd name="T19" fmla="*/ 0 h 1175"/>
                  <a:gd name="T20" fmla="*/ 0 w 1294"/>
                  <a:gd name="T21" fmla="*/ 0 h 1175"/>
                  <a:gd name="T22" fmla="*/ 0 w 1294"/>
                  <a:gd name="T23" fmla="*/ 0 h 1175"/>
                  <a:gd name="T24" fmla="*/ 0 w 1294"/>
                  <a:gd name="T25" fmla="*/ 0 h 1175"/>
                  <a:gd name="T26" fmla="*/ 0 w 1294"/>
                  <a:gd name="T27" fmla="*/ 0 h 1175"/>
                  <a:gd name="T28" fmla="*/ 0 w 1294"/>
                  <a:gd name="T29" fmla="*/ 0 h 1175"/>
                  <a:gd name="T30" fmla="*/ 0 w 1294"/>
                  <a:gd name="T31" fmla="*/ 0 h 1175"/>
                  <a:gd name="T32" fmla="*/ 0 w 1294"/>
                  <a:gd name="T33" fmla="*/ 0 h 1175"/>
                  <a:gd name="T34" fmla="*/ 0 w 1294"/>
                  <a:gd name="T35" fmla="*/ 0 h 1175"/>
                  <a:gd name="T36" fmla="*/ 0 w 1294"/>
                  <a:gd name="T37" fmla="*/ 0 h 1175"/>
                  <a:gd name="T38" fmla="*/ 0 w 1294"/>
                  <a:gd name="T39" fmla="*/ 0 h 1175"/>
                  <a:gd name="T40" fmla="*/ 0 w 1294"/>
                  <a:gd name="T41" fmla="*/ 0 h 1175"/>
                  <a:gd name="T42" fmla="*/ 0 w 1294"/>
                  <a:gd name="T43" fmla="*/ 0 h 1175"/>
                  <a:gd name="T44" fmla="*/ 0 w 1294"/>
                  <a:gd name="T45" fmla="*/ 0 h 1175"/>
                  <a:gd name="T46" fmla="*/ 0 w 1294"/>
                  <a:gd name="T47" fmla="*/ 0 h 1175"/>
                  <a:gd name="T48" fmla="*/ 0 w 1294"/>
                  <a:gd name="T49" fmla="*/ 0 h 1175"/>
                  <a:gd name="T50" fmla="*/ 0 w 1294"/>
                  <a:gd name="T51" fmla="*/ 0 h 1175"/>
                  <a:gd name="T52" fmla="*/ 0 w 1294"/>
                  <a:gd name="T53" fmla="*/ 0 h 1175"/>
                  <a:gd name="T54" fmla="*/ 0 w 1294"/>
                  <a:gd name="T55" fmla="*/ 0 h 1175"/>
                  <a:gd name="T56" fmla="*/ 0 w 1294"/>
                  <a:gd name="T57" fmla="*/ 0 h 1175"/>
                  <a:gd name="T58" fmla="*/ 0 w 1294"/>
                  <a:gd name="T59" fmla="*/ 0 h 1175"/>
                  <a:gd name="T60" fmla="*/ 0 w 1294"/>
                  <a:gd name="T61" fmla="*/ 0 h 1175"/>
                  <a:gd name="T62" fmla="*/ 0 w 1294"/>
                  <a:gd name="T63" fmla="*/ 0 h 1175"/>
                  <a:gd name="T64" fmla="*/ 0 w 1294"/>
                  <a:gd name="T65" fmla="*/ 0 h 1175"/>
                  <a:gd name="T66" fmla="*/ 0 w 1294"/>
                  <a:gd name="T67" fmla="*/ 0 h 1175"/>
                  <a:gd name="T68" fmla="*/ 0 w 1294"/>
                  <a:gd name="T69" fmla="*/ 0 h 1175"/>
                  <a:gd name="T70" fmla="*/ 0 w 1294"/>
                  <a:gd name="T71" fmla="*/ 0 h 1175"/>
                  <a:gd name="T72" fmla="*/ 0 w 1294"/>
                  <a:gd name="T73" fmla="*/ 0 h 1175"/>
                  <a:gd name="T74" fmla="*/ 0 w 1294"/>
                  <a:gd name="T75" fmla="*/ 0 h 1175"/>
                  <a:gd name="T76" fmla="*/ 0 w 1294"/>
                  <a:gd name="T77" fmla="*/ 0 h 1175"/>
                  <a:gd name="T78" fmla="*/ 0 w 1294"/>
                  <a:gd name="T79" fmla="*/ 0 h 1175"/>
                  <a:gd name="T80" fmla="*/ 0 w 1294"/>
                  <a:gd name="T81" fmla="*/ 0 h 1175"/>
                  <a:gd name="T82" fmla="*/ 0 w 1294"/>
                  <a:gd name="T83" fmla="*/ 0 h 1175"/>
                  <a:gd name="T84" fmla="*/ 0 w 1294"/>
                  <a:gd name="T85" fmla="*/ 0 h 1175"/>
                  <a:gd name="T86" fmla="*/ 0 w 1294"/>
                  <a:gd name="T87" fmla="*/ 0 h 1175"/>
                  <a:gd name="T88" fmla="*/ 0 w 1294"/>
                  <a:gd name="T89" fmla="*/ 0 h 1175"/>
                  <a:gd name="T90" fmla="*/ 0 w 1294"/>
                  <a:gd name="T91" fmla="*/ 0 h 1175"/>
                  <a:gd name="T92" fmla="*/ 0 w 1294"/>
                  <a:gd name="T93" fmla="*/ 0 h 1175"/>
                  <a:gd name="T94" fmla="*/ 0 w 1294"/>
                  <a:gd name="T95" fmla="*/ 0 h 1175"/>
                  <a:gd name="T96" fmla="*/ 0 w 1294"/>
                  <a:gd name="T97" fmla="*/ 0 h 1175"/>
                  <a:gd name="T98" fmla="*/ 0 w 1294"/>
                  <a:gd name="T99" fmla="*/ 0 h 1175"/>
                  <a:gd name="T100" fmla="*/ 0 w 1294"/>
                  <a:gd name="T101" fmla="*/ 0 h 1175"/>
                  <a:gd name="T102" fmla="*/ 0 w 1294"/>
                  <a:gd name="T103" fmla="*/ 0 h 1175"/>
                  <a:gd name="T104" fmla="*/ 0 w 1294"/>
                  <a:gd name="T105" fmla="*/ 0 h 1175"/>
                  <a:gd name="T106" fmla="*/ 0 w 1294"/>
                  <a:gd name="T107" fmla="*/ 0 h 1175"/>
                  <a:gd name="T108" fmla="*/ 0 w 1294"/>
                  <a:gd name="T109" fmla="*/ 0 h 1175"/>
                  <a:gd name="T110" fmla="*/ 0 w 1294"/>
                  <a:gd name="T111" fmla="*/ 0 h 1175"/>
                  <a:gd name="T112" fmla="*/ 0 w 1294"/>
                  <a:gd name="T113" fmla="*/ 0 h 1175"/>
                  <a:gd name="T114" fmla="*/ 0 w 1294"/>
                  <a:gd name="T115" fmla="*/ 0 h 11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94"/>
                  <a:gd name="T175" fmla="*/ 0 h 1175"/>
                  <a:gd name="T176" fmla="*/ 1294 w 1294"/>
                  <a:gd name="T177" fmla="*/ 1175 h 11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94" h="1175">
                    <a:moveTo>
                      <a:pt x="687" y="3"/>
                    </a:moveTo>
                    <a:lnTo>
                      <a:pt x="678" y="4"/>
                    </a:lnTo>
                    <a:lnTo>
                      <a:pt x="671" y="0"/>
                    </a:lnTo>
                    <a:lnTo>
                      <a:pt x="664" y="0"/>
                    </a:lnTo>
                    <a:lnTo>
                      <a:pt x="662" y="8"/>
                    </a:lnTo>
                    <a:lnTo>
                      <a:pt x="652" y="16"/>
                    </a:lnTo>
                    <a:lnTo>
                      <a:pt x="646" y="24"/>
                    </a:lnTo>
                    <a:lnTo>
                      <a:pt x="639" y="30"/>
                    </a:lnTo>
                    <a:lnTo>
                      <a:pt x="635" y="37"/>
                    </a:lnTo>
                    <a:lnTo>
                      <a:pt x="630" y="41"/>
                    </a:lnTo>
                    <a:lnTo>
                      <a:pt x="627" y="45"/>
                    </a:lnTo>
                    <a:lnTo>
                      <a:pt x="626" y="48"/>
                    </a:lnTo>
                    <a:lnTo>
                      <a:pt x="618" y="49"/>
                    </a:lnTo>
                    <a:lnTo>
                      <a:pt x="614" y="51"/>
                    </a:lnTo>
                    <a:lnTo>
                      <a:pt x="610" y="53"/>
                    </a:lnTo>
                    <a:lnTo>
                      <a:pt x="609" y="54"/>
                    </a:lnTo>
                    <a:lnTo>
                      <a:pt x="595" y="51"/>
                    </a:lnTo>
                    <a:lnTo>
                      <a:pt x="586" y="51"/>
                    </a:lnTo>
                    <a:lnTo>
                      <a:pt x="572" y="55"/>
                    </a:lnTo>
                    <a:lnTo>
                      <a:pt x="561" y="61"/>
                    </a:lnTo>
                    <a:lnTo>
                      <a:pt x="557" y="69"/>
                    </a:lnTo>
                    <a:lnTo>
                      <a:pt x="554" y="71"/>
                    </a:lnTo>
                    <a:lnTo>
                      <a:pt x="553" y="71"/>
                    </a:lnTo>
                    <a:lnTo>
                      <a:pt x="553" y="73"/>
                    </a:lnTo>
                    <a:lnTo>
                      <a:pt x="553" y="75"/>
                    </a:lnTo>
                    <a:lnTo>
                      <a:pt x="548" y="82"/>
                    </a:lnTo>
                    <a:lnTo>
                      <a:pt x="540" y="87"/>
                    </a:lnTo>
                    <a:lnTo>
                      <a:pt x="532" y="91"/>
                    </a:lnTo>
                    <a:lnTo>
                      <a:pt x="521" y="95"/>
                    </a:lnTo>
                    <a:lnTo>
                      <a:pt x="520" y="103"/>
                    </a:lnTo>
                    <a:lnTo>
                      <a:pt x="523" y="127"/>
                    </a:lnTo>
                    <a:lnTo>
                      <a:pt x="524" y="127"/>
                    </a:lnTo>
                    <a:lnTo>
                      <a:pt x="531" y="128"/>
                    </a:lnTo>
                    <a:lnTo>
                      <a:pt x="540" y="128"/>
                    </a:lnTo>
                    <a:lnTo>
                      <a:pt x="554" y="130"/>
                    </a:lnTo>
                    <a:lnTo>
                      <a:pt x="548" y="130"/>
                    </a:lnTo>
                    <a:lnTo>
                      <a:pt x="543" y="131"/>
                    </a:lnTo>
                    <a:lnTo>
                      <a:pt x="529" y="132"/>
                    </a:lnTo>
                    <a:lnTo>
                      <a:pt x="521" y="134"/>
                    </a:lnTo>
                    <a:lnTo>
                      <a:pt x="517" y="139"/>
                    </a:lnTo>
                    <a:lnTo>
                      <a:pt x="504" y="149"/>
                    </a:lnTo>
                    <a:lnTo>
                      <a:pt x="499" y="151"/>
                    </a:lnTo>
                    <a:lnTo>
                      <a:pt x="495" y="153"/>
                    </a:lnTo>
                    <a:lnTo>
                      <a:pt x="486" y="159"/>
                    </a:lnTo>
                    <a:lnTo>
                      <a:pt x="465" y="151"/>
                    </a:lnTo>
                    <a:lnTo>
                      <a:pt x="451" y="148"/>
                    </a:lnTo>
                    <a:lnTo>
                      <a:pt x="447" y="148"/>
                    </a:lnTo>
                    <a:lnTo>
                      <a:pt x="445" y="149"/>
                    </a:lnTo>
                    <a:lnTo>
                      <a:pt x="439" y="149"/>
                    </a:lnTo>
                    <a:lnTo>
                      <a:pt x="437" y="149"/>
                    </a:lnTo>
                    <a:lnTo>
                      <a:pt x="435" y="149"/>
                    </a:lnTo>
                    <a:lnTo>
                      <a:pt x="435" y="151"/>
                    </a:lnTo>
                    <a:lnTo>
                      <a:pt x="433" y="149"/>
                    </a:lnTo>
                    <a:lnTo>
                      <a:pt x="431" y="149"/>
                    </a:lnTo>
                    <a:lnTo>
                      <a:pt x="429" y="149"/>
                    </a:lnTo>
                    <a:lnTo>
                      <a:pt x="424" y="149"/>
                    </a:lnTo>
                    <a:lnTo>
                      <a:pt x="416" y="148"/>
                    </a:lnTo>
                    <a:lnTo>
                      <a:pt x="409" y="148"/>
                    </a:lnTo>
                    <a:lnTo>
                      <a:pt x="392" y="139"/>
                    </a:lnTo>
                    <a:lnTo>
                      <a:pt x="388" y="139"/>
                    </a:lnTo>
                    <a:lnTo>
                      <a:pt x="385" y="137"/>
                    </a:lnTo>
                    <a:lnTo>
                      <a:pt x="383" y="134"/>
                    </a:lnTo>
                    <a:lnTo>
                      <a:pt x="383" y="130"/>
                    </a:lnTo>
                    <a:lnTo>
                      <a:pt x="381" y="118"/>
                    </a:lnTo>
                    <a:lnTo>
                      <a:pt x="385" y="111"/>
                    </a:lnTo>
                    <a:lnTo>
                      <a:pt x="385" y="94"/>
                    </a:lnTo>
                    <a:lnTo>
                      <a:pt x="385" y="87"/>
                    </a:lnTo>
                    <a:lnTo>
                      <a:pt x="384" y="85"/>
                    </a:lnTo>
                    <a:lnTo>
                      <a:pt x="380" y="82"/>
                    </a:lnTo>
                    <a:lnTo>
                      <a:pt x="376" y="83"/>
                    </a:lnTo>
                    <a:lnTo>
                      <a:pt x="368" y="94"/>
                    </a:lnTo>
                    <a:lnTo>
                      <a:pt x="363" y="100"/>
                    </a:lnTo>
                    <a:lnTo>
                      <a:pt x="355" y="103"/>
                    </a:lnTo>
                    <a:lnTo>
                      <a:pt x="349" y="102"/>
                    </a:lnTo>
                    <a:lnTo>
                      <a:pt x="347" y="100"/>
                    </a:lnTo>
                    <a:lnTo>
                      <a:pt x="344" y="99"/>
                    </a:lnTo>
                    <a:lnTo>
                      <a:pt x="343" y="99"/>
                    </a:lnTo>
                    <a:lnTo>
                      <a:pt x="338" y="95"/>
                    </a:lnTo>
                    <a:lnTo>
                      <a:pt x="334" y="92"/>
                    </a:lnTo>
                    <a:lnTo>
                      <a:pt x="331" y="91"/>
                    </a:lnTo>
                    <a:lnTo>
                      <a:pt x="319" y="87"/>
                    </a:lnTo>
                    <a:lnTo>
                      <a:pt x="308" y="90"/>
                    </a:lnTo>
                    <a:lnTo>
                      <a:pt x="304" y="91"/>
                    </a:lnTo>
                    <a:lnTo>
                      <a:pt x="303" y="95"/>
                    </a:lnTo>
                    <a:lnTo>
                      <a:pt x="304" y="99"/>
                    </a:lnTo>
                    <a:lnTo>
                      <a:pt x="308" y="104"/>
                    </a:lnTo>
                    <a:lnTo>
                      <a:pt x="315" y="114"/>
                    </a:lnTo>
                    <a:lnTo>
                      <a:pt x="318" y="126"/>
                    </a:lnTo>
                    <a:lnTo>
                      <a:pt x="318" y="136"/>
                    </a:lnTo>
                    <a:lnTo>
                      <a:pt x="320" y="147"/>
                    </a:lnTo>
                    <a:lnTo>
                      <a:pt x="324" y="155"/>
                    </a:lnTo>
                    <a:lnTo>
                      <a:pt x="332" y="163"/>
                    </a:lnTo>
                    <a:lnTo>
                      <a:pt x="339" y="168"/>
                    </a:lnTo>
                    <a:lnTo>
                      <a:pt x="344" y="175"/>
                    </a:lnTo>
                    <a:lnTo>
                      <a:pt x="347" y="179"/>
                    </a:lnTo>
                    <a:lnTo>
                      <a:pt x="347" y="180"/>
                    </a:lnTo>
                    <a:lnTo>
                      <a:pt x="348" y="182"/>
                    </a:lnTo>
                    <a:lnTo>
                      <a:pt x="349" y="193"/>
                    </a:lnTo>
                    <a:lnTo>
                      <a:pt x="349" y="197"/>
                    </a:lnTo>
                    <a:lnTo>
                      <a:pt x="351" y="202"/>
                    </a:lnTo>
                    <a:lnTo>
                      <a:pt x="351" y="209"/>
                    </a:lnTo>
                    <a:lnTo>
                      <a:pt x="351" y="214"/>
                    </a:lnTo>
                    <a:lnTo>
                      <a:pt x="347" y="225"/>
                    </a:lnTo>
                    <a:lnTo>
                      <a:pt x="347" y="229"/>
                    </a:lnTo>
                    <a:lnTo>
                      <a:pt x="348" y="231"/>
                    </a:lnTo>
                    <a:lnTo>
                      <a:pt x="359" y="238"/>
                    </a:lnTo>
                    <a:lnTo>
                      <a:pt x="365" y="242"/>
                    </a:lnTo>
                    <a:lnTo>
                      <a:pt x="375" y="249"/>
                    </a:lnTo>
                    <a:lnTo>
                      <a:pt x="373" y="262"/>
                    </a:lnTo>
                    <a:lnTo>
                      <a:pt x="361" y="262"/>
                    </a:lnTo>
                    <a:lnTo>
                      <a:pt x="351" y="261"/>
                    </a:lnTo>
                    <a:lnTo>
                      <a:pt x="342" y="257"/>
                    </a:lnTo>
                    <a:lnTo>
                      <a:pt x="334" y="251"/>
                    </a:lnTo>
                    <a:lnTo>
                      <a:pt x="324" y="245"/>
                    </a:lnTo>
                    <a:lnTo>
                      <a:pt x="318" y="242"/>
                    </a:lnTo>
                    <a:lnTo>
                      <a:pt x="311" y="241"/>
                    </a:lnTo>
                    <a:lnTo>
                      <a:pt x="307" y="245"/>
                    </a:lnTo>
                    <a:lnTo>
                      <a:pt x="295" y="253"/>
                    </a:lnTo>
                    <a:lnTo>
                      <a:pt x="290" y="254"/>
                    </a:lnTo>
                    <a:lnTo>
                      <a:pt x="287" y="254"/>
                    </a:lnTo>
                    <a:lnTo>
                      <a:pt x="295" y="296"/>
                    </a:lnTo>
                    <a:lnTo>
                      <a:pt x="290" y="291"/>
                    </a:lnTo>
                    <a:lnTo>
                      <a:pt x="286" y="283"/>
                    </a:lnTo>
                    <a:lnTo>
                      <a:pt x="282" y="271"/>
                    </a:lnTo>
                    <a:lnTo>
                      <a:pt x="281" y="257"/>
                    </a:lnTo>
                    <a:lnTo>
                      <a:pt x="271" y="253"/>
                    </a:lnTo>
                    <a:lnTo>
                      <a:pt x="266" y="250"/>
                    </a:lnTo>
                    <a:lnTo>
                      <a:pt x="261" y="245"/>
                    </a:lnTo>
                    <a:lnTo>
                      <a:pt x="258" y="242"/>
                    </a:lnTo>
                    <a:lnTo>
                      <a:pt x="257" y="242"/>
                    </a:lnTo>
                    <a:lnTo>
                      <a:pt x="252" y="245"/>
                    </a:lnTo>
                    <a:lnTo>
                      <a:pt x="246" y="250"/>
                    </a:lnTo>
                    <a:lnTo>
                      <a:pt x="246" y="257"/>
                    </a:lnTo>
                    <a:lnTo>
                      <a:pt x="245" y="259"/>
                    </a:lnTo>
                    <a:lnTo>
                      <a:pt x="245" y="262"/>
                    </a:lnTo>
                    <a:lnTo>
                      <a:pt x="244" y="262"/>
                    </a:lnTo>
                    <a:lnTo>
                      <a:pt x="244" y="263"/>
                    </a:lnTo>
                    <a:lnTo>
                      <a:pt x="242" y="266"/>
                    </a:lnTo>
                    <a:lnTo>
                      <a:pt x="238" y="266"/>
                    </a:lnTo>
                    <a:lnTo>
                      <a:pt x="236" y="266"/>
                    </a:lnTo>
                    <a:lnTo>
                      <a:pt x="234" y="266"/>
                    </a:lnTo>
                    <a:lnTo>
                      <a:pt x="234" y="267"/>
                    </a:lnTo>
                    <a:lnTo>
                      <a:pt x="229" y="266"/>
                    </a:lnTo>
                    <a:lnTo>
                      <a:pt x="224" y="266"/>
                    </a:lnTo>
                    <a:lnTo>
                      <a:pt x="217" y="262"/>
                    </a:lnTo>
                    <a:lnTo>
                      <a:pt x="215" y="259"/>
                    </a:lnTo>
                    <a:lnTo>
                      <a:pt x="212" y="255"/>
                    </a:lnTo>
                    <a:lnTo>
                      <a:pt x="213" y="251"/>
                    </a:lnTo>
                    <a:lnTo>
                      <a:pt x="212" y="243"/>
                    </a:lnTo>
                    <a:lnTo>
                      <a:pt x="211" y="238"/>
                    </a:lnTo>
                    <a:lnTo>
                      <a:pt x="207" y="231"/>
                    </a:lnTo>
                    <a:lnTo>
                      <a:pt x="201" y="226"/>
                    </a:lnTo>
                    <a:lnTo>
                      <a:pt x="193" y="222"/>
                    </a:lnTo>
                    <a:lnTo>
                      <a:pt x="184" y="222"/>
                    </a:lnTo>
                    <a:lnTo>
                      <a:pt x="171" y="223"/>
                    </a:lnTo>
                    <a:lnTo>
                      <a:pt x="156" y="229"/>
                    </a:lnTo>
                    <a:lnTo>
                      <a:pt x="154" y="229"/>
                    </a:lnTo>
                    <a:lnTo>
                      <a:pt x="152" y="229"/>
                    </a:lnTo>
                    <a:lnTo>
                      <a:pt x="152" y="230"/>
                    </a:lnTo>
                    <a:lnTo>
                      <a:pt x="150" y="233"/>
                    </a:lnTo>
                    <a:lnTo>
                      <a:pt x="144" y="237"/>
                    </a:lnTo>
                    <a:lnTo>
                      <a:pt x="136" y="239"/>
                    </a:lnTo>
                    <a:lnTo>
                      <a:pt x="134" y="239"/>
                    </a:lnTo>
                    <a:lnTo>
                      <a:pt x="132" y="239"/>
                    </a:lnTo>
                    <a:lnTo>
                      <a:pt x="132" y="241"/>
                    </a:lnTo>
                    <a:lnTo>
                      <a:pt x="130" y="243"/>
                    </a:lnTo>
                    <a:lnTo>
                      <a:pt x="115" y="250"/>
                    </a:lnTo>
                    <a:lnTo>
                      <a:pt x="103" y="257"/>
                    </a:lnTo>
                    <a:lnTo>
                      <a:pt x="93" y="261"/>
                    </a:lnTo>
                    <a:lnTo>
                      <a:pt x="84" y="263"/>
                    </a:lnTo>
                    <a:lnTo>
                      <a:pt x="60" y="263"/>
                    </a:lnTo>
                    <a:lnTo>
                      <a:pt x="43" y="266"/>
                    </a:lnTo>
                    <a:lnTo>
                      <a:pt x="28" y="268"/>
                    </a:lnTo>
                    <a:lnTo>
                      <a:pt x="20" y="275"/>
                    </a:lnTo>
                    <a:lnTo>
                      <a:pt x="8" y="278"/>
                    </a:lnTo>
                    <a:lnTo>
                      <a:pt x="3" y="284"/>
                    </a:lnTo>
                    <a:lnTo>
                      <a:pt x="0" y="292"/>
                    </a:lnTo>
                    <a:lnTo>
                      <a:pt x="4" y="304"/>
                    </a:lnTo>
                    <a:lnTo>
                      <a:pt x="7" y="311"/>
                    </a:lnTo>
                    <a:lnTo>
                      <a:pt x="11" y="315"/>
                    </a:lnTo>
                    <a:lnTo>
                      <a:pt x="16" y="317"/>
                    </a:lnTo>
                    <a:lnTo>
                      <a:pt x="23" y="319"/>
                    </a:lnTo>
                    <a:lnTo>
                      <a:pt x="33" y="319"/>
                    </a:lnTo>
                    <a:lnTo>
                      <a:pt x="37" y="320"/>
                    </a:lnTo>
                    <a:lnTo>
                      <a:pt x="43" y="324"/>
                    </a:lnTo>
                    <a:lnTo>
                      <a:pt x="27" y="328"/>
                    </a:lnTo>
                    <a:lnTo>
                      <a:pt x="23" y="333"/>
                    </a:lnTo>
                    <a:lnTo>
                      <a:pt x="21" y="340"/>
                    </a:lnTo>
                    <a:lnTo>
                      <a:pt x="21" y="344"/>
                    </a:lnTo>
                    <a:lnTo>
                      <a:pt x="25" y="349"/>
                    </a:lnTo>
                    <a:lnTo>
                      <a:pt x="28" y="366"/>
                    </a:lnTo>
                    <a:lnTo>
                      <a:pt x="32" y="369"/>
                    </a:lnTo>
                    <a:lnTo>
                      <a:pt x="37" y="373"/>
                    </a:lnTo>
                    <a:lnTo>
                      <a:pt x="41" y="376"/>
                    </a:lnTo>
                    <a:lnTo>
                      <a:pt x="43" y="377"/>
                    </a:lnTo>
                    <a:lnTo>
                      <a:pt x="45" y="380"/>
                    </a:lnTo>
                    <a:lnTo>
                      <a:pt x="47" y="381"/>
                    </a:lnTo>
                    <a:lnTo>
                      <a:pt x="49" y="384"/>
                    </a:lnTo>
                    <a:lnTo>
                      <a:pt x="50" y="385"/>
                    </a:lnTo>
                    <a:lnTo>
                      <a:pt x="53" y="388"/>
                    </a:lnTo>
                    <a:lnTo>
                      <a:pt x="57" y="393"/>
                    </a:lnTo>
                    <a:lnTo>
                      <a:pt x="61" y="393"/>
                    </a:lnTo>
                    <a:lnTo>
                      <a:pt x="68" y="393"/>
                    </a:lnTo>
                    <a:lnTo>
                      <a:pt x="72" y="390"/>
                    </a:lnTo>
                    <a:lnTo>
                      <a:pt x="72" y="389"/>
                    </a:lnTo>
                    <a:lnTo>
                      <a:pt x="73" y="389"/>
                    </a:lnTo>
                    <a:lnTo>
                      <a:pt x="76" y="389"/>
                    </a:lnTo>
                    <a:lnTo>
                      <a:pt x="78" y="385"/>
                    </a:lnTo>
                    <a:lnTo>
                      <a:pt x="81" y="382"/>
                    </a:lnTo>
                    <a:lnTo>
                      <a:pt x="82" y="374"/>
                    </a:lnTo>
                    <a:lnTo>
                      <a:pt x="86" y="372"/>
                    </a:lnTo>
                    <a:lnTo>
                      <a:pt x="93" y="372"/>
                    </a:lnTo>
                    <a:lnTo>
                      <a:pt x="105" y="376"/>
                    </a:lnTo>
                    <a:lnTo>
                      <a:pt x="111" y="378"/>
                    </a:lnTo>
                    <a:lnTo>
                      <a:pt x="119" y="382"/>
                    </a:lnTo>
                    <a:lnTo>
                      <a:pt x="125" y="385"/>
                    </a:lnTo>
                    <a:lnTo>
                      <a:pt x="127" y="386"/>
                    </a:lnTo>
                    <a:lnTo>
                      <a:pt x="131" y="389"/>
                    </a:lnTo>
                    <a:lnTo>
                      <a:pt x="134" y="390"/>
                    </a:lnTo>
                    <a:lnTo>
                      <a:pt x="138" y="393"/>
                    </a:lnTo>
                    <a:lnTo>
                      <a:pt x="142" y="396"/>
                    </a:lnTo>
                    <a:lnTo>
                      <a:pt x="146" y="402"/>
                    </a:lnTo>
                    <a:lnTo>
                      <a:pt x="151" y="407"/>
                    </a:lnTo>
                    <a:lnTo>
                      <a:pt x="156" y="409"/>
                    </a:lnTo>
                    <a:lnTo>
                      <a:pt x="164" y="410"/>
                    </a:lnTo>
                    <a:lnTo>
                      <a:pt x="171" y="410"/>
                    </a:lnTo>
                    <a:lnTo>
                      <a:pt x="176" y="409"/>
                    </a:lnTo>
                    <a:lnTo>
                      <a:pt x="177" y="406"/>
                    </a:lnTo>
                    <a:lnTo>
                      <a:pt x="180" y="405"/>
                    </a:lnTo>
                    <a:lnTo>
                      <a:pt x="183" y="401"/>
                    </a:lnTo>
                    <a:lnTo>
                      <a:pt x="191" y="401"/>
                    </a:lnTo>
                    <a:lnTo>
                      <a:pt x="197" y="402"/>
                    </a:lnTo>
                    <a:lnTo>
                      <a:pt x="201" y="405"/>
                    </a:lnTo>
                    <a:lnTo>
                      <a:pt x="203" y="409"/>
                    </a:lnTo>
                    <a:lnTo>
                      <a:pt x="204" y="417"/>
                    </a:lnTo>
                    <a:lnTo>
                      <a:pt x="211" y="425"/>
                    </a:lnTo>
                    <a:lnTo>
                      <a:pt x="218" y="430"/>
                    </a:lnTo>
                    <a:lnTo>
                      <a:pt x="230" y="437"/>
                    </a:lnTo>
                    <a:lnTo>
                      <a:pt x="254" y="450"/>
                    </a:lnTo>
                    <a:lnTo>
                      <a:pt x="256" y="458"/>
                    </a:lnTo>
                    <a:lnTo>
                      <a:pt x="258" y="466"/>
                    </a:lnTo>
                    <a:lnTo>
                      <a:pt x="258" y="471"/>
                    </a:lnTo>
                    <a:lnTo>
                      <a:pt x="258" y="474"/>
                    </a:lnTo>
                    <a:lnTo>
                      <a:pt x="258" y="475"/>
                    </a:lnTo>
                    <a:lnTo>
                      <a:pt x="259" y="478"/>
                    </a:lnTo>
                    <a:lnTo>
                      <a:pt x="265" y="480"/>
                    </a:lnTo>
                    <a:lnTo>
                      <a:pt x="274" y="484"/>
                    </a:lnTo>
                    <a:lnTo>
                      <a:pt x="283" y="487"/>
                    </a:lnTo>
                    <a:lnTo>
                      <a:pt x="297" y="489"/>
                    </a:lnTo>
                    <a:lnTo>
                      <a:pt x="297" y="491"/>
                    </a:lnTo>
                    <a:lnTo>
                      <a:pt x="298" y="493"/>
                    </a:lnTo>
                    <a:lnTo>
                      <a:pt x="300" y="499"/>
                    </a:lnTo>
                    <a:lnTo>
                      <a:pt x="303" y="509"/>
                    </a:lnTo>
                    <a:lnTo>
                      <a:pt x="303" y="513"/>
                    </a:lnTo>
                    <a:lnTo>
                      <a:pt x="304" y="519"/>
                    </a:lnTo>
                    <a:lnTo>
                      <a:pt x="304" y="529"/>
                    </a:lnTo>
                    <a:lnTo>
                      <a:pt x="302" y="538"/>
                    </a:lnTo>
                    <a:lnTo>
                      <a:pt x="302" y="549"/>
                    </a:lnTo>
                    <a:lnTo>
                      <a:pt x="302" y="557"/>
                    </a:lnTo>
                    <a:lnTo>
                      <a:pt x="304" y="565"/>
                    </a:lnTo>
                    <a:lnTo>
                      <a:pt x="306" y="570"/>
                    </a:lnTo>
                    <a:lnTo>
                      <a:pt x="310" y="575"/>
                    </a:lnTo>
                    <a:lnTo>
                      <a:pt x="314" y="579"/>
                    </a:lnTo>
                    <a:lnTo>
                      <a:pt x="320" y="583"/>
                    </a:lnTo>
                    <a:lnTo>
                      <a:pt x="326" y="586"/>
                    </a:lnTo>
                    <a:lnTo>
                      <a:pt x="335" y="589"/>
                    </a:lnTo>
                    <a:lnTo>
                      <a:pt x="347" y="591"/>
                    </a:lnTo>
                    <a:lnTo>
                      <a:pt x="363" y="597"/>
                    </a:lnTo>
                    <a:lnTo>
                      <a:pt x="375" y="602"/>
                    </a:lnTo>
                    <a:lnTo>
                      <a:pt x="385" y="609"/>
                    </a:lnTo>
                    <a:lnTo>
                      <a:pt x="392" y="616"/>
                    </a:lnTo>
                    <a:lnTo>
                      <a:pt x="398" y="627"/>
                    </a:lnTo>
                    <a:lnTo>
                      <a:pt x="398" y="630"/>
                    </a:lnTo>
                    <a:lnTo>
                      <a:pt x="398" y="631"/>
                    </a:lnTo>
                    <a:lnTo>
                      <a:pt x="400" y="634"/>
                    </a:lnTo>
                    <a:lnTo>
                      <a:pt x="402" y="642"/>
                    </a:lnTo>
                    <a:lnTo>
                      <a:pt x="402" y="648"/>
                    </a:lnTo>
                    <a:lnTo>
                      <a:pt x="404" y="656"/>
                    </a:lnTo>
                    <a:lnTo>
                      <a:pt x="402" y="669"/>
                    </a:lnTo>
                    <a:lnTo>
                      <a:pt x="398" y="683"/>
                    </a:lnTo>
                    <a:lnTo>
                      <a:pt x="413" y="709"/>
                    </a:lnTo>
                    <a:lnTo>
                      <a:pt x="420" y="713"/>
                    </a:lnTo>
                    <a:lnTo>
                      <a:pt x="426" y="720"/>
                    </a:lnTo>
                    <a:lnTo>
                      <a:pt x="431" y="726"/>
                    </a:lnTo>
                    <a:lnTo>
                      <a:pt x="438" y="736"/>
                    </a:lnTo>
                    <a:lnTo>
                      <a:pt x="446" y="755"/>
                    </a:lnTo>
                    <a:lnTo>
                      <a:pt x="453" y="781"/>
                    </a:lnTo>
                    <a:lnTo>
                      <a:pt x="451" y="799"/>
                    </a:lnTo>
                    <a:lnTo>
                      <a:pt x="449" y="818"/>
                    </a:lnTo>
                    <a:lnTo>
                      <a:pt x="445" y="796"/>
                    </a:lnTo>
                    <a:lnTo>
                      <a:pt x="441" y="779"/>
                    </a:lnTo>
                    <a:lnTo>
                      <a:pt x="434" y="765"/>
                    </a:lnTo>
                    <a:lnTo>
                      <a:pt x="426" y="753"/>
                    </a:lnTo>
                    <a:lnTo>
                      <a:pt x="420" y="746"/>
                    </a:lnTo>
                    <a:lnTo>
                      <a:pt x="414" y="742"/>
                    </a:lnTo>
                    <a:lnTo>
                      <a:pt x="409" y="741"/>
                    </a:lnTo>
                    <a:lnTo>
                      <a:pt x="406" y="742"/>
                    </a:lnTo>
                    <a:lnTo>
                      <a:pt x="401" y="749"/>
                    </a:lnTo>
                    <a:lnTo>
                      <a:pt x="394" y="725"/>
                    </a:lnTo>
                    <a:lnTo>
                      <a:pt x="388" y="748"/>
                    </a:lnTo>
                    <a:lnTo>
                      <a:pt x="388" y="778"/>
                    </a:lnTo>
                    <a:lnTo>
                      <a:pt x="386" y="794"/>
                    </a:lnTo>
                    <a:lnTo>
                      <a:pt x="384" y="812"/>
                    </a:lnTo>
                    <a:lnTo>
                      <a:pt x="384" y="819"/>
                    </a:lnTo>
                    <a:lnTo>
                      <a:pt x="385" y="827"/>
                    </a:lnTo>
                    <a:lnTo>
                      <a:pt x="388" y="840"/>
                    </a:lnTo>
                    <a:lnTo>
                      <a:pt x="388" y="845"/>
                    </a:lnTo>
                    <a:lnTo>
                      <a:pt x="388" y="848"/>
                    </a:lnTo>
                    <a:lnTo>
                      <a:pt x="388" y="849"/>
                    </a:lnTo>
                    <a:lnTo>
                      <a:pt x="389" y="852"/>
                    </a:lnTo>
                    <a:lnTo>
                      <a:pt x="390" y="863"/>
                    </a:lnTo>
                    <a:lnTo>
                      <a:pt x="389" y="871"/>
                    </a:lnTo>
                    <a:lnTo>
                      <a:pt x="388" y="873"/>
                    </a:lnTo>
                    <a:lnTo>
                      <a:pt x="388" y="877"/>
                    </a:lnTo>
                    <a:lnTo>
                      <a:pt x="385" y="882"/>
                    </a:lnTo>
                    <a:lnTo>
                      <a:pt x="384" y="888"/>
                    </a:lnTo>
                    <a:lnTo>
                      <a:pt x="377" y="894"/>
                    </a:lnTo>
                    <a:lnTo>
                      <a:pt x="373" y="904"/>
                    </a:lnTo>
                    <a:lnTo>
                      <a:pt x="372" y="914"/>
                    </a:lnTo>
                    <a:lnTo>
                      <a:pt x="373" y="927"/>
                    </a:lnTo>
                    <a:lnTo>
                      <a:pt x="373" y="954"/>
                    </a:lnTo>
                    <a:lnTo>
                      <a:pt x="372" y="965"/>
                    </a:lnTo>
                    <a:lnTo>
                      <a:pt x="372" y="975"/>
                    </a:lnTo>
                    <a:lnTo>
                      <a:pt x="369" y="983"/>
                    </a:lnTo>
                    <a:lnTo>
                      <a:pt x="368" y="991"/>
                    </a:lnTo>
                    <a:lnTo>
                      <a:pt x="364" y="996"/>
                    </a:lnTo>
                    <a:lnTo>
                      <a:pt x="361" y="1002"/>
                    </a:lnTo>
                    <a:lnTo>
                      <a:pt x="356" y="1006"/>
                    </a:lnTo>
                    <a:lnTo>
                      <a:pt x="351" y="1015"/>
                    </a:lnTo>
                    <a:lnTo>
                      <a:pt x="343" y="1037"/>
                    </a:lnTo>
                    <a:lnTo>
                      <a:pt x="361" y="1044"/>
                    </a:lnTo>
                    <a:lnTo>
                      <a:pt x="383" y="1072"/>
                    </a:lnTo>
                    <a:lnTo>
                      <a:pt x="383" y="1077"/>
                    </a:lnTo>
                    <a:lnTo>
                      <a:pt x="385" y="1082"/>
                    </a:lnTo>
                    <a:lnTo>
                      <a:pt x="394" y="1089"/>
                    </a:lnTo>
                    <a:lnTo>
                      <a:pt x="398" y="1089"/>
                    </a:lnTo>
                    <a:lnTo>
                      <a:pt x="404" y="1089"/>
                    </a:lnTo>
                    <a:lnTo>
                      <a:pt x="404" y="1088"/>
                    </a:lnTo>
                    <a:lnTo>
                      <a:pt x="405" y="1088"/>
                    </a:lnTo>
                    <a:lnTo>
                      <a:pt x="408" y="1088"/>
                    </a:lnTo>
                    <a:lnTo>
                      <a:pt x="413" y="1086"/>
                    </a:lnTo>
                    <a:lnTo>
                      <a:pt x="421" y="1080"/>
                    </a:lnTo>
                    <a:lnTo>
                      <a:pt x="430" y="1078"/>
                    </a:lnTo>
                    <a:lnTo>
                      <a:pt x="438" y="1080"/>
                    </a:lnTo>
                    <a:lnTo>
                      <a:pt x="446" y="1085"/>
                    </a:lnTo>
                    <a:lnTo>
                      <a:pt x="451" y="1089"/>
                    </a:lnTo>
                    <a:lnTo>
                      <a:pt x="458" y="1094"/>
                    </a:lnTo>
                    <a:lnTo>
                      <a:pt x="467" y="1102"/>
                    </a:lnTo>
                    <a:lnTo>
                      <a:pt x="470" y="1105"/>
                    </a:lnTo>
                    <a:lnTo>
                      <a:pt x="471" y="1106"/>
                    </a:lnTo>
                    <a:lnTo>
                      <a:pt x="474" y="1109"/>
                    </a:lnTo>
                    <a:lnTo>
                      <a:pt x="478" y="1114"/>
                    </a:lnTo>
                    <a:lnTo>
                      <a:pt x="482" y="1121"/>
                    </a:lnTo>
                    <a:lnTo>
                      <a:pt x="488" y="1126"/>
                    </a:lnTo>
                    <a:lnTo>
                      <a:pt x="496" y="1127"/>
                    </a:lnTo>
                    <a:lnTo>
                      <a:pt x="506" y="1127"/>
                    </a:lnTo>
                    <a:lnTo>
                      <a:pt x="533" y="1123"/>
                    </a:lnTo>
                    <a:lnTo>
                      <a:pt x="547" y="1125"/>
                    </a:lnTo>
                    <a:lnTo>
                      <a:pt x="562" y="1131"/>
                    </a:lnTo>
                    <a:lnTo>
                      <a:pt x="568" y="1131"/>
                    </a:lnTo>
                    <a:lnTo>
                      <a:pt x="570" y="1130"/>
                    </a:lnTo>
                    <a:lnTo>
                      <a:pt x="570" y="1129"/>
                    </a:lnTo>
                    <a:lnTo>
                      <a:pt x="572" y="1129"/>
                    </a:lnTo>
                    <a:lnTo>
                      <a:pt x="574" y="1129"/>
                    </a:lnTo>
                    <a:lnTo>
                      <a:pt x="574" y="1126"/>
                    </a:lnTo>
                    <a:lnTo>
                      <a:pt x="574" y="1125"/>
                    </a:lnTo>
                    <a:lnTo>
                      <a:pt x="576" y="1125"/>
                    </a:lnTo>
                    <a:lnTo>
                      <a:pt x="578" y="1122"/>
                    </a:lnTo>
                    <a:lnTo>
                      <a:pt x="584" y="1113"/>
                    </a:lnTo>
                    <a:lnTo>
                      <a:pt x="590" y="1106"/>
                    </a:lnTo>
                    <a:lnTo>
                      <a:pt x="598" y="1102"/>
                    </a:lnTo>
                    <a:lnTo>
                      <a:pt x="609" y="1107"/>
                    </a:lnTo>
                    <a:lnTo>
                      <a:pt x="617" y="1111"/>
                    </a:lnTo>
                    <a:lnTo>
                      <a:pt x="629" y="1115"/>
                    </a:lnTo>
                    <a:lnTo>
                      <a:pt x="640" y="1118"/>
                    </a:lnTo>
                    <a:lnTo>
                      <a:pt x="655" y="1121"/>
                    </a:lnTo>
                    <a:lnTo>
                      <a:pt x="678" y="1123"/>
                    </a:lnTo>
                    <a:lnTo>
                      <a:pt x="681" y="1129"/>
                    </a:lnTo>
                    <a:lnTo>
                      <a:pt x="687" y="1135"/>
                    </a:lnTo>
                    <a:lnTo>
                      <a:pt x="688" y="1137"/>
                    </a:lnTo>
                    <a:lnTo>
                      <a:pt x="691" y="1139"/>
                    </a:lnTo>
                    <a:lnTo>
                      <a:pt x="695" y="1144"/>
                    </a:lnTo>
                    <a:lnTo>
                      <a:pt x="696" y="1147"/>
                    </a:lnTo>
                    <a:lnTo>
                      <a:pt x="696" y="1148"/>
                    </a:lnTo>
                    <a:lnTo>
                      <a:pt x="697" y="1151"/>
                    </a:lnTo>
                    <a:lnTo>
                      <a:pt x="697" y="1152"/>
                    </a:lnTo>
                    <a:lnTo>
                      <a:pt x="699" y="1155"/>
                    </a:lnTo>
                    <a:lnTo>
                      <a:pt x="725" y="1175"/>
                    </a:lnTo>
                    <a:lnTo>
                      <a:pt x="733" y="1174"/>
                    </a:lnTo>
                    <a:lnTo>
                      <a:pt x="744" y="1172"/>
                    </a:lnTo>
                    <a:lnTo>
                      <a:pt x="754" y="1168"/>
                    </a:lnTo>
                    <a:lnTo>
                      <a:pt x="767" y="1164"/>
                    </a:lnTo>
                    <a:lnTo>
                      <a:pt x="785" y="1168"/>
                    </a:lnTo>
                    <a:lnTo>
                      <a:pt x="806" y="1175"/>
                    </a:lnTo>
                    <a:lnTo>
                      <a:pt x="820" y="1170"/>
                    </a:lnTo>
                    <a:lnTo>
                      <a:pt x="838" y="1159"/>
                    </a:lnTo>
                    <a:lnTo>
                      <a:pt x="828" y="1135"/>
                    </a:lnTo>
                    <a:lnTo>
                      <a:pt x="824" y="1117"/>
                    </a:lnTo>
                    <a:lnTo>
                      <a:pt x="822" y="1102"/>
                    </a:lnTo>
                    <a:lnTo>
                      <a:pt x="823" y="1094"/>
                    </a:lnTo>
                    <a:lnTo>
                      <a:pt x="824" y="1082"/>
                    </a:lnTo>
                    <a:lnTo>
                      <a:pt x="830" y="1074"/>
                    </a:lnTo>
                    <a:lnTo>
                      <a:pt x="836" y="1068"/>
                    </a:lnTo>
                    <a:lnTo>
                      <a:pt x="847" y="1066"/>
                    </a:lnTo>
                    <a:lnTo>
                      <a:pt x="852" y="1064"/>
                    </a:lnTo>
                    <a:lnTo>
                      <a:pt x="857" y="1062"/>
                    </a:lnTo>
                    <a:lnTo>
                      <a:pt x="861" y="1060"/>
                    </a:lnTo>
                    <a:lnTo>
                      <a:pt x="861" y="1058"/>
                    </a:lnTo>
                    <a:lnTo>
                      <a:pt x="863" y="1058"/>
                    </a:lnTo>
                    <a:lnTo>
                      <a:pt x="865" y="1058"/>
                    </a:lnTo>
                    <a:lnTo>
                      <a:pt x="868" y="1051"/>
                    </a:lnTo>
                    <a:lnTo>
                      <a:pt x="867" y="1045"/>
                    </a:lnTo>
                    <a:lnTo>
                      <a:pt x="867" y="1041"/>
                    </a:lnTo>
                    <a:lnTo>
                      <a:pt x="865" y="1032"/>
                    </a:lnTo>
                    <a:lnTo>
                      <a:pt x="867" y="1028"/>
                    </a:lnTo>
                    <a:lnTo>
                      <a:pt x="871" y="1027"/>
                    </a:lnTo>
                    <a:lnTo>
                      <a:pt x="879" y="1023"/>
                    </a:lnTo>
                    <a:lnTo>
                      <a:pt x="894" y="1024"/>
                    </a:lnTo>
                    <a:lnTo>
                      <a:pt x="901" y="1023"/>
                    </a:lnTo>
                    <a:lnTo>
                      <a:pt x="910" y="1023"/>
                    </a:lnTo>
                    <a:lnTo>
                      <a:pt x="920" y="1020"/>
                    </a:lnTo>
                    <a:lnTo>
                      <a:pt x="931" y="1019"/>
                    </a:lnTo>
                    <a:lnTo>
                      <a:pt x="934" y="1025"/>
                    </a:lnTo>
                    <a:lnTo>
                      <a:pt x="939" y="1029"/>
                    </a:lnTo>
                    <a:lnTo>
                      <a:pt x="945" y="1028"/>
                    </a:lnTo>
                    <a:lnTo>
                      <a:pt x="950" y="1024"/>
                    </a:lnTo>
                    <a:lnTo>
                      <a:pt x="970" y="1011"/>
                    </a:lnTo>
                    <a:lnTo>
                      <a:pt x="967" y="1024"/>
                    </a:lnTo>
                    <a:lnTo>
                      <a:pt x="967" y="1028"/>
                    </a:lnTo>
                    <a:lnTo>
                      <a:pt x="971" y="1032"/>
                    </a:lnTo>
                    <a:lnTo>
                      <a:pt x="976" y="1033"/>
                    </a:lnTo>
                    <a:lnTo>
                      <a:pt x="986" y="1033"/>
                    </a:lnTo>
                    <a:lnTo>
                      <a:pt x="1000" y="1031"/>
                    </a:lnTo>
                    <a:lnTo>
                      <a:pt x="1014" y="1032"/>
                    </a:lnTo>
                    <a:lnTo>
                      <a:pt x="1024" y="1036"/>
                    </a:lnTo>
                    <a:lnTo>
                      <a:pt x="1033" y="1043"/>
                    </a:lnTo>
                    <a:lnTo>
                      <a:pt x="1040" y="1047"/>
                    </a:lnTo>
                    <a:lnTo>
                      <a:pt x="1048" y="1051"/>
                    </a:lnTo>
                    <a:lnTo>
                      <a:pt x="1056" y="1052"/>
                    </a:lnTo>
                    <a:lnTo>
                      <a:pt x="1065" y="1051"/>
                    </a:lnTo>
                    <a:lnTo>
                      <a:pt x="1105" y="1065"/>
                    </a:lnTo>
                    <a:lnTo>
                      <a:pt x="1131" y="1072"/>
                    </a:lnTo>
                    <a:lnTo>
                      <a:pt x="1138" y="1072"/>
                    </a:lnTo>
                    <a:lnTo>
                      <a:pt x="1146" y="1073"/>
                    </a:lnTo>
                    <a:lnTo>
                      <a:pt x="1152" y="1073"/>
                    </a:lnTo>
                    <a:lnTo>
                      <a:pt x="1160" y="1074"/>
                    </a:lnTo>
                    <a:lnTo>
                      <a:pt x="1172" y="1072"/>
                    </a:lnTo>
                    <a:lnTo>
                      <a:pt x="1183" y="1068"/>
                    </a:lnTo>
                    <a:lnTo>
                      <a:pt x="1185" y="1064"/>
                    </a:lnTo>
                    <a:lnTo>
                      <a:pt x="1189" y="1061"/>
                    </a:lnTo>
                    <a:lnTo>
                      <a:pt x="1192" y="1057"/>
                    </a:lnTo>
                    <a:lnTo>
                      <a:pt x="1195" y="1054"/>
                    </a:lnTo>
                    <a:lnTo>
                      <a:pt x="1196" y="1047"/>
                    </a:lnTo>
                    <a:lnTo>
                      <a:pt x="1197" y="1039"/>
                    </a:lnTo>
                    <a:lnTo>
                      <a:pt x="1199" y="1031"/>
                    </a:lnTo>
                    <a:lnTo>
                      <a:pt x="1203" y="1024"/>
                    </a:lnTo>
                    <a:lnTo>
                      <a:pt x="1208" y="1015"/>
                    </a:lnTo>
                    <a:lnTo>
                      <a:pt x="1216" y="1008"/>
                    </a:lnTo>
                    <a:lnTo>
                      <a:pt x="1238" y="996"/>
                    </a:lnTo>
                    <a:lnTo>
                      <a:pt x="1246" y="991"/>
                    </a:lnTo>
                    <a:lnTo>
                      <a:pt x="1250" y="988"/>
                    </a:lnTo>
                    <a:lnTo>
                      <a:pt x="1256" y="987"/>
                    </a:lnTo>
                    <a:lnTo>
                      <a:pt x="1271" y="976"/>
                    </a:lnTo>
                    <a:lnTo>
                      <a:pt x="1283" y="963"/>
                    </a:lnTo>
                    <a:lnTo>
                      <a:pt x="1294" y="950"/>
                    </a:lnTo>
                    <a:lnTo>
                      <a:pt x="1290" y="935"/>
                    </a:lnTo>
                    <a:lnTo>
                      <a:pt x="1286" y="926"/>
                    </a:lnTo>
                    <a:lnTo>
                      <a:pt x="1278" y="921"/>
                    </a:lnTo>
                    <a:lnTo>
                      <a:pt x="1269" y="922"/>
                    </a:lnTo>
                  </a:path>
                </a:pathLst>
              </a:custGeom>
              <a:solidFill>
                <a:srgbClr val="3399FF"/>
              </a:solidFill>
              <a:ln w="6350">
                <a:solidFill>
                  <a:srgbClr val="003366"/>
                </a:solidFill>
                <a:round/>
                <a:headEnd/>
                <a:tailEnd/>
              </a:ln>
            </p:spPr>
            <p:txBody>
              <a:bodyPr/>
              <a:lstStyle/>
              <a:p>
                <a:endParaRPr lang="el-GR"/>
              </a:p>
            </p:txBody>
          </p:sp>
          <p:sp>
            <p:nvSpPr>
              <p:cNvPr id="25826" name="Freeform 313"/>
              <p:cNvSpPr>
                <a:spLocks/>
              </p:cNvSpPr>
              <p:nvPr/>
            </p:nvSpPr>
            <p:spPr bwMode="auto">
              <a:xfrm>
                <a:off x="815" y="2807"/>
                <a:ext cx="38" cy="72"/>
              </a:xfrm>
              <a:custGeom>
                <a:avLst/>
                <a:gdLst>
                  <a:gd name="T0" fmla="*/ 0 w 115"/>
                  <a:gd name="T1" fmla="*/ 0 h 214"/>
                  <a:gd name="T2" fmla="*/ 0 w 115"/>
                  <a:gd name="T3" fmla="*/ 0 h 214"/>
                  <a:gd name="T4" fmla="*/ 0 w 115"/>
                  <a:gd name="T5" fmla="*/ 0 h 214"/>
                  <a:gd name="T6" fmla="*/ 0 w 115"/>
                  <a:gd name="T7" fmla="*/ 0 h 214"/>
                  <a:gd name="T8" fmla="*/ 0 w 115"/>
                  <a:gd name="T9" fmla="*/ 0 h 214"/>
                  <a:gd name="T10" fmla="*/ 0 w 115"/>
                  <a:gd name="T11" fmla="*/ 0 h 214"/>
                  <a:gd name="T12" fmla="*/ 0 w 115"/>
                  <a:gd name="T13" fmla="*/ 0 h 214"/>
                  <a:gd name="T14" fmla="*/ 0 w 115"/>
                  <a:gd name="T15" fmla="*/ 0 h 214"/>
                  <a:gd name="T16" fmla="*/ 0 w 115"/>
                  <a:gd name="T17" fmla="*/ 0 h 214"/>
                  <a:gd name="T18" fmla="*/ 0 w 115"/>
                  <a:gd name="T19" fmla="*/ 0 h 214"/>
                  <a:gd name="T20" fmla="*/ 0 w 115"/>
                  <a:gd name="T21" fmla="*/ 0 h 214"/>
                  <a:gd name="T22" fmla="*/ 0 w 115"/>
                  <a:gd name="T23" fmla="*/ 0 h 214"/>
                  <a:gd name="T24" fmla="*/ 0 w 115"/>
                  <a:gd name="T25" fmla="*/ 0 h 214"/>
                  <a:gd name="T26" fmla="*/ 0 w 115"/>
                  <a:gd name="T27" fmla="*/ 0 h 214"/>
                  <a:gd name="T28" fmla="*/ 0 w 115"/>
                  <a:gd name="T29" fmla="*/ 0 h 214"/>
                  <a:gd name="T30" fmla="*/ 0 w 115"/>
                  <a:gd name="T31" fmla="*/ 0 h 214"/>
                  <a:gd name="T32" fmla="*/ 0 w 115"/>
                  <a:gd name="T33" fmla="*/ 0 h 214"/>
                  <a:gd name="T34" fmla="*/ 0 w 115"/>
                  <a:gd name="T35" fmla="*/ 0 h 214"/>
                  <a:gd name="T36" fmla="*/ 0 w 115"/>
                  <a:gd name="T37" fmla="*/ 0 h 214"/>
                  <a:gd name="T38" fmla="*/ 0 w 115"/>
                  <a:gd name="T39" fmla="*/ 0 h 214"/>
                  <a:gd name="T40" fmla="*/ 0 w 115"/>
                  <a:gd name="T41" fmla="*/ 0 h 214"/>
                  <a:gd name="T42" fmla="*/ 0 w 115"/>
                  <a:gd name="T43" fmla="*/ 0 h 214"/>
                  <a:gd name="T44" fmla="*/ 0 w 115"/>
                  <a:gd name="T45" fmla="*/ 0 h 214"/>
                  <a:gd name="T46" fmla="*/ 0 w 115"/>
                  <a:gd name="T47" fmla="*/ 0 h 214"/>
                  <a:gd name="T48" fmla="*/ 0 w 115"/>
                  <a:gd name="T49" fmla="*/ 0 h 214"/>
                  <a:gd name="T50" fmla="*/ 0 w 115"/>
                  <a:gd name="T51" fmla="*/ 0 h 214"/>
                  <a:gd name="T52" fmla="*/ 0 w 115"/>
                  <a:gd name="T53" fmla="*/ 0 h 214"/>
                  <a:gd name="T54" fmla="*/ 0 w 115"/>
                  <a:gd name="T55" fmla="*/ 0 h 214"/>
                  <a:gd name="T56" fmla="*/ 0 w 115"/>
                  <a:gd name="T57" fmla="*/ 0 h 214"/>
                  <a:gd name="T58" fmla="*/ 0 w 115"/>
                  <a:gd name="T59" fmla="*/ 0 h 214"/>
                  <a:gd name="T60" fmla="*/ 0 w 115"/>
                  <a:gd name="T61" fmla="*/ 0 h 214"/>
                  <a:gd name="T62" fmla="*/ 0 w 115"/>
                  <a:gd name="T63" fmla="*/ 0 h 214"/>
                  <a:gd name="T64" fmla="*/ 0 w 115"/>
                  <a:gd name="T65" fmla="*/ 0 h 214"/>
                  <a:gd name="T66" fmla="*/ 0 w 115"/>
                  <a:gd name="T67" fmla="*/ 0 h 214"/>
                  <a:gd name="T68" fmla="*/ 0 w 115"/>
                  <a:gd name="T69" fmla="*/ 0 h 214"/>
                  <a:gd name="T70" fmla="*/ 0 w 115"/>
                  <a:gd name="T71" fmla="*/ 0 h 214"/>
                  <a:gd name="T72" fmla="*/ 0 w 115"/>
                  <a:gd name="T73" fmla="*/ 0 h 214"/>
                  <a:gd name="T74" fmla="*/ 0 w 115"/>
                  <a:gd name="T75" fmla="*/ 0 h 214"/>
                  <a:gd name="T76" fmla="*/ 0 w 115"/>
                  <a:gd name="T77" fmla="*/ 0 h 214"/>
                  <a:gd name="T78" fmla="*/ 0 w 115"/>
                  <a:gd name="T79" fmla="*/ 0 h 214"/>
                  <a:gd name="T80" fmla="*/ 0 w 115"/>
                  <a:gd name="T81" fmla="*/ 0 h 214"/>
                  <a:gd name="T82" fmla="*/ 0 w 115"/>
                  <a:gd name="T83" fmla="*/ 0 h 214"/>
                  <a:gd name="T84" fmla="*/ 0 w 115"/>
                  <a:gd name="T85" fmla="*/ 0 h 214"/>
                  <a:gd name="T86" fmla="*/ 0 w 115"/>
                  <a:gd name="T87" fmla="*/ 0 h 214"/>
                  <a:gd name="T88" fmla="*/ 0 w 115"/>
                  <a:gd name="T89" fmla="*/ 0 h 214"/>
                  <a:gd name="T90" fmla="*/ 0 w 115"/>
                  <a:gd name="T91" fmla="*/ 0 h 214"/>
                  <a:gd name="T92" fmla="*/ 0 w 115"/>
                  <a:gd name="T93" fmla="*/ 0 h 214"/>
                  <a:gd name="T94" fmla="*/ 0 w 115"/>
                  <a:gd name="T95" fmla="*/ 0 h 214"/>
                  <a:gd name="T96" fmla="*/ 0 w 115"/>
                  <a:gd name="T97" fmla="*/ 0 h 214"/>
                  <a:gd name="T98" fmla="*/ 0 w 115"/>
                  <a:gd name="T99" fmla="*/ 0 h 214"/>
                  <a:gd name="T100" fmla="*/ 0 w 115"/>
                  <a:gd name="T101" fmla="*/ 0 h 214"/>
                  <a:gd name="T102" fmla="*/ 0 w 115"/>
                  <a:gd name="T103" fmla="*/ 0 h 214"/>
                  <a:gd name="T104" fmla="*/ 0 w 115"/>
                  <a:gd name="T105" fmla="*/ 0 h 214"/>
                  <a:gd name="T106" fmla="*/ 0 w 115"/>
                  <a:gd name="T107" fmla="*/ 0 h 214"/>
                  <a:gd name="T108" fmla="*/ 0 w 115"/>
                  <a:gd name="T109" fmla="*/ 0 h 214"/>
                  <a:gd name="T110" fmla="*/ 0 w 115"/>
                  <a:gd name="T111" fmla="*/ 0 h 214"/>
                  <a:gd name="T112" fmla="*/ 0 w 115"/>
                  <a:gd name="T113" fmla="*/ 0 h 2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5"/>
                  <a:gd name="T172" fmla="*/ 0 h 214"/>
                  <a:gd name="T173" fmla="*/ 115 w 115"/>
                  <a:gd name="T174" fmla="*/ 214 h 2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5" h="214">
                    <a:moveTo>
                      <a:pt x="95" y="35"/>
                    </a:moveTo>
                    <a:lnTo>
                      <a:pt x="104" y="68"/>
                    </a:lnTo>
                    <a:lnTo>
                      <a:pt x="107" y="70"/>
                    </a:lnTo>
                    <a:lnTo>
                      <a:pt x="111" y="77"/>
                    </a:lnTo>
                    <a:lnTo>
                      <a:pt x="112" y="83"/>
                    </a:lnTo>
                    <a:lnTo>
                      <a:pt x="115" y="93"/>
                    </a:lnTo>
                    <a:lnTo>
                      <a:pt x="113" y="95"/>
                    </a:lnTo>
                    <a:lnTo>
                      <a:pt x="113" y="99"/>
                    </a:lnTo>
                    <a:lnTo>
                      <a:pt x="113" y="106"/>
                    </a:lnTo>
                    <a:lnTo>
                      <a:pt x="112" y="106"/>
                    </a:lnTo>
                    <a:lnTo>
                      <a:pt x="112" y="107"/>
                    </a:lnTo>
                    <a:lnTo>
                      <a:pt x="112" y="110"/>
                    </a:lnTo>
                    <a:lnTo>
                      <a:pt x="111" y="110"/>
                    </a:lnTo>
                    <a:lnTo>
                      <a:pt x="111" y="111"/>
                    </a:lnTo>
                    <a:lnTo>
                      <a:pt x="111" y="114"/>
                    </a:lnTo>
                    <a:lnTo>
                      <a:pt x="99" y="123"/>
                    </a:lnTo>
                    <a:lnTo>
                      <a:pt x="95" y="138"/>
                    </a:lnTo>
                    <a:lnTo>
                      <a:pt x="94" y="146"/>
                    </a:lnTo>
                    <a:lnTo>
                      <a:pt x="94" y="155"/>
                    </a:lnTo>
                    <a:lnTo>
                      <a:pt x="90" y="173"/>
                    </a:lnTo>
                    <a:lnTo>
                      <a:pt x="83" y="189"/>
                    </a:lnTo>
                    <a:lnTo>
                      <a:pt x="79" y="197"/>
                    </a:lnTo>
                    <a:lnTo>
                      <a:pt x="76" y="207"/>
                    </a:lnTo>
                    <a:lnTo>
                      <a:pt x="72" y="209"/>
                    </a:lnTo>
                    <a:lnTo>
                      <a:pt x="70" y="212"/>
                    </a:lnTo>
                    <a:lnTo>
                      <a:pt x="62" y="214"/>
                    </a:lnTo>
                    <a:lnTo>
                      <a:pt x="57" y="212"/>
                    </a:lnTo>
                    <a:lnTo>
                      <a:pt x="53" y="209"/>
                    </a:lnTo>
                    <a:lnTo>
                      <a:pt x="42" y="201"/>
                    </a:lnTo>
                    <a:lnTo>
                      <a:pt x="30" y="187"/>
                    </a:lnTo>
                    <a:lnTo>
                      <a:pt x="23" y="172"/>
                    </a:lnTo>
                    <a:lnTo>
                      <a:pt x="19" y="156"/>
                    </a:lnTo>
                    <a:lnTo>
                      <a:pt x="18" y="140"/>
                    </a:lnTo>
                    <a:lnTo>
                      <a:pt x="9" y="121"/>
                    </a:lnTo>
                    <a:lnTo>
                      <a:pt x="2" y="103"/>
                    </a:lnTo>
                    <a:lnTo>
                      <a:pt x="0" y="89"/>
                    </a:lnTo>
                    <a:lnTo>
                      <a:pt x="1" y="77"/>
                    </a:lnTo>
                    <a:lnTo>
                      <a:pt x="5" y="58"/>
                    </a:lnTo>
                    <a:lnTo>
                      <a:pt x="8" y="52"/>
                    </a:lnTo>
                    <a:lnTo>
                      <a:pt x="13" y="48"/>
                    </a:lnTo>
                    <a:lnTo>
                      <a:pt x="25" y="40"/>
                    </a:lnTo>
                    <a:lnTo>
                      <a:pt x="31" y="39"/>
                    </a:lnTo>
                    <a:lnTo>
                      <a:pt x="41" y="40"/>
                    </a:lnTo>
                    <a:lnTo>
                      <a:pt x="43" y="39"/>
                    </a:lnTo>
                    <a:lnTo>
                      <a:pt x="47" y="39"/>
                    </a:lnTo>
                    <a:lnTo>
                      <a:pt x="50" y="37"/>
                    </a:lnTo>
                    <a:lnTo>
                      <a:pt x="50" y="36"/>
                    </a:lnTo>
                    <a:lnTo>
                      <a:pt x="51" y="36"/>
                    </a:lnTo>
                    <a:lnTo>
                      <a:pt x="54" y="36"/>
                    </a:lnTo>
                    <a:lnTo>
                      <a:pt x="59" y="28"/>
                    </a:lnTo>
                    <a:lnTo>
                      <a:pt x="64" y="19"/>
                    </a:lnTo>
                    <a:lnTo>
                      <a:pt x="84" y="0"/>
                    </a:lnTo>
                    <a:lnTo>
                      <a:pt x="87" y="1"/>
                    </a:lnTo>
                    <a:lnTo>
                      <a:pt x="91" y="8"/>
                    </a:lnTo>
                    <a:lnTo>
                      <a:pt x="91" y="12"/>
                    </a:lnTo>
                    <a:lnTo>
                      <a:pt x="92" y="19"/>
                    </a:lnTo>
                    <a:lnTo>
                      <a:pt x="95" y="35"/>
                    </a:lnTo>
                  </a:path>
                </a:pathLst>
              </a:custGeom>
              <a:solidFill>
                <a:srgbClr val="3399FF"/>
              </a:solidFill>
              <a:ln w="6350">
                <a:solidFill>
                  <a:srgbClr val="003366"/>
                </a:solidFill>
                <a:round/>
                <a:headEnd/>
                <a:tailEnd/>
              </a:ln>
            </p:spPr>
            <p:txBody>
              <a:bodyPr/>
              <a:lstStyle/>
              <a:p>
                <a:endParaRPr lang="el-GR"/>
              </a:p>
            </p:txBody>
          </p:sp>
          <p:sp>
            <p:nvSpPr>
              <p:cNvPr id="25827" name="Freeform 314"/>
              <p:cNvSpPr>
                <a:spLocks/>
              </p:cNvSpPr>
              <p:nvPr/>
            </p:nvSpPr>
            <p:spPr bwMode="auto">
              <a:xfrm>
                <a:off x="801" y="2884"/>
                <a:ext cx="59" cy="107"/>
              </a:xfrm>
              <a:custGeom>
                <a:avLst/>
                <a:gdLst>
                  <a:gd name="T0" fmla="*/ 0 w 177"/>
                  <a:gd name="T1" fmla="*/ 0 h 322"/>
                  <a:gd name="T2" fmla="*/ 0 w 177"/>
                  <a:gd name="T3" fmla="*/ 0 h 322"/>
                  <a:gd name="T4" fmla="*/ 0 w 177"/>
                  <a:gd name="T5" fmla="*/ 0 h 322"/>
                  <a:gd name="T6" fmla="*/ 0 w 177"/>
                  <a:gd name="T7" fmla="*/ 0 h 322"/>
                  <a:gd name="T8" fmla="*/ 0 w 177"/>
                  <a:gd name="T9" fmla="*/ 0 h 322"/>
                  <a:gd name="T10" fmla="*/ 0 w 177"/>
                  <a:gd name="T11" fmla="*/ 0 h 322"/>
                  <a:gd name="T12" fmla="*/ 0 w 177"/>
                  <a:gd name="T13" fmla="*/ 0 h 322"/>
                  <a:gd name="T14" fmla="*/ 0 w 177"/>
                  <a:gd name="T15" fmla="*/ 0 h 322"/>
                  <a:gd name="T16" fmla="*/ 0 w 177"/>
                  <a:gd name="T17" fmla="*/ 0 h 322"/>
                  <a:gd name="T18" fmla="*/ 0 w 177"/>
                  <a:gd name="T19" fmla="*/ 0 h 322"/>
                  <a:gd name="T20" fmla="*/ 0 w 177"/>
                  <a:gd name="T21" fmla="*/ 0 h 322"/>
                  <a:gd name="T22" fmla="*/ 0 w 177"/>
                  <a:gd name="T23" fmla="*/ 0 h 322"/>
                  <a:gd name="T24" fmla="*/ 0 w 177"/>
                  <a:gd name="T25" fmla="*/ 0 h 322"/>
                  <a:gd name="T26" fmla="*/ 0 w 177"/>
                  <a:gd name="T27" fmla="*/ 0 h 322"/>
                  <a:gd name="T28" fmla="*/ 0 w 177"/>
                  <a:gd name="T29" fmla="*/ 0 h 322"/>
                  <a:gd name="T30" fmla="*/ 0 w 177"/>
                  <a:gd name="T31" fmla="*/ 0 h 322"/>
                  <a:gd name="T32" fmla="*/ 0 w 177"/>
                  <a:gd name="T33" fmla="*/ 0 h 322"/>
                  <a:gd name="T34" fmla="*/ 0 w 177"/>
                  <a:gd name="T35" fmla="*/ 0 h 322"/>
                  <a:gd name="T36" fmla="*/ 0 w 177"/>
                  <a:gd name="T37" fmla="*/ 0 h 322"/>
                  <a:gd name="T38" fmla="*/ 0 w 177"/>
                  <a:gd name="T39" fmla="*/ 0 h 322"/>
                  <a:gd name="T40" fmla="*/ 0 w 177"/>
                  <a:gd name="T41" fmla="*/ 0 h 322"/>
                  <a:gd name="T42" fmla="*/ 0 w 177"/>
                  <a:gd name="T43" fmla="*/ 0 h 322"/>
                  <a:gd name="T44" fmla="*/ 0 w 177"/>
                  <a:gd name="T45" fmla="*/ 0 h 322"/>
                  <a:gd name="T46" fmla="*/ 0 w 177"/>
                  <a:gd name="T47" fmla="*/ 0 h 322"/>
                  <a:gd name="T48" fmla="*/ 0 w 177"/>
                  <a:gd name="T49" fmla="*/ 0 h 322"/>
                  <a:gd name="T50" fmla="*/ 0 w 177"/>
                  <a:gd name="T51" fmla="*/ 0 h 322"/>
                  <a:gd name="T52" fmla="*/ 0 w 177"/>
                  <a:gd name="T53" fmla="*/ 0 h 322"/>
                  <a:gd name="T54" fmla="*/ 0 w 177"/>
                  <a:gd name="T55" fmla="*/ 0 h 322"/>
                  <a:gd name="T56" fmla="*/ 0 w 177"/>
                  <a:gd name="T57" fmla="*/ 0 h 322"/>
                  <a:gd name="T58" fmla="*/ 0 w 177"/>
                  <a:gd name="T59" fmla="*/ 0 h 322"/>
                  <a:gd name="T60" fmla="*/ 0 w 177"/>
                  <a:gd name="T61" fmla="*/ 0 h 322"/>
                  <a:gd name="T62" fmla="*/ 0 w 177"/>
                  <a:gd name="T63" fmla="*/ 0 h 322"/>
                  <a:gd name="T64" fmla="*/ 0 w 177"/>
                  <a:gd name="T65" fmla="*/ 0 h 322"/>
                  <a:gd name="T66" fmla="*/ 0 w 177"/>
                  <a:gd name="T67" fmla="*/ 0 h 322"/>
                  <a:gd name="T68" fmla="*/ 0 w 177"/>
                  <a:gd name="T69" fmla="*/ 0 h 322"/>
                  <a:gd name="T70" fmla="*/ 0 w 177"/>
                  <a:gd name="T71" fmla="*/ 0 h 322"/>
                  <a:gd name="T72" fmla="*/ 0 w 177"/>
                  <a:gd name="T73" fmla="*/ 0 h 322"/>
                  <a:gd name="T74" fmla="*/ 0 w 177"/>
                  <a:gd name="T75" fmla="*/ 0 h 322"/>
                  <a:gd name="T76" fmla="*/ 0 w 177"/>
                  <a:gd name="T77" fmla="*/ 0 h 322"/>
                  <a:gd name="T78" fmla="*/ 0 w 177"/>
                  <a:gd name="T79" fmla="*/ 0 h 322"/>
                  <a:gd name="T80" fmla="*/ 0 w 177"/>
                  <a:gd name="T81" fmla="*/ 0 h 322"/>
                  <a:gd name="T82" fmla="*/ 0 w 177"/>
                  <a:gd name="T83" fmla="*/ 0 h 322"/>
                  <a:gd name="T84" fmla="*/ 0 w 177"/>
                  <a:gd name="T85" fmla="*/ 0 h 322"/>
                  <a:gd name="T86" fmla="*/ 0 w 177"/>
                  <a:gd name="T87" fmla="*/ 0 h 322"/>
                  <a:gd name="T88" fmla="*/ 0 w 177"/>
                  <a:gd name="T89" fmla="*/ 0 h 322"/>
                  <a:gd name="T90" fmla="*/ 0 w 177"/>
                  <a:gd name="T91" fmla="*/ 0 h 322"/>
                  <a:gd name="T92" fmla="*/ 0 w 177"/>
                  <a:gd name="T93" fmla="*/ 0 h 322"/>
                  <a:gd name="T94" fmla="*/ 0 w 177"/>
                  <a:gd name="T95" fmla="*/ 0 h 322"/>
                  <a:gd name="T96" fmla="*/ 0 w 177"/>
                  <a:gd name="T97" fmla="*/ 0 h 3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7"/>
                  <a:gd name="T148" fmla="*/ 0 h 322"/>
                  <a:gd name="T149" fmla="*/ 177 w 177"/>
                  <a:gd name="T150" fmla="*/ 322 h 3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7" h="322">
                    <a:moveTo>
                      <a:pt x="134" y="0"/>
                    </a:moveTo>
                    <a:lnTo>
                      <a:pt x="151" y="20"/>
                    </a:lnTo>
                    <a:lnTo>
                      <a:pt x="156" y="20"/>
                    </a:lnTo>
                    <a:lnTo>
                      <a:pt x="160" y="24"/>
                    </a:lnTo>
                    <a:lnTo>
                      <a:pt x="160" y="27"/>
                    </a:lnTo>
                    <a:lnTo>
                      <a:pt x="161" y="32"/>
                    </a:lnTo>
                    <a:lnTo>
                      <a:pt x="160" y="44"/>
                    </a:lnTo>
                    <a:lnTo>
                      <a:pt x="156" y="56"/>
                    </a:lnTo>
                    <a:lnTo>
                      <a:pt x="156" y="61"/>
                    </a:lnTo>
                    <a:lnTo>
                      <a:pt x="159" y="67"/>
                    </a:lnTo>
                    <a:lnTo>
                      <a:pt x="161" y="71"/>
                    </a:lnTo>
                    <a:lnTo>
                      <a:pt x="168" y="74"/>
                    </a:lnTo>
                    <a:lnTo>
                      <a:pt x="172" y="76"/>
                    </a:lnTo>
                    <a:lnTo>
                      <a:pt x="175" y="78"/>
                    </a:lnTo>
                    <a:lnTo>
                      <a:pt x="176" y="81"/>
                    </a:lnTo>
                    <a:lnTo>
                      <a:pt x="177" y="86"/>
                    </a:lnTo>
                    <a:lnTo>
                      <a:pt x="175" y="98"/>
                    </a:lnTo>
                    <a:lnTo>
                      <a:pt x="171" y="105"/>
                    </a:lnTo>
                    <a:lnTo>
                      <a:pt x="167" y="114"/>
                    </a:lnTo>
                    <a:lnTo>
                      <a:pt x="161" y="150"/>
                    </a:lnTo>
                    <a:lnTo>
                      <a:pt x="161" y="154"/>
                    </a:lnTo>
                    <a:lnTo>
                      <a:pt x="161" y="168"/>
                    </a:lnTo>
                    <a:lnTo>
                      <a:pt x="161" y="178"/>
                    </a:lnTo>
                    <a:lnTo>
                      <a:pt x="161" y="192"/>
                    </a:lnTo>
                    <a:lnTo>
                      <a:pt x="161" y="207"/>
                    </a:lnTo>
                    <a:lnTo>
                      <a:pt x="163" y="225"/>
                    </a:lnTo>
                    <a:lnTo>
                      <a:pt x="160" y="244"/>
                    </a:lnTo>
                    <a:lnTo>
                      <a:pt x="156" y="264"/>
                    </a:lnTo>
                    <a:lnTo>
                      <a:pt x="156" y="266"/>
                    </a:lnTo>
                    <a:lnTo>
                      <a:pt x="156" y="270"/>
                    </a:lnTo>
                    <a:lnTo>
                      <a:pt x="153" y="273"/>
                    </a:lnTo>
                    <a:lnTo>
                      <a:pt x="152" y="276"/>
                    </a:lnTo>
                    <a:lnTo>
                      <a:pt x="147" y="276"/>
                    </a:lnTo>
                    <a:lnTo>
                      <a:pt x="144" y="276"/>
                    </a:lnTo>
                    <a:lnTo>
                      <a:pt x="143" y="276"/>
                    </a:lnTo>
                    <a:lnTo>
                      <a:pt x="143" y="277"/>
                    </a:lnTo>
                    <a:lnTo>
                      <a:pt x="136" y="277"/>
                    </a:lnTo>
                    <a:lnTo>
                      <a:pt x="130" y="277"/>
                    </a:lnTo>
                    <a:lnTo>
                      <a:pt x="124" y="270"/>
                    </a:lnTo>
                    <a:lnTo>
                      <a:pt x="120" y="268"/>
                    </a:lnTo>
                    <a:lnTo>
                      <a:pt x="118" y="268"/>
                    </a:lnTo>
                    <a:lnTo>
                      <a:pt x="110" y="269"/>
                    </a:lnTo>
                    <a:lnTo>
                      <a:pt x="102" y="273"/>
                    </a:lnTo>
                    <a:lnTo>
                      <a:pt x="95" y="309"/>
                    </a:lnTo>
                    <a:lnTo>
                      <a:pt x="91" y="311"/>
                    </a:lnTo>
                    <a:lnTo>
                      <a:pt x="89" y="315"/>
                    </a:lnTo>
                    <a:lnTo>
                      <a:pt x="86" y="315"/>
                    </a:lnTo>
                    <a:lnTo>
                      <a:pt x="85" y="315"/>
                    </a:lnTo>
                    <a:lnTo>
                      <a:pt x="85" y="317"/>
                    </a:lnTo>
                    <a:lnTo>
                      <a:pt x="82" y="319"/>
                    </a:lnTo>
                    <a:lnTo>
                      <a:pt x="77" y="319"/>
                    </a:lnTo>
                    <a:lnTo>
                      <a:pt x="74" y="319"/>
                    </a:lnTo>
                    <a:lnTo>
                      <a:pt x="73" y="319"/>
                    </a:lnTo>
                    <a:lnTo>
                      <a:pt x="73" y="321"/>
                    </a:lnTo>
                    <a:lnTo>
                      <a:pt x="62" y="322"/>
                    </a:lnTo>
                    <a:lnTo>
                      <a:pt x="54" y="318"/>
                    </a:lnTo>
                    <a:lnTo>
                      <a:pt x="48" y="313"/>
                    </a:lnTo>
                    <a:lnTo>
                      <a:pt x="42" y="303"/>
                    </a:lnTo>
                    <a:lnTo>
                      <a:pt x="40" y="294"/>
                    </a:lnTo>
                    <a:lnTo>
                      <a:pt x="36" y="270"/>
                    </a:lnTo>
                    <a:lnTo>
                      <a:pt x="34" y="229"/>
                    </a:lnTo>
                    <a:lnTo>
                      <a:pt x="40" y="219"/>
                    </a:lnTo>
                    <a:lnTo>
                      <a:pt x="41" y="213"/>
                    </a:lnTo>
                    <a:lnTo>
                      <a:pt x="41" y="211"/>
                    </a:lnTo>
                    <a:lnTo>
                      <a:pt x="41" y="209"/>
                    </a:lnTo>
                    <a:lnTo>
                      <a:pt x="42" y="209"/>
                    </a:lnTo>
                    <a:lnTo>
                      <a:pt x="41" y="199"/>
                    </a:lnTo>
                    <a:lnTo>
                      <a:pt x="37" y="188"/>
                    </a:lnTo>
                    <a:lnTo>
                      <a:pt x="32" y="145"/>
                    </a:lnTo>
                    <a:lnTo>
                      <a:pt x="29" y="135"/>
                    </a:lnTo>
                    <a:lnTo>
                      <a:pt x="28" y="129"/>
                    </a:lnTo>
                    <a:lnTo>
                      <a:pt x="25" y="117"/>
                    </a:lnTo>
                    <a:lnTo>
                      <a:pt x="20" y="109"/>
                    </a:lnTo>
                    <a:lnTo>
                      <a:pt x="16" y="105"/>
                    </a:lnTo>
                    <a:lnTo>
                      <a:pt x="7" y="98"/>
                    </a:lnTo>
                    <a:lnTo>
                      <a:pt x="3" y="92"/>
                    </a:lnTo>
                    <a:lnTo>
                      <a:pt x="0" y="85"/>
                    </a:lnTo>
                    <a:lnTo>
                      <a:pt x="0" y="80"/>
                    </a:lnTo>
                    <a:lnTo>
                      <a:pt x="1" y="68"/>
                    </a:lnTo>
                    <a:lnTo>
                      <a:pt x="4" y="60"/>
                    </a:lnTo>
                    <a:lnTo>
                      <a:pt x="12" y="56"/>
                    </a:lnTo>
                    <a:lnTo>
                      <a:pt x="25" y="52"/>
                    </a:lnTo>
                    <a:lnTo>
                      <a:pt x="45" y="51"/>
                    </a:lnTo>
                    <a:lnTo>
                      <a:pt x="53" y="48"/>
                    </a:lnTo>
                    <a:lnTo>
                      <a:pt x="61" y="47"/>
                    </a:lnTo>
                    <a:lnTo>
                      <a:pt x="63" y="44"/>
                    </a:lnTo>
                    <a:lnTo>
                      <a:pt x="63" y="43"/>
                    </a:lnTo>
                    <a:lnTo>
                      <a:pt x="65" y="43"/>
                    </a:lnTo>
                    <a:lnTo>
                      <a:pt x="67" y="43"/>
                    </a:lnTo>
                    <a:lnTo>
                      <a:pt x="75" y="40"/>
                    </a:lnTo>
                    <a:lnTo>
                      <a:pt x="79" y="35"/>
                    </a:lnTo>
                    <a:lnTo>
                      <a:pt x="85" y="31"/>
                    </a:lnTo>
                    <a:lnTo>
                      <a:pt x="85" y="28"/>
                    </a:lnTo>
                    <a:lnTo>
                      <a:pt x="85" y="27"/>
                    </a:lnTo>
                    <a:lnTo>
                      <a:pt x="86" y="27"/>
                    </a:lnTo>
                    <a:lnTo>
                      <a:pt x="89" y="24"/>
                    </a:lnTo>
                    <a:lnTo>
                      <a:pt x="93" y="19"/>
                    </a:lnTo>
                    <a:lnTo>
                      <a:pt x="114" y="2"/>
                    </a:lnTo>
                    <a:lnTo>
                      <a:pt x="134" y="0"/>
                    </a:lnTo>
                  </a:path>
                </a:pathLst>
              </a:custGeom>
              <a:solidFill>
                <a:srgbClr val="3399FF"/>
              </a:solidFill>
              <a:ln w="6350">
                <a:solidFill>
                  <a:srgbClr val="003366"/>
                </a:solidFill>
                <a:round/>
                <a:headEnd/>
                <a:tailEnd/>
              </a:ln>
            </p:spPr>
            <p:txBody>
              <a:bodyPr/>
              <a:lstStyle/>
              <a:p>
                <a:endParaRPr lang="el-GR"/>
              </a:p>
            </p:txBody>
          </p:sp>
          <p:sp>
            <p:nvSpPr>
              <p:cNvPr id="25828" name="Freeform 315"/>
              <p:cNvSpPr>
                <a:spLocks/>
              </p:cNvSpPr>
              <p:nvPr/>
            </p:nvSpPr>
            <p:spPr bwMode="auto">
              <a:xfrm>
                <a:off x="949" y="3014"/>
                <a:ext cx="115" cy="65"/>
              </a:xfrm>
              <a:custGeom>
                <a:avLst/>
                <a:gdLst>
                  <a:gd name="T0" fmla="*/ 0 w 344"/>
                  <a:gd name="T1" fmla="*/ 0 h 195"/>
                  <a:gd name="T2" fmla="*/ 0 w 344"/>
                  <a:gd name="T3" fmla="*/ 0 h 195"/>
                  <a:gd name="T4" fmla="*/ 0 w 344"/>
                  <a:gd name="T5" fmla="*/ 0 h 195"/>
                  <a:gd name="T6" fmla="*/ 0 w 344"/>
                  <a:gd name="T7" fmla="*/ 0 h 195"/>
                  <a:gd name="T8" fmla="*/ 0 w 344"/>
                  <a:gd name="T9" fmla="*/ 0 h 195"/>
                  <a:gd name="T10" fmla="*/ 0 w 344"/>
                  <a:gd name="T11" fmla="*/ 0 h 195"/>
                  <a:gd name="T12" fmla="*/ 0 w 344"/>
                  <a:gd name="T13" fmla="*/ 0 h 195"/>
                  <a:gd name="T14" fmla="*/ 0 w 344"/>
                  <a:gd name="T15" fmla="*/ 0 h 195"/>
                  <a:gd name="T16" fmla="*/ 0 w 344"/>
                  <a:gd name="T17" fmla="*/ 0 h 195"/>
                  <a:gd name="T18" fmla="*/ 0 w 344"/>
                  <a:gd name="T19" fmla="*/ 0 h 195"/>
                  <a:gd name="T20" fmla="*/ 0 w 344"/>
                  <a:gd name="T21" fmla="*/ 0 h 195"/>
                  <a:gd name="T22" fmla="*/ 0 w 344"/>
                  <a:gd name="T23" fmla="*/ 0 h 195"/>
                  <a:gd name="T24" fmla="*/ 0 w 344"/>
                  <a:gd name="T25" fmla="*/ 0 h 195"/>
                  <a:gd name="T26" fmla="*/ 0 w 344"/>
                  <a:gd name="T27" fmla="*/ 0 h 195"/>
                  <a:gd name="T28" fmla="*/ 0 w 344"/>
                  <a:gd name="T29" fmla="*/ 0 h 195"/>
                  <a:gd name="T30" fmla="*/ 0 w 344"/>
                  <a:gd name="T31" fmla="*/ 0 h 195"/>
                  <a:gd name="T32" fmla="*/ 0 w 344"/>
                  <a:gd name="T33" fmla="*/ 0 h 195"/>
                  <a:gd name="T34" fmla="*/ 0 w 344"/>
                  <a:gd name="T35" fmla="*/ 0 h 195"/>
                  <a:gd name="T36" fmla="*/ 0 w 344"/>
                  <a:gd name="T37" fmla="*/ 0 h 195"/>
                  <a:gd name="T38" fmla="*/ 0 w 344"/>
                  <a:gd name="T39" fmla="*/ 0 h 195"/>
                  <a:gd name="T40" fmla="*/ 0 w 344"/>
                  <a:gd name="T41" fmla="*/ 0 h 195"/>
                  <a:gd name="T42" fmla="*/ 0 w 344"/>
                  <a:gd name="T43" fmla="*/ 0 h 195"/>
                  <a:gd name="T44" fmla="*/ 0 w 344"/>
                  <a:gd name="T45" fmla="*/ 0 h 195"/>
                  <a:gd name="T46" fmla="*/ 0 w 344"/>
                  <a:gd name="T47" fmla="*/ 0 h 195"/>
                  <a:gd name="T48" fmla="*/ 0 w 344"/>
                  <a:gd name="T49" fmla="*/ 0 h 195"/>
                  <a:gd name="T50" fmla="*/ 0 w 344"/>
                  <a:gd name="T51" fmla="*/ 0 h 195"/>
                  <a:gd name="T52" fmla="*/ 0 w 344"/>
                  <a:gd name="T53" fmla="*/ 0 h 195"/>
                  <a:gd name="T54" fmla="*/ 0 w 344"/>
                  <a:gd name="T55" fmla="*/ 0 h 195"/>
                  <a:gd name="T56" fmla="*/ 0 w 344"/>
                  <a:gd name="T57" fmla="*/ 0 h 195"/>
                  <a:gd name="T58" fmla="*/ 0 w 344"/>
                  <a:gd name="T59" fmla="*/ 0 h 195"/>
                  <a:gd name="T60" fmla="*/ 0 w 344"/>
                  <a:gd name="T61" fmla="*/ 0 h 195"/>
                  <a:gd name="T62" fmla="*/ 0 w 344"/>
                  <a:gd name="T63" fmla="*/ 0 h 195"/>
                  <a:gd name="T64" fmla="*/ 0 w 344"/>
                  <a:gd name="T65" fmla="*/ 0 h 195"/>
                  <a:gd name="T66" fmla="*/ 0 w 344"/>
                  <a:gd name="T67" fmla="*/ 0 h 195"/>
                  <a:gd name="T68" fmla="*/ 0 w 344"/>
                  <a:gd name="T69" fmla="*/ 0 h 195"/>
                  <a:gd name="T70" fmla="*/ 0 w 344"/>
                  <a:gd name="T71" fmla="*/ 0 h 195"/>
                  <a:gd name="T72" fmla="*/ 0 w 344"/>
                  <a:gd name="T73" fmla="*/ 0 h 195"/>
                  <a:gd name="T74" fmla="*/ 0 w 344"/>
                  <a:gd name="T75" fmla="*/ 0 h 195"/>
                  <a:gd name="T76" fmla="*/ 0 w 344"/>
                  <a:gd name="T77" fmla="*/ 0 h 195"/>
                  <a:gd name="T78" fmla="*/ 0 w 344"/>
                  <a:gd name="T79" fmla="*/ 0 h 195"/>
                  <a:gd name="T80" fmla="*/ 0 w 344"/>
                  <a:gd name="T81" fmla="*/ 0 h 195"/>
                  <a:gd name="T82" fmla="*/ 0 w 344"/>
                  <a:gd name="T83" fmla="*/ 0 h 195"/>
                  <a:gd name="T84" fmla="*/ 0 w 344"/>
                  <a:gd name="T85" fmla="*/ 0 h 195"/>
                  <a:gd name="T86" fmla="*/ 0 w 344"/>
                  <a:gd name="T87" fmla="*/ 0 h 195"/>
                  <a:gd name="T88" fmla="*/ 0 w 344"/>
                  <a:gd name="T89" fmla="*/ 0 h 195"/>
                  <a:gd name="T90" fmla="*/ 0 w 344"/>
                  <a:gd name="T91" fmla="*/ 0 h 195"/>
                  <a:gd name="T92" fmla="*/ 0 w 344"/>
                  <a:gd name="T93" fmla="*/ 0 h 195"/>
                  <a:gd name="T94" fmla="*/ 0 w 344"/>
                  <a:gd name="T95" fmla="*/ 0 h 195"/>
                  <a:gd name="T96" fmla="*/ 0 w 344"/>
                  <a:gd name="T97" fmla="*/ 0 h 195"/>
                  <a:gd name="T98" fmla="*/ 0 w 344"/>
                  <a:gd name="T99" fmla="*/ 0 h 1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4"/>
                  <a:gd name="T151" fmla="*/ 0 h 195"/>
                  <a:gd name="T152" fmla="*/ 344 w 344"/>
                  <a:gd name="T153" fmla="*/ 195 h 1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4" h="195">
                    <a:moveTo>
                      <a:pt x="334" y="32"/>
                    </a:moveTo>
                    <a:lnTo>
                      <a:pt x="344" y="8"/>
                    </a:lnTo>
                    <a:lnTo>
                      <a:pt x="321" y="6"/>
                    </a:lnTo>
                    <a:lnTo>
                      <a:pt x="285" y="23"/>
                    </a:lnTo>
                    <a:lnTo>
                      <a:pt x="191" y="37"/>
                    </a:lnTo>
                    <a:lnTo>
                      <a:pt x="171" y="33"/>
                    </a:lnTo>
                    <a:lnTo>
                      <a:pt x="154" y="33"/>
                    </a:lnTo>
                    <a:lnTo>
                      <a:pt x="138" y="35"/>
                    </a:lnTo>
                    <a:lnTo>
                      <a:pt x="125" y="39"/>
                    </a:lnTo>
                    <a:lnTo>
                      <a:pt x="100" y="23"/>
                    </a:lnTo>
                    <a:lnTo>
                      <a:pt x="94" y="12"/>
                    </a:lnTo>
                    <a:lnTo>
                      <a:pt x="90" y="6"/>
                    </a:lnTo>
                    <a:lnTo>
                      <a:pt x="84" y="2"/>
                    </a:lnTo>
                    <a:lnTo>
                      <a:pt x="78" y="0"/>
                    </a:lnTo>
                    <a:lnTo>
                      <a:pt x="73" y="10"/>
                    </a:lnTo>
                    <a:lnTo>
                      <a:pt x="68" y="16"/>
                    </a:lnTo>
                    <a:lnTo>
                      <a:pt x="63" y="20"/>
                    </a:lnTo>
                    <a:lnTo>
                      <a:pt x="59" y="24"/>
                    </a:lnTo>
                    <a:lnTo>
                      <a:pt x="44" y="27"/>
                    </a:lnTo>
                    <a:lnTo>
                      <a:pt x="35" y="32"/>
                    </a:lnTo>
                    <a:lnTo>
                      <a:pt x="27" y="37"/>
                    </a:lnTo>
                    <a:lnTo>
                      <a:pt x="23" y="43"/>
                    </a:lnTo>
                    <a:lnTo>
                      <a:pt x="15" y="41"/>
                    </a:lnTo>
                    <a:lnTo>
                      <a:pt x="10" y="43"/>
                    </a:lnTo>
                    <a:lnTo>
                      <a:pt x="4" y="44"/>
                    </a:lnTo>
                    <a:lnTo>
                      <a:pt x="3" y="49"/>
                    </a:lnTo>
                    <a:lnTo>
                      <a:pt x="0" y="53"/>
                    </a:lnTo>
                    <a:lnTo>
                      <a:pt x="2" y="60"/>
                    </a:lnTo>
                    <a:lnTo>
                      <a:pt x="3" y="68"/>
                    </a:lnTo>
                    <a:lnTo>
                      <a:pt x="8" y="78"/>
                    </a:lnTo>
                    <a:lnTo>
                      <a:pt x="14" y="88"/>
                    </a:lnTo>
                    <a:lnTo>
                      <a:pt x="22" y="96"/>
                    </a:lnTo>
                    <a:lnTo>
                      <a:pt x="31" y="101"/>
                    </a:lnTo>
                    <a:lnTo>
                      <a:pt x="44" y="106"/>
                    </a:lnTo>
                    <a:lnTo>
                      <a:pt x="53" y="108"/>
                    </a:lnTo>
                    <a:lnTo>
                      <a:pt x="63" y="112"/>
                    </a:lnTo>
                    <a:lnTo>
                      <a:pt x="69" y="117"/>
                    </a:lnTo>
                    <a:lnTo>
                      <a:pt x="73" y="125"/>
                    </a:lnTo>
                    <a:lnTo>
                      <a:pt x="77" y="130"/>
                    </a:lnTo>
                    <a:lnTo>
                      <a:pt x="84" y="135"/>
                    </a:lnTo>
                    <a:lnTo>
                      <a:pt x="93" y="139"/>
                    </a:lnTo>
                    <a:lnTo>
                      <a:pt x="98" y="141"/>
                    </a:lnTo>
                    <a:lnTo>
                      <a:pt x="106" y="143"/>
                    </a:lnTo>
                    <a:lnTo>
                      <a:pt x="123" y="143"/>
                    </a:lnTo>
                    <a:lnTo>
                      <a:pt x="130" y="143"/>
                    </a:lnTo>
                    <a:lnTo>
                      <a:pt x="133" y="143"/>
                    </a:lnTo>
                    <a:lnTo>
                      <a:pt x="134" y="143"/>
                    </a:lnTo>
                    <a:lnTo>
                      <a:pt x="137" y="145"/>
                    </a:lnTo>
                    <a:lnTo>
                      <a:pt x="137" y="143"/>
                    </a:lnTo>
                    <a:lnTo>
                      <a:pt x="138" y="143"/>
                    </a:lnTo>
                    <a:lnTo>
                      <a:pt x="141" y="143"/>
                    </a:lnTo>
                    <a:lnTo>
                      <a:pt x="146" y="143"/>
                    </a:lnTo>
                    <a:lnTo>
                      <a:pt x="151" y="143"/>
                    </a:lnTo>
                    <a:lnTo>
                      <a:pt x="158" y="139"/>
                    </a:lnTo>
                    <a:lnTo>
                      <a:pt x="166" y="141"/>
                    </a:lnTo>
                    <a:lnTo>
                      <a:pt x="175" y="145"/>
                    </a:lnTo>
                    <a:lnTo>
                      <a:pt x="186" y="154"/>
                    </a:lnTo>
                    <a:lnTo>
                      <a:pt x="191" y="159"/>
                    </a:lnTo>
                    <a:lnTo>
                      <a:pt x="196" y="166"/>
                    </a:lnTo>
                    <a:lnTo>
                      <a:pt x="198" y="167"/>
                    </a:lnTo>
                    <a:lnTo>
                      <a:pt x="200" y="170"/>
                    </a:lnTo>
                    <a:lnTo>
                      <a:pt x="205" y="175"/>
                    </a:lnTo>
                    <a:lnTo>
                      <a:pt x="208" y="178"/>
                    </a:lnTo>
                    <a:lnTo>
                      <a:pt x="211" y="182"/>
                    </a:lnTo>
                    <a:lnTo>
                      <a:pt x="212" y="183"/>
                    </a:lnTo>
                    <a:lnTo>
                      <a:pt x="215" y="186"/>
                    </a:lnTo>
                    <a:lnTo>
                      <a:pt x="215" y="187"/>
                    </a:lnTo>
                    <a:lnTo>
                      <a:pt x="217" y="190"/>
                    </a:lnTo>
                    <a:lnTo>
                      <a:pt x="224" y="191"/>
                    </a:lnTo>
                    <a:lnTo>
                      <a:pt x="233" y="190"/>
                    </a:lnTo>
                    <a:lnTo>
                      <a:pt x="239" y="188"/>
                    </a:lnTo>
                    <a:lnTo>
                      <a:pt x="246" y="187"/>
                    </a:lnTo>
                    <a:lnTo>
                      <a:pt x="250" y="186"/>
                    </a:lnTo>
                    <a:lnTo>
                      <a:pt x="257" y="187"/>
                    </a:lnTo>
                    <a:lnTo>
                      <a:pt x="265" y="190"/>
                    </a:lnTo>
                    <a:lnTo>
                      <a:pt x="276" y="195"/>
                    </a:lnTo>
                    <a:lnTo>
                      <a:pt x="286" y="195"/>
                    </a:lnTo>
                    <a:lnTo>
                      <a:pt x="286" y="194"/>
                    </a:lnTo>
                    <a:lnTo>
                      <a:pt x="287" y="194"/>
                    </a:lnTo>
                    <a:lnTo>
                      <a:pt x="290" y="194"/>
                    </a:lnTo>
                    <a:lnTo>
                      <a:pt x="295" y="192"/>
                    </a:lnTo>
                    <a:lnTo>
                      <a:pt x="298" y="188"/>
                    </a:lnTo>
                    <a:lnTo>
                      <a:pt x="299" y="186"/>
                    </a:lnTo>
                    <a:lnTo>
                      <a:pt x="302" y="184"/>
                    </a:lnTo>
                    <a:lnTo>
                      <a:pt x="303" y="179"/>
                    </a:lnTo>
                    <a:lnTo>
                      <a:pt x="306" y="174"/>
                    </a:lnTo>
                    <a:lnTo>
                      <a:pt x="313" y="146"/>
                    </a:lnTo>
                    <a:lnTo>
                      <a:pt x="297" y="135"/>
                    </a:lnTo>
                    <a:lnTo>
                      <a:pt x="289" y="125"/>
                    </a:lnTo>
                    <a:lnTo>
                      <a:pt x="286" y="118"/>
                    </a:lnTo>
                    <a:lnTo>
                      <a:pt x="286" y="109"/>
                    </a:lnTo>
                    <a:lnTo>
                      <a:pt x="286" y="97"/>
                    </a:lnTo>
                    <a:lnTo>
                      <a:pt x="289" y="82"/>
                    </a:lnTo>
                    <a:lnTo>
                      <a:pt x="297" y="76"/>
                    </a:lnTo>
                    <a:lnTo>
                      <a:pt x="303" y="71"/>
                    </a:lnTo>
                    <a:lnTo>
                      <a:pt x="303" y="68"/>
                    </a:lnTo>
                    <a:lnTo>
                      <a:pt x="303" y="67"/>
                    </a:lnTo>
                    <a:lnTo>
                      <a:pt x="305" y="67"/>
                    </a:lnTo>
                    <a:lnTo>
                      <a:pt x="307" y="64"/>
                    </a:lnTo>
                    <a:lnTo>
                      <a:pt x="310" y="57"/>
                    </a:lnTo>
                    <a:lnTo>
                      <a:pt x="334" y="32"/>
                    </a:lnTo>
                    <a:close/>
                  </a:path>
                </a:pathLst>
              </a:custGeom>
              <a:solidFill>
                <a:srgbClr val="3399FF"/>
              </a:solidFill>
              <a:ln w="6350">
                <a:solidFill>
                  <a:srgbClr val="003366"/>
                </a:solidFill>
                <a:round/>
                <a:headEnd/>
                <a:tailEnd/>
              </a:ln>
            </p:spPr>
            <p:txBody>
              <a:bodyPr/>
              <a:lstStyle/>
              <a:p>
                <a:endParaRPr lang="el-GR"/>
              </a:p>
            </p:txBody>
          </p:sp>
          <p:sp>
            <p:nvSpPr>
              <p:cNvPr id="25829" name="Freeform 316"/>
              <p:cNvSpPr>
                <a:spLocks/>
              </p:cNvSpPr>
              <p:nvPr/>
            </p:nvSpPr>
            <p:spPr bwMode="auto">
              <a:xfrm>
                <a:off x="612" y="2248"/>
                <a:ext cx="154" cy="158"/>
              </a:xfrm>
              <a:custGeom>
                <a:avLst/>
                <a:gdLst>
                  <a:gd name="T0" fmla="*/ 0 w 463"/>
                  <a:gd name="T1" fmla="*/ 0 h 474"/>
                  <a:gd name="T2" fmla="*/ 0 w 463"/>
                  <a:gd name="T3" fmla="*/ 0 h 474"/>
                  <a:gd name="T4" fmla="*/ 0 w 463"/>
                  <a:gd name="T5" fmla="*/ 0 h 474"/>
                  <a:gd name="T6" fmla="*/ 0 w 463"/>
                  <a:gd name="T7" fmla="*/ 0 h 474"/>
                  <a:gd name="T8" fmla="*/ 0 w 463"/>
                  <a:gd name="T9" fmla="*/ 0 h 474"/>
                  <a:gd name="T10" fmla="*/ 0 w 463"/>
                  <a:gd name="T11" fmla="*/ 0 h 474"/>
                  <a:gd name="T12" fmla="*/ 0 w 463"/>
                  <a:gd name="T13" fmla="*/ 0 h 474"/>
                  <a:gd name="T14" fmla="*/ 0 w 463"/>
                  <a:gd name="T15" fmla="*/ 0 h 474"/>
                  <a:gd name="T16" fmla="*/ 0 w 463"/>
                  <a:gd name="T17" fmla="*/ 0 h 474"/>
                  <a:gd name="T18" fmla="*/ 0 w 463"/>
                  <a:gd name="T19" fmla="*/ 0 h 474"/>
                  <a:gd name="T20" fmla="*/ 0 w 463"/>
                  <a:gd name="T21" fmla="*/ 0 h 474"/>
                  <a:gd name="T22" fmla="*/ 0 w 463"/>
                  <a:gd name="T23" fmla="*/ 0 h 474"/>
                  <a:gd name="T24" fmla="*/ 0 w 463"/>
                  <a:gd name="T25" fmla="*/ 0 h 474"/>
                  <a:gd name="T26" fmla="*/ 0 w 463"/>
                  <a:gd name="T27" fmla="*/ 0 h 474"/>
                  <a:gd name="T28" fmla="*/ 0 w 463"/>
                  <a:gd name="T29" fmla="*/ 0 h 474"/>
                  <a:gd name="T30" fmla="*/ 0 w 463"/>
                  <a:gd name="T31" fmla="*/ 0 h 474"/>
                  <a:gd name="T32" fmla="*/ 0 w 463"/>
                  <a:gd name="T33" fmla="*/ 0 h 474"/>
                  <a:gd name="T34" fmla="*/ 0 w 463"/>
                  <a:gd name="T35" fmla="*/ 0 h 474"/>
                  <a:gd name="T36" fmla="*/ 0 w 463"/>
                  <a:gd name="T37" fmla="*/ 0 h 474"/>
                  <a:gd name="T38" fmla="*/ 0 w 463"/>
                  <a:gd name="T39" fmla="*/ 0 h 474"/>
                  <a:gd name="T40" fmla="*/ 0 w 463"/>
                  <a:gd name="T41" fmla="*/ 0 h 474"/>
                  <a:gd name="T42" fmla="*/ 0 w 463"/>
                  <a:gd name="T43" fmla="*/ 0 h 474"/>
                  <a:gd name="T44" fmla="*/ 0 w 463"/>
                  <a:gd name="T45" fmla="*/ 0 h 474"/>
                  <a:gd name="T46" fmla="*/ 0 w 463"/>
                  <a:gd name="T47" fmla="*/ 0 h 474"/>
                  <a:gd name="T48" fmla="*/ 0 w 463"/>
                  <a:gd name="T49" fmla="*/ 0 h 474"/>
                  <a:gd name="T50" fmla="*/ 0 w 463"/>
                  <a:gd name="T51" fmla="*/ 0 h 474"/>
                  <a:gd name="T52" fmla="*/ 0 w 463"/>
                  <a:gd name="T53" fmla="*/ 0 h 474"/>
                  <a:gd name="T54" fmla="*/ 0 w 463"/>
                  <a:gd name="T55" fmla="*/ 0 h 474"/>
                  <a:gd name="T56" fmla="*/ 0 w 463"/>
                  <a:gd name="T57" fmla="*/ 0 h 474"/>
                  <a:gd name="T58" fmla="*/ 0 w 463"/>
                  <a:gd name="T59" fmla="*/ 0 h 474"/>
                  <a:gd name="T60" fmla="*/ 0 w 463"/>
                  <a:gd name="T61" fmla="*/ 0 h 474"/>
                  <a:gd name="T62" fmla="*/ 0 w 463"/>
                  <a:gd name="T63" fmla="*/ 0 h 474"/>
                  <a:gd name="T64" fmla="*/ 0 w 463"/>
                  <a:gd name="T65" fmla="*/ 0 h 474"/>
                  <a:gd name="T66" fmla="*/ 0 w 463"/>
                  <a:gd name="T67" fmla="*/ 0 h 474"/>
                  <a:gd name="T68" fmla="*/ 0 w 463"/>
                  <a:gd name="T69" fmla="*/ 0 h 474"/>
                  <a:gd name="T70" fmla="*/ 0 w 463"/>
                  <a:gd name="T71" fmla="*/ 0 h 474"/>
                  <a:gd name="T72" fmla="*/ 0 w 463"/>
                  <a:gd name="T73" fmla="*/ 0 h 474"/>
                  <a:gd name="T74" fmla="*/ 0 w 463"/>
                  <a:gd name="T75" fmla="*/ 0 h 474"/>
                  <a:gd name="T76" fmla="*/ 0 w 463"/>
                  <a:gd name="T77" fmla="*/ 0 h 474"/>
                  <a:gd name="T78" fmla="*/ 0 w 463"/>
                  <a:gd name="T79" fmla="*/ 0 h 474"/>
                  <a:gd name="T80" fmla="*/ 0 w 463"/>
                  <a:gd name="T81" fmla="*/ 0 h 474"/>
                  <a:gd name="T82" fmla="*/ 0 w 463"/>
                  <a:gd name="T83" fmla="*/ 0 h 474"/>
                  <a:gd name="T84" fmla="*/ 0 w 463"/>
                  <a:gd name="T85" fmla="*/ 0 h 474"/>
                  <a:gd name="T86" fmla="*/ 0 w 463"/>
                  <a:gd name="T87" fmla="*/ 0 h 474"/>
                  <a:gd name="T88" fmla="*/ 0 w 463"/>
                  <a:gd name="T89" fmla="*/ 0 h 474"/>
                  <a:gd name="T90" fmla="*/ 0 w 463"/>
                  <a:gd name="T91" fmla="*/ 0 h 474"/>
                  <a:gd name="T92" fmla="*/ 0 w 463"/>
                  <a:gd name="T93" fmla="*/ 0 h 474"/>
                  <a:gd name="T94" fmla="*/ 0 w 463"/>
                  <a:gd name="T95" fmla="*/ 0 h 474"/>
                  <a:gd name="T96" fmla="*/ 0 w 463"/>
                  <a:gd name="T97" fmla="*/ 0 h 474"/>
                  <a:gd name="T98" fmla="*/ 0 w 463"/>
                  <a:gd name="T99" fmla="*/ 0 h 474"/>
                  <a:gd name="T100" fmla="*/ 0 w 463"/>
                  <a:gd name="T101" fmla="*/ 0 h 474"/>
                  <a:gd name="T102" fmla="*/ 0 w 463"/>
                  <a:gd name="T103" fmla="*/ 0 h 474"/>
                  <a:gd name="T104" fmla="*/ 0 w 463"/>
                  <a:gd name="T105" fmla="*/ 0 h 474"/>
                  <a:gd name="T106" fmla="*/ 0 w 463"/>
                  <a:gd name="T107" fmla="*/ 0 h 474"/>
                  <a:gd name="T108" fmla="*/ 0 w 463"/>
                  <a:gd name="T109" fmla="*/ 0 h 474"/>
                  <a:gd name="T110" fmla="*/ 0 w 463"/>
                  <a:gd name="T111" fmla="*/ 0 h 474"/>
                  <a:gd name="T112" fmla="*/ 0 w 463"/>
                  <a:gd name="T113" fmla="*/ 0 h 474"/>
                  <a:gd name="T114" fmla="*/ 0 w 463"/>
                  <a:gd name="T115" fmla="*/ 0 h 474"/>
                  <a:gd name="T116" fmla="*/ 0 w 463"/>
                  <a:gd name="T117" fmla="*/ 0 h 474"/>
                  <a:gd name="T118" fmla="*/ 0 w 463"/>
                  <a:gd name="T119" fmla="*/ 0 h 474"/>
                  <a:gd name="T120" fmla="*/ 0 w 463"/>
                  <a:gd name="T121" fmla="*/ 0 h 474"/>
                  <a:gd name="T122" fmla="*/ 0 w 463"/>
                  <a:gd name="T123" fmla="*/ 0 h 4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3"/>
                  <a:gd name="T187" fmla="*/ 0 h 474"/>
                  <a:gd name="T188" fmla="*/ 463 w 463"/>
                  <a:gd name="T189" fmla="*/ 474 h 4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3" h="474">
                    <a:moveTo>
                      <a:pt x="356" y="24"/>
                    </a:moveTo>
                    <a:lnTo>
                      <a:pt x="345" y="20"/>
                    </a:lnTo>
                    <a:lnTo>
                      <a:pt x="337" y="19"/>
                    </a:lnTo>
                    <a:lnTo>
                      <a:pt x="331" y="17"/>
                    </a:lnTo>
                    <a:lnTo>
                      <a:pt x="327" y="19"/>
                    </a:lnTo>
                    <a:lnTo>
                      <a:pt x="310" y="25"/>
                    </a:lnTo>
                    <a:lnTo>
                      <a:pt x="298" y="35"/>
                    </a:lnTo>
                    <a:lnTo>
                      <a:pt x="287" y="45"/>
                    </a:lnTo>
                    <a:lnTo>
                      <a:pt x="281" y="57"/>
                    </a:lnTo>
                    <a:lnTo>
                      <a:pt x="277" y="74"/>
                    </a:lnTo>
                    <a:lnTo>
                      <a:pt x="269" y="86"/>
                    </a:lnTo>
                    <a:lnTo>
                      <a:pt x="269" y="101"/>
                    </a:lnTo>
                    <a:lnTo>
                      <a:pt x="270" y="109"/>
                    </a:lnTo>
                    <a:lnTo>
                      <a:pt x="274" y="115"/>
                    </a:lnTo>
                    <a:lnTo>
                      <a:pt x="278" y="119"/>
                    </a:lnTo>
                    <a:lnTo>
                      <a:pt x="285" y="121"/>
                    </a:lnTo>
                    <a:lnTo>
                      <a:pt x="294" y="123"/>
                    </a:lnTo>
                    <a:lnTo>
                      <a:pt x="287" y="150"/>
                    </a:lnTo>
                    <a:lnTo>
                      <a:pt x="290" y="156"/>
                    </a:lnTo>
                    <a:lnTo>
                      <a:pt x="296" y="163"/>
                    </a:lnTo>
                    <a:lnTo>
                      <a:pt x="303" y="164"/>
                    </a:lnTo>
                    <a:lnTo>
                      <a:pt x="315" y="166"/>
                    </a:lnTo>
                    <a:lnTo>
                      <a:pt x="312" y="168"/>
                    </a:lnTo>
                    <a:lnTo>
                      <a:pt x="310" y="172"/>
                    </a:lnTo>
                    <a:lnTo>
                      <a:pt x="307" y="172"/>
                    </a:lnTo>
                    <a:lnTo>
                      <a:pt x="306" y="172"/>
                    </a:lnTo>
                    <a:lnTo>
                      <a:pt x="306" y="174"/>
                    </a:lnTo>
                    <a:lnTo>
                      <a:pt x="303" y="174"/>
                    </a:lnTo>
                    <a:lnTo>
                      <a:pt x="302" y="174"/>
                    </a:lnTo>
                    <a:lnTo>
                      <a:pt x="302" y="175"/>
                    </a:lnTo>
                    <a:lnTo>
                      <a:pt x="283" y="176"/>
                    </a:lnTo>
                    <a:lnTo>
                      <a:pt x="274" y="183"/>
                    </a:lnTo>
                    <a:lnTo>
                      <a:pt x="266" y="191"/>
                    </a:lnTo>
                    <a:lnTo>
                      <a:pt x="261" y="197"/>
                    </a:lnTo>
                    <a:lnTo>
                      <a:pt x="250" y="205"/>
                    </a:lnTo>
                    <a:lnTo>
                      <a:pt x="238" y="199"/>
                    </a:lnTo>
                    <a:lnTo>
                      <a:pt x="246" y="200"/>
                    </a:lnTo>
                    <a:lnTo>
                      <a:pt x="251" y="189"/>
                    </a:lnTo>
                    <a:lnTo>
                      <a:pt x="251" y="184"/>
                    </a:lnTo>
                    <a:lnTo>
                      <a:pt x="250" y="182"/>
                    </a:lnTo>
                    <a:lnTo>
                      <a:pt x="253" y="180"/>
                    </a:lnTo>
                    <a:lnTo>
                      <a:pt x="257" y="180"/>
                    </a:lnTo>
                    <a:lnTo>
                      <a:pt x="259" y="178"/>
                    </a:lnTo>
                    <a:lnTo>
                      <a:pt x="259" y="176"/>
                    </a:lnTo>
                    <a:lnTo>
                      <a:pt x="261" y="176"/>
                    </a:lnTo>
                    <a:lnTo>
                      <a:pt x="263" y="176"/>
                    </a:lnTo>
                    <a:lnTo>
                      <a:pt x="263" y="174"/>
                    </a:lnTo>
                    <a:lnTo>
                      <a:pt x="263" y="172"/>
                    </a:lnTo>
                    <a:lnTo>
                      <a:pt x="265" y="172"/>
                    </a:lnTo>
                    <a:lnTo>
                      <a:pt x="267" y="170"/>
                    </a:lnTo>
                    <a:lnTo>
                      <a:pt x="267" y="166"/>
                    </a:lnTo>
                    <a:lnTo>
                      <a:pt x="269" y="163"/>
                    </a:lnTo>
                    <a:lnTo>
                      <a:pt x="267" y="154"/>
                    </a:lnTo>
                    <a:lnTo>
                      <a:pt x="266" y="147"/>
                    </a:lnTo>
                    <a:lnTo>
                      <a:pt x="262" y="143"/>
                    </a:lnTo>
                    <a:lnTo>
                      <a:pt x="259" y="144"/>
                    </a:lnTo>
                    <a:lnTo>
                      <a:pt x="254" y="143"/>
                    </a:lnTo>
                    <a:lnTo>
                      <a:pt x="251" y="141"/>
                    </a:lnTo>
                    <a:lnTo>
                      <a:pt x="249" y="137"/>
                    </a:lnTo>
                    <a:lnTo>
                      <a:pt x="249" y="133"/>
                    </a:lnTo>
                    <a:lnTo>
                      <a:pt x="238" y="115"/>
                    </a:lnTo>
                    <a:lnTo>
                      <a:pt x="236" y="107"/>
                    </a:lnTo>
                    <a:lnTo>
                      <a:pt x="234" y="103"/>
                    </a:lnTo>
                    <a:lnTo>
                      <a:pt x="232" y="100"/>
                    </a:lnTo>
                    <a:lnTo>
                      <a:pt x="230" y="100"/>
                    </a:lnTo>
                    <a:lnTo>
                      <a:pt x="224" y="101"/>
                    </a:lnTo>
                    <a:lnTo>
                      <a:pt x="218" y="105"/>
                    </a:lnTo>
                    <a:lnTo>
                      <a:pt x="213" y="111"/>
                    </a:lnTo>
                    <a:lnTo>
                      <a:pt x="208" y="123"/>
                    </a:lnTo>
                    <a:lnTo>
                      <a:pt x="203" y="134"/>
                    </a:lnTo>
                    <a:lnTo>
                      <a:pt x="197" y="150"/>
                    </a:lnTo>
                    <a:lnTo>
                      <a:pt x="193" y="159"/>
                    </a:lnTo>
                    <a:lnTo>
                      <a:pt x="191" y="171"/>
                    </a:lnTo>
                    <a:lnTo>
                      <a:pt x="183" y="197"/>
                    </a:lnTo>
                    <a:lnTo>
                      <a:pt x="175" y="205"/>
                    </a:lnTo>
                    <a:lnTo>
                      <a:pt x="167" y="219"/>
                    </a:lnTo>
                    <a:lnTo>
                      <a:pt x="162" y="225"/>
                    </a:lnTo>
                    <a:lnTo>
                      <a:pt x="158" y="234"/>
                    </a:lnTo>
                    <a:lnTo>
                      <a:pt x="152" y="244"/>
                    </a:lnTo>
                    <a:lnTo>
                      <a:pt x="148" y="256"/>
                    </a:lnTo>
                    <a:lnTo>
                      <a:pt x="155" y="260"/>
                    </a:lnTo>
                    <a:lnTo>
                      <a:pt x="164" y="258"/>
                    </a:lnTo>
                    <a:lnTo>
                      <a:pt x="171" y="262"/>
                    </a:lnTo>
                    <a:lnTo>
                      <a:pt x="172" y="265"/>
                    </a:lnTo>
                    <a:lnTo>
                      <a:pt x="175" y="270"/>
                    </a:lnTo>
                    <a:lnTo>
                      <a:pt x="177" y="282"/>
                    </a:lnTo>
                    <a:lnTo>
                      <a:pt x="155" y="266"/>
                    </a:lnTo>
                    <a:lnTo>
                      <a:pt x="152" y="282"/>
                    </a:lnTo>
                    <a:lnTo>
                      <a:pt x="154" y="294"/>
                    </a:lnTo>
                    <a:lnTo>
                      <a:pt x="154" y="307"/>
                    </a:lnTo>
                    <a:lnTo>
                      <a:pt x="183" y="322"/>
                    </a:lnTo>
                    <a:lnTo>
                      <a:pt x="150" y="310"/>
                    </a:lnTo>
                    <a:lnTo>
                      <a:pt x="140" y="310"/>
                    </a:lnTo>
                    <a:lnTo>
                      <a:pt x="138" y="311"/>
                    </a:lnTo>
                    <a:lnTo>
                      <a:pt x="138" y="315"/>
                    </a:lnTo>
                    <a:lnTo>
                      <a:pt x="135" y="320"/>
                    </a:lnTo>
                    <a:lnTo>
                      <a:pt x="131" y="326"/>
                    </a:lnTo>
                    <a:lnTo>
                      <a:pt x="127" y="328"/>
                    </a:lnTo>
                    <a:lnTo>
                      <a:pt x="128" y="332"/>
                    </a:lnTo>
                    <a:lnTo>
                      <a:pt x="132" y="335"/>
                    </a:lnTo>
                    <a:lnTo>
                      <a:pt x="140" y="338"/>
                    </a:lnTo>
                    <a:lnTo>
                      <a:pt x="156" y="340"/>
                    </a:lnTo>
                    <a:lnTo>
                      <a:pt x="162" y="342"/>
                    </a:lnTo>
                    <a:lnTo>
                      <a:pt x="168" y="344"/>
                    </a:lnTo>
                    <a:lnTo>
                      <a:pt x="176" y="347"/>
                    </a:lnTo>
                    <a:lnTo>
                      <a:pt x="180" y="350"/>
                    </a:lnTo>
                    <a:lnTo>
                      <a:pt x="162" y="348"/>
                    </a:lnTo>
                    <a:lnTo>
                      <a:pt x="156" y="356"/>
                    </a:lnTo>
                    <a:lnTo>
                      <a:pt x="151" y="363"/>
                    </a:lnTo>
                    <a:lnTo>
                      <a:pt x="148" y="369"/>
                    </a:lnTo>
                    <a:lnTo>
                      <a:pt x="143" y="373"/>
                    </a:lnTo>
                    <a:lnTo>
                      <a:pt x="139" y="376"/>
                    </a:lnTo>
                    <a:lnTo>
                      <a:pt x="130" y="377"/>
                    </a:lnTo>
                    <a:lnTo>
                      <a:pt x="126" y="383"/>
                    </a:lnTo>
                    <a:lnTo>
                      <a:pt x="124" y="388"/>
                    </a:lnTo>
                    <a:lnTo>
                      <a:pt x="127" y="397"/>
                    </a:lnTo>
                    <a:lnTo>
                      <a:pt x="127" y="400"/>
                    </a:lnTo>
                    <a:lnTo>
                      <a:pt x="127" y="401"/>
                    </a:lnTo>
                    <a:lnTo>
                      <a:pt x="128" y="404"/>
                    </a:lnTo>
                    <a:lnTo>
                      <a:pt x="127" y="406"/>
                    </a:lnTo>
                    <a:lnTo>
                      <a:pt x="127" y="410"/>
                    </a:lnTo>
                    <a:lnTo>
                      <a:pt x="124" y="412"/>
                    </a:lnTo>
                    <a:lnTo>
                      <a:pt x="122" y="414"/>
                    </a:lnTo>
                    <a:lnTo>
                      <a:pt x="118" y="414"/>
                    </a:lnTo>
                    <a:lnTo>
                      <a:pt x="115" y="414"/>
                    </a:lnTo>
                    <a:lnTo>
                      <a:pt x="114" y="414"/>
                    </a:lnTo>
                    <a:lnTo>
                      <a:pt x="114" y="416"/>
                    </a:lnTo>
                    <a:lnTo>
                      <a:pt x="103" y="414"/>
                    </a:lnTo>
                    <a:lnTo>
                      <a:pt x="95" y="410"/>
                    </a:lnTo>
                    <a:lnTo>
                      <a:pt x="87" y="404"/>
                    </a:lnTo>
                    <a:lnTo>
                      <a:pt x="83" y="397"/>
                    </a:lnTo>
                    <a:lnTo>
                      <a:pt x="78" y="389"/>
                    </a:lnTo>
                    <a:lnTo>
                      <a:pt x="73" y="385"/>
                    </a:lnTo>
                    <a:lnTo>
                      <a:pt x="66" y="384"/>
                    </a:lnTo>
                    <a:lnTo>
                      <a:pt x="58" y="388"/>
                    </a:lnTo>
                    <a:lnTo>
                      <a:pt x="48" y="391"/>
                    </a:lnTo>
                    <a:lnTo>
                      <a:pt x="41" y="396"/>
                    </a:lnTo>
                    <a:lnTo>
                      <a:pt x="37" y="401"/>
                    </a:lnTo>
                    <a:lnTo>
                      <a:pt x="36" y="406"/>
                    </a:lnTo>
                    <a:lnTo>
                      <a:pt x="36" y="409"/>
                    </a:lnTo>
                    <a:lnTo>
                      <a:pt x="40" y="412"/>
                    </a:lnTo>
                    <a:lnTo>
                      <a:pt x="44" y="412"/>
                    </a:lnTo>
                    <a:lnTo>
                      <a:pt x="52" y="412"/>
                    </a:lnTo>
                    <a:lnTo>
                      <a:pt x="70" y="408"/>
                    </a:lnTo>
                    <a:lnTo>
                      <a:pt x="78" y="409"/>
                    </a:lnTo>
                    <a:lnTo>
                      <a:pt x="87" y="413"/>
                    </a:lnTo>
                    <a:lnTo>
                      <a:pt x="94" y="416"/>
                    </a:lnTo>
                    <a:lnTo>
                      <a:pt x="97" y="417"/>
                    </a:lnTo>
                    <a:lnTo>
                      <a:pt x="101" y="420"/>
                    </a:lnTo>
                    <a:lnTo>
                      <a:pt x="106" y="421"/>
                    </a:lnTo>
                    <a:lnTo>
                      <a:pt x="111" y="422"/>
                    </a:lnTo>
                    <a:lnTo>
                      <a:pt x="119" y="436"/>
                    </a:lnTo>
                    <a:lnTo>
                      <a:pt x="111" y="430"/>
                    </a:lnTo>
                    <a:lnTo>
                      <a:pt x="102" y="428"/>
                    </a:lnTo>
                    <a:lnTo>
                      <a:pt x="93" y="421"/>
                    </a:lnTo>
                    <a:lnTo>
                      <a:pt x="85" y="418"/>
                    </a:lnTo>
                    <a:lnTo>
                      <a:pt x="80" y="417"/>
                    </a:lnTo>
                    <a:lnTo>
                      <a:pt x="76" y="418"/>
                    </a:lnTo>
                    <a:lnTo>
                      <a:pt x="66" y="422"/>
                    </a:lnTo>
                    <a:lnTo>
                      <a:pt x="56" y="425"/>
                    </a:lnTo>
                    <a:lnTo>
                      <a:pt x="45" y="426"/>
                    </a:lnTo>
                    <a:lnTo>
                      <a:pt x="35" y="425"/>
                    </a:lnTo>
                    <a:lnTo>
                      <a:pt x="24" y="422"/>
                    </a:lnTo>
                    <a:lnTo>
                      <a:pt x="17" y="421"/>
                    </a:lnTo>
                    <a:lnTo>
                      <a:pt x="12" y="424"/>
                    </a:lnTo>
                    <a:lnTo>
                      <a:pt x="0" y="430"/>
                    </a:lnTo>
                    <a:lnTo>
                      <a:pt x="20" y="444"/>
                    </a:lnTo>
                    <a:lnTo>
                      <a:pt x="37" y="445"/>
                    </a:lnTo>
                    <a:lnTo>
                      <a:pt x="41" y="445"/>
                    </a:lnTo>
                    <a:lnTo>
                      <a:pt x="46" y="446"/>
                    </a:lnTo>
                    <a:lnTo>
                      <a:pt x="54" y="446"/>
                    </a:lnTo>
                    <a:lnTo>
                      <a:pt x="57" y="444"/>
                    </a:lnTo>
                    <a:lnTo>
                      <a:pt x="57" y="441"/>
                    </a:lnTo>
                    <a:lnTo>
                      <a:pt x="57" y="440"/>
                    </a:lnTo>
                    <a:lnTo>
                      <a:pt x="58" y="440"/>
                    </a:lnTo>
                    <a:lnTo>
                      <a:pt x="57" y="436"/>
                    </a:lnTo>
                    <a:lnTo>
                      <a:pt x="61" y="433"/>
                    </a:lnTo>
                    <a:lnTo>
                      <a:pt x="73" y="432"/>
                    </a:lnTo>
                    <a:lnTo>
                      <a:pt x="85" y="432"/>
                    </a:lnTo>
                    <a:lnTo>
                      <a:pt x="94" y="434"/>
                    </a:lnTo>
                    <a:lnTo>
                      <a:pt x="102" y="437"/>
                    </a:lnTo>
                    <a:lnTo>
                      <a:pt x="109" y="444"/>
                    </a:lnTo>
                    <a:lnTo>
                      <a:pt x="114" y="449"/>
                    </a:lnTo>
                    <a:lnTo>
                      <a:pt x="122" y="451"/>
                    </a:lnTo>
                    <a:lnTo>
                      <a:pt x="130" y="449"/>
                    </a:lnTo>
                    <a:lnTo>
                      <a:pt x="138" y="444"/>
                    </a:lnTo>
                    <a:lnTo>
                      <a:pt x="144" y="436"/>
                    </a:lnTo>
                    <a:lnTo>
                      <a:pt x="148" y="428"/>
                    </a:lnTo>
                    <a:lnTo>
                      <a:pt x="150" y="420"/>
                    </a:lnTo>
                    <a:lnTo>
                      <a:pt x="151" y="414"/>
                    </a:lnTo>
                    <a:lnTo>
                      <a:pt x="151" y="408"/>
                    </a:lnTo>
                    <a:lnTo>
                      <a:pt x="156" y="404"/>
                    </a:lnTo>
                    <a:lnTo>
                      <a:pt x="159" y="403"/>
                    </a:lnTo>
                    <a:lnTo>
                      <a:pt x="164" y="404"/>
                    </a:lnTo>
                    <a:lnTo>
                      <a:pt x="177" y="408"/>
                    </a:lnTo>
                    <a:lnTo>
                      <a:pt x="184" y="408"/>
                    </a:lnTo>
                    <a:lnTo>
                      <a:pt x="193" y="408"/>
                    </a:lnTo>
                    <a:lnTo>
                      <a:pt x="203" y="406"/>
                    </a:lnTo>
                    <a:lnTo>
                      <a:pt x="213" y="404"/>
                    </a:lnTo>
                    <a:lnTo>
                      <a:pt x="229" y="397"/>
                    </a:lnTo>
                    <a:lnTo>
                      <a:pt x="245" y="396"/>
                    </a:lnTo>
                    <a:lnTo>
                      <a:pt x="258" y="399"/>
                    </a:lnTo>
                    <a:lnTo>
                      <a:pt x="263" y="401"/>
                    </a:lnTo>
                    <a:lnTo>
                      <a:pt x="270" y="406"/>
                    </a:lnTo>
                    <a:lnTo>
                      <a:pt x="273" y="416"/>
                    </a:lnTo>
                    <a:lnTo>
                      <a:pt x="279" y="422"/>
                    </a:lnTo>
                    <a:lnTo>
                      <a:pt x="287" y="424"/>
                    </a:lnTo>
                    <a:lnTo>
                      <a:pt x="298" y="422"/>
                    </a:lnTo>
                    <a:lnTo>
                      <a:pt x="306" y="418"/>
                    </a:lnTo>
                    <a:lnTo>
                      <a:pt x="312" y="417"/>
                    </a:lnTo>
                    <a:lnTo>
                      <a:pt x="316" y="416"/>
                    </a:lnTo>
                    <a:lnTo>
                      <a:pt x="320" y="417"/>
                    </a:lnTo>
                    <a:lnTo>
                      <a:pt x="326" y="422"/>
                    </a:lnTo>
                    <a:lnTo>
                      <a:pt x="328" y="424"/>
                    </a:lnTo>
                    <a:lnTo>
                      <a:pt x="332" y="426"/>
                    </a:lnTo>
                    <a:lnTo>
                      <a:pt x="337" y="429"/>
                    </a:lnTo>
                    <a:lnTo>
                      <a:pt x="344" y="432"/>
                    </a:lnTo>
                    <a:lnTo>
                      <a:pt x="348" y="433"/>
                    </a:lnTo>
                    <a:lnTo>
                      <a:pt x="351" y="440"/>
                    </a:lnTo>
                    <a:lnTo>
                      <a:pt x="349" y="446"/>
                    </a:lnTo>
                    <a:lnTo>
                      <a:pt x="348" y="457"/>
                    </a:lnTo>
                    <a:lnTo>
                      <a:pt x="344" y="461"/>
                    </a:lnTo>
                    <a:lnTo>
                      <a:pt x="345" y="465"/>
                    </a:lnTo>
                    <a:lnTo>
                      <a:pt x="349" y="467"/>
                    </a:lnTo>
                    <a:lnTo>
                      <a:pt x="356" y="471"/>
                    </a:lnTo>
                    <a:lnTo>
                      <a:pt x="363" y="474"/>
                    </a:lnTo>
                    <a:lnTo>
                      <a:pt x="363" y="459"/>
                    </a:lnTo>
                    <a:lnTo>
                      <a:pt x="365" y="448"/>
                    </a:lnTo>
                    <a:lnTo>
                      <a:pt x="368" y="436"/>
                    </a:lnTo>
                    <a:lnTo>
                      <a:pt x="373" y="426"/>
                    </a:lnTo>
                    <a:lnTo>
                      <a:pt x="380" y="413"/>
                    </a:lnTo>
                    <a:lnTo>
                      <a:pt x="385" y="403"/>
                    </a:lnTo>
                    <a:lnTo>
                      <a:pt x="389" y="393"/>
                    </a:lnTo>
                    <a:lnTo>
                      <a:pt x="392" y="387"/>
                    </a:lnTo>
                    <a:lnTo>
                      <a:pt x="393" y="375"/>
                    </a:lnTo>
                    <a:lnTo>
                      <a:pt x="392" y="364"/>
                    </a:lnTo>
                    <a:lnTo>
                      <a:pt x="388" y="354"/>
                    </a:lnTo>
                    <a:lnTo>
                      <a:pt x="384" y="346"/>
                    </a:lnTo>
                    <a:lnTo>
                      <a:pt x="376" y="335"/>
                    </a:lnTo>
                    <a:lnTo>
                      <a:pt x="372" y="328"/>
                    </a:lnTo>
                    <a:lnTo>
                      <a:pt x="369" y="322"/>
                    </a:lnTo>
                    <a:lnTo>
                      <a:pt x="369" y="319"/>
                    </a:lnTo>
                    <a:lnTo>
                      <a:pt x="373" y="313"/>
                    </a:lnTo>
                    <a:lnTo>
                      <a:pt x="385" y="307"/>
                    </a:lnTo>
                    <a:lnTo>
                      <a:pt x="405" y="303"/>
                    </a:lnTo>
                    <a:lnTo>
                      <a:pt x="435" y="301"/>
                    </a:lnTo>
                    <a:lnTo>
                      <a:pt x="438" y="298"/>
                    </a:lnTo>
                    <a:lnTo>
                      <a:pt x="441" y="297"/>
                    </a:lnTo>
                    <a:lnTo>
                      <a:pt x="441" y="294"/>
                    </a:lnTo>
                    <a:lnTo>
                      <a:pt x="441" y="293"/>
                    </a:lnTo>
                    <a:lnTo>
                      <a:pt x="442" y="293"/>
                    </a:lnTo>
                    <a:lnTo>
                      <a:pt x="445" y="289"/>
                    </a:lnTo>
                    <a:lnTo>
                      <a:pt x="445" y="282"/>
                    </a:lnTo>
                    <a:lnTo>
                      <a:pt x="445" y="275"/>
                    </a:lnTo>
                    <a:lnTo>
                      <a:pt x="443" y="270"/>
                    </a:lnTo>
                    <a:lnTo>
                      <a:pt x="443" y="266"/>
                    </a:lnTo>
                    <a:lnTo>
                      <a:pt x="442" y="261"/>
                    </a:lnTo>
                    <a:lnTo>
                      <a:pt x="442" y="257"/>
                    </a:lnTo>
                    <a:lnTo>
                      <a:pt x="417" y="244"/>
                    </a:lnTo>
                    <a:lnTo>
                      <a:pt x="426" y="224"/>
                    </a:lnTo>
                    <a:lnTo>
                      <a:pt x="433" y="216"/>
                    </a:lnTo>
                    <a:lnTo>
                      <a:pt x="433" y="213"/>
                    </a:lnTo>
                    <a:lnTo>
                      <a:pt x="433" y="212"/>
                    </a:lnTo>
                    <a:lnTo>
                      <a:pt x="434" y="212"/>
                    </a:lnTo>
                    <a:lnTo>
                      <a:pt x="437" y="209"/>
                    </a:lnTo>
                    <a:lnTo>
                      <a:pt x="437" y="204"/>
                    </a:lnTo>
                    <a:lnTo>
                      <a:pt x="437" y="200"/>
                    </a:lnTo>
                    <a:lnTo>
                      <a:pt x="435" y="192"/>
                    </a:lnTo>
                    <a:lnTo>
                      <a:pt x="413" y="182"/>
                    </a:lnTo>
                    <a:lnTo>
                      <a:pt x="418" y="171"/>
                    </a:lnTo>
                    <a:lnTo>
                      <a:pt x="427" y="164"/>
                    </a:lnTo>
                    <a:lnTo>
                      <a:pt x="433" y="163"/>
                    </a:lnTo>
                    <a:lnTo>
                      <a:pt x="441" y="166"/>
                    </a:lnTo>
                    <a:lnTo>
                      <a:pt x="445" y="166"/>
                    </a:lnTo>
                    <a:lnTo>
                      <a:pt x="449" y="166"/>
                    </a:lnTo>
                    <a:lnTo>
                      <a:pt x="451" y="163"/>
                    </a:lnTo>
                    <a:lnTo>
                      <a:pt x="454" y="159"/>
                    </a:lnTo>
                    <a:lnTo>
                      <a:pt x="454" y="152"/>
                    </a:lnTo>
                    <a:lnTo>
                      <a:pt x="454" y="146"/>
                    </a:lnTo>
                    <a:lnTo>
                      <a:pt x="453" y="141"/>
                    </a:lnTo>
                    <a:lnTo>
                      <a:pt x="453" y="137"/>
                    </a:lnTo>
                    <a:lnTo>
                      <a:pt x="451" y="131"/>
                    </a:lnTo>
                    <a:lnTo>
                      <a:pt x="451" y="127"/>
                    </a:lnTo>
                    <a:lnTo>
                      <a:pt x="454" y="119"/>
                    </a:lnTo>
                    <a:lnTo>
                      <a:pt x="454" y="114"/>
                    </a:lnTo>
                    <a:lnTo>
                      <a:pt x="457" y="107"/>
                    </a:lnTo>
                    <a:lnTo>
                      <a:pt x="459" y="89"/>
                    </a:lnTo>
                    <a:lnTo>
                      <a:pt x="459" y="82"/>
                    </a:lnTo>
                    <a:lnTo>
                      <a:pt x="460" y="77"/>
                    </a:lnTo>
                    <a:lnTo>
                      <a:pt x="463" y="65"/>
                    </a:lnTo>
                    <a:lnTo>
                      <a:pt x="454" y="48"/>
                    </a:lnTo>
                    <a:lnTo>
                      <a:pt x="453" y="40"/>
                    </a:lnTo>
                    <a:lnTo>
                      <a:pt x="451" y="36"/>
                    </a:lnTo>
                    <a:lnTo>
                      <a:pt x="447" y="32"/>
                    </a:lnTo>
                    <a:lnTo>
                      <a:pt x="443" y="32"/>
                    </a:lnTo>
                    <a:lnTo>
                      <a:pt x="438" y="31"/>
                    </a:lnTo>
                    <a:lnTo>
                      <a:pt x="434" y="28"/>
                    </a:lnTo>
                    <a:lnTo>
                      <a:pt x="430" y="23"/>
                    </a:lnTo>
                    <a:lnTo>
                      <a:pt x="429" y="17"/>
                    </a:lnTo>
                    <a:lnTo>
                      <a:pt x="423" y="8"/>
                    </a:lnTo>
                    <a:lnTo>
                      <a:pt x="421" y="4"/>
                    </a:lnTo>
                    <a:lnTo>
                      <a:pt x="416" y="0"/>
                    </a:lnTo>
                    <a:lnTo>
                      <a:pt x="412" y="2"/>
                    </a:lnTo>
                    <a:lnTo>
                      <a:pt x="396" y="3"/>
                    </a:lnTo>
                    <a:lnTo>
                      <a:pt x="384" y="8"/>
                    </a:lnTo>
                    <a:lnTo>
                      <a:pt x="378" y="17"/>
                    </a:lnTo>
                    <a:lnTo>
                      <a:pt x="374" y="20"/>
                    </a:lnTo>
                    <a:lnTo>
                      <a:pt x="372" y="24"/>
                    </a:lnTo>
                    <a:lnTo>
                      <a:pt x="364" y="25"/>
                    </a:lnTo>
                    <a:lnTo>
                      <a:pt x="356" y="24"/>
                    </a:lnTo>
                    <a:close/>
                  </a:path>
                </a:pathLst>
              </a:custGeom>
              <a:solidFill>
                <a:srgbClr val="3399FF"/>
              </a:solidFill>
              <a:ln w="6350">
                <a:solidFill>
                  <a:srgbClr val="003366"/>
                </a:solidFill>
                <a:round/>
                <a:headEnd/>
                <a:tailEnd/>
              </a:ln>
            </p:spPr>
            <p:txBody>
              <a:bodyPr/>
              <a:lstStyle/>
              <a:p>
                <a:endParaRPr lang="el-GR"/>
              </a:p>
            </p:txBody>
          </p:sp>
          <p:sp>
            <p:nvSpPr>
              <p:cNvPr id="25830" name="Freeform 317"/>
              <p:cNvSpPr>
                <a:spLocks/>
              </p:cNvSpPr>
              <p:nvPr/>
            </p:nvSpPr>
            <p:spPr bwMode="auto">
              <a:xfrm>
                <a:off x="612" y="2248"/>
                <a:ext cx="154" cy="158"/>
              </a:xfrm>
              <a:custGeom>
                <a:avLst/>
                <a:gdLst>
                  <a:gd name="T0" fmla="*/ 0 w 463"/>
                  <a:gd name="T1" fmla="*/ 0 h 474"/>
                  <a:gd name="T2" fmla="*/ 0 w 463"/>
                  <a:gd name="T3" fmla="*/ 0 h 474"/>
                  <a:gd name="T4" fmla="*/ 0 w 463"/>
                  <a:gd name="T5" fmla="*/ 0 h 474"/>
                  <a:gd name="T6" fmla="*/ 0 w 463"/>
                  <a:gd name="T7" fmla="*/ 0 h 474"/>
                  <a:gd name="T8" fmla="*/ 0 w 463"/>
                  <a:gd name="T9" fmla="*/ 0 h 474"/>
                  <a:gd name="T10" fmla="*/ 0 w 463"/>
                  <a:gd name="T11" fmla="*/ 0 h 474"/>
                  <a:gd name="T12" fmla="*/ 0 w 463"/>
                  <a:gd name="T13" fmla="*/ 0 h 474"/>
                  <a:gd name="T14" fmla="*/ 0 w 463"/>
                  <a:gd name="T15" fmla="*/ 0 h 474"/>
                  <a:gd name="T16" fmla="*/ 0 w 463"/>
                  <a:gd name="T17" fmla="*/ 0 h 474"/>
                  <a:gd name="T18" fmla="*/ 0 w 463"/>
                  <a:gd name="T19" fmla="*/ 0 h 474"/>
                  <a:gd name="T20" fmla="*/ 0 w 463"/>
                  <a:gd name="T21" fmla="*/ 0 h 474"/>
                  <a:gd name="T22" fmla="*/ 0 w 463"/>
                  <a:gd name="T23" fmla="*/ 0 h 474"/>
                  <a:gd name="T24" fmla="*/ 0 w 463"/>
                  <a:gd name="T25" fmla="*/ 0 h 474"/>
                  <a:gd name="T26" fmla="*/ 0 w 463"/>
                  <a:gd name="T27" fmla="*/ 0 h 474"/>
                  <a:gd name="T28" fmla="*/ 0 w 463"/>
                  <a:gd name="T29" fmla="*/ 0 h 474"/>
                  <a:gd name="T30" fmla="*/ 0 w 463"/>
                  <a:gd name="T31" fmla="*/ 0 h 474"/>
                  <a:gd name="T32" fmla="*/ 0 w 463"/>
                  <a:gd name="T33" fmla="*/ 0 h 474"/>
                  <a:gd name="T34" fmla="*/ 0 w 463"/>
                  <a:gd name="T35" fmla="*/ 0 h 474"/>
                  <a:gd name="T36" fmla="*/ 0 w 463"/>
                  <a:gd name="T37" fmla="*/ 0 h 474"/>
                  <a:gd name="T38" fmla="*/ 0 w 463"/>
                  <a:gd name="T39" fmla="*/ 0 h 474"/>
                  <a:gd name="T40" fmla="*/ 0 w 463"/>
                  <a:gd name="T41" fmla="*/ 0 h 474"/>
                  <a:gd name="T42" fmla="*/ 0 w 463"/>
                  <a:gd name="T43" fmla="*/ 0 h 474"/>
                  <a:gd name="T44" fmla="*/ 0 w 463"/>
                  <a:gd name="T45" fmla="*/ 0 h 474"/>
                  <a:gd name="T46" fmla="*/ 0 w 463"/>
                  <a:gd name="T47" fmla="*/ 0 h 474"/>
                  <a:gd name="T48" fmla="*/ 0 w 463"/>
                  <a:gd name="T49" fmla="*/ 0 h 474"/>
                  <a:gd name="T50" fmla="*/ 0 w 463"/>
                  <a:gd name="T51" fmla="*/ 0 h 474"/>
                  <a:gd name="T52" fmla="*/ 0 w 463"/>
                  <a:gd name="T53" fmla="*/ 0 h 474"/>
                  <a:gd name="T54" fmla="*/ 0 w 463"/>
                  <a:gd name="T55" fmla="*/ 0 h 474"/>
                  <a:gd name="T56" fmla="*/ 0 w 463"/>
                  <a:gd name="T57" fmla="*/ 0 h 474"/>
                  <a:gd name="T58" fmla="*/ 0 w 463"/>
                  <a:gd name="T59" fmla="*/ 0 h 474"/>
                  <a:gd name="T60" fmla="*/ 0 w 463"/>
                  <a:gd name="T61" fmla="*/ 0 h 474"/>
                  <a:gd name="T62" fmla="*/ 0 w 463"/>
                  <a:gd name="T63" fmla="*/ 0 h 474"/>
                  <a:gd name="T64" fmla="*/ 0 w 463"/>
                  <a:gd name="T65" fmla="*/ 0 h 474"/>
                  <a:gd name="T66" fmla="*/ 0 w 463"/>
                  <a:gd name="T67" fmla="*/ 0 h 474"/>
                  <a:gd name="T68" fmla="*/ 0 w 463"/>
                  <a:gd name="T69" fmla="*/ 0 h 474"/>
                  <a:gd name="T70" fmla="*/ 0 w 463"/>
                  <a:gd name="T71" fmla="*/ 0 h 474"/>
                  <a:gd name="T72" fmla="*/ 0 w 463"/>
                  <a:gd name="T73" fmla="*/ 0 h 474"/>
                  <a:gd name="T74" fmla="*/ 0 w 463"/>
                  <a:gd name="T75" fmla="*/ 0 h 474"/>
                  <a:gd name="T76" fmla="*/ 0 w 463"/>
                  <a:gd name="T77" fmla="*/ 0 h 474"/>
                  <a:gd name="T78" fmla="*/ 0 w 463"/>
                  <a:gd name="T79" fmla="*/ 0 h 474"/>
                  <a:gd name="T80" fmla="*/ 0 w 463"/>
                  <a:gd name="T81" fmla="*/ 0 h 474"/>
                  <a:gd name="T82" fmla="*/ 0 w 463"/>
                  <a:gd name="T83" fmla="*/ 0 h 474"/>
                  <a:gd name="T84" fmla="*/ 0 w 463"/>
                  <a:gd name="T85" fmla="*/ 0 h 474"/>
                  <a:gd name="T86" fmla="*/ 0 w 463"/>
                  <a:gd name="T87" fmla="*/ 0 h 474"/>
                  <a:gd name="T88" fmla="*/ 0 w 463"/>
                  <a:gd name="T89" fmla="*/ 0 h 474"/>
                  <a:gd name="T90" fmla="*/ 0 w 463"/>
                  <a:gd name="T91" fmla="*/ 0 h 474"/>
                  <a:gd name="T92" fmla="*/ 0 w 463"/>
                  <a:gd name="T93" fmla="*/ 0 h 474"/>
                  <a:gd name="T94" fmla="*/ 0 w 463"/>
                  <a:gd name="T95" fmla="*/ 0 h 474"/>
                  <a:gd name="T96" fmla="*/ 0 w 463"/>
                  <a:gd name="T97" fmla="*/ 0 h 474"/>
                  <a:gd name="T98" fmla="*/ 0 w 463"/>
                  <a:gd name="T99" fmla="*/ 0 h 474"/>
                  <a:gd name="T100" fmla="*/ 0 w 463"/>
                  <a:gd name="T101" fmla="*/ 0 h 474"/>
                  <a:gd name="T102" fmla="*/ 0 w 463"/>
                  <a:gd name="T103" fmla="*/ 0 h 474"/>
                  <a:gd name="T104" fmla="*/ 0 w 463"/>
                  <a:gd name="T105" fmla="*/ 0 h 474"/>
                  <a:gd name="T106" fmla="*/ 0 w 463"/>
                  <a:gd name="T107" fmla="*/ 0 h 474"/>
                  <a:gd name="T108" fmla="*/ 0 w 463"/>
                  <a:gd name="T109" fmla="*/ 0 h 474"/>
                  <a:gd name="T110" fmla="*/ 0 w 463"/>
                  <a:gd name="T111" fmla="*/ 0 h 474"/>
                  <a:gd name="T112" fmla="*/ 0 w 463"/>
                  <a:gd name="T113" fmla="*/ 0 h 474"/>
                  <a:gd name="T114" fmla="*/ 0 w 463"/>
                  <a:gd name="T115" fmla="*/ 0 h 474"/>
                  <a:gd name="T116" fmla="*/ 0 w 463"/>
                  <a:gd name="T117" fmla="*/ 0 h 474"/>
                  <a:gd name="T118" fmla="*/ 0 w 463"/>
                  <a:gd name="T119" fmla="*/ 0 h 474"/>
                  <a:gd name="T120" fmla="*/ 0 w 463"/>
                  <a:gd name="T121" fmla="*/ 0 h 474"/>
                  <a:gd name="T122" fmla="*/ 0 w 463"/>
                  <a:gd name="T123" fmla="*/ 0 h 4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3"/>
                  <a:gd name="T187" fmla="*/ 0 h 474"/>
                  <a:gd name="T188" fmla="*/ 463 w 463"/>
                  <a:gd name="T189" fmla="*/ 474 h 4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3" h="474">
                    <a:moveTo>
                      <a:pt x="327" y="19"/>
                    </a:moveTo>
                    <a:lnTo>
                      <a:pt x="310" y="25"/>
                    </a:lnTo>
                    <a:lnTo>
                      <a:pt x="298" y="35"/>
                    </a:lnTo>
                    <a:lnTo>
                      <a:pt x="287" y="45"/>
                    </a:lnTo>
                    <a:lnTo>
                      <a:pt x="281" y="57"/>
                    </a:lnTo>
                    <a:lnTo>
                      <a:pt x="277" y="74"/>
                    </a:lnTo>
                    <a:lnTo>
                      <a:pt x="269" y="86"/>
                    </a:lnTo>
                    <a:lnTo>
                      <a:pt x="269" y="101"/>
                    </a:lnTo>
                    <a:lnTo>
                      <a:pt x="270" y="109"/>
                    </a:lnTo>
                    <a:lnTo>
                      <a:pt x="274" y="115"/>
                    </a:lnTo>
                    <a:lnTo>
                      <a:pt x="278" y="119"/>
                    </a:lnTo>
                    <a:lnTo>
                      <a:pt x="285" y="121"/>
                    </a:lnTo>
                    <a:lnTo>
                      <a:pt x="294" y="123"/>
                    </a:lnTo>
                    <a:lnTo>
                      <a:pt x="287" y="150"/>
                    </a:lnTo>
                    <a:lnTo>
                      <a:pt x="290" y="156"/>
                    </a:lnTo>
                    <a:lnTo>
                      <a:pt x="296" y="163"/>
                    </a:lnTo>
                    <a:lnTo>
                      <a:pt x="303" y="164"/>
                    </a:lnTo>
                    <a:lnTo>
                      <a:pt x="315" y="166"/>
                    </a:lnTo>
                    <a:lnTo>
                      <a:pt x="312" y="168"/>
                    </a:lnTo>
                    <a:lnTo>
                      <a:pt x="310" y="172"/>
                    </a:lnTo>
                    <a:lnTo>
                      <a:pt x="307" y="172"/>
                    </a:lnTo>
                    <a:lnTo>
                      <a:pt x="306" y="172"/>
                    </a:lnTo>
                    <a:lnTo>
                      <a:pt x="306" y="174"/>
                    </a:lnTo>
                    <a:lnTo>
                      <a:pt x="303" y="174"/>
                    </a:lnTo>
                    <a:lnTo>
                      <a:pt x="302" y="174"/>
                    </a:lnTo>
                    <a:lnTo>
                      <a:pt x="302" y="175"/>
                    </a:lnTo>
                    <a:lnTo>
                      <a:pt x="283" y="176"/>
                    </a:lnTo>
                    <a:lnTo>
                      <a:pt x="274" y="183"/>
                    </a:lnTo>
                    <a:lnTo>
                      <a:pt x="266" y="191"/>
                    </a:lnTo>
                    <a:lnTo>
                      <a:pt x="261" y="197"/>
                    </a:lnTo>
                    <a:lnTo>
                      <a:pt x="250" y="205"/>
                    </a:lnTo>
                    <a:lnTo>
                      <a:pt x="238" y="199"/>
                    </a:lnTo>
                    <a:lnTo>
                      <a:pt x="246" y="200"/>
                    </a:lnTo>
                    <a:lnTo>
                      <a:pt x="251" y="189"/>
                    </a:lnTo>
                    <a:lnTo>
                      <a:pt x="251" y="184"/>
                    </a:lnTo>
                    <a:lnTo>
                      <a:pt x="250" y="182"/>
                    </a:lnTo>
                    <a:lnTo>
                      <a:pt x="253" y="180"/>
                    </a:lnTo>
                    <a:lnTo>
                      <a:pt x="257" y="180"/>
                    </a:lnTo>
                    <a:lnTo>
                      <a:pt x="259" y="178"/>
                    </a:lnTo>
                    <a:lnTo>
                      <a:pt x="259" y="176"/>
                    </a:lnTo>
                    <a:lnTo>
                      <a:pt x="261" y="176"/>
                    </a:lnTo>
                    <a:lnTo>
                      <a:pt x="263" y="176"/>
                    </a:lnTo>
                    <a:lnTo>
                      <a:pt x="263" y="174"/>
                    </a:lnTo>
                    <a:lnTo>
                      <a:pt x="263" y="172"/>
                    </a:lnTo>
                    <a:lnTo>
                      <a:pt x="265" y="172"/>
                    </a:lnTo>
                    <a:lnTo>
                      <a:pt x="267" y="170"/>
                    </a:lnTo>
                    <a:lnTo>
                      <a:pt x="267" y="166"/>
                    </a:lnTo>
                    <a:lnTo>
                      <a:pt x="269" y="163"/>
                    </a:lnTo>
                    <a:lnTo>
                      <a:pt x="267" y="154"/>
                    </a:lnTo>
                    <a:lnTo>
                      <a:pt x="266" y="147"/>
                    </a:lnTo>
                    <a:lnTo>
                      <a:pt x="262" y="143"/>
                    </a:lnTo>
                    <a:lnTo>
                      <a:pt x="259" y="144"/>
                    </a:lnTo>
                    <a:lnTo>
                      <a:pt x="254" y="143"/>
                    </a:lnTo>
                    <a:lnTo>
                      <a:pt x="251" y="141"/>
                    </a:lnTo>
                    <a:lnTo>
                      <a:pt x="249" y="137"/>
                    </a:lnTo>
                    <a:lnTo>
                      <a:pt x="249" y="133"/>
                    </a:lnTo>
                    <a:lnTo>
                      <a:pt x="238" y="115"/>
                    </a:lnTo>
                    <a:lnTo>
                      <a:pt x="236" y="107"/>
                    </a:lnTo>
                    <a:lnTo>
                      <a:pt x="234" y="103"/>
                    </a:lnTo>
                    <a:lnTo>
                      <a:pt x="232" y="100"/>
                    </a:lnTo>
                    <a:lnTo>
                      <a:pt x="230" y="100"/>
                    </a:lnTo>
                    <a:lnTo>
                      <a:pt x="224" y="101"/>
                    </a:lnTo>
                    <a:lnTo>
                      <a:pt x="218" y="105"/>
                    </a:lnTo>
                    <a:lnTo>
                      <a:pt x="213" y="111"/>
                    </a:lnTo>
                    <a:lnTo>
                      <a:pt x="208" y="123"/>
                    </a:lnTo>
                    <a:lnTo>
                      <a:pt x="203" y="134"/>
                    </a:lnTo>
                    <a:lnTo>
                      <a:pt x="197" y="150"/>
                    </a:lnTo>
                    <a:lnTo>
                      <a:pt x="193" y="159"/>
                    </a:lnTo>
                    <a:lnTo>
                      <a:pt x="191" y="171"/>
                    </a:lnTo>
                    <a:lnTo>
                      <a:pt x="183" y="197"/>
                    </a:lnTo>
                    <a:lnTo>
                      <a:pt x="175" y="205"/>
                    </a:lnTo>
                    <a:lnTo>
                      <a:pt x="167" y="219"/>
                    </a:lnTo>
                    <a:lnTo>
                      <a:pt x="162" y="225"/>
                    </a:lnTo>
                    <a:lnTo>
                      <a:pt x="158" y="234"/>
                    </a:lnTo>
                    <a:lnTo>
                      <a:pt x="152" y="244"/>
                    </a:lnTo>
                    <a:lnTo>
                      <a:pt x="148" y="256"/>
                    </a:lnTo>
                    <a:lnTo>
                      <a:pt x="155" y="260"/>
                    </a:lnTo>
                    <a:lnTo>
                      <a:pt x="164" y="258"/>
                    </a:lnTo>
                    <a:lnTo>
                      <a:pt x="171" y="262"/>
                    </a:lnTo>
                    <a:lnTo>
                      <a:pt x="172" y="265"/>
                    </a:lnTo>
                    <a:lnTo>
                      <a:pt x="175" y="270"/>
                    </a:lnTo>
                    <a:lnTo>
                      <a:pt x="177" y="282"/>
                    </a:lnTo>
                    <a:lnTo>
                      <a:pt x="155" y="266"/>
                    </a:lnTo>
                    <a:lnTo>
                      <a:pt x="152" y="282"/>
                    </a:lnTo>
                    <a:lnTo>
                      <a:pt x="154" y="294"/>
                    </a:lnTo>
                    <a:lnTo>
                      <a:pt x="154" y="307"/>
                    </a:lnTo>
                    <a:lnTo>
                      <a:pt x="183" y="322"/>
                    </a:lnTo>
                    <a:lnTo>
                      <a:pt x="150" y="310"/>
                    </a:lnTo>
                    <a:lnTo>
                      <a:pt x="140" y="310"/>
                    </a:lnTo>
                    <a:lnTo>
                      <a:pt x="138" y="311"/>
                    </a:lnTo>
                    <a:lnTo>
                      <a:pt x="138" y="315"/>
                    </a:lnTo>
                    <a:lnTo>
                      <a:pt x="135" y="320"/>
                    </a:lnTo>
                    <a:lnTo>
                      <a:pt x="131" y="326"/>
                    </a:lnTo>
                    <a:lnTo>
                      <a:pt x="127" y="328"/>
                    </a:lnTo>
                    <a:lnTo>
                      <a:pt x="128" y="332"/>
                    </a:lnTo>
                    <a:lnTo>
                      <a:pt x="132" y="335"/>
                    </a:lnTo>
                    <a:lnTo>
                      <a:pt x="140" y="338"/>
                    </a:lnTo>
                    <a:lnTo>
                      <a:pt x="156" y="340"/>
                    </a:lnTo>
                    <a:lnTo>
                      <a:pt x="162" y="342"/>
                    </a:lnTo>
                    <a:lnTo>
                      <a:pt x="168" y="344"/>
                    </a:lnTo>
                    <a:lnTo>
                      <a:pt x="176" y="347"/>
                    </a:lnTo>
                    <a:lnTo>
                      <a:pt x="180" y="350"/>
                    </a:lnTo>
                    <a:lnTo>
                      <a:pt x="162" y="348"/>
                    </a:lnTo>
                    <a:lnTo>
                      <a:pt x="156" y="356"/>
                    </a:lnTo>
                    <a:lnTo>
                      <a:pt x="151" y="363"/>
                    </a:lnTo>
                    <a:lnTo>
                      <a:pt x="148" y="369"/>
                    </a:lnTo>
                    <a:lnTo>
                      <a:pt x="143" y="373"/>
                    </a:lnTo>
                    <a:lnTo>
                      <a:pt x="139" y="376"/>
                    </a:lnTo>
                    <a:lnTo>
                      <a:pt x="130" y="377"/>
                    </a:lnTo>
                    <a:lnTo>
                      <a:pt x="126" y="383"/>
                    </a:lnTo>
                    <a:lnTo>
                      <a:pt x="124" y="388"/>
                    </a:lnTo>
                    <a:lnTo>
                      <a:pt x="127" y="397"/>
                    </a:lnTo>
                    <a:lnTo>
                      <a:pt x="127" y="400"/>
                    </a:lnTo>
                    <a:lnTo>
                      <a:pt x="127" y="401"/>
                    </a:lnTo>
                    <a:lnTo>
                      <a:pt x="128" y="404"/>
                    </a:lnTo>
                    <a:lnTo>
                      <a:pt x="127" y="406"/>
                    </a:lnTo>
                    <a:lnTo>
                      <a:pt x="127" y="410"/>
                    </a:lnTo>
                    <a:lnTo>
                      <a:pt x="124" y="412"/>
                    </a:lnTo>
                    <a:lnTo>
                      <a:pt x="122" y="414"/>
                    </a:lnTo>
                    <a:lnTo>
                      <a:pt x="118" y="414"/>
                    </a:lnTo>
                    <a:lnTo>
                      <a:pt x="115" y="414"/>
                    </a:lnTo>
                    <a:lnTo>
                      <a:pt x="114" y="414"/>
                    </a:lnTo>
                    <a:lnTo>
                      <a:pt x="114" y="416"/>
                    </a:lnTo>
                    <a:lnTo>
                      <a:pt x="103" y="414"/>
                    </a:lnTo>
                    <a:lnTo>
                      <a:pt x="95" y="410"/>
                    </a:lnTo>
                    <a:lnTo>
                      <a:pt x="87" y="404"/>
                    </a:lnTo>
                    <a:lnTo>
                      <a:pt x="83" y="397"/>
                    </a:lnTo>
                    <a:lnTo>
                      <a:pt x="78" y="389"/>
                    </a:lnTo>
                    <a:lnTo>
                      <a:pt x="73" y="385"/>
                    </a:lnTo>
                    <a:lnTo>
                      <a:pt x="66" y="384"/>
                    </a:lnTo>
                    <a:lnTo>
                      <a:pt x="58" y="388"/>
                    </a:lnTo>
                    <a:lnTo>
                      <a:pt x="48" y="391"/>
                    </a:lnTo>
                    <a:lnTo>
                      <a:pt x="41" y="396"/>
                    </a:lnTo>
                    <a:lnTo>
                      <a:pt x="37" y="401"/>
                    </a:lnTo>
                    <a:lnTo>
                      <a:pt x="36" y="406"/>
                    </a:lnTo>
                    <a:lnTo>
                      <a:pt x="36" y="409"/>
                    </a:lnTo>
                    <a:lnTo>
                      <a:pt x="40" y="412"/>
                    </a:lnTo>
                    <a:lnTo>
                      <a:pt x="44" y="412"/>
                    </a:lnTo>
                    <a:lnTo>
                      <a:pt x="52" y="412"/>
                    </a:lnTo>
                    <a:lnTo>
                      <a:pt x="70" y="408"/>
                    </a:lnTo>
                    <a:lnTo>
                      <a:pt x="78" y="409"/>
                    </a:lnTo>
                    <a:lnTo>
                      <a:pt x="87" y="413"/>
                    </a:lnTo>
                    <a:lnTo>
                      <a:pt x="94" y="416"/>
                    </a:lnTo>
                    <a:lnTo>
                      <a:pt x="97" y="417"/>
                    </a:lnTo>
                    <a:lnTo>
                      <a:pt x="101" y="420"/>
                    </a:lnTo>
                    <a:lnTo>
                      <a:pt x="106" y="421"/>
                    </a:lnTo>
                    <a:lnTo>
                      <a:pt x="111" y="422"/>
                    </a:lnTo>
                    <a:lnTo>
                      <a:pt x="119" y="436"/>
                    </a:lnTo>
                    <a:lnTo>
                      <a:pt x="111" y="430"/>
                    </a:lnTo>
                    <a:lnTo>
                      <a:pt x="102" y="428"/>
                    </a:lnTo>
                    <a:lnTo>
                      <a:pt x="93" y="421"/>
                    </a:lnTo>
                    <a:lnTo>
                      <a:pt x="85" y="418"/>
                    </a:lnTo>
                    <a:lnTo>
                      <a:pt x="80" y="417"/>
                    </a:lnTo>
                    <a:lnTo>
                      <a:pt x="76" y="418"/>
                    </a:lnTo>
                    <a:lnTo>
                      <a:pt x="66" y="422"/>
                    </a:lnTo>
                    <a:lnTo>
                      <a:pt x="56" y="425"/>
                    </a:lnTo>
                    <a:lnTo>
                      <a:pt x="45" y="426"/>
                    </a:lnTo>
                    <a:lnTo>
                      <a:pt x="35" y="425"/>
                    </a:lnTo>
                    <a:lnTo>
                      <a:pt x="24" y="422"/>
                    </a:lnTo>
                    <a:lnTo>
                      <a:pt x="17" y="421"/>
                    </a:lnTo>
                    <a:lnTo>
                      <a:pt x="12" y="424"/>
                    </a:lnTo>
                    <a:lnTo>
                      <a:pt x="0" y="430"/>
                    </a:lnTo>
                    <a:lnTo>
                      <a:pt x="20" y="444"/>
                    </a:lnTo>
                    <a:lnTo>
                      <a:pt x="37" y="445"/>
                    </a:lnTo>
                    <a:lnTo>
                      <a:pt x="41" y="445"/>
                    </a:lnTo>
                    <a:lnTo>
                      <a:pt x="46" y="446"/>
                    </a:lnTo>
                    <a:lnTo>
                      <a:pt x="54" y="446"/>
                    </a:lnTo>
                    <a:lnTo>
                      <a:pt x="57" y="444"/>
                    </a:lnTo>
                    <a:lnTo>
                      <a:pt x="57" y="441"/>
                    </a:lnTo>
                    <a:lnTo>
                      <a:pt x="57" y="440"/>
                    </a:lnTo>
                    <a:lnTo>
                      <a:pt x="58" y="440"/>
                    </a:lnTo>
                    <a:lnTo>
                      <a:pt x="57" y="436"/>
                    </a:lnTo>
                    <a:lnTo>
                      <a:pt x="61" y="433"/>
                    </a:lnTo>
                    <a:lnTo>
                      <a:pt x="73" y="432"/>
                    </a:lnTo>
                    <a:lnTo>
                      <a:pt x="85" y="432"/>
                    </a:lnTo>
                    <a:lnTo>
                      <a:pt x="94" y="434"/>
                    </a:lnTo>
                    <a:lnTo>
                      <a:pt x="102" y="437"/>
                    </a:lnTo>
                    <a:lnTo>
                      <a:pt x="109" y="444"/>
                    </a:lnTo>
                    <a:lnTo>
                      <a:pt x="114" y="449"/>
                    </a:lnTo>
                    <a:lnTo>
                      <a:pt x="122" y="451"/>
                    </a:lnTo>
                    <a:lnTo>
                      <a:pt x="130" y="449"/>
                    </a:lnTo>
                    <a:lnTo>
                      <a:pt x="138" y="444"/>
                    </a:lnTo>
                    <a:lnTo>
                      <a:pt x="144" y="436"/>
                    </a:lnTo>
                    <a:lnTo>
                      <a:pt x="148" y="428"/>
                    </a:lnTo>
                    <a:lnTo>
                      <a:pt x="150" y="420"/>
                    </a:lnTo>
                    <a:lnTo>
                      <a:pt x="151" y="414"/>
                    </a:lnTo>
                    <a:lnTo>
                      <a:pt x="151" y="408"/>
                    </a:lnTo>
                    <a:lnTo>
                      <a:pt x="156" y="404"/>
                    </a:lnTo>
                    <a:lnTo>
                      <a:pt x="159" y="403"/>
                    </a:lnTo>
                    <a:lnTo>
                      <a:pt x="164" y="404"/>
                    </a:lnTo>
                    <a:lnTo>
                      <a:pt x="177" y="408"/>
                    </a:lnTo>
                    <a:lnTo>
                      <a:pt x="184" y="408"/>
                    </a:lnTo>
                    <a:lnTo>
                      <a:pt x="193" y="408"/>
                    </a:lnTo>
                    <a:lnTo>
                      <a:pt x="203" y="406"/>
                    </a:lnTo>
                    <a:lnTo>
                      <a:pt x="213" y="404"/>
                    </a:lnTo>
                    <a:lnTo>
                      <a:pt x="229" y="397"/>
                    </a:lnTo>
                    <a:lnTo>
                      <a:pt x="245" y="396"/>
                    </a:lnTo>
                    <a:lnTo>
                      <a:pt x="258" y="399"/>
                    </a:lnTo>
                    <a:lnTo>
                      <a:pt x="263" y="401"/>
                    </a:lnTo>
                    <a:lnTo>
                      <a:pt x="270" y="406"/>
                    </a:lnTo>
                    <a:lnTo>
                      <a:pt x="273" y="416"/>
                    </a:lnTo>
                    <a:lnTo>
                      <a:pt x="279" y="422"/>
                    </a:lnTo>
                    <a:lnTo>
                      <a:pt x="287" y="424"/>
                    </a:lnTo>
                    <a:lnTo>
                      <a:pt x="298" y="422"/>
                    </a:lnTo>
                    <a:lnTo>
                      <a:pt x="306" y="418"/>
                    </a:lnTo>
                    <a:lnTo>
                      <a:pt x="312" y="417"/>
                    </a:lnTo>
                    <a:lnTo>
                      <a:pt x="316" y="416"/>
                    </a:lnTo>
                    <a:lnTo>
                      <a:pt x="320" y="417"/>
                    </a:lnTo>
                    <a:lnTo>
                      <a:pt x="326" y="422"/>
                    </a:lnTo>
                    <a:lnTo>
                      <a:pt x="328" y="424"/>
                    </a:lnTo>
                    <a:lnTo>
                      <a:pt x="332" y="426"/>
                    </a:lnTo>
                    <a:lnTo>
                      <a:pt x="337" y="429"/>
                    </a:lnTo>
                    <a:lnTo>
                      <a:pt x="344" y="432"/>
                    </a:lnTo>
                    <a:lnTo>
                      <a:pt x="348" y="433"/>
                    </a:lnTo>
                    <a:lnTo>
                      <a:pt x="351" y="440"/>
                    </a:lnTo>
                    <a:lnTo>
                      <a:pt x="349" y="446"/>
                    </a:lnTo>
                    <a:lnTo>
                      <a:pt x="348" y="457"/>
                    </a:lnTo>
                    <a:lnTo>
                      <a:pt x="344" y="461"/>
                    </a:lnTo>
                    <a:lnTo>
                      <a:pt x="345" y="465"/>
                    </a:lnTo>
                    <a:lnTo>
                      <a:pt x="349" y="467"/>
                    </a:lnTo>
                    <a:lnTo>
                      <a:pt x="356" y="471"/>
                    </a:lnTo>
                    <a:lnTo>
                      <a:pt x="363" y="474"/>
                    </a:lnTo>
                    <a:lnTo>
                      <a:pt x="363" y="459"/>
                    </a:lnTo>
                    <a:lnTo>
                      <a:pt x="365" y="448"/>
                    </a:lnTo>
                    <a:lnTo>
                      <a:pt x="368" y="436"/>
                    </a:lnTo>
                    <a:lnTo>
                      <a:pt x="373" y="426"/>
                    </a:lnTo>
                    <a:lnTo>
                      <a:pt x="380" y="413"/>
                    </a:lnTo>
                    <a:lnTo>
                      <a:pt x="385" y="403"/>
                    </a:lnTo>
                    <a:lnTo>
                      <a:pt x="389" y="393"/>
                    </a:lnTo>
                    <a:lnTo>
                      <a:pt x="392" y="387"/>
                    </a:lnTo>
                    <a:lnTo>
                      <a:pt x="393" y="375"/>
                    </a:lnTo>
                    <a:lnTo>
                      <a:pt x="392" y="364"/>
                    </a:lnTo>
                    <a:lnTo>
                      <a:pt x="388" y="354"/>
                    </a:lnTo>
                    <a:lnTo>
                      <a:pt x="384" y="346"/>
                    </a:lnTo>
                    <a:lnTo>
                      <a:pt x="376" y="335"/>
                    </a:lnTo>
                    <a:lnTo>
                      <a:pt x="372" y="328"/>
                    </a:lnTo>
                    <a:lnTo>
                      <a:pt x="369" y="322"/>
                    </a:lnTo>
                    <a:lnTo>
                      <a:pt x="369" y="319"/>
                    </a:lnTo>
                    <a:lnTo>
                      <a:pt x="373" y="313"/>
                    </a:lnTo>
                    <a:lnTo>
                      <a:pt x="385" y="307"/>
                    </a:lnTo>
                    <a:lnTo>
                      <a:pt x="405" y="303"/>
                    </a:lnTo>
                    <a:lnTo>
                      <a:pt x="435" y="301"/>
                    </a:lnTo>
                    <a:lnTo>
                      <a:pt x="438" y="298"/>
                    </a:lnTo>
                    <a:lnTo>
                      <a:pt x="441" y="297"/>
                    </a:lnTo>
                    <a:lnTo>
                      <a:pt x="441" y="294"/>
                    </a:lnTo>
                    <a:lnTo>
                      <a:pt x="441" y="293"/>
                    </a:lnTo>
                    <a:lnTo>
                      <a:pt x="442" y="293"/>
                    </a:lnTo>
                    <a:lnTo>
                      <a:pt x="445" y="289"/>
                    </a:lnTo>
                    <a:lnTo>
                      <a:pt x="445" y="282"/>
                    </a:lnTo>
                    <a:lnTo>
                      <a:pt x="445" y="275"/>
                    </a:lnTo>
                    <a:lnTo>
                      <a:pt x="443" y="270"/>
                    </a:lnTo>
                    <a:lnTo>
                      <a:pt x="443" y="266"/>
                    </a:lnTo>
                    <a:lnTo>
                      <a:pt x="442" y="261"/>
                    </a:lnTo>
                    <a:lnTo>
                      <a:pt x="442" y="257"/>
                    </a:lnTo>
                    <a:lnTo>
                      <a:pt x="417" y="244"/>
                    </a:lnTo>
                    <a:lnTo>
                      <a:pt x="426" y="224"/>
                    </a:lnTo>
                    <a:lnTo>
                      <a:pt x="433" y="216"/>
                    </a:lnTo>
                    <a:lnTo>
                      <a:pt x="433" y="213"/>
                    </a:lnTo>
                    <a:lnTo>
                      <a:pt x="433" y="212"/>
                    </a:lnTo>
                    <a:lnTo>
                      <a:pt x="434" y="212"/>
                    </a:lnTo>
                    <a:lnTo>
                      <a:pt x="437" y="209"/>
                    </a:lnTo>
                    <a:lnTo>
                      <a:pt x="437" y="204"/>
                    </a:lnTo>
                    <a:lnTo>
                      <a:pt x="437" y="200"/>
                    </a:lnTo>
                    <a:lnTo>
                      <a:pt x="435" y="192"/>
                    </a:lnTo>
                    <a:lnTo>
                      <a:pt x="413" y="182"/>
                    </a:lnTo>
                    <a:lnTo>
                      <a:pt x="418" y="171"/>
                    </a:lnTo>
                    <a:lnTo>
                      <a:pt x="427" y="164"/>
                    </a:lnTo>
                    <a:lnTo>
                      <a:pt x="433" y="163"/>
                    </a:lnTo>
                    <a:lnTo>
                      <a:pt x="441" y="166"/>
                    </a:lnTo>
                    <a:lnTo>
                      <a:pt x="445" y="166"/>
                    </a:lnTo>
                    <a:lnTo>
                      <a:pt x="449" y="166"/>
                    </a:lnTo>
                    <a:lnTo>
                      <a:pt x="451" y="163"/>
                    </a:lnTo>
                    <a:lnTo>
                      <a:pt x="454" y="159"/>
                    </a:lnTo>
                    <a:lnTo>
                      <a:pt x="454" y="152"/>
                    </a:lnTo>
                    <a:lnTo>
                      <a:pt x="454" y="146"/>
                    </a:lnTo>
                    <a:lnTo>
                      <a:pt x="453" y="141"/>
                    </a:lnTo>
                    <a:lnTo>
                      <a:pt x="453" y="137"/>
                    </a:lnTo>
                    <a:lnTo>
                      <a:pt x="451" y="131"/>
                    </a:lnTo>
                    <a:lnTo>
                      <a:pt x="451" y="127"/>
                    </a:lnTo>
                    <a:lnTo>
                      <a:pt x="454" y="119"/>
                    </a:lnTo>
                    <a:lnTo>
                      <a:pt x="454" y="114"/>
                    </a:lnTo>
                    <a:lnTo>
                      <a:pt x="457" y="107"/>
                    </a:lnTo>
                    <a:lnTo>
                      <a:pt x="459" y="89"/>
                    </a:lnTo>
                    <a:lnTo>
                      <a:pt x="459" y="82"/>
                    </a:lnTo>
                    <a:lnTo>
                      <a:pt x="460" y="77"/>
                    </a:lnTo>
                    <a:lnTo>
                      <a:pt x="463" y="65"/>
                    </a:lnTo>
                    <a:lnTo>
                      <a:pt x="454" y="48"/>
                    </a:lnTo>
                    <a:lnTo>
                      <a:pt x="453" y="40"/>
                    </a:lnTo>
                    <a:lnTo>
                      <a:pt x="451" y="36"/>
                    </a:lnTo>
                    <a:lnTo>
                      <a:pt x="447" y="32"/>
                    </a:lnTo>
                    <a:lnTo>
                      <a:pt x="443" y="32"/>
                    </a:lnTo>
                    <a:lnTo>
                      <a:pt x="438" y="31"/>
                    </a:lnTo>
                    <a:lnTo>
                      <a:pt x="434" y="28"/>
                    </a:lnTo>
                    <a:lnTo>
                      <a:pt x="430" y="23"/>
                    </a:lnTo>
                    <a:lnTo>
                      <a:pt x="429" y="17"/>
                    </a:lnTo>
                    <a:lnTo>
                      <a:pt x="423" y="8"/>
                    </a:lnTo>
                    <a:lnTo>
                      <a:pt x="421" y="4"/>
                    </a:lnTo>
                    <a:lnTo>
                      <a:pt x="416" y="0"/>
                    </a:lnTo>
                    <a:lnTo>
                      <a:pt x="412" y="2"/>
                    </a:lnTo>
                    <a:lnTo>
                      <a:pt x="396" y="3"/>
                    </a:lnTo>
                    <a:lnTo>
                      <a:pt x="384" y="8"/>
                    </a:lnTo>
                    <a:lnTo>
                      <a:pt x="378" y="17"/>
                    </a:lnTo>
                    <a:lnTo>
                      <a:pt x="374" y="20"/>
                    </a:lnTo>
                    <a:lnTo>
                      <a:pt x="372" y="24"/>
                    </a:lnTo>
                    <a:lnTo>
                      <a:pt x="364" y="25"/>
                    </a:lnTo>
                    <a:lnTo>
                      <a:pt x="356" y="24"/>
                    </a:lnTo>
                    <a:lnTo>
                      <a:pt x="345" y="20"/>
                    </a:lnTo>
                    <a:lnTo>
                      <a:pt x="337" y="19"/>
                    </a:lnTo>
                    <a:lnTo>
                      <a:pt x="331" y="17"/>
                    </a:lnTo>
                    <a:lnTo>
                      <a:pt x="327" y="19"/>
                    </a:lnTo>
                  </a:path>
                </a:pathLst>
              </a:custGeom>
              <a:solidFill>
                <a:srgbClr val="3399FF"/>
              </a:solidFill>
              <a:ln w="6350">
                <a:solidFill>
                  <a:srgbClr val="003366"/>
                </a:solidFill>
                <a:round/>
                <a:headEnd/>
                <a:tailEnd/>
              </a:ln>
            </p:spPr>
            <p:txBody>
              <a:bodyPr/>
              <a:lstStyle/>
              <a:p>
                <a:endParaRPr lang="el-GR"/>
              </a:p>
            </p:txBody>
          </p:sp>
          <p:sp>
            <p:nvSpPr>
              <p:cNvPr id="25831" name="Freeform 318"/>
              <p:cNvSpPr>
                <a:spLocks/>
              </p:cNvSpPr>
              <p:nvPr/>
            </p:nvSpPr>
            <p:spPr bwMode="auto">
              <a:xfrm>
                <a:off x="640" y="2367"/>
                <a:ext cx="13" cy="9"/>
              </a:xfrm>
              <a:custGeom>
                <a:avLst/>
                <a:gdLst>
                  <a:gd name="T0" fmla="*/ 0 w 38"/>
                  <a:gd name="T1" fmla="*/ 0 h 28"/>
                  <a:gd name="T2" fmla="*/ 0 w 38"/>
                  <a:gd name="T3" fmla="*/ 0 h 28"/>
                  <a:gd name="T4" fmla="*/ 0 w 38"/>
                  <a:gd name="T5" fmla="*/ 0 h 28"/>
                  <a:gd name="T6" fmla="*/ 0 w 38"/>
                  <a:gd name="T7" fmla="*/ 0 h 28"/>
                  <a:gd name="T8" fmla="*/ 0 w 38"/>
                  <a:gd name="T9" fmla="*/ 0 h 28"/>
                  <a:gd name="T10" fmla="*/ 0 w 38"/>
                  <a:gd name="T11" fmla="*/ 0 h 28"/>
                  <a:gd name="T12" fmla="*/ 0 w 38"/>
                  <a:gd name="T13" fmla="*/ 0 h 28"/>
                  <a:gd name="T14" fmla="*/ 0 w 38"/>
                  <a:gd name="T15" fmla="*/ 0 h 28"/>
                  <a:gd name="T16" fmla="*/ 0 w 38"/>
                  <a:gd name="T17" fmla="*/ 0 h 28"/>
                  <a:gd name="T18" fmla="*/ 0 w 38"/>
                  <a:gd name="T19" fmla="*/ 0 h 28"/>
                  <a:gd name="T20" fmla="*/ 0 w 38"/>
                  <a:gd name="T21" fmla="*/ 0 h 28"/>
                  <a:gd name="T22" fmla="*/ 0 w 38"/>
                  <a:gd name="T23" fmla="*/ 0 h 28"/>
                  <a:gd name="T24" fmla="*/ 0 w 38"/>
                  <a:gd name="T25" fmla="*/ 0 h 28"/>
                  <a:gd name="T26" fmla="*/ 0 w 38"/>
                  <a:gd name="T27" fmla="*/ 0 h 28"/>
                  <a:gd name="T28" fmla="*/ 0 w 38"/>
                  <a:gd name="T29" fmla="*/ 0 h 28"/>
                  <a:gd name="T30" fmla="*/ 0 w 38"/>
                  <a:gd name="T31" fmla="*/ 0 h 28"/>
                  <a:gd name="T32" fmla="*/ 0 w 38"/>
                  <a:gd name="T33" fmla="*/ 0 h 28"/>
                  <a:gd name="T34" fmla="*/ 0 w 38"/>
                  <a:gd name="T35" fmla="*/ 0 h 28"/>
                  <a:gd name="T36" fmla="*/ 0 w 38"/>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28"/>
                  <a:gd name="T59" fmla="*/ 38 w 38"/>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28">
                    <a:moveTo>
                      <a:pt x="38" y="21"/>
                    </a:moveTo>
                    <a:lnTo>
                      <a:pt x="37" y="12"/>
                    </a:lnTo>
                    <a:lnTo>
                      <a:pt x="36" y="8"/>
                    </a:lnTo>
                    <a:lnTo>
                      <a:pt x="25" y="0"/>
                    </a:lnTo>
                    <a:lnTo>
                      <a:pt x="14" y="0"/>
                    </a:lnTo>
                    <a:lnTo>
                      <a:pt x="2" y="6"/>
                    </a:lnTo>
                    <a:lnTo>
                      <a:pt x="0" y="12"/>
                    </a:lnTo>
                    <a:lnTo>
                      <a:pt x="4" y="15"/>
                    </a:lnTo>
                    <a:lnTo>
                      <a:pt x="10" y="15"/>
                    </a:lnTo>
                    <a:lnTo>
                      <a:pt x="20" y="17"/>
                    </a:lnTo>
                    <a:lnTo>
                      <a:pt x="22" y="20"/>
                    </a:lnTo>
                    <a:lnTo>
                      <a:pt x="26" y="23"/>
                    </a:lnTo>
                    <a:lnTo>
                      <a:pt x="32" y="27"/>
                    </a:lnTo>
                    <a:lnTo>
                      <a:pt x="33" y="28"/>
                    </a:lnTo>
                    <a:lnTo>
                      <a:pt x="36" y="28"/>
                    </a:lnTo>
                    <a:lnTo>
                      <a:pt x="37" y="25"/>
                    </a:lnTo>
                    <a:lnTo>
                      <a:pt x="37" y="23"/>
                    </a:lnTo>
                    <a:lnTo>
                      <a:pt x="37" y="21"/>
                    </a:lnTo>
                    <a:lnTo>
                      <a:pt x="38" y="21"/>
                    </a:lnTo>
                    <a:close/>
                  </a:path>
                </a:pathLst>
              </a:custGeom>
              <a:solidFill>
                <a:srgbClr val="3399FF"/>
              </a:solidFill>
              <a:ln w="6350">
                <a:solidFill>
                  <a:srgbClr val="003366"/>
                </a:solidFill>
                <a:round/>
                <a:headEnd/>
                <a:tailEnd/>
              </a:ln>
            </p:spPr>
            <p:txBody>
              <a:bodyPr/>
              <a:lstStyle/>
              <a:p>
                <a:endParaRPr lang="el-GR"/>
              </a:p>
            </p:txBody>
          </p:sp>
          <p:sp>
            <p:nvSpPr>
              <p:cNvPr id="25832" name="Freeform 319"/>
              <p:cNvSpPr>
                <a:spLocks/>
              </p:cNvSpPr>
              <p:nvPr/>
            </p:nvSpPr>
            <p:spPr bwMode="auto">
              <a:xfrm>
                <a:off x="640" y="2367"/>
                <a:ext cx="13" cy="9"/>
              </a:xfrm>
              <a:custGeom>
                <a:avLst/>
                <a:gdLst>
                  <a:gd name="T0" fmla="*/ 0 w 38"/>
                  <a:gd name="T1" fmla="*/ 0 h 28"/>
                  <a:gd name="T2" fmla="*/ 0 w 38"/>
                  <a:gd name="T3" fmla="*/ 0 h 28"/>
                  <a:gd name="T4" fmla="*/ 0 w 38"/>
                  <a:gd name="T5" fmla="*/ 0 h 28"/>
                  <a:gd name="T6" fmla="*/ 0 w 38"/>
                  <a:gd name="T7" fmla="*/ 0 h 28"/>
                  <a:gd name="T8" fmla="*/ 0 w 38"/>
                  <a:gd name="T9" fmla="*/ 0 h 28"/>
                  <a:gd name="T10" fmla="*/ 0 w 38"/>
                  <a:gd name="T11" fmla="*/ 0 h 28"/>
                  <a:gd name="T12" fmla="*/ 0 w 38"/>
                  <a:gd name="T13" fmla="*/ 0 h 28"/>
                  <a:gd name="T14" fmla="*/ 0 w 38"/>
                  <a:gd name="T15" fmla="*/ 0 h 28"/>
                  <a:gd name="T16" fmla="*/ 0 w 38"/>
                  <a:gd name="T17" fmla="*/ 0 h 28"/>
                  <a:gd name="T18" fmla="*/ 0 w 38"/>
                  <a:gd name="T19" fmla="*/ 0 h 28"/>
                  <a:gd name="T20" fmla="*/ 0 w 38"/>
                  <a:gd name="T21" fmla="*/ 0 h 28"/>
                  <a:gd name="T22" fmla="*/ 0 w 38"/>
                  <a:gd name="T23" fmla="*/ 0 h 28"/>
                  <a:gd name="T24" fmla="*/ 0 w 38"/>
                  <a:gd name="T25" fmla="*/ 0 h 28"/>
                  <a:gd name="T26" fmla="*/ 0 w 38"/>
                  <a:gd name="T27" fmla="*/ 0 h 28"/>
                  <a:gd name="T28" fmla="*/ 0 w 38"/>
                  <a:gd name="T29" fmla="*/ 0 h 28"/>
                  <a:gd name="T30" fmla="*/ 0 w 38"/>
                  <a:gd name="T31" fmla="*/ 0 h 28"/>
                  <a:gd name="T32" fmla="*/ 0 w 38"/>
                  <a:gd name="T33" fmla="*/ 0 h 28"/>
                  <a:gd name="T34" fmla="*/ 0 w 38"/>
                  <a:gd name="T35" fmla="*/ 0 h 28"/>
                  <a:gd name="T36" fmla="*/ 0 w 38"/>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28"/>
                  <a:gd name="T59" fmla="*/ 38 w 38"/>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28">
                    <a:moveTo>
                      <a:pt x="36" y="8"/>
                    </a:moveTo>
                    <a:lnTo>
                      <a:pt x="25" y="0"/>
                    </a:lnTo>
                    <a:lnTo>
                      <a:pt x="14" y="0"/>
                    </a:lnTo>
                    <a:lnTo>
                      <a:pt x="2" y="6"/>
                    </a:lnTo>
                    <a:lnTo>
                      <a:pt x="0" y="12"/>
                    </a:lnTo>
                    <a:lnTo>
                      <a:pt x="4" y="15"/>
                    </a:lnTo>
                    <a:lnTo>
                      <a:pt x="10" y="15"/>
                    </a:lnTo>
                    <a:lnTo>
                      <a:pt x="20" y="17"/>
                    </a:lnTo>
                    <a:lnTo>
                      <a:pt x="22" y="20"/>
                    </a:lnTo>
                    <a:lnTo>
                      <a:pt x="26" y="23"/>
                    </a:lnTo>
                    <a:lnTo>
                      <a:pt x="32" y="27"/>
                    </a:lnTo>
                    <a:lnTo>
                      <a:pt x="33" y="28"/>
                    </a:lnTo>
                    <a:lnTo>
                      <a:pt x="36" y="28"/>
                    </a:lnTo>
                    <a:lnTo>
                      <a:pt x="37" y="25"/>
                    </a:lnTo>
                    <a:lnTo>
                      <a:pt x="37" y="23"/>
                    </a:lnTo>
                    <a:lnTo>
                      <a:pt x="37" y="21"/>
                    </a:lnTo>
                    <a:lnTo>
                      <a:pt x="38" y="21"/>
                    </a:lnTo>
                    <a:lnTo>
                      <a:pt x="37" y="12"/>
                    </a:lnTo>
                    <a:lnTo>
                      <a:pt x="36" y="8"/>
                    </a:lnTo>
                  </a:path>
                </a:pathLst>
              </a:custGeom>
              <a:solidFill>
                <a:srgbClr val="3399FF"/>
              </a:solidFill>
              <a:ln w="6350">
                <a:solidFill>
                  <a:srgbClr val="003366"/>
                </a:solidFill>
                <a:round/>
                <a:headEnd/>
                <a:tailEnd/>
              </a:ln>
            </p:spPr>
            <p:txBody>
              <a:bodyPr/>
              <a:lstStyle/>
              <a:p>
                <a:endParaRPr lang="el-GR"/>
              </a:p>
            </p:txBody>
          </p:sp>
          <p:sp>
            <p:nvSpPr>
              <p:cNvPr id="25833" name="Freeform 320"/>
              <p:cNvSpPr>
                <a:spLocks/>
              </p:cNvSpPr>
              <p:nvPr/>
            </p:nvSpPr>
            <p:spPr bwMode="auto">
              <a:xfrm>
                <a:off x="648" y="2361"/>
                <a:ext cx="14" cy="9"/>
              </a:xfrm>
              <a:custGeom>
                <a:avLst/>
                <a:gdLst>
                  <a:gd name="T0" fmla="*/ 0 w 43"/>
                  <a:gd name="T1" fmla="*/ 0 h 27"/>
                  <a:gd name="T2" fmla="*/ 0 w 43"/>
                  <a:gd name="T3" fmla="*/ 0 h 27"/>
                  <a:gd name="T4" fmla="*/ 0 w 43"/>
                  <a:gd name="T5" fmla="*/ 0 h 27"/>
                  <a:gd name="T6" fmla="*/ 0 w 43"/>
                  <a:gd name="T7" fmla="*/ 0 h 27"/>
                  <a:gd name="T8" fmla="*/ 0 w 43"/>
                  <a:gd name="T9" fmla="*/ 0 h 27"/>
                  <a:gd name="T10" fmla="*/ 0 w 43"/>
                  <a:gd name="T11" fmla="*/ 0 h 27"/>
                  <a:gd name="T12" fmla="*/ 0 w 43"/>
                  <a:gd name="T13" fmla="*/ 0 h 27"/>
                  <a:gd name="T14" fmla="*/ 0 w 43"/>
                  <a:gd name="T15" fmla="*/ 0 h 27"/>
                  <a:gd name="T16" fmla="*/ 0 w 43"/>
                  <a:gd name="T17" fmla="*/ 0 h 27"/>
                  <a:gd name="T18" fmla="*/ 0 w 43"/>
                  <a:gd name="T19" fmla="*/ 0 h 27"/>
                  <a:gd name="T20" fmla="*/ 0 w 43"/>
                  <a:gd name="T21" fmla="*/ 0 h 27"/>
                  <a:gd name="T22" fmla="*/ 0 w 43"/>
                  <a:gd name="T23" fmla="*/ 0 h 27"/>
                  <a:gd name="T24" fmla="*/ 0 w 43"/>
                  <a:gd name="T25" fmla="*/ 0 h 27"/>
                  <a:gd name="T26" fmla="*/ 0 w 43"/>
                  <a:gd name="T27" fmla="*/ 0 h 27"/>
                  <a:gd name="T28" fmla="*/ 0 w 43"/>
                  <a:gd name="T29" fmla="*/ 0 h 27"/>
                  <a:gd name="T30" fmla="*/ 0 w 43"/>
                  <a:gd name="T31" fmla="*/ 0 h 27"/>
                  <a:gd name="T32" fmla="*/ 0 w 43"/>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27"/>
                  <a:gd name="T53" fmla="*/ 43 w 43"/>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27">
                    <a:moveTo>
                      <a:pt x="8" y="13"/>
                    </a:moveTo>
                    <a:lnTo>
                      <a:pt x="30" y="27"/>
                    </a:lnTo>
                    <a:lnTo>
                      <a:pt x="35" y="26"/>
                    </a:lnTo>
                    <a:lnTo>
                      <a:pt x="35" y="25"/>
                    </a:lnTo>
                    <a:lnTo>
                      <a:pt x="37" y="25"/>
                    </a:lnTo>
                    <a:lnTo>
                      <a:pt x="39" y="25"/>
                    </a:lnTo>
                    <a:lnTo>
                      <a:pt x="42" y="21"/>
                    </a:lnTo>
                    <a:lnTo>
                      <a:pt x="43" y="16"/>
                    </a:lnTo>
                    <a:lnTo>
                      <a:pt x="42" y="10"/>
                    </a:lnTo>
                    <a:lnTo>
                      <a:pt x="37" y="8"/>
                    </a:lnTo>
                    <a:lnTo>
                      <a:pt x="27" y="2"/>
                    </a:lnTo>
                    <a:lnTo>
                      <a:pt x="14" y="0"/>
                    </a:lnTo>
                    <a:lnTo>
                      <a:pt x="6" y="0"/>
                    </a:lnTo>
                    <a:lnTo>
                      <a:pt x="1" y="5"/>
                    </a:lnTo>
                    <a:lnTo>
                      <a:pt x="0" y="8"/>
                    </a:lnTo>
                    <a:lnTo>
                      <a:pt x="2" y="10"/>
                    </a:lnTo>
                    <a:lnTo>
                      <a:pt x="8" y="13"/>
                    </a:lnTo>
                    <a:close/>
                  </a:path>
                </a:pathLst>
              </a:custGeom>
              <a:solidFill>
                <a:srgbClr val="3399FF"/>
              </a:solidFill>
              <a:ln w="6350">
                <a:solidFill>
                  <a:srgbClr val="003366"/>
                </a:solidFill>
                <a:round/>
                <a:headEnd/>
                <a:tailEnd/>
              </a:ln>
            </p:spPr>
            <p:txBody>
              <a:bodyPr/>
              <a:lstStyle/>
              <a:p>
                <a:endParaRPr lang="el-GR"/>
              </a:p>
            </p:txBody>
          </p:sp>
          <p:sp>
            <p:nvSpPr>
              <p:cNvPr id="25834" name="Freeform 321"/>
              <p:cNvSpPr>
                <a:spLocks/>
              </p:cNvSpPr>
              <p:nvPr/>
            </p:nvSpPr>
            <p:spPr bwMode="auto">
              <a:xfrm>
                <a:off x="648" y="2361"/>
                <a:ext cx="14" cy="9"/>
              </a:xfrm>
              <a:custGeom>
                <a:avLst/>
                <a:gdLst>
                  <a:gd name="T0" fmla="*/ 0 w 43"/>
                  <a:gd name="T1" fmla="*/ 0 h 27"/>
                  <a:gd name="T2" fmla="*/ 0 w 43"/>
                  <a:gd name="T3" fmla="*/ 0 h 27"/>
                  <a:gd name="T4" fmla="*/ 0 w 43"/>
                  <a:gd name="T5" fmla="*/ 0 h 27"/>
                  <a:gd name="T6" fmla="*/ 0 w 43"/>
                  <a:gd name="T7" fmla="*/ 0 h 27"/>
                  <a:gd name="T8" fmla="*/ 0 w 43"/>
                  <a:gd name="T9" fmla="*/ 0 h 27"/>
                  <a:gd name="T10" fmla="*/ 0 w 43"/>
                  <a:gd name="T11" fmla="*/ 0 h 27"/>
                  <a:gd name="T12" fmla="*/ 0 w 43"/>
                  <a:gd name="T13" fmla="*/ 0 h 27"/>
                  <a:gd name="T14" fmla="*/ 0 w 43"/>
                  <a:gd name="T15" fmla="*/ 0 h 27"/>
                  <a:gd name="T16" fmla="*/ 0 w 43"/>
                  <a:gd name="T17" fmla="*/ 0 h 27"/>
                  <a:gd name="T18" fmla="*/ 0 w 43"/>
                  <a:gd name="T19" fmla="*/ 0 h 27"/>
                  <a:gd name="T20" fmla="*/ 0 w 43"/>
                  <a:gd name="T21" fmla="*/ 0 h 27"/>
                  <a:gd name="T22" fmla="*/ 0 w 43"/>
                  <a:gd name="T23" fmla="*/ 0 h 27"/>
                  <a:gd name="T24" fmla="*/ 0 w 43"/>
                  <a:gd name="T25" fmla="*/ 0 h 27"/>
                  <a:gd name="T26" fmla="*/ 0 w 43"/>
                  <a:gd name="T27" fmla="*/ 0 h 27"/>
                  <a:gd name="T28" fmla="*/ 0 w 43"/>
                  <a:gd name="T29" fmla="*/ 0 h 27"/>
                  <a:gd name="T30" fmla="*/ 0 w 43"/>
                  <a:gd name="T31" fmla="*/ 0 h 27"/>
                  <a:gd name="T32" fmla="*/ 0 w 43"/>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27"/>
                  <a:gd name="T53" fmla="*/ 43 w 43"/>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27">
                    <a:moveTo>
                      <a:pt x="30" y="27"/>
                    </a:moveTo>
                    <a:lnTo>
                      <a:pt x="35" y="26"/>
                    </a:lnTo>
                    <a:lnTo>
                      <a:pt x="35" y="25"/>
                    </a:lnTo>
                    <a:lnTo>
                      <a:pt x="37" y="25"/>
                    </a:lnTo>
                    <a:lnTo>
                      <a:pt x="39" y="25"/>
                    </a:lnTo>
                    <a:lnTo>
                      <a:pt x="42" y="21"/>
                    </a:lnTo>
                    <a:lnTo>
                      <a:pt x="43" y="16"/>
                    </a:lnTo>
                    <a:lnTo>
                      <a:pt x="42" y="10"/>
                    </a:lnTo>
                    <a:lnTo>
                      <a:pt x="37" y="8"/>
                    </a:lnTo>
                    <a:lnTo>
                      <a:pt x="27" y="2"/>
                    </a:lnTo>
                    <a:lnTo>
                      <a:pt x="14" y="0"/>
                    </a:lnTo>
                    <a:lnTo>
                      <a:pt x="6" y="0"/>
                    </a:lnTo>
                    <a:lnTo>
                      <a:pt x="1" y="5"/>
                    </a:lnTo>
                    <a:lnTo>
                      <a:pt x="0" y="8"/>
                    </a:lnTo>
                    <a:lnTo>
                      <a:pt x="2" y="10"/>
                    </a:lnTo>
                    <a:lnTo>
                      <a:pt x="8" y="13"/>
                    </a:lnTo>
                    <a:lnTo>
                      <a:pt x="30" y="27"/>
                    </a:lnTo>
                  </a:path>
                </a:pathLst>
              </a:custGeom>
              <a:solidFill>
                <a:srgbClr val="3399FF"/>
              </a:solidFill>
              <a:ln w="6350">
                <a:solidFill>
                  <a:srgbClr val="003366"/>
                </a:solidFill>
                <a:round/>
                <a:headEnd/>
                <a:tailEnd/>
              </a:ln>
            </p:spPr>
            <p:txBody>
              <a:bodyPr/>
              <a:lstStyle/>
              <a:p>
                <a:endParaRPr lang="el-GR"/>
              </a:p>
            </p:txBody>
          </p:sp>
          <p:sp>
            <p:nvSpPr>
              <p:cNvPr id="25835" name="Freeform 322"/>
              <p:cNvSpPr>
                <a:spLocks/>
              </p:cNvSpPr>
              <p:nvPr/>
            </p:nvSpPr>
            <p:spPr bwMode="auto">
              <a:xfrm>
                <a:off x="728" y="2241"/>
                <a:ext cx="12" cy="4"/>
              </a:xfrm>
              <a:custGeom>
                <a:avLst/>
                <a:gdLst>
                  <a:gd name="T0" fmla="*/ 0 w 36"/>
                  <a:gd name="T1" fmla="*/ 0 h 12"/>
                  <a:gd name="T2" fmla="*/ 0 w 36"/>
                  <a:gd name="T3" fmla="*/ 0 h 12"/>
                  <a:gd name="T4" fmla="*/ 0 w 36"/>
                  <a:gd name="T5" fmla="*/ 0 h 12"/>
                  <a:gd name="T6" fmla="*/ 0 w 36"/>
                  <a:gd name="T7" fmla="*/ 0 h 12"/>
                  <a:gd name="T8" fmla="*/ 0 w 36"/>
                  <a:gd name="T9" fmla="*/ 0 h 12"/>
                  <a:gd name="T10" fmla="*/ 0 w 36"/>
                  <a:gd name="T11" fmla="*/ 0 h 12"/>
                  <a:gd name="T12" fmla="*/ 0 w 36"/>
                  <a:gd name="T13" fmla="*/ 0 h 12"/>
                  <a:gd name="T14" fmla="*/ 0 w 36"/>
                  <a:gd name="T15" fmla="*/ 0 h 12"/>
                  <a:gd name="T16" fmla="*/ 0 w 36"/>
                  <a:gd name="T17" fmla="*/ 0 h 12"/>
                  <a:gd name="T18" fmla="*/ 0 w 36"/>
                  <a:gd name="T19" fmla="*/ 0 h 12"/>
                  <a:gd name="T20" fmla="*/ 0 w 36"/>
                  <a:gd name="T21" fmla="*/ 0 h 12"/>
                  <a:gd name="T22" fmla="*/ 0 w 36"/>
                  <a:gd name="T23" fmla="*/ 0 h 12"/>
                  <a:gd name="T24" fmla="*/ 0 w 36"/>
                  <a:gd name="T25" fmla="*/ 0 h 12"/>
                  <a:gd name="T26" fmla="*/ 0 w 36"/>
                  <a:gd name="T27" fmla="*/ 0 h 12"/>
                  <a:gd name="T28" fmla="*/ 0 w 36"/>
                  <a:gd name="T29" fmla="*/ 0 h 12"/>
                  <a:gd name="T30" fmla="*/ 0 w 36"/>
                  <a:gd name="T31" fmla="*/ 0 h 12"/>
                  <a:gd name="T32" fmla="*/ 0 w 36"/>
                  <a:gd name="T33" fmla="*/ 0 h 12"/>
                  <a:gd name="T34" fmla="*/ 0 w 36"/>
                  <a:gd name="T35" fmla="*/ 0 h 12"/>
                  <a:gd name="T36" fmla="*/ 0 w 36"/>
                  <a:gd name="T37" fmla="*/ 0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12"/>
                  <a:gd name="T59" fmla="*/ 36 w 36"/>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12">
                    <a:moveTo>
                      <a:pt x="32" y="8"/>
                    </a:moveTo>
                    <a:lnTo>
                      <a:pt x="29" y="8"/>
                    </a:lnTo>
                    <a:lnTo>
                      <a:pt x="28" y="8"/>
                    </a:lnTo>
                    <a:lnTo>
                      <a:pt x="28" y="10"/>
                    </a:lnTo>
                    <a:lnTo>
                      <a:pt x="24" y="12"/>
                    </a:lnTo>
                    <a:lnTo>
                      <a:pt x="19" y="12"/>
                    </a:lnTo>
                    <a:lnTo>
                      <a:pt x="12" y="12"/>
                    </a:lnTo>
                    <a:lnTo>
                      <a:pt x="6" y="11"/>
                    </a:lnTo>
                    <a:lnTo>
                      <a:pt x="3" y="11"/>
                    </a:lnTo>
                    <a:lnTo>
                      <a:pt x="0" y="10"/>
                    </a:lnTo>
                    <a:lnTo>
                      <a:pt x="2" y="10"/>
                    </a:lnTo>
                    <a:lnTo>
                      <a:pt x="11" y="7"/>
                    </a:lnTo>
                    <a:lnTo>
                      <a:pt x="19" y="6"/>
                    </a:lnTo>
                    <a:lnTo>
                      <a:pt x="25" y="4"/>
                    </a:lnTo>
                    <a:lnTo>
                      <a:pt x="29" y="4"/>
                    </a:lnTo>
                    <a:lnTo>
                      <a:pt x="33" y="0"/>
                    </a:lnTo>
                    <a:lnTo>
                      <a:pt x="36" y="2"/>
                    </a:lnTo>
                    <a:lnTo>
                      <a:pt x="35" y="3"/>
                    </a:lnTo>
                    <a:lnTo>
                      <a:pt x="32" y="8"/>
                    </a:lnTo>
                  </a:path>
                </a:pathLst>
              </a:custGeom>
              <a:solidFill>
                <a:srgbClr val="3399FF"/>
              </a:solidFill>
              <a:ln w="6350">
                <a:solidFill>
                  <a:srgbClr val="003366"/>
                </a:solidFill>
                <a:round/>
                <a:headEnd/>
                <a:tailEnd/>
              </a:ln>
            </p:spPr>
            <p:txBody>
              <a:bodyPr/>
              <a:lstStyle/>
              <a:p>
                <a:endParaRPr lang="el-GR"/>
              </a:p>
            </p:txBody>
          </p:sp>
          <p:sp>
            <p:nvSpPr>
              <p:cNvPr id="25836" name="Freeform 323"/>
              <p:cNvSpPr>
                <a:spLocks/>
              </p:cNvSpPr>
              <p:nvPr/>
            </p:nvSpPr>
            <p:spPr bwMode="auto">
              <a:xfrm>
                <a:off x="711" y="2244"/>
                <a:ext cx="12" cy="5"/>
              </a:xfrm>
              <a:custGeom>
                <a:avLst/>
                <a:gdLst>
                  <a:gd name="T0" fmla="*/ 0 w 37"/>
                  <a:gd name="T1" fmla="*/ 0 h 15"/>
                  <a:gd name="T2" fmla="*/ 0 w 37"/>
                  <a:gd name="T3" fmla="*/ 0 h 15"/>
                  <a:gd name="T4" fmla="*/ 0 w 37"/>
                  <a:gd name="T5" fmla="*/ 0 h 15"/>
                  <a:gd name="T6" fmla="*/ 0 w 37"/>
                  <a:gd name="T7" fmla="*/ 0 h 15"/>
                  <a:gd name="T8" fmla="*/ 0 w 37"/>
                  <a:gd name="T9" fmla="*/ 0 h 15"/>
                  <a:gd name="T10" fmla="*/ 0 w 37"/>
                  <a:gd name="T11" fmla="*/ 0 h 15"/>
                  <a:gd name="T12" fmla="*/ 0 w 37"/>
                  <a:gd name="T13" fmla="*/ 0 h 15"/>
                  <a:gd name="T14" fmla="*/ 0 w 37"/>
                  <a:gd name="T15" fmla="*/ 0 h 15"/>
                  <a:gd name="T16" fmla="*/ 0 w 37"/>
                  <a:gd name="T17" fmla="*/ 0 h 15"/>
                  <a:gd name="T18" fmla="*/ 0 w 37"/>
                  <a:gd name="T19" fmla="*/ 0 h 15"/>
                  <a:gd name="T20" fmla="*/ 0 w 37"/>
                  <a:gd name="T21" fmla="*/ 0 h 15"/>
                  <a:gd name="T22" fmla="*/ 0 w 37"/>
                  <a:gd name="T23" fmla="*/ 0 h 15"/>
                  <a:gd name="T24" fmla="*/ 0 w 37"/>
                  <a:gd name="T25" fmla="*/ 0 h 15"/>
                  <a:gd name="T26" fmla="*/ 0 w 37"/>
                  <a:gd name="T27" fmla="*/ 0 h 15"/>
                  <a:gd name="T28" fmla="*/ 0 w 37"/>
                  <a:gd name="T29" fmla="*/ 0 h 15"/>
                  <a:gd name="T30" fmla="*/ 0 w 37"/>
                  <a:gd name="T31" fmla="*/ 0 h 15"/>
                  <a:gd name="T32" fmla="*/ 0 w 37"/>
                  <a:gd name="T33" fmla="*/ 0 h 15"/>
                  <a:gd name="T34" fmla="*/ 0 w 37"/>
                  <a:gd name="T35" fmla="*/ 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15"/>
                  <a:gd name="T56" fmla="*/ 37 w 37"/>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15">
                    <a:moveTo>
                      <a:pt x="37" y="4"/>
                    </a:moveTo>
                    <a:lnTo>
                      <a:pt x="29" y="3"/>
                    </a:lnTo>
                    <a:lnTo>
                      <a:pt x="16" y="7"/>
                    </a:lnTo>
                    <a:lnTo>
                      <a:pt x="14" y="10"/>
                    </a:lnTo>
                    <a:lnTo>
                      <a:pt x="13" y="12"/>
                    </a:lnTo>
                    <a:lnTo>
                      <a:pt x="10" y="12"/>
                    </a:lnTo>
                    <a:lnTo>
                      <a:pt x="9" y="12"/>
                    </a:lnTo>
                    <a:lnTo>
                      <a:pt x="9" y="14"/>
                    </a:lnTo>
                    <a:lnTo>
                      <a:pt x="6" y="14"/>
                    </a:lnTo>
                    <a:lnTo>
                      <a:pt x="5" y="14"/>
                    </a:lnTo>
                    <a:lnTo>
                      <a:pt x="5" y="15"/>
                    </a:lnTo>
                    <a:lnTo>
                      <a:pt x="0" y="14"/>
                    </a:lnTo>
                    <a:lnTo>
                      <a:pt x="4" y="8"/>
                    </a:lnTo>
                    <a:lnTo>
                      <a:pt x="10" y="4"/>
                    </a:lnTo>
                    <a:lnTo>
                      <a:pt x="20" y="2"/>
                    </a:lnTo>
                    <a:lnTo>
                      <a:pt x="33" y="0"/>
                    </a:lnTo>
                    <a:lnTo>
                      <a:pt x="35" y="0"/>
                    </a:lnTo>
                    <a:lnTo>
                      <a:pt x="37" y="4"/>
                    </a:lnTo>
                  </a:path>
                </a:pathLst>
              </a:custGeom>
              <a:solidFill>
                <a:srgbClr val="3399FF"/>
              </a:solidFill>
              <a:ln w="6350">
                <a:solidFill>
                  <a:srgbClr val="003366"/>
                </a:solidFill>
                <a:round/>
                <a:headEnd/>
                <a:tailEnd/>
              </a:ln>
            </p:spPr>
            <p:txBody>
              <a:bodyPr/>
              <a:lstStyle/>
              <a:p>
                <a:endParaRPr lang="el-GR"/>
              </a:p>
            </p:txBody>
          </p:sp>
          <p:sp>
            <p:nvSpPr>
              <p:cNvPr id="25837" name="Freeform 324"/>
              <p:cNvSpPr>
                <a:spLocks/>
              </p:cNvSpPr>
              <p:nvPr/>
            </p:nvSpPr>
            <p:spPr bwMode="auto">
              <a:xfrm>
                <a:off x="698" y="2249"/>
                <a:ext cx="11" cy="9"/>
              </a:xfrm>
              <a:custGeom>
                <a:avLst/>
                <a:gdLst>
                  <a:gd name="T0" fmla="*/ 0 w 33"/>
                  <a:gd name="T1" fmla="*/ 0 h 29"/>
                  <a:gd name="T2" fmla="*/ 0 w 33"/>
                  <a:gd name="T3" fmla="*/ 0 h 29"/>
                  <a:gd name="T4" fmla="*/ 0 w 33"/>
                  <a:gd name="T5" fmla="*/ 0 h 29"/>
                  <a:gd name="T6" fmla="*/ 0 w 33"/>
                  <a:gd name="T7" fmla="*/ 0 h 29"/>
                  <a:gd name="T8" fmla="*/ 0 w 33"/>
                  <a:gd name="T9" fmla="*/ 0 h 29"/>
                  <a:gd name="T10" fmla="*/ 0 w 33"/>
                  <a:gd name="T11" fmla="*/ 0 h 29"/>
                  <a:gd name="T12" fmla="*/ 0 w 33"/>
                  <a:gd name="T13" fmla="*/ 0 h 29"/>
                  <a:gd name="T14" fmla="*/ 0 w 33"/>
                  <a:gd name="T15" fmla="*/ 0 h 29"/>
                  <a:gd name="T16" fmla="*/ 0 w 33"/>
                  <a:gd name="T17" fmla="*/ 0 h 29"/>
                  <a:gd name="T18" fmla="*/ 0 w 33"/>
                  <a:gd name="T19" fmla="*/ 0 h 29"/>
                  <a:gd name="T20" fmla="*/ 0 w 33"/>
                  <a:gd name="T21" fmla="*/ 0 h 29"/>
                  <a:gd name="T22" fmla="*/ 0 w 33"/>
                  <a:gd name="T23" fmla="*/ 0 h 29"/>
                  <a:gd name="T24" fmla="*/ 0 w 33"/>
                  <a:gd name="T25" fmla="*/ 0 h 29"/>
                  <a:gd name="T26" fmla="*/ 0 w 33"/>
                  <a:gd name="T27" fmla="*/ 0 h 29"/>
                  <a:gd name="T28" fmla="*/ 0 w 33"/>
                  <a:gd name="T29" fmla="*/ 0 h 29"/>
                  <a:gd name="T30" fmla="*/ 0 w 33"/>
                  <a:gd name="T31" fmla="*/ 0 h 29"/>
                  <a:gd name="T32" fmla="*/ 0 w 33"/>
                  <a:gd name="T33" fmla="*/ 0 h 29"/>
                  <a:gd name="T34" fmla="*/ 0 w 33"/>
                  <a:gd name="T35" fmla="*/ 0 h 29"/>
                  <a:gd name="T36" fmla="*/ 0 w 33"/>
                  <a:gd name="T37" fmla="*/ 0 h 29"/>
                  <a:gd name="T38" fmla="*/ 0 w 33"/>
                  <a:gd name="T39" fmla="*/ 0 h 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29"/>
                  <a:gd name="T62" fmla="*/ 33 w 33"/>
                  <a:gd name="T63" fmla="*/ 29 h 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29">
                    <a:moveTo>
                      <a:pt x="32" y="5"/>
                    </a:moveTo>
                    <a:lnTo>
                      <a:pt x="30" y="5"/>
                    </a:lnTo>
                    <a:lnTo>
                      <a:pt x="28" y="5"/>
                    </a:lnTo>
                    <a:lnTo>
                      <a:pt x="28" y="6"/>
                    </a:lnTo>
                    <a:lnTo>
                      <a:pt x="26" y="9"/>
                    </a:lnTo>
                    <a:lnTo>
                      <a:pt x="18" y="11"/>
                    </a:lnTo>
                    <a:lnTo>
                      <a:pt x="12" y="18"/>
                    </a:lnTo>
                    <a:lnTo>
                      <a:pt x="8" y="23"/>
                    </a:lnTo>
                    <a:lnTo>
                      <a:pt x="6" y="27"/>
                    </a:lnTo>
                    <a:lnTo>
                      <a:pt x="6" y="29"/>
                    </a:lnTo>
                    <a:lnTo>
                      <a:pt x="2" y="27"/>
                    </a:lnTo>
                    <a:lnTo>
                      <a:pt x="0" y="27"/>
                    </a:lnTo>
                    <a:lnTo>
                      <a:pt x="2" y="25"/>
                    </a:lnTo>
                    <a:lnTo>
                      <a:pt x="6" y="15"/>
                    </a:lnTo>
                    <a:lnTo>
                      <a:pt x="12" y="9"/>
                    </a:lnTo>
                    <a:lnTo>
                      <a:pt x="30" y="0"/>
                    </a:lnTo>
                    <a:lnTo>
                      <a:pt x="32" y="0"/>
                    </a:lnTo>
                    <a:lnTo>
                      <a:pt x="33" y="1"/>
                    </a:lnTo>
                    <a:lnTo>
                      <a:pt x="33" y="2"/>
                    </a:lnTo>
                    <a:lnTo>
                      <a:pt x="32" y="5"/>
                    </a:lnTo>
                  </a:path>
                </a:pathLst>
              </a:custGeom>
              <a:solidFill>
                <a:srgbClr val="3399FF"/>
              </a:solidFill>
              <a:ln w="6350">
                <a:solidFill>
                  <a:srgbClr val="003366"/>
                </a:solidFill>
                <a:round/>
                <a:headEnd/>
                <a:tailEnd/>
              </a:ln>
            </p:spPr>
            <p:txBody>
              <a:bodyPr/>
              <a:lstStyle/>
              <a:p>
                <a:endParaRPr lang="el-GR"/>
              </a:p>
            </p:txBody>
          </p:sp>
          <p:sp>
            <p:nvSpPr>
              <p:cNvPr id="25838" name="Freeform 325"/>
              <p:cNvSpPr>
                <a:spLocks/>
              </p:cNvSpPr>
              <p:nvPr/>
            </p:nvSpPr>
            <p:spPr bwMode="auto">
              <a:xfrm>
                <a:off x="692" y="2259"/>
                <a:ext cx="4" cy="7"/>
              </a:xfrm>
              <a:custGeom>
                <a:avLst/>
                <a:gdLst>
                  <a:gd name="T0" fmla="*/ 0 w 14"/>
                  <a:gd name="T1" fmla="*/ 0 h 22"/>
                  <a:gd name="T2" fmla="*/ 0 w 14"/>
                  <a:gd name="T3" fmla="*/ 0 h 22"/>
                  <a:gd name="T4" fmla="*/ 0 w 14"/>
                  <a:gd name="T5" fmla="*/ 0 h 22"/>
                  <a:gd name="T6" fmla="*/ 0 w 14"/>
                  <a:gd name="T7" fmla="*/ 0 h 22"/>
                  <a:gd name="T8" fmla="*/ 0 w 14"/>
                  <a:gd name="T9" fmla="*/ 0 h 22"/>
                  <a:gd name="T10" fmla="*/ 0 w 14"/>
                  <a:gd name="T11" fmla="*/ 0 h 22"/>
                  <a:gd name="T12" fmla="*/ 0 w 14"/>
                  <a:gd name="T13" fmla="*/ 0 h 22"/>
                  <a:gd name="T14" fmla="*/ 0 w 14"/>
                  <a:gd name="T15" fmla="*/ 0 h 22"/>
                  <a:gd name="T16" fmla="*/ 0 w 14"/>
                  <a:gd name="T17" fmla="*/ 0 h 22"/>
                  <a:gd name="T18" fmla="*/ 0 w 14"/>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2"/>
                  <a:gd name="T32" fmla="*/ 14 w 14"/>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2">
                    <a:moveTo>
                      <a:pt x="14" y="2"/>
                    </a:moveTo>
                    <a:lnTo>
                      <a:pt x="11" y="6"/>
                    </a:lnTo>
                    <a:lnTo>
                      <a:pt x="8" y="11"/>
                    </a:lnTo>
                    <a:lnTo>
                      <a:pt x="4" y="20"/>
                    </a:lnTo>
                    <a:lnTo>
                      <a:pt x="0" y="22"/>
                    </a:lnTo>
                    <a:lnTo>
                      <a:pt x="0" y="20"/>
                    </a:lnTo>
                    <a:lnTo>
                      <a:pt x="2" y="12"/>
                    </a:lnTo>
                    <a:lnTo>
                      <a:pt x="6" y="7"/>
                    </a:lnTo>
                    <a:lnTo>
                      <a:pt x="10" y="0"/>
                    </a:lnTo>
                    <a:lnTo>
                      <a:pt x="14" y="2"/>
                    </a:lnTo>
                  </a:path>
                </a:pathLst>
              </a:custGeom>
              <a:solidFill>
                <a:srgbClr val="3399FF"/>
              </a:solidFill>
              <a:ln w="6350">
                <a:solidFill>
                  <a:srgbClr val="003366"/>
                </a:solidFill>
                <a:round/>
                <a:headEnd/>
                <a:tailEnd/>
              </a:ln>
            </p:spPr>
            <p:txBody>
              <a:bodyPr/>
              <a:lstStyle/>
              <a:p>
                <a:endParaRPr lang="el-GR"/>
              </a:p>
            </p:txBody>
          </p:sp>
          <p:sp>
            <p:nvSpPr>
              <p:cNvPr id="25839" name="Freeform 326"/>
              <p:cNvSpPr>
                <a:spLocks/>
              </p:cNvSpPr>
              <p:nvPr/>
            </p:nvSpPr>
            <p:spPr bwMode="auto">
              <a:xfrm>
                <a:off x="686" y="2270"/>
                <a:ext cx="5" cy="8"/>
              </a:xfrm>
              <a:custGeom>
                <a:avLst/>
                <a:gdLst>
                  <a:gd name="T0" fmla="*/ 0 w 14"/>
                  <a:gd name="T1" fmla="*/ 0 h 24"/>
                  <a:gd name="T2" fmla="*/ 0 w 14"/>
                  <a:gd name="T3" fmla="*/ 0 h 24"/>
                  <a:gd name="T4" fmla="*/ 0 w 14"/>
                  <a:gd name="T5" fmla="*/ 0 h 24"/>
                  <a:gd name="T6" fmla="*/ 0 w 14"/>
                  <a:gd name="T7" fmla="*/ 0 h 24"/>
                  <a:gd name="T8" fmla="*/ 0 w 14"/>
                  <a:gd name="T9" fmla="*/ 0 h 24"/>
                  <a:gd name="T10" fmla="*/ 0 w 14"/>
                  <a:gd name="T11" fmla="*/ 0 h 24"/>
                  <a:gd name="T12" fmla="*/ 0 w 14"/>
                  <a:gd name="T13" fmla="*/ 0 h 24"/>
                  <a:gd name="T14" fmla="*/ 0 w 14"/>
                  <a:gd name="T15" fmla="*/ 0 h 24"/>
                  <a:gd name="T16" fmla="*/ 0 w 14"/>
                  <a:gd name="T17" fmla="*/ 0 h 24"/>
                  <a:gd name="T18" fmla="*/ 0 w 14"/>
                  <a:gd name="T19" fmla="*/ 0 h 24"/>
                  <a:gd name="T20" fmla="*/ 0 w 14"/>
                  <a:gd name="T21" fmla="*/ 0 h 24"/>
                  <a:gd name="T22" fmla="*/ 0 w 14"/>
                  <a:gd name="T23" fmla="*/ 0 h 24"/>
                  <a:gd name="T24" fmla="*/ 0 w 14"/>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24"/>
                  <a:gd name="T41" fmla="*/ 14 w 14"/>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24">
                    <a:moveTo>
                      <a:pt x="8" y="0"/>
                    </a:moveTo>
                    <a:lnTo>
                      <a:pt x="13" y="4"/>
                    </a:lnTo>
                    <a:lnTo>
                      <a:pt x="13" y="8"/>
                    </a:lnTo>
                    <a:lnTo>
                      <a:pt x="13" y="9"/>
                    </a:lnTo>
                    <a:lnTo>
                      <a:pt x="14" y="12"/>
                    </a:lnTo>
                    <a:lnTo>
                      <a:pt x="14" y="17"/>
                    </a:lnTo>
                    <a:lnTo>
                      <a:pt x="10" y="21"/>
                    </a:lnTo>
                    <a:lnTo>
                      <a:pt x="8" y="24"/>
                    </a:lnTo>
                    <a:lnTo>
                      <a:pt x="5" y="24"/>
                    </a:lnTo>
                    <a:lnTo>
                      <a:pt x="2" y="23"/>
                    </a:lnTo>
                    <a:lnTo>
                      <a:pt x="0" y="16"/>
                    </a:lnTo>
                    <a:lnTo>
                      <a:pt x="1" y="11"/>
                    </a:lnTo>
                    <a:lnTo>
                      <a:pt x="8" y="0"/>
                    </a:lnTo>
                  </a:path>
                </a:pathLst>
              </a:custGeom>
              <a:solidFill>
                <a:srgbClr val="3399FF"/>
              </a:solidFill>
              <a:ln w="6350">
                <a:solidFill>
                  <a:srgbClr val="003366"/>
                </a:solidFill>
                <a:round/>
                <a:headEnd/>
                <a:tailEnd/>
              </a:ln>
            </p:spPr>
            <p:txBody>
              <a:bodyPr/>
              <a:lstStyle/>
              <a:p>
                <a:endParaRPr lang="el-GR"/>
              </a:p>
            </p:txBody>
          </p:sp>
          <p:sp>
            <p:nvSpPr>
              <p:cNvPr id="25840" name="Freeform 327"/>
              <p:cNvSpPr>
                <a:spLocks/>
              </p:cNvSpPr>
              <p:nvPr/>
            </p:nvSpPr>
            <p:spPr bwMode="auto">
              <a:xfrm>
                <a:off x="756" y="2604"/>
                <a:ext cx="414" cy="430"/>
              </a:xfrm>
              <a:custGeom>
                <a:avLst/>
                <a:gdLst>
                  <a:gd name="T0" fmla="*/ 0 w 1241"/>
                  <a:gd name="T1" fmla="*/ 0 h 1288"/>
                  <a:gd name="T2" fmla="*/ 0 w 1241"/>
                  <a:gd name="T3" fmla="*/ 0 h 1288"/>
                  <a:gd name="T4" fmla="*/ 0 w 1241"/>
                  <a:gd name="T5" fmla="*/ 0 h 1288"/>
                  <a:gd name="T6" fmla="*/ 0 w 1241"/>
                  <a:gd name="T7" fmla="*/ 0 h 1288"/>
                  <a:gd name="T8" fmla="*/ 0 w 1241"/>
                  <a:gd name="T9" fmla="*/ 0 h 1288"/>
                  <a:gd name="T10" fmla="*/ 0 w 1241"/>
                  <a:gd name="T11" fmla="*/ 0 h 1288"/>
                  <a:gd name="T12" fmla="*/ 0 w 1241"/>
                  <a:gd name="T13" fmla="*/ 0 h 1288"/>
                  <a:gd name="T14" fmla="*/ 0 w 1241"/>
                  <a:gd name="T15" fmla="*/ 0 h 1288"/>
                  <a:gd name="T16" fmla="*/ 0 w 1241"/>
                  <a:gd name="T17" fmla="*/ 0 h 1288"/>
                  <a:gd name="T18" fmla="*/ 0 w 1241"/>
                  <a:gd name="T19" fmla="*/ 0 h 1288"/>
                  <a:gd name="T20" fmla="*/ 0 w 1241"/>
                  <a:gd name="T21" fmla="*/ 0 h 1288"/>
                  <a:gd name="T22" fmla="*/ 0 w 1241"/>
                  <a:gd name="T23" fmla="*/ 0 h 1288"/>
                  <a:gd name="T24" fmla="*/ 0 w 1241"/>
                  <a:gd name="T25" fmla="*/ 0 h 1288"/>
                  <a:gd name="T26" fmla="*/ 0 w 1241"/>
                  <a:gd name="T27" fmla="*/ 0 h 1288"/>
                  <a:gd name="T28" fmla="*/ 0 w 1241"/>
                  <a:gd name="T29" fmla="*/ 0 h 1288"/>
                  <a:gd name="T30" fmla="*/ 0 w 1241"/>
                  <a:gd name="T31" fmla="*/ 0 h 1288"/>
                  <a:gd name="T32" fmla="*/ 0 w 1241"/>
                  <a:gd name="T33" fmla="*/ 0 h 1288"/>
                  <a:gd name="T34" fmla="*/ 0 w 1241"/>
                  <a:gd name="T35" fmla="*/ 0 h 1288"/>
                  <a:gd name="T36" fmla="*/ 0 w 1241"/>
                  <a:gd name="T37" fmla="*/ 0 h 1288"/>
                  <a:gd name="T38" fmla="*/ 0 w 1241"/>
                  <a:gd name="T39" fmla="*/ 0 h 1288"/>
                  <a:gd name="T40" fmla="*/ 0 w 1241"/>
                  <a:gd name="T41" fmla="*/ 0 h 1288"/>
                  <a:gd name="T42" fmla="*/ 0 w 1241"/>
                  <a:gd name="T43" fmla="*/ 0 h 1288"/>
                  <a:gd name="T44" fmla="*/ 0 w 1241"/>
                  <a:gd name="T45" fmla="*/ 0 h 1288"/>
                  <a:gd name="T46" fmla="*/ 0 w 1241"/>
                  <a:gd name="T47" fmla="*/ 0 h 1288"/>
                  <a:gd name="T48" fmla="*/ 0 w 1241"/>
                  <a:gd name="T49" fmla="*/ 0 h 1288"/>
                  <a:gd name="T50" fmla="*/ 0 w 1241"/>
                  <a:gd name="T51" fmla="*/ 0 h 1288"/>
                  <a:gd name="T52" fmla="*/ 0 w 1241"/>
                  <a:gd name="T53" fmla="*/ 0 h 1288"/>
                  <a:gd name="T54" fmla="*/ 0 w 1241"/>
                  <a:gd name="T55" fmla="*/ 0 h 1288"/>
                  <a:gd name="T56" fmla="*/ 0 w 1241"/>
                  <a:gd name="T57" fmla="*/ 0 h 1288"/>
                  <a:gd name="T58" fmla="*/ 0 w 1241"/>
                  <a:gd name="T59" fmla="*/ 0 h 1288"/>
                  <a:gd name="T60" fmla="*/ 0 w 1241"/>
                  <a:gd name="T61" fmla="*/ 0 h 1288"/>
                  <a:gd name="T62" fmla="*/ 0 w 1241"/>
                  <a:gd name="T63" fmla="*/ 0 h 1288"/>
                  <a:gd name="T64" fmla="*/ 0 w 1241"/>
                  <a:gd name="T65" fmla="*/ 0 h 1288"/>
                  <a:gd name="T66" fmla="*/ 0 w 1241"/>
                  <a:gd name="T67" fmla="*/ 0 h 1288"/>
                  <a:gd name="T68" fmla="*/ 0 w 1241"/>
                  <a:gd name="T69" fmla="*/ 0 h 1288"/>
                  <a:gd name="T70" fmla="*/ 0 w 1241"/>
                  <a:gd name="T71" fmla="*/ 0 h 1288"/>
                  <a:gd name="T72" fmla="*/ 0 w 1241"/>
                  <a:gd name="T73" fmla="*/ 0 h 1288"/>
                  <a:gd name="T74" fmla="*/ 0 w 1241"/>
                  <a:gd name="T75" fmla="*/ 0 h 1288"/>
                  <a:gd name="T76" fmla="*/ 0 w 1241"/>
                  <a:gd name="T77" fmla="*/ 0 h 1288"/>
                  <a:gd name="T78" fmla="*/ 0 w 1241"/>
                  <a:gd name="T79" fmla="*/ 0 h 1288"/>
                  <a:gd name="T80" fmla="*/ 0 w 1241"/>
                  <a:gd name="T81" fmla="*/ 0 h 1288"/>
                  <a:gd name="T82" fmla="*/ 0 w 1241"/>
                  <a:gd name="T83" fmla="*/ 0 h 1288"/>
                  <a:gd name="T84" fmla="*/ 0 w 1241"/>
                  <a:gd name="T85" fmla="*/ 0 h 1288"/>
                  <a:gd name="T86" fmla="*/ 0 w 1241"/>
                  <a:gd name="T87" fmla="*/ 0 h 1288"/>
                  <a:gd name="T88" fmla="*/ 0 w 1241"/>
                  <a:gd name="T89" fmla="*/ 0 h 1288"/>
                  <a:gd name="T90" fmla="*/ 0 w 1241"/>
                  <a:gd name="T91" fmla="*/ 0 h 1288"/>
                  <a:gd name="T92" fmla="*/ 0 w 1241"/>
                  <a:gd name="T93" fmla="*/ 0 h 1288"/>
                  <a:gd name="T94" fmla="*/ 0 w 1241"/>
                  <a:gd name="T95" fmla="*/ 0 h 1288"/>
                  <a:gd name="T96" fmla="*/ 0 w 1241"/>
                  <a:gd name="T97" fmla="*/ 0 h 1288"/>
                  <a:gd name="T98" fmla="*/ 0 w 1241"/>
                  <a:gd name="T99" fmla="*/ 0 h 1288"/>
                  <a:gd name="T100" fmla="*/ 0 w 1241"/>
                  <a:gd name="T101" fmla="*/ 0 h 1288"/>
                  <a:gd name="T102" fmla="*/ 0 w 1241"/>
                  <a:gd name="T103" fmla="*/ 0 h 1288"/>
                  <a:gd name="T104" fmla="*/ 0 w 1241"/>
                  <a:gd name="T105" fmla="*/ 0 h 1288"/>
                  <a:gd name="T106" fmla="*/ 0 w 1241"/>
                  <a:gd name="T107" fmla="*/ 0 h 1288"/>
                  <a:gd name="T108" fmla="*/ 0 w 1241"/>
                  <a:gd name="T109" fmla="*/ 0 h 1288"/>
                  <a:gd name="T110" fmla="*/ 0 w 1241"/>
                  <a:gd name="T111" fmla="*/ 0 h 1288"/>
                  <a:gd name="T112" fmla="*/ 0 w 1241"/>
                  <a:gd name="T113" fmla="*/ 0 h 1288"/>
                  <a:gd name="T114" fmla="*/ 0 w 1241"/>
                  <a:gd name="T115" fmla="*/ 0 h 12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41"/>
                  <a:gd name="T175" fmla="*/ 0 h 1288"/>
                  <a:gd name="T176" fmla="*/ 1241 w 1241"/>
                  <a:gd name="T177" fmla="*/ 1288 h 12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41" h="1288">
                    <a:moveTo>
                      <a:pt x="485" y="3"/>
                    </a:moveTo>
                    <a:lnTo>
                      <a:pt x="480" y="0"/>
                    </a:lnTo>
                    <a:lnTo>
                      <a:pt x="476" y="0"/>
                    </a:lnTo>
                    <a:lnTo>
                      <a:pt x="468" y="3"/>
                    </a:lnTo>
                    <a:lnTo>
                      <a:pt x="457" y="10"/>
                    </a:lnTo>
                    <a:lnTo>
                      <a:pt x="452" y="15"/>
                    </a:lnTo>
                    <a:lnTo>
                      <a:pt x="448" y="23"/>
                    </a:lnTo>
                    <a:lnTo>
                      <a:pt x="440" y="31"/>
                    </a:lnTo>
                    <a:lnTo>
                      <a:pt x="438" y="31"/>
                    </a:lnTo>
                    <a:lnTo>
                      <a:pt x="436" y="31"/>
                    </a:lnTo>
                    <a:lnTo>
                      <a:pt x="436" y="32"/>
                    </a:lnTo>
                    <a:lnTo>
                      <a:pt x="434" y="32"/>
                    </a:lnTo>
                    <a:lnTo>
                      <a:pt x="401" y="20"/>
                    </a:lnTo>
                    <a:lnTo>
                      <a:pt x="401" y="30"/>
                    </a:lnTo>
                    <a:lnTo>
                      <a:pt x="397" y="39"/>
                    </a:lnTo>
                    <a:lnTo>
                      <a:pt x="391" y="49"/>
                    </a:lnTo>
                    <a:lnTo>
                      <a:pt x="387" y="53"/>
                    </a:lnTo>
                    <a:lnTo>
                      <a:pt x="389" y="59"/>
                    </a:lnTo>
                    <a:lnTo>
                      <a:pt x="393" y="64"/>
                    </a:lnTo>
                    <a:lnTo>
                      <a:pt x="399" y="72"/>
                    </a:lnTo>
                    <a:lnTo>
                      <a:pt x="403" y="76"/>
                    </a:lnTo>
                    <a:lnTo>
                      <a:pt x="403" y="81"/>
                    </a:lnTo>
                    <a:lnTo>
                      <a:pt x="398" y="86"/>
                    </a:lnTo>
                    <a:lnTo>
                      <a:pt x="389" y="93"/>
                    </a:lnTo>
                    <a:lnTo>
                      <a:pt x="382" y="93"/>
                    </a:lnTo>
                    <a:lnTo>
                      <a:pt x="378" y="88"/>
                    </a:lnTo>
                    <a:lnTo>
                      <a:pt x="369" y="82"/>
                    </a:lnTo>
                    <a:lnTo>
                      <a:pt x="362" y="84"/>
                    </a:lnTo>
                    <a:lnTo>
                      <a:pt x="358" y="89"/>
                    </a:lnTo>
                    <a:lnTo>
                      <a:pt x="357" y="100"/>
                    </a:lnTo>
                    <a:lnTo>
                      <a:pt x="358" y="112"/>
                    </a:lnTo>
                    <a:lnTo>
                      <a:pt x="365" y="134"/>
                    </a:lnTo>
                    <a:lnTo>
                      <a:pt x="363" y="139"/>
                    </a:lnTo>
                    <a:lnTo>
                      <a:pt x="361" y="145"/>
                    </a:lnTo>
                    <a:lnTo>
                      <a:pt x="358" y="146"/>
                    </a:lnTo>
                    <a:lnTo>
                      <a:pt x="357" y="149"/>
                    </a:lnTo>
                    <a:lnTo>
                      <a:pt x="352" y="151"/>
                    </a:lnTo>
                    <a:lnTo>
                      <a:pt x="341" y="149"/>
                    </a:lnTo>
                    <a:lnTo>
                      <a:pt x="329" y="129"/>
                    </a:lnTo>
                    <a:lnTo>
                      <a:pt x="325" y="122"/>
                    </a:lnTo>
                    <a:lnTo>
                      <a:pt x="320" y="120"/>
                    </a:lnTo>
                    <a:lnTo>
                      <a:pt x="311" y="118"/>
                    </a:lnTo>
                    <a:lnTo>
                      <a:pt x="301" y="122"/>
                    </a:lnTo>
                    <a:lnTo>
                      <a:pt x="296" y="122"/>
                    </a:lnTo>
                    <a:lnTo>
                      <a:pt x="293" y="122"/>
                    </a:lnTo>
                    <a:lnTo>
                      <a:pt x="291" y="120"/>
                    </a:lnTo>
                    <a:lnTo>
                      <a:pt x="291" y="118"/>
                    </a:lnTo>
                    <a:lnTo>
                      <a:pt x="292" y="110"/>
                    </a:lnTo>
                    <a:lnTo>
                      <a:pt x="299" y="97"/>
                    </a:lnTo>
                    <a:lnTo>
                      <a:pt x="292" y="86"/>
                    </a:lnTo>
                    <a:lnTo>
                      <a:pt x="289" y="86"/>
                    </a:lnTo>
                    <a:lnTo>
                      <a:pt x="288" y="86"/>
                    </a:lnTo>
                    <a:lnTo>
                      <a:pt x="288" y="88"/>
                    </a:lnTo>
                    <a:lnTo>
                      <a:pt x="284" y="90"/>
                    </a:lnTo>
                    <a:lnTo>
                      <a:pt x="279" y="90"/>
                    </a:lnTo>
                    <a:lnTo>
                      <a:pt x="276" y="90"/>
                    </a:lnTo>
                    <a:lnTo>
                      <a:pt x="275" y="90"/>
                    </a:lnTo>
                    <a:lnTo>
                      <a:pt x="275" y="92"/>
                    </a:lnTo>
                    <a:lnTo>
                      <a:pt x="268" y="90"/>
                    </a:lnTo>
                    <a:lnTo>
                      <a:pt x="266" y="92"/>
                    </a:lnTo>
                    <a:lnTo>
                      <a:pt x="263" y="94"/>
                    </a:lnTo>
                    <a:lnTo>
                      <a:pt x="263" y="100"/>
                    </a:lnTo>
                    <a:lnTo>
                      <a:pt x="263" y="108"/>
                    </a:lnTo>
                    <a:lnTo>
                      <a:pt x="266" y="120"/>
                    </a:lnTo>
                    <a:lnTo>
                      <a:pt x="264" y="125"/>
                    </a:lnTo>
                    <a:lnTo>
                      <a:pt x="262" y="133"/>
                    </a:lnTo>
                    <a:lnTo>
                      <a:pt x="258" y="141"/>
                    </a:lnTo>
                    <a:lnTo>
                      <a:pt x="252" y="149"/>
                    </a:lnTo>
                    <a:lnTo>
                      <a:pt x="248" y="151"/>
                    </a:lnTo>
                    <a:lnTo>
                      <a:pt x="246" y="153"/>
                    </a:lnTo>
                    <a:lnTo>
                      <a:pt x="244" y="155"/>
                    </a:lnTo>
                    <a:lnTo>
                      <a:pt x="236" y="158"/>
                    </a:lnTo>
                    <a:lnTo>
                      <a:pt x="227" y="161"/>
                    </a:lnTo>
                    <a:lnTo>
                      <a:pt x="218" y="149"/>
                    </a:lnTo>
                    <a:lnTo>
                      <a:pt x="213" y="143"/>
                    </a:lnTo>
                    <a:lnTo>
                      <a:pt x="209" y="141"/>
                    </a:lnTo>
                    <a:lnTo>
                      <a:pt x="202" y="138"/>
                    </a:lnTo>
                    <a:lnTo>
                      <a:pt x="195" y="139"/>
                    </a:lnTo>
                    <a:lnTo>
                      <a:pt x="190" y="138"/>
                    </a:lnTo>
                    <a:lnTo>
                      <a:pt x="189" y="135"/>
                    </a:lnTo>
                    <a:lnTo>
                      <a:pt x="188" y="131"/>
                    </a:lnTo>
                    <a:lnTo>
                      <a:pt x="190" y="127"/>
                    </a:lnTo>
                    <a:lnTo>
                      <a:pt x="192" y="120"/>
                    </a:lnTo>
                    <a:lnTo>
                      <a:pt x="194" y="114"/>
                    </a:lnTo>
                    <a:lnTo>
                      <a:pt x="195" y="108"/>
                    </a:lnTo>
                    <a:lnTo>
                      <a:pt x="193" y="102"/>
                    </a:lnTo>
                    <a:lnTo>
                      <a:pt x="190" y="101"/>
                    </a:lnTo>
                    <a:lnTo>
                      <a:pt x="185" y="102"/>
                    </a:lnTo>
                    <a:lnTo>
                      <a:pt x="180" y="109"/>
                    </a:lnTo>
                    <a:lnTo>
                      <a:pt x="166" y="113"/>
                    </a:lnTo>
                    <a:lnTo>
                      <a:pt x="147" y="114"/>
                    </a:lnTo>
                    <a:lnTo>
                      <a:pt x="143" y="116"/>
                    </a:lnTo>
                    <a:lnTo>
                      <a:pt x="143" y="121"/>
                    </a:lnTo>
                    <a:lnTo>
                      <a:pt x="143" y="127"/>
                    </a:lnTo>
                    <a:lnTo>
                      <a:pt x="147" y="137"/>
                    </a:lnTo>
                    <a:lnTo>
                      <a:pt x="145" y="142"/>
                    </a:lnTo>
                    <a:lnTo>
                      <a:pt x="143" y="149"/>
                    </a:lnTo>
                    <a:lnTo>
                      <a:pt x="136" y="154"/>
                    </a:lnTo>
                    <a:lnTo>
                      <a:pt x="129" y="162"/>
                    </a:lnTo>
                    <a:lnTo>
                      <a:pt x="129" y="167"/>
                    </a:lnTo>
                    <a:lnTo>
                      <a:pt x="128" y="167"/>
                    </a:lnTo>
                    <a:lnTo>
                      <a:pt x="128" y="168"/>
                    </a:lnTo>
                    <a:lnTo>
                      <a:pt x="128" y="171"/>
                    </a:lnTo>
                    <a:lnTo>
                      <a:pt x="125" y="171"/>
                    </a:lnTo>
                    <a:lnTo>
                      <a:pt x="124" y="171"/>
                    </a:lnTo>
                    <a:lnTo>
                      <a:pt x="124" y="172"/>
                    </a:lnTo>
                    <a:lnTo>
                      <a:pt x="119" y="171"/>
                    </a:lnTo>
                    <a:lnTo>
                      <a:pt x="109" y="170"/>
                    </a:lnTo>
                    <a:lnTo>
                      <a:pt x="103" y="170"/>
                    </a:lnTo>
                    <a:lnTo>
                      <a:pt x="98" y="167"/>
                    </a:lnTo>
                    <a:lnTo>
                      <a:pt x="96" y="166"/>
                    </a:lnTo>
                    <a:lnTo>
                      <a:pt x="91" y="159"/>
                    </a:lnTo>
                    <a:lnTo>
                      <a:pt x="83" y="157"/>
                    </a:lnTo>
                    <a:lnTo>
                      <a:pt x="74" y="157"/>
                    </a:lnTo>
                    <a:lnTo>
                      <a:pt x="71" y="158"/>
                    </a:lnTo>
                    <a:lnTo>
                      <a:pt x="71" y="162"/>
                    </a:lnTo>
                    <a:lnTo>
                      <a:pt x="68" y="163"/>
                    </a:lnTo>
                    <a:lnTo>
                      <a:pt x="67" y="166"/>
                    </a:lnTo>
                    <a:lnTo>
                      <a:pt x="62" y="171"/>
                    </a:lnTo>
                    <a:lnTo>
                      <a:pt x="57" y="172"/>
                    </a:lnTo>
                    <a:lnTo>
                      <a:pt x="53" y="175"/>
                    </a:lnTo>
                    <a:lnTo>
                      <a:pt x="41" y="180"/>
                    </a:lnTo>
                    <a:lnTo>
                      <a:pt x="35" y="184"/>
                    </a:lnTo>
                    <a:lnTo>
                      <a:pt x="30" y="184"/>
                    </a:lnTo>
                    <a:lnTo>
                      <a:pt x="25" y="180"/>
                    </a:lnTo>
                    <a:lnTo>
                      <a:pt x="22" y="172"/>
                    </a:lnTo>
                    <a:lnTo>
                      <a:pt x="18" y="171"/>
                    </a:lnTo>
                    <a:lnTo>
                      <a:pt x="12" y="175"/>
                    </a:lnTo>
                    <a:lnTo>
                      <a:pt x="10" y="182"/>
                    </a:lnTo>
                    <a:lnTo>
                      <a:pt x="12" y="190"/>
                    </a:lnTo>
                    <a:lnTo>
                      <a:pt x="16" y="200"/>
                    </a:lnTo>
                    <a:lnTo>
                      <a:pt x="14" y="213"/>
                    </a:lnTo>
                    <a:lnTo>
                      <a:pt x="14" y="217"/>
                    </a:lnTo>
                    <a:lnTo>
                      <a:pt x="17" y="223"/>
                    </a:lnTo>
                    <a:lnTo>
                      <a:pt x="24" y="228"/>
                    </a:lnTo>
                    <a:lnTo>
                      <a:pt x="33" y="229"/>
                    </a:lnTo>
                    <a:lnTo>
                      <a:pt x="35" y="228"/>
                    </a:lnTo>
                    <a:lnTo>
                      <a:pt x="38" y="229"/>
                    </a:lnTo>
                    <a:lnTo>
                      <a:pt x="39" y="232"/>
                    </a:lnTo>
                    <a:lnTo>
                      <a:pt x="42" y="237"/>
                    </a:lnTo>
                    <a:lnTo>
                      <a:pt x="41" y="264"/>
                    </a:lnTo>
                    <a:lnTo>
                      <a:pt x="35" y="266"/>
                    </a:lnTo>
                    <a:lnTo>
                      <a:pt x="29" y="272"/>
                    </a:lnTo>
                    <a:lnTo>
                      <a:pt x="20" y="274"/>
                    </a:lnTo>
                    <a:lnTo>
                      <a:pt x="8" y="280"/>
                    </a:lnTo>
                    <a:lnTo>
                      <a:pt x="1" y="284"/>
                    </a:lnTo>
                    <a:lnTo>
                      <a:pt x="0" y="288"/>
                    </a:lnTo>
                    <a:lnTo>
                      <a:pt x="1" y="294"/>
                    </a:lnTo>
                    <a:lnTo>
                      <a:pt x="1" y="299"/>
                    </a:lnTo>
                    <a:lnTo>
                      <a:pt x="4" y="305"/>
                    </a:lnTo>
                    <a:lnTo>
                      <a:pt x="6" y="309"/>
                    </a:lnTo>
                    <a:lnTo>
                      <a:pt x="12" y="313"/>
                    </a:lnTo>
                    <a:lnTo>
                      <a:pt x="17" y="314"/>
                    </a:lnTo>
                    <a:lnTo>
                      <a:pt x="24" y="319"/>
                    </a:lnTo>
                    <a:lnTo>
                      <a:pt x="27" y="325"/>
                    </a:lnTo>
                    <a:lnTo>
                      <a:pt x="31" y="333"/>
                    </a:lnTo>
                    <a:lnTo>
                      <a:pt x="31" y="343"/>
                    </a:lnTo>
                    <a:lnTo>
                      <a:pt x="30" y="343"/>
                    </a:lnTo>
                    <a:lnTo>
                      <a:pt x="30" y="344"/>
                    </a:lnTo>
                    <a:lnTo>
                      <a:pt x="30" y="347"/>
                    </a:lnTo>
                    <a:lnTo>
                      <a:pt x="30" y="352"/>
                    </a:lnTo>
                    <a:lnTo>
                      <a:pt x="27" y="354"/>
                    </a:lnTo>
                    <a:lnTo>
                      <a:pt x="26" y="356"/>
                    </a:lnTo>
                    <a:lnTo>
                      <a:pt x="21" y="359"/>
                    </a:lnTo>
                    <a:lnTo>
                      <a:pt x="16" y="363"/>
                    </a:lnTo>
                    <a:lnTo>
                      <a:pt x="13" y="368"/>
                    </a:lnTo>
                    <a:lnTo>
                      <a:pt x="10" y="371"/>
                    </a:lnTo>
                    <a:lnTo>
                      <a:pt x="10" y="375"/>
                    </a:lnTo>
                    <a:lnTo>
                      <a:pt x="9" y="376"/>
                    </a:lnTo>
                    <a:lnTo>
                      <a:pt x="10" y="379"/>
                    </a:lnTo>
                    <a:lnTo>
                      <a:pt x="12" y="379"/>
                    </a:lnTo>
                    <a:lnTo>
                      <a:pt x="16" y="380"/>
                    </a:lnTo>
                    <a:lnTo>
                      <a:pt x="35" y="411"/>
                    </a:lnTo>
                    <a:lnTo>
                      <a:pt x="70" y="429"/>
                    </a:lnTo>
                    <a:lnTo>
                      <a:pt x="79" y="428"/>
                    </a:lnTo>
                    <a:lnTo>
                      <a:pt x="87" y="433"/>
                    </a:lnTo>
                    <a:lnTo>
                      <a:pt x="91" y="442"/>
                    </a:lnTo>
                    <a:lnTo>
                      <a:pt x="95" y="457"/>
                    </a:lnTo>
                    <a:lnTo>
                      <a:pt x="111" y="460"/>
                    </a:lnTo>
                    <a:lnTo>
                      <a:pt x="119" y="460"/>
                    </a:lnTo>
                    <a:lnTo>
                      <a:pt x="123" y="460"/>
                    </a:lnTo>
                    <a:lnTo>
                      <a:pt x="128" y="461"/>
                    </a:lnTo>
                    <a:lnTo>
                      <a:pt x="136" y="460"/>
                    </a:lnTo>
                    <a:lnTo>
                      <a:pt x="144" y="460"/>
                    </a:lnTo>
                    <a:lnTo>
                      <a:pt x="149" y="457"/>
                    </a:lnTo>
                    <a:lnTo>
                      <a:pt x="154" y="454"/>
                    </a:lnTo>
                    <a:lnTo>
                      <a:pt x="156" y="452"/>
                    </a:lnTo>
                    <a:lnTo>
                      <a:pt x="158" y="450"/>
                    </a:lnTo>
                    <a:lnTo>
                      <a:pt x="162" y="448"/>
                    </a:lnTo>
                    <a:lnTo>
                      <a:pt x="166" y="424"/>
                    </a:lnTo>
                    <a:lnTo>
                      <a:pt x="173" y="407"/>
                    </a:lnTo>
                    <a:lnTo>
                      <a:pt x="180" y="395"/>
                    </a:lnTo>
                    <a:lnTo>
                      <a:pt x="190" y="389"/>
                    </a:lnTo>
                    <a:lnTo>
                      <a:pt x="199" y="386"/>
                    </a:lnTo>
                    <a:lnTo>
                      <a:pt x="211" y="386"/>
                    </a:lnTo>
                    <a:lnTo>
                      <a:pt x="225" y="387"/>
                    </a:lnTo>
                    <a:lnTo>
                      <a:pt x="240" y="391"/>
                    </a:lnTo>
                    <a:lnTo>
                      <a:pt x="279" y="423"/>
                    </a:lnTo>
                    <a:lnTo>
                      <a:pt x="280" y="423"/>
                    </a:lnTo>
                    <a:lnTo>
                      <a:pt x="283" y="424"/>
                    </a:lnTo>
                    <a:lnTo>
                      <a:pt x="288" y="427"/>
                    </a:lnTo>
                    <a:lnTo>
                      <a:pt x="297" y="432"/>
                    </a:lnTo>
                    <a:lnTo>
                      <a:pt x="315" y="442"/>
                    </a:lnTo>
                    <a:lnTo>
                      <a:pt x="320" y="446"/>
                    </a:lnTo>
                    <a:lnTo>
                      <a:pt x="326" y="452"/>
                    </a:lnTo>
                    <a:lnTo>
                      <a:pt x="338" y="462"/>
                    </a:lnTo>
                    <a:lnTo>
                      <a:pt x="346" y="472"/>
                    </a:lnTo>
                    <a:lnTo>
                      <a:pt x="354" y="482"/>
                    </a:lnTo>
                    <a:lnTo>
                      <a:pt x="357" y="486"/>
                    </a:lnTo>
                    <a:lnTo>
                      <a:pt x="361" y="491"/>
                    </a:lnTo>
                    <a:lnTo>
                      <a:pt x="367" y="502"/>
                    </a:lnTo>
                    <a:lnTo>
                      <a:pt x="371" y="510"/>
                    </a:lnTo>
                    <a:lnTo>
                      <a:pt x="371" y="511"/>
                    </a:lnTo>
                    <a:lnTo>
                      <a:pt x="373" y="514"/>
                    </a:lnTo>
                    <a:lnTo>
                      <a:pt x="375" y="519"/>
                    </a:lnTo>
                    <a:lnTo>
                      <a:pt x="378" y="527"/>
                    </a:lnTo>
                    <a:lnTo>
                      <a:pt x="378" y="528"/>
                    </a:lnTo>
                    <a:lnTo>
                      <a:pt x="379" y="531"/>
                    </a:lnTo>
                    <a:lnTo>
                      <a:pt x="382" y="536"/>
                    </a:lnTo>
                    <a:lnTo>
                      <a:pt x="387" y="560"/>
                    </a:lnTo>
                    <a:lnTo>
                      <a:pt x="394" y="581"/>
                    </a:lnTo>
                    <a:lnTo>
                      <a:pt x="397" y="589"/>
                    </a:lnTo>
                    <a:lnTo>
                      <a:pt x="401" y="596"/>
                    </a:lnTo>
                    <a:lnTo>
                      <a:pt x="408" y="606"/>
                    </a:lnTo>
                    <a:lnTo>
                      <a:pt x="420" y="617"/>
                    </a:lnTo>
                    <a:lnTo>
                      <a:pt x="431" y="628"/>
                    </a:lnTo>
                    <a:lnTo>
                      <a:pt x="432" y="629"/>
                    </a:lnTo>
                    <a:lnTo>
                      <a:pt x="435" y="632"/>
                    </a:lnTo>
                    <a:lnTo>
                      <a:pt x="440" y="637"/>
                    </a:lnTo>
                    <a:lnTo>
                      <a:pt x="448" y="648"/>
                    </a:lnTo>
                    <a:lnTo>
                      <a:pt x="453" y="654"/>
                    </a:lnTo>
                    <a:lnTo>
                      <a:pt x="459" y="662"/>
                    </a:lnTo>
                    <a:lnTo>
                      <a:pt x="460" y="665"/>
                    </a:lnTo>
                    <a:lnTo>
                      <a:pt x="463" y="669"/>
                    </a:lnTo>
                    <a:lnTo>
                      <a:pt x="465" y="677"/>
                    </a:lnTo>
                    <a:lnTo>
                      <a:pt x="475" y="686"/>
                    </a:lnTo>
                    <a:lnTo>
                      <a:pt x="488" y="694"/>
                    </a:lnTo>
                    <a:lnTo>
                      <a:pt x="496" y="696"/>
                    </a:lnTo>
                    <a:lnTo>
                      <a:pt x="505" y="702"/>
                    </a:lnTo>
                    <a:lnTo>
                      <a:pt x="524" y="716"/>
                    </a:lnTo>
                    <a:lnTo>
                      <a:pt x="531" y="724"/>
                    </a:lnTo>
                    <a:lnTo>
                      <a:pt x="541" y="735"/>
                    </a:lnTo>
                    <a:lnTo>
                      <a:pt x="558" y="760"/>
                    </a:lnTo>
                    <a:lnTo>
                      <a:pt x="565" y="769"/>
                    </a:lnTo>
                    <a:lnTo>
                      <a:pt x="576" y="784"/>
                    </a:lnTo>
                    <a:lnTo>
                      <a:pt x="591" y="798"/>
                    </a:lnTo>
                    <a:lnTo>
                      <a:pt x="611" y="817"/>
                    </a:lnTo>
                    <a:lnTo>
                      <a:pt x="617" y="830"/>
                    </a:lnTo>
                    <a:lnTo>
                      <a:pt x="635" y="843"/>
                    </a:lnTo>
                    <a:lnTo>
                      <a:pt x="636" y="843"/>
                    </a:lnTo>
                    <a:lnTo>
                      <a:pt x="639" y="845"/>
                    </a:lnTo>
                    <a:lnTo>
                      <a:pt x="644" y="847"/>
                    </a:lnTo>
                    <a:lnTo>
                      <a:pt x="645" y="847"/>
                    </a:lnTo>
                    <a:lnTo>
                      <a:pt x="648" y="849"/>
                    </a:lnTo>
                    <a:lnTo>
                      <a:pt x="653" y="851"/>
                    </a:lnTo>
                    <a:lnTo>
                      <a:pt x="656" y="851"/>
                    </a:lnTo>
                    <a:lnTo>
                      <a:pt x="657" y="851"/>
                    </a:lnTo>
                    <a:lnTo>
                      <a:pt x="660" y="853"/>
                    </a:lnTo>
                    <a:lnTo>
                      <a:pt x="666" y="853"/>
                    </a:lnTo>
                    <a:lnTo>
                      <a:pt x="681" y="846"/>
                    </a:lnTo>
                    <a:lnTo>
                      <a:pt x="694" y="843"/>
                    </a:lnTo>
                    <a:lnTo>
                      <a:pt x="706" y="842"/>
                    </a:lnTo>
                    <a:lnTo>
                      <a:pt x="717" y="846"/>
                    </a:lnTo>
                    <a:lnTo>
                      <a:pt x="727" y="854"/>
                    </a:lnTo>
                    <a:lnTo>
                      <a:pt x="737" y="863"/>
                    </a:lnTo>
                    <a:lnTo>
                      <a:pt x="743" y="874"/>
                    </a:lnTo>
                    <a:lnTo>
                      <a:pt x="750" y="887"/>
                    </a:lnTo>
                    <a:lnTo>
                      <a:pt x="754" y="898"/>
                    </a:lnTo>
                    <a:lnTo>
                      <a:pt x="756" y="902"/>
                    </a:lnTo>
                    <a:lnTo>
                      <a:pt x="760" y="904"/>
                    </a:lnTo>
                    <a:lnTo>
                      <a:pt x="767" y="904"/>
                    </a:lnTo>
                    <a:lnTo>
                      <a:pt x="772" y="903"/>
                    </a:lnTo>
                    <a:lnTo>
                      <a:pt x="778" y="900"/>
                    </a:lnTo>
                    <a:lnTo>
                      <a:pt x="785" y="895"/>
                    </a:lnTo>
                    <a:lnTo>
                      <a:pt x="793" y="898"/>
                    </a:lnTo>
                    <a:lnTo>
                      <a:pt x="795" y="899"/>
                    </a:lnTo>
                    <a:lnTo>
                      <a:pt x="797" y="903"/>
                    </a:lnTo>
                    <a:lnTo>
                      <a:pt x="797" y="908"/>
                    </a:lnTo>
                    <a:lnTo>
                      <a:pt x="797" y="916"/>
                    </a:lnTo>
                    <a:lnTo>
                      <a:pt x="796" y="927"/>
                    </a:lnTo>
                    <a:lnTo>
                      <a:pt x="797" y="932"/>
                    </a:lnTo>
                    <a:lnTo>
                      <a:pt x="799" y="932"/>
                    </a:lnTo>
                    <a:lnTo>
                      <a:pt x="803" y="932"/>
                    </a:lnTo>
                    <a:lnTo>
                      <a:pt x="812" y="929"/>
                    </a:lnTo>
                    <a:lnTo>
                      <a:pt x="824" y="925"/>
                    </a:lnTo>
                    <a:lnTo>
                      <a:pt x="837" y="929"/>
                    </a:lnTo>
                    <a:lnTo>
                      <a:pt x="841" y="932"/>
                    </a:lnTo>
                    <a:lnTo>
                      <a:pt x="844" y="936"/>
                    </a:lnTo>
                    <a:lnTo>
                      <a:pt x="845" y="941"/>
                    </a:lnTo>
                    <a:lnTo>
                      <a:pt x="845" y="948"/>
                    </a:lnTo>
                    <a:lnTo>
                      <a:pt x="841" y="961"/>
                    </a:lnTo>
                    <a:lnTo>
                      <a:pt x="842" y="973"/>
                    </a:lnTo>
                    <a:lnTo>
                      <a:pt x="846" y="980"/>
                    </a:lnTo>
                    <a:lnTo>
                      <a:pt x="849" y="982"/>
                    </a:lnTo>
                    <a:lnTo>
                      <a:pt x="854" y="985"/>
                    </a:lnTo>
                    <a:lnTo>
                      <a:pt x="865" y="986"/>
                    </a:lnTo>
                    <a:lnTo>
                      <a:pt x="877" y="989"/>
                    </a:lnTo>
                    <a:lnTo>
                      <a:pt x="881" y="989"/>
                    </a:lnTo>
                    <a:lnTo>
                      <a:pt x="886" y="990"/>
                    </a:lnTo>
                    <a:lnTo>
                      <a:pt x="895" y="993"/>
                    </a:lnTo>
                    <a:lnTo>
                      <a:pt x="902" y="993"/>
                    </a:lnTo>
                    <a:lnTo>
                      <a:pt x="905" y="993"/>
                    </a:lnTo>
                    <a:lnTo>
                      <a:pt x="906" y="993"/>
                    </a:lnTo>
                    <a:lnTo>
                      <a:pt x="908" y="994"/>
                    </a:lnTo>
                    <a:lnTo>
                      <a:pt x="914" y="993"/>
                    </a:lnTo>
                    <a:lnTo>
                      <a:pt x="919" y="993"/>
                    </a:lnTo>
                    <a:lnTo>
                      <a:pt x="924" y="989"/>
                    </a:lnTo>
                    <a:lnTo>
                      <a:pt x="932" y="990"/>
                    </a:lnTo>
                    <a:lnTo>
                      <a:pt x="935" y="990"/>
                    </a:lnTo>
                    <a:lnTo>
                      <a:pt x="939" y="993"/>
                    </a:lnTo>
                    <a:lnTo>
                      <a:pt x="947" y="999"/>
                    </a:lnTo>
                    <a:lnTo>
                      <a:pt x="952" y="1006"/>
                    </a:lnTo>
                    <a:lnTo>
                      <a:pt x="956" y="1014"/>
                    </a:lnTo>
                    <a:lnTo>
                      <a:pt x="963" y="1050"/>
                    </a:lnTo>
                    <a:lnTo>
                      <a:pt x="980" y="1097"/>
                    </a:lnTo>
                    <a:lnTo>
                      <a:pt x="987" y="1109"/>
                    </a:lnTo>
                    <a:lnTo>
                      <a:pt x="991" y="1123"/>
                    </a:lnTo>
                    <a:lnTo>
                      <a:pt x="989" y="1137"/>
                    </a:lnTo>
                    <a:lnTo>
                      <a:pt x="985" y="1153"/>
                    </a:lnTo>
                    <a:lnTo>
                      <a:pt x="969" y="1164"/>
                    </a:lnTo>
                    <a:lnTo>
                      <a:pt x="963" y="1166"/>
                    </a:lnTo>
                    <a:lnTo>
                      <a:pt x="961" y="1172"/>
                    </a:lnTo>
                    <a:lnTo>
                      <a:pt x="963" y="1182"/>
                    </a:lnTo>
                    <a:lnTo>
                      <a:pt x="965" y="1189"/>
                    </a:lnTo>
                    <a:lnTo>
                      <a:pt x="968" y="1197"/>
                    </a:lnTo>
                    <a:lnTo>
                      <a:pt x="968" y="1199"/>
                    </a:lnTo>
                    <a:lnTo>
                      <a:pt x="968" y="1201"/>
                    </a:lnTo>
                    <a:lnTo>
                      <a:pt x="969" y="1203"/>
                    </a:lnTo>
                    <a:lnTo>
                      <a:pt x="969" y="1206"/>
                    </a:lnTo>
                    <a:lnTo>
                      <a:pt x="969" y="1207"/>
                    </a:lnTo>
                    <a:lnTo>
                      <a:pt x="971" y="1210"/>
                    </a:lnTo>
                    <a:lnTo>
                      <a:pt x="969" y="1210"/>
                    </a:lnTo>
                    <a:lnTo>
                      <a:pt x="969" y="1211"/>
                    </a:lnTo>
                    <a:lnTo>
                      <a:pt x="969" y="1214"/>
                    </a:lnTo>
                    <a:lnTo>
                      <a:pt x="968" y="1219"/>
                    </a:lnTo>
                    <a:lnTo>
                      <a:pt x="965" y="1223"/>
                    </a:lnTo>
                    <a:lnTo>
                      <a:pt x="963" y="1227"/>
                    </a:lnTo>
                    <a:lnTo>
                      <a:pt x="953" y="1232"/>
                    </a:lnTo>
                    <a:lnTo>
                      <a:pt x="949" y="1238"/>
                    </a:lnTo>
                    <a:lnTo>
                      <a:pt x="946" y="1242"/>
                    </a:lnTo>
                    <a:lnTo>
                      <a:pt x="947" y="1246"/>
                    </a:lnTo>
                    <a:lnTo>
                      <a:pt x="947" y="1248"/>
                    </a:lnTo>
                    <a:lnTo>
                      <a:pt x="948" y="1255"/>
                    </a:lnTo>
                    <a:lnTo>
                      <a:pt x="948" y="1264"/>
                    </a:lnTo>
                    <a:lnTo>
                      <a:pt x="951" y="1276"/>
                    </a:lnTo>
                    <a:lnTo>
                      <a:pt x="952" y="1283"/>
                    </a:lnTo>
                    <a:lnTo>
                      <a:pt x="956" y="1288"/>
                    </a:lnTo>
                    <a:lnTo>
                      <a:pt x="961" y="1288"/>
                    </a:lnTo>
                    <a:lnTo>
                      <a:pt x="971" y="1285"/>
                    </a:lnTo>
                    <a:lnTo>
                      <a:pt x="975" y="1283"/>
                    </a:lnTo>
                    <a:lnTo>
                      <a:pt x="984" y="1280"/>
                    </a:lnTo>
                    <a:lnTo>
                      <a:pt x="993" y="1277"/>
                    </a:lnTo>
                    <a:lnTo>
                      <a:pt x="1008" y="1277"/>
                    </a:lnTo>
                    <a:lnTo>
                      <a:pt x="1012" y="1275"/>
                    </a:lnTo>
                    <a:lnTo>
                      <a:pt x="1016" y="1272"/>
                    </a:lnTo>
                    <a:lnTo>
                      <a:pt x="1014" y="1267"/>
                    </a:lnTo>
                    <a:lnTo>
                      <a:pt x="1013" y="1264"/>
                    </a:lnTo>
                    <a:lnTo>
                      <a:pt x="1013" y="1263"/>
                    </a:lnTo>
                    <a:lnTo>
                      <a:pt x="1013" y="1260"/>
                    </a:lnTo>
                    <a:lnTo>
                      <a:pt x="1008" y="1251"/>
                    </a:lnTo>
                    <a:lnTo>
                      <a:pt x="1006" y="1244"/>
                    </a:lnTo>
                    <a:lnTo>
                      <a:pt x="1005" y="1238"/>
                    </a:lnTo>
                    <a:lnTo>
                      <a:pt x="1006" y="1235"/>
                    </a:lnTo>
                    <a:lnTo>
                      <a:pt x="1008" y="1231"/>
                    </a:lnTo>
                    <a:lnTo>
                      <a:pt x="1013" y="1230"/>
                    </a:lnTo>
                    <a:lnTo>
                      <a:pt x="1018" y="1230"/>
                    </a:lnTo>
                    <a:lnTo>
                      <a:pt x="1026" y="1232"/>
                    </a:lnTo>
                    <a:lnTo>
                      <a:pt x="1030" y="1232"/>
                    </a:lnTo>
                    <a:lnTo>
                      <a:pt x="1035" y="1232"/>
                    </a:lnTo>
                    <a:lnTo>
                      <a:pt x="1038" y="1231"/>
                    </a:lnTo>
                    <a:lnTo>
                      <a:pt x="1038" y="1230"/>
                    </a:lnTo>
                    <a:lnTo>
                      <a:pt x="1039" y="1230"/>
                    </a:lnTo>
                    <a:lnTo>
                      <a:pt x="1042" y="1230"/>
                    </a:lnTo>
                    <a:lnTo>
                      <a:pt x="1042" y="1227"/>
                    </a:lnTo>
                    <a:lnTo>
                      <a:pt x="1042" y="1226"/>
                    </a:lnTo>
                    <a:lnTo>
                      <a:pt x="1043" y="1226"/>
                    </a:lnTo>
                    <a:lnTo>
                      <a:pt x="1046" y="1223"/>
                    </a:lnTo>
                    <a:lnTo>
                      <a:pt x="1047" y="1218"/>
                    </a:lnTo>
                    <a:lnTo>
                      <a:pt x="1047" y="1215"/>
                    </a:lnTo>
                    <a:lnTo>
                      <a:pt x="1047" y="1214"/>
                    </a:lnTo>
                    <a:lnTo>
                      <a:pt x="1049" y="1214"/>
                    </a:lnTo>
                    <a:lnTo>
                      <a:pt x="1045" y="1177"/>
                    </a:lnTo>
                    <a:lnTo>
                      <a:pt x="1059" y="1170"/>
                    </a:lnTo>
                    <a:lnTo>
                      <a:pt x="1062" y="1170"/>
                    </a:lnTo>
                    <a:lnTo>
                      <a:pt x="1063" y="1170"/>
                    </a:lnTo>
                    <a:lnTo>
                      <a:pt x="1066" y="1172"/>
                    </a:lnTo>
                    <a:lnTo>
                      <a:pt x="1069" y="1170"/>
                    </a:lnTo>
                    <a:lnTo>
                      <a:pt x="1073" y="1170"/>
                    </a:lnTo>
                    <a:lnTo>
                      <a:pt x="1078" y="1165"/>
                    </a:lnTo>
                    <a:lnTo>
                      <a:pt x="1083" y="1158"/>
                    </a:lnTo>
                    <a:lnTo>
                      <a:pt x="1102" y="1144"/>
                    </a:lnTo>
                    <a:lnTo>
                      <a:pt x="1100" y="1134"/>
                    </a:lnTo>
                    <a:lnTo>
                      <a:pt x="1099" y="1128"/>
                    </a:lnTo>
                    <a:lnTo>
                      <a:pt x="1096" y="1121"/>
                    </a:lnTo>
                    <a:lnTo>
                      <a:pt x="1094" y="1117"/>
                    </a:lnTo>
                    <a:lnTo>
                      <a:pt x="1098" y="1103"/>
                    </a:lnTo>
                    <a:lnTo>
                      <a:pt x="1098" y="1092"/>
                    </a:lnTo>
                    <a:lnTo>
                      <a:pt x="1094" y="1083"/>
                    </a:lnTo>
                    <a:lnTo>
                      <a:pt x="1087" y="1078"/>
                    </a:lnTo>
                    <a:lnTo>
                      <a:pt x="1070" y="1059"/>
                    </a:lnTo>
                    <a:lnTo>
                      <a:pt x="1062" y="1051"/>
                    </a:lnTo>
                    <a:lnTo>
                      <a:pt x="1057" y="1047"/>
                    </a:lnTo>
                    <a:lnTo>
                      <a:pt x="1050" y="1042"/>
                    </a:lnTo>
                    <a:lnTo>
                      <a:pt x="1046" y="1041"/>
                    </a:lnTo>
                    <a:lnTo>
                      <a:pt x="1039" y="1041"/>
                    </a:lnTo>
                    <a:lnTo>
                      <a:pt x="1018" y="1031"/>
                    </a:lnTo>
                    <a:lnTo>
                      <a:pt x="1021" y="1029"/>
                    </a:lnTo>
                    <a:lnTo>
                      <a:pt x="1021" y="1027"/>
                    </a:lnTo>
                    <a:lnTo>
                      <a:pt x="1022" y="1027"/>
                    </a:lnTo>
                    <a:lnTo>
                      <a:pt x="1025" y="1027"/>
                    </a:lnTo>
                    <a:lnTo>
                      <a:pt x="1029" y="1025"/>
                    </a:lnTo>
                    <a:lnTo>
                      <a:pt x="1030" y="1019"/>
                    </a:lnTo>
                    <a:lnTo>
                      <a:pt x="1032" y="1014"/>
                    </a:lnTo>
                    <a:lnTo>
                      <a:pt x="1026" y="997"/>
                    </a:lnTo>
                    <a:lnTo>
                      <a:pt x="1028" y="985"/>
                    </a:lnTo>
                    <a:lnTo>
                      <a:pt x="1032" y="976"/>
                    </a:lnTo>
                    <a:lnTo>
                      <a:pt x="1041" y="970"/>
                    </a:lnTo>
                    <a:lnTo>
                      <a:pt x="1047" y="965"/>
                    </a:lnTo>
                    <a:lnTo>
                      <a:pt x="1053" y="960"/>
                    </a:lnTo>
                    <a:lnTo>
                      <a:pt x="1053" y="957"/>
                    </a:lnTo>
                    <a:lnTo>
                      <a:pt x="1053" y="956"/>
                    </a:lnTo>
                    <a:lnTo>
                      <a:pt x="1054" y="956"/>
                    </a:lnTo>
                    <a:lnTo>
                      <a:pt x="1057" y="953"/>
                    </a:lnTo>
                    <a:lnTo>
                      <a:pt x="1059" y="947"/>
                    </a:lnTo>
                    <a:lnTo>
                      <a:pt x="1096" y="951"/>
                    </a:lnTo>
                    <a:lnTo>
                      <a:pt x="1104" y="961"/>
                    </a:lnTo>
                    <a:lnTo>
                      <a:pt x="1108" y="964"/>
                    </a:lnTo>
                    <a:lnTo>
                      <a:pt x="1114" y="968"/>
                    </a:lnTo>
                    <a:lnTo>
                      <a:pt x="1116" y="969"/>
                    </a:lnTo>
                    <a:lnTo>
                      <a:pt x="1117" y="969"/>
                    </a:lnTo>
                    <a:lnTo>
                      <a:pt x="1120" y="970"/>
                    </a:lnTo>
                    <a:lnTo>
                      <a:pt x="1128" y="969"/>
                    </a:lnTo>
                    <a:lnTo>
                      <a:pt x="1139" y="961"/>
                    </a:lnTo>
                    <a:lnTo>
                      <a:pt x="1144" y="958"/>
                    </a:lnTo>
                    <a:lnTo>
                      <a:pt x="1151" y="960"/>
                    </a:lnTo>
                    <a:lnTo>
                      <a:pt x="1155" y="961"/>
                    </a:lnTo>
                    <a:lnTo>
                      <a:pt x="1160" y="965"/>
                    </a:lnTo>
                    <a:lnTo>
                      <a:pt x="1170" y="977"/>
                    </a:lnTo>
                    <a:lnTo>
                      <a:pt x="1165" y="990"/>
                    </a:lnTo>
                    <a:lnTo>
                      <a:pt x="1164" y="996"/>
                    </a:lnTo>
                    <a:lnTo>
                      <a:pt x="1165" y="1002"/>
                    </a:lnTo>
                    <a:lnTo>
                      <a:pt x="1166" y="1007"/>
                    </a:lnTo>
                    <a:lnTo>
                      <a:pt x="1172" y="1013"/>
                    </a:lnTo>
                    <a:lnTo>
                      <a:pt x="1180" y="1019"/>
                    </a:lnTo>
                    <a:lnTo>
                      <a:pt x="1184" y="1022"/>
                    </a:lnTo>
                    <a:lnTo>
                      <a:pt x="1189" y="1026"/>
                    </a:lnTo>
                    <a:lnTo>
                      <a:pt x="1196" y="1029"/>
                    </a:lnTo>
                    <a:lnTo>
                      <a:pt x="1198" y="1029"/>
                    </a:lnTo>
                    <a:lnTo>
                      <a:pt x="1200" y="1029"/>
                    </a:lnTo>
                    <a:lnTo>
                      <a:pt x="1202" y="1030"/>
                    </a:lnTo>
                    <a:lnTo>
                      <a:pt x="1206" y="1027"/>
                    </a:lnTo>
                    <a:lnTo>
                      <a:pt x="1211" y="1023"/>
                    </a:lnTo>
                    <a:lnTo>
                      <a:pt x="1214" y="1017"/>
                    </a:lnTo>
                    <a:lnTo>
                      <a:pt x="1218" y="1009"/>
                    </a:lnTo>
                    <a:lnTo>
                      <a:pt x="1222" y="997"/>
                    </a:lnTo>
                    <a:lnTo>
                      <a:pt x="1231" y="993"/>
                    </a:lnTo>
                    <a:lnTo>
                      <a:pt x="1235" y="993"/>
                    </a:lnTo>
                    <a:lnTo>
                      <a:pt x="1241" y="996"/>
                    </a:lnTo>
                    <a:lnTo>
                      <a:pt x="1241" y="984"/>
                    </a:lnTo>
                    <a:lnTo>
                      <a:pt x="1239" y="974"/>
                    </a:lnTo>
                    <a:lnTo>
                      <a:pt x="1234" y="965"/>
                    </a:lnTo>
                    <a:lnTo>
                      <a:pt x="1227" y="960"/>
                    </a:lnTo>
                    <a:lnTo>
                      <a:pt x="1205" y="933"/>
                    </a:lnTo>
                    <a:lnTo>
                      <a:pt x="1185" y="916"/>
                    </a:lnTo>
                    <a:lnTo>
                      <a:pt x="1168" y="907"/>
                    </a:lnTo>
                    <a:lnTo>
                      <a:pt x="1153" y="906"/>
                    </a:lnTo>
                    <a:lnTo>
                      <a:pt x="1137" y="890"/>
                    </a:lnTo>
                    <a:lnTo>
                      <a:pt x="1124" y="879"/>
                    </a:lnTo>
                    <a:lnTo>
                      <a:pt x="1112" y="871"/>
                    </a:lnTo>
                    <a:lnTo>
                      <a:pt x="1103" y="868"/>
                    </a:lnTo>
                    <a:lnTo>
                      <a:pt x="1091" y="855"/>
                    </a:lnTo>
                    <a:lnTo>
                      <a:pt x="1080" y="845"/>
                    </a:lnTo>
                    <a:lnTo>
                      <a:pt x="1069" y="834"/>
                    </a:lnTo>
                    <a:lnTo>
                      <a:pt x="1058" y="826"/>
                    </a:lnTo>
                    <a:lnTo>
                      <a:pt x="1034" y="813"/>
                    </a:lnTo>
                    <a:lnTo>
                      <a:pt x="1021" y="808"/>
                    </a:lnTo>
                    <a:lnTo>
                      <a:pt x="1009" y="806"/>
                    </a:lnTo>
                    <a:lnTo>
                      <a:pt x="984" y="798"/>
                    </a:lnTo>
                    <a:lnTo>
                      <a:pt x="975" y="796"/>
                    </a:lnTo>
                    <a:lnTo>
                      <a:pt x="971" y="793"/>
                    </a:lnTo>
                    <a:lnTo>
                      <a:pt x="967" y="788"/>
                    </a:lnTo>
                    <a:lnTo>
                      <a:pt x="968" y="785"/>
                    </a:lnTo>
                    <a:lnTo>
                      <a:pt x="969" y="782"/>
                    </a:lnTo>
                    <a:lnTo>
                      <a:pt x="976" y="780"/>
                    </a:lnTo>
                    <a:lnTo>
                      <a:pt x="989" y="772"/>
                    </a:lnTo>
                    <a:lnTo>
                      <a:pt x="997" y="765"/>
                    </a:lnTo>
                    <a:lnTo>
                      <a:pt x="1000" y="759"/>
                    </a:lnTo>
                    <a:lnTo>
                      <a:pt x="998" y="755"/>
                    </a:lnTo>
                    <a:lnTo>
                      <a:pt x="992" y="744"/>
                    </a:lnTo>
                    <a:lnTo>
                      <a:pt x="993" y="737"/>
                    </a:lnTo>
                    <a:lnTo>
                      <a:pt x="1000" y="734"/>
                    </a:lnTo>
                    <a:lnTo>
                      <a:pt x="993" y="730"/>
                    </a:lnTo>
                    <a:lnTo>
                      <a:pt x="985" y="730"/>
                    </a:lnTo>
                    <a:lnTo>
                      <a:pt x="976" y="731"/>
                    </a:lnTo>
                    <a:lnTo>
                      <a:pt x="967" y="736"/>
                    </a:lnTo>
                    <a:lnTo>
                      <a:pt x="953" y="739"/>
                    </a:lnTo>
                    <a:lnTo>
                      <a:pt x="939" y="744"/>
                    </a:lnTo>
                    <a:lnTo>
                      <a:pt x="922" y="747"/>
                    </a:lnTo>
                    <a:lnTo>
                      <a:pt x="902" y="752"/>
                    </a:lnTo>
                    <a:lnTo>
                      <a:pt x="895" y="755"/>
                    </a:lnTo>
                    <a:lnTo>
                      <a:pt x="890" y="757"/>
                    </a:lnTo>
                    <a:lnTo>
                      <a:pt x="877" y="757"/>
                    </a:lnTo>
                    <a:lnTo>
                      <a:pt x="869" y="753"/>
                    </a:lnTo>
                    <a:lnTo>
                      <a:pt x="864" y="751"/>
                    </a:lnTo>
                    <a:lnTo>
                      <a:pt x="860" y="745"/>
                    </a:lnTo>
                    <a:lnTo>
                      <a:pt x="858" y="741"/>
                    </a:lnTo>
                    <a:lnTo>
                      <a:pt x="856" y="737"/>
                    </a:lnTo>
                    <a:lnTo>
                      <a:pt x="854" y="735"/>
                    </a:lnTo>
                    <a:lnTo>
                      <a:pt x="849" y="728"/>
                    </a:lnTo>
                    <a:lnTo>
                      <a:pt x="844" y="723"/>
                    </a:lnTo>
                    <a:lnTo>
                      <a:pt x="841" y="720"/>
                    </a:lnTo>
                    <a:lnTo>
                      <a:pt x="840" y="719"/>
                    </a:lnTo>
                    <a:lnTo>
                      <a:pt x="830" y="711"/>
                    </a:lnTo>
                    <a:lnTo>
                      <a:pt x="817" y="702"/>
                    </a:lnTo>
                    <a:lnTo>
                      <a:pt x="808" y="695"/>
                    </a:lnTo>
                    <a:lnTo>
                      <a:pt x="799" y="691"/>
                    </a:lnTo>
                    <a:lnTo>
                      <a:pt x="792" y="690"/>
                    </a:lnTo>
                    <a:lnTo>
                      <a:pt x="775" y="677"/>
                    </a:lnTo>
                    <a:lnTo>
                      <a:pt x="767" y="667"/>
                    </a:lnTo>
                    <a:lnTo>
                      <a:pt x="760" y="657"/>
                    </a:lnTo>
                    <a:lnTo>
                      <a:pt x="748" y="630"/>
                    </a:lnTo>
                    <a:lnTo>
                      <a:pt x="744" y="614"/>
                    </a:lnTo>
                    <a:lnTo>
                      <a:pt x="742" y="597"/>
                    </a:lnTo>
                    <a:lnTo>
                      <a:pt x="735" y="575"/>
                    </a:lnTo>
                    <a:lnTo>
                      <a:pt x="731" y="564"/>
                    </a:lnTo>
                    <a:lnTo>
                      <a:pt x="729" y="556"/>
                    </a:lnTo>
                    <a:lnTo>
                      <a:pt x="719" y="539"/>
                    </a:lnTo>
                    <a:lnTo>
                      <a:pt x="709" y="527"/>
                    </a:lnTo>
                    <a:lnTo>
                      <a:pt x="685" y="511"/>
                    </a:lnTo>
                    <a:lnTo>
                      <a:pt x="662" y="493"/>
                    </a:lnTo>
                    <a:lnTo>
                      <a:pt x="645" y="477"/>
                    </a:lnTo>
                    <a:lnTo>
                      <a:pt x="628" y="461"/>
                    </a:lnTo>
                    <a:lnTo>
                      <a:pt x="616" y="449"/>
                    </a:lnTo>
                    <a:lnTo>
                      <a:pt x="604" y="437"/>
                    </a:lnTo>
                    <a:lnTo>
                      <a:pt x="596" y="428"/>
                    </a:lnTo>
                    <a:lnTo>
                      <a:pt x="590" y="419"/>
                    </a:lnTo>
                    <a:lnTo>
                      <a:pt x="588" y="413"/>
                    </a:lnTo>
                    <a:lnTo>
                      <a:pt x="582" y="396"/>
                    </a:lnTo>
                    <a:lnTo>
                      <a:pt x="578" y="383"/>
                    </a:lnTo>
                    <a:lnTo>
                      <a:pt x="575" y="370"/>
                    </a:lnTo>
                    <a:lnTo>
                      <a:pt x="575" y="360"/>
                    </a:lnTo>
                    <a:lnTo>
                      <a:pt x="575" y="351"/>
                    </a:lnTo>
                    <a:lnTo>
                      <a:pt x="579" y="347"/>
                    </a:lnTo>
                    <a:lnTo>
                      <a:pt x="584" y="343"/>
                    </a:lnTo>
                    <a:lnTo>
                      <a:pt x="592" y="343"/>
                    </a:lnTo>
                    <a:lnTo>
                      <a:pt x="599" y="341"/>
                    </a:lnTo>
                    <a:lnTo>
                      <a:pt x="604" y="338"/>
                    </a:lnTo>
                    <a:lnTo>
                      <a:pt x="607" y="334"/>
                    </a:lnTo>
                    <a:lnTo>
                      <a:pt x="610" y="330"/>
                    </a:lnTo>
                    <a:lnTo>
                      <a:pt x="608" y="327"/>
                    </a:lnTo>
                    <a:lnTo>
                      <a:pt x="608" y="326"/>
                    </a:lnTo>
                    <a:lnTo>
                      <a:pt x="608" y="323"/>
                    </a:lnTo>
                    <a:lnTo>
                      <a:pt x="607" y="321"/>
                    </a:lnTo>
                    <a:lnTo>
                      <a:pt x="607" y="319"/>
                    </a:lnTo>
                    <a:lnTo>
                      <a:pt x="607" y="317"/>
                    </a:lnTo>
                    <a:lnTo>
                      <a:pt x="604" y="311"/>
                    </a:lnTo>
                    <a:lnTo>
                      <a:pt x="603" y="309"/>
                    </a:lnTo>
                    <a:lnTo>
                      <a:pt x="603" y="307"/>
                    </a:lnTo>
                    <a:lnTo>
                      <a:pt x="598" y="298"/>
                    </a:lnTo>
                    <a:lnTo>
                      <a:pt x="588" y="298"/>
                    </a:lnTo>
                    <a:lnTo>
                      <a:pt x="582" y="298"/>
                    </a:lnTo>
                    <a:lnTo>
                      <a:pt x="575" y="297"/>
                    </a:lnTo>
                    <a:lnTo>
                      <a:pt x="572" y="296"/>
                    </a:lnTo>
                    <a:lnTo>
                      <a:pt x="569" y="290"/>
                    </a:lnTo>
                    <a:lnTo>
                      <a:pt x="569" y="285"/>
                    </a:lnTo>
                    <a:lnTo>
                      <a:pt x="569" y="278"/>
                    </a:lnTo>
                    <a:lnTo>
                      <a:pt x="572" y="270"/>
                    </a:lnTo>
                    <a:lnTo>
                      <a:pt x="575" y="260"/>
                    </a:lnTo>
                    <a:lnTo>
                      <a:pt x="579" y="253"/>
                    </a:lnTo>
                    <a:lnTo>
                      <a:pt x="584" y="249"/>
                    </a:lnTo>
                    <a:lnTo>
                      <a:pt x="591" y="249"/>
                    </a:lnTo>
                    <a:lnTo>
                      <a:pt x="596" y="251"/>
                    </a:lnTo>
                    <a:lnTo>
                      <a:pt x="602" y="256"/>
                    </a:lnTo>
                    <a:lnTo>
                      <a:pt x="610" y="255"/>
                    </a:lnTo>
                    <a:lnTo>
                      <a:pt x="610" y="253"/>
                    </a:lnTo>
                    <a:lnTo>
                      <a:pt x="611" y="253"/>
                    </a:lnTo>
                    <a:lnTo>
                      <a:pt x="613" y="253"/>
                    </a:lnTo>
                    <a:lnTo>
                      <a:pt x="619" y="253"/>
                    </a:lnTo>
                    <a:lnTo>
                      <a:pt x="621" y="251"/>
                    </a:lnTo>
                    <a:lnTo>
                      <a:pt x="621" y="249"/>
                    </a:lnTo>
                    <a:lnTo>
                      <a:pt x="623" y="249"/>
                    </a:lnTo>
                    <a:lnTo>
                      <a:pt x="625" y="249"/>
                    </a:lnTo>
                    <a:lnTo>
                      <a:pt x="633" y="243"/>
                    </a:lnTo>
                    <a:lnTo>
                      <a:pt x="647" y="221"/>
                    </a:lnTo>
                    <a:lnTo>
                      <a:pt x="660" y="208"/>
                    </a:lnTo>
                    <a:lnTo>
                      <a:pt x="670" y="200"/>
                    </a:lnTo>
                    <a:lnTo>
                      <a:pt x="676" y="198"/>
                    </a:lnTo>
                    <a:lnTo>
                      <a:pt x="682" y="199"/>
                    </a:lnTo>
                    <a:lnTo>
                      <a:pt x="707" y="200"/>
                    </a:lnTo>
                    <a:lnTo>
                      <a:pt x="729" y="207"/>
                    </a:lnTo>
                    <a:lnTo>
                      <a:pt x="734" y="208"/>
                    </a:lnTo>
                    <a:lnTo>
                      <a:pt x="750" y="207"/>
                    </a:lnTo>
                    <a:lnTo>
                      <a:pt x="768" y="216"/>
                    </a:lnTo>
                    <a:lnTo>
                      <a:pt x="772" y="216"/>
                    </a:lnTo>
                    <a:lnTo>
                      <a:pt x="778" y="217"/>
                    </a:lnTo>
                    <a:lnTo>
                      <a:pt x="780" y="216"/>
                    </a:lnTo>
                    <a:lnTo>
                      <a:pt x="784" y="216"/>
                    </a:lnTo>
                    <a:lnTo>
                      <a:pt x="785" y="213"/>
                    </a:lnTo>
                    <a:lnTo>
                      <a:pt x="788" y="212"/>
                    </a:lnTo>
                    <a:lnTo>
                      <a:pt x="788" y="208"/>
                    </a:lnTo>
                    <a:lnTo>
                      <a:pt x="789" y="206"/>
                    </a:lnTo>
                    <a:lnTo>
                      <a:pt x="785" y="200"/>
                    </a:lnTo>
                    <a:lnTo>
                      <a:pt x="781" y="198"/>
                    </a:lnTo>
                    <a:lnTo>
                      <a:pt x="774" y="192"/>
                    </a:lnTo>
                    <a:lnTo>
                      <a:pt x="764" y="190"/>
                    </a:lnTo>
                    <a:lnTo>
                      <a:pt x="754" y="184"/>
                    </a:lnTo>
                    <a:lnTo>
                      <a:pt x="746" y="182"/>
                    </a:lnTo>
                    <a:lnTo>
                      <a:pt x="731" y="182"/>
                    </a:lnTo>
                    <a:lnTo>
                      <a:pt x="713" y="170"/>
                    </a:lnTo>
                    <a:lnTo>
                      <a:pt x="711" y="158"/>
                    </a:lnTo>
                    <a:lnTo>
                      <a:pt x="707" y="149"/>
                    </a:lnTo>
                    <a:lnTo>
                      <a:pt x="701" y="139"/>
                    </a:lnTo>
                    <a:lnTo>
                      <a:pt x="692" y="133"/>
                    </a:lnTo>
                    <a:lnTo>
                      <a:pt x="682" y="125"/>
                    </a:lnTo>
                    <a:lnTo>
                      <a:pt x="681" y="120"/>
                    </a:lnTo>
                    <a:lnTo>
                      <a:pt x="685" y="114"/>
                    </a:lnTo>
                    <a:lnTo>
                      <a:pt x="696" y="110"/>
                    </a:lnTo>
                    <a:lnTo>
                      <a:pt x="706" y="102"/>
                    </a:lnTo>
                    <a:lnTo>
                      <a:pt x="710" y="97"/>
                    </a:lnTo>
                    <a:lnTo>
                      <a:pt x="713" y="93"/>
                    </a:lnTo>
                    <a:lnTo>
                      <a:pt x="701" y="84"/>
                    </a:lnTo>
                    <a:lnTo>
                      <a:pt x="689" y="80"/>
                    </a:lnTo>
                    <a:lnTo>
                      <a:pt x="674" y="77"/>
                    </a:lnTo>
                    <a:lnTo>
                      <a:pt x="657" y="79"/>
                    </a:lnTo>
                    <a:lnTo>
                      <a:pt x="643" y="79"/>
                    </a:lnTo>
                    <a:lnTo>
                      <a:pt x="632" y="79"/>
                    </a:lnTo>
                    <a:lnTo>
                      <a:pt x="623" y="76"/>
                    </a:lnTo>
                    <a:lnTo>
                      <a:pt x="619" y="73"/>
                    </a:lnTo>
                    <a:lnTo>
                      <a:pt x="610" y="65"/>
                    </a:lnTo>
                    <a:lnTo>
                      <a:pt x="604" y="61"/>
                    </a:lnTo>
                    <a:lnTo>
                      <a:pt x="599" y="59"/>
                    </a:lnTo>
                    <a:lnTo>
                      <a:pt x="584" y="51"/>
                    </a:lnTo>
                    <a:lnTo>
                      <a:pt x="579" y="48"/>
                    </a:lnTo>
                    <a:lnTo>
                      <a:pt x="576" y="47"/>
                    </a:lnTo>
                    <a:lnTo>
                      <a:pt x="575" y="47"/>
                    </a:lnTo>
                    <a:lnTo>
                      <a:pt x="567" y="44"/>
                    </a:lnTo>
                    <a:lnTo>
                      <a:pt x="555" y="12"/>
                    </a:lnTo>
                    <a:lnTo>
                      <a:pt x="526" y="20"/>
                    </a:lnTo>
                    <a:lnTo>
                      <a:pt x="524" y="19"/>
                    </a:lnTo>
                    <a:lnTo>
                      <a:pt x="522" y="19"/>
                    </a:lnTo>
                    <a:lnTo>
                      <a:pt x="520" y="19"/>
                    </a:lnTo>
                    <a:lnTo>
                      <a:pt x="510" y="16"/>
                    </a:lnTo>
                    <a:lnTo>
                      <a:pt x="506" y="14"/>
                    </a:lnTo>
                    <a:lnTo>
                      <a:pt x="504" y="12"/>
                    </a:lnTo>
                    <a:lnTo>
                      <a:pt x="498" y="10"/>
                    </a:lnTo>
                    <a:lnTo>
                      <a:pt x="485" y="3"/>
                    </a:lnTo>
                    <a:close/>
                  </a:path>
                </a:pathLst>
              </a:custGeom>
              <a:solidFill>
                <a:srgbClr val="3399FF"/>
              </a:solidFill>
              <a:ln w="6350">
                <a:solidFill>
                  <a:srgbClr val="003366"/>
                </a:solidFill>
                <a:round/>
                <a:headEnd/>
                <a:tailEnd/>
              </a:ln>
            </p:spPr>
            <p:txBody>
              <a:bodyPr/>
              <a:lstStyle/>
              <a:p>
                <a:endParaRPr lang="el-GR"/>
              </a:p>
            </p:txBody>
          </p:sp>
        </p:grpSp>
        <p:sp>
          <p:nvSpPr>
            <p:cNvPr id="25821" name="Freeform 328"/>
            <p:cNvSpPr>
              <a:spLocks/>
            </p:cNvSpPr>
            <p:nvPr/>
          </p:nvSpPr>
          <p:spPr bwMode="auto">
            <a:xfrm>
              <a:off x="722" y="2437"/>
              <a:ext cx="27" cy="46"/>
            </a:xfrm>
            <a:custGeom>
              <a:avLst/>
              <a:gdLst>
                <a:gd name="T0" fmla="*/ 0 w 82"/>
                <a:gd name="T1" fmla="*/ 0 h 138"/>
                <a:gd name="T2" fmla="*/ 0 w 82"/>
                <a:gd name="T3" fmla="*/ 0 h 138"/>
                <a:gd name="T4" fmla="*/ 0 w 82"/>
                <a:gd name="T5" fmla="*/ 0 h 138"/>
                <a:gd name="T6" fmla="*/ 0 w 82"/>
                <a:gd name="T7" fmla="*/ 0 h 138"/>
                <a:gd name="T8" fmla="*/ 0 w 82"/>
                <a:gd name="T9" fmla="*/ 0 h 138"/>
                <a:gd name="T10" fmla="*/ 0 w 82"/>
                <a:gd name="T11" fmla="*/ 0 h 138"/>
                <a:gd name="T12" fmla="*/ 0 w 82"/>
                <a:gd name="T13" fmla="*/ 0 h 138"/>
                <a:gd name="T14" fmla="*/ 0 w 82"/>
                <a:gd name="T15" fmla="*/ 0 h 138"/>
                <a:gd name="T16" fmla="*/ 0 w 82"/>
                <a:gd name="T17" fmla="*/ 0 h 138"/>
                <a:gd name="T18" fmla="*/ 0 w 82"/>
                <a:gd name="T19" fmla="*/ 0 h 138"/>
                <a:gd name="T20" fmla="*/ 0 w 82"/>
                <a:gd name="T21" fmla="*/ 0 h 138"/>
                <a:gd name="T22" fmla="*/ 0 w 82"/>
                <a:gd name="T23" fmla="*/ 0 h 138"/>
                <a:gd name="T24" fmla="*/ 0 w 82"/>
                <a:gd name="T25" fmla="*/ 0 h 138"/>
                <a:gd name="T26" fmla="*/ 0 w 82"/>
                <a:gd name="T27" fmla="*/ 0 h 138"/>
                <a:gd name="T28" fmla="*/ 0 w 82"/>
                <a:gd name="T29" fmla="*/ 0 h 138"/>
                <a:gd name="T30" fmla="*/ 0 w 82"/>
                <a:gd name="T31" fmla="*/ 0 h 138"/>
                <a:gd name="T32" fmla="*/ 0 w 82"/>
                <a:gd name="T33" fmla="*/ 0 h 138"/>
                <a:gd name="T34" fmla="*/ 0 w 82"/>
                <a:gd name="T35" fmla="*/ 0 h 138"/>
                <a:gd name="T36" fmla="*/ 0 w 82"/>
                <a:gd name="T37" fmla="*/ 0 h 138"/>
                <a:gd name="T38" fmla="*/ 0 w 82"/>
                <a:gd name="T39" fmla="*/ 0 h 138"/>
                <a:gd name="T40" fmla="*/ 0 w 82"/>
                <a:gd name="T41" fmla="*/ 0 h 138"/>
                <a:gd name="T42" fmla="*/ 0 w 82"/>
                <a:gd name="T43" fmla="*/ 0 h 138"/>
                <a:gd name="T44" fmla="*/ 0 w 82"/>
                <a:gd name="T45" fmla="*/ 0 h 138"/>
                <a:gd name="T46" fmla="*/ 0 w 82"/>
                <a:gd name="T47" fmla="*/ 0 h 138"/>
                <a:gd name="T48" fmla="*/ 0 w 82"/>
                <a:gd name="T49" fmla="*/ 0 h 138"/>
                <a:gd name="T50" fmla="*/ 0 w 82"/>
                <a:gd name="T51" fmla="*/ 0 h 138"/>
                <a:gd name="T52" fmla="*/ 0 w 82"/>
                <a:gd name="T53" fmla="*/ 0 h 138"/>
                <a:gd name="T54" fmla="*/ 0 w 82"/>
                <a:gd name="T55" fmla="*/ 0 h 138"/>
                <a:gd name="T56" fmla="*/ 0 w 82"/>
                <a:gd name="T57" fmla="*/ 0 h 138"/>
                <a:gd name="T58" fmla="*/ 0 w 82"/>
                <a:gd name="T59" fmla="*/ 0 h 138"/>
                <a:gd name="T60" fmla="*/ 0 w 82"/>
                <a:gd name="T61" fmla="*/ 0 h 138"/>
                <a:gd name="T62" fmla="*/ 0 w 82"/>
                <a:gd name="T63" fmla="*/ 0 h 138"/>
                <a:gd name="T64" fmla="*/ 0 w 82"/>
                <a:gd name="T65" fmla="*/ 0 h 138"/>
                <a:gd name="T66" fmla="*/ 0 w 82"/>
                <a:gd name="T67" fmla="*/ 0 h 138"/>
                <a:gd name="T68" fmla="*/ 0 w 82"/>
                <a:gd name="T69" fmla="*/ 0 h 138"/>
                <a:gd name="T70" fmla="*/ 0 w 82"/>
                <a:gd name="T71" fmla="*/ 0 h 138"/>
                <a:gd name="T72" fmla="*/ 0 w 82"/>
                <a:gd name="T73" fmla="*/ 0 h 138"/>
                <a:gd name="T74" fmla="*/ 0 w 82"/>
                <a:gd name="T75" fmla="*/ 0 h 1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
                <a:gd name="T115" fmla="*/ 0 h 138"/>
                <a:gd name="T116" fmla="*/ 82 w 82"/>
                <a:gd name="T117" fmla="*/ 138 h 1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 h="138">
                  <a:moveTo>
                    <a:pt x="82" y="138"/>
                  </a:moveTo>
                  <a:lnTo>
                    <a:pt x="75" y="132"/>
                  </a:lnTo>
                  <a:lnTo>
                    <a:pt x="67" y="130"/>
                  </a:lnTo>
                  <a:lnTo>
                    <a:pt x="62" y="128"/>
                  </a:lnTo>
                  <a:lnTo>
                    <a:pt x="58" y="123"/>
                  </a:lnTo>
                  <a:lnTo>
                    <a:pt x="56" y="119"/>
                  </a:lnTo>
                  <a:lnTo>
                    <a:pt x="54" y="119"/>
                  </a:lnTo>
                  <a:lnTo>
                    <a:pt x="50" y="119"/>
                  </a:lnTo>
                  <a:lnTo>
                    <a:pt x="44" y="123"/>
                  </a:lnTo>
                  <a:lnTo>
                    <a:pt x="42" y="126"/>
                  </a:lnTo>
                  <a:lnTo>
                    <a:pt x="39" y="126"/>
                  </a:lnTo>
                  <a:lnTo>
                    <a:pt x="38" y="126"/>
                  </a:lnTo>
                  <a:lnTo>
                    <a:pt x="38" y="127"/>
                  </a:lnTo>
                  <a:lnTo>
                    <a:pt x="33" y="126"/>
                  </a:lnTo>
                  <a:lnTo>
                    <a:pt x="26" y="123"/>
                  </a:lnTo>
                  <a:lnTo>
                    <a:pt x="21" y="114"/>
                  </a:lnTo>
                  <a:lnTo>
                    <a:pt x="15" y="110"/>
                  </a:lnTo>
                  <a:lnTo>
                    <a:pt x="13" y="91"/>
                  </a:lnTo>
                  <a:lnTo>
                    <a:pt x="10" y="79"/>
                  </a:lnTo>
                  <a:lnTo>
                    <a:pt x="9" y="71"/>
                  </a:lnTo>
                  <a:lnTo>
                    <a:pt x="9" y="70"/>
                  </a:lnTo>
                  <a:lnTo>
                    <a:pt x="3" y="63"/>
                  </a:lnTo>
                  <a:lnTo>
                    <a:pt x="1" y="58"/>
                  </a:lnTo>
                  <a:lnTo>
                    <a:pt x="0" y="50"/>
                  </a:lnTo>
                  <a:lnTo>
                    <a:pt x="2" y="44"/>
                  </a:lnTo>
                  <a:lnTo>
                    <a:pt x="6" y="13"/>
                  </a:lnTo>
                  <a:lnTo>
                    <a:pt x="21" y="0"/>
                  </a:lnTo>
                  <a:lnTo>
                    <a:pt x="30" y="0"/>
                  </a:lnTo>
                  <a:lnTo>
                    <a:pt x="38" y="4"/>
                  </a:lnTo>
                  <a:lnTo>
                    <a:pt x="39" y="7"/>
                  </a:lnTo>
                  <a:lnTo>
                    <a:pt x="54" y="21"/>
                  </a:lnTo>
                  <a:lnTo>
                    <a:pt x="64" y="44"/>
                  </a:lnTo>
                  <a:lnTo>
                    <a:pt x="67" y="57"/>
                  </a:lnTo>
                  <a:lnTo>
                    <a:pt x="68" y="71"/>
                  </a:lnTo>
                  <a:lnTo>
                    <a:pt x="68" y="91"/>
                  </a:lnTo>
                  <a:lnTo>
                    <a:pt x="71" y="110"/>
                  </a:lnTo>
                  <a:lnTo>
                    <a:pt x="75" y="124"/>
                  </a:lnTo>
                  <a:lnTo>
                    <a:pt x="82" y="138"/>
                  </a:lnTo>
                </a:path>
              </a:pathLst>
            </a:custGeom>
            <a:solidFill>
              <a:srgbClr val="3399FF"/>
            </a:solidFill>
            <a:ln w="6350">
              <a:solidFill>
                <a:srgbClr val="003366"/>
              </a:solidFill>
              <a:round/>
              <a:headEnd/>
              <a:tailEnd/>
            </a:ln>
          </p:spPr>
          <p:txBody>
            <a:bodyPr/>
            <a:lstStyle/>
            <a:p>
              <a:endParaRPr lang="el-GR"/>
            </a:p>
          </p:txBody>
        </p:sp>
      </p:grpSp>
      <p:sp>
        <p:nvSpPr>
          <p:cNvPr id="25610" name="Freeform 329"/>
          <p:cNvSpPr>
            <a:spLocks/>
          </p:cNvSpPr>
          <p:nvPr/>
        </p:nvSpPr>
        <p:spPr bwMode="auto">
          <a:xfrm>
            <a:off x="3611563" y="3763963"/>
            <a:ext cx="1306512" cy="1489075"/>
          </a:xfrm>
          <a:custGeom>
            <a:avLst/>
            <a:gdLst>
              <a:gd name="T0" fmla="*/ 2147483647 w 2020"/>
              <a:gd name="T1" fmla="*/ 2147483647 h 2307"/>
              <a:gd name="T2" fmla="*/ 2147483647 w 2020"/>
              <a:gd name="T3" fmla="*/ 2147483647 h 2307"/>
              <a:gd name="T4" fmla="*/ 2147483647 w 2020"/>
              <a:gd name="T5" fmla="*/ 2147483647 h 2307"/>
              <a:gd name="T6" fmla="*/ 2147483647 w 2020"/>
              <a:gd name="T7" fmla="*/ 2147483647 h 2307"/>
              <a:gd name="T8" fmla="*/ 2147483647 w 2020"/>
              <a:gd name="T9" fmla="*/ 2147483647 h 2307"/>
              <a:gd name="T10" fmla="*/ 2147483647 w 2020"/>
              <a:gd name="T11" fmla="*/ 2147483647 h 2307"/>
              <a:gd name="T12" fmla="*/ 2147483647 w 2020"/>
              <a:gd name="T13" fmla="*/ 2147483647 h 2307"/>
              <a:gd name="T14" fmla="*/ 2147483647 w 2020"/>
              <a:gd name="T15" fmla="*/ 2147483647 h 2307"/>
              <a:gd name="T16" fmla="*/ 2147483647 w 2020"/>
              <a:gd name="T17" fmla="*/ 2147483647 h 2307"/>
              <a:gd name="T18" fmla="*/ 2147483647 w 2020"/>
              <a:gd name="T19" fmla="*/ 2147483647 h 2307"/>
              <a:gd name="T20" fmla="*/ 2147483647 w 2020"/>
              <a:gd name="T21" fmla="*/ 2147483647 h 2307"/>
              <a:gd name="T22" fmla="*/ 2147483647 w 2020"/>
              <a:gd name="T23" fmla="*/ 2147483647 h 2307"/>
              <a:gd name="T24" fmla="*/ 2147483647 w 2020"/>
              <a:gd name="T25" fmla="*/ 2147483647 h 2307"/>
              <a:gd name="T26" fmla="*/ 2147483647 w 2020"/>
              <a:gd name="T27" fmla="*/ 2147483647 h 2307"/>
              <a:gd name="T28" fmla="*/ 2147483647 w 2020"/>
              <a:gd name="T29" fmla="*/ 2147483647 h 2307"/>
              <a:gd name="T30" fmla="*/ 2147483647 w 2020"/>
              <a:gd name="T31" fmla="*/ 2147483647 h 2307"/>
              <a:gd name="T32" fmla="*/ 2147483647 w 2020"/>
              <a:gd name="T33" fmla="*/ 2147483647 h 2307"/>
              <a:gd name="T34" fmla="*/ 2147483647 w 2020"/>
              <a:gd name="T35" fmla="*/ 2147483647 h 2307"/>
              <a:gd name="T36" fmla="*/ 2147483647 w 2020"/>
              <a:gd name="T37" fmla="*/ 2147483647 h 2307"/>
              <a:gd name="T38" fmla="*/ 2147483647 w 2020"/>
              <a:gd name="T39" fmla="*/ 2147483647 h 2307"/>
              <a:gd name="T40" fmla="*/ 2147483647 w 2020"/>
              <a:gd name="T41" fmla="*/ 2147483647 h 2307"/>
              <a:gd name="T42" fmla="*/ 2147483647 w 2020"/>
              <a:gd name="T43" fmla="*/ 2147483647 h 2307"/>
              <a:gd name="T44" fmla="*/ 2147483647 w 2020"/>
              <a:gd name="T45" fmla="*/ 2147483647 h 2307"/>
              <a:gd name="T46" fmla="*/ 2147483647 w 2020"/>
              <a:gd name="T47" fmla="*/ 2147483647 h 2307"/>
              <a:gd name="T48" fmla="*/ 2147483647 w 2020"/>
              <a:gd name="T49" fmla="*/ 2147483647 h 2307"/>
              <a:gd name="T50" fmla="*/ 2147483647 w 2020"/>
              <a:gd name="T51" fmla="*/ 2147483647 h 2307"/>
              <a:gd name="T52" fmla="*/ 2147483647 w 2020"/>
              <a:gd name="T53" fmla="*/ 2147483647 h 2307"/>
              <a:gd name="T54" fmla="*/ 2147483647 w 2020"/>
              <a:gd name="T55" fmla="*/ 2147483647 h 2307"/>
              <a:gd name="T56" fmla="*/ 2147483647 w 2020"/>
              <a:gd name="T57" fmla="*/ 2147483647 h 2307"/>
              <a:gd name="T58" fmla="*/ 2147483647 w 2020"/>
              <a:gd name="T59" fmla="*/ 2147483647 h 2307"/>
              <a:gd name="T60" fmla="*/ 2147483647 w 2020"/>
              <a:gd name="T61" fmla="*/ 2147483647 h 2307"/>
              <a:gd name="T62" fmla="*/ 2147483647 w 2020"/>
              <a:gd name="T63" fmla="*/ 2147483647 h 2307"/>
              <a:gd name="T64" fmla="*/ 2147483647 w 2020"/>
              <a:gd name="T65" fmla="*/ 2147483647 h 2307"/>
              <a:gd name="T66" fmla="*/ 2147483647 w 2020"/>
              <a:gd name="T67" fmla="*/ 2147483647 h 2307"/>
              <a:gd name="T68" fmla="*/ 2147483647 w 2020"/>
              <a:gd name="T69" fmla="*/ 2147483647 h 2307"/>
              <a:gd name="T70" fmla="*/ 2147483647 w 2020"/>
              <a:gd name="T71" fmla="*/ 2147483647 h 2307"/>
              <a:gd name="T72" fmla="*/ 2147483647 w 2020"/>
              <a:gd name="T73" fmla="*/ 2147483647 h 2307"/>
              <a:gd name="T74" fmla="*/ 2147483647 w 2020"/>
              <a:gd name="T75" fmla="*/ 2147483647 h 2307"/>
              <a:gd name="T76" fmla="*/ 2147483647 w 2020"/>
              <a:gd name="T77" fmla="*/ 2147483647 h 2307"/>
              <a:gd name="T78" fmla="*/ 2147483647 w 2020"/>
              <a:gd name="T79" fmla="*/ 2147483647 h 2307"/>
              <a:gd name="T80" fmla="*/ 2147483647 w 2020"/>
              <a:gd name="T81" fmla="*/ 2147483647 h 2307"/>
              <a:gd name="T82" fmla="*/ 2147483647 w 2020"/>
              <a:gd name="T83" fmla="*/ 2147483647 h 2307"/>
              <a:gd name="T84" fmla="*/ 2147483647 w 2020"/>
              <a:gd name="T85" fmla="*/ 2147483647 h 2307"/>
              <a:gd name="T86" fmla="*/ 2147483647 w 2020"/>
              <a:gd name="T87" fmla="*/ 2147483647 h 2307"/>
              <a:gd name="T88" fmla="*/ 2147483647 w 2020"/>
              <a:gd name="T89" fmla="*/ 2147483647 h 2307"/>
              <a:gd name="T90" fmla="*/ 2147483647 w 2020"/>
              <a:gd name="T91" fmla="*/ 2147483647 h 2307"/>
              <a:gd name="T92" fmla="*/ 2147483647 w 2020"/>
              <a:gd name="T93" fmla="*/ 2147483647 h 2307"/>
              <a:gd name="T94" fmla="*/ 2147483647 w 2020"/>
              <a:gd name="T95" fmla="*/ 2147483647 h 2307"/>
              <a:gd name="T96" fmla="*/ 2147483647 w 2020"/>
              <a:gd name="T97" fmla="*/ 2147483647 h 2307"/>
              <a:gd name="T98" fmla="*/ 2147483647 w 2020"/>
              <a:gd name="T99" fmla="*/ 2147483647 h 2307"/>
              <a:gd name="T100" fmla="*/ 2147483647 w 2020"/>
              <a:gd name="T101" fmla="*/ 2147483647 h 2307"/>
              <a:gd name="T102" fmla="*/ 2147483647 w 2020"/>
              <a:gd name="T103" fmla="*/ 2147483647 h 2307"/>
              <a:gd name="T104" fmla="*/ 2147483647 w 2020"/>
              <a:gd name="T105" fmla="*/ 2147483647 h 2307"/>
              <a:gd name="T106" fmla="*/ 2147483647 w 2020"/>
              <a:gd name="T107" fmla="*/ 2147483647 h 2307"/>
              <a:gd name="T108" fmla="*/ 2147483647 w 2020"/>
              <a:gd name="T109" fmla="*/ 2147483647 h 2307"/>
              <a:gd name="T110" fmla="*/ 2147483647 w 2020"/>
              <a:gd name="T111" fmla="*/ 2147483647 h 2307"/>
              <a:gd name="T112" fmla="*/ 2147483647 w 2020"/>
              <a:gd name="T113" fmla="*/ 2147483647 h 2307"/>
              <a:gd name="T114" fmla="*/ 2147483647 w 2020"/>
              <a:gd name="T115" fmla="*/ 2147483647 h 2307"/>
              <a:gd name="T116" fmla="*/ 2147483647 w 2020"/>
              <a:gd name="T117" fmla="*/ 2147483647 h 2307"/>
              <a:gd name="T118" fmla="*/ 2147483647 w 2020"/>
              <a:gd name="T119" fmla="*/ 2147483647 h 2307"/>
              <a:gd name="T120" fmla="*/ 2147483647 w 2020"/>
              <a:gd name="T121" fmla="*/ 2147483647 h 23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20"/>
              <a:gd name="T184" fmla="*/ 0 h 2307"/>
              <a:gd name="T185" fmla="*/ 2020 w 2020"/>
              <a:gd name="T186" fmla="*/ 2307 h 23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20" h="2307">
                <a:moveTo>
                  <a:pt x="2020" y="2243"/>
                </a:moveTo>
                <a:lnTo>
                  <a:pt x="2012" y="2247"/>
                </a:lnTo>
                <a:lnTo>
                  <a:pt x="2005" y="2251"/>
                </a:lnTo>
                <a:lnTo>
                  <a:pt x="1994" y="2254"/>
                </a:lnTo>
                <a:lnTo>
                  <a:pt x="1985" y="2256"/>
                </a:lnTo>
                <a:lnTo>
                  <a:pt x="1966" y="2259"/>
                </a:lnTo>
                <a:lnTo>
                  <a:pt x="1954" y="2264"/>
                </a:lnTo>
                <a:lnTo>
                  <a:pt x="1948" y="2269"/>
                </a:lnTo>
                <a:lnTo>
                  <a:pt x="1948" y="2279"/>
                </a:lnTo>
                <a:lnTo>
                  <a:pt x="1948" y="2285"/>
                </a:lnTo>
                <a:lnTo>
                  <a:pt x="1946" y="2288"/>
                </a:lnTo>
                <a:lnTo>
                  <a:pt x="1946" y="2292"/>
                </a:lnTo>
                <a:lnTo>
                  <a:pt x="1942" y="2297"/>
                </a:lnTo>
                <a:lnTo>
                  <a:pt x="1937" y="2303"/>
                </a:lnTo>
                <a:lnTo>
                  <a:pt x="1929" y="2305"/>
                </a:lnTo>
                <a:lnTo>
                  <a:pt x="1921" y="2307"/>
                </a:lnTo>
                <a:lnTo>
                  <a:pt x="1916" y="2305"/>
                </a:lnTo>
                <a:lnTo>
                  <a:pt x="1912" y="2305"/>
                </a:lnTo>
                <a:lnTo>
                  <a:pt x="1904" y="2301"/>
                </a:lnTo>
                <a:lnTo>
                  <a:pt x="1888" y="2281"/>
                </a:lnTo>
                <a:lnTo>
                  <a:pt x="1874" y="2265"/>
                </a:lnTo>
                <a:lnTo>
                  <a:pt x="1858" y="2251"/>
                </a:lnTo>
                <a:lnTo>
                  <a:pt x="1844" y="2242"/>
                </a:lnTo>
                <a:lnTo>
                  <a:pt x="1829" y="2232"/>
                </a:lnTo>
                <a:lnTo>
                  <a:pt x="1813" y="2226"/>
                </a:lnTo>
                <a:lnTo>
                  <a:pt x="1784" y="2222"/>
                </a:lnTo>
                <a:lnTo>
                  <a:pt x="1769" y="2207"/>
                </a:lnTo>
                <a:lnTo>
                  <a:pt x="1757" y="2195"/>
                </a:lnTo>
                <a:lnTo>
                  <a:pt x="1737" y="2181"/>
                </a:lnTo>
                <a:lnTo>
                  <a:pt x="1731" y="2176"/>
                </a:lnTo>
                <a:lnTo>
                  <a:pt x="1727" y="2172"/>
                </a:lnTo>
                <a:lnTo>
                  <a:pt x="1723" y="2166"/>
                </a:lnTo>
                <a:lnTo>
                  <a:pt x="1721" y="2162"/>
                </a:lnTo>
                <a:lnTo>
                  <a:pt x="1721" y="2152"/>
                </a:lnTo>
                <a:lnTo>
                  <a:pt x="1724" y="2146"/>
                </a:lnTo>
                <a:lnTo>
                  <a:pt x="1729" y="2142"/>
                </a:lnTo>
                <a:lnTo>
                  <a:pt x="1733" y="2136"/>
                </a:lnTo>
                <a:lnTo>
                  <a:pt x="1735" y="2131"/>
                </a:lnTo>
                <a:lnTo>
                  <a:pt x="1733" y="2125"/>
                </a:lnTo>
                <a:lnTo>
                  <a:pt x="1732" y="2123"/>
                </a:lnTo>
                <a:lnTo>
                  <a:pt x="1727" y="2117"/>
                </a:lnTo>
                <a:lnTo>
                  <a:pt x="1720" y="2116"/>
                </a:lnTo>
                <a:lnTo>
                  <a:pt x="1712" y="2116"/>
                </a:lnTo>
                <a:lnTo>
                  <a:pt x="1703" y="2119"/>
                </a:lnTo>
                <a:lnTo>
                  <a:pt x="1683" y="2120"/>
                </a:lnTo>
                <a:lnTo>
                  <a:pt x="1667" y="2121"/>
                </a:lnTo>
                <a:lnTo>
                  <a:pt x="1651" y="2120"/>
                </a:lnTo>
                <a:lnTo>
                  <a:pt x="1639" y="2116"/>
                </a:lnTo>
                <a:lnTo>
                  <a:pt x="1622" y="2111"/>
                </a:lnTo>
                <a:lnTo>
                  <a:pt x="1609" y="2109"/>
                </a:lnTo>
                <a:lnTo>
                  <a:pt x="1596" y="2112"/>
                </a:lnTo>
                <a:lnTo>
                  <a:pt x="1586" y="2120"/>
                </a:lnTo>
                <a:lnTo>
                  <a:pt x="1581" y="2121"/>
                </a:lnTo>
                <a:lnTo>
                  <a:pt x="1577" y="2124"/>
                </a:lnTo>
                <a:lnTo>
                  <a:pt x="1568" y="2129"/>
                </a:lnTo>
                <a:lnTo>
                  <a:pt x="1555" y="2132"/>
                </a:lnTo>
                <a:lnTo>
                  <a:pt x="1547" y="2133"/>
                </a:lnTo>
                <a:lnTo>
                  <a:pt x="1540" y="2136"/>
                </a:lnTo>
                <a:lnTo>
                  <a:pt x="1523" y="2134"/>
                </a:lnTo>
                <a:lnTo>
                  <a:pt x="1508" y="2132"/>
                </a:lnTo>
                <a:lnTo>
                  <a:pt x="1497" y="2125"/>
                </a:lnTo>
                <a:lnTo>
                  <a:pt x="1491" y="2121"/>
                </a:lnTo>
                <a:lnTo>
                  <a:pt x="1489" y="2119"/>
                </a:lnTo>
                <a:lnTo>
                  <a:pt x="1463" y="2093"/>
                </a:lnTo>
                <a:lnTo>
                  <a:pt x="1445" y="2074"/>
                </a:lnTo>
                <a:lnTo>
                  <a:pt x="1432" y="2055"/>
                </a:lnTo>
                <a:lnTo>
                  <a:pt x="1425" y="2041"/>
                </a:lnTo>
                <a:lnTo>
                  <a:pt x="1421" y="2033"/>
                </a:lnTo>
                <a:lnTo>
                  <a:pt x="1416" y="2025"/>
                </a:lnTo>
                <a:lnTo>
                  <a:pt x="1408" y="2017"/>
                </a:lnTo>
                <a:lnTo>
                  <a:pt x="1399" y="2011"/>
                </a:lnTo>
                <a:lnTo>
                  <a:pt x="1387" y="2003"/>
                </a:lnTo>
                <a:lnTo>
                  <a:pt x="1380" y="1998"/>
                </a:lnTo>
                <a:lnTo>
                  <a:pt x="1374" y="1989"/>
                </a:lnTo>
                <a:lnTo>
                  <a:pt x="1368" y="1977"/>
                </a:lnTo>
                <a:lnTo>
                  <a:pt x="1364" y="1968"/>
                </a:lnTo>
                <a:lnTo>
                  <a:pt x="1355" y="1953"/>
                </a:lnTo>
                <a:lnTo>
                  <a:pt x="1347" y="1947"/>
                </a:lnTo>
                <a:lnTo>
                  <a:pt x="1340" y="1943"/>
                </a:lnTo>
                <a:lnTo>
                  <a:pt x="1326" y="1939"/>
                </a:lnTo>
                <a:lnTo>
                  <a:pt x="1317" y="1937"/>
                </a:lnTo>
                <a:lnTo>
                  <a:pt x="1310" y="1939"/>
                </a:lnTo>
                <a:lnTo>
                  <a:pt x="1303" y="1941"/>
                </a:lnTo>
                <a:lnTo>
                  <a:pt x="1299" y="1947"/>
                </a:lnTo>
                <a:lnTo>
                  <a:pt x="1295" y="1952"/>
                </a:lnTo>
                <a:lnTo>
                  <a:pt x="1294" y="1960"/>
                </a:lnTo>
                <a:lnTo>
                  <a:pt x="1294" y="1968"/>
                </a:lnTo>
                <a:lnTo>
                  <a:pt x="1297" y="1980"/>
                </a:lnTo>
                <a:lnTo>
                  <a:pt x="1295" y="1988"/>
                </a:lnTo>
                <a:lnTo>
                  <a:pt x="1293" y="1998"/>
                </a:lnTo>
                <a:lnTo>
                  <a:pt x="1290" y="2002"/>
                </a:lnTo>
                <a:lnTo>
                  <a:pt x="1289" y="2007"/>
                </a:lnTo>
                <a:lnTo>
                  <a:pt x="1284" y="2018"/>
                </a:lnTo>
                <a:lnTo>
                  <a:pt x="1336" y="2035"/>
                </a:lnTo>
                <a:lnTo>
                  <a:pt x="1339" y="2035"/>
                </a:lnTo>
                <a:lnTo>
                  <a:pt x="1343" y="2038"/>
                </a:lnTo>
                <a:lnTo>
                  <a:pt x="1346" y="2045"/>
                </a:lnTo>
                <a:lnTo>
                  <a:pt x="1344" y="2054"/>
                </a:lnTo>
                <a:lnTo>
                  <a:pt x="1342" y="2059"/>
                </a:lnTo>
                <a:lnTo>
                  <a:pt x="1339" y="2067"/>
                </a:lnTo>
                <a:lnTo>
                  <a:pt x="1339" y="2075"/>
                </a:lnTo>
                <a:lnTo>
                  <a:pt x="1339" y="2084"/>
                </a:lnTo>
                <a:lnTo>
                  <a:pt x="1338" y="2087"/>
                </a:lnTo>
                <a:lnTo>
                  <a:pt x="1338" y="2091"/>
                </a:lnTo>
                <a:lnTo>
                  <a:pt x="1336" y="2093"/>
                </a:lnTo>
                <a:lnTo>
                  <a:pt x="1336" y="2097"/>
                </a:lnTo>
                <a:lnTo>
                  <a:pt x="1334" y="2099"/>
                </a:lnTo>
                <a:lnTo>
                  <a:pt x="1333" y="2101"/>
                </a:lnTo>
                <a:lnTo>
                  <a:pt x="1330" y="2107"/>
                </a:lnTo>
                <a:lnTo>
                  <a:pt x="1326" y="2109"/>
                </a:lnTo>
                <a:lnTo>
                  <a:pt x="1322" y="2112"/>
                </a:lnTo>
                <a:lnTo>
                  <a:pt x="1292" y="2144"/>
                </a:lnTo>
                <a:lnTo>
                  <a:pt x="1277" y="2132"/>
                </a:lnTo>
                <a:lnTo>
                  <a:pt x="1269" y="2121"/>
                </a:lnTo>
                <a:lnTo>
                  <a:pt x="1264" y="2112"/>
                </a:lnTo>
                <a:lnTo>
                  <a:pt x="1265" y="2105"/>
                </a:lnTo>
                <a:lnTo>
                  <a:pt x="1265" y="2093"/>
                </a:lnTo>
                <a:lnTo>
                  <a:pt x="1261" y="2087"/>
                </a:lnTo>
                <a:lnTo>
                  <a:pt x="1252" y="2083"/>
                </a:lnTo>
                <a:lnTo>
                  <a:pt x="1239" y="2082"/>
                </a:lnTo>
                <a:lnTo>
                  <a:pt x="1195" y="2063"/>
                </a:lnTo>
                <a:lnTo>
                  <a:pt x="1171" y="2043"/>
                </a:lnTo>
                <a:lnTo>
                  <a:pt x="1151" y="2029"/>
                </a:lnTo>
                <a:lnTo>
                  <a:pt x="1134" y="2018"/>
                </a:lnTo>
                <a:lnTo>
                  <a:pt x="1126" y="2014"/>
                </a:lnTo>
                <a:lnTo>
                  <a:pt x="1121" y="2013"/>
                </a:lnTo>
                <a:lnTo>
                  <a:pt x="1110" y="2009"/>
                </a:lnTo>
                <a:lnTo>
                  <a:pt x="1102" y="2005"/>
                </a:lnTo>
                <a:lnTo>
                  <a:pt x="1096" y="1998"/>
                </a:lnTo>
                <a:lnTo>
                  <a:pt x="1092" y="1993"/>
                </a:lnTo>
                <a:lnTo>
                  <a:pt x="1086" y="1984"/>
                </a:lnTo>
                <a:lnTo>
                  <a:pt x="1084" y="1976"/>
                </a:lnTo>
                <a:lnTo>
                  <a:pt x="1082" y="1956"/>
                </a:lnTo>
                <a:lnTo>
                  <a:pt x="1063" y="1943"/>
                </a:lnTo>
                <a:lnTo>
                  <a:pt x="1048" y="1931"/>
                </a:lnTo>
                <a:lnTo>
                  <a:pt x="1038" y="1919"/>
                </a:lnTo>
                <a:lnTo>
                  <a:pt x="1032" y="1910"/>
                </a:lnTo>
                <a:lnTo>
                  <a:pt x="1027" y="1902"/>
                </a:lnTo>
                <a:lnTo>
                  <a:pt x="1020" y="1898"/>
                </a:lnTo>
                <a:lnTo>
                  <a:pt x="1011" y="1895"/>
                </a:lnTo>
                <a:lnTo>
                  <a:pt x="999" y="1896"/>
                </a:lnTo>
                <a:lnTo>
                  <a:pt x="979" y="1896"/>
                </a:lnTo>
                <a:lnTo>
                  <a:pt x="965" y="1891"/>
                </a:lnTo>
                <a:lnTo>
                  <a:pt x="958" y="1886"/>
                </a:lnTo>
                <a:lnTo>
                  <a:pt x="953" y="1879"/>
                </a:lnTo>
                <a:lnTo>
                  <a:pt x="948" y="1871"/>
                </a:lnTo>
                <a:lnTo>
                  <a:pt x="944" y="1862"/>
                </a:lnTo>
                <a:lnTo>
                  <a:pt x="938" y="1851"/>
                </a:lnTo>
                <a:lnTo>
                  <a:pt x="933" y="1843"/>
                </a:lnTo>
                <a:lnTo>
                  <a:pt x="925" y="1837"/>
                </a:lnTo>
                <a:lnTo>
                  <a:pt x="916" y="1834"/>
                </a:lnTo>
                <a:lnTo>
                  <a:pt x="896" y="1831"/>
                </a:lnTo>
                <a:lnTo>
                  <a:pt x="883" y="1831"/>
                </a:lnTo>
                <a:lnTo>
                  <a:pt x="872" y="1833"/>
                </a:lnTo>
                <a:lnTo>
                  <a:pt x="863" y="1831"/>
                </a:lnTo>
                <a:lnTo>
                  <a:pt x="856" y="1831"/>
                </a:lnTo>
                <a:lnTo>
                  <a:pt x="850" y="1827"/>
                </a:lnTo>
                <a:lnTo>
                  <a:pt x="846" y="1825"/>
                </a:lnTo>
                <a:lnTo>
                  <a:pt x="843" y="1820"/>
                </a:lnTo>
                <a:lnTo>
                  <a:pt x="844" y="1816"/>
                </a:lnTo>
                <a:lnTo>
                  <a:pt x="843" y="1804"/>
                </a:lnTo>
                <a:lnTo>
                  <a:pt x="842" y="1794"/>
                </a:lnTo>
                <a:lnTo>
                  <a:pt x="839" y="1785"/>
                </a:lnTo>
                <a:lnTo>
                  <a:pt x="836" y="1780"/>
                </a:lnTo>
                <a:lnTo>
                  <a:pt x="831" y="1773"/>
                </a:lnTo>
                <a:lnTo>
                  <a:pt x="826" y="1771"/>
                </a:lnTo>
                <a:lnTo>
                  <a:pt x="818" y="1768"/>
                </a:lnTo>
                <a:lnTo>
                  <a:pt x="810" y="1768"/>
                </a:lnTo>
                <a:lnTo>
                  <a:pt x="795" y="1767"/>
                </a:lnTo>
                <a:lnTo>
                  <a:pt x="786" y="1763"/>
                </a:lnTo>
                <a:lnTo>
                  <a:pt x="780" y="1756"/>
                </a:lnTo>
                <a:lnTo>
                  <a:pt x="778" y="1749"/>
                </a:lnTo>
                <a:lnTo>
                  <a:pt x="780" y="1736"/>
                </a:lnTo>
                <a:lnTo>
                  <a:pt x="781" y="1731"/>
                </a:lnTo>
                <a:lnTo>
                  <a:pt x="785" y="1728"/>
                </a:lnTo>
                <a:lnTo>
                  <a:pt x="794" y="1723"/>
                </a:lnTo>
                <a:lnTo>
                  <a:pt x="807" y="1722"/>
                </a:lnTo>
                <a:lnTo>
                  <a:pt x="823" y="1720"/>
                </a:lnTo>
                <a:lnTo>
                  <a:pt x="826" y="1719"/>
                </a:lnTo>
                <a:lnTo>
                  <a:pt x="830" y="1719"/>
                </a:lnTo>
                <a:lnTo>
                  <a:pt x="838" y="1719"/>
                </a:lnTo>
                <a:lnTo>
                  <a:pt x="851" y="1716"/>
                </a:lnTo>
                <a:lnTo>
                  <a:pt x="856" y="1715"/>
                </a:lnTo>
                <a:lnTo>
                  <a:pt x="863" y="1715"/>
                </a:lnTo>
                <a:lnTo>
                  <a:pt x="871" y="1711"/>
                </a:lnTo>
                <a:lnTo>
                  <a:pt x="877" y="1708"/>
                </a:lnTo>
                <a:lnTo>
                  <a:pt x="883" y="1703"/>
                </a:lnTo>
                <a:lnTo>
                  <a:pt x="884" y="1700"/>
                </a:lnTo>
                <a:lnTo>
                  <a:pt x="887" y="1699"/>
                </a:lnTo>
                <a:lnTo>
                  <a:pt x="893" y="1677"/>
                </a:lnTo>
                <a:lnTo>
                  <a:pt x="900" y="1659"/>
                </a:lnTo>
                <a:lnTo>
                  <a:pt x="905" y="1642"/>
                </a:lnTo>
                <a:lnTo>
                  <a:pt x="912" y="1630"/>
                </a:lnTo>
                <a:lnTo>
                  <a:pt x="914" y="1618"/>
                </a:lnTo>
                <a:lnTo>
                  <a:pt x="918" y="1612"/>
                </a:lnTo>
                <a:lnTo>
                  <a:pt x="921" y="1608"/>
                </a:lnTo>
                <a:lnTo>
                  <a:pt x="925" y="1607"/>
                </a:lnTo>
                <a:lnTo>
                  <a:pt x="933" y="1609"/>
                </a:lnTo>
                <a:lnTo>
                  <a:pt x="942" y="1610"/>
                </a:lnTo>
                <a:lnTo>
                  <a:pt x="950" y="1609"/>
                </a:lnTo>
                <a:lnTo>
                  <a:pt x="961" y="1608"/>
                </a:lnTo>
                <a:lnTo>
                  <a:pt x="963" y="1604"/>
                </a:lnTo>
                <a:lnTo>
                  <a:pt x="967" y="1601"/>
                </a:lnTo>
                <a:lnTo>
                  <a:pt x="973" y="1596"/>
                </a:lnTo>
                <a:lnTo>
                  <a:pt x="973" y="1588"/>
                </a:lnTo>
                <a:lnTo>
                  <a:pt x="971" y="1585"/>
                </a:lnTo>
                <a:lnTo>
                  <a:pt x="971" y="1584"/>
                </a:lnTo>
                <a:lnTo>
                  <a:pt x="971" y="1581"/>
                </a:lnTo>
                <a:lnTo>
                  <a:pt x="965" y="1569"/>
                </a:lnTo>
                <a:lnTo>
                  <a:pt x="955" y="1562"/>
                </a:lnTo>
                <a:lnTo>
                  <a:pt x="942" y="1555"/>
                </a:lnTo>
                <a:lnTo>
                  <a:pt x="928" y="1551"/>
                </a:lnTo>
                <a:lnTo>
                  <a:pt x="920" y="1548"/>
                </a:lnTo>
                <a:lnTo>
                  <a:pt x="916" y="1546"/>
                </a:lnTo>
                <a:lnTo>
                  <a:pt x="912" y="1540"/>
                </a:lnTo>
                <a:lnTo>
                  <a:pt x="912" y="1535"/>
                </a:lnTo>
                <a:lnTo>
                  <a:pt x="911" y="1527"/>
                </a:lnTo>
                <a:lnTo>
                  <a:pt x="914" y="1523"/>
                </a:lnTo>
                <a:lnTo>
                  <a:pt x="918" y="1520"/>
                </a:lnTo>
                <a:lnTo>
                  <a:pt x="928" y="1520"/>
                </a:lnTo>
                <a:lnTo>
                  <a:pt x="938" y="1519"/>
                </a:lnTo>
                <a:lnTo>
                  <a:pt x="948" y="1519"/>
                </a:lnTo>
                <a:lnTo>
                  <a:pt x="955" y="1517"/>
                </a:lnTo>
                <a:lnTo>
                  <a:pt x="958" y="1515"/>
                </a:lnTo>
                <a:lnTo>
                  <a:pt x="962" y="1515"/>
                </a:lnTo>
                <a:lnTo>
                  <a:pt x="963" y="1513"/>
                </a:lnTo>
                <a:lnTo>
                  <a:pt x="966" y="1511"/>
                </a:lnTo>
                <a:lnTo>
                  <a:pt x="969" y="1509"/>
                </a:lnTo>
                <a:lnTo>
                  <a:pt x="969" y="1506"/>
                </a:lnTo>
                <a:lnTo>
                  <a:pt x="969" y="1505"/>
                </a:lnTo>
                <a:lnTo>
                  <a:pt x="970" y="1505"/>
                </a:lnTo>
                <a:lnTo>
                  <a:pt x="970" y="1502"/>
                </a:lnTo>
                <a:lnTo>
                  <a:pt x="969" y="1491"/>
                </a:lnTo>
                <a:lnTo>
                  <a:pt x="974" y="1485"/>
                </a:lnTo>
                <a:lnTo>
                  <a:pt x="985" y="1478"/>
                </a:lnTo>
                <a:lnTo>
                  <a:pt x="1002" y="1476"/>
                </a:lnTo>
                <a:lnTo>
                  <a:pt x="1014" y="1473"/>
                </a:lnTo>
                <a:lnTo>
                  <a:pt x="1019" y="1472"/>
                </a:lnTo>
                <a:lnTo>
                  <a:pt x="1026" y="1472"/>
                </a:lnTo>
                <a:lnTo>
                  <a:pt x="1030" y="1469"/>
                </a:lnTo>
                <a:lnTo>
                  <a:pt x="1035" y="1468"/>
                </a:lnTo>
                <a:lnTo>
                  <a:pt x="1045" y="1465"/>
                </a:lnTo>
                <a:lnTo>
                  <a:pt x="1053" y="1460"/>
                </a:lnTo>
                <a:lnTo>
                  <a:pt x="1061" y="1456"/>
                </a:lnTo>
                <a:lnTo>
                  <a:pt x="1067" y="1450"/>
                </a:lnTo>
                <a:lnTo>
                  <a:pt x="1072" y="1446"/>
                </a:lnTo>
                <a:lnTo>
                  <a:pt x="1048" y="1438"/>
                </a:lnTo>
                <a:lnTo>
                  <a:pt x="1035" y="1437"/>
                </a:lnTo>
                <a:lnTo>
                  <a:pt x="1023" y="1438"/>
                </a:lnTo>
                <a:lnTo>
                  <a:pt x="998" y="1445"/>
                </a:lnTo>
                <a:lnTo>
                  <a:pt x="978" y="1452"/>
                </a:lnTo>
                <a:lnTo>
                  <a:pt x="961" y="1453"/>
                </a:lnTo>
                <a:lnTo>
                  <a:pt x="953" y="1453"/>
                </a:lnTo>
                <a:lnTo>
                  <a:pt x="948" y="1454"/>
                </a:lnTo>
                <a:lnTo>
                  <a:pt x="952" y="1442"/>
                </a:lnTo>
                <a:lnTo>
                  <a:pt x="954" y="1432"/>
                </a:lnTo>
                <a:lnTo>
                  <a:pt x="954" y="1421"/>
                </a:lnTo>
                <a:lnTo>
                  <a:pt x="953" y="1411"/>
                </a:lnTo>
                <a:lnTo>
                  <a:pt x="949" y="1399"/>
                </a:lnTo>
                <a:lnTo>
                  <a:pt x="949" y="1391"/>
                </a:lnTo>
                <a:lnTo>
                  <a:pt x="949" y="1383"/>
                </a:lnTo>
                <a:lnTo>
                  <a:pt x="952" y="1379"/>
                </a:lnTo>
                <a:lnTo>
                  <a:pt x="954" y="1374"/>
                </a:lnTo>
                <a:lnTo>
                  <a:pt x="961" y="1372"/>
                </a:lnTo>
                <a:lnTo>
                  <a:pt x="967" y="1371"/>
                </a:lnTo>
                <a:lnTo>
                  <a:pt x="977" y="1372"/>
                </a:lnTo>
                <a:lnTo>
                  <a:pt x="985" y="1372"/>
                </a:lnTo>
                <a:lnTo>
                  <a:pt x="993" y="1372"/>
                </a:lnTo>
                <a:lnTo>
                  <a:pt x="995" y="1371"/>
                </a:lnTo>
                <a:lnTo>
                  <a:pt x="999" y="1371"/>
                </a:lnTo>
                <a:lnTo>
                  <a:pt x="1006" y="1371"/>
                </a:lnTo>
                <a:lnTo>
                  <a:pt x="1007" y="1368"/>
                </a:lnTo>
                <a:lnTo>
                  <a:pt x="1010" y="1367"/>
                </a:lnTo>
                <a:lnTo>
                  <a:pt x="1014" y="1364"/>
                </a:lnTo>
                <a:lnTo>
                  <a:pt x="1014" y="1362"/>
                </a:lnTo>
                <a:lnTo>
                  <a:pt x="1014" y="1360"/>
                </a:lnTo>
                <a:lnTo>
                  <a:pt x="1015" y="1360"/>
                </a:lnTo>
                <a:lnTo>
                  <a:pt x="1016" y="1358"/>
                </a:lnTo>
                <a:lnTo>
                  <a:pt x="1019" y="1351"/>
                </a:lnTo>
                <a:lnTo>
                  <a:pt x="1027" y="1346"/>
                </a:lnTo>
                <a:lnTo>
                  <a:pt x="1038" y="1342"/>
                </a:lnTo>
                <a:lnTo>
                  <a:pt x="1043" y="1342"/>
                </a:lnTo>
                <a:lnTo>
                  <a:pt x="1049" y="1345"/>
                </a:lnTo>
                <a:lnTo>
                  <a:pt x="1060" y="1348"/>
                </a:lnTo>
                <a:lnTo>
                  <a:pt x="1073" y="1352"/>
                </a:lnTo>
                <a:lnTo>
                  <a:pt x="1088" y="1354"/>
                </a:lnTo>
                <a:lnTo>
                  <a:pt x="1105" y="1352"/>
                </a:lnTo>
                <a:lnTo>
                  <a:pt x="1104" y="1330"/>
                </a:lnTo>
                <a:lnTo>
                  <a:pt x="1105" y="1321"/>
                </a:lnTo>
                <a:lnTo>
                  <a:pt x="1112" y="1314"/>
                </a:lnTo>
                <a:lnTo>
                  <a:pt x="1118" y="1307"/>
                </a:lnTo>
                <a:lnTo>
                  <a:pt x="1124" y="1302"/>
                </a:lnTo>
                <a:lnTo>
                  <a:pt x="1127" y="1298"/>
                </a:lnTo>
                <a:lnTo>
                  <a:pt x="1130" y="1296"/>
                </a:lnTo>
                <a:lnTo>
                  <a:pt x="1134" y="1286"/>
                </a:lnTo>
                <a:lnTo>
                  <a:pt x="1137" y="1278"/>
                </a:lnTo>
                <a:lnTo>
                  <a:pt x="1137" y="1270"/>
                </a:lnTo>
                <a:lnTo>
                  <a:pt x="1137" y="1265"/>
                </a:lnTo>
                <a:lnTo>
                  <a:pt x="1134" y="1260"/>
                </a:lnTo>
                <a:lnTo>
                  <a:pt x="1130" y="1256"/>
                </a:lnTo>
                <a:lnTo>
                  <a:pt x="1124" y="1252"/>
                </a:lnTo>
                <a:lnTo>
                  <a:pt x="1117" y="1251"/>
                </a:lnTo>
                <a:lnTo>
                  <a:pt x="1096" y="1231"/>
                </a:lnTo>
                <a:lnTo>
                  <a:pt x="1121" y="1210"/>
                </a:lnTo>
                <a:lnTo>
                  <a:pt x="1130" y="1207"/>
                </a:lnTo>
                <a:lnTo>
                  <a:pt x="1130" y="1206"/>
                </a:lnTo>
                <a:lnTo>
                  <a:pt x="1131" y="1206"/>
                </a:lnTo>
                <a:lnTo>
                  <a:pt x="1134" y="1206"/>
                </a:lnTo>
                <a:lnTo>
                  <a:pt x="1138" y="1206"/>
                </a:lnTo>
                <a:lnTo>
                  <a:pt x="1139" y="1203"/>
                </a:lnTo>
                <a:lnTo>
                  <a:pt x="1142" y="1202"/>
                </a:lnTo>
                <a:lnTo>
                  <a:pt x="1145" y="1199"/>
                </a:lnTo>
                <a:lnTo>
                  <a:pt x="1141" y="1194"/>
                </a:lnTo>
                <a:lnTo>
                  <a:pt x="1138" y="1191"/>
                </a:lnTo>
                <a:lnTo>
                  <a:pt x="1135" y="1190"/>
                </a:lnTo>
                <a:lnTo>
                  <a:pt x="1126" y="1184"/>
                </a:lnTo>
                <a:lnTo>
                  <a:pt x="1121" y="1182"/>
                </a:lnTo>
                <a:lnTo>
                  <a:pt x="1116" y="1180"/>
                </a:lnTo>
                <a:lnTo>
                  <a:pt x="1106" y="1175"/>
                </a:lnTo>
                <a:lnTo>
                  <a:pt x="1100" y="1171"/>
                </a:lnTo>
                <a:lnTo>
                  <a:pt x="1093" y="1161"/>
                </a:lnTo>
                <a:lnTo>
                  <a:pt x="1092" y="1154"/>
                </a:lnTo>
                <a:lnTo>
                  <a:pt x="1093" y="1150"/>
                </a:lnTo>
                <a:lnTo>
                  <a:pt x="1096" y="1147"/>
                </a:lnTo>
                <a:lnTo>
                  <a:pt x="1102" y="1147"/>
                </a:lnTo>
                <a:lnTo>
                  <a:pt x="1110" y="1143"/>
                </a:lnTo>
                <a:lnTo>
                  <a:pt x="1122" y="1139"/>
                </a:lnTo>
                <a:lnTo>
                  <a:pt x="1134" y="1133"/>
                </a:lnTo>
                <a:lnTo>
                  <a:pt x="1149" y="1124"/>
                </a:lnTo>
                <a:lnTo>
                  <a:pt x="1142" y="1117"/>
                </a:lnTo>
                <a:lnTo>
                  <a:pt x="1138" y="1110"/>
                </a:lnTo>
                <a:lnTo>
                  <a:pt x="1137" y="1102"/>
                </a:lnTo>
                <a:lnTo>
                  <a:pt x="1139" y="1094"/>
                </a:lnTo>
                <a:lnTo>
                  <a:pt x="1139" y="1080"/>
                </a:lnTo>
                <a:lnTo>
                  <a:pt x="1137" y="1075"/>
                </a:lnTo>
                <a:lnTo>
                  <a:pt x="1133" y="1071"/>
                </a:lnTo>
                <a:lnTo>
                  <a:pt x="1126" y="1065"/>
                </a:lnTo>
                <a:lnTo>
                  <a:pt x="1121" y="1064"/>
                </a:lnTo>
                <a:lnTo>
                  <a:pt x="1110" y="1068"/>
                </a:lnTo>
                <a:lnTo>
                  <a:pt x="1108" y="1067"/>
                </a:lnTo>
                <a:lnTo>
                  <a:pt x="1106" y="1067"/>
                </a:lnTo>
                <a:lnTo>
                  <a:pt x="1100" y="1064"/>
                </a:lnTo>
                <a:lnTo>
                  <a:pt x="1093" y="1061"/>
                </a:lnTo>
                <a:lnTo>
                  <a:pt x="1088" y="1060"/>
                </a:lnTo>
                <a:lnTo>
                  <a:pt x="1075" y="1055"/>
                </a:lnTo>
                <a:lnTo>
                  <a:pt x="1053" y="1048"/>
                </a:lnTo>
                <a:lnTo>
                  <a:pt x="1038" y="1045"/>
                </a:lnTo>
                <a:lnTo>
                  <a:pt x="1026" y="1044"/>
                </a:lnTo>
                <a:lnTo>
                  <a:pt x="1018" y="1045"/>
                </a:lnTo>
                <a:lnTo>
                  <a:pt x="1002" y="1045"/>
                </a:lnTo>
                <a:lnTo>
                  <a:pt x="989" y="1043"/>
                </a:lnTo>
                <a:lnTo>
                  <a:pt x="975" y="1035"/>
                </a:lnTo>
                <a:lnTo>
                  <a:pt x="965" y="1024"/>
                </a:lnTo>
                <a:lnTo>
                  <a:pt x="955" y="1015"/>
                </a:lnTo>
                <a:lnTo>
                  <a:pt x="950" y="1012"/>
                </a:lnTo>
                <a:lnTo>
                  <a:pt x="946" y="1012"/>
                </a:lnTo>
                <a:lnTo>
                  <a:pt x="936" y="1014"/>
                </a:lnTo>
                <a:lnTo>
                  <a:pt x="925" y="1022"/>
                </a:lnTo>
                <a:lnTo>
                  <a:pt x="917" y="1026"/>
                </a:lnTo>
                <a:lnTo>
                  <a:pt x="912" y="1027"/>
                </a:lnTo>
                <a:lnTo>
                  <a:pt x="907" y="1027"/>
                </a:lnTo>
                <a:lnTo>
                  <a:pt x="903" y="1026"/>
                </a:lnTo>
                <a:lnTo>
                  <a:pt x="899" y="1022"/>
                </a:lnTo>
                <a:lnTo>
                  <a:pt x="896" y="1015"/>
                </a:lnTo>
                <a:lnTo>
                  <a:pt x="895" y="1007"/>
                </a:lnTo>
                <a:lnTo>
                  <a:pt x="895" y="998"/>
                </a:lnTo>
                <a:lnTo>
                  <a:pt x="892" y="987"/>
                </a:lnTo>
                <a:lnTo>
                  <a:pt x="889" y="979"/>
                </a:lnTo>
                <a:lnTo>
                  <a:pt x="884" y="971"/>
                </a:lnTo>
                <a:lnTo>
                  <a:pt x="879" y="966"/>
                </a:lnTo>
                <a:lnTo>
                  <a:pt x="871" y="961"/>
                </a:lnTo>
                <a:lnTo>
                  <a:pt x="862" y="957"/>
                </a:lnTo>
                <a:lnTo>
                  <a:pt x="851" y="954"/>
                </a:lnTo>
                <a:lnTo>
                  <a:pt x="840" y="954"/>
                </a:lnTo>
                <a:lnTo>
                  <a:pt x="825" y="963"/>
                </a:lnTo>
                <a:lnTo>
                  <a:pt x="810" y="973"/>
                </a:lnTo>
                <a:lnTo>
                  <a:pt x="795" y="977"/>
                </a:lnTo>
                <a:lnTo>
                  <a:pt x="782" y="979"/>
                </a:lnTo>
                <a:lnTo>
                  <a:pt x="768" y="978"/>
                </a:lnTo>
                <a:lnTo>
                  <a:pt x="757" y="977"/>
                </a:lnTo>
                <a:lnTo>
                  <a:pt x="746" y="974"/>
                </a:lnTo>
                <a:lnTo>
                  <a:pt x="739" y="971"/>
                </a:lnTo>
                <a:lnTo>
                  <a:pt x="731" y="966"/>
                </a:lnTo>
                <a:lnTo>
                  <a:pt x="727" y="962"/>
                </a:lnTo>
                <a:lnTo>
                  <a:pt x="723" y="955"/>
                </a:lnTo>
                <a:lnTo>
                  <a:pt x="721" y="950"/>
                </a:lnTo>
                <a:lnTo>
                  <a:pt x="704" y="948"/>
                </a:lnTo>
                <a:lnTo>
                  <a:pt x="698" y="949"/>
                </a:lnTo>
                <a:lnTo>
                  <a:pt x="694" y="953"/>
                </a:lnTo>
                <a:lnTo>
                  <a:pt x="686" y="955"/>
                </a:lnTo>
                <a:lnTo>
                  <a:pt x="682" y="959"/>
                </a:lnTo>
                <a:lnTo>
                  <a:pt x="678" y="961"/>
                </a:lnTo>
                <a:lnTo>
                  <a:pt x="676" y="963"/>
                </a:lnTo>
                <a:lnTo>
                  <a:pt x="663" y="963"/>
                </a:lnTo>
                <a:lnTo>
                  <a:pt x="654" y="963"/>
                </a:lnTo>
                <a:lnTo>
                  <a:pt x="646" y="962"/>
                </a:lnTo>
                <a:lnTo>
                  <a:pt x="642" y="959"/>
                </a:lnTo>
                <a:lnTo>
                  <a:pt x="638" y="954"/>
                </a:lnTo>
                <a:lnTo>
                  <a:pt x="638" y="948"/>
                </a:lnTo>
                <a:lnTo>
                  <a:pt x="639" y="940"/>
                </a:lnTo>
                <a:lnTo>
                  <a:pt x="643" y="932"/>
                </a:lnTo>
                <a:lnTo>
                  <a:pt x="647" y="844"/>
                </a:lnTo>
                <a:lnTo>
                  <a:pt x="642" y="826"/>
                </a:lnTo>
                <a:lnTo>
                  <a:pt x="638" y="819"/>
                </a:lnTo>
                <a:lnTo>
                  <a:pt x="635" y="815"/>
                </a:lnTo>
                <a:lnTo>
                  <a:pt x="630" y="811"/>
                </a:lnTo>
                <a:lnTo>
                  <a:pt x="626" y="810"/>
                </a:lnTo>
                <a:lnTo>
                  <a:pt x="616" y="810"/>
                </a:lnTo>
                <a:lnTo>
                  <a:pt x="600" y="811"/>
                </a:lnTo>
                <a:lnTo>
                  <a:pt x="588" y="814"/>
                </a:lnTo>
                <a:lnTo>
                  <a:pt x="576" y="815"/>
                </a:lnTo>
                <a:lnTo>
                  <a:pt x="567" y="817"/>
                </a:lnTo>
                <a:lnTo>
                  <a:pt x="557" y="815"/>
                </a:lnTo>
                <a:lnTo>
                  <a:pt x="552" y="815"/>
                </a:lnTo>
                <a:lnTo>
                  <a:pt x="547" y="814"/>
                </a:lnTo>
                <a:lnTo>
                  <a:pt x="544" y="814"/>
                </a:lnTo>
                <a:lnTo>
                  <a:pt x="522" y="791"/>
                </a:lnTo>
                <a:lnTo>
                  <a:pt x="515" y="782"/>
                </a:lnTo>
                <a:lnTo>
                  <a:pt x="511" y="774"/>
                </a:lnTo>
                <a:lnTo>
                  <a:pt x="510" y="758"/>
                </a:lnTo>
                <a:lnTo>
                  <a:pt x="514" y="752"/>
                </a:lnTo>
                <a:lnTo>
                  <a:pt x="520" y="746"/>
                </a:lnTo>
                <a:lnTo>
                  <a:pt x="528" y="737"/>
                </a:lnTo>
                <a:lnTo>
                  <a:pt x="535" y="729"/>
                </a:lnTo>
                <a:lnTo>
                  <a:pt x="540" y="723"/>
                </a:lnTo>
                <a:lnTo>
                  <a:pt x="544" y="717"/>
                </a:lnTo>
                <a:lnTo>
                  <a:pt x="545" y="712"/>
                </a:lnTo>
                <a:lnTo>
                  <a:pt x="545" y="708"/>
                </a:lnTo>
                <a:lnTo>
                  <a:pt x="543" y="704"/>
                </a:lnTo>
                <a:lnTo>
                  <a:pt x="540" y="703"/>
                </a:lnTo>
                <a:lnTo>
                  <a:pt x="530" y="696"/>
                </a:lnTo>
                <a:lnTo>
                  <a:pt x="522" y="691"/>
                </a:lnTo>
                <a:lnTo>
                  <a:pt x="508" y="680"/>
                </a:lnTo>
                <a:lnTo>
                  <a:pt x="503" y="674"/>
                </a:lnTo>
                <a:lnTo>
                  <a:pt x="500" y="668"/>
                </a:lnTo>
                <a:lnTo>
                  <a:pt x="498" y="658"/>
                </a:lnTo>
                <a:lnTo>
                  <a:pt x="496" y="647"/>
                </a:lnTo>
                <a:lnTo>
                  <a:pt x="494" y="639"/>
                </a:lnTo>
                <a:lnTo>
                  <a:pt x="489" y="631"/>
                </a:lnTo>
                <a:lnTo>
                  <a:pt x="483" y="627"/>
                </a:lnTo>
                <a:lnTo>
                  <a:pt x="474" y="623"/>
                </a:lnTo>
                <a:lnTo>
                  <a:pt x="465" y="622"/>
                </a:lnTo>
                <a:lnTo>
                  <a:pt x="453" y="621"/>
                </a:lnTo>
                <a:lnTo>
                  <a:pt x="441" y="622"/>
                </a:lnTo>
                <a:lnTo>
                  <a:pt x="413" y="617"/>
                </a:lnTo>
                <a:lnTo>
                  <a:pt x="393" y="615"/>
                </a:lnTo>
                <a:lnTo>
                  <a:pt x="377" y="615"/>
                </a:lnTo>
                <a:lnTo>
                  <a:pt x="366" y="619"/>
                </a:lnTo>
                <a:lnTo>
                  <a:pt x="354" y="626"/>
                </a:lnTo>
                <a:lnTo>
                  <a:pt x="346" y="637"/>
                </a:lnTo>
                <a:lnTo>
                  <a:pt x="335" y="646"/>
                </a:lnTo>
                <a:lnTo>
                  <a:pt x="330" y="650"/>
                </a:lnTo>
                <a:lnTo>
                  <a:pt x="326" y="655"/>
                </a:lnTo>
                <a:lnTo>
                  <a:pt x="315" y="662"/>
                </a:lnTo>
                <a:lnTo>
                  <a:pt x="310" y="664"/>
                </a:lnTo>
                <a:lnTo>
                  <a:pt x="307" y="666"/>
                </a:lnTo>
                <a:lnTo>
                  <a:pt x="306" y="668"/>
                </a:lnTo>
                <a:lnTo>
                  <a:pt x="293" y="672"/>
                </a:lnTo>
                <a:lnTo>
                  <a:pt x="281" y="675"/>
                </a:lnTo>
                <a:lnTo>
                  <a:pt x="268" y="675"/>
                </a:lnTo>
                <a:lnTo>
                  <a:pt x="254" y="675"/>
                </a:lnTo>
                <a:lnTo>
                  <a:pt x="242" y="639"/>
                </a:lnTo>
                <a:lnTo>
                  <a:pt x="240" y="623"/>
                </a:lnTo>
                <a:lnTo>
                  <a:pt x="241" y="610"/>
                </a:lnTo>
                <a:lnTo>
                  <a:pt x="240" y="600"/>
                </a:lnTo>
                <a:lnTo>
                  <a:pt x="239" y="589"/>
                </a:lnTo>
                <a:lnTo>
                  <a:pt x="233" y="578"/>
                </a:lnTo>
                <a:lnTo>
                  <a:pt x="227" y="570"/>
                </a:lnTo>
                <a:lnTo>
                  <a:pt x="217" y="557"/>
                </a:lnTo>
                <a:lnTo>
                  <a:pt x="211" y="544"/>
                </a:lnTo>
                <a:lnTo>
                  <a:pt x="207" y="531"/>
                </a:lnTo>
                <a:lnTo>
                  <a:pt x="207" y="517"/>
                </a:lnTo>
                <a:lnTo>
                  <a:pt x="212" y="496"/>
                </a:lnTo>
                <a:lnTo>
                  <a:pt x="233" y="498"/>
                </a:lnTo>
                <a:lnTo>
                  <a:pt x="244" y="499"/>
                </a:lnTo>
                <a:lnTo>
                  <a:pt x="254" y="503"/>
                </a:lnTo>
                <a:lnTo>
                  <a:pt x="262" y="507"/>
                </a:lnTo>
                <a:lnTo>
                  <a:pt x="270" y="515"/>
                </a:lnTo>
                <a:lnTo>
                  <a:pt x="276" y="519"/>
                </a:lnTo>
                <a:lnTo>
                  <a:pt x="282" y="521"/>
                </a:lnTo>
                <a:lnTo>
                  <a:pt x="289" y="521"/>
                </a:lnTo>
                <a:lnTo>
                  <a:pt x="297" y="520"/>
                </a:lnTo>
                <a:lnTo>
                  <a:pt x="305" y="516"/>
                </a:lnTo>
                <a:lnTo>
                  <a:pt x="314" y="511"/>
                </a:lnTo>
                <a:lnTo>
                  <a:pt x="325" y="504"/>
                </a:lnTo>
                <a:lnTo>
                  <a:pt x="336" y="496"/>
                </a:lnTo>
                <a:lnTo>
                  <a:pt x="338" y="483"/>
                </a:lnTo>
                <a:lnTo>
                  <a:pt x="338" y="471"/>
                </a:lnTo>
                <a:lnTo>
                  <a:pt x="335" y="451"/>
                </a:lnTo>
                <a:lnTo>
                  <a:pt x="331" y="442"/>
                </a:lnTo>
                <a:lnTo>
                  <a:pt x="326" y="434"/>
                </a:lnTo>
                <a:lnTo>
                  <a:pt x="319" y="428"/>
                </a:lnTo>
                <a:lnTo>
                  <a:pt x="311" y="422"/>
                </a:lnTo>
                <a:lnTo>
                  <a:pt x="294" y="413"/>
                </a:lnTo>
                <a:lnTo>
                  <a:pt x="281" y="406"/>
                </a:lnTo>
                <a:lnTo>
                  <a:pt x="270" y="401"/>
                </a:lnTo>
                <a:lnTo>
                  <a:pt x="264" y="398"/>
                </a:lnTo>
                <a:lnTo>
                  <a:pt x="254" y="392"/>
                </a:lnTo>
                <a:lnTo>
                  <a:pt x="250" y="388"/>
                </a:lnTo>
                <a:lnTo>
                  <a:pt x="249" y="385"/>
                </a:lnTo>
                <a:lnTo>
                  <a:pt x="248" y="376"/>
                </a:lnTo>
                <a:lnTo>
                  <a:pt x="249" y="367"/>
                </a:lnTo>
                <a:lnTo>
                  <a:pt x="248" y="356"/>
                </a:lnTo>
                <a:lnTo>
                  <a:pt x="245" y="348"/>
                </a:lnTo>
                <a:lnTo>
                  <a:pt x="237" y="338"/>
                </a:lnTo>
                <a:lnTo>
                  <a:pt x="228" y="330"/>
                </a:lnTo>
                <a:lnTo>
                  <a:pt x="213" y="318"/>
                </a:lnTo>
                <a:lnTo>
                  <a:pt x="201" y="308"/>
                </a:lnTo>
                <a:lnTo>
                  <a:pt x="194" y="299"/>
                </a:lnTo>
                <a:lnTo>
                  <a:pt x="190" y="293"/>
                </a:lnTo>
                <a:lnTo>
                  <a:pt x="186" y="283"/>
                </a:lnTo>
                <a:lnTo>
                  <a:pt x="187" y="271"/>
                </a:lnTo>
                <a:lnTo>
                  <a:pt x="188" y="257"/>
                </a:lnTo>
                <a:lnTo>
                  <a:pt x="195" y="241"/>
                </a:lnTo>
                <a:lnTo>
                  <a:pt x="196" y="229"/>
                </a:lnTo>
                <a:lnTo>
                  <a:pt x="198" y="220"/>
                </a:lnTo>
                <a:lnTo>
                  <a:pt x="194" y="213"/>
                </a:lnTo>
                <a:lnTo>
                  <a:pt x="190" y="212"/>
                </a:lnTo>
                <a:lnTo>
                  <a:pt x="157" y="208"/>
                </a:lnTo>
                <a:lnTo>
                  <a:pt x="160" y="191"/>
                </a:lnTo>
                <a:lnTo>
                  <a:pt x="163" y="177"/>
                </a:lnTo>
                <a:lnTo>
                  <a:pt x="163" y="164"/>
                </a:lnTo>
                <a:lnTo>
                  <a:pt x="162" y="155"/>
                </a:lnTo>
                <a:lnTo>
                  <a:pt x="158" y="146"/>
                </a:lnTo>
                <a:lnTo>
                  <a:pt x="151" y="139"/>
                </a:lnTo>
                <a:lnTo>
                  <a:pt x="143" y="134"/>
                </a:lnTo>
                <a:lnTo>
                  <a:pt x="134" y="131"/>
                </a:lnTo>
                <a:lnTo>
                  <a:pt x="131" y="119"/>
                </a:lnTo>
                <a:lnTo>
                  <a:pt x="131" y="109"/>
                </a:lnTo>
                <a:lnTo>
                  <a:pt x="133" y="97"/>
                </a:lnTo>
                <a:lnTo>
                  <a:pt x="138" y="85"/>
                </a:lnTo>
                <a:lnTo>
                  <a:pt x="139" y="76"/>
                </a:lnTo>
                <a:lnTo>
                  <a:pt x="138" y="69"/>
                </a:lnTo>
                <a:lnTo>
                  <a:pt x="134" y="62"/>
                </a:lnTo>
                <a:lnTo>
                  <a:pt x="127" y="57"/>
                </a:lnTo>
                <a:lnTo>
                  <a:pt x="97" y="37"/>
                </a:lnTo>
                <a:lnTo>
                  <a:pt x="85" y="29"/>
                </a:lnTo>
                <a:lnTo>
                  <a:pt x="77" y="24"/>
                </a:lnTo>
                <a:lnTo>
                  <a:pt x="68" y="19"/>
                </a:lnTo>
                <a:lnTo>
                  <a:pt x="64" y="15"/>
                </a:lnTo>
                <a:lnTo>
                  <a:pt x="60" y="12"/>
                </a:lnTo>
                <a:lnTo>
                  <a:pt x="57" y="5"/>
                </a:lnTo>
                <a:lnTo>
                  <a:pt x="55" y="1"/>
                </a:lnTo>
                <a:lnTo>
                  <a:pt x="51" y="0"/>
                </a:lnTo>
                <a:lnTo>
                  <a:pt x="47" y="4"/>
                </a:lnTo>
                <a:lnTo>
                  <a:pt x="40" y="8"/>
                </a:lnTo>
                <a:lnTo>
                  <a:pt x="33" y="17"/>
                </a:lnTo>
                <a:lnTo>
                  <a:pt x="28" y="21"/>
                </a:lnTo>
                <a:lnTo>
                  <a:pt x="24" y="28"/>
                </a:lnTo>
                <a:lnTo>
                  <a:pt x="16" y="42"/>
                </a:lnTo>
                <a:lnTo>
                  <a:pt x="11" y="45"/>
                </a:lnTo>
                <a:lnTo>
                  <a:pt x="8" y="45"/>
                </a:lnTo>
                <a:lnTo>
                  <a:pt x="3" y="41"/>
                </a:lnTo>
                <a:lnTo>
                  <a:pt x="0" y="36"/>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11" name="Freeform 330"/>
          <p:cNvSpPr>
            <a:spLocks/>
          </p:cNvSpPr>
          <p:nvPr/>
        </p:nvSpPr>
        <p:spPr bwMode="auto">
          <a:xfrm>
            <a:off x="3489325" y="1674813"/>
            <a:ext cx="550863" cy="2111375"/>
          </a:xfrm>
          <a:custGeom>
            <a:avLst/>
            <a:gdLst>
              <a:gd name="T0" fmla="*/ 2147483647 w 852"/>
              <a:gd name="T1" fmla="*/ 2147483647 h 3270"/>
              <a:gd name="T2" fmla="*/ 2147483647 w 852"/>
              <a:gd name="T3" fmla="*/ 2147483647 h 3270"/>
              <a:gd name="T4" fmla="*/ 2147483647 w 852"/>
              <a:gd name="T5" fmla="*/ 2147483647 h 3270"/>
              <a:gd name="T6" fmla="*/ 2147483647 w 852"/>
              <a:gd name="T7" fmla="*/ 2147483647 h 3270"/>
              <a:gd name="T8" fmla="*/ 2147483647 w 852"/>
              <a:gd name="T9" fmla="*/ 2147483647 h 3270"/>
              <a:gd name="T10" fmla="*/ 2147483647 w 852"/>
              <a:gd name="T11" fmla="*/ 2147483647 h 3270"/>
              <a:gd name="T12" fmla="*/ 2147483647 w 852"/>
              <a:gd name="T13" fmla="*/ 2147483647 h 3270"/>
              <a:gd name="T14" fmla="*/ 2147483647 w 852"/>
              <a:gd name="T15" fmla="*/ 2147483647 h 3270"/>
              <a:gd name="T16" fmla="*/ 2147483647 w 852"/>
              <a:gd name="T17" fmla="*/ 2147483647 h 3270"/>
              <a:gd name="T18" fmla="*/ 2147483647 w 852"/>
              <a:gd name="T19" fmla="*/ 2147483647 h 3270"/>
              <a:gd name="T20" fmla="*/ 2147483647 w 852"/>
              <a:gd name="T21" fmla="*/ 2147483647 h 3270"/>
              <a:gd name="T22" fmla="*/ 2147483647 w 852"/>
              <a:gd name="T23" fmla="*/ 2147483647 h 3270"/>
              <a:gd name="T24" fmla="*/ 2147483647 w 852"/>
              <a:gd name="T25" fmla="*/ 2147483647 h 3270"/>
              <a:gd name="T26" fmla="*/ 2147483647 w 852"/>
              <a:gd name="T27" fmla="*/ 2147483647 h 3270"/>
              <a:gd name="T28" fmla="*/ 2147483647 w 852"/>
              <a:gd name="T29" fmla="*/ 2147483647 h 3270"/>
              <a:gd name="T30" fmla="*/ 2147483647 w 852"/>
              <a:gd name="T31" fmla="*/ 2147483647 h 3270"/>
              <a:gd name="T32" fmla="*/ 2147483647 w 852"/>
              <a:gd name="T33" fmla="*/ 2147483647 h 3270"/>
              <a:gd name="T34" fmla="*/ 2147483647 w 852"/>
              <a:gd name="T35" fmla="*/ 2147483647 h 3270"/>
              <a:gd name="T36" fmla="*/ 2147483647 w 852"/>
              <a:gd name="T37" fmla="*/ 2147483647 h 3270"/>
              <a:gd name="T38" fmla="*/ 2147483647 w 852"/>
              <a:gd name="T39" fmla="*/ 2147483647 h 3270"/>
              <a:gd name="T40" fmla="*/ 2147483647 w 852"/>
              <a:gd name="T41" fmla="*/ 2147483647 h 3270"/>
              <a:gd name="T42" fmla="*/ 2147483647 w 852"/>
              <a:gd name="T43" fmla="*/ 2147483647 h 3270"/>
              <a:gd name="T44" fmla="*/ 2147483647 w 852"/>
              <a:gd name="T45" fmla="*/ 2147483647 h 3270"/>
              <a:gd name="T46" fmla="*/ 2147483647 w 852"/>
              <a:gd name="T47" fmla="*/ 2147483647 h 3270"/>
              <a:gd name="T48" fmla="*/ 2147483647 w 852"/>
              <a:gd name="T49" fmla="*/ 2147483647 h 3270"/>
              <a:gd name="T50" fmla="*/ 2147483647 w 852"/>
              <a:gd name="T51" fmla="*/ 2147483647 h 3270"/>
              <a:gd name="T52" fmla="*/ 2147483647 w 852"/>
              <a:gd name="T53" fmla="*/ 2147483647 h 3270"/>
              <a:gd name="T54" fmla="*/ 2147483647 w 852"/>
              <a:gd name="T55" fmla="*/ 2147483647 h 3270"/>
              <a:gd name="T56" fmla="*/ 2147483647 w 852"/>
              <a:gd name="T57" fmla="*/ 2147483647 h 3270"/>
              <a:gd name="T58" fmla="*/ 2147483647 w 852"/>
              <a:gd name="T59" fmla="*/ 2147483647 h 3270"/>
              <a:gd name="T60" fmla="*/ 2147483647 w 852"/>
              <a:gd name="T61" fmla="*/ 2147483647 h 3270"/>
              <a:gd name="T62" fmla="*/ 2147483647 w 852"/>
              <a:gd name="T63" fmla="*/ 2147483647 h 3270"/>
              <a:gd name="T64" fmla="*/ 2147483647 w 852"/>
              <a:gd name="T65" fmla="*/ 2147483647 h 3270"/>
              <a:gd name="T66" fmla="*/ 2147483647 w 852"/>
              <a:gd name="T67" fmla="*/ 2147483647 h 3270"/>
              <a:gd name="T68" fmla="*/ 2147483647 w 852"/>
              <a:gd name="T69" fmla="*/ 2147483647 h 3270"/>
              <a:gd name="T70" fmla="*/ 2147483647 w 852"/>
              <a:gd name="T71" fmla="*/ 2147483647 h 3270"/>
              <a:gd name="T72" fmla="*/ 2147483647 w 852"/>
              <a:gd name="T73" fmla="*/ 2147483647 h 3270"/>
              <a:gd name="T74" fmla="*/ 2147483647 w 852"/>
              <a:gd name="T75" fmla="*/ 2147483647 h 3270"/>
              <a:gd name="T76" fmla="*/ 2147483647 w 852"/>
              <a:gd name="T77" fmla="*/ 2147483647 h 3270"/>
              <a:gd name="T78" fmla="*/ 2147483647 w 852"/>
              <a:gd name="T79" fmla="*/ 2147483647 h 3270"/>
              <a:gd name="T80" fmla="*/ 2147483647 w 852"/>
              <a:gd name="T81" fmla="*/ 2147483647 h 3270"/>
              <a:gd name="T82" fmla="*/ 2147483647 w 852"/>
              <a:gd name="T83" fmla="*/ 2147483647 h 3270"/>
              <a:gd name="T84" fmla="*/ 2147483647 w 852"/>
              <a:gd name="T85" fmla="*/ 2147483647 h 3270"/>
              <a:gd name="T86" fmla="*/ 2147483647 w 852"/>
              <a:gd name="T87" fmla="*/ 2147483647 h 3270"/>
              <a:gd name="T88" fmla="*/ 2147483647 w 852"/>
              <a:gd name="T89" fmla="*/ 0 h 3270"/>
              <a:gd name="T90" fmla="*/ 2147483647 w 852"/>
              <a:gd name="T91" fmla="*/ 2147483647 h 3270"/>
              <a:gd name="T92" fmla="*/ 2147483647 w 852"/>
              <a:gd name="T93" fmla="*/ 2147483647 h 3270"/>
              <a:gd name="T94" fmla="*/ 2147483647 w 852"/>
              <a:gd name="T95" fmla="*/ 2147483647 h 3270"/>
              <a:gd name="T96" fmla="*/ 2147483647 w 852"/>
              <a:gd name="T97" fmla="*/ 2147483647 h 3270"/>
              <a:gd name="T98" fmla="*/ 2147483647 w 852"/>
              <a:gd name="T99" fmla="*/ 2147483647 h 3270"/>
              <a:gd name="T100" fmla="*/ 2147483647 w 852"/>
              <a:gd name="T101" fmla="*/ 2147483647 h 3270"/>
              <a:gd name="T102" fmla="*/ 2147483647 w 852"/>
              <a:gd name="T103" fmla="*/ 2147483647 h 3270"/>
              <a:gd name="T104" fmla="*/ 2147483647 w 852"/>
              <a:gd name="T105" fmla="*/ 2147483647 h 3270"/>
              <a:gd name="T106" fmla="*/ 2147483647 w 852"/>
              <a:gd name="T107" fmla="*/ 2147483647 h 3270"/>
              <a:gd name="T108" fmla="*/ 2147483647 w 852"/>
              <a:gd name="T109" fmla="*/ 2147483647 h 3270"/>
              <a:gd name="T110" fmla="*/ 2147483647 w 852"/>
              <a:gd name="T111" fmla="*/ 2147483647 h 3270"/>
              <a:gd name="T112" fmla="*/ 2147483647 w 852"/>
              <a:gd name="T113" fmla="*/ 2147483647 h 32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2"/>
              <a:gd name="T172" fmla="*/ 0 h 3270"/>
              <a:gd name="T173" fmla="*/ 852 w 852"/>
              <a:gd name="T174" fmla="*/ 3270 h 32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2" h="3270">
                <a:moveTo>
                  <a:pt x="189" y="3270"/>
                </a:moveTo>
                <a:lnTo>
                  <a:pt x="181" y="3255"/>
                </a:lnTo>
                <a:lnTo>
                  <a:pt x="174" y="3246"/>
                </a:lnTo>
                <a:lnTo>
                  <a:pt x="166" y="3239"/>
                </a:lnTo>
                <a:lnTo>
                  <a:pt x="160" y="3235"/>
                </a:lnTo>
                <a:lnTo>
                  <a:pt x="154" y="3233"/>
                </a:lnTo>
                <a:lnTo>
                  <a:pt x="146" y="3233"/>
                </a:lnTo>
                <a:lnTo>
                  <a:pt x="135" y="3233"/>
                </a:lnTo>
                <a:lnTo>
                  <a:pt x="123" y="3237"/>
                </a:lnTo>
                <a:lnTo>
                  <a:pt x="114" y="3235"/>
                </a:lnTo>
                <a:lnTo>
                  <a:pt x="109" y="3233"/>
                </a:lnTo>
                <a:lnTo>
                  <a:pt x="103" y="3225"/>
                </a:lnTo>
                <a:lnTo>
                  <a:pt x="102" y="3216"/>
                </a:lnTo>
                <a:lnTo>
                  <a:pt x="76" y="3202"/>
                </a:lnTo>
                <a:lnTo>
                  <a:pt x="69" y="3159"/>
                </a:lnTo>
                <a:lnTo>
                  <a:pt x="65" y="3123"/>
                </a:lnTo>
                <a:lnTo>
                  <a:pt x="61" y="3106"/>
                </a:lnTo>
                <a:lnTo>
                  <a:pt x="56" y="3093"/>
                </a:lnTo>
                <a:lnTo>
                  <a:pt x="47" y="3081"/>
                </a:lnTo>
                <a:lnTo>
                  <a:pt x="37" y="3071"/>
                </a:lnTo>
                <a:lnTo>
                  <a:pt x="31" y="3066"/>
                </a:lnTo>
                <a:lnTo>
                  <a:pt x="27" y="3062"/>
                </a:lnTo>
                <a:lnTo>
                  <a:pt x="24" y="3054"/>
                </a:lnTo>
                <a:lnTo>
                  <a:pt x="25" y="3045"/>
                </a:lnTo>
                <a:lnTo>
                  <a:pt x="28" y="3040"/>
                </a:lnTo>
                <a:lnTo>
                  <a:pt x="33" y="3036"/>
                </a:lnTo>
                <a:lnTo>
                  <a:pt x="36" y="3029"/>
                </a:lnTo>
                <a:lnTo>
                  <a:pt x="39" y="3024"/>
                </a:lnTo>
                <a:lnTo>
                  <a:pt x="39" y="3017"/>
                </a:lnTo>
                <a:lnTo>
                  <a:pt x="39" y="3012"/>
                </a:lnTo>
                <a:lnTo>
                  <a:pt x="32" y="2999"/>
                </a:lnTo>
                <a:lnTo>
                  <a:pt x="23" y="2993"/>
                </a:lnTo>
                <a:lnTo>
                  <a:pt x="17" y="2991"/>
                </a:lnTo>
                <a:lnTo>
                  <a:pt x="16" y="2985"/>
                </a:lnTo>
                <a:lnTo>
                  <a:pt x="16" y="2983"/>
                </a:lnTo>
                <a:lnTo>
                  <a:pt x="19" y="2981"/>
                </a:lnTo>
                <a:lnTo>
                  <a:pt x="23" y="2969"/>
                </a:lnTo>
                <a:lnTo>
                  <a:pt x="24" y="2960"/>
                </a:lnTo>
                <a:lnTo>
                  <a:pt x="23" y="2956"/>
                </a:lnTo>
                <a:lnTo>
                  <a:pt x="21" y="2955"/>
                </a:lnTo>
                <a:lnTo>
                  <a:pt x="17" y="2954"/>
                </a:lnTo>
                <a:lnTo>
                  <a:pt x="4" y="2942"/>
                </a:lnTo>
                <a:lnTo>
                  <a:pt x="11" y="2926"/>
                </a:lnTo>
                <a:lnTo>
                  <a:pt x="12" y="2918"/>
                </a:lnTo>
                <a:lnTo>
                  <a:pt x="16" y="2914"/>
                </a:lnTo>
                <a:lnTo>
                  <a:pt x="23" y="2911"/>
                </a:lnTo>
                <a:lnTo>
                  <a:pt x="32" y="2911"/>
                </a:lnTo>
                <a:lnTo>
                  <a:pt x="36" y="2909"/>
                </a:lnTo>
                <a:lnTo>
                  <a:pt x="41" y="2907"/>
                </a:lnTo>
                <a:lnTo>
                  <a:pt x="45" y="2905"/>
                </a:lnTo>
                <a:lnTo>
                  <a:pt x="51" y="2902"/>
                </a:lnTo>
                <a:lnTo>
                  <a:pt x="43" y="2885"/>
                </a:lnTo>
                <a:lnTo>
                  <a:pt x="29" y="2870"/>
                </a:lnTo>
                <a:lnTo>
                  <a:pt x="24" y="2865"/>
                </a:lnTo>
                <a:lnTo>
                  <a:pt x="23" y="2858"/>
                </a:lnTo>
                <a:lnTo>
                  <a:pt x="21" y="2850"/>
                </a:lnTo>
                <a:lnTo>
                  <a:pt x="23" y="2841"/>
                </a:lnTo>
                <a:lnTo>
                  <a:pt x="23" y="2823"/>
                </a:lnTo>
                <a:lnTo>
                  <a:pt x="21" y="2808"/>
                </a:lnTo>
                <a:lnTo>
                  <a:pt x="17" y="2793"/>
                </a:lnTo>
                <a:lnTo>
                  <a:pt x="13" y="2783"/>
                </a:lnTo>
                <a:lnTo>
                  <a:pt x="0" y="2739"/>
                </a:lnTo>
                <a:lnTo>
                  <a:pt x="13" y="2715"/>
                </a:lnTo>
                <a:lnTo>
                  <a:pt x="29" y="2696"/>
                </a:lnTo>
                <a:lnTo>
                  <a:pt x="32" y="2681"/>
                </a:lnTo>
                <a:lnTo>
                  <a:pt x="36" y="2669"/>
                </a:lnTo>
                <a:lnTo>
                  <a:pt x="44" y="2648"/>
                </a:lnTo>
                <a:lnTo>
                  <a:pt x="57" y="2563"/>
                </a:lnTo>
                <a:lnTo>
                  <a:pt x="54" y="2542"/>
                </a:lnTo>
                <a:lnTo>
                  <a:pt x="54" y="2529"/>
                </a:lnTo>
                <a:lnTo>
                  <a:pt x="56" y="2520"/>
                </a:lnTo>
                <a:lnTo>
                  <a:pt x="60" y="2517"/>
                </a:lnTo>
                <a:lnTo>
                  <a:pt x="68" y="2517"/>
                </a:lnTo>
                <a:lnTo>
                  <a:pt x="77" y="2521"/>
                </a:lnTo>
                <a:lnTo>
                  <a:pt x="86" y="2529"/>
                </a:lnTo>
                <a:lnTo>
                  <a:pt x="98" y="2542"/>
                </a:lnTo>
                <a:lnTo>
                  <a:pt x="99" y="2539"/>
                </a:lnTo>
                <a:lnTo>
                  <a:pt x="102" y="2535"/>
                </a:lnTo>
                <a:lnTo>
                  <a:pt x="102" y="2531"/>
                </a:lnTo>
                <a:lnTo>
                  <a:pt x="103" y="2529"/>
                </a:lnTo>
                <a:lnTo>
                  <a:pt x="106" y="2520"/>
                </a:lnTo>
                <a:lnTo>
                  <a:pt x="106" y="2509"/>
                </a:lnTo>
                <a:lnTo>
                  <a:pt x="109" y="2502"/>
                </a:lnTo>
                <a:lnTo>
                  <a:pt x="111" y="2497"/>
                </a:lnTo>
                <a:lnTo>
                  <a:pt x="117" y="2496"/>
                </a:lnTo>
                <a:lnTo>
                  <a:pt x="119" y="2494"/>
                </a:lnTo>
                <a:lnTo>
                  <a:pt x="123" y="2498"/>
                </a:lnTo>
                <a:lnTo>
                  <a:pt x="126" y="2505"/>
                </a:lnTo>
                <a:lnTo>
                  <a:pt x="129" y="2514"/>
                </a:lnTo>
                <a:lnTo>
                  <a:pt x="130" y="2522"/>
                </a:lnTo>
                <a:lnTo>
                  <a:pt x="133" y="2529"/>
                </a:lnTo>
                <a:lnTo>
                  <a:pt x="135" y="2533"/>
                </a:lnTo>
                <a:lnTo>
                  <a:pt x="139" y="2534"/>
                </a:lnTo>
                <a:lnTo>
                  <a:pt x="142" y="2533"/>
                </a:lnTo>
                <a:lnTo>
                  <a:pt x="144" y="2529"/>
                </a:lnTo>
                <a:lnTo>
                  <a:pt x="147" y="2522"/>
                </a:lnTo>
                <a:lnTo>
                  <a:pt x="150" y="2514"/>
                </a:lnTo>
                <a:lnTo>
                  <a:pt x="156" y="2500"/>
                </a:lnTo>
                <a:lnTo>
                  <a:pt x="160" y="2496"/>
                </a:lnTo>
                <a:lnTo>
                  <a:pt x="167" y="2496"/>
                </a:lnTo>
                <a:lnTo>
                  <a:pt x="176" y="2497"/>
                </a:lnTo>
                <a:lnTo>
                  <a:pt x="189" y="2504"/>
                </a:lnTo>
                <a:lnTo>
                  <a:pt x="192" y="2505"/>
                </a:lnTo>
                <a:lnTo>
                  <a:pt x="197" y="2505"/>
                </a:lnTo>
                <a:lnTo>
                  <a:pt x="197" y="2504"/>
                </a:lnTo>
                <a:lnTo>
                  <a:pt x="199" y="2504"/>
                </a:lnTo>
                <a:lnTo>
                  <a:pt x="201" y="2504"/>
                </a:lnTo>
                <a:lnTo>
                  <a:pt x="207" y="2501"/>
                </a:lnTo>
                <a:lnTo>
                  <a:pt x="215" y="2493"/>
                </a:lnTo>
                <a:lnTo>
                  <a:pt x="219" y="2490"/>
                </a:lnTo>
                <a:lnTo>
                  <a:pt x="224" y="2492"/>
                </a:lnTo>
                <a:lnTo>
                  <a:pt x="232" y="2497"/>
                </a:lnTo>
                <a:lnTo>
                  <a:pt x="242" y="2510"/>
                </a:lnTo>
                <a:lnTo>
                  <a:pt x="253" y="2512"/>
                </a:lnTo>
                <a:lnTo>
                  <a:pt x="262" y="2514"/>
                </a:lnTo>
                <a:lnTo>
                  <a:pt x="269" y="2514"/>
                </a:lnTo>
                <a:lnTo>
                  <a:pt x="274" y="2514"/>
                </a:lnTo>
                <a:lnTo>
                  <a:pt x="275" y="2512"/>
                </a:lnTo>
                <a:lnTo>
                  <a:pt x="277" y="2509"/>
                </a:lnTo>
                <a:lnTo>
                  <a:pt x="274" y="2504"/>
                </a:lnTo>
                <a:lnTo>
                  <a:pt x="271" y="2501"/>
                </a:lnTo>
                <a:lnTo>
                  <a:pt x="270" y="2500"/>
                </a:lnTo>
                <a:lnTo>
                  <a:pt x="260" y="2488"/>
                </a:lnTo>
                <a:lnTo>
                  <a:pt x="252" y="2479"/>
                </a:lnTo>
                <a:lnTo>
                  <a:pt x="241" y="2464"/>
                </a:lnTo>
                <a:lnTo>
                  <a:pt x="233" y="2452"/>
                </a:lnTo>
                <a:lnTo>
                  <a:pt x="233" y="2445"/>
                </a:lnTo>
                <a:lnTo>
                  <a:pt x="232" y="2438"/>
                </a:lnTo>
                <a:lnTo>
                  <a:pt x="232" y="2432"/>
                </a:lnTo>
                <a:lnTo>
                  <a:pt x="229" y="2428"/>
                </a:lnTo>
                <a:lnTo>
                  <a:pt x="226" y="2427"/>
                </a:lnTo>
                <a:lnTo>
                  <a:pt x="221" y="2426"/>
                </a:lnTo>
                <a:lnTo>
                  <a:pt x="216" y="2427"/>
                </a:lnTo>
                <a:lnTo>
                  <a:pt x="208" y="2430"/>
                </a:lnTo>
                <a:lnTo>
                  <a:pt x="201" y="2435"/>
                </a:lnTo>
                <a:lnTo>
                  <a:pt x="192" y="2438"/>
                </a:lnTo>
                <a:lnTo>
                  <a:pt x="185" y="2441"/>
                </a:lnTo>
                <a:lnTo>
                  <a:pt x="174" y="2445"/>
                </a:lnTo>
                <a:lnTo>
                  <a:pt x="164" y="2444"/>
                </a:lnTo>
                <a:lnTo>
                  <a:pt x="160" y="2443"/>
                </a:lnTo>
                <a:lnTo>
                  <a:pt x="159" y="2441"/>
                </a:lnTo>
                <a:lnTo>
                  <a:pt x="131" y="2418"/>
                </a:lnTo>
                <a:lnTo>
                  <a:pt x="122" y="2406"/>
                </a:lnTo>
                <a:lnTo>
                  <a:pt x="118" y="2399"/>
                </a:lnTo>
                <a:lnTo>
                  <a:pt x="118" y="2395"/>
                </a:lnTo>
                <a:lnTo>
                  <a:pt x="119" y="2393"/>
                </a:lnTo>
                <a:lnTo>
                  <a:pt x="126" y="2393"/>
                </a:lnTo>
                <a:lnTo>
                  <a:pt x="131" y="2390"/>
                </a:lnTo>
                <a:lnTo>
                  <a:pt x="134" y="2387"/>
                </a:lnTo>
                <a:lnTo>
                  <a:pt x="134" y="2386"/>
                </a:lnTo>
                <a:lnTo>
                  <a:pt x="135" y="2386"/>
                </a:lnTo>
                <a:lnTo>
                  <a:pt x="138" y="2386"/>
                </a:lnTo>
                <a:lnTo>
                  <a:pt x="143" y="2381"/>
                </a:lnTo>
                <a:lnTo>
                  <a:pt x="146" y="2377"/>
                </a:lnTo>
                <a:lnTo>
                  <a:pt x="150" y="2374"/>
                </a:lnTo>
                <a:lnTo>
                  <a:pt x="151" y="2366"/>
                </a:lnTo>
                <a:lnTo>
                  <a:pt x="152" y="2361"/>
                </a:lnTo>
                <a:lnTo>
                  <a:pt x="148" y="2355"/>
                </a:lnTo>
                <a:lnTo>
                  <a:pt x="144" y="2353"/>
                </a:lnTo>
                <a:lnTo>
                  <a:pt x="135" y="2346"/>
                </a:lnTo>
                <a:lnTo>
                  <a:pt x="129" y="2342"/>
                </a:lnTo>
                <a:lnTo>
                  <a:pt x="123" y="2338"/>
                </a:lnTo>
                <a:lnTo>
                  <a:pt x="121" y="2337"/>
                </a:lnTo>
                <a:lnTo>
                  <a:pt x="114" y="2334"/>
                </a:lnTo>
                <a:lnTo>
                  <a:pt x="109" y="2336"/>
                </a:lnTo>
                <a:lnTo>
                  <a:pt x="103" y="2341"/>
                </a:lnTo>
                <a:lnTo>
                  <a:pt x="99" y="2350"/>
                </a:lnTo>
                <a:lnTo>
                  <a:pt x="92" y="2359"/>
                </a:lnTo>
                <a:lnTo>
                  <a:pt x="86" y="2369"/>
                </a:lnTo>
                <a:lnTo>
                  <a:pt x="78" y="2375"/>
                </a:lnTo>
                <a:lnTo>
                  <a:pt x="72" y="2381"/>
                </a:lnTo>
                <a:lnTo>
                  <a:pt x="62" y="2383"/>
                </a:lnTo>
                <a:lnTo>
                  <a:pt x="54" y="2385"/>
                </a:lnTo>
                <a:lnTo>
                  <a:pt x="49" y="2383"/>
                </a:lnTo>
                <a:lnTo>
                  <a:pt x="45" y="2383"/>
                </a:lnTo>
                <a:lnTo>
                  <a:pt x="37" y="2381"/>
                </a:lnTo>
                <a:lnTo>
                  <a:pt x="32" y="2370"/>
                </a:lnTo>
                <a:lnTo>
                  <a:pt x="33" y="2359"/>
                </a:lnTo>
                <a:lnTo>
                  <a:pt x="40" y="2350"/>
                </a:lnTo>
                <a:lnTo>
                  <a:pt x="49" y="2340"/>
                </a:lnTo>
                <a:lnTo>
                  <a:pt x="61" y="2329"/>
                </a:lnTo>
                <a:lnTo>
                  <a:pt x="73" y="2317"/>
                </a:lnTo>
                <a:lnTo>
                  <a:pt x="84" y="2309"/>
                </a:lnTo>
                <a:lnTo>
                  <a:pt x="90" y="2303"/>
                </a:lnTo>
                <a:lnTo>
                  <a:pt x="97" y="2299"/>
                </a:lnTo>
                <a:lnTo>
                  <a:pt x="99" y="2284"/>
                </a:lnTo>
                <a:lnTo>
                  <a:pt x="105" y="2272"/>
                </a:lnTo>
                <a:lnTo>
                  <a:pt x="111" y="2263"/>
                </a:lnTo>
                <a:lnTo>
                  <a:pt x="121" y="2259"/>
                </a:lnTo>
                <a:lnTo>
                  <a:pt x="129" y="2254"/>
                </a:lnTo>
                <a:lnTo>
                  <a:pt x="139" y="2247"/>
                </a:lnTo>
                <a:lnTo>
                  <a:pt x="150" y="2238"/>
                </a:lnTo>
                <a:lnTo>
                  <a:pt x="160" y="2228"/>
                </a:lnTo>
                <a:lnTo>
                  <a:pt x="158" y="2226"/>
                </a:lnTo>
                <a:lnTo>
                  <a:pt x="158" y="2222"/>
                </a:lnTo>
                <a:lnTo>
                  <a:pt x="159" y="2217"/>
                </a:lnTo>
                <a:lnTo>
                  <a:pt x="164" y="2210"/>
                </a:lnTo>
                <a:lnTo>
                  <a:pt x="170" y="2201"/>
                </a:lnTo>
                <a:lnTo>
                  <a:pt x="178" y="2191"/>
                </a:lnTo>
                <a:lnTo>
                  <a:pt x="187" y="2179"/>
                </a:lnTo>
                <a:lnTo>
                  <a:pt x="200" y="2166"/>
                </a:lnTo>
                <a:lnTo>
                  <a:pt x="208" y="2154"/>
                </a:lnTo>
                <a:lnTo>
                  <a:pt x="219" y="2141"/>
                </a:lnTo>
                <a:lnTo>
                  <a:pt x="229" y="2127"/>
                </a:lnTo>
                <a:lnTo>
                  <a:pt x="242" y="2111"/>
                </a:lnTo>
                <a:lnTo>
                  <a:pt x="254" y="2092"/>
                </a:lnTo>
                <a:lnTo>
                  <a:pt x="269" y="2072"/>
                </a:lnTo>
                <a:lnTo>
                  <a:pt x="283" y="2051"/>
                </a:lnTo>
                <a:lnTo>
                  <a:pt x="299" y="2029"/>
                </a:lnTo>
                <a:lnTo>
                  <a:pt x="314" y="2005"/>
                </a:lnTo>
                <a:lnTo>
                  <a:pt x="327" y="1985"/>
                </a:lnTo>
                <a:lnTo>
                  <a:pt x="338" y="1966"/>
                </a:lnTo>
                <a:lnTo>
                  <a:pt x="348" y="1952"/>
                </a:lnTo>
                <a:lnTo>
                  <a:pt x="356" y="1937"/>
                </a:lnTo>
                <a:lnTo>
                  <a:pt x="363" y="1927"/>
                </a:lnTo>
                <a:lnTo>
                  <a:pt x="367" y="1917"/>
                </a:lnTo>
                <a:lnTo>
                  <a:pt x="371" y="1912"/>
                </a:lnTo>
                <a:lnTo>
                  <a:pt x="429" y="1834"/>
                </a:lnTo>
                <a:lnTo>
                  <a:pt x="421" y="1820"/>
                </a:lnTo>
                <a:lnTo>
                  <a:pt x="414" y="1813"/>
                </a:lnTo>
                <a:lnTo>
                  <a:pt x="406" y="1809"/>
                </a:lnTo>
                <a:lnTo>
                  <a:pt x="384" y="1780"/>
                </a:lnTo>
                <a:lnTo>
                  <a:pt x="367" y="1759"/>
                </a:lnTo>
                <a:lnTo>
                  <a:pt x="352" y="1743"/>
                </a:lnTo>
                <a:lnTo>
                  <a:pt x="346" y="1736"/>
                </a:lnTo>
                <a:lnTo>
                  <a:pt x="342" y="1734"/>
                </a:lnTo>
                <a:lnTo>
                  <a:pt x="334" y="1728"/>
                </a:lnTo>
                <a:lnTo>
                  <a:pt x="331" y="1726"/>
                </a:lnTo>
                <a:lnTo>
                  <a:pt x="330" y="1724"/>
                </a:lnTo>
                <a:lnTo>
                  <a:pt x="327" y="1722"/>
                </a:lnTo>
                <a:lnTo>
                  <a:pt x="319" y="1712"/>
                </a:lnTo>
                <a:lnTo>
                  <a:pt x="311" y="1702"/>
                </a:lnTo>
                <a:lnTo>
                  <a:pt x="301" y="1689"/>
                </a:lnTo>
                <a:lnTo>
                  <a:pt x="290" y="1675"/>
                </a:lnTo>
                <a:lnTo>
                  <a:pt x="278" y="1659"/>
                </a:lnTo>
                <a:lnTo>
                  <a:pt x="267" y="1642"/>
                </a:lnTo>
                <a:lnTo>
                  <a:pt x="271" y="1634"/>
                </a:lnTo>
                <a:lnTo>
                  <a:pt x="277" y="1625"/>
                </a:lnTo>
                <a:lnTo>
                  <a:pt x="283" y="1612"/>
                </a:lnTo>
                <a:lnTo>
                  <a:pt x="291" y="1597"/>
                </a:lnTo>
                <a:lnTo>
                  <a:pt x="290" y="1565"/>
                </a:lnTo>
                <a:lnTo>
                  <a:pt x="291" y="1542"/>
                </a:lnTo>
                <a:lnTo>
                  <a:pt x="290" y="1531"/>
                </a:lnTo>
                <a:lnTo>
                  <a:pt x="286" y="1520"/>
                </a:lnTo>
                <a:lnTo>
                  <a:pt x="283" y="1517"/>
                </a:lnTo>
                <a:lnTo>
                  <a:pt x="282" y="1514"/>
                </a:lnTo>
                <a:lnTo>
                  <a:pt x="278" y="1509"/>
                </a:lnTo>
                <a:lnTo>
                  <a:pt x="275" y="1506"/>
                </a:lnTo>
                <a:lnTo>
                  <a:pt x="274" y="1505"/>
                </a:lnTo>
                <a:lnTo>
                  <a:pt x="271" y="1502"/>
                </a:lnTo>
                <a:lnTo>
                  <a:pt x="266" y="1497"/>
                </a:lnTo>
                <a:lnTo>
                  <a:pt x="261" y="1489"/>
                </a:lnTo>
                <a:lnTo>
                  <a:pt x="260" y="1478"/>
                </a:lnTo>
                <a:lnTo>
                  <a:pt x="260" y="1462"/>
                </a:lnTo>
                <a:lnTo>
                  <a:pt x="262" y="1441"/>
                </a:lnTo>
                <a:lnTo>
                  <a:pt x="261" y="1427"/>
                </a:lnTo>
                <a:lnTo>
                  <a:pt x="256" y="1415"/>
                </a:lnTo>
                <a:lnTo>
                  <a:pt x="250" y="1409"/>
                </a:lnTo>
                <a:lnTo>
                  <a:pt x="245" y="1407"/>
                </a:lnTo>
                <a:lnTo>
                  <a:pt x="229" y="1403"/>
                </a:lnTo>
                <a:lnTo>
                  <a:pt x="220" y="1400"/>
                </a:lnTo>
                <a:lnTo>
                  <a:pt x="213" y="1399"/>
                </a:lnTo>
                <a:lnTo>
                  <a:pt x="207" y="1396"/>
                </a:lnTo>
                <a:lnTo>
                  <a:pt x="204" y="1395"/>
                </a:lnTo>
                <a:lnTo>
                  <a:pt x="200" y="1391"/>
                </a:lnTo>
                <a:lnTo>
                  <a:pt x="200" y="1388"/>
                </a:lnTo>
                <a:lnTo>
                  <a:pt x="200" y="1383"/>
                </a:lnTo>
                <a:lnTo>
                  <a:pt x="203" y="1379"/>
                </a:lnTo>
                <a:lnTo>
                  <a:pt x="216" y="1356"/>
                </a:lnTo>
                <a:lnTo>
                  <a:pt x="230" y="1341"/>
                </a:lnTo>
                <a:lnTo>
                  <a:pt x="234" y="1333"/>
                </a:lnTo>
                <a:lnTo>
                  <a:pt x="237" y="1327"/>
                </a:lnTo>
                <a:lnTo>
                  <a:pt x="240" y="1317"/>
                </a:lnTo>
                <a:lnTo>
                  <a:pt x="237" y="1310"/>
                </a:lnTo>
                <a:lnTo>
                  <a:pt x="234" y="1305"/>
                </a:lnTo>
                <a:lnTo>
                  <a:pt x="230" y="1300"/>
                </a:lnTo>
                <a:lnTo>
                  <a:pt x="225" y="1294"/>
                </a:lnTo>
                <a:lnTo>
                  <a:pt x="215" y="1282"/>
                </a:lnTo>
                <a:lnTo>
                  <a:pt x="208" y="1273"/>
                </a:lnTo>
                <a:lnTo>
                  <a:pt x="205" y="1265"/>
                </a:lnTo>
                <a:lnTo>
                  <a:pt x="207" y="1258"/>
                </a:lnTo>
                <a:lnTo>
                  <a:pt x="213" y="1241"/>
                </a:lnTo>
                <a:lnTo>
                  <a:pt x="219" y="1227"/>
                </a:lnTo>
                <a:lnTo>
                  <a:pt x="220" y="1212"/>
                </a:lnTo>
                <a:lnTo>
                  <a:pt x="221" y="1200"/>
                </a:lnTo>
                <a:lnTo>
                  <a:pt x="228" y="1190"/>
                </a:lnTo>
                <a:lnTo>
                  <a:pt x="237" y="1183"/>
                </a:lnTo>
                <a:lnTo>
                  <a:pt x="249" y="1176"/>
                </a:lnTo>
                <a:lnTo>
                  <a:pt x="263" y="1172"/>
                </a:lnTo>
                <a:lnTo>
                  <a:pt x="261" y="1147"/>
                </a:lnTo>
                <a:lnTo>
                  <a:pt x="258" y="1125"/>
                </a:lnTo>
                <a:lnTo>
                  <a:pt x="253" y="1102"/>
                </a:lnTo>
                <a:lnTo>
                  <a:pt x="249" y="1083"/>
                </a:lnTo>
                <a:lnTo>
                  <a:pt x="241" y="1063"/>
                </a:lnTo>
                <a:lnTo>
                  <a:pt x="234" y="1045"/>
                </a:lnTo>
                <a:lnTo>
                  <a:pt x="216" y="1015"/>
                </a:lnTo>
                <a:lnTo>
                  <a:pt x="151" y="836"/>
                </a:lnTo>
                <a:lnTo>
                  <a:pt x="166" y="795"/>
                </a:lnTo>
                <a:lnTo>
                  <a:pt x="187" y="757"/>
                </a:lnTo>
                <a:lnTo>
                  <a:pt x="212" y="719"/>
                </a:lnTo>
                <a:lnTo>
                  <a:pt x="242" y="682"/>
                </a:lnTo>
                <a:lnTo>
                  <a:pt x="246" y="671"/>
                </a:lnTo>
                <a:lnTo>
                  <a:pt x="246" y="664"/>
                </a:lnTo>
                <a:lnTo>
                  <a:pt x="246" y="659"/>
                </a:lnTo>
                <a:lnTo>
                  <a:pt x="232" y="639"/>
                </a:lnTo>
                <a:lnTo>
                  <a:pt x="221" y="623"/>
                </a:lnTo>
                <a:lnTo>
                  <a:pt x="211" y="607"/>
                </a:lnTo>
                <a:lnTo>
                  <a:pt x="203" y="596"/>
                </a:lnTo>
                <a:lnTo>
                  <a:pt x="195" y="584"/>
                </a:lnTo>
                <a:lnTo>
                  <a:pt x="191" y="576"/>
                </a:lnTo>
                <a:lnTo>
                  <a:pt x="187" y="569"/>
                </a:lnTo>
                <a:lnTo>
                  <a:pt x="185" y="566"/>
                </a:lnTo>
                <a:lnTo>
                  <a:pt x="167" y="551"/>
                </a:lnTo>
                <a:lnTo>
                  <a:pt x="118" y="533"/>
                </a:lnTo>
                <a:lnTo>
                  <a:pt x="99" y="508"/>
                </a:lnTo>
                <a:lnTo>
                  <a:pt x="94" y="466"/>
                </a:lnTo>
                <a:lnTo>
                  <a:pt x="92" y="430"/>
                </a:lnTo>
                <a:lnTo>
                  <a:pt x="89" y="401"/>
                </a:lnTo>
                <a:lnTo>
                  <a:pt x="89" y="377"/>
                </a:lnTo>
                <a:lnTo>
                  <a:pt x="98" y="363"/>
                </a:lnTo>
                <a:lnTo>
                  <a:pt x="106" y="351"/>
                </a:lnTo>
                <a:lnTo>
                  <a:pt x="110" y="339"/>
                </a:lnTo>
                <a:lnTo>
                  <a:pt x="114" y="330"/>
                </a:lnTo>
                <a:lnTo>
                  <a:pt x="113" y="320"/>
                </a:lnTo>
                <a:lnTo>
                  <a:pt x="109" y="315"/>
                </a:lnTo>
                <a:lnTo>
                  <a:pt x="102" y="310"/>
                </a:lnTo>
                <a:lnTo>
                  <a:pt x="94" y="307"/>
                </a:lnTo>
                <a:lnTo>
                  <a:pt x="156" y="257"/>
                </a:lnTo>
                <a:lnTo>
                  <a:pt x="162" y="252"/>
                </a:lnTo>
                <a:lnTo>
                  <a:pt x="171" y="241"/>
                </a:lnTo>
                <a:lnTo>
                  <a:pt x="180" y="225"/>
                </a:lnTo>
                <a:lnTo>
                  <a:pt x="193" y="205"/>
                </a:lnTo>
                <a:lnTo>
                  <a:pt x="200" y="191"/>
                </a:lnTo>
                <a:lnTo>
                  <a:pt x="212" y="180"/>
                </a:lnTo>
                <a:lnTo>
                  <a:pt x="226" y="171"/>
                </a:lnTo>
                <a:lnTo>
                  <a:pt x="245" y="164"/>
                </a:lnTo>
                <a:lnTo>
                  <a:pt x="250" y="160"/>
                </a:lnTo>
                <a:lnTo>
                  <a:pt x="256" y="158"/>
                </a:lnTo>
                <a:lnTo>
                  <a:pt x="258" y="152"/>
                </a:lnTo>
                <a:lnTo>
                  <a:pt x="260" y="150"/>
                </a:lnTo>
                <a:lnTo>
                  <a:pt x="262" y="148"/>
                </a:lnTo>
                <a:lnTo>
                  <a:pt x="263" y="138"/>
                </a:lnTo>
                <a:lnTo>
                  <a:pt x="262" y="135"/>
                </a:lnTo>
                <a:lnTo>
                  <a:pt x="262" y="134"/>
                </a:lnTo>
                <a:lnTo>
                  <a:pt x="262" y="131"/>
                </a:lnTo>
                <a:lnTo>
                  <a:pt x="261" y="126"/>
                </a:lnTo>
                <a:lnTo>
                  <a:pt x="270" y="107"/>
                </a:lnTo>
                <a:lnTo>
                  <a:pt x="279" y="110"/>
                </a:lnTo>
                <a:lnTo>
                  <a:pt x="290" y="114"/>
                </a:lnTo>
                <a:lnTo>
                  <a:pt x="298" y="115"/>
                </a:lnTo>
                <a:lnTo>
                  <a:pt x="306" y="118"/>
                </a:lnTo>
                <a:lnTo>
                  <a:pt x="311" y="118"/>
                </a:lnTo>
                <a:lnTo>
                  <a:pt x="316" y="118"/>
                </a:lnTo>
                <a:lnTo>
                  <a:pt x="320" y="115"/>
                </a:lnTo>
                <a:lnTo>
                  <a:pt x="320" y="114"/>
                </a:lnTo>
                <a:lnTo>
                  <a:pt x="322" y="114"/>
                </a:lnTo>
                <a:lnTo>
                  <a:pt x="324" y="114"/>
                </a:lnTo>
                <a:lnTo>
                  <a:pt x="324" y="110"/>
                </a:lnTo>
                <a:lnTo>
                  <a:pt x="326" y="107"/>
                </a:lnTo>
                <a:lnTo>
                  <a:pt x="328" y="102"/>
                </a:lnTo>
                <a:lnTo>
                  <a:pt x="328" y="98"/>
                </a:lnTo>
                <a:lnTo>
                  <a:pt x="330" y="95"/>
                </a:lnTo>
                <a:lnTo>
                  <a:pt x="332" y="90"/>
                </a:lnTo>
                <a:lnTo>
                  <a:pt x="334" y="74"/>
                </a:lnTo>
                <a:lnTo>
                  <a:pt x="334" y="57"/>
                </a:lnTo>
                <a:lnTo>
                  <a:pt x="356" y="57"/>
                </a:lnTo>
                <a:lnTo>
                  <a:pt x="384" y="79"/>
                </a:lnTo>
                <a:lnTo>
                  <a:pt x="384" y="81"/>
                </a:lnTo>
                <a:lnTo>
                  <a:pt x="387" y="83"/>
                </a:lnTo>
                <a:lnTo>
                  <a:pt x="394" y="89"/>
                </a:lnTo>
                <a:lnTo>
                  <a:pt x="406" y="91"/>
                </a:lnTo>
                <a:lnTo>
                  <a:pt x="422" y="97"/>
                </a:lnTo>
                <a:lnTo>
                  <a:pt x="428" y="95"/>
                </a:lnTo>
                <a:lnTo>
                  <a:pt x="431" y="95"/>
                </a:lnTo>
                <a:lnTo>
                  <a:pt x="434" y="94"/>
                </a:lnTo>
                <a:lnTo>
                  <a:pt x="434" y="93"/>
                </a:lnTo>
                <a:lnTo>
                  <a:pt x="435" y="93"/>
                </a:lnTo>
                <a:lnTo>
                  <a:pt x="434" y="90"/>
                </a:lnTo>
                <a:lnTo>
                  <a:pt x="434" y="89"/>
                </a:lnTo>
                <a:lnTo>
                  <a:pt x="431" y="86"/>
                </a:lnTo>
                <a:lnTo>
                  <a:pt x="426" y="82"/>
                </a:lnTo>
                <a:lnTo>
                  <a:pt x="421" y="78"/>
                </a:lnTo>
                <a:lnTo>
                  <a:pt x="413" y="72"/>
                </a:lnTo>
                <a:lnTo>
                  <a:pt x="409" y="66"/>
                </a:lnTo>
                <a:lnTo>
                  <a:pt x="408" y="53"/>
                </a:lnTo>
                <a:lnTo>
                  <a:pt x="408" y="46"/>
                </a:lnTo>
                <a:lnTo>
                  <a:pt x="410" y="42"/>
                </a:lnTo>
                <a:lnTo>
                  <a:pt x="414" y="41"/>
                </a:lnTo>
                <a:lnTo>
                  <a:pt x="421" y="42"/>
                </a:lnTo>
                <a:lnTo>
                  <a:pt x="431" y="46"/>
                </a:lnTo>
                <a:lnTo>
                  <a:pt x="449" y="54"/>
                </a:lnTo>
                <a:lnTo>
                  <a:pt x="451" y="54"/>
                </a:lnTo>
                <a:lnTo>
                  <a:pt x="455" y="54"/>
                </a:lnTo>
                <a:lnTo>
                  <a:pt x="455" y="53"/>
                </a:lnTo>
                <a:lnTo>
                  <a:pt x="457" y="53"/>
                </a:lnTo>
                <a:lnTo>
                  <a:pt x="459" y="53"/>
                </a:lnTo>
                <a:lnTo>
                  <a:pt x="462" y="48"/>
                </a:lnTo>
                <a:lnTo>
                  <a:pt x="462" y="44"/>
                </a:lnTo>
                <a:lnTo>
                  <a:pt x="463" y="41"/>
                </a:lnTo>
                <a:lnTo>
                  <a:pt x="459" y="27"/>
                </a:lnTo>
                <a:lnTo>
                  <a:pt x="457" y="17"/>
                </a:lnTo>
                <a:lnTo>
                  <a:pt x="455" y="11"/>
                </a:lnTo>
                <a:lnTo>
                  <a:pt x="455" y="7"/>
                </a:lnTo>
                <a:lnTo>
                  <a:pt x="455" y="1"/>
                </a:lnTo>
                <a:lnTo>
                  <a:pt x="459" y="0"/>
                </a:lnTo>
                <a:lnTo>
                  <a:pt x="466" y="1"/>
                </a:lnTo>
                <a:lnTo>
                  <a:pt x="476" y="5"/>
                </a:lnTo>
                <a:lnTo>
                  <a:pt x="484" y="9"/>
                </a:lnTo>
                <a:lnTo>
                  <a:pt x="494" y="17"/>
                </a:lnTo>
                <a:lnTo>
                  <a:pt x="500" y="27"/>
                </a:lnTo>
                <a:lnTo>
                  <a:pt x="508" y="38"/>
                </a:lnTo>
                <a:lnTo>
                  <a:pt x="512" y="45"/>
                </a:lnTo>
                <a:lnTo>
                  <a:pt x="517" y="52"/>
                </a:lnTo>
                <a:lnTo>
                  <a:pt x="524" y="53"/>
                </a:lnTo>
                <a:lnTo>
                  <a:pt x="532" y="54"/>
                </a:lnTo>
                <a:lnTo>
                  <a:pt x="540" y="52"/>
                </a:lnTo>
                <a:lnTo>
                  <a:pt x="548" y="52"/>
                </a:lnTo>
                <a:lnTo>
                  <a:pt x="555" y="53"/>
                </a:lnTo>
                <a:lnTo>
                  <a:pt x="560" y="57"/>
                </a:lnTo>
                <a:lnTo>
                  <a:pt x="562" y="61"/>
                </a:lnTo>
                <a:lnTo>
                  <a:pt x="565" y="68"/>
                </a:lnTo>
                <a:lnTo>
                  <a:pt x="566" y="74"/>
                </a:lnTo>
                <a:lnTo>
                  <a:pt x="566" y="85"/>
                </a:lnTo>
                <a:lnTo>
                  <a:pt x="564" y="93"/>
                </a:lnTo>
                <a:lnTo>
                  <a:pt x="562" y="95"/>
                </a:lnTo>
                <a:lnTo>
                  <a:pt x="562" y="99"/>
                </a:lnTo>
                <a:lnTo>
                  <a:pt x="560" y="101"/>
                </a:lnTo>
                <a:lnTo>
                  <a:pt x="558" y="103"/>
                </a:lnTo>
                <a:lnTo>
                  <a:pt x="556" y="105"/>
                </a:lnTo>
                <a:lnTo>
                  <a:pt x="555" y="107"/>
                </a:lnTo>
                <a:lnTo>
                  <a:pt x="548" y="107"/>
                </a:lnTo>
                <a:lnTo>
                  <a:pt x="541" y="107"/>
                </a:lnTo>
                <a:lnTo>
                  <a:pt x="532" y="105"/>
                </a:lnTo>
                <a:lnTo>
                  <a:pt x="524" y="102"/>
                </a:lnTo>
                <a:lnTo>
                  <a:pt x="499" y="90"/>
                </a:lnTo>
                <a:lnTo>
                  <a:pt x="488" y="86"/>
                </a:lnTo>
                <a:lnTo>
                  <a:pt x="480" y="85"/>
                </a:lnTo>
                <a:lnTo>
                  <a:pt x="469" y="83"/>
                </a:lnTo>
                <a:lnTo>
                  <a:pt x="465" y="85"/>
                </a:lnTo>
                <a:lnTo>
                  <a:pt x="465" y="89"/>
                </a:lnTo>
                <a:lnTo>
                  <a:pt x="463" y="102"/>
                </a:lnTo>
                <a:lnTo>
                  <a:pt x="465" y="106"/>
                </a:lnTo>
                <a:lnTo>
                  <a:pt x="469" y="110"/>
                </a:lnTo>
                <a:lnTo>
                  <a:pt x="471" y="111"/>
                </a:lnTo>
                <a:lnTo>
                  <a:pt x="476" y="113"/>
                </a:lnTo>
                <a:lnTo>
                  <a:pt x="491" y="111"/>
                </a:lnTo>
                <a:lnTo>
                  <a:pt x="495" y="109"/>
                </a:lnTo>
                <a:lnTo>
                  <a:pt x="500" y="110"/>
                </a:lnTo>
                <a:lnTo>
                  <a:pt x="511" y="119"/>
                </a:lnTo>
                <a:lnTo>
                  <a:pt x="516" y="124"/>
                </a:lnTo>
                <a:lnTo>
                  <a:pt x="523" y="128"/>
                </a:lnTo>
                <a:lnTo>
                  <a:pt x="529" y="130"/>
                </a:lnTo>
                <a:lnTo>
                  <a:pt x="539" y="130"/>
                </a:lnTo>
                <a:lnTo>
                  <a:pt x="555" y="130"/>
                </a:lnTo>
                <a:lnTo>
                  <a:pt x="570" y="138"/>
                </a:lnTo>
                <a:lnTo>
                  <a:pt x="576" y="140"/>
                </a:lnTo>
                <a:lnTo>
                  <a:pt x="584" y="142"/>
                </a:lnTo>
                <a:lnTo>
                  <a:pt x="592" y="142"/>
                </a:lnTo>
                <a:lnTo>
                  <a:pt x="599" y="140"/>
                </a:lnTo>
                <a:lnTo>
                  <a:pt x="605" y="136"/>
                </a:lnTo>
                <a:lnTo>
                  <a:pt x="610" y="138"/>
                </a:lnTo>
                <a:lnTo>
                  <a:pt x="613" y="139"/>
                </a:lnTo>
                <a:lnTo>
                  <a:pt x="615" y="146"/>
                </a:lnTo>
                <a:lnTo>
                  <a:pt x="615" y="152"/>
                </a:lnTo>
                <a:lnTo>
                  <a:pt x="614" y="162"/>
                </a:lnTo>
                <a:lnTo>
                  <a:pt x="611" y="173"/>
                </a:lnTo>
                <a:lnTo>
                  <a:pt x="607" y="188"/>
                </a:lnTo>
                <a:lnTo>
                  <a:pt x="605" y="189"/>
                </a:lnTo>
                <a:lnTo>
                  <a:pt x="605" y="193"/>
                </a:lnTo>
                <a:lnTo>
                  <a:pt x="603" y="208"/>
                </a:lnTo>
                <a:lnTo>
                  <a:pt x="599" y="218"/>
                </a:lnTo>
                <a:lnTo>
                  <a:pt x="593" y="232"/>
                </a:lnTo>
                <a:lnTo>
                  <a:pt x="581" y="245"/>
                </a:lnTo>
                <a:lnTo>
                  <a:pt x="566" y="262"/>
                </a:lnTo>
                <a:lnTo>
                  <a:pt x="577" y="255"/>
                </a:lnTo>
                <a:lnTo>
                  <a:pt x="589" y="250"/>
                </a:lnTo>
                <a:lnTo>
                  <a:pt x="598" y="242"/>
                </a:lnTo>
                <a:lnTo>
                  <a:pt x="599" y="240"/>
                </a:lnTo>
                <a:lnTo>
                  <a:pt x="602" y="238"/>
                </a:lnTo>
                <a:lnTo>
                  <a:pt x="607" y="236"/>
                </a:lnTo>
                <a:lnTo>
                  <a:pt x="610" y="230"/>
                </a:lnTo>
                <a:lnTo>
                  <a:pt x="611" y="228"/>
                </a:lnTo>
                <a:lnTo>
                  <a:pt x="614" y="226"/>
                </a:lnTo>
                <a:lnTo>
                  <a:pt x="617" y="221"/>
                </a:lnTo>
                <a:lnTo>
                  <a:pt x="618" y="218"/>
                </a:lnTo>
                <a:lnTo>
                  <a:pt x="621" y="217"/>
                </a:lnTo>
                <a:lnTo>
                  <a:pt x="625" y="207"/>
                </a:lnTo>
                <a:lnTo>
                  <a:pt x="630" y="196"/>
                </a:lnTo>
                <a:lnTo>
                  <a:pt x="633" y="188"/>
                </a:lnTo>
                <a:lnTo>
                  <a:pt x="639" y="184"/>
                </a:lnTo>
                <a:lnTo>
                  <a:pt x="650" y="181"/>
                </a:lnTo>
                <a:lnTo>
                  <a:pt x="664" y="181"/>
                </a:lnTo>
                <a:lnTo>
                  <a:pt x="676" y="181"/>
                </a:lnTo>
                <a:lnTo>
                  <a:pt x="688" y="184"/>
                </a:lnTo>
                <a:lnTo>
                  <a:pt x="707" y="191"/>
                </a:lnTo>
                <a:lnTo>
                  <a:pt x="715" y="193"/>
                </a:lnTo>
                <a:lnTo>
                  <a:pt x="728" y="197"/>
                </a:lnTo>
                <a:lnTo>
                  <a:pt x="744" y="201"/>
                </a:lnTo>
                <a:lnTo>
                  <a:pt x="764" y="207"/>
                </a:lnTo>
                <a:lnTo>
                  <a:pt x="767" y="212"/>
                </a:lnTo>
                <a:lnTo>
                  <a:pt x="773" y="217"/>
                </a:lnTo>
                <a:lnTo>
                  <a:pt x="775" y="220"/>
                </a:lnTo>
                <a:lnTo>
                  <a:pt x="781" y="221"/>
                </a:lnTo>
                <a:lnTo>
                  <a:pt x="783" y="220"/>
                </a:lnTo>
                <a:lnTo>
                  <a:pt x="783" y="218"/>
                </a:lnTo>
                <a:lnTo>
                  <a:pt x="785" y="218"/>
                </a:lnTo>
                <a:lnTo>
                  <a:pt x="787" y="218"/>
                </a:lnTo>
                <a:lnTo>
                  <a:pt x="790" y="214"/>
                </a:lnTo>
                <a:lnTo>
                  <a:pt x="794" y="209"/>
                </a:lnTo>
                <a:lnTo>
                  <a:pt x="798" y="199"/>
                </a:lnTo>
                <a:lnTo>
                  <a:pt x="806" y="195"/>
                </a:lnTo>
                <a:lnTo>
                  <a:pt x="815" y="197"/>
                </a:lnTo>
                <a:lnTo>
                  <a:pt x="827" y="207"/>
                </a:lnTo>
                <a:lnTo>
                  <a:pt x="834" y="209"/>
                </a:lnTo>
                <a:lnTo>
                  <a:pt x="840" y="210"/>
                </a:lnTo>
                <a:lnTo>
                  <a:pt x="852" y="213"/>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12" name="Freeform 331"/>
          <p:cNvSpPr>
            <a:spLocks/>
          </p:cNvSpPr>
          <p:nvPr/>
        </p:nvSpPr>
        <p:spPr bwMode="auto">
          <a:xfrm>
            <a:off x="3794125" y="1812925"/>
            <a:ext cx="974725" cy="900113"/>
          </a:xfrm>
          <a:custGeom>
            <a:avLst/>
            <a:gdLst>
              <a:gd name="T0" fmla="*/ 2147483647 w 1510"/>
              <a:gd name="T1" fmla="*/ 2147483647 h 1395"/>
              <a:gd name="T2" fmla="*/ 2147483647 w 1510"/>
              <a:gd name="T3" fmla="*/ 2147483647 h 1395"/>
              <a:gd name="T4" fmla="*/ 2147483647 w 1510"/>
              <a:gd name="T5" fmla="*/ 2147483647 h 1395"/>
              <a:gd name="T6" fmla="*/ 2147483647 w 1510"/>
              <a:gd name="T7" fmla="*/ 2147483647 h 1395"/>
              <a:gd name="T8" fmla="*/ 2147483647 w 1510"/>
              <a:gd name="T9" fmla="*/ 2147483647 h 1395"/>
              <a:gd name="T10" fmla="*/ 2147483647 w 1510"/>
              <a:gd name="T11" fmla="*/ 2147483647 h 1395"/>
              <a:gd name="T12" fmla="*/ 2147483647 w 1510"/>
              <a:gd name="T13" fmla="*/ 2147483647 h 1395"/>
              <a:gd name="T14" fmla="*/ 2147483647 w 1510"/>
              <a:gd name="T15" fmla="*/ 2147483647 h 1395"/>
              <a:gd name="T16" fmla="*/ 2147483647 w 1510"/>
              <a:gd name="T17" fmla="*/ 2147483647 h 1395"/>
              <a:gd name="T18" fmla="*/ 2147483647 w 1510"/>
              <a:gd name="T19" fmla="*/ 2147483647 h 1395"/>
              <a:gd name="T20" fmla="*/ 2147483647 w 1510"/>
              <a:gd name="T21" fmla="*/ 2147483647 h 1395"/>
              <a:gd name="T22" fmla="*/ 2147483647 w 1510"/>
              <a:gd name="T23" fmla="*/ 2147483647 h 1395"/>
              <a:gd name="T24" fmla="*/ 2147483647 w 1510"/>
              <a:gd name="T25" fmla="*/ 2147483647 h 1395"/>
              <a:gd name="T26" fmla="*/ 2147483647 w 1510"/>
              <a:gd name="T27" fmla="*/ 2147483647 h 1395"/>
              <a:gd name="T28" fmla="*/ 2147483647 w 1510"/>
              <a:gd name="T29" fmla="*/ 2147483647 h 1395"/>
              <a:gd name="T30" fmla="*/ 2147483647 w 1510"/>
              <a:gd name="T31" fmla="*/ 2147483647 h 1395"/>
              <a:gd name="T32" fmla="*/ 2147483647 w 1510"/>
              <a:gd name="T33" fmla="*/ 2147483647 h 1395"/>
              <a:gd name="T34" fmla="*/ 2147483647 w 1510"/>
              <a:gd name="T35" fmla="*/ 2147483647 h 1395"/>
              <a:gd name="T36" fmla="*/ 2147483647 w 1510"/>
              <a:gd name="T37" fmla="*/ 2147483647 h 1395"/>
              <a:gd name="T38" fmla="*/ 2147483647 w 1510"/>
              <a:gd name="T39" fmla="*/ 2147483647 h 1395"/>
              <a:gd name="T40" fmla="*/ 2147483647 w 1510"/>
              <a:gd name="T41" fmla="*/ 2147483647 h 1395"/>
              <a:gd name="T42" fmla="*/ 2147483647 w 1510"/>
              <a:gd name="T43" fmla="*/ 2147483647 h 1395"/>
              <a:gd name="T44" fmla="*/ 2147483647 w 1510"/>
              <a:gd name="T45" fmla="*/ 2147483647 h 1395"/>
              <a:gd name="T46" fmla="*/ 2147483647 w 1510"/>
              <a:gd name="T47" fmla="*/ 2147483647 h 1395"/>
              <a:gd name="T48" fmla="*/ 2147483647 w 1510"/>
              <a:gd name="T49" fmla="*/ 2147483647 h 1395"/>
              <a:gd name="T50" fmla="*/ 2147483647 w 1510"/>
              <a:gd name="T51" fmla="*/ 2147483647 h 1395"/>
              <a:gd name="T52" fmla="*/ 2147483647 w 1510"/>
              <a:gd name="T53" fmla="*/ 2147483647 h 1395"/>
              <a:gd name="T54" fmla="*/ 2147483647 w 1510"/>
              <a:gd name="T55" fmla="*/ 2147483647 h 1395"/>
              <a:gd name="T56" fmla="*/ 2147483647 w 1510"/>
              <a:gd name="T57" fmla="*/ 2147483647 h 1395"/>
              <a:gd name="T58" fmla="*/ 2147483647 w 1510"/>
              <a:gd name="T59" fmla="*/ 2147483647 h 1395"/>
              <a:gd name="T60" fmla="*/ 2147483647 w 1510"/>
              <a:gd name="T61" fmla="*/ 2147483647 h 1395"/>
              <a:gd name="T62" fmla="*/ 2147483647 w 1510"/>
              <a:gd name="T63" fmla="*/ 2147483647 h 1395"/>
              <a:gd name="T64" fmla="*/ 2147483647 w 1510"/>
              <a:gd name="T65" fmla="*/ 2147483647 h 1395"/>
              <a:gd name="T66" fmla="*/ 2147483647 w 1510"/>
              <a:gd name="T67" fmla="*/ 2147483647 h 1395"/>
              <a:gd name="T68" fmla="*/ 2147483647 w 1510"/>
              <a:gd name="T69" fmla="*/ 2147483647 h 1395"/>
              <a:gd name="T70" fmla="*/ 2147483647 w 1510"/>
              <a:gd name="T71" fmla="*/ 2147483647 h 1395"/>
              <a:gd name="T72" fmla="*/ 2147483647 w 1510"/>
              <a:gd name="T73" fmla="*/ 2147483647 h 1395"/>
              <a:gd name="T74" fmla="*/ 2147483647 w 1510"/>
              <a:gd name="T75" fmla="*/ 2147483647 h 1395"/>
              <a:gd name="T76" fmla="*/ 2147483647 w 1510"/>
              <a:gd name="T77" fmla="*/ 2147483647 h 1395"/>
              <a:gd name="T78" fmla="*/ 2147483647 w 1510"/>
              <a:gd name="T79" fmla="*/ 2147483647 h 1395"/>
              <a:gd name="T80" fmla="*/ 2147483647 w 1510"/>
              <a:gd name="T81" fmla="*/ 2147483647 h 1395"/>
              <a:gd name="T82" fmla="*/ 2147483647 w 1510"/>
              <a:gd name="T83" fmla="*/ 2147483647 h 1395"/>
              <a:gd name="T84" fmla="*/ 2147483647 w 1510"/>
              <a:gd name="T85" fmla="*/ 2147483647 h 1395"/>
              <a:gd name="T86" fmla="*/ 2147483647 w 1510"/>
              <a:gd name="T87" fmla="*/ 2147483647 h 1395"/>
              <a:gd name="T88" fmla="*/ 2147483647 w 1510"/>
              <a:gd name="T89" fmla="*/ 2147483647 h 1395"/>
              <a:gd name="T90" fmla="*/ 2147483647 w 1510"/>
              <a:gd name="T91" fmla="*/ 2147483647 h 1395"/>
              <a:gd name="T92" fmla="*/ 2147483647 w 1510"/>
              <a:gd name="T93" fmla="*/ 2147483647 h 1395"/>
              <a:gd name="T94" fmla="*/ 2147483647 w 1510"/>
              <a:gd name="T95" fmla="*/ 2147483647 h 1395"/>
              <a:gd name="T96" fmla="*/ 2147483647 w 1510"/>
              <a:gd name="T97" fmla="*/ 2147483647 h 1395"/>
              <a:gd name="T98" fmla="*/ 2147483647 w 1510"/>
              <a:gd name="T99" fmla="*/ 2147483647 h 1395"/>
              <a:gd name="T100" fmla="*/ 2147483647 w 1510"/>
              <a:gd name="T101" fmla="*/ 2147483647 h 1395"/>
              <a:gd name="T102" fmla="*/ 2147483647 w 1510"/>
              <a:gd name="T103" fmla="*/ 2147483647 h 1395"/>
              <a:gd name="T104" fmla="*/ 2147483647 w 1510"/>
              <a:gd name="T105" fmla="*/ 2147483647 h 1395"/>
              <a:gd name="T106" fmla="*/ 2147483647 w 1510"/>
              <a:gd name="T107" fmla="*/ 2147483647 h 1395"/>
              <a:gd name="T108" fmla="*/ 2147483647 w 1510"/>
              <a:gd name="T109" fmla="*/ 2147483647 h 1395"/>
              <a:gd name="T110" fmla="*/ 2147483647 w 1510"/>
              <a:gd name="T111" fmla="*/ 2147483647 h 1395"/>
              <a:gd name="T112" fmla="*/ 2147483647 w 1510"/>
              <a:gd name="T113" fmla="*/ 2147483647 h 1395"/>
              <a:gd name="T114" fmla="*/ 2147483647 w 1510"/>
              <a:gd name="T115" fmla="*/ 2147483647 h 1395"/>
              <a:gd name="T116" fmla="*/ 2147483647 w 1510"/>
              <a:gd name="T117" fmla="*/ 2147483647 h 1395"/>
              <a:gd name="T118" fmla="*/ 2147483647 w 1510"/>
              <a:gd name="T119" fmla="*/ 2147483647 h 13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0"/>
              <a:gd name="T181" fmla="*/ 0 h 1395"/>
              <a:gd name="T182" fmla="*/ 1510 w 1510"/>
              <a:gd name="T183" fmla="*/ 1395 h 13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0" h="1395">
                <a:moveTo>
                  <a:pt x="383" y="0"/>
                </a:moveTo>
                <a:lnTo>
                  <a:pt x="392" y="1"/>
                </a:lnTo>
                <a:lnTo>
                  <a:pt x="403" y="5"/>
                </a:lnTo>
                <a:lnTo>
                  <a:pt x="411" y="11"/>
                </a:lnTo>
                <a:lnTo>
                  <a:pt x="419" y="19"/>
                </a:lnTo>
                <a:lnTo>
                  <a:pt x="432" y="32"/>
                </a:lnTo>
                <a:lnTo>
                  <a:pt x="445" y="45"/>
                </a:lnTo>
                <a:lnTo>
                  <a:pt x="457" y="56"/>
                </a:lnTo>
                <a:lnTo>
                  <a:pt x="469" y="66"/>
                </a:lnTo>
                <a:lnTo>
                  <a:pt x="478" y="74"/>
                </a:lnTo>
                <a:lnTo>
                  <a:pt x="489" y="81"/>
                </a:lnTo>
                <a:lnTo>
                  <a:pt x="497" y="86"/>
                </a:lnTo>
                <a:lnTo>
                  <a:pt x="505" y="90"/>
                </a:lnTo>
                <a:lnTo>
                  <a:pt x="515" y="93"/>
                </a:lnTo>
                <a:lnTo>
                  <a:pt x="526" y="98"/>
                </a:lnTo>
                <a:lnTo>
                  <a:pt x="534" y="103"/>
                </a:lnTo>
                <a:lnTo>
                  <a:pt x="541" y="110"/>
                </a:lnTo>
                <a:lnTo>
                  <a:pt x="582" y="158"/>
                </a:lnTo>
                <a:lnTo>
                  <a:pt x="592" y="168"/>
                </a:lnTo>
                <a:lnTo>
                  <a:pt x="604" y="179"/>
                </a:lnTo>
                <a:lnTo>
                  <a:pt x="625" y="195"/>
                </a:lnTo>
                <a:lnTo>
                  <a:pt x="634" y="200"/>
                </a:lnTo>
                <a:lnTo>
                  <a:pt x="645" y="205"/>
                </a:lnTo>
                <a:lnTo>
                  <a:pt x="653" y="209"/>
                </a:lnTo>
                <a:lnTo>
                  <a:pt x="654" y="209"/>
                </a:lnTo>
                <a:lnTo>
                  <a:pt x="657" y="211"/>
                </a:lnTo>
                <a:lnTo>
                  <a:pt x="662" y="213"/>
                </a:lnTo>
                <a:lnTo>
                  <a:pt x="687" y="222"/>
                </a:lnTo>
                <a:lnTo>
                  <a:pt x="701" y="232"/>
                </a:lnTo>
                <a:lnTo>
                  <a:pt x="717" y="244"/>
                </a:lnTo>
                <a:lnTo>
                  <a:pt x="747" y="274"/>
                </a:lnTo>
                <a:lnTo>
                  <a:pt x="763" y="294"/>
                </a:lnTo>
                <a:lnTo>
                  <a:pt x="780" y="316"/>
                </a:lnTo>
                <a:lnTo>
                  <a:pt x="784" y="318"/>
                </a:lnTo>
                <a:lnTo>
                  <a:pt x="793" y="319"/>
                </a:lnTo>
                <a:lnTo>
                  <a:pt x="802" y="319"/>
                </a:lnTo>
                <a:lnTo>
                  <a:pt x="816" y="320"/>
                </a:lnTo>
                <a:lnTo>
                  <a:pt x="824" y="319"/>
                </a:lnTo>
                <a:lnTo>
                  <a:pt x="832" y="323"/>
                </a:lnTo>
                <a:lnTo>
                  <a:pt x="838" y="330"/>
                </a:lnTo>
                <a:lnTo>
                  <a:pt x="846" y="339"/>
                </a:lnTo>
                <a:lnTo>
                  <a:pt x="857" y="359"/>
                </a:lnTo>
                <a:lnTo>
                  <a:pt x="862" y="369"/>
                </a:lnTo>
                <a:lnTo>
                  <a:pt x="869" y="383"/>
                </a:lnTo>
                <a:lnTo>
                  <a:pt x="873" y="389"/>
                </a:lnTo>
                <a:lnTo>
                  <a:pt x="879" y="396"/>
                </a:lnTo>
                <a:lnTo>
                  <a:pt x="887" y="400"/>
                </a:lnTo>
                <a:lnTo>
                  <a:pt x="898" y="402"/>
                </a:lnTo>
                <a:lnTo>
                  <a:pt x="906" y="402"/>
                </a:lnTo>
                <a:lnTo>
                  <a:pt x="914" y="406"/>
                </a:lnTo>
                <a:lnTo>
                  <a:pt x="920" y="410"/>
                </a:lnTo>
                <a:lnTo>
                  <a:pt x="926" y="418"/>
                </a:lnTo>
                <a:lnTo>
                  <a:pt x="928" y="426"/>
                </a:lnTo>
                <a:lnTo>
                  <a:pt x="929" y="437"/>
                </a:lnTo>
                <a:lnTo>
                  <a:pt x="929" y="449"/>
                </a:lnTo>
                <a:lnTo>
                  <a:pt x="928" y="465"/>
                </a:lnTo>
                <a:lnTo>
                  <a:pt x="924" y="480"/>
                </a:lnTo>
                <a:lnTo>
                  <a:pt x="923" y="495"/>
                </a:lnTo>
                <a:lnTo>
                  <a:pt x="922" y="508"/>
                </a:lnTo>
                <a:lnTo>
                  <a:pt x="923" y="520"/>
                </a:lnTo>
                <a:lnTo>
                  <a:pt x="924" y="528"/>
                </a:lnTo>
                <a:lnTo>
                  <a:pt x="928" y="535"/>
                </a:lnTo>
                <a:lnTo>
                  <a:pt x="932" y="539"/>
                </a:lnTo>
                <a:lnTo>
                  <a:pt x="939" y="543"/>
                </a:lnTo>
                <a:lnTo>
                  <a:pt x="941" y="543"/>
                </a:lnTo>
                <a:lnTo>
                  <a:pt x="945" y="545"/>
                </a:lnTo>
                <a:lnTo>
                  <a:pt x="951" y="553"/>
                </a:lnTo>
                <a:lnTo>
                  <a:pt x="952" y="557"/>
                </a:lnTo>
                <a:lnTo>
                  <a:pt x="955" y="564"/>
                </a:lnTo>
                <a:lnTo>
                  <a:pt x="957" y="580"/>
                </a:lnTo>
                <a:lnTo>
                  <a:pt x="956" y="582"/>
                </a:lnTo>
                <a:lnTo>
                  <a:pt x="956" y="586"/>
                </a:lnTo>
                <a:lnTo>
                  <a:pt x="956" y="594"/>
                </a:lnTo>
                <a:lnTo>
                  <a:pt x="953" y="601"/>
                </a:lnTo>
                <a:lnTo>
                  <a:pt x="952" y="609"/>
                </a:lnTo>
                <a:lnTo>
                  <a:pt x="949" y="610"/>
                </a:lnTo>
                <a:lnTo>
                  <a:pt x="948" y="613"/>
                </a:lnTo>
                <a:lnTo>
                  <a:pt x="945" y="618"/>
                </a:lnTo>
                <a:lnTo>
                  <a:pt x="943" y="619"/>
                </a:lnTo>
                <a:lnTo>
                  <a:pt x="941" y="622"/>
                </a:lnTo>
                <a:lnTo>
                  <a:pt x="939" y="627"/>
                </a:lnTo>
                <a:lnTo>
                  <a:pt x="932" y="630"/>
                </a:lnTo>
                <a:lnTo>
                  <a:pt x="927" y="637"/>
                </a:lnTo>
                <a:lnTo>
                  <a:pt x="920" y="643"/>
                </a:lnTo>
                <a:lnTo>
                  <a:pt x="915" y="655"/>
                </a:lnTo>
                <a:lnTo>
                  <a:pt x="902" y="683"/>
                </a:lnTo>
                <a:lnTo>
                  <a:pt x="894" y="699"/>
                </a:lnTo>
                <a:lnTo>
                  <a:pt x="887" y="719"/>
                </a:lnTo>
                <a:lnTo>
                  <a:pt x="879" y="728"/>
                </a:lnTo>
                <a:lnTo>
                  <a:pt x="869" y="740"/>
                </a:lnTo>
                <a:lnTo>
                  <a:pt x="853" y="753"/>
                </a:lnTo>
                <a:lnTo>
                  <a:pt x="833" y="768"/>
                </a:lnTo>
                <a:lnTo>
                  <a:pt x="809" y="781"/>
                </a:lnTo>
                <a:lnTo>
                  <a:pt x="793" y="794"/>
                </a:lnTo>
                <a:lnTo>
                  <a:pt x="780" y="805"/>
                </a:lnTo>
                <a:lnTo>
                  <a:pt x="773" y="815"/>
                </a:lnTo>
                <a:lnTo>
                  <a:pt x="765" y="825"/>
                </a:lnTo>
                <a:lnTo>
                  <a:pt x="760" y="827"/>
                </a:lnTo>
                <a:lnTo>
                  <a:pt x="758" y="828"/>
                </a:lnTo>
                <a:lnTo>
                  <a:pt x="756" y="831"/>
                </a:lnTo>
                <a:lnTo>
                  <a:pt x="752" y="831"/>
                </a:lnTo>
                <a:lnTo>
                  <a:pt x="750" y="832"/>
                </a:lnTo>
                <a:lnTo>
                  <a:pt x="744" y="835"/>
                </a:lnTo>
                <a:lnTo>
                  <a:pt x="731" y="838"/>
                </a:lnTo>
                <a:lnTo>
                  <a:pt x="713" y="838"/>
                </a:lnTo>
                <a:lnTo>
                  <a:pt x="699" y="840"/>
                </a:lnTo>
                <a:lnTo>
                  <a:pt x="690" y="842"/>
                </a:lnTo>
                <a:lnTo>
                  <a:pt x="685" y="844"/>
                </a:lnTo>
                <a:lnTo>
                  <a:pt x="674" y="846"/>
                </a:lnTo>
                <a:lnTo>
                  <a:pt x="668" y="846"/>
                </a:lnTo>
                <a:lnTo>
                  <a:pt x="662" y="847"/>
                </a:lnTo>
                <a:lnTo>
                  <a:pt x="654" y="844"/>
                </a:lnTo>
                <a:lnTo>
                  <a:pt x="652" y="843"/>
                </a:lnTo>
                <a:lnTo>
                  <a:pt x="650" y="843"/>
                </a:lnTo>
                <a:lnTo>
                  <a:pt x="648" y="843"/>
                </a:lnTo>
                <a:lnTo>
                  <a:pt x="632" y="839"/>
                </a:lnTo>
                <a:lnTo>
                  <a:pt x="611" y="831"/>
                </a:lnTo>
                <a:lnTo>
                  <a:pt x="593" y="827"/>
                </a:lnTo>
                <a:lnTo>
                  <a:pt x="579" y="823"/>
                </a:lnTo>
                <a:lnTo>
                  <a:pt x="570" y="823"/>
                </a:lnTo>
                <a:lnTo>
                  <a:pt x="567" y="822"/>
                </a:lnTo>
                <a:lnTo>
                  <a:pt x="566" y="822"/>
                </a:lnTo>
                <a:lnTo>
                  <a:pt x="563" y="822"/>
                </a:lnTo>
                <a:lnTo>
                  <a:pt x="558" y="822"/>
                </a:lnTo>
                <a:lnTo>
                  <a:pt x="551" y="819"/>
                </a:lnTo>
                <a:lnTo>
                  <a:pt x="549" y="818"/>
                </a:lnTo>
                <a:lnTo>
                  <a:pt x="547" y="818"/>
                </a:lnTo>
                <a:lnTo>
                  <a:pt x="545" y="818"/>
                </a:lnTo>
                <a:lnTo>
                  <a:pt x="539" y="815"/>
                </a:lnTo>
                <a:lnTo>
                  <a:pt x="537" y="814"/>
                </a:lnTo>
                <a:lnTo>
                  <a:pt x="535" y="814"/>
                </a:lnTo>
                <a:lnTo>
                  <a:pt x="527" y="811"/>
                </a:lnTo>
                <a:lnTo>
                  <a:pt x="510" y="803"/>
                </a:lnTo>
                <a:lnTo>
                  <a:pt x="464" y="783"/>
                </a:lnTo>
                <a:lnTo>
                  <a:pt x="423" y="774"/>
                </a:lnTo>
                <a:lnTo>
                  <a:pt x="398" y="769"/>
                </a:lnTo>
                <a:lnTo>
                  <a:pt x="377" y="764"/>
                </a:lnTo>
                <a:lnTo>
                  <a:pt x="357" y="757"/>
                </a:lnTo>
                <a:lnTo>
                  <a:pt x="339" y="749"/>
                </a:lnTo>
                <a:lnTo>
                  <a:pt x="316" y="731"/>
                </a:lnTo>
                <a:lnTo>
                  <a:pt x="296" y="720"/>
                </a:lnTo>
                <a:lnTo>
                  <a:pt x="279" y="716"/>
                </a:lnTo>
                <a:lnTo>
                  <a:pt x="264" y="716"/>
                </a:lnTo>
                <a:lnTo>
                  <a:pt x="252" y="723"/>
                </a:lnTo>
                <a:lnTo>
                  <a:pt x="242" y="707"/>
                </a:lnTo>
                <a:lnTo>
                  <a:pt x="231" y="697"/>
                </a:lnTo>
                <a:lnTo>
                  <a:pt x="220" y="692"/>
                </a:lnTo>
                <a:lnTo>
                  <a:pt x="213" y="694"/>
                </a:lnTo>
                <a:lnTo>
                  <a:pt x="194" y="680"/>
                </a:lnTo>
                <a:lnTo>
                  <a:pt x="178" y="672"/>
                </a:lnTo>
                <a:lnTo>
                  <a:pt x="162" y="668"/>
                </a:lnTo>
                <a:lnTo>
                  <a:pt x="149" y="671"/>
                </a:lnTo>
                <a:lnTo>
                  <a:pt x="138" y="671"/>
                </a:lnTo>
                <a:lnTo>
                  <a:pt x="132" y="668"/>
                </a:lnTo>
                <a:lnTo>
                  <a:pt x="127" y="667"/>
                </a:lnTo>
                <a:lnTo>
                  <a:pt x="113" y="658"/>
                </a:lnTo>
                <a:lnTo>
                  <a:pt x="100" y="645"/>
                </a:lnTo>
                <a:lnTo>
                  <a:pt x="86" y="629"/>
                </a:lnTo>
                <a:lnTo>
                  <a:pt x="78" y="615"/>
                </a:lnTo>
                <a:lnTo>
                  <a:pt x="72" y="604"/>
                </a:lnTo>
                <a:lnTo>
                  <a:pt x="72" y="594"/>
                </a:lnTo>
                <a:lnTo>
                  <a:pt x="71" y="584"/>
                </a:lnTo>
                <a:lnTo>
                  <a:pt x="68" y="576"/>
                </a:lnTo>
                <a:lnTo>
                  <a:pt x="62" y="569"/>
                </a:lnTo>
                <a:lnTo>
                  <a:pt x="54" y="564"/>
                </a:lnTo>
                <a:lnTo>
                  <a:pt x="43" y="557"/>
                </a:lnTo>
                <a:lnTo>
                  <a:pt x="33" y="556"/>
                </a:lnTo>
                <a:lnTo>
                  <a:pt x="22" y="557"/>
                </a:lnTo>
                <a:lnTo>
                  <a:pt x="13" y="561"/>
                </a:lnTo>
                <a:lnTo>
                  <a:pt x="5" y="565"/>
                </a:lnTo>
                <a:lnTo>
                  <a:pt x="1" y="570"/>
                </a:lnTo>
                <a:lnTo>
                  <a:pt x="0" y="577"/>
                </a:lnTo>
                <a:lnTo>
                  <a:pt x="3" y="586"/>
                </a:lnTo>
                <a:lnTo>
                  <a:pt x="13" y="600"/>
                </a:lnTo>
                <a:lnTo>
                  <a:pt x="27" y="609"/>
                </a:lnTo>
                <a:lnTo>
                  <a:pt x="31" y="611"/>
                </a:lnTo>
                <a:lnTo>
                  <a:pt x="37" y="619"/>
                </a:lnTo>
                <a:lnTo>
                  <a:pt x="43" y="630"/>
                </a:lnTo>
                <a:lnTo>
                  <a:pt x="51" y="646"/>
                </a:lnTo>
                <a:lnTo>
                  <a:pt x="59" y="663"/>
                </a:lnTo>
                <a:lnTo>
                  <a:pt x="63" y="671"/>
                </a:lnTo>
                <a:lnTo>
                  <a:pt x="68" y="679"/>
                </a:lnTo>
                <a:lnTo>
                  <a:pt x="76" y="691"/>
                </a:lnTo>
                <a:lnTo>
                  <a:pt x="87" y="701"/>
                </a:lnTo>
                <a:lnTo>
                  <a:pt x="95" y="708"/>
                </a:lnTo>
                <a:lnTo>
                  <a:pt x="107" y="719"/>
                </a:lnTo>
                <a:lnTo>
                  <a:pt x="120" y="729"/>
                </a:lnTo>
                <a:lnTo>
                  <a:pt x="137" y="744"/>
                </a:lnTo>
                <a:lnTo>
                  <a:pt x="142" y="754"/>
                </a:lnTo>
                <a:lnTo>
                  <a:pt x="144" y="760"/>
                </a:lnTo>
                <a:lnTo>
                  <a:pt x="144" y="762"/>
                </a:lnTo>
                <a:lnTo>
                  <a:pt x="144" y="764"/>
                </a:lnTo>
                <a:lnTo>
                  <a:pt x="145" y="766"/>
                </a:lnTo>
                <a:lnTo>
                  <a:pt x="140" y="777"/>
                </a:lnTo>
                <a:lnTo>
                  <a:pt x="136" y="782"/>
                </a:lnTo>
                <a:lnTo>
                  <a:pt x="130" y="789"/>
                </a:lnTo>
                <a:lnTo>
                  <a:pt x="201" y="805"/>
                </a:lnTo>
                <a:lnTo>
                  <a:pt x="218" y="810"/>
                </a:lnTo>
                <a:lnTo>
                  <a:pt x="234" y="818"/>
                </a:lnTo>
                <a:lnTo>
                  <a:pt x="260" y="835"/>
                </a:lnTo>
                <a:lnTo>
                  <a:pt x="271" y="844"/>
                </a:lnTo>
                <a:lnTo>
                  <a:pt x="280" y="855"/>
                </a:lnTo>
                <a:lnTo>
                  <a:pt x="293" y="877"/>
                </a:lnTo>
                <a:lnTo>
                  <a:pt x="295" y="885"/>
                </a:lnTo>
                <a:lnTo>
                  <a:pt x="295" y="889"/>
                </a:lnTo>
                <a:lnTo>
                  <a:pt x="296" y="895"/>
                </a:lnTo>
                <a:lnTo>
                  <a:pt x="295" y="903"/>
                </a:lnTo>
                <a:lnTo>
                  <a:pt x="292" y="907"/>
                </a:lnTo>
                <a:lnTo>
                  <a:pt x="291" y="912"/>
                </a:lnTo>
                <a:lnTo>
                  <a:pt x="284" y="918"/>
                </a:lnTo>
                <a:lnTo>
                  <a:pt x="281" y="926"/>
                </a:lnTo>
                <a:lnTo>
                  <a:pt x="280" y="933"/>
                </a:lnTo>
                <a:lnTo>
                  <a:pt x="283" y="941"/>
                </a:lnTo>
                <a:lnTo>
                  <a:pt x="287" y="957"/>
                </a:lnTo>
                <a:lnTo>
                  <a:pt x="287" y="959"/>
                </a:lnTo>
                <a:lnTo>
                  <a:pt x="287" y="961"/>
                </a:lnTo>
                <a:lnTo>
                  <a:pt x="288" y="963"/>
                </a:lnTo>
                <a:lnTo>
                  <a:pt x="291" y="971"/>
                </a:lnTo>
                <a:lnTo>
                  <a:pt x="291" y="983"/>
                </a:lnTo>
                <a:lnTo>
                  <a:pt x="289" y="983"/>
                </a:lnTo>
                <a:lnTo>
                  <a:pt x="289" y="985"/>
                </a:lnTo>
                <a:lnTo>
                  <a:pt x="289" y="987"/>
                </a:lnTo>
                <a:lnTo>
                  <a:pt x="289" y="993"/>
                </a:lnTo>
                <a:lnTo>
                  <a:pt x="287" y="995"/>
                </a:lnTo>
                <a:lnTo>
                  <a:pt x="285" y="995"/>
                </a:lnTo>
                <a:lnTo>
                  <a:pt x="285" y="997"/>
                </a:lnTo>
                <a:lnTo>
                  <a:pt x="285" y="999"/>
                </a:lnTo>
                <a:lnTo>
                  <a:pt x="279" y="1004"/>
                </a:lnTo>
                <a:lnTo>
                  <a:pt x="273" y="1004"/>
                </a:lnTo>
                <a:lnTo>
                  <a:pt x="271" y="1004"/>
                </a:lnTo>
                <a:lnTo>
                  <a:pt x="269" y="1004"/>
                </a:lnTo>
                <a:lnTo>
                  <a:pt x="269" y="1006"/>
                </a:lnTo>
                <a:lnTo>
                  <a:pt x="264" y="1006"/>
                </a:lnTo>
                <a:lnTo>
                  <a:pt x="261" y="1006"/>
                </a:lnTo>
                <a:lnTo>
                  <a:pt x="260" y="1006"/>
                </a:lnTo>
                <a:lnTo>
                  <a:pt x="260" y="1007"/>
                </a:lnTo>
                <a:lnTo>
                  <a:pt x="248" y="1006"/>
                </a:lnTo>
                <a:lnTo>
                  <a:pt x="240" y="1006"/>
                </a:lnTo>
                <a:lnTo>
                  <a:pt x="236" y="1007"/>
                </a:lnTo>
                <a:lnTo>
                  <a:pt x="235" y="1011"/>
                </a:lnTo>
                <a:lnTo>
                  <a:pt x="235" y="1012"/>
                </a:lnTo>
                <a:lnTo>
                  <a:pt x="239" y="1018"/>
                </a:lnTo>
                <a:lnTo>
                  <a:pt x="243" y="1024"/>
                </a:lnTo>
                <a:lnTo>
                  <a:pt x="252" y="1036"/>
                </a:lnTo>
                <a:lnTo>
                  <a:pt x="261" y="1052"/>
                </a:lnTo>
                <a:lnTo>
                  <a:pt x="263" y="1055"/>
                </a:lnTo>
                <a:lnTo>
                  <a:pt x="265" y="1059"/>
                </a:lnTo>
                <a:lnTo>
                  <a:pt x="269" y="1067"/>
                </a:lnTo>
                <a:lnTo>
                  <a:pt x="271" y="1072"/>
                </a:lnTo>
                <a:lnTo>
                  <a:pt x="273" y="1079"/>
                </a:lnTo>
                <a:lnTo>
                  <a:pt x="275" y="1084"/>
                </a:lnTo>
                <a:lnTo>
                  <a:pt x="277" y="1090"/>
                </a:lnTo>
                <a:lnTo>
                  <a:pt x="276" y="1090"/>
                </a:lnTo>
                <a:lnTo>
                  <a:pt x="276" y="1092"/>
                </a:lnTo>
                <a:lnTo>
                  <a:pt x="276" y="1094"/>
                </a:lnTo>
                <a:lnTo>
                  <a:pt x="276" y="1100"/>
                </a:lnTo>
                <a:lnTo>
                  <a:pt x="272" y="1108"/>
                </a:lnTo>
                <a:lnTo>
                  <a:pt x="265" y="1113"/>
                </a:lnTo>
                <a:lnTo>
                  <a:pt x="256" y="1118"/>
                </a:lnTo>
                <a:lnTo>
                  <a:pt x="279" y="1139"/>
                </a:lnTo>
                <a:lnTo>
                  <a:pt x="287" y="1154"/>
                </a:lnTo>
                <a:lnTo>
                  <a:pt x="292" y="1170"/>
                </a:lnTo>
                <a:lnTo>
                  <a:pt x="293" y="1186"/>
                </a:lnTo>
                <a:lnTo>
                  <a:pt x="293" y="1203"/>
                </a:lnTo>
                <a:lnTo>
                  <a:pt x="298" y="1218"/>
                </a:lnTo>
                <a:lnTo>
                  <a:pt x="305" y="1231"/>
                </a:lnTo>
                <a:lnTo>
                  <a:pt x="310" y="1243"/>
                </a:lnTo>
                <a:lnTo>
                  <a:pt x="318" y="1252"/>
                </a:lnTo>
                <a:lnTo>
                  <a:pt x="324" y="1259"/>
                </a:lnTo>
                <a:lnTo>
                  <a:pt x="330" y="1264"/>
                </a:lnTo>
                <a:lnTo>
                  <a:pt x="336" y="1268"/>
                </a:lnTo>
                <a:lnTo>
                  <a:pt x="342" y="1270"/>
                </a:lnTo>
                <a:lnTo>
                  <a:pt x="354" y="1270"/>
                </a:lnTo>
                <a:lnTo>
                  <a:pt x="365" y="1270"/>
                </a:lnTo>
                <a:lnTo>
                  <a:pt x="370" y="1270"/>
                </a:lnTo>
                <a:lnTo>
                  <a:pt x="374" y="1273"/>
                </a:lnTo>
                <a:lnTo>
                  <a:pt x="378" y="1278"/>
                </a:lnTo>
                <a:lnTo>
                  <a:pt x="387" y="1289"/>
                </a:lnTo>
                <a:lnTo>
                  <a:pt x="399" y="1304"/>
                </a:lnTo>
                <a:lnTo>
                  <a:pt x="414" y="1323"/>
                </a:lnTo>
                <a:lnTo>
                  <a:pt x="424" y="1338"/>
                </a:lnTo>
                <a:lnTo>
                  <a:pt x="435" y="1350"/>
                </a:lnTo>
                <a:lnTo>
                  <a:pt x="443" y="1356"/>
                </a:lnTo>
                <a:lnTo>
                  <a:pt x="447" y="1359"/>
                </a:lnTo>
                <a:lnTo>
                  <a:pt x="452" y="1362"/>
                </a:lnTo>
                <a:lnTo>
                  <a:pt x="460" y="1363"/>
                </a:lnTo>
                <a:lnTo>
                  <a:pt x="473" y="1370"/>
                </a:lnTo>
                <a:lnTo>
                  <a:pt x="490" y="1376"/>
                </a:lnTo>
                <a:lnTo>
                  <a:pt x="513" y="1388"/>
                </a:lnTo>
                <a:lnTo>
                  <a:pt x="537" y="1394"/>
                </a:lnTo>
                <a:lnTo>
                  <a:pt x="547" y="1394"/>
                </a:lnTo>
                <a:lnTo>
                  <a:pt x="552" y="1394"/>
                </a:lnTo>
                <a:lnTo>
                  <a:pt x="555" y="1394"/>
                </a:lnTo>
                <a:lnTo>
                  <a:pt x="556" y="1394"/>
                </a:lnTo>
                <a:lnTo>
                  <a:pt x="559" y="1395"/>
                </a:lnTo>
                <a:lnTo>
                  <a:pt x="580" y="1392"/>
                </a:lnTo>
                <a:lnTo>
                  <a:pt x="584" y="1390"/>
                </a:lnTo>
                <a:lnTo>
                  <a:pt x="590" y="1388"/>
                </a:lnTo>
                <a:lnTo>
                  <a:pt x="600" y="1384"/>
                </a:lnTo>
                <a:lnTo>
                  <a:pt x="612" y="1375"/>
                </a:lnTo>
                <a:lnTo>
                  <a:pt x="621" y="1367"/>
                </a:lnTo>
                <a:lnTo>
                  <a:pt x="627" y="1359"/>
                </a:lnTo>
                <a:lnTo>
                  <a:pt x="631" y="1354"/>
                </a:lnTo>
                <a:lnTo>
                  <a:pt x="628" y="1346"/>
                </a:lnTo>
                <a:lnTo>
                  <a:pt x="624" y="1341"/>
                </a:lnTo>
                <a:lnTo>
                  <a:pt x="616" y="1335"/>
                </a:lnTo>
                <a:lnTo>
                  <a:pt x="607" y="1331"/>
                </a:lnTo>
                <a:lnTo>
                  <a:pt x="609" y="1315"/>
                </a:lnTo>
                <a:lnTo>
                  <a:pt x="611" y="1302"/>
                </a:lnTo>
                <a:lnTo>
                  <a:pt x="609" y="1289"/>
                </a:lnTo>
                <a:lnTo>
                  <a:pt x="607" y="1280"/>
                </a:lnTo>
                <a:lnTo>
                  <a:pt x="600" y="1269"/>
                </a:lnTo>
                <a:lnTo>
                  <a:pt x="592" y="1261"/>
                </a:lnTo>
                <a:lnTo>
                  <a:pt x="582" y="1255"/>
                </a:lnTo>
                <a:lnTo>
                  <a:pt x="570" y="1251"/>
                </a:lnTo>
                <a:lnTo>
                  <a:pt x="564" y="1248"/>
                </a:lnTo>
                <a:lnTo>
                  <a:pt x="559" y="1248"/>
                </a:lnTo>
                <a:lnTo>
                  <a:pt x="552" y="1248"/>
                </a:lnTo>
                <a:lnTo>
                  <a:pt x="547" y="1247"/>
                </a:lnTo>
                <a:lnTo>
                  <a:pt x="543" y="1247"/>
                </a:lnTo>
                <a:lnTo>
                  <a:pt x="534" y="1247"/>
                </a:lnTo>
                <a:lnTo>
                  <a:pt x="522" y="1247"/>
                </a:lnTo>
                <a:lnTo>
                  <a:pt x="509" y="1247"/>
                </a:lnTo>
                <a:lnTo>
                  <a:pt x="498" y="1243"/>
                </a:lnTo>
                <a:lnTo>
                  <a:pt x="490" y="1235"/>
                </a:lnTo>
                <a:lnTo>
                  <a:pt x="484" y="1221"/>
                </a:lnTo>
                <a:lnTo>
                  <a:pt x="481" y="1203"/>
                </a:lnTo>
                <a:lnTo>
                  <a:pt x="468" y="1190"/>
                </a:lnTo>
                <a:lnTo>
                  <a:pt x="459" y="1176"/>
                </a:lnTo>
                <a:lnTo>
                  <a:pt x="449" y="1162"/>
                </a:lnTo>
                <a:lnTo>
                  <a:pt x="445" y="1150"/>
                </a:lnTo>
                <a:lnTo>
                  <a:pt x="445" y="1139"/>
                </a:lnTo>
                <a:lnTo>
                  <a:pt x="452" y="1133"/>
                </a:lnTo>
                <a:lnTo>
                  <a:pt x="452" y="1130"/>
                </a:lnTo>
                <a:lnTo>
                  <a:pt x="455" y="1129"/>
                </a:lnTo>
                <a:lnTo>
                  <a:pt x="457" y="1126"/>
                </a:lnTo>
                <a:lnTo>
                  <a:pt x="463" y="1125"/>
                </a:lnTo>
                <a:lnTo>
                  <a:pt x="473" y="1120"/>
                </a:lnTo>
                <a:lnTo>
                  <a:pt x="488" y="1114"/>
                </a:lnTo>
                <a:lnTo>
                  <a:pt x="493" y="1109"/>
                </a:lnTo>
                <a:lnTo>
                  <a:pt x="493" y="1106"/>
                </a:lnTo>
                <a:lnTo>
                  <a:pt x="493" y="1105"/>
                </a:lnTo>
                <a:lnTo>
                  <a:pt x="494" y="1105"/>
                </a:lnTo>
                <a:lnTo>
                  <a:pt x="497" y="1102"/>
                </a:lnTo>
                <a:lnTo>
                  <a:pt x="497" y="1094"/>
                </a:lnTo>
                <a:lnTo>
                  <a:pt x="496" y="1089"/>
                </a:lnTo>
                <a:lnTo>
                  <a:pt x="496" y="1085"/>
                </a:lnTo>
                <a:lnTo>
                  <a:pt x="492" y="1077"/>
                </a:lnTo>
                <a:lnTo>
                  <a:pt x="492" y="1072"/>
                </a:lnTo>
                <a:lnTo>
                  <a:pt x="492" y="1067"/>
                </a:lnTo>
                <a:lnTo>
                  <a:pt x="494" y="1064"/>
                </a:lnTo>
                <a:lnTo>
                  <a:pt x="497" y="1060"/>
                </a:lnTo>
                <a:lnTo>
                  <a:pt x="502" y="1059"/>
                </a:lnTo>
                <a:lnTo>
                  <a:pt x="507" y="1057"/>
                </a:lnTo>
                <a:lnTo>
                  <a:pt x="515" y="1059"/>
                </a:lnTo>
                <a:lnTo>
                  <a:pt x="522" y="1059"/>
                </a:lnTo>
                <a:lnTo>
                  <a:pt x="529" y="1061"/>
                </a:lnTo>
                <a:lnTo>
                  <a:pt x="541" y="1071"/>
                </a:lnTo>
                <a:lnTo>
                  <a:pt x="549" y="1083"/>
                </a:lnTo>
                <a:lnTo>
                  <a:pt x="555" y="1100"/>
                </a:lnTo>
                <a:lnTo>
                  <a:pt x="558" y="1110"/>
                </a:lnTo>
                <a:lnTo>
                  <a:pt x="563" y="1118"/>
                </a:lnTo>
                <a:lnTo>
                  <a:pt x="570" y="1122"/>
                </a:lnTo>
                <a:lnTo>
                  <a:pt x="579" y="1124"/>
                </a:lnTo>
                <a:lnTo>
                  <a:pt x="590" y="1122"/>
                </a:lnTo>
                <a:lnTo>
                  <a:pt x="599" y="1124"/>
                </a:lnTo>
                <a:lnTo>
                  <a:pt x="607" y="1128"/>
                </a:lnTo>
                <a:lnTo>
                  <a:pt x="615" y="1137"/>
                </a:lnTo>
                <a:lnTo>
                  <a:pt x="620" y="1146"/>
                </a:lnTo>
                <a:lnTo>
                  <a:pt x="624" y="1157"/>
                </a:lnTo>
                <a:lnTo>
                  <a:pt x="625" y="1169"/>
                </a:lnTo>
                <a:lnTo>
                  <a:pt x="625" y="1183"/>
                </a:lnTo>
                <a:lnTo>
                  <a:pt x="625" y="1184"/>
                </a:lnTo>
                <a:lnTo>
                  <a:pt x="629" y="1187"/>
                </a:lnTo>
                <a:lnTo>
                  <a:pt x="634" y="1187"/>
                </a:lnTo>
                <a:lnTo>
                  <a:pt x="642" y="1187"/>
                </a:lnTo>
                <a:lnTo>
                  <a:pt x="650" y="1184"/>
                </a:lnTo>
                <a:lnTo>
                  <a:pt x="661" y="1183"/>
                </a:lnTo>
                <a:lnTo>
                  <a:pt x="673" y="1179"/>
                </a:lnTo>
                <a:lnTo>
                  <a:pt x="687" y="1176"/>
                </a:lnTo>
                <a:lnTo>
                  <a:pt x="701" y="1174"/>
                </a:lnTo>
                <a:lnTo>
                  <a:pt x="717" y="1178"/>
                </a:lnTo>
                <a:lnTo>
                  <a:pt x="734" y="1186"/>
                </a:lnTo>
                <a:lnTo>
                  <a:pt x="754" y="1200"/>
                </a:lnTo>
                <a:lnTo>
                  <a:pt x="769" y="1211"/>
                </a:lnTo>
                <a:lnTo>
                  <a:pt x="776" y="1214"/>
                </a:lnTo>
                <a:lnTo>
                  <a:pt x="784" y="1218"/>
                </a:lnTo>
                <a:lnTo>
                  <a:pt x="789" y="1219"/>
                </a:lnTo>
                <a:lnTo>
                  <a:pt x="792" y="1219"/>
                </a:lnTo>
                <a:lnTo>
                  <a:pt x="793" y="1219"/>
                </a:lnTo>
                <a:lnTo>
                  <a:pt x="796" y="1220"/>
                </a:lnTo>
                <a:lnTo>
                  <a:pt x="806" y="1218"/>
                </a:lnTo>
                <a:lnTo>
                  <a:pt x="817" y="1212"/>
                </a:lnTo>
                <a:lnTo>
                  <a:pt x="830" y="1214"/>
                </a:lnTo>
                <a:lnTo>
                  <a:pt x="845" y="1218"/>
                </a:lnTo>
                <a:lnTo>
                  <a:pt x="863" y="1228"/>
                </a:lnTo>
                <a:lnTo>
                  <a:pt x="871" y="1233"/>
                </a:lnTo>
                <a:lnTo>
                  <a:pt x="881" y="1239"/>
                </a:lnTo>
                <a:lnTo>
                  <a:pt x="888" y="1243"/>
                </a:lnTo>
                <a:lnTo>
                  <a:pt x="896" y="1248"/>
                </a:lnTo>
                <a:lnTo>
                  <a:pt x="902" y="1249"/>
                </a:lnTo>
                <a:lnTo>
                  <a:pt x="907" y="1252"/>
                </a:lnTo>
                <a:lnTo>
                  <a:pt x="908" y="1252"/>
                </a:lnTo>
                <a:lnTo>
                  <a:pt x="911" y="1253"/>
                </a:lnTo>
                <a:lnTo>
                  <a:pt x="916" y="1255"/>
                </a:lnTo>
                <a:lnTo>
                  <a:pt x="933" y="1256"/>
                </a:lnTo>
                <a:lnTo>
                  <a:pt x="955" y="1260"/>
                </a:lnTo>
                <a:lnTo>
                  <a:pt x="977" y="1266"/>
                </a:lnTo>
                <a:lnTo>
                  <a:pt x="1005" y="1277"/>
                </a:lnTo>
                <a:lnTo>
                  <a:pt x="970" y="1257"/>
                </a:lnTo>
                <a:lnTo>
                  <a:pt x="943" y="1243"/>
                </a:lnTo>
                <a:lnTo>
                  <a:pt x="931" y="1236"/>
                </a:lnTo>
                <a:lnTo>
                  <a:pt x="922" y="1232"/>
                </a:lnTo>
                <a:lnTo>
                  <a:pt x="906" y="1225"/>
                </a:lnTo>
                <a:lnTo>
                  <a:pt x="895" y="1219"/>
                </a:lnTo>
                <a:lnTo>
                  <a:pt x="887" y="1211"/>
                </a:lnTo>
                <a:lnTo>
                  <a:pt x="879" y="1202"/>
                </a:lnTo>
                <a:lnTo>
                  <a:pt x="874" y="1191"/>
                </a:lnTo>
                <a:lnTo>
                  <a:pt x="867" y="1176"/>
                </a:lnTo>
                <a:lnTo>
                  <a:pt x="863" y="1161"/>
                </a:lnTo>
                <a:lnTo>
                  <a:pt x="859" y="1143"/>
                </a:lnTo>
                <a:lnTo>
                  <a:pt x="858" y="1125"/>
                </a:lnTo>
                <a:lnTo>
                  <a:pt x="853" y="1105"/>
                </a:lnTo>
                <a:lnTo>
                  <a:pt x="846" y="1089"/>
                </a:lnTo>
                <a:lnTo>
                  <a:pt x="836" y="1073"/>
                </a:lnTo>
                <a:lnTo>
                  <a:pt x="824" y="1061"/>
                </a:lnTo>
                <a:lnTo>
                  <a:pt x="795" y="1044"/>
                </a:lnTo>
                <a:lnTo>
                  <a:pt x="785" y="1027"/>
                </a:lnTo>
                <a:lnTo>
                  <a:pt x="781" y="1008"/>
                </a:lnTo>
                <a:lnTo>
                  <a:pt x="779" y="989"/>
                </a:lnTo>
                <a:lnTo>
                  <a:pt x="784" y="973"/>
                </a:lnTo>
                <a:lnTo>
                  <a:pt x="792" y="958"/>
                </a:lnTo>
                <a:lnTo>
                  <a:pt x="806" y="948"/>
                </a:lnTo>
                <a:lnTo>
                  <a:pt x="818" y="937"/>
                </a:lnTo>
                <a:lnTo>
                  <a:pt x="832" y="924"/>
                </a:lnTo>
                <a:lnTo>
                  <a:pt x="846" y="905"/>
                </a:lnTo>
                <a:lnTo>
                  <a:pt x="862" y="885"/>
                </a:lnTo>
                <a:lnTo>
                  <a:pt x="867" y="875"/>
                </a:lnTo>
                <a:lnTo>
                  <a:pt x="874" y="867"/>
                </a:lnTo>
                <a:lnTo>
                  <a:pt x="887" y="854"/>
                </a:lnTo>
                <a:lnTo>
                  <a:pt x="898" y="844"/>
                </a:lnTo>
                <a:lnTo>
                  <a:pt x="903" y="842"/>
                </a:lnTo>
                <a:lnTo>
                  <a:pt x="910" y="842"/>
                </a:lnTo>
                <a:lnTo>
                  <a:pt x="919" y="838"/>
                </a:lnTo>
                <a:lnTo>
                  <a:pt x="931" y="831"/>
                </a:lnTo>
                <a:lnTo>
                  <a:pt x="944" y="822"/>
                </a:lnTo>
                <a:lnTo>
                  <a:pt x="960" y="810"/>
                </a:lnTo>
                <a:lnTo>
                  <a:pt x="974" y="793"/>
                </a:lnTo>
                <a:lnTo>
                  <a:pt x="992" y="776"/>
                </a:lnTo>
                <a:lnTo>
                  <a:pt x="1010" y="753"/>
                </a:lnTo>
                <a:lnTo>
                  <a:pt x="1031" y="731"/>
                </a:lnTo>
                <a:lnTo>
                  <a:pt x="1043" y="723"/>
                </a:lnTo>
                <a:lnTo>
                  <a:pt x="1051" y="721"/>
                </a:lnTo>
                <a:lnTo>
                  <a:pt x="1059" y="724"/>
                </a:lnTo>
                <a:lnTo>
                  <a:pt x="1067" y="731"/>
                </a:lnTo>
                <a:lnTo>
                  <a:pt x="1075" y="741"/>
                </a:lnTo>
                <a:lnTo>
                  <a:pt x="1082" y="749"/>
                </a:lnTo>
                <a:lnTo>
                  <a:pt x="1090" y="756"/>
                </a:lnTo>
                <a:lnTo>
                  <a:pt x="1109" y="764"/>
                </a:lnTo>
                <a:lnTo>
                  <a:pt x="1120" y="765"/>
                </a:lnTo>
                <a:lnTo>
                  <a:pt x="1132" y="765"/>
                </a:lnTo>
                <a:lnTo>
                  <a:pt x="1160" y="760"/>
                </a:lnTo>
                <a:lnTo>
                  <a:pt x="1183" y="768"/>
                </a:lnTo>
                <a:lnTo>
                  <a:pt x="1190" y="777"/>
                </a:lnTo>
                <a:lnTo>
                  <a:pt x="1191" y="782"/>
                </a:lnTo>
                <a:lnTo>
                  <a:pt x="1193" y="790"/>
                </a:lnTo>
                <a:lnTo>
                  <a:pt x="1191" y="797"/>
                </a:lnTo>
                <a:lnTo>
                  <a:pt x="1191" y="806"/>
                </a:lnTo>
                <a:lnTo>
                  <a:pt x="1186" y="826"/>
                </a:lnTo>
                <a:lnTo>
                  <a:pt x="1214" y="830"/>
                </a:lnTo>
                <a:lnTo>
                  <a:pt x="1226" y="836"/>
                </a:lnTo>
                <a:lnTo>
                  <a:pt x="1235" y="848"/>
                </a:lnTo>
                <a:lnTo>
                  <a:pt x="1242" y="863"/>
                </a:lnTo>
                <a:lnTo>
                  <a:pt x="1244" y="871"/>
                </a:lnTo>
                <a:lnTo>
                  <a:pt x="1248" y="881"/>
                </a:lnTo>
                <a:lnTo>
                  <a:pt x="1258" y="918"/>
                </a:lnTo>
                <a:lnTo>
                  <a:pt x="1264" y="934"/>
                </a:lnTo>
                <a:lnTo>
                  <a:pt x="1273" y="950"/>
                </a:lnTo>
                <a:lnTo>
                  <a:pt x="1281" y="963"/>
                </a:lnTo>
                <a:lnTo>
                  <a:pt x="1292" y="975"/>
                </a:lnTo>
                <a:lnTo>
                  <a:pt x="1304" y="986"/>
                </a:lnTo>
                <a:lnTo>
                  <a:pt x="1318" y="997"/>
                </a:lnTo>
                <a:lnTo>
                  <a:pt x="1340" y="1011"/>
                </a:lnTo>
                <a:lnTo>
                  <a:pt x="1350" y="1022"/>
                </a:lnTo>
                <a:lnTo>
                  <a:pt x="1362" y="1036"/>
                </a:lnTo>
                <a:lnTo>
                  <a:pt x="1383" y="1069"/>
                </a:lnTo>
                <a:lnTo>
                  <a:pt x="1407" y="1110"/>
                </a:lnTo>
                <a:lnTo>
                  <a:pt x="1381" y="1053"/>
                </a:lnTo>
                <a:lnTo>
                  <a:pt x="1367" y="1028"/>
                </a:lnTo>
                <a:lnTo>
                  <a:pt x="1357" y="1008"/>
                </a:lnTo>
                <a:lnTo>
                  <a:pt x="1344" y="989"/>
                </a:lnTo>
                <a:lnTo>
                  <a:pt x="1333" y="971"/>
                </a:lnTo>
                <a:lnTo>
                  <a:pt x="1322" y="957"/>
                </a:lnTo>
                <a:lnTo>
                  <a:pt x="1312" y="948"/>
                </a:lnTo>
                <a:lnTo>
                  <a:pt x="1297" y="937"/>
                </a:lnTo>
                <a:lnTo>
                  <a:pt x="1287" y="925"/>
                </a:lnTo>
                <a:lnTo>
                  <a:pt x="1277" y="908"/>
                </a:lnTo>
                <a:lnTo>
                  <a:pt x="1271" y="888"/>
                </a:lnTo>
                <a:lnTo>
                  <a:pt x="1264" y="863"/>
                </a:lnTo>
                <a:lnTo>
                  <a:pt x="1262" y="835"/>
                </a:lnTo>
                <a:lnTo>
                  <a:pt x="1259" y="802"/>
                </a:lnTo>
                <a:lnTo>
                  <a:pt x="1260" y="768"/>
                </a:lnTo>
                <a:lnTo>
                  <a:pt x="1259" y="742"/>
                </a:lnTo>
                <a:lnTo>
                  <a:pt x="1262" y="716"/>
                </a:lnTo>
                <a:lnTo>
                  <a:pt x="1265" y="688"/>
                </a:lnTo>
                <a:lnTo>
                  <a:pt x="1275" y="658"/>
                </a:lnTo>
                <a:lnTo>
                  <a:pt x="1276" y="647"/>
                </a:lnTo>
                <a:lnTo>
                  <a:pt x="1276" y="642"/>
                </a:lnTo>
                <a:lnTo>
                  <a:pt x="1276" y="639"/>
                </a:lnTo>
                <a:lnTo>
                  <a:pt x="1276" y="638"/>
                </a:lnTo>
                <a:lnTo>
                  <a:pt x="1277" y="638"/>
                </a:lnTo>
                <a:lnTo>
                  <a:pt x="1275" y="619"/>
                </a:lnTo>
                <a:lnTo>
                  <a:pt x="1267" y="601"/>
                </a:lnTo>
                <a:lnTo>
                  <a:pt x="1256" y="582"/>
                </a:lnTo>
                <a:lnTo>
                  <a:pt x="1235" y="560"/>
                </a:lnTo>
                <a:lnTo>
                  <a:pt x="1226" y="551"/>
                </a:lnTo>
                <a:lnTo>
                  <a:pt x="1219" y="544"/>
                </a:lnTo>
                <a:lnTo>
                  <a:pt x="1207" y="531"/>
                </a:lnTo>
                <a:lnTo>
                  <a:pt x="1203" y="525"/>
                </a:lnTo>
                <a:lnTo>
                  <a:pt x="1202" y="523"/>
                </a:lnTo>
                <a:lnTo>
                  <a:pt x="1198" y="511"/>
                </a:lnTo>
                <a:lnTo>
                  <a:pt x="1199" y="496"/>
                </a:lnTo>
                <a:lnTo>
                  <a:pt x="1201" y="486"/>
                </a:lnTo>
                <a:lnTo>
                  <a:pt x="1205" y="477"/>
                </a:lnTo>
                <a:lnTo>
                  <a:pt x="1209" y="465"/>
                </a:lnTo>
                <a:lnTo>
                  <a:pt x="1215" y="454"/>
                </a:lnTo>
                <a:lnTo>
                  <a:pt x="1222" y="433"/>
                </a:lnTo>
                <a:lnTo>
                  <a:pt x="1230" y="414"/>
                </a:lnTo>
                <a:lnTo>
                  <a:pt x="1236" y="396"/>
                </a:lnTo>
                <a:lnTo>
                  <a:pt x="1243" y="380"/>
                </a:lnTo>
                <a:lnTo>
                  <a:pt x="1247" y="363"/>
                </a:lnTo>
                <a:lnTo>
                  <a:pt x="1251" y="348"/>
                </a:lnTo>
                <a:lnTo>
                  <a:pt x="1256" y="320"/>
                </a:lnTo>
                <a:lnTo>
                  <a:pt x="1256" y="295"/>
                </a:lnTo>
                <a:lnTo>
                  <a:pt x="1255" y="283"/>
                </a:lnTo>
                <a:lnTo>
                  <a:pt x="1254" y="274"/>
                </a:lnTo>
                <a:lnTo>
                  <a:pt x="1247" y="257"/>
                </a:lnTo>
                <a:lnTo>
                  <a:pt x="1242" y="249"/>
                </a:lnTo>
                <a:lnTo>
                  <a:pt x="1238" y="244"/>
                </a:lnTo>
                <a:lnTo>
                  <a:pt x="1219" y="226"/>
                </a:lnTo>
                <a:lnTo>
                  <a:pt x="1205" y="213"/>
                </a:lnTo>
                <a:lnTo>
                  <a:pt x="1193" y="201"/>
                </a:lnTo>
                <a:lnTo>
                  <a:pt x="1183" y="193"/>
                </a:lnTo>
                <a:lnTo>
                  <a:pt x="1170" y="177"/>
                </a:lnTo>
                <a:lnTo>
                  <a:pt x="1164" y="166"/>
                </a:lnTo>
                <a:lnTo>
                  <a:pt x="1162" y="155"/>
                </a:lnTo>
                <a:lnTo>
                  <a:pt x="1168" y="147"/>
                </a:lnTo>
                <a:lnTo>
                  <a:pt x="1174" y="140"/>
                </a:lnTo>
                <a:lnTo>
                  <a:pt x="1182" y="136"/>
                </a:lnTo>
                <a:lnTo>
                  <a:pt x="1191" y="135"/>
                </a:lnTo>
                <a:lnTo>
                  <a:pt x="1202" y="139"/>
                </a:lnTo>
                <a:lnTo>
                  <a:pt x="1213" y="143"/>
                </a:lnTo>
                <a:lnTo>
                  <a:pt x="1224" y="152"/>
                </a:lnTo>
                <a:lnTo>
                  <a:pt x="1238" y="162"/>
                </a:lnTo>
                <a:lnTo>
                  <a:pt x="1252" y="176"/>
                </a:lnTo>
                <a:lnTo>
                  <a:pt x="1254" y="176"/>
                </a:lnTo>
                <a:lnTo>
                  <a:pt x="1259" y="177"/>
                </a:lnTo>
                <a:lnTo>
                  <a:pt x="1264" y="177"/>
                </a:lnTo>
                <a:lnTo>
                  <a:pt x="1273" y="179"/>
                </a:lnTo>
                <a:lnTo>
                  <a:pt x="1283" y="176"/>
                </a:lnTo>
                <a:lnTo>
                  <a:pt x="1295" y="175"/>
                </a:lnTo>
                <a:lnTo>
                  <a:pt x="1306" y="172"/>
                </a:lnTo>
                <a:lnTo>
                  <a:pt x="1322" y="171"/>
                </a:lnTo>
                <a:lnTo>
                  <a:pt x="1336" y="167"/>
                </a:lnTo>
                <a:lnTo>
                  <a:pt x="1349" y="166"/>
                </a:lnTo>
                <a:lnTo>
                  <a:pt x="1361" y="166"/>
                </a:lnTo>
                <a:lnTo>
                  <a:pt x="1374" y="168"/>
                </a:lnTo>
                <a:lnTo>
                  <a:pt x="1383" y="171"/>
                </a:lnTo>
                <a:lnTo>
                  <a:pt x="1394" y="176"/>
                </a:lnTo>
                <a:lnTo>
                  <a:pt x="1402" y="183"/>
                </a:lnTo>
                <a:lnTo>
                  <a:pt x="1411" y="192"/>
                </a:lnTo>
                <a:lnTo>
                  <a:pt x="1424" y="208"/>
                </a:lnTo>
                <a:lnTo>
                  <a:pt x="1441" y="226"/>
                </a:lnTo>
                <a:lnTo>
                  <a:pt x="1459" y="246"/>
                </a:lnTo>
                <a:lnTo>
                  <a:pt x="1480" y="269"/>
                </a:lnTo>
                <a:lnTo>
                  <a:pt x="1492" y="289"/>
                </a:lnTo>
                <a:lnTo>
                  <a:pt x="1502" y="310"/>
                </a:lnTo>
                <a:lnTo>
                  <a:pt x="1508" y="332"/>
                </a:lnTo>
                <a:lnTo>
                  <a:pt x="1510" y="357"/>
                </a:lnTo>
                <a:lnTo>
                  <a:pt x="1509" y="363"/>
                </a:lnTo>
                <a:lnTo>
                  <a:pt x="1508" y="365"/>
                </a:lnTo>
                <a:lnTo>
                  <a:pt x="1508" y="369"/>
                </a:lnTo>
                <a:lnTo>
                  <a:pt x="1505" y="375"/>
                </a:lnTo>
                <a:lnTo>
                  <a:pt x="1504" y="377"/>
                </a:lnTo>
                <a:lnTo>
                  <a:pt x="1504" y="381"/>
                </a:lnTo>
                <a:lnTo>
                  <a:pt x="1501" y="383"/>
                </a:lnTo>
                <a:lnTo>
                  <a:pt x="1500" y="385"/>
                </a:lnTo>
                <a:lnTo>
                  <a:pt x="1496" y="390"/>
                </a:lnTo>
                <a:lnTo>
                  <a:pt x="1490" y="394"/>
                </a:lnTo>
                <a:lnTo>
                  <a:pt x="1486" y="400"/>
                </a:lnTo>
                <a:lnTo>
                  <a:pt x="1478" y="402"/>
                </a:lnTo>
                <a:lnTo>
                  <a:pt x="1472" y="405"/>
                </a:lnTo>
                <a:lnTo>
                  <a:pt x="1464" y="406"/>
                </a:lnTo>
                <a:lnTo>
                  <a:pt x="1460" y="406"/>
                </a:lnTo>
                <a:lnTo>
                  <a:pt x="1457" y="408"/>
                </a:lnTo>
                <a:lnTo>
                  <a:pt x="1452" y="406"/>
                </a:lnTo>
                <a:lnTo>
                  <a:pt x="1448" y="406"/>
                </a:lnTo>
                <a:lnTo>
                  <a:pt x="1440" y="406"/>
                </a:lnTo>
                <a:lnTo>
                  <a:pt x="1431" y="404"/>
                </a:lnTo>
                <a:lnTo>
                  <a:pt x="1423" y="402"/>
                </a:lnTo>
                <a:lnTo>
                  <a:pt x="1408" y="398"/>
                </a:lnTo>
                <a:lnTo>
                  <a:pt x="1396" y="400"/>
                </a:lnTo>
                <a:lnTo>
                  <a:pt x="1387" y="404"/>
                </a:lnTo>
                <a:lnTo>
                  <a:pt x="1383" y="414"/>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13" name="Freeform 332"/>
          <p:cNvSpPr>
            <a:spLocks/>
          </p:cNvSpPr>
          <p:nvPr/>
        </p:nvSpPr>
        <p:spPr bwMode="auto">
          <a:xfrm>
            <a:off x="4651375" y="2020888"/>
            <a:ext cx="266700" cy="209550"/>
          </a:xfrm>
          <a:custGeom>
            <a:avLst/>
            <a:gdLst>
              <a:gd name="T0" fmla="*/ 2147483647 w 410"/>
              <a:gd name="T1" fmla="*/ 2147483647 h 323"/>
              <a:gd name="T2" fmla="*/ 2147483647 w 410"/>
              <a:gd name="T3" fmla="*/ 2147483647 h 323"/>
              <a:gd name="T4" fmla="*/ 2147483647 w 410"/>
              <a:gd name="T5" fmla="*/ 2147483647 h 323"/>
              <a:gd name="T6" fmla="*/ 2147483647 w 410"/>
              <a:gd name="T7" fmla="*/ 2147483647 h 323"/>
              <a:gd name="T8" fmla="*/ 0 w 410"/>
              <a:gd name="T9" fmla="*/ 2147483647 h 323"/>
              <a:gd name="T10" fmla="*/ 2147483647 w 410"/>
              <a:gd name="T11" fmla="*/ 2147483647 h 323"/>
              <a:gd name="T12" fmla="*/ 2147483647 w 410"/>
              <a:gd name="T13" fmla="*/ 2147483647 h 323"/>
              <a:gd name="T14" fmla="*/ 2147483647 w 410"/>
              <a:gd name="T15" fmla="*/ 2147483647 h 323"/>
              <a:gd name="T16" fmla="*/ 2147483647 w 410"/>
              <a:gd name="T17" fmla="*/ 2147483647 h 323"/>
              <a:gd name="T18" fmla="*/ 2147483647 w 410"/>
              <a:gd name="T19" fmla="*/ 2147483647 h 323"/>
              <a:gd name="T20" fmla="*/ 2147483647 w 410"/>
              <a:gd name="T21" fmla="*/ 2147483647 h 323"/>
              <a:gd name="T22" fmla="*/ 2147483647 w 410"/>
              <a:gd name="T23" fmla="*/ 2147483647 h 323"/>
              <a:gd name="T24" fmla="*/ 2147483647 w 410"/>
              <a:gd name="T25" fmla="*/ 2147483647 h 323"/>
              <a:gd name="T26" fmla="*/ 2147483647 w 410"/>
              <a:gd name="T27" fmla="*/ 2147483647 h 323"/>
              <a:gd name="T28" fmla="*/ 2147483647 w 410"/>
              <a:gd name="T29" fmla="*/ 2147483647 h 323"/>
              <a:gd name="T30" fmla="*/ 2147483647 w 410"/>
              <a:gd name="T31" fmla="*/ 2147483647 h 323"/>
              <a:gd name="T32" fmla="*/ 2147483647 w 410"/>
              <a:gd name="T33" fmla="*/ 2147483647 h 323"/>
              <a:gd name="T34" fmla="*/ 2147483647 w 410"/>
              <a:gd name="T35" fmla="*/ 2147483647 h 323"/>
              <a:gd name="T36" fmla="*/ 2147483647 w 410"/>
              <a:gd name="T37" fmla="*/ 2147483647 h 323"/>
              <a:gd name="T38" fmla="*/ 2147483647 w 410"/>
              <a:gd name="T39" fmla="*/ 2147483647 h 323"/>
              <a:gd name="T40" fmla="*/ 2147483647 w 410"/>
              <a:gd name="T41" fmla="*/ 2147483647 h 323"/>
              <a:gd name="T42" fmla="*/ 2147483647 w 410"/>
              <a:gd name="T43" fmla="*/ 2147483647 h 323"/>
              <a:gd name="T44" fmla="*/ 2147483647 w 410"/>
              <a:gd name="T45" fmla="*/ 2147483647 h 323"/>
              <a:gd name="T46" fmla="*/ 2147483647 w 410"/>
              <a:gd name="T47" fmla="*/ 2147483647 h 323"/>
              <a:gd name="T48" fmla="*/ 2147483647 w 410"/>
              <a:gd name="T49" fmla="*/ 2147483647 h 323"/>
              <a:gd name="T50" fmla="*/ 2147483647 w 410"/>
              <a:gd name="T51" fmla="*/ 2147483647 h 323"/>
              <a:gd name="T52" fmla="*/ 2147483647 w 410"/>
              <a:gd name="T53" fmla="*/ 2147483647 h 323"/>
              <a:gd name="T54" fmla="*/ 2147483647 w 410"/>
              <a:gd name="T55" fmla="*/ 2147483647 h 323"/>
              <a:gd name="T56" fmla="*/ 2147483647 w 410"/>
              <a:gd name="T57" fmla="*/ 2147483647 h 323"/>
              <a:gd name="T58" fmla="*/ 2147483647 w 410"/>
              <a:gd name="T59" fmla="*/ 2147483647 h 323"/>
              <a:gd name="T60" fmla="*/ 2147483647 w 410"/>
              <a:gd name="T61" fmla="*/ 2147483647 h 323"/>
              <a:gd name="T62" fmla="*/ 2147483647 w 410"/>
              <a:gd name="T63" fmla="*/ 2147483647 h 323"/>
              <a:gd name="T64" fmla="*/ 2147483647 w 410"/>
              <a:gd name="T65" fmla="*/ 2147483647 h 323"/>
              <a:gd name="T66" fmla="*/ 2147483647 w 410"/>
              <a:gd name="T67" fmla="*/ 2147483647 h 323"/>
              <a:gd name="T68" fmla="*/ 2147483647 w 410"/>
              <a:gd name="T69" fmla="*/ 2147483647 h 323"/>
              <a:gd name="T70" fmla="*/ 2147483647 w 410"/>
              <a:gd name="T71" fmla="*/ 2147483647 h 323"/>
              <a:gd name="T72" fmla="*/ 2147483647 w 410"/>
              <a:gd name="T73" fmla="*/ 2147483647 h 323"/>
              <a:gd name="T74" fmla="*/ 2147483647 w 410"/>
              <a:gd name="T75" fmla="*/ 2147483647 h 323"/>
              <a:gd name="T76" fmla="*/ 2147483647 w 410"/>
              <a:gd name="T77" fmla="*/ 2147483647 h 323"/>
              <a:gd name="T78" fmla="*/ 2147483647 w 410"/>
              <a:gd name="T79" fmla="*/ 2147483647 h 323"/>
              <a:gd name="T80" fmla="*/ 2147483647 w 410"/>
              <a:gd name="T81" fmla="*/ 2147483647 h 323"/>
              <a:gd name="T82" fmla="*/ 2147483647 w 410"/>
              <a:gd name="T83" fmla="*/ 2147483647 h 323"/>
              <a:gd name="T84" fmla="*/ 2147483647 w 410"/>
              <a:gd name="T85" fmla="*/ 2147483647 h 323"/>
              <a:gd name="T86" fmla="*/ 2147483647 w 410"/>
              <a:gd name="T87" fmla="*/ 2147483647 h 3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0"/>
              <a:gd name="T133" fmla="*/ 0 h 323"/>
              <a:gd name="T134" fmla="*/ 410 w 410"/>
              <a:gd name="T135" fmla="*/ 323 h 3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0" h="323">
                <a:moveTo>
                  <a:pt x="53" y="90"/>
                </a:moveTo>
                <a:lnTo>
                  <a:pt x="45" y="102"/>
                </a:lnTo>
                <a:lnTo>
                  <a:pt x="40" y="114"/>
                </a:lnTo>
                <a:lnTo>
                  <a:pt x="35" y="121"/>
                </a:lnTo>
                <a:lnTo>
                  <a:pt x="29" y="126"/>
                </a:lnTo>
                <a:lnTo>
                  <a:pt x="18" y="133"/>
                </a:lnTo>
                <a:lnTo>
                  <a:pt x="8" y="142"/>
                </a:lnTo>
                <a:lnTo>
                  <a:pt x="3" y="154"/>
                </a:lnTo>
                <a:lnTo>
                  <a:pt x="2" y="170"/>
                </a:lnTo>
                <a:lnTo>
                  <a:pt x="0" y="176"/>
                </a:lnTo>
                <a:lnTo>
                  <a:pt x="2" y="184"/>
                </a:lnTo>
                <a:lnTo>
                  <a:pt x="3" y="190"/>
                </a:lnTo>
                <a:lnTo>
                  <a:pt x="7" y="196"/>
                </a:lnTo>
                <a:lnTo>
                  <a:pt x="16" y="204"/>
                </a:lnTo>
                <a:lnTo>
                  <a:pt x="21" y="207"/>
                </a:lnTo>
                <a:lnTo>
                  <a:pt x="29" y="211"/>
                </a:lnTo>
                <a:lnTo>
                  <a:pt x="41" y="213"/>
                </a:lnTo>
                <a:lnTo>
                  <a:pt x="51" y="219"/>
                </a:lnTo>
                <a:lnTo>
                  <a:pt x="59" y="225"/>
                </a:lnTo>
                <a:lnTo>
                  <a:pt x="65" y="235"/>
                </a:lnTo>
                <a:lnTo>
                  <a:pt x="69" y="242"/>
                </a:lnTo>
                <a:lnTo>
                  <a:pt x="72" y="254"/>
                </a:lnTo>
                <a:lnTo>
                  <a:pt x="72" y="266"/>
                </a:lnTo>
                <a:lnTo>
                  <a:pt x="70" y="281"/>
                </a:lnTo>
                <a:lnTo>
                  <a:pt x="69" y="289"/>
                </a:lnTo>
                <a:lnTo>
                  <a:pt x="73" y="298"/>
                </a:lnTo>
                <a:lnTo>
                  <a:pt x="81" y="306"/>
                </a:lnTo>
                <a:lnTo>
                  <a:pt x="86" y="310"/>
                </a:lnTo>
                <a:lnTo>
                  <a:pt x="94" y="315"/>
                </a:lnTo>
                <a:lnTo>
                  <a:pt x="110" y="321"/>
                </a:lnTo>
                <a:lnTo>
                  <a:pt x="129" y="323"/>
                </a:lnTo>
                <a:lnTo>
                  <a:pt x="147" y="322"/>
                </a:lnTo>
                <a:lnTo>
                  <a:pt x="170" y="318"/>
                </a:lnTo>
                <a:lnTo>
                  <a:pt x="205" y="309"/>
                </a:lnTo>
                <a:lnTo>
                  <a:pt x="225" y="306"/>
                </a:lnTo>
                <a:lnTo>
                  <a:pt x="249" y="306"/>
                </a:lnTo>
                <a:lnTo>
                  <a:pt x="254" y="302"/>
                </a:lnTo>
                <a:lnTo>
                  <a:pt x="261" y="299"/>
                </a:lnTo>
                <a:lnTo>
                  <a:pt x="266" y="294"/>
                </a:lnTo>
                <a:lnTo>
                  <a:pt x="271" y="289"/>
                </a:lnTo>
                <a:lnTo>
                  <a:pt x="274" y="281"/>
                </a:lnTo>
                <a:lnTo>
                  <a:pt x="277" y="273"/>
                </a:lnTo>
                <a:lnTo>
                  <a:pt x="277" y="268"/>
                </a:lnTo>
                <a:lnTo>
                  <a:pt x="277" y="265"/>
                </a:lnTo>
                <a:lnTo>
                  <a:pt x="277" y="264"/>
                </a:lnTo>
                <a:lnTo>
                  <a:pt x="278" y="264"/>
                </a:lnTo>
                <a:lnTo>
                  <a:pt x="281" y="254"/>
                </a:lnTo>
                <a:lnTo>
                  <a:pt x="278" y="231"/>
                </a:lnTo>
                <a:lnTo>
                  <a:pt x="277" y="213"/>
                </a:lnTo>
                <a:lnTo>
                  <a:pt x="275" y="200"/>
                </a:lnTo>
                <a:lnTo>
                  <a:pt x="275" y="192"/>
                </a:lnTo>
                <a:lnTo>
                  <a:pt x="274" y="187"/>
                </a:lnTo>
                <a:lnTo>
                  <a:pt x="275" y="183"/>
                </a:lnTo>
                <a:lnTo>
                  <a:pt x="282" y="174"/>
                </a:lnTo>
                <a:lnTo>
                  <a:pt x="291" y="162"/>
                </a:lnTo>
                <a:lnTo>
                  <a:pt x="306" y="149"/>
                </a:lnTo>
                <a:lnTo>
                  <a:pt x="294" y="142"/>
                </a:lnTo>
                <a:lnTo>
                  <a:pt x="290" y="137"/>
                </a:lnTo>
                <a:lnTo>
                  <a:pt x="289" y="133"/>
                </a:lnTo>
                <a:lnTo>
                  <a:pt x="287" y="121"/>
                </a:lnTo>
                <a:lnTo>
                  <a:pt x="291" y="109"/>
                </a:lnTo>
                <a:lnTo>
                  <a:pt x="297" y="94"/>
                </a:lnTo>
                <a:lnTo>
                  <a:pt x="301" y="89"/>
                </a:lnTo>
                <a:lnTo>
                  <a:pt x="307" y="86"/>
                </a:lnTo>
                <a:lnTo>
                  <a:pt x="320" y="82"/>
                </a:lnTo>
                <a:lnTo>
                  <a:pt x="328" y="82"/>
                </a:lnTo>
                <a:lnTo>
                  <a:pt x="339" y="85"/>
                </a:lnTo>
                <a:lnTo>
                  <a:pt x="356" y="88"/>
                </a:lnTo>
                <a:lnTo>
                  <a:pt x="364" y="88"/>
                </a:lnTo>
                <a:lnTo>
                  <a:pt x="372" y="89"/>
                </a:lnTo>
                <a:lnTo>
                  <a:pt x="377" y="88"/>
                </a:lnTo>
                <a:lnTo>
                  <a:pt x="383" y="88"/>
                </a:lnTo>
                <a:lnTo>
                  <a:pt x="392" y="85"/>
                </a:lnTo>
                <a:lnTo>
                  <a:pt x="392" y="82"/>
                </a:lnTo>
                <a:lnTo>
                  <a:pt x="392" y="81"/>
                </a:lnTo>
                <a:lnTo>
                  <a:pt x="393" y="81"/>
                </a:lnTo>
                <a:lnTo>
                  <a:pt x="396" y="78"/>
                </a:lnTo>
                <a:lnTo>
                  <a:pt x="396" y="74"/>
                </a:lnTo>
                <a:lnTo>
                  <a:pt x="397" y="72"/>
                </a:lnTo>
                <a:lnTo>
                  <a:pt x="396" y="66"/>
                </a:lnTo>
                <a:lnTo>
                  <a:pt x="395" y="64"/>
                </a:lnTo>
                <a:lnTo>
                  <a:pt x="395" y="63"/>
                </a:lnTo>
                <a:lnTo>
                  <a:pt x="391" y="52"/>
                </a:lnTo>
                <a:lnTo>
                  <a:pt x="381" y="29"/>
                </a:lnTo>
                <a:lnTo>
                  <a:pt x="380" y="12"/>
                </a:lnTo>
                <a:lnTo>
                  <a:pt x="383" y="3"/>
                </a:lnTo>
                <a:lnTo>
                  <a:pt x="389" y="0"/>
                </a:lnTo>
                <a:lnTo>
                  <a:pt x="398" y="2"/>
                </a:lnTo>
                <a:lnTo>
                  <a:pt x="410" y="8"/>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14" name="Freeform 333"/>
          <p:cNvSpPr>
            <a:spLocks/>
          </p:cNvSpPr>
          <p:nvPr/>
        </p:nvSpPr>
        <p:spPr bwMode="auto">
          <a:xfrm>
            <a:off x="4684713" y="5199063"/>
            <a:ext cx="233362" cy="311150"/>
          </a:xfrm>
          <a:custGeom>
            <a:avLst/>
            <a:gdLst>
              <a:gd name="T0" fmla="*/ 2147483647 w 359"/>
              <a:gd name="T1" fmla="*/ 2147483647 h 485"/>
              <a:gd name="T2" fmla="*/ 2147483647 w 359"/>
              <a:gd name="T3" fmla="*/ 2147483647 h 485"/>
              <a:gd name="T4" fmla="*/ 2147483647 w 359"/>
              <a:gd name="T5" fmla="*/ 2147483647 h 485"/>
              <a:gd name="T6" fmla="*/ 2147483647 w 359"/>
              <a:gd name="T7" fmla="*/ 2147483647 h 485"/>
              <a:gd name="T8" fmla="*/ 2147483647 w 359"/>
              <a:gd name="T9" fmla="*/ 2147483647 h 485"/>
              <a:gd name="T10" fmla="*/ 2147483647 w 359"/>
              <a:gd name="T11" fmla="*/ 2147483647 h 485"/>
              <a:gd name="T12" fmla="*/ 2147483647 w 359"/>
              <a:gd name="T13" fmla="*/ 2147483647 h 485"/>
              <a:gd name="T14" fmla="*/ 2147483647 w 359"/>
              <a:gd name="T15" fmla="*/ 2147483647 h 485"/>
              <a:gd name="T16" fmla="*/ 2147483647 w 359"/>
              <a:gd name="T17" fmla="*/ 2147483647 h 485"/>
              <a:gd name="T18" fmla="*/ 2147483647 w 359"/>
              <a:gd name="T19" fmla="*/ 2147483647 h 485"/>
              <a:gd name="T20" fmla="*/ 2147483647 w 359"/>
              <a:gd name="T21" fmla="*/ 2147483647 h 485"/>
              <a:gd name="T22" fmla="*/ 2147483647 w 359"/>
              <a:gd name="T23" fmla="*/ 2147483647 h 485"/>
              <a:gd name="T24" fmla="*/ 2147483647 w 359"/>
              <a:gd name="T25" fmla="*/ 2147483647 h 485"/>
              <a:gd name="T26" fmla="*/ 2147483647 w 359"/>
              <a:gd name="T27" fmla="*/ 2147483647 h 485"/>
              <a:gd name="T28" fmla="*/ 2147483647 w 359"/>
              <a:gd name="T29" fmla="*/ 2147483647 h 485"/>
              <a:gd name="T30" fmla="*/ 2147483647 w 359"/>
              <a:gd name="T31" fmla="*/ 2147483647 h 485"/>
              <a:gd name="T32" fmla="*/ 2147483647 w 359"/>
              <a:gd name="T33" fmla="*/ 2147483647 h 485"/>
              <a:gd name="T34" fmla="*/ 2147483647 w 359"/>
              <a:gd name="T35" fmla="*/ 2147483647 h 485"/>
              <a:gd name="T36" fmla="*/ 2147483647 w 359"/>
              <a:gd name="T37" fmla="*/ 2147483647 h 485"/>
              <a:gd name="T38" fmla="*/ 2147483647 w 359"/>
              <a:gd name="T39" fmla="*/ 2147483647 h 485"/>
              <a:gd name="T40" fmla="*/ 2147483647 w 359"/>
              <a:gd name="T41" fmla="*/ 2147483647 h 485"/>
              <a:gd name="T42" fmla="*/ 2147483647 w 359"/>
              <a:gd name="T43" fmla="*/ 2147483647 h 485"/>
              <a:gd name="T44" fmla="*/ 2147483647 w 359"/>
              <a:gd name="T45" fmla="*/ 2147483647 h 485"/>
              <a:gd name="T46" fmla="*/ 2147483647 w 359"/>
              <a:gd name="T47" fmla="*/ 2147483647 h 485"/>
              <a:gd name="T48" fmla="*/ 2147483647 w 359"/>
              <a:gd name="T49" fmla="*/ 2147483647 h 485"/>
              <a:gd name="T50" fmla="*/ 2147483647 w 359"/>
              <a:gd name="T51" fmla="*/ 2147483647 h 485"/>
              <a:gd name="T52" fmla="*/ 2147483647 w 359"/>
              <a:gd name="T53" fmla="*/ 2147483647 h 485"/>
              <a:gd name="T54" fmla="*/ 2147483647 w 359"/>
              <a:gd name="T55" fmla="*/ 2147483647 h 485"/>
              <a:gd name="T56" fmla="*/ 2147483647 w 359"/>
              <a:gd name="T57" fmla="*/ 2147483647 h 485"/>
              <a:gd name="T58" fmla="*/ 2147483647 w 359"/>
              <a:gd name="T59" fmla="*/ 2147483647 h 485"/>
              <a:gd name="T60" fmla="*/ 2147483647 w 359"/>
              <a:gd name="T61" fmla="*/ 2147483647 h 485"/>
              <a:gd name="T62" fmla="*/ 2147483647 w 359"/>
              <a:gd name="T63" fmla="*/ 2147483647 h 485"/>
              <a:gd name="T64" fmla="*/ 2147483647 w 359"/>
              <a:gd name="T65" fmla="*/ 2147483647 h 485"/>
              <a:gd name="T66" fmla="*/ 2147483647 w 359"/>
              <a:gd name="T67" fmla="*/ 2147483647 h 485"/>
              <a:gd name="T68" fmla="*/ 2147483647 w 359"/>
              <a:gd name="T69" fmla="*/ 2147483647 h 485"/>
              <a:gd name="T70" fmla="*/ 2147483647 w 359"/>
              <a:gd name="T71" fmla="*/ 2147483647 h 485"/>
              <a:gd name="T72" fmla="*/ 2147483647 w 359"/>
              <a:gd name="T73" fmla="*/ 2147483647 h 485"/>
              <a:gd name="T74" fmla="*/ 2147483647 w 359"/>
              <a:gd name="T75" fmla="*/ 2147483647 h 485"/>
              <a:gd name="T76" fmla="*/ 2147483647 w 359"/>
              <a:gd name="T77" fmla="*/ 2147483647 h 485"/>
              <a:gd name="T78" fmla="*/ 2147483647 w 359"/>
              <a:gd name="T79" fmla="*/ 2147483647 h 485"/>
              <a:gd name="T80" fmla="*/ 2147483647 w 359"/>
              <a:gd name="T81" fmla="*/ 2147483647 h 485"/>
              <a:gd name="T82" fmla="*/ 2147483647 w 359"/>
              <a:gd name="T83" fmla="*/ 2147483647 h 485"/>
              <a:gd name="T84" fmla="*/ 2147483647 w 359"/>
              <a:gd name="T85" fmla="*/ 2147483647 h 485"/>
              <a:gd name="T86" fmla="*/ 2147483647 w 359"/>
              <a:gd name="T87" fmla="*/ 2147483647 h 485"/>
              <a:gd name="T88" fmla="*/ 2147483647 w 359"/>
              <a:gd name="T89" fmla="*/ 2147483647 h 485"/>
              <a:gd name="T90" fmla="*/ 2147483647 w 359"/>
              <a:gd name="T91" fmla="*/ 2147483647 h 485"/>
              <a:gd name="T92" fmla="*/ 2147483647 w 359"/>
              <a:gd name="T93" fmla="*/ 2147483647 h 485"/>
              <a:gd name="T94" fmla="*/ 2147483647 w 359"/>
              <a:gd name="T95" fmla="*/ 2147483647 h 485"/>
              <a:gd name="T96" fmla="*/ 2147483647 w 359"/>
              <a:gd name="T97" fmla="*/ 2147483647 h 485"/>
              <a:gd name="T98" fmla="*/ 2147483647 w 359"/>
              <a:gd name="T99" fmla="*/ 2147483647 h 485"/>
              <a:gd name="T100" fmla="*/ 2147483647 w 359"/>
              <a:gd name="T101" fmla="*/ 2147483647 h 485"/>
              <a:gd name="T102" fmla="*/ 2147483647 w 359"/>
              <a:gd name="T103" fmla="*/ 2147483647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59"/>
              <a:gd name="T157" fmla="*/ 0 h 485"/>
              <a:gd name="T158" fmla="*/ 359 w 359"/>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59" h="485">
                <a:moveTo>
                  <a:pt x="359" y="485"/>
                </a:moveTo>
                <a:lnTo>
                  <a:pt x="357" y="476"/>
                </a:lnTo>
                <a:lnTo>
                  <a:pt x="355" y="471"/>
                </a:lnTo>
                <a:lnTo>
                  <a:pt x="351" y="467"/>
                </a:lnTo>
                <a:lnTo>
                  <a:pt x="349" y="466"/>
                </a:lnTo>
                <a:lnTo>
                  <a:pt x="332" y="462"/>
                </a:lnTo>
                <a:lnTo>
                  <a:pt x="321" y="459"/>
                </a:lnTo>
                <a:lnTo>
                  <a:pt x="313" y="456"/>
                </a:lnTo>
                <a:lnTo>
                  <a:pt x="312" y="456"/>
                </a:lnTo>
                <a:lnTo>
                  <a:pt x="309" y="448"/>
                </a:lnTo>
                <a:lnTo>
                  <a:pt x="310" y="442"/>
                </a:lnTo>
                <a:lnTo>
                  <a:pt x="316" y="435"/>
                </a:lnTo>
                <a:lnTo>
                  <a:pt x="325" y="430"/>
                </a:lnTo>
                <a:lnTo>
                  <a:pt x="336" y="423"/>
                </a:lnTo>
                <a:lnTo>
                  <a:pt x="345" y="418"/>
                </a:lnTo>
                <a:lnTo>
                  <a:pt x="350" y="414"/>
                </a:lnTo>
                <a:lnTo>
                  <a:pt x="354" y="411"/>
                </a:lnTo>
                <a:lnTo>
                  <a:pt x="355" y="406"/>
                </a:lnTo>
                <a:lnTo>
                  <a:pt x="355" y="403"/>
                </a:lnTo>
                <a:lnTo>
                  <a:pt x="353" y="399"/>
                </a:lnTo>
                <a:lnTo>
                  <a:pt x="349" y="397"/>
                </a:lnTo>
                <a:lnTo>
                  <a:pt x="337" y="388"/>
                </a:lnTo>
                <a:lnTo>
                  <a:pt x="333" y="382"/>
                </a:lnTo>
                <a:lnTo>
                  <a:pt x="332" y="377"/>
                </a:lnTo>
                <a:lnTo>
                  <a:pt x="336" y="374"/>
                </a:lnTo>
                <a:lnTo>
                  <a:pt x="340" y="372"/>
                </a:lnTo>
                <a:lnTo>
                  <a:pt x="349" y="369"/>
                </a:lnTo>
                <a:lnTo>
                  <a:pt x="322" y="352"/>
                </a:lnTo>
                <a:lnTo>
                  <a:pt x="308" y="345"/>
                </a:lnTo>
                <a:lnTo>
                  <a:pt x="295" y="343"/>
                </a:lnTo>
                <a:lnTo>
                  <a:pt x="287" y="344"/>
                </a:lnTo>
                <a:lnTo>
                  <a:pt x="281" y="347"/>
                </a:lnTo>
                <a:lnTo>
                  <a:pt x="277" y="352"/>
                </a:lnTo>
                <a:lnTo>
                  <a:pt x="261" y="362"/>
                </a:lnTo>
                <a:lnTo>
                  <a:pt x="244" y="373"/>
                </a:lnTo>
                <a:lnTo>
                  <a:pt x="222" y="384"/>
                </a:lnTo>
                <a:lnTo>
                  <a:pt x="209" y="389"/>
                </a:lnTo>
                <a:lnTo>
                  <a:pt x="202" y="391"/>
                </a:lnTo>
                <a:lnTo>
                  <a:pt x="197" y="395"/>
                </a:lnTo>
                <a:lnTo>
                  <a:pt x="189" y="411"/>
                </a:lnTo>
                <a:lnTo>
                  <a:pt x="185" y="417"/>
                </a:lnTo>
                <a:lnTo>
                  <a:pt x="182" y="423"/>
                </a:lnTo>
                <a:lnTo>
                  <a:pt x="177" y="427"/>
                </a:lnTo>
                <a:lnTo>
                  <a:pt x="174" y="429"/>
                </a:lnTo>
                <a:lnTo>
                  <a:pt x="173" y="431"/>
                </a:lnTo>
                <a:lnTo>
                  <a:pt x="165" y="436"/>
                </a:lnTo>
                <a:lnTo>
                  <a:pt x="123" y="360"/>
                </a:lnTo>
                <a:lnTo>
                  <a:pt x="115" y="350"/>
                </a:lnTo>
                <a:lnTo>
                  <a:pt x="113" y="343"/>
                </a:lnTo>
                <a:lnTo>
                  <a:pt x="115" y="335"/>
                </a:lnTo>
                <a:lnTo>
                  <a:pt x="123" y="328"/>
                </a:lnTo>
                <a:lnTo>
                  <a:pt x="123" y="325"/>
                </a:lnTo>
                <a:lnTo>
                  <a:pt x="123" y="324"/>
                </a:lnTo>
                <a:lnTo>
                  <a:pt x="124" y="324"/>
                </a:lnTo>
                <a:lnTo>
                  <a:pt x="127" y="321"/>
                </a:lnTo>
                <a:lnTo>
                  <a:pt x="131" y="316"/>
                </a:lnTo>
                <a:lnTo>
                  <a:pt x="132" y="308"/>
                </a:lnTo>
                <a:lnTo>
                  <a:pt x="131" y="305"/>
                </a:lnTo>
                <a:lnTo>
                  <a:pt x="131" y="304"/>
                </a:lnTo>
                <a:lnTo>
                  <a:pt x="131" y="302"/>
                </a:lnTo>
                <a:lnTo>
                  <a:pt x="128" y="296"/>
                </a:lnTo>
                <a:lnTo>
                  <a:pt x="127" y="294"/>
                </a:lnTo>
                <a:lnTo>
                  <a:pt x="121" y="290"/>
                </a:lnTo>
                <a:lnTo>
                  <a:pt x="113" y="288"/>
                </a:lnTo>
                <a:lnTo>
                  <a:pt x="105" y="290"/>
                </a:lnTo>
                <a:lnTo>
                  <a:pt x="86" y="291"/>
                </a:lnTo>
                <a:lnTo>
                  <a:pt x="70" y="288"/>
                </a:lnTo>
                <a:lnTo>
                  <a:pt x="55" y="280"/>
                </a:lnTo>
                <a:lnTo>
                  <a:pt x="45" y="268"/>
                </a:lnTo>
                <a:lnTo>
                  <a:pt x="41" y="262"/>
                </a:lnTo>
                <a:lnTo>
                  <a:pt x="39" y="257"/>
                </a:lnTo>
                <a:lnTo>
                  <a:pt x="46" y="246"/>
                </a:lnTo>
                <a:lnTo>
                  <a:pt x="59" y="238"/>
                </a:lnTo>
                <a:lnTo>
                  <a:pt x="62" y="234"/>
                </a:lnTo>
                <a:lnTo>
                  <a:pt x="66" y="231"/>
                </a:lnTo>
                <a:lnTo>
                  <a:pt x="70" y="226"/>
                </a:lnTo>
                <a:lnTo>
                  <a:pt x="68" y="218"/>
                </a:lnTo>
                <a:lnTo>
                  <a:pt x="67" y="216"/>
                </a:lnTo>
                <a:lnTo>
                  <a:pt x="67" y="214"/>
                </a:lnTo>
                <a:lnTo>
                  <a:pt x="66" y="212"/>
                </a:lnTo>
                <a:lnTo>
                  <a:pt x="66" y="200"/>
                </a:lnTo>
                <a:lnTo>
                  <a:pt x="66" y="190"/>
                </a:lnTo>
                <a:lnTo>
                  <a:pt x="64" y="181"/>
                </a:lnTo>
                <a:lnTo>
                  <a:pt x="64" y="174"/>
                </a:lnTo>
                <a:lnTo>
                  <a:pt x="62" y="168"/>
                </a:lnTo>
                <a:lnTo>
                  <a:pt x="59" y="164"/>
                </a:lnTo>
                <a:lnTo>
                  <a:pt x="52" y="160"/>
                </a:lnTo>
                <a:lnTo>
                  <a:pt x="38" y="155"/>
                </a:lnTo>
                <a:lnTo>
                  <a:pt x="27" y="151"/>
                </a:lnTo>
                <a:lnTo>
                  <a:pt x="10" y="140"/>
                </a:lnTo>
                <a:lnTo>
                  <a:pt x="1" y="127"/>
                </a:lnTo>
                <a:lnTo>
                  <a:pt x="0" y="119"/>
                </a:lnTo>
                <a:lnTo>
                  <a:pt x="2" y="112"/>
                </a:lnTo>
                <a:lnTo>
                  <a:pt x="10" y="81"/>
                </a:lnTo>
                <a:lnTo>
                  <a:pt x="43" y="85"/>
                </a:lnTo>
                <a:lnTo>
                  <a:pt x="70" y="95"/>
                </a:lnTo>
                <a:lnTo>
                  <a:pt x="75" y="98"/>
                </a:lnTo>
                <a:lnTo>
                  <a:pt x="82" y="103"/>
                </a:lnTo>
                <a:lnTo>
                  <a:pt x="86" y="108"/>
                </a:lnTo>
                <a:lnTo>
                  <a:pt x="91" y="116"/>
                </a:lnTo>
                <a:lnTo>
                  <a:pt x="95" y="122"/>
                </a:lnTo>
                <a:lnTo>
                  <a:pt x="104" y="127"/>
                </a:lnTo>
                <a:lnTo>
                  <a:pt x="116" y="129"/>
                </a:lnTo>
                <a:lnTo>
                  <a:pt x="123" y="129"/>
                </a:lnTo>
                <a:lnTo>
                  <a:pt x="132" y="131"/>
                </a:lnTo>
                <a:lnTo>
                  <a:pt x="135" y="129"/>
                </a:lnTo>
                <a:lnTo>
                  <a:pt x="138" y="129"/>
                </a:lnTo>
                <a:lnTo>
                  <a:pt x="146" y="129"/>
                </a:lnTo>
                <a:lnTo>
                  <a:pt x="149" y="128"/>
                </a:lnTo>
                <a:lnTo>
                  <a:pt x="153" y="128"/>
                </a:lnTo>
                <a:lnTo>
                  <a:pt x="160" y="128"/>
                </a:lnTo>
                <a:lnTo>
                  <a:pt x="168" y="126"/>
                </a:lnTo>
                <a:lnTo>
                  <a:pt x="170" y="124"/>
                </a:lnTo>
                <a:lnTo>
                  <a:pt x="174" y="124"/>
                </a:lnTo>
                <a:lnTo>
                  <a:pt x="176" y="119"/>
                </a:lnTo>
                <a:lnTo>
                  <a:pt x="176" y="116"/>
                </a:lnTo>
                <a:lnTo>
                  <a:pt x="176" y="115"/>
                </a:lnTo>
                <a:lnTo>
                  <a:pt x="172" y="110"/>
                </a:lnTo>
                <a:lnTo>
                  <a:pt x="165" y="104"/>
                </a:lnTo>
                <a:lnTo>
                  <a:pt x="105" y="70"/>
                </a:lnTo>
                <a:lnTo>
                  <a:pt x="93" y="59"/>
                </a:lnTo>
                <a:lnTo>
                  <a:pt x="90" y="53"/>
                </a:lnTo>
                <a:lnTo>
                  <a:pt x="91" y="47"/>
                </a:lnTo>
                <a:lnTo>
                  <a:pt x="93" y="42"/>
                </a:lnTo>
                <a:lnTo>
                  <a:pt x="100" y="40"/>
                </a:lnTo>
                <a:lnTo>
                  <a:pt x="109" y="32"/>
                </a:lnTo>
                <a:lnTo>
                  <a:pt x="111" y="29"/>
                </a:lnTo>
                <a:lnTo>
                  <a:pt x="113" y="28"/>
                </a:lnTo>
                <a:lnTo>
                  <a:pt x="117" y="25"/>
                </a:lnTo>
                <a:lnTo>
                  <a:pt x="120" y="17"/>
                </a:lnTo>
                <a:lnTo>
                  <a:pt x="120" y="13"/>
                </a:lnTo>
                <a:lnTo>
                  <a:pt x="121" y="10"/>
                </a:lnTo>
                <a:lnTo>
                  <a:pt x="123" y="0"/>
                </a:lnTo>
                <a:lnTo>
                  <a:pt x="152" y="4"/>
                </a:lnTo>
                <a:lnTo>
                  <a:pt x="168" y="10"/>
                </a:lnTo>
                <a:lnTo>
                  <a:pt x="183" y="20"/>
                </a:lnTo>
                <a:lnTo>
                  <a:pt x="197" y="29"/>
                </a:lnTo>
                <a:lnTo>
                  <a:pt x="213" y="43"/>
                </a:lnTo>
                <a:lnTo>
                  <a:pt x="227" y="59"/>
                </a:lnTo>
                <a:lnTo>
                  <a:pt x="243" y="79"/>
                </a:lnTo>
                <a:lnTo>
                  <a:pt x="251" y="83"/>
                </a:lnTo>
                <a:lnTo>
                  <a:pt x="255" y="83"/>
                </a:lnTo>
                <a:lnTo>
                  <a:pt x="260" y="85"/>
                </a:lnTo>
                <a:lnTo>
                  <a:pt x="268" y="83"/>
                </a:lnTo>
                <a:lnTo>
                  <a:pt x="276" y="81"/>
                </a:lnTo>
                <a:lnTo>
                  <a:pt x="281" y="75"/>
                </a:lnTo>
                <a:lnTo>
                  <a:pt x="285" y="70"/>
                </a:lnTo>
                <a:lnTo>
                  <a:pt x="285" y="66"/>
                </a:lnTo>
                <a:lnTo>
                  <a:pt x="287" y="63"/>
                </a:lnTo>
                <a:lnTo>
                  <a:pt x="287" y="57"/>
                </a:lnTo>
                <a:lnTo>
                  <a:pt x="287" y="47"/>
                </a:lnTo>
                <a:lnTo>
                  <a:pt x="293" y="42"/>
                </a:lnTo>
                <a:lnTo>
                  <a:pt x="305" y="37"/>
                </a:lnTo>
                <a:lnTo>
                  <a:pt x="324" y="34"/>
                </a:lnTo>
                <a:lnTo>
                  <a:pt x="333" y="32"/>
                </a:lnTo>
                <a:lnTo>
                  <a:pt x="344" y="29"/>
                </a:lnTo>
                <a:lnTo>
                  <a:pt x="351" y="25"/>
                </a:lnTo>
                <a:lnTo>
                  <a:pt x="359" y="21"/>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15" name="Freeform 334"/>
          <p:cNvSpPr>
            <a:spLocks/>
          </p:cNvSpPr>
          <p:nvPr/>
        </p:nvSpPr>
        <p:spPr bwMode="auto">
          <a:xfrm>
            <a:off x="4572000" y="5243513"/>
            <a:ext cx="219075" cy="236537"/>
          </a:xfrm>
          <a:custGeom>
            <a:avLst/>
            <a:gdLst>
              <a:gd name="T0" fmla="*/ 2147483647 w 340"/>
              <a:gd name="T1" fmla="*/ 2147483647 h 366"/>
              <a:gd name="T2" fmla="*/ 2147483647 w 340"/>
              <a:gd name="T3" fmla="*/ 2147483647 h 366"/>
              <a:gd name="T4" fmla="*/ 2147483647 w 340"/>
              <a:gd name="T5" fmla="*/ 2147483647 h 366"/>
              <a:gd name="T6" fmla="*/ 2147483647 w 340"/>
              <a:gd name="T7" fmla="*/ 2147483647 h 366"/>
              <a:gd name="T8" fmla="*/ 2147483647 w 340"/>
              <a:gd name="T9" fmla="*/ 2147483647 h 366"/>
              <a:gd name="T10" fmla="*/ 2147483647 w 340"/>
              <a:gd name="T11" fmla="*/ 2147483647 h 366"/>
              <a:gd name="T12" fmla="*/ 2147483647 w 340"/>
              <a:gd name="T13" fmla="*/ 0 h 366"/>
              <a:gd name="T14" fmla="*/ 2147483647 w 340"/>
              <a:gd name="T15" fmla="*/ 2147483647 h 366"/>
              <a:gd name="T16" fmla="*/ 2147483647 w 340"/>
              <a:gd name="T17" fmla="*/ 2147483647 h 366"/>
              <a:gd name="T18" fmla="*/ 2147483647 w 340"/>
              <a:gd name="T19" fmla="*/ 2147483647 h 366"/>
              <a:gd name="T20" fmla="*/ 2147483647 w 340"/>
              <a:gd name="T21" fmla="*/ 2147483647 h 366"/>
              <a:gd name="T22" fmla="*/ 2147483647 w 340"/>
              <a:gd name="T23" fmla="*/ 2147483647 h 366"/>
              <a:gd name="T24" fmla="*/ 2147483647 w 340"/>
              <a:gd name="T25" fmla="*/ 2147483647 h 366"/>
              <a:gd name="T26" fmla="*/ 2147483647 w 340"/>
              <a:gd name="T27" fmla="*/ 2147483647 h 366"/>
              <a:gd name="T28" fmla="*/ 2147483647 w 340"/>
              <a:gd name="T29" fmla="*/ 2147483647 h 366"/>
              <a:gd name="T30" fmla="*/ 2147483647 w 340"/>
              <a:gd name="T31" fmla="*/ 2147483647 h 366"/>
              <a:gd name="T32" fmla="*/ 2147483647 w 340"/>
              <a:gd name="T33" fmla="*/ 2147483647 h 366"/>
              <a:gd name="T34" fmla="*/ 2147483647 w 340"/>
              <a:gd name="T35" fmla="*/ 2147483647 h 366"/>
              <a:gd name="T36" fmla="*/ 2147483647 w 340"/>
              <a:gd name="T37" fmla="*/ 2147483647 h 366"/>
              <a:gd name="T38" fmla="*/ 2147483647 w 340"/>
              <a:gd name="T39" fmla="*/ 2147483647 h 366"/>
              <a:gd name="T40" fmla="*/ 2147483647 w 340"/>
              <a:gd name="T41" fmla="*/ 2147483647 h 366"/>
              <a:gd name="T42" fmla="*/ 2147483647 w 340"/>
              <a:gd name="T43" fmla="*/ 2147483647 h 366"/>
              <a:gd name="T44" fmla="*/ 2147483647 w 340"/>
              <a:gd name="T45" fmla="*/ 2147483647 h 366"/>
              <a:gd name="T46" fmla="*/ 2147483647 w 340"/>
              <a:gd name="T47" fmla="*/ 2147483647 h 366"/>
              <a:gd name="T48" fmla="*/ 2147483647 w 340"/>
              <a:gd name="T49" fmla="*/ 2147483647 h 366"/>
              <a:gd name="T50" fmla="*/ 2147483647 w 340"/>
              <a:gd name="T51" fmla="*/ 2147483647 h 366"/>
              <a:gd name="T52" fmla="*/ 2147483647 w 340"/>
              <a:gd name="T53" fmla="*/ 2147483647 h 366"/>
              <a:gd name="T54" fmla="*/ 2147483647 w 340"/>
              <a:gd name="T55" fmla="*/ 2147483647 h 366"/>
              <a:gd name="T56" fmla="*/ 2147483647 w 340"/>
              <a:gd name="T57" fmla="*/ 2147483647 h 366"/>
              <a:gd name="T58" fmla="*/ 2147483647 w 340"/>
              <a:gd name="T59" fmla="*/ 2147483647 h 366"/>
              <a:gd name="T60" fmla="*/ 2147483647 w 340"/>
              <a:gd name="T61" fmla="*/ 2147483647 h 366"/>
              <a:gd name="T62" fmla="*/ 2147483647 w 340"/>
              <a:gd name="T63" fmla="*/ 2147483647 h 366"/>
              <a:gd name="T64" fmla="*/ 2147483647 w 340"/>
              <a:gd name="T65" fmla="*/ 2147483647 h 366"/>
              <a:gd name="T66" fmla="*/ 2147483647 w 340"/>
              <a:gd name="T67" fmla="*/ 2147483647 h 366"/>
              <a:gd name="T68" fmla="*/ 2147483647 w 340"/>
              <a:gd name="T69" fmla="*/ 2147483647 h 366"/>
              <a:gd name="T70" fmla="*/ 2147483647 w 340"/>
              <a:gd name="T71" fmla="*/ 2147483647 h 366"/>
              <a:gd name="T72" fmla="*/ 2147483647 w 340"/>
              <a:gd name="T73" fmla="*/ 2147483647 h 366"/>
              <a:gd name="T74" fmla="*/ 2147483647 w 340"/>
              <a:gd name="T75" fmla="*/ 2147483647 h 366"/>
              <a:gd name="T76" fmla="*/ 2147483647 w 340"/>
              <a:gd name="T77" fmla="*/ 2147483647 h 366"/>
              <a:gd name="T78" fmla="*/ 2147483647 w 340"/>
              <a:gd name="T79" fmla="*/ 2147483647 h 366"/>
              <a:gd name="T80" fmla="*/ 2147483647 w 340"/>
              <a:gd name="T81" fmla="*/ 2147483647 h 366"/>
              <a:gd name="T82" fmla="*/ 2147483647 w 340"/>
              <a:gd name="T83" fmla="*/ 2147483647 h 366"/>
              <a:gd name="T84" fmla="*/ 2147483647 w 340"/>
              <a:gd name="T85" fmla="*/ 2147483647 h 366"/>
              <a:gd name="T86" fmla="*/ 2147483647 w 340"/>
              <a:gd name="T87" fmla="*/ 2147483647 h 366"/>
              <a:gd name="T88" fmla="*/ 2147483647 w 340"/>
              <a:gd name="T89" fmla="*/ 2147483647 h 366"/>
              <a:gd name="T90" fmla="*/ 2147483647 w 340"/>
              <a:gd name="T91" fmla="*/ 2147483647 h 366"/>
              <a:gd name="T92" fmla="*/ 2147483647 w 340"/>
              <a:gd name="T93" fmla="*/ 2147483647 h 366"/>
              <a:gd name="T94" fmla="*/ 2147483647 w 340"/>
              <a:gd name="T95" fmla="*/ 2147483647 h 366"/>
              <a:gd name="T96" fmla="*/ 2147483647 w 340"/>
              <a:gd name="T97" fmla="*/ 2147483647 h 366"/>
              <a:gd name="T98" fmla="*/ 2147483647 w 340"/>
              <a:gd name="T99" fmla="*/ 2147483647 h 366"/>
              <a:gd name="T100" fmla="*/ 2147483647 w 340"/>
              <a:gd name="T101" fmla="*/ 2147483647 h 366"/>
              <a:gd name="T102" fmla="*/ 2147483647 w 340"/>
              <a:gd name="T103" fmla="*/ 2147483647 h 366"/>
              <a:gd name="T104" fmla="*/ 2147483647 w 340"/>
              <a:gd name="T105" fmla="*/ 2147483647 h 366"/>
              <a:gd name="T106" fmla="*/ 2147483647 w 340"/>
              <a:gd name="T107" fmla="*/ 2147483647 h 3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0"/>
              <a:gd name="T163" fmla="*/ 0 h 366"/>
              <a:gd name="T164" fmla="*/ 340 w 340"/>
              <a:gd name="T165" fmla="*/ 366 h 3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0" h="366">
                <a:moveTo>
                  <a:pt x="227" y="90"/>
                </a:moveTo>
                <a:lnTo>
                  <a:pt x="213" y="85"/>
                </a:lnTo>
                <a:lnTo>
                  <a:pt x="202" y="81"/>
                </a:lnTo>
                <a:lnTo>
                  <a:pt x="185" y="70"/>
                </a:lnTo>
                <a:lnTo>
                  <a:pt x="176" y="57"/>
                </a:lnTo>
                <a:lnTo>
                  <a:pt x="175" y="49"/>
                </a:lnTo>
                <a:lnTo>
                  <a:pt x="177" y="42"/>
                </a:lnTo>
                <a:lnTo>
                  <a:pt x="185" y="11"/>
                </a:lnTo>
                <a:lnTo>
                  <a:pt x="180" y="9"/>
                </a:lnTo>
                <a:lnTo>
                  <a:pt x="176" y="7"/>
                </a:lnTo>
                <a:lnTo>
                  <a:pt x="171" y="4"/>
                </a:lnTo>
                <a:lnTo>
                  <a:pt x="161" y="1"/>
                </a:lnTo>
                <a:lnTo>
                  <a:pt x="149" y="1"/>
                </a:lnTo>
                <a:lnTo>
                  <a:pt x="139" y="0"/>
                </a:lnTo>
                <a:lnTo>
                  <a:pt x="132" y="1"/>
                </a:lnTo>
                <a:lnTo>
                  <a:pt x="126" y="4"/>
                </a:lnTo>
                <a:lnTo>
                  <a:pt x="124" y="9"/>
                </a:lnTo>
                <a:lnTo>
                  <a:pt x="87" y="28"/>
                </a:lnTo>
                <a:lnTo>
                  <a:pt x="73" y="32"/>
                </a:lnTo>
                <a:lnTo>
                  <a:pt x="62" y="33"/>
                </a:lnTo>
                <a:lnTo>
                  <a:pt x="53" y="32"/>
                </a:lnTo>
                <a:lnTo>
                  <a:pt x="46" y="29"/>
                </a:lnTo>
                <a:lnTo>
                  <a:pt x="0" y="42"/>
                </a:lnTo>
                <a:lnTo>
                  <a:pt x="18" y="70"/>
                </a:lnTo>
                <a:lnTo>
                  <a:pt x="22" y="75"/>
                </a:lnTo>
                <a:lnTo>
                  <a:pt x="24" y="85"/>
                </a:lnTo>
                <a:lnTo>
                  <a:pt x="21" y="95"/>
                </a:lnTo>
                <a:lnTo>
                  <a:pt x="16" y="110"/>
                </a:lnTo>
                <a:lnTo>
                  <a:pt x="7" y="123"/>
                </a:lnTo>
                <a:lnTo>
                  <a:pt x="3" y="139"/>
                </a:lnTo>
                <a:lnTo>
                  <a:pt x="4" y="147"/>
                </a:lnTo>
                <a:lnTo>
                  <a:pt x="9" y="156"/>
                </a:lnTo>
                <a:lnTo>
                  <a:pt x="12" y="160"/>
                </a:lnTo>
                <a:lnTo>
                  <a:pt x="18" y="165"/>
                </a:lnTo>
                <a:lnTo>
                  <a:pt x="25" y="168"/>
                </a:lnTo>
                <a:lnTo>
                  <a:pt x="34" y="172"/>
                </a:lnTo>
                <a:lnTo>
                  <a:pt x="44" y="173"/>
                </a:lnTo>
                <a:lnTo>
                  <a:pt x="57" y="176"/>
                </a:lnTo>
                <a:lnTo>
                  <a:pt x="70" y="177"/>
                </a:lnTo>
                <a:lnTo>
                  <a:pt x="87" y="180"/>
                </a:lnTo>
                <a:lnTo>
                  <a:pt x="94" y="180"/>
                </a:lnTo>
                <a:lnTo>
                  <a:pt x="100" y="183"/>
                </a:lnTo>
                <a:lnTo>
                  <a:pt x="110" y="189"/>
                </a:lnTo>
                <a:lnTo>
                  <a:pt x="115" y="198"/>
                </a:lnTo>
                <a:lnTo>
                  <a:pt x="116" y="213"/>
                </a:lnTo>
                <a:lnTo>
                  <a:pt x="131" y="217"/>
                </a:lnTo>
                <a:lnTo>
                  <a:pt x="173" y="234"/>
                </a:lnTo>
                <a:lnTo>
                  <a:pt x="184" y="242"/>
                </a:lnTo>
                <a:lnTo>
                  <a:pt x="194" y="249"/>
                </a:lnTo>
                <a:lnTo>
                  <a:pt x="202" y="250"/>
                </a:lnTo>
                <a:lnTo>
                  <a:pt x="210" y="250"/>
                </a:lnTo>
                <a:lnTo>
                  <a:pt x="214" y="246"/>
                </a:lnTo>
                <a:lnTo>
                  <a:pt x="224" y="239"/>
                </a:lnTo>
                <a:lnTo>
                  <a:pt x="231" y="238"/>
                </a:lnTo>
                <a:lnTo>
                  <a:pt x="234" y="242"/>
                </a:lnTo>
                <a:lnTo>
                  <a:pt x="238" y="249"/>
                </a:lnTo>
                <a:lnTo>
                  <a:pt x="243" y="261"/>
                </a:lnTo>
                <a:lnTo>
                  <a:pt x="250" y="270"/>
                </a:lnTo>
                <a:lnTo>
                  <a:pt x="258" y="278"/>
                </a:lnTo>
                <a:lnTo>
                  <a:pt x="267" y="284"/>
                </a:lnTo>
                <a:lnTo>
                  <a:pt x="272" y="288"/>
                </a:lnTo>
                <a:lnTo>
                  <a:pt x="276" y="295"/>
                </a:lnTo>
                <a:lnTo>
                  <a:pt x="278" y="304"/>
                </a:lnTo>
                <a:lnTo>
                  <a:pt x="276" y="316"/>
                </a:lnTo>
                <a:lnTo>
                  <a:pt x="279" y="328"/>
                </a:lnTo>
                <a:lnTo>
                  <a:pt x="312" y="366"/>
                </a:lnTo>
                <a:lnTo>
                  <a:pt x="340" y="366"/>
                </a:lnTo>
                <a:lnTo>
                  <a:pt x="298" y="290"/>
                </a:lnTo>
                <a:lnTo>
                  <a:pt x="290" y="280"/>
                </a:lnTo>
                <a:lnTo>
                  <a:pt x="288" y="273"/>
                </a:lnTo>
                <a:lnTo>
                  <a:pt x="290" y="265"/>
                </a:lnTo>
                <a:lnTo>
                  <a:pt x="298" y="258"/>
                </a:lnTo>
                <a:lnTo>
                  <a:pt x="298" y="255"/>
                </a:lnTo>
                <a:lnTo>
                  <a:pt x="298" y="254"/>
                </a:lnTo>
                <a:lnTo>
                  <a:pt x="299" y="254"/>
                </a:lnTo>
                <a:lnTo>
                  <a:pt x="302" y="251"/>
                </a:lnTo>
                <a:lnTo>
                  <a:pt x="306" y="246"/>
                </a:lnTo>
                <a:lnTo>
                  <a:pt x="307" y="238"/>
                </a:lnTo>
                <a:lnTo>
                  <a:pt x="306" y="235"/>
                </a:lnTo>
                <a:lnTo>
                  <a:pt x="306" y="234"/>
                </a:lnTo>
                <a:lnTo>
                  <a:pt x="306" y="232"/>
                </a:lnTo>
                <a:lnTo>
                  <a:pt x="303" y="226"/>
                </a:lnTo>
                <a:lnTo>
                  <a:pt x="302" y="224"/>
                </a:lnTo>
                <a:lnTo>
                  <a:pt x="296" y="220"/>
                </a:lnTo>
                <a:lnTo>
                  <a:pt x="288" y="218"/>
                </a:lnTo>
                <a:lnTo>
                  <a:pt x="280" y="220"/>
                </a:lnTo>
                <a:lnTo>
                  <a:pt x="261" y="221"/>
                </a:lnTo>
                <a:lnTo>
                  <a:pt x="245" y="218"/>
                </a:lnTo>
                <a:lnTo>
                  <a:pt x="230" y="210"/>
                </a:lnTo>
                <a:lnTo>
                  <a:pt x="220" y="198"/>
                </a:lnTo>
                <a:lnTo>
                  <a:pt x="216" y="192"/>
                </a:lnTo>
                <a:lnTo>
                  <a:pt x="214" y="187"/>
                </a:lnTo>
                <a:lnTo>
                  <a:pt x="221" y="176"/>
                </a:lnTo>
                <a:lnTo>
                  <a:pt x="234" y="168"/>
                </a:lnTo>
                <a:lnTo>
                  <a:pt x="237" y="164"/>
                </a:lnTo>
                <a:lnTo>
                  <a:pt x="241" y="161"/>
                </a:lnTo>
                <a:lnTo>
                  <a:pt x="245" y="156"/>
                </a:lnTo>
                <a:lnTo>
                  <a:pt x="243" y="148"/>
                </a:lnTo>
                <a:lnTo>
                  <a:pt x="242" y="146"/>
                </a:lnTo>
                <a:lnTo>
                  <a:pt x="242" y="144"/>
                </a:lnTo>
                <a:lnTo>
                  <a:pt x="241" y="142"/>
                </a:lnTo>
                <a:lnTo>
                  <a:pt x="241" y="130"/>
                </a:lnTo>
                <a:lnTo>
                  <a:pt x="241" y="120"/>
                </a:lnTo>
                <a:lnTo>
                  <a:pt x="239" y="111"/>
                </a:lnTo>
                <a:lnTo>
                  <a:pt x="239" y="104"/>
                </a:lnTo>
                <a:lnTo>
                  <a:pt x="237" y="98"/>
                </a:lnTo>
                <a:lnTo>
                  <a:pt x="234" y="94"/>
                </a:lnTo>
                <a:lnTo>
                  <a:pt x="227" y="90"/>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16" name="Freeform 335"/>
          <p:cNvSpPr>
            <a:spLocks/>
          </p:cNvSpPr>
          <p:nvPr/>
        </p:nvSpPr>
        <p:spPr bwMode="auto">
          <a:xfrm>
            <a:off x="3421063" y="5192713"/>
            <a:ext cx="1241425" cy="527050"/>
          </a:xfrm>
          <a:custGeom>
            <a:avLst/>
            <a:gdLst>
              <a:gd name="T0" fmla="*/ 2147483647 w 1920"/>
              <a:gd name="T1" fmla="*/ 2147483647 h 816"/>
              <a:gd name="T2" fmla="*/ 2147483647 w 1920"/>
              <a:gd name="T3" fmla="*/ 2147483647 h 816"/>
              <a:gd name="T4" fmla="*/ 2147483647 w 1920"/>
              <a:gd name="T5" fmla="*/ 2147483647 h 816"/>
              <a:gd name="T6" fmla="*/ 2147483647 w 1920"/>
              <a:gd name="T7" fmla="*/ 2147483647 h 816"/>
              <a:gd name="T8" fmla="*/ 2147483647 w 1920"/>
              <a:gd name="T9" fmla="*/ 2147483647 h 816"/>
              <a:gd name="T10" fmla="*/ 2147483647 w 1920"/>
              <a:gd name="T11" fmla="*/ 2147483647 h 816"/>
              <a:gd name="T12" fmla="*/ 2147483647 w 1920"/>
              <a:gd name="T13" fmla="*/ 2147483647 h 816"/>
              <a:gd name="T14" fmla="*/ 2147483647 w 1920"/>
              <a:gd name="T15" fmla="*/ 2147483647 h 816"/>
              <a:gd name="T16" fmla="*/ 2147483647 w 1920"/>
              <a:gd name="T17" fmla="*/ 2147483647 h 816"/>
              <a:gd name="T18" fmla="*/ 2147483647 w 1920"/>
              <a:gd name="T19" fmla="*/ 2147483647 h 816"/>
              <a:gd name="T20" fmla="*/ 2147483647 w 1920"/>
              <a:gd name="T21" fmla="*/ 2147483647 h 816"/>
              <a:gd name="T22" fmla="*/ 2147483647 w 1920"/>
              <a:gd name="T23" fmla="*/ 2147483647 h 816"/>
              <a:gd name="T24" fmla="*/ 2147483647 w 1920"/>
              <a:gd name="T25" fmla="*/ 2147483647 h 816"/>
              <a:gd name="T26" fmla="*/ 2147483647 w 1920"/>
              <a:gd name="T27" fmla="*/ 2147483647 h 816"/>
              <a:gd name="T28" fmla="*/ 2147483647 w 1920"/>
              <a:gd name="T29" fmla="*/ 2147483647 h 816"/>
              <a:gd name="T30" fmla="*/ 2147483647 w 1920"/>
              <a:gd name="T31" fmla="*/ 2147483647 h 816"/>
              <a:gd name="T32" fmla="*/ 2147483647 w 1920"/>
              <a:gd name="T33" fmla="*/ 2147483647 h 816"/>
              <a:gd name="T34" fmla="*/ 2147483647 w 1920"/>
              <a:gd name="T35" fmla="*/ 2147483647 h 816"/>
              <a:gd name="T36" fmla="*/ 2147483647 w 1920"/>
              <a:gd name="T37" fmla="*/ 2147483647 h 816"/>
              <a:gd name="T38" fmla="*/ 2147483647 w 1920"/>
              <a:gd name="T39" fmla="*/ 2147483647 h 816"/>
              <a:gd name="T40" fmla="*/ 2147483647 w 1920"/>
              <a:gd name="T41" fmla="*/ 2147483647 h 816"/>
              <a:gd name="T42" fmla="*/ 2147483647 w 1920"/>
              <a:gd name="T43" fmla="*/ 2147483647 h 816"/>
              <a:gd name="T44" fmla="*/ 2147483647 w 1920"/>
              <a:gd name="T45" fmla="*/ 2147483647 h 816"/>
              <a:gd name="T46" fmla="*/ 2147483647 w 1920"/>
              <a:gd name="T47" fmla="*/ 2147483647 h 816"/>
              <a:gd name="T48" fmla="*/ 2147483647 w 1920"/>
              <a:gd name="T49" fmla="*/ 2147483647 h 816"/>
              <a:gd name="T50" fmla="*/ 2147483647 w 1920"/>
              <a:gd name="T51" fmla="*/ 2147483647 h 816"/>
              <a:gd name="T52" fmla="*/ 2147483647 w 1920"/>
              <a:gd name="T53" fmla="*/ 2147483647 h 816"/>
              <a:gd name="T54" fmla="*/ 2147483647 w 1920"/>
              <a:gd name="T55" fmla="*/ 2147483647 h 816"/>
              <a:gd name="T56" fmla="*/ 2147483647 w 1920"/>
              <a:gd name="T57" fmla="*/ 2147483647 h 816"/>
              <a:gd name="T58" fmla="*/ 2147483647 w 1920"/>
              <a:gd name="T59" fmla="*/ 2147483647 h 816"/>
              <a:gd name="T60" fmla="*/ 2147483647 w 1920"/>
              <a:gd name="T61" fmla="*/ 2147483647 h 816"/>
              <a:gd name="T62" fmla="*/ 2147483647 w 1920"/>
              <a:gd name="T63" fmla="*/ 2147483647 h 816"/>
              <a:gd name="T64" fmla="*/ 2147483647 w 1920"/>
              <a:gd name="T65" fmla="*/ 2147483647 h 816"/>
              <a:gd name="T66" fmla="*/ 2147483647 w 1920"/>
              <a:gd name="T67" fmla="*/ 2147483647 h 816"/>
              <a:gd name="T68" fmla="*/ 2147483647 w 1920"/>
              <a:gd name="T69" fmla="*/ 2147483647 h 816"/>
              <a:gd name="T70" fmla="*/ 2147483647 w 1920"/>
              <a:gd name="T71" fmla="*/ 2147483647 h 816"/>
              <a:gd name="T72" fmla="*/ 2147483647 w 1920"/>
              <a:gd name="T73" fmla="*/ 2147483647 h 816"/>
              <a:gd name="T74" fmla="*/ 2147483647 w 1920"/>
              <a:gd name="T75" fmla="*/ 2147483647 h 816"/>
              <a:gd name="T76" fmla="*/ 2147483647 w 1920"/>
              <a:gd name="T77" fmla="*/ 2147483647 h 816"/>
              <a:gd name="T78" fmla="*/ 2147483647 w 1920"/>
              <a:gd name="T79" fmla="*/ 2147483647 h 816"/>
              <a:gd name="T80" fmla="*/ 2147483647 w 1920"/>
              <a:gd name="T81" fmla="*/ 2147483647 h 816"/>
              <a:gd name="T82" fmla="*/ 2147483647 w 1920"/>
              <a:gd name="T83" fmla="*/ 2147483647 h 816"/>
              <a:gd name="T84" fmla="*/ 2147483647 w 1920"/>
              <a:gd name="T85" fmla="*/ 2147483647 h 816"/>
              <a:gd name="T86" fmla="*/ 2147483647 w 1920"/>
              <a:gd name="T87" fmla="*/ 2147483647 h 816"/>
              <a:gd name="T88" fmla="*/ 2147483647 w 1920"/>
              <a:gd name="T89" fmla="*/ 2147483647 h 816"/>
              <a:gd name="T90" fmla="*/ 2147483647 w 1920"/>
              <a:gd name="T91" fmla="*/ 2147483647 h 816"/>
              <a:gd name="T92" fmla="*/ 2147483647 w 1920"/>
              <a:gd name="T93" fmla="*/ 2147483647 h 816"/>
              <a:gd name="T94" fmla="*/ 2147483647 w 1920"/>
              <a:gd name="T95" fmla="*/ 2147483647 h 816"/>
              <a:gd name="T96" fmla="*/ 2147483647 w 1920"/>
              <a:gd name="T97" fmla="*/ 2147483647 h 816"/>
              <a:gd name="T98" fmla="*/ 2147483647 w 1920"/>
              <a:gd name="T99" fmla="*/ 2147483647 h 816"/>
              <a:gd name="T100" fmla="*/ 2147483647 w 1920"/>
              <a:gd name="T101" fmla="*/ 2147483647 h 816"/>
              <a:gd name="T102" fmla="*/ 2147483647 w 1920"/>
              <a:gd name="T103" fmla="*/ 2147483647 h 816"/>
              <a:gd name="T104" fmla="*/ 2147483647 w 1920"/>
              <a:gd name="T105" fmla="*/ 2147483647 h 816"/>
              <a:gd name="T106" fmla="*/ 2147483647 w 1920"/>
              <a:gd name="T107" fmla="*/ 2147483647 h 816"/>
              <a:gd name="T108" fmla="*/ 2147483647 w 1920"/>
              <a:gd name="T109" fmla="*/ 2147483647 h 816"/>
              <a:gd name="T110" fmla="*/ 2147483647 w 1920"/>
              <a:gd name="T111" fmla="*/ 2147483647 h 816"/>
              <a:gd name="T112" fmla="*/ 2147483647 w 1920"/>
              <a:gd name="T113" fmla="*/ 2147483647 h 816"/>
              <a:gd name="T114" fmla="*/ 2147483647 w 1920"/>
              <a:gd name="T115" fmla="*/ 2147483647 h 8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20"/>
              <a:gd name="T175" fmla="*/ 0 h 816"/>
              <a:gd name="T176" fmla="*/ 1920 w 1920"/>
              <a:gd name="T177" fmla="*/ 816 h 8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20" h="816">
                <a:moveTo>
                  <a:pt x="1543" y="107"/>
                </a:moveTo>
                <a:lnTo>
                  <a:pt x="1520" y="115"/>
                </a:lnTo>
                <a:lnTo>
                  <a:pt x="1503" y="126"/>
                </a:lnTo>
                <a:lnTo>
                  <a:pt x="1489" y="135"/>
                </a:lnTo>
                <a:lnTo>
                  <a:pt x="1481" y="145"/>
                </a:lnTo>
                <a:lnTo>
                  <a:pt x="1475" y="149"/>
                </a:lnTo>
                <a:lnTo>
                  <a:pt x="1470" y="153"/>
                </a:lnTo>
                <a:lnTo>
                  <a:pt x="1463" y="156"/>
                </a:lnTo>
                <a:lnTo>
                  <a:pt x="1458" y="157"/>
                </a:lnTo>
                <a:lnTo>
                  <a:pt x="1453" y="156"/>
                </a:lnTo>
                <a:lnTo>
                  <a:pt x="1449" y="156"/>
                </a:lnTo>
                <a:lnTo>
                  <a:pt x="1441" y="155"/>
                </a:lnTo>
                <a:lnTo>
                  <a:pt x="1432" y="152"/>
                </a:lnTo>
                <a:lnTo>
                  <a:pt x="1424" y="148"/>
                </a:lnTo>
                <a:lnTo>
                  <a:pt x="1405" y="139"/>
                </a:lnTo>
                <a:lnTo>
                  <a:pt x="1391" y="132"/>
                </a:lnTo>
                <a:lnTo>
                  <a:pt x="1376" y="126"/>
                </a:lnTo>
                <a:lnTo>
                  <a:pt x="1364" y="123"/>
                </a:lnTo>
                <a:lnTo>
                  <a:pt x="1352" y="120"/>
                </a:lnTo>
                <a:lnTo>
                  <a:pt x="1344" y="120"/>
                </a:lnTo>
                <a:lnTo>
                  <a:pt x="1336" y="120"/>
                </a:lnTo>
                <a:lnTo>
                  <a:pt x="1333" y="124"/>
                </a:lnTo>
                <a:lnTo>
                  <a:pt x="1310" y="136"/>
                </a:lnTo>
                <a:lnTo>
                  <a:pt x="1292" y="145"/>
                </a:lnTo>
                <a:lnTo>
                  <a:pt x="1274" y="149"/>
                </a:lnTo>
                <a:lnTo>
                  <a:pt x="1261" y="152"/>
                </a:lnTo>
                <a:lnTo>
                  <a:pt x="1223" y="131"/>
                </a:lnTo>
                <a:lnTo>
                  <a:pt x="1219" y="127"/>
                </a:lnTo>
                <a:lnTo>
                  <a:pt x="1213" y="124"/>
                </a:lnTo>
                <a:lnTo>
                  <a:pt x="1207" y="123"/>
                </a:lnTo>
                <a:lnTo>
                  <a:pt x="1202" y="124"/>
                </a:lnTo>
                <a:lnTo>
                  <a:pt x="1196" y="128"/>
                </a:lnTo>
                <a:lnTo>
                  <a:pt x="1191" y="135"/>
                </a:lnTo>
                <a:lnTo>
                  <a:pt x="1186" y="139"/>
                </a:lnTo>
                <a:lnTo>
                  <a:pt x="1182" y="141"/>
                </a:lnTo>
                <a:lnTo>
                  <a:pt x="1174" y="141"/>
                </a:lnTo>
                <a:lnTo>
                  <a:pt x="1168" y="139"/>
                </a:lnTo>
                <a:lnTo>
                  <a:pt x="1166" y="135"/>
                </a:lnTo>
                <a:lnTo>
                  <a:pt x="1162" y="128"/>
                </a:lnTo>
                <a:lnTo>
                  <a:pt x="1159" y="120"/>
                </a:lnTo>
                <a:lnTo>
                  <a:pt x="1138" y="115"/>
                </a:lnTo>
                <a:lnTo>
                  <a:pt x="1129" y="116"/>
                </a:lnTo>
                <a:lnTo>
                  <a:pt x="1122" y="115"/>
                </a:lnTo>
                <a:lnTo>
                  <a:pt x="1117" y="108"/>
                </a:lnTo>
                <a:lnTo>
                  <a:pt x="1116" y="99"/>
                </a:lnTo>
                <a:lnTo>
                  <a:pt x="1110" y="90"/>
                </a:lnTo>
                <a:lnTo>
                  <a:pt x="1105" y="86"/>
                </a:lnTo>
                <a:lnTo>
                  <a:pt x="1100" y="87"/>
                </a:lnTo>
                <a:lnTo>
                  <a:pt x="1093" y="91"/>
                </a:lnTo>
                <a:lnTo>
                  <a:pt x="1088" y="98"/>
                </a:lnTo>
                <a:lnTo>
                  <a:pt x="1079" y="107"/>
                </a:lnTo>
                <a:lnTo>
                  <a:pt x="1072" y="114"/>
                </a:lnTo>
                <a:lnTo>
                  <a:pt x="1063" y="108"/>
                </a:lnTo>
                <a:lnTo>
                  <a:pt x="1059" y="106"/>
                </a:lnTo>
                <a:lnTo>
                  <a:pt x="1056" y="104"/>
                </a:lnTo>
                <a:lnTo>
                  <a:pt x="1051" y="102"/>
                </a:lnTo>
                <a:lnTo>
                  <a:pt x="1036" y="91"/>
                </a:lnTo>
                <a:lnTo>
                  <a:pt x="1031" y="86"/>
                </a:lnTo>
                <a:lnTo>
                  <a:pt x="1028" y="82"/>
                </a:lnTo>
                <a:lnTo>
                  <a:pt x="1024" y="71"/>
                </a:lnTo>
                <a:lnTo>
                  <a:pt x="1027" y="63"/>
                </a:lnTo>
                <a:lnTo>
                  <a:pt x="1028" y="53"/>
                </a:lnTo>
                <a:lnTo>
                  <a:pt x="1026" y="44"/>
                </a:lnTo>
                <a:lnTo>
                  <a:pt x="1020" y="37"/>
                </a:lnTo>
                <a:lnTo>
                  <a:pt x="1015" y="36"/>
                </a:lnTo>
                <a:lnTo>
                  <a:pt x="1007" y="37"/>
                </a:lnTo>
                <a:lnTo>
                  <a:pt x="999" y="41"/>
                </a:lnTo>
                <a:lnTo>
                  <a:pt x="982" y="46"/>
                </a:lnTo>
                <a:lnTo>
                  <a:pt x="974" y="46"/>
                </a:lnTo>
                <a:lnTo>
                  <a:pt x="969" y="46"/>
                </a:lnTo>
                <a:lnTo>
                  <a:pt x="959" y="41"/>
                </a:lnTo>
                <a:lnTo>
                  <a:pt x="956" y="37"/>
                </a:lnTo>
                <a:lnTo>
                  <a:pt x="953" y="32"/>
                </a:lnTo>
                <a:lnTo>
                  <a:pt x="948" y="20"/>
                </a:lnTo>
                <a:lnTo>
                  <a:pt x="942" y="12"/>
                </a:lnTo>
                <a:lnTo>
                  <a:pt x="936" y="5"/>
                </a:lnTo>
                <a:lnTo>
                  <a:pt x="930" y="3"/>
                </a:lnTo>
                <a:lnTo>
                  <a:pt x="921" y="0"/>
                </a:lnTo>
                <a:lnTo>
                  <a:pt x="913" y="1"/>
                </a:lnTo>
                <a:lnTo>
                  <a:pt x="904" y="3"/>
                </a:lnTo>
                <a:lnTo>
                  <a:pt x="895" y="8"/>
                </a:lnTo>
                <a:lnTo>
                  <a:pt x="887" y="9"/>
                </a:lnTo>
                <a:lnTo>
                  <a:pt x="880" y="12"/>
                </a:lnTo>
                <a:lnTo>
                  <a:pt x="867" y="16"/>
                </a:lnTo>
                <a:lnTo>
                  <a:pt x="851" y="18"/>
                </a:lnTo>
                <a:lnTo>
                  <a:pt x="835" y="20"/>
                </a:lnTo>
                <a:lnTo>
                  <a:pt x="817" y="18"/>
                </a:lnTo>
                <a:lnTo>
                  <a:pt x="811" y="17"/>
                </a:lnTo>
                <a:lnTo>
                  <a:pt x="807" y="17"/>
                </a:lnTo>
                <a:lnTo>
                  <a:pt x="799" y="17"/>
                </a:lnTo>
                <a:lnTo>
                  <a:pt x="780" y="14"/>
                </a:lnTo>
                <a:lnTo>
                  <a:pt x="769" y="12"/>
                </a:lnTo>
                <a:lnTo>
                  <a:pt x="764" y="10"/>
                </a:lnTo>
                <a:lnTo>
                  <a:pt x="760" y="10"/>
                </a:lnTo>
                <a:lnTo>
                  <a:pt x="733" y="14"/>
                </a:lnTo>
                <a:lnTo>
                  <a:pt x="723" y="20"/>
                </a:lnTo>
                <a:lnTo>
                  <a:pt x="709" y="25"/>
                </a:lnTo>
                <a:lnTo>
                  <a:pt x="692" y="30"/>
                </a:lnTo>
                <a:lnTo>
                  <a:pt x="672" y="36"/>
                </a:lnTo>
                <a:lnTo>
                  <a:pt x="643" y="48"/>
                </a:lnTo>
                <a:lnTo>
                  <a:pt x="630" y="61"/>
                </a:lnTo>
                <a:lnTo>
                  <a:pt x="620" y="71"/>
                </a:lnTo>
                <a:lnTo>
                  <a:pt x="606" y="77"/>
                </a:lnTo>
                <a:lnTo>
                  <a:pt x="596" y="81"/>
                </a:lnTo>
                <a:lnTo>
                  <a:pt x="585" y="82"/>
                </a:lnTo>
                <a:lnTo>
                  <a:pt x="575" y="89"/>
                </a:lnTo>
                <a:lnTo>
                  <a:pt x="564" y="96"/>
                </a:lnTo>
                <a:lnTo>
                  <a:pt x="555" y="108"/>
                </a:lnTo>
                <a:lnTo>
                  <a:pt x="547" y="115"/>
                </a:lnTo>
                <a:lnTo>
                  <a:pt x="543" y="118"/>
                </a:lnTo>
                <a:lnTo>
                  <a:pt x="540" y="122"/>
                </a:lnTo>
                <a:lnTo>
                  <a:pt x="532" y="127"/>
                </a:lnTo>
                <a:lnTo>
                  <a:pt x="530" y="127"/>
                </a:lnTo>
                <a:lnTo>
                  <a:pt x="528" y="127"/>
                </a:lnTo>
                <a:lnTo>
                  <a:pt x="528" y="128"/>
                </a:lnTo>
                <a:lnTo>
                  <a:pt x="526" y="131"/>
                </a:lnTo>
                <a:lnTo>
                  <a:pt x="510" y="134"/>
                </a:lnTo>
                <a:lnTo>
                  <a:pt x="494" y="131"/>
                </a:lnTo>
                <a:lnTo>
                  <a:pt x="479" y="126"/>
                </a:lnTo>
                <a:lnTo>
                  <a:pt x="467" y="123"/>
                </a:lnTo>
                <a:lnTo>
                  <a:pt x="455" y="120"/>
                </a:lnTo>
                <a:lnTo>
                  <a:pt x="446" y="120"/>
                </a:lnTo>
                <a:lnTo>
                  <a:pt x="429" y="123"/>
                </a:lnTo>
                <a:lnTo>
                  <a:pt x="421" y="126"/>
                </a:lnTo>
                <a:lnTo>
                  <a:pt x="416" y="131"/>
                </a:lnTo>
                <a:lnTo>
                  <a:pt x="409" y="134"/>
                </a:lnTo>
                <a:lnTo>
                  <a:pt x="403" y="136"/>
                </a:lnTo>
                <a:lnTo>
                  <a:pt x="395" y="137"/>
                </a:lnTo>
                <a:lnTo>
                  <a:pt x="387" y="140"/>
                </a:lnTo>
                <a:lnTo>
                  <a:pt x="376" y="139"/>
                </a:lnTo>
                <a:lnTo>
                  <a:pt x="366" y="139"/>
                </a:lnTo>
                <a:lnTo>
                  <a:pt x="352" y="137"/>
                </a:lnTo>
                <a:lnTo>
                  <a:pt x="350" y="136"/>
                </a:lnTo>
                <a:lnTo>
                  <a:pt x="348" y="136"/>
                </a:lnTo>
                <a:lnTo>
                  <a:pt x="346" y="136"/>
                </a:lnTo>
                <a:lnTo>
                  <a:pt x="340" y="136"/>
                </a:lnTo>
                <a:lnTo>
                  <a:pt x="303" y="139"/>
                </a:lnTo>
                <a:lnTo>
                  <a:pt x="298" y="144"/>
                </a:lnTo>
                <a:lnTo>
                  <a:pt x="295" y="151"/>
                </a:lnTo>
                <a:lnTo>
                  <a:pt x="294" y="155"/>
                </a:lnTo>
                <a:lnTo>
                  <a:pt x="295" y="160"/>
                </a:lnTo>
                <a:lnTo>
                  <a:pt x="297" y="161"/>
                </a:lnTo>
                <a:lnTo>
                  <a:pt x="302" y="164"/>
                </a:lnTo>
                <a:lnTo>
                  <a:pt x="307" y="165"/>
                </a:lnTo>
                <a:lnTo>
                  <a:pt x="315" y="167"/>
                </a:lnTo>
                <a:lnTo>
                  <a:pt x="328" y="165"/>
                </a:lnTo>
                <a:lnTo>
                  <a:pt x="340" y="169"/>
                </a:lnTo>
                <a:lnTo>
                  <a:pt x="351" y="176"/>
                </a:lnTo>
                <a:lnTo>
                  <a:pt x="360" y="185"/>
                </a:lnTo>
                <a:lnTo>
                  <a:pt x="311" y="197"/>
                </a:lnTo>
                <a:lnTo>
                  <a:pt x="305" y="202"/>
                </a:lnTo>
                <a:lnTo>
                  <a:pt x="298" y="210"/>
                </a:lnTo>
                <a:lnTo>
                  <a:pt x="289" y="218"/>
                </a:lnTo>
                <a:lnTo>
                  <a:pt x="280" y="229"/>
                </a:lnTo>
                <a:lnTo>
                  <a:pt x="276" y="231"/>
                </a:lnTo>
                <a:lnTo>
                  <a:pt x="273" y="231"/>
                </a:lnTo>
                <a:lnTo>
                  <a:pt x="272" y="231"/>
                </a:lnTo>
                <a:lnTo>
                  <a:pt x="272" y="233"/>
                </a:lnTo>
                <a:lnTo>
                  <a:pt x="268" y="235"/>
                </a:lnTo>
                <a:lnTo>
                  <a:pt x="256" y="238"/>
                </a:lnTo>
                <a:lnTo>
                  <a:pt x="241" y="243"/>
                </a:lnTo>
                <a:lnTo>
                  <a:pt x="221" y="246"/>
                </a:lnTo>
                <a:lnTo>
                  <a:pt x="213" y="246"/>
                </a:lnTo>
                <a:lnTo>
                  <a:pt x="208" y="247"/>
                </a:lnTo>
                <a:lnTo>
                  <a:pt x="198" y="247"/>
                </a:lnTo>
                <a:lnTo>
                  <a:pt x="194" y="247"/>
                </a:lnTo>
                <a:lnTo>
                  <a:pt x="186" y="245"/>
                </a:lnTo>
                <a:lnTo>
                  <a:pt x="178" y="246"/>
                </a:lnTo>
                <a:lnTo>
                  <a:pt x="168" y="250"/>
                </a:lnTo>
                <a:lnTo>
                  <a:pt x="163" y="253"/>
                </a:lnTo>
                <a:lnTo>
                  <a:pt x="159" y="258"/>
                </a:lnTo>
                <a:lnTo>
                  <a:pt x="154" y="261"/>
                </a:lnTo>
                <a:lnTo>
                  <a:pt x="151" y="261"/>
                </a:lnTo>
                <a:lnTo>
                  <a:pt x="150" y="261"/>
                </a:lnTo>
                <a:lnTo>
                  <a:pt x="150" y="262"/>
                </a:lnTo>
                <a:lnTo>
                  <a:pt x="145" y="262"/>
                </a:lnTo>
                <a:lnTo>
                  <a:pt x="142" y="261"/>
                </a:lnTo>
                <a:lnTo>
                  <a:pt x="130" y="253"/>
                </a:lnTo>
                <a:lnTo>
                  <a:pt x="123" y="251"/>
                </a:lnTo>
                <a:lnTo>
                  <a:pt x="108" y="245"/>
                </a:lnTo>
                <a:lnTo>
                  <a:pt x="97" y="242"/>
                </a:lnTo>
                <a:lnTo>
                  <a:pt x="88" y="239"/>
                </a:lnTo>
                <a:lnTo>
                  <a:pt x="81" y="241"/>
                </a:lnTo>
                <a:lnTo>
                  <a:pt x="69" y="247"/>
                </a:lnTo>
                <a:lnTo>
                  <a:pt x="65" y="249"/>
                </a:lnTo>
                <a:lnTo>
                  <a:pt x="60" y="254"/>
                </a:lnTo>
                <a:lnTo>
                  <a:pt x="49" y="261"/>
                </a:lnTo>
                <a:lnTo>
                  <a:pt x="37" y="270"/>
                </a:lnTo>
                <a:lnTo>
                  <a:pt x="23" y="283"/>
                </a:lnTo>
                <a:lnTo>
                  <a:pt x="19" y="291"/>
                </a:lnTo>
                <a:lnTo>
                  <a:pt x="18" y="299"/>
                </a:lnTo>
                <a:lnTo>
                  <a:pt x="15" y="313"/>
                </a:lnTo>
                <a:lnTo>
                  <a:pt x="12" y="327"/>
                </a:lnTo>
                <a:lnTo>
                  <a:pt x="8" y="337"/>
                </a:lnTo>
                <a:lnTo>
                  <a:pt x="6" y="341"/>
                </a:lnTo>
                <a:lnTo>
                  <a:pt x="4" y="347"/>
                </a:lnTo>
                <a:lnTo>
                  <a:pt x="0" y="352"/>
                </a:lnTo>
                <a:lnTo>
                  <a:pt x="2" y="356"/>
                </a:lnTo>
                <a:lnTo>
                  <a:pt x="6" y="357"/>
                </a:lnTo>
                <a:lnTo>
                  <a:pt x="8" y="356"/>
                </a:lnTo>
                <a:lnTo>
                  <a:pt x="14" y="356"/>
                </a:lnTo>
                <a:lnTo>
                  <a:pt x="43" y="353"/>
                </a:lnTo>
                <a:lnTo>
                  <a:pt x="72" y="360"/>
                </a:lnTo>
                <a:lnTo>
                  <a:pt x="77" y="362"/>
                </a:lnTo>
                <a:lnTo>
                  <a:pt x="81" y="365"/>
                </a:lnTo>
                <a:lnTo>
                  <a:pt x="84" y="368"/>
                </a:lnTo>
                <a:lnTo>
                  <a:pt x="85" y="372"/>
                </a:lnTo>
                <a:lnTo>
                  <a:pt x="82" y="374"/>
                </a:lnTo>
                <a:lnTo>
                  <a:pt x="78" y="378"/>
                </a:lnTo>
                <a:lnTo>
                  <a:pt x="72" y="381"/>
                </a:lnTo>
                <a:lnTo>
                  <a:pt x="65" y="386"/>
                </a:lnTo>
                <a:lnTo>
                  <a:pt x="59" y="388"/>
                </a:lnTo>
                <a:lnTo>
                  <a:pt x="57" y="394"/>
                </a:lnTo>
                <a:lnTo>
                  <a:pt x="59" y="403"/>
                </a:lnTo>
                <a:lnTo>
                  <a:pt x="63" y="415"/>
                </a:lnTo>
                <a:lnTo>
                  <a:pt x="61" y="422"/>
                </a:lnTo>
                <a:lnTo>
                  <a:pt x="60" y="427"/>
                </a:lnTo>
                <a:lnTo>
                  <a:pt x="60" y="435"/>
                </a:lnTo>
                <a:lnTo>
                  <a:pt x="60" y="439"/>
                </a:lnTo>
                <a:lnTo>
                  <a:pt x="63" y="443"/>
                </a:lnTo>
                <a:lnTo>
                  <a:pt x="67" y="444"/>
                </a:lnTo>
                <a:lnTo>
                  <a:pt x="73" y="444"/>
                </a:lnTo>
                <a:lnTo>
                  <a:pt x="80" y="442"/>
                </a:lnTo>
                <a:lnTo>
                  <a:pt x="86" y="442"/>
                </a:lnTo>
                <a:lnTo>
                  <a:pt x="92" y="442"/>
                </a:lnTo>
                <a:lnTo>
                  <a:pt x="97" y="444"/>
                </a:lnTo>
                <a:lnTo>
                  <a:pt x="100" y="447"/>
                </a:lnTo>
                <a:lnTo>
                  <a:pt x="101" y="451"/>
                </a:lnTo>
                <a:lnTo>
                  <a:pt x="101" y="463"/>
                </a:lnTo>
                <a:lnTo>
                  <a:pt x="104" y="467"/>
                </a:lnTo>
                <a:lnTo>
                  <a:pt x="108" y="472"/>
                </a:lnTo>
                <a:lnTo>
                  <a:pt x="113" y="482"/>
                </a:lnTo>
                <a:lnTo>
                  <a:pt x="116" y="488"/>
                </a:lnTo>
                <a:lnTo>
                  <a:pt x="118" y="496"/>
                </a:lnTo>
                <a:lnTo>
                  <a:pt x="118" y="500"/>
                </a:lnTo>
                <a:lnTo>
                  <a:pt x="117" y="505"/>
                </a:lnTo>
                <a:lnTo>
                  <a:pt x="113" y="508"/>
                </a:lnTo>
                <a:lnTo>
                  <a:pt x="108" y="511"/>
                </a:lnTo>
                <a:lnTo>
                  <a:pt x="93" y="512"/>
                </a:lnTo>
                <a:lnTo>
                  <a:pt x="81" y="509"/>
                </a:lnTo>
                <a:lnTo>
                  <a:pt x="71" y="501"/>
                </a:lnTo>
                <a:lnTo>
                  <a:pt x="63" y="489"/>
                </a:lnTo>
                <a:lnTo>
                  <a:pt x="55" y="479"/>
                </a:lnTo>
                <a:lnTo>
                  <a:pt x="48" y="475"/>
                </a:lnTo>
                <a:lnTo>
                  <a:pt x="40" y="475"/>
                </a:lnTo>
                <a:lnTo>
                  <a:pt x="35" y="480"/>
                </a:lnTo>
                <a:lnTo>
                  <a:pt x="37" y="486"/>
                </a:lnTo>
                <a:lnTo>
                  <a:pt x="40" y="492"/>
                </a:lnTo>
                <a:lnTo>
                  <a:pt x="41" y="497"/>
                </a:lnTo>
                <a:lnTo>
                  <a:pt x="43" y="503"/>
                </a:lnTo>
                <a:lnTo>
                  <a:pt x="41" y="505"/>
                </a:lnTo>
                <a:lnTo>
                  <a:pt x="40" y="508"/>
                </a:lnTo>
                <a:lnTo>
                  <a:pt x="37" y="508"/>
                </a:lnTo>
                <a:lnTo>
                  <a:pt x="36" y="508"/>
                </a:lnTo>
                <a:lnTo>
                  <a:pt x="36" y="509"/>
                </a:lnTo>
                <a:lnTo>
                  <a:pt x="33" y="509"/>
                </a:lnTo>
                <a:lnTo>
                  <a:pt x="32" y="509"/>
                </a:lnTo>
                <a:lnTo>
                  <a:pt x="32" y="511"/>
                </a:lnTo>
                <a:lnTo>
                  <a:pt x="26" y="511"/>
                </a:lnTo>
                <a:lnTo>
                  <a:pt x="22" y="513"/>
                </a:lnTo>
                <a:lnTo>
                  <a:pt x="20" y="517"/>
                </a:lnTo>
                <a:lnTo>
                  <a:pt x="23" y="524"/>
                </a:lnTo>
                <a:lnTo>
                  <a:pt x="26" y="529"/>
                </a:lnTo>
                <a:lnTo>
                  <a:pt x="30" y="533"/>
                </a:lnTo>
                <a:lnTo>
                  <a:pt x="35" y="534"/>
                </a:lnTo>
                <a:lnTo>
                  <a:pt x="41" y="536"/>
                </a:lnTo>
                <a:lnTo>
                  <a:pt x="57" y="532"/>
                </a:lnTo>
                <a:lnTo>
                  <a:pt x="72" y="533"/>
                </a:lnTo>
                <a:lnTo>
                  <a:pt x="77" y="533"/>
                </a:lnTo>
                <a:lnTo>
                  <a:pt x="84" y="536"/>
                </a:lnTo>
                <a:lnTo>
                  <a:pt x="93" y="542"/>
                </a:lnTo>
                <a:lnTo>
                  <a:pt x="102" y="550"/>
                </a:lnTo>
                <a:lnTo>
                  <a:pt x="110" y="558"/>
                </a:lnTo>
                <a:lnTo>
                  <a:pt x="116" y="565"/>
                </a:lnTo>
                <a:lnTo>
                  <a:pt x="121" y="572"/>
                </a:lnTo>
                <a:lnTo>
                  <a:pt x="121" y="573"/>
                </a:lnTo>
                <a:lnTo>
                  <a:pt x="122" y="575"/>
                </a:lnTo>
                <a:lnTo>
                  <a:pt x="122" y="577"/>
                </a:lnTo>
                <a:lnTo>
                  <a:pt x="123" y="579"/>
                </a:lnTo>
                <a:lnTo>
                  <a:pt x="122" y="579"/>
                </a:lnTo>
                <a:lnTo>
                  <a:pt x="122" y="581"/>
                </a:lnTo>
                <a:lnTo>
                  <a:pt x="121" y="583"/>
                </a:lnTo>
                <a:lnTo>
                  <a:pt x="114" y="585"/>
                </a:lnTo>
                <a:lnTo>
                  <a:pt x="110" y="589"/>
                </a:lnTo>
                <a:lnTo>
                  <a:pt x="106" y="593"/>
                </a:lnTo>
                <a:lnTo>
                  <a:pt x="106" y="601"/>
                </a:lnTo>
                <a:lnTo>
                  <a:pt x="104" y="606"/>
                </a:lnTo>
                <a:lnTo>
                  <a:pt x="101" y="607"/>
                </a:lnTo>
                <a:lnTo>
                  <a:pt x="100" y="610"/>
                </a:lnTo>
                <a:lnTo>
                  <a:pt x="94" y="613"/>
                </a:lnTo>
                <a:lnTo>
                  <a:pt x="88" y="615"/>
                </a:lnTo>
                <a:lnTo>
                  <a:pt x="77" y="615"/>
                </a:lnTo>
                <a:lnTo>
                  <a:pt x="73" y="619"/>
                </a:lnTo>
                <a:lnTo>
                  <a:pt x="72" y="623"/>
                </a:lnTo>
                <a:lnTo>
                  <a:pt x="77" y="630"/>
                </a:lnTo>
                <a:lnTo>
                  <a:pt x="82" y="635"/>
                </a:lnTo>
                <a:lnTo>
                  <a:pt x="89" y="639"/>
                </a:lnTo>
                <a:lnTo>
                  <a:pt x="94" y="640"/>
                </a:lnTo>
                <a:lnTo>
                  <a:pt x="102" y="642"/>
                </a:lnTo>
                <a:lnTo>
                  <a:pt x="109" y="642"/>
                </a:lnTo>
                <a:lnTo>
                  <a:pt x="118" y="646"/>
                </a:lnTo>
                <a:lnTo>
                  <a:pt x="127" y="652"/>
                </a:lnTo>
                <a:lnTo>
                  <a:pt x="138" y="664"/>
                </a:lnTo>
                <a:lnTo>
                  <a:pt x="145" y="706"/>
                </a:lnTo>
                <a:lnTo>
                  <a:pt x="143" y="712"/>
                </a:lnTo>
                <a:lnTo>
                  <a:pt x="145" y="717"/>
                </a:lnTo>
                <a:lnTo>
                  <a:pt x="147" y="720"/>
                </a:lnTo>
                <a:lnTo>
                  <a:pt x="153" y="722"/>
                </a:lnTo>
                <a:lnTo>
                  <a:pt x="153" y="721"/>
                </a:lnTo>
                <a:lnTo>
                  <a:pt x="154" y="721"/>
                </a:lnTo>
                <a:lnTo>
                  <a:pt x="157" y="721"/>
                </a:lnTo>
                <a:lnTo>
                  <a:pt x="157" y="720"/>
                </a:lnTo>
                <a:lnTo>
                  <a:pt x="158" y="720"/>
                </a:lnTo>
                <a:lnTo>
                  <a:pt x="160" y="720"/>
                </a:lnTo>
                <a:lnTo>
                  <a:pt x="163" y="717"/>
                </a:lnTo>
                <a:lnTo>
                  <a:pt x="167" y="714"/>
                </a:lnTo>
                <a:lnTo>
                  <a:pt x="178" y="716"/>
                </a:lnTo>
                <a:lnTo>
                  <a:pt x="184" y="720"/>
                </a:lnTo>
                <a:lnTo>
                  <a:pt x="187" y="725"/>
                </a:lnTo>
                <a:lnTo>
                  <a:pt x="187" y="733"/>
                </a:lnTo>
                <a:lnTo>
                  <a:pt x="192" y="737"/>
                </a:lnTo>
                <a:lnTo>
                  <a:pt x="199" y="740"/>
                </a:lnTo>
                <a:lnTo>
                  <a:pt x="203" y="740"/>
                </a:lnTo>
                <a:lnTo>
                  <a:pt x="208" y="740"/>
                </a:lnTo>
                <a:lnTo>
                  <a:pt x="211" y="737"/>
                </a:lnTo>
                <a:lnTo>
                  <a:pt x="216" y="733"/>
                </a:lnTo>
                <a:lnTo>
                  <a:pt x="219" y="726"/>
                </a:lnTo>
                <a:lnTo>
                  <a:pt x="223" y="718"/>
                </a:lnTo>
                <a:lnTo>
                  <a:pt x="227" y="705"/>
                </a:lnTo>
                <a:lnTo>
                  <a:pt x="232" y="699"/>
                </a:lnTo>
                <a:lnTo>
                  <a:pt x="239" y="696"/>
                </a:lnTo>
                <a:lnTo>
                  <a:pt x="248" y="701"/>
                </a:lnTo>
                <a:lnTo>
                  <a:pt x="253" y="704"/>
                </a:lnTo>
                <a:lnTo>
                  <a:pt x="262" y="705"/>
                </a:lnTo>
                <a:lnTo>
                  <a:pt x="272" y="704"/>
                </a:lnTo>
                <a:lnTo>
                  <a:pt x="284" y="701"/>
                </a:lnTo>
                <a:lnTo>
                  <a:pt x="289" y="697"/>
                </a:lnTo>
                <a:lnTo>
                  <a:pt x="295" y="697"/>
                </a:lnTo>
                <a:lnTo>
                  <a:pt x="299" y="697"/>
                </a:lnTo>
                <a:lnTo>
                  <a:pt x="305" y="700"/>
                </a:lnTo>
                <a:lnTo>
                  <a:pt x="306" y="703"/>
                </a:lnTo>
                <a:lnTo>
                  <a:pt x="309" y="709"/>
                </a:lnTo>
                <a:lnTo>
                  <a:pt x="310" y="716"/>
                </a:lnTo>
                <a:lnTo>
                  <a:pt x="311" y="725"/>
                </a:lnTo>
                <a:lnTo>
                  <a:pt x="313" y="746"/>
                </a:lnTo>
                <a:lnTo>
                  <a:pt x="317" y="757"/>
                </a:lnTo>
                <a:lnTo>
                  <a:pt x="323" y="769"/>
                </a:lnTo>
                <a:lnTo>
                  <a:pt x="330" y="778"/>
                </a:lnTo>
                <a:lnTo>
                  <a:pt x="339" y="785"/>
                </a:lnTo>
                <a:lnTo>
                  <a:pt x="350" y="787"/>
                </a:lnTo>
                <a:lnTo>
                  <a:pt x="363" y="789"/>
                </a:lnTo>
                <a:lnTo>
                  <a:pt x="369" y="786"/>
                </a:lnTo>
                <a:lnTo>
                  <a:pt x="380" y="782"/>
                </a:lnTo>
                <a:lnTo>
                  <a:pt x="392" y="777"/>
                </a:lnTo>
                <a:lnTo>
                  <a:pt x="409" y="770"/>
                </a:lnTo>
                <a:lnTo>
                  <a:pt x="420" y="763"/>
                </a:lnTo>
                <a:lnTo>
                  <a:pt x="430" y="761"/>
                </a:lnTo>
                <a:lnTo>
                  <a:pt x="440" y="759"/>
                </a:lnTo>
                <a:lnTo>
                  <a:pt x="449" y="762"/>
                </a:lnTo>
                <a:lnTo>
                  <a:pt x="457" y="762"/>
                </a:lnTo>
                <a:lnTo>
                  <a:pt x="465" y="759"/>
                </a:lnTo>
                <a:lnTo>
                  <a:pt x="470" y="753"/>
                </a:lnTo>
                <a:lnTo>
                  <a:pt x="475" y="744"/>
                </a:lnTo>
                <a:lnTo>
                  <a:pt x="478" y="721"/>
                </a:lnTo>
                <a:lnTo>
                  <a:pt x="477" y="710"/>
                </a:lnTo>
                <a:lnTo>
                  <a:pt x="474" y="703"/>
                </a:lnTo>
                <a:lnTo>
                  <a:pt x="474" y="693"/>
                </a:lnTo>
                <a:lnTo>
                  <a:pt x="477" y="689"/>
                </a:lnTo>
                <a:lnTo>
                  <a:pt x="482" y="689"/>
                </a:lnTo>
                <a:lnTo>
                  <a:pt x="489" y="691"/>
                </a:lnTo>
                <a:lnTo>
                  <a:pt x="498" y="696"/>
                </a:lnTo>
                <a:lnTo>
                  <a:pt x="511" y="701"/>
                </a:lnTo>
                <a:lnTo>
                  <a:pt x="518" y="704"/>
                </a:lnTo>
                <a:lnTo>
                  <a:pt x="526" y="708"/>
                </a:lnTo>
                <a:lnTo>
                  <a:pt x="552" y="717"/>
                </a:lnTo>
                <a:lnTo>
                  <a:pt x="563" y="718"/>
                </a:lnTo>
                <a:lnTo>
                  <a:pt x="575" y="721"/>
                </a:lnTo>
                <a:lnTo>
                  <a:pt x="585" y="721"/>
                </a:lnTo>
                <a:lnTo>
                  <a:pt x="597" y="721"/>
                </a:lnTo>
                <a:lnTo>
                  <a:pt x="613" y="720"/>
                </a:lnTo>
                <a:lnTo>
                  <a:pt x="620" y="721"/>
                </a:lnTo>
                <a:lnTo>
                  <a:pt x="625" y="724"/>
                </a:lnTo>
                <a:lnTo>
                  <a:pt x="627" y="725"/>
                </a:lnTo>
                <a:lnTo>
                  <a:pt x="630" y="729"/>
                </a:lnTo>
                <a:lnTo>
                  <a:pt x="630" y="738"/>
                </a:lnTo>
                <a:lnTo>
                  <a:pt x="626" y="749"/>
                </a:lnTo>
                <a:lnTo>
                  <a:pt x="625" y="759"/>
                </a:lnTo>
                <a:lnTo>
                  <a:pt x="625" y="767"/>
                </a:lnTo>
                <a:lnTo>
                  <a:pt x="629" y="775"/>
                </a:lnTo>
                <a:lnTo>
                  <a:pt x="633" y="781"/>
                </a:lnTo>
                <a:lnTo>
                  <a:pt x="639" y="785"/>
                </a:lnTo>
                <a:lnTo>
                  <a:pt x="647" y="787"/>
                </a:lnTo>
                <a:lnTo>
                  <a:pt x="658" y="789"/>
                </a:lnTo>
                <a:lnTo>
                  <a:pt x="666" y="787"/>
                </a:lnTo>
                <a:lnTo>
                  <a:pt x="675" y="787"/>
                </a:lnTo>
                <a:lnTo>
                  <a:pt x="691" y="786"/>
                </a:lnTo>
                <a:lnTo>
                  <a:pt x="705" y="783"/>
                </a:lnTo>
                <a:lnTo>
                  <a:pt x="708" y="782"/>
                </a:lnTo>
                <a:lnTo>
                  <a:pt x="712" y="782"/>
                </a:lnTo>
                <a:lnTo>
                  <a:pt x="720" y="782"/>
                </a:lnTo>
                <a:lnTo>
                  <a:pt x="731" y="778"/>
                </a:lnTo>
                <a:lnTo>
                  <a:pt x="741" y="775"/>
                </a:lnTo>
                <a:lnTo>
                  <a:pt x="749" y="770"/>
                </a:lnTo>
                <a:lnTo>
                  <a:pt x="757" y="766"/>
                </a:lnTo>
                <a:lnTo>
                  <a:pt x="765" y="757"/>
                </a:lnTo>
                <a:lnTo>
                  <a:pt x="774" y="753"/>
                </a:lnTo>
                <a:lnTo>
                  <a:pt x="782" y="750"/>
                </a:lnTo>
                <a:lnTo>
                  <a:pt x="791" y="751"/>
                </a:lnTo>
                <a:lnTo>
                  <a:pt x="798" y="753"/>
                </a:lnTo>
                <a:lnTo>
                  <a:pt x="802" y="758"/>
                </a:lnTo>
                <a:lnTo>
                  <a:pt x="806" y="763"/>
                </a:lnTo>
                <a:lnTo>
                  <a:pt x="809" y="765"/>
                </a:lnTo>
                <a:lnTo>
                  <a:pt x="811" y="765"/>
                </a:lnTo>
                <a:lnTo>
                  <a:pt x="818" y="759"/>
                </a:lnTo>
                <a:lnTo>
                  <a:pt x="826" y="751"/>
                </a:lnTo>
                <a:lnTo>
                  <a:pt x="822" y="742"/>
                </a:lnTo>
                <a:lnTo>
                  <a:pt x="823" y="733"/>
                </a:lnTo>
                <a:lnTo>
                  <a:pt x="827" y="722"/>
                </a:lnTo>
                <a:lnTo>
                  <a:pt x="836" y="712"/>
                </a:lnTo>
                <a:lnTo>
                  <a:pt x="856" y="696"/>
                </a:lnTo>
                <a:lnTo>
                  <a:pt x="868" y="691"/>
                </a:lnTo>
                <a:lnTo>
                  <a:pt x="883" y="688"/>
                </a:lnTo>
                <a:lnTo>
                  <a:pt x="896" y="687"/>
                </a:lnTo>
                <a:lnTo>
                  <a:pt x="908" y="688"/>
                </a:lnTo>
                <a:lnTo>
                  <a:pt x="917" y="692"/>
                </a:lnTo>
                <a:lnTo>
                  <a:pt x="925" y="701"/>
                </a:lnTo>
                <a:lnTo>
                  <a:pt x="932" y="708"/>
                </a:lnTo>
                <a:lnTo>
                  <a:pt x="941" y="712"/>
                </a:lnTo>
                <a:lnTo>
                  <a:pt x="950" y="712"/>
                </a:lnTo>
                <a:lnTo>
                  <a:pt x="962" y="709"/>
                </a:lnTo>
                <a:lnTo>
                  <a:pt x="963" y="706"/>
                </a:lnTo>
                <a:lnTo>
                  <a:pt x="966" y="705"/>
                </a:lnTo>
                <a:lnTo>
                  <a:pt x="971" y="703"/>
                </a:lnTo>
                <a:lnTo>
                  <a:pt x="979" y="697"/>
                </a:lnTo>
                <a:lnTo>
                  <a:pt x="983" y="689"/>
                </a:lnTo>
                <a:lnTo>
                  <a:pt x="983" y="685"/>
                </a:lnTo>
                <a:lnTo>
                  <a:pt x="985" y="683"/>
                </a:lnTo>
                <a:lnTo>
                  <a:pt x="983" y="675"/>
                </a:lnTo>
                <a:lnTo>
                  <a:pt x="987" y="671"/>
                </a:lnTo>
                <a:lnTo>
                  <a:pt x="991" y="667"/>
                </a:lnTo>
                <a:lnTo>
                  <a:pt x="1000" y="665"/>
                </a:lnTo>
                <a:lnTo>
                  <a:pt x="1007" y="664"/>
                </a:lnTo>
                <a:lnTo>
                  <a:pt x="1015" y="665"/>
                </a:lnTo>
                <a:lnTo>
                  <a:pt x="1020" y="668"/>
                </a:lnTo>
                <a:lnTo>
                  <a:pt x="1027" y="673"/>
                </a:lnTo>
                <a:lnTo>
                  <a:pt x="1035" y="684"/>
                </a:lnTo>
                <a:lnTo>
                  <a:pt x="1038" y="688"/>
                </a:lnTo>
                <a:lnTo>
                  <a:pt x="1041" y="693"/>
                </a:lnTo>
                <a:lnTo>
                  <a:pt x="1044" y="701"/>
                </a:lnTo>
                <a:lnTo>
                  <a:pt x="1045" y="709"/>
                </a:lnTo>
                <a:lnTo>
                  <a:pt x="1041" y="714"/>
                </a:lnTo>
                <a:lnTo>
                  <a:pt x="1036" y="720"/>
                </a:lnTo>
                <a:lnTo>
                  <a:pt x="1019" y="732"/>
                </a:lnTo>
                <a:lnTo>
                  <a:pt x="1007" y="741"/>
                </a:lnTo>
                <a:lnTo>
                  <a:pt x="1002" y="744"/>
                </a:lnTo>
                <a:lnTo>
                  <a:pt x="999" y="748"/>
                </a:lnTo>
                <a:lnTo>
                  <a:pt x="997" y="749"/>
                </a:lnTo>
                <a:lnTo>
                  <a:pt x="997" y="751"/>
                </a:lnTo>
                <a:lnTo>
                  <a:pt x="994" y="753"/>
                </a:lnTo>
                <a:lnTo>
                  <a:pt x="994" y="757"/>
                </a:lnTo>
                <a:lnTo>
                  <a:pt x="997" y="766"/>
                </a:lnTo>
                <a:lnTo>
                  <a:pt x="998" y="771"/>
                </a:lnTo>
                <a:lnTo>
                  <a:pt x="1002" y="778"/>
                </a:lnTo>
                <a:lnTo>
                  <a:pt x="1006" y="782"/>
                </a:lnTo>
                <a:lnTo>
                  <a:pt x="1012" y="787"/>
                </a:lnTo>
                <a:lnTo>
                  <a:pt x="1012" y="795"/>
                </a:lnTo>
                <a:lnTo>
                  <a:pt x="1011" y="800"/>
                </a:lnTo>
                <a:lnTo>
                  <a:pt x="1011" y="808"/>
                </a:lnTo>
                <a:lnTo>
                  <a:pt x="1022" y="810"/>
                </a:lnTo>
                <a:lnTo>
                  <a:pt x="1035" y="816"/>
                </a:lnTo>
                <a:lnTo>
                  <a:pt x="1039" y="814"/>
                </a:lnTo>
                <a:lnTo>
                  <a:pt x="1040" y="811"/>
                </a:lnTo>
                <a:lnTo>
                  <a:pt x="1043" y="810"/>
                </a:lnTo>
                <a:lnTo>
                  <a:pt x="1045" y="804"/>
                </a:lnTo>
                <a:lnTo>
                  <a:pt x="1048" y="798"/>
                </a:lnTo>
                <a:lnTo>
                  <a:pt x="1069" y="786"/>
                </a:lnTo>
                <a:lnTo>
                  <a:pt x="1068" y="775"/>
                </a:lnTo>
                <a:lnTo>
                  <a:pt x="1071" y="771"/>
                </a:lnTo>
                <a:lnTo>
                  <a:pt x="1071" y="770"/>
                </a:lnTo>
                <a:lnTo>
                  <a:pt x="1072" y="770"/>
                </a:lnTo>
                <a:lnTo>
                  <a:pt x="1075" y="770"/>
                </a:lnTo>
                <a:lnTo>
                  <a:pt x="1080" y="770"/>
                </a:lnTo>
                <a:lnTo>
                  <a:pt x="1088" y="770"/>
                </a:lnTo>
                <a:lnTo>
                  <a:pt x="1094" y="767"/>
                </a:lnTo>
                <a:lnTo>
                  <a:pt x="1098" y="767"/>
                </a:lnTo>
                <a:lnTo>
                  <a:pt x="1100" y="762"/>
                </a:lnTo>
                <a:lnTo>
                  <a:pt x="1098" y="759"/>
                </a:lnTo>
                <a:lnTo>
                  <a:pt x="1098" y="758"/>
                </a:lnTo>
                <a:lnTo>
                  <a:pt x="1098" y="755"/>
                </a:lnTo>
                <a:lnTo>
                  <a:pt x="1096" y="750"/>
                </a:lnTo>
                <a:lnTo>
                  <a:pt x="1093" y="746"/>
                </a:lnTo>
                <a:lnTo>
                  <a:pt x="1089" y="741"/>
                </a:lnTo>
                <a:lnTo>
                  <a:pt x="1086" y="737"/>
                </a:lnTo>
                <a:lnTo>
                  <a:pt x="1092" y="732"/>
                </a:lnTo>
                <a:lnTo>
                  <a:pt x="1096" y="728"/>
                </a:lnTo>
                <a:lnTo>
                  <a:pt x="1096" y="714"/>
                </a:lnTo>
                <a:lnTo>
                  <a:pt x="1096" y="705"/>
                </a:lnTo>
                <a:lnTo>
                  <a:pt x="1096" y="699"/>
                </a:lnTo>
                <a:lnTo>
                  <a:pt x="1098" y="695"/>
                </a:lnTo>
                <a:lnTo>
                  <a:pt x="1108" y="689"/>
                </a:lnTo>
                <a:lnTo>
                  <a:pt x="1108" y="687"/>
                </a:lnTo>
                <a:lnTo>
                  <a:pt x="1116" y="685"/>
                </a:lnTo>
                <a:lnTo>
                  <a:pt x="1127" y="688"/>
                </a:lnTo>
                <a:lnTo>
                  <a:pt x="1139" y="692"/>
                </a:lnTo>
                <a:lnTo>
                  <a:pt x="1155" y="699"/>
                </a:lnTo>
                <a:lnTo>
                  <a:pt x="1153" y="703"/>
                </a:lnTo>
                <a:lnTo>
                  <a:pt x="1151" y="712"/>
                </a:lnTo>
                <a:lnTo>
                  <a:pt x="1158" y="713"/>
                </a:lnTo>
                <a:lnTo>
                  <a:pt x="1168" y="714"/>
                </a:lnTo>
                <a:lnTo>
                  <a:pt x="1180" y="713"/>
                </a:lnTo>
                <a:lnTo>
                  <a:pt x="1195" y="712"/>
                </a:lnTo>
                <a:lnTo>
                  <a:pt x="1200" y="712"/>
                </a:lnTo>
                <a:lnTo>
                  <a:pt x="1202" y="712"/>
                </a:lnTo>
                <a:lnTo>
                  <a:pt x="1204" y="713"/>
                </a:lnTo>
                <a:lnTo>
                  <a:pt x="1207" y="713"/>
                </a:lnTo>
                <a:lnTo>
                  <a:pt x="1209" y="714"/>
                </a:lnTo>
                <a:lnTo>
                  <a:pt x="1244" y="689"/>
                </a:lnTo>
                <a:lnTo>
                  <a:pt x="1250" y="685"/>
                </a:lnTo>
                <a:lnTo>
                  <a:pt x="1262" y="680"/>
                </a:lnTo>
                <a:lnTo>
                  <a:pt x="1269" y="681"/>
                </a:lnTo>
                <a:lnTo>
                  <a:pt x="1278" y="685"/>
                </a:lnTo>
                <a:lnTo>
                  <a:pt x="1288" y="691"/>
                </a:lnTo>
                <a:lnTo>
                  <a:pt x="1301" y="700"/>
                </a:lnTo>
                <a:lnTo>
                  <a:pt x="1307" y="703"/>
                </a:lnTo>
                <a:lnTo>
                  <a:pt x="1313" y="705"/>
                </a:lnTo>
                <a:lnTo>
                  <a:pt x="1314" y="705"/>
                </a:lnTo>
                <a:lnTo>
                  <a:pt x="1317" y="706"/>
                </a:lnTo>
                <a:lnTo>
                  <a:pt x="1321" y="709"/>
                </a:lnTo>
                <a:lnTo>
                  <a:pt x="1322" y="709"/>
                </a:lnTo>
                <a:lnTo>
                  <a:pt x="1326" y="709"/>
                </a:lnTo>
                <a:lnTo>
                  <a:pt x="1340" y="712"/>
                </a:lnTo>
                <a:lnTo>
                  <a:pt x="1363" y="713"/>
                </a:lnTo>
                <a:lnTo>
                  <a:pt x="1393" y="716"/>
                </a:lnTo>
                <a:lnTo>
                  <a:pt x="1404" y="713"/>
                </a:lnTo>
                <a:lnTo>
                  <a:pt x="1419" y="709"/>
                </a:lnTo>
                <a:lnTo>
                  <a:pt x="1434" y="700"/>
                </a:lnTo>
                <a:lnTo>
                  <a:pt x="1453" y="688"/>
                </a:lnTo>
                <a:lnTo>
                  <a:pt x="1457" y="685"/>
                </a:lnTo>
                <a:lnTo>
                  <a:pt x="1463" y="681"/>
                </a:lnTo>
                <a:lnTo>
                  <a:pt x="1470" y="676"/>
                </a:lnTo>
                <a:lnTo>
                  <a:pt x="1479" y="669"/>
                </a:lnTo>
                <a:lnTo>
                  <a:pt x="1494" y="664"/>
                </a:lnTo>
                <a:lnTo>
                  <a:pt x="1507" y="661"/>
                </a:lnTo>
                <a:lnTo>
                  <a:pt x="1516" y="659"/>
                </a:lnTo>
                <a:lnTo>
                  <a:pt x="1524" y="656"/>
                </a:lnTo>
                <a:lnTo>
                  <a:pt x="1540" y="651"/>
                </a:lnTo>
                <a:lnTo>
                  <a:pt x="1547" y="651"/>
                </a:lnTo>
                <a:lnTo>
                  <a:pt x="1555" y="654"/>
                </a:lnTo>
                <a:lnTo>
                  <a:pt x="1560" y="654"/>
                </a:lnTo>
                <a:lnTo>
                  <a:pt x="1563" y="654"/>
                </a:lnTo>
                <a:lnTo>
                  <a:pt x="1564" y="654"/>
                </a:lnTo>
                <a:lnTo>
                  <a:pt x="1567" y="655"/>
                </a:lnTo>
                <a:lnTo>
                  <a:pt x="1580" y="658"/>
                </a:lnTo>
                <a:lnTo>
                  <a:pt x="1590" y="659"/>
                </a:lnTo>
                <a:lnTo>
                  <a:pt x="1596" y="659"/>
                </a:lnTo>
                <a:lnTo>
                  <a:pt x="1598" y="659"/>
                </a:lnTo>
                <a:lnTo>
                  <a:pt x="1600" y="659"/>
                </a:lnTo>
                <a:lnTo>
                  <a:pt x="1602" y="660"/>
                </a:lnTo>
                <a:lnTo>
                  <a:pt x="1602" y="659"/>
                </a:lnTo>
                <a:lnTo>
                  <a:pt x="1604" y="659"/>
                </a:lnTo>
                <a:lnTo>
                  <a:pt x="1606" y="659"/>
                </a:lnTo>
                <a:lnTo>
                  <a:pt x="1612" y="659"/>
                </a:lnTo>
                <a:lnTo>
                  <a:pt x="1622" y="658"/>
                </a:lnTo>
                <a:lnTo>
                  <a:pt x="1641" y="652"/>
                </a:lnTo>
                <a:lnTo>
                  <a:pt x="1646" y="648"/>
                </a:lnTo>
                <a:lnTo>
                  <a:pt x="1654" y="644"/>
                </a:lnTo>
                <a:lnTo>
                  <a:pt x="1663" y="638"/>
                </a:lnTo>
                <a:lnTo>
                  <a:pt x="1675" y="632"/>
                </a:lnTo>
                <a:lnTo>
                  <a:pt x="1678" y="634"/>
                </a:lnTo>
                <a:lnTo>
                  <a:pt x="1678" y="638"/>
                </a:lnTo>
                <a:lnTo>
                  <a:pt x="1679" y="646"/>
                </a:lnTo>
                <a:lnTo>
                  <a:pt x="1690" y="647"/>
                </a:lnTo>
                <a:lnTo>
                  <a:pt x="1690" y="651"/>
                </a:lnTo>
                <a:lnTo>
                  <a:pt x="1695" y="659"/>
                </a:lnTo>
                <a:lnTo>
                  <a:pt x="1699" y="660"/>
                </a:lnTo>
                <a:lnTo>
                  <a:pt x="1700" y="660"/>
                </a:lnTo>
                <a:lnTo>
                  <a:pt x="1703" y="661"/>
                </a:lnTo>
                <a:lnTo>
                  <a:pt x="1708" y="663"/>
                </a:lnTo>
                <a:lnTo>
                  <a:pt x="1711" y="663"/>
                </a:lnTo>
                <a:lnTo>
                  <a:pt x="1712" y="663"/>
                </a:lnTo>
                <a:lnTo>
                  <a:pt x="1715" y="664"/>
                </a:lnTo>
                <a:lnTo>
                  <a:pt x="1717" y="659"/>
                </a:lnTo>
                <a:lnTo>
                  <a:pt x="1717" y="655"/>
                </a:lnTo>
                <a:lnTo>
                  <a:pt x="1719" y="652"/>
                </a:lnTo>
                <a:lnTo>
                  <a:pt x="1716" y="647"/>
                </a:lnTo>
                <a:lnTo>
                  <a:pt x="1717" y="644"/>
                </a:lnTo>
                <a:lnTo>
                  <a:pt x="1720" y="640"/>
                </a:lnTo>
                <a:lnTo>
                  <a:pt x="1732" y="638"/>
                </a:lnTo>
                <a:lnTo>
                  <a:pt x="1741" y="635"/>
                </a:lnTo>
                <a:lnTo>
                  <a:pt x="1747" y="626"/>
                </a:lnTo>
                <a:lnTo>
                  <a:pt x="1753" y="620"/>
                </a:lnTo>
                <a:lnTo>
                  <a:pt x="1764" y="622"/>
                </a:lnTo>
                <a:lnTo>
                  <a:pt x="1773" y="624"/>
                </a:lnTo>
                <a:lnTo>
                  <a:pt x="1782" y="627"/>
                </a:lnTo>
                <a:lnTo>
                  <a:pt x="1785" y="627"/>
                </a:lnTo>
                <a:lnTo>
                  <a:pt x="1786" y="627"/>
                </a:lnTo>
                <a:lnTo>
                  <a:pt x="1789" y="628"/>
                </a:lnTo>
                <a:lnTo>
                  <a:pt x="1794" y="631"/>
                </a:lnTo>
                <a:lnTo>
                  <a:pt x="1802" y="635"/>
                </a:lnTo>
                <a:lnTo>
                  <a:pt x="1819" y="632"/>
                </a:lnTo>
                <a:lnTo>
                  <a:pt x="1826" y="632"/>
                </a:lnTo>
                <a:lnTo>
                  <a:pt x="1838" y="636"/>
                </a:lnTo>
                <a:lnTo>
                  <a:pt x="1842" y="636"/>
                </a:lnTo>
                <a:lnTo>
                  <a:pt x="1848" y="636"/>
                </a:lnTo>
                <a:lnTo>
                  <a:pt x="1863" y="635"/>
                </a:lnTo>
                <a:lnTo>
                  <a:pt x="1868" y="640"/>
                </a:lnTo>
                <a:lnTo>
                  <a:pt x="1874" y="654"/>
                </a:lnTo>
                <a:lnTo>
                  <a:pt x="1876" y="656"/>
                </a:lnTo>
                <a:lnTo>
                  <a:pt x="1883" y="660"/>
                </a:lnTo>
                <a:lnTo>
                  <a:pt x="1884" y="667"/>
                </a:lnTo>
                <a:lnTo>
                  <a:pt x="1888" y="672"/>
                </a:lnTo>
                <a:lnTo>
                  <a:pt x="1896" y="672"/>
                </a:lnTo>
                <a:lnTo>
                  <a:pt x="1901" y="669"/>
                </a:lnTo>
                <a:lnTo>
                  <a:pt x="1908" y="663"/>
                </a:lnTo>
                <a:lnTo>
                  <a:pt x="1919" y="668"/>
                </a:lnTo>
                <a:lnTo>
                  <a:pt x="1899" y="623"/>
                </a:lnTo>
                <a:lnTo>
                  <a:pt x="1901" y="609"/>
                </a:lnTo>
                <a:lnTo>
                  <a:pt x="1904" y="598"/>
                </a:lnTo>
                <a:lnTo>
                  <a:pt x="1904" y="587"/>
                </a:lnTo>
                <a:lnTo>
                  <a:pt x="1903" y="581"/>
                </a:lnTo>
                <a:lnTo>
                  <a:pt x="1889" y="569"/>
                </a:lnTo>
                <a:lnTo>
                  <a:pt x="1881" y="558"/>
                </a:lnTo>
                <a:lnTo>
                  <a:pt x="1878" y="548"/>
                </a:lnTo>
                <a:lnTo>
                  <a:pt x="1880" y="540"/>
                </a:lnTo>
                <a:lnTo>
                  <a:pt x="1885" y="528"/>
                </a:lnTo>
                <a:lnTo>
                  <a:pt x="1891" y="520"/>
                </a:lnTo>
                <a:lnTo>
                  <a:pt x="1893" y="512"/>
                </a:lnTo>
                <a:lnTo>
                  <a:pt x="1897" y="507"/>
                </a:lnTo>
                <a:lnTo>
                  <a:pt x="1893" y="489"/>
                </a:lnTo>
                <a:lnTo>
                  <a:pt x="1892" y="478"/>
                </a:lnTo>
                <a:lnTo>
                  <a:pt x="1884" y="466"/>
                </a:lnTo>
                <a:lnTo>
                  <a:pt x="1881" y="459"/>
                </a:lnTo>
                <a:lnTo>
                  <a:pt x="1883" y="442"/>
                </a:lnTo>
                <a:lnTo>
                  <a:pt x="1881" y="435"/>
                </a:lnTo>
                <a:lnTo>
                  <a:pt x="1881" y="431"/>
                </a:lnTo>
                <a:lnTo>
                  <a:pt x="1868" y="418"/>
                </a:lnTo>
                <a:lnTo>
                  <a:pt x="1863" y="409"/>
                </a:lnTo>
                <a:lnTo>
                  <a:pt x="1863" y="392"/>
                </a:lnTo>
                <a:lnTo>
                  <a:pt x="1863" y="381"/>
                </a:lnTo>
                <a:lnTo>
                  <a:pt x="1863" y="374"/>
                </a:lnTo>
                <a:lnTo>
                  <a:pt x="1863" y="373"/>
                </a:lnTo>
                <a:lnTo>
                  <a:pt x="1866" y="372"/>
                </a:lnTo>
                <a:lnTo>
                  <a:pt x="1870" y="372"/>
                </a:lnTo>
                <a:lnTo>
                  <a:pt x="1878" y="370"/>
                </a:lnTo>
                <a:lnTo>
                  <a:pt x="1880" y="368"/>
                </a:lnTo>
                <a:lnTo>
                  <a:pt x="1880" y="366"/>
                </a:lnTo>
                <a:lnTo>
                  <a:pt x="1881" y="366"/>
                </a:lnTo>
                <a:lnTo>
                  <a:pt x="1884" y="366"/>
                </a:lnTo>
                <a:lnTo>
                  <a:pt x="1892" y="364"/>
                </a:lnTo>
                <a:lnTo>
                  <a:pt x="1892" y="361"/>
                </a:lnTo>
                <a:lnTo>
                  <a:pt x="1893" y="357"/>
                </a:lnTo>
                <a:lnTo>
                  <a:pt x="1896" y="351"/>
                </a:lnTo>
                <a:lnTo>
                  <a:pt x="1900" y="343"/>
                </a:lnTo>
                <a:lnTo>
                  <a:pt x="1903" y="333"/>
                </a:lnTo>
                <a:lnTo>
                  <a:pt x="1908" y="327"/>
                </a:lnTo>
                <a:lnTo>
                  <a:pt x="1920" y="317"/>
                </a:lnTo>
                <a:lnTo>
                  <a:pt x="1897" y="291"/>
                </a:lnTo>
                <a:lnTo>
                  <a:pt x="1896" y="276"/>
                </a:lnTo>
                <a:lnTo>
                  <a:pt x="1891" y="267"/>
                </a:lnTo>
                <a:lnTo>
                  <a:pt x="1881" y="261"/>
                </a:lnTo>
                <a:lnTo>
                  <a:pt x="1875" y="258"/>
                </a:lnTo>
                <a:lnTo>
                  <a:pt x="1868" y="258"/>
                </a:lnTo>
                <a:lnTo>
                  <a:pt x="1851" y="255"/>
                </a:lnTo>
                <a:lnTo>
                  <a:pt x="1838" y="254"/>
                </a:lnTo>
                <a:lnTo>
                  <a:pt x="1825" y="251"/>
                </a:lnTo>
                <a:lnTo>
                  <a:pt x="1815" y="250"/>
                </a:lnTo>
                <a:lnTo>
                  <a:pt x="1806" y="246"/>
                </a:lnTo>
                <a:lnTo>
                  <a:pt x="1799" y="243"/>
                </a:lnTo>
                <a:lnTo>
                  <a:pt x="1793" y="238"/>
                </a:lnTo>
                <a:lnTo>
                  <a:pt x="1790" y="234"/>
                </a:lnTo>
                <a:lnTo>
                  <a:pt x="1785" y="225"/>
                </a:lnTo>
                <a:lnTo>
                  <a:pt x="1784" y="217"/>
                </a:lnTo>
                <a:lnTo>
                  <a:pt x="1788" y="201"/>
                </a:lnTo>
                <a:lnTo>
                  <a:pt x="1797" y="188"/>
                </a:lnTo>
                <a:lnTo>
                  <a:pt x="1802" y="173"/>
                </a:lnTo>
                <a:lnTo>
                  <a:pt x="1805" y="163"/>
                </a:lnTo>
                <a:lnTo>
                  <a:pt x="1803" y="153"/>
                </a:lnTo>
                <a:lnTo>
                  <a:pt x="1799" y="148"/>
                </a:lnTo>
                <a:lnTo>
                  <a:pt x="1781" y="120"/>
                </a:lnTo>
                <a:lnTo>
                  <a:pt x="1776" y="122"/>
                </a:lnTo>
                <a:lnTo>
                  <a:pt x="1772" y="124"/>
                </a:lnTo>
                <a:lnTo>
                  <a:pt x="1764" y="126"/>
                </a:lnTo>
                <a:lnTo>
                  <a:pt x="1756" y="123"/>
                </a:lnTo>
                <a:lnTo>
                  <a:pt x="1748" y="116"/>
                </a:lnTo>
                <a:lnTo>
                  <a:pt x="1748" y="103"/>
                </a:lnTo>
                <a:lnTo>
                  <a:pt x="1747" y="94"/>
                </a:lnTo>
                <a:lnTo>
                  <a:pt x="1743" y="85"/>
                </a:lnTo>
                <a:lnTo>
                  <a:pt x="1737" y="79"/>
                </a:lnTo>
                <a:lnTo>
                  <a:pt x="1725" y="65"/>
                </a:lnTo>
                <a:lnTo>
                  <a:pt x="1717" y="54"/>
                </a:lnTo>
                <a:lnTo>
                  <a:pt x="1708" y="48"/>
                </a:lnTo>
                <a:lnTo>
                  <a:pt x="1700" y="44"/>
                </a:lnTo>
                <a:lnTo>
                  <a:pt x="1690" y="42"/>
                </a:lnTo>
                <a:lnTo>
                  <a:pt x="1680" y="45"/>
                </a:lnTo>
                <a:lnTo>
                  <a:pt x="1642" y="61"/>
                </a:lnTo>
                <a:lnTo>
                  <a:pt x="1631" y="62"/>
                </a:lnTo>
                <a:lnTo>
                  <a:pt x="1620" y="65"/>
                </a:lnTo>
                <a:lnTo>
                  <a:pt x="1606" y="65"/>
                </a:lnTo>
                <a:lnTo>
                  <a:pt x="1593" y="65"/>
                </a:lnTo>
                <a:lnTo>
                  <a:pt x="1584" y="78"/>
                </a:lnTo>
                <a:lnTo>
                  <a:pt x="1577" y="83"/>
                </a:lnTo>
                <a:lnTo>
                  <a:pt x="1572" y="90"/>
                </a:lnTo>
                <a:lnTo>
                  <a:pt x="1564" y="94"/>
                </a:lnTo>
                <a:lnTo>
                  <a:pt x="1557" y="99"/>
                </a:lnTo>
                <a:lnTo>
                  <a:pt x="1543" y="107"/>
                </a:lnTo>
                <a:close/>
              </a:path>
            </a:pathLst>
          </a:custGeom>
          <a:solidFill>
            <a:srgbClr val="FF9900"/>
          </a:solidFill>
          <a:ln w="6350">
            <a:solidFill>
              <a:srgbClr val="003366"/>
            </a:solidFill>
            <a:round/>
            <a:headEnd/>
            <a:tailEnd/>
          </a:ln>
        </p:spPr>
        <p:txBody>
          <a:bodyPr/>
          <a:lstStyle/>
          <a:p>
            <a:endParaRPr lang="el-GR"/>
          </a:p>
        </p:txBody>
      </p:sp>
      <p:sp>
        <p:nvSpPr>
          <p:cNvPr id="25617" name="Freeform 336"/>
          <p:cNvSpPr>
            <a:spLocks/>
          </p:cNvSpPr>
          <p:nvPr/>
        </p:nvSpPr>
        <p:spPr bwMode="auto">
          <a:xfrm>
            <a:off x="4440238" y="5014913"/>
            <a:ext cx="358775" cy="266700"/>
          </a:xfrm>
          <a:custGeom>
            <a:avLst/>
            <a:gdLst>
              <a:gd name="T0" fmla="*/ 2147483647 w 553"/>
              <a:gd name="T1" fmla="*/ 2147483647 h 416"/>
              <a:gd name="T2" fmla="*/ 2147483647 w 553"/>
              <a:gd name="T3" fmla="*/ 2147483647 h 416"/>
              <a:gd name="T4" fmla="*/ 2147483647 w 553"/>
              <a:gd name="T5" fmla="*/ 2147483647 h 416"/>
              <a:gd name="T6" fmla="*/ 2147483647 w 553"/>
              <a:gd name="T7" fmla="*/ 2147483647 h 416"/>
              <a:gd name="T8" fmla="*/ 2147483647 w 553"/>
              <a:gd name="T9" fmla="*/ 2147483647 h 416"/>
              <a:gd name="T10" fmla="*/ 2147483647 w 553"/>
              <a:gd name="T11" fmla="*/ 2147483647 h 416"/>
              <a:gd name="T12" fmla="*/ 2147483647 w 553"/>
              <a:gd name="T13" fmla="*/ 2147483647 h 416"/>
              <a:gd name="T14" fmla="*/ 2147483647 w 553"/>
              <a:gd name="T15" fmla="*/ 2147483647 h 416"/>
              <a:gd name="T16" fmla="*/ 2147483647 w 553"/>
              <a:gd name="T17" fmla="*/ 2147483647 h 416"/>
              <a:gd name="T18" fmla="*/ 2147483647 w 553"/>
              <a:gd name="T19" fmla="*/ 2147483647 h 416"/>
              <a:gd name="T20" fmla="*/ 2147483647 w 553"/>
              <a:gd name="T21" fmla="*/ 2147483647 h 416"/>
              <a:gd name="T22" fmla="*/ 2147483647 w 553"/>
              <a:gd name="T23" fmla="*/ 2147483647 h 416"/>
              <a:gd name="T24" fmla="*/ 2147483647 w 553"/>
              <a:gd name="T25" fmla="*/ 2147483647 h 416"/>
              <a:gd name="T26" fmla="*/ 2147483647 w 553"/>
              <a:gd name="T27" fmla="*/ 2147483647 h 416"/>
              <a:gd name="T28" fmla="*/ 2147483647 w 553"/>
              <a:gd name="T29" fmla="*/ 2147483647 h 416"/>
              <a:gd name="T30" fmla="*/ 2147483647 w 553"/>
              <a:gd name="T31" fmla="*/ 2147483647 h 416"/>
              <a:gd name="T32" fmla="*/ 2147483647 w 553"/>
              <a:gd name="T33" fmla="*/ 2147483647 h 416"/>
              <a:gd name="T34" fmla="*/ 2147483647 w 553"/>
              <a:gd name="T35" fmla="*/ 2147483647 h 416"/>
              <a:gd name="T36" fmla="*/ 2147483647 w 553"/>
              <a:gd name="T37" fmla="*/ 2147483647 h 416"/>
              <a:gd name="T38" fmla="*/ 2147483647 w 553"/>
              <a:gd name="T39" fmla="*/ 2147483647 h 416"/>
              <a:gd name="T40" fmla="*/ 2147483647 w 553"/>
              <a:gd name="T41" fmla="*/ 2147483647 h 416"/>
              <a:gd name="T42" fmla="*/ 2147483647 w 553"/>
              <a:gd name="T43" fmla="*/ 2147483647 h 416"/>
              <a:gd name="T44" fmla="*/ 2147483647 w 553"/>
              <a:gd name="T45" fmla="*/ 2147483647 h 416"/>
              <a:gd name="T46" fmla="*/ 2147483647 w 553"/>
              <a:gd name="T47" fmla="*/ 2147483647 h 416"/>
              <a:gd name="T48" fmla="*/ 2147483647 w 553"/>
              <a:gd name="T49" fmla="*/ 2147483647 h 416"/>
              <a:gd name="T50" fmla="*/ 2147483647 w 553"/>
              <a:gd name="T51" fmla="*/ 2147483647 h 416"/>
              <a:gd name="T52" fmla="*/ 2147483647 w 553"/>
              <a:gd name="T53" fmla="*/ 2147483647 h 416"/>
              <a:gd name="T54" fmla="*/ 2147483647 w 553"/>
              <a:gd name="T55" fmla="*/ 2147483647 h 416"/>
              <a:gd name="T56" fmla="*/ 2147483647 w 553"/>
              <a:gd name="T57" fmla="*/ 2147483647 h 416"/>
              <a:gd name="T58" fmla="*/ 2147483647 w 553"/>
              <a:gd name="T59" fmla="*/ 2147483647 h 416"/>
              <a:gd name="T60" fmla="*/ 2147483647 w 553"/>
              <a:gd name="T61" fmla="*/ 2147483647 h 416"/>
              <a:gd name="T62" fmla="*/ 2147483647 w 553"/>
              <a:gd name="T63" fmla="*/ 2147483647 h 416"/>
              <a:gd name="T64" fmla="*/ 2147483647 w 553"/>
              <a:gd name="T65" fmla="*/ 2147483647 h 416"/>
              <a:gd name="T66" fmla="*/ 2147483647 w 553"/>
              <a:gd name="T67" fmla="*/ 2147483647 h 416"/>
              <a:gd name="T68" fmla="*/ 2147483647 w 553"/>
              <a:gd name="T69" fmla="*/ 2147483647 h 416"/>
              <a:gd name="T70" fmla="*/ 2147483647 w 553"/>
              <a:gd name="T71" fmla="*/ 2147483647 h 416"/>
              <a:gd name="T72" fmla="*/ 2147483647 w 553"/>
              <a:gd name="T73" fmla="*/ 2147483647 h 416"/>
              <a:gd name="T74" fmla="*/ 2147483647 w 553"/>
              <a:gd name="T75" fmla="*/ 2147483647 h 416"/>
              <a:gd name="T76" fmla="*/ 2147483647 w 553"/>
              <a:gd name="T77" fmla="*/ 2147483647 h 416"/>
              <a:gd name="T78" fmla="*/ 2147483647 w 553"/>
              <a:gd name="T79" fmla="*/ 2147483647 h 416"/>
              <a:gd name="T80" fmla="*/ 2147483647 w 553"/>
              <a:gd name="T81" fmla="*/ 2147483647 h 416"/>
              <a:gd name="T82" fmla="*/ 2147483647 w 553"/>
              <a:gd name="T83" fmla="*/ 2147483647 h 416"/>
              <a:gd name="T84" fmla="*/ 2147483647 w 553"/>
              <a:gd name="T85" fmla="*/ 2147483647 h 416"/>
              <a:gd name="T86" fmla="*/ 2147483647 w 553"/>
              <a:gd name="T87" fmla="*/ 2147483647 h 416"/>
              <a:gd name="T88" fmla="*/ 2147483647 w 553"/>
              <a:gd name="T89" fmla="*/ 2147483647 h 416"/>
              <a:gd name="T90" fmla="*/ 2147483647 w 553"/>
              <a:gd name="T91" fmla="*/ 2147483647 h 416"/>
              <a:gd name="T92" fmla="*/ 2147483647 w 553"/>
              <a:gd name="T93" fmla="*/ 2147483647 h 416"/>
              <a:gd name="T94" fmla="*/ 2147483647 w 553"/>
              <a:gd name="T95" fmla="*/ 2147483647 h 416"/>
              <a:gd name="T96" fmla="*/ 2147483647 w 553"/>
              <a:gd name="T97" fmla="*/ 2147483647 h 416"/>
              <a:gd name="T98" fmla="*/ 2147483647 w 553"/>
              <a:gd name="T99" fmla="*/ 2147483647 h 416"/>
              <a:gd name="T100" fmla="*/ 2147483647 w 553"/>
              <a:gd name="T101" fmla="*/ 2147483647 h 416"/>
              <a:gd name="T102" fmla="*/ 2147483647 w 553"/>
              <a:gd name="T103" fmla="*/ 2147483647 h 416"/>
              <a:gd name="T104" fmla="*/ 2147483647 w 553"/>
              <a:gd name="T105" fmla="*/ 2147483647 h 416"/>
              <a:gd name="T106" fmla="*/ 2147483647 w 553"/>
              <a:gd name="T107" fmla="*/ 2147483647 h 416"/>
              <a:gd name="T108" fmla="*/ 2147483647 w 553"/>
              <a:gd name="T109" fmla="*/ 2147483647 h 416"/>
              <a:gd name="T110" fmla="*/ 2147483647 w 553"/>
              <a:gd name="T111" fmla="*/ 2147483647 h 416"/>
              <a:gd name="T112" fmla="*/ 2147483647 w 553"/>
              <a:gd name="T113" fmla="*/ 2147483647 h 416"/>
              <a:gd name="T114" fmla="*/ 2147483647 w 553"/>
              <a:gd name="T115" fmla="*/ 2147483647 h 416"/>
              <a:gd name="T116" fmla="*/ 2147483647 w 553"/>
              <a:gd name="T117" fmla="*/ 2147483647 h 416"/>
              <a:gd name="T118" fmla="*/ 2147483647 w 553"/>
              <a:gd name="T119" fmla="*/ 2147483647 h 4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53"/>
              <a:gd name="T181" fmla="*/ 0 h 416"/>
              <a:gd name="T182" fmla="*/ 553 w 553"/>
              <a:gd name="T183" fmla="*/ 416 h 4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53" h="416">
                <a:moveTo>
                  <a:pt x="52" y="98"/>
                </a:moveTo>
                <a:lnTo>
                  <a:pt x="0" y="81"/>
                </a:lnTo>
                <a:lnTo>
                  <a:pt x="5" y="70"/>
                </a:lnTo>
                <a:lnTo>
                  <a:pt x="6" y="65"/>
                </a:lnTo>
                <a:lnTo>
                  <a:pt x="9" y="61"/>
                </a:lnTo>
                <a:lnTo>
                  <a:pt x="11" y="51"/>
                </a:lnTo>
                <a:lnTo>
                  <a:pt x="13" y="43"/>
                </a:lnTo>
                <a:lnTo>
                  <a:pt x="10" y="31"/>
                </a:lnTo>
                <a:lnTo>
                  <a:pt x="10" y="23"/>
                </a:lnTo>
                <a:lnTo>
                  <a:pt x="11" y="15"/>
                </a:lnTo>
                <a:lnTo>
                  <a:pt x="15" y="10"/>
                </a:lnTo>
                <a:lnTo>
                  <a:pt x="19" y="4"/>
                </a:lnTo>
                <a:lnTo>
                  <a:pt x="26" y="2"/>
                </a:lnTo>
                <a:lnTo>
                  <a:pt x="33" y="0"/>
                </a:lnTo>
                <a:lnTo>
                  <a:pt x="42" y="2"/>
                </a:lnTo>
                <a:lnTo>
                  <a:pt x="56" y="6"/>
                </a:lnTo>
                <a:lnTo>
                  <a:pt x="63" y="10"/>
                </a:lnTo>
                <a:lnTo>
                  <a:pt x="71" y="16"/>
                </a:lnTo>
                <a:lnTo>
                  <a:pt x="80" y="31"/>
                </a:lnTo>
                <a:lnTo>
                  <a:pt x="84" y="40"/>
                </a:lnTo>
                <a:lnTo>
                  <a:pt x="90" y="52"/>
                </a:lnTo>
                <a:lnTo>
                  <a:pt x="96" y="61"/>
                </a:lnTo>
                <a:lnTo>
                  <a:pt x="103" y="66"/>
                </a:lnTo>
                <a:lnTo>
                  <a:pt x="115" y="74"/>
                </a:lnTo>
                <a:lnTo>
                  <a:pt x="124" y="80"/>
                </a:lnTo>
                <a:lnTo>
                  <a:pt x="132" y="88"/>
                </a:lnTo>
                <a:lnTo>
                  <a:pt x="137" y="96"/>
                </a:lnTo>
                <a:lnTo>
                  <a:pt x="141" y="104"/>
                </a:lnTo>
                <a:lnTo>
                  <a:pt x="148" y="118"/>
                </a:lnTo>
                <a:lnTo>
                  <a:pt x="161" y="137"/>
                </a:lnTo>
                <a:lnTo>
                  <a:pt x="179" y="156"/>
                </a:lnTo>
                <a:lnTo>
                  <a:pt x="205" y="182"/>
                </a:lnTo>
                <a:lnTo>
                  <a:pt x="207" y="184"/>
                </a:lnTo>
                <a:lnTo>
                  <a:pt x="213" y="188"/>
                </a:lnTo>
                <a:lnTo>
                  <a:pt x="224" y="195"/>
                </a:lnTo>
                <a:lnTo>
                  <a:pt x="239" y="197"/>
                </a:lnTo>
                <a:lnTo>
                  <a:pt x="256" y="199"/>
                </a:lnTo>
                <a:lnTo>
                  <a:pt x="263" y="196"/>
                </a:lnTo>
                <a:lnTo>
                  <a:pt x="271" y="195"/>
                </a:lnTo>
                <a:lnTo>
                  <a:pt x="284" y="192"/>
                </a:lnTo>
                <a:lnTo>
                  <a:pt x="293" y="187"/>
                </a:lnTo>
                <a:lnTo>
                  <a:pt x="297" y="184"/>
                </a:lnTo>
                <a:lnTo>
                  <a:pt x="302" y="183"/>
                </a:lnTo>
                <a:lnTo>
                  <a:pt x="312" y="175"/>
                </a:lnTo>
                <a:lnTo>
                  <a:pt x="325" y="172"/>
                </a:lnTo>
                <a:lnTo>
                  <a:pt x="338" y="174"/>
                </a:lnTo>
                <a:lnTo>
                  <a:pt x="355" y="179"/>
                </a:lnTo>
                <a:lnTo>
                  <a:pt x="367" y="183"/>
                </a:lnTo>
                <a:lnTo>
                  <a:pt x="383" y="184"/>
                </a:lnTo>
                <a:lnTo>
                  <a:pt x="399" y="183"/>
                </a:lnTo>
                <a:lnTo>
                  <a:pt x="419" y="182"/>
                </a:lnTo>
                <a:lnTo>
                  <a:pt x="428" y="179"/>
                </a:lnTo>
                <a:lnTo>
                  <a:pt x="436" y="179"/>
                </a:lnTo>
                <a:lnTo>
                  <a:pt x="443" y="180"/>
                </a:lnTo>
                <a:lnTo>
                  <a:pt x="448" y="186"/>
                </a:lnTo>
                <a:lnTo>
                  <a:pt x="449" y="188"/>
                </a:lnTo>
                <a:lnTo>
                  <a:pt x="451" y="194"/>
                </a:lnTo>
                <a:lnTo>
                  <a:pt x="449" y="199"/>
                </a:lnTo>
                <a:lnTo>
                  <a:pt x="445" y="205"/>
                </a:lnTo>
                <a:lnTo>
                  <a:pt x="440" y="209"/>
                </a:lnTo>
                <a:lnTo>
                  <a:pt x="437" y="215"/>
                </a:lnTo>
                <a:lnTo>
                  <a:pt x="437" y="225"/>
                </a:lnTo>
                <a:lnTo>
                  <a:pt x="439" y="229"/>
                </a:lnTo>
                <a:lnTo>
                  <a:pt x="443" y="235"/>
                </a:lnTo>
                <a:lnTo>
                  <a:pt x="447" y="239"/>
                </a:lnTo>
                <a:lnTo>
                  <a:pt x="453" y="244"/>
                </a:lnTo>
                <a:lnTo>
                  <a:pt x="473" y="258"/>
                </a:lnTo>
                <a:lnTo>
                  <a:pt x="485" y="270"/>
                </a:lnTo>
                <a:lnTo>
                  <a:pt x="500" y="285"/>
                </a:lnTo>
                <a:lnTo>
                  <a:pt x="498" y="295"/>
                </a:lnTo>
                <a:lnTo>
                  <a:pt x="497" y="298"/>
                </a:lnTo>
                <a:lnTo>
                  <a:pt x="497" y="302"/>
                </a:lnTo>
                <a:lnTo>
                  <a:pt x="494" y="310"/>
                </a:lnTo>
                <a:lnTo>
                  <a:pt x="490" y="313"/>
                </a:lnTo>
                <a:lnTo>
                  <a:pt x="488" y="314"/>
                </a:lnTo>
                <a:lnTo>
                  <a:pt x="486" y="317"/>
                </a:lnTo>
                <a:lnTo>
                  <a:pt x="477" y="325"/>
                </a:lnTo>
                <a:lnTo>
                  <a:pt x="470" y="327"/>
                </a:lnTo>
                <a:lnTo>
                  <a:pt x="468" y="332"/>
                </a:lnTo>
                <a:lnTo>
                  <a:pt x="467" y="338"/>
                </a:lnTo>
                <a:lnTo>
                  <a:pt x="470" y="344"/>
                </a:lnTo>
                <a:lnTo>
                  <a:pt x="482" y="355"/>
                </a:lnTo>
                <a:lnTo>
                  <a:pt x="542" y="389"/>
                </a:lnTo>
                <a:lnTo>
                  <a:pt x="549" y="395"/>
                </a:lnTo>
                <a:lnTo>
                  <a:pt x="553" y="400"/>
                </a:lnTo>
                <a:lnTo>
                  <a:pt x="553" y="401"/>
                </a:lnTo>
                <a:lnTo>
                  <a:pt x="553" y="404"/>
                </a:lnTo>
                <a:lnTo>
                  <a:pt x="551" y="409"/>
                </a:lnTo>
                <a:lnTo>
                  <a:pt x="547" y="409"/>
                </a:lnTo>
                <a:lnTo>
                  <a:pt x="545" y="411"/>
                </a:lnTo>
                <a:lnTo>
                  <a:pt x="537" y="413"/>
                </a:lnTo>
                <a:lnTo>
                  <a:pt x="530" y="413"/>
                </a:lnTo>
                <a:lnTo>
                  <a:pt x="526" y="413"/>
                </a:lnTo>
                <a:lnTo>
                  <a:pt x="523" y="414"/>
                </a:lnTo>
                <a:lnTo>
                  <a:pt x="515" y="414"/>
                </a:lnTo>
                <a:lnTo>
                  <a:pt x="512" y="414"/>
                </a:lnTo>
                <a:lnTo>
                  <a:pt x="509" y="416"/>
                </a:lnTo>
                <a:lnTo>
                  <a:pt x="500" y="414"/>
                </a:lnTo>
                <a:lnTo>
                  <a:pt x="493" y="414"/>
                </a:lnTo>
                <a:lnTo>
                  <a:pt x="481" y="412"/>
                </a:lnTo>
                <a:lnTo>
                  <a:pt x="472" y="407"/>
                </a:lnTo>
                <a:lnTo>
                  <a:pt x="468" y="401"/>
                </a:lnTo>
                <a:lnTo>
                  <a:pt x="463" y="393"/>
                </a:lnTo>
                <a:lnTo>
                  <a:pt x="459" y="388"/>
                </a:lnTo>
                <a:lnTo>
                  <a:pt x="452" y="383"/>
                </a:lnTo>
                <a:lnTo>
                  <a:pt x="447" y="380"/>
                </a:lnTo>
                <a:lnTo>
                  <a:pt x="420" y="370"/>
                </a:lnTo>
                <a:lnTo>
                  <a:pt x="387" y="366"/>
                </a:lnTo>
                <a:lnTo>
                  <a:pt x="382" y="364"/>
                </a:lnTo>
                <a:lnTo>
                  <a:pt x="378" y="362"/>
                </a:lnTo>
                <a:lnTo>
                  <a:pt x="373" y="359"/>
                </a:lnTo>
                <a:lnTo>
                  <a:pt x="363" y="356"/>
                </a:lnTo>
                <a:lnTo>
                  <a:pt x="351" y="356"/>
                </a:lnTo>
                <a:lnTo>
                  <a:pt x="341" y="355"/>
                </a:lnTo>
                <a:lnTo>
                  <a:pt x="334" y="356"/>
                </a:lnTo>
                <a:lnTo>
                  <a:pt x="328" y="359"/>
                </a:lnTo>
                <a:lnTo>
                  <a:pt x="326" y="364"/>
                </a:lnTo>
                <a:lnTo>
                  <a:pt x="289" y="383"/>
                </a:lnTo>
                <a:lnTo>
                  <a:pt x="275" y="387"/>
                </a:lnTo>
                <a:lnTo>
                  <a:pt x="264" y="388"/>
                </a:lnTo>
                <a:lnTo>
                  <a:pt x="255" y="387"/>
                </a:lnTo>
                <a:lnTo>
                  <a:pt x="248" y="384"/>
                </a:lnTo>
                <a:lnTo>
                  <a:pt x="202" y="397"/>
                </a:lnTo>
                <a:lnTo>
                  <a:pt x="197" y="399"/>
                </a:lnTo>
                <a:lnTo>
                  <a:pt x="193" y="401"/>
                </a:lnTo>
                <a:lnTo>
                  <a:pt x="185" y="403"/>
                </a:lnTo>
                <a:lnTo>
                  <a:pt x="177" y="400"/>
                </a:lnTo>
                <a:lnTo>
                  <a:pt x="169" y="393"/>
                </a:lnTo>
                <a:lnTo>
                  <a:pt x="169" y="380"/>
                </a:lnTo>
                <a:lnTo>
                  <a:pt x="168" y="371"/>
                </a:lnTo>
                <a:lnTo>
                  <a:pt x="164" y="362"/>
                </a:lnTo>
                <a:lnTo>
                  <a:pt x="158" y="356"/>
                </a:lnTo>
                <a:lnTo>
                  <a:pt x="146" y="342"/>
                </a:lnTo>
                <a:lnTo>
                  <a:pt x="138" y="331"/>
                </a:lnTo>
                <a:lnTo>
                  <a:pt x="129" y="325"/>
                </a:lnTo>
                <a:lnTo>
                  <a:pt x="121" y="321"/>
                </a:lnTo>
                <a:lnTo>
                  <a:pt x="111" y="319"/>
                </a:lnTo>
                <a:lnTo>
                  <a:pt x="101" y="322"/>
                </a:lnTo>
                <a:lnTo>
                  <a:pt x="63" y="338"/>
                </a:lnTo>
                <a:lnTo>
                  <a:pt x="52" y="339"/>
                </a:lnTo>
                <a:lnTo>
                  <a:pt x="41" y="342"/>
                </a:lnTo>
                <a:lnTo>
                  <a:pt x="27" y="342"/>
                </a:lnTo>
                <a:lnTo>
                  <a:pt x="14" y="342"/>
                </a:lnTo>
                <a:lnTo>
                  <a:pt x="15" y="328"/>
                </a:lnTo>
                <a:lnTo>
                  <a:pt x="15" y="319"/>
                </a:lnTo>
                <a:lnTo>
                  <a:pt x="15" y="311"/>
                </a:lnTo>
                <a:lnTo>
                  <a:pt x="14" y="306"/>
                </a:lnTo>
                <a:lnTo>
                  <a:pt x="14" y="302"/>
                </a:lnTo>
                <a:lnTo>
                  <a:pt x="13" y="294"/>
                </a:lnTo>
                <a:lnTo>
                  <a:pt x="11" y="282"/>
                </a:lnTo>
                <a:lnTo>
                  <a:pt x="18" y="276"/>
                </a:lnTo>
                <a:lnTo>
                  <a:pt x="25" y="269"/>
                </a:lnTo>
                <a:lnTo>
                  <a:pt x="31" y="265"/>
                </a:lnTo>
                <a:lnTo>
                  <a:pt x="35" y="262"/>
                </a:lnTo>
                <a:lnTo>
                  <a:pt x="38" y="262"/>
                </a:lnTo>
                <a:lnTo>
                  <a:pt x="45" y="253"/>
                </a:lnTo>
                <a:lnTo>
                  <a:pt x="50" y="245"/>
                </a:lnTo>
                <a:lnTo>
                  <a:pt x="52" y="239"/>
                </a:lnTo>
                <a:lnTo>
                  <a:pt x="55" y="235"/>
                </a:lnTo>
                <a:lnTo>
                  <a:pt x="52" y="228"/>
                </a:lnTo>
                <a:lnTo>
                  <a:pt x="49" y="227"/>
                </a:lnTo>
                <a:lnTo>
                  <a:pt x="43" y="227"/>
                </a:lnTo>
                <a:lnTo>
                  <a:pt x="8" y="207"/>
                </a:lnTo>
                <a:lnTo>
                  <a:pt x="38" y="175"/>
                </a:lnTo>
                <a:lnTo>
                  <a:pt x="42" y="172"/>
                </a:lnTo>
                <a:lnTo>
                  <a:pt x="46" y="170"/>
                </a:lnTo>
                <a:lnTo>
                  <a:pt x="49" y="164"/>
                </a:lnTo>
                <a:lnTo>
                  <a:pt x="50" y="162"/>
                </a:lnTo>
                <a:lnTo>
                  <a:pt x="52" y="160"/>
                </a:lnTo>
                <a:lnTo>
                  <a:pt x="52" y="156"/>
                </a:lnTo>
                <a:lnTo>
                  <a:pt x="54" y="154"/>
                </a:lnTo>
                <a:lnTo>
                  <a:pt x="54" y="150"/>
                </a:lnTo>
                <a:lnTo>
                  <a:pt x="55" y="147"/>
                </a:lnTo>
                <a:lnTo>
                  <a:pt x="55" y="138"/>
                </a:lnTo>
                <a:lnTo>
                  <a:pt x="55" y="130"/>
                </a:lnTo>
                <a:lnTo>
                  <a:pt x="58" y="122"/>
                </a:lnTo>
                <a:lnTo>
                  <a:pt x="60" y="117"/>
                </a:lnTo>
                <a:lnTo>
                  <a:pt x="62" y="108"/>
                </a:lnTo>
                <a:lnTo>
                  <a:pt x="59" y="101"/>
                </a:lnTo>
                <a:lnTo>
                  <a:pt x="55" y="98"/>
                </a:lnTo>
                <a:lnTo>
                  <a:pt x="52" y="98"/>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18" name="Freeform 337"/>
          <p:cNvSpPr>
            <a:spLocks/>
          </p:cNvSpPr>
          <p:nvPr/>
        </p:nvSpPr>
        <p:spPr bwMode="auto">
          <a:xfrm>
            <a:off x="4646613" y="5381625"/>
            <a:ext cx="127000" cy="98425"/>
          </a:xfrm>
          <a:custGeom>
            <a:avLst/>
            <a:gdLst>
              <a:gd name="T0" fmla="*/ 2147483647 w 196"/>
              <a:gd name="T1" fmla="*/ 2147483647 h 153"/>
              <a:gd name="T2" fmla="*/ 2147483647 w 196"/>
              <a:gd name="T3" fmla="*/ 2147483647 h 153"/>
              <a:gd name="T4" fmla="*/ 2147483647 w 196"/>
              <a:gd name="T5" fmla="*/ 2147483647 h 153"/>
              <a:gd name="T6" fmla="*/ 2147483647 w 196"/>
              <a:gd name="T7" fmla="*/ 2147483647 h 153"/>
              <a:gd name="T8" fmla="*/ 2147483647 w 196"/>
              <a:gd name="T9" fmla="*/ 2147483647 h 153"/>
              <a:gd name="T10" fmla="*/ 2147483647 w 196"/>
              <a:gd name="T11" fmla="*/ 2147483647 h 153"/>
              <a:gd name="T12" fmla="*/ 2147483647 w 196"/>
              <a:gd name="T13" fmla="*/ 2147483647 h 153"/>
              <a:gd name="T14" fmla="*/ 2147483647 w 196"/>
              <a:gd name="T15" fmla="*/ 2147483647 h 153"/>
              <a:gd name="T16" fmla="*/ 2147483647 w 196"/>
              <a:gd name="T17" fmla="*/ 2147483647 h 153"/>
              <a:gd name="T18" fmla="*/ 2147483647 w 196"/>
              <a:gd name="T19" fmla="*/ 2147483647 h 153"/>
              <a:gd name="T20" fmla="*/ 2147483647 w 196"/>
              <a:gd name="T21" fmla="*/ 2147483647 h 153"/>
              <a:gd name="T22" fmla="*/ 2147483647 w 196"/>
              <a:gd name="T23" fmla="*/ 2147483647 h 153"/>
              <a:gd name="T24" fmla="*/ 2147483647 w 196"/>
              <a:gd name="T25" fmla="*/ 2147483647 h 153"/>
              <a:gd name="T26" fmla="*/ 2147483647 w 196"/>
              <a:gd name="T27" fmla="*/ 2147483647 h 153"/>
              <a:gd name="T28" fmla="*/ 2147483647 w 196"/>
              <a:gd name="T29" fmla="*/ 2147483647 h 153"/>
              <a:gd name="T30" fmla="*/ 2147483647 w 196"/>
              <a:gd name="T31" fmla="*/ 2147483647 h 153"/>
              <a:gd name="T32" fmla="*/ 2147483647 w 196"/>
              <a:gd name="T33" fmla="*/ 2147483647 h 153"/>
              <a:gd name="T34" fmla="*/ 2147483647 w 196"/>
              <a:gd name="T35" fmla="*/ 2147483647 h 153"/>
              <a:gd name="T36" fmla="*/ 2147483647 w 196"/>
              <a:gd name="T37" fmla="*/ 2147483647 h 153"/>
              <a:gd name="T38" fmla="*/ 2147483647 w 196"/>
              <a:gd name="T39" fmla="*/ 2147483647 h 153"/>
              <a:gd name="T40" fmla="*/ 2147483647 w 196"/>
              <a:gd name="T41" fmla="*/ 2147483647 h 153"/>
              <a:gd name="T42" fmla="*/ 2147483647 w 196"/>
              <a:gd name="T43" fmla="*/ 2147483647 h 153"/>
              <a:gd name="T44" fmla="*/ 2147483647 w 196"/>
              <a:gd name="T45" fmla="*/ 2147483647 h 153"/>
              <a:gd name="T46" fmla="*/ 2147483647 w 196"/>
              <a:gd name="T47" fmla="*/ 2147483647 h 153"/>
              <a:gd name="T48" fmla="*/ 2147483647 w 196"/>
              <a:gd name="T49" fmla="*/ 2147483647 h 153"/>
              <a:gd name="T50" fmla="*/ 2147483647 w 196"/>
              <a:gd name="T51" fmla="*/ 2147483647 h 153"/>
              <a:gd name="T52" fmla="*/ 2147483647 w 196"/>
              <a:gd name="T53" fmla="*/ 2147483647 h 153"/>
              <a:gd name="T54" fmla="*/ 2147483647 w 196"/>
              <a:gd name="T55" fmla="*/ 2147483647 h 153"/>
              <a:gd name="T56" fmla="*/ 2147483647 w 196"/>
              <a:gd name="T57" fmla="*/ 2147483647 h 153"/>
              <a:gd name="T58" fmla="*/ 2147483647 w 196"/>
              <a:gd name="T59" fmla="*/ 2147483647 h 153"/>
              <a:gd name="T60" fmla="*/ 2147483647 w 196"/>
              <a:gd name="T61" fmla="*/ 2147483647 h 153"/>
              <a:gd name="T62" fmla="*/ 2147483647 w 196"/>
              <a:gd name="T63" fmla="*/ 2147483647 h 153"/>
              <a:gd name="T64" fmla="*/ 2147483647 w 196"/>
              <a:gd name="T65" fmla="*/ 2147483647 h 153"/>
              <a:gd name="T66" fmla="*/ 2147483647 w 196"/>
              <a:gd name="T67" fmla="*/ 2147483647 h 153"/>
              <a:gd name="T68" fmla="*/ 2147483647 w 196"/>
              <a:gd name="T69" fmla="*/ 2147483647 h 153"/>
              <a:gd name="T70" fmla="*/ 2147483647 w 196"/>
              <a:gd name="T71" fmla="*/ 2147483647 h 153"/>
              <a:gd name="T72" fmla="*/ 2147483647 w 196"/>
              <a:gd name="T73" fmla="*/ 2147483647 h 153"/>
              <a:gd name="T74" fmla="*/ 2147483647 w 196"/>
              <a:gd name="T75" fmla="*/ 2147483647 h 153"/>
              <a:gd name="T76" fmla="*/ 0 w 196"/>
              <a:gd name="T77" fmla="*/ 0 h 153"/>
              <a:gd name="T78" fmla="*/ 2147483647 w 196"/>
              <a:gd name="T79" fmla="*/ 2147483647 h 1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6"/>
              <a:gd name="T121" fmla="*/ 0 h 153"/>
              <a:gd name="T122" fmla="*/ 196 w 196"/>
              <a:gd name="T123" fmla="*/ 153 h 1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6" h="153">
                <a:moveTo>
                  <a:pt x="52" y="56"/>
                </a:moveTo>
                <a:lnTo>
                  <a:pt x="55" y="58"/>
                </a:lnTo>
                <a:lnTo>
                  <a:pt x="56" y="60"/>
                </a:lnTo>
                <a:lnTo>
                  <a:pt x="59" y="62"/>
                </a:lnTo>
                <a:lnTo>
                  <a:pt x="67" y="70"/>
                </a:lnTo>
                <a:lnTo>
                  <a:pt x="72" y="77"/>
                </a:lnTo>
                <a:lnTo>
                  <a:pt x="78" y="85"/>
                </a:lnTo>
                <a:lnTo>
                  <a:pt x="88" y="98"/>
                </a:lnTo>
                <a:lnTo>
                  <a:pt x="92" y="103"/>
                </a:lnTo>
                <a:lnTo>
                  <a:pt x="97" y="110"/>
                </a:lnTo>
                <a:lnTo>
                  <a:pt x="101" y="111"/>
                </a:lnTo>
                <a:lnTo>
                  <a:pt x="106" y="111"/>
                </a:lnTo>
                <a:lnTo>
                  <a:pt x="115" y="112"/>
                </a:lnTo>
                <a:lnTo>
                  <a:pt x="131" y="131"/>
                </a:lnTo>
                <a:lnTo>
                  <a:pt x="151" y="144"/>
                </a:lnTo>
                <a:lnTo>
                  <a:pt x="160" y="148"/>
                </a:lnTo>
                <a:lnTo>
                  <a:pt x="171" y="151"/>
                </a:lnTo>
                <a:lnTo>
                  <a:pt x="196" y="153"/>
                </a:lnTo>
                <a:lnTo>
                  <a:pt x="163" y="115"/>
                </a:lnTo>
                <a:lnTo>
                  <a:pt x="160" y="103"/>
                </a:lnTo>
                <a:lnTo>
                  <a:pt x="162" y="91"/>
                </a:lnTo>
                <a:lnTo>
                  <a:pt x="160" y="82"/>
                </a:lnTo>
                <a:lnTo>
                  <a:pt x="156" y="75"/>
                </a:lnTo>
                <a:lnTo>
                  <a:pt x="151" y="71"/>
                </a:lnTo>
                <a:lnTo>
                  <a:pt x="142" y="65"/>
                </a:lnTo>
                <a:lnTo>
                  <a:pt x="134" y="57"/>
                </a:lnTo>
                <a:lnTo>
                  <a:pt x="127" y="48"/>
                </a:lnTo>
                <a:lnTo>
                  <a:pt x="122" y="36"/>
                </a:lnTo>
                <a:lnTo>
                  <a:pt x="118" y="29"/>
                </a:lnTo>
                <a:lnTo>
                  <a:pt x="115" y="25"/>
                </a:lnTo>
                <a:lnTo>
                  <a:pt x="108" y="26"/>
                </a:lnTo>
                <a:lnTo>
                  <a:pt x="98" y="33"/>
                </a:lnTo>
                <a:lnTo>
                  <a:pt x="94" y="37"/>
                </a:lnTo>
                <a:lnTo>
                  <a:pt x="86" y="37"/>
                </a:lnTo>
                <a:lnTo>
                  <a:pt x="78" y="36"/>
                </a:lnTo>
                <a:lnTo>
                  <a:pt x="68" y="29"/>
                </a:lnTo>
                <a:lnTo>
                  <a:pt x="57" y="21"/>
                </a:lnTo>
                <a:lnTo>
                  <a:pt x="15" y="4"/>
                </a:lnTo>
                <a:lnTo>
                  <a:pt x="0" y="0"/>
                </a:lnTo>
                <a:lnTo>
                  <a:pt x="52" y="56"/>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19" name="Freeform 338"/>
          <p:cNvSpPr>
            <a:spLocks/>
          </p:cNvSpPr>
          <p:nvPr/>
        </p:nvSpPr>
        <p:spPr bwMode="auto">
          <a:xfrm>
            <a:off x="4487863" y="2225675"/>
            <a:ext cx="25400" cy="28575"/>
          </a:xfrm>
          <a:custGeom>
            <a:avLst/>
            <a:gdLst>
              <a:gd name="T0" fmla="*/ 2147483647 w 39"/>
              <a:gd name="T1" fmla="*/ 2147483647 h 45"/>
              <a:gd name="T2" fmla="*/ 2147483647 w 39"/>
              <a:gd name="T3" fmla="*/ 2147483647 h 45"/>
              <a:gd name="T4" fmla="*/ 2147483647 w 39"/>
              <a:gd name="T5" fmla="*/ 2147483647 h 45"/>
              <a:gd name="T6" fmla="*/ 2147483647 w 39"/>
              <a:gd name="T7" fmla="*/ 2147483647 h 45"/>
              <a:gd name="T8" fmla="*/ 2147483647 w 39"/>
              <a:gd name="T9" fmla="*/ 2147483647 h 45"/>
              <a:gd name="T10" fmla="*/ 2147483647 w 39"/>
              <a:gd name="T11" fmla="*/ 2147483647 h 45"/>
              <a:gd name="T12" fmla="*/ 2147483647 w 39"/>
              <a:gd name="T13" fmla="*/ 2147483647 h 45"/>
              <a:gd name="T14" fmla="*/ 2147483647 w 39"/>
              <a:gd name="T15" fmla="*/ 2147483647 h 45"/>
              <a:gd name="T16" fmla="*/ 2147483647 w 39"/>
              <a:gd name="T17" fmla="*/ 2147483647 h 45"/>
              <a:gd name="T18" fmla="*/ 2147483647 w 39"/>
              <a:gd name="T19" fmla="*/ 2147483647 h 45"/>
              <a:gd name="T20" fmla="*/ 2147483647 w 39"/>
              <a:gd name="T21" fmla="*/ 0 h 45"/>
              <a:gd name="T22" fmla="*/ 2147483647 w 39"/>
              <a:gd name="T23" fmla="*/ 0 h 45"/>
              <a:gd name="T24" fmla="*/ 2147483647 w 39"/>
              <a:gd name="T25" fmla="*/ 2147483647 h 45"/>
              <a:gd name="T26" fmla="*/ 2147483647 w 39"/>
              <a:gd name="T27" fmla="*/ 2147483647 h 45"/>
              <a:gd name="T28" fmla="*/ 2147483647 w 39"/>
              <a:gd name="T29" fmla="*/ 2147483647 h 45"/>
              <a:gd name="T30" fmla="*/ 0 w 39"/>
              <a:gd name="T31" fmla="*/ 2147483647 h 45"/>
              <a:gd name="T32" fmla="*/ 2147483647 w 39"/>
              <a:gd name="T33" fmla="*/ 2147483647 h 45"/>
              <a:gd name="T34" fmla="*/ 2147483647 w 39"/>
              <a:gd name="T35" fmla="*/ 2147483647 h 45"/>
              <a:gd name="T36" fmla="*/ 2147483647 w 39"/>
              <a:gd name="T37" fmla="*/ 2147483647 h 45"/>
              <a:gd name="T38" fmla="*/ 2147483647 w 39"/>
              <a:gd name="T39" fmla="*/ 2147483647 h 45"/>
              <a:gd name="T40" fmla="*/ 2147483647 w 39"/>
              <a:gd name="T41" fmla="*/ 2147483647 h 45"/>
              <a:gd name="T42" fmla="*/ 2147483647 w 39"/>
              <a:gd name="T43" fmla="*/ 2147483647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45"/>
              <a:gd name="T68" fmla="*/ 39 w 39"/>
              <a:gd name="T69" fmla="*/ 45 h 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45">
                <a:moveTo>
                  <a:pt x="31" y="45"/>
                </a:moveTo>
                <a:lnTo>
                  <a:pt x="33" y="42"/>
                </a:lnTo>
                <a:lnTo>
                  <a:pt x="36" y="41"/>
                </a:lnTo>
                <a:lnTo>
                  <a:pt x="39" y="38"/>
                </a:lnTo>
                <a:lnTo>
                  <a:pt x="37" y="28"/>
                </a:lnTo>
                <a:lnTo>
                  <a:pt x="36" y="20"/>
                </a:lnTo>
                <a:lnTo>
                  <a:pt x="33" y="13"/>
                </a:lnTo>
                <a:lnTo>
                  <a:pt x="31" y="9"/>
                </a:lnTo>
                <a:lnTo>
                  <a:pt x="25" y="4"/>
                </a:lnTo>
                <a:lnTo>
                  <a:pt x="21" y="1"/>
                </a:lnTo>
                <a:lnTo>
                  <a:pt x="11" y="0"/>
                </a:lnTo>
                <a:lnTo>
                  <a:pt x="8" y="0"/>
                </a:lnTo>
                <a:lnTo>
                  <a:pt x="7" y="3"/>
                </a:lnTo>
                <a:lnTo>
                  <a:pt x="4" y="5"/>
                </a:lnTo>
                <a:lnTo>
                  <a:pt x="3" y="11"/>
                </a:lnTo>
                <a:lnTo>
                  <a:pt x="0" y="16"/>
                </a:lnTo>
                <a:lnTo>
                  <a:pt x="2" y="22"/>
                </a:lnTo>
                <a:lnTo>
                  <a:pt x="7" y="30"/>
                </a:lnTo>
                <a:lnTo>
                  <a:pt x="18" y="38"/>
                </a:lnTo>
                <a:lnTo>
                  <a:pt x="23" y="44"/>
                </a:lnTo>
                <a:lnTo>
                  <a:pt x="25" y="45"/>
                </a:lnTo>
                <a:lnTo>
                  <a:pt x="31" y="45"/>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20" name="Freeform 339"/>
          <p:cNvSpPr>
            <a:spLocks/>
          </p:cNvSpPr>
          <p:nvPr/>
        </p:nvSpPr>
        <p:spPr bwMode="auto">
          <a:xfrm>
            <a:off x="3432175" y="5191125"/>
            <a:ext cx="177800" cy="173038"/>
          </a:xfrm>
          <a:custGeom>
            <a:avLst/>
            <a:gdLst>
              <a:gd name="T0" fmla="*/ 2147483647 w 275"/>
              <a:gd name="T1" fmla="*/ 2147483647 h 269"/>
              <a:gd name="T2" fmla="*/ 2147483647 w 275"/>
              <a:gd name="T3" fmla="*/ 2147483647 h 269"/>
              <a:gd name="T4" fmla="*/ 2147483647 w 275"/>
              <a:gd name="T5" fmla="*/ 2147483647 h 269"/>
              <a:gd name="T6" fmla="*/ 2147483647 w 275"/>
              <a:gd name="T7" fmla="*/ 2147483647 h 269"/>
              <a:gd name="T8" fmla="*/ 2147483647 w 275"/>
              <a:gd name="T9" fmla="*/ 2147483647 h 269"/>
              <a:gd name="T10" fmla="*/ 2147483647 w 275"/>
              <a:gd name="T11" fmla="*/ 2147483647 h 269"/>
              <a:gd name="T12" fmla="*/ 2147483647 w 275"/>
              <a:gd name="T13" fmla="*/ 2147483647 h 269"/>
              <a:gd name="T14" fmla="*/ 2147483647 w 275"/>
              <a:gd name="T15" fmla="*/ 2147483647 h 269"/>
              <a:gd name="T16" fmla="*/ 2147483647 w 275"/>
              <a:gd name="T17" fmla="*/ 2147483647 h 269"/>
              <a:gd name="T18" fmla="*/ 2147483647 w 275"/>
              <a:gd name="T19" fmla="*/ 2147483647 h 269"/>
              <a:gd name="T20" fmla="*/ 2147483647 w 275"/>
              <a:gd name="T21" fmla="*/ 2147483647 h 269"/>
              <a:gd name="T22" fmla="*/ 2147483647 w 275"/>
              <a:gd name="T23" fmla="*/ 2147483647 h 269"/>
              <a:gd name="T24" fmla="*/ 2147483647 w 275"/>
              <a:gd name="T25" fmla="*/ 2147483647 h 269"/>
              <a:gd name="T26" fmla="*/ 2147483647 w 275"/>
              <a:gd name="T27" fmla="*/ 2147483647 h 269"/>
              <a:gd name="T28" fmla="*/ 2147483647 w 275"/>
              <a:gd name="T29" fmla="*/ 2147483647 h 269"/>
              <a:gd name="T30" fmla="*/ 2147483647 w 275"/>
              <a:gd name="T31" fmla="*/ 2147483647 h 269"/>
              <a:gd name="T32" fmla="*/ 2147483647 w 275"/>
              <a:gd name="T33" fmla="*/ 2147483647 h 269"/>
              <a:gd name="T34" fmla="*/ 2147483647 w 275"/>
              <a:gd name="T35" fmla="*/ 2147483647 h 269"/>
              <a:gd name="T36" fmla="*/ 2147483647 w 275"/>
              <a:gd name="T37" fmla="*/ 2147483647 h 269"/>
              <a:gd name="T38" fmla="*/ 2147483647 w 275"/>
              <a:gd name="T39" fmla="*/ 2147483647 h 269"/>
              <a:gd name="T40" fmla="*/ 2147483647 w 275"/>
              <a:gd name="T41" fmla="*/ 2147483647 h 269"/>
              <a:gd name="T42" fmla="*/ 2147483647 w 275"/>
              <a:gd name="T43" fmla="*/ 2147483647 h 269"/>
              <a:gd name="T44" fmla="*/ 2147483647 w 275"/>
              <a:gd name="T45" fmla="*/ 2147483647 h 269"/>
              <a:gd name="T46" fmla="*/ 2147483647 w 275"/>
              <a:gd name="T47" fmla="*/ 2147483647 h 269"/>
              <a:gd name="T48" fmla="*/ 2147483647 w 275"/>
              <a:gd name="T49" fmla="*/ 2147483647 h 269"/>
              <a:gd name="T50" fmla="*/ 2147483647 w 275"/>
              <a:gd name="T51" fmla="*/ 2147483647 h 269"/>
              <a:gd name="T52" fmla="*/ 2147483647 w 275"/>
              <a:gd name="T53" fmla="*/ 2147483647 h 269"/>
              <a:gd name="T54" fmla="*/ 2147483647 w 275"/>
              <a:gd name="T55" fmla="*/ 2147483647 h 269"/>
              <a:gd name="T56" fmla="*/ 2147483647 w 275"/>
              <a:gd name="T57" fmla="*/ 2147483647 h 269"/>
              <a:gd name="T58" fmla="*/ 2147483647 w 275"/>
              <a:gd name="T59" fmla="*/ 2147483647 h 269"/>
              <a:gd name="T60" fmla="*/ 2147483647 w 275"/>
              <a:gd name="T61" fmla="*/ 2147483647 h 269"/>
              <a:gd name="T62" fmla="*/ 2147483647 w 275"/>
              <a:gd name="T63" fmla="*/ 2147483647 h 269"/>
              <a:gd name="T64" fmla="*/ 2147483647 w 275"/>
              <a:gd name="T65" fmla="*/ 2147483647 h 269"/>
              <a:gd name="T66" fmla="*/ 2147483647 w 275"/>
              <a:gd name="T67" fmla="*/ 2147483647 h 269"/>
              <a:gd name="T68" fmla="*/ 2147483647 w 275"/>
              <a:gd name="T69" fmla="*/ 2147483647 h 269"/>
              <a:gd name="T70" fmla="*/ 2147483647 w 275"/>
              <a:gd name="T71" fmla="*/ 2147483647 h 269"/>
              <a:gd name="T72" fmla="*/ 2147483647 w 275"/>
              <a:gd name="T73" fmla="*/ 2147483647 h 269"/>
              <a:gd name="T74" fmla="*/ 2147483647 w 275"/>
              <a:gd name="T75" fmla="*/ 2147483647 h 269"/>
              <a:gd name="T76" fmla="*/ 2147483647 w 275"/>
              <a:gd name="T77" fmla="*/ 2147483647 h 269"/>
              <a:gd name="T78" fmla="*/ 2147483647 w 275"/>
              <a:gd name="T79" fmla="*/ 2147483647 h 269"/>
              <a:gd name="T80" fmla="*/ 2147483647 w 275"/>
              <a:gd name="T81" fmla="*/ 2147483647 h 269"/>
              <a:gd name="T82" fmla="*/ 2147483647 w 275"/>
              <a:gd name="T83" fmla="*/ 2147483647 h 269"/>
              <a:gd name="T84" fmla="*/ 2147483647 w 275"/>
              <a:gd name="T85" fmla="*/ 2147483647 h 269"/>
              <a:gd name="T86" fmla="*/ 2147483647 w 275"/>
              <a:gd name="T87" fmla="*/ 2147483647 h 269"/>
              <a:gd name="T88" fmla="*/ 2147483647 w 275"/>
              <a:gd name="T89" fmla="*/ 2147483647 h 269"/>
              <a:gd name="T90" fmla="*/ 2147483647 w 275"/>
              <a:gd name="T91" fmla="*/ 2147483647 h 269"/>
              <a:gd name="T92" fmla="*/ 2147483647 w 275"/>
              <a:gd name="T93" fmla="*/ 2147483647 h 269"/>
              <a:gd name="T94" fmla="*/ 2147483647 w 275"/>
              <a:gd name="T95" fmla="*/ 2147483647 h 269"/>
              <a:gd name="T96" fmla="*/ 2147483647 w 275"/>
              <a:gd name="T97" fmla="*/ 2147483647 h 269"/>
              <a:gd name="T98" fmla="*/ 2147483647 w 275"/>
              <a:gd name="T99" fmla="*/ 2147483647 h 269"/>
              <a:gd name="T100" fmla="*/ 2147483647 w 275"/>
              <a:gd name="T101" fmla="*/ 2147483647 h 269"/>
              <a:gd name="T102" fmla="*/ 2147483647 w 275"/>
              <a:gd name="T103" fmla="*/ 2147483647 h 269"/>
              <a:gd name="T104" fmla="*/ 2147483647 w 275"/>
              <a:gd name="T105" fmla="*/ 2147483647 h 269"/>
              <a:gd name="T106" fmla="*/ 2147483647 w 275"/>
              <a:gd name="T107" fmla="*/ 2147483647 h 269"/>
              <a:gd name="T108" fmla="*/ 2147483647 w 275"/>
              <a:gd name="T109" fmla="*/ 2147483647 h 269"/>
              <a:gd name="T110" fmla="*/ 2147483647 w 275"/>
              <a:gd name="T111" fmla="*/ 0 h 2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5"/>
              <a:gd name="T169" fmla="*/ 0 h 269"/>
              <a:gd name="T170" fmla="*/ 275 w 275"/>
              <a:gd name="T171" fmla="*/ 269 h 2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5" h="269">
                <a:moveTo>
                  <a:pt x="86" y="1"/>
                </a:moveTo>
                <a:lnTo>
                  <a:pt x="80" y="9"/>
                </a:lnTo>
                <a:lnTo>
                  <a:pt x="77" y="20"/>
                </a:lnTo>
                <a:lnTo>
                  <a:pt x="74" y="28"/>
                </a:lnTo>
                <a:lnTo>
                  <a:pt x="69" y="32"/>
                </a:lnTo>
                <a:lnTo>
                  <a:pt x="66" y="32"/>
                </a:lnTo>
                <a:lnTo>
                  <a:pt x="65" y="32"/>
                </a:lnTo>
                <a:lnTo>
                  <a:pt x="65" y="33"/>
                </a:lnTo>
                <a:lnTo>
                  <a:pt x="44" y="49"/>
                </a:lnTo>
                <a:lnTo>
                  <a:pt x="37" y="69"/>
                </a:lnTo>
                <a:lnTo>
                  <a:pt x="45" y="97"/>
                </a:lnTo>
                <a:lnTo>
                  <a:pt x="45" y="98"/>
                </a:lnTo>
                <a:lnTo>
                  <a:pt x="47" y="100"/>
                </a:lnTo>
                <a:lnTo>
                  <a:pt x="49" y="106"/>
                </a:lnTo>
                <a:lnTo>
                  <a:pt x="49" y="110"/>
                </a:lnTo>
                <a:lnTo>
                  <a:pt x="51" y="115"/>
                </a:lnTo>
                <a:lnTo>
                  <a:pt x="49" y="118"/>
                </a:lnTo>
                <a:lnTo>
                  <a:pt x="48" y="118"/>
                </a:lnTo>
                <a:lnTo>
                  <a:pt x="48" y="119"/>
                </a:lnTo>
                <a:lnTo>
                  <a:pt x="48" y="122"/>
                </a:lnTo>
                <a:lnTo>
                  <a:pt x="45" y="124"/>
                </a:lnTo>
                <a:lnTo>
                  <a:pt x="43" y="128"/>
                </a:lnTo>
                <a:lnTo>
                  <a:pt x="29" y="136"/>
                </a:lnTo>
                <a:lnTo>
                  <a:pt x="21" y="144"/>
                </a:lnTo>
                <a:lnTo>
                  <a:pt x="17" y="152"/>
                </a:lnTo>
                <a:lnTo>
                  <a:pt x="19" y="163"/>
                </a:lnTo>
                <a:lnTo>
                  <a:pt x="17" y="173"/>
                </a:lnTo>
                <a:lnTo>
                  <a:pt x="16" y="184"/>
                </a:lnTo>
                <a:lnTo>
                  <a:pt x="10" y="192"/>
                </a:lnTo>
                <a:lnTo>
                  <a:pt x="3" y="200"/>
                </a:lnTo>
                <a:lnTo>
                  <a:pt x="0" y="204"/>
                </a:lnTo>
                <a:lnTo>
                  <a:pt x="2" y="208"/>
                </a:lnTo>
                <a:lnTo>
                  <a:pt x="3" y="209"/>
                </a:lnTo>
                <a:lnTo>
                  <a:pt x="7" y="212"/>
                </a:lnTo>
                <a:lnTo>
                  <a:pt x="11" y="210"/>
                </a:lnTo>
                <a:lnTo>
                  <a:pt x="19" y="210"/>
                </a:lnTo>
                <a:lnTo>
                  <a:pt x="27" y="208"/>
                </a:lnTo>
                <a:lnTo>
                  <a:pt x="37" y="206"/>
                </a:lnTo>
                <a:lnTo>
                  <a:pt x="37" y="205"/>
                </a:lnTo>
                <a:lnTo>
                  <a:pt x="39" y="206"/>
                </a:lnTo>
                <a:lnTo>
                  <a:pt x="39" y="210"/>
                </a:lnTo>
                <a:lnTo>
                  <a:pt x="36" y="213"/>
                </a:lnTo>
                <a:lnTo>
                  <a:pt x="33" y="218"/>
                </a:lnTo>
                <a:lnTo>
                  <a:pt x="27" y="230"/>
                </a:lnTo>
                <a:lnTo>
                  <a:pt x="17" y="243"/>
                </a:lnTo>
                <a:lnTo>
                  <a:pt x="14" y="249"/>
                </a:lnTo>
                <a:lnTo>
                  <a:pt x="12" y="255"/>
                </a:lnTo>
                <a:lnTo>
                  <a:pt x="10" y="258"/>
                </a:lnTo>
                <a:lnTo>
                  <a:pt x="10" y="262"/>
                </a:lnTo>
                <a:lnTo>
                  <a:pt x="11" y="269"/>
                </a:lnTo>
                <a:lnTo>
                  <a:pt x="77" y="210"/>
                </a:lnTo>
                <a:lnTo>
                  <a:pt x="80" y="209"/>
                </a:lnTo>
                <a:lnTo>
                  <a:pt x="84" y="209"/>
                </a:lnTo>
                <a:lnTo>
                  <a:pt x="86" y="208"/>
                </a:lnTo>
                <a:lnTo>
                  <a:pt x="90" y="208"/>
                </a:lnTo>
                <a:lnTo>
                  <a:pt x="94" y="205"/>
                </a:lnTo>
                <a:lnTo>
                  <a:pt x="98" y="202"/>
                </a:lnTo>
                <a:lnTo>
                  <a:pt x="109" y="188"/>
                </a:lnTo>
                <a:lnTo>
                  <a:pt x="119" y="179"/>
                </a:lnTo>
                <a:lnTo>
                  <a:pt x="123" y="175"/>
                </a:lnTo>
                <a:lnTo>
                  <a:pt x="129" y="173"/>
                </a:lnTo>
                <a:lnTo>
                  <a:pt x="139" y="173"/>
                </a:lnTo>
                <a:lnTo>
                  <a:pt x="139" y="172"/>
                </a:lnTo>
                <a:lnTo>
                  <a:pt x="141" y="172"/>
                </a:lnTo>
                <a:lnTo>
                  <a:pt x="143" y="172"/>
                </a:lnTo>
                <a:lnTo>
                  <a:pt x="148" y="172"/>
                </a:lnTo>
                <a:lnTo>
                  <a:pt x="156" y="169"/>
                </a:lnTo>
                <a:lnTo>
                  <a:pt x="159" y="167"/>
                </a:lnTo>
                <a:lnTo>
                  <a:pt x="159" y="165"/>
                </a:lnTo>
                <a:lnTo>
                  <a:pt x="160" y="165"/>
                </a:lnTo>
                <a:lnTo>
                  <a:pt x="163" y="165"/>
                </a:lnTo>
                <a:lnTo>
                  <a:pt x="168" y="160"/>
                </a:lnTo>
                <a:lnTo>
                  <a:pt x="212" y="165"/>
                </a:lnTo>
                <a:lnTo>
                  <a:pt x="220" y="167"/>
                </a:lnTo>
                <a:lnTo>
                  <a:pt x="224" y="167"/>
                </a:lnTo>
                <a:lnTo>
                  <a:pt x="229" y="168"/>
                </a:lnTo>
                <a:lnTo>
                  <a:pt x="237" y="167"/>
                </a:lnTo>
                <a:lnTo>
                  <a:pt x="237" y="165"/>
                </a:lnTo>
                <a:lnTo>
                  <a:pt x="238" y="165"/>
                </a:lnTo>
                <a:lnTo>
                  <a:pt x="241" y="165"/>
                </a:lnTo>
                <a:lnTo>
                  <a:pt x="246" y="165"/>
                </a:lnTo>
                <a:lnTo>
                  <a:pt x="249" y="163"/>
                </a:lnTo>
                <a:lnTo>
                  <a:pt x="249" y="161"/>
                </a:lnTo>
                <a:lnTo>
                  <a:pt x="250" y="161"/>
                </a:lnTo>
                <a:lnTo>
                  <a:pt x="253" y="161"/>
                </a:lnTo>
                <a:lnTo>
                  <a:pt x="261" y="157"/>
                </a:lnTo>
                <a:lnTo>
                  <a:pt x="266" y="151"/>
                </a:lnTo>
                <a:lnTo>
                  <a:pt x="269" y="147"/>
                </a:lnTo>
                <a:lnTo>
                  <a:pt x="273" y="144"/>
                </a:lnTo>
                <a:lnTo>
                  <a:pt x="275" y="135"/>
                </a:lnTo>
                <a:lnTo>
                  <a:pt x="275" y="130"/>
                </a:lnTo>
                <a:lnTo>
                  <a:pt x="270" y="124"/>
                </a:lnTo>
                <a:lnTo>
                  <a:pt x="260" y="123"/>
                </a:lnTo>
                <a:lnTo>
                  <a:pt x="246" y="120"/>
                </a:lnTo>
                <a:lnTo>
                  <a:pt x="236" y="116"/>
                </a:lnTo>
                <a:lnTo>
                  <a:pt x="216" y="103"/>
                </a:lnTo>
                <a:lnTo>
                  <a:pt x="203" y="90"/>
                </a:lnTo>
                <a:lnTo>
                  <a:pt x="193" y="78"/>
                </a:lnTo>
                <a:lnTo>
                  <a:pt x="187" y="65"/>
                </a:lnTo>
                <a:lnTo>
                  <a:pt x="184" y="58"/>
                </a:lnTo>
                <a:lnTo>
                  <a:pt x="184" y="53"/>
                </a:lnTo>
                <a:lnTo>
                  <a:pt x="183" y="42"/>
                </a:lnTo>
                <a:lnTo>
                  <a:pt x="166" y="44"/>
                </a:lnTo>
                <a:lnTo>
                  <a:pt x="154" y="45"/>
                </a:lnTo>
                <a:lnTo>
                  <a:pt x="144" y="44"/>
                </a:lnTo>
                <a:lnTo>
                  <a:pt x="141" y="40"/>
                </a:lnTo>
                <a:lnTo>
                  <a:pt x="129" y="33"/>
                </a:lnTo>
                <a:lnTo>
                  <a:pt x="119" y="26"/>
                </a:lnTo>
                <a:lnTo>
                  <a:pt x="110" y="18"/>
                </a:lnTo>
                <a:lnTo>
                  <a:pt x="103" y="9"/>
                </a:lnTo>
                <a:lnTo>
                  <a:pt x="98" y="3"/>
                </a:lnTo>
                <a:lnTo>
                  <a:pt x="94" y="0"/>
                </a:lnTo>
                <a:lnTo>
                  <a:pt x="86" y="1"/>
                </a:lnTo>
                <a:close/>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21" name="Freeform 340"/>
          <p:cNvSpPr>
            <a:spLocks/>
          </p:cNvSpPr>
          <p:nvPr/>
        </p:nvSpPr>
        <p:spPr bwMode="auto">
          <a:xfrm>
            <a:off x="3432175" y="5191125"/>
            <a:ext cx="177800" cy="173038"/>
          </a:xfrm>
          <a:custGeom>
            <a:avLst/>
            <a:gdLst>
              <a:gd name="T0" fmla="*/ 2147483647 w 275"/>
              <a:gd name="T1" fmla="*/ 0 h 269"/>
              <a:gd name="T2" fmla="*/ 2147483647 w 275"/>
              <a:gd name="T3" fmla="*/ 2147483647 h 269"/>
              <a:gd name="T4" fmla="*/ 2147483647 w 275"/>
              <a:gd name="T5" fmla="*/ 2147483647 h 269"/>
              <a:gd name="T6" fmla="*/ 2147483647 w 275"/>
              <a:gd name="T7" fmla="*/ 2147483647 h 269"/>
              <a:gd name="T8" fmla="*/ 2147483647 w 275"/>
              <a:gd name="T9" fmla="*/ 2147483647 h 269"/>
              <a:gd name="T10" fmla="*/ 2147483647 w 275"/>
              <a:gd name="T11" fmla="*/ 2147483647 h 269"/>
              <a:gd name="T12" fmla="*/ 2147483647 w 275"/>
              <a:gd name="T13" fmla="*/ 2147483647 h 269"/>
              <a:gd name="T14" fmla="*/ 2147483647 w 275"/>
              <a:gd name="T15" fmla="*/ 2147483647 h 269"/>
              <a:gd name="T16" fmla="*/ 2147483647 w 275"/>
              <a:gd name="T17" fmla="*/ 2147483647 h 269"/>
              <a:gd name="T18" fmla="*/ 2147483647 w 275"/>
              <a:gd name="T19" fmla="*/ 2147483647 h 269"/>
              <a:gd name="T20" fmla="*/ 2147483647 w 275"/>
              <a:gd name="T21" fmla="*/ 2147483647 h 269"/>
              <a:gd name="T22" fmla="*/ 2147483647 w 275"/>
              <a:gd name="T23" fmla="*/ 2147483647 h 269"/>
              <a:gd name="T24" fmla="*/ 2147483647 w 275"/>
              <a:gd name="T25" fmla="*/ 2147483647 h 269"/>
              <a:gd name="T26" fmla="*/ 2147483647 w 275"/>
              <a:gd name="T27" fmla="*/ 2147483647 h 269"/>
              <a:gd name="T28" fmla="*/ 2147483647 w 275"/>
              <a:gd name="T29" fmla="*/ 2147483647 h 269"/>
              <a:gd name="T30" fmla="*/ 2147483647 w 275"/>
              <a:gd name="T31" fmla="*/ 2147483647 h 269"/>
              <a:gd name="T32" fmla="*/ 2147483647 w 275"/>
              <a:gd name="T33" fmla="*/ 2147483647 h 269"/>
              <a:gd name="T34" fmla="*/ 2147483647 w 275"/>
              <a:gd name="T35" fmla="*/ 2147483647 h 269"/>
              <a:gd name="T36" fmla="*/ 2147483647 w 275"/>
              <a:gd name="T37" fmla="*/ 2147483647 h 269"/>
              <a:gd name="T38" fmla="*/ 2147483647 w 275"/>
              <a:gd name="T39" fmla="*/ 2147483647 h 269"/>
              <a:gd name="T40" fmla="*/ 2147483647 w 275"/>
              <a:gd name="T41" fmla="*/ 2147483647 h 269"/>
              <a:gd name="T42" fmla="*/ 2147483647 w 275"/>
              <a:gd name="T43" fmla="*/ 2147483647 h 269"/>
              <a:gd name="T44" fmla="*/ 2147483647 w 275"/>
              <a:gd name="T45" fmla="*/ 2147483647 h 269"/>
              <a:gd name="T46" fmla="*/ 2147483647 w 275"/>
              <a:gd name="T47" fmla="*/ 2147483647 h 269"/>
              <a:gd name="T48" fmla="*/ 2147483647 w 275"/>
              <a:gd name="T49" fmla="*/ 2147483647 h 269"/>
              <a:gd name="T50" fmla="*/ 2147483647 w 275"/>
              <a:gd name="T51" fmla="*/ 2147483647 h 269"/>
              <a:gd name="T52" fmla="*/ 2147483647 w 275"/>
              <a:gd name="T53" fmla="*/ 2147483647 h 269"/>
              <a:gd name="T54" fmla="*/ 2147483647 w 275"/>
              <a:gd name="T55" fmla="*/ 2147483647 h 269"/>
              <a:gd name="T56" fmla="*/ 2147483647 w 275"/>
              <a:gd name="T57" fmla="*/ 2147483647 h 269"/>
              <a:gd name="T58" fmla="*/ 2147483647 w 275"/>
              <a:gd name="T59" fmla="*/ 2147483647 h 269"/>
              <a:gd name="T60" fmla="*/ 2147483647 w 275"/>
              <a:gd name="T61" fmla="*/ 2147483647 h 269"/>
              <a:gd name="T62" fmla="*/ 2147483647 w 275"/>
              <a:gd name="T63" fmla="*/ 2147483647 h 269"/>
              <a:gd name="T64" fmla="*/ 2147483647 w 275"/>
              <a:gd name="T65" fmla="*/ 2147483647 h 269"/>
              <a:gd name="T66" fmla="*/ 2147483647 w 275"/>
              <a:gd name="T67" fmla="*/ 2147483647 h 269"/>
              <a:gd name="T68" fmla="*/ 2147483647 w 275"/>
              <a:gd name="T69" fmla="*/ 2147483647 h 269"/>
              <a:gd name="T70" fmla="*/ 2147483647 w 275"/>
              <a:gd name="T71" fmla="*/ 2147483647 h 269"/>
              <a:gd name="T72" fmla="*/ 2147483647 w 275"/>
              <a:gd name="T73" fmla="*/ 2147483647 h 269"/>
              <a:gd name="T74" fmla="*/ 2147483647 w 275"/>
              <a:gd name="T75" fmla="*/ 2147483647 h 269"/>
              <a:gd name="T76" fmla="*/ 2147483647 w 275"/>
              <a:gd name="T77" fmla="*/ 2147483647 h 269"/>
              <a:gd name="T78" fmla="*/ 2147483647 w 275"/>
              <a:gd name="T79" fmla="*/ 2147483647 h 269"/>
              <a:gd name="T80" fmla="*/ 2147483647 w 275"/>
              <a:gd name="T81" fmla="*/ 2147483647 h 269"/>
              <a:gd name="T82" fmla="*/ 2147483647 w 275"/>
              <a:gd name="T83" fmla="*/ 2147483647 h 269"/>
              <a:gd name="T84" fmla="*/ 2147483647 w 275"/>
              <a:gd name="T85" fmla="*/ 2147483647 h 269"/>
              <a:gd name="T86" fmla="*/ 2147483647 w 275"/>
              <a:gd name="T87" fmla="*/ 2147483647 h 269"/>
              <a:gd name="T88" fmla="*/ 2147483647 w 275"/>
              <a:gd name="T89" fmla="*/ 2147483647 h 269"/>
              <a:gd name="T90" fmla="*/ 2147483647 w 275"/>
              <a:gd name="T91" fmla="*/ 2147483647 h 269"/>
              <a:gd name="T92" fmla="*/ 2147483647 w 275"/>
              <a:gd name="T93" fmla="*/ 2147483647 h 269"/>
              <a:gd name="T94" fmla="*/ 2147483647 w 275"/>
              <a:gd name="T95" fmla="*/ 2147483647 h 269"/>
              <a:gd name="T96" fmla="*/ 2147483647 w 275"/>
              <a:gd name="T97" fmla="*/ 2147483647 h 269"/>
              <a:gd name="T98" fmla="*/ 2147483647 w 275"/>
              <a:gd name="T99" fmla="*/ 2147483647 h 269"/>
              <a:gd name="T100" fmla="*/ 2147483647 w 275"/>
              <a:gd name="T101" fmla="*/ 2147483647 h 269"/>
              <a:gd name="T102" fmla="*/ 2147483647 w 275"/>
              <a:gd name="T103" fmla="*/ 2147483647 h 269"/>
              <a:gd name="T104" fmla="*/ 2147483647 w 275"/>
              <a:gd name="T105" fmla="*/ 2147483647 h 269"/>
              <a:gd name="T106" fmla="*/ 2147483647 w 275"/>
              <a:gd name="T107" fmla="*/ 2147483647 h 269"/>
              <a:gd name="T108" fmla="*/ 2147483647 w 275"/>
              <a:gd name="T109" fmla="*/ 2147483647 h 269"/>
              <a:gd name="T110" fmla="*/ 2147483647 w 275"/>
              <a:gd name="T111" fmla="*/ 2147483647 h 2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5"/>
              <a:gd name="T169" fmla="*/ 0 h 269"/>
              <a:gd name="T170" fmla="*/ 275 w 275"/>
              <a:gd name="T171" fmla="*/ 269 h 2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5" h="269">
                <a:moveTo>
                  <a:pt x="86" y="1"/>
                </a:moveTo>
                <a:lnTo>
                  <a:pt x="94" y="0"/>
                </a:lnTo>
                <a:lnTo>
                  <a:pt x="98" y="3"/>
                </a:lnTo>
                <a:lnTo>
                  <a:pt x="103" y="9"/>
                </a:lnTo>
                <a:lnTo>
                  <a:pt x="110" y="18"/>
                </a:lnTo>
                <a:lnTo>
                  <a:pt x="119" y="26"/>
                </a:lnTo>
                <a:lnTo>
                  <a:pt x="129" y="33"/>
                </a:lnTo>
                <a:lnTo>
                  <a:pt x="141" y="40"/>
                </a:lnTo>
                <a:lnTo>
                  <a:pt x="144" y="44"/>
                </a:lnTo>
                <a:lnTo>
                  <a:pt x="154" y="45"/>
                </a:lnTo>
                <a:lnTo>
                  <a:pt x="166" y="44"/>
                </a:lnTo>
                <a:lnTo>
                  <a:pt x="183" y="42"/>
                </a:lnTo>
                <a:lnTo>
                  <a:pt x="184" y="53"/>
                </a:lnTo>
                <a:lnTo>
                  <a:pt x="184" y="58"/>
                </a:lnTo>
                <a:lnTo>
                  <a:pt x="187" y="65"/>
                </a:lnTo>
                <a:lnTo>
                  <a:pt x="193" y="78"/>
                </a:lnTo>
                <a:lnTo>
                  <a:pt x="203" y="90"/>
                </a:lnTo>
                <a:lnTo>
                  <a:pt x="216" y="103"/>
                </a:lnTo>
                <a:lnTo>
                  <a:pt x="236" y="116"/>
                </a:lnTo>
                <a:lnTo>
                  <a:pt x="246" y="120"/>
                </a:lnTo>
                <a:lnTo>
                  <a:pt x="260" y="123"/>
                </a:lnTo>
                <a:lnTo>
                  <a:pt x="270" y="124"/>
                </a:lnTo>
                <a:lnTo>
                  <a:pt x="275" y="130"/>
                </a:lnTo>
                <a:lnTo>
                  <a:pt x="275" y="135"/>
                </a:lnTo>
                <a:lnTo>
                  <a:pt x="273" y="144"/>
                </a:lnTo>
                <a:lnTo>
                  <a:pt x="269" y="147"/>
                </a:lnTo>
                <a:lnTo>
                  <a:pt x="266" y="151"/>
                </a:lnTo>
                <a:lnTo>
                  <a:pt x="261" y="157"/>
                </a:lnTo>
                <a:lnTo>
                  <a:pt x="253" y="161"/>
                </a:lnTo>
                <a:lnTo>
                  <a:pt x="250" y="161"/>
                </a:lnTo>
                <a:lnTo>
                  <a:pt x="249" y="161"/>
                </a:lnTo>
                <a:lnTo>
                  <a:pt x="249" y="163"/>
                </a:lnTo>
                <a:lnTo>
                  <a:pt x="246" y="165"/>
                </a:lnTo>
                <a:lnTo>
                  <a:pt x="241" y="165"/>
                </a:lnTo>
                <a:lnTo>
                  <a:pt x="238" y="165"/>
                </a:lnTo>
                <a:lnTo>
                  <a:pt x="237" y="165"/>
                </a:lnTo>
                <a:lnTo>
                  <a:pt x="237" y="167"/>
                </a:lnTo>
                <a:lnTo>
                  <a:pt x="229" y="168"/>
                </a:lnTo>
                <a:lnTo>
                  <a:pt x="224" y="167"/>
                </a:lnTo>
                <a:lnTo>
                  <a:pt x="220" y="167"/>
                </a:lnTo>
                <a:lnTo>
                  <a:pt x="212" y="165"/>
                </a:lnTo>
                <a:lnTo>
                  <a:pt x="168" y="160"/>
                </a:lnTo>
                <a:lnTo>
                  <a:pt x="163" y="165"/>
                </a:lnTo>
                <a:lnTo>
                  <a:pt x="160" y="165"/>
                </a:lnTo>
                <a:lnTo>
                  <a:pt x="159" y="165"/>
                </a:lnTo>
                <a:lnTo>
                  <a:pt x="159" y="167"/>
                </a:lnTo>
                <a:lnTo>
                  <a:pt x="156" y="169"/>
                </a:lnTo>
                <a:lnTo>
                  <a:pt x="148" y="172"/>
                </a:lnTo>
                <a:lnTo>
                  <a:pt x="143" y="172"/>
                </a:lnTo>
                <a:lnTo>
                  <a:pt x="141" y="172"/>
                </a:lnTo>
                <a:lnTo>
                  <a:pt x="139" y="172"/>
                </a:lnTo>
                <a:lnTo>
                  <a:pt x="139" y="173"/>
                </a:lnTo>
                <a:lnTo>
                  <a:pt x="129" y="173"/>
                </a:lnTo>
                <a:lnTo>
                  <a:pt x="123" y="175"/>
                </a:lnTo>
                <a:lnTo>
                  <a:pt x="119" y="179"/>
                </a:lnTo>
                <a:lnTo>
                  <a:pt x="109" y="188"/>
                </a:lnTo>
                <a:lnTo>
                  <a:pt x="98" y="202"/>
                </a:lnTo>
                <a:lnTo>
                  <a:pt x="94" y="205"/>
                </a:lnTo>
                <a:lnTo>
                  <a:pt x="90" y="208"/>
                </a:lnTo>
                <a:lnTo>
                  <a:pt x="86" y="208"/>
                </a:lnTo>
                <a:lnTo>
                  <a:pt x="84" y="209"/>
                </a:lnTo>
                <a:lnTo>
                  <a:pt x="80" y="209"/>
                </a:lnTo>
                <a:lnTo>
                  <a:pt x="77" y="210"/>
                </a:lnTo>
                <a:lnTo>
                  <a:pt x="11" y="269"/>
                </a:lnTo>
                <a:lnTo>
                  <a:pt x="10" y="262"/>
                </a:lnTo>
                <a:lnTo>
                  <a:pt x="10" y="258"/>
                </a:lnTo>
                <a:lnTo>
                  <a:pt x="12" y="255"/>
                </a:lnTo>
                <a:lnTo>
                  <a:pt x="14" y="249"/>
                </a:lnTo>
                <a:lnTo>
                  <a:pt x="17" y="243"/>
                </a:lnTo>
                <a:lnTo>
                  <a:pt x="27" y="230"/>
                </a:lnTo>
                <a:lnTo>
                  <a:pt x="33" y="218"/>
                </a:lnTo>
                <a:lnTo>
                  <a:pt x="36" y="213"/>
                </a:lnTo>
                <a:lnTo>
                  <a:pt x="39" y="210"/>
                </a:lnTo>
                <a:lnTo>
                  <a:pt x="39" y="206"/>
                </a:lnTo>
                <a:lnTo>
                  <a:pt x="37" y="205"/>
                </a:lnTo>
                <a:lnTo>
                  <a:pt x="37" y="206"/>
                </a:lnTo>
                <a:lnTo>
                  <a:pt x="27" y="208"/>
                </a:lnTo>
                <a:lnTo>
                  <a:pt x="19" y="210"/>
                </a:lnTo>
                <a:lnTo>
                  <a:pt x="11" y="210"/>
                </a:lnTo>
                <a:lnTo>
                  <a:pt x="7" y="212"/>
                </a:lnTo>
                <a:lnTo>
                  <a:pt x="3" y="209"/>
                </a:lnTo>
                <a:lnTo>
                  <a:pt x="2" y="208"/>
                </a:lnTo>
                <a:lnTo>
                  <a:pt x="0" y="204"/>
                </a:lnTo>
                <a:lnTo>
                  <a:pt x="3" y="200"/>
                </a:lnTo>
                <a:lnTo>
                  <a:pt x="10" y="192"/>
                </a:lnTo>
                <a:lnTo>
                  <a:pt x="16" y="184"/>
                </a:lnTo>
                <a:lnTo>
                  <a:pt x="17" y="173"/>
                </a:lnTo>
                <a:lnTo>
                  <a:pt x="19" y="163"/>
                </a:lnTo>
                <a:lnTo>
                  <a:pt x="17" y="152"/>
                </a:lnTo>
                <a:lnTo>
                  <a:pt x="21" y="144"/>
                </a:lnTo>
                <a:lnTo>
                  <a:pt x="29" y="136"/>
                </a:lnTo>
                <a:lnTo>
                  <a:pt x="43" y="128"/>
                </a:lnTo>
                <a:lnTo>
                  <a:pt x="45" y="124"/>
                </a:lnTo>
                <a:lnTo>
                  <a:pt x="48" y="122"/>
                </a:lnTo>
                <a:lnTo>
                  <a:pt x="48" y="119"/>
                </a:lnTo>
                <a:lnTo>
                  <a:pt x="48" y="118"/>
                </a:lnTo>
                <a:lnTo>
                  <a:pt x="49" y="118"/>
                </a:lnTo>
                <a:lnTo>
                  <a:pt x="51" y="115"/>
                </a:lnTo>
                <a:lnTo>
                  <a:pt x="49" y="110"/>
                </a:lnTo>
                <a:lnTo>
                  <a:pt x="49" y="106"/>
                </a:lnTo>
                <a:lnTo>
                  <a:pt x="47" y="100"/>
                </a:lnTo>
                <a:lnTo>
                  <a:pt x="45" y="98"/>
                </a:lnTo>
                <a:lnTo>
                  <a:pt x="45" y="97"/>
                </a:lnTo>
                <a:lnTo>
                  <a:pt x="37" y="69"/>
                </a:lnTo>
                <a:lnTo>
                  <a:pt x="44" y="49"/>
                </a:lnTo>
                <a:lnTo>
                  <a:pt x="65" y="33"/>
                </a:lnTo>
                <a:lnTo>
                  <a:pt x="65" y="32"/>
                </a:lnTo>
                <a:lnTo>
                  <a:pt x="66" y="32"/>
                </a:lnTo>
                <a:lnTo>
                  <a:pt x="69" y="32"/>
                </a:lnTo>
                <a:lnTo>
                  <a:pt x="74" y="28"/>
                </a:lnTo>
                <a:lnTo>
                  <a:pt x="77" y="20"/>
                </a:lnTo>
                <a:lnTo>
                  <a:pt x="80" y="9"/>
                </a:lnTo>
                <a:lnTo>
                  <a:pt x="86" y="1"/>
                </a:lnTo>
              </a:path>
            </a:pathLst>
          </a:custGeom>
          <a:solidFill>
            <a:srgbClr val="FF9900"/>
          </a:solidFill>
          <a:ln w="6350">
            <a:solidFill>
              <a:srgbClr val="003366"/>
            </a:solidFill>
            <a:round/>
            <a:headEnd/>
            <a:tailEnd/>
          </a:ln>
        </p:spPr>
        <p:txBody>
          <a:bodyPr/>
          <a:lstStyle/>
          <a:p>
            <a:endParaRPr lang="el-GR"/>
          </a:p>
        </p:txBody>
      </p:sp>
      <p:sp>
        <p:nvSpPr>
          <p:cNvPr id="25622" name="Freeform 341"/>
          <p:cNvSpPr>
            <a:spLocks/>
          </p:cNvSpPr>
          <p:nvPr/>
        </p:nvSpPr>
        <p:spPr bwMode="auto">
          <a:xfrm>
            <a:off x="3521075" y="4691063"/>
            <a:ext cx="957263" cy="603250"/>
          </a:xfrm>
          <a:custGeom>
            <a:avLst/>
            <a:gdLst>
              <a:gd name="T0" fmla="*/ 2147483647 w 1480"/>
              <a:gd name="T1" fmla="*/ 2147483647 h 934"/>
              <a:gd name="T2" fmla="*/ 2147483647 w 1480"/>
              <a:gd name="T3" fmla="*/ 2147483647 h 934"/>
              <a:gd name="T4" fmla="*/ 2147483647 w 1480"/>
              <a:gd name="T5" fmla="*/ 2147483647 h 934"/>
              <a:gd name="T6" fmla="*/ 2147483647 w 1480"/>
              <a:gd name="T7" fmla="*/ 2147483647 h 934"/>
              <a:gd name="T8" fmla="*/ 2147483647 w 1480"/>
              <a:gd name="T9" fmla="*/ 2147483647 h 934"/>
              <a:gd name="T10" fmla="*/ 2147483647 w 1480"/>
              <a:gd name="T11" fmla="*/ 2147483647 h 934"/>
              <a:gd name="T12" fmla="*/ 2147483647 w 1480"/>
              <a:gd name="T13" fmla="*/ 2147483647 h 934"/>
              <a:gd name="T14" fmla="*/ 2147483647 w 1480"/>
              <a:gd name="T15" fmla="*/ 2147483647 h 934"/>
              <a:gd name="T16" fmla="*/ 2147483647 w 1480"/>
              <a:gd name="T17" fmla="*/ 2147483647 h 934"/>
              <a:gd name="T18" fmla="*/ 2147483647 w 1480"/>
              <a:gd name="T19" fmla="*/ 2147483647 h 934"/>
              <a:gd name="T20" fmla="*/ 2147483647 w 1480"/>
              <a:gd name="T21" fmla="*/ 2147483647 h 934"/>
              <a:gd name="T22" fmla="*/ 2147483647 w 1480"/>
              <a:gd name="T23" fmla="*/ 2147483647 h 934"/>
              <a:gd name="T24" fmla="*/ 2147483647 w 1480"/>
              <a:gd name="T25" fmla="*/ 2147483647 h 934"/>
              <a:gd name="T26" fmla="*/ 2147483647 w 1480"/>
              <a:gd name="T27" fmla="*/ 2147483647 h 934"/>
              <a:gd name="T28" fmla="*/ 2147483647 w 1480"/>
              <a:gd name="T29" fmla="*/ 2147483647 h 934"/>
              <a:gd name="T30" fmla="*/ 2147483647 w 1480"/>
              <a:gd name="T31" fmla="*/ 2147483647 h 934"/>
              <a:gd name="T32" fmla="*/ 2147483647 w 1480"/>
              <a:gd name="T33" fmla="*/ 2147483647 h 934"/>
              <a:gd name="T34" fmla="*/ 2147483647 w 1480"/>
              <a:gd name="T35" fmla="*/ 2147483647 h 934"/>
              <a:gd name="T36" fmla="*/ 2147483647 w 1480"/>
              <a:gd name="T37" fmla="*/ 2147483647 h 934"/>
              <a:gd name="T38" fmla="*/ 2147483647 w 1480"/>
              <a:gd name="T39" fmla="*/ 2147483647 h 934"/>
              <a:gd name="T40" fmla="*/ 2147483647 w 1480"/>
              <a:gd name="T41" fmla="*/ 2147483647 h 934"/>
              <a:gd name="T42" fmla="*/ 2147483647 w 1480"/>
              <a:gd name="T43" fmla="*/ 2147483647 h 934"/>
              <a:gd name="T44" fmla="*/ 2147483647 w 1480"/>
              <a:gd name="T45" fmla="*/ 2147483647 h 934"/>
              <a:gd name="T46" fmla="*/ 2147483647 w 1480"/>
              <a:gd name="T47" fmla="*/ 2147483647 h 934"/>
              <a:gd name="T48" fmla="*/ 2147483647 w 1480"/>
              <a:gd name="T49" fmla="*/ 2147483647 h 934"/>
              <a:gd name="T50" fmla="*/ 2147483647 w 1480"/>
              <a:gd name="T51" fmla="*/ 2147483647 h 934"/>
              <a:gd name="T52" fmla="*/ 2147483647 w 1480"/>
              <a:gd name="T53" fmla="*/ 2147483647 h 934"/>
              <a:gd name="T54" fmla="*/ 2147483647 w 1480"/>
              <a:gd name="T55" fmla="*/ 2147483647 h 934"/>
              <a:gd name="T56" fmla="*/ 2147483647 w 1480"/>
              <a:gd name="T57" fmla="*/ 2147483647 h 934"/>
              <a:gd name="T58" fmla="*/ 2147483647 w 1480"/>
              <a:gd name="T59" fmla="*/ 2147483647 h 934"/>
              <a:gd name="T60" fmla="*/ 2147483647 w 1480"/>
              <a:gd name="T61" fmla="*/ 2147483647 h 934"/>
              <a:gd name="T62" fmla="*/ 2147483647 w 1480"/>
              <a:gd name="T63" fmla="*/ 2147483647 h 934"/>
              <a:gd name="T64" fmla="*/ 2147483647 w 1480"/>
              <a:gd name="T65" fmla="*/ 2147483647 h 934"/>
              <a:gd name="T66" fmla="*/ 2147483647 w 1480"/>
              <a:gd name="T67" fmla="*/ 2147483647 h 934"/>
              <a:gd name="T68" fmla="*/ 2147483647 w 1480"/>
              <a:gd name="T69" fmla="*/ 2147483647 h 934"/>
              <a:gd name="T70" fmla="*/ 2147483647 w 1480"/>
              <a:gd name="T71" fmla="*/ 2147483647 h 934"/>
              <a:gd name="T72" fmla="*/ 2147483647 w 1480"/>
              <a:gd name="T73" fmla="*/ 2147483647 h 934"/>
              <a:gd name="T74" fmla="*/ 2147483647 w 1480"/>
              <a:gd name="T75" fmla="*/ 2147483647 h 934"/>
              <a:gd name="T76" fmla="*/ 2147483647 w 1480"/>
              <a:gd name="T77" fmla="*/ 2147483647 h 934"/>
              <a:gd name="T78" fmla="*/ 2147483647 w 1480"/>
              <a:gd name="T79" fmla="*/ 2147483647 h 934"/>
              <a:gd name="T80" fmla="*/ 2147483647 w 1480"/>
              <a:gd name="T81" fmla="*/ 2147483647 h 934"/>
              <a:gd name="T82" fmla="*/ 2147483647 w 1480"/>
              <a:gd name="T83" fmla="*/ 2147483647 h 934"/>
              <a:gd name="T84" fmla="*/ 2147483647 w 1480"/>
              <a:gd name="T85" fmla="*/ 2147483647 h 934"/>
              <a:gd name="T86" fmla="*/ 2147483647 w 1480"/>
              <a:gd name="T87" fmla="*/ 2147483647 h 934"/>
              <a:gd name="T88" fmla="*/ 2147483647 w 1480"/>
              <a:gd name="T89" fmla="*/ 2147483647 h 934"/>
              <a:gd name="T90" fmla="*/ 2147483647 w 1480"/>
              <a:gd name="T91" fmla="*/ 2147483647 h 934"/>
              <a:gd name="T92" fmla="*/ 2147483647 w 1480"/>
              <a:gd name="T93" fmla="*/ 2147483647 h 934"/>
              <a:gd name="T94" fmla="*/ 2147483647 w 1480"/>
              <a:gd name="T95" fmla="*/ 2147483647 h 934"/>
              <a:gd name="T96" fmla="*/ 2147483647 w 1480"/>
              <a:gd name="T97" fmla="*/ 2147483647 h 934"/>
              <a:gd name="T98" fmla="*/ 2147483647 w 1480"/>
              <a:gd name="T99" fmla="*/ 2147483647 h 934"/>
              <a:gd name="T100" fmla="*/ 2147483647 w 1480"/>
              <a:gd name="T101" fmla="*/ 2147483647 h 934"/>
              <a:gd name="T102" fmla="*/ 2147483647 w 1480"/>
              <a:gd name="T103" fmla="*/ 0 h 934"/>
              <a:gd name="T104" fmla="*/ 2147483647 w 1480"/>
              <a:gd name="T105" fmla="*/ 2147483647 h 934"/>
              <a:gd name="T106" fmla="*/ 2147483647 w 1480"/>
              <a:gd name="T107" fmla="*/ 2147483647 h 934"/>
              <a:gd name="T108" fmla="*/ 2147483647 w 1480"/>
              <a:gd name="T109" fmla="*/ 2147483647 h 934"/>
              <a:gd name="T110" fmla="*/ 2147483647 w 1480"/>
              <a:gd name="T111" fmla="*/ 2147483647 h 934"/>
              <a:gd name="T112" fmla="*/ 2147483647 w 1480"/>
              <a:gd name="T113" fmla="*/ 2147483647 h 934"/>
              <a:gd name="T114" fmla="*/ 2147483647 w 1480"/>
              <a:gd name="T115" fmla="*/ 2147483647 h 934"/>
              <a:gd name="T116" fmla="*/ 2147483647 w 1480"/>
              <a:gd name="T117" fmla="*/ 2147483647 h 934"/>
              <a:gd name="T118" fmla="*/ 2147483647 w 1480"/>
              <a:gd name="T119" fmla="*/ 2147483647 h 934"/>
              <a:gd name="T120" fmla="*/ 2147483647 w 1480"/>
              <a:gd name="T121" fmla="*/ 2147483647 h 9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0"/>
              <a:gd name="T184" fmla="*/ 0 h 934"/>
              <a:gd name="T185" fmla="*/ 1480 w 1480"/>
              <a:gd name="T186" fmla="*/ 934 h 9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0" h="934">
                <a:moveTo>
                  <a:pt x="372" y="98"/>
                </a:moveTo>
                <a:lnTo>
                  <a:pt x="369" y="99"/>
                </a:lnTo>
                <a:lnTo>
                  <a:pt x="368" y="102"/>
                </a:lnTo>
                <a:lnTo>
                  <a:pt x="365" y="102"/>
                </a:lnTo>
                <a:lnTo>
                  <a:pt x="364" y="102"/>
                </a:lnTo>
                <a:lnTo>
                  <a:pt x="364" y="103"/>
                </a:lnTo>
                <a:lnTo>
                  <a:pt x="361" y="106"/>
                </a:lnTo>
                <a:lnTo>
                  <a:pt x="352" y="106"/>
                </a:lnTo>
                <a:lnTo>
                  <a:pt x="341" y="105"/>
                </a:lnTo>
                <a:lnTo>
                  <a:pt x="332" y="103"/>
                </a:lnTo>
                <a:lnTo>
                  <a:pt x="328" y="105"/>
                </a:lnTo>
                <a:lnTo>
                  <a:pt x="327" y="109"/>
                </a:lnTo>
                <a:lnTo>
                  <a:pt x="324" y="113"/>
                </a:lnTo>
                <a:lnTo>
                  <a:pt x="324" y="121"/>
                </a:lnTo>
                <a:lnTo>
                  <a:pt x="325" y="139"/>
                </a:lnTo>
                <a:lnTo>
                  <a:pt x="325" y="146"/>
                </a:lnTo>
                <a:lnTo>
                  <a:pt x="325" y="152"/>
                </a:lnTo>
                <a:lnTo>
                  <a:pt x="323" y="158"/>
                </a:lnTo>
                <a:lnTo>
                  <a:pt x="321" y="163"/>
                </a:lnTo>
                <a:lnTo>
                  <a:pt x="315" y="168"/>
                </a:lnTo>
                <a:lnTo>
                  <a:pt x="311" y="173"/>
                </a:lnTo>
                <a:lnTo>
                  <a:pt x="307" y="180"/>
                </a:lnTo>
                <a:lnTo>
                  <a:pt x="301" y="183"/>
                </a:lnTo>
                <a:lnTo>
                  <a:pt x="298" y="183"/>
                </a:lnTo>
                <a:lnTo>
                  <a:pt x="295" y="184"/>
                </a:lnTo>
                <a:lnTo>
                  <a:pt x="287" y="180"/>
                </a:lnTo>
                <a:lnTo>
                  <a:pt x="282" y="177"/>
                </a:lnTo>
                <a:lnTo>
                  <a:pt x="278" y="175"/>
                </a:lnTo>
                <a:lnTo>
                  <a:pt x="264" y="151"/>
                </a:lnTo>
                <a:lnTo>
                  <a:pt x="262" y="163"/>
                </a:lnTo>
                <a:lnTo>
                  <a:pt x="262" y="175"/>
                </a:lnTo>
                <a:lnTo>
                  <a:pt x="263" y="183"/>
                </a:lnTo>
                <a:lnTo>
                  <a:pt x="268" y="189"/>
                </a:lnTo>
                <a:lnTo>
                  <a:pt x="274" y="195"/>
                </a:lnTo>
                <a:lnTo>
                  <a:pt x="275" y="197"/>
                </a:lnTo>
                <a:lnTo>
                  <a:pt x="278" y="201"/>
                </a:lnTo>
                <a:lnTo>
                  <a:pt x="280" y="207"/>
                </a:lnTo>
                <a:lnTo>
                  <a:pt x="282" y="212"/>
                </a:lnTo>
                <a:lnTo>
                  <a:pt x="280" y="214"/>
                </a:lnTo>
                <a:lnTo>
                  <a:pt x="278" y="217"/>
                </a:lnTo>
                <a:lnTo>
                  <a:pt x="272" y="218"/>
                </a:lnTo>
                <a:lnTo>
                  <a:pt x="267" y="221"/>
                </a:lnTo>
                <a:lnTo>
                  <a:pt x="255" y="222"/>
                </a:lnTo>
                <a:lnTo>
                  <a:pt x="247" y="228"/>
                </a:lnTo>
                <a:lnTo>
                  <a:pt x="241" y="236"/>
                </a:lnTo>
                <a:lnTo>
                  <a:pt x="238" y="249"/>
                </a:lnTo>
                <a:lnTo>
                  <a:pt x="235" y="250"/>
                </a:lnTo>
                <a:lnTo>
                  <a:pt x="234" y="253"/>
                </a:lnTo>
                <a:lnTo>
                  <a:pt x="231" y="254"/>
                </a:lnTo>
                <a:lnTo>
                  <a:pt x="226" y="253"/>
                </a:lnTo>
                <a:lnTo>
                  <a:pt x="223" y="252"/>
                </a:lnTo>
                <a:lnTo>
                  <a:pt x="222" y="252"/>
                </a:lnTo>
                <a:lnTo>
                  <a:pt x="194" y="248"/>
                </a:lnTo>
                <a:lnTo>
                  <a:pt x="189" y="262"/>
                </a:lnTo>
                <a:lnTo>
                  <a:pt x="188" y="269"/>
                </a:lnTo>
                <a:lnTo>
                  <a:pt x="189" y="274"/>
                </a:lnTo>
                <a:lnTo>
                  <a:pt x="192" y="278"/>
                </a:lnTo>
                <a:lnTo>
                  <a:pt x="198" y="282"/>
                </a:lnTo>
                <a:lnTo>
                  <a:pt x="206" y="285"/>
                </a:lnTo>
                <a:lnTo>
                  <a:pt x="213" y="289"/>
                </a:lnTo>
                <a:lnTo>
                  <a:pt x="214" y="294"/>
                </a:lnTo>
                <a:lnTo>
                  <a:pt x="214" y="299"/>
                </a:lnTo>
                <a:lnTo>
                  <a:pt x="213" y="304"/>
                </a:lnTo>
                <a:lnTo>
                  <a:pt x="213" y="315"/>
                </a:lnTo>
                <a:lnTo>
                  <a:pt x="210" y="318"/>
                </a:lnTo>
                <a:lnTo>
                  <a:pt x="209" y="320"/>
                </a:lnTo>
                <a:lnTo>
                  <a:pt x="206" y="320"/>
                </a:lnTo>
                <a:lnTo>
                  <a:pt x="204" y="319"/>
                </a:lnTo>
                <a:lnTo>
                  <a:pt x="206" y="330"/>
                </a:lnTo>
                <a:lnTo>
                  <a:pt x="209" y="365"/>
                </a:lnTo>
                <a:lnTo>
                  <a:pt x="209" y="373"/>
                </a:lnTo>
                <a:lnTo>
                  <a:pt x="206" y="377"/>
                </a:lnTo>
                <a:lnTo>
                  <a:pt x="205" y="383"/>
                </a:lnTo>
                <a:lnTo>
                  <a:pt x="197" y="390"/>
                </a:lnTo>
                <a:lnTo>
                  <a:pt x="185" y="398"/>
                </a:lnTo>
                <a:lnTo>
                  <a:pt x="152" y="425"/>
                </a:lnTo>
                <a:lnTo>
                  <a:pt x="145" y="430"/>
                </a:lnTo>
                <a:lnTo>
                  <a:pt x="141" y="434"/>
                </a:lnTo>
                <a:lnTo>
                  <a:pt x="139" y="435"/>
                </a:lnTo>
                <a:lnTo>
                  <a:pt x="139" y="434"/>
                </a:lnTo>
                <a:lnTo>
                  <a:pt x="139" y="428"/>
                </a:lnTo>
                <a:lnTo>
                  <a:pt x="141" y="421"/>
                </a:lnTo>
                <a:lnTo>
                  <a:pt x="144" y="410"/>
                </a:lnTo>
                <a:lnTo>
                  <a:pt x="149" y="398"/>
                </a:lnTo>
                <a:lnTo>
                  <a:pt x="149" y="390"/>
                </a:lnTo>
                <a:lnTo>
                  <a:pt x="151" y="385"/>
                </a:lnTo>
                <a:lnTo>
                  <a:pt x="148" y="379"/>
                </a:lnTo>
                <a:lnTo>
                  <a:pt x="144" y="376"/>
                </a:lnTo>
                <a:lnTo>
                  <a:pt x="140" y="376"/>
                </a:lnTo>
                <a:lnTo>
                  <a:pt x="127" y="380"/>
                </a:lnTo>
                <a:lnTo>
                  <a:pt x="122" y="381"/>
                </a:lnTo>
                <a:lnTo>
                  <a:pt x="119" y="385"/>
                </a:lnTo>
                <a:lnTo>
                  <a:pt x="118" y="396"/>
                </a:lnTo>
                <a:lnTo>
                  <a:pt x="118" y="401"/>
                </a:lnTo>
                <a:lnTo>
                  <a:pt x="120" y="408"/>
                </a:lnTo>
                <a:lnTo>
                  <a:pt x="110" y="432"/>
                </a:lnTo>
                <a:lnTo>
                  <a:pt x="112" y="437"/>
                </a:lnTo>
                <a:lnTo>
                  <a:pt x="115" y="443"/>
                </a:lnTo>
                <a:lnTo>
                  <a:pt x="118" y="454"/>
                </a:lnTo>
                <a:lnTo>
                  <a:pt x="116" y="454"/>
                </a:lnTo>
                <a:lnTo>
                  <a:pt x="116" y="455"/>
                </a:lnTo>
                <a:lnTo>
                  <a:pt x="116" y="458"/>
                </a:lnTo>
                <a:lnTo>
                  <a:pt x="115" y="463"/>
                </a:lnTo>
                <a:lnTo>
                  <a:pt x="112" y="465"/>
                </a:lnTo>
                <a:lnTo>
                  <a:pt x="111" y="467"/>
                </a:lnTo>
                <a:lnTo>
                  <a:pt x="108" y="473"/>
                </a:lnTo>
                <a:lnTo>
                  <a:pt x="102" y="479"/>
                </a:lnTo>
                <a:lnTo>
                  <a:pt x="98" y="491"/>
                </a:lnTo>
                <a:lnTo>
                  <a:pt x="96" y="507"/>
                </a:lnTo>
                <a:lnTo>
                  <a:pt x="100" y="527"/>
                </a:lnTo>
                <a:lnTo>
                  <a:pt x="99" y="535"/>
                </a:lnTo>
                <a:lnTo>
                  <a:pt x="96" y="543"/>
                </a:lnTo>
                <a:lnTo>
                  <a:pt x="90" y="552"/>
                </a:lnTo>
                <a:lnTo>
                  <a:pt x="83" y="563"/>
                </a:lnTo>
                <a:lnTo>
                  <a:pt x="81" y="576"/>
                </a:lnTo>
                <a:lnTo>
                  <a:pt x="79" y="589"/>
                </a:lnTo>
                <a:lnTo>
                  <a:pt x="83" y="600"/>
                </a:lnTo>
                <a:lnTo>
                  <a:pt x="82" y="602"/>
                </a:lnTo>
                <a:lnTo>
                  <a:pt x="82" y="606"/>
                </a:lnTo>
                <a:lnTo>
                  <a:pt x="81" y="606"/>
                </a:lnTo>
                <a:lnTo>
                  <a:pt x="81" y="608"/>
                </a:lnTo>
                <a:lnTo>
                  <a:pt x="81" y="610"/>
                </a:lnTo>
                <a:lnTo>
                  <a:pt x="77" y="613"/>
                </a:lnTo>
                <a:lnTo>
                  <a:pt x="74" y="613"/>
                </a:lnTo>
                <a:lnTo>
                  <a:pt x="73" y="613"/>
                </a:lnTo>
                <a:lnTo>
                  <a:pt x="73" y="614"/>
                </a:lnTo>
                <a:lnTo>
                  <a:pt x="47" y="613"/>
                </a:lnTo>
                <a:lnTo>
                  <a:pt x="28" y="617"/>
                </a:lnTo>
                <a:lnTo>
                  <a:pt x="21" y="618"/>
                </a:lnTo>
                <a:lnTo>
                  <a:pt x="20" y="622"/>
                </a:lnTo>
                <a:lnTo>
                  <a:pt x="18" y="627"/>
                </a:lnTo>
                <a:lnTo>
                  <a:pt x="21" y="637"/>
                </a:lnTo>
                <a:lnTo>
                  <a:pt x="25" y="650"/>
                </a:lnTo>
                <a:lnTo>
                  <a:pt x="28" y="659"/>
                </a:lnTo>
                <a:lnTo>
                  <a:pt x="33" y="672"/>
                </a:lnTo>
                <a:lnTo>
                  <a:pt x="33" y="676"/>
                </a:lnTo>
                <a:lnTo>
                  <a:pt x="33" y="682"/>
                </a:lnTo>
                <a:lnTo>
                  <a:pt x="32" y="682"/>
                </a:lnTo>
                <a:lnTo>
                  <a:pt x="32" y="683"/>
                </a:lnTo>
                <a:lnTo>
                  <a:pt x="32" y="686"/>
                </a:lnTo>
                <a:lnTo>
                  <a:pt x="32" y="691"/>
                </a:lnTo>
                <a:lnTo>
                  <a:pt x="25" y="699"/>
                </a:lnTo>
                <a:lnTo>
                  <a:pt x="17" y="707"/>
                </a:lnTo>
                <a:lnTo>
                  <a:pt x="10" y="711"/>
                </a:lnTo>
                <a:lnTo>
                  <a:pt x="6" y="717"/>
                </a:lnTo>
                <a:lnTo>
                  <a:pt x="0" y="733"/>
                </a:lnTo>
                <a:lnTo>
                  <a:pt x="24" y="754"/>
                </a:lnTo>
                <a:lnTo>
                  <a:pt x="24" y="758"/>
                </a:lnTo>
                <a:lnTo>
                  <a:pt x="28" y="768"/>
                </a:lnTo>
                <a:lnTo>
                  <a:pt x="32" y="777"/>
                </a:lnTo>
                <a:lnTo>
                  <a:pt x="40" y="791"/>
                </a:lnTo>
                <a:lnTo>
                  <a:pt x="41" y="797"/>
                </a:lnTo>
                <a:lnTo>
                  <a:pt x="44" y="803"/>
                </a:lnTo>
                <a:lnTo>
                  <a:pt x="44" y="809"/>
                </a:lnTo>
                <a:lnTo>
                  <a:pt x="44" y="811"/>
                </a:lnTo>
                <a:lnTo>
                  <a:pt x="44" y="813"/>
                </a:lnTo>
                <a:lnTo>
                  <a:pt x="45" y="815"/>
                </a:lnTo>
                <a:lnTo>
                  <a:pt x="46" y="826"/>
                </a:lnTo>
                <a:lnTo>
                  <a:pt x="46" y="831"/>
                </a:lnTo>
                <a:lnTo>
                  <a:pt x="49" y="838"/>
                </a:lnTo>
                <a:lnTo>
                  <a:pt x="55" y="851"/>
                </a:lnTo>
                <a:lnTo>
                  <a:pt x="65" y="863"/>
                </a:lnTo>
                <a:lnTo>
                  <a:pt x="78" y="876"/>
                </a:lnTo>
                <a:lnTo>
                  <a:pt x="98" y="889"/>
                </a:lnTo>
                <a:lnTo>
                  <a:pt x="108" y="893"/>
                </a:lnTo>
                <a:lnTo>
                  <a:pt x="122" y="896"/>
                </a:lnTo>
                <a:lnTo>
                  <a:pt x="132" y="897"/>
                </a:lnTo>
                <a:lnTo>
                  <a:pt x="137" y="903"/>
                </a:lnTo>
                <a:lnTo>
                  <a:pt x="137" y="908"/>
                </a:lnTo>
                <a:lnTo>
                  <a:pt x="135" y="917"/>
                </a:lnTo>
                <a:lnTo>
                  <a:pt x="186" y="913"/>
                </a:lnTo>
                <a:lnTo>
                  <a:pt x="192" y="913"/>
                </a:lnTo>
                <a:lnTo>
                  <a:pt x="194" y="913"/>
                </a:lnTo>
                <a:lnTo>
                  <a:pt x="196" y="913"/>
                </a:lnTo>
                <a:lnTo>
                  <a:pt x="198" y="914"/>
                </a:lnTo>
                <a:lnTo>
                  <a:pt x="212" y="916"/>
                </a:lnTo>
                <a:lnTo>
                  <a:pt x="222" y="916"/>
                </a:lnTo>
                <a:lnTo>
                  <a:pt x="233" y="917"/>
                </a:lnTo>
                <a:lnTo>
                  <a:pt x="241" y="914"/>
                </a:lnTo>
                <a:lnTo>
                  <a:pt x="249" y="913"/>
                </a:lnTo>
                <a:lnTo>
                  <a:pt x="255" y="911"/>
                </a:lnTo>
                <a:lnTo>
                  <a:pt x="262" y="908"/>
                </a:lnTo>
                <a:lnTo>
                  <a:pt x="267" y="903"/>
                </a:lnTo>
                <a:lnTo>
                  <a:pt x="275" y="900"/>
                </a:lnTo>
                <a:lnTo>
                  <a:pt x="292" y="897"/>
                </a:lnTo>
                <a:lnTo>
                  <a:pt x="301" y="897"/>
                </a:lnTo>
                <a:lnTo>
                  <a:pt x="313" y="900"/>
                </a:lnTo>
                <a:lnTo>
                  <a:pt x="325" y="903"/>
                </a:lnTo>
                <a:lnTo>
                  <a:pt x="340" y="908"/>
                </a:lnTo>
                <a:lnTo>
                  <a:pt x="356" y="911"/>
                </a:lnTo>
                <a:lnTo>
                  <a:pt x="372" y="908"/>
                </a:lnTo>
                <a:lnTo>
                  <a:pt x="374" y="905"/>
                </a:lnTo>
                <a:lnTo>
                  <a:pt x="374" y="904"/>
                </a:lnTo>
                <a:lnTo>
                  <a:pt x="376" y="904"/>
                </a:lnTo>
                <a:lnTo>
                  <a:pt x="378" y="904"/>
                </a:lnTo>
                <a:lnTo>
                  <a:pt x="386" y="899"/>
                </a:lnTo>
                <a:lnTo>
                  <a:pt x="389" y="895"/>
                </a:lnTo>
                <a:lnTo>
                  <a:pt x="393" y="892"/>
                </a:lnTo>
                <a:lnTo>
                  <a:pt x="401" y="885"/>
                </a:lnTo>
                <a:lnTo>
                  <a:pt x="410" y="873"/>
                </a:lnTo>
                <a:lnTo>
                  <a:pt x="421" y="866"/>
                </a:lnTo>
                <a:lnTo>
                  <a:pt x="431" y="859"/>
                </a:lnTo>
                <a:lnTo>
                  <a:pt x="442" y="858"/>
                </a:lnTo>
                <a:lnTo>
                  <a:pt x="452" y="854"/>
                </a:lnTo>
                <a:lnTo>
                  <a:pt x="466" y="848"/>
                </a:lnTo>
                <a:lnTo>
                  <a:pt x="476" y="838"/>
                </a:lnTo>
                <a:lnTo>
                  <a:pt x="489" y="825"/>
                </a:lnTo>
                <a:lnTo>
                  <a:pt x="518" y="813"/>
                </a:lnTo>
                <a:lnTo>
                  <a:pt x="538" y="807"/>
                </a:lnTo>
                <a:lnTo>
                  <a:pt x="555" y="802"/>
                </a:lnTo>
                <a:lnTo>
                  <a:pt x="569" y="797"/>
                </a:lnTo>
                <a:lnTo>
                  <a:pt x="579" y="791"/>
                </a:lnTo>
                <a:lnTo>
                  <a:pt x="606" y="787"/>
                </a:lnTo>
                <a:lnTo>
                  <a:pt x="610" y="787"/>
                </a:lnTo>
                <a:lnTo>
                  <a:pt x="615" y="789"/>
                </a:lnTo>
                <a:lnTo>
                  <a:pt x="626" y="791"/>
                </a:lnTo>
                <a:lnTo>
                  <a:pt x="645" y="794"/>
                </a:lnTo>
                <a:lnTo>
                  <a:pt x="653" y="794"/>
                </a:lnTo>
                <a:lnTo>
                  <a:pt x="657" y="794"/>
                </a:lnTo>
                <a:lnTo>
                  <a:pt x="663" y="795"/>
                </a:lnTo>
                <a:lnTo>
                  <a:pt x="681" y="797"/>
                </a:lnTo>
                <a:lnTo>
                  <a:pt x="697" y="795"/>
                </a:lnTo>
                <a:lnTo>
                  <a:pt x="713" y="793"/>
                </a:lnTo>
                <a:lnTo>
                  <a:pt x="726" y="789"/>
                </a:lnTo>
                <a:lnTo>
                  <a:pt x="733" y="786"/>
                </a:lnTo>
                <a:lnTo>
                  <a:pt x="741" y="785"/>
                </a:lnTo>
                <a:lnTo>
                  <a:pt x="750" y="780"/>
                </a:lnTo>
                <a:lnTo>
                  <a:pt x="759" y="778"/>
                </a:lnTo>
                <a:lnTo>
                  <a:pt x="767" y="777"/>
                </a:lnTo>
                <a:lnTo>
                  <a:pt x="776" y="780"/>
                </a:lnTo>
                <a:lnTo>
                  <a:pt x="782" y="782"/>
                </a:lnTo>
                <a:lnTo>
                  <a:pt x="788" y="789"/>
                </a:lnTo>
                <a:lnTo>
                  <a:pt x="794" y="797"/>
                </a:lnTo>
                <a:lnTo>
                  <a:pt x="799" y="809"/>
                </a:lnTo>
                <a:lnTo>
                  <a:pt x="802" y="814"/>
                </a:lnTo>
                <a:lnTo>
                  <a:pt x="805" y="818"/>
                </a:lnTo>
                <a:lnTo>
                  <a:pt x="815" y="823"/>
                </a:lnTo>
                <a:lnTo>
                  <a:pt x="820" y="823"/>
                </a:lnTo>
                <a:lnTo>
                  <a:pt x="828" y="823"/>
                </a:lnTo>
                <a:lnTo>
                  <a:pt x="845" y="818"/>
                </a:lnTo>
                <a:lnTo>
                  <a:pt x="853" y="814"/>
                </a:lnTo>
                <a:lnTo>
                  <a:pt x="861" y="813"/>
                </a:lnTo>
                <a:lnTo>
                  <a:pt x="866" y="814"/>
                </a:lnTo>
                <a:lnTo>
                  <a:pt x="872" y="821"/>
                </a:lnTo>
                <a:lnTo>
                  <a:pt x="874" y="830"/>
                </a:lnTo>
                <a:lnTo>
                  <a:pt x="873" y="840"/>
                </a:lnTo>
                <a:lnTo>
                  <a:pt x="870" y="848"/>
                </a:lnTo>
                <a:lnTo>
                  <a:pt x="874" y="859"/>
                </a:lnTo>
                <a:lnTo>
                  <a:pt x="877" y="863"/>
                </a:lnTo>
                <a:lnTo>
                  <a:pt x="882" y="868"/>
                </a:lnTo>
                <a:lnTo>
                  <a:pt x="897" y="879"/>
                </a:lnTo>
                <a:lnTo>
                  <a:pt x="902" y="881"/>
                </a:lnTo>
                <a:lnTo>
                  <a:pt x="905" y="883"/>
                </a:lnTo>
                <a:lnTo>
                  <a:pt x="909" y="885"/>
                </a:lnTo>
                <a:lnTo>
                  <a:pt x="918" y="891"/>
                </a:lnTo>
                <a:lnTo>
                  <a:pt x="925" y="884"/>
                </a:lnTo>
                <a:lnTo>
                  <a:pt x="934" y="875"/>
                </a:lnTo>
                <a:lnTo>
                  <a:pt x="939" y="868"/>
                </a:lnTo>
                <a:lnTo>
                  <a:pt x="946" y="864"/>
                </a:lnTo>
                <a:lnTo>
                  <a:pt x="951" y="863"/>
                </a:lnTo>
                <a:lnTo>
                  <a:pt x="956" y="867"/>
                </a:lnTo>
                <a:lnTo>
                  <a:pt x="962" y="876"/>
                </a:lnTo>
                <a:lnTo>
                  <a:pt x="963" y="885"/>
                </a:lnTo>
                <a:lnTo>
                  <a:pt x="968" y="892"/>
                </a:lnTo>
                <a:lnTo>
                  <a:pt x="975" y="893"/>
                </a:lnTo>
                <a:lnTo>
                  <a:pt x="984" y="892"/>
                </a:lnTo>
                <a:lnTo>
                  <a:pt x="1005" y="897"/>
                </a:lnTo>
                <a:lnTo>
                  <a:pt x="1008" y="905"/>
                </a:lnTo>
                <a:lnTo>
                  <a:pt x="1012" y="912"/>
                </a:lnTo>
                <a:lnTo>
                  <a:pt x="1014" y="916"/>
                </a:lnTo>
                <a:lnTo>
                  <a:pt x="1020" y="918"/>
                </a:lnTo>
                <a:lnTo>
                  <a:pt x="1028" y="918"/>
                </a:lnTo>
                <a:lnTo>
                  <a:pt x="1032" y="916"/>
                </a:lnTo>
                <a:lnTo>
                  <a:pt x="1037" y="912"/>
                </a:lnTo>
                <a:lnTo>
                  <a:pt x="1042" y="905"/>
                </a:lnTo>
                <a:lnTo>
                  <a:pt x="1048" y="901"/>
                </a:lnTo>
                <a:lnTo>
                  <a:pt x="1053" y="900"/>
                </a:lnTo>
                <a:lnTo>
                  <a:pt x="1059" y="901"/>
                </a:lnTo>
                <a:lnTo>
                  <a:pt x="1065" y="904"/>
                </a:lnTo>
                <a:lnTo>
                  <a:pt x="1069" y="908"/>
                </a:lnTo>
                <a:lnTo>
                  <a:pt x="1107" y="929"/>
                </a:lnTo>
                <a:lnTo>
                  <a:pt x="1120" y="926"/>
                </a:lnTo>
                <a:lnTo>
                  <a:pt x="1138" y="922"/>
                </a:lnTo>
                <a:lnTo>
                  <a:pt x="1156" y="913"/>
                </a:lnTo>
                <a:lnTo>
                  <a:pt x="1179" y="901"/>
                </a:lnTo>
                <a:lnTo>
                  <a:pt x="1182" y="897"/>
                </a:lnTo>
                <a:lnTo>
                  <a:pt x="1190" y="897"/>
                </a:lnTo>
                <a:lnTo>
                  <a:pt x="1198" y="897"/>
                </a:lnTo>
                <a:lnTo>
                  <a:pt x="1210" y="900"/>
                </a:lnTo>
                <a:lnTo>
                  <a:pt x="1222" y="903"/>
                </a:lnTo>
                <a:lnTo>
                  <a:pt x="1237" y="909"/>
                </a:lnTo>
                <a:lnTo>
                  <a:pt x="1251" y="916"/>
                </a:lnTo>
                <a:lnTo>
                  <a:pt x="1270" y="925"/>
                </a:lnTo>
                <a:lnTo>
                  <a:pt x="1278" y="929"/>
                </a:lnTo>
                <a:lnTo>
                  <a:pt x="1287" y="932"/>
                </a:lnTo>
                <a:lnTo>
                  <a:pt x="1295" y="933"/>
                </a:lnTo>
                <a:lnTo>
                  <a:pt x="1299" y="933"/>
                </a:lnTo>
                <a:lnTo>
                  <a:pt x="1304" y="934"/>
                </a:lnTo>
                <a:lnTo>
                  <a:pt x="1309" y="933"/>
                </a:lnTo>
                <a:lnTo>
                  <a:pt x="1316" y="930"/>
                </a:lnTo>
                <a:lnTo>
                  <a:pt x="1321" y="926"/>
                </a:lnTo>
                <a:lnTo>
                  <a:pt x="1327" y="922"/>
                </a:lnTo>
                <a:lnTo>
                  <a:pt x="1335" y="912"/>
                </a:lnTo>
                <a:lnTo>
                  <a:pt x="1349" y="903"/>
                </a:lnTo>
                <a:lnTo>
                  <a:pt x="1366" y="892"/>
                </a:lnTo>
                <a:lnTo>
                  <a:pt x="1389" y="884"/>
                </a:lnTo>
                <a:lnTo>
                  <a:pt x="1403" y="876"/>
                </a:lnTo>
                <a:lnTo>
                  <a:pt x="1410" y="871"/>
                </a:lnTo>
                <a:lnTo>
                  <a:pt x="1418" y="867"/>
                </a:lnTo>
                <a:lnTo>
                  <a:pt x="1423" y="860"/>
                </a:lnTo>
                <a:lnTo>
                  <a:pt x="1430" y="855"/>
                </a:lnTo>
                <a:lnTo>
                  <a:pt x="1439" y="842"/>
                </a:lnTo>
                <a:lnTo>
                  <a:pt x="1440" y="828"/>
                </a:lnTo>
                <a:lnTo>
                  <a:pt x="1440" y="819"/>
                </a:lnTo>
                <a:lnTo>
                  <a:pt x="1440" y="811"/>
                </a:lnTo>
                <a:lnTo>
                  <a:pt x="1439" y="806"/>
                </a:lnTo>
                <a:lnTo>
                  <a:pt x="1439" y="802"/>
                </a:lnTo>
                <a:lnTo>
                  <a:pt x="1438" y="794"/>
                </a:lnTo>
                <a:lnTo>
                  <a:pt x="1436" y="782"/>
                </a:lnTo>
                <a:lnTo>
                  <a:pt x="1443" y="776"/>
                </a:lnTo>
                <a:lnTo>
                  <a:pt x="1450" y="769"/>
                </a:lnTo>
                <a:lnTo>
                  <a:pt x="1456" y="765"/>
                </a:lnTo>
                <a:lnTo>
                  <a:pt x="1460" y="762"/>
                </a:lnTo>
                <a:lnTo>
                  <a:pt x="1463" y="762"/>
                </a:lnTo>
                <a:lnTo>
                  <a:pt x="1470" y="753"/>
                </a:lnTo>
                <a:lnTo>
                  <a:pt x="1475" y="745"/>
                </a:lnTo>
                <a:lnTo>
                  <a:pt x="1477" y="739"/>
                </a:lnTo>
                <a:lnTo>
                  <a:pt x="1480" y="735"/>
                </a:lnTo>
                <a:lnTo>
                  <a:pt x="1477" y="728"/>
                </a:lnTo>
                <a:lnTo>
                  <a:pt x="1474" y="727"/>
                </a:lnTo>
                <a:lnTo>
                  <a:pt x="1468" y="727"/>
                </a:lnTo>
                <a:lnTo>
                  <a:pt x="1433" y="707"/>
                </a:lnTo>
                <a:lnTo>
                  <a:pt x="1418" y="695"/>
                </a:lnTo>
                <a:lnTo>
                  <a:pt x="1410" y="684"/>
                </a:lnTo>
                <a:lnTo>
                  <a:pt x="1405" y="675"/>
                </a:lnTo>
                <a:lnTo>
                  <a:pt x="1406" y="668"/>
                </a:lnTo>
                <a:lnTo>
                  <a:pt x="1406" y="656"/>
                </a:lnTo>
                <a:lnTo>
                  <a:pt x="1402" y="650"/>
                </a:lnTo>
                <a:lnTo>
                  <a:pt x="1393" y="646"/>
                </a:lnTo>
                <a:lnTo>
                  <a:pt x="1380" y="645"/>
                </a:lnTo>
                <a:lnTo>
                  <a:pt x="1336" y="626"/>
                </a:lnTo>
                <a:lnTo>
                  <a:pt x="1312" y="606"/>
                </a:lnTo>
                <a:lnTo>
                  <a:pt x="1292" y="592"/>
                </a:lnTo>
                <a:lnTo>
                  <a:pt x="1275" y="581"/>
                </a:lnTo>
                <a:lnTo>
                  <a:pt x="1267" y="577"/>
                </a:lnTo>
                <a:lnTo>
                  <a:pt x="1262" y="576"/>
                </a:lnTo>
                <a:lnTo>
                  <a:pt x="1251" y="572"/>
                </a:lnTo>
                <a:lnTo>
                  <a:pt x="1243" y="568"/>
                </a:lnTo>
                <a:lnTo>
                  <a:pt x="1237" y="561"/>
                </a:lnTo>
                <a:lnTo>
                  <a:pt x="1233" y="556"/>
                </a:lnTo>
                <a:lnTo>
                  <a:pt x="1227" y="547"/>
                </a:lnTo>
                <a:lnTo>
                  <a:pt x="1225" y="539"/>
                </a:lnTo>
                <a:lnTo>
                  <a:pt x="1223" y="519"/>
                </a:lnTo>
                <a:lnTo>
                  <a:pt x="1204" y="506"/>
                </a:lnTo>
                <a:lnTo>
                  <a:pt x="1189" y="494"/>
                </a:lnTo>
                <a:lnTo>
                  <a:pt x="1179" y="482"/>
                </a:lnTo>
                <a:lnTo>
                  <a:pt x="1173" y="473"/>
                </a:lnTo>
                <a:lnTo>
                  <a:pt x="1168" y="465"/>
                </a:lnTo>
                <a:lnTo>
                  <a:pt x="1161" y="461"/>
                </a:lnTo>
                <a:lnTo>
                  <a:pt x="1152" y="458"/>
                </a:lnTo>
                <a:lnTo>
                  <a:pt x="1140" y="459"/>
                </a:lnTo>
                <a:lnTo>
                  <a:pt x="1120" y="459"/>
                </a:lnTo>
                <a:lnTo>
                  <a:pt x="1106" y="454"/>
                </a:lnTo>
                <a:lnTo>
                  <a:pt x="1099" y="449"/>
                </a:lnTo>
                <a:lnTo>
                  <a:pt x="1094" y="442"/>
                </a:lnTo>
                <a:lnTo>
                  <a:pt x="1089" y="434"/>
                </a:lnTo>
                <a:lnTo>
                  <a:pt x="1085" y="425"/>
                </a:lnTo>
                <a:lnTo>
                  <a:pt x="1079" y="414"/>
                </a:lnTo>
                <a:lnTo>
                  <a:pt x="1074" y="406"/>
                </a:lnTo>
                <a:lnTo>
                  <a:pt x="1066" y="400"/>
                </a:lnTo>
                <a:lnTo>
                  <a:pt x="1057" y="397"/>
                </a:lnTo>
                <a:lnTo>
                  <a:pt x="1037" y="394"/>
                </a:lnTo>
                <a:lnTo>
                  <a:pt x="1024" y="394"/>
                </a:lnTo>
                <a:lnTo>
                  <a:pt x="1013" y="396"/>
                </a:lnTo>
                <a:lnTo>
                  <a:pt x="1004" y="394"/>
                </a:lnTo>
                <a:lnTo>
                  <a:pt x="997" y="394"/>
                </a:lnTo>
                <a:lnTo>
                  <a:pt x="991" y="390"/>
                </a:lnTo>
                <a:lnTo>
                  <a:pt x="987" y="388"/>
                </a:lnTo>
                <a:lnTo>
                  <a:pt x="984" y="383"/>
                </a:lnTo>
                <a:lnTo>
                  <a:pt x="985" y="379"/>
                </a:lnTo>
                <a:lnTo>
                  <a:pt x="984" y="367"/>
                </a:lnTo>
                <a:lnTo>
                  <a:pt x="983" y="357"/>
                </a:lnTo>
                <a:lnTo>
                  <a:pt x="980" y="348"/>
                </a:lnTo>
                <a:lnTo>
                  <a:pt x="977" y="343"/>
                </a:lnTo>
                <a:lnTo>
                  <a:pt x="972" y="336"/>
                </a:lnTo>
                <a:lnTo>
                  <a:pt x="967" y="334"/>
                </a:lnTo>
                <a:lnTo>
                  <a:pt x="959" y="331"/>
                </a:lnTo>
                <a:lnTo>
                  <a:pt x="951" y="331"/>
                </a:lnTo>
                <a:lnTo>
                  <a:pt x="936" y="330"/>
                </a:lnTo>
                <a:lnTo>
                  <a:pt x="927" y="326"/>
                </a:lnTo>
                <a:lnTo>
                  <a:pt x="921" y="319"/>
                </a:lnTo>
                <a:lnTo>
                  <a:pt x="919" y="312"/>
                </a:lnTo>
                <a:lnTo>
                  <a:pt x="921" y="299"/>
                </a:lnTo>
                <a:lnTo>
                  <a:pt x="922" y="294"/>
                </a:lnTo>
                <a:lnTo>
                  <a:pt x="926" y="291"/>
                </a:lnTo>
                <a:lnTo>
                  <a:pt x="935" y="286"/>
                </a:lnTo>
                <a:lnTo>
                  <a:pt x="948" y="285"/>
                </a:lnTo>
                <a:lnTo>
                  <a:pt x="964" y="283"/>
                </a:lnTo>
                <a:lnTo>
                  <a:pt x="967" y="282"/>
                </a:lnTo>
                <a:lnTo>
                  <a:pt x="971" y="282"/>
                </a:lnTo>
                <a:lnTo>
                  <a:pt x="979" y="282"/>
                </a:lnTo>
                <a:lnTo>
                  <a:pt x="992" y="279"/>
                </a:lnTo>
                <a:lnTo>
                  <a:pt x="997" y="278"/>
                </a:lnTo>
                <a:lnTo>
                  <a:pt x="1004" y="278"/>
                </a:lnTo>
                <a:lnTo>
                  <a:pt x="1012" y="274"/>
                </a:lnTo>
                <a:lnTo>
                  <a:pt x="1018" y="271"/>
                </a:lnTo>
                <a:lnTo>
                  <a:pt x="1024" y="266"/>
                </a:lnTo>
                <a:lnTo>
                  <a:pt x="1025" y="263"/>
                </a:lnTo>
                <a:lnTo>
                  <a:pt x="1028" y="262"/>
                </a:lnTo>
                <a:lnTo>
                  <a:pt x="1034" y="240"/>
                </a:lnTo>
                <a:lnTo>
                  <a:pt x="1041" y="222"/>
                </a:lnTo>
                <a:lnTo>
                  <a:pt x="1046" y="205"/>
                </a:lnTo>
                <a:lnTo>
                  <a:pt x="1053" y="193"/>
                </a:lnTo>
                <a:lnTo>
                  <a:pt x="1055" y="181"/>
                </a:lnTo>
                <a:lnTo>
                  <a:pt x="1059" y="175"/>
                </a:lnTo>
                <a:lnTo>
                  <a:pt x="1062" y="171"/>
                </a:lnTo>
                <a:lnTo>
                  <a:pt x="1066" y="170"/>
                </a:lnTo>
                <a:lnTo>
                  <a:pt x="1074" y="172"/>
                </a:lnTo>
                <a:lnTo>
                  <a:pt x="1083" y="173"/>
                </a:lnTo>
                <a:lnTo>
                  <a:pt x="1091" y="172"/>
                </a:lnTo>
                <a:lnTo>
                  <a:pt x="1102" y="171"/>
                </a:lnTo>
                <a:lnTo>
                  <a:pt x="1104" y="167"/>
                </a:lnTo>
                <a:lnTo>
                  <a:pt x="1108" y="164"/>
                </a:lnTo>
                <a:lnTo>
                  <a:pt x="1114" y="159"/>
                </a:lnTo>
                <a:lnTo>
                  <a:pt x="1114" y="151"/>
                </a:lnTo>
                <a:lnTo>
                  <a:pt x="1112" y="148"/>
                </a:lnTo>
                <a:lnTo>
                  <a:pt x="1112" y="147"/>
                </a:lnTo>
                <a:lnTo>
                  <a:pt x="1112" y="144"/>
                </a:lnTo>
                <a:lnTo>
                  <a:pt x="1106" y="132"/>
                </a:lnTo>
                <a:lnTo>
                  <a:pt x="1096" y="125"/>
                </a:lnTo>
                <a:lnTo>
                  <a:pt x="1083" y="118"/>
                </a:lnTo>
                <a:lnTo>
                  <a:pt x="1069" y="114"/>
                </a:lnTo>
                <a:lnTo>
                  <a:pt x="1061" y="111"/>
                </a:lnTo>
                <a:lnTo>
                  <a:pt x="1057" y="109"/>
                </a:lnTo>
                <a:lnTo>
                  <a:pt x="1053" y="103"/>
                </a:lnTo>
                <a:lnTo>
                  <a:pt x="1053" y="98"/>
                </a:lnTo>
                <a:lnTo>
                  <a:pt x="1052" y="90"/>
                </a:lnTo>
                <a:lnTo>
                  <a:pt x="1055" y="86"/>
                </a:lnTo>
                <a:lnTo>
                  <a:pt x="1059" y="83"/>
                </a:lnTo>
                <a:lnTo>
                  <a:pt x="1069" y="83"/>
                </a:lnTo>
                <a:lnTo>
                  <a:pt x="1079" y="82"/>
                </a:lnTo>
                <a:lnTo>
                  <a:pt x="1089" y="82"/>
                </a:lnTo>
                <a:lnTo>
                  <a:pt x="1096" y="80"/>
                </a:lnTo>
                <a:lnTo>
                  <a:pt x="1099" y="78"/>
                </a:lnTo>
                <a:lnTo>
                  <a:pt x="1103" y="78"/>
                </a:lnTo>
                <a:lnTo>
                  <a:pt x="1104" y="76"/>
                </a:lnTo>
                <a:lnTo>
                  <a:pt x="1107" y="74"/>
                </a:lnTo>
                <a:lnTo>
                  <a:pt x="1110" y="72"/>
                </a:lnTo>
                <a:lnTo>
                  <a:pt x="1110" y="69"/>
                </a:lnTo>
                <a:lnTo>
                  <a:pt x="1110" y="68"/>
                </a:lnTo>
                <a:lnTo>
                  <a:pt x="1111" y="68"/>
                </a:lnTo>
                <a:lnTo>
                  <a:pt x="1111" y="65"/>
                </a:lnTo>
                <a:lnTo>
                  <a:pt x="1110" y="54"/>
                </a:lnTo>
                <a:lnTo>
                  <a:pt x="1115" y="48"/>
                </a:lnTo>
                <a:lnTo>
                  <a:pt x="1126" y="41"/>
                </a:lnTo>
                <a:lnTo>
                  <a:pt x="1143" y="39"/>
                </a:lnTo>
                <a:lnTo>
                  <a:pt x="1155" y="36"/>
                </a:lnTo>
                <a:lnTo>
                  <a:pt x="1160" y="35"/>
                </a:lnTo>
                <a:lnTo>
                  <a:pt x="1167" y="35"/>
                </a:lnTo>
                <a:lnTo>
                  <a:pt x="1171" y="32"/>
                </a:lnTo>
                <a:lnTo>
                  <a:pt x="1176" y="31"/>
                </a:lnTo>
                <a:lnTo>
                  <a:pt x="1186" y="28"/>
                </a:lnTo>
                <a:lnTo>
                  <a:pt x="1194" y="23"/>
                </a:lnTo>
                <a:lnTo>
                  <a:pt x="1202" y="19"/>
                </a:lnTo>
                <a:lnTo>
                  <a:pt x="1208" y="13"/>
                </a:lnTo>
                <a:lnTo>
                  <a:pt x="1213" y="9"/>
                </a:lnTo>
                <a:lnTo>
                  <a:pt x="1189" y="1"/>
                </a:lnTo>
                <a:lnTo>
                  <a:pt x="1176" y="0"/>
                </a:lnTo>
                <a:lnTo>
                  <a:pt x="1164" y="1"/>
                </a:lnTo>
                <a:lnTo>
                  <a:pt x="1139" y="8"/>
                </a:lnTo>
                <a:lnTo>
                  <a:pt x="1119" y="15"/>
                </a:lnTo>
                <a:lnTo>
                  <a:pt x="1102" y="16"/>
                </a:lnTo>
                <a:lnTo>
                  <a:pt x="1094" y="16"/>
                </a:lnTo>
                <a:lnTo>
                  <a:pt x="1089" y="17"/>
                </a:lnTo>
                <a:lnTo>
                  <a:pt x="1075" y="19"/>
                </a:lnTo>
                <a:lnTo>
                  <a:pt x="1054" y="27"/>
                </a:lnTo>
                <a:lnTo>
                  <a:pt x="1044" y="28"/>
                </a:lnTo>
                <a:lnTo>
                  <a:pt x="1036" y="32"/>
                </a:lnTo>
                <a:lnTo>
                  <a:pt x="1028" y="36"/>
                </a:lnTo>
                <a:lnTo>
                  <a:pt x="1022" y="44"/>
                </a:lnTo>
                <a:lnTo>
                  <a:pt x="1017" y="50"/>
                </a:lnTo>
                <a:lnTo>
                  <a:pt x="1014" y="58"/>
                </a:lnTo>
                <a:lnTo>
                  <a:pt x="1007" y="65"/>
                </a:lnTo>
                <a:lnTo>
                  <a:pt x="1001" y="70"/>
                </a:lnTo>
                <a:lnTo>
                  <a:pt x="993" y="72"/>
                </a:lnTo>
                <a:lnTo>
                  <a:pt x="988" y="70"/>
                </a:lnTo>
                <a:lnTo>
                  <a:pt x="973" y="62"/>
                </a:lnTo>
                <a:lnTo>
                  <a:pt x="963" y="61"/>
                </a:lnTo>
                <a:lnTo>
                  <a:pt x="956" y="64"/>
                </a:lnTo>
                <a:lnTo>
                  <a:pt x="952" y="74"/>
                </a:lnTo>
                <a:lnTo>
                  <a:pt x="948" y="80"/>
                </a:lnTo>
                <a:lnTo>
                  <a:pt x="946" y="85"/>
                </a:lnTo>
                <a:lnTo>
                  <a:pt x="943" y="86"/>
                </a:lnTo>
                <a:lnTo>
                  <a:pt x="942" y="89"/>
                </a:lnTo>
                <a:lnTo>
                  <a:pt x="939" y="91"/>
                </a:lnTo>
                <a:lnTo>
                  <a:pt x="932" y="91"/>
                </a:lnTo>
                <a:lnTo>
                  <a:pt x="927" y="91"/>
                </a:lnTo>
                <a:lnTo>
                  <a:pt x="925" y="90"/>
                </a:lnTo>
                <a:lnTo>
                  <a:pt x="923" y="90"/>
                </a:lnTo>
                <a:lnTo>
                  <a:pt x="921" y="90"/>
                </a:lnTo>
                <a:lnTo>
                  <a:pt x="915" y="87"/>
                </a:lnTo>
                <a:lnTo>
                  <a:pt x="887" y="83"/>
                </a:lnTo>
                <a:lnTo>
                  <a:pt x="885" y="86"/>
                </a:lnTo>
                <a:lnTo>
                  <a:pt x="884" y="86"/>
                </a:lnTo>
                <a:lnTo>
                  <a:pt x="884" y="87"/>
                </a:lnTo>
                <a:lnTo>
                  <a:pt x="884" y="90"/>
                </a:lnTo>
                <a:lnTo>
                  <a:pt x="877" y="98"/>
                </a:lnTo>
                <a:lnTo>
                  <a:pt x="870" y="101"/>
                </a:lnTo>
                <a:lnTo>
                  <a:pt x="865" y="105"/>
                </a:lnTo>
                <a:lnTo>
                  <a:pt x="857" y="107"/>
                </a:lnTo>
                <a:lnTo>
                  <a:pt x="854" y="107"/>
                </a:lnTo>
                <a:lnTo>
                  <a:pt x="853" y="107"/>
                </a:lnTo>
                <a:lnTo>
                  <a:pt x="853" y="109"/>
                </a:lnTo>
                <a:lnTo>
                  <a:pt x="850" y="111"/>
                </a:lnTo>
                <a:lnTo>
                  <a:pt x="809" y="139"/>
                </a:lnTo>
                <a:lnTo>
                  <a:pt x="807" y="143"/>
                </a:lnTo>
                <a:lnTo>
                  <a:pt x="804" y="148"/>
                </a:lnTo>
                <a:lnTo>
                  <a:pt x="800" y="151"/>
                </a:lnTo>
                <a:lnTo>
                  <a:pt x="798" y="155"/>
                </a:lnTo>
                <a:lnTo>
                  <a:pt x="792" y="156"/>
                </a:lnTo>
                <a:lnTo>
                  <a:pt x="788" y="159"/>
                </a:lnTo>
                <a:lnTo>
                  <a:pt x="782" y="159"/>
                </a:lnTo>
                <a:lnTo>
                  <a:pt x="776" y="160"/>
                </a:lnTo>
                <a:lnTo>
                  <a:pt x="767" y="160"/>
                </a:lnTo>
                <a:lnTo>
                  <a:pt x="760" y="164"/>
                </a:lnTo>
                <a:lnTo>
                  <a:pt x="757" y="170"/>
                </a:lnTo>
                <a:lnTo>
                  <a:pt x="755" y="179"/>
                </a:lnTo>
                <a:lnTo>
                  <a:pt x="754" y="184"/>
                </a:lnTo>
                <a:lnTo>
                  <a:pt x="754" y="189"/>
                </a:lnTo>
                <a:lnTo>
                  <a:pt x="751" y="193"/>
                </a:lnTo>
                <a:lnTo>
                  <a:pt x="750" y="193"/>
                </a:lnTo>
                <a:lnTo>
                  <a:pt x="750" y="195"/>
                </a:lnTo>
                <a:lnTo>
                  <a:pt x="750" y="197"/>
                </a:lnTo>
                <a:lnTo>
                  <a:pt x="747" y="197"/>
                </a:lnTo>
                <a:lnTo>
                  <a:pt x="746" y="197"/>
                </a:lnTo>
                <a:lnTo>
                  <a:pt x="746" y="199"/>
                </a:lnTo>
                <a:lnTo>
                  <a:pt x="743" y="201"/>
                </a:lnTo>
                <a:lnTo>
                  <a:pt x="739" y="201"/>
                </a:lnTo>
                <a:lnTo>
                  <a:pt x="737" y="201"/>
                </a:lnTo>
                <a:lnTo>
                  <a:pt x="676" y="191"/>
                </a:lnTo>
                <a:lnTo>
                  <a:pt x="735" y="221"/>
                </a:lnTo>
                <a:lnTo>
                  <a:pt x="746" y="225"/>
                </a:lnTo>
                <a:lnTo>
                  <a:pt x="755" y="234"/>
                </a:lnTo>
                <a:lnTo>
                  <a:pt x="757" y="240"/>
                </a:lnTo>
                <a:lnTo>
                  <a:pt x="759" y="248"/>
                </a:lnTo>
                <a:lnTo>
                  <a:pt x="760" y="265"/>
                </a:lnTo>
                <a:lnTo>
                  <a:pt x="759" y="273"/>
                </a:lnTo>
                <a:lnTo>
                  <a:pt x="762" y="282"/>
                </a:lnTo>
                <a:lnTo>
                  <a:pt x="766" y="290"/>
                </a:lnTo>
                <a:lnTo>
                  <a:pt x="774" y="298"/>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23" name="Freeform 342"/>
          <p:cNvSpPr>
            <a:spLocks/>
          </p:cNvSpPr>
          <p:nvPr/>
        </p:nvSpPr>
        <p:spPr bwMode="auto">
          <a:xfrm>
            <a:off x="3760788" y="4740275"/>
            <a:ext cx="349250" cy="247650"/>
          </a:xfrm>
          <a:custGeom>
            <a:avLst/>
            <a:gdLst>
              <a:gd name="T0" fmla="*/ 2147483647 w 539"/>
              <a:gd name="T1" fmla="*/ 2147483647 h 382"/>
              <a:gd name="T2" fmla="*/ 2147483647 w 539"/>
              <a:gd name="T3" fmla="*/ 2147483647 h 382"/>
              <a:gd name="T4" fmla="*/ 2147483647 w 539"/>
              <a:gd name="T5" fmla="*/ 2147483647 h 382"/>
              <a:gd name="T6" fmla="*/ 2147483647 w 539"/>
              <a:gd name="T7" fmla="*/ 2147483647 h 382"/>
              <a:gd name="T8" fmla="*/ 2147483647 w 539"/>
              <a:gd name="T9" fmla="*/ 2147483647 h 382"/>
              <a:gd name="T10" fmla="*/ 2147483647 w 539"/>
              <a:gd name="T11" fmla="*/ 2147483647 h 382"/>
              <a:gd name="T12" fmla="*/ 2147483647 w 539"/>
              <a:gd name="T13" fmla="*/ 2147483647 h 382"/>
              <a:gd name="T14" fmla="*/ 2147483647 w 539"/>
              <a:gd name="T15" fmla="*/ 2147483647 h 382"/>
              <a:gd name="T16" fmla="*/ 2147483647 w 539"/>
              <a:gd name="T17" fmla="*/ 2147483647 h 382"/>
              <a:gd name="T18" fmla="*/ 2147483647 w 539"/>
              <a:gd name="T19" fmla="*/ 2147483647 h 382"/>
              <a:gd name="T20" fmla="*/ 2147483647 w 539"/>
              <a:gd name="T21" fmla="*/ 2147483647 h 382"/>
              <a:gd name="T22" fmla="*/ 2147483647 w 539"/>
              <a:gd name="T23" fmla="*/ 2147483647 h 382"/>
              <a:gd name="T24" fmla="*/ 2147483647 w 539"/>
              <a:gd name="T25" fmla="*/ 2147483647 h 382"/>
              <a:gd name="T26" fmla="*/ 2147483647 w 539"/>
              <a:gd name="T27" fmla="*/ 2147483647 h 382"/>
              <a:gd name="T28" fmla="*/ 2147483647 w 539"/>
              <a:gd name="T29" fmla="*/ 2147483647 h 382"/>
              <a:gd name="T30" fmla="*/ 2147483647 w 539"/>
              <a:gd name="T31" fmla="*/ 2147483647 h 382"/>
              <a:gd name="T32" fmla="*/ 2147483647 w 539"/>
              <a:gd name="T33" fmla="*/ 2147483647 h 382"/>
              <a:gd name="T34" fmla="*/ 2147483647 w 539"/>
              <a:gd name="T35" fmla="*/ 2147483647 h 382"/>
              <a:gd name="T36" fmla="*/ 2147483647 w 539"/>
              <a:gd name="T37" fmla="*/ 2147483647 h 382"/>
              <a:gd name="T38" fmla="*/ 2147483647 w 539"/>
              <a:gd name="T39" fmla="*/ 2147483647 h 382"/>
              <a:gd name="T40" fmla="*/ 2147483647 w 539"/>
              <a:gd name="T41" fmla="*/ 2147483647 h 382"/>
              <a:gd name="T42" fmla="*/ 2147483647 w 539"/>
              <a:gd name="T43" fmla="*/ 2147483647 h 382"/>
              <a:gd name="T44" fmla="*/ 2147483647 w 539"/>
              <a:gd name="T45" fmla="*/ 2147483647 h 382"/>
              <a:gd name="T46" fmla="*/ 2147483647 w 539"/>
              <a:gd name="T47" fmla="*/ 2147483647 h 382"/>
              <a:gd name="T48" fmla="*/ 2147483647 w 539"/>
              <a:gd name="T49" fmla="*/ 2147483647 h 382"/>
              <a:gd name="T50" fmla="*/ 2147483647 w 539"/>
              <a:gd name="T51" fmla="*/ 2147483647 h 382"/>
              <a:gd name="T52" fmla="*/ 2147483647 w 539"/>
              <a:gd name="T53" fmla="*/ 2147483647 h 382"/>
              <a:gd name="T54" fmla="*/ 2147483647 w 539"/>
              <a:gd name="T55" fmla="*/ 2147483647 h 382"/>
              <a:gd name="T56" fmla="*/ 2147483647 w 539"/>
              <a:gd name="T57" fmla="*/ 2147483647 h 382"/>
              <a:gd name="T58" fmla="*/ 2147483647 w 539"/>
              <a:gd name="T59" fmla="*/ 2147483647 h 382"/>
              <a:gd name="T60" fmla="*/ 2147483647 w 539"/>
              <a:gd name="T61" fmla="*/ 2147483647 h 382"/>
              <a:gd name="T62" fmla="*/ 2147483647 w 539"/>
              <a:gd name="T63" fmla="*/ 2147483647 h 382"/>
              <a:gd name="T64" fmla="*/ 2147483647 w 539"/>
              <a:gd name="T65" fmla="*/ 2147483647 h 382"/>
              <a:gd name="T66" fmla="*/ 2147483647 w 539"/>
              <a:gd name="T67" fmla="*/ 2147483647 h 382"/>
              <a:gd name="T68" fmla="*/ 2147483647 w 539"/>
              <a:gd name="T69" fmla="*/ 2147483647 h 382"/>
              <a:gd name="T70" fmla="*/ 2147483647 w 539"/>
              <a:gd name="T71" fmla="*/ 2147483647 h 382"/>
              <a:gd name="T72" fmla="*/ 2147483647 w 539"/>
              <a:gd name="T73" fmla="*/ 2147483647 h 382"/>
              <a:gd name="T74" fmla="*/ 2147483647 w 539"/>
              <a:gd name="T75" fmla="*/ 2147483647 h 382"/>
              <a:gd name="T76" fmla="*/ 2147483647 w 539"/>
              <a:gd name="T77" fmla="*/ 2147483647 h 382"/>
              <a:gd name="T78" fmla="*/ 2147483647 w 539"/>
              <a:gd name="T79" fmla="*/ 2147483647 h 382"/>
              <a:gd name="T80" fmla="*/ 2147483647 w 539"/>
              <a:gd name="T81" fmla="*/ 2147483647 h 382"/>
              <a:gd name="T82" fmla="*/ 2147483647 w 539"/>
              <a:gd name="T83" fmla="*/ 2147483647 h 382"/>
              <a:gd name="T84" fmla="*/ 2147483647 w 539"/>
              <a:gd name="T85" fmla="*/ 2147483647 h 382"/>
              <a:gd name="T86" fmla="*/ 2147483647 w 539"/>
              <a:gd name="T87" fmla="*/ 2147483647 h 382"/>
              <a:gd name="T88" fmla="*/ 2147483647 w 539"/>
              <a:gd name="T89" fmla="*/ 2147483647 h 382"/>
              <a:gd name="T90" fmla="*/ 2147483647 w 539"/>
              <a:gd name="T91" fmla="*/ 2147483647 h 382"/>
              <a:gd name="T92" fmla="*/ 2147483647 w 539"/>
              <a:gd name="T93" fmla="*/ 2147483647 h 382"/>
              <a:gd name="T94" fmla="*/ 2147483647 w 539"/>
              <a:gd name="T95" fmla="*/ 2147483647 h 382"/>
              <a:gd name="T96" fmla="*/ 2147483647 w 539"/>
              <a:gd name="T97" fmla="*/ 2147483647 h 382"/>
              <a:gd name="T98" fmla="*/ 2147483647 w 539"/>
              <a:gd name="T99" fmla="*/ 2147483647 h 382"/>
              <a:gd name="T100" fmla="*/ 2147483647 w 539"/>
              <a:gd name="T101" fmla="*/ 2147483647 h 382"/>
              <a:gd name="T102" fmla="*/ 2147483647 w 539"/>
              <a:gd name="T103" fmla="*/ 2147483647 h 382"/>
              <a:gd name="T104" fmla="*/ 2147483647 w 539"/>
              <a:gd name="T105" fmla="*/ 2147483647 h 382"/>
              <a:gd name="T106" fmla="*/ 2147483647 w 539"/>
              <a:gd name="T107" fmla="*/ 2147483647 h 382"/>
              <a:gd name="T108" fmla="*/ 2147483647 w 539"/>
              <a:gd name="T109" fmla="*/ 2147483647 h 382"/>
              <a:gd name="T110" fmla="*/ 2147483647 w 539"/>
              <a:gd name="T111" fmla="*/ 0 h 382"/>
              <a:gd name="T112" fmla="*/ 2147483647 w 539"/>
              <a:gd name="T113" fmla="*/ 2147483647 h 3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9"/>
              <a:gd name="T172" fmla="*/ 0 h 382"/>
              <a:gd name="T173" fmla="*/ 539 w 539"/>
              <a:gd name="T174" fmla="*/ 382 h 3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9" h="382">
                <a:moveTo>
                  <a:pt x="402" y="222"/>
                </a:moveTo>
                <a:lnTo>
                  <a:pt x="410" y="230"/>
                </a:lnTo>
                <a:lnTo>
                  <a:pt x="422" y="232"/>
                </a:lnTo>
                <a:lnTo>
                  <a:pt x="427" y="231"/>
                </a:lnTo>
                <a:lnTo>
                  <a:pt x="435" y="228"/>
                </a:lnTo>
                <a:lnTo>
                  <a:pt x="451" y="221"/>
                </a:lnTo>
                <a:lnTo>
                  <a:pt x="489" y="213"/>
                </a:lnTo>
                <a:lnTo>
                  <a:pt x="523" y="223"/>
                </a:lnTo>
                <a:lnTo>
                  <a:pt x="531" y="225"/>
                </a:lnTo>
                <a:lnTo>
                  <a:pt x="534" y="226"/>
                </a:lnTo>
                <a:lnTo>
                  <a:pt x="538" y="230"/>
                </a:lnTo>
                <a:lnTo>
                  <a:pt x="538" y="232"/>
                </a:lnTo>
                <a:lnTo>
                  <a:pt x="539" y="238"/>
                </a:lnTo>
                <a:lnTo>
                  <a:pt x="539" y="243"/>
                </a:lnTo>
                <a:lnTo>
                  <a:pt x="539" y="251"/>
                </a:lnTo>
                <a:lnTo>
                  <a:pt x="514" y="266"/>
                </a:lnTo>
                <a:lnTo>
                  <a:pt x="509" y="268"/>
                </a:lnTo>
                <a:lnTo>
                  <a:pt x="506" y="270"/>
                </a:lnTo>
                <a:lnTo>
                  <a:pt x="505" y="272"/>
                </a:lnTo>
                <a:lnTo>
                  <a:pt x="496" y="277"/>
                </a:lnTo>
                <a:lnTo>
                  <a:pt x="492" y="277"/>
                </a:lnTo>
                <a:lnTo>
                  <a:pt x="489" y="279"/>
                </a:lnTo>
                <a:lnTo>
                  <a:pt x="484" y="281"/>
                </a:lnTo>
                <a:lnTo>
                  <a:pt x="471" y="283"/>
                </a:lnTo>
                <a:lnTo>
                  <a:pt x="430" y="279"/>
                </a:lnTo>
                <a:lnTo>
                  <a:pt x="422" y="292"/>
                </a:lnTo>
                <a:lnTo>
                  <a:pt x="416" y="304"/>
                </a:lnTo>
                <a:lnTo>
                  <a:pt x="412" y="311"/>
                </a:lnTo>
                <a:lnTo>
                  <a:pt x="411" y="316"/>
                </a:lnTo>
                <a:lnTo>
                  <a:pt x="408" y="316"/>
                </a:lnTo>
                <a:lnTo>
                  <a:pt x="404" y="318"/>
                </a:lnTo>
                <a:lnTo>
                  <a:pt x="394" y="321"/>
                </a:lnTo>
                <a:lnTo>
                  <a:pt x="386" y="321"/>
                </a:lnTo>
                <a:lnTo>
                  <a:pt x="381" y="321"/>
                </a:lnTo>
                <a:lnTo>
                  <a:pt x="378" y="321"/>
                </a:lnTo>
                <a:lnTo>
                  <a:pt x="377" y="321"/>
                </a:lnTo>
                <a:lnTo>
                  <a:pt x="377" y="322"/>
                </a:lnTo>
                <a:lnTo>
                  <a:pt x="355" y="322"/>
                </a:lnTo>
                <a:lnTo>
                  <a:pt x="338" y="322"/>
                </a:lnTo>
                <a:lnTo>
                  <a:pt x="326" y="330"/>
                </a:lnTo>
                <a:lnTo>
                  <a:pt x="314" y="342"/>
                </a:lnTo>
                <a:lnTo>
                  <a:pt x="308" y="361"/>
                </a:lnTo>
                <a:lnTo>
                  <a:pt x="300" y="371"/>
                </a:lnTo>
                <a:lnTo>
                  <a:pt x="295" y="379"/>
                </a:lnTo>
                <a:lnTo>
                  <a:pt x="287" y="382"/>
                </a:lnTo>
                <a:lnTo>
                  <a:pt x="281" y="379"/>
                </a:lnTo>
                <a:lnTo>
                  <a:pt x="263" y="377"/>
                </a:lnTo>
                <a:lnTo>
                  <a:pt x="255" y="375"/>
                </a:lnTo>
                <a:lnTo>
                  <a:pt x="250" y="375"/>
                </a:lnTo>
                <a:lnTo>
                  <a:pt x="239" y="373"/>
                </a:lnTo>
                <a:lnTo>
                  <a:pt x="232" y="371"/>
                </a:lnTo>
                <a:lnTo>
                  <a:pt x="227" y="366"/>
                </a:lnTo>
                <a:lnTo>
                  <a:pt x="230" y="363"/>
                </a:lnTo>
                <a:lnTo>
                  <a:pt x="236" y="358"/>
                </a:lnTo>
                <a:lnTo>
                  <a:pt x="250" y="356"/>
                </a:lnTo>
                <a:lnTo>
                  <a:pt x="242" y="345"/>
                </a:lnTo>
                <a:lnTo>
                  <a:pt x="238" y="334"/>
                </a:lnTo>
                <a:lnTo>
                  <a:pt x="236" y="325"/>
                </a:lnTo>
                <a:lnTo>
                  <a:pt x="239" y="317"/>
                </a:lnTo>
                <a:lnTo>
                  <a:pt x="238" y="276"/>
                </a:lnTo>
                <a:lnTo>
                  <a:pt x="217" y="267"/>
                </a:lnTo>
                <a:lnTo>
                  <a:pt x="209" y="267"/>
                </a:lnTo>
                <a:lnTo>
                  <a:pt x="203" y="266"/>
                </a:lnTo>
                <a:lnTo>
                  <a:pt x="201" y="263"/>
                </a:lnTo>
                <a:lnTo>
                  <a:pt x="195" y="255"/>
                </a:lnTo>
                <a:lnTo>
                  <a:pt x="197" y="250"/>
                </a:lnTo>
                <a:lnTo>
                  <a:pt x="195" y="244"/>
                </a:lnTo>
                <a:lnTo>
                  <a:pt x="193" y="242"/>
                </a:lnTo>
                <a:lnTo>
                  <a:pt x="185" y="238"/>
                </a:lnTo>
                <a:lnTo>
                  <a:pt x="176" y="235"/>
                </a:lnTo>
                <a:lnTo>
                  <a:pt x="173" y="235"/>
                </a:lnTo>
                <a:lnTo>
                  <a:pt x="172" y="235"/>
                </a:lnTo>
                <a:lnTo>
                  <a:pt x="172" y="236"/>
                </a:lnTo>
                <a:lnTo>
                  <a:pt x="169" y="239"/>
                </a:lnTo>
                <a:lnTo>
                  <a:pt x="164" y="239"/>
                </a:lnTo>
                <a:lnTo>
                  <a:pt x="161" y="239"/>
                </a:lnTo>
                <a:lnTo>
                  <a:pt x="160" y="239"/>
                </a:lnTo>
                <a:lnTo>
                  <a:pt x="160" y="240"/>
                </a:lnTo>
                <a:lnTo>
                  <a:pt x="146" y="240"/>
                </a:lnTo>
                <a:lnTo>
                  <a:pt x="138" y="239"/>
                </a:lnTo>
                <a:lnTo>
                  <a:pt x="131" y="239"/>
                </a:lnTo>
                <a:lnTo>
                  <a:pt x="124" y="238"/>
                </a:lnTo>
                <a:lnTo>
                  <a:pt x="121" y="234"/>
                </a:lnTo>
                <a:lnTo>
                  <a:pt x="119" y="225"/>
                </a:lnTo>
                <a:lnTo>
                  <a:pt x="119" y="213"/>
                </a:lnTo>
                <a:lnTo>
                  <a:pt x="123" y="206"/>
                </a:lnTo>
                <a:lnTo>
                  <a:pt x="131" y="201"/>
                </a:lnTo>
                <a:lnTo>
                  <a:pt x="142" y="195"/>
                </a:lnTo>
                <a:lnTo>
                  <a:pt x="158" y="191"/>
                </a:lnTo>
                <a:lnTo>
                  <a:pt x="160" y="189"/>
                </a:lnTo>
                <a:lnTo>
                  <a:pt x="164" y="185"/>
                </a:lnTo>
                <a:lnTo>
                  <a:pt x="169" y="178"/>
                </a:lnTo>
                <a:lnTo>
                  <a:pt x="177" y="172"/>
                </a:lnTo>
                <a:lnTo>
                  <a:pt x="191" y="160"/>
                </a:lnTo>
                <a:lnTo>
                  <a:pt x="199" y="156"/>
                </a:lnTo>
                <a:lnTo>
                  <a:pt x="210" y="157"/>
                </a:lnTo>
                <a:lnTo>
                  <a:pt x="218" y="156"/>
                </a:lnTo>
                <a:lnTo>
                  <a:pt x="226" y="156"/>
                </a:lnTo>
                <a:lnTo>
                  <a:pt x="231" y="154"/>
                </a:lnTo>
                <a:lnTo>
                  <a:pt x="236" y="153"/>
                </a:lnTo>
                <a:lnTo>
                  <a:pt x="239" y="149"/>
                </a:lnTo>
                <a:lnTo>
                  <a:pt x="242" y="146"/>
                </a:lnTo>
                <a:lnTo>
                  <a:pt x="242" y="142"/>
                </a:lnTo>
                <a:lnTo>
                  <a:pt x="242" y="138"/>
                </a:lnTo>
                <a:lnTo>
                  <a:pt x="230" y="135"/>
                </a:lnTo>
                <a:lnTo>
                  <a:pt x="220" y="132"/>
                </a:lnTo>
                <a:lnTo>
                  <a:pt x="206" y="121"/>
                </a:lnTo>
                <a:lnTo>
                  <a:pt x="183" y="112"/>
                </a:lnTo>
                <a:lnTo>
                  <a:pt x="178" y="119"/>
                </a:lnTo>
                <a:lnTo>
                  <a:pt x="176" y="121"/>
                </a:lnTo>
                <a:lnTo>
                  <a:pt x="174" y="124"/>
                </a:lnTo>
                <a:lnTo>
                  <a:pt x="169" y="125"/>
                </a:lnTo>
                <a:lnTo>
                  <a:pt x="164" y="125"/>
                </a:lnTo>
                <a:lnTo>
                  <a:pt x="156" y="123"/>
                </a:lnTo>
                <a:lnTo>
                  <a:pt x="142" y="121"/>
                </a:lnTo>
                <a:lnTo>
                  <a:pt x="133" y="121"/>
                </a:lnTo>
                <a:lnTo>
                  <a:pt x="123" y="121"/>
                </a:lnTo>
                <a:lnTo>
                  <a:pt x="96" y="121"/>
                </a:lnTo>
                <a:lnTo>
                  <a:pt x="88" y="120"/>
                </a:lnTo>
                <a:lnTo>
                  <a:pt x="83" y="117"/>
                </a:lnTo>
                <a:lnTo>
                  <a:pt x="79" y="113"/>
                </a:lnTo>
                <a:lnTo>
                  <a:pt x="76" y="107"/>
                </a:lnTo>
                <a:lnTo>
                  <a:pt x="70" y="96"/>
                </a:lnTo>
                <a:lnTo>
                  <a:pt x="63" y="88"/>
                </a:lnTo>
                <a:lnTo>
                  <a:pt x="54" y="80"/>
                </a:lnTo>
                <a:lnTo>
                  <a:pt x="42" y="75"/>
                </a:lnTo>
                <a:lnTo>
                  <a:pt x="37" y="70"/>
                </a:lnTo>
                <a:lnTo>
                  <a:pt x="35" y="66"/>
                </a:lnTo>
                <a:lnTo>
                  <a:pt x="37" y="63"/>
                </a:lnTo>
                <a:lnTo>
                  <a:pt x="38" y="58"/>
                </a:lnTo>
                <a:lnTo>
                  <a:pt x="45" y="56"/>
                </a:lnTo>
                <a:lnTo>
                  <a:pt x="51" y="55"/>
                </a:lnTo>
                <a:lnTo>
                  <a:pt x="63" y="58"/>
                </a:lnTo>
                <a:lnTo>
                  <a:pt x="71" y="58"/>
                </a:lnTo>
                <a:lnTo>
                  <a:pt x="79" y="59"/>
                </a:lnTo>
                <a:lnTo>
                  <a:pt x="82" y="58"/>
                </a:lnTo>
                <a:lnTo>
                  <a:pt x="86" y="58"/>
                </a:lnTo>
                <a:lnTo>
                  <a:pt x="94" y="58"/>
                </a:lnTo>
                <a:lnTo>
                  <a:pt x="97" y="55"/>
                </a:lnTo>
                <a:lnTo>
                  <a:pt x="103" y="54"/>
                </a:lnTo>
                <a:lnTo>
                  <a:pt x="107" y="51"/>
                </a:lnTo>
                <a:lnTo>
                  <a:pt x="112" y="50"/>
                </a:lnTo>
                <a:lnTo>
                  <a:pt x="107" y="39"/>
                </a:lnTo>
                <a:lnTo>
                  <a:pt x="103" y="33"/>
                </a:lnTo>
                <a:lnTo>
                  <a:pt x="99" y="30"/>
                </a:lnTo>
                <a:lnTo>
                  <a:pt x="96" y="30"/>
                </a:lnTo>
                <a:lnTo>
                  <a:pt x="91" y="33"/>
                </a:lnTo>
                <a:lnTo>
                  <a:pt x="83" y="34"/>
                </a:lnTo>
                <a:lnTo>
                  <a:pt x="75" y="35"/>
                </a:lnTo>
                <a:lnTo>
                  <a:pt x="67" y="33"/>
                </a:lnTo>
                <a:lnTo>
                  <a:pt x="63" y="30"/>
                </a:lnTo>
                <a:lnTo>
                  <a:pt x="60" y="29"/>
                </a:lnTo>
                <a:lnTo>
                  <a:pt x="51" y="23"/>
                </a:lnTo>
                <a:lnTo>
                  <a:pt x="46" y="22"/>
                </a:lnTo>
                <a:lnTo>
                  <a:pt x="42" y="25"/>
                </a:lnTo>
                <a:lnTo>
                  <a:pt x="41" y="33"/>
                </a:lnTo>
                <a:lnTo>
                  <a:pt x="38" y="35"/>
                </a:lnTo>
                <a:lnTo>
                  <a:pt x="37" y="35"/>
                </a:lnTo>
                <a:lnTo>
                  <a:pt x="37" y="37"/>
                </a:lnTo>
                <a:lnTo>
                  <a:pt x="37" y="39"/>
                </a:lnTo>
                <a:lnTo>
                  <a:pt x="33" y="45"/>
                </a:lnTo>
                <a:lnTo>
                  <a:pt x="26" y="45"/>
                </a:lnTo>
                <a:lnTo>
                  <a:pt x="23" y="42"/>
                </a:lnTo>
                <a:lnTo>
                  <a:pt x="25" y="29"/>
                </a:lnTo>
                <a:lnTo>
                  <a:pt x="26" y="19"/>
                </a:lnTo>
                <a:lnTo>
                  <a:pt x="25" y="10"/>
                </a:lnTo>
                <a:lnTo>
                  <a:pt x="23" y="5"/>
                </a:lnTo>
                <a:lnTo>
                  <a:pt x="18" y="0"/>
                </a:lnTo>
                <a:lnTo>
                  <a:pt x="13" y="1"/>
                </a:lnTo>
                <a:lnTo>
                  <a:pt x="9" y="4"/>
                </a:lnTo>
                <a:lnTo>
                  <a:pt x="6" y="9"/>
                </a:lnTo>
                <a:lnTo>
                  <a:pt x="2" y="14"/>
                </a:lnTo>
                <a:lnTo>
                  <a:pt x="0" y="22"/>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24" name="Freeform 343"/>
          <p:cNvSpPr>
            <a:spLocks/>
          </p:cNvSpPr>
          <p:nvPr/>
        </p:nvSpPr>
        <p:spPr bwMode="auto">
          <a:xfrm>
            <a:off x="2992438" y="3833813"/>
            <a:ext cx="246062" cy="138112"/>
          </a:xfrm>
          <a:custGeom>
            <a:avLst/>
            <a:gdLst>
              <a:gd name="T0" fmla="*/ 2147483647 w 381"/>
              <a:gd name="T1" fmla="*/ 2147483647 h 214"/>
              <a:gd name="T2" fmla="*/ 2147483647 w 381"/>
              <a:gd name="T3" fmla="*/ 2147483647 h 214"/>
              <a:gd name="T4" fmla="*/ 2147483647 w 381"/>
              <a:gd name="T5" fmla="*/ 2147483647 h 214"/>
              <a:gd name="T6" fmla="*/ 2147483647 w 381"/>
              <a:gd name="T7" fmla="*/ 2147483647 h 214"/>
              <a:gd name="T8" fmla="*/ 2147483647 w 381"/>
              <a:gd name="T9" fmla="*/ 2147483647 h 214"/>
              <a:gd name="T10" fmla="*/ 2147483647 w 381"/>
              <a:gd name="T11" fmla="*/ 2147483647 h 214"/>
              <a:gd name="T12" fmla="*/ 2147483647 w 381"/>
              <a:gd name="T13" fmla="*/ 2147483647 h 214"/>
              <a:gd name="T14" fmla="*/ 2147483647 w 381"/>
              <a:gd name="T15" fmla="*/ 2147483647 h 214"/>
              <a:gd name="T16" fmla="*/ 2147483647 w 381"/>
              <a:gd name="T17" fmla="*/ 2147483647 h 214"/>
              <a:gd name="T18" fmla="*/ 2147483647 w 381"/>
              <a:gd name="T19" fmla="*/ 2147483647 h 214"/>
              <a:gd name="T20" fmla="*/ 2147483647 w 381"/>
              <a:gd name="T21" fmla="*/ 2147483647 h 214"/>
              <a:gd name="T22" fmla="*/ 2147483647 w 381"/>
              <a:gd name="T23" fmla="*/ 2147483647 h 214"/>
              <a:gd name="T24" fmla="*/ 0 w 381"/>
              <a:gd name="T25" fmla="*/ 2147483647 h 214"/>
              <a:gd name="T26" fmla="*/ 2147483647 w 381"/>
              <a:gd name="T27" fmla="*/ 2147483647 h 214"/>
              <a:gd name="T28" fmla="*/ 2147483647 w 381"/>
              <a:gd name="T29" fmla="*/ 2147483647 h 214"/>
              <a:gd name="T30" fmla="*/ 2147483647 w 381"/>
              <a:gd name="T31" fmla="*/ 2147483647 h 214"/>
              <a:gd name="T32" fmla="*/ 2147483647 w 381"/>
              <a:gd name="T33" fmla="*/ 2147483647 h 214"/>
              <a:gd name="T34" fmla="*/ 2147483647 w 381"/>
              <a:gd name="T35" fmla="*/ 2147483647 h 214"/>
              <a:gd name="T36" fmla="*/ 2147483647 w 381"/>
              <a:gd name="T37" fmla="*/ 2147483647 h 214"/>
              <a:gd name="T38" fmla="*/ 2147483647 w 381"/>
              <a:gd name="T39" fmla="*/ 2147483647 h 214"/>
              <a:gd name="T40" fmla="*/ 2147483647 w 381"/>
              <a:gd name="T41" fmla="*/ 2147483647 h 214"/>
              <a:gd name="T42" fmla="*/ 2147483647 w 381"/>
              <a:gd name="T43" fmla="*/ 2147483647 h 214"/>
              <a:gd name="T44" fmla="*/ 2147483647 w 381"/>
              <a:gd name="T45" fmla="*/ 2147483647 h 214"/>
              <a:gd name="T46" fmla="*/ 2147483647 w 381"/>
              <a:gd name="T47" fmla="*/ 2147483647 h 214"/>
              <a:gd name="T48" fmla="*/ 2147483647 w 381"/>
              <a:gd name="T49" fmla="*/ 2147483647 h 214"/>
              <a:gd name="T50" fmla="*/ 2147483647 w 381"/>
              <a:gd name="T51" fmla="*/ 2147483647 h 214"/>
              <a:gd name="T52" fmla="*/ 2147483647 w 381"/>
              <a:gd name="T53" fmla="*/ 2147483647 h 214"/>
              <a:gd name="T54" fmla="*/ 2147483647 w 381"/>
              <a:gd name="T55" fmla="*/ 2147483647 h 214"/>
              <a:gd name="T56" fmla="*/ 2147483647 w 381"/>
              <a:gd name="T57" fmla="*/ 2147483647 h 214"/>
              <a:gd name="T58" fmla="*/ 2147483647 w 381"/>
              <a:gd name="T59" fmla="*/ 2147483647 h 214"/>
              <a:gd name="T60" fmla="*/ 2147483647 w 381"/>
              <a:gd name="T61" fmla="*/ 2147483647 h 214"/>
              <a:gd name="T62" fmla="*/ 2147483647 w 381"/>
              <a:gd name="T63" fmla="*/ 2147483647 h 214"/>
              <a:gd name="T64" fmla="*/ 2147483647 w 381"/>
              <a:gd name="T65" fmla="*/ 2147483647 h 214"/>
              <a:gd name="T66" fmla="*/ 2147483647 w 381"/>
              <a:gd name="T67" fmla="*/ 2147483647 h 214"/>
              <a:gd name="T68" fmla="*/ 2147483647 w 381"/>
              <a:gd name="T69" fmla="*/ 2147483647 h 214"/>
              <a:gd name="T70" fmla="*/ 2147483647 w 381"/>
              <a:gd name="T71" fmla="*/ 2147483647 h 214"/>
              <a:gd name="T72" fmla="*/ 2147483647 w 381"/>
              <a:gd name="T73" fmla="*/ 2147483647 h 2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1"/>
              <a:gd name="T112" fmla="*/ 0 h 214"/>
              <a:gd name="T113" fmla="*/ 381 w 381"/>
              <a:gd name="T114" fmla="*/ 214 h 2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1" h="214">
                <a:moveTo>
                  <a:pt x="152" y="0"/>
                </a:moveTo>
                <a:lnTo>
                  <a:pt x="381" y="47"/>
                </a:lnTo>
                <a:lnTo>
                  <a:pt x="341" y="214"/>
                </a:lnTo>
                <a:lnTo>
                  <a:pt x="222" y="211"/>
                </a:lnTo>
                <a:lnTo>
                  <a:pt x="215" y="206"/>
                </a:lnTo>
                <a:lnTo>
                  <a:pt x="206" y="205"/>
                </a:lnTo>
                <a:lnTo>
                  <a:pt x="193" y="203"/>
                </a:lnTo>
                <a:lnTo>
                  <a:pt x="178" y="205"/>
                </a:lnTo>
                <a:lnTo>
                  <a:pt x="166" y="205"/>
                </a:lnTo>
                <a:lnTo>
                  <a:pt x="154" y="205"/>
                </a:lnTo>
                <a:lnTo>
                  <a:pt x="149" y="203"/>
                </a:lnTo>
                <a:lnTo>
                  <a:pt x="145" y="203"/>
                </a:lnTo>
                <a:lnTo>
                  <a:pt x="137" y="203"/>
                </a:lnTo>
                <a:lnTo>
                  <a:pt x="120" y="203"/>
                </a:lnTo>
                <a:lnTo>
                  <a:pt x="99" y="201"/>
                </a:lnTo>
                <a:lnTo>
                  <a:pt x="76" y="201"/>
                </a:lnTo>
                <a:lnTo>
                  <a:pt x="51" y="198"/>
                </a:lnTo>
                <a:lnTo>
                  <a:pt x="24" y="198"/>
                </a:lnTo>
                <a:lnTo>
                  <a:pt x="38" y="177"/>
                </a:lnTo>
                <a:lnTo>
                  <a:pt x="42" y="173"/>
                </a:lnTo>
                <a:lnTo>
                  <a:pt x="50" y="168"/>
                </a:lnTo>
                <a:lnTo>
                  <a:pt x="59" y="158"/>
                </a:lnTo>
                <a:lnTo>
                  <a:pt x="72" y="149"/>
                </a:lnTo>
                <a:lnTo>
                  <a:pt x="33" y="136"/>
                </a:lnTo>
                <a:lnTo>
                  <a:pt x="2" y="120"/>
                </a:lnTo>
                <a:lnTo>
                  <a:pt x="0" y="111"/>
                </a:lnTo>
                <a:lnTo>
                  <a:pt x="2" y="104"/>
                </a:lnTo>
                <a:lnTo>
                  <a:pt x="6" y="98"/>
                </a:lnTo>
                <a:lnTo>
                  <a:pt x="16" y="94"/>
                </a:lnTo>
                <a:lnTo>
                  <a:pt x="29" y="92"/>
                </a:lnTo>
                <a:lnTo>
                  <a:pt x="46" y="95"/>
                </a:lnTo>
                <a:lnTo>
                  <a:pt x="62" y="87"/>
                </a:lnTo>
                <a:lnTo>
                  <a:pt x="68" y="82"/>
                </a:lnTo>
                <a:lnTo>
                  <a:pt x="76" y="78"/>
                </a:lnTo>
                <a:lnTo>
                  <a:pt x="82" y="71"/>
                </a:lnTo>
                <a:lnTo>
                  <a:pt x="88" y="66"/>
                </a:lnTo>
                <a:lnTo>
                  <a:pt x="94" y="58"/>
                </a:lnTo>
                <a:lnTo>
                  <a:pt x="96" y="54"/>
                </a:lnTo>
                <a:lnTo>
                  <a:pt x="100" y="51"/>
                </a:lnTo>
                <a:lnTo>
                  <a:pt x="110" y="47"/>
                </a:lnTo>
                <a:lnTo>
                  <a:pt x="112" y="46"/>
                </a:lnTo>
                <a:lnTo>
                  <a:pt x="113" y="47"/>
                </a:lnTo>
                <a:lnTo>
                  <a:pt x="112" y="50"/>
                </a:lnTo>
                <a:lnTo>
                  <a:pt x="110" y="55"/>
                </a:lnTo>
                <a:lnTo>
                  <a:pt x="106" y="59"/>
                </a:lnTo>
                <a:lnTo>
                  <a:pt x="100" y="66"/>
                </a:lnTo>
                <a:lnTo>
                  <a:pt x="94" y="72"/>
                </a:lnTo>
                <a:lnTo>
                  <a:pt x="86" y="83"/>
                </a:lnTo>
                <a:lnTo>
                  <a:pt x="80" y="88"/>
                </a:lnTo>
                <a:lnTo>
                  <a:pt x="79" y="94"/>
                </a:lnTo>
                <a:lnTo>
                  <a:pt x="82" y="96"/>
                </a:lnTo>
                <a:lnTo>
                  <a:pt x="88" y="99"/>
                </a:lnTo>
                <a:lnTo>
                  <a:pt x="100" y="99"/>
                </a:lnTo>
                <a:lnTo>
                  <a:pt x="111" y="99"/>
                </a:lnTo>
                <a:lnTo>
                  <a:pt x="111" y="98"/>
                </a:lnTo>
                <a:lnTo>
                  <a:pt x="112" y="98"/>
                </a:lnTo>
                <a:lnTo>
                  <a:pt x="115" y="98"/>
                </a:lnTo>
                <a:lnTo>
                  <a:pt x="120" y="98"/>
                </a:lnTo>
                <a:lnTo>
                  <a:pt x="128" y="96"/>
                </a:lnTo>
                <a:lnTo>
                  <a:pt x="133" y="92"/>
                </a:lnTo>
                <a:lnTo>
                  <a:pt x="135" y="90"/>
                </a:lnTo>
                <a:lnTo>
                  <a:pt x="137" y="88"/>
                </a:lnTo>
                <a:lnTo>
                  <a:pt x="140" y="83"/>
                </a:lnTo>
                <a:lnTo>
                  <a:pt x="140" y="80"/>
                </a:lnTo>
                <a:lnTo>
                  <a:pt x="140" y="79"/>
                </a:lnTo>
                <a:lnTo>
                  <a:pt x="141" y="79"/>
                </a:lnTo>
                <a:lnTo>
                  <a:pt x="147" y="63"/>
                </a:lnTo>
                <a:lnTo>
                  <a:pt x="149" y="51"/>
                </a:lnTo>
                <a:lnTo>
                  <a:pt x="148" y="41"/>
                </a:lnTo>
                <a:lnTo>
                  <a:pt x="144" y="34"/>
                </a:lnTo>
                <a:lnTo>
                  <a:pt x="145" y="25"/>
                </a:lnTo>
                <a:lnTo>
                  <a:pt x="148" y="18"/>
                </a:lnTo>
                <a:lnTo>
                  <a:pt x="151" y="8"/>
                </a:lnTo>
                <a:lnTo>
                  <a:pt x="152" y="1"/>
                </a:lnTo>
                <a:lnTo>
                  <a:pt x="152" y="0"/>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25" name="Freeform 344"/>
          <p:cNvSpPr>
            <a:spLocks/>
          </p:cNvSpPr>
          <p:nvPr/>
        </p:nvSpPr>
        <p:spPr bwMode="auto">
          <a:xfrm>
            <a:off x="3222625" y="3741738"/>
            <a:ext cx="608013" cy="531812"/>
          </a:xfrm>
          <a:custGeom>
            <a:avLst/>
            <a:gdLst>
              <a:gd name="T0" fmla="*/ 2147483647 w 942"/>
              <a:gd name="T1" fmla="*/ 2147483647 h 821"/>
              <a:gd name="T2" fmla="*/ 2147483647 w 942"/>
              <a:gd name="T3" fmla="*/ 2147483647 h 821"/>
              <a:gd name="T4" fmla="*/ 2147483647 w 942"/>
              <a:gd name="T5" fmla="*/ 2147483647 h 821"/>
              <a:gd name="T6" fmla="*/ 2147483647 w 942"/>
              <a:gd name="T7" fmla="*/ 2147483647 h 821"/>
              <a:gd name="T8" fmla="*/ 2147483647 w 942"/>
              <a:gd name="T9" fmla="*/ 2147483647 h 821"/>
              <a:gd name="T10" fmla="*/ 2147483647 w 942"/>
              <a:gd name="T11" fmla="*/ 2147483647 h 821"/>
              <a:gd name="T12" fmla="*/ 2147483647 w 942"/>
              <a:gd name="T13" fmla="*/ 2147483647 h 821"/>
              <a:gd name="T14" fmla="*/ 2147483647 w 942"/>
              <a:gd name="T15" fmla="*/ 2147483647 h 821"/>
              <a:gd name="T16" fmla="*/ 2147483647 w 942"/>
              <a:gd name="T17" fmla="*/ 2147483647 h 821"/>
              <a:gd name="T18" fmla="*/ 2147483647 w 942"/>
              <a:gd name="T19" fmla="*/ 2147483647 h 821"/>
              <a:gd name="T20" fmla="*/ 2147483647 w 942"/>
              <a:gd name="T21" fmla="*/ 2147483647 h 821"/>
              <a:gd name="T22" fmla="*/ 2147483647 w 942"/>
              <a:gd name="T23" fmla="*/ 2147483647 h 821"/>
              <a:gd name="T24" fmla="*/ 2147483647 w 942"/>
              <a:gd name="T25" fmla="*/ 2147483647 h 821"/>
              <a:gd name="T26" fmla="*/ 2147483647 w 942"/>
              <a:gd name="T27" fmla="*/ 2147483647 h 821"/>
              <a:gd name="T28" fmla="*/ 2147483647 w 942"/>
              <a:gd name="T29" fmla="*/ 2147483647 h 821"/>
              <a:gd name="T30" fmla="*/ 2147483647 w 942"/>
              <a:gd name="T31" fmla="*/ 2147483647 h 821"/>
              <a:gd name="T32" fmla="*/ 2147483647 w 942"/>
              <a:gd name="T33" fmla="*/ 2147483647 h 821"/>
              <a:gd name="T34" fmla="*/ 2147483647 w 942"/>
              <a:gd name="T35" fmla="*/ 2147483647 h 821"/>
              <a:gd name="T36" fmla="*/ 2147483647 w 942"/>
              <a:gd name="T37" fmla="*/ 2147483647 h 821"/>
              <a:gd name="T38" fmla="*/ 2147483647 w 942"/>
              <a:gd name="T39" fmla="*/ 2147483647 h 821"/>
              <a:gd name="T40" fmla="*/ 2147483647 w 942"/>
              <a:gd name="T41" fmla="*/ 2147483647 h 821"/>
              <a:gd name="T42" fmla="*/ 2147483647 w 942"/>
              <a:gd name="T43" fmla="*/ 2147483647 h 821"/>
              <a:gd name="T44" fmla="*/ 2147483647 w 942"/>
              <a:gd name="T45" fmla="*/ 2147483647 h 821"/>
              <a:gd name="T46" fmla="*/ 2147483647 w 942"/>
              <a:gd name="T47" fmla="*/ 2147483647 h 821"/>
              <a:gd name="T48" fmla="*/ 2147483647 w 942"/>
              <a:gd name="T49" fmla="*/ 2147483647 h 821"/>
              <a:gd name="T50" fmla="*/ 2147483647 w 942"/>
              <a:gd name="T51" fmla="*/ 2147483647 h 821"/>
              <a:gd name="T52" fmla="*/ 2147483647 w 942"/>
              <a:gd name="T53" fmla="*/ 2147483647 h 821"/>
              <a:gd name="T54" fmla="*/ 2147483647 w 942"/>
              <a:gd name="T55" fmla="*/ 2147483647 h 821"/>
              <a:gd name="T56" fmla="*/ 2147483647 w 942"/>
              <a:gd name="T57" fmla="*/ 2147483647 h 821"/>
              <a:gd name="T58" fmla="*/ 2147483647 w 942"/>
              <a:gd name="T59" fmla="*/ 2147483647 h 821"/>
              <a:gd name="T60" fmla="*/ 2147483647 w 942"/>
              <a:gd name="T61" fmla="*/ 2147483647 h 821"/>
              <a:gd name="T62" fmla="*/ 2147483647 w 942"/>
              <a:gd name="T63" fmla="*/ 2147483647 h 821"/>
              <a:gd name="T64" fmla="*/ 2147483647 w 942"/>
              <a:gd name="T65" fmla="*/ 2147483647 h 821"/>
              <a:gd name="T66" fmla="*/ 2147483647 w 942"/>
              <a:gd name="T67" fmla="*/ 2147483647 h 821"/>
              <a:gd name="T68" fmla="*/ 0 w 942"/>
              <a:gd name="T69" fmla="*/ 2147483647 h 821"/>
              <a:gd name="T70" fmla="*/ 2147483647 w 942"/>
              <a:gd name="T71" fmla="*/ 2147483647 h 821"/>
              <a:gd name="T72" fmla="*/ 2147483647 w 942"/>
              <a:gd name="T73" fmla="*/ 2147483647 h 821"/>
              <a:gd name="T74" fmla="*/ 2147483647 w 942"/>
              <a:gd name="T75" fmla="*/ 2147483647 h 821"/>
              <a:gd name="T76" fmla="*/ 2147483647 w 942"/>
              <a:gd name="T77" fmla="*/ 2147483647 h 821"/>
              <a:gd name="T78" fmla="*/ 2147483647 w 942"/>
              <a:gd name="T79" fmla="*/ 2147483647 h 821"/>
              <a:gd name="T80" fmla="*/ 2147483647 w 942"/>
              <a:gd name="T81" fmla="*/ 2147483647 h 821"/>
              <a:gd name="T82" fmla="*/ 2147483647 w 942"/>
              <a:gd name="T83" fmla="*/ 2147483647 h 821"/>
              <a:gd name="T84" fmla="*/ 2147483647 w 942"/>
              <a:gd name="T85" fmla="*/ 2147483647 h 821"/>
              <a:gd name="T86" fmla="*/ 2147483647 w 942"/>
              <a:gd name="T87" fmla="*/ 2147483647 h 821"/>
              <a:gd name="T88" fmla="*/ 2147483647 w 942"/>
              <a:gd name="T89" fmla="*/ 2147483647 h 821"/>
              <a:gd name="T90" fmla="*/ 2147483647 w 942"/>
              <a:gd name="T91" fmla="*/ 2147483647 h 821"/>
              <a:gd name="T92" fmla="*/ 2147483647 w 942"/>
              <a:gd name="T93" fmla="*/ 2147483647 h 821"/>
              <a:gd name="T94" fmla="*/ 2147483647 w 942"/>
              <a:gd name="T95" fmla="*/ 2147483647 h 821"/>
              <a:gd name="T96" fmla="*/ 2147483647 w 942"/>
              <a:gd name="T97" fmla="*/ 2147483647 h 821"/>
              <a:gd name="T98" fmla="*/ 2147483647 w 942"/>
              <a:gd name="T99" fmla="*/ 2147483647 h 821"/>
              <a:gd name="T100" fmla="*/ 2147483647 w 942"/>
              <a:gd name="T101" fmla="*/ 2147483647 h 821"/>
              <a:gd name="T102" fmla="*/ 2147483647 w 942"/>
              <a:gd name="T103" fmla="*/ 2147483647 h 821"/>
              <a:gd name="T104" fmla="*/ 2147483647 w 942"/>
              <a:gd name="T105" fmla="*/ 2147483647 h 821"/>
              <a:gd name="T106" fmla="*/ 2147483647 w 942"/>
              <a:gd name="T107" fmla="*/ 2147483647 h 821"/>
              <a:gd name="T108" fmla="*/ 2147483647 w 942"/>
              <a:gd name="T109" fmla="*/ 2147483647 h 821"/>
              <a:gd name="T110" fmla="*/ 2147483647 w 942"/>
              <a:gd name="T111" fmla="*/ 2147483647 h 821"/>
              <a:gd name="T112" fmla="*/ 2147483647 w 942"/>
              <a:gd name="T113" fmla="*/ 2147483647 h 821"/>
              <a:gd name="T114" fmla="*/ 2147483647 w 942"/>
              <a:gd name="T115" fmla="*/ 2147483647 h 821"/>
              <a:gd name="T116" fmla="*/ 2147483647 w 942"/>
              <a:gd name="T117" fmla="*/ 2147483647 h 821"/>
              <a:gd name="T118" fmla="*/ 2147483647 w 942"/>
              <a:gd name="T119" fmla="*/ 0 h 8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42"/>
              <a:gd name="T181" fmla="*/ 0 h 821"/>
              <a:gd name="T182" fmla="*/ 942 w 942"/>
              <a:gd name="T183" fmla="*/ 821 h 8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42" h="821">
                <a:moveTo>
                  <a:pt x="491" y="0"/>
                </a:moveTo>
                <a:lnTo>
                  <a:pt x="517" y="14"/>
                </a:lnTo>
                <a:lnTo>
                  <a:pt x="518" y="23"/>
                </a:lnTo>
                <a:lnTo>
                  <a:pt x="524" y="31"/>
                </a:lnTo>
                <a:lnTo>
                  <a:pt x="529" y="33"/>
                </a:lnTo>
                <a:lnTo>
                  <a:pt x="538" y="35"/>
                </a:lnTo>
                <a:lnTo>
                  <a:pt x="550" y="31"/>
                </a:lnTo>
                <a:lnTo>
                  <a:pt x="561" y="31"/>
                </a:lnTo>
                <a:lnTo>
                  <a:pt x="569" y="31"/>
                </a:lnTo>
                <a:lnTo>
                  <a:pt x="575" y="33"/>
                </a:lnTo>
                <a:lnTo>
                  <a:pt x="581" y="37"/>
                </a:lnTo>
                <a:lnTo>
                  <a:pt x="589" y="44"/>
                </a:lnTo>
                <a:lnTo>
                  <a:pt x="596" y="53"/>
                </a:lnTo>
                <a:lnTo>
                  <a:pt x="604" y="68"/>
                </a:lnTo>
                <a:lnTo>
                  <a:pt x="607" y="73"/>
                </a:lnTo>
                <a:lnTo>
                  <a:pt x="612" y="77"/>
                </a:lnTo>
                <a:lnTo>
                  <a:pt x="615" y="77"/>
                </a:lnTo>
                <a:lnTo>
                  <a:pt x="620" y="74"/>
                </a:lnTo>
                <a:lnTo>
                  <a:pt x="628" y="60"/>
                </a:lnTo>
                <a:lnTo>
                  <a:pt x="632" y="53"/>
                </a:lnTo>
                <a:lnTo>
                  <a:pt x="637" y="49"/>
                </a:lnTo>
                <a:lnTo>
                  <a:pt x="644" y="40"/>
                </a:lnTo>
                <a:lnTo>
                  <a:pt x="651" y="36"/>
                </a:lnTo>
                <a:lnTo>
                  <a:pt x="655" y="32"/>
                </a:lnTo>
                <a:lnTo>
                  <a:pt x="659" y="33"/>
                </a:lnTo>
                <a:lnTo>
                  <a:pt x="661" y="37"/>
                </a:lnTo>
                <a:lnTo>
                  <a:pt x="664" y="44"/>
                </a:lnTo>
                <a:lnTo>
                  <a:pt x="668" y="47"/>
                </a:lnTo>
                <a:lnTo>
                  <a:pt x="672" y="51"/>
                </a:lnTo>
                <a:lnTo>
                  <a:pt x="681" y="56"/>
                </a:lnTo>
                <a:lnTo>
                  <a:pt x="689" y="61"/>
                </a:lnTo>
                <a:lnTo>
                  <a:pt x="701" y="69"/>
                </a:lnTo>
                <a:lnTo>
                  <a:pt x="731" y="89"/>
                </a:lnTo>
                <a:lnTo>
                  <a:pt x="738" y="94"/>
                </a:lnTo>
                <a:lnTo>
                  <a:pt x="742" y="101"/>
                </a:lnTo>
                <a:lnTo>
                  <a:pt x="743" y="108"/>
                </a:lnTo>
                <a:lnTo>
                  <a:pt x="742" y="117"/>
                </a:lnTo>
                <a:lnTo>
                  <a:pt x="737" y="129"/>
                </a:lnTo>
                <a:lnTo>
                  <a:pt x="735" y="141"/>
                </a:lnTo>
                <a:lnTo>
                  <a:pt x="735" y="151"/>
                </a:lnTo>
                <a:lnTo>
                  <a:pt x="738" y="163"/>
                </a:lnTo>
                <a:lnTo>
                  <a:pt x="747" y="166"/>
                </a:lnTo>
                <a:lnTo>
                  <a:pt x="755" y="171"/>
                </a:lnTo>
                <a:lnTo>
                  <a:pt x="762" y="178"/>
                </a:lnTo>
                <a:lnTo>
                  <a:pt x="766" y="187"/>
                </a:lnTo>
                <a:lnTo>
                  <a:pt x="767" y="196"/>
                </a:lnTo>
                <a:lnTo>
                  <a:pt x="767" y="209"/>
                </a:lnTo>
                <a:lnTo>
                  <a:pt x="764" y="223"/>
                </a:lnTo>
                <a:lnTo>
                  <a:pt x="761" y="240"/>
                </a:lnTo>
                <a:lnTo>
                  <a:pt x="794" y="244"/>
                </a:lnTo>
                <a:lnTo>
                  <a:pt x="798" y="245"/>
                </a:lnTo>
                <a:lnTo>
                  <a:pt x="802" y="252"/>
                </a:lnTo>
                <a:lnTo>
                  <a:pt x="800" y="261"/>
                </a:lnTo>
                <a:lnTo>
                  <a:pt x="799" y="273"/>
                </a:lnTo>
                <a:lnTo>
                  <a:pt x="792" y="289"/>
                </a:lnTo>
                <a:lnTo>
                  <a:pt x="791" y="303"/>
                </a:lnTo>
                <a:lnTo>
                  <a:pt x="790" y="315"/>
                </a:lnTo>
                <a:lnTo>
                  <a:pt x="794" y="325"/>
                </a:lnTo>
                <a:lnTo>
                  <a:pt x="798" y="331"/>
                </a:lnTo>
                <a:lnTo>
                  <a:pt x="805" y="340"/>
                </a:lnTo>
                <a:lnTo>
                  <a:pt x="817" y="350"/>
                </a:lnTo>
                <a:lnTo>
                  <a:pt x="832" y="362"/>
                </a:lnTo>
                <a:lnTo>
                  <a:pt x="841" y="370"/>
                </a:lnTo>
                <a:lnTo>
                  <a:pt x="849" y="380"/>
                </a:lnTo>
                <a:lnTo>
                  <a:pt x="852" y="388"/>
                </a:lnTo>
                <a:lnTo>
                  <a:pt x="853" y="399"/>
                </a:lnTo>
                <a:lnTo>
                  <a:pt x="852" y="408"/>
                </a:lnTo>
                <a:lnTo>
                  <a:pt x="853" y="417"/>
                </a:lnTo>
                <a:lnTo>
                  <a:pt x="854" y="420"/>
                </a:lnTo>
                <a:lnTo>
                  <a:pt x="858" y="424"/>
                </a:lnTo>
                <a:lnTo>
                  <a:pt x="868" y="430"/>
                </a:lnTo>
                <a:lnTo>
                  <a:pt x="874" y="433"/>
                </a:lnTo>
                <a:lnTo>
                  <a:pt x="885" y="438"/>
                </a:lnTo>
                <a:lnTo>
                  <a:pt x="898" y="445"/>
                </a:lnTo>
                <a:lnTo>
                  <a:pt x="915" y="454"/>
                </a:lnTo>
                <a:lnTo>
                  <a:pt x="923" y="460"/>
                </a:lnTo>
                <a:lnTo>
                  <a:pt x="930" y="466"/>
                </a:lnTo>
                <a:lnTo>
                  <a:pt x="935" y="474"/>
                </a:lnTo>
                <a:lnTo>
                  <a:pt x="939" y="483"/>
                </a:lnTo>
                <a:lnTo>
                  <a:pt x="942" y="503"/>
                </a:lnTo>
                <a:lnTo>
                  <a:pt x="942" y="515"/>
                </a:lnTo>
                <a:lnTo>
                  <a:pt x="940" y="528"/>
                </a:lnTo>
                <a:lnTo>
                  <a:pt x="929" y="536"/>
                </a:lnTo>
                <a:lnTo>
                  <a:pt x="918" y="543"/>
                </a:lnTo>
                <a:lnTo>
                  <a:pt x="909" y="548"/>
                </a:lnTo>
                <a:lnTo>
                  <a:pt x="901" y="552"/>
                </a:lnTo>
                <a:lnTo>
                  <a:pt x="893" y="553"/>
                </a:lnTo>
                <a:lnTo>
                  <a:pt x="886" y="553"/>
                </a:lnTo>
                <a:lnTo>
                  <a:pt x="880" y="551"/>
                </a:lnTo>
                <a:lnTo>
                  <a:pt x="874" y="547"/>
                </a:lnTo>
                <a:lnTo>
                  <a:pt x="866" y="539"/>
                </a:lnTo>
                <a:lnTo>
                  <a:pt x="858" y="535"/>
                </a:lnTo>
                <a:lnTo>
                  <a:pt x="848" y="531"/>
                </a:lnTo>
                <a:lnTo>
                  <a:pt x="837" y="530"/>
                </a:lnTo>
                <a:lnTo>
                  <a:pt x="816" y="528"/>
                </a:lnTo>
                <a:lnTo>
                  <a:pt x="811" y="549"/>
                </a:lnTo>
                <a:lnTo>
                  <a:pt x="811" y="563"/>
                </a:lnTo>
                <a:lnTo>
                  <a:pt x="815" y="576"/>
                </a:lnTo>
                <a:lnTo>
                  <a:pt x="821" y="589"/>
                </a:lnTo>
                <a:lnTo>
                  <a:pt x="831" y="602"/>
                </a:lnTo>
                <a:lnTo>
                  <a:pt x="837" y="610"/>
                </a:lnTo>
                <a:lnTo>
                  <a:pt x="843" y="621"/>
                </a:lnTo>
                <a:lnTo>
                  <a:pt x="844" y="632"/>
                </a:lnTo>
                <a:lnTo>
                  <a:pt x="845" y="642"/>
                </a:lnTo>
                <a:lnTo>
                  <a:pt x="844" y="655"/>
                </a:lnTo>
                <a:lnTo>
                  <a:pt x="846" y="671"/>
                </a:lnTo>
                <a:lnTo>
                  <a:pt x="858" y="707"/>
                </a:lnTo>
                <a:lnTo>
                  <a:pt x="848" y="710"/>
                </a:lnTo>
                <a:lnTo>
                  <a:pt x="843" y="710"/>
                </a:lnTo>
                <a:lnTo>
                  <a:pt x="840" y="710"/>
                </a:lnTo>
                <a:lnTo>
                  <a:pt x="839" y="710"/>
                </a:lnTo>
                <a:lnTo>
                  <a:pt x="839" y="711"/>
                </a:lnTo>
                <a:lnTo>
                  <a:pt x="828" y="710"/>
                </a:lnTo>
                <a:lnTo>
                  <a:pt x="819" y="707"/>
                </a:lnTo>
                <a:lnTo>
                  <a:pt x="808" y="703"/>
                </a:lnTo>
                <a:lnTo>
                  <a:pt x="802" y="703"/>
                </a:lnTo>
                <a:lnTo>
                  <a:pt x="796" y="707"/>
                </a:lnTo>
                <a:lnTo>
                  <a:pt x="794" y="715"/>
                </a:lnTo>
                <a:lnTo>
                  <a:pt x="788" y="724"/>
                </a:lnTo>
                <a:lnTo>
                  <a:pt x="782" y="735"/>
                </a:lnTo>
                <a:lnTo>
                  <a:pt x="772" y="743"/>
                </a:lnTo>
                <a:lnTo>
                  <a:pt x="762" y="753"/>
                </a:lnTo>
                <a:lnTo>
                  <a:pt x="759" y="756"/>
                </a:lnTo>
                <a:lnTo>
                  <a:pt x="758" y="760"/>
                </a:lnTo>
                <a:lnTo>
                  <a:pt x="758" y="766"/>
                </a:lnTo>
                <a:lnTo>
                  <a:pt x="755" y="782"/>
                </a:lnTo>
                <a:lnTo>
                  <a:pt x="755" y="805"/>
                </a:lnTo>
                <a:lnTo>
                  <a:pt x="753" y="810"/>
                </a:lnTo>
                <a:lnTo>
                  <a:pt x="751" y="815"/>
                </a:lnTo>
                <a:lnTo>
                  <a:pt x="746" y="821"/>
                </a:lnTo>
                <a:lnTo>
                  <a:pt x="741" y="821"/>
                </a:lnTo>
                <a:lnTo>
                  <a:pt x="738" y="819"/>
                </a:lnTo>
                <a:lnTo>
                  <a:pt x="737" y="819"/>
                </a:lnTo>
                <a:lnTo>
                  <a:pt x="731" y="817"/>
                </a:lnTo>
                <a:lnTo>
                  <a:pt x="729" y="814"/>
                </a:lnTo>
                <a:lnTo>
                  <a:pt x="727" y="813"/>
                </a:lnTo>
                <a:lnTo>
                  <a:pt x="721" y="805"/>
                </a:lnTo>
                <a:lnTo>
                  <a:pt x="716" y="800"/>
                </a:lnTo>
                <a:lnTo>
                  <a:pt x="702" y="793"/>
                </a:lnTo>
                <a:lnTo>
                  <a:pt x="693" y="790"/>
                </a:lnTo>
                <a:lnTo>
                  <a:pt x="685" y="790"/>
                </a:lnTo>
                <a:lnTo>
                  <a:pt x="668" y="794"/>
                </a:lnTo>
                <a:lnTo>
                  <a:pt x="655" y="796"/>
                </a:lnTo>
                <a:lnTo>
                  <a:pt x="645" y="797"/>
                </a:lnTo>
                <a:lnTo>
                  <a:pt x="636" y="796"/>
                </a:lnTo>
                <a:lnTo>
                  <a:pt x="630" y="794"/>
                </a:lnTo>
                <a:lnTo>
                  <a:pt x="622" y="786"/>
                </a:lnTo>
                <a:lnTo>
                  <a:pt x="616" y="782"/>
                </a:lnTo>
                <a:lnTo>
                  <a:pt x="611" y="782"/>
                </a:lnTo>
                <a:lnTo>
                  <a:pt x="595" y="784"/>
                </a:lnTo>
                <a:lnTo>
                  <a:pt x="579" y="796"/>
                </a:lnTo>
                <a:lnTo>
                  <a:pt x="571" y="801"/>
                </a:lnTo>
                <a:lnTo>
                  <a:pt x="565" y="805"/>
                </a:lnTo>
                <a:lnTo>
                  <a:pt x="558" y="806"/>
                </a:lnTo>
                <a:lnTo>
                  <a:pt x="554" y="805"/>
                </a:lnTo>
                <a:lnTo>
                  <a:pt x="541" y="793"/>
                </a:lnTo>
                <a:lnTo>
                  <a:pt x="529" y="785"/>
                </a:lnTo>
                <a:lnTo>
                  <a:pt x="520" y="780"/>
                </a:lnTo>
                <a:lnTo>
                  <a:pt x="510" y="778"/>
                </a:lnTo>
                <a:lnTo>
                  <a:pt x="499" y="778"/>
                </a:lnTo>
                <a:lnTo>
                  <a:pt x="485" y="782"/>
                </a:lnTo>
                <a:lnTo>
                  <a:pt x="471" y="785"/>
                </a:lnTo>
                <a:lnTo>
                  <a:pt x="459" y="789"/>
                </a:lnTo>
                <a:lnTo>
                  <a:pt x="450" y="790"/>
                </a:lnTo>
                <a:lnTo>
                  <a:pt x="443" y="792"/>
                </a:lnTo>
                <a:lnTo>
                  <a:pt x="431" y="790"/>
                </a:lnTo>
                <a:lnTo>
                  <a:pt x="422" y="789"/>
                </a:lnTo>
                <a:lnTo>
                  <a:pt x="413" y="785"/>
                </a:lnTo>
                <a:lnTo>
                  <a:pt x="406" y="778"/>
                </a:lnTo>
                <a:lnTo>
                  <a:pt x="394" y="769"/>
                </a:lnTo>
                <a:lnTo>
                  <a:pt x="381" y="763"/>
                </a:lnTo>
                <a:lnTo>
                  <a:pt x="364" y="759"/>
                </a:lnTo>
                <a:lnTo>
                  <a:pt x="345" y="760"/>
                </a:lnTo>
                <a:lnTo>
                  <a:pt x="319" y="761"/>
                </a:lnTo>
                <a:lnTo>
                  <a:pt x="295" y="760"/>
                </a:lnTo>
                <a:lnTo>
                  <a:pt x="271" y="756"/>
                </a:lnTo>
                <a:lnTo>
                  <a:pt x="250" y="751"/>
                </a:lnTo>
                <a:lnTo>
                  <a:pt x="171" y="745"/>
                </a:lnTo>
                <a:lnTo>
                  <a:pt x="152" y="751"/>
                </a:lnTo>
                <a:lnTo>
                  <a:pt x="135" y="753"/>
                </a:lnTo>
                <a:lnTo>
                  <a:pt x="124" y="753"/>
                </a:lnTo>
                <a:lnTo>
                  <a:pt x="116" y="757"/>
                </a:lnTo>
                <a:lnTo>
                  <a:pt x="110" y="765"/>
                </a:lnTo>
                <a:lnTo>
                  <a:pt x="106" y="778"/>
                </a:lnTo>
                <a:lnTo>
                  <a:pt x="103" y="781"/>
                </a:lnTo>
                <a:lnTo>
                  <a:pt x="100" y="785"/>
                </a:lnTo>
                <a:lnTo>
                  <a:pt x="94" y="793"/>
                </a:lnTo>
                <a:lnTo>
                  <a:pt x="83" y="798"/>
                </a:lnTo>
                <a:lnTo>
                  <a:pt x="70" y="806"/>
                </a:lnTo>
                <a:lnTo>
                  <a:pt x="36" y="813"/>
                </a:lnTo>
                <a:lnTo>
                  <a:pt x="26" y="801"/>
                </a:lnTo>
                <a:lnTo>
                  <a:pt x="24" y="796"/>
                </a:lnTo>
                <a:lnTo>
                  <a:pt x="24" y="793"/>
                </a:lnTo>
                <a:lnTo>
                  <a:pt x="25" y="786"/>
                </a:lnTo>
                <a:lnTo>
                  <a:pt x="33" y="785"/>
                </a:lnTo>
                <a:lnTo>
                  <a:pt x="37" y="782"/>
                </a:lnTo>
                <a:lnTo>
                  <a:pt x="42" y="781"/>
                </a:lnTo>
                <a:lnTo>
                  <a:pt x="50" y="777"/>
                </a:lnTo>
                <a:lnTo>
                  <a:pt x="55" y="770"/>
                </a:lnTo>
                <a:lnTo>
                  <a:pt x="55" y="768"/>
                </a:lnTo>
                <a:lnTo>
                  <a:pt x="55" y="766"/>
                </a:lnTo>
                <a:lnTo>
                  <a:pt x="57" y="766"/>
                </a:lnTo>
                <a:lnTo>
                  <a:pt x="59" y="764"/>
                </a:lnTo>
                <a:lnTo>
                  <a:pt x="53" y="753"/>
                </a:lnTo>
                <a:lnTo>
                  <a:pt x="44" y="745"/>
                </a:lnTo>
                <a:lnTo>
                  <a:pt x="32" y="737"/>
                </a:lnTo>
                <a:lnTo>
                  <a:pt x="17" y="729"/>
                </a:lnTo>
                <a:lnTo>
                  <a:pt x="8" y="723"/>
                </a:lnTo>
                <a:lnTo>
                  <a:pt x="3" y="718"/>
                </a:lnTo>
                <a:lnTo>
                  <a:pt x="0" y="710"/>
                </a:lnTo>
                <a:lnTo>
                  <a:pt x="1" y="704"/>
                </a:lnTo>
                <a:lnTo>
                  <a:pt x="9" y="687"/>
                </a:lnTo>
                <a:lnTo>
                  <a:pt x="10" y="679"/>
                </a:lnTo>
                <a:lnTo>
                  <a:pt x="13" y="674"/>
                </a:lnTo>
                <a:lnTo>
                  <a:pt x="16" y="661"/>
                </a:lnTo>
                <a:lnTo>
                  <a:pt x="25" y="650"/>
                </a:lnTo>
                <a:lnTo>
                  <a:pt x="37" y="638"/>
                </a:lnTo>
                <a:lnTo>
                  <a:pt x="54" y="628"/>
                </a:lnTo>
                <a:lnTo>
                  <a:pt x="57" y="624"/>
                </a:lnTo>
                <a:lnTo>
                  <a:pt x="59" y="621"/>
                </a:lnTo>
                <a:lnTo>
                  <a:pt x="61" y="616"/>
                </a:lnTo>
                <a:lnTo>
                  <a:pt x="61" y="613"/>
                </a:lnTo>
                <a:lnTo>
                  <a:pt x="61" y="612"/>
                </a:lnTo>
                <a:lnTo>
                  <a:pt x="62" y="612"/>
                </a:lnTo>
                <a:lnTo>
                  <a:pt x="61" y="609"/>
                </a:lnTo>
                <a:lnTo>
                  <a:pt x="61" y="608"/>
                </a:lnTo>
                <a:lnTo>
                  <a:pt x="61" y="605"/>
                </a:lnTo>
                <a:lnTo>
                  <a:pt x="61" y="600"/>
                </a:lnTo>
                <a:lnTo>
                  <a:pt x="58" y="592"/>
                </a:lnTo>
                <a:lnTo>
                  <a:pt x="57" y="589"/>
                </a:lnTo>
                <a:lnTo>
                  <a:pt x="57" y="588"/>
                </a:lnTo>
                <a:lnTo>
                  <a:pt x="57" y="585"/>
                </a:lnTo>
                <a:lnTo>
                  <a:pt x="54" y="552"/>
                </a:lnTo>
                <a:lnTo>
                  <a:pt x="51" y="528"/>
                </a:lnTo>
                <a:lnTo>
                  <a:pt x="49" y="518"/>
                </a:lnTo>
                <a:lnTo>
                  <a:pt x="47" y="511"/>
                </a:lnTo>
                <a:lnTo>
                  <a:pt x="45" y="503"/>
                </a:lnTo>
                <a:lnTo>
                  <a:pt x="38" y="490"/>
                </a:lnTo>
                <a:lnTo>
                  <a:pt x="36" y="482"/>
                </a:lnTo>
                <a:lnTo>
                  <a:pt x="36" y="473"/>
                </a:lnTo>
                <a:lnTo>
                  <a:pt x="33" y="449"/>
                </a:lnTo>
                <a:lnTo>
                  <a:pt x="33" y="420"/>
                </a:lnTo>
                <a:lnTo>
                  <a:pt x="42" y="412"/>
                </a:lnTo>
                <a:lnTo>
                  <a:pt x="51" y="409"/>
                </a:lnTo>
                <a:lnTo>
                  <a:pt x="59" y="405"/>
                </a:lnTo>
                <a:lnTo>
                  <a:pt x="66" y="400"/>
                </a:lnTo>
                <a:lnTo>
                  <a:pt x="73" y="395"/>
                </a:lnTo>
                <a:lnTo>
                  <a:pt x="77" y="388"/>
                </a:lnTo>
                <a:lnTo>
                  <a:pt x="83" y="388"/>
                </a:lnTo>
                <a:lnTo>
                  <a:pt x="90" y="392"/>
                </a:lnTo>
                <a:lnTo>
                  <a:pt x="98" y="401"/>
                </a:lnTo>
                <a:lnTo>
                  <a:pt x="107" y="407"/>
                </a:lnTo>
                <a:lnTo>
                  <a:pt x="112" y="408"/>
                </a:lnTo>
                <a:lnTo>
                  <a:pt x="120" y="409"/>
                </a:lnTo>
                <a:lnTo>
                  <a:pt x="123" y="408"/>
                </a:lnTo>
                <a:lnTo>
                  <a:pt x="127" y="408"/>
                </a:lnTo>
                <a:lnTo>
                  <a:pt x="132" y="405"/>
                </a:lnTo>
                <a:lnTo>
                  <a:pt x="136" y="400"/>
                </a:lnTo>
                <a:lnTo>
                  <a:pt x="136" y="397"/>
                </a:lnTo>
                <a:lnTo>
                  <a:pt x="136" y="396"/>
                </a:lnTo>
                <a:lnTo>
                  <a:pt x="137" y="396"/>
                </a:lnTo>
                <a:lnTo>
                  <a:pt x="140" y="393"/>
                </a:lnTo>
                <a:lnTo>
                  <a:pt x="141" y="387"/>
                </a:lnTo>
                <a:lnTo>
                  <a:pt x="147" y="383"/>
                </a:lnTo>
                <a:lnTo>
                  <a:pt x="163" y="376"/>
                </a:lnTo>
                <a:lnTo>
                  <a:pt x="171" y="372"/>
                </a:lnTo>
                <a:lnTo>
                  <a:pt x="177" y="370"/>
                </a:lnTo>
                <a:lnTo>
                  <a:pt x="181" y="367"/>
                </a:lnTo>
                <a:lnTo>
                  <a:pt x="185" y="364"/>
                </a:lnTo>
                <a:lnTo>
                  <a:pt x="188" y="358"/>
                </a:lnTo>
                <a:lnTo>
                  <a:pt x="193" y="354"/>
                </a:lnTo>
                <a:lnTo>
                  <a:pt x="198" y="351"/>
                </a:lnTo>
                <a:lnTo>
                  <a:pt x="206" y="351"/>
                </a:lnTo>
                <a:lnTo>
                  <a:pt x="213" y="350"/>
                </a:lnTo>
                <a:lnTo>
                  <a:pt x="221" y="352"/>
                </a:lnTo>
                <a:lnTo>
                  <a:pt x="227" y="355"/>
                </a:lnTo>
                <a:lnTo>
                  <a:pt x="234" y="360"/>
                </a:lnTo>
                <a:lnTo>
                  <a:pt x="242" y="366"/>
                </a:lnTo>
                <a:lnTo>
                  <a:pt x="253" y="370"/>
                </a:lnTo>
                <a:lnTo>
                  <a:pt x="260" y="368"/>
                </a:lnTo>
                <a:lnTo>
                  <a:pt x="264" y="366"/>
                </a:lnTo>
                <a:lnTo>
                  <a:pt x="270" y="364"/>
                </a:lnTo>
                <a:lnTo>
                  <a:pt x="270" y="362"/>
                </a:lnTo>
                <a:lnTo>
                  <a:pt x="270" y="360"/>
                </a:lnTo>
                <a:lnTo>
                  <a:pt x="271" y="360"/>
                </a:lnTo>
                <a:lnTo>
                  <a:pt x="272" y="358"/>
                </a:lnTo>
                <a:lnTo>
                  <a:pt x="271" y="355"/>
                </a:lnTo>
                <a:lnTo>
                  <a:pt x="271" y="354"/>
                </a:lnTo>
                <a:lnTo>
                  <a:pt x="270" y="351"/>
                </a:lnTo>
                <a:lnTo>
                  <a:pt x="266" y="346"/>
                </a:lnTo>
                <a:lnTo>
                  <a:pt x="263" y="343"/>
                </a:lnTo>
                <a:lnTo>
                  <a:pt x="262" y="342"/>
                </a:lnTo>
                <a:lnTo>
                  <a:pt x="257" y="336"/>
                </a:lnTo>
                <a:lnTo>
                  <a:pt x="251" y="332"/>
                </a:lnTo>
                <a:lnTo>
                  <a:pt x="245" y="327"/>
                </a:lnTo>
                <a:lnTo>
                  <a:pt x="242" y="323"/>
                </a:lnTo>
                <a:lnTo>
                  <a:pt x="239" y="313"/>
                </a:lnTo>
                <a:lnTo>
                  <a:pt x="243" y="299"/>
                </a:lnTo>
                <a:lnTo>
                  <a:pt x="255" y="286"/>
                </a:lnTo>
                <a:lnTo>
                  <a:pt x="262" y="276"/>
                </a:lnTo>
                <a:lnTo>
                  <a:pt x="262" y="272"/>
                </a:lnTo>
                <a:lnTo>
                  <a:pt x="263" y="269"/>
                </a:lnTo>
                <a:lnTo>
                  <a:pt x="266" y="264"/>
                </a:lnTo>
                <a:lnTo>
                  <a:pt x="266" y="256"/>
                </a:lnTo>
                <a:lnTo>
                  <a:pt x="266" y="252"/>
                </a:lnTo>
                <a:lnTo>
                  <a:pt x="267" y="249"/>
                </a:lnTo>
                <a:lnTo>
                  <a:pt x="266" y="233"/>
                </a:lnTo>
                <a:lnTo>
                  <a:pt x="266" y="225"/>
                </a:lnTo>
                <a:lnTo>
                  <a:pt x="271" y="220"/>
                </a:lnTo>
                <a:lnTo>
                  <a:pt x="279" y="216"/>
                </a:lnTo>
                <a:lnTo>
                  <a:pt x="294" y="215"/>
                </a:lnTo>
                <a:lnTo>
                  <a:pt x="301" y="212"/>
                </a:lnTo>
                <a:lnTo>
                  <a:pt x="309" y="208"/>
                </a:lnTo>
                <a:lnTo>
                  <a:pt x="315" y="203"/>
                </a:lnTo>
                <a:lnTo>
                  <a:pt x="317" y="199"/>
                </a:lnTo>
                <a:lnTo>
                  <a:pt x="321" y="196"/>
                </a:lnTo>
                <a:lnTo>
                  <a:pt x="320" y="191"/>
                </a:lnTo>
                <a:lnTo>
                  <a:pt x="324" y="187"/>
                </a:lnTo>
                <a:lnTo>
                  <a:pt x="331" y="180"/>
                </a:lnTo>
                <a:lnTo>
                  <a:pt x="340" y="175"/>
                </a:lnTo>
                <a:lnTo>
                  <a:pt x="345" y="167"/>
                </a:lnTo>
                <a:lnTo>
                  <a:pt x="345" y="163"/>
                </a:lnTo>
                <a:lnTo>
                  <a:pt x="345" y="160"/>
                </a:lnTo>
                <a:lnTo>
                  <a:pt x="342" y="155"/>
                </a:lnTo>
                <a:lnTo>
                  <a:pt x="339" y="153"/>
                </a:lnTo>
                <a:lnTo>
                  <a:pt x="333" y="147"/>
                </a:lnTo>
                <a:lnTo>
                  <a:pt x="327" y="145"/>
                </a:lnTo>
                <a:lnTo>
                  <a:pt x="321" y="139"/>
                </a:lnTo>
                <a:lnTo>
                  <a:pt x="320" y="133"/>
                </a:lnTo>
                <a:lnTo>
                  <a:pt x="321" y="123"/>
                </a:lnTo>
                <a:lnTo>
                  <a:pt x="328" y="114"/>
                </a:lnTo>
                <a:lnTo>
                  <a:pt x="344" y="94"/>
                </a:lnTo>
                <a:lnTo>
                  <a:pt x="356" y="86"/>
                </a:lnTo>
                <a:lnTo>
                  <a:pt x="357" y="84"/>
                </a:lnTo>
                <a:lnTo>
                  <a:pt x="360" y="82"/>
                </a:lnTo>
                <a:lnTo>
                  <a:pt x="365" y="80"/>
                </a:lnTo>
                <a:lnTo>
                  <a:pt x="368" y="74"/>
                </a:lnTo>
                <a:lnTo>
                  <a:pt x="369" y="72"/>
                </a:lnTo>
                <a:lnTo>
                  <a:pt x="372" y="70"/>
                </a:lnTo>
                <a:lnTo>
                  <a:pt x="373" y="66"/>
                </a:lnTo>
                <a:lnTo>
                  <a:pt x="377" y="65"/>
                </a:lnTo>
                <a:lnTo>
                  <a:pt x="381" y="64"/>
                </a:lnTo>
                <a:lnTo>
                  <a:pt x="387" y="65"/>
                </a:lnTo>
                <a:lnTo>
                  <a:pt x="393" y="66"/>
                </a:lnTo>
                <a:lnTo>
                  <a:pt x="401" y="70"/>
                </a:lnTo>
                <a:lnTo>
                  <a:pt x="409" y="76"/>
                </a:lnTo>
                <a:lnTo>
                  <a:pt x="419" y="84"/>
                </a:lnTo>
                <a:lnTo>
                  <a:pt x="427" y="89"/>
                </a:lnTo>
                <a:lnTo>
                  <a:pt x="428" y="89"/>
                </a:lnTo>
                <a:lnTo>
                  <a:pt x="431" y="90"/>
                </a:lnTo>
                <a:lnTo>
                  <a:pt x="436" y="93"/>
                </a:lnTo>
                <a:lnTo>
                  <a:pt x="444" y="94"/>
                </a:lnTo>
                <a:lnTo>
                  <a:pt x="452" y="93"/>
                </a:lnTo>
                <a:lnTo>
                  <a:pt x="455" y="78"/>
                </a:lnTo>
                <a:lnTo>
                  <a:pt x="458" y="65"/>
                </a:lnTo>
                <a:lnTo>
                  <a:pt x="458" y="39"/>
                </a:lnTo>
                <a:lnTo>
                  <a:pt x="459" y="22"/>
                </a:lnTo>
                <a:lnTo>
                  <a:pt x="463" y="15"/>
                </a:lnTo>
                <a:lnTo>
                  <a:pt x="472" y="10"/>
                </a:lnTo>
                <a:lnTo>
                  <a:pt x="491" y="0"/>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26" name="Freeform 345"/>
          <p:cNvSpPr>
            <a:spLocks/>
          </p:cNvSpPr>
          <p:nvPr/>
        </p:nvSpPr>
        <p:spPr bwMode="auto">
          <a:xfrm>
            <a:off x="3148013" y="4160838"/>
            <a:ext cx="812800" cy="763587"/>
          </a:xfrm>
          <a:custGeom>
            <a:avLst/>
            <a:gdLst>
              <a:gd name="T0" fmla="*/ 2147483647 w 1258"/>
              <a:gd name="T1" fmla="*/ 2147483647 h 1182"/>
              <a:gd name="T2" fmla="*/ 2147483647 w 1258"/>
              <a:gd name="T3" fmla="*/ 2147483647 h 1182"/>
              <a:gd name="T4" fmla="*/ 2147483647 w 1258"/>
              <a:gd name="T5" fmla="*/ 2147483647 h 1182"/>
              <a:gd name="T6" fmla="*/ 2147483647 w 1258"/>
              <a:gd name="T7" fmla="*/ 2147483647 h 1182"/>
              <a:gd name="T8" fmla="*/ 2147483647 w 1258"/>
              <a:gd name="T9" fmla="*/ 2147483647 h 1182"/>
              <a:gd name="T10" fmla="*/ 2147483647 w 1258"/>
              <a:gd name="T11" fmla="*/ 2147483647 h 1182"/>
              <a:gd name="T12" fmla="*/ 2147483647 w 1258"/>
              <a:gd name="T13" fmla="*/ 2147483647 h 1182"/>
              <a:gd name="T14" fmla="*/ 2147483647 w 1258"/>
              <a:gd name="T15" fmla="*/ 2147483647 h 1182"/>
              <a:gd name="T16" fmla="*/ 2147483647 w 1258"/>
              <a:gd name="T17" fmla="*/ 2147483647 h 1182"/>
              <a:gd name="T18" fmla="*/ 2147483647 w 1258"/>
              <a:gd name="T19" fmla="*/ 2147483647 h 1182"/>
              <a:gd name="T20" fmla="*/ 2147483647 w 1258"/>
              <a:gd name="T21" fmla="*/ 2147483647 h 1182"/>
              <a:gd name="T22" fmla="*/ 2147483647 w 1258"/>
              <a:gd name="T23" fmla="*/ 2147483647 h 1182"/>
              <a:gd name="T24" fmla="*/ 2147483647 w 1258"/>
              <a:gd name="T25" fmla="*/ 2147483647 h 1182"/>
              <a:gd name="T26" fmla="*/ 2147483647 w 1258"/>
              <a:gd name="T27" fmla="*/ 2147483647 h 1182"/>
              <a:gd name="T28" fmla="*/ 2147483647 w 1258"/>
              <a:gd name="T29" fmla="*/ 2147483647 h 1182"/>
              <a:gd name="T30" fmla="*/ 2147483647 w 1258"/>
              <a:gd name="T31" fmla="*/ 2147483647 h 1182"/>
              <a:gd name="T32" fmla="*/ 2147483647 w 1258"/>
              <a:gd name="T33" fmla="*/ 2147483647 h 1182"/>
              <a:gd name="T34" fmla="*/ 2147483647 w 1258"/>
              <a:gd name="T35" fmla="*/ 2147483647 h 1182"/>
              <a:gd name="T36" fmla="*/ 2147483647 w 1258"/>
              <a:gd name="T37" fmla="*/ 2147483647 h 1182"/>
              <a:gd name="T38" fmla="*/ 2147483647 w 1258"/>
              <a:gd name="T39" fmla="*/ 2147483647 h 1182"/>
              <a:gd name="T40" fmla="*/ 2147483647 w 1258"/>
              <a:gd name="T41" fmla="*/ 2147483647 h 1182"/>
              <a:gd name="T42" fmla="*/ 2147483647 w 1258"/>
              <a:gd name="T43" fmla="*/ 2147483647 h 1182"/>
              <a:gd name="T44" fmla="*/ 2147483647 w 1258"/>
              <a:gd name="T45" fmla="*/ 2147483647 h 1182"/>
              <a:gd name="T46" fmla="*/ 2147483647 w 1258"/>
              <a:gd name="T47" fmla="*/ 2147483647 h 1182"/>
              <a:gd name="T48" fmla="*/ 2147483647 w 1258"/>
              <a:gd name="T49" fmla="*/ 2147483647 h 1182"/>
              <a:gd name="T50" fmla="*/ 2147483647 w 1258"/>
              <a:gd name="T51" fmla="*/ 2147483647 h 1182"/>
              <a:gd name="T52" fmla="*/ 2147483647 w 1258"/>
              <a:gd name="T53" fmla="*/ 2147483647 h 1182"/>
              <a:gd name="T54" fmla="*/ 2147483647 w 1258"/>
              <a:gd name="T55" fmla="*/ 2147483647 h 1182"/>
              <a:gd name="T56" fmla="*/ 2147483647 w 1258"/>
              <a:gd name="T57" fmla="*/ 2147483647 h 1182"/>
              <a:gd name="T58" fmla="*/ 2147483647 w 1258"/>
              <a:gd name="T59" fmla="*/ 2147483647 h 1182"/>
              <a:gd name="T60" fmla="*/ 2147483647 w 1258"/>
              <a:gd name="T61" fmla="*/ 2147483647 h 1182"/>
              <a:gd name="T62" fmla="*/ 2147483647 w 1258"/>
              <a:gd name="T63" fmla="*/ 2147483647 h 1182"/>
              <a:gd name="T64" fmla="*/ 2147483647 w 1258"/>
              <a:gd name="T65" fmla="*/ 2147483647 h 1182"/>
              <a:gd name="T66" fmla="*/ 2147483647 w 1258"/>
              <a:gd name="T67" fmla="*/ 2147483647 h 1182"/>
              <a:gd name="T68" fmla="*/ 2147483647 w 1258"/>
              <a:gd name="T69" fmla="*/ 2147483647 h 1182"/>
              <a:gd name="T70" fmla="*/ 2147483647 w 1258"/>
              <a:gd name="T71" fmla="*/ 2147483647 h 1182"/>
              <a:gd name="T72" fmla="*/ 2147483647 w 1258"/>
              <a:gd name="T73" fmla="*/ 2147483647 h 1182"/>
              <a:gd name="T74" fmla="*/ 2147483647 w 1258"/>
              <a:gd name="T75" fmla="*/ 2147483647 h 1182"/>
              <a:gd name="T76" fmla="*/ 2147483647 w 1258"/>
              <a:gd name="T77" fmla="*/ 2147483647 h 1182"/>
              <a:gd name="T78" fmla="*/ 2147483647 w 1258"/>
              <a:gd name="T79" fmla="*/ 2147483647 h 1182"/>
              <a:gd name="T80" fmla="*/ 2147483647 w 1258"/>
              <a:gd name="T81" fmla="*/ 2147483647 h 1182"/>
              <a:gd name="T82" fmla="*/ 2147483647 w 1258"/>
              <a:gd name="T83" fmla="*/ 2147483647 h 1182"/>
              <a:gd name="T84" fmla="*/ 2147483647 w 1258"/>
              <a:gd name="T85" fmla="*/ 2147483647 h 1182"/>
              <a:gd name="T86" fmla="*/ 2147483647 w 1258"/>
              <a:gd name="T87" fmla="*/ 2147483647 h 1182"/>
              <a:gd name="T88" fmla="*/ 2147483647 w 1258"/>
              <a:gd name="T89" fmla="*/ 2147483647 h 1182"/>
              <a:gd name="T90" fmla="*/ 2147483647 w 1258"/>
              <a:gd name="T91" fmla="*/ 2147483647 h 1182"/>
              <a:gd name="T92" fmla="*/ 2147483647 w 1258"/>
              <a:gd name="T93" fmla="*/ 2147483647 h 1182"/>
              <a:gd name="T94" fmla="*/ 2147483647 w 1258"/>
              <a:gd name="T95" fmla="*/ 2147483647 h 1182"/>
              <a:gd name="T96" fmla="*/ 2147483647 w 1258"/>
              <a:gd name="T97" fmla="*/ 2147483647 h 1182"/>
              <a:gd name="T98" fmla="*/ 2147483647 w 1258"/>
              <a:gd name="T99" fmla="*/ 2147483647 h 1182"/>
              <a:gd name="T100" fmla="*/ 2147483647 w 1258"/>
              <a:gd name="T101" fmla="*/ 2147483647 h 1182"/>
              <a:gd name="T102" fmla="*/ 2147483647 w 1258"/>
              <a:gd name="T103" fmla="*/ 2147483647 h 1182"/>
              <a:gd name="T104" fmla="*/ 2147483647 w 1258"/>
              <a:gd name="T105" fmla="*/ 2147483647 h 1182"/>
              <a:gd name="T106" fmla="*/ 2147483647 w 1258"/>
              <a:gd name="T107" fmla="*/ 2147483647 h 1182"/>
              <a:gd name="T108" fmla="*/ 2147483647 w 1258"/>
              <a:gd name="T109" fmla="*/ 2147483647 h 1182"/>
              <a:gd name="T110" fmla="*/ 2147483647 w 1258"/>
              <a:gd name="T111" fmla="*/ 2147483647 h 1182"/>
              <a:gd name="T112" fmla="*/ 2147483647 w 1258"/>
              <a:gd name="T113" fmla="*/ 2147483647 h 1182"/>
              <a:gd name="T114" fmla="*/ 2147483647 w 1258"/>
              <a:gd name="T115" fmla="*/ 2147483647 h 1182"/>
              <a:gd name="T116" fmla="*/ 2147483647 w 1258"/>
              <a:gd name="T117" fmla="*/ 2147483647 h 1182"/>
              <a:gd name="T118" fmla="*/ 2147483647 w 1258"/>
              <a:gd name="T119" fmla="*/ 2147483647 h 1182"/>
              <a:gd name="T120" fmla="*/ 2147483647 w 1258"/>
              <a:gd name="T121" fmla="*/ 2147483647 h 1182"/>
              <a:gd name="T122" fmla="*/ 2147483647 w 1258"/>
              <a:gd name="T123" fmla="*/ 2147483647 h 1182"/>
              <a:gd name="T124" fmla="*/ 2147483647 w 1258"/>
              <a:gd name="T125" fmla="*/ 2147483647 h 11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58"/>
              <a:gd name="T190" fmla="*/ 0 h 1182"/>
              <a:gd name="T191" fmla="*/ 1258 w 1258"/>
              <a:gd name="T192" fmla="*/ 1182 h 11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58" h="1182">
                <a:moveTo>
                  <a:pt x="1258" y="88"/>
                </a:moveTo>
                <a:lnTo>
                  <a:pt x="1248" y="81"/>
                </a:lnTo>
                <a:lnTo>
                  <a:pt x="1240" y="76"/>
                </a:lnTo>
                <a:lnTo>
                  <a:pt x="1226" y="65"/>
                </a:lnTo>
                <a:lnTo>
                  <a:pt x="1221" y="59"/>
                </a:lnTo>
                <a:lnTo>
                  <a:pt x="1218" y="53"/>
                </a:lnTo>
                <a:lnTo>
                  <a:pt x="1216" y="43"/>
                </a:lnTo>
                <a:lnTo>
                  <a:pt x="1214" y="32"/>
                </a:lnTo>
                <a:lnTo>
                  <a:pt x="1212" y="24"/>
                </a:lnTo>
                <a:lnTo>
                  <a:pt x="1207" y="16"/>
                </a:lnTo>
                <a:lnTo>
                  <a:pt x="1201" y="12"/>
                </a:lnTo>
                <a:lnTo>
                  <a:pt x="1192" y="8"/>
                </a:lnTo>
                <a:lnTo>
                  <a:pt x="1183" y="7"/>
                </a:lnTo>
                <a:lnTo>
                  <a:pt x="1171" y="6"/>
                </a:lnTo>
                <a:lnTo>
                  <a:pt x="1159" y="7"/>
                </a:lnTo>
                <a:lnTo>
                  <a:pt x="1131" y="2"/>
                </a:lnTo>
                <a:lnTo>
                  <a:pt x="1111" y="0"/>
                </a:lnTo>
                <a:lnTo>
                  <a:pt x="1095" y="0"/>
                </a:lnTo>
                <a:lnTo>
                  <a:pt x="1084" y="4"/>
                </a:lnTo>
                <a:lnTo>
                  <a:pt x="1072" y="11"/>
                </a:lnTo>
                <a:lnTo>
                  <a:pt x="1064" y="22"/>
                </a:lnTo>
                <a:lnTo>
                  <a:pt x="1053" y="31"/>
                </a:lnTo>
                <a:lnTo>
                  <a:pt x="1048" y="35"/>
                </a:lnTo>
                <a:lnTo>
                  <a:pt x="1044" y="40"/>
                </a:lnTo>
                <a:lnTo>
                  <a:pt x="1033" y="47"/>
                </a:lnTo>
                <a:lnTo>
                  <a:pt x="1028" y="49"/>
                </a:lnTo>
                <a:lnTo>
                  <a:pt x="1025" y="51"/>
                </a:lnTo>
                <a:lnTo>
                  <a:pt x="1024" y="53"/>
                </a:lnTo>
                <a:lnTo>
                  <a:pt x="1011" y="57"/>
                </a:lnTo>
                <a:lnTo>
                  <a:pt x="999" y="60"/>
                </a:lnTo>
                <a:lnTo>
                  <a:pt x="986" y="60"/>
                </a:lnTo>
                <a:lnTo>
                  <a:pt x="972" y="60"/>
                </a:lnTo>
                <a:lnTo>
                  <a:pt x="962" y="63"/>
                </a:lnTo>
                <a:lnTo>
                  <a:pt x="957" y="63"/>
                </a:lnTo>
                <a:lnTo>
                  <a:pt x="954" y="63"/>
                </a:lnTo>
                <a:lnTo>
                  <a:pt x="953" y="63"/>
                </a:lnTo>
                <a:lnTo>
                  <a:pt x="953" y="64"/>
                </a:lnTo>
                <a:lnTo>
                  <a:pt x="942" y="63"/>
                </a:lnTo>
                <a:lnTo>
                  <a:pt x="933" y="60"/>
                </a:lnTo>
                <a:lnTo>
                  <a:pt x="922" y="56"/>
                </a:lnTo>
                <a:lnTo>
                  <a:pt x="916" y="56"/>
                </a:lnTo>
                <a:lnTo>
                  <a:pt x="910" y="60"/>
                </a:lnTo>
                <a:lnTo>
                  <a:pt x="908" y="68"/>
                </a:lnTo>
                <a:lnTo>
                  <a:pt x="902" y="77"/>
                </a:lnTo>
                <a:lnTo>
                  <a:pt x="896" y="88"/>
                </a:lnTo>
                <a:lnTo>
                  <a:pt x="886" y="96"/>
                </a:lnTo>
                <a:lnTo>
                  <a:pt x="876" y="106"/>
                </a:lnTo>
                <a:lnTo>
                  <a:pt x="873" y="109"/>
                </a:lnTo>
                <a:lnTo>
                  <a:pt x="872" y="113"/>
                </a:lnTo>
                <a:lnTo>
                  <a:pt x="872" y="119"/>
                </a:lnTo>
                <a:lnTo>
                  <a:pt x="869" y="135"/>
                </a:lnTo>
                <a:lnTo>
                  <a:pt x="869" y="158"/>
                </a:lnTo>
                <a:lnTo>
                  <a:pt x="867" y="163"/>
                </a:lnTo>
                <a:lnTo>
                  <a:pt x="865" y="168"/>
                </a:lnTo>
                <a:lnTo>
                  <a:pt x="860" y="174"/>
                </a:lnTo>
                <a:lnTo>
                  <a:pt x="855" y="174"/>
                </a:lnTo>
                <a:lnTo>
                  <a:pt x="852" y="172"/>
                </a:lnTo>
                <a:lnTo>
                  <a:pt x="851" y="172"/>
                </a:lnTo>
                <a:lnTo>
                  <a:pt x="845" y="170"/>
                </a:lnTo>
                <a:lnTo>
                  <a:pt x="843" y="167"/>
                </a:lnTo>
                <a:lnTo>
                  <a:pt x="841" y="166"/>
                </a:lnTo>
                <a:lnTo>
                  <a:pt x="835" y="158"/>
                </a:lnTo>
                <a:lnTo>
                  <a:pt x="830" y="153"/>
                </a:lnTo>
                <a:lnTo>
                  <a:pt x="816" y="146"/>
                </a:lnTo>
                <a:lnTo>
                  <a:pt x="807" y="143"/>
                </a:lnTo>
                <a:lnTo>
                  <a:pt x="799" y="143"/>
                </a:lnTo>
                <a:lnTo>
                  <a:pt x="782" y="147"/>
                </a:lnTo>
                <a:lnTo>
                  <a:pt x="769" y="149"/>
                </a:lnTo>
                <a:lnTo>
                  <a:pt x="759" y="150"/>
                </a:lnTo>
                <a:lnTo>
                  <a:pt x="750" y="149"/>
                </a:lnTo>
                <a:lnTo>
                  <a:pt x="744" y="147"/>
                </a:lnTo>
                <a:lnTo>
                  <a:pt x="736" y="139"/>
                </a:lnTo>
                <a:lnTo>
                  <a:pt x="730" y="135"/>
                </a:lnTo>
                <a:lnTo>
                  <a:pt x="725" y="135"/>
                </a:lnTo>
                <a:lnTo>
                  <a:pt x="709" y="137"/>
                </a:lnTo>
                <a:lnTo>
                  <a:pt x="693" y="149"/>
                </a:lnTo>
                <a:lnTo>
                  <a:pt x="685" y="154"/>
                </a:lnTo>
                <a:lnTo>
                  <a:pt x="679" y="158"/>
                </a:lnTo>
                <a:lnTo>
                  <a:pt x="672" y="159"/>
                </a:lnTo>
                <a:lnTo>
                  <a:pt x="668" y="158"/>
                </a:lnTo>
                <a:lnTo>
                  <a:pt x="655" y="146"/>
                </a:lnTo>
                <a:lnTo>
                  <a:pt x="643" y="138"/>
                </a:lnTo>
                <a:lnTo>
                  <a:pt x="634" y="133"/>
                </a:lnTo>
                <a:lnTo>
                  <a:pt x="624" y="131"/>
                </a:lnTo>
                <a:lnTo>
                  <a:pt x="613" y="131"/>
                </a:lnTo>
                <a:lnTo>
                  <a:pt x="599" y="135"/>
                </a:lnTo>
                <a:lnTo>
                  <a:pt x="585" y="138"/>
                </a:lnTo>
                <a:lnTo>
                  <a:pt x="573" y="142"/>
                </a:lnTo>
                <a:lnTo>
                  <a:pt x="564" y="143"/>
                </a:lnTo>
                <a:lnTo>
                  <a:pt x="557" y="145"/>
                </a:lnTo>
                <a:lnTo>
                  <a:pt x="545" y="143"/>
                </a:lnTo>
                <a:lnTo>
                  <a:pt x="536" y="142"/>
                </a:lnTo>
                <a:lnTo>
                  <a:pt x="527" y="138"/>
                </a:lnTo>
                <a:lnTo>
                  <a:pt x="520" y="131"/>
                </a:lnTo>
                <a:lnTo>
                  <a:pt x="508" y="122"/>
                </a:lnTo>
                <a:lnTo>
                  <a:pt x="495" y="116"/>
                </a:lnTo>
                <a:lnTo>
                  <a:pt x="478" y="112"/>
                </a:lnTo>
                <a:lnTo>
                  <a:pt x="459" y="113"/>
                </a:lnTo>
                <a:lnTo>
                  <a:pt x="433" y="114"/>
                </a:lnTo>
                <a:lnTo>
                  <a:pt x="409" y="113"/>
                </a:lnTo>
                <a:lnTo>
                  <a:pt x="385" y="109"/>
                </a:lnTo>
                <a:lnTo>
                  <a:pt x="364" y="104"/>
                </a:lnTo>
                <a:lnTo>
                  <a:pt x="285" y="98"/>
                </a:lnTo>
                <a:lnTo>
                  <a:pt x="266" y="104"/>
                </a:lnTo>
                <a:lnTo>
                  <a:pt x="249" y="106"/>
                </a:lnTo>
                <a:lnTo>
                  <a:pt x="238" y="106"/>
                </a:lnTo>
                <a:lnTo>
                  <a:pt x="230" y="110"/>
                </a:lnTo>
                <a:lnTo>
                  <a:pt x="224" y="118"/>
                </a:lnTo>
                <a:lnTo>
                  <a:pt x="220" y="131"/>
                </a:lnTo>
                <a:lnTo>
                  <a:pt x="217" y="134"/>
                </a:lnTo>
                <a:lnTo>
                  <a:pt x="214" y="138"/>
                </a:lnTo>
                <a:lnTo>
                  <a:pt x="208" y="146"/>
                </a:lnTo>
                <a:lnTo>
                  <a:pt x="197" y="151"/>
                </a:lnTo>
                <a:lnTo>
                  <a:pt x="184" y="159"/>
                </a:lnTo>
                <a:lnTo>
                  <a:pt x="150" y="166"/>
                </a:lnTo>
                <a:lnTo>
                  <a:pt x="151" y="170"/>
                </a:lnTo>
                <a:lnTo>
                  <a:pt x="151" y="178"/>
                </a:lnTo>
                <a:lnTo>
                  <a:pt x="150" y="187"/>
                </a:lnTo>
                <a:lnTo>
                  <a:pt x="147" y="200"/>
                </a:lnTo>
                <a:lnTo>
                  <a:pt x="159" y="229"/>
                </a:lnTo>
                <a:lnTo>
                  <a:pt x="175" y="243"/>
                </a:lnTo>
                <a:lnTo>
                  <a:pt x="187" y="256"/>
                </a:lnTo>
                <a:lnTo>
                  <a:pt x="191" y="261"/>
                </a:lnTo>
                <a:lnTo>
                  <a:pt x="192" y="264"/>
                </a:lnTo>
                <a:lnTo>
                  <a:pt x="195" y="268"/>
                </a:lnTo>
                <a:lnTo>
                  <a:pt x="199" y="278"/>
                </a:lnTo>
                <a:lnTo>
                  <a:pt x="199" y="290"/>
                </a:lnTo>
                <a:lnTo>
                  <a:pt x="199" y="302"/>
                </a:lnTo>
                <a:lnTo>
                  <a:pt x="196" y="310"/>
                </a:lnTo>
                <a:lnTo>
                  <a:pt x="193" y="313"/>
                </a:lnTo>
                <a:lnTo>
                  <a:pt x="192" y="313"/>
                </a:lnTo>
                <a:lnTo>
                  <a:pt x="192" y="314"/>
                </a:lnTo>
                <a:lnTo>
                  <a:pt x="192" y="317"/>
                </a:lnTo>
                <a:lnTo>
                  <a:pt x="189" y="321"/>
                </a:lnTo>
                <a:lnTo>
                  <a:pt x="188" y="326"/>
                </a:lnTo>
                <a:lnTo>
                  <a:pt x="183" y="334"/>
                </a:lnTo>
                <a:lnTo>
                  <a:pt x="179" y="337"/>
                </a:lnTo>
                <a:lnTo>
                  <a:pt x="176" y="340"/>
                </a:lnTo>
                <a:lnTo>
                  <a:pt x="173" y="340"/>
                </a:lnTo>
                <a:lnTo>
                  <a:pt x="172" y="340"/>
                </a:lnTo>
                <a:lnTo>
                  <a:pt x="172" y="342"/>
                </a:lnTo>
                <a:lnTo>
                  <a:pt x="169" y="344"/>
                </a:lnTo>
                <a:lnTo>
                  <a:pt x="152" y="350"/>
                </a:lnTo>
                <a:lnTo>
                  <a:pt x="139" y="359"/>
                </a:lnTo>
                <a:lnTo>
                  <a:pt x="130" y="370"/>
                </a:lnTo>
                <a:lnTo>
                  <a:pt x="126" y="384"/>
                </a:lnTo>
                <a:lnTo>
                  <a:pt x="118" y="409"/>
                </a:lnTo>
                <a:lnTo>
                  <a:pt x="110" y="430"/>
                </a:lnTo>
                <a:lnTo>
                  <a:pt x="105" y="438"/>
                </a:lnTo>
                <a:lnTo>
                  <a:pt x="102" y="442"/>
                </a:lnTo>
                <a:lnTo>
                  <a:pt x="101" y="448"/>
                </a:lnTo>
                <a:lnTo>
                  <a:pt x="93" y="461"/>
                </a:lnTo>
                <a:lnTo>
                  <a:pt x="81" y="473"/>
                </a:lnTo>
                <a:lnTo>
                  <a:pt x="73" y="489"/>
                </a:lnTo>
                <a:lnTo>
                  <a:pt x="69" y="505"/>
                </a:lnTo>
                <a:lnTo>
                  <a:pt x="68" y="524"/>
                </a:lnTo>
                <a:lnTo>
                  <a:pt x="68" y="528"/>
                </a:lnTo>
                <a:lnTo>
                  <a:pt x="69" y="539"/>
                </a:lnTo>
                <a:lnTo>
                  <a:pt x="72" y="552"/>
                </a:lnTo>
                <a:lnTo>
                  <a:pt x="76" y="571"/>
                </a:lnTo>
                <a:lnTo>
                  <a:pt x="74" y="573"/>
                </a:lnTo>
                <a:lnTo>
                  <a:pt x="74" y="577"/>
                </a:lnTo>
                <a:lnTo>
                  <a:pt x="73" y="577"/>
                </a:lnTo>
                <a:lnTo>
                  <a:pt x="73" y="579"/>
                </a:lnTo>
                <a:lnTo>
                  <a:pt x="72" y="581"/>
                </a:lnTo>
                <a:lnTo>
                  <a:pt x="68" y="581"/>
                </a:lnTo>
                <a:lnTo>
                  <a:pt x="65" y="583"/>
                </a:lnTo>
                <a:lnTo>
                  <a:pt x="60" y="583"/>
                </a:lnTo>
                <a:lnTo>
                  <a:pt x="57" y="583"/>
                </a:lnTo>
                <a:lnTo>
                  <a:pt x="56" y="583"/>
                </a:lnTo>
                <a:lnTo>
                  <a:pt x="56" y="584"/>
                </a:lnTo>
                <a:lnTo>
                  <a:pt x="46" y="595"/>
                </a:lnTo>
                <a:lnTo>
                  <a:pt x="35" y="620"/>
                </a:lnTo>
                <a:lnTo>
                  <a:pt x="33" y="626"/>
                </a:lnTo>
                <a:lnTo>
                  <a:pt x="31" y="636"/>
                </a:lnTo>
                <a:lnTo>
                  <a:pt x="24" y="647"/>
                </a:lnTo>
                <a:lnTo>
                  <a:pt x="15" y="662"/>
                </a:lnTo>
                <a:lnTo>
                  <a:pt x="5" y="677"/>
                </a:lnTo>
                <a:lnTo>
                  <a:pt x="0" y="694"/>
                </a:lnTo>
                <a:lnTo>
                  <a:pt x="48" y="732"/>
                </a:lnTo>
                <a:lnTo>
                  <a:pt x="52" y="740"/>
                </a:lnTo>
                <a:lnTo>
                  <a:pt x="58" y="747"/>
                </a:lnTo>
                <a:lnTo>
                  <a:pt x="65" y="751"/>
                </a:lnTo>
                <a:lnTo>
                  <a:pt x="74" y="753"/>
                </a:lnTo>
                <a:lnTo>
                  <a:pt x="95" y="737"/>
                </a:lnTo>
                <a:lnTo>
                  <a:pt x="117" y="739"/>
                </a:lnTo>
                <a:lnTo>
                  <a:pt x="135" y="743"/>
                </a:lnTo>
                <a:lnTo>
                  <a:pt x="146" y="747"/>
                </a:lnTo>
                <a:lnTo>
                  <a:pt x="154" y="753"/>
                </a:lnTo>
                <a:lnTo>
                  <a:pt x="155" y="756"/>
                </a:lnTo>
                <a:lnTo>
                  <a:pt x="161" y="759"/>
                </a:lnTo>
                <a:lnTo>
                  <a:pt x="171" y="761"/>
                </a:lnTo>
                <a:lnTo>
                  <a:pt x="183" y="765"/>
                </a:lnTo>
                <a:lnTo>
                  <a:pt x="195" y="765"/>
                </a:lnTo>
                <a:lnTo>
                  <a:pt x="205" y="764"/>
                </a:lnTo>
                <a:lnTo>
                  <a:pt x="214" y="761"/>
                </a:lnTo>
                <a:lnTo>
                  <a:pt x="217" y="759"/>
                </a:lnTo>
                <a:lnTo>
                  <a:pt x="217" y="757"/>
                </a:lnTo>
                <a:lnTo>
                  <a:pt x="218" y="757"/>
                </a:lnTo>
                <a:lnTo>
                  <a:pt x="221" y="757"/>
                </a:lnTo>
                <a:lnTo>
                  <a:pt x="225" y="752"/>
                </a:lnTo>
                <a:lnTo>
                  <a:pt x="230" y="749"/>
                </a:lnTo>
                <a:lnTo>
                  <a:pt x="241" y="747"/>
                </a:lnTo>
                <a:lnTo>
                  <a:pt x="249" y="751"/>
                </a:lnTo>
                <a:lnTo>
                  <a:pt x="253" y="755"/>
                </a:lnTo>
                <a:lnTo>
                  <a:pt x="258" y="761"/>
                </a:lnTo>
                <a:lnTo>
                  <a:pt x="266" y="774"/>
                </a:lnTo>
                <a:lnTo>
                  <a:pt x="277" y="785"/>
                </a:lnTo>
                <a:lnTo>
                  <a:pt x="281" y="788"/>
                </a:lnTo>
                <a:lnTo>
                  <a:pt x="286" y="790"/>
                </a:lnTo>
                <a:lnTo>
                  <a:pt x="296" y="793"/>
                </a:lnTo>
                <a:lnTo>
                  <a:pt x="303" y="790"/>
                </a:lnTo>
                <a:lnTo>
                  <a:pt x="315" y="785"/>
                </a:lnTo>
                <a:lnTo>
                  <a:pt x="328" y="774"/>
                </a:lnTo>
                <a:lnTo>
                  <a:pt x="345" y="761"/>
                </a:lnTo>
                <a:lnTo>
                  <a:pt x="355" y="759"/>
                </a:lnTo>
                <a:lnTo>
                  <a:pt x="369" y="756"/>
                </a:lnTo>
                <a:lnTo>
                  <a:pt x="384" y="753"/>
                </a:lnTo>
                <a:lnTo>
                  <a:pt x="404" y="752"/>
                </a:lnTo>
                <a:lnTo>
                  <a:pt x="413" y="745"/>
                </a:lnTo>
                <a:lnTo>
                  <a:pt x="426" y="737"/>
                </a:lnTo>
                <a:lnTo>
                  <a:pt x="441" y="726"/>
                </a:lnTo>
                <a:lnTo>
                  <a:pt x="458" y="714"/>
                </a:lnTo>
                <a:lnTo>
                  <a:pt x="474" y="702"/>
                </a:lnTo>
                <a:lnTo>
                  <a:pt x="488" y="692"/>
                </a:lnTo>
                <a:lnTo>
                  <a:pt x="497" y="683"/>
                </a:lnTo>
                <a:lnTo>
                  <a:pt x="504" y="677"/>
                </a:lnTo>
                <a:lnTo>
                  <a:pt x="507" y="670"/>
                </a:lnTo>
                <a:lnTo>
                  <a:pt x="513" y="666"/>
                </a:lnTo>
                <a:lnTo>
                  <a:pt x="523" y="663"/>
                </a:lnTo>
                <a:lnTo>
                  <a:pt x="535" y="665"/>
                </a:lnTo>
                <a:lnTo>
                  <a:pt x="546" y="666"/>
                </a:lnTo>
                <a:lnTo>
                  <a:pt x="558" y="670"/>
                </a:lnTo>
                <a:lnTo>
                  <a:pt x="568" y="677"/>
                </a:lnTo>
                <a:lnTo>
                  <a:pt x="576" y="686"/>
                </a:lnTo>
                <a:lnTo>
                  <a:pt x="580" y="691"/>
                </a:lnTo>
                <a:lnTo>
                  <a:pt x="586" y="698"/>
                </a:lnTo>
                <a:lnTo>
                  <a:pt x="593" y="702"/>
                </a:lnTo>
                <a:lnTo>
                  <a:pt x="602" y="706"/>
                </a:lnTo>
                <a:lnTo>
                  <a:pt x="622" y="708"/>
                </a:lnTo>
                <a:lnTo>
                  <a:pt x="647" y="708"/>
                </a:lnTo>
                <a:lnTo>
                  <a:pt x="672" y="706"/>
                </a:lnTo>
                <a:lnTo>
                  <a:pt x="685" y="707"/>
                </a:lnTo>
                <a:lnTo>
                  <a:pt x="697" y="712"/>
                </a:lnTo>
                <a:lnTo>
                  <a:pt x="708" y="719"/>
                </a:lnTo>
                <a:lnTo>
                  <a:pt x="717" y="730"/>
                </a:lnTo>
                <a:lnTo>
                  <a:pt x="724" y="739"/>
                </a:lnTo>
                <a:lnTo>
                  <a:pt x="728" y="753"/>
                </a:lnTo>
                <a:lnTo>
                  <a:pt x="729" y="769"/>
                </a:lnTo>
                <a:lnTo>
                  <a:pt x="730" y="789"/>
                </a:lnTo>
                <a:lnTo>
                  <a:pt x="729" y="793"/>
                </a:lnTo>
                <a:lnTo>
                  <a:pt x="730" y="798"/>
                </a:lnTo>
                <a:lnTo>
                  <a:pt x="734" y="806"/>
                </a:lnTo>
                <a:lnTo>
                  <a:pt x="737" y="808"/>
                </a:lnTo>
                <a:lnTo>
                  <a:pt x="742" y="810"/>
                </a:lnTo>
                <a:lnTo>
                  <a:pt x="754" y="812"/>
                </a:lnTo>
                <a:lnTo>
                  <a:pt x="759" y="809"/>
                </a:lnTo>
                <a:lnTo>
                  <a:pt x="765" y="809"/>
                </a:lnTo>
                <a:lnTo>
                  <a:pt x="767" y="810"/>
                </a:lnTo>
                <a:lnTo>
                  <a:pt x="771" y="814"/>
                </a:lnTo>
                <a:lnTo>
                  <a:pt x="774" y="823"/>
                </a:lnTo>
                <a:lnTo>
                  <a:pt x="773" y="830"/>
                </a:lnTo>
                <a:lnTo>
                  <a:pt x="773" y="839"/>
                </a:lnTo>
                <a:lnTo>
                  <a:pt x="769" y="855"/>
                </a:lnTo>
                <a:lnTo>
                  <a:pt x="770" y="870"/>
                </a:lnTo>
                <a:lnTo>
                  <a:pt x="771" y="875"/>
                </a:lnTo>
                <a:lnTo>
                  <a:pt x="775" y="882"/>
                </a:lnTo>
                <a:lnTo>
                  <a:pt x="787" y="892"/>
                </a:lnTo>
                <a:lnTo>
                  <a:pt x="795" y="898"/>
                </a:lnTo>
                <a:lnTo>
                  <a:pt x="802" y="905"/>
                </a:lnTo>
                <a:lnTo>
                  <a:pt x="807" y="912"/>
                </a:lnTo>
                <a:lnTo>
                  <a:pt x="811" y="920"/>
                </a:lnTo>
                <a:lnTo>
                  <a:pt x="812" y="928"/>
                </a:lnTo>
                <a:lnTo>
                  <a:pt x="812" y="936"/>
                </a:lnTo>
                <a:lnTo>
                  <a:pt x="810" y="953"/>
                </a:lnTo>
                <a:lnTo>
                  <a:pt x="804" y="962"/>
                </a:lnTo>
                <a:lnTo>
                  <a:pt x="799" y="972"/>
                </a:lnTo>
                <a:lnTo>
                  <a:pt x="794" y="978"/>
                </a:lnTo>
                <a:lnTo>
                  <a:pt x="790" y="982"/>
                </a:lnTo>
                <a:lnTo>
                  <a:pt x="785" y="984"/>
                </a:lnTo>
                <a:lnTo>
                  <a:pt x="781" y="982"/>
                </a:lnTo>
                <a:lnTo>
                  <a:pt x="775" y="978"/>
                </a:lnTo>
                <a:lnTo>
                  <a:pt x="773" y="973"/>
                </a:lnTo>
                <a:lnTo>
                  <a:pt x="759" y="956"/>
                </a:lnTo>
                <a:lnTo>
                  <a:pt x="753" y="950"/>
                </a:lnTo>
                <a:lnTo>
                  <a:pt x="748" y="949"/>
                </a:lnTo>
                <a:lnTo>
                  <a:pt x="734" y="950"/>
                </a:lnTo>
                <a:lnTo>
                  <a:pt x="726" y="954"/>
                </a:lnTo>
                <a:lnTo>
                  <a:pt x="721" y="961"/>
                </a:lnTo>
                <a:lnTo>
                  <a:pt x="710" y="973"/>
                </a:lnTo>
                <a:lnTo>
                  <a:pt x="708" y="986"/>
                </a:lnTo>
                <a:lnTo>
                  <a:pt x="710" y="999"/>
                </a:lnTo>
                <a:lnTo>
                  <a:pt x="722" y="1014"/>
                </a:lnTo>
                <a:lnTo>
                  <a:pt x="728" y="1021"/>
                </a:lnTo>
                <a:lnTo>
                  <a:pt x="729" y="1031"/>
                </a:lnTo>
                <a:lnTo>
                  <a:pt x="725" y="1042"/>
                </a:lnTo>
                <a:lnTo>
                  <a:pt x="717" y="1055"/>
                </a:lnTo>
                <a:lnTo>
                  <a:pt x="710" y="1088"/>
                </a:lnTo>
                <a:lnTo>
                  <a:pt x="710" y="1096"/>
                </a:lnTo>
                <a:lnTo>
                  <a:pt x="710" y="1105"/>
                </a:lnTo>
                <a:lnTo>
                  <a:pt x="709" y="1108"/>
                </a:lnTo>
                <a:lnTo>
                  <a:pt x="709" y="1112"/>
                </a:lnTo>
                <a:lnTo>
                  <a:pt x="708" y="1115"/>
                </a:lnTo>
                <a:lnTo>
                  <a:pt x="708" y="1119"/>
                </a:lnTo>
                <a:lnTo>
                  <a:pt x="705" y="1120"/>
                </a:lnTo>
                <a:lnTo>
                  <a:pt x="704" y="1123"/>
                </a:lnTo>
                <a:lnTo>
                  <a:pt x="701" y="1124"/>
                </a:lnTo>
                <a:lnTo>
                  <a:pt x="700" y="1126"/>
                </a:lnTo>
                <a:lnTo>
                  <a:pt x="693" y="1129"/>
                </a:lnTo>
                <a:lnTo>
                  <a:pt x="688" y="1132"/>
                </a:lnTo>
                <a:lnTo>
                  <a:pt x="673" y="1134"/>
                </a:lnTo>
                <a:lnTo>
                  <a:pt x="662" y="1140"/>
                </a:lnTo>
                <a:lnTo>
                  <a:pt x="654" y="1145"/>
                </a:lnTo>
                <a:lnTo>
                  <a:pt x="650" y="1153"/>
                </a:lnTo>
                <a:lnTo>
                  <a:pt x="659" y="1158"/>
                </a:lnTo>
                <a:lnTo>
                  <a:pt x="663" y="1161"/>
                </a:lnTo>
                <a:lnTo>
                  <a:pt x="668" y="1165"/>
                </a:lnTo>
                <a:lnTo>
                  <a:pt x="672" y="1170"/>
                </a:lnTo>
                <a:lnTo>
                  <a:pt x="673" y="1173"/>
                </a:lnTo>
                <a:lnTo>
                  <a:pt x="673" y="1174"/>
                </a:lnTo>
                <a:lnTo>
                  <a:pt x="675" y="1177"/>
                </a:lnTo>
                <a:lnTo>
                  <a:pt x="677" y="1181"/>
                </a:lnTo>
                <a:lnTo>
                  <a:pt x="680" y="1182"/>
                </a:lnTo>
                <a:lnTo>
                  <a:pt x="683" y="1178"/>
                </a:lnTo>
                <a:lnTo>
                  <a:pt x="688" y="1173"/>
                </a:lnTo>
                <a:lnTo>
                  <a:pt x="692" y="1164"/>
                </a:lnTo>
                <a:lnTo>
                  <a:pt x="699" y="1157"/>
                </a:lnTo>
                <a:lnTo>
                  <a:pt x="707" y="1153"/>
                </a:lnTo>
                <a:lnTo>
                  <a:pt x="718" y="1154"/>
                </a:lnTo>
                <a:lnTo>
                  <a:pt x="726" y="1153"/>
                </a:lnTo>
                <a:lnTo>
                  <a:pt x="734" y="1150"/>
                </a:lnTo>
                <a:lnTo>
                  <a:pt x="737" y="1146"/>
                </a:lnTo>
                <a:lnTo>
                  <a:pt x="741" y="1144"/>
                </a:lnTo>
                <a:lnTo>
                  <a:pt x="744" y="1140"/>
                </a:lnTo>
                <a:lnTo>
                  <a:pt x="748" y="1137"/>
                </a:lnTo>
                <a:lnTo>
                  <a:pt x="751" y="1130"/>
                </a:lnTo>
                <a:lnTo>
                  <a:pt x="759" y="1130"/>
                </a:lnTo>
                <a:lnTo>
                  <a:pt x="769" y="1133"/>
                </a:lnTo>
                <a:lnTo>
                  <a:pt x="781" y="1141"/>
                </a:lnTo>
                <a:lnTo>
                  <a:pt x="783" y="1142"/>
                </a:lnTo>
                <a:lnTo>
                  <a:pt x="786" y="1142"/>
                </a:lnTo>
                <a:lnTo>
                  <a:pt x="787" y="1140"/>
                </a:lnTo>
                <a:lnTo>
                  <a:pt x="790" y="1137"/>
                </a:lnTo>
                <a:lnTo>
                  <a:pt x="790" y="1126"/>
                </a:lnTo>
                <a:lnTo>
                  <a:pt x="791" y="1121"/>
                </a:lnTo>
                <a:lnTo>
                  <a:pt x="791" y="1116"/>
                </a:lnTo>
                <a:lnTo>
                  <a:pt x="790" y="1111"/>
                </a:lnTo>
                <a:lnTo>
                  <a:pt x="783" y="1107"/>
                </a:lnTo>
                <a:lnTo>
                  <a:pt x="775" y="1104"/>
                </a:lnTo>
                <a:lnTo>
                  <a:pt x="769" y="1100"/>
                </a:lnTo>
                <a:lnTo>
                  <a:pt x="766" y="1096"/>
                </a:lnTo>
                <a:lnTo>
                  <a:pt x="765" y="1091"/>
                </a:lnTo>
                <a:lnTo>
                  <a:pt x="766" y="1084"/>
                </a:lnTo>
                <a:lnTo>
                  <a:pt x="771" y="1070"/>
                </a:lnTo>
                <a:lnTo>
                  <a:pt x="799" y="1074"/>
                </a:lnTo>
                <a:lnTo>
                  <a:pt x="800" y="1074"/>
                </a:lnTo>
                <a:lnTo>
                  <a:pt x="803" y="1075"/>
                </a:lnTo>
                <a:lnTo>
                  <a:pt x="808" y="1076"/>
                </a:lnTo>
                <a:lnTo>
                  <a:pt x="811" y="1075"/>
                </a:lnTo>
                <a:lnTo>
                  <a:pt x="812" y="1072"/>
                </a:lnTo>
                <a:lnTo>
                  <a:pt x="815" y="1071"/>
                </a:lnTo>
                <a:lnTo>
                  <a:pt x="818" y="1058"/>
                </a:lnTo>
                <a:lnTo>
                  <a:pt x="824" y="1050"/>
                </a:lnTo>
                <a:lnTo>
                  <a:pt x="832" y="1044"/>
                </a:lnTo>
                <a:lnTo>
                  <a:pt x="844" y="1043"/>
                </a:lnTo>
                <a:lnTo>
                  <a:pt x="849" y="1040"/>
                </a:lnTo>
                <a:lnTo>
                  <a:pt x="855" y="1039"/>
                </a:lnTo>
                <a:lnTo>
                  <a:pt x="857" y="1036"/>
                </a:lnTo>
                <a:lnTo>
                  <a:pt x="859" y="1034"/>
                </a:lnTo>
                <a:lnTo>
                  <a:pt x="857" y="1029"/>
                </a:lnTo>
                <a:lnTo>
                  <a:pt x="855" y="1023"/>
                </a:lnTo>
                <a:lnTo>
                  <a:pt x="852" y="1019"/>
                </a:lnTo>
                <a:lnTo>
                  <a:pt x="851" y="1017"/>
                </a:lnTo>
                <a:lnTo>
                  <a:pt x="845" y="1011"/>
                </a:lnTo>
                <a:lnTo>
                  <a:pt x="840" y="1005"/>
                </a:lnTo>
                <a:lnTo>
                  <a:pt x="839" y="997"/>
                </a:lnTo>
                <a:lnTo>
                  <a:pt x="839" y="985"/>
                </a:lnTo>
                <a:lnTo>
                  <a:pt x="841" y="973"/>
                </a:lnTo>
                <a:lnTo>
                  <a:pt x="855" y="997"/>
                </a:lnTo>
                <a:lnTo>
                  <a:pt x="859" y="999"/>
                </a:lnTo>
                <a:lnTo>
                  <a:pt x="864" y="1002"/>
                </a:lnTo>
                <a:lnTo>
                  <a:pt x="872" y="1006"/>
                </a:lnTo>
                <a:lnTo>
                  <a:pt x="875" y="1005"/>
                </a:lnTo>
                <a:lnTo>
                  <a:pt x="878" y="1005"/>
                </a:lnTo>
                <a:lnTo>
                  <a:pt x="884" y="1002"/>
                </a:lnTo>
                <a:lnTo>
                  <a:pt x="888" y="995"/>
                </a:lnTo>
                <a:lnTo>
                  <a:pt x="892" y="990"/>
                </a:lnTo>
                <a:lnTo>
                  <a:pt x="898" y="985"/>
                </a:lnTo>
                <a:lnTo>
                  <a:pt x="900" y="980"/>
                </a:lnTo>
                <a:lnTo>
                  <a:pt x="902" y="974"/>
                </a:lnTo>
                <a:lnTo>
                  <a:pt x="902" y="968"/>
                </a:lnTo>
                <a:lnTo>
                  <a:pt x="902" y="961"/>
                </a:lnTo>
                <a:lnTo>
                  <a:pt x="901" y="943"/>
                </a:lnTo>
                <a:lnTo>
                  <a:pt x="901" y="935"/>
                </a:lnTo>
                <a:lnTo>
                  <a:pt x="904" y="931"/>
                </a:lnTo>
                <a:lnTo>
                  <a:pt x="905" y="927"/>
                </a:lnTo>
                <a:lnTo>
                  <a:pt x="909" y="925"/>
                </a:lnTo>
                <a:lnTo>
                  <a:pt x="918" y="927"/>
                </a:lnTo>
                <a:lnTo>
                  <a:pt x="929" y="928"/>
                </a:lnTo>
                <a:lnTo>
                  <a:pt x="938" y="928"/>
                </a:lnTo>
                <a:lnTo>
                  <a:pt x="941" y="925"/>
                </a:lnTo>
                <a:lnTo>
                  <a:pt x="941" y="924"/>
                </a:lnTo>
                <a:lnTo>
                  <a:pt x="942" y="924"/>
                </a:lnTo>
                <a:lnTo>
                  <a:pt x="945" y="924"/>
                </a:lnTo>
                <a:lnTo>
                  <a:pt x="946" y="921"/>
                </a:lnTo>
                <a:lnTo>
                  <a:pt x="949" y="920"/>
                </a:lnTo>
                <a:lnTo>
                  <a:pt x="951" y="912"/>
                </a:lnTo>
                <a:lnTo>
                  <a:pt x="955" y="907"/>
                </a:lnTo>
                <a:lnTo>
                  <a:pt x="958" y="902"/>
                </a:lnTo>
                <a:lnTo>
                  <a:pt x="962" y="899"/>
                </a:lnTo>
                <a:lnTo>
                  <a:pt x="967" y="898"/>
                </a:lnTo>
                <a:lnTo>
                  <a:pt x="972" y="903"/>
                </a:lnTo>
                <a:lnTo>
                  <a:pt x="974" y="908"/>
                </a:lnTo>
                <a:lnTo>
                  <a:pt x="975" y="917"/>
                </a:lnTo>
                <a:lnTo>
                  <a:pt x="974" y="927"/>
                </a:lnTo>
                <a:lnTo>
                  <a:pt x="972" y="940"/>
                </a:lnTo>
                <a:lnTo>
                  <a:pt x="975" y="943"/>
                </a:lnTo>
                <a:lnTo>
                  <a:pt x="982" y="943"/>
                </a:lnTo>
                <a:lnTo>
                  <a:pt x="986" y="937"/>
                </a:lnTo>
                <a:lnTo>
                  <a:pt x="986" y="935"/>
                </a:lnTo>
                <a:lnTo>
                  <a:pt x="986" y="933"/>
                </a:lnTo>
                <a:lnTo>
                  <a:pt x="987" y="933"/>
                </a:lnTo>
                <a:lnTo>
                  <a:pt x="990" y="931"/>
                </a:lnTo>
                <a:lnTo>
                  <a:pt x="991" y="923"/>
                </a:lnTo>
                <a:lnTo>
                  <a:pt x="995" y="920"/>
                </a:lnTo>
                <a:lnTo>
                  <a:pt x="1000" y="921"/>
                </a:lnTo>
                <a:lnTo>
                  <a:pt x="1009" y="927"/>
                </a:lnTo>
                <a:lnTo>
                  <a:pt x="1012" y="928"/>
                </a:lnTo>
                <a:lnTo>
                  <a:pt x="1016" y="931"/>
                </a:lnTo>
                <a:lnTo>
                  <a:pt x="1024" y="933"/>
                </a:lnTo>
                <a:lnTo>
                  <a:pt x="1032" y="932"/>
                </a:lnTo>
                <a:lnTo>
                  <a:pt x="1040" y="931"/>
                </a:lnTo>
                <a:lnTo>
                  <a:pt x="1045" y="928"/>
                </a:lnTo>
                <a:lnTo>
                  <a:pt x="1048" y="928"/>
                </a:lnTo>
                <a:lnTo>
                  <a:pt x="1052" y="931"/>
                </a:lnTo>
                <a:lnTo>
                  <a:pt x="1056" y="937"/>
                </a:lnTo>
                <a:lnTo>
                  <a:pt x="1061" y="948"/>
                </a:lnTo>
                <a:lnTo>
                  <a:pt x="1056" y="949"/>
                </a:lnTo>
                <a:lnTo>
                  <a:pt x="1052" y="952"/>
                </a:lnTo>
                <a:lnTo>
                  <a:pt x="1046" y="953"/>
                </a:lnTo>
                <a:lnTo>
                  <a:pt x="1043" y="956"/>
                </a:lnTo>
                <a:lnTo>
                  <a:pt x="1035" y="956"/>
                </a:lnTo>
                <a:lnTo>
                  <a:pt x="1031" y="956"/>
                </a:lnTo>
                <a:lnTo>
                  <a:pt x="1028" y="957"/>
                </a:lnTo>
                <a:lnTo>
                  <a:pt x="1020" y="956"/>
                </a:lnTo>
                <a:lnTo>
                  <a:pt x="1012" y="956"/>
                </a:lnTo>
                <a:lnTo>
                  <a:pt x="1000" y="953"/>
                </a:lnTo>
                <a:lnTo>
                  <a:pt x="994" y="954"/>
                </a:lnTo>
                <a:lnTo>
                  <a:pt x="987" y="956"/>
                </a:lnTo>
                <a:lnTo>
                  <a:pt x="986" y="961"/>
                </a:lnTo>
                <a:lnTo>
                  <a:pt x="984" y="964"/>
                </a:lnTo>
                <a:lnTo>
                  <a:pt x="986" y="968"/>
                </a:lnTo>
                <a:lnTo>
                  <a:pt x="991" y="973"/>
                </a:lnTo>
                <a:lnTo>
                  <a:pt x="1003" y="978"/>
                </a:lnTo>
                <a:lnTo>
                  <a:pt x="1012" y="986"/>
                </a:lnTo>
                <a:lnTo>
                  <a:pt x="1019" y="994"/>
                </a:lnTo>
                <a:lnTo>
                  <a:pt x="1025" y="1005"/>
                </a:lnTo>
                <a:lnTo>
                  <a:pt x="1028" y="1011"/>
                </a:lnTo>
                <a:lnTo>
                  <a:pt x="1032" y="1015"/>
                </a:lnTo>
                <a:lnTo>
                  <a:pt x="1037" y="1018"/>
                </a:lnTo>
                <a:lnTo>
                  <a:pt x="1045" y="1019"/>
                </a:lnTo>
                <a:lnTo>
                  <a:pt x="1072" y="1019"/>
                </a:lnTo>
                <a:lnTo>
                  <a:pt x="1082" y="1019"/>
                </a:lnTo>
                <a:lnTo>
                  <a:pt x="1091" y="1019"/>
                </a:lnTo>
                <a:lnTo>
                  <a:pt x="1105" y="1021"/>
                </a:lnTo>
                <a:lnTo>
                  <a:pt x="1113" y="1023"/>
                </a:lnTo>
                <a:lnTo>
                  <a:pt x="1118" y="1023"/>
                </a:lnTo>
                <a:lnTo>
                  <a:pt x="1123" y="1022"/>
                </a:lnTo>
                <a:lnTo>
                  <a:pt x="1125" y="1019"/>
                </a:lnTo>
                <a:lnTo>
                  <a:pt x="1127" y="1017"/>
                </a:lnTo>
                <a:lnTo>
                  <a:pt x="1132" y="1010"/>
                </a:lnTo>
                <a:lnTo>
                  <a:pt x="1155" y="1019"/>
                </a:lnTo>
                <a:lnTo>
                  <a:pt x="1169" y="1030"/>
                </a:lnTo>
                <a:lnTo>
                  <a:pt x="1179" y="1033"/>
                </a:lnTo>
                <a:lnTo>
                  <a:pt x="1191" y="1036"/>
                </a:lnTo>
                <a:lnTo>
                  <a:pt x="1191" y="1040"/>
                </a:lnTo>
                <a:lnTo>
                  <a:pt x="1191" y="1044"/>
                </a:lnTo>
                <a:lnTo>
                  <a:pt x="1188" y="1047"/>
                </a:lnTo>
                <a:lnTo>
                  <a:pt x="1185" y="1051"/>
                </a:lnTo>
                <a:lnTo>
                  <a:pt x="1180" y="1052"/>
                </a:lnTo>
                <a:lnTo>
                  <a:pt x="1175" y="1054"/>
                </a:lnTo>
                <a:lnTo>
                  <a:pt x="1167" y="1054"/>
                </a:lnTo>
                <a:lnTo>
                  <a:pt x="1159" y="1055"/>
                </a:lnTo>
                <a:lnTo>
                  <a:pt x="1148" y="1054"/>
                </a:lnTo>
                <a:lnTo>
                  <a:pt x="1140" y="1058"/>
                </a:lnTo>
                <a:lnTo>
                  <a:pt x="1126" y="1070"/>
                </a:lnTo>
                <a:lnTo>
                  <a:pt x="1118" y="1076"/>
                </a:lnTo>
                <a:lnTo>
                  <a:pt x="1113" y="1083"/>
                </a:lnTo>
                <a:lnTo>
                  <a:pt x="1109" y="1087"/>
                </a:lnTo>
                <a:lnTo>
                  <a:pt x="1107" y="1089"/>
                </a:lnTo>
                <a:lnTo>
                  <a:pt x="1091" y="1093"/>
                </a:lnTo>
                <a:lnTo>
                  <a:pt x="1080" y="1099"/>
                </a:lnTo>
                <a:lnTo>
                  <a:pt x="1072" y="1104"/>
                </a:lnTo>
                <a:lnTo>
                  <a:pt x="1068" y="1111"/>
                </a:lnTo>
                <a:lnTo>
                  <a:pt x="1068" y="1123"/>
                </a:lnTo>
                <a:lnTo>
                  <a:pt x="1070" y="1132"/>
                </a:lnTo>
                <a:lnTo>
                  <a:pt x="1073" y="1136"/>
                </a:lnTo>
                <a:lnTo>
                  <a:pt x="1080" y="1137"/>
                </a:lnTo>
                <a:lnTo>
                  <a:pt x="1087" y="1137"/>
                </a:lnTo>
                <a:lnTo>
                  <a:pt x="1095" y="1138"/>
                </a:lnTo>
                <a:lnTo>
                  <a:pt x="1109" y="1138"/>
                </a:lnTo>
                <a:lnTo>
                  <a:pt x="1109" y="1137"/>
                </a:lnTo>
                <a:lnTo>
                  <a:pt x="1110" y="1137"/>
                </a:lnTo>
                <a:lnTo>
                  <a:pt x="1113" y="1137"/>
                </a:lnTo>
                <a:lnTo>
                  <a:pt x="1118" y="1137"/>
                </a:lnTo>
                <a:lnTo>
                  <a:pt x="1121" y="1134"/>
                </a:lnTo>
                <a:lnTo>
                  <a:pt x="1121" y="1133"/>
                </a:lnTo>
                <a:lnTo>
                  <a:pt x="1122" y="1133"/>
                </a:lnTo>
                <a:lnTo>
                  <a:pt x="1125" y="1133"/>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27" name="Freeform 346"/>
          <p:cNvSpPr>
            <a:spLocks/>
          </p:cNvSpPr>
          <p:nvPr/>
        </p:nvSpPr>
        <p:spPr bwMode="auto">
          <a:xfrm>
            <a:off x="3875088" y="4216400"/>
            <a:ext cx="479425" cy="771525"/>
          </a:xfrm>
          <a:custGeom>
            <a:avLst/>
            <a:gdLst>
              <a:gd name="T0" fmla="*/ 2147483647 w 742"/>
              <a:gd name="T1" fmla="*/ 2147483647 h 1192"/>
              <a:gd name="T2" fmla="*/ 2147483647 w 742"/>
              <a:gd name="T3" fmla="*/ 2147483647 h 1192"/>
              <a:gd name="T4" fmla="*/ 2147483647 w 742"/>
              <a:gd name="T5" fmla="*/ 2147483647 h 1192"/>
              <a:gd name="T6" fmla="*/ 2147483647 w 742"/>
              <a:gd name="T7" fmla="*/ 2147483647 h 1192"/>
              <a:gd name="T8" fmla="*/ 2147483647 w 742"/>
              <a:gd name="T9" fmla="*/ 2147483647 h 1192"/>
              <a:gd name="T10" fmla="*/ 2147483647 w 742"/>
              <a:gd name="T11" fmla="*/ 2147483647 h 1192"/>
              <a:gd name="T12" fmla="*/ 2147483647 w 742"/>
              <a:gd name="T13" fmla="*/ 2147483647 h 1192"/>
              <a:gd name="T14" fmla="*/ 2147483647 w 742"/>
              <a:gd name="T15" fmla="*/ 2147483647 h 1192"/>
              <a:gd name="T16" fmla="*/ 2147483647 w 742"/>
              <a:gd name="T17" fmla="*/ 2147483647 h 1192"/>
              <a:gd name="T18" fmla="*/ 2147483647 w 742"/>
              <a:gd name="T19" fmla="*/ 2147483647 h 1192"/>
              <a:gd name="T20" fmla="*/ 2147483647 w 742"/>
              <a:gd name="T21" fmla="*/ 2147483647 h 1192"/>
              <a:gd name="T22" fmla="*/ 2147483647 w 742"/>
              <a:gd name="T23" fmla="*/ 2147483647 h 1192"/>
              <a:gd name="T24" fmla="*/ 2147483647 w 742"/>
              <a:gd name="T25" fmla="*/ 2147483647 h 1192"/>
              <a:gd name="T26" fmla="*/ 2147483647 w 742"/>
              <a:gd name="T27" fmla="*/ 2147483647 h 1192"/>
              <a:gd name="T28" fmla="*/ 2147483647 w 742"/>
              <a:gd name="T29" fmla="*/ 2147483647 h 1192"/>
              <a:gd name="T30" fmla="*/ 2147483647 w 742"/>
              <a:gd name="T31" fmla="*/ 2147483647 h 1192"/>
              <a:gd name="T32" fmla="*/ 2147483647 w 742"/>
              <a:gd name="T33" fmla="*/ 2147483647 h 1192"/>
              <a:gd name="T34" fmla="*/ 2147483647 w 742"/>
              <a:gd name="T35" fmla="*/ 2147483647 h 1192"/>
              <a:gd name="T36" fmla="*/ 2147483647 w 742"/>
              <a:gd name="T37" fmla="*/ 2147483647 h 1192"/>
              <a:gd name="T38" fmla="*/ 2147483647 w 742"/>
              <a:gd name="T39" fmla="*/ 2147483647 h 1192"/>
              <a:gd name="T40" fmla="*/ 2147483647 w 742"/>
              <a:gd name="T41" fmla="*/ 2147483647 h 1192"/>
              <a:gd name="T42" fmla="*/ 2147483647 w 742"/>
              <a:gd name="T43" fmla="*/ 2147483647 h 1192"/>
              <a:gd name="T44" fmla="*/ 2147483647 w 742"/>
              <a:gd name="T45" fmla="*/ 2147483647 h 1192"/>
              <a:gd name="T46" fmla="*/ 2147483647 w 742"/>
              <a:gd name="T47" fmla="*/ 2147483647 h 1192"/>
              <a:gd name="T48" fmla="*/ 2147483647 w 742"/>
              <a:gd name="T49" fmla="*/ 2147483647 h 1192"/>
              <a:gd name="T50" fmla="*/ 2147483647 w 742"/>
              <a:gd name="T51" fmla="*/ 2147483647 h 1192"/>
              <a:gd name="T52" fmla="*/ 2147483647 w 742"/>
              <a:gd name="T53" fmla="*/ 2147483647 h 1192"/>
              <a:gd name="T54" fmla="*/ 2147483647 w 742"/>
              <a:gd name="T55" fmla="*/ 2147483647 h 1192"/>
              <a:gd name="T56" fmla="*/ 2147483647 w 742"/>
              <a:gd name="T57" fmla="*/ 2147483647 h 1192"/>
              <a:gd name="T58" fmla="*/ 2147483647 w 742"/>
              <a:gd name="T59" fmla="*/ 2147483647 h 1192"/>
              <a:gd name="T60" fmla="*/ 2147483647 w 742"/>
              <a:gd name="T61" fmla="*/ 2147483647 h 1192"/>
              <a:gd name="T62" fmla="*/ 2147483647 w 742"/>
              <a:gd name="T63" fmla="*/ 2147483647 h 1192"/>
              <a:gd name="T64" fmla="*/ 2147483647 w 742"/>
              <a:gd name="T65" fmla="*/ 2147483647 h 1192"/>
              <a:gd name="T66" fmla="*/ 2147483647 w 742"/>
              <a:gd name="T67" fmla="*/ 2147483647 h 1192"/>
              <a:gd name="T68" fmla="*/ 2147483647 w 742"/>
              <a:gd name="T69" fmla="*/ 2147483647 h 1192"/>
              <a:gd name="T70" fmla="*/ 2147483647 w 742"/>
              <a:gd name="T71" fmla="*/ 2147483647 h 1192"/>
              <a:gd name="T72" fmla="*/ 2147483647 w 742"/>
              <a:gd name="T73" fmla="*/ 2147483647 h 1192"/>
              <a:gd name="T74" fmla="*/ 2147483647 w 742"/>
              <a:gd name="T75" fmla="*/ 2147483647 h 1192"/>
              <a:gd name="T76" fmla="*/ 2147483647 w 742"/>
              <a:gd name="T77" fmla="*/ 2147483647 h 1192"/>
              <a:gd name="T78" fmla="*/ 2147483647 w 742"/>
              <a:gd name="T79" fmla="*/ 2147483647 h 1192"/>
              <a:gd name="T80" fmla="*/ 2147483647 w 742"/>
              <a:gd name="T81" fmla="*/ 2147483647 h 1192"/>
              <a:gd name="T82" fmla="*/ 2147483647 w 742"/>
              <a:gd name="T83" fmla="*/ 2147483647 h 1192"/>
              <a:gd name="T84" fmla="*/ 2147483647 w 742"/>
              <a:gd name="T85" fmla="*/ 2147483647 h 1192"/>
              <a:gd name="T86" fmla="*/ 2147483647 w 742"/>
              <a:gd name="T87" fmla="*/ 2147483647 h 1192"/>
              <a:gd name="T88" fmla="*/ 2147483647 w 742"/>
              <a:gd name="T89" fmla="*/ 2147483647 h 1192"/>
              <a:gd name="T90" fmla="*/ 2147483647 w 742"/>
              <a:gd name="T91" fmla="*/ 2147483647 h 1192"/>
              <a:gd name="T92" fmla="*/ 2147483647 w 742"/>
              <a:gd name="T93" fmla="*/ 2147483647 h 1192"/>
              <a:gd name="T94" fmla="*/ 2147483647 w 742"/>
              <a:gd name="T95" fmla="*/ 2147483647 h 1192"/>
              <a:gd name="T96" fmla="*/ 2147483647 w 742"/>
              <a:gd name="T97" fmla="*/ 2147483647 h 1192"/>
              <a:gd name="T98" fmla="*/ 2147483647 w 742"/>
              <a:gd name="T99" fmla="*/ 2147483647 h 1192"/>
              <a:gd name="T100" fmla="*/ 2147483647 w 742"/>
              <a:gd name="T101" fmla="*/ 2147483647 h 1192"/>
              <a:gd name="T102" fmla="*/ 2147483647 w 742"/>
              <a:gd name="T103" fmla="*/ 2147483647 h 1192"/>
              <a:gd name="T104" fmla="*/ 2147483647 w 742"/>
              <a:gd name="T105" fmla="*/ 2147483647 h 1192"/>
              <a:gd name="T106" fmla="*/ 2147483647 w 742"/>
              <a:gd name="T107" fmla="*/ 0 h 1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2"/>
              <a:gd name="T163" fmla="*/ 0 h 1192"/>
              <a:gd name="T164" fmla="*/ 742 w 742"/>
              <a:gd name="T165" fmla="*/ 1192 h 1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2" h="1192">
                <a:moveTo>
                  <a:pt x="0" y="1045"/>
                </a:moveTo>
                <a:lnTo>
                  <a:pt x="9" y="1048"/>
                </a:lnTo>
                <a:lnTo>
                  <a:pt x="17" y="1052"/>
                </a:lnTo>
                <a:lnTo>
                  <a:pt x="19" y="1054"/>
                </a:lnTo>
                <a:lnTo>
                  <a:pt x="21" y="1060"/>
                </a:lnTo>
                <a:lnTo>
                  <a:pt x="19" y="1065"/>
                </a:lnTo>
                <a:lnTo>
                  <a:pt x="25" y="1073"/>
                </a:lnTo>
                <a:lnTo>
                  <a:pt x="27" y="1076"/>
                </a:lnTo>
                <a:lnTo>
                  <a:pt x="33" y="1077"/>
                </a:lnTo>
                <a:lnTo>
                  <a:pt x="41" y="1077"/>
                </a:lnTo>
                <a:lnTo>
                  <a:pt x="46" y="1076"/>
                </a:lnTo>
                <a:lnTo>
                  <a:pt x="51" y="1077"/>
                </a:lnTo>
                <a:lnTo>
                  <a:pt x="62" y="1086"/>
                </a:lnTo>
                <a:lnTo>
                  <a:pt x="63" y="1127"/>
                </a:lnTo>
                <a:lnTo>
                  <a:pt x="60" y="1135"/>
                </a:lnTo>
                <a:lnTo>
                  <a:pt x="62" y="1144"/>
                </a:lnTo>
                <a:lnTo>
                  <a:pt x="66" y="1155"/>
                </a:lnTo>
                <a:lnTo>
                  <a:pt x="74" y="1166"/>
                </a:lnTo>
                <a:lnTo>
                  <a:pt x="60" y="1168"/>
                </a:lnTo>
                <a:lnTo>
                  <a:pt x="54" y="1173"/>
                </a:lnTo>
                <a:lnTo>
                  <a:pt x="51" y="1176"/>
                </a:lnTo>
                <a:lnTo>
                  <a:pt x="56" y="1181"/>
                </a:lnTo>
                <a:lnTo>
                  <a:pt x="63" y="1183"/>
                </a:lnTo>
                <a:lnTo>
                  <a:pt x="74" y="1185"/>
                </a:lnTo>
                <a:lnTo>
                  <a:pt x="79" y="1185"/>
                </a:lnTo>
                <a:lnTo>
                  <a:pt x="87" y="1187"/>
                </a:lnTo>
                <a:lnTo>
                  <a:pt x="105" y="1189"/>
                </a:lnTo>
                <a:lnTo>
                  <a:pt x="111" y="1192"/>
                </a:lnTo>
                <a:lnTo>
                  <a:pt x="119" y="1189"/>
                </a:lnTo>
                <a:lnTo>
                  <a:pt x="124" y="1181"/>
                </a:lnTo>
                <a:lnTo>
                  <a:pt x="132" y="1171"/>
                </a:lnTo>
                <a:lnTo>
                  <a:pt x="138" y="1152"/>
                </a:lnTo>
                <a:lnTo>
                  <a:pt x="150" y="1140"/>
                </a:lnTo>
                <a:lnTo>
                  <a:pt x="162" y="1132"/>
                </a:lnTo>
                <a:lnTo>
                  <a:pt x="179" y="1132"/>
                </a:lnTo>
                <a:lnTo>
                  <a:pt x="201" y="1132"/>
                </a:lnTo>
                <a:lnTo>
                  <a:pt x="201" y="1131"/>
                </a:lnTo>
                <a:lnTo>
                  <a:pt x="202" y="1131"/>
                </a:lnTo>
                <a:lnTo>
                  <a:pt x="205" y="1131"/>
                </a:lnTo>
                <a:lnTo>
                  <a:pt x="210" y="1131"/>
                </a:lnTo>
                <a:lnTo>
                  <a:pt x="218" y="1131"/>
                </a:lnTo>
                <a:lnTo>
                  <a:pt x="228" y="1128"/>
                </a:lnTo>
                <a:lnTo>
                  <a:pt x="232" y="1126"/>
                </a:lnTo>
                <a:lnTo>
                  <a:pt x="235" y="1126"/>
                </a:lnTo>
                <a:lnTo>
                  <a:pt x="236" y="1121"/>
                </a:lnTo>
                <a:lnTo>
                  <a:pt x="240" y="1114"/>
                </a:lnTo>
                <a:lnTo>
                  <a:pt x="246" y="1102"/>
                </a:lnTo>
                <a:lnTo>
                  <a:pt x="254" y="1089"/>
                </a:lnTo>
                <a:lnTo>
                  <a:pt x="295" y="1093"/>
                </a:lnTo>
                <a:lnTo>
                  <a:pt x="308" y="1091"/>
                </a:lnTo>
                <a:lnTo>
                  <a:pt x="313" y="1089"/>
                </a:lnTo>
                <a:lnTo>
                  <a:pt x="316" y="1087"/>
                </a:lnTo>
                <a:lnTo>
                  <a:pt x="320" y="1087"/>
                </a:lnTo>
                <a:lnTo>
                  <a:pt x="329" y="1082"/>
                </a:lnTo>
                <a:lnTo>
                  <a:pt x="330" y="1080"/>
                </a:lnTo>
                <a:lnTo>
                  <a:pt x="333" y="1078"/>
                </a:lnTo>
                <a:lnTo>
                  <a:pt x="338" y="1076"/>
                </a:lnTo>
                <a:lnTo>
                  <a:pt x="363" y="1061"/>
                </a:lnTo>
                <a:lnTo>
                  <a:pt x="363" y="1053"/>
                </a:lnTo>
                <a:lnTo>
                  <a:pt x="363" y="1048"/>
                </a:lnTo>
                <a:lnTo>
                  <a:pt x="362" y="1042"/>
                </a:lnTo>
                <a:lnTo>
                  <a:pt x="362" y="1040"/>
                </a:lnTo>
                <a:lnTo>
                  <a:pt x="358" y="1036"/>
                </a:lnTo>
                <a:lnTo>
                  <a:pt x="355" y="1035"/>
                </a:lnTo>
                <a:lnTo>
                  <a:pt x="347" y="1033"/>
                </a:lnTo>
                <a:lnTo>
                  <a:pt x="313" y="1023"/>
                </a:lnTo>
                <a:lnTo>
                  <a:pt x="275" y="1031"/>
                </a:lnTo>
                <a:lnTo>
                  <a:pt x="259" y="1038"/>
                </a:lnTo>
                <a:lnTo>
                  <a:pt x="251" y="1041"/>
                </a:lnTo>
                <a:lnTo>
                  <a:pt x="246" y="1042"/>
                </a:lnTo>
                <a:lnTo>
                  <a:pt x="234" y="1040"/>
                </a:lnTo>
                <a:lnTo>
                  <a:pt x="226" y="1032"/>
                </a:lnTo>
                <a:lnTo>
                  <a:pt x="218" y="1024"/>
                </a:lnTo>
                <a:lnTo>
                  <a:pt x="214" y="1016"/>
                </a:lnTo>
                <a:lnTo>
                  <a:pt x="211" y="1007"/>
                </a:lnTo>
                <a:lnTo>
                  <a:pt x="212" y="999"/>
                </a:lnTo>
                <a:lnTo>
                  <a:pt x="211" y="982"/>
                </a:lnTo>
                <a:lnTo>
                  <a:pt x="209" y="974"/>
                </a:lnTo>
                <a:lnTo>
                  <a:pt x="207" y="968"/>
                </a:lnTo>
                <a:lnTo>
                  <a:pt x="198" y="959"/>
                </a:lnTo>
                <a:lnTo>
                  <a:pt x="187" y="955"/>
                </a:lnTo>
                <a:lnTo>
                  <a:pt x="128" y="925"/>
                </a:lnTo>
                <a:lnTo>
                  <a:pt x="189" y="935"/>
                </a:lnTo>
                <a:lnTo>
                  <a:pt x="191" y="935"/>
                </a:lnTo>
                <a:lnTo>
                  <a:pt x="195" y="935"/>
                </a:lnTo>
                <a:lnTo>
                  <a:pt x="198" y="933"/>
                </a:lnTo>
                <a:lnTo>
                  <a:pt x="198" y="931"/>
                </a:lnTo>
                <a:lnTo>
                  <a:pt x="199" y="931"/>
                </a:lnTo>
                <a:lnTo>
                  <a:pt x="202" y="931"/>
                </a:lnTo>
                <a:lnTo>
                  <a:pt x="202" y="929"/>
                </a:lnTo>
                <a:lnTo>
                  <a:pt x="202" y="927"/>
                </a:lnTo>
                <a:lnTo>
                  <a:pt x="203" y="927"/>
                </a:lnTo>
                <a:lnTo>
                  <a:pt x="206" y="923"/>
                </a:lnTo>
                <a:lnTo>
                  <a:pt x="206" y="918"/>
                </a:lnTo>
                <a:lnTo>
                  <a:pt x="207" y="913"/>
                </a:lnTo>
                <a:lnTo>
                  <a:pt x="209" y="904"/>
                </a:lnTo>
                <a:lnTo>
                  <a:pt x="212" y="898"/>
                </a:lnTo>
                <a:lnTo>
                  <a:pt x="219" y="894"/>
                </a:lnTo>
                <a:lnTo>
                  <a:pt x="228" y="894"/>
                </a:lnTo>
                <a:lnTo>
                  <a:pt x="234" y="893"/>
                </a:lnTo>
                <a:lnTo>
                  <a:pt x="240" y="893"/>
                </a:lnTo>
                <a:lnTo>
                  <a:pt x="244" y="890"/>
                </a:lnTo>
                <a:lnTo>
                  <a:pt x="250" y="889"/>
                </a:lnTo>
                <a:lnTo>
                  <a:pt x="252" y="885"/>
                </a:lnTo>
                <a:lnTo>
                  <a:pt x="256" y="882"/>
                </a:lnTo>
                <a:lnTo>
                  <a:pt x="259" y="877"/>
                </a:lnTo>
                <a:lnTo>
                  <a:pt x="261" y="873"/>
                </a:lnTo>
                <a:lnTo>
                  <a:pt x="302" y="845"/>
                </a:lnTo>
                <a:lnTo>
                  <a:pt x="305" y="843"/>
                </a:lnTo>
                <a:lnTo>
                  <a:pt x="305" y="841"/>
                </a:lnTo>
                <a:lnTo>
                  <a:pt x="306" y="841"/>
                </a:lnTo>
                <a:lnTo>
                  <a:pt x="309" y="841"/>
                </a:lnTo>
                <a:lnTo>
                  <a:pt x="317" y="839"/>
                </a:lnTo>
                <a:lnTo>
                  <a:pt x="322" y="835"/>
                </a:lnTo>
                <a:lnTo>
                  <a:pt x="329" y="832"/>
                </a:lnTo>
                <a:lnTo>
                  <a:pt x="336" y="824"/>
                </a:lnTo>
                <a:lnTo>
                  <a:pt x="336" y="821"/>
                </a:lnTo>
                <a:lnTo>
                  <a:pt x="336" y="820"/>
                </a:lnTo>
                <a:lnTo>
                  <a:pt x="337" y="820"/>
                </a:lnTo>
                <a:lnTo>
                  <a:pt x="339" y="817"/>
                </a:lnTo>
                <a:lnTo>
                  <a:pt x="367" y="821"/>
                </a:lnTo>
                <a:lnTo>
                  <a:pt x="373" y="824"/>
                </a:lnTo>
                <a:lnTo>
                  <a:pt x="375" y="824"/>
                </a:lnTo>
                <a:lnTo>
                  <a:pt x="377" y="824"/>
                </a:lnTo>
                <a:lnTo>
                  <a:pt x="379" y="825"/>
                </a:lnTo>
                <a:lnTo>
                  <a:pt x="384" y="825"/>
                </a:lnTo>
                <a:lnTo>
                  <a:pt x="391" y="825"/>
                </a:lnTo>
                <a:lnTo>
                  <a:pt x="394" y="823"/>
                </a:lnTo>
                <a:lnTo>
                  <a:pt x="395" y="820"/>
                </a:lnTo>
                <a:lnTo>
                  <a:pt x="398" y="819"/>
                </a:lnTo>
                <a:lnTo>
                  <a:pt x="400" y="814"/>
                </a:lnTo>
                <a:lnTo>
                  <a:pt x="404" y="808"/>
                </a:lnTo>
                <a:lnTo>
                  <a:pt x="408" y="798"/>
                </a:lnTo>
                <a:lnTo>
                  <a:pt x="415" y="795"/>
                </a:lnTo>
                <a:lnTo>
                  <a:pt x="425" y="796"/>
                </a:lnTo>
                <a:lnTo>
                  <a:pt x="440" y="804"/>
                </a:lnTo>
                <a:lnTo>
                  <a:pt x="445" y="806"/>
                </a:lnTo>
                <a:lnTo>
                  <a:pt x="453" y="804"/>
                </a:lnTo>
                <a:lnTo>
                  <a:pt x="459" y="799"/>
                </a:lnTo>
                <a:lnTo>
                  <a:pt x="466" y="792"/>
                </a:lnTo>
                <a:lnTo>
                  <a:pt x="469" y="784"/>
                </a:lnTo>
                <a:lnTo>
                  <a:pt x="474" y="778"/>
                </a:lnTo>
                <a:lnTo>
                  <a:pt x="480" y="770"/>
                </a:lnTo>
                <a:lnTo>
                  <a:pt x="488" y="766"/>
                </a:lnTo>
                <a:lnTo>
                  <a:pt x="496" y="762"/>
                </a:lnTo>
                <a:lnTo>
                  <a:pt x="506" y="761"/>
                </a:lnTo>
                <a:lnTo>
                  <a:pt x="527" y="753"/>
                </a:lnTo>
                <a:lnTo>
                  <a:pt x="541" y="751"/>
                </a:lnTo>
                <a:lnTo>
                  <a:pt x="545" y="739"/>
                </a:lnTo>
                <a:lnTo>
                  <a:pt x="547" y="729"/>
                </a:lnTo>
                <a:lnTo>
                  <a:pt x="547" y="718"/>
                </a:lnTo>
                <a:lnTo>
                  <a:pt x="546" y="708"/>
                </a:lnTo>
                <a:lnTo>
                  <a:pt x="542" y="696"/>
                </a:lnTo>
                <a:lnTo>
                  <a:pt x="542" y="688"/>
                </a:lnTo>
                <a:lnTo>
                  <a:pt x="542" y="680"/>
                </a:lnTo>
                <a:lnTo>
                  <a:pt x="545" y="676"/>
                </a:lnTo>
                <a:lnTo>
                  <a:pt x="547" y="671"/>
                </a:lnTo>
                <a:lnTo>
                  <a:pt x="554" y="669"/>
                </a:lnTo>
                <a:lnTo>
                  <a:pt x="560" y="668"/>
                </a:lnTo>
                <a:lnTo>
                  <a:pt x="570" y="669"/>
                </a:lnTo>
                <a:lnTo>
                  <a:pt x="578" y="669"/>
                </a:lnTo>
                <a:lnTo>
                  <a:pt x="586" y="669"/>
                </a:lnTo>
                <a:lnTo>
                  <a:pt x="588" y="668"/>
                </a:lnTo>
                <a:lnTo>
                  <a:pt x="592" y="668"/>
                </a:lnTo>
                <a:lnTo>
                  <a:pt x="599" y="668"/>
                </a:lnTo>
                <a:lnTo>
                  <a:pt x="600" y="665"/>
                </a:lnTo>
                <a:lnTo>
                  <a:pt x="603" y="664"/>
                </a:lnTo>
                <a:lnTo>
                  <a:pt x="607" y="661"/>
                </a:lnTo>
                <a:lnTo>
                  <a:pt x="607" y="659"/>
                </a:lnTo>
                <a:lnTo>
                  <a:pt x="607" y="657"/>
                </a:lnTo>
                <a:lnTo>
                  <a:pt x="608" y="657"/>
                </a:lnTo>
                <a:lnTo>
                  <a:pt x="609" y="655"/>
                </a:lnTo>
                <a:lnTo>
                  <a:pt x="612" y="648"/>
                </a:lnTo>
                <a:lnTo>
                  <a:pt x="620" y="643"/>
                </a:lnTo>
                <a:lnTo>
                  <a:pt x="631" y="639"/>
                </a:lnTo>
                <a:lnTo>
                  <a:pt x="636" y="639"/>
                </a:lnTo>
                <a:lnTo>
                  <a:pt x="642" y="642"/>
                </a:lnTo>
                <a:lnTo>
                  <a:pt x="653" y="645"/>
                </a:lnTo>
                <a:lnTo>
                  <a:pt x="666" y="649"/>
                </a:lnTo>
                <a:lnTo>
                  <a:pt x="681" y="651"/>
                </a:lnTo>
                <a:lnTo>
                  <a:pt x="698" y="649"/>
                </a:lnTo>
                <a:lnTo>
                  <a:pt x="697" y="627"/>
                </a:lnTo>
                <a:lnTo>
                  <a:pt x="698" y="618"/>
                </a:lnTo>
                <a:lnTo>
                  <a:pt x="705" y="611"/>
                </a:lnTo>
                <a:lnTo>
                  <a:pt x="711" y="604"/>
                </a:lnTo>
                <a:lnTo>
                  <a:pt x="717" y="599"/>
                </a:lnTo>
                <a:lnTo>
                  <a:pt x="720" y="595"/>
                </a:lnTo>
                <a:lnTo>
                  <a:pt x="723" y="593"/>
                </a:lnTo>
                <a:lnTo>
                  <a:pt x="727" y="583"/>
                </a:lnTo>
                <a:lnTo>
                  <a:pt x="730" y="575"/>
                </a:lnTo>
                <a:lnTo>
                  <a:pt x="730" y="567"/>
                </a:lnTo>
                <a:lnTo>
                  <a:pt x="730" y="562"/>
                </a:lnTo>
                <a:lnTo>
                  <a:pt x="727" y="557"/>
                </a:lnTo>
                <a:lnTo>
                  <a:pt x="723" y="553"/>
                </a:lnTo>
                <a:lnTo>
                  <a:pt x="717" y="549"/>
                </a:lnTo>
                <a:lnTo>
                  <a:pt x="710" y="548"/>
                </a:lnTo>
                <a:lnTo>
                  <a:pt x="689" y="528"/>
                </a:lnTo>
                <a:lnTo>
                  <a:pt x="714" y="507"/>
                </a:lnTo>
                <a:lnTo>
                  <a:pt x="723" y="504"/>
                </a:lnTo>
                <a:lnTo>
                  <a:pt x="723" y="503"/>
                </a:lnTo>
                <a:lnTo>
                  <a:pt x="724" y="503"/>
                </a:lnTo>
                <a:lnTo>
                  <a:pt x="727" y="503"/>
                </a:lnTo>
                <a:lnTo>
                  <a:pt x="731" y="503"/>
                </a:lnTo>
                <a:lnTo>
                  <a:pt x="732" y="500"/>
                </a:lnTo>
                <a:lnTo>
                  <a:pt x="735" y="499"/>
                </a:lnTo>
                <a:lnTo>
                  <a:pt x="738" y="496"/>
                </a:lnTo>
                <a:lnTo>
                  <a:pt x="734" y="491"/>
                </a:lnTo>
                <a:lnTo>
                  <a:pt x="731" y="488"/>
                </a:lnTo>
                <a:lnTo>
                  <a:pt x="728" y="487"/>
                </a:lnTo>
                <a:lnTo>
                  <a:pt x="719" y="481"/>
                </a:lnTo>
                <a:lnTo>
                  <a:pt x="714" y="479"/>
                </a:lnTo>
                <a:lnTo>
                  <a:pt x="709" y="477"/>
                </a:lnTo>
                <a:lnTo>
                  <a:pt x="699" y="472"/>
                </a:lnTo>
                <a:lnTo>
                  <a:pt x="693" y="468"/>
                </a:lnTo>
                <a:lnTo>
                  <a:pt x="686" y="458"/>
                </a:lnTo>
                <a:lnTo>
                  <a:pt x="685" y="451"/>
                </a:lnTo>
                <a:lnTo>
                  <a:pt x="686" y="447"/>
                </a:lnTo>
                <a:lnTo>
                  <a:pt x="689" y="444"/>
                </a:lnTo>
                <a:lnTo>
                  <a:pt x="695" y="444"/>
                </a:lnTo>
                <a:lnTo>
                  <a:pt x="703" y="440"/>
                </a:lnTo>
                <a:lnTo>
                  <a:pt x="715" y="436"/>
                </a:lnTo>
                <a:lnTo>
                  <a:pt x="727" y="430"/>
                </a:lnTo>
                <a:lnTo>
                  <a:pt x="742" y="421"/>
                </a:lnTo>
                <a:lnTo>
                  <a:pt x="735" y="414"/>
                </a:lnTo>
                <a:lnTo>
                  <a:pt x="731" y="407"/>
                </a:lnTo>
                <a:lnTo>
                  <a:pt x="730" y="399"/>
                </a:lnTo>
                <a:lnTo>
                  <a:pt x="732" y="391"/>
                </a:lnTo>
                <a:lnTo>
                  <a:pt x="732" y="377"/>
                </a:lnTo>
                <a:lnTo>
                  <a:pt x="730" y="372"/>
                </a:lnTo>
                <a:lnTo>
                  <a:pt x="726" y="368"/>
                </a:lnTo>
                <a:lnTo>
                  <a:pt x="719" y="362"/>
                </a:lnTo>
                <a:lnTo>
                  <a:pt x="714" y="361"/>
                </a:lnTo>
                <a:lnTo>
                  <a:pt x="703" y="365"/>
                </a:lnTo>
                <a:lnTo>
                  <a:pt x="701" y="364"/>
                </a:lnTo>
                <a:lnTo>
                  <a:pt x="699" y="364"/>
                </a:lnTo>
                <a:lnTo>
                  <a:pt x="693" y="361"/>
                </a:lnTo>
                <a:lnTo>
                  <a:pt x="686" y="358"/>
                </a:lnTo>
                <a:lnTo>
                  <a:pt x="681" y="357"/>
                </a:lnTo>
                <a:lnTo>
                  <a:pt x="668" y="352"/>
                </a:lnTo>
                <a:lnTo>
                  <a:pt x="646" y="345"/>
                </a:lnTo>
                <a:lnTo>
                  <a:pt x="631" y="342"/>
                </a:lnTo>
                <a:lnTo>
                  <a:pt x="619" y="341"/>
                </a:lnTo>
                <a:lnTo>
                  <a:pt x="611" y="342"/>
                </a:lnTo>
                <a:lnTo>
                  <a:pt x="595" y="342"/>
                </a:lnTo>
                <a:lnTo>
                  <a:pt x="582" y="340"/>
                </a:lnTo>
                <a:lnTo>
                  <a:pt x="568" y="332"/>
                </a:lnTo>
                <a:lnTo>
                  <a:pt x="558" y="321"/>
                </a:lnTo>
                <a:lnTo>
                  <a:pt x="548" y="312"/>
                </a:lnTo>
                <a:lnTo>
                  <a:pt x="543" y="309"/>
                </a:lnTo>
                <a:lnTo>
                  <a:pt x="539" y="309"/>
                </a:lnTo>
                <a:lnTo>
                  <a:pt x="529" y="311"/>
                </a:lnTo>
                <a:lnTo>
                  <a:pt x="518" y="319"/>
                </a:lnTo>
                <a:lnTo>
                  <a:pt x="510" y="323"/>
                </a:lnTo>
                <a:lnTo>
                  <a:pt x="505" y="324"/>
                </a:lnTo>
                <a:lnTo>
                  <a:pt x="500" y="324"/>
                </a:lnTo>
                <a:lnTo>
                  <a:pt x="496" y="323"/>
                </a:lnTo>
                <a:lnTo>
                  <a:pt x="492" y="319"/>
                </a:lnTo>
                <a:lnTo>
                  <a:pt x="489" y="312"/>
                </a:lnTo>
                <a:lnTo>
                  <a:pt x="488" y="304"/>
                </a:lnTo>
                <a:lnTo>
                  <a:pt x="488" y="295"/>
                </a:lnTo>
                <a:lnTo>
                  <a:pt x="485" y="284"/>
                </a:lnTo>
                <a:lnTo>
                  <a:pt x="482" y="276"/>
                </a:lnTo>
                <a:lnTo>
                  <a:pt x="477" y="268"/>
                </a:lnTo>
                <a:lnTo>
                  <a:pt x="472" y="263"/>
                </a:lnTo>
                <a:lnTo>
                  <a:pt x="464" y="258"/>
                </a:lnTo>
                <a:lnTo>
                  <a:pt x="455" y="254"/>
                </a:lnTo>
                <a:lnTo>
                  <a:pt x="444" y="251"/>
                </a:lnTo>
                <a:lnTo>
                  <a:pt x="433" y="251"/>
                </a:lnTo>
                <a:lnTo>
                  <a:pt x="418" y="260"/>
                </a:lnTo>
                <a:lnTo>
                  <a:pt x="403" y="270"/>
                </a:lnTo>
                <a:lnTo>
                  <a:pt x="388" y="274"/>
                </a:lnTo>
                <a:lnTo>
                  <a:pt x="375" y="276"/>
                </a:lnTo>
                <a:lnTo>
                  <a:pt x="361" y="275"/>
                </a:lnTo>
                <a:lnTo>
                  <a:pt x="350" y="274"/>
                </a:lnTo>
                <a:lnTo>
                  <a:pt x="339" y="271"/>
                </a:lnTo>
                <a:lnTo>
                  <a:pt x="332" y="268"/>
                </a:lnTo>
                <a:lnTo>
                  <a:pt x="324" y="263"/>
                </a:lnTo>
                <a:lnTo>
                  <a:pt x="320" y="259"/>
                </a:lnTo>
                <a:lnTo>
                  <a:pt x="316" y="252"/>
                </a:lnTo>
                <a:lnTo>
                  <a:pt x="314" y="247"/>
                </a:lnTo>
                <a:lnTo>
                  <a:pt x="297" y="245"/>
                </a:lnTo>
                <a:lnTo>
                  <a:pt x="291" y="246"/>
                </a:lnTo>
                <a:lnTo>
                  <a:pt x="287" y="250"/>
                </a:lnTo>
                <a:lnTo>
                  <a:pt x="279" y="252"/>
                </a:lnTo>
                <a:lnTo>
                  <a:pt x="275" y="256"/>
                </a:lnTo>
                <a:lnTo>
                  <a:pt x="271" y="258"/>
                </a:lnTo>
                <a:lnTo>
                  <a:pt x="269" y="260"/>
                </a:lnTo>
                <a:lnTo>
                  <a:pt x="256" y="260"/>
                </a:lnTo>
                <a:lnTo>
                  <a:pt x="247" y="260"/>
                </a:lnTo>
                <a:lnTo>
                  <a:pt x="239" y="259"/>
                </a:lnTo>
                <a:lnTo>
                  <a:pt x="235" y="256"/>
                </a:lnTo>
                <a:lnTo>
                  <a:pt x="231" y="251"/>
                </a:lnTo>
                <a:lnTo>
                  <a:pt x="231" y="245"/>
                </a:lnTo>
                <a:lnTo>
                  <a:pt x="232" y="237"/>
                </a:lnTo>
                <a:lnTo>
                  <a:pt x="236" y="229"/>
                </a:lnTo>
                <a:lnTo>
                  <a:pt x="240" y="141"/>
                </a:lnTo>
                <a:lnTo>
                  <a:pt x="235" y="123"/>
                </a:lnTo>
                <a:lnTo>
                  <a:pt x="231" y="116"/>
                </a:lnTo>
                <a:lnTo>
                  <a:pt x="228" y="112"/>
                </a:lnTo>
                <a:lnTo>
                  <a:pt x="223" y="108"/>
                </a:lnTo>
                <a:lnTo>
                  <a:pt x="219" y="107"/>
                </a:lnTo>
                <a:lnTo>
                  <a:pt x="209" y="107"/>
                </a:lnTo>
                <a:lnTo>
                  <a:pt x="193" y="108"/>
                </a:lnTo>
                <a:lnTo>
                  <a:pt x="181" y="111"/>
                </a:lnTo>
                <a:lnTo>
                  <a:pt x="169" y="112"/>
                </a:lnTo>
                <a:lnTo>
                  <a:pt x="160" y="114"/>
                </a:lnTo>
                <a:lnTo>
                  <a:pt x="150" y="112"/>
                </a:lnTo>
                <a:lnTo>
                  <a:pt x="145" y="112"/>
                </a:lnTo>
                <a:lnTo>
                  <a:pt x="140" y="111"/>
                </a:lnTo>
                <a:lnTo>
                  <a:pt x="137" y="111"/>
                </a:lnTo>
                <a:lnTo>
                  <a:pt x="115" y="88"/>
                </a:lnTo>
                <a:lnTo>
                  <a:pt x="108" y="79"/>
                </a:lnTo>
                <a:lnTo>
                  <a:pt x="104" y="71"/>
                </a:lnTo>
                <a:lnTo>
                  <a:pt x="103" y="55"/>
                </a:lnTo>
                <a:lnTo>
                  <a:pt x="107" y="49"/>
                </a:lnTo>
                <a:lnTo>
                  <a:pt x="113" y="43"/>
                </a:lnTo>
                <a:lnTo>
                  <a:pt x="121" y="34"/>
                </a:lnTo>
                <a:lnTo>
                  <a:pt x="128" y="26"/>
                </a:lnTo>
                <a:lnTo>
                  <a:pt x="133" y="20"/>
                </a:lnTo>
                <a:lnTo>
                  <a:pt x="137" y="14"/>
                </a:lnTo>
                <a:lnTo>
                  <a:pt x="138" y="9"/>
                </a:lnTo>
                <a:lnTo>
                  <a:pt x="138" y="5"/>
                </a:lnTo>
                <a:lnTo>
                  <a:pt x="136" y="1"/>
                </a:lnTo>
                <a:lnTo>
                  <a:pt x="133" y="0"/>
                </a:lnTo>
              </a:path>
            </a:pathLst>
          </a:custGeom>
          <a:noFill/>
          <a:ln w="3175">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28" name="Freeform 347"/>
          <p:cNvSpPr>
            <a:spLocks/>
          </p:cNvSpPr>
          <p:nvPr/>
        </p:nvSpPr>
        <p:spPr bwMode="auto">
          <a:xfrm>
            <a:off x="3444875" y="4589463"/>
            <a:ext cx="228600" cy="314325"/>
          </a:xfrm>
          <a:custGeom>
            <a:avLst/>
            <a:gdLst>
              <a:gd name="T0" fmla="*/ 2147483647 w 354"/>
              <a:gd name="T1" fmla="*/ 2147483647 h 490"/>
              <a:gd name="T2" fmla="*/ 2147483647 w 354"/>
              <a:gd name="T3" fmla="*/ 2147483647 h 490"/>
              <a:gd name="T4" fmla="*/ 2147483647 w 354"/>
              <a:gd name="T5" fmla="*/ 2147483647 h 490"/>
              <a:gd name="T6" fmla="*/ 2147483647 w 354"/>
              <a:gd name="T7" fmla="*/ 2147483647 h 490"/>
              <a:gd name="T8" fmla="*/ 2147483647 w 354"/>
              <a:gd name="T9" fmla="*/ 2147483647 h 490"/>
              <a:gd name="T10" fmla="*/ 2147483647 w 354"/>
              <a:gd name="T11" fmla="*/ 2147483647 h 490"/>
              <a:gd name="T12" fmla="*/ 2147483647 w 354"/>
              <a:gd name="T13" fmla="*/ 0 h 490"/>
              <a:gd name="T14" fmla="*/ 2147483647 w 354"/>
              <a:gd name="T15" fmla="*/ 2147483647 h 490"/>
              <a:gd name="T16" fmla="*/ 2147483647 w 354"/>
              <a:gd name="T17" fmla="*/ 2147483647 h 490"/>
              <a:gd name="T18" fmla="*/ 2147483647 w 354"/>
              <a:gd name="T19" fmla="*/ 2147483647 h 490"/>
              <a:gd name="T20" fmla="*/ 2147483647 w 354"/>
              <a:gd name="T21" fmla="*/ 2147483647 h 490"/>
              <a:gd name="T22" fmla="*/ 2147483647 w 354"/>
              <a:gd name="T23" fmla="*/ 2147483647 h 490"/>
              <a:gd name="T24" fmla="*/ 2147483647 w 354"/>
              <a:gd name="T25" fmla="*/ 2147483647 h 490"/>
              <a:gd name="T26" fmla="*/ 2147483647 w 354"/>
              <a:gd name="T27" fmla="*/ 2147483647 h 490"/>
              <a:gd name="T28" fmla="*/ 2147483647 w 354"/>
              <a:gd name="T29" fmla="*/ 2147483647 h 490"/>
              <a:gd name="T30" fmla="*/ 2147483647 w 354"/>
              <a:gd name="T31" fmla="*/ 2147483647 h 490"/>
              <a:gd name="T32" fmla="*/ 2147483647 w 354"/>
              <a:gd name="T33" fmla="*/ 2147483647 h 490"/>
              <a:gd name="T34" fmla="*/ 2147483647 w 354"/>
              <a:gd name="T35" fmla="*/ 2147483647 h 490"/>
              <a:gd name="T36" fmla="*/ 2147483647 w 354"/>
              <a:gd name="T37" fmla="*/ 2147483647 h 490"/>
              <a:gd name="T38" fmla="*/ 2147483647 w 354"/>
              <a:gd name="T39" fmla="*/ 2147483647 h 490"/>
              <a:gd name="T40" fmla="*/ 2147483647 w 354"/>
              <a:gd name="T41" fmla="*/ 2147483647 h 490"/>
              <a:gd name="T42" fmla="*/ 2147483647 w 354"/>
              <a:gd name="T43" fmla="*/ 2147483647 h 490"/>
              <a:gd name="T44" fmla="*/ 2147483647 w 354"/>
              <a:gd name="T45" fmla="*/ 2147483647 h 490"/>
              <a:gd name="T46" fmla="*/ 2147483647 w 354"/>
              <a:gd name="T47" fmla="*/ 2147483647 h 490"/>
              <a:gd name="T48" fmla="*/ 2147483647 w 354"/>
              <a:gd name="T49" fmla="*/ 2147483647 h 490"/>
              <a:gd name="T50" fmla="*/ 2147483647 w 354"/>
              <a:gd name="T51" fmla="*/ 2147483647 h 490"/>
              <a:gd name="T52" fmla="*/ 2147483647 w 354"/>
              <a:gd name="T53" fmla="*/ 2147483647 h 490"/>
              <a:gd name="T54" fmla="*/ 2147483647 w 354"/>
              <a:gd name="T55" fmla="*/ 2147483647 h 490"/>
              <a:gd name="T56" fmla="*/ 2147483647 w 354"/>
              <a:gd name="T57" fmla="*/ 2147483647 h 490"/>
              <a:gd name="T58" fmla="*/ 2147483647 w 354"/>
              <a:gd name="T59" fmla="*/ 2147483647 h 490"/>
              <a:gd name="T60" fmla="*/ 2147483647 w 354"/>
              <a:gd name="T61" fmla="*/ 2147483647 h 490"/>
              <a:gd name="T62" fmla="*/ 2147483647 w 354"/>
              <a:gd name="T63" fmla="*/ 2147483647 h 490"/>
              <a:gd name="T64" fmla="*/ 2147483647 w 354"/>
              <a:gd name="T65" fmla="*/ 2147483647 h 490"/>
              <a:gd name="T66" fmla="*/ 2147483647 w 354"/>
              <a:gd name="T67" fmla="*/ 2147483647 h 490"/>
              <a:gd name="T68" fmla="*/ 2147483647 w 354"/>
              <a:gd name="T69" fmla="*/ 2147483647 h 490"/>
              <a:gd name="T70" fmla="*/ 2147483647 w 354"/>
              <a:gd name="T71" fmla="*/ 2147483647 h 490"/>
              <a:gd name="T72" fmla="*/ 2147483647 w 354"/>
              <a:gd name="T73" fmla="*/ 2147483647 h 490"/>
              <a:gd name="T74" fmla="*/ 2147483647 w 354"/>
              <a:gd name="T75" fmla="*/ 2147483647 h 490"/>
              <a:gd name="T76" fmla="*/ 2147483647 w 354"/>
              <a:gd name="T77" fmla="*/ 2147483647 h 490"/>
              <a:gd name="T78" fmla="*/ 2147483647 w 354"/>
              <a:gd name="T79" fmla="*/ 2147483647 h 490"/>
              <a:gd name="T80" fmla="*/ 2147483647 w 354"/>
              <a:gd name="T81" fmla="*/ 2147483647 h 490"/>
              <a:gd name="T82" fmla="*/ 2147483647 w 354"/>
              <a:gd name="T83" fmla="*/ 2147483647 h 490"/>
              <a:gd name="T84" fmla="*/ 2147483647 w 354"/>
              <a:gd name="T85" fmla="*/ 2147483647 h 490"/>
              <a:gd name="T86" fmla="*/ 2147483647 w 354"/>
              <a:gd name="T87" fmla="*/ 2147483647 h 490"/>
              <a:gd name="T88" fmla="*/ 2147483647 w 354"/>
              <a:gd name="T89" fmla="*/ 2147483647 h 4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4"/>
              <a:gd name="T136" fmla="*/ 0 h 490"/>
              <a:gd name="T137" fmla="*/ 354 w 354"/>
              <a:gd name="T138" fmla="*/ 490 h 4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4" h="490">
                <a:moveTo>
                  <a:pt x="272" y="126"/>
                </a:moveTo>
                <a:lnTo>
                  <a:pt x="271" y="106"/>
                </a:lnTo>
                <a:lnTo>
                  <a:pt x="270" y="90"/>
                </a:lnTo>
                <a:lnTo>
                  <a:pt x="266" y="76"/>
                </a:lnTo>
                <a:lnTo>
                  <a:pt x="259" y="67"/>
                </a:lnTo>
                <a:lnTo>
                  <a:pt x="250" y="56"/>
                </a:lnTo>
                <a:lnTo>
                  <a:pt x="239" y="49"/>
                </a:lnTo>
                <a:lnTo>
                  <a:pt x="227" y="44"/>
                </a:lnTo>
                <a:lnTo>
                  <a:pt x="214" y="43"/>
                </a:lnTo>
                <a:lnTo>
                  <a:pt x="189" y="45"/>
                </a:lnTo>
                <a:lnTo>
                  <a:pt x="164" y="45"/>
                </a:lnTo>
                <a:lnTo>
                  <a:pt x="144" y="43"/>
                </a:lnTo>
                <a:lnTo>
                  <a:pt x="135" y="39"/>
                </a:lnTo>
                <a:lnTo>
                  <a:pt x="128" y="35"/>
                </a:lnTo>
                <a:lnTo>
                  <a:pt x="122" y="28"/>
                </a:lnTo>
                <a:lnTo>
                  <a:pt x="118" y="23"/>
                </a:lnTo>
                <a:lnTo>
                  <a:pt x="110" y="14"/>
                </a:lnTo>
                <a:lnTo>
                  <a:pt x="100" y="7"/>
                </a:lnTo>
                <a:lnTo>
                  <a:pt x="88" y="3"/>
                </a:lnTo>
                <a:lnTo>
                  <a:pt x="77" y="2"/>
                </a:lnTo>
                <a:lnTo>
                  <a:pt x="65" y="0"/>
                </a:lnTo>
                <a:lnTo>
                  <a:pt x="55" y="3"/>
                </a:lnTo>
                <a:lnTo>
                  <a:pt x="49" y="7"/>
                </a:lnTo>
                <a:lnTo>
                  <a:pt x="46" y="14"/>
                </a:lnTo>
                <a:lnTo>
                  <a:pt x="39" y="20"/>
                </a:lnTo>
                <a:lnTo>
                  <a:pt x="30" y="29"/>
                </a:lnTo>
                <a:lnTo>
                  <a:pt x="16" y="39"/>
                </a:lnTo>
                <a:lnTo>
                  <a:pt x="0" y="51"/>
                </a:lnTo>
                <a:lnTo>
                  <a:pt x="12" y="53"/>
                </a:lnTo>
                <a:lnTo>
                  <a:pt x="43" y="69"/>
                </a:lnTo>
                <a:lnTo>
                  <a:pt x="46" y="76"/>
                </a:lnTo>
                <a:lnTo>
                  <a:pt x="51" y="84"/>
                </a:lnTo>
                <a:lnTo>
                  <a:pt x="58" y="90"/>
                </a:lnTo>
                <a:lnTo>
                  <a:pt x="67" y="98"/>
                </a:lnTo>
                <a:lnTo>
                  <a:pt x="73" y="122"/>
                </a:lnTo>
                <a:lnTo>
                  <a:pt x="67" y="133"/>
                </a:lnTo>
                <a:lnTo>
                  <a:pt x="66" y="137"/>
                </a:lnTo>
                <a:lnTo>
                  <a:pt x="67" y="142"/>
                </a:lnTo>
                <a:lnTo>
                  <a:pt x="71" y="149"/>
                </a:lnTo>
                <a:lnTo>
                  <a:pt x="81" y="154"/>
                </a:lnTo>
                <a:lnTo>
                  <a:pt x="88" y="158"/>
                </a:lnTo>
                <a:lnTo>
                  <a:pt x="98" y="164"/>
                </a:lnTo>
                <a:lnTo>
                  <a:pt x="106" y="174"/>
                </a:lnTo>
                <a:lnTo>
                  <a:pt x="115" y="187"/>
                </a:lnTo>
                <a:lnTo>
                  <a:pt x="122" y="194"/>
                </a:lnTo>
                <a:lnTo>
                  <a:pt x="137" y="205"/>
                </a:lnTo>
                <a:lnTo>
                  <a:pt x="145" y="215"/>
                </a:lnTo>
                <a:lnTo>
                  <a:pt x="148" y="221"/>
                </a:lnTo>
                <a:lnTo>
                  <a:pt x="151" y="231"/>
                </a:lnTo>
                <a:lnTo>
                  <a:pt x="151" y="253"/>
                </a:lnTo>
                <a:lnTo>
                  <a:pt x="152" y="273"/>
                </a:lnTo>
                <a:lnTo>
                  <a:pt x="152" y="291"/>
                </a:lnTo>
                <a:lnTo>
                  <a:pt x="155" y="309"/>
                </a:lnTo>
                <a:lnTo>
                  <a:pt x="155" y="322"/>
                </a:lnTo>
                <a:lnTo>
                  <a:pt x="157" y="334"/>
                </a:lnTo>
                <a:lnTo>
                  <a:pt x="159" y="343"/>
                </a:lnTo>
                <a:lnTo>
                  <a:pt x="161" y="352"/>
                </a:lnTo>
                <a:lnTo>
                  <a:pt x="161" y="358"/>
                </a:lnTo>
                <a:lnTo>
                  <a:pt x="160" y="362"/>
                </a:lnTo>
                <a:lnTo>
                  <a:pt x="160" y="368"/>
                </a:lnTo>
                <a:lnTo>
                  <a:pt x="157" y="381"/>
                </a:lnTo>
                <a:lnTo>
                  <a:pt x="155" y="400"/>
                </a:lnTo>
                <a:lnTo>
                  <a:pt x="151" y="417"/>
                </a:lnTo>
                <a:lnTo>
                  <a:pt x="151" y="433"/>
                </a:lnTo>
                <a:lnTo>
                  <a:pt x="151" y="446"/>
                </a:lnTo>
                <a:lnTo>
                  <a:pt x="155" y="458"/>
                </a:lnTo>
                <a:lnTo>
                  <a:pt x="160" y="474"/>
                </a:lnTo>
                <a:lnTo>
                  <a:pt x="168" y="485"/>
                </a:lnTo>
                <a:lnTo>
                  <a:pt x="176" y="490"/>
                </a:lnTo>
                <a:lnTo>
                  <a:pt x="184" y="490"/>
                </a:lnTo>
                <a:lnTo>
                  <a:pt x="192" y="490"/>
                </a:lnTo>
                <a:lnTo>
                  <a:pt x="196" y="482"/>
                </a:lnTo>
                <a:lnTo>
                  <a:pt x="204" y="477"/>
                </a:lnTo>
                <a:lnTo>
                  <a:pt x="215" y="471"/>
                </a:lnTo>
                <a:lnTo>
                  <a:pt x="230" y="469"/>
                </a:lnTo>
                <a:lnTo>
                  <a:pt x="235" y="466"/>
                </a:lnTo>
                <a:lnTo>
                  <a:pt x="242" y="463"/>
                </a:lnTo>
                <a:lnTo>
                  <a:pt x="243" y="461"/>
                </a:lnTo>
                <a:lnTo>
                  <a:pt x="246" y="460"/>
                </a:lnTo>
                <a:lnTo>
                  <a:pt x="247" y="457"/>
                </a:lnTo>
                <a:lnTo>
                  <a:pt x="250" y="456"/>
                </a:lnTo>
                <a:lnTo>
                  <a:pt x="250" y="452"/>
                </a:lnTo>
                <a:lnTo>
                  <a:pt x="251" y="449"/>
                </a:lnTo>
                <a:lnTo>
                  <a:pt x="251" y="445"/>
                </a:lnTo>
                <a:lnTo>
                  <a:pt x="252" y="442"/>
                </a:lnTo>
                <a:lnTo>
                  <a:pt x="252" y="433"/>
                </a:lnTo>
                <a:lnTo>
                  <a:pt x="252" y="425"/>
                </a:lnTo>
                <a:lnTo>
                  <a:pt x="259" y="392"/>
                </a:lnTo>
                <a:lnTo>
                  <a:pt x="267" y="379"/>
                </a:lnTo>
                <a:lnTo>
                  <a:pt x="271" y="368"/>
                </a:lnTo>
                <a:lnTo>
                  <a:pt x="270" y="358"/>
                </a:lnTo>
                <a:lnTo>
                  <a:pt x="264" y="351"/>
                </a:lnTo>
                <a:lnTo>
                  <a:pt x="252" y="336"/>
                </a:lnTo>
                <a:lnTo>
                  <a:pt x="250" y="323"/>
                </a:lnTo>
                <a:lnTo>
                  <a:pt x="252" y="310"/>
                </a:lnTo>
                <a:lnTo>
                  <a:pt x="263" y="298"/>
                </a:lnTo>
                <a:lnTo>
                  <a:pt x="268" y="291"/>
                </a:lnTo>
                <a:lnTo>
                  <a:pt x="276" y="287"/>
                </a:lnTo>
                <a:lnTo>
                  <a:pt x="290" y="286"/>
                </a:lnTo>
                <a:lnTo>
                  <a:pt x="295" y="287"/>
                </a:lnTo>
                <a:lnTo>
                  <a:pt x="301" y="293"/>
                </a:lnTo>
                <a:lnTo>
                  <a:pt x="315" y="310"/>
                </a:lnTo>
                <a:lnTo>
                  <a:pt x="317" y="315"/>
                </a:lnTo>
                <a:lnTo>
                  <a:pt x="323" y="319"/>
                </a:lnTo>
                <a:lnTo>
                  <a:pt x="327" y="321"/>
                </a:lnTo>
                <a:lnTo>
                  <a:pt x="332" y="319"/>
                </a:lnTo>
                <a:lnTo>
                  <a:pt x="336" y="315"/>
                </a:lnTo>
                <a:lnTo>
                  <a:pt x="341" y="309"/>
                </a:lnTo>
                <a:lnTo>
                  <a:pt x="346" y="299"/>
                </a:lnTo>
                <a:lnTo>
                  <a:pt x="352" y="290"/>
                </a:lnTo>
                <a:lnTo>
                  <a:pt x="354" y="273"/>
                </a:lnTo>
                <a:lnTo>
                  <a:pt x="354" y="265"/>
                </a:lnTo>
                <a:lnTo>
                  <a:pt x="353" y="257"/>
                </a:lnTo>
                <a:lnTo>
                  <a:pt x="349" y="249"/>
                </a:lnTo>
                <a:lnTo>
                  <a:pt x="344" y="242"/>
                </a:lnTo>
                <a:lnTo>
                  <a:pt x="337" y="235"/>
                </a:lnTo>
                <a:lnTo>
                  <a:pt x="329" y="229"/>
                </a:lnTo>
                <a:lnTo>
                  <a:pt x="317" y="219"/>
                </a:lnTo>
                <a:lnTo>
                  <a:pt x="313" y="212"/>
                </a:lnTo>
                <a:lnTo>
                  <a:pt x="312" y="207"/>
                </a:lnTo>
                <a:lnTo>
                  <a:pt x="311" y="192"/>
                </a:lnTo>
                <a:lnTo>
                  <a:pt x="315" y="176"/>
                </a:lnTo>
                <a:lnTo>
                  <a:pt x="315" y="167"/>
                </a:lnTo>
                <a:lnTo>
                  <a:pt x="316" y="160"/>
                </a:lnTo>
                <a:lnTo>
                  <a:pt x="313" y="151"/>
                </a:lnTo>
                <a:lnTo>
                  <a:pt x="309" y="147"/>
                </a:lnTo>
                <a:lnTo>
                  <a:pt x="307" y="146"/>
                </a:lnTo>
                <a:lnTo>
                  <a:pt x="301" y="146"/>
                </a:lnTo>
                <a:lnTo>
                  <a:pt x="296" y="149"/>
                </a:lnTo>
                <a:lnTo>
                  <a:pt x="284" y="147"/>
                </a:lnTo>
                <a:lnTo>
                  <a:pt x="279" y="145"/>
                </a:lnTo>
                <a:lnTo>
                  <a:pt x="276" y="143"/>
                </a:lnTo>
                <a:lnTo>
                  <a:pt x="272" y="135"/>
                </a:lnTo>
                <a:lnTo>
                  <a:pt x="271" y="130"/>
                </a:lnTo>
                <a:lnTo>
                  <a:pt x="272" y="126"/>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29" name="Freeform 348"/>
          <p:cNvSpPr>
            <a:spLocks/>
          </p:cNvSpPr>
          <p:nvPr/>
        </p:nvSpPr>
        <p:spPr bwMode="auto">
          <a:xfrm>
            <a:off x="2397125" y="1481138"/>
            <a:ext cx="917575" cy="1104900"/>
          </a:xfrm>
          <a:custGeom>
            <a:avLst/>
            <a:gdLst>
              <a:gd name="T0" fmla="*/ 2147483647 w 1420"/>
              <a:gd name="T1" fmla="*/ 2147483647 h 1710"/>
              <a:gd name="T2" fmla="*/ 2147483647 w 1420"/>
              <a:gd name="T3" fmla="*/ 2147483647 h 1710"/>
              <a:gd name="T4" fmla="*/ 2147483647 w 1420"/>
              <a:gd name="T5" fmla="*/ 2147483647 h 1710"/>
              <a:gd name="T6" fmla="*/ 2147483647 w 1420"/>
              <a:gd name="T7" fmla="*/ 2147483647 h 1710"/>
              <a:gd name="T8" fmla="*/ 2147483647 w 1420"/>
              <a:gd name="T9" fmla="*/ 2147483647 h 1710"/>
              <a:gd name="T10" fmla="*/ 2147483647 w 1420"/>
              <a:gd name="T11" fmla="*/ 2147483647 h 1710"/>
              <a:gd name="T12" fmla="*/ 2147483647 w 1420"/>
              <a:gd name="T13" fmla="*/ 2147483647 h 1710"/>
              <a:gd name="T14" fmla="*/ 2147483647 w 1420"/>
              <a:gd name="T15" fmla="*/ 2147483647 h 1710"/>
              <a:gd name="T16" fmla="*/ 2147483647 w 1420"/>
              <a:gd name="T17" fmla="*/ 2147483647 h 1710"/>
              <a:gd name="T18" fmla="*/ 2147483647 w 1420"/>
              <a:gd name="T19" fmla="*/ 2147483647 h 1710"/>
              <a:gd name="T20" fmla="*/ 2147483647 w 1420"/>
              <a:gd name="T21" fmla="*/ 2147483647 h 1710"/>
              <a:gd name="T22" fmla="*/ 2147483647 w 1420"/>
              <a:gd name="T23" fmla="*/ 2147483647 h 1710"/>
              <a:gd name="T24" fmla="*/ 2147483647 w 1420"/>
              <a:gd name="T25" fmla="*/ 2147483647 h 1710"/>
              <a:gd name="T26" fmla="*/ 2147483647 w 1420"/>
              <a:gd name="T27" fmla="*/ 2147483647 h 1710"/>
              <a:gd name="T28" fmla="*/ 2147483647 w 1420"/>
              <a:gd name="T29" fmla="*/ 2147483647 h 1710"/>
              <a:gd name="T30" fmla="*/ 2147483647 w 1420"/>
              <a:gd name="T31" fmla="*/ 2147483647 h 1710"/>
              <a:gd name="T32" fmla="*/ 2147483647 w 1420"/>
              <a:gd name="T33" fmla="*/ 2147483647 h 1710"/>
              <a:gd name="T34" fmla="*/ 2147483647 w 1420"/>
              <a:gd name="T35" fmla="*/ 2147483647 h 1710"/>
              <a:gd name="T36" fmla="*/ 2147483647 w 1420"/>
              <a:gd name="T37" fmla="*/ 2147483647 h 1710"/>
              <a:gd name="T38" fmla="*/ 2147483647 w 1420"/>
              <a:gd name="T39" fmla="*/ 2147483647 h 1710"/>
              <a:gd name="T40" fmla="*/ 2147483647 w 1420"/>
              <a:gd name="T41" fmla="*/ 2147483647 h 1710"/>
              <a:gd name="T42" fmla="*/ 2147483647 w 1420"/>
              <a:gd name="T43" fmla="*/ 2147483647 h 1710"/>
              <a:gd name="T44" fmla="*/ 2147483647 w 1420"/>
              <a:gd name="T45" fmla="*/ 2147483647 h 1710"/>
              <a:gd name="T46" fmla="*/ 2147483647 w 1420"/>
              <a:gd name="T47" fmla="*/ 2147483647 h 1710"/>
              <a:gd name="T48" fmla="*/ 2147483647 w 1420"/>
              <a:gd name="T49" fmla="*/ 2147483647 h 1710"/>
              <a:gd name="T50" fmla="*/ 2147483647 w 1420"/>
              <a:gd name="T51" fmla="*/ 2147483647 h 1710"/>
              <a:gd name="T52" fmla="*/ 2147483647 w 1420"/>
              <a:gd name="T53" fmla="*/ 2147483647 h 1710"/>
              <a:gd name="T54" fmla="*/ 2147483647 w 1420"/>
              <a:gd name="T55" fmla="*/ 2147483647 h 1710"/>
              <a:gd name="T56" fmla="*/ 2147483647 w 1420"/>
              <a:gd name="T57" fmla="*/ 2147483647 h 1710"/>
              <a:gd name="T58" fmla="*/ 2147483647 w 1420"/>
              <a:gd name="T59" fmla="*/ 2147483647 h 1710"/>
              <a:gd name="T60" fmla="*/ 2147483647 w 1420"/>
              <a:gd name="T61" fmla="*/ 2147483647 h 1710"/>
              <a:gd name="T62" fmla="*/ 2147483647 w 1420"/>
              <a:gd name="T63" fmla="*/ 2147483647 h 1710"/>
              <a:gd name="T64" fmla="*/ 2147483647 w 1420"/>
              <a:gd name="T65" fmla="*/ 2147483647 h 1710"/>
              <a:gd name="T66" fmla="*/ 2147483647 w 1420"/>
              <a:gd name="T67" fmla="*/ 2147483647 h 1710"/>
              <a:gd name="T68" fmla="*/ 2147483647 w 1420"/>
              <a:gd name="T69" fmla="*/ 2147483647 h 1710"/>
              <a:gd name="T70" fmla="*/ 2147483647 w 1420"/>
              <a:gd name="T71" fmla="*/ 2147483647 h 1710"/>
              <a:gd name="T72" fmla="*/ 2147483647 w 1420"/>
              <a:gd name="T73" fmla="*/ 2147483647 h 1710"/>
              <a:gd name="T74" fmla="*/ 2147483647 w 1420"/>
              <a:gd name="T75" fmla="*/ 2147483647 h 1710"/>
              <a:gd name="T76" fmla="*/ 2147483647 w 1420"/>
              <a:gd name="T77" fmla="*/ 2147483647 h 1710"/>
              <a:gd name="T78" fmla="*/ 2147483647 w 1420"/>
              <a:gd name="T79" fmla="*/ 2147483647 h 1710"/>
              <a:gd name="T80" fmla="*/ 2147483647 w 1420"/>
              <a:gd name="T81" fmla="*/ 2147483647 h 1710"/>
              <a:gd name="T82" fmla="*/ 2147483647 w 1420"/>
              <a:gd name="T83" fmla="*/ 2147483647 h 1710"/>
              <a:gd name="T84" fmla="*/ 2147483647 w 1420"/>
              <a:gd name="T85" fmla="*/ 2147483647 h 1710"/>
              <a:gd name="T86" fmla="*/ 2147483647 w 1420"/>
              <a:gd name="T87" fmla="*/ 2147483647 h 1710"/>
              <a:gd name="T88" fmla="*/ 2147483647 w 1420"/>
              <a:gd name="T89" fmla="*/ 2147483647 h 1710"/>
              <a:gd name="T90" fmla="*/ 2147483647 w 1420"/>
              <a:gd name="T91" fmla="*/ 2147483647 h 1710"/>
              <a:gd name="T92" fmla="*/ 2147483647 w 1420"/>
              <a:gd name="T93" fmla="*/ 2147483647 h 1710"/>
              <a:gd name="T94" fmla="*/ 2147483647 w 1420"/>
              <a:gd name="T95" fmla="*/ 2147483647 h 1710"/>
              <a:gd name="T96" fmla="*/ 2147483647 w 1420"/>
              <a:gd name="T97" fmla="*/ 2147483647 h 1710"/>
              <a:gd name="T98" fmla="*/ 2147483647 w 1420"/>
              <a:gd name="T99" fmla="*/ 2147483647 h 1710"/>
              <a:gd name="T100" fmla="*/ 2147483647 w 1420"/>
              <a:gd name="T101" fmla="*/ 2147483647 h 1710"/>
              <a:gd name="T102" fmla="*/ 2147483647 w 1420"/>
              <a:gd name="T103" fmla="*/ 2147483647 h 1710"/>
              <a:gd name="T104" fmla="*/ 2147483647 w 1420"/>
              <a:gd name="T105" fmla="*/ 2147483647 h 1710"/>
              <a:gd name="T106" fmla="*/ 2147483647 w 1420"/>
              <a:gd name="T107" fmla="*/ 2147483647 h 1710"/>
              <a:gd name="T108" fmla="*/ 2147483647 w 1420"/>
              <a:gd name="T109" fmla="*/ 2147483647 h 1710"/>
              <a:gd name="T110" fmla="*/ 2147483647 w 1420"/>
              <a:gd name="T111" fmla="*/ 2147483647 h 17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20"/>
              <a:gd name="T169" fmla="*/ 0 h 1710"/>
              <a:gd name="T170" fmla="*/ 1420 w 1420"/>
              <a:gd name="T171" fmla="*/ 1710 h 17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20" h="1710">
                <a:moveTo>
                  <a:pt x="1420" y="0"/>
                </a:moveTo>
                <a:lnTo>
                  <a:pt x="1409" y="1"/>
                </a:lnTo>
                <a:lnTo>
                  <a:pt x="1408" y="12"/>
                </a:lnTo>
                <a:lnTo>
                  <a:pt x="1407" y="12"/>
                </a:lnTo>
                <a:lnTo>
                  <a:pt x="1407" y="13"/>
                </a:lnTo>
                <a:lnTo>
                  <a:pt x="1407" y="16"/>
                </a:lnTo>
                <a:lnTo>
                  <a:pt x="1407" y="21"/>
                </a:lnTo>
                <a:lnTo>
                  <a:pt x="1403" y="29"/>
                </a:lnTo>
                <a:lnTo>
                  <a:pt x="1397" y="37"/>
                </a:lnTo>
                <a:lnTo>
                  <a:pt x="1388" y="41"/>
                </a:lnTo>
                <a:lnTo>
                  <a:pt x="1381" y="46"/>
                </a:lnTo>
                <a:lnTo>
                  <a:pt x="1377" y="52"/>
                </a:lnTo>
                <a:lnTo>
                  <a:pt x="1377" y="57"/>
                </a:lnTo>
                <a:lnTo>
                  <a:pt x="1379" y="61"/>
                </a:lnTo>
                <a:lnTo>
                  <a:pt x="1383" y="66"/>
                </a:lnTo>
                <a:lnTo>
                  <a:pt x="1393" y="73"/>
                </a:lnTo>
                <a:lnTo>
                  <a:pt x="1400" y="82"/>
                </a:lnTo>
                <a:lnTo>
                  <a:pt x="1403" y="93"/>
                </a:lnTo>
                <a:lnTo>
                  <a:pt x="1401" y="105"/>
                </a:lnTo>
                <a:lnTo>
                  <a:pt x="1373" y="109"/>
                </a:lnTo>
                <a:lnTo>
                  <a:pt x="1364" y="115"/>
                </a:lnTo>
                <a:lnTo>
                  <a:pt x="1358" y="126"/>
                </a:lnTo>
                <a:lnTo>
                  <a:pt x="1358" y="140"/>
                </a:lnTo>
                <a:lnTo>
                  <a:pt x="1356" y="143"/>
                </a:lnTo>
                <a:lnTo>
                  <a:pt x="1354" y="147"/>
                </a:lnTo>
                <a:lnTo>
                  <a:pt x="1343" y="158"/>
                </a:lnTo>
                <a:lnTo>
                  <a:pt x="1324" y="169"/>
                </a:lnTo>
                <a:lnTo>
                  <a:pt x="1313" y="177"/>
                </a:lnTo>
                <a:lnTo>
                  <a:pt x="1299" y="187"/>
                </a:lnTo>
                <a:lnTo>
                  <a:pt x="1282" y="196"/>
                </a:lnTo>
                <a:lnTo>
                  <a:pt x="1272" y="208"/>
                </a:lnTo>
                <a:lnTo>
                  <a:pt x="1265" y="220"/>
                </a:lnTo>
                <a:lnTo>
                  <a:pt x="1265" y="233"/>
                </a:lnTo>
                <a:lnTo>
                  <a:pt x="1264" y="247"/>
                </a:lnTo>
                <a:lnTo>
                  <a:pt x="1262" y="265"/>
                </a:lnTo>
                <a:lnTo>
                  <a:pt x="1257" y="283"/>
                </a:lnTo>
                <a:lnTo>
                  <a:pt x="1250" y="304"/>
                </a:lnTo>
                <a:lnTo>
                  <a:pt x="1239" y="296"/>
                </a:lnTo>
                <a:lnTo>
                  <a:pt x="1233" y="291"/>
                </a:lnTo>
                <a:lnTo>
                  <a:pt x="1231" y="287"/>
                </a:lnTo>
                <a:lnTo>
                  <a:pt x="1224" y="273"/>
                </a:lnTo>
                <a:lnTo>
                  <a:pt x="1223" y="257"/>
                </a:lnTo>
                <a:lnTo>
                  <a:pt x="1204" y="230"/>
                </a:lnTo>
                <a:lnTo>
                  <a:pt x="1176" y="220"/>
                </a:lnTo>
                <a:lnTo>
                  <a:pt x="1154" y="212"/>
                </a:lnTo>
                <a:lnTo>
                  <a:pt x="1131" y="204"/>
                </a:lnTo>
                <a:lnTo>
                  <a:pt x="1114" y="199"/>
                </a:lnTo>
                <a:lnTo>
                  <a:pt x="1092" y="195"/>
                </a:lnTo>
                <a:lnTo>
                  <a:pt x="1074" y="199"/>
                </a:lnTo>
                <a:lnTo>
                  <a:pt x="1063" y="205"/>
                </a:lnTo>
                <a:lnTo>
                  <a:pt x="1061" y="222"/>
                </a:lnTo>
                <a:lnTo>
                  <a:pt x="1063" y="229"/>
                </a:lnTo>
                <a:lnTo>
                  <a:pt x="1067" y="237"/>
                </a:lnTo>
                <a:lnTo>
                  <a:pt x="1069" y="242"/>
                </a:lnTo>
                <a:lnTo>
                  <a:pt x="1074" y="247"/>
                </a:lnTo>
                <a:lnTo>
                  <a:pt x="1089" y="254"/>
                </a:lnTo>
                <a:lnTo>
                  <a:pt x="1094" y="255"/>
                </a:lnTo>
                <a:lnTo>
                  <a:pt x="1101" y="259"/>
                </a:lnTo>
                <a:lnTo>
                  <a:pt x="1110" y="271"/>
                </a:lnTo>
                <a:lnTo>
                  <a:pt x="1113" y="278"/>
                </a:lnTo>
                <a:lnTo>
                  <a:pt x="1117" y="287"/>
                </a:lnTo>
                <a:lnTo>
                  <a:pt x="1118" y="298"/>
                </a:lnTo>
                <a:lnTo>
                  <a:pt x="1121" y="311"/>
                </a:lnTo>
                <a:lnTo>
                  <a:pt x="1126" y="320"/>
                </a:lnTo>
                <a:lnTo>
                  <a:pt x="1129" y="333"/>
                </a:lnTo>
                <a:lnTo>
                  <a:pt x="1127" y="348"/>
                </a:lnTo>
                <a:lnTo>
                  <a:pt x="1123" y="367"/>
                </a:lnTo>
                <a:lnTo>
                  <a:pt x="1117" y="356"/>
                </a:lnTo>
                <a:lnTo>
                  <a:pt x="1112" y="348"/>
                </a:lnTo>
                <a:lnTo>
                  <a:pt x="1105" y="341"/>
                </a:lnTo>
                <a:lnTo>
                  <a:pt x="1098" y="339"/>
                </a:lnTo>
                <a:lnTo>
                  <a:pt x="1089" y="336"/>
                </a:lnTo>
                <a:lnTo>
                  <a:pt x="1081" y="336"/>
                </a:lnTo>
                <a:lnTo>
                  <a:pt x="1072" y="337"/>
                </a:lnTo>
                <a:lnTo>
                  <a:pt x="1063" y="343"/>
                </a:lnTo>
                <a:lnTo>
                  <a:pt x="1041" y="371"/>
                </a:lnTo>
                <a:lnTo>
                  <a:pt x="1037" y="361"/>
                </a:lnTo>
                <a:lnTo>
                  <a:pt x="1035" y="357"/>
                </a:lnTo>
                <a:lnTo>
                  <a:pt x="1033" y="356"/>
                </a:lnTo>
                <a:lnTo>
                  <a:pt x="1027" y="355"/>
                </a:lnTo>
                <a:lnTo>
                  <a:pt x="1020" y="359"/>
                </a:lnTo>
                <a:lnTo>
                  <a:pt x="995" y="372"/>
                </a:lnTo>
                <a:lnTo>
                  <a:pt x="985" y="377"/>
                </a:lnTo>
                <a:lnTo>
                  <a:pt x="975" y="381"/>
                </a:lnTo>
                <a:lnTo>
                  <a:pt x="963" y="386"/>
                </a:lnTo>
                <a:lnTo>
                  <a:pt x="962" y="396"/>
                </a:lnTo>
                <a:lnTo>
                  <a:pt x="969" y="405"/>
                </a:lnTo>
                <a:lnTo>
                  <a:pt x="975" y="410"/>
                </a:lnTo>
                <a:lnTo>
                  <a:pt x="985" y="418"/>
                </a:lnTo>
                <a:lnTo>
                  <a:pt x="990" y="425"/>
                </a:lnTo>
                <a:lnTo>
                  <a:pt x="994" y="433"/>
                </a:lnTo>
                <a:lnTo>
                  <a:pt x="992" y="441"/>
                </a:lnTo>
                <a:lnTo>
                  <a:pt x="990" y="451"/>
                </a:lnTo>
                <a:lnTo>
                  <a:pt x="978" y="453"/>
                </a:lnTo>
                <a:lnTo>
                  <a:pt x="969" y="458"/>
                </a:lnTo>
                <a:lnTo>
                  <a:pt x="961" y="463"/>
                </a:lnTo>
                <a:lnTo>
                  <a:pt x="955" y="472"/>
                </a:lnTo>
                <a:lnTo>
                  <a:pt x="947" y="491"/>
                </a:lnTo>
                <a:lnTo>
                  <a:pt x="944" y="487"/>
                </a:lnTo>
                <a:lnTo>
                  <a:pt x="941" y="482"/>
                </a:lnTo>
                <a:lnTo>
                  <a:pt x="937" y="468"/>
                </a:lnTo>
                <a:lnTo>
                  <a:pt x="933" y="451"/>
                </a:lnTo>
                <a:lnTo>
                  <a:pt x="933" y="434"/>
                </a:lnTo>
                <a:lnTo>
                  <a:pt x="934" y="414"/>
                </a:lnTo>
                <a:lnTo>
                  <a:pt x="940" y="394"/>
                </a:lnTo>
                <a:lnTo>
                  <a:pt x="941" y="385"/>
                </a:lnTo>
                <a:lnTo>
                  <a:pt x="941" y="381"/>
                </a:lnTo>
                <a:lnTo>
                  <a:pt x="938" y="380"/>
                </a:lnTo>
                <a:lnTo>
                  <a:pt x="936" y="380"/>
                </a:lnTo>
                <a:lnTo>
                  <a:pt x="934" y="382"/>
                </a:lnTo>
                <a:lnTo>
                  <a:pt x="928" y="386"/>
                </a:lnTo>
                <a:lnTo>
                  <a:pt x="925" y="393"/>
                </a:lnTo>
                <a:lnTo>
                  <a:pt x="922" y="401"/>
                </a:lnTo>
                <a:lnTo>
                  <a:pt x="924" y="413"/>
                </a:lnTo>
                <a:lnTo>
                  <a:pt x="922" y="416"/>
                </a:lnTo>
                <a:lnTo>
                  <a:pt x="922" y="420"/>
                </a:lnTo>
                <a:lnTo>
                  <a:pt x="922" y="427"/>
                </a:lnTo>
                <a:lnTo>
                  <a:pt x="922" y="442"/>
                </a:lnTo>
                <a:lnTo>
                  <a:pt x="920" y="454"/>
                </a:lnTo>
                <a:lnTo>
                  <a:pt x="918" y="467"/>
                </a:lnTo>
                <a:lnTo>
                  <a:pt x="913" y="464"/>
                </a:lnTo>
                <a:lnTo>
                  <a:pt x="910" y="457"/>
                </a:lnTo>
                <a:lnTo>
                  <a:pt x="908" y="443"/>
                </a:lnTo>
                <a:lnTo>
                  <a:pt x="906" y="427"/>
                </a:lnTo>
                <a:lnTo>
                  <a:pt x="904" y="418"/>
                </a:lnTo>
                <a:lnTo>
                  <a:pt x="903" y="414"/>
                </a:lnTo>
                <a:lnTo>
                  <a:pt x="899" y="410"/>
                </a:lnTo>
                <a:lnTo>
                  <a:pt x="895" y="410"/>
                </a:lnTo>
                <a:lnTo>
                  <a:pt x="888" y="412"/>
                </a:lnTo>
                <a:lnTo>
                  <a:pt x="881" y="416"/>
                </a:lnTo>
                <a:lnTo>
                  <a:pt x="872" y="421"/>
                </a:lnTo>
                <a:lnTo>
                  <a:pt x="863" y="430"/>
                </a:lnTo>
                <a:lnTo>
                  <a:pt x="855" y="442"/>
                </a:lnTo>
                <a:lnTo>
                  <a:pt x="854" y="455"/>
                </a:lnTo>
                <a:lnTo>
                  <a:pt x="859" y="470"/>
                </a:lnTo>
                <a:lnTo>
                  <a:pt x="869" y="486"/>
                </a:lnTo>
                <a:lnTo>
                  <a:pt x="869" y="496"/>
                </a:lnTo>
                <a:lnTo>
                  <a:pt x="868" y="502"/>
                </a:lnTo>
                <a:lnTo>
                  <a:pt x="868" y="508"/>
                </a:lnTo>
                <a:lnTo>
                  <a:pt x="864" y="519"/>
                </a:lnTo>
                <a:lnTo>
                  <a:pt x="859" y="531"/>
                </a:lnTo>
                <a:lnTo>
                  <a:pt x="847" y="521"/>
                </a:lnTo>
                <a:lnTo>
                  <a:pt x="839" y="512"/>
                </a:lnTo>
                <a:lnTo>
                  <a:pt x="832" y="498"/>
                </a:lnTo>
                <a:lnTo>
                  <a:pt x="830" y="482"/>
                </a:lnTo>
                <a:lnTo>
                  <a:pt x="827" y="470"/>
                </a:lnTo>
                <a:lnTo>
                  <a:pt x="824" y="462"/>
                </a:lnTo>
                <a:lnTo>
                  <a:pt x="819" y="454"/>
                </a:lnTo>
                <a:lnTo>
                  <a:pt x="814" y="450"/>
                </a:lnTo>
                <a:lnTo>
                  <a:pt x="801" y="446"/>
                </a:lnTo>
                <a:lnTo>
                  <a:pt x="797" y="447"/>
                </a:lnTo>
                <a:lnTo>
                  <a:pt x="795" y="451"/>
                </a:lnTo>
                <a:lnTo>
                  <a:pt x="794" y="461"/>
                </a:lnTo>
                <a:lnTo>
                  <a:pt x="795" y="472"/>
                </a:lnTo>
                <a:lnTo>
                  <a:pt x="802" y="488"/>
                </a:lnTo>
                <a:lnTo>
                  <a:pt x="805" y="496"/>
                </a:lnTo>
                <a:lnTo>
                  <a:pt x="807" y="506"/>
                </a:lnTo>
                <a:lnTo>
                  <a:pt x="807" y="512"/>
                </a:lnTo>
                <a:lnTo>
                  <a:pt x="807" y="515"/>
                </a:lnTo>
                <a:lnTo>
                  <a:pt x="807" y="516"/>
                </a:lnTo>
                <a:lnTo>
                  <a:pt x="809" y="519"/>
                </a:lnTo>
                <a:lnTo>
                  <a:pt x="806" y="523"/>
                </a:lnTo>
                <a:lnTo>
                  <a:pt x="805" y="523"/>
                </a:lnTo>
                <a:lnTo>
                  <a:pt x="805" y="524"/>
                </a:lnTo>
                <a:lnTo>
                  <a:pt x="805" y="527"/>
                </a:lnTo>
                <a:lnTo>
                  <a:pt x="802" y="527"/>
                </a:lnTo>
                <a:lnTo>
                  <a:pt x="801" y="527"/>
                </a:lnTo>
                <a:lnTo>
                  <a:pt x="801" y="528"/>
                </a:lnTo>
                <a:lnTo>
                  <a:pt x="797" y="531"/>
                </a:lnTo>
                <a:lnTo>
                  <a:pt x="787" y="529"/>
                </a:lnTo>
                <a:lnTo>
                  <a:pt x="781" y="528"/>
                </a:lnTo>
                <a:lnTo>
                  <a:pt x="774" y="521"/>
                </a:lnTo>
                <a:lnTo>
                  <a:pt x="770" y="515"/>
                </a:lnTo>
                <a:lnTo>
                  <a:pt x="741" y="492"/>
                </a:lnTo>
                <a:lnTo>
                  <a:pt x="738" y="492"/>
                </a:lnTo>
                <a:lnTo>
                  <a:pt x="737" y="496"/>
                </a:lnTo>
                <a:lnTo>
                  <a:pt x="735" y="507"/>
                </a:lnTo>
                <a:lnTo>
                  <a:pt x="732" y="513"/>
                </a:lnTo>
                <a:lnTo>
                  <a:pt x="731" y="524"/>
                </a:lnTo>
                <a:lnTo>
                  <a:pt x="728" y="549"/>
                </a:lnTo>
                <a:lnTo>
                  <a:pt x="723" y="562"/>
                </a:lnTo>
                <a:lnTo>
                  <a:pt x="720" y="565"/>
                </a:lnTo>
                <a:lnTo>
                  <a:pt x="719" y="565"/>
                </a:lnTo>
                <a:lnTo>
                  <a:pt x="719" y="566"/>
                </a:lnTo>
                <a:lnTo>
                  <a:pt x="719" y="569"/>
                </a:lnTo>
                <a:lnTo>
                  <a:pt x="715" y="577"/>
                </a:lnTo>
                <a:lnTo>
                  <a:pt x="708" y="582"/>
                </a:lnTo>
                <a:lnTo>
                  <a:pt x="704" y="585"/>
                </a:lnTo>
                <a:lnTo>
                  <a:pt x="701" y="589"/>
                </a:lnTo>
                <a:lnTo>
                  <a:pt x="693" y="594"/>
                </a:lnTo>
                <a:lnTo>
                  <a:pt x="690" y="597"/>
                </a:lnTo>
                <a:lnTo>
                  <a:pt x="687" y="601"/>
                </a:lnTo>
                <a:lnTo>
                  <a:pt x="682" y="605"/>
                </a:lnTo>
                <a:lnTo>
                  <a:pt x="682" y="611"/>
                </a:lnTo>
                <a:lnTo>
                  <a:pt x="686" y="619"/>
                </a:lnTo>
                <a:lnTo>
                  <a:pt x="696" y="629"/>
                </a:lnTo>
                <a:lnTo>
                  <a:pt x="701" y="634"/>
                </a:lnTo>
                <a:lnTo>
                  <a:pt x="704" y="642"/>
                </a:lnTo>
                <a:lnTo>
                  <a:pt x="703" y="650"/>
                </a:lnTo>
                <a:lnTo>
                  <a:pt x="699" y="659"/>
                </a:lnTo>
                <a:lnTo>
                  <a:pt x="691" y="664"/>
                </a:lnTo>
                <a:lnTo>
                  <a:pt x="686" y="667"/>
                </a:lnTo>
                <a:lnTo>
                  <a:pt x="683" y="668"/>
                </a:lnTo>
                <a:lnTo>
                  <a:pt x="682" y="671"/>
                </a:lnTo>
                <a:lnTo>
                  <a:pt x="678" y="671"/>
                </a:lnTo>
                <a:lnTo>
                  <a:pt x="675" y="672"/>
                </a:lnTo>
                <a:lnTo>
                  <a:pt x="670" y="675"/>
                </a:lnTo>
                <a:lnTo>
                  <a:pt x="655" y="680"/>
                </a:lnTo>
                <a:lnTo>
                  <a:pt x="637" y="685"/>
                </a:lnTo>
                <a:lnTo>
                  <a:pt x="618" y="695"/>
                </a:lnTo>
                <a:lnTo>
                  <a:pt x="600" y="707"/>
                </a:lnTo>
                <a:lnTo>
                  <a:pt x="582" y="723"/>
                </a:lnTo>
                <a:lnTo>
                  <a:pt x="576" y="729"/>
                </a:lnTo>
                <a:lnTo>
                  <a:pt x="574" y="736"/>
                </a:lnTo>
                <a:lnTo>
                  <a:pt x="576" y="741"/>
                </a:lnTo>
                <a:lnTo>
                  <a:pt x="578" y="742"/>
                </a:lnTo>
                <a:lnTo>
                  <a:pt x="584" y="745"/>
                </a:lnTo>
                <a:lnTo>
                  <a:pt x="593" y="746"/>
                </a:lnTo>
                <a:lnTo>
                  <a:pt x="605" y="745"/>
                </a:lnTo>
                <a:lnTo>
                  <a:pt x="618" y="740"/>
                </a:lnTo>
                <a:lnTo>
                  <a:pt x="633" y="732"/>
                </a:lnTo>
                <a:lnTo>
                  <a:pt x="645" y="724"/>
                </a:lnTo>
                <a:lnTo>
                  <a:pt x="656" y="720"/>
                </a:lnTo>
                <a:lnTo>
                  <a:pt x="666" y="717"/>
                </a:lnTo>
                <a:lnTo>
                  <a:pt x="672" y="719"/>
                </a:lnTo>
                <a:lnTo>
                  <a:pt x="676" y="720"/>
                </a:lnTo>
                <a:lnTo>
                  <a:pt x="679" y="724"/>
                </a:lnTo>
                <a:lnTo>
                  <a:pt x="679" y="729"/>
                </a:lnTo>
                <a:lnTo>
                  <a:pt x="678" y="738"/>
                </a:lnTo>
                <a:lnTo>
                  <a:pt x="667" y="752"/>
                </a:lnTo>
                <a:lnTo>
                  <a:pt x="660" y="757"/>
                </a:lnTo>
                <a:lnTo>
                  <a:pt x="656" y="760"/>
                </a:lnTo>
                <a:lnTo>
                  <a:pt x="654" y="764"/>
                </a:lnTo>
                <a:lnTo>
                  <a:pt x="633" y="774"/>
                </a:lnTo>
                <a:lnTo>
                  <a:pt x="629" y="774"/>
                </a:lnTo>
                <a:lnTo>
                  <a:pt x="626" y="775"/>
                </a:lnTo>
                <a:lnTo>
                  <a:pt x="621" y="778"/>
                </a:lnTo>
                <a:lnTo>
                  <a:pt x="609" y="783"/>
                </a:lnTo>
                <a:lnTo>
                  <a:pt x="602" y="786"/>
                </a:lnTo>
                <a:lnTo>
                  <a:pt x="598" y="795"/>
                </a:lnTo>
                <a:lnTo>
                  <a:pt x="596" y="809"/>
                </a:lnTo>
                <a:lnTo>
                  <a:pt x="594" y="828"/>
                </a:lnTo>
                <a:lnTo>
                  <a:pt x="593" y="832"/>
                </a:lnTo>
                <a:lnTo>
                  <a:pt x="590" y="838"/>
                </a:lnTo>
                <a:lnTo>
                  <a:pt x="585" y="843"/>
                </a:lnTo>
                <a:lnTo>
                  <a:pt x="578" y="848"/>
                </a:lnTo>
                <a:lnTo>
                  <a:pt x="567" y="858"/>
                </a:lnTo>
                <a:lnTo>
                  <a:pt x="564" y="868"/>
                </a:lnTo>
                <a:lnTo>
                  <a:pt x="563" y="876"/>
                </a:lnTo>
                <a:lnTo>
                  <a:pt x="559" y="884"/>
                </a:lnTo>
                <a:lnTo>
                  <a:pt x="553" y="889"/>
                </a:lnTo>
                <a:lnTo>
                  <a:pt x="547" y="895"/>
                </a:lnTo>
                <a:lnTo>
                  <a:pt x="541" y="873"/>
                </a:lnTo>
                <a:lnTo>
                  <a:pt x="537" y="859"/>
                </a:lnTo>
                <a:lnTo>
                  <a:pt x="539" y="846"/>
                </a:lnTo>
                <a:lnTo>
                  <a:pt x="541" y="832"/>
                </a:lnTo>
                <a:lnTo>
                  <a:pt x="548" y="822"/>
                </a:lnTo>
                <a:lnTo>
                  <a:pt x="548" y="818"/>
                </a:lnTo>
                <a:lnTo>
                  <a:pt x="543" y="815"/>
                </a:lnTo>
                <a:lnTo>
                  <a:pt x="532" y="814"/>
                </a:lnTo>
                <a:lnTo>
                  <a:pt x="519" y="814"/>
                </a:lnTo>
                <a:lnTo>
                  <a:pt x="504" y="826"/>
                </a:lnTo>
                <a:lnTo>
                  <a:pt x="506" y="851"/>
                </a:lnTo>
                <a:lnTo>
                  <a:pt x="500" y="859"/>
                </a:lnTo>
                <a:lnTo>
                  <a:pt x="496" y="861"/>
                </a:lnTo>
                <a:lnTo>
                  <a:pt x="494" y="864"/>
                </a:lnTo>
                <a:lnTo>
                  <a:pt x="486" y="865"/>
                </a:lnTo>
                <a:lnTo>
                  <a:pt x="481" y="864"/>
                </a:lnTo>
                <a:lnTo>
                  <a:pt x="478" y="863"/>
                </a:lnTo>
                <a:lnTo>
                  <a:pt x="477" y="863"/>
                </a:lnTo>
                <a:lnTo>
                  <a:pt x="469" y="867"/>
                </a:lnTo>
                <a:lnTo>
                  <a:pt x="469" y="872"/>
                </a:lnTo>
                <a:lnTo>
                  <a:pt x="471" y="877"/>
                </a:lnTo>
                <a:lnTo>
                  <a:pt x="482" y="884"/>
                </a:lnTo>
                <a:lnTo>
                  <a:pt x="487" y="889"/>
                </a:lnTo>
                <a:lnTo>
                  <a:pt x="490" y="895"/>
                </a:lnTo>
                <a:lnTo>
                  <a:pt x="484" y="900"/>
                </a:lnTo>
                <a:lnTo>
                  <a:pt x="477" y="905"/>
                </a:lnTo>
                <a:lnTo>
                  <a:pt x="469" y="906"/>
                </a:lnTo>
                <a:lnTo>
                  <a:pt x="461" y="908"/>
                </a:lnTo>
                <a:lnTo>
                  <a:pt x="455" y="906"/>
                </a:lnTo>
                <a:lnTo>
                  <a:pt x="451" y="906"/>
                </a:lnTo>
                <a:lnTo>
                  <a:pt x="441" y="906"/>
                </a:lnTo>
                <a:lnTo>
                  <a:pt x="434" y="913"/>
                </a:lnTo>
                <a:lnTo>
                  <a:pt x="436" y="922"/>
                </a:lnTo>
                <a:lnTo>
                  <a:pt x="437" y="926"/>
                </a:lnTo>
                <a:lnTo>
                  <a:pt x="441" y="932"/>
                </a:lnTo>
                <a:lnTo>
                  <a:pt x="429" y="962"/>
                </a:lnTo>
                <a:lnTo>
                  <a:pt x="433" y="966"/>
                </a:lnTo>
                <a:lnTo>
                  <a:pt x="438" y="969"/>
                </a:lnTo>
                <a:lnTo>
                  <a:pt x="445" y="967"/>
                </a:lnTo>
                <a:lnTo>
                  <a:pt x="453" y="965"/>
                </a:lnTo>
                <a:lnTo>
                  <a:pt x="477" y="937"/>
                </a:lnTo>
                <a:lnTo>
                  <a:pt x="484" y="933"/>
                </a:lnTo>
                <a:lnTo>
                  <a:pt x="492" y="934"/>
                </a:lnTo>
                <a:lnTo>
                  <a:pt x="499" y="936"/>
                </a:lnTo>
                <a:lnTo>
                  <a:pt x="504" y="942"/>
                </a:lnTo>
                <a:lnTo>
                  <a:pt x="504" y="946"/>
                </a:lnTo>
                <a:lnTo>
                  <a:pt x="506" y="951"/>
                </a:lnTo>
                <a:lnTo>
                  <a:pt x="504" y="954"/>
                </a:lnTo>
                <a:lnTo>
                  <a:pt x="504" y="958"/>
                </a:lnTo>
                <a:lnTo>
                  <a:pt x="500" y="963"/>
                </a:lnTo>
                <a:lnTo>
                  <a:pt x="498" y="965"/>
                </a:lnTo>
                <a:lnTo>
                  <a:pt x="495" y="967"/>
                </a:lnTo>
                <a:lnTo>
                  <a:pt x="486" y="970"/>
                </a:lnTo>
                <a:lnTo>
                  <a:pt x="483" y="977"/>
                </a:lnTo>
                <a:lnTo>
                  <a:pt x="483" y="985"/>
                </a:lnTo>
                <a:lnTo>
                  <a:pt x="490" y="996"/>
                </a:lnTo>
                <a:lnTo>
                  <a:pt x="491" y="1002"/>
                </a:lnTo>
                <a:lnTo>
                  <a:pt x="492" y="1011"/>
                </a:lnTo>
                <a:lnTo>
                  <a:pt x="491" y="1020"/>
                </a:lnTo>
                <a:lnTo>
                  <a:pt x="488" y="1033"/>
                </a:lnTo>
                <a:lnTo>
                  <a:pt x="482" y="1033"/>
                </a:lnTo>
                <a:lnTo>
                  <a:pt x="477" y="1033"/>
                </a:lnTo>
                <a:lnTo>
                  <a:pt x="466" y="1031"/>
                </a:lnTo>
                <a:lnTo>
                  <a:pt x="461" y="1022"/>
                </a:lnTo>
                <a:lnTo>
                  <a:pt x="455" y="1015"/>
                </a:lnTo>
                <a:lnTo>
                  <a:pt x="449" y="1010"/>
                </a:lnTo>
                <a:lnTo>
                  <a:pt x="442" y="1007"/>
                </a:lnTo>
                <a:lnTo>
                  <a:pt x="430" y="1004"/>
                </a:lnTo>
                <a:lnTo>
                  <a:pt x="421" y="1010"/>
                </a:lnTo>
                <a:lnTo>
                  <a:pt x="413" y="1018"/>
                </a:lnTo>
                <a:lnTo>
                  <a:pt x="409" y="1033"/>
                </a:lnTo>
                <a:lnTo>
                  <a:pt x="401" y="1059"/>
                </a:lnTo>
                <a:lnTo>
                  <a:pt x="401" y="1060"/>
                </a:lnTo>
                <a:lnTo>
                  <a:pt x="404" y="1063"/>
                </a:lnTo>
                <a:lnTo>
                  <a:pt x="412" y="1065"/>
                </a:lnTo>
                <a:lnTo>
                  <a:pt x="424" y="1067"/>
                </a:lnTo>
                <a:lnTo>
                  <a:pt x="442" y="1067"/>
                </a:lnTo>
                <a:lnTo>
                  <a:pt x="453" y="1069"/>
                </a:lnTo>
                <a:lnTo>
                  <a:pt x="458" y="1075"/>
                </a:lnTo>
                <a:lnTo>
                  <a:pt x="458" y="1081"/>
                </a:lnTo>
                <a:lnTo>
                  <a:pt x="453" y="1089"/>
                </a:lnTo>
                <a:lnTo>
                  <a:pt x="450" y="1089"/>
                </a:lnTo>
                <a:lnTo>
                  <a:pt x="449" y="1089"/>
                </a:lnTo>
                <a:lnTo>
                  <a:pt x="449" y="1090"/>
                </a:lnTo>
                <a:lnTo>
                  <a:pt x="445" y="1093"/>
                </a:lnTo>
                <a:lnTo>
                  <a:pt x="440" y="1093"/>
                </a:lnTo>
                <a:lnTo>
                  <a:pt x="434" y="1094"/>
                </a:lnTo>
                <a:lnTo>
                  <a:pt x="426" y="1093"/>
                </a:lnTo>
                <a:lnTo>
                  <a:pt x="420" y="1093"/>
                </a:lnTo>
                <a:lnTo>
                  <a:pt x="410" y="1090"/>
                </a:lnTo>
                <a:lnTo>
                  <a:pt x="402" y="1089"/>
                </a:lnTo>
                <a:lnTo>
                  <a:pt x="356" y="1088"/>
                </a:lnTo>
                <a:lnTo>
                  <a:pt x="332" y="1110"/>
                </a:lnTo>
                <a:lnTo>
                  <a:pt x="330" y="1112"/>
                </a:lnTo>
                <a:lnTo>
                  <a:pt x="330" y="1120"/>
                </a:lnTo>
                <a:lnTo>
                  <a:pt x="327" y="1131"/>
                </a:lnTo>
                <a:lnTo>
                  <a:pt x="326" y="1139"/>
                </a:lnTo>
                <a:lnTo>
                  <a:pt x="326" y="1150"/>
                </a:lnTo>
                <a:lnTo>
                  <a:pt x="323" y="1154"/>
                </a:lnTo>
                <a:lnTo>
                  <a:pt x="322" y="1154"/>
                </a:lnTo>
                <a:lnTo>
                  <a:pt x="322" y="1155"/>
                </a:lnTo>
                <a:lnTo>
                  <a:pt x="322" y="1158"/>
                </a:lnTo>
                <a:lnTo>
                  <a:pt x="319" y="1161"/>
                </a:lnTo>
                <a:lnTo>
                  <a:pt x="316" y="1164"/>
                </a:lnTo>
                <a:lnTo>
                  <a:pt x="311" y="1166"/>
                </a:lnTo>
                <a:lnTo>
                  <a:pt x="309" y="1166"/>
                </a:lnTo>
                <a:lnTo>
                  <a:pt x="307" y="1166"/>
                </a:lnTo>
                <a:lnTo>
                  <a:pt x="307" y="1167"/>
                </a:lnTo>
                <a:lnTo>
                  <a:pt x="301" y="1167"/>
                </a:lnTo>
                <a:lnTo>
                  <a:pt x="295" y="1168"/>
                </a:lnTo>
                <a:lnTo>
                  <a:pt x="266" y="1182"/>
                </a:lnTo>
                <a:lnTo>
                  <a:pt x="278" y="1198"/>
                </a:lnTo>
                <a:lnTo>
                  <a:pt x="282" y="1206"/>
                </a:lnTo>
                <a:lnTo>
                  <a:pt x="295" y="1215"/>
                </a:lnTo>
                <a:lnTo>
                  <a:pt x="256" y="1229"/>
                </a:lnTo>
                <a:lnTo>
                  <a:pt x="241" y="1235"/>
                </a:lnTo>
                <a:lnTo>
                  <a:pt x="233" y="1240"/>
                </a:lnTo>
                <a:lnTo>
                  <a:pt x="231" y="1245"/>
                </a:lnTo>
                <a:lnTo>
                  <a:pt x="236" y="1251"/>
                </a:lnTo>
                <a:lnTo>
                  <a:pt x="238" y="1256"/>
                </a:lnTo>
                <a:lnTo>
                  <a:pt x="240" y="1261"/>
                </a:lnTo>
                <a:lnTo>
                  <a:pt x="236" y="1266"/>
                </a:lnTo>
                <a:lnTo>
                  <a:pt x="232" y="1274"/>
                </a:lnTo>
                <a:lnTo>
                  <a:pt x="223" y="1278"/>
                </a:lnTo>
                <a:lnTo>
                  <a:pt x="219" y="1284"/>
                </a:lnTo>
                <a:lnTo>
                  <a:pt x="217" y="1290"/>
                </a:lnTo>
                <a:lnTo>
                  <a:pt x="223" y="1298"/>
                </a:lnTo>
                <a:lnTo>
                  <a:pt x="227" y="1306"/>
                </a:lnTo>
                <a:lnTo>
                  <a:pt x="232" y="1319"/>
                </a:lnTo>
                <a:lnTo>
                  <a:pt x="234" y="1325"/>
                </a:lnTo>
                <a:lnTo>
                  <a:pt x="238" y="1329"/>
                </a:lnTo>
                <a:lnTo>
                  <a:pt x="249" y="1334"/>
                </a:lnTo>
                <a:lnTo>
                  <a:pt x="253" y="1333"/>
                </a:lnTo>
                <a:lnTo>
                  <a:pt x="261" y="1330"/>
                </a:lnTo>
                <a:lnTo>
                  <a:pt x="270" y="1326"/>
                </a:lnTo>
                <a:lnTo>
                  <a:pt x="285" y="1322"/>
                </a:lnTo>
                <a:lnTo>
                  <a:pt x="298" y="1321"/>
                </a:lnTo>
                <a:lnTo>
                  <a:pt x="313" y="1326"/>
                </a:lnTo>
                <a:lnTo>
                  <a:pt x="293" y="1338"/>
                </a:lnTo>
                <a:lnTo>
                  <a:pt x="290" y="1342"/>
                </a:lnTo>
                <a:lnTo>
                  <a:pt x="287" y="1347"/>
                </a:lnTo>
                <a:lnTo>
                  <a:pt x="281" y="1355"/>
                </a:lnTo>
                <a:lnTo>
                  <a:pt x="275" y="1356"/>
                </a:lnTo>
                <a:lnTo>
                  <a:pt x="270" y="1359"/>
                </a:lnTo>
                <a:lnTo>
                  <a:pt x="266" y="1359"/>
                </a:lnTo>
                <a:lnTo>
                  <a:pt x="264" y="1360"/>
                </a:lnTo>
                <a:lnTo>
                  <a:pt x="258" y="1363"/>
                </a:lnTo>
                <a:lnTo>
                  <a:pt x="253" y="1366"/>
                </a:lnTo>
                <a:lnTo>
                  <a:pt x="250" y="1367"/>
                </a:lnTo>
                <a:lnTo>
                  <a:pt x="249" y="1370"/>
                </a:lnTo>
                <a:lnTo>
                  <a:pt x="244" y="1372"/>
                </a:lnTo>
                <a:lnTo>
                  <a:pt x="241" y="1374"/>
                </a:lnTo>
                <a:lnTo>
                  <a:pt x="240" y="1376"/>
                </a:lnTo>
                <a:lnTo>
                  <a:pt x="236" y="1376"/>
                </a:lnTo>
                <a:lnTo>
                  <a:pt x="233" y="1378"/>
                </a:lnTo>
                <a:lnTo>
                  <a:pt x="228" y="1380"/>
                </a:lnTo>
                <a:lnTo>
                  <a:pt x="217" y="1384"/>
                </a:lnTo>
                <a:lnTo>
                  <a:pt x="213" y="1384"/>
                </a:lnTo>
                <a:lnTo>
                  <a:pt x="212" y="1387"/>
                </a:lnTo>
                <a:lnTo>
                  <a:pt x="211" y="1389"/>
                </a:lnTo>
                <a:lnTo>
                  <a:pt x="212" y="1395"/>
                </a:lnTo>
                <a:lnTo>
                  <a:pt x="212" y="1399"/>
                </a:lnTo>
                <a:lnTo>
                  <a:pt x="215" y="1405"/>
                </a:lnTo>
                <a:lnTo>
                  <a:pt x="221" y="1423"/>
                </a:lnTo>
                <a:lnTo>
                  <a:pt x="223" y="1425"/>
                </a:lnTo>
                <a:lnTo>
                  <a:pt x="223" y="1426"/>
                </a:lnTo>
                <a:lnTo>
                  <a:pt x="224" y="1429"/>
                </a:lnTo>
                <a:lnTo>
                  <a:pt x="223" y="1432"/>
                </a:lnTo>
                <a:lnTo>
                  <a:pt x="223" y="1436"/>
                </a:lnTo>
                <a:lnTo>
                  <a:pt x="219" y="1436"/>
                </a:lnTo>
                <a:lnTo>
                  <a:pt x="216" y="1437"/>
                </a:lnTo>
                <a:lnTo>
                  <a:pt x="211" y="1437"/>
                </a:lnTo>
                <a:lnTo>
                  <a:pt x="205" y="1438"/>
                </a:lnTo>
                <a:lnTo>
                  <a:pt x="193" y="1438"/>
                </a:lnTo>
                <a:lnTo>
                  <a:pt x="187" y="1445"/>
                </a:lnTo>
                <a:lnTo>
                  <a:pt x="180" y="1454"/>
                </a:lnTo>
                <a:lnTo>
                  <a:pt x="179" y="1470"/>
                </a:lnTo>
                <a:lnTo>
                  <a:pt x="175" y="1481"/>
                </a:lnTo>
                <a:lnTo>
                  <a:pt x="174" y="1485"/>
                </a:lnTo>
                <a:lnTo>
                  <a:pt x="175" y="1490"/>
                </a:lnTo>
                <a:lnTo>
                  <a:pt x="179" y="1497"/>
                </a:lnTo>
                <a:lnTo>
                  <a:pt x="187" y="1502"/>
                </a:lnTo>
                <a:lnTo>
                  <a:pt x="191" y="1505"/>
                </a:lnTo>
                <a:lnTo>
                  <a:pt x="195" y="1510"/>
                </a:lnTo>
                <a:lnTo>
                  <a:pt x="195" y="1515"/>
                </a:lnTo>
                <a:lnTo>
                  <a:pt x="193" y="1523"/>
                </a:lnTo>
                <a:lnTo>
                  <a:pt x="188" y="1524"/>
                </a:lnTo>
                <a:lnTo>
                  <a:pt x="183" y="1524"/>
                </a:lnTo>
                <a:lnTo>
                  <a:pt x="178" y="1522"/>
                </a:lnTo>
                <a:lnTo>
                  <a:pt x="174" y="1519"/>
                </a:lnTo>
                <a:lnTo>
                  <a:pt x="152" y="1520"/>
                </a:lnTo>
                <a:lnTo>
                  <a:pt x="150" y="1523"/>
                </a:lnTo>
                <a:lnTo>
                  <a:pt x="150" y="1530"/>
                </a:lnTo>
                <a:lnTo>
                  <a:pt x="150" y="1539"/>
                </a:lnTo>
                <a:lnTo>
                  <a:pt x="150" y="1554"/>
                </a:lnTo>
                <a:lnTo>
                  <a:pt x="148" y="1559"/>
                </a:lnTo>
                <a:lnTo>
                  <a:pt x="145" y="1564"/>
                </a:lnTo>
                <a:lnTo>
                  <a:pt x="142" y="1564"/>
                </a:lnTo>
                <a:lnTo>
                  <a:pt x="141" y="1564"/>
                </a:lnTo>
                <a:lnTo>
                  <a:pt x="141" y="1565"/>
                </a:lnTo>
                <a:lnTo>
                  <a:pt x="138" y="1568"/>
                </a:lnTo>
                <a:lnTo>
                  <a:pt x="130" y="1573"/>
                </a:lnTo>
                <a:lnTo>
                  <a:pt x="129" y="1580"/>
                </a:lnTo>
                <a:lnTo>
                  <a:pt x="133" y="1587"/>
                </a:lnTo>
                <a:lnTo>
                  <a:pt x="139" y="1592"/>
                </a:lnTo>
                <a:lnTo>
                  <a:pt x="151" y="1597"/>
                </a:lnTo>
                <a:lnTo>
                  <a:pt x="159" y="1599"/>
                </a:lnTo>
                <a:lnTo>
                  <a:pt x="163" y="1604"/>
                </a:lnTo>
                <a:lnTo>
                  <a:pt x="162" y="1610"/>
                </a:lnTo>
                <a:lnTo>
                  <a:pt x="158" y="1620"/>
                </a:lnTo>
                <a:lnTo>
                  <a:pt x="152" y="1622"/>
                </a:lnTo>
                <a:lnTo>
                  <a:pt x="147" y="1622"/>
                </a:lnTo>
                <a:lnTo>
                  <a:pt x="145" y="1622"/>
                </a:lnTo>
                <a:lnTo>
                  <a:pt x="143" y="1622"/>
                </a:lnTo>
                <a:lnTo>
                  <a:pt x="143" y="1624"/>
                </a:lnTo>
                <a:lnTo>
                  <a:pt x="130" y="1624"/>
                </a:lnTo>
                <a:lnTo>
                  <a:pt x="122" y="1622"/>
                </a:lnTo>
                <a:lnTo>
                  <a:pt x="114" y="1622"/>
                </a:lnTo>
                <a:lnTo>
                  <a:pt x="86" y="1634"/>
                </a:lnTo>
                <a:lnTo>
                  <a:pt x="85" y="1634"/>
                </a:lnTo>
                <a:lnTo>
                  <a:pt x="85" y="1636"/>
                </a:lnTo>
                <a:lnTo>
                  <a:pt x="85" y="1638"/>
                </a:lnTo>
                <a:lnTo>
                  <a:pt x="85" y="1644"/>
                </a:lnTo>
                <a:lnTo>
                  <a:pt x="84" y="1644"/>
                </a:lnTo>
                <a:lnTo>
                  <a:pt x="84" y="1645"/>
                </a:lnTo>
                <a:lnTo>
                  <a:pt x="84" y="1647"/>
                </a:lnTo>
                <a:lnTo>
                  <a:pt x="82" y="1653"/>
                </a:lnTo>
                <a:lnTo>
                  <a:pt x="80" y="1653"/>
                </a:lnTo>
                <a:lnTo>
                  <a:pt x="78" y="1653"/>
                </a:lnTo>
                <a:lnTo>
                  <a:pt x="78" y="1654"/>
                </a:lnTo>
                <a:lnTo>
                  <a:pt x="76" y="1657"/>
                </a:lnTo>
                <a:lnTo>
                  <a:pt x="73" y="1657"/>
                </a:lnTo>
                <a:lnTo>
                  <a:pt x="72" y="1657"/>
                </a:lnTo>
                <a:lnTo>
                  <a:pt x="72" y="1658"/>
                </a:lnTo>
                <a:lnTo>
                  <a:pt x="68" y="1661"/>
                </a:lnTo>
                <a:lnTo>
                  <a:pt x="57" y="1663"/>
                </a:lnTo>
                <a:lnTo>
                  <a:pt x="51" y="1663"/>
                </a:lnTo>
                <a:lnTo>
                  <a:pt x="45" y="1665"/>
                </a:lnTo>
                <a:lnTo>
                  <a:pt x="37" y="1663"/>
                </a:lnTo>
                <a:lnTo>
                  <a:pt x="31" y="1663"/>
                </a:lnTo>
                <a:lnTo>
                  <a:pt x="23" y="1661"/>
                </a:lnTo>
                <a:lnTo>
                  <a:pt x="20" y="1659"/>
                </a:lnTo>
                <a:lnTo>
                  <a:pt x="19" y="1659"/>
                </a:lnTo>
                <a:lnTo>
                  <a:pt x="16" y="1659"/>
                </a:lnTo>
                <a:lnTo>
                  <a:pt x="4" y="1666"/>
                </a:lnTo>
                <a:lnTo>
                  <a:pt x="2" y="1675"/>
                </a:lnTo>
                <a:lnTo>
                  <a:pt x="0" y="1679"/>
                </a:lnTo>
                <a:lnTo>
                  <a:pt x="3" y="1685"/>
                </a:lnTo>
                <a:lnTo>
                  <a:pt x="12" y="1683"/>
                </a:lnTo>
                <a:lnTo>
                  <a:pt x="18" y="1687"/>
                </a:lnTo>
                <a:lnTo>
                  <a:pt x="19" y="1691"/>
                </a:lnTo>
                <a:lnTo>
                  <a:pt x="20" y="1698"/>
                </a:lnTo>
                <a:lnTo>
                  <a:pt x="19" y="1704"/>
                </a:lnTo>
                <a:lnTo>
                  <a:pt x="23" y="1710"/>
                </a:lnTo>
                <a:lnTo>
                  <a:pt x="29" y="1710"/>
                </a:lnTo>
                <a:lnTo>
                  <a:pt x="39" y="1707"/>
                </a:lnTo>
                <a:lnTo>
                  <a:pt x="45" y="1698"/>
                </a:lnTo>
                <a:lnTo>
                  <a:pt x="55" y="1692"/>
                </a:lnTo>
                <a:lnTo>
                  <a:pt x="66" y="1687"/>
                </a:lnTo>
                <a:lnTo>
                  <a:pt x="81" y="1686"/>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30" name="Freeform 349"/>
          <p:cNvSpPr>
            <a:spLocks/>
          </p:cNvSpPr>
          <p:nvPr/>
        </p:nvSpPr>
        <p:spPr bwMode="auto">
          <a:xfrm>
            <a:off x="2003425" y="2562225"/>
            <a:ext cx="471488" cy="801688"/>
          </a:xfrm>
          <a:custGeom>
            <a:avLst/>
            <a:gdLst>
              <a:gd name="T0" fmla="*/ 2147483647 w 728"/>
              <a:gd name="T1" fmla="*/ 2147483647 h 1240"/>
              <a:gd name="T2" fmla="*/ 2147483647 w 728"/>
              <a:gd name="T3" fmla="*/ 2147483647 h 1240"/>
              <a:gd name="T4" fmla="*/ 2147483647 w 728"/>
              <a:gd name="T5" fmla="*/ 2147483647 h 1240"/>
              <a:gd name="T6" fmla="*/ 2147483647 w 728"/>
              <a:gd name="T7" fmla="*/ 2147483647 h 1240"/>
              <a:gd name="T8" fmla="*/ 2147483647 w 728"/>
              <a:gd name="T9" fmla="*/ 2147483647 h 1240"/>
              <a:gd name="T10" fmla="*/ 2147483647 w 728"/>
              <a:gd name="T11" fmla="*/ 2147483647 h 1240"/>
              <a:gd name="T12" fmla="*/ 2147483647 w 728"/>
              <a:gd name="T13" fmla="*/ 2147483647 h 1240"/>
              <a:gd name="T14" fmla="*/ 2147483647 w 728"/>
              <a:gd name="T15" fmla="*/ 2147483647 h 1240"/>
              <a:gd name="T16" fmla="*/ 2147483647 w 728"/>
              <a:gd name="T17" fmla="*/ 2147483647 h 1240"/>
              <a:gd name="T18" fmla="*/ 2147483647 w 728"/>
              <a:gd name="T19" fmla="*/ 2147483647 h 1240"/>
              <a:gd name="T20" fmla="*/ 2147483647 w 728"/>
              <a:gd name="T21" fmla="*/ 2147483647 h 1240"/>
              <a:gd name="T22" fmla="*/ 2147483647 w 728"/>
              <a:gd name="T23" fmla="*/ 2147483647 h 1240"/>
              <a:gd name="T24" fmla="*/ 2147483647 w 728"/>
              <a:gd name="T25" fmla="*/ 2147483647 h 1240"/>
              <a:gd name="T26" fmla="*/ 2147483647 w 728"/>
              <a:gd name="T27" fmla="*/ 2147483647 h 1240"/>
              <a:gd name="T28" fmla="*/ 2147483647 w 728"/>
              <a:gd name="T29" fmla="*/ 2147483647 h 1240"/>
              <a:gd name="T30" fmla="*/ 2147483647 w 728"/>
              <a:gd name="T31" fmla="*/ 2147483647 h 1240"/>
              <a:gd name="T32" fmla="*/ 2147483647 w 728"/>
              <a:gd name="T33" fmla="*/ 2147483647 h 1240"/>
              <a:gd name="T34" fmla="*/ 2147483647 w 728"/>
              <a:gd name="T35" fmla="*/ 2147483647 h 1240"/>
              <a:gd name="T36" fmla="*/ 2147483647 w 728"/>
              <a:gd name="T37" fmla="*/ 2147483647 h 1240"/>
              <a:gd name="T38" fmla="*/ 2147483647 w 728"/>
              <a:gd name="T39" fmla="*/ 2147483647 h 1240"/>
              <a:gd name="T40" fmla="*/ 2147483647 w 728"/>
              <a:gd name="T41" fmla="*/ 2147483647 h 1240"/>
              <a:gd name="T42" fmla="*/ 2147483647 w 728"/>
              <a:gd name="T43" fmla="*/ 2147483647 h 1240"/>
              <a:gd name="T44" fmla="*/ 2147483647 w 728"/>
              <a:gd name="T45" fmla="*/ 2147483647 h 1240"/>
              <a:gd name="T46" fmla="*/ 2147483647 w 728"/>
              <a:gd name="T47" fmla="*/ 2147483647 h 1240"/>
              <a:gd name="T48" fmla="*/ 2147483647 w 728"/>
              <a:gd name="T49" fmla="*/ 2147483647 h 1240"/>
              <a:gd name="T50" fmla="*/ 2147483647 w 728"/>
              <a:gd name="T51" fmla="*/ 2147483647 h 1240"/>
              <a:gd name="T52" fmla="*/ 2147483647 w 728"/>
              <a:gd name="T53" fmla="*/ 2147483647 h 1240"/>
              <a:gd name="T54" fmla="*/ 2147483647 w 728"/>
              <a:gd name="T55" fmla="*/ 2147483647 h 1240"/>
              <a:gd name="T56" fmla="*/ 2147483647 w 728"/>
              <a:gd name="T57" fmla="*/ 2147483647 h 1240"/>
              <a:gd name="T58" fmla="*/ 2147483647 w 728"/>
              <a:gd name="T59" fmla="*/ 2147483647 h 1240"/>
              <a:gd name="T60" fmla="*/ 2147483647 w 728"/>
              <a:gd name="T61" fmla="*/ 2147483647 h 1240"/>
              <a:gd name="T62" fmla="*/ 2147483647 w 728"/>
              <a:gd name="T63" fmla="*/ 2147483647 h 1240"/>
              <a:gd name="T64" fmla="*/ 2147483647 w 728"/>
              <a:gd name="T65" fmla="*/ 2147483647 h 1240"/>
              <a:gd name="T66" fmla="*/ 2147483647 w 728"/>
              <a:gd name="T67" fmla="*/ 2147483647 h 1240"/>
              <a:gd name="T68" fmla="*/ 2147483647 w 728"/>
              <a:gd name="T69" fmla="*/ 2147483647 h 1240"/>
              <a:gd name="T70" fmla="*/ 2147483647 w 728"/>
              <a:gd name="T71" fmla="*/ 2147483647 h 1240"/>
              <a:gd name="T72" fmla="*/ 2147483647 w 728"/>
              <a:gd name="T73" fmla="*/ 2147483647 h 1240"/>
              <a:gd name="T74" fmla="*/ 2147483647 w 728"/>
              <a:gd name="T75" fmla="*/ 2147483647 h 1240"/>
              <a:gd name="T76" fmla="*/ 2147483647 w 728"/>
              <a:gd name="T77" fmla="*/ 2147483647 h 1240"/>
              <a:gd name="T78" fmla="*/ 2147483647 w 728"/>
              <a:gd name="T79" fmla="*/ 2147483647 h 1240"/>
              <a:gd name="T80" fmla="*/ 2147483647 w 728"/>
              <a:gd name="T81" fmla="*/ 2147483647 h 1240"/>
              <a:gd name="T82" fmla="*/ 2147483647 w 728"/>
              <a:gd name="T83" fmla="*/ 2147483647 h 1240"/>
              <a:gd name="T84" fmla="*/ 2147483647 w 728"/>
              <a:gd name="T85" fmla="*/ 2147483647 h 1240"/>
              <a:gd name="T86" fmla="*/ 2147483647 w 728"/>
              <a:gd name="T87" fmla="*/ 2147483647 h 1240"/>
              <a:gd name="T88" fmla="*/ 2147483647 w 728"/>
              <a:gd name="T89" fmla="*/ 2147483647 h 1240"/>
              <a:gd name="T90" fmla="*/ 2147483647 w 728"/>
              <a:gd name="T91" fmla="*/ 2147483647 h 1240"/>
              <a:gd name="T92" fmla="*/ 2147483647 w 728"/>
              <a:gd name="T93" fmla="*/ 2147483647 h 1240"/>
              <a:gd name="T94" fmla="*/ 2147483647 w 728"/>
              <a:gd name="T95" fmla="*/ 2147483647 h 1240"/>
              <a:gd name="T96" fmla="*/ 2147483647 w 728"/>
              <a:gd name="T97" fmla="*/ 2147483647 h 1240"/>
              <a:gd name="T98" fmla="*/ 2147483647 w 728"/>
              <a:gd name="T99" fmla="*/ 2147483647 h 1240"/>
              <a:gd name="T100" fmla="*/ 2147483647 w 728"/>
              <a:gd name="T101" fmla="*/ 2147483647 h 1240"/>
              <a:gd name="T102" fmla="*/ 2147483647 w 728"/>
              <a:gd name="T103" fmla="*/ 2147483647 h 1240"/>
              <a:gd name="T104" fmla="*/ 2147483647 w 728"/>
              <a:gd name="T105" fmla="*/ 2147483647 h 1240"/>
              <a:gd name="T106" fmla="*/ 2147483647 w 728"/>
              <a:gd name="T107" fmla="*/ 2147483647 h 1240"/>
              <a:gd name="T108" fmla="*/ 2147483647 w 728"/>
              <a:gd name="T109" fmla="*/ 2147483647 h 1240"/>
              <a:gd name="T110" fmla="*/ 2147483647 w 728"/>
              <a:gd name="T111" fmla="*/ 2147483647 h 1240"/>
              <a:gd name="T112" fmla="*/ 2147483647 w 728"/>
              <a:gd name="T113" fmla="*/ 2147483647 h 1240"/>
              <a:gd name="T114" fmla="*/ 2147483647 w 728"/>
              <a:gd name="T115" fmla="*/ 2147483647 h 1240"/>
              <a:gd name="T116" fmla="*/ 2147483647 w 728"/>
              <a:gd name="T117" fmla="*/ 2147483647 h 1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8"/>
              <a:gd name="T178" fmla="*/ 0 h 1240"/>
              <a:gd name="T179" fmla="*/ 728 w 728"/>
              <a:gd name="T180" fmla="*/ 1240 h 124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8" h="1240">
                <a:moveTo>
                  <a:pt x="690" y="12"/>
                </a:moveTo>
                <a:lnTo>
                  <a:pt x="709" y="8"/>
                </a:lnTo>
                <a:lnTo>
                  <a:pt x="713" y="5"/>
                </a:lnTo>
                <a:lnTo>
                  <a:pt x="718" y="4"/>
                </a:lnTo>
                <a:lnTo>
                  <a:pt x="728" y="0"/>
                </a:lnTo>
                <a:lnTo>
                  <a:pt x="719" y="8"/>
                </a:lnTo>
                <a:lnTo>
                  <a:pt x="709" y="16"/>
                </a:lnTo>
                <a:lnTo>
                  <a:pt x="695" y="22"/>
                </a:lnTo>
                <a:lnTo>
                  <a:pt x="687" y="25"/>
                </a:lnTo>
                <a:lnTo>
                  <a:pt x="685" y="25"/>
                </a:lnTo>
                <a:lnTo>
                  <a:pt x="683" y="25"/>
                </a:lnTo>
                <a:lnTo>
                  <a:pt x="683" y="26"/>
                </a:lnTo>
                <a:lnTo>
                  <a:pt x="681" y="29"/>
                </a:lnTo>
                <a:lnTo>
                  <a:pt x="660" y="62"/>
                </a:lnTo>
                <a:lnTo>
                  <a:pt x="665" y="62"/>
                </a:lnTo>
                <a:lnTo>
                  <a:pt x="673" y="67"/>
                </a:lnTo>
                <a:lnTo>
                  <a:pt x="681" y="75"/>
                </a:lnTo>
                <a:lnTo>
                  <a:pt x="690" y="89"/>
                </a:lnTo>
                <a:lnTo>
                  <a:pt x="683" y="90"/>
                </a:lnTo>
                <a:lnTo>
                  <a:pt x="678" y="94"/>
                </a:lnTo>
                <a:lnTo>
                  <a:pt x="670" y="102"/>
                </a:lnTo>
                <a:lnTo>
                  <a:pt x="664" y="114"/>
                </a:lnTo>
                <a:lnTo>
                  <a:pt x="658" y="118"/>
                </a:lnTo>
                <a:lnTo>
                  <a:pt x="656" y="119"/>
                </a:lnTo>
                <a:lnTo>
                  <a:pt x="654" y="122"/>
                </a:lnTo>
                <a:lnTo>
                  <a:pt x="649" y="123"/>
                </a:lnTo>
                <a:lnTo>
                  <a:pt x="645" y="126"/>
                </a:lnTo>
                <a:lnTo>
                  <a:pt x="640" y="124"/>
                </a:lnTo>
                <a:lnTo>
                  <a:pt x="637" y="123"/>
                </a:lnTo>
                <a:lnTo>
                  <a:pt x="634" y="120"/>
                </a:lnTo>
                <a:lnTo>
                  <a:pt x="634" y="116"/>
                </a:lnTo>
                <a:lnTo>
                  <a:pt x="633" y="110"/>
                </a:lnTo>
                <a:lnTo>
                  <a:pt x="632" y="106"/>
                </a:lnTo>
                <a:lnTo>
                  <a:pt x="625" y="99"/>
                </a:lnTo>
                <a:lnTo>
                  <a:pt x="613" y="95"/>
                </a:lnTo>
                <a:lnTo>
                  <a:pt x="605" y="94"/>
                </a:lnTo>
                <a:lnTo>
                  <a:pt x="599" y="95"/>
                </a:lnTo>
                <a:lnTo>
                  <a:pt x="547" y="142"/>
                </a:lnTo>
                <a:lnTo>
                  <a:pt x="547" y="155"/>
                </a:lnTo>
                <a:lnTo>
                  <a:pt x="535" y="164"/>
                </a:lnTo>
                <a:lnTo>
                  <a:pt x="529" y="176"/>
                </a:lnTo>
                <a:lnTo>
                  <a:pt x="525" y="189"/>
                </a:lnTo>
                <a:lnTo>
                  <a:pt x="523" y="206"/>
                </a:lnTo>
                <a:lnTo>
                  <a:pt x="522" y="209"/>
                </a:lnTo>
                <a:lnTo>
                  <a:pt x="522" y="213"/>
                </a:lnTo>
                <a:lnTo>
                  <a:pt x="521" y="221"/>
                </a:lnTo>
                <a:lnTo>
                  <a:pt x="518" y="226"/>
                </a:lnTo>
                <a:lnTo>
                  <a:pt x="515" y="233"/>
                </a:lnTo>
                <a:lnTo>
                  <a:pt x="510" y="237"/>
                </a:lnTo>
                <a:lnTo>
                  <a:pt x="506" y="242"/>
                </a:lnTo>
                <a:lnTo>
                  <a:pt x="504" y="242"/>
                </a:lnTo>
                <a:lnTo>
                  <a:pt x="502" y="242"/>
                </a:lnTo>
                <a:lnTo>
                  <a:pt x="502" y="243"/>
                </a:lnTo>
                <a:lnTo>
                  <a:pt x="500" y="246"/>
                </a:lnTo>
                <a:lnTo>
                  <a:pt x="494" y="250"/>
                </a:lnTo>
                <a:lnTo>
                  <a:pt x="478" y="259"/>
                </a:lnTo>
                <a:lnTo>
                  <a:pt x="473" y="265"/>
                </a:lnTo>
                <a:lnTo>
                  <a:pt x="472" y="273"/>
                </a:lnTo>
                <a:lnTo>
                  <a:pt x="470" y="279"/>
                </a:lnTo>
                <a:lnTo>
                  <a:pt x="473" y="286"/>
                </a:lnTo>
                <a:lnTo>
                  <a:pt x="482" y="284"/>
                </a:lnTo>
                <a:lnTo>
                  <a:pt x="493" y="288"/>
                </a:lnTo>
                <a:lnTo>
                  <a:pt x="504" y="296"/>
                </a:lnTo>
                <a:lnTo>
                  <a:pt x="514" y="311"/>
                </a:lnTo>
                <a:lnTo>
                  <a:pt x="522" y="319"/>
                </a:lnTo>
                <a:lnTo>
                  <a:pt x="531" y="324"/>
                </a:lnTo>
                <a:lnTo>
                  <a:pt x="541" y="321"/>
                </a:lnTo>
                <a:lnTo>
                  <a:pt x="546" y="319"/>
                </a:lnTo>
                <a:lnTo>
                  <a:pt x="551" y="315"/>
                </a:lnTo>
                <a:lnTo>
                  <a:pt x="584" y="292"/>
                </a:lnTo>
                <a:lnTo>
                  <a:pt x="589" y="287"/>
                </a:lnTo>
                <a:lnTo>
                  <a:pt x="595" y="282"/>
                </a:lnTo>
                <a:lnTo>
                  <a:pt x="599" y="274"/>
                </a:lnTo>
                <a:lnTo>
                  <a:pt x="601" y="266"/>
                </a:lnTo>
                <a:lnTo>
                  <a:pt x="620" y="238"/>
                </a:lnTo>
                <a:lnTo>
                  <a:pt x="621" y="235"/>
                </a:lnTo>
                <a:lnTo>
                  <a:pt x="624" y="234"/>
                </a:lnTo>
                <a:lnTo>
                  <a:pt x="629" y="232"/>
                </a:lnTo>
                <a:lnTo>
                  <a:pt x="633" y="226"/>
                </a:lnTo>
                <a:lnTo>
                  <a:pt x="638" y="222"/>
                </a:lnTo>
                <a:lnTo>
                  <a:pt x="646" y="218"/>
                </a:lnTo>
                <a:lnTo>
                  <a:pt x="649" y="218"/>
                </a:lnTo>
                <a:lnTo>
                  <a:pt x="653" y="222"/>
                </a:lnTo>
                <a:lnTo>
                  <a:pt x="656" y="230"/>
                </a:lnTo>
                <a:lnTo>
                  <a:pt x="652" y="235"/>
                </a:lnTo>
                <a:lnTo>
                  <a:pt x="650" y="242"/>
                </a:lnTo>
                <a:lnTo>
                  <a:pt x="653" y="247"/>
                </a:lnTo>
                <a:lnTo>
                  <a:pt x="660" y="253"/>
                </a:lnTo>
                <a:lnTo>
                  <a:pt x="649" y="262"/>
                </a:lnTo>
                <a:lnTo>
                  <a:pt x="640" y="271"/>
                </a:lnTo>
                <a:lnTo>
                  <a:pt x="632" y="276"/>
                </a:lnTo>
                <a:lnTo>
                  <a:pt x="627" y="280"/>
                </a:lnTo>
                <a:lnTo>
                  <a:pt x="617" y="283"/>
                </a:lnTo>
                <a:lnTo>
                  <a:pt x="609" y="294"/>
                </a:lnTo>
                <a:lnTo>
                  <a:pt x="605" y="299"/>
                </a:lnTo>
                <a:lnTo>
                  <a:pt x="604" y="306"/>
                </a:lnTo>
                <a:lnTo>
                  <a:pt x="607" y="319"/>
                </a:lnTo>
                <a:lnTo>
                  <a:pt x="608" y="327"/>
                </a:lnTo>
                <a:lnTo>
                  <a:pt x="608" y="335"/>
                </a:lnTo>
                <a:lnTo>
                  <a:pt x="607" y="343"/>
                </a:lnTo>
                <a:lnTo>
                  <a:pt x="603" y="353"/>
                </a:lnTo>
                <a:lnTo>
                  <a:pt x="595" y="352"/>
                </a:lnTo>
                <a:lnTo>
                  <a:pt x="589" y="353"/>
                </a:lnTo>
                <a:lnTo>
                  <a:pt x="583" y="356"/>
                </a:lnTo>
                <a:lnTo>
                  <a:pt x="564" y="361"/>
                </a:lnTo>
                <a:lnTo>
                  <a:pt x="541" y="370"/>
                </a:lnTo>
                <a:lnTo>
                  <a:pt x="529" y="372"/>
                </a:lnTo>
                <a:lnTo>
                  <a:pt x="519" y="373"/>
                </a:lnTo>
                <a:lnTo>
                  <a:pt x="511" y="372"/>
                </a:lnTo>
                <a:lnTo>
                  <a:pt x="506" y="370"/>
                </a:lnTo>
                <a:lnTo>
                  <a:pt x="500" y="365"/>
                </a:lnTo>
                <a:lnTo>
                  <a:pt x="496" y="360"/>
                </a:lnTo>
                <a:lnTo>
                  <a:pt x="492" y="344"/>
                </a:lnTo>
                <a:lnTo>
                  <a:pt x="489" y="335"/>
                </a:lnTo>
                <a:lnTo>
                  <a:pt x="488" y="328"/>
                </a:lnTo>
                <a:lnTo>
                  <a:pt x="485" y="318"/>
                </a:lnTo>
                <a:lnTo>
                  <a:pt x="480" y="311"/>
                </a:lnTo>
                <a:lnTo>
                  <a:pt x="477" y="308"/>
                </a:lnTo>
                <a:lnTo>
                  <a:pt x="476" y="308"/>
                </a:lnTo>
                <a:lnTo>
                  <a:pt x="469" y="307"/>
                </a:lnTo>
                <a:lnTo>
                  <a:pt x="464" y="310"/>
                </a:lnTo>
                <a:lnTo>
                  <a:pt x="457" y="312"/>
                </a:lnTo>
                <a:lnTo>
                  <a:pt x="452" y="319"/>
                </a:lnTo>
                <a:lnTo>
                  <a:pt x="447" y="323"/>
                </a:lnTo>
                <a:lnTo>
                  <a:pt x="443" y="329"/>
                </a:lnTo>
                <a:lnTo>
                  <a:pt x="437" y="339"/>
                </a:lnTo>
                <a:lnTo>
                  <a:pt x="432" y="351"/>
                </a:lnTo>
                <a:lnTo>
                  <a:pt x="428" y="351"/>
                </a:lnTo>
                <a:lnTo>
                  <a:pt x="425" y="352"/>
                </a:lnTo>
                <a:lnTo>
                  <a:pt x="420" y="351"/>
                </a:lnTo>
                <a:lnTo>
                  <a:pt x="412" y="347"/>
                </a:lnTo>
                <a:lnTo>
                  <a:pt x="410" y="344"/>
                </a:lnTo>
                <a:lnTo>
                  <a:pt x="408" y="343"/>
                </a:lnTo>
                <a:lnTo>
                  <a:pt x="406" y="340"/>
                </a:lnTo>
                <a:lnTo>
                  <a:pt x="386" y="347"/>
                </a:lnTo>
                <a:lnTo>
                  <a:pt x="377" y="359"/>
                </a:lnTo>
                <a:lnTo>
                  <a:pt x="375" y="363"/>
                </a:lnTo>
                <a:lnTo>
                  <a:pt x="377" y="368"/>
                </a:lnTo>
                <a:lnTo>
                  <a:pt x="380" y="394"/>
                </a:lnTo>
                <a:lnTo>
                  <a:pt x="378" y="394"/>
                </a:lnTo>
                <a:lnTo>
                  <a:pt x="377" y="394"/>
                </a:lnTo>
                <a:lnTo>
                  <a:pt x="377" y="396"/>
                </a:lnTo>
                <a:lnTo>
                  <a:pt x="373" y="398"/>
                </a:lnTo>
                <a:lnTo>
                  <a:pt x="363" y="401"/>
                </a:lnTo>
                <a:lnTo>
                  <a:pt x="351" y="401"/>
                </a:lnTo>
                <a:lnTo>
                  <a:pt x="337" y="401"/>
                </a:lnTo>
                <a:lnTo>
                  <a:pt x="333" y="405"/>
                </a:lnTo>
                <a:lnTo>
                  <a:pt x="334" y="411"/>
                </a:lnTo>
                <a:lnTo>
                  <a:pt x="337" y="419"/>
                </a:lnTo>
                <a:lnTo>
                  <a:pt x="343" y="430"/>
                </a:lnTo>
                <a:lnTo>
                  <a:pt x="351" y="443"/>
                </a:lnTo>
                <a:lnTo>
                  <a:pt x="354" y="458"/>
                </a:lnTo>
                <a:lnTo>
                  <a:pt x="345" y="450"/>
                </a:lnTo>
                <a:lnTo>
                  <a:pt x="338" y="445"/>
                </a:lnTo>
                <a:lnTo>
                  <a:pt x="326" y="437"/>
                </a:lnTo>
                <a:lnTo>
                  <a:pt x="318" y="433"/>
                </a:lnTo>
                <a:lnTo>
                  <a:pt x="314" y="434"/>
                </a:lnTo>
                <a:lnTo>
                  <a:pt x="312" y="438"/>
                </a:lnTo>
                <a:lnTo>
                  <a:pt x="314" y="445"/>
                </a:lnTo>
                <a:lnTo>
                  <a:pt x="320" y="454"/>
                </a:lnTo>
                <a:lnTo>
                  <a:pt x="330" y="467"/>
                </a:lnTo>
                <a:lnTo>
                  <a:pt x="338" y="482"/>
                </a:lnTo>
                <a:lnTo>
                  <a:pt x="345" y="501"/>
                </a:lnTo>
                <a:lnTo>
                  <a:pt x="342" y="497"/>
                </a:lnTo>
                <a:lnTo>
                  <a:pt x="341" y="495"/>
                </a:lnTo>
                <a:lnTo>
                  <a:pt x="338" y="492"/>
                </a:lnTo>
                <a:lnTo>
                  <a:pt x="337" y="491"/>
                </a:lnTo>
                <a:lnTo>
                  <a:pt x="333" y="488"/>
                </a:lnTo>
                <a:lnTo>
                  <a:pt x="326" y="483"/>
                </a:lnTo>
                <a:lnTo>
                  <a:pt x="322" y="480"/>
                </a:lnTo>
                <a:lnTo>
                  <a:pt x="320" y="479"/>
                </a:lnTo>
                <a:lnTo>
                  <a:pt x="310" y="474"/>
                </a:lnTo>
                <a:lnTo>
                  <a:pt x="302" y="470"/>
                </a:lnTo>
                <a:lnTo>
                  <a:pt x="293" y="463"/>
                </a:lnTo>
                <a:lnTo>
                  <a:pt x="280" y="459"/>
                </a:lnTo>
                <a:lnTo>
                  <a:pt x="261" y="458"/>
                </a:lnTo>
                <a:lnTo>
                  <a:pt x="239" y="459"/>
                </a:lnTo>
                <a:lnTo>
                  <a:pt x="231" y="459"/>
                </a:lnTo>
                <a:lnTo>
                  <a:pt x="227" y="462"/>
                </a:lnTo>
                <a:lnTo>
                  <a:pt x="223" y="464"/>
                </a:lnTo>
                <a:lnTo>
                  <a:pt x="223" y="470"/>
                </a:lnTo>
                <a:lnTo>
                  <a:pt x="223" y="474"/>
                </a:lnTo>
                <a:lnTo>
                  <a:pt x="227" y="480"/>
                </a:lnTo>
                <a:lnTo>
                  <a:pt x="231" y="488"/>
                </a:lnTo>
                <a:lnTo>
                  <a:pt x="240" y="497"/>
                </a:lnTo>
                <a:lnTo>
                  <a:pt x="256" y="501"/>
                </a:lnTo>
                <a:lnTo>
                  <a:pt x="261" y="504"/>
                </a:lnTo>
                <a:lnTo>
                  <a:pt x="265" y="509"/>
                </a:lnTo>
                <a:lnTo>
                  <a:pt x="267" y="513"/>
                </a:lnTo>
                <a:lnTo>
                  <a:pt x="267" y="519"/>
                </a:lnTo>
                <a:lnTo>
                  <a:pt x="264" y="525"/>
                </a:lnTo>
                <a:lnTo>
                  <a:pt x="260" y="533"/>
                </a:lnTo>
                <a:lnTo>
                  <a:pt x="257" y="533"/>
                </a:lnTo>
                <a:lnTo>
                  <a:pt x="256" y="533"/>
                </a:lnTo>
                <a:lnTo>
                  <a:pt x="256" y="535"/>
                </a:lnTo>
                <a:lnTo>
                  <a:pt x="253" y="537"/>
                </a:lnTo>
                <a:lnTo>
                  <a:pt x="248" y="540"/>
                </a:lnTo>
                <a:lnTo>
                  <a:pt x="240" y="541"/>
                </a:lnTo>
                <a:lnTo>
                  <a:pt x="232" y="540"/>
                </a:lnTo>
                <a:lnTo>
                  <a:pt x="203" y="525"/>
                </a:lnTo>
                <a:lnTo>
                  <a:pt x="186" y="520"/>
                </a:lnTo>
                <a:lnTo>
                  <a:pt x="169" y="517"/>
                </a:lnTo>
                <a:lnTo>
                  <a:pt x="157" y="515"/>
                </a:lnTo>
                <a:lnTo>
                  <a:pt x="149" y="516"/>
                </a:lnTo>
                <a:lnTo>
                  <a:pt x="142" y="517"/>
                </a:lnTo>
                <a:lnTo>
                  <a:pt x="138" y="524"/>
                </a:lnTo>
                <a:lnTo>
                  <a:pt x="134" y="537"/>
                </a:lnTo>
                <a:lnTo>
                  <a:pt x="144" y="560"/>
                </a:lnTo>
                <a:lnTo>
                  <a:pt x="150" y="558"/>
                </a:lnTo>
                <a:lnTo>
                  <a:pt x="162" y="561"/>
                </a:lnTo>
                <a:lnTo>
                  <a:pt x="177" y="564"/>
                </a:lnTo>
                <a:lnTo>
                  <a:pt x="194" y="570"/>
                </a:lnTo>
                <a:lnTo>
                  <a:pt x="201" y="569"/>
                </a:lnTo>
                <a:lnTo>
                  <a:pt x="207" y="570"/>
                </a:lnTo>
                <a:lnTo>
                  <a:pt x="215" y="574"/>
                </a:lnTo>
                <a:lnTo>
                  <a:pt x="216" y="577"/>
                </a:lnTo>
                <a:lnTo>
                  <a:pt x="216" y="582"/>
                </a:lnTo>
                <a:lnTo>
                  <a:pt x="215" y="587"/>
                </a:lnTo>
                <a:lnTo>
                  <a:pt x="212" y="594"/>
                </a:lnTo>
                <a:lnTo>
                  <a:pt x="210" y="594"/>
                </a:lnTo>
                <a:lnTo>
                  <a:pt x="209" y="594"/>
                </a:lnTo>
                <a:lnTo>
                  <a:pt x="209" y="595"/>
                </a:lnTo>
                <a:lnTo>
                  <a:pt x="206" y="597"/>
                </a:lnTo>
                <a:lnTo>
                  <a:pt x="202" y="597"/>
                </a:lnTo>
                <a:lnTo>
                  <a:pt x="199" y="598"/>
                </a:lnTo>
                <a:lnTo>
                  <a:pt x="194" y="595"/>
                </a:lnTo>
                <a:lnTo>
                  <a:pt x="191" y="594"/>
                </a:lnTo>
                <a:lnTo>
                  <a:pt x="190" y="594"/>
                </a:lnTo>
                <a:lnTo>
                  <a:pt x="183" y="591"/>
                </a:lnTo>
                <a:lnTo>
                  <a:pt x="178" y="590"/>
                </a:lnTo>
                <a:lnTo>
                  <a:pt x="156" y="602"/>
                </a:lnTo>
                <a:lnTo>
                  <a:pt x="153" y="603"/>
                </a:lnTo>
                <a:lnTo>
                  <a:pt x="152" y="606"/>
                </a:lnTo>
                <a:lnTo>
                  <a:pt x="149" y="607"/>
                </a:lnTo>
                <a:lnTo>
                  <a:pt x="148" y="610"/>
                </a:lnTo>
                <a:lnTo>
                  <a:pt x="142" y="610"/>
                </a:lnTo>
                <a:lnTo>
                  <a:pt x="140" y="609"/>
                </a:lnTo>
                <a:lnTo>
                  <a:pt x="138" y="609"/>
                </a:lnTo>
                <a:lnTo>
                  <a:pt x="133" y="602"/>
                </a:lnTo>
                <a:lnTo>
                  <a:pt x="129" y="598"/>
                </a:lnTo>
                <a:lnTo>
                  <a:pt x="123" y="595"/>
                </a:lnTo>
                <a:lnTo>
                  <a:pt x="117" y="595"/>
                </a:lnTo>
                <a:lnTo>
                  <a:pt x="105" y="597"/>
                </a:lnTo>
                <a:lnTo>
                  <a:pt x="101" y="601"/>
                </a:lnTo>
                <a:lnTo>
                  <a:pt x="100" y="603"/>
                </a:lnTo>
                <a:lnTo>
                  <a:pt x="101" y="609"/>
                </a:lnTo>
                <a:lnTo>
                  <a:pt x="103" y="615"/>
                </a:lnTo>
                <a:lnTo>
                  <a:pt x="107" y="619"/>
                </a:lnTo>
                <a:lnTo>
                  <a:pt x="111" y="621"/>
                </a:lnTo>
                <a:lnTo>
                  <a:pt x="115" y="627"/>
                </a:lnTo>
                <a:lnTo>
                  <a:pt x="115" y="630"/>
                </a:lnTo>
                <a:lnTo>
                  <a:pt x="115" y="634"/>
                </a:lnTo>
                <a:lnTo>
                  <a:pt x="113" y="636"/>
                </a:lnTo>
                <a:lnTo>
                  <a:pt x="112" y="636"/>
                </a:lnTo>
                <a:lnTo>
                  <a:pt x="112" y="638"/>
                </a:lnTo>
                <a:lnTo>
                  <a:pt x="112" y="640"/>
                </a:lnTo>
                <a:lnTo>
                  <a:pt x="107" y="643"/>
                </a:lnTo>
                <a:lnTo>
                  <a:pt x="101" y="644"/>
                </a:lnTo>
                <a:lnTo>
                  <a:pt x="96" y="643"/>
                </a:lnTo>
                <a:lnTo>
                  <a:pt x="91" y="640"/>
                </a:lnTo>
                <a:lnTo>
                  <a:pt x="85" y="640"/>
                </a:lnTo>
                <a:lnTo>
                  <a:pt x="79" y="640"/>
                </a:lnTo>
                <a:lnTo>
                  <a:pt x="76" y="639"/>
                </a:lnTo>
                <a:lnTo>
                  <a:pt x="75" y="639"/>
                </a:lnTo>
                <a:lnTo>
                  <a:pt x="72" y="639"/>
                </a:lnTo>
                <a:lnTo>
                  <a:pt x="67" y="639"/>
                </a:lnTo>
                <a:lnTo>
                  <a:pt x="54" y="639"/>
                </a:lnTo>
                <a:lnTo>
                  <a:pt x="39" y="638"/>
                </a:lnTo>
                <a:lnTo>
                  <a:pt x="34" y="639"/>
                </a:lnTo>
                <a:lnTo>
                  <a:pt x="31" y="643"/>
                </a:lnTo>
                <a:lnTo>
                  <a:pt x="29" y="646"/>
                </a:lnTo>
                <a:lnTo>
                  <a:pt x="29" y="651"/>
                </a:lnTo>
                <a:lnTo>
                  <a:pt x="33" y="666"/>
                </a:lnTo>
                <a:lnTo>
                  <a:pt x="39" y="675"/>
                </a:lnTo>
                <a:lnTo>
                  <a:pt x="51" y="680"/>
                </a:lnTo>
                <a:lnTo>
                  <a:pt x="66" y="681"/>
                </a:lnTo>
                <a:lnTo>
                  <a:pt x="85" y="679"/>
                </a:lnTo>
                <a:lnTo>
                  <a:pt x="91" y="676"/>
                </a:lnTo>
                <a:lnTo>
                  <a:pt x="96" y="677"/>
                </a:lnTo>
                <a:lnTo>
                  <a:pt x="100" y="679"/>
                </a:lnTo>
                <a:lnTo>
                  <a:pt x="103" y="683"/>
                </a:lnTo>
                <a:lnTo>
                  <a:pt x="113" y="707"/>
                </a:lnTo>
                <a:lnTo>
                  <a:pt x="117" y="712"/>
                </a:lnTo>
                <a:lnTo>
                  <a:pt x="119" y="717"/>
                </a:lnTo>
                <a:lnTo>
                  <a:pt x="117" y="722"/>
                </a:lnTo>
                <a:lnTo>
                  <a:pt x="115" y="730"/>
                </a:lnTo>
                <a:lnTo>
                  <a:pt x="111" y="730"/>
                </a:lnTo>
                <a:lnTo>
                  <a:pt x="107" y="730"/>
                </a:lnTo>
                <a:lnTo>
                  <a:pt x="101" y="729"/>
                </a:lnTo>
                <a:lnTo>
                  <a:pt x="99" y="728"/>
                </a:lnTo>
                <a:lnTo>
                  <a:pt x="97" y="728"/>
                </a:lnTo>
                <a:lnTo>
                  <a:pt x="89" y="724"/>
                </a:lnTo>
                <a:lnTo>
                  <a:pt x="83" y="721"/>
                </a:lnTo>
                <a:lnTo>
                  <a:pt x="75" y="716"/>
                </a:lnTo>
                <a:lnTo>
                  <a:pt x="68" y="711"/>
                </a:lnTo>
                <a:lnTo>
                  <a:pt x="58" y="705"/>
                </a:lnTo>
                <a:lnTo>
                  <a:pt x="47" y="705"/>
                </a:lnTo>
                <a:lnTo>
                  <a:pt x="34" y="708"/>
                </a:lnTo>
                <a:lnTo>
                  <a:pt x="19" y="717"/>
                </a:lnTo>
                <a:lnTo>
                  <a:pt x="13" y="721"/>
                </a:lnTo>
                <a:lnTo>
                  <a:pt x="11" y="729"/>
                </a:lnTo>
                <a:lnTo>
                  <a:pt x="10" y="737"/>
                </a:lnTo>
                <a:lnTo>
                  <a:pt x="14" y="749"/>
                </a:lnTo>
                <a:lnTo>
                  <a:pt x="17" y="758"/>
                </a:lnTo>
                <a:lnTo>
                  <a:pt x="21" y="765"/>
                </a:lnTo>
                <a:lnTo>
                  <a:pt x="26" y="770"/>
                </a:lnTo>
                <a:lnTo>
                  <a:pt x="31" y="774"/>
                </a:lnTo>
                <a:lnTo>
                  <a:pt x="35" y="777"/>
                </a:lnTo>
                <a:lnTo>
                  <a:pt x="38" y="779"/>
                </a:lnTo>
                <a:lnTo>
                  <a:pt x="41" y="785"/>
                </a:lnTo>
                <a:lnTo>
                  <a:pt x="38" y="790"/>
                </a:lnTo>
                <a:lnTo>
                  <a:pt x="30" y="798"/>
                </a:lnTo>
                <a:lnTo>
                  <a:pt x="21" y="802"/>
                </a:lnTo>
                <a:lnTo>
                  <a:pt x="15" y="810"/>
                </a:lnTo>
                <a:lnTo>
                  <a:pt x="11" y="818"/>
                </a:lnTo>
                <a:lnTo>
                  <a:pt x="10" y="830"/>
                </a:lnTo>
                <a:lnTo>
                  <a:pt x="9" y="838"/>
                </a:lnTo>
                <a:lnTo>
                  <a:pt x="10" y="847"/>
                </a:lnTo>
                <a:lnTo>
                  <a:pt x="11" y="855"/>
                </a:lnTo>
                <a:lnTo>
                  <a:pt x="17" y="863"/>
                </a:lnTo>
                <a:lnTo>
                  <a:pt x="21" y="868"/>
                </a:lnTo>
                <a:lnTo>
                  <a:pt x="30" y="872"/>
                </a:lnTo>
                <a:lnTo>
                  <a:pt x="41" y="873"/>
                </a:lnTo>
                <a:lnTo>
                  <a:pt x="55" y="872"/>
                </a:lnTo>
                <a:lnTo>
                  <a:pt x="71" y="861"/>
                </a:lnTo>
                <a:lnTo>
                  <a:pt x="88" y="857"/>
                </a:lnTo>
                <a:lnTo>
                  <a:pt x="107" y="857"/>
                </a:lnTo>
                <a:lnTo>
                  <a:pt x="126" y="864"/>
                </a:lnTo>
                <a:lnTo>
                  <a:pt x="137" y="865"/>
                </a:lnTo>
                <a:lnTo>
                  <a:pt x="142" y="864"/>
                </a:lnTo>
                <a:lnTo>
                  <a:pt x="145" y="863"/>
                </a:lnTo>
                <a:lnTo>
                  <a:pt x="149" y="863"/>
                </a:lnTo>
                <a:lnTo>
                  <a:pt x="150" y="860"/>
                </a:lnTo>
                <a:lnTo>
                  <a:pt x="153" y="859"/>
                </a:lnTo>
                <a:lnTo>
                  <a:pt x="158" y="855"/>
                </a:lnTo>
                <a:lnTo>
                  <a:pt x="169" y="842"/>
                </a:lnTo>
                <a:lnTo>
                  <a:pt x="171" y="838"/>
                </a:lnTo>
                <a:lnTo>
                  <a:pt x="178" y="836"/>
                </a:lnTo>
                <a:lnTo>
                  <a:pt x="185" y="838"/>
                </a:lnTo>
                <a:lnTo>
                  <a:pt x="195" y="842"/>
                </a:lnTo>
                <a:lnTo>
                  <a:pt x="203" y="844"/>
                </a:lnTo>
                <a:lnTo>
                  <a:pt x="211" y="842"/>
                </a:lnTo>
                <a:lnTo>
                  <a:pt x="219" y="834"/>
                </a:lnTo>
                <a:lnTo>
                  <a:pt x="219" y="831"/>
                </a:lnTo>
                <a:lnTo>
                  <a:pt x="219" y="830"/>
                </a:lnTo>
                <a:lnTo>
                  <a:pt x="220" y="830"/>
                </a:lnTo>
                <a:lnTo>
                  <a:pt x="223" y="827"/>
                </a:lnTo>
                <a:lnTo>
                  <a:pt x="228" y="820"/>
                </a:lnTo>
                <a:lnTo>
                  <a:pt x="235" y="811"/>
                </a:lnTo>
                <a:lnTo>
                  <a:pt x="246" y="808"/>
                </a:lnTo>
                <a:lnTo>
                  <a:pt x="253" y="811"/>
                </a:lnTo>
                <a:lnTo>
                  <a:pt x="259" y="827"/>
                </a:lnTo>
                <a:lnTo>
                  <a:pt x="259" y="834"/>
                </a:lnTo>
                <a:lnTo>
                  <a:pt x="260" y="842"/>
                </a:lnTo>
                <a:lnTo>
                  <a:pt x="257" y="847"/>
                </a:lnTo>
                <a:lnTo>
                  <a:pt x="256" y="849"/>
                </a:lnTo>
                <a:lnTo>
                  <a:pt x="256" y="853"/>
                </a:lnTo>
                <a:lnTo>
                  <a:pt x="252" y="859"/>
                </a:lnTo>
                <a:lnTo>
                  <a:pt x="250" y="865"/>
                </a:lnTo>
                <a:lnTo>
                  <a:pt x="243" y="864"/>
                </a:lnTo>
                <a:lnTo>
                  <a:pt x="238" y="865"/>
                </a:lnTo>
                <a:lnTo>
                  <a:pt x="226" y="872"/>
                </a:lnTo>
                <a:lnTo>
                  <a:pt x="220" y="879"/>
                </a:lnTo>
                <a:lnTo>
                  <a:pt x="218" y="888"/>
                </a:lnTo>
                <a:lnTo>
                  <a:pt x="214" y="893"/>
                </a:lnTo>
                <a:lnTo>
                  <a:pt x="211" y="900"/>
                </a:lnTo>
                <a:lnTo>
                  <a:pt x="209" y="901"/>
                </a:lnTo>
                <a:lnTo>
                  <a:pt x="207" y="904"/>
                </a:lnTo>
                <a:lnTo>
                  <a:pt x="205" y="908"/>
                </a:lnTo>
                <a:lnTo>
                  <a:pt x="197" y="910"/>
                </a:lnTo>
                <a:lnTo>
                  <a:pt x="191" y="910"/>
                </a:lnTo>
                <a:lnTo>
                  <a:pt x="187" y="910"/>
                </a:lnTo>
                <a:lnTo>
                  <a:pt x="179" y="901"/>
                </a:lnTo>
                <a:lnTo>
                  <a:pt x="170" y="897"/>
                </a:lnTo>
                <a:lnTo>
                  <a:pt x="158" y="896"/>
                </a:lnTo>
                <a:lnTo>
                  <a:pt x="150" y="896"/>
                </a:lnTo>
                <a:lnTo>
                  <a:pt x="144" y="898"/>
                </a:lnTo>
                <a:lnTo>
                  <a:pt x="111" y="896"/>
                </a:lnTo>
                <a:lnTo>
                  <a:pt x="83" y="894"/>
                </a:lnTo>
                <a:lnTo>
                  <a:pt x="55" y="893"/>
                </a:lnTo>
                <a:lnTo>
                  <a:pt x="33" y="894"/>
                </a:lnTo>
                <a:lnTo>
                  <a:pt x="19" y="896"/>
                </a:lnTo>
                <a:lnTo>
                  <a:pt x="10" y="900"/>
                </a:lnTo>
                <a:lnTo>
                  <a:pt x="3" y="906"/>
                </a:lnTo>
                <a:lnTo>
                  <a:pt x="1" y="918"/>
                </a:lnTo>
                <a:lnTo>
                  <a:pt x="0" y="932"/>
                </a:lnTo>
                <a:lnTo>
                  <a:pt x="1" y="950"/>
                </a:lnTo>
                <a:lnTo>
                  <a:pt x="0" y="954"/>
                </a:lnTo>
                <a:lnTo>
                  <a:pt x="2" y="959"/>
                </a:lnTo>
                <a:lnTo>
                  <a:pt x="14" y="970"/>
                </a:lnTo>
                <a:lnTo>
                  <a:pt x="19" y="974"/>
                </a:lnTo>
                <a:lnTo>
                  <a:pt x="22" y="974"/>
                </a:lnTo>
                <a:lnTo>
                  <a:pt x="23" y="974"/>
                </a:lnTo>
                <a:lnTo>
                  <a:pt x="26" y="975"/>
                </a:lnTo>
                <a:lnTo>
                  <a:pt x="31" y="975"/>
                </a:lnTo>
                <a:lnTo>
                  <a:pt x="37" y="974"/>
                </a:lnTo>
                <a:lnTo>
                  <a:pt x="41" y="970"/>
                </a:lnTo>
                <a:lnTo>
                  <a:pt x="47" y="969"/>
                </a:lnTo>
                <a:lnTo>
                  <a:pt x="62" y="969"/>
                </a:lnTo>
                <a:lnTo>
                  <a:pt x="68" y="969"/>
                </a:lnTo>
                <a:lnTo>
                  <a:pt x="74" y="971"/>
                </a:lnTo>
                <a:lnTo>
                  <a:pt x="76" y="975"/>
                </a:lnTo>
                <a:lnTo>
                  <a:pt x="79" y="982"/>
                </a:lnTo>
                <a:lnTo>
                  <a:pt x="76" y="990"/>
                </a:lnTo>
                <a:lnTo>
                  <a:pt x="68" y="1000"/>
                </a:lnTo>
                <a:lnTo>
                  <a:pt x="62" y="1006"/>
                </a:lnTo>
                <a:lnTo>
                  <a:pt x="54" y="1011"/>
                </a:lnTo>
                <a:lnTo>
                  <a:pt x="35" y="1024"/>
                </a:lnTo>
                <a:lnTo>
                  <a:pt x="29" y="1035"/>
                </a:lnTo>
                <a:lnTo>
                  <a:pt x="27" y="1039"/>
                </a:lnTo>
                <a:lnTo>
                  <a:pt x="29" y="1044"/>
                </a:lnTo>
                <a:lnTo>
                  <a:pt x="30" y="1047"/>
                </a:lnTo>
                <a:lnTo>
                  <a:pt x="34" y="1051"/>
                </a:lnTo>
                <a:lnTo>
                  <a:pt x="38" y="1053"/>
                </a:lnTo>
                <a:lnTo>
                  <a:pt x="46" y="1057"/>
                </a:lnTo>
                <a:lnTo>
                  <a:pt x="56" y="1053"/>
                </a:lnTo>
                <a:lnTo>
                  <a:pt x="62" y="1052"/>
                </a:lnTo>
                <a:lnTo>
                  <a:pt x="68" y="1053"/>
                </a:lnTo>
                <a:lnTo>
                  <a:pt x="79" y="1061"/>
                </a:lnTo>
                <a:lnTo>
                  <a:pt x="84" y="1065"/>
                </a:lnTo>
                <a:lnTo>
                  <a:pt x="89" y="1066"/>
                </a:lnTo>
                <a:lnTo>
                  <a:pt x="96" y="1065"/>
                </a:lnTo>
                <a:lnTo>
                  <a:pt x="104" y="1063"/>
                </a:lnTo>
                <a:lnTo>
                  <a:pt x="109" y="1057"/>
                </a:lnTo>
                <a:lnTo>
                  <a:pt x="115" y="1053"/>
                </a:lnTo>
                <a:lnTo>
                  <a:pt x="119" y="1048"/>
                </a:lnTo>
                <a:lnTo>
                  <a:pt x="120" y="1045"/>
                </a:lnTo>
                <a:lnTo>
                  <a:pt x="123" y="1044"/>
                </a:lnTo>
                <a:lnTo>
                  <a:pt x="129" y="1033"/>
                </a:lnTo>
                <a:lnTo>
                  <a:pt x="140" y="1023"/>
                </a:lnTo>
                <a:lnTo>
                  <a:pt x="154" y="1012"/>
                </a:lnTo>
                <a:lnTo>
                  <a:pt x="173" y="1003"/>
                </a:lnTo>
                <a:lnTo>
                  <a:pt x="185" y="996"/>
                </a:lnTo>
                <a:lnTo>
                  <a:pt x="195" y="995"/>
                </a:lnTo>
                <a:lnTo>
                  <a:pt x="201" y="994"/>
                </a:lnTo>
                <a:lnTo>
                  <a:pt x="205" y="998"/>
                </a:lnTo>
                <a:lnTo>
                  <a:pt x="203" y="1004"/>
                </a:lnTo>
                <a:lnTo>
                  <a:pt x="199" y="1014"/>
                </a:lnTo>
                <a:lnTo>
                  <a:pt x="190" y="1023"/>
                </a:lnTo>
                <a:lnTo>
                  <a:pt x="178" y="1035"/>
                </a:lnTo>
                <a:lnTo>
                  <a:pt x="175" y="1047"/>
                </a:lnTo>
                <a:lnTo>
                  <a:pt x="174" y="1052"/>
                </a:lnTo>
                <a:lnTo>
                  <a:pt x="174" y="1059"/>
                </a:lnTo>
                <a:lnTo>
                  <a:pt x="171" y="1065"/>
                </a:lnTo>
                <a:lnTo>
                  <a:pt x="169" y="1072"/>
                </a:lnTo>
                <a:lnTo>
                  <a:pt x="164" y="1073"/>
                </a:lnTo>
                <a:lnTo>
                  <a:pt x="161" y="1074"/>
                </a:lnTo>
                <a:lnTo>
                  <a:pt x="156" y="1072"/>
                </a:lnTo>
                <a:lnTo>
                  <a:pt x="153" y="1068"/>
                </a:lnTo>
                <a:lnTo>
                  <a:pt x="123" y="1066"/>
                </a:lnTo>
                <a:lnTo>
                  <a:pt x="88" y="1114"/>
                </a:lnTo>
                <a:lnTo>
                  <a:pt x="78" y="1122"/>
                </a:lnTo>
                <a:lnTo>
                  <a:pt x="74" y="1130"/>
                </a:lnTo>
                <a:lnTo>
                  <a:pt x="72" y="1133"/>
                </a:lnTo>
                <a:lnTo>
                  <a:pt x="74" y="1137"/>
                </a:lnTo>
                <a:lnTo>
                  <a:pt x="80" y="1142"/>
                </a:lnTo>
                <a:lnTo>
                  <a:pt x="92" y="1141"/>
                </a:lnTo>
                <a:lnTo>
                  <a:pt x="95" y="1142"/>
                </a:lnTo>
                <a:lnTo>
                  <a:pt x="97" y="1146"/>
                </a:lnTo>
                <a:lnTo>
                  <a:pt x="97" y="1151"/>
                </a:lnTo>
                <a:lnTo>
                  <a:pt x="96" y="1159"/>
                </a:lnTo>
                <a:lnTo>
                  <a:pt x="93" y="1160"/>
                </a:lnTo>
                <a:lnTo>
                  <a:pt x="92" y="1163"/>
                </a:lnTo>
                <a:lnTo>
                  <a:pt x="88" y="1168"/>
                </a:lnTo>
                <a:lnTo>
                  <a:pt x="83" y="1172"/>
                </a:lnTo>
                <a:lnTo>
                  <a:pt x="80" y="1174"/>
                </a:lnTo>
                <a:lnTo>
                  <a:pt x="79" y="1176"/>
                </a:lnTo>
                <a:lnTo>
                  <a:pt x="75" y="1176"/>
                </a:lnTo>
                <a:lnTo>
                  <a:pt x="72" y="1178"/>
                </a:lnTo>
                <a:lnTo>
                  <a:pt x="66" y="1180"/>
                </a:lnTo>
                <a:lnTo>
                  <a:pt x="58" y="1182"/>
                </a:lnTo>
                <a:lnTo>
                  <a:pt x="51" y="1184"/>
                </a:lnTo>
                <a:lnTo>
                  <a:pt x="35" y="1191"/>
                </a:lnTo>
                <a:lnTo>
                  <a:pt x="27" y="1203"/>
                </a:lnTo>
                <a:lnTo>
                  <a:pt x="25" y="1209"/>
                </a:lnTo>
                <a:lnTo>
                  <a:pt x="25" y="1219"/>
                </a:lnTo>
                <a:lnTo>
                  <a:pt x="25" y="1228"/>
                </a:lnTo>
                <a:lnTo>
                  <a:pt x="29" y="1240"/>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31" name="Freeform 350"/>
          <p:cNvSpPr>
            <a:spLocks/>
          </p:cNvSpPr>
          <p:nvPr/>
        </p:nvSpPr>
        <p:spPr bwMode="auto">
          <a:xfrm>
            <a:off x="2022475" y="1598613"/>
            <a:ext cx="1692275" cy="1933575"/>
          </a:xfrm>
          <a:custGeom>
            <a:avLst/>
            <a:gdLst>
              <a:gd name="T0" fmla="*/ 2147483647 w 2618"/>
              <a:gd name="T1" fmla="*/ 2147483647 h 2993"/>
              <a:gd name="T2" fmla="*/ 2147483647 w 2618"/>
              <a:gd name="T3" fmla="*/ 2147483647 h 2993"/>
              <a:gd name="T4" fmla="*/ 2147483647 w 2618"/>
              <a:gd name="T5" fmla="*/ 2147483647 h 2993"/>
              <a:gd name="T6" fmla="*/ 2147483647 w 2618"/>
              <a:gd name="T7" fmla="*/ 2147483647 h 2993"/>
              <a:gd name="T8" fmla="*/ 2147483647 w 2618"/>
              <a:gd name="T9" fmla="*/ 2147483647 h 2993"/>
              <a:gd name="T10" fmla="*/ 2147483647 w 2618"/>
              <a:gd name="T11" fmla="*/ 2147483647 h 2993"/>
              <a:gd name="T12" fmla="*/ 2147483647 w 2618"/>
              <a:gd name="T13" fmla="*/ 2147483647 h 2993"/>
              <a:gd name="T14" fmla="*/ 2147483647 w 2618"/>
              <a:gd name="T15" fmla="*/ 2147483647 h 2993"/>
              <a:gd name="T16" fmla="*/ 2147483647 w 2618"/>
              <a:gd name="T17" fmla="*/ 2147483647 h 2993"/>
              <a:gd name="T18" fmla="*/ 2147483647 w 2618"/>
              <a:gd name="T19" fmla="*/ 2147483647 h 2993"/>
              <a:gd name="T20" fmla="*/ 2147483647 w 2618"/>
              <a:gd name="T21" fmla="*/ 2147483647 h 2993"/>
              <a:gd name="T22" fmla="*/ 2147483647 w 2618"/>
              <a:gd name="T23" fmla="*/ 2147483647 h 2993"/>
              <a:gd name="T24" fmla="*/ 2147483647 w 2618"/>
              <a:gd name="T25" fmla="*/ 2147483647 h 2993"/>
              <a:gd name="T26" fmla="*/ 2147483647 w 2618"/>
              <a:gd name="T27" fmla="*/ 2147483647 h 2993"/>
              <a:gd name="T28" fmla="*/ 2147483647 w 2618"/>
              <a:gd name="T29" fmla="*/ 2147483647 h 2993"/>
              <a:gd name="T30" fmla="*/ 2147483647 w 2618"/>
              <a:gd name="T31" fmla="*/ 2147483647 h 2993"/>
              <a:gd name="T32" fmla="*/ 2147483647 w 2618"/>
              <a:gd name="T33" fmla="*/ 2147483647 h 2993"/>
              <a:gd name="T34" fmla="*/ 2147483647 w 2618"/>
              <a:gd name="T35" fmla="*/ 2147483647 h 2993"/>
              <a:gd name="T36" fmla="*/ 2147483647 w 2618"/>
              <a:gd name="T37" fmla="*/ 2147483647 h 2993"/>
              <a:gd name="T38" fmla="*/ 2147483647 w 2618"/>
              <a:gd name="T39" fmla="*/ 2147483647 h 2993"/>
              <a:gd name="T40" fmla="*/ 2147483647 w 2618"/>
              <a:gd name="T41" fmla="*/ 2147483647 h 2993"/>
              <a:gd name="T42" fmla="*/ 2147483647 w 2618"/>
              <a:gd name="T43" fmla="*/ 2147483647 h 2993"/>
              <a:gd name="T44" fmla="*/ 2147483647 w 2618"/>
              <a:gd name="T45" fmla="*/ 2147483647 h 2993"/>
              <a:gd name="T46" fmla="*/ 2147483647 w 2618"/>
              <a:gd name="T47" fmla="*/ 2147483647 h 2993"/>
              <a:gd name="T48" fmla="*/ 2147483647 w 2618"/>
              <a:gd name="T49" fmla="*/ 2147483647 h 2993"/>
              <a:gd name="T50" fmla="*/ 2147483647 w 2618"/>
              <a:gd name="T51" fmla="*/ 2147483647 h 2993"/>
              <a:gd name="T52" fmla="*/ 2147483647 w 2618"/>
              <a:gd name="T53" fmla="*/ 2147483647 h 2993"/>
              <a:gd name="T54" fmla="*/ 2147483647 w 2618"/>
              <a:gd name="T55" fmla="*/ 2147483647 h 2993"/>
              <a:gd name="T56" fmla="*/ 2147483647 w 2618"/>
              <a:gd name="T57" fmla="*/ 2147483647 h 2993"/>
              <a:gd name="T58" fmla="*/ 2147483647 w 2618"/>
              <a:gd name="T59" fmla="*/ 2147483647 h 2993"/>
              <a:gd name="T60" fmla="*/ 2147483647 w 2618"/>
              <a:gd name="T61" fmla="*/ 2147483647 h 2993"/>
              <a:gd name="T62" fmla="*/ 2147483647 w 2618"/>
              <a:gd name="T63" fmla="*/ 2147483647 h 2993"/>
              <a:gd name="T64" fmla="*/ 2147483647 w 2618"/>
              <a:gd name="T65" fmla="*/ 2147483647 h 2993"/>
              <a:gd name="T66" fmla="*/ 2147483647 w 2618"/>
              <a:gd name="T67" fmla="*/ 2147483647 h 2993"/>
              <a:gd name="T68" fmla="*/ 2147483647 w 2618"/>
              <a:gd name="T69" fmla="*/ 2147483647 h 2993"/>
              <a:gd name="T70" fmla="*/ 2147483647 w 2618"/>
              <a:gd name="T71" fmla="*/ 2147483647 h 2993"/>
              <a:gd name="T72" fmla="*/ 2147483647 w 2618"/>
              <a:gd name="T73" fmla="*/ 2147483647 h 2993"/>
              <a:gd name="T74" fmla="*/ 2147483647 w 2618"/>
              <a:gd name="T75" fmla="*/ 2147483647 h 2993"/>
              <a:gd name="T76" fmla="*/ 2147483647 w 2618"/>
              <a:gd name="T77" fmla="*/ 2147483647 h 2993"/>
              <a:gd name="T78" fmla="*/ 2147483647 w 2618"/>
              <a:gd name="T79" fmla="*/ 2147483647 h 2993"/>
              <a:gd name="T80" fmla="*/ 2147483647 w 2618"/>
              <a:gd name="T81" fmla="*/ 2147483647 h 2993"/>
              <a:gd name="T82" fmla="*/ 2147483647 w 2618"/>
              <a:gd name="T83" fmla="*/ 2147483647 h 2993"/>
              <a:gd name="T84" fmla="*/ 2147483647 w 2618"/>
              <a:gd name="T85" fmla="*/ 2147483647 h 2993"/>
              <a:gd name="T86" fmla="*/ 2147483647 w 2618"/>
              <a:gd name="T87" fmla="*/ 2147483647 h 2993"/>
              <a:gd name="T88" fmla="*/ 2147483647 w 2618"/>
              <a:gd name="T89" fmla="*/ 2147483647 h 2993"/>
              <a:gd name="T90" fmla="*/ 2147483647 w 2618"/>
              <a:gd name="T91" fmla="*/ 2147483647 h 2993"/>
              <a:gd name="T92" fmla="*/ 2147483647 w 2618"/>
              <a:gd name="T93" fmla="*/ 2147483647 h 2993"/>
              <a:gd name="T94" fmla="*/ 2147483647 w 2618"/>
              <a:gd name="T95" fmla="*/ 2147483647 h 2993"/>
              <a:gd name="T96" fmla="*/ 2147483647 w 2618"/>
              <a:gd name="T97" fmla="*/ 2147483647 h 2993"/>
              <a:gd name="T98" fmla="*/ 2147483647 w 2618"/>
              <a:gd name="T99" fmla="*/ 2147483647 h 2993"/>
              <a:gd name="T100" fmla="*/ 2147483647 w 2618"/>
              <a:gd name="T101" fmla="*/ 2147483647 h 2993"/>
              <a:gd name="T102" fmla="*/ 2147483647 w 2618"/>
              <a:gd name="T103" fmla="*/ 2147483647 h 2993"/>
              <a:gd name="T104" fmla="*/ 2147483647 w 2618"/>
              <a:gd name="T105" fmla="*/ 2147483647 h 2993"/>
              <a:gd name="T106" fmla="*/ 2147483647 w 2618"/>
              <a:gd name="T107" fmla="*/ 2147483647 h 2993"/>
              <a:gd name="T108" fmla="*/ 2147483647 w 2618"/>
              <a:gd name="T109" fmla="*/ 2147483647 h 2993"/>
              <a:gd name="T110" fmla="*/ 2147483647 w 2618"/>
              <a:gd name="T111" fmla="*/ 2147483647 h 2993"/>
              <a:gd name="T112" fmla="*/ 2147483647 w 2618"/>
              <a:gd name="T113" fmla="*/ 2147483647 h 2993"/>
              <a:gd name="T114" fmla="*/ 2147483647 w 2618"/>
              <a:gd name="T115" fmla="*/ 2147483647 h 2993"/>
              <a:gd name="T116" fmla="*/ 2147483647 w 2618"/>
              <a:gd name="T117" fmla="*/ 2147483647 h 2993"/>
              <a:gd name="T118" fmla="*/ 2147483647 w 2618"/>
              <a:gd name="T119" fmla="*/ 2147483647 h 2993"/>
              <a:gd name="T120" fmla="*/ 2147483647 w 2618"/>
              <a:gd name="T121" fmla="*/ 2147483647 h 2993"/>
              <a:gd name="T122" fmla="*/ 2147483647 w 2618"/>
              <a:gd name="T123" fmla="*/ 2147483647 h 29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18"/>
              <a:gd name="T187" fmla="*/ 0 h 2993"/>
              <a:gd name="T188" fmla="*/ 2618 w 2618"/>
              <a:gd name="T189" fmla="*/ 2993 h 29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18" h="2993">
                <a:moveTo>
                  <a:pt x="0" y="2731"/>
                </a:moveTo>
                <a:lnTo>
                  <a:pt x="4" y="2736"/>
                </a:lnTo>
                <a:lnTo>
                  <a:pt x="13" y="2739"/>
                </a:lnTo>
                <a:lnTo>
                  <a:pt x="25" y="2736"/>
                </a:lnTo>
                <a:lnTo>
                  <a:pt x="42" y="2732"/>
                </a:lnTo>
                <a:lnTo>
                  <a:pt x="53" y="2726"/>
                </a:lnTo>
                <a:lnTo>
                  <a:pt x="63" y="2719"/>
                </a:lnTo>
                <a:lnTo>
                  <a:pt x="74" y="2710"/>
                </a:lnTo>
                <a:lnTo>
                  <a:pt x="84" y="2698"/>
                </a:lnTo>
                <a:lnTo>
                  <a:pt x="111" y="2690"/>
                </a:lnTo>
                <a:lnTo>
                  <a:pt x="111" y="2695"/>
                </a:lnTo>
                <a:lnTo>
                  <a:pt x="109" y="2700"/>
                </a:lnTo>
                <a:lnTo>
                  <a:pt x="107" y="2704"/>
                </a:lnTo>
                <a:lnTo>
                  <a:pt x="104" y="2706"/>
                </a:lnTo>
                <a:lnTo>
                  <a:pt x="103" y="2708"/>
                </a:lnTo>
                <a:lnTo>
                  <a:pt x="96" y="2714"/>
                </a:lnTo>
                <a:lnTo>
                  <a:pt x="95" y="2723"/>
                </a:lnTo>
                <a:lnTo>
                  <a:pt x="94" y="2729"/>
                </a:lnTo>
                <a:lnTo>
                  <a:pt x="97" y="2735"/>
                </a:lnTo>
                <a:lnTo>
                  <a:pt x="99" y="2735"/>
                </a:lnTo>
                <a:lnTo>
                  <a:pt x="100" y="2737"/>
                </a:lnTo>
                <a:lnTo>
                  <a:pt x="99" y="2741"/>
                </a:lnTo>
                <a:lnTo>
                  <a:pt x="99" y="2748"/>
                </a:lnTo>
                <a:lnTo>
                  <a:pt x="95" y="2753"/>
                </a:lnTo>
                <a:lnTo>
                  <a:pt x="92" y="2759"/>
                </a:lnTo>
                <a:lnTo>
                  <a:pt x="90" y="2760"/>
                </a:lnTo>
                <a:lnTo>
                  <a:pt x="88" y="2763"/>
                </a:lnTo>
                <a:lnTo>
                  <a:pt x="84" y="2768"/>
                </a:lnTo>
                <a:lnTo>
                  <a:pt x="78" y="2772"/>
                </a:lnTo>
                <a:lnTo>
                  <a:pt x="74" y="2777"/>
                </a:lnTo>
                <a:lnTo>
                  <a:pt x="72" y="2784"/>
                </a:lnTo>
                <a:lnTo>
                  <a:pt x="76" y="2792"/>
                </a:lnTo>
                <a:lnTo>
                  <a:pt x="87" y="2794"/>
                </a:lnTo>
                <a:lnTo>
                  <a:pt x="94" y="2801"/>
                </a:lnTo>
                <a:lnTo>
                  <a:pt x="95" y="2808"/>
                </a:lnTo>
                <a:lnTo>
                  <a:pt x="94" y="2819"/>
                </a:lnTo>
                <a:lnTo>
                  <a:pt x="88" y="2827"/>
                </a:lnTo>
                <a:lnTo>
                  <a:pt x="84" y="2830"/>
                </a:lnTo>
                <a:lnTo>
                  <a:pt x="82" y="2831"/>
                </a:lnTo>
                <a:lnTo>
                  <a:pt x="76" y="2830"/>
                </a:lnTo>
                <a:lnTo>
                  <a:pt x="72" y="2827"/>
                </a:lnTo>
                <a:lnTo>
                  <a:pt x="68" y="2825"/>
                </a:lnTo>
                <a:lnTo>
                  <a:pt x="66" y="2823"/>
                </a:lnTo>
                <a:lnTo>
                  <a:pt x="60" y="2819"/>
                </a:lnTo>
                <a:lnTo>
                  <a:pt x="53" y="2812"/>
                </a:lnTo>
                <a:lnTo>
                  <a:pt x="47" y="2812"/>
                </a:lnTo>
                <a:lnTo>
                  <a:pt x="42" y="2814"/>
                </a:lnTo>
                <a:lnTo>
                  <a:pt x="39" y="2823"/>
                </a:lnTo>
                <a:lnTo>
                  <a:pt x="35" y="2829"/>
                </a:lnTo>
                <a:lnTo>
                  <a:pt x="34" y="2835"/>
                </a:lnTo>
                <a:lnTo>
                  <a:pt x="33" y="2845"/>
                </a:lnTo>
                <a:lnTo>
                  <a:pt x="34" y="2850"/>
                </a:lnTo>
                <a:lnTo>
                  <a:pt x="41" y="2854"/>
                </a:lnTo>
                <a:lnTo>
                  <a:pt x="39" y="2863"/>
                </a:lnTo>
                <a:lnTo>
                  <a:pt x="41" y="2874"/>
                </a:lnTo>
                <a:lnTo>
                  <a:pt x="45" y="2886"/>
                </a:lnTo>
                <a:lnTo>
                  <a:pt x="54" y="2900"/>
                </a:lnTo>
                <a:lnTo>
                  <a:pt x="55" y="2908"/>
                </a:lnTo>
                <a:lnTo>
                  <a:pt x="60" y="2916"/>
                </a:lnTo>
                <a:lnTo>
                  <a:pt x="67" y="2923"/>
                </a:lnTo>
                <a:lnTo>
                  <a:pt x="76" y="2931"/>
                </a:lnTo>
                <a:lnTo>
                  <a:pt x="86" y="2935"/>
                </a:lnTo>
                <a:lnTo>
                  <a:pt x="99" y="2940"/>
                </a:lnTo>
                <a:lnTo>
                  <a:pt x="113" y="2944"/>
                </a:lnTo>
                <a:lnTo>
                  <a:pt x="131" y="2948"/>
                </a:lnTo>
                <a:lnTo>
                  <a:pt x="135" y="2948"/>
                </a:lnTo>
                <a:lnTo>
                  <a:pt x="140" y="2950"/>
                </a:lnTo>
                <a:lnTo>
                  <a:pt x="146" y="2957"/>
                </a:lnTo>
                <a:lnTo>
                  <a:pt x="148" y="2961"/>
                </a:lnTo>
                <a:lnTo>
                  <a:pt x="150" y="2968"/>
                </a:lnTo>
                <a:lnTo>
                  <a:pt x="153" y="2982"/>
                </a:lnTo>
                <a:lnTo>
                  <a:pt x="210" y="2988"/>
                </a:lnTo>
                <a:lnTo>
                  <a:pt x="226" y="2993"/>
                </a:lnTo>
                <a:lnTo>
                  <a:pt x="235" y="2993"/>
                </a:lnTo>
                <a:lnTo>
                  <a:pt x="246" y="2991"/>
                </a:lnTo>
                <a:lnTo>
                  <a:pt x="254" y="2988"/>
                </a:lnTo>
                <a:lnTo>
                  <a:pt x="260" y="2985"/>
                </a:lnTo>
                <a:lnTo>
                  <a:pt x="262" y="2982"/>
                </a:lnTo>
                <a:lnTo>
                  <a:pt x="264" y="2981"/>
                </a:lnTo>
                <a:lnTo>
                  <a:pt x="268" y="2978"/>
                </a:lnTo>
                <a:lnTo>
                  <a:pt x="271" y="2969"/>
                </a:lnTo>
                <a:lnTo>
                  <a:pt x="277" y="2965"/>
                </a:lnTo>
                <a:lnTo>
                  <a:pt x="287" y="2961"/>
                </a:lnTo>
                <a:lnTo>
                  <a:pt x="301" y="2961"/>
                </a:lnTo>
                <a:lnTo>
                  <a:pt x="304" y="2960"/>
                </a:lnTo>
                <a:lnTo>
                  <a:pt x="308" y="2960"/>
                </a:lnTo>
                <a:lnTo>
                  <a:pt x="316" y="2957"/>
                </a:lnTo>
                <a:lnTo>
                  <a:pt x="322" y="2952"/>
                </a:lnTo>
                <a:lnTo>
                  <a:pt x="330" y="2945"/>
                </a:lnTo>
                <a:lnTo>
                  <a:pt x="369" y="2913"/>
                </a:lnTo>
                <a:lnTo>
                  <a:pt x="387" y="2882"/>
                </a:lnTo>
                <a:lnTo>
                  <a:pt x="395" y="2875"/>
                </a:lnTo>
                <a:lnTo>
                  <a:pt x="402" y="2870"/>
                </a:lnTo>
                <a:lnTo>
                  <a:pt x="407" y="2863"/>
                </a:lnTo>
                <a:lnTo>
                  <a:pt x="411" y="2858"/>
                </a:lnTo>
                <a:lnTo>
                  <a:pt x="423" y="2841"/>
                </a:lnTo>
                <a:lnTo>
                  <a:pt x="432" y="2833"/>
                </a:lnTo>
                <a:lnTo>
                  <a:pt x="444" y="2826"/>
                </a:lnTo>
                <a:lnTo>
                  <a:pt x="449" y="2822"/>
                </a:lnTo>
                <a:lnTo>
                  <a:pt x="453" y="2817"/>
                </a:lnTo>
                <a:lnTo>
                  <a:pt x="456" y="2809"/>
                </a:lnTo>
                <a:lnTo>
                  <a:pt x="456" y="2804"/>
                </a:lnTo>
                <a:lnTo>
                  <a:pt x="456" y="2801"/>
                </a:lnTo>
                <a:lnTo>
                  <a:pt x="456" y="2800"/>
                </a:lnTo>
                <a:lnTo>
                  <a:pt x="457" y="2800"/>
                </a:lnTo>
                <a:lnTo>
                  <a:pt x="459" y="2797"/>
                </a:lnTo>
                <a:lnTo>
                  <a:pt x="465" y="2794"/>
                </a:lnTo>
                <a:lnTo>
                  <a:pt x="476" y="2792"/>
                </a:lnTo>
                <a:lnTo>
                  <a:pt x="493" y="2790"/>
                </a:lnTo>
                <a:lnTo>
                  <a:pt x="497" y="2786"/>
                </a:lnTo>
                <a:lnTo>
                  <a:pt x="504" y="2781"/>
                </a:lnTo>
                <a:lnTo>
                  <a:pt x="513" y="2771"/>
                </a:lnTo>
                <a:lnTo>
                  <a:pt x="518" y="2764"/>
                </a:lnTo>
                <a:lnTo>
                  <a:pt x="526" y="2759"/>
                </a:lnTo>
                <a:lnTo>
                  <a:pt x="526" y="2755"/>
                </a:lnTo>
                <a:lnTo>
                  <a:pt x="526" y="2752"/>
                </a:lnTo>
                <a:lnTo>
                  <a:pt x="526" y="2751"/>
                </a:lnTo>
                <a:lnTo>
                  <a:pt x="527" y="2751"/>
                </a:lnTo>
                <a:lnTo>
                  <a:pt x="527" y="2737"/>
                </a:lnTo>
                <a:lnTo>
                  <a:pt x="526" y="2727"/>
                </a:lnTo>
                <a:lnTo>
                  <a:pt x="526" y="2716"/>
                </a:lnTo>
                <a:lnTo>
                  <a:pt x="523" y="2703"/>
                </a:lnTo>
                <a:lnTo>
                  <a:pt x="522" y="2690"/>
                </a:lnTo>
                <a:lnTo>
                  <a:pt x="508" y="2659"/>
                </a:lnTo>
                <a:lnTo>
                  <a:pt x="509" y="2651"/>
                </a:lnTo>
                <a:lnTo>
                  <a:pt x="513" y="2646"/>
                </a:lnTo>
                <a:lnTo>
                  <a:pt x="518" y="2642"/>
                </a:lnTo>
                <a:lnTo>
                  <a:pt x="527" y="2641"/>
                </a:lnTo>
                <a:lnTo>
                  <a:pt x="531" y="2638"/>
                </a:lnTo>
                <a:lnTo>
                  <a:pt x="537" y="2636"/>
                </a:lnTo>
                <a:lnTo>
                  <a:pt x="538" y="2633"/>
                </a:lnTo>
                <a:lnTo>
                  <a:pt x="541" y="2632"/>
                </a:lnTo>
                <a:lnTo>
                  <a:pt x="546" y="2629"/>
                </a:lnTo>
                <a:lnTo>
                  <a:pt x="555" y="2621"/>
                </a:lnTo>
                <a:lnTo>
                  <a:pt x="567" y="2622"/>
                </a:lnTo>
                <a:lnTo>
                  <a:pt x="571" y="2624"/>
                </a:lnTo>
                <a:lnTo>
                  <a:pt x="576" y="2628"/>
                </a:lnTo>
                <a:lnTo>
                  <a:pt x="582" y="2637"/>
                </a:lnTo>
                <a:lnTo>
                  <a:pt x="580" y="2643"/>
                </a:lnTo>
                <a:lnTo>
                  <a:pt x="576" y="2651"/>
                </a:lnTo>
                <a:lnTo>
                  <a:pt x="570" y="2659"/>
                </a:lnTo>
                <a:lnTo>
                  <a:pt x="563" y="2670"/>
                </a:lnTo>
                <a:lnTo>
                  <a:pt x="570" y="2695"/>
                </a:lnTo>
                <a:lnTo>
                  <a:pt x="563" y="2710"/>
                </a:lnTo>
                <a:lnTo>
                  <a:pt x="562" y="2716"/>
                </a:lnTo>
                <a:lnTo>
                  <a:pt x="563" y="2724"/>
                </a:lnTo>
                <a:lnTo>
                  <a:pt x="563" y="2729"/>
                </a:lnTo>
                <a:lnTo>
                  <a:pt x="566" y="2736"/>
                </a:lnTo>
                <a:lnTo>
                  <a:pt x="568" y="2740"/>
                </a:lnTo>
                <a:lnTo>
                  <a:pt x="574" y="2745"/>
                </a:lnTo>
                <a:lnTo>
                  <a:pt x="582" y="2744"/>
                </a:lnTo>
                <a:lnTo>
                  <a:pt x="590" y="2748"/>
                </a:lnTo>
                <a:lnTo>
                  <a:pt x="598" y="2752"/>
                </a:lnTo>
                <a:lnTo>
                  <a:pt x="607" y="2760"/>
                </a:lnTo>
                <a:lnTo>
                  <a:pt x="620" y="2753"/>
                </a:lnTo>
                <a:lnTo>
                  <a:pt x="636" y="2764"/>
                </a:lnTo>
                <a:lnTo>
                  <a:pt x="636" y="2784"/>
                </a:lnTo>
                <a:lnTo>
                  <a:pt x="639" y="2796"/>
                </a:lnTo>
                <a:lnTo>
                  <a:pt x="645" y="2810"/>
                </a:lnTo>
                <a:lnTo>
                  <a:pt x="670" y="2802"/>
                </a:lnTo>
                <a:lnTo>
                  <a:pt x="673" y="2796"/>
                </a:lnTo>
                <a:lnTo>
                  <a:pt x="677" y="2790"/>
                </a:lnTo>
                <a:lnTo>
                  <a:pt x="677" y="2786"/>
                </a:lnTo>
                <a:lnTo>
                  <a:pt x="678" y="2784"/>
                </a:lnTo>
                <a:lnTo>
                  <a:pt x="681" y="2778"/>
                </a:lnTo>
                <a:lnTo>
                  <a:pt x="684" y="2765"/>
                </a:lnTo>
                <a:lnTo>
                  <a:pt x="685" y="2752"/>
                </a:lnTo>
                <a:lnTo>
                  <a:pt x="682" y="2736"/>
                </a:lnTo>
                <a:lnTo>
                  <a:pt x="680" y="2728"/>
                </a:lnTo>
                <a:lnTo>
                  <a:pt x="678" y="2726"/>
                </a:lnTo>
                <a:lnTo>
                  <a:pt x="678" y="2724"/>
                </a:lnTo>
                <a:lnTo>
                  <a:pt x="678" y="2722"/>
                </a:lnTo>
                <a:lnTo>
                  <a:pt x="673" y="2706"/>
                </a:lnTo>
                <a:lnTo>
                  <a:pt x="666" y="2690"/>
                </a:lnTo>
                <a:lnTo>
                  <a:pt x="661" y="2678"/>
                </a:lnTo>
                <a:lnTo>
                  <a:pt x="660" y="2669"/>
                </a:lnTo>
                <a:lnTo>
                  <a:pt x="661" y="2659"/>
                </a:lnTo>
                <a:lnTo>
                  <a:pt x="666" y="2653"/>
                </a:lnTo>
                <a:lnTo>
                  <a:pt x="681" y="2642"/>
                </a:lnTo>
                <a:lnTo>
                  <a:pt x="680" y="2632"/>
                </a:lnTo>
                <a:lnTo>
                  <a:pt x="682" y="2622"/>
                </a:lnTo>
                <a:lnTo>
                  <a:pt x="687" y="2614"/>
                </a:lnTo>
                <a:lnTo>
                  <a:pt x="698" y="2609"/>
                </a:lnTo>
                <a:lnTo>
                  <a:pt x="722" y="2601"/>
                </a:lnTo>
                <a:lnTo>
                  <a:pt x="723" y="2598"/>
                </a:lnTo>
                <a:lnTo>
                  <a:pt x="726" y="2597"/>
                </a:lnTo>
                <a:lnTo>
                  <a:pt x="727" y="2595"/>
                </a:lnTo>
                <a:lnTo>
                  <a:pt x="730" y="2593"/>
                </a:lnTo>
                <a:lnTo>
                  <a:pt x="731" y="2588"/>
                </a:lnTo>
                <a:lnTo>
                  <a:pt x="731" y="2585"/>
                </a:lnTo>
                <a:lnTo>
                  <a:pt x="731" y="2584"/>
                </a:lnTo>
                <a:lnTo>
                  <a:pt x="732" y="2584"/>
                </a:lnTo>
                <a:lnTo>
                  <a:pt x="731" y="2576"/>
                </a:lnTo>
                <a:lnTo>
                  <a:pt x="730" y="2573"/>
                </a:lnTo>
                <a:lnTo>
                  <a:pt x="730" y="2572"/>
                </a:lnTo>
                <a:lnTo>
                  <a:pt x="730" y="2569"/>
                </a:lnTo>
                <a:lnTo>
                  <a:pt x="727" y="2561"/>
                </a:lnTo>
                <a:lnTo>
                  <a:pt x="725" y="2554"/>
                </a:lnTo>
                <a:lnTo>
                  <a:pt x="718" y="2542"/>
                </a:lnTo>
                <a:lnTo>
                  <a:pt x="717" y="2531"/>
                </a:lnTo>
                <a:lnTo>
                  <a:pt x="715" y="2518"/>
                </a:lnTo>
                <a:lnTo>
                  <a:pt x="718" y="2506"/>
                </a:lnTo>
                <a:lnTo>
                  <a:pt x="725" y="2483"/>
                </a:lnTo>
                <a:lnTo>
                  <a:pt x="726" y="2470"/>
                </a:lnTo>
                <a:lnTo>
                  <a:pt x="726" y="2460"/>
                </a:lnTo>
                <a:lnTo>
                  <a:pt x="721" y="2438"/>
                </a:lnTo>
                <a:lnTo>
                  <a:pt x="710" y="2421"/>
                </a:lnTo>
                <a:lnTo>
                  <a:pt x="718" y="2372"/>
                </a:lnTo>
                <a:lnTo>
                  <a:pt x="755" y="2329"/>
                </a:lnTo>
                <a:lnTo>
                  <a:pt x="743" y="2277"/>
                </a:lnTo>
                <a:lnTo>
                  <a:pt x="695" y="2212"/>
                </a:lnTo>
                <a:lnTo>
                  <a:pt x="694" y="2071"/>
                </a:lnTo>
                <a:lnTo>
                  <a:pt x="677" y="1982"/>
                </a:lnTo>
                <a:lnTo>
                  <a:pt x="682" y="1947"/>
                </a:lnTo>
                <a:lnTo>
                  <a:pt x="684" y="1933"/>
                </a:lnTo>
                <a:lnTo>
                  <a:pt x="686" y="1922"/>
                </a:lnTo>
                <a:lnTo>
                  <a:pt x="686" y="1912"/>
                </a:lnTo>
                <a:lnTo>
                  <a:pt x="687" y="1904"/>
                </a:lnTo>
                <a:lnTo>
                  <a:pt x="687" y="1897"/>
                </a:lnTo>
                <a:lnTo>
                  <a:pt x="689" y="1893"/>
                </a:lnTo>
                <a:lnTo>
                  <a:pt x="695" y="1797"/>
                </a:lnTo>
                <a:lnTo>
                  <a:pt x="713" y="1769"/>
                </a:lnTo>
                <a:lnTo>
                  <a:pt x="730" y="1746"/>
                </a:lnTo>
                <a:lnTo>
                  <a:pt x="736" y="1736"/>
                </a:lnTo>
                <a:lnTo>
                  <a:pt x="744" y="1728"/>
                </a:lnTo>
                <a:lnTo>
                  <a:pt x="756" y="1716"/>
                </a:lnTo>
                <a:lnTo>
                  <a:pt x="762" y="1708"/>
                </a:lnTo>
                <a:lnTo>
                  <a:pt x="769" y="1704"/>
                </a:lnTo>
                <a:lnTo>
                  <a:pt x="787" y="1699"/>
                </a:lnTo>
                <a:lnTo>
                  <a:pt x="795" y="1697"/>
                </a:lnTo>
                <a:lnTo>
                  <a:pt x="803" y="1699"/>
                </a:lnTo>
                <a:lnTo>
                  <a:pt x="867" y="1711"/>
                </a:lnTo>
                <a:lnTo>
                  <a:pt x="873" y="1704"/>
                </a:lnTo>
                <a:lnTo>
                  <a:pt x="878" y="1696"/>
                </a:lnTo>
                <a:lnTo>
                  <a:pt x="878" y="1692"/>
                </a:lnTo>
                <a:lnTo>
                  <a:pt x="879" y="1689"/>
                </a:lnTo>
                <a:lnTo>
                  <a:pt x="882" y="1684"/>
                </a:lnTo>
                <a:lnTo>
                  <a:pt x="887" y="1670"/>
                </a:lnTo>
                <a:lnTo>
                  <a:pt x="891" y="1629"/>
                </a:lnTo>
                <a:lnTo>
                  <a:pt x="878" y="1614"/>
                </a:lnTo>
                <a:lnTo>
                  <a:pt x="867" y="1602"/>
                </a:lnTo>
                <a:lnTo>
                  <a:pt x="858" y="1593"/>
                </a:lnTo>
                <a:lnTo>
                  <a:pt x="853" y="1589"/>
                </a:lnTo>
                <a:lnTo>
                  <a:pt x="845" y="1561"/>
                </a:lnTo>
                <a:lnTo>
                  <a:pt x="845" y="1556"/>
                </a:lnTo>
                <a:lnTo>
                  <a:pt x="848" y="1552"/>
                </a:lnTo>
                <a:lnTo>
                  <a:pt x="857" y="1540"/>
                </a:lnTo>
                <a:lnTo>
                  <a:pt x="869" y="1524"/>
                </a:lnTo>
                <a:lnTo>
                  <a:pt x="886" y="1507"/>
                </a:lnTo>
                <a:lnTo>
                  <a:pt x="900" y="1486"/>
                </a:lnTo>
                <a:lnTo>
                  <a:pt x="908" y="1461"/>
                </a:lnTo>
                <a:lnTo>
                  <a:pt x="918" y="1441"/>
                </a:lnTo>
                <a:lnTo>
                  <a:pt x="924" y="1422"/>
                </a:lnTo>
                <a:lnTo>
                  <a:pt x="932" y="1408"/>
                </a:lnTo>
                <a:lnTo>
                  <a:pt x="937" y="1393"/>
                </a:lnTo>
                <a:lnTo>
                  <a:pt x="943" y="1382"/>
                </a:lnTo>
                <a:lnTo>
                  <a:pt x="947" y="1373"/>
                </a:lnTo>
                <a:lnTo>
                  <a:pt x="952" y="1369"/>
                </a:lnTo>
                <a:lnTo>
                  <a:pt x="952" y="1331"/>
                </a:lnTo>
                <a:lnTo>
                  <a:pt x="953" y="1298"/>
                </a:lnTo>
                <a:lnTo>
                  <a:pt x="953" y="1267"/>
                </a:lnTo>
                <a:lnTo>
                  <a:pt x="956" y="1243"/>
                </a:lnTo>
                <a:lnTo>
                  <a:pt x="956" y="1222"/>
                </a:lnTo>
                <a:lnTo>
                  <a:pt x="959" y="1206"/>
                </a:lnTo>
                <a:lnTo>
                  <a:pt x="959" y="1193"/>
                </a:lnTo>
                <a:lnTo>
                  <a:pt x="961" y="1187"/>
                </a:lnTo>
                <a:lnTo>
                  <a:pt x="961" y="1180"/>
                </a:lnTo>
                <a:lnTo>
                  <a:pt x="965" y="1175"/>
                </a:lnTo>
                <a:lnTo>
                  <a:pt x="976" y="1161"/>
                </a:lnTo>
                <a:lnTo>
                  <a:pt x="982" y="1152"/>
                </a:lnTo>
                <a:lnTo>
                  <a:pt x="993" y="1144"/>
                </a:lnTo>
                <a:lnTo>
                  <a:pt x="1004" y="1135"/>
                </a:lnTo>
                <a:lnTo>
                  <a:pt x="1018" y="1127"/>
                </a:lnTo>
                <a:lnTo>
                  <a:pt x="1031" y="1110"/>
                </a:lnTo>
                <a:lnTo>
                  <a:pt x="1033" y="1053"/>
                </a:lnTo>
                <a:lnTo>
                  <a:pt x="1042" y="1034"/>
                </a:lnTo>
                <a:lnTo>
                  <a:pt x="1084" y="979"/>
                </a:lnTo>
                <a:lnTo>
                  <a:pt x="1084" y="967"/>
                </a:lnTo>
                <a:lnTo>
                  <a:pt x="1084" y="958"/>
                </a:lnTo>
                <a:lnTo>
                  <a:pt x="1083" y="950"/>
                </a:lnTo>
                <a:lnTo>
                  <a:pt x="1083" y="944"/>
                </a:lnTo>
                <a:lnTo>
                  <a:pt x="1080" y="939"/>
                </a:lnTo>
                <a:lnTo>
                  <a:pt x="1080" y="935"/>
                </a:lnTo>
                <a:lnTo>
                  <a:pt x="1083" y="927"/>
                </a:lnTo>
                <a:lnTo>
                  <a:pt x="1088" y="917"/>
                </a:lnTo>
                <a:lnTo>
                  <a:pt x="1098" y="907"/>
                </a:lnTo>
                <a:lnTo>
                  <a:pt x="1107" y="885"/>
                </a:lnTo>
                <a:lnTo>
                  <a:pt x="1107" y="827"/>
                </a:lnTo>
                <a:lnTo>
                  <a:pt x="1125" y="803"/>
                </a:lnTo>
                <a:lnTo>
                  <a:pt x="1133" y="795"/>
                </a:lnTo>
                <a:lnTo>
                  <a:pt x="1144" y="784"/>
                </a:lnTo>
                <a:lnTo>
                  <a:pt x="1153" y="770"/>
                </a:lnTo>
                <a:lnTo>
                  <a:pt x="1164" y="753"/>
                </a:lnTo>
                <a:lnTo>
                  <a:pt x="1162" y="734"/>
                </a:lnTo>
                <a:lnTo>
                  <a:pt x="1165" y="718"/>
                </a:lnTo>
                <a:lnTo>
                  <a:pt x="1168" y="704"/>
                </a:lnTo>
                <a:lnTo>
                  <a:pt x="1174" y="693"/>
                </a:lnTo>
                <a:lnTo>
                  <a:pt x="1186" y="678"/>
                </a:lnTo>
                <a:lnTo>
                  <a:pt x="1191" y="675"/>
                </a:lnTo>
                <a:lnTo>
                  <a:pt x="1198" y="672"/>
                </a:lnTo>
                <a:lnTo>
                  <a:pt x="1210" y="664"/>
                </a:lnTo>
                <a:lnTo>
                  <a:pt x="1221" y="653"/>
                </a:lnTo>
                <a:lnTo>
                  <a:pt x="1231" y="641"/>
                </a:lnTo>
                <a:lnTo>
                  <a:pt x="1264" y="668"/>
                </a:lnTo>
                <a:lnTo>
                  <a:pt x="1268" y="663"/>
                </a:lnTo>
                <a:lnTo>
                  <a:pt x="1273" y="659"/>
                </a:lnTo>
                <a:lnTo>
                  <a:pt x="1273" y="656"/>
                </a:lnTo>
                <a:lnTo>
                  <a:pt x="1273" y="655"/>
                </a:lnTo>
                <a:lnTo>
                  <a:pt x="1275" y="655"/>
                </a:lnTo>
                <a:lnTo>
                  <a:pt x="1277" y="652"/>
                </a:lnTo>
                <a:lnTo>
                  <a:pt x="1281" y="647"/>
                </a:lnTo>
                <a:lnTo>
                  <a:pt x="1281" y="641"/>
                </a:lnTo>
                <a:lnTo>
                  <a:pt x="1281" y="639"/>
                </a:lnTo>
                <a:lnTo>
                  <a:pt x="1281" y="637"/>
                </a:lnTo>
                <a:lnTo>
                  <a:pt x="1283" y="637"/>
                </a:lnTo>
                <a:lnTo>
                  <a:pt x="1284" y="630"/>
                </a:lnTo>
                <a:lnTo>
                  <a:pt x="1284" y="619"/>
                </a:lnTo>
                <a:lnTo>
                  <a:pt x="1285" y="608"/>
                </a:lnTo>
                <a:lnTo>
                  <a:pt x="1285" y="606"/>
                </a:lnTo>
                <a:lnTo>
                  <a:pt x="1285" y="604"/>
                </a:lnTo>
                <a:lnTo>
                  <a:pt x="1287" y="604"/>
                </a:lnTo>
                <a:lnTo>
                  <a:pt x="1289" y="602"/>
                </a:lnTo>
                <a:lnTo>
                  <a:pt x="1293" y="596"/>
                </a:lnTo>
                <a:lnTo>
                  <a:pt x="1296" y="588"/>
                </a:lnTo>
                <a:lnTo>
                  <a:pt x="1300" y="581"/>
                </a:lnTo>
                <a:lnTo>
                  <a:pt x="1300" y="570"/>
                </a:lnTo>
                <a:lnTo>
                  <a:pt x="1301" y="559"/>
                </a:lnTo>
                <a:lnTo>
                  <a:pt x="1301" y="546"/>
                </a:lnTo>
                <a:lnTo>
                  <a:pt x="1301" y="534"/>
                </a:lnTo>
                <a:lnTo>
                  <a:pt x="1315" y="525"/>
                </a:lnTo>
                <a:lnTo>
                  <a:pt x="1328" y="518"/>
                </a:lnTo>
                <a:lnTo>
                  <a:pt x="1358" y="512"/>
                </a:lnTo>
                <a:lnTo>
                  <a:pt x="1390" y="513"/>
                </a:lnTo>
                <a:lnTo>
                  <a:pt x="1407" y="517"/>
                </a:lnTo>
                <a:lnTo>
                  <a:pt x="1426" y="524"/>
                </a:lnTo>
                <a:lnTo>
                  <a:pt x="1439" y="542"/>
                </a:lnTo>
                <a:lnTo>
                  <a:pt x="1453" y="559"/>
                </a:lnTo>
                <a:lnTo>
                  <a:pt x="1468" y="573"/>
                </a:lnTo>
                <a:lnTo>
                  <a:pt x="1485" y="583"/>
                </a:lnTo>
                <a:lnTo>
                  <a:pt x="1512" y="561"/>
                </a:lnTo>
                <a:lnTo>
                  <a:pt x="1496" y="495"/>
                </a:lnTo>
                <a:lnTo>
                  <a:pt x="1501" y="487"/>
                </a:lnTo>
                <a:lnTo>
                  <a:pt x="1506" y="480"/>
                </a:lnTo>
                <a:lnTo>
                  <a:pt x="1508" y="475"/>
                </a:lnTo>
                <a:lnTo>
                  <a:pt x="1510" y="471"/>
                </a:lnTo>
                <a:lnTo>
                  <a:pt x="1516" y="461"/>
                </a:lnTo>
                <a:lnTo>
                  <a:pt x="1516" y="455"/>
                </a:lnTo>
                <a:lnTo>
                  <a:pt x="1517" y="450"/>
                </a:lnTo>
                <a:lnTo>
                  <a:pt x="1520" y="439"/>
                </a:lnTo>
                <a:lnTo>
                  <a:pt x="1521" y="426"/>
                </a:lnTo>
                <a:lnTo>
                  <a:pt x="1522" y="412"/>
                </a:lnTo>
                <a:lnTo>
                  <a:pt x="1547" y="409"/>
                </a:lnTo>
                <a:lnTo>
                  <a:pt x="1570" y="391"/>
                </a:lnTo>
                <a:lnTo>
                  <a:pt x="1611" y="383"/>
                </a:lnTo>
                <a:lnTo>
                  <a:pt x="1611" y="378"/>
                </a:lnTo>
                <a:lnTo>
                  <a:pt x="1612" y="373"/>
                </a:lnTo>
                <a:lnTo>
                  <a:pt x="1615" y="361"/>
                </a:lnTo>
                <a:lnTo>
                  <a:pt x="1615" y="353"/>
                </a:lnTo>
                <a:lnTo>
                  <a:pt x="1616" y="345"/>
                </a:lnTo>
                <a:lnTo>
                  <a:pt x="1616" y="336"/>
                </a:lnTo>
                <a:lnTo>
                  <a:pt x="1617" y="328"/>
                </a:lnTo>
                <a:lnTo>
                  <a:pt x="1662" y="309"/>
                </a:lnTo>
                <a:lnTo>
                  <a:pt x="1669" y="313"/>
                </a:lnTo>
                <a:lnTo>
                  <a:pt x="1678" y="324"/>
                </a:lnTo>
                <a:lnTo>
                  <a:pt x="1689" y="340"/>
                </a:lnTo>
                <a:lnTo>
                  <a:pt x="1701" y="364"/>
                </a:lnTo>
                <a:lnTo>
                  <a:pt x="1707" y="387"/>
                </a:lnTo>
                <a:lnTo>
                  <a:pt x="1718" y="410"/>
                </a:lnTo>
                <a:lnTo>
                  <a:pt x="1729" y="430"/>
                </a:lnTo>
                <a:lnTo>
                  <a:pt x="1742" y="450"/>
                </a:lnTo>
                <a:lnTo>
                  <a:pt x="1755" y="464"/>
                </a:lnTo>
                <a:lnTo>
                  <a:pt x="1772" y="479"/>
                </a:lnTo>
                <a:lnTo>
                  <a:pt x="1789" y="491"/>
                </a:lnTo>
                <a:lnTo>
                  <a:pt x="1809" y="501"/>
                </a:lnTo>
                <a:lnTo>
                  <a:pt x="1817" y="502"/>
                </a:lnTo>
                <a:lnTo>
                  <a:pt x="1826" y="502"/>
                </a:lnTo>
                <a:lnTo>
                  <a:pt x="1834" y="501"/>
                </a:lnTo>
                <a:lnTo>
                  <a:pt x="1845" y="497"/>
                </a:lnTo>
                <a:lnTo>
                  <a:pt x="1853" y="491"/>
                </a:lnTo>
                <a:lnTo>
                  <a:pt x="1863" y="481"/>
                </a:lnTo>
                <a:lnTo>
                  <a:pt x="1873" y="471"/>
                </a:lnTo>
                <a:lnTo>
                  <a:pt x="1883" y="459"/>
                </a:lnTo>
                <a:lnTo>
                  <a:pt x="1886" y="451"/>
                </a:lnTo>
                <a:lnTo>
                  <a:pt x="1897" y="447"/>
                </a:lnTo>
                <a:lnTo>
                  <a:pt x="1911" y="443"/>
                </a:lnTo>
                <a:lnTo>
                  <a:pt x="1932" y="443"/>
                </a:lnTo>
                <a:lnTo>
                  <a:pt x="1939" y="444"/>
                </a:lnTo>
                <a:lnTo>
                  <a:pt x="1947" y="452"/>
                </a:lnTo>
                <a:lnTo>
                  <a:pt x="1955" y="464"/>
                </a:lnTo>
                <a:lnTo>
                  <a:pt x="1963" y="483"/>
                </a:lnTo>
                <a:lnTo>
                  <a:pt x="1971" y="492"/>
                </a:lnTo>
                <a:lnTo>
                  <a:pt x="1980" y="499"/>
                </a:lnTo>
                <a:lnTo>
                  <a:pt x="1988" y="502"/>
                </a:lnTo>
                <a:lnTo>
                  <a:pt x="1998" y="506"/>
                </a:lnTo>
                <a:lnTo>
                  <a:pt x="2008" y="496"/>
                </a:lnTo>
                <a:lnTo>
                  <a:pt x="2010" y="491"/>
                </a:lnTo>
                <a:lnTo>
                  <a:pt x="2012" y="488"/>
                </a:lnTo>
                <a:lnTo>
                  <a:pt x="2014" y="487"/>
                </a:lnTo>
                <a:lnTo>
                  <a:pt x="2020" y="476"/>
                </a:lnTo>
                <a:lnTo>
                  <a:pt x="2021" y="471"/>
                </a:lnTo>
                <a:lnTo>
                  <a:pt x="2024" y="467"/>
                </a:lnTo>
                <a:lnTo>
                  <a:pt x="2028" y="452"/>
                </a:lnTo>
                <a:lnTo>
                  <a:pt x="2037" y="443"/>
                </a:lnTo>
                <a:lnTo>
                  <a:pt x="2050" y="434"/>
                </a:lnTo>
                <a:lnTo>
                  <a:pt x="2069" y="430"/>
                </a:lnTo>
                <a:lnTo>
                  <a:pt x="2071" y="427"/>
                </a:lnTo>
                <a:lnTo>
                  <a:pt x="2071" y="426"/>
                </a:lnTo>
                <a:lnTo>
                  <a:pt x="2072" y="426"/>
                </a:lnTo>
                <a:lnTo>
                  <a:pt x="2075" y="426"/>
                </a:lnTo>
                <a:lnTo>
                  <a:pt x="2078" y="422"/>
                </a:lnTo>
                <a:lnTo>
                  <a:pt x="2082" y="419"/>
                </a:lnTo>
                <a:lnTo>
                  <a:pt x="2082" y="414"/>
                </a:lnTo>
                <a:lnTo>
                  <a:pt x="2082" y="411"/>
                </a:lnTo>
                <a:lnTo>
                  <a:pt x="2082" y="410"/>
                </a:lnTo>
                <a:lnTo>
                  <a:pt x="2083" y="410"/>
                </a:lnTo>
                <a:lnTo>
                  <a:pt x="2083" y="403"/>
                </a:lnTo>
                <a:lnTo>
                  <a:pt x="2084" y="398"/>
                </a:lnTo>
                <a:lnTo>
                  <a:pt x="2080" y="375"/>
                </a:lnTo>
                <a:lnTo>
                  <a:pt x="2079" y="354"/>
                </a:lnTo>
                <a:lnTo>
                  <a:pt x="2080" y="309"/>
                </a:lnTo>
                <a:lnTo>
                  <a:pt x="2083" y="285"/>
                </a:lnTo>
                <a:lnTo>
                  <a:pt x="2088" y="263"/>
                </a:lnTo>
                <a:lnTo>
                  <a:pt x="2094" y="239"/>
                </a:lnTo>
                <a:lnTo>
                  <a:pt x="2103" y="217"/>
                </a:lnTo>
                <a:lnTo>
                  <a:pt x="2148" y="156"/>
                </a:lnTo>
                <a:lnTo>
                  <a:pt x="2194" y="145"/>
                </a:lnTo>
                <a:lnTo>
                  <a:pt x="2205" y="144"/>
                </a:lnTo>
                <a:lnTo>
                  <a:pt x="2215" y="140"/>
                </a:lnTo>
                <a:lnTo>
                  <a:pt x="2217" y="137"/>
                </a:lnTo>
                <a:lnTo>
                  <a:pt x="2219" y="136"/>
                </a:lnTo>
                <a:lnTo>
                  <a:pt x="2225" y="133"/>
                </a:lnTo>
                <a:lnTo>
                  <a:pt x="2226" y="131"/>
                </a:lnTo>
                <a:lnTo>
                  <a:pt x="2229" y="129"/>
                </a:lnTo>
                <a:lnTo>
                  <a:pt x="2234" y="127"/>
                </a:lnTo>
                <a:lnTo>
                  <a:pt x="2239" y="111"/>
                </a:lnTo>
                <a:lnTo>
                  <a:pt x="2248" y="99"/>
                </a:lnTo>
                <a:lnTo>
                  <a:pt x="2254" y="95"/>
                </a:lnTo>
                <a:lnTo>
                  <a:pt x="2262" y="95"/>
                </a:lnTo>
                <a:lnTo>
                  <a:pt x="2272" y="94"/>
                </a:lnTo>
                <a:lnTo>
                  <a:pt x="2283" y="90"/>
                </a:lnTo>
                <a:lnTo>
                  <a:pt x="2293" y="83"/>
                </a:lnTo>
                <a:lnTo>
                  <a:pt x="2307" y="75"/>
                </a:lnTo>
                <a:lnTo>
                  <a:pt x="2321" y="83"/>
                </a:lnTo>
                <a:lnTo>
                  <a:pt x="2326" y="88"/>
                </a:lnTo>
                <a:lnTo>
                  <a:pt x="2332" y="98"/>
                </a:lnTo>
                <a:lnTo>
                  <a:pt x="2334" y="108"/>
                </a:lnTo>
                <a:lnTo>
                  <a:pt x="2337" y="123"/>
                </a:lnTo>
                <a:lnTo>
                  <a:pt x="2338" y="131"/>
                </a:lnTo>
                <a:lnTo>
                  <a:pt x="2342" y="141"/>
                </a:lnTo>
                <a:lnTo>
                  <a:pt x="2348" y="149"/>
                </a:lnTo>
                <a:lnTo>
                  <a:pt x="2357" y="158"/>
                </a:lnTo>
                <a:lnTo>
                  <a:pt x="2366" y="165"/>
                </a:lnTo>
                <a:lnTo>
                  <a:pt x="2379" y="173"/>
                </a:lnTo>
                <a:lnTo>
                  <a:pt x="2412" y="186"/>
                </a:lnTo>
                <a:lnTo>
                  <a:pt x="2419" y="188"/>
                </a:lnTo>
                <a:lnTo>
                  <a:pt x="2424" y="193"/>
                </a:lnTo>
                <a:lnTo>
                  <a:pt x="2428" y="198"/>
                </a:lnTo>
                <a:lnTo>
                  <a:pt x="2432" y="207"/>
                </a:lnTo>
                <a:lnTo>
                  <a:pt x="2434" y="215"/>
                </a:lnTo>
                <a:lnTo>
                  <a:pt x="2434" y="227"/>
                </a:lnTo>
                <a:lnTo>
                  <a:pt x="2432" y="239"/>
                </a:lnTo>
                <a:lnTo>
                  <a:pt x="2431" y="254"/>
                </a:lnTo>
                <a:lnTo>
                  <a:pt x="2424" y="272"/>
                </a:lnTo>
                <a:lnTo>
                  <a:pt x="2420" y="292"/>
                </a:lnTo>
                <a:lnTo>
                  <a:pt x="2419" y="313"/>
                </a:lnTo>
                <a:lnTo>
                  <a:pt x="2420" y="336"/>
                </a:lnTo>
                <a:lnTo>
                  <a:pt x="2423" y="356"/>
                </a:lnTo>
                <a:lnTo>
                  <a:pt x="2428" y="373"/>
                </a:lnTo>
                <a:lnTo>
                  <a:pt x="2434" y="368"/>
                </a:lnTo>
                <a:lnTo>
                  <a:pt x="2443" y="357"/>
                </a:lnTo>
                <a:lnTo>
                  <a:pt x="2452" y="341"/>
                </a:lnTo>
                <a:lnTo>
                  <a:pt x="2465" y="321"/>
                </a:lnTo>
                <a:lnTo>
                  <a:pt x="2472" y="307"/>
                </a:lnTo>
                <a:lnTo>
                  <a:pt x="2484" y="296"/>
                </a:lnTo>
                <a:lnTo>
                  <a:pt x="2498" y="287"/>
                </a:lnTo>
                <a:lnTo>
                  <a:pt x="2517" y="280"/>
                </a:lnTo>
                <a:lnTo>
                  <a:pt x="2522" y="276"/>
                </a:lnTo>
                <a:lnTo>
                  <a:pt x="2528" y="274"/>
                </a:lnTo>
                <a:lnTo>
                  <a:pt x="2530" y="268"/>
                </a:lnTo>
                <a:lnTo>
                  <a:pt x="2532" y="266"/>
                </a:lnTo>
                <a:lnTo>
                  <a:pt x="2534" y="264"/>
                </a:lnTo>
                <a:lnTo>
                  <a:pt x="2535" y="254"/>
                </a:lnTo>
                <a:lnTo>
                  <a:pt x="2534" y="251"/>
                </a:lnTo>
                <a:lnTo>
                  <a:pt x="2534" y="250"/>
                </a:lnTo>
                <a:lnTo>
                  <a:pt x="2534" y="247"/>
                </a:lnTo>
                <a:lnTo>
                  <a:pt x="2533" y="242"/>
                </a:lnTo>
                <a:lnTo>
                  <a:pt x="2542" y="223"/>
                </a:lnTo>
                <a:lnTo>
                  <a:pt x="2551" y="226"/>
                </a:lnTo>
                <a:lnTo>
                  <a:pt x="2562" y="230"/>
                </a:lnTo>
                <a:lnTo>
                  <a:pt x="2570" y="231"/>
                </a:lnTo>
                <a:lnTo>
                  <a:pt x="2578" y="234"/>
                </a:lnTo>
                <a:lnTo>
                  <a:pt x="2583" y="234"/>
                </a:lnTo>
                <a:lnTo>
                  <a:pt x="2588" y="234"/>
                </a:lnTo>
                <a:lnTo>
                  <a:pt x="2592" y="231"/>
                </a:lnTo>
                <a:lnTo>
                  <a:pt x="2592" y="230"/>
                </a:lnTo>
                <a:lnTo>
                  <a:pt x="2594" y="230"/>
                </a:lnTo>
                <a:lnTo>
                  <a:pt x="2596" y="230"/>
                </a:lnTo>
                <a:lnTo>
                  <a:pt x="2596" y="226"/>
                </a:lnTo>
                <a:lnTo>
                  <a:pt x="2598" y="223"/>
                </a:lnTo>
                <a:lnTo>
                  <a:pt x="2600" y="218"/>
                </a:lnTo>
                <a:lnTo>
                  <a:pt x="2600" y="214"/>
                </a:lnTo>
                <a:lnTo>
                  <a:pt x="2602" y="211"/>
                </a:lnTo>
                <a:lnTo>
                  <a:pt x="2604" y="206"/>
                </a:lnTo>
                <a:lnTo>
                  <a:pt x="2606" y="190"/>
                </a:lnTo>
                <a:lnTo>
                  <a:pt x="2606" y="173"/>
                </a:lnTo>
                <a:lnTo>
                  <a:pt x="2575" y="164"/>
                </a:lnTo>
                <a:lnTo>
                  <a:pt x="2561" y="158"/>
                </a:lnTo>
                <a:lnTo>
                  <a:pt x="2555" y="158"/>
                </a:lnTo>
                <a:lnTo>
                  <a:pt x="2553" y="161"/>
                </a:lnTo>
                <a:lnTo>
                  <a:pt x="2550" y="168"/>
                </a:lnTo>
                <a:lnTo>
                  <a:pt x="2550" y="184"/>
                </a:lnTo>
                <a:lnTo>
                  <a:pt x="2509" y="193"/>
                </a:lnTo>
                <a:lnTo>
                  <a:pt x="2501" y="192"/>
                </a:lnTo>
                <a:lnTo>
                  <a:pt x="2497" y="190"/>
                </a:lnTo>
                <a:lnTo>
                  <a:pt x="2494" y="186"/>
                </a:lnTo>
                <a:lnTo>
                  <a:pt x="2496" y="180"/>
                </a:lnTo>
                <a:lnTo>
                  <a:pt x="2494" y="168"/>
                </a:lnTo>
                <a:lnTo>
                  <a:pt x="2494" y="161"/>
                </a:lnTo>
                <a:lnTo>
                  <a:pt x="2494" y="157"/>
                </a:lnTo>
                <a:lnTo>
                  <a:pt x="2494" y="156"/>
                </a:lnTo>
                <a:lnTo>
                  <a:pt x="2471" y="150"/>
                </a:lnTo>
                <a:lnTo>
                  <a:pt x="2485" y="136"/>
                </a:lnTo>
                <a:lnTo>
                  <a:pt x="2481" y="131"/>
                </a:lnTo>
                <a:lnTo>
                  <a:pt x="2476" y="125"/>
                </a:lnTo>
                <a:lnTo>
                  <a:pt x="2471" y="121"/>
                </a:lnTo>
                <a:lnTo>
                  <a:pt x="2465" y="119"/>
                </a:lnTo>
                <a:lnTo>
                  <a:pt x="2453" y="113"/>
                </a:lnTo>
                <a:lnTo>
                  <a:pt x="2402" y="61"/>
                </a:lnTo>
                <a:lnTo>
                  <a:pt x="2406" y="58"/>
                </a:lnTo>
                <a:lnTo>
                  <a:pt x="2415" y="58"/>
                </a:lnTo>
                <a:lnTo>
                  <a:pt x="2427" y="58"/>
                </a:lnTo>
                <a:lnTo>
                  <a:pt x="2443" y="62"/>
                </a:lnTo>
                <a:lnTo>
                  <a:pt x="2452" y="63"/>
                </a:lnTo>
                <a:lnTo>
                  <a:pt x="2459" y="64"/>
                </a:lnTo>
                <a:lnTo>
                  <a:pt x="2468" y="68"/>
                </a:lnTo>
                <a:lnTo>
                  <a:pt x="2488" y="76"/>
                </a:lnTo>
                <a:lnTo>
                  <a:pt x="2500" y="82"/>
                </a:lnTo>
                <a:lnTo>
                  <a:pt x="2514" y="90"/>
                </a:lnTo>
                <a:lnTo>
                  <a:pt x="2520" y="88"/>
                </a:lnTo>
                <a:lnTo>
                  <a:pt x="2525" y="86"/>
                </a:lnTo>
                <a:lnTo>
                  <a:pt x="2528" y="82"/>
                </a:lnTo>
                <a:lnTo>
                  <a:pt x="2529" y="76"/>
                </a:lnTo>
                <a:lnTo>
                  <a:pt x="2541" y="74"/>
                </a:lnTo>
                <a:lnTo>
                  <a:pt x="2561" y="75"/>
                </a:lnTo>
                <a:lnTo>
                  <a:pt x="2566" y="59"/>
                </a:lnTo>
                <a:lnTo>
                  <a:pt x="2570" y="50"/>
                </a:lnTo>
                <a:lnTo>
                  <a:pt x="2575" y="46"/>
                </a:lnTo>
                <a:lnTo>
                  <a:pt x="2590" y="42"/>
                </a:lnTo>
                <a:lnTo>
                  <a:pt x="2595" y="41"/>
                </a:lnTo>
                <a:lnTo>
                  <a:pt x="2600" y="41"/>
                </a:lnTo>
                <a:lnTo>
                  <a:pt x="2604" y="38"/>
                </a:lnTo>
                <a:lnTo>
                  <a:pt x="2610" y="37"/>
                </a:lnTo>
                <a:lnTo>
                  <a:pt x="2610" y="34"/>
                </a:lnTo>
                <a:lnTo>
                  <a:pt x="2610" y="33"/>
                </a:lnTo>
                <a:lnTo>
                  <a:pt x="2611" y="33"/>
                </a:lnTo>
                <a:lnTo>
                  <a:pt x="2614" y="30"/>
                </a:lnTo>
                <a:lnTo>
                  <a:pt x="2614" y="27"/>
                </a:lnTo>
                <a:lnTo>
                  <a:pt x="2614" y="26"/>
                </a:lnTo>
                <a:lnTo>
                  <a:pt x="2615" y="26"/>
                </a:lnTo>
                <a:lnTo>
                  <a:pt x="2618" y="23"/>
                </a:lnTo>
                <a:lnTo>
                  <a:pt x="2611" y="21"/>
                </a:lnTo>
                <a:lnTo>
                  <a:pt x="2608" y="18"/>
                </a:lnTo>
                <a:lnTo>
                  <a:pt x="2608" y="17"/>
                </a:lnTo>
                <a:lnTo>
                  <a:pt x="2607" y="13"/>
                </a:lnTo>
                <a:lnTo>
                  <a:pt x="2608" y="9"/>
                </a:lnTo>
                <a:lnTo>
                  <a:pt x="2612" y="0"/>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32" name="Freeform 351"/>
          <p:cNvSpPr>
            <a:spLocks/>
          </p:cNvSpPr>
          <p:nvPr/>
        </p:nvSpPr>
        <p:spPr bwMode="auto">
          <a:xfrm>
            <a:off x="3314700" y="1449388"/>
            <a:ext cx="395288" cy="207962"/>
          </a:xfrm>
          <a:custGeom>
            <a:avLst/>
            <a:gdLst>
              <a:gd name="T0" fmla="*/ 2147483647 w 612"/>
              <a:gd name="T1" fmla="*/ 2147483647 h 319"/>
              <a:gd name="T2" fmla="*/ 2147483647 w 612"/>
              <a:gd name="T3" fmla="*/ 2147483647 h 319"/>
              <a:gd name="T4" fmla="*/ 2147483647 w 612"/>
              <a:gd name="T5" fmla="*/ 2147483647 h 319"/>
              <a:gd name="T6" fmla="*/ 2147483647 w 612"/>
              <a:gd name="T7" fmla="*/ 2147483647 h 319"/>
              <a:gd name="T8" fmla="*/ 2147483647 w 612"/>
              <a:gd name="T9" fmla="*/ 2147483647 h 319"/>
              <a:gd name="T10" fmla="*/ 2147483647 w 612"/>
              <a:gd name="T11" fmla="*/ 2147483647 h 319"/>
              <a:gd name="T12" fmla="*/ 2147483647 w 612"/>
              <a:gd name="T13" fmla="*/ 2147483647 h 319"/>
              <a:gd name="T14" fmla="*/ 2147483647 w 612"/>
              <a:gd name="T15" fmla="*/ 2147483647 h 319"/>
              <a:gd name="T16" fmla="*/ 2147483647 w 612"/>
              <a:gd name="T17" fmla="*/ 2147483647 h 319"/>
              <a:gd name="T18" fmla="*/ 2147483647 w 612"/>
              <a:gd name="T19" fmla="*/ 2147483647 h 319"/>
              <a:gd name="T20" fmla="*/ 2147483647 w 612"/>
              <a:gd name="T21" fmla="*/ 2147483647 h 319"/>
              <a:gd name="T22" fmla="*/ 2147483647 w 612"/>
              <a:gd name="T23" fmla="*/ 2147483647 h 319"/>
              <a:gd name="T24" fmla="*/ 2147483647 w 612"/>
              <a:gd name="T25" fmla="*/ 2147483647 h 319"/>
              <a:gd name="T26" fmla="*/ 2147483647 w 612"/>
              <a:gd name="T27" fmla="*/ 2147483647 h 319"/>
              <a:gd name="T28" fmla="*/ 2147483647 w 612"/>
              <a:gd name="T29" fmla="*/ 2147483647 h 319"/>
              <a:gd name="T30" fmla="*/ 2147483647 w 612"/>
              <a:gd name="T31" fmla="*/ 2147483647 h 319"/>
              <a:gd name="T32" fmla="*/ 2147483647 w 612"/>
              <a:gd name="T33" fmla="*/ 2147483647 h 319"/>
              <a:gd name="T34" fmla="*/ 2147483647 w 612"/>
              <a:gd name="T35" fmla="*/ 2147483647 h 319"/>
              <a:gd name="T36" fmla="*/ 2147483647 w 612"/>
              <a:gd name="T37" fmla="*/ 2147483647 h 319"/>
              <a:gd name="T38" fmla="*/ 2147483647 w 612"/>
              <a:gd name="T39" fmla="*/ 2147483647 h 319"/>
              <a:gd name="T40" fmla="*/ 2147483647 w 612"/>
              <a:gd name="T41" fmla="*/ 2147483647 h 319"/>
              <a:gd name="T42" fmla="*/ 2147483647 w 612"/>
              <a:gd name="T43" fmla="*/ 2147483647 h 319"/>
              <a:gd name="T44" fmla="*/ 2147483647 w 612"/>
              <a:gd name="T45" fmla="*/ 2147483647 h 319"/>
              <a:gd name="T46" fmla="*/ 2147483647 w 612"/>
              <a:gd name="T47" fmla="*/ 0 h 319"/>
              <a:gd name="T48" fmla="*/ 2147483647 w 612"/>
              <a:gd name="T49" fmla="*/ 2147483647 h 319"/>
              <a:gd name="T50" fmla="*/ 2147483647 w 612"/>
              <a:gd name="T51" fmla="*/ 2147483647 h 319"/>
              <a:gd name="T52" fmla="*/ 2147483647 w 612"/>
              <a:gd name="T53" fmla="*/ 2147483647 h 319"/>
              <a:gd name="T54" fmla="*/ 2147483647 w 612"/>
              <a:gd name="T55" fmla="*/ 2147483647 h 319"/>
              <a:gd name="T56" fmla="*/ 2147483647 w 612"/>
              <a:gd name="T57" fmla="*/ 2147483647 h 319"/>
              <a:gd name="T58" fmla="*/ 2147483647 w 612"/>
              <a:gd name="T59" fmla="*/ 2147483647 h 319"/>
              <a:gd name="T60" fmla="*/ 2147483647 w 612"/>
              <a:gd name="T61" fmla="*/ 2147483647 h 319"/>
              <a:gd name="T62" fmla="*/ 2147483647 w 612"/>
              <a:gd name="T63" fmla="*/ 2147483647 h 319"/>
              <a:gd name="T64" fmla="*/ 2147483647 w 612"/>
              <a:gd name="T65" fmla="*/ 2147483647 h 319"/>
              <a:gd name="T66" fmla="*/ 2147483647 w 612"/>
              <a:gd name="T67" fmla="*/ 2147483647 h 319"/>
              <a:gd name="T68" fmla="*/ 2147483647 w 612"/>
              <a:gd name="T69" fmla="*/ 2147483647 h 319"/>
              <a:gd name="T70" fmla="*/ 2147483647 w 612"/>
              <a:gd name="T71" fmla="*/ 2147483647 h 319"/>
              <a:gd name="T72" fmla="*/ 2147483647 w 612"/>
              <a:gd name="T73" fmla="*/ 2147483647 h 319"/>
              <a:gd name="T74" fmla="*/ 2147483647 w 612"/>
              <a:gd name="T75" fmla="*/ 2147483647 h 319"/>
              <a:gd name="T76" fmla="*/ 2147483647 w 612"/>
              <a:gd name="T77" fmla="*/ 2147483647 h 319"/>
              <a:gd name="T78" fmla="*/ 2147483647 w 612"/>
              <a:gd name="T79" fmla="*/ 2147483647 h 319"/>
              <a:gd name="T80" fmla="*/ 2147483647 w 612"/>
              <a:gd name="T81" fmla="*/ 2147483647 h 319"/>
              <a:gd name="T82" fmla="*/ 2147483647 w 612"/>
              <a:gd name="T83" fmla="*/ 2147483647 h 319"/>
              <a:gd name="T84" fmla="*/ 2147483647 w 612"/>
              <a:gd name="T85" fmla="*/ 2147483647 h 319"/>
              <a:gd name="T86" fmla="*/ 2147483647 w 612"/>
              <a:gd name="T87" fmla="*/ 2147483647 h 319"/>
              <a:gd name="T88" fmla="*/ 2147483647 w 612"/>
              <a:gd name="T89" fmla="*/ 2147483647 h 319"/>
              <a:gd name="T90" fmla="*/ 2147483647 w 612"/>
              <a:gd name="T91" fmla="*/ 2147483647 h 319"/>
              <a:gd name="T92" fmla="*/ 2147483647 w 612"/>
              <a:gd name="T93" fmla="*/ 2147483647 h 319"/>
              <a:gd name="T94" fmla="*/ 2147483647 w 612"/>
              <a:gd name="T95" fmla="*/ 2147483647 h 319"/>
              <a:gd name="T96" fmla="*/ 2147483647 w 612"/>
              <a:gd name="T97" fmla="*/ 2147483647 h 319"/>
              <a:gd name="T98" fmla="*/ 2147483647 w 612"/>
              <a:gd name="T99" fmla="*/ 2147483647 h 319"/>
              <a:gd name="T100" fmla="*/ 2147483647 w 612"/>
              <a:gd name="T101" fmla="*/ 2147483647 h 319"/>
              <a:gd name="T102" fmla="*/ 2147483647 w 612"/>
              <a:gd name="T103" fmla="*/ 2147483647 h 319"/>
              <a:gd name="T104" fmla="*/ 2147483647 w 612"/>
              <a:gd name="T105" fmla="*/ 2147483647 h 319"/>
              <a:gd name="T106" fmla="*/ 2147483647 w 612"/>
              <a:gd name="T107" fmla="*/ 2147483647 h 3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12"/>
              <a:gd name="T163" fmla="*/ 0 h 319"/>
              <a:gd name="T164" fmla="*/ 612 w 612"/>
              <a:gd name="T165" fmla="*/ 319 h 3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12" h="319">
                <a:moveTo>
                  <a:pt x="612" y="231"/>
                </a:moveTo>
                <a:lnTo>
                  <a:pt x="608" y="202"/>
                </a:lnTo>
                <a:lnTo>
                  <a:pt x="594" y="174"/>
                </a:lnTo>
                <a:lnTo>
                  <a:pt x="588" y="170"/>
                </a:lnTo>
                <a:lnTo>
                  <a:pt x="584" y="168"/>
                </a:lnTo>
                <a:lnTo>
                  <a:pt x="574" y="167"/>
                </a:lnTo>
                <a:lnTo>
                  <a:pt x="561" y="168"/>
                </a:lnTo>
                <a:lnTo>
                  <a:pt x="553" y="170"/>
                </a:lnTo>
                <a:lnTo>
                  <a:pt x="546" y="174"/>
                </a:lnTo>
                <a:lnTo>
                  <a:pt x="537" y="175"/>
                </a:lnTo>
                <a:lnTo>
                  <a:pt x="530" y="175"/>
                </a:lnTo>
                <a:lnTo>
                  <a:pt x="526" y="172"/>
                </a:lnTo>
                <a:lnTo>
                  <a:pt x="528" y="168"/>
                </a:lnTo>
                <a:lnTo>
                  <a:pt x="532" y="151"/>
                </a:lnTo>
                <a:lnTo>
                  <a:pt x="535" y="139"/>
                </a:lnTo>
                <a:lnTo>
                  <a:pt x="522" y="127"/>
                </a:lnTo>
                <a:lnTo>
                  <a:pt x="509" y="123"/>
                </a:lnTo>
                <a:lnTo>
                  <a:pt x="500" y="125"/>
                </a:lnTo>
                <a:lnTo>
                  <a:pt x="493" y="126"/>
                </a:lnTo>
                <a:lnTo>
                  <a:pt x="488" y="126"/>
                </a:lnTo>
                <a:lnTo>
                  <a:pt x="485" y="127"/>
                </a:lnTo>
                <a:lnTo>
                  <a:pt x="468" y="121"/>
                </a:lnTo>
                <a:lnTo>
                  <a:pt x="461" y="117"/>
                </a:lnTo>
                <a:lnTo>
                  <a:pt x="457" y="113"/>
                </a:lnTo>
                <a:lnTo>
                  <a:pt x="453" y="106"/>
                </a:lnTo>
                <a:lnTo>
                  <a:pt x="452" y="101"/>
                </a:lnTo>
                <a:lnTo>
                  <a:pt x="451" y="94"/>
                </a:lnTo>
                <a:lnTo>
                  <a:pt x="452" y="88"/>
                </a:lnTo>
                <a:lnTo>
                  <a:pt x="451" y="73"/>
                </a:lnTo>
                <a:lnTo>
                  <a:pt x="450" y="64"/>
                </a:lnTo>
                <a:lnTo>
                  <a:pt x="446" y="55"/>
                </a:lnTo>
                <a:lnTo>
                  <a:pt x="440" y="49"/>
                </a:lnTo>
                <a:lnTo>
                  <a:pt x="428" y="44"/>
                </a:lnTo>
                <a:lnTo>
                  <a:pt x="423" y="52"/>
                </a:lnTo>
                <a:lnTo>
                  <a:pt x="416" y="63"/>
                </a:lnTo>
                <a:lnTo>
                  <a:pt x="407" y="73"/>
                </a:lnTo>
                <a:lnTo>
                  <a:pt x="395" y="85"/>
                </a:lnTo>
                <a:lnTo>
                  <a:pt x="386" y="94"/>
                </a:lnTo>
                <a:lnTo>
                  <a:pt x="378" y="112"/>
                </a:lnTo>
                <a:lnTo>
                  <a:pt x="370" y="135"/>
                </a:lnTo>
                <a:lnTo>
                  <a:pt x="364" y="166"/>
                </a:lnTo>
                <a:lnTo>
                  <a:pt x="358" y="176"/>
                </a:lnTo>
                <a:lnTo>
                  <a:pt x="356" y="178"/>
                </a:lnTo>
                <a:lnTo>
                  <a:pt x="354" y="180"/>
                </a:lnTo>
                <a:lnTo>
                  <a:pt x="350" y="186"/>
                </a:lnTo>
                <a:lnTo>
                  <a:pt x="344" y="188"/>
                </a:lnTo>
                <a:lnTo>
                  <a:pt x="338" y="192"/>
                </a:lnTo>
                <a:lnTo>
                  <a:pt x="325" y="198"/>
                </a:lnTo>
                <a:lnTo>
                  <a:pt x="328" y="166"/>
                </a:lnTo>
                <a:lnTo>
                  <a:pt x="329" y="155"/>
                </a:lnTo>
                <a:lnTo>
                  <a:pt x="330" y="147"/>
                </a:lnTo>
                <a:lnTo>
                  <a:pt x="329" y="141"/>
                </a:lnTo>
                <a:lnTo>
                  <a:pt x="325" y="137"/>
                </a:lnTo>
                <a:lnTo>
                  <a:pt x="313" y="133"/>
                </a:lnTo>
                <a:lnTo>
                  <a:pt x="330" y="104"/>
                </a:lnTo>
                <a:lnTo>
                  <a:pt x="341" y="100"/>
                </a:lnTo>
                <a:lnTo>
                  <a:pt x="350" y="94"/>
                </a:lnTo>
                <a:lnTo>
                  <a:pt x="357" y="86"/>
                </a:lnTo>
                <a:lnTo>
                  <a:pt x="358" y="81"/>
                </a:lnTo>
                <a:lnTo>
                  <a:pt x="361" y="77"/>
                </a:lnTo>
                <a:lnTo>
                  <a:pt x="361" y="64"/>
                </a:lnTo>
                <a:lnTo>
                  <a:pt x="362" y="55"/>
                </a:lnTo>
                <a:lnTo>
                  <a:pt x="365" y="43"/>
                </a:lnTo>
                <a:lnTo>
                  <a:pt x="365" y="36"/>
                </a:lnTo>
                <a:lnTo>
                  <a:pt x="364" y="31"/>
                </a:lnTo>
                <a:lnTo>
                  <a:pt x="361" y="26"/>
                </a:lnTo>
                <a:lnTo>
                  <a:pt x="357" y="22"/>
                </a:lnTo>
                <a:lnTo>
                  <a:pt x="350" y="16"/>
                </a:lnTo>
                <a:lnTo>
                  <a:pt x="346" y="15"/>
                </a:lnTo>
                <a:lnTo>
                  <a:pt x="340" y="18"/>
                </a:lnTo>
                <a:lnTo>
                  <a:pt x="319" y="22"/>
                </a:lnTo>
                <a:lnTo>
                  <a:pt x="297" y="0"/>
                </a:lnTo>
                <a:lnTo>
                  <a:pt x="295" y="6"/>
                </a:lnTo>
                <a:lnTo>
                  <a:pt x="289" y="12"/>
                </a:lnTo>
                <a:lnTo>
                  <a:pt x="279" y="20"/>
                </a:lnTo>
                <a:lnTo>
                  <a:pt x="266" y="30"/>
                </a:lnTo>
                <a:lnTo>
                  <a:pt x="256" y="35"/>
                </a:lnTo>
                <a:lnTo>
                  <a:pt x="250" y="40"/>
                </a:lnTo>
                <a:lnTo>
                  <a:pt x="246" y="47"/>
                </a:lnTo>
                <a:lnTo>
                  <a:pt x="247" y="55"/>
                </a:lnTo>
                <a:lnTo>
                  <a:pt x="248" y="60"/>
                </a:lnTo>
                <a:lnTo>
                  <a:pt x="252" y="67"/>
                </a:lnTo>
                <a:lnTo>
                  <a:pt x="260" y="76"/>
                </a:lnTo>
                <a:lnTo>
                  <a:pt x="263" y="81"/>
                </a:lnTo>
                <a:lnTo>
                  <a:pt x="264" y="86"/>
                </a:lnTo>
                <a:lnTo>
                  <a:pt x="263" y="92"/>
                </a:lnTo>
                <a:lnTo>
                  <a:pt x="260" y="97"/>
                </a:lnTo>
                <a:lnTo>
                  <a:pt x="252" y="110"/>
                </a:lnTo>
                <a:lnTo>
                  <a:pt x="237" y="122"/>
                </a:lnTo>
                <a:lnTo>
                  <a:pt x="225" y="135"/>
                </a:lnTo>
                <a:lnTo>
                  <a:pt x="221" y="151"/>
                </a:lnTo>
                <a:lnTo>
                  <a:pt x="219" y="162"/>
                </a:lnTo>
                <a:lnTo>
                  <a:pt x="217" y="172"/>
                </a:lnTo>
                <a:lnTo>
                  <a:pt x="211" y="180"/>
                </a:lnTo>
                <a:lnTo>
                  <a:pt x="205" y="188"/>
                </a:lnTo>
                <a:lnTo>
                  <a:pt x="186" y="158"/>
                </a:lnTo>
                <a:lnTo>
                  <a:pt x="196" y="133"/>
                </a:lnTo>
                <a:lnTo>
                  <a:pt x="203" y="110"/>
                </a:lnTo>
                <a:lnTo>
                  <a:pt x="207" y="88"/>
                </a:lnTo>
                <a:lnTo>
                  <a:pt x="211" y="68"/>
                </a:lnTo>
                <a:lnTo>
                  <a:pt x="210" y="56"/>
                </a:lnTo>
                <a:lnTo>
                  <a:pt x="209" y="51"/>
                </a:lnTo>
                <a:lnTo>
                  <a:pt x="209" y="48"/>
                </a:lnTo>
                <a:lnTo>
                  <a:pt x="205" y="41"/>
                </a:lnTo>
                <a:lnTo>
                  <a:pt x="199" y="40"/>
                </a:lnTo>
                <a:lnTo>
                  <a:pt x="186" y="43"/>
                </a:lnTo>
                <a:lnTo>
                  <a:pt x="182" y="56"/>
                </a:lnTo>
                <a:lnTo>
                  <a:pt x="176" y="72"/>
                </a:lnTo>
                <a:lnTo>
                  <a:pt x="164" y="85"/>
                </a:lnTo>
                <a:lnTo>
                  <a:pt x="156" y="92"/>
                </a:lnTo>
                <a:lnTo>
                  <a:pt x="149" y="100"/>
                </a:lnTo>
                <a:lnTo>
                  <a:pt x="131" y="112"/>
                </a:lnTo>
                <a:lnTo>
                  <a:pt x="123" y="119"/>
                </a:lnTo>
                <a:lnTo>
                  <a:pt x="117" y="130"/>
                </a:lnTo>
                <a:lnTo>
                  <a:pt x="112" y="149"/>
                </a:lnTo>
                <a:lnTo>
                  <a:pt x="108" y="161"/>
                </a:lnTo>
                <a:lnTo>
                  <a:pt x="102" y="175"/>
                </a:lnTo>
                <a:lnTo>
                  <a:pt x="90" y="192"/>
                </a:lnTo>
                <a:lnTo>
                  <a:pt x="74" y="212"/>
                </a:lnTo>
                <a:lnTo>
                  <a:pt x="71" y="213"/>
                </a:lnTo>
                <a:lnTo>
                  <a:pt x="70" y="217"/>
                </a:lnTo>
                <a:lnTo>
                  <a:pt x="67" y="229"/>
                </a:lnTo>
                <a:lnTo>
                  <a:pt x="65" y="237"/>
                </a:lnTo>
                <a:lnTo>
                  <a:pt x="63" y="248"/>
                </a:lnTo>
                <a:lnTo>
                  <a:pt x="61" y="258"/>
                </a:lnTo>
                <a:lnTo>
                  <a:pt x="59" y="273"/>
                </a:lnTo>
                <a:lnTo>
                  <a:pt x="54" y="286"/>
                </a:lnTo>
                <a:lnTo>
                  <a:pt x="49" y="292"/>
                </a:lnTo>
                <a:lnTo>
                  <a:pt x="46" y="294"/>
                </a:lnTo>
                <a:lnTo>
                  <a:pt x="45" y="294"/>
                </a:lnTo>
                <a:lnTo>
                  <a:pt x="45" y="295"/>
                </a:lnTo>
                <a:lnTo>
                  <a:pt x="45" y="298"/>
                </a:lnTo>
                <a:lnTo>
                  <a:pt x="30" y="309"/>
                </a:lnTo>
                <a:lnTo>
                  <a:pt x="13" y="319"/>
                </a:lnTo>
                <a:lnTo>
                  <a:pt x="17" y="277"/>
                </a:lnTo>
                <a:lnTo>
                  <a:pt x="20" y="266"/>
                </a:lnTo>
                <a:lnTo>
                  <a:pt x="21" y="258"/>
                </a:lnTo>
                <a:lnTo>
                  <a:pt x="24" y="249"/>
                </a:lnTo>
                <a:lnTo>
                  <a:pt x="24" y="237"/>
                </a:lnTo>
                <a:lnTo>
                  <a:pt x="26" y="224"/>
                </a:lnTo>
                <a:lnTo>
                  <a:pt x="29" y="209"/>
                </a:lnTo>
                <a:lnTo>
                  <a:pt x="31" y="194"/>
                </a:lnTo>
                <a:lnTo>
                  <a:pt x="66" y="127"/>
                </a:lnTo>
                <a:lnTo>
                  <a:pt x="75" y="117"/>
                </a:lnTo>
                <a:lnTo>
                  <a:pt x="83" y="108"/>
                </a:lnTo>
                <a:lnTo>
                  <a:pt x="90" y="98"/>
                </a:lnTo>
                <a:lnTo>
                  <a:pt x="94" y="92"/>
                </a:lnTo>
                <a:lnTo>
                  <a:pt x="95" y="85"/>
                </a:lnTo>
                <a:lnTo>
                  <a:pt x="95" y="80"/>
                </a:lnTo>
                <a:lnTo>
                  <a:pt x="94" y="75"/>
                </a:lnTo>
                <a:lnTo>
                  <a:pt x="90" y="71"/>
                </a:lnTo>
                <a:lnTo>
                  <a:pt x="79" y="63"/>
                </a:lnTo>
                <a:lnTo>
                  <a:pt x="71" y="60"/>
                </a:lnTo>
                <a:lnTo>
                  <a:pt x="65" y="61"/>
                </a:lnTo>
                <a:lnTo>
                  <a:pt x="61" y="67"/>
                </a:lnTo>
                <a:lnTo>
                  <a:pt x="57" y="82"/>
                </a:lnTo>
                <a:lnTo>
                  <a:pt x="49" y="85"/>
                </a:lnTo>
                <a:lnTo>
                  <a:pt x="42" y="86"/>
                </a:lnTo>
                <a:lnTo>
                  <a:pt x="37" y="85"/>
                </a:lnTo>
                <a:lnTo>
                  <a:pt x="33" y="82"/>
                </a:lnTo>
                <a:lnTo>
                  <a:pt x="26" y="73"/>
                </a:lnTo>
                <a:lnTo>
                  <a:pt x="18" y="61"/>
                </a:lnTo>
                <a:lnTo>
                  <a:pt x="12" y="55"/>
                </a:lnTo>
                <a:lnTo>
                  <a:pt x="0" y="48"/>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33" name="Freeform 352"/>
          <p:cNvSpPr>
            <a:spLocks/>
          </p:cNvSpPr>
          <p:nvPr/>
        </p:nvSpPr>
        <p:spPr bwMode="auto">
          <a:xfrm>
            <a:off x="2190750" y="2781300"/>
            <a:ext cx="22225" cy="19050"/>
          </a:xfrm>
          <a:custGeom>
            <a:avLst/>
            <a:gdLst>
              <a:gd name="T0" fmla="*/ 2147483647 w 33"/>
              <a:gd name="T1" fmla="*/ 2147483647 h 32"/>
              <a:gd name="T2" fmla="*/ 2147483647 w 33"/>
              <a:gd name="T3" fmla="*/ 2147483647 h 32"/>
              <a:gd name="T4" fmla="*/ 2147483647 w 33"/>
              <a:gd name="T5" fmla="*/ 2147483647 h 32"/>
              <a:gd name="T6" fmla="*/ 2147483647 w 33"/>
              <a:gd name="T7" fmla="*/ 2147483647 h 32"/>
              <a:gd name="T8" fmla="*/ 2147483647 w 33"/>
              <a:gd name="T9" fmla="*/ 2147483647 h 32"/>
              <a:gd name="T10" fmla="*/ 2147483647 w 33"/>
              <a:gd name="T11" fmla="*/ 2147483647 h 32"/>
              <a:gd name="T12" fmla="*/ 2147483647 w 33"/>
              <a:gd name="T13" fmla="*/ 2147483647 h 32"/>
              <a:gd name="T14" fmla="*/ 2147483647 w 33"/>
              <a:gd name="T15" fmla="*/ 2147483647 h 32"/>
              <a:gd name="T16" fmla="*/ 2147483647 w 33"/>
              <a:gd name="T17" fmla="*/ 0 h 32"/>
              <a:gd name="T18" fmla="*/ 0 w 33"/>
              <a:gd name="T19" fmla="*/ 2147483647 h 32"/>
              <a:gd name="T20" fmla="*/ 2147483647 w 33"/>
              <a:gd name="T21" fmla="*/ 2147483647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2"/>
              <a:gd name="T35" fmla="*/ 33 w 33"/>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2">
                <a:moveTo>
                  <a:pt x="4" y="22"/>
                </a:moveTo>
                <a:lnTo>
                  <a:pt x="12" y="24"/>
                </a:lnTo>
                <a:lnTo>
                  <a:pt x="20" y="32"/>
                </a:lnTo>
                <a:lnTo>
                  <a:pt x="25" y="29"/>
                </a:lnTo>
                <a:lnTo>
                  <a:pt x="29" y="27"/>
                </a:lnTo>
                <a:lnTo>
                  <a:pt x="32" y="24"/>
                </a:lnTo>
                <a:lnTo>
                  <a:pt x="32" y="23"/>
                </a:lnTo>
                <a:lnTo>
                  <a:pt x="33" y="23"/>
                </a:lnTo>
                <a:lnTo>
                  <a:pt x="27" y="0"/>
                </a:lnTo>
                <a:lnTo>
                  <a:pt x="0" y="8"/>
                </a:lnTo>
                <a:lnTo>
                  <a:pt x="4" y="22"/>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34" name="Freeform 353"/>
          <p:cNvSpPr>
            <a:spLocks/>
          </p:cNvSpPr>
          <p:nvPr/>
        </p:nvSpPr>
        <p:spPr bwMode="auto">
          <a:xfrm>
            <a:off x="2233613" y="2757488"/>
            <a:ext cx="30162" cy="28575"/>
          </a:xfrm>
          <a:custGeom>
            <a:avLst/>
            <a:gdLst>
              <a:gd name="T0" fmla="*/ 0 w 47"/>
              <a:gd name="T1" fmla="*/ 2147483647 h 46"/>
              <a:gd name="T2" fmla="*/ 2147483647 w 47"/>
              <a:gd name="T3" fmla="*/ 2147483647 h 46"/>
              <a:gd name="T4" fmla="*/ 2147483647 w 47"/>
              <a:gd name="T5" fmla="*/ 2147483647 h 46"/>
              <a:gd name="T6" fmla="*/ 2147483647 w 47"/>
              <a:gd name="T7" fmla="*/ 2147483647 h 46"/>
              <a:gd name="T8" fmla="*/ 2147483647 w 47"/>
              <a:gd name="T9" fmla="*/ 2147483647 h 46"/>
              <a:gd name="T10" fmla="*/ 2147483647 w 47"/>
              <a:gd name="T11" fmla="*/ 2147483647 h 46"/>
              <a:gd name="T12" fmla="*/ 2147483647 w 47"/>
              <a:gd name="T13" fmla="*/ 2147483647 h 46"/>
              <a:gd name="T14" fmla="*/ 2147483647 w 47"/>
              <a:gd name="T15" fmla="*/ 2147483647 h 46"/>
              <a:gd name="T16" fmla="*/ 2147483647 w 47"/>
              <a:gd name="T17" fmla="*/ 2147483647 h 46"/>
              <a:gd name="T18" fmla="*/ 2147483647 w 47"/>
              <a:gd name="T19" fmla="*/ 2147483647 h 46"/>
              <a:gd name="T20" fmla="*/ 2147483647 w 47"/>
              <a:gd name="T21" fmla="*/ 0 h 46"/>
              <a:gd name="T22" fmla="*/ 2147483647 w 47"/>
              <a:gd name="T23" fmla="*/ 2147483647 h 46"/>
              <a:gd name="T24" fmla="*/ 0 w 47"/>
              <a:gd name="T25" fmla="*/ 2147483647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46"/>
              <a:gd name="T41" fmla="*/ 47 w 47"/>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46">
                <a:moveTo>
                  <a:pt x="0" y="34"/>
                </a:moveTo>
                <a:lnTo>
                  <a:pt x="4" y="38"/>
                </a:lnTo>
                <a:lnTo>
                  <a:pt x="6" y="41"/>
                </a:lnTo>
                <a:lnTo>
                  <a:pt x="8" y="46"/>
                </a:lnTo>
                <a:lnTo>
                  <a:pt x="18" y="42"/>
                </a:lnTo>
                <a:lnTo>
                  <a:pt x="32" y="34"/>
                </a:lnTo>
                <a:lnTo>
                  <a:pt x="39" y="29"/>
                </a:lnTo>
                <a:lnTo>
                  <a:pt x="43" y="25"/>
                </a:lnTo>
                <a:lnTo>
                  <a:pt x="45" y="21"/>
                </a:lnTo>
                <a:lnTo>
                  <a:pt x="47" y="19"/>
                </a:lnTo>
                <a:lnTo>
                  <a:pt x="43" y="0"/>
                </a:lnTo>
                <a:lnTo>
                  <a:pt x="16" y="8"/>
                </a:lnTo>
                <a:lnTo>
                  <a:pt x="0" y="34"/>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35" name="Freeform 354"/>
          <p:cNvSpPr>
            <a:spLocks/>
          </p:cNvSpPr>
          <p:nvPr/>
        </p:nvSpPr>
        <p:spPr bwMode="auto">
          <a:xfrm>
            <a:off x="2222500" y="2749550"/>
            <a:ext cx="20638" cy="17463"/>
          </a:xfrm>
          <a:custGeom>
            <a:avLst/>
            <a:gdLst>
              <a:gd name="T0" fmla="*/ 2147483647 w 32"/>
              <a:gd name="T1" fmla="*/ 2147483647 h 25"/>
              <a:gd name="T2" fmla="*/ 2147483647 w 32"/>
              <a:gd name="T3" fmla="*/ 2147483647 h 25"/>
              <a:gd name="T4" fmla="*/ 2147483647 w 32"/>
              <a:gd name="T5" fmla="*/ 2147483647 h 25"/>
              <a:gd name="T6" fmla="*/ 2147483647 w 32"/>
              <a:gd name="T7" fmla="*/ 2147483647 h 25"/>
              <a:gd name="T8" fmla="*/ 2147483647 w 32"/>
              <a:gd name="T9" fmla="*/ 2147483647 h 25"/>
              <a:gd name="T10" fmla="*/ 2147483647 w 32"/>
              <a:gd name="T11" fmla="*/ 2147483647 h 25"/>
              <a:gd name="T12" fmla="*/ 2147483647 w 32"/>
              <a:gd name="T13" fmla="*/ 2147483647 h 25"/>
              <a:gd name="T14" fmla="*/ 2147483647 w 32"/>
              <a:gd name="T15" fmla="*/ 0 h 25"/>
              <a:gd name="T16" fmla="*/ 2147483647 w 32"/>
              <a:gd name="T17" fmla="*/ 2147483647 h 25"/>
              <a:gd name="T18" fmla="*/ 2147483647 w 32"/>
              <a:gd name="T19" fmla="*/ 2147483647 h 25"/>
              <a:gd name="T20" fmla="*/ 2147483647 w 32"/>
              <a:gd name="T21" fmla="*/ 2147483647 h 25"/>
              <a:gd name="T22" fmla="*/ 0 w 32"/>
              <a:gd name="T23" fmla="*/ 2147483647 h 25"/>
              <a:gd name="T24" fmla="*/ 2147483647 w 32"/>
              <a:gd name="T25" fmla="*/ 2147483647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5"/>
              <a:gd name="T41" fmla="*/ 32 w 32"/>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5">
                <a:moveTo>
                  <a:pt x="4" y="25"/>
                </a:moveTo>
                <a:lnTo>
                  <a:pt x="10" y="23"/>
                </a:lnTo>
                <a:lnTo>
                  <a:pt x="19" y="19"/>
                </a:lnTo>
                <a:lnTo>
                  <a:pt x="26" y="12"/>
                </a:lnTo>
                <a:lnTo>
                  <a:pt x="30" y="8"/>
                </a:lnTo>
                <a:lnTo>
                  <a:pt x="31" y="5"/>
                </a:lnTo>
                <a:lnTo>
                  <a:pt x="32" y="5"/>
                </a:lnTo>
                <a:lnTo>
                  <a:pt x="27" y="0"/>
                </a:lnTo>
                <a:lnTo>
                  <a:pt x="10" y="12"/>
                </a:lnTo>
                <a:lnTo>
                  <a:pt x="3" y="19"/>
                </a:lnTo>
                <a:lnTo>
                  <a:pt x="2" y="23"/>
                </a:lnTo>
                <a:lnTo>
                  <a:pt x="0" y="24"/>
                </a:lnTo>
                <a:lnTo>
                  <a:pt x="4" y="25"/>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36" name="Freeform 355"/>
          <p:cNvSpPr>
            <a:spLocks/>
          </p:cNvSpPr>
          <p:nvPr/>
        </p:nvSpPr>
        <p:spPr bwMode="auto">
          <a:xfrm>
            <a:off x="2582863" y="1990725"/>
            <a:ext cx="26987" cy="30163"/>
          </a:xfrm>
          <a:custGeom>
            <a:avLst/>
            <a:gdLst>
              <a:gd name="T0" fmla="*/ 2147483647 w 41"/>
              <a:gd name="T1" fmla="*/ 2147483647 h 47"/>
              <a:gd name="T2" fmla="*/ 2147483647 w 41"/>
              <a:gd name="T3" fmla="*/ 2147483647 h 47"/>
              <a:gd name="T4" fmla="*/ 2147483647 w 41"/>
              <a:gd name="T5" fmla="*/ 2147483647 h 47"/>
              <a:gd name="T6" fmla="*/ 2147483647 w 41"/>
              <a:gd name="T7" fmla="*/ 2147483647 h 47"/>
              <a:gd name="T8" fmla="*/ 2147483647 w 41"/>
              <a:gd name="T9" fmla="*/ 2147483647 h 47"/>
              <a:gd name="T10" fmla="*/ 0 w 41"/>
              <a:gd name="T11" fmla="*/ 2147483647 h 47"/>
              <a:gd name="T12" fmla="*/ 2147483647 w 41"/>
              <a:gd name="T13" fmla="*/ 2147483647 h 47"/>
              <a:gd name="T14" fmla="*/ 2147483647 w 41"/>
              <a:gd name="T15" fmla="*/ 2147483647 h 47"/>
              <a:gd name="T16" fmla="*/ 2147483647 w 41"/>
              <a:gd name="T17" fmla="*/ 2147483647 h 47"/>
              <a:gd name="T18" fmla="*/ 2147483647 w 41"/>
              <a:gd name="T19" fmla="*/ 0 h 47"/>
              <a:gd name="T20" fmla="*/ 2147483647 w 41"/>
              <a:gd name="T21" fmla="*/ 0 h 47"/>
              <a:gd name="T22" fmla="*/ 2147483647 w 41"/>
              <a:gd name="T23" fmla="*/ 2147483647 h 47"/>
              <a:gd name="T24" fmla="*/ 2147483647 w 41"/>
              <a:gd name="T25" fmla="*/ 2147483647 h 47"/>
              <a:gd name="T26" fmla="*/ 2147483647 w 41"/>
              <a:gd name="T27" fmla="*/ 2147483647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47"/>
              <a:gd name="T44" fmla="*/ 41 w 41"/>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47">
                <a:moveTo>
                  <a:pt x="40" y="10"/>
                </a:moveTo>
                <a:lnTo>
                  <a:pt x="40" y="14"/>
                </a:lnTo>
                <a:lnTo>
                  <a:pt x="41" y="21"/>
                </a:lnTo>
                <a:lnTo>
                  <a:pt x="32" y="27"/>
                </a:lnTo>
                <a:lnTo>
                  <a:pt x="14" y="46"/>
                </a:lnTo>
                <a:lnTo>
                  <a:pt x="0" y="47"/>
                </a:lnTo>
                <a:lnTo>
                  <a:pt x="6" y="22"/>
                </a:lnTo>
                <a:lnTo>
                  <a:pt x="11" y="10"/>
                </a:lnTo>
                <a:lnTo>
                  <a:pt x="22" y="4"/>
                </a:lnTo>
                <a:lnTo>
                  <a:pt x="28" y="0"/>
                </a:lnTo>
                <a:lnTo>
                  <a:pt x="31" y="0"/>
                </a:lnTo>
                <a:lnTo>
                  <a:pt x="35" y="2"/>
                </a:lnTo>
                <a:lnTo>
                  <a:pt x="36" y="4"/>
                </a:lnTo>
                <a:lnTo>
                  <a:pt x="40" y="10"/>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37" name="Freeform 356"/>
          <p:cNvSpPr>
            <a:spLocks/>
          </p:cNvSpPr>
          <p:nvPr/>
        </p:nvSpPr>
        <p:spPr bwMode="auto">
          <a:xfrm>
            <a:off x="2619375" y="1957388"/>
            <a:ext cx="53975" cy="49212"/>
          </a:xfrm>
          <a:custGeom>
            <a:avLst/>
            <a:gdLst>
              <a:gd name="T0" fmla="*/ 2147483647 w 84"/>
              <a:gd name="T1" fmla="*/ 2147483647 h 73"/>
              <a:gd name="T2" fmla="*/ 2147483647 w 84"/>
              <a:gd name="T3" fmla="*/ 2147483647 h 73"/>
              <a:gd name="T4" fmla="*/ 2147483647 w 84"/>
              <a:gd name="T5" fmla="*/ 2147483647 h 73"/>
              <a:gd name="T6" fmla="*/ 2147483647 w 84"/>
              <a:gd name="T7" fmla="*/ 2147483647 h 73"/>
              <a:gd name="T8" fmla="*/ 2147483647 w 84"/>
              <a:gd name="T9" fmla="*/ 2147483647 h 73"/>
              <a:gd name="T10" fmla="*/ 2147483647 w 84"/>
              <a:gd name="T11" fmla="*/ 2147483647 h 73"/>
              <a:gd name="T12" fmla="*/ 2147483647 w 84"/>
              <a:gd name="T13" fmla="*/ 0 h 73"/>
              <a:gd name="T14" fmla="*/ 2147483647 w 84"/>
              <a:gd name="T15" fmla="*/ 2147483647 h 73"/>
              <a:gd name="T16" fmla="*/ 2147483647 w 84"/>
              <a:gd name="T17" fmla="*/ 2147483647 h 73"/>
              <a:gd name="T18" fmla="*/ 2147483647 w 84"/>
              <a:gd name="T19" fmla="*/ 2147483647 h 73"/>
              <a:gd name="T20" fmla="*/ 2147483647 w 84"/>
              <a:gd name="T21" fmla="*/ 2147483647 h 73"/>
              <a:gd name="T22" fmla="*/ 2147483647 w 84"/>
              <a:gd name="T23" fmla="*/ 2147483647 h 73"/>
              <a:gd name="T24" fmla="*/ 2147483647 w 84"/>
              <a:gd name="T25" fmla="*/ 2147483647 h 73"/>
              <a:gd name="T26" fmla="*/ 2147483647 w 84"/>
              <a:gd name="T27" fmla="*/ 2147483647 h 73"/>
              <a:gd name="T28" fmla="*/ 2147483647 w 84"/>
              <a:gd name="T29" fmla="*/ 2147483647 h 73"/>
              <a:gd name="T30" fmla="*/ 2147483647 w 84"/>
              <a:gd name="T31" fmla="*/ 2147483647 h 73"/>
              <a:gd name="T32" fmla="*/ 2147483647 w 84"/>
              <a:gd name="T33" fmla="*/ 2147483647 h 73"/>
              <a:gd name="T34" fmla="*/ 0 w 84"/>
              <a:gd name="T35" fmla="*/ 2147483647 h 73"/>
              <a:gd name="T36" fmla="*/ 2147483647 w 84"/>
              <a:gd name="T37" fmla="*/ 2147483647 h 73"/>
              <a:gd name="T38" fmla="*/ 2147483647 w 84"/>
              <a:gd name="T39" fmla="*/ 2147483647 h 73"/>
              <a:gd name="T40" fmla="*/ 2147483647 w 84"/>
              <a:gd name="T41" fmla="*/ 2147483647 h 73"/>
              <a:gd name="T42" fmla="*/ 2147483647 w 84"/>
              <a:gd name="T43" fmla="*/ 2147483647 h 73"/>
              <a:gd name="T44" fmla="*/ 2147483647 w 84"/>
              <a:gd name="T45" fmla="*/ 2147483647 h 73"/>
              <a:gd name="T46" fmla="*/ 2147483647 w 84"/>
              <a:gd name="T47" fmla="*/ 2147483647 h 73"/>
              <a:gd name="T48" fmla="*/ 2147483647 w 84"/>
              <a:gd name="T49" fmla="*/ 2147483647 h 73"/>
              <a:gd name="T50" fmla="*/ 2147483647 w 84"/>
              <a:gd name="T51" fmla="*/ 2147483647 h 73"/>
              <a:gd name="T52" fmla="*/ 2147483647 w 84"/>
              <a:gd name="T53" fmla="*/ 2147483647 h 73"/>
              <a:gd name="T54" fmla="*/ 2147483647 w 84"/>
              <a:gd name="T55" fmla="*/ 2147483647 h 73"/>
              <a:gd name="T56" fmla="*/ 2147483647 w 84"/>
              <a:gd name="T57" fmla="*/ 2147483647 h 73"/>
              <a:gd name="T58" fmla="*/ 2147483647 w 84"/>
              <a:gd name="T59" fmla="*/ 2147483647 h 73"/>
              <a:gd name="T60" fmla="*/ 2147483647 w 84"/>
              <a:gd name="T61" fmla="*/ 2147483647 h 73"/>
              <a:gd name="T62" fmla="*/ 2147483647 w 84"/>
              <a:gd name="T63" fmla="*/ 2147483647 h 73"/>
              <a:gd name="T64" fmla="*/ 2147483647 w 84"/>
              <a:gd name="T65" fmla="*/ 2147483647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73"/>
              <a:gd name="T101" fmla="*/ 84 w 84"/>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73">
                <a:moveTo>
                  <a:pt x="84" y="24"/>
                </a:moveTo>
                <a:lnTo>
                  <a:pt x="84" y="16"/>
                </a:lnTo>
                <a:lnTo>
                  <a:pt x="84" y="11"/>
                </a:lnTo>
                <a:lnTo>
                  <a:pt x="81" y="7"/>
                </a:lnTo>
                <a:lnTo>
                  <a:pt x="80" y="6"/>
                </a:lnTo>
                <a:lnTo>
                  <a:pt x="69" y="2"/>
                </a:lnTo>
                <a:lnTo>
                  <a:pt x="60" y="0"/>
                </a:lnTo>
                <a:lnTo>
                  <a:pt x="51" y="2"/>
                </a:lnTo>
                <a:lnTo>
                  <a:pt x="43" y="6"/>
                </a:lnTo>
                <a:lnTo>
                  <a:pt x="36" y="8"/>
                </a:lnTo>
                <a:lnTo>
                  <a:pt x="29" y="15"/>
                </a:lnTo>
                <a:lnTo>
                  <a:pt x="21" y="22"/>
                </a:lnTo>
                <a:lnTo>
                  <a:pt x="15" y="31"/>
                </a:lnTo>
                <a:lnTo>
                  <a:pt x="10" y="35"/>
                </a:lnTo>
                <a:lnTo>
                  <a:pt x="6" y="41"/>
                </a:lnTo>
                <a:lnTo>
                  <a:pt x="3" y="51"/>
                </a:lnTo>
                <a:lnTo>
                  <a:pt x="2" y="65"/>
                </a:lnTo>
                <a:lnTo>
                  <a:pt x="0" y="71"/>
                </a:lnTo>
                <a:lnTo>
                  <a:pt x="2" y="72"/>
                </a:lnTo>
                <a:lnTo>
                  <a:pt x="6" y="73"/>
                </a:lnTo>
                <a:lnTo>
                  <a:pt x="6" y="72"/>
                </a:lnTo>
                <a:lnTo>
                  <a:pt x="8" y="72"/>
                </a:lnTo>
                <a:lnTo>
                  <a:pt x="15" y="71"/>
                </a:lnTo>
                <a:lnTo>
                  <a:pt x="25" y="68"/>
                </a:lnTo>
                <a:lnTo>
                  <a:pt x="40" y="67"/>
                </a:lnTo>
                <a:lnTo>
                  <a:pt x="56" y="55"/>
                </a:lnTo>
                <a:lnTo>
                  <a:pt x="61" y="49"/>
                </a:lnTo>
                <a:lnTo>
                  <a:pt x="65" y="45"/>
                </a:lnTo>
                <a:lnTo>
                  <a:pt x="68" y="37"/>
                </a:lnTo>
                <a:lnTo>
                  <a:pt x="70" y="36"/>
                </a:lnTo>
                <a:lnTo>
                  <a:pt x="76" y="33"/>
                </a:lnTo>
                <a:lnTo>
                  <a:pt x="78" y="30"/>
                </a:lnTo>
                <a:lnTo>
                  <a:pt x="84" y="24"/>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38" name="Freeform 357"/>
          <p:cNvSpPr>
            <a:spLocks/>
          </p:cNvSpPr>
          <p:nvPr/>
        </p:nvSpPr>
        <p:spPr bwMode="auto">
          <a:xfrm>
            <a:off x="2627313" y="1865313"/>
            <a:ext cx="68262" cy="71437"/>
          </a:xfrm>
          <a:custGeom>
            <a:avLst/>
            <a:gdLst>
              <a:gd name="T0" fmla="*/ 2147483647 w 105"/>
              <a:gd name="T1" fmla="*/ 2147483647 h 109"/>
              <a:gd name="T2" fmla="*/ 2147483647 w 105"/>
              <a:gd name="T3" fmla="*/ 2147483647 h 109"/>
              <a:gd name="T4" fmla="*/ 2147483647 w 105"/>
              <a:gd name="T5" fmla="*/ 2147483647 h 109"/>
              <a:gd name="T6" fmla="*/ 2147483647 w 105"/>
              <a:gd name="T7" fmla="*/ 2147483647 h 109"/>
              <a:gd name="T8" fmla="*/ 2147483647 w 105"/>
              <a:gd name="T9" fmla="*/ 2147483647 h 109"/>
              <a:gd name="T10" fmla="*/ 2147483647 w 105"/>
              <a:gd name="T11" fmla="*/ 2147483647 h 109"/>
              <a:gd name="T12" fmla="*/ 2147483647 w 105"/>
              <a:gd name="T13" fmla="*/ 2147483647 h 109"/>
              <a:gd name="T14" fmla="*/ 2147483647 w 105"/>
              <a:gd name="T15" fmla="*/ 2147483647 h 109"/>
              <a:gd name="T16" fmla="*/ 2147483647 w 105"/>
              <a:gd name="T17" fmla="*/ 2147483647 h 109"/>
              <a:gd name="T18" fmla="*/ 2147483647 w 105"/>
              <a:gd name="T19" fmla="*/ 2147483647 h 109"/>
              <a:gd name="T20" fmla="*/ 0 w 105"/>
              <a:gd name="T21" fmla="*/ 2147483647 h 109"/>
              <a:gd name="T22" fmla="*/ 2147483647 w 105"/>
              <a:gd name="T23" fmla="*/ 2147483647 h 109"/>
              <a:gd name="T24" fmla="*/ 2147483647 w 105"/>
              <a:gd name="T25" fmla="*/ 2147483647 h 109"/>
              <a:gd name="T26" fmla="*/ 2147483647 w 105"/>
              <a:gd name="T27" fmla="*/ 2147483647 h 109"/>
              <a:gd name="T28" fmla="*/ 2147483647 w 105"/>
              <a:gd name="T29" fmla="*/ 2147483647 h 109"/>
              <a:gd name="T30" fmla="*/ 2147483647 w 105"/>
              <a:gd name="T31" fmla="*/ 2147483647 h 109"/>
              <a:gd name="T32" fmla="*/ 2147483647 w 105"/>
              <a:gd name="T33" fmla="*/ 2147483647 h 109"/>
              <a:gd name="T34" fmla="*/ 2147483647 w 105"/>
              <a:gd name="T35" fmla="*/ 2147483647 h 109"/>
              <a:gd name="T36" fmla="*/ 2147483647 w 105"/>
              <a:gd name="T37" fmla="*/ 2147483647 h 109"/>
              <a:gd name="T38" fmla="*/ 2147483647 w 105"/>
              <a:gd name="T39" fmla="*/ 2147483647 h 109"/>
              <a:gd name="T40" fmla="*/ 2147483647 w 105"/>
              <a:gd name="T41" fmla="*/ 2147483647 h 109"/>
              <a:gd name="T42" fmla="*/ 2147483647 w 105"/>
              <a:gd name="T43" fmla="*/ 2147483647 h 109"/>
              <a:gd name="T44" fmla="*/ 2147483647 w 105"/>
              <a:gd name="T45" fmla="*/ 2147483647 h 109"/>
              <a:gd name="T46" fmla="*/ 2147483647 w 105"/>
              <a:gd name="T47" fmla="*/ 2147483647 h 109"/>
              <a:gd name="T48" fmla="*/ 2147483647 w 105"/>
              <a:gd name="T49" fmla="*/ 2147483647 h 109"/>
              <a:gd name="T50" fmla="*/ 2147483647 w 105"/>
              <a:gd name="T51" fmla="*/ 2147483647 h 109"/>
              <a:gd name="T52" fmla="*/ 2147483647 w 105"/>
              <a:gd name="T53" fmla="*/ 2147483647 h 109"/>
              <a:gd name="T54" fmla="*/ 2147483647 w 105"/>
              <a:gd name="T55" fmla="*/ 2147483647 h 109"/>
              <a:gd name="T56" fmla="*/ 2147483647 w 105"/>
              <a:gd name="T57" fmla="*/ 2147483647 h 109"/>
              <a:gd name="T58" fmla="*/ 2147483647 w 105"/>
              <a:gd name="T59" fmla="*/ 2147483647 h 109"/>
              <a:gd name="T60" fmla="*/ 2147483647 w 105"/>
              <a:gd name="T61" fmla="*/ 2147483647 h 109"/>
              <a:gd name="T62" fmla="*/ 2147483647 w 105"/>
              <a:gd name="T63" fmla="*/ 2147483647 h 109"/>
              <a:gd name="T64" fmla="*/ 2147483647 w 105"/>
              <a:gd name="T65" fmla="*/ 2147483647 h 109"/>
              <a:gd name="T66" fmla="*/ 2147483647 w 105"/>
              <a:gd name="T67" fmla="*/ 2147483647 h 109"/>
              <a:gd name="T68" fmla="*/ 2147483647 w 105"/>
              <a:gd name="T69" fmla="*/ 2147483647 h 109"/>
              <a:gd name="T70" fmla="*/ 2147483647 w 105"/>
              <a:gd name="T71" fmla="*/ 2147483647 h 109"/>
              <a:gd name="T72" fmla="*/ 2147483647 w 105"/>
              <a:gd name="T73" fmla="*/ 2147483647 h 109"/>
              <a:gd name="T74" fmla="*/ 2147483647 w 105"/>
              <a:gd name="T75" fmla="*/ 2147483647 h 109"/>
              <a:gd name="T76" fmla="*/ 2147483647 w 105"/>
              <a:gd name="T77" fmla="*/ 2147483647 h 109"/>
              <a:gd name="T78" fmla="*/ 2147483647 w 105"/>
              <a:gd name="T79" fmla="*/ 2147483647 h 109"/>
              <a:gd name="T80" fmla="*/ 2147483647 w 105"/>
              <a:gd name="T81" fmla="*/ 2147483647 h 109"/>
              <a:gd name="T82" fmla="*/ 2147483647 w 105"/>
              <a:gd name="T83" fmla="*/ 2147483647 h 109"/>
              <a:gd name="T84" fmla="*/ 2147483647 w 105"/>
              <a:gd name="T85" fmla="*/ 2147483647 h 109"/>
              <a:gd name="T86" fmla="*/ 2147483647 w 105"/>
              <a:gd name="T87" fmla="*/ 2147483647 h 109"/>
              <a:gd name="T88" fmla="*/ 2147483647 w 105"/>
              <a:gd name="T89" fmla="*/ 2147483647 h 109"/>
              <a:gd name="T90" fmla="*/ 2147483647 w 105"/>
              <a:gd name="T91" fmla="*/ 2147483647 h 109"/>
              <a:gd name="T92" fmla="*/ 2147483647 w 105"/>
              <a:gd name="T93" fmla="*/ 0 h 109"/>
              <a:gd name="T94" fmla="*/ 2147483647 w 105"/>
              <a:gd name="T95" fmla="*/ 2147483647 h 109"/>
              <a:gd name="T96" fmla="*/ 2147483647 w 105"/>
              <a:gd name="T97" fmla="*/ 2147483647 h 109"/>
              <a:gd name="T98" fmla="*/ 2147483647 w 105"/>
              <a:gd name="T99" fmla="*/ 2147483647 h 1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
              <a:gd name="T151" fmla="*/ 0 h 109"/>
              <a:gd name="T152" fmla="*/ 105 w 105"/>
              <a:gd name="T153" fmla="*/ 109 h 1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 h="109">
                <a:moveTo>
                  <a:pt x="81" y="7"/>
                </a:moveTo>
                <a:lnTo>
                  <a:pt x="68" y="21"/>
                </a:lnTo>
                <a:lnTo>
                  <a:pt x="61" y="31"/>
                </a:lnTo>
                <a:lnTo>
                  <a:pt x="56" y="45"/>
                </a:lnTo>
                <a:lnTo>
                  <a:pt x="49" y="49"/>
                </a:lnTo>
                <a:lnTo>
                  <a:pt x="40" y="54"/>
                </a:lnTo>
                <a:lnTo>
                  <a:pt x="28" y="60"/>
                </a:lnTo>
                <a:lnTo>
                  <a:pt x="15" y="65"/>
                </a:lnTo>
                <a:lnTo>
                  <a:pt x="6" y="73"/>
                </a:lnTo>
                <a:lnTo>
                  <a:pt x="2" y="81"/>
                </a:lnTo>
                <a:lnTo>
                  <a:pt x="0" y="89"/>
                </a:lnTo>
                <a:lnTo>
                  <a:pt x="2" y="98"/>
                </a:lnTo>
                <a:lnTo>
                  <a:pt x="4" y="103"/>
                </a:lnTo>
                <a:lnTo>
                  <a:pt x="8" y="107"/>
                </a:lnTo>
                <a:lnTo>
                  <a:pt x="14" y="109"/>
                </a:lnTo>
                <a:lnTo>
                  <a:pt x="22" y="107"/>
                </a:lnTo>
                <a:lnTo>
                  <a:pt x="40" y="98"/>
                </a:lnTo>
                <a:lnTo>
                  <a:pt x="53" y="93"/>
                </a:lnTo>
                <a:lnTo>
                  <a:pt x="60" y="91"/>
                </a:lnTo>
                <a:lnTo>
                  <a:pt x="61" y="93"/>
                </a:lnTo>
                <a:lnTo>
                  <a:pt x="64" y="97"/>
                </a:lnTo>
                <a:lnTo>
                  <a:pt x="69" y="106"/>
                </a:lnTo>
                <a:lnTo>
                  <a:pt x="71" y="105"/>
                </a:lnTo>
                <a:lnTo>
                  <a:pt x="75" y="105"/>
                </a:lnTo>
                <a:lnTo>
                  <a:pt x="80" y="102"/>
                </a:lnTo>
                <a:lnTo>
                  <a:pt x="88" y="101"/>
                </a:lnTo>
                <a:lnTo>
                  <a:pt x="89" y="81"/>
                </a:lnTo>
                <a:lnTo>
                  <a:pt x="96" y="68"/>
                </a:lnTo>
                <a:lnTo>
                  <a:pt x="102" y="65"/>
                </a:lnTo>
                <a:lnTo>
                  <a:pt x="104" y="54"/>
                </a:lnTo>
                <a:lnTo>
                  <a:pt x="104" y="49"/>
                </a:lnTo>
                <a:lnTo>
                  <a:pt x="104" y="46"/>
                </a:lnTo>
                <a:lnTo>
                  <a:pt x="104" y="45"/>
                </a:lnTo>
                <a:lnTo>
                  <a:pt x="105" y="45"/>
                </a:lnTo>
                <a:lnTo>
                  <a:pt x="104" y="43"/>
                </a:lnTo>
                <a:lnTo>
                  <a:pt x="104" y="41"/>
                </a:lnTo>
                <a:lnTo>
                  <a:pt x="104" y="39"/>
                </a:lnTo>
                <a:lnTo>
                  <a:pt x="104" y="33"/>
                </a:lnTo>
                <a:lnTo>
                  <a:pt x="102" y="31"/>
                </a:lnTo>
                <a:lnTo>
                  <a:pt x="102" y="29"/>
                </a:lnTo>
                <a:lnTo>
                  <a:pt x="102" y="27"/>
                </a:lnTo>
                <a:lnTo>
                  <a:pt x="102" y="21"/>
                </a:lnTo>
                <a:lnTo>
                  <a:pt x="100" y="13"/>
                </a:lnTo>
                <a:lnTo>
                  <a:pt x="98" y="8"/>
                </a:lnTo>
                <a:lnTo>
                  <a:pt x="96" y="4"/>
                </a:lnTo>
                <a:lnTo>
                  <a:pt x="94" y="3"/>
                </a:lnTo>
                <a:lnTo>
                  <a:pt x="90" y="0"/>
                </a:lnTo>
                <a:lnTo>
                  <a:pt x="88" y="1"/>
                </a:lnTo>
                <a:lnTo>
                  <a:pt x="84" y="3"/>
                </a:lnTo>
                <a:lnTo>
                  <a:pt x="81" y="7"/>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39" name="Freeform 358"/>
          <p:cNvSpPr>
            <a:spLocks/>
          </p:cNvSpPr>
          <p:nvPr/>
        </p:nvSpPr>
        <p:spPr bwMode="auto">
          <a:xfrm>
            <a:off x="2681288" y="1868488"/>
            <a:ext cx="93662" cy="120650"/>
          </a:xfrm>
          <a:custGeom>
            <a:avLst/>
            <a:gdLst>
              <a:gd name="T0" fmla="*/ 2147483647 w 143"/>
              <a:gd name="T1" fmla="*/ 2147483647 h 186"/>
              <a:gd name="T2" fmla="*/ 2147483647 w 143"/>
              <a:gd name="T3" fmla="*/ 2147483647 h 186"/>
              <a:gd name="T4" fmla="*/ 2147483647 w 143"/>
              <a:gd name="T5" fmla="*/ 2147483647 h 186"/>
              <a:gd name="T6" fmla="*/ 2147483647 w 143"/>
              <a:gd name="T7" fmla="*/ 2147483647 h 186"/>
              <a:gd name="T8" fmla="*/ 2147483647 w 143"/>
              <a:gd name="T9" fmla="*/ 2147483647 h 186"/>
              <a:gd name="T10" fmla="*/ 2147483647 w 143"/>
              <a:gd name="T11" fmla="*/ 2147483647 h 186"/>
              <a:gd name="T12" fmla="*/ 2147483647 w 143"/>
              <a:gd name="T13" fmla="*/ 2147483647 h 186"/>
              <a:gd name="T14" fmla="*/ 2147483647 w 143"/>
              <a:gd name="T15" fmla="*/ 2147483647 h 186"/>
              <a:gd name="T16" fmla="*/ 2147483647 w 143"/>
              <a:gd name="T17" fmla="*/ 2147483647 h 186"/>
              <a:gd name="T18" fmla="*/ 2147483647 w 143"/>
              <a:gd name="T19" fmla="*/ 2147483647 h 186"/>
              <a:gd name="T20" fmla="*/ 2147483647 w 143"/>
              <a:gd name="T21" fmla="*/ 2147483647 h 186"/>
              <a:gd name="T22" fmla="*/ 2147483647 w 143"/>
              <a:gd name="T23" fmla="*/ 2147483647 h 186"/>
              <a:gd name="T24" fmla="*/ 2147483647 w 143"/>
              <a:gd name="T25" fmla="*/ 2147483647 h 186"/>
              <a:gd name="T26" fmla="*/ 2147483647 w 143"/>
              <a:gd name="T27" fmla="*/ 2147483647 h 186"/>
              <a:gd name="T28" fmla="*/ 2147483647 w 143"/>
              <a:gd name="T29" fmla="*/ 2147483647 h 186"/>
              <a:gd name="T30" fmla="*/ 2147483647 w 143"/>
              <a:gd name="T31" fmla="*/ 2147483647 h 186"/>
              <a:gd name="T32" fmla="*/ 2147483647 w 143"/>
              <a:gd name="T33" fmla="*/ 2147483647 h 186"/>
              <a:gd name="T34" fmla="*/ 2147483647 w 143"/>
              <a:gd name="T35" fmla="*/ 2147483647 h 186"/>
              <a:gd name="T36" fmla="*/ 2147483647 w 143"/>
              <a:gd name="T37" fmla="*/ 2147483647 h 186"/>
              <a:gd name="T38" fmla="*/ 2147483647 w 143"/>
              <a:gd name="T39" fmla="*/ 2147483647 h 186"/>
              <a:gd name="T40" fmla="*/ 2147483647 w 143"/>
              <a:gd name="T41" fmla="*/ 2147483647 h 186"/>
              <a:gd name="T42" fmla="*/ 2147483647 w 143"/>
              <a:gd name="T43" fmla="*/ 2147483647 h 186"/>
              <a:gd name="T44" fmla="*/ 2147483647 w 143"/>
              <a:gd name="T45" fmla="*/ 2147483647 h 186"/>
              <a:gd name="T46" fmla="*/ 2147483647 w 143"/>
              <a:gd name="T47" fmla="*/ 2147483647 h 186"/>
              <a:gd name="T48" fmla="*/ 2147483647 w 143"/>
              <a:gd name="T49" fmla="*/ 2147483647 h 186"/>
              <a:gd name="T50" fmla="*/ 2147483647 w 143"/>
              <a:gd name="T51" fmla="*/ 2147483647 h 186"/>
              <a:gd name="T52" fmla="*/ 2147483647 w 143"/>
              <a:gd name="T53" fmla="*/ 2147483647 h 186"/>
              <a:gd name="T54" fmla="*/ 2147483647 w 143"/>
              <a:gd name="T55" fmla="*/ 2147483647 h 186"/>
              <a:gd name="T56" fmla="*/ 2147483647 w 143"/>
              <a:gd name="T57" fmla="*/ 2147483647 h 186"/>
              <a:gd name="T58" fmla="*/ 2147483647 w 143"/>
              <a:gd name="T59" fmla="*/ 2147483647 h 186"/>
              <a:gd name="T60" fmla="*/ 2147483647 w 143"/>
              <a:gd name="T61" fmla="*/ 2147483647 h 186"/>
              <a:gd name="T62" fmla="*/ 2147483647 w 143"/>
              <a:gd name="T63" fmla="*/ 2147483647 h 186"/>
              <a:gd name="T64" fmla="*/ 2147483647 w 143"/>
              <a:gd name="T65" fmla="*/ 2147483647 h 186"/>
              <a:gd name="T66" fmla="*/ 2147483647 w 143"/>
              <a:gd name="T67" fmla="*/ 2147483647 h 1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
              <a:gd name="T103" fmla="*/ 0 h 186"/>
              <a:gd name="T104" fmla="*/ 143 w 143"/>
              <a:gd name="T105" fmla="*/ 186 h 1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 h="186">
                <a:moveTo>
                  <a:pt x="22" y="84"/>
                </a:moveTo>
                <a:lnTo>
                  <a:pt x="28" y="56"/>
                </a:lnTo>
                <a:lnTo>
                  <a:pt x="36" y="35"/>
                </a:lnTo>
                <a:lnTo>
                  <a:pt x="43" y="18"/>
                </a:lnTo>
                <a:lnTo>
                  <a:pt x="54" y="6"/>
                </a:lnTo>
                <a:lnTo>
                  <a:pt x="57" y="2"/>
                </a:lnTo>
                <a:lnTo>
                  <a:pt x="61" y="0"/>
                </a:lnTo>
                <a:lnTo>
                  <a:pt x="66" y="2"/>
                </a:lnTo>
                <a:lnTo>
                  <a:pt x="67" y="3"/>
                </a:lnTo>
                <a:lnTo>
                  <a:pt x="70" y="7"/>
                </a:lnTo>
                <a:lnTo>
                  <a:pt x="71" y="11"/>
                </a:lnTo>
                <a:lnTo>
                  <a:pt x="74" y="18"/>
                </a:lnTo>
                <a:lnTo>
                  <a:pt x="73" y="22"/>
                </a:lnTo>
                <a:lnTo>
                  <a:pt x="73" y="28"/>
                </a:lnTo>
                <a:lnTo>
                  <a:pt x="70" y="44"/>
                </a:lnTo>
                <a:lnTo>
                  <a:pt x="78" y="57"/>
                </a:lnTo>
                <a:lnTo>
                  <a:pt x="81" y="67"/>
                </a:lnTo>
                <a:lnTo>
                  <a:pt x="84" y="79"/>
                </a:lnTo>
                <a:lnTo>
                  <a:pt x="90" y="77"/>
                </a:lnTo>
                <a:lnTo>
                  <a:pt x="95" y="77"/>
                </a:lnTo>
                <a:lnTo>
                  <a:pt x="100" y="75"/>
                </a:lnTo>
                <a:lnTo>
                  <a:pt x="100" y="55"/>
                </a:lnTo>
                <a:lnTo>
                  <a:pt x="102" y="49"/>
                </a:lnTo>
                <a:lnTo>
                  <a:pt x="106" y="44"/>
                </a:lnTo>
                <a:lnTo>
                  <a:pt x="111" y="36"/>
                </a:lnTo>
                <a:lnTo>
                  <a:pt x="120" y="28"/>
                </a:lnTo>
                <a:lnTo>
                  <a:pt x="127" y="22"/>
                </a:lnTo>
                <a:lnTo>
                  <a:pt x="132" y="20"/>
                </a:lnTo>
                <a:lnTo>
                  <a:pt x="133" y="19"/>
                </a:lnTo>
                <a:lnTo>
                  <a:pt x="136" y="20"/>
                </a:lnTo>
                <a:lnTo>
                  <a:pt x="140" y="24"/>
                </a:lnTo>
                <a:lnTo>
                  <a:pt x="141" y="30"/>
                </a:lnTo>
                <a:lnTo>
                  <a:pt x="143" y="38"/>
                </a:lnTo>
                <a:lnTo>
                  <a:pt x="143" y="45"/>
                </a:lnTo>
                <a:lnTo>
                  <a:pt x="141" y="56"/>
                </a:lnTo>
                <a:lnTo>
                  <a:pt x="133" y="79"/>
                </a:lnTo>
                <a:lnTo>
                  <a:pt x="128" y="92"/>
                </a:lnTo>
                <a:lnTo>
                  <a:pt x="122" y="108"/>
                </a:lnTo>
                <a:lnTo>
                  <a:pt x="111" y="124"/>
                </a:lnTo>
                <a:lnTo>
                  <a:pt x="102" y="135"/>
                </a:lnTo>
                <a:lnTo>
                  <a:pt x="94" y="143"/>
                </a:lnTo>
                <a:lnTo>
                  <a:pt x="88" y="147"/>
                </a:lnTo>
                <a:lnTo>
                  <a:pt x="78" y="163"/>
                </a:lnTo>
                <a:lnTo>
                  <a:pt x="73" y="170"/>
                </a:lnTo>
                <a:lnTo>
                  <a:pt x="70" y="172"/>
                </a:lnTo>
                <a:lnTo>
                  <a:pt x="69" y="172"/>
                </a:lnTo>
                <a:lnTo>
                  <a:pt x="69" y="174"/>
                </a:lnTo>
                <a:lnTo>
                  <a:pt x="69" y="176"/>
                </a:lnTo>
                <a:lnTo>
                  <a:pt x="66" y="176"/>
                </a:lnTo>
                <a:lnTo>
                  <a:pt x="65" y="176"/>
                </a:lnTo>
                <a:lnTo>
                  <a:pt x="65" y="178"/>
                </a:lnTo>
                <a:lnTo>
                  <a:pt x="62" y="180"/>
                </a:lnTo>
                <a:lnTo>
                  <a:pt x="57" y="183"/>
                </a:lnTo>
                <a:lnTo>
                  <a:pt x="53" y="183"/>
                </a:lnTo>
                <a:lnTo>
                  <a:pt x="50" y="184"/>
                </a:lnTo>
                <a:lnTo>
                  <a:pt x="45" y="186"/>
                </a:lnTo>
                <a:lnTo>
                  <a:pt x="49" y="154"/>
                </a:lnTo>
                <a:lnTo>
                  <a:pt x="37" y="151"/>
                </a:lnTo>
                <a:lnTo>
                  <a:pt x="28" y="162"/>
                </a:lnTo>
                <a:lnTo>
                  <a:pt x="21" y="171"/>
                </a:lnTo>
                <a:lnTo>
                  <a:pt x="14" y="176"/>
                </a:lnTo>
                <a:lnTo>
                  <a:pt x="10" y="180"/>
                </a:lnTo>
                <a:lnTo>
                  <a:pt x="4" y="179"/>
                </a:lnTo>
                <a:lnTo>
                  <a:pt x="1" y="176"/>
                </a:lnTo>
                <a:lnTo>
                  <a:pt x="0" y="171"/>
                </a:lnTo>
                <a:lnTo>
                  <a:pt x="2" y="166"/>
                </a:lnTo>
                <a:lnTo>
                  <a:pt x="12" y="133"/>
                </a:lnTo>
                <a:lnTo>
                  <a:pt x="18" y="104"/>
                </a:lnTo>
                <a:lnTo>
                  <a:pt x="22" y="84"/>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40" name="Freeform 359"/>
          <p:cNvSpPr>
            <a:spLocks/>
          </p:cNvSpPr>
          <p:nvPr/>
        </p:nvSpPr>
        <p:spPr bwMode="auto">
          <a:xfrm>
            <a:off x="2698750" y="1809750"/>
            <a:ext cx="50800" cy="57150"/>
          </a:xfrm>
          <a:custGeom>
            <a:avLst/>
            <a:gdLst>
              <a:gd name="T0" fmla="*/ 2147483647 w 79"/>
              <a:gd name="T1" fmla="*/ 2147483647 h 88"/>
              <a:gd name="T2" fmla="*/ 2147483647 w 79"/>
              <a:gd name="T3" fmla="*/ 2147483647 h 88"/>
              <a:gd name="T4" fmla="*/ 2147483647 w 79"/>
              <a:gd name="T5" fmla="*/ 2147483647 h 88"/>
              <a:gd name="T6" fmla="*/ 2147483647 w 79"/>
              <a:gd name="T7" fmla="*/ 2147483647 h 88"/>
              <a:gd name="T8" fmla="*/ 2147483647 w 79"/>
              <a:gd name="T9" fmla="*/ 2147483647 h 88"/>
              <a:gd name="T10" fmla="*/ 2147483647 w 79"/>
              <a:gd name="T11" fmla="*/ 2147483647 h 88"/>
              <a:gd name="T12" fmla="*/ 2147483647 w 79"/>
              <a:gd name="T13" fmla="*/ 2147483647 h 88"/>
              <a:gd name="T14" fmla="*/ 2147483647 w 79"/>
              <a:gd name="T15" fmla="*/ 2147483647 h 88"/>
              <a:gd name="T16" fmla="*/ 2147483647 w 79"/>
              <a:gd name="T17" fmla="*/ 2147483647 h 88"/>
              <a:gd name="T18" fmla="*/ 2147483647 w 79"/>
              <a:gd name="T19" fmla="*/ 2147483647 h 88"/>
              <a:gd name="T20" fmla="*/ 2147483647 w 79"/>
              <a:gd name="T21" fmla="*/ 2147483647 h 88"/>
              <a:gd name="T22" fmla="*/ 2147483647 w 79"/>
              <a:gd name="T23" fmla="*/ 0 h 88"/>
              <a:gd name="T24" fmla="*/ 2147483647 w 79"/>
              <a:gd name="T25" fmla="*/ 2147483647 h 88"/>
              <a:gd name="T26" fmla="*/ 2147483647 w 79"/>
              <a:gd name="T27" fmla="*/ 2147483647 h 88"/>
              <a:gd name="T28" fmla="*/ 2147483647 w 79"/>
              <a:gd name="T29" fmla="*/ 2147483647 h 88"/>
              <a:gd name="T30" fmla="*/ 2147483647 w 79"/>
              <a:gd name="T31" fmla="*/ 2147483647 h 88"/>
              <a:gd name="T32" fmla="*/ 2147483647 w 79"/>
              <a:gd name="T33" fmla="*/ 2147483647 h 88"/>
              <a:gd name="T34" fmla="*/ 2147483647 w 79"/>
              <a:gd name="T35" fmla="*/ 2147483647 h 88"/>
              <a:gd name="T36" fmla="*/ 2147483647 w 79"/>
              <a:gd name="T37" fmla="*/ 2147483647 h 88"/>
              <a:gd name="T38" fmla="*/ 2147483647 w 79"/>
              <a:gd name="T39" fmla="*/ 2147483647 h 88"/>
              <a:gd name="T40" fmla="*/ 0 w 79"/>
              <a:gd name="T41" fmla="*/ 2147483647 h 88"/>
              <a:gd name="T42" fmla="*/ 2147483647 w 79"/>
              <a:gd name="T43" fmla="*/ 2147483647 h 88"/>
              <a:gd name="T44" fmla="*/ 2147483647 w 79"/>
              <a:gd name="T45" fmla="*/ 2147483647 h 88"/>
              <a:gd name="T46" fmla="*/ 2147483647 w 79"/>
              <a:gd name="T47" fmla="*/ 2147483647 h 88"/>
              <a:gd name="T48" fmla="*/ 2147483647 w 79"/>
              <a:gd name="T49" fmla="*/ 2147483647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88"/>
              <a:gd name="T77" fmla="*/ 79 w 79"/>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88">
                <a:moveTo>
                  <a:pt x="21" y="86"/>
                </a:moveTo>
                <a:lnTo>
                  <a:pt x="37" y="79"/>
                </a:lnTo>
                <a:lnTo>
                  <a:pt x="44" y="73"/>
                </a:lnTo>
                <a:lnTo>
                  <a:pt x="49" y="69"/>
                </a:lnTo>
                <a:lnTo>
                  <a:pt x="58" y="53"/>
                </a:lnTo>
                <a:lnTo>
                  <a:pt x="66" y="42"/>
                </a:lnTo>
                <a:lnTo>
                  <a:pt x="71" y="30"/>
                </a:lnTo>
                <a:lnTo>
                  <a:pt x="77" y="22"/>
                </a:lnTo>
                <a:lnTo>
                  <a:pt x="78" y="12"/>
                </a:lnTo>
                <a:lnTo>
                  <a:pt x="79" y="7"/>
                </a:lnTo>
                <a:lnTo>
                  <a:pt x="78" y="2"/>
                </a:lnTo>
                <a:lnTo>
                  <a:pt x="75" y="0"/>
                </a:lnTo>
                <a:lnTo>
                  <a:pt x="62" y="2"/>
                </a:lnTo>
                <a:lnTo>
                  <a:pt x="52" y="7"/>
                </a:lnTo>
                <a:lnTo>
                  <a:pt x="42" y="16"/>
                </a:lnTo>
                <a:lnTo>
                  <a:pt x="36" y="28"/>
                </a:lnTo>
                <a:lnTo>
                  <a:pt x="24" y="47"/>
                </a:lnTo>
                <a:lnTo>
                  <a:pt x="15" y="63"/>
                </a:lnTo>
                <a:lnTo>
                  <a:pt x="7" y="75"/>
                </a:lnTo>
                <a:lnTo>
                  <a:pt x="1" y="83"/>
                </a:lnTo>
                <a:lnTo>
                  <a:pt x="0" y="84"/>
                </a:lnTo>
                <a:lnTo>
                  <a:pt x="1" y="86"/>
                </a:lnTo>
                <a:lnTo>
                  <a:pt x="5" y="88"/>
                </a:lnTo>
                <a:lnTo>
                  <a:pt x="12" y="88"/>
                </a:lnTo>
                <a:lnTo>
                  <a:pt x="21" y="86"/>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41" name="Freeform 360"/>
          <p:cNvSpPr>
            <a:spLocks/>
          </p:cNvSpPr>
          <p:nvPr/>
        </p:nvSpPr>
        <p:spPr bwMode="auto">
          <a:xfrm>
            <a:off x="2787650" y="1751013"/>
            <a:ext cx="85725" cy="114300"/>
          </a:xfrm>
          <a:custGeom>
            <a:avLst/>
            <a:gdLst>
              <a:gd name="T0" fmla="*/ 2147483647 w 130"/>
              <a:gd name="T1" fmla="*/ 2147483647 h 178"/>
              <a:gd name="T2" fmla="*/ 2147483647 w 130"/>
              <a:gd name="T3" fmla="*/ 2147483647 h 178"/>
              <a:gd name="T4" fmla="*/ 2147483647 w 130"/>
              <a:gd name="T5" fmla="*/ 2147483647 h 178"/>
              <a:gd name="T6" fmla="*/ 2147483647 w 130"/>
              <a:gd name="T7" fmla="*/ 2147483647 h 178"/>
              <a:gd name="T8" fmla="*/ 2147483647 w 130"/>
              <a:gd name="T9" fmla="*/ 2147483647 h 178"/>
              <a:gd name="T10" fmla="*/ 2147483647 w 130"/>
              <a:gd name="T11" fmla="*/ 0 h 178"/>
              <a:gd name="T12" fmla="*/ 2147483647 w 130"/>
              <a:gd name="T13" fmla="*/ 0 h 178"/>
              <a:gd name="T14" fmla="*/ 2147483647 w 130"/>
              <a:gd name="T15" fmla="*/ 2147483647 h 178"/>
              <a:gd name="T16" fmla="*/ 2147483647 w 130"/>
              <a:gd name="T17" fmla="*/ 2147483647 h 178"/>
              <a:gd name="T18" fmla="*/ 2147483647 w 130"/>
              <a:gd name="T19" fmla="*/ 2147483647 h 178"/>
              <a:gd name="T20" fmla="*/ 2147483647 w 130"/>
              <a:gd name="T21" fmla="*/ 2147483647 h 178"/>
              <a:gd name="T22" fmla="*/ 2147483647 w 130"/>
              <a:gd name="T23" fmla="*/ 2147483647 h 178"/>
              <a:gd name="T24" fmla="*/ 2147483647 w 130"/>
              <a:gd name="T25" fmla="*/ 2147483647 h 178"/>
              <a:gd name="T26" fmla="*/ 2147483647 w 130"/>
              <a:gd name="T27" fmla="*/ 2147483647 h 178"/>
              <a:gd name="T28" fmla="*/ 2147483647 w 130"/>
              <a:gd name="T29" fmla="*/ 2147483647 h 178"/>
              <a:gd name="T30" fmla="*/ 2147483647 w 130"/>
              <a:gd name="T31" fmla="*/ 2147483647 h 178"/>
              <a:gd name="T32" fmla="*/ 2147483647 w 130"/>
              <a:gd name="T33" fmla="*/ 2147483647 h 178"/>
              <a:gd name="T34" fmla="*/ 2147483647 w 130"/>
              <a:gd name="T35" fmla="*/ 2147483647 h 178"/>
              <a:gd name="T36" fmla="*/ 2147483647 w 130"/>
              <a:gd name="T37" fmla="*/ 2147483647 h 178"/>
              <a:gd name="T38" fmla="*/ 2147483647 w 130"/>
              <a:gd name="T39" fmla="*/ 2147483647 h 178"/>
              <a:gd name="T40" fmla="*/ 2147483647 w 130"/>
              <a:gd name="T41" fmla="*/ 2147483647 h 178"/>
              <a:gd name="T42" fmla="*/ 2147483647 w 130"/>
              <a:gd name="T43" fmla="*/ 2147483647 h 178"/>
              <a:gd name="T44" fmla="*/ 2147483647 w 130"/>
              <a:gd name="T45" fmla="*/ 2147483647 h 178"/>
              <a:gd name="T46" fmla="*/ 2147483647 w 130"/>
              <a:gd name="T47" fmla="*/ 2147483647 h 178"/>
              <a:gd name="T48" fmla="*/ 2147483647 w 130"/>
              <a:gd name="T49" fmla="*/ 2147483647 h 178"/>
              <a:gd name="T50" fmla="*/ 2147483647 w 130"/>
              <a:gd name="T51" fmla="*/ 2147483647 h 178"/>
              <a:gd name="T52" fmla="*/ 2147483647 w 130"/>
              <a:gd name="T53" fmla="*/ 2147483647 h 178"/>
              <a:gd name="T54" fmla="*/ 2147483647 w 130"/>
              <a:gd name="T55" fmla="*/ 2147483647 h 178"/>
              <a:gd name="T56" fmla="*/ 0 w 130"/>
              <a:gd name="T57" fmla="*/ 2147483647 h 178"/>
              <a:gd name="T58" fmla="*/ 2147483647 w 130"/>
              <a:gd name="T59" fmla="*/ 2147483647 h 178"/>
              <a:gd name="T60" fmla="*/ 2147483647 w 130"/>
              <a:gd name="T61" fmla="*/ 2147483647 h 178"/>
              <a:gd name="T62" fmla="*/ 2147483647 w 130"/>
              <a:gd name="T63" fmla="*/ 2147483647 h 178"/>
              <a:gd name="T64" fmla="*/ 2147483647 w 130"/>
              <a:gd name="T65" fmla="*/ 2147483647 h 178"/>
              <a:gd name="T66" fmla="*/ 2147483647 w 130"/>
              <a:gd name="T67" fmla="*/ 2147483647 h 178"/>
              <a:gd name="T68" fmla="*/ 2147483647 w 130"/>
              <a:gd name="T69" fmla="*/ 2147483647 h 178"/>
              <a:gd name="T70" fmla="*/ 2147483647 w 130"/>
              <a:gd name="T71" fmla="*/ 2147483647 h 178"/>
              <a:gd name="T72" fmla="*/ 2147483647 w 130"/>
              <a:gd name="T73" fmla="*/ 2147483647 h 178"/>
              <a:gd name="T74" fmla="*/ 2147483647 w 130"/>
              <a:gd name="T75" fmla="*/ 2147483647 h 178"/>
              <a:gd name="T76" fmla="*/ 2147483647 w 130"/>
              <a:gd name="T77" fmla="*/ 2147483647 h 178"/>
              <a:gd name="T78" fmla="*/ 2147483647 w 130"/>
              <a:gd name="T79" fmla="*/ 2147483647 h 178"/>
              <a:gd name="T80" fmla="*/ 2147483647 w 130"/>
              <a:gd name="T81" fmla="*/ 2147483647 h 178"/>
              <a:gd name="T82" fmla="*/ 2147483647 w 130"/>
              <a:gd name="T83" fmla="*/ 2147483647 h 178"/>
              <a:gd name="T84" fmla="*/ 2147483647 w 130"/>
              <a:gd name="T85" fmla="*/ 2147483647 h 178"/>
              <a:gd name="T86" fmla="*/ 2147483647 w 130"/>
              <a:gd name="T87" fmla="*/ 2147483647 h 178"/>
              <a:gd name="T88" fmla="*/ 2147483647 w 130"/>
              <a:gd name="T89" fmla="*/ 2147483647 h 178"/>
              <a:gd name="T90" fmla="*/ 2147483647 w 130"/>
              <a:gd name="T91" fmla="*/ 2147483647 h 178"/>
              <a:gd name="T92" fmla="*/ 2147483647 w 130"/>
              <a:gd name="T93" fmla="*/ 2147483647 h 178"/>
              <a:gd name="T94" fmla="*/ 2147483647 w 130"/>
              <a:gd name="T95" fmla="*/ 2147483647 h 178"/>
              <a:gd name="T96" fmla="*/ 2147483647 w 130"/>
              <a:gd name="T97" fmla="*/ 2147483647 h 178"/>
              <a:gd name="T98" fmla="*/ 2147483647 w 130"/>
              <a:gd name="T99" fmla="*/ 2147483647 h 1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0"/>
              <a:gd name="T151" fmla="*/ 0 h 178"/>
              <a:gd name="T152" fmla="*/ 130 w 130"/>
              <a:gd name="T153" fmla="*/ 178 h 1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0" h="178">
                <a:moveTo>
                  <a:pt x="129" y="35"/>
                </a:moveTo>
                <a:lnTo>
                  <a:pt x="118" y="21"/>
                </a:lnTo>
                <a:lnTo>
                  <a:pt x="113" y="10"/>
                </a:lnTo>
                <a:lnTo>
                  <a:pt x="109" y="5"/>
                </a:lnTo>
                <a:lnTo>
                  <a:pt x="102" y="1"/>
                </a:lnTo>
                <a:lnTo>
                  <a:pt x="93" y="0"/>
                </a:lnTo>
                <a:lnTo>
                  <a:pt x="90" y="0"/>
                </a:lnTo>
                <a:lnTo>
                  <a:pt x="90" y="2"/>
                </a:lnTo>
                <a:lnTo>
                  <a:pt x="86" y="7"/>
                </a:lnTo>
                <a:lnTo>
                  <a:pt x="84" y="14"/>
                </a:lnTo>
                <a:lnTo>
                  <a:pt x="78" y="19"/>
                </a:lnTo>
                <a:lnTo>
                  <a:pt x="76" y="22"/>
                </a:lnTo>
                <a:lnTo>
                  <a:pt x="74" y="22"/>
                </a:lnTo>
                <a:lnTo>
                  <a:pt x="74" y="23"/>
                </a:lnTo>
                <a:lnTo>
                  <a:pt x="74" y="26"/>
                </a:lnTo>
                <a:lnTo>
                  <a:pt x="66" y="30"/>
                </a:lnTo>
                <a:lnTo>
                  <a:pt x="60" y="35"/>
                </a:lnTo>
                <a:lnTo>
                  <a:pt x="54" y="37"/>
                </a:lnTo>
                <a:lnTo>
                  <a:pt x="50" y="39"/>
                </a:lnTo>
                <a:lnTo>
                  <a:pt x="43" y="45"/>
                </a:lnTo>
                <a:lnTo>
                  <a:pt x="15" y="71"/>
                </a:lnTo>
                <a:lnTo>
                  <a:pt x="15" y="76"/>
                </a:lnTo>
                <a:lnTo>
                  <a:pt x="16" y="86"/>
                </a:lnTo>
                <a:lnTo>
                  <a:pt x="15" y="95"/>
                </a:lnTo>
                <a:lnTo>
                  <a:pt x="15" y="107"/>
                </a:lnTo>
                <a:lnTo>
                  <a:pt x="11" y="119"/>
                </a:lnTo>
                <a:lnTo>
                  <a:pt x="8" y="133"/>
                </a:lnTo>
                <a:lnTo>
                  <a:pt x="4" y="148"/>
                </a:lnTo>
                <a:lnTo>
                  <a:pt x="0" y="165"/>
                </a:lnTo>
                <a:lnTo>
                  <a:pt x="3" y="170"/>
                </a:lnTo>
                <a:lnTo>
                  <a:pt x="9" y="176"/>
                </a:lnTo>
                <a:lnTo>
                  <a:pt x="17" y="178"/>
                </a:lnTo>
                <a:lnTo>
                  <a:pt x="27" y="177"/>
                </a:lnTo>
                <a:lnTo>
                  <a:pt x="39" y="173"/>
                </a:lnTo>
                <a:lnTo>
                  <a:pt x="50" y="165"/>
                </a:lnTo>
                <a:lnTo>
                  <a:pt x="66" y="157"/>
                </a:lnTo>
                <a:lnTo>
                  <a:pt x="84" y="146"/>
                </a:lnTo>
                <a:lnTo>
                  <a:pt x="103" y="135"/>
                </a:lnTo>
                <a:lnTo>
                  <a:pt x="106" y="132"/>
                </a:lnTo>
                <a:lnTo>
                  <a:pt x="106" y="129"/>
                </a:lnTo>
                <a:lnTo>
                  <a:pt x="106" y="128"/>
                </a:lnTo>
                <a:lnTo>
                  <a:pt x="107" y="128"/>
                </a:lnTo>
                <a:lnTo>
                  <a:pt x="106" y="103"/>
                </a:lnTo>
                <a:lnTo>
                  <a:pt x="110" y="86"/>
                </a:lnTo>
                <a:lnTo>
                  <a:pt x="117" y="78"/>
                </a:lnTo>
                <a:lnTo>
                  <a:pt x="122" y="72"/>
                </a:lnTo>
                <a:lnTo>
                  <a:pt x="126" y="67"/>
                </a:lnTo>
                <a:lnTo>
                  <a:pt x="129" y="62"/>
                </a:lnTo>
                <a:lnTo>
                  <a:pt x="130" y="48"/>
                </a:lnTo>
                <a:lnTo>
                  <a:pt x="129" y="35"/>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42" name="Freeform 361"/>
          <p:cNvSpPr>
            <a:spLocks/>
          </p:cNvSpPr>
          <p:nvPr/>
        </p:nvSpPr>
        <p:spPr bwMode="auto">
          <a:xfrm>
            <a:off x="2881313" y="1716088"/>
            <a:ext cx="47625" cy="47625"/>
          </a:xfrm>
          <a:custGeom>
            <a:avLst/>
            <a:gdLst>
              <a:gd name="T0" fmla="*/ 2147483647 w 73"/>
              <a:gd name="T1" fmla="*/ 2147483647 h 74"/>
              <a:gd name="T2" fmla="*/ 2147483647 w 73"/>
              <a:gd name="T3" fmla="*/ 2147483647 h 74"/>
              <a:gd name="T4" fmla="*/ 2147483647 w 73"/>
              <a:gd name="T5" fmla="*/ 2147483647 h 74"/>
              <a:gd name="T6" fmla="*/ 2147483647 w 73"/>
              <a:gd name="T7" fmla="*/ 2147483647 h 74"/>
              <a:gd name="T8" fmla="*/ 2147483647 w 73"/>
              <a:gd name="T9" fmla="*/ 2147483647 h 74"/>
              <a:gd name="T10" fmla="*/ 0 w 73"/>
              <a:gd name="T11" fmla="*/ 2147483647 h 74"/>
              <a:gd name="T12" fmla="*/ 0 w 73"/>
              <a:gd name="T13" fmla="*/ 2147483647 h 74"/>
              <a:gd name="T14" fmla="*/ 2147483647 w 73"/>
              <a:gd name="T15" fmla="*/ 2147483647 h 74"/>
              <a:gd name="T16" fmla="*/ 0 w 73"/>
              <a:gd name="T17" fmla="*/ 2147483647 h 74"/>
              <a:gd name="T18" fmla="*/ 0 w 73"/>
              <a:gd name="T19" fmla="*/ 2147483647 h 74"/>
              <a:gd name="T20" fmla="*/ 2147483647 w 73"/>
              <a:gd name="T21" fmla="*/ 2147483647 h 74"/>
              <a:gd name="T22" fmla="*/ 2147483647 w 73"/>
              <a:gd name="T23" fmla="*/ 2147483647 h 74"/>
              <a:gd name="T24" fmla="*/ 2147483647 w 73"/>
              <a:gd name="T25" fmla="*/ 2147483647 h 74"/>
              <a:gd name="T26" fmla="*/ 2147483647 w 73"/>
              <a:gd name="T27" fmla="*/ 2147483647 h 74"/>
              <a:gd name="T28" fmla="*/ 2147483647 w 73"/>
              <a:gd name="T29" fmla="*/ 2147483647 h 74"/>
              <a:gd name="T30" fmla="*/ 2147483647 w 73"/>
              <a:gd name="T31" fmla="*/ 2147483647 h 74"/>
              <a:gd name="T32" fmla="*/ 2147483647 w 73"/>
              <a:gd name="T33" fmla="*/ 2147483647 h 74"/>
              <a:gd name="T34" fmla="*/ 2147483647 w 73"/>
              <a:gd name="T35" fmla="*/ 2147483647 h 74"/>
              <a:gd name="T36" fmla="*/ 2147483647 w 73"/>
              <a:gd name="T37" fmla="*/ 2147483647 h 74"/>
              <a:gd name="T38" fmla="*/ 2147483647 w 73"/>
              <a:gd name="T39" fmla="*/ 2147483647 h 74"/>
              <a:gd name="T40" fmla="*/ 2147483647 w 73"/>
              <a:gd name="T41" fmla="*/ 2147483647 h 74"/>
              <a:gd name="T42" fmla="*/ 2147483647 w 73"/>
              <a:gd name="T43" fmla="*/ 2147483647 h 74"/>
              <a:gd name="T44" fmla="*/ 2147483647 w 73"/>
              <a:gd name="T45" fmla="*/ 2147483647 h 74"/>
              <a:gd name="T46" fmla="*/ 2147483647 w 73"/>
              <a:gd name="T47" fmla="*/ 2147483647 h 74"/>
              <a:gd name="T48" fmla="*/ 2147483647 w 73"/>
              <a:gd name="T49" fmla="*/ 2147483647 h 74"/>
              <a:gd name="T50" fmla="*/ 2147483647 w 73"/>
              <a:gd name="T51" fmla="*/ 0 h 74"/>
              <a:gd name="T52" fmla="*/ 2147483647 w 73"/>
              <a:gd name="T53" fmla="*/ 0 h 74"/>
              <a:gd name="T54" fmla="*/ 2147483647 w 73"/>
              <a:gd name="T55" fmla="*/ 2147483647 h 7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
              <a:gd name="T85" fmla="*/ 0 h 74"/>
              <a:gd name="T86" fmla="*/ 73 w 73"/>
              <a:gd name="T87" fmla="*/ 74 h 7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 h="74">
                <a:moveTo>
                  <a:pt x="52" y="1"/>
                </a:moveTo>
                <a:lnTo>
                  <a:pt x="39" y="5"/>
                </a:lnTo>
                <a:lnTo>
                  <a:pt x="27" y="14"/>
                </a:lnTo>
                <a:lnTo>
                  <a:pt x="14" y="23"/>
                </a:lnTo>
                <a:lnTo>
                  <a:pt x="3" y="38"/>
                </a:lnTo>
                <a:lnTo>
                  <a:pt x="0" y="42"/>
                </a:lnTo>
                <a:lnTo>
                  <a:pt x="0" y="50"/>
                </a:lnTo>
                <a:lnTo>
                  <a:pt x="2" y="57"/>
                </a:lnTo>
                <a:lnTo>
                  <a:pt x="0" y="60"/>
                </a:lnTo>
                <a:lnTo>
                  <a:pt x="0" y="67"/>
                </a:lnTo>
                <a:lnTo>
                  <a:pt x="2" y="68"/>
                </a:lnTo>
                <a:lnTo>
                  <a:pt x="4" y="71"/>
                </a:lnTo>
                <a:lnTo>
                  <a:pt x="10" y="74"/>
                </a:lnTo>
                <a:lnTo>
                  <a:pt x="14" y="74"/>
                </a:lnTo>
                <a:lnTo>
                  <a:pt x="19" y="72"/>
                </a:lnTo>
                <a:lnTo>
                  <a:pt x="26" y="66"/>
                </a:lnTo>
                <a:lnTo>
                  <a:pt x="35" y="59"/>
                </a:lnTo>
                <a:lnTo>
                  <a:pt x="45" y="50"/>
                </a:lnTo>
                <a:lnTo>
                  <a:pt x="59" y="39"/>
                </a:lnTo>
                <a:lnTo>
                  <a:pt x="64" y="35"/>
                </a:lnTo>
                <a:lnTo>
                  <a:pt x="69" y="31"/>
                </a:lnTo>
                <a:lnTo>
                  <a:pt x="72" y="26"/>
                </a:lnTo>
                <a:lnTo>
                  <a:pt x="73" y="21"/>
                </a:lnTo>
                <a:lnTo>
                  <a:pt x="69" y="9"/>
                </a:lnTo>
                <a:lnTo>
                  <a:pt x="65" y="2"/>
                </a:lnTo>
                <a:lnTo>
                  <a:pt x="61" y="0"/>
                </a:lnTo>
                <a:lnTo>
                  <a:pt x="59" y="0"/>
                </a:lnTo>
                <a:lnTo>
                  <a:pt x="52" y="1"/>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43" name="Freeform 362"/>
          <p:cNvSpPr>
            <a:spLocks/>
          </p:cNvSpPr>
          <p:nvPr/>
        </p:nvSpPr>
        <p:spPr bwMode="auto">
          <a:xfrm>
            <a:off x="2919413" y="1665288"/>
            <a:ext cx="55562" cy="60325"/>
          </a:xfrm>
          <a:custGeom>
            <a:avLst/>
            <a:gdLst>
              <a:gd name="T0" fmla="*/ 2147483647 w 83"/>
              <a:gd name="T1" fmla="*/ 2147483647 h 95"/>
              <a:gd name="T2" fmla="*/ 2147483647 w 83"/>
              <a:gd name="T3" fmla="*/ 2147483647 h 95"/>
              <a:gd name="T4" fmla="*/ 2147483647 w 83"/>
              <a:gd name="T5" fmla="*/ 2147483647 h 95"/>
              <a:gd name="T6" fmla="*/ 2147483647 w 83"/>
              <a:gd name="T7" fmla="*/ 2147483647 h 95"/>
              <a:gd name="T8" fmla="*/ 2147483647 w 83"/>
              <a:gd name="T9" fmla="*/ 2147483647 h 95"/>
              <a:gd name="T10" fmla="*/ 2147483647 w 83"/>
              <a:gd name="T11" fmla="*/ 2147483647 h 95"/>
              <a:gd name="T12" fmla="*/ 2147483647 w 83"/>
              <a:gd name="T13" fmla="*/ 2147483647 h 95"/>
              <a:gd name="T14" fmla="*/ 2147483647 w 83"/>
              <a:gd name="T15" fmla="*/ 2147483647 h 95"/>
              <a:gd name="T16" fmla="*/ 2147483647 w 83"/>
              <a:gd name="T17" fmla="*/ 2147483647 h 95"/>
              <a:gd name="T18" fmla="*/ 2147483647 w 83"/>
              <a:gd name="T19" fmla="*/ 2147483647 h 95"/>
              <a:gd name="T20" fmla="*/ 2147483647 w 83"/>
              <a:gd name="T21" fmla="*/ 2147483647 h 95"/>
              <a:gd name="T22" fmla="*/ 2147483647 w 83"/>
              <a:gd name="T23" fmla="*/ 2147483647 h 95"/>
              <a:gd name="T24" fmla="*/ 2147483647 w 83"/>
              <a:gd name="T25" fmla="*/ 2147483647 h 95"/>
              <a:gd name="T26" fmla="*/ 2147483647 w 83"/>
              <a:gd name="T27" fmla="*/ 2147483647 h 95"/>
              <a:gd name="T28" fmla="*/ 2147483647 w 83"/>
              <a:gd name="T29" fmla="*/ 2147483647 h 95"/>
              <a:gd name="T30" fmla="*/ 2147483647 w 83"/>
              <a:gd name="T31" fmla="*/ 2147483647 h 95"/>
              <a:gd name="T32" fmla="*/ 2147483647 w 83"/>
              <a:gd name="T33" fmla="*/ 2147483647 h 95"/>
              <a:gd name="T34" fmla="*/ 2147483647 w 83"/>
              <a:gd name="T35" fmla="*/ 0 h 95"/>
              <a:gd name="T36" fmla="*/ 2147483647 w 83"/>
              <a:gd name="T37" fmla="*/ 2147483647 h 95"/>
              <a:gd name="T38" fmla="*/ 2147483647 w 83"/>
              <a:gd name="T39" fmla="*/ 2147483647 h 95"/>
              <a:gd name="T40" fmla="*/ 2147483647 w 83"/>
              <a:gd name="T41" fmla="*/ 2147483647 h 95"/>
              <a:gd name="T42" fmla="*/ 2147483647 w 83"/>
              <a:gd name="T43" fmla="*/ 2147483647 h 95"/>
              <a:gd name="T44" fmla="*/ 2147483647 w 83"/>
              <a:gd name="T45" fmla="*/ 2147483647 h 95"/>
              <a:gd name="T46" fmla="*/ 2147483647 w 83"/>
              <a:gd name="T47" fmla="*/ 2147483647 h 95"/>
              <a:gd name="T48" fmla="*/ 2147483647 w 83"/>
              <a:gd name="T49" fmla="*/ 2147483647 h 95"/>
              <a:gd name="T50" fmla="*/ 2147483647 w 83"/>
              <a:gd name="T51" fmla="*/ 2147483647 h 95"/>
              <a:gd name="T52" fmla="*/ 0 w 83"/>
              <a:gd name="T53" fmla="*/ 2147483647 h 95"/>
              <a:gd name="T54" fmla="*/ 0 w 83"/>
              <a:gd name="T55" fmla="*/ 2147483647 h 95"/>
              <a:gd name="T56" fmla="*/ 2147483647 w 83"/>
              <a:gd name="T57" fmla="*/ 2147483647 h 95"/>
              <a:gd name="T58" fmla="*/ 2147483647 w 83"/>
              <a:gd name="T59" fmla="*/ 2147483647 h 95"/>
              <a:gd name="T60" fmla="*/ 2147483647 w 83"/>
              <a:gd name="T61" fmla="*/ 2147483647 h 95"/>
              <a:gd name="T62" fmla="*/ 2147483647 w 83"/>
              <a:gd name="T63" fmla="*/ 2147483647 h 95"/>
              <a:gd name="T64" fmla="*/ 2147483647 w 83"/>
              <a:gd name="T65" fmla="*/ 2147483647 h 95"/>
              <a:gd name="T66" fmla="*/ 2147483647 w 83"/>
              <a:gd name="T67" fmla="*/ 2147483647 h 95"/>
              <a:gd name="T68" fmla="*/ 2147483647 w 83"/>
              <a:gd name="T69" fmla="*/ 2147483647 h 95"/>
              <a:gd name="T70" fmla="*/ 2147483647 w 83"/>
              <a:gd name="T71" fmla="*/ 2147483647 h 95"/>
              <a:gd name="T72" fmla="*/ 2147483647 w 83"/>
              <a:gd name="T73" fmla="*/ 2147483647 h 95"/>
              <a:gd name="T74" fmla="*/ 2147483647 w 83"/>
              <a:gd name="T75" fmla="*/ 2147483647 h 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95"/>
              <a:gd name="T116" fmla="*/ 83 w 83"/>
              <a:gd name="T117" fmla="*/ 95 h 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95">
                <a:moveTo>
                  <a:pt x="53" y="95"/>
                </a:moveTo>
                <a:lnTo>
                  <a:pt x="64" y="85"/>
                </a:lnTo>
                <a:lnTo>
                  <a:pt x="64" y="82"/>
                </a:lnTo>
                <a:lnTo>
                  <a:pt x="64" y="81"/>
                </a:lnTo>
                <a:lnTo>
                  <a:pt x="66" y="81"/>
                </a:lnTo>
                <a:lnTo>
                  <a:pt x="68" y="78"/>
                </a:lnTo>
                <a:lnTo>
                  <a:pt x="74" y="73"/>
                </a:lnTo>
                <a:lnTo>
                  <a:pt x="79" y="60"/>
                </a:lnTo>
                <a:lnTo>
                  <a:pt x="80" y="52"/>
                </a:lnTo>
                <a:lnTo>
                  <a:pt x="83" y="45"/>
                </a:lnTo>
                <a:lnTo>
                  <a:pt x="82" y="35"/>
                </a:lnTo>
                <a:lnTo>
                  <a:pt x="82" y="27"/>
                </a:lnTo>
                <a:lnTo>
                  <a:pt x="79" y="19"/>
                </a:lnTo>
                <a:lnTo>
                  <a:pt x="78" y="13"/>
                </a:lnTo>
                <a:lnTo>
                  <a:pt x="70" y="4"/>
                </a:lnTo>
                <a:lnTo>
                  <a:pt x="63" y="2"/>
                </a:lnTo>
                <a:lnTo>
                  <a:pt x="58" y="2"/>
                </a:lnTo>
                <a:lnTo>
                  <a:pt x="45" y="0"/>
                </a:lnTo>
                <a:lnTo>
                  <a:pt x="38" y="4"/>
                </a:lnTo>
                <a:lnTo>
                  <a:pt x="34" y="11"/>
                </a:lnTo>
                <a:lnTo>
                  <a:pt x="35" y="21"/>
                </a:lnTo>
                <a:lnTo>
                  <a:pt x="30" y="24"/>
                </a:lnTo>
                <a:lnTo>
                  <a:pt x="26" y="23"/>
                </a:lnTo>
                <a:lnTo>
                  <a:pt x="21" y="24"/>
                </a:lnTo>
                <a:lnTo>
                  <a:pt x="13" y="29"/>
                </a:lnTo>
                <a:lnTo>
                  <a:pt x="5" y="39"/>
                </a:lnTo>
                <a:lnTo>
                  <a:pt x="0" y="45"/>
                </a:lnTo>
                <a:lnTo>
                  <a:pt x="0" y="53"/>
                </a:lnTo>
                <a:lnTo>
                  <a:pt x="4" y="61"/>
                </a:lnTo>
                <a:lnTo>
                  <a:pt x="11" y="70"/>
                </a:lnTo>
                <a:lnTo>
                  <a:pt x="25" y="84"/>
                </a:lnTo>
                <a:lnTo>
                  <a:pt x="30" y="88"/>
                </a:lnTo>
                <a:lnTo>
                  <a:pt x="37" y="93"/>
                </a:lnTo>
                <a:lnTo>
                  <a:pt x="38" y="93"/>
                </a:lnTo>
                <a:lnTo>
                  <a:pt x="41" y="94"/>
                </a:lnTo>
                <a:lnTo>
                  <a:pt x="46" y="95"/>
                </a:lnTo>
                <a:lnTo>
                  <a:pt x="49" y="95"/>
                </a:lnTo>
                <a:lnTo>
                  <a:pt x="53" y="95"/>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44" name="Freeform 363"/>
          <p:cNvSpPr>
            <a:spLocks/>
          </p:cNvSpPr>
          <p:nvPr/>
        </p:nvSpPr>
        <p:spPr bwMode="auto">
          <a:xfrm>
            <a:off x="2976563" y="1631950"/>
            <a:ext cx="17462" cy="33338"/>
          </a:xfrm>
          <a:custGeom>
            <a:avLst/>
            <a:gdLst>
              <a:gd name="T0" fmla="*/ 0 w 27"/>
              <a:gd name="T1" fmla="*/ 2147483647 h 51"/>
              <a:gd name="T2" fmla="*/ 0 w 27"/>
              <a:gd name="T3" fmla="*/ 2147483647 h 51"/>
              <a:gd name="T4" fmla="*/ 2147483647 w 27"/>
              <a:gd name="T5" fmla="*/ 2147483647 h 51"/>
              <a:gd name="T6" fmla="*/ 2147483647 w 27"/>
              <a:gd name="T7" fmla="*/ 2147483647 h 51"/>
              <a:gd name="T8" fmla="*/ 2147483647 w 27"/>
              <a:gd name="T9" fmla="*/ 2147483647 h 51"/>
              <a:gd name="T10" fmla="*/ 2147483647 w 27"/>
              <a:gd name="T11" fmla="*/ 2147483647 h 51"/>
              <a:gd name="T12" fmla="*/ 2147483647 w 27"/>
              <a:gd name="T13" fmla="*/ 2147483647 h 51"/>
              <a:gd name="T14" fmla="*/ 2147483647 w 27"/>
              <a:gd name="T15" fmla="*/ 2147483647 h 51"/>
              <a:gd name="T16" fmla="*/ 2147483647 w 27"/>
              <a:gd name="T17" fmla="*/ 2147483647 h 51"/>
              <a:gd name="T18" fmla="*/ 2147483647 w 27"/>
              <a:gd name="T19" fmla="*/ 2147483647 h 51"/>
              <a:gd name="T20" fmla="*/ 2147483647 w 27"/>
              <a:gd name="T21" fmla="*/ 2147483647 h 51"/>
              <a:gd name="T22" fmla="*/ 2147483647 w 27"/>
              <a:gd name="T23" fmla="*/ 2147483647 h 51"/>
              <a:gd name="T24" fmla="*/ 2147483647 w 27"/>
              <a:gd name="T25" fmla="*/ 2147483647 h 51"/>
              <a:gd name="T26" fmla="*/ 2147483647 w 27"/>
              <a:gd name="T27" fmla="*/ 2147483647 h 51"/>
              <a:gd name="T28" fmla="*/ 2147483647 w 27"/>
              <a:gd name="T29" fmla="*/ 2147483647 h 51"/>
              <a:gd name="T30" fmla="*/ 2147483647 w 27"/>
              <a:gd name="T31" fmla="*/ 2147483647 h 51"/>
              <a:gd name="T32" fmla="*/ 2147483647 w 27"/>
              <a:gd name="T33" fmla="*/ 2147483647 h 51"/>
              <a:gd name="T34" fmla="*/ 2147483647 w 27"/>
              <a:gd name="T35" fmla="*/ 0 h 51"/>
              <a:gd name="T36" fmla="*/ 0 w 27"/>
              <a:gd name="T37" fmla="*/ 2147483647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51"/>
              <a:gd name="T59" fmla="*/ 27 w 27"/>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51">
                <a:moveTo>
                  <a:pt x="0" y="5"/>
                </a:moveTo>
                <a:lnTo>
                  <a:pt x="0" y="22"/>
                </a:lnTo>
                <a:lnTo>
                  <a:pt x="2" y="35"/>
                </a:lnTo>
                <a:lnTo>
                  <a:pt x="2" y="39"/>
                </a:lnTo>
                <a:lnTo>
                  <a:pt x="2" y="41"/>
                </a:lnTo>
                <a:lnTo>
                  <a:pt x="4" y="43"/>
                </a:lnTo>
                <a:lnTo>
                  <a:pt x="6" y="49"/>
                </a:lnTo>
                <a:lnTo>
                  <a:pt x="11" y="51"/>
                </a:lnTo>
                <a:lnTo>
                  <a:pt x="19" y="49"/>
                </a:lnTo>
                <a:lnTo>
                  <a:pt x="23" y="46"/>
                </a:lnTo>
                <a:lnTo>
                  <a:pt x="27" y="43"/>
                </a:lnTo>
                <a:lnTo>
                  <a:pt x="27" y="39"/>
                </a:lnTo>
                <a:lnTo>
                  <a:pt x="26" y="37"/>
                </a:lnTo>
                <a:lnTo>
                  <a:pt x="26" y="35"/>
                </a:lnTo>
                <a:lnTo>
                  <a:pt x="18" y="14"/>
                </a:lnTo>
                <a:lnTo>
                  <a:pt x="14" y="6"/>
                </a:lnTo>
                <a:lnTo>
                  <a:pt x="11" y="1"/>
                </a:lnTo>
                <a:lnTo>
                  <a:pt x="4" y="0"/>
                </a:lnTo>
                <a:lnTo>
                  <a:pt x="0" y="5"/>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45" name="Freeform 364"/>
          <p:cNvSpPr>
            <a:spLocks/>
          </p:cNvSpPr>
          <p:nvPr/>
        </p:nvSpPr>
        <p:spPr bwMode="auto">
          <a:xfrm>
            <a:off x="2935288" y="1639888"/>
            <a:ext cx="17462" cy="17462"/>
          </a:xfrm>
          <a:custGeom>
            <a:avLst/>
            <a:gdLst>
              <a:gd name="T0" fmla="*/ 2147483647 w 26"/>
              <a:gd name="T1" fmla="*/ 0 h 28"/>
              <a:gd name="T2" fmla="*/ 2147483647 w 26"/>
              <a:gd name="T3" fmla="*/ 2147483647 h 28"/>
              <a:gd name="T4" fmla="*/ 2147483647 w 26"/>
              <a:gd name="T5" fmla="*/ 2147483647 h 28"/>
              <a:gd name="T6" fmla="*/ 2147483647 w 26"/>
              <a:gd name="T7" fmla="*/ 2147483647 h 28"/>
              <a:gd name="T8" fmla="*/ 2147483647 w 26"/>
              <a:gd name="T9" fmla="*/ 2147483647 h 28"/>
              <a:gd name="T10" fmla="*/ 2147483647 w 26"/>
              <a:gd name="T11" fmla="*/ 2147483647 h 28"/>
              <a:gd name="T12" fmla="*/ 2147483647 w 26"/>
              <a:gd name="T13" fmla="*/ 2147483647 h 28"/>
              <a:gd name="T14" fmla="*/ 2147483647 w 26"/>
              <a:gd name="T15" fmla="*/ 2147483647 h 28"/>
              <a:gd name="T16" fmla="*/ 2147483647 w 26"/>
              <a:gd name="T17" fmla="*/ 2147483647 h 28"/>
              <a:gd name="T18" fmla="*/ 2147483647 w 26"/>
              <a:gd name="T19" fmla="*/ 2147483647 h 28"/>
              <a:gd name="T20" fmla="*/ 2147483647 w 26"/>
              <a:gd name="T21" fmla="*/ 2147483647 h 28"/>
              <a:gd name="T22" fmla="*/ 2147483647 w 26"/>
              <a:gd name="T23" fmla="*/ 2147483647 h 28"/>
              <a:gd name="T24" fmla="*/ 0 w 26"/>
              <a:gd name="T25" fmla="*/ 2147483647 h 28"/>
              <a:gd name="T26" fmla="*/ 0 w 26"/>
              <a:gd name="T27" fmla="*/ 2147483647 h 28"/>
              <a:gd name="T28" fmla="*/ 2147483647 w 26"/>
              <a:gd name="T29" fmla="*/ 2147483647 h 28"/>
              <a:gd name="T30" fmla="*/ 2147483647 w 26"/>
              <a:gd name="T31" fmla="*/ 2147483647 h 28"/>
              <a:gd name="T32" fmla="*/ 2147483647 w 26"/>
              <a:gd name="T33" fmla="*/ 0 h 28"/>
              <a:gd name="T34" fmla="*/ 2147483647 w 26"/>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28"/>
              <a:gd name="T56" fmla="*/ 26 w 26"/>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28">
                <a:moveTo>
                  <a:pt x="22" y="0"/>
                </a:moveTo>
                <a:lnTo>
                  <a:pt x="25" y="8"/>
                </a:lnTo>
                <a:lnTo>
                  <a:pt x="26" y="13"/>
                </a:lnTo>
                <a:lnTo>
                  <a:pt x="26" y="18"/>
                </a:lnTo>
                <a:lnTo>
                  <a:pt x="25" y="18"/>
                </a:lnTo>
                <a:lnTo>
                  <a:pt x="25" y="20"/>
                </a:lnTo>
                <a:lnTo>
                  <a:pt x="25" y="22"/>
                </a:lnTo>
                <a:lnTo>
                  <a:pt x="22" y="24"/>
                </a:lnTo>
                <a:lnTo>
                  <a:pt x="21" y="26"/>
                </a:lnTo>
                <a:lnTo>
                  <a:pt x="16" y="28"/>
                </a:lnTo>
                <a:lnTo>
                  <a:pt x="12" y="28"/>
                </a:lnTo>
                <a:lnTo>
                  <a:pt x="4" y="25"/>
                </a:lnTo>
                <a:lnTo>
                  <a:pt x="0" y="18"/>
                </a:lnTo>
                <a:lnTo>
                  <a:pt x="0" y="14"/>
                </a:lnTo>
                <a:lnTo>
                  <a:pt x="2" y="12"/>
                </a:lnTo>
                <a:lnTo>
                  <a:pt x="6" y="2"/>
                </a:lnTo>
                <a:lnTo>
                  <a:pt x="14" y="0"/>
                </a:lnTo>
                <a:lnTo>
                  <a:pt x="22" y="0"/>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46" name="Freeform 365"/>
          <p:cNvSpPr>
            <a:spLocks/>
          </p:cNvSpPr>
          <p:nvPr/>
        </p:nvSpPr>
        <p:spPr bwMode="auto">
          <a:xfrm>
            <a:off x="2908300" y="1660525"/>
            <a:ext cx="17463" cy="20638"/>
          </a:xfrm>
          <a:custGeom>
            <a:avLst/>
            <a:gdLst>
              <a:gd name="T0" fmla="*/ 2147483647 w 28"/>
              <a:gd name="T1" fmla="*/ 2147483647 h 29"/>
              <a:gd name="T2" fmla="*/ 2147483647 w 28"/>
              <a:gd name="T3" fmla="*/ 2147483647 h 29"/>
              <a:gd name="T4" fmla="*/ 2147483647 w 28"/>
              <a:gd name="T5" fmla="*/ 2147483647 h 29"/>
              <a:gd name="T6" fmla="*/ 2147483647 w 28"/>
              <a:gd name="T7" fmla="*/ 2147483647 h 29"/>
              <a:gd name="T8" fmla="*/ 2147483647 w 28"/>
              <a:gd name="T9" fmla="*/ 2147483647 h 29"/>
              <a:gd name="T10" fmla="*/ 2147483647 w 28"/>
              <a:gd name="T11" fmla="*/ 2147483647 h 29"/>
              <a:gd name="T12" fmla="*/ 2147483647 w 28"/>
              <a:gd name="T13" fmla="*/ 2147483647 h 29"/>
              <a:gd name="T14" fmla="*/ 2147483647 w 28"/>
              <a:gd name="T15" fmla="*/ 2147483647 h 29"/>
              <a:gd name="T16" fmla="*/ 2147483647 w 28"/>
              <a:gd name="T17" fmla="*/ 2147483647 h 29"/>
              <a:gd name="T18" fmla="*/ 2147483647 w 28"/>
              <a:gd name="T19" fmla="*/ 0 h 29"/>
              <a:gd name="T20" fmla="*/ 2147483647 w 28"/>
              <a:gd name="T21" fmla="*/ 2147483647 h 29"/>
              <a:gd name="T22" fmla="*/ 2147483647 w 28"/>
              <a:gd name="T23" fmla="*/ 2147483647 h 29"/>
              <a:gd name="T24" fmla="*/ 2147483647 w 28"/>
              <a:gd name="T25" fmla="*/ 2147483647 h 29"/>
              <a:gd name="T26" fmla="*/ 2147483647 w 28"/>
              <a:gd name="T27" fmla="*/ 2147483647 h 29"/>
              <a:gd name="T28" fmla="*/ 0 w 28"/>
              <a:gd name="T29" fmla="*/ 2147483647 h 29"/>
              <a:gd name="T30" fmla="*/ 2147483647 w 28"/>
              <a:gd name="T31" fmla="*/ 2147483647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9"/>
              <a:gd name="T50" fmla="*/ 28 w 28"/>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9">
                <a:moveTo>
                  <a:pt x="1" y="25"/>
                </a:moveTo>
                <a:lnTo>
                  <a:pt x="3" y="28"/>
                </a:lnTo>
                <a:lnTo>
                  <a:pt x="5" y="29"/>
                </a:lnTo>
                <a:lnTo>
                  <a:pt x="8" y="29"/>
                </a:lnTo>
                <a:lnTo>
                  <a:pt x="12" y="28"/>
                </a:lnTo>
                <a:lnTo>
                  <a:pt x="23" y="20"/>
                </a:lnTo>
                <a:lnTo>
                  <a:pt x="28" y="13"/>
                </a:lnTo>
                <a:lnTo>
                  <a:pt x="28" y="8"/>
                </a:lnTo>
                <a:lnTo>
                  <a:pt x="25" y="3"/>
                </a:lnTo>
                <a:lnTo>
                  <a:pt x="21" y="0"/>
                </a:lnTo>
                <a:lnTo>
                  <a:pt x="17" y="2"/>
                </a:lnTo>
                <a:lnTo>
                  <a:pt x="12" y="3"/>
                </a:lnTo>
                <a:lnTo>
                  <a:pt x="8" y="10"/>
                </a:lnTo>
                <a:lnTo>
                  <a:pt x="1" y="19"/>
                </a:lnTo>
                <a:lnTo>
                  <a:pt x="0" y="21"/>
                </a:lnTo>
                <a:lnTo>
                  <a:pt x="1" y="25"/>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47" name="Freeform 366"/>
          <p:cNvSpPr>
            <a:spLocks/>
          </p:cNvSpPr>
          <p:nvPr/>
        </p:nvSpPr>
        <p:spPr bwMode="auto">
          <a:xfrm>
            <a:off x="2547938" y="2019300"/>
            <a:ext cx="23812" cy="44450"/>
          </a:xfrm>
          <a:custGeom>
            <a:avLst/>
            <a:gdLst>
              <a:gd name="T0" fmla="*/ 2147483647 w 36"/>
              <a:gd name="T1" fmla="*/ 2147483647 h 67"/>
              <a:gd name="T2" fmla="*/ 2147483647 w 36"/>
              <a:gd name="T3" fmla="*/ 2147483647 h 67"/>
              <a:gd name="T4" fmla="*/ 2147483647 w 36"/>
              <a:gd name="T5" fmla="*/ 2147483647 h 67"/>
              <a:gd name="T6" fmla="*/ 2147483647 w 36"/>
              <a:gd name="T7" fmla="*/ 2147483647 h 67"/>
              <a:gd name="T8" fmla="*/ 2147483647 w 36"/>
              <a:gd name="T9" fmla="*/ 2147483647 h 67"/>
              <a:gd name="T10" fmla="*/ 2147483647 w 36"/>
              <a:gd name="T11" fmla="*/ 2147483647 h 67"/>
              <a:gd name="T12" fmla="*/ 2147483647 w 36"/>
              <a:gd name="T13" fmla="*/ 2147483647 h 67"/>
              <a:gd name="T14" fmla="*/ 2147483647 w 36"/>
              <a:gd name="T15" fmla="*/ 2147483647 h 67"/>
              <a:gd name="T16" fmla="*/ 0 w 36"/>
              <a:gd name="T17" fmla="*/ 2147483647 h 67"/>
              <a:gd name="T18" fmla="*/ 0 w 36"/>
              <a:gd name="T19" fmla="*/ 2147483647 h 67"/>
              <a:gd name="T20" fmla="*/ 2147483647 w 36"/>
              <a:gd name="T21" fmla="*/ 2147483647 h 67"/>
              <a:gd name="T22" fmla="*/ 2147483647 w 36"/>
              <a:gd name="T23" fmla="*/ 2147483647 h 67"/>
              <a:gd name="T24" fmla="*/ 2147483647 w 36"/>
              <a:gd name="T25" fmla="*/ 2147483647 h 67"/>
              <a:gd name="T26" fmla="*/ 2147483647 w 36"/>
              <a:gd name="T27" fmla="*/ 2147483647 h 67"/>
              <a:gd name="T28" fmla="*/ 2147483647 w 36"/>
              <a:gd name="T29" fmla="*/ 2147483647 h 67"/>
              <a:gd name="T30" fmla="*/ 2147483647 w 36"/>
              <a:gd name="T31" fmla="*/ 2147483647 h 67"/>
              <a:gd name="T32" fmla="*/ 2147483647 w 36"/>
              <a:gd name="T33" fmla="*/ 2147483647 h 67"/>
              <a:gd name="T34" fmla="*/ 2147483647 w 36"/>
              <a:gd name="T35" fmla="*/ 2147483647 h 67"/>
              <a:gd name="T36" fmla="*/ 2147483647 w 36"/>
              <a:gd name="T37" fmla="*/ 0 h 67"/>
              <a:gd name="T38" fmla="*/ 2147483647 w 36"/>
              <a:gd name="T39" fmla="*/ 2147483647 h 67"/>
              <a:gd name="T40" fmla="*/ 2147483647 w 36"/>
              <a:gd name="T41" fmla="*/ 2147483647 h 67"/>
              <a:gd name="T42" fmla="*/ 2147483647 w 36"/>
              <a:gd name="T43" fmla="*/ 2147483647 h 67"/>
              <a:gd name="T44" fmla="*/ 2147483647 w 36"/>
              <a:gd name="T45" fmla="*/ 2147483647 h 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
              <a:gd name="T70" fmla="*/ 0 h 67"/>
              <a:gd name="T71" fmla="*/ 36 w 36"/>
              <a:gd name="T72" fmla="*/ 67 h 6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 h="67">
                <a:moveTo>
                  <a:pt x="35" y="16"/>
                </a:moveTo>
                <a:lnTo>
                  <a:pt x="31" y="22"/>
                </a:lnTo>
                <a:lnTo>
                  <a:pt x="27" y="34"/>
                </a:lnTo>
                <a:lnTo>
                  <a:pt x="22" y="46"/>
                </a:lnTo>
                <a:lnTo>
                  <a:pt x="15" y="63"/>
                </a:lnTo>
                <a:lnTo>
                  <a:pt x="12" y="66"/>
                </a:lnTo>
                <a:lnTo>
                  <a:pt x="10" y="67"/>
                </a:lnTo>
                <a:lnTo>
                  <a:pt x="4" y="65"/>
                </a:lnTo>
                <a:lnTo>
                  <a:pt x="0" y="59"/>
                </a:lnTo>
                <a:lnTo>
                  <a:pt x="0" y="55"/>
                </a:lnTo>
                <a:lnTo>
                  <a:pt x="3" y="51"/>
                </a:lnTo>
                <a:lnTo>
                  <a:pt x="8" y="34"/>
                </a:lnTo>
                <a:lnTo>
                  <a:pt x="14" y="21"/>
                </a:lnTo>
                <a:lnTo>
                  <a:pt x="19" y="12"/>
                </a:lnTo>
                <a:lnTo>
                  <a:pt x="22" y="8"/>
                </a:lnTo>
                <a:lnTo>
                  <a:pt x="26" y="6"/>
                </a:lnTo>
                <a:lnTo>
                  <a:pt x="28" y="2"/>
                </a:lnTo>
                <a:lnTo>
                  <a:pt x="32" y="1"/>
                </a:lnTo>
                <a:lnTo>
                  <a:pt x="34" y="0"/>
                </a:lnTo>
                <a:lnTo>
                  <a:pt x="36" y="1"/>
                </a:lnTo>
                <a:lnTo>
                  <a:pt x="36" y="5"/>
                </a:lnTo>
                <a:lnTo>
                  <a:pt x="35" y="9"/>
                </a:lnTo>
                <a:lnTo>
                  <a:pt x="35" y="16"/>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48" name="Freeform 367"/>
          <p:cNvSpPr>
            <a:spLocks/>
          </p:cNvSpPr>
          <p:nvPr/>
        </p:nvSpPr>
        <p:spPr bwMode="auto">
          <a:xfrm>
            <a:off x="3019425" y="1663700"/>
            <a:ext cx="20638" cy="30163"/>
          </a:xfrm>
          <a:custGeom>
            <a:avLst/>
            <a:gdLst>
              <a:gd name="T0" fmla="*/ 2147483647 w 32"/>
              <a:gd name="T1" fmla="*/ 2147483647 h 49"/>
              <a:gd name="T2" fmla="*/ 2147483647 w 32"/>
              <a:gd name="T3" fmla="*/ 2147483647 h 49"/>
              <a:gd name="T4" fmla="*/ 2147483647 w 32"/>
              <a:gd name="T5" fmla="*/ 2147483647 h 49"/>
              <a:gd name="T6" fmla="*/ 2147483647 w 32"/>
              <a:gd name="T7" fmla="*/ 2147483647 h 49"/>
              <a:gd name="T8" fmla="*/ 2147483647 w 32"/>
              <a:gd name="T9" fmla="*/ 2147483647 h 49"/>
              <a:gd name="T10" fmla="*/ 2147483647 w 32"/>
              <a:gd name="T11" fmla="*/ 2147483647 h 49"/>
              <a:gd name="T12" fmla="*/ 2147483647 w 32"/>
              <a:gd name="T13" fmla="*/ 2147483647 h 49"/>
              <a:gd name="T14" fmla="*/ 2147483647 w 32"/>
              <a:gd name="T15" fmla="*/ 2147483647 h 49"/>
              <a:gd name="T16" fmla="*/ 2147483647 w 32"/>
              <a:gd name="T17" fmla="*/ 2147483647 h 49"/>
              <a:gd name="T18" fmla="*/ 2147483647 w 32"/>
              <a:gd name="T19" fmla="*/ 2147483647 h 49"/>
              <a:gd name="T20" fmla="*/ 0 w 32"/>
              <a:gd name="T21" fmla="*/ 2147483647 h 49"/>
              <a:gd name="T22" fmla="*/ 2147483647 w 32"/>
              <a:gd name="T23" fmla="*/ 2147483647 h 49"/>
              <a:gd name="T24" fmla="*/ 2147483647 w 32"/>
              <a:gd name="T25" fmla="*/ 2147483647 h 49"/>
              <a:gd name="T26" fmla="*/ 2147483647 w 32"/>
              <a:gd name="T27" fmla="*/ 2147483647 h 49"/>
              <a:gd name="T28" fmla="*/ 2147483647 w 32"/>
              <a:gd name="T29" fmla="*/ 0 h 49"/>
              <a:gd name="T30" fmla="*/ 2147483647 w 32"/>
              <a:gd name="T31" fmla="*/ 0 h 49"/>
              <a:gd name="T32" fmla="*/ 2147483647 w 32"/>
              <a:gd name="T33" fmla="*/ 2147483647 h 49"/>
              <a:gd name="T34" fmla="*/ 2147483647 w 32"/>
              <a:gd name="T35" fmla="*/ 2147483647 h 49"/>
              <a:gd name="T36" fmla="*/ 2147483647 w 32"/>
              <a:gd name="T37" fmla="*/ 2147483647 h 49"/>
              <a:gd name="T38" fmla="*/ 2147483647 w 32"/>
              <a:gd name="T39" fmla="*/ 2147483647 h 49"/>
              <a:gd name="T40" fmla="*/ 2147483647 w 32"/>
              <a:gd name="T41" fmla="*/ 2147483647 h 49"/>
              <a:gd name="T42" fmla="*/ 2147483647 w 32"/>
              <a:gd name="T43" fmla="*/ 2147483647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49"/>
              <a:gd name="T68" fmla="*/ 32 w 32"/>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49">
                <a:moveTo>
                  <a:pt x="30" y="39"/>
                </a:moveTo>
                <a:lnTo>
                  <a:pt x="25" y="45"/>
                </a:lnTo>
                <a:lnTo>
                  <a:pt x="23" y="45"/>
                </a:lnTo>
                <a:lnTo>
                  <a:pt x="21" y="45"/>
                </a:lnTo>
                <a:lnTo>
                  <a:pt x="21" y="46"/>
                </a:lnTo>
                <a:lnTo>
                  <a:pt x="17" y="49"/>
                </a:lnTo>
                <a:lnTo>
                  <a:pt x="11" y="49"/>
                </a:lnTo>
                <a:lnTo>
                  <a:pt x="7" y="49"/>
                </a:lnTo>
                <a:lnTo>
                  <a:pt x="3" y="47"/>
                </a:lnTo>
                <a:lnTo>
                  <a:pt x="1" y="46"/>
                </a:lnTo>
                <a:lnTo>
                  <a:pt x="0" y="42"/>
                </a:lnTo>
                <a:lnTo>
                  <a:pt x="4" y="34"/>
                </a:lnTo>
                <a:lnTo>
                  <a:pt x="8" y="21"/>
                </a:lnTo>
                <a:lnTo>
                  <a:pt x="17" y="5"/>
                </a:lnTo>
                <a:lnTo>
                  <a:pt x="21" y="0"/>
                </a:lnTo>
                <a:lnTo>
                  <a:pt x="26" y="0"/>
                </a:lnTo>
                <a:lnTo>
                  <a:pt x="30" y="1"/>
                </a:lnTo>
                <a:lnTo>
                  <a:pt x="30" y="4"/>
                </a:lnTo>
                <a:lnTo>
                  <a:pt x="32" y="9"/>
                </a:lnTo>
                <a:lnTo>
                  <a:pt x="32" y="21"/>
                </a:lnTo>
                <a:lnTo>
                  <a:pt x="30" y="29"/>
                </a:lnTo>
                <a:lnTo>
                  <a:pt x="30" y="39"/>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49" name="Freeform 368"/>
          <p:cNvSpPr>
            <a:spLocks/>
          </p:cNvSpPr>
          <p:nvPr/>
        </p:nvSpPr>
        <p:spPr bwMode="auto">
          <a:xfrm>
            <a:off x="3160713" y="1589088"/>
            <a:ext cx="25400" cy="26987"/>
          </a:xfrm>
          <a:custGeom>
            <a:avLst/>
            <a:gdLst>
              <a:gd name="T0" fmla="*/ 2147483647 w 40"/>
              <a:gd name="T1" fmla="*/ 2147483647 h 42"/>
              <a:gd name="T2" fmla="*/ 2147483647 w 40"/>
              <a:gd name="T3" fmla="*/ 2147483647 h 42"/>
              <a:gd name="T4" fmla="*/ 2147483647 w 40"/>
              <a:gd name="T5" fmla="*/ 2147483647 h 42"/>
              <a:gd name="T6" fmla="*/ 2147483647 w 40"/>
              <a:gd name="T7" fmla="*/ 2147483647 h 42"/>
              <a:gd name="T8" fmla="*/ 2147483647 w 40"/>
              <a:gd name="T9" fmla="*/ 2147483647 h 42"/>
              <a:gd name="T10" fmla="*/ 2147483647 w 40"/>
              <a:gd name="T11" fmla="*/ 2147483647 h 42"/>
              <a:gd name="T12" fmla="*/ 2147483647 w 40"/>
              <a:gd name="T13" fmla="*/ 2147483647 h 42"/>
              <a:gd name="T14" fmla="*/ 2147483647 w 40"/>
              <a:gd name="T15" fmla="*/ 2147483647 h 42"/>
              <a:gd name="T16" fmla="*/ 2147483647 w 40"/>
              <a:gd name="T17" fmla="*/ 2147483647 h 42"/>
              <a:gd name="T18" fmla="*/ 2147483647 w 40"/>
              <a:gd name="T19" fmla="*/ 2147483647 h 42"/>
              <a:gd name="T20" fmla="*/ 2147483647 w 40"/>
              <a:gd name="T21" fmla="*/ 2147483647 h 42"/>
              <a:gd name="T22" fmla="*/ 2147483647 w 40"/>
              <a:gd name="T23" fmla="*/ 2147483647 h 42"/>
              <a:gd name="T24" fmla="*/ 2147483647 w 40"/>
              <a:gd name="T25" fmla="*/ 2147483647 h 42"/>
              <a:gd name="T26" fmla="*/ 2147483647 w 40"/>
              <a:gd name="T27" fmla="*/ 2147483647 h 42"/>
              <a:gd name="T28" fmla="*/ 0 w 40"/>
              <a:gd name="T29" fmla="*/ 2147483647 h 42"/>
              <a:gd name="T30" fmla="*/ 2147483647 w 40"/>
              <a:gd name="T31" fmla="*/ 2147483647 h 42"/>
              <a:gd name="T32" fmla="*/ 2147483647 w 40"/>
              <a:gd name="T33" fmla="*/ 2147483647 h 42"/>
              <a:gd name="T34" fmla="*/ 2147483647 w 40"/>
              <a:gd name="T35" fmla="*/ 2147483647 h 42"/>
              <a:gd name="T36" fmla="*/ 2147483647 w 40"/>
              <a:gd name="T37" fmla="*/ 0 h 42"/>
              <a:gd name="T38" fmla="*/ 2147483647 w 40"/>
              <a:gd name="T39" fmla="*/ 2147483647 h 42"/>
              <a:gd name="T40" fmla="*/ 2147483647 w 40"/>
              <a:gd name="T41" fmla="*/ 2147483647 h 42"/>
              <a:gd name="T42" fmla="*/ 2147483647 w 40"/>
              <a:gd name="T43" fmla="*/ 2147483647 h 42"/>
              <a:gd name="T44" fmla="*/ 2147483647 w 40"/>
              <a:gd name="T45" fmla="*/ 2147483647 h 42"/>
              <a:gd name="T46" fmla="*/ 2147483647 w 40"/>
              <a:gd name="T47" fmla="*/ 2147483647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42"/>
              <a:gd name="T74" fmla="*/ 40 w 40"/>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42">
                <a:moveTo>
                  <a:pt x="40" y="24"/>
                </a:moveTo>
                <a:lnTo>
                  <a:pt x="37" y="29"/>
                </a:lnTo>
                <a:lnTo>
                  <a:pt x="36" y="34"/>
                </a:lnTo>
                <a:lnTo>
                  <a:pt x="33" y="38"/>
                </a:lnTo>
                <a:lnTo>
                  <a:pt x="32" y="38"/>
                </a:lnTo>
                <a:lnTo>
                  <a:pt x="32" y="40"/>
                </a:lnTo>
                <a:lnTo>
                  <a:pt x="32" y="42"/>
                </a:lnTo>
                <a:lnTo>
                  <a:pt x="28" y="42"/>
                </a:lnTo>
                <a:lnTo>
                  <a:pt x="25" y="42"/>
                </a:lnTo>
                <a:lnTo>
                  <a:pt x="20" y="41"/>
                </a:lnTo>
                <a:lnTo>
                  <a:pt x="18" y="40"/>
                </a:lnTo>
                <a:lnTo>
                  <a:pt x="16" y="40"/>
                </a:lnTo>
                <a:lnTo>
                  <a:pt x="6" y="32"/>
                </a:lnTo>
                <a:lnTo>
                  <a:pt x="2" y="25"/>
                </a:lnTo>
                <a:lnTo>
                  <a:pt x="0" y="17"/>
                </a:lnTo>
                <a:lnTo>
                  <a:pt x="2" y="13"/>
                </a:lnTo>
                <a:lnTo>
                  <a:pt x="6" y="11"/>
                </a:lnTo>
                <a:lnTo>
                  <a:pt x="14" y="1"/>
                </a:lnTo>
                <a:lnTo>
                  <a:pt x="19" y="0"/>
                </a:lnTo>
                <a:lnTo>
                  <a:pt x="24" y="4"/>
                </a:lnTo>
                <a:lnTo>
                  <a:pt x="31" y="9"/>
                </a:lnTo>
                <a:lnTo>
                  <a:pt x="36" y="15"/>
                </a:lnTo>
                <a:lnTo>
                  <a:pt x="39" y="19"/>
                </a:lnTo>
                <a:lnTo>
                  <a:pt x="40" y="24"/>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50" name="Freeform 369"/>
          <p:cNvSpPr>
            <a:spLocks/>
          </p:cNvSpPr>
          <p:nvPr/>
        </p:nvSpPr>
        <p:spPr bwMode="auto">
          <a:xfrm>
            <a:off x="3181350" y="1555750"/>
            <a:ext cx="52388" cy="46038"/>
          </a:xfrm>
          <a:custGeom>
            <a:avLst/>
            <a:gdLst>
              <a:gd name="T0" fmla="*/ 0 w 80"/>
              <a:gd name="T1" fmla="*/ 2147483647 h 70"/>
              <a:gd name="T2" fmla="*/ 2147483647 w 80"/>
              <a:gd name="T3" fmla="*/ 2147483647 h 70"/>
              <a:gd name="T4" fmla="*/ 2147483647 w 80"/>
              <a:gd name="T5" fmla="*/ 2147483647 h 70"/>
              <a:gd name="T6" fmla="*/ 2147483647 w 80"/>
              <a:gd name="T7" fmla="*/ 2147483647 h 70"/>
              <a:gd name="T8" fmla="*/ 2147483647 w 80"/>
              <a:gd name="T9" fmla="*/ 2147483647 h 70"/>
              <a:gd name="T10" fmla="*/ 2147483647 w 80"/>
              <a:gd name="T11" fmla="*/ 2147483647 h 70"/>
              <a:gd name="T12" fmla="*/ 2147483647 w 80"/>
              <a:gd name="T13" fmla="*/ 2147483647 h 70"/>
              <a:gd name="T14" fmla="*/ 2147483647 w 80"/>
              <a:gd name="T15" fmla="*/ 2147483647 h 70"/>
              <a:gd name="T16" fmla="*/ 2147483647 w 80"/>
              <a:gd name="T17" fmla="*/ 2147483647 h 70"/>
              <a:gd name="T18" fmla="*/ 2147483647 w 80"/>
              <a:gd name="T19" fmla="*/ 2147483647 h 70"/>
              <a:gd name="T20" fmla="*/ 2147483647 w 80"/>
              <a:gd name="T21" fmla="*/ 2147483647 h 70"/>
              <a:gd name="T22" fmla="*/ 2147483647 w 80"/>
              <a:gd name="T23" fmla="*/ 2147483647 h 70"/>
              <a:gd name="T24" fmla="*/ 2147483647 w 80"/>
              <a:gd name="T25" fmla="*/ 2147483647 h 70"/>
              <a:gd name="T26" fmla="*/ 2147483647 w 80"/>
              <a:gd name="T27" fmla="*/ 0 h 70"/>
              <a:gd name="T28" fmla="*/ 2147483647 w 80"/>
              <a:gd name="T29" fmla="*/ 2147483647 h 70"/>
              <a:gd name="T30" fmla="*/ 2147483647 w 80"/>
              <a:gd name="T31" fmla="*/ 2147483647 h 70"/>
              <a:gd name="T32" fmla="*/ 2147483647 w 80"/>
              <a:gd name="T33" fmla="*/ 2147483647 h 70"/>
              <a:gd name="T34" fmla="*/ 2147483647 w 80"/>
              <a:gd name="T35" fmla="*/ 2147483647 h 70"/>
              <a:gd name="T36" fmla="*/ 0 w 80"/>
              <a:gd name="T37" fmla="*/ 2147483647 h 70"/>
              <a:gd name="T38" fmla="*/ 0 w 80"/>
              <a:gd name="T39" fmla="*/ 2147483647 h 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0"/>
              <a:gd name="T61" fmla="*/ 0 h 70"/>
              <a:gd name="T62" fmla="*/ 80 w 80"/>
              <a:gd name="T63" fmla="*/ 70 h 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0" h="70">
                <a:moveTo>
                  <a:pt x="0" y="48"/>
                </a:moveTo>
                <a:lnTo>
                  <a:pt x="1" y="52"/>
                </a:lnTo>
                <a:lnTo>
                  <a:pt x="5" y="57"/>
                </a:lnTo>
                <a:lnTo>
                  <a:pt x="22" y="69"/>
                </a:lnTo>
                <a:lnTo>
                  <a:pt x="27" y="70"/>
                </a:lnTo>
                <a:lnTo>
                  <a:pt x="34" y="69"/>
                </a:lnTo>
                <a:lnTo>
                  <a:pt x="39" y="65"/>
                </a:lnTo>
                <a:lnTo>
                  <a:pt x="47" y="58"/>
                </a:lnTo>
                <a:lnTo>
                  <a:pt x="62" y="39"/>
                </a:lnTo>
                <a:lnTo>
                  <a:pt x="67" y="29"/>
                </a:lnTo>
                <a:lnTo>
                  <a:pt x="72" y="23"/>
                </a:lnTo>
                <a:lnTo>
                  <a:pt x="78" y="11"/>
                </a:lnTo>
                <a:lnTo>
                  <a:pt x="80" y="4"/>
                </a:lnTo>
                <a:lnTo>
                  <a:pt x="76" y="0"/>
                </a:lnTo>
                <a:lnTo>
                  <a:pt x="55" y="4"/>
                </a:lnTo>
                <a:lnTo>
                  <a:pt x="37" y="11"/>
                </a:lnTo>
                <a:lnTo>
                  <a:pt x="20" y="21"/>
                </a:lnTo>
                <a:lnTo>
                  <a:pt x="4" y="36"/>
                </a:lnTo>
                <a:lnTo>
                  <a:pt x="0" y="40"/>
                </a:lnTo>
                <a:lnTo>
                  <a:pt x="0" y="48"/>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51" name="Freeform 370"/>
          <p:cNvSpPr>
            <a:spLocks/>
          </p:cNvSpPr>
          <p:nvPr/>
        </p:nvSpPr>
        <p:spPr bwMode="auto">
          <a:xfrm>
            <a:off x="3232150" y="1522413"/>
            <a:ext cx="25400" cy="31750"/>
          </a:xfrm>
          <a:custGeom>
            <a:avLst/>
            <a:gdLst>
              <a:gd name="T0" fmla="*/ 2147483647 w 41"/>
              <a:gd name="T1" fmla="*/ 2147483647 h 53"/>
              <a:gd name="T2" fmla="*/ 2147483647 w 41"/>
              <a:gd name="T3" fmla="*/ 2147483647 h 53"/>
              <a:gd name="T4" fmla="*/ 2147483647 w 41"/>
              <a:gd name="T5" fmla="*/ 2147483647 h 53"/>
              <a:gd name="T6" fmla="*/ 2147483647 w 41"/>
              <a:gd name="T7" fmla="*/ 2147483647 h 53"/>
              <a:gd name="T8" fmla="*/ 2147483647 w 41"/>
              <a:gd name="T9" fmla="*/ 2147483647 h 53"/>
              <a:gd name="T10" fmla="*/ 2147483647 w 41"/>
              <a:gd name="T11" fmla="*/ 2147483647 h 53"/>
              <a:gd name="T12" fmla="*/ 2147483647 w 41"/>
              <a:gd name="T13" fmla="*/ 2147483647 h 53"/>
              <a:gd name="T14" fmla="*/ 2147483647 w 41"/>
              <a:gd name="T15" fmla="*/ 2147483647 h 53"/>
              <a:gd name="T16" fmla="*/ 2147483647 w 41"/>
              <a:gd name="T17" fmla="*/ 2147483647 h 53"/>
              <a:gd name="T18" fmla="*/ 2147483647 w 41"/>
              <a:gd name="T19" fmla="*/ 2147483647 h 53"/>
              <a:gd name="T20" fmla="*/ 2147483647 w 41"/>
              <a:gd name="T21" fmla="*/ 2147483647 h 53"/>
              <a:gd name="T22" fmla="*/ 2147483647 w 41"/>
              <a:gd name="T23" fmla="*/ 2147483647 h 53"/>
              <a:gd name="T24" fmla="*/ 2147483647 w 41"/>
              <a:gd name="T25" fmla="*/ 2147483647 h 53"/>
              <a:gd name="T26" fmla="*/ 2147483647 w 41"/>
              <a:gd name="T27" fmla="*/ 2147483647 h 53"/>
              <a:gd name="T28" fmla="*/ 2147483647 w 41"/>
              <a:gd name="T29" fmla="*/ 2147483647 h 53"/>
              <a:gd name="T30" fmla="*/ 2147483647 w 41"/>
              <a:gd name="T31" fmla="*/ 2147483647 h 53"/>
              <a:gd name="T32" fmla="*/ 2147483647 w 41"/>
              <a:gd name="T33" fmla="*/ 2147483647 h 53"/>
              <a:gd name="T34" fmla="*/ 2147483647 w 41"/>
              <a:gd name="T35" fmla="*/ 2147483647 h 53"/>
              <a:gd name="T36" fmla="*/ 2147483647 w 41"/>
              <a:gd name="T37" fmla="*/ 2147483647 h 53"/>
              <a:gd name="T38" fmla="*/ 2147483647 w 41"/>
              <a:gd name="T39" fmla="*/ 2147483647 h 53"/>
              <a:gd name="T40" fmla="*/ 2147483647 w 41"/>
              <a:gd name="T41" fmla="*/ 2147483647 h 53"/>
              <a:gd name="T42" fmla="*/ 2147483647 w 41"/>
              <a:gd name="T43" fmla="*/ 2147483647 h 53"/>
              <a:gd name="T44" fmla="*/ 2147483647 w 41"/>
              <a:gd name="T45" fmla="*/ 2147483647 h 53"/>
              <a:gd name="T46" fmla="*/ 2147483647 w 41"/>
              <a:gd name="T47" fmla="*/ 2147483647 h 53"/>
              <a:gd name="T48" fmla="*/ 0 w 41"/>
              <a:gd name="T49" fmla="*/ 2147483647 h 53"/>
              <a:gd name="T50" fmla="*/ 2147483647 w 41"/>
              <a:gd name="T51" fmla="*/ 2147483647 h 53"/>
              <a:gd name="T52" fmla="*/ 2147483647 w 41"/>
              <a:gd name="T53" fmla="*/ 2147483647 h 53"/>
              <a:gd name="T54" fmla="*/ 2147483647 w 41"/>
              <a:gd name="T55" fmla="*/ 2147483647 h 53"/>
              <a:gd name="T56" fmla="*/ 2147483647 w 41"/>
              <a:gd name="T57" fmla="*/ 2147483647 h 53"/>
              <a:gd name="T58" fmla="*/ 2147483647 w 41"/>
              <a:gd name="T59" fmla="*/ 2147483647 h 53"/>
              <a:gd name="T60" fmla="*/ 2147483647 w 41"/>
              <a:gd name="T61" fmla="*/ 0 h 53"/>
              <a:gd name="T62" fmla="*/ 2147483647 w 41"/>
              <a:gd name="T63" fmla="*/ 0 h 53"/>
              <a:gd name="T64" fmla="*/ 2147483647 w 41"/>
              <a:gd name="T65" fmla="*/ 2147483647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53"/>
              <a:gd name="T101" fmla="*/ 41 w 41"/>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53">
                <a:moveTo>
                  <a:pt x="35" y="4"/>
                </a:moveTo>
                <a:lnTo>
                  <a:pt x="35" y="5"/>
                </a:lnTo>
                <a:lnTo>
                  <a:pt x="36" y="8"/>
                </a:lnTo>
                <a:lnTo>
                  <a:pt x="39" y="12"/>
                </a:lnTo>
                <a:lnTo>
                  <a:pt x="39" y="14"/>
                </a:lnTo>
                <a:lnTo>
                  <a:pt x="40" y="17"/>
                </a:lnTo>
                <a:lnTo>
                  <a:pt x="40" y="25"/>
                </a:lnTo>
                <a:lnTo>
                  <a:pt x="41" y="33"/>
                </a:lnTo>
                <a:lnTo>
                  <a:pt x="40" y="38"/>
                </a:lnTo>
                <a:lnTo>
                  <a:pt x="40" y="45"/>
                </a:lnTo>
                <a:lnTo>
                  <a:pt x="37" y="48"/>
                </a:lnTo>
                <a:lnTo>
                  <a:pt x="35" y="50"/>
                </a:lnTo>
                <a:lnTo>
                  <a:pt x="32" y="50"/>
                </a:lnTo>
                <a:lnTo>
                  <a:pt x="31" y="50"/>
                </a:lnTo>
                <a:lnTo>
                  <a:pt x="31" y="52"/>
                </a:lnTo>
                <a:lnTo>
                  <a:pt x="28" y="52"/>
                </a:lnTo>
                <a:lnTo>
                  <a:pt x="27" y="52"/>
                </a:lnTo>
                <a:lnTo>
                  <a:pt x="27" y="53"/>
                </a:lnTo>
                <a:lnTo>
                  <a:pt x="23" y="50"/>
                </a:lnTo>
                <a:lnTo>
                  <a:pt x="19" y="48"/>
                </a:lnTo>
                <a:lnTo>
                  <a:pt x="12" y="42"/>
                </a:lnTo>
                <a:lnTo>
                  <a:pt x="10" y="40"/>
                </a:lnTo>
                <a:lnTo>
                  <a:pt x="8" y="38"/>
                </a:lnTo>
                <a:lnTo>
                  <a:pt x="6" y="36"/>
                </a:lnTo>
                <a:lnTo>
                  <a:pt x="0" y="28"/>
                </a:lnTo>
                <a:lnTo>
                  <a:pt x="3" y="20"/>
                </a:lnTo>
                <a:lnTo>
                  <a:pt x="4" y="16"/>
                </a:lnTo>
                <a:lnTo>
                  <a:pt x="8" y="13"/>
                </a:lnTo>
                <a:lnTo>
                  <a:pt x="14" y="8"/>
                </a:lnTo>
                <a:lnTo>
                  <a:pt x="22" y="3"/>
                </a:lnTo>
                <a:lnTo>
                  <a:pt x="26" y="0"/>
                </a:lnTo>
                <a:lnTo>
                  <a:pt x="30" y="0"/>
                </a:lnTo>
                <a:lnTo>
                  <a:pt x="35" y="4"/>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52" name="Freeform 371"/>
          <p:cNvSpPr>
            <a:spLocks/>
          </p:cNvSpPr>
          <p:nvPr/>
        </p:nvSpPr>
        <p:spPr bwMode="auto">
          <a:xfrm>
            <a:off x="3130550" y="1508125"/>
            <a:ext cx="90488" cy="73025"/>
          </a:xfrm>
          <a:custGeom>
            <a:avLst/>
            <a:gdLst>
              <a:gd name="T0" fmla="*/ 2147483647 w 137"/>
              <a:gd name="T1" fmla="*/ 2147483647 h 115"/>
              <a:gd name="T2" fmla="*/ 2147483647 w 137"/>
              <a:gd name="T3" fmla="*/ 2147483647 h 115"/>
              <a:gd name="T4" fmla="*/ 2147483647 w 137"/>
              <a:gd name="T5" fmla="*/ 0 h 115"/>
              <a:gd name="T6" fmla="*/ 2147483647 w 137"/>
              <a:gd name="T7" fmla="*/ 2147483647 h 115"/>
              <a:gd name="T8" fmla="*/ 2147483647 w 137"/>
              <a:gd name="T9" fmla="*/ 2147483647 h 115"/>
              <a:gd name="T10" fmla="*/ 2147483647 w 137"/>
              <a:gd name="T11" fmla="*/ 2147483647 h 115"/>
              <a:gd name="T12" fmla="*/ 2147483647 w 137"/>
              <a:gd name="T13" fmla="*/ 2147483647 h 115"/>
              <a:gd name="T14" fmla="*/ 2147483647 w 137"/>
              <a:gd name="T15" fmla="*/ 2147483647 h 115"/>
              <a:gd name="T16" fmla="*/ 2147483647 w 137"/>
              <a:gd name="T17" fmla="*/ 2147483647 h 115"/>
              <a:gd name="T18" fmla="*/ 2147483647 w 137"/>
              <a:gd name="T19" fmla="*/ 2147483647 h 115"/>
              <a:gd name="T20" fmla="*/ 2147483647 w 137"/>
              <a:gd name="T21" fmla="*/ 2147483647 h 115"/>
              <a:gd name="T22" fmla="*/ 2147483647 w 137"/>
              <a:gd name="T23" fmla="*/ 2147483647 h 115"/>
              <a:gd name="T24" fmla="*/ 2147483647 w 137"/>
              <a:gd name="T25" fmla="*/ 2147483647 h 115"/>
              <a:gd name="T26" fmla="*/ 0 w 137"/>
              <a:gd name="T27" fmla="*/ 2147483647 h 115"/>
              <a:gd name="T28" fmla="*/ 0 w 137"/>
              <a:gd name="T29" fmla="*/ 2147483647 h 115"/>
              <a:gd name="T30" fmla="*/ 2147483647 w 137"/>
              <a:gd name="T31" fmla="*/ 2147483647 h 115"/>
              <a:gd name="T32" fmla="*/ 2147483647 w 137"/>
              <a:gd name="T33" fmla="*/ 2147483647 h 115"/>
              <a:gd name="T34" fmla="*/ 2147483647 w 137"/>
              <a:gd name="T35" fmla="*/ 2147483647 h 115"/>
              <a:gd name="T36" fmla="*/ 2147483647 w 137"/>
              <a:gd name="T37" fmla="*/ 2147483647 h 115"/>
              <a:gd name="T38" fmla="*/ 2147483647 w 137"/>
              <a:gd name="T39" fmla="*/ 2147483647 h 115"/>
              <a:gd name="T40" fmla="*/ 2147483647 w 137"/>
              <a:gd name="T41" fmla="*/ 2147483647 h 115"/>
              <a:gd name="T42" fmla="*/ 2147483647 w 137"/>
              <a:gd name="T43" fmla="*/ 2147483647 h 115"/>
              <a:gd name="T44" fmla="*/ 2147483647 w 137"/>
              <a:gd name="T45" fmla="*/ 2147483647 h 115"/>
              <a:gd name="T46" fmla="*/ 2147483647 w 137"/>
              <a:gd name="T47" fmla="*/ 2147483647 h 115"/>
              <a:gd name="T48" fmla="*/ 2147483647 w 137"/>
              <a:gd name="T49" fmla="*/ 2147483647 h 115"/>
              <a:gd name="T50" fmla="*/ 2147483647 w 137"/>
              <a:gd name="T51" fmla="*/ 2147483647 h 115"/>
              <a:gd name="T52" fmla="*/ 2147483647 w 137"/>
              <a:gd name="T53" fmla="*/ 2147483647 h 115"/>
              <a:gd name="T54" fmla="*/ 2147483647 w 137"/>
              <a:gd name="T55" fmla="*/ 2147483647 h 115"/>
              <a:gd name="T56" fmla="*/ 2147483647 w 137"/>
              <a:gd name="T57" fmla="*/ 2147483647 h 115"/>
              <a:gd name="T58" fmla="*/ 2147483647 w 137"/>
              <a:gd name="T59" fmla="*/ 2147483647 h 115"/>
              <a:gd name="T60" fmla="*/ 2147483647 w 137"/>
              <a:gd name="T61" fmla="*/ 2147483647 h 115"/>
              <a:gd name="T62" fmla="*/ 2147483647 w 137"/>
              <a:gd name="T63" fmla="*/ 2147483647 h 115"/>
              <a:gd name="T64" fmla="*/ 2147483647 w 137"/>
              <a:gd name="T65" fmla="*/ 2147483647 h 115"/>
              <a:gd name="T66" fmla="*/ 2147483647 w 137"/>
              <a:gd name="T67" fmla="*/ 2147483647 h 115"/>
              <a:gd name="T68" fmla="*/ 2147483647 w 137"/>
              <a:gd name="T69" fmla="*/ 2147483647 h 115"/>
              <a:gd name="T70" fmla="*/ 2147483647 w 137"/>
              <a:gd name="T71" fmla="*/ 2147483647 h 1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7"/>
              <a:gd name="T109" fmla="*/ 0 h 115"/>
              <a:gd name="T110" fmla="*/ 137 w 137"/>
              <a:gd name="T111" fmla="*/ 115 h 1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7" h="115">
                <a:moveTo>
                  <a:pt x="136" y="8"/>
                </a:moveTo>
                <a:lnTo>
                  <a:pt x="131" y="1"/>
                </a:lnTo>
                <a:lnTo>
                  <a:pt x="125" y="0"/>
                </a:lnTo>
                <a:lnTo>
                  <a:pt x="117" y="1"/>
                </a:lnTo>
                <a:lnTo>
                  <a:pt x="111" y="8"/>
                </a:lnTo>
                <a:lnTo>
                  <a:pt x="92" y="22"/>
                </a:lnTo>
                <a:lnTo>
                  <a:pt x="83" y="28"/>
                </a:lnTo>
                <a:lnTo>
                  <a:pt x="75" y="34"/>
                </a:lnTo>
                <a:lnTo>
                  <a:pt x="57" y="33"/>
                </a:lnTo>
                <a:lnTo>
                  <a:pt x="42" y="35"/>
                </a:lnTo>
                <a:lnTo>
                  <a:pt x="30" y="38"/>
                </a:lnTo>
                <a:lnTo>
                  <a:pt x="21" y="43"/>
                </a:lnTo>
                <a:lnTo>
                  <a:pt x="9" y="62"/>
                </a:lnTo>
                <a:lnTo>
                  <a:pt x="0" y="78"/>
                </a:lnTo>
                <a:lnTo>
                  <a:pt x="0" y="83"/>
                </a:lnTo>
                <a:lnTo>
                  <a:pt x="1" y="84"/>
                </a:lnTo>
                <a:lnTo>
                  <a:pt x="5" y="87"/>
                </a:lnTo>
                <a:lnTo>
                  <a:pt x="9" y="88"/>
                </a:lnTo>
                <a:lnTo>
                  <a:pt x="16" y="94"/>
                </a:lnTo>
                <a:lnTo>
                  <a:pt x="17" y="99"/>
                </a:lnTo>
                <a:lnTo>
                  <a:pt x="19" y="110"/>
                </a:lnTo>
                <a:lnTo>
                  <a:pt x="22" y="111"/>
                </a:lnTo>
                <a:lnTo>
                  <a:pt x="26" y="114"/>
                </a:lnTo>
                <a:lnTo>
                  <a:pt x="34" y="115"/>
                </a:lnTo>
                <a:lnTo>
                  <a:pt x="37" y="114"/>
                </a:lnTo>
                <a:lnTo>
                  <a:pt x="41" y="114"/>
                </a:lnTo>
                <a:lnTo>
                  <a:pt x="49" y="110"/>
                </a:lnTo>
                <a:lnTo>
                  <a:pt x="54" y="103"/>
                </a:lnTo>
                <a:lnTo>
                  <a:pt x="62" y="96"/>
                </a:lnTo>
                <a:lnTo>
                  <a:pt x="71" y="87"/>
                </a:lnTo>
                <a:lnTo>
                  <a:pt x="83" y="78"/>
                </a:lnTo>
                <a:lnTo>
                  <a:pt x="98" y="69"/>
                </a:lnTo>
                <a:lnTo>
                  <a:pt x="136" y="30"/>
                </a:lnTo>
                <a:lnTo>
                  <a:pt x="136" y="24"/>
                </a:lnTo>
                <a:lnTo>
                  <a:pt x="137" y="18"/>
                </a:lnTo>
                <a:lnTo>
                  <a:pt x="136" y="8"/>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53" name="Freeform 372"/>
          <p:cNvSpPr>
            <a:spLocks/>
          </p:cNvSpPr>
          <p:nvPr/>
        </p:nvSpPr>
        <p:spPr bwMode="auto">
          <a:xfrm>
            <a:off x="3338513" y="1431925"/>
            <a:ext cx="63500" cy="58738"/>
          </a:xfrm>
          <a:custGeom>
            <a:avLst/>
            <a:gdLst>
              <a:gd name="T0" fmla="*/ 2147483647 w 97"/>
              <a:gd name="T1" fmla="*/ 2147483647 h 88"/>
              <a:gd name="T2" fmla="*/ 2147483647 w 97"/>
              <a:gd name="T3" fmla="*/ 0 h 88"/>
              <a:gd name="T4" fmla="*/ 2147483647 w 97"/>
              <a:gd name="T5" fmla="*/ 2147483647 h 88"/>
              <a:gd name="T6" fmla="*/ 2147483647 w 97"/>
              <a:gd name="T7" fmla="*/ 2147483647 h 88"/>
              <a:gd name="T8" fmla="*/ 2147483647 w 97"/>
              <a:gd name="T9" fmla="*/ 2147483647 h 88"/>
              <a:gd name="T10" fmla="*/ 2147483647 w 97"/>
              <a:gd name="T11" fmla="*/ 2147483647 h 88"/>
              <a:gd name="T12" fmla="*/ 2147483647 w 97"/>
              <a:gd name="T13" fmla="*/ 2147483647 h 88"/>
              <a:gd name="T14" fmla="*/ 2147483647 w 97"/>
              <a:gd name="T15" fmla="*/ 2147483647 h 88"/>
              <a:gd name="T16" fmla="*/ 2147483647 w 97"/>
              <a:gd name="T17" fmla="*/ 2147483647 h 88"/>
              <a:gd name="T18" fmla="*/ 2147483647 w 97"/>
              <a:gd name="T19" fmla="*/ 2147483647 h 88"/>
              <a:gd name="T20" fmla="*/ 2147483647 w 97"/>
              <a:gd name="T21" fmla="*/ 2147483647 h 88"/>
              <a:gd name="T22" fmla="*/ 2147483647 w 97"/>
              <a:gd name="T23" fmla="*/ 2147483647 h 88"/>
              <a:gd name="T24" fmla="*/ 2147483647 w 97"/>
              <a:gd name="T25" fmla="*/ 2147483647 h 88"/>
              <a:gd name="T26" fmla="*/ 2147483647 w 97"/>
              <a:gd name="T27" fmla="*/ 2147483647 h 88"/>
              <a:gd name="T28" fmla="*/ 2147483647 w 97"/>
              <a:gd name="T29" fmla="*/ 2147483647 h 88"/>
              <a:gd name="T30" fmla="*/ 2147483647 w 97"/>
              <a:gd name="T31" fmla="*/ 2147483647 h 88"/>
              <a:gd name="T32" fmla="*/ 2147483647 w 97"/>
              <a:gd name="T33" fmla="*/ 2147483647 h 88"/>
              <a:gd name="T34" fmla="*/ 2147483647 w 97"/>
              <a:gd name="T35" fmla="*/ 2147483647 h 88"/>
              <a:gd name="T36" fmla="*/ 2147483647 w 97"/>
              <a:gd name="T37" fmla="*/ 2147483647 h 88"/>
              <a:gd name="T38" fmla="*/ 2147483647 w 97"/>
              <a:gd name="T39" fmla="*/ 2147483647 h 88"/>
              <a:gd name="T40" fmla="*/ 2147483647 w 97"/>
              <a:gd name="T41" fmla="*/ 2147483647 h 88"/>
              <a:gd name="T42" fmla="*/ 2147483647 w 97"/>
              <a:gd name="T43" fmla="*/ 2147483647 h 88"/>
              <a:gd name="T44" fmla="*/ 2147483647 w 97"/>
              <a:gd name="T45" fmla="*/ 2147483647 h 88"/>
              <a:gd name="T46" fmla="*/ 2147483647 w 97"/>
              <a:gd name="T47" fmla="*/ 2147483647 h 88"/>
              <a:gd name="T48" fmla="*/ 2147483647 w 97"/>
              <a:gd name="T49" fmla="*/ 2147483647 h 88"/>
              <a:gd name="T50" fmla="*/ 0 w 97"/>
              <a:gd name="T51" fmla="*/ 2147483647 h 88"/>
              <a:gd name="T52" fmla="*/ 0 w 97"/>
              <a:gd name="T53" fmla="*/ 2147483647 h 88"/>
              <a:gd name="T54" fmla="*/ 2147483647 w 97"/>
              <a:gd name="T55" fmla="*/ 2147483647 h 88"/>
              <a:gd name="T56" fmla="*/ 2147483647 w 97"/>
              <a:gd name="T57" fmla="*/ 2147483647 h 88"/>
              <a:gd name="T58" fmla="*/ 2147483647 w 97"/>
              <a:gd name="T59" fmla="*/ 2147483647 h 88"/>
              <a:gd name="T60" fmla="*/ 2147483647 w 97"/>
              <a:gd name="T61" fmla="*/ 2147483647 h 88"/>
              <a:gd name="T62" fmla="*/ 2147483647 w 97"/>
              <a:gd name="T63" fmla="*/ 2147483647 h 88"/>
              <a:gd name="T64" fmla="*/ 2147483647 w 97"/>
              <a:gd name="T65" fmla="*/ 2147483647 h 88"/>
              <a:gd name="T66" fmla="*/ 2147483647 w 97"/>
              <a:gd name="T67" fmla="*/ 2147483647 h 88"/>
              <a:gd name="T68" fmla="*/ 2147483647 w 97"/>
              <a:gd name="T69" fmla="*/ 2147483647 h 88"/>
              <a:gd name="T70" fmla="*/ 2147483647 w 97"/>
              <a:gd name="T71" fmla="*/ 2147483647 h 88"/>
              <a:gd name="T72" fmla="*/ 2147483647 w 97"/>
              <a:gd name="T73" fmla="*/ 2147483647 h 88"/>
              <a:gd name="T74" fmla="*/ 2147483647 w 97"/>
              <a:gd name="T75" fmla="*/ 2147483647 h 88"/>
              <a:gd name="T76" fmla="*/ 2147483647 w 97"/>
              <a:gd name="T77" fmla="*/ 2147483647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7"/>
              <a:gd name="T118" fmla="*/ 0 h 88"/>
              <a:gd name="T119" fmla="*/ 97 w 97"/>
              <a:gd name="T120" fmla="*/ 88 h 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7" h="88">
                <a:moveTo>
                  <a:pt x="65" y="1"/>
                </a:moveTo>
                <a:lnTo>
                  <a:pt x="72" y="0"/>
                </a:lnTo>
                <a:lnTo>
                  <a:pt x="86" y="1"/>
                </a:lnTo>
                <a:lnTo>
                  <a:pt x="94" y="5"/>
                </a:lnTo>
                <a:lnTo>
                  <a:pt x="97" y="14"/>
                </a:lnTo>
                <a:lnTo>
                  <a:pt x="94" y="31"/>
                </a:lnTo>
                <a:lnTo>
                  <a:pt x="93" y="49"/>
                </a:lnTo>
                <a:lnTo>
                  <a:pt x="93" y="60"/>
                </a:lnTo>
                <a:lnTo>
                  <a:pt x="94" y="71"/>
                </a:lnTo>
                <a:lnTo>
                  <a:pt x="94" y="74"/>
                </a:lnTo>
                <a:lnTo>
                  <a:pt x="93" y="79"/>
                </a:lnTo>
                <a:lnTo>
                  <a:pt x="90" y="82"/>
                </a:lnTo>
                <a:lnTo>
                  <a:pt x="87" y="86"/>
                </a:lnTo>
                <a:lnTo>
                  <a:pt x="82" y="87"/>
                </a:lnTo>
                <a:lnTo>
                  <a:pt x="79" y="87"/>
                </a:lnTo>
                <a:lnTo>
                  <a:pt x="78" y="87"/>
                </a:lnTo>
                <a:lnTo>
                  <a:pt x="78" y="88"/>
                </a:lnTo>
                <a:lnTo>
                  <a:pt x="70" y="88"/>
                </a:lnTo>
                <a:lnTo>
                  <a:pt x="54" y="79"/>
                </a:lnTo>
                <a:lnTo>
                  <a:pt x="41" y="74"/>
                </a:lnTo>
                <a:lnTo>
                  <a:pt x="29" y="68"/>
                </a:lnTo>
                <a:lnTo>
                  <a:pt x="20" y="66"/>
                </a:lnTo>
                <a:lnTo>
                  <a:pt x="11" y="60"/>
                </a:lnTo>
                <a:lnTo>
                  <a:pt x="5" y="57"/>
                </a:lnTo>
                <a:lnTo>
                  <a:pt x="1" y="50"/>
                </a:lnTo>
                <a:lnTo>
                  <a:pt x="0" y="45"/>
                </a:lnTo>
                <a:lnTo>
                  <a:pt x="0" y="37"/>
                </a:lnTo>
                <a:lnTo>
                  <a:pt x="5" y="33"/>
                </a:lnTo>
                <a:lnTo>
                  <a:pt x="13" y="29"/>
                </a:lnTo>
                <a:lnTo>
                  <a:pt x="28" y="30"/>
                </a:lnTo>
                <a:lnTo>
                  <a:pt x="32" y="30"/>
                </a:lnTo>
                <a:lnTo>
                  <a:pt x="37" y="31"/>
                </a:lnTo>
                <a:lnTo>
                  <a:pt x="37" y="30"/>
                </a:lnTo>
                <a:lnTo>
                  <a:pt x="38" y="30"/>
                </a:lnTo>
                <a:lnTo>
                  <a:pt x="41" y="30"/>
                </a:lnTo>
                <a:lnTo>
                  <a:pt x="46" y="25"/>
                </a:lnTo>
                <a:lnTo>
                  <a:pt x="52" y="18"/>
                </a:lnTo>
                <a:lnTo>
                  <a:pt x="57" y="10"/>
                </a:lnTo>
                <a:lnTo>
                  <a:pt x="65" y="1"/>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54" name="Freeform 373"/>
          <p:cNvSpPr>
            <a:spLocks/>
          </p:cNvSpPr>
          <p:nvPr/>
        </p:nvSpPr>
        <p:spPr bwMode="auto">
          <a:xfrm>
            <a:off x="3240088" y="1670050"/>
            <a:ext cx="228600" cy="257175"/>
          </a:xfrm>
          <a:custGeom>
            <a:avLst/>
            <a:gdLst>
              <a:gd name="T0" fmla="*/ 0 w 356"/>
              <a:gd name="T1" fmla="*/ 2147483647 h 395"/>
              <a:gd name="T2" fmla="*/ 2147483647 w 356"/>
              <a:gd name="T3" fmla="*/ 2147483647 h 395"/>
              <a:gd name="T4" fmla="*/ 2147483647 w 356"/>
              <a:gd name="T5" fmla="*/ 2147483647 h 395"/>
              <a:gd name="T6" fmla="*/ 2147483647 w 356"/>
              <a:gd name="T7" fmla="*/ 2147483647 h 395"/>
              <a:gd name="T8" fmla="*/ 2147483647 w 356"/>
              <a:gd name="T9" fmla="*/ 2147483647 h 395"/>
              <a:gd name="T10" fmla="*/ 2147483647 w 356"/>
              <a:gd name="T11" fmla="*/ 2147483647 h 395"/>
              <a:gd name="T12" fmla="*/ 2147483647 w 356"/>
              <a:gd name="T13" fmla="*/ 2147483647 h 395"/>
              <a:gd name="T14" fmla="*/ 2147483647 w 356"/>
              <a:gd name="T15" fmla="*/ 2147483647 h 395"/>
              <a:gd name="T16" fmla="*/ 2147483647 w 356"/>
              <a:gd name="T17" fmla="*/ 2147483647 h 395"/>
              <a:gd name="T18" fmla="*/ 2147483647 w 356"/>
              <a:gd name="T19" fmla="*/ 2147483647 h 395"/>
              <a:gd name="T20" fmla="*/ 2147483647 w 356"/>
              <a:gd name="T21" fmla="*/ 2147483647 h 395"/>
              <a:gd name="T22" fmla="*/ 2147483647 w 356"/>
              <a:gd name="T23" fmla="*/ 2147483647 h 395"/>
              <a:gd name="T24" fmla="*/ 2147483647 w 356"/>
              <a:gd name="T25" fmla="*/ 2147483647 h 395"/>
              <a:gd name="T26" fmla="*/ 2147483647 w 356"/>
              <a:gd name="T27" fmla="*/ 2147483647 h 395"/>
              <a:gd name="T28" fmla="*/ 2147483647 w 356"/>
              <a:gd name="T29" fmla="*/ 2147483647 h 395"/>
              <a:gd name="T30" fmla="*/ 2147483647 w 356"/>
              <a:gd name="T31" fmla="*/ 2147483647 h 395"/>
              <a:gd name="T32" fmla="*/ 2147483647 w 356"/>
              <a:gd name="T33" fmla="*/ 2147483647 h 395"/>
              <a:gd name="T34" fmla="*/ 2147483647 w 356"/>
              <a:gd name="T35" fmla="*/ 2147483647 h 395"/>
              <a:gd name="T36" fmla="*/ 2147483647 w 356"/>
              <a:gd name="T37" fmla="*/ 2147483647 h 395"/>
              <a:gd name="T38" fmla="*/ 2147483647 w 356"/>
              <a:gd name="T39" fmla="*/ 2147483647 h 395"/>
              <a:gd name="T40" fmla="*/ 2147483647 w 356"/>
              <a:gd name="T41" fmla="*/ 2147483647 h 395"/>
              <a:gd name="T42" fmla="*/ 2147483647 w 356"/>
              <a:gd name="T43" fmla="*/ 2147483647 h 395"/>
              <a:gd name="T44" fmla="*/ 2147483647 w 356"/>
              <a:gd name="T45" fmla="*/ 2147483647 h 395"/>
              <a:gd name="T46" fmla="*/ 2147483647 w 356"/>
              <a:gd name="T47" fmla="*/ 2147483647 h 395"/>
              <a:gd name="T48" fmla="*/ 2147483647 w 356"/>
              <a:gd name="T49" fmla="*/ 2147483647 h 395"/>
              <a:gd name="T50" fmla="*/ 2147483647 w 356"/>
              <a:gd name="T51" fmla="*/ 2147483647 h 395"/>
              <a:gd name="T52" fmla="*/ 2147483647 w 356"/>
              <a:gd name="T53" fmla="*/ 2147483647 h 395"/>
              <a:gd name="T54" fmla="*/ 2147483647 w 356"/>
              <a:gd name="T55" fmla="*/ 2147483647 h 395"/>
              <a:gd name="T56" fmla="*/ 2147483647 w 356"/>
              <a:gd name="T57" fmla="*/ 2147483647 h 395"/>
              <a:gd name="T58" fmla="*/ 2147483647 w 356"/>
              <a:gd name="T59" fmla="*/ 2147483647 h 395"/>
              <a:gd name="T60" fmla="*/ 2147483647 w 356"/>
              <a:gd name="T61" fmla="*/ 2147483647 h 395"/>
              <a:gd name="T62" fmla="*/ 2147483647 w 356"/>
              <a:gd name="T63" fmla="*/ 2147483647 h 395"/>
              <a:gd name="T64" fmla="*/ 2147483647 w 356"/>
              <a:gd name="T65" fmla="*/ 2147483647 h 395"/>
              <a:gd name="T66" fmla="*/ 2147483647 w 356"/>
              <a:gd name="T67" fmla="*/ 2147483647 h 395"/>
              <a:gd name="T68" fmla="*/ 2147483647 w 356"/>
              <a:gd name="T69" fmla="*/ 2147483647 h 395"/>
              <a:gd name="T70" fmla="*/ 2147483647 w 356"/>
              <a:gd name="T71" fmla="*/ 2147483647 h 395"/>
              <a:gd name="T72" fmla="*/ 2147483647 w 356"/>
              <a:gd name="T73" fmla="*/ 2147483647 h 395"/>
              <a:gd name="T74" fmla="*/ 2147483647 w 356"/>
              <a:gd name="T75" fmla="*/ 2147483647 h 395"/>
              <a:gd name="T76" fmla="*/ 2147483647 w 356"/>
              <a:gd name="T77" fmla="*/ 2147483647 h 395"/>
              <a:gd name="T78" fmla="*/ 2147483647 w 356"/>
              <a:gd name="T79" fmla="*/ 2147483647 h 395"/>
              <a:gd name="T80" fmla="*/ 2147483647 w 356"/>
              <a:gd name="T81" fmla="*/ 2147483647 h 395"/>
              <a:gd name="T82" fmla="*/ 2147483647 w 356"/>
              <a:gd name="T83" fmla="*/ 2147483647 h 395"/>
              <a:gd name="T84" fmla="*/ 2147483647 w 356"/>
              <a:gd name="T85" fmla="*/ 2147483647 h 395"/>
              <a:gd name="T86" fmla="*/ 2147483647 w 356"/>
              <a:gd name="T87" fmla="*/ 2147483647 h 395"/>
              <a:gd name="T88" fmla="*/ 2147483647 w 356"/>
              <a:gd name="T89" fmla="*/ 2147483647 h 395"/>
              <a:gd name="T90" fmla="*/ 2147483647 w 356"/>
              <a:gd name="T91" fmla="*/ 2147483647 h 395"/>
              <a:gd name="T92" fmla="*/ 2147483647 w 356"/>
              <a:gd name="T93" fmla="*/ 2147483647 h 395"/>
              <a:gd name="T94" fmla="*/ 2147483647 w 356"/>
              <a:gd name="T95" fmla="*/ 2147483647 h 395"/>
              <a:gd name="T96" fmla="*/ 2147483647 w 356"/>
              <a:gd name="T97" fmla="*/ 2147483647 h 395"/>
              <a:gd name="T98" fmla="*/ 2147483647 w 356"/>
              <a:gd name="T99" fmla="*/ 2147483647 h 395"/>
              <a:gd name="T100" fmla="*/ 2147483647 w 356"/>
              <a:gd name="T101" fmla="*/ 2147483647 h 395"/>
              <a:gd name="T102" fmla="*/ 2147483647 w 356"/>
              <a:gd name="T103" fmla="*/ 2147483647 h 395"/>
              <a:gd name="T104" fmla="*/ 2147483647 w 356"/>
              <a:gd name="T105" fmla="*/ 2147483647 h 395"/>
              <a:gd name="T106" fmla="*/ 2147483647 w 356"/>
              <a:gd name="T107" fmla="*/ 0 h 3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6"/>
              <a:gd name="T163" fmla="*/ 0 h 395"/>
              <a:gd name="T164" fmla="*/ 356 w 356"/>
              <a:gd name="T165" fmla="*/ 395 h 3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6" h="395">
                <a:moveTo>
                  <a:pt x="0" y="348"/>
                </a:moveTo>
                <a:lnTo>
                  <a:pt x="3" y="340"/>
                </a:lnTo>
                <a:lnTo>
                  <a:pt x="14" y="336"/>
                </a:lnTo>
                <a:lnTo>
                  <a:pt x="28" y="332"/>
                </a:lnTo>
                <a:lnTo>
                  <a:pt x="49" y="332"/>
                </a:lnTo>
                <a:lnTo>
                  <a:pt x="56" y="333"/>
                </a:lnTo>
                <a:lnTo>
                  <a:pt x="64" y="341"/>
                </a:lnTo>
                <a:lnTo>
                  <a:pt x="72" y="353"/>
                </a:lnTo>
                <a:lnTo>
                  <a:pt x="80" y="372"/>
                </a:lnTo>
                <a:lnTo>
                  <a:pt x="88" y="381"/>
                </a:lnTo>
                <a:lnTo>
                  <a:pt x="97" y="388"/>
                </a:lnTo>
                <a:lnTo>
                  <a:pt x="105" y="391"/>
                </a:lnTo>
                <a:lnTo>
                  <a:pt x="115" y="395"/>
                </a:lnTo>
                <a:lnTo>
                  <a:pt x="125" y="385"/>
                </a:lnTo>
                <a:lnTo>
                  <a:pt x="127" y="380"/>
                </a:lnTo>
                <a:lnTo>
                  <a:pt x="129" y="377"/>
                </a:lnTo>
                <a:lnTo>
                  <a:pt x="131" y="376"/>
                </a:lnTo>
                <a:lnTo>
                  <a:pt x="137" y="365"/>
                </a:lnTo>
                <a:lnTo>
                  <a:pt x="138" y="360"/>
                </a:lnTo>
                <a:lnTo>
                  <a:pt x="141" y="356"/>
                </a:lnTo>
                <a:lnTo>
                  <a:pt x="145" y="341"/>
                </a:lnTo>
                <a:lnTo>
                  <a:pt x="154" y="332"/>
                </a:lnTo>
                <a:lnTo>
                  <a:pt x="167" y="323"/>
                </a:lnTo>
                <a:lnTo>
                  <a:pt x="186" y="319"/>
                </a:lnTo>
                <a:lnTo>
                  <a:pt x="188" y="316"/>
                </a:lnTo>
                <a:lnTo>
                  <a:pt x="188" y="315"/>
                </a:lnTo>
                <a:lnTo>
                  <a:pt x="189" y="315"/>
                </a:lnTo>
                <a:lnTo>
                  <a:pt x="192" y="315"/>
                </a:lnTo>
                <a:lnTo>
                  <a:pt x="195" y="311"/>
                </a:lnTo>
                <a:lnTo>
                  <a:pt x="199" y="308"/>
                </a:lnTo>
                <a:lnTo>
                  <a:pt x="199" y="303"/>
                </a:lnTo>
                <a:lnTo>
                  <a:pt x="199" y="300"/>
                </a:lnTo>
                <a:lnTo>
                  <a:pt x="199" y="299"/>
                </a:lnTo>
                <a:lnTo>
                  <a:pt x="200" y="299"/>
                </a:lnTo>
                <a:lnTo>
                  <a:pt x="200" y="292"/>
                </a:lnTo>
                <a:lnTo>
                  <a:pt x="201" y="287"/>
                </a:lnTo>
                <a:lnTo>
                  <a:pt x="197" y="264"/>
                </a:lnTo>
                <a:lnTo>
                  <a:pt x="196" y="243"/>
                </a:lnTo>
                <a:lnTo>
                  <a:pt x="197" y="198"/>
                </a:lnTo>
                <a:lnTo>
                  <a:pt x="200" y="174"/>
                </a:lnTo>
                <a:lnTo>
                  <a:pt x="205" y="152"/>
                </a:lnTo>
                <a:lnTo>
                  <a:pt x="211" y="128"/>
                </a:lnTo>
                <a:lnTo>
                  <a:pt x="220" y="106"/>
                </a:lnTo>
                <a:lnTo>
                  <a:pt x="265" y="45"/>
                </a:lnTo>
                <a:lnTo>
                  <a:pt x="311" y="34"/>
                </a:lnTo>
                <a:lnTo>
                  <a:pt x="322" y="33"/>
                </a:lnTo>
                <a:lnTo>
                  <a:pt x="332" y="29"/>
                </a:lnTo>
                <a:lnTo>
                  <a:pt x="334" y="26"/>
                </a:lnTo>
                <a:lnTo>
                  <a:pt x="336" y="25"/>
                </a:lnTo>
                <a:lnTo>
                  <a:pt x="342" y="22"/>
                </a:lnTo>
                <a:lnTo>
                  <a:pt x="343" y="20"/>
                </a:lnTo>
                <a:lnTo>
                  <a:pt x="346" y="18"/>
                </a:lnTo>
                <a:lnTo>
                  <a:pt x="351" y="16"/>
                </a:lnTo>
                <a:lnTo>
                  <a:pt x="356" y="0"/>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55" name="Line 374"/>
          <p:cNvSpPr>
            <a:spLocks noChangeShapeType="1"/>
          </p:cNvSpPr>
          <p:nvPr/>
        </p:nvSpPr>
        <p:spPr bwMode="auto">
          <a:xfrm>
            <a:off x="2600325" y="4041775"/>
            <a:ext cx="6350" cy="3175"/>
          </a:xfrm>
          <a:prstGeom prst="line">
            <a:avLst/>
          </a:prstGeom>
          <a:noFill/>
          <a:ln w="6350">
            <a:solidFill>
              <a:srgbClr val="003366"/>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56" name="Line 375"/>
          <p:cNvSpPr>
            <a:spLocks noChangeShapeType="1"/>
          </p:cNvSpPr>
          <p:nvPr/>
        </p:nvSpPr>
        <p:spPr bwMode="auto">
          <a:xfrm flipV="1">
            <a:off x="2638425" y="4081463"/>
            <a:ext cx="3175" cy="4762"/>
          </a:xfrm>
          <a:prstGeom prst="line">
            <a:avLst/>
          </a:prstGeom>
          <a:noFill/>
          <a:ln w="6350">
            <a:solidFill>
              <a:srgbClr val="003366"/>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57" name="Freeform 376"/>
          <p:cNvSpPr>
            <a:spLocks/>
          </p:cNvSpPr>
          <p:nvPr/>
        </p:nvSpPr>
        <p:spPr bwMode="auto">
          <a:xfrm>
            <a:off x="2606675" y="4044950"/>
            <a:ext cx="31750" cy="36513"/>
          </a:xfrm>
          <a:custGeom>
            <a:avLst/>
            <a:gdLst>
              <a:gd name="T0" fmla="*/ 0 w 50"/>
              <a:gd name="T1" fmla="*/ 0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2147483647 h 56"/>
              <a:gd name="T12" fmla="*/ 2147483647 w 50"/>
              <a:gd name="T13" fmla="*/ 2147483647 h 56"/>
              <a:gd name="T14" fmla="*/ 2147483647 w 50"/>
              <a:gd name="T15" fmla="*/ 2147483647 h 56"/>
              <a:gd name="T16" fmla="*/ 2147483647 w 50"/>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56"/>
              <a:gd name="T29" fmla="*/ 50 w 5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56">
                <a:moveTo>
                  <a:pt x="0" y="0"/>
                </a:moveTo>
                <a:lnTo>
                  <a:pt x="23" y="10"/>
                </a:lnTo>
                <a:lnTo>
                  <a:pt x="27" y="15"/>
                </a:lnTo>
                <a:lnTo>
                  <a:pt x="32" y="22"/>
                </a:lnTo>
                <a:lnTo>
                  <a:pt x="36" y="27"/>
                </a:lnTo>
                <a:lnTo>
                  <a:pt x="41" y="34"/>
                </a:lnTo>
                <a:lnTo>
                  <a:pt x="46" y="44"/>
                </a:lnTo>
                <a:lnTo>
                  <a:pt x="48" y="49"/>
                </a:lnTo>
                <a:lnTo>
                  <a:pt x="50" y="56"/>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58" name="Freeform 377"/>
          <p:cNvSpPr>
            <a:spLocks/>
          </p:cNvSpPr>
          <p:nvPr/>
        </p:nvSpPr>
        <p:spPr bwMode="auto">
          <a:xfrm>
            <a:off x="2606675" y="3925888"/>
            <a:ext cx="669925" cy="612775"/>
          </a:xfrm>
          <a:custGeom>
            <a:avLst/>
            <a:gdLst>
              <a:gd name="T0" fmla="*/ 2147483647 w 1039"/>
              <a:gd name="T1" fmla="*/ 2147483647 h 946"/>
              <a:gd name="T2" fmla="*/ 2147483647 w 1039"/>
              <a:gd name="T3" fmla="*/ 2147483647 h 946"/>
              <a:gd name="T4" fmla="*/ 2147483647 w 1039"/>
              <a:gd name="T5" fmla="*/ 2147483647 h 946"/>
              <a:gd name="T6" fmla="*/ 2147483647 w 1039"/>
              <a:gd name="T7" fmla="*/ 2147483647 h 946"/>
              <a:gd name="T8" fmla="*/ 2147483647 w 1039"/>
              <a:gd name="T9" fmla="*/ 2147483647 h 946"/>
              <a:gd name="T10" fmla="*/ 2147483647 w 1039"/>
              <a:gd name="T11" fmla="*/ 2147483647 h 946"/>
              <a:gd name="T12" fmla="*/ 2147483647 w 1039"/>
              <a:gd name="T13" fmla="*/ 2147483647 h 946"/>
              <a:gd name="T14" fmla="*/ 2147483647 w 1039"/>
              <a:gd name="T15" fmla="*/ 2147483647 h 946"/>
              <a:gd name="T16" fmla="*/ 2147483647 w 1039"/>
              <a:gd name="T17" fmla="*/ 2147483647 h 946"/>
              <a:gd name="T18" fmla="*/ 2147483647 w 1039"/>
              <a:gd name="T19" fmla="*/ 2147483647 h 946"/>
              <a:gd name="T20" fmla="*/ 2147483647 w 1039"/>
              <a:gd name="T21" fmla="*/ 2147483647 h 946"/>
              <a:gd name="T22" fmla="*/ 2147483647 w 1039"/>
              <a:gd name="T23" fmla="*/ 2147483647 h 946"/>
              <a:gd name="T24" fmla="*/ 2147483647 w 1039"/>
              <a:gd name="T25" fmla="*/ 2147483647 h 946"/>
              <a:gd name="T26" fmla="*/ 2147483647 w 1039"/>
              <a:gd name="T27" fmla="*/ 2147483647 h 946"/>
              <a:gd name="T28" fmla="*/ 2147483647 w 1039"/>
              <a:gd name="T29" fmla="*/ 2147483647 h 946"/>
              <a:gd name="T30" fmla="*/ 2147483647 w 1039"/>
              <a:gd name="T31" fmla="*/ 2147483647 h 946"/>
              <a:gd name="T32" fmla="*/ 2147483647 w 1039"/>
              <a:gd name="T33" fmla="*/ 2147483647 h 946"/>
              <a:gd name="T34" fmla="*/ 2147483647 w 1039"/>
              <a:gd name="T35" fmla="*/ 2147483647 h 946"/>
              <a:gd name="T36" fmla="*/ 2147483647 w 1039"/>
              <a:gd name="T37" fmla="*/ 2147483647 h 946"/>
              <a:gd name="T38" fmla="*/ 2147483647 w 1039"/>
              <a:gd name="T39" fmla="*/ 2147483647 h 946"/>
              <a:gd name="T40" fmla="*/ 2147483647 w 1039"/>
              <a:gd name="T41" fmla="*/ 2147483647 h 946"/>
              <a:gd name="T42" fmla="*/ 2147483647 w 1039"/>
              <a:gd name="T43" fmla="*/ 2147483647 h 946"/>
              <a:gd name="T44" fmla="*/ 2147483647 w 1039"/>
              <a:gd name="T45" fmla="*/ 2147483647 h 946"/>
              <a:gd name="T46" fmla="*/ 2147483647 w 1039"/>
              <a:gd name="T47" fmla="*/ 2147483647 h 946"/>
              <a:gd name="T48" fmla="*/ 2147483647 w 1039"/>
              <a:gd name="T49" fmla="*/ 2147483647 h 946"/>
              <a:gd name="T50" fmla="*/ 2147483647 w 1039"/>
              <a:gd name="T51" fmla="*/ 2147483647 h 946"/>
              <a:gd name="T52" fmla="*/ 2147483647 w 1039"/>
              <a:gd name="T53" fmla="*/ 2147483647 h 946"/>
              <a:gd name="T54" fmla="*/ 2147483647 w 1039"/>
              <a:gd name="T55" fmla="*/ 2147483647 h 946"/>
              <a:gd name="T56" fmla="*/ 2147483647 w 1039"/>
              <a:gd name="T57" fmla="*/ 2147483647 h 946"/>
              <a:gd name="T58" fmla="*/ 2147483647 w 1039"/>
              <a:gd name="T59" fmla="*/ 2147483647 h 946"/>
              <a:gd name="T60" fmla="*/ 2147483647 w 1039"/>
              <a:gd name="T61" fmla="*/ 2147483647 h 946"/>
              <a:gd name="T62" fmla="*/ 2147483647 w 1039"/>
              <a:gd name="T63" fmla="*/ 2147483647 h 946"/>
              <a:gd name="T64" fmla="*/ 2147483647 w 1039"/>
              <a:gd name="T65" fmla="*/ 2147483647 h 946"/>
              <a:gd name="T66" fmla="*/ 2147483647 w 1039"/>
              <a:gd name="T67" fmla="*/ 2147483647 h 946"/>
              <a:gd name="T68" fmla="*/ 2147483647 w 1039"/>
              <a:gd name="T69" fmla="*/ 2147483647 h 946"/>
              <a:gd name="T70" fmla="*/ 2147483647 w 1039"/>
              <a:gd name="T71" fmla="*/ 2147483647 h 946"/>
              <a:gd name="T72" fmla="*/ 2147483647 w 1039"/>
              <a:gd name="T73" fmla="*/ 2147483647 h 946"/>
              <a:gd name="T74" fmla="*/ 2147483647 w 1039"/>
              <a:gd name="T75" fmla="*/ 2147483647 h 946"/>
              <a:gd name="T76" fmla="*/ 2147483647 w 1039"/>
              <a:gd name="T77" fmla="*/ 2147483647 h 946"/>
              <a:gd name="T78" fmla="*/ 2147483647 w 1039"/>
              <a:gd name="T79" fmla="*/ 2147483647 h 946"/>
              <a:gd name="T80" fmla="*/ 2147483647 w 1039"/>
              <a:gd name="T81" fmla="*/ 2147483647 h 946"/>
              <a:gd name="T82" fmla="*/ 2147483647 w 1039"/>
              <a:gd name="T83" fmla="*/ 2147483647 h 946"/>
              <a:gd name="T84" fmla="*/ 2147483647 w 1039"/>
              <a:gd name="T85" fmla="*/ 2147483647 h 946"/>
              <a:gd name="T86" fmla="*/ 2147483647 w 1039"/>
              <a:gd name="T87" fmla="*/ 2147483647 h 946"/>
              <a:gd name="T88" fmla="*/ 2147483647 w 1039"/>
              <a:gd name="T89" fmla="*/ 2147483647 h 946"/>
              <a:gd name="T90" fmla="*/ 2147483647 w 1039"/>
              <a:gd name="T91" fmla="*/ 2147483647 h 946"/>
              <a:gd name="T92" fmla="*/ 2147483647 w 1039"/>
              <a:gd name="T93" fmla="*/ 2147483647 h 946"/>
              <a:gd name="T94" fmla="*/ 2147483647 w 1039"/>
              <a:gd name="T95" fmla="*/ 2147483647 h 946"/>
              <a:gd name="T96" fmla="*/ 2147483647 w 1039"/>
              <a:gd name="T97" fmla="*/ 2147483647 h 946"/>
              <a:gd name="T98" fmla="*/ 2147483647 w 1039"/>
              <a:gd name="T99" fmla="*/ 2147483647 h 946"/>
              <a:gd name="T100" fmla="*/ 2147483647 w 1039"/>
              <a:gd name="T101" fmla="*/ 2147483647 h 946"/>
              <a:gd name="T102" fmla="*/ 2147483647 w 1039"/>
              <a:gd name="T103" fmla="*/ 2147483647 h 946"/>
              <a:gd name="T104" fmla="*/ 2147483647 w 1039"/>
              <a:gd name="T105" fmla="*/ 2147483647 h 946"/>
              <a:gd name="T106" fmla="*/ 2147483647 w 1039"/>
              <a:gd name="T107" fmla="*/ 2147483647 h 946"/>
              <a:gd name="T108" fmla="*/ 2147483647 w 1039"/>
              <a:gd name="T109" fmla="*/ 2147483647 h 946"/>
              <a:gd name="T110" fmla="*/ 2147483647 w 1039"/>
              <a:gd name="T111" fmla="*/ 2147483647 h 946"/>
              <a:gd name="T112" fmla="*/ 2147483647 w 1039"/>
              <a:gd name="T113" fmla="*/ 2147483647 h 946"/>
              <a:gd name="T114" fmla="*/ 2147483647 w 1039"/>
              <a:gd name="T115" fmla="*/ 2147483647 h 946"/>
              <a:gd name="T116" fmla="*/ 2147483647 w 1039"/>
              <a:gd name="T117" fmla="*/ 2147483647 h 9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39"/>
              <a:gd name="T178" fmla="*/ 0 h 946"/>
              <a:gd name="T179" fmla="*/ 1039 w 1039"/>
              <a:gd name="T180" fmla="*/ 946 h 9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39" h="946">
                <a:moveTo>
                  <a:pt x="50" y="238"/>
                </a:moveTo>
                <a:lnTo>
                  <a:pt x="49" y="217"/>
                </a:lnTo>
                <a:lnTo>
                  <a:pt x="52" y="200"/>
                </a:lnTo>
                <a:lnTo>
                  <a:pt x="54" y="182"/>
                </a:lnTo>
                <a:lnTo>
                  <a:pt x="61" y="171"/>
                </a:lnTo>
                <a:lnTo>
                  <a:pt x="73" y="148"/>
                </a:lnTo>
                <a:lnTo>
                  <a:pt x="79" y="139"/>
                </a:lnTo>
                <a:lnTo>
                  <a:pt x="89" y="132"/>
                </a:lnTo>
                <a:lnTo>
                  <a:pt x="97" y="126"/>
                </a:lnTo>
                <a:lnTo>
                  <a:pt x="107" y="122"/>
                </a:lnTo>
                <a:lnTo>
                  <a:pt x="130" y="116"/>
                </a:lnTo>
                <a:lnTo>
                  <a:pt x="147" y="111"/>
                </a:lnTo>
                <a:lnTo>
                  <a:pt x="163" y="108"/>
                </a:lnTo>
                <a:lnTo>
                  <a:pt x="177" y="103"/>
                </a:lnTo>
                <a:lnTo>
                  <a:pt x="191" y="100"/>
                </a:lnTo>
                <a:lnTo>
                  <a:pt x="201" y="95"/>
                </a:lnTo>
                <a:lnTo>
                  <a:pt x="205" y="92"/>
                </a:lnTo>
                <a:lnTo>
                  <a:pt x="210" y="91"/>
                </a:lnTo>
                <a:lnTo>
                  <a:pt x="218" y="86"/>
                </a:lnTo>
                <a:lnTo>
                  <a:pt x="221" y="83"/>
                </a:lnTo>
                <a:lnTo>
                  <a:pt x="221" y="82"/>
                </a:lnTo>
                <a:lnTo>
                  <a:pt x="222" y="82"/>
                </a:lnTo>
                <a:lnTo>
                  <a:pt x="225" y="82"/>
                </a:lnTo>
                <a:lnTo>
                  <a:pt x="236" y="71"/>
                </a:lnTo>
                <a:lnTo>
                  <a:pt x="247" y="63"/>
                </a:lnTo>
                <a:lnTo>
                  <a:pt x="257" y="55"/>
                </a:lnTo>
                <a:lnTo>
                  <a:pt x="266" y="50"/>
                </a:lnTo>
                <a:lnTo>
                  <a:pt x="273" y="45"/>
                </a:lnTo>
                <a:lnTo>
                  <a:pt x="279" y="42"/>
                </a:lnTo>
                <a:lnTo>
                  <a:pt x="285" y="40"/>
                </a:lnTo>
                <a:lnTo>
                  <a:pt x="290" y="40"/>
                </a:lnTo>
                <a:lnTo>
                  <a:pt x="295" y="38"/>
                </a:lnTo>
                <a:lnTo>
                  <a:pt x="303" y="36"/>
                </a:lnTo>
                <a:lnTo>
                  <a:pt x="311" y="30"/>
                </a:lnTo>
                <a:lnTo>
                  <a:pt x="320" y="24"/>
                </a:lnTo>
                <a:lnTo>
                  <a:pt x="326" y="17"/>
                </a:lnTo>
                <a:lnTo>
                  <a:pt x="333" y="16"/>
                </a:lnTo>
                <a:lnTo>
                  <a:pt x="339" y="14"/>
                </a:lnTo>
                <a:lnTo>
                  <a:pt x="345" y="17"/>
                </a:lnTo>
                <a:lnTo>
                  <a:pt x="347" y="17"/>
                </a:lnTo>
                <a:lnTo>
                  <a:pt x="349" y="18"/>
                </a:lnTo>
                <a:lnTo>
                  <a:pt x="355" y="20"/>
                </a:lnTo>
                <a:lnTo>
                  <a:pt x="355" y="18"/>
                </a:lnTo>
                <a:lnTo>
                  <a:pt x="356" y="18"/>
                </a:lnTo>
                <a:lnTo>
                  <a:pt x="359" y="18"/>
                </a:lnTo>
                <a:lnTo>
                  <a:pt x="364" y="18"/>
                </a:lnTo>
                <a:lnTo>
                  <a:pt x="372" y="12"/>
                </a:lnTo>
                <a:lnTo>
                  <a:pt x="380" y="2"/>
                </a:lnTo>
                <a:lnTo>
                  <a:pt x="388" y="0"/>
                </a:lnTo>
                <a:lnTo>
                  <a:pt x="398" y="1"/>
                </a:lnTo>
                <a:lnTo>
                  <a:pt x="404" y="1"/>
                </a:lnTo>
                <a:lnTo>
                  <a:pt x="406" y="1"/>
                </a:lnTo>
                <a:lnTo>
                  <a:pt x="408" y="1"/>
                </a:lnTo>
                <a:lnTo>
                  <a:pt x="410" y="2"/>
                </a:lnTo>
                <a:lnTo>
                  <a:pt x="421" y="2"/>
                </a:lnTo>
                <a:lnTo>
                  <a:pt x="433" y="2"/>
                </a:lnTo>
                <a:lnTo>
                  <a:pt x="437" y="1"/>
                </a:lnTo>
                <a:lnTo>
                  <a:pt x="441" y="4"/>
                </a:lnTo>
                <a:lnTo>
                  <a:pt x="443" y="8"/>
                </a:lnTo>
                <a:lnTo>
                  <a:pt x="445" y="14"/>
                </a:lnTo>
                <a:lnTo>
                  <a:pt x="449" y="37"/>
                </a:lnTo>
                <a:lnTo>
                  <a:pt x="455" y="55"/>
                </a:lnTo>
                <a:lnTo>
                  <a:pt x="459" y="62"/>
                </a:lnTo>
                <a:lnTo>
                  <a:pt x="466" y="69"/>
                </a:lnTo>
                <a:lnTo>
                  <a:pt x="480" y="77"/>
                </a:lnTo>
                <a:lnTo>
                  <a:pt x="486" y="77"/>
                </a:lnTo>
                <a:lnTo>
                  <a:pt x="494" y="78"/>
                </a:lnTo>
                <a:lnTo>
                  <a:pt x="503" y="78"/>
                </a:lnTo>
                <a:lnTo>
                  <a:pt x="515" y="79"/>
                </a:lnTo>
                <a:lnTo>
                  <a:pt x="521" y="78"/>
                </a:lnTo>
                <a:lnTo>
                  <a:pt x="528" y="81"/>
                </a:lnTo>
                <a:lnTo>
                  <a:pt x="532" y="83"/>
                </a:lnTo>
                <a:lnTo>
                  <a:pt x="536" y="90"/>
                </a:lnTo>
                <a:lnTo>
                  <a:pt x="537" y="94"/>
                </a:lnTo>
                <a:lnTo>
                  <a:pt x="540" y="96"/>
                </a:lnTo>
                <a:lnTo>
                  <a:pt x="542" y="98"/>
                </a:lnTo>
                <a:lnTo>
                  <a:pt x="548" y="98"/>
                </a:lnTo>
                <a:lnTo>
                  <a:pt x="560" y="92"/>
                </a:lnTo>
                <a:lnTo>
                  <a:pt x="566" y="88"/>
                </a:lnTo>
                <a:lnTo>
                  <a:pt x="574" y="83"/>
                </a:lnTo>
                <a:lnTo>
                  <a:pt x="585" y="69"/>
                </a:lnTo>
                <a:lnTo>
                  <a:pt x="591" y="61"/>
                </a:lnTo>
                <a:lnTo>
                  <a:pt x="601" y="57"/>
                </a:lnTo>
                <a:lnTo>
                  <a:pt x="610" y="53"/>
                </a:lnTo>
                <a:lnTo>
                  <a:pt x="621" y="54"/>
                </a:lnTo>
                <a:lnTo>
                  <a:pt x="648" y="54"/>
                </a:lnTo>
                <a:lnTo>
                  <a:pt x="673" y="57"/>
                </a:lnTo>
                <a:lnTo>
                  <a:pt x="696" y="57"/>
                </a:lnTo>
                <a:lnTo>
                  <a:pt x="717" y="59"/>
                </a:lnTo>
                <a:lnTo>
                  <a:pt x="734" y="59"/>
                </a:lnTo>
                <a:lnTo>
                  <a:pt x="742" y="59"/>
                </a:lnTo>
                <a:lnTo>
                  <a:pt x="746" y="59"/>
                </a:lnTo>
                <a:lnTo>
                  <a:pt x="751" y="61"/>
                </a:lnTo>
                <a:lnTo>
                  <a:pt x="763" y="61"/>
                </a:lnTo>
                <a:lnTo>
                  <a:pt x="775" y="61"/>
                </a:lnTo>
                <a:lnTo>
                  <a:pt x="790" y="59"/>
                </a:lnTo>
                <a:lnTo>
                  <a:pt x="803" y="61"/>
                </a:lnTo>
                <a:lnTo>
                  <a:pt x="812" y="62"/>
                </a:lnTo>
                <a:lnTo>
                  <a:pt x="819" y="67"/>
                </a:lnTo>
                <a:lnTo>
                  <a:pt x="938" y="70"/>
                </a:lnTo>
                <a:lnTo>
                  <a:pt x="950" y="69"/>
                </a:lnTo>
                <a:lnTo>
                  <a:pt x="962" y="71"/>
                </a:lnTo>
                <a:lnTo>
                  <a:pt x="968" y="75"/>
                </a:lnTo>
                <a:lnTo>
                  <a:pt x="975" y="85"/>
                </a:lnTo>
                <a:lnTo>
                  <a:pt x="976" y="95"/>
                </a:lnTo>
                <a:lnTo>
                  <a:pt x="979" y="104"/>
                </a:lnTo>
                <a:lnTo>
                  <a:pt x="980" y="112"/>
                </a:lnTo>
                <a:lnTo>
                  <a:pt x="983" y="120"/>
                </a:lnTo>
                <a:lnTo>
                  <a:pt x="983" y="126"/>
                </a:lnTo>
                <a:lnTo>
                  <a:pt x="986" y="130"/>
                </a:lnTo>
                <a:lnTo>
                  <a:pt x="986" y="132"/>
                </a:lnTo>
                <a:lnTo>
                  <a:pt x="987" y="135"/>
                </a:lnTo>
                <a:lnTo>
                  <a:pt x="987" y="164"/>
                </a:lnTo>
                <a:lnTo>
                  <a:pt x="990" y="188"/>
                </a:lnTo>
                <a:lnTo>
                  <a:pt x="990" y="197"/>
                </a:lnTo>
                <a:lnTo>
                  <a:pt x="992" y="205"/>
                </a:lnTo>
                <a:lnTo>
                  <a:pt x="999" y="218"/>
                </a:lnTo>
                <a:lnTo>
                  <a:pt x="1001" y="226"/>
                </a:lnTo>
                <a:lnTo>
                  <a:pt x="1003" y="233"/>
                </a:lnTo>
                <a:lnTo>
                  <a:pt x="1005" y="243"/>
                </a:lnTo>
                <a:lnTo>
                  <a:pt x="1008" y="267"/>
                </a:lnTo>
                <a:lnTo>
                  <a:pt x="1011" y="300"/>
                </a:lnTo>
                <a:lnTo>
                  <a:pt x="1011" y="303"/>
                </a:lnTo>
                <a:lnTo>
                  <a:pt x="1011" y="304"/>
                </a:lnTo>
                <a:lnTo>
                  <a:pt x="1012" y="307"/>
                </a:lnTo>
                <a:lnTo>
                  <a:pt x="1015" y="315"/>
                </a:lnTo>
                <a:lnTo>
                  <a:pt x="1015" y="320"/>
                </a:lnTo>
                <a:lnTo>
                  <a:pt x="1015" y="323"/>
                </a:lnTo>
                <a:lnTo>
                  <a:pt x="1015" y="324"/>
                </a:lnTo>
                <a:lnTo>
                  <a:pt x="1016" y="327"/>
                </a:lnTo>
                <a:lnTo>
                  <a:pt x="1015" y="327"/>
                </a:lnTo>
                <a:lnTo>
                  <a:pt x="1015" y="328"/>
                </a:lnTo>
                <a:lnTo>
                  <a:pt x="1015" y="331"/>
                </a:lnTo>
                <a:lnTo>
                  <a:pt x="1013" y="336"/>
                </a:lnTo>
                <a:lnTo>
                  <a:pt x="1011" y="339"/>
                </a:lnTo>
                <a:lnTo>
                  <a:pt x="1008" y="343"/>
                </a:lnTo>
                <a:lnTo>
                  <a:pt x="991" y="353"/>
                </a:lnTo>
                <a:lnTo>
                  <a:pt x="979" y="365"/>
                </a:lnTo>
                <a:lnTo>
                  <a:pt x="970" y="376"/>
                </a:lnTo>
                <a:lnTo>
                  <a:pt x="967" y="389"/>
                </a:lnTo>
                <a:lnTo>
                  <a:pt x="964" y="394"/>
                </a:lnTo>
                <a:lnTo>
                  <a:pt x="963" y="402"/>
                </a:lnTo>
                <a:lnTo>
                  <a:pt x="955" y="419"/>
                </a:lnTo>
                <a:lnTo>
                  <a:pt x="954" y="425"/>
                </a:lnTo>
                <a:lnTo>
                  <a:pt x="957" y="433"/>
                </a:lnTo>
                <a:lnTo>
                  <a:pt x="962" y="438"/>
                </a:lnTo>
                <a:lnTo>
                  <a:pt x="971" y="444"/>
                </a:lnTo>
                <a:lnTo>
                  <a:pt x="986" y="452"/>
                </a:lnTo>
                <a:lnTo>
                  <a:pt x="998" y="460"/>
                </a:lnTo>
                <a:lnTo>
                  <a:pt x="1007" y="468"/>
                </a:lnTo>
                <a:lnTo>
                  <a:pt x="1013" y="479"/>
                </a:lnTo>
                <a:lnTo>
                  <a:pt x="1011" y="481"/>
                </a:lnTo>
                <a:lnTo>
                  <a:pt x="1009" y="481"/>
                </a:lnTo>
                <a:lnTo>
                  <a:pt x="1009" y="483"/>
                </a:lnTo>
                <a:lnTo>
                  <a:pt x="1009" y="485"/>
                </a:lnTo>
                <a:lnTo>
                  <a:pt x="1004" y="492"/>
                </a:lnTo>
                <a:lnTo>
                  <a:pt x="996" y="496"/>
                </a:lnTo>
                <a:lnTo>
                  <a:pt x="991" y="497"/>
                </a:lnTo>
                <a:lnTo>
                  <a:pt x="987" y="500"/>
                </a:lnTo>
                <a:lnTo>
                  <a:pt x="979" y="501"/>
                </a:lnTo>
                <a:lnTo>
                  <a:pt x="978" y="508"/>
                </a:lnTo>
                <a:lnTo>
                  <a:pt x="978" y="511"/>
                </a:lnTo>
                <a:lnTo>
                  <a:pt x="980" y="516"/>
                </a:lnTo>
                <a:lnTo>
                  <a:pt x="990" y="528"/>
                </a:lnTo>
                <a:lnTo>
                  <a:pt x="991" y="532"/>
                </a:lnTo>
                <a:lnTo>
                  <a:pt x="991" y="540"/>
                </a:lnTo>
                <a:lnTo>
                  <a:pt x="990" y="549"/>
                </a:lnTo>
                <a:lnTo>
                  <a:pt x="987" y="562"/>
                </a:lnTo>
                <a:lnTo>
                  <a:pt x="999" y="591"/>
                </a:lnTo>
                <a:lnTo>
                  <a:pt x="1015" y="605"/>
                </a:lnTo>
                <a:lnTo>
                  <a:pt x="1027" y="618"/>
                </a:lnTo>
                <a:lnTo>
                  <a:pt x="1031" y="623"/>
                </a:lnTo>
                <a:lnTo>
                  <a:pt x="1032" y="626"/>
                </a:lnTo>
                <a:lnTo>
                  <a:pt x="1035" y="630"/>
                </a:lnTo>
                <a:lnTo>
                  <a:pt x="1039" y="640"/>
                </a:lnTo>
                <a:lnTo>
                  <a:pt x="1039" y="652"/>
                </a:lnTo>
                <a:lnTo>
                  <a:pt x="1039" y="664"/>
                </a:lnTo>
                <a:lnTo>
                  <a:pt x="1036" y="672"/>
                </a:lnTo>
                <a:lnTo>
                  <a:pt x="1033" y="675"/>
                </a:lnTo>
                <a:lnTo>
                  <a:pt x="1032" y="675"/>
                </a:lnTo>
                <a:lnTo>
                  <a:pt x="1032" y="676"/>
                </a:lnTo>
                <a:lnTo>
                  <a:pt x="1032" y="679"/>
                </a:lnTo>
                <a:lnTo>
                  <a:pt x="1029" y="683"/>
                </a:lnTo>
                <a:lnTo>
                  <a:pt x="1028" y="688"/>
                </a:lnTo>
                <a:lnTo>
                  <a:pt x="1023" y="696"/>
                </a:lnTo>
                <a:lnTo>
                  <a:pt x="1019" y="699"/>
                </a:lnTo>
                <a:lnTo>
                  <a:pt x="1016" y="702"/>
                </a:lnTo>
                <a:lnTo>
                  <a:pt x="1013" y="702"/>
                </a:lnTo>
                <a:lnTo>
                  <a:pt x="1012" y="702"/>
                </a:lnTo>
                <a:lnTo>
                  <a:pt x="1012" y="704"/>
                </a:lnTo>
                <a:lnTo>
                  <a:pt x="1009" y="706"/>
                </a:lnTo>
                <a:lnTo>
                  <a:pt x="992" y="712"/>
                </a:lnTo>
                <a:lnTo>
                  <a:pt x="979" y="721"/>
                </a:lnTo>
                <a:lnTo>
                  <a:pt x="970" y="732"/>
                </a:lnTo>
                <a:lnTo>
                  <a:pt x="966" y="746"/>
                </a:lnTo>
                <a:lnTo>
                  <a:pt x="958" y="771"/>
                </a:lnTo>
                <a:lnTo>
                  <a:pt x="950" y="792"/>
                </a:lnTo>
                <a:lnTo>
                  <a:pt x="945" y="800"/>
                </a:lnTo>
                <a:lnTo>
                  <a:pt x="942" y="804"/>
                </a:lnTo>
                <a:lnTo>
                  <a:pt x="941" y="810"/>
                </a:lnTo>
                <a:lnTo>
                  <a:pt x="933" y="823"/>
                </a:lnTo>
                <a:lnTo>
                  <a:pt x="921" y="835"/>
                </a:lnTo>
                <a:lnTo>
                  <a:pt x="913" y="851"/>
                </a:lnTo>
                <a:lnTo>
                  <a:pt x="909" y="867"/>
                </a:lnTo>
                <a:lnTo>
                  <a:pt x="908" y="886"/>
                </a:lnTo>
                <a:lnTo>
                  <a:pt x="908" y="890"/>
                </a:lnTo>
                <a:lnTo>
                  <a:pt x="909" y="901"/>
                </a:lnTo>
                <a:lnTo>
                  <a:pt x="912" y="914"/>
                </a:lnTo>
                <a:lnTo>
                  <a:pt x="916" y="933"/>
                </a:lnTo>
                <a:lnTo>
                  <a:pt x="914" y="935"/>
                </a:lnTo>
                <a:lnTo>
                  <a:pt x="914" y="939"/>
                </a:lnTo>
                <a:lnTo>
                  <a:pt x="913" y="939"/>
                </a:lnTo>
                <a:lnTo>
                  <a:pt x="913" y="941"/>
                </a:lnTo>
                <a:lnTo>
                  <a:pt x="912" y="943"/>
                </a:lnTo>
                <a:lnTo>
                  <a:pt x="908" y="943"/>
                </a:lnTo>
                <a:lnTo>
                  <a:pt x="905" y="945"/>
                </a:lnTo>
                <a:lnTo>
                  <a:pt x="900" y="945"/>
                </a:lnTo>
                <a:lnTo>
                  <a:pt x="897" y="945"/>
                </a:lnTo>
                <a:lnTo>
                  <a:pt x="896" y="945"/>
                </a:lnTo>
                <a:lnTo>
                  <a:pt x="896" y="946"/>
                </a:lnTo>
                <a:lnTo>
                  <a:pt x="871" y="941"/>
                </a:lnTo>
                <a:lnTo>
                  <a:pt x="860" y="937"/>
                </a:lnTo>
                <a:lnTo>
                  <a:pt x="852" y="934"/>
                </a:lnTo>
                <a:lnTo>
                  <a:pt x="837" y="926"/>
                </a:lnTo>
                <a:lnTo>
                  <a:pt x="832" y="921"/>
                </a:lnTo>
                <a:lnTo>
                  <a:pt x="830" y="917"/>
                </a:lnTo>
                <a:lnTo>
                  <a:pt x="815" y="900"/>
                </a:lnTo>
                <a:lnTo>
                  <a:pt x="807" y="893"/>
                </a:lnTo>
                <a:lnTo>
                  <a:pt x="799" y="889"/>
                </a:lnTo>
                <a:lnTo>
                  <a:pt x="779" y="882"/>
                </a:lnTo>
                <a:lnTo>
                  <a:pt x="757" y="881"/>
                </a:lnTo>
                <a:lnTo>
                  <a:pt x="746" y="880"/>
                </a:lnTo>
                <a:lnTo>
                  <a:pt x="738" y="880"/>
                </a:lnTo>
                <a:lnTo>
                  <a:pt x="726" y="878"/>
                </a:lnTo>
                <a:lnTo>
                  <a:pt x="717" y="876"/>
                </a:lnTo>
                <a:lnTo>
                  <a:pt x="714" y="873"/>
                </a:lnTo>
                <a:lnTo>
                  <a:pt x="710" y="868"/>
                </a:lnTo>
                <a:lnTo>
                  <a:pt x="708" y="865"/>
                </a:lnTo>
                <a:lnTo>
                  <a:pt x="703" y="863"/>
                </a:lnTo>
                <a:lnTo>
                  <a:pt x="699" y="863"/>
                </a:lnTo>
                <a:lnTo>
                  <a:pt x="696" y="865"/>
                </a:lnTo>
                <a:lnTo>
                  <a:pt x="691" y="873"/>
                </a:lnTo>
                <a:lnTo>
                  <a:pt x="680" y="885"/>
                </a:lnTo>
                <a:lnTo>
                  <a:pt x="669" y="896"/>
                </a:lnTo>
                <a:lnTo>
                  <a:pt x="660" y="902"/>
                </a:lnTo>
                <a:lnTo>
                  <a:pt x="652" y="909"/>
                </a:lnTo>
                <a:lnTo>
                  <a:pt x="646" y="914"/>
                </a:lnTo>
                <a:lnTo>
                  <a:pt x="642" y="919"/>
                </a:lnTo>
                <a:lnTo>
                  <a:pt x="639" y="923"/>
                </a:lnTo>
                <a:lnTo>
                  <a:pt x="638" y="926"/>
                </a:lnTo>
                <a:lnTo>
                  <a:pt x="630" y="931"/>
                </a:lnTo>
                <a:lnTo>
                  <a:pt x="624" y="933"/>
                </a:lnTo>
                <a:lnTo>
                  <a:pt x="621" y="930"/>
                </a:lnTo>
                <a:lnTo>
                  <a:pt x="618" y="927"/>
                </a:lnTo>
                <a:lnTo>
                  <a:pt x="613" y="919"/>
                </a:lnTo>
                <a:lnTo>
                  <a:pt x="599" y="909"/>
                </a:lnTo>
                <a:lnTo>
                  <a:pt x="591" y="898"/>
                </a:lnTo>
                <a:lnTo>
                  <a:pt x="586" y="889"/>
                </a:lnTo>
                <a:lnTo>
                  <a:pt x="586" y="881"/>
                </a:lnTo>
                <a:lnTo>
                  <a:pt x="586" y="867"/>
                </a:lnTo>
                <a:lnTo>
                  <a:pt x="583" y="860"/>
                </a:lnTo>
                <a:lnTo>
                  <a:pt x="582" y="856"/>
                </a:lnTo>
                <a:lnTo>
                  <a:pt x="574" y="847"/>
                </a:lnTo>
                <a:lnTo>
                  <a:pt x="564" y="843"/>
                </a:lnTo>
                <a:lnTo>
                  <a:pt x="556" y="841"/>
                </a:lnTo>
                <a:lnTo>
                  <a:pt x="549" y="844"/>
                </a:lnTo>
                <a:lnTo>
                  <a:pt x="541" y="849"/>
                </a:lnTo>
                <a:lnTo>
                  <a:pt x="536" y="859"/>
                </a:lnTo>
                <a:lnTo>
                  <a:pt x="508" y="886"/>
                </a:lnTo>
                <a:lnTo>
                  <a:pt x="503" y="882"/>
                </a:lnTo>
                <a:lnTo>
                  <a:pt x="497" y="876"/>
                </a:lnTo>
                <a:lnTo>
                  <a:pt x="495" y="872"/>
                </a:lnTo>
                <a:lnTo>
                  <a:pt x="494" y="869"/>
                </a:lnTo>
                <a:lnTo>
                  <a:pt x="491" y="864"/>
                </a:lnTo>
                <a:lnTo>
                  <a:pt x="487" y="856"/>
                </a:lnTo>
                <a:lnTo>
                  <a:pt x="484" y="849"/>
                </a:lnTo>
                <a:lnTo>
                  <a:pt x="471" y="828"/>
                </a:lnTo>
                <a:lnTo>
                  <a:pt x="458" y="814"/>
                </a:lnTo>
                <a:lnTo>
                  <a:pt x="450" y="807"/>
                </a:lnTo>
                <a:lnTo>
                  <a:pt x="443" y="803"/>
                </a:lnTo>
                <a:lnTo>
                  <a:pt x="430" y="799"/>
                </a:lnTo>
                <a:lnTo>
                  <a:pt x="412" y="794"/>
                </a:lnTo>
                <a:lnTo>
                  <a:pt x="400" y="788"/>
                </a:lnTo>
                <a:lnTo>
                  <a:pt x="392" y="783"/>
                </a:lnTo>
                <a:lnTo>
                  <a:pt x="389" y="781"/>
                </a:lnTo>
                <a:lnTo>
                  <a:pt x="389" y="779"/>
                </a:lnTo>
                <a:lnTo>
                  <a:pt x="382" y="765"/>
                </a:lnTo>
                <a:lnTo>
                  <a:pt x="376" y="753"/>
                </a:lnTo>
                <a:lnTo>
                  <a:pt x="370" y="747"/>
                </a:lnTo>
                <a:lnTo>
                  <a:pt x="367" y="745"/>
                </a:lnTo>
                <a:lnTo>
                  <a:pt x="355" y="741"/>
                </a:lnTo>
                <a:lnTo>
                  <a:pt x="316" y="737"/>
                </a:lnTo>
                <a:lnTo>
                  <a:pt x="315" y="745"/>
                </a:lnTo>
                <a:lnTo>
                  <a:pt x="315" y="753"/>
                </a:lnTo>
                <a:lnTo>
                  <a:pt x="314" y="755"/>
                </a:lnTo>
                <a:lnTo>
                  <a:pt x="314" y="759"/>
                </a:lnTo>
                <a:lnTo>
                  <a:pt x="312" y="765"/>
                </a:lnTo>
                <a:lnTo>
                  <a:pt x="308" y="767"/>
                </a:lnTo>
                <a:lnTo>
                  <a:pt x="306" y="770"/>
                </a:lnTo>
                <a:lnTo>
                  <a:pt x="302" y="770"/>
                </a:lnTo>
                <a:lnTo>
                  <a:pt x="298" y="770"/>
                </a:lnTo>
                <a:lnTo>
                  <a:pt x="287" y="766"/>
                </a:lnTo>
                <a:lnTo>
                  <a:pt x="279" y="761"/>
                </a:lnTo>
                <a:lnTo>
                  <a:pt x="262" y="745"/>
                </a:lnTo>
                <a:lnTo>
                  <a:pt x="254" y="734"/>
                </a:lnTo>
                <a:lnTo>
                  <a:pt x="250" y="725"/>
                </a:lnTo>
                <a:lnTo>
                  <a:pt x="250" y="717"/>
                </a:lnTo>
                <a:lnTo>
                  <a:pt x="254" y="710"/>
                </a:lnTo>
                <a:lnTo>
                  <a:pt x="258" y="701"/>
                </a:lnTo>
                <a:lnTo>
                  <a:pt x="258" y="696"/>
                </a:lnTo>
                <a:lnTo>
                  <a:pt x="253" y="692"/>
                </a:lnTo>
                <a:lnTo>
                  <a:pt x="245" y="692"/>
                </a:lnTo>
                <a:lnTo>
                  <a:pt x="230" y="692"/>
                </a:lnTo>
                <a:lnTo>
                  <a:pt x="217" y="691"/>
                </a:lnTo>
                <a:lnTo>
                  <a:pt x="205" y="687"/>
                </a:lnTo>
                <a:lnTo>
                  <a:pt x="196" y="683"/>
                </a:lnTo>
                <a:lnTo>
                  <a:pt x="167" y="668"/>
                </a:lnTo>
                <a:lnTo>
                  <a:pt x="139" y="661"/>
                </a:lnTo>
                <a:lnTo>
                  <a:pt x="101" y="665"/>
                </a:lnTo>
                <a:lnTo>
                  <a:pt x="99" y="630"/>
                </a:lnTo>
                <a:lnTo>
                  <a:pt x="98" y="612"/>
                </a:lnTo>
                <a:lnTo>
                  <a:pt x="98" y="598"/>
                </a:lnTo>
                <a:lnTo>
                  <a:pt x="91" y="570"/>
                </a:lnTo>
                <a:lnTo>
                  <a:pt x="85" y="548"/>
                </a:lnTo>
                <a:lnTo>
                  <a:pt x="70" y="511"/>
                </a:lnTo>
                <a:lnTo>
                  <a:pt x="61" y="479"/>
                </a:lnTo>
                <a:lnTo>
                  <a:pt x="56" y="451"/>
                </a:lnTo>
                <a:lnTo>
                  <a:pt x="54" y="429"/>
                </a:lnTo>
                <a:lnTo>
                  <a:pt x="53" y="409"/>
                </a:lnTo>
                <a:lnTo>
                  <a:pt x="50" y="394"/>
                </a:lnTo>
                <a:lnTo>
                  <a:pt x="42" y="382"/>
                </a:lnTo>
                <a:lnTo>
                  <a:pt x="33" y="373"/>
                </a:lnTo>
                <a:lnTo>
                  <a:pt x="24" y="364"/>
                </a:lnTo>
                <a:lnTo>
                  <a:pt x="17" y="356"/>
                </a:lnTo>
                <a:lnTo>
                  <a:pt x="13" y="348"/>
                </a:lnTo>
                <a:lnTo>
                  <a:pt x="12" y="340"/>
                </a:lnTo>
                <a:lnTo>
                  <a:pt x="11" y="329"/>
                </a:lnTo>
                <a:lnTo>
                  <a:pt x="15" y="321"/>
                </a:lnTo>
                <a:lnTo>
                  <a:pt x="19" y="311"/>
                </a:lnTo>
                <a:lnTo>
                  <a:pt x="28" y="303"/>
                </a:lnTo>
                <a:lnTo>
                  <a:pt x="28" y="299"/>
                </a:lnTo>
                <a:lnTo>
                  <a:pt x="28" y="296"/>
                </a:lnTo>
                <a:lnTo>
                  <a:pt x="28" y="295"/>
                </a:lnTo>
                <a:lnTo>
                  <a:pt x="29" y="295"/>
                </a:lnTo>
                <a:lnTo>
                  <a:pt x="29" y="290"/>
                </a:lnTo>
                <a:lnTo>
                  <a:pt x="31" y="284"/>
                </a:lnTo>
                <a:lnTo>
                  <a:pt x="29" y="276"/>
                </a:lnTo>
                <a:lnTo>
                  <a:pt x="29" y="268"/>
                </a:lnTo>
                <a:lnTo>
                  <a:pt x="27" y="258"/>
                </a:lnTo>
                <a:lnTo>
                  <a:pt x="25" y="253"/>
                </a:lnTo>
                <a:lnTo>
                  <a:pt x="25" y="249"/>
                </a:lnTo>
                <a:lnTo>
                  <a:pt x="23" y="237"/>
                </a:lnTo>
                <a:lnTo>
                  <a:pt x="17" y="227"/>
                </a:lnTo>
                <a:lnTo>
                  <a:pt x="12" y="210"/>
                </a:lnTo>
                <a:lnTo>
                  <a:pt x="9" y="197"/>
                </a:lnTo>
                <a:lnTo>
                  <a:pt x="4" y="188"/>
                </a:lnTo>
                <a:lnTo>
                  <a:pt x="1" y="184"/>
                </a:lnTo>
                <a:lnTo>
                  <a:pt x="0" y="182"/>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59" name="Freeform 378"/>
          <p:cNvSpPr>
            <a:spLocks/>
          </p:cNvSpPr>
          <p:nvPr/>
        </p:nvSpPr>
        <p:spPr bwMode="auto">
          <a:xfrm>
            <a:off x="2597150" y="3998913"/>
            <a:ext cx="34925" cy="31750"/>
          </a:xfrm>
          <a:custGeom>
            <a:avLst/>
            <a:gdLst>
              <a:gd name="T0" fmla="*/ 2147483647 w 56"/>
              <a:gd name="T1" fmla="*/ 2147483647 h 49"/>
              <a:gd name="T2" fmla="*/ 2147483647 w 56"/>
              <a:gd name="T3" fmla="*/ 2147483647 h 49"/>
              <a:gd name="T4" fmla="*/ 2147483647 w 56"/>
              <a:gd name="T5" fmla="*/ 2147483647 h 49"/>
              <a:gd name="T6" fmla="*/ 2147483647 w 56"/>
              <a:gd name="T7" fmla="*/ 0 h 49"/>
              <a:gd name="T8" fmla="*/ 2147483647 w 56"/>
              <a:gd name="T9" fmla="*/ 2147483647 h 49"/>
              <a:gd name="T10" fmla="*/ 2147483647 w 56"/>
              <a:gd name="T11" fmla="*/ 2147483647 h 49"/>
              <a:gd name="T12" fmla="*/ 0 w 56"/>
              <a:gd name="T13" fmla="*/ 2147483647 h 49"/>
              <a:gd name="T14" fmla="*/ 2147483647 w 56"/>
              <a:gd name="T15" fmla="*/ 2147483647 h 49"/>
              <a:gd name="T16" fmla="*/ 2147483647 w 56"/>
              <a:gd name="T17" fmla="*/ 2147483647 h 49"/>
              <a:gd name="T18" fmla="*/ 2147483647 w 56"/>
              <a:gd name="T19" fmla="*/ 2147483647 h 49"/>
              <a:gd name="T20" fmla="*/ 2147483647 w 56"/>
              <a:gd name="T21" fmla="*/ 2147483647 h 49"/>
              <a:gd name="T22" fmla="*/ 2147483647 w 56"/>
              <a:gd name="T23" fmla="*/ 2147483647 h 49"/>
              <a:gd name="T24" fmla="*/ 2147483647 w 56"/>
              <a:gd name="T25" fmla="*/ 2147483647 h 49"/>
              <a:gd name="T26" fmla="*/ 2147483647 w 56"/>
              <a:gd name="T27" fmla="*/ 2147483647 h 49"/>
              <a:gd name="T28" fmla="*/ 2147483647 w 56"/>
              <a:gd name="T29" fmla="*/ 2147483647 h 49"/>
              <a:gd name="T30" fmla="*/ 2147483647 w 56"/>
              <a:gd name="T31" fmla="*/ 2147483647 h 49"/>
              <a:gd name="T32" fmla="*/ 2147483647 w 56"/>
              <a:gd name="T33" fmla="*/ 2147483647 h 49"/>
              <a:gd name="T34" fmla="*/ 2147483647 w 56"/>
              <a:gd name="T35" fmla="*/ 2147483647 h 49"/>
              <a:gd name="T36" fmla="*/ 2147483647 w 56"/>
              <a:gd name="T37" fmla="*/ 2147483647 h 49"/>
              <a:gd name="T38" fmla="*/ 2147483647 w 56"/>
              <a:gd name="T39" fmla="*/ 2147483647 h 49"/>
              <a:gd name="T40" fmla="*/ 2147483647 w 56"/>
              <a:gd name="T41" fmla="*/ 2147483647 h 49"/>
              <a:gd name="T42" fmla="*/ 2147483647 w 56"/>
              <a:gd name="T43" fmla="*/ 2147483647 h 49"/>
              <a:gd name="T44" fmla="*/ 2147483647 w 56"/>
              <a:gd name="T45" fmla="*/ 2147483647 h 49"/>
              <a:gd name="T46" fmla="*/ 2147483647 w 56"/>
              <a:gd name="T47" fmla="*/ 2147483647 h 49"/>
              <a:gd name="T48" fmla="*/ 2147483647 w 56"/>
              <a:gd name="T49" fmla="*/ 2147483647 h 49"/>
              <a:gd name="T50" fmla="*/ 2147483647 w 56"/>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49"/>
              <a:gd name="T80" fmla="*/ 56 w 56"/>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49">
                <a:moveTo>
                  <a:pt x="36" y="10"/>
                </a:moveTo>
                <a:lnTo>
                  <a:pt x="25" y="3"/>
                </a:lnTo>
                <a:lnTo>
                  <a:pt x="17" y="2"/>
                </a:lnTo>
                <a:lnTo>
                  <a:pt x="11" y="0"/>
                </a:lnTo>
                <a:lnTo>
                  <a:pt x="6" y="4"/>
                </a:lnTo>
                <a:lnTo>
                  <a:pt x="2" y="8"/>
                </a:lnTo>
                <a:lnTo>
                  <a:pt x="0" y="14"/>
                </a:lnTo>
                <a:lnTo>
                  <a:pt x="2" y="19"/>
                </a:lnTo>
                <a:lnTo>
                  <a:pt x="6" y="24"/>
                </a:lnTo>
                <a:lnTo>
                  <a:pt x="9" y="27"/>
                </a:lnTo>
                <a:lnTo>
                  <a:pt x="20" y="32"/>
                </a:lnTo>
                <a:lnTo>
                  <a:pt x="20" y="39"/>
                </a:lnTo>
                <a:lnTo>
                  <a:pt x="15" y="48"/>
                </a:lnTo>
                <a:lnTo>
                  <a:pt x="19" y="49"/>
                </a:lnTo>
                <a:lnTo>
                  <a:pt x="28" y="48"/>
                </a:lnTo>
                <a:lnTo>
                  <a:pt x="37" y="43"/>
                </a:lnTo>
                <a:lnTo>
                  <a:pt x="52" y="35"/>
                </a:lnTo>
                <a:lnTo>
                  <a:pt x="52" y="32"/>
                </a:lnTo>
                <a:lnTo>
                  <a:pt x="52" y="31"/>
                </a:lnTo>
                <a:lnTo>
                  <a:pt x="53" y="31"/>
                </a:lnTo>
                <a:lnTo>
                  <a:pt x="56" y="28"/>
                </a:lnTo>
                <a:lnTo>
                  <a:pt x="56" y="24"/>
                </a:lnTo>
                <a:lnTo>
                  <a:pt x="56" y="21"/>
                </a:lnTo>
                <a:lnTo>
                  <a:pt x="49" y="15"/>
                </a:lnTo>
                <a:lnTo>
                  <a:pt x="43" y="11"/>
                </a:lnTo>
                <a:lnTo>
                  <a:pt x="36" y="10"/>
                </a:lnTo>
                <a:close/>
              </a:path>
            </a:pathLst>
          </a:custGeom>
          <a:solidFill>
            <a:srgbClr val="2B6E83"/>
          </a:solidFill>
          <a:ln w="6350">
            <a:solidFill>
              <a:srgbClr val="003366"/>
            </a:solidFill>
            <a:round/>
            <a:headEnd/>
            <a:tailEnd/>
          </a:ln>
        </p:spPr>
        <p:txBody>
          <a:bodyPr/>
          <a:lstStyle/>
          <a:p>
            <a:endParaRPr lang="el-GR"/>
          </a:p>
        </p:txBody>
      </p:sp>
      <p:sp>
        <p:nvSpPr>
          <p:cNvPr id="25660" name="Freeform 379"/>
          <p:cNvSpPr>
            <a:spLocks/>
          </p:cNvSpPr>
          <p:nvPr/>
        </p:nvSpPr>
        <p:spPr bwMode="auto">
          <a:xfrm>
            <a:off x="2597150" y="3998913"/>
            <a:ext cx="34925" cy="31750"/>
          </a:xfrm>
          <a:custGeom>
            <a:avLst/>
            <a:gdLst>
              <a:gd name="T0" fmla="*/ 2147483647 w 56"/>
              <a:gd name="T1" fmla="*/ 2147483647 h 49"/>
              <a:gd name="T2" fmla="*/ 2147483647 w 56"/>
              <a:gd name="T3" fmla="*/ 2147483647 h 49"/>
              <a:gd name="T4" fmla="*/ 2147483647 w 56"/>
              <a:gd name="T5" fmla="*/ 2147483647 h 49"/>
              <a:gd name="T6" fmla="*/ 2147483647 w 56"/>
              <a:gd name="T7" fmla="*/ 2147483647 h 49"/>
              <a:gd name="T8" fmla="*/ 2147483647 w 56"/>
              <a:gd name="T9" fmla="*/ 2147483647 h 49"/>
              <a:gd name="T10" fmla="*/ 2147483647 w 56"/>
              <a:gd name="T11" fmla="*/ 2147483647 h 49"/>
              <a:gd name="T12" fmla="*/ 2147483647 w 56"/>
              <a:gd name="T13" fmla="*/ 2147483647 h 49"/>
              <a:gd name="T14" fmla="*/ 2147483647 w 56"/>
              <a:gd name="T15" fmla="*/ 2147483647 h 49"/>
              <a:gd name="T16" fmla="*/ 2147483647 w 56"/>
              <a:gd name="T17" fmla="*/ 2147483647 h 49"/>
              <a:gd name="T18" fmla="*/ 2147483647 w 56"/>
              <a:gd name="T19" fmla="*/ 2147483647 h 49"/>
              <a:gd name="T20" fmla="*/ 2147483647 w 56"/>
              <a:gd name="T21" fmla="*/ 2147483647 h 49"/>
              <a:gd name="T22" fmla="*/ 2147483647 w 56"/>
              <a:gd name="T23" fmla="*/ 2147483647 h 49"/>
              <a:gd name="T24" fmla="*/ 2147483647 w 56"/>
              <a:gd name="T25" fmla="*/ 2147483647 h 49"/>
              <a:gd name="T26" fmla="*/ 2147483647 w 56"/>
              <a:gd name="T27" fmla="*/ 2147483647 h 49"/>
              <a:gd name="T28" fmla="*/ 2147483647 w 56"/>
              <a:gd name="T29" fmla="*/ 2147483647 h 49"/>
              <a:gd name="T30" fmla="*/ 2147483647 w 56"/>
              <a:gd name="T31" fmla="*/ 2147483647 h 49"/>
              <a:gd name="T32" fmla="*/ 2147483647 w 56"/>
              <a:gd name="T33" fmla="*/ 2147483647 h 49"/>
              <a:gd name="T34" fmla="*/ 2147483647 w 56"/>
              <a:gd name="T35" fmla="*/ 2147483647 h 49"/>
              <a:gd name="T36" fmla="*/ 2147483647 w 56"/>
              <a:gd name="T37" fmla="*/ 2147483647 h 49"/>
              <a:gd name="T38" fmla="*/ 0 w 56"/>
              <a:gd name="T39" fmla="*/ 2147483647 h 49"/>
              <a:gd name="T40" fmla="*/ 2147483647 w 56"/>
              <a:gd name="T41" fmla="*/ 2147483647 h 49"/>
              <a:gd name="T42" fmla="*/ 2147483647 w 56"/>
              <a:gd name="T43" fmla="*/ 2147483647 h 49"/>
              <a:gd name="T44" fmla="*/ 2147483647 w 56"/>
              <a:gd name="T45" fmla="*/ 0 h 49"/>
              <a:gd name="T46" fmla="*/ 2147483647 w 56"/>
              <a:gd name="T47" fmla="*/ 2147483647 h 49"/>
              <a:gd name="T48" fmla="*/ 2147483647 w 56"/>
              <a:gd name="T49" fmla="*/ 2147483647 h 49"/>
              <a:gd name="T50" fmla="*/ 2147483647 w 56"/>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49"/>
              <a:gd name="T80" fmla="*/ 56 w 56"/>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49">
                <a:moveTo>
                  <a:pt x="36" y="10"/>
                </a:moveTo>
                <a:lnTo>
                  <a:pt x="43" y="11"/>
                </a:lnTo>
                <a:lnTo>
                  <a:pt x="49" y="15"/>
                </a:lnTo>
                <a:lnTo>
                  <a:pt x="56" y="21"/>
                </a:lnTo>
                <a:lnTo>
                  <a:pt x="56" y="24"/>
                </a:lnTo>
                <a:lnTo>
                  <a:pt x="56" y="28"/>
                </a:lnTo>
                <a:lnTo>
                  <a:pt x="53" y="31"/>
                </a:lnTo>
                <a:lnTo>
                  <a:pt x="52" y="31"/>
                </a:lnTo>
                <a:lnTo>
                  <a:pt x="52" y="32"/>
                </a:lnTo>
                <a:lnTo>
                  <a:pt x="52" y="35"/>
                </a:lnTo>
                <a:lnTo>
                  <a:pt x="37" y="43"/>
                </a:lnTo>
                <a:lnTo>
                  <a:pt x="28" y="48"/>
                </a:lnTo>
                <a:lnTo>
                  <a:pt x="19" y="49"/>
                </a:lnTo>
                <a:lnTo>
                  <a:pt x="15" y="48"/>
                </a:lnTo>
                <a:lnTo>
                  <a:pt x="20" y="39"/>
                </a:lnTo>
                <a:lnTo>
                  <a:pt x="20" y="32"/>
                </a:lnTo>
                <a:lnTo>
                  <a:pt x="9" y="27"/>
                </a:lnTo>
                <a:lnTo>
                  <a:pt x="6" y="24"/>
                </a:lnTo>
                <a:lnTo>
                  <a:pt x="2" y="19"/>
                </a:lnTo>
                <a:lnTo>
                  <a:pt x="0" y="14"/>
                </a:lnTo>
                <a:lnTo>
                  <a:pt x="2" y="8"/>
                </a:lnTo>
                <a:lnTo>
                  <a:pt x="6" y="4"/>
                </a:lnTo>
                <a:lnTo>
                  <a:pt x="11" y="0"/>
                </a:lnTo>
                <a:lnTo>
                  <a:pt x="17" y="2"/>
                </a:lnTo>
                <a:lnTo>
                  <a:pt x="25" y="3"/>
                </a:lnTo>
                <a:lnTo>
                  <a:pt x="36" y="10"/>
                </a:lnTo>
              </a:path>
            </a:pathLst>
          </a:custGeom>
          <a:solidFill>
            <a:srgbClr val="3399FF"/>
          </a:solidFill>
          <a:ln w="6350">
            <a:solidFill>
              <a:srgbClr val="003366"/>
            </a:solidFill>
            <a:round/>
            <a:headEnd/>
            <a:tailEnd/>
          </a:ln>
        </p:spPr>
        <p:txBody>
          <a:bodyPr/>
          <a:lstStyle/>
          <a:p>
            <a:endParaRPr lang="el-GR"/>
          </a:p>
        </p:txBody>
      </p:sp>
      <p:sp>
        <p:nvSpPr>
          <p:cNvPr id="25661" name="Freeform 380"/>
          <p:cNvSpPr>
            <a:spLocks/>
          </p:cNvSpPr>
          <p:nvPr/>
        </p:nvSpPr>
        <p:spPr bwMode="auto">
          <a:xfrm>
            <a:off x="2547938" y="3937000"/>
            <a:ext cx="34925" cy="46038"/>
          </a:xfrm>
          <a:custGeom>
            <a:avLst/>
            <a:gdLst>
              <a:gd name="T0" fmla="*/ 2147483647 w 54"/>
              <a:gd name="T1" fmla="*/ 2147483647 h 69"/>
              <a:gd name="T2" fmla="*/ 2147483647 w 54"/>
              <a:gd name="T3" fmla="*/ 2147483647 h 69"/>
              <a:gd name="T4" fmla="*/ 2147483647 w 54"/>
              <a:gd name="T5" fmla="*/ 2147483647 h 69"/>
              <a:gd name="T6" fmla="*/ 2147483647 w 54"/>
              <a:gd name="T7" fmla="*/ 2147483647 h 69"/>
              <a:gd name="T8" fmla="*/ 2147483647 w 54"/>
              <a:gd name="T9" fmla="*/ 2147483647 h 69"/>
              <a:gd name="T10" fmla="*/ 2147483647 w 54"/>
              <a:gd name="T11" fmla="*/ 2147483647 h 69"/>
              <a:gd name="T12" fmla="*/ 2147483647 w 54"/>
              <a:gd name="T13" fmla="*/ 2147483647 h 69"/>
              <a:gd name="T14" fmla="*/ 2147483647 w 54"/>
              <a:gd name="T15" fmla="*/ 2147483647 h 69"/>
              <a:gd name="T16" fmla="*/ 0 w 54"/>
              <a:gd name="T17" fmla="*/ 2147483647 h 69"/>
              <a:gd name="T18" fmla="*/ 2147483647 w 54"/>
              <a:gd name="T19" fmla="*/ 2147483647 h 69"/>
              <a:gd name="T20" fmla="*/ 2147483647 w 54"/>
              <a:gd name="T21" fmla="*/ 2147483647 h 69"/>
              <a:gd name="T22" fmla="*/ 2147483647 w 54"/>
              <a:gd name="T23" fmla="*/ 2147483647 h 69"/>
              <a:gd name="T24" fmla="*/ 2147483647 w 54"/>
              <a:gd name="T25" fmla="*/ 2147483647 h 69"/>
              <a:gd name="T26" fmla="*/ 2147483647 w 54"/>
              <a:gd name="T27" fmla="*/ 2147483647 h 69"/>
              <a:gd name="T28" fmla="*/ 2147483647 w 54"/>
              <a:gd name="T29" fmla="*/ 2147483647 h 69"/>
              <a:gd name="T30" fmla="*/ 2147483647 w 54"/>
              <a:gd name="T31" fmla="*/ 2147483647 h 69"/>
              <a:gd name="T32" fmla="*/ 2147483647 w 54"/>
              <a:gd name="T33" fmla="*/ 2147483647 h 69"/>
              <a:gd name="T34" fmla="*/ 2147483647 w 54"/>
              <a:gd name="T35" fmla="*/ 2147483647 h 69"/>
              <a:gd name="T36" fmla="*/ 2147483647 w 54"/>
              <a:gd name="T37" fmla="*/ 2147483647 h 69"/>
              <a:gd name="T38" fmla="*/ 2147483647 w 54"/>
              <a:gd name="T39" fmla="*/ 2147483647 h 69"/>
              <a:gd name="T40" fmla="*/ 2147483647 w 54"/>
              <a:gd name="T41" fmla="*/ 2147483647 h 69"/>
              <a:gd name="T42" fmla="*/ 2147483647 w 54"/>
              <a:gd name="T43" fmla="*/ 2147483647 h 69"/>
              <a:gd name="T44" fmla="*/ 2147483647 w 54"/>
              <a:gd name="T45" fmla="*/ 2147483647 h 69"/>
              <a:gd name="T46" fmla="*/ 2147483647 w 54"/>
              <a:gd name="T47" fmla="*/ 2147483647 h 69"/>
              <a:gd name="T48" fmla="*/ 2147483647 w 54"/>
              <a:gd name="T49" fmla="*/ 2147483647 h 69"/>
              <a:gd name="T50" fmla="*/ 2147483647 w 54"/>
              <a:gd name="T51" fmla="*/ 2147483647 h 69"/>
              <a:gd name="T52" fmla="*/ 2147483647 w 54"/>
              <a:gd name="T53" fmla="*/ 2147483647 h 69"/>
              <a:gd name="T54" fmla="*/ 2147483647 w 54"/>
              <a:gd name="T55" fmla="*/ 2147483647 h 69"/>
              <a:gd name="T56" fmla="*/ 2147483647 w 54"/>
              <a:gd name="T57" fmla="*/ 2147483647 h 69"/>
              <a:gd name="T58" fmla="*/ 2147483647 w 54"/>
              <a:gd name="T59" fmla="*/ 0 h 69"/>
              <a:gd name="T60" fmla="*/ 2147483647 w 54"/>
              <a:gd name="T61" fmla="*/ 2147483647 h 69"/>
              <a:gd name="T62" fmla="*/ 2147483647 w 54"/>
              <a:gd name="T63" fmla="*/ 2147483647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69"/>
              <a:gd name="T98" fmla="*/ 54 w 5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69">
                <a:moveTo>
                  <a:pt x="6" y="6"/>
                </a:moveTo>
                <a:lnTo>
                  <a:pt x="6" y="14"/>
                </a:lnTo>
                <a:lnTo>
                  <a:pt x="13" y="26"/>
                </a:lnTo>
                <a:lnTo>
                  <a:pt x="13" y="31"/>
                </a:lnTo>
                <a:lnTo>
                  <a:pt x="12" y="31"/>
                </a:lnTo>
                <a:lnTo>
                  <a:pt x="12" y="33"/>
                </a:lnTo>
                <a:lnTo>
                  <a:pt x="9" y="35"/>
                </a:lnTo>
                <a:lnTo>
                  <a:pt x="2" y="38"/>
                </a:lnTo>
                <a:lnTo>
                  <a:pt x="0" y="43"/>
                </a:lnTo>
                <a:lnTo>
                  <a:pt x="1" y="49"/>
                </a:lnTo>
                <a:lnTo>
                  <a:pt x="5" y="54"/>
                </a:lnTo>
                <a:lnTo>
                  <a:pt x="6" y="55"/>
                </a:lnTo>
                <a:lnTo>
                  <a:pt x="9" y="58"/>
                </a:lnTo>
                <a:lnTo>
                  <a:pt x="14" y="62"/>
                </a:lnTo>
                <a:lnTo>
                  <a:pt x="18" y="65"/>
                </a:lnTo>
                <a:lnTo>
                  <a:pt x="24" y="67"/>
                </a:lnTo>
                <a:lnTo>
                  <a:pt x="26" y="67"/>
                </a:lnTo>
                <a:lnTo>
                  <a:pt x="28" y="67"/>
                </a:lnTo>
                <a:lnTo>
                  <a:pt x="30" y="69"/>
                </a:lnTo>
                <a:lnTo>
                  <a:pt x="33" y="67"/>
                </a:lnTo>
                <a:lnTo>
                  <a:pt x="37" y="67"/>
                </a:lnTo>
                <a:lnTo>
                  <a:pt x="47" y="58"/>
                </a:lnTo>
                <a:lnTo>
                  <a:pt x="50" y="55"/>
                </a:lnTo>
                <a:lnTo>
                  <a:pt x="51" y="54"/>
                </a:lnTo>
                <a:lnTo>
                  <a:pt x="53" y="47"/>
                </a:lnTo>
                <a:lnTo>
                  <a:pt x="54" y="43"/>
                </a:lnTo>
                <a:lnTo>
                  <a:pt x="43" y="24"/>
                </a:lnTo>
                <a:lnTo>
                  <a:pt x="36" y="10"/>
                </a:lnTo>
                <a:lnTo>
                  <a:pt x="29" y="4"/>
                </a:lnTo>
                <a:lnTo>
                  <a:pt x="14" y="0"/>
                </a:lnTo>
                <a:lnTo>
                  <a:pt x="9" y="1"/>
                </a:lnTo>
                <a:lnTo>
                  <a:pt x="6" y="6"/>
                </a:lnTo>
                <a:close/>
              </a:path>
            </a:pathLst>
          </a:custGeom>
          <a:solidFill>
            <a:srgbClr val="2B6E83"/>
          </a:solidFill>
          <a:ln w="6350">
            <a:solidFill>
              <a:srgbClr val="003366"/>
            </a:solidFill>
            <a:round/>
            <a:headEnd/>
            <a:tailEnd/>
          </a:ln>
        </p:spPr>
        <p:txBody>
          <a:bodyPr/>
          <a:lstStyle/>
          <a:p>
            <a:endParaRPr lang="el-GR"/>
          </a:p>
        </p:txBody>
      </p:sp>
      <p:sp>
        <p:nvSpPr>
          <p:cNvPr id="25662" name="Freeform 381"/>
          <p:cNvSpPr>
            <a:spLocks/>
          </p:cNvSpPr>
          <p:nvPr/>
        </p:nvSpPr>
        <p:spPr bwMode="auto">
          <a:xfrm>
            <a:off x="2547938" y="3937000"/>
            <a:ext cx="34925" cy="46038"/>
          </a:xfrm>
          <a:custGeom>
            <a:avLst/>
            <a:gdLst>
              <a:gd name="T0" fmla="*/ 2147483647 w 54"/>
              <a:gd name="T1" fmla="*/ 2147483647 h 69"/>
              <a:gd name="T2" fmla="*/ 2147483647 w 54"/>
              <a:gd name="T3" fmla="*/ 2147483647 h 69"/>
              <a:gd name="T4" fmla="*/ 2147483647 w 54"/>
              <a:gd name="T5" fmla="*/ 2147483647 h 69"/>
              <a:gd name="T6" fmla="*/ 2147483647 w 54"/>
              <a:gd name="T7" fmla="*/ 2147483647 h 69"/>
              <a:gd name="T8" fmla="*/ 2147483647 w 54"/>
              <a:gd name="T9" fmla="*/ 2147483647 h 69"/>
              <a:gd name="T10" fmla="*/ 2147483647 w 54"/>
              <a:gd name="T11" fmla="*/ 2147483647 h 69"/>
              <a:gd name="T12" fmla="*/ 0 w 54"/>
              <a:gd name="T13" fmla="*/ 2147483647 h 69"/>
              <a:gd name="T14" fmla="*/ 2147483647 w 54"/>
              <a:gd name="T15" fmla="*/ 2147483647 h 69"/>
              <a:gd name="T16" fmla="*/ 2147483647 w 54"/>
              <a:gd name="T17" fmla="*/ 2147483647 h 69"/>
              <a:gd name="T18" fmla="*/ 2147483647 w 54"/>
              <a:gd name="T19" fmla="*/ 2147483647 h 69"/>
              <a:gd name="T20" fmla="*/ 2147483647 w 54"/>
              <a:gd name="T21" fmla="*/ 2147483647 h 69"/>
              <a:gd name="T22" fmla="*/ 2147483647 w 54"/>
              <a:gd name="T23" fmla="*/ 2147483647 h 69"/>
              <a:gd name="T24" fmla="*/ 2147483647 w 54"/>
              <a:gd name="T25" fmla="*/ 2147483647 h 69"/>
              <a:gd name="T26" fmla="*/ 2147483647 w 54"/>
              <a:gd name="T27" fmla="*/ 2147483647 h 69"/>
              <a:gd name="T28" fmla="*/ 2147483647 w 54"/>
              <a:gd name="T29" fmla="*/ 2147483647 h 69"/>
              <a:gd name="T30" fmla="*/ 2147483647 w 54"/>
              <a:gd name="T31" fmla="*/ 2147483647 h 69"/>
              <a:gd name="T32" fmla="*/ 2147483647 w 54"/>
              <a:gd name="T33" fmla="*/ 2147483647 h 69"/>
              <a:gd name="T34" fmla="*/ 2147483647 w 54"/>
              <a:gd name="T35" fmla="*/ 2147483647 h 69"/>
              <a:gd name="T36" fmla="*/ 2147483647 w 54"/>
              <a:gd name="T37" fmla="*/ 2147483647 h 69"/>
              <a:gd name="T38" fmla="*/ 2147483647 w 54"/>
              <a:gd name="T39" fmla="*/ 2147483647 h 69"/>
              <a:gd name="T40" fmla="*/ 2147483647 w 54"/>
              <a:gd name="T41" fmla="*/ 2147483647 h 69"/>
              <a:gd name="T42" fmla="*/ 2147483647 w 54"/>
              <a:gd name="T43" fmla="*/ 2147483647 h 69"/>
              <a:gd name="T44" fmla="*/ 2147483647 w 54"/>
              <a:gd name="T45" fmla="*/ 2147483647 h 69"/>
              <a:gd name="T46" fmla="*/ 2147483647 w 54"/>
              <a:gd name="T47" fmla="*/ 2147483647 h 69"/>
              <a:gd name="T48" fmla="*/ 2147483647 w 54"/>
              <a:gd name="T49" fmla="*/ 2147483647 h 69"/>
              <a:gd name="T50" fmla="*/ 2147483647 w 54"/>
              <a:gd name="T51" fmla="*/ 2147483647 h 69"/>
              <a:gd name="T52" fmla="*/ 2147483647 w 54"/>
              <a:gd name="T53" fmla="*/ 2147483647 h 69"/>
              <a:gd name="T54" fmla="*/ 2147483647 w 54"/>
              <a:gd name="T55" fmla="*/ 0 h 69"/>
              <a:gd name="T56" fmla="*/ 2147483647 w 54"/>
              <a:gd name="T57" fmla="*/ 2147483647 h 69"/>
              <a:gd name="T58" fmla="*/ 2147483647 w 54"/>
              <a:gd name="T59" fmla="*/ 2147483647 h 69"/>
              <a:gd name="T60" fmla="*/ 2147483647 w 54"/>
              <a:gd name="T61" fmla="*/ 2147483647 h 69"/>
              <a:gd name="T62" fmla="*/ 2147483647 w 54"/>
              <a:gd name="T63" fmla="*/ 2147483647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69"/>
              <a:gd name="T98" fmla="*/ 54 w 5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69">
                <a:moveTo>
                  <a:pt x="13" y="26"/>
                </a:moveTo>
                <a:lnTo>
                  <a:pt x="13" y="31"/>
                </a:lnTo>
                <a:lnTo>
                  <a:pt x="12" y="31"/>
                </a:lnTo>
                <a:lnTo>
                  <a:pt x="12" y="33"/>
                </a:lnTo>
                <a:lnTo>
                  <a:pt x="9" y="35"/>
                </a:lnTo>
                <a:lnTo>
                  <a:pt x="2" y="38"/>
                </a:lnTo>
                <a:lnTo>
                  <a:pt x="0" y="43"/>
                </a:lnTo>
                <a:lnTo>
                  <a:pt x="1" y="49"/>
                </a:lnTo>
                <a:lnTo>
                  <a:pt x="5" y="54"/>
                </a:lnTo>
                <a:lnTo>
                  <a:pt x="6" y="55"/>
                </a:lnTo>
                <a:lnTo>
                  <a:pt x="9" y="58"/>
                </a:lnTo>
                <a:lnTo>
                  <a:pt x="14" y="62"/>
                </a:lnTo>
                <a:lnTo>
                  <a:pt x="18" y="65"/>
                </a:lnTo>
                <a:lnTo>
                  <a:pt x="24" y="67"/>
                </a:lnTo>
                <a:lnTo>
                  <a:pt x="26" y="67"/>
                </a:lnTo>
                <a:lnTo>
                  <a:pt x="28" y="67"/>
                </a:lnTo>
                <a:lnTo>
                  <a:pt x="30" y="69"/>
                </a:lnTo>
                <a:lnTo>
                  <a:pt x="33" y="67"/>
                </a:lnTo>
                <a:lnTo>
                  <a:pt x="37" y="67"/>
                </a:lnTo>
                <a:lnTo>
                  <a:pt x="47" y="58"/>
                </a:lnTo>
                <a:lnTo>
                  <a:pt x="50" y="55"/>
                </a:lnTo>
                <a:lnTo>
                  <a:pt x="51" y="54"/>
                </a:lnTo>
                <a:lnTo>
                  <a:pt x="53" y="47"/>
                </a:lnTo>
                <a:lnTo>
                  <a:pt x="54" y="43"/>
                </a:lnTo>
                <a:lnTo>
                  <a:pt x="43" y="24"/>
                </a:lnTo>
                <a:lnTo>
                  <a:pt x="36" y="10"/>
                </a:lnTo>
                <a:lnTo>
                  <a:pt x="29" y="4"/>
                </a:lnTo>
                <a:lnTo>
                  <a:pt x="14" y="0"/>
                </a:lnTo>
                <a:lnTo>
                  <a:pt x="9" y="1"/>
                </a:lnTo>
                <a:lnTo>
                  <a:pt x="6" y="6"/>
                </a:lnTo>
                <a:lnTo>
                  <a:pt x="6" y="14"/>
                </a:lnTo>
                <a:lnTo>
                  <a:pt x="13" y="26"/>
                </a:lnTo>
              </a:path>
            </a:pathLst>
          </a:custGeom>
          <a:solidFill>
            <a:srgbClr val="3399FF"/>
          </a:solidFill>
          <a:ln w="6350">
            <a:solidFill>
              <a:srgbClr val="003366"/>
            </a:solidFill>
            <a:round/>
            <a:headEnd/>
            <a:tailEnd/>
          </a:ln>
        </p:spPr>
        <p:txBody>
          <a:bodyPr/>
          <a:lstStyle/>
          <a:p>
            <a:endParaRPr lang="el-GR"/>
          </a:p>
        </p:txBody>
      </p:sp>
      <p:sp>
        <p:nvSpPr>
          <p:cNvPr id="25663" name="Freeform 382"/>
          <p:cNvSpPr>
            <a:spLocks/>
          </p:cNvSpPr>
          <p:nvPr/>
        </p:nvSpPr>
        <p:spPr bwMode="auto">
          <a:xfrm>
            <a:off x="2584450" y="4019550"/>
            <a:ext cx="41275" cy="101600"/>
          </a:xfrm>
          <a:custGeom>
            <a:avLst/>
            <a:gdLst>
              <a:gd name="T0" fmla="*/ 2147483647 w 65"/>
              <a:gd name="T1" fmla="*/ 2147483647 h 160"/>
              <a:gd name="T2" fmla="*/ 2147483647 w 65"/>
              <a:gd name="T3" fmla="*/ 2147483647 h 160"/>
              <a:gd name="T4" fmla="*/ 2147483647 w 65"/>
              <a:gd name="T5" fmla="*/ 2147483647 h 160"/>
              <a:gd name="T6" fmla="*/ 2147483647 w 65"/>
              <a:gd name="T7" fmla="*/ 2147483647 h 160"/>
              <a:gd name="T8" fmla="*/ 2147483647 w 65"/>
              <a:gd name="T9" fmla="*/ 2147483647 h 160"/>
              <a:gd name="T10" fmla="*/ 2147483647 w 65"/>
              <a:gd name="T11" fmla="*/ 2147483647 h 160"/>
              <a:gd name="T12" fmla="*/ 2147483647 w 65"/>
              <a:gd name="T13" fmla="*/ 2147483647 h 160"/>
              <a:gd name="T14" fmla="*/ 2147483647 w 65"/>
              <a:gd name="T15" fmla="*/ 2147483647 h 160"/>
              <a:gd name="T16" fmla="*/ 2147483647 w 65"/>
              <a:gd name="T17" fmla="*/ 2147483647 h 160"/>
              <a:gd name="T18" fmla="*/ 2147483647 w 65"/>
              <a:gd name="T19" fmla="*/ 2147483647 h 160"/>
              <a:gd name="T20" fmla="*/ 2147483647 w 65"/>
              <a:gd name="T21" fmla="*/ 2147483647 h 160"/>
              <a:gd name="T22" fmla="*/ 2147483647 w 65"/>
              <a:gd name="T23" fmla="*/ 2147483647 h 160"/>
              <a:gd name="T24" fmla="*/ 2147483647 w 65"/>
              <a:gd name="T25" fmla="*/ 2147483647 h 160"/>
              <a:gd name="T26" fmla="*/ 2147483647 w 65"/>
              <a:gd name="T27" fmla="*/ 2147483647 h 160"/>
              <a:gd name="T28" fmla="*/ 2147483647 w 65"/>
              <a:gd name="T29" fmla="*/ 2147483647 h 160"/>
              <a:gd name="T30" fmla="*/ 2147483647 w 65"/>
              <a:gd name="T31" fmla="*/ 2147483647 h 160"/>
              <a:gd name="T32" fmla="*/ 2147483647 w 65"/>
              <a:gd name="T33" fmla="*/ 2147483647 h 160"/>
              <a:gd name="T34" fmla="*/ 2147483647 w 65"/>
              <a:gd name="T35" fmla="*/ 2147483647 h 160"/>
              <a:gd name="T36" fmla="*/ 2147483647 w 65"/>
              <a:gd name="T37" fmla="*/ 2147483647 h 160"/>
              <a:gd name="T38" fmla="*/ 2147483647 w 65"/>
              <a:gd name="T39" fmla="*/ 2147483647 h 160"/>
              <a:gd name="T40" fmla="*/ 2147483647 w 65"/>
              <a:gd name="T41" fmla="*/ 2147483647 h 160"/>
              <a:gd name="T42" fmla="*/ 2147483647 w 65"/>
              <a:gd name="T43" fmla="*/ 2147483647 h 160"/>
              <a:gd name="T44" fmla="*/ 2147483647 w 65"/>
              <a:gd name="T45" fmla="*/ 2147483647 h 160"/>
              <a:gd name="T46" fmla="*/ 2147483647 w 65"/>
              <a:gd name="T47" fmla="*/ 2147483647 h 160"/>
              <a:gd name="T48" fmla="*/ 0 w 65"/>
              <a:gd name="T49" fmla="*/ 2147483647 h 160"/>
              <a:gd name="T50" fmla="*/ 0 w 65"/>
              <a:gd name="T51" fmla="*/ 2147483647 h 160"/>
              <a:gd name="T52" fmla="*/ 2147483647 w 65"/>
              <a:gd name="T53" fmla="*/ 0 h 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160"/>
              <a:gd name="T83" fmla="*/ 65 w 65"/>
              <a:gd name="T84" fmla="*/ 160 h 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160">
                <a:moveTo>
                  <a:pt x="62" y="160"/>
                </a:moveTo>
                <a:lnTo>
                  <a:pt x="62" y="156"/>
                </a:lnTo>
                <a:lnTo>
                  <a:pt x="62" y="153"/>
                </a:lnTo>
                <a:lnTo>
                  <a:pt x="62" y="152"/>
                </a:lnTo>
                <a:lnTo>
                  <a:pt x="63" y="152"/>
                </a:lnTo>
                <a:lnTo>
                  <a:pt x="63" y="147"/>
                </a:lnTo>
                <a:lnTo>
                  <a:pt x="65" y="141"/>
                </a:lnTo>
                <a:lnTo>
                  <a:pt x="63" y="133"/>
                </a:lnTo>
                <a:lnTo>
                  <a:pt x="63" y="125"/>
                </a:lnTo>
                <a:lnTo>
                  <a:pt x="61" y="115"/>
                </a:lnTo>
                <a:lnTo>
                  <a:pt x="59" y="110"/>
                </a:lnTo>
                <a:lnTo>
                  <a:pt x="59" y="106"/>
                </a:lnTo>
                <a:lnTo>
                  <a:pt x="57" y="94"/>
                </a:lnTo>
                <a:lnTo>
                  <a:pt x="51" y="84"/>
                </a:lnTo>
                <a:lnTo>
                  <a:pt x="47" y="73"/>
                </a:lnTo>
                <a:lnTo>
                  <a:pt x="45" y="63"/>
                </a:lnTo>
                <a:lnTo>
                  <a:pt x="39" y="49"/>
                </a:lnTo>
                <a:lnTo>
                  <a:pt x="35" y="42"/>
                </a:lnTo>
                <a:lnTo>
                  <a:pt x="33" y="39"/>
                </a:lnTo>
                <a:lnTo>
                  <a:pt x="29" y="37"/>
                </a:lnTo>
                <a:lnTo>
                  <a:pt x="26" y="37"/>
                </a:lnTo>
                <a:lnTo>
                  <a:pt x="12" y="33"/>
                </a:lnTo>
                <a:lnTo>
                  <a:pt x="6" y="29"/>
                </a:lnTo>
                <a:lnTo>
                  <a:pt x="4" y="26"/>
                </a:lnTo>
                <a:lnTo>
                  <a:pt x="0" y="14"/>
                </a:lnTo>
                <a:lnTo>
                  <a:pt x="0" y="6"/>
                </a:lnTo>
                <a:lnTo>
                  <a:pt x="2" y="0"/>
                </a:lnTo>
              </a:path>
            </a:pathLst>
          </a:custGeom>
          <a:solidFill>
            <a:srgbClr val="3399FF"/>
          </a:solidFill>
          <a:ln w="6350">
            <a:solidFill>
              <a:srgbClr val="003366"/>
            </a:solidFill>
            <a:round/>
            <a:headEnd/>
            <a:tailEnd/>
          </a:ln>
        </p:spPr>
        <p:txBody>
          <a:bodyPr/>
          <a:lstStyle/>
          <a:p>
            <a:endParaRPr lang="el-GR"/>
          </a:p>
        </p:txBody>
      </p:sp>
      <p:sp>
        <p:nvSpPr>
          <p:cNvPr id="25664" name="Freeform 383"/>
          <p:cNvSpPr>
            <a:spLocks/>
          </p:cNvSpPr>
          <p:nvPr/>
        </p:nvSpPr>
        <p:spPr bwMode="auto">
          <a:xfrm>
            <a:off x="2493963" y="4354513"/>
            <a:ext cx="439737" cy="249237"/>
          </a:xfrm>
          <a:custGeom>
            <a:avLst/>
            <a:gdLst>
              <a:gd name="T0" fmla="*/ 2147483647 w 681"/>
              <a:gd name="T1" fmla="*/ 2147483647 h 387"/>
              <a:gd name="T2" fmla="*/ 2147483647 w 681"/>
              <a:gd name="T3" fmla="*/ 2147483647 h 387"/>
              <a:gd name="T4" fmla="*/ 2147483647 w 681"/>
              <a:gd name="T5" fmla="*/ 2147483647 h 387"/>
              <a:gd name="T6" fmla="*/ 2147483647 w 681"/>
              <a:gd name="T7" fmla="*/ 2147483647 h 387"/>
              <a:gd name="T8" fmla="*/ 2147483647 w 681"/>
              <a:gd name="T9" fmla="*/ 2147483647 h 387"/>
              <a:gd name="T10" fmla="*/ 2147483647 w 681"/>
              <a:gd name="T11" fmla="*/ 2147483647 h 387"/>
              <a:gd name="T12" fmla="*/ 2147483647 w 681"/>
              <a:gd name="T13" fmla="*/ 2147483647 h 387"/>
              <a:gd name="T14" fmla="*/ 2147483647 w 681"/>
              <a:gd name="T15" fmla="*/ 2147483647 h 387"/>
              <a:gd name="T16" fmla="*/ 2147483647 w 681"/>
              <a:gd name="T17" fmla="*/ 2147483647 h 387"/>
              <a:gd name="T18" fmla="*/ 2147483647 w 681"/>
              <a:gd name="T19" fmla="*/ 2147483647 h 387"/>
              <a:gd name="T20" fmla="*/ 2147483647 w 681"/>
              <a:gd name="T21" fmla="*/ 2147483647 h 387"/>
              <a:gd name="T22" fmla="*/ 2147483647 w 681"/>
              <a:gd name="T23" fmla="*/ 2147483647 h 387"/>
              <a:gd name="T24" fmla="*/ 2147483647 w 681"/>
              <a:gd name="T25" fmla="*/ 2147483647 h 387"/>
              <a:gd name="T26" fmla="*/ 2147483647 w 681"/>
              <a:gd name="T27" fmla="*/ 2147483647 h 387"/>
              <a:gd name="T28" fmla="*/ 2147483647 w 681"/>
              <a:gd name="T29" fmla="*/ 2147483647 h 387"/>
              <a:gd name="T30" fmla="*/ 2147483647 w 681"/>
              <a:gd name="T31" fmla="*/ 2147483647 h 387"/>
              <a:gd name="T32" fmla="*/ 2147483647 w 681"/>
              <a:gd name="T33" fmla="*/ 2147483647 h 387"/>
              <a:gd name="T34" fmla="*/ 2147483647 w 681"/>
              <a:gd name="T35" fmla="*/ 2147483647 h 387"/>
              <a:gd name="T36" fmla="*/ 2147483647 w 681"/>
              <a:gd name="T37" fmla="*/ 2147483647 h 387"/>
              <a:gd name="T38" fmla="*/ 2147483647 w 681"/>
              <a:gd name="T39" fmla="*/ 2147483647 h 387"/>
              <a:gd name="T40" fmla="*/ 2147483647 w 681"/>
              <a:gd name="T41" fmla="*/ 2147483647 h 387"/>
              <a:gd name="T42" fmla="*/ 2147483647 w 681"/>
              <a:gd name="T43" fmla="*/ 2147483647 h 387"/>
              <a:gd name="T44" fmla="*/ 2147483647 w 681"/>
              <a:gd name="T45" fmla="*/ 2147483647 h 387"/>
              <a:gd name="T46" fmla="*/ 2147483647 w 681"/>
              <a:gd name="T47" fmla="*/ 2147483647 h 387"/>
              <a:gd name="T48" fmla="*/ 2147483647 w 681"/>
              <a:gd name="T49" fmla="*/ 2147483647 h 387"/>
              <a:gd name="T50" fmla="*/ 2147483647 w 681"/>
              <a:gd name="T51" fmla="*/ 2147483647 h 387"/>
              <a:gd name="T52" fmla="*/ 2147483647 w 681"/>
              <a:gd name="T53" fmla="*/ 2147483647 h 387"/>
              <a:gd name="T54" fmla="*/ 2147483647 w 681"/>
              <a:gd name="T55" fmla="*/ 2147483647 h 387"/>
              <a:gd name="T56" fmla="*/ 2147483647 w 681"/>
              <a:gd name="T57" fmla="*/ 2147483647 h 387"/>
              <a:gd name="T58" fmla="*/ 2147483647 w 681"/>
              <a:gd name="T59" fmla="*/ 2147483647 h 387"/>
              <a:gd name="T60" fmla="*/ 2147483647 w 681"/>
              <a:gd name="T61" fmla="*/ 2147483647 h 387"/>
              <a:gd name="T62" fmla="*/ 2147483647 w 681"/>
              <a:gd name="T63" fmla="*/ 2147483647 h 387"/>
              <a:gd name="T64" fmla="*/ 2147483647 w 681"/>
              <a:gd name="T65" fmla="*/ 2147483647 h 387"/>
              <a:gd name="T66" fmla="*/ 2147483647 w 681"/>
              <a:gd name="T67" fmla="*/ 2147483647 h 387"/>
              <a:gd name="T68" fmla="*/ 2147483647 w 681"/>
              <a:gd name="T69" fmla="*/ 2147483647 h 387"/>
              <a:gd name="T70" fmla="*/ 2147483647 w 681"/>
              <a:gd name="T71" fmla="*/ 2147483647 h 387"/>
              <a:gd name="T72" fmla="*/ 0 w 681"/>
              <a:gd name="T73" fmla="*/ 2147483647 h 387"/>
              <a:gd name="T74" fmla="*/ 2147483647 w 681"/>
              <a:gd name="T75" fmla="*/ 2147483647 h 387"/>
              <a:gd name="T76" fmla="*/ 2147483647 w 681"/>
              <a:gd name="T77" fmla="*/ 2147483647 h 387"/>
              <a:gd name="T78" fmla="*/ 2147483647 w 681"/>
              <a:gd name="T79" fmla="*/ 2147483647 h 387"/>
              <a:gd name="T80" fmla="*/ 2147483647 w 681"/>
              <a:gd name="T81" fmla="*/ 2147483647 h 387"/>
              <a:gd name="T82" fmla="*/ 2147483647 w 681"/>
              <a:gd name="T83" fmla="*/ 2147483647 h 387"/>
              <a:gd name="T84" fmla="*/ 2147483647 w 681"/>
              <a:gd name="T85" fmla="*/ 2147483647 h 387"/>
              <a:gd name="T86" fmla="*/ 2147483647 w 681"/>
              <a:gd name="T87" fmla="*/ 2147483647 h 387"/>
              <a:gd name="T88" fmla="*/ 2147483647 w 681"/>
              <a:gd name="T89" fmla="*/ 2147483647 h 387"/>
              <a:gd name="T90" fmla="*/ 2147483647 w 681"/>
              <a:gd name="T91" fmla="*/ 2147483647 h 387"/>
              <a:gd name="T92" fmla="*/ 2147483647 w 681"/>
              <a:gd name="T93" fmla="*/ 0 h 387"/>
              <a:gd name="T94" fmla="*/ 2147483647 w 681"/>
              <a:gd name="T95" fmla="*/ 2147483647 h 387"/>
              <a:gd name="T96" fmla="*/ 2147483647 w 681"/>
              <a:gd name="T97" fmla="*/ 2147483647 h 387"/>
              <a:gd name="T98" fmla="*/ 2147483647 w 681"/>
              <a:gd name="T99" fmla="*/ 2147483647 h 387"/>
              <a:gd name="T100" fmla="*/ 2147483647 w 681"/>
              <a:gd name="T101" fmla="*/ 2147483647 h 387"/>
              <a:gd name="T102" fmla="*/ 2147483647 w 681"/>
              <a:gd name="T103" fmla="*/ 2147483647 h 387"/>
              <a:gd name="T104" fmla="*/ 2147483647 w 681"/>
              <a:gd name="T105" fmla="*/ 2147483647 h 387"/>
              <a:gd name="T106" fmla="*/ 2147483647 w 681"/>
              <a:gd name="T107" fmla="*/ 2147483647 h 387"/>
              <a:gd name="T108" fmla="*/ 2147483647 w 681"/>
              <a:gd name="T109" fmla="*/ 2147483647 h 3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1"/>
              <a:gd name="T166" fmla="*/ 0 h 387"/>
              <a:gd name="T167" fmla="*/ 681 w 681"/>
              <a:gd name="T168" fmla="*/ 387 h 3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1" h="387">
                <a:moveTo>
                  <a:pt x="489" y="76"/>
                </a:moveTo>
                <a:lnTo>
                  <a:pt x="528" y="80"/>
                </a:lnTo>
                <a:lnTo>
                  <a:pt x="540" y="84"/>
                </a:lnTo>
                <a:lnTo>
                  <a:pt x="543" y="86"/>
                </a:lnTo>
                <a:lnTo>
                  <a:pt x="549" y="92"/>
                </a:lnTo>
                <a:lnTo>
                  <a:pt x="555" y="104"/>
                </a:lnTo>
                <a:lnTo>
                  <a:pt x="562" y="118"/>
                </a:lnTo>
                <a:lnTo>
                  <a:pt x="562" y="120"/>
                </a:lnTo>
                <a:lnTo>
                  <a:pt x="565" y="122"/>
                </a:lnTo>
                <a:lnTo>
                  <a:pt x="573" y="127"/>
                </a:lnTo>
                <a:lnTo>
                  <a:pt x="585" y="133"/>
                </a:lnTo>
                <a:lnTo>
                  <a:pt x="603" y="138"/>
                </a:lnTo>
                <a:lnTo>
                  <a:pt x="616" y="142"/>
                </a:lnTo>
                <a:lnTo>
                  <a:pt x="623" y="146"/>
                </a:lnTo>
                <a:lnTo>
                  <a:pt x="631" y="153"/>
                </a:lnTo>
                <a:lnTo>
                  <a:pt x="644" y="167"/>
                </a:lnTo>
                <a:lnTo>
                  <a:pt x="657" y="188"/>
                </a:lnTo>
                <a:lnTo>
                  <a:pt x="660" y="195"/>
                </a:lnTo>
                <a:lnTo>
                  <a:pt x="664" y="203"/>
                </a:lnTo>
                <a:lnTo>
                  <a:pt x="667" y="208"/>
                </a:lnTo>
                <a:lnTo>
                  <a:pt x="668" y="211"/>
                </a:lnTo>
                <a:lnTo>
                  <a:pt x="670" y="215"/>
                </a:lnTo>
                <a:lnTo>
                  <a:pt x="676" y="221"/>
                </a:lnTo>
                <a:lnTo>
                  <a:pt x="681" y="225"/>
                </a:lnTo>
                <a:lnTo>
                  <a:pt x="657" y="229"/>
                </a:lnTo>
                <a:lnTo>
                  <a:pt x="648" y="241"/>
                </a:lnTo>
                <a:lnTo>
                  <a:pt x="636" y="251"/>
                </a:lnTo>
                <a:lnTo>
                  <a:pt x="633" y="260"/>
                </a:lnTo>
                <a:lnTo>
                  <a:pt x="616" y="268"/>
                </a:lnTo>
                <a:lnTo>
                  <a:pt x="614" y="286"/>
                </a:lnTo>
                <a:lnTo>
                  <a:pt x="610" y="293"/>
                </a:lnTo>
                <a:lnTo>
                  <a:pt x="607" y="305"/>
                </a:lnTo>
                <a:lnTo>
                  <a:pt x="579" y="323"/>
                </a:lnTo>
                <a:lnTo>
                  <a:pt x="571" y="331"/>
                </a:lnTo>
                <a:lnTo>
                  <a:pt x="567" y="334"/>
                </a:lnTo>
                <a:lnTo>
                  <a:pt x="565" y="337"/>
                </a:lnTo>
                <a:lnTo>
                  <a:pt x="549" y="341"/>
                </a:lnTo>
                <a:lnTo>
                  <a:pt x="536" y="351"/>
                </a:lnTo>
                <a:lnTo>
                  <a:pt x="525" y="346"/>
                </a:lnTo>
                <a:lnTo>
                  <a:pt x="518" y="341"/>
                </a:lnTo>
                <a:lnTo>
                  <a:pt x="501" y="337"/>
                </a:lnTo>
                <a:lnTo>
                  <a:pt x="499" y="350"/>
                </a:lnTo>
                <a:lnTo>
                  <a:pt x="497" y="355"/>
                </a:lnTo>
                <a:lnTo>
                  <a:pt x="497" y="362"/>
                </a:lnTo>
                <a:lnTo>
                  <a:pt x="495" y="368"/>
                </a:lnTo>
                <a:lnTo>
                  <a:pt x="495" y="372"/>
                </a:lnTo>
                <a:lnTo>
                  <a:pt x="488" y="366"/>
                </a:lnTo>
                <a:lnTo>
                  <a:pt x="481" y="363"/>
                </a:lnTo>
                <a:lnTo>
                  <a:pt x="471" y="362"/>
                </a:lnTo>
                <a:lnTo>
                  <a:pt x="459" y="364"/>
                </a:lnTo>
                <a:lnTo>
                  <a:pt x="450" y="364"/>
                </a:lnTo>
                <a:lnTo>
                  <a:pt x="438" y="364"/>
                </a:lnTo>
                <a:lnTo>
                  <a:pt x="423" y="362"/>
                </a:lnTo>
                <a:lnTo>
                  <a:pt x="407" y="360"/>
                </a:lnTo>
                <a:lnTo>
                  <a:pt x="387" y="355"/>
                </a:lnTo>
                <a:lnTo>
                  <a:pt x="373" y="351"/>
                </a:lnTo>
                <a:lnTo>
                  <a:pt x="366" y="347"/>
                </a:lnTo>
                <a:lnTo>
                  <a:pt x="362" y="344"/>
                </a:lnTo>
                <a:lnTo>
                  <a:pt x="356" y="339"/>
                </a:lnTo>
                <a:lnTo>
                  <a:pt x="320" y="321"/>
                </a:lnTo>
                <a:lnTo>
                  <a:pt x="313" y="317"/>
                </a:lnTo>
                <a:lnTo>
                  <a:pt x="308" y="317"/>
                </a:lnTo>
                <a:lnTo>
                  <a:pt x="303" y="318"/>
                </a:lnTo>
                <a:lnTo>
                  <a:pt x="299" y="322"/>
                </a:lnTo>
                <a:lnTo>
                  <a:pt x="296" y="329"/>
                </a:lnTo>
                <a:lnTo>
                  <a:pt x="296" y="339"/>
                </a:lnTo>
                <a:lnTo>
                  <a:pt x="293" y="346"/>
                </a:lnTo>
                <a:lnTo>
                  <a:pt x="292" y="351"/>
                </a:lnTo>
                <a:lnTo>
                  <a:pt x="290" y="355"/>
                </a:lnTo>
                <a:lnTo>
                  <a:pt x="287" y="359"/>
                </a:lnTo>
                <a:lnTo>
                  <a:pt x="282" y="360"/>
                </a:lnTo>
                <a:lnTo>
                  <a:pt x="278" y="360"/>
                </a:lnTo>
                <a:lnTo>
                  <a:pt x="275" y="359"/>
                </a:lnTo>
                <a:lnTo>
                  <a:pt x="274" y="359"/>
                </a:lnTo>
                <a:lnTo>
                  <a:pt x="271" y="359"/>
                </a:lnTo>
                <a:lnTo>
                  <a:pt x="266" y="356"/>
                </a:lnTo>
                <a:lnTo>
                  <a:pt x="235" y="379"/>
                </a:lnTo>
                <a:lnTo>
                  <a:pt x="230" y="382"/>
                </a:lnTo>
                <a:lnTo>
                  <a:pt x="226" y="384"/>
                </a:lnTo>
                <a:lnTo>
                  <a:pt x="215" y="387"/>
                </a:lnTo>
                <a:lnTo>
                  <a:pt x="213" y="386"/>
                </a:lnTo>
                <a:lnTo>
                  <a:pt x="211" y="386"/>
                </a:lnTo>
                <a:lnTo>
                  <a:pt x="209" y="386"/>
                </a:lnTo>
                <a:lnTo>
                  <a:pt x="204" y="384"/>
                </a:lnTo>
                <a:lnTo>
                  <a:pt x="196" y="382"/>
                </a:lnTo>
                <a:lnTo>
                  <a:pt x="189" y="379"/>
                </a:lnTo>
                <a:lnTo>
                  <a:pt x="177" y="371"/>
                </a:lnTo>
                <a:lnTo>
                  <a:pt x="157" y="354"/>
                </a:lnTo>
                <a:lnTo>
                  <a:pt x="143" y="342"/>
                </a:lnTo>
                <a:lnTo>
                  <a:pt x="131" y="333"/>
                </a:lnTo>
                <a:lnTo>
                  <a:pt x="123" y="329"/>
                </a:lnTo>
                <a:lnTo>
                  <a:pt x="119" y="326"/>
                </a:lnTo>
                <a:lnTo>
                  <a:pt x="116" y="325"/>
                </a:lnTo>
                <a:lnTo>
                  <a:pt x="108" y="318"/>
                </a:lnTo>
                <a:lnTo>
                  <a:pt x="98" y="309"/>
                </a:lnTo>
                <a:lnTo>
                  <a:pt x="95" y="306"/>
                </a:lnTo>
                <a:lnTo>
                  <a:pt x="94" y="305"/>
                </a:lnTo>
                <a:lnTo>
                  <a:pt x="91" y="302"/>
                </a:lnTo>
                <a:lnTo>
                  <a:pt x="86" y="297"/>
                </a:lnTo>
                <a:lnTo>
                  <a:pt x="74" y="282"/>
                </a:lnTo>
                <a:lnTo>
                  <a:pt x="65" y="272"/>
                </a:lnTo>
                <a:lnTo>
                  <a:pt x="58" y="262"/>
                </a:lnTo>
                <a:lnTo>
                  <a:pt x="55" y="256"/>
                </a:lnTo>
                <a:lnTo>
                  <a:pt x="41" y="225"/>
                </a:lnTo>
                <a:lnTo>
                  <a:pt x="30" y="203"/>
                </a:lnTo>
                <a:lnTo>
                  <a:pt x="21" y="187"/>
                </a:lnTo>
                <a:lnTo>
                  <a:pt x="14" y="179"/>
                </a:lnTo>
                <a:lnTo>
                  <a:pt x="5" y="166"/>
                </a:lnTo>
                <a:lnTo>
                  <a:pt x="2" y="157"/>
                </a:lnTo>
                <a:lnTo>
                  <a:pt x="1" y="146"/>
                </a:lnTo>
                <a:lnTo>
                  <a:pt x="0" y="134"/>
                </a:lnTo>
                <a:lnTo>
                  <a:pt x="1" y="125"/>
                </a:lnTo>
                <a:lnTo>
                  <a:pt x="2" y="117"/>
                </a:lnTo>
                <a:lnTo>
                  <a:pt x="8" y="113"/>
                </a:lnTo>
                <a:lnTo>
                  <a:pt x="30" y="96"/>
                </a:lnTo>
                <a:lnTo>
                  <a:pt x="54" y="82"/>
                </a:lnTo>
                <a:lnTo>
                  <a:pt x="77" y="73"/>
                </a:lnTo>
                <a:lnTo>
                  <a:pt x="87" y="69"/>
                </a:lnTo>
                <a:lnTo>
                  <a:pt x="99" y="68"/>
                </a:lnTo>
                <a:lnTo>
                  <a:pt x="114" y="60"/>
                </a:lnTo>
                <a:lnTo>
                  <a:pt x="123" y="55"/>
                </a:lnTo>
                <a:lnTo>
                  <a:pt x="133" y="48"/>
                </a:lnTo>
                <a:lnTo>
                  <a:pt x="141" y="40"/>
                </a:lnTo>
                <a:lnTo>
                  <a:pt x="152" y="36"/>
                </a:lnTo>
                <a:lnTo>
                  <a:pt x="164" y="32"/>
                </a:lnTo>
                <a:lnTo>
                  <a:pt x="178" y="31"/>
                </a:lnTo>
                <a:lnTo>
                  <a:pt x="190" y="28"/>
                </a:lnTo>
                <a:lnTo>
                  <a:pt x="196" y="26"/>
                </a:lnTo>
                <a:lnTo>
                  <a:pt x="201" y="24"/>
                </a:lnTo>
                <a:lnTo>
                  <a:pt x="204" y="20"/>
                </a:lnTo>
                <a:lnTo>
                  <a:pt x="207" y="18"/>
                </a:lnTo>
                <a:lnTo>
                  <a:pt x="214" y="10"/>
                </a:lnTo>
                <a:lnTo>
                  <a:pt x="222" y="3"/>
                </a:lnTo>
                <a:lnTo>
                  <a:pt x="230" y="0"/>
                </a:lnTo>
                <a:lnTo>
                  <a:pt x="241" y="6"/>
                </a:lnTo>
                <a:lnTo>
                  <a:pt x="249" y="8"/>
                </a:lnTo>
                <a:lnTo>
                  <a:pt x="256" y="10"/>
                </a:lnTo>
                <a:lnTo>
                  <a:pt x="264" y="8"/>
                </a:lnTo>
                <a:lnTo>
                  <a:pt x="268" y="6"/>
                </a:lnTo>
                <a:lnTo>
                  <a:pt x="274" y="4"/>
                </a:lnTo>
                <a:lnTo>
                  <a:pt x="312" y="0"/>
                </a:lnTo>
                <a:lnTo>
                  <a:pt x="340" y="7"/>
                </a:lnTo>
                <a:lnTo>
                  <a:pt x="369" y="22"/>
                </a:lnTo>
                <a:lnTo>
                  <a:pt x="378" y="26"/>
                </a:lnTo>
                <a:lnTo>
                  <a:pt x="390" y="30"/>
                </a:lnTo>
                <a:lnTo>
                  <a:pt x="403" y="31"/>
                </a:lnTo>
                <a:lnTo>
                  <a:pt x="418" y="31"/>
                </a:lnTo>
                <a:lnTo>
                  <a:pt x="426" y="31"/>
                </a:lnTo>
                <a:lnTo>
                  <a:pt x="431" y="35"/>
                </a:lnTo>
                <a:lnTo>
                  <a:pt x="431" y="40"/>
                </a:lnTo>
                <a:lnTo>
                  <a:pt x="427" y="49"/>
                </a:lnTo>
                <a:lnTo>
                  <a:pt x="423" y="56"/>
                </a:lnTo>
                <a:lnTo>
                  <a:pt x="423" y="64"/>
                </a:lnTo>
                <a:lnTo>
                  <a:pt x="427" y="73"/>
                </a:lnTo>
                <a:lnTo>
                  <a:pt x="435" y="84"/>
                </a:lnTo>
                <a:lnTo>
                  <a:pt x="452" y="100"/>
                </a:lnTo>
                <a:lnTo>
                  <a:pt x="460" y="105"/>
                </a:lnTo>
                <a:lnTo>
                  <a:pt x="471" y="109"/>
                </a:lnTo>
                <a:lnTo>
                  <a:pt x="475" y="109"/>
                </a:lnTo>
                <a:lnTo>
                  <a:pt x="479" y="109"/>
                </a:lnTo>
                <a:lnTo>
                  <a:pt x="481" y="106"/>
                </a:lnTo>
                <a:lnTo>
                  <a:pt x="485" y="104"/>
                </a:lnTo>
                <a:lnTo>
                  <a:pt x="487" y="98"/>
                </a:lnTo>
                <a:lnTo>
                  <a:pt x="487" y="94"/>
                </a:lnTo>
                <a:lnTo>
                  <a:pt x="488" y="92"/>
                </a:lnTo>
                <a:lnTo>
                  <a:pt x="488" y="84"/>
                </a:lnTo>
                <a:lnTo>
                  <a:pt x="489" y="76"/>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65" name="Freeform 384"/>
          <p:cNvSpPr>
            <a:spLocks/>
          </p:cNvSpPr>
          <p:nvPr/>
        </p:nvSpPr>
        <p:spPr bwMode="auto">
          <a:xfrm>
            <a:off x="2805113" y="4470400"/>
            <a:ext cx="381000" cy="212725"/>
          </a:xfrm>
          <a:custGeom>
            <a:avLst/>
            <a:gdLst>
              <a:gd name="T0" fmla="*/ 2147483647 w 588"/>
              <a:gd name="T1" fmla="*/ 2147483647 h 330"/>
              <a:gd name="T2" fmla="*/ 2147483647 w 588"/>
              <a:gd name="T3" fmla="*/ 2147483647 h 330"/>
              <a:gd name="T4" fmla="*/ 2147483647 w 588"/>
              <a:gd name="T5" fmla="*/ 2147483647 h 330"/>
              <a:gd name="T6" fmla="*/ 2147483647 w 588"/>
              <a:gd name="T7" fmla="*/ 2147483647 h 330"/>
              <a:gd name="T8" fmla="*/ 2147483647 w 588"/>
              <a:gd name="T9" fmla="*/ 2147483647 h 330"/>
              <a:gd name="T10" fmla="*/ 2147483647 w 588"/>
              <a:gd name="T11" fmla="*/ 2147483647 h 330"/>
              <a:gd name="T12" fmla="*/ 2147483647 w 588"/>
              <a:gd name="T13" fmla="*/ 2147483647 h 330"/>
              <a:gd name="T14" fmla="*/ 2147483647 w 588"/>
              <a:gd name="T15" fmla="*/ 0 h 330"/>
              <a:gd name="T16" fmla="*/ 2147483647 w 588"/>
              <a:gd name="T17" fmla="*/ 2147483647 h 330"/>
              <a:gd name="T18" fmla="*/ 2147483647 w 588"/>
              <a:gd name="T19" fmla="*/ 2147483647 h 330"/>
              <a:gd name="T20" fmla="*/ 2147483647 w 588"/>
              <a:gd name="T21" fmla="*/ 2147483647 h 330"/>
              <a:gd name="T22" fmla="*/ 2147483647 w 588"/>
              <a:gd name="T23" fmla="*/ 2147483647 h 330"/>
              <a:gd name="T24" fmla="*/ 2147483647 w 588"/>
              <a:gd name="T25" fmla="*/ 2147483647 h 330"/>
              <a:gd name="T26" fmla="*/ 2147483647 w 588"/>
              <a:gd name="T27" fmla="*/ 2147483647 h 330"/>
              <a:gd name="T28" fmla="*/ 2147483647 w 588"/>
              <a:gd name="T29" fmla="*/ 2147483647 h 330"/>
              <a:gd name="T30" fmla="*/ 2147483647 w 588"/>
              <a:gd name="T31" fmla="*/ 2147483647 h 330"/>
              <a:gd name="T32" fmla="*/ 2147483647 w 588"/>
              <a:gd name="T33" fmla="*/ 2147483647 h 330"/>
              <a:gd name="T34" fmla="*/ 2147483647 w 588"/>
              <a:gd name="T35" fmla="*/ 2147483647 h 330"/>
              <a:gd name="T36" fmla="*/ 2147483647 w 588"/>
              <a:gd name="T37" fmla="*/ 2147483647 h 330"/>
              <a:gd name="T38" fmla="*/ 2147483647 w 588"/>
              <a:gd name="T39" fmla="*/ 2147483647 h 330"/>
              <a:gd name="T40" fmla="*/ 2147483647 w 588"/>
              <a:gd name="T41" fmla="*/ 2147483647 h 330"/>
              <a:gd name="T42" fmla="*/ 2147483647 w 588"/>
              <a:gd name="T43" fmla="*/ 2147483647 h 330"/>
              <a:gd name="T44" fmla="*/ 2147483647 w 588"/>
              <a:gd name="T45" fmla="*/ 2147483647 h 330"/>
              <a:gd name="T46" fmla="*/ 2147483647 w 588"/>
              <a:gd name="T47" fmla="*/ 2147483647 h 330"/>
              <a:gd name="T48" fmla="*/ 2147483647 w 588"/>
              <a:gd name="T49" fmla="*/ 2147483647 h 330"/>
              <a:gd name="T50" fmla="*/ 2147483647 w 588"/>
              <a:gd name="T51" fmla="*/ 2147483647 h 330"/>
              <a:gd name="T52" fmla="*/ 2147483647 w 588"/>
              <a:gd name="T53" fmla="*/ 2147483647 h 330"/>
              <a:gd name="T54" fmla="*/ 2147483647 w 588"/>
              <a:gd name="T55" fmla="*/ 2147483647 h 330"/>
              <a:gd name="T56" fmla="*/ 2147483647 w 588"/>
              <a:gd name="T57" fmla="*/ 2147483647 h 330"/>
              <a:gd name="T58" fmla="*/ 2147483647 w 588"/>
              <a:gd name="T59" fmla="*/ 2147483647 h 330"/>
              <a:gd name="T60" fmla="*/ 2147483647 w 588"/>
              <a:gd name="T61" fmla="*/ 2147483647 h 330"/>
              <a:gd name="T62" fmla="*/ 2147483647 w 588"/>
              <a:gd name="T63" fmla="*/ 2147483647 h 330"/>
              <a:gd name="T64" fmla="*/ 2147483647 w 588"/>
              <a:gd name="T65" fmla="*/ 2147483647 h 330"/>
              <a:gd name="T66" fmla="*/ 2147483647 w 588"/>
              <a:gd name="T67" fmla="*/ 2147483647 h 330"/>
              <a:gd name="T68" fmla="*/ 2147483647 w 588"/>
              <a:gd name="T69" fmla="*/ 2147483647 h 330"/>
              <a:gd name="T70" fmla="*/ 2147483647 w 588"/>
              <a:gd name="T71" fmla="*/ 2147483647 h 330"/>
              <a:gd name="T72" fmla="*/ 2147483647 w 588"/>
              <a:gd name="T73" fmla="*/ 2147483647 h 330"/>
              <a:gd name="T74" fmla="*/ 2147483647 w 588"/>
              <a:gd name="T75" fmla="*/ 2147483647 h 330"/>
              <a:gd name="T76" fmla="*/ 2147483647 w 588"/>
              <a:gd name="T77" fmla="*/ 2147483647 h 330"/>
              <a:gd name="T78" fmla="*/ 2147483647 w 588"/>
              <a:gd name="T79" fmla="*/ 2147483647 h 330"/>
              <a:gd name="T80" fmla="*/ 2147483647 w 588"/>
              <a:gd name="T81" fmla="*/ 2147483647 h 330"/>
              <a:gd name="T82" fmla="*/ 2147483647 w 588"/>
              <a:gd name="T83" fmla="*/ 2147483647 h 330"/>
              <a:gd name="T84" fmla="*/ 2147483647 w 588"/>
              <a:gd name="T85" fmla="*/ 2147483647 h 330"/>
              <a:gd name="T86" fmla="*/ 2147483647 w 588"/>
              <a:gd name="T87" fmla="*/ 2147483647 h 330"/>
              <a:gd name="T88" fmla="*/ 2147483647 w 588"/>
              <a:gd name="T89" fmla="*/ 2147483647 h 330"/>
              <a:gd name="T90" fmla="*/ 2147483647 w 588"/>
              <a:gd name="T91" fmla="*/ 2147483647 h 330"/>
              <a:gd name="T92" fmla="*/ 2147483647 w 588"/>
              <a:gd name="T93" fmla="*/ 2147483647 h 330"/>
              <a:gd name="T94" fmla="*/ 2147483647 w 588"/>
              <a:gd name="T95" fmla="*/ 2147483647 h 330"/>
              <a:gd name="T96" fmla="*/ 2147483647 w 588"/>
              <a:gd name="T97" fmla="*/ 2147483647 h 330"/>
              <a:gd name="T98" fmla="*/ 2147483647 w 588"/>
              <a:gd name="T99" fmla="*/ 2147483647 h 330"/>
              <a:gd name="T100" fmla="*/ 2147483647 w 588"/>
              <a:gd name="T101" fmla="*/ 2147483647 h 330"/>
              <a:gd name="T102" fmla="*/ 2147483647 w 588"/>
              <a:gd name="T103" fmla="*/ 2147483647 h 330"/>
              <a:gd name="T104" fmla="*/ 2147483647 w 588"/>
              <a:gd name="T105" fmla="*/ 2147483647 h 330"/>
              <a:gd name="T106" fmla="*/ 2147483647 w 588"/>
              <a:gd name="T107" fmla="*/ 2147483647 h 3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8"/>
              <a:gd name="T163" fmla="*/ 0 h 330"/>
              <a:gd name="T164" fmla="*/ 588 w 588"/>
              <a:gd name="T165" fmla="*/ 330 h 3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8" h="330">
                <a:moveTo>
                  <a:pt x="383" y="32"/>
                </a:moveTo>
                <a:lnTo>
                  <a:pt x="372" y="44"/>
                </a:lnTo>
                <a:lnTo>
                  <a:pt x="361" y="55"/>
                </a:lnTo>
                <a:lnTo>
                  <a:pt x="352" y="61"/>
                </a:lnTo>
                <a:lnTo>
                  <a:pt x="344" y="68"/>
                </a:lnTo>
                <a:lnTo>
                  <a:pt x="338" y="73"/>
                </a:lnTo>
                <a:lnTo>
                  <a:pt x="334" y="78"/>
                </a:lnTo>
                <a:lnTo>
                  <a:pt x="331" y="82"/>
                </a:lnTo>
                <a:lnTo>
                  <a:pt x="330" y="85"/>
                </a:lnTo>
                <a:lnTo>
                  <a:pt x="322" y="90"/>
                </a:lnTo>
                <a:lnTo>
                  <a:pt x="316" y="92"/>
                </a:lnTo>
                <a:lnTo>
                  <a:pt x="313" y="89"/>
                </a:lnTo>
                <a:lnTo>
                  <a:pt x="310" y="86"/>
                </a:lnTo>
                <a:lnTo>
                  <a:pt x="305" y="78"/>
                </a:lnTo>
                <a:lnTo>
                  <a:pt x="291" y="68"/>
                </a:lnTo>
                <a:lnTo>
                  <a:pt x="283" y="57"/>
                </a:lnTo>
                <a:lnTo>
                  <a:pt x="278" y="48"/>
                </a:lnTo>
                <a:lnTo>
                  <a:pt x="278" y="40"/>
                </a:lnTo>
                <a:lnTo>
                  <a:pt x="278" y="26"/>
                </a:lnTo>
                <a:lnTo>
                  <a:pt x="275" y="19"/>
                </a:lnTo>
                <a:lnTo>
                  <a:pt x="274" y="15"/>
                </a:lnTo>
                <a:lnTo>
                  <a:pt x="266" y="6"/>
                </a:lnTo>
                <a:lnTo>
                  <a:pt x="256" y="2"/>
                </a:lnTo>
                <a:lnTo>
                  <a:pt x="248" y="0"/>
                </a:lnTo>
                <a:lnTo>
                  <a:pt x="241" y="3"/>
                </a:lnTo>
                <a:lnTo>
                  <a:pt x="233" y="8"/>
                </a:lnTo>
                <a:lnTo>
                  <a:pt x="228" y="18"/>
                </a:lnTo>
                <a:lnTo>
                  <a:pt x="200" y="45"/>
                </a:lnTo>
                <a:lnTo>
                  <a:pt x="176" y="49"/>
                </a:lnTo>
                <a:lnTo>
                  <a:pt x="167" y="61"/>
                </a:lnTo>
                <a:lnTo>
                  <a:pt x="155" y="71"/>
                </a:lnTo>
                <a:lnTo>
                  <a:pt x="152" y="80"/>
                </a:lnTo>
                <a:lnTo>
                  <a:pt x="135" y="88"/>
                </a:lnTo>
                <a:lnTo>
                  <a:pt x="133" y="106"/>
                </a:lnTo>
                <a:lnTo>
                  <a:pt x="129" y="113"/>
                </a:lnTo>
                <a:lnTo>
                  <a:pt x="126" y="125"/>
                </a:lnTo>
                <a:lnTo>
                  <a:pt x="98" y="143"/>
                </a:lnTo>
                <a:lnTo>
                  <a:pt x="90" y="151"/>
                </a:lnTo>
                <a:lnTo>
                  <a:pt x="86" y="154"/>
                </a:lnTo>
                <a:lnTo>
                  <a:pt x="84" y="157"/>
                </a:lnTo>
                <a:lnTo>
                  <a:pt x="68" y="161"/>
                </a:lnTo>
                <a:lnTo>
                  <a:pt x="55" y="171"/>
                </a:lnTo>
                <a:lnTo>
                  <a:pt x="44" y="166"/>
                </a:lnTo>
                <a:lnTo>
                  <a:pt x="37" y="161"/>
                </a:lnTo>
                <a:lnTo>
                  <a:pt x="20" y="157"/>
                </a:lnTo>
                <a:lnTo>
                  <a:pt x="18" y="170"/>
                </a:lnTo>
                <a:lnTo>
                  <a:pt x="16" y="175"/>
                </a:lnTo>
                <a:lnTo>
                  <a:pt x="16" y="182"/>
                </a:lnTo>
                <a:lnTo>
                  <a:pt x="14" y="188"/>
                </a:lnTo>
                <a:lnTo>
                  <a:pt x="14" y="192"/>
                </a:lnTo>
                <a:lnTo>
                  <a:pt x="14" y="195"/>
                </a:lnTo>
                <a:lnTo>
                  <a:pt x="12" y="199"/>
                </a:lnTo>
                <a:lnTo>
                  <a:pt x="7" y="211"/>
                </a:lnTo>
                <a:lnTo>
                  <a:pt x="2" y="216"/>
                </a:lnTo>
                <a:lnTo>
                  <a:pt x="0" y="223"/>
                </a:lnTo>
                <a:lnTo>
                  <a:pt x="0" y="227"/>
                </a:lnTo>
                <a:lnTo>
                  <a:pt x="3" y="232"/>
                </a:lnTo>
                <a:lnTo>
                  <a:pt x="4" y="235"/>
                </a:lnTo>
                <a:lnTo>
                  <a:pt x="10" y="241"/>
                </a:lnTo>
                <a:lnTo>
                  <a:pt x="16" y="248"/>
                </a:lnTo>
                <a:lnTo>
                  <a:pt x="25" y="260"/>
                </a:lnTo>
                <a:lnTo>
                  <a:pt x="32" y="268"/>
                </a:lnTo>
                <a:lnTo>
                  <a:pt x="35" y="272"/>
                </a:lnTo>
                <a:lnTo>
                  <a:pt x="39" y="277"/>
                </a:lnTo>
                <a:lnTo>
                  <a:pt x="44" y="284"/>
                </a:lnTo>
                <a:lnTo>
                  <a:pt x="48" y="292"/>
                </a:lnTo>
                <a:lnTo>
                  <a:pt x="55" y="305"/>
                </a:lnTo>
                <a:lnTo>
                  <a:pt x="59" y="310"/>
                </a:lnTo>
                <a:lnTo>
                  <a:pt x="65" y="317"/>
                </a:lnTo>
                <a:lnTo>
                  <a:pt x="80" y="323"/>
                </a:lnTo>
                <a:lnTo>
                  <a:pt x="88" y="326"/>
                </a:lnTo>
                <a:lnTo>
                  <a:pt x="98" y="329"/>
                </a:lnTo>
                <a:lnTo>
                  <a:pt x="122" y="329"/>
                </a:lnTo>
                <a:lnTo>
                  <a:pt x="154" y="329"/>
                </a:lnTo>
                <a:lnTo>
                  <a:pt x="162" y="330"/>
                </a:lnTo>
                <a:lnTo>
                  <a:pt x="170" y="330"/>
                </a:lnTo>
                <a:lnTo>
                  <a:pt x="175" y="329"/>
                </a:lnTo>
                <a:lnTo>
                  <a:pt x="178" y="327"/>
                </a:lnTo>
                <a:lnTo>
                  <a:pt x="182" y="327"/>
                </a:lnTo>
                <a:lnTo>
                  <a:pt x="186" y="322"/>
                </a:lnTo>
                <a:lnTo>
                  <a:pt x="189" y="317"/>
                </a:lnTo>
                <a:lnTo>
                  <a:pt x="189" y="313"/>
                </a:lnTo>
                <a:lnTo>
                  <a:pt x="191" y="310"/>
                </a:lnTo>
                <a:lnTo>
                  <a:pt x="193" y="302"/>
                </a:lnTo>
                <a:lnTo>
                  <a:pt x="193" y="282"/>
                </a:lnTo>
                <a:lnTo>
                  <a:pt x="196" y="269"/>
                </a:lnTo>
                <a:lnTo>
                  <a:pt x="196" y="261"/>
                </a:lnTo>
                <a:lnTo>
                  <a:pt x="196" y="258"/>
                </a:lnTo>
                <a:lnTo>
                  <a:pt x="197" y="258"/>
                </a:lnTo>
                <a:lnTo>
                  <a:pt x="211" y="257"/>
                </a:lnTo>
                <a:lnTo>
                  <a:pt x="223" y="257"/>
                </a:lnTo>
                <a:lnTo>
                  <a:pt x="233" y="254"/>
                </a:lnTo>
                <a:lnTo>
                  <a:pt x="244" y="253"/>
                </a:lnTo>
                <a:lnTo>
                  <a:pt x="246" y="251"/>
                </a:lnTo>
                <a:lnTo>
                  <a:pt x="246" y="249"/>
                </a:lnTo>
                <a:lnTo>
                  <a:pt x="248" y="249"/>
                </a:lnTo>
                <a:lnTo>
                  <a:pt x="250" y="249"/>
                </a:lnTo>
                <a:lnTo>
                  <a:pt x="253" y="247"/>
                </a:lnTo>
                <a:lnTo>
                  <a:pt x="253" y="245"/>
                </a:lnTo>
                <a:lnTo>
                  <a:pt x="254" y="245"/>
                </a:lnTo>
                <a:lnTo>
                  <a:pt x="257" y="245"/>
                </a:lnTo>
                <a:lnTo>
                  <a:pt x="261" y="240"/>
                </a:lnTo>
                <a:lnTo>
                  <a:pt x="265" y="235"/>
                </a:lnTo>
                <a:lnTo>
                  <a:pt x="266" y="228"/>
                </a:lnTo>
                <a:lnTo>
                  <a:pt x="270" y="225"/>
                </a:lnTo>
                <a:lnTo>
                  <a:pt x="282" y="223"/>
                </a:lnTo>
                <a:lnTo>
                  <a:pt x="295" y="225"/>
                </a:lnTo>
                <a:lnTo>
                  <a:pt x="298" y="233"/>
                </a:lnTo>
                <a:lnTo>
                  <a:pt x="301" y="240"/>
                </a:lnTo>
                <a:lnTo>
                  <a:pt x="310" y="251"/>
                </a:lnTo>
                <a:lnTo>
                  <a:pt x="320" y="253"/>
                </a:lnTo>
                <a:lnTo>
                  <a:pt x="335" y="251"/>
                </a:lnTo>
                <a:lnTo>
                  <a:pt x="340" y="245"/>
                </a:lnTo>
                <a:lnTo>
                  <a:pt x="348" y="237"/>
                </a:lnTo>
                <a:lnTo>
                  <a:pt x="357" y="225"/>
                </a:lnTo>
                <a:lnTo>
                  <a:pt x="369" y="211"/>
                </a:lnTo>
                <a:lnTo>
                  <a:pt x="380" y="196"/>
                </a:lnTo>
                <a:lnTo>
                  <a:pt x="391" y="186"/>
                </a:lnTo>
                <a:lnTo>
                  <a:pt x="401" y="179"/>
                </a:lnTo>
                <a:lnTo>
                  <a:pt x="413" y="176"/>
                </a:lnTo>
                <a:lnTo>
                  <a:pt x="426" y="179"/>
                </a:lnTo>
                <a:lnTo>
                  <a:pt x="440" y="186"/>
                </a:lnTo>
                <a:lnTo>
                  <a:pt x="451" y="192"/>
                </a:lnTo>
                <a:lnTo>
                  <a:pt x="463" y="204"/>
                </a:lnTo>
                <a:lnTo>
                  <a:pt x="471" y="211"/>
                </a:lnTo>
                <a:lnTo>
                  <a:pt x="479" y="215"/>
                </a:lnTo>
                <a:lnTo>
                  <a:pt x="487" y="215"/>
                </a:lnTo>
                <a:lnTo>
                  <a:pt x="496" y="213"/>
                </a:lnTo>
                <a:lnTo>
                  <a:pt x="508" y="209"/>
                </a:lnTo>
                <a:lnTo>
                  <a:pt x="519" y="208"/>
                </a:lnTo>
                <a:lnTo>
                  <a:pt x="525" y="209"/>
                </a:lnTo>
                <a:lnTo>
                  <a:pt x="528" y="211"/>
                </a:lnTo>
                <a:lnTo>
                  <a:pt x="532" y="215"/>
                </a:lnTo>
                <a:lnTo>
                  <a:pt x="537" y="198"/>
                </a:lnTo>
                <a:lnTo>
                  <a:pt x="547" y="183"/>
                </a:lnTo>
                <a:lnTo>
                  <a:pt x="556" y="168"/>
                </a:lnTo>
                <a:lnTo>
                  <a:pt x="563" y="157"/>
                </a:lnTo>
                <a:lnTo>
                  <a:pt x="565" y="147"/>
                </a:lnTo>
                <a:lnTo>
                  <a:pt x="567" y="141"/>
                </a:lnTo>
                <a:lnTo>
                  <a:pt x="578" y="116"/>
                </a:lnTo>
                <a:lnTo>
                  <a:pt x="588" y="105"/>
                </a:lnTo>
                <a:lnTo>
                  <a:pt x="563" y="100"/>
                </a:lnTo>
                <a:lnTo>
                  <a:pt x="552" y="96"/>
                </a:lnTo>
                <a:lnTo>
                  <a:pt x="544" y="93"/>
                </a:lnTo>
                <a:lnTo>
                  <a:pt x="529" y="85"/>
                </a:lnTo>
                <a:lnTo>
                  <a:pt x="524" y="80"/>
                </a:lnTo>
                <a:lnTo>
                  <a:pt x="522" y="76"/>
                </a:lnTo>
                <a:lnTo>
                  <a:pt x="507" y="59"/>
                </a:lnTo>
                <a:lnTo>
                  <a:pt x="499" y="52"/>
                </a:lnTo>
                <a:lnTo>
                  <a:pt x="491" y="48"/>
                </a:lnTo>
                <a:lnTo>
                  <a:pt x="471" y="41"/>
                </a:lnTo>
                <a:lnTo>
                  <a:pt x="449" y="40"/>
                </a:lnTo>
                <a:lnTo>
                  <a:pt x="438" y="39"/>
                </a:lnTo>
                <a:lnTo>
                  <a:pt x="430" y="39"/>
                </a:lnTo>
                <a:lnTo>
                  <a:pt x="418" y="37"/>
                </a:lnTo>
                <a:lnTo>
                  <a:pt x="409" y="35"/>
                </a:lnTo>
                <a:lnTo>
                  <a:pt x="406" y="32"/>
                </a:lnTo>
                <a:lnTo>
                  <a:pt x="402" y="27"/>
                </a:lnTo>
                <a:lnTo>
                  <a:pt x="400" y="24"/>
                </a:lnTo>
                <a:lnTo>
                  <a:pt x="395" y="22"/>
                </a:lnTo>
                <a:lnTo>
                  <a:pt x="391" y="22"/>
                </a:lnTo>
                <a:lnTo>
                  <a:pt x="388" y="24"/>
                </a:lnTo>
                <a:lnTo>
                  <a:pt x="383" y="32"/>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66" name="Freeform 385"/>
          <p:cNvSpPr>
            <a:spLocks/>
          </p:cNvSpPr>
          <p:nvPr/>
        </p:nvSpPr>
        <p:spPr bwMode="auto">
          <a:xfrm>
            <a:off x="2747963" y="4583113"/>
            <a:ext cx="450850" cy="284162"/>
          </a:xfrm>
          <a:custGeom>
            <a:avLst/>
            <a:gdLst>
              <a:gd name="T0" fmla="*/ 2147483647 w 699"/>
              <a:gd name="T1" fmla="*/ 2147483647 h 441"/>
              <a:gd name="T2" fmla="*/ 2147483647 w 699"/>
              <a:gd name="T3" fmla="*/ 2147483647 h 441"/>
              <a:gd name="T4" fmla="*/ 2147483647 w 699"/>
              <a:gd name="T5" fmla="*/ 2147483647 h 441"/>
              <a:gd name="T6" fmla="*/ 2147483647 w 699"/>
              <a:gd name="T7" fmla="*/ 2147483647 h 441"/>
              <a:gd name="T8" fmla="*/ 2147483647 w 699"/>
              <a:gd name="T9" fmla="*/ 2147483647 h 441"/>
              <a:gd name="T10" fmla="*/ 2147483647 w 699"/>
              <a:gd name="T11" fmla="*/ 2147483647 h 441"/>
              <a:gd name="T12" fmla="*/ 2147483647 w 699"/>
              <a:gd name="T13" fmla="*/ 2147483647 h 441"/>
              <a:gd name="T14" fmla="*/ 2147483647 w 699"/>
              <a:gd name="T15" fmla="*/ 2147483647 h 441"/>
              <a:gd name="T16" fmla="*/ 2147483647 w 699"/>
              <a:gd name="T17" fmla="*/ 2147483647 h 441"/>
              <a:gd name="T18" fmla="*/ 2147483647 w 699"/>
              <a:gd name="T19" fmla="*/ 2147483647 h 441"/>
              <a:gd name="T20" fmla="*/ 2147483647 w 699"/>
              <a:gd name="T21" fmla="*/ 2147483647 h 441"/>
              <a:gd name="T22" fmla="*/ 2147483647 w 699"/>
              <a:gd name="T23" fmla="*/ 2147483647 h 441"/>
              <a:gd name="T24" fmla="*/ 2147483647 w 699"/>
              <a:gd name="T25" fmla="*/ 2147483647 h 441"/>
              <a:gd name="T26" fmla="*/ 2147483647 w 699"/>
              <a:gd name="T27" fmla="*/ 2147483647 h 441"/>
              <a:gd name="T28" fmla="*/ 2147483647 w 699"/>
              <a:gd name="T29" fmla="*/ 2147483647 h 441"/>
              <a:gd name="T30" fmla="*/ 2147483647 w 699"/>
              <a:gd name="T31" fmla="*/ 2147483647 h 441"/>
              <a:gd name="T32" fmla="*/ 2147483647 w 699"/>
              <a:gd name="T33" fmla="*/ 2147483647 h 441"/>
              <a:gd name="T34" fmla="*/ 2147483647 w 699"/>
              <a:gd name="T35" fmla="*/ 2147483647 h 441"/>
              <a:gd name="T36" fmla="*/ 2147483647 w 699"/>
              <a:gd name="T37" fmla="*/ 2147483647 h 441"/>
              <a:gd name="T38" fmla="*/ 2147483647 w 699"/>
              <a:gd name="T39" fmla="*/ 2147483647 h 441"/>
              <a:gd name="T40" fmla="*/ 2147483647 w 699"/>
              <a:gd name="T41" fmla="*/ 2147483647 h 441"/>
              <a:gd name="T42" fmla="*/ 2147483647 w 699"/>
              <a:gd name="T43" fmla="*/ 2147483647 h 441"/>
              <a:gd name="T44" fmla="*/ 2147483647 w 699"/>
              <a:gd name="T45" fmla="*/ 2147483647 h 441"/>
              <a:gd name="T46" fmla="*/ 2147483647 w 699"/>
              <a:gd name="T47" fmla="*/ 2147483647 h 441"/>
              <a:gd name="T48" fmla="*/ 2147483647 w 699"/>
              <a:gd name="T49" fmla="*/ 2147483647 h 441"/>
              <a:gd name="T50" fmla="*/ 2147483647 w 699"/>
              <a:gd name="T51" fmla="*/ 2147483647 h 441"/>
              <a:gd name="T52" fmla="*/ 2147483647 w 699"/>
              <a:gd name="T53" fmla="*/ 2147483647 h 441"/>
              <a:gd name="T54" fmla="*/ 2147483647 w 699"/>
              <a:gd name="T55" fmla="*/ 2147483647 h 441"/>
              <a:gd name="T56" fmla="*/ 2147483647 w 699"/>
              <a:gd name="T57" fmla="*/ 2147483647 h 441"/>
              <a:gd name="T58" fmla="*/ 2147483647 w 699"/>
              <a:gd name="T59" fmla="*/ 2147483647 h 441"/>
              <a:gd name="T60" fmla="*/ 2147483647 w 699"/>
              <a:gd name="T61" fmla="*/ 2147483647 h 441"/>
              <a:gd name="T62" fmla="*/ 2147483647 w 699"/>
              <a:gd name="T63" fmla="*/ 2147483647 h 441"/>
              <a:gd name="T64" fmla="*/ 2147483647 w 699"/>
              <a:gd name="T65" fmla="*/ 2147483647 h 441"/>
              <a:gd name="T66" fmla="*/ 2147483647 w 699"/>
              <a:gd name="T67" fmla="*/ 2147483647 h 441"/>
              <a:gd name="T68" fmla="*/ 2147483647 w 699"/>
              <a:gd name="T69" fmla="*/ 2147483647 h 441"/>
              <a:gd name="T70" fmla="*/ 2147483647 w 699"/>
              <a:gd name="T71" fmla="*/ 2147483647 h 441"/>
              <a:gd name="T72" fmla="*/ 2147483647 w 699"/>
              <a:gd name="T73" fmla="*/ 2147483647 h 441"/>
              <a:gd name="T74" fmla="*/ 2147483647 w 699"/>
              <a:gd name="T75" fmla="*/ 2147483647 h 441"/>
              <a:gd name="T76" fmla="*/ 2147483647 w 699"/>
              <a:gd name="T77" fmla="*/ 2147483647 h 441"/>
              <a:gd name="T78" fmla="*/ 2147483647 w 699"/>
              <a:gd name="T79" fmla="*/ 2147483647 h 441"/>
              <a:gd name="T80" fmla="*/ 2147483647 w 699"/>
              <a:gd name="T81" fmla="*/ 2147483647 h 441"/>
              <a:gd name="T82" fmla="*/ 2147483647 w 699"/>
              <a:gd name="T83" fmla="*/ 2147483647 h 441"/>
              <a:gd name="T84" fmla="*/ 2147483647 w 699"/>
              <a:gd name="T85" fmla="*/ 2147483647 h 441"/>
              <a:gd name="T86" fmla="*/ 2147483647 w 699"/>
              <a:gd name="T87" fmla="*/ 2147483647 h 441"/>
              <a:gd name="T88" fmla="*/ 2147483647 w 699"/>
              <a:gd name="T89" fmla="*/ 2147483647 h 441"/>
              <a:gd name="T90" fmla="*/ 2147483647 w 699"/>
              <a:gd name="T91" fmla="*/ 0 h 441"/>
              <a:gd name="T92" fmla="*/ 2147483647 w 699"/>
              <a:gd name="T93" fmla="*/ 2147483647 h 441"/>
              <a:gd name="T94" fmla="*/ 2147483647 w 699"/>
              <a:gd name="T95" fmla="*/ 2147483647 h 441"/>
              <a:gd name="T96" fmla="*/ 2147483647 w 699"/>
              <a:gd name="T97" fmla="*/ 2147483647 h 441"/>
              <a:gd name="T98" fmla="*/ 2147483647 w 699"/>
              <a:gd name="T99" fmla="*/ 2147483647 h 441"/>
              <a:gd name="T100" fmla="*/ 2147483647 w 699"/>
              <a:gd name="T101" fmla="*/ 2147483647 h 441"/>
              <a:gd name="T102" fmla="*/ 2147483647 w 699"/>
              <a:gd name="T103" fmla="*/ 2147483647 h 441"/>
              <a:gd name="T104" fmla="*/ 2147483647 w 699"/>
              <a:gd name="T105" fmla="*/ 2147483647 h 441"/>
              <a:gd name="T106" fmla="*/ 2147483647 w 699"/>
              <a:gd name="T107" fmla="*/ 2147483647 h 441"/>
              <a:gd name="T108" fmla="*/ 2147483647 w 699"/>
              <a:gd name="T109" fmla="*/ 2147483647 h 441"/>
              <a:gd name="T110" fmla="*/ 2147483647 w 699"/>
              <a:gd name="T111" fmla="*/ 2147483647 h 441"/>
              <a:gd name="T112" fmla="*/ 2147483647 w 699"/>
              <a:gd name="T113" fmla="*/ 2147483647 h 441"/>
              <a:gd name="T114" fmla="*/ 2147483647 w 699"/>
              <a:gd name="T115" fmla="*/ 2147483647 h 441"/>
              <a:gd name="T116" fmla="*/ 2147483647 w 699"/>
              <a:gd name="T117" fmla="*/ 2147483647 h 4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9"/>
              <a:gd name="T178" fmla="*/ 0 h 441"/>
              <a:gd name="T179" fmla="*/ 699 w 699"/>
              <a:gd name="T180" fmla="*/ 441 h 4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9" h="441">
                <a:moveTo>
                  <a:pt x="138" y="116"/>
                </a:moveTo>
                <a:lnTo>
                  <a:pt x="134" y="108"/>
                </a:lnTo>
                <a:lnTo>
                  <a:pt x="129" y="101"/>
                </a:lnTo>
                <a:lnTo>
                  <a:pt x="125" y="96"/>
                </a:lnTo>
                <a:lnTo>
                  <a:pt x="122" y="92"/>
                </a:lnTo>
                <a:lnTo>
                  <a:pt x="115" y="84"/>
                </a:lnTo>
                <a:lnTo>
                  <a:pt x="117" y="110"/>
                </a:lnTo>
                <a:lnTo>
                  <a:pt x="115" y="110"/>
                </a:lnTo>
                <a:lnTo>
                  <a:pt x="115" y="112"/>
                </a:lnTo>
                <a:lnTo>
                  <a:pt x="115" y="114"/>
                </a:lnTo>
                <a:lnTo>
                  <a:pt x="114" y="114"/>
                </a:lnTo>
                <a:lnTo>
                  <a:pt x="114" y="116"/>
                </a:lnTo>
                <a:lnTo>
                  <a:pt x="114" y="118"/>
                </a:lnTo>
                <a:lnTo>
                  <a:pt x="111" y="121"/>
                </a:lnTo>
                <a:lnTo>
                  <a:pt x="109" y="125"/>
                </a:lnTo>
                <a:lnTo>
                  <a:pt x="113" y="150"/>
                </a:lnTo>
                <a:lnTo>
                  <a:pt x="101" y="153"/>
                </a:lnTo>
                <a:lnTo>
                  <a:pt x="93" y="154"/>
                </a:lnTo>
                <a:lnTo>
                  <a:pt x="86" y="153"/>
                </a:lnTo>
                <a:lnTo>
                  <a:pt x="82" y="151"/>
                </a:lnTo>
                <a:lnTo>
                  <a:pt x="63" y="146"/>
                </a:lnTo>
                <a:lnTo>
                  <a:pt x="55" y="170"/>
                </a:lnTo>
                <a:lnTo>
                  <a:pt x="56" y="176"/>
                </a:lnTo>
                <a:lnTo>
                  <a:pt x="56" y="184"/>
                </a:lnTo>
                <a:lnTo>
                  <a:pt x="53" y="194"/>
                </a:lnTo>
                <a:lnTo>
                  <a:pt x="49" y="206"/>
                </a:lnTo>
                <a:lnTo>
                  <a:pt x="44" y="236"/>
                </a:lnTo>
                <a:lnTo>
                  <a:pt x="43" y="236"/>
                </a:lnTo>
                <a:lnTo>
                  <a:pt x="43" y="237"/>
                </a:lnTo>
                <a:lnTo>
                  <a:pt x="43" y="240"/>
                </a:lnTo>
                <a:lnTo>
                  <a:pt x="43" y="245"/>
                </a:lnTo>
                <a:lnTo>
                  <a:pt x="40" y="249"/>
                </a:lnTo>
                <a:lnTo>
                  <a:pt x="37" y="254"/>
                </a:lnTo>
                <a:lnTo>
                  <a:pt x="28" y="262"/>
                </a:lnTo>
                <a:lnTo>
                  <a:pt x="22" y="265"/>
                </a:lnTo>
                <a:lnTo>
                  <a:pt x="19" y="265"/>
                </a:lnTo>
                <a:lnTo>
                  <a:pt x="18" y="265"/>
                </a:lnTo>
                <a:lnTo>
                  <a:pt x="18" y="266"/>
                </a:lnTo>
                <a:lnTo>
                  <a:pt x="15" y="269"/>
                </a:lnTo>
                <a:lnTo>
                  <a:pt x="3" y="273"/>
                </a:lnTo>
                <a:lnTo>
                  <a:pt x="0" y="278"/>
                </a:lnTo>
                <a:lnTo>
                  <a:pt x="4" y="285"/>
                </a:lnTo>
                <a:lnTo>
                  <a:pt x="16" y="294"/>
                </a:lnTo>
                <a:lnTo>
                  <a:pt x="22" y="301"/>
                </a:lnTo>
                <a:lnTo>
                  <a:pt x="24" y="305"/>
                </a:lnTo>
                <a:lnTo>
                  <a:pt x="28" y="311"/>
                </a:lnTo>
                <a:lnTo>
                  <a:pt x="43" y="322"/>
                </a:lnTo>
                <a:lnTo>
                  <a:pt x="47" y="331"/>
                </a:lnTo>
                <a:lnTo>
                  <a:pt x="51" y="334"/>
                </a:lnTo>
                <a:lnTo>
                  <a:pt x="57" y="337"/>
                </a:lnTo>
                <a:lnTo>
                  <a:pt x="74" y="339"/>
                </a:lnTo>
                <a:lnTo>
                  <a:pt x="80" y="340"/>
                </a:lnTo>
                <a:lnTo>
                  <a:pt x="82" y="342"/>
                </a:lnTo>
                <a:lnTo>
                  <a:pt x="86" y="346"/>
                </a:lnTo>
                <a:lnTo>
                  <a:pt x="92" y="355"/>
                </a:lnTo>
                <a:lnTo>
                  <a:pt x="94" y="360"/>
                </a:lnTo>
                <a:lnTo>
                  <a:pt x="98" y="368"/>
                </a:lnTo>
                <a:lnTo>
                  <a:pt x="101" y="378"/>
                </a:lnTo>
                <a:lnTo>
                  <a:pt x="106" y="385"/>
                </a:lnTo>
                <a:lnTo>
                  <a:pt x="113" y="391"/>
                </a:lnTo>
                <a:lnTo>
                  <a:pt x="123" y="395"/>
                </a:lnTo>
                <a:lnTo>
                  <a:pt x="131" y="396"/>
                </a:lnTo>
                <a:lnTo>
                  <a:pt x="142" y="403"/>
                </a:lnTo>
                <a:lnTo>
                  <a:pt x="154" y="412"/>
                </a:lnTo>
                <a:lnTo>
                  <a:pt x="168" y="425"/>
                </a:lnTo>
                <a:lnTo>
                  <a:pt x="178" y="434"/>
                </a:lnTo>
                <a:lnTo>
                  <a:pt x="190" y="440"/>
                </a:lnTo>
                <a:lnTo>
                  <a:pt x="203" y="441"/>
                </a:lnTo>
                <a:lnTo>
                  <a:pt x="217" y="438"/>
                </a:lnTo>
                <a:lnTo>
                  <a:pt x="225" y="434"/>
                </a:lnTo>
                <a:lnTo>
                  <a:pt x="236" y="430"/>
                </a:lnTo>
                <a:lnTo>
                  <a:pt x="246" y="425"/>
                </a:lnTo>
                <a:lnTo>
                  <a:pt x="260" y="420"/>
                </a:lnTo>
                <a:lnTo>
                  <a:pt x="273" y="417"/>
                </a:lnTo>
                <a:lnTo>
                  <a:pt x="285" y="417"/>
                </a:lnTo>
                <a:lnTo>
                  <a:pt x="295" y="416"/>
                </a:lnTo>
                <a:lnTo>
                  <a:pt x="305" y="416"/>
                </a:lnTo>
                <a:lnTo>
                  <a:pt x="311" y="413"/>
                </a:lnTo>
                <a:lnTo>
                  <a:pt x="317" y="413"/>
                </a:lnTo>
                <a:lnTo>
                  <a:pt x="324" y="411"/>
                </a:lnTo>
                <a:lnTo>
                  <a:pt x="336" y="399"/>
                </a:lnTo>
                <a:lnTo>
                  <a:pt x="347" y="389"/>
                </a:lnTo>
                <a:lnTo>
                  <a:pt x="352" y="380"/>
                </a:lnTo>
                <a:lnTo>
                  <a:pt x="356" y="374"/>
                </a:lnTo>
                <a:lnTo>
                  <a:pt x="384" y="372"/>
                </a:lnTo>
                <a:lnTo>
                  <a:pt x="399" y="378"/>
                </a:lnTo>
                <a:lnTo>
                  <a:pt x="401" y="378"/>
                </a:lnTo>
                <a:lnTo>
                  <a:pt x="403" y="378"/>
                </a:lnTo>
                <a:lnTo>
                  <a:pt x="405" y="379"/>
                </a:lnTo>
                <a:lnTo>
                  <a:pt x="413" y="381"/>
                </a:lnTo>
                <a:lnTo>
                  <a:pt x="417" y="381"/>
                </a:lnTo>
                <a:lnTo>
                  <a:pt x="422" y="383"/>
                </a:lnTo>
                <a:lnTo>
                  <a:pt x="422" y="381"/>
                </a:lnTo>
                <a:lnTo>
                  <a:pt x="424" y="381"/>
                </a:lnTo>
                <a:lnTo>
                  <a:pt x="426" y="381"/>
                </a:lnTo>
                <a:lnTo>
                  <a:pt x="430" y="381"/>
                </a:lnTo>
                <a:lnTo>
                  <a:pt x="434" y="378"/>
                </a:lnTo>
                <a:lnTo>
                  <a:pt x="440" y="376"/>
                </a:lnTo>
                <a:lnTo>
                  <a:pt x="450" y="378"/>
                </a:lnTo>
                <a:lnTo>
                  <a:pt x="454" y="379"/>
                </a:lnTo>
                <a:lnTo>
                  <a:pt x="459" y="383"/>
                </a:lnTo>
                <a:lnTo>
                  <a:pt x="469" y="395"/>
                </a:lnTo>
                <a:lnTo>
                  <a:pt x="478" y="387"/>
                </a:lnTo>
                <a:lnTo>
                  <a:pt x="486" y="380"/>
                </a:lnTo>
                <a:lnTo>
                  <a:pt x="492" y="372"/>
                </a:lnTo>
                <a:lnTo>
                  <a:pt x="496" y="364"/>
                </a:lnTo>
                <a:lnTo>
                  <a:pt x="524" y="346"/>
                </a:lnTo>
                <a:lnTo>
                  <a:pt x="524" y="344"/>
                </a:lnTo>
                <a:lnTo>
                  <a:pt x="526" y="344"/>
                </a:lnTo>
                <a:lnTo>
                  <a:pt x="528" y="344"/>
                </a:lnTo>
                <a:lnTo>
                  <a:pt x="533" y="344"/>
                </a:lnTo>
                <a:lnTo>
                  <a:pt x="536" y="343"/>
                </a:lnTo>
                <a:lnTo>
                  <a:pt x="536" y="342"/>
                </a:lnTo>
                <a:lnTo>
                  <a:pt x="537" y="342"/>
                </a:lnTo>
                <a:lnTo>
                  <a:pt x="540" y="342"/>
                </a:lnTo>
                <a:lnTo>
                  <a:pt x="540" y="339"/>
                </a:lnTo>
                <a:lnTo>
                  <a:pt x="540" y="338"/>
                </a:lnTo>
                <a:lnTo>
                  <a:pt x="541" y="338"/>
                </a:lnTo>
                <a:lnTo>
                  <a:pt x="541" y="335"/>
                </a:lnTo>
                <a:lnTo>
                  <a:pt x="541" y="334"/>
                </a:lnTo>
                <a:lnTo>
                  <a:pt x="543" y="334"/>
                </a:lnTo>
                <a:lnTo>
                  <a:pt x="543" y="329"/>
                </a:lnTo>
                <a:lnTo>
                  <a:pt x="543" y="326"/>
                </a:lnTo>
                <a:lnTo>
                  <a:pt x="543" y="325"/>
                </a:lnTo>
                <a:lnTo>
                  <a:pt x="544" y="325"/>
                </a:lnTo>
                <a:lnTo>
                  <a:pt x="563" y="281"/>
                </a:lnTo>
                <a:lnTo>
                  <a:pt x="569" y="270"/>
                </a:lnTo>
                <a:lnTo>
                  <a:pt x="574" y="262"/>
                </a:lnTo>
                <a:lnTo>
                  <a:pt x="576" y="254"/>
                </a:lnTo>
                <a:lnTo>
                  <a:pt x="577" y="247"/>
                </a:lnTo>
                <a:lnTo>
                  <a:pt x="576" y="229"/>
                </a:lnTo>
                <a:lnTo>
                  <a:pt x="578" y="219"/>
                </a:lnTo>
                <a:lnTo>
                  <a:pt x="582" y="211"/>
                </a:lnTo>
                <a:lnTo>
                  <a:pt x="592" y="211"/>
                </a:lnTo>
                <a:lnTo>
                  <a:pt x="597" y="209"/>
                </a:lnTo>
                <a:lnTo>
                  <a:pt x="602" y="209"/>
                </a:lnTo>
                <a:lnTo>
                  <a:pt x="605" y="208"/>
                </a:lnTo>
                <a:lnTo>
                  <a:pt x="605" y="207"/>
                </a:lnTo>
                <a:lnTo>
                  <a:pt x="606" y="207"/>
                </a:lnTo>
                <a:lnTo>
                  <a:pt x="609" y="207"/>
                </a:lnTo>
                <a:lnTo>
                  <a:pt x="609" y="204"/>
                </a:lnTo>
                <a:lnTo>
                  <a:pt x="609" y="203"/>
                </a:lnTo>
                <a:lnTo>
                  <a:pt x="610" y="203"/>
                </a:lnTo>
                <a:lnTo>
                  <a:pt x="610" y="200"/>
                </a:lnTo>
                <a:lnTo>
                  <a:pt x="610" y="199"/>
                </a:lnTo>
                <a:lnTo>
                  <a:pt x="612" y="199"/>
                </a:lnTo>
                <a:lnTo>
                  <a:pt x="610" y="194"/>
                </a:lnTo>
                <a:lnTo>
                  <a:pt x="610" y="190"/>
                </a:lnTo>
                <a:lnTo>
                  <a:pt x="641" y="154"/>
                </a:lnTo>
                <a:lnTo>
                  <a:pt x="657" y="151"/>
                </a:lnTo>
                <a:lnTo>
                  <a:pt x="668" y="149"/>
                </a:lnTo>
                <a:lnTo>
                  <a:pt x="676" y="146"/>
                </a:lnTo>
                <a:lnTo>
                  <a:pt x="680" y="143"/>
                </a:lnTo>
                <a:lnTo>
                  <a:pt x="686" y="142"/>
                </a:lnTo>
                <a:lnTo>
                  <a:pt x="691" y="142"/>
                </a:lnTo>
                <a:lnTo>
                  <a:pt x="694" y="139"/>
                </a:lnTo>
                <a:lnTo>
                  <a:pt x="698" y="137"/>
                </a:lnTo>
                <a:lnTo>
                  <a:pt x="698" y="131"/>
                </a:lnTo>
                <a:lnTo>
                  <a:pt x="698" y="129"/>
                </a:lnTo>
                <a:lnTo>
                  <a:pt x="698" y="127"/>
                </a:lnTo>
                <a:lnTo>
                  <a:pt x="699" y="127"/>
                </a:lnTo>
                <a:lnTo>
                  <a:pt x="698" y="125"/>
                </a:lnTo>
                <a:lnTo>
                  <a:pt x="698" y="123"/>
                </a:lnTo>
                <a:lnTo>
                  <a:pt x="698" y="121"/>
                </a:lnTo>
                <a:lnTo>
                  <a:pt x="698" y="114"/>
                </a:lnTo>
                <a:lnTo>
                  <a:pt x="696" y="98"/>
                </a:lnTo>
                <a:lnTo>
                  <a:pt x="687" y="96"/>
                </a:lnTo>
                <a:lnTo>
                  <a:pt x="680" y="92"/>
                </a:lnTo>
                <a:lnTo>
                  <a:pt x="674" y="85"/>
                </a:lnTo>
                <a:lnTo>
                  <a:pt x="670" y="77"/>
                </a:lnTo>
                <a:lnTo>
                  <a:pt x="622" y="39"/>
                </a:lnTo>
                <a:lnTo>
                  <a:pt x="618" y="35"/>
                </a:lnTo>
                <a:lnTo>
                  <a:pt x="615" y="33"/>
                </a:lnTo>
                <a:lnTo>
                  <a:pt x="609" y="32"/>
                </a:lnTo>
                <a:lnTo>
                  <a:pt x="598" y="33"/>
                </a:lnTo>
                <a:lnTo>
                  <a:pt x="586" y="37"/>
                </a:lnTo>
                <a:lnTo>
                  <a:pt x="577" y="39"/>
                </a:lnTo>
                <a:lnTo>
                  <a:pt x="569" y="39"/>
                </a:lnTo>
                <a:lnTo>
                  <a:pt x="561" y="35"/>
                </a:lnTo>
                <a:lnTo>
                  <a:pt x="553" y="28"/>
                </a:lnTo>
                <a:lnTo>
                  <a:pt x="541" y="16"/>
                </a:lnTo>
                <a:lnTo>
                  <a:pt x="530" y="10"/>
                </a:lnTo>
                <a:lnTo>
                  <a:pt x="516" y="3"/>
                </a:lnTo>
                <a:lnTo>
                  <a:pt x="503" y="0"/>
                </a:lnTo>
                <a:lnTo>
                  <a:pt x="491" y="3"/>
                </a:lnTo>
                <a:lnTo>
                  <a:pt x="481" y="10"/>
                </a:lnTo>
                <a:lnTo>
                  <a:pt x="470" y="20"/>
                </a:lnTo>
                <a:lnTo>
                  <a:pt x="459" y="35"/>
                </a:lnTo>
                <a:lnTo>
                  <a:pt x="447" y="49"/>
                </a:lnTo>
                <a:lnTo>
                  <a:pt x="438" y="61"/>
                </a:lnTo>
                <a:lnTo>
                  <a:pt x="430" y="69"/>
                </a:lnTo>
                <a:lnTo>
                  <a:pt x="425" y="75"/>
                </a:lnTo>
                <a:lnTo>
                  <a:pt x="410" y="77"/>
                </a:lnTo>
                <a:lnTo>
                  <a:pt x="400" y="75"/>
                </a:lnTo>
                <a:lnTo>
                  <a:pt x="391" y="64"/>
                </a:lnTo>
                <a:lnTo>
                  <a:pt x="388" y="57"/>
                </a:lnTo>
                <a:lnTo>
                  <a:pt x="385" y="49"/>
                </a:lnTo>
                <a:lnTo>
                  <a:pt x="372" y="47"/>
                </a:lnTo>
                <a:lnTo>
                  <a:pt x="360" y="49"/>
                </a:lnTo>
                <a:lnTo>
                  <a:pt x="356" y="52"/>
                </a:lnTo>
                <a:lnTo>
                  <a:pt x="355" y="59"/>
                </a:lnTo>
                <a:lnTo>
                  <a:pt x="351" y="64"/>
                </a:lnTo>
                <a:lnTo>
                  <a:pt x="347" y="69"/>
                </a:lnTo>
                <a:lnTo>
                  <a:pt x="344" y="69"/>
                </a:lnTo>
                <a:lnTo>
                  <a:pt x="343" y="69"/>
                </a:lnTo>
                <a:lnTo>
                  <a:pt x="343" y="71"/>
                </a:lnTo>
                <a:lnTo>
                  <a:pt x="340" y="73"/>
                </a:lnTo>
                <a:lnTo>
                  <a:pt x="338" y="73"/>
                </a:lnTo>
                <a:lnTo>
                  <a:pt x="336" y="73"/>
                </a:lnTo>
                <a:lnTo>
                  <a:pt x="336" y="75"/>
                </a:lnTo>
                <a:lnTo>
                  <a:pt x="334" y="77"/>
                </a:lnTo>
                <a:lnTo>
                  <a:pt x="323" y="78"/>
                </a:lnTo>
                <a:lnTo>
                  <a:pt x="313" y="81"/>
                </a:lnTo>
                <a:lnTo>
                  <a:pt x="301" y="81"/>
                </a:lnTo>
                <a:lnTo>
                  <a:pt x="287" y="82"/>
                </a:lnTo>
                <a:lnTo>
                  <a:pt x="286" y="82"/>
                </a:lnTo>
                <a:lnTo>
                  <a:pt x="286" y="85"/>
                </a:lnTo>
                <a:lnTo>
                  <a:pt x="286" y="93"/>
                </a:lnTo>
                <a:lnTo>
                  <a:pt x="283" y="106"/>
                </a:lnTo>
                <a:lnTo>
                  <a:pt x="283" y="126"/>
                </a:lnTo>
                <a:lnTo>
                  <a:pt x="281" y="134"/>
                </a:lnTo>
                <a:lnTo>
                  <a:pt x="279" y="137"/>
                </a:lnTo>
                <a:lnTo>
                  <a:pt x="279" y="141"/>
                </a:lnTo>
                <a:lnTo>
                  <a:pt x="276" y="146"/>
                </a:lnTo>
                <a:lnTo>
                  <a:pt x="272" y="151"/>
                </a:lnTo>
                <a:lnTo>
                  <a:pt x="268" y="151"/>
                </a:lnTo>
                <a:lnTo>
                  <a:pt x="265" y="153"/>
                </a:lnTo>
                <a:lnTo>
                  <a:pt x="260" y="154"/>
                </a:lnTo>
                <a:lnTo>
                  <a:pt x="252" y="154"/>
                </a:lnTo>
                <a:lnTo>
                  <a:pt x="244" y="153"/>
                </a:lnTo>
                <a:lnTo>
                  <a:pt x="212" y="153"/>
                </a:lnTo>
                <a:lnTo>
                  <a:pt x="188" y="153"/>
                </a:lnTo>
                <a:lnTo>
                  <a:pt x="178" y="150"/>
                </a:lnTo>
                <a:lnTo>
                  <a:pt x="170" y="147"/>
                </a:lnTo>
                <a:lnTo>
                  <a:pt x="155" y="141"/>
                </a:lnTo>
                <a:lnTo>
                  <a:pt x="149" y="134"/>
                </a:lnTo>
                <a:lnTo>
                  <a:pt x="145" y="129"/>
                </a:lnTo>
                <a:lnTo>
                  <a:pt x="138" y="116"/>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67" name="Freeform 386"/>
          <p:cNvSpPr>
            <a:spLocks/>
          </p:cNvSpPr>
          <p:nvPr/>
        </p:nvSpPr>
        <p:spPr bwMode="auto">
          <a:xfrm>
            <a:off x="3524250" y="5680075"/>
            <a:ext cx="44450" cy="53975"/>
          </a:xfrm>
          <a:custGeom>
            <a:avLst/>
            <a:gdLst>
              <a:gd name="T0" fmla="*/ 2147483647 w 69"/>
              <a:gd name="T1" fmla="*/ 2147483647 h 83"/>
              <a:gd name="T2" fmla="*/ 2147483647 w 69"/>
              <a:gd name="T3" fmla="*/ 2147483647 h 83"/>
              <a:gd name="T4" fmla="*/ 2147483647 w 69"/>
              <a:gd name="T5" fmla="*/ 2147483647 h 83"/>
              <a:gd name="T6" fmla="*/ 2147483647 w 69"/>
              <a:gd name="T7" fmla="*/ 2147483647 h 83"/>
              <a:gd name="T8" fmla="*/ 2147483647 w 69"/>
              <a:gd name="T9" fmla="*/ 2147483647 h 83"/>
              <a:gd name="T10" fmla="*/ 2147483647 w 69"/>
              <a:gd name="T11" fmla="*/ 2147483647 h 83"/>
              <a:gd name="T12" fmla="*/ 0 w 69"/>
              <a:gd name="T13" fmla="*/ 2147483647 h 83"/>
              <a:gd name="T14" fmla="*/ 2147483647 w 69"/>
              <a:gd name="T15" fmla="*/ 2147483647 h 83"/>
              <a:gd name="T16" fmla="*/ 2147483647 w 69"/>
              <a:gd name="T17" fmla="*/ 2147483647 h 83"/>
              <a:gd name="T18" fmla="*/ 2147483647 w 69"/>
              <a:gd name="T19" fmla="*/ 2147483647 h 83"/>
              <a:gd name="T20" fmla="*/ 2147483647 w 69"/>
              <a:gd name="T21" fmla="*/ 2147483647 h 83"/>
              <a:gd name="T22" fmla="*/ 2147483647 w 69"/>
              <a:gd name="T23" fmla="*/ 2147483647 h 83"/>
              <a:gd name="T24" fmla="*/ 2147483647 w 69"/>
              <a:gd name="T25" fmla="*/ 2147483647 h 83"/>
              <a:gd name="T26" fmla="*/ 2147483647 w 69"/>
              <a:gd name="T27" fmla="*/ 2147483647 h 83"/>
              <a:gd name="T28" fmla="*/ 2147483647 w 69"/>
              <a:gd name="T29" fmla="*/ 2147483647 h 83"/>
              <a:gd name="T30" fmla="*/ 2147483647 w 69"/>
              <a:gd name="T31" fmla="*/ 2147483647 h 83"/>
              <a:gd name="T32" fmla="*/ 2147483647 w 69"/>
              <a:gd name="T33" fmla="*/ 2147483647 h 83"/>
              <a:gd name="T34" fmla="*/ 2147483647 w 69"/>
              <a:gd name="T35" fmla="*/ 2147483647 h 83"/>
              <a:gd name="T36" fmla="*/ 2147483647 w 69"/>
              <a:gd name="T37" fmla="*/ 2147483647 h 83"/>
              <a:gd name="T38" fmla="*/ 2147483647 w 69"/>
              <a:gd name="T39" fmla="*/ 2147483647 h 83"/>
              <a:gd name="T40" fmla="*/ 2147483647 w 69"/>
              <a:gd name="T41" fmla="*/ 2147483647 h 83"/>
              <a:gd name="T42" fmla="*/ 2147483647 w 69"/>
              <a:gd name="T43" fmla="*/ 2147483647 h 83"/>
              <a:gd name="T44" fmla="*/ 2147483647 w 69"/>
              <a:gd name="T45" fmla="*/ 2147483647 h 83"/>
              <a:gd name="T46" fmla="*/ 2147483647 w 69"/>
              <a:gd name="T47" fmla="*/ 2147483647 h 83"/>
              <a:gd name="T48" fmla="*/ 2147483647 w 69"/>
              <a:gd name="T49" fmla="*/ 2147483647 h 83"/>
              <a:gd name="T50" fmla="*/ 2147483647 w 69"/>
              <a:gd name="T51" fmla="*/ 2147483647 h 83"/>
              <a:gd name="T52" fmla="*/ 2147483647 w 69"/>
              <a:gd name="T53" fmla="*/ 2147483647 h 83"/>
              <a:gd name="T54" fmla="*/ 2147483647 w 69"/>
              <a:gd name="T55" fmla="*/ 2147483647 h 83"/>
              <a:gd name="T56" fmla="*/ 2147483647 w 69"/>
              <a:gd name="T57" fmla="*/ 2147483647 h 83"/>
              <a:gd name="T58" fmla="*/ 2147483647 w 69"/>
              <a:gd name="T59" fmla="*/ 2147483647 h 83"/>
              <a:gd name="T60" fmla="*/ 2147483647 w 69"/>
              <a:gd name="T61" fmla="*/ 0 h 83"/>
              <a:gd name="T62" fmla="*/ 2147483647 w 69"/>
              <a:gd name="T63" fmla="*/ 2147483647 h 83"/>
              <a:gd name="T64" fmla="*/ 2147483647 w 69"/>
              <a:gd name="T65" fmla="*/ 2147483647 h 83"/>
              <a:gd name="T66" fmla="*/ 2147483647 w 69"/>
              <a:gd name="T67" fmla="*/ 2147483647 h 83"/>
              <a:gd name="T68" fmla="*/ 2147483647 w 69"/>
              <a:gd name="T69" fmla="*/ 2147483647 h 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
              <a:gd name="T106" fmla="*/ 0 h 83"/>
              <a:gd name="T107" fmla="*/ 69 w 69"/>
              <a:gd name="T108" fmla="*/ 83 h 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 h="83">
                <a:moveTo>
                  <a:pt x="23" y="16"/>
                </a:moveTo>
                <a:lnTo>
                  <a:pt x="20" y="18"/>
                </a:lnTo>
                <a:lnTo>
                  <a:pt x="22" y="24"/>
                </a:lnTo>
                <a:lnTo>
                  <a:pt x="19" y="33"/>
                </a:lnTo>
                <a:lnTo>
                  <a:pt x="16" y="39"/>
                </a:lnTo>
                <a:lnTo>
                  <a:pt x="12" y="47"/>
                </a:lnTo>
                <a:lnTo>
                  <a:pt x="0" y="79"/>
                </a:lnTo>
                <a:lnTo>
                  <a:pt x="3" y="83"/>
                </a:lnTo>
                <a:lnTo>
                  <a:pt x="6" y="81"/>
                </a:lnTo>
                <a:lnTo>
                  <a:pt x="6" y="79"/>
                </a:lnTo>
                <a:lnTo>
                  <a:pt x="7" y="79"/>
                </a:lnTo>
                <a:lnTo>
                  <a:pt x="10" y="79"/>
                </a:lnTo>
                <a:lnTo>
                  <a:pt x="18" y="77"/>
                </a:lnTo>
                <a:lnTo>
                  <a:pt x="30" y="69"/>
                </a:lnTo>
                <a:lnTo>
                  <a:pt x="31" y="65"/>
                </a:lnTo>
                <a:lnTo>
                  <a:pt x="34" y="63"/>
                </a:lnTo>
                <a:lnTo>
                  <a:pt x="38" y="65"/>
                </a:lnTo>
                <a:lnTo>
                  <a:pt x="40" y="70"/>
                </a:lnTo>
                <a:lnTo>
                  <a:pt x="43" y="71"/>
                </a:lnTo>
                <a:lnTo>
                  <a:pt x="44" y="67"/>
                </a:lnTo>
                <a:lnTo>
                  <a:pt x="48" y="63"/>
                </a:lnTo>
                <a:lnTo>
                  <a:pt x="52" y="57"/>
                </a:lnTo>
                <a:lnTo>
                  <a:pt x="55" y="49"/>
                </a:lnTo>
                <a:lnTo>
                  <a:pt x="60" y="39"/>
                </a:lnTo>
                <a:lnTo>
                  <a:pt x="60" y="36"/>
                </a:lnTo>
                <a:lnTo>
                  <a:pt x="61" y="33"/>
                </a:lnTo>
                <a:lnTo>
                  <a:pt x="64" y="28"/>
                </a:lnTo>
                <a:lnTo>
                  <a:pt x="69" y="14"/>
                </a:lnTo>
                <a:lnTo>
                  <a:pt x="69" y="8"/>
                </a:lnTo>
                <a:lnTo>
                  <a:pt x="67" y="2"/>
                </a:lnTo>
                <a:lnTo>
                  <a:pt x="60" y="0"/>
                </a:lnTo>
                <a:lnTo>
                  <a:pt x="53" y="1"/>
                </a:lnTo>
                <a:lnTo>
                  <a:pt x="41" y="2"/>
                </a:lnTo>
                <a:lnTo>
                  <a:pt x="30" y="9"/>
                </a:lnTo>
                <a:lnTo>
                  <a:pt x="23" y="16"/>
                </a:lnTo>
                <a:close/>
              </a:path>
            </a:pathLst>
          </a:custGeom>
          <a:solidFill>
            <a:srgbClr val="3399FF"/>
          </a:solidFill>
          <a:ln w="6350">
            <a:solidFill>
              <a:srgbClr val="003366"/>
            </a:solidFill>
            <a:round/>
            <a:headEnd/>
            <a:tailEnd/>
          </a:ln>
        </p:spPr>
        <p:txBody>
          <a:bodyPr/>
          <a:lstStyle/>
          <a:p>
            <a:endParaRPr lang="el-GR"/>
          </a:p>
        </p:txBody>
      </p:sp>
      <p:sp>
        <p:nvSpPr>
          <p:cNvPr id="25668" name="Freeform 387"/>
          <p:cNvSpPr>
            <a:spLocks/>
          </p:cNvSpPr>
          <p:nvPr/>
        </p:nvSpPr>
        <p:spPr bwMode="auto">
          <a:xfrm>
            <a:off x="3409950" y="5446713"/>
            <a:ext cx="39688" cy="26987"/>
          </a:xfrm>
          <a:custGeom>
            <a:avLst/>
            <a:gdLst>
              <a:gd name="T0" fmla="*/ 2147483647 w 62"/>
              <a:gd name="T1" fmla="*/ 2147483647 h 43"/>
              <a:gd name="T2" fmla="*/ 0 w 62"/>
              <a:gd name="T3" fmla="*/ 2147483647 h 43"/>
              <a:gd name="T4" fmla="*/ 2147483647 w 62"/>
              <a:gd name="T5" fmla="*/ 2147483647 h 43"/>
              <a:gd name="T6" fmla="*/ 2147483647 w 62"/>
              <a:gd name="T7" fmla="*/ 2147483647 h 43"/>
              <a:gd name="T8" fmla="*/ 2147483647 w 62"/>
              <a:gd name="T9" fmla="*/ 2147483647 h 43"/>
              <a:gd name="T10" fmla="*/ 2147483647 w 62"/>
              <a:gd name="T11" fmla="*/ 2147483647 h 43"/>
              <a:gd name="T12" fmla="*/ 2147483647 w 62"/>
              <a:gd name="T13" fmla="*/ 2147483647 h 43"/>
              <a:gd name="T14" fmla="*/ 2147483647 w 62"/>
              <a:gd name="T15" fmla="*/ 2147483647 h 43"/>
              <a:gd name="T16" fmla="*/ 2147483647 w 62"/>
              <a:gd name="T17" fmla="*/ 2147483647 h 43"/>
              <a:gd name="T18" fmla="*/ 2147483647 w 62"/>
              <a:gd name="T19" fmla="*/ 2147483647 h 43"/>
              <a:gd name="T20" fmla="*/ 2147483647 w 62"/>
              <a:gd name="T21" fmla="*/ 2147483647 h 43"/>
              <a:gd name="T22" fmla="*/ 2147483647 w 62"/>
              <a:gd name="T23" fmla="*/ 2147483647 h 43"/>
              <a:gd name="T24" fmla="*/ 2147483647 w 62"/>
              <a:gd name="T25" fmla="*/ 2147483647 h 43"/>
              <a:gd name="T26" fmla="*/ 2147483647 w 62"/>
              <a:gd name="T27" fmla="*/ 2147483647 h 43"/>
              <a:gd name="T28" fmla="*/ 2147483647 w 62"/>
              <a:gd name="T29" fmla="*/ 2147483647 h 43"/>
              <a:gd name="T30" fmla="*/ 2147483647 w 62"/>
              <a:gd name="T31" fmla="*/ 2147483647 h 43"/>
              <a:gd name="T32" fmla="*/ 2147483647 w 62"/>
              <a:gd name="T33" fmla="*/ 0 h 43"/>
              <a:gd name="T34" fmla="*/ 2147483647 w 62"/>
              <a:gd name="T35" fmla="*/ 0 h 43"/>
              <a:gd name="T36" fmla="*/ 2147483647 w 62"/>
              <a:gd name="T37" fmla="*/ 0 h 43"/>
              <a:gd name="T38" fmla="*/ 2147483647 w 62"/>
              <a:gd name="T39" fmla="*/ 2147483647 h 43"/>
              <a:gd name="T40" fmla="*/ 2147483647 w 62"/>
              <a:gd name="T41" fmla="*/ 2147483647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43"/>
              <a:gd name="T65" fmla="*/ 62 w 62"/>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43">
                <a:moveTo>
                  <a:pt x="1" y="4"/>
                </a:moveTo>
                <a:lnTo>
                  <a:pt x="0" y="6"/>
                </a:lnTo>
                <a:lnTo>
                  <a:pt x="2" y="11"/>
                </a:lnTo>
                <a:lnTo>
                  <a:pt x="9" y="15"/>
                </a:lnTo>
                <a:lnTo>
                  <a:pt x="18" y="21"/>
                </a:lnTo>
                <a:lnTo>
                  <a:pt x="23" y="25"/>
                </a:lnTo>
                <a:lnTo>
                  <a:pt x="26" y="29"/>
                </a:lnTo>
                <a:lnTo>
                  <a:pt x="30" y="35"/>
                </a:lnTo>
                <a:lnTo>
                  <a:pt x="37" y="39"/>
                </a:lnTo>
                <a:lnTo>
                  <a:pt x="45" y="43"/>
                </a:lnTo>
                <a:lnTo>
                  <a:pt x="52" y="43"/>
                </a:lnTo>
                <a:lnTo>
                  <a:pt x="62" y="42"/>
                </a:lnTo>
                <a:lnTo>
                  <a:pt x="58" y="23"/>
                </a:lnTo>
                <a:lnTo>
                  <a:pt x="56" y="13"/>
                </a:lnTo>
                <a:lnTo>
                  <a:pt x="54" y="7"/>
                </a:lnTo>
                <a:lnTo>
                  <a:pt x="50" y="2"/>
                </a:lnTo>
                <a:lnTo>
                  <a:pt x="39" y="0"/>
                </a:lnTo>
                <a:lnTo>
                  <a:pt x="22" y="0"/>
                </a:lnTo>
                <a:lnTo>
                  <a:pt x="10" y="0"/>
                </a:lnTo>
                <a:lnTo>
                  <a:pt x="2" y="1"/>
                </a:lnTo>
                <a:lnTo>
                  <a:pt x="1" y="4"/>
                </a:lnTo>
                <a:close/>
              </a:path>
            </a:pathLst>
          </a:custGeom>
          <a:solidFill>
            <a:srgbClr val="3399FF"/>
          </a:solidFill>
          <a:ln w="6350">
            <a:solidFill>
              <a:srgbClr val="003366"/>
            </a:solidFill>
            <a:round/>
            <a:headEnd/>
            <a:tailEnd/>
          </a:ln>
        </p:spPr>
        <p:txBody>
          <a:bodyPr/>
          <a:lstStyle/>
          <a:p>
            <a:endParaRPr lang="el-GR"/>
          </a:p>
        </p:txBody>
      </p:sp>
      <p:sp>
        <p:nvSpPr>
          <p:cNvPr id="25669" name="Freeform 388"/>
          <p:cNvSpPr>
            <a:spLocks/>
          </p:cNvSpPr>
          <p:nvPr/>
        </p:nvSpPr>
        <p:spPr bwMode="auto">
          <a:xfrm>
            <a:off x="3406775" y="5505450"/>
            <a:ext cx="19050" cy="36513"/>
          </a:xfrm>
          <a:custGeom>
            <a:avLst/>
            <a:gdLst>
              <a:gd name="T0" fmla="*/ 2147483647 w 30"/>
              <a:gd name="T1" fmla="*/ 2147483647 h 57"/>
              <a:gd name="T2" fmla="*/ 2147483647 w 30"/>
              <a:gd name="T3" fmla="*/ 0 h 57"/>
              <a:gd name="T4" fmla="*/ 2147483647 w 30"/>
              <a:gd name="T5" fmla="*/ 2147483647 h 57"/>
              <a:gd name="T6" fmla="*/ 2147483647 w 30"/>
              <a:gd name="T7" fmla="*/ 2147483647 h 57"/>
              <a:gd name="T8" fmla="*/ 2147483647 w 30"/>
              <a:gd name="T9" fmla="*/ 2147483647 h 57"/>
              <a:gd name="T10" fmla="*/ 2147483647 w 30"/>
              <a:gd name="T11" fmla="*/ 2147483647 h 57"/>
              <a:gd name="T12" fmla="*/ 2147483647 w 30"/>
              <a:gd name="T13" fmla="*/ 2147483647 h 57"/>
              <a:gd name="T14" fmla="*/ 2147483647 w 30"/>
              <a:gd name="T15" fmla="*/ 2147483647 h 57"/>
              <a:gd name="T16" fmla="*/ 0 w 30"/>
              <a:gd name="T17" fmla="*/ 2147483647 h 57"/>
              <a:gd name="T18" fmla="*/ 2147483647 w 30"/>
              <a:gd name="T19" fmla="*/ 2147483647 h 57"/>
              <a:gd name="T20" fmla="*/ 2147483647 w 30"/>
              <a:gd name="T21" fmla="*/ 2147483647 h 57"/>
              <a:gd name="T22" fmla="*/ 2147483647 w 30"/>
              <a:gd name="T23" fmla="*/ 2147483647 h 57"/>
              <a:gd name="T24" fmla="*/ 2147483647 w 30"/>
              <a:gd name="T25" fmla="*/ 2147483647 h 57"/>
              <a:gd name="T26" fmla="*/ 2147483647 w 30"/>
              <a:gd name="T27" fmla="*/ 2147483647 h 57"/>
              <a:gd name="T28" fmla="*/ 2147483647 w 30"/>
              <a:gd name="T29" fmla="*/ 2147483647 h 57"/>
              <a:gd name="T30" fmla="*/ 2147483647 w 30"/>
              <a:gd name="T31" fmla="*/ 2147483647 h 57"/>
              <a:gd name="T32" fmla="*/ 2147483647 w 30"/>
              <a:gd name="T33" fmla="*/ 2147483647 h 57"/>
              <a:gd name="T34" fmla="*/ 2147483647 w 30"/>
              <a:gd name="T35" fmla="*/ 2147483647 h 57"/>
              <a:gd name="T36" fmla="*/ 2147483647 w 30"/>
              <a:gd name="T37" fmla="*/ 2147483647 h 57"/>
              <a:gd name="T38" fmla="*/ 2147483647 w 30"/>
              <a:gd name="T39" fmla="*/ 2147483647 h 57"/>
              <a:gd name="T40" fmla="*/ 2147483647 w 30"/>
              <a:gd name="T41" fmla="*/ 2147483647 h 57"/>
              <a:gd name="T42" fmla="*/ 2147483647 w 30"/>
              <a:gd name="T43" fmla="*/ 2147483647 h 57"/>
              <a:gd name="T44" fmla="*/ 2147483647 w 30"/>
              <a:gd name="T45" fmla="*/ 2147483647 h 57"/>
              <a:gd name="T46" fmla="*/ 2147483647 w 30"/>
              <a:gd name="T47" fmla="*/ 2147483647 h 57"/>
              <a:gd name="T48" fmla="*/ 2147483647 w 30"/>
              <a:gd name="T49" fmla="*/ 2147483647 h 57"/>
              <a:gd name="T50" fmla="*/ 2147483647 w 30"/>
              <a:gd name="T51" fmla="*/ 2147483647 h 57"/>
              <a:gd name="T52" fmla="*/ 2147483647 w 30"/>
              <a:gd name="T53" fmla="*/ 2147483647 h 57"/>
              <a:gd name="T54" fmla="*/ 2147483647 w 30"/>
              <a:gd name="T55" fmla="*/ 2147483647 h 57"/>
              <a:gd name="T56" fmla="*/ 2147483647 w 30"/>
              <a:gd name="T57" fmla="*/ 2147483647 h 57"/>
              <a:gd name="T58" fmla="*/ 2147483647 w 30"/>
              <a:gd name="T59" fmla="*/ 2147483647 h 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
              <a:gd name="T91" fmla="*/ 0 h 57"/>
              <a:gd name="T92" fmla="*/ 30 w 30"/>
              <a:gd name="T93" fmla="*/ 57 h 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 h="57">
                <a:moveTo>
                  <a:pt x="30" y="17"/>
                </a:moveTo>
                <a:lnTo>
                  <a:pt x="25" y="0"/>
                </a:lnTo>
                <a:lnTo>
                  <a:pt x="21" y="4"/>
                </a:lnTo>
                <a:lnTo>
                  <a:pt x="18" y="5"/>
                </a:lnTo>
                <a:lnTo>
                  <a:pt x="15" y="4"/>
                </a:lnTo>
                <a:lnTo>
                  <a:pt x="14" y="4"/>
                </a:lnTo>
                <a:lnTo>
                  <a:pt x="5" y="3"/>
                </a:lnTo>
                <a:lnTo>
                  <a:pt x="1" y="4"/>
                </a:lnTo>
                <a:lnTo>
                  <a:pt x="0" y="8"/>
                </a:lnTo>
                <a:lnTo>
                  <a:pt x="5" y="17"/>
                </a:lnTo>
                <a:lnTo>
                  <a:pt x="6" y="20"/>
                </a:lnTo>
                <a:lnTo>
                  <a:pt x="9" y="24"/>
                </a:lnTo>
                <a:lnTo>
                  <a:pt x="10" y="26"/>
                </a:lnTo>
                <a:lnTo>
                  <a:pt x="13" y="30"/>
                </a:lnTo>
                <a:lnTo>
                  <a:pt x="12" y="36"/>
                </a:lnTo>
                <a:lnTo>
                  <a:pt x="10" y="36"/>
                </a:lnTo>
                <a:lnTo>
                  <a:pt x="10" y="37"/>
                </a:lnTo>
                <a:lnTo>
                  <a:pt x="10" y="40"/>
                </a:lnTo>
                <a:lnTo>
                  <a:pt x="4" y="45"/>
                </a:lnTo>
                <a:lnTo>
                  <a:pt x="6" y="54"/>
                </a:lnTo>
                <a:lnTo>
                  <a:pt x="14" y="55"/>
                </a:lnTo>
                <a:lnTo>
                  <a:pt x="22" y="57"/>
                </a:lnTo>
                <a:lnTo>
                  <a:pt x="23" y="54"/>
                </a:lnTo>
                <a:lnTo>
                  <a:pt x="26" y="53"/>
                </a:lnTo>
                <a:lnTo>
                  <a:pt x="26" y="50"/>
                </a:lnTo>
                <a:lnTo>
                  <a:pt x="26" y="49"/>
                </a:lnTo>
                <a:lnTo>
                  <a:pt x="27" y="49"/>
                </a:lnTo>
                <a:lnTo>
                  <a:pt x="29" y="46"/>
                </a:lnTo>
                <a:lnTo>
                  <a:pt x="29" y="26"/>
                </a:lnTo>
                <a:lnTo>
                  <a:pt x="30" y="17"/>
                </a:lnTo>
                <a:close/>
              </a:path>
            </a:pathLst>
          </a:custGeom>
          <a:solidFill>
            <a:srgbClr val="3399FF"/>
          </a:solidFill>
          <a:ln w="6350">
            <a:solidFill>
              <a:srgbClr val="003366"/>
            </a:solidFill>
            <a:round/>
            <a:headEnd/>
            <a:tailEnd/>
          </a:ln>
        </p:spPr>
        <p:txBody>
          <a:bodyPr/>
          <a:lstStyle/>
          <a:p>
            <a:endParaRPr lang="el-GR"/>
          </a:p>
        </p:txBody>
      </p:sp>
      <p:sp>
        <p:nvSpPr>
          <p:cNvPr id="25670" name="Freeform 389"/>
          <p:cNvSpPr>
            <a:spLocks/>
          </p:cNvSpPr>
          <p:nvPr/>
        </p:nvSpPr>
        <p:spPr bwMode="auto">
          <a:xfrm>
            <a:off x="3341688" y="5565775"/>
            <a:ext cx="17462" cy="19050"/>
          </a:xfrm>
          <a:custGeom>
            <a:avLst/>
            <a:gdLst>
              <a:gd name="T0" fmla="*/ 2147483647 w 29"/>
              <a:gd name="T1" fmla="*/ 2147483647 h 31"/>
              <a:gd name="T2" fmla="*/ 2147483647 w 29"/>
              <a:gd name="T3" fmla="*/ 2147483647 h 31"/>
              <a:gd name="T4" fmla="*/ 2147483647 w 29"/>
              <a:gd name="T5" fmla="*/ 2147483647 h 31"/>
              <a:gd name="T6" fmla="*/ 2147483647 w 29"/>
              <a:gd name="T7" fmla="*/ 2147483647 h 31"/>
              <a:gd name="T8" fmla="*/ 2147483647 w 29"/>
              <a:gd name="T9" fmla="*/ 0 h 31"/>
              <a:gd name="T10" fmla="*/ 2147483647 w 29"/>
              <a:gd name="T11" fmla="*/ 2147483647 h 31"/>
              <a:gd name="T12" fmla="*/ 0 w 29"/>
              <a:gd name="T13" fmla="*/ 2147483647 h 31"/>
              <a:gd name="T14" fmla="*/ 0 w 29"/>
              <a:gd name="T15" fmla="*/ 2147483647 h 31"/>
              <a:gd name="T16" fmla="*/ 2147483647 w 29"/>
              <a:gd name="T17" fmla="*/ 2147483647 h 31"/>
              <a:gd name="T18" fmla="*/ 2147483647 w 29"/>
              <a:gd name="T19" fmla="*/ 2147483647 h 31"/>
              <a:gd name="T20" fmla="*/ 2147483647 w 29"/>
              <a:gd name="T21" fmla="*/ 2147483647 h 31"/>
              <a:gd name="T22" fmla="*/ 2147483647 w 29"/>
              <a:gd name="T23" fmla="*/ 2147483647 h 31"/>
              <a:gd name="T24" fmla="*/ 2147483647 w 29"/>
              <a:gd name="T25" fmla="*/ 2147483647 h 31"/>
              <a:gd name="T26" fmla="*/ 2147483647 w 29"/>
              <a:gd name="T27" fmla="*/ 2147483647 h 31"/>
              <a:gd name="T28" fmla="*/ 2147483647 w 29"/>
              <a:gd name="T29" fmla="*/ 2147483647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31"/>
              <a:gd name="T47" fmla="*/ 29 w 29"/>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31">
                <a:moveTo>
                  <a:pt x="28" y="27"/>
                </a:moveTo>
                <a:lnTo>
                  <a:pt x="29" y="15"/>
                </a:lnTo>
                <a:lnTo>
                  <a:pt x="28" y="8"/>
                </a:lnTo>
                <a:lnTo>
                  <a:pt x="23" y="2"/>
                </a:lnTo>
                <a:lnTo>
                  <a:pt x="15" y="0"/>
                </a:lnTo>
                <a:lnTo>
                  <a:pt x="3" y="2"/>
                </a:lnTo>
                <a:lnTo>
                  <a:pt x="0" y="4"/>
                </a:lnTo>
                <a:lnTo>
                  <a:pt x="0" y="8"/>
                </a:lnTo>
                <a:lnTo>
                  <a:pt x="3" y="16"/>
                </a:lnTo>
                <a:lnTo>
                  <a:pt x="4" y="19"/>
                </a:lnTo>
                <a:lnTo>
                  <a:pt x="8" y="23"/>
                </a:lnTo>
                <a:lnTo>
                  <a:pt x="19" y="31"/>
                </a:lnTo>
                <a:lnTo>
                  <a:pt x="24" y="31"/>
                </a:lnTo>
                <a:lnTo>
                  <a:pt x="25" y="28"/>
                </a:lnTo>
                <a:lnTo>
                  <a:pt x="28" y="27"/>
                </a:lnTo>
                <a:close/>
              </a:path>
            </a:pathLst>
          </a:custGeom>
          <a:solidFill>
            <a:srgbClr val="009EC6"/>
          </a:solidFill>
          <a:ln w="6350">
            <a:solidFill>
              <a:srgbClr val="003366"/>
            </a:solidFill>
            <a:round/>
            <a:headEnd/>
            <a:tailEnd/>
          </a:ln>
        </p:spPr>
        <p:txBody>
          <a:bodyPr/>
          <a:lstStyle/>
          <a:p>
            <a:endParaRPr lang="el-GR"/>
          </a:p>
        </p:txBody>
      </p:sp>
      <p:sp>
        <p:nvSpPr>
          <p:cNvPr id="25671" name="Freeform 390"/>
          <p:cNvSpPr>
            <a:spLocks/>
          </p:cNvSpPr>
          <p:nvPr/>
        </p:nvSpPr>
        <p:spPr bwMode="auto">
          <a:xfrm>
            <a:off x="3341688" y="5565775"/>
            <a:ext cx="17462" cy="19050"/>
          </a:xfrm>
          <a:custGeom>
            <a:avLst/>
            <a:gdLst>
              <a:gd name="T0" fmla="*/ 2147483647 w 29"/>
              <a:gd name="T1" fmla="*/ 2147483647 h 31"/>
              <a:gd name="T2" fmla="*/ 2147483647 w 29"/>
              <a:gd name="T3" fmla="*/ 2147483647 h 31"/>
              <a:gd name="T4" fmla="*/ 2147483647 w 29"/>
              <a:gd name="T5" fmla="*/ 2147483647 h 31"/>
              <a:gd name="T6" fmla="*/ 2147483647 w 29"/>
              <a:gd name="T7" fmla="*/ 2147483647 h 31"/>
              <a:gd name="T8" fmla="*/ 2147483647 w 29"/>
              <a:gd name="T9" fmla="*/ 2147483647 h 31"/>
              <a:gd name="T10" fmla="*/ 2147483647 w 29"/>
              <a:gd name="T11" fmla="*/ 2147483647 h 31"/>
              <a:gd name="T12" fmla="*/ 2147483647 w 29"/>
              <a:gd name="T13" fmla="*/ 2147483647 h 31"/>
              <a:gd name="T14" fmla="*/ 0 w 29"/>
              <a:gd name="T15" fmla="*/ 2147483647 h 31"/>
              <a:gd name="T16" fmla="*/ 0 w 29"/>
              <a:gd name="T17" fmla="*/ 2147483647 h 31"/>
              <a:gd name="T18" fmla="*/ 2147483647 w 29"/>
              <a:gd name="T19" fmla="*/ 2147483647 h 31"/>
              <a:gd name="T20" fmla="*/ 2147483647 w 29"/>
              <a:gd name="T21" fmla="*/ 0 h 31"/>
              <a:gd name="T22" fmla="*/ 2147483647 w 29"/>
              <a:gd name="T23" fmla="*/ 2147483647 h 31"/>
              <a:gd name="T24" fmla="*/ 2147483647 w 29"/>
              <a:gd name="T25" fmla="*/ 2147483647 h 31"/>
              <a:gd name="T26" fmla="*/ 2147483647 w 29"/>
              <a:gd name="T27" fmla="*/ 2147483647 h 31"/>
              <a:gd name="T28" fmla="*/ 2147483647 w 29"/>
              <a:gd name="T29" fmla="*/ 2147483647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31"/>
              <a:gd name="T47" fmla="*/ 29 w 29"/>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31">
                <a:moveTo>
                  <a:pt x="28" y="27"/>
                </a:moveTo>
                <a:lnTo>
                  <a:pt x="25" y="28"/>
                </a:lnTo>
                <a:lnTo>
                  <a:pt x="24" y="31"/>
                </a:lnTo>
                <a:lnTo>
                  <a:pt x="19" y="31"/>
                </a:lnTo>
                <a:lnTo>
                  <a:pt x="8" y="23"/>
                </a:lnTo>
                <a:lnTo>
                  <a:pt x="4" y="19"/>
                </a:lnTo>
                <a:lnTo>
                  <a:pt x="3" y="16"/>
                </a:lnTo>
                <a:lnTo>
                  <a:pt x="0" y="8"/>
                </a:lnTo>
                <a:lnTo>
                  <a:pt x="0" y="4"/>
                </a:lnTo>
                <a:lnTo>
                  <a:pt x="3" y="2"/>
                </a:lnTo>
                <a:lnTo>
                  <a:pt x="15" y="0"/>
                </a:lnTo>
                <a:lnTo>
                  <a:pt x="23" y="2"/>
                </a:lnTo>
                <a:lnTo>
                  <a:pt x="28" y="8"/>
                </a:lnTo>
                <a:lnTo>
                  <a:pt x="29" y="15"/>
                </a:lnTo>
                <a:lnTo>
                  <a:pt x="28" y="27"/>
                </a:lnTo>
              </a:path>
            </a:pathLst>
          </a:custGeom>
          <a:solidFill>
            <a:srgbClr val="3399FF"/>
          </a:solidFill>
          <a:ln w="6350">
            <a:solidFill>
              <a:srgbClr val="003366"/>
            </a:solidFill>
            <a:round/>
            <a:headEnd/>
            <a:tailEnd/>
          </a:ln>
        </p:spPr>
        <p:txBody>
          <a:bodyPr/>
          <a:lstStyle/>
          <a:p>
            <a:endParaRPr lang="el-GR"/>
          </a:p>
        </p:txBody>
      </p:sp>
      <p:sp>
        <p:nvSpPr>
          <p:cNvPr id="25672" name="Freeform 391"/>
          <p:cNvSpPr>
            <a:spLocks/>
          </p:cNvSpPr>
          <p:nvPr/>
        </p:nvSpPr>
        <p:spPr bwMode="auto">
          <a:xfrm>
            <a:off x="3367088" y="5591175"/>
            <a:ext cx="17462" cy="12700"/>
          </a:xfrm>
          <a:custGeom>
            <a:avLst/>
            <a:gdLst>
              <a:gd name="T0" fmla="*/ 2147483647 w 27"/>
              <a:gd name="T1" fmla="*/ 2147483647 h 20"/>
              <a:gd name="T2" fmla="*/ 2147483647 w 27"/>
              <a:gd name="T3" fmla="*/ 2147483647 h 20"/>
              <a:gd name="T4" fmla="*/ 2147483647 w 27"/>
              <a:gd name="T5" fmla="*/ 2147483647 h 20"/>
              <a:gd name="T6" fmla="*/ 2147483647 w 27"/>
              <a:gd name="T7" fmla="*/ 2147483647 h 20"/>
              <a:gd name="T8" fmla="*/ 0 w 27"/>
              <a:gd name="T9" fmla="*/ 0 h 20"/>
              <a:gd name="T10" fmla="*/ 2147483647 w 27"/>
              <a:gd name="T11" fmla="*/ 2147483647 h 20"/>
              <a:gd name="T12" fmla="*/ 2147483647 w 27"/>
              <a:gd name="T13" fmla="*/ 2147483647 h 20"/>
              <a:gd name="T14" fmla="*/ 2147483647 w 27"/>
              <a:gd name="T15" fmla="*/ 2147483647 h 20"/>
              <a:gd name="T16" fmla="*/ 2147483647 w 27"/>
              <a:gd name="T17" fmla="*/ 214748364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0"/>
              <a:gd name="T29" fmla="*/ 27 w 2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0">
                <a:moveTo>
                  <a:pt x="27" y="17"/>
                </a:moveTo>
                <a:lnTo>
                  <a:pt x="27" y="12"/>
                </a:lnTo>
                <a:lnTo>
                  <a:pt x="24" y="7"/>
                </a:lnTo>
                <a:lnTo>
                  <a:pt x="13" y="3"/>
                </a:lnTo>
                <a:lnTo>
                  <a:pt x="0" y="0"/>
                </a:lnTo>
                <a:lnTo>
                  <a:pt x="8" y="11"/>
                </a:lnTo>
                <a:lnTo>
                  <a:pt x="16" y="17"/>
                </a:lnTo>
                <a:lnTo>
                  <a:pt x="21" y="20"/>
                </a:lnTo>
                <a:lnTo>
                  <a:pt x="27" y="17"/>
                </a:lnTo>
                <a:close/>
              </a:path>
            </a:pathLst>
          </a:custGeom>
          <a:solidFill>
            <a:srgbClr val="009EC6"/>
          </a:solidFill>
          <a:ln w="6350">
            <a:solidFill>
              <a:srgbClr val="003366"/>
            </a:solidFill>
            <a:round/>
            <a:headEnd/>
            <a:tailEnd/>
          </a:ln>
        </p:spPr>
        <p:txBody>
          <a:bodyPr/>
          <a:lstStyle/>
          <a:p>
            <a:endParaRPr lang="el-GR"/>
          </a:p>
        </p:txBody>
      </p:sp>
      <p:sp>
        <p:nvSpPr>
          <p:cNvPr id="25673" name="Freeform 392"/>
          <p:cNvSpPr>
            <a:spLocks/>
          </p:cNvSpPr>
          <p:nvPr/>
        </p:nvSpPr>
        <p:spPr bwMode="auto">
          <a:xfrm>
            <a:off x="3411538" y="5592763"/>
            <a:ext cx="23812" cy="11112"/>
          </a:xfrm>
          <a:custGeom>
            <a:avLst/>
            <a:gdLst>
              <a:gd name="T0" fmla="*/ 2147483647 w 37"/>
              <a:gd name="T1" fmla="*/ 2147483647 h 18"/>
              <a:gd name="T2" fmla="*/ 2147483647 w 37"/>
              <a:gd name="T3" fmla="*/ 2147483647 h 18"/>
              <a:gd name="T4" fmla="*/ 2147483647 w 37"/>
              <a:gd name="T5" fmla="*/ 2147483647 h 18"/>
              <a:gd name="T6" fmla="*/ 2147483647 w 37"/>
              <a:gd name="T7" fmla="*/ 2147483647 h 18"/>
              <a:gd name="T8" fmla="*/ 2147483647 w 37"/>
              <a:gd name="T9" fmla="*/ 2147483647 h 18"/>
              <a:gd name="T10" fmla="*/ 2147483647 w 37"/>
              <a:gd name="T11" fmla="*/ 2147483647 h 18"/>
              <a:gd name="T12" fmla="*/ 2147483647 w 37"/>
              <a:gd name="T13" fmla="*/ 2147483647 h 18"/>
              <a:gd name="T14" fmla="*/ 2147483647 w 37"/>
              <a:gd name="T15" fmla="*/ 2147483647 h 18"/>
              <a:gd name="T16" fmla="*/ 2147483647 w 37"/>
              <a:gd name="T17" fmla="*/ 2147483647 h 18"/>
              <a:gd name="T18" fmla="*/ 2147483647 w 37"/>
              <a:gd name="T19" fmla="*/ 0 h 18"/>
              <a:gd name="T20" fmla="*/ 2147483647 w 37"/>
              <a:gd name="T21" fmla="*/ 2147483647 h 18"/>
              <a:gd name="T22" fmla="*/ 2147483647 w 37"/>
              <a:gd name="T23" fmla="*/ 2147483647 h 18"/>
              <a:gd name="T24" fmla="*/ 0 w 37"/>
              <a:gd name="T25" fmla="*/ 2147483647 h 18"/>
              <a:gd name="T26" fmla="*/ 2147483647 w 37"/>
              <a:gd name="T27" fmla="*/ 2147483647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18"/>
              <a:gd name="T44" fmla="*/ 37 w 37"/>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18">
                <a:moveTo>
                  <a:pt x="1" y="10"/>
                </a:moveTo>
                <a:lnTo>
                  <a:pt x="4" y="14"/>
                </a:lnTo>
                <a:lnTo>
                  <a:pt x="7" y="18"/>
                </a:lnTo>
                <a:lnTo>
                  <a:pt x="13" y="18"/>
                </a:lnTo>
                <a:lnTo>
                  <a:pt x="21" y="17"/>
                </a:lnTo>
                <a:lnTo>
                  <a:pt x="27" y="10"/>
                </a:lnTo>
                <a:lnTo>
                  <a:pt x="33" y="6"/>
                </a:lnTo>
                <a:lnTo>
                  <a:pt x="35" y="3"/>
                </a:lnTo>
                <a:lnTo>
                  <a:pt x="37" y="3"/>
                </a:lnTo>
                <a:lnTo>
                  <a:pt x="27" y="0"/>
                </a:lnTo>
                <a:lnTo>
                  <a:pt x="15" y="1"/>
                </a:lnTo>
                <a:lnTo>
                  <a:pt x="4" y="3"/>
                </a:lnTo>
                <a:lnTo>
                  <a:pt x="0" y="6"/>
                </a:lnTo>
                <a:lnTo>
                  <a:pt x="1" y="10"/>
                </a:lnTo>
                <a:close/>
              </a:path>
            </a:pathLst>
          </a:custGeom>
          <a:solidFill>
            <a:srgbClr val="009EC6"/>
          </a:solidFill>
          <a:ln w="6350">
            <a:solidFill>
              <a:srgbClr val="003366"/>
            </a:solidFill>
            <a:round/>
            <a:headEnd/>
            <a:tailEnd/>
          </a:ln>
        </p:spPr>
        <p:txBody>
          <a:bodyPr/>
          <a:lstStyle/>
          <a:p>
            <a:endParaRPr lang="el-GR"/>
          </a:p>
        </p:txBody>
      </p:sp>
      <p:sp>
        <p:nvSpPr>
          <p:cNvPr id="25674" name="Freeform 393"/>
          <p:cNvSpPr>
            <a:spLocks/>
          </p:cNvSpPr>
          <p:nvPr/>
        </p:nvSpPr>
        <p:spPr bwMode="auto">
          <a:xfrm>
            <a:off x="3411538" y="5592763"/>
            <a:ext cx="23812" cy="11112"/>
          </a:xfrm>
          <a:custGeom>
            <a:avLst/>
            <a:gdLst>
              <a:gd name="T0" fmla="*/ 2147483647 w 37"/>
              <a:gd name="T1" fmla="*/ 2147483647 h 18"/>
              <a:gd name="T2" fmla="*/ 2147483647 w 37"/>
              <a:gd name="T3" fmla="*/ 2147483647 h 18"/>
              <a:gd name="T4" fmla="*/ 2147483647 w 37"/>
              <a:gd name="T5" fmla="*/ 2147483647 h 18"/>
              <a:gd name="T6" fmla="*/ 2147483647 w 37"/>
              <a:gd name="T7" fmla="*/ 2147483647 h 18"/>
              <a:gd name="T8" fmla="*/ 2147483647 w 37"/>
              <a:gd name="T9" fmla="*/ 2147483647 h 18"/>
              <a:gd name="T10" fmla="*/ 2147483647 w 37"/>
              <a:gd name="T11" fmla="*/ 0 h 18"/>
              <a:gd name="T12" fmla="*/ 2147483647 w 37"/>
              <a:gd name="T13" fmla="*/ 2147483647 h 18"/>
              <a:gd name="T14" fmla="*/ 2147483647 w 37"/>
              <a:gd name="T15" fmla="*/ 2147483647 h 18"/>
              <a:gd name="T16" fmla="*/ 0 w 37"/>
              <a:gd name="T17" fmla="*/ 2147483647 h 18"/>
              <a:gd name="T18" fmla="*/ 2147483647 w 37"/>
              <a:gd name="T19" fmla="*/ 2147483647 h 18"/>
              <a:gd name="T20" fmla="*/ 2147483647 w 37"/>
              <a:gd name="T21" fmla="*/ 2147483647 h 18"/>
              <a:gd name="T22" fmla="*/ 2147483647 w 37"/>
              <a:gd name="T23" fmla="*/ 2147483647 h 18"/>
              <a:gd name="T24" fmla="*/ 2147483647 w 37"/>
              <a:gd name="T25" fmla="*/ 2147483647 h 18"/>
              <a:gd name="T26" fmla="*/ 2147483647 w 37"/>
              <a:gd name="T27" fmla="*/ 2147483647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18"/>
              <a:gd name="T44" fmla="*/ 37 w 37"/>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18">
                <a:moveTo>
                  <a:pt x="21" y="17"/>
                </a:moveTo>
                <a:lnTo>
                  <a:pt x="27" y="10"/>
                </a:lnTo>
                <a:lnTo>
                  <a:pt x="33" y="6"/>
                </a:lnTo>
                <a:lnTo>
                  <a:pt x="35" y="3"/>
                </a:lnTo>
                <a:lnTo>
                  <a:pt x="37" y="3"/>
                </a:lnTo>
                <a:lnTo>
                  <a:pt x="27" y="0"/>
                </a:lnTo>
                <a:lnTo>
                  <a:pt x="15" y="1"/>
                </a:lnTo>
                <a:lnTo>
                  <a:pt x="4" y="3"/>
                </a:lnTo>
                <a:lnTo>
                  <a:pt x="0" y="6"/>
                </a:lnTo>
                <a:lnTo>
                  <a:pt x="1" y="10"/>
                </a:lnTo>
                <a:lnTo>
                  <a:pt x="4" y="14"/>
                </a:lnTo>
                <a:lnTo>
                  <a:pt x="7" y="18"/>
                </a:lnTo>
                <a:lnTo>
                  <a:pt x="13" y="18"/>
                </a:lnTo>
                <a:lnTo>
                  <a:pt x="21" y="17"/>
                </a:lnTo>
              </a:path>
            </a:pathLst>
          </a:custGeom>
          <a:solidFill>
            <a:srgbClr val="3399FF"/>
          </a:solidFill>
          <a:ln w="6350">
            <a:solidFill>
              <a:srgbClr val="003366"/>
            </a:solidFill>
            <a:round/>
            <a:headEnd/>
            <a:tailEnd/>
          </a:ln>
        </p:spPr>
        <p:txBody>
          <a:bodyPr/>
          <a:lstStyle/>
          <a:p>
            <a:endParaRPr lang="el-GR"/>
          </a:p>
        </p:txBody>
      </p:sp>
      <p:sp>
        <p:nvSpPr>
          <p:cNvPr id="25675" name="Freeform 394"/>
          <p:cNvSpPr>
            <a:spLocks/>
          </p:cNvSpPr>
          <p:nvPr/>
        </p:nvSpPr>
        <p:spPr bwMode="auto">
          <a:xfrm>
            <a:off x="3449638" y="5583238"/>
            <a:ext cx="14287" cy="17462"/>
          </a:xfrm>
          <a:custGeom>
            <a:avLst/>
            <a:gdLst>
              <a:gd name="T0" fmla="*/ 2147483647 w 24"/>
              <a:gd name="T1" fmla="*/ 2147483647 h 28"/>
              <a:gd name="T2" fmla="*/ 2147483647 w 24"/>
              <a:gd name="T3" fmla="*/ 2147483647 h 28"/>
              <a:gd name="T4" fmla="*/ 2147483647 w 24"/>
              <a:gd name="T5" fmla="*/ 2147483647 h 28"/>
              <a:gd name="T6" fmla="*/ 2147483647 w 24"/>
              <a:gd name="T7" fmla="*/ 2147483647 h 28"/>
              <a:gd name="T8" fmla="*/ 2147483647 w 24"/>
              <a:gd name="T9" fmla="*/ 2147483647 h 28"/>
              <a:gd name="T10" fmla="*/ 2147483647 w 24"/>
              <a:gd name="T11" fmla="*/ 0 h 28"/>
              <a:gd name="T12" fmla="*/ 2147483647 w 24"/>
              <a:gd name="T13" fmla="*/ 2147483647 h 28"/>
              <a:gd name="T14" fmla="*/ 0 w 24"/>
              <a:gd name="T15" fmla="*/ 2147483647 h 28"/>
              <a:gd name="T16" fmla="*/ 2147483647 w 24"/>
              <a:gd name="T17" fmla="*/ 2147483647 h 28"/>
              <a:gd name="T18" fmla="*/ 2147483647 w 24"/>
              <a:gd name="T19" fmla="*/ 2147483647 h 28"/>
              <a:gd name="T20" fmla="*/ 2147483647 w 24"/>
              <a:gd name="T21" fmla="*/ 2147483647 h 28"/>
              <a:gd name="T22" fmla="*/ 2147483647 w 24"/>
              <a:gd name="T23" fmla="*/ 2147483647 h 28"/>
              <a:gd name="T24" fmla="*/ 2147483647 w 24"/>
              <a:gd name="T25" fmla="*/ 214748364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8"/>
              <a:gd name="T41" fmla="*/ 24 w 24"/>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8">
                <a:moveTo>
                  <a:pt x="21" y="25"/>
                </a:moveTo>
                <a:lnTo>
                  <a:pt x="24" y="14"/>
                </a:lnTo>
                <a:lnTo>
                  <a:pt x="22" y="8"/>
                </a:lnTo>
                <a:lnTo>
                  <a:pt x="22" y="6"/>
                </a:lnTo>
                <a:lnTo>
                  <a:pt x="14" y="2"/>
                </a:lnTo>
                <a:lnTo>
                  <a:pt x="9" y="0"/>
                </a:lnTo>
                <a:lnTo>
                  <a:pt x="4" y="2"/>
                </a:lnTo>
                <a:lnTo>
                  <a:pt x="0" y="7"/>
                </a:lnTo>
                <a:lnTo>
                  <a:pt x="1" y="14"/>
                </a:lnTo>
                <a:lnTo>
                  <a:pt x="5" y="20"/>
                </a:lnTo>
                <a:lnTo>
                  <a:pt x="13" y="28"/>
                </a:lnTo>
                <a:lnTo>
                  <a:pt x="16" y="28"/>
                </a:lnTo>
                <a:lnTo>
                  <a:pt x="21" y="25"/>
                </a:lnTo>
                <a:close/>
              </a:path>
            </a:pathLst>
          </a:custGeom>
          <a:solidFill>
            <a:srgbClr val="B6C14B"/>
          </a:solidFill>
          <a:ln w="6350">
            <a:solidFill>
              <a:srgbClr val="003366"/>
            </a:solidFill>
            <a:round/>
            <a:headEnd/>
            <a:tailEnd/>
          </a:ln>
        </p:spPr>
        <p:txBody>
          <a:bodyPr/>
          <a:lstStyle/>
          <a:p>
            <a:endParaRPr lang="el-GR"/>
          </a:p>
        </p:txBody>
      </p:sp>
      <p:sp>
        <p:nvSpPr>
          <p:cNvPr id="25676" name="Freeform 395"/>
          <p:cNvSpPr>
            <a:spLocks/>
          </p:cNvSpPr>
          <p:nvPr/>
        </p:nvSpPr>
        <p:spPr bwMode="auto">
          <a:xfrm>
            <a:off x="3449638" y="5583238"/>
            <a:ext cx="14287" cy="17462"/>
          </a:xfrm>
          <a:custGeom>
            <a:avLst/>
            <a:gdLst>
              <a:gd name="T0" fmla="*/ 2147483647 w 24"/>
              <a:gd name="T1" fmla="*/ 2147483647 h 28"/>
              <a:gd name="T2" fmla="*/ 2147483647 w 24"/>
              <a:gd name="T3" fmla="*/ 2147483647 h 28"/>
              <a:gd name="T4" fmla="*/ 2147483647 w 24"/>
              <a:gd name="T5" fmla="*/ 2147483647 h 28"/>
              <a:gd name="T6" fmla="*/ 2147483647 w 24"/>
              <a:gd name="T7" fmla="*/ 2147483647 h 28"/>
              <a:gd name="T8" fmla="*/ 2147483647 w 24"/>
              <a:gd name="T9" fmla="*/ 2147483647 h 28"/>
              <a:gd name="T10" fmla="*/ 0 w 24"/>
              <a:gd name="T11" fmla="*/ 2147483647 h 28"/>
              <a:gd name="T12" fmla="*/ 2147483647 w 24"/>
              <a:gd name="T13" fmla="*/ 2147483647 h 28"/>
              <a:gd name="T14" fmla="*/ 2147483647 w 24"/>
              <a:gd name="T15" fmla="*/ 0 h 28"/>
              <a:gd name="T16" fmla="*/ 2147483647 w 24"/>
              <a:gd name="T17" fmla="*/ 2147483647 h 28"/>
              <a:gd name="T18" fmla="*/ 2147483647 w 24"/>
              <a:gd name="T19" fmla="*/ 2147483647 h 28"/>
              <a:gd name="T20" fmla="*/ 2147483647 w 24"/>
              <a:gd name="T21" fmla="*/ 2147483647 h 28"/>
              <a:gd name="T22" fmla="*/ 2147483647 w 24"/>
              <a:gd name="T23" fmla="*/ 2147483647 h 28"/>
              <a:gd name="T24" fmla="*/ 2147483647 w 24"/>
              <a:gd name="T25" fmla="*/ 214748364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8"/>
              <a:gd name="T41" fmla="*/ 24 w 24"/>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8">
                <a:moveTo>
                  <a:pt x="21" y="25"/>
                </a:moveTo>
                <a:lnTo>
                  <a:pt x="16" y="28"/>
                </a:lnTo>
                <a:lnTo>
                  <a:pt x="13" y="28"/>
                </a:lnTo>
                <a:lnTo>
                  <a:pt x="5" y="20"/>
                </a:lnTo>
                <a:lnTo>
                  <a:pt x="1" y="14"/>
                </a:lnTo>
                <a:lnTo>
                  <a:pt x="0" y="7"/>
                </a:lnTo>
                <a:lnTo>
                  <a:pt x="4" y="2"/>
                </a:lnTo>
                <a:lnTo>
                  <a:pt x="9" y="0"/>
                </a:lnTo>
                <a:lnTo>
                  <a:pt x="14" y="2"/>
                </a:lnTo>
                <a:lnTo>
                  <a:pt x="22" y="6"/>
                </a:lnTo>
                <a:lnTo>
                  <a:pt x="22" y="8"/>
                </a:lnTo>
                <a:lnTo>
                  <a:pt x="24" y="14"/>
                </a:lnTo>
                <a:lnTo>
                  <a:pt x="21" y="25"/>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77" name="Freeform 396"/>
          <p:cNvSpPr>
            <a:spLocks/>
          </p:cNvSpPr>
          <p:nvPr/>
        </p:nvSpPr>
        <p:spPr bwMode="auto">
          <a:xfrm>
            <a:off x="2986088" y="5416550"/>
            <a:ext cx="34925" cy="44450"/>
          </a:xfrm>
          <a:custGeom>
            <a:avLst/>
            <a:gdLst>
              <a:gd name="T0" fmla="*/ 2147483647 w 55"/>
              <a:gd name="T1" fmla="*/ 2147483647 h 71"/>
              <a:gd name="T2" fmla="*/ 2147483647 w 55"/>
              <a:gd name="T3" fmla="*/ 2147483647 h 71"/>
              <a:gd name="T4" fmla="*/ 2147483647 w 55"/>
              <a:gd name="T5" fmla="*/ 2147483647 h 71"/>
              <a:gd name="T6" fmla="*/ 2147483647 w 55"/>
              <a:gd name="T7" fmla="*/ 2147483647 h 71"/>
              <a:gd name="T8" fmla="*/ 2147483647 w 55"/>
              <a:gd name="T9" fmla="*/ 2147483647 h 71"/>
              <a:gd name="T10" fmla="*/ 2147483647 w 55"/>
              <a:gd name="T11" fmla="*/ 2147483647 h 71"/>
              <a:gd name="T12" fmla="*/ 2147483647 w 55"/>
              <a:gd name="T13" fmla="*/ 2147483647 h 71"/>
              <a:gd name="T14" fmla="*/ 2147483647 w 55"/>
              <a:gd name="T15" fmla="*/ 2147483647 h 71"/>
              <a:gd name="T16" fmla="*/ 2147483647 w 55"/>
              <a:gd name="T17" fmla="*/ 2147483647 h 71"/>
              <a:gd name="T18" fmla="*/ 2147483647 w 55"/>
              <a:gd name="T19" fmla="*/ 2147483647 h 71"/>
              <a:gd name="T20" fmla="*/ 2147483647 w 55"/>
              <a:gd name="T21" fmla="*/ 2147483647 h 71"/>
              <a:gd name="T22" fmla="*/ 2147483647 w 55"/>
              <a:gd name="T23" fmla="*/ 2147483647 h 71"/>
              <a:gd name="T24" fmla="*/ 2147483647 w 55"/>
              <a:gd name="T25" fmla="*/ 2147483647 h 71"/>
              <a:gd name="T26" fmla="*/ 2147483647 w 55"/>
              <a:gd name="T27" fmla="*/ 0 h 71"/>
              <a:gd name="T28" fmla="*/ 2147483647 w 55"/>
              <a:gd name="T29" fmla="*/ 2147483647 h 71"/>
              <a:gd name="T30" fmla="*/ 2147483647 w 55"/>
              <a:gd name="T31" fmla="*/ 2147483647 h 71"/>
              <a:gd name="T32" fmla="*/ 0 w 55"/>
              <a:gd name="T33" fmla="*/ 2147483647 h 71"/>
              <a:gd name="T34" fmla="*/ 2147483647 w 55"/>
              <a:gd name="T35" fmla="*/ 2147483647 h 71"/>
              <a:gd name="T36" fmla="*/ 2147483647 w 55"/>
              <a:gd name="T37" fmla="*/ 2147483647 h 71"/>
              <a:gd name="T38" fmla="*/ 2147483647 w 55"/>
              <a:gd name="T39" fmla="*/ 2147483647 h 71"/>
              <a:gd name="T40" fmla="*/ 2147483647 w 55"/>
              <a:gd name="T41" fmla="*/ 2147483647 h 71"/>
              <a:gd name="T42" fmla="*/ 2147483647 w 55"/>
              <a:gd name="T43" fmla="*/ 2147483647 h 71"/>
              <a:gd name="T44" fmla="*/ 2147483647 w 55"/>
              <a:gd name="T45" fmla="*/ 2147483647 h 71"/>
              <a:gd name="T46" fmla="*/ 2147483647 w 55"/>
              <a:gd name="T47" fmla="*/ 2147483647 h 71"/>
              <a:gd name="T48" fmla="*/ 2147483647 w 55"/>
              <a:gd name="T49" fmla="*/ 2147483647 h 71"/>
              <a:gd name="T50" fmla="*/ 2147483647 w 55"/>
              <a:gd name="T51" fmla="*/ 2147483647 h 71"/>
              <a:gd name="T52" fmla="*/ 2147483647 w 55"/>
              <a:gd name="T53" fmla="*/ 2147483647 h 71"/>
              <a:gd name="T54" fmla="*/ 2147483647 w 55"/>
              <a:gd name="T55" fmla="*/ 2147483647 h 71"/>
              <a:gd name="T56" fmla="*/ 2147483647 w 55"/>
              <a:gd name="T57" fmla="*/ 2147483647 h 71"/>
              <a:gd name="T58" fmla="*/ 2147483647 w 55"/>
              <a:gd name="T59" fmla="*/ 2147483647 h 71"/>
              <a:gd name="T60" fmla="*/ 2147483647 w 55"/>
              <a:gd name="T61" fmla="*/ 2147483647 h 71"/>
              <a:gd name="T62" fmla="*/ 2147483647 w 55"/>
              <a:gd name="T63" fmla="*/ 2147483647 h 71"/>
              <a:gd name="T64" fmla="*/ 2147483647 w 55"/>
              <a:gd name="T65" fmla="*/ 2147483647 h 71"/>
              <a:gd name="T66" fmla="*/ 2147483647 w 55"/>
              <a:gd name="T67" fmla="*/ 2147483647 h 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71"/>
              <a:gd name="T104" fmla="*/ 55 w 55"/>
              <a:gd name="T105" fmla="*/ 71 h 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71">
                <a:moveTo>
                  <a:pt x="45" y="45"/>
                </a:moveTo>
                <a:lnTo>
                  <a:pt x="36" y="40"/>
                </a:lnTo>
                <a:lnTo>
                  <a:pt x="32" y="34"/>
                </a:lnTo>
                <a:lnTo>
                  <a:pt x="30" y="29"/>
                </a:lnTo>
                <a:lnTo>
                  <a:pt x="31" y="26"/>
                </a:lnTo>
                <a:lnTo>
                  <a:pt x="37" y="24"/>
                </a:lnTo>
                <a:lnTo>
                  <a:pt x="43" y="22"/>
                </a:lnTo>
                <a:lnTo>
                  <a:pt x="47" y="18"/>
                </a:lnTo>
                <a:lnTo>
                  <a:pt x="49" y="16"/>
                </a:lnTo>
                <a:lnTo>
                  <a:pt x="51" y="13"/>
                </a:lnTo>
                <a:lnTo>
                  <a:pt x="51" y="11"/>
                </a:lnTo>
                <a:lnTo>
                  <a:pt x="45" y="7"/>
                </a:lnTo>
                <a:lnTo>
                  <a:pt x="35" y="4"/>
                </a:lnTo>
                <a:lnTo>
                  <a:pt x="20" y="0"/>
                </a:lnTo>
                <a:lnTo>
                  <a:pt x="8" y="4"/>
                </a:lnTo>
                <a:lnTo>
                  <a:pt x="2" y="12"/>
                </a:lnTo>
                <a:lnTo>
                  <a:pt x="0" y="22"/>
                </a:lnTo>
                <a:lnTo>
                  <a:pt x="2" y="32"/>
                </a:lnTo>
                <a:lnTo>
                  <a:pt x="8" y="44"/>
                </a:lnTo>
                <a:lnTo>
                  <a:pt x="14" y="53"/>
                </a:lnTo>
                <a:lnTo>
                  <a:pt x="22" y="61"/>
                </a:lnTo>
                <a:lnTo>
                  <a:pt x="27" y="66"/>
                </a:lnTo>
                <a:lnTo>
                  <a:pt x="30" y="67"/>
                </a:lnTo>
                <a:lnTo>
                  <a:pt x="34" y="70"/>
                </a:lnTo>
                <a:lnTo>
                  <a:pt x="39" y="71"/>
                </a:lnTo>
                <a:lnTo>
                  <a:pt x="44" y="71"/>
                </a:lnTo>
                <a:lnTo>
                  <a:pt x="44" y="70"/>
                </a:lnTo>
                <a:lnTo>
                  <a:pt x="45" y="70"/>
                </a:lnTo>
                <a:lnTo>
                  <a:pt x="48" y="70"/>
                </a:lnTo>
                <a:lnTo>
                  <a:pt x="53" y="67"/>
                </a:lnTo>
                <a:lnTo>
                  <a:pt x="55" y="61"/>
                </a:lnTo>
                <a:lnTo>
                  <a:pt x="55" y="55"/>
                </a:lnTo>
                <a:lnTo>
                  <a:pt x="51" y="50"/>
                </a:lnTo>
                <a:lnTo>
                  <a:pt x="45" y="45"/>
                </a:lnTo>
                <a:close/>
              </a:path>
            </a:pathLst>
          </a:custGeom>
          <a:solidFill>
            <a:srgbClr val="3399FF"/>
          </a:solidFill>
          <a:ln w="6350">
            <a:solidFill>
              <a:srgbClr val="003366"/>
            </a:solidFill>
            <a:round/>
            <a:headEnd/>
            <a:tailEnd/>
          </a:ln>
        </p:spPr>
        <p:txBody>
          <a:bodyPr/>
          <a:lstStyle/>
          <a:p>
            <a:endParaRPr lang="el-GR"/>
          </a:p>
        </p:txBody>
      </p:sp>
      <p:sp>
        <p:nvSpPr>
          <p:cNvPr id="25678" name="Freeform 397"/>
          <p:cNvSpPr>
            <a:spLocks/>
          </p:cNvSpPr>
          <p:nvPr/>
        </p:nvSpPr>
        <p:spPr bwMode="auto">
          <a:xfrm>
            <a:off x="2962275" y="5145088"/>
            <a:ext cx="131763" cy="274637"/>
          </a:xfrm>
          <a:custGeom>
            <a:avLst/>
            <a:gdLst>
              <a:gd name="T0" fmla="*/ 2147483647 w 204"/>
              <a:gd name="T1" fmla="*/ 2147483647 h 427"/>
              <a:gd name="T2" fmla="*/ 2147483647 w 204"/>
              <a:gd name="T3" fmla="*/ 2147483647 h 427"/>
              <a:gd name="T4" fmla="*/ 2147483647 w 204"/>
              <a:gd name="T5" fmla="*/ 2147483647 h 427"/>
              <a:gd name="T6" fmla="*/ 2147483647 w 204"/>
              <a:gd name="T7" fmla="*/ 2147483647 h 427"/>
              <a:gd name="T8" fmla="*/ 2147483647 w 204"/>
              <a:gd name="T9" fmla="*/ 2147483647 h 427"/>
              <a:gd name="T10" fmla="*/ 2147483647 w 204"/>
              <a:gd name="T11" fmla="*/ 2147483647 h 427"/>
              <a:gd name="T12" fmla="*/ 2147483647 w 204"/>
              <a:gd name="T13" fmla="*/ 2147483647 h 427"/>
              <a:gd name="T14" fmla="*/ 2147483647 w 204"/>
              <a:gd name="T15" fmla="*/ 2147483647 h 427"/>
              <a:gd name="T16" fmla="*/ 2147483647 w 204"/>
              <a:gd name="T17" fmla="*/ 2147483647 h 427"/>
              <a:gd name="T18" fmla="*/ 2147483647 w 204"/>
              <a:gd name="T19" fmla="*/ 2147483647 h 427"/>
              <a:gd name="T20" fmla="*/ 2147483647 w 204"/>
              <a:gd name="T21" fmla="*/ 2147483647 h 427"/>
              <a:gd name="T22" fmla="*/ 2147483647 w 204"/>
              <a:gd name="T23" fmla="*/ 2147483647 h 427"/>
              <a:gd name="T24" fmla="*/ 2147483647 w 204"/>
              <a:gd name="T25" fmla="*/ 2147483647 h 427"/>
              <a:gd name="T26" fmla="*/ 2147483647 w 204"/>
              <a:gd name="T27" fmla="*/ 2147483647 h 427"/>
              <a:gd name="T28" fmla="*/ 2147483647 w 204"/>
              <a:gd name="T29" fmla="*/ 2147483647 h 427"/>
              <a:gd name="T30" fmla="*/ 2147483647 w 204"/>
              <a:gd name="T31" fmla="*/ 2147483647 h 427"/>
              <a:gd name="T32" fmla="*/ 2147483647 w 204"/>
              <a:gd name="T33" fmla="*/ 2147483647 h 427"/>
              <a:gd name="T34" fmla="*/ 2147483647 w 204"/>
              <a:gd name="T35" fmla="*/ 2147483647 h 427"/>
              <a:gd name="T36" fmla="*/ 2147483647 w 204"/>
              <a:gd name="T37" fmla="*/ 2147483647 h 427"/>
              <a:gd name="T38" fmla="*/ 2147483647 w 204"/>
              <a:gd name="T39" fmla="*/ 2147483647 h 427"/>
              <a:gd name="T40" fmla="*/ 2147483647 w 204"/>
              <a:gd name="T41" fmla="*/ 2147483647 h 427"/>
              <a:gd name="T42" fmla="*/ 2147483647 w 204"/>
              <a:gd name="T43" fmla="*/ 2147483647 h 427"/>
              <a:gd name="T44" fmla="*/ 2147483647 w 204"/>
              <a:gd name="T45" fmla="*/ 2147483647 h 427"/>
              <a:gd name="T46" fmla="*/ 2147483647 w 204"/>
              <a:gd name="T47" fmla="*/ 2147483647 h 427"/>
              <a:gd name="T48" fmla="*/ 2147483647 w 204"/>
              <a:gd name="T49" fmla="*/ 2147483647 h 427"/>
              <a:gd name="T50" fmla="*/ 2147483647 w 204"/>
              <a:gd name="T51" fmla="*/ 2147483647 h 427"/>
              <a:gd name="T52" fmla="*/ 2147483647 w 204"/>
              <a:gd name="T53" fmla="*/ 2147483647 h 427"/>
              <a:gd name="T54" fmla="*/ 2147483647 w 204"/>
              <a:gd name="T55" fmla="*/ 2147483647 h 427"/>
              <a:gd name="T56" fmla="*/ 2147483647 w 204"/>
              <a:gd name="T57" fmla="*/ 2147483647 h 427"/>
              <a:gd name="T58" fmla="*/ 2147483647 w 204"/>
              <a:gd name="T59" fmla="*/ 2147483647 h 427"/>
              <a:gd name="T60" fmla="*/ 2147483647 w 204"/>
              <a:gd name="T61" fmla="*/ 2147483647 h 427"/>
              <a:gd name="T62" fmla="*/ 2147483647 w 204"/>
              <a:gd name="T63" fmla="*/ 2147483647 h 427"/>
              <a:gd name="T64" fmla="*/ 2147483647 w 204"/>
              <a:gd name="T65" fmla="*/ 2147483647 h 427"/>
              <a:gd name="T66" fmla="*/ 2147483647 w 204"/>
              <a:gd name="T67" fmla="*/ 2147483647 h 427"/>
              <a:gd name="T68" fmla="*/ 2147483647 w 204"/>
              <a:gd name="T69" fmla="*/ 2147483647 h 427"/>
              <a:gd name="T70" fmla="*/ 2147483647 w 204"/>
              <a:gd name="T71" fmla="*/ 2147483647 h 427"/>
              <a:gd name="T72" fmla="*/ 2147483647 w 204"/>
              <a:gd name="T73" fmla="*/ 2147483647 h 427"/>
              <a:gd name="T74" fmla="*/ 2147483647 w 204"/>
              <a:gd name="T75" fmla="*/ 2147483647 h 427"/>
              <a:gd name="T76" fmla="*/ 2147483647 w 204"/>
              <a:gd name="T77" fmla="*/ 2147483647 h 427"/>
              <a:gd name="T78" fmla="*/ 2147483647 w 204"/>
              <a:gd name="T79" fmla="*/ 2147483647 h 427"/>
              <a:gd name="T80" fmla="*/ 2147483647 w 204"/>
              <a:gd name="T81" fmla="*/ 2147483647 h 427"/>
              <a:gd name="T82" fmla="*/ 2147483647 w 204"/>
              <a:gd name="T83" fmla="*/ 2147483647 h 427"/>
              <a:gd name="T84" fmla="*/ 2147483647 w 204"/>
              <a:gd name="T85" fmla="*/ 2147483647 h 427"/>
              <a:gd name="T86" fmla="*/ 2147483647 w 204"/>
              <a:gd name="T87" fmla="*/ 2147483647 h 427"/>
              <a:gd name="T88" fmla="*/ 2147483647 w 204"/>
              <a:gd name="T89" fmla="*/ 2147483647 h 427"/>
              <a:gd name="T90" fmla="*/ 2147483647 w 204"/>
              <a:gd name="T91" fmla="*/ 2147483647 h 427"/>
              <a:gd name="T92" fmla="*/ 2147483647 w 204"/>
              <a:gd name="T93" fmla="*/ 2147483647 h 427"/>
              <a:gd name="T94" fmla="*/ 2147483647 w 204"/>
              <a:gd name="T95" fmla="*/ 2147483647 h 427"/>
              <a:gd name="T96" fmla="*/ 2147483647 w 204"/>
              <a:gd name="T97" fmla="*/ 2147483647 h 427"/>
              <a:gd name="T98" fmla="*/ 2147483647 w 204"/>
              <a:gd name="T99" fmla="*/ 2147483647 h 4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4"/>
              <a:gd name="T151" fmla="*/ 0 h 427"/>
              <a:gd name="T152" fmla="*/ 204 w 204"/>
              <a:gd name="T153" fmla="*/ 427 h 42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4" h="427">
                <a:moveTo>
                  <a:pt x="152" y="112"/>
                </a:moveTo>
                <a:lnTo>
                  <a:pt x="156" y="106"/>
                </a:lnTo>
                <a:lnTo>
                  <a:pt x="159" y="102"/>
                </a:lnTo>
                <a:lnTo>
                  <a:pt x="159" y="97"/>
                </a:lnTo>
                <a:lnTo>
                  <a:pt x="159" y="93"/>
                </a:lnTo>
                <a:lnTo>
                  <a:pt x="154" y="84"/>
                </a:lnTo>
                <a:lnTo>
                  <a:pt x="150" y="80"/>
                </a:lnTo>
                <a:lnTo>
                  <a:pt x="146" y="79"/>
                </a:lnTo>
                <a:lnTo>
                  <a:pt x="128" y="68"/>
                </a:lnTo>
                <a:lnTo>
                  <a:pt x="120" y="61"/>
                </a:lnTo>
                <a:lnTo>
                  <a:pt x="115" y="56"/>
                </a:lnTo>
                <a:lnTo>
                  <a:pt x="106" y="41"/>
                </a:lnTo>
                <a:lnTo>
                  <a:pt x="102" y="32"/>
                </a:lnTo>
                <a:lnTo>
                  <a:pt x="101" y="24"/>
                </a:lnTo>
                <a:lnTo>
                  <a:pt x="91" y="20"/>
                </a:lnTo>
                <a:lnTo>
                  <a:pt x="85" y="20"/>
                </a:lnTo>
                <a:lnTo>
                  <a:pt x="81" y="22"/>
                </a:lnTo>
                <a:lnTo>
                  <a:pt x="81" y="26"/>
                </a:lnTo>
                <a:lnTo>
                  <a:pt x="78" y="32"/>
                </a:lnTo>
                <a:lnTo>
                  <a:pt x="75" y="36"/>
                </a:lnTo>
                <a:lnTo>
                  <a:pt x="70" y="38"/>
                </a:lnTo>
                <a:lnTo>
                  <a:pt x="65" y="39"/>
                </a:lnTo>
                <a:lnTo>
                  <a:pt x="62" y="36"/>
                </a:lnTo>
                <a:lnTo>
                  <a:pt x="61" y="35"/>
                </a:lnTo>
                <a:lnTo>
                  <a:pt x="58" y="28"/>
                </a:lnTo>
                <a:lnTo>
                  <a:pt x="56" y="23"/>
                </a:lnTo>
                <a:lnTo>
                  <a:pt x="54" y="20"/>
                </a:lnTo>
                <a:lnTo>
                  <a:pt x="54" y="19"/>
                </a:lnTo>
                <a:lnTo>
                  <a:pt x="52" y="8"/>
                </a:lnTo>
                <a:lnTo>
                  <a:pt x="49" y="3"/>
                </a:lnTo>
                <a:lnTo>
                  <a:pt x="45" y="2"/>
                </a:lnTo>
                <a:lnTo>
                  <a:pt x="40" y="0"/>
                </a:lnTo>
                <a:lnTo>
                  <a:pt x="34" y="4"/>
                </a:lnTo>
                <a:lnTo>
                  <a:pt x="23" y="10"/>
                </a:lnTo>
                <a:lnTo>
                  <a:pt x="19" y="12"/>
                </a:lnTo>
                <a:lnTo>
                  <a:pt x="20" y="18"/>
                </a:lnTo>
                <a:lnTo>
                  <a:pt x="19" y="23"/>
                </a:lnTo>
                <a:lnTo>
                  <a:pt x="17" y="31"/>
                </a:lnTo>
                <a:lnTo>
                  <a:pt x="12" y="39"/>
                </a:lnTo>
                <a:lnTo>
                  <a:pt x="5" y="51"/>
                </a:lnTo>
                <a:lnTo>
                  <a:pt x="3" y="55"/>
                </a:lnTo>
                <a:lnTo>
                  <a:pt x="4" y="64"/>
                </a:lnTo>
                <a:lnTo>
                  <a:pt x="5" y="77"/>
                </a:lnTo>
                <a:lnTo>
                  <a:pt x="11" y="97"/>
                </a:lnTo>
                <a:lnTo>
                  <a:pt x="11" y="101"/>
                </a:lnTo>
                <a:lnTo>
                  <a:pt x="12" y="106"/>
                </a:lnTo>
                <a:lnTo>
                  <a:pt x="11" y="114"/>
                </a:lnTo>
                <a:lnTo>
                  <a:pt x="7" y="120"/>
                </a:lnTo>
                <a:lnTo>
                  <a:pt x="4" y="120"/>
                </a:lnTo>
                <a:lnTo>
                  <a:pt x="3" y="120"/>
                </a:lnTo>
                <a:lnTo>
                  <a:pt x="3" y="121"/>
                </a:lnTo>
                <a:lnTo>
                  <a:pt x="0" y="124"/>
                </a:lnTo>
                <a:lnTo>
                  <a:pt x="17" y="145"/>
                </a:lnTo>
                <a:lnTo>
                  <a:pt x="20" y="150"/>
                </a:lnTo>
                <a:lnTo>
                  <a:pt x="23" y="154"/>
                </a:lnTo>
                <a:lnTo>
                  <a:pt x="25" y="155"/>
                </a:lnTo>
                <a:lnTo>
                  <a:pt x="29" y="155"/>
                </a:lnTo>
                <a:lnTo>
                  <a:pt x="37" y="151"/>
                </a:lnTo>
                <a:lnTo>
                  <a:pt x="44" y="153"/>
                </a:lnTo>
                <a:lnTo>
                  <a:pt x="45" y="154"/>
                </a:lnTo>
                <a:lnTo>
                  <a:pt x="46" y="158"/>
                </a:lnTo>
                <a:lnTo>
                  <a:pt x="48" y="170"/>
                </a:lnTo>
                <a:lnTo>
                  <a:pt x="45" y="178"/>
                </a:lnTo>
                <a:lnTo>
                  <a:pt x="42" y="184"/>
                </a:lnTo>
                <a:lnTo>
                  <a:pt x="37" y="186"/>
                </a:lnTo>
                <a:lnTo>
                  <a:pt x="32" y="187"/>
                </a:lnTo>
                <a:lnTo>
                  <a:pt x="25" y="186"/>
                </a:lnTo>
                <a:lnTo>
                  <a:pt x="21" y="187"/>
                </a:lnTo>
                <a:lnTo>
                  <a:pt x="20" y="191"/>
                </a:lnTo>
                <a:lnTo>
                  <a:pt x="23" y="200"/>
                </a:lnTo>
                <a:lnTo>
                  <a:pt x="25" y="211"/>
                </a:lnTo>
                <a:lnTo>
                  <a:pt x="25" y="215"/>
                </a:lnTo>
                <a:lnTo>
                  <a:pt x="27" y="220"/>
                </a:lnTo>
                <a:lnTo>
                  <a:pt x="27" y="228"/>
                </a:lnTo>
                <a:lnTo>
                  <a:pt x="25" y="231"/>
                </a:lnTo>
                <a:lnTo>
                  <a:pt x="25" y="235"/>
                </a:lnTo>
                <a:lnTo>
                  <a:pt x="21" y="243"/>
                </a:lnTo>
                <a:lnTo>
                  <a:pt x="20" y="249"/>
                </a:lnTo>
                <a:lnTo>
                  <a:pt x="20" y="255"/>
                </a:lnTo>
                <a:lnTo>
                  <a:pt x="24" y="258"/>
                </a:lnTo>
                <a:lnTo>
                  <a:pt x="33" y="264"/>
                </a:lnTo>
                <a:lnTo>
                  <a:pt x="38" y="272"/>
                </a:lnTo>
                <a:lnTo>
                  <a:pt x="38" y="277"/>
                </a:lnTo>
                <a:lnTo>
                  <a:pt x="34" y="285"/>
                </a:lnTo>
                <a:lnTo>
                  <a:pt x="25" y="297"/>
                </a:lnTo>
                <a:lnTo>
                  <a:pt x="24" y="303"/>
                </a:lnTo>
                <a:lnTo>
                  <a:pt x="28" y="311"/>
                </a:lnTo>
                <a:lnTo>
                  <a:pt x="28" y="317"/>
                </a:lnTo>
                <a:lnTo>
                  <a:pt x="28" y="319"/>
                </a:lnTo>
                <a:lnTo>
                  <a:pt x="28" y="321"/>
                </a:lnTo>
                <a:lnTo>
                  <a:pt x="29" y="323"/>
                </a:lnTo>
                <a:lnTo>
                  <a:pt x="27" y="337"/>
                </a:lnTo>
                <a:lnTo>
                  <a:pt x="23" y="344"/>
                </a:lnTo>
                <a:lnTo>
                  <a:pt x="21" y="347"/>
                </a:lnTo>
                <a:lnTo>
                  <a:pt x="23" y="351"/>
                </a:lnTo>
                <a:lnTo>
                  <a:pt x="23" y="352"/>
                </a:lnTo>
                <a:lnTo>
                  <a:pt x="25" y="355"/>
                </a:lnTo>
                <a:lnTo>
                  <a:pt x="32" y="359"/>
                </a:lnTo>
                <a:lnTo>
                  <a:pt x="46" y="360"/>
                </a:lnTo>
                <a:lnTo>
                  <a:pt x="58" y="364"/>
                </a:lnTo>
                <a:lnTo>
                  <a:pt x="66" y="370"/>
                </a:lnTo>
                <a:lnTo>
                  <a:pt x="73" y="378"/>
                </a:lnTo>
                <a:lnTo>
                  <a:pt x="83" y="400"/>
                </a:lnTo>
                <a:lnTo>
                  <a:pt x="95" y="419"/>
                </a:lnTo>
                <a:lnTo>
                  <a:pt x="105" y="427"/>
                </a:lnTo>
                <a:lnTo>
                  <a:pt x="107" y="423"/>
                </a:lnTo>
                <a:lnTo>
                  <a:pt x="111" y="420"/>
                </a:lnTo>
                <a:lnTo>
                  <a:pt x="114" y="416"/>
                </a:lnTo>
                <a:lnTo>
                  <a:pt x="118" y="413"/>
                </a:lnTo>
                <a:lnTo>
                  <a:pt x="122" y="405"/>
                </a:lnTo>
                <a:lnTo>
                  <a:pt x="122" y="401"/>
                </a:lnTo>
                <a:lnTo>
                  <a:pt x="123" y="399"/>
                </a:lnTo>
                <a:lnTo>
                  <a:pt x="124" y="384"/>
                </a:lnTo>
                <a:lnTo>
                  <a:pt x="128" y="374"/>
                </a:lnTo>
                <a:lnTo>
                  <a:pt x="135" y="367"/>
                </a:lnTo>
                <a:lnTo>
                  <a:pt x="144" y="364"/>
                </a:lnTo>
                <a:lnTo>
                  <a:pt x="147" y="362"/>
                </a:lnTo>
                <a:lnTo>
                  <a:pt x="148" y="359"/>
                </a:lnTo>
                <a:lnTo>
                  <a:pt x="151" y="358"/>
                </a:lnTo>
                <a:lnTo>
                  <a:pt x="154" y="351"/>
                </a:lnTo>
                <a:lnTo>
                  <a:pt x="159" y="344"/>
                </a:lnTo>
                <a:lnTo>
                  <a:pt x="161" y="335"/>
                </a:lnTo>
                <a:lnTo>
                  <a:pt x="167" y="331"/>
                </a:lnTo>
                <a:lnTo>
                  <a:pt x="176" y="327"/>
                </a:lnTo>
                <a:lnTo>
                  <a:pt x="181" y="326"/>
                </a:lnTo>
                <a:lnTo>
                  <a:pt x="187" y="325"/>
                </a:lnTo>
                <a:lnTo>
                  <a:pt x="188" y="322"/>
                </a:lnTo>
                <a:lnTo>
                  <a:pt x="191" y="321"/>
                </a:lnTo>
                <a:lnTo>
                  <a:pt x="195" y="318"/>
                </a:lnTo>
                <a:lnTo>
                  <a:pt x="196" y="313"/>
                </a:lnTo>
                <a:lnTo>
                  <a:pt x="197" y="307"/>
                </a:lnTo>
                <a:lnTo>
                  <a:pt x="196" y="305"/>
                </a:lnTo>
                <a:lnTo>
                  <a:pt x="196" y="303"/>
                </a:lnTo>
                <a:lnTo>
                  <a:pt x="196" y="301"/>
                </a:lnTo>
                <a:lnTo>
                  <a:pt x="196" y="294"/>
                </a:lnTo>
                <a:lnTo>
                  <a:pt x="204" y="266"/>
                </a:lnTo>
                <a:lnTo>
                  <a:pt x="191" y="264"/>
                </a:lnTo>
                <a:lnTo>
                  <a:pt x="177" y="258"/>
                </a:lnTo>
                <a:lnTo>
                  <a:pt x="164" y="248"/>
                </a:lnTo>
                <a:lnTo>
                  <a:pt x="156" y="240"/>
                </a:lnTo>
                <a:lnTo>
                  <a:pt x="150" y="232"/>
                </a:lnTo>
                <a:lnTo>
                  <a:pt x="142" y="223"/>
                </a:lnTo>
                <a:lnTo>
                  <a:pt x="135" y="212"/>
                </a:lnTo>
                <a:lnTo>
                  <a:pt x="128" y="202"/>
                </a:lnTo>
                <a:lnTo>
                  <a:pt x="126" y="195"/>
                </a:lnTo>
                <a:lnTo>
                  <a:pt x="126" y="190"/>
                </a:lnTo>
                <a:lnTo>
                  <a:pt x="124" y="176"/>
                </a:lnTo>
                <a:lnTo>
                  <a:pt x="128" y="162"/>
                </a:lnTo>
                <a:lnTo>
                  <a:pt x="134" y="142"/>
                </a:lnTo>
                <a:lnTo>
                  <a:pt x="139" y="127"/>
                </a:lnTo>
                <a:lnTo>
                  <a:pt x="144" y="117"/>
                </a:lnTo>
                <a:lnTo>
                  <a:pt x="152" y="112"/>
                </a:lnTo>
                <a:close/>
              </a:path>
            </a:pathLst>
          </a:custGeom>
          <a:solidFill>
            <a:srgbClr val="9900FF"/>
          </a:solidFill>
          <a:ln w="6350">
            <a:solidFill>
              <a:srgbClr val="003366"/>
            </a:solidFill>
            <a:round/>
            <a:headEnd/>
            <a:tailEnd/>
          </a:ln>
        </p:spPr>
        <p:txBody>
          <a:bodyPr/>
          <a:lstStyle/>
          <a:p>
            <a:endParaRPr lang="el-GR"/>
          </a:p>
        </p:txBody>
      </p:sp>
      <p:sp>
        <p:nvSpPr>
          <p:cNvPr id="25679" name="Freeform 398"/>
          <p:cNvSpPr>
            <a:spLocks/>
          </p:cNvSpPr>
          <p:nvPr/>
        </p:nvSpPr>
        <p:spPr bwMode="auto">
          <a:xfrm>
            <a:off x="2057400" y="4425950"/>
            <a:ext cx="52388" cy="88900"/>
          </a:xfrm>
          <a:custGeom>
            <a:avLst/>
            <a:gdLst>
              <a:gd name="T0" fmla="*/ 2147483647 w 82"/>
              <a:gd name="T1" fmla="*/ 2147483647 h 138"/>
              <a:gd name="T2" fmla="*/ 2147483647 w 82"/>
              <a:gd name="T3" fmla="*/ 2147483647 h 138"/>
              <a:gd name="T4" fmla="*/ 2147483647 w 82"/>
              <a:gd name="T5" fmla="*/ 2147483647 h 138"/>
              <a:gd name="T6" fmla="*/ 2147483647 w 82"/>
              <a:gd name="T7" fmla="*/ 2147483647 h 138"/>
              <a:gd name="T8" fmla="*/ 2147483647 w 82"/>
              <a:gd name="T9" fmla="*/ 2147483647 h 138"/>
              <a:gd name="T10" fmla="*/ 2147483647 w 82"/>
              <a:gd name="T11" fmla="*/ 2147483647 h 138"/>
              <a:gd name="T12" fmla="*/ 2147483647 w 82"/>
              <a:gd name="T13" fmla="*/ 2147483647 h 138"/>
              <a:gd name="T14" fmla="*/ 2147483647 w 82"/>
              <a:gd name="T15" fmla="*/ 2147483647 h 138"/>
              <a:gd name="T16" fmla="*/ 2147483647 w 82"/>
              <a:gd name="T17" fmla="*/ 2147483647 h 138"/>
              <a:gd name="T18" fmla="*/ 2147483647 w 82"/>
              <a:gd name="T19" fmla="*/ 2147483647 h 138"/>
              <a:gd name="T20" fmla="*/ 2147483647 w 82"/>
              <a:gd name="T21" fmla="*/ 0 h 138"/>
              <a:gd name="T22" fmla="*/ 2147483647 w 82"/>
              <a:gd name="T23" fmla="*/ 0 h 138"/>
              <a:gd name="T24" fmla="*/ 2147483647 w 82"/>
              <a:gd name="T25" fmla="*/ 2147483647 h 138"/>
              <a:gd name="T26" fmla="*/ 2147483647 w 82"/>
              <a:gd name="T27" fmla="*/ 2147483647 h 138"/>
              <a:gd name="T28" fmla="*/ 0 w 82"/>
              <a:gd name="T29" fmla="*/ 2147483647 h 138"/>
              <a:gd name="T30" fmla="*/ 2147483647 w 82"/>
              <a:gd name="T31" fmla="*/ 2147483647 h 138"/>
              <a:gd name="T32" fmla="*/ 2147483647 w 82"/>
              <a:gd name="T33" fmla="*/ 2147483647 h 138"/>
              <a:gd name="T34" fmla="*/ 2147483647 w 82"/>
              <a:gd name="T35" fmla="*/ 2147483647 h 138"/>
              <a:gd name="T36" fmla="*/ 2147483647 w 82"/>
              <a:gd name="T37" fmla="*/ 2147483647 h 138"/>
              <a:gd name="T38" fmla="*/ 2147483647 w 82"/>
              <a:gd name="T39" fmla="*/ 2147483647 h 138"/>
              <a:gd name="T40" fmla="*/ 2147483647 w 82"/>
              <a:gd name="T41" fmla="*/ 2147483647 h 138"/>
              <a:gd name="T42" fmla="*/ 2147483647 w 82"/>
              <a:gd name="T43" fmla="*/ 2147483647 h 138"/>
              <a:gd name="T44" fmla="*/ 2147483647 w 82"/>
              <a:gd name="T45" fmla="*/ 2147483647 h 138"/>
              <a:gd name="T46" fmla="*/ 2147483647 w 82"/>
              <a:gd name="T47" fmla="*/ 2147483647 h 138"/>
              <a:gd name="T48" fmla="*/ 2147483647 w 82"/>
              <a:gd name="T49" fmla="*/ 2147483647 h 138"/>
              <a:gd name="T50" fmla="*/ 2147483647 w 82"/>
              <a:gd name="T51" fmla="*/ 2147483647 h 138"/>
              <a:gd name="T52" fmla="*/ 2147483647 w 82"/>
              <a:gd name="T53" fmla="*/ 2147483647 h 138"/>
              <a:gd name="T54" fmla="*/ 2147483647 w 82"/>
              <a:gd name="T55" fmla="*/ 2147483647 h 138"/>
              <a:gd name="T56" fmla="*/ 2147483647 w 82"/>
              <a:gd name="T57" fmla="*/ 2147483647 h 138"/>
              <a:gd name="T58" fmla="*/ 2147483647 w 82"/>
              <a:gd name="T59" fmla="*/ 2147483647 h 138"/>
              <a:gd name="T60" fmla="*/ 2147483647 w 82"/>
              <a:gd name="T61" fmla="*/ 2147483647 h 138"/>
              <a:gd name="T62" fmla="*/ 2147483647 w 82"/>
              <a:gd name="T63" fmla="*/ 2147483647 h 138"/>
              <a:gd name="T64" fmla="*/ 2147483647 w 82"/>
              <a:gd name="T65" fmla="*/ 2147483647 h 138"/>
              <a:gd name="T66" fmla="*/ 2147483647 w 82"/>
              <a:gd name="T67" fmla="*/ 2147483647 h 138"/>
              <a:gd name="T68" fmla="*/ 2147483647 w 82"/>
              <a:gd name="T69" fmla="*/ 2147483647 h 138"/>
              <a:gd name="T70" fmla="*/ 2147483647 w 82"/>
              <a:gd name="T71" fmla="*/ 2147483647 h 138"/>
              <a:gd name="T72" fmla="*/ 2147483647 w 82"/>
              <a:gd name="T73" fmla="*/ 2147483647 h 138"/>
              <a:gd name="T74" fmla="*/ 2147483647 w 82"/>
              <a:gd name="T75" fmla="*/ 2147483647 h 1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
              <a:gd name="T115" fmla="*/ 0 h 138"/>
              <a:gd name="T116" fmla="*/ 82 w 82"/>
              <a:gd name="T117" fmla="*/ 138 h 1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 h="138">
                <a:moveTo>
                  <a:pt x="82" y="138"/>
                </a:moveTo>
                <a:lnTo>
                  <a:pt x="75" y="124"/>
                </a:lnTo>
                <a:lnTo>
                  <a:pt x="71" y="110"/>
                </a:lnTo>
                <a:lnTo>
                  <a:pt x="68" y="91"/>
                </a:lnTo>
                <a:lnTo>
                  <a:pt x="68" y="71"/>
                </a:lnTo>
                <a:lnTo>
                  <a:pt x="67" y="57"/>
                </a:lnTo>
                <a:lnTo>
                  <a:pt x="64" y="44"/>
                </a:lnTo>
                <a:lnTo>
                  <a:pt x="54" y="21"/>
                </a:lnTo>
                <a:lnTo>
                  <a:pt x="39" y="7"/>
                </a:lnTo>
                <a:lnTo>
                  <a:pt x="38" y="4"/>
                </a:lnTo>
                <a:lnTo>
                  <a:pt x="30" y="0"/>
                </a:lnTo>
                <a:lnTo>
                  <a:pt x="21" y="0"/>
                </a:lnTo>
                <a:lnTo>
                  <a:pt x="6" y="13"/>
                </a:lnTo>
                <a:lnTo>
                  <a:pt x="2" y="44"/>
                </a:lnTo>
                <a:lnTo>
                  <a:pt x="0" y="50"/>
                </a:lnTo>
                <a:lnTo>
                  <a:pt x="1" y="58"/>
                </a:lnTo>
                <a:lnTo>
                  <a:pt x="3" y="63"/>
                </a:lnTo>
                <a:lnTo>
                  <a:pt x="9" y="70"/>
                </a:lnTo>
                <a:lnTo>
                  <a:pt x="9" y="71"/>
                </a:lnTo>
                <a:lnTo>
                  <a:pt x="10" y="79"/>
                </a:lnTo>
                <a:lnTo>
                  <a:pt x="13" y="91"/>
                </a:lnTo>
                <a:lnTo>
                  <a:pt x="15" y="110"/>
                </a:lnTo>
                <a:lnTo>
                  <a:pt x="21" y="114"/>
                </a:lnTo>
                <a:lnTo>
                  <a:pt x="26" y="123"/>
                </a:lnTo>
                <a:lnTo>
                  <a:pt x="33" y="126"/>
                </a:lnTo>
                <a:lnTo>
                  <a:pt x="38" y="127"/>
                </a:lnTo>
                <a:lnTo>
                  <a:pt x="38" y="126"/>
                </a:lnTo>
                <a:lnTo>
                  <a:pt x="39" y="126"/>
                </a:lnTo>
                <a:lnTo>
                  <a:pt x="42" y="126"/>
                </a:lnTo>
                <a:lnTo>
                  <a:pt x="44" y="123"/>
                </a:lnTo>
                <a:lnTo>
                  <a:pt x="50" y="119"/>
                </a:lnTo>
                <a:lnTo>
                  <a:pt x="54" y="119"/>
                </a:lnTo>
                <a:lnTo>
                  <a:pt x="56" y="119"/>
                </a:lnTo>
                <a:lnTo>
                  <a:pt x="58" y="123"/>
                </a:lnTo>
                <a:lnTo>
                  <a:pt x="62" y="128"/>
                </a:lnTo>
                <a:lnTo>
                  <a:pt x="67" y="130"/>
                </a:lnTo>
                <a:lnTo>
                  <a:pt x="75" y="132"/>
                </a:lnTo>
                <a:lnTo>
                  <a:pt x="82" y="138"/>
                </a:lnTo>
                <a:close/>
              </a:path>
            </a:pathLst>
          </a:custGeom>
          <a:solidFill>
            <a:srgbClr val="3399FF"/>
          </a:solidFill>
          <a:ln w="6350">
            <a:solidFill>
              <a:srgbClr val="003366"/>
            </a:solidFill>
            <a:round/>
            <a:headEnd/>
            <a:tailEnd/>
          </a:ln>
        </p:spPr>
        <p:txBody>
          <a:bodyPr/>
          <a:lstStyle/>
          <a:p>
            <a:endParaRPr lang="el-GR"/>
          </a:p>
        </p:txBody>
      </p:sp>
      <p:sp>
        <p:nvSpPr>
          <p:cNvPr id="25680" name="Freeform 399"/>
          <p:cNvSpPr>
            <a:spLocks/>
          </p:cNvSpPr>
          <p:nvPr/>
        </p:nvSpPr>
        <p:spPr bwMode="auto">
          <a:xfrm>
            <a:off x="1455738" y="4716463"/>
            <a:ext cx="22225" cy="26987"/>
          </a:xfrm>
          <a:custGeom>
            <a:avLst/>
            <a:gdLst>
              <a:gd name="T0" fmla="*/ 2147483647 w 36"/>
              <a:gd name="T1" fmla="*/ 2147483647 h 42"/>
              <a:gd name="T2" fmla="*/ 2147483647 w 36"/>
              <a:gd name="T3" fmla="*/ 2147483647 h 42"/>
              <a:gd name="T4" fmla="*/ 2147483647 w 36"/>
              <a:gd name="T5" fmla="*/ 2147483647 h 42"/>
              <a:gd name="T6" fmla="*/ 2147483647 w 36"/>
              <a:gd name="T7" fmla="*/ 2147483647 h 42"/>
              <a:gd name="T8" fmla="*/ 0 w 36"/>
              <a:gd name="T9" fmla="*/ 2147483647 h 42"/>
              <a:gd name="T10" fmla="*/ 0 w 36"/>
              <a:gd name="T11" fmla="*/ 2147483647 h 42"/>
              <a:gd name="T12" fmla="*/ 2147483647 w 36"/>
              <a:gd name="T13" fmla="*/ 2147483647 h 42"/>
              <a:gd name="T14" fmla="*/ 2147483647 w 36"/>
              <a:gd name="T15" fmla="*/ 0 h 42"/>
              <a:gd name="T16" fmla="*/ 2147483647 w 36"/>
              <a:gd name="T17" fmla="*/ 2147483647 h 42"/>
              <a:gd name="T18" fmla="*/ 2147483647 w 36"/>
              <a:gd name="T19" fmla="*/ 2147483647 h 42"/>
              <a:gd name="T20" fmla="*/ 2147483647 w 36"/>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42"/>
              <a:gd name="T35" fmla="*/ 36 w 36"/>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42">
                <a:moveTo>
                  <a:pt x="36" y="27"/>
                </a:moveTo>
                <a:lnTo>
                  <a:pt x="25" y="42"/>
                </a:lnTo>
                <a:lnTo>
                  <a:pt x="6" y="22"/>
                </a:lnTo>
                <a:lnTo>
                  <a:pt x="2" y="17"/>
                </a:lnTo>
                <a:lnTo>
                  <a:pt x="0" y="13"/>
                </a:lnTo>
                <a:lnTo>
                  <a:pt x="0" y="7"/>
                </a:lnTo>
                <a:lnTo>
                  <a:pt x="4" y="3"/>
                </a:lnTo>
                <a:lnTo>
                  <a:pt x="11" y="0"/>
                </a:lnTo>
                <a:lnTo>
                  <a:pt x="19" y="2"/>
                </a:lnTo>
                <a:lnTo>
                  <a:pt x="27" y="11"/>
                </a:lnTo>
                <a:lnTo>
                  <a:pt x="36" y="27"/>
                </a:lnTo>
              </a:path>
            </a:pathLst>
          </a:custGeom>
          <a:solidFill>
            <a:srgbClr val="002450"/>
          </a:solidFill>
          <a:ln w="6350">
            <a:solidFill>
              <a:srgbClr val="003366"/>
            </a:solidFill>
            <a:round/>
            <a:headEnd/>
            <a:tailEnd/>
          </a:ln>
        </p:spPr>
        <p:txBody>
          <a:bodyPr/>
          <a:lstStyle/>
          <a:p>
            <a:endParaRPr lang="el-GR"/>
          </a:p>
        </p:txBody>
      </p:sp>
      <p:sp>
        <p:nvSpPr>
          <p:cNvPr id="25681" name="Freeform 400"/>
          <p:cNvSpPr>
            <a:spLocks/>
          </p:cNvSpPr>
          <p:nvPr/>
        </p:nvSpPr>
        <p:spPr bwMode="auto">
          <a:xfrm>
            <a:off x="1587500" y="4841875"/>
            <a:ext cx="9525" cy="25400"/>
          </a:xfrm>
          <a:custGeom>
            <a:avLst/>
            <a:gdLst>
              <a:gd name="T0" fmla="*/ 2147483647 w 14"/>
              <a:gd name="T1" fmla="*/ 0 h 40"/>
              <a:gd name="T2" fmla="*/ 0 w 14"/>
              <a:gd name="T3" fmla="*/ 2147483647 h 40"/>
              <a:gd name="T4" fmla="*/ 0 w 14"/>
              <a:gd name="T5" fmla="*/ 2147483647 h 40"/>
              <a:gd name="T6" fmla="*/ 2147483647 w 14"/>
              <a:gd name="T7" fmla="*/ 2147483647 h 40"/>
              <a:gd name="T8" fmla="*/ 2147483647 w 14"/>
              <a:gd name="T9" fmla="*/ 2147483647 h 40"/>
              <a:gd name="T10" fmla="*/ 2147483647 w 14"/>
              <a:gd name="T11" fmla="*/ 2147483647 h 40"/>
              <a:gd name="T12" fmla="*/ 2147483647 w 14"/>
              <a:gd name="T13" fmla="*/ 2147483647 h 40"/>
              <a:gd name="T14" fmla="*/ 2147483647 w 14"/>
              <a:gd name="T15" fmla="*/ 2147483647 h 40"/>
              <a:gd name="T16" fmla="*/ 2147483647 w 14"/>
              <a:gd name="T17" fmla="*/ 2147483647 h 40"/>
              <a:gd name="T18" fmla="*/ 2147483647 w 14"/>
              <a:gd name="T19" fmla="*/ 2147483647 h 40"/>
              <a:gd name="T20" fmla="*/ 2147483647 w 14"/>
              <a:gd name="T21" fmla="*/ 2147483647 h 40"/>
              <a:gd name="T22" fmla="*/ 2147483647 w 14"/>
              <a:gd name="T23" fmla="*/ 2147483647 h 40"/>
              <a:gd name="T24" fmla="*/ 2147483647 w 14"/>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40"/>
              <a:gd name="T41" fmla="*/ 14 w 14"/>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40">
                <a:moveTo>
                  <a:pt x="4" y="0"/>
                </a:moveTo>
                <a:lnTo>
                  <a:pt x="0" y="4"/>
                </a:lnTo>
                <a:lnTo>
                  <a:pt x="0" y="13"/>
                </a:lnTo>
                <a:lnTo>
                  <a:pt x="4" y="25"/>
                </a:lnTo>
                <a:lnTo>
                  <a:pt x="12" y="40"/>
                </a:lnTo>
                <a:lnTo>
                  <a:pt x="12" y="34"/>
                </a:lnTo>
                <a:lnTo>
                  <a:pt x="12" y="32"/>
                </a:lnTo>
                <a:lnTo>
                  <a:pt x="12" y="30"/>
                </a:lnTo>
                <a:lnTo>
                  <a:pt x="14" y="30"/>
                </a:lnTo>
                <a:lnTo>
                  <a:pt x="14" y="25"/>
                </a:lnTo>
                <a:lnTo>
                  <a:pt x="14" y="21"/>
                </a:lnTo>
                <a:lnTo>
                  <a:pt x="10" y="11"/>
                </a:lnTo>
                <a:lnTo>
                  <a:pt x="4" y="0"/>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82" name="Freeform 401"/>
          <p:cNvSpPr>
            <a:spLocks/>
          </p:cNvSpPr>
          <p:nvPr/>
        </p:nvSpPr>
        <p:spPr bwMode="auto">
          <a:xfrm>
            <a:off x="2614613" y="5708650"/>
            <a:ext cx="22225" cy="11113"/>
          </a:xfrm>
          <a:custGeom>
            <a:avLst/>
            <a:gdLst>
              <a:gd name="T0" fmla="*/ 2147483647 w 36"/>
              <a:gd name="T1" fmla="*/ 2147483647 h 17"/>
              <a:gd name="T2" fmla="*/ 2147483647 w 36"/>
              <a:gd name="T3" fmla="*/ 2147483647 h 17"/>
              <a:gd name="T4" fmla="*/ 2147483647 w 36"/>
              <a:gd name="T5" fmla="*/ 2147483647 h 17"/>
              <a:gd name="T6" fmla="*/ 2147483647 w 36"/>
              <a:gd name="T7" fmla="*/ 2147483647 h 17"/>
              <a:gd name="T8" fmla="*/ 2147483647 w 36"/>
              <a:gd name="T9" fmla="*/ 2147483647 h 17"/>
              <a:gd name="T10" fmla="*/ 2147483647 w 36"/>
              <a:gd name="T11" fmla="*/ 2147483647 h 17"/>
              <a:gd name="T12" fmla="*/ 2147483647 w 36"/>
              <a:gd name="T13" fmla="*/ 2147483647 h 17"/>
              <a:gd name="T14" fmla="*/ 2147483647 w 36"/>
              <a:gd name="T15" fmla="*/ 2147483647 h 17"/>
              <a:gd name="T16" fmla="*/ 2147483647 w 36"/>
              <a:gd name="T17" fmla="*/ 2147483647 h 17"/>
              <a:gd name="T18" fmla="*/ 2147483647 w 36"/>
              <a:gd name="T19" fmla="*/ 2147483647 h 17"/>
              <a:gd name="T20" fmla="*/ 2147483647 w 36"/>
              <a:gd name="T21" fmla="*/ 0 h 17"/>
              <a:gd name="T22" fmla="*/ 2147483647 w 36"/>
              <a:gd name="T23" fmla="*/ 2147483647 h 17"/>
              <a:gd name="T24" fmla="*/ 2147483647 w 36"/>
              <a:gd name="T25" fmla="*/ 2147483647 h 17"/>
              <a:gd name="T26" fmla="*/ 0 w 36"/>
              <a:gd name="T27" fmla="*/ 2147483647 h 17"/>
              <a:gd name="T28" fmla="*/ 2147483647 w 36"/>
              <a:gd name="T29" fmla="*/ 2147483647 h 17"/>
              <a:gd name="T30" fmla="*/ 2147483647 w 36"/>
              <a:gd name="T31" fmla="*/ 2147483647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17"/>
              <a:gd name="T50" fmla="*/ 36 w 36"/>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17">
                <a:moveTo>
                  <a:pt x="8" y="13"/>
                </a:moveTo>
                <a:lnTo>
                  <a:pt x="12" y="16"/>
                </a:lnTo>
                <a:lnTo>
                  <a:pt x="18" y="17"/>
                </a:lnTo>
                <a:lnTo>
                  <a:pt x="24" y="17"/>
                </a:lnTo>
                <a:lnTo>
                  <a:pt x="32" y="16"/>
                </a:lnTo>
                <a:lnTo>
                  <a:pt x="35" y="14"/>
                </a:lnTo>
                <a:lnTo>
                  <a:pt x="36" y="14"/>
                </a:lnTo>
                <a:lnTo>
                  <a:pt x="36" y="12"/>
                </a:lnTo>
                <a:lnTo>
                  <a:pt x="28" y="5"/>
                </a:lnTo>
                <a:lnTo>
                  <a:pt x="21" y="1"/>
                </a:lnTo>
                <a:lnTo>
                  <a:pt x="14" y="0"/>
                </a:lnTo>
                <a:lnTo>
                  <a:pt x="7" y="4"/>
                </a:lnTo>
                <a:lnTo>
                  <a:pt x="2" y="4"/>
                </a:lnTo>
                <a:lnTo>
                  <a:pt x="0" y="5"/>
                </a:lnTo>
                <a:lnTo>
                  <a:pt x="2" y="8"/>
                </a:lnTo>
                <a:lnTo>
                  <a:pt x="8" y="13"/>
                </a:lnTo>
                <a:close/>
              </a:path>
            </a:pathLst>
          </a:custGeom>
          <a:solidFill>
            <a:srgbClr val="B8A06E"/>
          </a:solidFill>
          <a:ln w="6350">
            <a:solidFill>
              <a:srgbClr val="003366"/>
            </a:solidFill>
            <a:round/>
            <a:headEnd/>
            <a:tailEnd/>
          </a:ln>
        </p:spPr>
        <p:txBody>
          <a:bodyPr/>
          <a:lstStyle/>
          <a:p>
            <a:endParaRPr lang="el-GR"/>
          </a:p>
        </p:txBody>
      </p:sp>
      <p:sp>
        <p:nvSpPr>
          <p:cNvPr id="25683" name="Freeform 402"/>
          <p:cNvSpPr>
            <a:spLocks/>
          </p:cNvSpPr>
          <p:nvPr/>
        </p:nvSpPr>
        <p:spPr bwMode="auto">
          <a:xfrm>
            <a:off x="2614613" y="5708650"/>
            <a:ext cx="22225" cy="11113"/>
          </a:xfrm>
          <a:custGeom>
            <a:avLst/>
            <a:gdLst>
              <a:gd name="T0" fmla="*/ 2147483647 w 36"/>
              <a:gd name="T1" fmla="*/ 2147483647 h 17"/>
              <a:gd name="T2" fmla="*/ 2147483647 w 36"/>
              <a:gd name="T3" fmla="*/ 2147483647 h 17"/>
              <a:gd name="T4" fmla="*/ 2147483647 w 36"/>
              <a:gd name="T5" fmla="*/ 2147483647 h 17"/>
              <a:gd name="T6" fmla="*/ 2147483647 w 36"/>
              <a:gd name="T7" fmla="*/ 2147483647 h 17"/>
              <a:gd name="T8" fmla="*/ 2147483647 w 36"/>
              <a:gd name="T9" fmla="*/ 2147483647 h 17"/>
              <a:gd name="T10" fmla="*/ 2147483647 w 36"/>
              <a:gd name="T11" fmla="*/ 2147483647 h 17"/>
              <a:gd name="T12" fmla="*/ 2147483647 w 36"/>
              <a:gd name="T13" fmla="*/ 0 h 17"/>
              <a:gd name="T14" fmla="*/ 2147483647 w 36"/>
              <a:gd name="T15" fmla="*/ 2147483647 h 17"/>
              <a:gd name="T16" fmla="*/ 2147483647 w 36"/>
              <a:gd name="T17" fmla="*/ 2147483647 h 17"/>
              <a:gd name="T18" fmla="*/ 0 w 36"/>
              <a:gd name="T19" fmla="*/ 2147483647 h 17"/>
              <a:gd name="T20" fmla="*/ 2147483647 w 36"/>
              <a:gd name="T21" fmla="*/ 2147483647 h 17"/>
              <a:gd name="T22" fmla="*/ 2147483647 w 36"/>
              <a:gd name="T23" fmla="*/ 2147483647 h 17"/>
              <a:gd name="T24" fmla="*/ 2147483647 w 36"/>
              <a:gd name="T25" fmla="*/ 2147483647 h 17"/>
              <a:gd name="T26" fmla="*/ 2147483647 w 36"/>
              <a:gd name="T27" fmla="*/ 2147483647 h 17"/>
              <a:gd name="T28" fmla="*/ 2147483647 w 36"/>
              <a:gd name="T29" fmla="*/ 2147483647 h 17"/>
              <a:gd name="T30" fmla="*/ 2147483647 w 36"/>
              <a:gd name="T31" fmla="*/ 2147483647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17"/>
              <a:gd name="T50" fmla="*/ 36 w 36"/>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17">
                <a:moveTo>
                  <a:pt x="32" y="16"/>
                </a:moveTo>
                <a:lnTo>
                  <a:pt x="35" y="14"/>
                </a:lnTo>
                <a:lnTo>
                  <a:pt x="36" y="14"/>
                </a:lnTo>
                <a:lnTo>
                  <a:pt x="36" y="12"/>
                </a:lnTo>
                <a:lnTo>
                  <a:pt x="28" y="5"/>
                </a:lnTo>
                <a:lnTo>
                  <a:pt x="21" y="1"/>
                </a:lnTo>
                <a:lnTo>
                  <a:pt x="14" y="0"/>
                </a:lnTo>
                <a:lnTo>
                  <a:pt x="7" y="4"/>
                </a:lnTo>
                <a:lnTo>
                  <a:pt x="2" y="4"/>
                </a:lnTo>
                <a:lnTo>
                  <a:pt x="0" y="5"/>
                </a:lnTo>
                <a:lnTo>
                  <a:pt x="2" y="8"/>
                </a:lnTo>
                <a:lnTo>
                  <a:pt x="8" y="13"/>
                </a:lnTo>
                <a:lnTo>
                  <a:pt x="12" y="16"/>
                </a:lnTo>
                <a:lnTo>
                  <a:pt x="18" y="17"/>
                </a:lnTo>
                <a:lnTo>
                  <a:pt x="24" y="17"/>
                </a:lnTo>
                <a:lnTo>
                  <a:pt x="32" y="16"/>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84" name="Freeform 403"/>
          <p:cNvSpPr>
            <a:spLocks/>
          </p:cNvSpPr>
          <p:nvPr/>
        </p:nvSpPr>
        <p:spPr bwMode="auto">
          <a:xfrm>
            <a:off x="1773238" y="5156200"/>
            <a:ext cx="26987" cy="26988"/>
          </a:xfrm>
          <a:custGeom>
            <a:avLst/>
            <a:gdLst>
              <a:gd name="T0" fmla="*/ 2147483647 w 44"/>
              <a:gd name="T1" fmla="*/ 2147483647 h 43"/>
              <a:gd name="T2" fmla="*/ 0 w 44"/>
              <a:gd name="T3" fmla="*/ 0 h 43"/>
              <a:gd name="T4" fmla="*/ 2147483647 w 44"/>
              <a:gd name="T5" fmla="*/ 2147483647 h 43"/>
              <a:gd name="T6" fmla="*/ 2147483647 w 44"/>
              <a:gd name="T7" fmla="*/ 2147483647 h 43"/>
              <a:gd name="T8" fmla="*/ 2147483647 w 44"/>
              <a:gd name="T9" fmla="*/ 2147483647 h 43"/>
              <a:gd name="T10" fmla="*/ 2147483647 w 44"/>
              <a:gd name="T11" fmla="*/ 2147483647 h 43"/>
              <a:gd name="T12" fmla="*/ 2147483647 w 44"/>
              <a:gd name="T13" fmla="*/ 2147483647 h 43"/>
              <a:gd name="T14" fmla="*/ 2147483647 w 44"/>
              <a:gd name="T15" fmla="*/ 2147483647 h 43"/>
              <a:gd name="T16" fmla="*/ 2147483647 w 44"/>
              <a:gd name="T17" fmla="*/ 2147483647 h 43"/>
              <a:gd name="T18" fmla="*/ 2147483647 w 44"/>
              <a:gd name="T19" fmla="*/ 2147483647 h 43"/>
              <a:gd name="T20" fmla="*/ 2147483647 w 44"/>
              <a:gd name="T21" fmla="*/ 2147483647 h 43"/>
              <a:gd name="T22" fmla="*/ 2147483647 w 44"/>
              <a:gd name="T23" fmla="*/ 2147483647 h 43"/>
              <a:gd name="T24" fmla="*/ 2147483647 w 44"/>
              <a:gd name="T25" fmla="*/ 2147483647 h 43"/>
              <a:gd name="T26" fmla="*/ 2147483647 w 44"/>
              <a:gd name="T27" fmla="*/ 2147483647 h 43"/>
              <a:gd name="T28" fmla="*/ 2147483647 w 44"/>
              <a:gd name="T29" fmla="*/ 2147483647 h 43"/>
              <a:gd name="T30" fmla="*/ 2147483647 w 44"/>
              <a:gd name="T31" fmla="*/ 2147483647 h 43"/>
              <a:gd name="T32" fmla="*/ 2147483647 w 44"/>
              <a:gd name="T33" fmla="*/ 2147483647 h 43"/>
              <a:gd name="T34" fmla="*/ 2147483647 w 44"/>
              <a:gd name="T35" fmla="*/ 2147483647 h 43"/>
              <a:gd name="T36" fmla="*/ 2147483647 w 44"/>
              <a:gd name="T37" fmla="*/ 2147483647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43"/>
              <a:gd name="T59" fmla="*/ 44 w 44"/>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43">
                <a:moveTo>
                  <a:pt x="23" y="2"/>
                </a:moveTo>
                <a:lnTo>
                  <a:pt x="0" y="0"/>
                </a:lnTo>
                <a:lnTo>
                  <a:pt x="1" y="31"/>
                </a:lnTo>
                <a:lnTo>
                  <a:pt x="12" y="39"/>
                </a:lnTo>
                <a:lnTo>
                  <a:pt x="17" y="42"/>
                </a:lnTo>
                <a:lnTo>
                  <a:pt x="23" y="43"/>
                </a:lnTo>
                <a:lnTo>
                  <a:pt x="33" y="41"/>
                </a:lnTo>
                <a:lnTo>
                  <a:pt x="38" y="38"/>
                </a:lnTo>
                <a:lnTo>
                  <a:pt x="44" y="34"/>
                </a:lnTo>
                <a:lnTo>
                  <a:pt x="42" y="31"/>
                </a:lnTo>
                <a:lnTo>
                  <a:pt x="42" y="30"/>
                </a:lnTo>
                <a:lnTo>
                  <a:pt x="41" y="27"/>
                </a:lnTo>
                <a:lnTo>
                  <a:pt x="41" y="26"/>
                </a:lnTo>
                <a:lnTo>
                  <a:pt x="40" y="23"/>
                </a:lnTo>
                <a:lnTo>
                  <a:pt x="36" y="18"/>
                </a:lnTo>
                <a:lnTo>
                  <a:pt x="33" y="16"/>
                </a:lnTo>
                <a:lnTo>
                  <a:pt x="32" y="14"/>
                </a:lnTo>
                <a:lnTo>
                  <a:pt x="26" y="8"/>
                </a:lnTo>
                <a:lnTo>
                  <a:pt x="23" y="2"/>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85" name="Freeform 404"/>
          <p:cNvSpPr>
            <a:spLocks/>
          </p:cNvSpPr>
          <p:nvPr/>
        </p:nvSpPr>
        <p:spPr bwMode="auto">
          <a:xfrm>
            <a:off x="1525588" y="4538663"/>
            <a:ext cx="20637" cy="9525"/>
          </a:xfrm>
          <a:custGeom>
            <a:avLst/>
            <a:gdLst>
              <a:gd name="T0" fmla="*/ 2147483647 w 31"/>
              <a:gd name="T1" fmla="*/ 2147483647 h 17"/>
              <a:gd name="T2" fmla="*/ 2147483647 w 31"/>
              <a:gd name="T3" fmla="*/ 2147483647 h 17"/>
              <a:gd name="T4" fmla="*/ 2147483647 w 31"/>
              <a:gd name="T5" fmla="*/ 2147483647 h 17"/>
              <a:gd name="T6" fmla="*/ 2147483647 w 31"/>
              <a:gd name="T7" fmla="*/ 2147483647 h 17"/>
              <a:gd name="T8" fmla="*/ 2147483647 w 31"/>
              <a:gd name="T9" fmla="*/ 2147483647 h 17"/>
              <a:gd name="T10" fmla="*/ 2147483647 w 31"/>
              <a:gd name="T11" fmla="*/ 2147483647 h 17"/>
              <a:gd name="T12" fmla="*/ 2147483647 w 31"/>
              <a:gd name="T13" fmla="*/ 0 h 17"/>
              <a:gd name="T14" fmla="*/ 2147483647 w 31"/>
              <a:gd name="T15" fmla="*/ 0 h 17"/>
              <a:gd name="T16" fmla="*/ 2147483647 w 31"/>
              <a:gd name="T17" fmla="*/ 2147483647 h 17"/>
              <a:gd name="T18" fmla="*/ 0 w 31"/>
              <a:gd name="T19" fmla="*/ 2147483647 h 17"/>
              <a:gd name="T20" fmla="*/ 2147483647 w 31"/>
              <a:gd name="T21" fmla="*/ 2147483647 h 17"/>
              <a:gd name="T22" fmla="*/ 2147483647 w 31"/>
              <a:gd name="T23" fmla="*/ 2147483647 h 17"/>
              <a:gd name="T24" fmla="*/ 2147483647 w 31"/>
              <a:gd name="T25" fmla="*/ 2147483647 h 17"/>
              <a:gd name="T26" fmla="*/ 2147483647 w 31"/>
              <a:gd name="T27" fmla="*/ 2147483647 h 17"/>
              <a:gd name="T28" fmla="*/ 2147483647 w 31"/>
              <a:gd name="T29" fmla="*/ 2147483647 h 17"/>
              <a:gd name="T30" fmla="*/ 2147483647 w 31"/>
              <a:gd name="T31" fmla="*/ 2147483647 h 17"/>
              <a:gd name="T32" fmla="*/ 2147483647 w 31"/>
              <a:gd name="T33" fmla="*/ 2147483647 h 17"/>
              <a:gd name="T34" fmla="*/ 2147483647 w 31"/>
              <a:gd name="T35" fmla="*/ 2147483647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7"/>
              <a:gd name="T56" fmla="*/ 31 w 31"/>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7">
                <a:moveTo>
                  <a:pt x="30" y="16"/>
                </a:moveTo>
                <a:lnTo>
                  <a:pt x="31" y="11"/>
                </a:lnTo>
                <a:lnTo>
                  <a:pt x="30" y="8"/>
                </a:lnTo>
                <a:lnTo>
                  <a:pt x="30" y="7"/>
                </a:lnTo>
                <a:lnTo>
                  <a:pt x="26" y="3"/>
                </a:lnTo>
                <a:lnTo>
                  <a:pt x="24" y="1"/>
                </a:lnTo>
                <a:lnTo>
                  <a:pt x="17" y="0"/>
                </a:lnTo>
                <a:lnTo>
                  <a:pt x="6" y="0"/>
                </a:lnTo>
                <a:lnTo>
                  <a:pt x="1" y="1"/>
                </a:lnTo>
                <a:lnTo>
                  <a:pt x="0" y="4"/>
                </a:lnTo>
                <a:lnTo>
                  <a:pt x="2" y="9"/>
                </a:lnTo>
                <a:lnTo>
                  <a:pt x="6" y="15"/>
                </a:lnTo>
                <a:lnTo>
                  <a:pt x="16" y="15"/>
                </a:lnTo>
                <a:lnTo>
                  <a:pt x="24" y="17"/>
                </a:lnTo>
                <a:lnTo>
                  <a:pt x="26" y="17"/>
                </a:lnTo>
                <a:lnTo>
                  <a:pt x="26" y="16"/>
                </a:lnTo>
                <a:lnTo>
                  <a:pt x="27" y="16"/>
                </a:lnTo>
                <a:lnTo>
                  <a:pt x="30" y="16"/>
                </a:lnTo>
                <a:close/>
              </a:path>
            </a:pathLst>
          </a:custGeom>
          <a:solidFill>
            <a:srgbClr val="0088AB"/>
          </a:solidFill>
          <a:ln w="6350">
            <a:solidFill>
              <a:srgbClr val="003366"/>
            </a:solidFill>
            <a:round/>
            <a:headEnd/>
            <a:tailEnd/>
          </a:ln>
        </p:spPr>
        <p:txBody>
          <a:bodyPr/>
          <a:lstStyle/>
          <a:p>
            <a:endParaRPr lang="el-GR"/>
          </a:p>
        </p:txBody>
      </p:sp>
      <p:sp>
        <p:nvSpPr>
          <p:cNvPr id="25686" name="Freeform 405"/>
          <p:cNvSpPr>
            <a:spLocks/>
          </p:cNvSpPr>
          <p:nvPr/>
        </p:nvSpPr>
        <p:spPr bwMode="auto">
          <a:xfrm>
            <a:off x="1525588" y="4538663"/>
            <a:ext cx="20637" cy="9525"/>
          </a:xfrm>
          <a:custGeom>
            <a:avLst/>
            <a:gdLst>
              <a:gd name="T0" fmla="*/ 2147483647 w 31"/>
              <a:gd name="T1" fmla="*/ 2147483647 h 17"/>
              <a:gd name="T2" fmla="*/ 2147483647 w 31"/>
              <a:gd name="T3" fmla="*/ 2147483647 h 17"/>
              <a:gd name="T4" fmla="*/ 2147483647 w 31"/>
              <a:gd name="T5" fmla="*/ 2147483647 h 17"/>
              <a:gd name="T6" fmla="*/ 2147483647 w 31"/>
              <a:gd name="T7" fmla="*/ 2147483647 h 17"/>
              <a:gd name="T8" fmla="*/ 2147483647 w 31"/>
              <a:gd name="T9" fmla="*/ 2147483647 h 17"/>
              <a:gd name="T10" fmla="*/ 2147483647 w 31"/>
              <a:gd name="T11" fmla="*/ 2147483647 h 17"/>
              <a:gd name="T12" fmla="*/ 2147483647 w 31"/>
              <a:gd name="T13" fmla="*/ 2147483647 h 17"/>
              <a:gd name="T14" fmla="*/ 2147483647 w 31"/>
              <a:gd name="T15" fmla="*/ 2147483647 h 17"/>
              <a:gd name="T16" fmla="*/ 0 w 31"/>
              <a:gd name="T17" fmla="*/ 2147483647 h 17"/>
              <a:gd name="T18" fmla="*/ 2147483647 w 31"/>
              <a:gd name="T19" fmla="*/ 2147483647 h 17"/>
              <a:gd name="T20" fmla="*/ 2147483647 w 31"/>
              <a:gd name="T21" fmla="*/ 0 h 17"/>
              <a:gd name="T22" fmla="*/ 2147483647 w 31"/>
              <a:gd name="T23" fmla="*/ 0 h 17"/>
              <a:gd name="T24" fmla="*/ 2147483647 w 31"/>
              <a:gd name="T25" fmla="*/ 2147483647 h 17"/>
              <a:gd name="T26" fmla="*/ 2147483647 w 31"/>
              <a:gd name="T27" fmla="*/ 2147483647 h 17"/>
              <a:gd name="T28" fmla="*/ 2147483647 w 31"/>
              <a:gd name="T29" fmla="*/ 2147483647 h 17"/>
              <a:gd name="T30" fmla="*/ 2147483647 w 31"/>
              <a:gd name="T31" fmla="*/ 2147483647 h 17"/>
              <a:gd name="T32" fmla="*/ 2147483647 w 31"/>
              <a:gd name="T33" fmla="*/ 2147483647 h 17"/>
              <a:gd name="T34" fmla="*/ 2147483647 w 31"/>
              <a:gd name="T35" fmla="*/ 2147483647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7"/>
              <a:gd name="T56" fmla="*/ 31 w 31"/>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7">
                <a:moveTo>
                  <a:pt x="30" y="16"/>
                </a:moveTo>
                <a:lnTo>
                  <a:pt x="27" y="16"/>
                </a:lnTo>
                <a:lnTo>
                  <a:pt x="26" y="16"/>
                </a:lnTo>
                <a:lnTo>
                  <a:pt x="26" y="17"/>
                </a:lnTo>
                <a:lnTo>
                  <a:pt x="24" y="17"/>
                </a:lnTo>
                <a:lnTo>
                  <a:pt x="16" y="15"/>
                </a:lnTo>
                <a:lnTo>
                  <a:pt x="6" y="15"/>
                </a:lnTo>
                <a:lnTo>
                  <a:pt x="2" y="9"/>
                </a:lnTo>
                <a:lnTo>
                  <a:pt x="0" y="4"/>
                </a:lnTo>
                <a:lnTo>
                  <a:pt x="1" y="1"/>
                </a:lnTo>
                <a:lnTo>
                  <a:pt x="6" y="0"/>
                </a:lnTo>
                <a:lnTo>
                  <a:pt x="17" y="0"/>
                </a:lnTo>
                <a:lnTo>
                  <a:pt x="24" y="1"/>
                </a:lnTo>
                <a:lnTo>
                  <a:pt x="26" y="3"/>
                </a:lnTo>
                <a:lnTo>
                  <a:pt x="30" y="7"/>
                </a:lnTo>
                <a:lnTo>
                  <a:pt x="30" y="8"/>
                </a:lnTo>
                <a:lnTo>
                  <a:pt x="31" y="11"/>
                </a:lnTo>
                <a:lnTo>
                  <a:pt x="30" y="16"/>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87" name="Freeform 406"/>
          <p:cNvSpPr>
            <a:spLocks/>
          </p:cNvSpPr>
          <p:nvPr/>
        </p:nvSpPr>
        <p:spPr bwMode="auto">
          <a:xfrm>
            <a:off x="1546225" y="3195638"/>
            <a:ext cx="44450" cy="93662"/>
          </a:xfrm>
          <a:custGeom>
            <a:avLst/>
            <a:gdLst>
              <a:gd name="T0" fmla="*/ 2147483647 w 69"/>
              <a:gd name="T1" fmla="*/ 2147483647 h 146"/>
              <a:gd name="T2" fmla="*/ 2147483647 w 69"/>
              <a:gd name="T3" fmla="*/ 2147483647 h 146"/>
              <a:gd name="T4" fmla="*/ 2147483647 w 69"/>
              <a:gd name="T5" fmla="*/ 2147483647 h 146"/>
              <a:gd name="T6" fmla="*/ 2147483647 w 69"/>
              <a:gd name="T7" fmla="*/ 2147483647 h 146"/>
              <a:gd name="T8" fmla="*/ 2147483647 w 69"/>
              <a:gd name="T9" fmla="*/ 2147483647 h 146"/>
              <a:gd name="T10" fmla="*/ 2147483647 w 69"/>
              <a:gd name="T11" fmla="*/ 2147483647 h 146"/>
              <a:gd name="T12" fmla="*/ 2147483647 w 69"/>
              <a:gd name="T13" fmla="*/ 2147483647 h 146"/>
              <a:gd name="T14" fmla="*/ 2147483647 w 69"/>
              <a:gd name="T15" fmla="*/ 2147483647 h 146"/>
              <a:gd name="T16" fmla="*/ 2147483647 w 69"/>
              <a:gd name="T17" fmla="*/ 2147483647 h 146"/>
              <a:gd name="T18" fmla="*/ 2147483647 w 69"/>
              <a:gd name="T19" fmla="*/ 2147483647 h 146"/>
              <a:gd name="T20" fmla="*/ 2147483647 w 69"/>
              <a:gd name="T21" fmla="*/ 2147483647 h 146"/>
              <a:gd name="T22" fmla="*/ 2147483647 w 69"/>
              <a:gd name="T23" fmla="*/ 2147483647 h 146"/>
              <a:gd name="T24" fmla="*/ 2147483647 w 69"/>
              <a:gd name="T25" fmla="*/ 2147483647 h 146"/>
              <a:gd name="T26" fmla="*/ 2147483647 w 69"/>
              <a:gd name="T27" fmla="*/ 2147483647 h 146"/>
              <a:gd name="T28" fmla="*/ 2147483647 w 69"/>
              <a:gd name="T29" fmla="*/ 2147483647 h 146"/>
              <a:gd name="T30" fmla="*/ 2147483647 w 69"/>
              <a:gd name="T31" fmla="*/ 2147483647 h 146"/>
              <a:gd name="T32" fmla="*/ 2147483647 w 69"/>
              <a:gd name="T33" fmla="*/ 2147483647 h 146"/>
              <a:gd name="T34" fmla="*/ 2147483647 w 69"/>
              <a:gd name="T35" fmla="*/ 2147483647 h 146"/>
              <a:gd name="T36" fmla="*/ 2147483647 w 69"/>
              <a:gd name="T37" fmla="*/ 2147483647 h 146"/>
              <a:gd name="T38" fmla="*/ 2147483647 w 69"/>
              <a:gd name="T39" fmla="*/ 2147483647 h 146"/>
              <a:gd name="T40" fmla="*/ 2147483647 w 69"/>
              <a:gd name="T41" fmla="*/ 2147483647 h 146"/>
              <a:gd name="T42" fmla="*/ 2147483647 w 69"/>
              <a:gd name="T43" fmla="*/ 2147483647 h 146"/>
              <a:gd name="T44" fmla="*/ 2147483647 w 69"/>
              <a:gd name="T45" fmla="*/ 2147483647 h 146"/>
              <a:gd name="T46" fmla="*/ 2147483647 w 69"/>
              <a:gd name="T47" fmla="*/ 2147483647 h 146"/>
              <a:gd name="T48" fmla="*/ 2147483647 w 69"/>
              <a:gd name="T49" fmla="*/ 2147483647 h 146"/>
              <a:gd name="T50" fmla="*/ 2147483647 w 69"/>
              <a:gd name="T51" fmla="*/ 2147483647 h 146"/>
              <a:gd name="T52" fmla="*/ 2147483647 w 69"/>
              <a:gd name="T53" fmla="*/ 2147483647 h 146"/>
              <a:gd name="T54" fmla="*/ 2147483647 w 69"/>
              <a:gd name="T55" fmla="*/ 2147483647 h 146"/>
              <a:gd name="T56" fmla="*/ 2147483647 w 69"/>
              <a:gd name="T57" fmla="*/ 2147483647 h 146"/>
              <a:gd name="T58" fmla="*/ 2147483647 w 69"/>
              <a:gd name="T59" fmla="*/ 2147483647 h 146"/>
              <a:gd name="T60" fmla="*/ 2147483647 w 69"/>
              <a:gd name="T61" fmla="*/ 2147483647 h 146"/>
              <a:gd name="T62" fmla="*/ 2147483647 w 69"/>
              <a:gd name="T63" fmla="*/ 2147483647 h 146"/>
              <a:gd name="T64" fmla="*/ 2147483647 w 69"/>
              <a:gd name="T65" fmla="*/ 2147483647 h 146"/>
              <a:gd name="T66" fmla="*/ 2147483647 w 69"/>
              <a:gd name="T67" fmla="*/ 2147483647 h 146"/>
              <a:gd name="T68" fmla="*/ 2147483647 w 69"/>
              <a:gd name="T69" fmla="*/ 2147483647 h 146"/>
              <a:gd name="T70" fmla="*/ 2147483647 w 69"/>
              <a:gd name="T71" fmla="*/ 2147483647 h 146"/>
              <a:gd name="T72" fmla="*/ 2147483647 w 69"/>
              <a:gd name="T73" fmla="*/ 2147483647 h 146"/>
              <a:gd name="T74" fmla="*/ 0 w 69"/>
              <a:gd name="T75" fmla="*/ 2147483647 h 146"/>
              <a:gd name="T76" fmla="*/ 0 w 69"/>
              <a:gd name="T77" fmla="*/ 2147483647 h 146"/>
              <a:gd name="T78" fmla="*/ 2147483647 w 69"/>
              <a:gd name="T79" fmla="*/ 2147483647 h 146"/>
              <a:gd name="T80" fmla="*/ 2147483647 w 69"/>
              <a:gd name="T81" fmla="*/ 2147483647 h 146"/>
              <a:gd name="T82" fmla="*/ 2147483647 w 69"/>
              <a:gd name="T83" fmla="*/ 2147483647 h 146"/>
              <a:gd name="T84" fmla="*/ 2147483647 w 69"/>
              <a:gd name="T85" fmla="*/ 2147483647 h 146"/>
              <a:gd name="T86" fmla="*/ 2147483647 w 69"/>
              <a:gd name="T87" fmla="*/ 2147483647 h 146"/>
              <a:gd name="T88" fmla="*/ 2147483647 w 69"/>
              <a:gd name="T89" fmla="*/ 2147483647 h 146"/>
              <a:gd name="T90" fmla="*/ 2147483647 w 69"/>
              <a:gd name="T91" fmla="*/ 2147483647 h 146"/>
              <a:gd name="T92" fmla="*/ 2147483647 w 69"/>
              <a:gd name="T93" fmla="*/ 2147483647 h 146"/>
              <a:gd name="T94" fmla="*/ 2147483647 w 69"/>
              <a:gd name="T95" fmla="*/ 2147483647 h 146"/>
              <a:gd name="T96" fmla="*/ 2147483647 w 69"/>
              <a:gd name="T97" fmla="*/ 2147483647 h 146"/>
              <a:gd name="T98" fmla="*/ 2147483647 w 69"/>
              <a:gd name="T99" fmla="*/ 2147483647 h 146"/>
              <a:gd name="T100" fmla="*/ 2147483647 w 69"/>
              <a:gd name="T101" fmla="*/ 2147483647 h 146"/>
              <a:gd name="T102" fmla="*/ 2147483647 w 69"/>
              <a:gd name="T103" fmla="*/ 2147483647 h 146"/>
              <a:gd name="T104" fmla="*/ 2147483647 w 69"/>
              <a:gd name="T105" fmla="*/ 2147483647 h 146"/>
              <a:gd name="T106" fmla="*/ 2147483647 w 69"/>
              <a:gd name="T107" fmla="*/ 2147483647 h 146"/>
              <a:gd name="T108" fmla="*/ 2147483647 w 69"/>
              <a:gd name="T109" fmla="*/ 2147483647 h 146"/>
              <a:gd name="T110" fmla="*/ 2147483647 w 69"/>
              <a:gd name="T111" fmla="*/ 2147483647 h 146"/>
              <a:gd name="T112" fmla="*/ 2147483647 w 69"/>
              <a:gd name="T113" fmla="*/ 2147483647 h 146"/>
              <a:gd name="T114" fmla="*/ 2147483647 w 69"/>
              <a:gd name="T115" fmla="*/ 2147483647 h 146"/>
              <a:gd name="T116" fmla="*/ 2147483647 w 69"/>
              <a:gd name="T117" fmla="*/ 2147483647 h 146"/>
              <a:gd name="T118" fmla="*/ 2147483647 w 69"/>
              <a:gd name="T119" fmla="*/ 0 h 146"/>
              <a:gd name="T120" fmla="*/ 2147483647 w 69"/>
              <a:gd name="T121" fmla="*/ 2147483647 h 1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146"/>
              <a:gd name="T185" fmla="*/ 69 w 69"/>
              <a:gd name="T186" fmla="*/ 146 h 1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146">
                <a:moveTo>
                  <a:pt x="44" y="3"/>
                </a:moveTo>
                <a:lnTo>
                  <a:pt x="48" y="9"/>
                </a:lnTo>
                <a:lnTo>
                  <a:pt x="51" y="23"/>
                </a:lnTo>
                <a:lnTo>
                  <a:pt x="56" y="28"/>
                </a:lnTo>
                <a:lnTo>
                  <a:pt x="67" y="33"/>
                </a:lnTo>
                <a:lnTo>
                  <a:pt x="68" y="35"/>
                </a:lnTo>
                <a:lnTo>
                  <a:pt x="69" y="39"/>
                </a:lnTo>
                <a:lnTo>
                  <a:pt x="68" y="44"/>
                </a:lnTo>
                <a:lnTo>
                  <a:pt x="68" y="53"/>
                </a:lnTo>
                <a:lnTo>
                  <a:pt x="64" y="62"/>
                </a:lnTo>
                <a:lnTo>
                  <a:pt x="61" y="68"/>
                </a:lnTo>
                <a:lnTo>
                  <a:pt x="60" y="76"/>
                </a:lnTo>
                <a:lnTo>
                  <a:pt x="52" y="110"/>
                </a:lnTo>
                <a:lnTo>
                  <a:pt x="48" y="123"/>
                </a:lnTo>
                <a:lnTo>
                  <a:pt x="49" y="144"/>
                </a:lnTo>
                <a:lnTo>
                  <a:pt x="47" y="146"/>
                </a:lnTo>
                <a:lnTo>
                  <a:pt x="45" y="146"/>
                </a:lnTo>
                <a:lnTo>
                  <a:pt x="44" y="142"/>
                </a:lnTo>
                <a:lnTo>
                  <a:pt x="39" y="138"/>
                </a:lnTo>
                <a:lnTo>
                  <a:pt x="36" y="135"/>
                </a:lnTo>
                <a:lnTo>
                  <a:pt x="35" y="131"/>
                </a:lnTo>
                <a:lnTo>
                  <a:pt x="36" y="128"/>
                </a:lnTo>
                <a:lnTo>
                  <a:pt x="36" y="122"/>
                </a:lnTo>
                <a:lnTo>
                  <a:pt x="36" y="117"/>
                </a:lnTo>
                <a:lnTo>
                  <a:pt x="35" y="114"/>
                </a:lnTo>
                <a:lnTo>
                  <a:pt x="35" y="113"/>
                </a:lnTo>
                <a:lnTo>
                  <a:pt x="35" y="110"/>
                </a:lnTo>
                <a:lnTo>
                  <a:pt x="34" y="107"/>
                </a:lnTo>
                <a:lnTo>
                  <a:pt x="34" y="106"/>
                </a:lnTo>
                <a:lnTo>
                  <a:pt x="34" y="103"/>
                </a:lnTo>
                <a:lnTo>
                  <a:pt x="34" y="90"/>
                </a:lnTo>
                <a:lnTo>
                  <a:pt x="32" y="81"/>
                </a:lnTo>
                <a:lnTo>
                  <a:pt x="31" y="77"/>
                </a:lnTo>
                <a:lnTo>
                  <a:pt x="27" y="74"/>
                </a:lnTo>
                <a:lnTo>
                  <a:pt x="12" y="74"/>
                </a:lnTo>
                <a:lnTo>
                  <a:pt x="7" y="73"/>
                </a:lnTo>
                <a:lnTo>
                  <a:pt x="4" y="73"/>
                </a:lnTo>
                <a:lnTo>
                  <a:pt x="0" y="70"/>
                </a:lnTo>
                <a:lnTo>
                  <a:pt x="0" y="66"/>
                </a:lnTo>
                <a:lnTo>
                  <a:pt x="2" y="61"/>
                </a:lnTo>
                <a:lnTo>
                  <a:pt x="7" y="56"/>
                </a:lnTo>
                <a:lnTo>
                  <a:pt x="3" y="48"/>
                </a:lnTo>
                <a:lnTo>
                  <a:pt x="2" y="40"/>
                </a:lnTo>
                <a:lnTo>
                  <a:pt x="6" y="40"/>
                </a:lnTo>
                <a:lnTo>
                  <a:pt x="7" y="41"/>
                </a:lnTo>
                <a:lnTo>
                  <a:pt x="12" y="42"/>
                </a:lnTo>
                <a:lnTo>
                  <a:pt x="19" y="42"/>
                </a:lnTo>
                <a:lnTo>
                  <a:pt x="24" y="42"/>
                </a:lnTo>
                <a:lnTo>
                  <a:pt x="24" y="41"/>
                </a:lnTo>
                <a:lnTo>
                  <a:pt x="26" y="41"/>
                </a:lnTo>
                <a:lnTo>
                  <a:pt x="28" y="41"/>
                </a:lnTo>
                <a:lnTo>
                  <a:pt x="30" y="39"/>
                </a:lnTo>
                <a:lnTo>
                  <a:pt x="31" y="31"/>
                </a:lnTo>
                <a:lnTo>
                  <a:pt x="23" y="28"/>
                </a:lnTo>
                <a:lnTo>
                  <a:pt x="23" y="25"/>
                </a:lnTo>
                <a:lnTo>
                  <a:pt x="28" y="17"/>
                </a:lnTo>
                <a:lnTo>
                  <a:pt x="32" y="12"/>
                </a:lnTo>
                <a:lnTo>
                  <a:pt x="35" y="8"/>
                </a:lnTo>
                <a:lnTo>
                  <a:pt x="36" y="7"/>
                </a:lnTo>
                <a:lnTo>
                  <a:pt x="39" y="0"/>
                </a:lnTo>
                <a:lnTo>
                  <a:pt x="44" y="3"/>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88" name="Freeform 407"/>
          <p:cNvSpPr>
            <a:spLocks/>
          </p:cNvSpPr>
          <p:nvPr/>
        </p:nvSpPr>
        <p:spPr bwMode="auto">
          <a:xfrm>
            <a:off x="1582738" y="3176588"/>
            <a:ext cx="17462" cy="34925"/>
          </a:xfrm>
          <a:custGeom>
            <a:avLst/>
            <a:gdLst>
              <a:gd name="T0" fmla="*/ 2147483647 w 28"/>
              <a:gd name="T1" fmla="*/ 2147483647 h 55"/>
              <a:gd name="T2" fmla="*/ 2147483647 w 28"/>
              <a:gd name="T3" fmla="*/ 2147483647 h 55"/>
              <a:gd name="T4" fmla="*/ 2147483647 w 28"/>
              <a:gd name="T5" fmla="*/ 2147483647 h 55"/>
              <a:gd name="T6" fmla="*/ 2147483647 w 28"/>
              <a:gd name="T7" fmla="*/ 2147483647 h 55"/>
              <a:gd name="T8" fmla="*/ 2147483647 w 28"/>
              <a:gd name="T9" fmla="*/ 2147483647 h 55"/>
              <a:gd name="T10" fmla="*/ 2147483647 w 28"/>
              <a:gd name="T11" fmla="*/ 2147483647 h 55"/>
              <a:gd name="T12" fmla="*/ 2147483647 w 28"/>
              <a:gd name="T13" fmla="*/ 2147483647 h 55"/>
              <a:gd name="T14" fmla="*/ 2147483647 w 28"/>
              <a:gd name="T15" fmla="*/ 2147483647 h 55"/>
              <a:gd name="T16" fmla="*/ 2147483647 w 28"/>
              <a:gd name="T17" fmla="*/ 2147483647 h 55"/>
              <a:gd name="T18" fmla="*/ 0 w 28"/>
              <a:gd name="T19" fmla="*/ 2147483647 h 55"/>
              <a:gd name="T20" fmla="*/ 2147483647 w 28"/>
              <a:gd name="T21" fmla="*/ 2147483647 h 55"/>
              <a:gd name="T22" fmla="*/ 2147483647 w 28"/>
              <a:gd name="T23" fmla="*/ 2147483647 h 55"/>
              <a:gd name="T24" fmla="*/ 2147483647 w 28"/>
              <a:gd name="T25" fmla="*/ 2147483647 h 55"/>
              <a:gd name="T26" fmla="*/ 2147483647 w 28"/>
              <a:gd name="T27" fmla="*/ 0 h 55"/>
              <a:gd name="T28" fmla="*/ 2147483647 w 28"/>
              <a:gd name="T29" fmla="*/ 2147483647 h 55"/>
              <a:gd name="T30" fmla="*/ 2147483647 w 28"/>
              <a:gd name="T31" fmla="*/ 2147483647 h 55"/>
              <a:gd name="T32" fmla="*/ 2147483647 w 28"/>
              <a:gd name="T33" fmla="*/ 2147483647 h 55"/>
              <a:gd name="T34" fmla="*/ 2147483647 w 28"/>
              <a:gd name="T35" fmla="*/ 2147483647 h 55"/>
              <a:gd name="T36" fmla="*/ 2147483647 w 28"/>
              <a:gd name="T37" fmla="*/ 2147483647 h 55"/>
              <a:gd name="T38" fmla="*/ 2147483647 w 28"/>
              <a:gd name="T39" fmla="*/ 2147483647 h 55"/>
              <a:gd name="T40" fmla="*/ 2147483647 w 28"/>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55"/>
              <a:gd name="T65" fmla="*/ 28 w 28"/>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55">
                <a:moveTo>
                  <a:pt x="28" y="50"/>
                </a:moveTo>
                <a:lnTo>
                  <a:pt x="27" y="50"/>
                </a:lnTo>
                <a:lnTo>
                  <a:pt x="27" y="51"/>
                </a:lnTo>
                <a:lnTo>
                  <a:pt x="25" y="54"/>
                </a:lnTo>
                <a:lnTo>
                  <a:pt x="22" y="54"/>
                </a:lnTo>
                <a:lnTo>
                  <a:pt x="19" y="55"/>
                </a:lnTo>
                <a:lnTo>
                  <a:pt x="12" y="51"/>
                </a:lnTo>
                <a:lnTo>
                  <a:pt x="8" y="49"/>
                </a:lnTo>
                <a:lnTo>
                  <a:pt x="4" y="41"/>
                </a:lnTo>
                <a:lnTo>
                  <a:pt x="0" y="27"/>
                </a:lnTo>
                <a:lnTo>
                  <a:pt x="4" y="18"/>
                </a:lnTo>
                <a:lnTo>
                  <a:pt x="7" y="8"/>
                </a:lnTo>
                <a:lnTo>
                  <a:pt x="10" y="2"/>
                </a:lnTo>
                <a:lnTo>
                  <a:pt x="14" y="0"/>
                </a:lnTo>
                <a:lnTo>
                  <a:pt x="23" y="1"/>
                </a:lnTo>
                <a:lnTo>
                  <a:pt x="25" y="2"/>
                </a:lnTo>
                <a:lnTo>
                  <a:pt x="27" y="6"/>
                </a:lnTo>
                <a:lnTo>
                  <a:pt x="27" y="12"/>
                </a:lnTo>
                <a:lnTo>
                  <a:pt x="25" y="21"/>
                </a:lnTo>
                <a:lnTo>
                  <a:pt x="23" y="33"/>
                </a:lnTo>
                <a:lnTo>
                  <a:pt x="28" y="50"/>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89" name="Freeform 408"/>
          <p:cNvSpPr>
            <a:spLocks/>
          </p:cNvSpPr>
          <p:nvPr/>
        </p:nvSpPr>
        <p:spPr bwMode="auto">
          <a:xfrm>
            <a:off x="1601788" y="3167063"/>
            <a:ext cx="7937" cy="12700"/>
          </a:xfrm>
          <a:custGeom>
            <a:avLst/>
            <a:gdLst>
              <a:gd name="T0" fmla="*/ 2147483647 w 12"/>
              <a:gd name="T1" fmla="*/ 2147483647 h 22"/>
              <a:gd name="T2" fmla="*/ 2147483647 w 12"/>
              <a:gd name="T3" fmla="*/ 2147483647 h 22"/>
              <a:gd name="T4" fmla="*/ 0 w 12"/>
              <a:gd name="T5" fmla="*/ 2147483647 h 22"/>
              <a:gd name="T6" fmla="*/ 0 w 12"/>
              <a:gd name="T7" fmla="*/ 2147483647 h 22"/>
              <a:gd name="T8" fmla="*/ 2147483647 w 12"/>
              <a:gd name="T9" fmla="*/ 0 h 22"/>
              <a:gd name="T10" fmla="*/ 2147483647 w 12"/>
              <a:gd name="T11" fmla="*/ 2147483647 h 22"/>
              <a:gd name="T12" fmla="*/ 2147483647 w 12"/>
              <a:gd name="T13" fmla="*/ 2147483647 h 22"/>
              <a:gd name="T14" fmla="*/ 2147483647 w 12"/>
              <a:gd name="T15" fmla="*/ 2147483647 h 22"/>
              <a:gd name="T16" fmla="*/ 2147483647 w 12"/>
              <a:gd name="T17" fmla="*/ 2147483647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2"/>
              <a:gd name="T29" fmla="*/ 12 w 12"/>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2">
                <a:moveTo>
                  <a:pt x="9" y="22"/>
                </a:moveTo>
                <a:lnTo>
                  <a:pt x="2" y="22"/>
                </a:lnTo>
                <a:lnTo>
                  <a:pt x="0" y="11"/>
                </a:lnTo>
                <a:lnTo>
                  <a:pt x="0" y="3"/>
                </a:lnTo>
                <a:lnTo>
                  <a:pt x="4" y="0"/>
                </a:lnTo>
                <a:lnTo>
                  <a:pt x="8" y="2"/>
                </a:lnTo>
                <a:lnTo>
                  <a:pt x="12" y="6"/>
                </a:lnTo>
                <a:lnTo>
                  <a:pt x="10" y="12"/>
                </a:lnTo>
                <a:lnTo>
                  <a:pt x="9" y="22"/>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90" name="Freeform 409"/>
          <p:cNvSpPr>
            <a:spLocks/>
          </p:cNvSpPr>
          <p:nvPr/>
        </p:nvSpPr>
        <p:spPr bwMode="auto">
          <a:xfrm>
            <a:off x="1160463" y="2968625"/>
            <a:ext cx="22225" cy="26988"/>
          </a:xfrm>
          <a:custGeom>
            <a:avLst/>
            <a:gdLst>
              <a:gd name="T0" fmla="*/ 2147483647 w 34"/>
              <a:gd name="T1" fmla="*/ 2147483647 h 43"/>
              <a:gd name="T2" fmla="*/ 2147483647 w 34"/>
              <a:gd name="T3" fmla="*/ 2147483647 h 43"/>
              <a:gd name="T4" fmla="*/ 2147483647 w 34"/>
              <a:gd name="T5" fmla="*/ 2147483647 h 43"/>
              <a:gd name="T6" fmla="*/ 0 w 34"/>
              <a:gd name="T7" fmla="*/ 2147483647 h 43"/>
              <a:gd name="T8" fmla="*/ 2147483647 w 34"/>
              <a:gd name="T9" fmla="*/ 2147483647 h 43"/>
              <a:gd name="T10" fmla="*/ 2147483647 w 34"/>
              <a:gd name="T11" fmla="*/ 0 h 43"/>
              <a:gd name="T12" fmla="*/ 2147483647 w 34"/>
              <a:gd name="T13" fmla="*/ 2147483647 h 43"/>
              <a:gd name="T14" fmla="*/ 2147483647 w 34"/>
              <a:gd name="T15" fmla="*/ 2147483647 h 43"/>
              <a:gd name="T16" fmla="*/ 2147483647 w 34"/>
              <a:gd name="T17" fmla="*/ 2147483647 h 43"/>
              <a:gd name="T18" fmla="*/ 2147483647 w 34"/>
              <a:gd name="T19" fmla="*/ 2147483647 h 43"/>
              <a:gd name="T20" fmla="*/ 2147483647 w 34"/>
              <a:gd name="T21" fmla="*/ 2147483647 h 43"/>
              <a:gd name="T22" fmla="*/ 2147483647 w 34"/>
              <a:gd name="T23" fmla="*/ 2147483647 h 43"/>
              <a:gd name="T24" fmla="*/ 2147483647 w 34"/>
              <a:gd name="T25" fmla="*/ 2147483647 h 43"/>
              <a:gd name="T26" fmla="*/ 2147483647 w 34"/>
              <a:gd name="T27" fmla="*/ 2147483647 h 43"/>
              <a:gd name="T28" fmla="*/ 2147483647 w 34"/>
              <a:gd name="T29" fmla="*/ 2147483647 h 43"/>
              <a:gd name="T30" fmla="*/ 2147483647 w 34"/>
              <a:gd name="T31" fmla="*/ 2147483647 h 43"/>
              <a:gd name="T32" fmla="*/ 2147483647 w 34"/>
              <a:gd name="T33" fmla="*/ 2147483647 h 43"/>
              <a:gd name="T34" fmla="*/ 2147483647 w 34"/>
              <a:gd name="T35" fmla="*/ 2147483647 h 43"/>
              <a:gd name="T36" fmla="*/ 2147483647 w 34"/>
              <a:gd name="T37" fmla="*/ 2147483647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43"/>
              <a:gd name="T59" fmla="*/ 34 w 34"/>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43">
                <a:moveTo>
                  <a:pt x="21" y="40"/>
                </a:moveTo>
                <a:lnTo>
                  <a:pt x="8" y="30"/>
                </a:lnTo>
                <a:lnTo>
                  <a:pt x="1" y="20"/>
                </a:lnTo>
                <a:lnTo>
                  <a:pt x="0" y="12"/>
                </a:lnTo>
                <a:lnTo>
                  <a:pt x="5" y="6"/>
                </a:lnTo>
                <a:lnTo>
                  <a:pt x="10" y="0"/>
                </a:lnTo>
                <a:lnTo>
                  <a:pt x="16" y="2"/>
                </a:lnTo>
                <a:lnTo>
                  <a:pt x="21" y="7"/>
                </a:lnTo>
                <a:lnTo>
                  <a:pt x="29" y="20"/>
                </a:lnTo>
                <a:lnTo>
                  <a:pt x="32" y="27"/>
                </a:lnTo>
                <a:lnTo>
                  <a:pt x="34" y="32"/>
                </a:lnTo>
                <a:lnTo>
                  <a:pt x="34" y="36"/>
                </a:lnTo>
                <a:lnTo>
                  <a:pt x="34" y="40"/>
                </a:lnTo>
                <a:lnTo>
                  <a:pt x="32" y="42"/>
                </a:lnTo>
                <a:lnTo>
                  <a:pt x="29" y="43"/>
                </a:lnTo>
                <a:lnTo>
                  <a:pt x="26" y="42"/>
                </a:lnTo>
                <a:lnTo>
                  <a:pt x="25" y="42"/>
                </a:lnTo>
                <a:lnTo>
                  <a:pt x="22" y="40"/>
                </a:lnTo>
                <a:lnTo>
                  <a:pt x="21" y="40"/>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91" name="Freeform 410"/>
          <p:cNvSpPr>
            <a:spLocks/>
          </p:cNvSpPr>
          <p:nvPr/>
        </p:nvSpPr>
        <p:spPr bwMode="auto">
          <a:xfrm>
            <a:off x="1173163" y="2946400"/>
            <a:ext cx="41275" cy="76200"/>
          </a:xfrm>
          <a:custGeom>
            <a:avLst/>
            <a:gdLst>
              <a:gd name="T0" fmla="*/ 2147483647 w 67"/>
              <a:gd name="T1" fmla="*/ 2147483647 h 120"/>
              <a:gd name="T2" fmla="*/ 2147483647 w 67"/>
              <a:gd name="T3" fmla="*/ 2147483647 h 120"/>
              <a:gd name="T4" fmla="*/ 2147483647 w 67"/>
              <a:gd name="T5" fmla="*/ 2147483647 h 120"/>
              <a:gd name="T6" fmla="*/ 2147483647 w 67"/>
              <a:gd name="T7" fmla="*/ 2147483647 h 120"/>
              <a:gd name="T8" fmla="*/ 2147483647 w 67"/>
              <a:gd name="T9" fmla="*/ 2147483647 h 120"/>
              <a:gd name="T10" fmla="*/ 2147483647 w 67"/>
              <a:gd name="T11" fmla="*/ 2147483647 h 120"/>
              <a:gd name="T12" fmla="*/ 2147483647 w 67"/>
              <a:gd name="T13" fmla="*/ 2147483647 h 120"/>
              <a:gd name="T14" fmla="*/ 2147483647 w 67"/>
              <a:gd name="T15" fmla="*/ 2147483647 h 120"/>
              <a:gd name="T16" fmla="*/ 2147483647 w 67"/>
              <a:gd name="T17" fmla="*/ 2147483647 h 120"/>
              <a:gd name="T18" fmla="*/ 2147483647 w 67"/>
              <a:gd name="T19" fmla="*/ 2147483647 h 120"/>
              <a:gd name="T20" fmla="*/ 2147483647 w 67"/>
              <a:gd name="T21" fmla="*/ 2147483647 h 120"/>
              <a:gd name="T22" fmla="*/ 2147483647 w 67"/>
              <a:gd name="T23" fmla="*/ 2147483647 h 120"/>
              <a:gd name="T24" fmla="*/ 2147483647 w 67"/>
              <a:gd name="T25" fmla="*/ 2147483647 h 120"/>
              <a:gd name="T26" fmla="*/ 2147483647 w 67"/>
              <a:gd name="T27" fmla="*/ 2147483647 h 120"/>
              <a:gd name="T28" fmla="*/ 2147483647 w 67"/>
              <a:gd name="T29" fmla="*/ 2147483647 h 120"/>
              <a:gd name="T30" fmla="*/ 2147483647 w 67"/>
              <a:gd name="T31" fmla="*/ 2147483647 h 120"/>
              <a:gd name="T32" fmla="*/ 2147483647 w 67"/>
              <a:gd name="T33" fmla="*/ 2147483647 h 120"/>
              <a:gd name="T34" fmla="*/ 2147483647 w 67"/>
              <a:gd name="T35" fmla="*/ 2147483647 h 120"/>
              <a:gd name="T36" fmla="*/ 2147483647 w 67"/>
              <a:gd name="T37" fmla="*/ 2147483647 h 120"/>
              <a:gd name="T38" fmla="*/ 2147483647 w 67"/>
              <a:gd name="T39" fmla="*/ 2147483647 h 120"/>
              <a:gd name="T40" fmla="*/ 2147483647 w 67"/>
              <a:gd name="T41" fmla="*/ 2147483647 h 120"/>
              <a:gd name="T42" fmla="*/ 2147483647 w 67"/>
              <a:gd name="T43" fmla="*/ 2147483647 h 120"/>
              <a:gd name="T44" fmla="*/ 2147483647 w 67"/>
              <a:gd name="T45" fmla="*/ 2147483647 h 120"/>
              <a:gd name="T46" fmla="*/ 2147483647 w 67"/>
              <a:gd name="T47" fmla="*/ 2147483647 h 120"/>
              <a:gd name="T48" fmla="*/ 2147483647 w 67"/>
              <a:gd name="T49" fmla="*/ 2147483647 h 120"/>
              <a:gd name="T50" fmla="*/ 2147483647 w 67"/>
              <a:gd name="T51" fmla="*/ 2147483647 h 120"/>
              <a:gd name="T52" fmla="*/ 2147483647 w 67"/>
              <a:gd name="T53" fmla="*/ 2147483647 h 120"/>
              <a:gd name="T54" fmla="*/ 2147483647 w 67"/>
              <a:gd name="T55" fmla="*/ 2147483647 h 120"/>
              <a:gd name="T56" fmla="*/ 2147483647 w 67"/>
              <a:gd name="T57" fmla="*/ 2147483647 h 120"/>
              <a:gd name="T58" fmla="*/ 2147483647 w 67"/>
              <a:gd name="T59" fmla="*/ 2147483647 h 120"/>
              <a:gd name="T60" fmla="*/ 2147483647 w 67"/>
              <a:gd name="T61" fmla="*/ 0 h 120"/>
              <a:gd name="T62" fmla="*/ 2147483647 w 67"/>
              <a:gd name="T63" fmla="*/ 0 h 120"/>
              <a:gd name="T64" fmla="*/ 2147483647 w 67"/>
              <a:gd name="T65" fmla="*/ 2147483647 h 120"/>
              <a:gd name="T66" fmla="*/ 0 w 67"/>
              <a:gd name="T67" fmla="*/ 2147483647 h 120"/>
              <a:gd name="T68" fmla="*/ 2147483647 w 67"/>
              <a:gd name="T69" fmla="*/ 2147483647 h 120"/>
              <a:gd name="T70" fmla="*/ 2147483647 w 67"/>
              <a:gd name="T71" fmla="*/ 2147483647 h 120"/>
              <a:gd name="T72" fmla="*/ 2147483647 w 67"/>
              <a:gd name="T73" fmla="*/ 2147483647 h 1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
              <a:gd name="T112" fmla="*/ 0 h 120"/>
              <a:gd name="T113" fmla="*/ 67 w 67"/>
              <a:gd name="T114" fmla="*/ 120 h 1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 h="120">
                <a:moveTo>
                  <a:pt x="29" y="57"/>
                </a:moveTo>
                <a:lnTo>
                  <a:pt x="32" y="66"/>
                </a:lnTo>
                <a:lnTo>
                  <a:pt x="35" y="78"/>
                </a:lnTo>
                <a:lnTo>
                  <a:pt x="36" y="92"/>
                </a:lnTo>
                <a:lnTo>
                  <a:pt x="39" y="111"/>
                </a:lnTo>
                <a:lnTo>
                  <a:pt x="43" y="118"/>
                </a:lnTo>
                <a:lnTo>
                  <a:pt x="45" y="119"/>
                </a:lnTo>
                <a:lnTo>
                  <a:pt x="51" y="120"/>
                </a:lnTo>
                <a:lnTo>
                  <a:pt x="51" y="119"/>
                </a:lnTo>
                <a:lnTo>
                  <a:pt x="52" y="119"/>
                </a:lnTo>
                <a:lnTo>
                  <a:pt x="55" y="119"/>
                </a:lnTo>
                <a:lnTo>
                  <a:pt x="59" y="119"/>
                </a:lnTo>
                <a:lnTo>
                  <a:pt x="61" y="118"/>
                </a:lnTo>
                <a:lnTo>
                  <a:pt x="65" y="118"/>
                </a:lnTo>
                <a:lnTo>
                  <a:pt x="65" y="115"/>
                </a:lnTo>
                <a:lnTo>
                  <a:pt x="65" y="114"/>
                </a:lnTo>
                <a:lnTo>
                  <a:pt x="67" y="114"/>
                </a:lnTo>
                <a:lnTo>
                  <a:pt x="67" y="111"/>
                </a:lnTo>
                <a:lnTo>
                  <a:pt x="61" y="98"/>
                </a:lnTo>
                <a:lnTo>
                  <a:pt x="59" y="90"/>
                </a:lnTo>
                <a:lnTo>
                  <a:pt x="52" y="69"/>
                </a:lnTo>
                <a:lnTo>
                  <a:pt x="51" y="58"/>
                </a:lnTo>
                <a:lnTo>
                  <a:pt x="52" y="49"/>
                </a:lnTo>
                <a:lnTo>
                  <a:pt x="51" y="43"/>
                </a:lnTo>
                <a:lnTo>
                  <a:pt x="51" y="39"/>
                </a:lnTo>
                <a:lnTo>
                  <a:pt x="49" y="34"/>
                </a:lnTo>
                <a:lnTo>
                  <a:pt x="48" y="32"/>
                </a:lnTo>
                <a:lnTo>
                  <a:pt x="48" y="30"/>
                </a:lnTo>
                <a:lnTo>
                  <a:pt x="35" y="10"/>
                </a:lnTo>
                <a:lnTo>
                  <a:pt x="28" y="4"/>
                </a:lnTo>
                <a:lnTo>
                  <a:pt x="20" y="0"/>
                </a:lnTo>
                <a:lnTo>
                  <a:pt x="12" y="0"/>
                </a:lnTo>
                <a:lnTo>
                  <a:pt x="6" y="6"/>
                </a:lnTo>
                <a:lnTo>
                  <a:pt x="0" y="14"/>
                </a:lnTo>
                <a:lnTo>
                  <a:pt x="2" y="22"/>
                </a:lnTo>
                <a:lnTo>
                  <a:pt x="12" y="37"/>
                </a:lnTo>
                <a:lnTo>
                  <a:pt x="29" y="57"/>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92" name="Freeform 411"/>
          <p:cNvSpPr>
            <a:spLocks/>
          </p:cNvSpPr>
          <p:nvPr/>
        </p:nvSpPr>
        <p:spPr bwMode="auto">
          <a:xfrm>
            <a:off x="1203325" y="2941638"/>
            <a:ext cx="20638" cy="28575"/>
          </a:xfrm>
          <a:custGeom>
            <a:avLst/>
            <a:gdLst>
              <a:gd name="T0" fmla="*/ 2147483647 w 33"/>
              <a:gd name="T1" fmla="*/ 2147483647 h 46"/>
              <a:gd name="T2" fmla="*/ 2147483647 w 33"/>
              <a:gd name="T3" fmla="*/ 2147483647 h 46"/>
              <a:gd name="T4" fmla="*/ 2147483647 w 33"/>
              <a:gd name="T5" fmla="*/ 2147483647 h 46"/>
              <a:gd name="T6" fmla="*/ 2147483647 w 33"/>
              <a:gd name="T7" fmla="*/ 2147483647 h 46"/>
              <a:gd name="T8" fmla="*/ 2147483647 w 33"/>
              <a:gd name="T9" fmla="*/ 2147483647 h 46"/>
              <a:gd name="T10" fmla="*/ 2147483647 w 33"/>
              <a:gd name="T11" fmla="*/ 2147483647 h 46"/>
              <a:gd name="T12" fmla="*/ 2147483647 w 33"/>
              <a:gd name="T13" fmla="*/ 2147483647 h 46"/>
              <a:gd name="T14" fmla="*/ 2147483647 w 33"/>
              <a:gd name="T15" fmla="*/ 2147483647 h 46"/>
              <a:gd name="T16" fmla="*/ 2147483647 w 33"/>
              <a:gd name="T17" fmla="*/ 2147483647 h 46"/>
              <a:gd name="T18" fmla="*/ 2147483647 w 33"/>
              <a:gd name="T19" fmla="*/ 2147483647 h 46"/>
              <a:gd name="T20" fmla="*/ 2147483647 w 33"/>
              <a:gd name="T21" fmla="*/ 2147483647 h 46"/>
              <a:gd name="T22" fmla="*/ 2147483647 w 33"/>
              <a:gd name="T23" fmla="*/ 2147483647 h 46"/>
              <a:gd name="T24" fmla="*/ 2147483647 w 33"/>
              <a:gd name="T25" fmla="*/ 2147483647 h 46"/>
              <a:gd name="T26" fmla="*/ 2147483647 w 33"/>
              <a:gd name="T27" fmla="*/ 2147483647 h 46"/>
              <a:gd name="T28" fmla="*/ 2147483647 w 33"/>
              <a:gd name="T29" fmla="*/ 2147483647 h 46"/>
              <a:gd name="T30" fmla="*/ 2147483647 w 33"/>
              <a:gd name="T31" fmla="*/ 2147483647 h 46"/>
              <a:gd name="T32" fmla="*/ 0 w 33"/>
              <a:gd name="T33" fmla="*/ 2147483647 h 46"/>
              <a:gd name="T34" fmla="*/ 0 w 33"/>
              <a:gd name="T35" fmla="*/ 2147483647 h 46"/>
              <a:gd name="T36" fmla="*/ 2147483647 w 33"/>
              <a:gd name="T37" fmla="*/ 2147483647 h 46"/>
              <a:gd name="T38" fmla="*/ 2147483647 w 33"/>
              <a:gd name="T39" fmla="*/ 0 h 46"/>
              <a:gd name="T40" fmla="*/ 2147483647 w 33"/>
              <a:gd name="T41" fmla="*/ 2147483647 h 46"/>
              <a:gd name="T42" fmla="*/ 2147483647 w 33"/>
              <a:gd name="T43" fmla="*/ 2147483647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46"/>
              <a:gd name="T68" fmla="*/ 33 w 33"/>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46">
                <a:moveTo>
                  <a:pt x="16" y="7"/>
                </a:moveTo>
                <a:lnTo>
                  <a:pt x="16" y="8"/>
                </a:lnTo>
                <a:lnTo>
                  <a:pt x="17" y="12"/>
                </a:lnTo>
                <a:lnTo>
                  <a:pt x="17" y="17"/>
                </a:lnTo>
                <a:lnTo>
                  <a:pt x="19" y="25"/>
                </a:lnTo>
                <a:lnTo>
                  <a:pt x="20" y="28"/>
                </a:lnTo>
                <a:lnTo>
                  <a:pt x="25" y="32"/>
                </a:lnTo>
                <a:lnTo>
                  <a:pt x="30" y="37"/>
                </a:lnTo>
                <a:lnTo>
                  <a:pt x="33" y="42"/>
                </a:lnTo>
                <a:lnTo>
                  <a:pt x="28" y="45"/>
                </a:lnTo>
                <a:lnTo>
                  <a:pt x="24" y="45"/>
                </a:lnTo>
                <a:lnTo>
                  <a:pt x="21" y="45"/>
                </a:lnTo>
                <a:lnTo>
                  <a:pt x="20" y="45"/>
                </a:lnTo>
                <a:lnTo>
                  <a:pt x="20" y="46"/>
                </a:lnTo>
                <a:lnTo>
                  <a:pt x="11" y="44"/>
                </a:lnTo>
                <a:lnTo>
                  <a:pt x="4" y="37"/>
                </a:lnTo>
                <a:lnTo>
                  <a:pt x="0" y="25"/>
                </a:lnTo>
                <a:lnTo>
                  <a:pt x="0" y="11"/>
                </a:lnTo>
                <a:lnTo>
                  <a:pt x="3" y="3"/>
                </a:lnTo>
                <a:lnTo>
                  <a:pt x="7" y="0"/>
                </a:lnTo>
                <a:lnTo>
                  <a:pt x="11" y="1"/>
                </a:lnTo>
                <a:lnTo>
                  <a:pt x="16" y="7"/>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93" name="Freeform 412"/>
          <p:cNvSpPr>
            <a:spLocks/>
          </p:cNvSpPr>
          <p:nvPr/>
        </p:nvSpPr>
        <p:spPr bwMode="auto">
          <a:xfrm>
            <a:off x="1219200" y="2938463"/>
            <a:ext cx="7938" cy="20637"/>
          </a:xfrm>
          <a:custGeom>
            <a:avLst/>
            <a:gdLst>
              <a:gd name="T0" fmla="*/ 2147483647 w 12"/>
              <a:gd name="T1" fmla="*/ 2147483647 h 32"/>
              <a:gd name="T2" fmla="*/ 2147483647 w 12"/>
              <a:gd name="T3" fmla="*/ 2147483647 h 32"/>
              <a:gd name="T4" fmla="*/ 2147483647 w 12"/>
              <a:gd name="T5" fmla="*/ 2147483647 h 32"/>
              <a:gd name="T6" fmla="*/ 2147483647 w 12"/>
              <a:gd name="T7" fmla="*/ 2147483647 h 32"/>
              <a:gd name="T8" fmla="*/ 2147483647 w 12"/>
              <a:gd name="T9" fmla="*/ 2147483647 h 32"/>
              <a:gd name="T10" fmla="*/ 2147483647 w 12"/>
              <a:gd name="T11" fmla="*/ 2147483647 h 32"/>
              <a:gd name="T12" fmla="*/ 2147483647 w 12"/>
              <a:gd name="T13" fmla="*/ 2147483647 h 32"/>
              <a:gd name="T14" fmla="*/ 2147483647 w 12"/>
              <a:gd name="T15" fmla="*/ 2147483647 h 32"/>
              <a:gd name="T16" fmla="*/ 2147483647 w 12"/>
              <a:gd name="T17" fmla="*/ 2147483647 h 32"/>
              <a:gd name="T18" fmla="*/ 2147483647 w 12"/>
              <a:gd name="T19" fmla="*/ 2147483647 h 32"/>
              <a:gd name="T20" fmla="*/ 0 w 12"/>
              <a:gd name="T21" fmla="*/ 2147483647 h 32"/>
              <a:gd name="T22" fmla="*/ 2147483647 w 12"/>
              <a:gd name="T23" fmla="*/ 2147483647 h 32"/>
              <a:gd name="T24" fmla="*/ 2147483647 w 12"/>
              <a:gd name="T25" fmla="*/ 2147483647 h 32"/>
              <a:gd name="T26" fmla="*/ 2147483647 w 12"/>
              <a:gd name="T27" fmla="*/ 0 h 32"/>
              <a:gd name="T28" fmla="*/ 2147483647 w 12"/>
              <a:gd name="T29" fmla="*/ 2147483647 h 32"/>
              <a:gd name="T30" fmla="*/ 2147483647 w 12"/>
              <a:gd name="T31" fmla="*/ 2147483647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32"/>
              <a:gd name="T50" fmla="*/ 12 w 12"/>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32">
                <a:moveTo>
                  <a:pt x="9" y="7"/>
                </a:moveTo>
                <a:lnTo>
                  <a:pt x="9" y="8"/>
                </a:lnTo>
                <a:lnTo>
                  <a:pt x="10" y="11"/>
                </a:lnTo>
                <a:lnTo>
                  <a:pt x="12" y="16"/>
                </a:lnTo>
                <a:lnTo>
                  <a:pt x="12" y="19"/>
                </a:lnTo>
                <a:lnTo>
                  <a:pt x="12" y="23"/>
                </a:lnTo>
                <a:lnTo>
                  <a:pt x="9" y="29"/>
                </a:lnTo>
                <a:lnTo>
                  <a:pt x="6" y="32"/>
                </a:lnTo>
                <a:lnTo>
                  <a:pt x="2" y="27"/>
                </a:lnTo>
                <a:lnTo>
                  <a:pt x="1" y="21"/>
                </a:lnTo>
                <a:lnTo>
                  <a:pt x="0" y="15"/>
                </a:lnTo>
                <a:lnTo>
                  <a:pt x="1" y="8"/>
                </a:lnTo>
                <a:lnTo>
                  <a:pt x="1" y="1"/>
                </a:lnTo>
                <a:lnTo>
                  <a:pt x="4" y="0"/>
                </a:lnTo>
                <a:lnTo>
                  <a:pt x="6" y="1"/>
                </a:lnTo>
                <a:lnTo>
                  <a:pt x="9" y="7"/>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94" name="Freeform 413"/>
          <p:cNvSpPr>
            <a:spLocks/>
          </p:cNvSpPr>
          <p:nvPr/>
        </p:nvSpPr>
        <p:spPr bwMode="auto">
          <a:xfrm>
            <a:off x="1201738" y="3030538"/>
            <a:ext cx="17462" cy="9525"/>
          </a:xfrm>
          <a:custGeom>
            <a:avLst/>
            <a:gdLst>
              <a:gd name="T0" fmla="*/ 2147483647 w 28"/>
              <a:gd name="T1" fmla="*/ 2147483647 h 15"/>
              <a:gd name="T2" fmla="*/ 0 w 28"/>
              <a:gd name="T3" fmla="*/ 2147483647 h 15"/>
              <a:gd name="T4" fmla="*/ 2147483647 w 28"/>
              <a:gd name="T5" fmla="*/ 2147483647 h 15"/>
              <a:gd name="T6" fmla="*/ 2147483647 w 28"/>
              <a:gd name="T7" fmla="*/ 2147483647 h 15"/>
              <a:gd name="T8" fmla="*/ 2147483647 w 28"/>
              <a:gd name="T9" fmla="*/ 2147483647 h 15"/>
              <a:gd name="T10" fmla="*/ 2147483647 w 28"/>
              <a:gd name="T11" fmla="*/ 2147483647 h 15"/>
              <a:gd name="T12" fmla="*/ 2147483647 w 28"/>
              <a:gd name="T13" fmla="*/ 2147483647 h 15"/>
              <a:gd name="T14" fmla="*/ 2147483647 w 28"/>
              <a:gd name="T15" fmla="*/ 2147483647 h 15"/>
              <a:gd name="T16" fmla="*/ 2147483647 w 28"/>
              <a:gd name="T17" fmla="*/ 0 h 15"/>
              <a:gd name="T18" fmla="*/ 2147483647 w 28"/>
              <a:gd name="T19" fmla="*/ 0 h 15"/>
              <a:gd name="T20" fmla="*/ 2147483647 w 28"/>
              <a:gd name="T21" fmla="*/ 2147483647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5"/>
              <a:gd name="T35" fmla="*/ 28 w 2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5">
                <a:moveTo>
                  <a:pt x="1" y="1"/>
                </a:moveTo>
                <a:lnTo>
                  <a:pt x="0" y="9"/>
                </a:lnTo>
                <a:lnTo>
                  <a:pt x="1" y="12"/>
                </a:lnTo>
                <a:lnTo>
                  <a:pt x="5" y="15"/>
                </a:lnTo>
                <a:lnTo>
                  <a:pt x="8" y="15"/>
                </a:lnTo>
                <a:lnTo>
                  <a:pt x="13" y="15"/>
                </a:lnTo>
                <a:lnTo>
                  <a:pt x="28" y="12"/>
                </a:lnTo>
                <a:lnTo>
                  <a:pt x="28" y="7"/>
                </a:lnTo>
                <a:lnTo>
                  <a:pt x="17" y="0"/>
                </a:lnTo>
                <a:lnTo>
                  <a:pt x="9" y="0"/>
                </a:lnTo>
                <a:lnTo>
                  <a:pt x="1" y="1"/>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95" name="Freeform 414"/>
          <p:cNvSpPr>
            <a:spLocks/>
          </p:cNvSpPr>
          <p:nvPr/>
        </p:nvSpPr>
        <p:spPr bwMode="auto">
          <a:xfrm>
            <a:off x="1201738" y="3054350"/>
            <a:ext cx="19050" cy="20638"/>
          </a:xfrm>
          <a:custGeom>
            <a:avLst/>
            <a:gdLst>
              <a:gd name="T0" fmla="*/ 2147483647 w 29"/>
              <a:gd name="T1" fmla="*/ 2147483647 h 32"/>
              <a:gd name="T2" fmla="*/ 2147483647 w 29"/>
              <a:gd name="T3" fmla="*/ 2147483647 h 32"/>
              <a:gd name="T4" fmla="*/ 2147483647 w 29"/>
              <a:gd name="T5" fmla="*/ 2147483647 h 32"/>
              <a:gd name="T6" fmla="*/ 2147483647 w 29"/>
              <a:gd name="T7" fmla="*/ 2147483647 h 32"/>
              <a:gd name="T8" fmla="*/ 2147483647 w 29"/>
              <a:gd name="T9" fmla="*/ 2147483647 h 32"/>
              <a:gd name="T10" fmla="*/ 2147483647 w 29"/>
              <a:gd name="T11" fmla="*/ 2147483647 h 32"/>
              <a:gd name="T12" fmla="*/ 2147483647 w 29"/>
              <a:gd name="T13" fmla="*/ 2147483647 h 32"/>
              <a:gd name="T14" fmla="*/ 2147483647 w 29"/>
              <a:gd name="T15" fmla="*/ 2147483647 h 32"/>
              <a:gd name="T16" fmla="*/ 2147483647 w 29"/>
              <a:gd name="T17" fmla="*/ 2147483647 h 32"/>
              <a:gd name="T18" fmla="*/ 2147483647 w 29"/>
              <a:gd name="T19" fmla="*/ 2147483647 h 32"/>
              <a:gd name="T20" fmla="*/ 2147483647 w 29"/>
              <a:gd name="T21" fmla="*/ 2147483647 h 32"/>
              <a:gd name="T22" fmla="*/ 2147483647 w 29"/>
              <a:gd name="T23" fmla="*/ 2147483647 h 32"/>
              <a:gd name="T24" fmla="*/ 2147483647 w 29"/>
              <a:gd name="T25" fmla="*/ 2147483647 h 32"/>
              <a:gd name="T26" fmla="*/ 2147483647 w 29"/>
              <a:gd name="T27" fmla="*/ 2147483647 h 32"/>
              <a:gd name="T28" fmla="*/ 2147483647 w 29"/>
              <a:gd name="T29" fmla="*/ 2147483647 h 32"/>
              <a:gd name="T30" fmla="*/ 2147483647 w 29"/>
              <a:gd name="T31" fmla="*/ 2147483647 h 32"/>
              <a:gd name="T32" fmla="*/ 2147483647 w 29"/>
              <a:gd name="T33" fmla="*/ 2147483647 h 32"/>
              <a:gd name="T34" fmla="*/ 2147483647 w 29"/>
              <a:gd name="T35" fmla="*/ 2147483647 h 32"/>
              <a:gd name="T36" fmla="*/ 0 w 29"/>
              <a:gd name="T37" fmla="*/ 2147483647 h 32"/>
              <a:gd name="T38" fmla="*/ 2147483647 w 29"/>
              <a:gd name="T39" fmla="*/ 2147483647 h 32"/>
              <a:gd name="T40" fmla="*/ 2147483647 w 29"/>
              <a:gd name="T41" fmla="*/ 0 h 32"/>
              <a:gd name="T42" fmla="*/ 2147483647 w 29"/>
              <a:gd name="T43" fmla="*/ 2147483647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32"/>
              <a:gd name="T68" fmla="*/ 29 w 29"/>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32">
                <a:moveTo>
                  <a:pt x="15" y="4"/>
                </a:moveTo>
                <a:lnTo>
                  <a:pt x="19" y="7"/>
                </a:lnTo>
                <a:lnTo>
                  <a:pt x="25" y="17"/>
                </a:lnTo>
                <a:lnTo>
                  <a:pt x="27" y="23"/>
                </a:lnTo>
                <a:lnTo>
                  <a:pt x="29" y="27"/>
                </a:lnTo>
                <a:lnTo>
                  <a:pt x="29" y="29"/>
                </a:lnTo>
                <a:lnTo>
                  <a:pt x="29" y="32"/>
                </a:lnTo>
                <a:lnTo>
                  <a:pt x="27" y="31"/>
                </a:lnTo>
                <a:lnTo>
                  <a:pt x="25" y="31"/>
                </a:lnTo>
                <a:lnTo>
                  <a:pt x="23" y="29"/>
                </a:lnTo>
                <a:lnTo>
                  <a:pt x="22" y="28"/>
                </a:lnTo>
                <a:lnTo>
                  <a:pt x="19" y="25"/>
                </a:lnTo>
                <a:lnTo>
                  <a:pt x="18" y="24"/>
                </a:lnTo>
                <a:lnTo>
                  <a:pt x="15" y="21"/>
                </a:lnTo>
                <a:lnTo>
                  <a:pt x="10" y="17"/>
                </a:lnTo>
                <a:lnTo>
                  <a:pt x="7" y="15"/>
                </a:lnTo>
                <a:lnTo>
                  <a:pt x="6" y="13"/>
                </a:lnTo>
                <a:lnTo>
                  <a:pt x="2" y="8"/>
                </a:lnTo>
                <a:lnTo>
                  <a:pt x="0" y="5"/>
                </a:lnTo>
                <a:lnTo>
                  <a:pt x="2" y="1"/>
                </a:lnTo>
                <a:lnTo>
                  <a:pt x="6" y="0"/>
                </a:lnTo>
                <a:lnTo>
                  <a:pt x="15" y="4"/>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96" name="Freeform 415"/>
          <p:cNvSpPr>
            <a:spLocks/>
          </p:cNvSpPr>
          <p:nvPr/>
        </p:nvSpPr>
        <p:spPr bwMode="auto">
          <a:xfrm>
            <a:off x="2338388" y="4752975"/>
            <a:ext cx="25400" cy="23813"/>
          </a:xfrm>
          <a:custGeom>
            <a:avLst/>
            <a:gdLst>
              <a:gd name="T0" fmla="*/ 2147483647 w 39"/>
              <a:gd name="T1" fmla="*/ 2147483647 h 34"/>
              <a:gd name="T2" fmla="*/ 2147483647 w 39"/>
              <a:gd name="T3" fmla="*/ 2147483647 h 34"/>
              <a:gd name="T4" fmla="*/ 2147483647 w 39"/>
              <a:gd name="T5" fmla="*/ 2147483647 h 34"/>
              <a:gd name="T6" fmla="*/ 0 w 39"/>
              <a:gd name="T7" fmla="*/ 2147483647 h 34"/>
              <a:gd name="T8" fmla="*/ 2147483647 w 39"/>
              <a:gd name="T9" fmla="*/ 2147483647 h 34"/>
              <a:gd name="T10" fmla="*/ 2147483647 w 39"/>
              <a:gd name="T11" fmla="*/ 0 h 34"/>
              <a:gd name="T12" fmla="*/ 2147483647 w 39"/>
              <a:gd name="T13" fmla="*/ 0 h 34"/>
              <a:gd name="T14" fmla="*/ 2147483647 w 39"/>
              <a:gd name="T15" fmla="*/ 2147483647 h 34"/>
              <a:gd name="T16" fmla="*/ 2147483647 w 39"/>
              <a:gd name="T17" fmla="*/ 2147483647 h 34"/>
              <a:gd name="T18" fmla="*/ 2147483647 w 39"/>
              <a:gd name="T19" fmla="*/ 2147483647 h 34"/>
              <a:gd name="T20" fmla="*/ 2147483647 w 39"/>
              <a:gd name="T21" fmla="*/ 2147483647 h 34"/>
              <a:gd name="T22" fmla="*/ 2147483647 w 39"/>
              <a:gd name="T23" fmla="*/ 2147483647 h 34"/>
              <a:gd name="T24" fmla="*/ 2147483647 w 39"/>
              <a:gd name="T25" fmla="*/ 2147483647 h 34"/>
              <a:gd name="T26" fmla="*/ 2147483647 w 39"/>
              <a:gd name="T27" fmla="*/ 2147483647 h 34"/>
              <a:gd name="T28" fmla="*/ 2147483647 w 39"/>
              <a:gd name="T29" fmla="*/ 2147483647 h 34"/>
              <a:gd name="T30" fmla="*/ 2147483647 w 39"/>
              <a:gd name="T31" fmla="*/ 2147483647 h 34"/>
              <a:gd name="T32" fmla="*/ 2147483647 w 39"/>
              <a:gd name="T33" fmla="*/ 2147483647 h 34"/>
              <a:gd name="T34" fmla="*/ 2147483647 w 39"/>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4"/>
              <a:gd name="T56" fmla="*/ 39 w 39"/>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4">
                <a:moveTo>
                  <a:pt x="22" y="33"/>
                </a:moveTo>
                <a:lnTo>
                  <a:pt x="12" y="18"/>
                </a:lnTo>
                <a:lnTo>
                  <a:pt x="5" y="13"/>
                </a:lnTo>
                <a:lnTo>
                  <a:pt x="0" y="10"/>
                </a:lnTo>
                <a:lnTo>
                  <a:pt x="8" y="2"/>
                </a:lnTo>
                <a:lnTo>
                  <a:pt x="12" y="0"/>
                </a:lnTo>
                <a:lnTo>
                  <a:pt x="17" y="0"/>
                </a:lnTo>
                <a:lnTo>
                  <a:pt x="28" y="6"/>
                </a:lnTo>
                <a:lnTo>
                  <a:pt x="39" y="21"/>
                </a:lnTo>
                <a:lnTo>
                  <a:pt x="37" y="24"/>
                </a:lnTo>
                <a:lnTo>
                  <a:pt x="35" y="24"/>
                </a:lnTo>
                <a:lnTo>
                  <a:pt x="35" y="25"/>
                </a:lnTo>
                <a:lnTo>
                  <a:pt x="35" y="28"/>
                </a:lnTo>
                <a:lnTo>
                  <a:pt x="33" y="30"/>
                </a:lnTo>
                <a:lnTo>
                  <a:pt x="31" y="33"/>
                </a:lnTo>
                <a:lnTo>
                  <a:pt x="26" y="34"/>
                </a:lnTo>
                <a:lnTo>
                  <a:pt x="24" y="33"/>
                </a:lnTo>
                <a:lnTo>
                  <a:pt x="22" y="33"/>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97" name="Freeform 416"/>
          <p:cNvSpPr>
            <a:spLocks/>
          </p:cNvSpPr>
          <p:nvPr/>
        </p:nvSpPr>
        <p:spPr bwMode="auto">
          <a:xfrm>
            <a:off x="2651125" y="4935538"/>
            <a:ext cx="7938" cy="28575"/>
          </a:xfrm>
          <a:custGeom>
            <a:avLst/>
            <a:gdLst>
              <a:gd name="T0" fmla="*/ 2147483647 w 11"/>
              <a:gd name="T1" fmla="*/ 0 h 47"/>
              <a:gd name="T2" fmla="*/ 2147483647 w 11"/>
              <a:gd name="T3" fmla="*/ 2147483647 h 47"/>
              <a:gd name="T4" fmla="*/ 2147483647 w 11"/>
              <a:gd name="T5" fmla="*/ 2147483647 h 47"/>
              <a:gd name="T6" fmla="*/ 2147483647 w 11"/>
              <a:gd name="T7" fmla="*/ 2147483647 h 47"/>
              <a:gd name="T8" fmla="*/ 2147483647 w 11"/>
              <a:gd name="T9" fmla="*/ 2147483647 h 47"/>
              <a:gd name="T10" fmla="*/ 2147483647 w 11"/>
              <a:gd name="T11" fmla="*/ 2147483647 h 47"/>
              <a:gd name="T12" fmla="*/ 2147483647 w 11"/>
              <a:gd name="T13" fmla="*/ 2147483647 h 47"/>
              <a:gd name="T14" fmla="*/ 2147483647 w 11"/>
              <a:gd name="T15" fmla="*/ 2147483647 h 47"/>
              <a:gd name="T16" fmla="*/ 2147483647 w 11"/>
              <a:gd name="T17" fmla="*/ 2147483647 h 47"/>
              <a:gd name="T18" fmla="*/ 0 w 11"/>
              <a:gd name="T19" fmla="*/ 2147483647 h 47"/>
              <a:gd name="T20" fmla="*/ 2147483647 w 11"/>
              <a:gd name="T21" fmla="*/ 2147483647 h 47"/>
              <a:gd name="T22" fmla="*/ 2147483647 w 11"/>
              <a:gd name="T23" fmla="*/ 0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47"/>
              <a:gd name="T38" fmla="*/ 11 w 11"/>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47">
                <a:moveTo>
                  <a:pt x="6" y="0"/>
                </a:moveTo>
                <a:lnTo>
                  <a:pt x="8" y="4"/>
                </a:lnTo>
                <a:lnTo>
                  <a:pt x="9" y="10"/>
                </a:lnTo>
                <a:lnTo>
                  <a:pt x="11" y="20"/>
                </a:lnTo>
                <a:lnTo>
                  <a:pt x="11" y="31"/>
                </a:lnTo>
                <a:lnTo>
                  <a:pt x="9" y="39"/>
                </a:lnTo>
                <a:lnTo>
                  <a:pt x="8" y="47"/>
                </a:lnTo>
                <a:lnTo>
                  <a:pt x="6" y="47"/>
                </a:lnTo>
                <a:lnTo>
                  <a:pt x="4" y="45"/>
                </a:lnTo>
                <a:lnTo>
                  <a:pt x="0" y="25"/>
                </a:lnTo>
                <a:lnTo>
                  <a:pt x="2" y="13"/>
                </a:lnTo>
                <a:lnTo>
                  <a:pt x="6" y="0"/>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98" name="Freeform 417"/>
          <p:cNvSpPr>
            <a:spLocks/>
          </p:cNvSpPr>
          <p:nvPr/>
        </p:nvSpPr>
        <p:spPr bwMode="auto">
          <a:xfrm>
            <a:off x="2628900" y="4954588"/>
            <a:ext cx="12700" cy="31750"/>
          </a:xfrm>
          <a:custGeom>
            <a:avLst/>
            <a:gdLst>
              <a:gd name="T0" fmla="*/ 2147483647 w 18"/>
              <a:gd name="T1" fmla="*/ 2147483647 h 46"/>
              <a:gd name="T2" fmla="*/ 2147483647 w 18"/>
              <a:gd name="T3" fmla="*/ 2147483647 h 46"/>
              <a:gd name="T4" fmla="*/ 2147483647 w 18"/>
              <a:gd name="T5" fmla="*/ 2147483647 h 46"/>
              <a:gd name="T6" fmla="*/ 2147483647 w 18"/>
              <a:gd name="T7" fmla="*/ 2147483647 h 46"/>
              <a:gd name="T8" fmla="*/ 2147483647 w 18"/>
              <a:gd name="T9" fmla="*/ 2147483647 h 46"/>
              <a:gd name="T10" fmla="*/ 2147483647 w 18"/>
              <a:gd name="T11" fmla="*/ 2147483647 h 46"/>
              <a:gd name="T12" fmla="*/ 2147483647 w 18"/>
              <a:gd name="T13" fmla="*/ 2147483647 h 46"/>
              <a:gd name="T14" fmla="*/ 2147483647 w 18"/>
              <a:gd name="T15" fmla="*/ 2147483647 h 46"/>
              <a:gd name="T16" fmla="*/ 0 w 18"/>
              <a:gd name="T17" fmla="*/ 2147483647 h 46"/>
              <a:gd name="T18" fmla="*/ 2147483647 w 18"/>
              <a:gd name="T19" fmla="*/ 2147483647 h 46"/>
              <a:gd name="T20" fmla="*/ 2147483647 w 18"/>
              <a:gd name="T21" fmla="*/ 2147483647 h 46"/>
              <a:gd name="T22" fmla="*/ 2147483647 w 18"/>
              <a:gd name="T23" fmla="*/ 0 h 46"/>
              <a:gd name="T24" fmla="*/ 2147483647 w 18"/>
              <a:gd name="T25" fmla="*/ 2147483647 h 46"/>
              <a:gd name="T26" fmla="*/ 2147483647 w 18"/>
              <a:gd name="T27" fmla="*/ 2147483647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46"/>
              <a:gd name="T44" fmla="*/ 18 w 18"/>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46">
                <a:moveTo>
                  <a:pt x="13" y="13"/>
                </a:moveTo>
                <a:lnTo>
                  <a:pt x="12" y="16"/>
                </a:lnTo>
                <a:lnTo>
                  <a:pt x="13" y="19"/>
                </a:lnTo>
                <a:lnTo>
                  <a:pt x="14" y="19"/>
                </a:lnTo>
                <a:lnTo>
                  <a:pt x="18" y="20"/>
                </a:lnTo>
                <a:lnTo>
                  <a:pt x="14" y="45"/>
                </a:lnTo>
                <a:lnTo>
                  <a:pt x="5" y="46"/>
                </a:lnTo>
                <a:lnTo>
                  <a:pt x="1" y="44"/>
                </a:lnTo>
                <a:lnTo>
                  <a:pt x="0" y="40"/>
                </a:lnTo>
                <a:lnTo>
                  <a:pt x="1" y="37"/>
                </a:lnTo>
                <a:lnTo>
                  <a:pt x="5" y="26"/>
                </a:lnTo>
                <a:lnTo>
                  <a:pt x="12" y="0"/>
                </a:lnTo>
                <a:lnTo>
                  <a:pt x="13" y="4"/>
                </a:lnTo>
                <a:lnTo>
                  <a:pt x="13" y="13"/>
                </a:lnTo>
              </a:path>
            </a:pathLst>
          </a:custGeom>
          <a:solidFill>
            <a:srgbClr val="009900"/>
          </a:solidFill>
          <a:ln w="6350">
            <a:solidFill>
              <a:srgbClr val="003366"/>
            </a:solidFill>
            <a:round/>
            <a:headEnd/>
            <a:tailEnd/>
          </a:ln>
        </p:spPr>
        <p:txBody>
          <a:bodyPr/>
          <a:lstStyle/>
          <a:p>
            <a:endParaRPr lang="el-GR"/>
          </a:p>
        </p:txBody>
      </p:sp>
      <p:sp>
        <p:nvSpPr>
          <p:cNvPr id="25699" name="Freeform 418"/>
          <p:cNvSpPr>
            <a:spLocks/>
          </p:cNvSpPr>
          <p:nvPr/>
        </p:nvSpPr>
        <p:spPr bwMode="auto">
          <a:xfrm>
            <a:off x="2651125" y="4989513"/>
            <a:ext cx="34925" cy="22225"/>
          </a:xfrm>
          <a:custGeom>
            <a:avLst/>
            <a:gdLst>
              <a:gd name="T0" fmla="*/ 2147483647 w 55"/>
              <a:gd name="T1" fmla="*/ 2147483647 h 35"/>
              <a:gd name="T2" fmla="*/ 2147483647 w 55"/>
              <a:gd name="T3" fmla="*/ 2147483647 h 35"/>
              <a:gd name="T4" fmla="*/ 2147483647 w 55"/>
              <a:gd name="T5" fmla="*/ 2147483647 h 35"/>
              <a:gd name="T6" fmla="*/ 2147483647 w 55"/>
              <a:gd name="T7" fmla="*/ 2147483647 h 35"/>
              <a:gd name="T8" fmla="*/ 2147483647 w 55"/>
              <a:gd name="T9" fmla="*/ 2147483647 h 35"/>
              <a:gd name="T10" fmla="*/ 2147483647 w 55"/>
              <a:gd name="T11" fmla="*/ 2147483647 h 35"/>
              <a:gd name="T12" fmla="*/ 2147483647 w 55"/>
              <a:gd name="T13" fmla="*/ 2147483647 h 35"/>
              <a:gd name="T14" fmla="*/ 2147483647 w 55"/>
              <a:gd name="T15" fmla="*/ 2147483647 h 35"/>
              <a:gd name="T16" fmla="*/ 2147483647 w 55"/>
              <a:gd name="T17" fmla="*/ 2147483647 h 35"/>
              <a:gd name="T18" fmla="*/ 2147483647 w 55"/>
              <a:gd name="T19" fmla="*/ 2147483647 h 35"/>
              <a:gd name="T20" fmla="*/ 2147483647 w 55"/>
              <a:gd name="T21" fmla="*/ 2147483647 h 35"/>
              <a:gd name="T22" fmla="*/ 2147483647 w 55"/>
              <a:gd name="T23" fmla="*/ 2147483647 h 35"/>
              <a:gd name="T24" fmla="*/ 2147483647 w 55"/>
              <a:gd name="T25" fmla="*/ 2147483647 h 35"/>
              <a:gd name="T26" fmla="*/ 0 w 55"/>
              <a:gd name="T27" fmla="*/ 2147483647 h 35"/>
              <a:gd name="T28" fmla="*/ 2147483647 w 55"/>
              <a:gd name="T29" fmla="*/ 0 h 35"/>
              <a:gd name="T30" fmla="*/ 2147483647 w 55"/>
              <a:gd name="T31" fmla="*/ 2147483647 h 35"/>
              <a:gd name="T32" fmla="*/ 2147483647 w 55"/>
              <a:gd name="T33" fmla="*/ 2147483647 h 35"/>
              <a:gd name="T34" fmla="*/ 2147483647 w 55"/>
              <a:gd name="T35" fmla="*/ 2147483647 h 35"/>
              <a:gd name="T36" fmla="*/ 2147483647 w 55"/>
              <a:gd name="T37" fmla="*/ 2147483647 h 35"/>
              <a:gd name="T38" fmla="*/ 2147483647 w 55"/>
              <a:gd name="T39" fmla="*/ 2147483647 h 35"/>
              <a:gd name="T40" fmla="*/ 2147483647 w 55"/>
              <a:gd name="T41" fmla="*/ 2147483647 h 35"/>
              <a:gd name="T42" fmla="*/ 2147483647 w 55"/>
              <a:gd name="T43" fmla="*/ 2147483647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
              <a:gd name="T67" fmla="*/ 0 h 35"/>
              <a:gd name="T68" fmla="*/ 55 w 55"/>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 h="35">
                <a:moveTo>
                  <a:pt x="55" y="35"/>
                </a:moveTo>
                <a:lnTo>
                  <a:pt x="53" y="34"/>
                </a:lnTo>
                <a:lnTo>
                  <a:pt x="51" y="34"/>
                </a:lnTo>
                <a:lnTo>
                  <a:pt x="49" y="34"/>
                </a:lnTo>
                <a:lnTo>
                  <a:pt x="44" y="34"/>
                </a:lnTo>
                <a:lnTo>
                  <a:pt x="37" y="31"/>
                </a:lnTo>
                <a:lnTo>
                  <a:pt x="32" y="29"/>
                </a:lnTo>
                <a:lnTo>
                  <a:pt x="24" y="23"/>
                </a:lnTo>
                <a:lnTo>
                  <a:pt x="17" y="18"/>
                </a:lnTo>
                <a:lnTo>
                  <a:pt x="9" y="12"/>
                </a:lnTo>
                <a:lnTo>
                  <a:pt x="7" y="9"/>
                </a:lnTo>
                <a:lnTo>
                  <a:pt x="5" y="8"/>
                </a:lnTo>
                <a:lnTo>
                  <a:pt x="3" y="5"/>
                </a:lnTo>
                <a:lnTo>
                  <a:pt x="0" y="1"/>
                </a:lnTo>
                <a:lnTo>
                  <a:pt x="4" y="0"/>
                </a:lnTo>
                <a:lnTo>
                  <a:pt x="20" y="1"/>
                </a:lnTo>
                <a:lnTo>
                  <a:pt x="34" y="5"/>
                </a:lnTo>
                <a:lnTo>
                  <a:pt x="45" y="12"/>
                </a:lnTo>
                <a:lnTo>
                  <a:pt x="49" y="16"/>
                </a:lnTo>
                <a:lnTo>
                  <a:pt x="53" y="22"/>
                </a:lnTo>
                <a:lnTo>
                  <a:pt x="55" y="27"/>
                </a:lnTo>
                <a:lnTo>
                  <a:pt x="55" y="35"/>
                </a:lnTo>
              </a:path>
            </a:pathLst>
          </a:custGeom>
          <a:solidFill>
            <a:srgbClr val="009900"/>
          </a:solidFill>
          <a:ln w="6350">
            <a:solidFill>
              <a:srgbClr val="003366"/>
            </a:solidFill>
            <a:round/>
            <a:headEnd/>
            <a:tailEnd/>
          </a:ln>
        </p:spPr>
        <p:txBody>
          <a:bodyPr/>
          <a:lstStyle/>
          <a:p>
            <a:endParaRPr lang="el-GR"/>
          </a:p>
        </p:txBody>
      </p:sp>
      <p:sp>
        <p:nvSpPr>
          <p:cNvPr id="25700" name="Freeform 419"/>
          <p:cNvSpPr>
            <a:spLocks/>
          </p:cNvSpPr>
          <p:nvPr/>
        </p:nvSpPr>
        <p:spPr bwMode="auto">
          <a:xfrm>
            <a:off x="2773363" y="5113338"/>
            <a:ext cx="28575" cy="7937"/>
          </a:xfrm>
          <a:custGeom>
            <a:avLst/>
            <a:gdLst>
              <a:gd name="T0" fmla="*/ 2147483647 w 47"/>
              <a:gd name="T1" fmla="*/ 2147483647 h 12"/>
              <a:gd name="T2" fmla="*/ 2147483647 w 47"/>
              <a:gd name="T3" fmla="*/ 2147483647 h 12"/>
              <a:gd name="T4" fmla="*/ 2147483647 w 47"/>
              <a:gd name="T5" fmla="*/ 2147483647 h 12"/>
              <a:gd name="T6" fmla="*/ 2147483647 w 47"/>
              <a:gd name="T7" fmla="*/ 2147483647 h 12"/>
              <a:gd name="T8" fmla="*/ 2147483647 w 47"/>
              <a:gd name="T9" fmla="*/ 2147483647 h 12"/>
              <a:gd name="T10" fmla="*/ 2147483647 w 47"/>
              <a:gd name="T11" fmla="*/ 2147483647 h 12"/>
              <a:gd name="T12" fmla="*/ 0 w 47"/>
              <a:gd name="T13" fmla="*/ 2147483647 h 12"/>
              <a:gd name="T14" fmla="*/ 2147483647 w 47"/>
              <a:gd name="T15" fmla="*/ 2147483647 h 12"/>
              <a:gd name="T16" fmla="*/ 2147483647 w 47"/>
              <a:gd name="T17" fmla="*/ 0 h 12"/>
              <a:gd name="T18" fmla="*/ 2147483647 w 47"/>
              <a:gd name="T19" fmla="*/ 0 h 12"/>
              <a:gd name="T20" fmla="*/ 2147483647 w 47"/>
              <a:gd name="T21" fmla="*/ 2147483647 h 12"/>
              <a:gd name="T22" fmla="*/ 2147483647 w 47"/>
              <a:gd name="T23" fmla="*/ 2147483647 h 12"/>
              <a:gd name="T24" fmla="*/ 2147483647 w 47"/>
              <a:gd name="T25" fmla="*/ 2147483647 h 12"/>
              <a:gd name="T26" fmla="*/ 2147483647 w 47"/>
              <a:gd name="T27" fmla="*/ 2147483647 h 12"/>
              <a:gd name="T28" fmla="*/ 2147483647 w 47"/>
              <a:gd name="T29" fmla="*/ 2147483647 h 12"/>
              <a:gd name="T30" fmla="*/ 2147483647 w 47"/>
              <a:gd name="T31" fmla="*/ 2147483647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
              <a:gd name="T49" fmla="*/ 0 h 12"/>
              <a:gd name="T50" fmla="*/ 47 w 47"/>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 h="12">
                <a:moveTo>
                  <a:pt x="28" y="12"/>
                </a:moveTo>
                <a:lnTo>
                  <a:pt x="25" y="10"/>
                </a:lnTo>
                <a:lnTo>
                  <a:pt x="24" y="10"/>
                </a:lnTo>
                <a:lnTo>
                  <a:pt x="18" y="9"/>
                </a:lnTo>
                <a:lnTo>
                  <a:pt x="9" y="6"/>
                </a:lnTo>
                <a:lnTo>
                  <a:pt x="4" y="5"/>
                </a:lnTo>
                <a:lnTo>
                  <a:pt x="0" y="5"/>
                </a:lnTo>
                <a:lnTo>
                  <a:pt x="6" y="1"/>
                </a:lnTo>
                <a:lnTo>
                  <a:pt x="16" y="0"/>
                </a:lnTo>
                <a:lnTo>
                  <a:pt x="28" y="0"/>
                </a:lnTo>
                <a:lnTo>
                  <a:pt x="43" y="1"/>
                </a:lnTo>
                <a:lnTo>
                  <a:pt x="46" y="1"/>
                </a:lnTo>
                <a:lnTo>
                  <a:pt x="47" y="2"/>
                </a:lnTo>
                <a:lnTo>
                  <a:pt x="47" y="5"/>
                </a:lnTo>
                <a:lnTo>
                  <a:pt x="46" y="8"/>
                </a:lnTo>
                <a:lnTo>
                  <a:pt x="28" y="12"/>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701" name="Freeform 420"/>
          <p:cNvSpPr>
            <a:spLocks/>
          </p:cNvSpPr>
          <p:nvPr/>
        </p:nvSpPr>
        <p:spPr bwMode="auto">
          <a:xfrm>
            <a:off x="2774950" y="5121275"/>
            <a:ext cx="38100" cy="11113"/>
          </a:xfrm>
          <a:custGeom>
            <a:avLst/>
            <a:gdLst>
              <a:gd name="T0" fmla="*/ 2147483647 w 60"/>
              <a:gd name="T1" fmla="*/ 2147483647 h 17"/>
              <a:gd name="T2" fmla="*/ 2147483647 w 60"/>
              <a:gd name="T3" fmla="*/ 2147483647 h 17"/>
              <a:gd name="T4" fmla="*/ 2147483647 w 60"/>
              <a:gd name="T5" fmla="*/ 2147483647 h 17"/>
              <a:gd name="T6" fmla="*/ 2147483647 w 60"/>
              <a:gd name="T7" fmla="*/ 2147483647 h 17"/>
              <a:gd name="T8" fmla="*/ 2147483647 w 60"/>
              <a:gd name="T9" fmla="*/ 2147483647 h 17"/>
              <a:gd name="T10" fmla="*/ 2147483647 w 60"/>
              <a:gd name="T11" fmla="*/ 2147483647 h 17"/>
              <a:gd name="T12" fmla="*/ 2147483647 w 60"/>
              <a:gd name="T13" fmla="*/ 2147483647 h 17"/>
              <a:gd name="T14" fmla="*/ 2147483647 w 60"/>
              <a:gd name="T15" fmla="*/ 2147483647 h 17"/>
              <a:gd name="T16" fmla="*/ 2147483647 w 60"/>
              <a:gd name="T17" fmla="*/ 2147483647 h 17"/>
              <a:gd name="T18" fmla="*/ 2147483647 w 60"/>
              <a:gd name="T19" fmla="*/ 2147483647 h 17"/>
              <a:gd name="T20" fmla="*/ 2147483647 w 60"/>
              <a:gd name="T21" fmla="*/ 2147483647 h 17"/>
              <a:gd name="T22" fmla="*/ 2147483647 w 60"/>
              <a:gd name="T23" fmla="*/ 2147483647 h 17"/>
              <a:gd name="T24" fmla="*/ 2147483647 w 60"/>
              <a:gd name="T25" fmla="*/ 2147483647 h 17"/>
              <a:gd name="T26" fmla="*/ 2147483647 w 60"/>
              <a:gd name="T27" fmla="*/ 2147483647 h 17"/>
              <a:gd name="T28" fmla="*/ 2147483647 w 60"/>
              <a:gd name="T29" fmla="*/ 0 h 17"/>
              <a:gd name="T30" fmla="*/ 2147483647 w 60"/>
              <a:gd name="T31" fmla="*/ 2147483647 h 17"/>
              <a:gd name="T32" fmla="*/ 2147483647 w 60"/>
              <a:gd name="T33" fmla="*/ 2147483647 h 17"/>
              <a:gd name="T34" fmla="*/ 2147483647 w 60"/>
              <a:gd name="T35" fmla="*/ 2147483647 h 17"/>
              <a:gd name="T36" fmla="*/ 2147483647 w 60"/>
              <a:gd name="T37" fmla="*/ 2147483647 h 17"/>
              <a:gd name="T38" fmla="*/ 2147483647 w 60"/>
              <a:gd name="T39" fmla="*/ 2147483647 h 17"/>
              <a:gd name="T40" fmla="*/ 2147483647 w 60"/>
              <a:gd name="T41" fmla="*/ 2147483647 h 17"/>
              <a:gd name="T42" fmla="*/ 2147483647 w 60"/>
              <a:gd name="T43" fmla="*/ 2147483647 h 17"/>
              <a:gd name="T44" fmla="*/ 2147483647 w 60"/>
              <a:gd name="T45" fmla="*/ 2147483647 h 17"/>
              <a:gd name="T46" fmla="*/ 2147483647 w 60"/>
              <a:gd name="T47" fmla="*/ 2147483647 h 17"/>
              <a:gd name="T48" fmla="*/ 0 w 60"/>
              <a:gd name="T49" fmla="*/ 2147483647 h 17"/>
              <a:gd name="T50" fmla="*/ 0 w 60"/>
              <a:gd name="T51" fmla="*/ 2147483647 h 17"/>
              <a:gd name="T52" fmla="*/ 2147483647 w 60"/>
              <a:gd name="T53" fmla="*/ 2147483647 h 17"/>
              <a:gd name="T54" fmla="*/ 2147483647 w 60"/>
              <a:gd name="T55" fmla="*/ 2147483647 h 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0"/>
              <a:gd name="T85" fmla="*/ 0 h 17"/>
              <a:gd name="T86" fmla="*/ 60 w 60"/>
              <a:gd name="T87" fmla="*/ 17 h 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0" h="17">
                <a:moveTo>
                  <a:pt x="7" y="16"/>
                </a:moveTo>
                <a:lnTo>
                  <a:pt x="13" y="16"/>
                </a:lnTo>
                <a:lnTo>
                  <a:pt x="21" y="17"/>
                </a:lnTo>
                <a:lnTo>
                  <a:pt x="24" y="16"/>
                </a:lnTo>
                <a:lnTo>
                  <a:pt x="28" y="16"/>
                </a:lnTo>
                <a:lnTo>
                  <a:pt x="36" y="16"/>
                </a:lnTo>
                <a:lnTo>
                  <a:pt x="41" y="13"/>
                </a:lnTo>
                <a:lnTo>
                  <a:pt x="44" y="12"/>
                </a:lnTo>
                <a:lnTo>
                  <a:pt x="48" y="12"/>
                </a:lnTo>
                <a:lnTo>
                  <a:pt x="58" y="8"/>
                </a:lnTo>
                <a:lnTo>
                  <a:pt x="58" y="5"/>
                </a:lnTo>
                <a:lnTo>
                  <a:pt x="58" y="4"/>
                </a:lnTo>
                <a:lnTo>
                  <a:pt x="60" y="4"/>
                </a:lnTo>
                <a:lnTo>
                  <a:pt x="60" y="1"/>
                </a:lnTo>
                <a:lnTo>
                  <a:pt x="60" y="0"/>
                </a:lnTo>
                <a:lnTo>
                  <a:pt x="57" y="1"/>
                </a:lnTo>
                <a:lnTo>
                  <a:pt x="53" y="4"/>
                </a:lnTo>
                <a:lnTo>
                  <a:pt x="49" y="4"/>
                </a:lnTo>
                <a:lnTo>
                  <a:pt x="46" y="5"/>
                </a:lnTo>
                <a:lnTo>
                  <a:pt x="42" y="5"/>
                </a:lnTo>
                <a:lnTo>
                  <a:pt x="40" y="6"/>
                </a:lnTo>
                <a:lnTo>
                  <a:pt x="17" y="5"/>
                </a:lnTo>
                <a:lnTo>
                  <a:pt x="9" y="5"/>
                </a:lnTo>
                <a:lnTo>
                  <a:pt x="4" y="8"/>
                </a:lnTo>
                <a:lnTo>
                  <a:pt x="0" y="9"/>
                </a:lnTo>
                <a:lnTo>
                  <a:pt x="0" y="12"/>
                </a:lnTo>
                <a:lnTo>
                  <a:pt x="1" y="13"/>
                </a:lnTo>
                <a:lnTo>
                  <a:pt x="7" y="16"/>
                </a:lnTo>
              </a:path>
            </a:pathLst>
          </a:custGeom>
          <a:solidFill>
            <a:srgbClr val="009900"/>
          </a:solidFill>
          <a:ln w="6350">
            <a:solidFill>
              <a:srgbClr val="003366"/>
            </a:solidFill>
            <a:round/>
            <a:headEnd/>
            <a:tailEnd/>
          </a:ln>
        </p:spPr>
        <p:txBody>
          <a:bodyPr/>
          <a:lstStyle/>
          <a:p>
            <a:endParaRPr lang="el-GR"/>
          </a:p>
        </p:txBody>
      </p:sp>
      <p:sp>
        <p:nvSpPr>
          <p:cNvPr id="25702" name="Freeform 421"/>
          <p:cNvSpPr>
            <a:spLocks/>
          </p:cNvSpPr>
          <p:nvPr/>
        </p:nvSpPr>
        <p:spPr bwMode="auto">
          <a:xfrm>
            <a:off x="2794000" y="5138738"/>
            <a:ext cx="36513" cy="11112"/>
          </a:xfrm>
          <a:custGeom>
            <a:avLst/>
            <a:gdLst>
              <a:gd name="T0" fmla="*/ 2147483647 w 57"/>
              <a:gd name="T1" fmla="*/ 2147483647 h 18"/>
              <a:gd name="T2" fmla="*/ 2147483647 w 57"/>
              <a:gd name="T3" fmla="*/ 2147483647 h 18"/>
              <a:gd name="T4" fmla="*/ 2147483647 w 57"/>
              <a:gd name="T5" fmla="*/ 2147483647 h 18"/>
              <a:gd name="T6" fmla="*/ 2147483647 w 57"/>
              <a:gd name="T7" fmla="*/ 2147483647 h 18"/>
              <a:gd name="T8" fmla="*/ 2147483647 w 57"/>
              <a:gd name="T9" fmla="*/ 2147483647 h 18"/>
              <a:gd name="T10" fmla="*/ 2147483647 w 57"/>
              <a:gd name="T11" fmla="*/ 2147483647 h 18"/>
              <a:gd name="T12" fmla="*/ 2147483647 w 57"/>
              <a:gd name="T13" fmla="*/ 2147483647 h 18"/>
              <a:gd name="T14" fmla="*/ 2147483647 w 57"/>
              <a:gd name="T15" fmla="*/ 2147483647 h 18"/>
              <a:gd name="T16" fmla="*/ 2147483647 w 57"/>
              <a:gd name="T17" fmla="*/ 2147483647 h 18"/>
              <a:gd name="T18" fmla="*/ 2147483647 w 57"/>
              <a:gd name="T19" fmla="*/ 2147483647 h 18"/>
              <a:gd name="T20" fmla="*/ 2147483647 w 57"/>
              <a:gd name="T21" fmla="*/ 2147483647 h 18"/>
              <a:gd name="T22" fmla="*/ 2147483647 w 57"/>
              <a:gd name="T23" fmla="*/ 2147483647 h 18"/>
              <a:gd name="T24" fmla="*/ 2147483647 w 57"/>
              <a:gd name="T25" fmla="*/ 2147483647 h 18"/>
              <a:gd name="T26" fmla="*/ 2147483647 w 57"/>
              <a:gd name="T27" fmla="*/ 0 h 18"/>
              <a:gd name="T28" fmla="*/ 2147483647 w 57"/>
              <a:gd name="T29" fmla="*/ 0 h 18"/>
              <a:gd name="T30" fmla="*/ 2147483647 w 57"/>
              <a:gd name="T31" fmla="*/ 2147483647 h 18"/>
              <a:gd name="T32" fmla="*/ 0 w 57"/>
              <a:gd name="T33" fmla="*/ 2147483647 h 18"/>
              <a:gd name="T34" fmla="*/ 0 w 57"/>
              <a:gd name="T35" fmla="*/ 2147483647 h 18"/>
              <a:gd name="T36" fmla="*/ 2147483647 w 57"/>
              <a:gd name="T37" fmla="*/ 214748364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18"/>
              <a:gd name="T59" fmla="*/ 57 w 5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18">
                <a:moveTo>
                  <a:pt x="4" y="18"/>
                </a:moveTo>
                <a:lnTo>
                  <a:pt x="16" y="15"/>
                </a:lnTo>
                <a:lnTo>
                  <a:pt x="24" y="13"/>
                </a:lnTo>
                <a:lnTo>
                  <a:pt x="33" y="9"/>
                </a:lnTo>
                <a:lnTo>
                  <a:pt x="37" y="9"/>
                </a:lnTo>
                <a:lnTo>
                  <a:pt x="44" y="9"/>
                </a:lnTo>
                <a:lnTo>
                  <a:pt x="46" y="9"/>
                </a:lnTo>
                <a:lnTo>
                  <a:pt x="48" y="9"/>
                </a:lnTo>
                <a:lnTo>
                  <a:pt x="50" y="10"/>
                </a:lnTo>
                <a:lnTo>
                  <a:pt x="53" y="9"/>
                </a:lnTo>
                <a:lnTo>
                  <a:pt x="57" y="9"/>
                </a:lnTo>
                <a:lnTo>
                  <a:pt x="54" y="3"/>
                </a:lnTo>
                <a:lnTo>
                  <a:pt x="48" y="1"/>
                </a:lnTo>
                <a:lnTo>
                  <a:pt x="28" y="0"/>
                </a:lnTo>
                <a:lnTo>
                  <a:pt x="19" y="0"/>
                </a:lnTo>
                <a:lnTo>
                  <a:pt x="12" y="2"/>
                </a:lnTo>
                <a:lnTo>
                  <a:pt x="0" y="13"/>
                </a:lnTo>
                <a:lnTo>
                  <a:pt x="0" y="15"/>
                </a:lnTo>
                <a:lnTo>
                  <a:pt x="4" y="18"/>
                </a:lnTo>
              </a:path>
            </a:pathLst>
          </a:custGeom>
          <a:solidFill>
            <a:srgbClr val="009900"/>
          </a:solidFill>
          <a:ln w="6350">
            <a:solidFill>
              <a:srgbClr val="003366"/>
            </a:solidFill>
            <a:round/>
            <a:headEnd/>
            <a:tailEnd/>
          </a:ln>
        </p:spPr>
        <p:txBody>
          <a:bodyPr/>
          <a:lstStyle/>
          <a:p>
            <a:endParaRPr lang="el-GR"/>
          </a:p>
        </p:txBody>
      </p:sp>
      <p:sp>
        <p:nvSpPr>
          <p:cNvPr id="25703" name="Freeform 422"/>
          <p:cNvSpPr>
            <a:spLocks/>
          </p:cNvSpPr>
          <p:nvPr/>
        </p:nvSpPr>
        <p:spPr bwMode="auto">
          <a:xfrm>
            <a:off x="2849563" y="5157788"/>
            <a:ext cx="34925" cy="9525"/>
          </a:xfrm>
          <a:custGeom>
            <a:avLst/>
            <a:gdLst>
              <a:gd name="T0" fmla="*/ 0 w 56"/>
              <a:gd name="T1" fmla="*/ 2147483647 h 13"/>
              <a:gd name="T2" fmla="*/ 2147483647 w 56"/>
              <a:gd name="T3" fmla="*/ 2147483647 h 13"/>
              <a:gd name="T4" fmla="*/ 2147483647 w 56"/>
              <a:gd name="T5" fmla="*/ 2147483647 h 13"/>
              <a:gd name="T6" fmla="*/ 2147483647 w 56"/>
              <a:gd name="T7" fmla="*/ 2147483647 h 13"/>
              <a:gd name="T8" fmla="*/ 2147483647 w 56"/>
              <a:gd name="T9" fmla="*/ 2147483647 h 13"/>
              <a:gd name="T10" fmla="*/ 2147483647 w 56"/>
              <a:gd name="T11" fmla="*/ 2147483647 h 13"/>
              <a:gd name="T12" fmla="*/ 2147483647 w 56"/>
              <a:gd name="T13" fmla="*/ 2147483647 h 13"/>
              <a:gd name="T14" fmla="*/ 2147483647 w 56"/>
              <a:gd name="T15" fmla="*/ 0 h 13"/>
              <a:gd name="T16" fmla="*/ 2147483647 w 56"/>
              <a:gd name="T17" fmla="*/ 0 h 13"/>
              <a:gd name="T18" fmla="*/ 0 w 56"/>
              <a:gd name="T19" fmla="*/ 2147483647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13"/>
              <a:gd name="T32" fmla="*/ 56 w 56"/>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13">
                <a:moveTo>
                  <a:pt x="0" y="1"/>
                </a:moveTo>
                <a:lnTo>
                  <a:pt x="1" y="5"/>
                </a:lnTo>
                <a:lnTo>
                  <a:pt x="5" y="7"/>
                </a:lnTo>
                <a:lnTo>
                  <a:pt x="27" y="8"/>
                </a:lnTo>
                <a:lnTo>
                  <a:pt x="56" y="13"/>
                </a:lnTo>
                <a:lnTo>
                  <a:pt x="35" y="7"/>
                </a:lnTo>
                <a:lnTo>
                  <a:pt x="19" y="3"/>
                </a:lnTo>
                <a:lnTo>
                  <a:pt x="8" y="0"/>
                </a:lnTo>
                <a:lnTo>
                  <a:pt x="5" y="0"/>
                </a:lnTo>
                <a:lnTo>
                  <a:pt x="0" y="1"/>
                </a:lnTo>
              </a:path>
            </a:pathLst>
          </a:custGeom>
          <a:solidFill>
            <a:srgbClr val="009900"/>
          </a:solidFill>
          <a:ln w="6350">
            <a:solidFill>
              <a:srgbClr val="003366"/>
            </a:solidFill>
            <a:round/>
            <a:headEnd/>
            <a:tailEnd/>
          </a:ln>
        </p:spPr>
        <p:txBody>
          <a:bodyPr/>
          <a:lstStyle/>
          <a:p>
            <a:endParaRPr lang="el-GR"/>
          </a:p>
        </p:txBody>
      </p:sp>
      <p:sp>
        <p:nvSpPr>
          <p:cNvPr id="25704" name="Freeform 423"/>
          <p:cNvSpPr>
            <a:spLocks/>
          </p:cNvSpPr>
          <p:nvPr/>
        </p:nvSpPr>
        <p:spPr bwMode="auto">
          <a:xfrm>
            <a:off x="2582863" y="4802188"/>
            <a:ext cx="395287" cy="376237"/>
          </a:xfrm>
          <a:custGeom>
            <a:avLst/>
            <a:gdLst>
              <a:gd name="T0" fmla="*/ 2147483647 w 613"/>
              <a:gd name="T1" fmla="*/ 2147483647 h 582"/>
              <a:gd name="T2" fmla="*/ 2147483647 w 613"/>
              <a:gd name="T3" fmla="*/ 2147483647 h 582"/>
              <a:gd name="T4" fmla="*/ 2147483647 w 613"/>
              <a:gd name="T5" fmla="*/ 2147483647 h 582"/>
              <a:gd name="T6" fmla="*/ 2147483647 w 613"/>
              <a:gd name="T7" fmla="*/ 2147483647 h 582"/>
              <a:gd name="T8" fmla="*/ 2147483647 w 613"/>
              <a:gd name="T9" fmla="*/ 2147483647 h 582"/>
              <a:gd name="T10" fmla="*/ 2147483647 w 613"/>
              <a:gd name="T11" fmla="*/ 2147483647 h 582"/>
              <a:gd name="T12" fmla="*/ 2147483647 w 613"/>
              <a:gd name="T13" fmla="*/ 2147483647 h 582"/>
              <a:gd name="T14" fmla="*/ 2147483647 w 613"/>
              <a:gd name="T15" fmla="*/ 2147483647 h 582"/>
              <a:gd name="T16" fmla="*/ 2147483647 w 613"/>
              <a:gd name="T17" fmla="*/ 2147483647 h 582"/>
              <a:gd name="T18" fmla="*/ 2147483647 w 613"/>
              <a:gd name="T19" fmla="*/ 2147483647 h 582"/>
              <a:gd name="T20" fmla="*/ 2147483647 w 613"/>
              <a:gd name="T21" fmla="*/ 2147483647 h 582"/>
              <a:gd name="T22" fmla="*/ 2147483647 w 613"/>
              <a:gd name="T23" fmla="*/ 2147483647 h 582"/>
              <a:gd name="T24" fmla="*/ 2147483647 w 613"/>
              <a:gd name="T25" fmla="*/ 2147483647 h 582"/>
              <a:gd name="T26" fmla="*/ 2147483647 w 613"/>
              <a:gd name="T27" fmla="*/ 2147483647 h 582"/>
              <a:gd name="T28" fmla="*/ 2147483647 w 613"/>
              <a:gd name="T29" fmla="*/ 2147483647 h 582"/>
              <a:gd name="T30" fmla="*/ 2147483647 w 613"/>
              <a:gd name="T31" fmla="*/ 2147483647 h 582"/>
              <a:gd name="T32" fmla="*/ 2147483647 w 613"/>
              <a:gd name="T33" fmla="*/ 2147483647 h 582"/>
              <a:gd name="T34" fmla="*/ 2147483647 w 613"/>
              <a:gd name="T35" fmla="*/ 2147483647 h 582"/>
              <a:gd name="T36" fmla="*/ 2147483647 w 613"/>
              <a:gd name="T37" fmla="*/ 2147483647 h 582"/>
              <a:gd name="T38" fmla="*/ 2147483647 w 613"/>
              <a:gd name="T39" fmla="*/ 2147483647 h 582"/>
              <a:gd name="T40" fmla="*/ 2147483647 w 613"/>
              <a:gd name="T41" fmla="*/ 2147483647 h 582"/>
              <a:gd name="T42" fmla="*/ 2147483647 w 613"/>
              <a:gd name="T43" fmla="*/ 2147483647 h 582"/>
              <a:gd name="T44" fmla="*/ 2147483647 w 613"/>
              <a:gd name="T45" fmla="*/ 2147483647 h 582"/>
              <a:gd name="T46" fmla="*/ 2147483647 w 613"/>
              <a:gd name="T47" fmla="*/ 2147483647 h 582"/>
              <a:gd name="T48" fmla="*/ 2147483647 w 613"/>
              <a:gd name="T49" fmla="*/ 2147483647 h 582"/>
              <a:gd name="T50" fmla="*/ 2147483647 w 613"/>
              <a:gd name="T51" fmla="*/ 2147483647 h 582"/>
              <a:gd name="T52" fmla="*/ 2147483647 w 613"/>
              <a:gd name="T53" fmla="*/ 2147483647 h 582"/>
              <a:gd name="T54" fmla="*/ 2147483647 w 613"/>
              <a:gd name="T55" fmla="*/ 2147483647 h 582"/>
              <a:gd name="T56" fmla="*/ 2147483647 w 613"/>
              <a:gd name="T57" fmla="*/ 2147483647 h 582"/>
              <a:gd name="T58" fmla="*/ 2147483647 w 613"/>
              <a:gd name="T59" fmla="*/ 2147483647 h 582"/>
              <a:gd name="T60" fmla="*/ 2147483647 w 613"/>
              <a:gd name="T61" fmla="*/ 2147483647 h 582"/>
              <a:gd name="T62" fmla="*/ 2147483647 w 613"/>
              <a:gd name="T63" fmla="*/ 2147483647 h 582"/>
              <a:gd name="T64" fmla="*/ 2147483647 w 613"/>
              <a:gd name="T65" fmla="*/ 2147483647 h 582"/>
              <a:gd name="T66" fmla="*/ 2147483647 w 613"/>
              <a:gd name="T67" fmla="*/ 2147483647 h 582"/>
              <a:gd name="T68" fmla="*/ 2147483647 w 613"/>
              <a:gd name="T69" fmla="*/ 2147483647 h 582"/>
              <a:gd name="T70" fmla="*/ 2147483647 w 613"/>
              <a:gd name="T71" fmla="*/ 2147483647 h 582"/>
              <a:gd name="T72" fmla="*/ 2147483647 w 613"/>
              <a:gd name="T73" fmla="*/ 2147483647 h 582"/>
              <a:gd name="T74" fmla="*/ 2147483647 w 613"/>
              <a:gd name="T75" fmla="*/ 2147483647 h 582"/>
              <a:gd name="T76" fmla="*/ 2147483647 w 613"/>
              <a:gd name="T77" fmla="*/ 2147483647 h 582"/>
              <a:gd name="T78" fmla="*/ 2147483647 w 613"/>
              <a:gd name="T79" fmla="*/ 2147483647 h 582"/>
              <a:gd name="T80" fmla="*/ 2147483647 w 613"/>
              <a:gd name="T81" fmla="*/ 2147483647 h 582"/>
              <a:gd name="T82" fmla="*/ 2147483647 w 613"/>
              <a:gd name="T83" fmla="*/ 2147483647 h 582"/>
              <a:gd name="T84" fmla="*/ 2147483647 w 613"/>
              <a:gd name="T85" fmla="*/ 2147483647 h 582"/>
              <a:gd name="T86" fmla="*/ 2147483647 w 613"/>
              <a:gd name="T87" fmla="*/ 2147483647 h 582"/>
              <a:gd name="T88" fmla="*/ 2147483647 w 613"/>
              <a:gd name="T89" fmla="*/ 2147483647 h 582"/>
              <a:gd name="T90" fmla="*/ 2147483647 w 613"/>
              <a:gd name="T91" fmla="*/ 2147483647 h 582"/>
              <a:gd name="T92" fmla="*/ 2147483647 w 613"/>
              <a:gd name="T93" fmla="*/ 2147483647 h 582"/>
              <a:gd name="T94" fmla="*/ 2147483647 w 613"/>
              <a:gd name="T95" fmla="*/ 2147483647 h 582"/>
              <a:gd name="T96" fmla="*/ 2147483647 w 613"/>
              <a:gd name="T97" fmla="*/ 2147483647 h 582"/>
              <a:gd name="T98" fmla="*/ 2147483647 w 613"/>
              <a:gd name="T99" fmla="*/ 2147483647 h 582"/>
              <a:gd name="T100" fmla="*/ 2147483647 w 613"/>
              <a:gd name="T101" fmla="*/ 2147483647 h 582"/>
              <a:gd name="T102" fmla="*/ 2147483647 w 613"/>
              <a:gd name="T103" fmla="*/ 2147483647 h 582"/>
              <a:gd name="T104" fmla="*/ 2147483647 w 613"/>
              <a:gd name="T105" fmla="*/ 2147483647 h 582"/>
              <a:gd name="T106" fmla="*/ 2147483647 w 613"/>
              <a:gd name="T107" fmla="*/ 2147483647 h 582"/>
              <a:gd name="T108" fmla="*/ 2147483647 w 613"/>
              <a:gd name="T109" fmla="*/ 2147483647 h 582"/>
              <a:gd name="T110" fmla="*/ 2147483647 w 613"/>
              <a:gd name="T111" fmla="*/ 2147483647 h 5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3"/>
              <a:gd name="T169" fmla="*/ 0 h 582"/>
              <a:gd name="T170" fmla="*/ 613 w 613"/>
              <a:gd name="T171" fmla="*/ 582 h 5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3" h="582">
                <a:moveTo>
                  <a:pt x="56" y="143"/>
                </a:moveTo>
                <a:lnTo>
                  <a:pt x="58" y="135"/>
                </a:lnTo>
                <a:lnTo>
                  <a:pt x="40" y="126"/>
                </a:lnTo>
                <a:lnTo>
                  <a:pt x="24" y="127"/>
                </a:lnTo>
                <a:lnTo>
                  <a:pt x="23" y="143"/>
                </a:lnTo>
                <a:lnTo>
                  <a:pt x="21" y="143"/>
                </a:lnTo>
                <a:lnTo>
                  <a:pt x="19" y="144"/>
                </a:lnTo>
                <a:lnTo>
                  <a:pt x="13" y="147"/>
                </a:lnTo>
                <a:lnTo>
                  <a:pt x="7" y="151"/>
                </a:lnTo>
                <a:lnTo>
                  <a:pt x="0" y="158"/>
                </a:lnTo>
                <a:lnTo>
                  <a:pt x="0" y="163"/>
                </a:lnTo>
                <a:lnTo>
                  <a:pt x="3" y="171"/>
                </a:lnTo>
                <a:lnTo>
                  <a:pt x="5" y="180"/>
                </a:lnTo>
                <a:lnTo>
                  <a:pt x="9" y="191"/>
                </a:lnTo>
                <a:lnTo>
                  <a:pt x="11" y="199"/>
                </a:lnTo>
                <a:lnTo>
                  <a:pt x="13" y="208"/>
                </a:lnTo>
                <a:lnTo>
                  <a:pt x="13" y="215"/>
                </a:lnTo>
                <a:lnTo>
                  <a:pt x="15" y="222"/>
                </a:lnTo>
                <a:lnTo>
                  <a:pt x="15" y="229"/>
                </a:lnTo>
                <a:lnTo>
                  <a:pt x="15" y="232"/>
                </a:lnTo>
                <a:lnTo>
                  <a:pt x="15" y="233"/>
                </a:lnTo>
                <a:lnTo>
                  <a:pt x="16" y="236"/>
                </a:lnTo>
                <a:lnTo>
                  <a:pt x="15" y="249"/>
                </a:lnTo>
                <a:lnTo>
                  <a:pt x="15" y="253"/>
                </a:lnTo>
                <a:lnTo>
                  <a:pt x="17" y="258"/>
                </a:lnTo>
                <a:lnTo>
                  <a:pt x="24" y="262"/>
                </a:lnTo>
                <a:lnTo>
                  <a:pt x="33" y="263"/>
                </a:lnTo>
                <a:lnTo>
                  <a:pt x="36" y="261"/>
                </a:lnTo>
                <a:lnTo>
                  <a:pt x="36" y="260"/>
                </a:lnTo>
                <a:lnTo>
                  <a:pt x="37" y="260"/>
                </a:lnTo>
                <a:lnTo>
                  <a:pt x="40" y="260"/>
                </a:lnTo>
                <a:lnTo>
                  <a:pt x="42" y="257"/>
                </a:lnTo>
                <a:lnTo>
                  <a:pt x="42" y="256"/>
                </a:lnTo>
                <a:lnTo>
                  <a:pt x="44" y="256"/>
                </a:lnTo>
                <a:lnTo>
                  <a:pt x="46" y="256"/>
                </a:lnTo>
                <a:lnTo>
                  <a:pt x="52" y="249"/>
                </a:lnTo>
                <a:lnTo>
                  <a:pt x="53" y="244"/>
                </a:lnTo>
                <a:lnTo>
                  <a:pt x="56" y="240"/>
                </a:lnTo>
                <a:lnTo>
                  <a:pt x="60" y="230"/>
                </a:lnTo>
                <a:lnTo>
                  <a:pt x="69" y="226"/>
                </a:lnTo>
                <a:lnTo>
                  <a:pt x="73" y="224"/>
                </a:lnTo>
                <a:lnTo>
                  <a:pt x="77" y="221"/>
                </a:lnTo>
                <a:lnTo>
                  <a:pt x="79" y="217"/>
                </a:lnTo>
                <a:lnTo>
                  <a:pt x="82" y="213"/>
                </a:lnTo>
                <a:lnTo>
                  <a:pt x="86" y="200"/>
                </a:lnTo>
                <a:lnTo>
                  <a:pt x="93" y="191"/>
                </a:lnTo>
                <a:lnTo>
                  <a:pt x="99" y="185"/>
                </a:lnTo>
                <a:lnTo>
                  <a:pt x="110" y="184"/>
                </a:lnTo>
                <a:lnTo>
                  <a:pt x="118" y="185"/>
                </a:lnTo>
                <a:lnTo>
                  <a:pt x="124" y="189"/>
                </a:lnTo>
                <a:lnTo>
                  <a:pt x="128" y="196"/>
                </a:lnTo>
                <a:lnTo>
                  <a:pt x="128" y="200"/>
                </a:lnTo>
                <a:lnTo>
                  <a:pt x="130" y="207"/>
                </a:lnTo>
                <a:lnTo>
                  <a:pt x="131" y="220"/>
                </a:lnTo>
                <a:lnTo>
                  <a:pt x="135" y="236"/>
                </a:lnTo>
                <a:lnTo>
                  <a:pt x="131" y="241"/>
                </a:lnTo>
                <a:lnTo>
                  <a:pt x="130" y="248"/>
                </a:lnTo>
                <a:lnTo>
                  <a:pt x="128" y="253"/>
                </a:lnTo>
                <a:lnTo>
                  <a:pt x="130" y="260"/>
                </a:lnTo>
                <a:lnTo>
                  <a:pt x="134" y="266"/>
                </a:lnTo>
                <a:lnTo>
                  <a:pt x="143" y="273"/>
                </a:lnTo>
                <a:lnTo>
                  <a:pt x="152" y="278"/>
                </a:lnTo>
                <a:lnTo>
                  <a:pt x="160" y="283"/>
                </a:lnTo>
                <a:lnTo>
                  <a:pt x="167" y="290"/>
                </a:lnTo>
                <a:lnTo>
                  <a:pt x="172" y="298"/>
                </a:lnTo>
                <a:lnTo>
                  <a:pt x="175" y="306"/>
                </a:lnTo>
                <a:lnTo>
                  <a:pt x="176" y="314"/>
                </a:lnTo>
                <a:lnTo>
                  <a:pt x="175" y="323"/>
                </a:lnTo>
                <a:lnTo>
                  <a:pt x="172" y="334"/>
                </a:lnTo>
                <a:lnTo>
                  <a:pt x="168" y="340"/>
                </a:lnTo>
                <a:lnTo>
                  <a:pt x="167" y="348"/>
                </a:lnTo>
                <a:lnTo>
                  <a:pt x="165" y="361"/>
                </a:lnTo>
                <a:lnTo>
                  <a:pt x="165" y="365"/>
                </a:lnTo>
                <a:lnTo>
                  <a:pt x="168" y="371"/>
                </a:lnTo>
                <a:lnTo>
                  <a:pt x="171" y="375"/>
                </a:lnTo>
                <a:lnTo>
                  <a:pt x="176" y="379"/>
                </a:lnTo>
                <a:lnTo>
                  <a:pt x="198" y="392"/>
                </a:lnTo>
                <a:lnTo>
                  <a:pt x="202" y="394"/>
                </a:lnTo>
                <a:lnTo>
                  <a:pt x="208" y="398"/>
                </a:lnTo>
                <a:lnTo>
                  <a:pt x="217" y="406"/>
                </a:lnTo>
                <a:lnTo>
                  <a:pt x="230" y="420"/>
                </a:lnTo>
                <a:lnTo>
                  <a:pt x="238" y="433"/>
                </a:lnTo>
                <a:lnTo>
                  <a:pt x="239" y="436"/>
                </a:lnTo>
                <a:lnTo>
                  <a:pt x="243" y="439"/>
                </a:lnTo>
                <a:lnTo>
                  <a:pt x="247" y="441"/>
                </a:lnTo>
                <a:lnTo>
                  <a:pt x="254" y="443"/>
                </a:lnTo>
                <a:lnTo>
                  <a:pt x="269" y="445"/>
                </a:lnTo>
                <a:lnTo>
                  <a:pt x="278" y="445"/>
                </a:lnTo>
                <a:lnTo>
                  <a:pt x="290" y="446"/>
                </a:lnTo>
                <a:lnTo>
                  <a:pt x="296" y="450"/>
                </a:lnTo>
                <a:lnTo>
                  <a:pt x="300" y="455"/>
                </a:lnTo>
                <a:lnTo>
                  <a:pt x="307" y="463"/>
                </a:lnTo>
                <a:lnTo>
                  <a:pt x="316" y="471"/>
                </a:lnTo>
                <a:lnTo>
                  <a:pt x="323" y="473"/>
                </a:lnTo>
                <a:lnTo>
                  <a:pt x="332" y="473"/>
                </a:lnTo>
                <a:lnTo>
                  <a:pt x="359" y="471"/>
                </a:lnTo>
                <a:lnTo>
                  <a:pt x="385" y="478"/>
                </a:lnTo>
                <a:lnTo>
                  <a:pt x="409" y="490"/>
                </a:lnTo>
                <a:lnTo>
                  <a:pt x="433" y="510"/>
                </a:lnTo>
                <a:lnTo>
                  <a:pt x="460" y="525"/>
                </a:lnTo>
                <a:lnTo>
                  <a:pt x="429" y="515"/>
                </a:lnTo>
                <a:lnTo>
                  <a:pt x="406" y="507"/>
                </a:lnTo>
                <a:lnTo>
                  <a:pt x="389" y="500"/>
                </a:lnTo>
                <a:lnTo>
                  <a:pt x="373" y="498"/>
                </a:lnTo>
                <a:lnTo>
                  <a:pt x="366" y="496"/>
                </a:lnTo>
                <a:lnTo>
                  <a:pt x="364" y="498"/>
                </a:lnTo>
                <a:lnTo>
                  <a:pt x="365" y="500"/>
                </a:lnTo>
                <a:lnTo>
                  <a:pt x="372" y="506"/>
                </a:lnTo>
                <a:lnTo>
                  <a:pt x="385" y="514"/>
                </a:lnTo>
                <a:lnTo>
                  <a:pt x="388" y="515"/>
                </a:lnTo>
                <a:lnTo>
                  <a:pt x="392" y="518"/>
                </a:lnTo>
                <a:lnTo>
                  <a:pt x="400" y="523"/>
                </a:lnTo>
                <a:lnTo>
                  <a:pt x="413" y="529"/>
                </a:lnTo>
                <a:lnTo>
                  <a:pt x="426" y="536"/>
                </a:lnTo>
                <a:lnTo>
                  <a:pt x="437" y="540"/>
                </a:lnTo>
                <a:lnTo>
                  <a:pt x="447" y="544"/>
                </a:lnTo>
                <a:lnTo>
                  <a:pt x="456" y="547"/>
                </a:lnTo>
                <a:lnTo>
                  <a:pt x="467" y="549"/>
                </a:lnTo>
                <a:lnTo>
                  <a:pt x="472" y="551"/>
                </a:lnTo>
                <a:lnTo>
                  <a:pt x="479" y="555"/>
                </a:lnTo>
                <a:lnTo>
                  <a:pt x="484" y="559"/>
                </a:lnTo>
                <a:lnTo>
                  <a:pt x="491" y="567"/>
                </a:lnTo>
                <a:lnTo>
                  <a:pt x="499" y="577"/>
                </a:lnTo>
                <a:lnTo>
                  <a:pt x="509" y="582"/>
                </a:lnTo>
                <a:lnTo>
                  <a:pt x="513" y="574"/>
                </a:lnTo>
                <a:lnTo>
                  <a:pt x="515" y="564"/>
                </a:lnTo>
                <a:lnTo>
                  <a:pt x="513" y="555"/>
                </a:lnTo>
                <a:lnTo>
                  <a:pt x="511" y="547"/>
                </a:lnTo>
                <a:lnTo>
                  <a:pt x="507" y="540"/>
                </a:lnTo>
                <a:lnTo>
                  <a:pt x="500" y="533"/>
                </a:lnTo>
                <a:lnTo>
                  <a:pt x="491" y="528"/>
                </a:lnTo>
                <a:lnTo>
                  <a:pt x="480" y="523"/>
                </a:lnTo>
                <a:lnTo>
                  <a:pt x="468" y="519"/>
                </a:lnTo>
                <a:lnTo>
                  <a:pt x="439" y="500"/>
                </a:lnTo>
                <a:lnTo>
                  <a:pt x="433" y="491"/>
                </a:lnTo>
                <a:lnTo>
                  <a:pt x="427" y="484"/>
                </a:lnTo>
                <a:lnTo>
                  <a:pt x="419" y="479"/>
                </a:lnTo>
                <a:lnTo>
                  <a:pt x="413" y="477"/>
                </a:lnTo>
                <a:lnTo>
                  <a:pt x="402" y="473"/>
                </a:lnTo>
                <a:lnTo>
                  <a:pt x="393" y="467"/>
                </a:lnTo>
                <a:lnTo>
                  <a:pt x="382" y="458"/>
                </a:lnTo>
                <a:lnTo>
                  <a:pt x="372" y="449"/>
                </a:lnTo>
                <a:lnTo>
                  <a:pt x="360" y="441"/>
                </a:lnTo>
                <a:lnTo>
                  <a:pt x="351" y="434"/>
                </a:lnTo>
                <a:lnTo>
                  <a:pt x="341" y="426"/>
                </a:lnTo>
                <a:lnTo>
                  <a:pt x="336" y="420"/>
                </a:lnTo>
                <a:lnTo>
                  <a:pt x="325" y="405"/>
                </a:lnTo>
                <a:lnTo>
                  <a:pt x="316" y="394"/>
                </a:lnTo>
                <a:lnTo>
                  <a:pt x="306" y="385"/>
                </a:lnTo>
                <a:lnTo>
                  <a:pt x="296" y="379"/>
                </a:lnTo>
                <a:lnTo>
                  <a:pt x="288" y="373"/>
                </a:lnTo>
                <a:lnTo>
                  <a:pt x="284" y="367"/>
                </a:lnTo>
                <a:lnTo>
                  <a:pt x="281" y="359"/>
                </a:lnTo>
                <a:lnTo>
                  <a:pt x="281" y="349"/>
                </a:lnTo>
                <a:lnTo>
                  <a:pt x="241" y="289"/>
                </a:lnTo>
                <a:lnTo>
                  <a:pt x="224" y="274"/>
                </a:lnTo>
                <a:lnTo>
                  <a:pt x="225" y="262"/>
                </a:lnTo>
                <a:lnTo>
                  <a:pt x="226" y="253"/>
                </a:lnTo>
                <a:lnTo>
                  <a:pt x="226" y="236"/>
                </a:lnTo>
                <a:lnTo>
                  <a:pt x="224" y="229"/>
                </a:lnTo>
                <a:lnTo>
                  <a:pt x="224" y="225"/>
                </a:lnTo>
                <a:lnTo>
                  <a:pt x="228" y="218"/>
                </a:lnTo>
                <a:lnTo>
                  <a:pt x="236" y="215"/>
                </a:lnTo>
                <a:lnTo>
                  <a:pt x="250" y="213"/>
                </a:lnTo>
                <a:lnTo>
                  <a:pt x="259" y="215"/>
                </a:lnTo>
                <a:lnTo>
                  <a:pt x="267" y="221"/>
                </a:lnTo>
                <a:lnTo>
                  <a:pt x="271" y="230"/>
                </a:lnTo>
                <a:lnTo>
                  <a:pt x="271" y="236"/>
                </a:lnTo>
                <a:lnTo>
                  <a:pt x="273" y="244"/>
                </a:lnTo>
                <a:lnTo>
                  <a:pt x="278" y="248"/>
                </a:lnTo>
                <a:lnTo>
                  <a:pt x="281" y="249"/>
                </a:lnTo>
                <a:lnTo>
                  <a:pt x="284" y="252"/>
                </a:lnTo>
                <a:lnTo>
                  <a:pt x="286" y="252"/>
                </a:lnTo>
                <a:lnTo>
                  <a:pt x="288" y="253"/>
                </a:lnTo>
                <a:lnTo>
                  <a:pt x="292" y="253"/>
                </a:lnTo>
                <a:lnTo>
                  <a:pt x="294" y="250"/>
                </a:lnTo>
                <a:lnTo>
                  <a:pt x="296" y="248"/>
                </a:lnTo>
                <a:lnTo>
                  <a:pt x="296" y="242"/>
                </a:lnTo>
                <a:lnTo>
                  <a:pt x="296" y="236"/>
                </a:lnTo>
                <a:lnTo>
                  <a:pt x="296" y="229"/>
                </a:lnTo>
                <a:lnTo>
                  <a:pt x="302" y="224"/>
                </a:lnTo>
                <a:lnTo>
                  <a:pt x="311" y="220"/>
                </a:lnTo>
                <a:lnTo>
                  <a:pt x="325" y="217"/>
                </a:lnTo>
                <a:lnTo>
                  <a:pt x="339" y="213"/>
                </a:lnTo>
                <a:lnTo>
                  <a:pt x="351" y="213"/>
                </a:lnTo>
                <a:lnTo>
                  <a:pt x="357" y="215"/>
                </a:lnTo>
                <a:lnTo>
                  <a:pt x="364" y="220"/>
                </a:lnTo>
                <a:lnTo>
                  <a:pt x="370" y="224"/>
                </a:lnTo>
                <a:lnTo>
                  <a:pt x="380" y="228"/>
                </a:lnTo>
                <a:lnTo>
                  <a:pt x="392" y="229"/>
                </a:lnTo>
                <a:lnTo>
                  <a:pt x="407" y="229"/>
                </a:lnTo>
                <a:lnTo>
                  <a:pt x="411" y="229"/>
                </a:lnTo>
                <a:lnTo>
                  <a:pt x="417" y="230"/>
                </a:lnTo>
                <a:lnTo>
                  <a:pt x="421" y="230"/>
                </a:lnTo>
                <a:lnTo>
                  <a:pt x="426" y="232"/>
                </a:lnTo>
                <a:lnTo>
                  <a:pt x="429" y="230"/>
                </a:lnTo>
                <a:lnTo>
                  <a:pt x="433" y="230"/>
                </a:lnTo>
                <a:lnTo>
                  <a:pt x="435" y="228"/>
                </a:lnTo>
                <a:lnTo>
                  <a:pt x="435" y="226"/>
                </a:lnTo>
                <a:lnTo>
                  <a:pt x="437" y="226"/>
                </a:lnTo>
                <a:lnTo>
                  <a:pt x="439" y="226"/>
                </a:lnTo>
                <a:lnTo>
                  <a:pt x="445" y="226"/>
                </a:lnTo>
                <a:lnTo>
                  <a:pt x="447" y="226"/>
                </a:lnTo>
                <a:lnTo>
                  <a:pt x="449" y="226"/>
                </a:lnTo>
                <a:lnTo>
                  <a:pt x="451" y="228"/>
                </a:lnTo>
                <a:lnTo>
                  <a:pt x="463" y="230"/>
                </a:lnTo>
                <a:lnTo>
                  <a:pt x="471" y="230"/>
                </a:lnTo>
                <a:lnTo>
                  <a:pt x="478" y="230"/>
                </a:lnTo>
                <a:lnTo>
                  <a:pt x="491" y="226"/>
                </a:lnTo>
                <a:lnTo>
                  <a:pt x="507" y="230"/>
                </a:lnTo>
                <a:lnTo>
                  <a:pt x="517" y="237"/>
                </a:lnTo>
                <a:lnTo>
                  <a:pt x="529" y="237"/>
                </a:lnTo>
                <a:lnTo>
                  <a:pt x="540" y="241"/>
                </a:lnTo>
                <a:lnTo>
                  <a:pt x="544" y="245"/>
                </a:lnTo>
                <a:lnTo>
                  <a:pt x="549" y="252"/>
                </a:lnTo>
                <a:lnTo>
                  <a:pt x="552" y="256"/>
                </a:lnTo>
                <a:lnTo>
                  <a:pt x="558" y="257"/>
                </a:lnTo>
                <a:lnTo>
                  <a:pt x="566" y="256"/>
                </a:lnTo>
                <a:lnTo>
                  <a:pt x="578" y="252"/>
                </a:lnTo>
                <a:lnTo>
                  <a:pt x="573" y="238"/>
                </a:lnTo>
                <a:lnTo>
                  <a:pt x="574" y="211"/>
                </a:lnTo>
                <a:lnTo>
                  <a:pt x="590" y="205"/>
                </a:lnTo>
                <a:lnTo>
                  <a:pt x="602" y="203"/>
                </a:lnTo>
                <a:lnTo>
                  <a:pt x="610" y="200"/>
                </a:lnTo>
                <a:lnTo>
                  <a:pt x="613" y="197"/>
                </a:lnTo>
                <a:lnTo>
                  <a:pt x="609" y="188"/>
                </a:lnTo>
                <a:lnTo>
                  <a:pt x="603" y="183"/>
                </a:lnTo>
                <a:lnTo>
                  <a:pt x="594" y="179"/>
                </a:lnTo>
                <a:lnTo>
                  <a:pt x="585" y="177"/>
                </a:lnTo>
                <a:lnTo>
                  <a:pt x="576" y="174"/>
                </a:lnTo>
                <a:lnTo>
                  <a:pt x="569" y="168"/>
                </a:lnTo>
                <a:lnTo>
                  <a:pt x="566" y="162"/>
                </a:lnTo>
                <a:lnTo>
                  <a:pt x="569" y="159"/>
                </a:lnTo>
                <a:lnTo>
                  <a:pt x="570" y="156"/>
                </a:lnTo>
                <a:lnTo>
                  <a:pt x="573" y="155"/>
                </a:lnTo>
                <a:lnTo>
                  <a:pt x="573" y="151"/>
                </a:lnTo>
                <a:lnTo>
                  <a:pt x="573" y="148"/>
                </a:lnTo>
                <a:lnTo>
                  <a:pt x="573" y="147"/>
                </a:lnTo>
                <a:lnTo>
                  <a:pt x="574" y="147"/>
                </a:lnTo>
                <a:lnTo>
                  <a:pt x="566" y="148"/>
                </a:lnTo>
                <a:lnTo>
                  <a:pt x="561" y="150"/>
                </a:lnTo>
                <a:lnTo>
                  <a:pt x="556" y="148"/>
                </a:lnTo>
                <a:lnTo>
                  <a:pt x="553" y="148"/>
                </a:lnTo>
                <a:lnTo>
                  <a:pt x="549" y="140"/>
                </a:lnTo>
                <a:lnTo>
                  <a:pt x="550" y="130"/>
                </a:lnTo>
                <a:lnTo>
                  <a:pt x="537" y="93"/>
                </a:lnTo>
                <a:lnTo>
                  <a:pt x="515" y="81"/>
                </a:lnTo>
                <a:lnTo>
                  <a:pt x="501" y="86"/>
                </a:lnTo>
                <a:lnTo>
                  <a:pt x="491" y="91"/>
                </a:lnTo>
                <a:lnTo>
                  <a:pt x="480" y="95"/>
                </a:lnTo>
                <a:lnTo>
                  <a:pt x="472" y="99"/>
                </a:lnTo>
                <a:lnTo>
                  <a:pt x="458" y="102"/>
                </a:lnTo>
                <a:lnTo>
                  <a:pt x="445" y="101"/>
                </a:lnTo>
                <a:lnTo>
                  <a:pt x="433" y="95"/>
                </a:lnTo>
                <a:lnTo>
                  <a:pt x="423" y="86"/>
                </a:lnTo>
                <a:lnTo>
                  <a:pt x="409" y="73"/>
                </a:lnTo>
                <a:lnTo>
                  <a:pt x="397" y="64"/>
                </a:lnTo>
                <a:lnTo>
                  <a:pt x="386" y="57"/>
                </a:lnTo>
                <a:lnTo>
                  <a:pt x="378" y="56"/>
                </a:lnTo>
                <a:lnTo>
                  <a:pt x="368" y="52"/>
                </a:lnTo>
                <a:lnTo>
                  <a:pt x="361" y="46"/>
                </a:lnTo>
                <a:lnTo>
                  <a:pt x="356" y="39"/>
                </a:lnTo>
                <a:lnTo>
                  <a:pt x="353" y="29"/>
                </a:lnTo>
                <a:lnTo>
                  <a:pt x="349" y="21"/>
                </a:lnTo>
                <a:lnTo>
                  <a:pt x="347" y="16"/>
                </a:lnTo>
                <a:lnTo>
                  <a:pt x="341" y="7"/>
                </a:lnTo>
                <a:lnTo>
                  <a:pt x="337" y="3"/>
                </a:lnTo>
                <a:lnTo>
                  <a:pt x="335" y="1"/>
                </a:lnTo>
                <a:lnTo>
                  <a:pt x="329" y="0"/>
                </a:lnTo>
                <a:lnTo>
                  <a:pt x="318" y="9"/>
                </a:lnTo>
                <a:lnTo>
                  <a:pt x="303" y="5"/>
                </a:lnTo>
                <a:lnTo>
                  <a:pt x="295" y="7"/>
                </a:lnTo>
                <a:lnTo>
                  <a:pt x="291" y="8"/>
                </a:lnTo>
                <a:lnTo>
                  <a:pt x="292" y="15"/>
                </a:lnTo>
                <a:lnTo>
                  <a:pt x="294" y="20"/>
                </a:lnTo>
                <a:lnTo>
                  <a:pt x="294" y="21"/>
                </a:lnTo>
                <a:lnTo>
                  <a:pt x="295" y="24"/>
                </a:lnTo>
                <a:lnTo>
                  <a:pt x="295" y="27"/>
                </a:lnTo>
                <a:lnTo>
                  <a:pt x="295" y="29"/>
                </a:lnTo>
                <a:lnTo>
                  <a:pt x="292" y="29"/>
                </a:lnTo>
                <a:lnTo>
                  <a:pt x="290" y="28"/>
                </a:lnTo>
                <a:lnTo>
                  <a:pt x="284" y="25"/>
                </a:lnTo>
                <a:lnTo>
                  <a:pt x="281" y="23"/>
                </a:lnTo>
                <a:lnTo>
                  <a:pt x="270" y="28"/>
                </a:lnTo>
                <a:lnTo>
                  <a:pt x="261" y="33"/>
                </a:lnTo>
                <a:lnTo>
                  <a:pt x="250" y="36"/>
                </a:lnTo>
                <a:lnTo>
                  <a:pt x="239" y="37"/>
                </a:lnTo>
                <a:lnTo>
                  <a:pt x="229" y="39"/>
                </a:lnTo>
                <a:lnTo>
                  <a:pt x="225" y="45"/>
                </a:lnTo>
                <a:lnTo>
                  <a:pt x="224" y="49"/>
                </a:lnTo>
                <a:lnTo>
                  <a:pt x="226" y="56"/>
                </a:lnTo>
                <a:lnTo>
                  <a:pt x="234" y="73"/>
                </a:lnTo>
                <a:lnTo>
                  <a:pt x="237" y="78"/>
                </a:lnTo>
                <a:lnTo>
                  <a:pt x="239" y="85"/>
                </a:lnTo>
                <a:lnTo>
                  <a:pt x="239" y="86"/>
                </a:lnTo>
                <a:lnTo>
                  <a:pt x="241" y="89"/>
                </a:lnTo>
                <a:lnTo>
                  <a:pt x="241" y="90"/>
                </a:lnTo>
                <a:lnTo>
                  <a:pt x="242" y="93"/>
                </a:lnTo>
                <a:lnTo>
                  <a:pt x="241" y="93"/>
                </a:lnTo>
                <a:lnTo>
                  <a:pt x="241" y="94"/>
                </a:lnTo>
                <a:lnTo>
                  <a:pt x="239" y="97"/>
                </a:lnTo>
                <a:lnTo>
                  <a:pt x="237" y="97"/>
                </a:lnTo>
                <a:lnTo>
                  <a:pt x="234" y="97"/>
                </a:lnTo>
                <a:lnTo>
                  <a:pt x="224" y="94"/>
                </a:lnTo>
                <a:lnTo>
                  <a:pt x="216" y="94"/>
                </a:lnTo>
                <a:lnTo>
                  <a:pt x="208" y="94"/>
                </a:lnTo>
                <a:lnTo>
                  <a:pt x="204" y="97"/>
                </a:lnTo>
                <a:lnTo>
                  <a:pt x="200" y="98"/>
                </a:lnTo>
                <a:lnTo>
                  <a:pt x="198" y="102"/>
                </a:lnTo>
                <a:lnTo>
                  <a:pt x="198" y="106"/>
                </a:lnTo>
                <a:lnTo>
                  <a:pt x="201" y="113"/>
                </a:lnTo>
                <a:lnTo>
                  <a:pt x="202" y="118"/>
                </a:lnTo>
                <a:lnTo>
                  <a:pt x="202" y="127"/>
                </a:lnTo>
                <a:lnTo>
                  <a:pt x="201" y="136"/>
                </a:lnTo>
                <a:lnTo>
                  <a:pt x="198" y="150"/>
                </a:lnTo>
                <a:lnTo>
                  <a:pt x="198" y="154"/>
                </a:lnTo>
                <a:lnTo>
                  <a:pt x="198" y="158"/>
                </a:lnTo>
                <a:lnTo>
                  <a:pt x="197" y="160"/>
                </a:lnTo>
                <a:lnTo>
                  <a:pt x="197" y="163"/>
                </a:lnTo>
                <a:lnTo>
                  <a:pt x="193" y="163"/>
                </a:lnTo>
                <a:lnTo>
                  <a:pt x="191" y="163"/>
                </a:lnTo>
                <a:lnTo>
                  <a:pt x="188" y="162"/>
                </a:lnTo>
                <a:lnTo>
                  <a:pt x="187" y="162"/>
                </a:lnTo>
                <a:lnTo>
                  <a:pt x="183" y="162"/>
                </a:lnTo>
                <a:lnTo>
                  <a:pt x="152" y="159"/>
                </a:lnTo>
                <a:lnTo>
                  <a:pt x="147" y="160"/>
                </a:lnTo>
                <a:lnTo>
                  <a:pt x="144" y="160"/>
                </a:lnTo>
                <a:lnTo>
                  <a:pt x="142" y="158"/>
                </a:lnTo>
                <a:lnTo>
                  <a:pt x="139" y="154"/>
                </a:lnTo>
                <a:lnTo>
                  <a:pt x="130" y="143"/>
                </a:lnTo>
                <a:lnTo>
                  <a:pt x="126" y="139"/>
                </a:lnTo>
                <a:lnTo>
                  <a:pt x="113" y="154"/>
                </a:lnTo>
                <a:lnTo>
                  <a:pt x="87" y="154"/>
                </a:lnTo>
                <a:lnTo>
                  <a:pt x="68" y="158"/>
                </a:lnTo>
                <a:lnTo>
                  <a:pt x="61" y="158"/>
                </a:lnTo>
                <a:lnTo>
                  <a:pt x="57" y="158"/>
                </a:lnTo>
                <a:lnTo>
                  <a:pt x="54" y="155"/>
                </a:lnTo>
                <a:lnTo>
                  <a:pt x="54" y="152"/>
                </a:lnTo>
                <a:lnTo>
                  <a:pt x="56" y="143"/>
                </a:lnTo>
                <a:close/>
              </a:path>
            </a:pathLst>
          </a:custGeom>
          <a:solidFill>
            <a:srgbClr val="0116D9"/>
          </a:solidFill>
          <a:ln w="6350">
            <a:solidFill>
              <a:srgbClr val="003366"/>
            </a:solidFill>
            <a:round/>
            <a:headEnd/>
            <a:tailEnd/>
          </a:ln>
        </p:spPr>
        <p:txBody>
          <a:bodyPr/>
          <a:lstStyle/>
          <a:p>
            <a:endParaRPr lang="el-GR"/>
          </a:p>
        </p:txBody>
      </p:sp>
      <p:sp>
        <p:nvSpPr>
          <p:cNvPr id="25705" name="Freeform 424"/>
          <p:cNvSpPr>
            <a:spLocks/>
          </p:cNvSpPr>
          <p:nvPr/>
        </p:nvSpPr>
        <p:spPr bwMode="auto">
          <a:xfrm>
            <a:off x="2563813" y="4775200"/>
            <a:ext cx="230187" cy="133350"/>
          </a:xfrm>
          <a:custGeom>
            <a:avLst/>
            <a:gdLst>
              <a:gd name="T0" fmla="*/ 2147483647 w 358"/>
              <a:gd name="T1" fmla="*/ 2147483647 h 207"/>
              <a:gd name="T2" fmla="*/ 2147483647 w 358"/>
              <a:gd name="T3" fmla="*/ 2147483647 h 207"/>
              <a:gd name="T4" fmla="*/ 2147483647 w 358"/>
              <a:gd name="T5" fmla="*/ 2147483647 h 207"/>
              <a:gd name="T6" fmla="*/ 2147483647 w 358"/>
              <a:gd name="T7" fmla="*/ 2147483647 h 207"/>
              <a:gd name="T8" fmla="*/ 2147483647 w 358"/>
              <a:gd name="T9" fmla="*/ 2147483647 h 207"/>
              <a:gd name="T10" fmla="*/ 2147483647 w 358"/>
              <a:gd name="T11" fmla="*/ 2147483647 h 207"/>
              <a:gd name="T12" fmla="*/ 2147483647 w 358"/>
              <a:gd name="T13" fmla="*/ 2147483647 h 207"/>
              <a:gd name="T14" fmla="*/ 2147483647 w 358"/>
              <a:gd name="T15" fmla="*/ 2147483647 h 207"/>
              <a:gd name="T16" fmla="*/ 2147483647 w 358"/>
              <a:gd name="T17" fmla="*/ 2147483647 h 207"/>
              <a:gd name="T18" fmla="*/ 2147483647 w 358"/>
              <a:gd name="T19" fmla="*/ 2147483647 h 207"/>
              <a:gd name="T20" fmla="*/ 2147483647 w 358"/>
              <a:gd name="T21" fmla="*/ 2147483647 h 207"/>
              <a:gd name="T22" fmla="*/ 2147483647 w 358"/>
              <a:gd name="T23" fmla="*/ 2147483647 h 207"/>
              <a:gd name="T24" fmla="*/ 2147483647 w 358"/>
              <a:gd name="T25" fmla="*/ 2147483647 h 207"/>
              <a:gd name="T26" fmla="*/ 2147483647 w 358"/>
              <a:gd name="T27" fmla="*/ 2147483647 h 207"/>
              <a:gd name="T28" fmla="*/ 2147483647 w 358"/>
              <a:gd name="T29" fmla="*/ 2147483647 h 207"/>
              <a:gd name="T30" fmla="*/ 0 w 358"/>
              <a:gd name="T31" fmla="*/ 2147483647 h 207"/>
              <a:gd name="T32" fmla="*/ 2147483647 w 358"/>
              <a:gd name="T33" fmla="*/ 2147483647 h 207"/>
              <a:gd name="T34" fmla="*/ 2147483647 w 358"/>
              <a:gd name="T35" fmla="*/ 2147483647 h 207"/>
              <a:gd name="T36" fmla="*/ 2147483647 w 358"/>
              <a:gd name="T37" fmla="*/ 2147483647 h 207"/>
              <a:gd name="T38" fmla="*/ 2147483647 w 358"/>
              <a:gd name="T39" fmla="*/ 2147483647 h 207"/>
              <a:gd name="T40" fmla="*/ 2147483647 w 358"/>
              <a:gd name="T41" fmla="*/ 2147483647 h 207"/>
              <a:gd name="T42" fmla="*/ 2147483647 w 358"/>
              <a:gd name="T43" fmla="*/ 2147483647 h 207"/>
              <a:gd name="T44" fmla="*/ 2147483647 w 358"/>
              <a:gd name="T45" fmla="*/ 2147483647 h 207"/>
              <a:gd name="T46" fmla="*/ 2147483647 w 358"/>
              <a:gd name="T47" fmla="*/ 2147483647 h 207"/>
              <a:gd name="T48" fmla="*/ 2147483647 w 358"/>
              <a:gd name="T49" fmla="*/ 2147483647 h 207"/>
              <a:gd name="T50" fmla="*/ 2147483647 w 358"/>
              <a:gd name="T51" fmla="*/ 2147483647 h 207"/>
              <a:gd name="T52" fmla="*/ 2147483647 w 358"/>
              <a:gd name="T53" fmla="*/ 2147483647 h 207"/>
              <a:gd name="T54" fmla="*/ 2147483647 w 358"/>
              <a:gd name="T55" fmla="*/ 2147483647 h 207"/>
              <a:gd name="T56" fmla="*/ 2147483647 w 358"/>
              <a:gd name="T57" fmla="*/ 2147483647 h 207"/>
              <a:gd name="T58" fmla="*/ 2147483647 w 358"/>
              <a:gd name="T59" fmla="*/ 2147483647 h 207"/>
              <a:gd name="T60" fmla="*/ 2147483647 w 358"/>
              <a:gd name="T61" fmla="*/ 2147483647 h 207"/>
              <a:gd name="T62" fmla="*/ 2147483647 w 358"/>
              <a:gd name="T63" fmla="*/ 2147483647 h 207"/>
              <a:gd name="T64" fmla="*/ 2147483647 w 358"/>
              <a:gd name="T65" fmla="*/ 2147483647 h 207"/>
              <a:gd name="T66" fmla="*/ 2147483647 w 358"/>
              <a:gd name="T67" fmla="*/ 2147483647 h 207"/>
              <a:gd name="T68" fmla="*/ 2147483647 w 358"/>
              <a:gd name="T69" fmla="*/ 2147483647 h 207"/>
              <a:gd name="T70" fmla="*/ 2147483647 w 358"/>
              <a:gd name="T71" fmla="*/ 2147483647 h 207"/>
              <a:gd name="T72" fmla="*/ 2147483647 w 358"/>
              <a:gd name="T73" fmla="*/ 2147483647 h 207"/>
              <a:gd name="T74" fmla="*/ 2147483647 w 358"/>
              <a:gd name="T75" fmla="*/ 2147483647 h 207"/>
              <a:gd name="T76" fmla="*/ 2147483647 w 358"/>
              <a:gd name="T77" fmla="*/ 2147483647 h 207"/>
              <a:gd name="T78" fmla="*/ 2147483647 w 358"/>
              <a:gd name="T79" fmla="*/ 2147483647 h 207"/>
              <a:gd name="T80" fmla="*/ 2147483647 w 358"/>
              <a:gd name="T81" fmla="*/ 2147483647 h 207"/>
              <a:gd name="T82" fmla="*/ 2147483647 w 358"/>
              <a:gd name="T83" fmla="*/ 2147483647 h 207"/>
              <a:gd name="T84" fmla="*/ 2147483647 w 358"/>
              <a:gd name="T85" fmla="*/ 2147483647 h 207"/>
              <a:gd name="T86" fmla="*/ 2147483647 w 358"/>
              <a:gd name="T87" fmla="*/ 2147483647 h 207"/>
              <a:gd name="T88" fmla="*/ 2147483647 w 358"/>
              <a:gd name="T89" fmla="*/ 2147483647 h 207"/>
              <a:gd name="T90" fmla="*/ 2147483647 w 358"/>
              <a:gd name="T91" fmla="*/ 2147483647 h 207"/>
              <a:gd name="T92" fmla="*/ 2147483647 w 358"/>
              <a:gd name="T93" fmla="*/ 2147483647 h 207"/>
              <a:gd name="T94" fmla="*/ 2147483647 w 358"/>
              <a:gd name="T95" fmla="*/ 2147483647 h 2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8"/>
              <a:gd name="T145" fmla="*/ 0 h 207"/>
              <a:gd name="T146" fmla="*/ 358 w 358"/>
              <a:gd name="T147" fmla="*/ 207 h 20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8" h="207">
                <a:moveTo>
                  <a:pt x="331" y="36"/>
                </a:moveTo>
                <a:lnTo>
                  <a:pt x="327" y="27"/>
                </a:lnTo>
                <a:lnTo>
                  <a:pt x="312" y="16"/>
                </a:lnTo>
                <a:lnTo>
                  <a:pt x="310" y="35"/>
                </a:lnTo>
                <a:lnTo>
                  <a:pt x="307" y="35"/>
                </a:lnTo>
                <a:lnTo>
                  <a:pt x="306" y="35"/>
                </a:lnTo>
                <a:lnTo>
                  <a:pt x="306" y="36"/>
                </a:lnTo>
                <a:lnTo>
                  <a:pt x="303" y="38"/>
                </a:lnTo>
                <a:lnTo>
                  <a:pt x="298" y="34"/>
                </a:lnTo>
                <a:lnTo>
                  <a:pt x="295" y="31"/>
                </a:lnTo>
                <a:lnTo>
                  <a:pt x="294" y="30"/>
                </a:lnTo>
                <a:lnTo>
                  <a:pt x="272" y="22"/>
                </a:lnTo>
                <a:lnTo>
                  <a:pt x="263" y="16"/>
                </a:lnTo>
                <a:lnTo>
                  <a:pt x="257" y="12"/>
                </a:lnTo>
                <a:lnTo>
                  <a:pt x="247" y="6"/>
                </a:lnTo>
                <a:lnTo>
                  <a:pt x="241" y="2"/>
                </a:lnTo>
                <a:lnTo>
                  <a:pt x="234" y="0"/>
                </a:lnTo>
                <a:lnTo>
                  <a:pt x="230" y="3"/>
                </a:lnTo>
                <a:lnTo>
                  <a:pt x="222" y="7"/>
                </a:lnTo>
                <a:lnTo>
                  <a:pt x="217" y="8"/>
                </a:lnTo>
                <a:lnTo>
                  <a:pt x="213" y="11"/>
                </a:lnTo>
                <a:lnTo>
                  <a:pt x="202" y="12"/>
                </a:lnTo>
                <a:lnTo>
                  <a:pt x="192" y="14"/>
                </a:lnTo>
                <a:lnTo>
                  <a:pt x="188" y="14"/>
                </a:lnTo>
                <a:lnTo>
                  <a:pt x="185" y="16"/>
                </a:lnTo>
                <a:lnTo>
                  <a:pt x="177" y="26"/>
                </a:lnTo>
                <a:lnTo>
                  <a:pt x="167" y="42"/>
                </a:lnTo>
                <a:lnTo>
                  <a:pt x="160" y="51"/>
                </a:lnTo>
                <a:lnTo>
                  <a:pt x="155" y="64"/>
                </a:lnTo>
                <a:lnTo>
                  <a:pt x="151" y="67"/>
                </a:lnTo>
                <a:lnTo>
                  <a:pt x="148" y="71"/>
                </a:lnTo>
                <a:lnTo>
                  <a:pt x="140" y="77"/>
                </a:lnTo>
                <a:lnTo>
                  <a:pt x="136" y="77"/>
                </a:lnTo>
                <a:lnTo>
                  <a:pt x="134" y="79"/>
                </a:lnTo>
                <a:lnTo>
                  <a:pt x="128" y="80"/>
                </a:lnTo>
                <a:lnTo>
                  <a:pt x="122" y="80"/>
                </a:lnTo>
                <a:lnTo>
                  <a:pt x="116" y="81"/>
                </a:lnTo>
                <a:lnTo>
                  <a:pt x="93" y="86"/>
                </a:lnTo>
                <a:lnTo>
                  <a:pt x="85" y="77"/>
                </a:lnTo>
                <a:lnTo>
                  <a:pt x="78" y="71"/>
                </a:lnTo>
                <a:lnTo>
                  <a:pt x="70" y="68"/>
                </a:lnTo>
                <a:lnTo>
                  <a:pt x="62" y="69"/>
                </a:lnTo>
                <a:lnTo>
                  <a:pt x="32" y="56"/>
                </a:lnTo>
                <a:lnTo>
                  <a:pt x="29" y="60"/>
                </a:lnTo>
                <a:lnTo>
                  <a:pt x="25" y="65"/>
                </a:lnTo>
                <a:lnTo>
                  <a:pt x="15" y="73"/>
                </a:lnTo>
                <a:lnTo>
                  <a:pt x="4" y="77"/>
                </a:lnTo>
                <a:lnTo>
                  <a:pt x="0" y="83"/>
                </a:lnTo>
                <a:lnTo>
                  <a:pt x="1" y="88"/>
                </a:lnTo>
                <a:lnTo>
                  <a:pt x="11" y="96"/>
                </a:lnTo>
                <a:lnTo>
                  <a:pt x="20" y="102"/>
                </a:lnTo>
                <a:lnTo>
                  <a:pt x="26" y="112"/>
                </a:lnTo>
                <a:lnTo>
                  <a:pt x="30" y="121"/>
                </a:lnTo>
                <a:lnTo>
                  <a:pt x="32" y="133"/>
                </a:lnTo>
                <a:lnTo>
                  <a:pt x="50" y="145"/>
                </a:lnTo>
                <a:lnTo>
                  <a:pt x="65" y="145"/>
                </a:lnTo>
                <a:lnTo>
                  <a:pt x="73" y="147"/>
                </a:lnTo>
                <a:lnTo>
                  <a:pt x="83" y="153"/>
                </a:lnTo>
                <a:lnTo>
                  <a:pt x="93" y="155"/>
                </a:lnTo>
                <a:lnTo>
                  <a:pt x="100" y="161"/>
                </a:lnTo>
                <a:lnTo>
                  <a:pt x="104" y="163"/>
                </a:lnTo>
                <a:lnTo>
                  <a:pt x="108" y="169"/>
                </a:lnTo>
                <a:lnTo>
                  <a:pt x="107" y="171"/>
                </a:lnTo>
                <a:lnTo>
                  <a:pt x="107" y="175"/>
                </a:lnTo>
                <a:lnTo>
                  <a:pt x="104" y="176"/>
                </a:lnTo>
                <a:lnTo>
                  <a:pt x="103" y="179"/>
                </a:lnTo>
                <a:lnTo>
                  <a:pt x="99" y="179"/>
                </a:lnTo>
                <a:lnTo>
                  <a:pt x="97" y="180"/>
                </a:lnTo>
                <a:lnTo>
                  <a:pt x="91" y="179"/>
                </a:lnTo>
                <a:lnTo>
                  <a:pt x="87" y="179"/>
                </a:lnTo>
                <a:lnTo>
                  <a:pt x="85" y="187"/>
                </a:lnTo>
                <a:lnTo>
                  <a:pt x="83" y="196"/>
                </a:lnTo>
                <a:lnTo>
                  <a:pt x="83" y="199"/>
                </a:lnTo>
                <a:lnTo>
                  <a:pt x="86" y="202"/>
                </a:lnTo>
                <a:lnTo>
                  <a:pt x="90" y="202"/>
                </a:lnTo>
                <a:lnTo>
                  <a:pt x="97" y="202"/>
                </a:lnTo>
                <a:lnTo>
                  <a:pt x="116" y="198"/>
                </a:lnTo>
                <a:lnTo>
                  <a:pt x="142" y="198"/>
                </a:lnTo>
                <a:lnTo>
                  <a:pt x="155" y="183"/>
                </a:lnTo>
                <a:lnTo>
                  <a:pt x="159" y="187"/>
                </a:lnTo>
                <a:lnTo>
                  <a:pt x="168" y="198"/>
                </a:lnTo>
                <a:lnTo>
                  <a:pt x="171" y="202"/>
                </a:lnTo>
                <a:lnTo>
                  <a:pt x="173" y="204"/>
                </a:lnTo>
                <a:lnTo>
                  <a:pt x="176" y="204"/>
                </a:lnTo>
                <a:lnTo>
                  <a:pt x="181" y="203"/>
                </a:lnTo>
                <a:lnTo>
                  <a:pt x="212" y="206"/>
                </a:lnTo>
                <a:lnTo>
                  <a:pt x="216" y="206"/>
                </a:lnTo>
                <a:lnTo>
                  <a:pt x="217" y="206"/>
                </a:lnTo>
                <a:lnTo>
                  <a:pt x="220" y="207"/>
                </a:lnTo>
                <a:lnTo>
                  <a:pt x="222" y="207"/>
                </a:lnTo>
                <a:lnTo>
                  <a:pt x="226" y="207"/>
                </a:lnTo>
                <a:lnTo>
                  <a:pt x="226" y="204"/>
                </a:lnTo>
                <a:lnTo>
                  <a:pt x="227" y="202"/>
                </a:lnTo>
                <a:lnTo>
                  <a:pt x="227" y="198"/>
                </a:lnTo>
                <a:lnTo>
                  <a:pt x="227" y="194"/>
                </a:lnTo>
                <a:lnTo>
                  <a:pt x="230" y="180"/>
                </a:lnTo>
                <a:lnTo>
                  <a:pt x="231" y="171"/>
                </a:lnTo>
                <a:lnTo>
                  <a:pt x="231" y="162"/>
                </a:lnTo>
                <a:lnTo>
                  <a:pt x="230" y="157"/>
                </a:lnTo>
                <a:lnTo>
                  <a:pt x="227" y="150"/>
                </a:lnTo>
                <a:lnTo>
                  <a:pt x="227" y="146"/>
                </a:lnTo>
                <a:lnTo>
                  <a:pt x="229" y="142"/>
                </a:lnTo>
                <a:lnTo>
                  <a:pt x="233" y="141"/>
                </a:lnTo>
                <a:lnTo>
                  <a:pt x="237" y="138"/>
                </a:lnTo>
                <a:lnTo>
                  <a:pt x="245" y="138"/>
                </a:lnTo>
                <a:lnTo>
                  <a:pt x="253" y="138"/>
                </a:lnTo>
                <a:lnTo>
                  <a:pt x="263" y="141"/>
                </a:lnTo>
                <a:lnTo>
                  <a:pt x="266" y="141"/>
                </a:lnTo>
                <a:lnTo>
                  <a:pt x="268" y="141"/>
                </a:lnTo>
                <a:lnTo>
                  <a:pt x="270" y="138"/>
                </a:lnTo>
                <a:lnTo>
                  <a:pt x="270" y="137"/>
                </a:lnTo>
                <a:lnTo>
                  <a:pt x="271" y="137"/>
                </a:lnTo>
                <a:lnTo>
                  <a:pt x="270" y="134"/>
                </a:lnTo>
                <a:lnTo>
                  <a:pt x="270" y="133"/>
                </a:lnTo>
                <a:lnTo>
                  <a:pt x="268" y="130"/>
                </a:lnTo>
                <a:lnTo>
                  <a:pt x="268" y="129"/>
                </a:lnTo>
                <a:lnTo>
                  <a:pt x="266" y="122"/>
                </a:lnTo>
                <a:lnTo>
                  <a:pt x="263" y="117"/>
                </a:lnTo>
                <a:lnTo>
                  <a:pt x="255" y="100"/>
                </a:lnTo>
                <a:lnTo>
                  <a:pt x="253" y="93"/>
                </a:lnTo>
                <a:lnTo>
                  <a:pt x="254" y="89"/>
                </a:lnTo>
                <a:lnTo>
                  <a:pt x="258" y="83"/>
                </a:lnTo>
                <a:lnTo>
                  <a:pt x="268" y="81"/>
                </a:lnTo>
                <a:lnTo>
                  <a:pt x="279" y="80"/>
                </a:lnTo>
                <a:lnTo>
                  <a:pt x="290" y="77"/>
                </a:lnTo>
                <a:lnTo>
                  <a:pt x="299" y="72"/>
                </a:lnTo>
                <a:lnTo>
                  <a:pt x="310" y="67"/>
                </a:lnTo>
                <a:lnTo>
                  <a:pt x="313" y="69"/>
                </a:lnTo>
                <a:lnTo>
                  <a:pt x="319" y="72"/>
                </a:lnTo>
                <a:lnTo>
                  <a:pt x="321" y="73"/>
                </a:lnTo>
                <a:lnTo>
                  <a:pt x="324" y="73"/>
                </a:lnTo>
                <a:lnTo>
                  <a:pt x="324" y="71"/>
                </a:lnTo>
                <a:lnTo>
                  <a:pt x="324" y="68"/>
                </a:lnTo>
                <a:lnTo>
                  <a:pt x="323" y="65"/>
                </a:lnTo>
                <a:lnTo>
                  <a:pt x="323" y="64"/>
                </a:lnTo>
                <a:lnTo>
                  <a:pt x="321" y="59"/>
                </a:lnTo>
                <a:lnTo>
                  <a:pt x="320" y="52"/>
                </a:lnTo>
                <a:lnTo>
                  <a:pt x="324" y="51"/>
                </a:lnTo>
                <a:lnTo>
                  <a:pt x="332" y="49"/>
                </a:lnTo>
                <a:lnTo>
                  <a:pt x="347" y="53"/>
                </a:lnTo>
                <a:lnTo>
                  <a:pt x="358" y="44"/>
                </a:lnTo>
                <a:lnTo>
                  <a:pt x="341" y="42"/>
                </a:lnTo>
                <a:lnTo>
                  <a:pt x="335" y="39"/>
                </a:lnTo>
                <a:lnTo>
                  <a:pt x="331" y="36"/>
                </a:lnTo>
                <a:close/>
              </a:path>
            </a:pathLst>
          </a:custGeom>
          <a:solidFill>
            <a:srgbClr val="B8A06E"/>
          </a:solidFill>
          <a:ln w="6350">
            <a:solidFill>
              <a:srgbClr val="003366"/>
            </a:solidFill>
            <a:round/>
            <a:headEnd/>
            <a:tailEnd/>
          </a:ln>
        </p:spPr>
        <p:txBody>
          <a:bodyPr/>
          <a:lstStyle/>
          <a:p>
            <a:endParaRPr lang="el-GR"/>
          </a:p>
        </p:txBody>
      </p:sp>
      <p:sp>
        <p:nvSpPr>
          <p:cNvPr id="25706" name="Freeform 425"/>
          <p:cNvSpPr>
            <a:spLocks/>
          </p:cNvSpPr>
          <p:nvPr/>
        </p:nvSpPr>
        <p:spPr bwMode="auto">
          <a:xfrm>
            <a:off x="2914650" y="4822825"/>
            <a:ext cx="300038" cy="401638"/>
          </a:xfrm>
          <a:custGeom>
            <a:avLst/>
            <a:gdLst>
              <a:gd name="T0" fmla="*/ 2147483647 w 463"/>
              <a:gd name="T1" fmla="*/ 2147483647 h 620"/>
              <a:gd name="T2" fmla="*/ 2147483647 w 463"/>
              <a:gd name="T3" fmla="*/ 2147483647 h 620"/>
              <a:gd name="T4" fmla="*/ 2147483647 w 463"/>
              <a:gd name="T5" fmla="*/ 2147483647 h 620"/>
              <a:gd name="T6" fmla="*/ 2147483647 w 463"/>
              <a:gd name="T7" fmla="*/ 2147483647 h 620"/>
              <a:gd name="T8" fmla="*/ 2147483647 w 463"/>
              <a:gd name="T9" fmla="*/ 2147483647 h 620"/>
              <a:gd name="T10" fmla="*/ 2147483647 w 463"/>
              <a:gd name="T11" fmla="*/ 2147483647 h 620"/>
              <a:gd name="T12" fmla="*/ 2147483647 w 463"/>
              <a:gd name="T13" fmla="*/ 2147483647 h 620"/>
              <a:gd name="T14" fmla="*/ 2147483647 w 463"/>
              <a:gd name="T15" fmla="*/ 2147483647 h 620"/>
              <a:gd name="T16" fmla="*/ 2147483647 w 463"/>
              <a:gd name="T17" fmla="*/ 2147483647 h 620"/>
              <a:gd name="T18" fmla="*/ 2147483647 w 463"/>
              <a:gd name="T19" fmla="*/ 2147483647 h 620"/>
              <a:gd name="T20" fmla="*/ 2147483647 w 463"/>
              <a:gd name="T21" fmla="*/ 2147483647 h 620"/>
              <a:gd name="T22" fmla="*/ 2147483647 w 463"/>
              <a:gd name="T23" fmla="*/ 2147483647 h 620"/>
              <a:gd name="T24" fmla="*/ 2147483647 w 463"/>
              <a:gd name="T25" fmla="*/ 2147483647 h 620"/>
              <a:gd name="T26" fmla="*/ 2147483647 w 463"/>
              <a:gd name="T27" fmla="*/ 2147483647 h 620"/>
              <a:gd name="T28" fmla="*/ 2147483647 w 463"/>
              <a:gd name="T29" fmla="*/ 2147483647 h 620"/>
              <a:gd name="T30" fmla="*/ 2147483647 w 463"/>
              <a:gd name="T31" fmla="*/ 2147483647 h 620"/>
              <a:gd name="T32" fmla="*/ 2147483647 w 463"/>
              <a:gd name="T33" fmla="*/ 2147483647 h 620"/>
              <a:gd name="T34" fmla="*/ 2147483647 w 463"/>
              <a:gd name="T35" fmla="*/ 2147483647 h 620"/>
              <a:gd name="T36" fmla="*/ 2147483647 w 463"/>
              <a:gd name="T37" fmla="*/ 2147483647 h 620"/>
              <a:gd name="T38" fmla="*/ 2147483647 w 463"/>
              <a:gd name="T39" fmla="*/ 2147483647 h 620"/>
              <a:gd name="T40" fmla="*/ 2147483647 w 463"/>
              <a:gd name="T41" fmla="*/ 2147483647 h 620"/>
              <a:gd name="T42" fmla="*/ 2147483647 w 463"/>
              <a:gd name="T43" fmla="*/ 2147483647 h 620"/>
              <a:gd name="T44" fmla="*/ 2147483647 w 463"/>
              <a:gd name="T45" fmla="*/ 2147483647 h 620"/>
              <a:gd name="T46" fmla="*/ 2147483647 w 463"/>
              <a:gd name="T47" fmla="*/ 2147483647 h 620"/>
              <a:gd name="T48" fmla="*/ 2147483647 w 463"/>
              <a:gd name="T49" fmla="*/ 2147483647 h 620"/>
              <a:gd name="T50" fmla="*/ 2147483647 w 463"/>
              <a:gd name="T51" fmla="*/ 2147483647 h 620"/>
              <a:gd name="T52" fmla="*/ 2147483647 w 463"/>
              <a:gd name="T53" fmla="*/ 2147483647 h 620"/>
              <a:gd name="T54" fmla="*/ 2147483647 w 463"/>
              <a:gd name="T55" fmla="*/ 2147483647 h 620"/>
              <a:gd name="T56" fmla="*/ 2147483647 w 463"/>
              <a:gd name="T57" fmla="*/ 2147483647 h 620"/>
              <a:gd name="T58" fmla="*/ 2147483647 w 463"/>
              <a:gd name="T59" fmla="*/ 2147483647 h 620"/>
              <a:gd name="T60" fmla="*/ 2147483647 w 463"/>
              <a:gd name="T61" fmla="*/ 2147483647 h 620"/>
              <a:gd name="T62" fmla="*/ 2147483647 w 463"/>
              <a:gd name="T63" fmla="*/ 2147483647 h 620"/>
              <a:gd name="T64" fmla="*/ 2147483647 w 463"/>
              <a:gd name="T65" fmla="*/ 2147483647 h 620"/>
              <a:gd name="T66" fmla="*/ 2147483647 w 463"/>
              <a:gd name="T67" fmla="*/ 2147483647 h 620"/>
              <a:gd name="T68" fmla="*/ 2147483647 w 463"/>
              <a:gd name="T69" fmla="*/ 2147483647 h 620"/>
              <a:gd name="T70" fmla="*/ 2147483647 w 463"/>
              <a:gd name="T71" fmla="*/ 2147483647 h 620"/>
              <a:gd name="T72" fmla="*/ 2147483647 w 463"/>
              <a:gd name="T73" fmla="*/ 2147483647 h 620"/>
              <a:gd name="T74" fmla="*/ 2147483647 w 463"/>
              <a:gd name="T75" fmla="*/ 2147483647 h 620"/>
              <a:gd name="T76" fmla="*/ 2147483647 w 463"/>
              <a:gd name="T77" fmla="*/ 2147483647 h 620"/>
              <a:gd name="T78" fmla="*/ 2147483647 w 463"/>
              <a:gd name="T79" fmla="*/ 2147483647 h 620"/>
              <a:gd name="T80" fmla="*/ 2147483647 w 463"/>
              <a:gd name="T81" fmla="*/ 2147483647 h 620"/>
              <a:gd name="T82" fmla="*/ 2147483647 w 463"/>
              <a:gd name="T83" fmla="*/ 2147483647 h 620"/>
              <a:gd name="T84" fmla="*/ 2147483647 w 463"/>
              <a:gd name="T85" fmla="*/ 2147483647 h 620"/>
              <a:gd name="T86" fmla="*/ 2147483647 w 463"/>
              <a:gd name="T87" fmla="*/ 2147483647 h 620"/>
              <a:gd name="T88" fmla="*/ 2147483647 w 463"/>
              <a:gd name="T89" fmla="*/ 2147483647 h 620"/>
              <a:gd name="T90" fmla="*/ 2147483647 w 463"/>
              <a:gd name="T91" fmla="*/ 2147483647 h 620"/>
              <a:gd name="T92" fmla="*/ 2147483647 w 463"/>
              <a:gd name="T93" fmla="*/ 2147483647 h 620"/>
              <a:gd name="T94" fmla="*/ 2147483647 w 463"/>
              <a:gd name="T95" fmla="*/ 2147483647 h 620"/>
              <a:gd name="T96" fmla="*/ 2147483647 w 463"/>
              <a:gd name="T97" fmla="*/ 2147483647 h 620"/>
              <a:gd name="T98" fmla="*/ 2147483647 w 463"/>
              <a:gd name="T99" fmla="*/ 2147483647 h 620"/>
              <a:gd name="T100" fmla="*/ 2147483647 w 463"/>
              <a:gd name="T101" fmla="*/ 2147483647 h 620"/>
              <a:gd name="T102" fmla="*/ 2147483647 w 463"/>
              <a:gd name="T103" fmla="*/ 2147483647 h 620"/>
              <a:gd name="T104" fmla="*/ 2147483647 w 463"/>
              <a:gd name="T105" fmla="*/ 2147483647 h 620"/>
              <a:gd name="T106" fmla="*/ 2147483647 w 463"/>
              <a:gd name="T107" fmla="*/ 2147483647 h 620"/>
              <a:gd name="T108" fmla="*/ 2147483647 w 463"/>
              <a:gd name="T109" fmla="*/ 2147483647 h 620"/>
              <a:gd name="T110" fmla="*/ 2147483647 w 463"/>
              <a:gd name="T111" fmla="*/ 2147483647 h 620"/>
              <a:gd name="T112" fmla="*/ 2147483647 w 463"/>
              <a:gd name="T113" fmla="*/ 2147483647 h 620"/>
              <a:gd name="T114" fmla="*/ 2147483647 w 463"/>
              <a:gd name="T115" fmla="*/ 2147483647 h 6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3"/>
              <a:gd name="T175" fmla="*/ 0 h 620"/>
              <a:gd name="T176" fmla="*/ 463 w 463"/>
              <a:gd name="T177" fmla="*/ 620 h 6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3" h="620">
                <a:moveTo>
                  <a:pt x="170" y="9"/>
                </a:moveTo>
                <a:lnTo>
                  <a:pt x="166" y="9"/>
                </a:lnTo>
                <a:lnTo>
                  <a:pt x="164" y="9"/>
                </a:lnTo>
                <a:lnTo>
                  <a:pt x="162" y="9"/>
                </a:lnTo>
                <a:lnTo>
                  <a:pt x="162" y="11"/>
                </a:lnTo>
                <a:lnTo>
                  <a:pt x="157" y="9"/>
                </a:lnTo>
                <a:lnTo>
                  <a:pt x="153" y="9"/>
                </a:lnTo>
                <a:lnTo>
                  <a:pt x="145" y="7"/>
                </a:lnTo>
                <a:lnTo>
                  <a:pt x="143" y="6"/>
                </a:lnTo>
                <a:lnTo>
                  <a:pt x="141" y="6"/>
                </a:lnTo>
                <a:lnTo>
                  <a:pt x="139" y="6"/>
                </a:lnTo>
                <a:lnTo>
                  <a:pt x="124" y="0"/>
                </a:lnTo>
                <a:lnTo>
                  <a:pt x="96" y="2"/>
                </a:lnTo>
                <a:lnTo>
                  <a:pt x="92" y="8"/>
                </a:lnTo>
                <a:lnTo>
                  <a:pt x="87" y="17"/>
                </a:lnTo>
                <a:lnTo>
                  <a:pt x="76" y="27"/>
                </a:lnTo>
                <a:lnTo>
                  <a:pt x="64" y="39"/>
                </a:lnTo>
                <a:lnTo>
                  <a:pt x="57" y="41"/>
                </a:lnTo>
                <a:lnTo>
                  <a:pt x="51" y="41"/>
                </a:lnTo>
                <a:lnTo>
                  <a:pt x="45" y="44"/>
                </a:lnTo>
                <a:lnTo>
                  <a:pt x="35" y="44"/>
                </a:lnTo>
                <a:lnTo>
                  <a:pt x="25" y="45"/>
                </a:lnTo>
                <a:lnTo>
                  <a:pt x="13" y="45"/>
                </a:lnTo>
                <a:lnTo>
                  <a:pt x="0" y="48"/>
                </a:lnTo>
                <a:lnTo>
                  <a:pt x="22" y="60"/>
                </a:lnTo>
                <a:lnTo>
                  <a:pt x="35" y="97"/>
                </a:lnTo>
                <a:lnTo>
                  <a:pt x="34" y="107"/>
                </a:lnTo>
                <a:lnTo>
                  <a:pt x="38" y="115"/>
                </a:lnTo>
                <a:lnTo>
                  <a:pt x="41" y="115"/>
                </a:lnTo>
                <a:lnTo>
                  <a:pt x="46" y="117"/>
                </a:lnTo>
                <a:lnTo>
                  <a:pt x="51" y="115"/>
                </a:lnTo>
                <a:lnTo>
                  <a:pt x="59" y="114"/>
                </a:lnTo>
                <a:lnTo>
                  <a:pt x="58" y="114"/>
                </a:lnTo>
                <a:lnTo>
                  <a:pt x="58" y="115"/>
                </a:lnTo>
                <a:lnTo>
                  <a:pt x="58" y="118"/>
                </a:lnTo>
                <a:lnTo>
                  <a:pt x="58" y="122"/>
                </a:lnTo>
                <a:lnTo>
                  <a:pt x="55" y="123"/>
                </a:lnTo>
                <a:lnTo>
                  <a:pt x="54" y="126"/>
                </a:lnTo>
                <a:lnTo>
                  <a:pt x="51" y="129"/>
                </a:lnTo>
                <a:lnTo>
                  <a:pt x="54" y="135"/>
                </a:lnTo>
                <a:lnTo>
                  <a:pt x="61" y="141"/>
                </a:lnTo>
                <a:lnTo>
                  <a:pt x="70" y="144"/>
                </a:lnTo>
                <a:lnTo>
                  <a:pt x="79" y="146"/>
                </a:lnTo>
                <a:lnTo>
                  <a:pt x="88" y="150"/>
                </a:lnTo>
                <a:lnTo>
                  <a:pt x="94" y="155"/>
                </a:lnTo>
                <a:lnTo>
                  <a:pt x="98" y="164"/>
                </a:lnTo>
                <a:lnTo>
                  <a:pt x="95" y="167"/>
                </a:lnTo>
                <a:lnTo>
                  <a:pt x="87" y="170"/>
                </a:lnTo>
                <a:lnTo>
                  <a:pt x="75" y="172"/>
                </a:lnTo>
                <a:lnTo>
                  <a:pt x="59" y="178"/>
                </a:lnTo>
                <a:lnTo>
                  <a:pt x="58" y="205"/>
                </a:lnTo>
                <a:lnTo>
                  <a:pt x="63" y="219"/>
                </a:lnTo>
                <a:lnTo>
                  <a:pt x="70" y="213"/>
                </a:lnTo>
                <a:lnTo>
                  <a:pt x="76" y="212"/>
                </a:lnTo>
                <a:lnTo>
                  <a:pt x="82" y="211"/>
                </a:lnTo>
                <a:lnTo>
                  <a:pt x="88" y="212"/>
                </a:lnTo>
                <a:lnTo>
                  <a:pt x="91" y="213"/>
                </a:lnTo>
                <a:lnTo>
                  <a:pt x="95" y="217"/>
                </a:lnTo>
                <a:lnTo>
                  <a:pt x="96" y="221"/>
                </a:lnTo>
                <a:lnTo>
                  <a:pt x="99" y="229"/>
                </a:lnTo>
                <a:lnTo>
                  <a:pt x="96" y="233"/>
                </a:lnTo>
                <a:lnTo>
                  <a:pt x="92" y="242"/>
                </a:lnTo>
                <a:lnTo>
                  <a:pt x="87" y="248"/>
                </a:lnTo>
                <a:lnTo>
                  <a:pt x="83" y="256"/>
                </a:lnTo>
                <a:lnTo>
                  <a:pt x="78" y="264"/>
                </a:lnTo>
                <a:lnTo>
                  <a:pt x="72" y="274"/>
                </a:lnTo>
                <a:lnTo>
                  <a:pt x="66" y="282"/>
                </a:lnTo>
                <a:lnTo>
                  <a:pt x="64" y="289"/>
                </a:lnTo>
                <a:lnTo>
                  <a:pt x="66" y="293"/>
                </a:lnTo>
                <a:lnTo>
                  <a:pt x="67" y="294"/>
                </a:lnTo>
                <a:lnTo>
                  <a:pt x="71" y="297"/>
                </a:lnTo>
                <a:lnTo>
                  <a:pt x="117" y="327"/>
                </a:lnTo>
                <a:lnTo>
                  <a:pt x="123" y="331"/>
                </a:lnTo>
                <a:lnTo>
                  <a:pt x="123" y="338"/>
                </a:lnTo>
                <a:lnTo>
                  <a:pt x="119" y="344"/>
                </a:lnTo>
                <a:lnTo>
                  <a:pt x="111" y="354"/>
                </a:lnTo>
                <a:lnTo>
                  <a:pt x="88" y="340"/>
                </a:lnTo>
                <a:lnTo>
                  <a:pt x="115" y="376"/>
                </a:lnTo>
                <a:lnTo>
                  <a:pt x="109" y="387"/>
                </a:lnTo>
                <a:lnTo>
                  <a:pt x="104" y="393"/>
                </a:lnTo>
                <a:lnTo>
                  <a:pt x="99" y="396"/>
                </a:lnTo>
                <a:lnTo>
                  <a:pt x="96" y="395"/>
                </a:lnTo>
                <a:lnTo>
                  <a:pt x="87" y="395"/>
                </a:lnTo>
                <a:lnTo>
                  <a:pt x="79" y="396"/>
                </a:lnTo>
                <a:lnTo>
                  <a:pt x="63" y="395"/>
                </a:lnTo>
                <a:lnTo>
                  <a:pt x="58" y="393"/>
                </a:lnTo>
                <a:lnTo>
                  <a:pt x="57" y="396"/>
                </a:lnTo>
                <a:lnTo>
                  <a:pt x="58" y="399"/>
                </a:lnTo>
                <a:lnTo>
                  <a:pt x="62" y="405"/>
                </a:lnTo>
                <a:lnTo>
                  <a:pt x="71" y="416"/>
                </a:lnTo>
                <a:lnTo>
                  <a:pt x="82" y="424"/>
                </a:lnTo>
                <a:lnTo>
                  <a:pt x="84" y="426"/>
                </a:lnTo>
                <a:lnTo>
                  <a:pt x="83" y="429"/>
                </a:lnTo>
                <a:lnTo>
                  <a:pt x="75" y="433"/>
                </a:lnTo>
                <a:lnTo>
                  <a:pt x="64" y="438"/>
                </a:lnTo>
                <a:lnTo>
                  <a:pt x="59" y="428"/>
                </a:lnTo>
                <a:lnTo>
                  <a:pt x="54" y="425"/>
                </a:lnTo>
                <a:lnTo>
                  <a:pt x="50" y="424"/>
                </a:lnTo>
                <a:lnTo>
                  <a:pt x="47" y="425"/>
                </a:lnTo>
                <a:lnTo>
                  <a:pt x="39" y="433"/>
                </a:lnTo>
                <a:lnTo>
                  <a:pt x="35" y="436"/>
                </a:lnTo>
                <a:lnTo>
                  <a:pt x="34" y="441"/>
                </a:lnTo>
                <a:lnTo>
                  <a:pt x="35" y="457"/>
                </a:lnTo>
                <a:lnTo>
                  <a:pt x="35" y="462"/>
                </a:lnTo>
                <a:lnTo>
                  <a:pt x="35" y="466"/>
                </a:lnTo>
                <a:lnTo>
                  <a:pt x="33" y="469"/>
                </a:lnTo>
                <a:lnTo>
                  <a:pt x="30" y="470"/>
                </a:lnTo>
                <a:lnTo>
                  <a:pt x="25" y="469"/>
                </a:lnTo>
                <a:lnTo>
                  <a:pt x="22" y="470"/>
                </a:lnTo>
                <a:lnTo>
                  <a:pt x="21" y="478"/>
                </a:lnTo>
                <a:lnTo>
                  <a:pt x="19" y="478"/>
                </a:lnTo>
                <a:lnTo>
                  <a:pt x="19" y="479"/>
                </a:lnTo>
                <a:lnTo>
                  <a:pt x="19" y="482"/>
                </a:lnTo>
                <a:lnTo>
                  <a:pt x="19" y="487"/>
                </a:lnTo>
                <a:lnTo>
                  <a:pt x="17" y="492"/>
                </a:lnTo>
                <a:lnTo>
                  <a:pt x="12" y="496"/>
                </a:lnTo>
                <a:lnTo>
                  <a:pt x="13" y="503"/>
                </a:lnTo>
                <a:lnTo>
                  <a:pt x="18" y="510"/>
                </a:lnTo>
                <a:lnTo>
                  <a:pt x="29" y="519"/>
                </a:lnTo>
                <a:lnTo>
                  <a:pt x="33" y="524"/>
                </a:lnTo>
                <a:lnTo>
                  <a:pt x="37" y="530"/>
                </a:lnTo>
                <a:lnTo>
                  <a:pt x="37" y="531"/>
                </a:lnTo>
                <a:lnTo>
                  <a:pt x="37" y="534"/>
                </a:lnTo>
                <a:lnTo>
                  <a:pt x="35" y="539"/>
                </a:lnTo>
                <a:lnTo>
                  <a:pt x="34" y="577"/>
                </a:lnTo>
                <a:lnTo>
                  <a:pt x="38" y="590"/>
                </a:lnTo>
                <a:lnTo>
                  <a:pt x="45" y="601"/>
                </a:lnTo>
                <a:lnTo>
                  <a:pt x="53" y="604"/>
                </a:lnTo>
                <a:lnTo>
                  <a:pt x="64" y="604"/>
                </a:lnTo>
                <a:lnTo>
                  <a:pt x="74" y="609"/>
                </a:lnTo>
                <a:lnTo>
                  <a:pt x="75" y="620"/>
                </a:lnTo>
                <a:lnTo>
                  <a:pt x="78" y="617"/>
                </a:lnTo>
                <a:lnTo>
                  <a:pt x="78" y="616"/>
                </a:lnTo>
                <a:lnTo>
                  <a:pt x="79" y="616"/>
                </a:lnTo>
                <a:lnTo>
                  <a:pt x="82" y="616"/>
                </a:lnTo>
                <a:lnTo>
                  <a:pt x="86" y="610"/>
                </a:lnTo>
                <a:lnTo>
                  <a:pt x="87" y="602"/>
                </a:lnTo>
                <a:lnTo>
                  <a:pt x="86" y="597"/>
                </a:lnTo>
                <a:lnTo>
                  <a:pt x="86" y="593"/>
                </a:lnTo>
                <a:lnTo>
                  <a:pt x="80" y="573"/>
                </a:lnTo>
                <a:lnTo>
                  <a:pt x="79" y="560"/>
                </a:lnTo>
                <a:lnTo>
                  <a:pt x="78" y="551"/>
                </a:lnTo>
                <a:lnTo>
                  <a:pt x="80" y="547"/>
                </a:lnTo>
                <a:lnTo>
                  <a:pt x="87" y="535"/>
                </a:lnTo>
                <a:lnTo>
                  <a:pt x="92" y="527"/>
                </a:lnTo>
                <a:lnTo>
                  <a:pt x="94" y="519"/>
                </a:lnTo>
                <a:lnTo>
                  <a:pt x="95" y="514"/>
                </a:lnTo>
                <a:lnTo>
                  <a:pt x="94" y="508"/>
                </a:lnTo>
                <a:lnTo>
                  <a:pt x="98" y="506"/>
                </a:lnTo>
                <a:lnTo>
                  <a:pt x="109" y="500"/>
                </a:lnTo>
                <a:lnTo>
                  <a:pt x="115" y="496"/>
                </a:lnTo>
                <a:lnTo>
                  <a:pt x="120" y="498"/>
                </a:lnTo>
                <a:lnTo>
                  <a:pt x="124" y="499"/>
                </a:lnTo>
                <a:lnTo>
                  <a:pt x="127" y="504"/>
                </a:lnTo>
                <a:lnTo>
                  <a:pt x="129" y="515"/>
                </a:lnTo>
                <a:lnTo>
                  <a:pt x="129" y="516"/>
                </a:lnTo>
                <a:lnTo>
                  <a:pt x="131" y="519"/>
                </a:lnTo>
                <a:lnTo>
                  <a:pt x="133" y="524"/>
                </a:lnTo>
                <a:lnTo>
                  <a:pt x="136" y="531"/>
                </a:lnTo>
                <a:lnTo>
                  <a:pt x="137" y="532"/>
                </a:lnTo>
                <a:lnTo>
                  <a:pt x="140" y="535"/>
                </a:lnTo>
                <a:lnTo>
                  <a:pt x="145" y="534"/>
                </a:lnTo>
                <a:lnTo>
                  <a:pt x="150" y="532"/>
                </a:lnTo>
                <a:lnTo>
                  <a:pt x="153" y="528"/>
                </a:lnTo>
                <a:lnTo>
                  <a:pt x="156" y="522"/>
                </a:lnTo>
                <a:lnTo>
                  <a:pt x="156" y="518"/>
                </a:lnTo>
                <a:lnTo>
                  <a:pt x="160" y="516"/>
                </a:lnTo>
                <a:lnTo>
                  <a:pt x="166" y="516"/>
                </a:lnTo>
                <a:lnTo>
                  <a:pt x="176" y="520"/>
                </a:lnTo>
                <a:lnTo>
                  <a:pt x="177" y="528"/>
                </a:lnTo>
                <a:lnTo>
                  <a:pt x="181" y="537"/>
                </a:lnTo>
                <a:lnTo>
                  <a:pt x="190" y="552"/>
                </a:lnTo>
                <a:lnTo>
                  <a:pt x="195" y="557"/>
                </a:lnTo>
                <a:lnTo>
                  <a:pt x="203" y="564"/>
                </a:lnTo>
                <a:lnTo>
                  <a:pt x="221" y="575"/>
                </a:lnTo>
                <a:lnTo>
                  <a:pt x="225" y="576"/>
                </a:lnTo>
                <a:lnTo>
                  <a:pt x="229" y="580"/>
                </a:lnTo>
                <a:lnTo>
                  <a:pt x="234" y="589"/>
                </a:lnTo>
                <a:lnTo>
                  <a:pt x="234" y="593"/>
                </a:lnTo>
                <a:lnTo>
                  <a:pt x="234" y="598"/>
                </a:lnTo>
                <a:lnTo>
                  <a:pt x="231" y="602"/>
                </a:lnTo>
                <a:lnTo>
                  <a:pt x="227" y="608"/>
                </a:lnTo>
                <a:lnTo>
                  <a:pt x="305" y="580"/>
                </a:lnTo>
                <a:lnTo>
                  <a:pt x="408" y="559"/>
                </a:lnTo>
                <a:lnTo>
                  <a:pt x="408" y="544"/>
                </a:lnTo>
                <a:lnTo>
                  <a:pt x="408" y="536"/>
                </a:lnTo>
                <a:lnTo>
                  <a:pt x="408" y="532"/>
                </a:lnTo>
                <a:lnTo>
                  <a:pt x="410" y="530"/>
                </a:lnTo>
                <a:lnTo>
                  <a:pt x="410" y="512"/>
                </a:lnTo>
                <a:lnTo>
                  <a:pt x="410" y="495"/>
                </a:lnTo>
                <a:lnTo>
                  <a:pt x="408" y="490"/>
                </a:lnTo>
                <a:lnTo>
                  <a:pt x="411" y="486"/>
                </a:lnTo>
                <a:lnTo>
                  <a:pt x="419" y="475"/>
                </a:lnTo>
                <a:lnTo>
                  <a:pt x="424" y="469"/>
                </a:lnTo>
                <a:lnTo>
                  <a:pt x="434" y="463"/>
                </a:lnTo>
                <a:lnTo>
                  <a:pt x="455" y="450"/>
                </a:lnTo>
                <a:lnTo>
                  <a:pt x="459" y="445"/>
                </a:lnTo>
                <a:lnTo>
                  <a:pt x="461" y="441"/>
                </a:lnTo>
                <a:lnTo>
                  <a:pt x="463" y="436"/>
                </a:lnTo>
                <a:lnTo>
                  <a:pt x="463" y="430"/>
                </a:lnTo>
                <a:lnTo>
                  <a:pt x="459" y="422"/>
                </a:lnTo>
                <a:lnTo>
                  <a:pt x="455" y="416"/>
                </a:lnTo>
                <a:lnTo>
                  <a:pt x="447" y="410"/>
                </a:lnTo>
                <a:lnTo>
                  <a:pt x="438" y="408"/>
                </a:lnTo>
                <a:lnTo>
                  <a:pt x="434" y="405"/>
                </a:lnTo>
                <a:lnTo>
                  <a:pt x="431" y="404"/>
                </a:lnTo>
                <a:lnTo>
                  <a:pt x="426" y="400"/>
                </a:lnTo>
                <a:lnTo>
                  <a:pt x="423" y="397"/>
                </a:lnTo>
                <a:lnTo>
                  <a:pt x="422" y="396"/>
                </a:lnTo>
                <a:lnTo>
                  <a:pt x="414" y="389"/>
                </a:lnTo>
                <a:lnTo>
                  <a:pt x="411" y="387"/>
                </a:lnTo>
                <a:lnTo>
                  <a:pt x="410" y="385"/>
                </a:lnTo>
                <a:lnTo>
                  <a:pt x="407" y="383"/>
                </a:lnTo>
                <a:lnTo>
                  <a:pt x="399" y="375"/>
                </a:lnTo>
                <a:lnTo>
                  <a:pt x="391" y="367"/>
                </a:lnTo>
                <a:lnTo>
                  <a:pt x="387" y="360"/>
                </a:lnTo>
                <a:lnTo>
                  <a:pt x="386" y="356"/>
                </a:lnTo>
                <a:lnTo>
                  <a:pt x="387" y="354"/>
                </a:lnTo>
                <a:lnTo>
                  <a:pt x="389" y="344"/>
                </a:lnTo>
                <a:lnTo>
                  <a:pt x="395" y="334"/>
                </a:lnTo>
                <a:lnTo>
                  <a:pt x="410" y="311"/>
                </a:lnTo>
                <a:lnTo>
                  <a:pt x="428" y="299"/>
                </a:lnTo>
                <a:lnTo>
                  <a:pt x="418" y="294"/>
                </a:lnTo>
                <a:lnTo>
                  <a:pt x="411" y="289"/>
                </a:lnTo>
                <a:lnTo>
                  <a:pt x="408" y="285"/>
                </a:lnTo>
                <a:lnTo>
                  <a:pt x="408" y="282"/>
                </a:lnTo>
                <a:lnTo>
                  <a:pt x="410" y="277"/>
                </a:lnTo>
                <a:lnTo>
                  <a:pt x="414" y="270"/>
                </a:lnTo>
                <a:lnTo>
                  <a:pt x="420" y="265"/>
                </a:lnTo>
                <a:lnTo>
                  <a:pt x="431" y="260"/>
                </a:lnTo>
                <a:lnTo>
                  <a:pt x="445" y="257"/>
                </a:lnTo>
                <a:lnTo>
                  <a:pt x="453" y="252"/>
                </a:lnTo>
                <a:lnTo>
                  <a:pt x="455" y="249"/>
                </a:lnTo>
                <a:lnTo>
                  <a:pt x="455" y="248"/>
                </a:lnTo>
                <a:lnTo>
                  <a:pt x="452" y="244"/>
                </a:lnTo>
                <a:lnTo>
                  <a:pt x="448" y="241"/>
                </a:lnTo>
                <a:lnTo>
                  <a:pt x="443" y="237"/>
                </a:lnTo>
                <a:lnTo>
                  <a:pt x="436" y="234"/>
                </a:lnTo>
                <a:lnTo>
                  <a:pt x="432" y="234"/>
                </a:lnTo>
                <a:lnTo>
                  <a:pt x="430" y="236"/>
                </a:lnTo>
                <a:lnTo>
                  <a:pt x="424" y="237"/>
                </a:lnTo>
                <a:lnTo>
                  <a:pt x="416" y="236"/>
                </a:lnTo>
                <a:lnTo>
                  <a:pt x="408" y="234"/>
                </a:lnTo>
                <a:lnTo>
                  <a:pt x="400" y="233"/>
                </a:lnTo>
                <a:lnTo>
                  <a:pt x="393" y="234"/>
                </a:lnTo>
                <a:lnTo>
                  <a:pt x="386" y="238"/>
                </a:lnTo>
                <a:lnTo>
                  <a:pt x="381" y="245"/>
                </a:lnTo>
                <a:lnTo>
                  <a:pt x="375" y="249"/>
                </a:lnTo>
                <a:lnTo>
                  <a:pt x="373" y="252"/>
                </a:lnTo>
                <a:lnTo>
                  <a:pt x="365" y="254"/>
                </a:lnTo>
                <a:lnTo>
                  <a:pt x="358" y="252"/>
                </a:lnTo>
                <a:lnTo>
                  <a:pt x="353" y="244"/>
                </a:lnTo>
                <a:lnTo>
                  <a:pt x="348" y="236"/>
                </a:lnTo>
                <a:lnTo>
                  <a:pt x="342" y="232"/>
                </a:lnTo>
                <a:lnTo>
                  <a:pt x="338" y="230"/>
                </a:lnTo>
                <a:lnTo>
                  <a:pt x="336" y="232"/>
                </a:lnTo>
                <a:lnTo>
                  <a:pt x="330" y="236"/>
                </a:lnTo>
                <a:lnTo>
                  <a:pt x="325" y="236"/>
                </a:lnTo>
                <a:lnTo>
                  <a:pt x="320" y="233"/>
                </a:lnTo>
                <a:lnTo>
                  <a:pt x="312" y="225"/>
                </a:lnTo>
                <a:lnTo>
                  <a:pt x="308" y="220"/>
                </a:lnTo>
                <a:lnTo>
                  <a:pt x="305" y="216"/>
                </a:lnTo>
                <a:lnTo>
                  <a:pt x="300" y="208"/>
                </a:lnTo>
                <a:lnTo>
                  <a:pt x="297" y="201"/>
                </a:lnTo>
                <a:lnTo>
                  <a:pt x="295" y="188"/>
                </a:lnTo>
                <a:lnTo>
                  <a:pt x="295" y="172"/>
                </a:lnTo>
                <a:lnTo>
                  <a:pt x="299" y="156"/>
                </a:lnTo>
                <a:lnTo>
                  <a:pt x="300" y="147"/>
                </a:lnTo>
                <a:lnTo>
                  <a:pt x="299" y="142"/>
                </a:lnTo>
                <a:lnTo>
                  <a:pt x="292" y="138"/>
                </a:lnTo>
                <a:lnTo>
                  <a:pt x="284" y="137"/>
                </a:lnTo>
                <a:lnTo>
                  <a:pt x="272" y="131"/>
                </a:lnTo>
                <a:lnTo>
                  <a:pt x="268" y="126"/>
                </a:lnTo>
                <a:lnTo>
                  <a:pt x="266" y="119"/>
                </a:lnTo>
                <a:lnTo>
                  <a:pt x="262" y="114"/>
                </a:lnTo>
                <a:lnTo>
                  <a:pt x="258" y="111"/>
                </a:lnTo>
                <a:lnTo>
                  <a:pt x="252" y="109"/>
                </a:lnTo>
                <a:lnTo>
                  <a:pt x="247" y="110"/>
                </a:lnTo>
                <a:lnTo>
                  <a:pt x="240" y="109"/>
                </a:lnTo>
                <a:lnTo>
                  <a:pt x="236" y="107"/>
                </a:lnTo>
                <a:lnTo>
                  <a:pt x="232" y="103"/>
                </a:lnTo>
                <a:lnTo>
                  <a:pt x="231" y="98"/>
                </a:lnTo>
                <a:lnTo>
                  <a:pt x="226" y="86"/>
                </a:lnTo>
                <a:lnTo>
                  <a:pt x="222" y="77"/>
                </a:lnTo>
                <a:lnTo>
                  <a:pt x="219" y="70"/>
                </a:lnTo>
                <a:lnTo>
                  <a:pt x="218" y="66"/>
                </a:lnTo>
                <a:lnTo>
                  <a:pt x="210" y="37"/>
                </a:lnTo>
                <a:lnTo>
                  <a:pt x="209" y="23"/>
                </a:lnTo>
                <a:lnTo>
                  <a:pt x="199" y="11"/>
                </a:lnTo>
                <a:lnTo>
                  <a:pt x="194" y="7"/>
                </a:lnTo>
                <a:lnTo>
                  <a:pt x="190" y="6"/>
                </a:lnTo>
                <a:lnTo>
                  <a:pt x="180" y="4"/>
                </a:lnTo>
                <a:lnTo>
                  <a:pt x="174" y="6"/>
                </a:lnTo>
                <a:lnTo>
                  <a:pt x="170" y="9"/>
                </a:lnTo>
                <a:close/>
              </a:path>
            </a:pathLst>
          </a:custGeom>
          <a:solidFill>
            <a:srgbClr val="9900FF"/>
          </a:solidFill>
          <a:ln w="6350">
            <a:solidFill>
              <a:srgbClr val="003366"/>
            </a:solidFill>
            <a:round/>
            <a:headEnd/>
            <a:tailEnd/>
          </a:ln>
        </p:spPr>
        <p:txBody>
          <a:bodyPr/>
          <a:lstStyle/>
          <a:p>
            <a:endParaRPr lang="el-GR"/>
          </a:p>
        </p:txBody>
      </p:sp>
      <p:sp>
        <p:nvSpPr>
          <p:cNvPr id="25707" name="Freeform 426"/>
          <p:cNvSpPr>
            <a:spLocks/>
          </p:cNvSpPr>
          <p:nvPr/>
        </p:nvSpPr>
        <p:spPr bwMode="auto">
          <a:xfrm>
            <a:off x="3043238" y="5184775"/>
            <a:ext cx="171450" cy="131763"/>
          </a:xfrm>
          <a:custGeom>
            <a:avLst/>
            <a:gdLst>
              <a:gd name="T0" fmla="*/ 2147483647 w 266"/>
              <a:gd name="T1" fmla="*/ 2147483647 h 206"/>
              <a:gd name="T2" fmla="*/ 2147483647 w 266"/>
              <a:gd name="T3" fmla="*/ 2147483647 h 206"/>
              <a:gd name="T4" fmla="*/ 2147483647 w 266"/>
              <a:gd name="T5" fmla="*/ 2147483647 h 206"/>
              <a:gd name="T6" fmla="*/ 2147483647 w 266"/>
              <a:gd name="T7" fmla="*/ 2147483647 h 206"/>
              <a:gd name="T8" fmla="*/ 2147483647 w 266"/>
              <a:gd name="T9" fmla="*/ 2147483647 h 206"/>
              <a:gd name="T10" fmla="*/ 0 w 266"/>
              <a:gd name="T11" fmla="*/ 2147483647 h 206"/>
              <a:gd name="T12" fmla="*/ 2147483647 w 266"/>
              <a:gd name="T13" fmla="*/ 2147483647 h 206"/>
              <a:gd name="T14" fmla="*/ 2147483647 w 266"/>
              <a:gd name="T15" fmla="*/ 2147483647 h 206"/>
              <a:gd name="T16" fmla="*/ 2147483647 w 266"/>
              <a:gd name="T17" fmla="*/ 2147483647 h 206"/>
              <a:gd name="T18" fmla="*/ 2147483647 w 266"/>
              <a:gd name="T19" fmla="*/ 2147483647 h 206"/>
              <a:gd name="T20" fmla="*/ 2147483647 w 266"/>
              <a:gd name="T21" fmla="*/ 2147483647 h 206"/>
              <a:gd name="T22" fmla="*/ 2147483647 w 266"/>
              <a:gd name="T23" fmla="*/ 2147483647 h 206"/>
              <a:gd name="T24" fmla="*/ 2147483647 w 266"/>
              <a:gd name="T25" fmla="*/ 2147483647 h 206"/>
              <a:gd name="T26" fmla="*/ 2147483647 w 266"/>
              <a:gd name="T27" fmla="*/ 2147483647 h 206"/>
              <a:gd name="T28" fmla="*/ 2147483647 w 266"/>
              <a:gd name="T29" fmla="*/ 2147483647 h 206"/>
              <a:gd name="T30" fmla="*/ 2147483647 w 266"/>
              <a:gd name="T31" fmla="*/ 2147483647 h 206"/>
              <a:gd name="T32" fmla="*/ 2147483647 w 266"/>
              <a:gd name="T33" fmla="*/ 2147483647 h 206"/>
              <a:gd name="T34" fmla="*/ 2147483647 w 266"/>
              <a:gd name="T35" fmla="*/ 2147483647 h 206"/>
              <a:gd name="T36" fmla="*/ 2147483647 w 266"/>
              <a:gd name="T37" fmla="*/ 2147483647 h 206"/>
              <a:gd name="T38" fmla="*/ 2147483647 w 266"/>
              <a:gd name="T39" fmla="*/ 2147483647 h 206"/>
              <a:gd name="T40" fmla="*/ 2147483647 w 266"/>
              <a:gd name="T41" fmla="*/ 2147483647 h 206"/>
              <a:gd name="T42" fmla="*/ 2147483647 w 266"/>
              <a:gd name="T43" fmla="*/ 2147483647 h 206"/>
              <a:gd name="T44" fmla="*/ 2147483647 w 266"/>
              <a:gd name="T45" fmla="*/ 2147483647 h 206"/>
              <a:gd name="T46" fmla="*/ 2147483647 w 266"/>
              <a:gd name="T47" fmla="*/ 2147483647 h 206"/>
              <a:gd name="T48" fmla="*/ 2147483647 w 266"/>
              <a:gd name="T49" fmla="*/ 2147483647 h 206"/>
              <a:gd name="T50" fmla="*/ 2147483647 w 266"/>
              <a:gd name="T51" fmla="*/ 2147483647 h 206"/>
              <a:gd name="T52" fmla="*/ 2147483647 w 266"/>
              <a:gd name="T53" fmla="*/ 2147483647 h 206"/>
              <a:gd name="T54" fmla="*/ 2147483647 w 266"/>
              <a:gd name="T55" fmla="*/ 2147483647 h 206"/>
              <a:gd name="T56" fmla="*/ 2147483647 w 266"/>
              <a:gd name="T57" fmla="*/ 2147483647 h 206"/>
              <a:gd name="T58" fmla="*/ 2147483647 w 266"/>
              <a:gd name="T59" fmla="*/ 2147483647 h 206"/>
              <a:gd name="T60" fmla="*/ 2147483647 w 266"/>
              <a:gd name="T61" fmla="*/ 2147483647 h 206"/>
              <a:gd name="T62" fmla="*/ 2147483647 w 266"/>
              <a:gd name="T63" fmla="*/ 2147483647 h 206"/>
              <a:gd name="T64" fmla="*/ 2147483647 w 266"/>
              <a:gd name="T65" fmla="*/ 2147483647 h 206"/>
              <a:gd name="T66" fmla="*/ 2147483647 w 266"/>
              <a:gd name="T67" fmla="*/ 2147483647 h 206"/>
              <a:gd name="T68" fmla="*/ 2147483647 w 266"/>
              <a:gd name="T69" fmla="*/ 2147483647 h 206"/>
              <a:gd name="T70" fmla="*/ 2147483647 w 266"/>
              <a:gd name="T71" fmla="*/ 2147483647 h 206"/>
              <a:gd name="T72" fmla="*/ 2147483647 w 266"/>
              <a:gd name="T73" fmla="*/ 2147483647 h 206"/>
              <a:gd name="T74" fmla="*/ 2147483647 w 266"/>
              <a:gd name="T75" fmla="*/ 2147483647 h 206"/>
              <a:gd name="T76" fmla="*/ 2147483647 w 266"/>
              <a:gd name="T77" fmla="*/ 2147483647 h 206"/>
              <a:gd name="T78" fmla="*/ 2147483647 w 266"/>
              <a:gd name="T79" fmla="*/ 2147483647 h 206"/>
              <a:gd name="T80" fmla="*/ 2147483647 w 266"/>
              <a:gd name="T81" fmla="*/ 2147483647 h 206"/>
              <a:gd name="T82" fmla="*/ 2147483647 w 266"/>
              <a:gd name="T83" fmla="*/ 2147483647 h 206"/>
              <a:gd name="T84" fmla="*/ 2147483647 w 266"/>
              <a:gd name="T85" fmla="*/ 2147483647 h 206"/>
              <a:gd name="T86" fmla="*/ 2147483647 w 266"/>
              <a:gd name="T87" fmla="*/ 2147483647 h 206"/>
              <a:gd name="T88" fmla="*/ 2147483647 w 266"/>
              <a:gd name="T89" fmla="*/ 2147483647 h 206"/>
              <a:gd name="T90" fmla="*/ 2147483647 w 266"/>
              <a:gd name="T91" fmla="*/ 2147483647 h 206"/>
              <a:gd name="T92" fmla="*/ 2147483647 w 266"/>
              <a:gd name="T93" fmla="*/ 2147483647 h 206"/>
              <a:gd name="T94" fmla="*/ 2147483647 w 266"/>
              <a:gd name="T95" fmla="*/ 2147483647 h 206"/>
              <a:gd name="T96" fmla="*/ 2147483647 w 266"/>
              <a:gd name="T97" fmla="*/ 2147483647 h 206"/>
              <a:gd name="T98" fmla="*/ 2147483647 w 266"/>
              <a:gd name="T99" fmla="*/ 2147483647 h 206"/>
              <a:gd name="T100" fmla="*/ 2147483647 w 266"/>
              <a:gd name="T101" fmla="*/ 0 h 206"/>
              <a:gd name="T102" fmla="*/ 2147483647 w 266"/>
              <a:gd name="T103" fmla="*/ 2147483647 h 206"/>
              <a:gd name="T104" fmla="*/ 2147483647 w 266"/>
              <a:gd name="T105" fmla="*/ 2147483647 h 2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6"/>
              <a:gd name="T160" fmla="*/ 0 h 206"/>
              <a:gd name="T161" fmla="*/ 266 w 266"/>
              <a:gd name="T162" fmla="*/ 206 h 2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6" h="206">
                <a:moveTo>
                  <a:pt x="28" y="49"/>
                </a:moveTo>
                <a:lnTo>
                  <a:pt x="20" y="54"/>
                </a:lnTo>
                <a:lnTo>
                  <a:pt x="15" y="64"/>
                </a:lnTo>
                <a:lnTo>
                  <a:pt x="10" y="79"/>
                </a:lnTo>
                <a:lnTo>
                  <a:pt x="4" y="99"/>
                </a:lnTo>
                <a:lnTo>
                  <a:pt x="0" y="113"/>
                </a:lnTo>
                <a:lnTo>
                  <a:pt x="2" y="127"/>
                </a:lnTo>
                <a:lnTo>
                  <a:pt x="2" y="132"/>
                </a:lnTo>
                <a:lnTo>
                  <a:pt x="4" y="139"/>
                </a:lnTo>
                <a:lnTo>
                  <a:pt x="11" y="149"/>
                </a:lnTo>
                <a:lnTo>
                  <a:pt x="18" y="160"/>
                </a:lnTo>
                <a:lnTo>
                  <a:pt x="26" y="169"/>
                </a:lnTo>
                <a:lnTo>
                  <a:pt x="32" y="177"/>
                </a:lnTo>
                <a:lnTo>
                  <a:pt x="40" y="185"/>
                </a:lnTo>
                <a:lnTo>
                  <a:pt x="53" y="195"/>
                </a:lnTo>
                <a:lnTo>
                  <a:pt x="67" y="201"/>
                </a:lnTo>
                <a:lnTo>
                  <a:pt x="80" y="203"/>
                </a:lnTo>
                <a:lnTo>
                  <a:pt x="88" y="203"/>
                </a:lnTo>
                <a:lnTo>
                  <a:pt x="92" y="203"/>
                </a:lnTo>
                <a:lnTo>
                  <a:pt x="97" y="205"/>
                </a:lnTo>
                <a:lnTo>
                  <a:pt x="104" y="205"/>
                </a:lnTo>
                <a:lnTo>
                  <a:pt x="112" y="206"/>
                </a:lnTo>
                <a:lnTo>
                  <a:pt x="117" y="205"/>
                </a:lnTo>
                <a:lnTo>
                  <a:pt x="122" y="205"/>
                </a:lnTo>
                <a:lnTo>
                  <a:pt x="130" y="205"/>
                </a:lnTo>
                <a:lnTo>
                  <a:pt x="143" y="197"/>
                </a:lnTo>
                <a:lnTo>
                  <a:pt x="156" y="189"/>
                </a:lnTo>
                <a:lnTo>
                  <a:pt x="167" y="178"/>
                </a:lnTo>
                <a:lnTo>
                  <a:pt x="178" y="168"/>
                </a:lnTo>
                <a:lnTo>
                  <a:pt x="211" y="161"/>
                </a:lnTo>
                <a:lnTo>
                  <a:pt x="219" y="161"/>
                </a:lnTo>
                <a:lnTo>
                  <a:pt x="228" y="160"/>
                </a:lnTo>
                <a:lnTo>
                  <a:pt x="236" y="156"/>
                </a:lnTo>
                <a:lnTo>
                  <a:pt x="246" y="149"/>
                </a:lnTo>
                <a:lnTo>
                  <a:pt x="264" y="133"/>
                </a:lnTo>
                <a:lnTo>
                  <a:pt x="266" y="108"/>
                </a:lnTo>
                <a:lnTo>
                  <a:pt x="264" y="86"/>
                </a:lnTo>
                <a:lnTo>
                  <a:pt x="262" y="83"/>
                </a:lnTo>
                <a:lnTo>
                  <a:pt x="262" y="82"/>
                </a:lnTo>
                <a:lnTo>
                  <a:pt x="262" y="79"/>
                </a:lnTo>
                <a:lnTo>
                  <a:pt x="260" y="74"/>
                </a:lnTo>
                <a:lnTo>
                  <a:pt x="252" y="61"/>
                </a:lnTo>
                <a:lnTo>
                  <a:pt x="239" y="45"/>
                </a:lnTo>
                <a:lnTo>
                  <a:pt x="233" y="39"/>
                </a:lnTo>
                <a:lnTo>
                  <a:pt x="231" y="37"/>
                </a:lnTo>
                <a:lnTo>
                  <a:pt x="229" y="35"/>
                </a:lnTo>
                <a:lnTo>
                  <a:pt x="220" y="27"/>
                </a:lnTo>
                <a:lnTo>
                  <a:pt x="213" y="19"/>
                </a:lnTo>
                <a:lnTo>
                  <a:pt x="209" y="13"/>
                </a:lnTo>
                <a:lnTo>
                  <a:pt x="208" y="5"/>
                </a:lnTo>
                <a:lnTo>
                  <a:pt x="209" y="0"/>
                </a:lnTo>
                <a:lnTo>
                  <a:pt x="108" y="19"/>
                </a:lnTo>
                <a:lnTo>
                  <a:pt x="28" y="49"/>
                </a:lnTo>
              </a:path>
            </a:pathLst>
          </a:custGeom>
          <a:solidFill>
            <a:srgbClr val="FF9900"/>
          </a:solidFill>
          <a:ln w="6350">
            <a:solidFill>
              <a:srgbClr val="003366"/>
            </a:solidFill>
            <a:round/>
            <a:headEnd/>
            <a:tailEnd/>
          </a:ln>
        </p:spPr>
        <p:txBody>
          <a:bodyPr/>
          <a:lstStyle/>
          <a:p>
            <a:endParaRPr lang="el-GR"/>
          </a:p>
        </p:txBody>
      </p:sp>
      <p:sp>
        <p:nvSpPr>
          <p:cNvPr id="25708" name="Freeform 427"/>
          <p:cNvSpPr>
            <a:spLocks/>
          </p:cNvSpPr>
          <p:nvPr/>
        </p:nvSpPr>
        <p:spPr bwMode="auto">
          <a:xfrm>
            <a:off x="1068388" y="5105400"/>
            <a:ext cx="41275" cy="7938"/>
          </a:xfrm>
          <a:custGeom>
            <a:avLst/>
            <a:gdLst>
              <a:gd name="T0" fmla="*/ 2147483647 w 67"/>
              <a:gd name="T1" fmla="*/ 2147483647 h 11"/>
              <a:gd name="T2" fmla="*/ 2147483647 w 67"/>
              <a:gd name="T3" fmla="*/ 0 h 11"/>
              <a:gd name="T4" fmla="*/ 2147483647 w 67"/>
              <a:gd name="T5" fmla="*/ 0 h 11"/>
              <a:gd name="T6" fmla="*/ 2147483647 w 67"/>
              <a:gd name="T7" fmla="*/ 2147483647 h 11"/>
              <a:gd name="T8" fmla="*/ 2147483647 w 67"/>
              <a:gd name="T9" fmla="*/ 2147483647 h 11"/>
              <a:gd name="T10" fmla="*/ 2147483647 w 67"/>
              <a:gd name="T11" fmla="*/ 2147483647 h 11"/>
              <a:gd name="T12" fmla="*/ 0 w 67"/>
              <a:gd name="T13" fmla="*/ 2147483647 h 11"/>
              <a:gd name="T14" fmla="*/ 0 60000 65536"/>
              <a:gd name="T15" fmla="*/ 0 60000 65536"/>
              <a:gd name="T16" fmla="*/ 0 60000 65536"/>
              <a:gd name="T17" fmla="*/ 0 60000 65536"/>
              <a:gd name="T18" fmla="*/ 0 60000 65536"/>
              <a:gd name="T19" fmla="*/ 0 60000 65536"/>
              <a:gd name="T20" fmla="*/ 0 60000 65536"/>
              <a:gd name="T21" fmla="*/ 0 w 67"/>
              <a:gd name="T22" fmla="*/ 0 h 11"/>
              <a:gd name="T23" fmla="*/ 67 w 67"/>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11">
                <a:moveTo>
                  <a:pt x="67" y="3"/>
                </a:moveTo>
                <a:lnTo>
                  <a:pt x="53" y="0"/>
                </a:lnTo>
                <a:lnTo>
                  <a:pt x="41" y="0"/>
                </a:lnTo>
                <a:lnTo>
                  <a:pt x="30" y="2"/>
                </a:lnTo>
                <a:lnTo>
                  <a:pt x="22" y="7"/>
                </a:lnTo>
                <a:lnTo>
                  <a:pt x="8" y="8"/>
                </a:lnTo>
                <a:lnTo>
                  <a:pt x="0" y="11"/>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709" name="Freeform 428"/>
          <p:cNvSpPr>
            <a:spLocks/>
          </p:cNvSpPr>
          <p:nvPr/>
        </p:nvSpPr>
        <p:spPr bwMode="auto">
          <a:xfrm>
            <a:off x="1754188" y="5468938"/>
            <a:ext cx="38100" cy="31750"/>
          </a:xfrm>
          <a:custGeom>
            <a:avLst/>
            <a:gdLst>
              <a:gd name="T0" fmla="*/ 2147483647 w 61"/>
              <a:gd name="T1" fmla="*/ 2147483647 h 53"/>
              <a:gd name="T2" fmla="*/ 2147483647 w 61"/>
              <a:gd name="T3" fmla="*/ 2147483647 h 53"/>
              <a:gd name="T4" fmla="*/ 2147483647 w 61"/>
              <a:gd name="T5" fmla="*/ 2147483647 h 53"/>
              <a:gd name="T6" fmla="*/ 2147483647 w 61"/>
              <a:gd name="T7" fmla="*/ 2147483647 h 53"/>
              <a:gd name="T8" fmla="*/ 0 w 61"/>
              <a:gd name="T9" fmla="*/ 2147483647 h 53"/>
              <a:gd name="T10" fmla="*/ 2147483647 w 61"/>
              <a:gd name="T11" fmla="*/ 2147483647 h 53"/>
              <a:gd name="T12" fmla="*/ 2147483647 w 61"/>
              <a:gd name="T13" fmla="*/ 2147483647 h 53"/>
              <a:gd name="T14" fmla="*/ 2147483647 w 61"/>
              <a:gd name="T15" fmla="*/ 2147483647 h 53"/>
              <a:gd name="T16" fmla="*/ 2147483647 w 61"/>
              <a:gd name="T17" fmla="*/ 2147483647 h 53"/>
              <a:gd name="T18" fmla="*/ 2147483647 w 61"/>
              <a:gd name="T19" fmla="*/ 2147483647 h 53"/>
              <a:gd name="T20" fmla="*/ 2147483647 w 61"/>
              <a:gd name="T21" fmla="*/ 2147483647 h 53"/>
              <a:gd name="T22" fmla="*/ 2147483647 w 61"/>
              <a:gd name="T23" fmla="*/ 2147483647 h 53"/>
              <a:gd name="T24" fmla="*/ 2147483647 w 61"/>
              <a:gd name="T25" fmla="*/ 2147483647 h 53"/>
              <a:gd name="T26" fmla="*/ 2147483647 w 61"/>
              <a:gd name="T27" fmla="*/ 2147483647 h 53"/>
              <a:gd name="T28" fmla="*/ 2147483647 w 61"/>
              <a:gd name="T29" fmla="*/ 2147483647 h 53"/>
              <a:gd name="T30" fmla="*/ 2147483647 w 61"/>
              <a:gd name="T31" fmla="*/ 2147483647 h 53"/>
              <a:gd name="T32" fmla="*/ 2147483647 w 61"/>
              <a:gd name="T33" fmla="*/ 2147483647 h 53"/>
              <a:gd name="T34" fmla="*/ 2147483647 w 61"/>
              <a:gd name="T35" fmla="*/ 2147483647 h 53"/>
              <a:gd name="T36" fmla="*/ 2147483647 w 61"/>
              <a:gd name="T37" fmla="*/ 2147483647 h 53"/>
              <a:gd name="T38" fmla="*/ 2147483647 w 61"/>
              <a:gd name="T39" fmla="*/ 2147483647 h 53"/>
              <a:gd name="T40" fmla="*/ 2147483647 w 61"/>
              <a:gd name="T41" fmla="*/ 0 h 53"/>
              <a:gd name="T42" fmla="*/ 2147483647 w 61"/>
              <a:gd name="T43" fmla="*/ 2147483647 h 53"/>
              <a:gd name="T44" fmla="*/ 2147483647 w 61"/>
              <a:gd name="T45" fmla="*/ 2147483647 h 53"/>
              <a:gd name="T46" fmla="*/ 2147483647 w 61"/>
              <a:gd name="T47" fmla="*/ 2147483647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
              <a:gd name="T73" fmla="*/ 0 h 53"/>
              <a:gd name="T74" fmla="*/ 61 w 61"/>
              <a:gd name="T75" fmla="*/ 53 h 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 h="53">
                <a:moveTo>
                  <a:pt x="24" y="17"/>
                </a:moveTo>
                <a:lnTo>
                  <a:pt x="12" y="16"/>
                </a:lnTo>
                <a:lnTo>
                  <a:pt x="5" y="19"/>
                </a:lnTo>
                <a:lnTo>
                  <a:pt x="1" y="23"/>
                </a:lnTo>
                <a:lnTo>
                  <a:pt x="0" y="31"/>
                </a:lnTo>
                <a:lnTo>
                  <a:pt x="1" y="41"/>
                </a:lnTo>
                <a:lnTo>
                  <a:pt x="5" y="49"/>
                </a:lnTo>
                <a:lnTo>
                  <a:pt x="12" y="51"/>
                </a:lnTo>
                <a:lnTo>
                  <a:pt x="21" y="53"/>
                </a:lnTo>
                <a:lnTo>
                  <a:pt x="34" y="47"/>
                </a:lnTo>
                <a:lnTo>
                  <a:pt x="50" y="38"/>
                </a:lnTo>
                <a:lnTo>
                  <a:pt x="54" y="35"/>
                </a:lnTo>
                <a:lnTo>
                  <a:pt x="55" y="33"/>
                </a:lnTo>
                <a:lnTo>
                  <a:pt x="58" y="31"/>
                </a:lnTo>
                <a:lnTo>
                  <a:pt x="59" y="26"/>
                </a:lnTo>
                <a:lnTo>
                  <a:pt x="61" y="21"/>
                </a:lnTo>
                <a:lnTo>
                  <a:pt x="59" y="13"/>
                </a:lnTo>
                <a:lnTo>
                  <a:pt x="58" y="8"/>
                </a:lnTo>
                <a:lnTo>
                  <a:pt x="54" y="4"/>
                </a:lnTo>
                <a:lnTo>
                  <a:pt x="52" y="2"/>
                </a:lnTo>
                <a:lnTo>
                  <a:pt x="41" y="0"/>
                </a:lnTo>
                <a:lnTo>
                  <a:pt x="34" y="6"/>
                </a:lnTo>
                <a:lnTo>
                  <a:pt x="28" y="14"/>
                </a:lnTo>
                <a:lnTo>
                  <a:pt x="24" y="17"/>
                </a:lnTo>
                <a:close/>
              </a:path>
            </a:pathLst>
          </a:custGeom>
          <a:solidFill>
            <a:srgbClr val="73939F"/>
          </a:solidFill>
          <a:ln w="6350">
            <a:solidFill>
              <a:srgbClr val="003366"/>
            </a:solidFill>
            <a:round/>
            <a:headEnd/>
            <a:tailEnd/>
          </a:ln>
        </p:spPr>
        <p:txBody>
          <a:bodyPr/>
          <a:lstStyle/>
          <a:p>
            <a:endParaRPr lang="el-GR"/>
          </a:p>
        </p:txBody>
      </p:sp>
      <p:sp>
        <p:nvSpPr>
          <p:cNvPr id="25710" name="Freeform 429"/>
          <p:cNvSpPr>
            <a:spLocks/>
          </p:cNvSpPr>
          <p:nvPr/>
        </p:nvSpPr>
        <p:spPr bwMode="auto">
          <a:xfrm>
            <a:off x="1828800" y="5408613"/>
            <a:ext cx="76200" cy="60325"/>
          </a:xfrm>
          <a:custGeom>
            <a:avLst/>
            <a:gdLst>
              <a:gd name="T0" fmla="*/ 2147483647 w 119"/>
              <a:gd name="T1" fmla="*/ 2147483647 h 92"/>
              <a:gd name="T2" fmla="*/ 2147483647 w 119"/>
              <a:gd name="T3" fmla="*/ 0 h 92"/>
              <a:gd name="T4" fmla="*/ 2147483647 w 119"/>
              <a:gd name="T5" fmla="*/ 0 h 92"/>
              <a:gd name="T6" fmla="*/ 2147483647 w 119"/>
              <a:gd name="T7" fmla="*/ 2147483647 h 92"/>
              <a:gd name="T8" fmla="*/ 2147483647 w 119"/>
              <a:gd name="T9" fmla="*/ 2147483647 h 92"/>
              <a:gd name="T10" fmla="*/ 2147483647 w 119"/>
              <a:gd name="T11" fmla="*/ 2147483647 h 92"/>
              <a:gd name="T12" fmla="*/ 2147483647 w 119"/>
              <a:gd name="T13" fmla="*/ 2147483647 h 92"/>
              <a:gd name="T14" fmla="*/ 2147483647 w 119"/>
              <a:gd name="T15" fmla="*/ 2147483647 h 92"/>
              <a:gd name="T16" fmla="*/ 2147483647 w 119"/>
              <a:gd name="T17" fmla="*/ 2147483647 h 92"/>
              <a:gd name="T18" fmla="*/ 2147483647 w 119"/>
              <a:gd name="T19" fmla="*/ 2147483647 h 92"/>
              <a:gd name="T20" fmla="*/ 2147483647 w 119"/>
              <a:gd name="T21" fmla="*/ 2147483647 h 92"/>
              <a:gd name="T22" fmla="*/ 0 w 119"/>
              <a:gd name="T23" fmla="*/ 2147483647 h 92"/>
              <a:gd name="T24" fmla="*/ 2147483647 w 119"/>
              <a:gd name="T25" fmla="*/ 2147483647 h 92"/>
              <a:gd name="T26" fmla="*/ 2147483647 w 119"/>
              <a:gd name="T27" fmla="*/ 2147483647 h 92"/>
              <a:gd name="T28" fmla="*/ 2147483647 w 119"/>
              <a:gd name="T29" fmla="*/ 2147483647 h 92"/>
              <a:gd name="T30" fmla="*/ 2147483647 w 119"/>
              <a:gd name="T31" fmla="*/ 2147483647 h 92"/>
              <a:gd name="T32" fmla="*/ 2147483647 w 119"/>
              <a:gd name="T33" fmla="*/ 2147483647 h 92"/>
              <a:gd name="T34" fmla="*/ 2147483647 w 119"/>
              <a:gd name="T35" fmla="*/ 2147483647 h 92"/>
              <a:gd name="T36" fmla="*/ 2147483647 w 119"/>
              <a:gd name="T37" fmla="*/ 2147483647 h 92"/>
              <a:gd name="T38" fmla="*/ 2147483647 w 119"/>
              <a:gd name="T39" fmla="*/ 2147483647 h 92"/>
              <a:gd name="T40" fmla="*/ 2147483647 w 119"/>
              <a:gd name="T41" fmla="*/ 2147483647 h 92"/>
              <a:gd name="T42" fmla="*/ 2147483647 w 119"/>
              <a:gd name="T43" fmla="*/ 2147483647 h 92"/>
              <a:gd name="T44" fmla="*/ 2147483647 w 119"/>
              <a:gd name="T45" fmla="*/ 2147483647 h 92"/>
              <a:gd name="T46" fmla="*/ 2147483647 w 119"/>
              <a:gd name="T47" fmla="*/ 2147483647 h 92"/>
              <a:gd name="T48" fmla="*/ 2147483647 w 119"/>
              <a:gd name="T49" fmla="*/ 2147483647 h 92"/>
              <a:gd name="T50" fmla="*/ 2147483647 w 119"/>
              <a:gd name="T51" fmla="*/ 2147483647 h 92"/>
              <a:gd name="T52" fmla="*/ 2147483647 w 119"/>
              <a:gd name="T53" fmla="*/ 2147483647 h 92"/>
              <a:gd name="T54" fmla="*/ 2147483647 w 119"/>
              <a:gd name="T55" fmla="*/ 2147483647 h 92"/>
              <a:gd name="T56" fmla="*/ 2147483647 w 119"/>
              <a:gd name="T57" fmla="*/ 2147483647 h 92"/>
              <a:gd name="T58" fmla="*/ 2147483647 w 119"/>
              <a:gd name="T59" fmla="*/ 2147483647 h 92"/>
              <a:gd name="T60" fmla="*/ 2147483647 w 119"/>
              <a:gd name="T61" fmla="*/ 2147483647 h 92"/>
              <a:gd name="T62" fmla="*/ 2147483647 w 119"/>
              <a:gd name="T63" fmla="*/ 2147483647 h 92"/>
              <a:gd name="T64" fmla="*/ 2147483647 w 119"/>
              <a:gd name="T65" fmla="*/ 2147483647 h 92"/>
              <a:gd name="T66" fmla="*/ 2147483647 w 119"/>
              <a:gd name="T67" fmla="*/ 2147483647 h 92"/>
              <a:gd name="T68" fmla="*/ 2147483647 w 119"/>
              <a:gd name="T69" fmla="*/ 2147483647 h 92"/>
              <a:gd name="T70" fmla="*/ 2147483647 w 119"/>
              <a:gd name="T71" fmla="*/ 2147483647 h 92"/>
              <a:gd name="T72" fmla="*/ 2147483647 w 119"/>
              <a:gd name="T73" fmla="*/ 2147483647 h 92"/>
              <a:gd name="T74" fmla="*/ 2147483647 w 119"/>
              <a:gd name="T75" fmla="*/ 2147483647 h 92"/>
              <a:gd name="T76" fmla="*/ 2147483647 w 119"/>
              <a:gd name="T77" fmla="*/ 2147483647 h 92"/>
              <a:gd name="T78" fmla="*/ 2147483647 w 119"/>
              <a:gd name="T79" fmla="*/ 2147483647 h 92"/>
              <a:gd name="T80" fmla="*/ 2147483647 w 119"/>
              <a:gd name="T81" fmla="*/ 2147483647 h 92"/>
              <a:gd name="T82" fmla="*/ 2147483647 w 119"/>
              <a:gd name="T83" fmla="*/ 2147483647 h 92"/>
              <a:gd name="T84" fmla="*/ 2147483647 w 119"/>
              <a:gd name="T85" fmla="*/ 2147483647 h 92"/>
              <a:gd name="T86" fmla="*/ 2147483647 w 119"/>
              <a:gd name="T87" fmla="*/ 2147483647 h 92"/>
              <a:gd name="T88" fmla="*/ 2147483647 w 119"/>
              <a:gd name="T89" fmla="*/ 2147483647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9"/>
              <a:gd name="T136" fmla="*/ 0 h 92"/>
              <a:gd name="T137" fmla="*/ 119 w 119"/>
              <a:gd name="T138" fmla="*/ 92 h 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9" h="92">
                <a:moveTo>
                  <a:pt x="94" y="3"/>
                </a:moveTo>
                <a:lnTo>
                  <a:pt x="89" y="0"/>
                </a:lnTo>
                <a:lnTo>
                  <a:pt x="85" y="0"/>
                </a:lnTo>
                <a:lnTo>
                  <a:pt x="73" y="2"/>
                </a:lnTo>
                <a:lnTo>
                  <a:pt x="65" y="3"/>
                </a:lnTo>
                <a:lnTo>
                  <a:pt x="59" y="7"/>
                </a:lnTo>
                <a:lnTo>
                  <a:pt x="43" y="16"/>
                </a:lnTo>
                <a:lnTo>
                  <a:pt x="25" y="24"/>
                </a:lnTo>
                <a:lnTo>
                  <a:pt x="14" y="35"/>
                </a:lnTo>
                <a:lnTo>
                  <a:pt x="4" y="43"/>
                </a:lnTo>
                <a:lnTo>
                  <a:pt x="2" y="53"/>
                </a:lnTo>
                <a:lnTo>
                  <a:pt x="0" y="59"/>
                </a:lnTo>
                <a:lnTo>
                  <a:pt x="4" y="63"/>
                </a:lnTo>
                <a:lnTo>
                  <a:pt x="11" y="61"/>
                </a:lnTo>
                <a:lnTo>
                  <a:pt x="20" y="60"/>
                </a:lnTo>
                <a:lnTo>
                  <a:pt x="21" y="57"/>
                </a:lnTo>
                <a:lnTo>
                  <a:pt x="25" y="52"/>
                </a:lnTo>
                <a:lnTo>
                  <a:pt x="28" y="48"/>
                </a:lnTo>
                <a:lnTo>
                  <a:pt x="31" y="47"/>
                </a:lnTo>
                <a:lnTo>
                  <a:pt x="33" y="48"/>
                </a:lnTo>
                <a:lnTo>
                  <a:pt x="39" y="55"/>
                </a:lnTo>
                <a:lnTo>
                  <a:pt x="39" y="60"/>
                </a:lnTo>
                <a:lnTo>
                  <a:pt x="37" y="64"/>
                </a:lnTo>
                <a:lnTo>
                  <a:pt x="35" y="69"/>
                </a:lnTo>
                <a:lnTo>
                  <a:pt x="33" y="73"/>
                </a:lnTo>
                <a:lnTo>
                  <a:pt x="49" y="80"/>
                </a:lnTo>
                <a:lnTo>
                  <a:pt x="70" y="92"/>
                </a:lnTo>
                <a:lnTo>
                  <a:pt x="78" y="88"/>
                </a:lnTo>
                <a:lnTo>
                  <a:pt x="89" y="81"/>
                </a:lnTo>
                <a:lnTo>
                  <a:pt x="100" y="69"/>
                </a:lnTo>
                <a:lnTo>
                  <a:pt x="111" y="55"/>
                </a:lnTo>
                <a:lnTo>
                  <a:pt x="117" y="47"/>
                </a:lnTo>
                <a:lnTo>
                  <a:pt x="119" y="41"/>
                </a:lnTo>
                <a:lnTo>
                  <a:pt x="118" y="37"/>
                </a:lnTo>
                <a:lnTo>
                  <a:pt x="115" y="35"/>
                </a:lnTo>
                <a:lnTo>
                  <a:pt x="107" y="29"/>
                </a:lnTo>
                <a:lnTo>
                  <a:pt x="93" y="32"/>
                </a:lnTo>
                <a:lnTo>
                  <a:pt x="88" y="32"/>
                </a:lnTo>
                <a:lnTo>
                  <a:pt x="85" y="32"/>
                </a:lnTo>
                <a:lnTo>
                  <a:pt x="81" y="28"/>
                </a:lnTo>
                <a:lnTo>
                  <a:pt x="82" y="22"/>
                </a:lnTo>
                <a:lnTo>
                  <a:pt x="89" y="14"/>
                </a:lnTo>
                <a:lnTo>
                  <a:pt x="94" y="8"/>
                </a:lnTo>
                <a:lnTo>
                  <a:pt x="96" y="4"/>
                </a:lnTo>
                <a:lnTo>
                  <a:pt x="94" y="3"/>
                </a:lnTo>
                <a:close/>
              </a:path>
            </a:pathLst>
          </a:custGeom>
          <a:solidFill>
            <a:srgbClr val="73939F"/>
          </a:solidFill>
          <a:ln w="6350">
            <a:solidFill>
              <a:srgbClr val="003366"/>
            </a:solidFill>
            <a:round/>
            <a:headEnd/>
            <a:tailEnd/>
          </a:ln>
        </p:spPr>
        <p:txBody>
          <a:bodyPr/>
          <a:lstStyle/>
          <a:p>
            <a:endParaRPr lang="el-GR"/>
          </a:p>
        </p:txBody>
      </p:sp>
      <p:sp>
        <p:nvSpPr>
          <p:cNvPr id="25711" name="Freeform 430"/>
          <p:cNvSpPr>
            <a:spLocks/>
          </p:cNvSpPr>
          <p:nvPr/>
        </p:nvSpPr>
        <p:spPr bwMode="auto">
          <a:xfrm>
            <a:off x="1927225" y="5389563"/>
            <a:ext cx="49213" cy="41275"/>
          </a:xfrm>
          <a:custGeom>
            <a:avLst/>
            <a:gdLst>
              <a:gd name="T0" fmla="*/ 2147483647 w 74"/>
              <a:gd name="T1" fmla="*/ 2147483647 h 68"/>
              <a:gd name="T2" fmla="*/ 2147483647 w 74"/>
              <a:gd name="T3" fmla="*/ 2147483647 h 68"/>
              <a:gd name="T4" fmla="*/ 0 w 74"/>
              <a:gd name="T5" fmla="*/ 2147483647 h 68"/>
              <a:gd name="T6" fmla="*/ 0 w 74"/>
              <a:gd name="T7" fmla="*/ 2147483647 h 68"/>
              <a:gd name="T8" fmla="*/ 0 w 74"/>
              <a:gd name="T9" fmla="*/ 2147483647 h 68"/>
              <a:gd name="T10" fmla="*/ 2147483647 w 74"/>
              <a:gd name="T11" fmla="*/ 2147483647 h 68"/>
              <a:gd name="T12" fmla="*/ 2147483647 w 74"/>
              <a:gd name="T13" fmla="*/ 2147483647 h 68"/>
              <a:gd name="T14" fmla="*/ 2147483647 w 74"/>
              <a:gd name="T15" fmla="*/ 2147483647 h 68"/>
              <a:gd name="T16" fmla="*/ 2147483647 w 74"/>
              <a:gd name="T17" fmla="*/ 2147483647 h 68"/>
              <a:gd name="T18" fmla="*/ 2147483647 w 74"/>
              <a:gd name="T19" fmla="*/ 2147483647 h 68"/>
              <a:gd name="T20" fmla="*/ 2147483647 w 74"/>
              <a:gd name="T21" fmla="*/ 2147483647 h 68"/>
              <a:gd name="T22" fmla="*/ 2147483647 w 74"/>
              <a:gd name="T23" fmla="*/ 2147483647 h 68"/>
              <a:gd name="T24" fmla="*/ 2147483647 w 74"/>
              <a:gd name="T25" fmla="*/ 2147483647 h 68"/>
              <a:gd name="T26" fmla="*/ 2147483647 w 74"/>
              <a:gd name="T27" fmla="*/ 2147483647 h 68"/>
              <a:gd name="T28" fmla="*/ 2147483647 w 74"/>
              <a:gd name="T29" fmla="*/ 2147483647 h 68"/>
              <a:gd name="T30" fmla="*/ 2147483647 w 74"/>
              <a:gd name="T31" fmla="*/ 2147483647 h 68"/>
              <a:gd name="T32" fmla="*/ 2147483647 w 74"/>
              <a:gd name="T33" fmla="*/ 2147483647 h 68"/>
              <a:gd name="T34" fmla="*/ 2147483647 w 74"/>
              <a:gd name="T35" fmla="*/ 2147483647 h 68"/>
              <a:gd name="T36" fmla="*/ 2147483647 w 74"/>
              <a:gd name="T37" fmla="*/ 2147483647 h 68"/>
              <a:gd name="T38" fmla="*/ 2147483647 w 74"/>
              <a:gd name="T39" fmla="*/ 2147483647 h 68"/>
              <a:gd name="T40" fmla="*/ 2147483647 w 74"/>
              <a:gd name="T41" fmla="*/ 0 h 68"/>
              <a:gd name="T42" fmla="*/ 2147483647 w 74"/>
              <a:gd name="T43" fmla="*/ 2147483647 h 68"/>
              <a:gd name="T44" fmla="*/ 2147483647 w 74"/>
              <a:gd name="T45" fmla="*/ 2147483647 h 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
              <a:gd name="T70" fmla="*/ 0 h 68"/>
              <a:gd name="T71" fmla="*/ 74 w 74"/>
              <a:gd name="T72" fmla="*/ 68 h 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 h="68">
                <a:moveTo>
                  <a:pt x="9" y="6"/>
                </a:moveTo>
                <a:lnTo>
                  <a:pt x="2" y="11"/>
                </a:lnTo>
                <a:lnTo>
                  <a:pt x="0" y="14"/>
                </a:lnTo>
                <a:lnTo>
                  <a:pt x="0" y="18"/>
                </a:lnTo>
                <a:lnTo>
                  <a:pt x="0" y="23"/>
                </a:lnTo>
                <a:lnTo>
                  <a:pt x="4" y="29"/>
                </a:lnTo>
                <a:lnTo>
                  <a:pt x="12" y="34"/>
                </a:lnTo>
                <a:lnTo>
                  <a:pt x="22" y="43"/>
                </a:lnTo>
                <a:lnTo>
                  <a:pt x="34" y="53"/>
                </a:lnTo>
                <a:lnTo>
                  <a:pt x="49" y="66"/>
                </a:lnTo>
                <a:lnTo>
                  <a:pt x="57" y="68"/>
                </a:lnTo>
                <a:lnTo>
                  <a:pt x="59" y="68"/>
                </a:lnTo>
                <a:lnTo>
                  <a:pt x="63" y="68"/>
                </a:lnTo>
                <a:lnTo>
                  <a:pt x="69" y="64"/>
                </a:lnTo>
                <a:lnTo>
                  <a:pt x="74" y="58"/>
                </a:lnTo>
                <a:lnTo>
                  <a:pt x="74" y="45"/>
                </a:lnTo>
                <a:lnTo>
                  <a:pt x="71" y="31"/>
                </a:lnTo>
                <a:lnTo>
                  <a:pt x="63" y="19"/>
                </a:lnTo>
                <a:lnTo>
                  <a:pt x="50" y="9"/>
                </a:lnTo>
                <a:lnTo>
                  <a:pt x="35" y="2"/>
                </a:lnTo>
                <a:lnTo>
                  <a:pt x="25" y="0"/>
                </a:lnTo>
                <a:lnTo>
                  <a:pt x="16" y="1"/>
                </a:lnTo>
                <a:lnTo>
                  <a:pt x="9" y="6"/>
                </a:lnTo>
                <a:close/>
              </a:path>
            </a:pathLst>
          </a:custGeom>
          <a:solidFill>
            <a:srgbClr val="73939F"/>
          </a:solidFill>
          <a:ln w="6350">
            <a:solidFill>
              <a:srgbClr val="003366"/>
            </a:solidFill>
            <a:round/>
            <a:headEnd/>
            <a:tailEnd/>
          </a:ln>
        </p:spPr>
        <p:txBody>
          <a:bodyPr/>
          <a:lstStyle/>
          <a:p>
            <a:endParaRPr lang="el-GR"/>
          </a:p>
        </p:txBody>
      </p:sp>
      <p:grpSp>
        <p:nvGrpSpPr>
          <p:cNvPr id="25712" name="Group 431"/>
          <p:cNvGrpSpPr>
            <a:grpSpLocks/>
          </p:cNvGrpSpPr>
          <p:nvPr/>
        </p:nvGrpSpPr>
        <p:grpSpPr bwMode="auto">
          <a:xfrm>
            <a:off x="1046163" y="5060950"/>
            <a:ext cx="930275" cy="671513"/>
            <a:chOff x="200" y="2765"/>
            <a:chExt cx="480" cy="346"/>
          </a:xfrm>
        </p:grpSpPr>
        <p:sp>
          <p:nvSpPr>
            <p:cNvPr id="25815" name="Freeform 432"/>
            <p:cNvSpPr>
              <a:spLocks/>
            </p:cNvSpPr>
            <p:nvPr/>
          </p:nvSpPr>
          <p:spPr bwMode="auto">
            <a:xfrm>
              <a:off x="200" y="2846"/>
              <a:ext cx="115" cy="226"/>
            </a:xfrm>
            <a:custGeom>
              <a:avLst/>
              <a:gdLst>
                <a:gd name="T0" fmla="*/ 0 w 343"/>
                <a:gd name="T1" fmla="*/ 0 h 676"/>
                <a:gd name="T2" fmla="*/ 0 w 343"/>
                <a:gd name="T3" fmla="*/ 0 h 676"/>
                <a:gd name="T4" fmla="*/ 0 w 343"/>
                <a:gd name="T5" fmla="*/ 0 h 676"/>
                <a:gd name="T6" fmla="*/ 0 w 343"/>
                <a:gd name="T7" fmla="*/ 0 h 676"/>
                <a:gd name="T8" fmla="*/ 0 w 343"/>
                <a:gd name="T9" fmla="*/ 0 h 676"/>
                <a:gd name="T10" fmla="*/ 0 w 343"/>
                <a:gd name="T11" fmla="*/ 0 h 676"/>
                <a:gd name="T12" fmla="*/ 0 w 343"/>
                <a:gd name="T13" fmla="*/ 0 h 676"/>
                <a:gd name="T14" fmla="*/ 0 w 343"/>
                <a:gd name="T15" fmla="*/ 0 h 676"/>
                <a:gd name="T16" fmla="*/ 0 w 343"/>
                <a:gd name="T17" fmla="*/ 0 h 676"/>
                <a:gd name="T18" fmla="*/ 0 w 343"/>
                <a:gd name="T19" fmla="*/ 0 h 676"/>
                <a:gd name="T20" fmla="*/ 0 w 343"/>
                <a:gd name="T21" fmla="*/ 0 h 676"/>
                <a:gd name="T22" fmla="*/ 0 w 343"/>
                <a:gd name="T23" fmla="*/ 0 h 676"/>
                <a:gd name="T24" fmla="*/ 0 w 343"/>
                <a:gd name="T25" fmla="*/ 0 h 676"/>
                <a:gd name="T26" fmla="*/ 0 w 343"/>
                <a:gd name="T27" fmla="*/ 0 h 676"/>
                <a:gd name="T28" fmla="*/ 0 w 343"/>
                <a:gd name="T29" fmla="*/ 0 h 676"/>
                <a:gd name="T30" fmla="*/ 0 w 343"/>
                <a:gd name="T31" fmla="*/ 0 h 676"/>
                <a:gd name="T32" fmla="*/ 0 w 343"/>
                <a:gd name="T33" fmla="*/ 0 h 676"/>
                <a:gd name="T34" fmla="*/ 0 w 343"/>
                <a:gd name="T35" fmla="*/ 0 h 676"/>
                <a:gd name="T36" fmla="*/ 0 w 343"/>
                <a:gd name="T37" fmla="*/ 0 h 676"/>
                <a:gd name="T38" fmla="*/ 0 w 343"/>
                <a:gd name="T39" fmla="*/ 0 h 676"/>
                <a:gd name="T40" fmla="*/ 0 w 343"/>
                <a:gd name="T41" fmla="*/ 0 h 676"/>
                <a:gd name="T42" fmla="*/ 0 w 343"/>
                <a:gd name="T43" fmla="*/ 0 h 676"/>
                <a:gd name="T44" fmla="*/ 0 w 343"/>
                <a:gd name="T45" fmla="*/ 0 h 676"/>
                <a:gd name="T46" fmla="*/ 0 w 343"/>
                <a:gd name="T47" fmla="*/ 0 h 676"/>
                <a:gd name="T48" fmla="*/ 0 w 343"/>
                <a:gd name="T49" fmla="*/ 0 h 676"/>
                <a:gd name="T50" fmla="*/ 0 w 343"/>
                <a:gd name="T51" fmla="*/ 0 h 676"/>
                <a:gd name="T52" fmla="*/ 0 w 343"/>
                <a:gd name="T53" fmla="*/ 0 h 676"/>
                <a:gd name="T54" fmla="*/ 0 w 343"/>
                <a:gd name="T55" fmla="*/ 0 h 676"/>
                <a:gd name="T56" fmla="*/ 0 w 343"/>
                <a:gd name="T57" fmla="*/ 0 h 676"/>
                <a:gd name="T58" fmla="*/ 0 w 343"/>
                <a:gd name="T59" fmla="*/ 0 h 676"/>
                <a:gd name="T60" fmla="*/ 0 w 343"/>
                <a:gd name="T61" fmla="*/ 0 h 676"/>
                <a:gd name="T62" fmla="*/ 0 w 343"/>
                <a:gd name="T63" fmla="*/ 0 h 676"/>
                <a:gd name="T64" fmla="*/ 0 w 343"/>
                <a:gd name="T65" fmla="*/ 0 h 676"/>
                <a:gd name="T66" fmla="*/ 0 w 343"/>
                <a:gd name="T67" fmla="*/ 0 h 676"/>
                <a:gd name="T68" fmla="*/ 0 w 343"/>
                <a:gd name="T69" fmla="*/ 0 h 676"/>
                <a:gd name="T70" fmla="*/ 0 w 343"/>
                <a:gd name="T71" fmla="*/ 0 h 676"/>
                <a:gd name="T72" fmla="*/ 0 w 343"/>
                <a:gd name="T73" fmla="*/ 0 h 676"/>
                <a:gd name="T74" fmla="*/ 0 w 343"/>
                <a:gd name="T75" fmla="*/ 0 h 676"/>
                <a:gd name="T76" fmla="*/ 0 w 343"/>
                <a:gd name="T77" fmla="*/ 0 h 676"/>
                <a:gd name="T78" fmla="*/ 0 w 343"/>
                <a:gd name="T79" fmla="*/ 0 h 676"/>
                <a:gd name="T80" fmla="*/ 0 w 343"/>
                <a:gd name="T81" fmla="*/ 0 h 676"/>
                <a:gd name="T82" fmla="*/ 0 w 343"/>
                <a:gd name="T83" fmla="*/ 0 h 676"/>
                <a:gd name="T84" fmla="*/ 0 w 343"/>
                <a:gd name="T85" fmla="*/ 0 h 676"/>
                <a:gd name="T86" fmla="*/ 0 w 343"/>
                <a:gd name="T87" fmla="*/ 0 h 676"/>
                <a:gd name="T88" fmla="*/ 0 w 343"/>
                <a:gd name="T89" fmla="*/ 0 h 676"/>
                <a:gd name="T90" fmla="*/ 0 w 343"/>
                <a:gd name="T91" fmla="*/ 0 h 676"/>
                <a:gd name="T92" fmla="*/ 0 w 343"/>
                <a:gd name="T93" fmla="*/ 0 h 676"/>
                <a:gd name="T94" fmla="*/ 0 w 343"/>
                <a:gd name="T95" fmla="*/ 0 h 676"/>
                <a:gd name="T96" fmla="*/ 0 w 343"/>
                <a:gd name="T97" fmla="*/ 0 h 676"/>
                <a:gd name="T98" fmla="*/ 0 w 343"/>
                <a:gd name="T99" fmla="*/ 0 h 676"/>
                <a:gd name="T100" fmla="*/ 0 w 343"/>
                <a:gd name="T101" fmla="*/ 0 h 676"/>
                <a:gd name="T102" fmla="*/ 0 w 343"/>
                <a:gd name="T103" fmla="*/ 0 h 676"/>
                <a:gd name="T104" fmla="*/ 0 w 343"/>
                <a:gd name="T105" fmla="*/ 0 h 676"/>
                <a:gd name="T106" fmla="*/ 0 w 343"/>
                <a:gd name="T107" fmla="*/ 0 h 676"/>
                <a:gd name="T108" fmla="*/ 0 w 343"/>
                <a:gd name="T109" fmla="*/ 0 h 676"/>
                <a:gd name="T110" fmla="*/ 0 w 343"/>
                <a:gd name="T111" fmla="*/ 0 h 676"/>
                <a:gd name="T112" fmla="*/ 0 w 343"/>
                <a:gd name="T113" fmla="*/ 0 h 676"/>
                <a:gd name="T114" fmla="*/ 0 w 343"/>
                <a:gd name="T115" fmla="*/ 0 h 676"/>
                <a:gd name="T116" fmla="*/ 0 w 343"/>
                <a:gd name="T117" fmla="*/ 0 h 676"/>
                <a:gd name="T118" fmla="*/ 0 w 343"/>
                <a:gd name="T119" fmla="*/ 0 h 676"/>
                <a:gd name="T120" fmla="*/ 0 w 343"/>
                <a:gd name="T121" fmla="*/ 0 h 676"/>
                <a:gd name="T122" fmla="*/ 0 w 343"/>
                <a:gd name="T123" fmla="*/ 0 h 676"/>
                <a:gd name="T124" fmla="*/ 0 w 343"/>
                <a:gd name="T125" fmla="*/ 0 h 6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3"/>
                <a:gd name="T190" fmla="*/ 0 h 676"/>
                <a:gd name="T191" fmla="*/ 343 w 343"/>
                <a:gd name="T192" fmla="*/ 676 h 6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3" h="676">
                  <a:moveTo>
                    <a:pt x="317" y="95"/>
                  </a:moveTo>
                  <a:lnTo>
                    <a:pt x="321" y="95"/>
                  </a:lnTo>
                  <a:lnTo>
                    <a:pt x="327" y="95"/>
                  </a:lnTo>
                  <a:lnTo>
                    <a:pt x="329" y="92"/>
                  </a:lnTo>
                  <a:lnTo>
                    <a:pt x="329" y="91"/>
                  </a:lnTo>
                  <a:lnTo>
                    <a:pt x="331" y="91"/>
                  </a:lnTo>
                  <a:lnTo>
                    <a:pt x="333" y="91"/>
                  </a:lnTo>
                  <a:lnTo>
                    <a:pt x="339" y="82"/>
                  </a:lnTo>
                  <a:lnTo>
                    <a:pt x="339" y="78"/>
                  </a:lnTo>
                  <a:lnTo>
                    <a:pt x="340" y="75"/>
                  </a:lnTo>
                  <a:lnTo>
                    <a:pt x="343" y="68"/>
                  </a:lnTo>
                  <a:lnTo>
                    <a:pt x="331" y="63"/>
                  </a:lnTo>
                  <a:lnTo>
                    <a:pt x="321" y="60"/>
                  </a:lnTo>
                  <a:lnTo>
                    <a:pt x="313" y="58"/>
                  </a:lnTo>
                  <a:lnTo>
                    <a:pt x="308" y="59"/>
                  </a:lnTo>
                  <a:lnTo>
                    <a:pt x="299" y="59"/>
                  </a:lnTo>
                  <a:lnTo>
                    <a:pt x="292" y="56"/>
                  </a:lnTo>
                  <a:lnTo>
                    <a:pt x="288" y="51"/>
                  </a:lnTo>
                  <a:lnTo>
                    <a:pt x="288" y="49"/>
                  </a:lnTo>
                  <a:lnTo>
                    <a:pt x="292" y="47"/>
                  </a:lnTo>
                  <a:lnTo>
                    <a:pt x="296" y="42"/>
                  </a:lnTo>
                  <a:lnTo>
                    <a:pt x="299" y="39"/>
                  </a:lnTo>
                  <a:lnTo>
                    <a:pt x="299" y="31"/>
                  </a:lnTo>
                  <a:lnTo>
                    <a:pt x="291" y="23"/>
                  </a:lnTo>
                  <a:lnTo>
                    <a:pt x="287" y="21"/>
                  </a:lnTo>
                  <a:lnTo>
                    <a:pt x="284" y="19"/>
                  </a:lnTo>
                  <a:lnTo>
                    <a:pt x="276" y="17"/>
                  </a:lnTo>
                  <a:lnTo>
                    <a:pt x="258" y="15"/>
                  </a:lnTo>
                  <a:lnTo>
                    <a:pt x="249" y="19"/>
                  </a:lnTo>
                  <a:lnTo>
                    <a:pt x="241" y="26"/>
                  </a:lnTo>
                  <a:lnTo>
                    <a:pt x="238" y="26"/>
                  </a:lnTo>
                  <a:lnTo>
                    <a:pt x="237" y="26"/>
                  </a:lnTo>
                  <a:lnTo>
                    <a:pt x="237" y="27"/>
                  </a:lnTo>
                  <a:lnTo>
                    <a:pt x="234" y="30"/>
                  </a:lnTo>
                  <a:lnTo>
                    <a:pt x="231" y="30"/>
                  </a:lnTo>
                  <a:lnTo>
                    <a:pt x="230" y="30"/>
                  </a:lnTo>
                  <a:lnTo>
                    <a:pt x="230" y="31"/>
                  </a:lnTo>
                  <a:lnTo>
                    <a:pt x="227" y="34"/>
                  </a:lnTo>
                  <a:lnTo>
                    <a:pt x="218" y="37"/>
                  </a:lnTo>
                  <a:lnTo>
                    <a:pt x="210" y="38"/>
                  </a:lnTo>
                  <a:lnTo>
                    <a:pt x="184" y="34"/>
                  </a:lnTo>
                  <a:lnTo>
                    <a:pt x="159" y="34"/>
                  </a:lnTo>
                  <a:lnTo>
                    <a:pt x="151" y="33"/>
                  </a:lnTo>
                  <a:lnTo>
                    <a:pt x="144" y="30"/>
                  </a:lnTo>
                  <a:lnTo>
                    <a:pt x="139" y="25"/>
                  </a:lnTo>
                  <a:lnTo>
                    <a:pt x="136" y="19"/>
                  </a:lnTo>
                  <a:lnTo>
                    <a:pt x="130" y="5"/>
                  </a:lnTo>
                  <a:lnTo>
                    <a:pt x="128" y="1"/>
                  </a:lnTo>
                  <a:lnTo>
                    <a:pt x="124" y="0"/>
                  </a:lnTo>
                  <a:lnTo>
                    <a:pt x="116" y="4"/>
                  </a:lnTo>
                  <a:lnTo>
                    <a:pt x="104" y="8"/>
                  </a:lnTo>
                  <a:lnTo>
                    <a:pt x="90" y="17"/>
                  </a:lnTo>
                  <a:lnTo>
                    <a:pt x="81" y="19"/>
                  </a:lnTo>
                  <a:lnTo>
                    <a:pt x="73" y="21"/>
                  </a:lnTo>
                  <a:lnTo>
                    <a:pt x="66" y="21"/>
                  </a:lnTo>
                  <a:lnTo>
                    <a:pt x="61" y="19"/>
                  </a:lnTo>
                  <a:lnTo>
                    <a:pt x="62" y="38"/>
                  </a:lnTo>
                  <a:lnTo>
                    <a:pt x="58" y="47"/>
                  </a:lnTo>
                  <a:lnTo>
                    <a:pt x="57" y="51"/>
                  </a:lnTo>
                  <a:lnTo>
                    <a:pt x="58" y="56"/>
                  </a:lnTo>
                  <a:lnTo>
                    <a:pt x="61" y="60"/>
                  </a:lnTo>
                  <a:lnTo>
                    <a:pt x="66" y="66"/>
                  </a:lnTo>
                  <a:lnTo>
                    <a:pt x="70" y="119"/>
                  </a:lnTo>
                  <a:lnTo>
                    <a:pt x="61" y="133"/>
                  </a:lnTo>
                  <a:lnTo>
                    <a:pt x="61" y="142"/>
                  </a:lnTo>
                  <a:lnTo>
                    <a:pt x="63" y="152"/>
                  </a:lnTo>
                  <a:lnTo>
                    <a:pt x="66" y="157"/>
                  </a:lnTo>
                  <a:lnTo>
                    <a:pt x="71" y="161"/>
                  </a:lnTo>
                  <a:lnTo>
                    <a:pt x="67" y="194"/>
                  </a:lnTo>
                  <a:lnTo>
                    <a:pt x="63" y="201"/>
                  </a:lnTo>
                  <a:lnTo>
                    <a:pt x="62" y="209"/>
                  </a:lnTo>
                  <a:lnTo>
                    <a:pt x="61" y="214"/>
                  </a:lnTo>
                  <a:lnTo>
                    <a:pt x="62" y="221"/>
                  </a:lnTo>
                  <a:lnTo>
                    <a:pt x="62" y="225"/>
                  </a:lnTo>
                  <a:lnTo>
                    <a:pt x="65" y="228"/>
                  </a:lnTo>
                  <a:lnTo>
                    <a:pt x="71" y="235"/>
                  </a:lnTo>
                  <a:lnTo>
                    <a:pt x="74" y="236"/>
                  </a:lnTo>
                  <a:lnTo>
                    <a:pt x="75" y="242"/>
                  </a:lnTo>
                  <a:lnTo>
                    <a:pt x="75" y="247"/>
                  </a:lnTo>
                  <a:lnTo>
                    <a:pt x="75" y="255"/>
                  </a:lnTo>
                  <a:lnTo>
                    <a:pt x="73" y="263"/>
                  </a:lnTo>
                  <a:lnTo>
                    <a:pt x="69" y="275"/>
                  </a:lnTo>
                  <a:lnTo>
                    <a:pt x="63" y="287"/>
                  </a:lnTo>
                  <a:lnTo>
                    <a:pt x="58" y="301"/>
                  </a:lnTo>
                  <a:lnTo>
                    <a:pt x="46" y="322"/>
                  </a:lnTo>
                  <a:lnTo>
                    <a:pt x="40" y="341"/>
                  </a:lnTo>
                  <a:lnTo>
                    <a:pt x="36" y="354"/>
                  </a:lnTo>
                  <a:lnTo>
                    <a:pt x="34" y="365"/>
                  </a:lnTo>
                  <a:lnTo>
                    <a:pt x="33" y="365"/>
                  </a:lnTo>
                  <a:lnTo>
                    <a:pt x="33" y="366"/>
                  </a:lnTo>
                  <a:lnTo>
                    <a:pt x="33" y="369"/>
                  </a:lnTo>
                  <a:lnTo>
                    <a:pt x="33" y="374"/>
                  </a:lnTo>
                  <a:lnTo>
                    <a:pt x="33" y="383"/>
                  </a:lnTo>
                  <a:lnTo>
                    <a:pt x="30" y="401"/>
                  </a:lnTo>
                  <a:lnTo>
                    <a:pt x="25" y="412"/>
                  </a:lnTo>
                  <a:lnTo>
                    <a:pt x="22" y="414"/>
                  </a:lnTo>
                  <a:lnTo>
                    <a:pt x="21" y="416"/>
                  </a:lnTo>
                  <a:lnTo>
                    <a:pt x="18" y="422"/>
                  </a:lnTo>
                  <a:lnTo>
                    <a:pt x="8" y="430"/>
                  </a:lnTo>
                  <a:lnTo>
                    <a:pt x="3" y="438"/>
                  </a:lnTo>
                  <a:lnTo>
                    <a:pt x="0" y="440"/>
                  </a:lnTo>
                  <a:lnTo>
                    <a:pt x="0" y="444"/>
                  </a:lnTo>
                  <a:lnTo>
                    <a:pt x="3" y="452"/>
                  </a:lnTo>
                  <a:lnTo>
                    <a:pt x="5" y="457"/>
                  </a:lnTo>
                  <a:lnTo>
                    <a:pt x="9" y="463"/>
                  </a:lnTo>
                  <a:lnTo>
                    <a:pt x="17" y="468"/>
                  </a:lnTo>
                  <a:lnTo>
                    <a:pt x="20" y="468"/>
                  </a:lnTo>
                  <a:lnTo>
                    <a:pt x="22" y="467"/>
                  </a:lnTo>
                  <a:lnTo>
                    <a:pt x="25" y="464"/>
                  </a:lnTo>
                  <a:lnTo>
                    <a:pt x="26" y="461"/>
                  </a:lnTo>
                  <a:lnTo>
                    <a:pt x="29" y="460"/>
                  </a:lnTo>
                  <a:lnTo>
                    <a:pt x="48" y="444"/>
                  </a:lnTo>
                  <a:lnTo>
                    <a:pt x="29" y="493"/>
                  </a:lnTo>
                  <a:lnTo>
                    <a:pt x="25" y="501"/>
                  </a:lnTo>
                  <a:lnTo>
                    <a:pt x="25" y="504"/>
                  </a:lnTo>
                  <a:lnTo>
                    <a:pt x="28" y="508"/>
                  </a:lnTo>
                  <a:lnTo>
                    <a:pt x="29" y="509"/>
                  </a:lnTo>
                  <a:lnTo>
                    <a:pt x="33" y="510"/>
                  </a:lnTo>
                  <a:lnTo>
                    <a:pt x="38" y="510"/>
                  </a:lnTo>
                  <a:lnTo>
                    <a:pt x="46" y="512"/>
                  </a:lnTo>
                  <a:lnTo>
                    <a:pt x="62" y="510"/>
                  </a:lnTo>
                  <a:lnTo>
                    <a:pt x="74" y="510"/>
                  </a:lnTo>
                  <a:lnTo>
                    <a:pt x="82" y="512"/>
                  </a:lnTo>
                  <a:lnTo>
                    <a:pt x="86" y="516"/>
                  </a:lnTo>
                  <a:lnTo>
                    <a:pt x="86" y="521"/>
                  </a:lnTo>
                  <a:lnTo>
                    <a:pt x="86" y="524"/>
                  </a:lnTo>
                  <a:lnTo>
                    <a:pt x="86" y="525"/>
                  </a:lnTo>
                  <a:lnTo>
                    <a:pt x="87" y="528"/>
                  </a:lnTo>
                  <a:lnTo>
                    <a:pt x="86" y="533"/>
                  </a:lnTo>
                  <a:lnTo>
                    <a:pt x="85" y="538"/>
                  </a:lnTo>
                  <a:lnTo>
                    <a:pt x="81" y="541"/>
                  </a:lnTo>
                  <a:lnTo>
                    <a:pt x="78" y="545"/>
                  </a:lnTo>
                  <a:lnTo>
                    <a:pt x="73" y="546"/>
                  </a:lnTo>
                  <a:lnTo>
                    <a:pt x="67" y="549"/>
                  </a:lnTo>
                  <a:lnTo>
                    <a:pt x="58" y="549"/>
                  </a:lnTo>
                  <a:lnTo>
                    <a:pt x="53" y="553"/>
                  </a:lnTo>
                  <a:lnTo>
                    <a:pt x="49" y="558"/>
                  </a:lnTo>
                  <a:lnTo>
                    <a:pt x="49" y="567"/>
                  </a:lnTo>
                  <a:lnTo>
                    <a:pt x="49" y="573"/>
                  </a:lnTo>
                  <a:lnTo>
                    <a:pt x="49" y="582"/>
                  </a:lnTo>
                  <a:lnTo>
                    <a:pt x="50" y="594"/>
                  </a:lnTo>
                  <a:lnTo>
                    <a:pt x="53" y="610"/>
                  </a:lnTo>
                  <a:lnTo>
                    <a:pt x="52" y="623"/>
                  </a:lnTo>
                  <a:lnTo>
                    <a:pt x="52" y="635"/>
                  </a:lnTo>
                  <a:lnTo>
                    <a:pt x="52" y="641"/>
                  </a:lnTo>
                  <a:lnTo>
                    <a:pt x="53" y="645"/>
                  </a:lnTo>
                  <a:lnTo>
                    <a:pt x="62" y="655"/>
                  </a:lnTo>
                  <a:lnTo>
                    <a:pt x="71" y="669"/>
                  </a:lnTo>
                  <a:lnTo>
                    <a:pt x="73" y="669"/>
                  </a:lnTo>
                  <a:lnTo>
                    <a:pt x="75" y="670"/>
                  </a:lnTo>
                  <a:lnTo>
                    <a:pt x="81" y="670"/>
                  </a:lnTo>
                  <a:lnTo>
                    <a:pt x="83" y="669"/>
                  </a:lnTo>
                  <a:lnTo>
                    <a:pt x="89" y="665"/>
                  </a:lnTo>
                  <a:lnTo>
                    <a:pt x="108" y="669"/>
                  </a:lnTo>
                  <a:lnTo>
                    <a:pt x="128" y="676"/>
                  </a:lnTo>
                  <a:lnTo>
                    <a:pt x="134" y="674"/>
                  </a:lnTo>
                  <a:lnTo>
                    <a:pt x="140" y="674"/>
                  </a:lnTo>
                  <a:lnTo>
                    <a:pt x="151" y="674"/>
                  </a:lnTo>
                  <a:lnTo>
                    <a:pt x="151" y="673"/>
                  </a:lnTo>
                  <a:lnTo>
                    <a:pt x="152" y="673"/>
                  </a:lnTo>
                  <a:lnTo>
                    <a:pt x="155" y="673"/>
                  </a:lnTo>
                  <a:lnTo>
                    <a:pt x="160" y="673"/>
                  </a:lnTo>
                  <a:lnTo>
                    <a:pt x="169" y="673"/>
                  </a:lnTo>
                  <a:lnTo>
                    <a:pt x="176" y="670"/>
                  </a:lnTo>
                  <a:lnTo>
                    <a:pt x="181" y="669"/>
                  </a:lnTo>
                  <a:lnTo>
                    <a:pt x="185" y="666"/>
                  </a:lnTo>
                  <a:lnTo>
                    <a:pt x="185" y="665"/>
                  </a:lnTo>
                  <a:lnTo>
                    <a:pt x="186" y="665"/>
                  </a:lnTo>
                  <a:lnTo>
                    <a:pt x="189" y="665"/>
                  </a:lnTo>
                  <a:lnTo>
                    <a:pt x="196" y="653"/>
                  </a:lnTo>
                  <a:lnTo>
                    <a:pt x="202" y="647"/>
                  </a:lnTo>
                  <a:lnTo>
                    <a:pt x="208" y="640"/>
                  </a:lnTo>
                  <a:lnTo>
                    <a:pt x="212" y="639"/>
                  </a:lnTo>
                  <a:lnTo>
                    <a:pt x="222" y="633"/>
                  </a:lnTo>
                  <a:lnTo>
                    <a:pt x="216" y="611"/>
                  </a:lnTo>
                  <a:lnTo>
                    <a:pt x="220" y="594"/>
                  </a:lnTo>
                  <a:lnTo>
                    <a:pt x="226" y="582"/>
                  </a:lnTo>
                  <a:lnTo>
                    <a:pt x="229" y="575"/>
                  </a:lnTo>
                  <a:lnTo>
                    <a:pt x="230" y="565"/>
                  </a:lnTo>
                  <a:lnTo>
                    <a:pt x="234" y="557"/>
                  </a:lnTo>
                  <a:lnTo>
                    <a:pt x="241" y="550"/>
                  </a:lnTo>
                  <a:lnTo>
                    <a:pt x="250" y="545"/>
                  </a:lnTo>
                  <a:lnTo>
                    <a:pt x="251" y="542"/>
                  </a:lnTo>
                  <a:lnTo>
                    <a:pt x="254" y="541"/>
                  </a:lnTo>
                  <a:lnTo>
                    <a:pt x="255" y="538"/>
                  </a:lnTo>
                  <a:lnTo>
                    <a:pt x="258" y="537"/>
                  </a:lnTo>
                  <a:lnTo>
                    <a:pt x="258" y="533"/>
                  </a:lnTo>
                  <a:lnTo>
                    <a:pt x="259" y="530"/>
                  </a:lnTo>
                  <a:lnTo>
                    <a:pt x="259" y="524"/>
                  </a:lnTo>
                  <a:lnTo>
                    <a:pt x="249" y="510"/>
                  </a:lnTo>
                  <a:lnTo>
                    <a:pt x="243" y="506"/>
                  </a:lnTo>
                  <a:lnTo>
                    <a:pt x="239" y="505"/>
                  </a:lnTo>
                  <a:lnTo>
                    <a:pt x="237" y="504"/>
                  </a:lnTo>
                  <a:lnTo>
                    <a:pt x="237" y="501"/>
                  </a:lnTo>
                  <a:lnTo>
                    <a:pt x="235" y="498"/>
                  </a:lnTo>
                  <a:lnTo>
                    <a:pt x="235" y="497"/>
                  </a:lnTo>
                  <a:lnTo>
                    <a:pt x="235" y="493"/>
                  </a:lnTo>
                  <a:lnTo>
                    <a:pt x="233" y="480"/>
                  </a:lnTo>
                  <a:lnTo>
                    <a:pt x="231" y="475"/>
                  </a:lnTo>
                  <a:lnTo>
                    <a:pt x="231" y="471"/>
                  </a:lnTo>
                  <a:lnTo>
                    <a:pt x="231" y="461"/>
                  </a:lnTo>
                  <a:lnTo>
                    <a:pt x="253" y="435"/>
                  </a:lnTo>
                  <a:lnTo>
                    <a:pt x="250" y="415"/>
                  </a:lnTo>
                  <a:lnTo>
                    <a:pt x="253" y="401"/>
                  </a:lnTo>
                  <a:lnTo>
                    <a:pt x="254" y="389"/>
                  </a:lnTo>
                  <a:lnTo>
                    <a:pt x="251" y="379"/>
                  </a:lnTo>
                  <a:lnTo>
                    <a:pt x="245" y="371"/>
                  </a:lnTo>
                  <a:lnTo>
                    <a:pt x="234" y="366"/>
                  </a:lnTo>
                  <a:lnTo>
                    <a:pt x="217" y="342"/>
                  </a:lnTo>
                  <a:lnTo>
                    <a:pt x="229" y="337"/>
                  </a:lnTo>
                  <a:lnTo>
                    <a:pt x="234" y="333"/>
                  </a:lnTo>
                  <a:lnTo>
                    <a:pt x="241" y="330"/>
                  </a:lnTo>
                  <a:lnTo>
                    <a:pt x="245" y="325"/>
                  </a:lnTo>
                  <a:lnTo>
                    <a:pt x="246" y="322"/>
                  </a:lnTo>
                  <a:lnTo>
                    <a:pt x="249" y="321"/>
                  </a:lnTo>
                  <a:lnTo>
                    <a:pt x="255" y="311"/>
                  </a:lnTo>
                  <a:lnTo>
                    <a:pt x="255" y="304"/>
                  </a:lnTo>
                  <a:lnTo>
                    <a:pt x="255" y="297"/>
                  </a:lnTo>
                  <a:lnTo>
                    <a:pt x="253" y="285"/>
                  </a:lnTo>
                  <a:lnTo>
                    <a:pt x="250" y="273"/>
                  </a:lnTo>
                  <a:lnTo>
                    <a:pt x="247" y="262"/>
                  </a:lnTo>
                  <a:lnTo>
                    <a:pt x="249" y="254"/>
                  </a:lnTo>
                  <a:lnTo>
                    <a:pt x="250" y="250"/>
                  </a:lnTo>
                  <a:lnTo>
                    <a:pt x="255" y="248"/>
                  </a:lnTo>
                  <a:lnTo>
                    <a:pt x="259" y="246"/>
                  </a:lnTo>
                  <a:lnTo>
                    <a:pt x="263" y="243"/>
                  </a:lnTo>
                  <a:lnTo>
                    <a:pt x="266" y="238"/>
                  </a:lnTo>
                  <a:lnTo>
                    <a:pt x="267" y="235"/>
                  </a:lnTo>
                  <a:lnTo>
                    <a:pt x="270" y="234"/>
                  </a:lnTo>
                  <a:lnTo>
                    <a:pt x="270" y="227"/>
                  </a:lnTo>
                  <a:lnTo>
                    <a:pt x="270" y="223"/>
                  </a:lnTo>
                  <a:lnTo>
                    <a:pt x="271" y="221"/>
                  </a:lnTo>
                  <a:lnTo>
                    <a:pt x="271" y="211"/>
                  </a:lnTo>
                  <a:lnTo>
                    <a:pt x="271" y="202"/>
                  </a:lnTo>
                  <a:lnTo>
                    <a:pt x="271" y="198"/>
                  </a:lnTo>
                  <a:lnTo>
                    <a:pt x="272" y="195"/>
                  </a:lnTo>
                  <a:lnTo>
                    <a:pt x="272" y="191"/>
                  </a:lnTo>
                  <a:lnTo>
                    <a:pt x="272" y="189"/>
                  </a:lnTo>
                  <a:lnTo>
                    <a:pt x="270" y="182"/>
                  </a:lnTo>
                  <a:lnTo>
                    <a:pt x="268" y="177"/>
                  </a:lnTo>
                  <a:lnTo>
                    <a:pt x="266" y="170"/>
                  </a:lnTo>
                  <a:lnTo>
                    <a:pt x="263" y="165"/>
                  </a:lnTo>
                  <a:lnTo>
                    <a:pt x="259" y="152"/>
                  </a:lnTo>
                  <a:lnTo>
                    <a:pt x="262" y="141"/>
                  </a:lnTo>
                  <a:lnTo>
                    <a:pt x="271" y="132"/>
                  </a:lnTo>
                  <a:lnTo>
                    <a:pt x="287" y="124"/>
                  </a:lnTo>
                  <a:lnTo>
                    <a:pt x="288" y="121"/>
                  </a:lnTo>
                  <a:lnTo>
                    <a:pt x="291" y="120"/>
                  </a:lnTo>
                  <a:lnTo>
                    <a:pt x="296" y="117"/>
                  </a:lnTo>
                  <a:lnTo>
                    <a:pt x="298" y="115"/>
                  </a:lnTo>
                  <a:lnTo>
                    <a:pt x="300" y="113"/>
                  </a:lnTo>
                  <a:lnTo>
                    <a:pt x="305" y="111"/>
                  </a:lnTo>
                  <a:lnTo>
                    <a:pt x="312" y="103"/>
                  </a:lnTo>
                  <a:lnTo>
                    <a:pt x="317" y="95"/>
                  </a:lnTo>
                  <a:close/>
                </a:path>
              </a:pathLst>
            </a:custGeom>
            <a:solidFill>
              <a:srgbClr val="3399FF"/>
            </a:solidFill>
            <a:ln w="6350">
              <a:solidFill>
                <a:srgbClr val="003366"/>
              </a:solidFill>
              <a:round/>
              <a:headEnd/>
              <a:tailEnd/>
            </a:ln>
          </p:spPr>
          <p:txBody>
            <a:bodyPr/>
            <a:lstStyle/>
            <a:p>
              <a:endParaRPr lang="el-GR"/>
            </a:p>
          </p:txBody>
        </p:sp>
        <p:sp>
          <p:nvSpPr>
            <p:cNvPr id="25816" name="Freeform 433"/>
            <p:cNvSpPr>
              <a:spLocks/>
            </p:cNvSpPr>
            <p:nvPr/>
          </p:nvSpPr>
          <p:spPr bwMode="auto">
            <a:xfrm>
              <a:off x="207" y="2765"/>
              <a:ext cx="435" cy="346"/>
            </a:xfrm>
            <a:custGeom>
              <a:avLst/>
              <a:gdLst>
                <a:gd name="T0" fmla="*/ 0 w 1305"/>
                <a:gd name="T1" fmla="*/ 0 h 1039"/>
                <a:gd name="T2" fmla="*/ 0 w 1305"/>
                <a:gd name="T3" fmla="*/ 0 h 1039"/>
                <a:gd name="T4" fmla="*/ 0 w 1305"/>
                <a:gd name="T5" fmla="*/ 0 h 1039"/>
                <a:gd name="T6" fmla="*/ 0 w 1305"/>
                <a:gd name="T7" fmla="*/ 0 h 1039"/>
                <a:gd name="T8" fmla="*/ 0 w 1305"/>
                <a:gd name="T9" fmla="*/ 0 h 1039"/>
                <a:gd name="T10" fmla="*/ 0 w 1305"/>
                <a:gd name="T11" fmla="*/ 0 h 1039"/>
                <a:gd name="T12" fmla="*/ 0 w 1305"/>
                <a:gd name="T13" fmla="*/ 0 h 1039"/>
                <a:gd name="T14" fmla="*/ 0 w 1305"/>
                <a:gd name="T15" fmla="*/ 0 h 1039"/>
                <a:gd name="T16" fmla="*/ 0 w 1305"/>
                <a:gd name="T17" fmla="*/ 0 h 1039"/>
                <a:gd name="T18" fmla="*/ 0 w 1305"/>
                <a:gd name="T19" fmla="*/ 0 h 1039"/>
                <a:gd name="T20" fmla="*/ 0 w 1305"/>
                <a:gd name="T21" fmla="*/ 0 h 1039"/>
                <a:gd name="T22" fmla="*/ 0 w 1305"/>
                <a:gd name="T23" fmla="*/ 0 h 1039"/>
                <a:gd name="T24" fmla="*/ 0 w 1305"/>
                <a:gd name="T25" fmla="*/ 0 h 1039"/>
                <a:gd name="T26" fmla="*/ 0 w 1305"/>
                <a:gd name="T27" fmla="*/ 0 h 1039"/>
                <a:gd name="T28" fmla="*/ 0 w 1305"/>
                <a:gd name="T29" fmla="*/ 0 h 1039"/>
                <a:gd name="T30" fmla="*/ 0 w 1305"/>
                <a:gd name="T31" fmla="*/ 0 h 1039"/>
                <a:gd name="T32" fmla="*/ 0 w 1305"/>
                <a:gd name="T33" fmla="*/ 0 h 1039"/>
                <a:gd name="T34" fmla="*/ 0 w 1305"/>
                <a:gd name="T35" fmla="*/ 0 h 1039"/>
                <a:gd name="T36" fmla="*/ 0 w 1305"/>
                <a:gd name="T37" fmla="*/ 0 h 1039"/>
                <a:gd name="T38" fmla="*/ 0 w 1305"/>
                <a:gd name="T39" fmla="*/ 0 h 1039"/>
                <a:gd name="T40" fmla="*/ 0 w 1305"/>
                <a:gd name="T41" fmla="*/ 0 h 1039"/>
                <a:gd name="T42" fmla="*/ 0 w 1305"/>
                <a:gd name="T43" fmla="*/ 0 h 1039"/>
                <a:gd name="T44" fmla="*/ 0 w 1305"/>
                <a:gd name="T45" fmla="*/ 0 h 1039"/>
                <a:gd name="T46" fmla="*/ 0 w 1305"/>
                <a:gd name="T47" fmla="*/ 0 h 1039"/>
                <a:gd name="T48" fmla="*/ 0 w 1305"/>
                <a:gd name="T49" fmla="*/ 0 h 1039"/>
                <a:gd name="T50" fmla="*/ 0 w 1305"/>
                <a:gd name="T51" fmla="*/ 0 h 1039"/>
                <a:gd name="T52" fmla="*/ 0 w 1305"/>
                <a:gd name="T53" fmla="*/ 0 h 1039"/>
                <a:gd name="T54" fmla="*/ 0 w 1305"/>
                <a:gd name="T55" fmla="*/ 0 h 1039"/>
                <a:gd name="T56" fmla="*/ 0 w 1305"/>
                <a:gd name="T57" fmla="*/ 0 h 1039"/>
                <a:gd name="T58" fmla="*/ 0 w 1305"/>
                <a:gd name="T59" fmla="*/ 0 h 1039"/>
                <a:gd name="T60" fmla="*/ 0 w 1305"/>
                <a:gd name="T61" fmla="*/ 0 h 1039"/>
                <a:gd name="T62" fmla="*/ 0 w 1305"/>
                <a:gd name="T63" fmla="*/ 0 h 1039"/>
                <a:gd name="T64" fmla="*/ 0 w 1305"/>
                <a:gd name="T65" fmla="*/ 0 h 1039"/>
                <a:gd name="T66" fmla="*/ 0 w 1305"/>
                <a:gd name="T67" fmla="*/ 0 h 1039"/>
                <a:gd name="T68" fmla="*/ 0 w 1305"/>
                <a:gd name="T69" fmla="*/ 0 h 1039"/>
                <a:gd name="T70" fmla="*/ 0 w 1305"/>
                <a:gd name="T71" fmla="*/ 0 h 1039"/>
                <a:gd name="T72" fmla="*/ 0 w 1305"/>
                <a:gd name="T73" fmla="*/ 0 h 1039"/>
                <a:gd name="T74" fmla="*/ 0 w 1305"/>
                <a:gd name="T75" fmla="*/ 0 h 1039"/>
                <a:gd name="T76" fmla="*/ 0 w 1305"/>
                <a:gd name="T77" fmla="*/ 0 h 1039"/>
                <a:gd name="T78" fmla="*/ 0 w 1305"/>
                <a:gd name="T79" fmla="*/ 0 h 1039"/>
                <a:gd name="T80" fmla="*/ 0 w 1305"/>
                <a:gd name="T81" fmla="*/ 0 h 1039"/>
                <a:gd name="T82" fmla="*/ 0 w 1305"/>
                <a:gd name="T83" fmla="*/ 0 h 1039"/>
                <a:gd name="T84" fmla="*/ 0 w 1305"/>
                <a:gd name="T85" fmla="*/ 0 h 1039"/>
                <a:gd name="T86" fmla="*/ 0 w 1305"/>
                <a:gd name="T87" fmla="*/ 0 h 1039"/>
                <a:gd name="T88" fmla="*/ 0 w 1305"/>
                <a:gd name="T89" fmla="*/ 0 h 1039"/>
                <a:gd name="T90" fmla="*/ 0 w 1305"/>
                <a:gd name="T91" fmla="*/ 0 h 1039"/>
                <a:gd name="T92" fmla="*/ 0 w 1305"/>
                <a:gd name="T93" fmla="*/ 0 h 1039"/>
                <a:gd name="T94" fmla="*/ 0 w 1305"/>
                <a:gd name="T95" fmla="*/ 0 h 1039"/>
                <a:gd name="T96" fmla="*/ 0 w 1305"/>
                <a:gd name="T97" fmla="*/ 0 h 1039"/>
                <a:gd name="T98" fmla="*/ 0 w 1305"/>
                <a:gd name="T99" fmla="*/ 0 h 1039"/>
                <a:gd name="T100" fmla="*/ 0 w 1305"/>
                <a:gd name="T101" fmla="*/ 0 h 1039"/>
                <a:gd name="T102" fmla="*/ 0 w 1305"/>
                <a:gd name="T103" fmla="*/ 0 h 1039"/>
                <a:gd name="T104" fmla="*/ 0 w 1305"/>
                <a:gd name="T105" fmla="*/ 0 h 1039"/>
                <a:gd name="T106" fmla="*/ 0 w 1305"/>
                <a:gd name="T107" fmla="*/ 0 h 1039"/>
                <a:gd name="T108" fmla="*/ 0 w 1305"/>
                <a:gd name="T109" fmla="*/ 0 h 1039"/>
                <a:gd name="T110" fmla="*/ 0 w 1305"/>
                <a:gd name="T111" fmla="*/ 0 h 10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05"/>
                <a:gd name="T169" fmla="*/ 0 h 1039"/>
                <a:gd name="T170" fmla="*/ 1305 w 1305"/>
                <a:gd name="T171" fmla="*/ 1039 h 10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05" h="1039">
                  <a:moveTo>
                    <a:pt x="12" y="81"/>
                  </a:moveTo>
                  <a:lnTo>
                    <a:pt x="5" y="82"/>
                  </a:lnTo>
                  <a:lnTo>
                    <a:pt x="2" y="87"/>
                  </a:lnTo>
                  <a:lnTo>
                    <a:pt x="0" y="94"/>
                  </a:lnTo>
                  <a:lnTo>
                    <a:pt x="1" y="106"/>
                  </a:lnTo>
                  <a:lnTo>
                    <a:pt x="1" y="118"/>
                  </a:lnTo>
                  <a:lnTo>
                    <a:pt x="4" y="130"/>
                  </a:lnTo>
                  <a:lnTo>
                    <a:pt x="6" y="139"/>
                  </a:lnTo>
                  <a:lnTo>
                    <a:pt x="12" y="147"/>
                  </a:lnTo>
                  <a:lnTo>
                    <a:pt x="16" y="151"/>
                  </a:lnTo>
                  <a:lnTo>
                    <a:pt x="22" y="155"/>
                  </a:lnTo>
                  <a:lnTo>
                    <a:pt x="29" y="156"/>
                  </a:lnTo>
                  <a:lnTo>
                    <a:pt x="38" y="156"/>
                  </a:lnTo>
                  <a:lnTo>
                    <a:pt x="33" y="171"/>
                  </a:lnTo>
                  <a:lnTo>
                    <a:pt x="24" y="177"/>
                  </a:lnTo>
                  <a:lnTo>
                    <a:pt x="18" y="184"/>
                  </a:lnTo>
                  <a:lnTo>
                    <a:pt x="13" y="189"/>
                  </a:lnTo>
                  <a:lnTo>
                    <a:pt x="12" y="195"/>
                  </a:lnTo>
                  <a:lnTo>
                    <a:pt x="10" y="197"/>
                  </a:lnTo>
                  <a:lnTo>
                    <a:pt x="12" y="200"/>
                  </a:lnTo>
                  <a:lnTo>
                    <a:pt x="14" y="201"/>
                  </a:lnTo>
                  <a:lnTo>
                    <a:pt x="20" y="203"/>
                  </a:lnTo>
                  <a:lnTo>
                    <a:pt x="30" y="201"/>
                  </a:lnTo>
                  <a:lnTo>
                    <a:pt x="39" y="205"/>
                  </a:lnTo>
                  <a:lnTo>
                    <a:pt x="43" y="212"/>
                  </a:lnTo>
                  <a:lnTo>
                    <a:pt x="45" y="216"/>
                  </a:lnTo>
                  <a:lnTo>
                    <a:pt x="46" y="222"/>
                  </a:lnTo>
                  <a:lnTo>
                    <a:pt x="43" y="238"/>
                  </a:lnTo>
                  <a:lnTo>
                    <a:pt x="42" y="252"/>
                  </a:lnTo>
                  <a:lnTo>
                    <a:pt x="41" y="259"/>
                  </a:lnTo>
                  <a:lnTo>
                    <a:pt x="41" y="263"/>
                  </a:lnTo>
                  <a:lnTo>
                    <a:pt x="46" y="265"/>
                  </a:lnTo>
                  <a:lnTo>
                    <a:pt x="53" y="265"/>
                  </a:lnTo>
                  <a:lnTo>
                    <a:pt x="61" y="263"/>
                  </a:lnTo>
                  <a:lnTo>
                    <a:pt x="70" y="261"/>
                  </a:lnTo>
                  <a:lnTo>
                    <a:pt x="84" y="252"/>
                  </a:lnTo>
                  <a:lnTo>
                    <a:pt x="96" y="248"/>
                  </a:lnTo>
                  <a:lnTo>
                    <a:pt x="104" y="244"/>
                  </a:lnTo>
                  <a:lnTo>
                    <a:pt x="108" y="245"/>
                  </a:lnTo>
                  <a:lnTo>
                    <a:pt x="110" y="249"/>
                  </a:lnTo>
                  <a:lnTo>
                    <a:pt x="116" y="263"/>
                  </a:lnTo>
                  <a:lnTo>
                    <a:pt x="119" y="269"/>
                  </a:lnTo>
                  <a:lnTo>
                    <a:pt x="124" y="274"/>
                  </a:lnTo>
                  <a:lnTo>
                    <a:pt x="131" y="277"/>
                  </a:lnTo>
                  <a:lnTo>
                    <a:pt x="139" y="278"/>
                  </a:lnTo>
                  <a:lnTo>
                    <a:pt x="164" y="278"/>
                  </a:lnTo>
                  <a:lnTo>
                    <a:pt x="190" y="282"/>
                  </a:lnTo>
                  <a:lnTo>
                    <a:pt x="198" y="281"/>
                  </a:lnTo>
                  <a:lnTo>
                    <a:pt x="207" y="278"/>
                  </a:lnTo>
                  <a:lnTo>
                    <a:pt x="210" y="275"/>
                  </a:lnTo>
                  <a:lnTo>
                    <a:pt x="210" y="274"/>
                  </a:lnTo>
                  <a:lnTo>
                    <a:pt x="211" y="274"/>
                  </a:lnTo>
                  <a:lnTo>
                    <a:pt x="214" y="274"/>
                  </a:lnTo>
                  <a:lnTo>
                    <a:pt x="217" y="271"/>
                  </a:lnTo>
                  <a:lnTo>
                    <a:pt x="217" y="270"/>
                  </a:lnTo>
                  <a:lnTo>
                    <a:pt x="218" y="270"/>
                  </a:lnTo>
                  <a:lnTo>
                    <a:pt x="221" y="270"/>
                  </a:lnTo>
                  <a:lnTo>
                    <a:pt x="229" y="263"/>
                  </a:lnTo>
                  <a:lnTo>
                    <a:pt x="238" y="259"/>
                  </a:lnTo>
                  <a:lnTo>
                    <a:pt x="256" y="261"/>
                  </a:lnTo>
                  <a:lnTo>
                    <a:pt x="264" y="263"/>
                  </a:lnTo>
                  <a:lnTo>
                    <a:pt x="267" y="265"/>
                  </a:lnTo>
                  <a:lnTo>
                    <a:pt x="271" y="267"/>
                  </a:lnTo>
                  <a:lnTo>
                    <a:pt x="279" y="275"/>
                  </a:lnTo>
                  <a:lnTo>
                    <a:pt x="279" y="283"/>
                  </a:lnTo>
                  <a:lnTo>
                    <a:pt x="276" y="286"/>
                  </a:lnTo>
                  <a:lnTo>
                    <a:pt x="272" y="291"/>
                  </a:lnTo>
                  <a:lnTo>
                    <a:pt x="268" y="293"/>
                  </a:lnTo>
                  <a:lnTo>
                    <a:pt x="268" y="295"/>
                  </a:lnTo>
                  <a:lnTo>
                    <a:pt x="272" y="300"/>
                  </a:lnTo>
                  <a:lnTo>
                    <a:pt x="279" y="303"/>
                  </a:lnTo>
                  <a:lnTo>
                    <a:pt x="288" y="303"/>
                  </a:lnTo>
                  <a:lnTo>
                    <a:pt x="293" y="302"/>
                  </a:lnTo>
                  <a:lnTo>
                    <a:pt x="301" y="304"/>
                  </a:lnTo>
                  <a:lnTo>
                    <a:pt x="311" y="307"/>
                  </a:lnTo>
                  <a:lnTo>
                    <a:pt x="323" y="312"/>
                  </a:lnTo>
                  <a:lnTo>
                    <a:pt x="320" y="319"/>
                  </a:lnTo>
                  <a:lnTo>
                    <a:pt x="319" y="322"/>
                  </a:lnTo>
                  <a:lnTo>
                    <a:pt x="319" y="326"/>
                  </a:lnTo>
                  <a:lnTo>
                    <a:pt x="313" y="335"/>
                  </a:lnTo>
                  <a:lnTo>
                    <a:pt x="311" y="335"/>
                  </a:lnTo>
                  <a:lnTo>
                    <a:pt x="309" y="335"/>
                  </a:lnTo>
                  <a:lnTo>
                    <a:pt x="309" y="336"/>
                  </a:lnTo>
                  <a:lnTo>
                    <a:pt x="307" y="339"/>
                  </a:lnTo>
                  <a:lnTo>
                    <a:pt x="301" y="339"/>
                  </a:lnTo>
                  <a:lnTo>
                    <a:pt x="297" y="339"/>
                  </a:lnTo>
                  <a:lnTo>
                    <a:pt x="292" y="347"/>
                  </a:lnTo>
                  <a:lnTo>
                    <a:pt x="285" y="355"/>
                  </a:lnTo>
                  <a:lnTo>
                    <a:pt x="280" y="357"/>
                  </a:lnTo>
                  <a:lnTo>
                    <a:pt x="278" y="359"/>
                  </a:lnTo>
                  <a:lnTo>
                    <a:pt x="276" y="361"/>
                  </a:lnTo>
                  <a:lnTo>
                    <a:pt x="271" y="364"/>
                  </a:lnTo>
                  <a:lnTo>
                    <a:pt x="268" y="365"/>
                  </a:lnTo>
                  <a:lnTo>
                    <a:pt x="267" y="368"/>
                  </a:lnTo>
                  <a:lnTo>
                    <a:pt x="251" y="376"/>
                  </a:lnTo>
                  <a:lnTo>
                    <a:pt x="242" y="385"/>
                  </a:lnTo>
                  <a:lnTo>
                    <a:pt x="239" y="396"/>
                  </a:lnTo>
                  <a:lnTo>
                    <a:pt x="243" y="409"/>
                  </a:lnTo>
                  <a:lnTo>
                    <a:pt x="246" y="414"/>
                  </a:lnTo>
                  <a:lnTo>
                    <a:pt x="248" y="421"/>
                  </a:lnTo>
                  <a:lnTo>
                    <a:pt x="250" y="426"/>
                  </a:lnTo>
                  <a:lnTo>
                    <a:pt x="252" y="433"/>
                  </a:lnTo>
                  <a:lnTo>
                    <a:pt x="252" y="435"/>
                  </a:lnTo>
                  <a:lnTo>
                    <a:pt x="252" y="439"/>
                  </a:lnTo>
                  <a:lnTo>
                    <a:pt x="251" y="442"/>
                  </a:lnTo>
                  <a:lnTo>
                    <a:pt x="251" y="446"/>
                  </a:lnTo>
                  <a:lnTo>
                    <a:pt x="251" y="455"/>
                  </a:lnTo>
                  <a:lnTo>
                    <a:pt x="251" y="465"/>
                  </a:lnTo>
                  <a:lnTo>
                    <a:pt x="250" y="467"/>
                  </a:lnTo>
                  <a:lnTo>
                    <a:pt x="250" y="471"/>
                  </a:lnTo>
                  <a:lnTo>
                    <a:pt x="250" y="478"/>
                  </a:lnTo>
                  <a:lnTo>
                    <a:pt x="247" y="479"/>
                  </a:lnTo>
                  <a:lnTo>
                    <a:pt x="246" y="482"/>
                  </a:lnTo>
                  <a:lnTo>
                    <a:pt x="243" y="487"/>
                  </a:lnTo>
                  <a:lnTo>
                    <a:pt x="239" y="490"/>
                  </a:lnTo>
                  <a:lnTo>
                    <a:pt x="235" y="492"/>
                  </a:lnTo>
                  <a:lnTo>
                    <a:pt x="230" y="494"/>
                  </a:lnTo>
                  <a:lnTo>
                    <a:pt x="229" y="498"/>
                  </a:lnTo>
                  <a:lnTo>
                    <a:pt x="227" y="506"/>
                  </a:lnTo>
                  <a:lnTo>
                    <a:pt x="230" y="517"/>
                  </a:lnTo>
                  <a:lnTo>
                    <a:pt x="233" y="529"/>
                  </a:lnTo>
                  <a:lnTo>
                    <a:pt x="235" y="541"/>
                  </a:lnTo>
                  <a:lnTo>
                    <a:pt x="235" y="548"/>
                  </a:lnTo>
                  <a:lnTo>
                    <a:pt x="235" y="555"/>
                  </a:lnTo>
                  <a:lnTo>
                    <a:pt x="229" y="565"/>
                  </a:lnTo>
                  <a:lnTo>
                    <a:pt x="226" y="566"/>
                  </a:lnTo>
                  <a:lnTo>
                    <a:pt x="225" y="569"/>
                  </a:lnTo>
                  <a:lnTo>
                    <a:pt x="221" y="574"/>
                  </a:lnTo>
                  <a:lnTo>
                    <a:pt x="214" y="577"/>
                  </a:lnTo>
                  <a:lnTo>
                    <a:pt x="209" y="581"/>
                  </a:lnTo>
                  <a:lnTo>
                    <a:pt x="197" y="586"/>
                  </a:lnTo>
                  <a:lnTo>
                    <a:pt x="214" y="610"/>
                  </a:lnTo>
                  <a:lnTo>
                    <a:pt x="225" y="615"/>
                  </a:lnTo>
                  <a:lnTo>
                    <a:pt x="231" y="623"/>
                  </a:lnTo>
                  <a:lnTo>
                    <a:pt x="234" y="633"/>
                  </a:lnTo>
                  <a:lnTo>
                    <a:pt x="233" y="645"/>
                  </a:lnTo>
                  <a:lnTo>
                    <a:pt x="230" y="659"/>
                  </a:lnTo>
                  <a:lnTo>
                    <a:pt x="233" y="679"/>
                  </a:lnTo>
                  <a:lnTo>
                    <a:pt x="211" y="705"/>
                  </a:lnTo>
                  <a:lnTo>
                    <a:pt x="211" y="715"/>
                  </a:lnTo>
                  <a:lnTo>
                    <a:pt x="211" y="719"/>
                  </a:lnTo>
                  <a:lnTo>
                    <a:pt x="213" y="724"/>
                  </a:lnTo>
                  <a:lnTo>
                    <a:pt x="215" y="737"/>
                  </a:lnTo>
                  <a:lnTo>
                    <a:pt x="215" y="741"/>
                  </a:lnTo>
                  <a:lnTo>
                    <a:pt x="215" y="742"/>
                  </a:lnTo>
                  <a:lnTo>
                    <a:pt x="217" y="745"/>
                  </a:lnTo>
                  <a:lnTo>
                    <a:pt x="217" y="748"/>
                  </a:lnTo>
                  <a:lnTo>
                    <a:pt x="219" y="749"/>
                  </a:lnTo>
                  <a:lnTo>
                    <a:pt x="223" y="750"/>
                  </a:lnTo>
                  <a:lnTo>
                    <a:pt x="229" y="754"/>
                  </a:lnTo>
                  <a:lnTo>
                    <a:pt x="239" y="768"/>
                  </a:lnTo>
                  <a:lnTo>
                    <a:pt x="239" y="774"/>
                  </a:lnTo>
                  <a:lnTo>
                    <a:pt x="238" y="777"/>
                  </a:lnTo>
                  <a:lnTo>
                    <a:pt x="238" y="781"/>
                  </a:lnTo>
                  <a:lnTo>
                    <a:pt x="235" y="782"/>
                  </a:lnTo>
                  <a:lnTo>
                    <a:pt x="234" y="785"/>
                  </a:lnTo>
                  <a:lnTo>
                    <a:pt x="231" y="786"/>
                  </a:lnTo>
                  <a:lnTo>
                    <a:pt x="230" y="789"/>
                  </a:lnTo>
                  <a:lnTo>
                    <a:pt x="221" y="794"/>
                  </a:lnTo>
                  <a:lnTo>
                    <a:pt x="214" y="801"/>
                  </a:lnTo>
                  <a:lnTo>
                    <a:pt x="210" y="809"/>
                  </a:lnTo>
                  <a:lnTo>
                    <a:pt x="209" y="819"/>
                  </a:lnTo>
                  <a:lnTo>
                    <a:pt x="206" y="826"/>
                  </a:lnTo>
                  <a:lnTo>
                    <a:pt x="200" y="838"/>
                  </a:lnTo>
                  <a:lnTo>
                    <a:pt x="196" y="855"/>
                  </a:lnTo>
                  <a:lnTo>
                    <a:pt x="202" y="877"/>
                  </a:lnTo>
                  <a:lnTo>
                    <a:pt x="223" y="873"/>
                  </a:lnTo>
                  <a:lnTo>
                    <a:pt x="233" y="872"/>
                  </a:lnTo>
                  <a:lnTo>
                    <a:pt x="242" y="875"/>
                  </a:lnTo>
                  <a:lnTo>
                    <a:pt x="250" y="879"/>
                  </a:lnTo>
                  <a:lnTo>
                    <a:pt x="256" y="885"/>
                  </a:lnTo>
                  <a:lnTo>
                    <a:pt x="272" y="910"/>
                  </a:lnTo>
                  <a:lnTo>
                    <a:pt x="289" y="944"/>
                  </a:lnTo>
                  <a:lnTo>
                    <a:pt x="297" y="952"/>
                  </a:lnTo>
                  <a:lnTo>
                    <a:pt x="307" y="963"/>
                  </a:lnTo>
                  <a:lnTo>
                    <a:pt x="313" y="978"/>
                  </a:lnTo>
                  <a:lnTo>
                    <a:pt x="321" y="998"/>
                  </a:lnTo>
                  <a:lnTo>
                    <a:pt x="352" y="1023"/>
                  </a:lnTo>
                  <a:lnTo>
                    <a:pt x="362" y="1028"/>
                  </a:lnTo>
                  <a:lnTo>
                    <a:pt x="375" y="1038"/>
                  </a:lnTo>
                  <a:lnTo>
                    <a:pt x="381" y="1039"/>
                  </a:lnTo>
                  <a:lnTo>
                    <a:pt x="387" y="1038"/>
                  </a:lnTo>
                  <a:lnTo>
                    <a:pt x="393" y="1034"/>
                  </a:lnTo>
                  <a:lnTo>
                    <a:pt x="401" y="1027"/>
                  </a:lnTo>
                  <a:lnTo>
                    <a:pt x="416" y="1008"/>
                  </a:lnTo>
                  <a:lnTo>
                    <a:pt x="432" y="996"/>
                  </a:lnTo>
                  <a:lnTo>
                    <a:pt x="446" y="990"/>
                  </a:lnTo>
                  <a:lnTo>
                    <a:pt x="451" y="989"/>
                  </a:lnTo>
                  <a:lnTo>
                    <a:pt x="457" y="990"/>
                  </a:lnTo>
                  <a:lnTo>
                    <a:pt x="464" y="989"/>
                  </a:lnTo>
                  <a:lnTo>
                    <a:pt x="472" y="987"/>
                  </a:lnTo>
                  <a:lnTo>
                    <a:pt x="480" y="981"/>
                  </a:lnTo>
                  <a:lnTo>
                    <a:pt x="489" y="974"/>
                  </a:lnTo>
                  <a:lnTo>
                    <a:pt x="518" y="952"/>
                  </a:lnTo>
                  <a:lnTo>
                    <a:pt x="534" y="950"/>
                  </a:lnTo>
                  <a:lnTo>
                    <a:pt x="549" y="950"/>
                  </a:lnTo>
                  <a:lnTo>
                    <a:pt x="573" y="950"/>
                  </a:lnTo>
                  <a:lnTo>
                    <a:pt x="588" y="948"/>
                  </a:lnTo>
                  <a:lnTo>
                    <a:pt x="594" y="948"/>
                  </a:lnTo>
                  <a:lnTo>
                    <a:pt x="598" y="948"/>
                  </a:lnTo>
                  <a:lnTo>
                    <a:pt x="631" y="957"/>
                  </a:lnTo>
                  <a:lnTo>
                    <a:pt x="633" y="957"/>
                  </a:lnTo>
                  <a:lnTo>
                    <a:pt x="635" y="957"/>
                  </a:lnTo>
                  <a:lnTo>
                    <a:pt x="637" y="958"/>
                  </a:lnTo>
                  <a:lnTo>
                    <a:pt x="645" y="961"/>
                  </a:lnTo>
                  <a:lnTo>
                    <a:pt x="651" y="961"/>
                  </a:lnTo>
                  <a:lnTo>
                    <a:pt x="653" y="961"/>
                  </a:lnTo>
                  <a:lnTo>
                    <a:pt x="655" y="961"/>
                  </a:lnTo>
                  <a:lnTo>
                    <a:pt x="657" y="962"/>
                  </a:lnTo>
                  <a:lnTo>
                    <a:pt x="657" y="961"/>
                  </a:lnTo>
                  <a:lnTo>
                    <a:pt x="659" y="961"/>
                  </a:lnTo>
                  <a:lnTo>
                    <a:pt x="661" y="961"/>
                  </a:lnTo>
                  <a:lnTo>
                    <a:pt x="666" y="959"/>
                  </a:lnTo>
                  <a:lnTo>
                    <a:pt x="674" y="955"/>
                  </a:lnTo>
                  <a:lnTo>
                    <a:pt x="682" y="946"/>
                  </a:lnTo>
                  <a:lnTo>
                    <a:pt x="693" y="941"/>
                  </a:lnTo>
                  <a:lnTo>
                    <a:pt x="704" y="938"/>
                  </a:lnTo>
                  <a:lnTo>
                    <a:pt x="714" y="941"/>
                  </a:lnTo>
                  <a:lnTo>
                    <a:pt x="721" y="941"/>
                  </a:lnTo>
                  <a:lnTo>
                    <a:pt x="729" y="941"/>
                  </a:lnTo>
                  <a:lnTo>
                    <a:pt x="742" y="936"/>
                  </a:lnTo>
                  <a:lnTo>
                    <a:pt x="747" y="930"/>
                  </a:lnTo>
                  <a:lnTo>
                    <a:pt x="754" y="925"/>
                  </a:lnTo>
                  <a:lnTo>
                    <a:pt x="759" y="918"/>
                  </a:lnTo>
                  <a:lnTo>
                    <a:pt x="766" y="910"/>
                  </a:lnTo>
                  <a:lnTo>
                    <a:pt x="772" y="896"/>
                  </a:lnTo>
                  <a:lnTo>
                    <a:pt x="780" y="885"/>
                  </a:lnTo>
                  <a:lnTo>
                    <a:pt x="793" y="868"/>
                  </a:lnTo>
                  <a:lnTo>
                    <a:pt x="804" y="856"/>
                  </a:lnTo>
                  <a:lnTo>
                    <a:pt x="815" y="852"/>
                  </a:lnTo>
                  <a:lnTo>
                    <a:pt x="829" y="850"/>
                  </a:lnTo>
                  <a:lnTo>
                    <a:pt x="850" y="850"/>
                  </a:lnTo>
                  <a:lnTo>
                    <a:pt x="858" y="847"/>
                  </a:lnTo>
                  <a:lnTo>
                    <a:pt x="861" y="844"/>
                  </a:lnTo>
                  <a:lnTo>
                    <a:pt x="861" y="843"/>
                  </a:lnTo>
                  <a:lnTo>
                    <a:pt x="862" y="843"/>
                  </a:lnTo>
                  <a:lnTo>
                    <a:pt x="865" y="843"/>
                  </a:lnTo>
                  <a:lnTo>
                    <a:pt x="869" y="838"/>
                  </a:lnTo>
                  <a:lnTo>
                    <a:pt x="869" y="835"/>
                  </a:lnTo>
                  <a:lnTo>
                    <a:pt x="869" y="834"/>
                  </a:lnTo>
                  <a:lnTo>
                    <a:pt x="870" y="834"/>
                  </a:lnTo>
                  <a:lnTo>
                    <a:pt x="873" y="831"/>
                  </a:lnTo>
                  <a:lnTo>
                    <a:pt x="866" y="819"/>
                  </a:lnTo>
                  <a:lnTo>
                    <a:pt x="865" y="813"/>
                  </a:lnTo>
                  <a:lnTo>
                    <a:pt x="866" y="807"/>
                  </a:lnTo>
                  <a:lnTo>
                    <a:pt x="866" y="799"/>
                  </a:lnTo>
                  <a:lnTo>
                    <a:pt x="869" y="793"/>
                  </a:lnTo>
                  <a:lnTo>
                    <a:pt x="878" y="779"/>
                  </a:lnTo>
                  <a:lnTo>
                    <a:pt x="887" y="764"/>
                  </a:lnTo>
                  <a:lnTo>
                    <a:pt x="898" y="750"/>
                  </a:lnTo>
                  <a:lnTo>
                    <a:pt x="916" y="731"/>
                  </a:lnTo>
                  <a:lnTo>
                    <a:pt x="923" y="723"/>
                  </a:lnTo>
                  <a:lnTo>
                    <a:pt x="931" y="717"/>
                  </a:lnTo>
                  <a:lnTo>
                    <a:pt x="938" y="713"/>
                  </a:lnTo>
                  <a:lnTo>
                    <a:pt x="946" y="713"/>
                  </a:lnTo>
                  <a:lnTo>
                    <a:pt x="948" y="711"/>
                  </a:lnTo>
                  <a:lnTo>
                    <a:pt x="948" y="709"/>
                  </a:lnTo>
                  <a:lnTo>
                    <a:pt x="950" y="709"/>
                  </a:lnTo>
                  <a:lnTo>
                    <a:pt x="952" y="709"/>
                  </a:lnTo>
                  <a:lnTo>
                    <a:pt x="955" y="707"/>
                  </a:lnTo>
                  <a:lnTo>
                    <a:pt x="955" y="705"/>
                  </a:lnTo>
                  <a:lnTo>
                    <a:pt x="956" y="705"/>
                  </a:lnTo>
                  <a:lnTo>
                    <a:pt x="959" y="705"/>
                  </a:lnTo>
                  <a:lnTo>
                    <a:pt x="964" y="696"/>
                  </a:lnTo>
                  <a:lnTo>
                    <a:pt x="967" y="691"/>
                  </a:lnTo>
                  <a:lnTo>
                    <a:pt x="971" y="686"/>
                  </a:lnTo>
                  <a:lnTo>
                    <a:pt x="961" y="674"/>
                  </a:lnTo>
                  <a:lnTo>
                    <a:pt x="954" y="667"/>
                  </a:lnTo>
                  <a:lnTo>
                    <a:pt x="946" y="663"/>
                  </a:lnTo>
                  <a:lnTo>
                    <a:pt x="940" y="663"/>
                  </a:lnTo>
                  <a:lnTo>
                    <a:pt x="931" y="646"/>
                  </a:lnTo>
                  <a:lnTo>
                    <a:pt x="928" y="627"/>
                  </a:lnTo>
                  <a:lnTo>
                    <a:pt x="927" y="615"/>
                  </a:lnTo>
                  <a:lnTo>
                    <a:pt x="928" y="605"/>
                  </a:lnTo>
                  <a:lnTo>
                    <a:pt x="935" y="582"/>
                  </a:lnTo>
                  <a:lnTo>
                    <a:pt x="939" y="568"/>
                  </a:lnTo>
                  <a:lnTo>
                    <a:pt x="946" y="556"/>
                  </a:lnTo>
                  <a:lnTo>
                    <a:pt x="952" y="544"/>
                  </a:lnTo>
                  <a:lnTo>
                    <a:pt x="961" y="535"/>
                  </a:lnTo>
                  <a:lnTo>
                    <a:pt x="968" y="525"/>
                  </a:lnTo>
                  <a:lnTo>
                    <a:pt x="973" y="517"/>
                  </a:lnTo>
                  <a:lnTo>
                    <a:pt x="977" y="510"/>
                  </a:lnTo>
                  <a:lnTo>
                    <a:pt x="980" y="504"/>
                  </a:lnTo>
                  <a:lnTo>
                    <a:pt x="981" y="495"/>
                  </a:lnTo>
                  <a:lnTo>
                    <a:pt x="985" y="487"/>
                  </a:lnTo>
                  <a:lnTo>
                    <a:pt x="992" y="479"/>
                  </a:lnTo>
                  <a:lnTo>
                    <a:pt x="1004" y="471"/>
                  </a:lnTo>
                  <a:lnTo>
                    <a:pt x="1025" y="457"/>
                  </a:lnTo>
                  <a:lnTo>
                    <a:pt x="1030" y="457"/>
                  </a:lnTo>
                  <a:lnTo>
                    <a:pt x="1033" y="457"/>
                  </a:lnTo>
                  <a:lnTo>
                    <a:pt x="1034" y="457"/>
                  </a:lnTo>
                  <a:lnTo>
                    <a:pt x="1037" y="458"/>
                  </a:lnTo>
                  <a:lnTo>
                    <a:pt x="1042" y="457"/>
                  </a:lnTo>
                  <a:lnTo>
                    <a:pt x="1047" y="455"/>
                  </a:lnTo>
                  <a:lnTo>
                    <a:pt x="1050" y="451"/>
                  </a:lnTo>
                  <a:lnTo>
                    <a:pt x="1054" y="449"/>
                  </a:lnTo>
                  <a:lnTo>
                    <a:pt x="1055" y="443"/>
                  </a:lnTo>
                  <a:lnTo>
                    <a:pt x="1058" y="438"/>
                  </a:lnTo>
                  <a:lnTo>
                    <a:pt x="1055" y="426"/>
                  </a:lnTo>
                  <a:lnTo>
                    <a:pt x="1051" y="422"/>
                  </a:lnTo>
                  <a:lnTo>
                    <a:pt x="1046" y="420"/>
                  </a:lnTo>
                  <a:lnTo>
                    <a:pt x="1042" y="416"/>
                  </a:lnTo>
                  <a:lnTo>
                    <a:pt x="1042" y="413"/>
                  </a:lnTo>
                  <a:lnTo>
                    <a:pt x="1046" y="408"/>
                  </a:lnTo>
                  <a:lnTo>
                    <a:pt x="1053" y="404"/>
                  </a:lnTo>
                  <a:lnTo>
                    <a:pt x="1126" y="376"/>
                  </a:lnTo>
                  <a:lnTo>
                    <a:pt x="1137" y="368"/>
                  </a:lnTo>
                  <a:lnTo>
                    <a:pt x="1149" y="363"/>
                  </a:lnTo>
                  <a:lnTo>
                    <a:pt x="1156" y="355"/>
                  </a:lnTo>
                  <a:lnTo>
                    <a:pt x="1159" y="351"/>
                  </a:lnTo>
                  <a:lnTo>
                    <a:pt x="1163" y="348"/>
                  </a:lnTo>
                  <a:lnTo>
                    <a:pt x="1167" y="338"/>
                  </a:lnTo>
                  <a:lnTo>
                    <a:pt x="1174" y="331"/>
                  </a:lnTo>
                  <a:lnTo>
                    <a:pt x="1184" y="327"/>
                  </a:lnTo>
                  <a:lnTo>
                    <a:pt x="1198" y="326"/>
                  </a:lnTo>
                  <a:lnTo>
                    <a:pt x="1204" y="324"/>
                  </a:lnTo>
                  <a:lnTo>
                    <a:pt x="1210" y="324"/>
                  </a:lnTo>
                  <a:lnTo>
                    <a:pt x="1222" y="322"/>
                  </a:lnTo>
                  <a:lnTo>
                    <a:pt x="1231" y="316"/>
                  </a:lnTo>
                  <a:lnTo>
                    <a:pt x="1242" y="311"/>
                  </a:lnTo>
                  <a:lnTo>
                    <a:pt x="1282" y="283"/>
                  </a:lnTo>
                  <a:lnTo>
                    <a:pt x="1286" y="275"/>
                  </a:lnTo>
                  <a:lnTo>
                    <a:pt x="1290" y="267"/>
                  </a:lnTo>
                  <a:lnTo>
                    <a:pt x="1288" y="259"/>
                  </a:lnTo>
                  <a:lnTo>
                    <a:pt x="1287" y="254"/>
                  </a:lnTo>
                  <a:lnTo>
                    <a:pt x="1282" y="240"/>
                  </a:lnTo>
                  <a:lnTo>
                    <a:pt x="1282" y="230"/>
                  </a:lnTo>
                  <a:lnTo>
                    <a:pt x="1286" y="222"/>
                  </a:lnTo>
                  <a:lnTo>
                    <a:pt x="1294" y="218"/>
                  </a:lnTo>
                  <a:lnTo>
                    <a:pt x="1295" y="216"/>
                  </a:lnTo>
                  <a:lnTo>
                    <a:pt x="1297" y="214"/>
                  </a:lnTo>
                  <a:lnTo>
                    <a:pt x="1301" y="212"/>
                  </a:lnTo>
                  <a:lnTo>
                    <a:pt x="1304" y="208"/>
                  </a:lnTo>
                  <a:lnTo>
                    <a:pt x="1305" y="205"/>
                  </a:lnTo>
                  <a:lnTo>
                    <a:pt x="1303" y="197"/>
                  </a:lnTo>
                  <a:lnTo>
                    <a:pt x="1300" y="195"/>
                  </a:lnTo>
                  <a:lnTo>
                    <a:pt x="1299" y="193"/>
                  </a:lnTo>
                  <a:lnTo>
                    <a:pt x="1295" y="191"/>
                  </a:lnTo>
                  <a:lnTo>
                    <a:pt x="1286" y="184"/>
                  </a:lnTo>
                  <a:lnTo>
                    <a:pt x="1268" y="195"/>
                  </a:lnTo>
                  <a:lnTo>
                    <a:pt x="1254" y="200"/>
                  </a:lnTo>
                  <a:lnTo>
                    <a:pt x="1233" y="193"/>
                  </a:lnTo>
                  <a:lnTo>
                    <a:pt x="1215" y="189"/>
                  </a:lnTo>
                  <a:lnTo>
                    <a:pt x="1202" y="193"/>
                  </a:lnTo>
                  <a:lnTo>
                    <a:pt x="1192" y="197"/>
                  </a:lnTo>
                  <a:lnTo>
                    <a:pt x="1181" y="199"/>
                  </a:lnTo>
                  <a:lnTo>
                    <a:pt x="1173" y="200"/>
                  </a:lnTo>
                  <a:lnTo>
                    <a:pt x="1147" y="180"/>
                  </a:lnTo>
                  <a:lnTo>
                    <a:pt x="1141" y="184"/>
                  </a:lnTo>
                  <a:lnTo>
                    <a:pt x="1136" y="187"/>
                  </a:lnTo>
                  <a:lnTo>
                    <a:pt x="1126" y="189"/>
                  </a:lnTo>
                  <a:lnTo>
                    <a:pt x="1120" y="188"/>
                  </a:lnTo>
                  <a:lnTo>
                    <a:pt x="1115" y="185"/>
                  </a:lnTo>
                  <a:lnTo>
                    <a:pt x="1104" y="177"/>
                  </a:lnTo>
                  <a:lnTo>
                    <a:pt x="1103" y="146"/>
                  </a:lnTo>
                  <a:lnTo>
                    <a:pt x="1088" y="143"/>
                  </a:lnTo>
                  <a:lnTo>
                    <a:pt x="1077" y="140"/>
                  </a:lnTo>
                  <a:lnTo>
                    <a:pt x="1065" y="136"/>
                  </a:lnTo>
                  <a:lnTo>
                    <a:pt x="1057" y="132"/>
                  </a:lnTo>
                  <a:lnTo>
                    <a:pt x="1046" y="127"/>
                  </a:lnTo>
                  <a:lnTo>
                    <a:pt x="1038" y="131"/>
                  </a:lnTo>
                  <a:lnTo>
                    <a:pt x="1032" y="138"/>
                  </a:lnTo>
                  <a:lnTo>
                    <a:pt x="1026" y="147"/>
                  </a:lnTo>
                  <a:lnTo>
                    <a:pt x="1024" y="150"/>
                  </a:lnTo>
                  <a:lnTo>
                    <a:pt x="1022" y="150"/>
                  </a:lnTo>
                  <a:lnTo>
                    <a:pt x="1022" y="151"/>
                  </a:lnTo>
                  <a:lnTo>
                    <a:pt x="1022" y="154"/>
                  </a:lnTo>
                  <a:lnTo>
                    <a:pt x="1020" y="154"/>
                  </a:lnTo>
                  <a:lnTo>
                    <a:pt x="1018" y="154"/>
                  </a:lnTo>
                  <a:lnTo>
                    <a:pt x="1018" y="155"/>
                  </a:lnTo>
                  <a:lnTo>
                    <a:pt x="1016" y="156"/>
                  </a:lnTo>
                  <a:lnTo>
                    <a:pt x="1010" y="156"/>
                  </a:lnTo>
                  <a:lnTo>
                    <a:pt x="995" y="150"/>
                  </a:lnTo>
                  <a:lnTo>
                    <a:pt x="981" y="148"/>
                  </a:lnTo>
                  <a:lnTo>
                    <a:pt x="954" y="152"/>
                  </a:lnTo>
                  <a:lnTo>
                    <a:pt x="944" y="152"/>
                  </a:lnTo>
                  <a:lnTo>
                    <a:pt x="936" y="151"/>
                  </a:lnTo>
                  <a:lnTo>
                    <a:pt x="930" y="146"/>
                  </a:lnTo>
                  <a:lnTo>
                    <a:pt x="926" y="139"/>
                  </a:lnTo>
                  <a:lnTo>
                    <a:pt x="922" y="134"/>
                  </a:lnTo>
                  <a:lnTo>
                    <a:pt x="919" y="131"/>
                  </a:lnTo>
                  <a:lnTo>
                    <a:pt x="918" y="130"/>
                  </a:lnTo>
                  <a:lnTo>
                    <a:pt x="915" y="127"/>
                  </a:lnTo>
                  <a:lnTo>
                    <a:pt x="906" y="119"/>
                  </a:lnTo>
                  <a:lnTo>
                    <a:pt x="899" y="114"/>
                  </a:lnTo>
                  <a:lnTo>
                    <a:pt x="894" y="110"/>
                  </a:lnTo>
                  <a:lnTo>
                    <a:pt x="886" y="105"/>
                  </a:lnTo>
                  <a:lnTo>
                    <a:pt x="878" y="103"/>
                  </a:lnTo>
                  <a:lnTo>
                    <a:pt x="869" y="105"/>
                  </a:lnTo>
                  <a:lnTo>
                    <a:pt x="861" y="111"/>
                  </a:lnTo>
                  <a:lnTo>
                    <a:pt x="856" y="113"/>
                  </a:lnTo>
                  <a:lnTo>
                    <a:pt x="853" y="113"/>
                  </a:lnTo>
                  <a:lnTo>
                    <a:pt x="852" y="113"/>
                  </a:lnTo>
                  <a:lnTo>
                    <a:pt x="852" y="114"/>
                  </a:lnTo>
                  <a:lnTo>
                    <a:pt x="846" y="114"/>
                  </a:lnTo>
                  <a:lnTo>
                    <a:pt x="842" y="114"/>
                  </a:lnTo>
                  <a:lnTo>
                    <a:pt x="833" y="107"/>
                  </a:lnTo>
                  <a:lnTo>
                    <a:pt x="831" y="102"/>
                  </a:lnTo>
                  <a:lnTo>
                    <a:pt x="831" y="97"/>
                  </a:lnTo>
                  <a:lnTo>
                    <a:pt x="809" y="69"/>
                  </a:lnTo>
                  <a:lnTo>
                    <a:pt x="791" y="62"/>
                  </a:lnTo>
                  <a:lnTo>
                    <a:pt x="772" y="66"/>
                  </a:lnTo>
                  <a:lnTo>
                    <a:pt x="754" y="70"/>
                  </a:lnTo>
                  <a:lnTo>
                    <a:pt x="739" y="72"/>
                  </a:lnTo>
                  <a:lnTo>
                    <a:pt x="726" y="69"/>
                  </a:lnTo>
                  <a:lnTo>
                    <a:pt x="717" y="62"/>
                  </a:lnTo>
                  <a:lnTo>
                    <a:pt x="653" y="57"/>
                  </a:lnTo>
                  <a:lnTo>
                    <a:pt x="639" y="62"/>
                  </a:lnTo>
                  <a:lnTo>
                    <a:pt x="629" y="65"/>
                  </a:lnTo>
                  <a:lnTo>
                    <a:pt x="623" y="62"/>
                  </a:lnTo>
                  <a:lnTo>
                    <a:pt x="620" y="60"/>
                  </a:lnTo>
                  <a:lnTo>
                    <a:pt x="620" y="58"/>
                  </a:lnTo>
                  <a:lnTo>
                    <a:pt x="618" y="53"/>
                  </a:lnTo>
                  <a:lnTo>
                    <a:pt x="614" y="50"/>
                  </a:lnTo>
                  <a:lnTo>
                    <a:pt x="608" y="48"/>
                  </a:lnTo>
                  <a:lnTo>
                    <a:pt x="603" y="49"/>
                  </a:lnTo>
                  <a:lnTo>
                    <a:pt x="592" y="49"/>
                  </a:lnTo>
                  <a:lnTo>
                    <a:pt x="578" y="50"/>
                  </a:lnTo>
                  <a:lnTo>
                    <a:pt x="557" y="50"/>
                  </a:lnTo>
                  <a:lnTo>
                    <a:pt x="533" y="53"/>
                  </a:lnTo>
                  <a:lnTo>
                    <a:pt x="528" y="53"/>
                  </a:lnTo>
                  <a:lnTo>
                    <a:pt x="525" y="53"/>
                  </a:lnTo>
                  <a:lnTo>
                    <a:pt x="524" y="53"/>
                  </a:lnTo>
                  <a:lnTo>
                    <a:pt x="524" y="54"/>
                  </a:lnTo>
                  <a:lnTo>
                    <a:pt x="516" y="57"/>
                  </a:lnTo>
                  <a:lnTo>
                    <a:pt x="497" y="60"/>
                  </a:lnTo>
                  <a:lnTo>
                    <a:pt x="487" y="60"/>
                  </a:lnTo>
                  <a:lnTo>
                    <a:pt x="481" y="60"/>
                  </a:lnTo>
                  <a:lnTo>
                    <a:pt x="479" y="60"/>
                  </a:lnTo>
                  <a:lnTo>
                    <a:pt x="477" y="60"/>
                  </a:lnTo>
                  <a:lnTo>
                    <a:pt x="477" y="61"/>
                  </a:lnTo>
                  <a:lnTo>
                    <a:pt x="467" y="61"/>
                  </a:lnTo>
                  <a:lnTo>
                    <a:pt x="461" y="61"/>
                  </a:lnTo>
                  <a:lnTo>
                    <a:pt x="459" y="61"/>
                  </a:lnTo>
                  <a:lnTo>
                    <a:pt x="457" y="61"/>
                  </a:lnTo>
                  <a:lnTo>
                    <a:pt x="457" y="62"/>
                  </a:lnTo>
                  <a:lnTo>
                    <a:pt x="436" y="60"/>
                  </a:lnTo>
                  <a:lnTo>
                    <a:pt x="422" y="58"/>
                  </a:lnTo>
                  <a:lnTo>
                    <a:pt x="410" y="56"/>
                  </a:lnTo>
                  <a:lnTo>
                    <a:pt x="403" y="56"/>
                  </a:lnTo>
                  <a:lnTo>
                    <a:pt x="399" y="53"/>
                  </a:lnTo>
                  <a:lnTo>
                    <a:pt x="399" y="52"/>
                  </a:lnTo>
                  <a:lnTo>
                    <a:pt x="402" y="52"/>
                  </a:lnTo>
                  <a:lnTo>
                    <a:pt x="407" y="49"/>
                  </a:lnTo>
                  <a:lnTo>
                    <a:pt x="419" y="49"/>
                  </a:lnTo>
                  <a:lnTo>
                    <a:pt x="423" y="46"/>
                  </a:lnTo>
                  <a:lnTo>
                    <a:pt x="423" y="44"/>
                  </a:lnTo>
                  <a:lnTo>
                    <a:pt x="423" y="42"/>
                  </a:lnTo>
                  <a:lnTo>
                    <a:pt x="424" y="42"/>
                  </a:lnTo>
                  <a:lnTo>
                    <a:pt x="422" y="38"/>
                  </a:lnTo>
                  <a:lnTo>
                    <a:pt x="420" y="37"/>
                  </a:lnTo>
                  <a:lnTo>
                    <a:pt x="416" y="36"/>
                  </a:lnTo>
                  <a:lnTo>
                    <a:pt x="406" y="35"/>
                  </a:lnTo>
                  <a:lnTo>
                    <a:pt x="398" y="32"/>
                  </a:lnTo>
                  <a:lnTo>
                    <a:pt x="390" y="28"/>
                  </a:lnTo>
                  <a:lnTo>
                    <a:pt x="383" y="23"/>
                  </a:lnTo>
                  <a:lnTo>
                    <a:pt x="374" y="19"/>
                  </a:lnTo>
                  <a:lnTo>
                    <a:pt x="365" y="20"/>
                  </a:lnTo>
                  <a:lnTo>
                    <a:pt x="358" y="20"/>
                  </a:lnTo>
                  <a:lnTo>
                    <a:pt x="356" y="23"/>
                  </a:lnTo>
                  <a:lnTo>
                    <a:pt x="356" y="32"/>
                  </a:lnTo>
                  <a:lnTo>
                    <a:pt x="356" y="36"/>
                  </a:lnTo>
                  <a:lnTo>
                    <a:pt x="354" y="41"/>
                  </a:lnTo>
                  <a:lnTo>
                    <a:pt x="352" y="44"/>
                  </a:lnTo>
                  <a:lnTo>
                    <a:pt x="349" y="48"/>
                  </a:lnTo>
                  <a:lnTo>
                    <a:pt x="340" y="49"/>
                  </a:lnTo>
                  <a:lnTo>
                    <a:pt x="333" y="48"/>
                  </a:lnTo>
                  <a:lnTo>
                    <a:pt x="329" y="45"/>
                  </a:lnTo>
                  <a:lnTo>
                    <a:pt x="323" y="42"/>
                  </a:lnTo>
                  <a:lnTo>
                    <a:pt x="313" y="40"/>
                  </a:lnTo>
                  <a:lnTo>
                    <a:pt x="303" y="40"/>
                  </a:lnTo>
                  <a:lnTo>
                    <a:pt x="278" y="38"/>
                  </a:lnTo>
                  <a:lnTo>
                    <a:pt x="268" y="40"/>
                  </a:lnTo>
                  <a:lnTo>
                    <a:pt x="262" y="44"/>
                  </a:lnTo>
                  <a:lnTo>
                    <a:pt x="255" y="44"/>
                  </a:lnTo>
                  <a:lnTo>
                    <a:pt x="250" y="45"/>
                  </a:lnTo>
                  <a:lnTo>
                    <a:pt x="243" y="45"/>
                  </a:lnTo>
                  <a:lnTo>
                    <a:pt x="238" y="46"/>
                  </a:lnTo>
                  <a:lnTo>
                    <a:pt x="230" y="45"/>
                  </a:lnTo>
                  <a:lnTo>
                    <a:pt x="227" y="44"/>
                  </a:lnTo>
                  <a:lnTo>
                    <a:pt x="226" y="44"/>
                  </a:lnTo>
                  <a:lnTo>
                    <a:pt x="223" y="44"/>
                  </a:lnTo>
                  <a:lnTo>
                    <a:pt x="215" y="41"/>
                  </a:lnTo>
                  <a:lnTo>
                    <a:pt x="213" y="40"/>
                  </a:lnTo>
                  <a:lnTo>
                    <a:pt x="211" y="40"/>
                  </a:lnTo>
                  <a:lnTo>
                    <a:pt x="209" y="40"/>
                  </a:lnTo>
                  <a:lnTo>
                    <a:pt x="198" y="25"/>
                  </a:lnTo>
                  <a:lnTo>
                    <a:pt x="193" y="13"/>
                  </a:lnTo>
                  <a:lnTo>
                    <a:pt x="189" y="5"/>
                  </a:lnTo>
                  <a:lnTo>
                    <a:pt x="185" y="1"/>
                  </a:lnTo>
                  <a:lnTo>
                    <a:pt x="178" y="0"/>
                  </a:lnTo>
                  <a:lnTo>
                    <a:pt x="169" y="1"/>
                  </a:lnTo>
                  <a:lnTo>
                    <a:pt x="152" y="1"/>
                  </a:lnTo>
                  <a:lnTo>
                    <a:pt x="140" y="4"/>
                  </a:lnTo>
                  <a:lnTo>
                    <a:pt x="128" y="7"/>
                  </a:lnTo>
                  <a:lnTo>
                    <a:pt x="121" y="9"/>
                  </a:lnTo>
                  <a:lnTo>
                    <a:pt x="115" y="12"/>
                  </a:lnTo>
                  <a:lnTo>
                    <a:pt x="111" y="15"/>
                  </a:lnTo>
                  <a:lnTo>
                    <a:pt x="110" y="17"/>
                  </a:lnTo>
                  <a:lnTo>
                    <a:pt x="111" y="23"/>
                  </a:lnTo>
                  <a:lnTo>
                    <a:pt x="114" y="33"/>
                  </a:lnTo>
                  <a:lnTo>
                    <a:pt x="114" y="38"/>
                  </a:lnTo>
                  <a:lnTo>
                    <a:pt x="114" y="41"/>
                  </a:lnTo>
                  <a:lnTo>
                    <a:pt x="114" y="42"/>
                  </a:lnTo>
                  <a:lnTo>
                    <a:pt x="115" y="45"/>
                  </a:lnTo>
                  <a:lnTo>
                    <a:pt x="112" y="49"/>
                  </a:lnTo>
                  <a:lnTo>
                    <a:pt x="111" y="54"/>
                  </a:lnTo>
                  <a:lnTo>
                    <a:pt x="108" y="58"/>
                  </a:lnTo>
                  <a:lnTo>
                    <a:pt x="107" y="64"/>
                  </a:lnTo>
                  <a:lnTo>
                    <a:pt x="108" y="78"/>
                  </a:lnTo>
                  <a:lnTo>
                    <a:pt x="92" y="73"/>
                  </a:lnTo>
                  <a:lnTo>
                    <a:pt x="79" y="73"/>
                  </a:lnTo>
                </a:path>
              </a:pathLst>
            </a:custGeom>
            <a:solidFill>
              <a:srgbClr val="3399FF"/>
            </a:solidFill>
            <a:ln w="6350">
              <a:solidFill>
                <a:srgbClr val="003366"/>
              </a:solidFill>
              <a:round/>
              <a:headEnd/>
              <a:tailEnd/>
            </a:ln>
          </p:spPr>
          <p:txBody>
            <a:bodyPr/>
            <a:lstStyle/>
            <a:p>
              <a:endParaRPr lang="el-GR"/>
            </a:p>
          </p:txBody>
        </p:sp>
        <p:sp>
          <p:nvSpPr>
            <p:cNvPr id="25817" name="Freeform 434"/>
            <p:cNvSpPr>
              <a:spLocks/>
            </p:cNvSpPr>
            <p:nvPr/>
          </p:nvSpPr>
          <p:spPr bwMode="auto">
            <a:xfrm>
              <a:off x="565" y="2975"/>
              <a:ext cx="20" cy="17"/>
            </a:xfrm>
            <a:custGeom>
              <a:avLst/>
              <a:gdLst>
                <a:gd name="T0" fmla="*/ 0 w 61"/>
                <a:gd name="T1" fmla="*/ 0 h 53"/>
                <a:gd name="T2" fmla="*/ 0 w 61"/>
                <a:gd name="T3" fmla="*/ 0 h 53"/>
                <a:gd name="T4" fmla="*/ 0 w 61"/>
                <a:gd name="T5" fmla="*/ 0 h 53"/>
                <a:gd name="T6" fmla="*/ 0 w 61"/>
                <a:gd name="T7" fmla="*/ 0 h 53"/>
                <a:gd name="T8" fmla="*/ 0 w 61"/>
                <a:gd name="T9" fmla="*/ 0 h 53"/>
                <a:gd name="T10" fmla="*/ 0 w 61"/>
                <a:gd name="T11" fmla="*/ 0 h 53"/>
                <a:gd name="T12" fmla="*/ 0 w 61"/>
                <a:gd name="T13" fmla="*/ 0 h 53"/>
                <a:gd name="T14" fmla="*/ 0 w 61"/>
                <a:gd name="T15" fmla="*/ 0 h 53"/>
                <a:gd name="T16" fmla="*/ 0 w 61"/>
                <a:gd name="T17" fmla="*/ 0 h 53"/>
                <a:gd name="T18" fmla="*/ 0 w 61"/>
                <a:gd name="T19" fmla="*/ 0 h 53"/>
                <a:gd name="T20" fmla="*/ 0 w 61"/>
                <a:gd name="T21" fmla="*/ 0 h 53"/>
                <a:gd name="T22" fmla="*/ 0 w 61"/>
                <a:gd name="T23" fmla="*/ 0 h 53"/>
                <a:gd name="T24" fmla="*/ 0 w 61"/>
                <a:gd name="T25" fmla="*/ 0 h 53"/>
                <a:gd name="T26" fmla="*/ 0 w 61"/>
                <a:gd name="T27" fmla="*/ 0 h 53"/>
                <a:gd name="T28" fmla="*/ 0 w 61"/>
                <a:gd name="T29" fmla="*/ 0 h 53"/>
                <a:gd name="T30" fmla="*/ 0 w 61"/>
                <a:gd name="T31" fmla="*/ 0 h 53"/>
                <a:gd name="T32" fmla="*/ 0 w 61"/>
                <a:gd name="T33" fmla="*/ 0 h 53"/>
                <a:gd name="T34" fmla="*/ 0 w 61"/>
                <a:gd name="T35" fmla="*/ 0 h 53"/>
                <a:gd name="T36" fmla="*/ 0 w 61"/>
                <a:gd name="T37" fmla="*/ 0 h 53"/>
                <a:gd name="T38" fmla="*/ 0 w 61"/>
                <a:gd name="T39" fmla="*/ 0 h 53"/>
                <a:gd name="T40" fmla="*/ 0 w 61"/>
                <a:gd name="T41" fmla="*/ 0 h 53"/>
                <a:gd name="T42" fmla="*/ 0 w 61"/>
                <a:gd name="T43" fmla="*/ 0 h 53"/>
                <a:gd name="T44" fmla="*/ 0 w 61"/>
                <a:gd name="T45" fmla="*/ 0 h 53"/>
                <a:gd name="T46" fmla="*/ 0 w 61"/>
                <a:gd name="T47" fmla="*/ 0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
                <a:gd name="T73" fmla="*/ 0 h 53"/>
                <a:gd name="T74" fmla="*/ 61 w 61"/>
                <a:gd name="T75" fmla="*/ 53 h 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 h="53">
                  <a:moveTo>
                    <a:pt x="0" y="31"/>
                  </a:moveTo>
                  <a:lnTo>
                    <a:pt x="1" y="41"/>
                  </a:lnTo>
                  <a:lnTo>
                    <a:pt x="5" y="49"/>
                  </a:lnTo>
                  <a:lnTo>
                    <a:pt x="12" y="51"/>
                  </a:lnTo>
                  <a:lnTo>
                    <a:pt x="21" y="53"/>
                  </a:lnTo>
                  <a:lnTo>
                    <a:pt x="34" y="47"/>
                  </a:lnTo>
                  <a:lnTo>
                    <a:pt x="50" y="38"/>
                  </a:lnTo>
                  <a:lnTo>
                    <a:pt x="54" y="35"/>
                  </a:lnTo>
                  <a:lnTo>
                    <a:pt x="55" y="33"/>
                  </a:lnTo>
                  <a:lnTo>
                    <a:pt x="58" y="31"/>
                  </a:lnTo>
                  <a:lnTo>
                    <a:pt x="59" y="26"/>
                  </a:lnTo>
                  <a:lnTo>
                    <a:pt x="61" y="21"/>
                  </a:lnTo>
                  <a:lnTo>
                    <a:pt x="59" y="13"/>
                  </a:lnTo>
                  <a:lnTo>
                    <a:pt x="58" y="8"/>
                  </a:lnTo>
                  <a:lnTo>
                    <a:pt x="54" y="4"/>
                  </a:lnTo>
                  <a:lnTo>
                    <a:pt x="52" y="2"/>
                  </a:lnTo>
                  <a:lnTo>
                    <a:pt x="41" y="0"/>
                  </a:lnTo>
                  <a:lnTo>
                    <a:pt x="34" y="6"/>
                  </a:lnTo>
                  <a:lnTo>
                    <a:pt x="28" y="14"/>
                  </a:lnTo>
                  <a:lnTo>
                    <a:pt x="24" y="17"/>
                  </a:lnTo>
                  <a:lnTo>
                    <a:pt x="12" y="16"/>
                  </a:lnTo>
                  <a:lnTo>
                    <a:pt x="5" y="19"/>
                  </a:lnTo>
                  <a:lnTo>
                    <a:pt x="1" y="23"/>
                  </a:lnTo>
                  <a:lnTo>
                    <a:pt x="0" y="31"/>
                  </a:lnTo>
                </a:path>
              </a:pathLst>
            </a:custGeom>
            <a:solidFill>
              <a:srgbClr val="3399FF"/>
            </a:solidFill>
            <a:ln w="6350">
              <a:solidFill>
                <a:srgbClr val="003366"/>
              </a:solidFill>
              <a:round/>
              <a:headEnd/>
              <a:tailEnd/>
            </a:ln>
          </p:spPr>
          <p:txBody>
            <a:bodyPr/>
            <a:lstStyle/>
            <a:p>
              <a:endParaRPr lang="el-GR"/>
            </a:p>
          </p:txBody>
        </p:sp>
        <p:sp>
          <p:nvSpPr>
            <p:cNvPr id="25818" name="Freeform 435"/>
            <p:cNvSpPr>
              <a:spLocks/>
            </p:cNvSpPr>
            <p:nvPr/>
          </p:nvSpPr>
          <p:spPr bwMode="auto">
            <a:xfrm>
              <a:off x="604" y="2944"/>
              <a:ext cx="39" cy="31"/>
            </a:xfrm>
            <a:custGeom>
              <a:avLst/>
              <a:gdLst>
                <a:gd name="T0" fmla="*/ 0 w 119"/>
                <a:gd name="T1" fmla="*/ 0 h 92"/>
                <a:gd name="T2" fmla="*/ 0 w 119"/>
                <a:gd name="T3" fmla="*/ 0 h 92"/>
                <a:gd name="T4" fmla="*/ 0 w 119"/>
                <a:gd name="T5" fmla="*/ 0 h 92"/>
                <a:gd name="T6" fmla="*/ 0 w 119"/>
                <a:gd name="T7" fmla="*/ 0 h 92"/>
                <a:gd name="T8" fmla="*/ 0 w 119"/>
                <a:gd name="T9" fmla="*/ 0 h 92"/>
                <a:gd name="T10" fmla="*/ 0 w 119"/>
                <a:gd name="T11" fmla="*/ 0 h 92"/>
                <a:gd name="T12" fmla="*/ 0 w 119"/>
                <a:gd name="T13" fmla="*/ 0 h 92"/>
                <a:gd name="T14" fmla="*/ 0 w 119"/>
                <a:gd name="T15" fmla="*/ 0 h 92"/>
                <a:gd name="T16" fmla="*/ 0 w 119"/>
                <a:gd name="T17" fmla="*/ 0 h 92"/>
                <a:gd name="T18" fmla="*/ 0 w 119"/>
                <a:gd name="T19" fmla="*/ 0 h 92"/>
                <a:gd name="T20" fmla="*/ 0 w 119"/>
                <a:gd name="T21" fmla="*/ 0 h 92"/>
                <a:gd name="T22" fmla="*/ 0 w 119"/>
                <a:gd name="T23" fmla="*/ 0 h 92"/>
                <a:gd name="T24" fmla="*/ 0 w 119"/>
                <a:gd name="T25" fmla="*/ 0 h 92"/>
                <a:gd name="T26" fmla="*/ 0 w 119"/>
                <a:gd name="T27" fmla="*/ 0 h 92"/>
                <a:gd name="T28" fmla="*/ 0 w 119"/>
                <a:gd name="T29" fmla="*/ 0 h 92"/>
                <a:gd name="T30" fmla="*/ 0 w 119"/>
                <a:gd name="T31" fmla="*/ 0 h 92"/>
                <a:gd name="T32" fmla="*/ 0 w 119"/>
                <a:gd name="T33" fmla="*/ 0 h 92"/>
                <a:gd name="T34" fmla="*/ 0 w 119"/>
                <a:gd name="T35" fmla="*/ 0 h 92"/>
                <a:gd name="T36" fmla="*/ 0 w 119"/>
                <a:gd name="T37" fmla="*/ 0 h 92"/>
                <a:gd name="T38" fmla="*/ 0 w 119"/>
                <a:gd name="T39" fmla="*/ 0 h 92"/>
                <a:gd name="T40" fmla="*/ 0 w 119"/>
                <a:gd name="T41" fmla="*/ 0 h 92"/>
                <a:gd name="T42" fmla="*/ 0 w 119"/>
                <a:gd name="T43" fmla="*/ 0 h 92"/>
                <a:gd name="T44" fmla="*/ 0 w 119"/>
                <a:gd name="T45" fmla="*/ 0 h 92"/>
                <a:gd name="T46" fmla="*/ 0 w 119"/>
                <a:gd name="T47" fmla="*/ 0 h 92"/>
                <a:gd name="T48" fmla="*/ 0 w 119"/>
                <a:gd name="T49" fmla="*/ 0 h 92"/>
                <a:gd name="T50" fmla="*/ 0 w 119"/>
                <a:gd name="T51" fmla="*/ 0 h 92"/>
                <a:gd name="T52" fmla="*/ 0 w 119"/>
                <a:gd name="T53" fmla="*/ 0 h 92"/>
                <a:gd name="T54" fmla="*/ 0 w 119"/>
                <a:gd name="T55" fmla="*/ 0 h 92"/>
                <a:gd name="T56" fmla="*/ 0 w 119"/>
                <a:gd name="T57" fmla="*/ 0 h 92"/>
                <a:gd name="T58" fmla="*/ 0 w 119"/>
                <a:gd name="T59" fmla="*/ 0 h 92"/>
                <a:gd name="T60" fmla="*/ 0 w 119"/>
                <a:gd name="T61" fmla="*/ 0 h 92"/>
                <a:gd name="T62" fmla="*/ 0 w 119"/>
                <a:gd name="T63" fmla="*/ 0 h 92"/>
                <a:gd name="T64" fmla="*/ 0 w 119"/>
                <a:gd name="T65" fmla="*/ 0 h 92"/>
                <a:gd name="T66" fmla="*/ 0 w 119"/>
                <a:gd name="T67" fmla="*/ 0 h 92"/>
                <a:gd name="T68" fmla="*/ 0 w 119"/>
                <a:gd name="T69" fmla="*/ 0 h 92"/>
                <a:gd name="T70" fmla="*/ 0 w 119"/>
                <a:gd name="T71" fmla="*/ 0 h 92"/>
                <a:gd name="T72" fmla="*/ 0 w 119"/>
                <a:gd name="T73" fmla="*/ 0 h 92"/>
                <a:gd name="T74" fmla="*/ 0 w 119"/>
                <a:gd name="T75" fmla="*/ 0 h 92"/>
                <a:gd name="T76" fmla="*/ 0 w 119"/>
                <a:gd name="T77" fmla="*/ 0 h 92"/>
                <a:gd name="T78" fmla="*/ 0 w 119"/>
                <a:gd name="T79" fmla="*/ 0 h 92"/>
                <a:gd name="T80" fmla="*/ 0 w 119"/>
                <a:gd name="T81" fmla="*/ 0 h 92"/>
                <a:gd name="T82" fmla="*/ 0 w 119"/>
                <a:gd name="T83" fmla="*/ 0 h 92"/>
                <a:gd name="T84" fmla="*/ 0 w 119"/>
                <a:gd name="T85" fmla="*/ 0 h 92"/>
                <a:gd name="T86" fmla="*/ 0 w 119"/>
                <a:gd name="T87" fmla="*/ 0 h 92"/>
                <a:gd name="T88" fmla="*/ 0 w 119"/>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9"/>
                <a:gd name="T136" fmla="*/ 0 h 92"/>
                <a:gd name="T137" fmla="*/ 119 w 119"/>
                <a:gd name="T138" fmla="*/ 92 h 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9" h="92">
                  <a:moveTo>
                    <a:pt x="43" y="16"/>
                  </a:moveTo>
                  <a:lnTo>
                    <a:pt x="25" y="24"/>
                  </a:lnTo>
                  <a:lnTo>
                    <a:pt x="14" y="35"/>
                  </a:lnTo>
                  <a:lnTo>
                    <a:pt x="4" y="43"/>
                  </a:lnTo>
                  <a:lnTo>
                    <a:pt x="2" y="53"/>
                  </a:lnTo>
                  <a:lnTo>
                    <a:pt x="0" y="59"/>
                  </a:lnTo>
                  <a:lnTo>
                    <a:pt x="4" y="63"/>
                  </a:lnTo>
                  <a:lnTo>
                    <a:pt x="11" y="61"/>
                  </a:lnTo>
                  <a:lnTo>
                    <a:pt x="20" y="60"/>
                  </a:lnTo>
                  <a:lnTo>
                    <a:pt x="21" y="57"/>
                  </a:lnTo>
                  <a:lnTo>
                    <a:pt x="25" y="52"/>
                  </a:lnTo>
                  <a:lnTo>
                    <a:pt x="28" y="48"/>
                  </a:lnTo>
                  <a:lnTo>
                    <a:pt x="31" y="47"/>
                  </a:lnTo>
                  <a:lnTo>
                    <a:pt x="33" y="48"/>
                  </a:lnTo>
                  <a:lnTo>
                    <a:pt x="39" y="55"/>
                  </a:lnTo>
                  <a:lnTo>
                    <a:pt x="39" y="60"/>
                  </a:lnTo>
                  <a:lnTo>
                    <a:pt x="37" y="64"/>
                  </a:lnTo>
                  <a:lnTo>
                    <a:pt x="35" y="69"/>
                  </a:lnTo>
                  <a:lnTo>
                    <a:pt x="33" y="73"/>
                  </a:lnTo>
                  <a:lnTo>
                    <a:pt x="49" y="80"/>
                  </a:lnTo>
                  <a:lnTo>
                    <a:pt x="70" y="92"/>
                  </a:lnTo>
                  <a:lnTo>
                    <a:pt x="78" y="88"/>
                  </a:lnTo>
                  <a:lnTo>
                    <a:pt x="89" y="81"/>
                  </a:lnTo>
                  <a:lnTo>
                    <a:pt x="100" y="69"/>
                  </a:lnTo>
                  <a:lnTo>
                    <a:pt x="111" y="55"/>
                  </a:lnTo>
                  <a:lnTo>
                    <a:pt x="117" y="47"/>
                  </a:lnTo>
                  <a:lnTo>
                    <a:pt x="119" y="41"/>
                  </a:lnTo>
                  <a:lnTo>
                    <a:pt x="118" y="37"/>
                  </a:lnTo>
                  <a:lnTo>
                    <a:pt x="115" y="35"/>
                  </a:lnTo>
                  <a:lnTo>
                    <a:pt x="107" y="29"/>
                  </a:lnTo>
                  <a:lnTo>
                    <a:pt x="93" y="32"/>
                  </a:lnTo>
                  <a:lnTo>
                    <a:pt x="88" y="32"/>
                  </a:lnTo>
                  <a:lnTo>
                    <a:pt x="85" y="32"/>
                  </a:lnTo>
                  <a:lnTo>
                    <a:pt x="81" y="28"/>
                  </a:lnTo>
                  <a:lnTo>
                    <a:pt x="82" y="22"/>
                  </a:lnTo>
                  <a:lnTo>
                    <a:pt x="89" y="14"/>
                  </a:lnTo>
                  <a:lnTo>
                    <a:pt x="94" y="8"/>
                  </a:lnTo>
                  <a:lnTo>
                    <a:pt x="96" y="4"/>
                  </a:lnTo>
                  <a:lnTo>
                    <a:pt x="94" y="3"/>
                  </a:lnTo>
                  <a:lnTo>
                    <a:pt x="89" y="0"/>
                  </a:lnTo>
                  <a:lnTo>
                    <a:pt x="85" y="0"/>
                  </a:lnTo>
                  <a:lnTo>
                    <a:pt x="73" y="2"/>
                  </a:lnTo>
                  <a:lnTo>
                    <a:pt x="65" y="3"/>
                  </a:lnTo>
                  <a:lnTo>
                    <a:pt x="59" y="7"/>
                  </a:lnTo>
                  <a:lnTo>
                    <a:pt x="43" y="16"/>
                  </a:lnTo>
                </a:path>
              </a:pathLst>
            </a:custGeom>
            <a:solidFill>
              <a:srgbClr val="3399FF"/>
            </a:solidFill>
            <a:ln w="6350">
              <a:solidFill>
                <a:srgbClr val="003366"/>
              </a:solidFill>
              <a:round/>
              <a:headEnd/>
              <a:tailEnd/>
            </a:ln>
          </p:spPr>
          <p:txBody>
            <a:bodyPr/>
            <a:lstStyle/>
            <a:p>
              <a:endParaRPr lang="el-GR"/>
            </a:p>
          </p:txBody>
        </p:sp>
        <p:sp>
          <p:nvSpPr>
            <p:cNvPr id="25819" name="Freeform 436"/>
            <p:cNvSpPr>
              <a:spLocks/>
            </p:cNvSpPr>
            <p:nvPr/>
          </p:nvSpPr>
          <p:spPr bwMode="auto">
            <a:xfrm>
              <a:off x="655" y="2934"/>
              <a:ext cx="25" cy="22"/>
            </a:xfrm>
            <a:custGeom>
              <a:avLst/>
              <a:gdLst>
                <a:gd name="T0" fmla="*/ 0 w 74"/>
                <a:gd name="T1" fmla="*/ 0 h 68"/>
                <a:gd name="T2" fmla="*/ 0 w 74"/>
                <a:gd name="T3" fmla="*/ 0 h 68"/>
                <a:gd name="T4" fmla="*/ 0 w 74"/>
                <a:gd name="T5" fmla="*/ 0 h 68"/>
                <a:gd name="T6" fmla="*/ 0 w 74"/>
                <a:gd name="T7" fmla="*/ 0 h 68"/>
                <a:gd name="T8" fmla="*/ 0 w 74"/>
                <a:gd name="T9" fmla="*/ 0 h 68"/>
                <a:gd name="T10" fmla="*/ 0 w 74"/>
                <a:gd name="T11" fmla="*/ 0 h 68"/>
                <a:gd name="T12" fmla="*/ 0 w 74"/>
                <a:gd name="T13" fmla="*/ 0 h 68"/>
                <a:gd name="T14" fmla="*/ 0 w 74"/>
                <a:gd name="T15" fmla="*/ 0 h 68"/>
                <a:gd name="T16" fmla="*/ 0 w 74"/>
                <a:gd name="T17" fmla="*/ 0 h 68"/>
                <a:gd name="T18" fmla="*/ 0 w 74"/>
                <a:gd name="T19" fmla="*/ 0 h 68"/>
                <a:gd name="T20" fmla="*/ 0 w 74"/>
                <a:gd name="T21" fmla="*/ 0 h 68"/>
                <a:gd name="T22" fmla="*/ 0 w 74"/>
                <a:gd name="T23" fmla="*/ 0 h 68"/>
                <a:gd name="T24" fmla="*/ 0 w 74"/>
                <a:gd name="T25" fmla="*/ 0 h 68"/>
                <a:gd name="T26" fmla="*/ 0 w 74"/>
                <a:gd name="T27" fmla="*/ 0 h 68"/>
                <a:gd name="T28" fmla="*/ 0 w 74"/>
                <a:gd name="T29" fmla="*/ 0 h 68"/>
                <a:gd name="T30" fmla="*/ 0 w 74"/>
                <a:gd name="T31" fmla="*/ 0 h 68"/>
                <a:gd name="T32" fmla="*/ 0 w 74"/>
                <a:gd name="T33" fmla="*/ 0 h 68"/>
                <a:gd name="T34" fmla="*/ 0 w 74"/>
                <a:gd name="T35" fmla="*/ 0 h 68"/>
                <a:gd name="T36" fmla="*/ 0 w 74"/>
                <a:gd name="T37" fmla="*/ 0 h 68"/>
                <a:gd name="T38" fmla="*/ 0 w 74"/>
                <a:gd name="T39" fmla="*/ 0 h 68"/>
                <a:gd name="T40" fmla="*/ 0 w 74"/>
                <a:gd name="T41" fmla="*/ 0 h 68"/>
                <a:gd name="T42" fmla="*/ 0 w 74"/>
                <a:gd name="T43" fmla="*/ 0 h 68"/>
                <a:gd name="T44" fmla="*/ 0 w 74"/>
                <a:gd name="T45" fmla="*/ 0 h 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
                <a:gd name="T70" fmla="*/ 0 h 68"/>
                <a:gd name="T71" fmla="*/ 74 w 74"/>
                <a:gd name="T72" fmla="*/ 68 h 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 h="68">
                  <a:moveTo>
                    <a:pt x="4" y="29"/>
                  </a:moveTo>
                  <a:lnTo>
                    <a:pt x="12" y="34"/>
                  </a:lnTo>
                  <a:lnTo>
                    <a:pt x="22" y="43"/>
                  </a:lnTo>
                  <a:lnTo>
                    <a:pt x="34" y="53"/>
                  </a:lnTo>
                  <a:lnTo>
                    <a:pt x="49" y="66"/>
                  </a:lnTo>
                  <a:lnTo>
                    <a:pt x="57" y="68"/>
                  </a:lnTo>
                  <a:lnTo>
                    <a:pt x="59" y="68"/>
                  </a:lnTo>
                  <a:lnTo>
                    <a:pt x="63" y="68"/>
                  </a:lnTo>
                  <a:lnTo>
                    <a:pt x="69" y="64"/>
                  </a:lnTo>
                  <a:lnTo>
                    <a:pt x="74" y="58"/>
                  </a:lnTo>
                  <a:lnTo>
                    <a:pt x="74" y="45"/>
                  </a:lnTo>
                  <a:lnTo>
                    <a:pt x="71" y="31"/>
                  </a:lnTo>
                  <a:lnTo>
                    <a:pt x="63" y="19"/>
                  </a:lnTo>
                  <a:lnTo>
                    <a:pt x="50" y="9"/>
                  </a:lnTo>
                  <a:lnTo>
                    <a:pt x="35" y="2"/>
                  </a:lnTo>
                  <a:lnTo>
                    <a:pt x="25" y="0"/>
                  </a:lnTo>
                  <a:lnTo>
                    <a:pt x="16" y="1"/>
                  </a:lnTo>
                  <a:lnTo>
                    <a:pt x="9" y="6"/>
                  </a:lnTo>
                  <a:lnTo>
                    <a:pt x="2" y="11"/>
                  </a:lnTo>
                  <a:lnTo>
                    <a:pt x="0" y="14"/>
                  </a:lnTo>
                  <a:lnTo>
                    <a:pt x="0" y="18"/>
                  </a:lnTo>
                  <a:lnTo>
                    <a:pt x="0" y="23"/>
                  </a:lnTo>
                  <a:lnTo>
                    <a:pt x="4" y="29"/>
                  </a:lnTo>
                </a:path>
              </a:pathLst>
            </a:custGeom>
            <a:solidFill>
              <a:srgbClr val="3399FF"/>
            </a:solidFill>
            <a:ln w="6350">
              <a:solidFill>
                <a:srgbClr val="003366"/>
              </a:solidFill>
              <a:round/>
              <a:headEnd/>
              <a:tailEnd/>
            </a:ln>
          </p:spPr>
          <p:txBody>
            <a:bodyPr/>
            <a:lstStyle/>
            <a:p>
              <a:endParaRPr lang="el-GR"/>
            </a:p>
          </p:txBody>
        </p:sp>
      </p:grpSp>
      <p:sp>
        <p:nvSpPr>
          <p:cNvPr id="25713" name="Freeform 437"/>
          <p:cNvSpPr>
            <a:spLocks/>
          </p:cNvSpPr>
          <p:nvPr/>
        </p:nvSpPr>
        <p:spPr bwMode="auto">
          <a:xfrm>
            <a:off x="1774825" y="5514975"/>
            <a:ext cx="17463" cy="12700"/>
          </a:xfrm>
          <a:custGeom>
            <a:avLst/>
            <a:gdLst>
              <a:gd name="T0" fmla="*/ 2147483647 w 28"/>
              <a:gd name="T1" fmla="*/ 2147483647 h 22"/>
              <a:gd name="T2" fmla="*/ 2147483647 w 28"/>
              <a:gd name="T3" fmla="*/ 2147483647 h 22"/>
              <a:gd name="T4" fmla="*/ 2147483647 w 28"/>
              <a:gd name="T5" fmla="*/ 2147483647 h 22"/>
              <a:gd name="T6" fmla="*/ 2147483647 w 28"/>
              <a:gd name="T7" fmla="*/ 0 h 22"/>
              <a:gd name="T8" fmla="*/ 2147483647 w 28"/>
              <a:gd name="T9" fmla="*/ 2147483647 h 22"/>
              <a:gd name="T10" fmla="*/ 2147483647 w 28"/>
              <a:gd name="T11" fmla="*/ 2147483647 h 22"/>
              <a:gd name="T12" fmla="*/ 0 w 28"/>
              <a:gd name="T13" fmla="*/ 2147483647 h 22"/>
              <a:gd name="T14" fmla="*/ 2147483647 w 28"/>
              <a:gd name="T15" fmla="*/ 2147483647 h 22"/>
              <a:gd name="T16" fmla="*/ 2147483647 w 28"/>
              <a:gd name="T17" fmla="*/ 2147483647 h 22"/>
              <a:gd name="T18" fmla="*/ 2147483647 w 28"/>
              <a:gd name="T19" fmla="*/ 2147483647 h 22"/>
              <a:gd name="T20" fmla="*/ 2147483647 w 28"/>
              <a:gd name="T21" fmla="*/ 2147483647 h 22"/>
              <a:gd name="T22" fmla="*/ 2147483647 w 28"/>
              <a:gd name="T23" fmla="*/ 2147483647 h 22"/>
              <a:gd name="T24" fmla="*/ 2147483647 w 28"/>
              <a:gd name="T25" fmla="*/ 2147483647 h 22"/>
              <a:gd name="T26" fmla="*/ 2147483647 w 28"/>
              <a:gd name="T27" fmla="*/ 2147483647 h 22"/>
              <a:gd name="T28" fmla="*/ 2147483647 w 28"/>
              <a:gd name="T29" fmla="*/ 2147483647 h 22"/>
              <a:gd name="T30" fmla="*/ 2147483647 w 28"/>
              <a:gd name="T31" fmla="*/ 2147483647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2"/>
              <a:gd name="T50" fmla="*/ 28 w 28"/>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2">
                <a:moveTo>
                  <a:pt x="28" y="15"/>
                </a:moveTo>
                <a:lnTo>
                  <a:pt x="20" y="7"/>
                </a:lnTo>
                <a:lnTo>
                  <a:pt x="15" y="3"/>
                </a:lnTo>
                <a:lnTo>
                  <a:pt x="11" y="0"/>
                </a:lnTo>
                <a:lnTo>
                  <a:pt x="9" y="2"/>
                </a:lnTo>
                <a:lnTo>
                  <a:pt x="3" y="4"/>
                </a:lnTo>
                <a:lnTo>
                  <a:pt x="0" y="10"/>
                </a:lnTo>
                <a:lnTo>
                  <a:pt x="1" y="15"/>
                </a:lnTo>
                <a:lnTo>
                  <a:pt x="7" y="20"/>
                </a:lnTo>
                <a:lnTo>
                  <a:pt x="9" y="22"/>
                </a:lnTo>
                <a:lnTo>
                  <a:pt x="9" y="20"/>
                </a:lnTo>
                <a:lnTo>
                  <a:pt x="11" y="20"/>
                </a:lnTo>
                <a:lnTo>
                  <a:pt x="13" y="19"/>
                </a:lnTo>
                <a:lnTo>
                  <a:pt x="15" y="14"/>
                </a:lnTo>
                <a:lnTo>
                  <a:pt x="20" y="12"/>
                </a:lnTo>
                <a:lnTo>
                  <a:pt x="28" y="15"/>
                </a:lnTo>
                <a:close/>
              </a:path>
            </a:pathLst>
          </a:custGeom>
          <a:solidFill>
            <a:srgbClr val="73939F"/>
          </a:solidFill>
          <a:ln w="6350">
            <a:solidFill>
              <a:srgbClr val="003366"/>
            </a:solidFill>
            <a:round/>
            <a:headEnd/>
            <a:tailEnd/>
          </a:ln>
        </p:spPr>
        <p:txBody>
          <a:bodyPr/>
          <a:lstStyle/>
          <a:p>
            <a:endParaRPr lang="el-GR"/>
          </a:p>
        </p:txBody>
      </p:sp>
      <p:sp>
        <p:nvSpPr>
          <p:cNvPr id="25714" name="Freeform 438"/>
          <p:cNvSpPr>
            <a:spLocks/>
          </p:cNvSpPr>
          <p:nvPr/>
        </p:nvSpPr>
        <p:spPr bwMode="auto">
          <a:xfrm>
            <a:off x="1774825" y="5514975"/>
            <a:ext cx="17463" cy="12700"/>
          </a:xfrm>
          <a:custGeom>
            <a:avLst/>
            <a:gdLst>
              <a:gd name="T0" fmla="*/ 2147483647 w 28"/>
              <a:gd name="T1" fmla="*/ 2147483647 h 22"/>
              <a:gd name="T2" fmla="*/ 2147483647 w 28"/>
              <a:gd name="T3" fmla="*/ 2147483647 h 22"/>
              <a:gd name="T4" fmla="*/ 2147483647 w 28"/>
              <a:gd name="T5" fmla="*/ 2147483647 h 22"/>
              <a:gd name="T6" fmla="*/ 2147483647 w 28"/>
              <a:gd name="T7" fmla="*/ 2147483647 h 22"/>
              <a:gd name="T8" fmla="*/ 2147483647 w 28"/>
              <a:gd name="T9" fmla="*/ 2147483647 h 22"/>
              <a:gd name="T10" fmla="*/ 2147483647 w 28"/>
              <a:gd name="T11" fmla="*/ 2147483647 h 22"/>
              <a:gd name="T12" fmla="*/ 2147483647 w 28"/>
              <a:gd name="T13" fmla="*/ 2147483647 h 22"/>
              <a:gd name="T14" fmla="*/ 2147483647 w 28"/>
              <a:gd name="T15" fmla="*/ 2147483647 h 22"/>
              <a:gd name="T16" fmla="*/ 2147483647 w 28"/>
              <a:gd name="T17" fmla="*/ 2147483647 h 22"/>
              <a:gd name="T18" fmla="*/ 0 w 28"/>
              <a:gd name="T19" fmla="*/ 2147483647 h 22"/>
              <a:gd name="T20" fmla="*/ 2147483647 w 28"/>
              <a:gd name="T21" fmla="*/ 2147483647 h 22"/>
              <a:gd name="T22" fmla="*/ 2147483647 w 28"/>
              <a:gd name="T23" fmla="*/ 2147483647 h 22"/>
              <a:gd name="T24" fmla="*/ 2147483647 w 28"/>
              <a:gd name="T25" fmla="*/ 0 h 22"/>
              <a:gd name="T26" fmla="*/ 2147483647 w 28"/>
              <a:gd name="T27" fmla="*/ 2147483647 h 22"/>
              <a:gd name="T28" fmla="*/ 2147483647 w 28"/>
              <a:gd name="T29" fmla="*/ 2147483647 h 22"/>
              <a:gd name="T30" fmla="*/ 2147483647 w 28"/>
              <a:gd name="T31" fmla="*/ 2147483647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2"/>
              <a:gd name="T50" fmla="*/ 28 w 28"/>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2">
                <a:moveTo>
                  <a:pt x="28" y="15"/>
                </a:moveTo>
                <a:lnTo>
                  <a:pt x="20" y="12"/>
                </a:lnTo>
                <a:lnTo>
                  <a:pt x="15" y="14"/>
                </a:lnTo>
                <a:lnTo>
                  <a:pt x="13" y="19"/>
                </a:lnTo>
                <a:lnTo>
                  <a:pt x="11" y="20"/>
                </a:lnTo>
                <a:lnTo>
                  <a:pt x="9" y="20"/>
                </a:lnTo>
                <a:lnTo>
                  <a:pt x="9" y="22"/>
                </a:lnTo>
                <a:lnTo>
                  <a:pt x="7" y="20"/>
                </a:lnTo>
                <a:lnTo>
                  <a:pt x="1" y="15"/>
                </a:lnTo>
                <a:lnTo>
                  <a:pt x="0" y="10"/>
                </a:lnTo>
                <a:lnTo>
                  <a:pt x="3" y="4"/>
                </a:lnTo>
                <a:lnTo>
                  <a:pt x="9" y="2"/>
                </a:lnTo>
                <a:lnTo>
                  <a:pt x="11" y="0"/>
                </a:lnTo>
                <a:lnTo>
                  <a:pt x="15" y="3"/>
                </a:lnTo>
                <a:lnTo>
                  <a:pt x="20" y="7"/>
                </a:lnTo>
                <a:lnTo>
                  <a:pt x="28" y="15"/>
                </a:lnTo>
              </a:path>
            </a:pathLst>
          </a:custGeom>
          <a:solidFill>
            <a:srgbClr val="4F96FF"/>
          </a:solidFill>
          <a:ln w="6350">
            <a:solidFill>
              <a:srgbClr val="003366"/>
            </a:solidFill>
            <a:round/>
            <a:headEnd/>
            <a:tailEnd/>
          </a:ln>
        </p:spPr>
        <p:txBody>
          <a:bodyPr/>
          <a:lstStyle/>
          <a:p>
            <a:endParaRPr lang="el-GR"/>
          </a:p>
        </p:txBody>
      </p:sp>
      <p:grpSp>
        <p:nvGrpSpPr>
          <p:cNvPr id="25715" name="Group 439"/>
          <p:cNvGrpSpPr>
            <a:grpSpLocks/>
          </p:cNvGrpSpPr>
          <p:nvPr/>
        </p:nvGrpSpPr>
        <p:grpSpPr bwMode="auto">
          <a:xfrm>
            <a:off x="950913" y="3371850"/>
            <a:ext cx="1554162" cy="1147763"/>
            <a:chOff x="151" y="1893"/>
            <a:chExt cx="802" cy="592"/>
          </a:xfrm>
        </p:grpSpPr>
        <p:sp>
          <p:nvSpPr>
            <p:cNvPr id="25760" name="Freeform 440"/>
            <p:cNvSpPr>
              <a:spLocks/>
            </p:cNvSpPr>
            <p:nvPr/>
          </p:nvSpPr>
          <p:spPr bwMode="auto">
            <a:xfrm>
              <a:off x="873" y="2153"/>
              <a:ext cx="19" cy="23"/>
            </a:xfrm>
            <a:custGeom>
              <a:avLst/>
              <a:gdLst>
                <a:gd name="T0" fmla="*/ 0 w 56"/>
                <a:gd name="T1" fmla="*/ 0 h 71"/>
                <a:gd name="T2" fmla="*/ 0 w 56"/>
                <a:gd name="T3" fmla="*/ 0 h 71"/>
                <a:gd name="T4" fmla="*/ 0 w 56"/>
                <a:gd name="T5" fmla="*/ 0 h 71"/>
                <a:gd name="T6" fmla="*/ 0 w 56"/>
                <a:gd name="T7" fmla="*/ 0 h 71"/>
                <a:gd name="T8" fmla="*/ 0 w 56"/>
                <a:gd name="T9" fmla="*/ 0 h 71"/>
                <a:gd name="T10" fmla="*/ 0 w 56"/>
                <a:gd name="T11" fmla="*/ 0 h 71"/>
                <a:gd name="T12" fmla="*/ 0 w 56"/>
                <a:gd name="T13" fmla="*/ 0 h 71"/>
                <a:gd name="T14" fmla="*/ 0 w 56"/>
                <a:gd name="T15" fmla="*/ 0 h 71"/>
                <a:gd name="T16" fmla="*/ 0 w 56"/>
                <a:gd name="T17" fmla="*/ 0 h 71"/>
                <a:gd name="T18" fmla="*/ 0 w 56"/>
                <a:gd name="T19" fmla="*/ 0 h 71"/>
                <a:gd name="T20" fmla="*/ 0 w 56"/>
                <a:gd name="T21" fmla="*/ 0 h 71"/>
                <a:gd name="T22" fmla="*/ 0 w 56"/>
                <a:gd name="T23" fmla="*/ 0 h 71"/>
                <a:gd name="T24" fmla="*/ 0 w 56"/>
                <a:gd name="T25" fmla="*/ 0 h 71"/>
                <a:gd name="T26" fmla="*/ 0 w 56"/>
                <a:gd name="T27" fmla="*/ 0 h 71"/>
                <a:gd name="T28" fmla="*/ 0 w 56"/>
                <a:gd name="T29" fmla="*/ 0 h 71"/>
                <a:gd name="T30" fmla="*/ 0 w 56"/>
                <a:gd name="T31" fmla="*/ 0 h 71"/>
                <a:gd name="T32" fmla="*/ 0 w 56"/>
                <a:gd name="T33" fmla="*/ 0 h 71"/>
                <a:gd name="T34" fmla="*/ 0 w 56"/>
                <a:gd name="T35" fmla="*/ 0 h 71"/>
                <a:gd name="T36" fmla="*/ 0 w 56"/>
                <a:gd name="T37" fmla="*/ 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71"/>
                <a:gd name="T59" fmla="*/ 56 w 56"/>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71">
                  <a:moveTo>
                    <a:pt x="56" y="3"/>
                  </a:moveTo>
                  <a:lnTo>
                    <a:pt x="55" y="6"/>
                  </a:lnTo>
                  <a:lnTo>
                    <a:pt x="54" y="12"/>
                  </a:lnTo>
                  <a:lnTo>
                    <a:pt x="11" y="63"/>
                  </a:lnTo>
                  <a:lnTo>
                    <a:pt x="5" y="68"/>
                  </a:lnTo>
                  <a:lnTo>
                    <a:pt x="2" y="69"/>
                  </a:lnTo>
                  <a:lnTo>
                    <a:pt x="2" y="71"/>
                  </a:lnTo>
                  <a:lnTo>
                    <a:pt x="0" y="65"/>
                  </a:lnTo>
                  <a:lnTo>
                    <a:pt x="0" y="60"/>
                  </a:lnTo>
                  <a:lnTo>
                    <a:pt x="1" y="52"/>
                  </a:lnTo>
                  <a:lnTo>
                    <a:pt x="6" y="44"/>
                  </a:lnTo>
                  <a:lnTo>
                    <a:pt x="18" y="35"/>
                  </a:lnTo>
                  <a:lnTo>
                    <a:pt x="27" y="28"/>
                  </a:lnTo>
                  <a:lnTo>
                    <a:pt x="46" y="4"/>
                  </a:lnTo>
                  <a:lnTo>
                    <a:pt x="46" y="3"/>
                  </a:lnTo>
                  <a:lnTo>
                    <a:pt x="47" y="3"/>
                  </a:lnTo>
                  <a:lnTo>
                    <a:pt x="50" y="3"/>
                  </a:lnTo>
                  <a:lnTo>
                    <a:pt x="54" y="0"/>
                  </a:lnTo>
                  <a:lnTo>
                    <a:pt x="56" y="3"/>
                  </a:lnTo>
                </a:path>
              </a:pathLst>
            </a:custGeom>
            <a:solidFill>
              <a:srgbClr val="3399FF"/>
            </a:solidFill>
            <a:ln w="6350">
              <a:solidFill>
                <a:srgbClr val="003366"/>
              </a:solidFill>
              <a:round/>
              <a:headEnd/>
              <a:tailEnd/>
            </a:ln>
          </p:spPr>
          <p:txBody>
            <a:bodyPr/>
            <a:lstStyle/>
            <a:p>
              <a:endParaRPr lang="el-GR"/>
            </a:p>
          </p:txBody>
        </p:sp>
        <p:sp>
          <p:nvSpPr>
            <p:cNvPr id="25761" name="Freeform 441"/>
            <p:cNvSpPr>
              <a:spLocks/>
            </p:cNvSpPr>
            <p:nvPr/>
          </p:nvSpPr>
          <p:spPr bwMode="auto">
            <a:xfrm>
              <a:off x="904" y="2097"/>
              <a:ext cx="45" cy="76"/>
            </a:xfrm>
            <a:custGeom>
              <a:avLst/>
              <a:gdLst>
                <a:gd name="T0" fmla="*/ 0 w 133"/>
                <a:gd name="T1" fmla="*/ 0 h 226"/>
                <a:gd name="T2" fmla="*/ 0 w 133"/>
                <a:gd name="T3" fmla="*/ 0 h 226"/>
                <a:gd name="T4" fmla="*/ 0 w 133"/>
                <a:gd name="T5" fmla="*/ 0 h 226"/>
                <a:gd name="T6" fmla="*/ 0 w 133"/>
                <a:gd name="T7" fmla="*/ 0 h 226"/>
                <a:gd name="T8" fmla="*/ 0 w 133"/>
                <a:gd name="T9" fmla="*/ 0 h 226"/>
                <a:gd name="T10" fmla="*/ 0 w 133"/>
                <a:gd name="T11" fmla="*/ 0 h 226"/>
                <a:gd name="T12" fmla="*/ 0 w 133"/>
                <a:gd name="T13" fmla="*/ 0 h 226"/>
                <a:gd name="T14" fmla="*/ 0 w 133"/>
                <a:gd name="T15" fmla="*/ 0 h 226"/>
                <a:gd name="T16" fmla="*/ 0 w 133"/>
                <a:gd name="T17" fmla="*/ 0 h 226"/>
                <a:gd name="T18" fmla="*/ 0 w 133"/>
                <a:gd name="T19" fmla="*/ 0 h 226"/>
                <a:gd name="T20" fmla="*/ 0 w 133"/>
                <a:gd name="T21" fmla="*/ 0 h 226"/>
                <a:gd name="T22" fmla="*/ 0 w 133"/>
                <a:gd name="T23" fmla="*/ 0 h 226"/>
                <a:gd name="T24" fmla="*/ 0 w 133"/>
                <a:gd name="T25" fmla="*/ 0 h 226"/>
                <a:gd name="T26" fmla="*/ 0 w 133"/>
                <a:gd name="T27" fmla="*/ 0 h 226"/>
                <a:gd name="T28" fmla="*/ 0 w 133"/>
                <a:gd name="T29" fmla="*/ 0 h 226"/>
                <a:gd name="T30" fmla="*/ 0 w 133"/>
                <a:gd name="T31" fmla="*/ 0 h 226"/>
                <a:gd name="T32" fmla="*/ 0 w 133"/>
                <a:gd name="T33" fmla="*/ 0 h 226"/>
                <a:gd name="T34" fmla="*/ 0 w 133"/>
                <a:gd name="T35" fmla="*/ 0 h 226"/>
                <a:gd name="T36" fmla="*/ 0 w 133"/>
                <a:gd name="T37" fmla="*/ 0 h 226"/>
                <a:gd name="T38" fmla="*/ 0 w 133"/>
                <a:gd name="T39" fmla="*/ 0 h 226"/>
                <a:gd name="T40" fmla="*/ 0 w 133"/>
                <a:gd name="T41" fmla="*/ 0 h 226"/>
                <a:gd name="T42" fmla="*/ 0 w 133"/>
                <a:gd name="T43" fmla="*/ 0 h 226"/>
                <a:gd name="T44" fmla="*/ 0 w 133"/>
                <a:gd name="T45" fmla="*/ 0 h 226"/>
                <a:gd name="T46" fmla="*/ 0 w 133"/>
                <a:gd name="T47" fmla="*/ 0 h 226"/>
                <a:gd name="T48" fmla="*/ 0 w 133"/>
                <a:gd name="T49" fmla="*/ 0 h 226"/>
                <a:gd name="T50" fmla="*/ 0 w 133"/>
                <a:gd name="T51" fmla="*/ 0 h 226"/>
                <a:gd name="T52" fmla="*/ 0 w 133"/>
                <a:gd name="T53" fmla="*/ 0 h 226"/>
                <a:gd name="T54" fmla="*/ 0 w 133"/>
                <a:gd name="T55" fmla="*/ 0 h 226"/>
                <a:gd name="T56" fmla="*/ 0 w 133"/>
                <a:gd name="T57" fmla="*/ 0 h 226"/>
                <a:gd name="T58" fmla="*/ 0 w 133"/>
                <a:gd name="T59" fmla="*/ 0 h 226"/>
                <a:gd name="T60" fmla="*/ 0 w 133"/>
                <a:gd name="T61" fmla="*/ 0 h 226"/>
                <a:gd name="T62" fmla="*/ 0 w 133"/>
                <a:gd name="T63" fmla="*/ 0 h 226"/>
                <a:gd name="T64" fmla="*/ 0 w 133"/>
                <a:gd name="T65" fmla="*/ 0 h 226"/>
                <a:gd name="T66" fmla="*/ 0 w 133"/>
                <a:gd name="T67" fmla="*/ 0 h 226"/>
                <a:gd name="T68" fmla="*/ 0 w 133"/>
                <a:gd name="T69" fmla="*/ 0 h 226"/>
                <a:gd name="T70" fmla="*/ 0 w 133"/>
                <a:gd name="T71" fmla="*/ 0 h 226"/>
                <a:gd name="T72" fmla="*/ 0 w 133"/>
                <a:gd name="T73" fmla="*/ 0 h 226"/>
                <a:gd name="T74" fmla="*/ 0 w 133"/>
                <a:gd name="T75" fmla="*/ 0 h 226"/>
                <a:gd name="T76" fmla="*/ 0 w 133"/>
                <a:gd name="T77" fmla="*/ 0 h 226"/>
                <a:gd name="T78" fmla="*/ 0 w 133"/>
                <a:gd name="T79" fmla="*/ 0 h 226"/>
                <a:gd name="T80" fmla="*/ 0 w 133"/>
                <a:gd name="T81" fmla="*/ 0 h 226"/>
                <a:gd name="T82" fmla="*/ 0 w 133"/>
                <a:gd name="T83" fmla="*/ 0 h 226"/>
                <a:gd name="T84" fmla="*/ 0 w 133"/>
                <a:gd name="T85" fmla="*/ 0 h 226"/>
                <a:gd name="T86" fmla="*/ 0 w 133"/>
                <a:gd name="T87" fmla="*/ 0 h 226"/>
                <a:gd name="T88" fmla="*/ 0 w 133"/>
                <a:gd name="T89" fmla="*/ 0 h 226"/>
                <a:gd name="T90" fmla="*/ 0 w 133"/>
                <a:gd name="T91" fmla="*/ 0 h 226"/>
                <a:gd name="T92" fmla="*/ 0 w 133"/>
                <a:gd name="T93" fmla="*/ 0 h 226"/>
                <a:gd name="T94" fmla="*/ 0 w 133"/>
                <a:gd name="T95" fmla="*/ 0 h 226"/>
                <a:gd name="T96" fmla="*/ 0 w 133"/>
                <a:gd name="T97" fmla="*/ 0 h 226"/>
                <a:gd name="T98" fmla="*/ 0 w 133"/>
                <a:gd name="T99" fmla="*/ 0 h 226"/>
                <a:gd name="T100" fmla="*/ 0 w 133"/>
                <a:gd name="T101" fmla="*/ 0 h 226"/>
                <a:gd name="T102" fmla="*/ 0 w 133"/>
                <a:gd name="T103" fmla="*/ 0 h 226"/>
                <a:gd name="T104" fmla="*/ 0 w 133"/>
                <a:gd name="T105" fmla="*/ 0 h 226"/>
                <a:gd name="T106" fmla="*/ 0 w 133"/>
                <a:gd name="T107" fmla="*/ 0 h 226"/>
                <a:gd name="T108" fmla="*/ 0 w 133"/>
                <a:gd name="T109" fmla="*/ 0 h 226"/>
                <a:gd name="T110" fmla="*/ 0 w 133"/>
                <a:gd name="T111" fmla="*/ 0 h 226"/>
                <a:gd name="T112" fmla="*/ 0 w 133"/>
                <a:gd name="T113" fmla="*/ 0 h 2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3"/>
                <a:gd name="T172" fmla="*/ 0 h 226"/>
                <a:gd name="T173" fmla="*/ 133 w 133"/>
                <a:gd name="T174" fmla="*/ 226 h 2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3" h="226">
                  <a:moveTo>
                    <a:pt x="122" y="4"/>
                  </a:moveTo>
                  <a:lnTo>
                    <a:pt x="114" y="0"/>
                  </a:lnTo>
                  <a:lnTo>
                    <a:pt x="108" y="1"/>
                  </a:lnTo>
                  <a:lnTo>
                    <a:pt x="94" y="6"/>
                  </a:lnTo>
                  <a:lnTo>
                    <a:pt x="80" y="13"/>
                  </a:lnTo>
                  <a:lnTo>
                    <a:pt x="75" y="18"/>
                  </a:lnTo>
                  <a:lnTo>
                    <a:pt x="75" y="27"/>
                  </a:lnTo>
                  <a:lnTo>
                    <a:pt x="76" y="31"/>
                  </a:lnTo>
                  <a:lnTo>
                    <a:pt x="80" y="34"/>
                  </a:lnTo>
                  <a:lnTo>
                    <a:pt x="89" y="34"/>
                  </a:lnTo>
                  <a:lnTo>
                    <a:pt x="89" y="41"/>
                  </a:lnTo>
                  <a:lnTo>
                    <a:pt x="89" y="43"/>
                  </a:lnTo>
                  <a:lnTo>
                    <a:pt x="89" y="45"/>
                  </a:lnTo>
                  <a:lnTo>
                    <a:pt x="90" y="47"/>
                  </a:lnTo>
                  <a:lnTo>
                    <a:pt x="90" y="53"/>
                  </a:lnTo>
                  <a:lnTo>
                    <a:pt x="90" y="55"/>
                  </a:lnTo>
                  <a:lnTo>
                    <a:pt x="90" y="57"/>
                  </a:lnTo>
                  <a:lnTo>
                    <a:pt x="92" y="59"/>
                  </a:lnTo>
                  <a:lnTo>
                    <a:pt x="90" y="59"/>
                  </a:lnTo>
                  <a:lnTo>
                    <a:pt x="90" y="61"/>
                  </a:lnTo>
                  <a:lnTo>
                    <a:pt x="90" y="63"/>
                  </a:lnTo>
                  <a:lnTo>
                    <a:pt x="89" y="69"/>
                  </a:lnTo>
                  <a:lnTo>
                    <a:pt x="86" y="71"/>
                  </a:lnTo>
                  <a:lnTo>
                    <a:pt x="85" y="71"/>
                  </a:lnTo>
                  <a:lnTo>
                    <a:pt x="85" y="72"/>
                  </a:lnTo>
                  <a:lnTo>
                    <a:pt x="85" y="75"/>
                  </a:lnTo>
                  <a:lnTo>
                    <a:pt x="80" y="76"/>
                  </a:lnTo>
                  <a:lnTo>
                    <a:pt x="77" y="76"/>
                  </a:lnTo>
                  <a:lnTo>
                    <a:pt x="76" y="76"/>
                  </a:lnTo>
                  <a:lnTo>
                    <a:pt x="76" y="78"/>
                  </a:lnTo>
                  <a:lnTo>
                    <a:pt x="71" y="76"/>
                  </a:lnTo>
                  <a:lnTo>
                    <a:pt x="68" y="74"/>
                  </a:lnTo>
                  <a:lnTo>
                    <a:pt x="61" y="66"/>
                  </a:lnTo>
                  <a:lnTo>
                    <a:pt x="57" y="57"/>
                  </a:lnTo>
                  <a:lnTo>
                    <a:pt x="57" y="46"/>
                  </a:lnTo>
                  <a:lnTo>
                    <a:pt x="61" y="35"/>
                  </a:lnTo>
                  <a:lnTo>
                    <a:pt x="51" y="24"/>
                  </a:lnTo>
                  <a:lnTo>
                    <a:pt x="43" y="20"/>
                  </a:lnTo>
                  <a:lnTo>
                    <a:pt x="38" y="18"/>
                  </a:lnTo>
                  <a:lnTo>
                    <a:pt x="34" y="18"/>
                  </a:lnTo>
                  <a:lnTo>
                    <a:pt x="32" y="21"/>
                  </a:lnTo>
                  <a:lnTo>
                    <a:pt x="30" y="24"/>
                  </a:lnTo>
                  <a:lnTo>
                    <a:pt x="30" y="29"/>
                  </a:lnTo>
                  <a:lnTo>
                    <a:pt x="30" y="35"/>
                  </a:lnTo>
                  <a:lnTo>
                    <a:pt x="32" y="45"/>
                  </a:lnTo>
                  <a:lnTo>
                    <a:pt x="28" y="47"/>
                  </a:lnTo>
                  <a:lnTo>
                    <a:pt x="23" y="50"/>
                  </a:lnTo>
                  <a:lnTo>
                    <a:pt x="10" y="55"/>
                  </a:lnTo>
                  <a:lnTo>
                    <a:pt x="3" y="62"/>
                  </a:lnTo>
                  <a:lnTo>
                    <a:pt x="3" y="74"/>
                  </a:lnTo>
                  <a:lnTo>
                    <a:pt x="4" y="91"/>
                  </a:lnTo>
                  <a:lnTo>
                    <a:pt x="7" y="111"/>
                  </a:lnTo>
                  <a:lnTo>
                    <a:pt x="11" y="133"/>
                  </a:lnTo>
                  <a:lnTo>
                    <a:pt x="8" y="152"/>
                  </a:lnTo>
                  <a:lnTo>
                    <a:pt x="6" y="153"/>
                  </a:lnTo>
                  <a:lnTo>
                    <a:pt x="6" y="158"/>
                  </a:lnTo>
                  <a:lnTo>
                    <a:pt x="2" y="165"/>
                  </a:lnTo>
                  <a:lnTo>
                    <a:pt x="0" y="170"/>
                  </a:lnTo>
                  <a:lnTo>
                    <a:pt x="0" y="174"/>
                  </a:lnTo>
                  <a:lnTo>
                    <a:pt x="4" y="176"/>
                  </a:lnTo>
                  <a:lnTo>
                    <a:pt x="8" y="178"/>
                  </a:lnTo>
                  <a:lnTo>
                    <a:pt x="12" y="181"/>
                  </a:lnTo>
                  <a:lnTo>
                    <a:pt x="22" y="186"/>
                  </a:lnTo>
                  <a:lnTo>
                    <a:pt x="31" y="192"/>
                  </a:lnTo>
                  <a:lnTo>
                    <a:pt x="44" y="201"/>
                  </a:lnTo>
                  <a:lnTo>
                    <a:pt x="57" y="210"/>
                  </a:lnTo>
                  <a:lnTo>
                    <a:pt x="75" y="222"/>
                  </a:lnTo>
                  <a:lnTo>
                    <a:pt x="76" y="222"/>
                  </a:lnTo>
                  <a:lnTo>
                    <a:pt x="79" y="223"/>
                  </a:lnTo>
                  <a:lnTo>
                    <a:pt x="84" y="226"/>
                  </a:lnTo>
                  <a:lnTo>
                    <a:pt x="88" y="226"/>
                  </a:lnTo>
                  <a:lnTo>
                    <a:pt x="93" y="226"/>
                  </a:lnTo>
                  <a:lnTo>
                    <a:pt x="96" y="223"/>
                  </a:lnTo>
                  <a:lnTo>
                    <a:pt x="100" y="221"/>
                  </a:lnTo>
                  <a:lnTo>
                    <a:pt x="105" y="211"/>
                  </a:lnTo>
                  <a:lnTo>
                    <a:pt x="100" y="198"/>
                  </a:lnTo>
                  <a:lnTo>
                    <a:pt x="98" y="189"/>
                  </a:lnTo>
                  <a:lnTo>
                    <a:pt x="97" y="180"/>
                  </a:lnTo>
                  <a:lnTo>
                    <a:pt x="100" y="174"/>
                  </a:lnTo>
                  <a:lnTo>
                    <a:pt x="110" y="166"/>
                  </a:lnTo>
                  <a:lnTo>
                    <a:pt x="112" y="164"/>
                  </a:lnTo>
                  <a:lnTo>
                    <a:pt x="114" y="162"/>
                  </a:lnTo>
                  <a:lnTo>
                    <a:pt x="117" y="160"/>
                  </a:lnTo>
                  <a:lnTo>
                    <a:pt x="116" y="155"/>
                  </a:lnTo>
                  <a:lnTo>
                    <a:pt x="116" y="151"/>
                  </a:lnTo>
                  <a:lnTo>
                    <a:pt x="114" y="145"/>
                  </a:lnTo>
                  <a:lnTo>
                    <a:pt x="113" y="143"/>
                  </a:lnTo>
                  <a:lnTo>
                    <a:pt x="113" y="141"/>
                  </a:lnTo>
                  <a:lnTo>
                    <a:pt x="104" y="139"/>
                  </a:lnTo>
                  <a:lnTo>
                    <a:pt x="98" y="137"/>
                  </a:lnTo>
                  <a:lnTo>
                    <a:pt x="93" y="135"/>
                  </a:lnTo>
                  <a:lnTo>
                    <a:pt x="90" y="133"/>
                  </a:lnTo>
                  <a:lnTo>
                    <a:pt x="86" y="127"/>
                  </a:lnTo>
                  <a:lnTo>
                    <a:pt x="85" y="123"/>
                  </a:lnTo>
                  <a:lnTo>
                    <a:pt x="86" y="120"/>
                  </a:lnTo>
                  <a:lnTo>
                    <a:pt x="90" y="112"/>
                  </a:lnTo>
                  <a:lnTo>
                    <a:pt x="97" y="104"/>
                  </a:lnTo>
                  <a:lnTo>
                    <a:pt x="97" y="103"/>
                  </a:lnTo>
                  <a:lnTo>
                    <a:pt x="98" y="103"/>
                  </a:lnTo>
                  <a:lnTo>
                    <a:pt x="101" y="103"/>
                  </a:lnTo>
                  <a:lnTo>
                    <a:pt x="106" y="103"/>
                  </a:lnTo>
                  <a:lnTo>
                    <a:pt x="116" y="103"/>
                  </a:lnTo>
                  <a:lnTo>
                    <a:pt x="118" y="102"/>
                  </a:lnTo>
                  <a:lnTo>
                    <a:pt x="122" y="102"/>
                  </a:lnTo>
                  <a:lnTo>
                    <a:pt x="130" y="100"/>
                  </a:lnTo>
                  <a:lnTo>
                    <a:pt x="131" y="98"/>
                  </a:lnTo>
                  <a:lnTo>
                    <a:pt x="133" y="95"/>
                  </a:lnTo>
                  <a:lnTo>
                    <a:pt x="126" y="76"/>
                  </a:lnTo>
                  <a:lnTo>
                    <a:pt x="124" y="65"/>
                  </a:lnTo>
                  <a:lnTo>
                    <a:pt x="127" y="20"/>
                  </a:lnTo>
                  <a:lnTo>
                    <a:pt x="126" y="13"/>
                  </a:lnTo>
                  <a:lnTo>
                    <a:pt x="126" y="9"/>
                  </a:lnTo>
                  <a:lnTo>
                    <a:pt x="124" y="5"/>
                  </a:lnTo>
                  <a:lnTo>
                    <a:pt x="122" y="4"/>
                  </a:lnTo>
                </a:path>
              </a:pathLst>
            </a:custGeom>
            <a:solidFill>
              <a:srgbClr val="3399FF"/>
            </a:solidFill>
            <a:ln w="6350">
              <a:solidFill>
                <a:srgbClr val="003366"/>
              </a:solidFill>
              <a:round/>
              <a:headEnd/>
              <a:tailEnd/>
            </a:ln>
          </p:spPr>
          <p:txBody>
            <a:bodyPr/>
            <a:lstStyle/>
            <a:p>
              <a:endParaRPr lang="el-GR"/>
            </a:p>
          </p:txBody>
        </p:sp>
        <p:sp>
          <p:nvSpPr>
            <p:cNvPr id="25762" name="Freeform 442"/>
            <p:cNvSpPr>
              <a:spLocks/>
            </p:cNvSpPr>
            <p:nvPr/>
          </p:nvSpPr>
          <p:spPr bwMode="auto">
            <a:xfrm>
              <a:off x="899" y="2174"/>
              <a:ext cx="28" cy="20"/>
            </a:xfrm>
            <a:custGeom>
              <a:avLst/>
              <a:gdLst>
                <a:gd name="T0" fmla="*/ 0 w 86"/>
                <a:gd name="T1" fmla="*/ 0 h 60"/>
                <a:gd name="T2" fmla="*/ 0 w 86"/>
                <a:gd name="T3" fmla="*/ 0 h 60"/>
                <a:gd name="T4" fmla="*/ 0 w 86"/>
                <a:gd name="T5" fmla="*/ 0 h 60"/>
                <a:gd name="T6" fmla="*/ 0 w 86"/>
                <a:gd name="T7" fmla="*/ 0 h 60"/>
                <a:gd name="T8" fmla="*/ 0 w 86"/>
                <a:gd name="T9" fmla="*/ 0 h 60"/>
                <a:gd name="T10" fmla="*/ 0 w 86"/>
                <a:gd name="T11" fmla="*/ 0 h 60"/>
                <a:gd name="T12" fmla="*/ 0 w 86"/>
                <a:gd name="T13" fmla="*/ 0 h 60"/>
                <a:gd name="T14" fmla="*/ 0 w 86"/>
                <a:gd name="T15" fmla="*/ 0 h 60"/>
                <a:gd name="T16" fmla="*/ 0 w 86"/>
                <a:gd name="T17" fmla="*/ 0 h 60"/>
                <a:gd name="T18" fmla="*/ 0 w 86"/>
                <a:gd name="T19" fmla="*/ 0 h 60"/>
                <a:gd name="T20" fmla="*/ 0 w 86"/>
                <a:gd name="T21" fmla="*/ 0 h 60"/>
                <a:gd name="T22" fmla="*/ 0 w 86"/>
                <a:gd name="T23" fmla="*/ 0 h 60"/>
                <a:gd name="T24" fmla="*/ 0 w 86"/>
                <a:gd name="T25" fmla="*/ 0 h 60"/>
                <a:gd name="T26" fmla="*/ 0 w 86"/>
                <a:gd name="T27" fmla="*/ 0 h 60"/>
                <a:gd name="T28" fmla="*/ 0 w 86"/>
                <a:gd name="T29" fmla="*/ 0 h 60"/>
                <a:gd name="T30" fmla="*/ 0 w 86"/>
                <a:gd name="T31" fmla="*/ 0 h 60"/>
                <a:gd name="T32" fmla="*/ 0 w 86"/>
                <a:gd name="T33" fmla="*/ 0 h 60"/>
                <a:gd name="T34" fmla="*/ 0 w 86"/>
                <a:gd name="T35" fmla="*/ 0 h 60"/>
                <a:gd name="T36" fmla="*/ 0 w 86"/>
                <a:gd name="T37" fmla="*/ 0 h 60"/>
                <a:gd name="T38" fmla="*/ 0 w 86"/>
                <a:gd name="T39" fmla="*/ 0 h 60"/>
                <a:gd name="T40" fmla="*/ 0 w 86"/>
                <a:gd name="T41" fmla="*/ 0 h 60"/>
                <a:gd name="T42" fmla="*/ 0 w 86"/>
                <a:gd name="T43" fmla="*/ 0 h 60"/>
                <a:gd name="T44" fmla="*/ 0 w 86"/>
                <a:gd name="T45" fmla="*/ 0 h 60"/>
                <a:gd name="T46" fmla="*/ 0 w 86"/>
                <a:gd name="T47" fmla="*/ 0 h 60"/>
                <a:gd name="T48" fmla="*/ 0 w 86"/>
                <a:gd name="T49" fmla="*/ 0 h 60"/>
                <a:gd name="T50" fmla="*/ 0 w 86"/>
                <a:gd name="T51" fmla="*/ 0 h 60"/>
                <a:gd name="T52" fmla="*/ 0 w 86"/>
                <a:gd name="T53" fmla="*/ 0 h 60"/>
                <a:gd name="T54" fmla="*/ 0 w 86"/>
                <a:gd name="T55" fmla="*/ 0 h 60"/>
                <a:gd name="T56" fmla="*/ 0 w 86"/>
                <a:gd name="T57" fmla="*/ 0 h 60"/>
                <a:gd name="T58" fmla="*/ 0 w 86"/>
                <a:gd name="T59" fmla="*/ 0 h 60"/>
                <a:gd name="T60" fmla="*/ 0 w 86"/>
                <a:gd name="T61" fmla="*/ 0 h 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
                <a:gd name="T94" fmla="*/ 0 h 60"/>
                <a:gd name="T95" fmla="*/ 86 w 86"/>
                <a:gd name="T96" fmla="*/ 60 h 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 h="60">
                  <a:moveTo>
                    <a:pt x="85" y="44"/>
                  </a:moveTo>
                  <a:lnTo>
                    <a:pt x="82" y="45"/>
                  </a:lnTo>
                  <a:lnTo>
                    <a:pt x="81" y="48"/>
                  </a:lnTo>
                  <a:lnTo>
                    <a:pt x="78" y="53"/>
                  </a:lnTo>
                  <a:lnTo>
                    <a:pt x="74" y="56"/>
                  </a:lnTo>
                  <a:lnTo>
                    <a:pt x="70" y="59"/>
                  </a:lnTo>
                  <a:lnTo>
                    <a:pt x="64" y="59"/>
                  </a:lnTo>
                  <a:lnTo>
                    <a:pt x="59" y="60"/>
                  </a:lnTo>
                  <a:lnTo>
                    <a:pt x="56" y="59"/>
                  </a:lnTo>
                  <a:lnTo>
                    <a:pt x="55" y="59"/>
                  </a:lnTo>
                  <a:lnTo>
                    <a:pt x="52" y="59"/>
                  </a:lnTo>
                  <a:lnTo>
                    <a:pt x="45" y="59"/>
                  </a:lnTo>
                  <a:lnTo>
                    <a:pt x="32" y="53"/>
                  </a:lnTo>
                  <a:lnTo>
                    <a:pt x="21" y="48"/>
                  </a:lnTo>
                  <a:lnTo>
                    <a:pt x="12" y="40"/>
                  </a:lnTo>
                  <a:lnTo>
                    <a:pt x="6" y="31"/>
                  </a:lnTo>
                  <a:lnTo>
                    <a:pt x="0" y="19"/>
                  </a:lnTo>
                  <a:lnTo>
                    <a:pt x="0" y="10"/>
                  </a:lnTo>
                  <a:lnTo>
                    <a:pt x="6" y="3"/>
                  </a:lnTo>
                  <a:lnTo>
                    <a:pt x="17" y="0"/>
                  </a:lnTo>
                  <a:lnTo>
                    <a:pt x="29" y="2"/>
                  </a:lnTo>
                  <a:lnTo>
                    <a:pt x="37" y="6"/>
                  </a:lnTo>
                  <a:lnTo>
                    <a:pt x="45" y="15"/>
                  </a:lnTo>
                  <a:lnTo>
                    <a:pt x="59" y="15"/>
                  </a:lnTo>
                  <a:lnTo>
                    <a:pt x="69" y="17"/>
                  </a:lnTo>
                  <a:lnTo>
                    <a:pt x="76" y="17"/>
                  </a:lnTo>
                  <a:lnTo>
                    <a:pt x="80" y="20"/>
                  </a:lnTo>
                  <a:lnTo>
                    <a:pt x="84" y="25"/>
                  </a:lnTo>
                  <a:lnTo>
                    <a:pt x="86" y="31"/>
                  </a:lnTo>
                  <a:lnTo>
                    <a:pt x="86" y="36"/>
                  </a:lnTo>
                  <a:lnTo>
                    <a:pt x="85" y="44"/>
                  </a:lnTo>
                </a:path>
              </a:pathLst>
            </a:custGeom>
            <a:solidFill>
              <a:srgbClr val="3399FF"/>
            </a:solidFill>
            <a:ln w="6350">
              <a:solidFill>
                <a:srgbClr val="003366"/>
              </a:solidFill>
              <a:round/>
              <a:headEnd/>
              <a:tailEnd/>
            </a:ln>
          </p:spPr>
          <p:txBody>
            <a:bodyPr/>
            <a:lstStyle/>
            <a:p>
              <a:endParaRPr lang="el-GR"/>
            </a:p>
          </p:txBody>
        </p:sp>
        <p:sp>
          <p:nvSpPr>
            <p:cNvPr id="25763" name="Freeform 443"/>
            <p:cNvSpPr>
              <a:spLocks/>
            </p:cNvSpPr>
            <p:nvPr/>
          </p:nvSpPr>
          <p:spPr bwMode="auto">
            <a:xfrm>
              <a:off x="930" y="2174"/>
              <a:ext cx="12" cy="18"/>
            </a:xfrm>
            <a:custGeom>
              <a:avLst/>
              <a:gdLst>
                <a:gd name="T0" fmla="*/ 0 w 37"/>
                <a:gd name="T1" fmla="*/ 0 h 52"/>
                <a:gd name="T2" fmla="*/ 0 w 37"/>
                <a:gd name="T3" fmla="*/ 0 h 52"/>
                <a:gd name="T4" fmla="*/ 0 w 37"/>
                <a:gd name="T5" fmla="*/ 0 h 52"/>
                <a:gd name="T6" fmla="*/ 0 w 37"/>
                <a:gd name="T7" fmla="*/ 0 h 52"/>
                <a:gd name="T8" fmla="*/ 0 w 37"/>
                <a:gd name="T9" fmla="*/ 0 h 52"/>
                <a:gd name="T10" fmla="*/ 0 w 37"/>
                <a:gd name="T11" fmla="*/ 0 h 52"/>
                <a:gd name="T12" fmla="*/ 0 w 37"/>
                <a:gd name="T13" fmla="*/ 0 h 52"/>
                <a:gd name="T14" fmla="*/ 0 w 37"/>
                <a:gd name="T15" fmla="*/ 0 h 52"/>
                <a:gd name="T16" fmla="*/ 0 w 37"/>
                <a:gd name="T17" fmla="*/ 0 h 52"/>
                <a:gd name="T18" fmla="*/ 0 w 37"/>
                <a:gd name="T19" fmla="*/ 0 h 52"/>
                <a:gd name="T20" fmla="*/ 0 w 37"/>
                <a:gd name="T21" fmla="*/ 0 h 52"/>
                <a:gd name="T22" fmla="*/ 0 w 37"/>
                <a:gd name="T23" fmla="*/ 0 h 52"/>
                <a:gd name="T24" fmla="*/ 0 w 37"/>
                <a:gd name="T25" fmla="*/ 0 h 52"/>
                <a:gd name="T26" fmla="*/ 0 w 37"/>
                <a:gd name="T27" fmla="*/ 0 h 52"/>
                <a:gd name="T28" fmla="*/ 0 w 37"/>
                <a:gd name="T29" fmla="*/ 0 h 52"/>
                <a:gd name="T30" fmla="*/ 0 w 37"/>
                <a:gd name="T31" fmla="*/ 0 h 52"/>
                <a:gd name="T32" fmla="*/ 0 w 37"/>
                <a:gd name="T33" fmla="*/ 0 h 52"/>
                <a:gd name="T34" fmla="*/ 0 w 37"/>
                <a:gd name="T35" fmla="*/ 0 h 52"/>
                <a:gd name="T36" fmla="*/ 0 w 37"/>
                <a:gd name="T37" fmla="*/ 0 h 52"/>
                <a:gd name="T38" fmla="*/ 0 w 37"/>
                <a:gd name="T39" fmla="*/ 0 h 52"/>
                <a:gd name="T40" fmla="*/ 0 w 37"/>
                <a:gd name="T41" fmla="*/ 0 h 52"/>
                <a:gd name="T42" fmla="*/ 0 w 37"/>
                <a:gd name="T43" fmla="*/ 0 h 52"/>
                <a:gd name="T44" fmla="*/ 0 w 37"/>
                <a:gd name="T45" fmla="*/ 0 h 52"/>
                <a:gd name="T46" fmla="*/ 0 w 37"/>
                <a:gd name="T47" fmla="*/ 0 h 52"/>
                <a:gd name="T48" fmla="*/ 0 w 37"/>
                <a:gd name="T49" fmla="*/ 0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52"/>
                <a:gd name="T77" fmla="*/ 37 w 37"/>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52">
                  <a:moveTo>
                    <a:pt x="35" y="8"/>
                  </a:moveTo>
                  <a:lnTo>
                    <a:pt x="35" y="14"/>
                  </a:lnTo>
                  <a:lnTo>
                    <a:pt x="35" y="16"/>
                  </a:lnTo>
                  <a:lnTo>
                    <a:pt x="35" y="17"/>
                  </a:lnTo>
                  <a:lnTo>
                    <a:pt x="36" y="20"/>
                  </a:lnTo>
                  <a:lnTo>
                    <a:pt x="37" y="31"/>
                  </a:lnTo>
                  <a:lnTo>
                    <a:pt x="37" y="40"/>
                  </a:lnTo>
                  <a:lnTo>
                    <a:pt x="37" y="47"/>
                  </a:lnTo>
                  <a:lnTo>
                    <a:pt x="35" y="48"/>
                  </a:lnTo>
                  <a:lnTo>
                    <a:pt x="33" y="51"/>
                  </a:lnTo>
                  <a:lnTo>
                    <a:pt x="31" y="51"/>
                  </a:lnTo>
                  <a:lnTo>
                    <a:pt x="29" y="51"/>
                  </a:lnTo>
                  <a:lnTo>
                    <a:pt x="29" y="52"/>
                  </a:lnTo>
                  <a:lnTo>
                    <a:pt x="24" y="52"/>
                  </a:lnTo>
                  <a:lnTo>
                    <a:pt x="19" y="51"/>
                  </a:lnTo>
                  <a:lnTo>
                    <a:pt x="11" y="44"/>
                  </a:lnTo>
                  <a:lnTo>
                    <a:pt x="6" y="37"/>
                  </a:lnTo>
                  <a:lnTo>
                    <a:pt x="2" y="29"/>
                  </a:lnTo>
                  <a:lnTo>
                    <a:pt x="0" y="20"/>
                  </a:lnTo>
                  <a:lnTo>
                    <a:pt x="2" y="11"/>
                  </a:lnTo>
                  <a:lnTo>
                    <a:pt x="11" y="6"/>
                  </a:lnTo>
                  <a:lnTo>
                    <a:pt x="25" y="0"/>
                  </a:lnTo>
                  <a:lnTo>
                    <a:pt x="31" y="0"/>
                  </a:lnTo>
                  <a:lnTo>
                    <a:pt x="32" y="3"/>
                  </a:lnTo>
                  <a:lnTo>
                    <a:pt x="35" y="8"/>
                  </a:lnTo>
                </a:path>
              </a:pathLst>
            </a:custGeom>
            <a:solidFill>
              <a:srgbClr val="3399FF"/>
            </a:solidFill>
            <a:ln w="6350">
              <a:solidFill>
                <a:srgbClr val="003366"/>
              </a:solidFill>
              <a:round/>
              <a:headEnd/>
              <a:tailEnd/>
            </a:ln>
          </p:spPr>
          <p:txBody>
            <a:bodyPr/>
            <a:lstStyle/>
            <a:p>
              <a:endParaRPr lang="el-GR"/>
            </a:p>
          </p:txBody>
        </p:sp>
        <p:sp>
          <p:nvSpPr>
            <p:cNvPr id="25764" name="Freeform 444"/>
            <p:cNvSpPr>
              <a:spLocks/>
            </p:cNvSpPr>
            <p:nvPr/>
          </p:nvSpPr>
          <p:spPr bwMode="auto">
            <a:xfrm>
              <a:off x="944" y="2170"/>
              <a:ext cx="9" cy="11"/>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2"/>
                <a:gd name="T56" fmla="*/ 27 w 27"/>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2">
                  <a:moveTo>
                    <a:pt x="9" y="32"/>
                  </a:moveTo>
                  <a:lnTo>
                    <a:pt x="15" y="28"/>
                  </a:lnTo>
                  <a:lnTo>
                    <a:pt x="17" y="27"/>
                  </a:lnTo>
                  <a:lnTo>
                    <a:pt x="21" y="19"/>
                  </a:lnTo>
                  <a:lnTo>
                    <a:pt x="24" y="13"/>
                  </a:lnTo>
                  <a:lnTo>
                    <a:pt x="25" y="8"/>
                  </a:lnTo>
                  <a:lnTo>
                    <a:pt x="27" y="5"/>
                  </a:lnTo>
                  <a:lnTo>
                    <a:pt x="24" y="1"/>
                  </a:lnTo>
                  <a:lnTo>
                    <a:pt x="21" y="0"/>
                  </a:lnTo>
                  <a:lnTo>
                    <a:pt x="16" y="1"/>
                  </a:lnTo>
                  <a:lnTo>
                    <a:pt x="11" y="7"/>
                  </a:lnTo>
                  <a:lnTo>
                    <a:pt x="4" y="11"/>
                  </a:lnTo>
                  <a:lnTo>
                    <a:pt x="2" y="16"/>
                  </a:lnTo>
                  <a:lnTo>
                    <a:pt x="0" y="20"/>
                  </a:lnTo>
                  <a:lnTo>
                    <a:pt x="2" y="25"/>
                  </a:lnTo>
                  <a:lnTo>
                    <a:pt x="4" y="30"/>
                  </a:lnTo>
                  <a:lnTo>
                    <a:pt x="7" y="32"/>
                  </a:lnTo>
                  <a:lnTo>
                    <a:pt x="9" y="32"/>
                  </a:lnTo>
                </a:path>
              </a:pathLst>
            </a:custGeom>
            <a:solidFill>
              <a:srgbClr val="3399FF"/>
            </a:solidFill>
            <a:ln w="6350">
              <a:solidFill>
                <a:srgbClr val="003366"/>
              </a:solidFill>
              <a:round/>
              <a:headEnd/>
              <a:tailEnd/>
            </a:ln>
          </p:spPr>
          <p:txBody>
            <a:bodyPr/>
            <a:lstStyle/>
            <a:p>
              <a:endParaRPr lang="el-GR"/>
            </a:p>
          </p:txBody>
        </p:sp>
        <p:sp>
          <p:nvSpPr>
            <p:cNvPr id="25765" name="Freeform 445"/>
            <p:cNvSpPr>
              <a:spLocks/>
            </p:cNvSpPr>
            <p:nvPr/>
          </p:nvSpPr>
          <p:spPr bwMode="auto">
            <a:xfrm>
              <a:off x="873" y="2153"/>
              <a:ext cx="19" cy="23"/>
            </a:xfrm>
            <a:custGeom>
              <a:avLst/>
              <a:gdLst>
                <a:gd name="T0" fmla="*/ 0 w 56"/>
                <a:gd name="T1" fmla="*/ 0 h 71"/>
                <a:gd name="T2" fmla="*/ 0 w 56"/>
                <a:gd name="T3" fmla="*/ 0 h 71"/>
                <a:gd name="T4" fmla="*/ 0 w 56"/>
                <a:gd name="T5" fmla="*/ 0 h 71"/>
                <a:gd name="T6" fmla="*/ 0 w 56"/>
                <a:gd name="T7" fmla="*/ 0 h 71"/>
                <a:gd name="T8" fmla="*/ 0 w 56"/>
                <a:gd name="T9" fmla="*/ 0 h 71"/>
                <a:gd name="T10" fmla="*/ 0 w 56"/>
                <a:gd name="T11" fmla="*/ 0 h 71"/>
                <a:gd name="T12" fmla="*/ 0 w 56"/>
                <a:gd name="T13" fmla="*/ 0 h 71"/>
                <a:gd name="T14" fmla="*/ 0 w 56"/>
                <a:gd name="T15" fmla="*/ 0 h 71"/>
                <a:gd name="T16" fmla="*/ 0 w 56"/>
                <a:gd name="T17" fmla="*/ 0 h 71"/>
                <a:gd name="T18" fmla="*/ 0 w 56"/>
                <a:gd name="T19" fmla="*/ 0 h 71"/>
                <a:gd name="T20" fmla="*/ 0 w 56"/>
                <a:gd name="T21" fmla="*/ 0 h 71"/>
                <a:gd name="T22" fmla="*/ 0 w 56"/>
                <a:gd name="T23" fmla="*/ 0 h 71"/>
                <a:gd name="T24" fmla="*/ 0 w 56"/>
                <a:gd name="T25" fmla="*/ 0 h 71"/>
                <a:gd name="T26" fmla="*/ 0 w 56"/>
                <a:gd name="T27" fmla="*/ 0 h 71"/>
                <a:gd name="T28" fmla="*/ 0 w 56"/>
                <a:gd name="T29" fmla="*/ 0 h 71"/>
                <a:gd name="T30" fmla="*/ 0 w 56"/>
                <a:gd name="T31" fmla="*/ 0 h 71"/>
                <a:gd name="T32" fmla="*/ 0 w 56"/>
                <a:gd name="T33" fmla="*/ 0 h 71"/>
                <a:gd name="T34" fmla="*/ 0 w 56"/>
                <a:gd name="T35" fmla="*/ 0 h 71"/>
                <a:gd name="T36" fmla="*/ 0 w 56"/>
                <a:gd name="T37" fmla="*/ 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71"/>
                <a:gd name="T59" fmla="*/ 56 w 56"/>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71">
                  <a:moveTo>
                    <a:pt x="56" y="3"/>
                  </a:moveTo>
                  <a:lnTo>
                    <a:pt x="54" y="0"/>
                  </a:lnTo>
                  <a:lnTo>
                    <a:pt x="50" y="3"/>
                  </a:lnTo>
                  <a:lnTo>
                    <a:pt x="47" y="3"/>
                  </a:lnTo>
                  <a:lnTo>
                    <a:pt x="46" y="3"/>
                  </a:lnTo>
                  <a:lnTo>
                    <a:pt x="46" y="4"/>
                  </a:lnTo>
                  <a:lnTo>
                    <a:pt x="27" y="28"/>
                  </a:lnTo>
                  <a:lnTo>
                    <a:pt x="18" y="35"/>
                  </a:lnTo>
                  <a:lnTo>
                    <a:pt x="6" y="44"/>
                  </a:lnTo>
                  <a:lnTo>
                    <a:pt x="1" y="52"/>
                  </a:lnTo>
                  <a:lnTo>
                    <a:pt x="0" y="60"/>
                  </a:lnTo>
                  <a:lnTo>
                    <a:pt x="0" y="65"/>
                  </a:lnTo>
                  <a:lnTo>
                    <a:pt x="2" y="71"/>
                  </a:lnTo>
                  <a:lnTo>
                    <a:pt x="2" y="69"/>
                  </a:lnTo>
                  <a:lnTo>
                    <a:pt x="5" y="68"/>
                  </a:lnTo>
                  <a:lnTo>
                    <a:pt x="11" y="63"/>
                  </a:lnTo>
                  <a:lnTo>
                    <a:pt x="54" y="12"/>
                  </a:lnTo>
                  <a:lnTo>
                    <a:pt x="55" y="6"/>
                  </a:lnTo>
                  <a:lnTo>
                    <a:pt x="56" y="3"/>
                  </a:lnTo>
                  <a:close/>
                </a:path>
              </a:pathLst>
            </a:custGeom>
            <a:solidFill>
              <a:srgbClr val="3399FF"/>
            </a:solidFill>
            <a:ln w="6350">
              <a:solidFill>
                <a:srgbClr val="003366"/>
              </a:solidFill>
              <a:round/>
              <a:headEnd/>
              <a:tailEnd/>
            </a:ln>
          </p:spPr>
          <p:txBody>
            <a:bodyPr/>
            <a:lstStyle/>
            <a:p>
              <a:endParaRPr lang="el-GR"/>
            </a:p>
          </p:txBody>
        </p:sp>
        <p:sp>
          <p:nvSpPr>
            <p:cNvPr id="25766" name="Freeform 446"/>
            <p:cNvSpPr>
              <a:spLocks/>
            </p:cNvSpPr>
            <p:nvPr/>
          </p:nvSpPr>
          <p:spPr bwMode="auto">
            <a:xfrm>
              <a:off x="873" y="2153"/>
              <a:ext cx="19" cy="23"/>
            </a:xfrm>
            <a:custGeom>
              <a:avLst/>
              <a:gdLst>
                <a:gd name="T0" fmla="*/ 0 w 56"/>
                <a:gd name="T1" fmla="*/ 0 h 71"/>
                <a:gd name="T2" fmla="*/ 0 w 56"/>
                <a:gd name="T3" fmla="*/ 0 h 71"/>
                <a:gd name="T4" fmla="*/ 0 w 56"/>
                <a:gd name="T5" fmla="*/ 0 h 71"/>
                <a:gd name="T6" fmla="*/ 0 w 56"/>
                <a:gd name="T7" fmla="*/ 0 h 71"/>
                <a:gd name="T8" fmla="*/ 0 w 56"/>
                <a:gd name="T9" fmla="*/ 0 h 71"/>
                <a:gd name="T10" fmla="*/ 0 w 56"/>
                <a:gd name="T11" fmla="*/ 0 h 71"/>
                <a:gd name="T12" fmla="*/ 0 w 56"/>
                <a:gd name="T13" fmla="*/ 0 h 71"/>
                <a:gd name="T14" fmla="*/ 0 w 56"/>
                <a:gd name="T15" fmla="*/ 0 h 71"/>
                <a:gd name="T16" fmla="*/ 0 w 56"/>
                <a:gd name="T17" fmla="*/ 0 h 71"/>
                <a:gd name="T18" fmla="*/ 0 w 56"/>
                <a:gd name="T19" fmla="*/ 0 h 71"/>
                <a:gd name="T20" fmla="*/ 0 w 56"/>
                <a:gd name="T21" fmla="*/ 0 h 71"/>
                <a:gd name="T22" fmla="*/ 0 w 56"/>
                <a:gd name="T23" fmla="*/ 0 h 71"/>
                <a:gd name="T24" fmla="*/ 0 w 56"/>
                <a:gd name="T25" fmla="*/ 0 h 71"/>
                <a:gd name="T26" fmla="*/ 0 w 56"/>
                <a:gd name="T27" fmla="*/ 0 h 71"/>
                <a:gd name="T28" fmla="*/ 0 w 56"/>
                <a:gd name="T29" fmla="*/ 0 h 71"/>
                <a:gd name="T30" fmla="*/ 0 w 56"/>
                <a:gd name="T31" fmla="*/ 0 h 71"/>
                <a:gd name="T32" fmla="*/ 0 w 56"/>
                <a:gd name="T33" fmla="*/ 0 h 71"/>
                <a:gd name="T34" fmla="*/ 0 w 56"/>
                <a:gd name="T35" fmla="*/ 0 h 71"/>
                <a:gd name="T36" fmla="*/ 0 w 56"/>
                <a:gd name="T37" fmla="*/ 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71"/>
                <a:gd name="T59" fmla="*/ 56 w 56"/>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71">
                  <a:moveTo>
                    <a:pt x="56" y="3"/>
                  </a:moveTo>
                  <a:lnTo>
                    <a:pt x="55" y="6"/>
                  </a:lnTo>
                  <a:lnTo>
                    <a:pt x="54" y="12"/>
                  </a:lnTo>
                  <a:lnTo>
                    <a:pt x="11" y="63"/>
                  </a:lnTo>
                  <a:lnTo>
                    <a:pt x="5" y="68"/>
                  </a:lnTo>
                  <a:lnTo>
                    <a:pt x="2" y="69"/>
                  </a:lnTo>
                  <a:lnTo>
                    <a:pt x="2" y="71"/>
                  </a:lnTo>
                  <a:lnTo>
                    <a:pt x="0" y="65"/>
                  </a:lnTo>
                  <a:lnTo>
                    <a:pt x="0" y="60"/>
                  </a:lnTo>
                  <a:lnTo>
                    <a:pt x="1" y="52"/>
                  </a:lnTo>
                  <a:lnTo>
                    <a:pt x="6" y="44"/>
                  </a:lnTo>
                  <a:lnTo>
                    <a:pt x="18" y="35"/>
                  </a:lnTo>
                  <a:lnTo>
                    <a:pt x="27" y="28"/>
                  </a:lnTo>
                  <a:lnTo>
                    <a:pt x="46" y="4"/>
                  </a:lnTo>
                  <a:lnTo>
                    <a:pt x="46" y="3"/>
                  </a:lnTo>
                  <a:lnTo>
                    <a:pt x="47" y="3"/>
                  </a:lnTo>
                  <a:lnTo>
                    <a:pt x="50" y="3"/>
                  </a:lnTo>
                  <a:lnTo>
                    <a:pt x="54" y="0"/>
                  </a:lnTo>
                  <a:lnTo>
                    <a:pt x="56" y="3"/>
                  </a:lnTo>
                </a:path>
              </a:pathLst>
            </a:custGeom>
            <a:solidFill>
              <a:srgbClr val="3399FF"/>
            </a:solidFill>
            <a:ln w="6350">
              <a:solidFill>
                <a:srgbClr val="003366"/>
              </a:solidFill>
              <a:round/>
              <a:headEnd/>
              <a:tailEnd/>
            </a:ln>
          </p:spPr>
          <p:txBody>
            <a:bodyPr/>
            <a:lstStyle/>
            <a:p>
              <a:endParaRPr lang="el-GR"/>
            </a:p>
          </p:txBody>
        </p:sp>
        <p:sp>
          <p:nvSpPr>
            <p:cNvPr id="25767" name="Freeform 447"/>
            <p:cNvSpPr>
              <a:spLocks/>
            </p:cNvSpPr>
            <p:nvPr/>
          </p:nvSpPr>
          <p:spPr bwMode="auto">
            <a:xfrm>
              <a:off x="904" y="2097"/>
              <a:ext cx="45" cy="76"/>
            </a:xfrm>
            <a:custGeom>
              <a:avLst/>
              <a:gdLst>
                <a:gd name="T0" fmla="*/ 0 w 133"/>
                <a:gd name="T1" fmla="*/ 0 h 226"/>
                <a:gd name="T2" fmla="*/ 0 w 133"/>
                <a:gd name="T3" fmla="*/ 0 h 226"/>
                <a:gd name="T4" fmla="*/ 0 w 133"/>
                <a:gd name="T5" fmla="*/ 0 h 226"/>
                <a:gd name="T6" fmla="*/ 0 w 133"/>
                <a:gd name="T7" fmla="*/ 0 h 226"/>
                <a:gd name="T8" fmla="*/ 0 w 133"/>
                <a:gd name="T9" fmla="*/ 0 h 226"/>
                <a:gd name="T10" fmla="*/ 0 w 133"/>
                <a:gd name="T11" fmla="*/ 0 h 226"/>
                <a:gd name="T12" fmla="*/ 0 w 133"/>
                <a:gd name="T13" fmla="*/ 0 h 226"/>
                <a:gd name="T14" fmla="*/ 0 w 133"/>
                <a:gd name="T15" fmla="*/ 0 h 226"/>
                <a:gd name="T16" fmla="*/ 0 w 133"/>
                <a:gd name="T17" fmla="*/ 0 h 226"/>
                <a:gd name="T18" fmla="*/ 0 w 133"/>
                <a:gd name="T19" fmla="*/ 0 h 226"/>
                <a:gd name="T20" fmla="*/ 0 w 133"/>
                <a:gd name="T21" fmla="*/ 0 h 226"/>
                <a:gd name="T22" fmla="*/ 0 w 133"/>
                <a:gd name="T23" fmla="*/ 0 h 226"/>
                <a:gd name="T24" fmla="*/ 0 w 133"/>
                <a:gd name="T25" fmla="*/ 0 h 226"/>
                <a:gd name="T26" fmla="*/ 0 w 133"/>
                <a:gd name="T27" fmla="*/ 0 h 226"/>
                <a:gd name="T28" fmla="*/ 0 w 133"/>
                <a:gd name="T29" fmla="*/ 0 h 226"/>
                <a:gd name="T30" fmla="*/ 0 w 133"/>
                <a:gd name="T31" fmla="*/ 0 h 226"/>
                <a:gd name="T32" fmla="*/ 0 w 133"/>
                <a:gd name="T33" fmla="*/ 0 h 226"/>
                <a:gd name="T34" fmla="*/ 0 w 133"/>
                <a:gd name="T35" fmla="*/ 0 h 226"/>
                <a:gd name="T36" fmla="*/ 0 w 133"/>
                <a:gd name="T37" fmla="*/ 0 h 226"/>
                <a:gd name="T38" fmla="*/ 0 w 133"/>
                <a:gd name="T39" fmla="*/ 0 h 226"/>
                <a:gd name="T40" fmla="*/ 0 w 133"/>
                <a:gd name="T41" fmla="*/ 0 h 226"/>
                <a:gd name="T42" fmla="*/ 0 w 133"/>
                <a:gd name="T43" fmla="*/ 0 h 226"/>
                <a:gd name="T44" fmla="*/ 0 w 133"/>
                <a:gd name="T45" fmla="*/ 0 h 226"/>
                <a:gd name="T46" fmla="*/ 0 w 133"/>
                <a:gd name="T47" fmla="*/ 0 h 226"/>
                <a:gd name="T48" fmla="*/ 0 w 133"/>
                <a:gd name="T49" fmla="*/ 0 h 226"/>
                <a:gd name="T50" fmla="*/ 0 w 133"/>
                <a:gd name="T51" fmla="*/ 0 h 226"/>
                <a:gd name="T52" fmla="*/ 0 w 133"/>
                <a:gd name="T53" fmla="*/ 0 h 226"/>
                <a:gd name="T54" fmla="*/ 0 w 133"/>
                <a:gd name="T55" fmla="*/ 0 h 226"/>
                <a:gd name="T56" fmla="*/ 0 w 133"/>
                <a:gd name="T57" fmla="*/ 0 h 226"/>
                <a:gd name="T58" fmla="*/ 0 w 133"/>
                <a:gd name="T59" fmla="*/ 0 h 226"/>
                <a:gd name="T60" fmla="*/ 0 w 133"/>
                <a:gd name="T61" fmla="*/ 0 h 226"/>
                <a:gd name="T62" fmla="*/ 0 w 133"/>
                <a:gd name="T63" fmla="*/ 0 h 226"/>
                <a:gd name="T64" fmla="*/ 0 w 133"/>
                <a:gd name="T65" fmla="*/ 0 h 226"/>
                <a:gd name="T66" fmla="*/ 0 w 133"/>
                <a:gd name="T67" fmla="*/ 0 h 226"/>
                <a:gd name="T68" fmla="*/ 0 w 133"/>
                <a:gd name="T69" fmla="*/ 0 h 226"/>
                <a:gd name="T70" fmla="*/ 0 w 133"/>
                <a:gd name="T71" fmla="*/ 0 h 226"/>
                <a:gd name="T72" fmla="*/ 0 w 133"/>
                <a:gd name="T73" fmla="*/ 0 h 226"/>
                <a:gd name="T74" fmla="*/ 0 w 133"/>
                <a:gd name="T75" fmla="*/ 0 h 226"/>
                <a:gd name="T76" fmla="*/ 0 w 133"/>
                <a:gd name="T77" fmla="*/ 0 h 226"/>
                <a:gd name="T78" fmla="*/ 0 w 133"/>
                <a:gd name="T79" fmla="*/ 0 h 226"/>
                <a:gd name="T80" fmla="*/ 0 w 133"/>
                <a:gd name="T81" fmla="*/ 0 h 226"/>
                <a:gd name="T82" fmla="*/ 0 w 133"/>
                <a:gd name="T83" fmla="*/ 0 h 226"/>
                <a:gd name="T84" fmla="*/ 0 w 133"/>
                <a:gd name="T85" fmla="*/ 0 h 226"/>
                <a:gd name="T86" fmla="*/ 0 w 133"/>
                <a:gd name="T87" fmla="*/ 0 h 226"/>
                <a:gd name="T88" fmla="*/ 0 w 133"/>
                <a:gd name="T89" fmla="*/ 0 h 226"/>
                <a:gd name="T90" fmla="*/ 0 w 133"/>
                <a:gd name="T91" fmla="*/ 0 h 226"/>
                <a:gd name="T92" fmla="*/ 0 w 133"/>
                <a:gd name="T93" fmla="*/ 0 h 226"/>
                <a:gd name="T94" fmla="*/ 0 w 133"/>
                <a:gd name="T95" fmla="*/ 0 h 226"/>
                <a:gd name="T96" fmla="*/ 0 w 133"/>
                <a:gd name="T97" fmla="*/ 0 h 226"/>
                <a:gd name="T98" fmla="*/ 0 w 133"/>
                <a:gd name="T99" fmla="*/ 0 h 226"/>
                <a:gd name="T100" fmla="*/ 0 w 133"/>
                <a:gd name="T101" fmla="*/ 0 h 226"/>
                <a:gd name="T102" fmla="*/ 0 w 133"/>
                <a:gd name="T103" fmla="*/ 0 h 226"/>
                <a:gd name="T104" fmla="*/ 0 w 133"/>
                <a:gd name="T105" fmla="*/ 0 h 226"/>
                <a:gd name="T106" fmla="*/ 0 w 133"/>
                <a:gd name="T107" fmla="*/ 0 h 226"/>
                <a:gd name="T108" fmla="*/ 0 w 133"/>
                <a:gd name="T109" fmla="*/ 0 h 226"/>
                <a:gd name="T110" fmla="*/ 0 w 133"/>
                <a:gd name="T111" fmla="*/ 0 h 226"/>
                <a:gd name="T112" fmla="*/ 0 w 133"/>
                <a:gd name="T113" fmla="*/ 0 h 2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3"/>
                <a:gd name="T172" fmla="*/ 0 h 226"/>
                <a:gd name="T173" fmla="*/ 133 w 133"/>
                <a:gd name="T174" fmla="*/ 226 h 2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3" h="226">
                  <a:moveTo>
                    <a:pt x="127" y="20"/>
                  </a:moveTo>
                  <a:lnTo>
                    <a:pt x="126" y="13"/>
                  </a:lnTo>
                  <a:lnTo>
                    <a:pt x="126" y="9"/>
                  </a:lnTo>
                  <a:lnTo>
                    <a:pt x="124" y="5"/>
                  </a:lnTo>
                  <a:lnTo>
                    <a:pt x="122" y="4"/>
                  </a:lnTo>
                  <a:lnTo>
                    <a:pt x="114" y="0"/>
                  </a:lnTo>
                  <a:lnTo>
                    <a:pt x="108" y="1"/>
                  </a:lnTo>
                  <a:lnTo>
                    <a:pt x="94" y="6"/>
                  </a:lnTo>
                  <a:lnTo>
                    <a:pt x="80" y="13"/>
                  </a:lnTo>
                  <a:lnTo>
                    <a:pt x="75" y="18"/>
                  </a:lnTo>
                  <a:lnTo>
                    <a:pt x="75" y="27"/>
                  </a:lnTo>
                  <a:lnTo>
                    <a:pt x="76" y="31"/>
                  </a:lnTo>
                  <a:lnTo>
                    <a:pt x="80" y="34"/>
                  </a:lnTo>
                  <a:lnTo>
                    <a:pt x="89" y="34"/>
                  </a:lnTo>
                  <a:lnTo>
                    <a:pt x="89" y="41"/>
                  </a:lnTo>
                  <a:lnTo>
                    <a:pt x="89" y="43"/>
                  </a:lnTo>
                  <a:lnTo>
                    <a:pt x="89" y="45"/>
                  </a:lnTo>
                  <a:lnTo>
                    <a:pt x="90" y="47"/>
                  </a:lnTo>
                  <a:lnTo>
                    <a:pt x="90" y="53"/>
                  </a:lnTo>
                  <a:lnTo>
                    <a:pt x="90" y="55"/>
                  </a:lnTo>
                  <a:lnTo>
                    <a:pt x="90" y="57"/>
                  </a:lnTo>
                  <a:lnTo>
                    <a:pt x="92" y="59"/>
                  </a:lnTo>
                  <a:lnTo>
                    <a:pt x="90" y="59"/>
                  </a:lnTo>
                  <a:lnTo>
                    <a:pt x="90" y="61"/>
                  </a:lnTo>
                  <a:lnTo>
                    <a:pt x="90" y="63"/>
                  </a:lnTo>
                  <a:lnTo>
                    <a:pt x="89" y="69"/>
                  </a:lnTo>
                  <a:lnTo>
                    <a:pt x="86" y="71"/>
                  </a:lnTo>
                  <a:lnTo>
                    <a:pt x="85" y="71"/>
                  </a:lnTo>
                  <a:lnTo>
                    <a:pt x="85" y="72"/>
                  </a:lnTo>
                  <a:lnTo>
                    <a:pt x="85" y="75"/>
                  </a:lnTo>
                  <a:lnTo>
                    <a:pt x="80" y="76"/>
                  </a:lnTo>
                  <a:lnTo>
                    <a:pt x="77" y="76"/>
                  </a:lnTo>
                  <a:lnTo>
                    <a:pt x="76" y="76"/>
                  </a:lnTo>
                  <a:lnTo>
                    <a:pt x="76" y="78"/>
                  </a:lnTo>
                  <a:lnTo>
                    <a:pt x="71" y="76"/>
                  </a:lnTo>
                  <a:lnTo>
                    <a:pt x="68" y="74"/>
                  </a:lnTo>
                  <a:lnTo>
                    <a:pt x="61" y="66"/>
                  </a:lnTo>
                  <a:lnTo>
                    <a:pt x="57" y="57"/>
                  </a:lnTo>
                  <a:lnTo>
                    <a:pt x="57" y="46"/>
                  </a:lnTo>
                  <a:lnTo>
                    <a:pt x="61" y="35"/>
                  </a:lnTo>
                  <a:lnTo>
                    <a:pt x="51" y="24"/>
                  </a:lnTo>
                  <a:lnTo>
                    <a:pt x="43" y="20"/>
                  </a:lnTo>
                  <a:lnTo>
                    <a:pt x="38" y="18"/>
                  </a:lnTo>
                  <a:lnTo>
                    <a:pt x="34" y="18"/>
                  </a:lnTo>
                  <a:lnTo>
                    <a:pt x="32" y="21"/>
                  </a:lnTo>
                  <a:lnTo>
                    <a:pt x="30" y="24"/>
                  </a:lnTo>
                  <a:lnTo>
                    <a:pt x="30" y="29"/>
                  </a:lnTo>
                  <a:lnTo>
                    <a:pt x="30" y="35"/>
                  </a:lnTo>
                  <a:lnTo>
                    <a:pt x="32" y="45"/>
                  </a:lnTo>
                  <a:lnTo>
                    <a:pt x="28" y="47"/>
                  </a:lnTo>
                  <a:lnTo>
                    <a:pt x="23" y="50"/>
                  </a:lnTo>
                  <a:lnTo>
                    <a:pt x="10" y="55"/>
                  </a:lnTo>
                  <a:lnTo>
                    <a:pt x="3" y="62"/>
                  </a:lnTo>
                  <a:lnTo>
                    <a:pt x="3" y="74"/>
                  </a:lnTo>
                  <a:lnTo>
                    <a:pt x="4" y="91"/>
                  </a:lnTo>
                  <a:lnTo>
                    <a:pt x="7" y="111"/>
                  </a:lnTo>
                  <a:lnTo>
                    <a:pt x="11" y="133"/>
                  </a:lnTo>
                  <a:lnTo>
                    <a:pt x="8" y="152"/>
                  </a:lnTo>
                  <a:lnTo>
                    <a:pt x="6" y="153"/>
                  </a:lnTo>
                  <a:lnTo>
                    <a:pt x="6" y="158"/>
                  </a:lnTo>
                  <a:lnTo>
                    <a:pt x="2" y="165"/>
                  </a:lnTo>
                  <a:lnTo>
                    <a:pt x="0" y="170"/>
                  </a:lnTo>
                  <a:lnTo>
                    <a:pt x="0" y="174"/>
                  </a:lnTo>
                  <a:lnTo>
                    <a:pt x="4" y="176"/>
                  </a:lnTo>
                  <a:lnTo>
                    <a:pt x="8" y="178"/>
                  </a:lnTo>
                  <a:lnTo>
                    <a:pt x="12" y="181"/>
                  </a:lnTo>
                  <a:lnTo>
                    <a:pt x="22" y="186"/>
                  </a:lnTo>
                  <a:lnTo>
                    <a:pt x="31" y="192"/>
                  </a:lnTo>
                  <a:lnTo>
                    <a:pt x="44" y="201"/>
                  </a:lnTo>
                  <a:lnTo>
                    <a:pt x="57" y="210"/>
                  </a:lnTo>
                  <a:lnTo>
                    <a:pt x="75" y="222"/>
                  </a:lnTo>
                  <a:lnTo>
                    <a:pt x="76" y="222"/>
                  </a:lnTo>
                  <a:lnTo>
                    <a:pt x="79" y="223"/>
                  </a:lnTo>
                  <a:lnTo>
                    <a:pt x="84" y="226"/>
                  </a:lnTo>
                  <a:lnTo>
                    <a:pt x="88" y="226"/>
                  </a:lnTo>
                  <a:lnTo>
                    <a:pt x="93" y="226"/>
                  </a:lnTo>
                  <a:lnTo>
                    <a:pt x="96" y="223"/>
                  </a:lnTo>
                  <a:lnTo>
                    <a:pt x="100" y="221"/>
                  </a:lnTo>
                  <a:lnTo>
                    <a:pt x="105" y="211"/>
                  </a:lnTo>
                  <a:lnTo>
                    <a:pt x="100" y="198"/>
                  </a:lnTo>
                  <a:lnTo>
                    <a:pt x="98" y="189"/>
                  </a:lnTo>
                  <a:lnTo>
                    <a:pt x="97" y="180"/>
                  </a:lnTo>
                  <a:lnTo>
                    <a:pt x="100" y="174"/>
                  </a:lnTo>
                  <a:lnTo>
                    <a:pt x="110" y="166"/>
                  </a:lnTo>
                  <a:lnTo>
                    <a:pt x="112" y="164"/>
                  </a:lnTo>
                  <a:lnTo>
                    <a:pt x="114" y="162"/>
                  </a:lnTo>
                  <a:lnTo>
                    <a:pt x="117" y="160"/>
                  </a:lnTo>
                  <a:lnTo>
                    <a:pt x="116" y="155"/>
                  </a:lnTo>
                  <a:lnTo>
                    <a:pt x="116" y="151"/>
                  </a:lnTo>
                  <a:lnTo>
                    <a:pt x="114" y="145"/>
                  </a:lnTo>
                  <a:lnTo>
                    <a:pt x="113" y="143"/>
                  </a:lnTo>
                  <a:lnTo>
                    <a:pt x="113" y="141"/>
                  </a:lnTo>
                  <a:lnTo>
                    <a:pt x="104" y="139"/>
                  </a:lnTo>
                  <a:lnTo>
                    <a:pt x="98" y="137"/>
                  </a:lnTo>
                  <a:lnTo>
                    <a:pt x="93" y="135"/>
                  </a:lnTo>
                  <a:lnTo>
                    <a:pt x="90" y="133"/>
                  </a:lnTo>
                  <a:lnTo>
                    <a:pt x="86" y="127"/>
                  </a:lnTo>
                  <a:lnTo>
                    <a:pt x="85" y="123"/>
                  </a:lnTo>
                  <a:lnTo>
                    <a:pt x="86" y="120"/>
                  </a:lnTo>
                  <a:lnTo>
                    <a:pt x="90" y="112"/>
                  </a:lnTo>
                  <a:lnTo>
                    <a:pt x="97" y="104"/>
                  </a:lnTo>
                  <a:lnTo>
                    <a:pt x="97" y="103"/>
                  </a:lnTo>
                  <a:lnTo>
                    <a:pt x="98" y="103"/>
                  </a:lnTo>
                  <a:lnTo>
                    <a:pt x="101" y="103"/>
                  </a:lnTo>
                  <a:lnTo>
                    <a:pt x="106" y="103"/>
                  </a:lnTo>
                  <a:lnTo>
                    <a:pt x="116" y="103"/>
                  </a:lnTo>
                  <a:lnTo>
                    <a:pt x="118" y="102"/>
                  </a:lnTo>
                  <a:lnTo>
                    <a:pt x="122" y="102"/>
                  </a:lnTo>
                  <a:lnTo>
                    <a:pt x="130" y="100"/>
                  </a:lnTo>
                  <a:lnTo>
                    <a:pt x="131" y="98"/>
                  </a:lnTo>
                  <a:lnTo>
                    <a:pt x="133" y="95"/>
                  </a:lnTo>
                  <a:lnTo>
                    <a:pt x="126" y="76"/>
                  </a:lnTo>
                  <a:lnTo>
                    <a:pt x="124" y="65"/>
                  </a:lnTo>
                  <a:lnTo>
                    <a:pt x="127" y="20"/>
                  </a:lnTo>
                  <a:close/>
                </a:path>
              </a:pathLst>
            </a:custGeom>
            <a:solidFill>
              <a:srgbClr val="3399FF"/>
            </a:solidFill>
            <a:ln w="6350">
              <a:solidFill>
                <a:srgbClr val="003366"/>
              </a:solidFill>
              <a:round/>
              <a:headEnd/>
              <a:tailEnd/>
            </a:ln>
          </p:spPr>
          <p:txBody>
            <a:bodyPr/>
            <a:lstStyle/>
            <a:p>
              <a:endParaRPr lang="el-GR"/>
            </a:p>
          </p:txBody>
        </p:sp>
        <p:sp>
          <p:nvSpPr>
            <p:cNvPr id="25768" name="Freeform 448"/>
            <p:cNvSpPr>
              <a:spLocks/>
            </p:cNvSpPr>
            <p:nvPr/>
          </p:nvSpPr>
          <p:spPr bwMode="auto">
            <a:xfrm>
              <a:off x="904" y="2097"/>
              <a:ext cx="45" cy="76"/>
            </a:xfrm>
            <a:custGeom>
              <a:avLst/>
              <a:gdLst>
                <a:gd name="T0" fmla="*/ 0 w 133"/>
                <a:gd name="T1" fmla="*/ 0 h 226"/>
                <a:gd name="T2" fmla="*/ 0 w 133"/>
                <a:gd name="T3" fmla="*/ 0 h 226"/>
                <a:gd name="T4" fmla="*/ 0 w 133"/>
                <a:gd name="T5" fmla="*/ 0 h 226"/>
                <a:gd name="T6" fmla="*/ 0 w 133"/>
                <a:gd name="T7" fmla="*/ 0 h 226"/>
                <a:gd name="T8" fmla="*/ 0 w 133"/>
                <a:gd name="T9" fmla="*/ 0 h 226"/>
                <a:gd name="T10" fmla="*/ 0 w 133"/>
                <a:gd name="T11" fmla="*/ 0 h 226"/>
                <a:gd name="T12" fmla="*/ 0 w 133"/>
                <a:gd name="T13" fmla="*/ 0 h 226"/>
                <a:gd name="T14" fmla="*/ 0 w 133"/>
                <a:gd name="T15" fmla="*/ 0 h 226"/>
                <a:gd name="T16" fmla="*/ 0 w 133"/>
                <a:gd name="T17" fmla="*/ 0 h 226"/>
                <a:gd name="T18" fmla="*/ 0 w 133"/>
                <a:gd name="T19" fmla="*/ 0 h 226"/>
                <a:gd name="T20" fmla="*/ 0 w 133"/>
                <a:gd name="T21" fmla="*/ 0 h 226"/>
                <a:gd name="T22" fmla="*/ 0 w 133"/>
                <a:gd name="T23" fmla="*/ 0 h 226"/>
                <a:gd name="T24" fmla="*/ 0 w 133"/>
                <a:gd name="T25" fmla="*/ 0 h 226"/>
                <a:gd name="T26" fmla="*/ 0 w 133"/>
                <a:gd name="T27" fmla="*/ 0 h 226"/>
                <a:gd name="T28" fmla="*/ 0 w 133"/>
                <a:gd name="T29" fmla="*/ 0 h 226"/>
                <a:gd name="T30" fmla="*/ 0 w 133"/>
                <a:gd name="T31" fmla="*/ 0 h 226"/>
                <a:gd name="T32" fmla="*/ 0 w 133"/>
                <a:gd name="T33" fmla="*/ 0 h 226"/>
                <a:gd name="T34" fmla="*/ 0 w 133"/>
                <a:gd name="T35" fmla="*/ 0 h 226"/>
                <a:gd name="T36" fmla="*/ 0 w 133"/>
                <a:gd name="T37" fmla="*/ 0 h 226"/>
                <a:gd name="T38" fmla="*/ 0 w 133"/>
                <a:gd name="T39" fmla="*/ 0 h 226"/>
                <a:gd name="T40" fmla="*/ 0 w 133"/>
                <a:gd name="T41" fmla="*/ 0 h 226"/>
                <a:gd name="T42" fmla="*/ 0 w 133"/>
                <a:gd name="T43" fmla="*/ 0 h 226"/>
                <a:gd name="T44" fmla="*/ 0 w 133"/>
                <a:gd name="T45" fmla="*/ 0 h 226"/>
                <a:gd name="T46" fmla="*/ 0 w 133"/>
                <a:gd name="T47" fmla="*/ 0 h 226"/>
                <a:gd name="T48" fmla="*/ 0 w 133"/>
                <a:gd name="T49" fmla="*/ 0 h 226"/>
                <a:gd name="T50" fmla="*/ 0 w 133"/>
                <a:gd name="T51" fmla="*/ 0 h 226"/>
                <a:gd name="T52" fmla="*/ 0 w 133"/>
                <a:gd name="T53" fmla="*/ 0 h 226"/>
                <a:gd name="T54" fmla="*/ 0 w 133"/>
                <a:gd name="T55" fmla="*/ 0 h 226"/>
                <a:gd name="T56" fmla="*/ 0 w 133"/>
                <a:gd name="T57" fmla="*/ 0 h 226"/>
                <a:gd name="T58" fmla="*/ 0 w 133"/>
                <a:gd name="T59" fmla="*/ 0 h 226"/>
                <a:gd name="T60" fmla="*/ 0 w 133"/>
                <a:gd name="T61" fmla="*/ 0 h 226"/>
                <a:gd name="T62" fmla="*/ 0 w 133"/>
                <a:gd name="T63" fmla="*/ 0 h 226"/>
                <a:gd name="T64" fmla="*/ 0 w 133"/>
                <a:gd name="T65" fmla="*/ 0 h 226"/>
                <a:gd name="T66" fmla="*/ 0 w 133"/>
                <a:gd name="T67" fmla="*/ 0 h 226"/>
                <a:gd name="T68" fmla="*/ 0 w 133"/>
                <a:gd name="T69" fmla="*/ 0 h 226"/>
                <a:gd name="T70" fmla="*/ 0 w 133"/>
                <a:gd name="T71" fmla="*/ 0 h 226"/>
                <a:gd name="T72" fmla="*/ 0 w 133"/>
                <a:gd name="T73" fmla="*/ 0 h 226"/>
                <a:gd name="T74" fmla="*/ 0 w 133"/>
                <a:gd name="T75" fmla="*/ 0 h 226"/>
                <a:gd name="T76" fmla="*/ 0 w 133"/>
                <a:gd name="T77" fmla="*/ 0 h 226"/>
                <a:gd name="T78" fmla="*/ 0 w 133"/>
                <a:gd name="T79" fmla="*/ 0 h 226"/>
                <a:gd name="T80" fmla="*/ 0 w 133"/>
                <a:gd name="T81" fmla="*/ 0 h 226"/>
                <a:gd name="T82" fmla="*/ 0 w 133"/>
                <a:gd name="T83" fmla="*/ 0 h 226"/>
                <a:gd name="T84" fmla="*/ 0 w 133"/>
                <a:gd name="T85" fmla="*/ 0 h 226"/>
                <a:gd name="T86" fmla="*/ 0 w 133"/>
                <a:gd name="T87" fmla="*/ 0 h 226"/>
                <a:gd name="T88" fmla="*/ 0 w 133"/>
                <a:gd name="T89" fmla="*/ 0 h 226"/>
                <a:gd name="T90" fmla="*/ 0 w 133"/>
                <a:gd name="T91" fmla="*/ 0 h 226"/>
                <a:gd name="T92" fmla="*/ 0 w 133"/>
                <a:gd name="T93" fmla="*/ 0 h 226"/>
                <a:gd name="T94" fmla="*/ 0 w 133"/>
                <a:gd name="T95" fmla="*/ 0 h 226"/>
                <a:gd name="T96" fmla="*/ 0 w 133"/>
                <a:gd name="T97" fmla="*/ 0 h 226"/>
                <a:gd name="T98" fmla="*/ 0 w 133"/>
                <a:gd name="T99" fmla="*/ 0 h 226"/>
                <a:gd name="T100" fmla="*/ 0 w 133"/>
                <a:gd name="T101" fmla="*/ 0 h 226"/>
                <a:gd name="T102" fmla="*/ 0 w 133"/>
                <a:gd name="T103" fmla="*/ 0 h 226"/>
                <a:gd name="T104" fmla="*/ 0 w 133"/>
                <a:gd name="T105" fmla="*/ 0 h 226"/>
                <a:gd name="T106" fmla="*/ 0 w 133"/>
                <a:gd name="T107" fmla="*/ 0 h 226"/>
                <a:gd name="T108" fmla="*/ 0 w 133"/>
                <a:gd name="T109" fmla="*/ 0 h 226"/>
                <a:gd name="T110" fmla="*/ 0 w 133"/>
                <a:gd name="T111" fmla="*/ 0 h 226"/>
                <a:gd name="T112" fmla="*/ 0 w 133"/>
                <a:gd name="T113" fmla="*/ 0 h 2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3"/>
                <a:gd name="T172" fmla="*/ 0 h 226"/>
                <a:gd name="T173" fmla="*/ 133 w 133"/>
                <a:gd name="T174" fmla="*/ 226 h 2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3" h="226">
                  <a:moveTo>
                    <a:pt x="122" y="4"/>
                  </a:moveTo>
                  <a:lnTo>
                    <a:pt x="114" y="0"/>
                  </a:lnTo>
                  <a:lnTo>
                    <a:pt x="108" y="1"/>
                  </a:lnTo>
                  <a:lnTo>
                    <a:pt x="94" y="6"/>
                  </a:lnTo>
                  <a:lnTo>
                    <a:pt x="80" y="13"/>
                  </a:lnTo>
                  <a:lnTo>
                    <a:pt x="75" y="18"/>
                  </a:lnTo>
                  <a:lnTo>
                    <a:pt x="75" y="27"/>
                  </a:lnTo>
                  <a:lnTo>
                    <a:pt x="76" y="31"/>
                  </a:lnTo>
                  <a:lnTo>
                    <a:pt x="80" y="34"/>
                  </a:lnTo>
                  <a:lnTo>
                    <a:pt x="89" y="34"/>
                  </a:lnTo>
                  <a:lnTo>
                    <a:pt x="89" y="41"/>
                  </a:lnTo>
                  <a:lnTo>
                    <a:pt x="89" y="43"/>
                  </a:lnTo>
                  <a:lnTo>
                    <a:pt x="89" y="45"/>
                  </a:lnTo>
                  <a:lnTo>
                    <a:pt x="90" y="47"/>
                  </a:lnTo>
                  <a:lnTo>
                    <a:pt x="90" y="53"/>
                  </a:lnTo>
                  <a:lnTo>
                    <a:pt x="90" y="55"/>
                  </a:lnTo>
                  <a:lnTo>
                    <a:pt x="90" y="57"/>
                  </a:lnTo>
                  <a:lnTo>
                    <a:pt x="92" y="59"/>
                  </a:lnTo>
                  <a:lnTo>
                    <a:pt x="90" y="59"/>
                  </a:lnTo>
                  <a:lnTo>
                    <a:pt x="90" y="61"/>
                  </a:lnTo>
                  <a:lnTo>
                    <a:pt x="90" y="63"/>
                  </a:lnTo>
                  <a:lnTo>
                    <a:pt x="89" y="69"/>
                  </a:lnTo>
                  <a:lnTo>
                    <a:pt x="86" y="71"/>
                  </a:lnTo>
                  <a:lnTo>
                    <a:pt x="85" y="71"/>
                  </a:lnTo>
                  <a:lnTo>
                    <a:pt x="85" y="72"/>
                  </a:lnTo>
                  <a:lnTo>
                    <a:pt x="85" y="75"/>
                  </a:lnTo>
                  <a:lnTo>
                    <a:pt x="80" y="76"/>
                  </a:lnTo>
                  <a:lnTo>
                    <a:pt x="77" y="76"/>
                  </a:lnTo>
                  <a:lnTo>
                    <a:pt x="76" y="76"/>
                  </a:lnTo>
                  <a:lnTo>
                    <a:pt x="76" y="78"/>
                  </a:lnTo>
                  <a:lnTo>
                    <a:pt x="71" y="76"/>
                  </a:lnTo>
                  <a:lnTo>
                    <a:pt x="68" y="74"/>
                  </a:lnTo>
                  <a:lnTo>
                    <a:pt x="61" y="66"/>
                  </a:lnTo>
                  <a:lnTo>
                    <a:pt x="57" y="57"/>
                  </a:lnTo>
                  <a:lnTo>
                    <a:pt x="57" y="46"/>
                  </a:lnTo>
                  <a:lnTo>
                    <a:pt x="61" y="35"/>
                  </a:lnTo>
                  <a:lnTo>
                    <a:pt x="51" y="24"/>
                  </a:lnTo>
                  <a:lnTo>
                    <a:pt x="43" y="20"/>
                  </a:lnTo>
                  <a:lnTo>
                    <a:pt x="38" y="18"/>
                  </a:lnTo>
                  <a:lnTo>
                    <a:pt x="34" y="18"/>
                  </a:lnTo>
                  <a:lnTo>
                    <a:pt x="32" y="21"/>
                  </a:lnTo>
                  <a:lnTo>
                    <a:pt x="30" y="24"/>
                  </a:lnTo>
                  <a:lnTo>
                    <a:pt x="30" y="29"/>
                  </a:lnTo>
                  <a:lnTo>
                    <a:pt x="30" y="35"/>
                  </a:lnTo>
                  <a:lnTo>
                    <a:pt x="32" y="45"/>
                  </a:lnTo>
                  <a:lnTo>
                    <a:pt x="28" y="47"/>
                  </a:lnTo>
                  <a:lnTo>
                    <a:pt x="23" y="50"/>
                  </a:lnTo>
                  <a:lnTo>
                    <a:pt x="10" y="55"/>
                  </a:lnTo>
                  <a:lnTo>
                    <a:pt x="3" y="62"/>
                  </a:lnTo>
                  <a:lnTo>
                    <a:pt x="3" y="74"/>
                  </a:lnTo>
                  <a:lnTo>
                    <a:pt x="4" y="91"/>
                  </a:lnTo>
                  <a:lnTo>
                    <a:pt x="7" y="111"/>
                  </a:lnTo>
                  <a:lnTo>
                    <a:pt x="11" y="133"/>
                  </a:lnTo>
                  <a:lnTo>
                    <a:pt x="8" y="152"/>
                  </a:lnTo>
                  <a:lnTo>
                    <a:pt x="6" y="153"/>
                  </a:lnTo>
                  <a:lnTo>
                    <a:pt x="6" y="158"/>
                  </a:lnTo>
                  <a:lnTo>
                    <a:pt x="2" y="165"/>
                  </a:lnTo>
                  <a:lnTo>
                    <a:pt x="0" y="170"/>
                  </a:lnTo>
                  <a:lnTo>
                    <a:pt x="0" y="174"/>
                  </a:lnTo>
                  <a:lnTo>
                    <a:pt x="4" y="176"/>
                  </a:lnTo>
                  <a:lnTo>
                    <a:pt x="8" y="178"/>
                  </a:lnTo>
                  <a:lnTo>
                    <a:pt x="12" y="181"/>
                  </a:lnTo>
                  <a:lnTo>
                    <a:pt x="22" y="186"/>
                  </a:lnTo>
                  <a:lnTo>
                    <a:pt x="31" y="192"/>
                  </a:lnTo>
                  <a:lnTo>
                    <a:pt x="44" y="201"/>
                  </a:lnTo>
                  <a:lnTo>
                    <a:pt x="57" y="210"/>
                  </a:lnTo>
                  <a:lnTo>
                    <a:pt x="75" y="222"/>
                  </a:lnTo>
                  <a:lnTo>
                    <a:pt x="76" y="222"/>
                  </a:lnTo>
                  <a:lnTo>
                    <a:pt x="79" y="223"/>
                  </a:lnTo>
                  <a:lnTo>
                    <a:pt x="84" y="226"/>
                  </a:lnTo>
                  <a:lnTo>
                    <a:pt x="88" y="226"/>
                  </a:lnTo>
                  <a:lnTo>
                    <a:pt x="93" y="226"/>
                  </a:lnTo>
                  <a:lnTo>
                    <a:pt x="96" y="223"/>
                  </a:lnTo>
                  <a:lnTo>
                    <a:pt x="100" y="221"/>
                  </a:lnTo>
                  <a:lnTo>
                    <a:pt x="105" y="211"/>
                  </a:lnTo>
                  <a:lnTo>
                    <a:pt x="100" y="198"/>
                  </a:lnTo>
                  <a:lnTo>
                    <a:pt x="98" y="189"/>
                  </a:lnTo>
                  <a:lnTo>
                    <a:pt x="97" y="180"/>
                  </a:lnTo>
                  <a:lnTo>
                    <a:pt x="100" y="174"/>
                  </a:lnTo>
                  <a:lnTo>
                    <a:pt x="110" y="166"/>
                  </a:lnTo>
                  <a:lnTo>
                    <a:pt x="112" y="164"/>
                  </a:lnTo>
                  <a:lnTo>
                    <a:pt x="114" y="162"/>
                  </a:lnTo>
                  <a:lnTo>
                    <a:pt x="117" y="160"/>
                  </a:lnTo>
                  <a:lnTo>
                    <a:pt x="116" y="155"/>
                  </a:lnTo>
                  <a:lnTo>
                    <a:pt x="116" y="151"/>
                  </a:lnTo>
                  <a:lnTo>
                    <a:pt x="114" y="145"/>
                  </a:lnTo>
                  <a:lnTo>
                    <a:pt x="113" y="143"/>
                  </a:lnTo>
                  <a:lnTo>
                    <a:pt x="113" y="141"/>
                  </a:lnTo>
                  <a:lnTo>
                    <a:pt x="104" y="139"/>
                  </a:lnTo>
                  <a:lnTo>
                    <a:pt x="98" y="137"/>
                  </a:lnTo>
                  <a:lnTo>
                    <a:pt x="93" y="135"/>
                  </a:lnTo>
                  <a:lnTo>
                    <a:pt x="90" y="133"/>
                  </a:lnTo>
                  <a:lnTo>
                    <a:pt x="86" y="127"/>
                  </a:lnTo>
                  <a:lnTo>
                    <a:pt x="85" y="123"/>
                  </a:lnTo>
                  <a:lnTo>
                    <a:pt x="86" y="120"/>
                  </a:lnTo>
                  <a:lnTo>
                    <a:pt x="90" y="112"/>
                  </a:lnTo>
                  <a:lnTo>
                    <a:pt x="97" y="104"/>
                  </a:lnTo>
                  <a:lnTo>
                    <a:pt x="97" y="103"/>
                  </a:lnTo>
                  <a:lnTo>
                    <a:pt x="98" y="103"/>
                  </a:lnTo>
                  <a:lnTo>
                    <a:pt x="101" y="103"/>
                  </a:lnTo>
                  <a:lnTo>
                    <a:pt x="106" y="103"/>
                  </a:lnTo>
                  <a:lnTo>
                    <a:pt x="116" y="103"/>
                  </a:lnTo>
                  <a:lnTo>
                    <a:pt x="118" y="102"/>
                  </a:lnTo>
                  <a:lnTo>
                    <a:pt x="122" y="102"/>
                  </a:lnTo>
                  <a:lnTo>
                    <a:pt x="130" y="100"/>
                  </a:lnTo>
                  <a:lnTo>
                    <a:pt x="131" y="98"/>
                  </a:lnTo>
                  <a:lnTo>
                    <a:pt x="133" y="95"/>
                  </a:lnTo>
                  <a:lnTo>
                    <a:pt x="126" y="76"/>
                  </a:lnTo>
                  <a:lnTo>
                    <a:pt x="124" y="65"/>
                  </a:lnTo>
                  <a:lnTo>
                    <a:pt x="127" y="20"/>
                  </a:lnTo>
                  <a:lnTo>
                    <a:pt x="126" y="13"/>
                  </a:lnTo>
                  <a:lnTo>
                    <a:pt x="126" y="9"/>
                  </a:lnTo>
                  <a:lnTo>
                    <a:pt x="124" y="5"/>
                  </a:lnTo>
                  <a:lnTo>
                    <a:pt x="122" y="4"/>
                  </a:lnTo>
                </a:path>
              </a:pathLst>
            </a:custGeom>
            <a:solidFill>
              <a:srgbClr val="3399FF"/>
            </a:solidFill>
            <a:ln w="6350">
              <a:solidFill>
                <a:srgbClr val="003366"/>
              </a:solidFill>
              <a:round/>
              <a:headEnd/>
              <a:tailEnd/>
            </a:ln>
          </p:spPr>
          <p:txBody>
            <a:bodyPr/>
            <a:lstStyle/>
            <a:p>
              <a:endParaRPr lang="el-GR"/>
            </a:p>
          </p:txBody>
        </p:sp>
        <p:sp>
          <p:nvSpPr>
            <p:cNvPr id="25769" name="Freeform 449"/>
            <p:cNvSpPr>
              <a:spLocks/>
            </p:cNvSpPr>
            <p:nvPr/>
          </p:nvSpPr>
          <p:spPr bwMode="auto">
            <a:xfrm>
              <a:off x="899" y="2174"/>
              <a:ext cx="28" cy="20"/>
            </a:xfrm>
            <a:custGeom>
              <a:avLst/>
              <a:gdLst>
                <a:gd name="T0" fmla="*/ 0 w 86"/>
                <a:gd name="T1" fmla="*/ 0 h 60"/>
                <a:gd name="T2" fmla="*/ 0 w 86"/>
                <a:gd name="T3" fmla="*/ 0 h 60"/>
                <a:gd name="T4" fmla="*/ 0 w 86"/>
                <a:gd name="T5" fmla="*/ 0 h 60"/>
                <a:gd name="T6" fmla="*/ 0 w 86"/>
                <a:gd name="T7" fmla="*/ 0 h 60"/>
                <a:gd name="T8" fmla="*/ 0 w 86"/>
                <a:gd name="T9" fmla="*/ 0 h 60"/>
                <a:gd name="T10" fmla="*/ 0 w 86"/>
                <a:gd name="T11" fmla="*/ 0 h 60"/>
                <a:gd name="T12" fmla="*/ 0 w 86"/>
                <a:gd name="T13" fmla="*/ 0 h 60"/>
                <a:gd name="T14" fmla="*/ 0 w 86"/>
                <a:gd name="T15" fmla="*/ 0 h 60"/>
                <a:gd name="T16" fmla="*/ 0 w 86"/>
                <a:gd name="T17" fmla="*/ 0 h 60"/>
                <a:gd name="T18" fmla="*/ 0 w 86"/>
                <a:gd name="T19" fmla="*/ 0 h 60"/>
                <a:gd name="T20" fmla="*/ 0 w 86"/>
                <a:gd name="T21" fmla="*/ 0 h 60"/>
                <a:gd name="T22" fmla="*/ 0 w 86"/>
                <a:gd name="T23" fmla="*/ 0 h 60"/>
                <a:gd name="T24" fmla="*/ 0 w 86"/>
                <a:gd name="T25" fmla="*/ 0 h 60"/>
                <a:gd name="T26" fmla="*/ 0 w 86"/>
                <a:gd name="T27" fmla="*/ 0 h 60"/>
                <a:gd name="T28" fmla="*/ 0 w 86"/>
                <a:gd name="T29" fmla="*/ 0 h 60"/>
                <a:gd name="T30" fmla="*/ 0 w 86"/>
                <a:gd name="T31" fmla="*/ 0 h 60"/>
                <a:gd name="T32" fmla="*/ 0 w 86"/>
                <a:gd name="T33" fmla="*/ 0 h 60"/>
                <a:gd name="T34" fmla="*/ 0 w 86"/>
                <a:gd name="T35" fmla="*/ 0 h 60"/>
                <a:gd name="T36" fmla="*/ 0 w 86"/>
                <a:gd name="T37" fmla="*/ 0 h 60"/>
                <a:gd name="T38" fmla="*/ 0 w 86"/>
                <a:gd name="T39" fmla="*/ 0 h 60"/>
                <a:gd name="T40" fmla="*/ 0 w 86"/>
                <a:gd name="T41" fmla="*/ 0 h 60"/>
                <a:gd name="T42" fmla="*/ 0 w 86"/>
                <a:gd name="T43" fmla="*/ 0 h 60"/>
                <a:gd name="T44" fmla="*/ 0 w 86"/>
                <a:gd name="T45" fmla="*/ 0 h 60"/>
                <a:gd name="T46" fmla="*/ 0 w 86"/>
                <a:gd name="T47" fmla="*/ 0 h 60"/>
                <a:gd name="T48" fmla="*/ 0 w 86"/>
                <a:gd name="T49" fmla="*/ 0 h 60"/>
                <a:gd name="T50" fmla="*/ 0 w 86"/>
                <a:gd name="T51" fmla="*/ 0 h 60"/>
                <a:gd name="T52" fmla="*/ 0 w 86"/>
                <a:gd name="T53" fmla="*/ 0 h 60"/>
                <a:gd name="T54" fmla="*/ 0 w 86"/>
                <a:gd name="T55" fmla="*/ 0 h 60"/>
                <a:gd name="T56" fmla="*/ 0 w 86"/>
                <a:gd name="T57" fmla="*/ 0 h 60"/>
                <a:gd name="T58" fmla="*/ 0 w 86"/>
                <a:gd name="T59" fmla="*/ 0 h 60"/>
                <a:gd name="T60" fmla="*/ 0 w 86"/>
                <a:gd name="T61" fmla="*/ 0 h 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
                <a:gd name="T94" fmla="*/ 0 h 60"/>
                <a:gd name="T95" fmla="*/ 86 w 86"/>
                <a:gd name="T96" fmla="*/ 60 h 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 h="60">
                  <a:moveTo>
                    <a:pt x="85" y="44"/>
                  </a:moveTo>
                  <a:lnTo>
                    <a:pt x="86" y="36"/>
                  </a:lnTo>
                  <a:lnTo>
                    <a:pt x="86" y="31"/>
                  </a:lnTo>
                  <a:lnTo>
                    <a:pt x="84" y="25"/>
                  </a:lnTo>
                  <a:lnTo>
                    <a:pt x="80" y="20"/>
                  </a:lnTo>
                  <a:lnTo>
                    <a:pt x="76" y="17"/>
                  </a:lnTo>
                  <a:lnTo>
                    <a:pt x="69" y="17"/>
                  </a:lnTo>
                  <a:lnTo>
                    <a:pt x="59" y="15"/>
                  </a:lnTo>
                  <a:lnTo>
                    <a:pt x="45" y="15"/>
                  </a:lnTo>
                  <a:lnTo>
                    <a:pt x="37" y="6"/>
                  </a:lnTo>
                  <a:lnTo>
                    <a:pt x="29" y="2"/>
                  </a:lnTo>
                  <a:lnTo>
                    <a:pt x="17" y="0"/>
                  </a:lnTo>
                  <a:lnTo>
                    <a:pt x="6" y="3"/>
                  </a:lnTo>
                  <a:lnTo>
                    <a:pt x="0" y="10"/>
                  </a:lnTo>
                  <a:lnTo>
                    <a:pt x="0" y="19"/>
                  </a:lnTo>
                  <a:lnTo>
                    <a:pt x="6" y="31"/>
                  </a:lnTo>
                  <a:lnTo>
                    <a:pt x="12" y="40"/>
                  </a:lnTo>
                  <a:lnTo>
                    <a:pt x="21" y="48"/>
                  </a:lnTo>
                  <a:lnTo>
                    <a:pt x="32" y="53"/>
                  </a:lnTo>
                  <a:lnTo>
                    <a:pt x="45" y="59"/>
                  </a:lnTo>
                  <a:lnTo>
                    <a:pt x="52" y="59"/>
                  </a:lnTo>
                  <a:lnTo>
                    <a:pt x="55" y="59"/>
                  </a:lnTo>
                  <a:lnTo>
                    <a:pt x="56" y="59"/>
                  </a:lnTo>
                  <a:lnTo>
                    <a:pt x="59" y="60"/>
                  </a:lnTo>
                  <a:lnTo>
                    <a:pt x="64" y="59"/>
                  </a:lnTo>
                  <a:lnTo>
                    <a:pt x="70" y="59"/>
                  </a:lnTo>
                  <a:lnTo>
                    <a:pt x="74" y="56"/>
                  </a:lnTo>
                  <a:lnTo>
                    <a:pt x="78" y="53"/>
                  </a:lnTo>
                  <a:lnTo>
                    <a:pt x="81" y="48"/>
                  </a:lnTo>
                  <a:lnTo>
                    <a:pt x="82" y="45"/>
                  </a:lnTo>
                  <a:lnTo>
                    <a:pt x="85" y="44"/>
                  </a:lnTo>
                  <a:close/>
                </a:path>
              </a:pathLst>
            </a:custGeom>
            <a:solidFill>
              <a:srgbClr val="3399FF"/>
            </a:solidFill>
            <a:ln w="6350">
              <a:solidFill>
                <a:srgbClr val="003366"/>
              </a:solidFill>
              <a:round/>
              <a:headEnd/>
              <a:tailEnd/>
            </a:ln>
          </p:spPr>
          <p:txBody>
            <a:bodyPr/>
            <a:lstStyle/>
            <a:p>
              <a:endParaRPr lang="el-GR"/>
            </a:p>
          </p:txBody>
        </p:sp>
        <p:sp>
          <p:nvSpPr>
            <p:cNvPr id="25770" name="Freeform 450"/>
            <p:cNvSpPr>
              <a:spLocks/>
            </p:cNvSpPr>
            <p:nvPr/>
          </p:nvSpPr>
          <p:spPr bwMode="auto">
            <a:xfrm>
              <a:off x="899" y="2174"/>
              <a:ext cx="28" cy="20"/>
            </a:xfrm>
            <a:custGeom>
              <a:avLst/>
              <a:gdLst>
                <a:gd name="T0" fmla="*/ 0 w 86"/>
                <a:gd name="T1" fmla="*/ 0 h 60"/>
                <a:gd name="T2" fmla="*/ 0 w 86"/>
                <a:gd name="T3" fmla="*/ 0 h 60"/>
                <a:gd name="T4" fmla="*/ 0 w 86"/>
                <a:gd name="T5" fmla="*/ 0 h 60"/>
                <a:gd name="T6" fmla="*/ 0 w 86"/>
                <a:gd name="T7" fmla="*/ 0 h 60"/>
                <a:gd name="T8" fmla="*/ 0 w 86"/>
                <a:gd name="T9" fmla="*/ 0 h 60"/>
                <a:gd name="T10" fmla="*/ 0 w 86"/>
                <a:gd name="T11" fmla="*/ 0 h 60"/>
                <a:gd name="T12" fmla="*/ 0 w 86"/>
                <a:gd name="T13" fmla="*/ 0 h 60"/>
                <a:gd name="T14" fmla="*/ 0 w 86"/>
                <a:gd name="T15" fmla="*/ 0 h 60"/>
                <a:gd name="T16" fmla="*/ 0 w 86"/>
                <a:gd name="T17" fmla="*/ 0 h 60"/>
                <a:gd name="T18" fmla="*/ 0 w 86"/>
                <a:gd name="T19" fmla="*/ 0 h 60"/>
                <a:gd name="T20" fmla="*/ 0 w 86"/>
                <a:gd name="T21" fmla="*/ 0 h 60"/>
                <a:gd name="T22" fmla="*/ 0 w 86"/>
                <a:gd name="T23" fmla="*/ 0 h 60"/>
                <a:gd name="T24" fmla="*/ 0 w 86"/>
                <a:gd name="T25" fmla="*/ 0 h 60"/>
                <a:gd name="T26" fmla="*/ 0 w 86"/>
                <a:gd name="T27" fmla="*/ 0 h 60"/>
                <a:gd name="T28" fmla="*/ 0 w 86"/>
                <a:gd name="T29" fmla="*/ 0 h 60"/>
                <a:gd name="T30" fmla="*/ 0 w 86"/>
                <a:gd name="T31" fmla="*/ 0 h 60"/>
                <a:gd name="T32" fmla="*/ 0 w 86"/>
                <a:gd name="T33" fmla="*/ 0 h 60"/>
                <a:gd name="T34" fmla="*/ 0 w 86"/>
                <a:gd name="T35" fmla="*/ 0 h 60"/>
                <a:gd name="T36" fmla="*/ 0 w 86"/>
                <a:gd name="T37" fmla="*/ 0 h 60"/>
                <a:gd name="T38" fmla="*/ 0 w 86"/>
                <a:gd name="T39" fmla="*/ 0 h 60"/>
                <a:gd name="T40" fmla="*/ 0 w 86"/>
                <a:gd name="T41" fmla="*/ 0 h 60"/>
                <a:gd name="T42" fmla="*/ 0 w 86"/>
                <a:gd name="T43" fmla="*/ 0 h 60"/>
                <a:gd name="T44" fmla="*/ 0 w 86"/>
                <a:gd name="T45" fmla="*/ 0 h 60"/>
                <a:gd name="T46" fmla="*/ 0 w 86"/>
                <a:gd name="T47" fmla="*/ 0 h 60"/>
                <a:gd name="T48" fmla="*/ 0 w 86"/>
                <a:gd name="T49" fmla="*/ 0 h 60"/>
                <a:gd name="T50" fmla="*/ 0 w 86"/>
                <a:gd name="T51" fmla="*/ 0 h 60"/>
                <a:gd name="T52" fmla="*/ 0 w 86"/>
                <a:gd name="T53" fmla="*/ 0 h 60"/>
                <a:gd name="T54" fmla="*/ 0 w 86"/>
                <a:gd name="T55" fmla="*/ 0 h 60"/>
                <a:gd name="T56" fmla="*/ 0 w 86"/>
                <a:gd name="T57" fmla="*/ 0 h 60"/>
                <a:gd name="T58" fmla="*/ 0 w 86"/>
                <a:gd name="T59" fmla="*/ 0 h 60"/>
                <a:gd name="T60" fmla="*/ 0 w 86"/>
                <a:gd name="T61" fmla="*/ 0 h 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
                <a:gd name="T94" fmla="*/ 0 h 60"/>
                <a:gd name="T95" fmla="*/ 86 w 86"/>
                <a:gd name="T96" fmla="*/ 60 h 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 h="60">
                  <a:moveTo>
                    <a:pt x="85" y="44"/>
                  </a:moveTo>
                  <a:lnTo>
                    <a:pt x="82" y="45"/>
                  </a:lnTo>
                  <a:lnTo>
                    <a:pt x="81" y="48"/>
                  </a:lnTo>
                  <a:lnTo>
                    <a:pt x="78" y="53"/>
                  </a:lnTo>
                  <a:lnTo>
                    <a:pt x="74" y="56"/>
                  </a:lnTo>
                  <a:lnTo>
                    <a:pt x="70" y="59"/>
                  </a:lnTo>
                  <a:lnTo>
                    <a:pt x="64" y="59"/>
                  </a:lnTo>
                  <a:lnTo>
                    <a:pt x="59" y="60"/>
                  </a:lnTo>
                  <a:lnTo>
                    <a:pt x="56" y="59"/>
                  </a:lnTo>
                  <a:lnTo>
                    <a:pt x="55" y="59"/>
                  </a:lnTo>
                  <a:lnTo>
                    <a:pt x="52" y="59"/>
                  </a:lnTo>
                  <a:lnTo>
                    <a:pt x="45" y="59"/>
                  </a:lnTo>
                  <a:lnTo>
                    <a:pt x="32" y="53"/>
                  </a:lnTo>
                  <a:lnTo>
                    <a:pt x="21" y="48"/>
                  </a:lnTo>
                  <a:lnTo>
                    <a:pt x="12" y="40"/>
                  </a:lnTo>
                  <a:lnTo>
                    <a:pt x="6" y="31"/>
                  </a:lnTo>
                  <a:lnTo>
                    <a:pt x="0" y="19"/>
                  </a:lnTo>
                  <a:lnTo>
                    <a:pt x="0" y="10"/>
                  </a:lnTo>
                  <a:lnTo>
                    <a:pt x="6" y="3"/>
                  </a:lnTo>
                  <a:lnTo>
                    <a:pt x="17" y="0"/>
                  </a:lnTo>
                  <a:lnTo>
                    <a:pt x="29" y="2"/>
                  </a:lnTo>
                  <a:lnTo>
                    <a:pt x="37" y="6"/>
                  </a:lnTo>
                  <a:lnTo>
                    <a:pt x="45" y="15"/>
                  </a:lnTo>
                  <a:lnTo>
                    <a:pt x="59" y="15"/>
                  </a:lnTo>
                  <a:lnTo>
                    <a:pt x="69" y="17"/>
                  </a:lnTo>
                  <a:lnTo>
                    <a:pt x="76" y="17"/>
                  </a:lnTo>
                  <a:lnTo>
                    <a:pt x="80" y="20"/>
                  </a:lnTo>
                  <a:lnTo>
                    <a:pt x="84" y="25"/>
                  </a:lnTo>
                  <a:lnTo>
                    <a:pt x="86" y="31"/>
                  </a:lnTo>
                  <a:lnTo>
                    <a:pt x="86" y="36"/>
                  </a:lnTo>
                  <a:lnTo>
                    <a:pt x="85" y="44"/>
                  </a:lnTo>
                </a:path>
              </a:pathLst>
            </a:custGeom>
            <a:solidFill>
              <a:srgbClr val="3399FF"/>
            </a:solidFill>
            <a:ln w="6350">
              <a:solidFill>
                <a:srgbClr val="003366"/>
              </a:solidFill>
              <a:round/>
              <a:headEnd/>
              <a:tailEnd/>
            </a:ln>
          </p:spPr>
          <p:txBody>
            <a:bodyPr/>
            <a:lstStyle/>
            <a:p>
              <a:endParaRPr lang="el-GR"/>
            </a:p>
          </p:txBody>
        </p:sp>
        <p:sp>
          <p:nvSpPr>
            <p:cNvPr id="25771" name="Freeform 451"/>
            <p:cNvSpPr>
              <a:spLocks/>
            </p:cNvSpPr>
            <p:nvPr/>
          </p:nvSpPr>
          <p:spPr bwMode="auto">
            <a:xfrm>
              <a:off x="930" y="2174"/>
              <a:ext cx="12" cy="18"/>
            </a:xfrm>
            <a:custGeom>
              <a:avLst/>
              <a:gdLst>
                <a:gd name="T0" fmla="*/ 0 w 37"/>
                <a:gd name="T1" fmla="*/ 0 h 52"/>
                <a:gd name="T2" fmla="*/ 0 w 37"/>
                <a:gd name="T3" fmla="*/ 0 h 52"/>
                <a:gd name="T4" fmla="*/ 0 w 37"/>
                <a:gd name="T5" fmla="*/ 0 h 52"/>
                <a:gd name="T6" fmla="*/ 0 w 37"/>
                <a:gd name="T7" fmla="*/ 0 h 52"/>
                <a:gd name="T8" fmla="*/ 0 w 37"/>
                <a:gd name="T9" fmla="*/ 0 h 52"/>
                <a:gd name="T10" fmla="*/ 0 w 37"/>
                <a:gd name="T11" fmla="*/ 0 h 52"/>
                <a:gd name="T12" fmla="*/ 0 w 37"/>
                <a:gd name="T13" fmla="*/ 0 h 52"/>
                <a:gd name="T14" fmla="*/ 0 w 37"/>
                <a:gd name="T15" fmla="*/ 0 h 52"/>
                <a:gd name="T16" fmla="*/ 0 w 37"/>
                <a:gd name="T17" fmla="*/ 0 h 52"/>
                <a:gd name="T18" fmla="*/ 0 w 37"/>
                <a:gd name="T19" fmla="*/ 0 h 52"/>
                <a:gd name="T20" fmla="*/ 0 w 37"/>
                <a:gd name="T21" fmla="*/ 0 h 52"/>
                <a:gd name="T22" fmla="*/ 0 w 37"/>
                <a:gd name="T23" fmla="*/ 0 h 52"/>
                <a:gd name="T24" fmla="*/ 0 w 37"/>
                <a:gd name="T25" fmla="*/ 0 h 52"/>
                <a:gd name="T26" fmla="*/ 0 w 37"/>
                <a:gd name="T27" fmla="*/ 0 h 52"/>
                <a:gd name="T28" fmla="*/ 0 w 37"/>
                <a:gd name="T29" fmla="*/ 0 h 52"/>
                <a:gd name="T30" fmla="*/ 0 w 37"/>
                <a:gd name="T31" fmla="*/ 0 h 52"/>
                <a:gd name="T32" fmla="*/ 0 w 37"/>
                <a:gd name="T33" fmla="*/ 0 h 52"/>
                <a:gd name="T34" fmla="*/ 0 w 37"/>
                <a:gd name="T35" fmla="*/ 0 h 52"/>
                <a:gd name="T36" fmla="*/ 0 w 37"/>
                <a:gd name="T37" fmla="*/ 0 h 52"/>
                <a:gd name="T38" fmla="*/ 0 w 37"/>
                <a:gd name="T39" fmla="*/ 0 h 52"/>
                <a:gd name="T40" fmla="*/ 0 w 37"/>
                <a:gd name="T41" fmla="*/ 0 h 52"/>
                <a:gd name="T42" fmla="*/ 0 w 37"/>
                <a:gd name="T43" fmla="*/ 0 h 52"/>
                <a:gd name="T44" fmla="*/ 0 w 37"/>
                <a:gd name="T45" fmla="*/ 0 h 52"/>
                <a:gd name="T46" fmla="*/ 0 w 37"/>
                <a:gd name="T47" fmla="*/ 0 h 52"/>
                <a:gd name="T48" fmla="*/ 0 w 37"/>
                <a:gd name="T49" fmla="*/ 0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52"/>
                <a:gd name="T77" fmla="*/ 37 w 37"/>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52">
                  <a:moveTo>
                    <a:pt x="35" y="8"/>
                  </a:moveTo>
                  <a:lnTo>
                    <a:pt x="32" y="3"/>
                  </a:lnTo>
                  <a:lnTo>
                    <a:pt x="31" y="0"/>
                  </a:lnTo>
                  <a:lnTo>
                    <a:pt x="25" y="0"/>
                  </a:lnTo>
                  <a:lnTo>
                    <a:pt x="11" y="6"/>
                  </a:lnTo>
                  <a:lnTo>
                    <a:pt x="2" y="11"/>
                  </a:lnTo>
                  <a:lnTo>
                    <a:pt x="0" y="20"/>
                  </a:lnTo>
                  <a:lnTo>
                    <a:pt x="2" y="29"/>
                  </a:lnTo>
                  <a:lnTo>
                    <a:pt x="6" y="37"/>
                  </a:lnTo>
                  <a:lnTo>
                    <a:pt x="11" y="44"/>
                  </a:lnTo>
                  <a:lnTo>
                    <a:pt x="19" y="51"/>
                  </a:lnTo>
                  <a:lnTo>
                    <a:pt x="24" y="52"/>
                  </a:lnTo>
                  <a:lnTo>
                    <a:pt x="29" y="52"/>
                  </a:lnTo>
                  <a:lnTo>
                    <a:pt x="29" y="51"/>
                  </a:lnTo>
                  <a:lnTo>
                    <a:pt x="31" y="51"/>
                  </a:lnTo>
                  <a:lnTo>
                    <a:pt x="33" y="51"/>
                  </a:lnTo>
                  <a:lnTo>
                    <a:pt x="35" y="48"/>
                  </a:lnTo>
                  <a:lnTo>
                    <a:pt x="37" y="47"/>
                  </a:lnTo>
                  <a:lnTo>
                    <a:pt x="37" y="40"/>
                  </a:lnTo>
                  <a:lnTo>
                    <a:pt x="37" y="31"/>
                  </a:lnTo>
                  <a:lnTo>
                    <a:pt x="36" y="20"/>
                  </a:lnTo>
                  <a:lnTo>
                    <a:pt x="35" y="17"/>
                  </a:lnTo>
                  <a:lnTo>
                    <a:pt x="35" y="16"/>
                  </a:lnTo>
                  <a:lnTo>
                    <a:pt x="35" y="14"/>
                  </a:lnTo>
                  <a:lnTo>
                    <a:pt x="35" y="8"/>
                  </a:lnTo>
                  <a:close/>
                </a:path>
              </a:pathLst>
            </a:custGeom>
            <a:solidFill>
              <a:srgbClr val="3399FF"/>
            </a:solidFill>
            <a:ln w="6350">
              <a:solidFill>
                <a:srgbClr val="003366"/>
              </a:solidFill>
              <a:round/>
              <a:headEnd/>
              <a:tailEnd/>
            </a:ln>
          </p:spPr>
          <p:txBody>
            <a:bodyPr/>
            <a:lstStyle/>
            <a:p>
              <a:endParaRPr lang="el-GR"/>
            </a:p>
          </p:txBody>
        </p:sp>
        <p:sp>
          <p:nvSpPr>
            <p:cNvPr id="25772" name="Freeform 452"/>
            <p:cNvSpPr>
              <a:spLocks/>
            </p:cNvSpPr>
            <p:nvPr/>
          </p:nvSpPr>
          <p:spPr bwMode="auto">
            <a:xfrm>
              <a:off x="930" y="2174"/>
              <a:ext cx="12" cy="18"/>
            </a:xfrm>
            <a:custGeom>
              <a:avLst/>
              <a:gdLst>
                <a:gd name="T0" fmla="*/ 0 w 37"/>
                <a:gd name="T1" fmla="*/ 0 h 52"/>
                <a:gd name="T2" fmla="*/ 0 w 37"/>
                <a:gd name="T3" fmla="*/ 0 h 52"/>
                <a:gd name="T4" fmla="*/ 0 w 37"/>
                <a:gd name="T5" fmla="*/ 0 h 52"/>
                <a:gd name="T6" fmla="*/ 0 w 37"/>
                <a:gd name="T7" fmla="*/ 0 h 52"/>
                <a:gd name="T8" fmla="*/ 0 w 37"/>
                <a:gd name="T9" fmla="*/ 0 h 52"/>
                <a:gd name="T10" fmla="*/ 0 w 37"/>
                <a:gd name="T11" fmla="*/ 0 h 52"/>
                <a:gd name="T12" fmla="*/ 0 w 37"/>
                <a:gd name="T13" fmla="*/ 0 h 52"/>
                <a:gd name="T14" fmla="*/ 0 w 37"/>
                <a:gd name="T15" fmla="*/ 0 h 52"/>
                <a:gd name="T16" fmla="*/ 0 w 37"/>
                <a:gd name="T17" fmla="*/ 0 h 52"/>
                <a:gd name="T18" fmla="*/ 0 w 37"/>
                <a:gd name="T19" fmla="*/ 0 h 52"/>
                <a:gd name="T20" fmla="*/ 0 w 37"/>
                <a:gd name="T21" fmla="*/ 0 h 52"/>
                <a:gd name="T22" fmla="*/ 0 w 37"/>
                <a:gd name="T23" fmla="*/ 0 h 52"/>
                <a:gd name="T24" fmla="*/ 0 w 37"/>
                <a:gd name="T25" fmla="*/ 0 h 52"/>
                <a:gd name="T26" fmla="*/ 0 w 37"/>
                <a:gd name="T27" fmla="*/ 0 h 52"/>
                <a:gd name="T28" fmla="*/ 0 w 37"/>
                <a:gd name="T29" fmla="*/ 0 h 52"/>
                <a:gd name="T30" fmla="*/ 0 w 37"/>
                <a:gd name="T31" fmla="*/ 0 h 52"/>
                <a:gd name="T32" fmla="*/ 0 w 37"/>
                <a:gd name="T33" fmla="*/ 0 h 52"/>
                <a:gd name="T34" fmla="*/ 0 w 37"/>
                <a:gd name="T35" fmla="*/ 0 h 52"/>
                <a:gd name="T36" fmla="*/ 0 w 37"/>
                <a:gd name="T37" fmla="*/ 0 h 52"/>
                <a:gd name="T38" fmla="*/ 0 w 37"/>
                <a:gd name="T39" fmla="*/ 0 h 52"/>
                <a:gd name="T40" fmla="*/ 0 w 37"/>
                <a:gd name="T41" fmla="*/ 0 h 52"/>
                <a:gd name="T42" fmla="*/ 0 w 37"/>
                <a:gd name="T43" fmla="*/ 0 h 52"/>
                <a:gd name="T44" fmla="*/ 0 w 37"/>
                <a:gd name="T45" fmla="*/ 0 h 52"/>
                <a:gd name="T46" fmla="*/ 0 w 37"/>
                <a:gd name="T47" fmla="*/ 0 h 52"/>
                <a:gd name="T48" fmla="*/ 0 w 37"/>
                <a:gd name="T49" fmla="*/ 0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52"/>
                <a:gd name="T77" fmla="*/ 37 w 37"/>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52">
                  <a:moveTo>
                    <a:pt x="35" y="8"/>
                  </a:moveTo>
                  <a:lnTo>
                    <a:pt x="35" y="14"/>
                  </a:lnTo>
                  <a:lnTo>
                    <a:pt x="35" y="16"/>
                  </a:lnTo>
                  <a:lnTo>
                    <a:pt x="35" y="17"/>
                  </a:lnTo>
                  <a:lnTo>
                    <a:pt x="36" y="20"/>
                  </a:lnTo>
                  <a:lnTo>
                    <a:pt x="37" y="31"/>
                  </a:lnTo>
                  <a:lnTo>
                    <a:pt x="37" y="40"/>
                  </a:lnTo>
                  <a:lnTo>
                    <a:pt x="37" y="47"/>
                  </a:lnTo>
                  <a:lnTo>
                    <a:pt x="35" y="48"/>
                  </a:lnTo>
                  <a:lnTo>
                    <a:pt x="33" y="51"/>
                  </a:lnTo>
                  <a:lnTo>
                    <a:pt x="31" y="51"/>
                  </a:lnTo>
                  <a:lnTo>
                    <a:pt x="29" y="51"/>
                  </a:lnTo>
                  <a:lnTo>
                    <a:pt x="29" y="52"/>
                  </a:lnTo>
                  <a:lnTo>
                    <a:pt x="24" y="52"/>
                  </a:lnTo>
                  <a:lnTo>
                    <a:pt x="19" y="51"/>
                  </a:lnTo>
                  <a:lnTo>
                    <a:pt x="11" y="44"/>
                  </a:lnTo>
                  <a:lnTo>
                    <a:pt x="6" y="37"/>
                  </a:lnTo>
                  <a:lnTo>
                    <a:pt x="2" y="29"/>
                  </a:lnTo>
                  <a:lnTo>
                    <a:pt x="0" y="20"/>
                  </a:lnTo>
                  <a:lnTo>
                    <a:pt x="2" y="11"/>
                  </a:lnTo>
                  <a:lnTo>
                    <a:pt x="11" y="6"/>
                  </a:lnTo>
                  <a:lnTo>
                    <a:pt x="25" y="0"/>
                  </a:lnTo>
                  <a:lnTo>
                    <a:pt x="31" y="0"/>
                  </a:lnTo>
                  <a:lnTo>
                    <a:pt x="32" y="3"/>
                  </a:lnTo>
                  <a:lnTo>
                    <a:pt x="35" y="8"/>
                  </a:lnTo>
                </a:path>
              </a:pathLst>
            </a:custGeom>
            <a:solidFill>
              <a:srgbClr val="3399FF"/>
            </a:solidFill>
            <a:ln w="6350">
              <a:solidFill>
                <a:srgbClr val="003366"/>
              </a:solidFill>
              <a:round/>
              <a:headEnd/>
              <a:tailEnd/>
            </a:ln>
          </p:spPr>
          <p:txBody>
            <a:bodyPr/>
            <a:lstStyle/>
            <a:p>
              <a:endParaRPr lang="el-GR"/>
            </a:p>
          </p:txBody>
        </p:sp>
        <p:sp>
          <p:nvSpPr>
            <p:cNvPr id="25773" name="Freeform 453"/>
            <p:cNvSpPr>
              <a:spLocks/>
            </p:cNvSpPr>
            <p:nvPr/>
          </p:nvSpPr>
          <p:spPr bwMode="auto">
            <a:xfrm>
              <a:off x="944" y="2170"/>
              <a:ext cx="9" cy="11"/>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2"/>
                <a:gd name="T56" fmla="*/ 27 w 27"/>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2">
                  <a:moveTo>
                    <a:pt x="2" y="25"/>
                  </a:moveTo>
                  <a:lnTo>
                    <a:pt x="4" y="30"/>
                  </a:lnTo>
                  <a:lnTo>
                    <a:pt x="7" y="32"/>
                  </a:lnTo>
                  <a:lnTo>
                    <a:pt x="9" y="32"/>
                  </a:lnTo>
                  <a:lnTo>
                    <a:pt x="15" y="28"/>
                  </a:lnTo>
                  <a:lnTo>
                    <a:pt x="17" y="27"/>
                  </a:lnTo>
                  <a:lnTo>
                    <a:pt x="21" y="19"/>
                  </a:lnTo>
                  <a:lnTo>
                    <a:pt x="24" y="13"/>
                  </a:lnTo>
                  <a:lnTo>
                    <a:pt x="25" y="8"/>
                  </a:lnTo>
                  <a:lnTo>
                    <a:pt x="27" y="5"/>
                  </a:lnTo>
                  <a:lnTo>
                    <a:pt x="24" y="1"/>
                  </a:lnTo>
                  <a:lnTo>
                    <a:pt x="21" y="0"/>
                  </a:lnTo>
                  <a:lnTo>
                    <a:pt x="16" y="1"/>
                  </a:lnTo>
                  <a:lnTo>
                    <a:pt x="11" y="7"/>
                  </a:lnTo>
                  <a:lnTo>
                    <a:pt x="4" y="11"/>
                  </a:lnTo>
                  <a:lnTo>
                    <a:pt x="2" y="16"/>
                  </a:lnTo>
                  <a:lnTo>
                    <a:pt x="0" y="20"/>
                  </a:lnTo>
                  <a:lnTo>
                    <a:pt x="2" y="25"/>
                  </a:lnTo>
                  <a:close/>
                </a:path>
              </a:pathLst>
            </a:custGeom>
            <a:solidFill>
              <a:srgbClr val="3399FF"/>
            </a:solidFill>
            <a:ln w="6350">
              <a:solidFill>
                <a:srgbClr val="003366"/>
              </a:solidFill>
              <a:round/>
              <a:headEnd/>
              <a:tailEnd/>
            </a:ln>
          </p:spPr>
          <p:txBody>
            <a:bodyPr/>
            <a:lstStyle/>
            <a:p>
              <a:endParaRPr lang="el-GR"/>
            </a:p>
          </p:txBody>
        </p:sp>
        <p:sp>
          <p:nvSpPr>
            <p:cNvPr id="25774" name="Freeform 454"/>
            <p:cNvSpPr>
              <a:spLocks/>
            </p:cNvSpPr>
            <p:nvPr/>
          </p:nvSpPr>
          <p:spPr bwMode="auto">
            <a:xfrm>
              <a:off x="944" y="2170"/>
              <a:ext cx="9" cy="11"/>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2"/>
                <a:gd name="T56" fmla="*/ 27 w 27"/>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2">
                  <a:moveTo>
                    <a:pt x="9" y="32"/>
                  </a:moveTo>
                  <a:lnTo>
                    <a:pt x="15" y="28"/>
                  </a:lnTo>
                  <a:lnTo>
                    <a:pt x="17" y="27"/>
                  </a:lnTo>
                  <a:lnTo>
                    <a:pt x="21" y="19"/>
                  </a:lnTo>
                  <a:lnTo>
                    <a:pt x="24" y="13"/>
                  </a:lnTo>
                  <a:lnTo>
                    <a:pt x="25" y="8"/>
                  </a:lnTo>
                  <a:lnTo>
                    <a:pt x="27" y="5"/>
                  </a:lnTo>
                  <a:lnTo>
                    <a:pt x="24" y="1"/>
                  </a:lnTo>
                  <a:lnTo>
                    <a:pt x="21" y="0"/>
                  </a:lnTo>
                  <a:lnTo>
                    <a:pt x="16" y="1"/>
                  </a:lnTo>
                  <a:lnTo>
                    <a:pt x="11" y="7"/>
                  </a:lnTo>
                  <a:lnTo>
                    <a:pt x="4" y="11"/>
                  </a:lnTo>
                  <a:lnTo>
                    <a:pt x="2" y="16"/>
                  </a:lnTo>
                  <a:lnTo>
                    <a:pt x="0" y="20"/>
                  </a:lnTo>
                  <a:lnTo>
                    <a:pt x="2" y="25"/>
                  </a:lnTo>
                  <a:lnTo>
                    <a:pt x="4" y="30"/>
                  </a:lnTo>
                  <a:lnTo>
                    <a:pt x="7" y="32"/>
                  </a:lnTo>
                  <a:lnTo>
                    <a:pt x="9" y="32"/>
                  </a:lnTo>
                </a:path>
              </a:pathLst>
            </a:custGeom>
            <a:solidFill>
              <a:srgbClr val="3399FF"/>
            </a:solidFill>
            <a:ln w="6350">
              <a:solidFill>
                <a:srgbClr val="003366"/>
              </a:solidFill>
              <a:round/>
              <a:headEnd/>
              <a:tailEnd/>
            </a:ln>
          </p:spPr>
          <p:txBody>
            <a:bodyPr/>
            <a:lstStyle/>
            <a:p>
              <a:endParaRPr lang="el-GR"/>
            </a:p>
          </p:txBody>
        </p:sp>
        <p:sp>
          <p:nvSpPr>
            <p:cNvPr id="25775" name="Freeform 455"/>
            <p:cNvSpPr>
              <a:spLocks/>
            </p:cNvSpPr>
            <p:nvPr/>
          </p:nvSpPr>
          <p:spPr bwMode="auto">
            <a:xfrm>
              <a:off x="900" y="2196"/>
              <a:ext cx="9" cy="6"/>
            </a:xfrm>
            <a:custGeom>
              <a:avLst/>
              <a:gdLst>
                <a:gd name="T0" fmla="*/ 0 w 28"/>
                <a:gd name="T1" fmla="*/ 0 h 20"/>
                <a:gd name="T2" fmla="*/ 0 w 28"/>
                <a:gd name="T3" fmla="*/ 0 h 20"/>
                <a:gd name="T4" fmla="*/ 0 w 28"/>
                <a:gd name="T5" fmla="*/ 0 h 20"/>
                <a:gd name="T6" fmla="*/ 0 w 28"/>
                <a:gd name="T7" fmla="*/ 0 h 20"/>
                <a:gd name="T8" fmla="*/ 0 w 28"/>
                <a:gd name="T9" fmla="*/ 0 h 20"/>
                <a:gd name="T10" fmla="*/ 0 w 28"/>
                <a:gd name="T11" fmla="*/ 0 h 20"/>
                <a:gd name="T12" fmla="*/ 0 w 28"/>
                <a:gd name="T13" fmla="*/ 0 h 20"/>
                <a:gd name="T14" fmla="*/ 0 w 28"/>
                <a:gd name="T15" fmla="*/ 0 h 20"/>
                <a:gd name="T16" fmla="*/ 0 w 28"/>
                <a:gd name="T17" fmla="*/ 0 h 20"/>
                <a:gd name="T18" fmla="*/ 0 w 28"/>
                <a:gd name="T19" fmla="*/ 0 h 20"/>
                <a:gd name="T20" fmla="*/ 0 w 28"/>
                <a:gd name="T21" fmla="*/ 0 h 20"/>
                <a:gd name="T22" fmla="*/ 0 w 28"/>
                <a:gd name="T23" fmla="*/ 0 h 20"/>
                <a:gd name="T24" fmla="*/ 0 w 28"/>
                <a:gd name="T25" fmla="*/ 0 h 20"/>
                <a:gd name="T26" fmla="*/ 0 w 28"/>
                <a:gd name="T27" fmla="*/ 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20"/>
                <a:gd name="T44" fmla="*/ 28 w 28"/>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20">
                  <a:moveTo>
                    <a:pt x="28" y="10"/>
                  </a:moveTo>
                  <a:lnTo>
                    <a:pt x="25" y="4"/>
                  </a:lnTo>
                  <a:lnTo>
                    <a:pt x="23" y="1"/>
                  </a:lnTo>
                  <a:lnTo>
                    <a:pt x="21" y="1"/>
                  </a:lnTo>
                  <a:lnTo>
                    <a:pt x="10" y="0"/>
                  </a:lnTo>
                  <a:lnTo>
                    <a:pt x="3" y="1"/>
                  </a:lnTo>
                  <a:lnTo>
                    <a:pt x="0" y="5"/>
                  </a:lnTo>
                  <a:lnTo>
                    <a:pt x="4" y="13"/>
                  </a:lnTo>
                  <a:lnTo>
                    <a:pt x="6" y="17"/>
                  </a:lnTo>
                  <a:lnTo>
                    <a:pt x="10" y="20"/>
                  </a:lnTo>
                  <a:lnTo>
                    <a:pt x="21" y="20"/>
                  </a:lnTo>
                  <a:lnTo>
                    <a:pt x="23" y="17"/>
                  </a:lnTo>
                  <a:lnTo>
                    <a:pt x="25" y="16"/>
                  </a:lnTo>
                  <a:lnTo>
                    <a:pt x="28" y="10"/>
                  </a:lnTo>
                  <a:close/>
                </a:path>
              </a:pathLst>
            </a:custGeom>
            <a:solidFill>
              <a:srgbClr val="3399FF"/>
            </a:solidFill>
            <a:ln w="6350">
              <a:solidFill>
                <a:srgbClr val="003366"/>
              </a:solidFill>
              <a:round/>
              <a:headEnd/>
              <a:tailEnd/>
            </a:ln>
          </p:spPr>
          <p:txBody>
            <a:bodyPr/>
            <a:lstStyle/>
            <a:p>
              <a:endParaRPr lang="el-GR"/>
            </a:p>
          </p:txBody>
        </p:sp>
        <p:sp>
          <p:nvSpPr>
            <p:cNvPr id="25776" name="Freeform 456"/>
            <p:cNvSpPr>
              <a:spLocks/>
            </p:cNvSpPr>
            <p:nvPr/>
          </p:nvSpPr>
          <p:spPr bwMode="auto">
            <a:xfrm>
              <a:off x="900" y="2196"/>
              <a:ext cx="9" cy="6"/>
            </a:xfrm>
            <a:custGeom>
              <a:avLst/>
              <a:gdLst>
                <a:gd name="T0" fmla="*/ 0 w 28"/>
                <a:gd name="T1" fmla="*/ 0 h 20"/>
                <a:gd name="T2" fmla="*/ 0 w 28"/>
                <a:gd name="T3" fmla="*/ 0 h 20"/>
                <a:gd name="T4" fmla="*/ 0 w 28"/>
                <a:gd name="T5" fmla="*/ 0 h 20"/>
                <a:gd name="T6" fmla="*/ 0 w 28"/>
                <a:gd name="T7" fmla="*/ 0 h 20"/>
                <a:gd name="T8" fmla="*/ 0 w 28"/>
                <a:gd name="T9" fmla="*/ 0 h 20"/>
                <a:gd name="T10" fmla="*/ 0 w 28"/>
                <a:gd name="T11" fmla="*/ 0 h 20"/>
                <a:gd name="T12" fmla="*/ 0 w 28"/>
                <a:gd name="T13" fmla="*/ 0 h 20"/>
                <a:gd name="T14" fmla="*/ 0 w 28"/>
                <a:gd name="T15" fmla="*/ 0 h 20"/>
                <a:gd name="T16" fmla="*/ 0 w 28"/>
                <a:gd name="T17" fmla="*/ 0 h 20"/>
                <a:gd name="T18" fmla="*/ 0 w 28"/>
                <a:gd name="T19" fmla="*/ 0 h 20"/>
                <a:gd name="T20" fmla="*/ 0 w 28"/>
                <a:gd name="T21" fmla="*/ 0 h 20"/>
                <a:gd name="T22" fmla="*/ 0 w 28"/>
                <a:gd name="T23" fmla="*/ 0 h 20"/>
                <a:gd name="T24" fmla="*/ 0 w 28"/>
                <a:gd name="T25" fmla="*/ 0 h 20"/>
                <a:gd name="T26" fmla="*/ 0 w 28"/>
                <a:gd name="T27" fmla="*/ 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20"/>
                <a:gd name="T44" fmla="*/ 28 w 28"/>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20">
                  <a:moveTo>
                    <a:pt x="28" y="10"/>
                  </a:moveTo>
                  <a:lnTo>
                    <a:pt x="25" y="16"/>
                  </a:lnTo>
                  <a:lnTo>
                    <a:pt x="23" y="17"/>
                  </a:lnTo>
                  <a:lnTo>
                    <a:pt x="21" y="20"/>
                  </a:lnTo>
                  <a:lnTo>
                    <a:pt x="10" y="20"/>
                  </a:lnTo>
                  <a:lnTo>
                    <a:pt x="6" y="17"/>
                  </a:lnTo>
                  <a:lnTo>
                    <a:pt x="4" y="13"/>
                  </a:lnTo>
                  <a:lnTo>
                    <a:pt x="0" y="5"/>
                  </a:lnTo>
                  <a:lnTo>
                    <a:pt x="3" y="1"/>
                  </a:lnTo>
                  <a:lnTo>
                    <a:pt x="10" y="0"/>
                  </a:lnTo>
                  <a:lnTo>
                    <a:pt x="21" y="1"/>
                  </a:lnTo>
                  <a:lnTo>
                    <a:pt x="23" y="1"/>
                  </a:lnTo>
                  <a:lnTo>
                    <a:pt x="25" y="4"/>
                  </a:lnTo>
                  <a:lnTo>
                    <a:pt x="28" y="10"/>
                  </a:lnTo>
                </a:path>
              </a:pathLst>
            </a:custGeom>
            <a:solidFill>
              <a:srgbClr val="3399FF"/>
            </a:solidFill>
            <a:ln w="6350">
              <a:solidFill>
                <a:srgbClr val="003366"/>
              </a:solidFill>
              <a:round/>
              <a:headEnd/>
              <a:tailEnd/>
            </a:ln>
          </p:spPr>
          <p:txBody>
            <a:bodyPr/>
            <a:lstStyle/>
            <a:p>
              <a:endParaRPr lang="el-GR"/>
            </a:p>
          </p:txBody>
        </p:sp>
        <p:sp>
          <p:nvSpPr>
            <p:cNvPr id="25777" name="Line 457"/>
            <p:cNvSpPr>
              <a:spLocks noChangeShapeType="1"/>
            </p:cNvSpPr>
            <p:nvPr/>
          </p:nvSpPr>
          <p:spPr bwMode="auto">
            <a:xfrm flipH="1">
              <a:off x="585" y="2440"/>
              <a:ext cx="2" cy="1"/>
            </a:xfrm>
            <a:prstGeom prst="line">
              <a:avLst/>
            </a:prstGeom>
            <a:noFill/>
            <a:ln w="6350">
              <a:solidFill>
                <a:srgbClr val="003366"/>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78" name="Freeform 458"/>
            <p:cNvSpPr>
              <a:spLocks/>
            </p:cNvSpPr>
            <p:nvPr/>
          </p:nvSpPr>
          <p:spPr bwMode="auto">
            <a:xfrm>
              <a:off x="151" y="2141"/>
              <a:ext cx="164" cy="228"/>
            </a:xfrm>
            <a:custGeom>
              <a:avLst/>
              <a:gdLst>
                <a:gd name="T0" fmla="*/ 0 w 491"/>
                <a:gd name="T1" fmla="*/ 0 h 684"/>
                <a:gd name="T2" fmla="*/ 0 w 491"/>
                <a:gd name="T3" fmla="*/ 0 h 684"/>
                <a:gd name="T4" fmla="*/ 0 w 491"/>
                <a:gd name="T5" fmla="*/ 0 h 684"/>
                <a:gd name="T6" fmla="*/ 0 w 491"/>
                <a:gd name="T7" fmla="*/ 0 h 684"/>
                <a:gd name="T8" fmla="*/ 0 w 491"/>
                <a:gd name="T9" fmla="*/ 0 h 684"/>
                <a:gd name="T10" fmla="*/ 0 w 491"/>
                <a:gd name="T11" fmla="*/ 0 h 684"/>
                <a:gd name="T12" fmla="*/ 0 w 491"/>
                <a:gd name="T13" fmla="*/ 0 h 684"/>
                <a:gd name="T14" fmla="*/ 0 w 491"/>
                <a:gd name="T15" fmla="*/ 0 h 684"/>
                <a:gd name="T16" fmla="*/ 0 w 491"/>
                <a:gd name="T17" fmla="*/ 0 h 684"/>
                <a:gd name="T18" fmla="*/ 0 w 491"/>
                <a:gd name="T19" fmla="*/ 0 h 684"/>
                <a:gd name="T20" fmla="*/ 0 w 491"/>
                <a:gd name="T21" fmla="*/ 0 h 684"/>
                <a:gd name="T22" fmla="*/ 0 w 491"/>
                <a:gd name="T23" fmla="*/ 0 h 684"/>
                <a:gd name="T24" fmla="*/ 0 w 491"/>
                <a:gd name="T25" fmla="*/ 0 h 684"/>
                <a:gd name="T26" fmla="*/ 0 w 491"/>
                <a:gd name="T27" fmla="*/ 0 h 684"/>
                <a:gd name="T28" fmla="*/ 0 w 491"/>
                <a:gd name="T29" fmla="*/ 0 h 684"/>
                <a:gd name="T30" fmla="*/ 0 w 491"/>
                <a:gd name="T31" fmla="*/ 0 h 684"/>
                <a:gd name="T32" fmla="*/ 0 w 491"/>
                <a:gd name="T33" fmla="*/ 0 h 684"/>
                <a:gd name="T34" fmla="*/ 0 w 491"/>
                <a:gd name="T35" fmla="*/ 0 h 684"/>
                <a:gd name="T36" fmla="*/ 0 w 491"/>
                <a:gd name="T37" fmla="*/ 0 h 684"/>
                <a:gd name="T38" fmla="*/ 0 w 491"/>
                <a:gd name="T39" fmla="*/ 0 h 684"/>
                <a:gd name="T40" fmla="*/ 0 w 491"/>
                <a:gd name="T41" fmla="*/ 0 h 684"/>
                <a:gd name="T42" fmla="*/ 0 w 491"/>
                <a:gd name="T43" fmla="*/ 0 h 684"/>
                <a:gd name="T44" fmla="*/ 0 w 491"/>
                <a:gd name="T45" fmla="*/ 0 h 684"/>
                <a:gd name="T46" fmla="*/ 0 w 491"/>
                <a:gd name="T47" fmla="*/ 0 h 684"/>
                <a:gd name="T48" fmla="*/ 0 w 491"/>
                <a:gd name="T49" fmla="*/ 0 h 684"/>
                <a:gd name="T50" fmla="*/ 0 w 491"/>
                <a:gd name="T51" fmla="*/ 0 h 684"/>
                <a:gd name="T52" fmla="*/ 0 w 491"/>
                <a:gd name="T53" fmla="*/ 0 h 684"/>
                <a:gd name="T54" fmla="*/ 0 w 491"/>
                <a:gd name="T55" fmla="*/ 0 h 684"/>
                <a:gd name="T56" fmla="*/ 0 w 491"/>
                <a:gd name="T57" fmla="*/ 0 h 684"/>
                <a:gd name="T58" fmla="*/ 0 w 491"/>
                <a:gd name="T59" fmla="*/ 0 h 684"/>
                <a:gd name="T60" fmla="*/ 0 w 491"/>
                <a:gd name="T61" fmla="*/ 0 h 684"/>
                <a:gd name="T62" fmla="*/ 0 w 491"/>
                <a:gd name="T63" fmla="*/ 0 h 684"/>
                <a:gd name="T64" fmla="*/ 0 w 491"/>
                <a:gd name="T65" fmla="*/ 0 h 684"/>
                <a:gd name="T66" fmla="*/ 0 w 491"/>
                <a:gd name="T67" fmla="*/ 0 h 684"/>
                <a:gd name="T68" fmla="*/ 0 w 491"/>
                <a:gd name="T69" fmla="*/ 0 h 684"/>
                <a:gd name="T70" fmla="*/ 0 w 491"/>
                <a:gd name="T71" fmla="*/ 0 h 684"/>
                <a:gd name="T72" fmla="*/ 0 w 491"/>
                <a:gd name="T73" fmla="*/ 0 h 684"/>
                <a:gd name="T74" fmla="*/ 0 w 491"/>
                <a:gd name="T75" fmla="*/ 0 h 684"/>
                <a:gd name="T76" fmla="*/ 0 w 491"/>
                <a:gd name="T77" fmla="*/ 0 h 684"/>
                <a:gd name="T78" fmla="*/ 0 w 491"/>
                <a:gd name="T79" fmla="*/ 0 h 684"/>
                <a:gd name="T80" fmla="*/ 0 w 491"/>
                <a:gd name="T81" fmla="*/ 0 h 684"/>
                <a:gd name="T82" fmla="*/ 0 w 491"/>
                <a:gd name="T83" fmla="*/ 0 h 684"/>
                <a:gd name="T84" fmla="*/ 0 w 491"/>
                <a:gd name="T85" fmla="*/ 0 h 684"/>
                <a:gd name="T86" fmla="*/ 0 w 491"/>
                <a:gd name="T87" fmla="*/ 0 h 684"/>
                <a:gd name="T88" fmla="*/ 0 w 491"/>
                <a:gd name="T89" fmla="*/ 0 h 684"/>
                <a:gd name="T90" fmla="*/ 0 w 491"/>
                <a:gd name="T91" fmla="*/ 0 h 684"/>
                <a:gd name="T92" fmla="*/ 0 w 491"/>
                <a:gd name="T93" fmla="*/ 0 h 684"/>
                <a:gd name="T94" fmla="*/ 0 w 491"/>
                <a:gd name="T95" fmla="*/ 0 h 684"/>
                <a:gd name="T96" fmla="*/ 0 w 491"/>
                <a:gd name="T97" fmla="*/ 0 h 684"/>
                <a:gd name="T98" fmla="*/ 0 w 491"/>
                <a:gd name="T99" fmla="*/ 0 h 684"/>
                <a:gd name="T100" fmla="*/ 0 w 491"/>
                <a:gd name="T101" fmla="*/ 0 h 684"/>
                <a:gd name="T102" fmla="*/ 0 w 491"/>
                <a:gd name="T103" fmla="*/ 0 h 684"/>
                <a:gd name="T104" fmla="*/ 0 w 491"/>
                <a:gd name="T105" fmla="*/ 0 h 684"/>
                <a:gd name="T106" fmla="*/ 0 w 491"/>
                <a:gd name="T107" fmla="*/ 0 h 684"/>
                <a:gd name="T108" fmla="*/ 0 w 491"/>
                <a:gd name="T109" fmla="*/ 0 h 684"/>
                <a:gd name="T110" fmla="*/ 0 w 491"/>
                <a:gd name="T111" fmla="*/ 0 h 684"/>
                <a:gd name="T112" fmla="*/ 0 w 491"/>
                <a:gd name="T113" fmla="*/ 0 h 684"/>
                <a:gd name="T114" fmla="*/ 0 w 491"/>
                <a:gd name="T115" fmla="*/ 0 h 684"/>
                <a:gd name="T116" fmla="*/ 0 w 491"/>
                <a:gd name="T117" fmla="*/ 0 h 684"/>
                <a:gd name="T118" fmla="*/ 0 w 491"/>
                <a:gd name="T119" fmla="*/ 0 h 684"/>
                <a:gd name="T120" fmla="*/ 0 w 491"/>
                <a:gd name="T121" fmla="*/ 0 h 684"/>
                <a:gd name="T122" fmla="*/ 0 w 491"/>
                <a:gd name="T123" fmla="*/ 0 h 684"/>
                <a:gd name="T124" fmla="*/ 0 w 491"/>
                <a:gd name="T125" fmla="*/ 0 h 6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91"/>
                <a:gd name="T190" fmla="*/ 0 h 684"/>
                <a:gd name="T191" fmla="*/ 491 w 491"/>
                <a:gd name="T192" fmla="*/ 684 h 68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91" h="684">
                  <a:moveTo>
                    <a:pt x="470" y="230"/>
                  </a:moveTo>
                  <a:lnTo>
                    <a:pt x="468" y="225"/>
                  </a:lnTo>
                  <a:lnTo>
                    <a:pt x="467" y="222"/>
                  </a:lnTo>
                  <a:lnTo>
                    <a:pt x="462" y="221"/>
                  </a:lnTo>
                  <a:lnTo>
                    <a:pt x="455" y="221"/>
                  </a:lnTo>
                  <a:lnTo>
                    <a:pt x="446" y="221"/>
                  </a:lnTo>
                  <a:lnTo>
                    <a:pt x="439" y="221"/>
                  </a:lnTo>
                  <a:lnTo>
                    <a:pt x="435" y="220"/>
                  </a:lnTo>
                  <a:lnTo>
                    <a:pt x="434" y="217"/>
                  </a:lnTo>
                  <a:lnTo>
                    <a:pt x="425" y="217"/>
                  </a:lnTo>
                  <a:lnTo>
                    <a:pt x="419" y="217"/>
                  </a:lnTo>
                  <a:lnTo>
                    <a:pt x="415" y="217"/>
                  </a:lnTo>
                  <a:lnTo>
                    <a:pt x="408" y="216"/>
                  </a:lnTo>
                  <a:lnTo>
                    <a:pt x="401" y="210"/>
                  </a:lnTo>
                  <a:lnTo>
                    <a:pt x="400" y="208"/>
                  </a:lnTo>
                  <a:lnTo>
                    <a:pt x="402" y="206"/>
                  </a:lnTo>
                  <a:lnTo>
                    <a:pt x="409" y="197"/>
                  </a:lnTo>
                  <a:lnTo>
                    <a:pt x="413" y="191"/>
                  </a:lnTo>
                  <a:lnTo>
                    <a:pt x="411" y="187"/>
                  </a:lnTo>
                  <a:lnTo>
                    <a:pt x="406" y="187"/>
                  </a:lnTo>
                  <a:lnTo>
                    <a:pt x="401" y="185"/>
                  </a:lnTo>
                  <a:lnTo>
                    <a:pt x="398" y="185"/>
                  </a:lnTo>
                  <a:lnTo>
                    <a:pt x="396" y="184"/>
                  </a:lnTo>
                  <a:lnTo>
                    <a:pt x="397" y="179"/>
                  </a:lnTo>
                  <a:lnTo>
                    <a:pt x="404" y="172"/>
                  </a:lnTo>
                  <a:lnTo>
                    <a:pt x="402" y="168"/>
                  </a:lnTo>
                  <a:lnTo>
                    <a:pt x="400" y="167"/>
                  </a:lnTo>
                  <a:lnTo>
                    <a:pt x="393" y="167"/>
                  </a:lnTo>
                  <a:lnTo>
                    <a:pt x="384" y="168"/>
                  </a:lnTo>
                  <a:lnTo>
                    <a:pt x="381" y="175"/>
                  </a:lnTo>
                  <a:lnTo>
                    <a:pt x="382" y="185"/>
                  </a:lnTo>
                  <a:lnTo>
                    <a:pt x="381" y="188"/>
                  </a:lnTo>
                  <a:lnTo>
                    <a:pt x="381" y="192"/>
                  </a:lnTo>
                  <a:lnTo>
                    <a:pt x="378" y="193"/>
                  </a:lnTo>
                  <a:lnTo>
                    <a:pt x="376" y="196"/>
                  </a:lnTo>
                  <a:lnTo>
                    <a:pt x="368" y="200"/>
                  </a:lnTo>
                  <a:lnTo>
                    <a:pt x="363" y="205"/>
                  </a:lnTo>
                  <a:lnTo>
                    <a:pt x="357" y="208"/>
                  </a:lnTo>
                  <a:lnTo>
                    <a:pt x="355" y="210"/>
                  </a:lnTo>
                  <a:lnTo>
                    <a:pt x="351" y="210"/>
                  </a:lnTo>
                  <a:lnTo>
                    <a:pt x="349" y="210"/>
                  </a:lnTo>
                  <a:lnTo>
                    <a:pt x="348" y="208"/>
                  </a:lnTo>
                  <a:lnTo>
                    <a:pt x="337" y="209"/>
                  </a:lnTo>
                  <a:lnTo>
                    <a:pt x="331" y="210"/>
                  </a:lnTo>
                  <a:lnTo>
                    <a:pt x="324" y="208"/>
                  </a:lnTo>
                  <a:lnTo>
                    <a:pt x="323" y="204"/>
                  </a:lnTo>
                  <a:lnTo>
                    <a:pt x="312" y="205"/>
                  </a:lnTo>
                  <a:lnTo>
                    <a:pt x="304" y="205"/>
                  </a:lnTo>
                  <a:lnTo>
                    <a:pt x="298" y="202"/>
                  </a:lnTo>
                  <a:lnTo>
                    <a:pt x="294" y="199"/>
                  </a:lnTo>
                  <a:lnTo>
                    <a:pt x="281" y="189"/>
                  </a:lnTo>
                  <a:lnTo>
                    <a:pt x="275" y="185"/>
                  </a:lnTo>
                  <a:lnTo>
                    <a:pt x="273" y="184"/>
                  </a:lnTo>
                  <a:lnTo>
                    <a:pt x="266" y="175"/>
                  </a:lnTo>
                  <a:lnTo>
                    <a:pt x="270" y="168"/>
                  </a:lnTo>
                  <a:lnTo>
                    <a:pt x="278" y="159"/>
                  </a:lnTo>
                  <a:lnTo>
                    <a:pt x="284" y="152"/>
                  </a:lnTo>
                  <a:lnTo>
                    <a:pt x="290" y="147"/>
                  </a:lnTo>
                  <a:lnTo>
                    <a:pt x="294" y="143"/>
                  </a:lnTo>
                  <a:lnTo>
                    <a:pt x="299" y="134"/>
                  </a:lnTo>
                  <a:lnTo>
                    <a:pt x="306" y="131"/>
                  </a:lnTo>
                  <a:lnTo>
                    <a:pt x="306" y="130"/>
                  </a:lnTo>
                  <a:lnTo>
                    <a:pt x="307" y="130"/>
                  </a:lnTo>
                  <a:lnTo>
                    <a:pt x="310" y="130"/>
                  </a:lnTo>
                  <a:lnTo>
                    <a:pt x="314" y="130"/>
                  </a:lnTo>
                  <a:lnTo>
                    <a:pt x="314" y="128"/>
                  </a:lnTo>
                  <a:lnTo>
                    <a:pt x="315" y="128"/>
                  </a:lnTo>
                  <a:lnTo>
                    <a:pt x="316" y="128"/>
                  </a:lnTo>
                  <a:lnTo>
                    <a:pt x="314" y="126"/>
                  </a:lnTo>
                  <a:lnTo>
                    <a:pt x="311" y="124"/>
                  </a:lnTo>
                  <a:lnTo>
                    <a:pt x="307" y="122"/>
                  </a:lnTo>
                  <a:lnTo>
                    <a:pt x="302" y="122"/>
                  </a:lnTo>
                  <a:lnTo>
                    <a:pt x="295" y="116"/>
                  </a:lnTo>
                  <a:lnTo>
                    <a:pt x="292" y="114"/>
                  </a:lnTo>
                  <a:lnTo>
                    <a:pt x="294" y="110"/>
                  </a:lnTo>
                  <a:lnTo>
                    <a:pt x="299" y="107"/>
                  </a:lnTo>
                  <a:lnTo>
                    <a:pt x="307" y="107"/>
                  </a:lnTo>
                  <a:lnTo>
                    <a:pt x="310" y="106"/>
                  </a:lnTo>
                  <a:lnTo>
                    <a:pt x="314" y="106"/>
                  </a:lnTo>
                  <a:lnTo>
                    <a:pt x="319" y="103"/>
                  </a:lnTo>
                  <a:lnTo>
                    <a:pt x="324" y="99"/>
                  </a:lnTo>
                  <a:lnTo>
                    <a:pt x="331" y="89"/>
                  </a:lnTo>
                  <a:lnTo>
                    <a:pt x="335" y="82"/>
                  </a:lnTo>
                  <a:lnTo>
                    <a:pt x="337" y="75"/>
                  </a:lnTo>
                  <a:lnTo>
                    <a:pt x="339" y="74"/>
                  </a:lnTo>
                  <a:lnTo>
                    <a:pt x="355" y="58"/>
                  </a:lnTo>
                  <a:lnTo>
                    <a:pt x="363" y="46"/>
                  </a:lnTo>
                  <a:lnTo>
                    <a:pt x="369" y="37"/>
                  </a:lnTo>
                  <a:lnTo>
                    <a:pt x="380" y="30"/>
                  </a:lnTo>
                  <a:lnTo>
                    <a:pt x="382" y="26"/>
                  </a:lnTo>
                  <a:lnTo>
                    <a:pt x="385" y="24"/>
                  </a:lnTo>
                  <a:lnTo>
                    <a:pt x="385" y="20"/>
                  </a:lnTo>
                  <a:lnTo>
                    <a:pt x="385" y="17"/>
                  </a:lnTo>
                  <a:lnTo>
                    <a:pt x="378" y="8"/>
                  </a:lnTo>
                  <a:lnTo>
                    <a:pt x="374" y="4"/>
                  </a:lnTo>
                  <a:lnTo>
                    <a:pt x="372" y="0"/>
                  </a:lnTo>
                  <a:lnTo>
                    <a:pt x="352" y="4"/>
                  </a:lnTo>
                  <a:lnTo>
                    <a:pt x="344" y="7"/>
                  </a:lnTo>
                  <a:lnTo>
                    <a:pt x="340" y="12"/>
                  </a:lnTo>
                  <a:lnTo>
                    <a:pt x="333" y="20"/>
                  </a:lnTo>
                  <a:lnTo>
                    <a:pt x="329" y="28"/>
                  </a:lnTo>
                  <a:lnTo>
                    <a:pt x="328" y="33"/>
                  </a:lnTo>
                  <a:lnTo>
                    <a:pt x="329" y="37"/>
                  </a:lnTo>
                  <a:lnTo>
                    <a:pt x="332" y="42"/>
                  </a:lnTo>
                  <a:lnTo>
                    <a:pt x="333" y="48"/>
                  </a:lnTo>
                  <a:lnTo>
                    <a:pt x="333" y="61"/>
                  </a:lnTo>
                  <a:lnTo>
                    <a:pt x="328" y="62"/>
                  </a:lnTo>
                  <a:lnTo>
                    <a:pt x="327" y="62"/>
                  </a:lnTo>
                  <a:lnTo>
                    <a:pt x="326" y="60"/>
                  </a:lnTo>
                  <a:lnTo>
                    <a:pt x="327" y="56"/>
                  </a:lnTo>
                  <a:lnTo>
                    <a:pt x="326" y="44"/>
                  </a:lnTo>
                  <a:lnTo>
                    <a:pt x="324" y="36"/>
                  </a:lnTo>
                  <a:lnTo>
                    <a:pt x="320" y="29"/>
                  </a:lnTo>
                  <a:lnTo>
                    <a:pt x="314" y="28"/>
                  </a:lnTo>
                  <a:lnTo>
                    <a:pt x="303" y="26"/>
                  </a:lnTo>
                  <a:lnTo>
                    <a:pt x="294" y="29"/>
                  </a:lnTo>
                  <a:lnTo>
                    <a:pt x="275" y="41"/>
                  </a:lnTo>
                  <a:lnTo>
                    <a:pt x="270" y="42"/>
                  </a:lnTo>
                  <a:lnTo>
                    <a:pt x="266" y="45"/>
                  </a:lnTo>
                  <a:lnTo>
                    <a:pt x="258" y="49"/>
                  </a:lnTo>
                  <a:lnTo>
                    <a:pt x="250" y="49"/>
                  </a:lnTo>
                  <a:lnTo>
                    <a:pt x="242" y="48"/>
                  </a:lnTo>
                  <a:lnTo>
                    <a:pt x="234" y="57"/>
                  </a:lnTo>
                  <a:lnTo>
                    <a:pt x="232" y="61"/>
                  </a:lnTo>
                  <a:lnTo>
                    <a:pt x="230" y="66"/>
                  </a:lnTo>
                  <a:lnTo>
                    <a:pt x="228" y="70"/>
                  </a:lnTo>
                  <a:lnTo>
                    <a:pt x="225" y="75"/>
                  </a:lnTo>
                  <a:lnTo>
                    <a:pt x="216" y="83"/>
                  </a:lnTo>
                  <a:lnTo>
                    <a:pt x="209" y="86"/>
                  </a:lnTo>
                  <a:lnTo>
                    <a:pt x="204" y="90"/>
                  </a:lnTo>
                  <a:lnTo>
                    <a:pt x="195" y="91"/>
                  </a:lnTo>
                  <a:lnTo>
                    <a:pt x="191" y="94"/>
                  </a:lnTo>
                  <a:lnTo>
                    <a:pt x="189" y="97"/>
                  </a:lnTo>
                  <a:lnTo>
                    <a:pt x="191" y="102"/>
                  </a:lnTo>
                  <a:lnTo>
                    <a:pt x="187" y="119"/>
                  </a:lnTo>
                  <a:lnTo>
                    <a:pt x="197" y="122"/>
                  </a:lnTo>
                  <a:lnTo>
                    <a:pt x="208" y="123"/>
                  </a:lnTo>
                  <a:lnTo>
                    <a:pt x="208" y="122"/>
                  </a:lnTo>
                  <a:lnTo>
                    <a:pt x="209" y="122"/>
                  </a:lnTo>
                  <a:lnTo>
                    <a:pt x="212" y="122"/>
                  </a:lnTo>
                  <a:lnTo>
                    <a:pt x="217" y="122"/>
                  </a:lnTo>
                  <a:lnTo>
                    <a:pt x="217" y="120"/>
                  </a:lnTo>
                  <a:lnTo>
                    <a:pt x="218" y="120"/>
                  </a:lnTo>
                  <a:lnTo>
                    <a:pt x="221" y="120"/>
                  </a:lnTo>
                  <a:lnTo>
                    <a:pt x="226" y="120"/>
                  </a:lnTo>
                  <a:lnTo>
                    <a:pt x="233" y="116"/>
                  </a:lnTo>
                  <a:lnTo>
                    <a:pt x="238" y="118"/>
                  </a:lnTo>
                  <a:lnTo>
                    <a:pt x="242" y="119"/>
                  </a:lnTo>
                  <a:lnTo>
                    <a:pt x="245" y="126"/>
                  </a:lnTo>
                  <a:lnTo>
                    <a:pt x="259" y="132"/>
                  </a:lnTo>
                  <a:lnTo>
                    <a:pt x="261" y="135"/>
                  </a:lnTo>
                  <a:lnTo>
                    <a:pt x="259" y="138"/>
                  </a:lnTo>
                  <a:lnTo>
                    <a:pt x="255" y="140"/>
                  </a:lnTo>
                  <a:lnTo>
                    <a:pt x="253" y="142"/>
                  </a:lnTo>
                  <a:lnTo>
                    <a:pt x="250" y="144"/>
                  </a:lnTo>
                  <a:lnTo>
                    <a:pt x="241" y="147"/>
                  </a:lnTo>
                  <a:lnTo>
                    <a:pt x="234" y="151"/>
                  </a:lnTo>
                  <a:lnTo>
                    <a:pt x="229" y="154"/>
                  </a:lnTo>
                  <a:lnTo>
                    <a:pt x="228" y="158"/>
                  </a:lnTo>
                  <a:lnTo>
                    <a:pt x="228" y="163"/>
                  </a:lnTo>
                  <a:lnTo>
                    <a:pt x="230" y="165"/>
                  </a:lnTo>
                  <a:lnTo>
                    <a:pt x="236" y="169"/>
                  </a:lnTo>
                  <a:lnTo>
                    <a:pt x="241" y="172"/>
                  </a:lnTo>
                  <a:lnTo>
                    <a:pt x="243" y="177"/>
                  </a:lnTo>
                  <a:lnTo>
                    <a:pt x="240" y="184"/>
                  </a:lnTo>
                  <a:lnTo>
                    <a:pt x="232" y="192"/>
                  </a:lnTo>
                  <a:lnTo>
                    <a:pt x="222" y="196"/>
                  </a:lnTo>
                  <a:lnTo>
                    <a:pt x="214" y="199"/>
                  </a:lnTo>
                  <a:lnTo>
                    <a:pt x="206" y="197"/>
                  </a:lnTo>
                  <a:lnTo>
                    <a:pt x="201" y="196"/>
                  </a:lnTo>
                  <a:lnTo>
                    <a:pt x="181" y="196"/>
                  </a:lnTo>
                  <a:lnTo>
                    <a:pt x="175" y="195"/>
                  </a:lnTo>
                  <a:lnTo>
                    <a:pt x="172" y="195"/>
                  </a:lnTo>
                  <a:lnTo>
                    <a:pt x="167" y="192"/>
                  </a:lnTo>
                  <a:lnTo>
                    <a:pt x="164" y="193"/>
                  </a:lnTo>
                  <a:lnTo>
                    <a:pt x="161" y="196"/>
                  </a:lnTo>
                  <a:lnTo>
                    <a:pt x="161" y="202"/>
                  </a:lnTo>
                  <a:lnTo>
                    <a:pt x="159" y="204"/>
                  </a:lnTo>
                  <a:lnTo>
                    <a:pt x="158" y="204"/>
                  </a:lnTo>
                  <a:lnTo>
                    <a:pt x="158" y="205"/>
                  </a:lnTo>
                  <a:lnTo>
                    <a:pt x="155" y="205"/>
                  </a:lnTo>
                  <a:lnTo>
                    <a:pt x="154" y="205"/>
                  </a:lnTo>
                  <a:lnTo>
                    <a:pt x="150" y="202"/>
                  </a:lnTo>
                  <a:lnTo>
                    <a:pt x="147" y="201"/>
                  </a:lnTo>
                  <a:lnTo>
                    <a:pt x="139" y="195"/>
                  </a:lnTo>
                  <a:lnTo>
                    <a:pt x="127" y="181"/>
                  </a:lnTo>
                  <a:lnTo>
                    <a:pt x="123" y="179"/>
                  </a:lnTo>
                  <a:lnTo>
                    <a:pt x="120" y="179"/>
                  </a:lnTo>
                  <a:lnTo>
                    <a:pt x="116" y="179"/>
                  </a:lnTo>
                  <a:lnTo>
                    <a:pt x="114" y="181"/>
                  </a:lnTo>
                  <a:lnTo>
                    <a:pt x="98" y="188"/>
                  </a:lnTo>
                  <a:lnTo>
                    <a:pt x="85" y="192"/>
                  </a:lnTo>
                  <a:lnTo>
                    <a:pt x="75" y="193"/>
                  </a:lnTo>
                  <a:lnTo>
                    <a:pt x="72" y="196"/>
                  </a:lnTo>
                  <a:lnTo>
                    <a:pt x="68" y="199"/>
                  </a:lnTo>
                  <a:lnTo>
                    <a:pt x="69" y="202"/>
                  </a:lnTo>
                  <a:lnTo>
                    <a:pt x="72" y="213"/>
                  </a:lnTo>
                  <a:lnTo>
                    <a:pt x="72" y="218"/>
                  </a:lnTo>
                  <a:lnTo>
                    <a:pt x="72" y="221"/>
                  </a:lnTo>
                  <a:lnTo>
                    <a:pt x="72" y="222"/>
                  </a:lnTo>
                  <a:lnTo>
                    <a:pt x="73" y="225"/>
                  </a:lnTo>
                  <a:lnTo>
                    <a:pt x="72" y="236"/>
                  </a:lnTo>
                  <a:lnTo>
                    <a:pt x="69" y="247"/>
                  </a:lnTo>
                  <a:lnTo>
                    <a:pt x="66" y="253"/>
                  </a:lnTo>
                  <a:lnTo>
                    <a:pt x="68" y="257"/>
                  </a:lnTo>
                  <a:lnTo>
                    <a:pt x="70" y="259"/>
                  </a:lnTo>
                  <a:lnTo>
                    <a:pt x="77" y="261"/>
                  </a:lnTo>
                  <a:lnTo>
                    <a:pt x="89" y="261"/>
                  </a:lnTo>
                  <a:lnTo>
                    <a:pt x="101" y="261"/>
                  </a:lnTo>
                  <a:lnTo>
                    <a:pt x="107" y="262"/>
                  </a:lnTo>
                  <a:lnTo>
                    <a:pt x="113" y="265"/>
                  </a:lnTo>
                  <a:lnTo>
                    <a:pt x="114" y="267"/>
                  </a:lnTo>
                  <a:lnTo>
                    <a:pt x="115" y="270"/>
                  </a:lnTo>
                  <a:lnTo>
                    <a:pt x="113" y="270"/>
                  </a:lnTo>
                  <a:lnTo>
                    <a:pt x="111" y="270"/>
                  </a:lnTo>
                  <a:lnTo>
                    <a:pt x="111" y="271"/>
                  </a:lnTo>
                  <a:lnTo>
                    <a:pt x="107" y="274"/>
                  </a:lnTo>
                  <a:lnTo>
                    <a:pt x="102" y="274"/>
                  </a:lnTo>
                  <a:lnTo>
                    <a:pt x="101" y="277"/>
                  </a:lnTo>
                  <a:lnTo>
                    <a:pt x="103" y="279"/>
                  </a:lnTo>
                  <a:lnTo>
                    <a:pt x="111" y="282"/>
                  </a:lnTo>
                  <a:lnTo>
                    <a:pt x="114" y="282"/>
                  </a:lnTo>
                  <a:lnTo>
                    <a:pt x="114" y="285"/>
                  </a:lnTo>
                  <a:lnTo>
                    <a:pt x="110" y="287"/>
                  </a:lnTo>
                  <a:lnTo>
                    <a:pt x="103" y="290"/>
                  </a:lnTo>
                  <a:lnTo>
                    <a:pt x="73" y="296"/>
                  </a:lnTo>
                  <a:lnTo>
                    <a:pt x="66" y="304"/>
                  </a:lnTo>
                  <a:lnTo>
                    <a:pt x="62" y="311"/>
                  </a:lnTo>
                  <a:lnTo>
                    <a:pt x="61" y="316"/>
                  </a:lnTo>
                  <a:lnTo>
                    <a:pt x="62" y="322"/>
                  </a:lnTo>
                  <a:lnTo>
                    <a:pt x="65" y="324"/>
                  </a:lnTo>
                  <a:lnTo>
                    <a:pt x="68" y="328"/>
                  </a:lnTo>
                  <a:lnTo>
                    <a:pt x="70" y="333"/>
                  </a:lnTo>
                  <a:lnTo>
                    <a:pt x="69" y="336"/>
                  </a:lnTo>
                  <a:lnTo>
                    <a:pt x="66" y="339"/>
                  </a:lnTo>
                  <a:lnTo>
                    <a:pt x="54" y="339"/>
                  </a:lnTo>
                  <a:lnTo>
                    <a:pt x="45" y="339"/>
                  </a:lnTo>
                  <a:lnTo>
                    <a:pt x="38" y="339"/>
                  </a:lnTo>
                  <a:lnTo>
                    <a:pt x="37" y="341"/>
                  </a:lnTo>
                  <a:lnTo>
                    <a:pt x="36" y="343"/>
                  </a:lnTo>
                  <a:lnTo>
                    <a:pt x="40" y="345"/>
                  </a:lnTo>
                  <a:lnTo>
                    <a:pt x="44" y="348"/>
                  </a:lnTo>
                  <a:lnTo>
                    <a:pt x="53" y="352"/>
                  </a:lnTo>
                  <a:lnTo>
                    <a:pt x="62" y="355"/>
                  </a:lnTo>
                  <a:lnTo>
                    <a:pt x="69" y="357"/>
                  </a:lnTo>
                  <a:lnTo>
                    <a:pt x="70" y="359"/>
                  </a:lnTo>
                  <a:lnTo>
                    <a:pt x="69" y="361"/>
                  </a:lnTo>
                  <a:lnTo>
                    <a:pt x="65" y="361"/>
                  </a:lnTo>
                  <a:lnTo>
                    <a:pt x="64" y="363"/>
                  </a:lnTo>
                  <a:lnTo>
                    <a:pt x="64" y="365"/>
                  </a:lnTo>
                  <a:lnTo>
                    <a:pt x="68" y="367"/>
                  </a:lnTo>
                  <a:lnTo>
                    <a:pt x="78" y="369"/>
                  </a:lnTo>
                  <a:lnTo>
                    <a:pt x="95" y="372"/>
                  </a:lnTo>
                  <a:lnTo>
                    <a:pt x="102" y="372"/>
                  </a:lnTo>
                  <a:lnTo>
                    <a:pt x="110" y="373"/>
                  </a:lnTo>
                  <a:lnTo>
                    <a:pt x="119" y="373"/>
                  </a:lnTo>
                  <a:lnTo>
                    <a:pt x="126" y="373"/>
                  </a:lnTo>
                  <a:lnTo>
                    <a:pt x="138" y="368"/>
                  </a:lnTo>
                  <a:lnTo>
                    <a:pt x="150" y="367"/>
                  </a:lnTo>
                  <a:lnTo>
                    <a:pt x="159" y="365"/>
                  </a:lnTo>
                  <a:lnTo>
                    <a:pt x="168" y="369"/>
                  </a:lnTo>
                  <a:lnTo>
                    <a:pt x="173" y="371"/>
                  </a:lnTo>
                  <a:lnTo>
                    <a:pt x="179" y="371"/>
                  </a:lnTo>
                  <a:lnTo>
                    <a:pt x="183" y="368"/>
                  </a:lnTo>
                  <a:lnTo>
                    <a:pt x="184" y="365"/>
                  </a:lnTo>
                  <a:lnTo>
                    <a:pt x="187" y="364"/>
                  </a:lnTo>
                  <a:lnTo>
                    <a:pt x="189" y="373"/>
                  </a:lnTo>
                  <a:lnTo>
                    <a:pt x="185" y="376"/>
                  </a:lnTo>
                  <a:lnTo>
                    <a:pt x="184" y="380"/>
                  </a:lnTo>
                  <a:lnTo>
                    <a:pt x="185" y="381"/>
                  </a:lnTo>
                  <a:lnTo>
                    <a:pt x="189" y="382"/>
                  </a:lnTo>
                  <a:lnTo>
                    <a:pt x="189" y="386"/>
                  </a:lnTo>
                  <a:lnTo>
                    <a:pt x="188" y="386"/>
                  </a:lnTo>
                  <a:lnTo>
                    <a:pt x="188" y="388"/>
                  </a:lnTo>
                  <a:lnTo>
                    <a:pt x="188" y="390"/>
                  </a:lnTo>
                  <a:lnTo>
                    <a:pt x="185" y="392"/>
                  </a:lnTo>
                  <a:lnTo>
                    <a:pt x="183" y="392"/>
                  </a:lnTo>
                  <a:lnTo>
                    <a:pt x="176" y="394"/>
                  </a:lnTo>
                  <a:lnTo>
                    <a:pt x="171" y="396"/>
                  </a:lnTo>
                  <a:lnTo>
                    <a:pt x="163" y="393"/>
                  </a:lnTo>
                  <a:lnTo>
                    <a:pt x="155" y="392"/>
                  </a:lnTo>
                  <a:lnTo>
                    <a:pt x="142" y="393"/>
                  </a:lnTo>
                  <a:lnTo>
                    <a:pt x="134" y="394"/>
                  </a:lnTo>
                  <a:lnTo>
                    <a:pt x="130" y="397"/>
                  </a:lnTo>
                  <a:lnTo>
                    <a:pt x="130" y="401"/>
                  </a:lnTo>
                  <a:lnTo>
                    <a:pt x="134" y="406"/>
                  </a:lnTo>
                  <a:lnTo>
                    <a:pt x="138" y="412"/>
                  </a:lnTo>
                  <a:lnTo>
                    <a:pt x="138" y="413"/>
                  </a:lnTo>
                  <a:lnTo>
                    <a:pt x="138" y="416"/>
                  </a:lnTo>
                  <a:lnTo>
                    <a:pt x="134" y="418"/>
                  </a:lnTo>
                  <a:lnTo>
                    <a:pt x="130" y="418"/>
                  </a:lnTo>
                  <a:lnTo>
                    <a:pt x="127" y="420"/>
                  </a:lnTo>
                  <a:lnTo>
                    <a:pt x="116" y="431"/>
                  </a:lnTo>
                  <a:lnTo>
                    <a:pt x="110" y="439"/>
                  </a:lnTo>
                  <a:lnTo>
                    <a:pt x="105" y="442"/>
                  </a:lnTo>
                  <a:lnTo>
                    <a:pt x="99" y="447"/>
                  </a:lnTo>
                  <a:lnTo>
                    <a:pt x="93" y="454"/>
                  </a:lnTo>
                  <a:lnTo>
                    <a:pt x="85" y="464"/>
                  </a:lnTo>
                  <a:lnTo>
                    <a:pt x="70" y="470"/>
                  </a:lnTo>
                  <a:lnTo>
                    <a:pt x="66" y="475"/>
                  </a:lnTo>
                  <a:lnTo>
                    <a:pt x="65" y="476"/>
                  </a:lnTo>
                  <a:lnTo>
                    <a:pt x="68" y="479"/>
                  </a:lnTo>
                  <a:lnTo>
                    <a:pt x="78" y="482"/>
                  </a:lnTo>
                  <a:lnTo>
                    <a:pt x="93" y="482"/>
                  </a:lnTo>
                  <a:lnTo>
                    <a:pt x="99" y="482"/>
                  </a:lnTo>
                  <a:lnTo>
                    <a:pt x="102" y="482"/>
                  </a:lnTo>
                  <a:lnTo>
                    <a:pt x="103" y="482"/>
                  </a:lnTo>
                  <a:lnTo>
                    <a:pt x="106" y="483"/>
                  </a:lnTo>
                  <a:lnTo>
                    <a:pt x="106" y="482"/>
                  </a:lnTo>
                  <a:lnTo>
                    <a:pt x="107" y="482"/>
                  </a:lnTo>
                  <a:lnTo>
                    <a:pt x="110" y="482"/>
                  </a:lnTo>
                  <a:lnTo>
                    <a:pt x="115" y="482"/>
                  </a:lnTo>
                  <a:lnTo>
                    <a:pt x="122" y="482"/>
                  </a:lnTo>
                  <a:lnTo>
                    <a:pt x="123" y="479"/>
                  </a:lnTo>
                  <a:lnTo>
                    <a:pt x="123" y="478"/>
                  </a:lnTo>
                  <a:lnTo>
                    <a:pt x="124" y="478"/>
                  </a:lnTo>
                  <a:lnTo>
                    <a:pt x="122" y="475"/>
                  </a:lnTo>
                  <a:lnTo>
                    <a:pt x="120" y="474"/>
                  </a:lnTo>
                  <a:lnTo>
                    <a:pt x="115" y="471"/>
                  </a:lnTo>
                  <a:lnTo>
                    <a:pt x="109" y="466"/>
                  </a:lnTo>
                  <a:lnTo>
                    <a:pt x="111" y="464"/>
                  </a:lnTo>
                  <a:lnTo>
                    <a:pt x="120" y="463"/>
                  </a:lnTo>
                  <a:lnTo>
                    <a:pt x="138" y="467"/>
                  </a:lnTo>
                  <a:lnTo>
                    <a:pt x="144" y="467"/>
                  </a:lnTo>
                  <a:lnTo>
                    <a:pt x="152" y="466"/>
                  </a:lnTo>
                  <a:lnTo>
                    <a:pt x="160" y="462"/>
                  </a:lnTo>
                  <a:lnTo>
                    <a:pt x="171" y="458"/>
                  </a:lnTo>
                  <a:lnTo>
                    <a:pt x="193" y="453"/>
                  </a:lnTo>
                  <a:lnTo>
                    <a:pt x="180" y="463"/>
                  </a:lnTo>
                  <a:lnTo>
                    <a:pt x="171" y="468"/>
                  </a:lnTo>
                  <a:lnTo>
                    <a:pt x="161" y="474"/>
                  </a:lnTo>
                  <a:lnTo>
                    <a:pt x="158" y="474"/>
                  </a:lnTo>
                  <a:lnTo>
                    <a:pt x="155" y="475"/>
                  </a:lnTo>
                  <a:lnTo>
                    <a:pt x="150" y="478"/>
                  </a:lnTo>
                  <a:lnTo>
                    <a:pt x="138" y="480"/>
                  </a:lnTo>
                  <a:lnTo>
                    <a:pt x="116" y="486"/>
                  </a:lnTo>
                  <a:lnTo>
                    <a:pt x="99" y="498"/>
                  </a:lnTo>
                  <a:lnTo>
                    <a:pt x="91" y="504"/>
                  </a:lnTo>
                  <a:lnTo>
                    <a:pt x="85" y="509"/>
                  </a:lnTo>
                  <a:lnTo>
                    <a:pt x="73" y="517"/>
                  </a:lnTo>
                  <a:lnTo>
                    <a:pt x="61" y="520"/>
                  </a:lnTo>
                  <a:lnTo>
                    <a:pt x="52" y="525"/>
                  </a:lnTo>
                  <a:lnTo>
                    <a:pt x="45" y="528"/>
                  </a:lnTo>
                  <a:lnTo>
                    <a:pt x="44" y="532"/>
                  </a:lnTo>
                  <a:lnTo>
                    <a:pt x="32" y="543"/>
                  </a:lnTo>
                  <a:lnTo>
                    <a:pt x="27" y="545"/>
                  </a:lnTo>
                  <a:lnTo>
                    <a:pt x="23" y="547"/>
                  </a:lnTo>
                  <a:lnTo>
                    <a:pt x="9" y="549"/>
                  </a:lnTo>
                  <a:lnTo>
                    <a:pt x="3" y="554"/>
                  </a:lnTo>
                  <a:lnTo>
                    <a:pt x="0" y="557"/>
                  </a:lnTo>
                  <a:lnTo>
                    <a:pt x="4" y="561"/>
                  </a:lnTo>
                  <a:lnTo>
                    <a:pt x="9" y="561"/>
                  </a:lnTo>
                  <a:lnTo>
                    <a:pt x="23" y="561"/>
                  </a:lnTo>
                  <a:lnTo>
                    <a:pt x="40" y="560"/>
                  </a:lnTo>
                  <a:lnTo>
                    <a:pt x="64" y="557"/>
                  </a:lnTo>
                  <a:lnTo>
                    <a:pt x="73" y="554"/>
                  </a:lnTo>
                  <a:lnTo>
                    <a:pt x="82" y="553"/>
                  </a:lnTo>
                  <a:lnTo>
                    <a:pt x="86" y="553"/>
                  </a:lnTo>
                  <a:lnTo>
                    <a:pt x="90" y="554"/>
                  </a:lnTo>
                  <a:lnTo>
                    <a:pt x="89" y="554"/>
                  </a:lnTo>
                  <a:lnTo>
                    <a:pt x="87" y="556"/>
                  </a:lnTo>
                  <a:lnTo>
                    <a:pt x="81" y="558"/>
                  </a:lnTo>
                  <a:lnTo>
                    <a:pt x="74" y="562"/>
                  </a:lnTo>
                  <a:lnTo>
                    <a:pt x="65" y="565"/>
                  </a:lnTo>
                  <a:lnTo>
                    <a:pt x="58" y="569"/>
                  </a:lnTo>
                  <a:lnTo>
                    <a:pt x="46" y="573"/>
                  </a:lnTo>
                  <a:lnTo>
                    <a:pt x="37" y="574"/>
                  </a:lnTo>
                  <a:lnTo>
                    <a:pt x="33" y="574"/>
                  </a:lnTo>
                  <a:lnTo>
                    <a:pt x="32" y="576"/>
                  </a:lnTo>
                  <a:lnTo>
                    <a:pt x="28" y="578"/>
                  </a:lnTo>
                  <a:lnTo>
                    <a:pt x="28" y="582"/>
                  </a:lnTo>
                  <a:lnTo>
                    <a:pt x="28" y="584"/>
                  </a:lnTo>
                  <a:lnTo>
                    <a:pt x="32" y="586"/>
                  </a:lnTo>
                  <a:lnTo>
                    <a:pt x="33" y="586"/>
                  </a:lnTo>
                  <a:lnTo>
                    <a:pt x="36" y="588"/>
                  </a:lnTo>
                  <a:lnTo>
                    <a:pt x="41" y="590"/>
                  </a:lnTo>
                  <a:lnTo>
                    <a:pt x="49" y="593"/>
                  </a:lnTo>
                  <a:lnTo>
                    <a:pt x="54" y="593"/>
                  </a:lnTo>
                  <a:lnTo>
                    <a:pt x="58" y="593"/>
                  </a:lnTo>
                  <a:lnTo>
                    <a:pt x="87" y="582"/>
                  </a:lnTo>
                  <a:lnTo>
                    <a:pt x="85" y="584"/>
                  </a:lnTo>
                  <a:lnTo>
                    <a:pt x="83" y="586"/>
                  </a:lnTo>
                  <a:lnTo>
                    <a:pt x="81" y="588"/>
                  </a:lnTo>
                  <a:lnTo>
                    <a:pt x="79" y="590"/>
                  </a:lnTo>
                  <a:lnTo>
                    <a:pt x="65" y="599"/>
                  </a:lnTo>
                  <a:lnTo>
                    <a:pt x="56" y="606"/>
                  </a:lnTo>
                  <a:lnTo>
                    <a:pt x="40" y="611"/>
                  </a:lnTo>
                  <a:lnTo>
                    <a:pt x="34" y="614"/>
                  </a:lnTo>
                  <a:lnTo>
                    <a:pt x="33" y="618"/>
                  </a:lnTo>
                  <a:lnTo>
                    <a:pt x="32" y="623"/>
                  </a:lnTo>
                  <a:lnTo>
                    <a:pt x="38" y="631"/>
                  </a:lnTo>
                  <a:lnTo>
                    <a:pt x="46" y="635"/>
                  </a:lnTo>
                  <a:lnTo>
                    <a:pt x="50" y="635"/>
                  </a:lnTo>
                  <a:lnTo>
                    <a:pt x="56" y="637"/>
                  </a:lnTo>
                  <a:lnTo>
                    <a:pt x="64" y="635"/>
                  </a:lnTo>
                  <a:lnTo>
                    <a:pt x="72" y="633"/>
                  </a:lnTo>
                  <a:lnTo>
                    <a:pt x="95" y="630"/>
                  </a:lnTo>
                  <a:lnTo>
                    <a:pt x="82" y="640"/>
                  </a:lnTo>
                  <a:lnTo>
                    <a:pt x="83" y="642"/>
                  </a:lnTo>
                  <a:lnTo>
                    <a:pt x="86" y="644"/>
                  </a:lnTo>
                  <a:lnTo>
                    <a:pt x="91" y="648"/>
                  </a:lnTo>
                  <a:lnTo>
                    <a:pt x="94" y="648"/>
                  </a:lnTo>
                  <a:lnTo>
                    <a:pt x="94" y="647"/>
                  </a:lnTo>
                  <a:lnTo>
                    <a:pt x="95" y="647"/>
                  </a:lnTo>
                  <a:lnTo>
                    <a:pt x="98" y="647"/>
                  </a:lnTo>
                  <a:lnTo>
                    <a:pt x="106" y="647"/>
                  </a:lnTo>
                  <a:lnTo>
                    <a:pt x="109" y="647"/>
                  </a:lnTo>
                  <a:lnTo>
                    <a:pt x="110" y="647"/>
                  </a:lnTo>
                  <a:lnTo>
                    <a:pt x="113" y="648"/>
                  </a:lnTo>
                  <a:lnTo>
                    <a:pt x="114" y="648"/>
                  </a:lnTo>
                  <a:lnTo>
                    <a:pt x="114" y="650"/>
                  </a:lnTo>
                  <a:lnTo>
                    <a:pt x="111" y="654"/>
                  </a:lnTo>
                  <a:lnTo>
                    <a:pt x="110" y="654"/>
                  </a:lnTo>
                  <a:lnTo>
                    <a:pt x="110" y="655"/>
                  </a:lnTo>
                  <a:lnTo>
                    <a:pt x="110" y="658"/>
                  </a:lnTo>
                  <a:lnTo>
                    <a:pt x="106" y="660"/>
                  </a:lnTo>
                  <a:lnTo>
                    <a:pt x="103" y="663"/>
                  </a:lnTo>
                  <a:lnTo>
                    <a:pt x="91" y="666"/>
                  </a:lnTo>
                  <a:lnTo>
                    <a:pt x="89" y="668"/>
                  </a:lnTo>
                  <a:lnTo>
                    <a:pt x="93" y="672"/>
                  </a:lnTo>
                  <a:lnTo>
                    <a:pt x="107" y="678"/>
                  </a:lnTo>
                  <a:lnTo>
                    <a:pt x="114" y="678"/>
                  </a:lnTo>
                  <a:lnTo>
                    <a:pt x="118" y="678"/>
                  </a:lnTo>
                  <a:lnTo>
                    <a:pt x="124" y="679"/>
                  </a:lnTo>
                  <a:lnTo>
                    <a:pt x="138" y="679"/>
                  </a:lnTo>
                  <a:lnTo>
                    <a:pt x="155" y="680"/>
                  </a:lnTo>
                  <a:lnTo>
                    <a:pt x="187" y="684"/>
                  </a:lnTo>
                  <a:lnTo>
                    <a:pt x="192" y="675"/>
                  </a:lnTo>
                  <a:lnTo>
                    <a:pt x="200" y="671"/>
                  </a:lnTo>
                  <a:lnTo>
                    <a:pt x="206" y="667"/>
                  </a:lnTo>
                  <a:lnTo>
                    <a:pt x="214" y="668"/>
                  </a:lnTo>
                  <a:lnTo>
                    <a:pt x="220" y="670"/>
                  </a:lnTo>
                  <a:lnTo>
                    <a:pt x="226" y="670"/>
                  </a:lnTo>
                  <a:lnTo>
                    <a:pt x="234" y="667"/>
                  </a:lnTo>
                  <a:lnTo>
                    <a:pt x="243" y="663"/>
                  </a:lnTo>
                  <a:lnTo>
                    <a:pt x="267" y="654"/>
                  </a:lnTo>
                  <a:lnTo>
                    <a:pt x="278" y="648"/>
                  </a:lnTo>
                  <a:lnTo>
                    <a:pt x="282" y="643"/>
                  </a:lnTo>
                  <a:lnTo>
                    <a:pt x="287" y="638"/>
                  </a:lnTo>
                  <a:lnTo>
                    <a:pt x="314" y="631"/>
                  </a:lnTo>
                  <a:lnTo>
                    <a:pt x="319" y="629"/>
                  </a:lnTo>
                  <a:lnTo>
                    <a:pt x="324" y="623"/>
                  </a:lnTo>
                  <a:lnTo>
                    <a:pt x="331" y="611"/>
                  </a:lnTo>
                  <a:lnTo>
                    <a:pt x="339" y="602"/>
                  </a:lnTo>
                  <a:lnTo>
                    <a:pt x="347" y="595"/>
                  </a:lnTo>
                  <a:lnTo>
                    <a:pt x="355" y="592"/>
                  </a:lnTo>
                  <a:lnTo>
                    <a:pt x="368" y="585"/>
                  </a:lnTo>
                  <a:lnTo>
                    <a:pt x="381" y="584"/>
                  </a:lnTo>
                  <a:lnTo>
                    <a:pt x="392" y="582"/>
                  </a:lnTo>
                  <a:lnTo>
                    <a:pt x="402" y="586"/>
                  </a:lnTo>
                  <a:lnTo>
                    <a:pt x="413" y="588"/>
                  </a:lnTo>
                  <a:lnTo>
                    <a:pt x="423" y="588"/>
                  </a:lnTo>
                  <a:lnTo>
                    <a:pt x="427" y="585"/>
                  </a:lnTo>
                  <a:lnTo>
                    <a:pt x="433" y="584"/>
                  </a:lnTo>
                  <a:lnTo>
                    <a:pt x="441" y="577"/>
                  </a:lnTo>
                  <a:lnTo>
                    <a:pt x="442" y="570"/>
                  </a:lnTo>
                  <a:lnTo>
                    <a:pt x="439" y="568"/>
                  </a:lnTo>
                  <a:lnTo>
                    <a:pt x="433" y="565"/>
                  </a:lnTo>
                  <a:lnTo>
                    <a:pt x="422" y="565"/>
                  </a:lnTo>
                  <a:lnTo>
                    <a:pt x="410" y="554"/>
                  </a:lnTo>
                  <a:lnTo>
                    <a:pt x="410" y="553"/>
                  </a:lnTo>
                  <a:lnTo>
                    <a:pt x="411" y="553"/>
                  </a:lnTo>
                  <a:lnTo>
                    <a:pt x="414" y="553"/>
                  </a:lnTo>
                  <a:lnTo>
                    <a:pt x="419" y="553"/>
                  </a:lnTo>
                  <a:lnTo>
                    <a:pt x="419" y="552"/>
                  </a:lnTo>
                  <a:lnTo>
                    <a:pt x="421" y="552"/>
                  </a:lnTo>
                  <a:lnTo>
                    <a:pt x="423" y="552"/>
                  </a:lnTo>
                  <a:lnTo>
                    <a:pt x="429" y="552"/>
                  </a:lnTo>
                  <a:lnTo>
                    <a:pt x="435" y="547"/>
                  </a:lnTo>
                  <a:lnTo>
                    <a:pt x="442" y="541"/>
                  </a:lnTo>
                  <a:lnTo>
                    <a:pt x="443" y="536"/>
                  </a:lnTo>
                  <a:lnTo>
                    <a:pt x="445" y="533"/>
                  </a:lnTo>
                  <a:lnTo>
                    <a:pt x="441" y="524"/>
                  </a:lnTo>
                  <a:lnTo>
                    <a:pt x="441" y="516"/>
                  </a:lnTo>
                  <a:lnTo>
                    <a:pt x="445" y="509"/>
                  </a:lnTo>
                  <a:lnTo>
                    <a:pt x="452" y="504"/>
                  </a:lnTo>
                  <a:lnTo>
                    <a:pt x="456" y="502"/>
                  </a:lnTo>
                  <a:lnTo>
                    <a:pt x="462" y="499"/>
                  </a:lnTo>
                  <a:lnTo>
                    <a:pt x="464" y="495"/>
                  </a:lnTo>
                  <a:lnTo>
                    <a:pt x="468" y="492"/>
                  </a:lnTo>
                  <a:lnTo>
                    <a:pt x="468" y="488"/>
                  </a:lnTo>
                  <a:lnTo>
                    <a:pt x="470" y="486"/>
                  </a:lnTo>
                  <a:lnTo>
                    <a:pt x="471" y="480"/>
                  </a:lnTo>
                  <a:lnTo>
                    <a:pt x="471" y="474"/>
                  </a:lnTo>
                  <a:lnTo>
                    <a:pt x="472" y="468"/>
                  </a:lnTo>
                  <a:lnTo>
                    <a:pt x="471" y="461"/>
                  </a:lnTo>
                  <a:lnTo>
                    <a:pt x="472" y="453"/>
                  </a:lnTo>
                  <a:lnTo>
                    <a:pt x="476" y="445"/>
                  </a:lnTo>
                  <a:lnTo>
                    <a:pt x="484" y="438"/>
                  </a:lnTo>
                  <a:lnTo>
                    <a:pt x="488" y="429"/>
                  </a:lnTo>
                  <a:lnTo>
                    <a:pt x="491" y="422"/>
                  </a:lnTo>
                  <a:lnTo>
                    <a:pt x="490" y="416"/>
                  </a:lnTo>
                  <a:lnTo>
                    <a:pt x="486" y="410"/>
                  </a:lnTo>
                  <a:lnTo>
                    <a:pt x="476" y="400"/>
                  </a:lnTo>
                  <a:lnTo>
                    <a:pt x="471" y="392"/>
                  </a:lnTo>
                  <a:lnTo>
                    <a:pt x="468" y="381"/>
                  </a:lnTo>
                  <a:lnTo>
                    <a:pt x="470" y="373"/>
                  </a:lnTo>
                  <a:lnTo>
                    <a:pt x="470" y="365"/>
                  </a:lnTo>
                  <a:lnTo>
                    <a:pt x="468" y="360"/>
                  </a:lnTo>
                  <a:lnTo>
                    <a:pt x="466" y="356"/>
                  </a:lnTo>
                  <a:lnTo>
                    <a:pt x="462" y="353"/>
                  </a:lnTo>
                  <a:lnTo>
                    <a:pt x="467" y="352"/>
                  </a:lnTo>
                  <a:lnTo>
                    <a:pt x="472" y="349"/>
                  </a:lnTo>
                  <a:lnTo>
                    <a:pt x="475" y="344"/>
                  </a:lnTo>
                  <a:lnTo>
                    <a:pt x="476" y="339"/>
                  </a:lnTo>
                  <a:lnTo>
                    <a:pt x="471" y="326"/>
                  </a:lnTo>
                  <a:lnTo>
                    <a:pt x="468" y="315"/>
                  </a:lnTo>
                  <a:lnTo>
                    <a:pt x="464" y="299"/>
                  </a:lnTo>
                  <a:lnTo>
                    <a:pt x="460" y="265"/>
                  </a:lnTo>
                  <a:lnTo>
                    <a:pt x="463" y="242"/>
                  </a:lnTo>
                  <a:lnTo>
                    <a:pt x="470" y="230"/>
                  </a:lnTo>
                  <a:close/>
                </a:path>
              </a:pathLst>
            </a:custGeom>
            <a:solidFill>
              <a:srgbClr val="3399FF"/>
            </a:solidFill>
            <a:ln w="6350">
              <a:solidFill>
                <a:srgbClr val="003366"/>
              </a:solidFill>
              <a:round/>
              <a:headEnd/>
              <a:tailEnd/>
            </a:ln>
          </p:spPr>
          <p:txBody>
            <a:bodyPr/>
            <a:lstStyle/>
            <a:p>
              <a:endParaRPr lang="el-GR"/>
            </a:p>
          </p:txBody>
        </p:sp>
        <p:sp>
          <p:nvSpPr>
            <p:cNvPr id="25779" name="Freeform 459"/>
            <p:cNvSpPr>
              <a:spLocks/>
            </p:cNvSpPr>
            <p:nvPr/>
          </p:nvSpPr>
          <p:spPr bwMode="auto">
            <a:xfrm>
              <a:off x="249" y="2197"/>
              <a:ext cx="59" cy="21"/>
            </a:xfrm>
            <a:custGeom>
              <a:avLst/>
              <a:gdLst>
                <a:gd name="T0" fmla="*/ 0 w 176"/>
                <a:gd name="T1" fmla="*/ 0 h 63"/>
                <a:gd name="T2" fmla="*/ 0 w 176"/>
                <a:gd name="T3" fmla="*/ 0 h 63"/>
                <a:gd name="T4" fmla="*/ 0 w 176"/>
                <a:gd name="T5" fmla="*/ 0 h 63"/>
                <a:gd name="T6" fmla="*/ 0 w 176"/>
                <a:gd name="T7" fmla="*/ 0 h 63"/>
                <a:gd name="T8" fmla="*/ 0 w 176"/>
                <a:gd name="T9" fmla="*/ 0 h 63"/>
                <a:gd name="T10" fmla="*/ 0 w 176"/>
                <a:gd name="T11" fmla="*/ 0 h 63"/>
                <a:gd name="T12" fmla="*/ 0 w 176"/>
                <a:gd name="T13" fmla="*/ 0 h 63"/>
                <a:gd name="T14" fmla="*/ 0 w 176"/>
                <a:gd name="T15" fmla="*/ 0 h 63"/>
                <a:gd name="T16" fmla="*/ 0 w 176"/>
                <a:gd name="T17" fmla="*/ 0 h 63"/>
                <a:gd name="T18" fmla="*/ 0 w 176"/>
                <a:gd name="T19" fmla="*/ 0 h 63"/>
                <a:gd name="T20" fmla="*/ 0 w 176"/>
                <a:gd name="T21" fmla="*/ 0 h 63"/>
                <a:gd name="T22" fmla="*/ 0 w 176"/>
                <a:gd name="T23" fmla="*/ 0 h 63"/>
                <a:gd name="T24" fmla="*/ 0 w 176"/>
                <a:gd name="T25" fmla="*/ 0 h 63"/>
                <a:gd name="T26" fmla="*/ 0 w 176"/>
                <a:gd name="T27" fmla="*/ 0 h 63"/>
                <a:gd name="T28" fmla="*/ 0 w 176"/>
                <a:gd name="T29" fmla="*/ 0 h 63"/>
                <a:gd name="T30" fmla="*/ 0 w 176"/>
                <a:gd name="T31" fmla="*/ 0 h 63"/>
                <a:gd name="T32" fmla="*/ 0 w 176"/>
                <a:gd name="T33" fmla="*/ 0 h 63"/>
                <a:gd name="T34" fmla="*/ 0 w 176"/>
                <a:gd name="T35" fmla="*/ 0 h 63"/>
                <a:gd name="T36" fmla="*/ 0 w 176"/>
                <a:gd name="T37" fmla="*/ 0 h 63"/>
                <a:gd name="T38" fmla="*/ 0 w 176"/>
                <a:gd name="T39" fmla="*/ 0 h 63"/>
                <a:gd name="T40" fmla="*/ 0 w 176"/>
                <a:gd name="T41" fmla="*/ 0 h 63"/>
                <a:gd name="T42" fmla="*/ 0 w 176"/>
                <a:gd name="T43" fmla="*/ 0 h 63"/>
                <a:gd name="T44" fmla="*/ 0 w 176"/>
                <a:gd name="T45" fmla="*/ 0 h 63"/>
                <a:gd name="T46" fmla="*/ 0 w 176"/>
                <a:gd name="T47" fmla="*/ 0 h 63"/>
                <a:gd name="T48" fmla="*/ 0 w 176"/>
                <a:gd name="T49" fmla="*/ 0 h 63"/>
                <a:gd name="T50" fmla="*/ 0 w 176"/>
                <a:gd name="T51" fmla="*/ 0 h 63"/>
                <a:gd name="T52" fmla="*/ 0 w 176"/>
                <a:gd name="T53" fmla="*/ 0 h 63"/>
                <a:gd name="T54" fmla="*/ 0 w 176"/>
                <a:gd name="T55" fmla="*/ 0 h 63"/>
                <a:gd name="T56" fmla="*/ 0 w 176"/>
                <a:gd name="T57" fmla="*/ 0 h 63"/>
                <a:gd name="T58" fmla="*/ 0 w 176"/>
                <a:gd name="T59" fmla="*/ 0 h 63"/>
                <a:gd name="T60" fmla="*/ 0 w 176"/>
                <a:gd name="T61" fmla="*/ 0 h 63"/>
                <a:gd name="T62" fmla="*/ 0 w 176"/>
                <a:gd name="T63" fmla="*/ 0 h 63"/>
                <a:gd name="T64" fmla="*/ 0 w 176"/>
                <a:gd name="T65" fmla="*/ 0 h 63"/>
                <a:gd name="T66" fmla="*/ 0 w 176"/>
                <a:gd name="T67" fmla="*/ 0 h 63"/>
                <a:gd name="T68" fmla="*/ 0 w 176"/>
                <a:gd name="T69" fmla="*/ 0 h 63"/>
                <a:gd name="T70" fmla="*/ 0 w 176"/>
                <a:gd name="T71" fmla="*/ 0 h 63"/>
                <a:gd name="T72" fmla="*/ 0 w 176"/>
                <a:gd name="T73" fmla="*/ 0 h 63"/>
                <a:gd name="T74" fmla="*/ 0 w 176"/>
                <a:gd name="T75" fmla="*/ 0 h 63"/>
                <a:gd name="T76" fmla="*/ 0 w 176"/>
                <a:gd name="T77" fmla="*/ 0 h 63"/>
                <a:gd name="T78" fmla="*/ 0 w 176"/>
                <a:gd name="T79" fmla="*/ 0 h 63"/>
                <a:gd name="T80" fmla="*/ 0 w 176"/>
                <a:gd name="T81" fmla="*/ 0 h 63"/>
                <a:gd name="T82" fmla="*/ 0 w 176"/>
                <a:gd name="T83" fmla="*/ 0 h 63"/>
                <a:gd name="T84" fmla="*/ 0 w 176"/>
                <a:gd name="T85" fmla="*/ 0 h 63"/>
                <a:gd name="T86" fmla="*/ 0 w 176"/>
                <a:gd name="T87" fmla="*/ 0 h 63"/>
                <a:gd name="T88" fmla="*/ 0 w 176"/>
                <a:gd name="T89" fmla="*/ 0 h 63"/>
                <a:gd name="T90" fmla="*/ 0 w 176"/>
                <a:gd name="T91" fmla="*/ 0 h 63"/>
                <a:gd name="T92" fmla="*/ 0 w 176"/>
                <a:gd name="T93" fmla="*/ 0 h 63"/>
                <a:gd name="T94" fmla="*/ 0 w 176"/>
                <a:gd name="T95" fmla="*/ 0 h 63"/>
                <a:gd name="T96" fmla="*/ 0 w 176"/>
                <a:gd name="T97" fmla="*/ 0 h 63"/>
                <a:gd name="T98" fmla="*/ 0 w 176"/>
                <a:gd name="T99" fmla="*/ 0 h 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6"/>
                <a:gd name="T151" fmla="*/ 0 h 63"/>
                <a:gd name="T152" fmla="*/ 176 w 176"/>
                <a:gd name="T153" fmla="*/ 63 h 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6" h="63">
                  <a:moveTo>
                    <a:pt x="0" y="32"/>
                  </a:moveTo>
                  <a:lnTo>
                    <a:pt x="4" y="35"/>
                  </a:lnTo>
                  <a:lnTo>
                    <a:pt x="10" y="38"/>
                  </a:lnTo>
                  <a:lnTo>
                    <a:pt x="18" y="38"/>
                  </a:lnTo>
                  <a:lnTo>
                    <a:pt x="29" y="37"/>
                  </a:lnTo>
                  <a:lnTo>
                    <a:pt x="30" y="41"/>
                  </a:lnTo>
                  <a:lnTo>
                    <a:pt x="37" y="43"/>
                  </a:lnTo>
                  <a:lnTo>
                    <a:pt x="43" y="42"/>
                  </a:lnTo>
                  <a:lnTo>
                    <a:pt x="54" y="41"/>
                  </a:lnTo>
                  <a:lnTo>
                    <a:pt x="55" y="43"/>
                  </a:lnTo>
                  <a:lnTo>
                    <a:pt x="57" y="43"/>
                  </a:lnTo>
                  <a:lnTo>
                    <a:pt x="61" y="43"/>
                  </a:lnTo>
                  <a:lnTo>
                    <a:pt x="63" y="41"/>
                  </a:lnTo>
                  <a:lnTo>
                    <a:pt x="69" y="38"/>
                  </a:lnTo>
                  <a:lnTo>
                    <a:pt x="74" y="33"/>
                  </a:lnTo>
                  <a:lnTo>
                    <a:pt x="82" y="29"/>
                  </a:lnTo>
                  <a:lnTo>
                    <a:pt x="84" y="26"/>
                  </a:lnTo>
                  <a:lnTo>
                    <a:pt x="87" y="25"/>
                  </a:lnTo>
                  <a:lnTo>
                    <a:pt x="87" y="21"/>
                  </a:lnTo>
                  <a:lnTo>
                    <a:pt x="88" y="18"/>
                  </a:lnTo>
                  <a:lnTo>
                    <a:pt x="87" y="8"/>
                  </a:lnTo>
                  <a:lnTo>
                    <a:pt x="90" y="1"/>
                  </a:lnTo>
                  <a:lnTo>
                    <a:pt x="99" y="0"/>
                  </a:lnTo>
                  <a:lnTo>
                    <a:pt x="106" y="0"/>
                  </a:lnTo>
                  <a:lnTo>
                    <a:pt x="108" y="1"/>
                  </a:lnTo>
                  <a:lnTo>
                    <a:pt x="110" y="5"/>
                  </a:lnTo>
                  <a:lnTo>
                    <a:pt x="103" y="12"/>
                  </a:lnTo>
                  <a:lnTo>
                    <a:pt x="102" y="17"/>
                  </a:lnTo>
                  <a:lnTo>
                    <a:pt x="104" y="18"/>
                  </a:lnTo>
                  <a:lnTo>
                    <a:pt x="107" y="18"/>
                  </a:lnTo>
                  <a:lnTo>
                    <a:pt x="112" y="20"/>
                  </a:lnTo>
                  <a:lnTo>
                    <a:pt x="117" y="20"/>
                  </a:lnTo>
                  <a:lnTo>
                    <a:pt x="119" y="24"/>
                  </a:lnTo>
                  <a:lnTo>
                    <a:pt x="115" y="30"/>
                  </a:lnTo>
                  <a:lnTo>
                    <a:pt x="108" y="39"/>
                  </a:lnTo>
                  <a:lnTo>
                    <a:pt x="106" y="41"/>
                  </a:lnTo>
                  <a:lnTo>
                    <a:pt x="107" y="43"/>
                  </a:lnTo>
                  <a:lnTo>
                    <a:pt x="114" y="49"/>
                  </a:lnTo>
                  <a:lnTo>
                    <a:pt x="121" y="50"/>
                  </a:lnTo>
                  <a:lnTo>
                    <a:pt x="125" y="50"/>
                  </a:lnTo>
                  <a:lnTo>
                    <a:pt x="131" y="50"/>
                  </a:lnTo>
                  <a:lnTo>
                    <a:pt x="140" y="50"/>
                  </a:lnTo>
                  <a:lnTo>
                    <a:pt x="141" y="53"/>
                  </a:lnTo>
                  <a:lnTo>
                    <a:pt x="145" y="54"/>
                  </a:lnTo>
                  <a:lnTo>
                    <a:pt x="152" y="54"/>
                  </a:lnTo>
                  <a:lnTo>
                    <a:pt x="161" y="54"/>
                  </a:lnTo>
                  <a:lnTo>
                    <a:pt x="168" y="54"/>
                  </a:lnTo>
                  <a:lnTo>
                    <a:pt x="173" y="55"/>
                  </a:lnTo>
                  <a:lnTo>
                    <a:pt x="174" y="58"/>
                  </a:lnTo>
                  <a:lnTo>
                    <a:pt x="176" y="63"/>
                  </a:lnTo>
                </a:path>
              </a:pathLst>
            </a:custGeom>
            <a:solidFill>
              <a:srgbClr val="3399FF"/>
            </a:solidFill>
            <a:ln w="6350">
              <a:solidFill>
                <a:srgbClr val="003366"/>
              </a:solidFill>
              <a:round/>
              <a:headEnd/>
              <a:tailEnd/>
            </a:ln>
          </p:spPr>
          <p:txBody>
            <a:bodyPr/>
            <a:lstStyle/>
            <a:p>
              <a:endParaRPr lang="el-GR"/>
            </a:p>
          </p:txBody>
        </p:sp>
        <p:sp>
          <p:nvSpPr>
            <p:cNvPr id="25780" name="Freeform 460"/>
            <p:cNvSpPr>
              <a:spLocks/>
            </p:cNvSpPr>
            <p:nvPr/>
          </p:nvSpPr>
          <p:spPr bwMode="auto">
            <a:xfrm>
              <a:off x="434" y="2481"/>
              <a:ext cx="4" cy="4"/>
            </a:xfrm>
            <a:custGeom>
              <a:avLst/>
              <a:gdLst>
                <a:gd name="T0" fmla="*/ 0 w 14"/>
                <a:gd name="T1" fmla="*/ 0 h 12"/>
                <a:gd name="T2" fmla="*/ 0 w 14"/>
                <a:gd name="T3" fmla="*/ 0 h 12"/>
                <a:gd name="T4" fmla="*/ 0 w 14"/>
                <a:gd name="T5" fmla="*/ 0 h 12"/>
                <a:gd name="T6" fmla="*/ 0 w 14"/>
                <a:gd name="T7" fmla="*/ 0 h 12"/>
                <a:gd name="T8" fmla="*/ 0 w 14"/>
                <a:gd name="T9" fmla="*/ 0 h 12"/>
                <a:gd name="T10" fmla="*/ 0 w 14"/>
                <a:gd name="T11" fmla="*/ 0 h 12"/>
                <a:gd name="T12" fmla="*/ 0 w 14"/>
                <a:gd name="T13" fmla="*/ 0 h 12"/>
                <a:gd name="T14" fmla="*/ 0 w 14"/>
                <a:gd name="T15" fmla="*/ 0 h 12"/>
                <a:gd name="T16" fmla="*/ 0 w 14"/>
                <a:gd name="T17" fmla="*/ 0 h 12"/>
                <a:gd name="T18" fmla="*/ 0 w 14"/>
                <a:gd name="T19" fmla="*/ 0 h 12"/>
                <a:gd name="T20" fmla="*/ 0 w 1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2"/>
                <a:gd name="T35" fmla="*/ 14 w 1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2">
                  <a:moveTo>
                    <a:pt x="14" y="4"/>
                  </a:moveTo>
                  <a:lnTo>
                    <a:pt x="14" y="0"/>
                  </a:lnTo>
                  <a:lnTo>
                    <a:pt x="10" y="0"/>
                  </a:lnTo>
                  <a:lnTo>
                    <a:pt x="4" y="2"/>
                  </a:lnTo>
                  <a:lnTo>
                    <a:pt x="0" y="12"/>
                  </a:lnTo>
                  <a:lnTo>
                    <a:pt x="2" y="12"/>
                  </a:lnTo>
                  <a:lnTo>
                    <a:pt x="2" y="11"/>
                  </a:lnTo>
                  <a:lnTo>
                    <a:pt x="4" y="11"/>
                  </a:lnTo>
                  <a:lnTo>
                    <a:pt x="6" y="11"/>
                  </a:lnTo>
                  <a:lnTo>
                    <a:pt x="9" y="8"/>
                  </a:lnTo>
                  <a:lnTo>
                    <a:pt x="14" y="4"/>
                  </a:lnTo>
                  <a:close/>
                </a:path>
              </a:pathLst>
            </a:custGeom>
            <a:solidFill>
              <a:srgbClr val="3399FF"/>
            </a:solidFill>
            <a:ln w="6350">
              <a:solidFill>
                <a:srgbClr val="003366"/>
              </a:solidFill>
              <a:round/>
              <a:headEnd/>
              <a:tailEnd/>
            </a:ln>
          </p:spPr>
          <p:txBody>
            <a:bodyPr/>
            <a:lstStyle/>
            <a:p>
              <a:endParaRPr lang="el-GR"/>
            </a:p>
          </p:txBody>
        </p:sp>
        <p:sp>
          <p:nvSpPr>
            <p:cNvPr id="25781" name="Freeform 461"/>
            <p:cNvSpPr>
              <a:spLocks/>
            </p:cNvSpPr>
            <p:nvPr/>
          </p:nvSpPr>
          <p:spPr bwMode="auto">
            <a:xfrm>
              <a:off x="434" y="2481"/>
              <a:ext cx="4" cy="4"/>
            </a:xfrm>
            <a:custGeom>
              <a:avLst/>
              <a:gdLst>
                <a:gd name="T0" fmla="*/ 0 w 14"/>
                <a:gd name="T1" fmla="*/ 0 h 12"/>
                <a:gd name="T2" fmla="*/ 0 w 14"/>
                <a:gd name="T3" fmla="*/ 0 h 12"/>
                <a:gd name="T4" fmla="*/ 0 w 14"/>
                <a:gd name="T5" fmla="*/ 0 h 12"/>
                <a:gd name="T6" fmla="*/ 0 w 14"/>
                <a:gd name="T7" fmla="*/ 0 h 12"/>
                <a:gd name="T8" fmla="*/ 0 w 14"/>
                <a:gd name="T9" fmla="*/ 0 h 12"/>
                <a:gd name="T10" fmla="*/ 0 w 14"/>
                <a:gd name="T11" fmla="*/ 0 h 12"/>
                <a:gd name="T12" fmla="*/ 0 w 14"/>
                <a:gd name="T13" fmla="*/ 0 h 12"/>
                <a:gd name="T14" fmla="*/ 0 w 14"/>
                <a:gd name="T15" fmla="*/ 0 h 12"/>
                <a:gd name="T16" fmla="*/ 0 w 14"/>
                <a:gd name="T17" fmla="*/ 0 h 12"/>
                <a:gd name="T18" fmla="*/ 0 w 14"/>
                <a:gd name="T19" fmla="*/ 0 h 12"/>
                <a:gd name="T20" fmla="*/ 0 w 1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2"/>
                <a:gd name="T35" fmla="*/ 14 w 1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2">
                  <a:moveTo>
                    <a:pt x="14" y="4"/>
                  </a:moveTo>
                  <a:lnTo>
                    <a:pt x="9" y="8"/>
                  </a:lnTo>
                  <a:lnTo>
                    <a:pt x="6" y="11"/>
                  </a:lnTo>
                  <a:lnTo>
                    <a:pt x="4" y="11"/>
                  </a:lnTo>
                  <a:lnTo>
                    <a:pt x="2" y="11"/>
                  </a:lnTo>
                  <a:lnTo>
                    <a:pt x="2" y="12"/>
                  </a:lnTo>
                  <a:lnTo>
                    <a:pt x="0" y="12"/>
                  </a:lnTo>
                  <a:lnTo>
                    <a:pt x="4" y="2"/>
                  </a:lnTo>
                  <a:lnTo>
                    <a:pt x="10" y="0"/>
                  </a:lnTo>
                  <a:lnTo>
                    <a:pt x="14" y="0"/>
                  </a:lnTo>
                  <a:lnTo>
                    <a:pt x="14" y="4"/>
                  </a:lnTo>
                </a:path>
              </a:pathLst>
            </a:custGeom>
            <a:solidFill>
              <a:srgbClr val="3399FF"/>
            </a:solidFill>
            <a:ln w="6350">
              <a:solidFill>
                <a:srgbClr val="003366"/>
              </a:solidFill>
              <a:round/>
              <a:headEnd/>
              <a:tailEnd/>
            </a:ln>
          </p:spPr>
          <p:txBody>
            <a:bodyPr/>
            <a:lstStyle/>
            <a:p>
              <a:endParaRPr lang="el-GR"/>
            </a:p>
          </p:txBody>
        </p:sp>
        <p:sp>
          <p:nvSpPr>
            <p:cNvPr id="25782" name="Freeform 462"/>
            <p:cNvSpPr>
              <a:spLocks/>
            </p:cNvSpPr>
            <p:nvPr/>
          </p:nvSpPr>
          <p:spPr bwMode="auto">
            <a:xfrm>
              <a:off x="311" y="1927"/>
              <a:ext cx="270" cy="534"/>
            </a:xfrm>
            <a:custGeom>
              <a:avLst/>
              <a:gdLst>
                <a:gd name="T0" fmla="*/ 0 w 809"/>
                <a:gd name="T1" fmla="*/ 0 h 1601"/>
                <a:gd name="T2" fmla="*/ 0 w 809"/>
                <a:gd name="T3" fmla="*/ 0 h 1601"/>
                <a:gd name="T4" fmla="*/ 0 w 809"/>
                <a:gd name="T5" fmla="*/ 0 h 1601"/>
                <a:gd name="T6" fmla="*/ 0 w 809"/>
                <a:gd name="T7" fmla="*/ 0 h 1601"/>
                <a:gd name="T8" fmla="*/ 0 w 809"/>
                <a:gd name="T9" fmla="*/ 0 h 1601"/>
                <a:gd name="T10" fmla="*/ 0 w 809"/>
                <a:gd name="T11" fmla="*/ 0 h 1601"/>
                <a:gd name="T12" fmla="*/ 0 w 809"/>
                <a:gd name="T13" fmla="*/ 0 h 1601"/>
                <a:gd name="T14" fmla="*/ 0 w 809"/>
                <a:gd name="T15" fmla="*/ 0 h 1601"/>
                <a:gd name="T16" fmla="*/ 0 w 809"/>
                <a:gd name="T17" fmla="*/ 0 h 1601"/>
                <a:gd name="T18" fmla="*/ 0 w 809"/>
                <a:gd name="T19" fmla="*/ 0 h 1601"/>
                <a:gd name="T20" fmla="*/ 0 w 809"/>
                <a:gd name="T21" fmla="*/ 0 h 1601"/>
                <a:gd name="T22" fmla="*/ 0 w 809"/>
                <a:gd name="T23" fmla="*/ 0 h 1601"/>
                <a:gd name="T24" fmla="*/ 0 w 809"/>
                <a:gd name="T25" fmla="*/ 0 h 1601"/>
                <a:gd name="T26" fmla="*/ 0 w 809"/>
                <a:gd name="T27" fmla="*/ 0 h 1601"/>
                <a:gd name="T28" fmla="*/ 0 w 809"/>
                <a:gd name="T29" fmla="*/ 0 h 1601"/>
                <a:gd name="T30" fmla="*/ 0 w 809"/>
                <a:gd name="T31" fmla="*/ 0 h 1601"/>
                <a:gd name="T32" fmla="*/ 0 w 809"/>
                <a:gd name="T33" fmla="*/ 0 h 1601"/>
                <a:gd name="T34" fmla="*/ 0 w 809"/>
                <a:gd name="T35" fmla="*/ 0 h 1601"/>
                <a:gd name="T36" fmla="*/ 0 w 809"/>
                <a:gd name="T37" fmla="*/ 0 h 1601"/>
                <a:gd name="T38" fmla="*/ 0 w 809"/>
                <a:gd name="T39" fmla="*/ 0 h 1601"/>
                <a:gd name="T40" fmla="*/ 0 w 809"/>
                <a:gd name="T41" fmla="*/ 0 h 1601"/>
                <a:gd name="T42" fmla="*/ 0 w 809"/>
                <a:gd name="T43" fmla="*/ 0 h 1601"/>
                <a:gd name="T44" fmla="*/ 0 w 809"/>
                <a:gd name="T45" fmla="*/ 0 h 1601"/>
                <a:gd name="T46" fmla="*/ 0 w 809"/>
                <a:gd name="T47" fmla="*/ 0 h 1601"/>
                <a:gd name="T48" fmla="*/ 0 w 809"/>
                <a:gd name="T49" fmla="*/ 0 h 1601"/>
                <a:gd name="T50" fmla="*/ 0 w 809"/>
                <a:gd name="T51" fmla="*/ 0 h 1601"/>
                <a:gd name="T52" fmla="*/ 0 w 809"/>
                <a:gd name="T53" fmla="*/ 0 h 1601"/>
                <a:gd name="T54" fmla="*/ 0 w 809"/>
                <a:gd name="T55" fmla="*/ 0 h 1601"/>
                <a:gd name="T56" fmla="*/ 0 w 809"/>
                <a:gd name="T57" fmla="*/ 0 h 1601"/>
                <a:gd name="T58" fmla="*/ 0 w 809"/>
                <a:gd name="T59" fmla="*/ 0 h 1601"/>
                <a:gd name="T60" fmla="*/ 0 w 809"/>
                <a:gd name="T61" fmla="*/ 0 h 1601"/>
                <a:gd name="T62" fmla="*/ 0 w 809"/>
                <a:gd name="T63" fmla="*/ 0 h 1601"/>
                <a:gd name="T64" fmla="*/ 0 w 809"/>
                <a:gd name="T65" fmla="*/ 0 h 1601"/>
                <a:gd name="T66" fmla="*/ 0 w 809"/>
                <a:gd name="T67" fmla="*/ 0 h 1601"/>
                <a:gd name="T68" fmla="*/ 0 w 809"/>
                <a:gd name="T69" fmla="*/ 0 h 1601"/>
                <a:gd name="T70" fmla="*/ 0 w 809"/>
                <a:gd name="T71" fmla="*/ 0 h 1601"/>
                <a:gd name="T72" fmla="*/ 0 w 809"/>
                <a:gd name="T73" fmla="*/ 0 h 1601"/>
                <a:gd name="T74" fmla="*/ 0 w 809"/>
                <a:gd name="T75" fmla="*/ 0 h 1601"/>
                <a:gd name="T76" fmla="*/ 0 w 809"/>
                <a:gd name="T77" fmla="*/ 0 h 1601"/>
                <a:gd name="T78" fmla="*/ 0 w 809"/>
                <a:gd name="T79" fmla="*/ 0 h 1601"/>
                <a:gd name="T80" fmla="*/ 0 w 809"/>
                <a:gd name="T81" fmla="*/ 0 h 1601"/>
                <a:gd name="T82" fmla="*/ 0 w 809"/>
                <a:gd name="T83" fmla="*/ 0 h 1601"/>
                <a:gd name="T84" fmla="*/ 0 w 809"/>
                <a:gd name="T85" fmla="*/ 0 h 1601"/>
                <a:gd name="T86" fmla="*/ 0 w 809"/>
                <a:gd name="T87" fmla="*/ 0 h 1601"/>
                <a:gd name="T88" fmla="*/ 0 w 809"/>
                <a:gd name="T89" fmla="*/ 0 h 1601"/>
                <a:gd name="T90" fmla="*/ 0 w 809"/>
                <a:gd name="T91" fmla="*/ 0 h 1601"/>
                <a:gd name="T92" fmla="*/ 0 w 809"/>
                <a:gd name="T93" fmla="*/ 0 h 1601"/>
                <a:gd name="T94" fmla="*/ 0 w 809"/>
                <a:gd name="T95" fmla="*/ 0 h 1601"/>
                <a:gd name="T96" fmla="*/ 0 w 809"/>
                <a:gd name="T97" fmla="*/ 0 h 1601"/>
                <a:gd name="T98" fmla="*/ 0 w 809"/>
                <a:gd name="T99" fmla="*/ 0 h 1601"/>
                <a:gd name="T100" fmla="*/ 0 w 809"/>
                <a:gd name="T101" fmla="*/ 0 h 1601"/>
                <a:gd name="T102" fmla="*/ 0 w 809"/>
                <a:gd name="T103" fmla="*/ 0 h 1601"/>
                <a:gd name="T104" fmla="*/ 0 w 809"/>
                <a:gd name="T105" fmla="*/ 0 h 1601"/>
                <a:gd name="T106" fmla="*/ 0 w 809"/>
                <a:gd name="T107" fmla="*/ 0 h 1601"/>
                <a:gd name="T108" fmla="*/ 0 w 809"/>
                <a:gd name="T109" fmla="*/ 0 h 1601"/>
                <a:gd name="T110" fmla="*/ 0 w 809"/>
                <a:gd name="T111" fmla="*/ 0 h 1601"/>
                <a:gd name="T112" fmla="*/ 0 w 809"/>
                <a:gd name="T113" fmla="*/ 0 h 1601"/>
                <a:gd name="T114" fmla="*/ 0 w 809"/>
                <a:gd name="T115" fmla="*/ 0 h 1601"/>
                <a:gd name="T116" fmla="*/ 0 w 809"/>
                <a:gd name="T117" fmla="*/ 0 h 1601"/>
                <a:gd name="T118" fmla="*/ 0 w 809"/>
                <a:gd name="T119" fmla="*/ 0 h 1601"/>
                <a:gd name="T120" fmla="*/ 0 w 809"/>
                <a:gd name="T121" fmla="*/ 0 h 16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9"/>
                <a:gd name="T184" fmla="*/ 0 h 1601"/>
                <a:gd name="T185" fmla="*/ 809 w 809"/>
                <a:gd name="T186" fmla="*/ 1601 h 16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9" h="1601">
                  <a:moveTo>
                    <a:pt x="773" y="1272"/>
                  </a:moveTo>
                  <a:lnTo>
                    <a:pt x="778" y="1268"/>
                  </a:lnTo>
                  <a:lnTo>
                    <a:pt x="783" y="1262"/>
                  </a:lnTo>
                  <a:lnTo>
                    <a:pt x="789" y="1254"/>
                  </a:lnTo>
                  <a:lnTo>
                    <a:pt x="794" y="1245"/>
                  </a:lnTo>
                  <a:lnTo>
                    <a:pt x="803" y="1237"/>
                  </a:lnTo>
                  <a:lnTo>
                    <a:pt x="809" y="1229"/>
                  </a:lnTo>
                  <a:lnTo>
                    <a:pt x="809" y="1221"/>
                  </a:lnTo>
                  <a:lnTo>
                    <a:pt x="805" y="1213"/>
                  </a:lnTo>
                  <a:lnTo>
                    <a:pt x="801" y="1203"/>
                  </a:lnTo>
                  <a:lnTo>
                    <a:pt x="801" y="1194"/>
                  </a:lnTo>
                  <a:lnTo>
                    <a:pt x="802" y="1183"/>
                  </a:lnTo>
                  <a:lnTo>
                    <a:pt x="807" y="1174"/>
                  </a:lnTo>
                  <a:lnTo>
                    <a:pt x="803" y="1163"/>
                  </a:lnTo>
                  <a:lnTo>
                    <a:pt x="802" y="1155"/>
                  </a:lnTo>
                  <a:lnTo>
                    <a:pt x="803" y="1145"/>
                  </a:lnTo>
                  <a:lnTo>
                    <a:pt x="803" y="1138"/>
                  </a:lnTo>
                  <a:lnTo>
                    <a:pt x="803" y="1134"/>
                  </a:lnTo>
                  <a:lnTo>
                    <a:pt x="805" y="1131"/>
                  </a:lnTo>
                  <a:lnTo>
                    <a:pt x="803" y="1126"/>
                  </a:lnTo>
                  <a:lnTo>
                    <a:pt x="803" y="1122"/>
                  </a:lnTo>
                  <a:lnTo>
                    <a:pt x="803" y="1110"/>
                  </a:lnTo>
                  <a:lnTo>
                    <a:pt x="801" y="1100"/>
                  </a:lnTo>
                  <a:lnTo>
                    <a:pt x="793" y="1092"/>
                  </a:lnTo>
                  <a:lnTo>
                    <a:pt x="779" y="1084"/>
                  </a:lnTo>
                  <a:lnTo>
                    <a:pt x="762" y="1077"/>
                  </a:lnTo>
                  <a:lnTo>
                    <a:pt x="749" y="1072"/>
                  </a:lnTo>
                  <a:lnTo>
                    <a:pt x="734" y="1069"/>
                  </a:lnTo>
                  <a:lnTo>
                    <a:pt x="717" y="1068"/>
                  </a:lnTo>
                  <a:lnTo>
                    <a:pt x="700" y="1069"/>
                  </a:lnTo>
                  <a:lnTo>
                    <a:pt x="687" y="1070"/>
                  </a:lnTo>
                  <a:lnTo>
                    <a:pt x="679" y="1074"/>
                  </a:lnTo>
                  <a:lnTo>
                    <a:pt x="674" y="1081"/>
                  </a:lnTo>
                  <a:lnTo>
                    <a:pt x="672" y="1090"/>
                  </a:lnTo>
                  <a:lnTo>
                    <a:pt x="670" y="1097"/>
                  </a:lnTo>
                  <a:lnTo>
                    <a:pt x="668" y="1097"/>
                  </a:lnTo>
                  <a:lnTo>
                    <a:pt x="668" y="1098"/>
                  </a:lnTo>
                  <a:lnTo>
                    <a:pt x="668" y="1101"/>
                  </a:lnTo>
                  <a:lnTo>
                    <a:pt x="666" y="1101"/>
                  </a:lnTo>
                  <a:lnTo>
                    <a:pt x="664" y="1101"/>
                  </a:lnTo>
                  <a:lnTo>
                    <a:pt x="662" y="1098"/>
                  </a:lnTo>
                  <a:lnTo>
                    <a:pt x="652" y="1097"/>
                  </a:lnTo>
                  <a:lnTo>
                    <a:pt x="647" y="1097"/>
                  </a:lnTo>
                  <a:lnTo>
                    <a:pt x="643" y="1094"/>
                  </a:lnTo>
                  <a:lnTo>
                    <a:pt x="642" y="1093"/>
                  </a:lnTo>
                  <a:lnTo>
                    <a:pt x="639" y="1088"/>
                  </a:lnTo>
                  <a:lnTo>
                    <a:pt x="635" y="1082"/>
                  </a:lnTo>
                  <a:lnTo>
                    <a:pt x="625" y="1074"/>
                  </a:lnTo>
                  <a:lnTo>
                    <a:pt x="618" y="1068"/>
                  </a:lnTo>
                  <a:lnTo>
                    <a:pt x="621" y="1066"/>
                  </a:lnTo>
                  <a:lnTo>
                    <a:pt x="634" y="1060"/>
                  </a:lnTo>
                  <a:lnTo>
                    <a:pt x="650" y="1049"/>
                  </a:lnTo>
                  <a:lnTo>
                    <a:pt x="652" y="1047"/>
                  </a:lnTo>
                  <a:lnTo>
                    <a:pt x="656" y="1044"/>
                  </a:lnTo>
                  <a:lnTo>
                    <a:pt x="659" y="1039"/>
                  </a:lnTo>
                  <a:lnTo>
                    <a:pt x="662" y="1035"/>
                  </a:lnTo>
                  <a:lnTo>
                    <a:pt x="662" y="1028"/>
                  </a:lnTo>
                  <a:lnTo>
                    <a:pt x="662" y="1021"/>
                  </a:lnTo>
                  <a:lnTo>
                    <a:pt x="660" y="1014"/>
                  </a:lnTo>
                  <a:lnTo>
                    <a:pt x="660" y="1006"/>
                  </a:lnTo>
                  <a:lnTo>
                    <a:pt x="658" y="998"/>
                  </a:lnTo>
                  <a:lnTo>
                    <a:pt x="656" y="992"/>
                  </a:lnTo>
                  <a:lnTo>
                    <a:pt x="652" y="983"/>
                  </a:lnTo>
                  <a:lnTo>
                    <a:pt x="647" y="976"/>
                  </a:lnTo>
                  <a:lnTo>
                    <a:pt x="642" y="973"/>
                  </a:lnTo>
                  <a:lnTo>
                    <a:pt x="603" y="949"/>
                  </a:lnTo>
                  <a:lnTo>
                    <a:pt x="569" y="945"/>
                  </a:lnTo>
                  <a:lnTo>
                    <a:pt x="585" y="937"/>
                  </a:lnTo>
                  <a:lnTo>
                    <a:pt x="603" y="933"/>
                  </a:lnTo>
                  <a:lnTo>
                    <a:pt x="622" y="939"/>
                  </a:lnTo>
                  <a:lnTo>
                    <a:pt x="625" y="939"/>
                  </a:lnTo>
                  <a:lnTo>
                    <a:pt x="626" y="939"/>
                  </a:lnTo>
                  <a:lnTo>
                    <a:pt x="629" y="941"/>
                  </a:lnTo>
                  <a:lnTo>
                    <a:pt x="631" y="941"/>
                  </a:lnTo>
                  <a:lnTo>
                    <a:pt x="634" y="942"/>
                  </a:lnTo>
                  <a:lnTo>
                    <a:pt x="634" y="939"/>
                  </a:lnTo>
                  <a:lnTo>
                    <a:pt x="634" y="938"/>
                  </a:lnTo>
                  <a:lnTo>
                    <a:pt x="633" y="935"/>
                  </a:lnTo>
                  <a:lnTo>
                    <a:pt x="633" y="933"/>
                  </a:lnTo>
                  <a:lnTo>
                    <a:pt x="622" y="918"/>
                  </a:lnTo>
                  <a:lnTo>
                    <a:pt x="611" y="908"/>
                  </a:lnTo>
                  <a:lnTo>
                    <a:pt x="600" y="897"/>
                  </a:lnTo>
                  <a:lnTo>
                    <a:pt x="596" y="890"/>
                  </a:lnTo>
                  <a:lnTo>
                    <a:pt x="594" y="885"/>
                  </a:lnTo>
                  <a:lnTo>
                    <a:pt x="593" y="871"/>
                  </a:lnTo>
                  <a:lnTo>
                    <a:pt x="594" y="863"/>
                  </a:lnTo>
                  <a:lnTo>
                    <a:pt x="598" y="856"/>
                  </a:lnTo>
                  <a:lnTo>
                    <a:pt x="600" y="845"/>
                  </a:lnTo>
                  <a:lnTo>
                    <a:pt x="598" y="836"/>
                  </a:lnTo>
                  <a:lnTo>
                    <a:pt x="592" y="828"/>
                  </a:lnTo>
                  <a:lnTo>
                    <a:pt x="584" y="823"/>
                  </a:lnTo>
                  <a:lnTo>
                    <a:pt x="560" y="797"/>
                  </a:lnTo>
                  <a:lnTo>
                    <a:pt x="555" y="787"/>
                  </a:lnTo>
                  <a:lnTo>
                    <a:pt x="551" y="783"/>
                  </a:lnTo>
                  <a:lnTo>
                    <a:pt x="547" y="782"/>
                  </a:lnTo>
                  <a:lnTo>
                    <a:pt x="533" y="781"/>
                  </a:lnTo>
                  <a:lnTo>
                    <a:pt x="515" y="782"/>
                  </a:lnTo>
                  <a:lnTo>
                    <a:pt x="502" y="781"/>
                  </a:lnTo>
                  <a:lnTo>
                    <a:pt x="492" y="779"/>
                  </a:lnTo>
                  <a:lnTo>
                    <a:pt x="486" y="775"/>
                  </a:lnTo>
                  <a:lnTo>
                    <a:pt x="482" y="769"/>
                  </a:lnTo>
                  <a:lnTo>
                    <a:pt x="477" y="750"/>
                  </a:lnTo>
                  <a:lnTo>
                    <a:pt x="474" y="744"/>
                  </a:lnTo>
                  <a:lnTo>
                    <a:pt x="473" y="741"/>
                  </a:lnTo>
                  <a:lnTo>
                    <a:pt x="467" y="734"/>
                  </a:lnTo>
                  <a:lnTo>
                    <a:pt x="465" y="726"/>
                  </a:lnTo>
                  <a:lnTo>
                    <a:pt x="462" y="717"/>
                  </a:lnTo>
                  <a:lnTo>
                    <a:pt x="461" y="707"/>
                  </a:lnTo>
                  <a:lnTo>
                    <a:pt x="459" y="680"/>
                  </a:lnTo>
                  <a:lnTo>
                    <a:pt x="459" y="666"/>
                  </a:lnTo>
                  <a:lnTo>
                    <a:pt x="462" y="650"/>
                  </a:lnTo>
                  <a:lnTo>
                    <a:pt x="461" y="639"/>
                  </a:lnTo>
                  <a:lnTo>
                    <a:pt x="458" y="628"/>
                  </a:lnTo>
                  <a:lnTo>
                    <a:pt x="455" y="625"/>
                  </a:lnTo>
                  <a:lnTo>
                    <a:pt x="454" y="622"/>
                  </a:lnTo>
                  <a:lnTo>
                    <a:pt x="451" y="617"/>
                  </a:lnTo>
                  <a:lnTo>
                    <a:pt x="445" y="603"/>
                  </a:lnTo>
                  <a:lnTo>
                    <a:pt x="434" y="589"/>
                  </a:lnTo>
                  <a:lnTo>
                    <a:pt x="428" y="577"/>
                  </a:lnTo>
                  <a:lnTo>
                    <a:pt x="424" y="569"/>
                  </a:lnTo>
                  <a:lnTo>
                    <a:pt x="422" y="565"/>
                  </a:lnTo>
                  <a:lnTo>
                    <a:pt x="412" y="553"/>
                  </a:lnTo>
                  <a:lnTo>
                    <a:pt x="404" y="544"/>
                  </a:lnTo>
                  <a:lnTo>
                    <a:pt x="397" y="536"/>
                  </a:lnTo>
                  <a:lnTo>
                    <a:pt x="393" y="531"/>
                  </a:lnTo>
                  <a:lnTo>
                    <a:pt x="387" y="524"/>
                  </a:lnTo>
                  <a:lnTo>
                    <a:pt x="380" y="520"/>
                  </a:lnTo>
                  <a:lnTo>
                    <a:pt x="371" y="519"/>
                  </a:lnTo>
                  <a:lnTo>
                    <a:pt x="361" y="523"/>
                  </a:lnTo>
                  <a:lnTo>
                    <a:pt x="339" y="527"/>
                  </a:lnTo>
                  <a:lnTo>
                    <a:pt x="320" y="529"/>
                  </a:lnTo>
                  <a:lnTo>
                    <a:pt x="303" y="531"/>
                  </a:lnTo>
                  <a:lnTo>
                    <a:pt x="290" y="531"/>
                  </a:lnTo>
                  <a:lnTo>
                    <a:pt x="262" y="525"/>
                  </a:lnTo>
                  <a:lnTo>
                    <a:pt x="250" y="520"/>
                  </a:lnTo>
                  <a:lnTo>
                    <a:pt x="240" y="513"/>
                  </a:lnTo>
                  <a:lnTo>
                    <a:pt x="225" y="497"/>
                  </a:lnTo>
                  <a:lnTo>
                    <a:pt x="244" y="508"/>
                  </a:lnTo>
                  <a:lnTo>
                    <a:pt x="252" y="512"/>
                  </a:lnTo>
                  <a:lnTo>
                    <a:pt x="261" y="515"/>
                  </a:lnTo>
                  <a:lnTo>
                    <a:pt x="267" y="515"/>
                  </a:lnTo>
                  <a:lnTo>
                    <a:pt x="275" y="515"/>
                  </a:lnTo>
                  <a:lnTo>
                    <a:pt x="278" y="513"/>
                  </a:lnTo>
                  <a:lnTo>
                    <a:pt x="282" y="513"/>
                  </a:lnTo>
                  <a:lnTo>
                    <a:pt x="290" y="511"/>
                  </a:lnTo>
                  <a:lnTo>
                    <a:pt x="301" y="501"/>
                  </a:lnTo>
                  <a:lnTo>
                    <a:pt x="311" y="497"/>
                  </a:lnTo>
                  <a:lnTo>
                    <a:pt x="319" y="494"/>
                  </a:lnTo>
                  <a:lnTo>
                    <a:pt x="326" y="495"/>
                  </a:lnTo>
                  <a:lnTo>
                    <a:pt x="328" y="494"/>
                  </a:lnTo>
                  <a:lnTo>
                    <a:pt x="332" y="494"/>
                  </a:lnTo>
                  <a:lnTo>
                    <a:pt x="335" y="492"/>
                  </a:lnTo>
                  <a:lnTo>
                    <a:pt x="339" y="492"/>
                  </a:lnTo>
                  <a:lnTo>
                    <a:pt x="340" y="490"/>
                  </a:lnTo>
                  <a:lnTo>
                    <a:pt x="340" y="487"/>
                  </a:lnTo>
                  <a:lnTo>
                    <a:pt x="340" y="486"/>
                  </a:lnTo>
                  <a:lnTo>
                    <a:pt x="330" y="468"/>
                  </a:lnTo>
                  <a:lnTo>
                    <a:pt x="327" y="462"/>
                  </a:lnTo>
                  <a:lnTo>
                    <a:pt x="327" y="458"/>
                  </a:lnTo>
                  <a:lnTo>
                    <a:pt x="308" y="441"/>
                  </a:lnTo>
                  <a:lnTo>
                    <a:pt x="316" y="441"/>
                  </a:lnTo>
                  <a:lnTo>
                    <a:pt x="316" y="439"/>
                  </a:lnTo>
                  <a:lnTo>
                    <a:pt x="318" y="439"/>
                  </a:lnTo>
                  <a:lnTo>
                    <a:pt x="320" y="439"/>
                  </a:lnTo>
                  <a:lnTo>
                    <a:pt x="326" y="439"/>
                  </a:lnTo>
                  <a:lnTo>
                    <a:pt x="332" y="437"/>
                  </a:lnTo>
                  <a:lnTo>
                    <a:pt x="340" y="434"/>
                  </a:lnTo>
                  <a:lnTo>
                    <a:pt x="351" y="423"/>
                  </a:lnTo>
                  <a:lnTo>
                    <a:pt x="361" y="417"/>
                  </a:lnTo>
                  <a:lnTo>
                    <a:pt x="364" y="413"/>
                  </a:lnTo>
                  <a:lnTo>
                    <a:pt x="368" y="410"/>
                  </a:lnTo>
                  <a:lnTo>
                    <a:pt x="375" y="405"/>
                  </a:lnTo>
                  <a:lnTo>
                    <a:pt x="380" y="397"/>
                  </a:lnTo>
                  <a:lnTo>
                    <a:pt x="387" y="389"/>
                  </a:lnTo>
                  <a:lnTo>
                    <a:pt x="389" y="378"/>
                  </a:lnTo>
                  <a:lnTo>
                    <a:pt x="393" y="368"/>
                  </a:lnTo>
                  <a:lnTo>
                    <a:pt x="394" y="355"/>
                  </a:lnTo>
                  <a:lnTo>
                    <a:pt x="397" y="343"/>
                  </a:lnTo>
                  <a:lnTo>
                    <a:pt x="398" y="332"/>
                  </a:lnTo>
                  <a:lnTo>
                    <a:pt x="401" y="324"/>
                  </a:lnTo>
                  <a:lnTo>
                    <a:pt x="406" y="318"/>
                  </a:lnTo>
                  <a:lnTo>
                    <a:pt x="418" y="298"/>
                  </a:lnTo>
                  <a:lnTo>
                    <a:pt x="435" y="275"/>
                  </a:lnTo>
                  <a:lnTo>
                    <a:pt x="442" y="259"/>
                  </a:lnTo>
                  <a:lnTo>
                    <a:pt x="445" y="246"/>
                  </a:lnTo>
                  <a:lnTo>
                    <a:pt x="442" y="230"/>
                  </a:lnTo>
                  <a:lnTo>
                    <a:pt x="438" y="222"/>
                  </a:lnTo>
                  <a:lnTo>
                    <a:pt x="435" y="216"/>
                  </a:lnTo>
                  <a:lnTo>
                    <a:pt x="430" y="209"/>
                  </a:lnTo>
                  <a:lnTo>
                    <a:pt x="426" y="205"/>
                  </a:lnTo>
                  <a:lnTo>
                    <a:pt x="413" y="201"/>
                  </a:lnTo>
                  <a:lnTo>
                    <a:pt x="397" y="201"/>
                  </a:lnTo>
                  <a:lnTo>
                    <a:pt x="389" y="204"/>
                  </a:lnTo>
                  <a:lnTo>
                    <a:pt x="387" y="204"/>
                  </a:lnTo>
                  <a:lnTo>
                    <a:pt x="385" y="204"/>
                  </a:lnTo>
                  <a:lnTo>
                    <a:pt x="385" y="205"/>
                  </a:lnTo>
                  <a:lnTo>
                    <a:pt x="383" y="208"/>
                  </a:lnTo>
                  <a:lnTo>
                    <a:pt x="375" y="209"/>
                  </a:lnTo>
                  <a:lnTo>
                    <a:pt x="368" y="212"/>
                  </a:lnTo>
                  <a:lnTo>
                    <a:pt x="352" y="210"/>
                  </a:lnTo>
                  <a:lnTo>
                    <a:pt x="336" y="206"/>
                  </a:lnTo>
                  <a:lnTo>
                    <a:pt x="273" y="198"/>
                  </a:lnTo>
                  <a:lnTo>
                    <a:pt x="256" y="198"/>
                  </a:lnTo>
                  <a:lnTo>
                    <a:pt x="250" y="204"/>
                  </a:lnTo>
                  <a:lnTo>
                    <a:pt x="248" y="208"/>
                  </a:lnTo>
                  <a:lnTo>
                    <a:pt x="242" y="213"/>
                  </a:lnTo>
                  <a:lnTo>
                    <a:pt x="219" y="220"/>
                  </a:lnTo>
                  <a:lnTo>
                    <a:pt x="209" y="226"/>
                  </a:lnTo>
                  <a:lnTo>
                    <a:pt x="205" y="233"/>
                  </a:lnTo>
                  <a:lnTo>
                    <a:pt x="203" y="245"/>
                  </a:lnTo>
                  <a:lnTo>
                    <a:pt x="200" y="232"/>
                  </a:lnTo>
                  <a:lnTo>
                    <a:pt x="207" y="221"/>
                  </a:lnTo>
                  <a:lnTo>
                    <a:pt x="209" y="217"/>
                  </a:lnTo>
                  <a:lnTo>
                    <a:pt x="212" y="217"/>
                  </a:lnTo>
                  <a:lnTo>
                    <a:pt x="212" y="206"/>
                  </a:lnTo>
                  <a:lnTo>
                    <a:pt x="217" y="197"/>
                  </a:lnTo>
                  <a:lnTo>
                    <a:pt x="221" y="192"/>
                  </a:lnTo>
                  <a:lnTo>
                    <a:pt x="223" y="187"/>
                  </a:lnTo>
                  <a:lnTo>
                    <a:pt x="223" y="184"/>
                  </a:lnTo>
                  <a:lnTo>
                    <a:pt x="211" y="185"/>
                  </a:lnTo>
                  <a:lnTo>
                    <a:pt x="203" y="185"/>
                  </a:lnTo>
                  <a:lnTo>
                    <a:pt x="196" y="183"/>
                  </a:lnTo>
                  <a:lnTo>
                    <a:pt x="193" y="180"/>
                  </a:lnTo>
                  <a:lnTo>
                    <a:pt x="192" y="177"/>
                  </a:lnTo>
                  <a:lnTo>
                    <a:pt x="196" y="175"/>
                  </a:lnTo>
                  <a:lnTo>
                    <a:pt x="200" y="172"/>
                  </a:lnTo>
                  <a:lnTo>
                    <a:pt x="209" y="172"/>
                  </a:lnTo>
                  <a:lnTo>
                    <a:pt x="215" y="168"/>
                  </a:lnTo>
                  <a:lnTo>
                    <a:pt x="223" y="163"/>
                  </a:lnTo>
                  <a:lnTo>
                    <a:pt x="230" y="155"/>
                  </a:lnTo>
                  <a:lnTo>
                    <a:pt x="238" y="145"/>
                  </a:lnTo>
                  <a:lnTo>
                    <a:pt x="244" y="135"/>
                  </a:lnTo>
                  <a:lnTo>
                    <a:pt x="249" y="127"/>
                  </a:lnTo>
                  <a:lnTo>
                    <a:pt x="252" y="120"/>
                  </a:lnTo>
                  <a:lnTo>
                    <a:pt x="253" y="116"/>
                  </a:lnTo>
                  <a:lnTo>
                    <a:pt x="254" y="104"/>
                  </a:lnTo>
                  <a:lnTo>
                    <a:pt x="258" y="95"/>
                  </a:lnTo>
                  <a:lnTo>
                    <a:pt x="265" y="89"/>
                  </a:lnTo>
                  <a:lnTo>
                    <a:pt x="277" y="85"/>
                  </a:lnTo>
                  <a:lnTo>
                    <a:pt x="285" y="81"/>
                  </a:lnTo>
                  <a:lnTo>
                    <a:pt x="293" y="78"/>
                  </a:lnTo>
                  <a:lnTo>
                    <a:pt x="303" y="73"/>
                  </a:lnTo>
                  <a:lnTo>
                    <a:pt x="306" y="67"/>
                  </a:lnTo>
                  <a:lnTo>
                    <a:pt x="307" y="65"/>
                  </a:lnTo>
                  <a:lnTo>
                    <a:pt x="305" y="57"/>
                  </a:lnTo>
                  <a:lnTo>
                    <a:pt x="301" y="46"/>
                  </a:lnTo>
                  <a:lnTo>
                    <a:pt x="299" y="38"/>
                  </a:lnTo>
                  <a:lnTo>
                    <a:pt x="301" y="28"/>
                  </a:lnTo>
                  <a:lnTo>
                    <a:pt x="305" y="18"/>
                  </a:lnTo>
                  <a:lnTo>
                    <a:pt x="307" y="9"/>
                  </a:lnTo>
                  <a:lnTo>
                    <a:pt x="306" y="4"/>
                  </a:lnTo>
                  <a:lnTo>
                    <a:pt x="301" y="0"/>
                  </a:lnTo>
                  <a:lnTo>
                    <a:pt x="291" y="0"/>
                  </a:lnTo>
                  <a:lnTo>
                    <a:pt x="278" y="9"/>
                  </a:lnTo>
                  <a:lnTo>
                    <a:pt x="270" y="14"/>
                  </a:lnTo>
                  <a:lnTo>
                    <a:pt x="261" y="20"/>
                  </a:lnTo>
                  <a:lnTo>
                    <a:pt x="257" y="20"/>
                  </a:lnTo>
                  <a:lnTo>
                    <a:pt x="254" y="21"/>
                  </a:lnTo>
                  <a:lnTo>
                    <a:pt x="249" y="24"/>
                  </a:lnTo>
                  <a:lnTo>
                    <a:pt x="236" y="26"/>
                  </a:lnTo>
                  <a:lnTo>
                    <a:pt x="221" y="26"/>
                  </a:lnTo>
                  <a:lnTo>
                    <a:pt x="205" y="25"/>
                  </a:lnTo>
                  <a:lnTo>
                    <a:pt x="197" y="24"/>
                  </a:lnTo>
                  <a:lnTo>
                    <a:pt x="192" y="26"/>
                  </a:lnTo>
                  <a:lnTo>
                    <a:pt x="183" y="37"/>
                  </a:lnTo>
                  <a:lnTo>
                    <a:pt x="176" y="50"/>
                  </a:lnTo>
                  <a:lnTo>
                    <a:pt x="170" y="41"/>
                  </a:lnTo>
                  <a:lnTo>
                    <a:pt x="162" y="34"/>
                  </a:lnTo>
                  <a:lnTo>
                    <a:pt x="150" y="29"/>
                  </a:lnTo>
                  <a:lnTo>
                    <a:pt x="138" y="28"/>
                  </a:lnTo>
                  <a:lnTo>
                    <a:pt x="131" y="18"/>
                  </a:lnTo>
                  <a:lnTo>
                    <a:pt x="126" y="14"/>
                  </a:lnTo>
                  <a:lnTo>
                    <a:pt x="121" y="9"/>
                  </a:lnTo>
                  <a:lnTo>
                    <a:pt x="114" y="11"/>
                  </a:lnTo>
                  <a:lnTo>
                    <a:pt x="107" y="16"/>
                  </a:lnTo>
                  <a:lnTo>
                    <a:pt x="105" y="25"/>
                  </a:lnTo>
                  <a:lnTo>
                    <a:pt x="103" y="37"/>
                  </a:lnTo>
                  <a:lnTo>
                    <a:pt x="105" y="53"/>
                  </a:lnTo>
                  <a:lnTo>
                    <a:pt x="103" y="54"/>
                  </a:lnTo>
                  <a:lnTo>
                    <a:pt x="102" y="58"/>
                  </a:lnTo>
                  <a:lnTo>
                    <a:pt x="94" y="67"/>
                  </a:lnTo>
                  <a:lnTo>
                    <a:pt x="93" y="77"/>
                  </a:lnTo>
                  <a:lnTo>
                    <a:pt x="97" y="93"/>
                  </a:lnTo>
                  <a:lnTo>
                    <a:pt x="74" y="102"/>
                  </a:lnTo>
                  <a:lnTo>
                    <a:pt x="70" y="103"/>
                  </a:lnTo>
                  <a:lnTo>
                    <a:pt x="72" y="107"/>
                  </a:lnTo>
                  <a:lnTo>
                    <a:pt x="73" y="111"/>
                  </a:lnTo>
                  <a:lnTo>
                    <a:pt x="78" y="118"/>
                  </a:lnTo>
                  <a:lnTo>
                    <a:pt x="78" y="120"/>
                  </a:lnTo>
                  <a:lnTo>
                    <a:pt x="78" y="122"/>
                  </a:lnTo>
                  <a:lnTo>
                    <a:pt x="69" y="126"/>
                  </a:lnTo>
                  <a:lnTo>
                    <a:pt x="64" y="131"/>
                  </a:lnTo>
                  <a:lnTo>
                    <a:pt x="60" y="134"/>
                  </a:lnTo>
                  <a:lnTo>
                    <a:pt x="61" y="138"/>
                  </a:lnTo>
                  <a:lnTo>
                    <a:pt x="65" y="140"/>
                  </a:lnTo>
                  <a:lnTo>
                    <a:pt x="72" y="142"/>
                  </a:lnTo>
                  <a:lnTo>
                    <a:pt x="72" y="147"/>
                  </a:lnTo>
                  <a:lnTo>
                    <a:pt x="76" y="152"/>
                  </a:lnTo>
                  <a:lnTo>
                    <a:pt x="80" y="156"/>
                  </a:lnTo>
                  <a:lnTo>
                    <a:pt x="89" y="161"/>
                  </a:lnTo>
                  <a:lnTo>
                    <a:pt x="88" y="161"/>
                  </a:lnTo>
                  <a:lnTo>
                    <a:pt x="85" y="161"/>
                  </a:lnTo>
                  <a:lnTo>
                    <a:pt x="80" y="161"/>
                  </a:lnTo>
                  <a:lnTo>
                    <a:pt x="76" y="161"/>
                  </a:lnTo>
                  <a:lnTo>
                    <a:pt x="73" y="163"/>
                  </a:lnTo>
                  <a:lnTo>
                    <a:pt x="73" y="165"/>
                  </a:lnTo>
                  <a:lnTo>
                    <a:pt x="73" y="169"/>
                  </a:lnTo>
                  <a:lnTo>
                    <a:pt x="70" y="171"/>
                  </a:lnTo>
                  <a:lnTo>
                    <a:pt x="68" y="172"/>
                  </a:lnTo>
                  <a:lnTo>
                    <a:pt x="49" y="173"/>
                  </a:lnTo>
                  <a:lnTo>
                    <a:pt x="36" y="176"/>
                  </a:lnTo>
                  <a:lnTo>
                    <a:pt x="31" y="180"/>
                  </a:lnTo>
                  <a:lnTo>
                    <a:pt x="31" y="185"/>
                  </a:lnTo>
                  <a:lnTo>
                    <a:pt x="33" y="188"/>
                  </a:lnTo>
                  <a:lnTo>
                    <a:pt x="35" y="189"/>
                  </a:lnTo>
                  <a:lnTo>
                    <a:pt x="37" y="192"/>
                  </a:lnTo>
                  <a:lnTo>
                    <a:pt x="41" y="200"/>
                  </a:lnTo>
                  <a:lnTo>
                    <a:pt x="43" y="205"/>
                  </a:lnTo>
                  <a:lnTo>
                    <a:pt x="43" y="210"/>
                  </a:lnTo>
                  <a:lnTo>
                    <a:pt x="40" y="210"/>
                  </a:lnTo>
                  <a:lnTo>
                    <a:pt x="36" y="213"/>
                  </a:lnTo>
                  <a:lnTo>
                    <a:pt x="25" y="216"/>
                  </a:lnTo>
                  <a:lnTo>
                    <a:pt x="24" y="216"/>
                  </a:lnTo>
                  <a:lnTo>
                    <a:pt x="24" y="217"/>
                  </a:lnTo>
                  <a:lnTo>
                    <a:pt x="24" y="220"/>
                  </a:lnTo>
                  <a:lnTo>
                    <a:pt x="21" y="222"/>
                  </a:lnTo>
                  <a:lnTo>
                    <a:pt x="24" y="229"/>
                  </a:lnTo>
                  <a:lnTo>
                    <a:pt x="25" y="232"/>
                  </a:lnTo>
                  <a:lnTo>
                    <a:pt x="28" y="235"/>
                  </a:lnTo>
                  <a:lnTo>
                    <a:pt x="31" y="241"/>
                  </a:lnTo>
                  <a:lnTo>
                    <a:pt x="32" y="243"/>
                  </a:lnTo>
                  <a:lnTo>
                    <a:pt x="35" y="247"/>
                  </a:lnTo>
                  <a:lnTo>
                    <a:pt x="37" y="254"/>
                  </a:lnTo>
                  <a:lnTo>
                    <a:pt x="37" y="255"/>
                  </a:lnTo>
                  <a:lnTo>
                    <a:pt x="39" y="258"/>
                  </a:lnTo>
                  <a:lnTo>
                    <a:pt x="36" y="258"/>
                  </a:lnTo>
                  <a:lnTo>
                    <a:pt x="35" y="258"/>
                  </a:lnTo>
                  <a:lnTo>
                    <a:pt x="35" y="259"/>
                  </a:lnTo>
                  <a:lnTo>
                    <a:pt x="31" y="262"/>
                  </a:lnTo>
                  <a:lnTo>
                    <a:pt x="27" y="262"/>
                  </a:lnTo>
                  <a:lnTo>
                    <a:pt x="24" y="263"/>
                  </a:lnTo>
                  <a:lnTo>
                    <a:pt x="17" y="266"/>
                  </a:lnTo>
                  <a:lnTo>
                    <a:pt x="15" y="273"/>
                  </a:lnTo>
                  <a:lnTo>
                    <a:pt x="21" y="284"/>
                  </a:lnTo>
                  <a:lnTo>
                    <a:pt x="29" y="295"/>
                  </a:lnTo>
                  <a:lnTo>
                    <a:pt x="33" y="299"/>
                  </a:lnTo>
                  <a:lnTo>
                    <a:pt x="39" y="302"/>
                  </a:lnTo>
                  <a:lnTo>
                    <a:pt x="44" y="302"/>
                  </a:lnTo>
                  <a:lnTo>
                    <a:pt x="47" y="303"/>
                  </a:lnTo>
                  <a:lnTo>
                    <a:pt x="51" y="304"/>
                  </a:lnTo>
                  <a:lnTo>
                    <a:pt x="55" y="310"/>
                  </a:lnTo>
                  <a:lnTo>
                    <a:pt x="56" y="315"/>
                  </a:lnTo>
                  <a:lnTo>
                    <a:pt x="55" y="323"/>
                  </a:lnTo>
                  <a:lnTo>
                    <a:pt x="51" y="328"/>
                  </a:lnTo>
                  <a:lnTo>
                    <a:pt x="48" y="333"/>
                  </a:lnTo>
                  <a:lnTo>
                    <a:pt x="43" y="337"/>
                  </a:lnTo>
                  <a:lnTo>
                    <a:pt x="40" y="339"/>
                  </a:lnTo>
                  <a:lnTo>
                    <a:pt x="39" y="341"/>
                  </a:lnTo>
                  <a:lnTo>
                    <a:pt x="36" y="351"/>
                  </a:lnTo>
                  <a:lnTo>
                    <a:pt x="35" y="351"/>
                  </a:lnTo>
                  <a:lnTo>
                    <a:pt x="35" y="352"/>
                  </a:lnTo>
                  <a:lnTo>
                    <a:pt x="35" y="355"/>
                  </a:lnTo>
                  <a:lnTo>
                    <a:pt x="35" y="360"/>
                  </a:lnTo>
                  <a:lnTo>
                    <a:pt x="32" y="366"/>
                  </a:lnTo>
                  <a:lnTo>
                    <a:pt x="31" y="369"/>
                  </a:lnTo>
                  <a:lnTo>
                    <a:pt x="31" y="373"/>
                  </a:lnTo>
                  <a:lnTo>
                    <a:pt x="28" y="374"/>
                  </a:lnTo>
                  <a:lnTo>
                    <a:pt x="27" y="377"/>
                  </a:lnTo>
                  <a:lnTo>
                    <a:pt x="24" y="382"/>
                  </a:lnTo>
                  <a:lnTo>
                    <a:pt x="19" y="385"/>
                  </a:lnTo>
                  <a:lnTo>
                    <a:pt x="15" y="388"/>
                  </a:lnTo>
                  <a:lnTo>
                    <a:pt x="3" y="392"/>
                  </a:lnTo>
                  <a:lnTo>
                    <a:pt x="0" y="394"/>
                  </a:lnTo>
                  <a:lnTo>
                    <a:pt x="0" y="400"/>
                  </a:lnTo>
                  <a:lnTo>
                    <a:pt x="2" y="407"/>
                  </a:lnTo>
                  <a:lnTo>
                    <a:pt x="23" y="430"/>
                  </a:lnTo>
                  <a:lnTo>
                    <a:pt x="23" y="435"/>
                  </a:lnTo>
                  <a:lnTo>
                    <a:pt x="25" y="439"/>
                  </a:lnTo>
                  <a:lnTo>
                    <a:pt x="28" y="442"/>
                  </a:lnTo>
                  <a:lnTo>
                    <a:pt x="32" y="443"/>
                  </a:lnTo>
                  <a:lnTo>
                    <a:pt x="40" y="441"/>
                  </a:lnTo>
                  <a:lnTo>
                    <a:pt x="45" y="438"/>
                  </a:lnTo>
                  <a:lnTo>
                    <a:pt x="51" y="434"/>
                  </a:lnTo>
                  <a:lnTo>
                    <a:pt x="65" y="426"/>
                  </a:lnTo>
                  <a:lnTo>
                    <a:pt x="68" y="423"/>
                  </a:lnTo>
                  <a:lnTo>
                    <a:pt x="68" y="422"/>
                  </a:lnTo>
                  <a:lnTo>
                    <a:pt x="69" y="422"/>
                  </a:lnTo>
                  <a:lnTo>
                    <a:pt x="72" y="422"/>
                  </a:lnTo>
                  <a:lnTo>
                    <a:pt x="78" y="419"/>
                  </a:lnTo>
                  <a:lnTo>
                    <a:pt x="86" y="411"/>
                  </a:lnTo>
                  <a:lnTo>
                    <a:pt x="93" y="406"/>
                  </a:lnTo>
                  <a:lnTo>
                    <a:pt x="115" y="380"/>
                  </a:lnTo>
                  <a:lnTo>
                    <a:pt x="103" y="406"/>
                  </a:lnTo>
                  <a:lnTo>
                    <a:pt x="101" y="414"/>
                  </a:lnTo>
                  <a:lnTo>
                    <a:pt x="98" y="422"/>
                  </a:lnTo>
                  <a:lnTo>
                    <a:pt x="96" y="425"/>
                  </a:lnTo>
                  <a:lnTo>
                    <a:pt x="94" y="425"/>
                  </a:lnTo>
                  <a:lnTo>
                    <a:pt x="94" y="426"/>
                  </a:lnTo>
                  <a:lnTo>
                    <a:pt x="94" y="429"/>
                  </a:lnTo>
                  <a:lnTo>
                    <a:pt x="92" y="435"/>
                  </a:lnTo>
                  <a:lnTo>
                    <a:pt x="86" y="439"/>
                  </a:lnTo>
                  <a:lnTo>
                    <a:pt x="82" y="445"/>
                  </a:lnTo>
                  <a:lnTo>
                    <a:pt x="76" y="447"/>
                  </a:lnTo>
                  <a:lnTo>
                    <a:pt x="70" y="450"/>
                  </a:lnTo>
                  <a:lnTo>
                    <a:pt x="52" y="474"/>
                  </a:lnTo>
                  <a:lnTo>
                    <a:pt x="48" y="509"/>
                  </a:lnTo>
                  <a:lnTo>
                    <a:pt x="41" y="521"/>
                  </a:lnTo>
                  <a:lnTo>
                    <a:pt x="39" y="535"/>
                  </a:lnTo>
                  <a:lnTo>
                    <a:pt x="40" y="548"/>
                  </a:lnTo>
                  <a:lnTo>
                    <a:pt x="44" y="562"/>
                  </a:lnTo>
                  <a:lnTo>
                    <a:pt x="44" y="565"/>
                  </a:lnTo>
                  <a:lnTo>
                    <a:pt x="45" y="570"/>
                  </a:lnTo>
                  <a:lnTo>
                    <a:pt x="44" y="582"/>
                  </a:lnTo>
                  <a:lnTo>
                    <a:pt x="40" y="597"/>
                  </a:lnTo>
                  <a:lnTo>
                    <a:pt x="36" y="617"/>
                  </a:lnTo>
                  <a:lnTo>
                    <a:pt x="32" y="622"/>
                  </a:lnTo>
                  <a:lnTo>
                    <a:pt x="31" y="628"/>
                  </a:lnTo>
                  <a:lnTo>
                    <a:pt x="29" y="632"/>
                  </a:lnTo>
                  <a:lnTo>
                    <a:pt x="31" y="638"/>
                  </a:lnTo>
                  <a:lnTo>
                    <a:pt x="31" y="640"/>
                  </a:lnTo>
                  <a:lnTo>
                    <a:pt x="33" y="644"/>
                  </a:lnTo>
                  <a:lnTo>
                    <a:pt x="36" y="647"/>
                  </a:lnTo>
                  <a:lnTo>
                    <a:pt x="41" y="650"/>
                  </a:lnTo>
                  <a:lnTo>
                    <a:pt x="41" y="648"/>
                  </a:lnTo>
                  <a:lnTo>
                    <a:pt x="43" y="648"/>
                  </a:lnTo>
                  <a:lnTo>
                    <a:pt x="45" y="648"/>
                  </a:lnTo>
                  <a:lnTo>
                    <a:pt x="51" y="647"/>
                  </a:lnTo>
                  <a:lnTo>
                    <a:pt x="55" y="644"/>
                  </a:lnTo>
                  <a:lnTo>
                    <a:pt x="56" y="642"/>
                  </a:lnTo>
                  <a:lnTo>
                    <a:pt x="58" y="640"/>
                  </a:lnTo>
                  <a:lnTo>
                    <a:pt x="58" y="636"/>
                  </a:lnTo>
                  <a:lnTo>
                    <a:pt x="60" y="634"/>
                  </a:lnTo>
                  <a:lnTo>
                    <a:pt x="60" y="630"/>
                  </a:lnTo>
                  <a:lnTo>
                    <a:pt x="61" y="627"/>
                  </a:lnTo>
                  <a:lnTo>
                    <a:pt x="61" y="618"/>
                  </a:lnTo>
                  <a:lnTo>
                    <a:pt x="61" y="613"/>
                  </a:lnTo>
                  <a:lnTo>
                    <a:pt x="61" y="610"/>
                  </a:lnTo>
                  <a:lnTo>
                    <a:pt x="61" y="609"/>
                  </a:lnTo>
                  <a:lnTo>
                    <a:pt x="62" y="609"/>
                  </a:lnTo>
                  <a:lnTo>
                    <a:pt x="66" y="593"/>
                  </a:lnTo>
                  <a:lnTo>
                    <a:pt x="72" y="580"/>
                  </a:lnTo>
                  <a:lnTo>
                    <a:pt x="76" y="566"/>
                  </a:lnTo>
                  <a:lnTo>
                    <a:pt x="80" y="557"/>
                  </a:lnTo>
                  <a:lnTo>
                    <a:pt x="81" y="552"/>
                  </a:lnTo>
                  <a:lnTo>
                    <a:pt x="84" y="549"/>
                  </a:lnTo>
                  <a:lnTo>
                    <a:pt x="89" y="548"/>
                  </a:lnTo>
                  <a:lnTo>
                    <a:pt x="101" y="542"/>
                  </a:lnTo>
                  <a:lnTo>
                    <a:pt x="118" y="538"/>
                  </a:lnTo>
                  <a:lnTo>
                    <a:pt x="121" y="536"/>
                  </a:lnTo>
                  <a:lnTo>
                    <a:pt x="121" y="535"/>
                  </a:lnTo>
                  <a:lnTo>
                    <a:pt x="122" y="535"/>
                  </a:lnTo>
                  <a:lnTo>
                    <a:pt x="125" y="535"/>
                  </a:lnTo>
                  <a:lnTo>
                    <a:pt x="133" y="529"/>
                  </a:lnTo>
                  <a:lnTo>
                    <a:pt x="135" y="525"/>
                  </a:lnTo>
                  <a:lnTo>
                    <a:pt x="139" y="523"/>
                  </a:lnTo>
                  <a:lnTo>
                    <a:pt x="146" y="515"/>
                  </a:lnTo>
                  <a:lnTo>
                    <a:pt x="146" y="537"/>
                  </a:lnTo>
                  <a:lnTo>
                    <a:pt x="138" y="535"/>
                  </a:lnTo>
                  <a:lnTo>
                    <a:pt x="133" y="540"/>
                  </a:lnTo>
                  <a:lnTo>
                    <a:pt x="129" y="542"/>
                  </a:lnTo>
                  <a:lnTo>
                    <a:pt x="126" y="548"/>
                  </a:lnTo>
                  <a:lnTo>
                    <a:pt x="121" y="562"/>
                  </a:lnTo>
                  <a:lnTo>
                    <a:pt x="118" y="573"/>
                  </a:lnTo>
                  <a:lnTo>
                    <a:pt x="119" y="585"/>
                  </a:lnTo>
                  <a:lnTo>
                    <a:pt x="123" y="594"/>
                  </a:lnTo>
                  <a:lnTo>
                    <a:pt x="130" y="605"/>
                  </a:lnTo>
                  <a:lnTo>
                    <a:pt x="133" y="610"/>
                  </a:lnTo>
                  <a:lnTo>
                    <a:pt x="135" y="619"/>
                  </a:lnTo>
                  <a:lnTo>
                    <a:pt x="137" y="628"/>
                  </a:lnTo>
                  <a:lnTo>
                    <a:pt x="138" y="640"/>
                  </a:lnTo>
                  <a:lnTo>
                    <a:pt x="137" y="648"/>
                  </a:lnTo>
                  <a:lnTo>
                    <a:pt x="135" y="648"/>
                  </a:lnTo>
                  <a:lnTo>
                    <a:pt x="135" y="650"/>
                  </a:lnTo>
                  <a:lnTo>
                    <a:pt x="135" y="652"/>
                  </a:lnTo>
                  <a:lnTo>
                    <a:pt x="135" y="658"/>
                  </a:lnTo>
                  <a:lnTo>
                    <a:pt x="129" y="666"/>
                  </a:lnTo>
                  <a:lnTo>
                    <a:pt x="121" y="673"/>
                  </a:lnTo>
                  <a:lnTo>
                    <a:pt x="121" y="679"/>
                  </a:lnTo>
                  <a:lnTo>
                    <a:pt x="122" y="684"/>
                  </a:lnTo>
                  <a:lnTo>
                    <a:pt x="122" y="688"/>
                  </a:lnTo>
                  <a:lnTo>
                    <a:pt x="122" y="689"/>
                  </a:lnTo>
                  <a:lnTo>
                    <a:pt x="123" y="692"/>
                  </a:lnTo>
                  <a:lnTo>
                    <a:pt x="122" y="692"/>
                  </a:lnTo>
                  <a:lnTo>
                    <a:pt x="122" y="693"/>
                  </a:lnTo>
                  <a:lnTo>
                    <a:pt x="119" y="692"/>
                  </a:lnTo>
                  <a:lnTo>
                    <a:pt x="118" y="691"/>
                  </a:lnTo>
                  <a:lnTo>
                    <a:pt x="113" y="687"/>
                  </a:lnTo>
                  <a:lnTo>
                    <a:pt x="110" y="685"/>
                  </a:lnTo>
                  <a:lnTo>
                    <a:pt x="107" y="687"/>
                  </a:lnTo>
                  <a:lnTo>
                    <a:pt x="105" y="691"/>
                  </a:lnTo>
                  <a:lnTo>
                    <a:pt x="101" y="697"/>
                  </a:lnTo>
                  <a:lnTo>
                    <a:pt x="102" y="705"/>
                  </a:lnTo>
                  <a:lnTo>
                    <a:pt x="105" y="711"/>
                  </a:lnTo>
                  <a:lnTo>
                    <a:pt x="106" y="713"/>
                  </a:lnTo>
                  <a:lnTo>
                    <a:pt x="109" y="717"/>
                  </a:lnTo>
                  <a:lnTo>
                    <a:pt x="113" y="730"/>
                  </a:lnTo>
                  <a:lnTo>
                    <a:pt x="114" y="741"/>
                  </a:lnTo>
                  <a:lnTo>
                    <a:pt x="114" y="746"/>
                  </a:lnTo>
                  <a:lnTo>
                    <a:pt x="114" y="749"/>
                  </a:lnTo>
                  <a:lnTo>
                    <a:pt x="114" y="750"/>
                  </a:lnTo>
                  <a:lnTo>
                    <a:pt x="115" y="753"/>
                  </a:lnTo>
                  <a:lnTo>
                    <a:pt x="114" y="765"/>
                  </a:lnTo>
                  <a:lnTo>
                    <a:pt x="117" y="773"/>
                  </a:lnTo>
                  <a:lnTo>
                    <a:pt x="121" y="777"/>
                  </a:lnTo>
                  <a:lnTo>
                    <a:pt x="127" y="777"/>
                  </a:lnTo>
                  <a:lnTo>
                    <a:pt x="130" y="773"/>
                  </a:lnTo>
                  <a:lnTo>
                    <a:pt x="130" y="770"/>
                  </a:lnTo>
                  <a:lnTo>
                    <a:pt x="130" y="769"/>
                  </a:lnTo>
                  <a:lnTo>
                    <a:pt x="131" y="769"/>
                  </a:lnTo>
                  <a:lnTo>
                    <a:pt x="131" y="762"/>
                  </a:lnTo>
                  <a:lnTo>
                    <a:pt x="131" y="754"/>
                  </a:lnTo>
                  <a:lnTo>
                    <a:pt x="146" y="738"/>
                  </a:lnTo>
                  <a:lnTo>
                    <a:pt x="147" y="746"/>
                  </a:lnTo>
                  <a:lnTo>
                    <a:pt x="152" y="754"/>
                  </a:lnTo>
                  <a:lnTo>
                    <a:pt x="159" y="759"/>
                  </a:lnTo>
                  <a:lnTo>
                    <a:pt x="170" y="765"/>
                  </a:lnTo>
                  <a:lnTo>
                    <a:pt x="180" y="757"/>
                  </a:lnTo>
                  <a:lnTo>
                    <a:pt x="184" y="752"/>
                  </a:lnTo>
                  <a:lnTo>
                    <a:pt x="189" y="745"/>
                  </a:lnTo>
                  <a:lnTo>
                    <a:pt x="205" y="738"/>
                  </a:lnTo>
                  <a:lnTo>
                    <a:pt x="204" y="740"/>
                  </a:lnTo>
                  <a:lnTo>
                    <a:pt x="205" y="742"/>
                  </a:lnTo>
                  <a:lnTo>
                    <a:pt x="209" y="746"/>
                  </a:lnTo>
                  <a:lnTo>
                    <a:pt x="216" y="748"/>
                  </a:lnTo>
                  <a:lnTo>
                    <a:pt x="228" y="748"/>
                  </a:lnTo>
                  <a:lnTo>
                    <a:pt x="257" y="718"/>
                  </a:lnTo>
                  <a:lnTo>
                    <a:pt x="269" y="712"/>
                  </a:lnTo>
                  <a:lnTo>
                    <a:pt x="278" y="711"/>
                  </a:lnTo>
                  <a:lnTo>
                    <a:pt x="293" y="711"/>
                  </a:lnTo>
                  <a:lnTo>
                    <a:pt x="295" y="709"/>
                  </a:lnTo>
                  <a:lnTo>
                    <a:pt x="299" y="709"/>
                  </a:lnTo>
                  <a:lnTo>
                    <a:pt x="302" y="707"/>
                  </a:lnTo>
                  <a:lnTo>
                    <a:pt x="302" y="705"/>
                  </a:lnTo>
                  <a:lnTo>
                    <a:pt x="303" y="705"/>
                  </a:lnTo>
                  <a:lnTo>
                    <a:pt x="306" y="705"/>
                  </a:lnTo>
                  <a:lnTo>
                    <a:pt x="305" y="708"/>
                  </a:lnTo>
                  <a:lnTo>
                    <a:pt x="305" y="712"/>
                  </a:lnTo>
                  <a:lnTo>
                    <a:pt x="303" y="712"/>
                  </a:lnTo>
                  <a:lnTo>
                    <a:pt x="303" y="713"/>
                  </a:lnTo>
                  <a:lnTo>
                    <a:pt x="303" y="716"/>
                  </a:lnTo>
                  <a:lnTo>
                    <a:pt x="301" y="718"/>
                  </a:lnTo>
                  <a:lnTo>
                    <a:pt x="298" y="718"/>
                  </a:lnTo>
                  <a:lnTo>
                    <a:pt x="297" y="718"/>
                  </a:lnTo>
                  <a:lnTo>
                    <a:pt x="297" y="720"/>
                  </a:lnTo>
                  <a:lnTo>
                    <a:pt x="285" y="726"/>
                  </a:lnTo>
                  <a:lnTo>
                    <a:pt x="278" y="732"/>
                  </a:lnTo>
                  <a:lnTo>
                    <a:pt x="275" y="734"/>
                  </a:lnTo>
                  <a:lnTo>
                    <a:pt x="277" y="736"/>
                  </a:lnTo>
                  <a:lnTo>
                    <a:pt x="278" y="737"/>
                  </a:lnTo>
                  <a:lnTo>
                    <a:pt x="277" y="742"/>
                  </a:lnTo>
                  <a:lnTo>
                    <a:pt x="270" y="749"/>
                  </a:lnTo>
                  <a:lnTo>
                    <a:pt x="261" y="759"/>
                  </a:lnTo>
                  <a:lnTo>
                    <a:pt x="253" y="767"/>
                  </a:lnTo>
                  <a:lnTo>
                    <a:pt x="250" y="775"/>
                  </a:lnTo>
                  <a:lnTo>
                    <a:pt x="252" y="783"/>
                  </a:lnTo>
                  <a:lnTo>
                    <a:pt x="258" y="794"/>
                  </a:lnTo>
                  <a:lnTo>
                    <a:pt x="253" y="802"/>
                  </a:lnTo>
                  <a:lnTo>
                    <a:pt x="252" y="811"/>
                  </a:lnTo>
                  <a:lnTo>
                    <a:pt x="254" y="822"/>
                  </a:lnTo>
                  <a:lnTo>
                    <a:pt x="261" y="835"/>
                  </a:lnTo>
                  <a:lnTo>
                    <a:pt x="265" y="842"/>
                  </a:lnTo>
                  <a:lnTo>
                    <a:pt x="273" y="844"/>
                  </a:lnTo>
                  <a:lnTo>
                    <a:pt x="279" y="836"/>
                  </a:lnTo>
                  <a:lnTo>
                    <a:pt x="275" y="845"/>
                  </a:lnTo>
                  <a:lnTo>
                    <a:pt x="278" y="859"/>
                  </a:lnTo>
                  <a:lnTo>
                    <a:pt x="278" y="864"/>
                  </a:lnTo>
                  <a:lnTo>
                    <a:pt x="281" y="868"/>
                  </a:lnTo>
                  <a:lnTo>
                    <a:pt x="283" y="869"/>
                  </a:lnTo>
                  <a:lnTo>
                    <a:pt x="287" y="869"/>
                  </a:lnTo>
                  <a:lnTo>
                    <a:pt x="290" y="867"/>
                  </a:lnTo>
                  <a:lnTo>
                    <a:pt x="291" y="864"/>
                  </a:lnTo>
                  <a:lnTo>
                    <a:pt x="294" y="863"/>
                  </a:lnTo>
                  <a:lnTo>
                    <a:pt x="297" y="857"/>
                  </a:lnTo>
                  <a:lnTo>
                    <a:pt x="297" y="855"/>
                  </a:lnTo>
                  <a:lnTo>
                    <a:pt x="297" y="853"/>
                  </a:lnTo>
                  <a:lnTo>
                    <a:pt x="298" y="853"/>
                  </a:lnTo>
                  <a:lnTo>
                    <a:pt x="301" y="851"/>
                  </a:lnTo>
                  <a:lnTo>
                    <a:pt x="306" y="853"/>
                  </a:lnTo>
                  <a:lnTo>
                    <a:pt x="311" y="855"/>
                  </a:lnTo>
                  <a:lnTo>
                    <a:pt x="314" y="853"/>
                  </a:lnTo>
                  <a:lnTo>
                    <a:pt x="316" y="851"/>
                  </a:lnTo>
                  <a:lnTo>
                    <a:pt x="318" y="845"/>
                  </a:lnTo>
                  <a:lnTo>
                    <a:pt x="322" y="843"/>
                  </a:lnTo>
                  <a:lnTo>
                    <a:pt x="328" y="840"/>
                  </a:lnTo>
                  <a:lnTo>
                    <a:pt x="338" y="839"/>
                  </a:lnTo>
                  <a:lnTo>
                    <a:pt x="344" y="838"/>
                  </a:lnTo>
                  <a:lnTo>
                    <a:pt x="348" y="839"/>
                  </a:lnTo>
                  <a:lnTo>
                    <a:pt x="351" y="840"/>
                  </a:lnTo>
                  <a:lnTo>
                    <a:pt x="352" y="844"/>
                  </a:lnTo>
                  <a:lnTo>
                    <a:pt x="346" y="845"/>
                  </a:lnTo>
                  <a:lnTo>
                    <a:pt x="343" y="849"/>
                  </a:lnTo>
                  <a:lnTo>
                    <a:pt x="342" y="856"/>
                  </a:lnTo>
                  <a:lnTo>
                    <a:pt x="346" y="868"/>
                  </a:lnTo>
                  <a:lnTo>
                    <a:pt x="346" y="872"/>
                  </a:lnTo>
                  <a:lnTo>
                    <a:pt x="347" y="877"/>
                  </a:lnTo>
                  <a:lnTo>
                    <a:pt x="344" y="885"/>
                  </a:lnTo>
                  <a:lnTo>
                    <a:pt x="336" y="890"/>
                  </a:lnTo>
                  <a:lnTo>
                    <a:pt x="331" y="892"/>
                  </a:lnTo>
                  <a:lnTo>
                    <a:pt x="326" y="894"/>
                  </a:lnTo>
                  <a:lnTo>
                    <a:pt x="320" y="896"/>
                  </a:lnTo>
                  <a:lnTo>
                    <a:pt x="318" y="900"/>
                  </a:lnTo>
                  <a:lnTo>
                    <a:pt x="312" y="917"/>
                  </a:lnTo>
                  <a:lnTo>
                    <a:pt x="311" y="926"/>
                  </a:lnTo>
                  <a:lnTo>
                    <a:pt x="312" y="929"/>
                  </a:lnTo>
                  <a:lnTo>
                    <a:pt x="316" y="933"/>
                  </a:lnTo>
                  <a:lnTo>
                    <a:pt x="324" y="933"/>
                  </a:lnTo>
                  <a:lnTo>
                    <a:pt x="334" y="937"/>
                  </a:lnTo>
                  <a:lnTo>
                    <a:pt x="326" y="937"/>
                  </a:lnTo>
                  <a:lnTo>
                    <a:pt x="322" y="939"/>
                  </a:lnTo>
                  <a:lnTo>
                    <a:pt x="318" y="943"/>
                  </a:lnTo>
                  <a:lnTo>
                    <a:pt x="316" y="950"/>
                  </a:lnTo>
                  <a:lnTo>
                    <a:pt x="318" y="961"/>
                  </a:lnTo>
                  <a:lnTo>
                    <a:pt x="314" y="965"/>
                  </a:lnTo>
                  <a:lnTo>
                    <a:pt x="315" y="971"/>
                  </a:lnTo>
                  <a:lnTo>
                    <a:pt x="316" y="979"/>
                  </a:lnTo>
                  <a:lnTo>
                    <a:pt x="322" y="990"/>
                  </a:lnTo>
                  <a:lnTo>
                    <a:pt x="324" y="998"/>
                  </a:lnTo>
                  <a:lnTo>
                    <a:pt x="327" y="1012"/>
                  </a:lnTo>
                  <a:lnTo>
                    <a:pt x="324" y="1014"/>
                  </a:lnTo>
                  <a:lnTo>
                    <a:pt x="322" y="1010"/>
                  </a:lnTo>
                  <a:lnTo>
                    <a:pt x="322" y="1003"/>
                  </a:lnTo>
                  <a:lnTo>
                    <a:pt x="319" y="994"/>
                  </a:lnTo>
                  <a:lnTo>
                    <a:pt x="316" y="990"/>
                  </a:lnTo>
                  <a:lnTo>
                    <a:pt x="312" y="986"/>
                  </a:lnTo>
                  <a:lnTo>
                    <a:pt x="308" y="987"/>
                  </a:lnTo>
                  <a:lnTo>
                    <a:pt x="302" y="988"/>
                  </a:lnTo>
                  <a:lnTo>
                    <a:pt x="298" y="991"/>
                  </a:lnTo>
                  <a:lnTo>
                    <a:pt x="297" y="995"/>
                  </a:lnTo>
                  <a:lnTo>
                    <a:pt x="299" y="1002"/>
                  </a:lnTo>
                  <a:lnTo>
                    <a:pt x="302" y="1012"/>
                  </a:lnTo>
                  <a:lnTo>
                    <a:pt x="303" y="1019"/>
                  </a:lnTo>
                  <a:lnTo>
                    <a:pt x="306" y="1028"/>
                  </a:lnTo>
                  <a:lnTo>
                    <a:pt x="301" y="1014"/>
                  </a:lnTo>
                  <a:lnTo>
                    <a:pt x="294" y="1004"/>
                  </a:lnTo>
                  <a:lnTo>
                    <a:pt x="283" y="998"/>
                  </a:lnTo>
                  <a:lnTo>
                    <a:pt x="277" y="996"/>
                  </a:lnTo>
                  <a:lnTo>
                    <a:pt x="270" y="999"/>
                  </a:lnTo>
                  <a:lnTo>
                    <a:pt x="266" y="1007"/>
                  </a:lnTo>
                  <a:lnTo>
                    <a:pt x="261" y="1010"/>
                  </a:lnTo>
                  <a:lnTo>
                    <a:pt x="256" y="1011"/>
                  </a:lnTo>
                  <a:lnTo>
                    <a:pt x="252" y="1014"/>
                  </a:lnTo>
                  <a:lnTo>
                    <a:pt x="237" y="1016"/>
                  </a:lnTo>
                  <a:lnTo>
                    <a:pt x="232" y="1016"/>
                  </a:lnTo>
                  <a:lnTo>
                    <a:pt x="229" y="1016"/>
                  </a:lnTo>
                  <a:lnTo>
                    <a:pt x="228" y="1016"/>
                  </a:lnTo>
                  <a:lnTo>
                    <a:pt x="228" y="1018"/>
                  </a:lnTo>
                  <a:lnTo>
                    <a:pt x="220" y="1020"/>
                  </a:lnTo>
                  <a:lnTo>
                    <a:pt x="204" y="1028"/>
                  </a:lnTo>
                  <a:lnTo>
                    <a:pt x="193" y="1036"/>
                  </a:lnTo>
                  <a:lnTo>
                    <a:pt x="188" y="1039"/>
                  </a:lnTo>
                  <a:lnTo>
                    <a:pt x="185" y="1043"/>
                  </a:lnTo>
                  <a:lnTo>
                    <a:pt x="184" y="1049"/>
                  </a:lnTo>
                  <a:lnTo>
                    <a:pt x="179" y="1057"/>
                  </a:lnTo>
                  <a:lnTo>
                    <a:pt x="170" y="1066"/>
                  </a:lnTo>
                  <a:lnTo>
                    <a:pt x="156" y="1076"/>
                  </a:lnTo>
                  <a:lnTo>
                    <a:pt x="138" y="1088"/>
                  </a:lnTo>
                  <a:lnTo>
                    <a:pt x="133" y="1093"/>
                  </a:lnTo>
                  <a:lnTo>
                    <a:pt x="130" y="1100"/>
                  </a:lnTo>
                  <a:lnTo>
                    <a:pt x="126" y="1109"/>
                  </a:lnTo>
                  <a:lnTo>
                    <a:pt x="125" y="1114"/>
                  </a:lnTo>
                  <a:lnTo>
                    <a:pt x="126" y="1115"/>
                  </a:lnTo>
                  <a:lnTo>
                    <a:pt x="133" y="1111"/>
                  </a:lnTo>
                  <a:lnTo>
                    <a:pt x="138" y="1110"/>
                  </a:lnTo>
                  <a:lnTo>
                    <a:pt x="140" y="1110"/>
                  </a:lnTo>
                  <a:lnTo>
                    <a:pt x="142" y="1114"/>
                  </a:lnTo>
                  <a:lnTo>
                    <a:pt x="143" y="1115"/>
                  </a:lnTo>
                  <a:lnTo>
                    <a:pt x="146" y="1118"/>
                  </a:lnTo>
                  <a:lnTo>
                    <a:pt x="147" y="1118"/>
                  </a:lnTo>
                  <a:lnTo>
                    <a:pt x="150" y="1119"/>
                  </a:lnTo>
                  <a:lnTo>
                    <a:pt x="152" y="1118"/>
                  </a:lnTo>
                  <a:lnTo>
                    <a:pt x="155" y="1117"/>
                  </a:lnTo>
                  <a:lnTo>
                    <a:pt x="156" y="1113"/>
                  </a:lnTo>
                  <a:lnTo>
                    <a:pt x="160" y="1109"/>
                  </a:lnTo>
                  <a:lnTo>
                    <a:pt x="167" y="1104"/>
                  </a:lnTo>
                  <a:lnTo>
                    <a:pt x="178" y="1098"/>
                  </a:lnTo>
                  <a:lnTo>
                    <a:pt x="182" y="1094"/>
                  </a:lnTo>
                  <a:lnTo>
                    <a:pt x="187" y="1094"/>
                  </a:lnTo>
                  <a:lnTo>
                    <a:pt x="195" y="1097"/>
                  </a:lnTo>
                  <a:lnTo>
                    <a:pt x="197" y="1101"/>
                  </a:lnTo>
                  <a:lnTo>
                    <a:pt x="196" y="1107"/>
                  </a:lnTo>
                  <a:lnTo>
                    <a:pt x="195" y="1110"/>
                  </a:lnTo>
                  <a:lnTo>
                    <a:pt x="196" y="1119"/>
                  </a:lnTo>
                  <a:lnTo>
                    <a:pt x="197" y="1133"/>
                  </a:lnTo>
                  <a:lnTo>
                    <a:pt x="200" y="1154"/>
                  </a:lnTo>
                  <a:lnTo>
                    <a:pt x="199" y="1167"/>
                  </a:lnTo>
                  <a:lnTo>
                    <a:pt x="195" y="1183"/>
                  </a:lnTo>
                  <a:lnTo>
                    <a:pt x="185" y="1199"/>
                  </a:lnTo>
                  <a:lnTo>
                    <a:pt x="172" y="1215"/>
                  </a:lnTo>
                  <a:lnTo>
                    <a:pt x="164" y="1220"/>
                  </a:lnTo>
                  <a:lnTo>
                    <a:pt x="158" y="1225"/>
                  </a:lnTo>
                  <a:lnTo>
                    <a:pt x="144" y="1233"/>
                  </a:lnTo>
                  <a:lnTo>
                    <a:pt x="131" y="1237"/>
                  </a:lnTo>
                  <a:lnTo>
                    <a:pt x="118" y="1238"/>
                  </a:lnTo>
                  <a:lnTo>
                    <a:pt x="109" y="1237"/>
                  </a:lnTo>
                  <a:lnTo>
                    <a:pt x="102" y="1238"/>
                  </a:lnTo>
                  <a:lnTo>
                    <a:pt x="96" y="1245"/>
                  </a:lnTo>
                  <a:lnTo>
                    <a:pt x="94" y="1250"/>
                  </a:lnTo>
                  <a:lnTo>
                    <a:pt x="98" y="1257"/>
                  </a:lnTo>
                  <a:lnTo>
                    <a:pt x="102" y="1261"/>
                  </a:lnTo>
                  <a:lnTo>
                    <a:pt x="105" y="1266"/>
                  </a:lnTo>
                  <a:lnTo>
                    <a:pt x="103" y="1272"/>
                  </a:lnTo>
                  <a:lnTo>
                    <a:pt x="102" y="1277"/>
                  </a:lnTo>
                  <a:lnTo>
                    <a:pt x="101" y="1283"/>
                  </a:lnTo>
                  <a:lnTo>
                    <a:pt x="102" y="1289"/>
                  </a:lnTo>
                  <a:lnTo>
                    <a:pt x="103" y="1290"/>
                  </a:lnTo>
                  <a:lnTo>
                    <a:pt x="107" y="1289"/>
                  </a:lnTo>
                  <a:lnTo>
                    <a:pt x="110" y="1287"/>
                  </a:lnTo>
                  <a:lnTo>
                    <a:pt x="118" y="1290"/>
                  </a:lnTo>
                  <a:lnTo>
                    <a:pt x="129" y="1294"/>
                  </a:lnTo>
                  <a:lnTo>
                    <a:pt x="146" y="1301"/>
                  </a:lnTo>
                  <a:lnTo>
                    <a:pt x="147" y="1299"/>
                  </a:lnTo>
                  <a:lnTo>
                    <a:pt x="155" y="1299"/>
                  </a:lnTo>
                  <a:lnTo>
                    <a:pt x="167" y="1297"/>
                  </a:lnTo>
                  <a:lnTo>
                    <a:pt x="175" y="1295"/>
                  </a:lnTo>
                  <a:lnTo>
                    <a:pt x="185" y="1295"/>
                  </a:lnTo>
                  <a:lnTo>
                    <a:pt x="189" y="1293"/>
                  </a:lnTo>
                  <a:lnTo>
                    <a:pt x="193" y="1293"/>
                  </a:lnTo>
                  <a:lnTo>
                    <a:pt x="196" y="1293"/>
                  </a:lnTo>
                  <a:lnTo>
                    <a:pt x="200" y="1295"/>
                  </a:lnTo>
                  <a:lnTo>
                    <a:pt x="200" y="1297"/>
                  </a:lnTo>
                  <a:lnTo>
                    <a:pt x="201" y="1301"/>
                  </a:lnTo>
                  <a:lnTo>
                    <a:pt x="201" y="1305"/>
                  </a:lnTo>
                  <a:lnTo>
                    <a:pt x="201" y="1311"/>
                  </a:lnTo>
                  <a:lnTo>
                    <a:pt x="199" y="1315"/>
                  </a:lnTo>
                  <a:lnTo>
                    <a:pt x="199" y="1319"/>
                  </a:lnTo>
                  <a:lnTo>
                    <a:pt x="203" y="1325"/>
                  </a:lnTo>
                  <a:lnTo>
                    <a:pt x="209" y="1325"/>
                  </a:lnTo>
                  <a:lnTo>
                    <a:pt x="221" y="1321"/>
                  </a:lnTo>
                  <a:lnTo>
                    <a:pt x="228" y="1319"/>
                  </a:lnTo>
                  <a:lnTo>
                    <a:pt x="238" y="1323"/>
                  </a:lnTo>
                  <a:lnTo>
                    <a:pt x="244" y="1326"/>
                  </a:lnTo>
                  <a:lnTo>
                    <a:pt x="252" y="1331"/>
                  </a:lnTo>
                  <a:lnTo>
                    <a:pt x="269" y="1344"/>
                  </a:lnTo>
                  <a:lnTo>
                    <a:pt x="274" y="1347"/>
                  </a:lnTo>
                  <a:lnTo>
                    <a:pt x="281" y="1348"/>
                  </a:lnTo>
                  <a:lnTo>
                    <a:pt x="289" y="1348"/>
                  </a:lnTo>
                  <a:lnTo>
                    <a:pt x="298" y="1347"/>
                  </a:lnTo>
                  <a:lnTo>
                    <a:pt x="318" y="1336"/>
                  </a:lnTo>
                  <a:lnTo>
                    <a:pt x="328" y="1328"/>
                  </a:lnTo>
                  <a:lnTo>
                    <a:pt x="340" y="1319"/>
                  </a:lnTo>
                  <a:lnTo>
                    <a:pt x="363" y="1313"/>
                  </a:lnTo>
                  <a:lnTo>
                    <a:pt x="356" y="1319"/>
                  </a:lnTo>
                  <a:lnTo>
                    <a:pt x="352" y="1323"/>
                  </a:lnTo>
                  <a:lnTo>
                    <a:pt x="350" y="1330"/>
                  </a:lnTo>
                  <a:lnTo>
                    <a:pt x="342" y="1342"/>
                  </a:lnTo>
                  <a:lnTo>
                    <a:pt x="336" y="1352"/>
                  </a:lnTo>
                  <a:lnTo>
                    <a:pt x="330" y="1360"/>
                  </a:lnTo>
                  <a:lnTo>
                    <a:pt x="324" y="1367"/>
                  </a:lnTo>
                  <a:lnTo>
                    <a:pt x="316" y="1371"/>
                  </a:lnTo>
                  <a:lnTo>
                    <a:pt x="311" y="1373"/>
                  </a:lnTo>
                  <a:lnTo>
                    <a:pt x="305" y="1373"/>
                  </a:lnTo>
                  <a:lnTo>
                    <a:pt x="299" y="1372"/>
                  </a:lnTo>
                  <a:lnTo>
                    <a:pt x="274" y="1375"/>
                  </a:lnTo>
                  <a:lnTo>
                    <a:pt x="256" y="1377"/>
                  </a:lnTo>
                  <a:lnTo>
                    <a:pt x="241" y="1377"/>
                  </a:lnTo>
                  <a:lnTo>
                    <a:pt x="236" y="1376"/>
                  </a:lnTo>
                  <a:lnTo>
                    <a:pt x="233" y="1376"/>
                  </a:lnTo>
                  <a:lnTo>
                    <a:pt x="225" y="1375"/>
                  </a:lnTo>
                  <a:lnTo>
                    <a:pt x="220" y="1377"/>
                  </a:lnTo>
                  <a:lnTo>
                    <a:pt x="213" y="1381"/>
                  </a:lnTo>
                  <a:lnTo>
                    <a:pt x="208" y="1391"/>
                  </a:lnTo>
                  <a:lnTo>
                    <a:pt x="199" y="1400"/>
                  </a:lnTo>
                  <a:lnTo>
                    <a:pt x="192" y="1407"/>
                  </a:lnTo>
                  <a:lnTo>
                    <a:pt x="185" y="1408"/>
                  </a:lnTo>
                  <a:lnTo>
                    <a:pt x="180" y="1408"/>
                  </a:lnTo>
                  <a:lnTo>
                    <a:pt x="172" y="1407"/>
                  </a:lnTo>
                  <a:lnTo>
                    <a:pt x="167" y="1416"/>
                  </a:lnTo>
                  <a:lnTo>
                    <a:pt x="166" y="1421"/>
                  </a:lnTo>
                  <a:lnTo>
                    <a:pt x="166" y="1426"/>
                  </a:lnTo>
                  <a:lnTo>
                    <a:pt x="163" y="1436"/>
                  </a:lnTo>
                  <a:lnTo>
                    <a:pt x="158" y="1442"/>
                  </a:lnTo>
                  <a:lnTo>
                    <a:pt x="155" y="1442"/>
                  </a:lnTo>
                  <a:lnTo>
                    <a:pt x="154" y="1442"/>
                  </a:lnTo>
                  <a:lnTo>
                    <a:pt x="154" y="1444"/>
                  </a:lnTo>
                  <a:lnTo>
                    <a:pt x="151" y="1446"/>
                  </a:lnTo>
                  <a:lnTo>
                    <a:pt x="146" y="1449"/>
                  </a:lnTo>
                  <a:lnTo>
                    <a:pt x="139" y="1458"/>
                  </a:lnTo>
                  <a:lnTo>
                    <a:pt x="130" y="1470"/>
                  </a:lnTo>
                  <a:lnTo>
                    <a:pt x="125" y="1478"/>
                  </a:lnTo>
                  <a:lnTo>
                    <a:pt x="121" y="1489"/>
                  </a:lnTo>
                  <a:lnTo>
                    <a:pt x="107" y="1504"/>
                  </a:lnTo>
                  <a:lnTo>
                    <a:pt x="98" y="1518"/>
                  </a:lnTo>
                  <a:lnTo>
                    <a:pt x="90" y="1526"/>
                  </a:lnTo>
                  <a:lnTo>
                    <a:pt x="85" y="1528"/>
                  </a:lnTo>
                  <a:lnTo>
                    <a:pt x="74" y="1536"/>
                  </a:lnTo>
                  <a:lnTo>
                    <a:pt x="66" y="1543"/>
                  </a:lnTo>
                  <a:lnTo>
                    <a:pt x="60" y="1547"/>
                  </a:lnTo>
                  <a:lnTo>
                    <a:pt x="55" y="1549"/>
                  </a:lnTo>
                  <a:lnTo>
                    <a:pt x="44" y="1552"/>
                  </a:lnTo>
                  <a:lnTo>
                    <a:pt x="37" y="1555"/>
                  </a:lnTo>
                  <a:lnTo>
                    <a:pt x="33" y="1557"/>
                  </a:lnTo>
                  <a:lnTo>
                    <a:pt x="35" y="1561"/>
                  </a:lnTo>
                  <a:lnTo>
                    <a:pt x="40" y="1568"/>
                  </a:lnTo>
                  <a:lnTo>
                    <a:pt x="48" y="1572"/>
                  </a:lnTo>
                  <a:lnTo>
                    <a:pt x="57" y="1572"/>
                  </a:lnTo>
                  <a:lnTo>
                    <a:pt x="69" y="1571"/>
                  </a:lnTo>
                  <a:lnTo>
                    <a:pt x="74" y="1568"/>
                  </a:lnTo>
                  <a:lnTo>
                    <a:pt x="80" y="1573"/>
                  </a:lnTo>
                  <a:lnTo>
                    <a:pt x="82" y="1583"/>
                  </a:lnTo>
                  <a:lnTo>
                    <a:pt x="85" y="1598"/>
                  </a:lnTo>
                  <a:lnTo>
                    <a:pt x="89" y="1600"/>
                  </a:lnTo>
                  <a:lnTo>
                    <a:pt x="94" y="1601"/>
                  </a:lnTo>
                  <a:lnTo>
                    <a:pt x="101" y="1597"/>
                  </a:lnTo>
                  <a:lnTo>
                    <a:pt x="109" y="1592"/>
                  </a:lnTo>
                  <a:lnTo>
                    <a:pt x="110" y="1589"/>
                  </a:lnTo>
                  <a:lnTo>
                    <a:pt x="115" y="1585"/>
                  </a:lnTo>
                  <a:lnTo>
                    <a:pt x="122" y="1576"/>
                  </a:lnTo>
                  <a:lnTo>
                    <a:pt x="131" y="1564"/>
                  </a:lnTo>
                  <a:lnTo>
                    <a:pt x="138" y="1555"/>
                  </a:lnTo>
                  <a:lnTo>
                    <a:pt x="142" y="1549"/>
                  </a:lnTo>
                  <a:lnTo>
                    <a:pt x="148" y="1545"/>
                  </a:lnTo>
                  <a:lnTo>
                    <a:pt x="163" y="1534"/>
                  </a:lnTo>
                  <a:lnTo>
                    <a:pt x="171" y="1527"/>
                  </a:lnTo>
                  <a:lnTo>
                    <a:pt x="182" y="1522"/>
                  </a:lnTo>
                  <a:lnTo>
                    <a:pt x="212" y="1511"/>
                  </a:lnTo>
                  <a:lnTo>
                    <a:pt x="220" y="1511"/>
                  </a:lnTo>
                  <a:lnTo>
                    <a:pt x="228" y="1514"/>
                  </a:lnTo>
                  <a:lnTo>
                    <a:pt x="233" y="1516"/>
                  </a:lnTo>
                  <a:lnTo>
                    <a:pt x="237" y="1522"/>
                  </a:lnTo>
                  <a:lnTo>
                    <a:pt x="241" y="1527"/>
                  </a:lnTo>
                  <a:lnTo>
                    <a:pt x="248" y="1532"/>
                  </a:lnTo>
                  <a:lnTo>
                    <a:pt x="254" y="1536"/>
                  </a:lnTo>
                  <a:lnTo>
                    <a:pt x="265" y="1539"/>
                  </a:lnTo>
                  <a:lnTo>
                    <a:pt x="270" y="1538"/>
                  </a:lnTo>
                  <a:lnTo>
                    <a:pt x="275" y="1534"/>
                  </a:lnTo>
                  <a:lnTo>
                    <a:pt x="281" y="1527"/>
                  </a:lnTo>
                  <a:lnTo>
                    <a:pt x="283" y="1522"/>
                  </a:lnTo>
                  <a:lnTo>
                    <a:pt x="285" y="1519"/>
                  </a:lnTo>
                  <a:lnTo>
                    <a:pt x="287" y="1518"/>
                  </a:lnTo>
                  <a:lnTo>
                    <a:pt x="290" y="1514"/>
                  </a:lnTo>
                  <a:lnTo>
                    <a:pt x="294" y="1511"/>
                  </a:lnTo>
                  <a:lnTo>
                    <a:pt x="299" y="1506"/>
                  </a:lnTo>
                  <a:lnTo>
                    <a:pt x="302" y="1498"/>
                  </a:lnTo>
                  <a:lnTo>
                    <a:pt x="302" y="1494"/>
                  </a:lnTo>
                  <a:lnTo>
                    <a:pt x="303" y="1491"/>
                  </a:lnTo>
                  <a:lnTo>
                    <a:pt x="305" y="1483"/>
                  </a:lnTo>
                  <a:lnTo>
                    <a:pt x="308" y="1477"/>
                  </a:lnTo>
                  <a:lnTo>
                    <a:pt x="315" y="1469"/>
                  </a:lnTo>
                  <a:lnTo>
                    <a:pt x="326" y="1463"/>
                  </a:lnTo>
                  <a:lnTo>
                    <a:pt x="334" y="1459"/>
                  </a:lnTo>
                  <a:lnTo>
                    <a:pt x="344" y="1458"/>
                  </a:lnTo>
                  <a:lnTo>
                    <a:pt x="356" y="1459"/>
                  </a:lnTo>
                  <a:lnTo>
                    <a:pt x="371" y="1465"/>
                  </a:lnTo>
                  <a:lnTo>
                    <a:pt x="376" y="1469"/>
                  </a:lnTo>
                  <a:lnTo>
                    <a:pt x="383" y="1475"/>
                  </a:lnTo>
                  <a:lnTo>
                    <a:pt x="391" y="1485"/>
                  </a:lnTo>
                  <a:lnTo>
                    <a:pt x="398" y="1499"/>
                  </a:lnTo>
                  <a:lnTo>
                    <a:pt x="402" y="1502"/>
                  </a:lnTo>
                  <a:lnTo>
                    <a:pt x="404" y="1502"/>
                  </a:lnTo>
                  <a:lnTo>
                    <a:pt x="406" y="1503"/>
                  </a:lnTo>
                  <a:lnTo>
                    <a:pt x="409" y="1503"/>
                  </a:lnTo>
                  <a:lnTo>
                    <a:pt x="409" y="1502"/>
                  </a:lnTo>
                  <a:lnTo>
                    <a:pt x="410" y="1502"/>
                  </a:lnTo>
                  <a:lnTo>
                    <a:pt x="413" y="1502"/>
                  </a:lnTo>
                  <a:lnTo>
                    <a:pt x="416" y="1494"/>
                  </a:lnTo>
                  <a:lnTo>
                    <a:pt x="417" y="1491"/>
                  </a:lnTo>
                  <a:lnTo>
                    <a:pt x="420" y="1491"/>
                  </a:lnTo>
                  <a:lnTo>
                    <a:pt x="425" y="1486"/>
                  </a:lnTo>
                  <a:lnTo>
                    <a:pt x="429" y="1482"/>
                  </a:lnTo>
                  <a:lnTo>
                    <a:pt x="434" y="1477"/>
                  </a:lnTo>
                  <a:lnTo>
                    <a:pt x="442" y="1465"/>
                  </a:lnTo>
                  <a:lnTo>
                    <a:pt x="447" y="1461"/>
                  </a:lnTo>
                  <a:lnTo>
                    <a:pt x="453" y="1462"/>
                  </a:lnTo>
                  <a:lnTo>
                    <a:pt x="465" y="1463"/>
                  </a:lnTo>
                  <a:lnTo>
                    <a:pt x="483" y="1469"/>
                  </a:lnTo>
                  <a:lnTo>
                    <a:pt x="483" y="1467"/>
                  </a:lnTo>
                  <a:lnTo>
                    <a:pt x="484" y="1467"/>
                  </a:lnTo>
                  <a:lnTo>
                    <a:pt x="487" y="1467"/>
                  </a:lnTo>
                  <a:lnTo>
                    <a:pt x="491" y="1467"/>
                  </a:lnTo>
                  <a:lnTo>
                    <a:pt x="494" y="1465"/>
                  </a:lnTo>
                  <a:lnTo>
                    <a:pt x="492" y="1462"/>
                  </a:lnTo>
                  <a:lnTo>
                    <a:pt x="490" y="1461"/>
                  </a:lnTo>
                  <a:lnTo>
                    <a:pt x="486" y="1458"/>
                  </a:lnTo>
                  <a:lnTo>
                    <a:pt x="480" y="1457"/>
                  </a:lnTo>
                  <a:lnTo>
                    <a:pt x="469" y="1444"/>
                  </a:lnTo>
                  <a:lnTo>
                    <a:pt x="480" y="1452"/>
                  </a:lnTo>
                  <a:lnTo>
                    <a:pt x="492" y="1454"/>
                  </a:lnTo>
                  <a:lnTo>
                    <a:pt x="502" y="1457"/>
                  </a:lnTo>
                  <a:lnTo>
                    <a:pt x="504" y="1457"/>
                  </a:lnTo>
                  <a:lnTo>
                    <a:pt x="506" y="1457"/>
                  </a:lnTo>
                  <a:lnTo>
                    <a:pt x="508" y="1458"/>
                  </a:lnTo>
                  <a:lnTo>
                    <a:pt x="512" y="1461"/>
                  </a:lnTo>
                  <a:lnTo>
                    <a:pt x="515" y="1462"/>
                  </a:lnTo>
                  <a:lnTo>
                    <a:pt x="519" y="1465"/>
                  </a:lnTo>
                  <a:lnTo>
                    <a:pt x="524" y="1466"/>
                  </a:lnTo>
                  <a:lnTo>
                    <a:pt x="527" y="1465"/>
                  </a:lnTo>
                  <a:lnTo>
                    <a:pt x="529" y="1463"/>
                  </a:lnTo>
                  <a:lnTo>
                    <a:pt x="525" y="1458"/>
                  </a:lnTo>
                  <a:lnTo>
                    <a:pt x="527" y="1452"/>
                  </a:lnTo>
                  <a:lnTo>
                    <a:pt x="531" y="1446"/>
                  </a:lnTo>
                  <a:lnTo>
                    <a:pt x="535" y="1444"/>
                  </a:lnTo>
                  <a:lnTo>
                    <a:pt x="544" y="1442"/>
                  </a:lnTo>
                  <a:lnTo>
                    <a:pt x="540" y="1448"/>
                  </a:lnTo>
                  <a:lnTo>
                    <a:pt x="543" y="1453"/>
                  </a:lnTo>
                  <a:lnTo>
                    <a:pt x="549" y="1457"/>
                  </a:lnTo>
                  <a:lnTo>
                    <a:pt x="562" y="1462"/>
                  </a:lnTo>
                  <a:lnTo>
                    <a:pt x="568" y="1467"/>
                  </a:lnTo>
                  <a:lnTo>
                    <a:pt x="576" y="1470"/>
                  </a:lnTo>
                  <a:lnTo>
                    <a:pt x="584" y="1467"/>
                  </a:lnTo>
                  <a:lnTo>
                    <a:pt x="592" y="1462"/>
                  </a:lnTo>
                  <a:lnTo>
                    <a:pt x="596" y="1457"/>
                  </a:lnTo>
                  <a:lnTo>
                    <a:pt x="603" y="1454"/>
                  </a:lnTo>
                  <a:lnTo>
                    <a:pt x="613" y="1452"/>
                  </a:lnTo>
                  <a:lnTo>
                    <a:pt x="627" y="1450"/>
                  </a:lnTo>
                  <a:lnTo>
                    <a:pt x="630" y="1450"/>
                  </a:lnTo>
                  <a:lnTo>
                    <a:pt x="638" y="1454"/>
                  </a:lnTo>
                  <a:lnTo>
                    <a:pt x="648" y="1458"/>
                  </a:lnTo>
                  <a:lnTo>
                    <a:pt x="663" y="1466"/>
                  </a:lnTo>
                  <a:lnTo>
                    <a:pt x="667" y="1466"/>
                  </a:lnTo>
                  <a:lnTo>
                    <a:pt x="674" y="1465"/>
                  </a:lnTo>
                  <a:lnTo>
                    <a:pt x="680" y="1459"/>
                  </a:lnTo>
                  <a:lnTo>
                    <a:pt x="689" y="1453"/>
                  </a:lnTo>
                  <a:lnTo>
                    <a:pt x="691" y="1449"/>
                  </a:lnTo>
                  <a:lnTo>
                    <a:pt x="696" y="1446"/>
                  </a:lnTo>
                  <a:lnTo>
                    <a:pt x="703" y="1442"/>
                  </a:lnTo>
                  <a:lnTo>
                    <a:pt x="712" y="1440"/>
                  </a:lnTo>
                  <a:lnTo>
                    <a:pt x="720" y="1436"/>
                  </a:lnTo>
                  <a:lnTo>
                    <a:pt x="727" y="1433"/>
                  </a:lnTo>
                  <a:lnTo>
                    <a:pt x="730" y="1432"/>
                  </a:lnTo>
                  <a:lnTo>
                    <a:pt x="734" y="1433"/>
                  </a:lnTo>
                  <a:lnTo>
                    <a:pt x="740" y="1434"/>
                  </a:lnTo>
                  <a:lnTo>
                    <a:pt x="745" y="1433"/>
                  </a:lnTo>
                  <a:lnTo>
                    <a:pt x="748" y="1428"/>
                  </a:lnTo>
                  <a:lnTo>
                    <a:pt x="750" y="1421"/>
                  </a:lnTo>
                  <a:lnTo>
                    <a:pt x="752" y="1413"/>
                  </a:lnTo>
                  <a:lnTo>
                    <a:pt x="756" y="1407"/>
                  </a:lnTo>
                  <a:lnTo>
                    <a:pt x="762" y="1401"/>
                  </a:lnTo>
                  <a:lnTo>
                    <a:pt x="771" y="1399"/>
                  </a:lnTo>
                  <a:lnTo>
                    <a:pt x="777" y="1395"/>
                  </a:lnTo>
                  <a:lnTo>
                    <a:pt x="781" y="1392"/>
                  </a:lnTo>
                  <a:lnTo>
                    <a:pt x="783" y="1387"/>
                  </a:lnTo>
                  <a:lnTo>
                    <a:pt x="783" y="1384"/>
                  </a:lnTo>
                  <a:lnTo>
                    <a:pt x="783" y="1383"/>
                  </a:lnTo>
                  <a:lnTo>
                    <a:pt x="785" y="1383"/>
                  </a:lnTo>
                  <a:lnTo>
                    <a:pt x="785" y="1373"/>
                  </a:lnTo>
                  <a:lnTo>
                    <a:pt x="789" y="1367"/>
                  </a:lnTo>
                  <a:lnTo>
                    <a:pt x="793" y="1363"/>
                  </a:lnTo>
                  <a:lnTo>
                    <a:pt x="801" y="1364"/>
                  </a:lnTo>
                  <a:lnTo>
                    <a:pt x="803" y="1363"/>
                  </a:lnTo>
                  <a:lnTo>
                    <a:pt x="805" y="1360"/>
                  </a:lnTo>
                  <a:lnTo>
                    <a:pt x="803" y="1358"/>
                  </a:lnTo>
                  <a:lnTo>
                    <a:pt x="803" y="1356"/>
                  </a:lnTo>
                  <a:lnTo>
                    <a:pt x="803" y="1354"/>
                  </a:lnTo>
                  <a:lnTo>
                    <a:pt x="801" y="1347"/>
                  </a:lnTo>
                  <a:lnTo>
                    <a:pt x="786" y="1346"/>
                  </a:lnTo>
                  <a:lnTo>
                    <a:pt x="779" y="1347"/>
                  </a:lnTo>
                  <a:lnTo>
                    <a:pt x="775" y="1351"/>
                  </a:lnTo>
                  <a:lnTo>
                    <a:pt x="768" y="1352"/>
                  </a:lnTo>
                  <a:lnTo>
                    <a:pt x="762" y="1352"/>
                  </a:lnTo>
                  <a:lnTo>
                    <a:pt x="757" y="1351"/>
                  </a:lnTo>
                  <a:lnTo>
                    <a:pt x="754" y="1350"/>
                  </a:lnTo>
                  <a:lnTo>
                    <a:pt x="749" y="1346"/>
                  </a:lnTo>
                  <a:lnTo>
                    <a:pt x="744" y="1344"/>
                  </a:lnTo>
                  <a:lnTo>
                    <a:pt x="737" y="1344"/>
                  </a:lnTo>
                  <a:lnTo>
                    <a:pt x="732" y="1348"/>
                  </a:lnTo>
                  <a:lnTo>
                    <a:pt x="727" y="1350"/>
                  </a:lnTo>
                  <a:lnTo>
                    <a:pt x="720" y="1350"/>
                  </a:lnTo>
                  <a:lnTo>
                    <a:pt x="711" y="1347"/>
                  </a:lnTo>
                  <a:lnTo>
                    <a:pt x="700" y="1343"/>
                  </a:lnTo>
                  <a:lnTo>
                    <a:pt x="660" y="1342"/>
                  </a:lnTo>
                  <a:lnTo>
                    <a:pt x="663" y="1340"/>
                  </a:lnTo>
                  <a:lnTo>
                    <a:pt x="670" y="1335"/>
                  </a:lnTo>
                  <a:lnTo>
                    <a:pt x="678" y="1334"/>
                  </a:lnTo>
                  <a:lnTo>
                    <a:pt x="693" y="1335"/>
                  </a:lnTo>
                  <a:lnTo>
                    <a:pt x="699" y="1334"/>
                  </a:lnTo>
                  <a:lnTo>
                    <a:pt x="708" y="1331"/>
                  </a:lnTo>
                  <a:lnTo>
                    <a:pt x="717" y="1327"/>
                  </a:lnTo>
                  <a:lnTo>
                    <a:pt x="730" y="1322"/>
                  </a:lnTo>
                  <a:lnTo>
                    <a:pt x="733" y="1318"/>
                  </a:lnTo>
                  <a:lnTo>
                    <a:pt x="736" y="1314"/>
                  </a:lnTo>
                  <a:lnTo>
                    <a:pt x="737" y="1309"/>
                  </a:lnTo>
                  <a:lnTo>
                    <a:pt x="738" y="1303"/>
                  </a:lnTo>
                  <a:lnTo>
                    <a:pt x="720" y="1306"/>
                  </a:lnTo>
                  <a:lnTo>
                    <a:pt x="727" y="1303"/>
                  </a:lnTo>
                  <a:lnTo>
                    <a:pt x="732" y="1301"/>
                  </a:lnTo>
                  <a:lnTo>
                    <a:pt x="733" y="1298"/>
                  </a:lnTo>
                  <a:lnTo>
                    <a:pt x="736" y="1297"/>
                  </a:lnTo>
                  <a:lnTo>
                    <a:pt x="737" y="1294"/>
                  </a:lnTo>
                  <a:lnTo>
                    <a:pt x="740" y="1293"/>
                  </a:lnTo>
                  <a:lnTo>
                    <a:pt x="742" y="1287"/>
                  </a:lnTo>
                  <a:lnTo>
                    <a:pt x="749" y="1282"/>
                  </a:lnTo>
                  <a:lnTo>
                    <a:pt x="758" y="1277"/>
                  </a:lnTo>
                  <a:lnTo>
                    <a:pt x="773" y="1272"/>
                  </a:lnTo>
                  <a:close/>
                </a:path>
              </a:pathLst>
            </a:custGeom>
            <a:solidFill>
              <a:srgbClr val="3399FF"/>
            </a:solidFill>
            <a:ln w="6350">
              <a:solidFill>
                <a:srgbClr val="003366"/>
              </a:solidFill>
              <a:round/>
              <a:headEnd/>
              <a:tailEnd/>
            </a:ln>
          </p:spPr>
          <p:txBody>
            <a:bodyPr/>
            <a:lstStyle/>
            <a:p>
              <a:endParaRPr lang="el-GR"/>
            </a:p>
          </p:txBody>
        </p:sp>
        <p:sp>
          <p:nvSpPr>
            <p:cNvPr id="25783" name="Freeform 463"/>
            <p:cNvSpPr>
              <a:spLocks/>
            </p:cNvSpPr>
            <p:nvPr/>
          </p:nvSpPr>
          <p:spPr bwMode="auto">
            <a:xfrm>
              <a:off x="322" y="2365"/>
              <a:ext cx="258" cy="96"/>
            </a:xfrm>
            <a:custGeom>
              <a:avLst/>
              <a:gdLst>
                <a:gd name="T0" fmla="*/ 0 w 772"/>
                <a:gd name="T1" fmla="*/ 0 h 288"/>
                <a:gd name="T2" fmla="*/ 0 w 772"/>
                <a:gd name="T3" fmla="*/ 0 h 288"/>
                <a:gd name="T4" fmla="*/ 0 w 772"/>
                <a:gd name="T5" fmla="*/ 0 h 288"/>
                <a:gd name="T6" fmla="*/ 0 w 772"/>
                <a:gd name="T7" fmla="*/ 0 h 288"/>
                <a:gd name="T8" fmla="*/ 0 w 772"/>
                <a:gd name="T9" fmla="*/ 0 h 288"/>
                <a:gd name="T10" fmla="*/ 0 w 772"/>
                <a:gd name="T11" fmla="*/ 0 h 288"/>
                <a:gd name="T12" fmla="*/ 0 w 772"/>
                <a:gd name="T13" fmla="*/ 0 h 288"/>
                <a:gd name="T14" fmla="*/ 0 w 772"/>
                <a:gd name="T15" fmla="*/ 0 h 288"/>
                <a:gd name="T16" fmla="*/ 0 w 772"/>
                <a:gd name="T17" fmla="*/ 0 h 288"/>
                <a:gd name="T18" fmla="*/ 0 w 772"/>
                <a:gd name="T19" fmla="*/ 0 h 288"/>
                <a:gd name="T20" fmla="*/ 0 w 772"/>
                <a:gd name="T21" fmla="*/ 0 h 288"/>
                <a:gd name="T22" fmla="*/ 0 w 772"/>
                <a:gd name="T23" fmla="*/ 0 h 288"/>
                <a:gd name="T24" fmla="*/ 0 w 772"/>
                <a:gd name="T25" fmla="*/ 0 h 288"/>
                <a:gd name="T26" fmla="*/ 0 w 772"/>
                <a:gd name="T27" fmla="*/ 0 h 288"/>
                <a:gd name="T28" fmla="*/ 0 w 772"/>
                <a:gd name="T29" fmla="*/ 0 h 288"/>
                <a:gd name="T30" fmla="*/ 0 w 772"/>
                <a:gd name="T31" fmla="*/ 0 h 288"/>
                <a:gd name="T32" fmla="*/ 0 w 772"/>
                <a:gd name="T33" fmla="*/ 0 h 288"/>
                <a:gd name="T34" fmla="*/ 0 w 772"/>
                <a:gd name="T35" fmla="*/ 0 h 288"/>
                <a:gd name="T36" fmla="*/ 0 w 772"/>
                <a:gd name="T37" fmla="*/ 0 h 288"/>
                <a:gd name="T38" fmla="*/ 0 w 772"/>
                <a:gd name="T39" fmla="*/ 0 h 288"/>
                <a:gd name="T40" fmla="*/ 0 w 772"/>
                <a:gd name="T41" fmla="*/ 0 h 288"/>
                <a:gd name="T42" fmla="*/ 0 w 772"/>
                <a:gd name="T43" fmla="*/ 0 h 288"/>
                <a:gd name="T44" fmla="*/ 0 w 772"/>
                <a:gd name="T45" fmla="*/ 0 h 288"/>
                <a:gd name="T46" fmla="*/ 0 w 772"/>
                <a:gd name="T47" fmla="*/ 0 h 288"/>
                <a:gd name="T48" fmla="*/ 0 w 772"/>
                <a:gd name="T49" fmla="*/ 0 h 288"/>
                <a:gd name="T50" fmla="*/ 0 w 772"/>
                <a:gd name="T51" fmla="*/ 0 h 288"/>
                <a:gd name="T52" fmla="*/ 0 w 772"/>
                <a:gd name="T53" fmla="*/ 0 h 288"/>
                <a:gd name="T54" fmla="*/ 0 w 772"/>
                <a:gd name="T55" fmla="*/ 0 h 288"/>
                <a:gd name="T56" fmla="*/ 0 w 772"/>
                <a:gd name="T57" fmla="*/ 0 h 288"/>
                <a:gd name="T58" fmla="*/ 0 w 772"/>
                <a:gd name="T59" fmla="*/ 0 h 288"/>
                <a:gd name="T60" fmla="*/ 0 w 772"/>
                <a:gd name="T61" fmla="*/ 0 h 288"/>
                <a:gd name="T62" fmla="*/ 0 w 772"/>
                <a:gd name="T63" fmla="*/ 0 h 288"/>
                <a:gd name="T64" fmla="*/ 0 w 772"/>
                <a:gd name="T65" fmla="*/ 0 h 288"/>
                <a:gd name="T66" fmla="*/ 0 w 772"/>
                <a:gd name="T67" fmla="*/ 0 h 288"/>
                <a:gd name="T68" fmla="*/ 0 w 772"/>
                <a:gd name="T69" fmla="*/ 0 h 288"/>
                <a:gd name="T70" fmla="*/ 0 w 772"/>
                <a:gd name="T71" fmla="*/ 0 h 288"/>
                <a:gd name="T72" fmla="*/ 0 w 772"/>
                <a:gd name="T73" fmla="*/ 0 h 288"/>
                <a:gd name="T74" fmla="*/ 0 w 772"/>
                <a:gd name="T75" fmla="*/ 0 h 288"/>
                <a:gd name="T76" fmla="*/ 0 w 772"/>
                <a:gd name="T77" fmla="*/ 0 h 288"/>
                <a:gd name="T78" fmla="*/ 0 w 772"/>
                <a:gd name="T79" fmla="*/ 0 h 288"/>
                <a:gd name="T80" fmla="*/ 0 w 772"/>
                <a:gd name="T81" fmla="*/ 0 h 288"/>
                <a:gd name="T82" fmla="*/ 0 w 772"/>
                <a:gd name="T83" fmla="*/ 0 h 288"/>
                <a:gd name="T84" fmla="*/ 0 w 772"/>
                <a:gd name="T85" fmla="*/ 0 h 288"/>
                <a:gd name="T86" fmla="*/ 0 w 772"/>
                <a:gd name="T87" fmla="*/ 0 h 288"/>
                <a:gd name="T88" fmla="*/ 0 w 772"/>
                <a:gd name="T89" fmla="*/ 0 h 288"/>
                <a:gd name="T90" fmla="*/ 0 w 772"/>
                <a:gd name="T91" fmla="*/ 0 h 288"/>
                <a:gd name="T92" fmla="*/ 0 w 772"/>
                <a:gd name="T93" fmla="*/ 0 h 288"/>
                <a:gd name="T94" fmla="*/ 0 w 772"/>
                <a:gd name="T95" fmla="*/ 0 h 288"/>
                <a:gd name="T96" fmla="*/ 0 w 772"/>
                <a:gd name="T97" fmla="*/ 0 h 288"/>
                <a:gd name="T98" fmla="*/ 0 w 772"/>
                <a:gd name="T99" fmla="*/ 0 h 288"/>
                <a:gd name="T100" fmla="*/ 0 w 772"/>
                <a:gd name="T101" fmla="*/ 0 h 288"/>
                <a:gd name="T102" fmla="*/ 0 w 772"/>
                <a:gd name="T103" fmla="*/ 0 h 288"/>
                <a:gd name="T104" fmla="*/ 0 w 772"/>
                <a:gd name="T105" fmla="*/ 0 h 288"/>
                <a:gd name="T106" fmla="*/ 0 w 772"/>
                <a:gd name="T107" fmla="*/ 0 h 288"/>
                <a:gd name="T108" fmla="*/ 0 w 772"/>
                <a:gd name="T109" fmla="*/ 0 h 2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2"/>
                <a:gd name="T166" fmla="*/ 0 h 288"/>
                <a:gd name="T167" fmla="*/ 772 w 772"/>
                <a:gd name="T168" fmla="*/ 288 h 2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2" h="288">
                  <a:moveTo>
                    <a:pt x="330" y="0"/>
                  </a:moveTo>
                  <a:lnTo>
                    <a:pt x="323" y="6"/>
                  </a:lnTo>
                  <a:lnTo>
                    <a:pt x="319" y="10"/>
                  </a:lnTo>
                  <a:lnTo>
                    <a:pt x="317" y="17"/>
                  </a:lnTo>
                  <a:lnTo>
                    <a:pt x="309" y="29"/>
                  </a:lnTo>
                  <a:lnTo>
                    <a:pt x="303" y="39"/>
                  </a:lnTo>
                  <a:lnTo>
                    <a:pt x="297" y="47"/>
                  </a:lnTo>
                  <a:lnTo>
                    <a:pt x="291" y="54"/>
                  </a:lnTo>
                  <a:lnTo>
                    <a:pt x="283" y="58"/>
                  </a:lnTo>
                  <a:lnTo>
                    <a:pt x="278" y="60"/>
                  </a:lnTo>
                  <a:lnTo>
                    <a:pt x="272" y="60"/>
                  </a:lnTo>
                  <a:lnTo>
                    <a:pt x="266" y="59"/>
                  </a:lnTo>
                  <a:lnTo>
                    <a:pt x="241" y="62"/>
                  </a:lnTo>
                  <a:lnTo>
                    <a:pt x="223" y="64"/>
                  </a:lnTo>
                  <a:lnTo>
                    <a:pt x="208" y="64"/>
                  </a:lnTo>
                  <a:lnTo>
                    <a:pt x="203" y="63"/>
                  </a:lnTo>
                  <a:lnTo>
                    <a:pt x="200" y="63"/>
                  </a:lnTo>
                  <a:lnTo>
                    <a:pt x="192" y="62"/>
                  </a:lnTo>
                  <a:lnTo>
                    <a:pt x="187" y="64"/>
                  </a:lnTo>
                  <a:lnTo>
                    <a:pt x="180" y="68"/>
                  </a:lnTo>
                  <a:lnTo>
                    <a:pt x="175" y="78"/>
                  </a:lnTo>
                  <a:lnTo>
                    <a:pt x="166" y="87"/>
                  </a:lnTo>
                  <a:lnTo>
                    <a:pt x="159" y="94"/>
                  </a:lnTo>
                  <a:lnTo>
                    <a:pt x="152" y="95"/>
                  </a:lnTo>
                  <a:lnTo>
                    <a:pt x="147" y="95"/>
                  </a:lnTo>
                  <a:lnTo>
                    <a:pt x="139" y="94"/>
                  </a:lnTo>
                  <a:lnTo>
                    <a:pt x="134" y="103"/>
                  </a:lnTo>
                  <a:lnTo>
                    <a:pt x="133" y="108"/>
                  </a:lnTo>
                  <a:lnTo>
                    <a:pt x="133" y="113"/>
                  </a:lnTo>
                  <a:lnTo>
                    <a:pt x="130" y="123"/>
                  </a:lnTo>
                  <a:lnTo>
                    <a:pt x="125" y="129"/>
                  </a:lnTo>
                  <a:lnTo>
                    <a:pt x="122" y="129"/>
                  </a:lnTo>
                  <a:lnTo>
                    <a:pt x="121" y="129"/>
                  </a:lnTo>
                  <a:lnTo>
                    <a:pt x="121" y="131"/>
                  </a:lnTo>
                  <a:lnTo>
                    <a:pt x="118" y="133"/>
                  </a:lnTo>
                  <a:lnTo>
                    <a:pt x="113" y="136"/>
                  </a:lnTo>
                  <a:lnTo>
                    <a:pt x="106" y="145"/>
                  </a:lnTo>
                  <a:lnTo>
                    <a:pt x="97" y="157"/>
                  </a:lnTo>
                  <a:lnTo>
                    <a:pt x="92" y="165"/>
                  </a:lnTo>
                  <a:lnTo>
                    <a:pt x="88" y="176"/>
                  </a:lnTo>
                  <a:lnTo>
                    <a:pt x="74" y="191"/>
                  </a:lnTo>
                  <a:lnTo>
                    <a:pt x="65" y="205"/>
                  </a:lnTo>
                  <a:lnTo>
                    <a:pt x="57" y="213"/>
                  </a:lnTo>
                  <a:lnTo>
                    <a:pt x="52" y="215"/>
                  </a:lnTo>
                  <a:lnTo>
                    <a:pt x="41" y="223"/>
                  </a:lnTo>
                  <a:lnTo>
                    <a:pt x="33" y="230"/>
                  </a:lnTo>
                  <a:lnTo>
                    <a:pt x="27" y="234"/>
                  </a:lnTo>
                  <a:lnTo>
                    <a:pt x="22" y="236"/>
                  </a:lnTo>
                  <a:lnTo>
                    <a:pt x="11" y="239"/>
                  </a:lnTo>
                  <a:lnTo>
                    <a:pt x="4" y="242"/>
                  </a:lnTo>
                  <a:lnTo>
                    <a:pt x="0" y="244"/>
                  </a:lnTo>
                  <a:lnTo>
                    <a:pt x="2" y="248"/>
                  </a:lnTo>
                  <a:lnTo>
                    <a:pt x="7" y="255"/>
                  </a:lnTo>
                  <a:lnTo>
                    <a:pt x="15" y="259"/>
                  </a:lnTo>
                  <a:lnTo>
                    <a:pt x="24" y="259"/>
                  </a:lnTo>
                  <a:lnTo>
                    <a:pt x="36" y="258"/>
                  </a:lnTo>
                  <a:lnTo>
                    <a:pt x="41" y="255"/>
                  </a:lnTo>
                  <a:lnTo>
                    <a:pt x="47" y="260"/>
                  </a:lnTo>
                  <a:lnTo>
                    <a:pt x="49" y="270"/>
                  </a:lnTo>
                  <a:lnTo>
                    <a:pt x="52" y="285"/>
                  </a:lnTo>
                  <a:lnTo>
                    <a:pt x="56" y="287"/>
                  </a:lnTo>
                  <a:lnTo>
                    <a:pt x="61" y="288"/>
                  </a:lnTo>
                  <a:lnTo>
                    <a:pt x="68" y="284"/>
                  </a:lnTo>
                  <a:lnTo>
                    <a:pt x="76" y="279"/>
                  </a:lnTo>
                  <a:lnTo>
                    <a:pt x="77" y="276"/>
                  </a:lnTo>
                  <a:lnTo>
                    <a:pt x="82" y="272"/>
                  </a:lnTo>
                  <a:lnTo>
                    <a:pt x="89" y="263"/>
                  </a:lnTo>
                  <a:lnTo>
                    <a:pt x="98" y="251"/>
                  </a:lnTo>
                  <a:lnTo>
                    <a:pt x="105" y="242"/>
                  </a:lnTo>
                  <a:lnTo>
                    <a:pt x="109" y="236"/>
                  </a:lnTo>
                  <a:lnTo>
                    <a:pt x="115" y="232"/>
                  </a:lnTo>
                  <a:lnTo>
                    <a:pt x="130" y="221"/>
                  </a:lnTo>
                  <a:lnTo>
                    <a:pt x="138" y="214"/>
                  </a:lnTo>
                  <a:lnTo>
                    <a:pt x="149" y="209"/>
                  </a:lnTo>
                  <a:lnTo>
                    <a:pt x="179" y="198"/>
                  </a:lnTo>
                  <a:lnTo>
                    <a:pt x="187" y="198"/>
                  </a:lnTo>
                  <a:lnTo>
                    <a:pt x="195" y="201"/>
                  </a:lnTo>
                  <a:lnTo>
                    <a:pt x="200" y="203"/>
                  </a:lnTo>
                  <a:lnTo>
                    <a:pt x="204" y="209"/>
                  </a:lnTo>
                  <a:lnTo>
                    <a:pt x="208" y="214"/>
                  </a:lnTo>
                  <a:lnTo>
                    <a:pt x="215" y="219"/>
                  </a:lnTo>
                  <a:lnTo>
                    <a:pt x="221" y="223"/>
                  </a:lnTo>
                  <a:lnTo>
                    <a:pt x="232" y="226"/>
                  </a:lnTo>
                  <a:lnTo>
                    <a:pt x="237" y="225"/>
                  </a:lnTo>
                  <a:lnTo>
                    <a:pt x="242" y="221"/>
                  </a:lnTo>
                  <a:lnTo>
                    <a:pt x="248" y="214"/>
                  </a:lnTo>
                  <a:lnTo>
                    <a:pt x="250" y="209"/>
                  </a:lnTo>
                  <a:lnTo>
                    <a:pt x="252" y="206"/>
                  </a:lnTo>
                  <a:lnTo>
                    <a:pt x="254" y="205"/>
                  </a:lnTo>
                  <a:lnTo>
                    <a:pt x="257" y="201"/>
                  </a:lnTo>
                  <a:lnTo>
                    <a:pt x="261" y="198"/>
                  </a:lnTo>
                  <a:lnTo>
                    <a:pt x="266" y="193"/>
                  </a:lnTo>
                  <a:lnTo>
                    <a:pt x="269" y="185"/>
                  </a:lnTo>
                  <a:lnTo>
                    <a:pt x="269" y="181"/>
                  </a:lnTo>
                  <a:lnTo>
                    <a:pt x="270" y="178"/>
                  </a:lnTo>
                  <a:lnTo>
                    <a:pt x="272" y="170"/>
                  </a:lnTo>
                  <a:lnTo>
                    <a:pt x="275" y="164"/>
                  </a:lnTo>
                  <a:lnTo>
                    <a:pt x="282" y="156"/>
                  </a:lnTo>
                  <a:lnTo>
                    <a:pt x="293" y="150"/>
                  </a:lnTo>
                  <a:lnTo>
                    <a:pt x="301" y="146"/>
                  </a:lnTo>
                  <a:lnTo>
                    <a:pt x="311" y="145"/>
                  </a:lnTo>
                  <a:lnTo>
                    <a:pt x="323" y="146"/>
                  </a:lnTo>
                  <a:lnTo>
                    <a:pt x="338" y="152"/>
                  </a:lnTo>
                  <a:lnTo>
                    <a:pt x="343" y="156"/>
                  </a:lnTo>
                  <a:lnTo>
                    <a:pt x="350" y="162"/>
                  </a:lnTo>
                  <a:lnTo>
                    <a:pt x="358" y="172"/>
                  </a:lnTo>
                  <a:lnTo>
                    <a:pt x="365" y="186"/>
                  </a:lnTo>
                  <a:lnTo>
                    <a:pt x="369" y="189"/>
                  </a:lnTo>
                  <a:lnTo>
                    <a:pt x="371" y="189"/>
                  </a:lnTo>
                  <a:lnTo>
                    <a:pt x="373" y="190"/>
                  </a:lnTo>
                  <a:lnTo>
                    <a:pt x="376" y="190"/>
                  </a:lnTo>
                  <a:lnTo>
                    <a:pt x="376" y="189"/>
                  </a:lnTo>
                  <a:lnTo>
                    <a:pt x="377" y="189"/>
                  </a:lnTo>
                  <a:lnTo>
                    <a:pt x="380" y="189"/>
                  </a:lnTo>
                  <a:lnTo>
                    <a:pt x="383" y="181"/>
                  </a:lnTo>
                  <a:lnTo>
                    <a:pt x="384" y="178"/>
                  </a:lnTo>
                  <a:lnTo>
                    <a:pt x="387" y="178"/>
                  </a:lnTo>
                  <a:lnTo>
                    <a:pt x="392" y="173"/>
                  </a:lnTo>
                  <a:lnTo>
                    <a:pt x="396" y="169"/>
                  </a:lnTo>
                  <a:lnTo>
                    <a:pt x="401" y="164"/>
                  </a:lnTo>
                  <a:lnTo>
                    <a:pt x="409" y="152"/>
                  </a:lnTo>
                  <a:lnTo>
                    <a:pt x="414" y="148"/>
                  </a:lnTo>
                  <a:lnTo>
                    <a:pt x="420" y="149"/>
                  </a:lnTo>
                  <a:lnTo>
                    <a:pt x="432" y="150"/>
                  </a:lnTo>
                  <a:lnTo>
                    <a:pt x="450" y="156"/>
                  </a:lnTo>
                  <a:lnTo>
                    <a:pt x="450" y="154"/>
                  </a:lnTo>
                  <a:lnTo>
                    <a:pt x="451" y="154"/>
                  </a:lnTo>
                  <a:lnTo>
                    <a:pt x="454" y="154"/>
                  </a:lnTo>
                  <a:lnTo>
                    <a:pt x="458" y="154"/>
                  </a:lnTo>
                  <a:lnTo>
                    <a:pt x="461" y="152"/>
                  </a:lnTo>
                  <a:lnTo>
                    <a:pt x="459" y="149"/>
                  </a:lnTo>
                  <a:lnTo>
                    <a:pt x="457" y="148"/>
                  </a:lnTo>
                  <a:lnTo>
                    <a:pt x="453" y="145"/>
                  </a:lnTo>
                  <a:lnTo>
                    <a:pt x="447" y="144"/>
                  </a:lnTo>
                  <a:lnTo>
                    <a:pt x="436" y="131"/>
                  </a:lnTo>
                  <a:lnTo>
                    <a:pt x="447" y="139"/>
                  </a:lnTo>
                  <a:lnTo>
                    <a:pt x="459" y="141"/>
                  </a:lnTo>
                  <a:lnTo>
                    <a:pt x="469" y="144"/>
                  </a:lnTo>
                  <a:lnTo>
                    <a:pt x="471" y="144"/>
                  </a:lnTo>
                  <a:lnTo>
                    <a:pt x="473" y="144"/>
                  </a:lnTo>
                  <a:lnTo>
                    <a:pt x="475" y="145"/>
                  </a:lnTo>
                  <a:lnTo>
                    <a:pt x="479" y="148"/>
                  </a:lnTo>
                  <a:lnTo>
                    <a:pt x="482" y="149"/>
                  </a:lnTo>
                  <a:lnTo>
                    <a:pt x="486" y="152"/>
                  </a:lnTo>
                  <a:lnTo>
                    <a:pt x="491" y="153"/>
                  </a:lnTo>
                  <a:lnTo>
                    <a:pt x="494" y="152"/>
                  </a:lnTo>
                  <a:lnTo>
                    <a:pt x="496" y="150"/>
                  </a:lnTo>
                  <a:lnTo>
                    <a:pt x="492" y="145"/>
                  </a:lnTo>
                  <a:lnTo>
                    <a:pt x="494" y="139"/>
                  </a:lnTo>
                  <a:lnTo>
                    <a:pt x="498" y="133"/>
                  </a:lnTo>
                  <a:lnTo>
                    <a:pt x="502" y="131"/>
                  </a:lnTo>
                  <a:lnTo>
                    <a:pt x="511" y="129"/>
                  </a:lnTo>
                  <a:lnTo>
                    <a:pt x="507" y="135"/>
                  </a:lnTo>
                  <a:lnTo>
                    <a:pt x="510" y="140"/>
                  </a:lnTo>
                  <a:lnTo>
                    <a:pt x="516" y="144"/>
                  </a:lnTo>
                  <a:lnTo>
                    <a:pt x="529" y="149"/>
                  </a:lnTo>
                  <a:lnTo>
                    <a:pt x="535" y="154"/>
                  </a:lnTo>
                  <a:lnTo>
                    <a:pt x="543" y="157"/>
                  </a:lnTo>
                  <a:lnTo>
                    <a:pt x="551" y="154"/>
                  </a:lnTo>
                  <a:lnTo>
                    <a:pt x="559" y="149"/>
                  </a:lnTo>
                  <a:lnTo>
                    <a:pt x="563" y="144"/>
                  </a:lnTo>
                  <a:lnTo>
                    <a:pt x="570" y="141"/>
                  </a:lnTo>
                  <a:lnTo>
                    <a:pt x="580" y="139"/>
                  </a:lnTo>
                  <a:lnTo>
                    <a:pt x="594" y="137"/>
                  </a:lnTo>
                  <a:lnTo>
                    <a:pt x="597" y="137"/>
                  </a:lnTo>
                  <a:lnTo>
                    <a:pt x="605" y="141"/>
                  </a:lnTo>
                  <a:lnTo>
                    <a:pt x="615" y="145"/>
                  </a:lnTo>
                  <a:lnTo>
                    <a:pt x="630" y="153"/>
                  </a:lnTo>
                  <a:lnTo>
                    <a:pt x="634" y="153"/>
                  </a:lnTo>
                  <a:lnTo>
                    <a:pt x="641" y="152"/>
                  </a:lnTo>
                  <a:lnTo>
                    <a:pt x="647" y="146"/>
                  </a:lnTo>
                  <a:lnTo>
                    <a:pt x="656" y="140"/>
                  </a:lnTo>
                  <a:lnTo>
                    <a:pt x="658" y="136"/>
                  </a:lnTo>
                  <a:lnTo>
                    <a:pt x="663" y="133"/>
                  </a:lnTo>
                  <a:lnTo>
                    <a:pt x="670" y="129"/>
                  </a:lnTo>
                  <a:lnTo>
                    <a:pt x="679" y="127"/>
                  </a:lnTo>
                  <a:lnTo>
                    <a:pt x="687" y="123"/>
                  </a:lnTo>
                  <a:lnTo>
                    <a:pt x="694" y="120"/>
                  </a:lnTo>
                  <a:lnTo>
                    <a:pt x="697" y="119"/>
                  </a:lnTo>
                  <a:lnTo>
                    <a:pt x="701" y="120"/>
                  </a:lnTo>
                  <a:lnTo>
                    <a:pt x="707" y="121"/>
                  </a:lnTo>
                  <a:lnTo>
                    <a:pt x="712" y="120"/>
                  </a:lnTo>
                  <a:lnTo>
                    <a:pt x="715" y="115"/>
                  </a:lnTo>
                  <a:lnTo>
                    <a:pt x="717" y="108"/>
                  </a:lnTo>
                  <a:lnTo>
                    <a:pt x="719" y="100"/>
                  </a:lnTo>
                  <a:lnTo>
                    <a:pt x="723" y="94"/>
                  </a:lnTo>
                  <a:lnTo>
                    <a:pt x="729" y="88"/>
                  </a:lnTo>
                  <a:lnTo>
                    <a:pt x="738" y="86"/>
                  </a:lnTo>
                  <a:lnTo>
                    <a:pt x="744" y="82"/>
                  </a:lnTo>
                  <a:lnTo>
                    <a:pt x="748" y="79"/>
                  </a:lnTo>
                  <a:lnTo>
                    <a:pt x="750" y="74"/>
                  </a:lnTo>
                  <a:lnTo>
                    <a:pt x="750" y="71"/>
                  </a:lnTo>
                  <a:lnTo>
                    <a:pt x="750" y="70"/>
                  </a:lnTo>
                  <a:lnTo>
                    <a:pt x="752" y="70"/>
                  </a:lnTo>
                  <a:lnTo>
                    <a:pt x="752" y="60"/>
                  </a:lnTo>
                  <a:lnTo>
                    <a:pt x="756" y="54"/>
                  </a:lnTo>
                  <a:lnTo>
                    <a:pt x="760" y="50"/>
                  </a:lnTo>
                  <a:lnTo>
                    <a:pt x="768" y="51"/>
                  </a:lnTo>
                  <a:lnTo>
                    <a:pt x="770" y="50"/>
                  </a:lnTo>
                  <a:lnTo>
                    <a:pt x="772" y="47"/>
                  </a:lnTo>
                  <a:lnTo>
                    <a:pt x="770" y="45"/>
                  </a:lnTo>
                  <a:lnTo>
                    <a:pt x="770" y="43"/>
                  </a:lnTo>
                  <a:lnTo>
                    <a:pt x="770" y="41"/>
                  </a:lnTo>
                  <a:lnTo>
                    <a:pt x="768" y="34"/>
                  </a:lnTo>
                  <a:lnTo>
                    <a:pt x="753" y="33"/>
                  </a:lnTo>
                  <a:lnTo>
                    <a:pt x="746" y="34"/>
                  </a:lnTo>
                  <a:lnTo>
                    <a:pt x="742" y="38"/>
                  </a:lnTo>
                  <a:lnTo>
                    <a:pt x="735" y="39"/>
                  </a:lnTo>
                  <a:lnTo>
                    <a:pt x="729" y="39"/>
                  </a:lnTo>
                  <a:lnTo>
                    <a:pt x="724" y="38"/>
                  </a:lnTo>
                  <a:lnTo>
                    <a:pt x="721" y="37"/>
                  </a:lnTo>
                  <a:lnTo>
                    <a:pt x="716" y="33"/>
                  </a:lnTo>
                  <a:lnTo>
                    <a:pt x="711" y="31"/>
                  </a:lnTo>
                  <a:lnTo>
                    <a:pt x="704" y="31"/>
                  </a:lnTo>
                  <a:lnTo>
                    <a:pt x="699" y="35"/>
                  </a:lnTo>
                  <a:lnTo>
                    <a:pt x="694" y="37"/>
                  </a:lnTo>
                  <a:lnTo>
                    <a:pt x="687" y="37"/>
                  </a:lnTo>
                  <a:lnTo>
                    <a:pt x="678" y="34"/>
                  </a:lnTo>
                  <a:lnTo>
                    <a:pt x="667" y="30"/>
                  </a:lnTo>
                  <a:lnTo>
                    <a:pt x="627" y="29"/>
                  </a:lnTo>
                </a:path>
              </a:pathLst>
            </a:custGeom>
            <a:solidFill>
              <a:srgbClr val="3399FF"/>
            </a:solidFill>
            <a:ln w="6350">
              <a:solidFill>
                <a:srgbClr val="003366"/>
              </a:solidFill>
              <a:round/>
              <a:headEnd/>
              <a:tailEnd/>
            </a:ln>
          </p:spPr>
          <p:txBody>
            <a:bodyPr/>
            <a:lstStyle/>
            <a:p>
              <a:endParaRPr lang="el-GR"/>
            </a:p>
          </p:txBody>
        </p:sp>
        <p:sp>
          <p:nvSpPr>
            <p:cNvPr id="25784" name="Freeform 464"/>
            <p:cNvSpPr>
              <a:spLocks/>
            </p:cNvSpPr>
            <p:nvPr/>
          </p:nvSpPr>
          <p:spPr bwMode="auto">
            <a:xfrm>
              <a:off x="526" y="2374"/>
              <a:ext cx="5" cy="1"/>
            </a:xfrm>
            <a:custGeom>
              <a:avLst/>
              <a:gdLst>
                <a:gd name="T0" fmla="*/ 0 w 17"/>
                <a:gd name="T1" fmla="*/ 0 h 1"/>
                <a:gd name="T2" fmla="*/ 0 w 17"/>
                <a:gd name="T3" fmla="*/ 1 h 1"/>
                <a:gd name="T4" fmla="*/ 0 w 17"/>
                <a:gd name="T5" fmla="*/ 0 h 1"/>
                <a:gd name="T6" fmla="*/ 0 w 17"/>
                <a:gd name="T7" fmla="*/ 0 h 1"/>
                <a:gd name="T8" fmla="*/ 0 w 17"/>
                <a:gd name="T9" fmla="*/ 0 h 1"/>
                <a:gd name="T10" fmla="*/ 0 w 17"/>
                <a:gd name="T11" fmla="*/ 0 h 1"/>
                <a:gd name="T12" fmla="*/ 0 60000 65536"/>
                <a:gd name="T13" fmla="*/ 0 60000 65536"/>
                <a:gd name="T14" fmla="*/ 0 60000 65536"/>
                <a:gd name="T15" fmla="*/ 0 60000 65536"/>
                <a:gd name="T16" fmla="*/ 0 60000 65536"/>
                <a:gd name="T17" fmla="*/ 0 60000 65536"/>
                <a:gd name="T18" fmla="*/ 0 w 17"/>
                <a:gd name="T19" fmla="*/ 0 h 1"/>
                <a:gd name="T20" fmla="*/ 17 w 1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 h="1">
                  <a:moveTo>
                    <a:pt x="0" y="0"/>
                  </a:moveTo>
                  <a:lnTo>
                    <a:pt x="8" y="1"/>
                  </a:lnTo>
                  <a:lnTo>
                    <a:pt x="8" y="0"/>
                  </a:lnTo>
                  <a:lnTo>
                    <a:pt x="9" y="0"/>
                  </a:lnTo>
                  <a:lnTo>
                    <a:pt x="12" y="0"/>
                  </a:lnTo>
                  <a:lnTo>
                    <a:pt x="17" y="0"/>
                  </a:lnTo>
                </a:path>
              </a:pathLst>
            </a:custGeom>
            <a:solidFill>
              <a:srgbClr val="3399FF"/>
            </a:solidFill>
            <a:ln w="6350">
              <a:solidFill>
                <a:srgbClr val="003366"/>
              </a:solidFill>
              <a:round/>
              <a:headEnd/>
              <a:tailEnd/>
            </a:ln>
          </p:spPr>
          <p:txBody>
            <a:bodyPr/>
            <a:lstStyle/>
            <a:p>
              <a:endParaRPr lang="el-GR"/>
            </a:p>
          </p:txBody>
        </p:sp>
        <p:sp>
          <p:nvSpPr>
            <p:cNvPr id="25785" name="Freeform 465"/>
            <p:cNvSpPr>
              <a:spLocks/>
            </p:cNvSpPr>
            <p:nvPr/>
          </p:nvSpPr>
          <p:spPr bwMode="auto">
            <a:xfrm>
              <a:off x="432" y="2362"/>
              <a:ext cx="6" cy="3"/>
            </a:xfrm>
            <a:custGeom>
              <a:avLst/>
              <a:gdLst>
                <a:gd name="T0" fmla="*/ 0 w 17"/>
                <a:gd name="T1" fmla="*/ 0 h 8"/>
                <a:gd name="T2" fmla="*/ 0 w 17"/>
                <a:gd name="T3" fmla="*/ 0 h 8"/>
                <a:gd name="T4" fmla="*/ 0 w 17"/>
                <a:gd name="T5" fmla="*/ 0 h 8"/>
                <a:gd name="T6" fmla="*/ 0 w 17"/>
                <a:gd name="T7" fmla="*/ 0 h 8"/>
                <a:gd name="T8" fmla="*/ 0 60000 65536"/>
                <a:gd name="T9" fmla="*/ 0 60000 65536"/>
                <a:gd name="T10" fmla="*/ 0 60000 65536"/>
                <a:gd name="T11" fmla="*/ 0 60000 65536"/>
                <a:gd name="T12" fmla="*/ 0 w 17"/>
                <a:gd name="T13" fmla="*/ 0 h 8"/>
                <a:gd name="T14" fmla="*/ 17 w 17"/>
                <a:gd name="T15" fmla="*/ 8 h 8"/>
              </a:gdLst>
              <a:ahLst/>
              <a:cxnLst>
                <a:cxn ang="T8">
                  <a:pos x="T0" y="T1"/>
                </a:cxn>
                <a:cxn ang="T9">
                  <a:pos x="T2" y="T3"/>
                </a:cxn>
                <a:cxn ang="T10">
                  <a:pos x="T4" y="T5"/>
                </a:cxn>
                <a:cxn ang="T11">
                  <a:pos x="T6" y="T7"/>
                </a:cxn>
              </a:cxnLst>
              <a:rect l="T12" t="T13" r="T14" b="T15"/>
              <a:pathLst>
                <a:path w="17" h="8">
                  <a:moveTo>
                    <a:pt x="17" y="1"/>
                  </a:moveTo>
                  <a:lnTo>
                    <a:pt x="9" y="0"/>
                  </a:lnTo>
                  <a:lnTo>
                    <a:pt x="4" y="2"/>
                  </a:lnTo>
                  <a:lnTo>
                    <a:pt x="0" y="8"/>
                  </a:lnTo>
                </a:path>
              </a:pathLst>
            </a:custGeom>
            <a:solidFill>
              <a:srgbClr val="3399FF"/>
            </a:solidFill>
            <a:ln w="6350">
              <a:solidFill>
                <a:srgbClr val="003366"/>
              </a:solidFill>
              <a:round/>
              <a:headEnd/>
              <a:tailEnd/>
            </a:ln>
          </p:spPr>
          <p:txBody>
            <a:bodyPr/>
            <a:lstStyle/>
            <a:p>
              <a:endParaRPr lang="el-GR"/>
            </a:p>
          </p:txBody>
        </p:sp>
        <p:sp>
          <p:nvSpPr>
            <p:cNvPr id="25786" name="Freeform 466"/>
            <p:cNvSpPr>
              <a:spLocks/>
            </p:cNvSpPr>
            <p:nvPr/>
          </p:nvSpPr>
          <p:spPr bwMode="auto">
            <a:xfrm>
              <a:off x="468" y="2417"/>
              <a:ext cx="18" cy="10"/>
            </a:xfrm>
            <a:custGeom>
              <a:avLst/>
              <a:gdLst>
                <a:gd name="T0" fmla="*/ 0 w 54"/>
                <a:gd name="T1" fmla="*/ 0 h 29"/>
                <a:gd name="T2" fmla="*/ 0 w 54"/>
                <a:gd name="T3" fmla="*/ 0 h 29"/>
                <a:gd name="T4" fmla="*/ 0 w 54"/>
                <a:gd name="T5" fmla="*/ 0 h 29"/>
                <a:gd name="T6" fmla="*/ 0 w 54"/>
                <a:gd name="T7" fmla="*/ 0 h 29"/>
                <a:gd name="T8" fmla="*/ 0 w 54"/>
                <a:gd name="T9" fmla="*/ 0 h 29"/>
                <a:gd name="T10" fmla="*/ 0 w 54"/>
                <a:gd name="T11" fmla="*/ 0 h 29"/>
                <a:gd name="T12" fmla="*/ 0 w 54"/>
                <a:gd name="T13" fmla="*/ 0 h 29"/>
                <a:gd name="T14" fmla="*/ 0 w 54"/>
                <a:gd name="T15" fmla="*/ 0 h 29"/>
                <a:gd name="T16" fmla="*/ 0 w 54"/>
                <a:gd name="T17" fmla="*/ 0 h 29"/>
                <a:gd name="T18" fmla="*/ 0 w 54"/>
                <a:gd name="T19" fmla="*/ 0 h 29"/>
                <a:gd name="T20" fmla="*/ 0 w 54"/>
                <a:gd name="T21" fmla="*/ 0 h 29"/>
                <a:gd name="T22" fmla="*/ 0 w 54"/>
                <a:gd name="T23" fmla="*/ 0 h 29"/>
                <a:gd name="T24" fmla="*/ 0 w 54"/>
                <a:gd name="T25" fmla="*/ 0 h 29"/>
                <a:gd name="T26" fmla="*/ 0 w 54"/>
                <a:gd name="T27" fmla="*/ 0 h 29"/>
                <a:gd name="T28" fmla="*/ 0 w 54"/>
                <a:gd name="T29" fmla="*/ 0 h 29"/>
                <a:gd name="T30" fmla="*/ 0 w 54"/>
                <a:gd name="T31" fmla="*/ 0 h 29"/>
                <a:gd name="T32" fmla="*/ 0 w 54"/>
                <a:gd name="T33" fmla="*/ 0 h 29"/>
                <a:gd name="T34" fmla="*/ 0 w 54"/>
                <a:gd name="T35" fmla="*/ 0 h 29"/>
                <a:gd name="T36" fmla="*/ 0 w 54"/>
                <a:gd name="T37" fmla="*/ 0 h 29"/>
                <a:gd name="T38" fmla="*/ 0 w 54"/>
                <a:gd name="T39" fmla="*/ 0 h 29"/>
                <a:gd name="T40" fmla="*/ 0 w 54"/>
                <a:gd name="T41" fmla="*/ 0 h 29"/>
                <a:gd name="T42" fmla="*/ 0 w 54"/>
                <a:gd name="T43" fmla="*/ 0 h 29"/>
                <a:gd name="T44" fmla="*/ 0 w 54"/>
                <a:gd name="T45" fmla="*/ 0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29"/>
                <a:gd name="T71" fmla="*/ 54 w 54"/>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29">
                  <a:moveTo>
                    <a:pt x="21" y="27"/>
                  </a:moveTo>
                  <a:lnTo>
                    <a:pt x="22" y="28"/>
                  </a:lnTo>
                  <a:lnTo>
                    <a:pt x="25" y="29"/>
                  </a:lnTo>
                  <a:lnTo>
                    <a:pt x="30" y="29"/>
                  </a:lnTo>
                  <a:lnTo>
                    <a:pt x="44" y="21"/>
                  </a:lnTo>
                  <a:lnTo>
                    <a:pt x="48" y="19"/>
                  </a:lnTo>
                  <a:lnTo>
                    <a:pt x="48" y="17"/>
                  </a:lnTo>
                  <a:lnTo>
                    <a:pt x="49" y="17"/>
                  </a:lnTo>
                  <a:lnTo>
                    <a:pt x="51" y="17"/>
                  </a:lnTo>
                  <a:lnTo>
                    <a:pt x="53" y="15"/>
                  </a:lnTo>
                  <a:lnTo>
                    <a:pt x="54" y="12"/>
                  </a:lnTo>
                  <a:lnTo>
                    <a:pt x="51" y="13"/>
                  </a:lnTo>
                  <a:lnTo>
                    <a:pt x="49" y="13"/>
                  </a:lnTo>
                  <a:lnTo>
                    <a:pt x="46" y="11"/>
                  </a:lnTo>
                  <a:lnTo>
                    <a:pt x="45" y="7"/>
                  </a:lnTo>
                  <a:lnTo>
                    <a:pt x="36" y="0"/>
                  </a:lnTo>
                  <a:lnTo>
                    <a:pt x="28" y="4"/>
                  </a:lnTo>
                  <a:lnTo>
                    <a:pt x="22" y="7"/>
                  </a:lnTo>
                  <a:lnTo>
                    <a:pt x="5" y="13"/>
                  </a:lnTo>
                  <a:lnTo>
                    <a:pt x="0" y="17"/>
                  </a:lnTo>
                  <a:lnTo>
                    <a:pt x="5" y="19"/>
                  </a:lnTo>
                  <a:lnTo>
                    <a:pt x="10" y="23"/>
                  </a:lnTo>
                  <a:lnTo>
                    <a:pt x="21" y="27"/>
                  </a:lnTo>
                  <a:close/>
                </a:path>
              </a:pathLst>
            </a:custGeom>
            <a:solidFill>
              <a:srgbClr val="3399FF"/>
            </a:solidFill>
            <a:ln w="6350">
              <a:solidFill>
                <a:srgbClr val="003366"/>
              </a:solidFill>
              <a:round/>
              <a:headEnd/>
              <a:tailEnd/>
            </a:ln>
          </p:spPr>
          <p:txBody>
            <a:bodyPr/>
            <a:lstStyle/>
            <a:p>
              <a:endParaRPr lang="el-GR"/>
            </a:p>
          </p:txBody>
        </p:sp>
        <p:sp>
          <p:nvSpPr>
            <p:cNvPr id="25787" name="Freeform 467"/>
            <p:cNvSpPr>
              <a:spLocks/>
            </p:cNvSpPr>
            <p:nvPr/>
          </p:nvSpPr>
          <p:spPr bwMode="auto">
            <a:xfrm>
              <a:off x="468" y="2417"/>
              <a:ext cx="18" cy="10"/>
            </a:xfrm>
            <a:custGeom>
              <a:avLst/>
              <a:gdLst>
                <a:gd name="T0" fmla="*/ 0 w 54"/>
                <a:gd name="T1" fmla="*/ 0 h 29"/>
                <a:gd name="T2" fmla="*/ 0 w 54"/>
                <a:gd name="T3" fmla="*/ 0 h 29"/>
                <a:gd name="T4" fmla="*/ 0 w 54"/>
                <a:gd name="T5" fmla="*/ 0 h 29"/>
                <a:gd name="T6" fmla="*/ 0 w 54"/>
                <a:gd name="T7" fmla="*/ 0 h 29"/>
                <a:gd name="T8" fmla="*/ 0 w 54"/>
                <a:gd name="T9" fmla="*/ 0 h 29"/>
                <a:gd name="T10" fmla="*/ 0 w 54"/>
                <a:gd name="T11" fmla="*/ 0 h 29"/>
                <a:gd name="T12" fmla="*/ 0 w 54"/>
                <a:gd name="T13" fmla="*/ 0 h 29"/>
                <a:gd name="T14" fmla="*/ 0 w 54"/>
                <a:gd name="T15" fmla="*/ 0 h 29"/>
                <a:gd name="T16" fmla="*/ 0 w 54"/>
                <a:gd name="T17" fmla="*/ 0 h 29"/>
                <a:gd name="T18" fmla="*/ 0 w 54"/>
                <a:gd name="T19" fmla="*/ 0 h 29"/>
                <a:gd name="T20" fmla="*/ 0 w 54"/>
                <a:gd name="T21" fmla="*/ 0 h 29"/>
                <a:gd name="T22" fmla="*/ 0 w 54"/>
                <a:gd name="T23" fmla="*/ 0 h 29"/>
                <a:gd name="T24" fmla="*/ 0 w 54"/>
                <a:gd name="T25" fmla="*/ 0 h 29"/>
                <a:gd name="T26" fmla="*/ 0 w 54"/>
                <a:gd name="T27" fmla="*/ 0 h 29"/>
                <a:gd name="T28" fmla="*/ 0 w 54"/>
                <a:gd name="T29" fmla="*/ 0 h 29"/>
                <a:gd name="T30" fmla="*/ 0 w 54"/>
                <a:gd name="T31" fmla="*/ 0 h 29"/>
                <a:gd name="T32" fmla="*/ 0 w 54"/>
                <a:gd name="T33" fmla="*/ 0 h 29"/>
                <a:gd name="T34" fmla="*/ 0 w 54"/>
                <a:gd name="T35" fmla="*/ 0 h 29"/>
                <a:gd name="T36" fmla="*/ 0 w 54"/>
                <a:gd name="T37" fmla="*/ 0 h 29"/>
                <a:gd name="T38" fmla="*/ 0 w 54"/>
                <a:gd name="T39" fmla="*/ 0 h 29"/>
                <a:gd name="T40" fmla="*/ 0 w 54"/>
                <a:gd name="T41" fmla="*/ 0 h 29"/>
                <a:gd name="T42" fmla="*/ 0 w 54"/>
                <a:gd name="T43" fmla="*/ 0 h 29"/>
                <a:gd name="T44" fmla="*/ 0 w 54"/>
                <a:gd name="T45" fmla="*/ 0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29"/>
                <a:gd name="T71" fmla="*/ 54 w 54"/>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29">
                  <a:moveTo>
                    <a:pt x="30" y="29"/>
                  </a:moveTo>
                  <a:lnTo>
                    <a:pt x="44" y="21"/>
                  </a:lnTo>
                  <a:lnTo>
                    <a:pt x="48" y="19"/>
                  </a:lnTo>
                  <a:lnTo>
                    <a:pt x="48" y="17"/>
                  </a:lnTo>
                  <a:lnTo>
                    <a:pt x="49" y="17"/>
                  </a:lnTo>
                  <a:lnTo>
                    <a:pt x="51" y="17"/>
                  </a:lnTo>
                  <a:lnTo>
                    <a:pt x="53" y="15"/>
                  </a:lnTo>
                  <a:lnTo>
                    <a:pt x="54" y="12"/>
                  </a:lnTo>
                  <a:lnTo>
                    <a:pt x="51" y="13"/>
                  </a:lnTo>
                  <a:lnTo>
                    <a:pt x="49" y="13"/>
                  </a:lnTo>
                  <a:lnTo>
                    <a:pt x="46" y="11"/>
                  </a:lnTo>
                  <a:lnTo>
                    <a:pt x="45" y="7"/>
                  </a:lnTo>
                  <a:lnTo>
                    <a:pt x="36" y="0"/>
                  </a:lnTo>
                  <a:lnTo>
                    <a:pt x="28" y="4"/>
                  </a:lnTo>
                  <a:lnTo>
                    <a:pt x="22" y="7"/>
                  </a:lnTo>
                  <a:lnTo>
                    <a:pt x="5" y="13"/>
                  </a:lnTo>
                  <a:lnTo>
                    <a:pt x="0" y="17"/>
                  </a:lnTo>
                  <a:lnTo>
                    <a:pt x="5" y="19"/>
                  </a:lnTo>
                  <a:lnTo>
                    <a:pt x="10" y="23"/>
                  </a:lnTo>
                  <a:lnTo>
                    <a:pt x="21" y="27"/>
                  </a:lnTo>
                  <a:lnTo>
                    <a:pt x="22" y="28"/>
                  </a:lnTo>
                  <a:lnTo>
                    <a:pt x="25" y="29"/>
                  </a:lnTo>
                  <a:lnTo>
                    <a:pt x="30" y="29"/>
                  </a:lnTo>
                </a:path>
              </a:pathLst>
            </a:custGeom>
            <a:solidFill>
              <a:srgbClr val="3399FF"/>
            </a:solidFill>
            <a:ln w="6350">
              <a:solidFill>
                <a:srgbClr val="003366"/>
              </a:solidFill>
              <a:round/>
              <a:headEnd/>
              <a:tailEnd/>
            </a:ln>
          </p:spPr>
          <p:txBody>
            <a:bodyPr/>
            <a:lstStyle/>
            <a:p>
              <a:endParaRPr lang="el-GR"/>
            </a:p>
          </p:txBody>
        </p:sp>
        <p:sp>
          <p:nvSpPr>
            <p:cNvPr id="25788" name="Freeform 468"/>
            <p:cNvSpPr>
              <a:spLocks/>
            </p:cNvSpPr>
            <p:nvPr/>
          </p:nvSpPr>
          <p:spPr bwMode="auto">
            <a:xfrm>
              <a:off x="358" y="2196"/>
              <a:ext cx="15" cy="24"/>
            </a:xfrm>
            <a:custGeom>
              <a:avLst/>
              <a:gdLst>
                <a:gd name="T0" fmla="*/ 0 w 45"/>
                <a:gd name="T1" fmla="*/ 0 h 73"/>
                <a:gd name="T2" fmla="*/ 0 w 45"/>
                <a:gd name="T3" fmla="*/ 0 h 73"/>
                <a:gd name="T4" fmla="*/ 0 w 45"/>
                <a:gd name="T5" fmla="*/ 0 h 73"/>
                <a:gd name="T6" fmla="*/ 0 w 45"/>
                <a:gd name="T7" fmla="*/ 0 h 73"/>
                <a:gd name="T8" fmla="*/ 0 w 45"/>
                <a:gd name="T9" fmla="*/ 0 h 73"/>
                <a:gd name="T10" fmla="*/ 0 w 45"/>
                <a:gd name="T11" fmla="*/ 0 h 73"/>
                <a:gd name="T12" fmla="*/ 0 w 45"/>
                <a:gd name="T13" fmla="*/ 0 h 73"/>
                <a:gd name="T14" fmla="*/ 0 w 45"/>
                <a:gd name="T15" fmla="*/ 0 h 73"/>
                <a:gd name="T16" fmla="*/ 0 w 45"/>
                <a:gd name="T17" fmla="*/ 0 h 73"/>
                <a:gd name="T18" fmla="*/ 0 w 45"/>
                <a:gd name="T19" fmla="*/ 0 h 73"/>
                <a:gd name="T20" fmla="*/ 0 w 45"/>
                <a:gd name="T21" fmla="*/ 0 h 73"/>
                <a:gd name="T22" fmla="*/ 0 w 45"/>
                <a:gd name="T23" fmla="*/ 0 h 73"/>
                <a:gd name="T24" fmla="*/ 0 w 45"/>
                <a:gd name="T25" fmla="*/ 0 h 73"/>
                <a:gd name="T26" fmla="*/ 0 w 45"/>
                <a:gd name="T27" fmla="*/ 0 h 73"/>
                <a:gd name="T28" fmla="*/ 0 w 45"/>
                <a:gd name="T29" fmla="*/ 0 h 73"/>
                <a:gd name="T30" fmla="*/ 0 w 45"/>
                <a:gd name="T31" fmla="*/ 0 h 73"/>
                <a:gd name="T32" fmla="*/ 0 w 45"/>
                <a:gd name="T33" fmla="*/ 0 h 73"/>
                <a:gd name="T34" fmla="*/ 0 w 45"/>
                <a:gd name="T35" fmla="*/ 0 h 73"/>
                <a:gd name="T36" fmla="*/ 0 w 45"/>
                <a:gd name="T37" fmla="*/ 0 h 73"/>
                <a:gd name="T38" fmla="*/ 0 w 45"/>
                <a:gd name="T39" fmla="*/ 0 h 73"/>
                <a:gd name="T40" fmla="*/ 0 w 45"/>
                <a:gd name="T41" fmla="*/ 0 h 73"/>
                <a:gd name="T42" fmla="*/ 0 w 45"/>
                <a:gd name="T43" fmla="*/ 0 h 73"/>
                <a:gd name="T44" fmla="*/ 0 w 45"/>
                <a:gd name="T45" fmla="*/ 0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
                <a:gd name="T70" fmla="*/ 0 h 73"/>
                <a:gd name="T71" fmla="*/ 45 w 45"/>
                <a:gd name="T72" fmla="*/ 73 h 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 h="73">
                  <a:moveTo>
                    <a:pt x="39" y="16"/>
                  </a:moveTo>
                  <a:lnTo>
                    <a:pt x="39" y="9"/>
                  </a:lnTo>
                  <a:lnTo>
                    <a:pt x="40" y="5"/>
                  </a:lnTo>
                  <a:lnTo>
                    <a:pt x="40" y="1"/>
                  </a:lnTo>
                  <a:lnTo>
                    <a:pt x="38" y="0"/>
                  </a:lnTo>
                  <a:lnTo>
                    <a:pt x="36" y="1"/>
                  </a:lnTo>
                  <a:lnTo>
                    <a:pt x="30" y="8"/>
                  </a:lnTo>
                  <a:lnTo>
                    <a:pt x="22" y="13"/>
                  </a:lnTo>
                  <a:lnTo>
                    <a:pt x="16" y="22"/>
                  </a:lnTo>
                  <a:lnTo>
                    <a:pt x="11" y="33"/>
                  </a:lnTo>
                  <a:lnTo>
                    <a:pt x="8" y="46"/>
                  </a:lnTo>
                  <a:lnTo>
                    <a:pt x="2" y="59"/>
                  </a:lnTo>
                  <a:lnTo>
                    <a:pt x="0" y="70"/>
                  </a:lnTo>
                  <a:lnTo>
                    <a:pt x="2" y="73"/>
                  </a:lnTo>
                  <a:lnTo>
                    <a:pt x="4" y="73"/>
                  </a:lnTo>
                  <a:lnTo>
                    <a:pt x="10" y="73"/>
                  </a:lnTo>
                  <a:lnTo>
                    <a:pt x="23" y="63"/>
                  </a:lnTo>
                  <a:lnTo>
                    <a:pt x="35" y="55"/>
                  </a:lnTo>
                  <a:lnTo>
                    <a:pt x="42" y="47"/>
                  </a:lnTo>
                  <a:lnTo>
                    <a:pt x="45" y="39"/>
                  </a:lnTo>
                  <a:lnTo>
                    <a:pt x="38" y="28"/>
                  </a:lnTo>
                  <a:lnTo>
                    <a:pt x="36" y="20"/>
                  </a:lnTo>
                  <a:lnTo>
                    <a:pt x="39" y="16"/>
                  </a:lnTo>
                  <a:close/>
                </a:path>
              </a:pathLst>
            </a:custGeom>
            <a:solidFill>
              <a:srgbClr val="3399FF"/>
            </a:solidFill>
            <a:ln w="6350">
              <a:solidFill>
                <a:srgbClr val="003366"/>
              </a:solidFill>
              <a:round/>
              <a:headEnd/>
              <a:tailEnd/>
            </a:ln>
          </p:spPr>
          <p:txBody>
            <a:bodyPr/>
            <a:lstStyle/>
            <a:p>
              <a:endParaRPr lang="el-GR"/>
            </a:p>
          </p:txBody>
        </p:sp>
        <p:sp>
          <p:nvSpPr>
            <p:cNvPr id="25789" name="Freeform 469"/>
            <p:cNvSpPr>
              <a:spLocks/>
            </p:cNvSpPr>
            <p:nvPr/>
          </p:nvSpPr>
          <p:spPr bwMode="auto">
            <a:xfrm>
              <a:off x="358" y="2196"/>
              <a:ext cx="15" cy="24"/>
            </a:xfrm>
            <a:custGeom>
              <a:avLst/>
              <a:gdLst>
                <a:gd name="T0" fmla="*/ 0 w 45"/>
                <a:gd name="T1" fmla="*/ 0 h 73"/>
                <a:gd name="T2" fmla="*/ 0 w 45"/>
                <a:gd name="T3" fmla="*/ 0 h 73"/>
                <a:gd name="T4" fmla="*/ 0 w 45"/>
                <a:gd name="T5" fmla="*/ 0 h 73"/>
                <a:gd name="T6" fmla="*/ 0 w 45"/>
                <a:gd name="T7" fmla="*/ 0 h 73"/>
                <a:gd name="T8" fmla="*/ 0 w 45"/>
                <a:gd name="T9" fmla="*/ 0 h 73"/>
                <a:gd name="T10" fmla="*/ 0 w 45"/>
                <a:gd name="T11" fmla="*/ 0 h 73"/>
                <a:gd name="T12" fmla="*/ 0 w 45"/>
                <a:gd name="T13" fmla="*/ 0 h 73"/>
                <a:gd name="T14" fmla="*/ 0 w 45"/>
                <a:gd name="T15" fmla="*/ 0 h 73"/>
                <a:gd name="T16" fmla="*/ 0 w 45"/>
                <a:gd name="T17" fmla="*/ 0 h 73"/>
                <a:gd name="T18" fmla="*/ 0 w 45"/>
                <a:gd name="T19" fmla="*/ 0 h 73"/>
                <a:gd name="T20" fmla="*/ 0 w 45"/>
                <a:gd name="T21" fmla="*/ 0 h 73"/>
                <a:gd name="T22" fmla="*/ 0 w 45"/>
                <a:gd name="T23" fmla="*/ 0 h 73"/>
                <a:gd name="T24" fmla="*/ 0 w 45"/>
                <a:gd name="T25" fmla="*/ 0 h 73"/>
                <a:gd name="T26" fmla="*/ 0 w 45"/>
                <a:gd name="T27" fmla="*/ 0 h 73"/>
                <a:gd name="T28" fmla="*/ 0 w 45"/>
                <a:gd name="T29" fmla="*/ 0 h 73"/>
                <a:gd name="T30" fmla="*/ 0 w 45"/>
                <a:gd name="T31" fmla="*/ 0 h 73"/>
                <a:gd name="T32" fmla="*/ 0 w 45"/>
                <a:gd name="T33" fmla="*/ 0 h 73"/>
                <a:gd name="T34" fmla="*/ 0 w 45"/>
                <a:gd name="T35" fmla="*/ 0 h 73"/>
                <a:gd name="T36" fmla="*/ 0 w 45"/>
                <a:gd name="T37" fmla="*/ 0 h 73"/>
                <a:gd name="T38" fmla="*/ 0 w 45"/>
                <a:gd name="T39" fmla="*/ 0 h 73"/>
                <a:gd name="T40" fmla="*/ 0 w 45"/>
                <a:gd name="T41" fmla="*/ 0 h 73"/>
                <a:gd name="T42" fmla="*/ 0 w 45"/>
                <a:gd name="T43" fmla="*/ 0 h 73"/>
                <a:gd name="T44" fmla="*/ 0 w 45"/>
                <a:gd name="T45" fmla="*/ 0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
                <a:gd name="T70" fmla="*/ 0 h 73"/>
                <a:gd name="T71" fmla="*/ 45 w 45"/>
                <a:gd name="T72" fmla="*/ 73 h 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 h="73">
                  <a:moveTo>
                    <a:pt x="39" y="16"/>
                  </a:moveTo>
                  <a:lnTo>
                    <a:pt x="36" y="20"/>
                  </a:lnTo>
                  <a:lnTo>
                    <a:pt x="38" y="28"/>
                  </a:lnTo>
                  <a:lnTo>
                    <a:pt x="45" y="39"/>
                  </a:lnTo>
                  <a:lnTo>
                    <a:pt x="42" y="47"/>
                  </a:lnTo>
                  <a:lnTo>
                    <a:pt x="35" y="55"/>
                  </a:lnTo>
                  <a:lnTo>
                    <a:pt x="23" y="63"/>
                  </a:lnTo>
                  <a:lnTo>
                    <a:pt x="10" y="73"/>
                  </a:lnTo>
                  <a:lnTo>
                    <a:pt x="4" y="73"/>
                  </a:lnTo>
                  <a:lnTo>
                    <a:pt x="2" y="73"/>
                  </a:lnTo>
                  <a:lnTo>
                    <a:pt x="0" y="70"/>
                  </a:lnTo>
                  <a:lnTo>
                    <a:pt x="2" y="59"/>
                  </a:lnTo>
                  <a:lnTo>
                    <a:pt x="8" y="46"/>
                  </a:lnTo>
                  <a:lnTo>
                    <a:pt x="11" y="33"/>
                  </a:lnTo>
                  <a:lnTo>
                    <a:pt x="16" y="22"/>
                  </a:lnTo>
                  <a:lnTo>
                    <a:pt x="22" y="13"/>
                  </a:lnTo>
                  <a:lnTo>
                    <a:pt x="30" y="8"/>
                  </a:lnTo>
                  <a:lnTo>
                    <a:pt x="36" y="1"/>
                  </a:lnTo>
                  <a:lnTo>
                    <a:pt x="38" y="0"/>
                  </a:lnTo>
                  <a:lnTo>
                    <a:pt x="40" y="1"/>
                  </a:lnTo>
                  <a:lnTo>
                    <a:pt x="40" y="5"/>
                  </a:lnTo>
                  <a:lnTo>
                    <a:pt x="39" y="9"/>
                  </a:lnTo>
                  <a:lnTo>
                    <a:pt x="39" y="16"/>
                  </a:lnTo>
                </a:path>
              </a:pathLst>
            </a:custGeom>
            <a:solidFill>
              <a:srgbClr val="3399FF"/>
            </a:solidFill>
            <a:ln w="6350">
              <a:solidFill>
                <a:srgbClr val="003366"/>
              </a:solidFill>
              <a:round/>
              <a:headEnd/>
              <a:tailEnd/>
            </a:ln>
          </p:spPr>
          <p:txBody>
            <a:bodyPr/>
            <a:lstStyle/>
            <a:p>
              <a:endParaRPr lang="el-GR"/>
            </a:p>
          </p:txBody>
        </p:sp>
        <p:sp>
          <p:nvSpPr>
            <p:cNvPr id="25790" name="Freeform 470"/>
            <p:cNvSpPr>
              <a:spLocks/>
            </p:cNvSpPr>
            <p:nvPr/>
          </p:nvSpPr>
          <p:spPr bwMode="auto">
            <a:xfrm>
              <a:off x="338" y="2122"/>
              <a:ext cx="9" cy="18"/>
            </a:xfrm>
            <a:custGeom>
              <a:avLst/>
              <a:gdLst>
                <a:gd name="T0" fmla="*/ 0 w 26"/>
                <a:gd name="T1" fmla="*/ 0 h 54"/>
                <a:gd name="T2" fmla="*/ 0 w 26"/>
                <a:gd name="T3" fmla="*/ 0 h 54"/>
                <a:gd name="T4" fmla="*/ 0 w 26"/>
                <a:gd name="T5" fmla="*/ 0 h 54"/>
                <a:gd name="T6" fmla="*/ 0 w 26"/>
                <a:gd name="T7" fmla="*/ 0 h 54"/>
                <a:gd name="T8" fmla="*/ 0 w 26"/>
                <a:gd name="T9" fmla="*/ 0 h 54"/>
                <a:gd name="T10" fmla="*/ 0 w 26"/>
                <a:gd name="T11" fmla="*/ 0 h 54"/>
                <a:gd name="T12" fmla="*/ 0 w 26"/>
                <a:gd name="T13" fmla="*/ 0 h 54"/>
                <a:gd name="T14" fmla="*/ 0 w 26"/>
                <a:gd name="T15" fmla="*/ 0 h 54"/>
                <a:gd name="T16" fmla="*/ 0 w 26"/>
                <a:gd name="T17" fmla="*/ 0 h 54"/>
                <a:gd name="T18" fmla="*/ 0 w 26"/>
                <a:gd name="T19" fmla="*/ 0 h 54"/>
                <a:gd name="T20" fmla="*/ 0 w 26"/>
                <a:gd name="T21" fmla="*/ 0 h 54"/>
                <a:gd name="T22" fmla="*/ 0 w 26"/>
                <a:gd name="T23" fmla="*/ 0 h 54"/>
                <a:gd name="T24" fmla="*/ 0 w 26"/>
                <a:gd name="T25" fmla="*/ 0 h 54"/>
                <a:gd name="T26" fmla="*/ 0 w 26"/>
                <a:gd name="T27" fmla="*/ 0 h 54"/>
                <a:gd name="T28" fmla="*/ 0 w 26"/>
                <a:gd name="T29" fmla="*/ 0 h 54"/>
                <a:gd name="T30" fmla="*/ 0 w 26"/>
                <a:gd name="T31" fmla="*/ 0 h 54"/>
                <a:gd name="T32" fmla="*/ 0 w 26"/>
                <a:gd name="T33" fmla="*/ 0 h 54"/>
                <a:gd name="T34" fmla="*/ 0 w 26"/>
                <a:gd name="T35" fmla="*/ 0 h 54"/>
                <a:gd name="T36" fmla="*/ 0 w 26"/>
                <a:gd name="T37" fmla="*/ 0 h 54"/>
                <a:gd name="T38" fmla="*/ 0 w 26"/>
                <a:gd name="T39" fmla="*/ 0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54"/>
                <a:gd name="T62" fmla="*/ 26 w 26"/>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54">
                  <a:moveTo>
                    <a:pt x="4" y="12"/>
                  </a:moveTo>
                  <a:lnTo>
                    <a:pt x="0" y="27"/>
                  </a:lnTo>
                  <a:lnTo>
                    <a:pt x="1" y="39"/>
                  </a:lnTo>
                  <a:lnTo>
                    <a:pt x="5" y="46"/>
                  </a:lnTo>
                  <a:lnTo>
                    <a:pt x="14" y="53"/>
                  </a:lnTo>
                  <a:lnTo>
                    <a:pt x="19" y="54"/>
                  </a:lnTo>
                  <a:lnTo>
                    <a:pt x="21" y="54"/>
                  </a:lnTo>
                  <a:lnTo>
                    <a:pt x="23" y="54"/>
                  </a:lnTo>
                  <a:lnTo>
                    <a:pt x="23" y="52"/>
                  </a:lnTo>
                  <a:lnTo>
                    <a:pt x="23" y="50"/>
                  </a:lnTo>
                  <a:lnTo>
                    <a:pt x="25" y="50"/>
                  </a:lnTo>
                  <a:lnTo>
                    <a:pt x="25" y="45"/>
                  </a:lnTo>
                  <a:lnTo>
                    <a:pt x="23" y="35"/>
                  </a:lnTo>
                  <a:lnTo>
                    <a:pt x="23" y="27"/>
                  </a:lnTo>
                  <a:lnTo>
                    <a:pt x="26" y="19"/>
                  </a:lnTo>
                  <a:lnTo>
                    <a:pt x="26" y="9"/>
                  </a:lnTo>
                  <a:lnTo>
                    <a:pt x="25" y="4"/>
                  </a:lnTo>
                  <a:lnTo>
                    <a:pt x="22" y="0"/>
                  </a:lnTo>
                  <a:lnTo>
                    <a:pt x="18" y="0"/>
                  </a:lnTo>
                  <a:lnTo>
                    <a:pt x="4" y="12"/>
                  </a:lnTo>
                  <a:close/>
                </a:path>
              </a:pathLst>
            </a:custGeom>
            <a:solidFill>
              <a:srgbClr val="3399FF"/>
            </a:solidFill>
            <a:ln w="6350">
              <a:solidFill>
                <a:srgbClr val="003366"/>
              </a:solidFill>
              <a:round/>
              <a:headEnd/>
              <a:tailEnd/>
            </a:ln>
          </p:spPr>
          <p:txBody>
            <a:bodyPr/>
            <a:lstStyle/>
            <a:p>
              <a:endParaRPr lang="el-GR"/>
            </a:p>
          </p:txBody>
        </p:sp>
        <p:sp>
          <p:nvSpPr>
            <p:cNvPr id="25791" name="Freeform 471"/>
            <p:cNvSpPr>
              <a:spLocks/>
            </p:cNvSpPr>
            <p:nvPr/>
          </p:nvSpPr>
          <p:spPr bwMode="auto">
            <a:xfrm>
              <a:off x="338" y="2122"/>
              <a:ext cx="9" cy="18"/>
            </a:xfrm>
            <a:custGeom>
              <a:avLst/>
              <a:gdLst>
                <a:gd name="T0" fmla="*/ 0 w 26"/>
                <a:gd name="T1" fmla="*/ 0 h 54"/>
                <a:gd name="T2" fmla="*/ 0 w 26"/>
                <a:gd name="T3" fmla="*/ 0 h 54"/>
                <a:gd name="T4" fmla="*/ 0 w 26"/>
                <a:gd name="T5" fmla="*/ 0 h 54"/>
                <a:gd name="T6" fmla="*/ 0 w 26"/>
                <a:gd name="T7" fmla="*/ 0 h 54"/>
                <a:gd name="T8" fmla="*/ 0 w 26"/>
                <a:gd name="T9" fmla="*/ 0 h 54"/>
                <a:gd name="T10" fmla="*/ 0 w 26"/>
                <a:gd name="T11" fmla="*/ 0 h 54"/>
                <a:gd name="T12" fmla="*/ 0 w 26"/>
                <a:gd name="T13" fmla="*/ 0 h 54"/>
                <a:gd name="T14" fmla="*/ 0 w 26"/>
                <a:gd name="T15" fmla="*/ 0 h 54"/>
                <a:gd name="T16" fmla="*/ 0 w 26"/>
                <a:gd name="T17" fmla="*/ 0 h 54"/>
                <a:gd name="T18" fmla="*/ 0 w 26"/>
                <a:gd name="T19" fmla="*/ 0 h 54"/>
                <a:gd name="T20" fmla="*/ 0 w 26"/>
                <a:gd name="T21" fmla="*/ 0 h 54"/>
                <a:gd name="T22" fmla="*/ 0 w 26"/>
                <a:gd name="T23" fmla="*/ 0 h 54"/>
                <a:gd name="T24" fmla="*/ 0 w 26"/>
                <a:gd name="T25" fmla="*/ 0 h 54"/>
                <a:gd name="T26" fmla="*/ 0 w 26"/>
                <a:gd name="T27" fmla="*/ 0 h 54"/>
                <a:gd name="T28" fmla="*/ 0 w 26"/>
                <a:gd name="T29" fmla="*/ 0 h 54"/>
                <a:gd name="T30" fmla="*/ 0 w 26"/>
                <a:gd name="T31" fmla="*/ 0 h 54"/>
                <a:gd name="T32" fmla="*/ 0 w 26"/>
                <a:gd name="T33" fmla="*/ 0 h 54"/>
                <a:gd name="T34" fmla="*/ 0 w 26"/>
                <a:gd name="T35" fmla="*/ 0 h 54"/>
                <a:gd name="T36" fmla="*/ 0 w 26"/>
                <a:gd name="T37" fmla="*/ 0 h 54"/>
                <a:gd name="T38" fmla="*/ 0 w 26"/>
                <a:gd name="T39" fmla="*/ 0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54"/>
                <a:gd name="T62" fmla="*/ 26 w 26"/>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54">
                  <a:moveTo>
                    <a:pt x="14" y="53"/>
                  </a:moveTo>
                  <a:lnTo>
                    <a:pt x="19" y="54"/>
                  </a:lnTo>
                  <a:lnTo>
                    <a:pt x="21" y="54"/>
                  </a:lnTo>
                  <a:lnTo>
                    <a:pt x="23" y="54"/>
                  </a:lnTo>
                  <a:lnTo>
                    <a:pt x="23" y="52"/>
                  </a:lnTo>
                  <a:lnTo>
                    <a:pt x="23" y="50"/>
                  </a:lnTo>
                  <a:lnTo>
                    <a:pt x="25" y="50"/>
                  </a:lnTo>
                  <a:lnTo>
                    <a:pt x="25" y="45"/>
                  </a:lnTo>
                  <a:lnTo>
                    <a:pt x="23" y="35"/>
                  </a:lnTo>
                  <a:lnTo>
                    <a:pt x="23" y="27"/>
                  </a:lnTo>
                  <a:lnTo>
                    <a:pt x="26" y="19"/>
                  </a:lnTo>
                  <a:lnTo>
                    <a:pt x="26" y="9"/>
                  </a:lnTo>
                  <a:lnTo>
                    <a:pt x="25" y="4"/>
                  </a:lnTo>
                  <a:lnTo>
                    <a:pt x="22" y="0"/>
                  </a:lnTo>
                  <a:lnTo>
                    <a:pt x="18" y="0"/>
                  </a:lnTo>
                  <a:lnTo>
                    <a:pt x="4" y="12"/>
                  </a:lnTo>
                  <a:lnTo>
                    <a:pt x="0" y="27"/>
                  </a:lnTo>
                  <a:lnTo>
                    <a:pt x="1" y="39"/>
                  </a:lnTo>
                  <a:lnTo>
                    <a:pt x="5" y="46"/>
                  </a:lnTo>
                  <a:lnTo>
                    <a:pt x="14" y="53"/>
                  </a:lnTo>
                </a:path>
              </a:pathLst>
            </a:custGeom>
            <a:solidFill>
              <a:srgbClr val="3399FF"/>
            </a:solidFill>
            <a:ln w="6350">
              <a:solidFill>
                <a:srgbClr val="003366"/>
              </a:solidFill>
              <a:round/>
              <a:headEnd/>
              <a:tailEnd/>
            </a:ln>
          </p:spPr>
          <p:txBody>
            <a:bodyPr/>
            <a:lstStyle/>
            <a:p>
              <a:endParaRPr lang="el-GR"/>
            </a:p>
          </p:txBody>
        </p:sp>
        <p:sp>
          <p:nvSpPr>
            <p:cNvPr id="25792" name="Freeform 472"/>
            <p:cNvSpPr>
              <a:spLocks/>
            </p:cNvSpPr>
            <p:nvPr/>
          </p:nvSpPr>
          <p:spPr bwMode="auto">
            <a:xfrm>
              <a:off x="294" y="2110"/>
              <a:ext cx="19" cy="23"/>
            </a:xfrm>
            <a:custGeom>
              <a:avLst/>
              <a:gdLst>
                <a:gd name="T0" fmla="*/ 0 w 55"/>
                <a:gd name="T1" fmla="*/ 0 h 69"/>
                <a:gd name="T2" fmla="*/ 0 w 55"/>
                <a:gd name="T3" fmla="*/ 0 h 69"/>
                <a:gd name="T4" fmla="*/ 0 w 55"/>
                <a:gd name="T5" fmla="*/ 0 h 69"/>
                <a:gd name="T6" fmla="*/ 0 w 55"/>
                <a:gd name="T7" fmla="*/ 0 h 69"/>
                <a:gd name="T8" fmla="*/ 0 w 55"/>
                <a:gd name="T9" fmla="*/ 0 h 69"/>
                <a:gd name="T10" fmla="*/ 0 w 55"/>
                <a:gd name="T11" fmla="*/ 0 h 69"/>
                <a:gd name="T12" fmla="*/ 0 w 55"/>
                <a:gd name="T13" fmla="*/ 0 h 69"/>
                <a:gd name="T14" fmla="*/ 0 w 55"/>
                <a:gd name="T15" fmla="*/ 0 h 69"/>
                <a:gd name="T16" fmla="*/ 0 w 55"/>
                <a:gd name="T17" fmla="*/ 0 h 69"/>
                <a:gd name="T18" fmla="*/ 0 w 55"/>
                <a:gd name="T19" fmla="*/ 0 h 69"/>
                <a:gd name="T20" fmla="*/ 0 w 55"/>
                <a:gd name="T21" fmla="*/ 0 h 69"/>
                <a:gd name="T22" fmla="*/ 0 w 55"/>
                <a:gd name="T23" fmla="*/ 0 h 69"/>
                <a:gd name="T24" fmla="*/ 0 w 55"/>
                <a:gd name="T25" fmla="*/ 0 h 69"/>
                <a:gd name="T26" fmla="*/ 0 w 55"/>
                <a:gd name="T27" fmla="*/ 0 h 69"/>
                <a:gd name="T28" fmla="*/ 0 w 55"/>
                <a:gd name="T29" fmla="*/ 0 h 69"/>
                <a:gd name="T30" fmla="*/ 0 w 55"/>
                <a:gd name="T31" fmla="*/ 0 h 69"/>
                <a:gd name="T32" fmla="*/ 0 w 55"/>
                <a:gd name="T33" fmla="*/ 0 h 69"/>
                <a:gd name="T34" fmla="*/ 0 w 55"/>
                <a:gd name="T35" fmla="*/ 0 h 69"/>
                <a:gd name="T36" fmla="*/ 0 w 55"/>
                <a:gd name="T37" fmla="*/ 0 h 69"/>
                <a:gd name="T38" fmla="*/ 0 w 55"/>
                <a:gd name="T39" fmla="*/ 0 h 69"/>
                <a:gd name="T40" fmla="*/ 0 w 55"/>
                <a:gd name="T41" fmla="*/ 0 h 69"/>
                <a:gd name="T42" fmla="*/ 0 w 55"/>
                <a:gd name="T43" fmla="*/ 0 h 69"/>
                <a:gd name="T44" fmla="*/ 0 w 55"/>
                <a:gd name="T45" fmla="*/ 0 h 69"/>
                <a:gd name="T46" fmla="*/ 0 w 55"/>
                <a:gd name="T47" fmla="*/ 0 h 69"/>
                <a:gd name="T48" fmla="*/ 0 w 55"/>
                <a:gd name="T49" fmla="*/ 0 h 69"/>
                <a:gd name="T50" fmla="*/ 0 w 55"/>
                <a:gd name="T51" fmla="*/ 0 h 69"/>
                <a:gd name="T52" fmla="*/ 0 w 55"/>
                <a:gd name="T53" fmla="*/ 0 h 69"/>
                <a:gd name="T54" fmla="*/ 0 w 55"/>
                <a:gd name="T55" fmla="*/ 0 h 69"/>
                <a:gd name="T56" fmla="*/ 0 w 55"/>
                <a:gd name="T57" fmla="*/ 0 h 69"/>
                <a:gd name="T58" fmla="*/ 0 w 55"/>
                <a:gd name="T59" fmla="*/ 0 h 69"/>
                <a:gd name="T60" fmla="*/ 0 w 55"/>
                <a:gd name="T61" fmla="*/ 0 h 69"/>
                <a:gd name="T62" fmla="*/ 0 w 55"/>
                <a:gd name="T63" fmla="*/ 0 h 69"/>
                <a:gd name="T64" fmla="*/ 0 w 55"/>
                <a:gd name="T65" fmla="*/ 0 h 69"/>
                <a:gd name="T66" fmla="*/ 0 w 55"/>
                <a:gd name="T67" fmla="*/ 0 h 69"/>
                <a:gd name="T68" fmla="*/ 0 w 55"/>
                <a:gd name="T69" fmla="*/ 0 h 69"/>
                <a:gd name="T70" fmla="*/ 0 w 55"/>
                <a:gd name="T71" fmla="*/ 0 h 69"/>
                <a:gd name="T72" fmla="*/ 0 w 55"/>
                <a:gd name="T73" fmla="*/ 0 h 69"/>
                <a:gd name="T74" fmla="*/ 0 w 55"/>
                <a:gd name="T75" fmla="*/ 0 h 69"/>
                <a:gd name="T76" fmla="*/ 0 w 55"/>
                <a:gd name="T77" fmla="*/ 0 h 69"/>
                <a:gd name="T78" fmla="*/ 0 w 55"/>
                <a:gd name="T79" fmla="*/ 0 h 69"/>
                <a:gd name="T80" fmla="*/ 0 w 55"/>
                <a:gd name="T81" fmla="*/ 0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5"/>
                <a:gd name="T124" fmla="*/ 0 h 69"/>
                <a:gd name="T125" fmla="*/ 55 w 55"/>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5" h="69">
                  <a:moveTo>
                    <a:pt x="51" y="34"/>
                  </a:moveTo>
                  <a:lnTo>
                    <a:pt x="43" y="25"/>
                  </a:lnTo>
                  <a:lnTo>
                    <a:pt x="39" y="18"/>
                  </a:lnTo>
                  <a:lnTo>
                    <a:pt x="37" y="12"/>
                  </a:lnTo>
                  <a:lnTo>
                    <a:pt x="38" y="8"/>
                  </a:lnTo>
                  <a:lnTo>
                    <a:pt x="39" y="2"/>
                  </a:lnTo>
                  <a:lnTo>
                    <a:pt x="38" y="1"/>
                  </a:lnTo>
                  <a:lnTo>
                    <a:pt x="35" y="0"/>
                  </a:lnTo>
                  <a:lnTo>
                    <a:pt x="31" y="2"/>
                  </a:lnTo>
                  <a:lnTo>
                    <a:pt x="13" y="10"/>
                  </a:lnTo>
                  <a:lnTo>
                    <a:pt x="1" y="18"/>
                  </a:lnTo>
                  <a:lnTo>
                    <a:pt x="0" y="32"/>
                  </a:lnTo>
                  <a:lnTo>
                    <a:pt x="2" y="39"/>
                  </a:lnTo>
                  <a:lnTo>
                    <a:pt x="6" y="39"/>
                  </a:lnTo>
                  <a:lnTo>
                    <a:pt x="13" y="34"/>
                  </a:lnTo>
                  <a:lnTo>
                    <a:pt x="16" y="28"/>
                  </a:lnTo>
                  <a:lnTo>
                    <a:pt x="20" y="26"/>
                  </a:lnTo>
                  <a:lnTo>
                    <a:pt x="22" y="26"/>
                  </a:lnTo>
                  <a:lnTo>
                    <a:pt x="26" y="30"/>
                  </a:lnTo>
                  <a:lnTo>
                    <a:pt x="27" y="34"/>
                  </a:lnTo>
                  <a:lnTo>
                    <a:pt x="29" y="41"/>
                  </a:lnTo>
                  <a:lnTo>
                    <a:pt x="29" y="43"/>
                  </a:lnTo>
                  <a:lnTo>
                    <a:pt x="29" y="45"/>
                  </a:lnTo>
                  <a:lnTo>
                    <a:pt x="30" y="47"/>
                  </a:lnTo>
                  <a:lnTo>
                    <a:pt x="30" y="50"/>
                  </a:lnTo>
                  <a:lnTo>
                    <a:pt x="30" y="51"/>
                  </a:lnTo>
                  <a:lnTo>
                    <a:pt x="31" y="54"/>
                  </a:lnTo>
                  <a:lnTo>
                    <a:pt x="30" y="54"/>
                  </a:lnTo>
                  <a:lnTo>
                    <a:pt x="30" y="55"/>
                  </a:lnTo>
                  <a:lnTo>
                    <a:pt x="30" y="58"/>
                  </a:lnTo>
                  <a:lnTo>
                    <a:pt x="29" y="58"/>
                  </a:lnTo>
                  <a:lnTo>
                    <a:pt x="29" y="59"/>
                  </a:lnTo>
                  <a:lnTo>
                    <a:pt x="29" y="62"/>
                  </a:lnTo>
                  <a:lnTo>
                    <a:pt x="30" y="66"/>
                  </a:lnTo>
                  <a:lnTo>
                    <a:pt x="34" y="69"/>
                  </a:lnTo>
                  <a:lnTo>
                    <a:pt x="38" y="67"/>
                  </a:lnTo>
                  <a:lnTo>
                    <a:pt x="45" y="65"/>
                  </a:lnTo>
                  <a:lnTo>
                    <a:pt x="51" y="57"/>
                  </a:lnTo>
                  <a:lnTo>
                    <a:pt x="55" y="49"/>
                  </a:lnTo>
                  <a:lnTo>
                    <a:pt x="54" y="41"/>
                  </a:lnTo>
                  <a:lnTo>
                    <a:pt x="51" y="34"/>
                  </a:lnTo>
                  <a:close/>
                </a:path>
              </a:pathLst>
            </a:custGeom>
            <a:solidFill>
              <a:srgbClr val="3399FF"/>
            </a:solidFill>
            <a:ln w="6350">
              <a:solidFill>
                <a:srgbClr val="003366"/>
              </a:solidFill>
              <a:round/>
              <a:headEnd/>
              <a:tailEnd/>
            </a:ln>
          </p:spPr>
          <p:txBody>
            <a:bodyPr/>
            <a:lstStyle/>
            <a:p>
              <a:endParaRPr lang="el-GR"/>
            </a:p>
          </p:txBody>
        </p:sp>
        <p:sp>
          <p:nvSpPr>
            <p:cNvPr id="25793" name="Freeform 473"/>
            <p:cNvSpPr>
              <a:spLocks/>
            </p:cNvSpPr>
            <p:nvPr/>
          </p:nvSpPr>
          <p:spPr bwMode="auto">
            <a:xfrm>
              <a:off x="294" y="2110"/>
              <a:ext cx="19" cy="23"/>
            </a:xfrm>
            <a:custGeom>
              <a:avLst/>
              <a:gdLst>
                <a:gd name="T0" fmla="*/ 0 w 55"/>
                <a:gd name="T1" fmla="*/ 0 h 69"/>
                <a:gd name="T2" fmla="*/ 0 w 55"/>
                <a:gd name="T3" fmla="*/ 0 h 69"/>
                <a:gd name="T4" fmla="*/ 0 w 55"/>
                <a:gd name="T5" fmla="*/ 0 h 69"/>
                <a:gd name="T6" fmla="*/ 0 w 55"/>
                <a:gd name="T7" fmla="*/ 0 h 69"/>
                <a:gd name="T8" fmla="*/ 0 w 55"/>
                <a:gd name="T9" fmla="*/ 0 h 69"/>
                <a:gd name="T10" fmla="*/ 0 w 55"/>
                <a:gd name="T11" fmla="*/ 0 h 69"/>
                <a:gd name="T12" fmla="*/ 0 w 55"/>
                <a:gd name="T13" fmla="*/ 0 h 69"/>
                <a:gd name="T14" fmla="*/ 0 w 55"/>
                <a:gd name="T15" fmla="*/ 0 h 69"/>
                <a:gd name="T16" fmla="*/ 0 w 55"/>
                <a:gd name="T17" fmla="*/ 0 h 69"/>
                <a:gd name="T18" fmla="*/ 0 w 55"/>
                <a:gd name="T19" fmla="*/ 0 h 69"/>
                <a:gd name="T20" fmla="*/ 0 w 55"/>
                <a:gd name="T21" fmla="*/ 0 h 69"/>
                <a:gd name="T22" fmla="*/ 0 w 55"/>
                <a:gd name="T23" fmla="*/ 0 h 69"/>
                <a:gd name="T24" fmla="*/ 0 w 55"/>
                <a:gd name="T25" fmla="*/ 0 h 69"/>
                <a:gd name="T26" fmla="*/ 0 w 55"/>
                <a:gd name="T27" fmla="*/ 0 h 69"/>
                <a:gd name="T28" fmla="*/ 0 w 55"/>
                <a:gd name="T29" fmla="*/ 0 h 69"/>
                <a:gd name="T30" fmla="*/ 0 w 55"/>
                <a:gd name="T31" fmla="*/ 0 h 69"/>
                <a:gd name="T32" fmla="*/ 0 w 55"/>
                <a:gd name="T33" fmla="*/ 0 h 69"/>
                <a:gd name="T34" fmla="*/ 0 w 55"/>
                <a:gd name="T35" fmla="*/ 0 h 69"/>
                <a:gd name="T36" fmla="*/ 0 w 55"/>
                <a:gd name="T37" fmla="*/ 0 h 69"/>
                <a:gd name="T38" fmla="*/ 0 w 55"/>
                <a:gd name="T39" fmla="*/ 0 h 69"/>
                <a:gd name="T40" fmla="*/ 0 w 55"/>
                <a:gd name="T41" fmla="*/ 0 h 69"/>
                <a:gd name="T42" fmla="*/ 0 w 55"/>
                <a:gd name="T43" fmla="*/ 0 h 69"/>
                <a:gd name="T44" fmla="*/ 0 w 55"/>
                <a:gd name="T45" fmla="*/ 0 h 69"/>
                <a:gd name="T46" fmla="*/ 0 w 55"/>
                <a:gd name="T47" fmla="*/ 0 h 69"/>
                <a:gd name="T48" fmla="*/ 0 w 55"/>
                <a:gd name="T49" fmla="*/ 0 h 69"/>
                <a:gd name="T50" fmla="*/ 0 w 55"/>
                <a:gd name="T51" fmla="*/ 0 h 69"/>
                <a:gd name="T52" fmla="*/ 0 w 55"/>
                <a:gd name="T53" fmla="*/ 0 h 69"/>
                <a:gd name="T54" fmla="*/ 0 w 55"/>
                <a:gd name="T55" fmla="*/ 0 h 69"/>
                <a:gd name="T56" fmla="*/ 0 w 55"/>
                <a:gd name="T57" fmla="*/ 0 h 69"/>
                <a:gd name="T58" fmla="*/ 0 w 55"/>
                <a:gd name="T59" fmla="*/ 0 h 69"/>
                <a:gd name="T60" fmla="*/ 0 w 55"/>
                <a:gd name="T61" fmla="*/ 0 h 69"/>
                <a:gd name="T62" fmla="*/ 0 w 55"/>
                <a:gd name="T63" fmla="*/ 0 h 69"/>
                <a:gd name="T64" fmla="*/ 0 w 55"/>
                <a:gd name="T65" fmla="*/ 0 h 69"/>
                <a:gd name="T66" fmla="*/ 0 w 55"/>
                <a:gd name="T67" fmla="*/ 0 h 69"/>
                <a:gd name="T68" fmla="*/ 0 w 55"/>
                <a:gd name="T69" fmla="*/ 0 h 69"/>
                <a:gd name="T70" fmla="*/ 0 w 55"/>
                <a:gd name="T71" fmla="*/ 0 h 69"/>
                <a:gd name="T72" fmla="*/ 0 w 55"/>
                <a:gd name="T73" fmla="*/ 0 h 69"/>
                <a:gd name="T74" fmla="*/ 0 w 55"/>
                <a:gd name="T75" fmla="*/ 0 h 69"/>
                <a:gd name="T76" fmla="*/ 0 w 55"/>
                <a:gd name="T77" fmla="*/ 0 h 69"/>
                <a:gd name="T78" fmla="*/ 0 w 55"/>
                <a:gd name="T79" fmla="*/ 0 h 69"/>
                <a:gd name="T80" fmla="*/ 0 w 55"/>
                <a:gd name="T81" fmla="*/ 0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5"/>
                <a:gd name="T124" fmla="*/ 0 h 69"/>
                <a:gd name="T125" fmla="*/ 55 w 55"/>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5" h="69">
                  <a:moveTo>
                    <a:pt x="51" y="34"/>
                  </a:moveTo>
                  <a:lnTo>
                    <a:pt x="54" y="41"/>
                  </a:lnTo>
                  <a:lnTo>
                    <a:pt x="55" y="49"/>
                  </a:lnTo>
                  <a:lnTo>
                    <a:pt x="51" y="57"/>
                  </a:lnTo>
                  <a:lnTo>
                    <a:pt x="45" y="65"/>
                  </a:lnTo>
                  <a:lnTo>
                    <a:pt x="38" y="67"/>
                  </a:lnTo>
                  <a:lnTo>
                    <a:pt x="34" y="69"/>
                  </a:lnTo>
                  <a:lnTo>
                    <a:pt x="30" y="66"/>
                  </a:lnTo>
                  <a:lnTo>
                    <a:pt x="29" y="62"/>
                  </a:lnTo>
                  <a:lnTo>
                    <a:pt x="29" y="59"/>
                  </a:lnTo>
                  <a:lnTo>
                    <a:pt x="29" y="58"/>
                  </a:lnTo>
                  <a:lnTo>
                    <a:pt x="30" y="58"/>
                  </a:lnTo>
                  <a:lnTo>
                    <a:pt x="30" y="55"/>
                  </a:lnTo>
                  <a:lnTo>
                    <a:pt x="30" y="54"/>
                  </a:lnTo>
                  <a:lnTo>
                    <a:pt x="31" y="54"/>
                  </a:lnTo>
                  <a:lnTo>
                    <a:pt x="30" y="51"/>
                  </a:lnTo>
                  <a:lnTo>
                    <a:pt x="30" y="50"/>
                  </a:lnTo>
                  <a:lnTo>
                    <a:pt x="30" y="47"/>
                  </a:lnTo>
                  <a:lnTo>
                    <a:pt x="29" y="45"/>
                  </a:lnTo>
                  <a:lnTo>
                    <a:pt x="29" y="43"/>
                  </a:lnTo>
                  <a:lnTo>
                    <a:pt x="29" y="41"/>
                  </a:lnTo>
                  <a:lnTo>
                    <a:pt x="27" y="34"/>
                  </a:lnTo>
                  <a:lnTo>
                    <a:pt x="26" y="30"/>
                  </a:lnTo>
                  <a:lnTo>
                    <a:pt x="22" y="26"/>
                  </a:lnTo>
                  <a:lnTo>
                    <a:pt x="20" y="26"/>
                  </a:lnTo>
                  <a:lnTo>
                    <a:pt x="16" y="28"/>
                  </a:lnTo>
                  <a:lnTo>
                    <a:pt x="13" y="34"/>
                  </a:lnTo>
                  <a:lnTo>
                    <a:pt x="6" y="39"/>
                  </a:lnTo>
                  <a:lnTo>
                    <a:pt x="2" y="39"/>
                  </a:lnTo>
                  <a:lnTo>
                    <a:pt x="0" y="32"/>
                  </a:lnTo>
                  <a:lnTo>
                    <a:pt x="1" y="18"/>
                  </a:lnTo>
                  <a:lnTo>
                    <a:pt x="13" y="10"/>
                  </a:lnTo>
                  <a:lnTo>
                    <a:pt x="31" y="2"/>
                  </a:lnTo>
                  <a:lnTo>
                    <a:pt x="35" y="0"/>
                  </a:lnTo>
                  <a:lnTo>
                    <a:pt x="38" y="1"/>
                  </a:lnTo>
                  <a:lnTo>
                    <a:pt x="39" y="2"/>
                  </a:lnTo>
                  <a:lnTo>
                    <a:pt x="38" y="8"/>
                  </a:lnTo>
                  <a:lnTo>
                    <a:pt x="37" y="12"/>
                  </a:lnTo>
                  <a:lnTo>
                    <a:pt x="39" y="18"/>
                  </a:lnTo>
                  <a:lnTo>
                    <a:pt x="43" y="25"/>
                  </a:lnTo>
                  <a:lnTo>
                    <a:pt x="51" y="34"/>
                  </a:lnTo>
                </a:path>
              </a:pathLst>
            </a:custGeom>
            <a:solidFill>
              <a:srgbClr val="3399FF"/>
            </a:solidFill>
            <a:ln w="6350">
              <a:solidFill>
                <a:srgbClr val="003366"/>
              </a:solidFill>
              <a:round/>
              <a:headEnd/>
              <a:tailEnd/>
            </a:ln>
          </p:spPr>
          <p:txBody>
            <a:bodyPr/>
            <a:lstStyle/>
            <a:p>
              <a:endParaRPr lang="el-GR"/>
            </a:p>
          </p:txBody>
        </p:sp>
        <p:sp>
          <p:nvSpPr>
            <p:cNvPr id="25794" name="Freeform 474"/>
            <p:cNvSpPr>
              <a:spLocks/>
            </p:cNvSpPr>
            <p:nvPr/>
          </p:nvSpPr>
          <p:spPr bwMode="auto">
            <a:xfrm>
              <a:off x="309" y="2100"/>
              <a:ext cx="13" cy="16"/>
            </a:xfrm>
            <a:custGeom>
              <a:avLst/>
              <a:gdLst>
                <a:gd name="T0" fmla="*/ 0 w 40"/>
                <a:gd name="T1" fmla="*/ 0 h 49"/>
                <a:gd name="T2" fmla="*/ 0 w 40"/>
                <a:gd name="T3" fmla="*/ 0 h 49"/>
                <a:gd name="T4" fmla="*/ 0 w 40"/>
                <a:gd name="T5" fmla="*/ 0 h 49"/>
                <a:gd name="T6" fmla="*/ 0 w 40"/>
                <a:gd name="T7" fmla="*/ 0 h 49"/>
                <a:gd name="T8" fmla="*/ 0 w 40"/>
                <a:gd name="T9" fmla="*/ 0 h 49"/>
                <a:gd name="T10" fmla="*/ 0 w 40"/>
                <a:gd name="T11" fmla="*/ 0 h 49"/>
                <a:gd name="T12" fmla="*/ 0 w 40"/>
                <a:gd name="T13" fmla="*/ 0 h 49"/>
                <a:gd name="T14" fmla="*/ 0 w 40"/>
                <a:gd name="T15" fmla="*/ 0 h 49"/>
                <a:gd name="T16" fmla="*/ 0 w 40"/>
                <a:gd name="T17" fmla="*/ 0 h 49"/>
                <a:gd name="T18" fmla="*/ 0 w 40"/>
                <a:gd name="T19" fmla="*/ 0 h 49"/>
                <a:gd name="T20" fmla="*/ 0 w 40"/>
                <a:gd name="T21" fmla="*/ 0 h 49"/>
                <a:gd name="T22" fmla="*/ 0 w 40"/>
                <a:gd name="T23" fmla="*/ 0 h 49"/>
                <a:gd name="T24" fmla="*/ 0 w 40"/>
                <a:gd name="T25" fmla="*/ 0 h 49"/>
                <a:gd name="T26" fmla="*/ 0 w 40"/>
                <a:gd name="T27" fmla="*/ 0 h 49"/>
                <a:gd name="T28" fmla="*/ 0 w 40"/>
                <a:gd name="T29" fmla="*/ 0 h 49"/>
                <a:gd name="T30" fmla="*/ 0 w 40"/>
                <a:gd name="T31" fmla="*/ 0 h 49"/>
                <a:gd name="T32" fmla="*/ 0 w 40"/>
                <a:gd name="T33" fmla="*/ 0 h 49"/>
                <a:gd name="T34" fmla="*/ 0 w 40"/>
                <a:gd name="T35" fmla="*/ 0 h 49"/>
                <a:gd name="T36" fmla="*/ 0 w 40"/>
                <a:gd name="T37" fmla="*/ 0 h 49"/>
                <a:gd name="T38" fmla="*/ 0 w 40"/>
                <a:gd name="T39" fmla="*/ 0 h 49"/>
                <a:gd name="T40" fmla="*/ 0 w 40"/>
                <a:gd name="T41" fmla="*/ 0 h 49"/>
                <a:gd name="T42" fmla="*/ 0 w 40"/>
                <a:gd name="T43" fmla="*/ 0 h 49"/>
                <a:gd name="T44" fmla="*/ 0 w 40"/>
                <a:gd name="T45" fmla="*/ 0 h 49"/>
                <a:gd name="T46" fmla="*/ 0 w 40"/>
                <a:gd name="T47" fmla="*/ 0 h 49"/>
                <a:gd name="T48" fmla="*/ 0 w 40"/>
                <a:gd name="T49" fmla="*/ 0 h 49"/>
                <a:gd name="T50" fmla="*/ 0 w 40"/>
                <a:gd name="T51" fmla="*/ 0 h 49"/>
                <a:gd name="T52" fmla="*/ 0 w 40"/>
                <a:gd name="T53" fmla="*/ 0 h 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49"/>
                <a:gd name="T83" fmla="*/ 40 w 40"/>
                <a:gd name="T84" fmla="*/ 49 h 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49">
                  <a:moveTo>
                    <a:pt x="36" y="1"/>
                  </a:moveTo>
                  <a:lnTo>
                    <a:pt x="10" y="16"/>
                  </a:lnTo>
                  <a:lnTo>
                    <a:pt x="23" y="18"/>
                  </a:lnTo>
                  <a:lnTo>
                    <a:pt x="7" y="22"/>
                  </a:lnTo>
                  <a:lnTo>
                    <a:pt x="0" y="38"/>
                  </a:lnTo>
                  <a:lnTo>
                    <a:pt x="6" y="45"/>
                  </a:lnTo>
                  <a:lnTo>
                    <a:pt x="12" y="49"/>
                  </a:lnTo>
                  <a:lnTo>
                    <a:pt x="20" y="47"/>
                  </a:lnTo>
                  <a:lnTo>
                    <a:pt x="29" y="43"/>
                  </a:lnTo>
                  <a:lnTo>
                    <a:pt x="29" y="41"/>
                  </a:lnTo>
                  <a:lnTo>
                    <a:pt x="29" y="39"/>
                  </a:lnTo>
                  <a:lnTo>
                    <a:pt x="31" y="39"/>
                  </a:lnTo>
                  <a:lnTo>
                    <a:pt x="33" y="37"/>
                  </a:lnTo>
                  <a:lnTo>
                    <a:pt x="33" y="34"/>
                  </a:lnTo>
                  <a:lnTo>
                    <a:pt x="33" y="33"/>
                  </a:lnTo>
                  <a:lnTo>
                    <a:pt x="35" y="33"/>
                  </a:lnTo>
                  <a:lnTo>
                    <a:pt x="37" y="30"/>
                  </a:lnTo>
                  <a:lnTo>
                    <a:pt x="37" y="25"/>
                  </a:lnTo>
                  <a:lnTo>
                    <a:pt x="37" y="22"/>
                  </a:lnTo>
                  <a:lnTo>
                    <a:pt x="37" y="21"/>
                  </a:lnTo>
                  <a:lnTo>
                    <a:pt x="39" y="21"/>
                  </a:lnTo>
                  <a:lnTo>
                    <a:pt x="39" y="14"/>
                  </a:lnTo>
                  <a:lnTo>
                    <a:pt x="40" y="9"/>
                  </a:lnTo>
                  <a:lnTo>
                    <a:pt x="39" y="4"/>
                  </a:lnTo>
                  <a:lnTo>
                    <a:pt x="39" y="1"/>
                  </a:lnTo>
                  <a:lnTo>
                    <a:pt x="37" y="0"/>
                  </a:lnTo>
                  <a:lnTo>
                    <a:pt x="36" y="1"/>
                  </a:lnTo>
                  <a:close/>
                </a:path>
              </a:pathLst>
            </a:custGeom>
            <a:solidFill>
              <a:srgbClr val="3399FF"/>
            </a:solidFill>
            <a:ln w="6350">
              <a:solidFill>
                <a:srgbClr val="003366"/>
              </a:solidFill>
              <a:round/>
              <a:headEnd/>
              <a:tailEnd/>
            </a:ln>
          </p:spPr>
          <p:txBody>
            <a:bodyPr/>
            <a:lstStyle/>
            <a:p>
              <a:endParaRPr lang="el-GR"/>
            </a:p>
          </p:txBody>
        </p:sp>
        <p:sp>
          <p:nvSpPr>
            <p:cNvPr id="25795" name="Freeform 475"/>
            <p:cNvSpPr>
              <a:spLocks/>
            </p:cNvSpPr>
            <p:nvPr/>
          </p:nvSpPr>
          <p:spPr bwMode="auto">
            <a:xfrm>
              <a:off x="309" y="2100"/>
              <a:ext cx="13" cy="16"/>
            </a:xfrm>
            <a:custGeom>
              <a:avLst/>
              <a:gdLst>
                <a:gd name="T0" fmla="*/ 0 w 40"/>
                <a:gd name="T1" fmla="*/ 0 h 49"/>
                <a:gd name="T2" fmla="*/ 0 w 40"/>
                <a:gd name="T3" fmla="*/ 0 h 49"/>
                <a:gd name="T4" fmla="*/ 0 w 40"/>
                <a:gd name="T5" fmla="*/ 0 h 49"/>
                <a:gd name="T6" fmla="*/ 0 w 40"/>
                <a:gd name="T7" fmla="*/ 0 h 49"/>
                <a:gd name="T8" fmla="*/ 0 w 40"/>
                <a:gd name="T9" fmla="*/ 0 h 49"/>
                <a:gd name="T10" fmla="*/ 0 w 40"/>
                <a:gd name="T11" fmla="*/ 0 h 49"/>
                <a:gd name="T12" fmla="*/ 0 w 40"/>
                <a:gd name="T13" fmla="*/ 0 h 49"/>
                <a:gd name="T14" fmla="*/ 0 w 40"/>
                <a:gd name="T15" fmla="*/ 0 h 49"/>
                <a:gd name="T16" fmla="*/ 0 w 40"/>
                <a:gd name="T17" fmla="*/ 0 h 49"/>
                <a:gd name="T18" fmla="*/ 0 w 40"/>
                <a:gd name="T19" fmla="*/ 0 h 49"/>
                <a:gd name="T20" fmla="*/ 0 w 40"/>
                <a:gd name="T21" fmla="*/ 0 h 49"/>
                <a:gd name="T22" fmla="*/ 0 w 40"/>
                <a:gd name="T23" fmla="*/ 0 h 49"/>
                <a:gd name="T24" fmla="*/ 0 w 40"/>
                <a:gd name="T25" fmla="*/ 0 h 49"/>
                <a:gd name="T26" fmla="*/ 0 w 40"/>
                <a:gd name="T27" fmla="*/ 0 h 49"/>
                <a:gd name="T28" fmla="*/ 0 w 40"/>
                <a:gd name="T29" fmla="*/ 0 h 49"/>
                <a:gd name="T30" fmla="*/ 0 w 40"/>
                <a:gd name="T31" fmla="*/ 0 h 49"/>
                <a:gd name="T32" fmla="*/ 0 w 40"/>
                <a:gd name="T33" fmla="*/ 0 h 49"/>
                <a:gd name="T34" fmla="*/ 0 w 40"/>
                <a:gd name="T35" fmla="*/ 0 h 49"/>
                <a:gd name="T36" fmla="*/ 0 w 40"/>
                <a:gd name="T37" fmla="*/ 0 h 49"/>
                <a:gd name="T38" fmla="*/ 0 w 40"/>
                <a:gd name="T39" fmla="*/ 0 h 49"/>
                <a:gd name="T40" fmla="*/ 0 w 40"/>
                <a:gd name="T41" fmla="*/ 0 h 49"/>
                <a:gd name="T42" fmla="*/ 0 w 40"/>
                <a:gd name="T43" fmla="*/ 0 h 49"/>
                <a:gd name="T44" fmla="*/ 0 w 40"/>
                <a:gd name="T45" fmla="*/ 0 h 49"/>
                <a:gd name="T46" fmla="*/ 0 w 40"/>
                <a:gd name="T47" fmla="*/ 0 h 49"/>
                <a:gd name="T48" fmla="*/ 0 w 40"/>
                <a:gd name="T49" fmla="*/ 0 h 49"/>
                <a:gd name="T50" fmla="*/ 0 w 40"/>
                <a:gd name="T51" fmla="*/ 0 h 49"/>
                <a:gd name="T52" fmla="*/ 0 w 40"/>
                <a:gd name="T53" fmla="*/ 0 h 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49"/>
                <a:gd name="T83" fmla="*/ 40 w 40"/>
                <a:gd name="T84" fmla="*/ 49 h 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49">
                  <a:moveTo>
                    <a:pt x="10" y="16"/>
                  </a:moveTo>
                  <a:lnTo>
                    <a:pt x="23" y="18"/>
                  </a:lnTo>
                  <a:lnTo>
                    <a:pt x="7" y="22"/>
                  </a:lnTo>
                  <a:lnTo>
                    <a:pt x="0" y="38"/>
                  </a:lnTo>
                  <a:lnTo>
                    <a:pt x="6" y="45"/>
                  </a:lnTo>
                  <a:lnTo>
                    <a:pt x="12" y="49"/>
                  </a:lnTo>
                  <a:lnTo>
                    <a:pt x="20" y="47"/>
                  </a:lnTo>
                  <a:lnTo>
                    <a:pt x="29" y="43"/>
                  </a:lnTo>
                  <a:lnTo>
                    <a:pt x="29" y="41"/>
                  </a:lnTo>
                  <a:lnTo>
                    <a:pt x="29" y="39"/>
                  </a:lnTo>
                  <a:lnTo>
                    <a:pt x="31" y="39"/>
                  </a:lnTo>
                  <a:lnTo>
                    <a:pt x="33" y="37"/>
                  </a:lnTo>
                  <a:lnTo>
                    <a:pt x="33" y="34"/>
                  </a:lnTo>
                  <a:lnTo>
                    <a:pt x="33" y="33"/>
                  </a:lnTo>
                  <a:lnTo>
                    <a:pt x="35" y="33"/>
                  </a:lnTo>
                  <a:lnTo>
                    <a:pt x="37" y="30"/>
                  </a:lnTo>
                  <a:lnTo>
                    <a:pt x="37" y="25"/>
                  </a:lnTo>
                  <a:lnTo>
                    <a:pt x="37" y="22"/>
                  </a:lnTo>
                  <a:lnTo>
                    <a:pt x="37" y="21"/>
                  </a:lnTo>
                  <a:lnTo>
                    <a:pt x="39" y="21"/>
                  </a:lnTo>
                  <a:lnTo>
                    <a:pt x="39" y="14"/>
                  </a:lnTo>
                  <a:lnTo>
                    <a:pt x="40" y="9"/>
                  </a:lnTo>
                  <a:lnTo>
                    <a:pt x="39" y="4"/>
                  </a:lnTo>
                  <a:lnTo>
                    <a:pt x="39" y="1"/>
                  </a:lnTo>
                  <a:lnTo>
                    <a:pt x="37" y="0"/>
                  </a:lnTo>
                  <a:lnTo>
                    <a:pt x="36" y="1"/>
                  </a:lnTo>
                  <a:lnTo>
                    <a:pt x="10" y="16"/>
                  </a:lnTo>
                </a:path>
              </a:pathLst>
            </a:custGeom>
            <a:solidFill>
              <a:srgbClr val="3399FF"/>
            </a:solidFill>
            <a:ln w="6350">
              <a:solidFill>
                <a:srgbClr val="003366"/>
              </a:solidFill>
              <a:round/>
              <a:headEnd/>
              <a:tailEnd/>
            </a:ln>
          </p:spPr>
          <p:txBody>
            <a:bodyPr/>
            <a:lstStyle/>
            <a:p>
              <a:endParaRPr lang="el-GR"/>
            </a:p>
          </p:txBody>
        </p:sp>
        <p:sp>
          <p:nvSpPr>
            <p:cNvPr id="25796" name="Freeform 476"/>
            <p:cNvSpPr>
              <a:spLocks/>
            </p:cNvSpPr>
            <p:nvPr/>
          </p:nvSpPr>
          <p:spPr bwMode="auto">
            <a:xfrm>
              <a:off x="301" y="2066"/>
              <a:ext cx="18" cy="24"/>
            </a:xfrm>
            <a:custGeom>
              <a:avLst/>
              <a:gdLst>
                <a:gd name="T0" fmla="*/ 0 w 53"/>
                <a:gd name="T1" fmla="*/ 0 h 72"/>
                <a:gd name="T2" fmla="*/ 0 w 53"/>
                <a:gd name="T3" fmla="*/ 0 h 72"/>
                <a:gd name="T4" fmla="*/ 0 w 53"/>
                <a:gd name="T5" fmla="*/ 0 h 72"/>
                <a:gd name="T6" fmla="*/ 0 w 53"/>
                <a:gd name="T7" fmla="*/ 0 h 72"/>
                <a:gd name="T8" fmla="*/ 0 w 53"/>
                <a:gd name="T9" fmla="*/ 0 h 72"/>
                <a:gd name="T10" fmla="*/ 0 w 53"/>
                <a:gd name="T11" fmla="*/ 0 h 72"/>
                <a:gd name="T12" fmla="*/ 0 w 53"/>
                <a:gd name="T13" fmla="*/ 0 h 72"/>
                <a:gd name="T14" fmla="*/ 0 w 53"/>
                <a:gd name="T15" fmla="*/ 0 h 72"/>
                <a:gd name="T16" fmla="*/ 0 w 53"/>
                <a:gd name="T17" fmla="*/ 0 h 72"/>
                <a:gd name="T18" fmla="*/ 0 w 53"/>
                <a:gd name="T19" fmla="*/ 0 h 72"/>
                <a:gd name="T20" fmla="*/ 0 w 53"/>
                <a:gd name="T21" fmla="*/ 0 h 72"/>
                <a:gd name="T22" fmla="*/ 0 w 53"/>
                <a:gd name="T23" fmla="*/ 0 h 72"/>
                <a:gd name="T24" fmla="*/ 0 w 53"/>
                <a:gd name="T25" fmla="*/ 0 h 72"/>
                <a:gd name="T26" fmla="*/ 0 w 53"/>
                <a:gd name="T27" fmla="*/ 0 h 72"/>
                <a:gd name="T28" fmla="*/ 0 w 53"/>
                <a:gd name="T29" fmla="*/ 0 h 72"/>
                <a:gd name="T30" fmla="*/ 0 w 53"/>
                <a:gd name="T31" fmla="*/ 0 h 72"/>
                <a:gd name="T32" fmla="*/ 0 w 53"/>
                <a:gd name="T33" fmla="*/ 0 h 72"/>
                <a:gd name="T34" fmla="*/ 0 w 53"/>
                <a:gd name="T35" fmla="*/ 0 h 72"/>
                <a:gd name="T36" fmla="*/ 0 w 53"/>
                <a:gd name="T37" fmla="*/ 0 h 72"/>
                <a:gd name="T38" fmla="*/ 0 w 53"/>
                <a:gd name="T39" fmla="*/ 0 h 72"/>
                <a:gd name="T40" fmla="*/ 0 w 53"/>
                <a:gd name="T41" fmla="*/ 0 h 72"/>
                <a:gd name="T42" fmla="*/ 0 w 53"/>
                <a:gd name="T43" fmla="*/ 0 h 72"/>
                <a:gd name="T44" fmla="*/ 0 w 53"/>
                <a:gd name="T45" fmla="*/ 0 h 72"/>
                <a:gd name="T46" fmla="*/ 0 w 53"/>
                <a:gd name="T47" fmla="*/ 0 h 72"/>
                <a:gd name="T48" fmla="*/ 0 w 53"/>
                <a:gd name="T49" fmla="*/ 0 h 72"/>
                <a:gd name="T50" fmla="*/ 0 w 53"/>
                <a:gd name="T51" fmla="*/ 0 h 72"/>
                <a:gd name="T52" fmla="*/ 0 w 53"/>
                <a:gd name="T53" fmla="*/ 0 h 72"/>
                <a:gd name="T54" fmla="*/ 0 w 53"/>
                <a:gd name="T55" fmla="*/ 0 h 72"/>
                <a:gd name="T56" fmla="*/ 0 w 53"/>
                <a:gd name="T57" fmla="*/ 0 h 72"/>
                <a:gd name="T58" fmla="*/ 0 w 53"/>
                <a:gd name="T59" fmla="*/ 0 h 72"/>
                <a:gd name="T60" fmla="*/ 0 w 53"/>
                <a:gd name="T61" fmla="*/ 0 h 72"/>
                <a:gd name="T62" fmla="*/ 0 w 53"/>
                <a:gd name="T63" fmla="*/ 0 h 72"/>
                <a:gd name="T64" fmla="*/ 0 w 53"/>
                <a:gd name="T65" fmla="*/ 0 h 72"/>
                <a:gd name="T66" fmla="*/ 0 w 53"/>
                <a:gd name="T67" fmla="*/ 0 h 72"/>
                <a:gd name="T68" fmla="*/ 0 w 53"/>
                <a:gd name="T69" fmla="*/ 0 h 72"/>
                <a:gd name="T70" fmla="*/ 0 w 53"/>
                <a:gd name="T71" fmla="*/ 0 h 72"/>
                <a:gd name="T72" fmla="*/ 0 w 53"/>
                <a:gd name="T73" fmla="*/ 0 h 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
                <a:gd name="T112" fmla="*/ 0 h 72"/>
                <a:gd name="T113" fmla="*/ 53 w 53"/>
                <a:gd name="T114" fmla="*/ 72 h 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 h="72">
                  <a:moveTo>
                    <a:pt x="33" y="1"/>
                  </a:moveTo>
                  <a:lnTo>
                    <a:pt x="18" y="0"/>
                  </a:lnTo>
                  <a:lnTo>
                    <a:pt x="6" y="7"/>
                  </a:lnTo>
                  <a:lnTo>
                    <a:pt x="2" y="9"/>
                  </a:lnTo>
                  <a:lnTo>
                    <a:pt x="1" y="13"/>
                  </a:lnTo>
                  <a:lnTo>
                    <a:pt x="0" y="17"/>
                  </a:lnTo>
                  <a:lnTo>
                    <a:pt x="4" y="21"/>
                  </a:lnTo>
                  <a:lnTo>
                    <a:pt x="6" y="23"/>
                  </a:lnTo>
                  <a:lnTo>
                    <a:pt x="9" y="25"/>
                  </a:lnTo>
                  <a:lnTo>
                    <a:pt x="12" y="31"/>
                  </a:lnTo>
                  <a:lnTo>
                    <a:pt x="10" y="31"/>
                  </a:lnTo>
                  <a:lnTo>
                    <a:pt x="10" y="32"/>
                  </a:lnTo>
                  <a:lnTo>
                    <a:pt x="10" y="34"/>
                  </a:lnTo>
                  <a:lnTo>
                    <a:pt x="5" y="40"/>
                  </a:lnTo>
                  <a:lnTo>
                    <a:pt x="0" y="56"/>
                  </a:lnTo>
                  <a:lnTo>
                    <a:pt x="8" y="57"/>
                  </a:lnTo>
                  <a:lnTo>
                    <a:pt x="8" y="56"/>
                  </a:lnTo>
                  <a:lnTo>
                    <a:pt x="9" y="56"/>
                  </a:lnTo>
                  <a:lnTo>
                    <a:pt x="12" y="56"/>
                  </a:lnTo>
                  <a:lnTo>
                    <a:pt x="17" y="54"/>
                  </a:lnTo>
                  <a:lnTo>
                    <a:pt x="13" y="60"/>
                  </a:lnTo>
                  <a:lnTo>
                    <a:pt x="10" y="64"/>
                  </a:lnTo>
                  <a:lnTo>
                    <a:pt x="6" y="69"/>
                  </a:lnTo>
                  <a:lnTo>
                    <a:pt x="10" y="72"/>
                  </a:lnTo>
                  <a:lnTo>
                    <a:pt x="20" y="72"/>
                  </a:lnTo>
                  <a:lnTo>
                    <a:pt x="30" y="65"/>
                  </a:lnTo>
                  <a:lnTo>
                    <a:pt x="32" y="62"/>
                  </a:lnTo>
                  <a:lnTo>
                    <a:pt x="34" y="61"/>
                  </a:lnTo>
                  <a:lnTo>
                    <a:pt x="40" y="58"/>
                  </a:lnTo>
                  <a:lnTo>
                    <a:pt x="46" y="50"/>
                  </a:lnTo>
                  <a:lnTo>
                    <a:pt x="51" y="41"/>
                  </a:lnTo>
                  <a:lnTo>
                    <a:pt x="51" y="32"/>
                  </a:lnTo>
                  <a:lnTo>
                    <a:pt x="53" y="25"/>
                  </a:lnTo>
                  <a:lnTo>
                    <a:pt x="50" y="13"/>
                  </a:lnTo>
                  <a:lnTo>
                    <a:pt x="46" y="8"/>
                  </a:lnTo>
                  <a:lnTo>
                    <a:pt x="44" y="5"/>
                  </a:lnTo>
                  <a:lnTo>
                    <a:pt x="33" y="1"/>
                  </a:lnTo>
                  <a:close/>
                </a:path>
              </a:pathLst>
            </a:custGeom>
            <a:solidFill>
              <a:srgbClr val="3399FF"/>
            </a:solidFill>
            <a:ln w="6350">
              <a:solidFill>
                <a:srgbClr val="003366"/>
              </a:solidFill>
              <a:round/>
              <a:headEnd/>
              <a:tailEnd/>
            </a:ln>
          </p:spPr>
          <p:txBody>
            <a:bodyPr/>
            <a:lstStyle/>
            <a:p>
              <a:endParaRPr lang="el-GR"/>
            </a:p>
          </p:txBody>
        </p:sp>
        <p:sp>
          <p:nvSpPr>
            <p:cNvPr id="25797" name="Freeform 477"/>
            <p:cNvSpPr>
              <a:spLocks/>
            </p:cNvSpPr>
            <p:nvPr/>
          </p:nvSpPr>
          <p:spPr bwMode="auto">
            <a:xfrm>
              <a:off x="301" y="2066"/>
              <a:ext cx="18" cy="24"/>
            </a:xfrm>
            <a:custGeom>
              <a:avLst/>
              <a:gdLst>
                <a:gd name="T0" fmla="*/ 0 w 53"/>
                <a:gd name="T1" fmla="*/ 0 h 72"/>
                <a:gd name="T2" fmla="*/ 0 w 53"/>
                <a:gd name="T3" fmla="*/ 0 h 72"/>
                <a:gd name="T4" fmla="*/ 0 w 53"/>
                <a:gd name="T5" fmla="*/ 0 h 72"/>
                <a:gd name="T6" fmla="*/ 0 w 53"/>
                <a:gd name="T7" fmla="*/ 0 h 72"/>
                <a:gd name="T8" fmla="*/ 0 w 53"/>
                <a:gd name="T9" fmla="*/ 0 h 72"/>
                <a:gd name="T10" fmla="*/ 0 w 53"/>
                <a:gd name="T11" fmla="*/ 0 h 72"/>
                <a:gd name="T12" fmla="*/ 0 w 53"/>
                <a:gd name="T13" fmla="*/ 0 h 72"/>
                <a:gd name="T14" fmla="*/ 0 w 53"/>
                <a:gd name="T15" fmla="*/ 0 h 72"/>
                <a:gd name="T16" fmla="*/ 0 w 53"/>
                <a:gd name="T17" fmla="*/ 0 h 72"/>
                <a:gd name="T18" fmla="*/ 0 w 53"/>
                <a:gd name="T19" fmla="*/ 0 h 72"/>
                <a:gd name="T20" fmla="*/ 0 w 53"/>
                <a:gd name="T21" fmla="*/ 0 h 72"/>
                <a:gd name="T22" fmla="*/ 0 w 53"/>
                <a:gd name="T23" fmla="*/ 0 h 72"/>
                <a:gd name="T24" fmla="*/ 0 w 53"/>
                <a:gd name="T25" fmla="*/ 0 h 72"/>
                <a:gd name="T26" fmla="*/ 0 w 53"/>
                <a:gd name="T27" fmla="*/ 0 h 72"/>
                <a:gd name="T28" fmla="*/ 0 w 53"/>
                <a:gd name="T29" fmla="*/ 0 h 72"/>
                <a:gd name="T30" fmla="*/ 0 w 53"/>
                <a:gd name="T31" fmla="*/ 0 h 72"/>
                <a:gd name="T32" fmla="*/ 0 w 53"/>
                <a:gd name="T33" fmla="*/ 0 h 72"/>
                <a:gd name="T34" fmla="*/ 0 w 53"/>
                <a:gd name="T35" fmla="*/ 0 h 72"/>
                <a:gd name="T36" fmla="*/ 0 w 53"/>
                <a:gd name="T37" fmla="*/ 0 h 72"/>
                <a:gd name="T38" fmla="*/ 0 w 53"/>
                <a:gd name="T39" fmla="*/ 0 h 72"/>
                <a:gd name="T40" fmla="*/ 0 w 53"/>
                <a:gd name="T41" fmla="*/ 0 h 72"/>
                <a:gd name="T42" fmla="*/ 0 w 53"/>
                <a:gd name="T43" fmla="*/ 0 h 72"/>
                <a:gd name="T44" fmla="*/ 0 w 53"/>
                <a:gd name="T45" fmla="*/ 0 h 72"/>
                <a:gd name="T46" fmla="*/ 0 w 53"/>
                <a:gd name="T47" fmla="*/ 0 h 72"/>
                <a:gd name="T48" fmla="*/ 0 w 53"/>
                <a:gd name="T49" fmla="*/ 0 h 72"/>
                <a:gd name="T50" fmla="*/ 0 w 53"/>
                <a:gd name="T51" fmla="*/ 0 h 72"/>
                <a:gd name="T52" fmla="*/ 0 w 53"/>
                <a:gd name="T53" fmla="*/ 0 h 72"/>
                <a:gd name="T54" fmla="*/ 0 w 53"/>
                <a:gd name="T55" fmla="*/ 0 h 72"/>
                <a:gd name="T56" fmla="*/ 0 w 53"/>
                <a:gd name="T57" fmla="*/ 0 h 72"/>
                <a:gd name="T58" fmla="*/ 0 w 53"/>
                <a:gd name="T59" fmla="*/ 0 h 72"/>
                <a:gd name="T60" fmla="*/ 0 w 53"/>
                <a:gd name="T61" fmla="*/ 0 h 72"/>
                <a:gd name="T62" fmla="*/ 0 w 53"/>
                <a:gd name="T63" fmla="*/ 0 h 72"/>
                <a:gd name="T64" fmla="*/ 0 w 53"/>
                <a:gd name="T65" fmla="*/ 0 h 72"/>
                <a:gd name="T66" fmla="*/ 0 w 53"/>
                <a:gd name="T67" fmla="*/ 0 h 72"/>
                <a:gd name="T68" fmla="*/ 0 w 53"/>
                <a:gd name="T69" fmla="*/ 0 h 72"/>
                <a:gd name="T70" fmla="*/ 0 w 53"/>
                <a:gd name="T71" fmla="*/ 0 h 72"/>
                <a:gd name="T72" fmla="*/ 0 w 53"/>
                <a:gd name="T73" fmla="*/ 0 h 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
                <a:gd name="T112" fmla="*/ 0 h 72"/>
                <a:gd name="T113" fmla="*/ 53 w 53"/>
                <a:gd name="T114" fmla="*/ 72 h 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 h="72">
                  <a:moveTo>
                    <a:pt x="33" y="1"/>
                  </a:moveTo>
                  <a:lnTo>
                    <a:pt x="44" y="5"/>
                  </a:lnTo>
                  <a:lnTo>
                    <a:pt x="46" y="8"/>
                  </a:lnTo>
                  <a:lnTo>
                    <a:pt x="50" y="13"/>
                  </a:lnTo>
                  <a:lnTo>
                    <a:pt x="53" y="25"/>
                  </a:lnTo>
                  <a:lnTo>
                    <a:pt x="51" y="32"/>
                  </a:lnTo>
                  <a:lnTo>
                    <a:pt x="51" y="41"/>
                  </a:lnTo>
                  <a:lnTo>
                    <a:pt x="46" y="50"/>
                  </a:lnTo>
                  <a:lnTo>
                    <a:pt x="40" y="58"/>
                  </a:lnTo>
                  <a:lnTo>
                    <a:pt x="34" y="61"/>
                  </a:lnTo>
                  <a:lnTo>
                    <a:pt x="32" y="62"/>
                  </a:lnTo>
                  <a:lnTo>
                    <a:pt x="30" y="65"/>
                  </a:lnTo>
                  <a:lnTo>
                    <a:pt x="20" y="72"/>
                  </a:lnTo>
                  <a:lnTo>
                    <a:pt x="10" y="72"/>
                  </a:lnTo>
                  <a:lnTo>
                    <a:pt x="6" y="69"/>
                  </a:lnTo>
                  <a:lnTo>
                    <a:pt x="10" y="64"/>
                  </a:lnTo>
                  <a:lnTo>
                    <a:pt x="13" y="60"/>
                  </a:lnTo>
                  <a:lnTo>
                    <a:pt x="17" y="54"/>
                  </a:lnTo>
                  <a:lnTo>
                    <a:pt x="12" y="56"/>
                  </a:lnTo>
                  <a:lnTo>
                    <a:pt x="9" y="56"/>
                  </a:lnTo>
                  <a:lnTo>
                    <a:pt x="8" y="56"/>
                  </a:lnTo>
                  <a:lnTo>
                    <a:pt x="8" y="57"/>
                  </a:lnTo>
                  <a:lnTo>
                    <a:pt x="0" y="56"/>
                  </a:lnTo>
                  <a:lnTo>
                    <a:pt x="5" y="40"/>
                  </a:lnTo>
                  <a:lnTo>
                    <a:pt x="10" y="34"/>
                  </a:lnTo>
                  <a:lnTo>
                    <a:pt x="10" y="32"/>
                  </a:lnTo>
                  <a:lnTo>
                    <a:pt x="10" y="31"/>
                  </a:lnTo>
                  <a:lnTo>
                    <a:pt x="12" y="31"/>
                  </a:lnTo>
                  <a:lnTo>
                    <a:pt x="9" y="25"/>
                  </a:lnTo>
                  <a:lnTo>
                    <a:pt x="6" y="23"/>
                  </a:lnTo>
                  <a:lnTo>
                    <a:pt x="4" y="21"/>
                  </a:lnTo>
                  <a:lnTo>
                    <a:pt x="0" y="17"/>
                  </a:lnTo>
                  <a:lnTo>
                    <a:pt x="1" y="13"/>
                  </a:lnTo>
                  <a:lnTo>
                    <a:pt x="2" y="9"/>
                  </a:lnTo>
                  <a:lnTo>
                    <a:pt x="6" y="7"/>
                  </a:lnTo>
                  <a:lnTo>
                    <a:pt x="18" y="0"/>
                  </a:lnTo>
                  <a:lnTo>
                    <a:pt x="33" y="1"/>
                  </a:lnTo>
                </a:path>
              </a:pathLst>
            </a:custGeom>
            <a:solidFill>
              <a:srgbClr val="3399FF"/>
            </a:solidFill>
            <a:ln w="6350">
              <a:solidFill>
                <a:srgbClr val="003366"/>
              </a:solidFill>
              <a:round/>
              <a:headEnd/>
              <a:tailEnd/>
            </a:ln>
          </p:spPr>
          <p:txBody>
            <a:bodyPr/>
            <a:lstStyle/>
            <a:p>
              <a:endParaRPr lang="el-GR"/>
            </a:p>
          </p:txBody>
        </p:sp>
        <p:sp>
          <p:nvSpPr>
            <p:cNvPr id="25798" name="Freeform 478"/>
            <p:cNvSpPr>
              <a:spLocks/>
            </p:cNvSpPr>
            <p:nvPr/>
          </p:nvSpPr>
          <p:spPr bwMode="auto">
            <a:xfrm>
              <a:off x="288" y="1998"/>
              <a:ext cx="38" cy="45"/>
            </a:xfrm>
            <a:custGeom>
              <a:avLst/>
              <a:gdLst>
                <a:gd name="T0" fmla="*/ 0 w 114"/>
                <a:gd name="T1" fmla="*/ 0 h 133"/>
                <a:gd name="T2" fmla="*/ 0 w 114"/>
                <a:gd name="T3" fmla="*/ 0 h 133"/>
                <a:gd name="T4" fmla="*/ 0 w 114"/>
                <a:gd name="T5" fmla="*/ 0 h 133"/>
                <a:gd name="T6" fmla="*/ 0 w 114"/>
                <a:gd name="T7" fmla="*/ 0 h 133"/>
                <a:gd name="T8" fmla="*/ 0 w 114"/>
                <a:gd name="T9" fmla="*/ 0 h 133"/>
                <a:gd name="T10" fmla="*/ 0 w 114"/>
                <a:gd name="T11" fmla="*/ 0 h 133"/>
                <a:gd name="T12" fmla="*/ 0 w 114"/>
                <a:gd name="T13" fmla="*/ 0 h 133"/>
                <a:gd name="T14" fmla="*/ 0 w 114"/>
                <a:gd name="T15" fmla="*/ 0 h 133"/>
                <a:gd name="T16" fmla="*/ 0 w 114"/>
                <a:gd name="T17" fmla="*/ 0 h 133"/>
                <a:gd name="T18" fmla="*/ 0 w 114"/>
                <a:gd name="T19" fmla="*/ 0 h 133"/>
                <a:gd name="T20" fmla="*/ 0 w 114"/>
                <a:gd name="T21" fmla="*/ 0 h 133"/>
                <a:gd name="T22" fmla="*/ 0 w 114"/>
                <a:gd name="T23" fmla="*/ 0 h 133"/>
                <a:gd name="T24" fmla="*/ 0 w 114"/>
                <a:gd name="T25" fmla="*/ 0 h 133"/>
                <a:gd name="T26" fmla="*/ 0 w 114"/>
                <a:gd name="T27" fmla="*/ 0 h 133"/>
                <a:gd name="T28" fmla="*/ 0 w 114"/>
                <a:gd name="T29" fmla="*/ 0 h 133"/>
                <a:gd name="T30" fmla="*/ 0 w 114"/>
                <a:gd name="T31" fmla="*/ 0 h 133"/>
                <a:gd name="T32" fmla="*/ 0 w 114"/>
                <a:gd name="T33" fmla="*/ 0 h 133"/>
                <a:gd name="T34" fmla="*/ 0 w 114"/>
                <a:gd name="T35" fmla="*/ 0 h 133"/>
                <a:gd name="T36" fmla="*/ 0 w 114"/>
                <a:gd name="T37" fmla="*/ 0 h 133"/>
                <a:gd name="T38" fmla="*/ 0 w 114"/>
                <a:gd name="T39" fmla="*/ 0 h 133"/>
                <a:gd name="T40" fmla="*/ 0 w 114"/>
                <a:gd name="T41" fmla="*/ 0 h 133"/>
                <a:gd name="T42" fmla="*/ 0 w 114"/>
                <a:gd name="T43" fmla="*/ 0 h 133"/>
                <a:gd name="T44" fmla="*/ 0 w 114"/>
                <a:gd name="T45" fmla="*/ 0 h 133"/>
                <a:gd name="T46" fmla="*/ 0 w 114"/>
                <a:gd name="T47" fmla="*/ 0 h 133"/>
                <a:gd name="T48" fmla="*/ 0 w 114"/>
                <a:gd name="T49" fmla="*/ 0 h 133"/>
                <a:gd name="T50" fmla="*/ 0 w 114"/>
                <a:gd name="T51" fmla="*/ 0 h 133"/>
                <a:gd name="T52" fmla="*/ 0 w 114"/>
                <a:gd name="T53" fmla="*/ 0 h 133"/>
                <a:gd name="T54" fmla="*/ 0 w 114"/>
                <a:gd name="T55" fmla="*/ 0 h 133"/>
                <a:gd name="T56" fmla="*/ 0 w 114"/>
                <a:gd name="T57" fmla="*/ 0 h 133"/>
                <a:gd name="T58" fmla="*/ 0 w 114"/>
                <a:gd name="T59" fmla="*/ 0 h 133"/>
                <a:gd name="T60" fmla="*/ 0 w 114"/>
                <a:gd name="T61" fmla="*/ 0 h 133"/>
                <a:gd name="T62" fmla="*/ 0 w 114"/>
                <a:gd name="T63" fmla="*/ 0 h 133"/>
                <a:gd name="T64" fmla="*/ 0 w 114"/>
                <a:gd name="T65" fmla="*/ 0 h 133"/>
                <a:gd name="T66" fmla="*/ 0 w 114"/>
                <a:gd name="T67" fmla="*/ 0 h 133"/>
                <a:gd name="T68" fmla="*/ 0 w 114"/>
                <a:gd name="T69" fmla="*/ 0 h 133"/>
                <a:gd name="T70" fmla="*/ 0 w 114"/>
                <a:gd name="T71" fmla="*/ 0 h 133"/>
                <a:gd name="T72" fmla="*/ 0 w 114"/>
                <a:gd name="T73" fmla="*/ 0 h 133"/>
                <a:gd name="T74" fmla="*/ 0 w 114"/>
                <a:gd name="T75" fmla="*/ 0 h 133"/>
                <a:gd name="T76" fmla="*/ 0 w 114"/>
                <a:gd name="T77" fmla="*/ 0 h 133"/>
                <a:gd name="T78" fmla="*/ 0 w 114"/>
                <a:gd name="T79" fmla="*/ 0 h 133"/>
                <a:gd name="T80" fmla="*/ 0 w 114"/>
                <a:gd name="T81" fmla="*/ 0 h 133"/>
                <a:gd name="T82" fmla="*/ 0 w 114"/>
                <a:gd name="T83" fmla="*/ 0 h 133"/>
                <a:gd name="T84" fmla="*/ 0 w 114"/>
                <a:gd name="T85" fmla="*/ 0 h 133"/>
                <a:gd name="T86" fmla="*/ 0 w 114"/>
                <a:gd name="T87" fmla="*/ 0 h 133"/>
                <a:gd name="T88" fmla="*/ 0 w 114"/>
                <a:gd name="T89" fmla="*/ 0 h 133"/>
                <a:gd name="T90" fmla="*/ 0 w 114"/>
                <a:gd name="T91" fmla="*/ 0 h 133"/>
                <a:gd name="T92" fmla="*/ 0 w 114"/>
                <a:gd name="T93" fmla="*/ 0 h 133"/>
                <a:gd name="T94" fmla="*/ 0 w 114"/>
                <a:gd name="T95" fmla="*/ 0 h 133"/>
                <a:gd name="T96" fmla="*/ 0 w 114"/>
                <a:gd name="T97" fmla="*/ 0 h 133"/>
                <a:gd name="T98" fmla="*/ 0 w 114"/>
                <a:gd name="T99" fmla="*/ 0 h 133"/>
                <a:gd name="T100" fmla="*/ 0 w 114"/>
                <a:gd name="T101" fmla="*/ 0 h 133"/>
                <a:gd name="T102" fmla="*/ 0 w 114"/>
                <a:gd name="T103" fmla="*/ 0 h 133"/>
                <a:gd name="T104" fmla="*/ 0 w 114"/>
                <a:gd name="T105" fmla="*/ 0 h 133"/>
                <a:gd name="T106" fmla="*/ 0 w 114"/>
                <a:gd name="T107" fmla="*/ 0 h 133"/>
                <a:gd name="T108" fmla="*/ 0 w 114"/>
                <a:gd name="T109" fmla="*/ 0 h 133"/>
                <a:gd name="T110" fmla="*/ 0 w 114"/>
                <a:gd name="T111" fmla="*/ 0 h 133"/>
                <a:gd name="T112" fmla="*/ 0 w 114"/>
                <a:gd name="T113" fmla="*/ 0 h 1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4"/>
                <a:gd name="T172" fmla="*/ 0 h 133"/>
                <a:gd name="T173" fmla="*/ 114 w 114"/>
                <a:gd name="T174" fmla="*/ 133 h 1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4" h="133">
                  <a:moveTo>
                    <a:pt x="55" y="4"/>
                  </a:moveTo>
                  <a:lnTo>
                    <a:pt x="50" y="0"/>
                  </a:lnTo>
                  <a:lnTo>
                    <a:pt x="45" y="2"/>
                  </a:lnTo>
                  <a:lnTo>
                    <a:pt x="36" y="4"/>
                  </a:lnTo>
                  <a:lnTo>
                    <a:pt x="32" y="10"/>
                  </a:lnTo>
                  <a:lnTo>
                    <a:pt x="28" y="16"/>
                  </a:lnTo>
                  <a:lnTo>
                    <a:pt x="26" y="29"/>
                  </a:lnTo>
                  <a:lnTo>
                    <a:pt x="24" y="29"/>
                  </a:lnTo>
                  <a:lnTo>
                    <a:pt x="22" y="29"/>
                  </a:lnTo>
                  <a:lnTo>
                    <a:pt x="22" y="31"/>
                  </a:lnTo>
                  <a:lnTo>
                    <a:pt x="20" y="31"/>
                  </a:lnTo>
                  <a:lnTo>
                    <a:pt x="18" y="31"/>
                  </a:lnTo>
                  <a:lnTo>
                    <a:pt x="18" y="32"/>
                  </a:lnTo>
                  <a:lnTo>
                    <a:pt x="12" y="32"/>
                  </a:lnTo>
                  <a:lnTo>
                    <a:pt x="8" y="32"/>
                  </a:lnTo>
                  <a:lnTo>
                    <a:pt x="5" y="33"/>
                  </a:lnTo>
                  <a:lnTo>
                    <a:pt x="1" y="37"/>
                  </a:lnTo>
                  <a:lnTo>
                    <a:pt x="0" y="44"/>
                  </a:lnTo>
                  <a:lnTo>
                    <a:pt x="4" y="52"/>
                  </a:lnTo>
                  <a:lnTo>
                    <a:pt x="8" y="56"/>
                  </a:lnTo>
                  <a:lnTo>
                    <a:pt x="14" y="61"/>
                  </a:lnTo>
                  <a:lnTo>
                    <a:pt x="20" y="66"/>
                  </a:lnTo>
                  <a:lnTo>
                    <a:pt x="21" y="68"/>
                  </a:lnTo>
                  <a:lnTo>
                    <a:pt x="24" y="70"/>
                  </a:lnTo>
                  <a:lnTo>
                    <a:pt x="28" y="76"/>
                  </a:lnTo>
                  <a:lnTo>
                    <a:pt x="30" y="78"/>
                  </a:lnTo>
                  <a:lnTo>
                    <a:pt x="33" y="81"/>
                  </a:lnTo>
                  <a:lnTo>
                    <a:pt x="41" y="93"/>
                  </a:lnTo>
                  <a:lnTo>
                    <a:pt x="53" y="104"/>
                  </a:lnTo>
                  <a:lnTo>
                    <a:pt x="66" y="109"/>
                  </a:lnTo>
                  <a:lnTo>
                    <a:pt x="82" y="111"/>
                  </a:lnTo>
                  <a:lnTo>
                    <a:pt x="83" y="115"/>
                  </a:lnTo>
                  <a:lnTo>
                    <a:pt x="83" y="126"/>
                  </a:lnTo>
                  <a:lnTo>
                    <a:pt x="85" y="131"/>
                  </a:lnTo>
                  <a:lnTo>
                    <a:pt x="86" y="133"/>
                  </a:lnTo>
                  <a:lnTo>
                    <a:pt x="90" y="133"/>
                  </a:lnTo>
                  <a:lnTo>
                    <a:pt x="96" y="125"/>
                  </a:lnTo>
                  <a:lnTo>
                    <a:pt x="103" y="119"/>
                  </a:lnTo>
                  <a:lnTo>
                    <a:pt x="112" y="110"/>
                  </a:lnTo>
                  <a:lnTo>
                    <a:pt x="114" y="105"/>
                  </a:lnTo>
                  <a:lnTo>
                    <a:pt x="112" y="102"/>
                  </a:lnTo>
                  <a:lnTo>
                    <a:pt x="112" y="101"/>
                  </a:lnTo>
                  <a:lnTo>
                    <a:pt x="112" y="98"/>
                  </a:lnTo>
                  <a:lnTo>
                    <a:pt x="108" y="96"/>
                  </a:lnTo>
                  <a:lnTo>
                    <a:pt x="100" y="93"/>
                  </a:lnTo>
                  <a:lnTo>
                    <a:pt x="96" y="90"/>
                  </a:lnTo>
                  <a:lnTo>
                    <a:pt x="87" y="86"/>
                  </a:lnTo>
                  <a:lnTo>
                    <a:pt x="83" y="84"/>
                  </a:lnTo>
                  <a:lnTo>
                    <a:pt x="79" y="82"/>
                  </a:lnTo>
                  <a:lnTo>
                    <a:pt x="77" y="69"/>
                  </a:lnTo>
                  <a:lnTo>
                    <a:pt x="65" y="61"/>
                  </a:lnTo>
                  <a:lnTo>
                    <a:pt x="55" y="51"/>
                  </a:lnTo>
                  <a:lnTo>
                    <a:pt x="57" y="40"/>
                  </a:lnTo>
                  <a:lnTo>
                    <a:pt x="58" y="36"/>
                  </a:lnTo>
                  <a:lnTo>
                    <a:pt x="59" y="28"/>
                  </a:lnTo>
                  <a:lnTo>
                    <a:pt x="59" y="14"/>
                  </a:lnTo>
                  <a:lnTo>
                    <a:pt x="55" y="4"/>
                  </a:lnTo>
                  <a:close/>
                </a:path>
              </a:pathLst>
            </a:custGeom>
            <a:solidFill>
              <a:srgbClr val="3399FF"/>
            </a:solidFill>
            <a:ln w="6350">
              <a:solidFill>
                <a:srgbClr val="003366"/>
              </a:solidFill>
              <a:round/>
              <a:headEnd/>
              <a:tailEnd/>
            </a:ln>
          </p:spPr>
          <p:txBody>
            <a:bodyPr/>
            <a:lstStyle/>
            <a:p>
              <a:endParaRPr lang="el-GR"/>
            </a:p>
          </p:txBody>
        </p:sp>
        <p:sp>
          <p:nvSpPr>
            <p:cNvPr id="25799" name="Freeform 479"/>
            <p:cNvSpPr>
              <a:spLocks/>
            </p:cNvSpPr>
            <p:nvPr/>
          </p:nvSpPr>
          <p:spPr bwMode="auto">
            <a:xfrm>
              <a:off x="288" y="1998"/>
              <a:ext cx="38" cy="45"/>
            </a:xfrm>
            <a:custGeom>
              <a:avLst/>
              <a:gdLst>
                <a:gd name="T0" fmla="*/ 0 w 114"/>
                <a:gd name="T1" fmla="*/ 0 h 133"/>
                <a:gd name="T2" fmla="*/ 0 w 114"/>
                <a:gd name="T3" fmla="*/ 0 h 133"/>
                <a:gd name="T4" fmla="*/ 0 w 114"/>
                <a:gd name="T5" fmla="*/ 0 h 133"/>
                <a:gd name="T6" fmla="*/ 0 w 114"/>
                <a:gd name="T7" fmla="*/ 0 h 133"/>
                <a:gd name="T8" fmla="*/ 0 w 114"/>
                <a:gd name="T9" fmla="*/ 0 h 133"/>
                <a:gd name="T10" fmla="*/ 0 w 114"/>
                <a:gd name="T11" fmla="*/ 0 h 133"/>
                <a:gd name="T12" fmla="*/ 0 w 114"/>
                <a:gd name="T13" fmla="*/ 0 h 133"/>
                <a:gd name="T14" fmla="*/ 0 w 114"/>
                <a:gd name="T15" fmla="*/ 0 h 133"/>
                <a:gd name="T16" fmla="*/ 0 w 114"/>
                <a:gd name="T17" fmla="*/ 0 h 133"/>
                <a:gd name="T18" fmla="*/ 0 w 114"/>
                <a:gd name="T19" fmla="*/ 0 h 133"/>
                <a:gd name="T20" fmla="*/ 0 w 114"/>
                <a:gd name="T21" fmla="*/ 0 h 133"/>
                <a:gd name="T22" fmla="*/ 0 w 114"/>
                <a:gd name="T23" fmla="*/ 0 h 133"/>
                <a:gd name="T24" fmla="*/ 0 w 114"/>
                <a:gd name="T25" fmla="*/ 0 h 133"/>
                <a:gd name="T26" fmla="*/ 0 w 114"/>
                <a:gd name="T27" fmla="*/ 0 h 133"/>
                <a:gd name="T28" fmla="*/ 0 w 114"/>
                <a:gd name="T29" fmla="*/ 0 h 133"/>
                <a:gd name="T30" fmla="*/ 0 w 114"/>
                <a:gd name="T31" fmla="*/ 0 h 133"/>
                <a:gd name="T32" fmla="*/ 0 w 114"/>
                <a:gd name="T33" fmla="*/ 0 h 133"/>
                <a:gd name="T34" fmla="*/ 0 w 114"/>
                <a:gd name="T35" fmla="*/ 0 h 133"/>
                <a:gd name="T36" fmla="*/ 0 w 114"/>
                <a:gd name="T37" fmla="*/ 0 h 133"/>
                <a:gd name="T38" fmla="*/ 0 w 114"/>
                <a:gd name="T39" fmla="*/ 0 h 133"/>
                <a:gd name="T40" fmla="*/ 0 w 114"/>
                <a:gd name="T41" fmla="*/ 0 h 133"/>
                <a:gd name="T42" fmla="*/ 0 w 114"/>
                <a:gd name="T43" fmla="*/ 0 h 133"/>
                <a:gd name="T44" fmla="*/ 0 w 114"/>
                <a:gd name="T45" fmla="*/ 0 h 133"/>
                <a:gd name="T46" fmla="*/ 0 w 114"/>
                <a:gd name="T47" fmla="*/ 0 h 133"/>
                <a:gd name="T48" fmla="*/ 0 w 114"/>
                <a:gd name="T49" fmla="*/ 0 h 133"/>
                <a:gd name="T50" fmla="*/ 0 w 114"/>
                <a:gd name="T51" fmla="*/ 0 h 133"/>
                <a:gd name="T52" fmla="*/ 0 w 114"/>
                <a:gd name="T53" fmla="*/ 0 h 133"/>
                <a:gd name="T54" fmla="*/ 0 w 114"/>
                <a:gd name="T55" fmla="*/ 0 h 133"/>
                <a:gd name="T56" fmla="*/ 0 w 114"/>
                <a:gd name="T57" fmla="*/ 0 h 133"/>
                <a:gd name="T58" fmla="*/ 0 w 114"/>
                <a:gd name="T59" fmla="*/ 0 h 133"/>
                <a:gd name="T60" fmla="*/ 0 w 114"/>
                <a:gd name="T61" fmla="*/ 0 h 133"/>
                <a:gd name="T62" fmla="*/ 0 w 114"/>
                <a:gd name="T63" fmla="*/ 0 h 133"/>
                <a:gd name="T64" fmla="*/ 0 w 114"/>
                <a:gd name="T65" fmla="*/ 0 h 133"/>
                <a:gd name="T66" fmla="*/ 0 w 114"/>
                <a:gd name="T67" fmla="*/ 0 h 133"/>
                <a:gd name="T68" fmla="*/ 0 w 114"/>
                <a:gd name="T69" fmla="*/ 0 h 133"/>
                <a:gd name="T70" fmla="*/ 0 w 114"/>
                <a:gd name="T71" fmla="*/ 0 h 133"/>
                <a:gd name="T72" fmla="*/ 0 w 114"/>
                <a:gd name="T73" fmla="*/ 0 h 133"/>
                <a:gd name="T74" fmla="*/ 0 w 114"/>
                <a:gd name="T75" fmla="*/ 0 h 133"/>
                <a:gd name="T76" fmla="*/ 0 w 114"/>
                <a:gd name="T77" fmla="*/ 0 h 133"/>
                <a:gd name="T78" fmla="*/ 0 w 114"/>
                <a:gd name="T79" fmla="*/ 0 h 133"/>
                <a:gd name="T80" fmla="*/ 0 w 114"/>
                <a:gd name="T81" fmla="*/ 0 h 133"/>
                <a:gd name="T82" fmla="*/ 0 w 114"/>
                <a:gd name="T83" fmla="*/ 0 h 133"/>
                <a:gd name="T84" fmla="*/ 0 w 114"/>
                <a:gd name="T85" fmla="*/ 0 h 133"/>
                <a:gd name="T86" fmla="*/ 0 w 114"/>
                <a:gd name="T87" fmla="*/ 0 h 133"/>
                <a:gd name="T88" fmla="*/ 0 w 114"/>
                <a:gd name="T89" fmla="*/ 0 h 133"/>
                <a:gd name="T90" fmla="*/ 0 w 114"/>
                <a:gd name="T91" fmla="*/ 0 h 133"/>
                <a:gd name="T92" fmla="*/ 0 w 114"/>
                <a:gd name="T93" fmla="*/ 0 h 133"/>
                <a:gd name="T94" fmla="*/ 0 w 114"/>
                <a:gd name="T95" fmla="*/ 0 h 133"/>
                <a:gd name="T96" fmla="*/ 0 w 114"/>
                <a:gd name="T97" fmla="*/ 0 h 133"/>
                <a:gd name="T98" fmla="*/ 0 w 114"/>
                <a:gd name="T99" fmla="*/ 0 h 133"/>
                <a:gd name="T100" fmla="*/ 0 w 114"/>
                <a:gd name="T101" fmla="*/ 0 h 133"/>
                <a:gd name="T102" fmla="*/ 0 w 114"/>
                <a:gd name="T103" fmla="*/ 0 h 133"/>
                <a:gd name="T104" fmla="*/ 0 w 114"/>
                <a:gd name="T105" fmla="*/ 0 h 133"/>
                <a:gd name="T106" fmla="*/ 0 w 114"/>
                <a:gd name="T107" fmla="*/ 0 h 133"/>
                <a:gd name="T108" fmla="*/ 0 w 114"/>
                <a:gd name="T109" fmla="*/ 0 h 133"/>
                <a:gd name="T110" fmla="*/ 0 w 114"/>
                <a:gd name="T111" fmla="*/ 0 h 133"/>
                <a:gd name="T112" fmla="*/ 0 w 114"/>
                <a:gd name="T113" fmla="*/ 0 h 1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4"/>
                <a:gd name="T172" fmla="*/ 0 h 133"/>
                <a:gd name="T173" fmla="*/ 114 w 114"/>
                <a:gd name="T174" fmla="*/ 133 h 1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4" h="133">
                  <a:moveTo>
                    <a:pt x="45" y="2"/>
                  </a:moveTo>
                  <a:lnTo>
                    <a:pt x="36" y="4"/>
                  </a:lnTo>
                  <a:lnTo>
                    <a:pt x="32" y="10"/>
                  </a:lnTo>
                  <a:lnTo>
                    <a:pt x="28" y="16"/>
                  </a:lnTo>
                  <a:lnTo>
                    <a:pt x="26" y="29"/>
                  </a:lnTo>
                  <a:lnTo>
                    <a:pt x="24" y="29"/>
                  </a:lnTo>
                  <a:lnTo>
                    <a:pt x="22" y="29"/>
                  </a:lnTo>
                  <a:lnTo>
                    <a:pt x="22" y="31"/>
                  </a:lnTo>
                  <a:lnTo>
                    <a:pt x="20" y="31"/>
                  </a:lnTo>
                  <a:lnTo>
                    <a:pt x="18" y="31"/>
                  </a:lnTo>
                  <a:lnTo>
                    <a:pt x="18" y="32"/>
                  </a:lnTo>
                  <a:lnTo>
                    <a:pt x="12" y="32"/>
                  </a:lnTo>
                  <a:lnTo>
                    <a:pt x="8" y="32"/>
                  </a:lnTo>
                  <a:lnTo>
                    <a:pt x="5" y="33"/>
                  </a:lnTo>
                  <a:lnTo>
                    <a:pt x="1" y="37"/>
                  </a:lnTo>
                  <a:lnTo>
                    <a:pt x="0" y="44"/>
                  </a:lnTo>
                  <a:lnTo>
                    <a:pt x="4" y="52"/>
                  </a:lnTo>
                  <a:lnTo>
                    <a:pt x="8" y="56"/>
                  </a:lnTo>
                  <a:lnTo>
                    <a:pt x="14" y="61"/>
                  </a:lnTo>
                  <a:lnTo>
                    <a:pt x="20" y="66"/>
                  </a:lnTo>
                  <a:lnTo>
                    <a:pt x="21" y="68"/>
                  </a:lnTo>
                  <a:lnTo>
                    <a:pt x="24" y="70"/>
                  </a:lnTo>
                  <a:lnTo>
                    <a:pt x="28" y="76"/>
                  </a:lnTo>
                  <a:lnTo>
                    <a:pt x="30" y="78"/>
                  </a:lnTo>
                  <a:lnTo>
                    <a:pt x="33" y="81"/>
                  </a:lnTo>
                  <a:lnTo>
                    <a:pt x="41" y="93"/>
                  </a:lnTo>
                  <a:lnTo>
                    <a:pt x="53" y="104"/>
                  </a:lnTo>
                  <a:lnTo>
                    <a:pt x="66" y="109"/>
                  </a:lnTo>
                  <a:lnTo>
                    <a:pt x="82" y="111"/>
                  </a:lnTo>
                  <a:lnTo>
                    <a:pt x="83" y="115"/>
                  </a:lnTo>
                  <a:lnTo>
                    <a:pt x="83" y="126"/>
                  </a:lnTo>
                  <a:lnTo>
                    <a:pt x="85" y="131"/>
                  </a:lnTo>
                  <a:lnTo>
                    <a:pt x="86" y="133"/>
                  </a:lnTo>
                  <a:lnTo>
                    <a:pt x="90" y="133"/>
                  </a:lnTo>
                  <a:lnTo>
                    <a:pt x="96" y="125"/>
                  </a:lnTo>
                  <a:lnTo>
                    <a:pt x="103" y="119"/>
                  </a:lnTo>
                  <a:lnTo>
                    <a:pt x="112" y="110"/>
                  </a:lnTo>
                  <a:lnTo>
                    <a:pt x="114" y="105"/>
                  </a:lnTo>
                  <a:lnTo>
                    <a:pt x="112" y="102"/>
                  </a:lnTo>
                  <a:lnTo>
                    <a:pt x="112" y="101"/>
                  </a:lnTo>
                  <a:lnTo>
                    <a:pt x="112" y="98"/>
                  </a:lnTo>
                  <a:lnTo>
                    <a:pt x="108" y="96"/>
                  </a:lnTo>
                  <a:lnTo>
                    <a:pt x="100" y="93"/>
                  </a:lnTo>
                  <a:lnTo>
                    <a:pt x="91" y="88"/>
                  </a:lnTo>
                  <a:lnTo>
                    <a:pt x="85" y="85"/>
                  </a:lnTo>
                  <a:lnTo>
                    <a:pt x="81" y="82"/>
                  </a:lnTo>
                  <a:lnTo>
                    <a:pt x="79" y="82"/>
                  </a:lnTo>
                  <a:lnTo>
                    <a:pt x="77" y="69"/>
                  </a:lnTo>
                  <a:lnTo>
                    <a:pt x="65" y="61"/>
                  </a:lnTo>
                  <a:lnTo>
                    <a:pt x="55" y="51"/>
                  </a:lnTo>
                  <a:lnTo>
                    <a:pt x="57" y="40"/>
                  </a:lnTo>
                  <a:lnTo>
                    <a:pt x="58" y="36"/>
                  </a:lnTo>
                  <a:lnTo>
                    <a:pt x="59" y="28"/>
                  </a:lnTo>
                  <a:lnTo>
                    <a:pt x="59" y="14"/>
                  </a:lnTo>
                  <a:lnTo>
                    <a:pt x="55" y="4"/>
                  </a:lnTo>
                  <a:lnTo>
                    <a:pt x="50" y="0"/>
                  </a:lnTo>
                  <a:lnTo>
                    <a:pt x="45" y="2"/>
                  </a:lnTo>
                </a:path>
              </a:pathLst>
            </a:custGeom>
            <a:solidFill>
              <a:srgbClr val="3399FF"/>
            </a:solidFill>
            <a:ln w="6350">
              <a:solidFill>
                <a:srgbClr val="003366"/>
              </a:solidFill>
              <a:round/>
              <a:headEnd/>
              <a:tailEnd/>
            </a:ln>
          </p:spPr>
          <p:txBody>
            <a:bodyPr/>
            <a:lstStyle/>
            <a:p>
              <a:endParaRPr lang="el-GR"/>
            </a:p>
          </p:txBody>
        </p:sp>
        <p:sp>
          <p:nvSpPr>
            <p:cNvPr id="25800" name="Freeform 480"/>
            <p:cNvSpPr>
              <a:spLocks/>
            </p:cNvSpPr>
            <p:nvPr/>
          </p:nvSpPr>
          <p:spPr bwMode="auto">
            <a:xfrm>
              <a:off x="270" y="1938"/>
              <a:ext cx="34" cy="53"/>
            </a:xfrm>
            <a:custGeom>
              <a:avLst/>
              <a:gdLst>
                <a:gd name="T0" fmla="*/ 0 w 104"/>
                <a:gd name="T1" fmla="*/ 0 h 160"/>
                <a:gd name="T2" fmla="*/ 0 w 104"/>
                <a:gd name="T3" fmla="*/ 0 h 160"/>
                <a:gd name="T4" fmla="*/ 0 w 104"/>
                <a:gd name="T5" fmla="*/ 0 h 160"/>
                <a:gd name="T6" fmla="*/ 0 w 104"/>
                <a:gd name="T7" fmla="*/ 0 h 160"/>
                <a:gd name="T8" fmla="*/ 0 w 104"/>
                <a:gd name="T9" fmla="*/ 0 h 160"/>
                <a:gd name="T10" fmla="*/ 0 w 104"/>
                <a:gd name="T11" fmla="*/ 0 h 160"/>
                <a:gd name="T12" fmla="*/ 0 w 104"/>
                <a:gd name="T13" fmla="*/ 0 h 160"/>
                <a:gd name="T14" fmla="*/ 0 w 104"/>
                <a:gd name="T15" fmla="*/ 0 h 160"/>
                <a:gd name="T16" fmla="*/ 0 w 104"/>
                <a:gd name="T17" fmla="*/ 0 h 160"/>
                <a:gd name="T18" fmla="*/ 0 w 104"/>
                <a:gd name="T19" fmla="*/ 0 h 160"/>
                <a:gd name="T20" fmla="*/ 0 w 104"/>
                <a:gd name="T21" fmla="*/ 0 h 160"/>
                <a:gd name="T22" fmla="*/ 0 w 104"/>
                <a:gd name="T23" fmla="*/ 0 h 160"/>
                <a:gd name="T24" fmla="*/ 0 w 104"/>
                <a:gd name="T25" fmla="*/ 0 h 160"/>
                <a:gd name="T26" fmla="*/ 0 w 104"/>
                <a:gd name="T27" fmla="*/ 0 h 160"/>
                <a:gd name="T28" fmla="*/ 0 w 104"/>
                <a:gd name="T29" fmla="*/ 0 h 160"/>
                <a:gd name="T30" fmla="*/ 0 w 104"/>
                <a:gd name="T31" fmla="*/ 0 h 160"/>
                <a:gd name="T32" fmla="*/ 0 w 104"/>
                <a:gd name="T33" fmla="*/ 0 h 160"/>
                <a:gd name="T34" fmla="*/ 0 w 104"/>
                <a:gd name="T35" fmla="*/ 0 h 160"/>
                <a:gd name="T36" fmla="*/ 0 w 104"/>
                <a:gd name="T37" fmla="*/ 0 h 160"/>
                <a:gd name="T38" fmla="*/ 0 w 104"/>
                <a:gd name="T39" fmla="*/ 0 h 160"/>
                <a:gd name="T40" fmla="*/ 0 w 104"/>
                <a:gd name="T41" fmla="*/ 0 h 160"/>
                <a:gd name="T42" fmla="*/ 0 w 104"/>
                <a:gd name="T43" fmla="*/ 0 h 160"/>
                <a:gd name="T44" fmla="*/ 0 w 104"/>
                <a:gd name="T45" fmla="*/ 0 h 160"/>
                <a:gd name="T46" fmla="*/ 0 w 104"/>
                <a:gd name="T47" fmla="*/ 0 h 160"/>
                <a:gd name="T48" fmla="*/ 0 w 104"/>
                <a:gd name="T49" fmla="*/ 0 h 160"/>
                <a:gd name="T50" fmla="*/ 0 w 104"/>
                <a:gd name="T51" fmla="*/ 0 h 160"/>
                <a:gd name="T52" fmla="*/ 0 w 104"/>
                <a:gd name="T53" fmla="*/ 0 h 160"/>
                <a:gd name="T54" fmla="*/ 0 w 104"/>
                <a:gd name="T55" fmla="*/ 0 h 160"/>
                <a:gd name="T56" fmla="*/ 0 w 104"/>
                <a:gd name="T57" fmla="*/ 0 h 160"/>
                <a:gd name="T58" fmla="*/ 0 w 104"/>
                <a:gd name="T59" fmla="*/ 0 h 160"/>
                <a:gd name="T60" fmla="*/ 0 w 104"/>
                <a:gd name="T61" fmla="*/ 0 h 160"/>
                <a:gd name="T62" fmla="*/ 0 w 104"/>
                <a:gd name="T63" fmla="*/ 0 h 160"/>
                <a:gd name="T64" fmla="*/ 0 w 104"/>
                <a:gd name="T65" fmla="*/ 0 h 160"/>
                <a:gd name="T66" fmla="*/ 0 w 104"/>
                <a:gd name="T67" fmla="*/ 0 h 160"/>
                <a:gd name="T68" fmla="*/ 0 w 104"/>
                <a:gd name="T69" fmla="*/ 0 h 160"/>
                <a:gd name="T70" fmla="*/ 0 w 104"/>
                <a:gd name="T71" fmla="*/ 0 h 160"/>
                <a:gd name="T72" fmla="*/ 0 w 104"/>
                <a:gd name="T73" fmla="*/ 0 h 160"/>
                <a:gd name="T74" fmla="*/ 0 w 104"/>
                <a:gd name="T75" fmla="*/ 0 h 160"/>
                <a:gd name="T76" fmla="*/ 0 w 104"/>
                <a:gd name="T77" fmla="*/ 0 h 160"/>
                <a:gd name="T78" fmla="*/ 0 w 104"/>
                <a:gd name="T79" fmla="*/ 0 h 160"/>
                <a:gd name="T80" fmla="*/ 0 w 104"/>
                <a:gd name="T81" fmla="*/ 0 h 160"/>
                <a:gd name="T82" fmla="*/ 0 w 104"/>
                <a:gd name="T83" fmla="*/ 0 h 160"/>
                <a:gd name="T84" fmla="*/ 0 w 104"/>
                <a:gd name="T85" fmla="*/ 0 h 160"/>
                <a:gd name="T86" fmla="*/ 0 w 104"/>
                <a:gd name="T87" fmla="*/ 0 h 160"/>
                <a:gd name="T88" fmla="*/ 0 w 104"/>
                <a:gd name="T89" fmla="*/ 0 h 160"/>
                <a:gd name="T90" fmla="*/ 0 w 104"/>
                <a:gd name="T91" fmla="*/ 0 h 160"/>
                <a:gd name="T92" fmla="*/ 0 w 104"/>
                <a:gd name="T93" fmla="*/ 0 h 160"/>
                <a:gd name="T94" fmla="*/ 0 w 104"/>
                <a:gd name="T95" fmla="*/ 0 h 160"/>
                <a:gd name="T96" fmla="*/ 0 w 104"/>
                <a:gd name="T97" fmla="*/ 0 h 160"/>
                <a:gd name="T98" fmla="*/ 0 w 104"/>
                <a:gd name="T99" fmla="*/ 0 h 160"/>
                <a:gd name="T100" fmla="*/ 0 w 104"/>
                <a:gd name="T101" fmla="*/ 0 h 160"/>
                <a:gd name="T102" fmla="*/ 0 w 104"/>
                <a:gd name="T103" fmla="*/ 0 h 160"/>
                <a:gd name="T104" fmla="*/ 0 w 104"/>
                <a:gd name="T105" fmla="*/ 0 h 160"/>
                <a:gd name="T106" fmla="*/ 0 w 104"/>
                <a:gd name="T107" fmla="*/ 0 h 160"/>
                <a:gd name="T108" fmla="*/ 0 w 104"/>
                <a:gd name="T109" fmla="*/ 0 h 160"/>
                <a:gd name="T110" fmla="*/ 0 w 104"/>
                <a:gd name="T111" fmla="*/ 0 h 160"/>
                <a:gd name="T112" fmla="*/ 0 w 104"/>
                <a:gd name="T113" fmla="*/ 0 h 160"/>
                <a:gd name="T114" fmla="*/ 0 w 104"/>
                <a:gd name="T115" fmla="*/ 0 h 160"/>
                <a:gd name="T116" fmla="*/ 0 w 104"/>
                <a:gd name="T117" fmla="*/ 0 h 160"/>
                <a:gd name="T118" fmla="*/ 0 w 104"/>
                <a:gd name="T119" fmla="*/ 0 h 160"/>
                <a:gd name="T120" fmla="*/ 0 w 104"/>
                <a:gd name="T121" fmla="*/ 0 h 160"/>
                <a:gd name="T122" fmla="*/ 0 w 104"/>
                <a:gd name="T123" fmla="*/ 0 h 1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
                <a:gd name="T187" fmla="*/ 0 h 160"/>
                <a:gd name="T188" fmla="*/ 104 w 104"/>
                <a:gd name="T189" fmla="*/ 160 h 1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 h="160">
                  <a:moveTo>
                    <a:pt x="91" y="61"/>
                  </a:moveTo>
                  <a:lnTo>
                    <a:pt x="99" y="46"/>
                  </a:lnTo>
                  <a:lnTo>
                    <a:pt x="104" y="33"/>
                  </a:lnTo>
                  <a:lnTo>
                    <a:pt x="104" y="20"/>
                  </a:lnTo>
                  <a:lnTo>
                    <a:pt x="101" y="6"/>
                  </a:lnTo>
                  <a:lnTo>
                    <a:pt x="99" y="2"/>
                  </a:lnTo>
                  <a:lnTo>
                    <a:pt x="97" y="1"/>
                  </a:lnTo>
                  <a:lnTo>
                    <a:pt x="94" y="0"/>
                  </a:lnTo>
                  <a:lnTo>
                    <a:pt x="87" y="1"/>
                  </a:lnTo>
                  <a:lnTo>
                    <a:pt x="82" y="8"/>
                  </a:lnTo>
                  <a:lnTo>
                    <a:pt x="75" y="12"/>
                  </a:lnTo>
                  <a:lnTo>
                    <a:pt x="68" y="18"/>
                  </a:lnTo>
                  <a:lnTo>
                    <a:pt x="60" y="25"/>
                  </a:lnTo>
                  <a:lnTo>
                    <a:pt x="51" y="35"/>
                  </a:lnTo>
                  <a:lnTo>
                    <a:pt x="42" y="43"/>
                  </a:lnTo>
                  <a:lnTo>
                    <a:pt x="38" y="53"/>
                  </a:lnTo>
                  <a:lnTo>
                    <a:pt x="37" y="63"/>
                  </a:lnTo>
                  <a:lnTo>
                    <a:pt x="41" y="75"/>
                  </a:lnTo>
                  <a:lnTo>
                    <a:pt x="31" y="67"/>
                  </a:lnTo>
                  <a:lnTo>
                    <a:pt x="26" y="61"/>
                  </a:lnTo>
                  <a:lnTo>
                    <a:pt x="22" y="59"/>
                  </a:lnTo>
                  <a:lnTo>
                    <a:pt x="18" y="61"/>
                  </a:lnTo>
                  <a:lnTo>
                    <a:pt x="15" y="65"/>
                  </a:lnTo>
                  <a:lnTo>
                    <a:pt x="12" y="76"/>
                  </a:lnTo>
                  <a:lnTo>
                    <a:pt x="19" y="91"/>
                  </a:lnTo>
                  <a:lnTo>
                    <a:pt x="19" y="98"/>
                  </a:lnTo>
                  <a:lnTo>
                    <a:pt x="18" y="106"/>
                  </a:lnTo>
                  <a:lnTo>
                    <a:pt x="14" y="113"/>
                  </a:lnTo>
                  <a:lnTo>
                    <a:pt x="9" y="121"/>
                  </a:lnTo>
                  <a:lnTo>
                    <a:pt x="2" y="127"/>
                  </a:lnTo>
                  <a:lnTo>
                    <a:pt x="0" y="135"/>
                  </a:lnTo>
                  <a:lnTo>
                    <a:pt x="0" y="143"/>
                  </a:lnTo>
                  <a:lnTo>
                    <a:pt x="5" y="151"/>
                  </a:lnTo>
                  <a:lnTo>
                    <a:pt x="10" y="155"/>
                  </a:lnTo>
                  <a:lnTo>
                    <a:pt x="17" y="158"/>
                  </a:lnTo>
                  <a:lnTo>
                    <a:pt x="23" y="160"/>
                  </a:lnTo>
                  <a:lnTo>
                    <a:pt x="31" y="160"/>
                  </a:lnTo>
                  <a:lnTo>
                    <a:pt x="34" y="157"/>
                  </a:lnTo>
                  <a:lnTo>
                    <a:pt x="38" y="155"/>
                  </a:lnTo>
                  <a:lnTo>
                    <a:pt x="41" y="149"/>
                  </a:lnTo>
                  <a:lnTo>
                    <a:pt x="41" y="147"/>
                  </a:lnTo>
                  <a:lnTo>
                    <a:pt x="41" y="145"/>
                  </a:lnTo>
                  <a:lnTo>
                    <a:pt x="42" y="145"/>
                  </a:lnTo>
                  <a:lnTo>
                    <a:pt x="45" y="143"/>
                  </a:lnTo>
                  <a:lnTo>
                    <a:pt x="49" y="132"/>
                  </a:lnTo>
                  <a:lnTo>
                    <a:pt x="51" y="129"/>
                  </a:lnTo>
                  <a:lnTo>
                    <a:pt x="56" y="131"/>
                  </a:lnTo>
                  <a:lnTo>
                    <a:pt x="59" y="129"/>
                  </a:lnTo>
                  <a:lnTo>
                    <a:pt x="63" y="129"/>
                  </a:lnTo>
                  <a:lnTo>
                    <a:pt x="70" y="129"/>
                  </a:lnTo>
                  <a:lnTo>
                    <a:pt x="74" y="127"/>
                  </a:lnTo>
                  <a:lnTo>
                    <a:pt x="79" y="125"/>
                  </a:lnTo>
                  <a:lnTo>
                    <a:pt x="80" y="120"/>
                  </a:lnTo>
                  <a:lnTo>
                    <a:pt x="80" y="117"/>
                  </a:lnTo>
                  <a:lnTo>
                    <a:pt x="80" y="116"/>
                  </a:lnTo>
                  <a:lnTo>
                    <a:pt x="82" y="116"/>
                  </a:lnTo>
                  <a:lnTo>
                    <a:pt x="82" y="110"/>
                  </a:lnTo>
                  <a:lnTo>
                    <a:pt x="82" y="104"/>
                  </a:lnTo>
                  <a:lnTo>
                    <a:pt x="78" y="92"/>
                  </a:lnTo>
                  <a:lnTo>
                    <a:pt x="79" y="82"/>
                  </a:lnTo>
                  <a:lnTo>
                    <a:pt x="83" y="71"/>
                  </a:lnTo>
                  <a:lnTo>
                    <a:pt x="91" y="61"/>
                  </a:lnTo>
                  <a:close/>
                </a:path>
              </a:pathLst>
            </a:custGeom>
            <a:solidFill>
              <a:srgbClr val="3399FF"/>
            </a:solidFill>
            <a:ln w="6350">
              <a:solidFill>
                <a:srgbClr val="003366"/>
              </a:solidFill>
              <a:round/>
              <a:headEnd/>
              <a:tailEnd/>
            </a:ln>
          </p:spPr>
          <p:txBody>
            <a:bodyPr/>
            <a:lstStyle/>
            <a:p>
              <a:endParaRPr lang="el-GR"/>
            </a:p>
          </p:txBody>
        </p:sp>
        <p:sp>
          <p:nvSpPr>
            <p:cNvPr id="25801" name="Freeform 481"/>
            <p:cNvSpPr>
              <a:spLocks/>
            </p:cNvSpPr>
            <p:nvPr/>
          </p:nvSpPr>
          <p:spPr bwMode="auto">
            <a:xfrm>
              <a:off x="270" y="1938"/>
              <a:ext cx="34" cy="53"/>
            </a:xfrm>
            <a:custGeom>
              <a:avLst/>
              <a:gdLst>
                <a:gd name="T0" fmla="*/ 0 w 104"/>
                <a:gd name="T1" fmla="*/ 0 h 160"/>
                <a:gd name="T2" fmla="*/ 0 w 104"/>
                <a:gd name="T3" fmla="*/ 0 h 160"/>
                <a:gd name="T4" fmla="*/ 0 w 104"/>
                <a:gd name="T5" fmla="*/ 0 h 160"/>
                <a:gd name="T6" fmla="*/ 0 w 104"/>
                <a:gd name="T7" fmla="*/ 0 h 160"/>
                <a:gd name="T8" fmla="*/ 0 w 104"/>
                <a:gd name="T9" fmla="*/ 0 h 160"/>
                <a:gd name="T10" fmla="*/ 0 w 104"/>
                <a:gd name="T11" fmla="*/ 0 h 160"/>
                <a:gd name="T12" fmla="*/ 0 w 104"/>
                <a:gd name="T13" fmla="*/ 0 h 160"/>
                <a:gd name="T14" fmla="*/ 0 w 104"/>
                <a:gd name="T15" fmla="*/ 0 h 160"/>
                <a:gd name="T16" fmla="*/ 0 w 104"/>
                <a:gd name="T17" fmla="*/ 0 h 160"/>
                <a:gd name="T18" fmla="*/ 0 w 104"/>
                <a:gd name="T19" fmla="*/ 0 h 160"/>
                <a:gd name="T20" fmla="*/ 0 w 104"/>
                <a:gd name="T21" fmla="*/ 0 h 160"/>
                <a:gd name="T22" fmla="*/ 0 w 104"/>
                <a:gd name="T23" fmla="*/ 0 h 160"/>
                <a:gd name="T24" fmla="*/ 0 w 104"/>
                <a:gd name="T25" fmla="*/ 0 h 160"/>
                <a:gd name="T26" fmla="*/ 0 w 104"/>
                <a:gd name="T27" fmla="*/ 0 h 160"/>
                <a:gd name="T28" fmla="*/ 0 w 104"/>
                <a:gd name="T29" fmla="*/ 0 h 160"/>
                <a:gd name="T30" fmla="*/ 0 w 104"/>
                <a:gd name="T31" fmla="*/ 0 h 160"/>
                <a:gd name="T32" fmla="*/ 0 w 104"/>
                <a:gd name="T33" fmla="*/ 0 h 160"/>
                <a:gd name="T34" fmla="*/ 0 w 104"/>
                <a:gd name="T35" fmla="*/ 0 h 160"/>
                <a:gd name="T36" fmla="*/ 0 w 104"/>
                <a:gd name="T37" fmla="*/ 0 h 160"/>
                <a:gd name="T38" fmla="*/ 0 w 104"/>
                <a:gd name="T39" fmla="*/ 0 h 160"/>
                <a:gd name="T40" fmla="*/ 0 w 104"/>
                <a:gd name="T41" fmla="*/ 0 h 160"/>
                <a:gd name="T42" fmla="*/ 0 w 104"/>
                <a:gd name="T43" fmla="*/ 0 h 160"/>
                <a:gd name="T44" fmla="*/ 0 w 104"/>
                <a:gd name="T45" fmla="*/ 0 h 160"/>
                <a:gd name="T46" fmla="*/ 0 w 104"/>
                <a:gd name="T47" fmla="*/ 0 h 160"/>
                <a:gd name="T48" fmla="*/ 0 w 104"/>
                <a:gd name="T49" fmla="*/ 0 h 160"/>
                <a:gd name="T50" fmla="*/ 0 w 104"/>
                <a:gd name="T51" fmla="*/ 0 h 160"/>
                <a:gd name="T52" fmla="*/ 0 w 104"/>
                <a:gd name="T53" fmla="*/ 0 h 160"/>
                <a:gd name="T54" fmla="*/ 0 w 104"/>
                <a:gd name="T55" fmla="*/ 0 h 160"/>
                <a:gd name="T56" fmla="*/ 0 w 104"/>
                <a:gd name="T57" fmla="*/ 0 h 160"/>
                <a:gd name="T58" fmla="*/ 0 w 104"/>
                <a:gd name="T59" fmla="*/ 0 h 160"/>
                <a:gd name="T60" fmla="*/ 0 w 104"/>
                <a:gd name="T61" fmla="*/ 0 h 160"/>
                <a:gd name="T62" fmla="*/ 0 w 104"/>
                <a:gd name="T63" fmla="*/ 0 h 160"/>
                <a:gd name="T64" fmla="*/ 0 w 104"/>
                <a:gd name="T65" fmla="*/ 0 h 160"/>
                <a:gd name="T66" fmla="*/ 0 w 104"/>
                <a:gd name="T67" fmla="*/ 0 h 160"/>
                <a:gd name="T68" fmla="*/ 0 w 104"/>
                <a:gd name="T69" fmla="*/ 0 h 160"/>
                <a:gd name="T70" fmla="*/ 0 w 104"/>
                <a:gd name="T71" fmla="*/ 0 h 160"/>
                <a:gd name="T72" fmla="*/ 0 w 104"/>
                <a:gd name="T73" fmla="*/ 0 h 160"/>
                <a:gd name="T74" fmla="*/ 0 w 104"/>
                <a:gd name="T75" fmla="*/ 0 h 160"/>
                <a:gd name="T76" fmla="*/ 0 w 104"/>
                <a:gd name="T77" fmla="*/ 0 h 160"/>
                <a:gd name="T78" fmla="*/ 0 w 104"/>
                <a:gd name="T79" fmla="*/ 0 h 160"/>
                <a:gd name="T80" fmla="*/ 0 w 104"/>
                <a:gd name="T81" fmla="*/ 0 h 160"/>
                <a:gd name="T82" fmla="*/ 0 w 104"/>
                <a:gd name="T83" fmla="*/ 0 h 160"/>
                <a:gd name="T84" fmla="*/ 0 w 104"/>
                <a:gd name="T85" fmla="*/ 0 h 160"/>
                <a:gd name="T86" fmla="*/ 0 w 104"/>
                <a:gd name="T87" fmla="*/ 0 h 160"/>
                <a:gd name="T88" fmla="*/ 0 w 104"/>
                <a:gd name="T89" fmla="*/ 0 h 160"/>
                <a:gd name="T90" fmla="*/ 0 w 104"/>
                <a:gd name="T91" fmla="*/ 0 h 160"/>
                <a:gd name="T92" fmla="*/ 0 w 104"/>
                <a:gd name="T93" fmla="*/ 0 h 160"/>
                <a:gd name="T94" fmla="*/ 0 w 104"/>
                <a:gd name="T95" fmla="*/ 0 h 160"/>
                <a:gd name="T96" fmla="*/ 0 w 104"/>
                <a:gd name="T97" fmla="*/ 0 h 160"/>
                <a:gd name="T98" fmla="*/ 0 w 104"/>
                <a:gd name="T99" fmla="*/ 0 h 160"/>
                <a:gd name="T100" fmla="*/ 0 w 104"/>
                <a:gd name="T101" fmla="*/ 0 h 160"/>
                <a:gd name="T102" fmla="*/ 0 w 104"/>
                <a:gd name="T103" fmla="*/ 0 h 160"/>
                <a:gd name="T104" fmla="*/ 0 w 104"/>
                <a:gd name="T105" fmla="*/ 0 h 160"/>
                <a:gd name="T106" fmla="*/ 0 w 104"/>
                <a:gd name="T107" fmla="*/ 0 h 160"/>
                <a:gd name="T108" fmla="*/ 0 w 104"/>
                <a:gd name="T109" fmla="*/ 0 h 160"/>
                <a:gd name="T110" fmla="*/ 0 w 104"/>
                <a:gd name="T111" fmla="*/ 0 h 160"/>
                <a:gd name="T112" fmla="*/ 0 w 104"/>
                <a:gd name="T113" fmla="*/ 0 h 160"/>
                <a:gd name="T114" fmla="*/ 0 w 104"/>
                <a:gd name="T115" fmla="*/ 0 h 160"/>
                <a:gd name="T116" fmla="*/ 0 w 104"/>
                <a:gd name="T117" fmla="*/ 0 h 160"/>
                <a:gd name="T118" fmla="*/ 0 w 104"/>
                <a:gd name="T119" fmla="*/ 0 h 160"/>
                <a:gd name="T120" fmla="*/ 0 w 104"/>
                <a:gd name="T121" fmla="*/ 0 h 160"/>
                <a:gd name="T122" fmla="*/ 0 w 104"/>
                <a:gd name="T123" fmla="*/ 0 h 1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
                <a:gd name="T187" fmla="*/ 0 h 160"/>
                <a:gd name="T188" fmla="*/ 104 w 104"/>
                <a:gd name="T189" fmla="*/ 160 h 1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 h="160">
                  <a:moveTo>
                    <a:pt x="101" y="6"/>
                  </a:moveTo>
                  <a:lnTo>
                    <a:pt x="99" y="2"/>
                  </a:lnTo>
                  <a:lnTo>
                    <a:pt x="97" y="1"/>
                  </a:lnTo>
                  <a:lnTo>
                    <a:pt x="94" y="0"/>
                  </a:lnTo>
                  <a:lnTo>
                    <a:pt x="87" y="1"/>
                  </a:lnTo>
                  <a:lnTo>
                    <a:pt x="82" y="8"/>
                  </a:lnTo>
                  <a:lnTo>
                    <a:pt x="75" y="12"/>
                  </a:lnTo>
                  <a:lnTo>
                    <a:pt x="68" y="18"/>
                  </a:lnTo>
                  <a:lnTo>
                    <a:pt x="60" y="25"/>
                  </a:lnTo>
                  <a:lnTo>
                    <a:pt x="51" y="35"/>
                  </a:lnTo>
                  <a:lnTo>
                    <a:pt x="42" y="43"/>
                  </a:lnTo>
                  <a:lnTo>
                    <a:pt x="38" y="53"/>
                  </a:lnTo>
                  <a:lnTo>
                    <a:pt x="37" y="63"/>
                  </a:lnTo>
                  <a:lnTo>
                    <a:pt x="41" y="75"/>
                  </a:lnTo>
                  <a:lnTo>
                    <a:pt x="31" y="67"/>
                  </a:lnTo>
                  <a:lnTo>
                    <a:pt x="26" y="61"/>
                  </a:lnTo>
                  <a:lnTo>
                    <a:pt x="22" y="59"/>
                  </a:lnTo>
                  <a:lnTo>
                    <a:pt x="18" y="61"/>
                  </a:lnTo>
                  <a:lnTo>
                    <a:pt x="15" y="65"/>
                  </a:lnTo>
                  <a:lnTo>
                    <a:pt x="12" y="76"/>
                  </a:lnTo>
                  <a:lnTo>
                    <a:pt x="19" y="91"/>
                  </a:lnTo>
                  <a:lnTo>
                    <a:pt x="19" y="98"/>
                  </a:lnTo>
                  <a:lnTo>
                    <a:pt x="18" y="106"/>
                  </a:lnTo>
                  <a:lnTo>
                    <a:pt x="14" y="113"/>
                  </a:lnTo>
                  <a:lnTo>
                    <a:pt x="9" y="121"/>
                  </a:lnTo>
                  <a:lnTo>
                    <a:pt x="2" y="127"/>
                  </a:lnTo>
                  <a:lnTo>
                    <a:pt x="0" y="135"/>
                  </a:lnTo>
                  <a:lnTo>
                    <a:pt x="0" y="143"/>
                  </a:lnTo>
                  <a:lnTo>
                    <a:pt x="5" y="151"/>
                  </a:lnTo>
                  <a:lnTo>
                    <a:pt x="10" y="155"/>
                  </a:lnTo>
                  <a:lnTo>
                    <a:pt x="17" y="158"/>
                  </a:lnTo>
                  <a:lnTo>
                    <a:pt x="23" y="160"/>
                  </a:lnTo>
                  <a:lnTo>
                    <a:pt x="31" y="160"/>
                  </a:lnTo>
                  <a:lnTo>
                    <a:pt x="34" y="157"/>
                  </a:lnTo>
                  <a:lnTo>
                    <a:pt x="38" y="155"/>
                  </a:lnTo>
                  <a:lnTo>
                    <a:pt x="41" y="149"/>
                  </a:lnTo>
                  <a:lnTo>
                    <a:pt x="41" y="147"/>
                  </a:lnTo>
                  <a:lnTo>
                    <a:pt x="41" y="145"/>
                  </a:lnTo>
                  <a:lnTo>
                    <a:pt x="42" y="145"/>
                  </a:lnTo>
                  <a:lnTo>
                    <a:pt x="45" y="143"/>
                  </a:lnTo>
                  <a:lnTo>
                    <a:pt x="49" y="132"/>
                  </a:lnTo>
                  <a:lnTo>
                    <a:pt x="51" y="129"/>
                  </a:lnTo>
                  <a:lnTo>
                    <a:pt x="56" y="131"/>
                  </a:lnTo>
                  <a:lnTo>
                    <a:pt x="59" y="129"/>
                  </a:lnTo>
                  <a:lnTo>
                    <a:pt x="63" y="129"/>
                  </a:lnTo>
                  <a:lnTo>
                    <a:pt x="70" y="129"/>
                  </a:lnTo>
                  <a:lnTo>
                    <a:pt x="74" y="127"/>
                  </a:lnTo>
                  <a:lnTo>
                    <a:pt x="79" y="125"/>
                  </a:lnTo>
                  <a:lnTo>
                    <a:pt x="80" y="120"/>
                  </a:lnTo>
                  <a:lnTo>
                    <a:pt x="80" y="117"/>
                  </a:lnTo>
                  <a:lnTo>
                    <a:pt x="80" y="116"/>
                  </a:lnTo>
                  <a:lnTo>
                    <a:pt x="82" y="116"/>
                  </a:lnTo>
                  <a:lnTo>
                    <a:pt x="82" y="110"/>
                  </a:lnTo>
                  <a:lnTo>
                    <a:pt x="82" y="104"/>
                  </a:lnTo>
                  <a:lnTo>
                    <a:pt x="78" y="92"/>
                  </a:lnTo>
                  <a:lnTo>
                    <a:pt x="79" y="82"/>
                  </a:lnTo>
                  <a:lnTo>
                    <a:pt x="83" y="71"/>
                  </a:lnTo>
                  <a:lnTo>
                    <a:pt x="91" y="61"/>
                  </a:lnTo>
                  <a:lnTo>
                    <a:pt x="99" y="46"/>
                  </a:lnTo>
                  <a:lnTo>
                    <a:pt x="104" y="33"/>
                  </a:lnTo>
                  <a:lnTo>
                    <a:pt x="104" y="20"/>
                  </a:lnTo>
                  <a:lnTo>
                    <a:pt x="101" y="6"/>
                  </a:lnTo>
                </a:path>
              </a:pathLst>
            </a:custGeom>
            <a:solidFill>
              <a:srgbClr val="3399FF"/>
            </a:solidFill>
            <a:ln w="6350">
              <a:solidFill>
                <a:srgbClr val="003366"/>
              </a:solidFill>
              <a:round/>
              <a:headEnd/>
              <a:tailEnd/>
            </a:ln>
          </p:spPr>
          <p:txBody>
            <a:bodyPr/>
            <a:lstStyle/>
            <a:p>
              <a:endParaRPr lang="el-GR"/>
            </a:p>
          </p:txBody>
        </p:sp>
        <p:sp>
          <p:nvSpPr>
            <p:cNvPr id="25802" name="Freeform 482"/>
            <p:cNvSpPr>
              <a:spLocks/>
            </p:cNvSpPr>
            <p:nvPr/>
          </p:nvSpPr>
          <p:spPr bwMode="auto">
            <a:xfrm>
              <a:off x="260" y="1990"/>
              <a:ext cx="15" cy="21"/>
            </a:xfrm>
            <a:custGeom>
              <a:avLst/>
              <a:gdLst>
                <a:gd name="T0" fmla="*/ 0 w 46"/>
                <a:gd name="T1" fmla="*/ 0 h 63"/>
                <a:gd name="T2" fmla="*/ 0 w 46"/>
                <a:gd name="T3" fmla="*/ 0 h 63"/>
                <a:gd name="T4" fmla="*/ 0 w 46"/>
                <a:gd name="T5" fmla="*/ 0 h 63"/>
                <a:gd name="T6" fmla="*/ 0 w 46"/>
                <a:gd name="T7" fmla="*/ 0 h 63"/>
                <a:gd name="T8" fmla="*/ 0 w 46"/>
                <a:gd name="T9" fmla="*/ 0 h 63"/>
                <a:gd name="T10" fmla="*/ 0 w 46"/>
                <a:gd name="T11" fmla="*/ 0 h 63"/>
                <a:gd name="T12" fmla="*/ 0 w 46"/>
                <a:gd name="T13" fmla="*/ 0 h 63"/>
                <a:gd name="T14" fmla="*/ 0 w 46"/>
                <a:gd name="T15" fmla="*/ 0 h 63"/>
                <a:gd name="T16" fmla="*/ 0 w 46"/>
                <a:gd name="T17" fmla="*/ 0 h 63"/>
                <a:gd name="T18" fmla="*/ 0 w 46"/>
                <a:gd name="T19" fmla="*/ 0 h 63"/>
                <a:gd name="T20" fmla="*/ 0 w 46"/>
                <a:gd name="T21" fmla="*/ 0 h 63"/>
                <a:gd name="T22" fmla="*/ 0 w 46"/>
                <a:gd name="T23" fmla="*/ 0 h 63"/>
                <a:gd name="T24" fmla="*/ 0 w 46"/>
                <a:gd name="T25" fmla="*/ 0 h 63"/>
                <a:gd name="T26" fmla="*/ 0 w 46"/>
                <a:gd name="T27" fmla="*/ 0 h 63"/>
                <a:gd name="T28" fmla="*/ 0 w 46"/>
                <a:gd name="T29" fmla="*/ 0 h 63"/>
                <a:gd name="T30" fmla="*/ 0 w 46"/>
                <a:gd name="T31" fmla="*/ 0 h 63"/>
                <a:gd name="T32" fmla="*/ 0 w 46"/>
                <a:gd name="T33" fmla="*/ 0 h 63"/>
                <a:gd name="T34" fmla="*/ 0 w 46"/>
                <a:gd name="T35" fmla="*/ 0 h 63"/>
                <a:gd name="T36" fmla="*/ 0 w 46"/>
                <a:gd name="T37" fmla="*/ 0 h 63"/>
                <a:gd name="T38" fmla="*/ 0 w 46"/>
                <a:gd name="T39" fmla="*/ 0 h 63"/>
                <a:gd name="T40" fmla="*/ 0 w 46"/>
                <a:gd name="T41" fmla="*/ 0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63"/>
                <a:gd name="T65" fmla="*/ 46 w 46"/>
                <a:gd name="T66" fmla="*/ 63 h 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63">
                  <a:moveTo>
                    <a:pt x="30" y="56"/>
                  </a:moveTo>
                  <a:lnTo>
                    <a:pt x="38" y="42"/>
                  </a:lnTo>
                  <a:lnTo>
                    <a:pt x="44" y="32"/>
                  </a:lnTo>
                  <a:lnTo>
                    <a:pt x="46" y="26"/>
                  </a:lnTo>
                  <a:lnTo>
                    <a:pt x="46" y="22"/>
                  </a:lnTo>
                  <a:lnTo>
                    <a:pt x="35" y="8"/>
                  </a:lnTo>
                  <a:lnTo>
                    <a:pt x="27" y="3"/>
                  </a:lnTo>
                  <a:lnTo>
                    <a:pt x="19" y="0"/>
                  </a:lnTo>
                  <a:lnTo>
                    <a:pt x="13" y="6"/>
                  </a:lnTo>
                  <a:lnTo>
                    <a:pt x="6" y="11"/>
                  </a:lnTo>
                  <a:lnTo>
                    <a:pt x="2" y="16"/>
                  </a:lnTo>
                  <a:lnTo>
                    <a:pt x="0" y="20"/>
                  </a:lnTo>
                  <a:lnTo>
                    <a:pt x="0" y="24"/>
                  </a:lnTo>
                  <a:lnTo>
                    <a:pt x="0" y="38"/>
                  </a:lnTo>
                  <a:lnTo>
                    <a:pt x="3" y="52"/>
                  </a:lnTo>
                  <a:lnTo>
                    <a:pt x="6" y="55"/>
                  </a:lnTo>
                  <a:lnTo>
                    <a:pt x="14" y="61"/>
                  </a:lnTo>
                  <a:lnTo>
                    <a:pt x="17" y="63"/>
                  </a:lnTo>
                  <a:lnTo>
                    <a:pt x="22" y="63"/>
                  </a:lnTo>
                  <a:lnTo>
                    <a:pt x="25" y="60"/>
                  </a:lnTo>
                  <a:lnTo>
                    <a:pt x="30" y="56"/>
                  </a:lnTo>
                  <a:close/>
                </a:path>
              </a:pathLst>
            </a:custGeom>
            <a:solidFill>
              <a:srgbClr val="3399FF"/>
            </a:solidFill>
            <a:ln w="6350">
              <a:solidFill>
                <a:srgbClr val="003366"/>
              </a:solidFill>
              <a:round/>
              <a:headEnd/>
              <a:tailEnd/>
            </a:ln>
          </p:spPr>
          <p:txBody>
            <a:bodyPr/>
            <a:lstStyle/>
            <a:p>
              <a:endParaRPr lang="el-GR"/>
            </a:p>
          </p:txBody>
        </p:sp>
        <p:sp>
          <p:nvSpPr>
            <p:cNvPr id="25803" name="Freeform 483"/>
            <p:cNvSpPr>
              <a:spLocks/>
            </p:cNvSpPr>
            <p:nvPr/>
          </p:nvSpPr>
          <p:spPr bwMode="auto">
            <a:xfrm>
              <a:off x="260" y="1990"/>
              <a:ext cx="15" cy="21"/>
            </a:xfrm>
            <a:custGeom>
              <a:avLst/>
              <a:gdLst>
                <a:gd name="T0" fmla="*/ 0 w 46"/>
                <a:gd name="T1" fmla="*/ 0 h 63"/>
                <a:gd name="T2" fmla="*/ 0 w 46"/>
                <a:gd name="T3" fmla="*/ 0 h 63"/>
                <a:gd name="T4" fmla="*/ 0 w 46"/>
                <a:gd name="T5" fmla="*/ 0 h 63"/>
                <a:gd name="T6" fmla="*/ 0 w 46"/>
                <a:gd name="T7" fmla="*/ 0 h 63"/>
                <a:gd name="T8" fmla="*/ 0 w 46"/>
                <a:gd name="T9" fmla="*/ 0 h 63"/>
                <a:gd name="T10" fmla="*/ 0 w 46"/>
                <a:gd name="T11" fmla="*/ 0 h 63"/>
                <a:gd name="T12" fmla="*/ 0 w 46"/>
                <a:gd name="T13" fmla="*/ 0 h 63"/>
                <a:gd name="T14" fmla="*/ 0 w 46"/>
                <a:gd name="T15" fmla="*/ 0 h 63"/>
                <a:gd name="T16" fmla="*/ 0 w 46"/>
                <a:gd name="T17" fmla="*/ 0 h 63"/>
                <a:gd name="T18" fmla="*/ 0 w 46"/>
                <a:gd name="T19" fmla="*/ 0 h 63"/>
                <a:gd name="T20" fmla="*/ 0 w 46"/>
                <a:gd name="T21" fmla="*/ 0 h 63"/>
                <a:gd name="T22" fmla="*/ 0 w 46"/>
                <a:gd name="T23" fmla="*/ 0 h 63"/>
                <a:gd name="T24" fmla="*/ 0 w 46"/>
                <a:gd name="T25" fmla="*/ 0 h 63"/>
                <a:gd name="T26" fmla="*/ 0 w 46"/>
                <a:gd name="T27" fmla="*/ 0 h 63"/>
                <a:gd name="T28" fmla="*/ 0 w 46"/>
                <a:gd name="T29" fmla="*/ 0 h 63"/>
                <a:gd name="T30" fmla="*/ 0 w 46"/>
                <a:gd name="T31" fmla="*/ 0 h 63"/>
                <a:gd name="T32" fmla="*/ 0 w 46"/>
                <a:gd name="T33" fmla="*/ 0 h 63"/>
                <a:gd name="T34" fmla="*/ 0 w 46"/>
                <a:gd name="T35" fmla="*/ 0 h 63"/>
                <a:gd name="T36" fmla="*/ 0 w 46"/>
                <a:gd name="T37" fmla="*/ 0 h 63"/>
                <a:gd name="T38" fmla="*/ 0 w 46"/>
                <a:gd name="T39" fmla="*/ 0 h 63"/>
                <a:gd name="T40" fmla="*/ 0 w 46"/>
                <a:gd name="T41" fmla="*/ 0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63"/>
                <a:gd name="T65" fmla="*/ 46 w 46"/>
                <a:gd name="T66" fmla="*/ 63 h 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63">
                  <a:moveTo>
                    <a:pt x="30" y="56"/>
                  </a:moveTo>
                  <a:lnTo>
                    <a:pt x="25" y="60"/>
                  </a:lnTo>
                  <a:lnTo>
                    <a:pt x="22" y="63"/>
                  </a:lnTo>
                  <a:lnTo>
                    <a:pt x="17" y="63"/>
                  </a:lnTo>
                  <a:lnTo>
                    <a:pt x="14" y="61"/>
                  </a:lnTo>
                  <a:lnTo>
                    <a:pt x="6" y="55"/>
                  </a:lnTo>
                  <a:lnTo>
                    <a:pt x="3" y="52"/>
                  </a:lnTo>
                  <a:lnTo>
                    <a:pt x="0" y="38"/>
                  </a:lnTo>
                  <a:lnTo>
                    <a:pt x="0" y="24"/>
                  </a:lnTo>
                  <a:lnTo>
                    <a:pt x="0" y="20"/>
                  </a:lnTo>
                  <a:lnTo>
                    <a:pt x="2" y="16"/>
                  </a:lnTo>
                  <a:lnTo>
                    <a:pt x="6" y="11"/>
                  </a:lnTo>
                  <a:lnTo>
                    <a:pt x="13" y="6"/>
                  </a:lnTo>
                  <a:lnTo>
                    <a:pt x="19" y="0"/>
                  </a:lnTo>
                  <a:lnTo>
                    <a:pt x="27" y="3"/>
                  </a:lnTo>
                  <a:lnTo>
                    <a:pt x="35" y="8"/>
                  </a:lnTo>
                  <a:lnTo>
                    <a:pt x="46" y="22"/>
                  </a:lnTo>
                  <a:lnTo>
                    <a:pt x="46" y="26"/>
                  </a:lnTo>
                  <a:lnTo>
                    <a:pt x="44" y="32"/>
                  </a:lnTo>
                  <a:lnTo>
                    <a:pt x="38" y="42"/>
                  </a:lnTo>
                  <a:lnTo>
                    <a:pt x="30" y="56"/>
                  </a:lnTo>
                </a:path>
              </a:pathLst>
            </a:custGeom>
            <a:solidFill>
              <a:srgbClr val="3399FF"/>
            </a:solidFill>
            <a:ln w="6350">
              <a:solidFill>
                <a:srgbClr val="003366"/>
              </a:solidFill>
              <a:round/>
              <a:headEnd/>
              <a:tailEnd/>
            </a:ln>
          </p:spPr>
          <p:txBody>
            <a:bodyPr/>
            <a:lstStyle/>
            <a:p>
              <a:endParaRPr lang="el-GR"/>
            </a:p>
          </p:txBody>
        </p:sp>
        <p:sp>
          <p:nvSpPr>
            <p:cNvPr id="25804" name="Freeform 484"/>
            <p:cNvSpPr>
              <a:spLocks/>
            </p:cNvSpPr>
            <p:nvPr/>
          </p:nvSpPr>
          <p:spPr bwMode="auto">
            <a:xfrm>
              <a:off x="259" y="2012"/>
              <a:ext cx="6" cy="7"/>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22"/>
                <a:gd name="T44" fmla="*/ 18 w 18"/>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22">
                  <a:moveTo>
                    <a:pt x="18" y="4"/>
                  </a:moveTo>
                  <a:lnTo>
                    <a:pt x="9" y="0"/>
                  </a:lnTo>
                  <a:lnTo>
                    <a:pt x="4" y="1"/>
                  </a:lnTo>
                  <a:lnTo>
                    <a:pt x="1" y="5"/>
                  </a:lnTo>
                  <a:lnTo>
                    <a:pt x="0" y="15"/>
                  </a:lnTo>
                  <a:lnTo>
                    <a:pt x="1" y="19"/>
                  </a:lnTo>
                  <a:lnTo>
                    <a:pt x="5" y="21"/>
                  </a:lnTo>
                  <a:lnTo>
                    <a:pt x="9" y="22"/>
                  </a:lnTo>
                  <a:lnTo>
                    <a:pt x="14" y="22"/>
                  </a:lnTo>
                  <a:lnTo>
                    <a:pt x="14" y="20"/>
                  </a:lnTo>
                  <a:lnTo>
                    <a:pt x="17" y="16"/>
                  </a:lnTo>
                  <a:lnTo>
                    <a:pt x="17" y="11"/>
                  </a:lnTo>
                  <a:lnTo>
                    <a:pt x="17" y="7"/>
                  </a:lnTo>
                  <a:lnTo>
                    <a:pt x="18" y="4"/>
                  </a:lnTo>
                  <a:close/>
                </a:path>
              </a:pathLst>
            </a:custGeom>
            <a:solidFill>
              <a:srgbClr val="3399FF"/>
            </a:solidFill>
            <a:ln w="6350">
              <a:solidFill>
                <a:srgbClr val="003366"/>
              </a:solidFill>
              <a:round/>
              <a:headEnd/>
              <a:tailEnd/>
            </a:ln>
          </p:spPr>
          <p:txBody>
            <a:bodyPr/>
            <a:lstStyle/>
            <a:p>
              <a:endParaRPr lang="el-GR"/>
            </a:p>
          </p:txBody>
        </p:sp>
        <p:sp>
          <p:nvSpPr>
            <p:cNvPr id="25805" name="Freeform 485"/>
            <p:cNvSpPr>
              <a:spLocks/>
            </p:cNvSpPr>
            <p:nvPr/>
          </p:nvSpPr>
          <p:spPr bwMode="auto">
            <a:xfrm>
              <a:off x="259" y="2012"/>
              <a:ext cx="6" cy="7"/>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22"/>
                <a:gd name="T44" fmla="*/ 18 w 18"/>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22">
                  <a:moveTo>
                    <a:pt x="18" y="4"/>
                  </a:moveTo>
                  <a:lnTo>
                    <a:pt x="17" y="7"/>
                  </a:lnTo>
                  <a:lnTo>
                    <a:pt x="17" y="11"/>
                  </a:lnTo>
                  <a:lnTo>
                    <a:pt x="17" y="16"/>
                  </a:lnTo>
                  <a:lnTo>
                    <a:pt x="14" y="20"/>
                  </a:lnTo>
                  <a:lnTo>
                    <a:pt x="14" y="22"/>
                  </a:lnTo>
                  <a:lnTo>
                    <a:pt x="9" y="22"/>
                  </a:lnTo>
                  <a:lnTo>
                    <a:pt x="5" y="21"/>
                  </a:lnTo>
                  <a:lnTo>
                    <a:pt x="1" y="19"/>
                  </a:lnTo>
                  <a:lnTo>
                    <a:pt x="0" y="15"/>
                  </a:lnTo>
                  <a:lnTo>
                    <a:pt x="1" y="5"/>
                  </a:lnTo>
                  <a:lnTo>
                    <a:pt x="4" y="1"/>
                  </a:lnTo>
                  <a:lnTo>
                    <a:pt x="9" y="0"/>
                  </a:lnTo>
                  <a:lnTo>
                    <a:pt x="18" y="4"/>
                  </a:lnTo>
                </a:path>
              </a:pathLst>
            </a:custGeom>
            <a:solidFill>
              <a:srgbClr val="3399FF"/>
            </a:solidFill>
            <a:ln w="6350">
              <a:solidFill>
                <a:srgbClr val="003366"/>
              </a:solidFill>
              <a:round/>
              <a:headEnd/>
              <a:tailEnd/>
            </a:ln>
          </p:spPr>
          <p:txBody>
            <a:bodyPr/>
            <a:lstStyle/>
            <a:p>
              <a:endParaRPr lang="el-GR"/>
            </a:p>
          </p:txBody>
        </p:sp>
        <p:sp>
          <p:nvSpPr>
            <p:cNvPr id="25806" name="Freeform 486"/>
            <p:cNvSpPr>
              <a:spLocks/>
            </p:cNvSpPr>
            <p:nvPr/>
          </p:nvSpPr>
          <p:spPr bwMode="auto">
            <a:xfrm>
              <a:off x="255" y="2022"/>
              <a:ext cx="8" cy="21"/>
            </a:xfrm>
            <a:custGeom>
              <a:avLst/>
              <a:gdLst>
                <a:gd name="T0" fmla="*/ 0 w 24"/>
                <a:gd name="T1" fmla="*/ 0 h 62"/>
                <a:gd name="T2" fmla="*/ 0 w 24"/>
                <a:gd name="T3" fmla="*/ 0 h 62"/>
                <a:gd name="T4" fmla="*/ 0 w 24"/>
                <a:gd name="T5" fmla="*/ 0 h 62"/>
                <a:gd name="T6" fmla="*/ 0 w 24"/>
                <a:gd name="T7" fmla="*/ 0 h 62"/>
                <a:gd name="T8" fmla="*/ 0 w 24"/>
                <a:gd name="T9" fmla="*/ 0 h 62"/>
                <a:gd name="T10" fmla="*/ 0 w 24"/>
                <a:gd name="T11" fmla="*/ 0 h 62"/>
                <a:gd name="T12" fmla="*/ 0 w 24"/>
                <a:gd name="T13" fmla="*/ 0 h 62"/>
                <a:gd name="T14" fmla="*/ 0 w 24"/>
                <a:gd name="T15" fmla="*/ 0 h 62"/>
                <a:gd name="T16" fmla="*/ 0 w 24"/>
                <a:gd name="T17" fmla="*/ 0 h 62"/>
                <a:gd name="T18" fmla="*/ 0 w 24"/>
                <a:gd name="T19" fmla="*/ 0 h 62"/>
                <a:gd name="T20" fmla="*/ 0 w 24"/>
                <a:gd name="T21" fmla="*/ 0 h 62"/>
                <a:gd name="T22" fmla="*/ 0 w 24"/>
                <a:gd name="T23" fmla="*/ 0 h 62"/>
                <a:gd name="T24" fmla="*/ 0 w 24"/>
                <a:gd name="T25" fmla="*/ 0 h 62"/>
                <a:gd name="T26" fmla="*/ 0 w 24"/>
                <a:gd name="T27" fmla="*/ 0 h 62"/>
                <a:gd name="T28" fmla="*/ 0 w 24"/>
                <a:gd name="T29" fmla="*/ 0 h 62"/>
                <a:gd name="T30" fmla="*/ 0 w 24"/>
                <a:gd name="T31" fmla="*/ 0 h 62"/>
                <a:gd name="T32" fmla="*/ 0 w 24"/>
                <a:gd name="T33" fmla="*/ 0 h 62"/>
                <a:gd name="T34" fmla="*/ 0 w 24"/>
                <a:gd name="T35" fmla="*/ 0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62"/>
                <a:gd name="T56" fmla="*/ 24 w 24"/>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62">
                  <a:moveTo>
                    <a:pt x="8" y="1"/>
                  </a:moveTo>
                  <a:lnTo>
                    <a:pt x="2" y="10"/>
                  </a:lnTo>
                  <a:lnTo>
                    <a:pt x="0" y="14"/>
                  </a:lnTo>
                  <a:lnTo>
                    <a:pt x="0" y="24"/>
                  </a:lnTo>
                  <a:lnTo>
                    <a:pt x="2" y="35"/>
                  </a:lnTo>
                  <a:lnTo>
                    <a:pt x="6" y="53"/>
                  </a:lnTo>
                  <a:lnTo>
                    <a:pt x="8" y="59"/>
                  </a:lnTo>
                  <a:lnTo>
                    <a:pt x="11" y="62"/>
                  </a:lnTo>
                  <a:lnTo>
                    <a:pt x="14" y="61"/>
                  </a:lnTo>
                  <a:lnTo>
                    <a:pt x="16" y="57"/>
                  </a:lnTo>
                  <a:lnTo>
                    <a:pt x="20" y="43"/>
                  </a:lnTo>
                  <a:lnTo>
                    <a:pt x="23" y="32"/>
                  </a:lnTo>
                  <a:lnTo>
                    <a:pt x="24" y="18"/>
                  </a:lnTo>
                  <a:lnTo>
                    <a:pt x="24" y="6"/>
                  </a:lnTo>
                  <a:lnTo>
                    <a:pt x="21" y="2"/>
                  </a:lnTo>
                  <a:lnTo>
                    <a:pt x="19" y="1"/>
                  </a:lnTo>
                  <a:lnTo>
                    <a:pt x="14" y="0"/>
                  </a:lnTo>
                  <a:lnTo>
                    <a:pt x="8" y="1"/>
                  </a:lnTo>
                  <a:close/>
                </a:path>
              </a:pathLst>
            </a:custGeom>
            <a:solidFill>
              <a:srgbClr val="3399FF"/>
            </a:solidFill>
            <a:ln w="6350">
              <a:solidFill>
                <a:srgbClr val="003366"/>
              </a:solidFill>
              <a:round/>
              <a:headEnd/>
              <a:tailEnd/>
            </a:ln>
          </p:spPr>
          <p:txBody>
            <a:bodyPr/>
            <a:lstStyle/>
            <a:p>
              <a:endParaRPr lang="el-GR"/>
            </a:p>
          </p:txBody>
        </p:sp>
        <p:sp>
          <p:nvSpPr>
            <p:cNvPr id="25807" name="Freeform 487"/>
            <p:cNvSpPr>
              <a:spLocks/>
            </p:cNvSpPr>
            <p:nvPr/>
          </p:nvSpPr>
          <p:spPr bwMode="auto">
            <a:xfrm>
              <a:off x="240" y="2149"/>
              <a:ext cx="94" cy="73"/>
            </a:xfrm>
            <a:custGeom>
              <a:avLst/>
              <a:gdLst>
                <a:gd name="T0" fmla="*/ 0 w 282"/>
                <a:gd name="T1" fmla="*/ 0 h 218"/>
                <a:gd name="T2" fmla="*/ 0 w 282"/>
                <a:gd name="T3" fmla="*/ 0 h 218"/>
                <a:gd name="T4" fmla="*/ 0 w 282"/>
                <a:gd name="T5" fmla="*/ 0 h 218"/>
                <a:gd name="T6" fmla="*/ 0 w 282"/>
                <a:gd name="T7" fmla="*/ 0 h 218"/>
                <a:gd name="T8" fmla="*/ 0 w 282"/>
                <a:gd name="T9" fmla="*/ 0 h 218"/>
                <a:gd name="T10" fmla="*/ 0 w 282"/>
                <a:gd name="T11" fmla="*/ 0 h 218"/>
                <a:gd name="T12" fmla="*/ 0 w 282"/>
                <a:gd name="T13" fmla="*/ 0 h 218"/>
                <a:gd name="T14" fmla="*/ 0 w 282"/>
                <a:gd name="T15" fmla="*/ 0 h 218"/>
                <a:gd name="T16" fmla="*/ 0 w 282"/>
                <a:gd name="T17" fmla="*/ 0 h 218"/>
                <a:gd name="T18" fmla="*/ 0 w 282"/>
                <a:gd name="T19" fmla="*/ 0 h 218"/>
                <a:gd name="T20" fmla="*/ 0 w 282"/>
                <a:gd name="T21" fmla="*/ 0 h 218"/>
                <a:gd name="T22" fmla="*/ 0 w 282"/>
                <a:gd name="T23" fmla="*/ 0 h 218"/>
                <a:gd name="T24" fmla="*/ 0 w 282"/>
                <a:gd name="T25" fmla="*/ 0 h 218"/>
                <a:gd name="T26" fmla="*/ 0 w 282"/>
                <a:gd name="T27" fmla="*/ 0 h 218"/>
                <a:gd name="T28" fmla="*/ 0 w 282"/>
                <a:gd name="T29" fmla="*/ 0 h 218"/>
                <a:gd name="T30" fmla="*/ 0 w 282"/>
                <a:gd name="T31" fmla="*/ 0 h 218"/>
                <a:gd name="T32" fmla="*/ 0 w 282"/>
                <a:gd name="T33" fmla="*/ 0 h 218"/>
                <a:gd name="T34" fmla="*/ 0 w 282"/>
                <a:gd name="T35" fmla="*/ 0 h 218"/>
                <a:gd name="T36" fmla="*/ 0 w 282"/>
                <a:gd name="T37" fmla="*/ 0 h 218"/>
                <a:gd name="T38" fmla="*/ 0 w 282"/>
                <a:gd name="T39" fmla="*/ 0 h 218"/>
                <a:gd name="T40" fmla="*/ 0 w 282"/>
                <a:gd name="T41" fmla="*/ 0 h 218"/>
                <a:gd name="T42" fmla="*/ 0 w 282"/>
                <a:gd name="T43" fmla="*/ 0 h 218"/>
                <a:gd name="T44" fmla="*/ 0 w 282"/>
                <a:gd name="T45" fmla="*/ 0 h 218"/>
                <a:gd name="T46" fmla="*/ 0 w 282"/>
                <a:gd name="T47" fmla="*/ 0 h 218"/>
                <a:gd name="T48" fmla="*/ 0 w 282"/>
                <a:gd name="T49" fmla="*/ 0 h 218"/>
                <a:gd name="T50" fmla="*/ 0 w 282"/>
                <a:gd name="T51" fmla="*/ 0 h 218"/>
                <a:gd name="T52" fmla="*/ 0 w 282"/>
                <a:gd name="T53" fmla="*/ 0 h 218"/>
                <a:gd name="T54" fmla="*/ 0 w 282"/>
                <a:gd name="T55" fmla="*/ 0 h 218"/>
                <a:gd name="T56" fmla="*/ 0 w 282"/>
                <a:gd name="T57" fmla="*/ 0 h 218"/>
                <a:gd name="T58" fmla="*/ 0 w 282"/>
                <a:gd name="T59" fmla="*/ 0 h 218"/>
                <a:gd name="T60" fmla="*/ 0 w 282"/>
                <a:gd name="T61" fmla="*/ 0 h 218"/>
                <a:gd name="T62" fmla="*/ 0 w 282"/>
                <a:gd name="T63" fmla="*/ 0 h 218"/>
                <a:gd name="T64" fmla="*/ 0 w 282"/>
                <a:gd name="T65" fmla="*/ 0 h 218"/>
                <a:gd name="T66" fmla="*/ 0 w 282"/>
                <a:gd name="T67" fmla="*/ 0 h 218"/>
                <a:gd name="T68" fmla="*/ 0 w 282"/>
                <a:gd name="T69" fmla="*/ 0 h 218"/>
                <a:gd name="T70" fmla="*/ 0 w 282"/>
                <a:gd name="T71" fmla="*/ 0 h 218"/>
                <a:gd name="T72" fmla="*/ 0 w 282"/>
                <a:gd name="T73" fmla="*/ 0 h 218"/>
                <a:gd name="T74" fmla="*/ 0 w 282"/>
                <a:gd name="T75" fmla="*/ 0 h 218"/>
                <a:gd name="T76" fmla="*/ 0 w 282"/>
                <a:gd name="T77" fmla="*/ 0 h 218"/>
                <a:gd name="T78" fmla="*/ 0 w 282"/>
                <a:gd name="T79" fmla="*/ 0 h 218"/>
                <a:gd name="T80" fmla="*/ 0 w 282"/>
                <a:gd name="T81" fmla="*/ 0 h 218"/>
                <a:gd name="T82" fmla="*/ 0 w 282"/>
                <a:gd name="T83" fmla="*/ 0 h 218"/>
                <a:gd name="T84" fmla="*/ 0 w 282"/>
                <a:gd name="T85" fmla="*/ 0 h 218"/>
                <a:gd name="T86" fmla="*/ 0 w 282"/>
                <a:gd name="T87" fmla="*/ 0 h 218"/>
                <a:gd name="T88" fmla="*/ 0 w 282"/>
                <a:gd name="T89" fmla="*/ 0 h 218"/>
                <a:gd name="T90" fmla="*/ 0 w 282"/>
                <a:gd name="T91" fmla="*/ 0 h 218"/>
                <a:gd name="T92" fmla="*/ 0 w 282"/>
                <a:gd name="T93" fmla="*/ 0 h 218"/>
                <a:gd name="T94" fmla="*/ 0 w 282"/>
                <a:gd name="T95" fmla="*/ 0 h 218"/>
                <a:gd name="T96" fmla="*/ 0 w 282"/>
                <a:gd name="T97" fmla="*/ 0 h 218"/>
                <a:gd name="T98" fmla="*/ 0 w 282"/>
                <a:gd name="T99" fmla="*/ 0 h 218"/>
                <a:gd name="T100" fmla="*/ 0 w 282"/>
                <a:gd name="T101" fmla="*/ 0 h 218"/>
                <a:gd name="T102" fmla="*/ 0 w 282"/>
                <a:gd name="T103" fmla="*/ 0 h 218"/>
                <a:gd name="T104" fmla="*/ 0 w 282"/>
                <a:gd name="T105" fmla="*/ 0 h 218"/>
                <a:gd name="T106" fmla="*/ 0 w 282"/>
                <a:gd name="T107" fmla="*/ 0 h 218"/>
                <a:gd name="T108" fmla="*/ 0 w 282"/>
                <a:gd name="T109" fmla="*/ 0 h 218"/>
                <a:gd name="T110" fmla="*/ 0 w 282"/>
                <a:gd name="T111" fmla="*/ 0 h 218"/>
                <a:gd name="T112" fmla="*/ 0 w 282"/>
                <a:gd name="T113" fmla="*/ 0 h 218"/>
                <a:gd name="T114" fmla="*/ 0 w 282"/>
                <a:gd name="T115" fmla="*/ 0 h 2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2"/>
                <a:gd name="T175" fmla="*/ 0 h 218"/>
                <a:gd name="T176" fmla="*/ 282 w 282"/>
                <a:gd name="T177" fmla="*/ 218 h 2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2" h="218">
                  <a:moveTo>
                    <a:pt x="216" y="48"/>
                  </a:moveTo>
                  <a:lnTo>
                    <a:pt x="212" y="35"/>
                  </a:lnTo>
                  <a:lnTo>
                    <a:pt x="213" y="30"/>
                  </a:lnTo>
                  <a:lnTo>
                    <a:pt x="213" y="27"/>
                  </a:lnTo>
                  <a:lnTo>
                    <a:pt x="212" y="23"/>
                  </a:lnTo>
                  <a:lnTo>
                    <a:pt x="209" y="21"/>
                  </a:lnTo>
                  <a:lnTo>
                    <a:pt x="193" y="7"/>
                  </a:lnTo>
                  <a:lnTo>
                    <a:pt x="177" y="2"/>
                  </a:lnTo>
                  <a:lnTo>
                    <a:pt x="165" y="0"/>
                  </a:lnTo>
                  <a:lnTo>
                    <a:pt x="157" y="1"/>
                  </a:lnTo>
                  <a:lnTo>
                    <a:pt x="151" y="2"/>
                  </a:lnTo>
                  <a:lnTo>
                    <a:pt x="148" y="7"/>
                  </a:lnTo>
                  <a:lnTo>
                    <a:pt x="143" y="10"/>
                  </a:lnTo>
                  <a:lnTo>
                    <a:pt x="136" y="15"/>
                  </a:lnTo>
                  <a:lnTo>
                    <a:pt x="127" y="21"/>
                  </a:lnTo>
                  <a:lnTo>
                    <a:pt x="115" y="27"/>
                  </a:lnTo>
                  <a:lnTo>
                    <a:pt x="108" y="30"/>
                  </a:lnTo>
                  <a:lnTo>
                    <a:pt x="103" y="33"/>
                  </a:lnTo>
                  <a:lnTo>
                    <a:pt x="95" y="34"/>
                  </a:lnTo>
                  <a:lnTo>
                    <a:pt x="91" y="34"/>
                  </a:lnTo>
                  <a:lnTo>
                    <a:pt x="89" y="35"/>
                  </a:lnTo>
                  <a:lnTo>
                    <a:pt x="73" y="51"/>
                  </a:lnTo>
                  <a:lnTo>
                    <a:pt x="71" y="52"/>
                  </a:lnTo>
                  <a:lnTo>
                    <a:pt x="69" y="59"/>
                  </a:lnTo>
                  <a:lnTo>
                    <a:pt x="65" y="66"/>
                  </a:lnTo>
                  <a:lnTo>
                    <a:pt x="58" y="76"/>
                  </a:lnTo>
                  <a:lnTo>
                    <a:pt x="53" y="80"/>
                  </a:lnTo>
                  <a:lnTo>
                    <a:pt x="48" y="83"/>
                  </a:lnTo>
                  <a:lnTo>
                    <a:pt x="44" y="83"/>
                  </a:lnTo>
                  <a:lnTo>
                    <a:pt x="41" y="84"/>
                  </a:lnTo>
                  <a:lnTo>
                    <a:pt x="33" y="84"/>
                  </a:lnTo>
                  <a:lnTo>
                    <a:pt x="28" y="87"/>
                  </a:lnTo>
                  <a:lnTo>
                    <a:pt x="26" y="91"/>
                  </a:lnTo>
                  <a:lnTo>
                    <a:pt x="29" y="93"/>
                  </a:lnTo>
                  <a:lnTo>
                    <a:pt x="36" y="99"/>
                  </a:lnTo>
                  <a:lnTo>
                    <a:pt x="41" y="99"/>
                  </a:lnTo>
                  <a:lnTo>
                    <a:pt x="45" y="101"/>
                  </a:lnTo>
                  <a:lnTo>
                    <a:pt x="48" y="103"/>
                  </a:lnTo>
                  <a:lnTo>
                    <a:pt x="50" y="105"/>
                  </a:lnTo>
                  <a:lnTo>
                    <a:pt x="49" y="105"/>
                  </a:lnTo>
                  <a:lnTo>
                    <a:pt x="48" y="105"/>
                  </a:lnTo>
                  <a:lnTo>
                    <a:pt x="48" y="107"/>
                  </a:lnTo>
                  <a:lnTo>
                    <a:pt x="44" y="107"/>
                  </a:lnTo>
                  <a:lnTo>
                    <a:pt x="41" y="107"/>
                  </a:lnTo>
                  <a:lnTo>
                    <a:pt x="40" y="107"/>
                  </a:lnTo>
                  <a:lnTo>
                    <a:pt x="40" y="108"/>
                  </a:lnTo>
                  <a:lnTo>
                    <a:pt x="33" y="111"/>
                  </a:lnTo>
                  <a:lnTo>
                    <a:pt x="28" y="120"/>
                  </a:lnTo>
                  <a:lnTo>
                    <a:pt x="24" y="124"/>
                  </a:lnTo>
                  <a:lnTo>
                    <a:pt x="18" y="129"/>
                  </a:lnTo>
                  <a:lnTo>
                    <a:pt x="12" y="136"/>
                  </a:lnTo>
                  <a:lnTo>
                    <a:pt x="4" y="145"/>
                  </a:lnTo>
                  <a:lnTo>
                    <a:pt x="0" y="152"/>
                  </a:lnTo>
                  <a:lnTo>
                    <a:pt x="7" y="161"/>
                  </a:lnTo>
                  <a:lnTo>
                    <a:pt x="9" y="162"/>
                  </a:lnTo>
                  <a:lnTo>
                    <a:pt x="15" y="166"/>
                  </a:lnTo>
                  <a:lnTo>
                    <a:pt x="28" y="176"/>
                  </a:lnTo>
                  <a:lnTo>
                    <a:pt x="32" y="179"/>
                  </a:lnTo>
                  <a:lnTo>
                    <a:pt x="38" y="182"/>
                  </a:lnTo>
                  <a:lnTo>
                    <a:pt x="46" y="182"/>
                  </a:lnTo>
                  <a:lnTo>
                    <a:pt x="57" y="181"/>
                  </a:lnTo>
                  <a:lnTo>
                    <a:pt x="58" y="185"/>
                  </a:lnTo>
                  <a:lnTo>
                    <a:pt x="65" y="187"/>
                  </a:lnTo>
                  <a:lnTo>
                    <a:pt x="71" y="186"/>
                  </a:lnTo>
                  <a:lnTo>
                    <a:pt x="82" y="185"/>
                  </a:lnTo>
                  <a:lnTo>
                    <a:pt x="83" y="187"/>
                  </a:lnTo>
                  <a:lnTo>
                    <a:pt x="85" y="187"/>
                  </a:lnTo>
                  <a:lnTo>
                    <a:pt x="89" y="187"/>
                  </a:lnTo>
                  <a:lnTo>
                    <a:pt x="91" y="185"/>
                  </a:lnTo>
                  <a:lnTo>
                    <a:pt x="97" y="182"/>
                  </a:lnTo>
                  <a:lnTo>
                    <a:pt x="102" y="177"/>
                  </a:lnTo>
                  <a:lnTo>
                    <a:pt x="110" y="173"/>
                  </a:lnTo>
                  <a:lnTo>
                    <a:pt x="112" y="170"/>
                  </a:lnTo>
                  <a:lnTo>
                    <a:pt x="115" y="169"/>
                  </a:lnTo>
                  <a:lnTo>
                    <a:pt x="115" y="165"/>
                  </a:lnTo>
                  <a:lnTo>
                    <a:pt x="116" y="162"/>
                  </a:lnTo>
                  <a:lnTo>
                    <a:pt x="115" y="152"/>
                  </a:lnTo>
                  <a:lnTo>
                    <a:pt x="118" y="145"/>
                  </a:lnTo>
                  <a:lnTo>
                    <a:pt x="127" y="144"/>
                  </a:lnTo>
                  <a:lnTo>
                    <a:pt x="134" y="144"/>
                  </a:lnTo>
                  <a:lnTo>
                    <a:pt x="136" y="145"/>
                  </a:lnTo>
                  <a:lnTo>
                    <a:pt x="138" y="149"/>
                  </a:lnTo>
                  <a:lnTo>
                    <a:pt x="131" y="156"/>
                  </a:lnTo>
                  <a:lnTo>
                    <a:pt x="130" y="161"/>
                  </a:lnTo>
                  <a:lnTo>
                    <a:pt x="132" y="162"/>
                  </a:lnTo>
                  <a:lnTo>
                    <a:pt x="135" y="162"/>
                  </a:lnTo>
                  <a:lnTo>
                    <a:pt x="140" y="164"/>
                  </a:lnTo>
                  <a:lnTo>
                    <a:pt x="145" y="164"/>
                  </a:lnTo>
                  <a:lnTo>
                    <a:pt x="147" y="168"/>
                  </a:lnTo>
                  <a:lnTo>
                    <a:pt x="143" y="174"/>
                  </a:lnTo>
                  <a:lnTo>
                    <a:pt x="136" y="183"/>
                  </a:lnTo>
                  <a:lnTo>
                    <a:pt x="134" y="185"/>
                  </a:lnTo>
                  <a:lnTo>
                    <a:pt x="135" y="187"/>
                  </a:lnTo>
                  <a:lnTo>
                    <a:pt x="142" y="193"/>
                  </a:lnTo>
                  <a:lnTo>
                    <a:pt x="149" y="194"/>
                  </a:lnTo>
                  <a:lnTo>
                    <a:pt x="153" y="194"/>
                  </a:lnTo>
                  <a:lnTo>
                    <a:pt x="159" y="194"/>
                  </a:lnTo>
                  <a:lnTo>
                    <a:pt x="168" y="194"/>
                  </a:lnTo>
                  <a:lnTo>
                    <a:pt x="169" y="197"/>
                  </a:lnTo>
                  <a:lnTo>
                    <a:pt x="173" y="198"/>
                  </a:lnTo>
                  <a:lnTo>
                    <a:pt x="180" y="198"/>
                  </a:lnTo>
                  <a:lnTo>
                    <a:pt x="189" y="198"/>
                  </a:lnTo>
                  <a:lnTo>
                    <a:pt x="196" y="198"/>
                  </a:lnTo>
                  <a:lnTo>
                    <a:pt x="201" y="199"/>
                  </a:lnTo>
                  <a:lnTo>
                    <a:pt x="202" y="202"/>
                  </a:lnTo>
                  <a:lnTo>
                    <a:pt x="204" y="207"/>
                  </a:lnTo>
                  <a:lnTo>
                    <a:pt x="200" y="211"/>
                  </a:lnTo>
                  <a:lnTo>
                    <a:pt x="198" y="215"/>
                  </a:lnTo>
                  <a:lnTo>
                    <a:pt x="200" y="218"/>
                  </a:lnTo>
                  <a:lnTo>
                    <a:pt x="201" y="217"/>
                  </a:lnTo>
                  <a:lnTo>
                    <a:pt x="205" y="215"/>
                  </a:lnTo>
                  <a:lnTo>
                    <a:pt x="209" y="213"/>
                  </a:lnTo>
                  <a:lnTo>
                    <a:pt x="216" y="210"/>
                  </a:lnTo>
                  <a:lnTo>
                    <a:pt x="222" y="205"/>
                  </a:lnTo>
                  <a:lnTo>
                    <a:pt x="228" y="199"/>
                  </a:lnTo>
                  <a:lnTo>
                    <a:pt x="230" y="193"/>
                  </a:lnTo>
                  <a:lnTo>
                    <a:pt x="231" y="187"/>
                  </a:lnTo>
                  <a:lnTo>
                    <a:pt x="233" y="179"/>
                  </a:lnTo>
                  <a:lnTo>
                    <a:pt x="235" y="177"/>
                  </a:lnTo>
                  <a:lnTo>
                    <a:pt x="241" y="177"/>
                  </a:lnTo>
                  <a:lnTo>
                    <a:pt x="251" y="174"/>
                  </a:lnTo>
                  <a:lnTo>
                    <a:pt x="254" y="173"/>
                  </a:lnTo>
                  <a:lnTo>
                    <a:pt x="257" y="173"/>
                  </a:lnTo>
                  <a:lnTo>
                    <a:pt x="259" y="166"/>
                  </a:lnTo>
                  <a:lnTo>
                    <a:pt x="262" y="160"/>
                  </a:lnTo>
                  <a:lnTo>
                    <a:pt x="262" y="152"/>
                  </a:lnTo>
                  <a:lnTo>
                    <a:pt x="261" y="144"/>
                  </a:lnTo>
                  <a:lnTo>
                    <a:pt x="263" y="137"/>
                  </a:lnTo>
                  <a:lnTo>
                    <a:pt x="266" y="136"/>
                  </a:lnTo>
                  <a:lnTo>
                    <a:pt x="266" y="140"/>
                  </a:lnTo>
                  <a:lnTo>
                    <a:pt x="265" y="145"/>
                  </a:lnTo>
                  <a:lnTo>
                    <a:pt x="266" y="149"/>
                  </a:lnTo>
                  <a:lnTo>
                    <a:pt x="267" y="152"/>
                  </a:lnTo>
                  <a:lnTo>
                    <a:pt x="271" y="153"/>
                  </a:lnTo>
                  <a:lnTo>
                    <a:pt x="272" y="150"/>
                  </a:lnTo>
                  <a:lnTo>
                    <a:pt x="275" y="149"/>
                  </a:lnTo>
                  <a:lnTo>
                    <a:pt x="275" y="146"/>
                  </a:lnTo>
                  <a:lnTo>
                    <a:pt x="275" y="145"/>
                  </a:lnTo>
                  <a:lnTo>
                    <a:pt x="276" y="145"/>
                  </a:lnTo>
                  <a:lnTo>
                    <a:pt x="279" y="141"/>
                  </a:lnTo>
                  <a:lnTo>
                    <a:pt x="279" y="135"/>
                  </a:lnTo>
                  <a:lnTo>
                    <a:pt x="280" y="129"/>
                  </a:lnTo>
                  <a:lnTo>
                    <a:pt x="280" y="121"/>
                  </a:lnTo>
                  <a:lnTo>
                    <a:pt x="280" y="117"/>
                  </a:lnTo>
                  <a:lnTo>
                    <a:pt x="282" y="115"/>
                  </a:lnTo>
                  <a:lnTo>
                    <a:pt x="271" y="104"/>
                  </a:lnTo>
                  <a:lnTo>
                    <a:pt x="253" y="103"/>
                  </a:lnTo>
                  <a:lnTo>
                    <a:pt x="239" y="104"/>
                  </a:lnTo>
                  <a:lnTo>
                    <a:pt x="234" y="107"/>
                  </a:lnTo>
                  <a:lnTo>
                    <a:pt x="231" y="112"/>
                  </a:lnTo>
                  <a:lnTo>
                    <a:pt x="229" y="113"/>
                  </a:lnTo>
                  <a:lnTo>
                    <a:pt x="228" y="116"/>
                  </a:lnTo>
                  <a:lnTo>
                    <a:pt x="222" y="116"/>
                  </a:lnTo>
                  <a:lnTo>
                    <a:pt x="233" y="100"/>
                  </a:lnTo>
                  <a:lnTo>
                    <a:pt x="237" y="97"/>
                  </a:lnTo>
                  <a:lnTo>
                    <a:pt x="237" y="96"/>
                  </a:lnTo>
                  <a:lnTo>
                    <a:pt x="238" y="96"/>
                  </a:lnTo>
                  <a:lnTo>
                    <a:pt x="241" y="96"/>
                  </a:lnTo>
                  <a:lnTo>
                    <a:pt x="245" y="93"/>
                  </a:lnTo>
                  <a:lnTo>
                    <a:pt x="245" y="88"/>
                  </a:lnTo>
                  <a:lnTo>
                    <a:pt x="243" y="86"/>
                  </a:lnTo>
                  <a:lnTo>
                    <a:pt x="242" y="84"/>
                  </a:lnTo>
                  <a:lnTo>
                    <a:pt x="239" y="82"/>
                  </a:lnTo>
                  <a:lnTo>
                    <a:pt x="238" y="78"/>
                  </a:lnTo>
                  <a:lnTo>
                    <a:pt x="237" y="71"/>
                  </a:lnTo>
                  <a:lnTo>
                    <a:pt x="237" y="63"/>
                  </a:lnTo>
                  <a:lnTo>
                    <a:pt x="235" y="60"/>
                  </a:lnTo>
                  <a:lnTo>
                    <a:pt x="235" y="59"/>
                  </a:lnTo>
                  <a:lnTo>
                    <a:pt x="231" y="56"/>
                  </a:lnTo>
                  <a:lnTo>
                    <a:pt x="228" y="54"/>
                  </a:lnTo>
                  <a:lnTo>
                    <a:pt x="225" y="52"/>
                  </a:lnTo>
                  <a:lnTo>
                    <a:pt x="220" y="50"/>
                  </a:lnTo>
                  <a:lnTo>
                    <a:pt x="217" y="48"/>
                  </a:lnTo>
                  <a:lnTo>
                    <a:pt x="216" y="48"/>
                  </a:lnTo>
                  <a:close/>
                </a:path>
              </a:pathLst>
            </a:custGeom>
            <a:solidFill>
              <a:srgbClr val="3399FF"/>
            </a:solidFill>
            <a:ln w="6350">
              <a:solidFill>
                <a:srgbClr val="003366"/>
              </a:solidFill>
              <a:round/>
              <a:headEnd/>
              <a:tailEnd/>
            </a:ln>
          </p:spPr>
          <p:txBody>
            <a:bodyPr/>
            <a:lstStyle/>
            <a:p>
              <a:endParaRPr lang="el-GR"/>
            </a:p>
          </p:txBody>
        </p:sp>
        <p:sp>
          <p:nvSpPr>
            <p:cNvPr id="25808" name="Freeform 488"/>
            <p:cNvSpPr>
              <a:spLocks/>
            </p:cNvSpPr>
            <p:nvPr/>
          </p:nvSpPr>
          <p:spPr bwMode="auto">
            <a:xfrm>
              <a:off x="240" y="2149"/>
              <a:ext cx="94" cy="73"/>
            </a:xfrm>
            <a:custGeom>
              <a:avLst/>
              <a:gdLst>
                <a:gd name="T0" fmla="*/ 0 w 282"/>
                <a:gd name="T1" fmla="*/ 0 h 218"/>
                <a:gd name="T2" fmla="*/ 0 w 282"/>
                <a:gd name="T3" fmla="*/ 0 h 218"/>
                <a:gd name="T4" fmla="*/ 0 w 282"/>
                <a:gd name="T5" fmla="*/ 0 h 218"/>
                <a:gd name="T6" fmla="*/ 0 w 282"/>
                <a:gd name="T7" fmla="*/ 0 h 218"/>
                <a:gd name="T8" fmla="*/ 0 w 282"/>
                <a:gd name="T9" fmla="*/ 0 h 218"/>
                <a:gd name="T10" fmla="*/ 0 w 282"/>
                <a:gd name="T11" fmla="*/ 0 h 218"/>
                <a:gd name="T12" fmla="*/ 0 w 282"/>
                <a:gd name="T13" fmla="*/ 0 h 218"/>
                <a:gd name="T14" fmla="*/ 0 w 282"/>
                <a:gd name="T15" fmla="*/ 0 h 218"/>
                <a:gd name="T16" fmla="*/ 0 w 282"/>
                <a:gd name="T17" fmla="*/ 0 h 218"/>
                <a:gd name="T18" fmla="*/ 0 w 282"/>
                <a:gd name="T19" fmla="*/ 0 h 218"/>
                <a:gd name="T20" fmla="*/ 0 w 282"/>
                <a:gd name="T21" fmla="*/ 0 h 218"/>
                <a:gd name="T22" fmla="*/ 0 w 282"/>
                <a:gd name="T23" fmla="*/ 0 h 218"/>
                <a:gd name="T24" fmla="*/ 0 w 282"/>
                <a:gd name="T25" fmla="*/ 0 h 218"/>
                <a:gd name="T26" fmla="*/ 0 w 282"/>
                <a:gd name="T27" fmla="*/ 0 h 218"/>
                <a:gd name="T28" fmla="*/ 0 w 282"/>
                <a:gd name="T29" fmla="*/ 0 h 218"/>
                <a:gd name="T30" fmla="*/ 0 w 282"/>
                <a:gd name="T31" fmla="*/ 0 h 218"/>
                <a:gd name="T32" fmla="*/ 0 w 282"/>
                <a:gd name="T33" fmla="*/ 0 h 218"/>
                <a:gd name="T34" fmla="*/ 0 w 282"/>
                <a:gd name="T35" fmla="*/ 0 h 218"/>
                <a:gd name="T36" fmla="*/ 0 w 282"/>
                <a:gd name="T37" fmla="*/ 0 h 218"/>
                <a:gd name="T38" fmla="*/ 0 w 282"/>
                <a:gd name="T39" fmla="*/ 0 h 218"/>
                <a:gd name="T40" fmla="*/ 0 w 282"/>
                <a:gd name="T41" fmla="*/ 0 h 218"/>
                <a:gd name="T42" fmla="*/ 0 w 282"/>
                <a:gd name="T43" fmla="*/ 0 h 218"/>
                <a:gd name="T44" fmla="*/ 0 w 282"/>
                <a:gd name="T45" fmla="*/ 0 h 218"/>
                <a:gd name="T46" fmla="*/ 0 w 282"/>
                <a:gd name="T47" fmla="*/ 0 h 218"/>
                <a:gd name="T48" fmla="*/ 0 w 282"/>
                <a:gd name="T49" fmla="*/ 0 h 218"/>
                <a:gd name="T50" fmla="*/ 0 w 282"/>
                <a:gd name="T51" fmla="*/ 0 h 218"/>
                <a:gd name="T52" fmla="*/ 0 w 282"/>
                <a:gd name="T53" fmla="*/ 0 h 218"/>
                <a:gd name="T54" fmla="*/ 0 w 282"/>
                <a:gd name="T55" fmla="*/ 0 h 218"/>
                <a:gd name="T56" fmla="*/ 0 w 282"/>
                <a:gd name="T57" fmla="*/ 0 h 218"/>
                <a:gd name="T58" fmla="*/ 0 w 282"/>
                <a:gd name="T59" fmla="*/ 0 h 218"/>
                <a:gd name="T60" fmla="*/ 0 w 282"/>
                <a:gd name="T61" fmla="*/ 0 h 218"/>
                <a:gd name="T62" fmla="*/ 0 w 282"/>
                <a:gd name="T63" fmla="*/ 0 h 218"/>
                <a:gd name="T64" fmla="*/ 0 w 282"/>
                <a:gd name="T65" fmla="*/ 0 h 218"/>
                <a:gd name="T66" fmla="*/ 0 w 282"/>
                <a:gd name="T67" fmla="*/ 0 h 218"/>
                <a:gd name="T68" fmla="*/ 0 w 282"/>
                <a:gd name="T69" fmla="*/ 0 h 218"/>
                <a:gd name="T70" fmla="*/ 0 w 282"/>
                <a:gd name="T71" fmla="*/ 0 h 218"/>
                <a:gd name="T72" fmla="*/ 0 w 282"/>
                <a:gd name="T73" fmla="*/ 0 h 218"/>
                <a:gd name="T74" fmla="*/ 0 w 282"/>
                <a:gd name="T75" fmla="*/ 0 h 218"/>
                <a:gd name="T76" fmla="*/ 0 w 282"/>
                <a:gd name="T77" fmla="*/ 0 h 218"/>
                <a:gd name="T78" fmla="*/ 0 w 282"/>
                <a:gd name="T79" fmla="*/ 0 h 218"/>
                <a:gd name="T80" fmla="*/ 0 w 282"/>
                <a:gd name="T81" fmla="*/ 0 h 218"/>
                <a:gd name="T82" fmla="*/ 0 w 282"/>
                <a:gd name="T83" fmla="*/ 0 h 218"/>
                <a:gd name="T84" fmla="*/ 0 w 282"/>
                <a:gd name="T85" fmla="*/ 0 h 218"/>
                <a:gd name="T86" fmla="*/ 0 w 282"/>
                <a:gd name="T87" fmla="*/ 0 h 218"/>
                <a:gd name="T88" fmla="*/ 0 w 282"/>
                <a:gd name="T89" fmla="*/ 0 h 218"/>
                <a:gd name="T90" fmla="*/ 0 w 282"/>
                <a:gd name="T91" fmla="*/ 0 h 218"/>
                <a:gd name="T92" fmla="*/ 0 w 282"/>
                <a:gd name="T93" fmla="*/ 0 h 218"/>
                <a:gd name="T94" fmla="*/ 0 w 282"/>
                <a:gd name="T95" fmla="*/ 0 h 218"/>
                <a:gd name="T96" fmla="*/ 0 w 282"/>
                <a:gd name="T97" fmla="*/ 0 h 218"/>
                <a:gd name="T98" fmla="*/ 0 w 282"/>
                <a:gd name="T99" fmla="*/ 0 h 218"/>
                <a:gd name="T100" fmla="*/ 0 w 282"/>
                <a:gd name="T101" fmla="*/ 0 h 218"/>
                <a:gd name="T102" fmla="*/ 0 w 282"/>
                <a:gd name="T103" fmla="*/ 0 h 218"/>
                <a:gd name="T104" fmla="*/ 0 w 282"/>
                <a:gd name="T105" fmla="*/ 0 h 218"/>
                <a:gd name="T106" fmla="*/ 0 w 282"/>
                <a:gd name="T107" fmla="*/ 0 h 218"/>
                <a:gd name="T108" fmla="*/ 0 w 282"/>
                <a:gd name="T109" fmla="*/ 0 h 218"/>
                <a:gd name="T110" fmla="*/ 0 w 282"/>
                <a:gd name="T111" fmla="*/ 0 h 218"/>
                <a:gd name="T112" fmla="*/ 0 w 282"/>
                <a:gd name="T113" fmla="*/ 0 h 218"/>
                <a:gd name="T114" fmla="*/ 0 w 282"/>
                <a:gd name="T115" fmla="*/ 0 h 2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2"/>
                <a:gd name="T175" fmla="*/ 0 h 218"/>
                <a:gd name="T176" fmla="*/ 282 w 282"/>
                <a:gd name="T177" fmla="*/ 218 h 2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2" h="218">
                  <a:moveTo>
                    <a:pt x="212" y="35"/>
                  </a:moveTo>
                  <a:lnTo>
                    <a:pt x="213" y="30"/>
                  </a:lnTo>
                  <a:lnTo>
                    <a:pt x="213" y="27"/>
                  </a:lnTo>
                  <a:lnTo>
                    <a:pt x="212" y="23"/>
                  </a:lnTo>
                  <a:lnTo>
                    <a:pt x="209" y="21"/>
                  </a:lnTo>
                  <a:lnTo>
                    <a:pt x="193" y="7"/>
                  </a:lnTo>
                  <a:lnTo>
                    <a:pt x="177" y="2"/>
                  </a:lnTo>
                  <a:lnTo>
                    <a:pt x="165" y="0"/>
                  </a:lnTo>
                  <a:lnTo>
                    <a:pt x="157" y="1"/>
                  </a:lnTo>
                  <a:lnTo>
                    <a:pt x="151" y="2"/>
                  </a:lnTo>
                  <a:lnTo>
                    <a:pt x="148" y="7"/>
                  </a:lnTo>
                  <a:lnTo>
                    <a:pt x="143" y="10"/>
                  </a:lnTo>
                  <a:lnTo>
                    <a:pt x="136" y="15"/>
                  </a:lnTo>
                  <a:lnTo>
                    <a:pt x="127" y="21"/>
                  </a:lnTo>
                  <a:lnTo>
                    <a:pt x="115" y="27"/>
                  </a:lnTo>
                  <a:lnTo>
                    <a:pt x="108" y="30"/>
                  </a:lnTo>
                  <a:lnTo>
                    <a:pt x="103" y="33"/>
                  </a:lnTo>
                  <a:lnTo>
                    <a:pt x="95" y="34"/>
                  </a:lnTo>
                  <a:lnTo>
                    <a:pt x="91" y="34"/>
                  </a:lnTo>
                  <a:lnTo>
                    <a:pt x="89" y="35"/>
                  </a:lnTo>
                  <a:lnTo>
                    <a:pt x="73" y="51"/>
                  </a:lnTo>
                  <a:lnTo>
                    <a:pt x="71" y="52"/>
                  </a:lnTo>
                  <a:lnTo>
                    <a:pt x="69" y="59"/>
                  </a:lnTo>
                  <a:lnTo>
                    <a:pt x="65" y="66"/>
                  </a:lnTo>
                  <a:lnTo>
                    <a:pt x="58" y="76"/>
                  </a:lnTo>
                  <a:lnTo>
                    <a:pt x="53" y="80"/>
                  </a:lnTo>
                  <a:lnTo>
                    <a:pt x="48" y="83"/>
                  </a:lnTo>
                  <a:lnTo>
                    <a:pt x="44" y="83"/>
                  </a:lnTo>
                  <a:lnTo>
                    <a:pt x="41" y="84"/>
                  </a:lnTo>
                  <a:lnTo>
                    <a:pt x="33" y="84"/>
                  </a:lnTo>
                  <a:lnTo>
                    <a:pt x="28" y="87"/>
                  </a:lnTo>
                  <a:lnTo>
                    <a:pt x="26" y="91"/>
                  </a:lnTo>
                  <a:lnTo>
                    <a:pt x="29" y="93"/>
                  </a:lnTo>
                  <a:lnTo>
                    <a:pt x="36" y="99"/>
                  </a:lnTo>
                  <a:lnTo>
                    <a:pt x="41" y="99"/>
                  </a:lnTo>
                  <a:lnTo>
                    <a:pt x="45" y="101"/>
                  </a:lnTo>
                  <a:lnTo>
                    <a:pt x="48" y="103"/>
                  </a:lnTo>
                  <a:lnTo>
                    <a:pt x="50" y="105"/>
                  </a:lnTo>
                  <a:lnTo>
                    <a:pt x="49" y="105"/>
                  </a:lnTo>
                  <a:lnTo>
                    <a:pt x="48" y="105"/>
                  </a:lnTo>
                  <a:lnTo>
                    <a:pt x="48" y="107"/>
                  </a:lnTo>
                  <a:lnTo>
                    <a:pt x="44" y="107"/>
                  </a:lnTo>
                  <a:lnTo>
                    <a:pt x="41" y="107"/>
                  </a:lnTo>
                  <a:lnTo>
                    <a:pt x="40" y="107"/>
                  </a:lnTo>
                  <a:lnTo>
                    <a:pt x="40" y="108"/>
                  </a:lnTo>
                  <a:lnTo>
                    <a:pt x="33" y="111"/>
                  </a:lnTo>
                  <a:lnTo>
                    <a:pt x="28" y="120"/>
                  </a:lnTo>
                  <a:lnTo>
                    <a:pt x="24" y="124"/>
                  </a:lnTo>
                  <a:lnTo>
                    <a:pt x="18" y="129"/>
                  </a:lnTo>
                  <a:lnTo>
                    <a:pt x="12" y="136"/>
                  </a:lnTo>
                  <a:lnTo>
                    <a:pt x="4" y="145"/>
                  </a:lnTo>
                  <a:lnTo>
                    <a:pt x="0" y="152"/>
                  </a:lnTo>
                  <a:lnTo>
                    <a:pt x="7" y="161"/>
                  </a:lnTo>
                  <a:lnTo>
                    <a:pt x="9" y="162"/>
                  </a:lnTo>
                  <a:lnTo>
                    <a:pt x="15" y="166"/>
                  </a:lnTo>
                  <a:lnTo>
                    <a:pt x="28" y="176"/>
                  </a:lnTo>
                  <a:lnTo>
                    <a:pt x="32" y="179"/>
                  </a:lnTo>
                  <a:lnTo>
                    <a:pt x="38" y="182"/>
                  </a:lnTo>
                  <a:lnTo>
                    <a:pt x="46" y="182"/>
                  </a:lnTo>
                  <a:lnTo>
                    <a:pt x="57" y="181"/>
                  </a:lnTo>
                  <a:lnTo>
                    <a:pt x="58" y="185"/>
                  </a:lnTo>
                  <a:lnTo>
                    <a:pt x="65" y="187"/>
                  </a:lnTo>
                  <a:lnTo>
                    <a:pt x="71" y="186"/>
                  </a:lnTo>
                  <a:lnTo>
                    <a:pt x="82" y="185"/>
                  </a:lnTo>
                  <a:lnTo>
                    <a:pt x="83" y="187"/>
                  </a:lnTo>
                  <a:lnTo>
                    <a:pt x="85" y="187"/>
                  </a:lnTo>
                  <a:lnTo>
                    <a:pt x="89" y="187"/>
                  </a:lnTo>
                  <a:lnTo>
                    <a:pt x="91" y="185"/>
                  </a:lnTo>
                  <a:lnTo>
                    <a:pt x="97" y="182"/>
                  </a:lnTo>
                  <a:lnTo>
                    <a:pt x="102" y="177"/>
                  </a:lnTo>
                  <a:lnTo>
                    <a:pt x="110" y="173"/>
                  </a:lnTo>
                  <a:lnTo>
                    <a:pt x="112" y="170"/>
                  </a:lnTo>
                  <a:lnTo>
                    <a:pt x="115" y="169"/>
                  </a:lnTo>
                  <a:lnTo>
                    <a:pt x="115" y="165"/>
                  </a:lnTo>
                  <a:lnTo>
                    <a:pt x="116" y="162"/>
                  </a:lnTo>
                  <a:lnTo>
                    <a:pt x="115" y="152"/>
                  </a:lnTo>
                  <a:lnTo>
                    <a:pt x="118" y="145"/>
                  </a:lnTo>
                  <a:lnTo>
                    <a:pt x="127" y="144"/>
                  </a:lnTo>
                  <a:lnTo>
                    <a:pt x="134" y="144"/>
                  </a:lnTo>
                  <a:lnTo>
                    <a:pt x="136" y="145"/>
                  </a:lnTo>
                  <a:lnTo>
                    <a:pt x="138" y="149"/>
                  </a:lnTo>
                  <a:lnTo>
                    <a:pt x="131" y="156"/>
                  </a:lnTo>
                  <a:lnTo>
                    <a:pt x="130" y="161"/>
                  </a:lnTo>
                  <a:lnTo>
                    <a:pt x="132" y="162"/>
                  </a:lnTo>
                  <a:lnTo>
                    <a:pt x="135" y="162"/>
                  </a:lnTo>
                  <a:lnTo>
                    <a:pt x="140" y="164"/>
                  </a:lnTo>
                  <a:lnTo>
                    <a:pt x="145" y="164"/>
                  </a:lnTo>
                  <a:lnTo>
                    <a:pt x="147" y="168"/>
                  </a:lnTo>
                  <a:lnTo>
                    <a:pt x="143" y="174"/>
                  </a:lnTo>
                  <a:lnTo>
                    <a:pt x="136" y="183"/>
                  </a:lnTo>
                  <a:lnTo>
                    <a:pt x="134" y="185"/>
                  </a:lnTo>
                  <a:lnTo>
                    <a:pt x="135" y="187"/>
                  </a:lnTo>
                  <a:lnTo>
                    <a:pt x="142" y="193"/>
                  </a:lnTo>
                  <a:lnTo>
                    <a:pt x="149" y="194"/>
                  </a:lnTo>
                  <a:lnTo>
                    <a:pt x="153" y="194"/>
                  </a:lnTo>
                  <a:lnTo>
                    <a:pt x="159" y="194"/>
                  </a:lnTo>
                  <a:lnTo>
                    <a:pt x="168" y="194"/>
                  </a:lnTo>
                  <a:lnTo>
                    <a:pt x="169" y="197"/>
                  </a:lnTo>
                  <a:lnTo>
                    <a:pt x="173" y="198"/>
                  </a:lnTo>
                  <a:lnTo>
                    <a:pt x="180" y="198"/>
                  </a:lnTo>
                  <a:lnTo>
                    <a:pt x="189" y="198"/>
                  </a:lnTo>
                  <a:lnTo>
                    <a:pt x="196" y="198"/>
                  </a:lnTo>
                  <a:lnTo>
                    <a:pt x="201" y="199"/>
                  </a:lnTo>
                  <a:lnTo>
                    <a:pt x="202" y="202"/>
                  </a:lnTo>
                  <a:lnTo>
                    <a:pt x="204" y="207"/>
                  </a:lnTo>
                  <a:lnTo>
                    <a:pt x="200" y="211"/>
                  </a:lnTo>
                  <a:lnTo>
                    <a:pt x="198" y="215"/>
                  </a:lnTo>
                  <a:lnTo>
                    <a:pt x="200" y="218"/>
                  </a:lnTo>
                  <a:lnTo>
                    <a:pt x="201" y="217"/>
                  </a:lnTo>
                  <a:lnTo>
                    <a:pt x="205" y="215"/>
                  </a:lnTo>
                  <a:lnTo>
                    <a:pt x="209" y="213"/>
                  </a:lnTo>
                  <a:lnTo>
                    <a:pt x="216" y="210"/>
                  </a:lnTo>
                  <a:lnTo>
                    <a:pt x="222" y="205"/>
                  </a:lnTo>
                  <a:lnTo>
                    <a:pt x="228" y="199"/>
                  </a:lnTo>
                  <a:lnTo>
                    <a:pt x="230" y="193"/>
                  </a:lnTo>
                  <a:lnTo>
                    <a:pt x="231" y="187"/>
                  </a:lnTo>
                  <a:lnTo>
                    <a:pt x="233" y="179"/>
                  </a:lnTo>
                  <a:lnTo>
                    <a:pt x="235" y="177"/>
                  </a:lnTo>
                  <a:lnTo>
                    <a:pt x="241" y="177"/>
                  </a:lnTo>
                  <a:lnTo>
                    <a:pt x="251" y="174"/>
                  </a:lnTo>
                  <a:lnTo>
                    <a:pt x="254" y="173"/>
                  </a:lnTo>
                  <a:lnTo>
                    <a:pt x="257" y="173"/>
                  </a:lnTo>
                  <a:lnTo>
                    <a:pt x="259" y="166"/>
                  </a:lnTo>
                  <a:lnTo>
                    <a:pt x="262" y="160"/>
                  </a:lnTo>
                  <a:lnTo>
                    <a:pt x="262" y="152"/>
                  </a:lnTo>
                  <a:lnTo>
                    <a:pt x="261" y="144"/>
                  </a:lnTo>
                  <a:lnTo>
                    <a:pt x="263" y="137"/>
                  </a:lnTo>
                  <a:lnTo>
                    <a:pt x="266" y="136"/>
                  </a:lnTo>
                  <a:lnTo>
                    <a:pt x="266" y="140"/>
                  </a:lnTo>
                  <a:lnTo>
                    <a:pt x="265" y="145"/>
                  </a:lnTo>
                  <a:lnTo>
                    <a:pt x="266" y="149"/>
                  </a:lnTo>
                  <a:lnTo>
                    <a:pt x="267" y="152"/>
                  </a:lnTo>
                  <a:lnTo>
                    <a:pt x="271" y="153"/>
                  </a:lnTo>
                  <a:lnTo>
                    <a:pt x="272" y="150"/>
                  </a:lnTo>
                  <a:lnTo>
                    <a:pt x="275" y="149"/>
                  </a:lnTo>
                  <a:lnTo>
                    <a:pt x="275" y="146"/>
                  </a:lnTo>
                  <a:lnTo>
                    <a:pt x="275" y="145"/>
                  </a:lnTo>
                  <a:lnTo>
                    <a:pt x="276" y="145"/>
                  </a:lnTo>
                  <a:lnTo>
                    <a:pt x="279" y="141"/>
                  </a:lnTo>
                  <a:lnTo>
                    <a:pt x="279" y="135"/>
                  </a:lnTo>
                  <a:lnTo>
                    <a:pt x="280" y="129"/>
                  </a:lnTo>
                  <a:lnTo>
                    <a:pt x="280" y="121"/>
                  </a:lnTo>
                  <a:lnTo>
                    <a:pt x="280" y="117"/>
                  </a:lnTo>
                  <a:lnTo>
                    <a:pt x="282" y="115"/>
                  </a:lnTo>
                  <a:lnTo>
                    <a:pt x="271" y="104"/>
                  </a:lnTo>
                  <a:lnTo>
                    <a:pt x="253" y="103"/>
                  </a:lnTo>
                  <a:lnTo>
                    <a:pt x="239" y="104"/>
                  </a:lnTo>
                  <a:lnTo>
                    <a:pt x="234" y="107"/>
                  </a:lnTo>
                  <a:lnTo>
                    <a:pt x="231" y="112"/>
                  </a:lnTo>
                  <a:lnTo>
                    <a:pt x="229" y="113"/>
                  </a:lnTo>
                  <a:lnTo>
                    <a:pt x="228" y="116"/>
                  </a:lnTo>
                  <a:lnTo>
                    <a:pt x="222" y="116"/>
                  </a:lnTo>
                  <a:lnTo>
                    <a:pt x="233" y="100"/>
                  </a:lnTo>
                  <a:lnTo>
                    <a:pt x="237" y="97"/>
                  </a:lnTo>
                  <a:lnTo>
                    <a:pt x="237" y="96"/>
                  </a:lnTo>
                  <a:lnTo>
                    <a:pt x="238" y="96"/>
                  </a:lnTo>
                  <a:lnTo>
                    <a:pt x="241" y="96"/>
                  </a:lnTo>
                  <a:lnTo>
                    <a:pt x="245" y="93"/>
                  </a:lnTo>
                  <a:lnTo>
                    <a:pt x="245" y="88"/>
                  </a:lnTo>
                  <a:lnTo>
                    <a:pt x="243" y="86"/>
                  </a:lnTo>
                  <a:lnTo>
                    <a:pt x="242" y="84"/>
                  </a:lnTo>
                  <a:lnTo>
                    <a:pt x="239" y="82"/>
                  </a:lnTo>
                  <a:lnTo>
                    <a:pt x="238" y="78"/>
                  </a:lnTo>
                  <a:lnTo>
                    <a:pt x="237" y="71"/>
                  </a:lnTo>
                  <a:lnTo>
                    <a:pt x="237" y="63"/>
                  </a:lnTo>
                  <a:lnTo>
                    <a:pt x="235" y="60"/>
                  </a:lnTo>
                  <a:lnTo>
                    <a:pt x="235" y="59"/>
                  </a:lnTo>
                  <a:lnTo>
                    <a:pt x="231" y="56"/>
                  </a:lnTo>
                  <a:lnTo>
                    <a:pt x="228" y="54"/>
                  </a:lnTo>
                  <a:lnTo>
                    <a:pt x="225" y="52"/>
                  </a:lnTo>
                  <a:lnTo>
                    <a:pt x="220" y="50"/>
                  </a:lnTo>
                  <a:lnTo>
                    <a:pt x="217" y="48"/>
                  </a:lnTo>
                  <a:lnTo>
                    <a:pt x="216" y="48"/>
                  </a:lnTo>
                  <a:lnTo>
                    <a:pt x="212" y="35"/>
                  </a:lnTo>
                </a:path>
              </a:pathLst>
            </a:custGeom>
            <a:solidFill>
              <a:srgbClr val="3399FF"/>
            </a:solidFill>
            <a:ln w="6350">
              <a:solidFill>
                <a:srgbClr val="003366"/>
              </a:solidFill>
              <a:round/>
              <a:headEnd/>
              <a:tailEnd/>
            </a:ln>
          </p:spPr>
          <p:txBody>
            <a:bodyPr/>
            <a:lstStyle/>
            <a:p>
              <a:endParaRPr lang="el-GR"/>
            </a:p>
          </p:txBody>
        </p:sp>
        <p:sp>
          <p:nvSpPr>
            <p:cNvPr id="25809" name="Freeform 489"/>
            <p:cNvSpPr>
              <a:spLocks/>
            </p:cNvSpPr>
            <p:nvPr/>
          </p:nvSpPr>
          <p:spPr bwMode="auto">
            <a:xfrm>
              <a:off x="400" y="1893"/>
              <a:ext cx="19" cy="22"/>
            </a:xfrm>
            <a:custGeom>
              <a:avLst/>
              <a:gdLst>
                <a:gd name="T0" fmla="*/ 0 w 57"/>
                <a:gd name="T1" fmla="*/ 0 h 67"/>
                <a:gd name="T2" fmla="*/ 0 w 57"/>
                <a:gd name="T3" fmla="*/ 0 h 67"/>
                <a:gd name="T4" fmla="*/ 0 w 57"/>
                <a:gd name="T5" fmla="*/ 0 h 67"/>
                <a:gd name="T6" fmla="*/ 0 w 57"/>
                <a:gd name="T7" fmla="*/ 0 h 67"/>
                <a:gd name="T8" fmla="*/ 0 w 57"/>
                <a:gd name="T9" fmla="*/ 0 h 67"/>
                <a:gd name="T10" fmla="*/ 0 w 57"/>
                <a:gd name="T11" fmla="*/ 0 h 67"/>
                <a:gd name="T12" fmla="*/ 0 w 57"/>
                <a:gd name="T13" fmla="*/ 0 h 67"/>
                <a:gd name="T14" fmla="*/ 0 w 57"/>
                <a:gd name="T15" fmla="*/ 0 h 67"/>
                <a:gd name="T16" fmla="*/ 0 w 57"/>
                <a:gd name="T17" fmla="*/ 0 h 67"/>
                <a:gd name="T18" fmla="*/ 0 w 57"/>
                <a:gd name="T19" fmla="*/ 0 h 67"/>
                <a:gd name="T20" fmla="*/ 0 w 57"/>
                <a:gd name="T21" fmla="*/ 0 h 67"/>
                <a:gd name="T22" fmla="*/ 0 w 57"/>
                <a:gd name="T23" fmla="*/ 0 h 67"/>
                <a:gd name="T24" fmla="*/ 0 w 57"/>
                <a:gd name="T25" fmla="*/ 0 h 67"/>
                <a:gd name="T26" fmla="*/ 0 w 57"/>
                <a:gd name="T27" fmla="*/ 0 h 67"/>
                <a:gd name="T28" fmla="*/ 0 w 57"/>
                <a:gd name="T29" fmla="*/ 0 h 67"/>
                <a:gd name="T30" fmla="*/ 0 w 57"/>
                <a:gd name="T31" fmla="*/ 0 h 67"/>
                <a:gd name="T32" fmla="*/ 0 w 57"/>
                <a:gd name="T33" fmla="*/ 0 h 67"/>
                <a:gd name="T34" fmla="*/ 0 w 57"/>
                <a:gd name="T35" fmla="*/ 0 h 67"/>
                <a:gd name="T36" fmla="*/ 0 w 57"/>
                <a:gd name="T37" fmla="*/ 0 h 67"/>
                <a:gd name="T38" fmla="*/ 0 w 57"/>
                <a:gd name="T39" fmla="*/ 0 h 67"/>
                <a:gd name="T40" fmla="*/ 0 w 57"/>
                <a:gd name="T41" fmla="*/ 0 h 67"/>
                <a:gd name="T42" fmla="*/ 0 w 57"/>
                <a:gd name="T43" fmla="*/ 0 h 67"/>
                <a:gd name="T44" fmla="*/ 0 w 57"/>
                <a:gd name="T45" fmla="*/ 0 h 67"/>
                <a:gd name="T46" fmla="*/ 0 w 57"/>
                <a:gd name="T47" fmla="*/ 0 h 67"/>
                <a:gd name="T48" fmla="*/ 0 w 57"/>
                <a:gd name="T49" fmla="*/ 0 h 67"/>
                <a:gd name="T50" fmla="*/ 0 w 57"/>
                <a:gd name="T51" fmla="*/ 0 h 67"/>
                <a:gd name="T52" fmla="*/ 0 w 57"/>
                <a:gd name="T53" fmla="*/ 0 h 67"/>
                <a:gd name="T54" fmla="*/ 0 w 57"/>
                <a:gd name="T55" fmla="*/ 0 h 67"/>
                <a:gd name="T56" fmla="*/ 0 w 57"/>
                <a:gd name="T57" fmla="*/ 0 h 67"/>
                <a:gd name="T58" fmla="*/ 0 w 57"/>
                <a:gd name="T59" fmla="*/ 0 h 67"/>
                <a:gd name="T60" fmla="*/ 0 w 57"/>
                <a:gd name="T61" fmla="*/ 0 h 67"/>
                <a:gd name="T62" fmla="*/ 0 w 57"/>
                <a:gd name="T63" fmla="*/ 0 h 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
                <a:gd name="T97" fmla="*/ 0 h 67"/>
                <a:gd name="T98" fmla="*/ 57 w 57"/>
                <a:gd name="T99" fmla="*/ 67 h 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 h="67">
                  <a:moveTo>
                    <a:pt x="15" y="37"/>
                  </a:moveTo>
                  <a:lnTo>
                    <a:pt x="17" y="38"/>
                  </a:lnTo>
                  <a:lnTo>
                    <a:pt x="23" y="39"/>
                  </a:lnTo>
                  <a:lnTo>
                    <a:pt x="25" y="41"/>
                  </a:lnTo>
                  <a:lnTo>
                    <a:pt x="29" y="45"/>
                  </a:lnTo>
                  <a:lnTo>
                    <a:pt x="35" y="53"/>
                  </a:lnTo>
                  <a:lnTo>
                    <a:pt x="40" y="65"/>
                  </a:lnTo>
                  <a:lnTo>
                    <a:pt x="41" y="66"/>
                  </a:lnTo>
                  <a:lnTo>
                    <a:pt x="45" y="67"/>
                  </a:lnTo>
                  <a:lnTo>
                    <a:pt x="49" y="67"/>
                  </a:lnTo>
                  <a:lnTo>
                    <a:pt x="54" y="66"/>
                  </a:lnTo>
                  <a:lnTo>
                    <a:pt x="57" y="58"/>
                  </a:lnTo>
                  <a:lnTo>
                    <a:pt x="56" y="55"/>
                  </a:lnTo>
                  <a:lnTo>
                    <a:pt x="56" y="54"/>
                  </a:lnTo>
                  <a:lnTo>
                    <a:pt x="52" y="49"/>
                  </a:lnTo>
                  <a:lnTo>
                    <a:pt x="44" y="43"/>
                  </a:lnTo>
                  <a:lnTo>
                    <a:pt x="42" y="37"/>
                  </a:lnTo>
                  <a:lnTo>
                    <a:pt x="40" y="22"/>
                  </a:lnTo>
                  <a:lnTo>
                    <a:pt x="37" y="12"/>
                  </a:lnTo>
                  <a:lnTo>
                    <a:pt x="35" y="6"/>
                  </a:lnTo>
                  <a:lnTo>
                    <a:pt x="33" y="4"/>
                  </a:lnTo>
                  <a:lnTo>
                    <a:pt x="31" y="1"/>
                  </a:lnTo>
                  <a:lnTo>
                    <a:pt x="29" y="1"/>
                  </a:lnTo>
                  <a:lnTo>
                    <a:pt x="20" y="0"/>
                  </a:lnTo>
                  <a:lnTo>
                    <a:pt x="15" y="5"/>
                  </a:lnTo>
                  <a:lnTo>
                    <a:pt x="3" y="22"/>
                  </a:lnTo>
                  <a:lnTo>
                    <a:pt x="0" y="26"/>
                  </a:lnTo>
                  <a:lnTo>
                    <a:pt x="0" y="30"/>
                  </a:lnTo>
                  <a:lnTo>
                    <a:pt x="1" y="33"/>
                  </a:lnTo>
                  <a:lnTo>
                    <a:pt x="7" y="37"/>
                  </a:lnTo>
                  <a:lnTo>
                    <a:pt x="9" y="38"/>
                  </a:lnTo>
                  <a:lnTo>
                    <a:pt x="15" y="37"/>
                  </a:lnTo>
                  <a:close/>
                </a:path>
              </a:pathLst>
            </a:custGeom>
            <a:solidFill>
              <a:srgbClr val="3399FF"/>
            </a:solidFill>
            <a:ln w="6350">
              <a:solidFill>
                <a:srgbClr val="003366"/>
              </a:solidFill>
              <a:round/>
              <a:headEnd/>
              <a:tailEnd/>
            </a:ln>
          </p:spPr>
          <p:txBody>
            <a:bodyPr/>
            <a:lstStyle/>
            <a:p>
              <a:endParaRPr lang="el-GR"/>
            </a:p>
          </p:txBody>
        </p:sp>
        <p:sp>
          <p:nvSpPr>
            <p:cNvPr id="25810" name="Freeform 490"/>
            <p:cNvSpPr>
              <a:spLocks/>
            </p:cNvSpPr>
            <p:nvPr/>
          </p:nvSpPr>
          <p:spPr bwMode="auto">
            <a:xfrm>
              <a:off x="401" y="1907"/>
              <a:ext cx="7"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23"/>
                <a:gd name="T38" fmla="*/ 19 w 19"/>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23">
                  <a:moveTo>
                    <a:pt x="17" y="10"/>
                  </a:moveTo>
                  <a:lnTo>
                    <a:pt x="15" y="4"/>
                  </a:lnTo>
                  <a:lnTo>
                    <a:pt x="12" y="2"/>
                  </a:lnTo>
                  <a:lnTo>
                    <a:pt x="7" y="0"/>
                  </a:lnTo>
                  <a:lnTo>
                    <a:pt x="0" y="2"/>
                  </a:lnTo>
                  <a:lnTo>
                    <a:pt x="1" y="11"/>
                  </a:lnTo>
                  <a:lnTo>
                    <a:pt x="7" y="22"/>
                  </a:lnTo>
                  <a:lnTo>
                    <a:pt x="12" y="23"/>
                  </a:lnTo>
                  <a:lnTo>
                    <a:pt x="17" y="22"/>
                  </a:lnTo>
                  <a:lnTo>
                    <a:pt x="17" y="18"/>
                  </a:lnTo>
                  <a:lnTo>
                    <a:pt x="19" y="15"/>
                  </a:lnTo>
                  <a:lnTo>
                    <a:pt x="17" y="10"/>
                  </a:lnTo>
                  <a:close/>
                </a:path>
              </a:pathLst>
            </a:custGeom>
            <a:solidFill>
              <a:srgbClr val="3399FF"/>
            </a:solidFill>
            <a:ln w="6350">
              <a:solidFill>
                <a:srgbClr val="003366"/>
              </a:solidFill>
              <a:round/>
              <a:headEnd/>
              <a:tailEnd/>
            </a:ln>
          </p:spPr>
          <p:txBody>
            <a:bodyPr/>
            <a:lstStyle/>
            <a:p>
              <a:endParaRPr lang="el-GR"/>
            </a:p>
          </p:txBody>
        </p:sp>
        <p:sp>
          <p:nvSpPr>
            <p:cNvPr id="25811" name="Freeform 491"/>
            <p:cNvSpPr>
              <a:spLocks/>
            </p:cNvSpPr>
            <p:nvPr/>
          </p:nvSpPr>
          <p:spPr bwMode="auto">
            <a:xfrm>
              <a:off x="361" y="2256"/>
              <a:ext cx="18" cy="15"/>
            </a:xfrm>
            <a:custGeom>
              <a:avLst/>
              <a:gdLst>
                <a:gd name="T0" fmla="*/ 0 w 54"/>
                <a:gd name="T1" fmla="*/ 0 h 45"/>
                <a:gd name="T2" fmla="*/ 0 w 54"/>
                <a:gd name="T3" fmla="*/ 0 h 45"/>
                <a:gd name="T4" fmla="*/ 0 w 54"/>
                <a:gd name="T5" fmla="*/ 0 h 45"/>
                <a:gd name="T6" fmla="*/ 0 w 54"/>
                <a:gd name="T7" fmla="*/ 0 h 45"/>
                <a:gd name="T8" fmla="*/ 0 w 54"/>
                <a:gd name="T9" fmla="*/ 0 h 45"/>
                <a:gd name="T10" fmla="*/ 0 w 54"/>
                <a:gd name="T11" fmla="*/ 0 h 45"/>
                <a:gd name="T12" fmla="*/ 0 w 54"/>
                <a:gd name="T13" fmla="*/ 0 h 45"/>
                <a:gd name="T14" fmla="*/ 0 w 54"/>
                <a:gd name="T15" fmla="*/ 0 h 45"/>
                <a:gd name="T16" fmla="*/ 0 w 54"/>
                <a:gd name="T17" fmla="*/ 0 h 45"/>
                <a:gd name="T18" fmla="*/ 0 w 54"/>
                <a:gd name="T19" fmla="*/ 0 h 45"/>
                <a:gd name="T20" fmla="*/ 0 w 54"/>
                <a:gd name="T21" fmla="*/ 0 h 45"/>
                <a:gd name="T22" fmla="*/ 0 w 54"/>
                <a:gd name="T23" fmla="*/ 0 h 45"/>
                <a:gd name="T24" fmla="*/ 0 w 54"/>
                <a:gd name="T25" fmla="*/ 0 h 45"/>
                <a:gd name="T26" fmla="*/ 0 w 54"/>
                <a:gd name="T27" fmla="*/ 0 h 45"/>
                <a:gd name="T28" fmla="*/ 0 w 54"/>
                <a:gd name="T29" fmla="*/ 0 h 45"/>
                <a:gd name="T30" fmla="*/ 0 w 54"/>
                <a:gd name="T31" fmla="*/ 0 h 45"/>
                <a:gd name="T32" fmla="*/ 0 w 54"/>
                <a:gd name="T33" fmla="*/ 0 h 45"/>
                <a:gd name="T34" fmla="*/ 0 w 54"/>
                <a:gd name="T35" fmla="*/ 0 h 45"/>
                <a:gd name="T36" fmla="*/ 0 w 54"/>
                <a:gd name="T37" fmla="*/ 0 h 45"/>
                <a:gd name="T38" fmla="*/ 0 w 54"/>
                <a:gd name="T39" fmla="*/ 0 h 45"/>
                <a:gd name="T40" fmla="*/ 0 w 54"/>
                <a:gd name="T41" fmla="*/ 0 h 45"/>
                <a:gd name="T42" fmla="*/ 0 w 54"/>
                <a:gd name="T43" fmla="*/ 0 h 45"/>
                <a:gd name="T44" fmla="*/ 0 w 54"/>
                <a:gd name="T45" fmla="*/ 0 h 45"/>
                <a:gd name="T46" fmla="*/ 0 w 54"/>
                <a:gd name="T47" fmla="*/ 0 h 45"/>
                <a:gd name="T48" fmla="*/ 0 w 54"/>
                <a:gd name="T49" fmla="*/ 0 h 45"/>
                <a:gd name="T50" fmla="*/ 0 w 54"/>
                <a:gd name="T51" fmla="*/ 0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45"/>
                <a:gd name="T80" fmla="*/ 54 w 54"/>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45">
                  <a:moveTo>
                    <a:pt x="54" y="26"/>
                  </a:moveTo>
                  <a:lnTo>
                    <a:pt x="45" y="27"/>
                  </a:lnTo>
                  <a:lnTo>
                    <a:pt x="41" y="24"/>
                  </a:lnTo>
                  <a:lnTo>
                    <a:pt x="35" y="10"/>
                  </a:lnTo>
                  <a:lnTo>
                    <a:pt x="33" y="4"/>
                  </a:lnTo>
                  <a:lnTo>
                    <a:pt x="32" y="3"/>
                  </a:lnTo>
                  <a:lnTo>
                    <a:pt x="26" y="0"/>
                  </a:lnTo>
                  <a:lnTo>
                    <a:pt x="22" y="2"/>
                  </a:lnTo>
                  <a:lnTo>
                    <a:pt x="16" y="3"/>
                  </a:lnTo>
                  <a:lnTo>
                    <a:pt x="9" y="7"/>
                  </a:lnTo>
                  <a:lnTo>
                    <a:pt x="8" y="22"/>
                  </a:lnTo>
                  <a:lnTo>
                    <a:pt x="8" y="19"/>
                  </a:lnTo>
                  <a:lnTo>
                    <a:pt x="4" y="15"/>
                  </a:lnTo>
                  <a:lnTo>
                    <a:pt x="0" y="16"/>
                  </a:lnTo>
                  <a:lnTo>
                    <a:pt x="0" y="20"/>
                  </a:lnTo>
                  <a:lnTo>
                    <a:pt x="2" y="27"/>
                  </a:lnTo>
                  <a:lnTo>
                    <a:pt x="9" y="36"/>
                  </a:lnTo>
                  <a:lnTo>
                    <a:pt x="12" y="37"/>
                  </a:lnTo>
                  <a:lnTo>
                    <a:pt x="20" y="45"/>
                  </a:lnTo>
                  <a:lnTo>
                    <a:pt x="25" y="45"/>
                  </a:lnTo>
                  <a:lnTo>
                    <a:pt x="30" y="45"/>
                  </a:lnTo>
                  <a:lnTo>
                    <a:pt x="33" y="44"/>
                  </a:lnTo>
                  <a:lnTo>
                    <a:pt x="35" y="44"/>
                  </a:lnTo>
                  <a:lnTo>
                    <a:pt x="45" y="35"/>
                  </a:lnTo>
                  <a:lnTo>
                    <a:pt x="51" y="30"/>
                  </a:lnTo>
                  <a:lnTo>
                    <a:pt x="54" y="26"/>
                  </a:lnTo>
                  <a:close/>
                </a:path>
              </a:pathLst>
            </a:custGeom>
            <a:solidFill>
              <a:srgbClr val="3399FF"/>
            </a:solidFill>
            <a:ln w="6350">
              <a:solidFill>
                <a:srgbClr val="003366"/>
              </a:solidFill>
              <a:round/>
              <a:headEnd/>
              <a:tailEnd/>
            </a:ln>
          </p:spPr>
          <p:txBody>
            <a:bodyPr/>
            <a:lstStyle/>
            <a:p>
              <a:endParaRPr lang="el-GR"/>
            </a:p>
          </p:txBody>
        </p:sp>
        <p:sp>
          <p:nvSpPr>
            <p:cNvPr id="25812" name="Freeform 492"/>
            <p:cNvSpPr>
              <a:spLocks/>
            </p:cNvSpPr>
            <p:nvPr/>
          </p:nvSpPr>
          <p:spPr bwMode="auto">
            <a:xfrm>
              <a:off x="361" y="2256"/>
              <a:ext cx="18" cy="15"/>
            </a:xfrm>
            <a:custGeom>
              <a:avLst/>
              <a:gdLst>
                <a:gd name="T0" fmla="*/ 0 w 54"/>
                <a:gd name="T1" fmla="*/ 0 h 45"/>
                <a:gd name="T2" fmla="*/ 0 w 54"/>
                <a:gd name="T3" fmla="*/ 0 h 45"/>
                <a:gd name="T4" fmla="*/ 0 w 54"/>
                <a:gd name="T5" fmla="*/ 0 h 45"/>
                <a:gd name="T6" fmla="*/ 0 w 54"/>
                <a:gd name="T7" fmla="*/ 0 h 45"/>
                <a:gd name="T8" fmla="*/ 0 w 54"/>
                <a:gd name="T9" fmla="*/ 0 h 45"/>
                <a:gd name="T10" fmla="*/ 0 w 54"/>
                <a:gd name="T11" fmla="*/ 0 h 45"/>
                <a:gd name="T12" fmla="*/ 0 w 54"/>
                <a:gd name="T13" fmla="*/ 0 h 45"/>
                <a:gd name="T14" fmla="*/ 0 w 54"/>
                <a:gd name="T15" fmla="*/ 0 h 45"/>
                <a:gd name="T16" fmla="*/ 0 w 54"/>
                <a:gd name="T17" fmla="*/ 0 h 45"/>
                <a:gd name="T18" fmla="*/ 0 w 54"/>
                <a:gd name="T19" fmla="*/ 0 h 45"/>
                <a:gd name="T20" fmla="*/ 0 w 54"/>
                <a:gd name="T21" fmla="*/ 0 h 45"/>
                <a:gd name="T22" fmla="*/ 0 w 54"/>
                <a:gd name="T23" fmla="*/ 0 h 45"/>
                <a:gd name="T24" fmla="*/ 0 w 54"/>
                <a:gd name="T25" fmla="*/ 0 h 45"/>
                <a:gd name="T26" fmla="*/ 0 w 54"/>
                <a:gd name="T27" fmla="*/ 0 h 45"/>
                <a:gd name="T28" fmla="*/ 0 w 54"/>
                <a:gd name="T29" fmla="*/ 0 h 45"/>
                <a:gd name="T30" fmla="*/ 0 w 54"/>
                <a:gd name="T31" fmla="*/ 0 h 45"/>
                <a:gd name="T32" fmla="*/ 0 w 54"/>
                <a:gd name="T33" fmla="*/ 0 h 45"/>
                <a:gd name="T34" fmla="*/ 0 w 54"/>
                <a:gd name="T35" fmla="*/ 0 h 45"/>
                <a:gd name="T36" fmla="*/ 0 w 54"/>
                <a:gd name="T37" fmla="*/ 0 h 45"/>
                <a:gd name="T38" fmla="*/ 0 w 54"/>
                <a:gd name="T39" fmla="*/ 0 h 45"/>
                <a:gd name="T40" fmla="*/ 0 w 54"/>
                <a:gd name="T41" fmla="*/ 0 h 45"/>
                <a:gd name="T42" fmla="*/ 0 w 54"/>
                <a:gd name="T43" fmla="*/ 0 h 45"/>
                <a:gd name="T44" fmla="*/ 0 w 54"/>
                <a:gd name="T45" fmla="*/ 0 h 45"/>
                <a:gd name="T46" fmla="*/ 0 w 54"/>
                <a:gd name="T47" fmla="*/ 0 h 45"/>
                <a:gd name="T48" fmla="*/ 0 w 54"/>
                <a:gd name="T49" fmla="*/ 0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45"/>
                <a:gd name="T77" fmla="*/ 54 w 54"/>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45">
                  <a:moveTo>
                    <a:pt x="41" y="24"/>
                  </a:moveTo>
                  <a:lnTo>
                    <a:pt x="35" y="10"/>
                  </a:lnTo>
                  <a:lnTo>
                    <a:pt x="33" y="4"/>
                  </a:lnTo>
                  <a:lnTo>
                    <a:pt x="32" y="3"/>
                  </a:lnTo>
                  <a:lnTo>
                    <a:pt x="26" y="0"/>
                  </a:lnTo>
                  <a:lnTo>
                    <a:pt x="22" y="2"/>
                  </a:lnTo>
                  <a:lnTo>
                    <a:pt x="16" y="3"/>
                  </a:lnTo>
                  <a:lnTo>
                    <a:pt x="9" y="7"/>
                  </a:lnTo>
                  <a:lnTo>
                    <a:pt x="8" y="19"/>
                  </a:lnTo>
                  <a:lnTo>
                    <a:pt x="4" y="15"/>
                  </a:lnTo>
                  <a:lnTo>
                    <a:pt x="0" y="16"/>
                  </a:lnTo>
                  <a:lnTo>
                    <a:pt x="0" y="20"/>
                  </a:lnTo>
                  <a:lnTo>
                    <a:pt x="2" y="27"/>
                  </a:lnTo>
                  <a:lnTo>
                    <a:pt x="9" y="36"/>
                  </a:lnTo>
                  <a:lnTo>
                    <a:pt x="12" y="37"/>
                  </a:lnTo>
                  <a:lnTo>
                    <a:pt x="20" y="45"/>
                  </a:lnTo>
                  <a:lnTo>
                    <a:pt x="25" y="45"/>
                  </a:lnTo>
                  <a:lnTo>
                    <a:pt x="30" y="45"/>
                  </a:lnTo>
                  <a:lnTo>
                    <a:pt x="33" y="44"/>
                  </a:lnTo>
                  <a:lnTo>
                    <a:pt x="35" y="44"/>
                  </a:lnTo>
                  <a:lnTo>
                    <a:pt x="45" y="35"/>
                  </a:lnTo>
                  <a:lnTo>
                    <a:pt x="51" y="30"/>
                  </a:lnTo>
                  <a:lnTo>
                    <a:pt x="54" y="26"/>
                  </a:lnTo>
                  <a:lnTo>
                    <a:pt x="45" y="27"/>
                  </a:lnTo>
                  <a:lnTo>
                    <a:pt x="41" y="24"/>
                  </a:lnTo>
                </a:path>
              </a:pathLst>
            </a:custGeom>
            <a:solidFill>
              <a:srgbClr val="3399FF"/>
            </a:solidFill>
            <a:ln w="6350">
              <a:solidFill>
                <a:srgbClr val="003366"/>
              </a:solidFill>
              <a:round/>
              <a:headEnd/>
              <a:tailEnd/>
            </a:ln>
          </p:spPr>
          <p:txBody>
            <a:bodyPr/>
            <a:lstStyle/>
            <a:p>
              <a:endParaRPr lang="el-GR"/>
            </a:p>
          </p:txBody>
        </p:sp>
        <p:sp>
          <p:nvSpPr>
            <p:cNvPr id="25813" name="Freeform 493"/>
            <p:cNvSpPr>
              <a:spLocks/>
            </p:cNvSpPr>
            <p:nvPr/>
          </p:nvSpPr>
          <p:spPr bwMode="auto">
            <a:xfrm>
              <a:off x="798" y="2042"/>
              <a:ext cx="102" cy="132"/>
            </a:xfrm>
            <a:custGeom>
              <a:avLst/>
              <a:gdLst>
                <a:gd name="T0" fmla="*/ 0 w 306"/>
                <a:gd name="T1" fmla="*/ 0 h 395"/>
                <a:gd name="T2" fmla="*/ 0 w 306"/>
                <a:gd name="T3" fmla="*/ 0 h 395"/>
                <a:gd name="T4" fmla="*/ 0 w 306"/>
                <a:gd name="T5" fmla="*/ 0 h 395"/>
                <a:gd name="T6" fmla="*/ 0 w 306"/>
                <a:gd name="T7" fmla="*/ 0 h 395"/>
                <a:gd name="T8" fmla="*/ 0 w 306"/>
                <a:gd name="T9" fmla="*/ 0 h 395"/>
                <a:gd name="T10" fmla="*/ 0 w 306"/>
                <a:gd name="T11" fmla="*/ 0 h 395"/>
                <a:gd name="T12" fmla="*/ 0 w 306"/>
                <a:gd name="T13" fmla="*/ 0 h 395"/>
                <a:gd name="T14" fmla="*/ 0 w 306"/>
                <a:gd name="T15" fmla="*/ 0 h 395"/>
                <a:gd name="T16" fmla="*/ 0 w 306"/>
                <a:gd name="T17" fmla="*/ 0 h 395"/>
                <a:gd name="T18" fmla="*/ 0 w 306"/>
                <a:gd name="T19" fmla="*/ 0 h 395"/>
                <a:gd name="T20" fmla="*/ 0 w 306"/>
                <a:gd name="T21" fmla="*/ 0 h 395"/>
                <a:gd name="T22" fmla="*/ 0 w 306"/>
                <a:gd name="T23" fmla="*/ 0 h 395"/>
                <a:gd name="T24" fmla="*/ 0 w 306"/>
                <a:gd name="T25" fmla="*/ 0 h 395"/>
                <a:gd name="T26" fmla="*/ 0 w 306"/>
                <a:gd name="T27" fmla="*/ 0 h 395"/>
                <a:gd name="T28" fmla="*/ 0 w 306"/>
                <a:gd name="T29" fmla="*/ 0 h 395"/>
                <a:gd name="T30" fmla="*/ 0 w 306"/>
                <a:gd name="T31" fmla="*/ 0 h 395"/>
                <a:gd name="T32" fmla="*/ 0 w 306"/>
                <a:gd name="T33" fmla="*/ 0 h 395"/>
                <a:gd name="T34" fmla="*/ 0 w 306"/>
                <a:gd name="T35" fmla="*/ 0 h 395"/>
                <a:gd name="T36" fmla="*/ 0 w 306"/>
                <a:gd name="T37" fmla="*/ 0 h 395"/>
                <a:gd name="T38" fmla="*/ 0 w 306"/>
                <a:gd name="T39" fmla="*/ 0 h 395"/>
                <a:gd name="T40" fmla="*/ 0 w 306"/>
                <a:gd name="T41" fmla="*/ 0 h 395"/>
                <a:gd name="T42" fmla="*/ 0 w 306"/>
                <a:gd name="T43" fmla="*/ 0 h 395"/>
                <a:gd name="T44" fmla="*/ 0 w 306"/>
                <a:gd name="T45" fmla="*/ 0 h 395"/>
                <a:gd name="T46" fmla="*/ 0 w 306"/>
                <a:gd name="T47" fmla="*/ 0 h 395"/>
                <a:gd name="T48" fmla="*/ 0 w 306"/>
                <a:gd name="T49" fmla="*/ 0 h 395"/>
                <a:gd name="T50" fmla="*/ 0 w 306"/>
                <a:gd name="T51" fmla="*/ 0 h 395"/>
                <a:gd name="T52" fmla="*/ 0 w 306"/>
                <a:gd name="T53" fmla="*/ 0 h 395"/>
                <a:gd name="T54" fmla="*/ 0 w 306"/>
                <a:gd name="T55" fmla="*/ 0 h 395"/>
                <a:gd name="T56" fmla="*/ 0 w 306"/>
                <a:gd name="T57" fmla="*/ 0 h 395"/>
                <a:gd name="T58" fmla="*/ 0 w 306"/>
                <a:gd name="T59" fmla="*/ 0 h 395"/>
                <a:gd name="T60" fmla="*/ 0 w 306"/>
                <a:gd name="T61" fmla="*/ 0 h 395"/>
                <a:gd name="T62" fmla="*/ 0 w 306"/>
                <a:gd name="T63" fmla="*/ 0 h 395"/>
                <a:gd name="T64" fmla="*/ 0 w 306"/>
                <a:gd name="T65" fmla="*/ 0 h 395"/>
                <a:gd name="T66" fmla="*/ 0 w 306"/>
                <a:gd name="T67" fmla="*/ 0 h 395"/>
                <a:gd name="T68" fmla="*/ 0 w 306"/>
                <a:gd name="T69" fmla="*/ 0 h 395"/>
                <a:gd name="T70" fmla="*/ 0 w 306"/>
                <a:gd name="T71" fmla="*/ 0 h 395"/>
                <a:gd name="T72" fmla="*/ 0 w 306"/>
                <a:gd name="T73" fmla="*/ 0 h 395"/>
                <a:gd name="T74" fmla="*/ 0 w 306"/>
                <a:gd name="T75" fmla="*/ 0 h 395"/>
                <a:gd name="T76" fmla="*/ 0 w 306"/>
                <a:gd name="T77" fmla="*/ 0 h 395"/>
                <a:gd name="T78" fmla="*/ 0 w 306"/>
                <a:gd name="T79" fmla="*/ 0 h 395"/>
                <a:gd name="T80" fmla="*/ 0 w 306"/>
                <a:gd name="T81" fmla="*/ 0 h 395"/>
                <a:gd name="T82" fmla="*/ 0 w 306"/>
                <a:gd name="T83" fmla="*/ 0 h 395"/>
                <a:gd name="T84" fmla="*/ 0 w 306"/>
                <a:gd name="T85" fmla="*/ 0 h 395"/>
                <a:gd name="T86" fmla="*/ 0 w 306"/>
                <a:gd name="T87" fmla="*/ 0 h 395"/>
                <a:gd name="T88" fmla="*/ 0 w 306"/>
                <a:gd name="T89" fmla="*/ 0 h 395"/>
                <a:gd name="T90" fmla="*/ 0 w 306"/>
                <a:gd name="T91" fmla="*/ 0 h 395"/>
                <a:gd name="T92" fmla="*/ 0 w 306"/>
                <a:gd name="T93" fmla="*/ 0 h 395"/>
                <a:gd name="T94" fmla="*/ 0 w 306"/>
                <a:gd name="T95" fmla="*/ 0 h 395"/>
                <a:gd name="T96" fmla="*/ 0 w 306"/>
                <a:gd name="T97" fmla="*/ 0 h 395"/>
                <a:gd name="T98" fmla="*/ 0 w 306"/>
                <a:gd name="T99" fmla="*/ 0 h 395"/>
                <a:gd name="T100" fmla="*/ 0 w 306"/>
                <a:gd name="T101" fmla="*/ 0 h 395"/>
                <a:gd name="T102" fmla="*/ 0 w 306"/>
                <a:gd name="T103" fmla="*/ 0 h 395"/>
                <a:gd name="T104" fmla="*/ 0 w 306"/>
                <a:gd name="T105" fmla="*/ 0 h 395"/>
                <a:gd name="T106" fmla="*/ 0 w 306"/>
                <a:gd name="T107" fmla="*/ 0 h 3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395"/>
                <a:gd name="T164" fmla="*/ 306 w 306"/>
                <a:gd name="T165" fmla="*/ 395 h 3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395">
                  <a:moveTo>
                    <a:pt x="73" y="65"/>
                  </a:moveTo>
                  <a:lnTo>
                    <a:pt x="70" y="74"/>
                  </a:lnTo>
                  <a:lnTo>
                    <a:pt x="68" y="77"/>
                  </a:lnTo>
                  <a:lnTo>
                    <a:pt x="67" y="77"/>
                  </a:lnTo>
                  <a:lnTo>
                    <a:pt x="67" y="78"/>
                  </a:lnTo>
                  <a:lnTo>
                    <a:pt x="67" y="81"/>
                  </a:lnTo>
                  <a:lnTo>
                    <a:pt x="64" y="81"/>
                  </a:lnTo>
                  <a:lnTo>
                    <a:pt x="63" y="81"/>
                  </a:lnTo>
                  <a:lnTo>
                    <a:pt x="63" y="82"/>
                  </a:lnTo>
                  <a:lnTo>
                    <a:pt x="60" y="84"/>
                  </a:lnTo>
                  <a:lnTo>
                    <a:pt x="52" y="85"/>
                  </a:lnTo>
                  <a:lnTo>
                    <a:pt x="44" y="84"/>
                  </a:lnTo>
                  <a:lnTo>
                    <a:pt x="40" y="81"/>
                  </a:lnTo>
                  <a:lnTo>
                    <a:pt x="36" y="76"/>
                  </a:lnTo>
                  <a:lnTo>
                    <a:pt x="36" y="70"/>
                  </a:lnTo>
                  <a:lnTo>
                    <a:pt x="24" y="44"/>
                  </a:lnTo>
                  <a:lnTo>
                    <a:pt x="12" y="56"/>
                  </a:lnTo>
                  <a:lnTo>
                    <a:pt x="6" y="70"/>
                  </a:lnTo>
                  <a:lnTo>
                    <a:pt x="3" y="85"/>
                  </a:lnTo>
                  <a:lnTo>
                    <a:pt x="6" y="101"/>
                  </a:lnTo>
                  <a:lnTo>
                    <a:pt x="6" y="117"/>
                  </a:lnTo>
                  <a:lnTo>
                    <a:pt x="7" y="133"/>
                  </a:lnTo>
                  <a:lnTo>
                    <a:pt x="6" y="146"/>
                  </a:lnTo>
                  <a:lnTo>
                    <a:pt x="4" y="159"/>
                  </a:lnTo>
                  <a:lnTo>
                    <a:pt x="0" y="174"/>
                  </a:lnTo>
                  <a:lnTo>
                    <a:pt x="2" y="190"/>
                  </a:lnTo>
                  <a:lnTo>
                    <a:pt x="3" y="205"/>
                  </a:lnTo>
                  <a:lnTo>
                    <a:pt x="10" y="223"/>
                  </a:lnTo>
                  <a:lnTo>
                    <a:pt x="10" y="227"/>
                  </a:lnTo>
                  <a:lnTo>
                    <a:pt x="11" y="233"/>
                  </a:lnTo>
                  <a:lnTo>
                    <a:pt x="10" y="242"/>
                  </a:lnTo>
                  <a:lnTo>
                    <a:pt x="10" y="257"/>
                  </a:lnTo>
                  <a:lnTo>
                    <a:pt x="12" y="260"/>
                  </a:lnTo>
                  <a:lnTo>
                    <a:pt x="14" y="262"/>
                  </a:lnTo>
                  <a:lnTo>
                    <a:pt x="20" y="266"/>
                  </a:lnTo>
                  <a:lnTo>
                    <a:pt x="29" y="269"/>
                  </a:lnTo>
                  <a:lnTo>
                    <a:pt x="43" y="274"/>
                  </a:lnTo>
                  <a:lnTo>
                    <a:pt x="33" y="268"/>
                  </a:lnTo>
                  <a:lnTo>
                    <a:pt x="27" y="256"/>
                  </a:lnTo>
                  <a:lnTo>
                    <a:pt x="39" y="258"/>
                  </a:lnTo>
                  <a:lnTo>
                    <a:pt x="52" y="269"/>
                  </a:lnTo>
                  <a:lnTo>
                    <a:pt x="56" y="274"/>
                  </a:lnTo>
                  <a:lnTo>
                    <a:pt x="57" y="277"/>
                  </a:lnTo>
                  <a:lnTo>
                    <a:pt x="60" y="281"/>
                  </a:lnTo>
                  <a:lnTo>
                    <a:pt x="67" y="294"/>
                  </a:lnTo>
                  <a:lnTo>
                    <a:pt x="68" y="305"/>
                  </a:lnTo>
                  <a:lnTo>
                    <a:pt x="68" y="318"/>
                  </a:lnTo>
                  <a:lnTo>
                    <a:pt x="65" y="326"/>
                  </a:lnTo>
                  <a:lnTo>
                    <a:pt x="67" y="335"/>
                  </a:lnTo>
                  <a:lnTo>
                    <a:pt x="69" y="342"/>
                  </a:lnTo>
                  <a:lnTo>
                    <a:pt x="74" y="350"/>
                  </a:lnTo>
                  <a:lnTo>
                    <a:pt x="69" y="372"/>
                  </a:lnTo>
                  <a:lnTo>
                    <a:pt x="81" y="375"/>
                  </a:lnTo>
                  <a:lnTo>
                    <a:pt x="85" y="373"/>
                  </a:lnTo>
                  <a:lnTo>
                    <a:pt x="93" y="375"/>
                  </a:lnTo>
                  <a:lnTo>
                    <a:pt x="104" y="377"/>
                  </a:lnTo>
                  <a:lnTo>
                    <a:pt x="118" y="381"/>
                  </a:lnTo>
                  <a:lnTo>
                    <a:pt x="122" y="381"/>
                  </a:lnTo>
                  <a:lnTo>
                    <a:pt x="127" y="383"/>
                  </a:lnTo>
                  <a:lnTo>
                    <a:pt x="134" y="385"/>
                  </a:lnTo>
                  <a:lnTo>
                    <a:pt x="138" y="385"/>
                  </a:lnTo>
                  <a:lnTo>
                    <a:pt x="139" y="388"/>
                  </a:lnTo>
                  <a:lnTo>
                    <a:pt x="139" y="391"/>
                  </a:lnTo>
                  <a:lnTo>
                    <a:pt x="143" y="393"/>
                  </a:lnTo>
                  <a:lnTo>
                    <a:pt x="147" y="393"/>
                  </a:lnTo>
                  <a:lnTo>
                    <a:pt x="156" y="395"/>
                  </a:lnTo>
                  <a:lnTo>
                    <a:pt x="168" y="387"/>
                  </a:lnTo>
                  <a:lnTo>
                    <a:pt x="171" y="387"/>
                  </a:lnTo>
                  <a:lnTo>
                    <a:pt x="172" y="387"/>
                  </a:lnTo>
                  <a:lnTo>
                    <a:pt x="175" y="388"/>
                  </a:lnTo>
                  <a:lnTo>
                    <a:pt x="178" y="388"/>
                  </a:lnTo>
                  <a:lnTo>
                    <a:pt x="179" y="388"/>
                  </a:lnTo>
                  <a:lnTo>
                    <a:pt x="182" y="389"/>
                  </a:lnTo>
                  <a:lnTo>
                    <a:pt x="187" y="388"/>
                  </a:lnTo>
                  <a:lnTo>
                    <a:pt x="192" y="387"/>
                  </a:lnTo>
                  <a:lnTo>
                    <a:pt x="192" y="380"/>
                  </a:lnTo>
                  <a:lnTo>
                    <a:pt x="188" y="371"/>
                  </a:lnTo>
                  <a:lnTo>
                    <a:pt x="183" y="364"/>
                  </a:lnTo>
                  <a:lnTo>
                    <a:pt x="178" y="360"/>
                  </a:lnTo>
                  <a:lnTo>
                    <a:pt x="168" y="358"/>
                  </a:lnTo>
                  <a:lnTo>
                    <a:pt x="163" y="356"/>
                  </a:lnTo>
                  <a:lnTo>
                    <a:pt x="156" y="350"/>
                  </a:lnTo>
                  <a:lnTo>
                    <a:pt x="156" y="340"/>
                  </a:lnTo>
                  <a:lnTo>
                    <a:pt x="158" y="335"/>
                  </a:lnTo>
                  <a:lnTo>
                    <a:pt x="156" y="327"/>
                  </a:lnTo>
                  <a:lnTo>
                    <a:pt x="154" y="323"/>
                  </a:lnTo>
                  <a:lnTo>
                    <a:pt x="152" y="321"/>
                  </a:lnTo>
                  <a:lnTo>
                    <a:pt x="149" y="315"/>
                  </a:lnTo>
                  <a:lnTo>
                    <a:pt x="149" y="310"/>
                  </a:lnTo>
                  <a:lnTo>
                    <a:pt x="149" y="303"/>
                  </a:lnTo>
                  <a:lnTo>
                    <a:pt x="152" y="298"/>
                  </a:lnTo>
                  <a:lnTo>
                    <a:pt x="162" y="285"/>
                  </a:lnTo>
                  <a:lnTo>
                    <a:pt x="162" y="264"/>
                  </a:lnTo>
                  <a:lnTo>
                    <a:pt x="164" y="249"/>
                  </a:lnTo>
                  <a:lnTo>
                    <a:pt x="180" y="241"/>
                  </a:lnTo>
                  <a:lnTo>
                    <a:pt x="183" y="237"/>
                  </a:lnTo>
                  <a:lnTo>
                    <a:pt x="187" y="235"/>
                  </a:lnTo>
                  <a:lnTo>
                    <a:pt x="195" y="227"/>
                  </a:lnTo>
                  <a:lnTo>
                    <a:pt x="195" y="224"/>
                  </a:lnTo>
                  <a:lnTo>
                    <a:pt x="197" y="223"/>
                  </a:lnTo>
                  <a:lnTo>
                    <a:pt x="205" y="220"/>
                  </a:lnTo>
                  <a:lnTo>
                    <a:pt x="209" y="217"/>
                  </a:lnTo>
                  <a:lnTo>
                    <a:pt x="216" y="216"/>
                  </a:lnTo>
                  <a:lnTo>
                    <a:pt x="233" y="213"/>
                  </a:lnTo>
                  <a:lnTo>
                    <a:pt x="241" y="211"/>
                  </a:lnTo>
                  <a:lnTo>
                    <a:pt x="244" y="208"/>
                  </a:lnTo>
                  <a:lnTo>
                    <a:pt x="246" y="207"/>
                  </a:lnTo>
                  <a:lnTo>
                    <a:pt x="248" y="151"/>
                  </a:lnTo>
                  <a:lnTo>
                    <a:pt x="248" y="142"/>
                  </a:lnTo>
                  <a:lnTo>
                    <a:pt x="252" y="137"/>
                  </a:lnTo>
                  <a:lnTo>
                    <a:pt x="257" y="133"/>
                  </a:lnTo>
                  <a:lnTo>
                    <a:pt x="265" y="133"/>
                  </a:lnTo>
                  <a:lnTo>
                    <a:pt x="277" y="133"/>
                  </a:lnTo>
                  <a:lnTo>
                    <a:pt x="295" y="133"/>
                  </a:lnTo>
                  <a:lnTo>
                    <a:pt x="298" y="130"/>
                  </a:lnTo>
                  <a:lnTo>
                    <a:pt x="302" y="127"/>
                  </a:lnTo>
                  <a:lnTo>
                    <a:pt x="302" y="125"/>
                  </a:lnTo>
                  <a:lnTo>
                    <a:pt x="302" y="123"/>
                  </a:lnTo>
                  <a:lnTo>
                    <a:pt x="303" y="123"/>
                  </a:lnTo>
                  <a:lnTo>
                    <a:pt x="306" y="119"/>
                  </a:lnTo>
                  <a:lnTo>
                    <a:pt x="306" y="113"/>
                  </a:lnTo>
                  <a:lnTo>
                    <a:pt x="306" y="107"/>
                  </a:lnTo>
                  <a:lnTo>
                    <a:pt x="305" y="105"/>
                  </a:lnTo>
                  <a:lnTo>
                    <a:pt x="305" y="104"/>
                  </a:lnTo>
                  <a:lnTo>
                    <a:pt x="305" y="101"/>
                  </a:lnTo>
                  <a:lnTo>
                    <a:pt x="303" y="98"/>
                  </a:lnTo>
                  <a:lnTo>
                    <a:pt x="303" y="97"/>
                  </a:lnTo>
                  <a:lnTo>
                    <a:pt x="303" y="94"/>
                  </a:lnTo>
                  <a:lnTo>
                    <a:pt x="294" y="85"/>
                  </a:lnTo>
                  <a:lnTo>
                    <a:pt x="283" y="81"/>
                  </a:lnTo>
                  <a:lnTo>
                    <a:pt x="276" y="78"/>
                  </a:lnTo>
                  <a:lnTo>
                    <a:pt x="269" y="78"/>
                  </a:lnTo>
                  <a:lnTo>
                    <a:pt x="252" y="80"/>
                  </a:lnTo>
                  <a:lnTo>
                    <a:pt x="233" y="70"/>
                  </a:lnTo>
                  <a:lnTo>
                    <a:pt x="244" y="14"/>
                  </a:lnTo>
                  <a:lnTo>
                    <a:pt x="228" y="11"/>
                  </a:lnTo>
                  <a:lnTo>
                    <a:pt x="216" y="10"/>
                  </a:lnTo>
                  <a:lnTo>
                    <a:pt x="204" y="7"/>
                  </a:lnTo>
                  <a:lnTo>
                    <a:pt x="197" y="6"/>
                  </a:lnTo>
                  <a:lnTo>
                    <a:pt x="180" y="0"/>
                  </a:lnTo>
                  <a:lnTo>
                    <a:pt x="167" y="2"/>
                  </a:lnTo>
                  <a:lnTo>
                    <a:pt x="154" y="7"/>
                  </a:lnTo>
                  <a:lnTo>
                    <a:pt x="143" y="19"/>
                  </a:lnTo>
                  <a:lnTo>
                    <a:pt x="131" y="37"/>
                  </a:lnTo>
                  <a:lnTo>
                    <a:pt x="130" y="47"/>
                  </a:lnTo>
                  <a:lnTo>
                    <a:pt x="131" y="57"/>
                  </a:lnTo>
                  <a:lnTo>
                    <a:pt x="131" y="64"/>
                  </a:lnTo>
                  <a:lnTo>
                    <a:pt x="133" y="69"/>
                  </a:lnTo>
                  <a:lnTo>
                    <a:pt x="133" y="73"/>
                  </a:lnTo>
                  <a:lnTo>
                    <a:pt x="134" y="76"/>
                  </a:lnTo>
                  <a:lnTo>
                    <a:pt x="125" y="76"/>
                  </a:lnTo>
                  <a:lnTo>
                    <a:pt x="118" y="77"/>
                  </a:lnTo>
                  <a:lnTo>
                    <a:pt x="109" y="80"/>
                  </a:lnTo>
                  <a:lnTo>
                    <a:pt x="109" y="69"/>
                  </a:lnTo>
                  <a:lnTo>
                    <a:pt x="110" y="61"/>
                  </a:lnTo>
                  <a:lnTo>
                    <a:pt x="109" y="53"/>
                  </a:lnTo>
                  <a:lnTo>
                    <a:pt x="108" y="49"/>
                  </a:lnTo>
                  <a:lnTo>
                    <a:pt x="97" y="49"/>
                  </a:lnTo>
                  <a:lnTo>
                    <a:pt x="85" y="48"/>
                  </a:lnTo>
                  <a:lnTo>
                    <a:pt x="78" y="51"/>
                  </a:lnTo>
                  <a:lnTo>
                    <a:pt x="74" y="56"/>
                  </a:lnTo>
                  <a:lnTo>
                    <a:pt x="73" y="65"/>
                  </a:lnTo>
                </a:path>
              </a:pathLst>
            </a:custGeom>
            <a:solidFill>
              <a:srgbClr val="3399FF"/>
            </a:solidFill>
            <a:ln w="6350">
              <a:solidFill>
                <a:srgbClr val="003366"/>
              </a:solidFill>
              <a:round/>
              <a:headEnd/>
              <a:tailEnd/>
            </a:ln>
          </p:spPr>
          <p:txBody>
            <a:bodyPr/>
            <a:lstStyle/>
            <a:p>
              <a:endParaRPr lang="el-GR"/>
            </a:p>
          </p:txBody>
        </p:sp>
        <p:sp>
          <p:nvSpPr>
            <p:cNvPr id="25814" name="Freeform 494"/>
            <p:cNvSpPr>
              <a:spLocks/>
            </p:cNvSpPr>
            <p:nvPr/>
          </p:nvSpPr>
          <p:spPr bwMode="auto">
            <a:xfrm>
              <a:off x="807" y="1994"/>
              <a:ext cx="84" cy="62"/>
            </a:xfrm>
            <a:custGeom>
              <a:avLst/>
              <a:gdLst>
                <a:gd name="T0" fmla="*/ 0 w 251"/>
                <a:gd name="T1" fmla="*/ 0 h 186"/>
                <a:gd name="T2" fmla="*/ 0 w 251"/>
                <a:gd name="T3" fmla="*/ 0 h 186"/>
                <a:gd name="T4" fmla="*/ 0 w 251"/>
                <a:gd name="T5" fmla="*/ 0 h 186"/>
                <a:gd name="T6" fmla="*/ 0 w 251"/>
                <a:gd name="T7" fmla="*/ 0 h 186"/>
                <a:gd name="T8" fmla="*/ 0 w 251"/>
                <a:gd name="T9" fmla="*/ 0 h 186"/>
                <a:gd name="T10" fmla="*/ 0 w 251"/>
                <a:gd name="T11" fmla="*/ 0 h 186"/>
                <a:gd name="T12" fmla="*/ 0 w 251"/>
                <a:gd name="T13" fmla="*/ 0 h 186"/>
                <a:gd name="T14" fmla="*/ 0 w 251"/>
                <a:gd name="T15" fmla="*/ 0 h 186"/>
                <a:gd name="T16" fmla="*/ 0 w 251"/>
                <a:gd name="T17" fmla="*/ 0 h 186"/>
                <a:gd name="T18" fmla="*/ 0 w 251"/>
                <a:gd name="T19" fmla="*/ 0 h 186"/>
                <a:gd name="T20" fmla="*/ 0 w 251"/>
                <a:gd name="T21" fmla="*/ 0 h 186"/>
                <a:gd name="T22" fmla="*/ 0 w 251"/>
                <a:gd name="T23" fmla="*/ 0 h 186"/>
                <a:gd name="T24" fmla="*/ 0 w 251"/>
                <a:gd name="T25" fmla="*/ 0 h 186"/>
                <a:gd name="T26" fmla="*/ 0 w 251"/>
                <a:gd name="T27" fmla="*/ 0 h 186"/>
                <a:gd name="T28" fmla="*/ 0 w 251"/>
                <a:gd name="T29" fmla="*/ 0 h 186"/>
                <a:gd name="T30" fmla="*/ 0 w 251"/>
                <a:gd name="T31" fmla="*/ 0 h 186"/>
                <a:gd name="T32" fmla="*/ 0 w 251"/>
                <a:gd name="T33" fmla="*/ 0 h 186"/>
                <a:gd name="T34" fmla="*/ 0 w 251"/>
                <a:gd name="T35" fmla="*/ 0 h 186"/>
                <a:gd name="T36" fmla="*/ 0 w 251"/>
                <a:gd name="T37" fmla="*/ 0 h 186"/>
                <a:gd name="T38" fmla="*/ 0 w 251"/>
                <a:gd name="T39" fmla="*/ 0 h 186"/>
                <a:gd name="T40" fmla="*/ 0 w 251"/>
                <a:gd name="T41" fmla="*/ 0 h 186"/>
                <a:gd name="T42" fmla="*/ 0 w 251"/>
                <a:gd name="T43" fmla="*/ 0 h 186"/>
                <a:gd name="T44" fmla="*/ 0 w 251"/>
                <a:gd name="T45" fmla="*/ 0 h 186"/>
                <a:gd name="T46" fmla="*/ 0 w 251"/>
                <a:gd name="T47" fmla="*/ 0 h 186"/>
                <a:gd name="T48" fmla="*/ 0 w 251"/>
                <a:gd name="T49" fmla="*/ 0 h 186"/>
                <a:gd name="T50" fmla="*/ 0 w 251"/>
                <a:gd name="T51" fmla="*/ 0 h 186"/>
                <a:gd name="T52" fmla="*/ 0 w 251"/>
                <a:gd name="T53" fmla="*/ 0 h 186"/>
                <a:gd name="T54" fmla="*/ 0 w 251"/>
                <a:gd name="T55" fmla="*/ 0 h 186"/>
                <a:gd name="T56" fmla="*/ 0 w 251"/>
                <a:gd name="T57" fmla="*/ 0 h 186"/>
                <a:gd name="T58" fmla="*/ 0 w 251"/>
                <a:gd name="T59" fmla="*/ 0 h 186"/>
                <a:gd name="T60" fmla="*/ 0 w 251"/>
                <a:gd name="T61" fmla="*/ 0 h 186"/>
                <a:gd name="T62" fmla="*/ 0 w 251"/>
                <a:gd name="T63" fmla="*/ 0 h 186"/>
                <a:gd name="T64" fmla="*/ 0 w 251"/>
                <a:gd name="T65" fmla="*/ 0 h 186"/>
                <a:gd name="T66" fmla="*/ 0 w 251"/>
                <a:gd name="T67" fmla="*/ 0 h 186"/>
                <a:gd name="T68" fmla="*/ 0 w 251"/>
                <a:gd name="T69" fmla="*/ 0 h 186"/>
                <a:gd name="T70" fmla="*/ 0 w 251"/>
                <a:gd name="T71" fmla="*/ 0 h 186"/>
                <a:gd name="T72" fmla="*/ 0 w 251"/>
                <a:gd name="T73" fmla="*/ 0 h 186"/>
                <a:gd name="T74" fmla="*/ 0 w 251"/>
                <a:gd name="T75" fmla="*/ 0 h 186"/>
                <a:gd name="T76" fmla="*/ 0 w 251"/>
                <a:gd name="T77" fmla="*/ 0 h 186"/>
                <a:gd name="T78" fmla="*/ 0 w 251"/>
                <a:gd name="T79" fmla="*/ 0 h 186"/>
                <a:gd name="T80" fmla="*/ 0 w 251"/>
                <a:gd name="T81" fmla="*/ 0 h 1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1"/>
                <a:gd name="T124" fmla="*/ 0 h 186"/>
                <a:gd name="T125" fmla="*/ 251 w 251"/>
                <a:gd name="T126" fmla="*/ 186 h 1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1" h="186">
                  <a:moveTo>
                    <a:pt x="93" y="106"/>
                  </a:moveTo>
                  <a:lnTo>
                    <a:pt x="62" y="105"/>
                  </a:lnTo>
                  <a:lnTo>
                    <a:pt x="45" y="106"/>
                  </a:lnTo>
                  <a:lnTo>
                    <a:pt x="32" y="113"/>
                  </a:lnTo>
                  <a:lnTo>
                    <a:pt x="20" y="122"/>
                  </a:lnTo>
                  <a:lnTo>
                    <a:pt x="12" y="137"/>
                  </a:lnTo>
                  <a:lnTo>
                    <a:pt x="4" y="150"/>
                  </a:lnTo>
                  <a:lnTo>
                    <a:pt x="0" y="166"/>
                  </a:lnTo>
                  <a:lnTo>
                    <a:pt x="1" y="170"/>
                  </a:lnTo>
                  <a:lnTo>
                    <a:pt x="8" y="176"/>
                  </a:lnTo>
                  <a:lnTo>
                    <a:pt x="19" y="186"/>
                  </a:lnTo>
                  <a:lnTo>
                    <a:pt x="21" y="184"/>
                  </a:lnTo>
                  <a:lnTo>
                    <a:pt x="27" y="182"/>
                  </a:lnTo>
                  <a:lnTo>
                    <a:pt x="27" y="179"/>
                  </a:lnTo>
                  <a:lnTo>
                    <a:pt x="33" y="172"/>
                  </a:lnTo>
                  <a:lnTo>
                    <a:pt x="37" y="171"/>
                  </a:lnTo>
                  <a:lnTo>
                    <a:pt x="40" y="164"/>
                  </a:lnTo>
                  <a:lnTo>
                    <a:pt x="44" y="161"/>
                  </a:lnTo>
                  <a:lnTo>
                    <a:pt x="46" y="157"/>
                  </a:lnTo>
                  <a:lnTo>
                    <a:pt x="50" y="155"/>
                  </a:lnTo>
                  <a:lnTo>
                    <a:pt x="61" y="150"/>
                  </a:lnTo>
                  <a:lnTo>
                    <a:pt x="65" y="139"/>
                  </a:lnTo>
                  <a:lnTo>
                    <a:pt x="72" y="134"/>
                  </a:lnTo>
                  <a:lnTo>
                    <a:pt x="73" y="134"/>
                  </a:lnTo>
                  <a:lnTo>
                    <a:pt x="82" y="129"/>
                  </a:lnTo>
                  <a:lnTo>
                    <a:pt x="94" y="130"/>
                  </a:lnTo>
                  <a:lnTo>
                    <a:pt x="102" y="134"/>
                  </a:lnTo>
                  <a:lnTo>
                    <a:pt x="105" y="139"/>
                  </a:lnTo>
                  <a:lnTo>
                    <a:pt x="105" y="145"/>
                  </a:lnTo>
                  <a:lnTo>
                    <a:pt x="109" y="149"/>
                  </a:lnTo>
                  <a:lnTo>
                    <a:pt x="114" y="147"/>
                  </a:lnTo>
                  <a:lnTo>
                    <a:pt x="123" y="145"/>
                  </a:lnTo>
                  <a:lnTo>
                    <a:pt x="130" y="138"/>
                  </a:lnTo>
                  <a:lnTo>
                    <a:pt x="139" y="135"/>
                  </a:lnTo>
                  <a:lnTo>
                    <a:pt x="162" y="135"/>
                  </a:lnTo>
                  <a:lnTo>
                    <a:pt x="172" y="137"/>
                  </a:lnTo>
                  <a:lnTo>
                    <a:pt x="181" y="141"/>
                  </a:lnTo>
                  <a:lnTo>
                    <a:pt x="185" y="141"/>
                  </a:lnTo>
                  <a:lnTo>
                    <a:pt x="192" y="142"/>
                  </a:lnTo>
                  <a:lnTo>
                    <a:pt x="200" y="142"/>
                  </a:lnTo>
                  <a:lnTo>
                    <a:pt x="210" y="143"/>
                  </a:lnTo>
                  <a:lnTo>
                    <a:pt x="216" y="143"/>
                  </a:lnTo>
                  <a:lnTo>
                    <a:pt x="221" y="142"/>
                  </a:lnTo>
                  <a:lnTo>
                    <a:pt x="224" y="137"/>
                  </a:lnTo>
                  <a:lnTo>
                    <a:pt x="224" y="134"/>
                  </a:lnTo>
                  <a:lnTo>
                    <a:pt x="224" y="133"/>
                  </a:lnTo>
                  <a:lnTo>
                    <a:pt x="225" y="133"/>
                  </a:lnTo>
                  <a:lnTo>
                    <a:pt x="228" y="130"/>
                  </a:lnTo>
                  <a:lnTo>
                    <a:pt x="237" y="119"/>
                  </a:lnTo>
                  <a:lnTo>
                    <a:pt x="244" y="110"/>
                  </a:lnTo>
                  <a:lnTo>
                    <a:pt x="246" y="102"/>
                  </a:lnTo>
                  <a:lnTo>
                    <a:pt x="245" y="97"/>
                  </a:lnTo>
                  <a:lnTo>
                    <a:pt x="244" y="93"/>
                  </a:lnTo>
                  <a:lnTo>
                    <a:pt x="244" y="86"/>
                  </a:lnTo>
                  <a:lnTo>
                    <a:pt x="244" y="74"/>
                  </a:lnTo>
                  <a:lnTo>
                    <a:pt x="244" y="61"/>
                  </a:lnTo>
                  <a:lnTo>
                    <a:pt x="233" y="39"/>
                  </a:lnTo>
                  <a:lnTo>
                    <a:pt x="232" y="22"/>
                  </a:lnTo>
                  <a:lnTo>
                    <a:pt x="234" y="15"/>
                  </a:lnTo>
                  <a:lnTo>
                    <a:pt x="240" y="11"/>
                  </a:lnTo>
                  <a:lnTo>
                    <a:pt x="251" y="7"/>
                  </a:lnTo>
                  <a:lnTo>
                    <a:pt x="244" y="0"/>
                  </a:lnTo>
                  <a:lnTo>
                    <a:pt x="216" y="10"/>
                  </a:lnTo>
                  <a:lnTo>
                    <a:pt x="209" y="12"/>
                  </a:lnTo>
                  <a:lnTo>
                    <a:pt x="204" y="14"/>
                  </a:lnTo>
                  <a:lnTo>
                    <a:pt x="200" y="16"/>
                  </a:lnTo>
                  <a:lnTo>
                    <a:pt x="187" y="19"/>
                  </a:lnTo>
                  <a:lnTo>
                    <a:pt x="172" y="22"/>
                  </a:lnTo>
                  <a:lnTo>
                    <a:pt x="144" y="61"/>
                  </a:lnTo>
                  <a:lnTo>
                    <a:pt x="142" y="63"/>
                  </a:lnTo>
                  <a:lnTo>
                    <a:pt x="140" y="65"/>
                  </a:lnTo>
                  <a:lnTo>
                    <a:pt x="138" y="71"/>
                  </a:lnTo>
                  <a:lnTo>
                    <a:pt x="132" y="80"/>
                  </a:lnTo>
                  <a:lnTo>
                    <a:pt x="126" y="88"/>
                  </a:lnTo>
                  <a:lnTo>
                    <a:pt x="121" y="94"/>
                  </a:lnTo>
                  <a:lnTo>
                    <a:pt x="113" y="98"/>
                  </a:lnTo>
                  <a:lnTo>
                    <a:pt x="110" y="98"/>
                  </a:lnTo>
                  <a:lnTo>
                    <a:pt x="109" y="98"/>
                  </a:lnTo>
                  <a:lnTo>
                    <a:pt x="109" y="100"/>
                  </a:lnTo>
                  <a:lnTo>
                    <a:pt x="106" y="102"/>
                  </a:lnTo>
                  <a:lnTo>
                    <a:pt x="98" y="105"/>
                  </a:lnTo>
                  <a:lnTo>
                    <a:pt x="93" y="106"/>
                  </a:lnTo>
                </a:path>
              </a:pathLst>
            </a:custGeom>
            <a:solidFill>
              <a:srgbClr val="3399FF"/>
            </a:solidFill>
            <a:ln w="6350">
              <a:solidFill>
                <a:srgbClr val="003366"/>
              </a:solidFill>
              <a:round/>
              <a:headEnd/>
              <a:tailEnd/>
            </a:ln>
          </p:spPr>
          <p:txBody>
            <a:bodyPr/>
            <a:lstStyle/>
            <a:p>
              <a:endParaRPr lang="el-GR"/>
            </a:p>
          </p:txBody>
        </p:sp>
      </p:grpSp>
      <p:grpSp>
        <p:nvGrpSpPr>
          <p:cNvPr id="25716" name="Group 495"/>
          <p:cNvGrpSpPr>
            <a:grpSpLocks/>
          </p:cNvGrpSpPr>
          <p:nvPr/>
        </p:nvGrpSpPr>
        <p:grpSpPr bwMode="auto">
          <a:xfrm>
            <a:off x="2309813" y="1647825"/>
            <a:ext cx="1457325" cy="3181350"/>
            <a:chOff x="852" y="1003"/>
            <a:chExt cx="752" cy="1642"/>
          </a:xfrm>
        </p:grpSpPr>
        <p:sp>
          <p:nvSpPr>
            <p:cNvPr id="25752" name="Freeform 496"/>
            <p:cNvSpPr>
              <a:spLocks/>
            </p:cNvSpPr>
            <p:nvPr/>
          </p:nvSpPr>
          <p:spPr bwMode="auto">
            <a:xfrm>
              <a:off x="1080" y="2018"/>
              <a:ext cx="29" cy="81"/>
            </a:xfrm>
            <a:custGeom>
              <a:avLst/>
              <a:gdLst>
                <a:gd name="T0" fmla="*/ 0 w 85"/>
                <a:gd name="T1" fmla="*/ 0 h 242"/>
                <a:gd name="T2" fmla="*/ 0 w 85"/>
                <a:gd name="T3" fmla="*/ 0 h 242"/>
                <a:gd name="T4" fmla="*/ 0 w 85"/>
                <a:gd name="T5" fmla="*/ 0 h 242"/>
                <a:gd name="T6" fmla="*/ 0 w 85"/>
                <a:gd name="T7" fmla="*/ 0 h 242"/>
                <a:gd name="T8" fmla="*/ 0 w 85"/>
                <a:gd name="T9" fmla="*/ 0 h 242"/>
                <a:gd name="T10" fmla="*/ 0 w 85"/>
                <a:gd name="T11" fmla="*/ 0 h 242"/>
                <a:gd name="T12" fmla="*/ 0 w 85"/>
                <a:gd name="T13" fmla="*/ 0 h 242"/>
                <a:gd name="T14" fmla="*/ 0 w 85"/>
                <a:gd name="T15" fmla="*/ 0 h 242"/>
                <a:gd name="T16" fmla="*/ 0 w 85"/>
                <a:gd name="T17" fmla="*/ 0 h 242"/>
                <a:gd name="T18" fmla="*/ 0 w 85"/>
                <a:gd name="T19" fmla="*/ 0 h 242"/>
                <a:gd name="T20" fmla="*/ 0 w 85"/>
                <a:gd name="T21" fmla="*/ 0 h 242"/>
                <a:gd name="T22" fmla="*/ 0 w 85"/>
                <a:gd name="T23" fmla="*/ 0 h 242"/>
                <a:gd name="T24" fmla="*/ 0 w 85"/>
                <a:gd name="T25" fmla="*/ 0 h 242"/>
                <a:gd name="T26" fmla="*/ 0 w 85"/>
                <a:gd name="T27" fmla="*/ 0 h 242"/>
                <a:gd name="T28" fmla="*/ 0 w 85"/>
                <a:gd name="T29" fmla="*/ 0 h 242"/>
                <a:gd name="T30" fmla="*/ 0 w 85"/>
                <a:gd name="T31" fmla="*/ 0 h 242"/>
                <a:gd name="T32" fmla="*/ 0 w 85"/>
                <a:gd name="T33" fmla="*/ 0 h 242"/>
                <a:gd name="T34" fmla="*/ 0 w 85"/>
                <a:gd name="T35" fmla="*/ 0 h 242"/>
                <a:gd name="T36" fmla="*/ 0 w 85"/>
                <a:gd name="T37" fmla="*/ 0 h 242"/>
                <a:gd name="T38" fmla="*/ 0 w 85"/>
                <a:gd name="T39" fmla="*/ 0 h 242"/>
                <a:gd name="T40" fmla="*/ 0 w 85"/>
                <a:gd name="T41" fmla="*/ 0 h 242"/>
                <a:gd name="T42" fmla="*/ 0 w 85"/>
                <a:gd name="T43" fmla="*/ 0 h 242"/>
                <a:gd name="T44" fmla="*/ 0 w 85"/>
                <a:gd name="T45" fmla="*/ 0 h 242"/>
                <a:gd name="T46" fmla="*/ 0 w 85"/>
                <a:gd name="T47" fmla="*/ 0 h 242"/>
                <a:gd name="T48" fmla="*/ 0 w 85"/>
                <a:gd name="T49" fmla="*/ 0 h 242"/>
                <a:gd name="T50" fmla="*/ 0 w 85"/>
                <a:gd name="T51" fmla="*/ 0 h 242"/>
                <a:gd name="T52" fmla="*/ 0 w 85"/>
                <a:gd name="T53" fmla="*/ 0 h 242"/>
                <a:gd name="T54" fmla="*/ 0 w 85"/>
                <a:gd name="T55" fmla="*/ 0 h 242"/>
                <a:gd name="T56" fmla="*/ 0 w 85"/>
                <a:gd name="T57" fmla="*/ 0 h 242"/>
                <a:gd name="T58" fmla="*/ 0 w 85"/>
                <a:gd name="T59" fmla="*/ 0 h 242"/>
                <a:gd name="T60" fmla="*/ 0 w 85"/>
                <a:gd name="T61" fmla="*/ 0 h 242"/>
                <a:gd name="T62" fmla="*/ 0 w 85"/>
                <a:gd name="T63" fmla="*/ 0 h 242"/>
                <a:gd name="T64" fmla="*/ 0 w 85"/>
                <a:gd name="T65" fmla="*/ 0 h 242"/>
                <a:gd name="T66" fmla="*/ 0 w 85"/>
                <a:gd name="T67" fmla="*/ 0 h 242"/>
                <a:gd name="T68" fmla="*/ 0 w 85"/>
                <a:gd name="T69" fmla="*/ 0 h 242"/>
                <a:gd name="T70" fmla="*/ 0 w 85"/>
                <a:gd name="T71" fmla="*/ 0 h 2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242"/>
                <a:gd name="T110" fmla="*/ 85 w 85"/>
                <a:gd name="T111" fmla="*/ 242 h 2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242">
                  <a:moveTo>
                    <a:pt x="85" y="3"/>
                  </a:moveTo>
                  <a:lnTo>
                    <a:pt x="84" y="21"/>
                  </a:lnTo>
                  <a:lnTo>
                    <a:pt x="81" y="41"/>
                  </a:lnTo>
                  <a:lnTo>
                    <a:pt x="77" y="62"/>
                  </a:lnTo>
                  <a:lnTo>
                    <a:pt x="73" y="87"/>
                  </a:lnTo>
                  <a:lnTo>
                    <a:pt x="66" y="112"/>
                  </a:lnTo>
                  <a:lnTo>
                    <a:pt x="59" y="141"/>
                  </a:lnTo>
                  <a:lnTo>
                    <a:pt x="49" y="172"/>
                  </a:lnTo>
                  <a:lnTo>
                    <a:pt x="40" y="206"/>
                  </a:lnTo>
                  <a:lnTo>
                    <a:pt x="37" y="209"/>
                  </a:lnTo>
                  <a:lnTo>
                    <a:pt x="36" y="209"/>
                  </a:lnTo>
                  <a:lnTo>
                    <a:pt x="36" y="210"/>
                  </a:lnTo>
                  <a:lnTo>
                    <a:pt x="36" y="213"/>
                  </a:lnTo>
                  <a:lnTo>
                    <a:pt x="33" y="219"/>
                  </a:lnTo>
                  <a:lnTo>
                    <a:pt x="25" y="230"/>
                  </a:lnTo>
                  <a:lnTo>
                    <a:pt x="20" y="232"/>
                  </a:lnTo>
                  <a:lnTo>
                    <a:pt x="18" y="234"/>
                  </a:lnTo>
                  <a:lnTo>
                    <a:pt x="16" y="236"/>
                  </a:lnTo>
                  <a:lnTo>
                    <a:pt x="11" y="239"/>
                  </a:lnTo>
                  <a:lnTo>
                    <a:pt x="7" y="242"/>
                  </a:lnTo>
                  <a:lnTo>
                    <a:pt x="2" y="230"/>
                  </a:lnTo>
                  <a:lnTo>
                    <a:pt x="0" y="219"/>
                  </a:lnTo>
                  <a:lnTo>
                    <a:pt x="2" y="198"/>
                  </a:lnTo>
                  <a:lnTo>
                    <a:pt x="3" y="186"/>
                  </a:lnTo>
                  <a:lnTo>
                    <a:pt x="8" y="176"/>
                  </a:lnTo>
                  <a:lnTo>
                    <a:pt x="21" y="154"/>
                  </a:lnTo>
                  <a:lnTo>
                    <a:pt x="24" y="148"/>
                  </a:lnTo>
                  <a:lnTo>
                    <a:pt x="27" y="140"/>
                  </a:lnTo>
                  <a:lnTo>
                    <a:pt x="29" y="128"/>
                  </a:lnTo>
                  <a:lnTo>
                    <a:pt x="35" y="116"/>
                  </a:lnTo>
                  <a:lnTo>
                    <a:pt x="37" y="100"/>
                  </a:lnTo>
                  <a:lnTo>
                    <a:pt x="43" y="83"/>
                  </a:lnTo>
                  <a:lnTo>
                    <a:pt x="48" y="63"/>
                  </a:lnTo>
                  <a:lnTo>
                    <a:pt x="53" y="41"/>
                  </a:lnTo>
                  <a:lnTo>
                    <a:pt x="68" y="0"/>
                  </a:lnTo>
                  <a:lnTo>
                    <a:pt x="85" y="3"/>
                  </a:lnTo>
                </a:path>
              </a:pathLst>
            </a:custGeom>
            <a:solidFill>
              <a:srgbClr val="3399FF"/>
            </a:solidFill>
            <a:ln w="6350">
              <a:solidFill>
                <a:srgbClr val="003366"/>
              </a:solidFill>
              <a:round/>
              <a:headEnd/>
              <a:tailEnd/>
            </a:ln>
          </p:spPr>
          <p:txBody>
            <a:bodyPr/>
            <a:lstStyle/>
            <a:p>
              <a:endParaRPr lang="el-GR"/>
            </a:p>
          </p:txBody>
        </p:sp>
        <p:sp>
          <p:nvSpPr>
            <p:cNvPr id="25753" name="Freeform 497"/>
            <p:cNvSpPr>
              <a:spLocks/>
            </p:cNvSpPr>
            <p:nvPr/>
          </p:nvSpPr>
          <p:spPr bwMode="auto">
            <a:xfrm>
              <a:off x="1136" y="1983"/>
              <a:ext cx="39" cy="68"/>
            </a:xfrm>
            <a:custGeom>
              <a:avLst/>
              <a:gdLst>
                <a:gd name="T0" fmla="*/ 0 w 117"/>
                <a:gd name="T1" fmla="*/ 0 h 204"/>
                <a:gd name="T2" fmla="*/ 0 w 117"/>
                <a:gd name="T3" fmla="*/ 0 h 204"/>
                <a:gd name="T4" fmla="*/ 0 w 117"/>
                <a:gd name="T5" fmla="*/ 0 h 204"/>
                <a:gd name="T6" fmla="*/ 0 w 117"/>
                <a:gd name="T7" fmla="*/ 0 h 204"/>
                <a:gd name="T8" fmla="*/ 0 w 117"/>
                <a:gd name="T9" fmla="*/ 0 h 204"/>
                <a:gd name="T10" fmla="*/ 0 w 117"/>
                <a:gd name="T11" fmla="*/ 0 h 204"/>
                <a:gd name="T12" fmla="*/ 0 w 117"/>
                <a:gd name="T13" fmla="*/ 0 h 204"/>
                <a:gd name="T14" fmla="*/ 0 w 117"/>
                <a:gd name="T15" fmla="*/ 0 h 204"/>
                <a:gd name="T16" fmla="*/ 0 w 117"/>
                <a:gd name="T17" fmla="*/ 0 h 204"/>
                <a:gd name="T18" fmla="*/ 0 w 117"/>
                <a:gd name="T19" fmla="*/ 0 h 204"/>
                <a:gd name="T20" fmla="*/ 0 w 117"/>
                <a:gd name="T21" fmla="*/ 0 h 204"/>
                <a:gd name="T22" fmla="*/ 0 w 117"/>
                <a:gd name="T23" fmla="*/ 0 h 204"/>
                <a:gd name="T24" fmla="*/ 0 w 117"/>
                <a:gd name="T25" fmla="*/ 0 h 204"/>
                <a:gd name="T26" fmla="*/ 0 w 117"/>
                <a:gd name="T27" fmla="*/ 0 h 204"/>
                <a:gd name="T28" fmla="*/ 0 w 117"/>
                <a:gd name="T29" fmla="*/ 0 h 204"/>
                <a:gd name="T30" fmla="*/ 0 w 117"/>
                <a:gd name="T31" fmla="*/ 0 h 204"/>
                <a:gd name="T32" fmla="*/ 0 w 117"/>
                <a:gd name="T33" fmla="*/ 0 h 204"/>
                <a:gd name="T34" fmla="*/ 0 w 117"/>
                <a:gd name="T35" fmla="*/ 0 h 204"/>
                <a:gd name="T36" fmla="*/ 0 w 117"/>
                <a:gd name="T37" fmla="*/ 0 h 204"/>
                <a:gd name="T38" fmla="*/ 0 w 117"/>
                <a:gd name="T39" fmla="*/ 0 h 204"/>
                <a:gd name="T40" fmla="*/ 0 w 117"/>
                <a:gd name="T41" fmla="*/ 0 h 204"/>
                <a:gd name="T42" fmla="*/ 0 w 117"/>
                <a:gd name="T43" fmla="*/ 0 h 204"/>
                <a:gd name="T44" fmla="*/ 0 w 117"/>
                <a:gd name="T45" fmla="*/ 0 h 204"/>
                <a:gd name="T46" fmla="*/ 0 w 117"/>
                <a:gd name="T47" fmla="*/ 0 h 204"/>
                <a:gd name="T48" fmla="*/ 0 w 117"/>
                <a:gd name="T49" fmla="*/ 0 h 204"/>
                <a:gd name="T50" fmla="*/ 0 w 117"/>
                <a:gd name="T51" fmla="*/ 0 h 204"/>
                <a:gd name="T52" fmla="*/ 0 w 117"/>
                <a:gd name="T53" fmla="*/ 0 h 204"/>
                <a:gd name="T54" fmla="*/ 0 w 117"/>
                <a:gd name="T55" fmla="*/ 0 h 204"/>
                <a:gd name="T56" fmla="*/ 0 w 117"/>
                <a:gd name="T57" fmla="*/ 0 h 204"/>
                <a:gd name="T58" fmla="*/ 0 w 117"/>
                <a:gd name="T59" fmla="*/ 0 h 204"/>
                <a:gd name="T60" fmla="*/ 0 w 117"/>
                <a:gd name="T61" fmla="*/ 0 h 204"/>
                <a:gd name="T62" fmla="*/ 0 w 117"/>
                <a:gd name="T63" fmla="*/ 0 h 204"/>
                <a:gd name="T64" fmla="*/ 0 w 117"/>
                <a:gd name="T65" fmla="*/ 0 h 204"/>
                <a:gd name="T66" fmla="*/ 0 w 117"/>
                <a:gd name="T67" fmla="*/ 0 h 204"/>
                <a:gd name="T68" fmla="*/ 0 w 117"/>
                <a:gd name="T69" fmla="*/ 0 h 204"/>
                <a:gd name="T70" fmla="*/ 0 w 117"/>
                <a:gd name="T71" fmla="*/ 0 h 204"/>
                <a:gd name="T72" fmla="*/ 0 w 117"/>
                <a:gd name="T73" fmla="*/ 0 h 204"/>
                <a:gd name="T74" fmla="*/ 0 w 117"/>
                <a:gd name="T75" fmla="*/ 0 h 204"/>
                <a:gd name="T76" fmla="*/ 0 w 117"/>
                <a:gd name="T77" fmla="*/ 0 h 204"/>
                <a:gd name="T78" fmla="*/ 0 w 117"/>
                <a:gd name="T79" fmla="*/ 0 h 204"/>
                <a:gd name="T80" fmla="*/ 0 w 117"/>
                <a:gd name="T81" fmla="*/ 0 h 204"/>
                <a:gd name="T82" fmla="*/ 0 w 117"/>
                <a:gd name="T83" fmla="*/ 0 h 204"/>
                <a:gd name="T84" fmla="*/ 0 w 117"/>
                <a:gd name="T85" fmla="*/ 0 h 204"/>
                <a:gd name="T86" fmla="*/ 0 w 117"/>
                <a:gd name="T87" fmla="*/ 0 h 2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204"/>
                <a:gd name="T134" fmla="*/ 117 w 117"/>
                <a:gd name="T135" fmla="*/ 204 h 2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204">
                  <a:moveTo>
                    <a:pt x="2" y="85"/>
                  </a:moveTo>
                  <a:lnTo>
                    <a:pt x="4" y="64"/>
                  </a:lnTo>
                  <a:lnTo>
                    <a:pt x="14" y="45"/>
                  </a:lnTo>
                  <a:lnTo>
                    <a:pt x="19" y="35"/>
                  </a:lnTo>
                  <a:lnTo>
                    <a:pt x="28" y="25"/>
                  </a:lnTo>
                  <a:lnTo>
                    <a:pt x="49" y="7"/>
                  </a:lnTo>
                  <a:lnTo>
                    <a:pt x="80" y="7"/>
                  </a:lnTo>
                  <a:lnTo>
                    <a:pt x="89" y="4"/>
                  </a:lnTo>
                  <a:lnTo>
                    <a:pt x="94" y="2"/>
                  </a:lnTo>
                  <a:lnTo>
                    <a:pt x="102" y="0"/>
                  </a:lnTo>
                  <a:lnTo>
                    <a:pt x="106" y="0"/>
                  </a:lnTo>
                  <a:lnTo>
                    <a:pt x="111" y="4"/>
                  </a:lnTo>
                  <a:lnTo>
                    <a:pt x="114" y="10"/>
                  </a:lnTo>
                  <a:lnTo>
                    <a:pt x="117" y="19"/>
                  </a:lnTo>
                  <a:lnTo>
                    <a:pt x="114" y="24"/>
                  </a:lnTo>
                  <a:lnTo>
                    <a:pt x="110" y="29"/>
                  </a:lnTo>
                  <a:lnTo>
                    <a:pt x="97" y="43"/>
                  </a:lnTo>
                  <a:lnTo>
                    <a:pt x="94" y="57"/>
                  </a:lnTo>
                  <a:lnTo>
                    <a:pt x="97" y="73"/>
                  </a:lnTo>
                  <a:lnTo>
                    <a:pt x="100" y="85"/>
                  </a:lnTo>
                  <a:lnTo>
                    <a:pt x="106" y="102"/>
                  </a:lnTo>
                  <a:lnTo>
                    <a:pt x="98" y="118"/>
                  </a:lnTo>
                  <a:lnTo>
                    <a:pt x="88" y="134"/>
                  </a:lnTo>
                  <a:lnTo>
                    <a:pt x="77" y="143"/>
                  </a:lnTo>
                  <a:lnTo>
                    <a:pt x="64" y="155"/>
                  </a:lnTo>
                  <a:lnTo>
                    <a:pt x="59" y="160"/>
                  </a:lnTo>
                  <a:lnTo>
                    <a:pt x="53" y="168"/>
                  </a:lnTo>
                  <a:lnTo>
                    <a:pt x="47" y="176"/>
                  </a:lnTo>
                  <a:lnTo>
                    <a:pt x="40" y="187"/>
                  </a:lnTo>
                  <a:lnTo>
                    <a:pt x="31" y="195"/>
                  </a:lnTo>
                  <a:lnTo>
                    <a:pt x="19" y="203"/>
                  </a:lnTo>
                  <a:lnTo>
                    <a:pt x="10" y="204"/>
                  </a:lnTo>
                  <a:lnTo>
                    <a:pt x="6" y="204"/>
                  </a:lnTo>
                  <a:lnTo>
                    <a:pt x="4" y="204"/>
                  </a:lnTo>
                  <a:lnTo>
                    <a:pt x="3" y="199"/>
                  </a:lnTo>
                  <a:lnTo>
                    <a:pt x="7" y="192"/>
                  </a:lnTo>
                  <a:lnTo>
                    <a:pt x="2" y="178"/>
                  </a:lnTo>
                  <a:lnTo>
                    <a:pt x="0" y="167"/>
                  </a:lnTo>
                  <a:lnTo>
                    <a:pt x="0" y="158"/>
                  </a:lnTo>
                  <a:lnTo>
                    <a:pt x="3" y="151"/>
                  </a:lnTo>
                  <a:lnTo>
                    <a:pt x="7" y="139"/>
                  </a:lnTo>
                  <a:lnTo>
                    <a:pt x="3" y="106"/>
                  </a:lnTo>
                  <a:lnTo>
                    <a:pt x="2" y="94"/>
                  </a:lnTo>
                  <a:lnTo>
                    <a:pt x="2" y="85"/>
                  </a:lnTo>
                </a:path>
              </a:pathLst>
            </a:custGeom>
            <a:solidFill>
              <a:srgbClr val="3399FF"/>
            </a:solidFill>
            <a:ln w="6350">
              <a:solidFill>
                <a:srgbClr val="003366"/>
              </a:solidFill>
              <a:round/>
              <a:headEnd/>
              <a:tailEnd/>
            </a:ln>
          </p:spPr>
          <p:txBody>
            <a:bodyPr/>
            <a:lstStyle/>
            <a:p>
              <a:endParaRPr lang="el-GR"/>
            </a:p>
          </p:txBody>
        </p:sp>
        <p:sp>
          <p:nvSpPr>
            <p:cNvPr id="25754" name="Freeform 498"/>
            <p:cNvSpPr>
              <a:spLocks/>
            </p:cNvSpPr>
            <p:nvPr/>
          </p:nvSpPr>
          <p:spPr bwMode="auto">
            <a:xfrm>
              <a:off x="1188" y="1817"/>
              <a:ext cx="31" cy="23"/>
            </a:xfrm>
            <a:custGeom>
              <a:avLst/>
              <a:gdLst>
                <a:gd name="T0" fmla="*/ 0 w 94"/>
                <a:gd name="T1" fmla="*/ 0 h 69"/>
                <a:gd name="T2" fmla="*/ 0 w 94"/>
                <a:gd name="T3" fmla="*/ 0 h 69"/>
                <a:gd name="T4" fmla="*/ 0 w 94"/>
                <a:gd name="T5" fmla="*/ 0 h 69"/>
                <a:gd name="T6" fmla="*/ 0 w 94"/>
                <a:gd name="T7" fmla="*/ 0 h 69"/>
                <a:gd name="T8" fmla="*/ 0 w 94"/>
                <a:gd name="T9" fmla="*/ 0 h 69"/>
                <a:gd name="T10" fmla="*/ 0 w 94"/>
                <a:gd name="T11" fmla="*/ 0 h 69"/>
                <a:gd name="T12" fmla="*/ 0 w 94"/>
                <a:gd name="T13" fmla="*/ 0 h 69"/>
                <a:gd name="T14" fmla="*/ 0 w 94"/>
                <a:gd name="T15" fmla="*/ 0 h 69"/>
                <a:gd name="T16" fmla="*/ 0 w 94"/>
                <a:gd name="T17" fmla="*/ 0 h 69"/>
                <a:gd name="T18" fmla="*/ 0 w 94"/>
                <a:gd name="T19" fmla="*/ 0 h 69"/>
                <a:gd name="T20" fmla="*/ 0 w 94"/>
                <a:gd name="T21" fmla="*/ 0 h 69"/>
                <a:gd name="T22" fmla="*/ 0 w 94"/>
                <a:gd name="T23" fmla="*/ 0 h 69"/>
                <a:gd name="T24" fmla="*/ 0 w 94"/>
                <a:gd name="T25" fmla="*/ 0 h 69"/>
                <a:gd name="T26" fmla="*/ 0 w 94"/>
                <a:gd name="T27" fmla="*/ 0 h 69"/>
                <a:gd name="T28" fmla="*/ 0 w 94"/>
                <a:gd name="T29" fmla="*/ 0 h 69"/>
                <a:gd name="T30" fmla="*/ 0 w 94"/>
                <a:gd name="T31" fmla="*/ 0 h 69"/>
                <a:gd name="T32" fmla="*/ 0 w 94"/>
                <a:gd name="T33" fmla="*/ 0 h 69"/>
                <a:gd name="T34" fmla="*/ 0 w 94"/>
                <a:gd name="T35" fmla="*/ 0 h 69"/>
                <a:gd name="T36" fmla="*/ 0 w 94"/>
                <a:gd name="T37" fmla="*/ 0 h 69"/>
                <a:gd name="T38" fmla="*/ 0 w 94"/>
                <a:gd name="T39" fmla="*/ 0 h 69"/>
                <a:gd name="T40" fmla="*/ 0 w 94"/>
                <a:gd name="T41" fmla="*/ 0 h 69"/>
                <a:gd name="T42" fmla="*/ 0 w 94"/>
                <a:gd name="T43" fmla="*/ 0 h 69"/>
                <a:gd name="T44" fmla="*/ 0 w 94"/>
                <a:gd name="T45" fmla="*/ 0 h 69"/>
                <a:gd name="T46" fmla="*/ 0 w 94"/>
                <a:gd name="T47" fmla="*/ 0 h 69"/>
                <a:gd name="T48" fmla="*/ 0 w 94"/>
                <a:gd name="T49" fmla="*/ 0 h 69"/>
                <a:gd name="T50" fmla="*/ 0 w 94"/>
                <a:gd name="T51" fmla="*/ 0 h 69"/>
                <a:gd name="T52" fmla="*/ 0 w 94"/>
                <a:gd name="T53" fmla="*/ 0 h 69"/>
                <a:gd name="T54" fmla="*/ 0 w 94"/>
                <a:gd name="T55" fmla="*/ 0 h 69"/>
                <a:gd name="T56" fmla="*/ 0 w 94"/>
                <a:gd name="T57" fmla="*/ 0 h 69"/>
                <a:gd name="T58" fmla="*/ 0 w 94"/>
                <a:gd name="T59" fmla="*/ 0 h 69"/>
                <a:gd name="T60" fmla="*/ 0 w 94"/>
                <a:gd name="T61" fmla="*/ 0 h 69"/>
                <a:gd name="T62" fmla="*/ 0 w 94"/>
                <a:gd name="T63" fmla="*/ 0 h 69"/>
                <a:gd name="T64" fmla="*/ 0 w 94"/>
                <a:gd name="T65" fmla="*/ 0 h 69"/>
                <a:gd name="T66" fmla="*/ 0 w 94"/>
                <a:gd name="T67" fmla="*/ 0 h 69"/>
                <a:gd name="T68" fmla="*/ 0 w 94"/>
                <a:gd name="T69" fmla="*/ 0 h 69"/>
                <a:gd name="T70" fmla="*/ 0 w 94"/>
                <a:gd name="T71" fmla="*/ 0 h 69"/>
                <a:gd name="T72" fmla="*/ 0 w 94"/>
                <a:gd name="T73" fmla="*/ 0 h 69"/>
                <a:gd name="T74" fmla="*/ 0 w 94"/>
                <a:gd name="T75" fmla="*/ 0 h 69"/>
                <a:gd name="T76" fmla="*/ 0 w 94"/>
                <a:gd name="T77" fmla="*/ 0 h 69"/>
                <a:gd name="T78" fmla="*/ 0 w 94"/>
                <a:gd name="T79" fmla="*/ 0 h 69"/>
                <a:gd name="T80" fmla="*/ 0 w 94"/>
                <a:gd name="T81" fmla="*/ 0 h 69"/>
                <a:gd name="T82" fmla="*/ 0 w 94"/>
                <a:gd name="T83" fmla="*/ 0 h 69"/>
                <a:gd name="T84" fmla="*/ 0 w 94"/>
                <a:gd name="T85" fmla="*/ 0 h 69"/>
                <a:gd name="T86" fmla="*/ 0 w 94"/>
                <a:gd name="T87" fmla="*/ 0 h 69"/>
                <a:gd name="T88" fmla="*/ 0 w 94"/>
                <a:gd name="T89" fmla="*/ 0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
                <a:gd name="T136" fmla="*/ 0 h 69"/>
                <a:gd name="T137" fmla="*/ 94 w 94"/>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 h="69">
                  <a:moveTo>
                    <a:pt x="94" y="45"/>
                  </a:moveTo>
                  <a:lnTo>
                    <a:pt x="94" y="49"/>
                  </a:lnTo>
                  <a:lnTo>
                    <a:pt x="93" y="49"/>
                  </a:lnTo>
                  <a:lnTo>
                    <a:pt x="93" y="51"/>
                  </a:lnTo>
                  <a:lnTo>
                    <a:pt x="93" y="53"/>
                  </a:lnTo>
                  <a:lnTo>
                    <a:pt x="90" y="53"/>
                  </a:lnTo>
                  <a:lnTo>
                    <a:pt x="87" y="52"/>
                  </a:lnTo>
                  <a:lnTo>
                    <a:pt x="86" y="52"/>
                  </a:lnTo>
                  <a:lnTo>
                    <a:pt x="73" y="51"/>
                  </a:lnTo>
                  <a:lnTo>
                    <a:pt x="65" y="56"/>
                  </a:lnTo>
                  <a:lnTo>
                    <a:pt x="60" y="56"/>
                  </a:lnTo>
                  <a:lnTo>
                    <a:pt x="54" y="52"/>
                  </a:lnTo>
                  <a:lnTo>
                    <a:pt x="50" y="52"/>
                  </a:lnTo>
                  <a:lnTo>
                    <a:pt x="48" y="56"/>
                  </a:lnTo>
                  <a:lnTo>
                    <a:pt x="45" y="63"/>
                  </a:lnTo>
                  <a:lnTo>
                    <a:pt x="42" y="64"/>
                  </a:lnTo>
                  <a:lnTo>
                    <a:pt x="41" y="67"/>
                  </a:lnTo>
                  <a:lnTo>
                    <a:pt x="38" y="68"/>
                  </a:lnTo>
                  <a:lnTo>
                    <a:pt x="37" y="68"/>
                  </a:lnTo>
                  <a:lnTo>
                    <a:pt x="37" y="69"/>
                  </a:lnTo>
                  <a:lnTo>
                    <a:pt x="28" y="68"/>
                  </a:lnTo>
                  <a:lnTo>
                    <a:pt x="24" y="65"/>
                  </a:lnTo>
                  <a:lnTo>
                    <a:pt x="20" y="60"/>
                  </a:lnTo>
                  <a:lnTo>
                    <a:pt x="20" y="55"/>
                  </a:lnTo>
                  <a:lnTo>
                    <a:pt x="19" y="48"/>
                  </a:lnTo>
                  <a:lnTo>
                    <a:pt x="16" y="45"/>
                  </a:lnTo>
                  <a:lnTo>
                    <a:pt x="11" y="44"/>
                  </a:lnTo>
                  <a:lnTo>
                    <a:pt x="8" y="48"/>
                  </a:lnTo>
                  <a:lnTo>
                    <a:pt x="5" y="49"/>
                  </a:lnTo>
                  <a:lnTo>
                    <a:pt x="4" y="49"/>
                  </a:lnTo>
                  <a:lnTo>
                    <a:pt x="4" y="51"/>
                  </a:lnTo>
                  <a:lnTo>
                    <a:pt x="1" y="49"/>
                  </a:lnTo>
                  <a:lnTo>
                    <a:pt x="0" y="49"/>
                  </a:lnTo>
                  <a:lnTo>
                    <a:pt x="3" y="39"/>
                  </a:lnTo>
                  <a:lnTo>
                    <a:pt x="13" y="31"/>
                  </a:lnTo>
                  <a:lnTo>
                    <a:pt x="38" y="4"/>
                  </a:lnTo>
                  <a:lnTo>
                    <a:pt x="44" y="0"/>
                  </a:lnTo>
                  <a:lnTo>
                    <a:pt x="49" y="6"/>
                  </a:lnTo>
                  <a:lnTo>
                    <a:pt x="52" y="15"/>
                  </a:lnTo>
                  <a:lnTo>
                    <a:pt x="58" y="23"/>
                  </a:lnTo>
                  <a:lnTo>
                    <a:pt x="65" y="27"/>
                  </a:lnTo>
                  <a:lnTo>
                    <a:pt x="77" y="31"/>
                  </a:lnTo>
                  <a:lnTo>
                    <a:pt x="82" y="32"/>
                  </a:lnTo>
                  <a:lnTo>
                    <a:pt x="87" y="36"/>
                  </a:lnTo>
                  <a:lnTo>
                    <a:pt x="94" y="45"/>
                  </a:lnTo>
                </a:path>
              </a:pathLst>
            </a:custGeom>
            <a:solidFill>
              <a:srgbClr val="3399FF"/>
            </a:solidFill>
            <a:ln w="6350">
              <a:solidFill>
                <a:srgbClr val="003366"/>
              </a:solidFill>
              <a:round/>
              <a:headEnd/>
              <a:tailEnd/>
            </a:ln>
          </p:spPr>
          <p:txBody>
            <a:bodyPr/>
            <a:lstStyle/>
            <a:p>
              <a:endParaRPr lang="el-GR"/>
            </a:p>
          </p:txBody>
        </p:sp>
        <p:sp>
          <p:nvSpPr>
            <p:cNvPr id="25755" name="Freeform 499"/>
            <p:cNvSpPr>
              <a:spLocks/>
            </p:cNvSpPr>
            <p:nvPr/>
          </p:nvSpPr>
          <p:spPr bwMode="auto">
            <a:xfrm>
              <a:off x="1204" y="1839"/>
              <a:ext cx="9" cy="7"/>
            </a:xfrm>
            <a:custGeom>
              <a:avLst/>
              <a:gdLst>
                <a:gd name="T0" fmla="*/ 0 w 26"/>
                <a:gd name="T1" fmla="*/ 0 h 23"/>
                <a:gd name="T2" fmla="*/ 0 w 26"/>
                <a:gd name="T3" fmla="*/ 0 h 23"/>
                <a:gd name="T4" fmla="*/ 0 w 26"/>
                <a:gd name="T5" fmla="*/ 0 h 23"/>
                <a:gd name="T6" fmla="*/ 0 w 26"/>
                <a:gd name="T7" fmla="*/ 0 h 23"/>
                <a:gd name="T8" fmla="*/ 0 w 26"/>
                <a:gd name="T9" fmla="*/ 0 h 23"/>
                <a:gd name="T10" fmla="*/ 0 w 26"/>
                <a:gd name="T11" fmla="*/ 0 h 23"/>
                <a:gd name="T12" fmla="*/ 0 w 26"/>
                <a:gd name="T13" fmla="*/ 0 h 23"/>
                <a:gd name="T14" fmla="*/ 0 w 26"/>
                <a:gd name="T15" fmla="*/ 0 h 23"/>
                <a:gd name="T16" fmla="*/ 0 w 26"/>
                <a:gd name="T17" fmla="*/ 0 h 23"/>
                <a:gd name="T18" fmla="*/ 0 w 26"/>
                <a:gd name="T19" fmla="*/ 0 h 23"/>
                <a:gd name="T20" fmla="*/ 0 w 26"/>
                <a:gd name="T21" fmla="*/ 0 h 23"/>
                <a:gd name="T22" fmla="*/ 0 w 26"/>
                <a:gd name="T23" fmla="*/ 0 h 23"/>
                <a:gd name="T24" fmla="*/ 0 w 26"/>
                <a:gd name="T25" fmla="*/ 0 h 23"/>
                <a:gd name="T26" fmla="*/ 0 w 26"/>
                <a:gd name="T27" fmla="*/ 0 h 23"/>
                <a:gd name="T28" fmla="*/ 0 w 26"/>
                <a:gd name="T29" fmla="*/ 0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23"/>
                <a:gd name="T47" fmla="*/ 26 w 26"/>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23">
                  <a:moveTo>
                    <a:pt x="2" y="6"/>
                  </a:moveTo>
                  <a:lnTo>
                    <a:pt x="6" y="2"/>
                  </a:lnTo>
                  <a:lnTo>
                    <a:pt x="12" y="0"/>
                  </a:lnTo>
                  <a:lnTo>
                    <a:pt x="20" y="0"/>
                  </a:lnTo>
                  <a:lnTo>
                    <a:pt x="24" y="2"/>
                  </a:lnTo>
                  <a:lnTo>
                    <a:pt x="26" y="6"/>
                  </a:lnTo>
                  <a:lnTo>
                    <a:pt x="25" y="16"/>
                  </a:lnTo>
                  <a:lnTo>
                    <a:pt x="21" y="19"/>
                  </a:lnTo>
                  <a:lnTo>
                    <a:pt x="16" y="23"/>
                  </a:lnTo>
                  <a:lnTo>
                    <a:pt x="13" y="23"/>
                  </a:lnTo>
                  <a:lnTo>
                    <a:pt x="10" y="21"/>
                  </a:lnTo>
                  <a:lnTo>
                    <a:pt x="1" y="14"/>
                  </a:lnTo>
                  <a:lnTo>
                    <a:pt x="0" y="11"/>
                  </a:lnTo>
                  <a:lnTo>
                    <a:pt x="1" y="8"/>
                  </a:lnTo>
                  <a:lnTo>
                    <a:pt x="2" y="6"/>
                  </a:lnTo>
                </a:path>
              </a:pathLst>
            </a:custGeom>
            <a:solidFill>
              <a:srgbClr val="3399FF"/>
            </a:solidFill>
            <a:ln w="6350">
              <a:solidFill>
                <a:srgbClr val="003366"/>
              </a:solidFill>
              <a:round/>
              <a:headEnd/>
              <a:tailEnd/>
            </a:ln>
          </p:spPr>
          <p:txBody>
            <a:bodyPr/>
            <a:lstStyle/>
            <a:p>
              <a:endParaRPr lang="el-GR"/>
            </a:p>
          </p:txBody>
        </p:sp>
        <p:sp>
          <p:nvSpPr>
            <p:cNvPr id="25756" name="Freeform 500"/>
            <p:cNvSpPr>
              <a:spLocks/>
            </p:cNvSpPr>
            <p:nvPr/>
          </p:nvSpPr>
          <p:spPr bwMode="auto">
            <a:xfrm>
              <a:off x="1027" y="2150"/>
              <a:ext cx="22" cy="20"/>
            </a:xfrm>
            <a:custGeom>
              <a:avLst/>
              <a:gdLst>
                <a:gd name="T0" fmla="*/ 0 w 65"/>
                <a:gd name="T1" fmla="*/ 0 h 59"/>
                <a:gd name="T2" fmla="*/ 0 w 65"/>
                <a:gd name="T3" fmla="*/ 0 h 59"/>
                <a:gd name="T4" fmla="*/ 0 w 65"/>
                <a:gd name="T5" fmla="*/ 0 h 59"/>
                <a:gd name="T6" fmla="*/ 0 w 65"/>
                <a:gd name="T7" fmla="*/ 0 h 59"/>
                <a:gd name="T8" fmla="*/ 0 w 65"/>
                <a:gd name="T9" fmla="*/ 0 h 59"/>
                <a:gd name="T10" fmla="*/ 0 w 65"/>
                <a:gd name="T11" fmla="*/ 0 h 59"/>
                <a:gd name="T12" fmla="*/ 0 w 65"/>
                <a:gd name="T13" fmla="*/ 0 h 59"/>
                <a:gd name="T14" fmla="*/ 0 w 65"/>
                <a:gd name="T15" fmla="*/ 0 h 59"/>
                <a:gd name="T16" fmla="*/ 0 w 65"/>
                <a:gd name="T17" fmla="*/ 0 h 59"/>
                <a:gd name="T18" fmla="*/ 0 w 65"/>
                <a:gd name="T19" fmla="*/ 0 h 59"/>
                <a:gd name="T20" fmla="*/ 0 w 65"/>
                <a:gd name="T21" fmla="*/ 0 h 59"/>
                <a:gd name="T22" fmla="*/ 0 w 65"/>
                <a:gd name="T23" fmla="*/ 0 h 59"/>
                <a:gd name="T24" fmla="*/ 0 w 65"/>
                <a:gd name="T25" fmla="*/ 0 h 59"/>
                <a:gd name="T26" fmla="*/ 0 w 65"/>
                <a:gd name="T27" fmla="*/ 0 h 59"/>
                <a:gd name="T28" fmla="*/ 0 w 65"/>
                <a:gd name="T29" fmla="*/ 0 h 59"/>
                <a:gd name="T30" fmla="*/ 0 w 65"/>
                <a:gd name="T31" fmla="*/ 0 h 59"/>
                <a:gd name="T32" fmla="*/ 0 w 65"/>
                <a:gd name="T33" fmla="*/ 0 h 59"/>
                <a:gd name="T34" fmla="*/ 0 w 65"/>
                <a:gd name="T35" fmla="*/ 0 h 59"/>
                <a:gd name="T36" fmla="*/ 0 w 65"/>
                <a:gd name="T37" fmla="*/ 0 h 59"/>
                <a:gd name="T38" fmla="*/ 0 w 65"/>
                <a:gd name="T39" fmla="*/ 0 h 59"/>
                <a:gd name="T40" fmla="*/ 0 w 65"/>
                <a:gd name="T41" fmla="*/ 0 h 59"/>
                <a:gd name="T42" fmla="*/ 0 w 65"/>
                <a:gd name="T43" fmla="*/ 0 h 59"/>
                <a:gd name="T44" fmla="*/ 0 w 65"/>
                <a:gd name="T45" fmla="*/ 0 h 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
                <a:gd name="T70" fmla="*/ 0 h 59"/>
                <a:gd name="T71" fmla="*/ 65 w 65"/>
                <a:gd name="T72" fmla="*/ 59 h 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 h="59">
                  <a:moveTo>
                    <a:pt x="56" y="20"/>
                  </a:moveTo>
                  <a:lnTo>
                    <a:pt x="60" y="23"/>
                  </a:lnTo>
                  <a:lnTo>
                    <a:pt x="64" y="28"/>
                  </a:lnTo>
                  <a:lnTo>
                    <a:pt x="65" y="35"/>
                  </a:lnTo>
                  <a:lnTo>
                    <a:pt x="64" y="44"/>
                  </a:lnTo>
                  <a:lnTo>
                    <a:pt x="61" y="48"/>
                  </a:lnTo>
                  <a:lnTo>
                    <a:pt x="60" y="48"/>
                  </a:lnTo>
                  <a:lnTo>
                    <a:pt x="60" y="49"/>
                  </a:lnTo>
                  <a:lnTo>
                    <a:pt x="60" y="52"/>
                  </a:lnTo>
                  <a:lnTo>
                    <a:pt x="56" y="55"/>
                  </a:lnTo>
                  <a:lnTo>
                    <a:pt x="53" y="57"/>
                  </a:lnTo>
                  <a:lnTo>
                    <a:pt x="40" y="59"/>
                  </a:lnTo>
                  <a:lnTo>
                    <a:pt x="29" y="56"/>
                  </a:lnTo>
                  <a:lnTo>
                    <a:pt x="28" y="51"/>
                  </a:lnTo>
                  <a:lnTo>
                    <a:pt x="20" y="48"/>
                  </a:lnTo>
                  <a:lnTo>
                    <a:pt x="13" y="44"/>
                  </a:lnTo>
                  <a:lnTo>
                    <a:pt x="8" y="39"/>
                  </a:lnTo>
                  <a:lnTo>
                    <a:pt x="4" y="32"/>
                  </a:lnTo>
                  <a:lnTo>
                    <a:pt x="0" y="15"/>
                  </a:lnTo>
                  <a:lnTo>
                    <a:pt x="4" y="0"/>
                  </a:lnTo>
                  <a:lnTo>
                    <a:pt x="13" y="4"/>
                  </a:lnTo>
                  <a:lnTo>
                    <a:pt x="27" y="10"/>
                  </a:lnTo>
                  <a:lnTo>
                    <a:pt x="56" y="20"/>
                  </a:lnTo>
                </a:path>
              </a:pathLst>
            </a:custGeom>
            <a:solidFill>
              <a:srgbClr val="3399FF"/>
            </a:solidFill>
            <a:ln w="6350">
              <a:solidFill>
                <a:srgbClr val="003366"/>
              </a:solidFill>
              <a:round/>
              <a:headEnd/>
              <a:tailEnd/>
            </a:ln>
          </p:spPr>
          <p:txBody>
            <a:bodyPr/>
            <a:lstStyle/>
            <a:p>
              <a:endParaRPr lang="el-GR"/>
            </a:p>
          </p:txBody>
        </p:sp>
        <p:sp>
          <p:nvSpPr>
            <p:cNvPr id="25757" name="Freeform 501"/>
            <p:cNvSpPr>
              <a:spLocks/>
            </p:cNvSpPr>
            <p:nvPr/>
          </p:nvSpPr>
          <p:spPr bwMode="auto">
            <a:xfrm>
              <a:off x="906" y="1109"/>
              <a:ext cx="441" cy="1037"/>
            </a:xfrm>
            <a:custGeom>
              <a:avLst/>
              <a:gdLst>
                <a:gd name="T0" fmla="*/ 0 w 1323"/>
                <a:gd name="T1" fmla="*/ 0 h 3113"/>
                <a:gd name="T2" fmla="*/ 0 w 1323"/>
                <a:gd name="T3" fmla="*/ 0 h 3113"/>
                <a:gd name="T4" fmla="*/ 0 w 1323"/>
                <a:gd name="T5" fmla="*/ 0 h 3113"/>
                <a:gd name="T6" fmla="*/ 0 w 1323"/>
                <a:gd name="T7" fmla="*/ 0 h 3113"/>
                <a:gd name="T8" fmla="*/ 0 w 1323"/>
                <a:gd name="T9" fmla="*/ 0 h 3113"/>
                <a:gd name="T10" fmla="*/ 0 w 1323"/>
                <a:gd name="T11" fmla="*/ 0 h 3113"/>
                <a:gd name="T12" fmla="*/ 0 w 1323"/>
                <a:gd name="T13" fmla="*/ 0 h 3113"/>
                <a:gd name="T14" fmla="*/ 0 w 1323"/>
                <a:gd name="T15" fmla="*/ 0 h 3113"/>
                <a:gd name="T16" fmla="*/ 0 w 1323"/>
                <a:gd name="T17" fmla="*/ 0 h 3113"/>
                <a:gd name="T18" fmla="*/ 0 w 1323"/>
                <a:gd name="T19" fmla="*/ 0 h 3113"/>
                <a:gd name="T20" fmla="*/ 0 w 1323"/>
                <a:gd name="T21" fmla="*/ 0 h 3113"/>
                <a:gd name="T22" fmla="*/ 0 w 1323"/>
                <a:gd name="T23" fmla="*/ 0 h 3113"/>
                <a:gd name="T24" fmla="*/ 0 w 1323"/>
                <a:gd name="T25" fmla="*/ 0 h 3113"/>
                <a:gd name="T26" fmla="*/ 0 w 1323"/>
                <a:gd name="T27" fmla="*/ 0 h 3113"/>
                <a:gd name="T28" fmla="*/ 0 w 1323"/>
                <a:gd name="T29" fmla="*/ 0 h 3113"/>
                <a:gd name="T30" fmla="*/ 0 w 1323"/>
                <a:gd name="T31" fmla="*/ 0 h 3113"/>
                <a:gd name="T32" fmla="*/ 0 w 1323"/>
                <a:gd name="T33" fmla="*/ 0 h 3113"/>
                <a:gd name="T34" fmla="*/ 0 w 1323"/>
                <a:gd name="T35" fmla="*/ 0 h 3113"/>
                <a:gd name="T36" fmla="*/ 0 w 1323"/>
                <a:gd name="T37" fmla="*/ 0 h 3113"/>
                <a:gd name="T38" fmla="*/ 0 w 1323"/>
                <a:gd name="T39" fmla="*/ 0 h 3113"/>
                <a:gd name="T40" fmla="*/ 0 w 1323"/>
                <a:gd name="T41" fmla="*/ 0 h 3113"/>
                <a:gd name="T42" fmla="*/ 0 w 1323"/>
                <a:gd name="T43" fmla="*/ 0 h 3113"/>
                <a:gd name="T44" fmla="*/ 0 w 1323"/>
                <a:gd name="T45" fmla="*/ 0 h 3113"/>
                <a:gd name="T46" fmla="*/ 0 w 1323"/>
                <a:gd name="T47" fmla="*/ 0 h 3113"/>
                <a:gd name="T48" fmla="*/ 0 w 1323"/>
                <a:gd name="T49" fmla="*/ 0 h 3113"/>
                <a:gd name="T50" fmla="*/ 0 w 1323"/>
                <a:gd name="T51" fmla="*/ 0 h 3113"/>
                <a:gd name="T52" fmla="*/ 0 w 1323"/>
                <a:gd name="T53" fmla="*/ 0 h 3113"/>
                <a:gd name="T54" fmla="*/ 0 w 1323"/>
                <a:gd name="T55" fmla="*/ 0 h 3113"/>
                <a:gd name="T56" fmla="*/ 0 w 1323"/>
                <a:gd name="T57" fmla="*/ 0 h 3113"/>
                <a:gd name="T58" fmla="*/ 0 w 1323"/>
                <a:gd name="T59" fmla="*/ 0 h 3113"/>
                <a:gd name="T60" fmla="*/ 0 w 1323"/>
                <a:gd name="T61" fmla="*/ 0 h 3113"/>
                <a:gd name="T62" fmla="*/ 0 w 1323"/>
                <a:gd name="T63" fmla="*/ 0 h 3113"/>
                <a:gd name="T64" fmla="*/ 0 w 1323"/>
                <a:gd name="T65" fmla="*/ 0 h 3113"/>
                <a:gd name="T66" fmla="*/ 0 w 1323"/>
                <a:gd name="T67" fmla="*/ 0 h 3113"/>
                <a:gd name="T68" fmla="*/ 0 w 1323"/>
                <a:gd name="T69" fmla="*/ 0 h 3113"/>
                <a:gd name="T70" fmla="*/ 0 w 1323"/>
                <a:gd name="T71" fmla="*/ 0 h 3113"/>
                <a:gd name="T72" fmla="*/ 0 w 1323"/>
                <a:gd name="T73" fmla="*/ 0 h 3113"/>
                <a:gd name="T74" fmla="*/ 0 w 1323"/>
                <a:gd name="T75" fmla="*/ 0 h 3113"/>
                <a:gd name="T76" fmla="*/ 0 w 1323"/>
                <a:gd name="T77" fmla="*/ 0 h 3113"/>
                <a:gd name="T78" fmla="*/ 0 w 1323"/>
                <a:gd name="T79" fmla="*/ 0 h 3113"/>
                <a:gd name="T80" fmla="*/ 0 w 1323"/>
                <a:gd name="T81" fmla="*/ 0 h 3113"/>
                <a:gd name="T82" fmla="*/ 0 w 1323"/>
                <a:gd name="T83" fmla="*/ 0 h 3113"/>
                <a:gd name="T84" fmla="*/ 0 w 1323"/>
                <a:gd name="T85" fmla="*/ 0 h 3113"/>
                <a:gd name="T86" fmla="*/ 0 w 1323"/>
                <a:gd name="T87" fmla="*/ 0 h 3113"/>
                <a:gd name="T88" fmla="*/ 0 w 1323"/>
                <a:gd name="T89" fmla="*/ 0 h 3113"/>
                <a:gd name="T90" fmla="*/ 0 w 1323"/>
                <a:gd name="T91" fmla="*/ 0 h 3113"/>
                <a:gd name="T92" fmla="*/ 0 w 1323"/>
                <a:gd name="T93" fmla="*/ 0 h 3113"/>
                <a:gd name="T94" fmla="*/ 0 w 1323"/>
                <a:gd name="T95" fmla="*/ 0 h 3113"/>
                <a:gd name="T96" fmla="*/ 0 w 1323"/>
                <a:gd name="T97" fmla="*/ 0 h 3113"/>
                <a:gd name="T98" fmla="*/ 0 w 1323"/>
                <a:gd name="T99" fmla="*/ 0 h 3113"/>
                <a:gd name="T100" fmla="*/ 0 w 1323"/>
                <a:gd name="T101" fmla="*/ 0 h 3113"/>
                <a:gd name="T102" fmla="*/ 0 w 1323"/>
                <a:gd name="T103" fmla="*/ 0 h 3113"/>
                <a:gd name="T104" fmla="*/ 0 w 1323"/>
                <a:gd name="T105" fmla="*/ 0 h 3113"/>
                <a:gd name="T106" fmla="*/ 0 w 1323"/>
                <a:gd name="T107" fmla="*/ 0 h 3113"/>
                <a:gd name="T108" fmla="*/ 0 w 1323"/>
                <a:gd name="T109" fmla="*/ 0 h 3113"/>
                <a:gd name="T110" fmla="*/ 0 w 1323"/>
                <a:gd name="T111" fmla="*/ 0 h 3113"/>
                <a:gd name="T112" fmla="*/ 0 w 1323"/>
                <a:gd name="T113" fmla="*/ 0 h 3113"/>
                <a:gd name="T114" fmla="*/ 0 w 1323"/>
                <a:gd name="T115" fmla="*/ 0 h 3113"/>
                <a:gd name="T116" fmla="*/ 0 w 1323"/>
                <a:gd name="T117" fmla="*/ 0 h 3113"/>
                <a:gd name="T118" fmla="*/ 0 w 1323"/>
                <a:gd name="T119" fmla="*/ 0 h 3113"/>
                <a:gd name="T120" fmla="*/ 0 w 1323"/>
                <a:gd name="T121" fmla="*/ 0 h 3113"/>
                <a:gd name="T122" fmla="*/ 0 w 1323"/>
                <a:gd name="T123" fmla="*/ 0 h 3113"/>
                <a:gd name="T124" fmla="*/ 0 w 1323"/>
                <a:gd name="T125" fmla="*/ 0 h 31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23"/>
                <a:gd name="T190" fmla="*/ 0 h 3113"/>
                <a:gd name="T191" fmla="*/ 1323 w 1323"/>
                <a:gd name="T192" fmla="*/ 3113 h 31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23" h="3113">
                  <a:moveTo>
                    <a:pt x="1262" y="315"/>
                  </a:moveTo>
                  <a:lnTo>
                    <a:pt x="1267" y="305"/>
                  </a:lnTo>
                  <a:lnTo>
                    <a:pt x="1268" y="299"/>
                  </a:lnTo>
                  <a:lnTo>
                    <a:pt x="1268" y="295"/>
                  </a:lnTo>
                  <a:lnTo>
                    <a:pt x="1263" y="285"/>
                  </a:lnTo>
                  <a:lnTo>
                    <a:pt x="1258" y="280"/>
                  </a:lnTo>
                  <a:lnTo>
                    <a:pt x="1253" y="276"/>
                  </a:lnTo>
                  <a:lnTo>
                    <a:pt x="1243" y="268"/>
                  </a:lnTo>
                  <a:lnTo>
                    <a:pt x="1237" y="261"/>
                  </a:lnTo>
                  <a:lnTo>
                    <a:pt x="1227" y="246"/>
                  </a:lnTo>
                  <a:lnTo>
                    <a:pt x="1223" y="237"/>
                  </a:lnTo>
                  <a:lnTo>
                    <a:pt x="1222" y="229"/>
                  </a:lnTo>
                  <a:lnTo>
                    <a:pt x="1221" y="220"/>
                  </a:lnTo>
                  <a:lnTo>
                    <a:pt x="1222" y="212"/>
                  </a:lnTo>
                  <a:lnTo>
                    <a:pt x="1221" y="205"/>
                  </a:lnTo>
                  <a:lnTo>
                    <a:pt x="1219" y="200"/>
                  </a:lnTo>
                  <a:lnTo>
                    <a:pt x="1215" y="195"/>
                  </a:lnTo>
                  <a:lnTo>
                    <a:pt x="1209" y="192"/>
                  </a:lnTo>
                  <a:lnTo>
                    <a:pt x="1200" y="188"/>
                  </a:lnTo>
                  <a:lnTo>
                    <a:pt x="1192" y="187"/>
                  </a:lnTo>
                  <a:lnTo>
                    <a:pt x="1176" y="194"/>
                  </a:lnTo>
                  <a:lnTo>
                    <a:pt x="1168" y="196"/>
                  </a:lnTo>
                  <a:lnTo>
                    <a:pt x="1164" y="196"/>
                  </a:lnTo>
                  <a:lnTo>
                    <a:pt x="1161" y="196"/>
                  </a:lnTo>
                  <a:lnTo>
                    <a:pt x="1153" y="192"/>
                  </a:lnTo>
                  <a:lnTo>
                    <a:pt x="1148" y="186"/>
                  </a:lnTo>
                  <a:lnTo>
                    <a:pt x="1136" y="164"/>
                  </a:lnTo>
                  <a:lnTo>
                    <a:pt x="1127" y="159"/>
                  </a:lnTo>
                  <a:lnTo>
                    <a:pt x="1122" y="158"/>
                  </a:lnTo>
                  <a:lnTo>
                    <a:pt x="1116" y="156"/>
                  </a:lnTo>
                  <a:lnTo>
                    <a:pt x="1114" y="159"/>
                  </a:lnTo>
                  <a:lnTo>
                    <a:pt x="1110" y="159"/>
                  </a:lnTo>
                  <a:lnTo>
                    <a:pt x="1107" y="159"/>
                  </a:lnTo>
                  <a:lnTo>
                    <a:pt x="1103" y="156"/>
                  </a:lnTo>
                  <a:lnTo>
                    <a:pt x="1099" y="154"/>
                  </a:lnTo>
                  <a:lnTo>
                    <a:pt x="1092" y="149"/>
                  </a:lnTo>
                  <a:lnTo>
                    <a:pt x="1086" y="143"/>
                  </a:lnTo>
                  <a:lnTo>
                    <a:pt x="1078" y="137"/>
                  </a:lnTo>
                  <a:lnTo>
                    <a:pt x="1070" y="130"/>
                  </a:lnTo>
                  <a:lnTo>
                    <a:pt x="1047" y="102"/>
                  </a:lnTo>
                  <a:lnTo>
                    <a:pt x="1030" y="78"/>
                  </a:lnTo>
                  <a:lnTo>
                    <a:pt x="1014" y="57"/>
                  </a:lnTo>
                  <a:lnTo>
                    <a:pt x="1003" y="41"/>
                  </a:lnTo>
                  <a:lnTo>
                    <a:pt x="991" y="27"/>
                  </a:lnTo>
                  <a:lnTo>
                    <a:pt x="984" y="18"/>
                  </a:lnTo>
                  <a:lnTo>
                    <a:pt x="980" y="11"/>
                  </a:lnTo>
                  <a:lnTo>
                    <a:pt x="979" y="8"/>
                  </a:lnTo>
                  <a:lnTo>
                    <a:pt x="963" y="0"/>
                  </a:lnTo>
                  <a:lnTo>
                    <a:pt x="940" y="18"/>
                  </a:lnTo>
                  <a:lnTo>
                    <a:pt x="915" y="21"/>
                  </a:lnTo>
                  <a:lnTo>
                    <a:pt x="914" y="35"/>
                  </a:lnTo>
                  <a:lnTo>
                    <a:pt x="913" y="48"/>
                  </a:lnTo>
                  <a:lnTo>
                    <a:pt x="910" y="59"/>
                  </a:lnTo>
                  <a:lnTo>
                    <a:pt x="909" y="64"/>
                  </a:lnTo>
                  <a:lnTo>
                    <a:pt x="909" y="70"/>
                  </a:lnTo>
                  <a:lnTo>
                    <a:pt x="903" y="80"/>
                  </a:lnTo>
                  <a:lnTo>
                    <a:pt x="901" y="84"/>
                  </a:lnTo>
                  <a:lnTo>
                    <a:pt x="899" y="89"/>
                  </a:lnTo>
                  <a:lnTo>
                    <a:pt x="894" y="96"/>
                  </a:lnTo>
                  <a:lnTo>
                    <a:pt x="889" y="104"/>
                  </a:lnTo>
                  <a:lnTo>
                    <a:pt x="905" y="170"/>
                  </a:lnTo>
                  <a:lnTo>
                    <a:pt x="878" y="192"/>
                  </a:lnTo>
                  <a:lnTo>
                    <a:pt x="861" y="182"/>
                  </a:lnTo>
                  <a:lnTo>
                    <a:pt x="846" y="168"/>
                  </a:lnTo>
                  <a:lnTo>
                    <a:pt x="832" y="151"/>
                  </a:lnTo>
                  <a:lnTo>
                    <a:pt x="819" y="133"/>
                  </a:lnTo>
                  <a:lnTo>
                    <a:pt x="800" y="126"/>
                  </a:lnTo>
                  <a:lnTo>
                    <a:pt x="783" y="122"/>
                  </a:lnTo>
                  <a:lnTo>
                    <a:pt x="751" y="121"/>
                  </a:lnTo>
                  <a:lnTo>
                    <a:pt x="721" y="127"/>
                  </a:lnTo>
                  <a:lnTo>
                    <a:pt x="708" y="134"/>
                  </a:lnTo>
                  <a:lnTo>
                    <a:pt x="694" y="143"/>
                  </a:lnTo>
                  <a:lnTo>
                    <a:pt x="694" y="155"/>
                  </a:lnTo>
                  <a:lnTo>
                    <a:pt x="694" y="168"/>
                  </a:lnTo>
                  <a:lnTo>
                    <a:pt x="693" y="179"/>
                  </a:lnTo>
                  <a:lnTo>
                    <a:pt x="693" y="190"/>
                  </a:lnTo>
                  <a:lnTo>
                    <a:pt x="689" y="197"/>
                  </a:lnTo>
                  <a:lnTo>
                    <a:pt x="686" y="205"/>
                  </a:lnTo>
                  <a:lnTo>
                    <a:pt x="682" y="211"/>
                  </a:lnTo>
                  <a:lnTo>
                    <a:pt x="680" y="213"/>
                  </a:lnTo>
                  <a:lnTo>
                    <a:pt x="678" y="213"/>
                  </a:lnTo>
                  <a:lnTo>
                    <a:pt x="678" y="215"/>
                  </a:lnTo>
                  <a:lnTo>
                    <a:pt x="678" y="217"/>
                  </a:lnTo>
                  <a:lnTo>
                    <a:pt x="677" y="228"/>
                  </a:lnTo>
                  <a:lnTo>
                    <a:pt x="677" y="239"/>
                  </a:lnTo>
                  <a:lnTo>
                    <a:pt x="676" y="246"/>
                  </a:lnTo>
                  <a:lnTo>
                    <a:pt x="674" y="246"/>
                  </a:lnTo>
                  <a:lnTo>
                    <a:pt x="674" y="248"/>
                  </a:lnTo>
                  <a:lnTo>
                    <a:pt x="674" y="250"/>
                  </a:lnTo>
                  <a:lnTo>
                    <a:pt x="674" y="256"/>
                  </a:lnTo>
                  <a:lnTo>
                    <a:pt x="670" y="261"/>
                  </a:lnTo>
                  <a:lnTo>
                    <a:pt x="668" y="264"/>
                  </a:lnTo>
                  <a:lnTo>
                    <a:pt x="666" y="264"/>
                  </a:lnTo>
                  <a:lnTo>
                    <a:pt x="666" y="265"/>
                  </a:lnTo>
                  <a:lnTo>
                    <a:pt x="666" y="268"/>
                  </a:lnTo>
                  <a:lnTo>
                    <a:pt x="661" y="272"/>
                  </a:lnTo>
                  <a:lnTo>
                    <a:pt x="657" y="277"/>
                  </a:lnTo>
                  <a:lnTo>
                    <a:pt x="624" y="250"/>
                  </a:lnTo>
                  <a:lnTo>
                    <a:pt x="614" y="262"/>
                  </a:lnTo>
                  <a:lnTo>
                    <a:pt x="603" y="273"/>
                  </a:lnTo>
                  <a:lnTo>
                    <a:pt x="591" y="281"/>
                  </a:lnTo>
                  <a:lnTo>
                    <a:pt x="584" y="284"/>
                  </a:lnTo>
                  <a:lnTo>
                    <a:pt x="579" y="287"/>
                  </a:lnTo>
                  <a:lnTo>
                    <a:pt x="567" y="302"/>
                  </a:lnTo>
                  <a:lnTo>
                    <a:pt x="561" y="313"/>
                  </a:lnTo>
                  <a:lnTo>
                    <a:pt x="558" y="327"/>
                  </a:lnTo>
                  <a:lnTo>
                    <a:pt x="555" y="343"/>
                  </a:lnTo>
                  <a:lnTo>
                    <a:pt x="557" y="362"/>
                  </a:lnTo>
                  <a:lnTo>
                    <a:pt x="546" y="379"/>
                  </a:lnTo>
                  <a:lnTo>
                    <a:pt x="537" y="393"/>
                  </a:lnTo>
                  <a:lnTo>
                    <a:pt x="526" y="404"/>
                  </a:lnTo>
                  <a:lnTo>
                    <a:pt x="518" y="412"/>
                  </a:lnTo>
                  <a:lnTo>
                    <a:pt x="500" y="436"/>
                  </a:lnTo>
                  <a:lnTo>
                    <a:pt x="500" y="494"/>
                  </a:lnTo>
                  <a:lnTo>
                    <a:pt x="491" y="516"/>
                  </a:lnTo>
                  <a:lnTo>
                    <a:pt x="481" y="526"/>
                  </a:lnTo>
                  <a:lnTo>
                    <a:pt x="476" y="536"/>
                  </a:lnTo>
                  <a:lnTo>
                    <a:pt x="473" y="544"/>
                  </a:lnTo>
                  <a:lnTo>
                    <a:pt x="473" y="548"/>
                  </a:lnTo>
                  <a:lnTo>
                    <a:pt x="476" y="553"/>
                  </a:lnTo>
                  <a:lnTo>
                    <a:pt x="476" y="559"/>
                  </a:lnTo>
                  <a:lnTo>
                    <a:pt x="477" y="567"/>
                  </a:lnTo>
                  <a:lnTo>
                    <a:pt x="477" y="576"/>
                  </a:lnTo>
                  <a:lnTo>
                    <a:pt x="477" y="588"/>
                  </a:lnTo>
                  <a:lnTo>
                    <a:pt x="435" y="643"/>
                  </a:lnTo>
                  <a:lnTo>
                    <a:pt x="426" y="662"/>
                  </a:lnTo>
                  <a:lnTo>
                    <a:pt x="424" y="719"/>
                  </a:lnTo>
                  <a:lnTo>
                    <a:pt x="411" y="736"/>
                  </a:lnTo>
                  <a:lnTo>
                    <a:pt x="397" y="744"/>
                  </a:lnTo>
                  <a:lnTo>
                    <a:pt x="386" y="753"/>
                  </a:lnTo>
                  <a:lnTo>
                    <a:pt x="375" y="761"/>
                  </a:lnTo>
                  <a:lnTo>
                    <a:pt x="369" y="770"/>
                  </a:lnTo>
                  <a:lnTo>
                    <a:pt x="358" y="784"/>
                  </a:lnTo>
                  <a:lnTo>
                    <a:pt x="354" y="789"/>
                  </a:lnTo>
                  <a:lnTo>
                    <a:pt x="354" y="796"/>
                  </a:lnTo>
                  <a:lnTo>
                    <a:pt x="352" y="802"/>
                  </a:lnTo>
                  <a:lnTo>
                    <a:pt x="352" y="815"/>
                  </a:lnTo>
                  <a:lnTo>
                    <a:pt x="349" y="831"/>
                  </a:lnTo>
                  <a:lnTo>
                    <a:pt x="349" y="852"/>
                  </a:lnTo>
                  <a:lnTo>
                    <a:pt x="346" y="876"/>
                  </a:lnTo>
                  <a:lnTo>
                    <a:pt x="346" y="907"/>
                  </a:lnTo>
                  <a:lnTo>
                    <a:pt x="345" y="940"/>
                  </a:lnTo>
                  <a:lnTo>
                    <a:pt x="345" y="978"/>
                  </a:lnTo>
                  <a:lnTo>
                    <a:pt x="340" y="982"/>
                  </a:lnTo>
                  <a:lnTo>
                    <a:pt x="336" y="991"/>
                  </a:lnTo>
                  <a:lnTo>
                    <a:pt x="330" y="1002"/>
                  </a:lnTo>
                  <a:lnTo>
                    <a:pt x="325" y="1017"/>
                  </a:lnTo>
                  <a:lnTo>
                    <a:pt x="317" y="1031"/>
                  </a:lnTo>
                  <a:lnTo>
                    <a:pt x="311" y="1050"/>
                  </a:lnTo>
                  <a:lnTo>
                    <a:pt x="301" y="1070"/>
                  </a:lnTo>
                  <a:lnTo>
                    <a:pt x="293" y="1095"/>
                  </a:lnTo>
                  <a:lnTo>
                    <a:pt x="279" y="1116"/>
                  </a:lnTo>
                  <a:lnTo>
                    <a:pt x="262" y="1133"/>
                  </a:lnTo>
                  <a:lnTo>
                    <a:pt x="250" y="1149"/>
                  </a:lnTo>
                  <a:lnTo>
                    <a:pt x="241" y="1161"/>
                  </a:lnTo>
                  <a:lnTo>
                    <a:pt x="238" y="1165"/>
                  </a:lnTo>
                  <a:lnTo>
                    <a:pt x="238" y="1170"/>
                  </a:lnTo>
                  <a:lnTo>
                    <a:pt x="246" y="1198"/>
                  </a:lnTo>
                  <a:lnTo>
                    <a:pt x="251" y="1202"/>
                  </a:lnTo>
                  <a:lnTo>
                    <a:pt x="260" y="1211"/>
                  </a:lnTo>
                  <a:lnTo>
                    <a:pt x="271" y="1223"/>
                  </a:lnTo>
                  <a:lnTo>
                    <a:pt x="284" y="1238"/>
                  </a:lnTo>
                  <a:lnTo>
                    <a:pt x="280" y="1279"/>
                  </a:lnTo>
                  <a:lnTo>
                    <a:pt x="275" y="1293"/>
                  </a:lnTo>
                  <a:lnTo>
                    <a:pt x="272" y="1298"/>
                  </a:lnTo>
                  <a:lnTo>
                    <a:pt x="271" y="1301"/>
                  </a:lnTo>
                  <a:lnTo>
                    <a:pt x="271" y="1305"/>
                  </a:lnTo>
                  <a:lnTo>
                    <a:pt x="266" y="1313"/>
                  </a:lnTo>
                  <a:lnTo>
                    <a:pt x="260" y="1320"/>
                  </a:lnTo>
                  <a:lnTo>
                    <a:pt x="196" y="1308"/>
                  </a:lnTo>
                  <a:lnTo>
                    <a:pt x="188" y="1306"/>
                  </a:lnTo>
                  <a:lnTo>
                    <a:pt x="180" y="1308"/>
                  </a:lnTo>
                  <a:lnTo>
                    <a:pt x="162" y="1313"/>
                  </a:lnTo>
                  <a:lnTo>
                    <a:pt x="155" y="1317"/>
                  </a:lnTo>
                  <a:lnTo>
                    <a:pt x="149" y="1325"/>
                  </a:lnTo>
                  <a:lnTo>
                    <a:pt x="137" y="1337"/>
                  </a:lnTo>
                  <a:lnTo>
                    <a:pt x="129" y="1345"/>
                  </a:lnTo>
                  <a:lnTo>
                    <a:pt x="123" y="1355"/>
                  </a:lnTo>
                  <a:lnTo>
                    <a:pt x="106" y="1378"/>
                  </a:lnTo>
                  <a:lnTo>
                    <a:pt x="88" y="1406"/>
                  </a:lnTo>
                  <a:lnTo>
                    <a:pt x="82" y="1502"/>
                  </a:lnTo>
                  <a:lnTo>
                    <a:pt x="80" y="1506"/>
                  </a:lnTo>
                  <a:lnTo>
                    <a:pt x="80" y="1513"/>
                  </a:lnTo>
                  <a:lnTo>
                    <a:pt x="79" y="1521"/>
                  </a:lnTo>
                  <a:lnTo>
                    <a:pt x="79" y="1531"/>
                  </a:lnTo>
                  <a:lnTo>
                    <a:pt x="77" y="1542"/>
                  </a:lnTo>
                  <a:lnTo>
                    <a:pt x="75" y="1556"/>
                  </a:lnTo>
                  <a:lnTo>
                    <a:pt x="70" y="1591"/>
                  </a:lnTo>
                  <a:lnTo>
                    <a:pt x="87" y="1680"/>
                  </a:lnTo>
                  <a:lnTo>
                    <a:pt x="88" y="1821"/>
                  </a:lnTo>
                  <a:lnTo>
                    <a:pt x="136" y="1886"/>
                  </a:lnTo>
                  <a:lnTo>
                    <a:pt x="148" y="1938"/>
                  </a:lnTo>
                  <a:lnTo>
                    <a:pt x="111" y="1981"/>
                  </a:lnTo>
                  <a:lnTo>
                    <a:pt x="103" y="2030"/>
                  </a:lnTo>
                  <a:lnTo>
                    <a:pt x="114" y="2047"/>
                  </a:lnTo>
                  <a:lnTo>
                    <a:pt x="119" y="2069"/>
                  </a:lnTo>
                  <a:lnTo>
                    <a:pt x="119" y="2079"/>
                  </a:lnTo>
                  <a:lnTo>
                    <a:pt x="118" y="2092"/>
                  </a:lnTo>
                  <a:lnTo>
                    <a:pt x="111" y="2115"/>
                  </a:lnTo>
                  <a:lnTo>
                    <a:pt x="108" y="2127"/>
                  </a:lnTo>
                  <a:lnTo>
                    <a:pt x="110" y="2140"/>
                  </a:lnTo>
                  <a:lnTo>
                    <a:pt x="111" y="2151"/>
                  </a:lnTo>
                  <a:lnTo>
                    <a:pt x="118" y="2163"/>
                  </a:lnTo>
                  <a:lnTo>
                    <a:pt x="120" y="2170"/>
                  </a:lnTo>
                  <a:lnTo>
                    <a:pt x="123" y="2178"/>
                  </a:lnTo>
                  <a:lnTo>
                    <a:pt x="123" y="2181"/>
                  </a:lnTo>
                  <a:lnTo>
                    <a:pt x="123" y="2182"/>
                  </a:lnTo>
                  <a:lnTo>
                    <a:pt x="124" y="2185"/>
                  </a:lnTo>
                  <a:lnTo>
                    <a:pt x="125" y="2193"/>
                  </a:lnTo>
                  <a:lnTo>
                    <a:pt x="124" y="2193"/>
                  </a:lnTo>
                  <a:lnTo>
                    <a:pt x="124" y="2194"/>
                  </a:lnTo>
                  <a:lnTo>
                    <a:pt x="124" y="2197"/>
                  </a:lnTo>
                  <a:lnTo>
                    <a:pt x="123" y="2202"/>
                  </a:lnTo>
                  <a:lnTo>
                    <a:pt x="120" y="2204"/>
                  </a:lnTo>
                  <a:lnTo>
                    <a:pt x="119" y="2206"/>
                  </a:lnTo>
                  <a:lnTo>
                    <a:pt x="116" y="2207"/>
                  </a:lnTo>
                  <a:lnTo>
                    <a:pt x="115" y="2210"/>
                  </a:lnTo>
                  <a:lnTo>
                    <a:pt x="91" y="2218"/>
                  </a:lnTo>
                  <a:lnTo>
                    <a:pt x="80" y="2223"/>
                  </a:lnTo>
                  <a:lnTo>
                    <a:pt x="75" y="2231"/>
                  </a:lnTo>
                  <a:lnTo>
                    <a:pt x="73" y="2241"/>
                  </a:lnTo>
                  <a:lnTo>
                    <a:pt x="74" y="2251"/>
                  </a:lnTo>
                  <a:lnTo>
                    <a:pt x="59" y="2262"/>
                  </a:lnTo>
                  <a:lnTo>
                    <a:pt x="54" y="2268"/>
                  </a:lnTo>
                  <a:lnTo>
                    <a:pt x="53" y="2278"/>
                  </a:lnTo>
                  <a:lnTo>
                    <a:pt x="54" y="2287"/>
                  </a:lnTo>
                  <a:lnTo>
                    <a:pt x="59" y="2299"/>
                  </a:lnTo>
                  <a:lnTo>
                    <a:pt x="66" y="2315"/>
                  </a:lnTo>
                  <a:lnTo>
                    <a:pt x="71" y="2331"/>
                  </a:lnTo>
                  <a:lnTo>
                    <a:pt x="71" y="2333"/>
                  </a:lnTo>
                  <a:lnTo>
                    <a:pt x="71" y="2335"/>
                  </a:lnTo>
                  <a:lnTo>
                    <a:pt x="73" y="2337"/>
                  </a:lnTo>
                  <a:lnTo>
                    <a:pt x="75" y="2345"/>
                  </a:lnTo>
                  <a:lnTo>
                    <a:pt x="78" y="2361"/>
                  </a:lnTo>
                  <a:lnTo>
                    <a:pt x="77" y="2374"/>
                  </a:lnTo>
                  <a:lnTo>
                    <a:pt x="74" y="2387"/>
                  </a:lnTo>
                  <a:lnTo>
                    <a:pt x="71" y="2393"/>
                  </a:lnTo>
                  <a:lnTo>
                    <a:pt x="70" y="2395"/>
                  </a:lnTo>
                  <a:lnTo>
                    <a:pt x="70" y="2399"/>
                  </a:lnTo>
                  <a:lnTo>
                    <a:pt x="66" y="2405"/>
                  </a:lnTo>
                  <a:lnTo>
                    <a:pt x="63" y="2411"/>
                  </a:lnTo>
                  <a:lnTo>
                    <a:pt x="38" y="2419"/>
                  </a:lnTo>
                  <a:lnTo>
                    <a:pt x="32" y="2405"/>
                  </a:lnTo>
                  <a:lnTo>
                    <a:pt x="29" y="2393"/>
                  </a:lnTo>
                  <a:lnTo>
                    <a:pt x="29" y="2373"/>
                  </a:lnTo>
                  <a:lnTo>
                    <a:pt x="13" y="2362"/>
                  </a:lnTo>
                  <a:lnTo>
                    <a:pt x="0" y="2369"/>
                  </a:lnTo>
                  <a:lnTo>
                    <a:pt x="4" y="2443"/>
                  </a:lnTo>
                  <a:lnTo>
                    <a:pt x="2" y="2452"/>
                  </a:lnTo>
                  <a:lnTo>
                    <a:pt x="5" y="2467"/>
                  </a:lnTo>
                  <a:lnTo>
                    <a:pt x="8" y="2485"/>
                  </a:lnTo>
                  <a:lnTo>
                    <a:pt x="13" y="2508"/>
                  </a:lnTo>
                  <a:lnTo>
                    <a:pt x="43" y="2521"/>
                  </a:lnTo>
                  <a:lnTo>
                    <a:pt x="46" y="2529"/>
                  </a:lnTo>
                  <a:lnTo>
                    <a:pt x="50" y="2536"/>
                  </a:lnTo>
                  <a:lnTo>
                    <a:pt x="62" y="2544"/>
                  </a:lnTo>
                  <a:lnTo>
                    <a:pt x="62" y="2587"/>
                  </a:lnTo>
                  <a:lnTo>
                    <a:pt x="57" y="2600"/>
                  </a:lnTo>
                  <a:lnTo>
                    <a:pt x="55" y="2611"/>
                  </a:lnTo>
                  <a:lnTo>
                    <a:pt x="55" y="2618"/>
                  </a:lnTo>
                  <a:lnTo>
                    <a:pt x="59" y="2620"/>
                  </a:lnTo>
                  <a:lnTo>
                    <a:pt x="86" y="2627"/>
                  </a:lnTo>
                  <a:lnTo>
                    <a:pt x="67" y="2668"/>
                  </a:lnTo>
                  <a:lnTo>
                    <a:pt x="63" y="2680"/>
                  </a:lnTo>
                  <a:lnTo>
                    <a:pt x="63" y="2684"/>
                  </a:lnTo>
                  <a:lnTo>
                    <a:pt x="63" y="2693"/>
                  </a:lnTo>
                  <a:lnTo>
                    <a:pt x="63" y="2702"/>
                  </a:lnTo>
                  <a:lnTo>
                    <a:pt x="66" y="2717"/>
                  </a:lnTo>
                  <a:lnTo>
                    <a:pt x="75" y="2725"/>
                  </a:lnTo>
                  <a:lnTo>
                    <a:pt x="84" y="2733"/>
                  </a:lnTo>
                  <a:lnTo>
                    <a:pt x="87" y="2735"/>
                  </a:lnTo>
                  <a:lnTo>
                    <a:pt x="88" y="2737"/>
                  </a:lnTo>
                  <a:lnTo>
                    <a:pt x="91" y="2739"/>
                  </a:lnTo>
                  <a:lnTo>
                    <a:pt x="98" y="2747"/>
                  </a:lnTo>
                  <a:lnTo>
                    <a:pt x="102" y="2753"/>
                  </a:lnTo>
                  <a:lnTo>
                    <a:pt x="106" y="2758"/>
                  </a:lnTo>
                  <a:lnTo>
                    <a:pt x="108" y="2762"/>
                  </a:lnTo>
                  <a:lnTo>
                    <a:pt x="111" y="2767"/>
                  </a:lnTo>
                  <a:lnTo>
                    <a:pt x="112" y="2802"/>
                  </a:lnTo>
                  <a:lnTo>
                    <a:pt x="123" y="2808"/>
                  </a:lnTo>
                  <a:lnTo>
                    <a:pt x="136" y="2820"/>
                  </a:lnTo>
                  <a:lnTo>
                    <a:pt x="147" y="2835"/>
                  </a:lnTo>
                  <a:lnTo>
                    <a:pt x="152" y="2843"/>
                  </a:lnTo>
                  <a:lnTo>
                    <a:pt x="159" y="2853"/>
                  </a:lnTo>
                  <a:lnTo>
                    <a:pt x="159" y="2860"/>
                  </a:lnTo>
                  <a:lnTo>
                    <a:pt x="159" y="2873"/>
                  </a:lnTo>
                  <a:lnTo>
                    <a:pt x="157" y="2881"/>
                  </a:lnTo>
                  <a:lnTo>
                    <a:pt x="157" y="2892"/>
                  </a:lnTo>
                  <a:lnTo>
                    <a:pt x="156" y="2904"/>
                  </a:lnTo>
                  <a:lnTo>
                    <a:pt x="156" y="2918"/>
                  </a:lnTo>
                  <a:lnTo>
                    <a:pt x="153" y="2922"/>
                  </a:lnTo>
                  <a:lnTo>
                    <a:pt x="151" y="2926"/>
                  </a:lnTo>
                  <a:lnTo>
                    <a:pt x="149" y="2927"/>
                  </a:lnTo>
                  <a:lnTo>
                    <a:pt x="125" y="2913"/>
                  </a:lnTo>
                  <a:lnTo>
                    <a:pt x="121" y="2918"/>
                  </a:lnTo>
                  <a:lnTo>
                    <a:pt x="120" y="2926"/>
                  </a:lnTo>
                  <a:lnTo>
                    <a:pt x="121" y="2934"/>
                  </a:lnTo>
                  <a:lnTo>
                    <a:pt x="127" y="2942"/>
                  </a:lnTo>
                  <a:lnTo>
                    <a:pt x="131" y="2949"/>
                  </a:lnTo>
                  <a:lnTo>
                    <a:pt x="135" y="2959"/>
                  </a:lnTo>
                  <a:lnTo>
                    <a:pt x="137" y="2970"/>
                  </a:lnTo>
                  <a:lnTo>
                    <a:pt x="141" y="2983"/>
                  </a:lnTo>
                  <a:lnTo>
                    <a:pt x="160" y="3020"/>
                  </a:lnTo>
                  <a:lnTo>
                    <a:pt x="161" y="3025"/>
                  </a:lnTo>
                  <a:lnTo>
                    <a:pt x="164" y="3032"/>
                  </a:lnTo>
                  <a:lnTo>
                    <a:pt x="166" y="3044"/>
                  </a:lnTo>
                  <a:lnTo>
                    <a:pt x="165" y="3054"/>
                  </a:lnTo>
                  <a:lnTo>
                    <a:pt x="164" y="3065"/>
                  </a:lnTo>
                  <a:lnTo>
                    <a:pt x="160" y="3081"/>
                  </a:lnTo>
                  <a:lnTo>
                    <a:pt x="159" y="3106"/>
                  </a:lnTo>
                  <a:lnTo>
                    <a:pt x="172" y="3106"/>
                  </a:lnTo>
                  <a:lnTo>
                    <a:pt x="185" y="3106"/>
                  </a:lnTo>
                  <a:lnTo>
                    <a:pt x="196" y="3103"/>
                  </a:lnTo>
                  <a:lnTo>
                    <a:pt x="207" y="3101"/>
                  </a:lnTo>
                  <a:lnTo>
                    <a:pt x="226" y="3093"/>
                  </a:lnTo>
                  <a:lnTo>
                    <a:pt x="235" y="3091"/>
                  </a:lnTo>
                  <a:lnTo>
                    <a:pt x="246" y="3093"/>
                  </a:lnTo>
                  <a:lnTo>
                    <a:pt x="254" y="3093"/>
                  </a:lnTo>
                  <a:lnTo>
                    <a:pt x="263" y="3095"/>
                  </a:lnTo>
                  <a:lnTo>
                    <a:pt x="271" y="3099"/>
                  </a:lnTo>
                  <a:lnTo>
                    <a:pt x="280" y="3106"/>
                  </a:lnTo>
                  <a:lnTo>
                    <a:pt x="286" y="3110"/>
                  </a:lnTo>
                  <a:lnTo>
                    <a:pt x="293" y="3113"/>
                  </a:lnTo>
                  <a:lnTo>
                    <a:pt x="296" y="3111"/>
                  </a:lnTo>
                  <a:lnTo>
                    <a:pt x="300" y="3111"/>
                  </a:lnTo>
                  <a:lnTo>
                    <a:pt x="308" y="3110"/>
                  </a:lnTo>
                  <a:lnTo>
                    <a:pt x="319" y="3094"/>
                  </a:lnTo>
                  <a:lnTo>
                    <a:pt x="325" y="3081"/>
                  </a:lnTo>
                  <a:lnTo>
                    <a:pt x="327" y="3069"/>
                  </a:lnTo>
                  <a:lnTo>
                    <a:pt x="324" y="3060"/>
                  </a:lnTo>
                  <a:lnTo>
                    <a:pt x="315" y="3037"/>
                  </a:lnTo>
                  <a:lnTo>
                    <a:pt x="312" y="3024"/>
                  </a:lnTo>
                  <a:lnTo>
                    <a:pt x="312" y="3011"/>
                  </a:lnTo>
                  <a:lnTo>
                    <a:pt x="312" y="2993"/>
                  </a:lnTo>
                  <a:lnTo>
                    <a:pt x="316" y="2980"/>
                  </a:lnTo>
                  <a:lnTo>
                    <a:pt x="323" y="2970"/>
                  </a:lnTo>
                  <a:lnTo>
                    <a:pt x="327" y="2966"/>
                  </a:lnTo>
                  <a:lnTo>
                    <a:pt x="333" y="2964"/>
                  </a:lnTo>
                  <a:lnTo>
                    <a:pt x="345" y="2959"/>
                  </a:lnTo>
                  <a:lnTo>
                    <a:pt x="362" y="2958"/>
                  </a:lnTo>
                  <a:lnTo>
                    <a:pt x="382" y="2956"/>
                  </a:lnTo>
                  <a:lnTo>
                    <a:pt x="405" y="2958"/>
                  </a:lnTo>
                  <a:lnTo>
                    <a:pt x="422" y="2958"/>
                  </a:lnTo>
                  <a:lnTo>
                    <a:pt x="438" y="2959"/>
                  </a:lnTo>
                  <a:lnTo>
                    <a:pt x="450" y="2962"/>
                  </a:lnTo>
                  <a:lnTo>
                    <a:pt x="460" y="2966"/>
                  </a:lnTo>
                  <a:lnTo>
                    <a:pt x="467" y="2966"/>
                  </a:lnTo>
                  <a:lnTo>
                    <a:pt x="473" y="2966"/>
                  </a:lnTo>
                  <a:lnTo>
                    <a:pt x="479" y="2964"/>
                  </a:lnTo>
                  <a:lnTo>
                    <a:pt x="481" y="2963"/>
                  </a:lnTo>
                  <a:lnTo>
                    <a:pt x="485" y="2963"/>
                  </a:lnTo>
                  <a:lnTo>
                    <a:pt x="487" y="2960"/>
                  </a:lnTo>
                  <a:lnTo>
                    <a:pt x="489" y="2959"/>
                  </a:lnTo>
                  <a:lnTo>
                    <a:pt x="495" y="2955"/>
                  </a:lnTo>
                  <a:lnTo>
                    <a:pt x="497" y="2950"/>
                  </a:lnTo>
                  <a:lnTo>
                    <a:pt x="498" y="2947"/>
                  </a:lnTo>
                  <a:lnTo>
                    <a:pt x="501" y="2946"/>
                  </a:lnTo>
                  <a:lnTo>
                    <a:pt x="504" y="2915"/>
                  </a:lnTo>
                  <a:lnTo>
                    <a:pt x="508" y="2890"/>
                  </a:lnTo>
                  <a:lnTo>
                    <a:pt x="512" y="2868"/>
                  </a:lnTo>
                  <a:lnTo>
                    <a:pt x="517" y="2849"/>
                  </a:lnTo>
                  <a:lnTo>
                    <a:pt x="521" y="2832"/>
                  </a:lnTo>
                  <a:lnTo>
                    <a:pt x="526" y="2819"/>
                  </a:lnTo>
                  <a:lnTo>
                    <a:pt x="532" y="2808"/>
                  </a:lnTo>
                  <a:lnTo>
                    <a:pt x="537" y="2802"/>
                  </a:lnTo>
                  <a:lnTo>
                    <a:pt x="541" y="2779"/>
                  </a:lnTo>
                  <a:lnTo>
                    <a:pt x="543" y="2762"/>
                  </a:lnTo>
                  <a:lnTo>
                    <a:pt x="543" y="2747"/>
                  </a:lnTo>
                  <a:lnTo>
                    <a:pt x="542" y="2735"/>
                  </a:lnTo>
                  <a:lnTo>
                    <a:pt x="540" y="2729"/>
                  </a:lnTo>
                  <a:lnTo>
                    <a:pt x="540" y="2722"/>
                  </a:lnTo>
                  <a:lnTo>
                    <a:pt x="538" y="2713"/>
                  </a:lnTo>
                  <a:lnTo>
                    <a:pt x="538" y="2701"/>
                  </a:lnTo>
                  <a:lnTo>
                    <a:pt x="537" y="2687"/>
                  </a:lnTo>
                  <a:lnTo>
                    <a:pt x="537" y="2669"/>
                  </a:lnTo>
                  <a:lnTo>
                    <a:pt x="537" y="2649"/>
                  </a:lnTo>
                  <a:lnTo>
                    <a:pt x="537" y="2628"/>
                  </a:lnTo>
                  <a:lnTo>
                    <a:pt x="541" y="2611"/>
                  </a:lnTo>
                  <a:lnTo>
                    <a:pt x="546" y="2598"/>
                  </a:lnTo>
                  <a:lnTo>
                    <a:pt x="550" y="2585"/>
                  </a:lnTo>
                  <a:lnTo>
                    <a:pt x="554" y="2575"/>
                  </a:lnTo>
                  <a:lnTo>
                    <a:pt x="555" y="2565"/>
                  </a:lnTo>
                  <a:lnTo>
                    <a:pt x="558" y="2558"/>
                  </a:lnTo>
                  <a:lnTo>
                    <a:pt x="559" y="2553"/>
                  </a:lnTo>
                  <a:lnTo>
                    <a:pt x="562" y="2550"/>
                  </a:lnTo>
                  <a:lnTo>
                    <a:pt x="559" y="2544"/>
                  </a:lnTo>
                  <a:lnTo>
                    <a:pt x="554" y="2538"/>
                  </a:lnTo>
                  <a:lnTo>
                    <a:pt x="545" y="2533"/>
                  </a:lnTo>
                  <a:lnTo>
                    <a:pt x="533" y="2530"/>
                  </a:lnTo>
                  <a:lnTo>
                    <a:pt x="509" y="2520"/>
                  </a:lnTo>
                  <a:lnTo>
                    <a:pt x="533" y="2520"/>
                  </a:lnTo>
                  <a:lnTo>
                    <a:pt x="553" y="2520"/>
                  </a:lnTo>
                  <a:lnTo>
                    <a:pt x="569" y="2517"/>
                  </a:lnTo>
                  <a:lnTo>
                    <a:pt x="574" y="2516"/>
                  </a:lnTo>
                  <a:lnTo>
                    <a:pt x="581" y="2516"/>
                  </a:lnTo>
                  <a:lnTo>
                    <a:pt x="590" y="2509"/>
                  </a:lnTo>
                  <a:lnTo>
                    <a:pt x="600" y="2503"/>
                  </a:lnTo>
                  <a:lnTo>
                    <a:pt x="612" y="2491"/>
                  </a:lnTo>
                  <a:lnTo>
                    <a:pt x="625" y="2477"/>
                  </a:lnTo>
                  <a:lnTo>
                    <a:pt x="635" y="2463"/>
                  </a:lnTo>
                  <a:lnTo>
                    <a:pt x="643" y="2451"/>
                  </a:lnTo>
                  <a:lnTo>
                    <a:pt x="647" y="2442"/>
                  </a:lnTo>
                  <a:lnTo>
                    <a:pt x="649" y="2436"/>
                  </a:lnTo>
                  <a:lnTo>
                    <a:pt x="670" y="2471"/>
                  </a:lnTo>
                  <a:lnTo>
                    <a:pt x="676" y="2472"/>
                  </a:lnTo>
                  <a:lnTo>
                    <a:pt x="682" y="2472"/>
                  </a:lnTo>
                  <a:lnTo>
                    <a:pt x="688" y="2471"/>
                  </a:lnTo>
                  <a:lnTo>
                    <a:pt x="693" y="2468"/>
                  </a:lnTo>
                  <a:lnTo>
                    <a:pt x="696" y="2463"/>
                  </a:lnTo>
                  <a:lnTo>
                    <a:pt x="698" y="2456"/>
                  </a:lnTo>
                  <a:lnTo>
                    <a:pt x="700" y="2448"/>
                  </a:lnTo>
                  <a:lnTo>
                    <a:pt x="702" y="2440"/>
                  </a:lnTo>
                  <a:lnTo>
                    <a:pt x="705" y="2421"/>
                  </a:lnTo>
                  <a:lnTo>
                    <a:pt x="713" y="2406"/>
                  </a:lnTo>
                  <a:lnTo>
                    <a:pt x="717" y="2399"/>
                  </a:lnTo>
                  <a:lnTo>
                    <a:pt x="723" y="2395"/>
                  </a:lnTo>
                  <a:lnTo>
                    <a:pt x="741" y="2391"/>
                  </a:lnTo>
                  <a:lnTo>
                    <a:pt x="725" y="2380"/>
                  </a:lnTo>
                  <a:lnTo>
                    <a:pt x="711" y="2372"/>
                  </a:lnTo>
                  <a:lnTo>
                    <a:pt x="697" y="2368"/>
                  </a:lnTo>
                  <a:lnTo>
                    <a:pt x="684" y="2368"/>
                  </a:lnTo>
                  <a:lnTo>
                    <a:pt x="676" y="2374"/>
                  </a:lnTo>
                  <a:lnTo>
                    <a:pt x="668" y="2380"/>
                  </a:lnTo>
                  <a:lnTo>
                    <a:pt x="660" y="2383"/>
                  </a:lnTo>
                  <a:lnTo>
                    <a:pt x="657" y="2383"/>
                  </a:lnTo>
                  <a:lnTo>
                    <a:pt x="656" y="2383"/>
                  </a:lnTo>
                  <a:lnTo>
                    <a:pt x="656" y="2385"/>
                  </a:lnTo>
                  <a:lnTo>
                    <a:pt x="653" y="2387"/>
                  </a:lnTo>
                  <a:lnTo>
                    <a:pt x="637" y="2387"/>
                  </a:lnTo>
                  <a:lnTo>
                    <a:pt x="622" y="2382"/>
                  </a:lnTo>
                  <a:lnTo>
                    <a:pt x="596" y="2364"/>
                  </a:lnTo>
                  <a:lnTo>
                    <a:pt x="586" y="2356"/>
                  </a:lnTo>
                  <a:lnTo>
                    <a:pt x="578" y="2350"/>
                  </a:lnTo>
                  <a:lnTo>
                    <a:pt x="569" y="2345"/>
                  </a:lnTo>
                  <a:lnTo>
                    <a:pt x="562" y="2342"/>
                  </a:lnTo>
                  <a:lnTo>
                    <a:pt x="555" y="2341"/>
                  </a:lnTo>
                  <a:lnTo>
                    <a:pt x="551" y="2342"/>
                  </a:lnTo>
                  <a:lnTo>
                    <a:pt x="520" y="2312"/>
                  </a:lnTo>
                  <a:lnTo>
                    <a:pt x="554" y="2325"/>
                  </a:lnTo>
                  <a:lnTo>
                    <a:pt x="561" y="2323"/>
                  </a:lnTo>
                  <a:lnTo>
                    <a:pt x="569" y="2323"/>
                  </a:lnTo>
                  <a:lnTo>
                    <a:pt x="583" y="2324"/>
                  </a:lnTo>
                  <a:lnTo>
                    <a:pt x="595" y="2328"/>
                  </a:lnTo>
                  <a:lnTo>
                    <a:pt x="604" y="2335"/>
                  </a:lnTo>
                  <a:lnTo>
                    <a:pt x="614" y="2340"/>
                  </a:lnTo>
                  <a:lnTo>
                    <a:pt x="628" y="2340"/>
                  </a:lnTo>
                  <a:lnTo>
                    <a:pt x="631" y="2337"/>
                  </a:lnTo>
                  <a:lnTo>
                    <a:pt x="631" y="2336"/>
                  </a:lnTo>
                  <a:lnTo>
                    <a:pt x="632" y="2336"/>
                  </a:lnTo>
                  <a:lnTo>
                    <a:pt x="635" y="2336"/>
                  </a:lnTo>
                  <a:lnTo>
                    <a:pt x="637" y="2333"/>
                  </a:lnTo>
                  <a:lnTo>
                    <a:pt x="637" y="2332"/>
                  </a:lnTo>
                  <a:lnTo>
                    <a:pt x="639" y="2332"/>
                  </a:lnTo>
                  <a:lnTo>
                    <a:pt x="641" y="2332"/>
                  </a:lnTo>
                  <a:lnTo>
                    <a:pt x="647" y="2327"/>
                  </a:lnTo>
                  <a:lnTo>
                    <a:pt x="652" y="2320"/>
                  </a:lnTo>
                  <a:lnTo>
                    <a:pt x="674" y="2291"/>
                  </a:lnTo>
                  <a:lnTo>
                    <a:pt x="684" y="2312"/>
                  </a:lnTo>
                  <a:lnTo>
                    <a:pt x="681" y="2321"/>
                  </a:lnTo>
                  <a:lnTo>
                    <a:pt x="682" y="2331"/>
                  </a:lnTo>
                  <a:lnTo>
                    <a:pt x="686" y="2337"/>
                  </a:lnTo>
                  <a:lnTo>
                    <a:pt x="693" y="2344"/>
                  </a:lnTo>
                  <a:lnTo>
                    <a:pt x="696" y="2349"/>
                  </a:lnTo>
                  <a:lnTo>
                    <a:pt x="698" y="2353"/>
                  </a:lnTo>
                  <a:lnTo>
                    <a:pt x="706" y="2358"/>
                  </a:lnTo>
                  <a:lnTo>
                    <a:pt x="709" y="2358"/>
                  </a:lnTo>
                  <a:lnTo>
                    <a:pt x="713" y="2357"/>
                  </a:lnTo>
                  <a:lnTo>
                    <a:pt x="721" y="2352"/>
                  </a:lnTo>
                  <a:lnTo>
                    <a:pt x="729" y="2338"/>
                  </a:lnTo>
                  <a:lnTo>
                    <a:pt x="737" y="2329"/>
                  </a:lnTo>
                  <a:lnTo>
                    <a:pt x="743" y="2320"/>
                  </a:lnTo>
                  <a:lnTo>
                    <a:pt x="751" y="2313"/>
                  </a:lnTo>
                  <a:lnTo>
                    <a:pt x="755" y="2307"/>
                  </a:lnTo>
                  <a:lnTo>
                    <a:pt x="760" y="2303"/>
                  </a:lnTo>
                  <a:lnTo>
                    <a:pt x="764" y="2300"/>
                  </a:lnTo>
                  <a:lnTo>
                    <a:pt x="768" y="2300"/>
                  </a:lnTo>
                  <a:lnTo>
                    <a:pt x="772" y="2297"/>
                  </a:lnTo>
                  <a:lnTo>
                    <a:pt x="778" y="2296"/>
                  </a:lnTo>
                  <a:lnTo>
                    <a:pt x="780" y="2294"/>
                  </a:lnTo>
                  <a:lnTo>
                    <a:pt x="780" y="2292"/>
                  </a:lnTo>
                  <a:lnTo>
                    <a:pt x="782" y="2292"/>
                  </a:lnTo>
                  <a:lnTo>
                    <a:pt x="784" y="2292"/>
                  </a:lnTo>
                  <a:lnTo>
                    <a:pt x="788" y="2287"/>
                  </a:lnTo>
                  <a:lnTo>
                    <a:pt x="791" y="2283"/>
                  </a:lnTo>
                  <a:lnTo>
                    <a:pt x="790" y="2271"/>
                  </a:lnTo>
                  <a:lnTo>
                    <a:pt x="786" y="2264"/>
                  </a:lnTo>
                  <a:lnTo>
                    <a:pt x="780" y="2259"/>
                  </a:lnTo>
                  <a:lnTo>
                    <a:pt x="774" y="2258"/>
                  </a:lnTo>
                  <a:lnTo>
                    <a:pt x="768" y="2255"/>
                  </a:lnTo>
                  <a:lnTo>
                    <a:pt x="766" y="2251"/>
                  </a:lnTo>
                  <a:lnTo>
                    <a:pt x="763" y="2245"/>
                  </a:lnTo>
                  <a:lnTo>
                    <a:pt x="763" y="2237"/>
                  </a:lnTo>
                  <a:lnTo>
                    <a:pt x="764" y="2222"/>
                  </a:lnTo>
                  <a:lnTo>
                    <a:pt x="771" y="2211"/>
                  </a:lnTo>
                  <a:lnTo>
                    <a:pt x="774" y="2198"/>
                  </a:lnTo>
                  <a:lnTo>
                    <a:pt x="772" y="2190"/>
                  </a:lnTo>
                  <a:lnTo>
                    <a:pt x="770" y="2185"/>
                  </a:lnTo>
                  <a:lnTo>
                    <a:pt x="764" y="2178"/>
                  </a:lnTo>
                  <a:lnTo>
                    <a:pt x="758" y="2173"/>
                  </a:lnTo>
                  <a:lnTo>
                    <a:pt x="750" y="2168"/>
                  </a:lnTo>
                  <a:lnTo>
                    <a:pt x="741" y="2163"/>
                  </a:lnTo>
                  <a:lnTo>
                    <a:pt x="723" y="2156"/>
                  </a:lnTo>
                  <a:lnTo>
                    <a:pt x="709" y="2148"/>
                  </a:lnTo>
                  <a:lnTo>
                    <a:pt x="702" y="2141"/>
                  </a:lnTo>
                  <a:lnTo>
                    <a:pt x="698" y="2135"/>
                  </a:lnTo>
                  <a:lnTo>
                    <a:pt x="692" y="2119"/>
                  </a:lnTo>
                  <a:lnTo>
                    <a:pt x="669" y="2082"/>
                  </a:lnTo>
                  <a:lnTo>
                    <a:pt x="664" y="2087"/>
                  </a:lnTo>
                  <a:lnTo>
                    <a:pt x="659" y="2092"/>
                  </a:lnTo>
                  <a:lnTo>
                    <a:pt x="656" y="2092"/>
                  </a:lnTo>
                  <a:lnTo>
                    <a:pt x="655" y="2092"/>
                  </a:lnTo>
                  <a:lnTo>
                    <a:pt x="655" y="2094"/>
                  </a:lnTo>
                  <a:lnTo>
                    <a:pt x="652" y="2096"/>
                  </a:lnTo>
                  <a:lnTo>
                    <a:pt x="647" y="2099"/>
                  </a:lnTo>
                  <a:lnTo>
                    <a:pt x="639" y="2104"/>
                  </a:lnTo>
                  <a:lnTo>
                    <a:pt x="636" y="2104"/>
                  </a:lnTo>
                  <a:lnTo>
                    <a:pt x="635" y="2103"/>
                  </a:lnTo>
                  <a:lnTo>
                    <a:pt x="632" y="2099"/>
                  </a:lnTo>
                  <a:lnTo>
                    <a:pt x="632" y="2094"/>
                  </a:lnTo>
                  <a:lnTo>
                    <a:pt x="632" y="2078"/>
                  </a:lnTo>
                  <a:lnTo>
                    <a:pt x="631" y="2066"/>
                  </a:lnTo>
                  <a:lnTo>
                    <a:pt x="628" y="2058"/>
                  </a:lnTo>
                  <a:lnTo>
                    <a:pt x="623" y="2051"/>
                  </a:lnTo>
                  <a:lnTo>
                    <a:pt x="616" y="2047"/>
                  </a:lnTo>
                  <a:lnTo>
                    <a:pt x="599" y="2045"/>
                  </a:lnTo>
                  <a:lnTo>
                    <a:pt x="603" y="2014"/>
                  </a:lnTo>
                  <a:lnTo>
                    <a:pt x="608" y="1987"/>
                  </a:lnTo>
                  <a:lnTo>
                    <a:pt x="611" y="1963"/>
                  </a:lnTo>
                  <a:lnTo>
                    <a:pt x="615" y="1943"/>
                  </a:lnTo>
                  <a:lnTo>
                    <a:pt x="615" y="1924"/>
                  </a:lnTo>
                  <a:lnTo>
                    <a:pt x="616" y="1910"/>
                  </a:lnTo>
                  <a:lnTo>
                    <a:pt x="615" y="1898"/>
                  </a:lnTo>
                  <a:lnTo>
                    <a:pt x="615" y="1891"/>
                  </a:lnTo>
                  <a:lnTo>
                    <a:pt x="615" y="1877"/>
                  </a:lnTo>
                  <a:lnTo>
                    <a:pt x="616" y="1870"/>
                  </a:lnTo>
                  <a:lnTo>
                    <a:pt x="622" y="1867"/>
                  </a:lnTo>
                  <a:lnTo>
                    <a:pt x="627" y="1866"/>
                  </a:lnTo>
                  <a:lnTo>
                    <a:pt x="636" y="1867"/>
                  </a:lnTo>
                  <a:lnTo>
                    <a:pt x="639" y="1863"/>
                  </a:lnTo>
                  <a:lnTo>
                    <a:pt x="643" y="1861"/>
                  </a:lnTo>
                  <a:lnTo>
                    <a:pt x="644" y="1856"/>
                  </a:lnTo>
                  <a:lnTo>
                    <a:pt x="647" y="1852"/>
                  </a:lnTo>
                  <a:lnTo>
                    <a:pt x="645" y="1849"/>
                  </a:lnTo>
                  <a:lnTo>
                    <a:pt x="645" y="1848"/>
                  </a:lnTo>
                  <a:lnTo>
                    <a:pt x="645" y="1845"/>
                  </a:lnTo>
                  <a:lnTo>
                    <a:pt x="645" y="1840"/>
                  </a:lnTo>
                  <a:lnTo>
                    <a:pt x="643" y="1833"/>
                  </a:lnTo>
                  <a:lnTo>
                    <a:pt x="641" y="1828"/>
                  </a:lnTo>
                  <a:lnTo>
                    <a:pt x="637" y="1817"/>
                  </a:lnTo>
                  <a:lnTo>
                    <a:pt x="636" y="1807"/>
                  </a:lnTo>
                  <a:lnTo>
                    <a:pt x="636" y="1795"/>
                  </a:lnTo>
                  <a:lnTo>
                    <a:pt x="640" y="1784"/>
                  </a:lnTo>
                  <a:lnTo>
                    <a:pt x="664" y="1744"/>
                  </a:lnTo>
                  <a:lnTo>
                    <a:pt x="649" y="1735"/>
                  </a:lnTo>
                  <a:lnTo>
                    <a:pt x="644" y="1728"/>
                  </a:lnTo>
                  <a:lnTo>
                    <a:pt x="641" y="1723"/>
                  </a:lnTo>
                  <a:lnTo>
                    <a:pt x="637" y="1715"/>
                  </a:lnTo>
                  <a:lnTo>
                    <a:pt x="636" y="1709"/>
                  </a:lnTo>
                  <a:lnTo>
                    <a:pt x="637" y="1694"/>
                  </a:lnTo>
                  <a:lnTo>
                    <a:pt x="656" y="1680"/>
                  </a:lnTo>
                  <a:lnTo>
                    <a:pt x="680" y="1685"/>
                  </a:lnTo>
                  <a:lnTo>
                    <a:pt x="684" y="1682"/>
                  </a:lnTo>
                  <a:lnTo>
                    <a:pt x="688" y="1680"/>
                  </a:lnTo>
                  <a:lnTo>
                    <a:pt x="690" y="1676"/>
                  </a:lnTo>
                  <a:lnTo>
                    <a:pt x="692" y="1673"/>
                  </a:lnTo>
                  <a:lnTo>
                    <a:pt x="694" y="1672"/>
                  </a:lnTo>
                  <a:lnTo>
                    <a:pt x="694" y="1658"/>
                  </a:lnTo>
                  <a:lnTo>
                    <a:pt x="689" y="1648"/>
                  </a:lnTo>
                  <a:lnTo>
                    <a:pt x="685" y="1615"/>
                  </a:lnTo>
                  <a:lnTo>
                    <a:pt x="708" y="1620"/>
                  </a:lnTo>
                  <a:lnTo>
                    <a:pt x="708" y="1619"/>
                  </a:lnTo>
                  <a:lnTo>
                    <a:pt x="709" y="1619"/>
                  </a:lnTo>
                  <a:lnTo>
                    <a:pt x="711" y="1619"/>
                  </a:lnTo>
                  <a:lnTo>
                    <a:pt x="717" y="1616"/>
                  </a:lnTo>
                  <a:lnTo>
                    <a:pt x="722" y="1612"/>
                  </a:lnTo>
                  <a:lnTo>
                    <a:pt x="727" y="1607"/>
                  </a:lnTo>
                  <a:lnTo>
                    <a:pt x="730" y="1600"/>
                  </a:lnTo>
                  <a:lnTo>
                    <a:pt x="731" y="1595"/>
                  </a:lnTo>
                  <a:lnTo>
                    <a:pt x="730" y="1590"/>
                  </a:lnTo>
                  <a:lnTo>
                    <a:pt x="726" y="1586"/>
                  </a:lnTo>
                  <a:lnTo>
                    <a:pt x="719" y="1578"/>
                  </a:lnTo>
                  <a:lnTo>
                    <a:pt x="719" y="1570"/>
                  </a:lnTo>
                  <a:lnTo>
                    <a:pt x="725" y="1562"/>
                  </a:lnTo>
                  <a:lnTo>
                    <a:pt x="733" y="1554"/>
                  </a:lnTo>
                  <a:lnTo>
                    <a:pt x="734" y="1551"/>
                  </a:lnTo>
                  <a:lnTo>
                    <a:pt x="737" y="1550"/>
                  </a:lnTo>
                  <a:lnTo>
                    <a:pt x="742" y="1547"/>
                  </a:lnTo>
                  <a:lnTo>
                    <a:pt x="749" y="1539"/>
                  </a:lnTo>
                  <a:lnTo>
                    <a:pt x="751" y="1535"/>
                  </a:lnTo>
                  <a:lnTo>
                    <a:pt x="755" y="1533"/>
                  </a:lnTo>
                  <a:lnTo>
                    <a:pt x="758" y="1526"/>
                  </a:lnTo>
                  <a:lnTo>
                    <a:pt x="762" y="1523"/>
                  </a:lnTo>
                  <a:lnTo>
                    <a:pt x="764" y="1522"/>
                  </a:lnTo>
                  <a:lnTo>
                    <a:pt x="768" y="1525"/>
                  </a:lnTo>
                  <a:lnTo>
                    <a:pt x="771" y="1526"/>
                  </a:lnTo>
                  <a:lnTo>
                    <a:pt x="774" y="1530"/>
                  </a:lnTo>
                  <a:lnTo>
                    <a:pt x="778" y="1530"/>
                  </a:lnTo>
                  <a:lnTo>
                    <a:pt x="783" y="1531"/>
                  </a:lnTo>
                  <a:lnTo>
                    <a:pt x="786" y="1530"/>
                  </a:lnTo>
                  <a:lnTo>
                    <a:pt x="786" y="1529"/>
                  </a:lnTo>
                  <a:lnTo>
                    <a:pt x="787" y="1529"/>
                  </a:lnTo>
                  <a:lnTo>
                    <a:pt x="790" y="1529"/>
                  </a:lnTo>
                  <a:lnTo>
                    <a:pt x="790" y="1526"/>
                  </a:lnTo>
                  <a:lnTo>
                    <a:pt x="790" y="1525"/>
                  </a:lnTo>
                  <a:lnTo>
                    <a:pt x="791" y="1525"/>
                  </a:lnTo>
                  <a:lnTo>
                    <a:pt x="793" y="1522"/>
                  </a:lnTo>
                  <a:lnTo>
                    <a:pt x="795" y="1517"/>
                  </a:lnTo>
                  <a:lnTo>
                    <a:pt x="796" y="1511"/>
                  </a:lnTo>
                  <a:lnTo>
                    <a:pt x="797" y="1498"/>
                  </a:lnTo>
                  <a:lnTo>
                    <a:pt x="803" y="1488"/>
                  </a:lnTo>
                  <a:lnTo>
                    <a:pt x="811" y="1474"/>
                  </a:lnTo>
                  <a:lnTo>
                    <a:pt x="823" y="1464"/>
                  </a:lnTo>
                  <a:lnTo>
                    <a:pt x="835" y="1449"/>
                  </a:lnTo>
                  <a:lnTo>
                    <a:pt x="838" y="1443"/>
                  </a:lnTo>
                  <a:lnTo>
                    <a:pt x="844" y="1439"/>
                  </a:lnTo>
                  <a:lnTo>
                    <a:pt x="849" y="1432"/>
                  </a:lnTo>
                  <a:lnTo>
                    <a:pt x="852" y="1428"/>
                  </a:lnTo>
                  <a:lnTo>
                    <a:pt x="853" y="1431"/>
                  </a:lnTo>
                  <a:lnTo>
                    <a:pt x="856" y="1435"/>
                  </a:lnTo>
                  <a:lnTo>
                    <a:pt x="861" y="1440"/>
                  </a:lnTo>
                  <a:lnTo>
                    <a:pt x="862" y="1441"/>
                  </a:lnTo>
                  <a:lnTo>
                    <a:pt x="865" y="1444"/>
                  </a:lnTo>
                  <a:lnTo>
                    <a:pt x="870" y="1448"/>
                  </a:lnTo>
                  <a:lnTo>
                    <a:pt x="873" y="1448"/>
                  </a:lnTo>
                  <a:lnTo>
                    <a:pt x="877" y="1448"/>
                  </a:lnTo>
                  <a:lnTo>
                    <a:pt x="879" y="1447"/>
                  </a:lnTo>
                  <a:lnTo>
                    <a:pt x="885" y="1444"/>
                  </a:lnTo>
                  <a:lnTo>
                    <a:pt x="936" y="1386"/>
                  </a:lnTo>
                  <a:lnTo>
                    <a:pt x="940" y="1388"/>
                  </a:lnTo>
                  <a:lnTo>
                    <a:pt x="946" y="1388"/>
                  </a:lnTo>
                  <a:lnTo>
                    <a:pt x="952" y="1383"/>
                  </a:lnTo>
                  <a:lnTo>
                    <a:pt x="960" y="1374"/>
                  </a:lnTo>
                  <a:lnTo>
                    <a:pt x="973" y="1351"/>
                  </a:lnTo>
                  <a:lnTo>
                    <a:pt x="983" y="1332"/>
                  </a:lnTo>
                  <a:lnTo>
                    <a:pt x="988" y="1314"/>
                  </a:lnTo>
                  <a:lnTo>
                    <a:pt x="989" y="1306"/>
                  </a:lnTo>
                  <a:lnTo>
                    <a:pt x="991" y="1301"/>
                  </a:lnTo>
                  <a:lnTo>
                    <a:pt x="1006" y="1273"/>
                  </a:lnTo>
                  <a:lnTo>
                    <a:pt x="1022" y="1252"/>
                  </a:lnTo>
                  <a:lnTo>
                    <a:pt x="1038" y="1238"/>
                  </a:lnTo>
                  <a:lnTo>
                    <a:pt x="1054" y="1230"/>
                  </a:lnTo>
                  <a:lnTo>
                    <a:pt x="1050" y="1218"/>
                  </a:lnTo>
                  <a:lnTo>
                    <a:pt x="1047" y="1208"/>
                  </a:lnTo>
                  <a:lnTo>
                    <a:pt x="1044" y="1199"/>
                  </a:lnTo>
                  <a:lnTo>
                    <a:pt x="1041" y="1193"/>
                  </a:lnTo>
                  <a:lnTo>
                    <a:pt x="1030" y="1181"/>
                  </a:lnTo>
                  <a:lnTo>
                    <a:pt x="1024" y="1177"/>
                  </a:lnTo>
                  <a:lnTo>
                    <a:pt x="1018" y="1175"/>
                  </a:lnTo>
                  <a:lnTo>
                    <a:pt x="1012" y="1105"/>
                  </a:lnTo>
                  <a:lnTo>
                    <a:pt x="1030" y="1089"/>
                  </a:lnTo>
                  <a:lnTo>
                    <a:pt x="1038" y="1081"/>
                  </a:lnTo>
                  <a:lnTo>
                    <a:pt x="1041" y="1077"/>
                  </a:lnTo>
                  <a:lnTo>
                    <a:pt x="1045" y="1075"/>
                  </a:lnTo>
                  <a:lnTo>
                    <a:pt x="1049" y="1067"/>
                  </a:lnTo>
                  <a:lnTo>
                    <a:pt x="1051" y="1059"/>
                  </a:lnTo>
                  <a:lnTo>
                    <a:pt x="1053" y="1051"/>
                  </a:lnTo>
                  <a:lnTo>
                    <a:pt x="1053" y="1044"/>
                  </a:lnTo>
                  <a:lnTo>
                    <a:pt x="1034" y="986"/>
                  </a:lnTo>
                  <a:lnTo>
                    <a:pt x="1061" y="1007"/>
                  </a:lnTo>
                  <a:lnTo>
                    <a:pt x="1062" y="1009"/>
                  </a:lnTo>
                  <a:lnTo>
                    <a:pt x="1063" y="1009"/>
                  </a:lnTo>
                  <a:lnTo>
                    <a:pt x="1067" y="1009"/>
                  </a:lnTo>
                  <a:lnTo>
                    <a:pt x="1077" y="1005"/>
                  </a:lnTo>
                  <a:lnTo>
                    <a:pt x="1088" y="1001"/>
                  </a:lnTo>
                  <a:lnTo>
                    <a:pt x="1092" y="995"/>
                  </a:lnTo>
                  <a:lnTo>
                    <a:pt x="1092" y="991"/>
                  </a:lnTo>
                  <a:lnTo>
                    <a:pt x="1094" y="989"/>
                  </a:lnTo>
                  <a:lnTo>
                    <a:pt x="1092" y="983"/>
                  </a:lnTo>
                  <a:lnTo>
                    <a:pt x="1092" y="980"/>
                  </a:lnTo>
                  <a:lnTo>
                    <a:pt x="1090" y="969"/>
                  </a:lnTo>
                  <a:lnTo>
                    <a:pt x="1098" y="973"/>
                  </a:lnTo>
                  <a:lnTo>
                    <a:pt x="1102" y="973"/>
                  </a:lnTo>
                  <a:lnTo>
                    <a:pt x="1107" y="974"/>
                  </a:lnTo>
                  <a:lnTo>
                    <a:pt x="1110" y="973"/>
                  </a:lnTo>
                  <a:lnTo>
                    <a:pt x="1114" y="973"/>
                  </a:lnTo>
                  <a:lnTo>
                    <a:pt x="1122" y="972"/>
                  </a:lnTo>
                  <a:lnTo>
                    <a:pt x="1122" y="969"/>
                  </a:lnTo>
                  <a:lnTo>
                    <a:pt x="1122" y="968"/>
                  </a:lnTo>
                  <a:lnTo>
                    <a:pt x="1123" y="968"/>
                  </a:lnTo>
                  <a:lnTo>
                    <a:pt x="1123" y="965"/>
                  </a:lnTo>
                  <a:lnTo>
                    <a:pt x="1123" y="964"/>
                  </a:lnTo>
                  <a:lnTo>
                    <a:pt x="1124" y="964"/>
                  </a:lnTo>
                  <a:lnTo>
                    <a:pt x="1123" y="958"/>
                  </a:lnTo>
                  <a:lnTo>
                    <a:pt x="1122" y="956"/>
                  </a:lnTo>
                  <a:lnTo>
                    <a:pt x="1122" y="954"/>
                  </a:lnTo>
                  <a:lnTo>
                    <a:pt x="1119" y="950"/>
                  </a:lnTo>
                  <a:lnTo>
                    <a:pt x="1118" y="948"/>
                  </a:lnTo>
                  <a:lnTo>
                    <a:pt x="1115" y="944"/>
                  </a:lnTo>
                  <a:lnTo>
                    <a:pt x="1114" y="941"/>
                  </a:lnTo>
                  <a:lnTo>
                    <a:pt x="1108" y="933"/>
                  </a:lnTo>
                  <a:lnTo>
                    <a:pt x="1103" y="927"/>
                  </a:lnTo>
                  <a:lnTo>
                    <a:pt x="1133" y="946"/>
                  </a:lnTo>
                  <a:lnTo>
                    <a:pt x="1136" y="946"/>
                  </a:lnTo>
                  <a:lnTo>
                    <a:pt x="1140" y="946"/>
                  </a:lnTo>
                  <a:lnTo>
                    <a:pt x="1141" y="944"/>
                  </a:lnTo>
                  <a:lnTo>
                    <a:pt x="1144" y="941"/>
                  </a:lnTo>
                  <a:lnTo>
                    <a:pt x="1144" y="936"/>
                  </a:lnTo>
                  <a:lnTo>
                    <a:pt x="1145" y="931"/>
                  </a:lnTo>
                  <a:lnTo>
                    <a:pt x="1145" y="917"/>
                  </a:lnTo>
                  <a:lnTo>
                    <a:pt x="1145" y="874"/>
                  </a:lnTo>
                  <a:lnTo>
                    <a:pt x="1164" y="897"/>
                  </a:lnTo>
                  <a:lnTo>
                    <a:pt x="1169" y="899"/>
                  </a:lnTo>
                  <a:lnTo>
                    <a:pt x="1172" y="897"/>
                  </a:lnTo>
                  <a:lnTo>
                    <a:pt x="1172" y="896"/>
                  </a:lnTo>
                  <a:lnTo>
                    <a:pt x="1173" y="896"/>
                  </a:lnTo>
                  <a:lnTo>
                    <a:pt x="1176" y="896"/>
                  </a:lnTo>
                  <a:lnTo>
                    <a:pt x="1176" y="894"/>
                  </a:lnTo>
                  <a:lnTo>
                    <a:pt x="1176" y="892"/>
                  </a:lnTo>
                  <a:lnTo>
                    <a:pt x="1177" y="892"/>
                  </a:lnTo>
                  <a:lnTo>
                    <a:pt x="1180" y="890"/>
                  </a:lnTo>
                  <a:lnTo>
                    <a:pt x="1185" y="879"/>
                  </a:lnTo>
                  <a:lnTo>
                    <a:pt x="1222" y="899"/>
                  </a:lnTo>
                  <a:lnTo>
                    <a:pt x="1229" y="897"/>
                  </a:lnTo>
                  <a:lnTo>
                    <a:pt x="1238" y="896"/>
                  </a:lnTo>
                  <a:lnTo>
                    <a:pt x="1250" y="892"/>
                  </a:lnTo>
                  <a:lnTo>
                    <a:pt x="1267" y="890"/>
                  </a:lnTo>
                  <a:lnTo>
                    <a:pt x="1282" y="886"/>
                  </a:lnTo>
                  <a:lnTo>
                    <a:pt x="1296" y="887"/>
                  </a:lnTo>
                  <a:lnTo>
                    <a:pt x="1309" y="888"/>
                  </a:lnTo>
                  <a:lnTo>
                    <a:pt x="1323" y="895"/>
                  </a:lnTo>
                  <a:lnTo>
                    <a:pt x="1311" y="859"/>
                  </a:lnTo>
                  <a:lnTo>
                    <a:pt x="1305" y="845"/>
                  </a:lnTo>
                  <a:lnTo>
                    <a:pt x="1303" y="833"/>
                  </a:lnTo>
                  <a:lnTo>
                    <a:pt x="1299" y="821"/>
                  </a:lnTo>
                  <a:lnTo>
                    <a:pt x="1297" y="813"/>
                  </a:lnTo>
                  <a:lnTo>
                    <a:pt x="1296" y="801"/>
                  </a:lnTo>
                  <a:lnTo>
                    <a:pt x="1276" y="788"/>
                  </a:lnTo>
                  <a:lnTo>
                    <a:pt x="1272" y="777"/>
                  </a:lnTo>
                  <a:lnTo>
                    <a:pt x="1271" y="766"/>
                  </a:lnTo>
                  <a:lnTo>
                    <a:pt x="1272" y="741"/>
                  </a:lnTo>
                  <a:lnTo>
                    <a:pt x="1276" y="710"/>
                  </a:lnTo>
                  <a:lnTo>
                    <a:pt x="1280" y="692"/>
                  </a:lnTo>
                  <a:lnTo>
                    <a:pt x="1287" y="675"/>
                  </a:lnTo>
                  <a:lnTo>
                    <a:pt x="1291" y="654"/>
                  </a:lnTo>
                  <a:lnTo>
                    <a:pt x="1292" y="634"/>
                  </a:lnTo>
                  <a:lnTo>
                    <a:pt x="1291" y="614"/>
                  </a:lnTo>
                  <a:lnTo>
                    <a:pt x="1288" y="596"/>
                  </a:lnTo>
                  <a:lnTo>
                    <a:pt x="1282" y="577"/>
                  </a:lnTo>
                  <a:lnTo>
                    <a:pt x="1272" y="559"/>
                  </a:lnTo>
                  <a:lnTo>
                    <a:pt x="1260" y="542"/>
                  </a:lnTo>
                  <a:lnTo>
                    <a:pt x="1246" y="526"/>
                  </a:lnTo>
                  <a:lnTo>
                    <a:pt x="1254" y="515"/>
                  </a:lnTo>
                  <a:lnTo>
                    <a:pt x="1260" y="506"/>
                  </a:lnTo>
                  <a:lnTo>
                    <a:pt x="1268" y="491"/>
                  </a:lnTo>
                  <a:lnTo>
                    <a:pt x="1271" y="471"/>
                  </a:lnTo>
                  <a:lnTo>
                    <a:pt x="1271" y="457"/>
                  </a:lnTo>
                  <a:lnTo>
                    <a:pt x="1267" y="445"/>
                  </a:lnTo>
                  <a:lnTo>
                    <a:pt x="1262" y="436"/>
                  </a:lnTo>
                  <a:lnTo>
                    <a:pt x="1253" y="422"/>
                  </a:lnTo>
                  <a:lnTo>
                    <a:pt x="1251" y="417"/>
                  </a:lnTo>
                  <a:lnTo>
                    <a:pt x="1253" y="412"/>
                  </a:lnTo>
                  <a:lnTo>
                    <a:pt x="1259" y="403"/>
                  </a:lnTo>
                  <a:lnTo>
                    <a:pt x="1264" y="389"/>
                  </a:lnTo>
                  <a:lnTo>
                    <a:pt x="1267" y="379"/>
                  </a:lnTo>
                  <a:lnTo>
                    <a:pt x="1264" y="368"/>
                  </a:lnTo>
                  <a:lnTo>
                    <a:pt x="1258" y="360"/>
                  </a:lnTo>
                  <a:lnTo>
                    <a:pt x="1253" y="354"/>
                  </a:lnTo>
                  <a:lnTo>
                    <a:pt x="1250" y="348"/>
                  </a:lnTo>
                  <a:lnTo>
                    <a:pt x="1247" y="338"/>
                  </a:lnTo>
                  <a:lnTo>
                    <a:pt x="1247" y="331"/>
                  </a:lnTo>
                  <a:lnTo>
                    <a:pt x="1251" y="326"/>
                  </a:lnTo>
                  <a:lnTo>
                    <a:pt x="1262" y="315"/>
                  </a:lnTo>
                  <a:close/>
                </a:path>
              </a:pathLst>
            </a:custGeom>
            <a:solidFill>
              <a:srgbClr val="3399FF"/>
            </a:solidFill>
            <a:ln w="6350">
              <a:solidFill>
                <a:srgbClr val="003366"/>
              </a:solidFill>
              <a:round/>
              <a:headEnd/>
              <a:tailEnd/>
            </a:ln>
          </p:spPr>
          <p:txBody>
            <a:bodyPr/>
            <a:lstStyle/>
            <a:p>
              <a:endParaRPr lang="el-GR"/>
            </a:p>
          </p:txBody>
        </p:sp>
        <p:sp>
          <p:nvSpPr>
            <p:cNvPr id="25758" name="Freeform 502"/>
            <p:cNvSpPr>
              <a:spLocks/>
            </p:cNvSpPr>
            <p:nvPr/>
          </p:nvSpPr>
          <p:spPr bwMode="auto">
            <a:xfrm>
              <a:off x="1227" y="1003"/>
              <a:ext cx="377" cy="851"/>
            </a:xfrm>
            <a:custGeom>
              <a:avLst/>
              <a:gdLst>
                <a:gd name="T0" fmla="*/ 0 w 1131"/>
                <a:gd name="T1" fmla="*/ 0 h 2553"/>
                <a:gd name="T2" fmla="*/ 0 w 1131"/>
                <a:gd name="T3" fmla="*/ 0 h 2553"/>
                <a:gd name="T4" fmla="*/ 0 w 1131"/>
                <a:gd name="T5" fmla="*/ 0 h 2553"/>
                <a:gd name="T6" fmla="*/ 0 w 1131"/>
                <a:gd name="T7" fmla="*/ 0 h 2553"/>
                <a:gd name="T8" fmla="*/ 0 w 1131"/>
                <a:gd name="T9" fmla="*/ 0 h 2553"/>
                <a:gd name="T10" fmla="*/ 0 w 1131"/>
                <a:gd name="T11" fmla="*/ 0 h 2553"/>
                <a:gd name="T12" fmla="*/ 0 w 1131"/>
                <a:gd name="T13" fmla="*/ 0 h 2553"/>
                <a:gd name="T14" fmla="*/ 0 w 1131"/>
                <a:gd name="T15" fmla="*/ 0 h 2553"/>
                <a:gd name="T16" fmla="*/ 0 w 1131"/>
                <a:gd name="T17" fmla="*/ 0 h 2553"/>
                <a:gd name="T18" fmla="*/ 0 w 1131"/>
                <a:gd name="T19" fmla="*/ 0 h 2553"/>
                <a:gd name="T20" fmla="*/ 0 w 1131"/>
                <a:gd name="T21" fmla="*/ 0 h 2553"/>
                <a:gd name="T22" fmla="*/ 0 w 1131"/>
                <a:gd name="T23" fmla="*/ 0 h 2553"/>
                <a:gd name="T24" fmla="*/ 0 w 1131"/>
                <a:gd name="T25" fmla="*/ 0 h 2553"/>
                <a:gd name="T26" fmla="*/ 0 w 1131"/>
                <a:gd name="T27" fmla="*/ 0 h 2553"/>
                <a:gd name="T28" fmla="*/ 0 w 1131"/>
                <a:gd name="T29" fmla="*/ 0 h 2553"/>
                <a:gd name="T30" fmla="*/ 0 w 1131"/>
                <a:gd name="T31" fmla="*/ 0 h 2553"/>
                <a:gd name="T32" fmla="*/ 0 w 1131"/>
                <a:gd name="T33" fmla="*/ 0 h 2553"/>
                <a:gd name="T34" fmla="*/ 0 w 1131"/>
                <a:gd name="T35" fmla="*/ 0 h 2553"/>
                <a:gd name="T36" fmla="*/ 0 w 1131"/>
                <a:gd name="T37" fmla="*/ 0 h 2553"/>
                <a:gd name="T38" fmla="*/ 0 w 1131"/>
                <a:gd name="T39" fmla="*/ 0 h 2553"/>
                <a:gd name="T40" fmla="*/ 0 w 1131"/>
                <a:gd name="T41" fmla="*/ 0 h 2553"/>
                <a:gd name="T42" fmla="*/ 0 w 1131"/>
                <a:gd name="T43" fmla="*/ 0 h 2553"/>
                <a:gd name="T44" fmla="*/ 0 w 1131"/>
                <a:gd name="T45" fmla="*/ 0 h 2553"/>
                <a:gd name="T46" fmla="*/ 0 w 1131"/>
                <a:gd name="T47" fmla="*/ 0 h 2553"/>
                <a:gd name="T48" fmla="*/ 0 w 1131"/>
                <a:gd name="T49" fmla="*/ 0 h 2553"/>
                <a:gd name="T50" fmla="*/ 0 w 1131"/>
                <a:gd name="T51" fmla="*/ 0 h 2553"/>
                <a:gd name="T52" fmla="*/ 0 w 1131"/>
                <a:gd name="T53" fmla="*/ 0 h 2553"/>
                <a:gd name="T54" fmla="*/ 0 w 1131"/>
                <a:gd name="T55" fmla="*/ 0 h 2553"/>
                <a:gd name="T56" fmla="*/ 0 w 1131"/>
                <a:gd name="T57" fmla="*/ 0 h 2553"/>
                <a:gd name="T58" fmla="*/ 0 w 1131"/>
                <a:gd name="T59" fmla="*/ 0 h 2553"/>
                <a:gd name="T60" fmla="*/ 0 w 1131"/>
                <a:gd name="T61" fmla="*/ 0 h 2553"/>
                <a:gd name="T62" fmla="*/ 0 w 1131"/>
                <a:gd name="T63" fmla="*/ 0 h 2553"/>
                <a:gd name="T64" fmla="*/ 0 w 1131"/>
                <a:gd name="T65" fmla="*/ 0 h 2553"/>
                <a:gd name="T66" fmla="*/ 0 w 1131"/>
                <a:gd name="T67" fmla="*/ 0 h 2553"/>
                <a:gd name="T68" fmla="*/ 0 w 1131"/>
                <a:gd name="T69" fmla="*/ 0 h 2553"/>
                <a:gd name="T70" fmla="*/ 0 w 1131"/>
                <a:gd name="T71" fmla="*/ 0 h 2553"/>
                <a:gd name="T72" fmla="*/ 0 w 1131"/>
                <a:gd name="T73" fmla="*/ 0 h 2553"/>
                <a:gd name="T74" fmla="*/ 0 w 1131"/>
                <a:gd name="T75" fmla="*/ 0 h 2553"/>
                <a:gd name="T76" fmla="*/ 0 w 1131"/>
                <a:gd name="T77" fmla="*/ 0 h 2553"/>
                <a:gd name="T78" fmla="*/ 0 w 1131"/>
                <a:gd name="T79" fmla="*/ 0 h 2553"/>
                <a:gd name="T80" fmla="*/ 0 w 1131"/>
                <a:gd name="T81" fmla="*/ 0 h 2553"/>
                <a:gd name="T82" fmla="*/ 0 w 1131"/>
                <a:gd name="T83" fmla="*/ 0 h 2553"/>
                <a:gd name="T84" fmla="*/ 0 w 1131"/>
                <a:gd name="T85" fmla="*/ 0 h 2553"/>
                <a:gd name="T86" fmla="*/ 0 w 1131"/>
                <a:gd name="T87" fmla="*/ 0 h 2553"/>
                <a:gd name="T88" fmla="*/ 0 w 1131"/>
                <a:gd name="T89" fmla="*/ 0 h 2553"/>
                <a:gd name="T90" fmla="*/ 0 w 1131"/>
                <a:gd name="T91" fmla="*/ 0 h 2553"/>
                <a:gd name="T92" fmla="*/ 0 w 1131"/>
                <a:gd name="T93" fmla="*/ 0 h 2553"/>
                <a:gd name="T94" fmla="*/ 0 w 1131"/>
                <a:gd name="T95" fmla="*/ 0 h 2553"/>
                <a:gd name="T96" fmla="*/ 0 w 1131"/>
                <a:gd name="T97" fmla="*/ 0 h 2553"/>
                <a:gd name="T98" fmla="*/ 0 w 1131"/>
                <a:gd name="T99" fmla="*/ 0 h 2553"/>
                <a:gd name="T100" fmla="*/ 0 w 1131"/>
                <a:gd name="T101" fmla="*/ 0 h 2553"/>
                <a:gd name="T102" fmla="*/ 0 w 1131"/>
                <a:gd name="T103" fmla="*/ 0 h 2553"/>
                <a:gd name="T104" fmla="*/ 0 w 1131"/>
                <a:gd name="T105" fmla="*/ 0 h 2553"/>
                <a:gd name="T106" fmla="*/ 0 w 1131"/>
                <a:gd name="T107" fmla="*/ 0 h 2553"/>
                <a:gd name="T108" fmla="*/ 0 w 1131"/>
                <a:gd name="T109" fmla="*/ 0 h 2553"/>
                <a:gd name="T110" fmla="*/ 0 w 1131"/>
                <a:gd name="T111" fmla="*/ 0 h 2553"/>
                <a:gd name="T112" fmla="*/ 0 w 1131"/>
                <a:gd name="T113" fmla="*/ 0 h 2553"/>
                <a:gd name="T114" fmla="*/ 0 w 1131"/>
                <a:gd name="T115" fmla="*/ 0 h 2553"/>
                <a:gd name="T116" fmla="*/ 0 w 1131"/>
                <a:gd name="T117" fmla="*/ 0 h 2553"/>
                <a:gd name="T118" fmla="*/ 0 w 1131"/>
                <a:gd name="T119" fmla="*/ 0 h 25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31"/>
                <a:gd name="T181" fmla="*/ 0 h 2553"/>
                <a:gd name="T182" fmla="*/ 1131 w 1131"/>
                <a:gd name="T183" fmla="*/ 2553 h 25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31" h="2553">
                  <a:moveTo>
                    <a:pt x="669" y="36"/>
                  </a:moveTo>
                  <a:lnTo>
                    <a:pt x="664" y="52"/>
                  </a:lnTo>
                  <a:lnTo>
                    <a:pt x="659" y="54"/>
                  </a:lnTo>
                  <a:lnTo>
                    <a:pt x="656" y="56"/>
                  </a:lnTo>
                  <a:lnTo>
                    <a:pt x="655" y="58"/>
                  </a:lnTo>
                  <a:lnTo>
                    <a:pt x="649" y="61"/>
                  </a:lnTo>
                  <a:lnTo>
                    <a:pt x="647" y="62"/>
                  </a:lnTo>
                  <a:lnTo>
                    <a:pt x="645" y="65"/>
                  </a:lnTo>
                  <a:lnTo>
                    <a:pt x="635" y="69"/>
                  </a:lnTo>
                  <a:lnTo>
                    <a:pt x="624" y="70"/>
                  </a:lnTo>
                  <a:lnTo>
                    <a:pt x="578" y="81"/>
                  </a:lnTo>
                  <a:lnTo>
                    <a:pt x="533" y="142"/>
                  </a:lnTo>
                  <a:lnTo>
                    <a:pt x="524" y="164"/>
                  </a:lnTo>
                  <a:lnTo>
                    <a:pt x="518" y="188"/>
                  </a:lnTo>
                  <a:lnTo>
                    <a:pt x="513" y="210"/>
                  </a:lnTo>
                  <a:lnTo>
                    <a:pt x="510" y="234"/>
                  </a:lnTo>
                  <a:lnTo>
                    <a:pt x="509" y="279"/>
                  </a:lnTo>
                  <a:lnTo>
                    <a:pt x="510" y="300"/>
                  </a:lnTo>
                  <a:lnTo>
                    <a:pt x="514" y="323"/>
                  </a:lnTo>
                  <a:lnTo>
                    <a:pt x="513" y="328"/>
                  </a:lnTo>
                  <a:lnTo>
                    <a:pt x="513" y="335"/>
                  </a:lnTo>
                  <a:lnTo>
                    <a:pt x="512" y="335"/>
                  </a:lnTo>
                  <a:lnTo>
                    <a:pt x="512" y="336"/>
                  </a:lnTo>
                  <a:lnTo>
                    <a:pt x="512" y="339"/>
                  </a:lnTo>
                  <a:lnTo>
                    <a:pt x="512" y="344"/>
                  </a:lnTo>
                  <a:lnTo>
                    <a:pt x="508" y="347"/>
                  </a:lnTo>
                  <a:lnTo>
                    <a:pt x="505" y="351"/>
                  </a:lnTo>
                  <a:lnTo>
                    <a:pt x="502" y="351"/>
                  </a:lnTo>
                  <a:lnTo>
                    <a:pt x="501" y="351"/>
                  </a:lnTo>
                  <a:lnTo>
                    <a:pt x="501" y="352"/>
                  </a:lnTo>
                  <a:lnTo>
                    <a:pt x="499" y="355"/>
                  </a:lnTo>
                  <a:lnTo>
                    <a:pt x="480" y="359"/>
                  </a:lnTo>
                  <a:lnTo>
                    <a:pt x="467" y="368"/>
                  </a:lnTo>
                  <a:lnTo>
                    <a:pt x="458" y="377"/>
                  </a:lnTo>
                  <a:lnTo>
                    <a:pt x="454" y="392"/>
                  </a:lnTo>
                  <a:lnTo>
                    <a:pt x="451" y="396"/>
                  </a:lnTo>
                  <a:lnTo>
                    <a:pt x="450" y="401"/>
                  </a:lnTo>
                  <a:lnTo>
                    <a:pt x="444" y="412"/>
                  </a:lnTo>
                  <a:lnTo>
                    <a:pt x="442" y="413"/>
                  </a:lnTo>
                  <a:lnTo>
                    <a:pt x="440" y="416"/>
                  </a:lnTo>
                  <a:lnTo>
                    <a:pt x="438" y="421"/>
                  </a:lnTo>
                  <a:lnTo>
                    <a:pt x="428" y="431"/>
                  </a:lnTo>
                  <a:lnTo>
                    <a:pt x="418" y="427"/>
                  </a:lnTo>
                  <a:lnTo>
                    <a:pt x="410" y="424"/>
                  </a:lnTo>
                  <a:lnTo>
                    <a:pt x="401" y="417"/>
                  </a:lnTo>
                  <a:lnTo>
                    <a:pt x="393" y="408"/>
                  </a:lnTo>
                  <a:lnTo>
                    <a:pt x="385" y="389"/>
                  </a:lnTo>
                  <a:lnTo>
                    <a:pt x="377" y="377"/>
                  </a:lnTo>
                  <a:lnTo>
                    <a:pt x="369" y="369"/>
                  </a:lnTo>
                  <a:lnTo>
                    <a:pt x="362" y="368"/>
                  </a:lnTo>
                  <a:lnTo>
                    <a:pt x="341" y="368"/>
                  </a:lnTo>
                  <a:lnTo>
                    <a:pt x="327" y="372"/>
                  </a:lnTo>
                  <a:lnTo>
                    <a:pt x="316" y="376"/>
                  </a:lnTo>
                  <a:lnTo>
                    <a:pt x="313" y="384"/>
                  </a:lnTo>
                  <a:lnTo>
                    <a:pt x="303" y="396"/>
                  </a:lnTo>
                  <a:lnTo>
                    <a:pt x="293" y="406"/>
                  </a:lnTo>
                  <a:lnTo>
                    <a:pt x="283" y="416"/>
                  </a:lnTo>
                  <a:lnTo>
                    <a:pt x="275" y="422"/>
                  </a:lnTo>
                  <a:lnTo>
                    <a:pt x="264" y="426"/>
                  </a:lnTo>
                  <a:lnTo>
                    <a:pt x="256" y="427"/>
                  </a:lnTo>
                  <a:lnTo>
                    <a:pt x="247" y="427"/>
                  </a:lnTo>
                  <a:lnTo>
                    <a:pt x="239" y="426"/>
                  </a:lnTo>
                  <a:lnTo>
                    <a:pt x="219" y="416"/>
                  </a:lnTo>
                  <a:lnTo>
                    <a:pt x="202" y="404"/>
                  </a:lnTo>
                  <a:lnTo>
                    <a:pt x="185" y="389"/>
                  </a:lnTo>
                  <a:lnTo>
                    <a:pt x="172" y="375"/>
                  </a:lnTo>
                  <a:lnTo>
                    <a:pt x="159" y="355"/>
                  </a:lnTo>
                  <a:lnTo>
                    <a:pt x="148" y="335"/>
                  </a:lnTo>
                  <a:lnTo>
                    <a:pt x="137" y="312"/>
                  </a:lnTo>
                  <a:lnTo>
                    <a:pt x="131" y="289"/>
                  </a:lnTo>
                  <a:lnTo>
                    <a:pt x="119" y="265"/>
                  </a:lnTo>
                  <a:lnTo>
                    <a:pt x="108" y="249"/>
                  </a:lnTo>
                  <a:lnTo>
                    <a:pt x="99" y="238"/>
                  </a:lnTo>
                  <a:lnTo>
                    <a:pt x="92" y="234"/>
                  </a:lnTo>
                  <a:lnTo>
                    <a:pt x="47" y="253"/>
                  </a:lnTo>
                  <a:lnTo>
                    <a:pt x="46" y="261"/>
                  </a:lnTo>
                  <a:lnTo>
                    <a:pt x="46" y="270"/>
                  </a:lnTo>
                  <a:lnTo>
                    <a:pt x="45" y="278"/>
                  </a:lnTo>
                  <a:lnTo>
                    <a:pt x="45" y="286"/>
                  </a:lnTo>
                  <a:lnTo>
                    <a:pt x="42" y="298"/>
                  </a:lnTo>
                  <a:lnTo>
                    <a:pt x="41" y="303"/>
                  </a:lnTo>
                  <a:lnTo>
                    <a:pt x="41" y="308"/>
                  </a:lnTo>
                  <a:lnTo>
                    <a:pt x="0" y="316"/>
                  </a:lnTo>
                  <a:lnTo>
                    <a:pt x="16" y="324"/>
                  </a:lnTo>
                  <a:lnTo>
                    <a:pt x="17" y="327"/>
                  </a:lnTo>
                  <a:lnTo>
                    <a:pt x="21" y="334"/>
                  </a:lnTo>
                  <a:lnTo>
                    <a:pt x="28" y="343"/>
                  </a:lnTo>
                  <a:lnTo>
                    <a:pt x="40" y="357"/>
                  </a:lnTo>
                  <a:lnTo>
                    <a:pt x="51" y="373"/>
                  </a:lnTo>
                  <a:lnTo>
                    <a:pt x="67" y="394"/>
                  </a:lnTo>
                  <a:lnTo>
                    <a:pt x="84" y="418"/>
                  </a:lnTo>
                  <a:lnTo>
                    <a:pt x="107" y="446"/>
                  </a:lnTo>
                  <a:lnTo>
                    <a:pt x="115" y="453"/>
                  </a:lnTo>
                  <a:lnTo>
                    <a:pt x="123" y="459"/>
                  </a:lnTo>
                  <a:lnTo>
                    <a:pt x="129" y="465"/>
                  </a:lnTo>
                  <a:lnTo>
                    <a:pt x="136" y="470"/>
                  </a:lnTo>
                  <a:lnTo>
                    <a:pt x="140" y="472"/>
                  </a:lnTo>
                  <a:lnTo>
                    <a:pt x="144" y="475"/>
                  </a:lnTo>
                  <a:lnTo>
                    <a:pt x="147" y="475"/>
                  </a:lnTo>
                  <a:lnTo>
                    <a:pt x="151" y="475"/>
                  </a:lnTo>
                  <a:lnTo>
                    <a:pt x="153" y="472"/>
                  </a:lnTo>
                  <a:lnTo>
                    <a:pt x="159" y="474"/>
                  </a:lnTo>
                  <a:lnTo>
                    <a:pt x="164" y="475"/>
                  </a:lnTo>
                  <a:lnTo>
                    <a:pt x="173" y="480"/>
                  </a:lnTo>
                  <a:lnTo>
                    <a:pt x="185" y="502"/>
                  </a:lnTo>
                  <a:lnTo>
                    <a:pt x="190" y="508"/>
                  </a:lnTo>
                  <a:lnTo>
                    <a:pt x="198" y="512"/>
                  </a:lnTo>
                  <a:lnTo>
                    <a:pt x="201" y="512"/>
                  </a:lnTo>
                  <a:lnTo>
                    <a:pt x="205" y="512"/>
                  </a:lnTo>
                  <a:lnTo>
                    <a:pt x="213" y="510"/>
                  </a:lnTo>
                  <a:lnTo>
                    <a:pt x="229" y="503"/>
                  </a:lnTo>
                  <a:lnTo>
                    <a:pt x="237" y="504"/>
                  </a:lnTo>
                  <a:lnTo>
                    <a:pt x="246" y="508"/>
                  </a:lnTo>
                  <a:lnTo>
                    <a:pt x="252" y="511"/>
                  </a:lnTo>
                  <a:lnTo>
                    <a:pt x="256" y="516"/>
                  </a:lnTo>
                  <a:lnTo>
                    <a:pt x="258" y="521"/>
                  </a:lnTo>
                  <a:lnTo>
                    <a:pt x="259" y="528"/>
                  </a:lnTo>
                  <a:lnTo>
                    <a:pt x="258" y="536"/>
                  </a:lnTo>
                  <a:lnTo>
                    <a:pt x="259" y="545"/>
                  </a:lnTo>
                  <a:lnTo>
                    <a:pt x="260" y="553"/>
                  </a:lnTo>
                  <a:lnTo>
                    <a:pt x="264" y="562"/>
                  </a:lnTo>
                  <a:lnTo>
                    <a:pt x="274" y="577"/>
                  </a:lnTo>
                  <a:lnTo>
                    <a:pt x="280" y="584"/>
                  </a:lnTo>
                  <a:lnTo>
                    <a:pt x="290" y="592"/>
                  </a:lnTo>
                  <a:lnTo>
                    <a:pt x="295" y="596"/>
                  </a:lnTo>
                  <a:lnTo>
                    <a:pt x="300" y="601"/>
                  </a:lnTo>
                  <a:lnTo>
                    <a:pt x="305" y="611"/>
                  </a:lnTo>
                  <a:lnTo>
                    <a:pt x="305" y="615"/>
                  </a:lnTo>
                  <a:lnTo>
                    <a:pt x="304" y="621"/>
                  </a:lnTo>
                  <a:lnTo>
                    <a:pt x="299" y="631"/>
                  </a:lnTo>
                  <a:lnTo>
                    <a:pt x="288" y="642"/>
                  </a:lnTo>
                  <a:lnTo>
                    <a:pt x="284" y="647"/>
                  </a:lnTo>
                  <a:lnTo>
                    <a:pt x="284" y="654"/>
                  </a:lnTo>
                  <a:lnTo>
                    <a:pt x="287" y="664"/>
                  </a:lnTo>
                  <a:lnTo>
                    <a:pt x="290" y="670"/>
                  </a:lnTo>
                  <a:lnTo>
                    <a:pt x="295" y="676"/>
                  </a:lnTo>
                  <a:lnTo>
                    <a:pt x="301" y="684"/>
                  </a:lnTo>
                  <a:lnTo>
                    <a:pt x="304" y="695"/>
                  </a:lnTo>
                  <a:lnTo>
                    <a:pt x="301" y="705"/>
                  </a:lnTo>
                  <a:lnTo>
                    <a:pt x="296" y="719"/>
                  </a:lnTo>
                  <a:lnTo>
                    <a:pt x="290" y="728"/>
                  </a:lnTo>
                  <a:lnTo>
                    <a:pt x="288" y="733"/>
                  </a:lnTo>
                  <a:lnTo>
                    <a:pt x="290" y="738"/>
                  </a:lnTo>
                  <a:lnTo>
                    <a:pt x="299" y="752"/>
                  </a:lnTo>
                  <a:lnTo>
                    <a:pt x="304" y="761"/>
                  </a:lnTo>
                  <a:lnTo>
                    <a:pt x="308" y="773"/>
                  </a:lnTo>
                  <a:lnTo>
                    <a:pt x="308" y="787"/>
                  </a:lnTo>
                  <a:lnTo>
                    <a:pt x="305" y="807"/>
                  </a:lnTo>
                  <a:lnTo>
                    <a:pt x="297" y="822"/>
                  </a:lnTo>
                  <a:lnTo>
                    <a:pt x="291" y="831"/>
                  </a:lnTo>
                  <a:lnTo>
                    <a:pt x="283" y="842"/>
                  </a:lnTo>
                  <a:lnTo>
                    <a:pt x="297" y="858"/>
                  </a:lnTo>
                  <a:lnTo>
                    <a:pt x="309" y="875"/>
                  </a:lnTo>
                  <a:lnTo>
                    <a:pt x="319" y="893"/>
                  </a:lnTo>
                  <a:lnTo>
                    <a:pt x="325" y="912"/>
                  </a:lnTo>
                  <a:lnTo>
                    <a:pt x="328" y="930"/>
                  </a:lnTo>
                  <a:lnTo>
                    <a:pt x="329" y="950"/>
                  </a:lnTo>
                  <a:lnTo>
                    <a:pt x="328" y="970"/>
                  </a:lnTo>
                  <a:lnTo>
                    <a:pt x="324" y="991"/>
                  </a:lnTo>
                  <a:lnTo>
                    <a:pt x="317" y="1008"/>
                  </a:lnTo>
                  <a:lnTo>
                    <a:pt x="313" y="1026"/>
                  </a:lnTo>
                  <a:lnTo>
                    <a:pt x="309" y="1057"/>
                  </a:lnTo>
                  <a:lnTo>
                    <a:pt x="308" y="1082"/>
                  </a:lnTo>
                  <a:lnTo>
                    <a:pt x="309" y="1093"/>
                  </a:lnTo>
                  <a:lnTo>
                    <a:pt x="313" y="1104"/>
                  </a:lnTo>
                  <a:lnTo>
                    <a:pt x="333" y="1117"/>
                  </a:lnTo>
                  <a:lnTo>
                    <a:pt x="334" y="1129"/>
                  </a:lnTo>
                  <a:lnTo>
                    <a:pt x="336" y="1137"/>
                  </a:lnTo>
                  <a:lnTo>
                    <a:pt x="340" y="1149"/>
                  </a:lnTo>
                  <a:lnTo>
                    <a:pt x="342" y="1161"/>
                  </a:lnTo>
                  <a:lnTo>
                    <a:pt x="348" y="1175"/>
                  </a:lnTo>
                  <a:lnTo>
                    <a:pt x="360" y="1211"/>
                  </a:lnTo>
                  <a:lnTo>
                    <a:pt x="374" y="1224"/>
                  </a:lnTo>
                  <a:lnTo>
                    <a:pt x="379" y="1228"/>
                  </a:lnTo>
                  <a:lnTo>
                    <a:pt x="391" y="1235"/>
                  </a:lnTo>
                  <a:lnTo>
                    <a:pt x="407" y="1243"/>
                  </a:lnTo>
                  <a:lnTo>
                    <a:pt x="430" y="1252"/>
                  </a:lnTo>
                  <a:lnTo>
                    <a:pt x="439" y="1258"/>
                  </a:lnTo>
                  <a:lnTo>
                    <a:pt x="448" y="1268"/>
                  </a:lnTo>
                  <a:lnTo>
                    <a:pt x="455" y="1277"/>
                  </a:lnTo>
                  <a:lnTo>
                    <a:pt x="460" y="1289"/>
                  </a:lnTo>
                  <a:lnTo>
                    <a:pt x="461" y="1301"/>
                  </a:lnTo>
                  <a:lnTo>
                    <a:pt x="463" y="1314"/>
                  </a:lnTo>
                  <a:lnTo>
                    <a:pt x="461" y="1329"/>
                  </a:lnTo>
                  <a:lnTo>
                    <a:pt x="458" y="1346"/>
                  </a:lnTo>
                  <a:lnTo>
                    <a:pt x="455" y="1348"/>
                  </a:lnTo>
                  <a:lnTo>
                    <a:pt x="455" y="1352"/>
                  </a:lnTo>
                  <a:lnTo>
                    <a:pt x="456" y="1359"/>
                  </a:lnTo>
                  <a:lnTo>
                    <a:pt x="460" y="1364"/>
                  </a:lnTo>
                  <a:lnTo>
                    <a:pt x="469" y="1370"/>
                  </a:lnTo>
                  <a:lnTo>
                    <a:pt x="476" y="1372"/>
                  </a:lnTo>
                  <a:lnTo>
                    <a:pt x="483" y="1378"/>
                  </a:lnTo>
                  <a:lnTo>
                    <a:pt x="487" y="1383"/>
                  </a:lnTo>
                  <a:lnTo>
                    <a:pt x="491" y="1391"/>
                  </a:lnTo>
                  <a:lnTo>
                    <a:pt x="493" y="1408"/>
                  </a:lnTo>
                  <a:lnTo>
                    <a:pt x="492" y="1430"/>
                  </a:lnTo>
                  <a:lnTo>
                    <a:pt x="484" y="1434"/>
                  </a:lnTo>
                  <a:lnTo>
                    <a:pt x="479" y="1434"/>
                  </a:lnTo>
                  <a:lnTo>
                    <a:pt x="476" y="1434"/>
                  </a:lnTo>
                  <a:lnTo>
                    <a:pt x="475" y="1434"/>
                  </a:lnTo>
                  <a:lnTo>
                    <a:pt x="475" y="1436"/>
                  </a:lnTo>
                  <a:lnTo>
                    <a:pt x="472" y="1434"/>
                  </a:lnTo>
                  <a:lnTo>
                    <a:pt x="471" y="1434"/>
                  </a:lnTo>
                  <a:lnTo>
                    <a:pt x="468" y="1434"/>
                  </a:lnTo>
                  <a:lnTo>
                    <a:pt x="463" y="1434"/>
                  </a:lnTo>
                  <a:lnTo>
                    <a:pt x="450" y="1430"/>
                  </a:lnTo>
                  <a:lnTo>
                    <a:pt x="432" y="1427"/>
                  </a:lnTo>
                  <a:lnTo>
                    <a:pt x="426" y="1427"/>
                  </a:lnTo>
                  <a:lnTo>
                    <a:pt x="422" y="1430"/>
                  </a:lnTo>
                  <a:lnTo>
                    <a:pt x="417" y="1438"/>
                  </a:lnTo>
                  <a:lnTo>
                    <a:pt x="374" y="1519"/>
                  </a:lnTo>
                  <a:lnTo>
                    <a:pt x="365" y="1538"/>
                  </a:lnTo>
                  <a:lnTo>
                    <a:pt x="356" y="1556"/>
                  </a:lnTo>
                  <a:lnTo>
                    <a:pt x="345" y="1572"/>
                  </a:lnTo>
                  <a:lnTo>
                    <a:pt x="333" y="1588"/>
                  </a:lnTo>
                  <a:lnTo>
                    <a:pt x="319" y="1601"/>
                  </a:lnTo>
                  <a:lnTo>
                    <a:pt x="311" y="1606"/>
                  </a:lnTo>
                  <a:lnTo>
                    <a:pt x="307" y="1609"/>
                  </a:lnTo>
                  <a:lnTo>
                    <a:pt x="304" y="1613"/>
                  </a:lnTo>
                  <a:lnTo>
                    <a:pt x="288" y="1624"/>
                  </a:lnTo>
                  <a:lnTo>
                    <a:pt x="271" y="1634"/>
                  </a:lnTo>
                  <a:lnTo>
                    <a:pt x="263" y="1640"/>
                  </a:lnTo>
                  <a:lnTo>
                    <a:pt x="262" y="1645"/>
                  </a:lnTo>
                  <a:lnTo>
                    <a:pt x="264" y="1650"/>
                  </a:lnTo>
                  <a:lnTo>
                    <a:pt x="274" y="1657"/>
                  </a:lnTo>
                  <a:lnTo>
                    <a:pt x="275" y="1659"/>
                  </a:lnTo>
                  <a:lnTo>
                    <a:pt x="276" y="1665"/>
                  </a:lnTo>
                  <a:lnTo>
                    <a:pt x="272" y="1670"/>
                  </a:lnTo>
                  <a:lnTo>
                    <a:pt x="268" y="1677"/>
                  </a:lnTo>
                  <a:lnTo>
                    <a:pt x="250" y="1687"/>
                  </a:lnTo>
                  <a:lnTo>
                    <a:pt x="243" y="1692"/>
                  </a:lnTo>
                  <a:lnTo>
                    <a:pt x="239" y="1699"/>
                  </a:lnTo>
                  <a:lnTo>
                    <a:pt x="235" y="1703"/>
                  </a:lnTo>
                  <a:lnTo>
                    <a:pt x="234" y="1708"/>
                  </a:lnTo>
                  <a:lnTo>
                    <a:pt x="233" y="1712"/>
                  </a:lnTo>
                  <a:lnTo>
                    <a:pt x="234" y="1718"/>
                  </a:lnTo>
                  <a:lnTo>
                    <a:pt x="234" y="1722"/>
                  </a:lnTo>
                  <a:lnTo>
                    <a:pt x="234" y="1727"/>
                  </a:lnTo>
                  <a:lnTo>
                    <a:pt x="231" y="1730"/>
                  </a:lnTo>
                  <a:lnTo>
                    <a:pt x="229" y="1732"/>
                  </a:lnTo>
                  <a:lnTo>
                    <a:pt x="221" y="1731"/>
                  </a:lnTo>
                  <a:lnTo>
                    <a:pt x="214" y="1732"/>
                  </a:lnTo>
                  <a:lnTo>
                    <a:pt x="201" y="1737"/>
                  </a:lnTo>
                  <a:lnTo>
                    <a:pt x="185" y="1747"/>
                  </a:lnTo>
                  <a:lnTo>
                    <a:pt x="177" y="1752"/>
                  </a:lnTo>
                  <a:lnTo>
                    <a:pt x="170" y="1760"/>
                  </a:lnTo>
                  <a:lnTo>
                    <a:pt x="169" y="1771"/>
                  </a:lnTo>
                  <a:lnTo>
                    <a:pt x="169" y="1782"/>
                  </a:lnTo>
                  <a:lnTo>
                    <a:pt x="168" y="1782"/>
                  </a:lnTo>
                  <a:lnTo>
                    <a:pt x="168" y="1784"/>
                  </a:lnTo>
                  <a:lnTo>
                    <a:pt x="168" y="1786"/>
                  </a:lnTo>
                  <a:lnTo>
                    <a:pt x="168" y="1792"/>
                  </a:lnTo>
                  <a:lnTo>
                    <a:pt x="166" y="1792"/>
                  </a:lnTo>
                  <a:lnTo>
                    <a:pt x="166" y="1793"/>
                  </a:lnTo>
                  <a:lnTo>
                    <a:pt x="166" y="1796"/>
                  </a:lnTo>
                  <a:lnTo>
                    <a:pt x="166" y="1801"/>
                  </a:lnTo>
                  <a:lnTo>
                    <a:pt x="164" y="1804"/>
                  </a:lnTo>
                  <a:lnTo>
                    <a:pt x="163" y="1804"/>
                  </a:lnTo>
                  <a:lnTo>
                    <a:pt x="163" y="1805"/>
                  </a:lnTo>
                  <a:lnTo>
                    <a:pt x="163" y="1808"/>
                  </a:lnTo>
                  <a:lnTo>
                    <a:pt x="160" y="1810"/>
                  </a:lnTo>
                  <a:lnTo>
                    <a:pt x="159" y="1810"/>
                  </a:lnTo>
                  <a:lnTo>
                    <a:pt x="159" y="1812"/>
                  </a:lnTo>
                  <a:lnTo>
                    <a:pt x="159" y="1814"/>
                  </a:lnTo>
                  <a:lnTo>
                    <a:pt x="153" y="1818"/>
                  </a:lnTo>
                  <a:lnTo>
                    <a:pt x="149" y="1823"/>
                  </a:lnTo>
                  <a:lnTo>
                    <a:pt x="141" y="1825"/>
                  </a:lnTo>
                  <a:lnTo>
                    <a:pt x="136" y="1825"/>
                  </a:lnTo>
                  <a:lnTo>
                    <a:pt x="128" y="1823"/>
                  </a:lnTo>
                  <a:lnTo>
                    <a:pt x="123" y="1821"/>
                  </a:lnTo>
                  <a:lnTo>
                    <a:pt x="112" y="1814"/>
                  </a:lnTo>
                  <a:lnTo>
                    <a:pt x="108" y="1813"/>
                  </a:lnTo>
                  <a:lnTo>
                    <a:pt x="99" y="1816"/>
                  </a:lnTo>
                  <a:lnTo>
                    <a:pt x="94" y="1821"/>
                  </a:lnTo>
                  <a:lnTo>
                    <a:pt x="90" y="1827"/>
                  </a:lnTo>
                  <a:lnTo>
                    <a:pt x="91" y="1838"/>
                  </a:lnTo>
                  <a:lnTo>
                    <a:pt x="94" y="1853"/>
                  </a:lnTo>
                  <a:lnTo>
                    <a:pt x="95" y="1868"/>
                  </a:lnTo>
                  <a:lnTo>
                    <a:pt x="95" y="1882"/>
                  </a:lnTo>
                  <a:lnTo>
                    <a:pt x="94" y="1884"/>
                  </a:lnTo>
                  <a:lnTo>
                    <a:pt x="94" y="1888"/>
                  </a:lnTo>
                  <a:lnTo>
                    <a:pt x="94" y="1896"/>
                  </a:lnTo>
                  <a:lnTo>
                    <a:pt x="90" y="1902"/>
                  </a:lnTo>
                  <a:lnTo>
                    <a:pt x="84" y="1910"/>
                  </a:lnTo>
                  <a:lnTo>
                    <a:pt x="75" y="1917"/>
                  </a:lnTo>
                  <a:lnTo>
                    <a:pt x="66" y="1928"/>
                  </a:lnTo>
                  <a:lnTo>
                    <a:pt x="54" y="1939"/>
                  </a:lnTo>
                  <a:lnTo>
                    <a:pt x="47" y="1951"/>
                  </a:lnTo>
                  <a:lnTo>
                    <a:pt x="45" y="1964"/>
                  </a:lnTo>
                  <a:lnTo>
                    <a:pt x="47" y="1978"/>
                  </a:lnTo>
                  <a:lnTo>
                    <a:pt x="50" y="2005"/>
                  </a:lnTo>
                  <a:lnTo>
                    <a:pt x="51" y="2031"/>
                  </a:lnTo>
                  <a:lnTo>
                    <a:pt x="50" y="2058"/>
                  </a:lnTo>
                  <a:lnTo>
                    <a:pt x="49" y="2087"/>
                  </a:lnTo>
                  <a:lnTo>
                    <a:pt x="47" y="2093"/>
                  </a:lnTo>
                  <a:lnTo>
                    <a:pt x="50" y="2100"/>
                  </a:lnTo>
                  <a:lnTo>
                    <a:pt x="53" y="2105"/>
                  </a:lnTo>
                  <a:lnTo>
                    <a:pt x="59" y="2111"/>
                  </a:lnTo>
                  <a:lnTo>
                    <a:pt x="62" y="2113"/>
                  </a:lnTo>
                  <a:lnTo>
                    <a:pt x="65" y="2117"/>
                  </a:lnTo>
                  <a:lnTo>
                    <a:pt x="70" y="2125"/>
                  </a:lnTo>
                  <a:lnTo>
                    <a:pt x="74" y="2133"/>
                  </a:lnTo>
                  <a:lnTo>
                    <a:pt x="81" y="2144"/>
                  </a:lnTo>
                  <a:lnTo>
                    <a:pt x="98" y="2172"/>
                  </a:lnTo>
                  <a:lnTo>
                    <a:pt x="99" y="2175"/>
                  </a:lnTo>
                  <a:lnTo>
                    <a:pt x="102" y="2185"/>
                  </a:lnTo>
                  <a:lnTo>
                    <a:pt x="102" y="2194"/>
                  </a:lnTo>
                  <a:lnTo>
                    <a:pt x="103" y="2209"/>
                  </a:lnTo>
                  <a:lnTo>
                    <a:pt x="102" y="2223"/>
                  </a:lnTo>
                  <a:lnTo>
                    <a:pt x="102" y="2242"/>
                  </a:lnTo>
                  <a:lnTo>
                    <a:pt x="99" y="2261"/>
                  </a:lnTo>
                  <a:lnTo>
                    <a:pt x="98" y="2285"/>
                  </a:lnTo>
                  <a:lnTo>
                    <a:pt x="95" y="2303"/>
                  </a:lnTo>
                  <a:lnTo>
                    <a:pt x="92" y="2318"/>
                  </a:lnTo>
                  <a:lnTo>
                    <a:pt x="90" y="2333"/>
                  </a:lnTo>
                  <a:lnTo>
                    <a:pt x="88" y="2346"/>
                  </a:lnTo>
                  <a:lnTo>
                    <a:pt x="86" y="2355"/>
                  </a:lnTo>
                  <a:lnTo>
                    <a:pt x="83" y="2363"/>
                  </a:lnTo>
                  <a:lnTo>
                    <a:pt x="81" y="2370"/>
                  </a:lnTo>
                  <a:lnTo>
                    <a:pt x="78" y="2375"/>
                  </a:lnTo>
                  <a:lnTo>
                    <a:pt x="74" y="2378"/>
                  </a:lnTo>
                  <a:lnTo>
                    <a:pt x="73" y="2382"/>
                  </a:lnTo>
                  <a:lnTo>
                    <a:pt x="73" y="2390"/>
                  </a:lnTo>
                  <a:lnTo>
                    <a:pt x="77" y="2398"/>
                  </a:lnTo>
                  <a:lnTo>
                    <a:pt x="86" y="2406"/>
                  </a:lnTo>
                  <a:lnTo>
                    <a:pt x="91" y="2410"/>
                  </a:lnTo>
                  <a:lnTo>
                    <a:pt x="94" y="2411"/>
                  </a:lnTo>
                  <a:lnTo>
                    <a:pt x="98" y="2414"/>
                  </a:lnTo>
                  <a:lnTo>
                    <a:pt x="108" y="2419"/>
                  </a:lnTo>
                  <a:lnTo>
                    <a:pt x="112" y="2419"/>
                  </a:lnTo>
                  <a:lnTo>
                    <a:pt x="118" y="2420"/>
                  </a:lnTo>
                  <a:lnTo>
                    <a:pt x="118" y="2419"/>
                  </a:lnTo>
                  <a:lnTo>
                    <a:pt x="119" y="2419"/>
                  </a:lnTo>
                  <a:lnTo>
                    <a:pt x="122" y="2419"/>
                  </a:lnTo>
                  <a:lnTo>
                    <a:pt x="127" y="2418"/>
                  </a:lnTo>
                  <a:lnTo>
                    <a:pt x="136" y="2416"/>
                  </a:lnTo>
                  <a:lnTo>
                    <a:pt x="141" y="2418"/>
                  </a:lnTo>
                  <a:lnTo>
                    <a:pt x="148" y="2424"/>
                  </a:lnTo>
                  <a:lnTo>
                    <a:pt x="156" y="2435"/>
                  </a:lnTo>
                  <a:lnTo>
                    <a:pt x="159" y="2445"/>
                  </a:lnTo>
                  <a:lnTo>
                    <a:pt x="159" y="2456"/>
                  </a:lnTo>
                  <a:lnTo>
                    <a:pt x="164" y="2469"/>
                  </a:lnTo>
                  <a:lnTo>
                    <a:pt x="169" y="2468"/>
                  </a:lnTo>
                  <a:lnTo>
                    <a:pt x="174" y="2472"/>
                  </a:lnTo>
                  <a:lnTo>
                    <a:pt x="181" y="2476"/>
                  </a:lnTo>
                  <a:lnTo>
                    <a:pt x="189" y="2485"/>
                  </a:lnTo>
                  <a:lnTo>
                    <a:pt x="198" y="2485"/>
                  </a:lnTo>
                  <a:lnTo>
                    <a:pt x="205" y="2485"/>
                  </a:lnTo>
                  <a:lnTo>
                    <a:pt x="205" y="2484"/>
                  </a:lnTo>
                  <a:lnTo>
                    <a:pt x="206" y="2484"/>
                  </a:lnTo>
                  <a:lnTo>
                    <a:pt x="209" y="2484"/>
                  </a:lnTo>
                  <a:lnTo>
                    <a:pt x="213" y="2481"/>
                  </a:lnTo>
                  <a:lnTo>
                    <a:pt x="229" y="2471"/>
                  </a:lnTo>
                  <a:lnTo>
                    <a:pt x="235" y="2494"/>
                  </a:lnTo>
                  <a:lnTo>
                    <a:pt x="234" y="2504"/>
                  </a:lnTo>
                  <a:lnTo>
                    <a:pt x="238" y="2510"/>
                  </a:lnTo>
                  <a:lnTo>
                    <a:pt x="242" y="2514"/>
                  </a:lnTo>
                  <a:lnTo>
                    <a:pt x="250" y="2518"/>
                  </a:lnTo>
                  <a:lnTo>
                    <a:pt x="262" y="2517"/>
                  </a:lnTo>
                  <a:lnTo>
                    <a:pt x="266" y="2517"/>
                  </a:lnTo>
                  <a:lnTo>
                    <a:pt x="271" y="2520"/>
                  </a:lnTo>
                  <a:lnTo>
                    <a:pt x="274" y="2522"/>
                  </a:lnTo>
                  <a:lnTo>
                    <a:pt x="276" y="2529"/>
                  </a:lnTo>
                  <a:lnTo>
                    <a:pt x="280" y="2537"/>
                  </a:lnTo>
                  <a:lnTo>
                    <a:pt x="287" y="2543"/>
                  </a:lnTo>
                  <a:lnTo>
                    <a:pt x="296" y="2549"/>
                  </a:lnTo>
                  <a:lnTo>
                    <a:pt x="308" y="2553"/>
                  </a:lnTo>
                  <a:lnTo>
                    <a:pt x="325" y="2545"/>
                  </a:lnTo>
                  <a:lnTo>
                    <a:pt x="341" y="2539"/>
                  </a:lnTo>
                  <a:lnTo>
                    <a:pt x="356" y="2534"/>
                  </a:lnTo>
                  <a:lnTo>
                    <a:pt x="368" y="2530"/>
                  </a:lnTo>
                  <a:lnTo>
                    <a:pt x="377" y="2526"/>
                  </a:lnTo>
                  <a:lnTo>
                    <a:pt x="385" y="2523"/>
                  </a:lnTo>
                  <a:lnTo>
                    <a:pt x="390" y="2521"/>
                  </a:lnTo>
                  <a:lnTo>
                    <a:pt x="394" y="2520"/>
                  </a:lnTo>
                  <a:lnTo>
                    <a:pt x="450" y="2505"/>
                  </a:lnTo>
                  <a:lnTo>
                    <a:pt x="460" y="2504"/>
                  </a:lnTo>
                  <a:lnTo>
                    <a:pt x="473" y="2500"/>
                  </a:lnTo>
                  <a:lnTo>
                    <a:pt x="484" y="2493"/>
                  </a:lnTo>
                  <a:lnTo>
                    <a:pt x="497" y="2486"/>
                  </a:lnTo>
                  <a:lnTo>
                    <a:pt x="500" y="2484"/>
                  </a:lnTo>
                  <a:lnTo>
                    <a:pt x="504" y="2481"/>
                  </a:lnTo>
                  <a:lnTo>
                    <a:pt x="512" y="2480"/>
                  </a:lnTo>
                  <a:lnTo>
                    <a:pt x="520" y="2476"/>
                  </a:lnTo>
                  <a:lnTo>
                    <a:pt x="530" y="2473"/>
                  </a:lnTo>
                  <a:lnTo>
                    <a:pt x="542" y="2468"/>
                  </a:lnTo>
                  <a:lnTo>
                    <a:pt x="558" y="2464"/>
                  </a:lnTo>
                  <a:lnTo>
                    <a:pt x="561" y="2461"/>
                  </a:lnTo>
                  <a:lnTo>
                    <a:pt x="561" y="2460"/>
                  </a:lnTo>
                  <a:lnTo>
                    <a:pt x="562" y="2460"/>
                  </a:lnTo>
                  <a:lnTo>
                    <a:pt x="565" y="2460"/>
                  </a:lnTo>
                  <a:lnTo>
                    <a:pt x="567" y="2457"/>
                  </a:lnTo>
                  <a:lnTo>
                    <a:pt x="570" y="2456"/>
                  </a:lnTo>
                  <a:lnTo>
                    <a:pt x="570" y="2452"/>
                  </a:lnTo>
                  <a:lnTo>
                    <a:pt x="571" y="2449"/>
                  </a:lnTo>
                  <a:lnTo>
                    <a:pt x="573" y="2444"/>
                  </a:lnTo>
                  <a:lnTo>
                    <a:pt x="581" y="2420"/>
                  </a:lnTo>
                  <a:lnTo>
                    <a:pt x="590" y="2420"/>
                  </a:lnTo>
                  <a:lnTo>
                    <a:pt x="598" y="2423"/>
                  </a:lnTo>
                  <a:lnTo>
                    <a:pt x="603" y="2427"/>
                  </a:lnTo>
                  <a:lnTo>
                    <a:pt x="607" y="2434"/>
                  </a:lnTo>
                  <a:lnTo>
                    <a:pt x="610" y="2443"/>
                  </a:lnTo>
                  <a:lnTo>
                    <a:pt x="616" y="2449"/>
                  </a:lnTo>
                  <a:lnTo>
                    <a:pt x="623" y="2453"/>
                  </a:lnTo>
                  <a:lnTo>
                    <a:pt x="633" y="2455"/>
                  </a:lnTo>
                  <a:lnTo>
                    <a:pt x="639" y="2452"/>
                  </a:lnTo>
                  <a:lnTo>
                    <a:pt x="647" y="2448"/>
                  </a:lnTo>
                  <a:lnTo>
                    <a:pt x="653" y="2440"/>
                  </a:lnTo>
                  <a:lnTo>
                    <a:pt x="661" y="2431"/>
                  </a:lnTo>
                  <a:lnTo>
                    <a:pt x="667" y="2423"/>
                  </a:lnTo>
                  <a:lnTo>
                    <a:pt x="673" y="2419"/>
                  </a:lnTo>
                  <a:lnTo>
                    <a:pt x="681" y="2418"/>
                  </a:lnTo>
                  <a:lnTo>
                    <a:pt x="692" y="2420"/>
                  </a:lnTo>
                  <a:lnTo>
                    <a:pt x="694" y="2420"/>
                  </a:lnTo>
                  <a:lnTo>
                    <a:pt x="696" y="2420"/>
                  </a:lnTo>
                  <a:lnTo>
                    <a:pt x="698" y="2422"/>
                  </a:lnTo>
                  <a:lnTo>
                    <a:pt x="701" y="2422"/>
                  </a:lnTo>
                  <a:lnTo>
                    <a:pt x="702" y="2422"/>
                  </a:lnTo>
                  <a:lnTo>
                    <a:pt x="705" y="2423"/>
                  </a:lnTo>
                  <a:lnTo>
                    <a:pt x="710" y="2422"/>
                  </a:lnTo>
                  <a:lnTo>
                    <a:pt x="713" y="2420"/>
                  </a:lnTo>
                  <a:lnTo>
                    <a:pt x="717" y="2420"/>
                  </a:lnTo>
                  <a:lnTo>
                    <a:pt x="734" y="2411"/>
                  </a:lnTo>
                  <a:lnTo>
                    <a:pt x="735" y="2400"/>
                  </a:lnTo>
                  <a:lnTo>
                    <a:pt x="742" y="2391"/>
                  </a:lnTo>
                  <a:lnTo>
                    <a:pt x="751" y="2381"/>
                  </a:lnTo>
                  <a:lnTo>
                    <a:pt x="763" y="2370"/>
                  </a:lnTo>
                  <a:lnTo>
                    <a:pt x="775" y="2358"/>
                  </a:lnTo>
                  <a:lnTo>
                    <a:pt x="786" y="2350"/>
                  </a:lnTo>
                  <a:lnTo>
                    <a:pt x="792" y="2344"/>
                  </a:lnTo>
                  <a:lnTo>
                    <a:pt x="799" y="2340"/>
                  </a:lnTo>
                  <a:lnTo>
                    <a:pt x="801" y="2325"/>
                  </a:lnTo>
                  <a:lnTo>
                    <a:pt x="807" y="2313"/>
                  </a:lnTo>
                  <a:lnTo>
                    <a:pt x="813" y="2304"/>
                  </a:lnTo>
                  <a:lnTo>
                    <a:pt x="823" y="2300"/>
                  </a:lnTo>
                  <a:lnTo>
                    <a:pt x="831" y="2295"/>
                  </a:lnTo>
                  <a:lnTo>
                    <a:pt x="841" y="2288"/>
                  </a:lnTo>
                  <a:lnTo>
                    <a:pt x="852" y="2279"/>
                  </a:lnTo>
                  <a:lnTo>
                    <a:pt x="862" y="2269"/>
                  </a:lnTo>
                  <a:lnTo>
                    <a:pt x="860" y="2267"/>
                  </a:lnTo>
                  <a:lnTo>
                    <a:pt x="860" y="2263"/>
                  </a:lnTo>
                  <a:lnTo>
                    <a:pt x="861" y="2258"/>
                  </a:lnTo>
                  <a:lnTo>
                    <a:pt x="866" y="2251"/>
                  </a:lnTo>
                  <a:lnTo>
                    <a:pt x="872" y="2242"/>
                  </a:lnTo>
                  <a:lnTo>
                    <a:pt x="880" y="2232"/>
                  </a:lnTo>
                  <a:lnTo>
                    <a:pt x="889" y="2220"/>
                  </a:lnTo>
                  <a:lnTo>
                    <a:pt x="902" y="2207"/>
                  </a:lnTo>
                  <a:lnTo>
                    <a:pt x="910" y="2195"/>
                  </a:lnTo>
                  <a:lnTo>
                    <a:pt x="921" y="2182"/>
                  </a:lnTo>
                  <a:lnTo>
                    <a:pt x="931" y="2168"/>
                  </a:lnTo>
                  <a:lnTo>
                    <a:pt x="944" y="2152"/>
                  </a:lnTo>
                  <a:lnTo>
                    <a:pt x="956" y="2133"/>
                  </a:lnTo>
                  <a:lnTo>
                    <a:pt x="971" y="2113"/>
                  </a:lnTo>
                  <a:lnTo>
                    <a:pt x="985" y="2092"/>
                  </a:lnTo>
                  <a:lnTo>
                    <a:pt x="1001" y="2070"/>
                  </a:lnTo>
                  <a:lnTo>
                    <a:pt x="1016" y="2046"/>
                  </a:lnTo>
                  <a:lnTo>
                    <a:pt x="1029" y="2026"/>
                  </a:lnTo>
                  <a:lnTo>
                    <a:pt x="1040" y="2007"/>
                  </a:lnTo>
                  <a:lnTo>
                    <a:pt x="1050" y="1993"/>
                  </a:lnTo>
                  <a:lnTo>
                    <a:pt x="1058" y="1978"/>
                  </a:lnTo>
                  <a:lnTo>
                    <a:pt x="1065" y="1968"/>
                  </a:lnTo>
                  <a:lnTo>
                    <a:pt x="1069" y="1958"/>
                  </a:lnTo>
                  <a:lnTo>
                    <a:pt x="1073" y="1953"/>
                  </a:lnTo>
                  <a:lnTo>
                    <a:pt x="1131" y="1875"/>
                  </a:lnTo>
                  <a:lnTo>
                    <a:pt x="1123" y="1861"/>
                  </a:lnTo>
                  <a:lnTo>
                    <a:pt x="1116" y="1854"/>
                  </a:lnTo>
                  <a:lnTo>
                    <a:pt x="1108" y="1850"/>
                  </a:lnTo>
                  <a:lnTo>
                    <a:pt x="1086" y="1821"/>
                  </a:lnTo>
                  <a:lnTo>
                    <a:pt x="1069" y="1800"/>
                  </a:lnTo>
                  <a:lnTo>
                    <a:pt x="1054" y="1784"/>
                  </a:lnTo>
                  <a:lnTo>
                    <a:pt x="1048" y="1777"/>
                  </a:lnTo>
                  <a:lnTo>
                    <a:pt x="1044" y="1775"/>
                  </a:lnTo>
                  <a:lnTo>
                    <a:pt x="1036" y="1769"/>
                  </a:lnTo>
                  <a:lnTo>
                    <a:pt x="1033" y="1767"/>
                  </a:lnTo>
                  <a:lnTo>
                    <a:pt x="1032" y="1765"/>
                  </a:lnTo>
                  <a:lnTo>
                    <a:pt x="1029" y="1763"/>
                  </a:lnTo>
                  <a:lnTo>
                    <a:pt x="1021" y="1753"/>
                  </a:lnTo>
                  <a:lnTo>
                    <a:pt x="1013" y="1743"/>
                  </a:lnTo>
                  <a:lnTo>
                    <a:pt x="1003" y="1730"/>
                  </a:lnTo>
                  <a:lnTo>
                    <a:pt x="992" y="1716"/>
                  </a:lnTo>
                  <a:lnTo>
                    <a:pt x="980" y="1700"/>
                  </a:lnTo>
                  <a:lnTo>
                    <a:pt x="969" y="1683"/>
                  </a:lnTo>
                  <a:lnTo>
                    <a:pt x="973" y="1675"/>
                  </a:lnTo>
                  <a:lnTo>
                    <a:pt x="979" y="1666"/>
                  </a:lnTo>
                  <a:lnTo>
                    <a:pt x="985" y="1653"/>
                  </a:lnTo>
                  <a:lnTo>
                    <a:pt x="993" y="1638"/>
                  </a:lnTo>
                  <a:lnTo>
                    <a:pt x="992" y="1606"/>
                  </a:lnTo>
                  <a:lnTo>
                    <a:pt x="993" y="1583"/>
                  </a:lnTo>
                  <a:lnTo>
                    <a:pt x="992" y="1572"/>
                  </a:lnTo>
                  <a:lnTo>
                    <a:pt x="988" y="1561"/>
                  </a:lnTo>
                  <a:lnTo>
                    <a:pt x="985" y="1558"/>
                  </a:lnTo>
                  <a:lnTo>
                    <a:pt x="984" y="1555"/>
                  </a:lnTo>
                  <a:lnTo>
                    <a:pt x="980" y="1550"/>
                  </a:lnTo>
                  <a:lnTo>
                    <a:pt x="977" y="1547"/>
                  </a:lnTo>
                  <a:lnTo>
                    <a:pt x="976" y="1546"/>
                  </a:lnTo>
                  <a:lnTo>
                    <a:pt x="973" y="1543"/>
                  </a:lnTo>
                  <a:lnTo>
                    <a:pt x="968" y="1538"/>
                  </a:lnTo>
                  <a:lnTo>
                    <a:pt x="963" y="1530"/>
                  </a:lnTo>
                  <a:lnTo>
                    <a:pt x="962" y="1519"/>
                  </a:lnTo>
                  <a:lnTo>
                    <a:pt x="962" y="1503"/>
                  </a:lnTo>
                  <a:lnTo>
                    <a:pt x="964" y="1482"/>
                  </a:lnTo>
                  <a:lnTo>
                    <a:pt x="963" y="1468"/>
                  </a:lnTo>
                  <a:lnTo>
                    <a:pt x="958" y="1456"/>
                  </a:lnTo>
                  <a:lnTo>
                    <a:pt x="952" y="1450"/>
                  </a:lnTo>
                  <a:lnTo>
                    <a:pt x="947" y="1448"/>
                  </a:lnTo>
                  <a:lnTo>
                    <a:pt x="931" y="1444"/>
                  </a:lnTo>
                  <a:lnTo>
                    <a:pt x="922" y="1441"/>
                  </a:lnTo>
                  <a:lnTo>
                    <a:pt x="915" y="1440"/>
                  </a:lnTo>
                  <a:lnTo>
                    <a:pt x="909" y="1437"/>
                  </a:lnTo>
                  <a:lnTo>
                    <a:pt x="906" y="1436"/>
                  </a:lnTo>
                  <a:lnTo>
                    <a:pt x="902" y="1432"/>
                  </a:lnTo>
                  <a:lnTo>
                    <a:pt x="902" y="1429"/>
                  </a:lnTo>
                  <a:lnTo>
                    <a:pt x="902" y="1424"/>
                  </a:lnTo>
                  <a:lnTo>
                    <a:pt x="905" y="1420"/>
                  </a:lnTo>
                  <a:lnTo>
                    <a:pt x="918" y="1397"/>
                  </a:lnTo>
                  <a:lnTo>
                    <a:pt x="932" y="1382"/>
                  </a:lnTo>
                  <a:lnTo>
                    <a:pt x="936" y="1374"/>
                  </a:lnTo>
                  <a:lnTo>
                    <a:pt x="939" y="1368"/>
                  </a:lnTo>
                  <a:lnTo>
                    <a:pt x="942" y="1358"/>
                  </a:lnTo>
                  <a:lnTo>
                    <a:pt x="939" y="1351"/>
                  </a:lnTo>
                  <a:lnTo>
                    <a:pt x="936" y="1346"/>
                  </a:lnTo>
                  <a:lnTo>
                    <a:pt x="932" y="1341"/>
                  </a:lnTo>
                  <a:lnTo>
                    <a:pt x="927" y="1335"/>
                  </a:lnTo>
                  <a:lnTo>
                    <a:pt x="917" y="1323"/>
                  </a:lnTo>
                  <a:lnTo>
                    <a:pt x="910" y="1314"/>
                  </a:lnTo>
                  <a:lnTo>
                    <a:pt x="907" y="1306"/>
                  </a:lnTo>
                  <a:lnTo>
                    <a:pt x="909" y="1299"/>
                  </a:lnTo>
                  <a:lnTo>
                    <a:pt x="915" y="1282"/>
                  </a:lnTo>
                  <a:lnTo>
                    <a:pt x="921" y="1268"/>
                  </a:lnTo>
                  <a:lnTo>
                    <a:pt x="922" y="1253"/>
                  </a:lnTo>
                  <a:lnTo>
                    <a:pt x="923" y="1241"/>
                  </a:lnTo>
                  <a:lnTo>
                    <a:pt x="930" y="1231"/>
                  </a:lnTo>
                  <a:lnTo>
                    <a:pt x="939" y="1224"/>
                  </a:lnTo>
                  <a:lnTo>
                    <a:pt x="951" y="1217"/>
                  </a:lnTo>
                  <a:lnTo>
                    <a:pt x="965" y="1213"/>
                  </a:lnTo>
                  <a:lnTo>
                    <a:pt x="963" y="1188"/>
                  </a:lnTo>
                  <a:lnTo>
                    <a:pt x="960" y="1166"/>
                  </a:lnTo>
                  <a:lnTo>
                    <a:pt x="955" y="1143"/>
                  </a:lnTo>
                  <a:lnTo>
                    <a:pt x="951" y="1124"/>
                  </a:lnTo>
                  <a:lnTo>
                    <a:pt x="943" y="1104"/>
                  </a:lnTo>
                  <a:lnTo>
                    <a:pt x="936" y="1086"/>
                  </a:lnTo>
                  <a:lnTo>
                    <a:pt x="918" y="1056"/>
                  </a:lnTo>
                  <a:lnTo>
                    <a:pt x="853" y="877"/>
                  </a:lnTo>
                  <a:lnTo>
                    <a:pt x="868" y="836"/>
                  </a:lnTo>
                  <a:lnTo>
                    <a:pt x="889" y="798"/>
                  </a:lnTo>
                  <a:lnTo>
                    <a:pt x="914" y="760"/>
                  </a:lnTo>
                  <a:lnTo>
                    <a:pt x="944" y="723"/>
                  </a:lnTo>
                  <a:lnTo>
                    <a:pt x="948" y="712"/>
                  </a:lnTo>
                  <a:lnTo>
                    <a:pt x="948" y="705"/>
                  </a:lnTo>
                  <a:lnTo>
                    <a:pt x="948" y="700"/>
                  </a:lnTo>
                  <a:lnTo>
                    <a:pt x="934" y="680"/>
                  </a:lnTo>
                  <a:lnTo>
                    <a:pt x="923" y="664"/>
                  </a:lnTo>
                  <a:lnTo>
                    <a:pt x="913" y="648"/>
                  </a:lnTo>
                  <a:lnTo>
                    <a:pt x="905" y="637"/>
                  </a:lnTo>
                  <a:lnTo>
                    <a:pt x="897" y="625"/>
                  </a:lnTo>
                  <a:lnTo>
                    <a:pt x="893" y="617"/>
                  </a:lnTo>
                  <a:lnTo>
                    <a:pt x="889" y="610"/>
                  </a:lnTo>
                  <a:lnTo>
                    <a:pt x="887" y="607"/>
                  </a:lnTo>
                  <a:lnTo>
                    <a:pt x="869" y="592"/>
                  </a:lnTo>
                  <a:lnTo>
                    <a:pt x="820" y="574"/>
                  </a:lnTo>
                  <a:lnTo>
                    <a:pt x="801" y="549"/>
                  </a:lnTo>
                  <a:lnTo>
                    <a:pt x="796" y="507"/>
                  </a:lnTo>
                  <a:lnTo>
                    <a:pt x="794" y="471"/>
                  </a:lnTo>
                  <a:lnTo>
                    <a:pt x="791" y="442"/>
                  </a:lnTo>
                  <a:lnTo>
                    <a:pt x="791" y="418"/>
                  </a:lnTo>
                  <a:lnTo>
                    <a:pt x="800" y="404"/>
                  </a:lnTo>
                  <a:lnTo>
                    <a:pt x="808" y="392"/>
                  </a:lnTo>
                  <a:lnTo>
                    <a:pt x="812" y="380"/>
                  </a:lnTo>
                  <a:lnTo>
                    <a:pt x="816" y="371"/>
                  </a:lnTo>
                  <a:lnTo>
                    <a:pt x="815" y="361"/>
                  </a:lnTo>
                  <a:lnTo>
                    <a:pt x="811" y="356"/>
                  </a:lnTo>
                  <a:lnTo>
                    <a:pt x="804" y="351"/>
                  </a:lnTo>
                  <a:lnTo>
                    <a:pt x="796" y="348"/>
                  </a:lnTo>
                  <a:lnTo>
                    <a:pt x="858" y="298"/>
                  </a:lnTo>
                  <a:lnTo>
                    <a:pt x="853" y="281"/>
                  </a:lnTo>
                  <a:lnTo>
                    <a:pt x="850" y="261"/>
                  </a:lnTo>
                  <a:lnTo>
                    <a:pt x="849" y="238"/>
                  </a:lnTo>
                  <a:lnTo>
                    <a:pt x="850" y="217"/>
                  </a:lnTo>
                  <a:lnTo>
                    <a:pt x="854" y="197"/>
                  </a:lnTo>
                  <a:lnTo>
                    <a:pt x="861" y="179"/>
                  </a:lnTo>
                  <a:lnTo>
                    <a:pt x="862" y="164"/>
                  </a:lnTo>
                  <a:lnTo>
                    <a:pt x="864" y="152"/>
                  </a:lnTo>
                  <a:lnTo>
                    <a:pt x="864" y="140"/>
                  </a:lnTo>
                  <a:lnTo>
                    <a:pt x="862" y="132"/>
                  </a:lnTo>
                  <a:lnTo>
                    <a:pt x="858" y="123"/>
                  </a:lnTo>
                  <a:lnTo>
                    <a:pt x="854" y="118"/>
                  </a:lnTo>
                  <a:lnTo>
                    <a:pt x="849" y="113"/>
                  </a:lnTo>
                  <a:lnTo>
                    <a:pt x="842" y="111"/>
                  </a:lnTo>
                  <a:lnTo>
                    <a:pt x="809" y="98"/>
                  </a:lnTo>
                  <a:lnTo>
                    <a:pt x="796" y="90"/>
                  </a:lnTo>
                  <a:lnTo>
                    <a:pt x="787" y="83"/>
                  </a:lnTo>
                  <a:lnTo>
                    <a:pt x="778" y="74"/>
                  </a:lnTo>
                  <a:lnTo>
                    <a:pt x="772" y="66"/>
                  </a:lnTo>
                  <a:lnTo>
                    <a:pt x="768" y="56"/>
                  </a:lnTo>
                  <a:lnTo>
                    <a:pt x="767" y="48"/>
                  </a:lnTo>
                  <a:lnTo>
                    <a:pt x="764" y="33"/>
                  </a:lnTo>
                  <a:lnTo>
                    <a:pt x="762" y="23"/>
                  </a:lnTo>
                  <a:lnTo>
                    <a:pt x="756" y="13"/>
                  </a:lnTo>
                  <a:lnTo>
                    <a:pt x="751" y="8"/>
                  </a:lnTo>
                  <a:lnTo>
                    <a:pt x="737" y="0"/>
                  </a:lnTo>
                  <a:lnTo>
                    <a:pt x="723" y="8"/>
                  </a:lnTo>
                  <a:lnTo>
                    <a:pt x="713" y="15"/>
                  </a:lnTo>
                  <a:lnTo>
                    <a:pt x="702" y="19"/>
                  </a:lnTo>
                  <a:lnTo>
                    <a:pt x="692" y="20"/>
                  </a:lnTo>
                  <a:lnTo>
                    <a:pt x="684" y="20"/>
                  </a:lnTo>
                  <a:lnTo>
                    <a:pt x="678" y="24"/>
                  </a:lnTo>
                  <a:lnTo>
                    <a:pt x="669" y="36"/>
                  </a:lnTo>
                  <a:close/>
                </a:path>
              </a:pathLst>
            </a:custGeom>
            <a:solidFill>
              <a:srgbClr val="3399FF"/>
            </a:solidFill>
            <a:ln w="6350">
              <a:solidFill>
                <a:srgbClr val="003366"/>
              </a:solidFill>
              <a:round/>
              <a:headEnd/>
              <a:tailEnd/>
            </a:ln>
          </p:spPr>
          <p:txBody>
            <a:bodyPr/>
            <a:lstStyle/>
            <a:p>
              <a:endParaRPr lang="el-GR"/>
            </a:p>
          </p:txBody>
        </p:sp>
        <p:sp>
          <p:nvSpPr>
            <p:cNvPr id="25759" name="Freeform 503"/>
            <p:cNvSpPr>
              <a:spLocks/>
            </p:cNvSpPr>
            <p:nvPr/>
          </p:nvSpPr>
          <p:spPr bwMode="auto">
            <a:xfrm>
              <a:off x="852" y="2505"/>
              <a:ext cx="265" cy="140"/>
            </a:xfrm>
            <a:custGeom>
              <a:avLst/>
              <a:gdLst>
                <a:gd name="T0" fmla="*/ 0 w 793"/>
                <a:gd name="T1" fmla="*/ 0 h 420"/>
                <a:gd name="T2" fmla="*/ 0 w 793"/>
                <a:gd name="T3" fmla="*/ 0 h 420"/>
                <a:gd name="T4" fmla="*/ 0 w 793"/>
                <a:gd name="T5" fmla="*/ 0 h 420"/>
                <a:gd name="T6" fmla="*/ 0 w 793"/>
                <a:gd name="T7" fmla="*/ 0 h 420"/>
                <a:gd name="T8" fmla="*/ 0 w 793"/>
                <a:gd name="T9" fmla="*/ 0 h 420"/>
                <a:gd name="T10" fmla="*/ 0 w 793"/>
                <a:gd name="T11" fmla="*/ 0 h 420"/>
                <a:gd name="T12" fmla="*/ 0 w 793"/>
                <a:gd name="T13" fmla="*/ 0 h 420"/>
                <a:gd name="T14" fmla="*/ 0 w 793"/>
                <a:gd name="T15" fmla="*/ 0 h 420"/>
                <a:gd name="T16" fmla="*/ 0 w 793"/>
                <a:gd name="T17" fmla="*/ 0 h 420"/>
                <a:gd name="T18" fmla="*/ 0 w 793"/>
                <a:gd name="T19" fmla="*/ 0 h 420"/>
                <a:gd name="T20" fmla="*/ 0 w 793"/>
                <a:gd name="T21" fmla="*/ 0 h 420"/>
                <a:gd name="T22" fmla="*/ 0 w 793"/>
                <a:gd name="T23" fmla="*/ 0 h 420"/>
                <a:gd name="T24" fmla="*/ 0 w 793"/>
                <a:gd name="T25" fmla="*/ 0 h 420"/>
                <a:gd name="T26" fmla="*/ 0 w 793"/>
                <a:gd name="T27" fmla="*/ 0 h 420"/>
                <a:gd name="T28" fmla="*/ 0 w 793"/>
                <a:gd name="T29" fmla="*/ 0 h 420"/>
                <a:gd name="T30" fmla="*/ 0 w 793"/>
                <a:gd name="T31" fmla="*/ 0 h 420"/>
                <a:gd name="T32" fmla="*/ 0 w 793"/>
                <a:gd name="T33" fmla="*/ 0 h 420"/>
                <a:gd name="T34" fmla="*/ 0 w 793"/>
                <a:gd name="T35" fmla="*/ 0 h 420"/>
                <a:gd name="T36" fmla="*/ 0 w 793"/>
                <a:gd name="T37" fmla="*/ 0 h 420"/>
                <a:gd name="T38" fmla="*/ 0 w 793"/>
                <a:gd name="T39" fmla="*/ 0 h 420"/>
                <a:gd name="T40" fmla="*/ 0 w 793"/>
                <a:gd name="T41" fmla="*/ 0 h 420"/>
                <a:gd name="T42" fmla="*/ 0 w 793"/>
                <a:gd name="T43" fmla="*/ 0 h 420"/>
                <a:gd name="T44" fmla="*/ 0 w 793"/>
                <a:gd name="T45" fmla="*/ 0 h 420"/>
                <a:gd name="T46" fmla="*/ 0 w 793"/>
                <a:gd name="T47" fmla="*/ 0 h 420"/>
                <a:gd name="T48" fmla="*/ 0 w 793"/>
                <a:gd name="T49" fmla="*/ 0 h 420"/>
                <a:gd name="T50" fmla="*/ 0 w 793"/>
                <a:gd name="T51" fmla="*/ 0 h 420"/>
                <a:gd name="T52" fmla="*/ 0 w 793"/>
                <a:gd name="T53" fmla="*/ 0 h 420"/>
                <a:gd name="T54" fmla="*/ 0 w 793"/>
                <a:gd name="T55" fmla="*/ 0 h 420"/>
                <a:gd name="T56" fmla="*/ 0 w 793"/>
                <a:gd name="T57" fmla="*/ 0 h 420"/>
                <a:gd name="T58" fmla="*/ 0 w 793"/>
                <a:gd name="T59" fmla="*/ 0 h 420"/>
                <a:gd name="T60" fmla="*/ 0 w 793"/>
                <a:gd name="T61" fmla="*/ 0 h 420"/>
                <a:gd name="T62" fmla="*/ 0 w 793"/>
                <a:gd name="T63" fmla="*/ 0 h 420"/>
                <a:gd name="T64" fmla="*/ 0 w 793"/>
                <a:gd name="T65" fmla="*/ 0 h 420"/>
                <a:gd name="T66" fmla="*/ 0 w 793"/>
                <a:gd name="T67" fmla="*/ 0 h 420"/>
                <a:gd name="T68" fmla="*/ 0 w 793"/>
                <a:gd name="T69" fmla="*/ 0 h 420"/>
                <a:gd name="T70" fmla="*/ 0 w 793"/>
                <a:gd name="T71" fmla="*/ 0 h 420"/>
                <a:gd name="T72" fmla="*/ 0 w 793"/>
                <a:gd name="T73" fmla="*/ 0 h 420"/>
                <a:gd name="T74" fmla="*/ 0 w 793"/>
                <a:gd name="T75" fmla="*/ 0 h 420"/>
                <a:gd name="T76" fmla="*/ 0 w 793"/>
                <a:gd name="T77" fmla="*/ 0 h 420"/>
                <a:gd name="T78" fmla="*/ 0 w 793"/>
                <a:gd name="T79" fmla="*/ 0 h 420"/>
                <a:gd name="T80" fmla="*/ 0 w 793"/>
                <a:gd name="T81" fmla="*/ 0 h 420"/>
                <a:gd name="T82" fmla="*/ 0 w 793"/>
                <a:gd name="T83" fmla="*/ 0 h 420"/>
                <a:gd name="T84" fmla="*/ 0 w 793"/>
                <a:gd name="T85" fmla="*/ 0 h 420"/>
                <a:gd name="T86" fmla="*/ 0 w 793"/>
                <a:gd name="T87" fmla="*/ 0 h 420"/>
                <a:gd name="T88" fmla="*/ 0 w 793"/>
                <a:gd name="T89" fmla="*/ 0 h 420"/>
                <a:gd name="T90" fmla="*/ 0 w 793"/>
                <a:gd name="T91" fmla="*/ 0 h 420"/>
                <a:gd name="T92" fmla="*/ 0 w 793"/>
                <a:gd name="T93" fmla="*/ 0 h 420"/>
                <a:gd name="T94" fmla="*/ 0 w 793"/>
                <a:gd name="T95" fmla="*/ 0 h 420"/>
                <a:gd name="T96" fmla="*/ 0 w 793"/>
                <a:gd name="T97" fmla="*/ 0 h 420"/>
                <a:gd name="T98" fmla="*/ 0 w 793"/>
                <a:gd name="T99" fmla="*/ 0 h 420"/>
                <a:gd name="T100" fmla="*/ 0 w 793"/>
                <a:gd name="T101" fmla="*/ 0 h 420"/>
                <a:gd name="T102" fmla="*/ 0 w 793"/>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3"/>
                <a:gd name="T157" fmla="*/ 0 h 420"/>
                <a:gd name="T158" fmla="*/ 793 w 793"/>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3" h="420">
                  <a:moveTo>
                    <a:pt x="162" y="214"/>
                  </a:moveTo>
                  <a:lnTo>
                    <a:pt x="158" y="214"/>
                  </a:lnTo>
                  <a:lnTo>
                    <a:pt x="154" y="214"/>
                  </a:lnTo>
                  <a:lnTo>
                    <a:pt x="151" y="215"/>
                  </a:lnTo>
                  <a:lnTo>
                    <a:pt x="142" y="215"/>
                  </a:lnTo>
                  <a:lnTo>
                    <a:pt x="137" y="215"/>
                  </a:lnTo>
                  <a:lnTo>
                    <a:pt x="131" y="217"/>
                  </a:lnTo>
                  <a:lnTo>
                    <a:pt x="126" y="218"/>
                  </a:lnTo>
                  <a:lnTo>
                    <a:pt x="121" y="223"/>
                  </a:lnTo>
                  <a:lnTo>
                    <a:pt x="113" y="231"/>
                  </a:lnTo>
                  <a:lnTo>
                    <a:pt x="108" y="237"/>
                  </a:lnTo>
                  <a:lnTo>
                    <a:pt x="104" y="245"/>
                  </a:lnTo>
                  <a:lnTo>
                    <a:pt x="93" y="252"/>
                  </a:lnTo>
                  <a:lnTo>
                    <a:pt x="84" y="255"/>
                  </a:lnTo>
                  <a:lnTo>
                    <a:pt x="76" y="250"/>
                  </a:lnTo>
                  <a:lnTo>
                    <a:pt x="71" y="245"/>
                  </a:lnTo>
                  <a:lnTo>
                    <a:pt x="68" y="238"/>
                  </a:lnTo>
                  <a:lnTo>
                    <a:pt x="64" y="231"/>
                  </a:lnTo>
                  <a:lnTo>
                    <a:pt x="60" y="229"/>
                  </a:lnTo>
                  <a:lnTo>
                    <a:pt x="57" y="229"/>
                  </a:lnTo>
                  <a:lnTo>
                    <a:pt x="48" y="230"/>
                  </a:lnTo>
                  <a:lnTo>
                    <a:pt x="39" y="234"/>
                  </a:lnTo>
                  <a:lnTo>
                    <a:pt x="30" y="235"/>
                  </a:lnTo>
                  <a:lnTo>
                    <a:pt x="22" y="234"/>
                  </a:lnTo>
                  <a:lnTo>
                    <a:pt x="24" y="247"/>
                  </a:lnTo>
                  <a:lnTo>
                    <a:pt x="8" y="256"/>
                  </a:lnTo>
                  <a:lnTo>
                    <a:pt x="3" y="260"/>
                  </a:lnTo>
                  <a:lnTo>
                    <a:pt x="0" y="266"/>
                  </a:lnTo>
                  <a:lnTo>
                    <a:pt x="0" y="274"/>
                  </a:lnTo>
                  <a:lnTo>
                    <a:pt x="2" y="275"/>
                  </a:lnTo>
                  <a:lnTo>
                    <a:pt x="6" y="278"/>
                  </a:lnTo>
                  <a:lnTo>
                    <a:pt x="11" y="279"/>
                  </a:lnTo>
                  <a:lnTo>
                    <a:pt x="19" y="282"/>
                  </a:lnTo>
                  <a:lnTo>
                    <a:pt x="32" y="284"/>
                  </a:lnTo>
                  <a:lnTo>
                    <a:pt x="37" y="287"/>
                  </a:lnTo>
                  <a:lnTo>
                    <a:pt x="41" y="291"/>
                  </a:lnTo>
                  <a:lnTo>
                    <a:pt x="43" y="313"/>
                  </a:lnTo>
                  <a:lnTo>
                    <a:pt x="51" y="305"/>
                  </a:lnTo>
                  <a:lnTo>
                    <a:pt x="55" y="303"/>
                  </a:lnTo>
                  <a:lnTo>
                    <a:pt x="60" y="303"/>
                  </a:lnTo>
                  <a:lnTo>
                    <a:pt x="71" y="309"/>
                  </a:lnTo>
                  <a:lnTo>
                    <a:pt x="82" y="324"/>
                  </a:lnTo>
                  <a:lnTo>
                    <a:pt x="84" y="317"/>
                  </a:lnTo>
                  <a:lnTo>
                    <a:pt x="88" y="315"/>
                  </a:lnTo>
                  <a:lnTo>
                    <a:pt x="100" y="313"/>
                  </a:lnTo>
                  <a:lnTo>
                    <a:pt x="112" y="317"/>
                  </a:lnTo>
                  <a:lnTo>
                    <a:pt x="145" y="329"/>
                  </a:lnTo>
                  <a:lnTo>
                    <a:pt x="147" y="329"/>
                  </a:lnTo>
                  <a:lnTo>
                    <a:pt x="147" y="328"/>
                  </a:lnTo>
                  <a:lnTo>
                    <a:pt x="149" y="328"/>
                  </a:lnTo>
                  <a:lnTo>
                    <a:pt x="151" y="328"/>
                  </a:lnTo>
                  <a:lnTo>
                    <a:pt x="159" y="320"/>
                  </a:lnTo>
                  <a:lnTo>
                    <a:pt x="163" y="312"/>
                  </a:lnTo>
                  <a:lnTo>
                    <a:pt x="168" y="307"/>
                  </a:lnTo>
                  <a:lnTo>
                    <a:pt x="179" y="300"/>
                  </a:lnTo>
                  <a:lnTo>
                    <a:pt x="187" y="297"/>
                  </a:lnTo>
                  <a:lnTo>
                    <a:pt x="191" y="297"/>
                  </a:lnTo>
                  <a:lnTo>
                    <a:pt x="196" y="300"/>
                  </a:lnTo>
                  <a:lnTo>
                    <a:pt x="209" y="307"/>
                  </a:lnTo>
                  <a:lnTo>
                    <a:pt x="215" y="309"/>
                  </a:lnTo>
                  <a:lnTo>
                    <a:pt x="217" y="311"/>
                  </a:lnTo>
                  <a:lnTo>
                    <a:pt x="221" y="313"/>
                  </a:lnTo>
                  <a:lnTo>
                    <a:pt x="231" y="316"/>
                  </a:lnTo>
                  <a:lnTo>
                    <a:pt x="233" y="316"/>
                  </a:lnTo>
                  <a:lnTo>
                    <a:pt x="235" y="316"/>
                  </a:lnTo>
                  <a:lnTo>
                    <a:pt x="237" y="317"/>
                  </a:lnTo>
                  <a:lnTo>
                    <a:pt x="266" y="309"/>
                  </a:lnTo>
                  <a:lnTo>
                    <a:pt x="278" y="341"/>
                  </a:lnTo>
                  <a:lnTo>
                    <a:pt x="286" y="344"/>
                  </a:lnTo>
                  <a:lnTo>
                    <a:pt x="287" y="344"/>
                  </a:lnTo>
                  <a:lnTo>
                    <a:pt x="290" y="345"/>
                  </a:lnTo>
                  <a:lnTo>
                    <a:pt x="295" y="348"/>
                  </a:lnTo>
                  <a:lnTo>
                    <a:pt x="310" y="356"/>
                  </a:lnTo>
                  <a:lnTo>
                    <a:pt x="315" y="358"/>
                  </a:lnTo>
                  <a:lnTo>
                    <a:pt x="321" y="362"/>
                  </a:lnTo>
                  <a:lnTo>
                    <a:pt x="330" y="370"/>
                  </a:lnTo>
                  <a:lnTo>
                    <a:pt x="334" y="373"/>
                  </a:lnTo>
                  <a:lnTo>
                    <a:pt x="343" y="376"/>
                  </a:lnTo>
                  <a:lnTo>
                    <a:pt x="354" y="376"/>
                  </a:lnTo>
                  <a:lnTo>
                    <a:pt x="368" y="376"/>
                  </a:lnTo>
                  <a:lnTo>
                    <a:pt x="385" y="374"/>
                  </a:lnTo>
                  <a:lnTo>
                    <a:pt x="400" y="377"/>
                  </a:lnTo>
                  <a:lnTo>
                    <a:pt x="412" y="381"/>
                  </a:lnTo>
                  <a:lnTo>
                    <a:pt x="424" y="390"/>
                  </a:lnTo>
                  <a:lnTo>
                    <a:pt x="454" y="403"/>
                  </a:lnTo>
                  <a:lnTo>
                    <a:pt x="462" y="402"/>
                  </a:lnTo>
                  <a:lnTo>
                    <a:pt x="470" y="405"/>
                  </a:lnTo>
                  <a:lnTo>
                    <a:pt x="477" y="411"/>
                  </a:lnTo>
                  <a:lnTo>
                    <a:pt x="485" y="420"/>
                  </a:lnTo>
                  <a:lnTo>
                    <a:pt x="508" y="415"/>
                  </a:lnTo>
                  <a:lnTo>
                    <a:pt x="514" y="414"/>
                  </a:lnTo>
                  <a:lnTo>
                    <a:pt x="520" y="414"/>
                  </a:lnTo>
                  <a:lnTo>
                    <a:pt x="526" y="413"/>
                  </a:lnTo>
                  <a:lnTo>
                    <a:pt x="528" y="411"/>
                  </a:lnTo>
                  <a:lnTo>
                    <a:pt x="532" y="411"/>
                  </a:lnTo>
                  <a:lnTo>
                    <a:pt x="540" y="405"/>
                  </a:lnTo>
                  <a:lnTo>
                    <a:pt x="543" y="401"/>
                  </a:lnTo>
                  <a:lnTo>
                    <a:pt x="547" y="398"/>
                  </a:lnTo>
                  <a:lnTo>
                    <a:pt x="552" y="385"/>
                  </a:lnTo>
                  <a:lnTo>
                    <a:pt x="559" y="376"/>
                  </a:lnTo>
                  <a:lnTo>
                    <a:pt x="569" y="360"/>
                  </a:lnTo>
                  <a:lnTo>
                    <a:pt x="577" y="350"/>
                  </a:lnTo>
                  <a:lnTo>
                    <a:pt x="580" y="348"/>
                  </a:lnTo>
                  <a:lnTo>
                    <a:pt x="584" y="348"/>
                  </a:lnTo>
                  <a:lnTo>
                    <a:pt x="594" y="346"/>
                  </a:lnTo>
                  <a:lnTo>
                    <a:pt x="605" y="345"/>
                  </a:lnTo>
                  <a:lnTo>
                    <a:pt x="609" y="342"/>
                  </a:lnTo>
                  <a:lnTo>
                    <a:pt x="614" y="341"/>
                  </a:lnTo>
                  <a:lnTo>
                    <a:pt x="622" y="337"/>
                  </a:lnTo>
                  <a:lnTo>
                    <a:pt x="626" y="334"/>
                  </a:lnTo>
                  <a:lnTo>
                    <a:pt x="633" y="336"/>
                  </a:lnTo>
                  <a:lnTo>
                    <a:pt x="639" y="340"/>
                  </a:lnTo>
                  <a:lnTo>
                    <a:pt x="649" y="346"/>
                  </a:lnTo>
                  <a:lnTo>
                    <a:pt x="655" y="350"/>
                  </a:lnTo>
                  <a:lnTo>
                    <a:pt x="664" y="356"/>
                  </a:lnTo>
                  <a:lnTo>
                    <a:pt x="686" y="364"/>
                  </a:lnTo>
                  <a:lnTo>
                    <a:pt x="687" y="365"/>
                  </a:lnTo>
                  <a:lnTo>
                    <a:pt x="690" y="368"/>
                  </a:lnTo>
                  <a:lnTo>
                    <a:pt x="695" y="372"/>
                  </a:lnTo>
                  <a:lnTo>
                    <a:pt x="698" y="370"/>
                  </a:lnTo>
                  <a:lnTo>
                    <a:pt x="698" y="369"/>
                  </a:lnTo>
                  <a:lnTo>
                    <a:pt x="699" y="369"/>
                  </a:lnTo>
                  <a:lnTo>
                    <a:pt x="702" y="369"/>
                  </a:lnTo>
                  <a:lnTo>
                    <a:pt x="704" y="350"/>
                  </a:lnTo>
                  <a:lnTo>
                    <a:pt x="700" y="344"/>
                  </a:lnTo>
                  <a:lnTo>
                    <a:pt x="698" y="340"/>
                  </a:lnTo>
                  <a:lnTo>
                    <a:pt x="692" y="333"/>
                  </a:lnTo>
                  <a:lnTo>
                    <a:pt x="680" y="324"/>
                  </a:lnTo>
                  <a:lnTo>
                    <a:pt x="676" y="317"/>
                  </a:lnTo>
                  <a:lnTo>
                    <a:pt x="679" y="312"/>
                  </a:lnTo>
                  <a:lnTo>
                    <a:pt x="691" y="308"/>
                  </a:lnTo>
                  <a:lnTo>
                    <a:pt x="694" y="305"/>
                  </a:lnTo>
                  <a:lnTo>
                    <a:pt x="694" y="304"/>
                  </a:lnTo>
                  <a:lnTo>
                    <a:pt x="695" y="304"/>
                  </a:lnTo>
                  <a:lnTo>
                    <a:pt x="698" y="304"/>
                  </a:lnTo>
                  <a:lnTo>
                    <a:pt x="704" y="301"/>
                  </a:lnTo>
                  <a:lnTo>
                    <a:pt x="713" y="293"/>
                  </a:lnTo>
                  <a:lnTo>
                    <a:pt x="716" y="288"/>
                  </a:lnTo>
                  <a:lnTo>
                    <a:pt x="719" y="284"/>
                  </a:lnTo>
                  <a:lnTo>
                    <a:pt x="719" y="279"/>
                  </a:lnTo>
                  <a:lnTo>
                    <a:pt x="719" y="276"/>
                  </a:lnTo>
                  <a:lnTo>
                    <a:pt x="719" y="275"/>
                  </a:lnTo>
                  <a:lnTo>
                    <a:pt x="720" y="275"/>
                  </a:lnTo>
                  <a:lnTo>
                    <a:pt x="725" y="245"/>
                  </a:lnTo>
                  <a:lnTo>
                    <a:pt x="729" y="233"/>
                  </a:lnTo>
                  <a:lnTo>
                    <a:pt x="732" y="223"/>
                  </a:lnTo>
                  <a:lnTo>
                    <a:pt x="732" y="215"/>
                  </a:lnTo>
                  <a:lnTo>
                    <a:pt x="731" y="209"/>
                  </a:lnTo>
                  <a:lnTo>
                    <a:pt x="739" y="185"/>
                  </a:lnTo>
                  <a:lnTo>
                    <a:pt x="758" y="190"/>
                  </a:lnTo>
                  <a:lnTo>
                    <a:pt x="762" y="192"/>
                  </a:lnTo>
                  <a:lnTo>
                    <a:pt x="769" y="193"/>
                  </a:lnTo>
                  <a:lnTo>
                    <a:pt x="777" y="192"/>
                  </a:lnTo>
                  <a:lnTo>
                    <a:pt x="789" y="189"/>
                  </a:lnTo>
                  <a:lnTo>
                    <a:pt x="785" y="164"/>
                  </a:lnTo>
                  <a:lnTo>
                    <a:pt x="787" y="160"/>
                  </a:lnTo>
                  <a:lnTo>
                    <a:pt x="790" y="157"/>
                  </a:lnTo>
                  <a:lnTo>
                    <a:pt x="790" y="155"/>
                  </a:lnTo>
                  <a:lnTo>
                    <a:pt x="790" y="153"/>
                  </a:lnTo>
                  <a:lnTo>
                    <a:pt x="791" y="153"/>
                  </a:lnTo>
                  <a:lnTo>
                    <a:pt x="791" y="151"/>
                  </a:lnTo>
                  <a:lnTo>
                    <a:pt x="791" y="149"/>
                  </a:lnTo>
                  <a:lnTo>
                    <a:pt x="793" y="149"/>
                  </a:lnTo>
                  <a:lnTo>
                    <a:pt x="791" y="123"/>
                  </a:lnTo>
                  <a:lnTo>
                    <a:pt x="782" y="111"/>
                  </a:lnTo>
                  <a:lnTo>
                    <a:pt x="776" y="104"/>
                  </a:lnTo>
                  <a:lnTo>
                    <a:pt x="770" y="98"/>
                  </a:lnTo>
                  <a:lnTo>
                    <a:pt x="769" y="95"/>
                  </a:lnTo>
                  <a:lnTo>
                    <a:pt x="766" y="90"/>
                  </a:lnTo>
                  <a:lnTo>
                    <a:pt x="766" y="86"/>
                  </a:lnTo>
                  <a:lnTo>
                    <a:pt x="768" y="79"/>
                  </a:lnTo>
                  <a:lnTo>
                    <a:pt x="773" y="74"/>
                  </a:lnTo>
                  <a:lnTo>
                    <a:pt x="778" y="62"/>
                  </a:lnTo>
                  <a:lnTo>
                    <a:pt x="780" y="58"/>
                  </a:lnTo>
                  <a:lnTo>
                    <a:pt x="780" y="55"/>
                  </a:lnTo>
                  <a:lnTo>
                    <a:pt x="773" y="49"/>
                  </a:lnTo>
                  <a:lnTo>
                    <a:pt x="766" y="46"/>
                  </a:lnTo>
                  <a:lnTo>
                    <a:pt x="756" y="45"/>
                  </a:lnTo>
                  <a:lnTo>
                    <a:pt x="744" y="47"/>
                  </a:lnTo>
                  <a:lnTo>
                    <a:pt x="735" y="47"/>
                  </a:lnTo>
                  <a:lnTo>
                    <a:pt x="723" y="47"/>
                  </a:lnTo>
                  <a:lnTo>
                    <a:pt x="708" y="45"/>
                  </a:lnTo>
                  <a:lnTo>
                    <a:pt x="692" y="43"/>
                  </a:lnTo>
                  <a:lnTo>
                    <a:pt x="672" y="38"/>
                  </a:lnTo>
                  <a:lnTo>
                    <a:pt x="658" y="34"/>
                  </a:lnTo>
                  <a:lnTo>
                    <a:pt x="651" y="30"/>
                  </a:lnTo>
                  <a:lnTo>
                    <a:pt x="647" y="27"/>
                  </a:lnTo>
                  <a:lnTo>
                    <a:pt x="641" y="22"/>
                  </a:lnTo>
                  <a:lnTo>
                    <a:pt x="605" y="4"/>
                  </a:lnTo>
                  <a:lnTo>
                    <a:pt x="598" y="0"/>
                  </a:lnTo>
                  <a:lnTo>
                    <a:pt x="593" y="0"/>
                  </a:lnTo>
                  <a:lnTo>
                    <a:pt x="588" y="1"/>
                  </a:lnTo>
                  <a:lnTo>
                    <a:pt x="584" y="5"/>
                  </a:lnTo>
                  <a:lnTo>
                    <a:pt x="581" y="12"/>
                  </a:lnTo>
                  <a:lnTo>
                    <a:pt x="581" y="22"/>
                  </a:lnTo>
                  <a:lnTo>
                    <a:pt x="578" y="29"/>
                  </a:lnTo>
                  <a:lnTo>
                    <a:pt x="577" y="34"/>
                  </a:lnTo>
                  <a:lnTo>
                    <a:pt x="575" y="38"/>
                  </a:lnTo>
                  <a:lnTo>
                    <a:pt x="572" y="42"/>
                  </a:lnTo>
                  <a:lnTo>
                    <a:pt x="567" y="43"/>
                  </a:lnTo>
                  <a:lnTo>
                    <a:pt x="563" y="43"/>
                  </a:lnTo>
                  <a:lnTo>
                    <a:pt x="560" y="42"/>
                  </a:lnTo>
                  <a:lnTo>
                    <a:pt x="559" y="42"/>
                  </a:lnTo>
                  <a:lnTo>
                    <a:pt x="556" y="42"/>
                  </a:lnTo>
                  <a:lnTo>
                    <a:pt x="551" y="39"/>
                  </a:lnTo>
                  <a:lnTo>
                    <a:pt x="520" y="62"/>
                  </a:lnTo>
                  <a:lnTo>
                    <a:pt x="515" y="65"/>
                  </a:lnTo>
                  <a:lnTo>
                    <a:pt x="511" y="67"/>
                  </a:lnTo>
                  <a:lnTo>
                    <a:pt x="500" y="70"/>
                  </a:lnTo>
                  <a:lnTo>
                    <a:pt x="498" y="69"/>
                  </a:lnTo>
                  <a:lnTo>
                    <a:pt x="496" y="69"/>
                  </a:lnTo>
                  <a:lnTo>
                    <a:pt x="494" y="69"/>
                  </a:lnTo>
                  <a:lnTo>
                    <a:pt x="489" y="67"/>
                  </a:lnTo>
                  <a:lnTo>
                    <a:pt x="481" y="65"/>
                  </a:lnTo>
                  <a:lnTo>
                    <a:pt x="474" y="62"/>
                  </a:lnTo>
                  <a:lnTo>
                    <a:pt x="462" y="54"/>
                  </a:lnTo>
                  <a:lnTo>
                    <a:pt x="426" y="83"/>
                  </a:lnTo>
                  <a:lnTo>
                    <a:pt x="420" y="88"/>
                  </a:lnTo>
                  <a:lnTo>
                    <a:pt x="410" y="94"/>
                  </a:lnTo>
                  <a:lnTo>
                    <a:pt x="400" y="96"/>
                  </a:lnTo>
                  <a:lnTo>
                    <a:pt x="393" y="96"/>
                  </a:lnTo>
                  <a:lnTo>
                    <a:pt x="388" y="98"/>
                  </a:lnTo>
                  <a:lnTo>
                    <a:pt x="376" y="100"/>
                  </a:lnTo>
                  <a:lnTo>
                    <a:pt x="368" y="111"/>
                  </a:lnTo>
                  <a:lnTo>
                    <a:pt x="362" y="128"/>
                  </a:lnTo>
                  <a:lnTo>
                    <a:pt x="358" y="153"/>
                  </a:lnTo>
                  <a:lnTo>
                    <a:pt x="355" y="172"/>
                  </a:lnTo>
                  <a:lnTo>
                    <a:pt x="355" y="189"/>
                  </a:lnTo>
                  <a:lnTo>
                    <a:pt x="356" y="203"/>
                  </a:lnTo>
                  <a:lnTo>
                    <a:pt x="359" y="217"/>
                  </a:lnTo>
                  <a:lnTo>
                    <a:pt x="347" y="223"/>
                  </a:lnTo>
                  <a:lnTo>
                    <a:pt x="339" y="226"/>
                  </a:lnTo>
                  <a:lnTo>
                    <a:pt x="332" y="225"/>
                  </a:lnTo>
                  <a:lnTo>
                    <a:pt x="331" y="219"/>
                  </a:lnTo>
                  <a:lnTo>
                    <a:pt x="327" y="213"/>
                  </a:lnTo>
                  <a:lnTo>
                    <a:pt x="323" y="210"/>
                  </a:lnTo>
                  <a:lnTo>
                    <a:pt x="318" y="207"/>
                  </a:lnTo>
                  <a:lnTo>
                    <a:pt x="311" y="209"/>
                  </a:lnTo>
                  <a:lnTo>
                    <a:pt x="298" y="210"/>
                  </a:lnTo>
                  <a:lnTo>
                    <a:pt x="294" y="217"/>
                  </a:lnTo>
                  <a:lnTo>
                    <a:pt x="291" y="221"/>
                  </a:lnTo>
                  <a:lnTo>
                    <a:pt x="290" y="221"/>
                  </a:lnTo>
                  <a:lnTo>
                    <a:pt x="290" y="222"/>
                  </a:lnTo>
                  <a:lnTo>
                    <a:pt x="290" y="225"/>
                  </a:lnTo>
                  <a:lnTo>
                    <a:pt x="287" y="227"/>
                  </a:lnTo>
                  <a:lnTo>
                    <a:pt x="286" y="227"/>
                  </a:lnTo>
                  <a:lnTo>
                    <a:pt x="286" y="229"/>
                  </a:lnTo>
                  <a:lnTo>
                    <a:pt x="286" y="231"/>
                  </a:lnTo>
                  <a:lnTo>
                    <a:pt x="283" y="231"/>
                  </a:lnTo>
                  <a:lnTo>
                    <a:pt x="282" y="231"/>
                  </a:lnTo>
                  <a:lnTo>
                    <a:pt x="282" y="233"/>
                  </a:lnTo>
                  <a:lnTo>
                    <a:pt x="280" y="234"/>
                  </a:lnTo>
                  <a:lnTo>
                    <a:pt x="276" y="234"/>
                  </a:lnTo>
                  <a:lnTo>
                    <a:pt x="273" y="235"/>
                  </a:lnTo>
                  <a:lnTo>
                    <a:pt x="256" y="233"/>
                  </a:lnTo>
                  <a:lnTo>
                    <a:pt x="236" y="234"/>
                  </a:lnTo>
                  <a:lnTo>
                    <a:pt x="213" y="235"/>
                  </a:lnTo>
                  <a:lnTo>
                    <a:pt x="191" y="241"/>
                  </a:lnTo>
                  <a:lnTo>
                    <a:pt x="184" y="239"/>
                  </a:lnTo>
                  <a:lnTo>
                    <a:pt x="179" y="238"/>
                  </a:lnTo>
                  <a:lnTo>
                    <a:pt x="174" y="234"/>
                  </a:lnTo>
                  <a:lnTo>
                    <a:pt x="171" y="227"/>
                  </a:lnTo>
                  <a:lnTo>
                    <a:pt x="164" y="215"/>
                  </a:lnTo>
                  <a:lnTo>
                    <a:pt x="162" y="214"/>
                  </a:lnTo>
                  <a:close/>
                </a:path>
              </a:pathLst>
            </a:custGeom>
            <a:solidFill>
              <a:srgbClr val="3399FF"/>
            </a:solidFill>
            <a:ln w="6350">
              <a:solidFill>
                <a:srgbClr val="003366"/>
              </a:solidFill>
              <a:round/>
              <a:headEnd/>
              <a:tailEnd/>
            </a:ln>
          </p:spPr>
          <p:txBody>
            <a:bodyPr/>
            <a:lstStyle/>
            <a:p>
              <a:endParaRPr lang="el-GR"/>
            </a:p>
          </p:txBody>
        </p:sp>
      </p:grpSp>
      <p:sp>
        <p:nvSpPr>
          <p:cNvPr id="25717" name="Freeform 504"/>
          <p:cNvSpPr>
            <a:spLocks/>
          </p:cNvSpPr>
          <p:nvPr/>
        </p:nvSpPr>
        <p:spPr bwMode="auto">
          <a:xfrm>
            <a:off x="2805113" y="4470400"/>
            <a:ext cx="381000" cy="212725"/>
          </a:xfrm>
          <a:custGeom>
            <a:avLst/>
            <a:gdLst>
              <a:gd name="T0" fmla="*/ 2147483647 w 588"/>
              <a:gd name="T1" fmla="*/ 2147483647 h 330"/>
              <a:gd name="T2" fmla="*/ 2147483647 w 588"/>
              <a:gd name="T3" fmla="*/ 2147483647 h 330"/>
              <a:gd name="T4" fmla="*/ 2147483647 w 588"/>
              <a:gd name="T5" fmla="*/ 2147483647 h 330"/>
              <a:gd name="T6" fmla="*/ 2147483647 w 588"/>
              <a:gd name="T7" fmla="*/ 2147483647 h 330"/>
              <a:gd name="T8" fmla="*/ 2147483647 w 588"/>
              <a:gd name="T9" fmla="*/ 2147483647 h 330"/>
              <a:gd name="T10" fmla="*/ 2147483647 w 588"/>
              <a:gd name="T11" fmla="*/ 2147483647 h 330"/>
              <a:gd name="T12" fmla="*/ 2147483647 w 588"/>
              <a:gd name="T13" fmla="*/ 2147483647 h 330"/>
              <a:gd name="T14" fmla="*/ 2147483647 w 588"/>
              <a:gd name="T15" fmla="*/ 2147483647 h 330"/>
              <a:gd name="T16" fmla="*/ 2147483647 w 588"/>
              <a:gd name="T17" fmla="*/ 2147483647 h 330"/>
              <a:gd name="T18" fmla="*/ 2147483647 w 588"/>
              <a:gd name="T19" fmla="*/ 0 h 330"/>
              <a:gd name="T20" fmla="*/ 2147483647 w 588"/>
              <a:gd name="T21" fmla="*/ 2147483647 h 330"/>
              <a:gd name="T22" fmla="*/ 2147483647 w 588"/>
              <a:gd name="T23" fmla="*/ 2147483647 h 330"/>
              <a:gd name="T24" fmla="*/ 2147483647 w 588"/>
              <a:gd name="T25" fmla="*/ 2147483647 h 330"/>
              <a:gd name="T26" fmla="*/ 2147483647 w 588"/>
              <a:gd name="T27" fmla="*/ 2147483647 h 330"/>
              <a:gd name="T28" fmla="*/ 2147483647 w 588"/>
              <a:gd name="T29" fmla="*/ 2147483647 h 330"/>
              <a:gd name="T30" fmla="*/ 2147483647 w 588"/>
              <a:gd name="T31" fmla="*/ 2147483647 h 330"/>
              <a:gd name="T32" fmla="*/ 2147483647 w 588"/>
              <a:gd name="T33" fmla="*/ 2147483647 h 330"/>
              <a:gd name="T34" fmla="*/ 2147483647 w 588"/>
              <a:gd name="T35" fmla="*/ 2147483647 h 330"/>
              <a:gd name="T36" fmla="*/ 2147483647 w 588"/>
              <a:gd name="T37" fmla="*/ 2147483647 h 330"/>
              <a:gd name="T38" fmla="*/ 2147483647 w 588"/>
              <a:gd name="T39" fmla="*/ 2147483647 h 330"/>
              <a:gd name="T40" fmla="*/ 2147483647 w 588"/>
              <a:gd name="T41" fmla="*/ 2147483647 h 330"/>
              <a:gd name="T42" fmla="*/ 2147483647 w 588"/>
              <a:gd name="T43" fmla="*/ 2147483647 h 330"/>
              <a:gd name="T44" fmla="*/ 2147483647 w 588"/>
              <a:gd name="T45" fmla="*/ 2147483647 h 330"/>
              <a:gd name="T46" fmla="*/ 2147483647 w 588"/>
              <a:gd name="T47" fmla="*/ 2147483647 h 330"/>
              <a:gd name="T48" fmla="*/ 2147483647 w 588"/>
              <a:gd name="T49" fmla="*/ 2147483647 h 330"/>
              <a:gd name="T50" fmla="*/ 2147483647 w 588"/>
              <a:gd name="T51" fmla="*/ 2147483647 h 330"/>
              <a:gd name="T52" fmla="*/ 2147483647 w 588"/>
              <a:gd name="T53" fmla="*/ 2147483647 h 330"/>
              <a:gd name="T54" fmla="*/ 2147483647 w 588"/>
              <a:gd name="T55" fmla="*/ 2147483647 h 330"/>
              <a:gd name="T56" fmla="*/ 2147483647 w 588"/>
              <a:gd name="T57" fmla="*/ 2147483647 h 330"/>
              <a:gd name="T58" fmla="*/ 2147483647 w 588"/>
              <a:gd name="T59" fmla="*/ 2147483647 h 330"/>
              <a:gd name="T60" fmla="*/ 2147483647 w 588"/>
              <a:gd name="T61" fmla="*/ 2147483647 h 330"/>
              <a:gd name="T62" fmla="*/ 2147483647 w 588"/>
              <a:gd name="T63" fmla="*/ 2147483647 h 330"/>
              <a:gd name="T64" fmla="*/ 2147483647 w 588"/>
              <a:gd name="T65" fmla="*/ 2147483647 h 330"/>
              <a:gd name="T66" fmla="*/ 2147483647 w 588"/>
              <a:gd name="T67" fmla="*/ 2147483647 h 330"/>
              <a:gd name="T68" fmla="*/ 2147483647 w 588"/>
              <a:gd name="T69" fmla="*/ 2147483647 h 330"/>
              <a:gd name="T70" fmla="*/ 2147483647 w 588"/>
              <a:gd name="T71" fmla="*/ 2147483647 h 330"/>
              <a:gd name="T72" fmla="*/ 2147483647 w 588"/>
              <a:gd name="T73" fmla="*/ 2147483647 h 330"/>
              <a:gd name="T74" fmla="*/ 2147483647 w 588"/>
              <a:gd name="T75" fmla="*/ 2147483647 h 330"/>
              <a:gd name="T76" fmla="*/ 2147483647 w 588"/>
              <a:gd name="T77" fmla="*/ 2147483647 h 330"/>
              <a:gd name="T78" fmla="*/ 2147483647 w 588"/>
              <a:gd name="T79" fmla="*/ 2147483647 h 330"/>
              <a:gd name="T80" fmla="*/ 2147483647 w 588"/>
              <a:gd name="T81" fmla="*/ 2147483647 h 330"/>
              <a:gd name="T82" fmla="*/ 2147483647 w 588"/>
              <a:gd name="T83" fmla="*/ 2147483647 h 330"/>
              <a:gd name="T84" fmla="*/ 2147483647 w 588"/>
              <a:gd name="T85" fmla="*/ 2147483647 h 330"/>
              <a:gd name="T86" fmla="*/ 2147483647 w 588"/>
              <a:gd name="T87" fmla="*/ 2147483647 h 330"/>
              <a:gd name="T88" fmla="*/ 2147483647 w 588"/>
              <a:gd name="T89" fmla="*/ 2147483647 h 330"/>
              <a:gd name="T90" fmla="*/ 2147483647 w 588"/>
              <a:gd name="T91" fmla="*/ 2147483647 h 330"/>
              <a:gd name="T92" fmla="*/ 2147483647 w 588"/>
              <a:gd name="T93" fmla="*/ 2147483647 h 330"/>
              <a:gd name="T94" fmla="*/ 2147483647 w 588"/>
              <a:gd name="T95" fmla="*/ 2147483647 h 330"/>
              <a:gd name="T96" fmla="*/ 2147483647 w 588"/>
              <a:gd name="T97" fmla="*/ 2147483647 h 330"/>
              <a:gd name="T98" fmla="*/ 2147483647 w 588"/>
              <a:gd name="T99" fmla="*/ 2147483647 h 330"/>
              <a:gd name="T100" fmla="*/ 2147483647 w 588"/>
              <a:gd name="T101" fmla="*/ 2147483647 h 330"/>
              <a:gd name="T102" fmla="*/ 2147483647 w 588"/>
              <a:gd name="T103" fmla="*/ 2147483647 h 330"/>
              <a:gd name="T104" fmla="*/ 2147483647 w 588"/>
              <a:gd name="T105" fmla="*/ 2147483647 h 330"/>
              <a:gd name="T106" fmla="*/ 2147483647 w 588"/>
              <a:gd name="T107" fmla="*/ 2147483647 h 3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8"/>
              <a:gd name="T163" fmla="*/ 0 h 330"/>
              <a:gd name="T164" fmla="*/ 588 w 588"/>
              <a:gd name="T165" fmla="*/ 330 h 3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8" h="330">
                <a:moveTo>
                  <a:pt x="406" y="32"/>
                </a:moveTo>
                <a:lnTo>
                  <a:pt x="402" y="27"/>
                </a:lnTo>
                <a:lnTo>
                  <a:pt x="400" y="24"/>
                </a:lnTo>
                <a:lnTo>
                  <a:pt x="395" y="22"/>
                </a:lnTo>
                <a:lnTo>
                  <a:pt x="391" y="22"/>
                </a:lnTo>
                <a:lnTo>
                  <a:pt x="388" y="24"/>
                </a:lnTo>
                <a:lnTo>
                  <a:pt x="383" y="32"/>
                </a:lnTo>
                <a:lnTo>
                  <a:pt x="372" y="44"/>
                </a:lnTo>
                <a:lnTo>
                  <a:pt x="361" y="55"/>
                </a:lnTo>
                <a:lnTo>
                  <a:pt x="352" y="61"/>
                </a:lnTo>
                <a:lnTo>
                  <a:pt x="344" y="68"/>
                </a:lnTo>
                <a:lnTo>
                  <a:pt x="338" y="73"/>
                </a:lnTo>
                <a:lnTo>
                  <a:pt x="334" y="78"/>
                </a:lnTo>
                <a:lnTo>
                  <a:pt x="331" y="82"/>
                </a:lnTo>
                <a:lnTo>
                  <a:pt x="330" y="85"/>
                </a:lnTo>
                <a:lnTo>
                  <a:pt x="322" y="90"/>
                </a:lnTo>
                <a:lnTo>
                  <a:pt x="316" y="92"/>
                </a:lnTo>
                <a:lnTo>
                  <a:pt x="313" y="89"/>
                </a:lnTo>
                <a:lnTo>
                  <a:pt x="310" y="86"/>
                </a:lnTo>
                <a:lnTo>
                  <a:pt x="305" y="78"/>
                </a:lnTo>
                <a:lnTo>
                  <a:pt x="291" y="68"/>
                </a:lnTo>
                <a:lnTo>
                  <a:pt x="283" y="57"/>
                </a:lnTo>
                <a:lnTo>
                  <a:pt x="278" y="48"/>
                </a:lnTo>
                <a:lnTo>
                  <a:pt x="278" y="40"/>
                </a:lnTo>
                <a:lnTo>
                  <a:pt x="278" y="26"/>
                </a:lnTo>
                <a:lnTo>
                  <a:pt x="275" y="19"/>
                </a:lnTo>
                <a:lnTo>
                  <a:pt x="274" y="15"/>
                </a:lnTo>
                <a:lnTo>
                  <a:pt x="266" y="6"/>
                </a:lnTo>
                <a:lnTo>
                  <a:pt x="256" y="2"/>
                </a:lnTo>
                <a:lnTo>
                  <a:pt x="248" y="0"/>
                </a:lnTo>
                <a:lnTo>
                  <a:pt x="241" y="3"/>
                </a:lnTo>
                <a:lnTo>
                  <a:pt x="233" y="8"/>
                </a:lnTo>
                <a:lnTo>
                  <a:pt x="228" y="18"/>
                </a:lnTo>
                <a:lnTo>
                  <a:pt x="200" y="45"/>
                </a:lnTo>
                <a:lnTo>
                  <a:pt x="176" y="49"/>
                </a:lnTo>
                <a:lnTo>
                  <a:pt x="167" y="61"/>
                </a:lnTo>
                <a:lnTo>
                  <a:pt x="155" y="71"/>
                </a:lnTo>
                <a:lnTo>
                  <a:pt x="152" y="80"/>
                </a:lnTo>
                <a:lnTo>
                  <a:pt x="135" y="88"/>
                </a:lnTo>
                <a:lnTo>
                  <a:pt x="133" y="106"/>
                </a:lnTo>
                <a:lnTo>
                  <a:pt x="129" y="113"/>
                </a:lnTo>
                <a:lnTo>
                  <a:pt x="126" y="125"/>
                </a:lnTo>
                <a:lnTo>
                  <a:pt x="98" y="143"/>
                </a:lnTo>
                <a:lnTo>
                  <a:pt x="90" y="151"/>
                </a:lnTo>
                <a:lnTo>
                  <a:pt x="86" y="154"/>
                </a:lnTo>
                <a:lnTo>
                  <a:pt x="84" y="157"/>
                </a:lnTo>
                <a:lnTo>
                  <a:pt x="68" y="161"/>
                </a:lnTo>
                <a:lnTo>
                  <a:pt x="55" y="171"/>
                </a:lnTo>
                <a:lnTo>
                  <a:pt x="44" y="166"/>
                </a:lnTo>
                <a:lnTo>
                  <a:pt x="37" y="161"/>
                </a:lnTo>
                <a:lnTo>
                  <a:pt x="20" y="157"/>
                </a:lnTo>
                <a:lnTo>
                  <a:pt x="18" y="170"/>
                </a:lnTo>
                <a:lnTo>
                  <a:pt x="16" y="175"/>
                </a:lnTo>
                <a:lnTo>
                  <a:pt x="16" y="182"/>
                </a:lnTo>
                <a:lnTo>
                  <a:pt x="14" y="188"/>
                </a:lnTo>
                <a:lnTo>
                  <a:pt x="14" y="192"/>
                </a:lnTo>
                <a:lnTo>
                  <a:pt x="14" y="195"/>
                </a:lnTo>
                <a:lnTo>
                  <a:pt x="12" y="199"/>
                </a:lnTo>
                <a:lnTo>
                  <a:pt x="7" y="211"/>
                </a:lnTo>
                <a:lnTo>
                  <a:pt x="2" y="216"/>
                </a:lnTo>
                <a:lnTo>
                  <a:pt x="0" y="223"/>
                </a:lnTo>
                <a:lnTo>
                  <a:pt x="0" y="227"/>
                </a:lnTo>
                <a:lnTo>
                  <a:pt x="3" y="232"/>
                </a:lnTo>
                <a:lnTo>
                  <a:pt x="4" y="235"/>
                </a:lnTo>
                <a:lnTo>
                  <a:pt x="10" y="241"/>
                </a:lnTo>
                <a:lnTo>
                  <a:pt x="16" y="248"/>
                </a:lnTo>
                <a:lnTo>
                  <a:pt x="25" y="260"/>
                </a:lnTo>
                <a:lnTo>
                  <a:pt x="32" y="268"/>
                </a:lnTo>
                <a:lnTo>
                  <a:pt x="35" y="272"/>
                </a:lnTo>
                <a:lnTo>
                  <a:pt x="39" y="277"/>
                </a:lnTo>
                <a:lnTo>
                  <a:pt x="44" y="284"/>
                </a:lnTo>
                <a:lnTo>
                  <a:pt x="48" y="292"/>
                </a:lnTo>
                <a:lnTo>
                  <a:pt x="55" y="305"/>
                </a:lnTo>
                <a:lnTo>
                  <a:pt x="59" y="310"/>
                </a:lnTo>
                <a:lnTo>
                  <a:pt x="65" y="317"/>
                </a:lnTo>
                <a:lnTo>
                  <a:pt x="80" y="323"/>
                </a:lnTo>
                <a:lnTo>
                  <a:pt x="88" y="326"/>
                </a:lnTo>
                <a:lnTo>
                  <a:pt x="98" y="329"/>
                </a:lnTo>
                <a:lnTo>
                  <a:pt x="122" y="329"/>
                </a:lnTo>
                <a:lnTo>
                  <a:pt x="154" y="329"/>
                </a:lnTo>
                <a:lnTo>
                  <a:pt x="162" y="330"/>
                </a:lnTo>
                <a:lnTo>
                  <a:pt x="170" y="330"/>
                </a:lnTo>
                <a:lnTo>
                  <a:pt x="175" y="329"/>
                </a:lnTo>
                <a:lnTo>
                  <a:pt x="178" y="327"/>
                </a:lnTo>
                <a:lnTo>
                  <a:pt x="182" y="327"/>
                </a:lnTo>
                <a:lnTo>
                  <a:pt x="186" y="322"/>
                </a:lnTo>
                <a:lnTo>
                  <a:pt x="189" y="317"/>
                </a:lnTo>
                <a:lnTo>
                  <a:pt x="189" y="313"/>
                </a:lnTo>
                <a:lnTo>
                  <a:pt x="191" y="310"/>
                </a:lnTo>
                <a:lnTo>
                  <a:pt x="193" y="302"/>
                </a:lnTo>
                <a:lnTo>
                  <a:pt x="193" y="282"/>
                </a:lnTo>
                <a:lnTo>
                  <a:pt x="196" y="269"/>
                </a:lnTo>
                <a:lnTo>
                  <a:pt x="196" y="261"/>
                </a:lnTo>
                <a:lnTo>
                  <a:pt x="196" y="258"/>
                </a:lnTo>
                <a:lnTo>
                  <a:pt x="197" y="258"/>
                </a:lnTo>
                <a:lnTo>
                  <a:pt x="211" y="257"/>
                </a:lnTo>
                <a:lnTo>
                  <a:pt x="223" y="257"/>
                </a:lnTo>
                <a:lnTo>
                  <a:pt x="233" y="254"/>
                </a:lnTo>
                <a:lnTo>
                  <a:pt x="244" y="253"/>
                </a:lnTo>
                <a:lnTo>
                  <a:pt x="246" y="251"/>
                </a:lnTo>
                <a:lnTo>
                  <a:pt x="246" y="249"/>
                </a:lnTo>
                <a:lnTo>
                  <a:pt x="248" y="249"/>
                </a:lnTo>
                <a:lnTo>
                  <a:pt x="250" y="249"/>
                </a:lnTo>
                <a:lnTo>
                  <a:pt x="253" y="247"/>
                </a:lnTo>
                <a:lnTo>
                  <a:pt x="253" y="245"/>
                </a:lnTo>
                <a:lnTo>
                  <a:pt x="254" y="245"/>
                </a:lnTo>
                <a:lnTo>
                  <a:pt x="257" y="245"/>
                </a:lnTo>
                <a:lnTo>
                  <a:pt x="261" y="240"/>
                </a:lnTo>
                <a:lnTo>
                  <a:pt x="265" y="235"/>
                </a:lnTo>
                <a:lnTo>
                  <a:pt x="266" y="228"/>
                </a:lnTo>
                <a:lnTo>
                  <a:pt x="270" y="225"/>
                </a:lnTo>
                <a:lnTo>
                  <a:pt x="282" y="223"/>
                </a:lnTo>
                <a:lnTo>
                  <a:pt x="295" y="225"/>
                </a:lnTo>
                <a:lnTo>
                  <a:pt x="298" y="233"/>
                </a:lnTo>
                <a:lnTo>
                  <a:pt x="301" y="240"/>
                </a:lnTo>
                <a:lnTo>
                  <a:pt x="310" y="251"/>
                </a:lnTo>
                <a:lnTo>
                  <a:pt x="320" y="253"/>
                </a:lnTo>
                <a:lnTo>
                  <a:pt x="335" y="251"/>
                </a:lnTo>
                <a:lnTo>
                  <a:pt x="340" y="245"/>
                </a:lnTo>
                <a:lnTo>
                  <a:pt x="348" y="237"/>
                </a:lnTo>
                <a:lnTo>
                  <a:pt x="357" y="225"/>
                </a:lnTo>
                <a:lnTo>
                  <a:pt x="369" y="211"/>
                </a:lnTo>
                <a:lnTo>
                  <a:pt x="380" y="196"/>
                </a:lnTo>
                <a:lnTo>
                  <a:pt x="391" y="186"/>
                </a:lnTo>
                <a:lnTo>
                  <a:pt x="401" y="179"/>
                </a:lnTo>
                <a:lnTo>
                  <a:pt x="413" y="176"/>
                </a:lnTo>
                <a:lnTo>
                  <a:pt x="426" y="179"/>
                </a:lnTo>
                <a:lnTo>
                  <a:pt x="440" y="186"/>
                </a:lnTo>
                <a:lnTo>
                  <a:pt x="451" y="192"/>
                </a:lnTo>
                <a:lnTo>
                  <a:pt x="463" y="204"/>
                </a:lnTo>
                <a:lnTo>
                  <a:pt x="471" y="211"/>
                </a:lnTo>
                <a:lnTo>
                  <a:pt x="479" y="215"/>
                </a:lnTo>
                <a:lnTo>
                  <a:pt x="487" y="215"/>
                </a:lnTo>
                <a:lnTo>
                  <a:pt x="496" y="213"/>
                </a:lnTo>
                <a:lnTo>
                  <a:pt x="508" y="209"/>
                </a:lnTo>
                <a:lnTo>
                  <a:pt x="519" y="208"/>
                </a:lnTo>
                <a:lnTo>
                  <a:pt x="525" y="209"/>
                </a:lnTo>
                <a:lnTo>
                  <a:pt x="528" y="211"/>
                </a:lnTo>
                <a:lnTo>
                  <a:pt x="532" y="215"/>
                </a:lnTo>
                <a:lnTo>
                  <a:pt x="537" y="198"/>
                </a:lnTo>
                <a:lnTo>
                  <a:pt x="547" y="183"/>
                </a:lnTo>
                <a:lnTo>
                  <a:pt x="556" y="168"/>
                </a:lnTo>
                <a:lnTo>
                  <a:pt x="563" y="157"/>
                </a:lnTo>
                <a:lnTo>
                  <a:pt x="565" y="147"/>
                </a:lnTo>
                <a:lnTo>
                  <a:pt x="567" y="141"/>
                </a:lnTo>
                <a:lnTo>
                  <a:pt x="578" y="116"/>
                </a:lnTo>
                <a:lnTo>
                  <a:pt x="588" y="105"/>
                </a:lnTo>
                <a:lnTo>
                  <a:pt x="563" y="100"/>
                </a:lnTo>
                <a:lnTo>
                  <a:pt x="552" y="96"/>
                </a:lnTo>
                <a:lnTo>
                  <a:pt x="544" y="93"/>
                </a:lnTo>
                <a:lnTo>
                  <a:pt x="529" y="85"/>
                </a:lnTo>
                <a:lnTo>
                  <a:pt x="524" y="80"/>
                </a:lnTo>
                <a:lnTo>
                  <a:pt x="522" y="76"/>
                </a:lnTo>
                <a:lnTo>
                  <a:pt x="507" y="59"/>
                </a:lnTo>
                <a:lnTo>
                  <a:pt x="499" y="52"/>
                </a:lnTo>
                <a:lnTo>
                  <a:pt x="491" y="48"/>
                </a:lnTo>
                <a:lnTo>
                  <a:pt x="471" y="41"/>
                </a:lnTo>
                <a:lnTo>
                  <a:pt x="449" y="40"/>
                </a:lnTo>
                <a:lnTo>
                  <a:pt x="438" y="39"/>
                </a:lnTo>
                <a:lnTo>
                  <a:pt x="430" y="39"/>
                </a:lnTo>
                <a:lnTo>
                  <a:pt x="418" y="37"/>
                </a:lnTo>
                <a:lnTo>
                  <a:pt x="409" y="35"/>
                </a:lnTo>
                <a:lnTo>
                  <a:pt x="406" y="32"/>
                </a:lnTo>
                <a:close/>
              </a:path>
            </a:pathLst>
          </a:custGeom>
          <a:solidFill>
            <a:srgbClr val="3399FF"/>
          </a:solidFill>
          <a:ln w="6350">
            <a:solidFill>
              <a:srgbClr val="003366"/>
            </a:solidFill>
            <a:round/>
            <a:headEnd/>
            <a:tailEnd/>
          </a:ln>
        </p:spPr>
        <p:txBody>
          <a:bodyPr/>
          <a:lstStyle/>
          <a:p>
            <a:endParaRPr lang="el-GR"/>
          </a:p>
        </p:txBody>
      </p:sp>
      <p:sp>
        <p:nvSpPr>
          <p:cNvPr id="25718" name="Freeform 505"/>
          <p:cNvSpPr>
            <a:spLocks/>
          </p:cNvSpPr>
          <p:nvPr/>
        </p:nvSpPr>
        <p:spPr bwMode="auto">
          <a:xfrm>
            <a:off x="2563813" y="4775200"/>
            <a:ext cx="230187" cy="133350"/>
          </a:xfrm>
          <a:custGeom>
            <a:avLst/>
            <a:gdLst>
              <a:gd name="T0" fmla="*/ 2147483647 w 358"/>
              <a:gd name="T1" fmla="*/ 2147483647 h 207"/>
              <a:gd name="T2" fmla="*/ 2147483647 w 358"/>
              <a:gd name="T3" fmla="*/ 2147483647 h 207"/>
              <a:gd name="T4" fmla="*/ 2147483647 w 358"/>
              <a:gd name="T5" fmla="*/ 2147483647 h 207"/>
              <a:gd name="T6" fmla="*/ 2147483647 w 358"/>
              <a:gd name="T7" fmla="*/ 2147483647 h 207"/>
              <a:gd name="T8" fmla="*/ 2147483647 w 358"/>
              <a:gd name="T9" fmla="*/ 2147483647 h 207"/>
              <a:gd name="T10" fmla="*/ 2147483647 w 358"/>
              <a:gd name="T11" fmla="*/ 2147483647 h 207"/>
              <a:gd name="T12" fmla="*/ 2147483647 w 358"/>
              <a:gd name="T13" fmla="*/ 2147483647 h 207"/>
              <a:gd name="T14" fmla="*/ 2147483647 w 358"/>
              <a:gd name="T15" fmla="*/ 2147483647 h 207"/>
              <a:gd name="T16" fmla="*/ 2147483647 w 358"/>
              <a:gd name="T17" fmla="*/ 2147483647 h 207"/>
              <a:gd name="T18" fmla="*/ 2147483647 w 358"/>
              <a:gd name="T19" fmla="*/ 2147483647 h 207"/>
              <a:gd name="T20" fmla="*/ 2147483647 w 358"/>
              <a:gd name="T21" fmla="*/ 2147483647 h 207"/>
              <a:gd name="T22" fmla="*/ 2147483647 w 358"/>
              <a:gd name="T23" fmla="*/ 2147483647 h 207"/>
              <a:gd name="T24" fmla="*/ 2147483647 w 358"/>
              <a:gd name="T25" fmla="*/ 2147483647 h 207"/>
              <a:gd name="T26" fmla="*/ 2147483647 w 358"/>
              <a:gd name="T27" fmla="*/ 2147483647 h 207"/>
              <a:gd name="T28" fmla="*/ 2147483647 w 358"/>
              <a:gd name="T29" fmla="*/ 2147483647 h 207"/>
              <a:gd name="T30" fmla="*/ 2147483647 w 358"/>
              <a:gd name="T31" fmla="*/ 2147483647 h 207"/>
              <a:gd name="T32" fmla="*/ 2147483647 w 358"/>
              <a:gd name="T33" fmla="*/ 2147483647 h 207"/>
              <a:gd name="T34" fmla="*/ 2147483647 w 358"/>
              <a:gd name="T35" fmla="*/ 2147483647 h 207"/>
              <a:gd name="T36" fmla="*/ 2147483647 w 358"/>
              <a:gd name="T37" fmla="*/ 2147483647 h 207"/>
              <a:gd name="T38" fmla="*/ 2147483647 w 358"/>
              <a:gd name="T39" fmla="*/ 2147483647 h 207"/>
              <a:gd name="T40" fmla="*/ 2147483647 w 358"/>
              <a:gd name="T41" fmla="*/ 2147483647 h 207"/>
              <a:gd name="T42" fmla="*/ 2147483647 w 358"/>
              <a:gd name="T43" fmla="*/ 2147483647 h 207"/>
              <a:gd name="T44" fmla="*/ 2147483647 w 358"/>
              <a:gd name="T45" fmla="*/ 2147483647 h 207"/>
              <a:gd name="T46" fmla="*/ 2147483647 w 358"/>
              <a:gd name="T47" fmla="*/ 2147483647 h 207"/>
              <a:gd name="T48" fmla="*/ 2147483647 w 358"/>
              <a:gd name="T49" fmla="*/ 2147483647 h 207"/>
              <a:gd name="T50" fmla="*/ 2147483647 w 358"/>
              <a:gd name="T51" fmla="*/ 2147483647 h 207"/>
              <a:gd name="T52" fmla="*/ 2147483647 w 358"/>
              <a:gd name="T53" fmla="*/ 2147483647 h 207"/>
              <a:gd name="T54" fmla="*/ 2147483647 w 358"/>
              <a:gd name="T55" fmla="*/ 2147483647 h 207"/>
              <a:gd name="T56" fmla="*/ 2147483647 w 358"/>
              <a:gd name="T57" fmla="*/ 2147483647 h 207"/>
              <a:gd name="T58" fmla="*/ 2147483647 w 358"/>
              <a:gd name="T59" fmla="*/ 2147483647 h 207"/>
              <a:gd name="T60" fmla="*/ 2147483647 w 358"/>
              <a:gd name="T61" fmla="*/ 2147483647 h 207"/>
              <a:gd name="T62" fmla="*/ 2147483647 w 358"/>
              <a:gd name="T63" fmla="*/ 2147483647 h 207"/>
              <a:gd name="T64" fmla="*/ 2147483647 w 358"/>
              <a:gd name="T65" fmla="*/ 2147483647 h 207"/>
              <a:gd name="T66" fmla="*/ 2147483647 w 358"/>
              <a:gd name="T67" fmla="*/ 2147483647 h 207"/>
              <a:gd name="T68" fmla="*/ 2147483647 w 358"/>
              <a:gd name="T69" fmla="*/ 2147483647 h 207"/>
              <a:gd name="T70" fmla="*/ 2147483647 w 358"/>
              <a:gd name="T71" fmla="*/ 2147483647 h 207"/>
              <a:gd name="T72" fmla="*/ 2147483647 w 358"/>
              <a:gd name="T73" fmla="*/ 2147483647 h 207"/>
              <a:gd name="T74" fmla="*/ 2147483647 w 358"/>
              <a:gd name="T75" fmla="*/ 2147483647 h 207"/>
              <a:gd name="T76" fmla="*/ 2147483647 w 358"/>
              <a:gd name="T77" fmla="*/ 2147483647 h 207"/>
              <a:gd name="T78" fmla="*/ 2147483647 w 358"/>
              <a:gd name="T79" fmla="*/ 2147483647 h 207"/>
              <a:gd name="T80" fmla="*/ 2147483647 w 358"/>
              <a:gd name="T81" fmla="*/ 2147483647 h 207"/>
              <a:gd name="T82" fmla="*/ 2147483647 w 358"/>
              <a:gd name="T83" fmla="*/ 2147483647 h 207"/>
              <a:gd name="T84" fmla="*/ 2147483647 w 358"/>
              <a:gd name="T85" fmla="*/ 2147483647 h 207"/>
              <a:gd name="T86" fmla="*/ 2147483647 w 358"/>
              <a:gd name="T87" fmla="*/ 2147483647 h 207"/>
              <a:gd name="T88" fmla="*/ 2147483647 w 358"/>
              <a:gd name="T89" fmla="*/ 2147483647 h 207"/>
              <a:gd name="T90" fmla="*/ 2147483647 w 358"/>
              <a:gd name="T91" fmla="*/ 2147483647 h 207"/>
              <a:gd name="T92" fmla="*/ 2147483647 w 358"/>
              <a:gd name="T93" fmla="*/ 2147483647 h 207"/>
              <a:gd name="T94" fmla="*/ 2147483647 w 358"/>
              <a:gd name="T95" fmla="*/ 2147483647 h 2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8"/>
              <a:gd name="T145" fmla="*/ 0 h 207"/>
              <a:gd name="T146" fmla="*/ 358 w 358"/>
              <a:gd name="T147" fmla="*/ 207 h 20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8" h="207">
                <a:moveTo>
                  <a:pt x="327" y="27"/>
                </a:moveTo>
                <a:lnTo>
                  <a:pt x="312" y="16"/>
                </a:lnTo>
                <a:lnTo>
                  <a:pt x="310" y="35"/>
                </a:lnTo>
                <a:lnTo>
                  <a:pt x="307" y="35"/>
                </a:lnTo>
                <a:lnTo>
                  <a:pt x="306" y="35"/>
                </a:lnTo>
                <a:lnTo>
                  <a:pt x="306" y="36"/>
                </a:lnTo>
                <a:lnTo>
                  <a:pt x="303" y="38"/>
                </a:lnTo>
                <a:lnTo>
                  <a:pt x="298" y="34"/>
                </a:lnTo>
                <a:lnTo>
                  <a:pt x="295" y="31"/>
                </a:lnTo>
                <a:lnTo>
                  <a:pt x="294" y="30"/>
                </a:lnTo>
                <a:lnTo>
                  <a:pt x="272" y="22"/>
                </a:lnTo>
                <a:lnTo>
                  <a:pt x="263" y="16"/>
                </a:lnTo>
                <a:lnTo>
                  <a:pt x="257" y="12"/>
                </a:lnTo>
                <a:lnTo>
                  <a:pt x="247" y="6"/>
                </a:lnTo>
                <a:lnTo>
                  <a:pt x="241" y="2"/>
                </a:lnTo>
                <a:lnTo>
                  <a:pt x="234" y="0"/>
                </a:lnTo>
                <a:lnTo>
                  <a:pt x="230" y="3"/>
                </a:lnTo>
                <a:lnTo>
                  <a:pt x="222" y="7"/>
                </a:lnTo>
                <a:lnTo>
                  <a:pt x="217" y="8"/>
                </a:lnTo>
                <a:lnTo>
                  <a:pt x="213" y="11"/>
                </a:lnTo>
                <a:lnTo>
                  <a:pt x="202" y="12"/>
                </a:lnTo>
                <a:lnTo>
                  <a:pt x="192" y="14"/>
                </a:lnTo>
                <a:lnTo>
                  <a:pt x="188" y="14"/>
                </a:lnTo>
                <a:lnTo>
                  <a:pt x="185" y="16"/>
                </a:lnTo>
                <a:lnTo>
                  <a:pt x="177" y="26"/>
                </a:lnTo>
                <a:lnTo>
                  <a:pt x="167" y="42"/>
                </a:lnTo>
                <a:lnTo>
                  <a:pt x="160" y="51"/>
                </a:lnTo>
                <a:lnTo>
                  <a:pt x="155" y="64"/>
                </a:lnTo>
                <a:lnTo>
                  <a:pt x="151" y="67"/>
                </a:lnTo>
                <a:lnTo>
                  <a:pt x="148" y="71"/>
                </a:lnTo>
                <a:lnTo>
                  <a:pt x="140" y="77"/>
                </a:lnTo>
                <a:lnTo>
                  <a:pt x="136" y="77"/>
                </a:lnTo>
                <a:lnTo>
                  <a:pt x="134" y="79"/>
                </a:lnTo>
                <a:lnTo>
                  <a:pt x="128" y="80"/>
                </a:lnTo>
                <a:lnTo>
                  <a:pt x="122" y="80"/>
                </a:lnTo>
                <a:lnTo>
                  <a:pt x="116" y="81"/>
                </a:lnTo>
                <a:lnTo>
                  <a:pt x="93" y="86"/>
                </a:lnTo>
                <a:lnTo>
                  <a:pt x="85" y="77"/>
                </a:lnTo>
                <a:lnTo>
                  <a:pt x="78" y="71"/>
                </a:lnTo>
                <a:lnTo>
                  <a:pt x="70" y="68"/>
                </a:lnTo>
                <a:lnTo>
                  <a:pt x="62" y="69"/>
                </a:lnTo>
                <a:lnTo>
                  <a:pt x="32" y="56"/>
                </a:lnTo>
                <a:lnTo>
                  <a:pt x="29" y="60"/>
                </a:lnTo>
                <a:lnTo>
                  <a:pt x="25" y="65"/>
                </a:lnTo>
                <a:lnTo>
                  <a:pt x="15" y="73"/>
                </a:lnTo>
                <a:lnTo>
                  <a:pt x="4" y="77"/>
                </a:lnTo>
                <a:lnTo>
                  <a:pt x="0" y="83"/>
                </a:lnTo>
                <a:lnTo>
                  <a:pt x="1" y="88"/>
                </a:lnTo>
                <a:lnTo>
                  <a:pt x="11" y="96"/>
                </a:lnTo>
                <a:lnTo>
                  <a:pt x="20" y="102"/>
                </a:lnTo>
                <a:lnTo>
                  <a:pt x="26" y="112"/>
                </a:lnTo>
                <a:lnTo>
                  <a:pt x="30" y="121"/>
                </a:lnTo>
                <a:lnTo>
                  <a:pt x="32" y="133"/>
                </a:lnTo>
                <a:lnTo>
                  <a:pt x="50" y="145"/>
                </a:lnTo>
                <a:lnTo>
                  <a:pt x="65" y="145"/>
                </a:lnTo>
                <a:lnTo>
                  <a:pt x="73" y="147"/>
                </a:lnTo>
                <a:lnTo>
                  <a:pt x="83" y="153"/>
                </a:lnTo>
                <a:lnTo>
                  <a:pt x="93" y="155"/>
                </a:lnTo>
                <a:lnTo>
                  <a:pt x="100" y="161"/>
                </a:lnTo>
                <a:lnTo>
                  <a:pt x="104" y="163"/>
                </a:lnTo>
                <a:lnTo>
                  <a:pt x="108" y="169"/>
                </a:lnTo>
                <a:lnTo>
                  <a:pt x="107" y="171"/>
                </a:lnTo>
                <a:lnTo>
                  <a:pt x="107" y="175"/>
                </a:lnTo>
                <a:lnTo>
                  <a:pt x="104" y="176"/>
                </a:lnTo>
                <a:lnTo>
                  <a:pt x="103" y="179"/>
                </a:lnTo>
                <a:lnTo>
                  <a:pt x="99" y="179"/>
                </a:lnTo>
                <a:lnTo>
                  <a:pt x="97" y="180"/>
                </a:lnTo>
                <a:lnTo>
                  <a:pt x="91" y="179"/>
                </a:lnTo>
                <a:lnTo>
                  <a:pt x="87" y="179"/>
                </a:lnTo>
                <a:lnTo>
                  <a:pt x="85" y="187"/>
                </a:lnTo>
                <a:lnTo>
                  <a:pt x="83" y="196"/>
                </a:lnTo>
                <a:lnTo>
                  <a:pt x="83" y="199"/>
                </a:lnTo>
                <a:lnTo>
                  <a:pt x="86" y="202"/>
                </a:lnTo>
                <a:lnTo>
                  <a:pt x="90" y="202"/>
                </a:lnTo>
                <a:lnTo>
                  <a:pt x="97" y="202"/>
                </a:lnTo>
                <a:lnTo>
                  <a:pt x="116" y="198"/>
                </a:lnTo>
                <a:lnTo>
                  <a:pt x="142" y="198"/>
                </a:lnTo>
                <a:lnTo>
                  <a:pt x="155" y="183"/>
                </a:lnTo>
                <a:lnTo>
                  <a:pt x="159" y="187"/>
                </a:lnTo>
                <a:lnTo>
                  <a:pt x="168" y="198"/>
                </a:lnTo>
                <a:lnTo>
                  <a:pt x="171" y="202"/>
                </a:lnTo>
                <a:lnTo>
                  <a:pt x="173" y="204"/>
                </a:lnTo>
                <a:lnTo>
                  <a:pt x="176" y="204"/>
                </a:lnTo>
                <a:lnTo>
                  <a:pt x="181" y="203"/>
                </a:lnTo>
                <a:lnTo>
                  <a:pt x="212" y="206"/>
                </a:lnTo>
                <a:lnTo>
                  <a:pt x="216" y="206"/>
                </a:lnTo>
                <a:lnTo>
                  <a:pt x="217" y="206"/>
                </a:lnTo>
                <a:lnTo>
                  <a:pt x="220" y="207"/>
                </a:lnTo>
                <a:lnTo>
                  <a:pt x="222" y="207"/>
                </a:lnTo>
                <a:lnTo>
                  <a:pt x="226" y="207"/>
                </a:lnTo>
                <a:lnTo>
                  <a:pt x="226" y="204"/>
                </a:lnTo>
                <a:lnTo>
                  <a:pt x="227" y="202"/>
                </a:lnTo>
                <a:lnTo>
                  <a:pt x="227" y="198"/>
                </a:lnTo>
                <a:lnTo>
                  <a:pt x="227" y="194"/>
                </a:lnTo>
                <a:lnTo>
                  <a:pt x="230" y="180"/>
                </a:lnTo>
                <a:lnTo>
                  <a:pt x="231" y="171"/>
                </a:lnTo>
                <a:lnTo>
                  <a:pt x="231" y="162"/>
                </a:lnTo>
                <a:lnTo>
                  <a:pt x="230" y="157"/>
                </a:lnTo>
                <a:lnTo>
                  <a:pt x="227" y="150"/>
                </a:lnTo>
                <a:lnTo>
                  <a:pt x="227" y="146"/>
                </a:lnTo>
                <a:lnTo>
                  <a:pt x="229" y="142"/>
                </a:lnTo>
                <a:lnTo>
                  <a:pt x="233" y="141"/>
                </a:lnTo>
                <a:lnTo>
                  <a:pt x="237" y="138"/>
                </a:lnTo>
                <a:lnTo>
                  <a:pt x="245" y="138"/>
                </a:lnTo>
                <a:lnTo>
                  <a:pt x="253" y="138"/>
                </a:lnTo>
                <a:lnTo>
                  <a:pt x="263" y="141"/>
                </a:lnTo>
                <a:lnTo>
                  <a:pt x="266" y="141"/>
                </a:lnTo>
                <a:lnTo>
                  <a:pt x="268" y="141"/>
                </a:lnTo>
                <a:lnTo>
                  <a:pt x="270" y="138"/>
                </a:lnTo>
                <a:lnTo>
                  <a:pt x="270" y="137"/>
                </a:lnTo>
                <a:lnTo>
                  <a:pt x="271" y="137"/>
                </a:lnTo>
                <a:lnTo>
                  <a:pt x="270" y="134"/>
                </a:lnTo>
                <a:lnTo>
                  <a:pt x="270" y="133"/>
                </a:lnTo>
                <a:lnTo>
                  <a:pt x="268" y="130"/>
                </a:lnTo>
                <a:lnTo>
                  <a:pt x="268" y="129"/>
                </a:lnTo>
                <a:lnTo>
                  <a:pt x="266" y="122"/>
                </a:lnTo>
                <a:lnTo>
                  <a:pt x="263" y="117"/>
                </a:lnTo>
                <a:lnTo>
                  <a:pt x="255" y="100"/>
                </a:lnTo>
                <a:lnTo>
                  <a:pt x="253" y="93"/>
                </a:lnTo>
                <a:lnTo>
                  <a:pt x="254" y="89"/>
                </a:lnTo>
                <a:lnTo>
                  <a:pt x="258" y="83"/>
                </a:lnTo>
                <a:lnTo>
                  <a:pt x="268" y="81"/>
                </a:lnTo>
                <a:lnTo>
                  <a:pt x="279" y="80"/>
                </a:lnTo>
                <a:lnTo>
                  <a:pt x="290" y="77"/>
                </a:lnTo>
                <a:lnTo>
                  <a:pt x="299" y="72"/>
                </a:lnTo>
                <a:lnTo>
                  <a:pt x="310" y="67"/>
                </a:lnTo>
                <a:lnTo>
                  <a:pt x="313" y="69"/>
                </a:lnTo>
                <a:lnTo>
                  <a:pt x="319" y="72"/>
                </a:lnTo>
                <a:lnTo>
                  <a:pt x="321" y="73"/>
                </a:lnTo>
                <a:lnTo>
                  <a:pt x="324" y="73"/>
                </a:lnTo>
                <a:lnTo>
                  <a:pt x="324" y="71"/>
                </a:lnTo>
                <a:lnTo>
                  <a:pt x="324" y="68"/>
                </a:lnTo>
                <a:lnTo>
                  <a:pt x="323" y="65"/>
                </a:lnTo>
                <a:lnTo>
                  <a:pt x="323" y="64"/>
                </a:lnTo>
                <a:lnTo>
                  <a:pt x="321" y="59"/>
                </a:lnTo>
                <a:lnTo>
                  <a:pt x="320" y="52"/>
                </a:lnTo>
                <a:lnTo>
                  <a:pt x="324" y="51"/>
                </a:lnTo>
                <a:lnTo>
                  <a:pt x="332" y="49"/>
                </a:lnTo>
                <a:lnTo>
                  <a:pt x="347" y="53"/>
                </a:lnTo>
                <a:lnTo>
                  <a:pt x="358" y="44"/>
                </a:lnTo>
                <a:lnTo>
                  <a:pt x="341" y="42"/>
                </a:lnTo>
                <a:lnTo>
                  <a:pt x="335" y="39"/>
                </a:lnTo>
                <a:lnTo>
                  <a:pt x="331" y="36"/>
                </a:lnTo>
                <a:lnTo>
                  <a:pt x="327" y="27"/>
                </a:lnTo>
              </a:path>
            </a:pathLst>
          </a:custGeom>
          <a:solidFill>
            <a:srgbClr val="3399FF"/>
          </a:solidFill>
          <a:ln w="6350">
            <a:solidFill>
              <a:srgbClr val="003366"/>
            </a:solidFill>
            <a:round/>
            <a:headEnd/>
            <a:tailEnd/>
          </a:ln>
        </p:spPr>
        <p:txBody>
          <a:bodyPr/>
          <a:lstStyle/>
          <a:p>
            <a:endParaRPr lang="el-GR"/>
          </a:p>
        </p:txBody>
      </p:sp>
      <p:grpSp>
        <p:nvGrpSpPr>
          <p:cNvPr id="25719" name="Group 506"/>
          <p:cNvGrpSpPr>
            <a:grpSpLocks/>
          </p:cNvGrpSpPr>
          <p:nvPr/>
        </p:nvGrpSpPr>
        <p:grpSpPr bwMode="auto">
          <a:xfrm>
            <a:off x="3030538" y="5232400"/>
            <a:ext cx="433387" cy="563563"/>
            <a:chOff x="1886" y="3296"/>
            <a:chExt cx="273" cy="355"/>
          </a:xfrm>
        </p:grpSpPr>
        <p:sp>
          <p:nvSpPr>
            <p:cNvPr id="25742" name="Freeform 507"/>
            <p:cNvSpPr>
              <a:spLocks/>
            </p:cNvSpPr>
            <p:nvPr/>
          </p:nvSpPr>
          <p:spPr bwMode="auto">
            <a:xfrm>
              <a:off x="1899" y="3458"/>
              <a:ext cx="13" cy="18"/>
            </a:xfrm>
            <a:custGeom>
              <a:avLst/>
              <a:gdLst>
                <a:gd name="T0" fmla="*/ 0 w 31"/>
                <a:gd name="T1" fmla="*/ 0 h 43"/>
                <a:gd name="T2" fmla="*/ 0 w 31"/>
                <a:gd name="T3" fmla="*/ 0 h 43"/>
                <a:gd name="T4" fmla="*/ 0 w 31"/>
                <a:gd name="T5" fmla="*/ 0 h 43"/>
                <a:gd name="T6" fmla="*/ 0 w 31"/>
                <a:gd name="T7" fmla="*/ 0 h 43"/>
                <a:gd name="T8" fmla="*/ 0 w 31"/>
                <a:gd name="T9" fmla="*/ 0 h 43"/>
                <a:gd name="T10" fmla="*/ 0 w 31"/>
                <a:gd name="T11" fmla="*/ 0 h 43"/>
                <a:gd name="T12" fmla="*/ 0 w 31"/>
                <a:gd name="T13" fmla="*/ 0 h 43"/>
                <a:gd name="T14" fmla="*/ 0 w 31"/>
                <a:gd name="T15" fmla="*/ 0 h 43"/>
                <a:gd name="T16" fmla="*/ 0 w 31"/>
                <a:gd name="T17" fmla="*/ 0 h 43"/>
                <a:gd name="T18" fmla="*/ 0 w 31"/>
                <a:gd name="T19" fmla="*/ 0 h 43"/>
                <a:gd name="T20" fmla="*/ 0 w 31"/>
                <a:gd name="T21" fmla="*/ 0 h 43"/>
                <a:gd name="T22" fmla="*/ 0 w 31"/>
                <a:gd name="T23" fmla="*/ 0 h 43"/>
                <a:gd name="T24" fmla="*/ 0 w 31"/>
                <a:gd name="T25" fmla="*/ 0 h 43"/>
                <a:gd name="T26" fmla="*/ 0 w 31"/>
                <a:gd name="T27" fmla="*/ 0 h 43"/>
                <a:gd name="T28" fmla="*/ 0 w 31"/>
                <a:gd name="T29" fmla="*/ 0 h 43"/>
                <a:gd name="T30" fmla="*/ 0 w 31"/>
                <a:gd name="T31" fmla="*/ 0 h 43"/>
                <a:gd name="T32" fmla="*/ 0 w 31"/>
                <a:gd name="T33" fmla="*/ 0 h 43"/>
                <a:gd name="T34" fmla="*/ 0 w 31"/>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43"/>
                <a:gd name="T56" fmla="*/ 31 w 31"/>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43">
                  <a:moveTo>
                    <a:pt x="27" y="0"/>
                  </a:moveTo>
                  <a:lnTo>
                    <a:pt x="21" y="2"/>
                  </a:lnTo>
                  <a:lnTo>
                    <a:pt x="12" y="8"/>
                  </a:lnTo>
                  <a:lnTo>
                    <a:pt x="4" y="15"/>
                  </a:lnTo>
                  <a:lnTo>
                    <a:pt x="4" y="27"/>
                  </a:lnTo>
                  <a:lnTo>
                    <a:pt x="0" y="31"/>
                  </a:lnTo>
                  <a:lnTo>
                    <a:pt x="2" y="36"/>
                  </a:lnTo>
                  <a:lnTo>
                    <a:pt x="3" y="39"/>
                  </a:lnTo>
                  <a:lnTo>
                    <a:pt x="8" y="43"/>
                  </a:lnTo>
                  <a:lnTo>
                    <a:pt x="12" y="43"/>
                  </a:lnTo>
                  <a:lnTo>
                    <a:pt x="18" y="41"/>
                  </a:lnTo>
                  <a:lnTo>
                    <a:pt x="19" y="39"/>
                  </a:lnTo>
                  <a:lnTo>
                    <a:pt x="21" y="37"/>
                  </a:lnTo>
                  <a:lnTo>
                    <a:pt x="27" y="33"/>
                  </a:lnTo>
                  <a:lnTo>
                    <a:pt x="31" y="20"/>
                  </a:lnTo>
                  <a:lnTo>
                    <a:pt x="31" y="8"/>
                  </a:lnTo>
                  <a:lnTo>
                    <a:pt x="29" y="3"/>
                  </a:lnTo>
                  <a:lnTo>
                    <a:pt x="27" y="0"/>
                  </a:lnTo>
                  <a:close/>
                </a:path>
              </a:pathLst>
            </a:custGeom>
            <a:solidFill>
              <a:srgbClr val="3399FF"/>
            </a:solidFill>
            <a:ln w="6350">
              <a:solidFill>
                <a:srgbClr val="003366"/>
              </a:solidFill>
              <a:round/>
              <a:headEnd/>
              <a:tailEnd/>
            </a:ln>
          </p:spPr>
          <p:txBody>
            <a:bodyPr/>
            <a:lstStyle/>
            <a:p>
              <a:endParaRPr lang="el-GR"/>
            </a:p>
          </p:txBody>
        </p:sp>
        <p:sp>
          <p:nvSpPr>
            <p:cNvPr id="25743" name="Freeform 508"/>
            <p:cNvSpPr>
              <a:spLocks/>
            </p:cNvSpPr>
            <p:nvPr/>
          </p:nvSpPr>
          <p:spPr bwMode="auto">
            <a:xfrm>
              <a:off x="1899" y="3458"/>
              <a:ext cx="13" cy="18"/>
            </a:xfrm>
            <a:custGeom>
              <a:avLst/>
              <a:gdLst>
                <a:gd name="T0" fmla="*/ 0 w 31"/>
                <a:gd name="T1" fmla="*/ 0 h 43"/>
                <a:gd name="T2" fmla="*/ 0 w 31"/>
                <a:gd name="T3" fmla="*/ 0 h 43"/>
                <a:gd name="T4" fmla="*/ 0 w 31"/>
                <a:gd name="T5" fmla="*/ 0 h 43"/>
                <a:gd name="T6" fmla="*/ 0 w 31"/>
                <a:gd name="T7" fmla="*/ 0 h 43"/>
                <a:gd name="T8" fmla="*/ 0 w 31"/>
                <a:gd name="T9" fmla="*/ 0 h 43"/>
                <a:gd name="T10" fmla="*/ 0 w 31"/>
                <a:gd name="T11" fmla="*/ 0 h 43"/>
                <a:gd name="T12" fmla="*/ 0 w 31"/>
                <a:gd name="T13" fmla="*/ 0 h 43"/>
                <a:gd name="T14" fmla="*/ 0 w 31"/>
                <a:gd name="T15" fmla="*/ 0 h 43"/>
                <a:gd name="T16" fmla="*/ 0 w 31"/>
                <a:gd name="T17" fmla="*/ 0 h 43"/>
                <a:gd name="T18" fmla="*/ 0 w 31"/>
                <a:gd name="T19" fmla="*/ 0 h 43"/>
                <a:gd name="T20" fmla="*/ 0 w 31"/>
                <a:gd name="T21" fmla="*/ 0 h 43"/>
                <a:gd name="T22" fmla="*/ 0 w 31"/>
                <a:gd name="T23" fmla="*/ 0 h 43"/>
                <a:gd name="T24" fmla="*/ 0 w 31"/>
                <a:gd name="T25" fmla="*/ 0 h 43"/>
                <a:gd name="T26" fmla="*/ 0 w 31"/>
                <a:gd name="T27" fmla="*/ 0 h 43"/>
                <a:gd name="T28" fmla="*/ 0 w 31"/>
                <a:gd name="T29" fmla="*/ 0 h 43"/>
                <a:gd name="T30" fmla="*/ 0 w 31"/>
                <a:gd name="T31" fmla="*/ 0 h 43"/>
                <a:gd name="T32" fmla="*/ 0 w 31"/>
                <a:gd name="T33" fmla="*/ 0 h 43"/>
                <a:gd name="T34" fmla="*/ 0 w 31"/>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43"/>
                <a:gd name="T56" fmla="*/ 31 w 31"/>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43">
                  <a:moveTo>
                    <a:pt x="27" y="0"/>
                  </a:moveTo>
                  <a:lnTo>
                    <a:pt x="29" y="3"/>
                  </a:lnTo>
                  <a:lnTo>
                    <a:pt x="31" y="8"/>
                  </a:lnTo>
                  <a:lnTo>
                    <a:pt x="31" y="20"/>
                  </a:lnTo>
                  <a:lnTo>
                    <a:pt x="27" y="33"/>
                  </a:lnTo>
                  <a:lnTo>
                    <a:pt x="21" y="37"/>
                  </a:lnTo>
                  <a:lnTo>
                    <a:pt x="19" y="39"/>
                  </a:lnTo>
                  <a:lnTo>
                    <a:pt x="18" y="41"/>
                  </a:lnTo>
                  <a:lnTo>
                    <a:pt x="12" y="43"/>
                  </a:lnTo>
                  <a:lnTo>
                    <a:pt x="8" y="43"/>
                  </a:lnTo>
                  <a:lnTo>
                    <a:pt x="3" y="39"/>
                  </a:lnTo>
                  <a:lnTo>
                    <a:pt x="2" y="36"/>
                  </a:lnTo>
                  <a:lnTo>
                    <a:pt x="0" y="31"/>
                  </a:lnTo>
                  <a:lnTo>
                    <a:pt x="4" y="27"/>
                  </a:lnTo>
                  <a:lnTo>
                    <a:pt x="4" y="15"/>
                  </a:lnTo>
                  <a:lnTo>
                    <a:pt x="12" y="8"/>
                  </a:lnTo>
                  <a:lnTo>
                    <a:pt x="21" y="2"/>
                  </a:lnTo>
                  <a:lnTo>
                    <a:pt x="27" y="0"/>
                  </a:lnTo>
                </a:path>
              </a:pathLst>
            </a:custGeom>
            <a:solidFill>
              <a:srgbClr val="3399FF"/>
            </a:solidFill>
            <a:ln w="6350">
              <a:solidFill>
                <a:srgbClr val="003366"/>
              </a:solidFill>
              <a:round/>
              <a:headEnd/>
              <a:tailEnd/>
            </a:ln>
          </p:spPr>
          <p:txBody>
            <a:bodyPr/>
            <a:lstStyle/>
            <a:p>
              <a:endParaRPr lang="el-GR"/>
            </a:p>
          </p:txBody>
        </p:sp>
        <p:sp>
          <p:nvSpPr>
            <p:cNvPr id="25744" name="Freeform 509"/>
            <p:cNvSpPr>
              <a:spLocks/>
            </p:cNvSpPr>
            <p:nvPr/>
          </p:nvSpPr>
          <p:spPr bwMode="auto">
            <a:xfrm>
              <a:off x="1919" y="3513"/>
              <a:ext cx="10" cy="15"/>
            </a:xfrm>
            <a:custGeom>
              <a:avLst/>
              <a:gdLst>
                <a:gd name="T0" fmla="*/ 0 w 26"/>
                <a:gd name="T1" fmla="*/ 0 h 35"/>
                <a:gd name="T2" fmla="*/ 0 w 26"/>
                <a:gd name="T3" fmla="*/ 0 h 35"/>
                <a:gd name="T4" fmla="*/ 0 w 26"/>
                <a:gd name="T5" fmla="*/ 0 h 35"/>
                <a:gd name="T6" fmla="*/ 0 w 26"/>
                <a:gd name="T7" fmla="*/ 0 h 35"/>
                <a:gd name="T8" fmla="*/ 0 w 26"/>
                <a:gd name="T9" fmla="*/ 0 h 35"/>
                <a:gd name="T10" fmla="*/ 0 w 26"/>
                <a:gd name="T11" fmla="*/ 0 h 35"/>
                <a:gd name="T12" fmla="*/ 0 w 26"/>
                <a:gd name="T13" fmla="*/ 0 h 35"/>
                <a:gd name="T14" fmla="*/ 0 w 26"/>
                <a:gd name="T15" fmla="*/ 0 h 35"/>
                <a:gd name="T16" fmla="*/ 0 w 26"/>
                <a:gd name="T17" fmla="*/ 0 h 35"/>
                <a:gd name="T18" fmla="*/ 0 w 26"/>
                <a:gd name="T19" fmla="*/ 0 h 35"/>
                <a:gd name="T20" fmla="*/ 0 w 26"/>
                <a:gd name="T21" fmla="*/ 0 h 35"/>
                <a:gd name="T22" fmla="*/ 0 w 26"/>
                <a:gd name="T23" fmla="*/ 0 h 35"/>
                <a:gd name="T24" fmla="*/ 0 w 26"/>
                <a:gd name="T25" fmla="*/ 0 h 35"/>
                <a:gd name="T26" fmla="*/ 0 w 26"/>
                <a:gd name="T27" fmla="*/ 0 h 35"/>
                <a:gd name="T28" fmla="*/ 0 w 26"/>
                <a:gd name="T29" fmla="*/ 0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35"/>
                <a:gd name="T47" fmla="*/ 26 w 26"/>
                <a:gd name="T48" fmla="*/ 35 h 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35">
                  <a:moveTo>
                    <a:pt x="17" y="0"/>
                  </a:moveTo>
                  <a:lnTo>
                    <a:pt x="8" y="0"/>
                  </a:lnTo>
                  <a:lnTo>
                    <a:pt x="4" y="6"/>
                  </a:lnTo>
                  <a:lnTo>
                    <a:pt x="0" y="12"/>
                  </a:lnTo>
                  <a:lnTo>
                    <a:pt x="1" y="19"/>
                  </a:lnTo>
                  <a:lnTo>
                    <a:pt x="7" y="28"/>
                  </a:lnTo>
                  <a:lnTo>
                    <a:pt x="12" y="33"/>
                  </a:lnTo>
                  <a:lnTo>
                    <a:pt x="17" y="35"/>
                  </a:lnTo>
                  <a:lnTo>
                    <a:pt x="24" y="32"/>
                  </a:lnTo>
                  <a:lnTo>
                    <a:pt x="25" y="27"/>
                  </a:lnTo>
                  <a:lnTo>
                    <a:pt x="26" y="22"/>
                  </a:lnTo>
                  <a:lnTo>
                    <a:pt x="26" y="15"/>
                  </a:lnTo>
                  <a:lnTo>
                    <a:pt x="26" y="8"/>
                  </a:lnTo>
                  <a:lnTo>
                    <a:pt x="22" y="3"/>
                  </a:lnTo>
                  <a:lnTo>
                    <a:pt x="17" y="0"/>
                  </a:lnTo>
                  <a:close/>
                </a:path>
              </a:pathLst>
            </a:custGeom>
            <a:solidFill>
              <a:srgbClr val="3399FF"/>
            </a:solidFill>
            <a:ln w="6350">
              <a:solidFill>
                <a:srgbClr val="003366"/>
              </a:solidFill>
              <a:round/>
              <a:headEnd/>
              <a:tailEnd/>
            </a:ln>
          </p:spPr>
          <p:txBody>
            <a:bodyPr/>
            <a:lstStyle/>
            <a:p>
              <a:endParaRPr lang="el-GR"/>
            </a:p>
          </p:txBody>
        </p:sp>
        <p:grpSp>
          <p:nvGrpSpPr>
            <p:cNvPr id="25745" name="Group 510"/>
            <p:cNvGrpSpPr>
              <a:grpSpLocks/>
            </p:cNvGrpSpPr>
            <p:nvPr/>
          </p:nvGrpSpPr>
          <p:grpSpPr bwMode="auto">
            <a:xfrm>
              <a:off x="1886" y="3296"/>
              <a:ext cx="273" cy="293"/>
              <a:chOff x="1224" y="2853"/>
              <a:chExt cx="224" cy="240"/>
            </a:xfrm>
          </p:grpSpPr>
          <p:sp>
            <p:nvSpPr>
              <p:cNvPr id="25747" name="Freeform 511"/>
              <p:cNvSpPr>
                <a:spLocks/>
              </p:cNvSpPr>
              <p:nvPr/>
            </p:nvSpPr>
            <p:spPr bwMode="auto">
              <a:xfrm>
                <a:off x="1224" y="2853"/>
                <a:ext cx="224" cy="240"/>
              </a:xfrm>
              <a:custGeom>
                <a:avLst/>
                <a:gdLst>
                  <a:gd name="T0" fmla="*/ 0 w 672"/>
                  <a:gd name="T1" fmla="*/ 0 h 718"/>
                  <a:gd name="T2" fmla="*/ 0 w 672"/>
                  <a:gd name="T3" fmla="*/ 0 h 718"/>
                  <a:gd name="T4" fmla="*/ 0 w 672"/>
                  <a:gd name="T5" fmla="*/ 0 h 718"/>
                  <a:gd name="T6" fmla="*/ 0 w 672"/>
                  <a:gd name="T7" fmla="*/ 0 h 718"/>
                  <a:gd name="T8" fmla="*/ 0 w 672"/>
                  <a:gd name="T9" fmla="*/ 0 h 718"/>
                  <a:gd name="T10" fmla="*/ 0 w 672"/>
                  <a:gd name="T11" fmla="*/ 0 h 718"/>
                  <a:gd name="T12" fmla="*/ 0 w 672"/>
                  <a:gd name="T13" fmla="*/ 0 h 718"/>
                  <a:gd name="T14" fmla="*/ 0 w 672"/>
                  <a:gd name="T15" fmla="*/ 0 h 718"/>
                  <a:gd name="T16" fmla="*/ 0 w 672"/>
                  <a:gd name="T17" fmla="*/ 0 h 718"/>
                  <a:gd name="T18" fmla="*/ 0 w 672"/>
                  <a:gd name="T19" fmla="*/ 0 h 718"/>
                  <a:gd name="T20" fmla="*/ 0 w 672"/>
                  <a:gd name="T21" fmla="*/ 0 h 718"/>
                  <a:gd name="T22" fmla="*/ 0 w 672"/>
                  <a:gd name="T23" fmla="*/ 0 h 718"/>
                  <a:gd name="T24" fmla="*/ 0 w 672"/>
                  <a:gd name="T25" fmla="*/ 0 h 718"/>
                  <a:gd name="T26" fmla="*/ 0 w 672"/>
                  <a:gd name="T27" fmla="*/ 0 h 718"/>
                  <a:gd name="T28" fmla="*/ 0 w 672"/>
                  <a:gd name="T29" fmla="*/ 0 h 718"/>
                  <a:gd name="T30" fmla="*/ 0 w 672"/>
                  <a:gd name="T31" fmla="*/ 0 h 718"/>
                  <a:gd name="T32" fmla="*/ 0 w 672"/>
                  <a:gd name="T33" fmla="*/ 0 h 718"/>
                  <a:gd name="T34" fmla="*/ 0 w 672"/>
                  <a:gd name="T35" fmla="*/ 0 h 718"/>
                  <a:gd name="T36" fmla="*/ 0 w 672"/>
                  <a:gd name="T37" fmla="*/ 0 h 718"/>
                  <a:gd name="T38" fmla="*/ 0 w 672"/>
                  <a:gd name="T39" fmla="*/ 0 h 718"/>
                  <a:gd name="T40" fmla="*/ 0 w 672"/>
                  <a:gd name="T41" fmla="*/ 0 h 718"/>
                  <a:gd name="T42" fmla="*/ 0 w 672"/>
                  <a:gd name="T43" fmla="*/ 0 h 718"/>
                  <a:gd name="T44" fmla="*/ 0 w 672"/>
                  <a:gd name="T45" fmla="*/ 0 h 718"/>
                  <a:gd name="T46" fmla="*/ 0 w 672"/>
                  <a:gd name="T47" fmla="*/ 0 h 718"/>
                  <a:gd name="T48" fmla="*/ 0 w 672"/>
                  <a:gd name="T49" fmla="*/ 0 h 718"/>
                  <a:gd name="T50" fmla="*/ 0 w 672"/>
                  <a:gd name="T51" fmla="*/ 0 h 718"/>
                  <a:gd name="T52" fmla="*/ 0 w 672"/>
                  <a:gd name="T53" fmla="*/ 0 h 718"/>
                  <a:gd name="T54" fmla="*/ 0 w 672"/>
                  <a:gd name="T55" fmla="*/ 0 h 718"/>
                  <a:gd name="T56" fmla="*/ 0 w 672"/>
                  <a:gd name="T57" fmla="*/ 0 h 718"/>
                  <a:gd name="T58" fmla="*/ 0 w 672"/>
                  <a:gd name="T59" fmla="*/ 0 h 718"/>
                  <a:gd name="T60" fmla="*/ 0 w 672"/>
                  <a:gd name="T61" fmla="*/ 0 h 718"/>
                  <a:gd name="T62" fmla="*/ 0 w 672"/>
                  <a:gd name="T63" fmla="*/ 0 h 718"/>
                  <a:gd name="T64" fmla="*/ 0 w 672"/>
                  <a:gd name="T65" fmla="*/ 0 h 718"/>
                  <a:gd name="T66" fmla="*/ 0 w 672"/>
                  <a:gd name="T67" fmla="*/ 0 h 718"/>
                  <a:gd name="T68" fmla="*/ 0 w 672"/>
                  <a:gd name="T69" fmla="*/ 0 h 718"/>
                  <a:gd name="T70" fmla="*/ 0 w 672"/>
                  <a:gd name="T71" fmla="*/ 0 h 718"/>
                  <a:gd name="T72" fmla="*/ 0 w 672"/>
                  <a:gd name="T73" fmla="*/ 0 h 718"/>
                  <a:gd name="T74" fmla="*/ 0 w 672"/>
                  <a:gd name="T75" fmla="*/ 0 h 718"/>
                  <a:gd name="T76" fmla="*/ 0 w 672"/>
                  <a:gd name="T77" fmla="*/ 0 h 718"/>
                  <a:gd name="T78" fmla="*/ 0 w 672"/>
                  <a:gd name="T79" fmla="*/ 0 h 718"/>
                  <a:gd name="T80" fmla="*/ 0 w 672"/>
                  <a:gd name="T81" fmla="*/ 0 h 718"/>
                  <a:gd name="T82" fmla="*/ 0 w 672"/>
                  <a:gd name="T83" fmla="*/ 0 h 718"/>
                  <a:gd name="T84" fmla="*/ 0 w 672"/>
                  <a:gd name="T85" fmla="*/ 0 h 718"/>
                  <a:gd name="T86" fmla="*/ 0 w 672"/>
                  <a:gd name="T87" fmla="*/ 0 h 718"/>
                  <a:gd name="T88" fmla="*/ 0 w 672"/>
                  <a:gd name="T89" fmla="*/ 0 h 718"/>
                  <a:gd name="T90" fmla="*/ 0 w 672"/>
                  <a:gd name="T91" fmla="*/ 0 h 718"/>
                  <a:gd name="T92" fmla="*/ 0 w 672"/>
                  <a:gd name="T93" fmla="*/ 0 h 718"/>
                  <a:gd name="T94" fmla="*/ 0 w 672"/>
                  <a:gd name="T95" fmla="*/ 0 h 718"/>
                  <a:gd name="T96" fmla="*/ 0 w 672"/>
                  <a:gd name="T97" fmla="*/ 0 h 718"/>
                  <a:gd name="T98" fmla="*/ 0 w 672"/>
                  <a:gd name="T99" fmla="*/ 0 h 718"/>
                  <a:gd name="T100" fmla="*/ 0 w 672"/>
                  <a:gd name="T101" fmla="*/ 0 h 718"/>
                  <a:gd name="T102" fmla="*/ 0 w 672"/>
                  <a:gd name="T103" fmla="*/ 0 h 718"/>
                  <a:gd name="T104" fmla="*/ 0 w 672"/>
                  <a:gd name="T105" fmla="*/ 0 h 718"/>
                  <a:gd name="T106" fmla="*/ 0 w 672"/>
                  <a:gd name="T107" fmla="*/ 0 h 718"/>
                  <a:gd name="T108" fmla="*/ 0 w 672"/>
                  <a:gd name="T109" fmla="*/ 0 h 718"/>
                  <a:gd name="T110" fmla="*/ 0 w 672"/>
                  <a:gd name="T111" fmla="*/ 0 h 718"/>
                  <a:gd name="T112" fmla="*/ 0 w 672"/>
                  <a:gd name="T113" fmla="*/ 0 h 7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2"/>
                  <a:gd name="T172" fmla="*/ 0 h 718"/>
                  <a:gd name="T173" fmla="*/ 672 w 672"/>
                  <a:gd name="T174" fmla="*/ 718 h 7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2" h="718">
                    <a:moveTo>
                      <a:pt x="149" y="131"/>
                    </a:moveTo>
                    <a:lnTo>
                      <a:pt x="141" y="131"/>
                    </a:lnTo>
                    <a:lnTo>
                      <a:pt x="136" y="131"/>
                    </a:lnTo>
                    <a:lnTo>
                      <a:pt x="131" y="132"/>
                    </a:lnTo>
                    <a:lnTo>
                      <a:pt x="123" y="131"/>
                    </a:lnTo>
                    <a:lnTo>
                      <a:pt x="116" y="131"/>
                    </a:lnTo>
                    <a:lnTo>
                      <a:pt x="111" y="129"/>
                    </a:lnTo>
                    <a:lnTo>
                      <a:pt x="107" y="129"/>
                    </a:lnTo>
                    <a:lnTo>
                      <a:pt x="99" y="129"/>
                    </a:lnTo>
                    <a:lnTo>
                      <a:pt x="91" y="157"/>
                    </a:lnTo>
                    <a:lnTo>
                      <a:pt x="91" y="164"/>
                    </a:lnTo>
                    <a:lnTo>
                      <a:pt x="91" y="166"/>
                    </a:lnTo>
                    <a:lnTo>
                      <a:pt x="91" y="168"/>
                    </a:lnTo>
                    <a:lnTo>
                      <a:pt x="92" y="170"/>
                    </a:lnTo>
                    <a:lnTo>
                      <a:pt x="91" y="176"/>
                    </a:lnTo>
                    <a:lnTo>
                      <a:pt x="90" y="181"/>
                    </a:lnTo>
                    <a:lnTo>
                      <a:pt x="86" y="184"/>
                    </a:lnTo>
                    <a:lnTo>
                      <a:pt x="83" y="185"/>
                    </a:lnTo>
                    <a:lnTo>
                      <a:pt x="82" y="188"/>
                    </a:lnTo>
                    <a:lnTo>
                      <a:pt x="76" y="189"/>
                    </a:lnTo>
                    <a:lnTo>
                      <a:pt x="71" y="190"/>
                    </a:lnTo>
                    <a:lnTo>
                      <a:pt x="62" y="194"/>
                    </a:lnTo>
                    <a:lnTo>
                      <a:pt x="56" y="198"/>
                    </a:lnTo>
                    <a:lnTo>
                      <a:pt x="54" y="207"/>
                    </a:lnTo>
                    <a:lnTo>
                      <a:pt x="49" y="214"/>
                    </a:lnTo>
                    <a:lnTo>
                      <a:pt x="46" y="221"/>
                    </a:lnTo>
                    <a:lnTo>
                      <a:pt x="43" y="222"/>
                    </a:lnTo>
                    <a:lnTo>
                      <a:pt x="42" y="225"/>
                    </a:lnTo>
                    <a:lnTo>
                      <a:pt x="39" y="227"/>
                    </a:lnTo>
                    <a:lnTo>
                      <a:pt x="30" y="230"/>
                    </a:lnTo>
                    <a:lnTo>
                      <a:pt x="23" y="237"/>
                    </a:lnTo>
                    <a:lnTo>
                      <a:pt x="19" y="247"/>
                    </a:lnTo>
                    <a:lnTo>
                      <a:pt x="18" y="262"/>
                    </a:lnTo>
                    <a:lnTo>
                      <a:pt x="17" y="264"/>
                    </a:lnTo>
                    <a:lnTo>
                      <a:pt x="17" y="268"/>
                    </a:lnTo>
                    <a:lnTo>
                      <a:pt x="13" y="276"/>
                    </a:lnTo>
                    <a:lnTo>
                      <a:pt x="9" y="279"/>
                    </a:lnTo>
                    <a:lnTo>
                      <a:pt x="6" y="283"/>
                    </a:lnTo>
                    <a:lnTo>
                      <a:pt x="2" y="286"/>
                    </a:lnTo>
                    <a:lnTo>
                      <a:pt x="0" y="290"/>
                    </a:lnTo>
                    <a:lnTo>
                      <a:pt x="19" y="312"/>
                    </a:lnTo>
                    <a:lnTo>
                      <a:pt x="27" y="316"/>
                    </a:lnTo>
                    <a:lnTo>
                      <a:pt x="29" y="319"/>
                    </a:lnTo>
                    <a:lnTo>
                      <a:pt x="31" y="324"/>
                    </a:lnTo>
                    <a:lnTo>
                      <a:pt x="30" y="327"/>
                    </a:lnTo>
                    <a:lnTo>
                      <a:pt x="29" y="327"/>
                    </a:lnTo>
                    <a:lnTo>
                      <a:pt x="29" y="328"/>
                    </a:lnTo>
                    <a:lnTo>
                      <a:pt x="29" y="331"/>
                    </a:lnTo>
                    <a:lnTo>
                      <a:pt x="26" y="332"/>
                    </a:lnTo>
                    <a:lnTo>
                      <a:pt x="23" y="335"/>
                    </a:lnTo>
                    <a:lnTo>
                      <a:pt x="14" y="336"/>
                    </a:lnTo>
                    <a:lnTo>
                      <a:pt x="11" y="341"/>
                    </a:lnTo>
                    <a:lnTo>
                      <a:pt x="13" y="346"/>
                    </a:lnTo>
                    <a:lnTo>
                      <a:pt x="21" y="354"/>
                    </a:lnTo>
                    <a:lnTo>
                      <a:pt x="23" y="354"/>
                    </a:lnTo>
                    <a:lnTo>
                      <a:pt x="30" y="356"/>
                    </a:lnTo>
                    <a:lnTo>
                      <a:pt x="37" y="354"/>
                    </a:lnTo>
                    <a:lnTo>
                      <a:pt x="47" y="354"/>
                    </a:lnTo>
                    <a:lnTo>
                      <a:pt x="58" y="353"/>
                    </a:lnTo>
                    <a:lnTo>
                      <a:pt x="66" y="357"/>
                    </a:lnTo>
                    <a:lnTo>
                      <a:pt x="67" y="360"/>
                    </a:lnTo>
                    <a:lnTo>
                      <a:pt x="67" y="365"/>
                    </a:lnTo>
                    <a:lnTo>
                      <a:pt x="64" y="377"/>
                    </a:lnTo>
                    <a:lnTo>
                      <a:pt x="62" y="378"/>
                    </a:lnTo>
                    <a:lnTo>
                      <a:pt x="62" y="381"/>
                    </a:lnTo>
                    <a:lnTo>
                      <a:pt x="63" y="386"/>
                    </a:lnTo>
                    <a:lnTo>
                      <a:pt x="67" y="389"/>
                    </a:lnTo>
                    <a:lnTo>
                      <a:pt x="76" y="393"/>
                    </a:lnTo>
                    <a:lnTo>
                      <a:pt x="80" y="393"/>
                    </a:lnTo>
                    <a:lnTo>
                      <a:pt x="84" y="393"/>
                    </a:lnTo>
                    <a:lnTo>
                      <a:pt x="87" y="390"/>
                    </a:lnTo>
                    <a:lnTo>
                      <a:pt x="90" y="389"/>
                    </a:lnTo>
                    <a:lnTo>
                      <a:pt x="90" y="385"/>
                    </a:lnTo>
                    <a:lnTo>
                      <a:pt x="90" y="382"/>
                    </a:lnTo>
                    <a:lnTo>
                      <a:pt x="90" y="381"/>
                    </a:lnTo>
                    <a:lnTo>
                      <a:pt x="91" y="381"/>
                    </a:lnTo>
                    <a:lnTo>
                      <a:pt x="90" y="378"/>
                    </a:lnTo>
                    <a:lnTo>
                      <a:pt x="90" y="377"/>
                    </a:lnTo>
                    <a:lnTo>
                      <a:pt x="90" y="374"/>
                    </a:lnTo>
                    <a:lnTo>
                      <a:pt x="90" y="369"/>
                    </a:lnTo>
                    <a:lnTo>
                      <a:pt x="90" y="365"/>
                    </a:lnTo>
                    <a:lnTo>
                      <a:pt x="97" y="364"/>
                    </a:lnTo>
                    <a:lnTo>
                      <a:pt x="100" y="364"/>
                    </a:lnTo>
                    <a:lnTo>
                      <a:pt x="104" y="368"/>
                    </a:lnTo>
                    <a:lnTo>
                      <a:pt x="105" y="372"/>
                    </a:lnTo>
                    <a:lnTo>
                      <a:pt x="107" y="378"/>
                    </a:lnTo>
                    <a:lnTo>
                      <a:pt x="105" y="378"/>
                    </a:lnTo>
                    <a:lnTo>
                      <a:pt x="105" y="380"/>
                    </a:lnTo>
                    <a:lnTo>
                      <a:pt x="105" y="382"/>
                    </a:lnTo>
                    <a:lnTo>
                      <a:pt x="105" y="387"/>
                    </a:lnTo>
                    <a:lnTo>
                      <a:pt x="103" y="391"/>
                    </a:lnTo>
                    <a:lnTo>
                      <a:pt x="101" y="397"/>
                    </a:lnTo>
                    <a:lnTo>
                      <a:pt x="97" y="399"/>
                    </a:lnTo>
                    <a:lnTo>
                      <a:pt x="95" y="403"/>
                    </a:lnTo>
                    <a:lnTo>
                      <a:pt x="90" y="406"/>
                    </a:lnTo>
                    <a:lnTo>
                      <a:pt x="87" y="407"/>
                    </a:lnTo>
                    <a:lnTo>
                      <a:pt x="86" y="410"/>
                    </a:lnTo>
                    <a:lnTo>
                      <a:pt x="76" y="415"/>
                    </a:lnTo>
                    <a:lnTo>
                      <a:pt x="75" y="423"/>
                    </a:lnTo>
                    <a:lnTo>
                      <a:pt x="79" y="432"/>
                    </a:lnTo>
                    <a:lnTo>
                      <a:pt x="91" y="443"/>
                    </a:lnTo>
                    <a:lnTo>
                      <a:pt x="97" y="451"/>
                    </a:lnTo>
                    <a:lnTo>
                      <a:pt x="104" y="462"/>
                    </a:lnTo>
                    <a:lnTo>
                      <a:pt x="108" y="464"/>
                    </a:lnTo>
                    <a:lnTo>
                      <a:pt x="115" y="467"/>
                    </a:lnTo>
                    <a:lnTo>
                      <a:pt x="124" y="467"/>
                    </a:lnTo>
                    <a:lnTo>
                      <a:pt x="136" y="468"/>
                    </a:lnTo>
                    <a:lnTo>
                      <a:pt x="142" y="467"/>
                    </a:lnTo>
                    <a:lnTo>
                      <a:pt x="146" y="466"/>
                    </a:lnTo>
                    <a:lnTo>
                      <a:pt x="153" y="466"/>
                    </a:lnTo>
                    <a:lnTo>
                      <a:pt x="166" y="463"/>
                    </a:lnTo>
                    <a:lnTo>
                      <a:pt x="183" y="460"/>
                    </a:lnTo>
                    <a:lnTo>
                      <a:pt x="206" y="458"/>
                    </a:lnTo>
                    <a:lnTo>
                      <a:pt x="234" y="462"/>
                    </a:lnTo>
                    <a:lnTo>
                      <a:pt x="304" y="477"/>
                    </a:lnTo>
                    <a:lnTo>
                      <a:pt x="295" y="496"/>
                    </a:lnTo>
                    <a:lnTo>
                      <a:pt x="280" y="503"/>
                    </a:lnTo>
                    <a:lnTo>
                      <a:pt x="268" y="507"/>
                    </a:lnTo>
                    <a:lnTo>
                      <a:pt x="258" y="507"/>
                    </a:lnTo>
                    <a:lnTo>
                      <a:pt x="248" y="504"/>
                    </a:lnTo>
                    <a:lnTo>
                      <a:pt x="226" y="491"/>
                    </a:lnTo>
                    <a:lnTo>
                      <a:pt x="209" y="483"/>
                    </a:lnTo>
                    <a:lnTo>
                      <a:pt x="195" y="479"/>
                    </a:lnTo>
                    <a:lnTo>
                      <a:pt x="187" y="480"/>
                    </a:lnTo>
                    <a:lnTo>
                      <a:pt x="179" y="489"/>
                    </a:lnTo>
                    <a:lnTo>
                      <a:pt x="172" y="496"/>
                    </a:lnTo>
                    <a:lnTo>
                      <a:pt x="164" y="499"/>
                    </a:lnTo>
                    <a:lnTo>
                      <a:pt x="156" y="499"/>
                    </a:lnTo>
                    <a:lnTo>
                      <a:pt x="148" y="495"/>
                    </a:lnTo>
                    <a:lnTo>
                      <a:pt x="142" y="493"/>
                    </a:lnTo>
                    <a:lnTo>
                      <a:pt x="134" y="495"/>
                    </a:lnTo>
                    <a:lnTo>
                      <a:pt x="131" y="496"/>
                    </a:lnTo>
                    <a:lnTo>
                      <a:pt x="129" y="500"/>
                    </a:lnTo>
                    <a:lnTo>
                      <a:pt x="128" y="513"/>
                    </a:lnTo>
                    <a:lnTo>
                      <a:pt x="128" y="517"/>
                    </a:lnTo>
                    <a:lnTo>
                      <a:pt x="131" y="525"/>
                    </a:lnTo>
                    <a:lnTo>
                      <a:pt x="134" y="536"/>
                    </a:lnTo>
                    <a:lnTo>
                      <a:pt x="142" y="550"/>
                    </a:lnTo>
                    <a:lnTo>
                      <a:pt x="144" y="556"/>
                    </a:lnTo>
                    <a:lnTo>
                      <a:pt x="146" y="562"/>
                    </a:lnTo>
                    <a:lnTo>
                      <a:pt x="149" y="573"/>
                    </a:lnTo>
                    <a:lnTo>
                      <a:pt x="149" y="577"/>
                    </a:lnTo>
                    <a:lnTo>
                      <a:pt x="150" y="582"/>
                    </a:lnTo>
                    <a:lnTo>
                      <a:pt x="150" y="590"/>
                    </a:lnTo>
                    <a:lnTo>
                      <a:pt x="144" y="607"/>
                    </a:lnTo>
                    <a:lnTo>
                      <a:pt x="142" y="624"/>
                    </a:lnTo>
                    <a:lnTo>
                      <a:pt x="142" y="631"/>
                    </a:lnTo>
                    <a:lnTo>
                      <a:pt x="145" y="639"/>
                    </a:lnTo>
                    <a:lnTo>
                      <a:pt x="152" y="651"/>
                    </a:lnTo>
                    <a:lnTo>
                      <a:pt x="160" y="659"/>
                    </a:lnTo>
                    <a:lnTo>
                      <a:pt x="168" y="665"/>
                    </a:lnTo>
                    <a:lnTo>
                      <a:pt x="175" y="668"/>
                    </a:lnTo>
                    <a:lnTo>
                      <a:pt x="183" y="669"/>
                    </a:lnTo>
                    <a:lnTo>
                      <a:pt x="189" y="664"/>
                    </a:lnTo>
                    <a:lnTo>
                      <a:pt x="189" y="661"/>
                    </a:lnTo>
                    <a:lnTo>
                      <a:pt x="189" y="660"/>
                    </a:lnTo>
                    <a:lnTo>
                      <a:pt x="190" y="660"/>
                    </a:lnTo>
                    <a:lnTo>
                      <a:pt x="193" y="657"/>
                    </a:lnTo>
                    <a:lnTo>
                      <a:pt x="194" y="649"/>
                    </a:lnTo>
                    <a:lnTo>
                      <a:pt x="194" y="644"/>
                    </a:lnTo>
                    <a:lnTo>
                      <a:pt x="194" y="642"/>
                    </a:lnTo>
                    <a:lnTo>
                      <a:pt x="194" y="640"/>
                    </a:lnTo>
                    <a:lnTo>
                      <a:pt x="195" y="640"/>
                    </a:lnTo>
                    <a:lnTo>
                      <a:pt x="202" y="612"/>
                    </a:lnTo>
                    <a:lnTo>
                      <a:pt x="224" y="657"/>
                    </a:lnTo>
                    <a:lnTo>
                      <a:pt x="226" y="668"/>
                    </a:lnTo>
                    <a:lnTo>
                      <a:pt x="228" y="679"/>
                    </a:lnTo>
                    <a:lnTo>
                      <a:pt x="231" y="688"/>
                    </a:lnTo>
                    <a:lnTo>
                      <a:pt x="234" y="696"/>
                    </a:lnTo>
                    <a:lnTo>
                      <a:pt x="236" y="706"/>
                    </a:lnTo>
                    <a:lnTo>
                      <a:pt x="238" y="709"/>
                    </a:lnTo>
                    <a:lnTo>
                      <a:pt x="240" y="712"/>
                    </a:lnTo>
                    <a:lnTo>
                      <a:pt x="243" y="714"/>
                    </a:lnTo>
                    <a:lnTo>
                      <a:pt x="244" y="714"/>
                    </a:lnTo>
                    <a:lnTo>
                      <a:pt x="247" y="716"/>
                    </a:lnTo>
                    <a:lnTo>
                      <a:pt x="252" y="713"/>
                    </a:lnTo>
                    <a:lnTo>
                      <a:pt x="255" y="702"/>
                    </a:lnTo>
                    <a:lnTo>
                      <a:pt x="255" y="694"/>
                    </a:lnTo>
                    <a:lnTo>
                      <a:pt x="255" y="689"/>
                    </a:lnTo>
                    <a:lnTo>
                      <a:pt x="255" y="687"/>
                    </a:lnTo>
                    <a:lnTo>
                      <a:pt x="255" y="685"/>
                    </a:lnTo>
                    <a:lnTo>
                      <a:pt x="256" y="685"/>
                    </a:lnTo>
                    <a:lnTo>
                      <a:pt x="261" y="644"/>
                    </a:lnTo>
                    <a:lnTo>
                      <a:pt x="277" y="677"/>
                    </a:lnTo>
                    <a:lnTo>
                      <a:pt x="281" y="689"/>
                    </a:lnTo>
                    <a:lnTo>
                      <a:pt x="288" y="701"/>
                    </a:lnTo>
                    <a:lnTo>
                      <a:pt x="296" y="710"/>
                    </a:lnTo>
                    <a:lnTo>
                      <a:pt x="308" y="718"/>
                    </a:lnTo>
                    <a:lnTo>
                      <a:pt x="313" y="698"/>
                    </a:lnTo>
                    <a:lnTo>
                      <a:pt x="317" y="680"/>
                    </a:lnTo>
                    <a:lnTo>
                      <a:pt x="316" y="663"/>
                    </a:lnTo>
                    <a:lnTo>
                      <a:pt x="313" y="648"/>
                    </a:lnTo>
                    <a:lnTo>
                      <a:pt x="310" y="635"/>
                    </a:lnTo>
                    <a:lnTo>
                      <a:pt x="309" y="624"/>
                    </a:lnTo>
                    <a:lnTo>
                      <a:pt x="305" y="607"/>
                    </a:lnTo>
                    <a:lnTo>
                      <a:pt x="300" y="594"/>
                    </a:lnTo>
                    <a:lnTo>
                      <a:pt x="295" y="587"/>
                    </a:lnTo>
                    <a:lnTo>
                      <a:pt x="320" y="587"/>
                    </a:lnTo>
                    <a:lnTo>
                      <a:pt x="334" y="589"/>
                    </a:lnTo>
                    <a:lnTo>
                      <a:pt x="351" y="594"/>
                    </a:lnTo>
                    <a:lnTo>
                      <a:pt x="358" y="589"/>
                    </a:lnTo>
                    <a:lnTo>
                      <a:pt x="363" y="583"/>
                    </a:lnTo>
                    <a:lnTo>
                      <a:pt x="367" y="578"/>
                    </a:lnTo>
                    <a:lnTo>
                      <a:pt x="369" y="574"/>
                    </a:lnTo>
                    <a:lnTo>
                      <a:pt x="367" y="569"/>
                    </a:lnTo>
                    <a:lnTo>
                      <a:pt x="365" y="566"/>
                    </a:lnTo>
                    <a:lnTo>
                      <a:pt x="361" y="562"/>
                    </a:lnTo>
                    <a:lnTo>
                      <a:pt x="355" y="559"/>
                    </a:lnTo>
                    <a:lnTo>
                      <a:pt x="337" y="550"/>
                    </a:lnTo>
                    <a:lnTo>
                      <a:pt x="325" y="542"/>
                    </a:lnTo>
                    <a:lnTo>
                      <a:pt x="317" y="534"/>
                    </a:lnTo>
                    <a:lnTo>
                      <a:pt x="314" y="528"/>
                    </a:lnTo>
                    <a:lnTo>
                      <a:pt x="326" y="522"/>
                    </a:lnTo>
                    <a:lnTo>
                      <a:pt x="340" y="521"/>
                    </a:lnTo>
                    <a:lnTo>
                      <a:pt x="353" y="526"/>
                    </a:lnTo>
                    <a:lnTo>
                      <a:pt x="361" y="534"/>
                    </a:lnTo>
                    <a:lnTo>
                      <a:pt x="371" y="548"/>
                    </a:lnTo>
                    <a:lnTo>
                      <a:pt x="381" y="558"/>
                    </a:lnTo>
                    <a:lnTo>
                      <a:pt x="392" y="563"/>
                    </a:lnTo>
                    <a:lnTo>
                      <a:pt x="399" y="553"/>
                    </a:lnTo>
                    <a:lnTo>
                      <a:pt x="404" y="541"/>
                    </a:lnTo>
                    <a:lnTo>
                      <a:pt x="407" y="526"/>
                    </a:lnTo>
                    <a:lnTo>
                      <a:pt x="410" y="512"/>
                    </a:lnTo>
                    <a:lnTo>
                      <a:pt x="410" y="495"/>
                    </a:lnTo>
                    <a:lnTo>
                      <a:pt x="408" y="481"/>
                    </a:lnTo>
                    <a:lnTo>
                      <a:pt x="404" y="468"/>
                    </a:lnTo>
                    <a:lnTo>
                      <a:pt x="399" y="459"/>
                    </a:lnTo>
                    <a:lnTo>
                      <a:pt x="381" y="450"/>
                    </a:lnTo>
                    <a:lnTo>
                      <a:pt x="365" y="440"/>
                    </a:lnTo>
                    <a:lnTo>
                      <a:pt x="349" y="430"/>
                    </a:lnTo>
                    <a:lnTo>
                      <a:pt x="336" y="419"/>
                    </a:lnTo>
                    <a:lnTo>
                      <a:pt x="326" y="414"/>
                    </a:lnTo>
                    <a:lnTo>
                      <a:pt x="317" y="410"/>
                    </a:lnTo>
                    <a:lnTo>
                      <a:pt x="302" y="407"/>
                    </a:lnTo>
                    <a:lnTo>
                      <a:pt x="288" y="405"/>
                    </a:lnTo>
                    <a:lnTo>
                      <a:pt x="277" y="402"/>
                    </a:lnTo>
                    <a:lnTo>
                      <a:pt x="271" y="398"/>
                    </a:lnTo>
                    <a:lnTo>
                      <a:pt x="268" y="394"/>
                    </a:lnTo>
                    <a:lnTo>
                      <a:pt x="268" y="391"/>
                    </a:lnTo>
                    <a:lnTo>
                      <a:pt x="271" y="383"/>
                    </a:lnTo>
                    <a:lnTo>
                      <a:pt x="273" y="382"/>
                    </a:lnTo>
                    <a:lnTo>
                      <a:pt x="277" y="380"/>
                    </a:lnTo>
                    <a:lnTo>
                      <a:pt x="279" y="374"/>
                    </a:lnTo>
                    <a:lnTo>
                      <a:pt x="281" y="368"/>
                    </a:lnTo>
                    <a:lnTo>
                      <a:pt x="283" y="360"/>
                    </a:lnTo>
                    <a:lnTo>
                      <a:pt x="287" y="356"/>
                    </a:lnTo>
                    <a:lnTo>
                      <a:pt x="291" y="353"/>
                    </a:lnTo>
                    <a:lnTo>
                      <a:pt x="299" y="354"/>
                    </a:lnTo>
                    <a:lnTo>
                      <a:pt x="306" y="353"/>
                    </a:lnTo>
                    <a:lnTo>
                      <a:pt x="309" y="352"/>
                    </a:lnTo>
                    <a:lnTo>
                      <a:pt x="313" y="352"/>
                    </a:lnTo>
                    <a:lnTo>
                      <a:pt x="317" y="349"/>
                    </a:lnTo>
                    <a:lnTo>
                      <a:pt x="320" y="348"/>
                    </a:lnTo>
                    <a:lnTo>
                      <a:pt x="318" y="342"/>
                    </a:lnTo>
                    <a:lnTo>
                      <a:pt x="317" y="340"/>
                    </a:lnTo>
                    <a:lnTo>
                      <a:pt x="317" y="338"/>
                    </a:lnTo>
                    <a:lnTo>
                      <a:pt x="313" y="333"/>
                    </a:lnTo>
                    <a:lnTo>
                      <a:pt x="308" y="328"/>
                    </a:lnTo>
                    <a:lnTo>
                      <a:pt x="277" y="288"/>
                    </a:lnTo>
                    <a:lnTo>
                      <a:pt x="273" y="274"/>
                    </a:lnTo>
                    <a:lnTo>
                      <a:pt x="268" y="264"/>
                    </a:lnTo>
                    <a:lnTo>
                      <a:pt x="261" y="258"/>
                    </a:lnTo>
                    <a:lnTo>
                      <a:pt x="254" y="256"/>
                    </a:lnTo>
                    <a:lnTo>
                      <a:pt x="251" y="242"/>
                    </a:lnTo>
                    <a:lnTo>
                      <a:pt x="252" y="233"/>
                    </a:lnTo>
                    <a:lnTo>
                      <a:pt x="255" y="223"/>
                    </a:lnTo>
                    <a:lnTo>
                      <a:pt x="261" y="218"/>
                    </a:lnTo>
                    <a:lnTo>
                      <a:pt x="264" y="210"/>
                    </a:lnTo>
                    <a:lnTo>
                      <a:pt x="265" y="204"/>
                    </a:lnTo>
                    <a:lnTo>
                      <a:pt x="263" y="198"/>
                    </a:lnTo>
                    <a:lnTo>
                      <a:pt x="259" y="194"/>
                    </a:lnTo>
                    <a:lnTo>
                      <a:pt x="254" y="189"/>
                    </a:lnTo>
                    <a:lnTo>
                      <a:pt x="252" y="185"/>
                    </a:lnTo>
                    <a:lnTo>
                      <a:pt x="251" y="178"/>
                    </a:lnTo>
                    <a:lnTo>
                      <a:pt x="254" y="173"/>
                    </a:lnTo>
                    <a:lnTo>
                      <a:pt x="255" y="165"/>
                    </a:lnTo>
                    <a:lnTo>
                      <a:pt x="260" y="161"/>
                    </a:lnTo>
                    <a:lnTo>
                      <a:pt x="265" y="157"/>
                    </a:lnTo>
                    <a:lnTo>
                      <a:pt x="275" y="157"/>
                    </a:lnTo>
                    <a:lnTo>
                      <a:pt x="281" y="156"/>
                    </a:lnTo>
                    <a:lnTo>
                      <a:pt x="288" y="157"/>
                    </a:lnTo>
                    <a:lnTo>
                      <a:pt x="292" y="159"/>
                    </a:lnTo>
                    <a:lnTo>
                      <a:pt x="296" y="164"/>
                    </a:lnTo>
                    <a:lnTo>
                      <a:pt x="296" y="172"/>
                    </a:lnTo>
                    <a:lnTo>
                      <a:pt x="292" y="182"/>
                    </a:lnTo>
                    <a:lnTo>
                      <a:pt x="288" y="186"/>
                    </a:lnTo>
                    <a:lnTo>
                      <a:pt x="288" y="192"/>
                    </a:lnTo>
                    <a:lnTo>
                      <a:pt x="288" y="196"/>
                    </a:lnTo>
                    <a:lnTo>
                      <a:pt x="292" y="201"/>
                    </a:lnTo>
                    <a:lnTo>
                      <a:pt x="296" y="204"/>
                    </a:lnTo>
                    <a:lnTo>
                      <a:pt x="302" y="207"/>
                    </a:lnTo>
                    <a:lnTo>
                      <a:pt x="320" y="213"/>
                    </a:lnTo>
                    <a:lnTo>
                      <a:pt x="326" y="214"/>
                    </a:lnTo>
                    <a:lnTo>
                      <a:pt x="333" y="218"/>
                    </a:lnTo>
                    <a:lnTo>
                      <a:pt x="334" y="221"/>
                    </a:lnTo>
                    <a:lnTo>
                      <a:pt x="338" y="227"/>
                    </a:lnTo>
                    <a:lnTo>
                      <a:pt x="342" y="238"/>
                    </a:lnTo>
                    <a:lnTo>
                      <a:pt x="349" y="254"/>
                    </a:lnTo>
                    <a:lnTo>
                      <a:pt x="353" y="259"/>
                    </a:lnTo>
                    <a:lnTo>
                      <a:pt x="361" y="264"/>
                    </a:lnTo>
                    <a:lnTo>
                      <a:pt x="362" y="266"/>
                    </a:lnTo>
                    <a:lnTo>
                      <a:pt x="365" y="266"/>
                    </a:lnTo>
                    <a:lnTo>
                      <a:pt x="366" y="263"/>
                    </a:lnTo>
                    <a:lnTo>
                      <a:pt x="369" y="260"/>
                    </a:lnTo>
                    <a:lnTo>
                      <a:pt x="365" y="239"/>
                    </a:lnTo>
                    <a:lnTo>
                      <a:pt x="366" y="225"/>
                    </a:lnTo>
                    <a:lnTo>
                      <a:pt x="370" y="225"/>
                    </a:lnTo>
                    <a:lnTo>
                      <a:pt x="375" y="229"/>
                    </a:lnTo>
                    <a:lnTo>
                      <a:pt x="386" y="243"/>
                    </a:lnTo>
                    <a:lnTo>
                      <a:pt x="391" y="246"/>
                    </a:lnTo>
                    <a:lnTo>
                      <a:pt x="394" y="245"/>
                    </a:lnTo>
                    <a:lnTo>
                      <a:pt x="396" y="242"/>
                    </a:lnTo>
                    <a:lnTo>
                      <a:pt x="388" y="229"/>
                    </a:lnTo>
                    <a:lnTo>
                      <a:pt x="385" y="219"/>
                    </a:lnTo>
                    <a:lnTo>
                      <a:pt x="383" y="211"/>
                    </a:lnTo>
                    <a:lnTo>
                      <a:pt x="386" y="207"/>
                    </a:lnTo>
                    <a:lnTo>
                      <a:pt x="392" y="204"/>
                    </a:lnTo>
                    <a:lnTo>
                      <a:pt x="396" y="205"/>
                    </a:lnTo>
                    <a:lnTo>
                      <a:pt x="402" y="209"/>
                    </a:lnTo>
                    <a:lnTo>
                      <a:pt x="408" y="213"/>
                    </a:lnTo>
                    <a:lnTo>
                      <a:pt x="418" y="222"/>
                    </a:lnTo>
                    <a:lnTo>
                      <a:pt x="422" y="222"/>
                    </a:lnTo>
                    <a:lnTo>
                      <a:pt x="426" y="222"/>
                    </a:lnTo>
                    <a:lnTo>
                      <a:pt x="428" y="221"/>
                    </a:lnTo>
                    <a:lnTo>
                      <a:pt x="431" y="218"/>
                    </a:lnTo>
                    <a:lnTo>
                      <a:pt x="429" y="213"/>
                    </a:lnTo>
                    <a:lnTo>
                      <a:pt x="428" y="207"/>
                    </a:lnTo>
                    <a:lnTo>
                      <a:pt x="426" y="200"/>
                    </a:lnTo>
                    <a:lnTo>
                      <a:pt x="423" y="192"/>
                    </a:lnTo>
                    <a:lnTo>
                      <a:pt x="422" y="189"/>
                    </a:lnTo>
                    <a:lnTo>
                      <a:pt x="418" y="186"/>
                    </a:lnTo>
                    <a:lnTo>
                      <a:pt x="414" y="184"/>
                    </a:lnTo>
                    <a:lnTo>
                      <a:pt x="411" y="182"/>
                    </a:lnTo>
                    <a:lnTo>
                      <a:pt x="403" y="178"/>
                    </a:lnTo>
                    <a:lnTo>
                      <a:pt x="394" y="172"/>
                    </a:lnTo>
                    <a:lnTo>
                      <a:pt x="387" y="164"/>
                    </a:lnTo>
                    <a:lnTo>
                      <a:pt x="381" y="152"/>
                    </a:lnTo>
                    <a:lnTo>
                      <a:pt x="378" y="137"/>
                    </a:lnTo>
                    <a:lnTo>
                      <a:pt x="383" y="131"/>
                    </a:lnTo>
                    <a:lnTo>
                      <a:pt x="391" y="128"/>
                    </a:lnTo>
                    <a:lnTo>
                      <a:pt x="403" y="133"/>
                    </a:lnTo>
                    <a:lnTo>
                      <a:pt x="407" y="135"/>
                    </a:lnTo>
                    <a:lnTo>
                      <a:pt x="414" y="135"/>
                    </a:lnTo>
                    <a:lnTo>
                      <a:pt x="420" y="132"/>
                    </a:lnTo>
                    <a:lnTo>
                      <a:pt x="428" y="128"/>
                    </a:lnTo>
                    <a:lnTo>
                      <a:pt x="441" y="121"/>
                    </a:lnTo>
                    <a:lnTo>
                      <a:pt x="447" y="121"/>
                    </a:lnTo>
                    <a:lnTo>
                      <a:pt x="453" y="125"/>
                    </a:lnTo>
                    <a:lnTo>
                      <a:pt x="461" y="129"/>
                    </a:lnTo>
                    <a:lnTo>
                      <a:pt x="469" y="133"/>
                    </a:lnTo>
                    <a:lnTo>
                      <a:pt x="472" y="133"/>
                    </a:lnTo>
                    <a:lnTo>
                      <a:pt x="473" y="133"/>
                    </a:lnTo>
                    <a:lnTo>
                      <a:pt x="476" y="135"/>
                    </a:lnTo>
                    <a:lnTo>
                      <a:pt x="484" y="135"/>
                    </a:lnTo>
                    <a:lnTo>
                      <a:pt x="489" y="131"/>
                    </a:lnTo>
                    <a:lnTo>
                      <a:pt x="492" y="128"/>
                    </a:lnTo>
                    <a:lnTo>
                      <a:pt x="492" y="127"/>
                    </a:lnTo>
                    <a:lnTo>
                      <a:pt x="493" y="127"/>
                    </a:lnTo>
                    <a:lnTo>
                      <a:pt x="496" y="127"/>
                    </a:lnTo>
                    <a:lnTo>
                      <a:pt x="496" y="124"/>
                    </a:lnTo>
                    <a:lnTo>
                      <a:pt x="496" y="123"/>
                    </a:lnTo>
                    <a:lnTo>
                      <a:pt x="497" y="123"/>
                    </a:lnTo>
                    <a:lnTo>
                      <a:pt x="500" y="120"/>
                    </a:lnTo>
                    <a:lnTo>
                      <a:pt x="505" y="111"/>
                    </a:lnTo>
                    <a:lnTo>
                      <a:pt x="508" y="103"/>
                    </a:lnTo>
                    <a:lnTo>
                      <a:pt x="514" y="103"/>
                    </a:lnTo>
                    <a:lnTo>
                      <a:pt x="521" y="106"/>
                    </a:lnTo>
                    <a:lnTo>
                      <a:pt x="533" y="116"/>
                    </a:lnTo>
                    <a:lnTo>
                      <a:pt x="535" y="118"/>
                    </a:lnTo>
                    <a:lnTo>
                      <a:pt x="541" y="120"/>
                    </a:lnTo>
                    <a:lnTo>
                      <a:pt x="546" y="121"/>
                    </a:lnTo>
                    <a:lnTo>
                      <a:pt x="554" y="124"/>
                    </a:lnTo>
                    <a:lnTo>
                      <a:pt x="588" y="139"/>
                    </a:lnTo>
                    <a:lnTo>
                      <a:pt x="611" y="137"/>
                    </a:lnTo>
                    <a:lnTo>
                      <a:pt x="624" y="135"/>
                    </a:lnTo>
                    <a:lnTo>
                      <a:pt x="631" y="127"/>
                    </a:lnTo>
                    <a:lnTo>
                      <a:pt x="637" y="119"/>
                    </a:lnTo>
                    <a:lnTo>
                      <a:pt x="638" y="108"/>
                    </a:lnTo>
                    <a:lnTo>
                      <a:pt x="640" y="98"/>
                    </a:lnTo>
                    <a:lnTo>
                      <a:pt x="638" y="87"/>
                    </a:lnTo>
                    <a:lnTo>
                      <a:pt x="642" y="79"/>
                    </a:lnTo>
                    <a:lnTo>
                      <a:pt x="650" y="71"/>
                    </a:lnTo>
                    <a:lnTo>
                      <a:pt x="664" y="63"/>
                    </a:lnTo>
                    <a:lnTo>
                      <a:pt x="666" y="59"/>
                    </a:lnTo>
                    <a:lnTo>
                      <a:pt x="669" y="57"/>
                    </a:lnTo>
                    <a:lnTo>
                      <a:pt x="669" y="54"/>
                    </a:lnTo>
                    <a:lnTo>
                      <a:pt x="669" y="53"/>
                    </a:lnTo>
                    <a:lnTo>
                      <a:pt x="670" y="53"/>
                    </a:lnTo>
                    <a:lnTo>
                      <a:pt x="672" y="50"/>
                    </a:lnTo>
                    <a:lnTo>
                      <a:pt x="670" y="45"/>
                    </a:lnTo>
                    <a:lnTo>
                      <a:pt x="670" y="41"/>
                    </a:lnTo>
                    <a:lnTo>
                      <a:pt x="668" y="35"/>
                    </a:lnTo>
                    <a:lnTo>
                      <a:pt x="666" y="33"/>
                    </a:lnTo>
                    <a:lnTo>
                      <a:pt x="666" y="32"/>
                    </a:lnTo>
                    <a:lnTo>
                      <a:pt x="658" y="4"/>
                    </a:lnTo>
                    <a:lnTo>
                      <a:pt x="653" y="6"/>
                    </a:lnTo>
                    <a:lnTo>
                      <a:pt x="650" y="8"/>
                    </a:lnTo>
                    <a:lnTo>
                      <a:pt x="645" y="8"/>
                    </a:lnTo>
                    <a:lnTo>
                      <a:pt x="641" y="8"/>
                    </a:lnTo>
                    <a:lnTo>
                      <a:pt x="629" y="6"/>
                    </a:lnTo>
                    <a:lnTo>
                      <a:pt x="620" y="13"/>
                    </a:lnTo>
                    <a:lnTo>
                      <a:pt x="612" y="26"/>
                    </a:lnTo>
                    <a:lnTo>
                      <a:pt x="607" y="47"/>
                    </a:lnTo>
                    <a:lnTo>
                      <a:pt x="604" y="50"/>
                    </a:lnTo>
                    <a:lnTo>
                      <a:pt x="603" y="50"/>
                    </a:lnTo>
                    <a:lnTo>
                      <a:pt x="603" y="51"/>
                    </a:lnTo>
                    <a:lnTo>
                      <a:pt x="603" y="54"/>
                    </a:lnTo>
                    <a:lnTo>
                      <a:pt x="600" y="61"/>
                    </a:lnTo>
                    <a:lnTo>
                      <a:pt x="595" y="65"/>
                    </a:lnTo>
                    <a:lnTo>
                      <a:pt x="592" y="67"/>
                    </a:lnTo>
                    <a:lnTo>
                      <a:pt x="582" y="67"/>
                    </a:lnTo>
                    <a:lnTo>
                      <a:pt x="575" y="65"/>
                    </a:lnTo>
                    <a:lnTo>
                      <a:pt x="570" y="61"/>
                    </a:lnTo>
                    <a:lnTo>
                      <a:pt x="554" y="54"/>
                    </a:lnTo>
                    <a:lnTo>
                      <a:pt x="538" y="55"/>
                    </a:lnTo>
                    <a:lnTo>
                      <a:pt x="526" y="57"/>
                    </a:lnTo>
                    <a:lnTo>
                      <a:pt x="518" y="57"/>
                    </a:lnTo>
                    <a:lnTo>
                      <a:pt x="510" y="54"/>
                    </a:lnTo>
                    <a:lnTo>
                      <a:pt x="506" y="50"/>
                    </a:lnTo>
                    <a:lnTo>
                      <a:pt x="498" y="41"/>
                    </a:lnTo>
                    <a:lnTo>
                      <a:pt x="494" y="37"/>
                    </a:lnTo>
                    <a:lnTo>
                      <a:pt x="492" y="35"/>
                    </a:lnTo>
                    <a:lnTo>
                      <a:pt x="484" y="33"/>
                    </a:lnTo>
                    <a:lnTo>
                      <a:pt x="476" y="35"/>
                    </a:lnTo>
                    <a:lnTo>
                      <a:pt x="464" y="35"/>
                    </a:lnTo>
                    <a:lnTo>
                      <a:pt x="455" y="34"/>
                    </a:lnTo>
                    <a:lnTo>
                      <a:pt x="448" y="29"/>
                    </a:lnTo>
                    <a:lnTo>
                      <a:pt x="444" y="22"/>
                    </a:lnTo>
                    <a:lnTo>
                      <a:pt x="439" y="13"/>
                    </a:lnTo>
                    <a:lnTo>
                      <a:pt x="433" y="8"/>
                    </a:lnTo>
                    <a:lnTo>
                      <a:pt x="426" y="4"/>
                    </a:lnTo>
                    <a:lnTo>
                      <a:pt x="416" y="2"/>
                    </a:lnTo>
                    <a:lnTo>
                      <a:pt x="410" y="0"/>
                    </a:lnTo>
                    <a:lnTo>
                      <a:pt x="406" y="0"/>
                    </a:lnTo>
                    <a:lnTo>
                      <a:pt x="402" y="1"/>
                    </a:lnTo>
                    <a:lnTo>
                      <a:pt x="400" y="5"/>
                    </a:lnTo>
                    <a:lnTo>
                      <a:pt x="398" y="9"/>
                    </a:lnTo>
                    <a:lnTo>
                      <a:pt x="398" y="16"/>
                    </a:lnTo>
                    <a:lnTo>
                      <a:pt x="399" y="32"/>
                    </a:lnTo>
                    <a:lnTo>
                      <a:pt x="396" y="35"/>
                    </a:lnTo>
                    <a:lnTo>
                      <a:pt x="391" y="41"/>
                    </a:lnTo>
                    <a:lnTo>
                      <a:pt x="381" y="46"/>
                    </a:lnTo>
                    <a:lnTo>
                      <a:pt x="365" y="51"/>
                    </a:lnTo>
                    <a:lnTo>
                      <a:pt x="351" y="54"/>
                    </a:lnTo>
                    <a:lnTo>
                      <a:pt x="338" y="55"/>
                    </a:lnTo>
                    <a:lnTo>
                      <a:pt x="314" y="55"/>
                    </a:lnTo>
                    <a:lnTo>
                      <a:pt x="283" y="59"/>
                    </a:lnTo>
                    <a:lnTo>
                      <a:pt x="265" y="75"/>
                    </a:lnTo>
                    <a:lnTo>
                      <a:pt x="255" y="82"/>
                    </a:lnTo>
                    <a:lnTo>
                      <a:pt x="247" y="86"/>
                    </a:lnTo>
                    <a:lnTo>
                      <a:pt x="238" y="87"/>
                    </a:lnTo>
                    <a:lnTo>
                      <a:pt x="230" y="87"/>
                    </a:lnTo>
                    <a:lnTo>
                      <a:pt x="197" y="94"/>
                    </a:lnTo>
                    <a:lnTo>
                      <a:pt x="186" y="104"/>
                    </a:lnTo>
                    <a:lnTo>
                      <a:pt x="175" y="115"/>
                    </a:lnTo>
                    <a:lnTo>
                      <a:pt x="162" y="123"/>
                    </a:lnTo>
                    <a:lnTo>
                      <a:pt x="149" y="131"/>
                    </a:lnTo>
                    <a:close/>
                  </a:path>
                </a:pathLst>
              </a:custGeom>
              <a:solidFill>
                <a:srgbClr val="3399FF"/>
              </a:solidFill>
              <a:ln w="6350">
                <a:solidFill>
                  <a:srgbClr val="003366"/>
                </a:solidFill>
                <a:round/>
                <a:headEnd/>
                <a:tailEnd/>
              </a:ln>
            </p:spPr>
            <p:txBody>
              <a:bodyPr/>
              <a:lstStyle/>
              <a:p>
                <a:endParaRPr lang="el-GR"/>
              </a:p>
            </p:txBody>
          </p:sp>
          <p:sp>
            <p:nvSpPr>
              <p:cNvPr id="25748" name="Freeform 512"/>
              <p:cNvSpPr>
                <a:spLocks/>
              </p:cNvSpPr>
              <p:nvPr/>
            </p:nvSpPr>
            <p:spPr bwMode="auto">
              <a:xfrm>
                <a:off x="1330" y="2977"/>
                <a:ext cx="51" cy="44"/>
              </a:xfrm>
              <a:custGeom>
                <a:avLst/>
                <a:gdLst>
                  <a:gd name="T0" fmla="*/ 0 w 152"/>
                  <a:gd name="T1" fmla="*/ 0 h 134"/>
                  <a:gd name="T2" fmla="*/ 0 w 152"/>
                  <a:gd name="T3" fmla="*/ 0 h 134"/>
                  <a:gd name="T4" fmla="*/ 0 w 152"/>
                  <a:gd name="T5" fmla="*/ 0 h 134"/>
                  <a:gd name="T6" fmla="*/ 0 w 152"/>
                  <a:gd name="T7" fmla="*/ 0 h 134"/>
                  <a:gd name="T8" fmla="*/ 0 w 152"/>
                  <a:gd name="T9" fmla="*/ 0 h 134"/>
                  <a:gd name="T10" fmla="*/ 0 w 152"/>
                  <a:gd name="T11" fmla="*/ 0 h 134"/>
                  <a:gd name="T12" fmla="*/ 0 w 152"/>
                  <a:gd name="T13" fmla="*/ 0 h 134"/>
                  <a:gd name="T14" fmla="*/ 0 w 152"/>
                  <a:gd name="T15" fmla="*/ 0 h 134"/>
                  <a:gd name="T16" fmla="*/ 0 w 152"/>
                  <a:gd name="T17" fmla="*/ 0 h 134"/>
                  <a:gd name="T18" fmla="*/ 0 w 152"/>
                  <a:gd name="T19" fmla="*/ 0 h 134"/>
                  <a:gd name="T20" fmla="*/ 0 w 152"/>
                  <a:gd name="T21" fmla="*/ 0 h 134"/>
                  <a:gd name="T22" fmla="*/ 0 w 152"/>
                  <a:gd name="T23" fmla="*/ 0 h 134"/>
                  <a:gd name="T24" fmla="*/ 0 w 152"/>
                  <a:gd name="T25" fmla="*/ 0 h 134"/>
                  <a:gd name="T26" fmla="*/ 0 w 152"/>
                  <a:gd name="T27" fmla="*/ 0 h 134"/>
                  <a:gd name="T28" fmla="*/ 0 w 152"/>
                  <a:gd name="T29" fmla="*/ 0 h 134"/>
                  <a:gd name="T30" fmla="*/ 0 w 152"/>
                  <a:gd name="T31" fmla="*/ 0 h 134"/>
                  <a:gd name="T32" fmla="*/ 0 w 152"/>
                  <a:gd name="T33" fmla="*/ 0 h 134"/>
                  <a:gd name="T34" fmla="*/ 0 w 152"/>
                  <a:gd name="T35" fmla="*/ 0 h 134"/>
                  <a:gd name="T36" fmla="*/ 0 w 152"/>
                  <a:gd name="T37" fmla="*/ 0 h 134"/>
                  <a:gd name="T38" fmla="*/ 0 w 152"/>
                  <a:gd name="T39" fmla="*/ 0 h 134"/>
                  <a:gd name="T40" fmla="*/ 0 w 152"/>
                  <a:gd name="T41" fmla="*/ 0 h 134"/>
                  <a:gd name="T42" fmla="*/ 0 w 152"/>
                  <a:gd name="T43" fmla="*/ 0 h 134"/>
                  <a:gd name="T44" fmla="*/ 0 w 152"/>
                  <a:gd name="T45" fmla="*/ 0 h 134"/>
                  <a:gd name="T46" fmla="*/ 0 w 152"/>
                  <a:gd name="T47" fmla="*/ 0 h 134"/>
                  <a:gd name="T48" fmla="*/ 0 w 152"/>
                  <a:gd name="T49" fmla="*/ 0 h 134"/>
                  <a:gd name="T50" fmla="*/ 0 w 152"/>
                  <a:gd name="T51" fmla="*/ 0 h 134"/>
                  <a:gd name="T52" fmla="*/ 0 w 152"/>
                  <a:gd name="T53" fmla="*/ 0 h 134"/>
                  <a:gd name="T54" fmla="*/ 0 w 152"/>
                  <a:gd name="T55" fmla="*/ 0 h 134"/>
                  <a:gd name="T56" fmla="*/ 0 w 152"/>
                  <a:gd name="T57" fmla="*/ 0 h 134"/>
                  <a:gd name="T58" fmla="*/ 0 w 152"/>
                  <a:gd name="T59" fmla="*/ 0 h 134"/>
                  <a:gd name="T60" fmla="*/ 0 w 152"/>
                  <a:gd name="T61" fmla="*/ 0 h 134"/>
                  <a:gd name="T62" fmla="*/ 0 w 152"/>
                  <a:gd name="T63" fmla="*/ 0 h 134"/>
                  <a:gd name="T64" fmla="*/ 0 w 152"/>
                  <a:gd name="T65" fmla="*/ 0 h 134"/>
                  <a:gd name="T66" fmla="*/ 0 w 152"/>
                  <a:gd name="T67" fmla="*/ 0 h 134"/>
                  <a:gd name="T68" fmla="*/ 0 w 152"/>
                  <a:gd name="T69" fmla="*/ 0 h 134"/>
                  <a:gd name="T70" fmla="*/ 0 w 152"/>
                  <a:gd name="T71" fmla="*/ 0 h 134"/>
                  <a:gd name="T72" fmla="*/ 0 w 152"/>
                  <a:gd name="T73" fmla="*/ 0 h 134"/>
                  <a:gd name="T74" fmla="*/ 0 w 152"/>
                  <a:gd name="T75" fmla="*/ 0 h 134"/>
                  <a:gd name="T76" fmla="*/ 0 w 152"/>
                  <a:gd name="T77" fmla="*/ 0 h 134"/>
                  <a:gd name="T78" fmla="*/ 0 w 152"/>
                  <a:gd name="T79" fmla="*/ 0 h 134"/>
                  <a:gd name="T80" fmla="*/ 0 w 152"/>
                  <a:gd name="T81" fmla="*/ 0 h 1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2"/>
                  <a:gd name="T124" fmla="*/ 0 h 134"/>
                  <a:gd name="T125" fmla="*/ 152 w 152"/>
                  <a:gd name="T126" fmla="*/ 134 h 1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2" h="134">
                    <a:moveTo>
                      <a:pt x="20" y="0"/>
                    </a:moveTo>
                    <a:lnTo>
                      <a:pt x="7" y="4"/>
                    </a:lnTo>
                    <a:lnTo>
                      <a:pt x="3" y="8"/>
                    </a:lnTo>
                    <a:lnTo>
                      <a:pt x="1" y="13"/>
                    </a:lnTo>
                    <a:lnTo>
                      <a:pt x="0" y="17"/>
                    </a:lnTo>
                    <a:lnTo>
                      <a:pt x="3" y="23"/>
                    </a:lnTo>
                    <a:lnTo>
                      <a:pt x="11" y="31"/>
                    </a:lnTo>
                    <a:lnTo>
                      <a:pt x="16" y="33"/>
                    </a:lnTo>
                    <a:lnTo>
                      <a:pt x="24" y="37"/>
                    </a:lnTo>
                    <a:lnTo>
                      <a:pt x="46" y="45"/>
                    </a:lnTo>
                    <a:lnTo>
                      <a:pt x="58" y="52"/>
                    </a:lnTo>
                    <a:lnTo>
                      <a:pt x="70" y="61"/>
                    </a:lnTo>
                    <a:lnTo>
                      <a:pt x="81" y="70"/>
                    </a:lnTo>
                    <a:lnTo>
                      <a:pt x="91" y="82"/>
                    </a:lnTo>
                    <a:lnTo>
                      <a:pt x="103" y="97"/>
                    </a:lnTo>
                    <a:lnTo>
                      <a:pt x="116" y="110"/>
                    </a:lnTo>
                    <a:lnTo>
                      <a:pt x="131" y="122"/>
                    </a:lnTo>
                    <a:lnTo>
                      <a:pt x="147" y="133"/>
                    </a:lnTo>
                    <a:lnTo>
                      <a:pt x="150" y="134"/>
                    </a:lnTo>
                    <a:lnTo>
                      <a:pt x="152" y="133"/>
                    </a:lnTo>
                    <a:lnTo>
                      <a:pt x="152" y="129"/>
                    </a:lnTo>
                    <a:lnTo>
                      <a:pt x="151" y="126"/>
                    </a:lnTo>
                    <a:lnTo>
                      <a:pt x="151" y="125"/>
                    </a:lnTo>
                    <a:lnTo>
                      <a:pt x="151" y="122"/>
                    </a:lnTo>
                    <a:lnTo>
                      <a:pt x="148" y="117"/>
                    </a:lnTo>
                    <a:lnTo>
                      <a:pt x="147" y="114"/>
                    </a:lnTo>
                    <a:lnTo>
                      <a:pt x="147" y="113"/>
                    </a:lnTo>
                    <a:lnTo>
                      <a:pt x="142" y="101"/>
                    </a:lnTo>
                    <a:lnTo>
                      <a:pt x="138" y="93"/>
                    </a:lnTo>
                    <a:lnTo>
                      <a:pt x="135" y="86"/>
                    </a:lnTo>
                    <a:lnTo>
                      <a:pt x="127" y="70"/>
                    </a:lnTo>
                    <a:lnTo>
                      <a:pt x="122" y="62"/>
                    </a:lnTo>
                    <a:lnTo>
                      <a:pt x="115" y="57"/>
                    </a:lnTo>
                    <a:lnTo>
                      <a:pt x="106" y="52"/>
                    </a:lnTo>
                    <a:lnTo>
                      <a:pt x="94" y="47"/>
                    </a:lnTo>
                    <a:lnTo>
                      <a:pt x="69" y="33"/>
                    </a:lnTo>
                    <a:lnTo>
                      <a:pt x="60" y="25"/>
                    </a:lnTo>
                    <a:lnTo>
                      <a:pt x="53" y="19"/>
                    </a:lnTo>
                    <a:lnTo>
                      <a:pt x="44" y="10"/>
                    </a:lnTo>
                    <a:lnTo>
                      <a:pt x="36" y="4"/>
                    </a:lnTo>
                    <a:lnTo>
                      <a:pt x="20" y="0"/>
                    </a:lnTo>
                    <a:close/>
                  </a:path>
                </a:pathLst>
              </a:custGeom>
              <a:solidFill>
                <a:srgbClr val="3399FF"/>
              </a:solidFill>
              <a:ln w="6350">
                <a:solidFill>
                  <a:srgbClr val="003366"/>
                </a:solidFill>
                <a:round/>
                <a:headEnd/>
                <a:tailEnd/>
              </a:ln>
            </p:spPr>
            <p:txBody>
              <a:bodyPr/>
              <a:lstStyle/>
              <a:p>
                <a:endParaRPr lang="el-GR"/>
              </a:p>
            </p:txBody>
          </p:sp>
          <p:sp>
            <p:nvSpPr>
              <p:cNvPr id="25749" name="Freeform 513"/>
              <p:cNvSpPr>
                <a:spLocks/>
              </p:cNvSpPr>
              <p:nvPr/>
            </p:nvSpPr>
            <p:spPr bwMode="auto">
              <a:xfrm>
                <a:off x="1398" y="3038"/>
                <a:ext cx="9" cy="7"/>
              </a:xfrm>
              <a:custGeom>
                <a:avLst/>
                <a:gdLst>
                  <a:gd name="T0" fmla="*/ 0 w 27"/>
                  <a:gd name="T1" fmla="*/ 0 h 20"/>
                  <a:gd name="T2" fmla="*/ 0 w 27"/>
                  <a:gd name="T3" fmla="*/ 0 h 20"/>
                  <a:gd name="T4" fmla="*/ 0 w 27"/>
                  <a:gd name="T5" fmla="*/ 0 h 20"/>
                  <a:gd name="T6" fmla="*/ 0 w 27"/>
                  <a:gd name="T7" fmla="*/ 0 h 20"/>
                  <a:gd name="T8" fmla="*/ 0 w 27"/>
                  <a:gd name="T9" fmla="*/ 0 h 20"/>
                  <a:gd name="T10" fmla="*/ 0 w 27"/>
                  <a:gd name="T11" fmla="*/ 0 h 20"/>
                  <a:gd name="T12" fmla="*/ 0 w 27"/>
                  <a:gd name="T13" fmla="*/ 0 h 20"/>
                  <a:gd name="T14" fmla="*/ 0 w 27"/>
                  <a:gd name="T15" fmla="*/ 0 h 20"/>
                  <a:gd name="T16" fmla="*/ 0 w 2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0"/>
                  <a:gd name="T29" fmla="*/ 27 w 2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0">
                    <a:moveTo>
                      <a:pt x="27" y="17"/>
                    </a:moveTo>
                    <a:lnTo>
                      <a:pt x="21" y="20"/>
                    </a:lnTo>
                    <a:lnTo>
                      <a:pt x="16" y="17"/>
                    </a:lnTo>
                    <a:lnTo>
                      <a:pt x="8" y="11"/>
                    </a:lnTo>
                    <a:lnTo>
                      <a:pt x="0" y="0"/>
                    </a:lnTo>
                    <a:lnTo>
                      <a:pt x="13" y="3"/>
                    </a:lnTo>
                    <a:lnTo>
                      <a:pt x="24" y="7"/>
                    </a:lnTo>
                    <a:lnTo>
                      <a:pt x="27" y="12"/>
                    </a:lnTo>
                    <a:lnTo>
                      <a:pt x="27" y="17"/>
                    </a:lnTo>
                  </a:path>
                </a:pathLst>
              </a:custGeom>
              <a:solidFill>
                <a:srgbClr val="3399FF"/>
              </a:solidFill>
              <a:ln w="6350">
                <a:solidFill>
                  <a:srgbClr val="003366"/>
                </a:solidFill>
                <a:round/>
                <a:headEnd/>
                <a:tailEnd/>
              </a:ln>
            </p:spPr>
            <p:txBody>
              <a:bodyPr/>
              <a:lstStyle/>
              <a:p>
                <a:endParaRPr lang="el-GR"/>
              </a:p>
            </p:txBody>
          </p:sp>
          <p:sp>
            <p:nvSpPr>
              <p:cNvPr id="25750" name="Freeform 514"/>
              <p:cNvSpPr>
                <a:spLocks/>
              </p:cNvSpPr>
              <p:nvPr/>
            </p:nvSpPr>
            <p:spPr bwMode="auto">
              <a:xfrm>
                <a:off x="1238" y="3008"/>
                <a:ext cx="21" cy="18"/>
              </a:xfrm>
              <a:custGeom>
                <a:avLst/>
                <a:gdLst>
                  <a:gd name="T0" fmla="*/ 0 w 63"/>
                  <a:gd name="T1" fmla="*/ 0 h 54"/>
                  <a:gd name="T2" fmla="*/ 0 w 63"/>
                  <a:gd name="T3" fmla="*/ 0 h 54"/>
                  <a:gd name="T4" fmla="*/ 0 w 63"/>
                  <a:gd name="T5" fmla="*/ 0 h 54"/>
                  <a:gd name="T6" fmla="*/ 0 w 63"/>
                  <a:gd name="T7" fmla="*/ 0 h 54"/>
                  <a:gd name="T8" fmla="*/ 0 w 63"/>
                  <a:gd name="T9" fmla="*/ 0 h 54"/>
                  <a:gd name="T10" fmla="*/ 0 w 63"/>
                  <a:gd name="T11" fmla="*/ 0 h 54"/>
                  <a:gd name="T12" fmla="*/ 0 w 63"/>
                  <a:gd name="T13" fmla="*/ 0 h 54"/>
                  <a:gd name="T14" fmla="*/ 0 w 63"/>
                  <a:gd name="T15" fmla="*/ 0 h 54"/>
                  <a:gd name="T16" fmla="*/ 0 w 63"/>
                  <a:gd name="T17" fmla="*/ 0 h 54"/>
                  <a:gd name="T18" fmla="*/ 0 w 63"/>
                  <a:gd name="T19" fmla="*/ 0 h 54"/>
                  <a:gd name="T20" fmla="*/ 0 w 63"/>
                  <a:gd name="T21" fmla="*/ 0 h 54"/>
                  <a:gd name="T22" fmla="*/ 0 w 63"/>
                  <a:gd name="T23" fmla="*/ 0 h 54"/>
                  <a:gd name="T24" fmla="*/ 0 w 63"/>
                  <a:gd name="T25" fmla="*/ 0 h 54"/>
                  <a:gd name="T26" fmla="*/ 0 w 63"/>
                  <a:gd name="T27" fmla="*/ 0 h 54"/>
                  <a:gd name="T28" fmla="*/ 0 w 63"/>
                  <a:gd name="T29" fmla="*/ 0 h 54"/>
                  <a:gd name="T30" fmla="*/ 0 w 63"/>
                  <a:gd name="T31" fmla="*/ 0 h 54"/>
                  <a:gd name="T32" fmla="*/ 0 w 63"/>
                  <a:gd name="T33" fmla="*/ 0 h 54"/>
                  <a:gd name="T34" fmla="*/ 0 w 63"/>
                  <a:gd name="T35" fmla="*/ 0 h 54"/>
                  <a:gd name="T36" fmla="*/ 0 w 63"/>
                  <a:gd name="T37" fmla="*/ 0 h 54"/>
                  <a:gd name="T38" fmla="*/ 0 w 63"/>
                  <a:gd name="T39" fmla="*/ 0 h 54"/>
                  <a:gd name="T40" fmla="*/ 0 w 63"/>
                  <a:gd name="T41" fmla="*/ 0 h 54"/>
                  <a:gd name="T42" fmla="*/ 0 w 63"/>
                  <a:gd name="T43" fmla="*/ 0 h 54"/>
                  <a:gd name="T44" fmla="*/ 0 w 63"/>
                  <a:gd name="T45" fmla="*/ 0 h 54"/>
                  <a:gd name="T46" fmla="*/ 0 w 63"/>
                  <a:gd name="T47" fmla="*/ 0 h 54"/>
                  <a:gd name="T48" fmla="*/ 0 w 63"/>
                  <a:gd name="T49" fmla="*/ 0 h 54"/>
                  <a:gd name="T50" fmla="*/ 0 w 63"/>
                  <a:gd name="T51" fmla="*/ 0 h 54"/>
                  <a:gd name="T52" fmla="*/ 0 w 63"/>
                  <a:gd name="T53" fmla="*/ 0 h 54"/>
                  <a:gd name="T54" fmla="*/ 0 w 63"/>
                  <a:gd name="T55" fmla="*/ 0 h 54"/>
                  <a:gd name="T56" fmla="*/ 0 w 63"/>
                  <a:gd name="T57" fmla="*/ 0 h 54"/>
                  <a:gd name="T58" fmla="*/ 0 w 63"/>
                  <a:gd name="T59" fmla="*/ 0 h 54"/>
                  <a:gd name="T60" fmla="*/ 0 w 63"/>
                  <a:gd name="T61" fmla="*/ 0 h 54"/>
                  <a:gd name="T62" fmla="*/ 0 w 63"/>
                  <a:gd name="T63" fmla="*/ 0 h 54"/>
                  <a:gd name="T64" fmla="*/ 0 w 63"/>
                  <a:gd name="T65" fmla="*/ 0 h 54"/>
                  <a:gd name="T66" fmla="*/ 0 w 63"/>
                  <a:gd name="T67" fmla="*/ 0 h 54"/>
                  <a:gd name="T68" fmla="*/ 0 w 63"/>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54"/>
                  <a:gd name="T107" fmla="*/ 63 w 63"/>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54">
                    <a:moveTo>
                      <a:pt x="32" y="2"/>
                    </a:moveTo>
                    <a:lnTo>
                      <a:pt x="26" y="9"/>
                    </a:lnTo>
                    <a:lnTo>
                      <a:pt x="24" y="12"/>
                    </a:lnTo>
                    <a:lnTo>
                      <a:pt x="22" y="15"/>
                    </a:lnTo>
                    <a:lnTo>
                      <a:pt x="16" y="17"/>
                    </a:lnTo>
                    <a:lnTo>
                      <a:pt x="7" y="20"/>
                    </a:lnTo>
                    <a:lnTo>
                      <a:pt x="3" y="23"/>
                    </a:lnTo>
                    <a:lnTo>
                      <a:pt x="1" y="27"/>
                    </a:lnTo>
                    <a:lnTo>
                      <a:pt x="0" y="31"/>
                    </a:lnTo>
                    <a:lnTo>
                      <a:pt x="1" y="35"/>
                    </a:lnTo>
                    <a:lnTo>
                      <a:pt x="3" y="36"/>
                    </a:lnTo>
                    <a:lnTo>
                      <a:pt x="7" y="39"/>
                    </a:lnTo>
                    <a:lnTo>
                      <a:pt x="10" y="39"/>
                    </a:lnTo>
                    <a:lnTo>
                      <a:pt x="16" y="33"/>
                    </a:lnTo>
                    <a:lnTo>
                      <a:pt x="24" y="29"/>
                    </a:lnTo>
                    <a:lnTo>
                      <a:pt x="28" y="29"/>
                    </a:lnTo>
                    <a:lnTo>
                      <a:pt x="33" y="32"/>
                    </a:lnTo>
                    <a:lnTo>
                      <a:pt x="34" y="33"/>
                    </a:lnTo>
                    <a:lnTo>
                      <a:pt x="37" y="39"/>
                    </a:lnTo>
                    <a:lnTo>
                      <a:pt x="38" y="44"/>
                    </a:lnTo>
                    <a:lnTo>
                      <a:pt x="40" y="53"/>
                    </a:lnTo>
                    <a:lnTo>
                      <a:pt x="49" y="54"/>
                    </a:lnTo>
                    <a:lnTo>
                      <a:pt x="61" y="53"/>
                    </a:lnTo>
                    <a:lnTo>
                      <a:pt x="61" y="52"/>
                    </a:lnTo>
                    <a:lnTo>
                      <a:pt x="61" y="50"/>
                    </a:lnTo>
                    <a:lnTo>
                      <a:pt x="62" y="50"/>
                    </a:lnTo>
                    <a:lnTo>
                      <a:pt x="62" y="48"/>
                    </a:lnTo>
                    <a:lnTo>
                      <a:pt x="62" y="47"/>
                    </a:lnTo>
                    <a:lnTo>
                      <a:pt x="63" y="47"/>
                    </a:lnTo>
                    <a:lnTo>
                      <a:pt x="58" y="40"/>
                    </a:lnTo>
                    <a:lnTo>
                      <a:pt x="49" y="31"/>
                    </a:lnTo>
                    <a:lnTo>
                      <a:pt x="44" y="15"/>
                    </a:lnTo>
                    <a:lnTo>
                      <a:pt x="41" y="5"/>
                    </a:lnTo>
                    <a:lnTo>
                      <a:pt x="36" y="0"/>
                    </a:lnTo>
                    <a:lnTo>
                      <a:pt x="32" y="2"/>
                    </a:lnTo>
                    <a:close/>
                  </a:path>
                </a:pathLst>
              </a:custGeom>
              <a:solidFill>
                <a:srgbClr val="3399FF"/>
              </a:solidFill>
              <a:ln w="6350">
                <a:solidFill>
                  <a:srgbClr val="003366"/>
                </a:solidFill>
                <a:round/>
                <a:headEnd/>
                <a:tailEnd/>
              </a:ln>
            </p:spPr>
            <p:txBody>
              <a:bodyPr/>
              <a:lstStyle/>
              <a:p>
                <a:endParaRPr lang="el-GR"/>
              </a:p>
            </p:txBody>
          </p:sp>
          <p:sp>
            <p:nvSpPr>
              <p:cNvPr id="25751" name="Freeform 515"/>
              <p:cNvSpPr>
                <a:spLocks/>
              </p:cNvSpPr>
              <p:nvPr/>
            </p:nvSpPr>
            <p:spPr bwMode="auto">
              <a:xfrm>
                <a:off x="1251" y="3031"/>
                <a:ext cx="8" cy="12"/>
              </a:xfrm>
              <a:custGeom>
                <a:avLst/>
                <a:gdLst>
                  <a:gd name="T0" fmla="*/ 0 w 26"/>
                  <a:gd name="T1" fmla="*/ 0 h 35"/>
                  <a:gd name="T2" fmla="*/ 0 w 26"/>
                  <a:gd name="T3" fmla="*/ 0 h 35"/>
                  <a:gd name="T4" fmla="*/ 0 w 26"/>
                  <a:gd name="T5" fmla="*/ 0 h 35"/>
                  <a:gd name="T6" fmla="*/ 0 w 26"/>
                  <a:gd name="T7" fmla="*/ 0 h 35"/>
                  <a:gd name="T8" fmla="*/ 0 w 26"/>
                  <a:gd name="T9" fmla="*/ 0 h 35"/>
                  <a:gd name="T10" fmla="*/ 0 w 26"/>
                  <a:gd name="T11" fmla="*/ 0 h 35"/>
                  <a:gd name="T12" fmla="*/ 0 w 26"/>
                  <a:gd name="T13" fmla="*/ 0 h 35"/>
                  <a:gd name="T14" fmla="*/ 0 w 26"/>
                  <a:gd name="T15" fmla="*/ 0 h 35"/>
                  <a:gd name="T16" fmla="*/ 0 w 26"/>
                  <a:gd name="T17" fmla="*/ 0 h 35"/>
                  <a:gd name="T18" fmla="*/ 0 w 26"/>
                  <a:gd name="T19" fmla="*/ 0 h 35"/>
                  <a:gd name="T20" fmla="*/ 0 w 26"/>
                  <a:gd name="T21" fmla="*/ 0 h 35"/>
                  <a:gd name="T22" fmla="*/ 0 w 26"/>
                  <a:gd name="T23" fmla="*/ 0 h 35"/>
                  <a:gd name="T24" fmla="*/ 0 w 26"/>
                  <a:gd name="T25" fmla="*/ 0 h 35"/>
                  <a:gd name="T26" fmla="*/ 0 w 26"/>
                  <a:gd name="T27" fmla="*/ 0 h 35"/>
                  <a:gd name="T28" fmla="*/ 0 w 26"/>
                  <a:gd name="T29" fmla="*/ 0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35"/>
                  <a:gd name="T47" fmla="*/ 26 w 26"/>
                  <a:gd name="T48" fmla="*/ 35 h 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35">
                    <a:moveTo>
                      <a:pt x="17" y="0"/>
                    </a:moveTo>
                    <a:lnTo>
                      <a:pt x="22" y="3"/>
                    </a:lnTo>
                    <a:lnTo>
                      <a:pt x="26" y="8"/>
                    </a:lnTo>
                    <a:lnTo>
                      <a:pt x="26" y="15"/>
                    </a:lnTo>
                    <a:lnTo>
                      <a:pt x="26" y="22"/>
                    </a:lnTo>
                    <a:lnTo>
                      <a:pt x="25" y="27"/>
                    </a:lnTo>
                    <a:lnTo>
                      <a:pt x="24" y="32"/>
                    </a:lnTo>
                    <a:lnTo>
                      <a:pt x="17" y="35"/>
                    </a:lnTo>
                    <a:lnTo>
                      <a:pt x="12" y="33"/>
                    </a:lnTo>
                    <a:lnTo>
                      <a:pt x="7" y="28"/>
                    </a:lnTo>
                    <a:lnTo>
                      <a:pt x="1" y="19"/>
                    </a:lnTo>
                    <a:lnTo>
                      <a:pt x="0" y="12"/>
                    </a:lnTo>
                    <a:lnTo>
                      <a:pt x="4" y="6"/>
                    </a:lnTo>
                    <a:lnTo>
                      <a:pt x="8" y="0"/>
                    </a:lnTo>
                    <a:lnTo>
                      <a:pt x="17" y="0"/>
                    </a:lnTo>
                  </a:path>
                </a:pathLst>
              </a:custGeom>
              <a:solidFill>
                <a:srgbClr val="3399FF"/>
              </a:solidFill>
              <a:ln w="6350">
                <a:solidFill>
                  <a:srgbClr val="003366"/>
                </a:solidFill>
                <a:round/>
                <a:headEnd/>
                <a:tailEnd/>
              </a:ln>
            </p:spPr>
            <p:txBody>
              <a:bodyPr/>
              <a:lstStyle/>
              <a:p>
                <a:endParaRPr lang="el-GR"/>
              </a:p>
            </p:txBody>
          </p:sp>
        </p:grpSp>
        <p:sp>
          <p:nvSpPr>
            <p:cNvPr id="25746" name="Freeform 516"/>
            <p:cNvSpPr>
              <a:spLocks/>
            </p:cNvSpPr>
            <p:nvPr/>
          </p:nvSpPr>
          <p:spPr bwMode="auto">
            <a:xfrm>
              <a:off x="2030" y="3618"/>
              <a:ext cx="121" cy="33"/>
            </a:xfrm>
            <a:custGeom>
              <a:avLst/>
              <a:gdLst>
                <a:gd name="T0" fmla="*/ 0 w 297"/>
                <a:gd name="T1" fmla="*/ 0 h 81"/>
                <a:gd name="T2" fmla="*/ 0 w 297"/>
                <a:gd name="T3" fmla="*/ 0 h 81"/>
                <a:gd name="T4" fmla="*/ 0 w 297"/>
                <a:gd name="T5" fmla="*/ 0 h 81"/>
                <a:gd name="T6" fmla="*/ 0 w 297"/>
                <a:gd name="T7" fmla="*/ 0 h 81"/>
                <a:gd name="T8" fmla="*/ 0 w 297"/>
                <a:gd name="T9" fmla="*/ 0 h 81"/>
                <a:gd name="T10" fmla="*/ 0 w 297"/>
                <a:gd name="T11" fmla="*/ 0 h 81"/>
                <a:gd name="T12" fmla="*/ 0 w 297"/>
                <a:gd name="T13" fmla="*/ 0 h 81"/>
                <a:gd name="T14" fmla="*/ 0 w 297"/>
                <a:gd name="T15" fmla="*/ 0 h 81"/>
                <a:gd name="T16" fmla="*/ 0 w 297"/>
                <a:gd name="T17" fmla="*/ 0 h 81"/>
                <a:gd name="T18" fmla="*/ 0 w 297"/>
                <a:gd name="T19" fmla="*/ 0 h 81"/>
                <a:gd name="T20" fmla="*/ 0 w 297"/>
                <a:gd name="T21" fmla="*/ 0 h 81"/>
                <a:gd name="T22" fmla="*/ 0 w 297"/>
                <a:gd name="T23" fmla="*/ 0 h 81"/>
                <a:gd name="T24" fmla="*/ 0 w 297"/>
                <a:gd name="T25" fmla="*/ 0 h 81"/>
                <a:gd name="T26" fmla="*/ 0 w 297"/>
                <a:gd name="T27" fmla="*/ 0 h 81"/>
                <a:gd name="T28" fmla="*/ 0 w 297"/>
                <a:gd name="T29" fmla="*/ 0 h 81"/>
                <a:gd name="T30" fmla="*/ 0 w 297"/>
                <a:gd name="T31" fmla="*/ 0 h 81"/>
                <a:gd name="T32" fmla="*/ 0 w 297"/>
                <a:gd name="T33" fmla="*/ 0 h 81"/>
                <a:gd name="T34" fmla="*/ 0 w 297"/>
                <a:gd name="T35" fmla="*/ 0 h 81"/>
                <a:gd name="T36" fmla="*/ 0 w 297"/>
                <a:gd name="T37" fmla="*/ 0 h 81"/>
                <a:gd name="T38" fmla="*/ 0 w 297"/>
                <a:gd name="T39" fmla="*/ 0 h 81"/>
                <a:gd name="T40" fmla="*/ 0 w 297"/>
                <a:gd name="T41" fmla="*/ 0 h 81"/>
                <a:gd name="T42" fmla="*/ 0 w 297"/>
                <a:gd name="T43" fmla="*/ 0 h 81"/>
                <a:gd name="T44" fmla="*/ 0 w 297"/>
                <a:gd name="T45" fmla="*/ 0 h 81"/>
                <a:gd name="T46" fmla="*/ 0 w 297"/>
                <a:gd name="T47" fmla="*/ 0 h 81"/>
                <a:gd name="T48" fmla="*/ 0 w 297"/>
                <a:gd name="T49" fmla="*/ 0 h 81"/>
                <a:gd name="T50" fmla="*/ 0 w 297"/>
                <a:gd name="T51" fmla="*/ 0 h 81"/>
                <a:gd name="T52" fmla="*/ 0 w 297"/>
                <a:gd name="T53" fmla="*/ 0 h 81"/>
                <a:gd name="T54" fmla="*/ 0 w 297"/>
                <a:gd name="T55" fmla="*/ 0 h 81"/>
                <a:gd name="T56" fmla="*/ 0 w 297"/>
                <a:gd name="T57" fmla="*/ 0 h 81"/>
                <a:gd name="T58" fmla="*/ 0 w 297"/>
                <a:gd name="T59" fmla="*/ 0 h 81"/>
                <a:gd name="T60" fmla="*/ 0 w 297"/>
                <a:gd name="T61" fmla="*/ 0 h 81"/>
                <a:gd name="T62" fmla="*/ 0 w 297"/>
                <a:gd name="T63" fmla="*/ 0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7"/>
                <a:gd name="T97" fmla="*/ 0 h 81"/>
                <a:gd name="T98" fmla="*/ 297 w 297"/>
                <a:gd name="T99" fmla="*/ 81 h 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7" h="81">
                  <a:moveTo>
                    <a:pt x="162" y="17"/>
                  </a:moveTo>
                  <a:lnTo>
                    <a:pt x="156" y="13"/>
                  </a:lnTo>
                  <a:lnTo>
                    <a:pt x="151" y="12"/>
                  </a:lnTo>
                  <a:lnTo>
                    <a:pt x="140" y="15"/>
                  </a:lnTo>
                  <a:lnTo>
                    <a:pt x="117" y="21"/>
                  </a:lnTo>
                  <a:lnTo>
                    <a:pt x="98" y="25"/>
                  </a:lnTo>
                  <a:lnTo>
                    <a:pt x="86" y="24"/>
                  </a:lnTo>
                  <a:lnTo>
                    <a:pt x="76" y="23"/>
                  </a:lnTo>
                  <a:lnTo>
                    <a:pt x="69" y="20"/>
                  </a:lnTo>
                  <a:lnTo>
                    <a:pt x="63" y="17"/>
                  </a:lnTo>
                  <a:lnTo>
                    <a:pt x="49" y="7"/>
                  </a:lnTo>
                  <a:lnTo>
                    <a:pt x="35" y="3"/>
                  </a:lnTo>
                  <a:lnTo>
                    <a:pt x="26" y="0"/>
                  </a:lnTo>
                  <a:lnTo>
                    <a:pt x="20" y="0"/>
                  </a:lnTo>
                  <a:lnTo>
                    <a:pt x="16" y="1"/>
                  </a:lnTo>
                  <a:lnTo>
                    <a:pt x="14" y="5"/>
                  </a:lnTo>
                  <a:lnTo>
                    <a:pt x="10" y="13"/>
                  </a:lnTo>
                  <a:lnTo>
                    <a:pt x="9" y="20"/>
                  </a:lnTo>
                  <a:lnTo>
                    <a:pt x="8" y="24"/>
                  </a:lnTo>
                  <a:lnTo>
                    <a:pt x="8" y="27"/>
                  </a:lnTo>
                  <a:lnTo>
                    <a:pt x="1" y="34"/>
                  </a:lnTo>
                  <a:lnTo>
                    <a:pt x="0" y="42"/>
                  </a:lnTo>
                  <a:lnTo>
                    <a:pt x="2" y="48"/>
                  </a:lnTo>
                  <a:lnTo>
                    <a:pt x="12" y="53"/>
                  </a:lnTo>
                  <a:lnTo>
                    <a:pt x="16" y="53"/>
                  </a:lnTo>
                  <a:lnTo>
                    <a:pt x="22" y="54"/>
                  </a:lnTo>
                  <a:lnTo>
                    <a:pt x="39" y="56"/>
                  </a:lnTo>
                  <a:lnTo>
                    <a:pt x="61" y="56"/>
                  </a:lnTo>
                  <a:lnTo>
                    <a:pt x="73" y="54"/>
                  </a:lnTo>
                  <a:lnTo>
                    <a:pt x="87" y="54"/>
                  </a:lnTo>
                  <a:lnTo>
                    <a:pt x="95" y="53"/>
                  </a:lnTo>
                  <a:lnTo>
                    <a:pt x="106" y="57"/>
                  </a:lnTo>
                  <a:lnTo>
                    <a:pt x="117" y="62"/>
                  </a:lnTo>
                  <a:lnTo>
                    <a:pt x="132" y="71"/>
                  </a:lnTo>
                  <a:lnTo>
                    <a:pt x="136" y="74"/>
                  </a:lnTo>
                  <a:lnTo>
                    <a:pt x="141" y="77"/>
                  </a:lnTo>
                  <a:lnTo>
                    <a:pt x="152" y="81"/>
                  </a:lnTo>
                  <a:lnTo>
                    <a:pt x="156" y="81"/>
                  </a:lnTo>
                  <a:lnTo>
                    <a:pt x="161" y="81"/>
                  </a:lnTo>
                  <a:lnTo>
                    <a:pt x="172" y="79"/>
                  </a:lnTo>
                  <a:lnTo>
                    <a:pt x="190" y="73"/>
                  </a:lnTo>
                  <a:lnTo>
                    <a:pt x="201" y="70"/>
                  </a:lnTo>
                  <a:lnTo>
                    <a:pt x="214" y="70"/>
                  </a:lnTo>
                  <a:lnTo>
                    <a:pt x="227" y="69"/>
                  </a:lnTo>
                  <a:lnTo>
                    <a:pt x="243" y="70"/>
                  </a:lnTo>
                  <a:lnTo>
                    <a:pt x="280" y="74"/>
                  </a:lnTo>
                  <a:lnTo>
                    <a:pt x="287" y="71"/>
                  </a:lnTo>
                  <a:lnTo>
                    <a:pt x="289" y="70"/>
                  </a:lnTo>
                  <a:lnTo>
                    <a:pt x="293" y="70"/>
                  </a:lnTo>
                  <a:lnTo>
                    <a:pt x="295" y="68"/>
                  </a:lnTo>
                  <a:lnTo>
                    <a:pt x="295" y="66"/>
                  </a:lnTo>
                  <a:lnTo>
                    <a:pt x="296" y="66"/>
                  </a:lnTo>
                  <a:lnTo>
                    <a:pt x="296" y="64"/>
                  </a:lnTo>
                  <a:lnTo>
                    <a:pt x="296" y="62"/>
                  </a:lnTo>
                  <a:lnTo>
                    <a:pt x="297" y="62"/>
                  </a:lnTo>
                  <a:lnTo>
                    <a:pt x="293" y="56"/>
                  </a:lnTo>
                  <a:lnTo>
                    <a:pt x="288" y="53"/>
                  </a:lnTo>
                  <a:lnTo>
                    <a:pt x="280" y="50"/>
                  </a:lnTo>
                  <a:lnTo>
                    <a:pt x="271" y="50"/>
                  </a:lnTo>
                  <a:lnTo>
                    <a:pt x="229" y="36"/>
                  </a:lnTo>
                  <a:lnTo>
                    <a:pt x="206" y="32"/>
                  </a:lnTo>
                  <a:lnTo>
                    <a:pt x="196" y="29"/>
                  </a:lnTo>
                  <a:lnTo>
                    <a:pt x="188" y="28"/>
                  </a:lnTo>
                  <a:lnTo>
                    <a:pt x="173" y="23"/>
                  </a:lnTo>
                  <a:lnTo>
                    <a:pt x="162" y="17"/>
                  </a:lnTo>
                  <a:close/>
                </a:path>
              </a:pathLst>
            </a:custGeom>
            <a:solidFill>
              <a:srgbClr val="3399FF"/>
            </a:solidFill>
            <a:ln w="6350">
              <a:solidFill>
                <a:srgbClr val="003366"/>
              </a:solidFill>
              <a:round/>
              <a:headEnd/>
              <a:tailEnd/>
            </a:ln>
          </p:spPr>
          <p:txBody>
            <a:bodyPr/>
            <a:lstStyle/>
            <a:p>
              <a:endParaRPr lang="el-GR"/>
            </a:p>
          </p:txBody>
        </p:sp>
      </p:grpSp>
      <p:grpSp>
        <p:nvGrpSpPr>
          <p:cNvPr id="25720" name="Group 517"/>
          <p:cNvGrpSpPr>
            <a:grpSpLocks/>
          </p:cNvGrpSpPr>
          <p:nvPr/>
        </p:nvGrpSpPr>
        <p:grpSpPr bwMode="auto">
          <a:xfrm>
            <a:off x="2493963" y="3321050"/>
            <a:ext cx="1497012" cy="2503488"/>
            <a:chOff x="1548" y="2092"/>
            <a:chExt cx="943" cy="1577"/>
          </a:xfrm>
        </p:grpSpPr>
        <p:sp>
          <p:nvSpPr>
            <p:cNvPr id="25731" name="Freeform 518"/>
            <p:cNvSpPr>
              <a:spLocks/>
            </p:cNvSpPr>
            <p:nvPr/>
          </p:nvSpPr>
          <p:spPr bwMode="auto">
            <a:xfrm>
              <a:off x="2392" y="3609"/>
              <a:ext cx="99" cy="60"/>
            </a:xfrm>
            <a:custGeom>
              <a:avLst/>
              <a:gdLst>
                <a:gd name="T0" fmla="*/ 0 w 244"/>
                <a:gd name="T1" fmla="*/ 0 h 149"/>
                <a:gd name="T2" fmla="*/ 0 w 244"/>
                <a:gd name="T3" fmla="*/ 0 h 149"/>
                <a:gd name="T4" fmla="*/ 0 w 244"/>
                <a:gd name="T5" fmla="*/ 0 h 149"/>
                <a:gd name="T6" fmla="*/ 0 w 244"/>
                <a:gd name="T7" fmla="*/ 0 h 149"/>
                <a:gd name="T8" fmla="*/ 0 w 244"/>
                <a:gd name="T9" fmla="*/ 0 h 149"/>
                <a:gd name="T10" fmla="*/ 0 w 244"/>
                <a:gd name="T11" fmla="*/ 0 h 149"/>
                <a:gd name="T12" fmla="*/ 0 w 244"/>
                <a:gd name="T13" fmla="*/ 0 h 149"/>
                <a:gd name="T14" fmla="*/ 0 w 244"/>
                <a:gd name="T15" fmla="*/ 0 h 149"/>
                <a:gd name="T16" fmla="*/ 0 w 244"/>
                <a:gd name="T17" fmla="*/ 0 h 149"/>
                <a:gd name="T18" fmla="*/ 0 w 244"/>
                <a:gd name="T19" fmla="*/ 0 h 149"/>
                <a:gd name="T20" fmla="*/ 0 w 244"/>
                <a:gd name="T21" fmla="*/ 0 h 149"/>
                <a:gd name="T22" fmla="*/ 0 w 244"/>
                <a:gd name="T23" fmla="*/ 0 h 149"/>
                <a:gd name="T24" fmla="*/ 0 w 244"/>
                <a:gd name="T25" fmla="*/ 0 h 149"/>
                <a:gd name="T26" fmla="*/ 0 w 244"/>
                <a:gd name="T27" fmla="*/ 0 h 149"/>
                <a:gd name="T28" fmla="*/ 0 w 244"/>
                <a:gd name="T29" fmla="*/ 0 h 149"/>
                <a:gd name="T30" fmla="*/ 0 w 244"/>
                <a:gd name="T31" fmla="*/ 0 h 149"/>
                <a:gd name="T32" fmla="*/ 0 w 244"/>
                <a:gd name="T33" fmla="*/ 0 h 149"/>
                <a:gd name="T34" fmla="*/ 0 w 244"/>
                <a:gd name="T35" fmla="*/ 0 h 149"/>
                <a:gd name="T36" fmla="*/ 0 w 244"/>
                <a:gd name="T37" fmla="*/ 0 h 149"/>
                <a:gd name="T38" fmla="*/ 0 w 244"/>
                <a:gd name="T39" fmla="*/ 0 h 149"/>
                <a:gd name="T40" fmla="*/ 0 w 244"/>
                <a:gd name="T41" fmla="*/ 0 h 149"/>
                <a:gd name="T42" fmla="*/ 0 w 244"/>
                <a:gd name="T43" fmla="*/ 0 h 149"/>
                <a:gd name="T44" fmla="*/ 0 w 244"/>
                <a:gd name="T45" fmla="*/ 0 h 149"/>
                <a:gd name="T46" fmla="*/ 0 w 244"/>
                <a:gd name="T47" fmla="*/ 0 h 149"/>
                <a:gd name="T48" fmla="*/ 0 w 244"/>
                <a:gd name="T49" fmla="*/ 0 h 149"/>
                <a:gd name="T50" fmla="*/ 0 w 244"/>
                <a:gd name="T51" fmla="*/ 0 h 149"/>
                <a:gd name="T52" fmla="*/ 0 w 244"/>
                <a:gd name="T53" fmla="*/ 0 h 149"/>
                <a:gd name="T54" fmla="*/ 0 w 244"/>
                <a:gd name="T55" fmla="*/ 0 h 149"/>
                <a:gd name="T56" fmla="*/ 0 w 244"/>
                <a:gd name="T57" fmla="*/ 0 h 149"/>
                <a:gd name="T58" fmla="*/ 0 w 244"/>
                <a:gd name="T59" fmla="*/ 0 h 149"/>
                <a:gd name="T60" fmla="*/ 0 w 244"/>
                <a:gd name="T61" fmla="*/ 0 h 149"/>
                <a:gd name="T62" fmla="*/ 0 w 244"/>
                <a:gd name="T63" fmla="*/ 0 h 149"/>
                <a:gd name="T64" fmla="*/ 0 w 244"/>
                <a:gd name="T65" fmla="*/ 0 h 149"/>
                <a:gd name="T66" fmla="*/ 0 w 244"/>
                <a:gd name="T67" fmla="*/ 0 h 149"/>
                <a:gd name="T68" fmla="*/ 0 w 244"/>
                <a:gd name="T69" fmla="*/ 0 h 149"/>
                <a:gd name="T70" fmla="*/ 0 w 244"/>
                <a:gd name="T71" fmla="*/ 0 h 149"/>
                <a:gd name="T72" fmla="*/ 0 w 244"/>
                <a:gd name="T73" fmla="*/ 0 h 149"/>
                <a:gd name="T74" fmla="*/ 0 w 244"/>
                <a:gd name="T75" fmla="*/ 0 h 149"/>
                <a:gd name="T76" fmla="*/ 0 w 244"/>
                <a:gd name="T77" fmla="*/ 0 h 149"/>
                <a:gd name="T78" fmla="*/ 0 w 244"/>
                <a:gd name="T79" fmla="*/ 0 h 149"/>
                <a:gd name="T80" fmla="*/ 0 w 244"/>
                <a:gd name="T81" fmla="*/ 0 h 149"/>
                <a:gd name="T82" fmla="*/ 0 w 244"/>
                <a:gd name="T83" fmla="*/ 0 h 149"/>
                <a:gd name="T84" fmla="*/ 0 w 244"/>
                <a:gd name="T85" fmla="*/ 0 h 149"/>
                <a:gd name="T86" fmla="*/ 0 w 244"/>
                <a:gd name="T87" fmla="*/ 0 h 149"/>
                <a:gd name="T88" fmla="*/ 0 w 244"/>
                <a:gd name="T89" fmla="*/ 0 h 149"/>
                <a:gd name="T90" fmla="*/ 0 w 244"/>
                <a:gd name="T91" fmla="*/ 0 h 149"/>
                <a:gd name="T92" fmla="*/ 0 w 244"/>
                <a:gd name="T93" fmla="*/ 0 h 149"/>
                <a:gd name="T94" fmla="*/ 0 w 244"/>
                <a:gd name="T95" fmla="*/ 0 h 149"/>
                <a:gd name="T96" fmla="*/ 0 w 244"/>
                <a:gd name="T97" fmla="*/ 0 h 149"/>
                <a:gd name="T98" fmla="*/ 0 w 244"/>
                <a:gd name="T99" fmla="*/ 0 h 149"/>
                <a:gd name="T100" fmla="*/ 0 w 244"/>
                <a:gd name="T101" fmla="*/ 0 h 149"/>
                <a:gd name="T102" fmla="*/ 0 w 244"/>
                <a:gd name="T103" fmla="*/ 0 h 149"/>
                <a:gd name="T104" fmla="*/ 0 w 244"/>
                <a:gd name="T105" fmla="*/ 0 h 149"/>
                <a:gd name="T106" fmla="*/ 0 w 244"/>
                <a:gd name="T107" fmla="*/ 0 h 149"/>
                <a:gd name="T108" fmla="*/ 0 w 244"/>
                <a:gd name="T109" fmla="*/ 0 h 149"/>
                <a:gd name="T110" fmla="*/ 0 w 244"/>
                <a:gd name="T111" fmla="*/ 0 h 1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4"/>
                <a:gd name="T169" fmla="*/ 0 h 149"/>
                <a:gd name="T170" fmla="*/ 244 w 244"/>
                <a:gd name="T171" fmla="*/ 149 h 1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4" h="149">
                  <a:moveTo>
                    <a:pt x="66" y="43"/>
                  </a:moveTo>
                  <a:lnTo>
                    <a:pt x="69" y="46"/>
                  </a:lnTo>
                  <a:lnTo>
                    <a:pt x="68" y="51"/>
                  </a:lnTo>
                  <a:lnTo>
                    <a:pt x="66" y="54"/>
                  </a:lnTo>
                  <a:lnTo>
                    <a:pt x="66" y="58"/>
                  </a:lnTo>
                  <a:lnTo>
                    <a:pt x="61" y="68"/>
                  </a:lnTo>
                  <a:lnTo>
                    <a:pt x="57" y="68"/>
                  </a:lnTo>
                  <a:lnTo>
                    <a:pt x="55" y="70"/>
                  </a:lnTo>
                  <a:lnTo>
                    <a:pt x="51" y="70"/>
                  </a:lnTo>
                  <a:lnTo>
                    <a:pt x="48" y="70"/>
                  </a:lnTo>
                  <a:lnTo>
                    <a:pt x="43" y="68"/>
                  </a:lnTo>
                  <a:lnTo>
                    <a:pt x="35" y="70"/>
                  </a:lnTo>
                  <a:lnTo>
                    <a:pt x="29" y="74"/>
                  </a:lnTo>
                  <a:lnTo>
                    <a:pt x="24" y="76"/>
                  </a:lnTo>
                  <a:lnTo>
                    <a:pt x="19" y="76"/>
                  </a:lnTo>
                  <a:lnTo>
                    <a:pt x="15" y="76"/>
                  </a:lnTo>
                  <a:lnTo>
                    <a:pt x="6" y="70"/>
                  </a:lnTo>
                  <a:lnTo>
                    <a:pt x="2" y="67"/>
                  </a:lnTo>
                  <a:lnTo>
                    <a:pt x="0" y="74"/>
                  </a:lnTo>
                  <a:lnTo>
                    <a:pt x="2" y="88"/>
                  </a:lnTo>
                  <a:lnTo>
                    <a:pt x="3" y="92"/>
                  </a:lnTo>
                  <a:lnTo>
                    <a:pt x="7" y="97"/>
                  </a:lnTo>
                  <a:lnTo>
                    <a:pt x="8" y="101"/>
                  </a:lnTo>
                  <a:lnTo>
                    <a:pt x="8" y="113"/>
                  </a:lnTo>
                  <a:lnTo>
                    <a:pt x="14" y="115"/>
                  </a:lnTo>
                  <a:lnTo>
                    <a:pt x="19" y="120"/>
                  </a:lnTo>
                  <a:lnTo>
                    <a:pt x="22" y="121"/>
                  </a:lnTo>
                  <a:lnTo>
                    <a:pt x="27" y="124"/>
                  </a:lnTo>
                  <a:lnTo>
                    <a:pt x="41" y="128"/>
                  </a:lnTo>
                  <a:lnTo>
                    <a:pt x="45" y="132"/>
                  </a:lnTo>
                  <a:lnTo>
                    <a:pt x="51" y="132"/>
                  </a:lnTo>
                  <a:lnTo>
                    <a:pt x="59" y="131"/>
                  </a:lnTo>
                  <a:lnTo>
                    <a:pt x="69" y="136"/>
                  </a:lnTo>
                  <a:lnTo>
                    <a:pt x="76" y="146"/>
                  </a:lnTo>
                  <a:lnTo>
                    <a:pt x="81" y="149"/>
                  </a:lnTo>
                  <a:lnTo>
                    <a:pt x="92" y="149"/>
                  </a:lnTo>
                  <a:lnTo>
                    <a:pt x="92" y="148"/>
                  </a:lnTo>
                  <a:lnTo>
                    <a:pt x="93" y="148"/>
                  </a:lnTo>
                  <a:lnTo>
                    <a:pt x="93" y="146"/>
                  </a:lnTo>
                  <a:lnTo>
                    <a:pt x="92" y="140"/>
                  </a:lnTo>
                  <a:lnTo>
                    <a:pt x="92" y="136"/>
                  </a:lnTo>
                  <a:lnTo>
                    <a:pt x="96" y="135"/>
                  </a:lnTo>
                  <a:lnTo>
                    <a:pt x="98" y="133"/>
                  </a:lnTo>
                  <a:lnTo>
                    <a:pt x="100" y="133"/>
                  </a:lnTo>
                  <a:lnTo>
                    <a:pt x="105" y="129"/>
                  </a:lnTo>
                  <a:lnTo>
                    <a:pt x="109" y="128"/>
                  </a:lnTo>
                  <a:lnTo>
                    <a:pt x="118" y="128"/>
                  </a:lnTo>
                  <a:lnTo>
                    <a:pt x="123" y="125"/>
                  </a:lnTo>
                  <a:lnTo>
                    <a:pt x="133" y="124"/>
                  </a:lnTo>
                  <a:lnTo>
                    <a:pt x="141" y="120"/>
                  </a:lnTo>
                  <a:lnTo>
                    <a:pt x="149" y="119"/>
                  </a:lnTo>
                  <a:lnTo>
                    <a:pt x="151" y="117"/>
                  </a:lnTo>
                  <a:lnTo>
                    <a:pt x="151" y="108"/>
                  </a:lnTo>
                  <a:lnTo>
                    <a:pt x="152" y="104"/>
                  </a:lnTo>
                  <a:lnTo>
                    <a:pt x="155" y="100"/>
                  </a:lnTo>
                  <a:lnTo>
                    <a:pt x="159" y="100"/>
                  </a:lnTo>
                  <a:lnTo>
                    <a:pt x="172" y="100"/>
                  </a:lnTo>
                  <a:lnTo>
                    <a:pt x="175" y="99"/>
                  </a:lnTo>
                  <a:lnTo>
                    <a:pt x="180" y="95"/>
                  </a:lnTo>
                  <a:lnTo>
                    <a:pt x="184" y="95"/>
                  </a:lnTo>
                  <a:lnTo>
                    <a:pt x="188" y="95"/>
                  </a:lnTo>
                  <a:lnTo>
                    <a:pt x="192" y="96"/>
                  </a:lnTo>
                  <a:lnTo>
                    <a:pt x="195" y="95"/>
                  </a:lnTo>
                  <a:lnTo>
                    <a:pt x="195" y="87"/>
                  </a:lnTo>
                  <a:lnTo>
                    <a:pt x="191" y="80"/>
                  </a:lnTo>
                  <a:lnTo>
                    <a:pt x="183" y="72"/>
                  </a:lnTo>
                  <a:lnTo>
                    <a:pt x="182" y="64"/>
                  </a:lnTo>
                  <a:lnTo>
                    <a:pt x="187" y="56"/>
                  </a:lnTo>
                  <a:lnTo>
                    <a:pt x="195" y="52"/>
                  </a:lnTo>
                  <a:lnTo>
                    <a:pt x="199" y="52"/>
                  </a:lnTo>
                  <a:lnTo>
                    <a:pt x="203" y="52"/>
                  </a:lnTo>
                  <a:lnTo>
                    <a:pt x="207" y="45"/>
                  </a:lnTo>
                  <a:lnTo>
                    <a:pt x="208" y="41"/>
                  </a:lnTo>
                  <a:lnTo>
                    <a:pt x="212" y="37"/>
                  </a:lnTo>
                  <a:lnTo>
                    <a:pt x="225" y="23"/>
                  </a:lnTo>
                  <a:lnTo>
                    <a:pt x="234" y="17"/>
                  </a:lnTo>
                  <a:lnTo>
                    <a:pt x="241" y="11"/>
                  </a:lnTo>
                  <a:lnTo>
                    <a:pt x="241" y="5"/>
                  </a:lnTo>
                  <a:lnTo>
                    <a:pt x="244" y="1"/>
                  </a:lnTo>
                  <a:lnTo>
                    <a:pt x="241" y="0"/>
                  </a:lnTo>
                  <a:lnTo>
                    <a:pt x="237" y="2"/>
                  </a:lnTo>
                  <a:lnTo>
                    <a:pt x="225" y="10"/>
                  </a:lnTo>
                  <a:lnTo>
                    <a:pt x="217" y="9"/>
                  </a:lnTo>
                  <a:lnTo>
                    <a:pt x="213" y="10"/>
                  </a:lnTo>
                  <a:lnTo>
                    <a:pt x="211" y="11"/>
                  </a:lnTo>
                  <a:lnTo>
                    <a:pt x="209" y="13"/>
                  </a:lnTo>
                  <a:lnTo>
                    <a:pt x="209" y="17"/>
                  </a:lnTo>
                  <a:lnTo>
                    <a:pt x="209" y="18"/>
                  </a:lnTo>
                  <a:lnTo>
                    <a:pt x="197" y="23"/>
                  </a:lnTo>
                  <a:lnTo>
                    <a:pt x="182" y="31"/>
                  </a:lnTo>
                  <a:lnTo>
                    <a:pt x="171" y="31"/>
                  </a:lnTo>
                  <a:lnTo>
                    <a:pt x="167" y="33"/>
                  </a:lnTo>
                  <a:lnTo>
                    <a:pt x="159" y="37"/>
                  </a:lnTo>
                  <a:lnTo>
                    <a:pt x="152" y="41"/>
                  </a:lnTo>
                  <a:lnTo>
                    <a:pt x="150" y="41"/>
                  </a:lnTo>
                  <a:lnTo>
                    <a:pt x="146" y="41"/>
                  </a:lnTo>
                  <a:lnTo>
                    <a:pt x="139" y="41"/>
                  </a:lnTo>
                  <a:lnTo>
                    <a:pt x="135" y="41"/>
                  </a:lnTo>
                  <a:lnTo>
                    <a:pt x="133" y="42"/>
                  </a:lnTo>
                  <a:lnTo>
                    <a:pt x="125" y="43"/>
                  </a:lnTo>
                  <a:lnTo>
                    <a:pt x="118" y="42"/>
                  </a:lnTo>
                  <a:lnTo>
                    <a:pt x="115" y="41"/>
                  </a:lnTo>
                  <a:lnTo>
                    <a:pt x="114" y="43"/>
                  </a:lnTo>
                  <a:lnTo>
                    <a:pt x="107" y="42"/>
                  </a:lnTo>
                  <a:lnTo>
                    <a:pt x="104" y="43"/>
                  </a:lnTo>
                  <a:lnTo>
                    <a:pt x="100" y="42"/>
                  </a:lnTo>
                  <a:lnTo>
                    <a:pt x="90" y="41"/>
                  </a:lnTo>
                  <a:lnTo>
                    <a:pt x="84" y="39"/>
                  </a:lnTo>
                  <a:lnTo>
                    <a:pt x="77" y="37"/>
                  </a:lnTo>
                  <a:lnTo>
                    <a:pt x="73" y="35"/>
                  </a:lnTo>
                  <a:lnTo>
                    <a:pt x="72" y="35"/>
                  </a:lnTo>
                  <a:lnTo>
                    <a:pt x="66" y="38"/>
                  </a:lnTo>
                  <a:lnTo>
                    <a:pt x="66" y="43"/>
                  </a:lnTo>
                  <a:close/>
                </a:path>
              </a:pathLst>
            </a:custGeom>
            <a:solidFill>
              <a:srgbClr val="3399FF"/>
            </a:solidFill>
            <a:ln w="6350">
              <a:solidFill>
                <a:srgbClr val="003366"/>
              </a:solidFill>
              <a:round/>
              <a:headEnd/>
              <a:tailEnd/>
            </a:ln>
          </p:spPr>
          <p:txBody>
            <a:bodyPr/>
            <a:lstStyle/>
            <a:p>
              <a:endParaRPr lang="el-GR"/>
            </a:p>
          </p:txBody>
        </p:sp>
        <p:sp>
          <p:nvSpPr>
            <p:cNvPr id="25732" name="Freeform 519"/>
            <p:cNvSpPr>
              <a:spLocks/>
            </p:cNvSpPr>
            <p:nvPr/>
          </p:nvSpPr>
          <p:spPr bwMode="auto">
            <a:xfrm>
              <a:off x="1906" y="2337"/>
              <a:ext cx="241" cy="191"/>
            </a:xfrm>
            <a:custGeom>
              <a:avLst/>
              <a:gdLst>
                <a:gd name="T0" fmla="*/ 0 w 594"/>
                <a:gd name="T1" fmla="*/ 0 h 470"/>
                <a:gd name="T2" fmla="*/ 0 w 594"/>
                <a:gd name="T3" fmla="*/ 0 h 470"/>
                <a:gd name="T4" fmla="*/ 0 w 594"/>
                <a:gd name="T5" fmla="*/ 0 h 470"/>
                <a:gd name="T6" fmla="*/ 0 w 594"/>
                <a:gd name="T7" fmla="*/ 0 h 470"/>
                <a:gd name="T8" fmla="*/ 0 w 594"/>
                <a:gd name="T9" fmla="*/ 0 h 470"/>
                <a:gd name="T10" fmla="*/ 0 w 594"/>
                <a:gd name="T11" fmla="*/ 0 h 470"/>
                <a:gd name="T12" fmla="*/ 0 w 594"/>
                <a:gd name="T13" fmla="*/ 0 h 470"/>
                <a:gd name="T14" fmla="*/ 0 w 594"/>
                <a:gd name="T15" fmla="*/ 0 h 470"/>
                <a:gd name="T16" fmla="*/ 0 w 594"/>
                <a:gd name="T17" fmla="*/ 0 h 470"/>
                <a:gd name="T18" fmla="*/ 0 w 594"/>
                <a:gd name="T19" fmla="*/ 0 h 470"/>
                <a:gd name="T20" fmla="*/ 0 w 594"/>
                <a:gd name="T21" fmla="*/ 0 h 470"/>
                <a:gd name="T22" fmla="*/ 0 w 594"/>
                <a:gd name="T23" fmla="*/ 0 h 470"/>
                <a:gd name="T24" fmla="*/ 0 w 594"/>
                <a:gd name="T25" fmla="*/ 0 h 470"/>
                <a:gd name="T26" fmla="*/ 0 w 594"/>
                <a:gd name="T27" fmla="*/ 0 h 470"/>
                <a:gd name="T28" fmla="*/ 0 w 594"/>
                <a:gd name="T29" fmla="*/ 0 h 470"/>
                <a:gd name="T30" fmla="*/ 0 w 594"/>
                <a:gd name="T31" fmla="*/ 0 h 470"/>
                <a:gd name="T32" fmla="*/ 0 w 594"/>
                <a:gd name="T33" fmla="*/ 0 h 470"/>
                <a:gd name="T34" fmla="*/ 0 w 594"/>
                <a:gd name="T35" fmla="*/ 0 h 470"/>
                <a:gd name="T36" fmla="*/ 0 w 594"/>
                <a:gd name="T37" fmla="*/ 0 h 470"/>
                <a:gd name="T38" fmla="*/ 0 w 594"/>
                <a:gd name="T39" fmla="*/ 0 h 470"/>
                <a:gd name="T40" fmla="*/ 0 w 594"/>
                <a:gd name="T41" fmla="*/ 0 h 470"/>
                <a:gd name="T42" fmla="*/ 0 w 594"/>
                <a:gd name="T43" fmla="*/ 0 h 470"/>
                <a:gd name="T44" fmla="*/ 0 w 594"/>
                <a:gd name="T45" fmla="*/ 0 h 470"/>
                <a:gd name="T46" fmla="*/ 0 w 594"/>
                <a:gd name="T47" fmla="*/ 0 h 470"/>
                <a:gd name="T48" fmla="*/ 0 w 594"/>
                <a:gd name="T49" fmla="*/ 0 h 470"/>
                <a:gd name="T50" fmla="*/ 0 w 594"/>
                <a:gd name="T51" fmla="*/ 0 h 470"/>
                <a:gd name="T52" fmla="*/ 0 w 594"/>
                <a:gd name="T53" fmla="*/ 0 h 470"/>
                <a:gd name="T54" fmla="*/ 0 w 594"/>
                <a:gd name="T55" fmla="*/ 0 h 470"/>
                <a:gd name="T56" fmla="*/ 0 w 594"/>
                <a:gd name="T57" fmla="*/ 0 h 470"/>
                <a:gd name="T58" fmla="*/ 0 w 594"/>
                <a:gd name="T59" fmla="*/ 0 h 470"/>
                <a:gd name="T60" fmla="*/ 0 w 594"/>
                <a:gd name="T61" fmla="*/ 0 h 470"/>
                <a:gd name="T62" fmla="*/ 0 w 594"/>
                <a:gd name="T63" fmla="*/ 0 h 470"/>
                <a:gd name="T64" fmla="*/ 0 w 594"/>
                <a:gd name="T65" fmla="*/ 0 h 470"/>
                <a:gd name="T66" fmla="*/ 0 w 594"/>
                <a:gd name="T67" fmla="*/ 0 h 470"/>
                <a:gd name="T68" fmla="*/ 0 w 594"/>
                <a:gd name="T69" fmla="*/ 0 h 470"/>
                <a:gd name="T70" fmla="*/ 0 w 594"/>
                <a:gd name="T71" fmla="*/ 0 h 470"/>
                <a:gd name="T72" fmla="*/ 0 w 594"/>
                <a:gd name="T73" fmla="*/ 0 h 470"/>
                <a:gd name="T74" fmla="*/ 0 w 594"/>
                <a:gd name="T75" fmla="*/ 0 h 470"/>
                <a:gd name="T76" fmla="*/ 0 w 594"/>
                <a:gd name="T77" fmla="*/ 0 h 470"/>
                <a:gd name="T78" fmla="*/ 0 w 594"/>
                <a:gd name="T79" fmla="*/ 0 h 470"/>
                <a:gd name="T80" fmla="*/ 0 w 594"/>
                <a:gd name="T81" fmla="*/ 0 h 470"/>
                <a:gd name="T82" fmla="*/ 0 w 594"/>
                <a:gd name="T83" fmla="*/ 0 h 470"/>
                <a:gd name="T84" fmla="*/ 0 w 594"/>
                <a:gd name="T85" fmla="*/ 0 h 470"/>
                <a:gd name="T86" fmla="*/ 0 w 594"/>
                <a:gd name="T87" fmla="*/ 0 h 470"/>
                <a:gd name="T88" fmla="*/ 0 w 594"/>
                <a:gd name="T89" fmla="*/ 0 h 470"/>
                <a:gd name="T90" fmla="*/ 0 w 594"/>
                <a:gd name="T91" fmla="*/ 0 h 470"/>
                <a:gd name="T92" fmla="*/ 0 w 594"/>
                <a:gd name="T93" fmla="*/ 0 h 470"/>
                <a:gd name="T94" fmla="*/ 0 w 594"/>
                <a:gd name="T95" fmla="*/ 0 h 470"/>
                <a:gd name="T96" fmla="*/ 0 w 594"/>
                <a:gd name="T97" fmla="*/ 0 h 4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4"/>
                <a:gd name="T148" fmla="*/ 0 h 470"/>
                <a:gd name="T149" fmla="*/ 594 w 594"/>
                <a:gd name="T150" fmla="*/ 470 h 4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4" h="470">
                  <a:moveTo>
                    <a:pt x="24" y="206"/>
                  </a:moveTo>
                  <a:lnTo>
                    <a:pt x="97" y="244"/>
                  </a:lnTo>
                  <a:lnTo>
                    <a:pt x="151" y="245"/>
                  </a:lnTo>
                  <a:lnTo>
                    <a:pt x="189" y="255"/>
                  </a:lnTo>
                  <a:lnTo>
                    <a:pt x="191" y="258"/>
                  </a:lnTo>
                  <a:lnTo>
                    <a:pt x="193" y="262"/>
                  </a:lnTo>
                  <a:lnTo>
                    <a:pt x="199" y="269"/>
                  </a:lnTo>
                  <a:lnTo>
                    <a:pt x="203" y="274"/>
                  </a:lnTo>
                  <a:lnTo>
                    <a:pt x="208" y="278"/>
                  </a:lnTo>
                  <a:lnTo>
                    <a:pt x="213" y="282"/>
                  </a:lnTo>
                  <a:lnTo>
                    <a:pt x="217" y="289"/>
                  </a:lnTo>
                  <a:lnTo>
                    <a:pt x="218" y="295"/>
                  </a:lnTo>
                  <a:lnTo>
                    <a:pt x="220" y="304"/>
                  </a:lnTo>
                  <a:lnTo>
                    <a:pt x="217" y="314"/>
                  </a:lnTo>
                  <a:lnTo>
                    <a:pt x="217" y="324"/>
                  </a:lnTo>
                  <a:lnTo>
                    <a:pt x="218" y="332"/>
                  </a:lnTo>
                  <a:lnTo>
                    <a:pt x="224" y="341"/>
                  </a:lnTo>
                  <a:lnTo>
                    <a:pt x="224" y="344"/>
                  </a:lnTo>
                  <a:lnTo>
                    <a:pt x="224" y="345"/>
                  </a:lnTo>
                  <a:lnTo>
                    <a:pt x="225" y="348"/>
                  </a:lnTo>
                  <a:lnTo>
                    <a:pt x="226" y="356"/>
                  </a:lnTo>
                  <a:lnTo>
                    <a:pt x="225" y="361"/>
                  </a:lnTo>
                  <a:lnTo>
                    <a:pt x="222" y="368"/>
                  </a:lnTo>
                  <a:lnTo>
                    <a:pt x="220" y="371"/>
                  </a:lnTo>
                  <a:lnTo>
                    <a:pt x="220" y="376"/>
                  </a:lnTo>
                  <a:lnTo>
                    <a:pt x="220" y="382"/>
                  </a:lnTo>
                  <a:lnTo>
                    <a:pt x="222" y="392"/>
                  </a:lnTo>
                  <a:lnTo>
                    <a:pt x="233" y="405"/>
                  </a:lnTo>
                  <a:lnTo>
                    <a:pt x="245" y="404"/>
                  </a:lnTo>
                  <a:lnTo>
                    <a:pt x="257" y="406"/>
                  </a:lnTo>
                  <a:lnTo>
                    <a:pt x="263" y="410"/>
                  </a:lnTo>
                  <a:lnTo>
                    <a:pt x="270" y="420"/>
                  </a:lnTo>
                  <a:lnTo>
                    <a:pt x="271" y="430"/>
                  </a:lnTo>
                  <a:lnTo>
                    <a:pt x="274" y="439"/>
                  </a:lnTo>
                  <a:lnTo>
                    <a:pt x="275" y="447"/>
                  </a:lnTo>
                  <a:lnTo>
                    <a:pt x="278" y="455"/>
                  </a:lnTo>
                  <a:lnTo>
                    <a:pt x="278" y="461"/>
                  </a:lnTo>
                  <a:lnTo>
                    <a:pt x="281" y="465"/>
                  </a:lnTo>
                  <a:lnTo>
                    <a:pt x="281" y="467"/>
                  </a:lnTo>
                  <a:lnTo>
                    <a:pt x="282" y="470"/>
                  </a:lnTo>
                  <a:lnTo>
                    <a:pt x="291" y="462"/>
                  </a:lnTo>
                  <a:lnTo>
                    <a:pt x="300" y="459"/>
                  </a:lnTo>
                  <a:lnTo>
                    <a:pt x="308" y="455"/>
                  </a:lnTo>
                  <a:lnTo>
                    <a:pt x="315" y="450"/>
                  </a:lnTo>
                  <a:lnTo>
                    <a:pt x="322" y="445"/>
                  </a:lnTo>
                  <a:lnTo>
                    <a:pt x="326" y="438"/>
                  </a:lnTo>
                  <a:lnTo>
                    <a:pt x="332" y="438"/>
                  </a:lnTo>
                  <a:lnTo>
                    <a:pt x="339" y="442"/>
                  </a:lnTo>
                  <a:lnTo>
                    <a:pt x="347" y="451"/>
                  </a:lnTo>
                  <a:lnTo>
                    <a:pt x="356" y="457"/>
                  </a:lnTo>
                  <a:lnTo>
                    <a:pt x="361" y="458"/>
                  </a:lnTo>
                  <a:lnTo>
                    <a:pt x="369" y="459"/>
                  </a:lnTo>
                  <a:lnTo>
                    <a:pt x="372" y="458"/>
                  </a:lnTo>
                  <a:lnTo>
                    <a:pt x="376" y="458"/>
                  </a:lnTo>
                  <a:lnTo>
                    <a:pt x="381" y="455"/>
                  </a:lnTo>
                  <a:lnTo>
                    <a:pt x="385" y="450"/>
                  </a:lnTo>
                  <a:lnTo>
                    <a:pt x="385" y="447"/>
                  </a:lnTo>
                  <a:lnTo>
                    <a:pt x="385" y="446"/>
                  </a:lnTo>
                  <a:lnTo>
                    <a:pt x="386" y="446"/>
                  </a:lnTo>
                  <a:lnTo>
                    <a:pt x="389" y="443"/>
                  </a:lnTo>
                  <a:lnTo>
                    <a:pt x="390" y="437"/>
                  </a:lnTo>
                  <a:lnTo>
                    <a:pt x="396" y="433"/>
                  </a:lnTo>
                  <a:lnTo>
                    <a:pt x="412" y="426"/>
                  </a:lnTo>
                  <a:lnTo>
                    <a:pt x="420" y="422"/>
                  </a:lnTo>
                  <a:lnTo>
                    <a:pt x="426" y="420"/>
                  </a:lnTo>
                  <a:lnTo>
                    <a:pt x="430" y="417"/>
                  </a:lnTo>
                  <a:lnTo>
                    <a:pt x="434" y="414"/>
                  </a:lnTo>
                  <a:lnTo>
                    <a:pt x="437" y="408"/>
                  </a:lnTo>
                  <a:lnTo>
                    <a:pt x="442" y="404"/>
                  </a:lnTo>
                  <a:lnTo>
                    <a:pt x="447" y="401"/>
                  </a:lnTo>
                  <a:lnTo>
                    <a:pt x="455" y="401"/>
                  </a:lnTo>
                  <a:lnTo>
                    <a:pt x="462" y="400"/>
                  </a:lnTo>
                  <a:lnTo>
                    <a:pt x="470" y="402"/>
                  </a:lnTo>
                  <a:lnTo>
                    <a:pt x="476" y="405"/>
                  </a:lnTo>
                  <a:lnTo>
                    <a:pt x="483" y="410"/>
                  </a:lnTo>
                  <a:lnTo>
                    <a:pt x="491" y="416"/>
                  </a:lnTo>
                  <a:lnTo>
                    <a:pt x="502" y="420"/>
                  </a:lnTo>
                  <a:lnTo>
                    <a:pt x="509" y="418"/>
                  </a:lnTo>
                  <a:lnTo>
                    <a:pt x="513" y="416"/>
                  </a:lnTo>
                  <a:lnTo>
                    <a:pt x="519" y="414"/>
                  </a:lnTo>
                  <a:lnTo>
                    <a:pt x="519" y="412"/>
                  </a:lnTo>
                  <a:lnTo>
                    <a:pt x="519" y="410"/>
                  </a:lnTo>
                  <a:lnTo>
                    <a:pt x="520" y="410"/>
                  </a:lnTo>
                  <a:lnTo>
                    <a:pt x="521" y="408"/>
                  </a:lnTo>
                  <a:lnTo>
                    <a:pt x="520" y="405"/>
                  </a:lnTo>
                  <a:lnTo>
                    <a:pt x="520" y="404"/>
                  </a:lnTo>
                  <a:lnTo>
                    <a:pt x="519" y="401"/>
                  </a:lnTo>
                  <a:lnTo>
                    <a:pt x="515" y="396"/>
                  </a:lnTo>
                  <a:lnTo>
                    <a:pt x="512" y="393"/>
                  </a:lnTo>
                  <a:lnTo>
                    <a:pt x="511" y="392"/>
                  </a:lnTo>
                  <a:lnTo>
                    <a:pt x="506" y="386"/>
                  </a:lnTo>
                  <a:lnTo>
                    <a:pt x="500" y="382"/>
                  </a:lnTo>
                  <a:lnTo>
                    <a:pt x="494" y="377"/>
                  </a:lnTo>
                  <a:lnTo>
                    <a:pt x="491" y="373"/>
                  </a:lnTo>
                  <a:lnTo>
                    <a:pt x="488" y="363"/>
                  </a:lnTo>
                  <a:lnTo>
                    <a:pt x="492" y="349"/>
                  </a:lnTo>
                  <a:lnTo>
                    <a:pt x="504" y="336"/>
                  </a:lnTo>
                  <a:lnTo>
                    <a:pt x="511" y="326"/>
                  </a:lnTo>
                  <a:lnTo>
                    <a:pt x="511" y="322"/>
                  </a:lnTo>
                  <a:lnTo>
                    <a:pt x="512" y="319"/>
                  </a:lnTo>
                  <a:lnTo>
                    <a:pt x="515" y="314"/>
                  </a:lnTo>
                  <a:lnTo>
                    <a:pt x="515" y="306"/>
                  </a:lnTo>
                  <a:lnTo>
                    <a:pt x="515" y="302"/>
                  </a:lnTo>
                  <a:lnTo>
                    <a:pt x="516" y="299"/>
                  </a:lnTo>
                  <a:lnTo>
                    <a:pt x="515" y="283"/>
                  </a:lnTo>
                  <a:lnTo>
                    <a:pt x="515" y="275"/>
                  </a:lnTo>
                  <a:lnTo>
                    <a:pt x="520" y="270"/>
                  </a:lnTo>
                  <a:lnTo>
                    <a:pt x="528" y="266"/>
                  </a:lnTo>
                  <a:lnTo>
                    <a:pt x="543" y="265"/>
                  </a:lnTo>
                  <a:lnTo>
                    <a:pt x="550" y="262"/>
                  </a:lnTo>
                  <a:lnTo>
                    <a:pt x="558" y="258"/>
                  </a:lnTo>
                  <a:lnTo>
                    <a:pt x="564" y="253"/>
                  </a:lnTo>
                  <a:lnTo>
                    <a:pt x="566" y="249"/>
                  </a:lnTo>
                  <a:lnTo>
                    <a:pt x="570" y="246"/>
                  </a:lnTo>
                  <a:lnTo>
                    <a:pt x="569" y="241"/>
                  </a:lnTo>
                  <a:lnTo>
                    <a:pt x="573" y="237"/>
                  </a:lnTo>
                  <a:lnTo>
                    <a:pt x="580" y="230"/>
                  </a:lnTo>
                  <a:lnTo>
                    <a:pt x="589" y="225"/>
                  </a:lnTo>
                  <a:lnTo>
                    <a:pt x="594" y="217"/>
                  </a:lnTo>
                  <a:lnTo>
                    <a:pt x="594" y="213"/>
                  </a:lnTo>
                  <a:lnTo>
                    <a:pt x="594" y="210"/>
                  </a:lnTo>
                  <a:lnTo>
                    <a:pt x="591" y="205"/>
                  </a:lnTo>
                  <a:lnTo>
                    <a:pt x="588" y="203"/>
                  </a:lnTo>
                  <a:lnTo>
                    <a:pt x="582" y="197"/>
                  </a:lnTo>
                  <a:lnTo>
                    <a:pt x="576" y="195"/>
                  </a:lnTo>
                  <a:lnTo>
                    <a:pt x="570" y="189"/>
                  </a:lnTo>
                  <a:lnTo>
                    <a:pt x="569" y="183"/>
                  </a:lnTo>
                  <a:lnTo>
                    <a:pt x="570" y="173"/>
                  </a:lnTo>
                  <a:lnTo>
                    <a:pt x="577" y="164"/>
                  </a:lnTo>
                  <a:lnTo>
                    <a:pt x="593" y="144"/>
                  </a:lnTo>
                  <a:lnTo>
                    <a:pt x="578" y="140"/>
                  </a:lnTo>
                  <a:lnTo>
                    <a:pt x="566" y="135"/>
                  </a:lnTo>
                  <a:lnTo>
                    <a:pt x="556" y="126"/>
                  </a:lnTo>
                  <a:lnTo>
                    <a:pt x="547" y="116"/>
                  </a:lnTo>
                  <a:lnTo>
                    <a:pt x="536" y="102"/>
                  </a:lnTo>
                  <a:lnTo>
                    <a:pt x="524" y="90"/>
                  </a:lnTo>
                  <a:lnTo>
                    <a:pt x="511" y="81"/>
                  </a:lnTo>
                  <a:lnTo>
                    <a:pt x="498" y="75"/>
                  </a:lnTo>
                  <a:lnTo>
                    <a:pt x="480" y="72"/>
                  </a:lnTo>
                  <a:lnTo>
                    <a:pt x="467" y="69"/>
                  </a:lnTo>
                  <a:lnTo>
                    <a:pt x="445" y="64"/>
                  </a:lnTo>
                  <a:lnTo>
                    <a:pt x="433" y="58"/>
                  </a:lnTo>
                  <a:lnTo>
                    <a:pt x="426" y="52"/>
                  </a:lnTo>
                  <a:lnTo>
                    <a:pt x="421" y="44"/>
                  </a:lnTo>
                  <a:lnTo>
                    <a:pt x="420" y="36"/>
                  </a:lnTo>
                  <a:lnTo>
                    <a:pt x="422" y="17"/>
                  </a:lnTo>
                  <a:lnTo>
                    <a:pt x="417" y="13"/>
                  </a:lnTo>
                  <a:lnTo>
                    <a:pt x="413" y="13"/>
                  </a:lnTo>
                  <a:lnTo>
                    <a:pt x="401" y="15"/>
                  </a:lnTo>
                  <a:lnTo>
                    <a:pt x="392" y="24"/>
                  </a:lnTo>
                  <a:lnTo>
                    <a:pt x="384" y="29"/>
                  </a:lnTo>
                  <a:lnTo>
                    <a:pt x="377" y="32"/>
                  </a:lnTo>
                  <a:lnTo>
                    <a:pt x="372" y="36"/>
                  </a:lnTo>
                  <a:lnTo>
                    <a:pt x="364" y="37"/>
                  </a:lnTo>
                  <a:lnTo>
                    <a:pt x="356" y="40"/>
                  </a:lnTo>
                  <a:lnTo>
                    <a:pt x="336" y="45"/>
                  </a:lnTo>
                  <a:lnTo>
                    <a:pt x="328" y="44"/>
                  </a:lnTo>
                  <a:lnTo>
                    <a:pt x="320" y="44"/>
                  </a:lnTo>
                  <a:lnTo>
                    <a:pt x="315" y="42"/>
                  </a:lnTo>
                  <a:lnTo>
                    <a:pt x="311" y="42"/>
                  </a:lnTo>
                  <a:lnTo>
                    <a:pt x="306" y="41"/>
                  </a:lnTo>
                  <a:lnTo>
                    <a:pt x="302" y="41"/>
                  </a:lnTo>
                  <a:lnTo>
                    <a:pt x="295" y="38"/>
                  </a:lnTo>
                  <a:lnTo>
                    <a:pt x="290" y="37"/>
                  </a:lnTo>
                  <a:lnTo>
                    <a:pt x="279" y="34"/>
                  </a:lnTo>
                  <a:lnTo>
                    <a:pt x="266" y="30"/>
                  </a:lnTo>
                  <a:lnTo>
                    <a:pt x="259" y="28"/>
                  </a:lnTo>
                  <a:lnTo>
                    <a:pt x="254" y="27"/>
                  </a:lnTo>
                  <a:lnTo>
                    <a:pt x="240" y="23"/>
                  </a:lnTo>
                  <a:lnTo>
                    <a:pt x="228" y="29"/>
                  </a:lnTo>
                  <a:lnTo>
                    <a:pt x="222" y="33"/>
                  </a:lnTo>
                  <a:lnTo>
                    <a:pt x="220" y="40"/>
                  </a:lnTo>
                  <a:lnTo>
                    <a:pt x="208" y="38"/>
                  </a:lnTo>
                  <a:lnTo>
                    <a:pt x="197" y="34"/>
                  </a:lnTo>
                  <a:lnTo>
                    <a:pt x="187" y="28"/>
                  </a:lnTo>
                  <a:lnTo>
                    <a:pt x="177" y="21"/>
                  </a:lnTo>
                  <a:lnTo>
                    <a:pt x="159" y="7"/>
                  </a:lnTo>
                  <a:lnTo>
                    <a:pt x="143" y="0"/>
                  </a:lnTo>
                  <a:lnTo>
                    <a:pt x="127" y="1"/>
                  </a:lnTo>
                  <a:lnTo>
                    <a:pt x="113" y="12"/>
                  </a:lnTo>
                  <a:lnTo>
                    <a:pt x="95" y="23"/>
                  </a:lnTo>
                  <a:lnTo>
                    <a:pt x="81" y="32"/>
                  </a:lnTo>
                  <a:lnTo>
                    <a:pt x="66" y="37"/>
                  </a:lnTo>
                  <a:lnTo>
                    <a:pt x="56" y="40"/>
                  </a:lnTo>
                  <a:lnTo>
                    <a:pt x="36" y="44"/>
                  </a:lnTo>
                  <a:lnTo>
                    <a:pt x="28" y="48"/>
                  </a:lnTo>
                  <a:lnTo>
                    <a:pt x="20" y="57"/>
                  </a:lnTo>
                  <a:lnTo>
                    <a:pt x="12" y="65"/>
                  </a:lnTo>
                  <a:lnTo>
                    <a:pt x="8" y="74"/>
                  </a:lnTo>
                  <a:lnTo>
                    <a:pt x="4" y="118"/>
                  </a:lnTo>
                  <a:lnTo>
                    <a:pt x="0" y="128"/>
                  </a:lnTo>
                  <a:lnTo>
                    <a:pt x="0" y="143"/>
                  </a:lnTo>
                  <a:lnTo>
                    <a:pt x="2" y="161"/>
                  </a:lnTo>
                  <a:lnTo>
                    <a:pt x="8" y="185"/>
                  </a:lnTo>
                  <a:lnTo>
                    <a:pt x="7" y="195"/>
                  </a:lnTo>
                  <a:lnTo>
                    <a:pt x="11" y="203"/>
                  </a:lnTo>
                  <a:lnTo>
                    <a:pt x="15" y="205"/>
                  </a:lnTo>
                  <a:lnTo>
                    <a:pt x="24" y="206"/>
                  </a:lnTo>
                  <a:close/>
                </a:path>
              </a:pathLst>
            </a:custGeom>
            <a:solidFill>
              <a:srgbClr val="3399FF"/>
            </a:solidFill>
            <a:ln w="6350">
              <a:solidFill>
                <a:srgbClr val="003366"/>
              </a:solidFill>
              <a:round/>
              <a:headEnd/>
              <a:tailEnd/>
            </a:ln>
          </p:spPr>
          <p:txBody>
            <a:bodyPr/>
            <a:lstStyle/>
            <a:p>
              <a:endParaRPr lang="el-GR"/>
            </a:p>
          </p:txBody>
        </p:sp>
        <p:sp>
          <p:nvSpPr>
            <p:cNvPr id="25733" name="Freeform 520"/>
            <p:cNvSpPr>
              <a:spLocks/>
            </p:cNvSpPr>
            <p:nvPr/>
          </p:nvSpPr>
          <p:spPr bwMode="auto">
            <a:xfrm>
              <a:off x="1906" y="2212"/>
              <a:ext cx="301" cy="184"/>
            </a:xfrm>
            <a:custGeom>
              <a:avLst/>
              <a:gdLst>
                <a:gd name="T0" fmla="*/ 0 w 741"/>
                <a:gd name="T1" fmla="*/ 0 h 451"/>
                <a:gd name="T2" fmla="*/ 0 w 741"/>
                <a:gd name="T3" fmla="*/ 0 h 451"/>
                <a:gd name="T4" fmla="*/ 0 w 741"/>
                <a:gd name="T5" fmla="*/ 0 h 451"/>
                <a:gd name="T6" fmla="*/ 0 w 741"/>
                <a:gd name="T7" fmla="*/ 0 h 451"/>
                <a:gd name="T8" fmla="*/ 0 w 741"/>
                <a:gd name="T9" fmla="*/ 0 h 451"/>
                <a:gd name="T10" fmla="*/ 0 w 741"/>
                <a:gd name="T11" fmla="*/ 0 h 451"/>
                <a:gd name="T12" fmla="*/ 0 w 741"/>
                <a:gd name="T13" fmla="*/ 0 h 451"/>
                <a:gd name="T14" fmla="*/ 0 w 741"/>
                <a:gd name="T15" fmla="*/ 0 h 451"/>
                <a:gd name="T16" fmla="*/ 0 w 741"/>
                <a:gd name="T17" fmla="*/ 0 h 451"/>
                <a:gd name="T18" fmla="*/ 0 w 741"/>
                <a:gd name="T19" fmla="*/ 0 h 451"/>
                <a:gd name="T20" fmla="*/ 0 w 741"/>
                <a:gd name="T21" fmla="*/ 0 h 451"/>
                <a:gd name="T22" fmla="*/ 0 w 741"/>
                <a:gd name="T23" fmla="*/ 0 h 451"/>
                <a:gd name="T24" fmla="*/ 0 w 741"/>
                <a:gd name="T25" fmla="*/ 0 h 451"/>
                <a:gd name="T26" fmla="*/ 0 w 741"/>
                <a:gd name="T27" fmla="*/ 0 h 451"/>
                <a:gd name="T28" fmla="*/ 0 w 741"/>
                <a:gd name="T29" fmla="*/ 0 h 451"/>
                <a:gd name="T30" fmla="*/ 0 w 741"/>
                <a:gd name="T31" fmla="*/ 0 h 451"/>
                <a:gd name="T32" fmla="*/ 0 w 741"/>
                <a:gd name="T33" fmla="*/ 0 h 451"/>
                <a:gd name="T34" fmla="*/ 0 w 741"/>
                <a:gd name="T35" fmla="*/ 0 h 451"/>
                <a:gd name="T36" fmla="*/ 0 w 741"/>
                <a:gd name="T37" fmla="*/ 0 h 451"/>
                <a:gd name="T38" fmla="*/ 0 w 741"/>
                <a:gd name="T39" fmla="*/ 0 h 451"/>
                <a:gd name="T40" fmla="*/ 0 w 741"/>
                <a:gd name="T41" fmla="*/ 0 h 451"/>
                <a:gd name="T42" fmla="*/ 0 w 741"/>
                <a:gd name="T43" fmla="*/ 0 h 451"/>
                <a:gd name="T44" fmla="*/ 0 w 741"/>
                <a:gd name="T45" fmla="*/ 0 h 451"/>
                <a:gd name="T46" fmla="*/ 0 w 741"/>
                <a:gd name="T47" fmla="*/ 0 h 451"/>
                <a:gd name="T48" fmla="*/ 0 w 741"/>
                <a:gd name="T49" fmla="*/ 0 h 451"/>
                <a:gd name="T50" fmla="*/ 0 w 741"/>
                <a:gd name="T51" fmla="*/ 0 h 451"/>
                <a:gd name="T52" fmla="*/ 0 w 741"/>
                <a:gd name="T53" fmla="*/ 0 h 451"/>
                <a:gd name="T54" fmla="*/ 0 w 741"/>
                <a:gd name="T55" fmla="*/ 0 h 451"/>
                <a:gd name="T56" fmla="*/ 0 w 741"/>
                <a:gd name="T57" fmla="*/ 0 h 451"/>
                <a:gd name="T58" fmla="*/ 0 w 741"/>
                <a:gd name="T59" fmla="*/ 0 h 451"/>
                <a:gd name="T60" fmla="*/ 0 w 741"/>
                <a:gd name="T61" fmla="*/ 0 h 451"/>
                <a:gd name="T62" fmla="*/ 0 w 741"/>
                <a:gd name="T63" fmla="*/ 0 h 451"/>
                <a:gd name="T64" fmla="*/ 0 w 741"/>
                <a:gd name="T65" fmla="*/ 0 h 451"/>
                <a:gd name="T66" fmla="*/ 0 w 741"/>
                <a:gd name="T67" fmla="*/ 0 h 451"/>
                <a:gd name="T68" fmla="*/ 0 w 741"/>
                <a:gd name="T69" fmla="*/ 0 h 451"/>
                <a:gd name="T70" fmla="*/ 0 w 741"/>
                <a:gd name="T71" fmla="*/ 0 h 451"/>
                <a:gd name="T72" fmla="*/ 0 w 741"/>
                <a:gd name="T73" fmla="*/ 0 h 451"/>
                <a:gd name="T74" fmla="*/ 0 w 741"/>
                <a:gd name="T75" fmla="*/ 0 h 451"/>
                <a:gd name="T76" fmla="*/ 0 w 741"/>
                <a:gd name="T77" fmla="*/ 0 h 451"/>
                <a:gd name="T78" fmla="*/ 0 w 741"/>
                <a:gd name="T79" fmla="*/ 0 h 451"/>
                <a:gd name="T80" fmla="*/ 0 w 741"/>
                <a:gd name="T81" fmla="*/ 0 h 451"/>
                <a:gd name="T82" fmla="*/ 0 w 741"/>
                <a:gd name="T83" fmla="*/ 0 h 451"/>
                <a:gd name="T84" fmla="*/ 0 w 741"/>
                <a:gd name="T85" fmla="*/ 0 h 451"/>
                <a:gd name="T86" fmla="*/ 0 w 741"/>
                <a:gd name="T87" fmla="*/ 0 h 451"/>
                <a:gd name="T88" fmla="*/ 0 w 741"/>
                <a:gd name="T89" fmla="*/ 0 h 451"/>
                <a:gd name="T90" fmla="*/ 0 w 741"/>
                <a:gd name="T91" fmla="*/ 0 h 451"/>
                <a:gd name="T92" fmla="*/ 0 w 741"/>
                <a:gd name="T93" fmla="*/ 0 h 451"/>
                <a:gd name="T94" fmla="*/ 0 w 741"/>
                <a:gd name="T95" fmla="*/ 0 h 451"/>
                <a:gd name="T96" fmla="*/ 0 w 741"/>
                <a:gd name="T97" fmla="*/ 0 h 451"/>
                <a:gd name="T98" fmla="*/ 0 w 741"/>
                <a:gd name="T99" fmla="*/ 0 h 451"/>
                <a:gd name="T100" fmla="*/ 0 w 741"/>
                <a:gd name="T101" fmla="*/ 0 h 451"/>
                <a:gd name="T102" fmla="*/ 0 w 741"/>
                <a:gd name="T103" fmla="*/ 0 h 451"/>
                <a:gd name="T104" fmla="*/ 0 w 741"/>
                <a:gd name="T105" fmla="*/ 0 h 451"/>
                <a:gd name="T106" fmla="*/ 0 w 741"/>
                <a:gd name="T107" fmla="*/ 0 h 451"/>
                <a:gd name="T108" fmla="*/ 0 w 741"/>
                <a:gd name="T109" fmla="*/ 0 h 4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41"/>
                <a:gd name="T166" fmla="*/ 0 h 451"/>
                <a:gd name="T167" fmla="*/ 741 w 741"/>
                <a:gd name="T168" fmla="*/ 451 h 4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41" h="451">
                  <a:moveTo>
                    <a:pt x="82" y="115"/>
                  </a:moveTo>
                  <a:lnTo>
                    <a:pt x="103" y="113"/>
                  </a:lnTo>
                  <a:lnTo>
                    <a:pt x="122" y="113"/>
                  </a:lnTo>
                  <a:lnTo>
                    <a:pt x="133" y="110"/>
                  </a:lnTo>
                  <a:lnTo>
                    <a:pt x="133" y="109"/>
                  </a:lnTo>
                  <a:lnTo>
                    <a:pt x="135" y="109"/>
                  </a:lnTo>
                  <a:lnTo>
                    <a:pt x="137" y="109"/>
                  </a:lnTo>
                  <a:lnTo>
                    <a:pt x="141" y="109"/>
                  </a:lnTo>
                  <a:lnTo>
                    <a:pt x="145" y="105"/>
                  </a:lnTo>
                  <a:lnTo>
                    <a:pt x="151" y="103"/>
                  </a:lnTo>
                  <a:lnTo>
                    <a:pt x="160" y="102"/>
                  </a:lnTo>
                  <a:lnTo>
                    <a:pt x="167" y="103"/>
                  </a:lnTo>
                  <a:lnTo>
                    <a:pt x="173" y="110"/>
                  </a:lnTo>
                  <a:lnTo>
                    <a:pt x="181" y="122"/>
                  </a:lnTo>
                  <a:lnTo>
                    <a:pt x="185" y="127"/>
                  </a:lnTo>
                  <a:lnTo>
                    <a:pt x="190" y="134"/>
                  </a:lnTo>
                  <a:lnTo>
                    <a:pt x="198" y="140"/>
                  </a:lnTo>
                  <a:lnTo>
                    <a:pt x="202" y="143"/>
                  </a:lnTo>
                  <a:lnTo>
                    <a:pt x="208" y="147"/>
                  </a:lnTo>
                  <a:lnTo>
                    <a:pt x="210" y="150"/>
                  </a:lnTo>
                  <a:lnTo>
                    <a:pt x="212" y="152"/>
                  </a:lnTo>
                  <a:lnTo>
                    <a:pt x="214" y="158"/>
                  </a:lnTo>
                  <a:lnTo>
                    <a:pt x="217" y="168"/>
                  </a:lnTo>
                  <a:lnTo>
                    <a:pt x="218" y="175"/>
                  </a:lnTo>
                  <a:lnTo>
                    <a:pt x="221" y="184"/>
                  </a:lnTo>
                  <a:lnTo>
                    <a:pt x="222" y="187"/>
                  </a:lnTo>
                  <a:lnTo>
                    <a:pt x="226" y="192"/>
                  </a:lnTo>
                  <a:lnTo>
                    <a:pt x="233" y="197"/>
                  </a:lnTo>
                  <a:lnTo>
                    <a:pt x="243" y="205"/>
                  </a:lnTo>
                  <a:lnTo>
                    <a:pt x="254" y="212"/>
                  </a:lnTo>
                  <a:lnTo>
                    <a:pt x="266" y="217"/>
                  </a:lnTo>
                  <a:lnTo>
                    <a:pt x="275" y="220"/>
                  </a:lnTo>
                  <a:lnTo>
                    <a:pt x="286" y="221"/>
                  </a:lnTo>
                  <a:lnTo>
                    <a:pt x="296" y="218"/>
                  </a:lnTo>
                  <a:lnTo>
                    <a:pt x="307" y="214"/>
                  </a:lnTo>
                  <a:lnTo>
                    <a:pt x="308" y="212"/>
                  </a:lnTo>
                  <a:lnTo>
                    <a:pt x="311" y="210"/>
                  </a:lnTo>
                  <a:lnTo>
                    <a:pt x="316" y="208"/>
                  </a:lnTo>
                  <a:lnTo>
                    <a:pt x="327" y="200"/>
                  </a:lnTo>
                  <a:lnTo>
                    <a:pt x="329" y="193"/>
                  </a:lnTo>
                  <a:lnTo>
                    <a:pt x="333" y="188"/>
                  </a:lnTo>
                  <a:lnTo>
                    <a:pt x="340" y="177"/>
                  </a:lnTo>
                  <a:lnTo>
                    <a:pt x="342" y="164"/>
                  </a:lnTo>
                  <a:lnTo>
                    <a:pt x="344" y="154"/>
                  </a:lnTo>
                  <a:lnTo>
                    <a:pt x="341" y="128"/>
                  </a:lnTo>
                  <a:lnTo>
                    <a:pt x="341" y="107"/>
                  </a:lnTo>
                  <a:lnTo>
                    <a:pt x="342" y="72"/>
                  </a:lnTo>
                  <a:lnTo>
                    <a:pt x="344" y="57"/>
                  </a:lnTo>
                  <a:lnTo>
                    <a:pt x="348" y="45"/>
                  </a:lnTo>
                  <a:lnTo>
                    <a:pt x="352" y="36"/>
                  </a:lnTo>
                  <a:lnTo>
                    <a:pt x="357" y="29"/>
                  </a:lnTo>
                  <a:lnTo>
                    <a:pt x="374" y="12"/>
                  </a:lnTo>
                  <a:lnTo>
                    <a:pt x="383" y="5"/>
                  </a:lnTo>
                  <a:lnTo>
                    <a:pt x="394" y="1"/>
                  </a:lnTo>
                  <a:lnTo>
                    <a:pt x="402" y="0"/>
                  </a:lnTo>
                  <a:lnTo>
                    <a:pt x="411" y="4"/>
                  </a:lnTo>
                  <a:lnTo>
                    <a:pt x="423" y="7"/>
                  </a:lnTo>
                  <a:lnTo>
                    <a:pt x="431" y="7"/>
                  </a:lnTo>
                  <a:lnTo>
                    <a:pt x="440" y="5"/>
                  </a:lnTo>
                  <a:lnTo>
                    <a:pt x="446" y="3"/>
                  </a:lnTo>
                  <a:lnTo>
                    <a:pt x="451" y="4"/>
                  </a:lnTo>
                  <a:lnTo>
                    <a:pt x="455" y="5"/>
                  </a:lnTo>
                  <a:lnTo>
                    <a:pt x="460" y="11"/>
                  </a:lnTo>
                  <a:lnTo>
                    <a:pt x="473" y="25"/>
                  </a:lnTo>
                  <a:lnTo>
                    <a:pt x="487" y="38"/>
                  </a:lnTo>
                  <a:lnTo>
                    <a:pt x="500" y="48"/>
                  </a:lnTo>
                  <a:lnTo>
                    <a:pt x="503" y="49"/>
                  </a:lnTo>
                  <a:lnTo>
                    <a:pt x="507" y="52"/>
                  </a:lnTo>
                  <a:lnTo>
                    <a:pt x="514" y="57"/>
                  </a:lnTo>
                  <a:lnTo>
                    <a:pt x="529" y="66"/>
                  </a:lnTo>
                  <a:lnTo>
                    <a:pt x="536" y="73"/>
                  </a:lnTo>
                  <a:lnTo>
                    <a:pt x="544" y="82"/>
                  </a:lnTo>
                  <a:lnTo>
                    <a:pt x="551" y="90"/>
                  </a:lnTo>
                  <a:lnTo>
                    <a:pt x="562" y="95"/>
                  </a:lnTo>
                  <a:lnTo>
                    <a:pt x="570" y="93"/>
                  </a:lnTo>
                  <a:lnTo>
                    <a:pt x="581" y="87"/>
                  </a:lnTo>
                  <a:lnTo>
                    <a:pt x="589" y="79"/>
                  </a:lnTo>
                  <a:lnTo>
                    <a:pt x="599" y="78"/>
                  </a:lnTo>
                  <a:lnTo>
                    <a:pt x="610" y="79"/>
                  </a:lnTo>
                  <a:lnTo>
                    <a:pt x="622" y="86"/>
                  </a:lnTo>
                  <a:lnTo>
                    <a:pt x="627" y="89"/>
                  </a:lnTo>
                  <a:lnTo>
                    <a:pt x="630" y="90"/>
                  </a:lnTo>
                  <a:lnTo>
                    <a:pt x="633" y="93"/>
                  </a:lnTo>
                  <a:lnTo>
                    <a:pt x="647" y="98"/>
                  </a:lnTo>
                  <a:lnTo>
                    <a:pt x="657" y="98"/>
                  </a:lnTo>
                  <a:lnTo>
                    <a:pt x="663" y="97"/>
                  </a:lnTo>
                  <a:lnTo>
                    <a:pt x="669" y="97"/>
                  </a:lnTo>
                  <a:lnTo>
                    <a:pt x="682" y="109"/>
                  </a:lnTo>
                  <a:lnTo>
                    <a:pt x="686" y="110"/>
                  </a:lnTo>
                  <a:lnTo>
                    <a:pt x="688" y="111"/>
                  </a:lnTo>
                  <a:lnTo>
                    <a:pt x="689" y="115"/>
                  </a:lnTo>
                  <a:lnTo>
                    <a:pt x="688" y="124"/>
                  </a:lnTo>
                  <a:lnTo>
                    <a:pt x="684" y="136"/>
                  </a:lnTo>
                  <a:lnTo>
                    <a:pt x="681" y="138"/>
                  </a:lnTo>
                  <a:lnTo>
                    <a:pt x="681" y="140"/>
                  </a:lnTo>
                  <a:lnTo>
                    <a:pt x="682" y="146"/>
                  </a:lnTo>
                  <a:lnTo>
                    <a:pt x="688" y="148"/>
                  </a:lnTo>
                  <a:lnTo>
                    <a:pt x="697" y="154"/>
                  </a:lnTo>
                  <a:lnTo>
                    <a:pt x="704" y="167"/>
                  </a:lnTo>
                  <a:lnTo>
                    <a:pt x="704" y="172"/>
                  </a:lnTo>
                  <a:lnTo>
                    <a:pt x="704" y="179"/>
                  </a:lnTo>
                  <a:lnTo>
                    <a:pt x="701" y="184"/>
                  </a:lnTo>
                  <a:lnTo>
                    <a:pt x="698" y="191"/>
                  </a:lnTo>
                  <a:lnTo>
                    <a:pt x="693" y="195"/>
                  </a:lnTo>
                  <a:lnTo>
                    <a:pt x="690" y="200"/>
                  </a:lnTo>
                  <a:lnTo>
                    <a:pt x="689" y="209"/>
                  </a:lnTo>
                  <a:lnTo>
                    <a:pt x="692" y="217"/>
                  </a:lnTo>
                  <a:lnTo>
                    <a:pt x="696" y="221"/>
                  </a:lnTo>
                  <a:lnTo>
                    <a:pt x="702" y="226"/>
                  </a:lnTo>
                  <a:lnTo>
                    <a:pt x="712" y="236"/>
                  </a:lnTo>
                  <a:lnTo>
                    <a:pt x="721" y="248"/>
                  </a:lnTo>
                  <a:lnTo>
                    <a:pt x="726" y="261"/>
                  </a:lnTo>
                  <a:lnTo>
                    <a:pt x="730" y="278"/>
                  </a:lnTo>
                  <a:lnTo>
                    <a:pt x="734" y="314"/>
                  </a:lnTo>
                  <a:lnTo>
                    <a:pt x="741" y="357"/>
                  </a:lnTo>
                  <a:lnTo>
                    <a:pt x="722" y="367"/>
                  </a:lnTo>
                  <a:lnTo>
                    <a:pt x="713" y="372"/>
                  </a:lnTo>
                  <a:lnTo>
                    <a:pt x="709" y="379"/>
                  </a:lnTo>
                  <a:lnTo>
                    <a:pt x="708" y="396"/>
                  </a:lnTo>
                  <a:lnTo>
                    <a:pt x="708" y="422"/>
                  </a:lnTo>
                  <a:lnTo>
                    <a:pt x="705" y="435"/>
                  </a:lnTo>
                  <a:lnTo>
                    <a:pt x="702" y="450"/>
                  </a:lnTo>
                  <a:lnTo>
                    <a:pt x="694" y="451"/>
                  </a:lnTo>
                  <a:lnTo>
                    <a:pt x="686" y="450"/>
                  </a:lnTo>
                  <a:lnTo>
                    <a:pt x="681" y="447"/>
                  </a:lnTo>
                  <a:lnTo>
                    <a:pt x="678" y="446"/>
                  </a:lnTo>
                  <a:lnTo>
                    <a:pt x="677" y="446"/>
                  </a:lnTo>
                  <a:lnTo>
                    <a:pt x="669" y="441"/>
                  </a:lnTo>
                  <a:lnTo>
                    <a:pt x="659" y="433"/>
                  </a:lnTo>
                  <a:lnTo>
                    <a:pt x="651" y="427"/>
                  </a:lnTo>
                  <a:lnTo>
                    <a:pt x="643" y="423"/>
                  </a:lnTo>
                  <a:lnTo>
                    <a:pt x="637" y="422"/>
                  </a:lnTo>
                  <a:lnTo>
                    <a:pt x="631" y="421"/>
                  </a:lnTo>
                  <a:lnTo>
                    <a:pt x="627" y="422"/>
                  </a:lnTo>
                  <a:lnTo>
                    <a:pt x="623" y="423"/>
                  </a:lnTo>
                  <a:lnTo>
                    <a:pt x="622" y="427"/>
                  </a:lnTo>
                  <a:lnTo>
                    <a:pt x="619" y="429"/>
                  </a:lnTo>
                  <a:lnTo>
                    <a:pt x="618" y="431"/>
                  </a:lnTo>
                  <a:lnTo>
                    <a:pt x="615" y="437"/>
                  </a:lnTo>
                  <a:lnTo>
                    <a:pt x="610" y="439"/>
                  </a:lnTo>
                  <a:lnTo>
                    <a:pt x="607" y="441"/>
                  </a:lnTo>
                  <a:lnTo>
                    <a:pt x="606" y="443"/>
                  </a:lnTo>
                  <a:lnTo>
                    <a:pt x="594" y="451"/>
                  </a:lnTo>
                  <a:lnTo>
                    <a:pt x="579" y="447"/>
                  </a:lnTo>
                  <a:lnTo>
                    <a:pt x="567" y="442"/>
                  </a:lnTo>
                  <a:lnTo>
                    <a:pt x="557" y="433"/>
                  </a:lnTo>
                  <a:lnTo>
                    <a:pt x="548" y="423"/>
                  </a:lnTo>
                  <a:lnTo>
                    <a:pt x="537" y="409"/>
                  </a:lnTo>
                  <a:lnTo>
                    <a:pt x="525" y="397"/>
                  </a:lnTo>
                  <a:lnTo>
                    <a:pt x="512" y="388"/>
                  </a:lnTo>
                  <a:lnTo>
                    <a:pt x="499" y="382"/>
                  </a:lnTo>
                  <a:lnTo>
                    <a:pt x="481" y="379"/>
                  </a:lnTo>
                  <a:lnTo>
                    <a:pt x="468" y="376"/>
                  </a:lnTo>
                  <a:lnTo>
                    <a:pt x="446" y="371"/>
                  </a:lnTo>
                  <a:lnTo>
                    <a:pt x="434" y="365"/>
                  </a:lnTo>
                  <a:lnTo>
                    <a:pt x="427" y="359"/>
                  </a:lnTo>
                  <a:lnTo>
                    <a:pt x="422" y="351"/>
                  </a:lnTo>
                  <a:lnTo>
                    <a:pt x="421" y="343"/>
                  </a:lnTo>
                  <a:lnTo>
                    <a:pt x="423" y="324"/>
                  </a:lnTo>
                  <a:lnTo>
                    <a:pt x="418" y="320"/>
                  </a:lnTo>
                  <a:lnTo>
                    <a:pt x="414" y="320"/>
                  </a:lnTo>
                  <a:lnTo>
                    <a:pt x="402" y="322"/>
                  </a:lnTo>
                  <a:lnTo>
                    <a:pt x="393" y="331"/>
                  </a:lnTo>
                  <a:lnTo>
                    <a:pt x="385" y="336"/>
                  </a:lnTo>
                  <a:lnTo>
                    <a:pt x="378" y="339"/>
                  </a:lnTo>
                  <a:lnTo>
                    <a:pt x="373" y="343"/>
                  </a:lnTo>
                  <a:lnTo>
                    <a:pt x="365" y="344"/>
                  </a:lnTo>
                  <a:lnTo>
                    <a:pt x="357" y="347"/>
                  </a:lnTo>
                  <a:lnTo>
                    <a:pt x="337" y="352"/>
                  </a:lnTo>
                  <a:lnTo>
                    <a:pt x="329" y="351"/>
                  </a:lnTo>
                  <a:lnTo>
                    <a:pt x="321" y="351"/>
                  </a:lnTo>
                  <a:lnTo>
                    <a:pt x="316" y="349"/>
                  </a:lnTo>
                  <a:lnTo>
                    <a:pt x="312" y="349"/>
                  </a:lnTo>
                  <a:lnTo>
                    <a:pt x="307" y="348"/>
                  </a:lnTo>
                  <a:lnTo>
                    <a:pt x="303" y="348"/>
                  </a:lnTo>
                  <a:lnTo>
                    <a:pt x="296" y="345"/>
                  </a:lnTo>
                  <a:lnTo>
                    <a:pt x="291" y="344"/>
                  </a:lnTo>
                  <a:lnTo>
                    <a:pt x="280" y="341"/>
                  </a:lnTo>
                  <a:lnTo>
                    <a:pt x="267" y="337"/>
                  </a:lnTo>
                  <a:lnTo>
                    <a:pt x="260" y="335"/>
                  </a:lnTo>
                  <a:lnTo>
                    <a:pt x="255" y="334"/>
                  </a:lnTo>
                  <a:lnTo>
                    <a:pt x="241" y="330"/>
                  </a:lnTo>
                  <a:lnTo>
                    <a:pt x="229" y="336"/>
                  </a:lnTo>
                  <a:lnTo>
                    <a:pt x="223" y="340"/>
                  </a:lnTo>
                  <a:lnTo>
                    <a:pt x="221" y="347"/>
                  </a:lnTo>
                  <a:lnTo>
                    <a:pt x="209" y="345"/>
                  </a:lnTo>
                  <a:lnTo>
                    <a:pt x="198" y="341"/>
                  </a:lnTo>
                  <a:lnTo>
                    <a:pt x="188" y="335"/>
                  </a:lnTo>
                  <a:lnTo>
                    <a:pt x="178" y="328"/>
                  </a:lnTo>
                  <a:lnTo>
                    <a:pt x="160" y="314"/>
                  </a:lnTo>
                  <a:lnTo>
                    <a:pt x="144" y="307"/>
                  </a:lnTo>
                  <a:lnTo>
                    <a:pt x="128" y="308"/>
                  </a:lnTo>
                  <a:lnTo>
                    <a:pt x="114" y="319"/>
                  </a:lnTo>
                  <a:lnTo>
                    <a:pt x="96" y="330"/>
                  </a:lnTo>
                  <a:lnTo>
                    <a:pt x="82" y="339"/>
                  </a:lnTo>
                  <a:lnTo>
                    <a:pt x="67" y="344"/>
                  </a:lnTo>
                  <a:lnTo>
                    <a:pt x="57" y="347"/>
                  </a:lnTo>
                  <a:lnTo>
                    <a:pt x="37" y="351"/>
                  </a:lnTo>
                  <a:lnTo>
                    <a:pt x="29" y="355"/>
                  </a:lnTo>
                  <a:lnTo>
                    <a:pt x="21" y="364"/>
                  </a:lnTo>
                  <a:lnTo>
                    <a:pt x="13" y="372"/>
                  </a:lnTo>
                  <a:lnTo>
                    <a:pt x="9" y="381"/>
                  </a:lnTo>
                  <a:lnTo>
                    <a:pt x="6" y="355"/>
                  </a:lnTo>
                  <a:lnTo>
                    <a:pt x="3" y="339"/>
                  </a:lnTo>
                  <a:lnTo>
                    <a:pt x="1" y="323"/>
                  </a:lnTo>
                  <a:lnTo>
                    <a:pt x="0" y="306"/>
                  </a:lnTo>
                  <a:lnTo>
                    <a:pt x="1" y="294"/>
                  </a:lnTo>
                  <a:lnTo>
                    <a:pt x="4" y="285"/>
                  </a:lnTo>
                  <a:lnTo>
                    <a:pt x="9" y="278"/>
                  </a:lnTo>
                  <a:lnTo>
                    <a:pt x="22" y="259"/>
                  </a:lnTo>
                  <a:lnTo>
                    <a:pt x="33" y="242"/>
                  </a:lnTo>
                  <a:lnTo>
                    <a:pt x="40" y="225"/>
                  </a:lnTo>
                  <a:lnTo>
                    <a:pt x="42" y="209"/>
                  </a:lnTo>
                  <a:lnTo>
                    <a:pt x="49" y="193"/>
                  </a:lnTo>
                  <a:lnTo>
                    <a:pt x="55" y="180"/>
                  </a:lnTo>
                  <a:lnTo>
                    <a:pt x="59" y="168"/>
                  </a:lnTo>
                  <a:lnTo>
                    <a:pt x="61" y="158"/>
                  </a:lnTo>
                  <a:lnTo>
                    <a:pt x="59" y="139"/>
                  </a:lnTo>
                  <a:lnTo>
                    <a:pt x="63" y="127"/>
                  </a:lnTo>
                  <a:lnTo>
                    <a:pt x="70" y="118"/>
                  </a:lnTo>
                  <a:lnTo>
                    <a:pt x="82" y="115"/>
                  </a:lnTo>
                </a:path>
              </a:pathLst>
            </a:custGeom>
            <a:solidFill>
              <a:srgbClr val="3399FF"/>
            </a:solidFill>
            <a:ln w="6350">
              <a:solidFill>
                <a:srgbClr val="003366"/>
              </a:solidFill>
              <a:round/>
              <a:headEnd/>
              <a:tailEnd/>
            </a:ln>
          </p:spPr>
          <p:txBody>
            <a:bodyPr/>
            <a:lstStyle/>
            <a:p>
              <a:endParaRPr lang="el-GR"/>
            </a:p>
          </p:txBody>
        </p:sp>
        <p:sp>
          <p:nvSpPr>
            <p:cNvPr id="25734" name="Freeform 521"/>
            <p:cNvSpPr>
              <a:spLocks/>
            </p:cNvSpPr>
            <p:nvPr/>
          </p:nvSpPr>
          <p:spPr bwMode="auto">
            <a:xfrm>
              <a:off x="2012" y="2092"/>
              <a:ext cx="184" cy="160"/>
            </a:xfrm>
            <a:custGeom>
              <a:avLst/>
              <a:gdLst>
                <a:gd name="T0" fmla="*/ 0 w 454"/>
                <a:gd name="T1" fmla="*/ 0 h 393"/>
                <a:gd name="T2" fmla="*/ 0 w 454"/>
                <a:gd name="T3" fmla="*/ 0 h 393"/>
                <a:gd name="T4" fmla="*/ 0 w 454"/>
                <a:gd name="T5" fmla="*/ 0 h 393"/>
                <a:gd name="T6" fmla="*/ 0 w 454"/>
                <a:gd name="T7" fmla="*/ 0 h 393"/>
                <a:gd name="T8" fmla="*/ 0 w 454"/>
                <a:gd name="T9" fmla="*/ 0 h 393"/>
                <a:gd name="T10" fmla="*/ 0 w 454"/>
                <a:gd name="T11" fmla="*/ 0 h 393"/>
                <a:gd name="T12" fmla="*/ 0 w 454"/>
                <a:gd name="T13" fmla="*/ 0 h 393"/>
                <a:gd name="T14" fmla="*/ 0 w 454"/>
                <a:gd name="T15" fmla="*/ 0 h 393"/>
                <a:gd name="T16" fmla="*/ 0 w 454"/>
                <a:gd name="T17" fmla="*/ 0 h 393"/>
                <a:gd name="T18" fmla="*/ 0 w 454"/>
                <a:gd name="T19" fmla="*/ 0 h 393"/>
                <a:gd name="T20" fmla="*/ 0 w 454"/>
                <a:gd name="T21" fmla="*/ 0 h 393"/>
                <a:gd name="T22" fmla="*/ 0 w 454"/>
                <a:gd name="T23" fmla="*/ 0 h 393"/>
                <a:gd name="T24" fmla="*/ 0 w 454"/>
                <a:gd name="T25" fmla="*/ 0 h 393"/>
                <a:gd name="T26" fmla="*/ 0 w 454"/>
                <a:gd name="T27" fmla="*/ 0 h 393"/>
                <a:gd name="T28" fmla="*/ 0 w 454"/>
                <a:gd name="T29" fmla="*/ 0 h 393"/>
                <a:gd name="T30" fmla="*/ 0 w 454"/>
                <a:gd name="T31" fmla="*/ 0 h 393"/>
                <a:gd name="T32" fmla="*/ 0 w 454"/>
                <a:gd name="T33" fmla="*/ 0 h 393"/>
                <a:gd name="T34" fmla="*/ 0 w 454"/>
                <a:gd name="T35" fmla="*/ 0 h 393"/>
                <a:gd name="T36" fmla="*/ 0 w 454"/>
                <a:gd name="T37" fmla="*/ 0 h 393"/>
                <a:gd name="T38" fmla="*/ 0 w 454"/>
                <a:gd name="T39" fmla="*/ 0 h 393"/>
                <a:gd name="T40" fmla="*/ 0 w 454"/>
                <a:gd name="T41" fmla="*/ 0 h 393"/>
                <a:gd name="T42" fmla="*/ 0 w 454"/>
                <a:gd name="T43" fmla="*/ 0 h 393"/>
                <a:gd name="T44" fmla="*/ 0 w 454"/>
                <a:gd name="T45" fmla="*/ 0 h 393"/>
                <a:gd name="T46" fmla="*/ 0 w 454"/>
                <a:gd name="T47" fmla="*/ 0 h 393"/>
                <a:gd name="T48" fmla="*/ 0 w 454"/>
                <a:gd name="T49" fmla="*/ 0 h 393"/>
                <a:gd name="T50" fmla="*/ 0 w 454"/>
                <a:gd name="T51" fmla="*/ 0 h 393"/>
                <a:gd name="T52" fmla="*/ 0 w 454"/>
                <a:gd name="T53" fmla="*/ 0 h 393"/>
                <a:gd name="T54" fmla="*/ 0 w 454"/>
                <a:gd name="T55" fmla="*/ 0 h 393"/>
                <a:gd name="T56" fmla="*/ 0 w 454"/>
                <a:gd name="T57" fmla="*/ 0 h 393"/>
                <a:gd name="T58" fmla="*/ 0 w 454"/>
                <a:gd name="T59" fmla="*/ 0 h 393"/>
                <a:gd name="T60" fmla="*/ 0 w 454"/>
                <a:gd name="T61" fmla="*/ 0 h 393"/>
                <a:gd name="T62" fmla="*/ 0 w 454"/>
                <a:gd name="T63" fmla="*/ 0 h 393"/>
                <a:gd name="T64" fmla="*/ 0 w 454"/>
                <a:gd name="T65" fmla="*/ 0 h 393"/>
                <a:gd name="T66" fmla="*/ 0 w 454"/>
                <a:gd name="T67" fmla="*/ 0 h 393"/>
                <a:gd name="T68" fmla="*/ 0 w 454"/>
                <a:gd name="T69" fmla="*/ 0 h 393"/>
                <a:gd name="T70" fmla="*/ 0 w 454"/>
                <a:gd name="T71" fmla="*/ 0 h 393"/>
                <a:gd name="T72" fmla="*/ 0 w 454"/>
                <a:gd name="T73" fmla="*/ 0 h 393"/>
                <a:gd name="T74" fmla="*/ 0 w 454"/>
                <a:gd name="T75" fmla="*/ 0 h 393"/>
                <a:gd name="T76" fmla="*/ 0 w 454"/>
                <a:gd name="T77" fmla="*/ 0 h 393"/>
                <a:gd name="T78" fmla="*/ 0 w 454"/>
                <a:gd name="T79" fmla="*/ 0 h 393"/>
                <a:gd name="T80" fmla="*/ 0 w 454"/>
                <a:gd name="T81" fmla="*/ 0 h 393"/>
                <a:gd name="T82" fmla="*/ 0 w 454"/>
                <a:gd name="T83" fmla="*/ 0 h 393"/>
                <a:gd name="T84" fmla="*/ 0 w 454"/>
                <a:gd name="T85" fmla="*/ 0 h 393"/>
                <a:gd name="T86" fmla="*/ 0 w 454"/>
                <a:gd name="T87" fmla="*/ 0 h 393"/>
                <a:gd name="T88" fmla="*/ 0 w 454"/>
                <a:gd name="T89" fmla="*/ 0 h 393"/>
                <a:gd name="T90" fmla="*/ 0 w 454"/>
                <a:gd name="T91" fmla="*/ 0 h 393"/>
                <a:gd name="T92" fmla="*/ 0 w 454"/>
                <a:gd name="T93" fmla="*/ 0 h 393"/>
                <a:gd name="T94" fmla="*/ 0 w 454"/>
                <a:gd name="T95" fmla="*/ 0 h 393"/>
                <a:gd name="T96" fmla="*/ 0 w 454"/>
                <a:gd name="T97" fmla="*/ 0 h 393"/>
                <a:gd name="T98" fmla="*/ 0 w 454"/>
                <a:gd name="T99" fmla="*/ 0 h 393"/>
                <a:gd name="T100" fmla="*/ 0 w 454"/>
                <a:gd name="T101" fmla="*/ 0 h 393"/>
                <a:gd name="T102" fmla="*/ 0 w 454"/>
                <a:gd name="T103" fmla="*/ 0 h 393"/>
                <a:gd name="T104" fmla="*/ 0 w 454"/>
                <a:gd name="T105" fmla="*/ 0 h 393"/>
                <a:gd name="T106" fmla="*/ 0 w 454"/>
                <a:gd name="T107" fmla="*/ 0 h 393"/>
                <a:gd name="T108" fmla="*/ 0 w 454"/>
                <a:gd name="T109" fmla="*/ 0 h 393"/>
                <a:gd name="T110" fmla="*/ 0 w 454"/>
                <a:gd name="T111" fmla="*/ 0 h 393"/>
                <a:gd name="T112" fmla="*/ 0 w 454"/>
                <a:gd name="T113" fmla="*/ 0 h 393"/>
                <a:gd name="T114" fmla="*/ 0 w 454"/>
                <a:gd name="T115" fmla="*/ 0 h 3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4"/>
                <a:gd name="T175" fmla="*/ 0 h 393"/>
                <a:gd name="T176" fmla="*/ 454 w 454"/>
                <a:gd name="T177" fmla="*/ 393 h 3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4" h="393">
                  <a:moveTo>
                    <a:pt x="0" y="116"/>
                  </a:moveTo>
                  <a:lnTo>
                    <a:pt x="1" y="147"/>
                  </a:lnTo>
                  <a:lnTo>
                    <a:pt x="0" y="160"/>
                  </a:lnTo>
                  <a:lnTo>
                    <a:pt x="9" y="173"/>
                  </a:lnTo>
                  <a:lnTo>
                    <a:pt x="10" y="176"/>
                  </a:lnTo>
                  <a:lnTo>
                    <a:pt x="13" y="180"/>
                  </a:lnTo>
                  <a:lnTo>
                    <a:pt x="16" y="185"/>
                  </a:lnTo>
                  <a:lnTo>
                    <a:pt x="16" y="189"/>
                  </a:lnTo>
                  <a:lnTo>
                    <a:pt x="14" y="189"/>
                  </a:lnTo>
                  <a:lnTo>
                    <a:pt x="14" y="191"/>
                  </a:lnTo>
                  <a:lnTo>
                    <a:pt x="14" y="193"/>
                  </a:lnTo>
                  <a:lnTo>
                    <a:pt x="8" y="198"/>
                  </a:lnTo>
                  <a:lnTo>
                    <a:pt x="5" y="204"/>
                  </a:lnTo>
                  <a:lnTo>
                    <a:pt x="5" y="209"/>
                  </a:lnTo>
                  <a:lnTo>
                    <a:pt x="9" y="214"/>
                  </a:lnTo>
                  <a:lnTo>
                    <a:pt x="18" y="246"/>
                  </a:lnTo>
                  <a:lnTo>
                    <a:pt x="18" y="257"/>
                  </a:lnTo>
                  <a:lnTo>
                    <a:pt x="20" y="261"/>
                  </a:lnTo>
                  <a:lnTo>
                    <a:pt x="25" y="266"/>
                  </a:lnTo>
                  <a:lnTo>
                    <a:pt x="28" y="269"/>
                  </a:lnTo>
                  <a:lnTo>
                    <a:pt x="29" y="269"/>
                  </a:lnTo>
                  <a:lnTo>
                    <a:pt x="32" y="270"/>
                  </a:lnTo>
                  <a:lnTo>
                    <a:pt x="39" y="270"/>
                  </a:lnTo>
                  <a:lnTo>
                    <a:pt x="43" y="269"/>
                  </a:lnTo>
                  <a:lnTo>
                    <a:pt x="51" y="271"/>
                  </a:lnTo>
                  <a:lnTo>
                    <a:pt x="59" y="278"/>
                  </a:lnTo>
                  <a:lnTo>
                    <a:pt x="70" y="290"/>
                  </a:lnTo>
                  <a:lnTo>
                    <a:pt x="73" y="287"/>
                  </a:lnTo>
                  <a:lnTo>
                    <a:pt x="77" y="284"/>
                  </a:lnTo>
                  <a:lnTo>
                    <a:pt x="77" y="282"/>
                  </a:lnTo>
                  <a:lnTo>
                    <a:pt x="77" y="281"/>
                  </a:lnTo>
                  <a:lnTo>
                    <a:pt x="78" y="281"/>
                  </a:lnTo>
                  <a:lnTo>
                    <a:pt x="79" y="275"/>
                  </a:lnTo>
                  <a:lnTo>
                    <a:pt x="82" y="269"/>
                  </a:lnTo>
                  <a:lnTo>
                    <a:pt x="86" y="267"/>
                  </a:lnTo>
                  <a:lnTo>
                    <a:pt x="91" y="266"/>
                  </a:lnTo>
                  <a:lnTo>
                    <a:pt x="99" y="270"/>
                  </a:lnTo>
                  <a:lnTo>
                    <a:pt x="103" y="274"/>
                  </a:lnTo>
                  <a:lnTo>
                    <a:pt x="104" y="283"/>
                  </a:lnTo>
                  <a:lnTo>
                    <a:pt x="100" y="295"/>
                  </a:lnTo>
                  <a:lnTo>
                    <a:pt x="92" y="310"/>
                  </a:lnTo>
                  <a:lnTo>
                    <a:pt x="95" y="324"/>
                  </a:lnTo>
                  <a:lnTo>
                    <a:pt x="112" y="307"/>
                  </a:lnTo>
                  <a:lnTo>
                    <a:pt x="121" y="300"/>
                  </a:lnTo>
                  <a:lnTo>
                    <a:pt x="132" y="296"/>
                  </a:lnTo>
                  <a:lnTo>
                    <a:pt x="140" y="295"/>
                  </a:lnTo>
                  <a:lnTo>
                    <a:pt x="149" y="299"/>
                  </a:lnTo>
                  <a:lnTo>
                    <a:pt x="161" y="302"/>
                  </a:lnTo>
                  <a:lnTo>
                    <a:pt x="169" y="302"/>
                  </a:lnTo>
                  <a:lnTo>
                    <a:pt x="178" y="300"/>
                  </a:lnTo>
                  <a:lnTo>
                    <a:pt x="184" y="298"/>
                  </a:lnTo>
                  <a:lnTo>
                    <a:pt x="189" y="299"/>
                  </a:lnTo>
                  <a:lnTo>
                    <a:pt x="193" y="300"/>
                  </a:lnTo>
                  <a:lnTo>
                    <a:pt x="198" y="306"/>
                  </a:lnTo>
                  <a:lnTo>
                    <a:pt x="211" y="320"/>
                  </a:lnTo>
                  <a:lnTo>
                    <a:pt x="225" y="333"/>
                  </a:lnTo>
                  <a:lnTo>
                    <a:pt x="238" y="343"/>
                  </a:lnTo>
                  <a:lnTo>
                    <a:pt x="241" y="344"/>
                  </a:lnTo>
                  <a:lnTo>
                    <a:pt x="245" y="347"/>
                  </a:lnTo>
                  <a:lnTo>
                    <a:pt x="252" y="352"/>
                  </a:lnTo>
                  <a:lnTo>
                    <a:pt x="267" y="361"/>
                  </a:lnTo>
                  <a:lnTo>
                    <a:pt x="274" y="368"/>
                  </a:lnTo>
                  <a:lnTo>
                    <a:pt x="282" y="377"/>
                  </a:lnTo>
                  <a:lnTo>
                    <a:pt x="289" y="385"/>
                  </a:lnTo>
                  <a:lnTo>
                    <a:pt x="300" y="390"/>
                  </a:lnTo>
                  <a:lnTo>
                    <a:pt x="308" y="388"/>
                  </a:lnTo>
                  <a:lnTo>
                    <a:pt x="319" y="382"/>
                  </a:lnTo>
                  <a:lnTo>
                    <a:pt x="327" y="374"/>
                  </a:lnTo>
                  <a:lnTo>
                    <a:pt x="337" y="373"/>
                  </a:lnTo>
                  <a:lnTo>
                    <a:pt x="348" y="374"/>
                  </a:lnTo>
                  <a:lnTo>
                    <a:pt x="360" y="381"/>
                  </a:lnTo>
                  <a:lnTo>
                    <a:pt x="365" y="384"/>
                  </a:lnTo>
                  <a:lnTo>
                    <a:pt x="368" y="385"/>
                  </a:lnTo>
                  <a:lnTo>
                    <a:pt x="371" y="388"/>
                  </a:lnTo>
                  <a:lnTo>
                    <a:pt x="385" y="393"/>
                  </a:lnTo>
                  <a:lnTo>
                    <a:pt x="395" y="393"/>
                  </a:lnTo>
                  <a:lnTo>
                    <a:pt x="401" y="392"/>
                  </a:lnTo>
                  <a:lnTo>
                    <a:pt x="407" y="392"/>
                  </a:lnTo>
                  <a:lnTo>
                    <a:pt x="414" y="376"/>
                  </a:lnTo>
                  <a:lnTo>
                    <a:pt x="415" y="368"/>
                  </a:lnTo>
                  <a:lnTo>
                    <a:pt x="419" y="364"/>
                  </a:lnTo>
                  <a:lnTo>
                    <a:pt x="426" y="361"/>
                  </a:lnTo>
                  <a:lnTo>
                    <a:pt x="435" y="361"/>
                  </a:lnTo>
                  <a:lnTo>
                    <a:pt x="439" y="359"/>
                  </a:lnTo>
                  <a:lnTo>
                    <a:pt x="444" y="357"/>
                  </a:lnTo>
                  <a:lnTo>
                    <a:pt x="448" y="355"/>
                  </a:lnTo>
                  <a:lnTo>
                    <a:pt x="454" y="352"/>
                  </a:lnTo>
                  <a:lnTo>
                    <a:pt x="446" y="335"/>
                  </a:lnTo>
                  <a:lnTo>
                    <a:pt x="432" y="320"/>
                  </a:lnTo>
                  <a:lnTo>
                    <a:pt x="427" y="315"/>
                  </a:lnTo>
                  <a:lnTo>
                    <a:pt x="426" y="308"/>
                  </a:lnTo>
                  <a:lnTo>
                    <a:pt x="424" y="300"/>
                  </a:lnTo>
                  <a:lnTo>
                    <a:pt x="426" y="291"/>
                  </a:lnTo>
                  <a:lnTo>
                    <a:pt x="426" y="273"/>
                  </a:lnTo>
                  <a:lnTo>
                    <a:pt x="424" y="258"/>
                  </a:lnTo>
                  <a:lnTo>
                    <a:pt x="420" y="243"/>
                  </a:lnTo>
                  <a:lnTo>
                    <a:pt x="416" y="233"/>
                  </a:lnTo>
                  <a:lnTo>
                    <a:pt x="403" y="189"/>
                  </a:lnTo>
                  <a:lnTo>
                    <a:pt x="416" y="165"/>
                  </a:lnTo>
                  <a:lnTo>
                    <a:pt x="432" y="146"/>
                  </a:lnTo>
                  <a:lnTo>
                    <a:pt x="435" y="131"/>
                  </a:lnTo>
                  <a:lnTo>
                    <a:pt x="439" y="119"/>
                  </a:lnTo>
                  <a:lnTo>
                    <a:pt x="447" y="98"/>
                  </a:lnTo>
                  <a:lnTo>
                    <a:pt x="451" y="56"/>
                  </a:lnTo>
                  <a:lnTo>
                    <a:pt x="435" y="58"/>
                  </a:lnTo>
                  <a:lnTo>
                    <a:pt x="420" y="60"/>
                  </a:lnTo>
                  <a:lnTo>
                    <a:pt x="407" y="58"/>
                  </a:lnTo>
                  <a:lnTo>
                    <a:pt x="397" y="57"/>
                  </a:lnTo>
                  <a:lnTo>
                    <a:pt x="356" y="53"/>
                  </a:lnTo>
                  <a:lnTo>
                    <a:pt x="348" y="49"/>
                  </a:lnTo>
                  <a:lnTo>
                    <a:pt x="342" y="45"/>
                  </a:lnTo>
                  <a:lnTo>
                    <a:pt x="337" y="37"/>
                  </a:lnTo>
                  <a:lnTo>
                    <a:pt x="334" y="28"/>
                  </a:lnTo>
                  <a:lnTo>
                    <a:pt x="330" y="20"/>
                  </a:lnTo>
                  <a:lnTo>
                    <a:pt x="325" y="15"/>
                  </a:lnTo>
                  <a:lnTo>
                    <a:pt x="317" y="9"/>
                  </a:lnTo>
                  <a:lnTo>
                    <a:pt x="308" y="7"/>
                  </a:lnTo>
                  <a:lnTo>
                    <a:pt x="295" y="13"/>
                  </a:lnTo>
                  <a:lnTo>
                    <a:pt x="286" y="20"/>
                  </a:lnTo>
                  <a:lnTo>
                    <a:pt x="278" y="24"/>
                  </a:lnTo>
                  <a:lnTo>
                    <a:pt x="274" y="26"/>
                  </a:lnTo>
                  <a:lnTo>
                    <a:pt x="264" y="25"/>
                  </a:lnTo>
                  <a:lnTo>
                    <a:pt x="256" y="22"/>
                  </a:lnTo>
                  <a:lnTo>
                    <a:pt x="248" y="16"/>
                  </a:lnTo>
                  <a:lnTo>
                    <a:pt x="241" y="8"/>
                  </a:lnTo>
                  <a:lnTo>
                    <a:pt x="235" y="3"/>
                  </a:lnTo>
                  <a:lnTo>
                    <a:pt x="231" y="0"/>
                  </a:lnTo>
                  <a:lnTo>
                    <a:pt x="223" y="0"/>
                  </a:lnTo>
                  <a:lnTo>
                    <a:pt x="215" y="4"/>
                  </a:lnTo>
                  <a:lnTo>
                    <a:pt x="211" y="7"/>
                  </a:lnTo>
                  <a:lnTo>
                    <a:pt x="209" y="8"/>
                  </a:lnTo>
                  <a:lnTo>
                    <a:pt x="207" y="11"/>
                  </a:lnTo>
                  <a:lnTo>
                    <a:pt x="202" y="12"/>
                  </a:lnTo>
                  <a:lnTo>
                    <a:pt x="200" y="12"/>
                  </a:lnTo>
                  <a:lnTo>
                    <a:pt x="198" y="12"/>
                  </a:lnTo>
                  <a:lnTo>
                    <a:pt x="198" y="13"/>
                  </a:lnTo>
                  <a:lnTo>
                    <a:pt x="190" y="12"/>
                  </a:lnTo>
                  <a:lnTo>
                    <a:pt x="185" y="15"/>
                  </a:lnTo>
                  <a:lnTo>
                    <a:pt x="176" y="22"/>
                  </a:lnTo>
                  <a:lnTo>
                    <a:pt x="172" y="28"/>
                  </a:lnTo>
                  <a:lnTo>
                    <a:pt x="170" y="34"/>
                  </a:lnTo>
                  <a:lnTo>
                    <a:pt x="168" y="37"/>
                  </a:lnTo>
                  <a:lnTo>
                    <a:pt x="166" y="37"/>
                  </a:lnTo>
                  <a:lnTo>
                    <a:pt x="166" y="38"/>
                  </a:lnTo>
                  <a:lnTo>
                    <a:pt x="166" y="41"/>
                  </a:lnTo>
                  <a:lnTo>
                    <a:pt x="164" y="42"/>
                  </a:lnTo>
                  <a:lnTo>
                    <a:pt x="162" y="45"/>
                  </a:lnTo>
                  <a:lnTo>
                    <a:pt x="159" y="45"/>
                  </a:lnTo>
                  <a:lnTo>
                    <a:pt x="156" y="46"/>
                  </a:lnTo>
                  <a:lnTo>
                    <a:pt x="151" y="46"/>
                  </a:lnTo>
                  <a:lnTo>
                    <a:pt x="147" y="46"/>
                  </a:lnTo>
                  <a:lnTo>
                    <a:pt x="132" y="44"/>
                  </a:lnTo>
                  <a:lnTo>
                    <a:pt x="121" y="45"/>
                  </a:lnTo>
                  <a:lnTo>
                    <a:pt x="115" y="50"/>
                  </a:lnTo>
                  <a:lnTo>
                    <a:pt x="114" y="60"/>
                  </a:lnTo>
                  <a:lnTo>
                    <a:pt x="111" y="65"/>
                  </a:lnTo>
                  <a:lnTo>
                    <a:pt x="108" y="70"/>
                  </a:lnTo>
                  <a:lnTo>
                    <a:pt x="104" y="73"/>
                  </a:lnTo>
                  <a:lnTo>
                    <a:pt x="100" y="75"/>
                  </a:lnTo>
                  <a:lnTo>
                    <a:pt x="82" y="71"/>
                  </a:lnTo>
                  <a:lnTo>
                    <a:pt x="74" y="70"/>
                  </a:lnTo>
                  <a:lnTo>
                    <a:pt x="69" y="71"/>
                  </a:lnTo>
                  <a:lnTo>
                    <a:pt x="59" y="75"/>
                  </a:lnTo>
                  <a:lnTo>
                    <a:pt x="54" y="82"/>
                  </a:lnTo>
                  <a:lnTo>
                    <a:pt x="43" y="93"/>
                  </a:lnTo>
                  <a:lnTo>
                    <a:pt x="38" y="95"/>
                  </a:lnTo>
                  <a:lnTo>
                    <a:pt x="35" y="97"/>
                  </a:lnTo>
                  <a:lnTo>
                    <a:pt x="34" y="99"/>
                  </a:lnTo>
                  <a:lnTo>
                    <a:pt x="24" y="102"/>
                  </a:lnTo>
                  <a:lnTo>
                    <a:pt x="18" y="102"/>
                  </a:lnTo>
                  <a:lnTo>
                    <a:pt x="14" y="102"/>
                  </a:lnTo>
                  <a:lnTo>
                    <a:pt x="8" y="99"/>
                  </a:lnTo>
                  <a:lnTo>
                    <a:pt x="4" y="101"/>
                  </a:lnTo>
                  <a:lnTo>
                    <a:pt x="0" y="107"/>
                  </a:lnTo>
                  <a:lnTo>
                    <a:pt x="0" y="116"/>
                  </a:lnTo>
                  <a:close/>
                </a:path>
              </a:pathLst>
            </a:custGeom>
            <a:solidFill>
              <a:srgbClr val="3399FF"/>
            </a:solidFill>
            <a:ln w="6350">
              <a:solidFill>
                <a:srgbClr val="003366"/>
              </a:solidFill>
              <a:round/>
              <a:headEnd/>
              <a:tailEnd/>
            </a:ln>
          </p:spPr>
          <p:txBody>
            <a:bodyPr/>
            <a:lstStyle/>
            <a:p>
              <a:endParaRPr lang="el-GR"/>
            </a:p>
          </p:txBody>
        </p:sp>
        <p:sp>
          <p:nvSpPr>
            <p:cNvPr id="25735" name="Freeform 522"/>
            <p:cNvSpPr>
              <a:spLocks/>
            </p:cNvSpPr>
            <p:nvPr/>
          </p:nvSpPr>
          <p:spPr bwMode="auto">
            <a:xfrm>
              <a:off x="1948" y="2140"/>
              <a:ext cx="45" cy="30"/>
            </a:xfrm>
            <a:custGeom>
              <a:avLst/>
              <a:gdLst>
                <a:gd name="T0" fmla="*/ 0 w 110"/>
                <a:gd name="T1" fmla="*/ 0 h 77"/>
                <a:gd name="T2" fmla="*/ 0 w 110"/>
                <a:gd name="T3" fmla="*/ 0 h 77"/>
                <a:gd name="T4" fmla="*/ 0 w 110"/>
                <a:gd name="T5" fmla="*/ 0 h 77"/>
                <a:gd name="T6" fmla="*/ 0 w 110"/>
                <a:gd name="T7" fmla="*/ 0 h 77"/>
                <a:gd name="T8" fmla="*/ 0 w 110"/>
                <a:gd name="T9" fmla="*/ 0 h 77"/>
                <a:gd name="T10" fmla="*/ 0 w 110"/>
                <a:gd name="T11" fmla="*/ 0 h 77"/>
                <a:gd name="T12" fmla="*/ 0 w 110"/>
                <a:gd name="T13" fmla="*/ 0 h 77"/>
                <a:gd name="T14" fmla="*/ 0 w 110"/>
                <a:gd name="T15" fmla="*/ 0 h 77"/>
                <a:gd name="T16" fmla="*/ 0 w 110"/>
                <a:gd name="T17" fmla="*/ 0 h 77"/>
                <a:gd name="T18" fmla="*/ 0 w 110"/>
                <a:gd name="T19" fmla="*/ 0 h 77"/>
                <a:gd name="T20" fmla="*/ 0 w 110"/>
                <a:gd name="T21" fmla="*/ 0 h 77"/>
                <a:gd name="T22" fmla="*/ 0 w 110"/>
                <a:gd name="T23" fmla="*/ 0 h 77"/>
                <a:gd name="T24" fmla="*/ 0 w 110"/>
                <a:gd name="T25" fmla="*/ 0 h 77"/>
                <a:gd name="T26" fmla="*/ 0 w 110"/>
                <a:gd name="T27" fmla="*/ 0 h 77"/>
                <a:gd name="T28" fmla="*/ 0 w 110"/>
                <a:gd name="T29" fmla="*/ 0 h 77"/>
                <a:gd name="T30" fmla="*/ 0 w 110"/>
                <a:gd name="T31" fmla="*/ 0 h 77"/>
                <a:gd name="T32" fmla="*/ 0 w 110"/>
                <a:gd name="T33" fmla="*/ 0 h 77"/>
                <a:gd name="T34" fmla="*/ 0 w 110"/>
                <a:gd name="T35" fmla="*/ 0 h 77"/>
                <a:gd name="T36" fmla="*/ 0 w 110"/>
                <a:gd name="T37" fmla="*/ 0 h 77"/>
                <a:gd name="T38" fmla="*/ 0 w 110"/>
                <a:gd name="T39" fmla="*/ 0 h 77"/>
                <a:gd name="T40" fmla="*/ 0 w 110"/>
                <a:gd name="T41" fmla="*/ 0 h 77"/>
                <a:gd name="T42" fmla="*/ 0 w 110"/>
                <a:gd name="T43" fmla="*/ 0 h 77"/>
                <a:gd name="T44" fmla="*/ 0 w 110"/>
                <a:gd name="T45" fmla="*/ 0 h 77"/>
                <a:gd name="T46" fmla="*/ 0 w 110"/>
                <a:gd name="T47" fmla="*/ 0 h 77"/>
                <a:gd name="T48" fmla="*/ 0 w 110"/>
                <a:gd name="T49" fmla="*/ 0 h 77"/>
                <a:gd name="T50" fmla="*/ 0 w 110"/>
                <a:gd name="T51" fmla="*/ 0 h 77"/>
                <a:gd name="T52" fmla="*/ 0 w 110"/>
                <a:gd name="T53" fmla="*/ 0 h 77"/>
                <a:gd name="T54" fmla="*/ 0 w 110"/>
                <a:gd name="T55" fmla="*/ 0 h 77"/>
                <a:gd name="T56" fmla="*/ 0 w 110"/>
                <a:gd name="T57" fmla="*/ 0 h 77"/>
                <a:gd name="T58" fmla="*/ 0 w 110"/>
                <a:gd name="T59" fmla="*/ 0 h 77"/>
                <a:gd name="T60" fmla="*/ 0 w 110"/>
                <a:gd name="T61" fmla="*/ 0 h 77"/>
                <a:gd name="T62" fmla="*/ 0 w 110"/>
                <a:gd name="T63" fmla="*/ 0 h 77"/>
                <a:gd name="T64" fmla="*/ 0 w 110"/>
                <a:gd name="T65" fmla="*/ 0 h 77"/>
                <a:gd name="T66" fmla="*/ 0 w 110"/>
                <a:gd name="T67" fmla="*/ 0 h 77"/>
                <a:gd name="T68" fmla="*/ 0 w 110"/>
                <a:gd name="T69" fmla="*/ 0 h 77"/>
                <a:gd name="T70" fmla="*/ 0 w 110"/>
                <a:gd name="T71" fmla="*/ 0 h 77"/>
                <a:gd name="T72" fmla="*/ 0 w 110"/>
                <a:gd name="T73" fmla="*/ 0 h 77"/>
                <a:gd name="T74" fmla="*/ 0 w 110"/>
                <a:gd name="T75" fmla="*/ 0 h 77"/>
                <a:gd name="T76" fmla="*/ 0 w 110"/>
                <a:gd name="T77" fmla="*/ 0 h 77"/>
                <a:gd name="T78" fmla="*/ 0 w 110"/>
                <a:gd name="T79" fmla="*/ 0 h 77"/>
                <a:gd name="T80" fmla="*/ 0 w 110"/>
                <a:gd name="T81" fmla="*/ 0 h 77"/>
                <a:gd name="T82" fmla="*/ 0 w 110"/>
                <a:gd name="T83" fmla="*/ 0 h 77"/>
                <a:gd name="T84" fmla="*/ 0 w 110"/>
                <a:gd name="T85" fmla="*/ 0 h 77"/>
                <a:gd name="T86" fmla="*/ 0 w 110"/>
                <a:gd name="T87" fmla="*/ 0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0"/>
                <a:gd name="T133" fmla="*/ 0 h 77"/>
                <a:gd name="T134" fmla="*/ 110 w 110"/>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0" h="77">
                  <a:moveTo>
                    <a:pt x="78" y="2"/>
                  </a:moveTo>
                  <a:lnTo>
                    <a:pt x="78" y="4"/>
                  </a:lnTo>
                  <a:lnTo>
                    <a:pt x="79" y="10"/>
                  </a:lnTo>
                  <a:lnTo>
                    <a:pt x="82" y="24"/>
                  </a:lnTo>
                  <a:lnTo>
                    <a:pt x="91" y="32"/>
                  </a:lnTo>
                  <a:lnTo>
                    <a:pt x="108" y="41"/>
                  </a:lnTo>
                  <a:lnTo>
                    <a:pt x="110" y="45"/>
                  </a:lnTo>
                  <a:lnTo>
                    <a:pt x="108" y="52"/>
                  </a:lnTo>
                  <a:lnTo>
                    <a:pt x="105" y="55"/>
                  </a:lnTo>
                  <a:lnTo>
                    <a:pt x="98" y="57"/>
                  </a:lnTo>
                  <a:lnTo>
                    <a:pt x="93" y="57"/>
                  </a:lnTo>
                  <a:lnTo>
                    <a:pt x="90" y="57"/>
                  </a:lnTo>
                  <a:lnTo>
                    <a:pt x="89" y="57"/>
                  </a:lnTo>
                  <a:lnTo>
                    <a:pt x="89" y="59"/>
                  </a:lnTo>
                  <a:lnTo>
                    <a:pt x="83" y="59"/>
                  </a:lnTo>
                  <a:lnTo>
                    <a:pt x="81" y="59"/>
                  </a:lnTo>
                  <a:lnTo>
                    <a:pt x="79" y="59"/>
                  </a:lnTo>
                  <a:lnTo>
                    <a:pt x="79" y="60"/>
                  </a:lnTo>
                  <a:lnTo>
                    <a:pt x="69" y="69"/>
                  </a:lnTo>
                  <a:lnTo>
                    <a:pt x="61" y="76"/>
                  </a:lnTo>
                  <a:lnTo>
                    <a:pt x="53" y="77"/>
                  </a:lnTo>
                  <a:lnTo>
                    <a:pt x="49" y="77"/>
                  </a:lnTo>
                  <a:lnTo>
                    <a:pt x="45" y="75"/>
                  </a:lnTo>
                  <a:lnTo>
                    <a:pt x="44" y="71"/>
                  </a:lnTo>
                  <a:lnTo>
                    <a:pt x="42" y="68"/>
                  </a:lnTo>
                  <a:lnTo>
                    <a:pt x="42" y="67"/>
                  </a:lnTo>
                  <a:lnTo>
                    <a:pt x="41" y="64"/>
                  </a:lnTo>
                  <a:lnTo>
                    <a:pt x="38" y="61"/>
                  </a:lnTo>
                  <a:lnTo>
                    <a:pt x="37" y="60"/>
                  </a:lnTo>
                  <a:lnTo>
                    <a:pt x="34" y="57"/>
                  </a:lnTo>
                  <a:lnTo>
                    <a:pt x="22" y="49"/>
                  </a:lnTo>
                  <a:lnTo>
                    <a:pt x="7" y="41"/>
                  </a:lnTo>
                  <a:lnTo>
                    <a:pt x="1" y="36"/>
                  </a:lnTo>
                  <a:lnTo>
                    <a:pt x="0" y="34"/>
                  </a:lnTo>
                  <a:lnTo>
                    <a:pt x="1" y="32"/>
                  </a:lnTo>
                  <a:lnTo>
                    <a:pt x="4" y="27"/>
                  </a:lnTo>
                  <a:lnTo>
                    <a:pt x="13" y="23"/>
                  </a:lnTo>
                  <a:lnTo>
                    <a:pt x="24" y="19"/>
                  </a:lnTo>
                  <a:lnTo>
                    <a:pt x="42" y="20"/>
                  </a:lnTo>
                  <a:lnTo>
                    <a:pt x="48" y="18"/>
                  </a:lnTo>
                  <a:lnTo>
                    <a:pt x="54" y="14"/>
                  </a:lnTo>
                  <a:lnTo>
                    <a:pt x="61" y="7"/>
                  </a:lnTo>
                  <a:lnTo>
                    <a:pt x="69" y="0"/>
                  </a:lnTo>
                  <a:lnTo>
                    <a:pt x="78" y="2"/>
                  </a:lnTo>
                </a:path>
              </a:pathLst>
            </a:custGeom>
            <a:solidFill>
              <a:srgbClr val="3399FF"/>
            </a:solidFill>
            <a:ln w="6350">
              <a:solidFill>
                <a:srgbClr val="003366"/>
              </a:solidFill>
              <a:round/>
              <a:headEnd/>
              <a:tailEnd/>
            </a:ln>
          </p:spPr>
          <p:txBody>
            <a:bodyPr/>
            <a:lstStyle/>
            <a:p>
              <a:endParaRPr lang="el-GR"/>
            </a:p>
          </p:txBody>
        </p:sp>
        <p:sp>
          <p:nvSpPr>
            <p:cNvPr id="25736" name="Freeform 523"/>
            <p:cNvSpPr>
              <a:spLocks/>
            </p:cNvSpPr>
            <p:nvPr/>
          </p:nvSpPr>
          <p:spPr bwMode="auto">
            <a:xfrm>
              <a:off x="1934" y="2177"/>
              <a:ext cx="68" cy="60"/>
            </a:xfrm>
            <a:custGeom>
              <a:avLst/>
              <a:gdLst>
                <a:gd name="T0" fmla="*/ 0 w 168"/>
                <a:gd name="T1" fmla="*/ 0 h 146"/>
                <a:gd name="T2" fmla="*/ 0 w 168"/>
                <a:gd name="T3" fmla="*/ 0 h 146"/>
                <a:gd name="T4" fmla="*/ 0 w 168"/>
                <a:gd name="T5" fmla="*/ 0 h 146"/>
                <a:gd name="T6" fmla="*/ 0 w 168"/>
                <a:gd name="T7" fmla="*/ 0 h 146"/>
                <a:gd name="T8" fmla="*/ 0 w 168"/>
                <a:gd name="T9" fmla="*/ 0 h 146"/>
                <a:gd name="T10" fmla="*/ 0 w 168"/>
                <a:gd name="T11" fmla="*/ 0 h 146"/>
                <a:gd name="T12" fmla="*/ 0 w 168"/>
                <a:gd name="T13" fmla="*/ 0 h 146"/>
                <a:gd name="T14" fmla="*/ 0 w 168"/>
                <a:gd name="T15" fmla="*/ 0 h 146"/>
                <a:gd name="T16" fmla="*/ 0 w 168"/>
                <a:gd name="T17" fmla="*/ 0 h 146"/>
                <a:gd name="T18" fmla="*/ 0 w 168"/>
                <a:gd name="T19" fmla="*/ 0 h 146"/>
                <a:gd name="T20" fmla="*/ 0 w 168"/>
                <a:gd name="T21" fmla="*/ 0 h 146"/>
                <a:gd name="T22" fmla="*/ 0 w 168"/>
                <a:gd name="T23" fmla="*/ 0 h 146"/>
                <a:gd name="T24" fmla="*/ 0 w 168"/>
                <a:gd name="T25" fmla="*/ 0 h 146"/>
                <a:gd name="T26" fmla="*/ 0 w 168"/>
                <a:gd name="T27" fmla="*/ 0 h 146"/>
                <a:gd name="T28" fmla="*/ 0 w 168"/>
                <a:gd name="T29" fmla="*/ 0 h 146"/>
                <a:gd name="T30" fmla="*/ 0 w 168"/>
                <a:gd name="T31" fmla="*/ 0 h 146"/>
                <a:gd name="T32" fmla="*/ 0 w 168"/>
                <a:gd name="T33" fmla="*/ 0 h 146"/>
                <a:gd name="T34" fmla="*/ 0 w 168"/>
                <a:gd name="T35" fmla="*/ 0 h 146"/>
                <a:gd name="T36" fmla="*/ 0 w 168"/>
                <a:gd name="T37" fmla="*/ 0 h 146"/>
                <a:gd name="T38" fmla="*/ 0 w 168"/>
                <a:gd name="T39" fmla="*/ 0 h 146"/>
                <a:gd name="T40" fmla="*/ 0 w 168"/>
                <a:gd name="T41" fmla="*/ 0 h 146"/>
                <a:gd name="T42" fmla="*/ 0 w 168"/>
                <a:gd name="T43" fmla="*/ 0 h 146"/>
                <a:gd name="T44" fmla="*/ 0 w 168"/>
                <a:gd name="T45" fmla="*/ 0 h 146"/>
                <a:gd name="T46" fmla="*/ 0 w 168"/>
                <a:gd name="T47" fmla="*/ 0 h 146"/>
                <a:gd name="T48" fmla="*/ 0 w 168"/>
                <a:gd name="T49" fmla="*/ 0 h 146"/>
                <a:gd name="T50" fmla="*/ 0 w 168"/>
                <a:gd name="T51" fmla="*/ 0 h 146"/>
                <a:gd name="T52" fmla="*/ 0 w 168"/>
                <a:gd name="T53" fmla="*/ 0 h 146"/>
                <a:gd name="T54" fmla="*/ 0 w 168"/>
                <a:gd name="T55" fmla="*/ 0 h 146"/>
                <a:gd name="T56" fmla="*/ 0 w 168"/>
                <a:gd name="T57" fmla="*/ 0 h 146"/>
                <a:gd name="T58" fmla="*/ 0 w 168"/>
                <a:gd name="T59" fmla="*/ 0 h 146"/>
                <a:gd name="T60" fmla="*/ 0 w 168"/>
                <a:gd name="T61" fmla="*/ 0 h 146"/>
                <a:gd name="T62" fmla="*/ 0 w 168"/>
                <a:gd name="T63" fmla="*/ 0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8"/>
                <a:gd name="T97" fmla="*/ 0 h 146"/>
                <a:gd name="T98" fmla="*/ 168 w 168"/>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8" h="146">
                  <a:moveTo>
                    <a:pt x="41" y="105"/>
                  </a:moveTo>
                  <a:lnTo>
                    <a:pt x="36" y="112"/>
                  </a:lnTo>
                  <a:lnTo>
                    <a:pt x="34" y="121"/>
                  </a:lnTo>
                  <a:lnTo>
                    <a:pt x="33" y="130"/>
                  </a:lnTo>
                  <a:lnTo>
                    <a:pt x="37" y="141"/>
                  </a:lnTo>
                  <a:lnTo>
                    <a:pt x="40" y="145"/>
                  </a:lnTo>
                  <a:lnTo>
                    <a:pt x="42" y="146"/>
                  </a:lnTo>
                  <a:lnTo>
                    <a:pt x="46" y="146"/>
                  </a:lnTo>
                  <a:lnTo>
                    <a:pt x="52" y="145"/>
                  </a:lnTo>
                  <a:lnTo>
                    <a:pt x="57" y="137"/>
                  </a:lnTo>
                  <a:lnTo>
                    <a:pt x="59" y="131"/>
                  </a:lnTo>
                  <a:lnTo>
                    <a:pt x="61" y="129"/>
                  </a:lnTo>
                  <a:lnTo>
                    <a:pt x="63" y="127"/>
                  </a:lnTo>
                  <a:lnTo>
                    <a:pt x="69" y="114"/>
                  </a:lnTo>
                  <a:lnTo>
                    <a:pt x="71" y="106"/>
                  </a:lnTo>
                  <a:lnTo>
                    <a:pt x="71" y="104"/>
                  </a:lnTo>
                  <a:lnTo>
                    <a:pt x="71" y="102"/>
                  </a:lnTo>
                  <a:lnTo>
                    <a:pt x="73" y="102"/>
                  </a:lnTo>
                  <a:lnTo>
                    <a:pt x="75" y="100"/>
                  </a:lnTo>
                  <a:lnTo>
                    <a:pt x="78" y="90"/>
                  </a:lnTo>
                  <a:lnTo>
                    <a:pt x="85" y="82"/>
                  </a:lnTo>
                  <a:lnTo>
                    <a:pt x="94" y="76"/>
                  </a:lnTo>
                  <a:lnTo>
                    <a:pt x="107" y="71"/>
                  </a:lnTo>
                  <a:lnTo>
                    <a:pt x="114" y="68"/>
                  </a:lnTo>
                  <a:lnTo>
                    <a:pt x="123" y="69"/>
                  </a:lnTo>
                  <a:lnTo>
                    <a:pt x="132" y="71"/>
                  </a:lnTo>
                  <a:lnTo>
                    <a:pt x="144" y="74"/>
                  </a:lnTo>
                  <a:lnTo>
                    <a:pt x="151" y="69"/>
                  </a:lnTo>
                  <a:lnTo>
                    <a:pt x="153" y="65"/>
                  </a:lnTo>
                  <a:lnTo>
                    <a:pt x="157" y="63"/>
                  </a:lnTo>
                  <a:lnTo>
                    <a:pt x="163" y="53"/>
                  </a:lnTo>
                  <a:lnTo>
                    <a:pt x="168" y="44"/>
                  </a:lnTo>
                  <a:lnTo>
                    <a:pt x="168" y="32"/>
                  </a:lnTo>
                  <a:lnTo>
                    <a:pt x="165" y="22"/>
                  </a:lnTo>
                  <a:lnTo>
                    <a:pt x="156" y="12"/>
                  </a:lnTo>
                  <a:lnTo>
                    <a:pt x="143" y="6"/>
                  </a:lnTo>
                  <a:lnTo>
                    <a:pt x="136" y="3"/>
                  </a:lnTo>
                  <a:lnTo>
                    <a:pt x="128" y="4"/>
                  </a:lnTo>
                  <a:lnTo>
                    <a:pt x="119" y="7"/>
                  </a:lnTo>
                  <a:lnTo>
                    <a:pt x="108" y="14"/>
                  </a:lnTo>
                  <a:lnTo>
                    <a:pt x="87" y="10"/>
                  </a:lnTo>
                  <a:lnTo>
                    <a:pt x="74" y="8"/>
                  </a:lnTo>
                  <a:lnTo>
                    <a:pt x="61" y="12"/>
                  </a:lnTo>
                  <a:lnTo>
                    <a:pt x="50" y="15"/>
                  </a:lnTo>
                  <a:lnTo>
                    <a:pt x="41" y="14"/>
                  </a:lnTo>
                  <a:lnTo>
                    <a:pt x="36" y="11"/>
                  </a:lnTo>
                  <a:lnTo>
                    <a:pt x="28" y="4"/>
                  </a:lnTo>
                  <a:lnTo>
                    <a:pt x="21" y="2"/>
                  </a:lnTo>
                  <a:lnTo>
                    <a:pt x="15" y="0"/>
                  </a:lnTo>
                  <a:lnTo>
                    <a:pt x="9" y="4"/>
                  </a:lnTo>
                  <a:lnTo>
                    <a:pt x="3" y="10"/>
                  </a:lnTo>
                  <a:lnTo>
                    <a:pt x="0" y="16"/>
                  </a:lnTo>
                  <a:lnTo>
                    <a:pt x="0" y="24"/>
                  </a:lnTo>
                  <a:lnTo>
                    <a:pt x="4" y="33"/>
                  </a:lnTo>
                  <a:lnTo>
                    <a:pt x="7" y="48"/>
                  </a:lnTo>
                  <a:lnTo>
                    <a:pt x="12" y="59"/>
                  </a:lnTo>
                  <a:lnTo>
                    <a:pt x="17" y="64"/>
                  </a:lnTo>
                  <a:lnTo>
                    <a:pt x="24" y="67"/>
                  </a:lnTo>
                  <a:lnTo>
                    <a:pt x="29" y="65"/>
                  </a:lnTo>
                  <a:lnTo>
                    <a:pt x="38" y="65"/>
                  </a:lnTo>
                  <a:lnTo>
                    <a:pt x="40" y="67"/>
                  </a:lnTo>
                  <a:lnTo>
                    <a:pt x="42" y="73"/>
                  </a:lnTo>
                  <a:lnTo>
                    <a:pt x="44" y="80"/>
                  </a:lnTo>
                  <a:lnTo>
                    <a:pt x="45" y="90"/>
                  </a:lnTo>
                  <a:lnTo>
                    <a:pt x="41" y="105"/>
                  </a:lnTo>
                </a:path>
              </a:pathLst>
            </a:custGeom>
            <a:solidFill>
              <a:srgbClr val="3399FF"/>
            </a:solidFill>
            <a:ln w="6350">
              <a:solidFill>
                <a:srgbClr val="003366"/>
              </a:solidFill>
              <a:round/>
              <a:headEnd/>
              <a:tailEnd/>
            </a:ln>
          </p:spPr>
          <p:txBody>
            <a:bodyPr/>
            <a:lstStyle/>
            <a:p>
              <a:endParaRPr lang="el-GR"/>
            </a:p>
          </p:txBody>
        </p:sp>
        <p:sp>
          <p:nvSpPr>
            <p:cNvPr id="25737" name="Freeform 524"/>
            <p:cNvSpPr>
              <a:spLocks/>
            </p:cNvSpPr>
            <p:nvPr/>
          </p:nvSpPr>
          <p:spPr bwMode="auto">
            <a:xfrm>
              <a:off x="1619" y="2473"/>
              <a:ext cx="422" cy="386"/>
            </a:xfrm>
            <a:custGeom>
              <a:avLst/>
              <a:gdLst>
                <a:gd name="T0" fmla="*/ 0 w 1039"/>
                <a:gd name="T1" fmla="*/ 0 h 946"/>
                <a:gd name="T2" fmla="*/ 0 w 1039"/>
                <a:gd name="T3" fmla="*/ 0 h 946"/>
                <a:gd name="T4" fmla="*/ 0 w 1039"/>
                <a:gd name="T5" fmla="*/ 0 h 946"/>
                <a:gd name="T6" fmla="*/ 0 w 1039"/>
                <a:gd name="T7" fmla="*/ 0 h 946"/>
                <a:gd name="T8" fmla="*/ 0 w 1039"/>
                <a:gd name="T9" fmla="*/ 0 h 946"/>
                <a:gd name="T10" fmla="*/ 0 w 1039"/>
                <a:gd name="T11" fmla="*/ 0 h 946"/>
                <a:gd name="T12" fmla="*/ 0 w 1039"/>
                <a:gd name="T13" fmla="*/ 0 h 946"/>
                <a:gd name="T14" fmla="*/ 0 w 1039"/>
                <a:gd name="T15" fmla="*/ 0 h 946"/>
                <a:gd name="T16" fmla="*/ 0 w 1039"/>
                <a:gd name="T17" fmla="*/ 0 h 946"/>
                <a:gd name="T18" fmla="*/ 0 w 1039"/>
                <a:gd name="T19" fmla="*/ 0 h 946"/>
                <a:gd name="T20" fmla="*/ 0 w 1039"/>
                <a:gd name="T21" fmla="*/ 0 h 946"/>
                <a:gd name="T22" fmla="*/ 0 w 1039"/>
                <a:gd name="T23" fmla="*/ 0 h 946"/>
                <a:gd name="T24" fmla="*/ 0 w 1039"/>
                <a:gd name="T25" fmla="*/ 0 h 946"/>
                <a:gd name="T26" fmla="*/ 0 w 1039"/>
                <a:gd name="T27" fmla="*/ 0 h 946"/>
                <a:gd name="T28" fmla="*/ 0 w 1039"/>
                <a:gd name="T29" fmla="*/ 0 h 946"/>
                <a:gd name="T30" fmla="*/ 0 w 1039"/>
                <a:gd name="T31" fmla="*/ 0 h 946"/>
                <a:gd name="T32" fmla="*/ 0 w 1039"/>
                <a:gd name="T33" fmla="*/ 0 h 946"/>
                <a:gd name="T34" fmla="*/ 0 w 1039"/>
                <a:gd name="T35" fmla="*/ 0 h 946"/>
                <a:gd name="T36" fmla="*/ 0 w 1039"/>
                <a:gd name="T37" fmla="*/ 0 h 946"/>
                <a:gd name="T38" fmla="*/ 0 w 1039"/>
                <a:gd name="T39" fmla="*/ 0 h 946"/>
                <a:gd name="T40" fmla="*/ 0 w 1039"/>
                <a:gd name="T41" fmla="*/ 0 h 946"/>
                <a:gd name="T42" fmla="*/ 0 w 1039"/>
                <a:gd name="T43" fmla="*/ 0 h 946"/>
                <a:gd name="T44" fmla="*/ 0 w 1039"/>
                <a:gd name="T45" fmla="*/ 0 h 946"/>
                <a:gd name="T46" fmla="*/ 0 w 1039"/>
                <a:gd name="T47" fmla="*/ 0 h 946"/>
                <a:gd name="T48" fmla="*/ 0 w 1039"/>
                <a:gd name="T49" fmla="*/ 0 h 946"/>
                <a:gd name="T50" fmla="*/ 0 w 1039"/>
                <a:gd name="T51" fmla="*/ 0 h 946"/>
                <a:gd name="T52" fmla="*/ 0 w 1039"/>
                <a:gd name="T53" fmla="*/ 0 h 946"/>
                <a:gd name="T54" fmla="*/ 0 w 1039"/>
                <a:gd name="T55" fmla="*/ 0 h 946"/>
                <a:gd name="T56" fmla="*/ 0 w 1039"/>
                <a:gd name="T57" fmla="*/ 0 h 946"/>
                <a:gd name="T58" fmla="*/ 0 w 1039"/>
                <a:gd name="T59" fmla="*/ 0 h 946"/>
                <a:gd name="T60" fmla="*/ 0 w 1039"/>
                <a:gd name="T61" fmla="*/ 0 h 946"/>
                <a:gd name="T62" fmla="*/ 0 w 1039"/>
                <a:gd name="T63" fmla="*/ 0 h 946"/>
                <a:gd name="T64" fmla="*/ 0 w 1039"/>
                <a:gd name="T65" fmla="*/ 0 h 946"/>
                <a:gd name="T66" fmla="*/ 0 w 1039"/>
                <a:gd name="T67" fmla="*/ 0 h 946"/>
                <a:gd name="T68" fmla="*/ 0 w 1039"/>
                <a:gd name="T69" fmla="*/ 0 h 946"/>
                <a:gd name="T70" fmla="*/ 0 w 1039"/>
                <a:gd name="T71" fmla="*/ 0 h 946"/>
                <a:gd name="T72" fmla="*/ 0 w 1039"/>
                <a:gd name="T73" fmla="*/ 0 h 946"/>
                <a:gd name="T74" fmla="*/ 0 w 1039"/>
                <a:gd name="T75" fmla="*/ 0 h 946"/>
                <a:gd name="T76" fmla="*/ 0 w 1039"/>
                <a:gd name="T77" fmla="*/ 0 h 946"/>
                <a:gd name="T78" fmla="*/ 0 w 1039"/>
                <a:gd name="T79" fmla="*/ 0 h 946"/>
                <a:gd name="T80" fmla="*/ 0 w 1039"/>
                <a:gd name="T81" fmla="*/ 0 h 946"/>
                <a:gd name="T82" fmla="*/ 0 w 1039"/>
                <a:gd name="T83" fmla="*/ 0 h 946"/>
                <a:gd name="T84" fmla="*/ 0 w 1039"/>
                <a:gd name="T85" fmla="*/ 0 h 946"/>
                <a:gd name="T86" fmla="*/ 0 w 1039"/>
                <a:gd name="T87" fmla="*/ 0 h 946"/>
                <a:gd name="T88" fmla="*/ 0 w 1039"/>
                <a:gd name="T89" fmla="*/ 0 h 946"/>
                <a:gd name="T90" fmla="*/ 0 w 1039"/>
                <a:gd name="T91" fmla="*/ 0 h 946"/>
                <a:gd name="T92" fmla="*/ 0 w 1039"/>
                <a:gd name="T93" fmla="*/ 0 h 946"/>
                <a:gd name="T94" fmla="*/ 0 w 1039"/>
                <a:gd name="T95" fmla="*/ 0 h 946"/>
                <a:gd name="T96" fmla="*/ 0 w 1039"/>
                <a:gd name="T97" fmla="*/ 0 h 946"/>
                <a:gd name="T98" fmla="*/ 0 w 1039"/>
                <a:gd name="T99" fmla="*/ 0 h 946"/>
                <a:gd name="T100" fmla="*/ 0 w 1039"/>
                <a:gd name="T101" fmla="*/ 0 h 946"/>
                <a:gd name="T102" fmla="*/ 0 w 1039"/>
                <a:gd name="T103" fmla="*/ 0 h 946"/>
                <a:gd name="T104" fmla="*/ 0 w 1039"/>
                <a:gd name="T105" fmla="*/ 0 h 946"/>
                <a:gd name="T106" fmla="*/ 0 w 1039"/>
                <a:gd name="T107" fmla="*/ 0 h 946"/>
                <a:gd name="T108" fmla="*/ 0 w 1039"/>
                <a:gd name="T109" fmla="*/ 0 h 946"/>
                <a:gd name="T110" fmla="*/ 0 w 1039"/>
                <a:gd name="T111" fmla="*/ 0 h 946"/>
                <a:gd name="T112" fmla="*/ 0 w 1039"/>
                <a:gd name="T113" fmla="*/ 0 h 946"/>
                <a:gd name="T114" fmla="*/ 0 w 1039"/>
                <a:gd name="T115" fmla="*/ 0 h 946"/>
                <a:gd name="T116" fmla="*/ 0 w 1039"/>
                <a:gd name="T117" fmla="*/ 0 h 946"/>
                <a:gd name="T118" fmla="*/ 0 w 1039"/>
                <a:gd name="T119" fmla="*/ 0 h 946"/>
                <a:gd name="T120" fmla="*/ 0 w 1039"/>
                <a:gd name="T121" fmla="*/ 0 h 9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39"/>
                <a:gd name="T184" fmla="*/ 0 h 946"/>
                <a:gd name="T185" fmla="*/ 1039 w 1039"/>
                <a:gd name="T186" fmla="*/ 946 h 9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39" h="946">
                  <a:moveTo>
                    <a:pt x="225" y="82"/>
                  </a:moveTo>
                  <a:lnTo>
                    <a:pt x="222" y="82"/>
                  </a:lnTo>
                  <a:lnTo>
                    <a:pt x="221" y="82"/>
                  </a:lnTo>
                  <a:lnTo>
                    <a:pt x="221" y="83"/>
                  </a:lnTo>
                  <a:lnTo>
                    <a:pt x="218" y="86"/>
                  </a:lnTo>
                  <a:lnTo>
                    <a:pt x="210" y="91"/>
                  </a:lnTo>
                  <a:lnTo>
                    <a:pt x="205" y="92"/>
                  </a:lnTo>
                  <a:lnTo>
                    <a:pt x="201" y="95"/>
                  </a:lnTo>
                  <a:lnTo>
                    <a:pt x="191" y="100"/>
                  </a:lnTo>
                  <a:lnTo>
                    <a:pt x="177" y="103"/>
                  </a:lnTo>
                  <a:lnTo>
                    <a:pt x="163" y="108"/>
                  </a:lnTo>
                  <a:lnTo>
                    <a:pt x="147" y="111"/>
                  </a:lnTo>
                  <a:lnTo>
                    <a:pt x="130" y="116"/>
                  </a:lnTo>
                  <a:lnTo>
                    <a:pt x="107" y="122"/>
                  </a:lnTo>
                  <a:lnTo>
                    <a:pt x="97" y="126"/>
                  </a:lnTo>
                  <a:lnTo>
                    <a:pt x="89" y="132"/>
                  </a:lnTo>
                  <a:lnTo>
                    <a:pt x="79" y="139"/>
                  </a:lnTo>
                  <a:lnTo>
                    <a:pt x="73" y="148"/>
                  </a:lnTo>
                  <a:lnTo>
                    <a:pt x="61" y="171"/>
                  </a:lnTo>
                  <a:lnTo>
                    <a:pt x="54" y="182"/>
                  </a:lnTo>
                  <a:lnTo>
                    <a:pt x="52" y="200"/>
                  </a:lnTo>
                  <a:lnTo>
                    <a:pt x="49" y="217"/>
                  </a:lnTo>
                  <a:lnTo>
                    <a:pt x="50" y="238"/>
                  </a:lnTo>
                  <a:lnTo>
                    <a:pt x="48" y="231"/>
                  </a:lnTo>
                  <a:lnTo>
                    <a:pt x="46" y="226"/>
                  </a:lnTo>
                  <a:lnTo>
                    <a:pt x="41" y="216"/>
                  </a:lnTo>
                  <a:lnTo>
                    <a:pt x="36" y="209"/>
                  </a:lnTo>
                  <a:lnTo>
                    <a:pt x="32" y="204"/>
                  </a:lnTo>
                  <a:lnTo>
                    <a:pt x="27" y="197"/>
                  </a:lnTo>
                  <a:lnTo>
                    <a:pt x="23" y="192"/>
                  </a:lnTo>
                  <a:lnTo>
                    <a:pt x="0" y="182"/>
                  </a:lnTo>
                  <a:lnTo>
                    <a:pt x="1" y="184"/>
                  </a:lnTo>
                  <a:lnTo>
                    <a:pt x="4" y="188"/>
                  </a:lnTo>
                  <a:lnTo>
                    <a:pt x="9" y="197"/>
                  </a:lnTo>
                  <a:lnTo>
                    <a:pt x="12" y="210"/>
                  </a:lnTo>
                  <a:lnTo>
                    <a:pt x="17" y="227"/>
                  </a:lnTo>
                  <a:lnTo>
                    <a:pt x="23" y="237"/>
                  </a:lnTo>
                  <a:lnTo>
                    <a:pt x="25" y="249"/>
                  </a:lnTo>
                  <a:lnTo>
                    <a:pt x="25" y="253"/>
                  </a:lnTo>
                  <a:lnTo>
                    <a:pt x="27" y="258"/>
                  </a:lnTo>
                  <a:lnTo>
                    <a:pt x="29" y="268"/>
                  </a:lnTo>
                  <a:lnTo>
                    <a:pt x="29" y="276"/>
                  </a:lnTo>
                  <a:lnTo>
                    <a:pt x="31" y="284"/>
                  </a:lnTo>
                  <a:lnTo>
                    <a:pt x="29" y="290"/>
                  </a:lnTo>
                  <a:lnTo>
                    <a:pt x="29" y="295"/>
                  </a:lnTo>
                  <a:lnTo>
                    <a:pt x="28" y="295"/>
                  </a:lnTo>
                  <a:lnTo>
                    <a:pt x="28" y="296"/>
                  </a:lnTo>
                  <a:lnTo>
                    <a:pt x="28" y="299"/>
                  </a:lnTo>
                  <a:lnTo>
                    <a:pt x="28" y="303"/>
                  </a:lnTo>
                  <a:lnTo>
                    <a:pt x="19" y="311"/>
                  </a:lnTo>
                  <a:lnTo>
                    <a:pt x="15" y="321"/>
                  </a:lnTo>
                  <a:lnTo>
                    <a:pt x="11" y="329"/>
                  </a:lnTo>
                  <a:lnTo>
                    <a:pt x="12" y="340"/>
                  </a:lnTo>
                  <a:lnTo>
                    <a:pt x="13" y="348"/>
                  </a:lnTo>
                  <a:lnTo>
                    <a:pt x="17" y="356"/>
                  </a:lnTo>
                  <a:lnTo>
                    <a:pt x="24" y="364"/>
                  </a:lnTo>
                  <a:lnTo>
                    <a:pt x="33" y="373"/>
                  </a:lnTo>
                  <a:lnTo>
                    <a:pt x="42" y="382"/>
                  </a:lnTo>
                  <a:lnTo>
                    <a:pt x="50" y="394"/>
                  </a:lnTo>
                  <a:lnTo>
                    <a:pt x="53" y="409"/>
                  </a:lnTo>
                  <a:lnTo>
                    <a:pt x="54" y="429"/>
                  </a:lnTo>
                  <a:lnTo>
                    <a:pt x="56" y="451"/>
                  </a:lnTo>
                  <a:lnTo>
                    <a:pt x="61" y="479"/>
                  </a:lnTo>
                  <a:lnTo>
                    <a:pt x="70" y="511"/>
                  </a:lnTo>
                  <a:lnTo>
                    <a:pt x="85" y="548"/>
                  </a:lnTo>
                  <a:lnTo>
                    <a:pt x="91" y="570"/>
                  </a:lnTo>
                  <a:lnTo>
                    <a:pt x="98" y="598"/>
                  </a:lnTo>
                  <a:lnTo>
                    <a:pt x="98" y="612"/>
                  </a:lnTo>
                  <a:lnTo>
                    <a:pt x="99" y="630"/>
                  </a:lnTo>
                  <a:lnTo>
                    <a:pt x="101" y="665"/>
                  </a:lnTo>
                  <a:lnTo>
                    <a:pt x="139" y="661"/>
                  </a:lnTo>
                  <a:lnTo>
                    <a:pt x="167" y="668"/>
                  </a:lnTo>
                  <a:lnTo>
                    <a:pt x="196" y="683"/>
                  </a:lnTo>
                  <a:lnTo>
                    <a:pt x="205" y="687"/>
                  </a:lnTo>
                  <a:lnTo>
                    <a:pt x="217" y="691"/>
                  </a:lnTo>
                  <a:lnTo>
                    <a:pt x="230" y="692"/>
                  </a:lnTo>
                  <a:lnTo>
                    <a:pt x="245" y="692"/>
                  </a:lnTo>
                  <a:lnTo>
                    <a:pt x="253" y="692"/>
                  </a:lnTo>
                  <a:lnTo>
                    <a:pt x="258" y="696"/>
                  </a:lnTo>
                  <a:lnTo>
                    <a:pt x="258" y="701"/>
                  </a:lnTo>
                  <a:lnTo>
                    <a:pt x="254" y="710"/>
                  </a:lnTo>
                  <a:lnTo>
                    <a:pt x="250" y="717"/>
                  </a:lnTo>
                  <a:lnTo>
                    <a:pt x="250" y="725"/>
                  </a:lnTo>
                  <a:lnTo>
                    <a:pt x="254" y="734"/>
                  </a:lnTo>
                  <a:lnTo>
                    <a:pt x="262" y="745"/>
                  </a:lnTo>
                  <a:lnTo>
                    <a:pt x="279" y="761"/>
                  </a:lnTo>
                  <a:lnTo>
                    <a:pt x="287" y="766"/>
                  </a:lnTo>
                  <a:lnTo>
                    <a:pt x="298" y="770"/>
                  </a:lnTo>
                  <a:lnTo>
                    <a:pt x="302" y="770"/>
                  </a:lnTo>
                  <a:lnTo>
                    <a:pt x="306" y="770"/>
                  </a:lnTo>
                  <a:lnTo>
                    <a:pt x="308" y="767"/>
                  </a:lnTo>
                  <a:lnTo>
                    <a:pt x="312" y="765"/>
                  </a:lnTo>
                  <a:lnTo>
                    <a:pt x="314" y="759"/>
                  </a:lnTo>
                  <a:lnTo>
                    <a:pt x="314" y="755"/>
                  </a:lnTo>
                  <a:lnTo>
                    <a:pt x="315" y="753"/>
                  </a:lnTo>
                  <a:lnTo>
                    <a:pt x="315" y="745"/>
                  </a:lnTo>
                  <a:lnTo>
                    <a:pt x="316" y="737"/>
                  </a:lnTo>
                  <a:lnTo>
                    <a:pt x="355" y="741"/>
                  </a:lnTo>
                  <a:lnTo>
                    <a:pt x="367" y="745"/>
                  </a:lnTo>
                  <a:lnTo>
                    <a:pt x="370" y="747"/>
                  </a:lnTo>
                  <a:lnTo>
                    <a:pt x="376" y="753"/>
                  </a:lnTo>
                  <a:lnTo>
                    <a:pt x="382" y="765"/>
                  </a:lnTo>
                  <a:lnTo>
                    <a:pt x="389" y="779"/>
                  </a:lnTo>
                  <a:lnTo>
                    <a:pt x="389" y="781"/>
                  </a:lnTo>
                  <a:lnTo>
                    <a:pt x="392" y="783"/>
                  </a:lnTo>
                  <a:lnTo>
                    <a:pt x="400" y="788"/>
                  </a:lnTo>
                  <a:lnTo>
                    <a:pt x="412" y="794"/>
                  </a:lnTo>
                  <a:lnTo>
                    <a:pt x="430" y="799"/>
                  </a:lnTo>
                  <a:lnTo>
                    <a:pt x="443" y="803"/>
                  </a:lnTo>
                  <a:lnTo>
                    <a:pt x="450" y="807"/>
                  </a:lnTo>
                  <a:lnTo>
                    <a:pt x="458" y="814"/>
                  </a:lnTo>
                  <a:lnTo>
                    <a:pt x="471" y="828"/>
                  </a:lnTo>
                  <a:lnTo>
                    <a:pt x="484" y="849"/>
                  </a:lnTo>
                  <a:lnTo>
                    <a:pt x="487" y="856"/>
                  </a:lnTo>
                  <a:lnTo>
                    <a:pt x="491" y="864"/>
                  </a:lnTo>
                  <a:lnTo>
                    <a:pt x="494" y="869"/>
                  </a:lnTo>
                  <a:lnTo>
                    <a:pt x="495" y="872"/>
                  </a:lnTo>
                  <a:lnTo>
                    <a:pt x="497" y="876"/>
                  </a:lnTo>
                  <a:lnTo>
                    <a:pt x="503" y="882"/>
                  </a:lnTo>
                  <a:lnTo>
                    <a:pt x="508" y="886"/>
                  </a:lnTo>
                  <a:lnTo>
                    <a:pt x="536" y="859"/>
                  </a:lnTo>
                  <a:lnTo>
                    <a:pt x="541" y="849"/>
                  </a:lnTo>
                  <a:lnTo>
                    <a:pt x="549" y="844"/>
                  </a:lnTo>
                  <a:lnTo>
                    <a:pt x="556" y="841"/>
                  </a:lnTo>
                  <a:lnTo>
                    <a:pt x="564" y="843"/>
                  </a:lnTo>
                  <a:lnTo>
                    <a:pt x="574" y="847"/>
                  </a:lnTo>
                  <a:lnTo>
                    <a:pt x="582" y="856"/>
                  </a:lnTo>
                  <a:lnTo>
                    <a:pt x="583" y="860"/>
                  </a:lnTo>
                  <a:lnTo>
                    <a:pt x="586" y="867"/>
                  </a:lnTo>
                  <a:lnTo>
                    <a:pt x="586" y="881"/>
                  </a:lnTo>
                  <a:lnTo>
                    <a:pt x="586" y="889"/>
                  </a:lnTo>
                  <a:lnTo>
                    <a:pt x="591" y="898"/>
                  </a:lnTo>
                  <a:lnTo>
                    <a:pt x="599" y="909"/>
                  </a:lnTo>
                  <a:lnTo>
                    <a:pt x="613" y="919"/>
                  </a:lnTo>
                  <a:lnTo>
                    <a:pt x="618" y="927"/>
                  </a:lnTo>
                  <a:lnTo>
                    <a:pt x="621" y="930"/>
                  </a:lnTo>
                  <a:lnTo>
                    <a:pt x="624" y="933"/>
                  </a:lnTo>
                  <a:lnTo>
                    <a:pt x="630" y="931"/>
                  </a:lnTo>
                  <a:lnTo>
                    <a:pt x="638" y="926"/>
                  </a:lnTo>
                  <a:lnTo>
                    <a:pt x="639" y="923"/>
                  </a:lnTo>
                  <a:lnTo>
                    <a:pt x="642" y="919"/>
                  </a:lnTo>
                  <a:lnTo>
                    <a:pt x="646" y="914"/>
                  </a:lnTo>
                  <a:lnTo>
                    <a:pt x="652" y="909"/>
                  </a:lnTo>
                  <a:lnTo>
                    <a:pt x="660" y="902"/>
                  </a:lnTo>
                  <a:lnTo>
                    <a:pt x="669" y="896"/>
                  </a:lnTo>
                  <a:lnTo>
                    <a:pt x="680" y="885"/>
                  </a:lnTo>
                  <a:lnTo>
                    <a:pt x="691" y="873"/>
                  </a:lnTo>
                  <a:lnTo>
                    <a:pt x="696" y="865"/>
                  </a:lnTo>
                  <a:lnTo>
                    <a:pt x="699" y="863"/>
                  </a:lnTo>
                  <a:lnTo>
                    <a:pt x="703" y="863"/>
                  </a:lnTo>
                  <a:lnTo>
                    <a:pt x="708" y="865"/>
                  </a:lnTo>
                  <a:lnTo>
                    <a:pt x="710" y="868"/>
                  </a:lnTo>
                  <a:lnTo>
                    <a:pt x="714" y="873"/>
                  </a:lnTo>
                  <a:lnTo>
                    <a:pt x="717" y="876"/>
                  </a:lnTo>
                  <a:lnTo>
                    <a:pt x="726" y="878"/>
                  </a:lnTo>
                  <a:lnTo>
                    <a:pt x="738" y="880"/>
                  </a:lnTo>
                  <a:lnTo>
                    <a:pt x="746" y="880"/>
                  </a:lnTo>
                  <a:lnTo>
                    <a:pt x="757" y="881"/>
                  </a:lnTo>
                  <a:lnTo>
                    <a:pt x="779" y="882"/>
                  </a:lnTo>
                  <a:lnTo>
                    <a:pt x="799" y="889"/>
                  </a:lnTo>
                  <a:lnTo>
                    <a:pt x="807" y="893"/>
                  </a:lnTo>
                  <a:lnTo>
                    <a:pt x="815" y="900"/>
                  </a:lnTo>
                  <a:lnTo>
                    <a:pt x="830" y="917"/>
                  </a:lnTo>
                  <a:lnTo>
                    <a:pt x="832" y="921"/>
                  </a:lnTo>
                  <a:lnTo>
                    <a:pt x="837" y="926"/>
                  </a:lnTo>
                  <a:lnTo>
                    <a:pt x="852" y="934"/>
                  </a:lnTo>
                  <a:lnTo>
                    <a:pt x="860" y="937"/>
                  </a:lnTo>
                  <a:lnTo>
                    <a:pt x="871" y="941"/>
                  </a:lnTo>
                  <a:lnTo>
                    <a:pt x="896" y="946"/>
                  </a:lnTo>
                  <a:lnTo>
                    <a:pt x="896" y="945"/>
                  </a:lnTo>
                  <a:lnTo>
                    <a:pt x="897" y="945"/>
                  </a:lnTo>
                  <a:lnTo>
                    <a:pt x="900" y="945"/>
                  </a:lnTo>
                  <a:lnTo>
                    <a:pt x="905" y="945"/>
                  </a:lnTo>
                  <a:lnTo>
                    <a:pt x="908" y="943"/>
                  </a:lnTo>
                  <a:lnTo>
                    <a:pt x="912" y="943"/>
                  </a:lnTo>
                  <a:lnTo>
                    <a:pt x="913" y="941"/>
                  </a:lnTo>
                  <a:lnTo>
                    <a:pt x="913" y="939"/>
                  </a:lnTo>
                  <a:lnTo>
                    <a:pt x="914" y="939"/>
                  </a:lnTo>
                  <a:lnTo>
                    <a:pt x="914" y="935"/>
                  </a:lnTo>
                  <a:lnTo>
                    <a:pt x="916" y="933"/>
                  </a:lnTo>
                  <a:lnTo>
                    <a:pt x="912" y="914"/>
                  </a:lnTo>
                  <a:lnTo>
                    <a:pt x="909" y="901"/>
                  </a:lnTo>
                  <a:lnTo>
                    <a:pt x="908" y="890"/>
                  </a:lnTo>
                  <a:lnTo>
                    <a:pt x="908" y="886"/>
                  </a:lnTo>
                  <a:lnTo>
                    <a:pt x="909" y="867"/>
                  </a:lnTo>
                  <a:lnTo>
                    <a:pt x="913" y="851"/>
                  </a:lnTo>
                  <a:lnTo>
                    <a:pt x="921" y="835"/>
                  </a:lnTo>
                  <a:lnTo>
                    <a:pt x="933" y="823"/>
                  </a:lnTo>
                  <a:lnTo>
                    <a:pt x="941" y="810"/>
                  </a:lnTo>
                  <a:lnTo>
                    <a:pt x="942" y="804"/>
                  </a:lnTo>
                  <a:lnTo>
                    <a:pt x="945" y="800"/>
                  </a:lnTo>
                  <a:lnTo>
                    <a:pt x="950" y="792"/>
                  </a:lnTo>
                  <a:lnTo>
                    <a:pt x="958" y="771"/>
                  </a:lnTo>
                  <a:lnTo>
                    <a:pt x="966" y="746"/>
                  </a:lnTo>
                  <a:lnTo>
                    <a:pt x="970" y="732"/>
                  </a:lnTo>
                  <a:lnTo>
                    <a:pt x="979" y="721"/>
                  </a:lnTo>
                  <a:lnTo>
                    <a:pt x="992" y="712"/>
                  </a:lnTo>
                  <a:lnTo>
                    <a:pt x="1009" y="706"/>
                  </a:lnTo>
                  <a:lnTo>
                    <a:pt x="1012" y="704"/>
                  </a:lnTo>
                  <a:lnTo>
                    <a:pt x="1012" y="702"/>
                  </a:lnTo>
                  <a:lnTo>
                    <a:pt x="1013" y="702"/>
                  </a:lnTo>
                  <a:lnTo>
                    <a:pt x="1016" y="702"/>
                  </a:lnTo>
                  <a:lnTo>
                    <a:pt x="1019" y="699"/>
                  </a:lnTo>
                  <a:lnTo>
                    <a:pt x="1023" y="696"/>
                  </a:lnTo>
                  <a:lnTo>
                    <a:pt x="1028" y="688"/>
                  </a:lnTo>
                  <a:lnTo>
                    <a:pt x="1029" y="683"/>
                  </a:lnTo>
                  <a:lnTo>
                    <a:pt x="1032" y="679"/>
                  </a:lnTo>
                  <a:lnTo>
                    <a:pt x="1032" y="676"/>
                  </a:lnTo>
                  <a:lnTo>
                    <a:pt x="1032" y="675"/>
                  </a:lnTo>
                  <a:lnTo>
                    <a:pt x="1033" y="675"/>
                  </a:lnTo>
                  <a:lnTo>
                    <a:pt x="1036" y="672"/>
                  </a:lnTo>
                  <a:lnTo>
                    <a:pt x="1039" y="664"/>
                  </a:lnTo>
                  <a:lnTo>
                    <a:pt x="1039" y="652"/>
                  </a:lnTo>
                  <a:lnTo>
                    <a:pt x="1039" y="640"/>
                  </a:lnTo>
                  <a:lnTo>
                    <a:pt x="1035" y="630"/>
                  </a:lnTo>
                  <a:lnTo>
                    <a:pt x="1032" y="626"/>
                  </a:lnTo>
                  <a:lnTo>
                    <a:pt x="1031" y="623"/>
                  </a:lnTo>
                  <a:lnTo>
                    <a:pt x="1027" y="618"/>
                  </a:lnTo>
                  <a:lnTo>
                    <a:pt x="1015" y="605"/>
                  </a:lnTo>
                  <a:lnTo>
                    <a:pt x="999" y="591"/>
                  </a:lnTo>
                  <a:lnTo>
                    <a:pt x="987" y="562"/>
                  </a:lnTo>
                  <a:lnTo>
                    <a:pt x="990" y="549"/>
                  </a:lnTo>
                  <a:lnTo>
                    <a:pt x="991" y="540"/>
                  </a:lnTo>
                  <a:lnTo>
                    <a:pt x="991" y="532"/>
                  </a:lnTo>
                  <a:lnTo>
                    <a:pt x="990" y="528"/>
                  </a:lnTo>
                  <a:lnTo>
                    <a:pt x="980" y="516"/>
                  </a:lnTo>
                  <a:lnTo>
                    <a:pt x="978" y="511"/>
                  </a:lnTo>
                  <a:lnTo>
                    <a:pt x="978" y="508"/>
                  </a:lnTo>
                  <a:lnTo>
                    <a:pt x="979" y="501"/>
                  </a:lnTo>
                  <a:lnTo>
                    <a:pt x="987" y="500"/>
                  </a:lnTo>
                  <a:lnTo>
                    <a:pt x="991" y="497"/>
                  </a:lnTo>
                  <a:lnTo>
                    <a:pt x="996" y="496"/>
                  </a:lnTo>
                  <a:lnTo>
                    <a:pt x="1004" y="492"/>
                  </a:lnTo>
                  <a:lnTo>
                    <a:pt x="1009" y="485"/>
                  </a:lnTo>
                  <a:lnTo>
                    <a:pt x="1009" y="483"/>
                  </a:lnTo>
                  <a:lnTo>
                    <a:pt x="1009" y="481"/>
                  </a:lnTo>
                  <a:lnTo>
                    <a:pt x="1011" y="481"/>
                  </a:lnTo>
                  <a:lnTo>
                    <a:pt x="1013" y="479"/>
                  </a:lnTo>
                  <a:lnTo>
                    <a:pt x="1007" y="468"/>
                  </a:lnTo>
                  <a:lnTo>
                    <a:pt x="998" y="460"/>
                  </a:lnTo>
                  <a:lnTo>
                    <a:pt x="986" y="452"/>
                  </a:lnTo>
                  <a:lnTo>
                    <a:pt x="971" y="444"/>
                  </a:lnTo>
                  <a:lnTo>
                    <a:pt x="962" y="438"/>
                  </a:lnTo>
                  <a:lnTo>
                    <a:pt x="957" y="433"/>
                  </a:lnTo>
                  <a:lnTo>
                    <a:pt x="954" y="425"/>
                  </a:lnTo>
                  <a:lnTo>
                    <a:pt x="955" y="419"/>
                  </a:lnTo>
                  <a:lnTo>
                    <a:pt x="963" y="402"/>
                  </a:lnTo>
                  <a:lnTo>
                    <a:pt x="964" y="394"/>
                  </a:lnTo>
                  <a:lnTo>
                    <a:pt x="967" y="389"/>
                  </a:lnTo>
                  <a:lnTo>
                    <a:pt x="970" y="376"/>
                  </a:lnTo>
                  <a:lnTo>
                    <a:pt x="979" y="365"/>
                  </a:lnTo>
                  <a:lnTo>
                    <a:pt x="991" y="353"/>
                  </a:lnTo>
                  <a:lnTo>
                    <a:pt x="1008" y="343"/>
                  </a:lnTo>
                  <a:lnTo>
                    <a:pt x="1011" y="339"/>
                  </a:lnTo>
                  <a:lnTo>
                    <a:pt x="1013" y="336"/>
                  </a:lnTo>
                  <a:lnTo>
                    <a:pt x="1015" y="331"/>
                  </a:lnTo>
                  <a:lnTo>
                    <a:pt x="1015" y="328"/>
                  </a:lnTo>
                  <a:lnTo>
                    <a:pt x="1015" y="327"/>
                  </a:lnTo>
                  <a:lnTo>
                    <a:pt x="1016" y="327"/>
                  </a:lnTo>
                  <a:lnTo>
                    <a:pt x="1015" y="324"/>
                  </a:lnTo>
                  <a:lnTo>
                    <a:pt x="1015" y="323"/>
                  </a:lnTo>
                  <a:lnTo>
                    <a:pt x="1015" y="320"/>
                  </a:lnTo>
                  <a:lnTo>
                    <a:pt x="1015" y="315"/>
                  </a:lnTo>
                  <a:lnTo>
                    <a:pt x="1012" y="307"/>
                  </a:lnTo>
                  <a:lnTo>
                    <a:pt x="1011" y="304"/>
                  </a:lnTo>
                  <a:lnTo>
                    <a:pt x="1011" y="303"/>
                  </a:lnTo>
                  <a:lnTo>
                    <a:pt x="1011" y="300"/>
                  </a:lnTo>
                  <a:lnTo>
                    <a:pt x="1008" y="267"/>
                  </a:lnTo>
                  <a:lnTo>
                    <a:pt x="1005" y="243"/>
                  </a:lnTo>
                  <a:lnTo>
                    <a:pt x="1003" y="233"/>
                  </a:lnTo>
                  <a:lnTo>
                    <a:pt x="1001" y="226"/>
                  </a:lnTo>
                  <a:lnTo>
                    <a:pt x="999" y="218"/>
                  </a:lnTo>
                  <a:lnTo>
                    <a:pt x="992" y="205"/>
                  </a:lnTo>
                  <a:lnTo>
                    <a:pt x="990" y="197"/>
                  </a:lnTo>
                  <a:lnTo>
                    <a:pt x="990" y="188"/>
                  </a:lnTo>
                  <a:lnTo>
                    <a:pt x="987" y="164"/>
                  </a:lnTo>
                  <a:lnTo>
                    <a:pt x="987" y="135"/>
                  </a:lnTo>
                  <a:lnTo>
                    <a:pt x="986" y="132"/>
                  </a:lnTo>
                  <a:lnTo>
                    <a:pt x="986" y="130"/>
                  </a:lnTo>
                  <a:lnTo>
                    <a:pt x="983" y="126"/>
                  </a:lnTo>
                  <a:lnTo>
                    <a:pt x="983" y="120"/>
                  </a:lnTo>
                  <a:lnTo>
                    <a:pt x="980" y="112"/>
                  </a:lnTo>
                  <a:lnTo>
                    <a:pt x="979" y="104"/>
                  </a:lnTo>
                  <a:lnTo>
                    <a:pt x="976" y="95"/>
                  </a:lnTo>
                  <a:lnTo>
                    <a:pt x="975" y="85"/>
                  </a:lnTo>
                  <a:lnTo>
                    <a:pt x="968" y="75"/>
                  </a:lnTo>
                  <a:lnTo>
                    <a:pt x="962" y="71"/>
                  </a:lnTo>
                  <a:lnTo>
                    <a:pt x="950" y="69"/>
                  </a:lnTo>
                  <a:lnTo>
                    <a:pt x="938" y="70"/>
                  </a:lnTo>
                  <a:lnTo>
                    <a:pt x="819" y="67"/>
                  </a:lnTo>
                  <a:lnTo>
                    <a:pt x="812" y="62"/>
                  </a:lnTo>
                  <a:lnTo>
                    <a:pt x="803" y="61"/>
                  </a:lnTo>
                  <a:lnTo>
                    <a:pt x="790" y="59"/>
                  </a:lnTo>
                  <a:lnTo>
                    <a:pt x="775" y="61"/>
                  </a:lnTo>
                  <a:lnTo>
                    <a:pt x="763" y="61"/>
                  </a:lnTo>
                  <a:lnTo>
                    <a:pt x="751" y="61"/>
                  </a:lnTo>
                  <a:lnTo>
                    <a:pt x="746" y="59"/>
                  </a:lnTo>
                  <a:lnTo>
                    <a:pt x="742" y="59"/>
                  </a:lnTo>
                  <a:lnTo>
                    <a:pt x="734" y="59"/>
                  </a:lnTo>
                  <a:lnTo>
                    <a:pt x="717" y="59"/>
                  </a:lnTo>
                  <a:lnTo>
                    <a:pt x="696" y="57"/>
                  </a:lnTo>
                  <a:lnTo>
                    <a:pt x="673" y="57"/>
                  </a:lnTo>
                  <a:lnTo>
                    <a:pt x="648" y="54"/>
                  </a:lnTo>
                  <a:lnTo>
                    <a:pt x="621" y="54"/>
                  </a:lnTo>
                  <a:lnTo>
                    <a:pt x="610" y="53"/>
                  </a:lnTo>
                  <a:lnTo>
                    <a:pt x="601" y="57"/>
                  </a:lnTo>
                  <a:lnTo>
                    <a:pt x="591" y="61"/>
                  </a:lnTo>
                  <a:lnTo>
                    <a:pt x="585" y="69"/>
                  </a:lnTo>
                  <a:lnTo>
                    <a:pt x="574" y="83"/>
                  </a:lnTo>
                  <a:lnTo>
                    <a:pt x="566" y="88"/>
                  </a:lnTo>
                  <a:lnTo>
                    <a:pt x="560" y="92"/>
                  </a:lnTo>
                  <a:lnTo>
                    <a:pt x="548" y="98"/>
                  </a:lnTo>
                  <a:lnTo>
                    <a:pt x="542" y="98"/>
                  </a:lnTo>
                  <a:lnTo>
                    <a:pt x="540" y="96"/>
                  </a:lnTo>
                  <a:lnTo>
                    <a:pt x="537" y="94"/>
                  </a:lnTo>
                  <a:lnTo>
                    <a:pt x="536" y="90"/>
                  </a:lnTo>
                  <a:lnTo>
                    <a:pt x="532" y="83"/>
                  </a:lnTo>
                  <a:lnTo>
                    <a:pt x="528" y="81"/>
                  </a:lnTo>
                  <a:lnTo>
                    <a:pt x="521" y="78"/>
                  </a:lnTo>
                  <a:lnTo>
                    <a:pt x="515" y="79"/>
                  </a:lnTo>
                  <a:lnTo>
                    <a:pt x="503" y="78"/>
                  </a:lnTo>
                  <a:lnTo>
                    <a:pt x="494" y="78"/>
                  </a:lnTo>
                  <a:lnTo>
                    <a:pt x="486" y="77"/>
                  </a:lnTo>
                  <a:lnTo>
                    <a:pt x="480" y="77"/>
                  </a:lnTo>
                  <a:lnTo>
                    <a:pt x="466" y="69"/>
                  </a:lnTo>
                  <a:lnTo>
                    <a:pt x="459" y="62"/>
                  </a:lnTo>
                  <a:lnTo>
                    <a:pt x="455" y="55"/>
                  </a:lnTo>
                  <a:lnTo>
                    <a:pt x="449" y="37"/>
                  </a:lnTo>
                  <a:lnTo>
                    <a:pt x="445" y="14"/>
                  </a:lnTo>
                  <a:lnTo>
                    <a:pt x="443" y="8"/>
                  </a:lnTo>
                  <a:lnTo>
                    <a:pt x="441" y="4"/>
                  </a:lnTo>
                  <a:lnTo>
                    <a:pt x="437" y="1"/>
                  </a:lnTo>
                  <a:lnTo>
                    <a:pt x="433" y="2"/>
                  </a:lnTo>
                  <a:lnTo>
                    <a:pt x="421" y="2"/>
                  </a:lnTo>
                  <a:lnTo>
                    <a:pt x="410" y="2"/>
                  </a:lnTo>
                  <a:lnTo>
                    <a:pt x="408" y="1"/>
                  </a:lnTo>
                  <a:lnTo>
                    <a:pt x="406" y="1"/>
                  </a:lnTo>
                  <a:lnTo>
                    <a:pt x="404" y="1"/>
                  </a:lnTo>
                  <a:lnTo>
                    <a:pt x="398" y="1"/>
                  </a:lnTo>
                  <a:lnTo>
                    <a:pt x="388" y="0"/>
                  </a:lnTo>
                  <a:lnTo>
                    <a:pt x="380" y="2"/>
                  </a:lnTo>
                  <a:lnTo>
                    <a:pt x="372" y="12"/>
                  </a:lnTo>
                  <a:lnTo>
                    <a:pt x="364" y="18"/>
                  </a:lnTo>
                  <a:lnTo>
                    <a:pt x="359" y="18"/>
                  </a:lnTo>
                  <a:lnTo>
                    <a:pt x="356" y="18"/>
                  </a:lnTo>
                  <a:lnTo>
                    <a:pt x="355" y="18"/>
                  </a:lnTo>
                  <a:lnTo>
                    <a:pt x="355" y="20"/>
                  </a:lnTo>
                  <a:lnTo>
                    <a:pt x="349" y="18"/>
                  </a:lnTo>
                  <a:lnTo>
                    <a:pt x="347" y="17"/>
                  </a:lnTo>
                  <a:lnTo>
                    <a:pt x="345" y="17"/>
                  </a:lnTo>
                  <a:lnTo>
                    <a:pt x="339" y="14"/>
                  </a:lnTo>
                  <a:lnTo>
                    <a:pt x="333" y="16"/>
                  </a:lnTo>
                  <a:lnTo>
                    <a:pt x="326" y="17"/>
                  </a:lnTo>
                  <a:lnTo>
                    <a:pt x="320" y="24"/>
                  </a:lnTo>
                  <a:lnTo>
                    <a:pt x="311" y="30"/>
                  </a:lnTo>
                  <a:lnTo>
                    <a:pt x="303" y="36"/>
                  </a:lnTo>
                  <a:lnTo>
                    <a:pt x="295" y="38"/>
                  </a:lnTo>
                  <a:lnTo>
                    <a:pt x="290" y="40"/>
                  </a:lnTo>
                  <a:lnTo>
                    <a:pt x="285" y="40"/>
                  </a:lnTo>
                  <a:lnTo>
                    <a:pt x="279" y="42"/>
                  </a:lnTo>
                  <a:lnTo>
                    <a:pt x="273" y="45"/>
                  </a:lnTo>
                  <a:lnTo>
                    <a:pt x="266" y="50"/>
                  </a:lnTo>
                  <a:lnTo>
                    <a:pt x="257" y="55"/>
                  </a:lnTo>
                  <a:lnTo>
                    <a:pt x="247" y="63"/>
                  </a:lnTo>
                  <a:lnTo>
                    <a:pt x="236" y="71"/>
                  </a:lnTo>
                  <a:lnTo>
                    <a:pt x="225" y="82"/>
                  </a:lnTo>
                  <a:close/>
                </a:path>
              </a:pathLst>
            </a:custGeom>
            <a:solidFill>
              <a:srgbClr val="3399FF"/>
            </a:solidFill>
            <a:ln w="6350">
              <a:solidFill>
                <a:srgbClr val="003366"/>
              </a:solidFill>
              <a:round/>
              <a:headEnd/>
              <a:tailEnd/>
            </a:ln>
          </p:spPr>
          <p:txBody>
            <a:bodyPr/>
            <a:lstStyle/>
            <a:p>
              <a:endParaRPr lang="el-GR"/>
            </a:p>
          </p:txBody>
        </p:sp>
        <p:sp>
          <p:nvSpPr>
            <p:cNvPr id="25738" name="Freeform 525"/>
            <p:cNvSpPr>
              <a:spLocks/>
            </p:cNvSpPr>
            <p:nvPr/>
          </p:nvSpPr>
          <p:spPr bwMode="auto">
            <a:xfrm>
              <a:off x="1548" y="2743"/>
              <a:ext cx="277" cy="157"/>
            </a:xfrm>
            <a:custGeom>
              <a:avLst/>
              <a:gdLst>
                <a:gd name="T0" fmla="*/ 0 w 681"/>
                <a:gd name="T1" fmla="*/ 0 h 387"/>
                <a:gd name="T2" fmla="*/ 0 w 681"/>
                <a:gd name="T3" fmla="*/ 0 h 387"/>
                <a:gd name="T4" fmla="*/ 0 w 681"/>
                <a:gd name="T5" fmla="*/ 0 h 387"/>
                <a:gd name="T6" fmla="*/ 0 w 681"/>
                <a:gd name="T7" fmla="*/ 0 h 387"/>
                <a:gd name="T8" fmla="*/ 0 w 681"/>
                <a:gd name="T9" fmla="*/ 0 h 387"/>
                <a:gd name="T10" fmla="*/ 0 w 681"/>
                <a:gd name="T11" fmla="*/ 0 h 387"/>
                <a:gd name="T12" fmla="*/ 0 w 681"/>
                <a:gd name="T13" fmla="*/ 0 h 387"/>
                <a:gd name="T14" fmla="*/ 0 w 681"/>
                <a:gd name="T15" fmla="*/ 0 h 387"/>
                <a:gd name="T16" fmla="*/ 0 w 681"/>
                <a:gd name="T17" fmla="*/ 0 h 387"/>
                <a:gd name="T18" fmla="*/ 0 w 681"/>
                <a:gd name="T19" fmla="*/ 0 h 387"/>
                <a:gd name="T20" fmla="*/ 0 w 681"/>
                <a:gd name="T21" fmla="*/ 0 h 387"/>
                <a:gd name="T22" fmla="*/ 0 w 681"/>
                <a:gd name="T23" fmla="*/ 0 h 387"/>
                <a:gd name="T24" fmla="*/ 0 w 681"/>
                <a:gd name="T25" fmla="*/ 0 h 387"/>
                <a:gd name="T26" fmla="*/ 0 w 681"/>
                <a:gd name="T27" fmla="*/ 0 h 387"/>
                <a:gd name="T28" fmla="*/ 0 w 681"/>
                <a:gd name="T29" fmla="*/ 0 h 387"/>
                <a:gd name="T30" fmla="*/ 0 w 681"/>
                <a:gd name="T31" fmla="*/ 0 h 387"/>
                <a:gd name="T32" fmla="*/ 0 w 681"/>
                <a:gd name="T33" fmla="*/ 0 h 387"/>
                <a:gd name="T34" fmla="*/ 0 w 681"/>
                <a:gd name="T35" fmla="*/ 0 h 387"/>
                <a:gd name="T36" fmla="*/ 0 w 681"/>
                <a:gd name="T37" fmla="*/ 0 h 387"/>
                <a:gd name="T38" fmla="*/ 0 w 681"/>
                <a:gd name="T39" fmla="*/ 0 h 387"/>
                <a:gd name="T40" fmla="*/ 0 w 681"/>
                <a:gd name="T41" fmla="*/ 0 h 387"/>
                <a:gd name="T42" fmla="*/ 0 w 681"/>
                <a:gd name="T43" fmla="*/ 0 h 387"/>
                <a:gd name="T44" fmla="*/ 0 w 681"/>
                <a:gd name="T45" fmla="*/ 0 h 387"/>
                <a:gd name="T46" fmla="*/ 0 w 681"/>
                <a:gd name="T47" fmla="*/ 0 h 387"/>
                <a:gd name="T48" fmla="*/ 0 w 681"/>
                <a:gd name="T49" fmla="*/ 0 h 387"/>
                <a:gd name="T50" fmla="*/ 0 w 681"/>
                <a:gd name="T51" fmla="*/ 0 h 387"/>
                <a:gd name="T52" fmla="*/ 0 w 681"/>
                <a:gd name="T53" fmla="*/ 0 h 387"/>
                <a:gd name="T54" fmla="*/ 0 w 681"/>
                <a:gd name="T55" fmla="*/ 0 h 387"/>
                <a:gd name="T56" fmla="*/ 0 w 681"/>
                <a:gd name="T57" fmla="*/ 0 h 387"/>
                <a:gd name="T58" fmla="*/ 0 w 681"/>
                <a:gd name="T59" fmla="*/ 0 h 387"/>
                <a:gd name="T60" fmla="*/ 0 w 681"/>
                <a:gd name="T61" fmla="*/ 0 h 387"/>
                <a:gd name="T62" fmla="*/ 0 w 681"/>
                <a:gd name="T63" fmla="*/ 0 h 387"/>
                <a:gd name="T64" fmla="*/ 0 w 681"/>
                <a:gd name="T65" fmla="*/ 0 h 387"/>
                <a:gd name="T66" fmla="*/ 0 w 681"/>
                <a:gd name="T67" fmla="*/ 0 h 387"/>
                <a:gd name="T68" fmla="*/ 0 w 681"/>
                <a:gd name="T69" fmla="*/ 0 h 387"/>
                <a:gd name="T70" fmla="*/ 0 w 681"/>
                <a:gd name="T71" fmla="*/ 0 h 387"/>
                <a:gd name="T72" fmla="*/ 0 w 681"/>
                <a:gd name="T73" fmla="*/ 0 h 387"/>
                <a:gd name="T74" fmla="*/ 0 w 681"/>
                <a:gd name="T75" fmla="*/ 0 h 387"/>
                <a:gd name="T76" fmla="*/ 0 w 681"/>
                <a:gd name="T77" fmla="*/ 0 h 387"/>
                <a:gd name="T78" fmla="*/ 0 w 681"/>
                <a:gd name="T79" fmla="*/ 0 h 387"/>
                <a:gd name="T80" fmla="*/ 0 w 681"/>
                <a:gd name="T81" fmla="*/ 0 h 387"/>
                <a:gd name="T82" fmla="*/ 0 w 681"/>
                <a:gd name="T83" fmla="*/ 0 h 387"/>
                <a:gd name="T84" fmla="*/ 0 w 681"/>
                <a:gd name="T85" fmla="*/ 0 h 387"/>
                <a:gd name="T86" fmla="*/ 0 w 681"/>
                <a:gd name="T87" fmla="*/ 0 h 387"/>
                <a:gd name="T88" fmla="*/ 0 w 681"/>
                <a:gd name="T89" fmla="*/ 0 h 387"/>
                <a:gd name="T90" fmla="*/ 0 w 681"/>
                <a:gd name="T91" fmla="*/ 0 h 387"/>
                <a:gd name="T92" fmla="*/ 0 w 681"/>
                <a:gd name="T93" fmla="*/ 0 h 387"/>
                <a:gd name="T94" fmla="*/ 0 w 681"/>
                <a:gd name="T95" fmla="*/ 0 h 387"/>
                <a:gd name="T96" fmla="*/ 0 w 681"/>
                <a:gd name="T97" fmla="*/ 0 h 387"/>
                <a:gd name="T98" fmla="*/ 0 w 681"/>
                <a:gd name="T99" fmla="*/ 0 h 387"/>
                <a:gd name="T100" fmla="*/ 0 w 681"/>
                <a:gd name="T101" fmla="*/ 0 h 387"/>
                <a:gd name="T102" fmla="*/ 0 w 681"/>
                <a:gd name="T103" fmla="*/ 0 h 387"/>
                <a:gd name="T104" fmla="*/ 0 w 681"/>
                <a:gd name="T105" fmla="*/ 0 h 387"/>
                <a:gd name="T106" fmla="*/ 0 w 681"/>
                <a:gd name="T107" fmla="*/ 0 h 387"/>
                <a:gd name="T108" fmla="*/ 0 w 681"/>
                <a:gd name="T109" fmla="*/ 0 h 3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1"/>
                <a:gd name="T166" fmla="*/ 0 h 387"/>
                <a:gd name="T167" fmla="*/ 681 w 681"/>
                <a:gd name="T168" fmla="*/ 387 h 3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1" h="387">
                  <a:moveTo>
                    <a:pt x="489" y="76"/>
                  </a:moveTo>
                  <a:lnTo>
                    <a:pt x="488" y="84"/>
                  </a:lnTo>
                  <a:lnTo>
                    <a:pt x="488" y="92"/>
                  </a:lnTo>
                  <a:lnTo>
                    <a:pt x="487" y="94"/>
                  </a:lnTo>
                  <a:lnTo>
                    <a:pt x="487" y="98"/>
                  </a:lnTo>
                  <a:lnTo>
                    <a:pt x="485" y="104"/>
                  </a:lnTo>
                  <a:lnTo>
                    <a:pt x="481" y="106"/>
                  </a:lnTo>
                  <a:lnTo>
                    <a:pt x="479" y="109"/>
                  </a:lnTo>
                  <a:lnTo>
                    <a:pt x="475" y="109"/>
                  </a:lnTo>
                  <a:lnTo>
                    <a:pt x="471" y="109"/>
                  </a:lnTo>
                  <a:lnTo>
                    <a:pt x="460" y="105"/>
                  </a:lnTo>
                  <a:lnTo>
                    <a:pt x="452" y="100"/>
                  </a:lnTo>
                  <a:lnTo>
                    <a:pt x="435" y="84"/>
                  </a:lnTo>
                  <a:lnTo>
                    <a:pt x="427" y="73"/>
                  </a:lnTo>
                  <a:lnTo>
                    <a:pt x="423" y="64"/>
                  </a:lnTo>
                  <a:lnTo>
                    <a:pt x="423" y="56"/>
                  </a:lnTo>
                  <a:lnTo>
                    <a:pt x="427" y="49"/>
                  </a:lnTo>
                  <a:lnTo>
                    <a:pt x="431" y="40"/>
                  </a:lnTo>
                  <a:lnTo>
                    <a:pt x="431" y="35"/>
                  </a:lnTo>
                  <a:lnTo>
                    <a:pt x="426" y="31"/>
                  </a:lnTo>
                  <a:lnTo>
                    <a:pt x="418" y="31"/>
                  </a:lnTo>
                  <a:lnTo>
                    <a:pt x="403" y="31"/>
                  </a:lnTo>
                  <a:lnTo>
                    <a:pt x="390" y="30"/>
                  </a:lnTo>
                  <a:lnTo>
                    <a:pt x="378" y="26"/>
                  </a:lnTo>
                  <a:lnTo>
                    <a:pt x="369" y="22"/>
                  </a:lnTo>
                  <a:lnTo>
                    <a:pt x="340" y="7"/>
                  </a:lnTo>
                  <a:lnTo>
                    <a:pt x="312" y="0"/>
                  </a:lnTo>
                  <a:lnTo>
                    <a:pt x="274" y="4"/>
                  </a:lnTo>
                  <a:lnTo>
                    <a:pt x="268" y="6"/>
                  </a:lnTo>
                  <a:lnTo>
                    <a:pt x="264" y="8"/>
                  </a:lnTo>
                  <a:lnTo>
                    <a:pt x="256" y="10"/>
                  </a:lnTo>
                  <a:lnTo>
                    <a:pt x="249" y="8"/>
                  </a:lnTo>
                  <a:lnTo>
                    <a:pt x="241" y="6"/>
                  </a:lnTo>
                  <a:lnTo>
                    <a:pt x="230" y="0"/>
                  </a:lnTo>
                  <a:lnTo>
                    <a:pt x="222" y="3"/>
                  </a:lnTo>
                  <a:lnTo>
                    <a:pt x="214" y="10"/>
                  </a:lnTo>
                  <a:lnTo>
                    <a:pt x="207" y="18"/>
                  </a:lnTo>
                  <a:lnTo>
                    <a:pt x="204" y="20"/>
                  </a:lnTo>
                  <a:lnTo>
                    <a:pt x="201" y="24"/>
                  </a:lnTo>
                  <a:lnTo>
                    <a:pt x="196" y="26"/>
                  </a:lnTo>
                  <a:lnTo>
                    <a:pt x="190" y="28"/>
                  </a:lnTo>
                  <a:lnTo>
                    <a:pt x="178" y="31"/>
                  </a:lnTo>
                  <a:lnTo>
                    <a:pt x="164" y="32"/>
                  </a:lnTo>
                  <a:lnTo>
                    <a:pt x="152" y="36"/>
                  </a:lnTo>
                  <a:lnTo>
                    <a:pt x="141" y="40"/>
                  </a:lnTo>
                  <a:lnTo>
                    <a:pt x="133" y="48"/>
                  </a:lnTo>
                  <a:lnTo>
                    <a:pt x="123" y="55"/>
                  </a:lnTo>
                  <a:lnTo>
                    <a:pt x="114" y="60"/>
                  </a:lnTo>
                  <a:lnTo>
                    <a:pt x="99" y="68"/>
                  </a:lnTo>
                  <a:lnTo>
                    <a:pt x="87" y="69"/>
                  </a:lnTo>
                  <a:lnTo>
                    <a:pt x="77" y="73"/>
                  </a:lnTo>
                  <a:lnTo>
                    <a:pt x="54" y="82"/>
                  </a:lnTo>
                  <a:lnTo>
                    <a:pt x="30" y="96"/>
                  </a:lnTo>
                  <a:lnTo>
                    <a:pt x="8" y="113"/>
                  </a:lnTo>
                  <a:lnTo>
                    <a:pt x="2" y="117"/>
                  </a:lnTo>
                  <a:lnTo>
                    <a:pt x="1" y="125"/>
                  </a:lnTo>
                  <a:lnTo>
                    <a:pt x="0" y="134"/>
                  </a:lnTo>
                  <a:lnTo>
                    <a:pt x="1" y="146"/>
                  </a:lnTo>
                  <a:lnTo>
                    <a:pt x="2" y="157"/>
                  </a:lnTo>
                  <a:lnTo>
                    <a:pt x="5" y="166"/>
                  </a:lnTo>
                  <a:lnTo>
                    <a:pt x="14" y="179"/>
                  </a:lnTo>
                  <a:lnTo>
                    <a:pt x="21" y="187"/>
                  </a:lnTo>
                  <a:lnTo>
                    <a:pt x="30" y="203"/>
                  </a:lnTo>
                  <a:lnTo>
                    <a:pt x="41" y="225"/>
                  </a:lnTo>
                  <a:lnTo>
                    <a:pt x="55" y="256"/>
                  </a:lnTo>
                  <a:lnTo>
                    <a:pt x="58" y="262"/>
                  </a:lnTo>
                  <a:lnTo>
                    <a:pt x="65" y="272"/>
                  </a:lnTo>
                  <a:lnTo>
                    <a:pt x="74" y="282"/>
                  </a:lnTo>
                  <a:lnTo>
                    <a:pt x="86" y="297"/>
                  </a:lnTo>
                  <a:lnTo>
                    <a:pt x="91" y="302"/>
                  </a:lnTo>
                  <a:lnTo>
                    <a:pt x="94" y="305"/>
                  </a:lnTo>
                  <a:lnTo>
                    <a:pt x="95" y="306"/>
                  </a:lnTo>
                  <a:lnTo>
                    <a:pt x="98" y="309"/>
                  </a:lnTo>
                  <a:lnTo>
                    <a:pt x="108" y="318"/>
                  </a:lnTo>
                  <a:lnTo>
                    <a:pt x="116" y="325"/>
                  </a:lnTo>
                  <a:lnTo>
                    <a:pt x="119" y="326"/>
                  </a:lnTo>
                  <a:lnTo>
                    <a:pt x="123" y="329"/>
                  </a:lnTo>
                  <a:lnTo>
                    <a:pt x="131" y="333"/>
                  </a:lnTo>
                  <a:lnTo>
                    <a:pt x="143" y="342"/>
                  </a:lnTo>
                  <a:lnTo>
                    <a:pt x="157" y="354"/>
                  </a:lnTo>
                  <a:lnTo>
                    <a:pt x="177" y="371"/>
                  </a:lnTo>
                  <a:lnTo>
                    <a:pt x="189" y="379"/>
                  </a:lnTo>
                  <a:lnTo>
                    <a:pt x="196" y="382"/>
                  </a:lnTo>
                  <a:lnTo>
                    <a:pt x="204" y="384"/>
                  </a:lnTo>
                  <a:lnTo>
                    <a:pt x="209" y="386"/>
                  </a:lnTo>
                  <a:lnTo>
                    <a:pt x="211" y="386"/>
                  </a:lnTo>
                  <a:lnTo>
                    <a:pt x="213" y="386"/>
                  </a:lnTo>
                  <a:lnTo>
                    <a:pt x="215" y="387"/>
                  </a:lnTo>
                  <a:lnTo>
                    <a:pt x="226" y="384"/>
                  </a:lnTo>
                  <a:lnTo>
                    <a:pt x="230" y="382"/>
                  </a:lnTo>
                  <a:lnTo>
                    <a:pt x="235" y="379"/>
                  </a:lnTo>
                  <a:lnTo>
                    <a:pt x="266" y="356"/>
                  </a:lnTo>
                  <a:lnTo>
                    <a:pt x="271" y="359"/>
                  </a:lnTo>
                  <a:lnTo>
                    <a:pt x="274" y="359"/>
                  </a:lnTo>
                  <a:lnTo>
                    <a:pt x="275" y="359"/>
                  </a:lnTo>
                  <a:lnTo>
                    <a:pt x="278" y="360"/>
                  </a:lnTo>
                  <a:lnTo>
                    <a:pt x="282" y="360"/>
                  </a:lnTo>
                  <a:lnTo>
                    <a:pt x="287" y="359"/>
                  </a:lnTo>
                  <a:lnTo>
                    <a:pt x="290" y="355"/>
                  </a:lnTo>
                  <a:lnTo>
                    <a:pt x="292" y="351"/>
                  </a:lnTo>
                  <a:lnTo>
                    <a:pt x="293" y="346"/>
                  </a:lnTo>
                  <a:lnTo>
                    <a:pt x="296" y="339"/>
                  </a:lnTo>
                  <a:lnTo>
                    <a:pt x="296" y="329"/>
                  </a:lnTo>
                  <a:lnTo>
                    <a:pt x="299" y="322"/>
                  </a:lnTo>
                  <a:lnTo>
                    <a:pt x="303" y="318"/>
                  </a:lnTo>
                  <a:lnTo>
                    <a:pt x="308" y="317"/>
                  </a:lnTo>
                  <a:lnTo>
                    <a:pt x="313" y="317"/>
                  </a:lnTo>
                  <a:lnTo>
                    <a:pt x="320" y="321"/>
                  </a:lnTo>
                  <a:lnTo>
                    <a:pt x="356" y="339"/>
                  </a:lnTo>
                  <a:lnTo>
                    <a:pt x="362" y="344"/>
                  </a:lnTo>
                  <a:lnTo>
                    <a:pt x="366" y="347"/>
                  </a:lnTo>
                  <a:lnTo>
                    <a:pt x="373" y="351"/>
                  </a:lnTo>
                  <a:lnTo>
                    <a:pt x="387" y="355"/>
                  </a:lnTo>
                  <a:lnTo>
                    <a:pt x="407" y="360"/>
                  </a:lnTo>
                  <a:lnTo>
                    <a:pt x="423" y="362"/>
                  </a:lnTo>
                  <a:lnTo>
                    <a:pt x="438" y="364"/>
                  </a:lnTo>
                  <a:lnTo>
                    <a:pt x="450" y="364"/>
                  </a:lnTo>
                  <a:lnTo>
                    <a:pt x="459" y="364"/>
                  </a:lnTo>
                  <a:lnTo>
                    <a:pt x="471" y="362"/>
                  </a:lnTo>
                  <a:lnTo>
                    <a:pt x="481" y="363"/>
                  </a:lnTo>
                  <a:lnTo>
                    <a:pt x="488" y="366"/>
                  </a:lnTo>
                  <a:lnTo>
                    <a:pt x="495" y="372"/>
                  </a:lnTo>
                  <a:lnTo>
                    <a:pt x="495" y="368"/>
                  </a:lnTo>
                  <a:lnTo>
                    <a:pt x="497" y="362"/>
                  </a:lnTo>
                  <a:lnTo>
                    <a:pt x="497" y="355"/>
                  </a:lnTo>
                  <a:lnTo>
                    <a:pt x="499" y="350"/>
                  </a:lnTo>
                  <a:lnTo>
                    <a:pt x="501" y="337"/>
                  </a:lnTo>
                  <a:lnTo>
                    <a:pt x="518" y="341"/>
                  </a:lnTo>
                  <a:lnTo>
                    <a:pt x="525" y="346"/>
                  </a:lnTo>
                  <a:lnTo>
                    <a:pt x="536" y="351"/>
                  </a:lnTo>
                  <a:lnTo>
                    <a:pt x="549" y="341"/>
                  </a:lnTo>
                  <a:lnTo>
                    <a:pt x="565" y="337"/>
                  </a:lnTo>
                  <a:lnTo>
                    <a:pt x="567" y="334"/>
                  </a:lnTo>
                  <a:lnTo>
                    <a:pt x="571" y="331"/>
                  </a:lnTo>
                  <a:lnTo>
                    <a:pt x="579" y="323"/>
                  </a:lnTo>
                  <a:lnTo>
                    <a:pt x="607" y="305"/>
                  </a:lnTo>
                  <a:lnTo>
                    <a:pt x="610" y="293"/>
                  </a:lnTo>
                  <a:lnTo>
                    <a:pt x="614" y="286"/>
                  </a:lnTo>
                  <a:lnTo>
                    <a:pt x="616" y="268"/>
                  </a:lnTo>
                  <a:lnTo>
                    <a:pt x="633" y="260"/>
                  </a:lnTo>
                  <a:lnTo>
                    <a:pt x="636" y="251"/>
                  </a:lnTo>
                  <a:lnTo>
                    <a:pt x="648" y="241"/>
                  </a:lnTo>
                  <a:lnTo>
                    <a:pt x="657" y="229"/>
                  </a:lnTo>
                  <a:lnTo>
                    <a:pt x="681" y="225"/>
                  </a:lnTo>
                  <a:lnTo>
                    <a:pt x="676" y="221"/>
                  </a:lnTo>
                  <a:lnTo>
                    <a:pt x="670" y="215"/>
                  </a:lnTo>
                  <a:lnTo>
                    <a:pt x="668" y="211"/>
                  </a:lnTo>
                  <a:lnTo>
                    <a:pt x="667" y="208"/>
                  </a:lnTo>
                  <a:lnTo>
                    <a:pt x="664" y="203"/>
                  </a:lnTo>
                  <a:lnTo>
                    <a:pt x="660" y="195"/>
                  </a:lnTo>
                  <a:lnTo>
                    <a:pt x="657" y="188"/>
                  </a:lnTo>
                  <a:lnTo>
                    <a:pt x="644" y="167"/>
                  </a:lnTo>
                  <a:lnTo>
                    <a:pt x="631" y="153"/>
                  </a:lnTo>
                  <a:lnTo>
                    <a:pt x="623" y="146"/>
                  </a:lnTo>
                  <a:lnTo>
                    <a:pt x="616" y="142"/>
                  </a:lnTo>
                  <a:lnTo>
                    <a:pt x="603" y="138"/>
                  </a:lnTo>
                  <a:lnTo>
                    <a:pt x="585" y="133"/>
                  </a:lnTo>
                  <a:lnTo>
                    <a:pt x="573" y="127"/>
                  </a:lnTo>
                  <a:lnTo>
                    <a:pt x="565" y="122"/>
                  </a:lnTo>
                  <a:lnTo>
                    <a:pt x="562" y="120"/>
                  </a:lnTo>
                  <a:lnTo>
                    <a:pt x="562" y="118"/>
                  </a:lnTo>
                  <a:lnTo>
                    <a:pt x="555" y="104"/>
                  </a:lnTo>
                  <a:lnTo>
                    <a:pt x="549" y="92"/>
                  </a:lnTo>
                  <a:lnTo>
                    <a:pt x="543" y="86"/>
                  </a:lnTo>
                  <a:lnTo>
                    <a:pt x="540" y="84"/>
                  </a:lnTo>
                  <a:lnTo>
                    <a:pt x="528" y="80"/>
                  </a:lnTo>
                  <a:lnTo>
                    <a:pt x="489" y="76"/>
                  </a:lnTo>
                  <a:close/>
                </a:path>
              </a:pathLst>
            </a:custGeom>
            <a:solidFill>
              <a:srgbClr val="3399FF"/>
            </a:solidFill>
            <a:ln w="6350">
              <a:solidFill>
                <a:srgbClr val="003366"/>
              </a:solidFill>
              <a:round/>
              <a:headEnd/>
              <a:tailEnd/>
            </a:ln>
          </p:spPr>
          <p:txBody>
            <a:bodyPr/>
            <a:lstStyle/>
            <a:p>
              <a:endParaRPr lang="el-GR"/>
            </a:p>
          </p:txBody>
        </p:sp>
        <p:sp>
          <p:nvSpPr>
            <p:cNvPr id="25739" name="Freeform 526"/>
            <p:cNvSpPr>
              <a:spLocks/>
            </p:cNvSpPr>
            <p:nvPr/>
          </p:nvSpPr>
          <p:spPr bwMode="auto">
            <a:xfrm>
              <a:off x="1708" y="2887"/>
              <a:ext cx="284" cy="179"/>
            </a:xfrm>
            <a:custGeom>
              <a:avLst/>
              <a:gdLst>
                <a:gd name="T0" fmla="*/ 0 w 699"/>
                <a:gd name="T1" fmla="*/ 0 h 441"/>
                <a:gd name="T2" fmla="*/ 0 w 699"/>
                <a:gd name="T3" fmla="*/ 0 h 441"/>
                <a:gd name="T4" fmla="*/ 0 w 699"/>
                <a:gd name="T5" fmla="*/ 0 h 441"/>
                <a:gd name="T6" fmla="*/ 0 w 699"/>
                <a:gd name="T7" fmla="*/ 0 h 441"/>
                <a:gd name="T8" fmla="*/ 0 w 699"/>
                <a:gd name="T9" fmla="*/ 0 h 441"/>
                <a:gd name="T10" fmla="*/ 0 w 699"/>
                <a:gd name="T11" fmla="*/ 0 h 441"/>
                <a:gd name="T12" fmla="*/ 0 w 699"/>
                <a:gd name="T13" fmla="*/ 0 h 441"/>
                <a:gd name="T14" fmla="*/ 0 w 699"/>
                <a:gd name="T15" fmla="*/ 0 h 441"/>
                <a:gd name="T16" fmla="*/ 0 w 699"/>
                <a:gd name="T17" fmla="*/ 0 h 441"/>
                <a:gd name="T18" fmla="*/ 0 w 699"/>
                <a:gd name="T19" fmla="*/ 0 h 441"/>
                <a:gd name="T20" fmla="*/ 0 w 699"/>
                <a:gd name="T21" fmla="*/ 0 h 441"/>
                <a:gd name="T22" fmla="*/ 0 w 699"/>
                <a:gd name="T23" fmla="*/ 0 h 441"/>
                <a:gd name="T24" fmla="*/ 0 w 699"/>
                <a:gd name="T25" fmla="*/ 0 h 441"/>
                <a:gd name="T26" fmla="*/ 0 w 699"/>
                <a:gd name="T27" fmla="*/ 0 h 441"/>
                <a:gd name="T28" fmla="*/ 0 w 699"/>
                <a:gd name="T29" fmla="*/ 0 h 441"/>
                <a:gd name="T30" fmla="*/ 0 w 699"/>
                <a:gd name="T31" fmla="*/ 0 h 441"/>
                <a:gd name="T32" fmla="*/ 0 w 699"/>
                <a:gd name="T33" fmla="*/ 0 h 441"/>
                <a:gd name="T34" fmla="*/ 0 w 699"/>
                <a:gd name="T35" fmla="*/ 0 h 441"/>
                <a:gd name="T36" fmla="*/ 0 w 699"/>
                <a:gd name="T37" fmla="*/ 0 h 441"/>
                <a:gd name="T38" fmla="*/ 0 w 699"/>
                <a:gd name="T39" fmla="*/ 0 h 441"/>
                <a:gd name="T40" fmla="*/ 0 w 699"/>
                <a:gd name="T41" fmla="*/ 0 h 441"/>
                <a:gd name="T42" fmla="*/ 0 w 699"/>
                <a:gd name="T43" fmla="*/ 0 h 441"/>
                <a:gd name="T44" fmla="*/ 0 w 699"/>
                <a:gd name="T45" fmla="*/ 0 h 441"/>
                <a:gd name="T46" fmla="*/ 0 w 699"/>
                <a:gd name="T47" fmla="*/ 0 h 441"/>
                <a:gd name="T48" fmla="*/ 0 w 699"/>
                <a:gd name="T49" fmla="*/ 0 h 441"/>
                <a:gd name="T50" fmla="*/ 0 w 699"/>
                <a:gd name="T51" fmla="*/ 0 h 441"/>
                <a:gd name="T52" fmla="*/ 0 w 699"/>
                <a:gd name="T53" fmla="*/ 0 h 441"/>
                <a:gd name="T54" fmla="*/ 0 w 699"/>
                <a:gd name="T55" fmla="*/ 0 h 441"/>
                <a:gd name="T56" fmla="*/ 0 w 699"/>
                <a:gd name="T57" fmla="*/ 0 h 441"/>
                <a:gd name="T58" fmla="*/ 0 w 699"/>
                <a:gd name="T59" fmla="*/ 0 h 441"/>
                <a:gd name="T60" fmla="*/ 0 w 699"/>
                <a:gd name="T61" fmla="*/ 0 h 441"/>
                <a:gd name="T62" fmla="*/ 0 w 699"/>
                <a:gd name="T63" fmla="*/ 0 h 441"/>
                <a:gd name="T64" fmla="*/ 0 w 699"/>
                <a:gd name="T65" fmla="*/ 0 h 441"/>
                <a:gd name="T66" fmla="*/ 0 w 699"/>
                <a:gd name="T67" fmla="*/ 0 h 441"/>
                <a:gd name="T68" fmla="*/ 0 w 699"/>
                <a:gd name="T69" fmla="*/ 0 h 441"/>
                <a:gd name="T70" fmla="*/ 0 w 699"/>
                <a:gd name="T71" fmla="*/ 0 h 441"/>
                <a:gd name="T72" fmla="*/ 0 w 699"/>
                <a:gd name="T73" fmla="*/ 0 h 441"/>
                <a:gd name="T74" fmla="*/ 0 w 699"/>
                <a:gd name="T75" fmla="*/ 0 h 441"/>
                <a:gd name="T76" fmla="*/ 0 w 699"/>
                <a:gd name="T77" fmla="*/ 0 h 441"/>
                <a:gd name="T78" fmla="*/ 0 w 699"/>
                <a:gd name="T79" fmla="*/ 0 h 441"/>
                <a:gd name="T80" fmla="*/ 0 w 699"/>
                <a:gd name="T81" fmla="*/ 0 h 441"/>
                <a:gd name="T82" fmla="*/ 0 w 699"/>
                <a:gd name="T83" fmla="*/ 0 h 441"/>
                <a:gd name="T84" fmla="*/ 0 w 699"/>
                <a:gd name="T85" fmla="*/ 0 h 441"/>
                <a:gd name="T86" fmla="*/ 0 w 699"/>
                <a:gd name="T87" fmla="*/ 0 h 441"/>
                <a:gd name="T88" fmla="*/ 0 w 699"/>
                <a:gd name="T89" fmla="*/ 0 h 441"/>
                <a:gd name="T90" fmla="*/ 0 w 699"/>
                <a:gd name="T91" fmla="*/ 0 h 441"/>
                <a:gd name="T92" fmla="*/ 0 w 699"/>
                <a:gd name="T93" fmla="*/ 0 h 441"/>
                <a:gd name="T94" fmla="*/ 0 w 699"/>
                <a:gd name="T95" fmla="*/ 0 h 441"/>
                <a:gd name="T96" fmla="*/ 0 w 699"/>
                <a:gd name="T97" fmla="*/ 0 h 441"/>
                <a:gd name="T98" fmla="*/ 0 w 699"/>
                <a:gd name="T99" fmla="*/ 0 h 441"/>
                <a:gd name="T100" fmla="*/ 0 w 699"/>
                <a:gd name="T101" fmla="*/ 0 h 441"/>
                <a:gd name="T102" fmla="*/ 0 w 699"/>
                <a:gd name="T103" fmla="*/ 0 h 441"/>
                <a:gd name="T104" fmla="*/ 0 w 699"/>
                <a:gd name="T105" fmla="*/ 0 h 441"/>
                <a:gd name="T106" fmla="*/ 0 w 699"/>
                <a:gd name="T107" fmla="*/ 0 h 441"/>
                <a:gd name="T108" fmla="*/ 0 w 699"/>
                <a:gd name="T109" fmla="*/ 0 h 441"/>
                <a:gd name="T110" fmla="*/ 0 w 699"/>
                <a:gd name="T111" fmla="*/ 0 h 441"/>
                <a:gd name="T112" fmla="*/ 0 w 699"/>
                <a:gd name="T113" fmla="*/ 0 h 441"/>
                <a:gd name="T114" fmla="*/ 0 w 699"/>
                <a:gd name="T115" fmla="*/ 0 h 441"/>
                <a:gd name="T116" fmla="*/ 0 w 699"/>
                <a:gd name="T117" fmla="*/ 0 h 4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9"/>
                <a:gd name="T178" fmla="*/ 0 h 441"/>
                <a:gd name="T179" fmla="*/ 699 w 699"/>
                <a:gd name="T180" fmla="*/ 441 h 4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9" h="441">
                  <a:moveTo>
                    <a:pt x="188" y="153"/>
                  </a:moveTo>
                  <a:lnTo>
                    <a:pt x="178" y="150"/>
                  </a:lnTo>
                  <a:lnTo>
                    <a:pt x="170" y="147"/>
                  </a:lnTo>
                  <a:lnTo>
                    <a:pt x="155" y="141"/>
                  </a:lnTo>
                  <a:lnTo>
                    <a:pt x="149" y="134"/>
                  </a:lnTo>
                  <a:lnTo>
                    <a:pt x="145" y="129"/>
                  </a:lnTo>
                  <a:lnTo>
                    <a:pt x="138" y="116"/>
                  </a:lnTo>
                  <a:lnTo>
                    <a:pt x="134" y="108"/>
                  </a:lnTo>
                  <a:lnTo>
                    <a:pt x="129" y="101"/>
                  </a:lnTo>
                  <a:lnTo>
                    <a:pt x="125" y="96"/>
                  </a:lnTo>
                  <a:lnTo>
                    <a:pt x="122" y="92"/>
                  </a:lnTo>
                  <a:lnTo>
                    <a:pt x="115" y="84"/>
                  </a:lnTo>
                  <a:lnTo>
                    <a:pt x="117" y="110"/>
                  </a:lnTo>
                  <a:lnTo>
                    <a:pt x="115" y="110"/>
                  </a:lnTo>
                  <a:lnTo>
                    <a:pt x="115" y="112"/>
                  </a:lnTo>
                  <a:lnTo>
                    <a:pt x="115" y="114"/>
                  </a:lnTo>
                  <a:lnTo>
                    <a:pt x="114" y="114"/>
                  </a:lnTo>
                  <a:lnTo>
                    <a:pt x="114" y="116"/>
                  </a:lnTo>
                  <a:lnTo>
                    <a:pt x="114" y="118"/>
                  </a:lnTo>
                  <a:lnTo>
                    <a:pt x="111" y="121"/>
                  </a:lnTo>
                  <a:lnTo>
                    <a:pt x="109" y="125"/>
                  </a:lnTo>
                  <a:lnTo>
                    <a:pt x="113" y="150"/>
                  </a:lnTo>
                  <a:lnTo>
                    <a:pt x="101" y="153"/>
                  </a:lnTo>
                  <a:lnTo>
                    <a:pt x="93" y="154"/>
                  </a:lnTo>
                  <a:lnTo>
                    <a:pt x="86" y="153"/>
                  </a:lnTo>
                  <a:lnTo>
                    <a:pt x="82" y="151"/>
                  </a:lnTo>
                  <a:lnTo>
                    <a:pt x="63" y="146"/>
                  </a:lnTo>
                  <a:lnTo>
                    <a:pt x="55" y="170"/>
                  </a:lnTo>
                  <a:lnTo>
                    <a:pt x="56" y="176"/>
                  </a:lnTo>
                  <a:lnTo>
                    <a:pt x="56" y="184"/>
                  </a:lnTo>
                  <a:lnTo>
                    <a:pt x="53" y="194"/>
                  </a:lnTo>
                  <a:lnTo>
                    <a:pt x="49" y="206"/>
                  </a:lnTo>
                  <a:lnTo>
                    <a:pt x="44" y="236"/>
                  </a:lnTo>
                  <a:lnTo>
                    <a:pt x="43" y="236"/>
                  </a:lnTo>
                  <a:lnTo>
                    <a:pt x="43" y="237"/>
                  </a:lnTo>
                  <a:lnTo>
                    <a:pt x="43" y="240"/>
                  </a:lnTo>
                  <a:lnTo>
                    <a:pt x="43" y="245"/>
                  </a:lnTo>
                  <a:lnTo>
                    <a:pt x="40" y="249"/>
                  </a:lnTo>
                  <a:lnTo>
                    <a:pt x="37" y="254"/>
                  </a:lnTo>
                  <a:lnTo>
                    <a:pt x="28" y="262"/>
                  </a:lnTo>
                  <a:lnTo>
                    <a:pt x="22" y="265"/>
                  </a:lnTo>
                  <a:lnTo>
                    <a:pt x="19" y="265"/>
                  </a:lnTo>
                  <a:lnTo>
                    <a:pt x="18" y="265"/>
                  </a:lnTo>
                  <a:lnTo>
                    <a:pt x="18" y="266"/>
                  </a:lnTo>
                  <a:lnTo>
                    <a:pt x="15" y="269"/>
                  </a:lnTo>
                  <a:lnTo>
                    <a:pt x="3" y="273"/>
                  </a:lnTo>
                  <a:lnTo>
                    <a:pt x="0" y="278"/>
                  </a:lnTo>
                  <a:lnTo>
                    <a:pt x="4" y="285"/>
                  </a:lnTo>
                  <a:lnTo>
                    <a:pt x="16" y="294"/>
                  </a:lnTo>
                  <a:lnTo>
                    <a:pt x="22" y="301"/>
                  </a:lnTo>
                  <a:lnTo>
                    <a:pt x="24" y="305"/>
                  </a:lnTo>
                  <a:lnTo>
                    <a:pt x="28" y="311"/>
                  </a:lnTo>
                  <a:lnTo>
                    <a:pt x="43" y="322"/>
                  </a:lnTo>
                  <a:lnTo>
                    <a:pt x="47" y="331"/>
                  </a:lnTo>
                  <a:lnTo>
                    <a:pt x="51" y="334"/>
                  </a:lnTo>
                  <a:lnTo>
                    <a:pt x="57" y="337"/>
                  </a:lnTo>
                  <a:lnTo>
                    <a:pt x="74" y="339"/>
                  </a:lnTo>
                  <a:lnTo>
                    <a:pt x="80" y="340"/>
                  </a:lnTo>
                  <a:lnTo>
                    <a:pt x="82" y="342"/>
                  </a:lnTo>
                  <a:lnTo>
                    <a:pt x="86" y="346"/>
                  </a:lnTo>
                  <a:lnTo>
                    <a:pt x="92" y="355"/>
                  </a:lnTo>
                  <a:lnTo>
                    <a:pt x="94" y="360"/>
                  </a:lnTo>
                  <a:lnTo>
                    <a:pt x="98" y="368"/>
                  </a:lnTo>
                  <a:lnTo>
                    <a:pt x="101" y="378"/>
                  </a:lnTo>
                  <a:lnTo>
                    <a:pt x="106" y="385"/>
                  </a:lnTo>
                  <a:lnTo>
                    <a:pt x="113" y="391"/>
                  </a:lnTo>
                  <a:lnTo>
                    <a:pt x="123" y="395"/>
                  </a:lnTo>
                  <a:lnTo>
                    <a:pt x="131" y="396"/>
                  </a:lnTo>
                  <a:lnTo>
                    <a:pt x="142" y="403"/>
                  </a:lnTo>
                  <a:lnTo>
                    <a:pt x="154" y="412"/>
                  </a:lnTo>
                  <a:lnTo>
                    <a:pt x="168" y="425"/>
                  </a:lnTo>
                  <a:lnTo>
                    <a:pt x="178" y="434"/>
                  </a:lnTo>
                  <a:lnTo>
                    <a:pt x="190" y="440"/>
                  </a:lnTo>
                  <a:lnTo>
                    <a:pt x="203" y="441"/>
                  </a:lnTo>
                  <a:lnTo>
                    <a:pt x="217" y="438"/>
                  </a:lnTo>
                  <a:lnTo>
                    <a:pt x="225" y="434"/>
                  </a:lnTo>
                  <a:lnTo>
                    <a:pt x="236" y="430"/>
                  </a:lnTo>
                  <a:lnTo>
                    <a:pt x="246" y="425"/>
                  </a:lnTo>
                  <a:lnTo>
                    <a:pt x="260" y="420"/>
                  </a:lnTo>
                  <a:lnTo>
                    <a:pt x="273" y="417"/>
                  </a:lnTo>
                  <a:lnTo>
                    <a:pt x="285" y="417"/>
                  </a:lnTo>
                  <a:lnTo>
                    <a:pt x="295" y="416"/>
                  </a:lnTo>
                  <a:lnTo>
                    <a:pt x="305" y="416"/>
                  </a:lnTo>
                  <a:lnTo>
                    <a:pt x="311" y="413"/>
                  </a:lnTo>
                  <a:lnTo>
                    <a:pt x="317" y="413"/>
                  </a:lnTo>
                  <a:lnTo>
                    <a:pt x="324" y="411"/>
                  </a:lnTo>
                  <a:lnTo>
                    <a:pt x="336" y="399"/>
                  </a:lnTo>
                  <a:lnTo>
                    <a:pt x="347" y="389"/>
                  </a:lnTo>
                  <a:lnTo>
                    <a:pt x="352" y="380"/>
                  </a:lnTo>
                  <a:lnTo>
                    <a:pt x="356" y="374"/>
                  </a:lnTo>
                  <a:lnTo>
                    <a:pt x="384" y="372"/>
                  </a:lnTo>
                  <a:lnTo>
                    <a:pt x="399" y="378"/>
                  </a:lnTo>
                  <a:lnTo>
                    <a:pt x="401" y="378"/>
                  </a:lnTo>
                  <a:lnTo>
                    <a:pt x="403" y="378"/>
                  </a:lnTo>
                  <a:lnTo>
                    <a:pt x="405" y="379"/>
                  </a:lnTo>
                  <a:lnTo>
                    <a:pt x="413" y="381"/>
                  </a:lnTo>
                  <a:lnTo>
                    <a:pt x="417" y="381"/>
                  </a:lnTo>
                  <a:lnTo>
                    <a:pt x="422" y="383"/>
                  </a:lnTo>
                  <a:lnTo>
                    <a:pt x="422" y="381"/>
                  </a:lnTo>
                  <a:lnTo>
                    <a:pt x="424" y="381"/>
                  </a:lnTo>
                  <a:lnTo>
                    <a:pt x="426" y="381"/>
                  </a:lnTo>
                  <a:lnTo>
                    <a:pt x="430" y="381"/>
                  </a:lnTo>
                  <a:lnTo>
                    <a:pt x="434" y="378"/>
                  </a:lnTo>
                  <a:lnTo>
                    <a:pt x="440" y="376"/>
                  </a:lnTo>
                  <a:lnTo>
                    <a:pt x="450" y="378"/>
                  </a:lnTo>
                  <a:lnTo>
                    <a:pt x="454" y="379"/>
                  </a:lnTo>
                  <a:lnTo>
                    <a:pt x="459" y="383"/>
                  </a:lnTo>
                  <a:lnTo>
                    <a:pt x="469" y="395"/>
                  </a:lnTo>
                  <a:lnTo>
                    <a:pt x="478" y="387"/>
                  </a:lnTo>
                  <a:lnTo>
                    <a:pt x="486" y="380"/>
                  </a:lnTo>
                  <a:lnTo>
                    <a:pt x="492" y="372"/>
                  </a:lnTo>
                  <a:lnTo>
                    <a:pt x="496" y="364"/>
                  </a:lnTo>
                  <a:lnTo>
                    <a:pt x="524" y="346"/>
                  </a:lnTo>
                  <a:lnTo>
                    <a:pt x="524" y="344"/>
                  </a:lnTo>
                  <a:lnTo>
                    <a:pt x="526" y="344"/>
                  </a:lnTo>
                  <a:lnTo>
                    <a:pt x="528" y="344"/>
                  </a:lnTo>
                  <a:lnTo>
                    <a:pt x="533" y="344"/>
                  </a:lnTo>
                  <a:lnTo>
                    <a:pt x="536" y="343"/>
                  </a:lnTo>
                  <a:lnTo>
                    <a:pt x="536" y="342"/>
                  </a:lnTo>
                  <a:lnTo>
                    <a:pt x="537" y="342"/>
                  </a:lnTo>
                  <a:lnTo>
                    <a:pt x="540" y="342"/>
                  </a:lnTo>
                  <a:lnTo>
                    <a:pt x="540" y="339"/>
                  </a:lnTo>
                  <a:lnTo>
                    <a:pt x="540" y="338"/>
                  </a:lnTo>
                  <a:lnTo>
                    <a:pt x="541" y="338"/>
                  </a:lnTo>
                  <a:lnTo>
                    <a:pt x="541" y="335"/>
                  </a:lnTo>
                  <a:lnTo>
                    <a:pt x="541" y="334"/>
                  </a:lnTo>
                  <a:lnTo>
                    <a:pt x="543" y="334"/>
                  </a:lnTo>
                  <a:lnTo>
                    <a:pt x="543" y="329"/>
                  </a:lnTo>
                  <a:lnTo>
                    <a:pt x="543" y="326"/>
                  </a:lnTo>
                  <a:lnTo>
                    <a:pt x="543" y="325"/>
                  </a:lnTo>
                  <a:lnTo>
                    <a:pt x="544" y="325"/>
                  </a:lnTo>
                  <a:lnTo>
                    <a:pt x="563" y="281"/>
                  </a:lnTo>
                  <a:lnTo>
                    <a:pt x="569" y="270"/>
                  </a:lnTo>
                  <a:lnTo>
                    <a:pt x="574" y="262"/>
                  </a:lnTo>
                  <a:lnTo>
                    <a:pt x="576" y="254"/>
                  </a:lnTo>
                  <a:lnTo>
                    <a:pt x="577" y="247"/>
                  </a:lnTo>
                  <a:lnTo>
                    <a:pt x="576" y="229"/>
                  </a:lnTo>
                  <a:lnTo>
                    <a:pt x="578" y="219"/>
                  </a:lnTo>
                  <a:lnTo>
                    <a:pt x="582" y="211"/>
                  </a:lnTo>
                  <a:lnTo>
                    <a:pt x="592" y="211"/>
                  </a:lnTo>
                  <a:lnTo>
                    <a:pt x="597" y="209"/>
                  </a:lnTo>
                  <a:lnTo>
                    <a:pt x="602" y="209"/>
                  </a:lnTo>
                  <a:lnTo>
                    <a:pt x="605" y="208"/>
                  </a:lnTo>
                  <a:lnTo>
                    <a:pt x="605" y="207"/>
                  </a:lnTo>
                  <a:lnTo>
                    <a:pt x="606" y="207"/>
                  </a:lnTo>
                  <a:lnTo>
                    <a:pt x="609" y="207"/>
                  </a:lnTo>
                  <a:lnTo>
                    <a:pt x="609" y="204"/>
                  </a:lnTo>
                  <a:lnTo>
                    <a:pt x="609" y="203"/>
                  </a:lnTo>
                  <a:lnTo>
                    <a:pt x="610" y="203"/>
                  </a:lnTo>
                  <a:lnTo>
                    <a:pt x="610" y="200"/>
                  </a:lnTo>
                  <a:lnTo>
                    <a:pt x="610" y="199"/>
                  </a:lnTo>
                  <a:lnTo>
                    <a:pt x="612" y="199"/>
                  </a:lnTo>
                  <a:lnTo>
                    <a:pt x="610" y="194"/>
                  </a:lnTo>
                  <a:lnTo>
                    <a:pt x="610" y="190"/>
                  </a:lnTo>
                  <a:lnTo>
                    <a:pt x="641" y="154"/>
                  </a:lnTo>
                  <a:lnTo>
                    <a:pt x="657" y="151"/>
                  </a:lnTo>
                  <a:lnTo>
                    <a:pt x="668" y="149"/>
                  </a:lnTo>
                  <a:lnTo>
                    <a:pt x="676" y="146"/>
                  </a:lnTo>
                  <a:lnTo>
                    <a:pt x="680" y="143"/>
                  </a:lnTo>
                  <a:lnTo>
                    <a:pt x="686" y="142"/>
                  </a:lnTo>
                  <a:lnTo>
                    <a:pt x="691" y="142"/>
                  </a:lnTo>
                  <a:lnTo>
                    <a:pt x="694" y="139"/>
                  </a:lnTo>
                  <a:lnTo>
                    <a:pt x="698" y="137"/>
                  </a:lnTo>
                  <a:lnTo>
                    <a:pt x="698" y="131"/>
                  </a:lnTo>
                  <a:lnTo>
                    <a:pt x="698" y="129"/>
                  </a:lnTo>
                  <a:lnTo>
                    <a:pt x="698" y="127"/>
                  </a:lnTo>
                  <a:lnTo>
                    <a:pt x="699" y="127"/>
                  </a:lnTo>
                  <a:lnTo>
                    <a:pt x="698" y="125"/>
                  </a:lnTo>
                  <a:lnTo>
                    <a:pt x="698" y="123"/>
                  </a:lnTo>
                  <a:lnTo>
                    <a:pt x="698" y="121"/>
                  </a:lnTo>
                  <a:lnTo>
                    <a:pt x="698" y="114"/>
                  </a:lnTo>
                  <a:lnTo>
                    <a:pt x="696" y="98"/>
                  </a:lnTo>
                  <a:lnTo>
                    <a:pt x="687" y="96"/>
                  </a:lnTo>
                  <a:lnTo>
                    <a:pt x="680" y="92"/>
                  </a:lnTo>
                  <a:lnTo>
                    <a:pt x="674" y="85"/>
                  </a:lnTo>
                  <a:lnTo>
                    <a:pt x="670" y="77"/>
                  </a:lnTo>
                  <a:lnTo>
                    <a:pt x="622" y="39"/>
                  </a:lnTo>
                  <a:lnTo>
                    <a:pt x="618" y="35"/>
                  </a:lnTo>
                  <a:lnTo>
                    <a:pt x="615" y="33"/>
                  </a:lnTo>
                  <a:lnTo>
                    <a:pt x="609" y="32"/>
                  </a:lnTo>
                  <a:lnTo>
                    <a:pt x="598" y="33"/>
                  </a:lnTo>
                  <a:lnTo>
                    <a:pt x="586" y="37"/>
                  </a:lnTo>
                  <a:lnTo>
                    <a:pt x="577" y="39"/>
                  </a:lnTo>
                  <a:lnTo>
                    <a:pt x="569" y="39"/>
                  </a:lnTo>
                  <a:lnTo>
                    <a:pt x="561" y="35"/>
                  </a:lnTo>
                  <a:lnTo>
                    <a:pt x="553" y="28"/>
                  </a:lnTo>
                  <a:lnTo>
                    <a:pt x="541" y="16"/>
                  </a:lnTo>
                  <a:lnTo>
                    <a:pt x="530" y="10"/>
                  </a:lnTo>
                  <a:lnTo>
                    <a:pt x="516" y="3"/>
                  </a:lnTo>
                  <a:lnTo>
                    <a:pt x="503" y="0"/>
                  </a:lnTo>
                  <a:lnTo>
                    <a:pt x="491" y="3"/>
                  </a:lnTo>
                  <a:lnTo>
                    <a:pt x="481" y="10"/>
                  </a:lnTo>
                  <a:lnTo>
                    <a:pt x="470" y="20"/>
                  </a:lnTo>
                  <a:lnTo>
                    <a:pt x="459" y="35"/>
                  </a:lnTo>
                  <a:lnTo>
                    <a:pt x="447" y="49"/>
                  </a:lnTo>
                  <a:lnTo>
                    <a:pt x="438" y="61"/>
                  </a:lnTo>
                  <a:lnTo>
                    <a:pt x="430" y="69"/>
                  </a:lnTo>
                  <a:lnTo>
                    <a:pt x="425" y="75"/>
                  </a:lnTo>
                  <a:lnTo>
                    <a:pt x="410" y="77"/>
                  </a:lnTo>
                  <a:lnTo>
                    <a:pt x="400" y="75"/>
                  </a:lnTo>
                  <a:lnTo>
                    <a:pt x="391" y="64"/>
                  </a:lnTo>
                  <a:lnTo>
                    <a:pt x="388" y="57"/>
                  </a:lnTo>
                  <a:lnTo>
                    <a:pt x="385" y="49"/>
                  </a:lnTo>
                  <a:lnTo>
                    <a:pt x="372" y="47"/>
                  </a:lnTo>
                  <a:lnTo>
                    <a:pt x="360" y="49"/>
                  </a:lnTo>
                  <a:lnTo>
                    <a:pt x="356" y="52"/>
                  </a:lnTo>
                  <a:lnTo>
                    <a:pt x="355" y="59"/>
                  </a:lnTo>
                  <a:lnTo>
                    <a:pt x="351" y="64"/>
                  </a:lnTo>
                  <a:lnTo>
                    <a:pt x="347" y="69"/>
                  </a:lnTo>
                  <a:lnTo>
                    <a:pt x="344" y="69"/>
                  </a:lnTo>
                  <a:lnTo>
                    <a:pt x="343" y="69"/>
                  </a:lnTo>
                  <a:lnTo>
                    <a:pt x="343" y="71"/>
                  </a:lnTo>
                  <a:lnTo>
                    <a:pt x="340" y="73"/>
                  </a:lnTo>
                  <a:lnTo>
                    <a:pt x="338" y="73"/>
                  </a:lnTo>
                  <a:lnTo>
                    <a:pt x="336" y="73"/>
                  </a:lnTo>
                  <a:lnTo>
                    <a:pt x="336" y="75"/>
                  </a:lnTo>
                  <a:lnTo>
                    <a:pt x="334" y="77"/>
                  </a:lnTo>
                  <a:lnTo>
                    <a:pt x="323" y="78"/>
                  </a:lnTo>
                  <a:lnTo>
                    <a:pt x="313" y="81"/>
                  </a:lnTo>
                  <a:lnTo>
                    <a:pt x="301" y="81"/>
                  </a:lnTo>
                  <a:lnTo>
                    <a:pt x="287" y="82"/>
                  </a:lnTo>
                  <a:lnTo>
                    <a:pt x="286" y="82"/>
                  </a:lnTo>
                  <a:lnTo>
                    <a:pt x="286" y="85"/>
                  </a:lnTo>
                  <a:lnTo>
                    <a:pt x="286" y="93"/>
                  </a:lnTo>
                  <a:lnTo>
                    <a:pt x="283" y="106"/>
                  </a:lnTo>
                  <a:lnTo>
                    <a:pt x="283" y="126"/>
                  </a:lnTo>
                  <a:lnTo>
                    <a:pt x="281" y="134"/>
                  </a:lnTo>
                  <a:lnTo>
                    <a:pt x="279" y="137"/>
                  </a:lnTo>
                  <a:lnTo>
                    <a:pt x="279" y="141"/>
                  </a:lnTo>
                  <a:lnTo>
                    <a:pt x="276" y="146"/>
                  </a:lnTo>
                  <a:lnTo>
                    <a:pt x="272" y="151"/>
                  </a:lnTo>
                  <a:lnTo>
                    <a:pt x="268" y="151"/>
                  </a:lnTo>
                  <a:lnTo>
                    <a:pt x="265" y="153"/>
                  </a:lnTo>
                  <a:lnTo>
                    <a:pt x="260" y="154"/>
                  </a:lnTo>
                  <a:lnTo>
                    <a:pt x="252" y="154"/>
                  </a:lnTo>
                  <a:lnTo>
                    <a:pt x="244" y="153"/>
                  </a:lnTo>
                  <a:lnTo>
                    <a:pt x="212" y="153"/>
                  </a:lnTo>
                  <a:lnTo>
                    <a:pt x="188" y="153"/>
                  </a:lnTo>
                  <a:close/>
                </a:path>
              </a:pathLst>
            </a:custGeom>
            <a:solidFill>
              <a:srgbClr val="3399FF"/>
            </a:solidFill>
            <a:ln w="6350">
              <a:solidFill>
                <a:srgbClr val="003366"/>
              </a:solidFill>
              <a:round/>
              <a:headEnd/>
              <a:tailEnd/>
            </a:ln>
          </p:spPr>
          <p:txBody>
            <a:bodyPr/>
            <a:lstStyle/>
            <a:p>
              <a:endParaRPr lang="el-GR"/>
            </a:p>
          </p:txBody>
        </p:sp>
        <p:sp>
          <p:nvSpPr>
            <p:cNvPr id="25740" name="Freeform 527"/>
            <p:cNvSpPr>
              <a:spLocks/>
            </p:cNvSpPr>
            <p:nvPr/>
          </p:nvSpPr>
          <p:spPr bwMode="auto">
            <a:xfrm>
              <a:off x="1631" y="3607"/>
              <a:ext cx="16" cy="16"/>
            </a:xfrm>
            <a:custGeom>
              <a:avLst/>
              <a:gdLst>
                <a:gd name="T0" fmla="*/ 0 w 37"/>
                <a:gd name="T1" fmla="*/ 0 h 38"/>
                <a:gd name="T2" fmla="*/ 0 w 37"/>
                <a:gd name="T3" fmla="*/ 0 h 38"/>
                <a:gd name="T4" fmla="*/ 0 w 37"/>
                <a:gd name="T5" fmla="*/ 0 h 38"/>
                <a:gd name="T6" fmla="*/ 0 w 37"/>
                <a:gd name="T7" fmla="*/ 0 h 38"/>
                <a:gd name="T8" fmla="*/ 0 w 37"/>
                <a:gd name="T9" fmla="*/ 0 h 38"/>
                <a:gd name="T10" fmla="*/ 0 w 37"/>
                <a:gd name="T11" fmla="*/ 0 h 38"/>
                <a:gd name="T12" fmla="*/ 0 w 37"/>
                <a:gd name="T13" fmla="*/ 0 h 38"/>
                <a:gd name="T14" fmla="*/ 0 w 37"/>
                <a:gd name="T15" fmla="*/ 0 h 38"/>
                <a:gd name="T16" fmla="*/ 0 w 37"/>
                <a:gd name="T17" fmla="*/ 0 h 38"/>
                <a:gd name="T18" fmla="*/ 0 w 37"/>
                <a:gd name="T19" fmla="*/ 0 h 38"/>
                <a:gd name="T20" fmla="*/ 0 w 37"/>
                <a:gd name="T21" fmla="*/ 0 h 38"/>
                <a:gd name="T22" fmla="*/ 0 w 37"/>
                <a:gd name="T23" fmla="*/ 0 h 38"/>
                <a:gd name="T24" fmla="*/ 0 w 37"/>
                <a:gd name="T25" fmla="*/ 0 h 38"/>
                <a:gd name="T26" fmla="*/ 0 w 37"/>
                <a:gd name="T27" fmla="*/ 0 h 38"/>
                <a:gd name="T28" fmla="*/ 0 w 37"/>
                <a:gd name="T29" fmla="*/ 0 h 38"/>
                <a:gd name="T30" fmla="*/ 0 w 37"/>
                <a:gd name="T31" fmla="*/ 0 h 38"/>
                <a:gd name="T32" fmla="*/ 0 w 37"/>
                <a:gd name="T33" fmla="*/ 0 h 38"/>
                <a:gd name="T34" fmla="*/ 0 w 37"/>
                <a:gd name="T35" fmla="*/ 0 h 38"/>
                <a:gd name="T36" fmla="*/ 0 w 37"/>
                <a:gd name="T37" fmla="*/ 0 h 38"/>
                <a:gd name="T38" fmla="*/ 0 w 37"/>
                <a:gd name="T39" fmla="*/ 0 h 38"/>
                <a:gd name="T40" fmla="*/ 0 w 37"/>
                <a:gd name="T41" fmla="*/ 0 h 38"/>
                <a:gd name="T42" fmla="*/ 0 w 37"/>
                <a:gd name="T43" fmla="*/ 0 h 38"/>
                <a:gd name="T44" fmla="*/ 0 w 37"/>
                <a:gd name="T45" fmla="*/ 0 h 38"/>
                <a:gd name="T46" fmla="*/ 0 w 37"/>
                <a:gd name="T47" fmla="*/ 0 h 38"/>
                <a:gd name="T48" fmla="*/ 0 w 37"/>
                <a:gd name="T49" fmla="*/ 0 h 38"/>
                <a:gd name="T50" fmla="*/ 0 w 37"/>
                <a:gd name="T51" fmla="*/ 0 h 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
                <a:gd name="T79" fmla="*/ 0 h 38"/>
                <a:gd name="T80" fmla="*/ 37 w 37"/>
                <a:gd name="T81" fmla="*/ 38 h 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 h="38">
                  <a:moveTo>
                    <a:pt x="5" y="0"/>
                  </a:moveTo>
                  <a:lnTo>
                    <a:pt x="1" y="5"/>
                  </a:lnTo>
                  <a:lnTo>
                    <a:pt x="0" y="13"/>
                  </a:lnTo>
                  <a:lnTo>
                    <a:pt x="0" y="17"/>
                  </a:lnTo>
                  <a:lnTo>
                    <a:pt x="2" y="22"/>
                  </a:lnTo>
                  <a:lnTo>
                    <a:pt x="9" y="29"/>
                  </a:lnTo>
                  <a:lnTo>
                    <a:pt x="21" y="35"/>
                  </a:lnTo>
                  <a:lnTo>
                    <a:pt x="22" y="35"/>
                  </a:lnTo>
                  <a:lnTo>
                    <a:pt x="25" y="37"/>
                  </a:lnTo>
                  <a:lnTo>
                    <a:pt x="26" y="37"/>
                  </a:lnTo>
                  <a:lnTo>
                    <a:pt x="29" y="38"/>
                  </a:lnTo>
                  <a:lnTo>
                    <a:pt x="31" y="37"/>
                  </a:lnTo>
                  <a:lnTo>
                    <a:pt x="31" y="35"/>
                  </a:lnTo>
                  <a:lnTo>
                    <a:pt x="33" y="35"/>
                  </a:lnTo>
                  <a:lnTo>
                    <a:pt x="35" y="35"/>
                  </a:lnTo>
                  <a:lnTo>
                    <a:pt x="35" y="31"/>
                  </a:lnTo>
                  <a:lnTo>
                    <a:pt x="35" y="29"/>
                  </a:lnTo>
                  <a:lnTo>
                    <a:pt x="35" y="27"/>
                  </a:lnTo>
                  <a:lnTo>
                    <a:pt x="37" y="27"/>
                  </a:lnTo>
                  <a:lnTo>
                    <a:pt x="37" y="21"/>
                  </a:lnTo>
                  <a:lnTo>
                    <a:pt x="37" y="15"/>
                  </a:lnTo>
                  <a:lnTo>
                    <a:pt x="21" y="11"/>
                  </a:lnTo>
                  <a:lnTo>
                    <a:pt x="10" y="9"/>
                  </a:lnTo>
                  <a:lnTo>
                    <a:pt x="9" y="4"/>
                  </a:lnTo>
                  <a:lnTo>
                    <a:pt x="9" y="1"/>
                  </a:lnTo>
                  <a:lnTo>
                    <a:pt x="5" y="0"/>
                  </a:lnTo>
                  <a:close/>
                </a:path>
              </a:pathLst>
            </a:custGeom>
            <a:solidFill>
              <a:srgbClr val="3399FF"/>
            </a:solidFill>
            <a:ln w="6350">
              <a:solidFill>
                <a:srgbClr val="003366"/>
              </a:solidFill>
              <a:round/>
              <a:headEnd/>
              <a:tailEnd/>
            </a:ln>
          </p:spPr>
          <p:txBody>
            <a:bodyPr/>
            <a:lstStyle/>
            <a:p>
              <a:endParaRPr lang="el-GR"/>
            </a:p>
          </p:txBody>
        </p:sp>
        <p:sp>
          <p:nvSpPr>
            <p:cNvPr id="25741" name="Freeform 528"/>
            <p:cNvSpPr>
              <a:spLocks/>
            </p:cNvSpPr>
            <p:nvPr/>
          </p:nvSpPr>
          <p:spPr bwMode="auto">
            <a:xfrm>
              <a:off x="1631" y="3607"/>
              <a:ext cx="16" cy="16"/>
            </a:xfrm>
            <a:custGeom>
              <a:avLst/>
              <a:gdLst>
                <a:gd name="T0" fmla="*/ 0 w 37"/>
                <a:gd name="T1" fmla="*/ 0 h 38"/>
                <a:gd name="T2" fmla="*/ 0 w 37"/>
                <a:gd name="T3" fmla="*/ 0 h 38"/>
                <a:gd name="T4" fmla="*/ 0 w 37"/>
                <a:gd name="T5" fmla="*/ 0 h 38"/>
                <a:gd name="T6" fmla="*/ 0 w 37"/>
                <a:gd name="T7" fmla="*/ 0 h 38"/>
                <a:gd name="T8" fmla="*/ 0 w 37"/>
                <a:gd name="T9" fmla="*/ 0 h 38"/>
                <a:gd name="T10" fmla="*/ 0 w 37"/>
                <a:gd name="T11" fmla="*/ 0 h 38"/>
                <a:gd name="T12" fmla="*/ 0 w 37"/>
                <a:gd name="T13" fmla="*/ 0 h 38"/>
                <a:gd name="T14" fmla="*/ 0 w 37"/>
                <a:gd name="T15" fmla="*/ 0 h 38"/>
                <a:gd name="T16" fmla="*/ 0 w 37"/>
                <a:gd name="T17" fmla="*/ 0 h 38"/>
                <a:gd name="T18" fmla="*/ 0 w 37"/>
                <a:gd name="T19" fmla="*/ 0 h 38"/>
                <a:gd name="T20" fmla="*/ 0 w 37"/>
                <a:gd name="T21" fmla="*/ 0 h 38"/>
                <a:gd name="T22" fmla="*/ 0 w 37"/>
                <a:gd name="T23" fmla="*/ 0 h 38"/>
                <a:gd name="T24" fmla="*/ 0 w 37"/>
                <a:gd name="T25" fmla="*/ 0 h 38"/>
                <a:gd name="T26" fmla="*/ 0 w 37"/>
                <a:gd name="T27" fmla="*/ 0 h 38"/>
                <a:gd name="T28" fmla="*/ 0 w 37"/>
                <a:gd name="T29" fmla="*/ 0 h 38"/>
                <a:gd name="T30" fmla="*/ 0 w 37"/>
                <a:gd name="T31" fmla="*/ 0 h 38"/>
                <a:gd name="T32" fmla="*/ 0 w 37"/>
                <a:gd name="T33" fmla="*/ 0 h 38"/>
                <a:gd name="T34" fmla="*/ 0 w 37"/>
                <a:gd name="T35" fmla="*/ 0 h 38"/>
                <a:gd name="T36" fmla="*/ 0 w 37"/>
                <a:gd name="T37" fmla="*/ 0 h 38"/>
                <a:gd name="T38" fmla="*/ 0 w 37"/>
                <a:gd name="T39" fmla="*/ 0 h 38"/>
                <a:gd name="T40" fmla="*/ 0 w 37"/>
                <a:gd name="T41" fmla="*/ 0 h 38"/>
                <a:gd name="T42" fmla="*/ 0 w 37"/>
                <a:gd name="T43" fmla="*/ 0 h 38"/>
                <a:gd name="T44" fmla="*/ 0 w 37"/>
                <a:gd name="T45" fmla="*/ 0 h 38"/>
                <a:gd name="T46" fmla="*/ 0 w 37"/>
                <a:gd name="T47" fmla="*/ 0 h 38"/>
                <a:gd name="T48" fmla="*/ 0 w 37"/>
                <a:gd name="T49" fmla="*/ 0 h 38"/>
                <a:gd name="T50" fmla="*/ 0 w 37"/>
                <a:gd name="T51" fmla="*/ 0 h 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
                <a:gd name="T79" fmla="*/ 0 h 38"/>
                <a:gd name="T80" fmla="*/ 37 w 37"/>
                <a:gd name="T81" fmla="*/ 38 h 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 h="38">
                  <a:moveTo>
                    <a:pt x="5" y="0"/>
                  </a:moveTo>
                  <a:lnTo>
                    <a:pt x="9" y="1"/>
                  </a:lnTo>
                  <a:lnTo>
                    <a:pt x="9" y="4"/>
                  </a:lnTo>
                  <a:lnTo>
                    <a:pt x="10" y="9"/>
                  </a:lnTo>
                  <a:lnTo>
                    <a:pt x="21" y="11"/>
                  </a:lnTo>
                  <a:lnTo>
                    <a:pt x="37" y="15"/>
                  </a:lnTo>
                  <a:lnTo>
                    <a:pt x="37" y="21"/>
                  </a:lnTo>
                  <a:lnTo>
                    <a:pt x="37" y="27"/>
                  </a:lnTo>
                  <a:lnTo>
                    <a:pt x="35" y="27"/>
                  </a:lnTo>
                  <a:lnTo>
                    <a:pt x="35" y="29"/>
                  </a:lnTo>
                  <a:lnTo>
                    <a:pt x="35" y="31"/>
                  </a:lnTo>
                  <a:lnTo>
                    <a:pt x="35" y="35"/>
                  </a:lnTo>
                  <a:lnTo>
                    <a:pt x="33" y="35"/>
                  </a:lnTo>
                  <a:lnTo>
                    <a:pt x="31" y="35"/>
                  </a:lnTo>
                  <a:lnTo>
                    <a:pt x="31" y="37"/>
                  </a:lnTo>
                  <a:lnTo>
                    <a:pt x="29" y="38"/>
                  </a:lnTo>
                  <a:lnTo>
                    <a:pt x="26" y="37"/>
                  </a:lnTo>
                  <a:lnTo>
                    <a:pt x="25" y="37"/>
                  </a:lnTo>
                  <a:lnTo>
                    <a:pt x="22" y="35"/>
                  </a:lnTo>
                  <a:lnTo>
                    <a:pt x="21" y="35"/>
                  </a:lnTo>
                  <a:lnTo>
                    <a:pt x="9" y="29"/>
                  </a:lnTo>
                  <a:lnTo>
                    <a:pt x="2" y="22"/>
                  </a:lnTo>
                  <a:lnTo>
                    <a:pt x="0" y="17"/>
                  </a:lnTo>
                  <a:lnTo>
                    <a:pt x="0" y="13"/>
                  </a:lnTo>
                  <a:lnTo>
                    <a:pt x="1" y="5"/>
                  </a:lnTo>
                  <a:lnTo>
                    <a:pt x="5" y="0"/>
                  </a:lnTo>
                </a:path>
              </a:pathLst>
            </a:custGeom>
            <a:solidFill>
              <a:srgbClr val="3399FF"/>
            </a:solidFill>
            <a:ln w="6350">
              <a:solidFill>
                <a:srgbClr val="003366"/>
              </a:solidFill>
              <a:round/>
              <a:headEnd/>
              <a:tailEnd/>
            </a:ln>
          </p:spPr>
          <p:txBody>
            <a:bodyPr/>
            <a:lstStyle/>
            <a:p>
              <a:endParaRPr lang="el-GR"/>
            </a:p>
          </p:txBody>
        </p:sp>
      </p:grpSp>
      <p:sp>
        <p:nvSpPr>
          <p:cNvPr id="25721" name="Freeform 529"/>
          <p:cNvSpPr>
            <a:spLocks/>
          </p:cNvSpPr>
          <p:nvPr/>
        </p:nvSpPr>
        <p:spPr bwMode="auto">
          <a:xfrm>
            <a:off x="3049588" y="4621213"/>
            <a:ext cx="606425" cy="442912"/>
          </a:xfrm>
          <a:custGeom>
            <a:avLst/>
            <a:gdLst>
              <a:gd name="T0" fmla="*/ 2147483647 w 939"/>
              <a:gd name="T1" fmla="*/ 2147483647 h 684"/>
              <a:gd name="T2" fmla="*/ 2147483647 w 939"/>
              <a:gd name="T3" fmla="*/ 2147483647 h 684"/>
              <a:gd name="T4" fmla="*/ 2147483647 w 939"/>
              <a:gd name="T5" fmla="*/ 2147483647 h 684"/>
              <a:gd name="T6" fmla="*/ 2147483647 w 939"/>
              <a:gd name="T7" fmla="*/ 2147483647 h 684"/>
              <a:gd name="T8" fmla="*/ 2147483647 w 939"/>
              <a:gd name="T9" fmla="*/ 2147483647 h 684"/>
              <a:gd name="T10" fmla="*/ 2147483647 w 939"/>
              <a:gd name="T11" fmla="*/ 2147483647 h 684"/>
              <a:gd name="T12" fmla="*/ 2147483647 w 939"/>
              <a:gd name="T13" fmla="*/ 2147483647 h 684"/>
              <a:gd name="T14" fmla="*/ 2147483647 w 939"/>
              <a:gd name="T15" fmla="*/ 2147483647 h 684"/>
              <a:gd name="T16" fmla="*/ 2147483647 w 939"/>
              <a:gd name="T17" fmla="*/ 2147483647 h 684"/>
              <a:gd name="T18" fmla="*/ 2147483647 w 939"/>
              <a:gd name="T19" fmla="*/ 2147483647 h 684"/>
              <a:gd name="T20" fmla="*/ 2147483647 w 939"/>
              <a:gd name="T21" fmla="*/ 2147483647 h 684"/>
              <a:gd name="T22" fmla="*/ 2147483647 w 939"/>
              <a:gd name="T23" fmla="*/ 2147483647 h 684"/>
              <a:gd name="T24" fmla="*/ 2147483647 w 939"/>
              <a:gd name="T25" fmla="*/ 2147483647 h 684"/>
              <a:gd name="T26" fmla="*/ 2147483647 w 939"/>
              <a:gd name="T27" fmla="*/ 2147483647 h 684"/>
              <a:gd name="T28" fmla="*/ 2147483647 w 939"/>
              <a:gd name="T29" fmla="*/ 2147483647 h 684"/>
              <a:gd name="T30" fmla="*/ 2147483647 w 939"/>
              <a:gd name="T31" fmla="*/ 2147483647 h 684"/>
              <a:gd name="T32" fmla="*/ 2147483647 w 939"/>
              <a:gd name="T33" fmla="*/ 2147483647 h 684"/>
              <a:gd name="T34" fmla="*/ 2147483647 w 939"/>
              <a:gd name="T35" fmla="*/ 2147483647 h 684"/>
              <a:gd name="T36" fmla="*/ 2147483647 w 939"/>
              <a:gd name="T37" fmla="*/ 2147483647 h 684"/>
              <a:gd name="T38" fmla="*/ 2147483647 w 939"/>
              <a:gd name="T39" fmla="*/ 2147483647 h 684"/>
              <a:gd name="T40" fmla="*/ 2147483647 w 939"/>
              <a:gd name="T41" fmla="*/ 2147483647 h 684"/>
              <a:gd name="T42" fmla="*/ 2147483647 w 939"/>
              <a:gd name="T43" fmla="*/ 2147483647 h 684"/>
              <a:gd name="T44" fmla="*/ 2147483647 w 939"/>
              <a:gd name="T45" fmla="*/ 2147483647 h 684"/>
              <a:gd name="T46" fmla="*/ 2147483647 w 939"/>
              <a:gd name="T47" fmla="*/ 2147483647 h 684"/>
              <a:gd name="T48" fmla="*/ 2147483647 w 939"/>
              <a:gd name="T49" fmla="*/ 2147483647 h 684"/>
              <a:gd name="T50" fmla="*/ 2147483647 w 939"/>
              <a:gd name="T51" fmla="*/ 2147483647 h 684"/>
              <a:gd name="T52" fmla="*/ 2147483647 w 939"/>
              <a:gd name="T53" fmla="*/ 2147483647 h 684"/>
              <a:gd name="T54" fmla="*/ 2147483647 w 939"/>
              <a:gd name="T55" fmla="*/ 2147483647 h 684"/>
              <a:gd name="T56" fmla="*/ 2147483647 w 939"/>
              <a:gd name="T57" fmla="*/ 2147483647 h 684"/>
              <a:gd name="T58" fmla="*/ 2147483647 w 939"/>
              <a:gd name="T59" fmla="*/ 2147483647 h 684"/>
              <a:gd name="T60" fmla="*/ 2147483647 w 939"/>
              <a:gd name="T61" fmla="*/ 2147483647 h 684"/>
              <a:gd name="T62" fmla="*/ 2147483647 w 939"/>
              <a:gd name="T63" fmla="*/ 2147483647 h 684"/>
              <a:gd name="T64" fmla="*/ 2147483647 w 939"/>
              <a:gd name="T65" fmla="*/ 2147483647 h 684"/>
              <a:gd name="T66" fmla="*/ 2147483647 w 939"/>
              <a:gd name="T67" fmla="*/ 2147483647 h 684"/>
              <a:gd name="T68" fmla="*/ 2147483647 w 939"/>
              <a:gd name="T69" fmla="*/ 2147483647 h 684"/>
              <a:gd name="T70" fmla="*/ 2147483647 w 939"/>
              <a:gd name="T71" fmla="*/ 2147483647 h 684"/>
              <a:gd name="T72" fmla="*/ 2147483647 w 939"/>
              <a:gd name="T73" fmla="*/ 2147483647 h 684"/>
              <a:gd name="T74" fmla="*/ 2147483647 w 939"/>
              <a:gd name="T75" fmla="*/ 2147483647 h 684"/>
              <a:gd name="T76" fmla="*/ 2147483647 w 939"/>
              <a:gd name="T77" fmla="*/ 2147483647 h 684"/>
              <a:gd name="T78" fmla="*/ 2147483647 w 939"/>
              <a:gd name="T79" fmla="*/ 2147483647 h 684"/>
              <a:gd name="T80" fmla="*/ 2147483647 w 939"/>
              <a:gd name="T81" fmla="*/ 2147483647 h 684"/>
              <a:gd name="T82" fmla="*/ 2147483647 w 939"/>
              <a:gd name="T83" fmla="*/ 2147483647 h 684"/>
              <a:gd name="T84" fmla="*/ 2147483647 w 939"/>
              <a:gd name="T85" fmla="*/ 2147483647 h 684"/>
              <a:gd name="T86" fmla="*/ 2147483647 w 939"/>
              <a:gd name="T87" fmla="*/ 2147483647 h 684"/>
              <a:gd name="T88" fmla="*/ 2147483647 w 939"/>
              <a:gd name="T89" fmla="*/ 2147483647 h 684"/>
              <a:gd name="T90" fmla="*/ 2147483647 w 939"/>
              <a:gd name="T91" fmla="*/ 2147483647 h 684"/>
              <a:gd name="T92" fmla="*/ 2147483647 w 939"/>
              <a:gd name="T93" fmla="*/ 2147483647 h 684"/>
              <a:gd name="T94" fmla="*/ 2147483647 w 939"/>
              <a:gd name="T95" fmla="*/ 2147483647 h 684"/>
              <a:gd name="T96" fmla="*/ 2147483647 w 939"/>
              <a:gd name="T97" fmla="*/ 2147483647 h 684"/>
              <a:gd name="T98" fmla="*/ 2147483647 w 939"/>
              <a:gd name="T99" fmla="*/ 2147483647 h 684"/>
              <a:gd name="T100" fmla="*/ 2147483647 w 939"/>
              <a:gd name="T101" fmla="*/ 2147483647 h 684"/>
              <a:gd name="T102" fmla="*/ 2147483647 w 939"/>
              <a:gd name="T103" fmla="*/ 2147483647 h 684"/>
              <a:gd name="T104" fmla="*/ 2147483647 w 939"/>
              <a:gd name="T105" fmla="*/ 2147483647 h 684"/>
              <a:gd name="T106" fmla="*/ 2147483647 w 939"/>
              <a:gd name="T107" fmla="*/ 2147483647 h 684"/>
              <a:gd name="T108" fmla="*/ 2147483647 w 939"/>
              <a:gd name="T109" fmla="*/ 2147483647 h 684"/>
              <a:gd name="T110" fmla="*/ 2147483647 w 939"/>
              <a:gd name="T111" fmla="*/ 2147483647 h 684"/>
              <a:gd name="T112" fmla="*/ 2147483647 w 939"/>
              <a:gd name="T113" fmla="*/ 2147483647 h 684"/>
              <a:gd name="T114" fmla="*/ 2147483647 w 939"/>
              <a:gd name="T115" fmla="*/ 2147483647 h 684"/>
              <a:gd name="T116" fmla="*/ 2147483647 w 939"/>
              <a:gd name="T117" fmla="*/ 2147483647 h 684"/>
              <a:gd name="T118" fmla="*/ 2147483647 w 939"/>
              <a:gd name="T119" fmla="*/ 2147483647 h 6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39"/>
              <a:gd name="T181" fmla="*/ 0 h 684"/>
              <a:gd name="T182" fmla="*/ 939 w 939"/>
              <a:gd name="T183" fmla="*/ 684 h 6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39" h="684">
                <a:moveTo>
                  <a:pt x="123" y="152"/>
                </a:moveTo>
                <a:lnTo>
                  <a:pt x="113" y="152"/>
                </a:lnTo>
                <a:lnTo>
                  <a:pt x="109" y="160"/>
                </a:lnTo>
                <a:lnTo>
                  <a:pt x="107" y="170"/>
                </a:lnTo>
                <a:lnTo>
                  <a:pt x="108" y="188"/>
                </a:lnTo>
                <a:lnTo>
                  <a:pt x="107" y="195"/>
                </a:lnTo>
                <a:lnTo>
                  <a:pt x="105" y="203"/>
                </a:lnTo>
                <a:lnTo>
                  <a:pt x="100" y="211"/>
                </a:lnTo>
                <a:lnTo>
                  <a:pt x="94" y="222"/>
                </a:lnTo>
                <a:lnTo>
                  <a:pt x="75" y="266"/>
                </a:lnTo>
                <a:lnTo>
                  <a:pt x="74" y="266"/>
                </a:lnTo>
                <a:lnTo>
                  <a:pt x="74" y="267"/>
                </a:lnTo>
                <a:lnTo>
                  <a:pt x="74" y="270"/>
                </a:lnTo>
                <a:lnTo>
                  <a:pt x="74" y="275"/>
                </a:lnTo>
                <a:lnTo>
                  <a:pt x="72" y="275"/>
                </a:lnTo>
                <a:lnTo>
                  <a:pt x="72" y="276"/>
                </a:lnTo>
                <a:lnTo>
                  <a:pt x="72" y="279"/>
                </a:lnTo>
                <a:lnTo>
                  <a:pt x="71" y="279"/>
                </a:lnTo>
                <a:lnTo>
                  <a:pt x="71" y="280"/>
                </a:lnTo>
                <a:lnTo>
                  <a:pt x="71" y="283"/>
                </a:lnTo>
                <a:lnTo>
                  <a:pt x="68" y="283"/>
                </a:lnTo>
                <a:lnTo>
                  <a:pt x="67" y="283"/>
                </a:lnTo>
                <a:lnTo>
                  <a:pt x="67" y="284"/>
                </a:lnTo>
                <a:lnTo>
                  <a:pt x="64" y="285"/>
                </a:lnTo>
                <a:lnTo>
                  <a:pt x="59" y="285"/>
                </a:lnTo>
                <a:lnTo>
                  <a:pt x="57" y="285"/>
                </a:lnTo>
                <a:lnTo>
                  <a:pt x="55" y="285"/>
                </a:lnTo>
                <a:lnTo>
                  <a:pt x="55" y="287"/>
                </a:lnTo>
                <a:lnTo>
                  <a:pt x="27" y="305"/>
                </a:lnTo>
                <a:lnTo>
                  <a:pt x="23" y="313"/>
                </a:lnTo>
                <a:lnTo>
                  <a:pt x="17" y="321"/>
                </a:lnTo>
                <a:lnTo>
                  <a:pt x="9" y="328"/>
                </a:lnTo>
                <a:lnTo>
                  <a:pt x="0" y="336"/>
                </a:lnTo>
                <a:lnTo>
                  <a:pt x="1" y="350"/>
                </a:lnTo>
                <a:lnTo>
                  <a:pt x="9" y="379"/>
                </a:lnTo>
                <a:lnTo>
                  <a:pt x="10" y="383"/>
                </a:lnTo>
                <a:lnTo>
                  <a:pt x="13" y="390"/>
                </a:lnTo>
                <a:lnTo>
                  <a:pt x="17" y="399"/>
                </a:lnTo>
                <a:lnTo>
                  <a:pt x="22" y="411"/>
                </a:lnTo>
                <a:lnTo>
                  <a:pt x="23" y="416"/>
                </a:lnTo>
                <a:lnTo>
                  <a:pt x="27" y="420"/>
                </a:lnTo>
                <a:lnTo>
                  <a:pt x="31" y="422"/>
                </a:lnTo>
                <a:lnTo>
                  <a:pt x="38" y="423"/>
                </a:lnTo>
                <a:lnTo>
                  <a:pt x="43" y="422"/>
                </a:lnTo>
                <a:lnTo>
                  <a:pt x="49" y="424"/>
                </a:lnTo>
                <a:lnTo>
                  <a:pt x="53" y="427"/>
                </a:lnTo>
                <a:lnTo>
                  <a:pt x="57" y="432"/>
                </a:lnTo>
                <a:lnTo>
                  <a:pt x="59" y="439"/>
                </a:lnTo>
                <a:lnTo>
                  <a:pt x="63" y="444"/>
                </a:lnTo>
                <a:lnTo>
                  <a:pt x="75" y="450"/>
                </a:lnTo>
                <a:lnTo>
                  <a:pt x="83" y="451"/>
                </a:lnTo>
                <a:lnTo>
                  <a:pt x="90" y="455"/>
                </a:lnTo>
                <a:lnTo>
                  <a:pt x="91" y="460"/>
                </a:lnTo>
                <a:lnTo>
                  <a:pt x="90" y="469"/>
                </a:lnTo>
                <a:lnTo>
                  <a:pt x="86" y="485"/>
                </a:lnTo>
                <a:lnTo>
                  <a:pt x="86" y="501"/>
                </a:lnTo>
                <a:lnTo>
                  <a:pt x="88" y="514"/>
                </a:lnTo>
                <a:lnTo>
                  <a:pt x="91" y="521"/>
                </a:lnTo>
                <a:lnTo>
                  <a:pt x="96" y="529"/>
                </a:lnTo>
                <a:lnTo>
                  <a:pt x="99" y="533"/>
                </a:lnTo>
                <a:lnTo>
                  <a:pt x="103" y="538"/>
                </a:lnTo>
                <a:lnTo>
                  <a:pt x="111" y="546"/>
                </a:lnTo>
                <a:lnTo>
                  <a:pt x="116" y="549"/>
                </a:lnTo>
                <a:lnTo>
                  <a:pt x="121" y="549"/>
                </a:lnTo>
                <a:lnTo>
                  <a:pt x="127" y="545"/>
                </a:lnTo>
                <a:lnTo>
                  <a:pt x="129" y="543"/>
                </a:lnTo>
                <a:lnTo>
                  <a:pt x="133" y="545"/>
                </a:lnTo>
                <a:lnTo>
                  <a:pt x="139" y="549"/>
                </a:lnTo>
                <a:lnTo>
                  <a:pt x="144" y="557"/>
                </a:lnTo>
                <a:lnTo>
                  <a:pt x="149" y="565"/>
                </a:lnTo>
                <a:lnTo>
                  <a:pt x="156" y="567"/>
                </a:lnTo>
                <a:lnTo>
                  <a:pt x="164" y="565"/>
                </a:lnTo>
                <a:lnTo>
                  <a:pt x="166" y="562"/>
                </a:lnTo>
                <a:lnTo>
                  <a:pt x="172" y="558"/>
                </a:lnTo>
                <a:lnTo>
                  <a:pt x="177" y="551"/>
                </a:lnTo>
                <a:lnTo>
                  <a:pt x="184" y="547"/>
                </a:lnTo>
                <a:lnTo>
                  <a:pt x="191" y="546"/>
                </a:lnTo>
                <a:lnTo>
                  <a:pt x="199" y="547"/>
                </a:lnTo>
                <a:lnTo>
                  <a:pt x="207" y="549"/>
                </a:lnTo>
                <a:lnTo>
                  <a:pt x="215" y="550"/>
                </a:lnTo>
                <a:lnTo>
                  <a:pt x="221" y="549"/>
                </a:lnTo>
                <a:lnTo>
                  <a:pt x="223" y="547"/>
                </a:lnTo>
                <a:lnTo>
                  <a:pt x="227" y="547"/>
                </a:lnTo>
                <a:lnTo>
                  <a:pt x="234" y="550"/>
                </a:lnTo>
                <a:lnTo>
                  <a:pt x="239" y="554"/>
                </a:lnTo>
                <a:lnTo>
                  <a:pt x="243" y="557"/>
                </a:lnTo>
                <a:lnTo>
                  <a:pt x="246" y="561"/>
                </a:lnTo>
                <a:lnTo>
                  <a:pt x="246" y="562"/>
                </a:lnTo>
                <a:lnTo>
                  <a:pt x="244" y="565"/>
                </a:lnTo>
                <a:lnTo>
                  <a:pt x="236" y="570"/>
                </a:lnTo>
                <a:lnTo>
                  <a:pt x="222" y="573"/>
                </a:lnTo>
                <a:lnTo>
                  <a:pt x="211" y="578"/>
                </a:lnTo>
                <a:lnTo>
                  <a:pt x="205" y="583"/>
                </a:lnTo>
                <a:lnTo>
                  <a:pt x="201" y="590"/>
                </a:lnTo>
                <a:lnTo>
                  <a:pt x="199" y="595"/>
                </a:lnTo>
                <a:lnTo>
                  <a:pt x="199" y="598"/>
                </a:lnTo>
                <a:lnTo>
                  <a:pt x="202" y="602"/>
                </a:lnTo>
                <a:lnTo>
                  <a:pt x="209" y="607"/>
                </a:lnTo>
                <a:lnTo>
                  <a:pt x="219" y="612"/>
                </a:lnTo>
                <a:lnTo>
                  <a:pt x="238" y="618"/>
                </a:lnTo>
                <a:lnTo>
                  <a:pt x="242" y="622"/>
                </a:lnTo>
                <a:lnTo>
                  <a:pt x="244" y="627"/>
                </a:lnTo>
                <a:lnTo>
                  <a:pt x="243" y="632"/>
                </a:lnTo>
                <a:lnTo>
                  <a:pt x="239" y="640"/>
                </a:lnTo>
                <a:lnTo>
                  <a:pt x="230" y="649"/>
                </a:lnTo>
                <a:lnTo>
                  <a:pt x="227" y="653"/>
                </a:lnTo>
                <a:lnTo>
                  <a:pt x="227" y="659"/>
                </a:lnTo>
                <a:lnTo>
                  <a:pt x="229" y="667"/>
                </a:lnTo>
                <a:lnTo>
                  <a:pt x="236" y="674"/>
                </a:lnTo>
                <a:lnTo>
                  <a:pt x="243" y="677"/>
                </a:lnTo>
                <a:lnTo>
                  <a:pt x="251" y="678"/>
                </a:lnTo>
                <a:lnTo>
                  <a:pt x="259" y="676"/>
                </a:lnTo>
                <a:lnTo>
                  <a:pt x="270" y="671"/>
                </a:lnTo>
                <a:lnTo>
                  <a:pt x="277" y="664"/>
                </a:lnTo>
                <a:lnTo>
                  <a:pt x="288" y="663"/>
                </a:lnTo>
                <a:lnTo>
                  <a:pt x="297" y="664"/>
                </a:lnTo>
                <a:lnTo>
                  <a:pt x="308" y="671"/>
                </a:lnTo>
                <a:lnTo>
                  <a:pt x="313" y="674"/>
                </a:lnTo>
                <a:lnTo>
                  <a:pt x="321" y="678"/>
                </a:lnTo>
                <a:lnTo>
                  <a:pt x="338" y="681"/>
                </a:lnTo>
                <a:lnTo>
                  <a:pt x="358" y="678"/>
                </a:lnTo>
                <a:lnTo>
                  <a:pt x="369" y="674"/>
                </a:lnTo>
                <a:lnTo>
                  <a:pt x="382" y="671"/>
                </a:lnTo>
                <a:lnTo>
                  <a:pt x="394" y="664"/>
                </a:lnTo>
                <a:lnTo>
                  <a:pt x="406" y="661"/>
                </a:lnTo>
                <a:lnTo>
                  <a:pt x="415" y="659"/>
                </a:lnTo>
                <a:lnTo>
                  <a:pt x="426" y="659"/>
                </a:lnTo>
                <a:lnTo>
                  <a:pt x="434" y="659"/>
                </a:lnTo>
                <a:lnTo>
                  <a:pt x="441" y="661"/>
                </a:lnTo>
                <a:lnTo>
                  <a:pt x="447" y="664"/>
                </a:lnTo>
                <a:lnTo>
                  <a:pt x="453" y="669"/>
                </a:lnTo>
                <a:lnTo>
                  <a:pt x="459" y="674"/>
                </a:lnTo>
                <a:lnTo>
                  <a:pt x="464" y="678"/>
                </a:lnTo>
                <a:lnTo>
                  <a:pt x="469" y="681"/>
                </a:lnTo>
                <a:lnTo>
                  <a:pt x="476" y="684"/>
                </a:lnTo>
                <a:lnTo>
                  <a:pt x="486" y="684"/>
                </a:lnTo>
                <a:lnTo>
                  <a:pt x="492" y="681"/>
                </a:lnTo>
                <a:lnTo>
                  <a:pt x="498" y="678"/>
                </a:lnTo>
                <a:lnTo>
                  <a:pt x="529" y="669"/>
                </a:lnTo>
                <a:lnTo>
                  <a:pt x="537" y="665"/>
                </a:lnTo>
                <a:lnTo>
                  <a:pt x="539" y="663"/>
                </a:lnTo>
                <a:lnTo>
                  <a:pt x="539" y="661"/>
                </a:lnTo>
                <a:lnTo>
                  <a:pt x="541" y="661"/>
                </a:lnTo>
                <a:lnTo>
                  <a:pt x="543" y="661"/>
                </a:lnTo>
                <a:lnTo>
                  <a:pt x="549" y="656"/>
                </a:lnTo>
                <a:lnTo>
                  <a:pt x="553" y="651"/>
                </a:lnTo>
                <a:lnTo>
                  <a:pt x="562" y="641"/>
                </a:lnTo>
                <a:lnTo>
                  <a:pt x="571" y="637"/>
                </a:lnTo>
                <a:lnTo>
                  <a:pt x="583" y="636"/>
                </a:lnTo>
                <a:lnTo>
                  <a:pt x="583" y="635"/>
                </a:lnTo>
                <a:lnTo>
                  <a:pt x="584" y="635"/>
                </a:lnTo>
                <a:lnTo>
                  <a:pt x="587" y="635"/>
                </a:lnTo>
                <a:lnTo>
                  <a:pt x="592" y="635"/>
                </a:lnTo>
                <a:lnTo>
                  <a:pt x="602" y="635"/>
                </a:lnTo>
                <a:lnTo>
                  <a:pt x="617" y="632"/>
                </a:lnTo>
                <a:lnTo>
                  <a:pt x="629" y="627"/>
                </a:lnTo>
                <a:lnTo>
                  <a:pt x="639" y="622"/>
                </a:lnTo>
                <a:lnTo>
                  <a:pt x="669" y="612"/>
                </a:lnTo>
                <a:lnTo>
                  <a:pt x="674" y="615"/>
                </a:lnTo>
                <a:lnTo>
                  <a:pt x="681" y="618"/>
                </a:lnTo>
                <a:lnTo>
                  <a:pt x="686" y="619"/>
                </a:lnTo>
                <a:lnTo>
                  <a:pt x="689" y="619"/>
                </a:lnTo>
                <a:lnTo>
                  <a:pt x="690" y="619"/>
                </a:lnTo>
                <a:lnTo>
                  <a:pt x="693" y="620"/>
                </a:lnTo>
                <a:lnTo>
                  <a:pt x="703" y="619"/>
                </a:lnTo>
                <a:lnTo>
                  <a:pt x="709" y="618"/>
                </a:lnTo>
                <a:lnTo>
                  <a:pt x="711" y="616"/>
                </a:lnTo>
                <a:lnTo>
                  <a:pt x="715" y="616"/>
                </a:lnTo>
                <a:lnTo>
                  <a:pt x="723" y="615"/>
                </a:lnTo>
                <a:lnTo>
                  <a:pt x="726" y="615"/>
                </a:lnTo>
                <a:lnTo>
                  <a:pt x="730" y="619"/>
                </a:lnTo>
                <a:lnTo>
                  <a:pt x="735" y="633"/>
                </a:lnTo>
                <a:lnTo>
                  <a:pt x="739" y="641"/>
                </a:lnTo>
                <a:lnTo>
                  <a:pt x="746" y="648"/>
                </a:lnTo>
                <a:lnTo>
                  <a:pt x="755" y="651"/>
                </a:lnTo>
                <a:lnTo>
                  <a:pt x="770" y="652"/>
                </a:lnTo>
                <a:lnTo>
                  <a:pt x="813" y="671"/>
                </a:lnTo>
                <a:lnTo>
                  <a:pt x="820" y="660"/>
                </a:lnTo>
                <a:lnTo>
                  <a:pt x="826" y="651"/>
                </a:lnTo>
                <a:lnTo>
                  <a:pt x="829" y="643"/>
                </a:lnTo>
                <a:lnTo>
                  <a:pt x="830" y="635"/>
                </a:lnTo>
                <a:lnTo>
                  <a:pt x="826" y="615"/>
                </a:lnTo>
                <a:lnTo>
                  <a:pt x="828" y="599"/>
                </a:lnTo>
                <a:lnTo>
                  <a:pt x="832" y="587"/>
                </a:lnTo>
                <a:lnTo>
                  <a:pt x="838" y="581"/>
                </a:lnTo>
                <a:lnTo>
                  <a:pt x="841" y="575"/>
                </a:lnTo>
                <a:lnTo>
                  <a:pt x="842" y="573"/>
                </a:lnTo>
                <a:lnTo>
                  <a:pt x="845" y="571"/>
                </a:lnTo>
                <a:lnTo>
                  <a:pt x="846" y="566"/>
                </a:lnTo>
                <a:lnTo>
                  <a:pt x="846" y="563"/>
                </a:lnTo>
                <a:lnTo>
                  <a:pt x="846" y="562"/>
                </a:lnTo>
                <a:lnTo>
                  <a:pt x="848" y="562"/>
                </a:lnTo>
                <a:lnTo>
                  <a:pt x="845" y="551"/>
                </a:lnTo>
                <a:lnTo>
                  <a:pt x="842" y="545"/>
                </a:lnTo>
                <a:lnTo>
                  <a:pt x="840" y="540"/>
                </a:lnTo>
                <a:lnTo>
                  <a:pt x="850" y="516"/>
                </a:lnTo>
                <a:lnTo>
                  <a:pt x="848" y="509"/>
                </a:lnTo>
                <a:lnTo>
                  <a:pt x="848" y="504"/>
                </a:lnTo>
                <a:lnTo>
                  <a:pt x="849" y="493"/>
                </a:lnTo>
                <a:lnTo>
                  <a:pt x="852" y="489"/>
                </a:lnTo>
                <a:lnTo>
                  <a:pt x="857" y="488"/>
                </a:lnTo>
                <a:lnTo>
                  <a:pt x="870" y="484"/>
                </a:lnTo>
                <a:lnTo>
                  <a:pt x="874" y="484"/>
                </a:lnTo>
                <a:lnTo>
                  <a:pt x="878" y="487"/>
                </a:lnTo>
                <a:lnTo>
                  <a:pt x="881" y="493"/>
                </a:lnTo>
                <a:lnTo>
                  <a:pt x="879" y="498"/>
                </a:lnTo>
                <a:lnTo>
                  <a:pt x="879" y="506"/>
                </a:lnTo>
                <a:lnTo>
                  <a:pt x="874" y="518"/>
                </a:lnTo>
                <a:lnTo>
                  <a:pt x="871" y="529"/>
                </a:lnTo>
                <a:lnTo>
                  <a:pt x="869" y="536"/>
                </a:lnTo>
                <a:lnTo>
                  <a:pt x="869" y="542"/>
                </a:lnTo>
                <a:lnTo>
                  <a:pt x="869" y="543"/>
                </a:lnTo>
                <a:lnTo>
                  <a:pt x="871" y="542"/>
                </a:lnTo>
                <a:lnTo>
                  <a:pt x="875" y="538"/>
                </a:lnTo>
                <a:lnTo>
                  <a:pt x="882" y="533"/>
                </a:lnTo>
                <a:lnTo>
                  <a:pt x="915" y="506"/>
                </a:lnTo>
                <a:lnTo>
                  <a:pt x="927" y="498"/>
                </a:lnTo>
                <a:lnTo>
                  <a:pt x="935" y="491"/>
                </a:lnTo>
                <a:lnTo>
                  <a:pt x="936" y="485"/>
                </a:lnTo>
                <a:lnTo>
                  <a:pt x="939" y="481"/>
                </a:lnTo>
                <a:lnTo>
                  <a:pt x="939" y="473"/>
                </a:lnTo>
                <a:lnTo>
                  <a:pt x="936" y="438"/>
                </a:lnTo>
                <a:lnTo>
                  <a:pt x="934" y="427"/>
                </a:lnTo>
                <a:lnTo>
                  <a:pt x="922" y="419"/>
                </a:lnTo>
                <a:lnTo>
                  <a:pt x="912" y="416"/>
                </a:lnTo>
                <a:lnTo>
                  <a:pt x="904" y="416"/>
                </a:lnTo>
                <a:lnTo>
                  <a:pt x="901" y="423"/>
                </a:lnTo>
                <a:lnTo>
                  <a:pt x="897" y="426"/>
                </a:lnTo>
                <a:lnTo>
                  <a:pt x="894" y="430"/>
                </a:lnTo>
                <a:lnTo>
                  <a:pt x="890" y="432"/>
                </a:lnTo>
                <a:lnTo>
                  <a:pt x="887" y="436"/>
                </a:lnTo>
                <a:lnTo>
                  <a:pt x="879" y="439"/>
                </a:lnTo>
                <a:lnTo>
                  <a:pt x="871" y="440"/>
                </a:lnTo>
                <a:lnTo>
                  <a:pt x="860" y="439"/>
                </a:lnTo>
                <a:lnTo>
                  <a:pt x="852" y="443"/>
                </a:lnTo>
                <a:lnTo>
                  <a:pt x="845" y="450"/>
                </a:lnTo>
                <a:lnTo>
                  <a:pt x="841" y="459"/>
                </a:lnTo>
                <a:lnTo>
                  <a:pt x="836" y="464"/>
                </a:lnTo>
                <a:lnTo>
                  <a:pt x="833" y="468"/>
                </a:lnTo>
                <a:lnTo>
                  <a:pt x="830" y="467"/>
                </a:lnTo>
                <a:lnTo>
                  <a:pt x="828" y="463"/>
                </a:lnTo>
                <a:lnTo>
                  <a:pt x="826" y="460"/>
                </a:lnTo>
                <a:lnTo>
                  <a:pt x="826" y="459"/>
                </a:lnTo>
                <a:lnTo>
                  <a:pt x="825" y="456"/>
                </a:lnTo>
                <a:lnTo>
                  <a:pt x="821" y="451"/>
                </a:lnTo>
                <a:lnTo>
                  <a:pt x="816" y="447"/>
                </a:lnTo>
                <a:lnTo>
                  <a:pt x="812" y="444"/>
                </a:lnTo>
                <a:lnTo>
                  <a:pt x="803" y="439"/>
                </a:lnTo>
                <a:lnTo>
                  <a:pt x="795" y="439"/>
                </a:lnTo>
                <a:lnTo>
                  <a:pt x="787" y="439"/>
                </a:lnTo>
                <a:lnTo>
                  <a:pt x="779" y="434"/>
                </a:lnTo>
                <a:lnTo>
                  <a:pt x="771" y="423"/>
                </a:lnTo>
                <a:lnTo>
                  <a:pt x="766" y="407"/>
                </a:lnTo>
                <a:lnTo>
                  <a:pt x="762" y="395"/>
                </a:lnTo>
                <a:lnTo>
                  <a:pt x="762" y="382"/>
                </a:lnTo>
                <a:lnTo>
                  <a:pt x="762" y="366"/>
                </a:lnTo>
                <a:lnTo>
                  <a:pt x="766" y="349"/>
                </a:lnTo>
                <a:lnTo>
                  <a:pt x="768" y="330"/>
                </a:lnTo>
                <a:lnTo>
                  <a:pt x="771" y="317"/>
                </a:lnTo>
                <a:lnTo>
                  <a:pt x="771" y="311"/>
                </a:lnTo>
                <a:lnTo>
                  <a:pt x="772" y="307"/>
                </a:lnTo>
                <a:lnTo>
                  <a:pt x="772" y="301"/>
                </a:lnTo>
                <a:lnTo>
                  <a:pt x="770" y="292"/>
                </a:lnTo>
                <a:lnTo>
                  <a:pt x="768" y="283"/>
                </a:lnTo>
                <a:lnTo>
                  <a:pt x="766" y="271"/>
                </a:lnTo>
                <a:lnTo>
                  <a:pt x="766" y="258"/>
                </a:lnTo>
                <a:lnTo>
                  <a:pt x="763" y="240"/>
                </a:lnTo>
                <a:lnTo>
                  <a:pt x="763" y="222"/>
                </a:lnTo>
                <a:lnTo>
                  <a:pt x="762" y="202"/>
                </a:lnTo>
                <a:lnTo>
                  <a:pt x="762" y="180"/>
                </a:lnTo>
                <a:lnTo>
                  <a:pt x="759" y="170"/>
                </a:lnTo>
                <a:lnTo>
                  <a:pt x="756" y="164"/>
                </a:lnTo>
                <a:lnTo>
                  <a:pt x="748" y="154"/>
                </a:lnTo>
                <a:lnTo>
                  <a:pt x="733" y="143"/>
                </a:lnTo>
                <a:lnTo>
                  <a:pt x="726" y="136"/>
                </a:lnTo>
                <a:lnTo>
                  <a:pt x="717" y="123"/>
                </a:lnTo>
                <a:lnTo>
                  <a:pt x="709" y="113"/>
                </a:lnTo>
                <a:lnTo>
                  <a:pt x="699" y="107"/>
                </a:lnTo>
                <a:lnTo>
                  <a:pt x="692" y="103"/>
                </a:lnTo>
                <a:lnTo>
                  <a:pt x="682" y="98"/>
                </a:lnTo>
                <a:lnTo>
                  <a:pt x="678" y="91"/>
                </a:lnTo>
                <a:lnTo>
                  <a:pt x="677" y="86"/>
                </a:lnTo>
                <a:lnTo>
                  <a:pt x="678" y="82"/>
                </a:lnTo>
                <a:lnTo>
                  <a:pt x="684" y="71"/>
                </a:lnTo>
                <a:lnTo>
                  <a:pt x="678" y="47"/>
                </a:lnTo>
                <a:lnTo>
                  <a:pt x="669" y="39"/>
                </a:lnTo>
                <a:lnTo>
                  <a:pt x="662" y="33"/>
                </a:lnTo>
                <a:lnTo>
                  <a:pt x="657" y="25"/>
                </a:lnTo>
                <a:lnTo>
                  <a:pt x="654" y="18"/>
                </a:lnTo>
                <a:lnTo>
                  <a:pt x="623" y="2"/>
                </a:lnTo>
                <a:lnTo>
                  <a:pt x="611" y="0"/>
                </a:lnTo>
                <a:lnTo>
                  <a:pt x="594" y="12"/>
                </a:lnTo>
                <a:lnTo>
                  <a:pt x="579" y="23"/>
                </a:lnTo>
                <a:lnTo>
                  <a:pt x="566" y="31"/>
                </a:lnTo>
                <a:lnTo>
                  <a:pt x="557" y="38"/>
                </a:lnTo>
                <a:lnTo>
                  <a:pt x="537" y="39"/>
                </a:lnTo>
                <a:lnTo>
                  <a:pt x="522" y="42"/>
                </a:lnTo>
                <a:lnTo>
                  <a:pt x="508" y="45"/>
                </a:lnTo>
                <a:lnTo>
                  <a:pt x="498" y="47"/>
                </a:lnTo>
                <a:lnTo>
                  <a:pt x="481" y="60"/>
                </a:lnTo>
                <a:lnTo>
                  <a:pt x="468" y="71"/>
                </a:lnTo>
                <a:lnTo>
                  <a:pt x="456" y="76"/>
                </a:lnTo>
                <a:lnTo>
                  <a:pt x="449" y="79"/>
                </a:lnTo>
                <a:lnTo>
                  <a:pt x="439" y="76"/>
                </a:lnTo>
                <a:lnTo>
                  <a:pt x="434" y="74"/>
                </a:lnTo>
                <a:lnTo>
                  <a:pt x="430" y="71"/>
                </a:lnTo>
                <a:lnTo>
                  <a:pt x="419" y="60"/>
                </a:lnTo>
                <a:lnTo>
                  <a:pt x="411" y="47"/>
                </a:lnTo>
                <a:lnTo>
                  <a:pt x="406" y="41"/>
                </a:lnTo>
                <a:lnTo>
                  <a:pt x="402" y="37"/>
                </a:lnTo>
                <a:lnTo>
                  <a:pt x="394" y="33"/>
                </a:lnTo>
                <a:lnTo>
                  <a:pt x="383" y="35"/>
                </a:lnTo>
                <a:lnTo>
                  <a:pt x="378" y="38"/>
                </a:lnTo>
                <a:lnTo>
                  <a:pt x="374" y="43"/>
                </a:lnTo>
                <a:lnTo>
                  <a:pt x="371" y="43"/>
                </a:lnTo>
                <a:lnTo>
                  <a:pt x="370" y="43"/>
                </a:lnTo>
                <a:lnTo>
                  <a:pt x="370" y="45"/>
                </a:lnTo>
                <a:lnTo>
                  <a:pt x="367" y="47"/>
                </a:lnTo>
                <a:lnTo>
                  <a:pt x="358" y="50"/>
                </a:lnTo>
                <a:lnTo>
                  <a:pt x="348" y="51"/>
                </a:lnTo>
                <a:lnTo>
                  <a:pt x="336" y="51"/>
                </a:lnTo>
                <a:lnTo>
                  <a:pt x="324" y="47"/>
                </a:lnTo>
                <a:lnTo>
                  <a:pt x="314" y="45"/>
                </a:lnTo>
                <a:lnTo>
                  <a:pt x="308" y="42"/>
                </a:lnTo>
                <a:lnTo>
                  <a:pt x="307" y="39"/>
                </a:lnTo>
                <a:lnTo>
                  <a:pt x="299" y="33"/>
                </a:lnTo>
                <a:lnTo>
                  <a:pt x="288" y="29"/>
                </a:lnTo>
                <a:lnTo>
                  <a:pt x="270" y="25"/>
                </a:lnTo>
                <a:lnTo>
                  <a:pt x="248" y="23"/>
                </a:lnTo>
                <a:lnTo>
                  <a:pt x="227" y="39"/>
                </a:lnTo>
                <a:lnTo>
                  <a:pt x="229" y="55"/>
                </a:lnTo>
                <a:lnTo>
                  <a:pt x="229" y="62"/>
                </a:lnTo>
                <a:lnTo>
                  <a:pt x="229" y="64"/>
                </a:lnTo>
                <a:lnTo>
                  <a:pt x="229" y="66"/>
                </a:lnTo>
                <a:lnTo>
                  <a:pt x="230" y="68"/>
                </a:lnTo>
                <a:lnTo>
                  <a:pt x="229" y="68"/>
                </a:lnTo>
                <a:lnTo>
                  <a:pt x="229" y="70"/>
                </a:lnTo>
                <a:lnTo>
                  <a:pt x="229" y="72"/>
                </a:lnTo>
                <a:lnTo>
                  <a:pt x="229" y="78"/>
                </a:lnTo>
                <a:lnTo>
                  <a:pt x="225" y="80"/>
                </a:lnTo>
                <a:lnTo>
                  <a:pt x="222" y="83"/>
                </a:lnTo>
                <a:lnTo>
                  <a:pt x="217" y="83"/>
                </a:lnTo>
                <a:lnTo>
                  <a:pt x="211" y="84"/>
                </a:lnTo>
                <a:lnTo>
                  <a:pt x="207" y="87"/>
                </a:lnTo>
                <a:lnTo>
                  <a:pt x="199" y="90"/>
                </a:lnTo>
                <a:lnTo>
                  <a:pt x="188" y="92"/>
                </a:lnTo>
                <a:lnTo>
                  <a:pt x="172" y="95"/>
                </a:lnTo>
                <a:lnTo>
                  <a:pt x="141" y="131"/>
                </a:lnTo>
                <a:lnTo>
                  <a:pt x="141" y="135"/>
                </a:lnTo>
                <a:lnTo>
                  <a:pt x="143" y="140"/>
                </a:lnTo>
                <a:lnTo>
                  <a:pt x="141" y="140"/>
                </a:lnTo>
                <a:lnTo>
                  <a:pt x="141" y="141"/>
                </a:lnTo>
                <a:lnTo>
                  <a:pt x="141" y="144"/>
                </a:lnTo>
                <a:lnTo>
                  <a:pt x="140" y="144"/>
                </a:lnTo>
                <a:lnTo>
                  <a:pt x="140" y="145"/>
                </a:lnTo>
                <a:lnTo>
                  <a:pt x="140" y="148"/>
                </a:lnTo>
                <a:lnTo>
                  <a:pt x="137" y="148"/>
                </a:lnTo>
                <a:lnTo>
                  <a:pt x="136" y="148"/>
                </a:lnTo>
                <a:lnTo>
                  <a:pt x="136" y="149"/>
                </a:lnTo>
                <a:lnTo>
                  <a:pt x="133" y="150"/>
                </a:lnTo>
                <a:lnTo>
                  <a:pt x="128" y="150"/>
                </a:lnTo>
                <a:lnTo>
                  <a:pt x="123" y="152"/>
                </a:lnTo>
                <a:close/>
              </a:path>
            </a:pathLst>
          </a:custGeom>
          <a:solidFill>
            <a:srgbClr val="0033CC"/>
          </a:solidFill>
          <a:ln w="6350">
            <a:solidFill>
              <a:srgbClr val="003366"/>
            </a:solidFill>
            <a:round/>
            <a:headEnd/>
            <a:tailEnd/>
          </a:ln>
        </p:spPr>
        <p:txBody>
          <a:bodyPr/>
          <a:lstStyle/>
          <a:p>
            <a:endParaRPr lang="el-GR"/>
          </a:p>
        </p:txBody>
      </p:sp>
      <p:sp>
        <p:nvSpPr>
          <p:cNvPr id="25722" name="Freeform 530"/>
          <p:cNvSpPr>
            <a:spLocks/>
          </p:cNvSpPr>
          <p:nvPr/>
        </p:nvSpPr>
        <p:spPr bwMode="auto">
          <a:xfrm>
            <a:off x="3163888" y="5016500"/>
            <a:ext cx="411162" cy="260350"/>
          </a:xfrm>
          <a:custGeom>
            <a:avLst/>
            <a:gdLst>
              <a:gd name="T0" fmla="*/ 2147483647 w 636"/>
              <a:gd name="T1" fmla="*/ 2147483647 h 401"/>
              <a:gd name="T2" fmla="*/ 2147483647 w 636"/>
              <a:gd name="T3" fmla="*/ 2147483647 h 401"/>
              <a:gd name="T4" fmla="*/ 2147483647 w 636"/>
              <a:gd name="T5" fmla="*/ 2147483647 h 401"/>
              <a:gd name="T6" fmla="*/ 0 w 636"/>
              <a:gd name="T7" fmla="*/ 2147483647 h 401"/>
              <a:gd name="T8" fmla="*/ 2147483647 w 636"/>
              <a:gd name="T9" fmla="*/ 2147483647 h 401"/>
              <a:gd name="T10" fmla="*/ 2147483647 w 636"/>
              <a:gd name="T11" fmla="*/ 2147483647 h 401"/>
              <a:gd name="T12" fmla="*/ 2147483647 w 636"/>
              <a:gd name="T13" fmla="*/ 2147483647 h 401"/>
              <a:gd name="T14" fmla="*/ 2147483647 w 636"/>
              <a:gd name="T15" fmla="*/ 2147483647 h 401"/>
              <a:gd name="T16" fmla="*/ 2147483647 w 636"/>
              <a:gd name="T17" fmla="*/ 2147483647 h 401"/>
              <a:gd name="T18" fmla="*/ 2147483647 w 636"/>
              <a:gd name="T19" fmla="*/ 2147483647 h 401"/>
              <a:gd name="T20" fmla="*/ 2147483647 w 636"/>
              <a:gd name="T21" fmla="*/ 2147483647 h 401"/>
              <a:gd name="T22" fmla="*/ 2147483647 w 636"/>
              <a:gd name="T23" fmla="*/ 2147483647 h 401"/>
              <a:gd name="T24" fmla="*/ 2147483647 w 636"/>
              <a:gd name="T25" fmla="*/ 2147483647 h 401"/>
              <a:gd name="T26" fmla="*/ 2147483647 w 636"/>
              <a:gd name="T27" fmla="*/ 2147483647 h 401"/>
              <a:gd name="T28" fmla="*/ 2147483647 w 636"/>
              <a:gd name="T29" fmla="*/ 2147483647 h 401"/>
              <a:gd name="T30" fmla="*/ 2147483647 w 636"/>
              <a:gd name="T31" fmla="*/ 2147483647 h 401"/>
              <a:gd name="T32" fmla="*/ 2147483647 w 636"/>
              <a:gd name="T33" fmla="*/ 2147483647 h 401"/>
              <a:gd name="T34" fmla="*/ 2147483647 w 636"/>
              <a:gd name="T35" fmla="*/ 2147483647 h 401"/>
              <a:gd name="T36" fmla="*/ 2147483647 w 636"/>
              <a:gd name="T37" fmla="*/ 2147483647 h 401"/>
              <a:gd name="T38" fmla="*/ 2147483647 w 636"/>
              <a:gd name="T39" fmla="*/ 2147483647 h 401"/>
              <a:gd name="T40" fmla="*/ 2147483647 w 636"/>
              <a:gd name="T41" fmla="*/ 2147483647 h 401"/>
              <a:gd name="T42" fmla="*/ 2147483647 w 636"/>
              <a:gd name="T43" fmla="*/ 2147483647 h 401"/>
              <a:gd name="T44" fmla="*/ 2147483647 w 636"/>
              <a:gd name="T45" fmla="*/ 2147483647 h 401"/>
              <a:gd name="T46" fmla="*/ 2147483647 w 636"/>
              <a:gd name="T47" fmla="*/ 2147483647 h 401"/>
              <a:gd name="T48" fmla="*/ 2147483647 w 636"/>
              <a:gd name="T49" fmla="*/ 2147483647 h 401"/>
              <a:gd name="T50" fmla="*/ 2147483647 w 636"/>
              <a:gd name="T51" fmla="*/ 2147483647 h 401"/>
              <a:gd name="T52" fmla="*/ 2147483647 w 636"/>
              <a:gd name="T53" fmla="*/ 2147483647 h 401"/>
              <a:gd name="T54" fmla="*/ 2147483647 w 636"/>
              <a:gd name="T55" fmla="*/ 2147483647 h 401"/>
              <a:gd name="T56" fmla="*/ 2147483647 w 636"/>
              <a:gd name="T57" fmla="*/ 2147483647 h 401"/>
              <a:gd name="T58" fmla="*/ 2147483647 w 636"/>
              <a:gd name="T59" fmla="*/ 2147483647 h 401"/>
              <a:gd name="T60" fmla="*/ 2147483647 w 636"/>
              <a:gd name="T61" fmla="*/ 2147483647 h 401"/>
              <a:gd name="T62" fmla="*/ 2147483647 w 636"/>
              <a:gd name="T63" fmla="*/ 2147483647 h 401"/>
              <a:gd name="T64" fmla="*/ 2147483647 w 636"/>
              <a:gd name="T65" fmla="*/ 2147483647 h 401"/>
              <a:gd name="T66" fmla="*/ 2147483647 w 636"/>
              <a:gd name="T67" fmla="*/ 2147483647 h 401"/>
              <a:gd name="T68" fmla="*/ 2147483647 w 636"/>
              <a:gd name="T69" fmla="*/ 2147483647 h 401"/>
              <a:gd name="T70" fmla="*/ 2147483647 w 636"/>
              <a:gd name="T71" fmla="*/ 2147483647 h 401"/>
              <a:gd name="T72" fmla="*/ 2147483647 w 636"/>
              <a:gd name="T73" fmla="*/ 2147483647 h 401"/>
              <a:gd name="T74" fmla="*/ 2147483647 w 636"/>
              <a:gd name="T75" fmla="*/ 2147483647 h 401"/>
              <a:gd name="T76" fmla="*/ 2147483647 w 636"/>
              <a:gd name="T77" fmla="*/ 2147483647 h 401"/>
              <a:gd name="T78" fmla="*/ 2147483647 w 636"/>
              <a:gd name="T79" fmla="*/ 2147483647 h 401"/>
              <a:gd name="T80" fmla="*/ 2147483647 w 636"/>
              <a:gd name="T81" fmla="*/ 2147483647 h 401"/>
              <a:gd name="T82" fmla="*/ 2147483647 w 636"/>
              <a:gd name="T83" fmla="*/ 2147483647 h 401"/>
              <a:gd name="T84" fmla="*/ 2147483647 w 636"/>
              <a:gd name="T85" fmla="*/ 2147483647 h 401"/>
              <a:gd name="T86" fmla="*/ 2147483647 w 636"/>
              <a:gd name="T87" fmla="*/ 2147483647 h 401"/>
              <a:gd name="T88" fmla="*/ 2147483647 w 636"/>
              <a:gd name="T89" fmla="*/ 2147483647 h 401"/>
              <a:gd name="T90" fmla="*/ 2147483647 w 636"/>
              <a:gd name="T91" fmla="*/ 2147483647 h 401"/>
              <a:gd name="T92" fmla="*/ 2147483647 w 636"/>
              <a:gd name="T93" fmla="*/ 2147483647 h 401"/>
              <a:gd name="T94" fmla="*/ 2147483647 w 636"/>
              <a:gd name="T95" fmla="*/ 2147483647 h 401"/>
              <a:gd name="T96" fmla="*/ 2147483647 w 636"/>
              <a:gd name="T97" fmla="*/ 2147483647 h 401"/>
              <a:gd name="T98" fmla="*/ 2147483647 w 636"/>
              <a:gd name="T99" fmla="*/ 2147483647 h 401"/>
              <a:gd name="T100" fmla="*/ 2147483647 w 636"/>
              <a:gd name="T101" fmla="*/ 2147483647 h 401"/>
              <a:gd name="T102" fmla="*/ 2147483647 w 636"/>
              <a:gd name="T103" fmla="*/ 2147483647 h 401"/>
              <a:gd name="T104" fmla="*/ 2147483647 w 636"/>
              <a:gd name="T105" fmla="*/ 2147483647 h 401"/>
              <a:gd name="T106" fmla="*/ 2147483647 w 636"/>
              <a:gd name="T107" fmla="*/ 2147483647 h 401"/>
              <a:gd name="T108" fmla="*/ 2147483647 w 636"/>
              <a:gd name="T109" fmla="*/ 2147483647 h 401"/>
              <a:gd name="T110" fmla="*/ 2147483647 w 636"/>
              <a:gd name="T111" fmla="*/ 2147483647 h 401"/>
              <a:gd name="T112" fmla="*/ 2147483647 w 636"/>
              <a:gd name="T113" fmla="*/ 2147483647 h 401"/>
              <a:gd name="T114" fmla="*/ 2147483647 w 636"/>
              <a:gd name="T115" fmla="*/ 2147483647 h 401"/>
              <a:gd name="T116" fmla="*/ 2147483647 w 636"/>
              <a:gd name="T117" fmla="*/ 2147483647 h 401"/>
              <a:gd name="T118" fmla="*/ 2147483647 w 636"/>
              <a:gd name="T119" fmla="*/ 2147483647 h 401"/>
              <a:gd name="T120" fmla="*/ 2147483647 w 636"/>
              <a:gd name="T121" fmla="*/ 2147483647 h 401"/>
              <a:gd name="T122" fmla="*/ 2147483647 w 636"/>
              <a:gd name="T123" fmla="*/ 2147483647 h 4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36"/>
              <a:gd name="T187" fmla="*/ 0 h 401"/>
              <a:gd name="T188" fmla="*/ 636 w 636"/>
              <a:gd name="T189" fmla="*/ 401 h 4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36" h="401">
                <a:moveTo>
                  <a:pt x="59" y="62"/>
                </a:moveTo>
                <a:lnTo>
                  <a:pt x="52" y="55"/>
                </a:lnTo>
                <a:lnTo>
                  <a:pt x="50" y="47"/>
                </a:lnTo>
                <a:lnTo>
                  <a:pt x="50" y="41"/>
                </a:lnTo>
                <a:lnTo>
                  <a:pt x="53" y="37"/>
                </a:lnTo>
                <a:lnTo>
                  <a:pt x="62" y="28"/>
                </a:lnTo>
                <a:lnTo>
                  <a:pt x="66" y="20"/>
                </a:lnTo>
                <a:lnTo>
                  <a:pt x="67" y="15"/>
                </a:lnTo>
                <a:lnTo>
                  <a:pt x="65" y="10"/>
                </a:lnTo>
                <a:lnTo>
                  <a:pt x="61" y="6"/>
                </a:lnTo>
                <a:lnTo>
                  <a:pt x="42" y="0"/>
                </a:lnTo>
                <a:lnTo>
                  <a:pt x="24" y="12"/>
                </a:lnTo>
                <a:lnTo>
                  <a:pt x="9" y="35"/>
                </a:lnTo>
                <a:lnTo>
                  <a:pt x="3" y="45"/>
                </a:lnTo>
                <a:lnTo>
                  <a:pt x="1" y="55"/>
                </a:lnTo>
                <a:lnTo>
                  <a:pt x="0" y="57"/>
                </a:lnTo>
                <a:lnTo>
                  <a:pt x="1" y="61"/>
                </a:lnTo>
                <a:lnTo>
                  <a:pt x="5" y="68"/>
                </a:lnTo>
                <a:lnTo>
                  <a:pt x="13" y="76"/>
                </a:lnTo>
                <a:lnTo>
                  <a:pt x="21" y="84"/>
                </a:lnTo>
                <a:lnTo>
                  <a:pt x="24" y="86"/>
                </a:lnTo>
                <a:lnTo>
                  <a:pt x="25" y="88"/>
                </a:lnTo>
                <a:lnTo>
                  <a:pt x="28" y="90"/>
                </a:lnTo>
                <a:lnTo>
                  <a:pt x="36" y="97"/>
                </a:lnTo>
                <a:lnTo>
                  <a:pt x="37" y="98"/>
                </a:lnTo>
                <a:lnTo>
                  <a:pt x="40" y="101"/>
                </a:lnTo>
                <a:lnTo>
                  <a:pt x="45" y="105"/>
                </a:lnTo>
                <a:lnTo>
                  <a:pt x="48" y="106"/>
                </a:lnTo>
                <a:lnTo>
                  <a:pt x="52" y="109"/>
                </a:lnTo>
                <a:lnTo>
                  <a:pt x="61" y="111"/>
                </a:lnTo>
                <a:lnTo>
                  <a:pt x="69" y="117"/>
                </a:lnTo>
                <a:lnTo>
                  <a:pt x="73" y="123"/>
                </a:lnTo>
                <a:lnTo>
                  <a:pt x="77" y="131"/>
                </a:lnTo>
                <a:lnTo>
                  <a:pt x="77" y="137"/>
                </a:lnTo>
                <a:lnTo>
                  <a:pt x="75" y="142"/>
                </a:lnTo>
                <a:lnTo>
                  <a:pt x="73" y="146"/>
                </a:lnTo>
                <a:lnTo>
                  <a:pt x="69" y="151"/>
                </a:lnTo>
                <a:lnTo>
                  <a:pt x="48" y="164"/>
                </a:lnTo>
                <a:lnTo>
                  <a:pt x="38" y="170"/>
                </a:lnTo>
                <a:lnTo>
                  <a:pt x="33" y="176"/>
                </a:lnTo>
                <a:lnTo>
                  <a:pt x="25" y="187"/>
                </a:lnTo>
                <a:lnTo>
                  <a:pt x="22" y="191"/>
                </a:lnTo>
                <a:lnTo>
                  <a:pt x="24" y="196"/>
                </a:lnTo>
                <a:lnTo>
                  <a:pt x="24" y="213"/>
                </a:lnTo>
                <a:lnTo>
                  <a:pt x="24" y="231"/>
                </a:lnTo>
                <a:lnTo>
                  <a:pt x="22" y="233"/>
                </a:lnTo>
                <a:lnTo>
                  <a:pt x="22" y="237"/>
                </a:lnTo>
                <a:lnTo>
                  <a:pt x="22" y="245"/>
                </a:lnTo>
                <a:lnTo>
                  <a:pt x="22" y="260"/>
                </a:lnTo>
                <a:lnTo>
                  <a:pt x="21" y="265"/>
                </a:lnTo>
                <a:lnTo>
                  <a:pt x="22" y="273"/>
                </a:lnTo>
                <a:lnTo>
                  <a:pt x="26" y="279"/>
                </a:lnTo>
                <a:lnTo>
                  <a:pt x="33" y="287"/>
                </a:lnTo>
                <a:lnTo>
                  <a:pt x="42" y="295"/>
                </a:lnTo>
                <a:lnTo>
                  <a:pt x="44" y="297"/>
                </a:lnTo>
                <a:lnTo>
                  <a:pt x="46" y="299"/>
                </a:lnTo>
                <a:lnTo>
                  <a:pt x="52" y="305"/>
                </a:lnTo>
                <a:lnTo>
                  <a:pt x="65" y="321"/>
                </a:lnTo>
                <a:lnTo>
                  <a:pt x="73" y="334"/>
                </a:lnTo>
                <a:lnTo>
                  <a:pt x="75" y="339"/>
                </a:lnTo>
                <a:lnTo>
                  <a:pt x="75" y="342"/>
                </a:lnTo>
                <a:lnTo>
                  <a:pt x="75" y="343"/>
                </a:lnTo>
                <a:lnTo>
                  <a:pt x="77" y="346"/>
                </a:lnTo>
                <a:lnTo>
                  <a:pt x="79" y="368"/>
                </a:lnTo>
                <a:lnTo>
                  <a:pt x="77" y="393"/>
                </a:lnTo>
                <a:lnTo>
                  <a:pt x="108" y="389"/>
                </a:lnTo>
                <a:lnTo>
                  <a:pt x="132" y="389"/>
                </a:lnTo>
                <a:lnTo>
                  <a:pt x="145" y="388"/>
                </a:lnTo>
                <a:lnTo>
                  <a:pt x="159" y="385"/>
                </a:lnTo>
                <a:lnTo>
                  <a:pt x="175" y="380"/>
                </a:lnTo>
                <a:lnTo>
                  <a:pt x="185" y="375"/>
                </a:lnTo>
                <a:lnTo>
                  <a:pt x="190" y="369"/>
                </a:lnTo>
                <a:lnTo>
                  <a:pt x="193" y="366"/>
                </a:lnTo>
                <a:lnTo>
                  <a:pt x="192" y="350"/>
                </a:lnTo>
                <a:lnTo>
                  <a:pt x="192" y="343"/>
                </a:lnTo>
                <a:lnTo>
                  <a:pt x="194" y="339"/>
                </a:lnTo>
                <a:lnTo>
                  <a:pt x="196" y="335"/>
                </a:lnTo>
                <a:lnTo>
                  <a:pt x="200" y="334"/>
                </a:lnTo>
                <a:lnTo>
                  <a:pt x="204" y="334"/>
                </a:lnTo>
                <a:lnTo>
                  <a:pt x="210" y="336"/>
                </a:lnTo>
                <a:lnTo>
                  <a:pt x="220" y="338"/>
                </a:lnTo>
                <a:lnTo>
                  <a:pt x="227" y="342"/>
                </a:lnTo>
                <a:lnTo>
                  <a:pt x="233" y="347"/>
                </a:lnTo>
                <a:lnTo>
                  <a:pt x="238" y="356"/>
                </a:lnTo>
                <a:lnTo>
                  <a:pt x="242" y="363"/>
                </a:lnTo>
                <a:lnTo>
                  <a:pt x="249" y="368"/>
                </a:lnTo>
                <a:lnTo>
                  <a:pt x="258" y="369"/>
                </a:lnTo>
                <a:lnTo>
                  <a:pt x="270" y="369"/>
                </a:lnTo>
                <a:lnTo>
                  <a:pt x="278" y="367"/>
                </a:lnTo>
                <a:lnTo>
                  <a:pt x="286" y="369"/>
                </a:lnTo>
                <a:lnTo>
                  <a:pt x="288" y="371"/>
                </a:lnTo>
                <a:lnTo>
                  <a:pt x="292" y="375"/>
                </a:lnTo>
                <a:lnTo>
                  <a:pt x="300" y="384"/>
                </a:lnTo>
                <a:lnTo>
                  <a:pt x="304" y="388"/>
                </a:lnTo>
                <a:lnTo>
                  <a:pt x="312" y="391"/>
                </a:lnTo>
                <a:lnTo>
                  <a:pt x="320" y="391"/>
                </a:lnTo>
                <a:lnTo>
                  <a:pt x="332" y="389"/>
                </a:lnTo>
                <a:lnTo>
                  <a:pt x="348" y="388"/>
                </a:lnTo>
                <a:lnTo>
                  <a:pt x="364" y="395"/>
                </a:lnTo>
                <a:lnTo>
                  <a:pt x="369" y="399"/>
                </a:lnTo>
                <a:lnTo>
                  <a:pt x="376" y="401"/>
                </a:lnTo>
                <a:lnTo>
                  <a:pt x="386" y="401"/>
                </a:lnTo>
                <a:lnTo>
                  <a:pt x="389" y="399"/>
                </a:lnTo>
                <a:lnTo>
                  <a:pt x="394" y="395"/>
                </a:lnTo>
                <a:lnTo>
                  <a:pt x="397" y="388"/>
                </a:lnTo>
                <a:lnTo>
                  <a:pt x="397" y="385"/>
                </a:lnTo>
                <a:lnTo>
                  <a:pt x="397" y="384"/>
                </a:lnTo>
                <a:lnTo>
                  <a:pt x="398" y="384"/>
                </a:lnTo>
                <a:lnTo>
                  <a:pt x="401" y="381"/>
                </a:lnTo>
                <a:lnTo>
                  <a:pt x="406" y="360"/>
                </a:lnTo>
                <a:lnTo>
                  <a:pt x="414" y="347"/>
                </a:lnTo>
                <a:lnTo>
                  <a:pt x="423" y="340"/>
                </a:lnTo>
                <a:lnTo>
                  <a:pt x="435" y="342"/>
                </a:lnTo>
                <a:lnTo>
                  <a:pt x="439" y="342"/>
                </a:lnTo>
                <a:lnTo>
                  <a:pt x="444" y="342"/>
                </a:lnTo>
                <a:lnTo>
                  <a:pt x="447" y="340"/>
                </a:lnTo>
                <a:lnTo>
                  <a:pt x="452" y="338"/>
                </a:lnTo>
                <a:lnTo>
                  <a:pt x="459" y="318"/>
                </a:lnTo>
                <a:lnTo>
                  <a:pt x="480" y="302"/>
                </a:lnTo>
                <a:lnTo>
                  <a:pt x="480" y="301"/>
                </a:lnTo>
                <a:lnTo>
                  <a:pt x="481" y="301"/>
                </a:lnTo>
                <a:lnTo>
                  <a:pt x="484" y="301"/>
                </a:lnTo>
                <a:lnTo>
                  <a:pt x="489" y="297"/>
                </a:lnTo>
                <a:lnTo>
                  <a:pt x="492" y="289"/>
                </a:lnTo>
                <a:lnTo>
                  <a:pt x="495" y="278"/>
                </a:lnTo>
                <a:lnTo>
                  <a:pt x="501" y="270"/>
                </a:lnTo>
                <a:lnTo>
                  <a:pt x="509" y="269"/>
                </a:lnTo>
                <a:lnTo>
                  <a:pt x="513" y="272"/>
                </a:lnTo>
                <a:lnTo>
                  <a:pt x="518" y="278"/>
                </a:lnTo>
                <a:lnTo>
                  <a:pt x="525" y="287"/>
                </a:lnTo>
                <a:lnTo>
                  <a:pt x="534" y="295"/>
                </a:lnTo>
                <a:lnTo>
                  <a:pt x="544" y="302"/>
                </a:lnTo>
                <a:lnTo>
                  <a:pt x="556" y="309"/>
                </a:lnTo>
                <a:lnTo>
                  <a:pt x="559" y="313"/>
                </a:lnTo>
                <a:lnTo>
                  <a:pt x="569" y="314"/>
                </a:lnTo>
                <a:lnTo>
                  <a:pt x="581" y="313"/>
                </a:lnTo>
                <a:lnTo>
                  <a:pt x="598" y="311"/>
                </a:lnTo>
                <a:lnTo>
                  <a:pt x="597" y="309"/>
                </a:lnTo>
                <a:lnTo>
                  <a:pt x="597" y="307"/>
                </a:lnTo>
                <a:lnTo>
                  <a:pt x="597" y="305"/>
                </a:lnTo>
                <a:lnTo>
                  <a:pt x="597" y="299"/>
                </a:lnTo>
                <a:lnTo>
                  <a:pt x="594" y="293"/>
                </a:lnTo>
                <a:lnTo>
                  <a:pt x="593" y="287"/>
                </a:lnTo>
                <a:lnTo>
                  <a:pt x="585" y="273"/>
                </a:lnTo>
                <a:lnTo>
                  <a:pt x="581" y="264"/>
                </a:lnTo>
                <a:lnTo>
                  <a:pt x="577" y="254"/>
                </a:lnTo>
                <a:lnTo>
                  <a:pt x="577" y="250"/>
                </a:lnTo>
                <a:lnTo>
                  <a:pt x="553" y="229"/>
                </a:lnTo>
                <a:lnTo>
                  <a:pt x="559" y="213"/>
                </a:lnTo>
                <a:lnTo>
                  <a:pt x="563" y="207"/>
                </a:lnTo>
                <a:lnTo>
                  <a:pt x="570" y="203"/>
                </a:lnTo>
                <a:lnTo>
                  <a:pt x="578" y="195"/>
                </a:lnTo>
                <a:lnTo>
                  <a:pt x="585" y="187"/>
                </a:lnTo>
                <a:lnTo>
                  <a:pt x="585" y="182"/>
                </a:lnTo>
                <a:lnTo>
                  <a:pt x="585" y="179"/>
                </a:lnTo>
                <a:lnTo>
                  <a:pt x="585" y="178"/>
                </a:lnTo>
                <a:lnTo>
                  <a:pt x="586" y="178"/>
                </a:lnTo>
                <a:lnTo>
                  <a:pt x="586" y="172"/>
                </a:lnTo>
                <a:lnTo>
                  <a:pt x="586" y="168"/>
                </a:lnTo>
                <a:lnTo>
                  <a:pt x="581" y="155"/>
                </a:lnTo>
                <a:lnTo>
                  <a:pt x="578" y="146"/>
                </a:lnTo>
                <a:lnTo>
                  <a:pt x="574" y="133"/>
                </a:lnTo>
                <a:lnTo>
                  <a:pt x="571" y="123"/>
                </a:lnTo>
                <a:lnTo>
                  <a:pt x="573" y="118"/>
                </a:lnTo>
                <a:lnTo>
                  <a:pt x="574" y="114"/>
                </a:lnTo>
                <a:lnTo>
                  <a:pt x="581" y="113"/>
                </a:lnTo>
                <a:lnTo>
                  <a:pt x="600" y="109"/>
                </a:lnTo>
                <a:lnTo>
                  <a:pt x="626" y="110"/>
                </a:lnTo>
                <a:lnTo>
                  <a:pt x="626" y="109"/>
                </a:lnTo>
                <a:lnTo>
                  <a:pt x="627" y="109"/>
                </a:lnTo>
                <a:lnTo>
                  <a:pt x="630" y="109"/>
                </a:lnTo>
                <a:lnTo>
                  <a:pt x="634" y="106"/>
                </a:lnTo>
                <a:lnTo>
                  <a:pt x="634" y="104"/>
                </a:lnTo>
                <a:lnTo>
                  <a:pt x="634" y="102"/>
                </a:lnTo>
                <a:lnTo>
                  <a:pt x="635" y="102"/>
                </a:lnTo>
                <a:lnTo>
                  <a:pt x="635" y="98"/>
                </a:lnTo>
                <a:lnTo>
                  <a:pt x="636" y="96"/>
                </a:lnTo>
                <a:lnTo>
                  <a:pt x="632" y="85"/>
                </a:lnTo>
                <a:lnTo>
                  <a:pt x="634" y="72"/>
                </a:lnTo>
                <a:lnTo>
                  <a:pt x="636" y="59"/>
                </a:lnTo>
                <a:lnTo>
                  <a:pt x="593" y="40"/>
                </a:lnTo>
                <a:lnTo>
                  <a:pt x="578" y="39"/>
                </a:lnTo>
                <a:lnTo>
                  <a:pt x="569" y="36"/>
                </a:lnTo>
                <a:lnTo>
                  <a:pt x="562" y="29"/>
                </a:lnTo>
                <a:lnTo>
                  <a:pt x="558" y="21"/>
                </a:lnTo>
                <a:lnTo>
                  <a:pt x="553" y="7"/>
                </a:lnTo>
                <a:lnTo>
                  <a:pt x="549" y="3"/>
                </a:lnTo>
                <a:lnTo>
                  <a:pt x="546" y="3"/>
                </a:lnTo>
                <a:lnTo>
                  <a:pt x="538" y="4"/>
                </a:lnTo>
                <a:lnTo>
                  <a:pt x="534" y="4"/>
                </a:lnTo>
                <a:lnTo>
                  <a:pt x="532" y="6"/>
                </a:lnTo>
                <a:lnTo>
                  <a:pt x="526" y="7"/>
                </a:lnTo>
                <a:lnTo>
                  <a:pt x="516" y="8"/>
                </a:lnTo>
                <a:lnTo>
                  <a:pt x="513" y="7"/>
                </a:lnTo>
                <a:lnTo>
                  <a:pt x="512" y="7"/>
                </a:lnTo>
                <a:lnTo>
                  <a:pt x="509" y="7"/>
                </a:lnTo>
                <a:lnTo>
                  <a:pt x="504" y="6"/>
                </a:lnTo>
                <a:lnTo>
                  <a:pt x="497" y="3"/>
                </a:lnTo>
                <a:lnTo>
                  <a:pt x="492" y="0"/>
                </a:lnTo>
                <a:lnTo>
                  <a:pt x="462" y="10"/>
                </a:lnTo>
                <a:lnTo>
                  <a:pt x="452" y="15"/>
                </a:lnTo>
                <a:lnTo>
                  <a:pt x="440" y="20"/>
                </a:lnTo>
                <a:lnTo>
                  <a:pt x="425" y="23"/>
                </a:lnTo>
                <a:lnTo>
                  <a:pt x="415" y="23"/>
                </a:lnTo>
                <a:lnTo>
                  <a:pt x="410" y="23"/>
                </a:lnTo>
                <a:lnTo>
                  <a:pt x="407" y="23"/>
                </a:lnTo>
                <a:lnTo>
                  <a:pt x="406" y="23"/>
                </a:lnTo>
                <a:lnTo>
                  <a:pt x="406" y="24"/>
                </a:lnTo>
                <a:lnTo>
                  <a:pt x="394" y="25"/>
                </a:lnTo>
                <a:lnTo>
                  <a:pt x="385" y="29"/>
                </a:lnTo>
                <a:lnTo>
                  <a:pt x="376" y="39"/>
                </a:lnTo>
                <a:lnTo>
                  <a:pt x="372" y="44"/>
                </a:lnTo>
                <a:lnTo>
                  <a:pt x="366" y="49"/>
                </a:lnTo>
                <a:lnTo>
                  <a:pt x="364" y="49"/>
                </a:lnTo>
                <a:lnTo>
                  <a:pt x="362" y="49"/>
                </a:lnTo>
                <a:lnTo>
                  <a:pt x="362" y="51"/>
                </a:lnTo>
                <a:lnTo>
                  <a:pt x="360" y="53"/>
                </a:lnTo>
                <a:lnTo>
                  <a:pt x="352" y="57"/>
                </a:lnTo>
                <a:lnTo>
                  <a:pt x="321" y="66"/>
                </a:lnTo>
                <a:lnTo>
                  <a:pt x="315" y="69"/>
                </a:lnTo>
                <a:lnTo>
                  <a:pt x="309" y="72"/>
                </a:lnTo>
                <a:lnTo>
                  <a:pt x="299" y="72"/>
                </a:lnTo>
                <a:lnTo>
                  <a:pt x="292" y="69"/>
                </a:lnTo>
                <a:lnTo>
                  <a:pt x="287" y="66"/>
                </a:lnTo>
                <a:lnTo>
                  <a:pt x="282" y="62"/>
                </a:lnTo>
                <a:lnTo>
                  <a:pt x="276" y="57"/>
                </a:lnTo>
                <a:lnTo>
                  <a:pt x="270" y="52"/>
                </a:lnTo>
                <a:lnTo>
                  <a:pt x="264" y="49"/>
                </a:lnTo>
                <a:lnTo>
                  <a:pt x="257" y="47"/>
                </a:lnTo>
                <a:lnTo>
                  <a:pt x="249" y="47"/>
                </a:lnTo>
                <a:lnTo>
                  <a:pt x="238" y="47"/>
                </a:lnTo>
                <a:lnTo>
                  <a:pt x="229" y="49"/>
                </a:lnTo>
                <a:lnTo>
                  <a:pt x="217" y="52"/>
                </a:lnTo>
                <a:lnTo>
                  <a:pt x="205" y="59"/>
                </a:lnTo>
                <a:lnTo>
                  <a:pt x="192" y="62"/>
                </a:lnTo>
                <a:lnTo>
                  <a:pt x="181" y="66"/>
                </a:lnTo>
                <a:lnTo>
                  <a:pt x="161" y="69"/>
                </a:lnTo>
                <a:lnTo>
                  <a:pt x="144" y="66"/>
                </a:lnTo>
                <a:lnTo>
                  <a:pt x="136" y="62"/>
                </a:lnTo>
                <a:lnTo>
                  <a:pt x="131" y="59"/>
                </a:lnTo>
                <a:lnTo>
                  <a:pt x="120" y="52"/>
                </a:lnTo>
                <a:lnTo>
                  <a:pt x="111" y="51"/>
                </a:lnTo>
                <a:lnTo>
                  <a:pt x="100" y="52"/>
                </a:lnTo>
                <a:lnTo>
                  <a:pt x="93" y="59"/>
                </a:lnTo>
                <a:lnTo>
                  <a:pt x="82" y="64"/>
                </a:lnTo>
                <a:lnTo>
                  <a:pt x="74" y="66"/>
                </a:lnTo>
                <a:lnTo>
                  <a:pt x="66" y="65"/>
                </a:lnTo>
                <a:lnTo>
                  <a:pt x="59" y="62"/>
                </a:lnTo>
                <a:close/>
              </a:path>
            </a:pathLst>
          </a:custGeom>
          <a:solidFill>
            <a:srgbClr val="0033CC"/>
          </a:solidFill>
          <a:ln w="6350">
            <a:solidFill>
              <a:srgbClr val="003366"/>
            </a:solidFill>
            <a:round/>
            <a:headEnd/>
            <a:tailEnd/>
          </a:ln>
        </p:spPr>
        <p:txBody>
          <a:bodyPr/>
          <a:lstStyle/>
          <a:p>
            <a:endParaRPr lang="el-GR"/>
          </a:p>
        </p:txBody>
      </p:sp>
      <p:sp>
        <p:nvSpPr>
          <p:cNvPr id="25723" name="Freeform 531"/>
          <p:cNvSpPr>
            <a:spLocks noChangeAspect="1"/>
          </p:cNvSpPr>
          <p:nvPr/>
        </p:nvSpPr>
        <p:spPr bwMode="auto">
          <a:xfrm>
            <a:off x="4259263" y="5597525"/>
            <a:ext cx="655637" cy="668338"/>
          </a:xfrm>
          <a:custGeom>
            <a:avLst/>
            <a:gdLst>
              <a:gd name="T0" fmla="*/ 2147483647 w 923"/>
              <a:gd name="T1" fmla="*/ 2147483647 h 941"/>
              <a:gd name="T2" fmla="*/ 2147483647 w 923"/>
              <a:gd name="T3" fmla="*/ 2147483647 h 941"/>
              <a:gd name="T4" fmla="*/ 2147483647 w 923"/>
              <a:gd name="T5" fmla="*/ 2147483647 h 941"/>
              <a:gd name="T6" fmla="*/ 2147483647 w 923"/>
              <a:gd name="T7" fmla="*/ 2147483647 h 941"/>
              <a:gd name="T8" fmla="*/ 2147483647 w 923"/>
              <a:gd name="T9" fmla="*/ 2147483647 h 941"/>
              <a:gd name="T10" fmla="*/ 2147483647 w 923"/>
              <a:gd name="T11" fmla="*/ 2147483647 h 941"/>
              <a:gd name="T12" fmla="*/ 2147483647 w 923"/>
              <a:gd name="T13" fmla="*/ 2147483647 h 941"/>
              <a:gd name="T14" fmla="*/ 2147483647 w 923"/>
              <a:gd name="T15" fmla="*/ 2147483647 h 941"/>
              <a:gd name="T16" fmla="*/ 2147483647 w 923"/>
              <a:gd name="T17" fmla="*/ 2147483647 h 941"/>
              <a:gd name="T18" fmla="*/ 2147483647 w 923"/>
              <a:gd name="T19" fmla="*/ 2147483647 h 941"/>
              <a:gd name="T20" fmla="*/ 2147483647 w 923"/>
              <a:gd name="T21" fmla="*/ 2147483647 h 941"/>
              <a:gd name="T22" fmla="*/ 2147483647 w 923"/>
              <a:gd name="T23" fmla="*/ 2147483647 h 941"/>
              <a:gd name="T24" fmla="*/ 2147483647 w 923"/>
              <a:gd name="T25" fmla="*/ 2147483647 h 941"/>
              <a:gd name="T26" fmla="*/ 2147483647 w 923"/>
              <a:gd name="T27" fmla="*/ 2147483647 h 941"/>
              <a:gd name="T28" fmla="*/ 2147483647 w 923"/>
              <a:gd name="T29" fmla="*/ 2147483647 h 941"/>
              <a:gd name="T30" fmla="*/ 2147483647 w 923"/>
              <a:gd name="T31" fmla="*/ 2147483647 h 941"/>
              <a:gd name="T32" fmla="*/ 2147483647 w 923"/>
              <a:gd name="T33" fmla="*/ 2147483647 h 941"/>
              <a:gd name="T34" fmla="*/ 2147483647 w 923"/>
              <a:gd name="T35" fmla="*/ 2147483647 h 941"/>
              <a:gd name="T36" fmla="*/ 2147483647 w 923"/>
              <a:gd name="T37" fmla="*/ 2147483647 h 941"/>
              <a:gd name="T38" fmla="*/ 2147483647 w 923"/>
              <a:gd name="T39" fmla="*/ 2147483647 h 941"/>
              <a:gd name="T40" fmla="*/ 2147483647 w 923"/>
              <a:gd name="T41" fmla="*/ 2147483647 h 941"/>
              <a:gd name="T42" fmla="*/ 2147483647 w 923"/>
              <a:gd name="T43" fmla="*/ 2147483647 h 941"/>
              <a:gd name="T44" fmla="*/ 2147483647 w 923"/>
              <a:gd name="T45" fmla="*/ 2147483647 h 941"/>
              <a:gd name="T46" fmla="*/ 2147483647 w 923"/>
              <a:gd name="T47" fmla="*/ 2147483647 h 941"/>
              <a:gd name="T48" fmla="*/ 2147483647 w 923"/>
              <a:gd name="T49" fmla="*/ 2147483647 h 941"/>
              <a:gd name="T50" fmla="*/ 2147483647 w 923"/>
              <a:gd name="T51" fmla="*/ 2147483647 h 941"/>
              <a:gd name="T52" fmla="*/ 2147483647 w 923"/>
              <a:gd name="T53" fmla="*/ 2147483647 h 941"/>
              <a:gd name="T54" fmla="*/ 2147483647 w 923"/>
              <a:gd name="T55" fmla="*/ 2147483647 h 941"/>
              <a:gd name="T56" fmla="*/ 2147483647 w 923"/>
              <a:gd name="T57" fmla="*/ 2147483647 h 941"/>
              <a:gd name="T58" fmla="*/ 2147483647 w 923"/>
              <a:gd name="T59" fmla="*/ 2147483647 h 941"/>
              <a:gd name="T60" fmla="*/ 2147483647 w 923"/>
              <a:gd name="T61" fmla="*/ 2147483647 h 941"/>
              <a:gd name="T62" fmla="*/ 2147483647 w 923"/>
              <a:gd name="T63" fmla="*/ 2147483647 h 941"/>
              <a:gd name="T64" fmla="*/ 2147483647 w 923"/>
              <a:gd name="T65" fmla="*/ 2147483647 h 941"/>
              <a:gd name="T66" fmla="*/ 2147483647 w 923"/>
              <a:gd name="T67" fmla="*/ 2147483647 h 941"/>
              <a:gd name="T68" fmla="*/ 2147483647 w 923"/>
              <a:gd name="T69" fmla="*/ 2147483647 h 941"/>
              <a:gd name="T70" fmla="*/ 2147483647 w 923"/>
              <a:gd name="T71" fmla="*/ 2147483647 h 941"/>
              <a:gd name="T72" fmla="*/ 2147483647 w 923"/>
              <a:gd name="T73" fmla="*/ 2147483647 h 941"/>
              <a:gd name="T74" fmla="*/ 2147483647 w 923"/>
              <a:gd name="T75" fmla="*/ 2147483647 h 941"/>
              <a:gd name="T76" fmla="*/ 2147483647 w 923"/>
              <a:gd name="T77" fmla="*/ 2147483647 h 941"/>
              <a:gd name="T78" fmla="*/ 2147483647 w 923"/>
              <a:gd name="T79" fmla="*/ 2147483647 h 941"/>
              <a:gd name="T80" fmla="*/ 2147483647 w 923"/>
              <a:gd name="T81" fmla="*/ 2147483647 h 941"/>
              <a:gd name="T82" fmla="*/ 2147483647 w 923"/>
              <a:gd name="T83" fmla="*/ 2147483647 h 941"/>
              <a:gd name="T84" fmla="*/ 2147483647 w 923"/>
              <a:gd name="T85" fmla="*/ 2147483647 h 941"/>
              <a:gd name="T86" fmla="*/ 2147483647 w 923"/>
              <a:gd name="T87" fmla="*/ 2147483647 h 941"/>
              <a:gd name="T88" fmla="*/ 2147483647 w 923"/>
              <a:gd name="T89" fmla="*/ 2147483647 h 941"/>
              <a:gd name="T90" fmla="*/ 2147483647 w 923"/>
              <a:gd name="T91" fmla="*/ 2147483647 h 941"/>
              <a:gd name="T92" fmla="*/ 2147483647 w 923"/>
              <a:gd name="T93" fmla="*/ 2147483647 h 941"/>
              <a:gd name="T94" fmla="*/ 2147483647 w 923"/>
              <a:gd name="T95" fmla="*/ 2147483647 h 941"/>
              <a:gd name="T96" fmla="*/ 2147483647 w 923"/>
              <a:gd name="T97" fmla="*/ 2147483647 h 941"/>
              <a:gd name="T98" fmla="*/ 2147483647 w 923"/>
              <a:gd name="T99" fmla="*/ 2147483647 h 941"/>
              <a:gd name="T100" fmla="*/ 2147483647 w 923"/>
              <a:gd name="T101" fmla="*/ 2147483647 h 941"/>
              <a:gd name="T102" fmla="*/ 2147483647 w 923"/>
              <a:gd name="T103" fmla="*/ 2147483647 h 941"/>
              <a:gd name="T104" fmla="*/ 2147483647 w 923"/>
              <a:gd name="T105" fmla="*/ 2147483647 h 941"/>
              <a:gd name="T106" fmla="*/ 2147483647 w 923"/>
              <a:gd name="T107" fmla="*/ 2147483647 h 941"/>
              <a:gd name="T108" fmla="*/ 2147483647 w 923"/>
              <a:gd name="T109" fmla="*/ 2147483647 h 941"/>
              <a:gd name="T110" fmla="*/ 2147483647 w 923"/>
              <a:gd name="T111" fmla="*/ 2147483647 h 941"/>
              <a:gd name="T112" fmla="*/ 2147483647 w 923"/>
              <a:gd name="T113" fmla="*/ 2147483647 h 941"/>
              <a:gd name="T114" fmla="*/ 2147483647 w 923"/>
              <a:gd name="T115" fmla="*/ 2147483647 h 941"/>
              <a:gd name="T116" fmla="*/ 2147483647 w 923"/>
              <a:gd name="T117" fmla="*/ 2147483647 h 941"/>
              <a:gd name="T118" fmla="*/ 2147483647 w 923"/>
              <a:gd name="T119" fmla="*/ 2147483647 h 941"/>
              <a:gd name="T120" fmla="*/ 2147483647 w 923"/>
              <a:gd name="T121" fmla="*/ 2147483647 h 9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23"/>
              <a:gd name="T184" fmla="*/ 0 h 941"/>
              <a:gd name="T185" fmla="*/ 923 w 923"/>
              <a:gd name="T186" fmla="*/ 941 h 9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23" h="941">
                <a:moveTo>
                  <a:pt x="360" y="35"/>
                </a:moveTo>
                <a:lnTo>
                  <a:pt x="354" y="37"/>
                </a:lnTo>
                <a:lnTo>
                  <a:pt x="353" y="42"/>
                </a:lnTo>
                <a:lnTo>
                  <a:pt x="352" y="47"/>
                </a:lnTo>
                <a:lnTo>
                  <a:pt x="355" y="53"/>
                </a:lnTo>
                <a:lnTo>
                  <a:pt x="317" y="94"/>
                </a:lnTo>
                <a:lnTo>
                  <a:pt x="258" y="115"/>
                </a:lnTo>
                <a:lnTo>
                  <a:pt x="246" y="169"/>
                </a:lnTo>
                <a:lnTo>
                  <a:pt x="256" y="180"/>
                </a:lnTo>
                <a:lnTo>
                  <a:pt x="261" y="191"/>
                </a:lnTo>
                <a:lnTo>
                  <a:pt x="261" y="203"/>
                </a:lnTo>
                <a:lnTo>
                  <a:pt x="257" y="215"/>
                </a:lnTo>
                <a:lnTo>
                  <a:pt x="250" y="229"/>
                </a:lnTo>
                <a:lnTo>
                  <a:pt x="244" y="235"/>
                </a:lnTo>
                <a:lnTo>
                  <a:pt x="243" y="244"/>
                </a:lnTo>
                <a:lnTo>
                  <a:pt x="241" y="253"/>
                </a:lnTo>
                <a:lnTo>
                  <a:pt x="245" y="265"/>
                </a:lnTo>
                <a:lnTo>
                  <a:pt x="238" y="316"/>
                </a:lnTo>
                <a:lnTo>
                  <a:pt x="0" y="465"/>
                </a:lnTo>
                <a:lnTo>
                  <a:pt x="39" y="591"/>
                </a:lnTo>
                <a:lnTo>
                  <a:pt x="148" y="624"/>
                </a:lnTo>
                <a:lnTo>
                  <a:pt x="226" y="684"/>
                </a:lnTo>
                <a:lnTo>
                  <a:pt x="385" y="750"/>
                </a:lnTo>
                <a:lnTo>
                  <a:pt x="408" y="793"/>
                </a:lnTo>
                <a:lnTo>
                  <a:pt x="454" y="793"/>
                </a:lnTo>
                <a:lnTo>
                  <a:pt x="454" y="897"/>
                </a:lnTo>
                <a:lnTo>
                  <a:pt x="557" y="941"/>
                </a:lnTo>
                <a:lnTo>
                  <a:pt x="742" y="937"/>
                </a:lnTo>
                <a:lnTo>
                  <a:pt x="781" y="883"/>
                </a:lnTo>
                <a:lnTo>
                  <a:pt x="793" y="861"/>
                </a:lnTo>
                <a:lnTo>
                  <a:pt x="804" y="852"/>
                </a:lnTo>
                <a:lnTo>
                  <a:pt x="815" y="849"/>
                </a:lnTo>
                <a:lnTo>
                  <a:pt x="823" y="847"/>
                </a:lnTo>
                <a:lnTo>
                  <a:pt x="832" y="849"/>
                </a:lnTo>
                <a:lnTo>
                  <a:pt x="845" y="850"/>
                </a:lnTo>
                <a:lnTo>
                  <a:pt x="852" y="849"/>
                </a:lnTo>
                <a:lnTo>
                  <a:pt x="862" y="849"/>
                </a:lnTo>
                <a:lnTo>
                  <a:pt x="864" y="843"/>
                </a:lnTo>
                <a:lnTo>
                  <a:pt x="869" y="839"/>
                </a:lnTo>
                <a:lnTo>
                  <a:pt x="880" y="837"/>
                </a:lnTo>
                <a:lnTo>
                  <a:pt x="885" y="839"/>
                </a:lnTo>
                <a:lnTo>
                  <a:pt x="892" y="845"/>
                </a:lnTo>
                <a:lnTo>
                  <a:pt x="898" y="843"/>
                </a:lnTo>
                <a:lnTo>
                  <a:pt x="903" y="844"/>
                </a:lnTo>
                <a:lnTo>
                  <a:pt x="911" y="852"/>
                </a:lnTo>
                <a:lnTo>
                  <a:pt x="916" y="852"/>
                </a:lnTo>
                <a:lnTo>
                  <a:pt x="923" y="850"/>
                </a:lnTo>
                <a:lnTo>
                  <a:pt x="917" y="844"/>
                </a:lnTo>
                <a:lnTo>
                  <a:pt x="906" y="834"/>
                </a:lnTo>
                <a:lnTo>
                  <a:pt x="900" y="826"/>
                </a:lnTo>
                <a:lnTo>
                  <a:pt x="892" y="813"/>
                </a:lnTo>
                <a:lnTo>
                  <a:pt x="889" y="799"/>
                </a:lnTo>
                <a:lnTo>
                  <a:pt x="888" y="789"/>
                </a:lnTo>
                <a:lnTo>
                  <a:pt x="885" y="771"/>
                </a:lnTo>
                <a:lnTo>
                  <a:pt x="879" y="755"/>
                </a:lnTo>
                <a:lnTo>
                  <a:pt x="874" y="744"/>
                </a:lnTo>
                <a:lnTo>
                  <a:pt x="861" y="739"/>
                </a:lnTo>
                <a:lnTo>
                  <a:pt x="855" y="737"/>
                </a:lnTo>
                <a:lnTo>
                  <a:pt x="851" y="736"/>
                </a:lnTo>
                <a:lnTo>
                  <a:pt x="845" y="731"/>
                </a:lnTo>
                <a:lnTo>
                  <a:pt x="844" y="726"/>
                </a:lnTo>
                <a:lnTo>
                  <a:pt x="844" y="711"/>
                </a:lnTo>
                <a:lnTo>
                  <a:pt x="845" y="697"/>
                </a:lnTo>
                <a:lnTo>
                  <a:pt x="846" y="675"/>
                </a:lnTo>
                <a:lnTo>
                  <a:pt x="846" y="654"/>
                </a:lnTo>
                <a:lnTo>
                  <a:pt x="846" y="646"/>
                </a:lnTo>
                <a:lnTo>
                  <a:pt x="847" y="640"/>
                </a:lnTo>
                <a:lnTo>
                  <a:pt x="844" y="617"/>
                </a:lnTo>
                <a:lnTo>
                  <a:pt x="841" y="606"/>
                </a:lnTo>
                <a:lnTo>
                  <a:pt x="839" y="598"/>
                </a:lnTo>
                <a:lnTo>
                  <a:pt x="831" y="582"/>
                </a:lnTo>
                <a:lnTo>
                  <a:pt x="821" y="571"/>
                </a:lnTo>
                <a:lnTo>
                  <a:pt x="798" y="567"/>
                </a:lnTo>
                <a:lnTo>
                  <a:pt x="790" y="564"/>
                </a:lnTo>
                <a:lnTo>
                  <a:pt x="784" y="563"/>
                </a:lnTo>
                <a:lnTo>
                  <a:pt x="774" y="550"/>
                </a:lnTo>
                <a:lnTo>
                  <a:pt x="766" y="541"/>
                </a:lnTo>
                <a:lnTo>
                  <a:pt x="759" y="534"/>
                </a:lnTo>
                <a:lnTo>
                  <a:pt x="753" y="531"/>
                </a:lnTo>
                <a:lnTo>
                  <a:pt x="735" y="521"/>
                </a:lnTo>
                <a:lnTo>
                  <a:pt x="720" y="514"/>
                </a:lnTo>
                <a:lnTo>
                  <a:pt x="707" y="508"/>
                </a:lnTo>
                <a:lnTo>
                  <a:pt x="696" y="505"/>
                </a:lnTo>
                <a:lnTo>
                  <a:pt x="696" y="491"/>
                </a:lnTo>
                <a:lnTo>
                  <a:pt x="695" y="484"/>
                </a:lnTo>
                <a:lnTo>
                  <a:pt x="695" y="478"/>
                </a:lnTo>
                <a:lnTo>
                  <a:pt x="690" y="463"/>
                </a:lnTo>
                <a:lnTo>
                  <a:pt x="683" y="451"/>
                </a:lnTo>
                <a:lnTo>
                  <a:pt x="670" y="436"/>
                </a:lnTo>
                <a:lnTo>
                  <a:pt x="660" y="424"/>
                </a:lnTo>
                <a:lnTo>
                  <a:pt x="652" y="413"/>
                </a:lnTo>
                <a:lnTo>
                  <a:pt x="647" y="405"/>
                </a:lnTo>
                <a:lnTo>
                  <a:pt x="652" y="396"/>
                </a:lnTo>
                <a:lnTo>
                  <a:pt x="655" y="390"/>
                </a:lnTo>
                <a:lnTo>
                  <a:pt x="655" y="385"/>
                </a:lnTo>
                <a:lnTo>
                  <a:pt x="654" y="383"/>
                </a:lnTo>
                <a:lnTo>
                  <a:pt x="642" y="371"/>
                </a:lnTo>
                <a:lnTo>
                  <a:pt x="639" y="365"/>
                </a:lnTo>
                <a:lnTo>
                  <a:pt x="637" y="360"/>
                </a:lnTo>
                <a:lnTo>
                  <a:pt x="637" y="348"/>
                </a:lnTo>
                <a:lnTo>
                  <a:pt x="642" y="336"/>
                </a:lnTo>
                <a:lnTo>
                  <a:pt x="654" y="331"/>
                </a:lnTo>
                <a:lnTo>
                  <a:pt x="664" y="329"/>
                </a:lnTo>
                <a:lnTo>
                  <a:pt x="669" y="327"/>
                </a:lnTo>
                <a:lnTo>
                  <a:pt x="672" y="324"/>
                </a:lnTo>
                <a:lnTo>
                  <a:pt x="677" y="300"/>
                </a:lnTo>
                <a:lnTo>
                  <a:pt x="684" y="281"/>
                </a:lnTo>
                <a:lnTo>
                  <a:pt x="690" y="265"/>
                </a:lnTo>
                <a:lnTo>
                  <a:pt x="697" y="256"/>
                </a:lnTo>
                <a:lnTo>
                  <a:pt x="693" y="247"/>
                </a:lnTo>
                <a:lnTo>
                  <a:pt x="690" y="241"/>
                </a:lnTo>
                <a:lnTo>
                  <a:pt x="689" y="234"/>
                </a:lnTo>
                <a:lnTo>
                  <a:pt x="690" y="225"/>
                </a:lnTo>
                <a:lnTo>
                  <a:pt x="701" y="217"/>
                </a:lnTo>
                <a:lnTo>
                  <a:pt x="713" y="208"/>
                </a:lnTo>
                <a:lnTo>
                  <a:pt x="720" y="201"/>
                </a:lnTo>
                <a:lnTo>
                  <a:pt x="703" y="196"/>
                </a:lnTo>
                <a:lnTo>
                  <a:pt x="690" y="193"/>
                </a:lnTo>
                <a:lnTo>
                  <a:pt x="679" y="189"/>
                </a:lnTo>
                <a:lnTo>
                  <a:pt x="671" y="186"/>
                </a:lnTo>
                <a:lnTo>
                  <a:pt x="664" y="173"/>
                </a:lnTo>
                <a:lnTo>
                  <a:pt x="657" y="168"/>
                </a:lnTo>
                <a:lnTo>
                  <a:pt x="647" y="167"/>
                </a:lnTo>
                <a:lnTo>
                  <a:pt x="640" y="167"/>
                </a:lnTo>
                <a:lnTo>
                  <a:pt x="634" y="166"/>
                </a:lnTo>
                <a:lnTo>
                  <a:pt x="630" y="166"/>
                </a:lnTo>
                <a:lnTo>
                  <a:pt x="624" y="161"/>
                </a:lnTo>
                <a:lnTo>
                  <a:pt x="623" y="157"/>
                </a:lnTo>
                <a:lnTo>
                  <a:pt x="623" y="147"/>
                </a:lnTo>
                <a:lnTo>
                  <a:pt x="623" y="138"/>
                </a:lnTo>
                <a:lnTo>
                  <a:pt x="622" y="132"/>
                </a:lnTo>
                <a:lnTo>
                  <a:pt x="621" y="129"/>
                </a:lnTo>
                <a:lnTo>
                  <a:pt x="612" y="120"/>
                </a:lnTo>
                <a:lnTo>
                  <a:pt x="606" y="115"/>
                </a:lnTo>
                <a:lnTo>
                  <a:pt x="600" y="113"/>
                </a:lnTo>
                <a:lnTo>
                  <a:pt x="595" y="114"/>
                </a:lnTo>
                <a:lnTo>
                  <a:pt x="588" y="85"/>
                </a:lnTo>
                <a:lnTo>
                  <a:pt x="585" y="64"/>
                </a:lnTo>
                <a:lnTo>
                  <a:pt x="576" y="59"/>
                </a:lnTo>
                <a:lnTo>
                  <a:pt x="570" y="54"/>
                </a:lnTo>
                <a:lnTo>
                  <a:pt x="565" y="48"/>
                </a:lnTo>
                <a:lnTo>
                  <a:pt x="563" y="43"/>
                </a:lnTo>
                <a:lnTo>
                  <a:pt x="553" y="39"/>
                </a:lnTo>
                <a:lnTo>
                  <a:pt x="547" y="45"/>
                </a:lnTo>
                <a:lnTo>
                  <a:pt x="543" y="47"/>
                </a:lnTo>
                <a:lnTo>
                  <a:pt x="535" y="47"/>
                </a:lnTo>
                <a:lnTo>
                  <a:pt x="532" y="42"/>
                </a:lnTo>
                <a:lnTo>
                  <a:pt x="531" y="36"/>
                </a:lnTo>
                <a:lnTo>
                  <a:pt x="525" y="33"/>
                </a:lnTo>
                <a:lnTo>
                  <a:pt x="522" y="30"/>
                </a:lnTo>
                <a:lnTo>
                  <a:pt x="517" y="18"/>
                </a:lnTo>
                <a:lnTo>
                  <a:pt x="513" y="13"/>
                </a:lnTo>
                <a:lnTo>
                  <a:pt x="499" y="15"/>
                </a:lnTo>
                <a:lnTo>
                  <a:pt x="493" y="15"/>
                </a:lnTo>
                <a:lnTo>
                  <a:pt x="490" y="15"/>
                </a:lnTo>
                <a:lnTo>
                  <a:pt x="479" y="11"/>
                </a:lnTo>
                <a:lnTo>
                  <a:pt x="473" y="11"/>
                </a:lnTo>
                <a:lnTo>
                  <a:pt x="457" y="13"/>
                </a:lnTo>
                <a:lnTo>
                  <a:pt x="450" y="10"/>
                </a:lnTo>
                <a:lnTo>
                  <a:pt x="445" y="7"/>
                </a:lnTo>
                <a:lnTo>
                  <a:pt x="443" y="6"/>
                </a:lnTo>
                <a:lnTo>
                  <a:pt x="442" y="6"/>
                </a:lnTo>
                <a:lnTo>
                  <a:pt x="439" y="6"/>
                </a:lnTo>
                <a:lnTo>
                  <a:pt x="431" y="4"/>
                </a:lnTo>
                <a:lnTo>
                  <a:pt x="423" y="1"/>
                </a:lnTo>
                <a:lnTo>
                  <a:pt x="413" y="0"/>
                </a:lnTo>
                <a:lnTo>
                  <a:pt x="407" y="5"/>
                </a:lnTo>
                <a:lnTo>
                  <a:pt x="402" y="13"/>
                </a:lnTo>
                <a:lnTo>
                  <a:pt x="394" y="16"/>
                </a:lnTo>
                <a:lnTo>
                  <a:pt x="383" y="18"/>
                </a:lnTo>
                <a:lnTo>
                  <a:pt x="381" y="22"/>
                </a:lnTo>
                <a:lnTo>
                  <a:pt x="379" y="24"/>
                </a:lnTo>
                <a:lnTo>
                  <a:pt x="382" y="29"/>
                </a:lnTo>
                <a:lnTo>
                  <a:pt x="381" y="31"/>
                </a:lnTo>
                <a:lnTo>
                  <a:pt x="381" y="35"/>
                </a:lnTo>
                <a:lnTo>
                  <a:pt x="378" y="40"/>
                </a:lnTo>
                <a:lnTo>
                  <a:pt x="376" y="39"/>
                </a:lnTo>
                <a:lnTo>
                  <a:pt x="375" y="39"/>
                </a:lnTo>
                <a:lnTo>
                  <a:pt x="372" y="39"/>
                </a:lnTo>
                <a:lnTo>
                  <a:pt x="367" y="37"/>
                </a:lnTo>
                <a:lnTo>
                  <a:pt x="365" y="36"/>
                </a:lnTo>
                <a:lnTo>
                  <a:pt x="364" y="36"/>
                </a:lnTo>
                <a:lnTo>
                  <a:pt x="360" y="35"/>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724" name="Freeform 532"/>
          <p:cNvSpPr>
            <a:spLocks noChangeAspect="1"/>
          </p:cNvSpPr>
          <p:nvPr/>
        </p:nvSpPr>
        <p:spPr bwMode="auto">
          <a:xfrm>
            <a:off x="4014788" y="5921375"/>
            <a:ext cx="276225" cy="333375"/>
          </a:xfrm>
          <a:custGeom>
            <a:avLst/>
            <a:gdLst>
              <a:gd name="T0" fmla="*/ 2147483647 w 391"/>
              <a:gd name="T1" fmla="*/ 2147483647 h 466"/>
              <a:gd name="T2" fmla="*/ 2147483647 w 391"/>
              <a:gd name="T3" fmla="*/ 2147483647 h 466"/>
              <a:gd name="T4" fmla="*/ 2147483647 w 391"/>
              <a:gd name="T5" fmla="*/ 0 h 466"/>
              <a:gd name="T6" fmla="*/ 2147483647 w 391"/>
              <a:gd name="T7" fmla="*/ 2147483647 h 466"/>
              <a:gd name="T8" fmla="*/ 2147483647 w 391"/>
              <a:gd name="T9" fmla="*/ 2147483647 h 466"/>
              <a:gd name="T10" fmla="*/ 2147483647 w 391"/>
              <a:gd name="T11" fmla="*/ 2147483647 h 466"/>
              <a:gd name="T12" fmla="*/ 2147483647 w 391"/>
              <a:gd name="T13" fmla="*/ 2147483647 h 466"/>
              <a:gd name="T14" fmla="*/ 2147483647 w 391"/>
              <a:gd name="T15" fmla="*/ 2147483647 h 466"/>
              <a:gd name="T16" fmla="*/ 2147483647 w 391"/>
              <a:gd name="T17" fmla="*/ 2147483647 h 466"/>
              <a:gd name="T18" fmla="*/ 2147483647 w 391"/>
              <a:gd name="T19" fmla="*/ 2147483647 h 466"/>
              <a:gd name="T20" fmla="*/ 2147483647 w 391"/>
              <a:gd name="T21" fmla="*/ 2147483647 h 466"/>
              <a:gd name="T22" fmla="*/ 2147483647 w 391"/>
              <a:gd name="T23" fmla="*/ 2147483647 h 466"/>
              <a:gd name="T24" fmla="*/ 2147483647 w 391"/>
              <a:gd name="T25" fmla="*/ 2147483647 h 466"/>
              <a:gd name="T26" fmla="*/ 2147483647 w 391"/>
              <a:gd name="T27" fmla="*/ 2147483647 h 466"/>
              <a:gd name="T28" fmla="*/ 2147483647 w 391"/>
              <a:gd name="T29" fmla="*/ 2147483647 h 466"/>
              <a:gd name="T30" fmla="*/ 2147483647 w 391"/>
              <a:gd name="T31" fmla="*/ 2147483647 h 466"/>
              <a:gd name="T32" fmla="*/ 2147483647 w 391"/>
              <a:gd name="T33" fmla="*/ 2147483647 h 466"/>
              <a:gd name="T34" fmla="*/ 2147483647 w 391"/>
              <a:gd name="T35" fmla="*/ 2147483647 h 466"/>
              <a:gd name="T36" fmla="*/ 2147483647 w 391"/>
              <a:gd name="T37" fmla="*/ 2147483647 h 466"/>
              <a:gd name="T38" fmla="*/ 2147483647 w 391"/>
              <a:gd name="T39" fmla="*/ 2147483647 h 466"/>
              <a:gd name="T40" fmla="*/ 2147483647 w 391"/>
              <a:gd name="T41" fmla="*/ 2147483647 h 466"/>
              <a:gd name="T42" fmla="*/ 2147483647 w 391"/>
              <a:gd name="T43" fmla="*/ 2147483647 h 466"/>
              <a:gd name="T44" fmla="*/ 2147483647 w 391"/>
              <a:gd name="T45" fmla="*/ 2147483647 h 466"/>
              <a:gd name="T46" fmla="*/ 2147483647 w 391"/>
              <a:gd name="T47" fmla="*/ 2147483647 h 466"/>
              <a:gd name="T48" fmla="*/ 2147483647 w 391"/>
              <a:gd name="T49" fmla="*/ 2147483647 h 466"/>
              <a:gd name="T50" fmla="*/ 2147483647 w 391"/>
              <a:gd name="T51" fmla="*/ 2147483647 h 466"/>
              <a:gd name="T52" fmla="*/ 2147483647 w 391"/>
              <a:gd name="T53" fmla="*/ 2147483647 h 466"/>
              <a:gd name="T54" fmla="*/ 2147483647 w 391"/>
              <a:gd name="T55" fmla="*/ 2147483647 h 466"/>
              <a:gd name="T56" fmla="*/ 2147483647 w 391"/>
              <a:gd name="T57" fmla="*/ 2147483647 h 466"/>
              <a:gd name="T58" fmla="*/ 2147483647 w 391"/>
              <a:gd name="T59" fmla="*/ 2147483647 h 466"/>
              <a:gd name="T60" fmla="*/ 2147483647 w 391"/>
              <a:gd name="T61" fmla="*/ 2147483647 h 466"/>
              <a:gd name="T62" fmla="*/ 2147483647 w 391"/>
              <a:gd name="T63" fmla="*/ 2147483647 h 466"/>
              <a:gd name="T64" fmla="*/ 2147483647 w 391"/>
              <a:gd name="T65" fmla="*/ 2147483647 h 466"/>
              <a:gd name="T66" fmla="*/ 2147483647 w 391"/>
              <a:gd name="T67" fmla="*/ 2147483647 h 466"/>
              <a:gd name="T68" fmla="*/ 2147483647 w 391"/>
              <a:gd name="T69" fmla="*/ 2147483647 h 466"/>
              <a:gd name="T70" fmla="*/ 2147483647 w 391"/>
              <a:gd name="T71" fmla="*/ 2147483647 h 466"/>
              <a:gd name="T72" fmla="*/ 2147483647 w 391"/>
              <a:gd name="T73" fmla="*/ 2147483647 h 466"/>
              <a:gd name="T74" fmla="*/ 2147483647 w 391"/>
              <a:gd name="T75" fmla="*/ 2147483647 h 466"/>
              <a:gd name="T76" fmla="*/ 2147483647 w 391"/>
              <a:gd name="T77" fmla="*/ 2147483647 h 466"/>
              <a:gd name="T78" fmla="*/ 2147483647 w 391"/>
              <a:gd name="T79" fmla="*/ 2147483647 h 466"/>
              <a:gd name="T80" fmla="*/ 2147483647 w 391"/>
              <a:gd name="T81" fmla="*/ 2147483647 h 466"/>
              <a:gd name="T82" fmla="*/ 0 w 391"/>
              <a:gd name="T83" fmla="*/ 2147483647 h 466"/>
              <a:gd name="T84" fmla="*/ 2147483647 w 391"/>
              <a:gd name="T85" fmla="*/ 2147483647 h 466"/>
              <a:gd name="T86" fmla="*/ 2147483647 w 391"/>
              <a:gd name="T87" fmla="*/ 2147483647 h 466"/>
              <a:gd name="T88" fmla="*/ 2147483647 w 391"/>
              <a:gd name="T89" fmla="*/ 2147483647 h 4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1"/>
              <a:gd name="T136" fmla="*/ 0 h 466"/>
              <a:gd name="T137" fmla="*/ 391 w 391"/>
              <a:gd name="T138" fmla="*/ 466 h 4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1" h="466">
                <a:moveTo>
                  <a:pt x="268" y="351"/>
                </a:moveTo>
                <a:lnTo>
                  <a:pt x="308" y="349"/>
                </a:lnTo>
                <a:lnTo>
                  <a:pt x="194" y="194"/>
                </a:lnTo>
                <a:lnTo>
                  <a:pt x="347" y="148"/>
                </a:lnTo>
                <a:lnTo>
                  <a:pt x="391" y="126"/>
                </a:lnTo>
                <a:lnTo>
                  <a:pt x="352" y="0"/>
                </a:lnTo>
                <a:lnTo>
                  <a:pt x="145" y="130"/>
                </a:lnTo>
                <a:lnTo>
                  <a:pt x="133" y="116"/>
                </a:lnTo>
                <a:lnTo>
                  <a:pt x="124" y="108"/>
                </a:lnTo>
                <a:lnTo>
                  <a:pt x="111" y="99"/>
                </a:lnTo>
                <a:lnTo>
                  <a:pt x="103" y="94"/>
                </a:lnTo>
                <a:lnTo>
                  <a:pt x="97" y="84"/>
                </a:lnTo>
                <a:lnTo>
                  <a:pt x="91" y="75"/>
                </a:lnTo>
                <a:lnTo>
                  <a:pt x="84" y="69"/>
                </a:lnTo>
                <a:lnTo>
                  <a:pt x="78" y="68"/>
                </a:lnTo>
                <a:lnTo>
                  <a:pt x="76" y="69"/>
                </a:lnTo>
                <a:lnTo>
                  <a:pt x="75" y="73"/>
                </a:lnTo>
                <a:lnTo>
                  <a:pt x="69" y="78"/>
                </a:lnTo>
                <a:lnTo>
                  <a:pt x="67" y="79"/>
                </a:lnTo>
                <a:lnTo>
                  <a:pt x="67" y="80"/>
                </a:lnTo>
                <a:lnTo>
                  <a:pt x="62" y="91"/>
                </a:lnTo>
                <a:lnTo>
                  <a:pt x="58" y="99"/>
                </a:lnTo>
                <a:lnTo>
                  <a:pt x="56" y="105"/>
                </a:lnTo>
                <a:lnTo>
                  <a:pt x="56" y="110"/>
                </a:lnTo>
                <a:lnTo>
                  <a:pt x="51" y="102"/>
                </a:lnTo>
                <a:lnTo>
                  <a:pt x="48" y="99"/>
                </a:lnTo>
                <a:lnTo>
                  <a:pt x="45" y="99"/>
                </a:lnTo>
                <a:lnTo>
                  <a:pt x="32" y="99"/>
                </a:lnTo>
                <a:lnTo>
                  <a:pt x="28" y="100"/>
                </a:lnTo>
                <a:lnTo>
                  <a:pt x="26" y="106"/>
                </a:lnTo>
                <a:lnTo>
                  <a:pt x="24" y="110"/>
                </a:lnTo>
                <a:lnTo>
                  <a:pt x="22" y="116"/>
                </a:lnTo>
                <a:lnTo>
                  <a:pt x="20" y="123"/>
                </a:lnTo>
                <a:lnTo>
                  <a:pt x="19" y="133"/>
                </a:lnTo>
                <a:lnTo>
                  <a:pt x="14" y="146"/>
                </a:lnTo>
                <a:lnTo>
                  <a:pt x="12" y="150"/>
                </a:lnTo>
                <a:lnTo>
                  <a:pt x="13" y="154"/>
                </a:lnTo>
                <a:lnTo>
                  <a:pt x="14" y="158"/>
                </a:lnTo>
                <a:lnTo>
                  <a:pt x="20" y="163"/>
                </a:lnTo>
                <a:lnTo>
                  <a:pt x="30" y="168"/>
                </a:lnTo>
                <a:lnTo>
                  <a:pt x="30" y="170"/>
                </a:lnTo>
                <a:lnTo>
                  <a:pt x="28" y="171"/>
                </a:lnTo>
                <a:lnTo>
                  <a:pt x="26" y="174"/>
                </a:lnTo>
                <a:lnTo>
                  <a:pt x="24" y="174"/>
                </a:lnTo>
                <a:lnTo>
                  <a:pt x="22" y="174"/>
                </a:lnTo>
                <a:lnTo>
                  <a:pt x="22" y="175"/>
                </a:lnTo>
                <a:lnTo>
                  <a:pt x="20" y="177"/>
                </a:lnTo>
                <a:lnTo>
                  <a:pt x="15" y="180"/>
                </a:lnTo>
                <a:lnTo>
                  <a:pt x="3" y="192"/>
                </a:lnTo>
                <a:lnTo>
                  <a:pt x="2" y="200"/>
                </a:lnTo>
                <a:lnTo>
                  <a:pt x="0" y="214"/>
                </a:lnTo>
                <a:lnTo>
                  <a:pt x="2" y="216"/>
                </a:lnTo>
                <a:lnTo>
                  <a:pt x="7" y="217"/>
                </a:lnTo>
                <a:lnTo>
                  <a:pt x="15" y="214"/>
                </a:lnTo>
                <a:lnTo>
                  <a:pt x="21" y="213"/>
                </a:lnTo>
                <a:lnTo>
                  <a:pt x="26" y="212"/>
                </a:lnTo>
                <a:lnTo>
                  <a:pt x="30" y="212"/>
                </a:lnTo>
                <a:lnTo>
                  <a:pt x="37" y="211"/>
                </a:lnTo>
                <a:lnTo>
                  <a:pt x="43" y="212"/>
                </a:lnTo>
                <a:lnTo>
                  <a:pt x="37" y="222"/>
                </a:lnTo>
                <a:lnTo>
                  <a:pt x="39" y="231"/>
                </a:lnTo>
                <a:lnTo>
                  <a:pt x="43" y="243"/>
                </a:lnTo>
                <a:lnTo>
                  <a:pt x="43" y="248"/>
                </a:lnTo>
                <a:lnTo>
                  <a:pt x="43" y="250"/>
                </a:lnTo>
                <a:lnTo>
                  <a:pt x="43" y="252"/>
                </a:lnTo>
                <a:lnTo>
                  <a:pt x="44" y="254"/>
                </a:lnTo>
                <a:lnTo>
                  <a:pt x="43" y="254"/>
                </a:lnTo>
                <a:lnTo>
                  <a:pt x="43" y="255"/>
                </a:lnTo>
                <a:lnTo>
                  <a:pt x="43" y="258"/>
                </a:lnTo>
                <a:lnTo>
                  <a:pt x="43" y="262"/>
                </a:lnTo>
                <a:lnTo>
                  <a:pt x="42" y="270"/>
                </a:lnTo>
                <a:lnTo>
                  <a:pt x="40" y="271"/>
                </a:lnTo>
                <a:lnTo>
                  <a:pt x="42" y="274"/>
                </a:lnTo>
                <a:lnTo>
                  <a:pt x="27" y="290"/>
                </a:lnTo>
                <a:lnTo>
                  <a:pt x="25" y="294"/>
                </a:lnTo>
                <a:lnTo>
                  <a:pt x="22" y="303"/>
                </a:lnTo>
                <a:lnTo>
                  <a:pt x="18" y="324"/>
                </a:lnTo>
                <a:lnTo>
                  <a:pt x="16" y="337"/>
                </a:lnTo>
                <a:lnTo>
                  <a:pt x="16" y="352"/>
                </a:lnTo>
                <a:lnTo>
                  <a:pt x="14" y="361"/>
                </a:lnTo>
                <a:lnTo>
                  <a:pt x="10" y="372"/>
                </a:lnTo>
                <a:lnTo>
                  <a:pt x="6" y="384"/>
                </a:lnTo>
                <a:lnTo>
                  <a:pt x="1" y="399"/>
                </a:lnTo>
                <a:lnTo>
                  <a:pt x="0" y="411"/>
                </a:lnTo>
                <a:lnTo>
                  <a:pt x="3" y="426"/>
                </a:lnTo>
                <a:lnTo>
                  <a:pt x="103" y="466"/>
                </a:lnTo>
                <a:lnTo>
                  <a:pt x="150" y="423"/>
                </a:lnTo>
                <a:lnTo>
                  <a:pt x="171" y="379"/>
                </a:lnTo>
                <a:lnTo>
                  <a:pt x="232" y="385"/>
                </a:lnTo>
                <a:lnTo>
                  <a:pt x="268" y="351"/>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725" name="Freeform 533"/>
          <p:cNvSpPr>
            <a:spLocks noChangeAspect="1"/>
          </p:cNvSpPr>
          <p:nvPr/>
        </p:nvSpPr>
        <p:spPr bwMode="auto">
          <a:xfrm>
            <a:off x="3962400" y="5934075"/>
            <a:ext cx="111125" cy="290513"/>
          </a:xfrm>
          <a:custGeom>
            <a:avLst/>
            <a:gdLst>
              <a:gd name="T0" fmla="*/ 2147483647 w 155"/>
              <a:gd name="T1" fmla="*/ 2147483647 h 412"/>
              <a:gd name="T2" fmla="*/ 2147483647 w 155"/>
              <a:gd name="T3" fmla="*/ 2147483647 h 412"/>
              <a:gd name="T4" fmla="*/ 2147483647 w 155"/>
              <a:gd name="T5" fmla="*/ 2147483647 h 412"/>
              <a:gd name="T6" fmla="*/ 2147483647 w 155"/>
              <a:gd name="T7" fmla="*/ 2147483647 h 412"/>
              <a:gd name="T8" fmla="*/ 2147483647 w 155"/>
              <a:gd name="T9" fmla="*/ 2147483647 h 412"/>
              <a:gd name="T10" fmla="*/ 2147483647 w 155"/>
              <a:gd name="T11" fmla="*/ 2147483647 h 412"/>
              <a:gd name="T12" fmla="*/ 2147483647 w 155"/>
              <a:gd name="T13" fmla="*/ 2147483647 h 412"/>
              <a:gd name="T14" fmla="*/ 2147483647 w 155"/>
              <a:gd name="T15" fmla="*/ 2147483647 h 412"/>
              <a:gd name="T16" fmla="*/ 2147483647 w 155"/>
              <a:gd name="T17" fmla="*/ 2147483647 h 412"/>
              <a:gd name="T18" fmla="*/ 2147483647 w 155"/>
              <a:gd name="T19" fmla="*/ 2147483647 h 412"/>
              <a:gd name="T20" fmla="*/ 2147483647 w 155"/>
              <a:gd name="T21" fmla="*/ 2147483647 h 412"/>
              <a:gd name="T22" fmla="*/ 2147483647 w 155"/>
              <a:gd name="T23" fmla="*/ 2147483647 h 412"/>
              <a:gd name="T24" fmla="*/ 2147483647 w 155"/>
              <a:gd name="T25" fmla="*/ 2147483647 h 412"/>
              <a:gd name="T26" fmla="*/ 2147483647 w 155"/>
              <a:gd name="T27" fmla="*/ 2147483647 h 412"/>
              <a:gd name="T28" fmla="*/ 2147483647 w 155"/>
              <a:gd name="T29" fmla="*/ 2147483647 h 412"/>
              <a:gd name="T30" fmla="*/ 2147483647 w 155"/>
              <a:gd name="T31" fmla="*/ 2147483647 h 412"/>
              <a:gd name="T32" fmla="*/ 2147483647 w 155"/>
              <a:gd name="T33" fmla="*/ 2147483647 h 412"/>
              <a:gd name="T34" fmla="*/ 2147483647 w 155"/>
              <a:gd name="T35" fmla="*/ 2147483647 h 412"/>
              <a:gd name="T36" fmla="*/ 2147483647 w 155"/>
              <a:gd name="T37" fmla="*/ 2147483647 h 412"/>
              <a:gd name="T38" fmla="*/ 2147483647 w 155"/>
              <a:gd name="T39" fmla="*/ 2147483647 h 412"/>
              <a:gd name="T40" fmla="*/ 2147483647 w 155"/>
              <a:gd name="T41" fmla="*/ 2147483647 h 412"/>
              <a:gd name="T42" fmla="*/ 2147483647 w 155"/>
              <a:gd name="T43" fmla="*/ 2147483647 h 412"/>
              <a:gd name="T44" fmla="*/ 2147483647 w 155"/>
              <a:gd name="T45" fmla="*/ 2147483647 h 412"/>
              <a:gd name="T46" fmla="*/ 2147483647 w 155"/>
              <a:gd name="T47" fmla="*/ 2147483647 h 412"/>
              <a:gd name="T48" fmla="*/ 2147483647 w 155"/>
              <a:gd name="T49" fmla="*/ 2147483647 h 412"/>
              <a:gd name="T50" fmla="*/ 2147483647 w 155"/>
              <a:gd name="T51" fmla="*/ 2147483647 h 412"/>
              <a:gd name="T52" fmla="*/ 2147483647 w 155"/>
              <a:gd name="T53" fmla="*/ 2147483647 h 412"/>
              <a:gd name="T54" fmla="*/ 2147483647 w 155"/>
              <a:gd name="T55" fmla="*/ 2147483647 h 412"/>
              <a:gd name="T56" fmla="*/ 2147483647 w 155"/>
              <a:gd name="T57" fmla="*/ 2147483647 h 412"/>
              <a:gd name="T58" fmla="*/ 2147483647 w 155"/>
              <a:gd name="T59" fmla="*/ 2147483647 h 412"/>
              <a:gd name="T60" fmla="*/ 2147483647 w 155"/>
              <a:gd name="T61" fmla="*/ 2147483647 h 412"/>
              <a:gd name="T62" fmla="*/ 2147483647 w 155"/>
              <a:gd name="T63" fmla="*/ 2147483647 h 412"/>
              <a:gd name="T64" fmla="*/ 2147483647 w 155"/>
              <a:gd name="T65" fmla="*/ 2147483647 h 412"/>
              <a:gd name="T66" fmla="*/ 2147483647 w 155"/>
              <a:gd name="T67" fmla="*/ 2147483647 h 412"/>
              <a:gd name="T68" fmla="*/ 2147483647 w 155"/>
              <a:gd name="T69" fmla="*/ 2147483647 h 412"/>
              <a:gd name="T70" fmla="*/ 2147483647 w 155"/>
              <a:gd name="T71" fmla="*/ 2147483647 h 412"/>
              <a:gd name="T72" fmla="*/ 2147483647 w 155"/>
              <a:gd name="T73" fmla="*/ 2147483647 h 412"/>
              <a:gd name="T74" fmla="*/ 2147483647 w 155"/>
              <a:gd name="T75" fmla="*/ 2147483647 h 412"/>
              <a:gd name="T76" fmla="*/ 2147483647 w 155"/>
              <a:gd name="T77" fmla="*/ 2147483647 h 412"/>
              <a:gd name="T78" fmla="*/ 2147483647 w 155"/>
              <a:gd name="T79" fmla="*/ 2147483647 h 412"/>
              <a:gd name="T80" fmla="*/ 2147483647 w 155"/>
              <a:gd name="T81" fmla="*/ 2147483647 h 412"/>
              <a:gd name="T82" fmla="*/ 2147483647 w 155"/>
              <a:gd name="T83" fmla="*/ 2147483647 h 412"/>
              <a:gd name="T84" fmla="*/ 2147483647 w 155"/>
              <a:gd name="T85" fmla="*/ 2147483647 h 412"/>
              <a:gd name="T86" fmla="*/ 2147483647 w 155"/>
              <a:gd name="T87" fmla="*/ 2147483647 h 412"/>
              <a:gd name="T88" fmla="*/ 2147483647 w 155"/>
              <a:gd name="T89" fmla="*/ 0 h 4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5"/>
              <a:gd name="T136" fmla="*/ 0 h 412"/>
              <a:gd name="T137" fmla="*/ 155 w 155"/>
              <a:gd name="T138" fmla="*/ 412 h 4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5" h="412">
                <a:moveTo>
                  <a:pt x="140" y="0"/>
                </a:moveTo>
                <a:lnTo>
                  <a:pt x="136" y="2"/>
                </a:lnTo>
                <a:lnTo>
                  <a:pt x="132" y="2"/>
                </a:lnTo>
                <a:lnTo>
                  <a:pt x="130" y="4"/>
                </a:lnTo>
                <a:lnTo>
                  <a:pt x="129" y="7"/>
                </a:lnTo>
                <a:lnTo>
                  <a:pt x="129" y="16"/>
                </a:lnTo>
                <a:lnTo>
                  <a:pt x="126" y="16"/>
                </a:lnTo>
                <a:lnTo>
                  <a:pt x="125" y="16"/>
                </a:lnTo>
                <a:lnTo>
                  <a:pt x="125" y="17"/>
                </a:lnTo>
                <a:lnTo>
                  <a:pt x="123" y="17"/>
                </a:lnTo>
                <a:lnTo>
                  <a:pt x="122" y="17"/>
                </a:lnTo>
                <a:lnTo>
                  <a:pt x="122" y="18"/>
                </a:lnTo>
                <a:lnTo>
                  <a:pt x="117" y="17"/>
                </a:lnTo>
                <a:lnTo>
                  <a:pt x="113" y="14"/>
                </a:lnTo>
                <a:lnTo>
                  <a:pt x="104" y="14"/>
                </a:lnTo>
                <a:lnTo>
                  <a:pt x="100" y="24"/>
                </a:lnTo>
                <a:lnTo>
                  <a:pt x="100" y="41"/>
                </a:lnTo>
                <a:lnTo>
                  <a:pt x="95" y="54"/>
                </a:lnTo>
                <a:lnTo>
                  <a:pt x="93" y="54"/>
                </a:lnTo>
                <a:lnTo>
                  <a:pt x="90" y="52"/>
                </a:lnTo>
                <a:lnTo>
                  <a:pt x="92" y="50"/>
                </a:lnTo>
                <a:lnTo>
                  <a:pt x="88" y="50"/>
                </a:lnTo>
                <a:lnTo>
                  <a:pt x="84" y="50"/>
                </a:lnTo>
                <a:lnTo>
                  <a:pt x="82" y="54"/>
                </a:lnTo>
                <a:lnTo>
                  <a:pt x="81" y="54"/>
                </a:lnTo>
                <a:lnTo>
                  <a:pt x="81" y="56"/>
                </a:lnTo>
                <a:lnTo>
                  <a:pt x="78" y="62"/>
                </a:lnTo>
                <a:lnTo>
                  <a:pt x="76" y="67"/>
                </a:lnTo>
                <a:lnTo>
                  <a:pt x="75" y="71"/>
                </a:lnTo>
                <a:lnTo>
                  <a:pt x="75" y="77"/>
                </a:lnTo>
                <a:lnTo>
                  <a:pt x="72" y="83"/>
                </a:lnTo>
                <a:lnTo>
                  <a:pt x="71" y="91"/>
                </a:lnTo>
                <a:lnTo>
                  <a:pt x="69" y="101"/>
                </a:lnTo>
                <a:lnTo>
                  <a:pt x="68" y="113"/>
                </a:lnTo>
                <a:lnTo>
                  <a:pt x="56" y="156"/>
                </a:lnTo>
                <a:lnTo>
                  <a:pt x="52" y="161"/>
                </a:lnTo>
                <a:lnTo>
                  <a:pt x="50" y="163"/>
                </a:lnTo>
                <a:lnTo>
                  <a:pt x="48" y="163"/>
                </a:lnTo>
                <a:lnTo>
                  <a:pt x="48" y="164"/>
                </a:lnTo>
                <a:lnTo>
                  <a:pt x="48" y="167"/>
                </a:lnTo>
                <a:lnTo>
                  <a:pt x="42" y="172"/>
                </a:lnTo>
                <a:lnTo>
                  <a:pt x="35" y="179"/>
                </a:lnTo>
                <a:lnTo>
                  <a:pt x="27" y="182"/>
                </a:lnTo>
                <a:lnTo>
                  <a:pt x="21" y="187"/>
                </a:lnTo>
                <a:lnTo>
                  <a:pt x="15" y="191"/>
                </a:lnTo>
                <a:lnTo>
                  <a:pt x="11" y="196"/>
                </a:lnTo>
                <a:lnTo>
                  <a:pt x="6" y="197"/>
                </a:lnTo>
                <a:lnTo>
                  <a:pt x="4" y="199"/>
                </a:lnTo>
                <a:lnTo>
                  <a:pt x="0" y="203"/>
                </a:lnTo>
                <a:lnTo>
                  <a:pt x="16" y="222"/>
                </a:lnTo>
                <a:lnTo>
                  <a:pt x="36" y="308"/>
                </a:lnTo>
                <a:lnTo>
                  <a:pt x="40" y="313"/>
                </a:lnTo>
                <a:lnTo>
                  <a:pt x="36" y="319"/>
                </a:lnTo>
                <a:lnTo>
                  <a:pt x="41" y="323"/>
                </a:lnTo>
                <a:lnTo>
                  <a:pt x="65" y="412"/>
                </a:lnTo>
                <a:lnTo>
                  <a:pt x="68" y="407"/>
                </a:lnTo>
                <a:lnTo>
                  <a:pt x="72" y="407"/>
                </a:lnTo>
                <a:lnTo>
                  <a:pt x="77" y="412"/>
                </a:lnTo>
                <a:lnTo>
                  <a:pt x="74" y="397"/>
                </a:lnTo>
                <a:lnTo>
                  <a:pt x="75" y="385"/>
                </a:lnTo>
                <a:lnTo>
                  <a:pt x="80" y="370"/>
                </a:lnTo>
                <a:lnTo>
                  <a:pt x="84" y="358"/>
                </a:lnTo>
                <a:lnTo>
                  <a:pt x="88" y="347"/>
                </a:lnTo>
                <a:lnTo>
                  <a:pt x="90" y="338"/>
                </a:lnTo>
                <a:lnTo>
                  <a:pt x="90" y="323"/>
                </a:lnTo>
                <a:lnTo>
                  <a:pt x="92" y="310"/>
                </a:lnTo>
                <a:lnTo>
                  <a:pt x="96" y="289"/>
                </a:lnTo>
                <a:lnTo>
                  <a:pt x="99" y="280"/>
                </a:lnTo>
                <a:lnTo>
                  <a:pt x="101" y="276"/>
                </a:lnTo>
                <a:lnTo>
                  <a:pt x="116" y="260"/>
                </a:lnTo>
                <a:lnTo>
                  <a:pt x="114" y="257"/>
                </a:lnTo>
                <a:lnTo>
                  <a:pt x="116" y="256"/>
                </a:lnTo>
                <a:lnTo>
                  <a:pt x="117" y="248"/>
                </a:lnTo>
                <a:lnTo>
                  <a:pt x="117" y="244"/>
                </a:lnTo>
                <a:lnTo>
                  <a:pt x="117" y="241"/>
                </a:lnTo>
                <a:lnTo>
                  <a:pt x="117" y="240"/>
                </a:lnTo>
                <a:lnTo>
                  <a:pt x="118" y="240"/>
                </a:lnTo>
                <a:lnTo>
                  <a:pt x="117" y="238"/>
                </a:lnTo>
                <a:lnTo>
                  <a:pt x="117" y="236"/>
                </a:lnTo>
                <a:lnTo>
                  <a:pt x="117" y="234"/>
                </a:lnTo>
                <a:lnTo>
                  <a:pt x="117" y="229"/>
                </a:lnTo>
                <a:lnTo>
                  <a:pt x="113" y="217"/>
                </a:lnTo>
                <a:lnTo>
                  <a:pt x="111" y="208"/>
                </a:lnTo>
                <a:lnTo>
                  <a:pt x="117" y="198"/>
                </a:lnTo>
                <a:lnTo>
                  <a:pt x="111" y="197"/>
                </a:lnTo>
                <a:lnTo>
                  <a:pt x="104" y="198"/>
                </a:lnTo>
                <a:lnTo>
                  <a:pt x="100" y="198"/>
                </a:lnTo>
                <a:lnTo>
                  <a:pt x="95" y="199"/>
                </a:lnTo>
                <a:lnTo>
                  <a:pt x="89" y="200"/>
                </a:lnTo>
                <a:lnTo>
                  <a:pt x="81" y="203"/>
                </a:lnTo>
                <a:lnTo>
                  <a:pt x="76" y="202"/>
                </a:lnTo>
                <a:lnTo>
                  <a:pt x="74" y="200"/>
                </a:lnTo>
                <a:lnTo>
                  <a:pt x="76" y="186"/>
                </a:lnTo>
                <a:lnTo>
                  <a:pt x="77" y="178"/>
                </a:lnTo>
                <a:lnTo>
                  <a:pt x="89" y="166"/>
                </a:lnTo>
                <a:lnTo>
                  <a:pt x="94" y="163"/>
                </a:lnTo>
                <a:lnTo>
                  <a:pt x="96" y="161"/>
                </a:lnTo>
                <a:lnTo>
                  <a:pt x="96" y="160"/>
                </a:lnTo>
                <a:lnTo>
                  <a:pt x="98" y="160"/>
                </a:lnTo>
                <a:lnTo>
                  <a:pt x="100" y="160"/>
                </a:lnTo>
                <a:lnTo>
                  <a:pt x="102" y="157"/>
                </a:lnTo>
                <a:lnTo>
                  <a:pt x="104" y="156"/>
                </a:lnTo>
                <a:lnTo>
                  <a:pt x="104" y="154"/>
                </a:lnTo>
                <a:lnTo>
                  <a:pt x="94" y="149"/>
                </a:lnTo>
                <a:lnTo>
                  <a:pt x="88" y="144"/>
                </a:lnTo>
                <a:lnTo>
                  <a:pt x="87" y="140"/>
                </a:lnTo>
                <a:lnTo>
                  <a:pt x="86" y="136"/>
                </a:lnTo>
                <a:lnTo>
                  <a:pt x="88" y="132"/>
                </a:lnTo>
                <a:lnTo>
                  <a:pt x="93" y="119"/>
                </a:lnTo>
                <a:lnTo>
                  <a:pt x="94" y="109"/>
                </a:lnTo>
                <a:lnTo>
                  <a:pt x="96" y="102"/>
                </a:lnTo>
                <a:lnTo>
                  <a:pt x="98" y="96"/>
                </a:lnTo>
                <a:lnTo>
                  <a:pt x="100" y="92"/>
                </a:lnTo>
                <a:lnTo>
                  <a:pt x="102" y="86"/>
                </a:lnTo>
                <a:lnTo>
                  <a:pt x="106" y="85"/>
                </a:lnTo>
                <a:lnTo>
                  <a:pt x="119" y="85"/>
                </a:lnTo>
                <a:lnTo>
                  <a:pt x="122" y="85"/>
                </a:lnTo>
                <a:lnTo>
                  <a:pt x="125" y="88"/>
                </a:lnTo>
                <a:lnTo>
                  <a:pt x="130" y="96"/>
                </a:lnTo>
                <a:lnTo>
                  <a:pt x="130" y="91"/>
                </a:lnTo>
                <a:lnTo>
                  <a:pt x="132" y="85"/>
                </a:lnTo>
                <a:lnTo>
                  <a:pt x="136" y="77"/>
                </a:lnTo>
                <a:lnTo>
                  <a:pt x="141" y="66"/>
                </a:lnTo>
                <a:lnTo>
                  <a:pt x="141" y="65"/>
                </a:lnTo>
                <a:lnTo>
                  <a:pt x="143" y="64"/>
                </a:lnTo>
                <a:lnTo>
                  <a:pt x="149" y="59"/>
                </a:lnTo>
                <a:lnTo>
                  <a:pt x="150" y="55"/>
                </a:lnTo>
                <a:lnTo>
                  <a:pt x="152" y="54"/>
                </a:lnTo>
                <a:lnTo>
                  <a:pt x="154" y="44"/>
                </a:lnTo>
                <a:lnTo>
                  <a:pt x="155" y="36"/>
                </a:lnTo>
                <a:lnTo>
                  <a:pt x="155" y="20"/>
                </a:lnTo>
                <a:lnTo>
                  <a:pt x="150" y="11"/>
                </a:lnTo>
                <a:lnTo>
                  <a:pt x="146" y="5"/>
                </a:lnTo>
                <a:lnTo>
                  <a:pt x="142" y="1"/>
                </a:lnTo>
                <a:lnTo>
                  <a:pt x="140" y="0"/>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726" name="Freeform 534"/>
          <p:cNvSpPr>
            <a:spLocks noChangeAspect="1"/>
          </p:cNvSpPr>
          <p:nvPr/>
        </p:nvSpPr>
        <p:spPr bwMode="auto">
          <a:xfrm>
            <a:off x="4035425" y="5815013"/>
            <a:ext cx="84138" cy="133350"/>
          </a:xfrm>
          <a:custGeom>
            <a:avLst/>
            <a:gdLst>
              <a:gd name="T0" fmla="*/ 2147483647 w 117"/>
              <a:gd name="T1" fmla="*/ 2147483647 h 186"/>
              <a:gd name="T2" fmla="*/ 2147483647 w 117"/>
              <a:gd name="T3" fmla="*/ 2147483647 h 186"/>
              <a:gd name="T4" fmla="*/ 2147483647 w 117"/>
              <a:gd name="T5" fmla="*/ 2147483647 h 186"/>
              <a:gd name="T6" fmla="*/ 2147483647 w 117"/>
              <a:gd name="T7" fmla="*/ 2147483647 h 186"/>
              <a:gd name="T8" fmla="*/ 2147483647 w 117"/>
              <a:gd name="T9" fmla="*/ 2147483647 h 186"/>
              <a:gd name="T10" fmla="*/ 2147483647 w 117"/>
              <a:gd name="T11" fmla="*/ 2147483647 h 186"/>
              <a:gd name="T12" fmla="*/ 2147483647 w 117"/>
              <a:gd name="T13" fmla="*/ 2147483647 h 186"/>
              <a:gd name="T14" fmla="*/ 2147483647 w 117"/>
              <a:gd name="T15" fmla="*/ 2147483647 h 186"/>
              <a:gd name="T16" fmla="*/ 2147483647 w 117"/>
              <a:gd name="T17" fmla="*/ 0 h 186"/>
              <a:gd name="T18" fmla="*/ 2147483647 w 117"/>
              <a:gd name="T19" fmla="*/ 2147483647 h 186"/>
              <a:gd name="T20" fmla="*/ 2147483647 w 117"/>
              <a:gd name="T21" fmla="*/ 2147483647 h 186"/>
              <a:gd name="T22" fmla="*/ 2147483647 w 117"/>
              <a:gd name="T23" fmla="*/ 2147483647 h 186"/>
              <a:gd name="T24" fmla="*/ 2147483647 w 117"/>
              <a:gd name="T25" fmla="*/ 2147483647 h 186"/>
              <a:gd name="T26" fmla="*/ 2147483647 w 117"/>
              <a:gd name="T27" fmla="*/ 2147483647 h 186"/>
              <a:gd name="T28" fmla="*/ 2147483647 w 117"/>
              <a:gd name="T29" fmla="*/ 2147483647 h 186"/>
              <a:gd name="T30" fmla="*/ 2147483647 w 117"/>
              <a:gd name="T31" fmla="*/ 2147483647 h 186"/>
              <a:gd name="T32" fmla="*/ 2147483647 w 117"/>
              <a:gd name="T33" fmla="*/ 2147483647 h 186"/>
              <a:gd name="T34" fmla="*/ 2147483647 w 117"/>
              <a:gd name="T35" fmla="*/ 2147483647 h 186"/>
              <a:gd name="T36" fmla="*/ 2147483647 w 117"/>
              <a:gd name="T37" fmla="*/ 2147483647 h 186"/>
              <a:gd name="T38" fmla="*/ 2147483647 w 117"/>
              <a:gd name="T39" fmla="*/ 2147483647 h 186"/>
              <a:gd name="T40" fmla="*/ 2147483647 w 117"/>
              <a:gd name="T41" fmla="*/ 2147483647 h 186"/>
              <a:gd name="T42" fmla="*/ 2147483647 w 117"/>
              <a:gd name="T43" fmla="*/ 2147483647 h 186"/>
              <a:gd name="T44" fmla="*/ 2147483647 w 117"/>
              <a:gd name="T45" fmla="*/ 2147483647 h 186"/>
              <a:gd name="T46" fmla="*/ 0 w 117"/>
              <a:gd name="T47" fmla="*/ 2147483647 h 186"/>
              <a:gd name="T48" fmla="*/ 2147483647 w 117"/>
              <a:gd name="T49" fmla="*/ 2147483647 h 186"/>
              <a:gd name="T50" fmla="*/ 2147483647 w 117"/>
              <a:gd name="T51" fmla="*/ 2147483647 h 186"/>
              <a:gd name="T52" fmla="*/ 2147483647 w 117"/>
              <a:gd name="T53" fmla="*/ 2147483647 h 186"/>
              <a:gd name="T54" fmla="*/ 2147483647 w 117"/>
              <a:gd name="T55" fmla="*/ 2147483647 h 186"/>
              <a:gd name="T56" fmla="*/ 2147483647 w 117"/>
              <a:gd name="T57" fmla="*/ 2147483647 h 186"/>
              <a:gd name="T58" fmla="*/ 2147483647 w 117"/>
              <a:gd name="T59" fmla="*/ 2147483647 h 186"/>
              <a:gd name="T60" fmla="*/ 2147483647 w 117"/>
              <a:gd name="T61" fmla="*/ 2147483647 h 186"/>
              <a:gd name="T62" fmla="*/ 2147483647 w 117"/>
              <a:gd name="T63" fmla="*/ 2147483647 h 186"/>
              <a:gd name="T64" fmla="*/ 2147483647 w 117"/>
              <a:gd name="T65" fmla="*/ 2147483647 h 186"/>
              <a:gd name="T66" fmla="*/ 2147483647 w 117"/>
              <a:gd name="T67" fmla="*/ 2147483647 h 186"/>
              <a:gd name="T68" fmla="*/ 2147483647 w 117"/>
              <a:gd name="T69" fmla="*/ 2147483647 h 186"/>
              <a:gd name="T70" fmla="*/ 2147483647 w 117"/>
              <a:gd name="T71" fmla="*/ 2147483647 h 186"/>
              <a:gd name="T72" fmla="*/ 2147483647 w 117"/>
              <a:gd name="T73" fmla="*/ 2147483647 h 186"/>
              <a:gd name="T74" fmla="*/ 2147483647 w 117"/>
              <a:gd name="T75" fmla="*/ 2147483647 h 186"/>
              <a:gd name="T76" fmla="*/ 2147483647 w 117"/>
              <a:gd name="T77" fmla="*/ 2147483647 h 186"/>
              <a:gd name="T78" fmla="*/ 2147483647 w 117"/>
              <a:gd name="T79" fmla="*/ 2147483647 h 186"/>
              <a:gd name="T80" fmla="*/ 2147483647 w 117"/>
              <a:gd name="T81" fmla="*/ 2147483647 h 186"/>
              <a:gd name="T82" fmla="*/ 2147483647 w 117"/>
              <a:gd name="T83" fmla="*/ 2147483647 h 186"/>
              <a:gd name="T84" fmla="*/ 2147483647 w 117"/>
              <a:gd name="T85" fmla="*/ 2147483647 h 186"/>
              <a:gd name="T86" fmla="*/ 2147483647 w 117"/>
              <a:gd name="T87" fmla="*/ 2147483647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186"/>
              <a:gd name="T134" fmla="*/ 117 w 117"/>
              <a:gd name="T135" fmla="*/ 186 h 1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186">
                <a:moveTo>
                  <a:pt x="112" y="52"/>
                </a:moveTo>
                <a:lnTo>
                  <a:pt x="112" y="46"/>
                </a:lnTo>
                <a:lnTo>
                  <a:pt x="111" y="41"/>
                </a:lnTo>
                <a:lnTo>
                  <a:pt x="109" y="37"/>
                </a:lnTo>
                <a:lnTo>
                  <a:pt x="108" y="35"/>
                </a:lnTo>
                <a:lnTo>
                  <a:pt x="103" y="29"/>
                </a:lnTo>
                <a:lnTo>
                  <a:pt x="102" y="26"/>
                </a:lnTo>
                <a:lnTo>
                  <a:pt x="102" y="23"/>
                </a:lnTo>
                <a:lnTo>
                  <a:pt x="103" y="17"/>
                </a:lnTo>
                <a:lnTo>
                  <a:pt x="105" y="11"/>
                </a:lnTo>
                <a:lnTo>
                  <a:pt x="109" y="8"/>
                </a:lnTo>
                <a:lnTo>
                  <a:pt x="109" y="7"/>
                </a:lnTo>
                <a:lnTo>
                  <a:pt x="110" y="7"/>
                </a:lnTo>
                <a:lnTo>
                  <a:pt x="112" y="7"/>
                </a:lnTo>
                <a:lnTo>
                  <a:pt x="115" y="5"/>
                </a:lnTo>
                <a:lnTo>
                  <a:pt x="117" y="4"/>
                </a:lnTo>
                <a:lnTo>
                  <a:pt x="111" y="1"/>
                </a:lnTo>
                <a:lnTo>
                  <a:pt x="109" y="0"/>
                </a:lnTo>
                <a:lnTo>
                  <a:pt x="98" y="2"/>
                </a:lnTo>
                <a:lnTo>
                  <a:pt x="91" y="5"/>
                </a:lnTo>
                <a:lnTo>
                  <a:pt x="67" y="5"/>
                </a:lnTo>
                <a:lnTo>
                  <a:pt x="67" y="10"/>
                </a:lnTo>
                <a:lnTo>
                  <a:pt x="69" y="18"/>
                </a:lnTo>
                <a:lnTo>
                  <a:pt x="68" y="20"/>
                </a:lnTo>
                <a:lnTo>
                  <a:pt x="64" y="23"/>
                </a:lnTo>
                <a:lnTo>
                  <a:pt x="61" y="25"/>
                </a:lnTo>
                <a:lnTo>
                  <a:pt x="58" y="31"/>
                </a:lnTo>
                <a:lnTo>
                  <a:pt x="49" y="34"/>
                </a:lnTo>
                <a:lnTo>
                  <a:pt x="44" y="36"/>
                </a:lnTo>
                <a:lnTo>
                  <a:pt x="40" y="37"/>
                </a:lnTo>
                <a:lnTo>
                  <a:pt x="39" y="40"/>
                </a:lnTo>
                <a:lnTo>
                  <a:pt x="38" y="41"/>
                </a:lnTo>
                <a:lnTo>
                  <a:pt x="39" y="43"/>
                </a:lnTo>
                <a:lnTo>
                  <a:pt x="43" y="44"/>
                </a:lnTo>
                <a:lnTo>
                  <a:pt x="51" y="44"/>
                </a:lnTo>
                <a:lnTo>
                  <a:pt x="40" y="64"/>
                </a:lnTo>
                <a:lnTo>
                  <a:pt x="38" y="86"/>
                </a:lnTo>
                <a:lnTo>
                  <a:pt x="42" y="85"/>
                </a:lnTo>
                <a:lnTo>
                  <a:pt x="44" y="89"/>
                </a:lnTo>
                <a:lnTo>
                  <a:pt x="40" y="103"/>
                </a:lnTo>
                <a:lnTo>
                  <a:pt x="28" y="103"/>
                </a:lnTo>
                <a:lnTo>
                  <a:pt x="25" y="106"/>
                </a:lnTo>
                <a:lnTo>
                  <a:pt x="20" y="128"/>
                </a:lnTo>
                <a:lnTo>
                  <a:pt x="15" y="144"/>
                </a:lnTo>
                <a:lnTo>
                  <a:pt x="7" y="160"/>
                </a:lnTo>
                <a:lnTo>
                  <a:pt x="3" y="172"/>
                </a:lnTo>
                <a:lnTo>
                  <a:pt x="0" y="179"/>
                </a:lnTo>
                <a:lnTo>
                  <a:pt x="0" y="182"/>
                </a:lnTo>
                <a:lnTo>
                  <a:pt x="9" y="182"/>
                </a:lnTo>
                <a:lnTo>
                  <a:pt x="13" y="185"/>
                </a:lnTo>
                <a:lnTo>
                  <a:pt x="18" y="186"/>
                </a:lnTo>
                <a:lnTo>
                  <a:pt x="18" y="185"/>
                </a:lnTo>
                <a:lnTo>
                  <a:pt x="19" y="185"/>
                </a:lnTo>
                <a:lnTo>
                  <a:pt x="21" y="185"/>
                </a:lnTo>
                <a:lnTo>
                  <a:pt x="21" y="184"/>
                </a:lnTo>
                <a:lnTo>
                  <a:pt x="22" y="184"/>
                </a:lnTo>
                <a:lnTo>
                  <a:pt x="25" y="184"/>
                </a:lnTo>
                <a:lnTo>
                  <a:pt x="25" y="175"/>
                </a:lnTo>
                <a:lnTo>
                  <a:pt x="26" y="172"/>
                </a:lnTo>
                <a:lnTo>
                  <a:pt x="28" y="170"/>
                </a:lnTo>
                <a:lnTo>
                  <a:pt x="32" y="170"/>
                </a:lnTo>
                <a:lnTo>
                  <a:pt x="36" y="168"/>
                </a:lnTo>
                <a:lnTo>
                  <a:pt x="27" y="169"/>
                </a:lnTo>
                <a:lnTo>
                  <a:pt x="21" y="170"/>
                </a:lnTo>
                <a:lnTo>
                  <a:pt x="18" y="170"/>
                </a:lnTo>
                <a:lnTo>
                  <a:pt x="18" y="168"/>
                </a:lnTo>
                <a:lnTo>
                  <a:pt x="21" y="166"/>
                </a:lnTo>
                <a:lnTo>
                  <a:pt x="27" y="161"/>
                </a:lnTo>
                <a:lnTo>
                  <a:pt x="36" y="156"/>
                </a:lnTo>
                <a:lnTo>
                  <a:pt x="49" y="149"/>
                </a:lnTo>
                <a:lnTo>
                  <a:pt x="54" y="144"/>
                </a:lnTo>
                <a:lnTo>
                  <a:pt x="58" y="140"/>
                </a:lnTo>
                <a:lnTo>
                  <a:pt x="61" y="126"/>
                </a:lnTo>
                <a:lnTo>
                  <a:pt x="63" y="116"/>
                </a:lnTo>
                <a:lnTo>
                  <a:pt x="70" y="113"/>
                </a:lnTo>
                <a:lnTo>
                  <a:pt x="75" y="108"/>
                </a:lnTo>
                <a:lnTo>
                  <a:pt x="82" y="100"/>
                </a:lnTo>
                <a:lnTo>
                  <a:pt x="85" y="98"/>
                </a:lnTo>
                <a:lnTo>
                  <a:pt x="88" y="98"/>
                </a:lnTo>
                <a:lnTo>
                  <a:pt x="94" y="98"/>
                </a:lnTo>
                <a:lnTo>
                  <a:pt x="94" y="97"/>
                </a:lnTo>
                <a:lnTo>
                  <a:pt x="96" y="97"/>
                </a:lnTo>
                <a:lnTo>
                  <a:pt x="98" y="97"/>
                </a:lnTo>
                <a:lnTo>
                  <a:pt x="100" y="97"/>
                </a:lnTo>
                <a:lnTo>
                  <a:pt x="108" y="84"/>
                </a:lnTo>
                <a:lnTo>
                  <a:pt x="114" y="72"/>
                </a:lnTo>
                <a:lnTo>
                  <a:pt x="115" y="61"/>
                </a:lnTo>
                <a:lnTo>
                  <a:pt x="115" y="52"/>
                </a:lnTo>
                <a:lnTo>
                  <a:pt x="112" y="52"/>
                </a:lnTo>
              </a:path>
            </a:pathLst>
          </a:custGeom>
          <a:noFill/>
          <a:ln w="635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727" name="Freeform 535"/>
          <p:cNvSpPr>
            <a:spLocks noChangeAspect="1"/>
          </p:cNvSpPr>
          <p:nvPr/>
        </p:nvSpPr>
        <p:spPr bwMode="auto">
          <a:xfrm>
            <a:off x="4048125" y="5605463"/>
            <a:ext cx="469900" cy="417512"/>
          </a:xfrm>
          <a:custGeom>
            <a:avLst/>
            <a:gdLst>
              <a:gd name="T0" fmla="*/ 2147483647 w 664"/>
              <a:gd name="T1" fmla="*/ 2147483647 h 584"/>
              <a:gd name="T2" fmla="*/ 2147483647 w 664"/>
              <a:gd name="T3" fmla="*/ 2147483647 h 584"/>
              <a:gd name="T4" fmla="*/ 2147483647 w 664"/>
              <a:gd name="T5" fmla="*/ 2147483647 h 584"/>
              <a:gd name="T6" fmla="*/ 2147483647 w 664"/>
              <a:gd name="T7" fmla="*/ 2147483647 h 584"/>
              <a:gd name="T8" fmla="*/ 2147483647 w 664"/>
              <a:gd name="T9" fmla="*/ 2147483647 h 584"/>
              <a:gd name="T10" fmla="*/ 2147483647 w 664"/>
              <a:gd name="T11" fmla="*/ 2147483647 h 584"/>
              <a:gd name="T12" fmla="*/ 2147483647 w 664"/>
              <a:gd name="T13" fmla="*/ 2147483647 h 584"/>
              <a:gd name="T14" fmla="*/ 2147483647 w 664"/>
              <a:gd name="T15" fmla="*/ 2147483647 h 584"/>
              <a:gd name="T16" fmla="*/ 2147483647 w 664"/>
              <a:gd name="T17" fmla="*/ 2147483647 h 584"/>
              <a:gd name="T18" fmla="*/ 2147483647 w 664"/>
              <a:gd name="T19" fmla="*/ 2147483647 h 584"/>
              <a:gd name="T20" fmla="*/ 2147483647 w 664"/>
              <a:gd name="T21" fmla="*/ 2147483647 h 584"/>
              <a:gd name="T22" fmla="*/ 2147483647 w 664"/>
              <a:gd name="T23" fmla="*/ 2147483647 h 584"/>
              <a:gd name="T24" fmla="*/ 2147483647 w 664"/>
              <a:gd name="T25" fmla="*/ 2147483647 h 584"/>
              <a:gd name="T26" fmla="*/ 2147483647 w 664"/>
              <a:gd name="T27" fmla="*/ 2147483647 h 584"/>
              <a:gd name="T28" fmla="*/ 2147483647 w 664"/>
              <a:gd name="T29" fmla="*/ 2147483647 h 584"/>
              <a:gd name="T30" fmla="*/ 2147483647 w 664"/>
              <a:gd name="T31" fmla="*/ 2147483647 h 584"/>
              <a:gd name="T32" fmla="*/ 2147483647 w 664"/>
              <a:gd name="T33" fmla="*/ 2147483647 h 584"/>
              <a:gd name="T34" fmla="*/ 2147483647 w 664"/>
              <a:gd name="T35" fmla="*/ 2147483647 h 584"/>
              <a:gd name="T36" fmla="*/ 2147483647 w 664"/>
              <a:gd name="T37" fmla="*/ 2147483647 h 584"/>
              <a:gd name="T38" fmla="*/ 2147483647 w 664"/>
              <a:gd name="T39" fmla="*/ 2147483647 h 584"/>
              <a:gd name="T40" fmla="*/ 2147483647 w 664"/>
              <a:gd name="T41" fmla="*/ 2147483647 h 584"/>
              <a:gd name="T42" fmla="*/ 2147483647 w 664"/>
              <a:gd name="T43" fmla="*/ 2147483647 h 584"/>
              <a:gd name="T44" fmla="*/ 2147483647 w 664"/>
              <a:gd name="T45" fmla="*/ 2147483647 h 584"/>
              <a:gd name="T46" fmla="*/ 2147483647 w 664"/>
              <a:gd name="T47" fmla="*/ 2147483647 h 584"/>
              <a:gd name="T48" fmla="*/ 2147483647 w 664"/>
              <a:gd name="T49" fmla="*/ 2147483647 h 584"/>
              <a:gd name="T50" fmla="*/ 2147483647 w 664"/>
              <a:gd name="T51" fmla="*/ 2147483647 h 584"/>
              <a:gd name="T52" fmla="*/ 2147483647 w 664"/>
              <a:gd name="T53" fmla="*/ 2147483647 h 584"/>
              <a:gd name="T54" fmla="*/ 2147483647 w 664"/>
              <a:gd name="T55" fmla="*/ 2147483647 h 584"/>
              <a:gd name="T56" fmla="*/ 2147483647 w 664"/>
              <a:gd name="T57" fmla="*/ 2147483647 h 584"/>
              <a:gd name="T58" fmla="*/ 2147483647 w 664"/>
              <a:gd name="T59" fmla="*/ 2147483647 h 584"/>
              <a:gd name="T60" fmla="*/ 2147483647 w 664"/>
              <a:gd name="T61" fmla="*/ 2147483647 h 584"/>
              <a:gd name="T62" fmla="*/ 2147483647 w 664"/>
              <a:gd name="T63" fmla="*/ 2147483647 h 584"/>
              <a:gd name="T64" fmla="*/ 2147483647 w 664"/>
              <a:gd name="T65" fmla="*/ 2147483647 h 584"/>
              <a:gd name="T66" fmla="*/ 2147483647 w 664"/>
              <a:gd name="T67" fmla="*/ 2147483647 h 584"/>
              <a:gd name="T68" fmla="*/ 2147483647 w 664"/>
              <a:gd name="T69" fmla="*/ 2147483647 h 584"/>
              <a:gd name="T70" fmla="*/ 2147483647 w 664"/>
              <a:gd name="T71" fmla="*/ 2147483647 h 584"/>
              <a:gd name="T72" fmla="*/ 2147483647 w 664"/>
              <a:gd name="T73" fmla="*/ 2147483647 h 584"/>
              <a:gd name="T74" fmla="*/ 2147483647 w 664"/>
              <a:gd name="T75" fmla="*/ 2147483647 h 584"/>
              <a:gd name="T76" fmla="*/ 2147483647 w 664"/>
              <a:gd name="T77" fmla="*/ 2147483647 h 584"/>
              <a:gd name="T78" fmla="*/ 2147483647 w 664"/>
              <a:gd name="T79" fmla="*/ 2147483647 h 584"/>
              <a:gd name="T80" fmla="*/ 2147483647 w 664"/>
              <a:gd name="T81" fmla="*/ 2147483647 h 584"/>
              <a:gd name="T82" fmla="*/ 2147483647 w 664"/>
              <a:gd name="T83" fmla="*/ 2147483647 h 584"/>
              <a:gd name="T84" fmla="*/ 2147483647 w 664"/>
              <a:gd name="T85" fmla="*/ 2147483647 h 584"/>
              <a:gd name="T86" fmla="*/ 2147483647 w 664"/>
              <a:gd name="T87" fmla="*/ 2147483647 h 584"/>
              <a:gd name="T88" fmla="*/ 2147483647 w 664"/>
              <a:gd name="T89" fmla="*/ 2147483647 h 584"/>
              <a:gd name="T90" fmla="*/ 2147483647 w 664"/>
              <a:gd name="T91" fmla="*/ 2147483647 h 584"/>
              <a:gd name="T92" fmla="*/ 2147483647 w 664"/>
              <a:gd name="T93" fmla="*/ 2147483647 h 584"/>
              <a:gd name="T94" fmla="*/ 2147483647 w 664"/>
              <a:gd name="T95" fmla="*/ 2147483647 h 584"/>
              <a:gd name="T96" fmla="*/ 2147483647 w 664"/>
              <a:gd name="T97" fmla="*/ 2147483647 h 584"/>
              <a:gd name="T98" fmla="*/ 2147483647 w 664"/>
              <a:gd name="T99" fmla="*/ 2147483647 h 584"/>
              <a:gd name="T100" fmla="*/ 2147483647 w 664"/>
              <a:gd name="T101" fmla="*/ 2147483647 h 584"/>
              <a:gd name="T102" fmla="*/ 2147483647 w 664"/>
              <a:gd name="T103" fmla="*/ 2147483647 h 5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4"/>
              <a:gd name="T157" fmla="*/ 0 h 584"/>
              <a:gd name="T158" fmla="*/ 664 w 664"/>
              <a:gd name="T159" fmla="*/ 584 h 5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4" h="584">
                <a:moveTo>
                  <a:pt x="175" y="60"/>
                </a:moveTo>
                <a:lnTo>
                  <a:pt x="160" y="54"/>
                </a:lnTo>
                <a:lnTo>
                  <a:pt x="150" y="50"/>
                </a:lnTo>
                <a:lnTo>
                  <a:pt x="139" y="48"/>
                </a:lnTo>
                <a:lnTo>
                  <a:pt x="132" y="49"/>
                </a:lnTo>
                <a:lnTo>
                  <a:pt x="132" y="52"/>
                </a:lnTo>
                <a:lnTo>
                  <a:pt x="123" y="56"/>
                </a:lnTo>
                <a:lnTo>
                  <a:pt x="121" y="60"/>
                </a:lnTo>
                <a:lnTo>
                  <a:pt x="121" y="66"/>
                </a:lnTo>
                <a:lnTo>
                  <a:pt x="121" y="74"/>
                </a:lnTo>
                <a:lnTo>
                  <a:pt x="121" y="86"/>
                </a:lnTo>
                <a:lnTo>
                  <a:pt x="117" y="90"/>
                </a:lnTo>
                <a:lnTo>
                  <a:pt x="112" y="95"/>
                </a:lnTo>
                <a:lnTo>
                  <a:pt x="115" y="98"/>
                </a:lnTo>
                <a:lnTo>
                  <a:pt x="118" y="103"/>
                </a:lnTo>
                <a:lnTo>
                  <a:pt x="121" y="107"/>
                </a:lnTo>
                <a:lnTo>
                  <a:pt x="123" y="112"/>
                </a:lnTo>
                <a:lnTo>
                  <a:pt x="123" y="114"/>
                </a:lnTo>
                <a:lnTo>
                  <a:pt x="123" y="115"/>
                </a:lnTo>
                <a:lnTo>
                  <a:pt x="124" y="118"/>
                </a:lnTo>
                <a:lnTo>
                  <a:pt x="123" y="122"/>
                </a:lnTo>
                <a:lnTo>
                  <a:pt x="120" y="122"/>
                </a:lnTo>
                <a:lnTo>
                  <a:pt x="114" y="125"/>
                </a:lnTo>
                <a:lnTo>
                  <a:pt x="106" y="125"/>
                </a:lnTo>
                <a:lnTo>
                  <a:pt x="102" y="125"/>
                </a:lnTo>
                <a:lnTo>
                  <a:pt x="99" y="125"/>
                </a:lnTo>
                <a:lnTo>
                  <a:pt x="98" y="125"/>
                </a:lnTo>
                <a:lnTo>
                  <a:pt x="98" y="126"/>
                </a:lnTo>
                <a:lnTo>
                  <a:pt x="96" y="130"/>
                </a:lnTo>
                <a:lnTo>
                  <a:pt x="97" y="139"/>
                </a:lnTo>
                <a:lnTo>
                  <a:pt x="78" y="150"/>
                </a:lnTo>
                <a:lnTo>
                  <a:pt x="75" y="156"/>
                </a:lnTo>
                <a:lnTo>
                  <a:pt x="73" y="161"/>
                </a:lnTo>
                <a:lnTo>
                  <a:pt x="70" y="162"/>
                </a:lnTo>
                <a:lnTo>
                  <a:pt x="69" y="164"/>
                </a:lnTo>
                <a:lnTo>
                  <a:pt x="66" y="167"/>
                </a:lnTo>
                <a:lnTo>
                  <a:pt x="54" y="161"/>
                </a:lnTo>
                <a:lnTo>
                  <a:pt x="44" y="160"/>
                </a:lnTo>
                <a:lnTo>
                  <a:pt x="38" y="161"/>
                </a:lnTo>
                <a:lnTo>
                  <a:pt x="34" y="172"/>
                </a:lnTo>
                <a:lnTo>
                  <a:pt x="31" y="181"/>
                </a:lnTo>
                <a:lnTo>
                  <a:pt x="31" y="184"/>
                </a:lnTo>
                <a:lnTo>
                  <a:pt x="33" y="187"/>
                </a:lnTo>
                <a:lnTo>
                  <a:pt x="37" y="191"/>
                </a:lnTo>
                <a:lnTo>
                  <a:pt x="40" y="198"/>
                </a:lnTo>
                <a:lnTo>
                  <a:pt x="43" y="205"/>
                </a:lnTo>
                <a:lnTo>
                  <a:pt x="45" y="215"/>
                </a:lnTo>
                <a:lnTo>
                  <a:pt x="46" y="215"/>
                </a:lnTo>
                <a:lnTo>
                  <a:pt x="49" y="217"/>
                </a:lnTo>
                <a:lnTo>
                  <a:pt x="54" y="223"/>
                </a:lnTo>
                <a:lnTo>
                  <a:pt x="54" y="229"/>
                </a:lnTo>
                <a:lnTo>
                  <a:pt x="49" y="240"/>
                </a:lnTo>
                <a:lnTo>
                  <a:pt x="40" y="260"/>
                </a:lnTo>
                <a:lnTo>
                  <a:pt x="38" y="264"/>
                </a:lnTo>
                <a:lnTo>
                  <a:pt x="39" y="270"/>
                </a:lnTo>
                <a:lnTo>
                  <a:pt x="40" y="277"/>
                </a:lnTo>
                <a:lnTo>
                  <a:pt x="44" y="288"/>
                </a:lnTo>
                <a:lnTo>
                  <a:pt x="44" y="294"/>
                </a:lnTo>
                <a:lnTo>
                  <a:pt x="49" y="305"/>
                </a:lnTo>
                <a:lnTo>
                  <a:pt x="73" y="305"/>
                </a:lnTo>
                <a:lnTo>
                  <a:pt x="80" y="302"/>
                </a:lnTo>
                <a:lnTo>
                  <a:pt x="91" y="300"/>
                </a:lnTo>
                <a:lnTo>
                  <a:pt x="93" y="301"/>
                </a:lnTo>
                <a:lnTo>
                  <a:pt x="99" y="304"/>
                </a:lnTo>
                <a:lnTo>
                  <a:pt x="97" y="305"/>
                </a:lnTo>
                <a:lnTo>
                  <a:pt x="94" y="307"/>
                </a:lnTo>
                <a:lnTo>
                  <a:pt x="92" y="307"/>
                </a:lnTo>
                <a:lnTo>
                  <a:pt x="91" y="307"/>
                </a:lnTo>
                <a:lnTo>
                  <a:pt x="91" y="308"/>
                </a:lnTo>
                <a:lnTo>
                  <a:pt x="87" y="311"/>
                </a:lnTo>
                <a:lnTo>
                  <a:pt x="85" y="317"/>
                </a:lnTo>
                <a:lnTo>
                  <a:pt x="84" y="323"/>
                </a:lnTo>
                <a:lnTo>
                  <a:pt x="84" y="326"/>
                </a:lnTo>
                <a:lnTo>
                  <a:pt x="85" y="329"/>
                </a:lnTo>
                <a:lnTo>
                  <a:pt x="90" y="335"/>
                </a:lnTo>
                <a:lnTo>
                  <a:pt x="91" y="337"/>
                </a:lnTo>
                <a:lnTo>
                  <a:pt x="93" y="341"/>
                </a:lnTo>
                <a:lnTo>
                  <a:pt x="94" y="346"/>
                </a:lnTo>
                <a:lnTo>
                  <a:pt x="94" y="352"/>
                </a:lnTo>
                <a:lnTo>
                  <a:pt x="97" y="352"/>
                </a:lnTo>
                <a:lnTo>
                  <a:pt x="97" y="361"/>
                </a:lnTo>
                <a:lnTo>
                  <a:pt x="96" y="372"/>
                </a:lnTo>
                <a:lnTo>
                  <a:pt x="90" y="384"/>
                </a:lnTo>
                <a:lnTo>
                  <a:pt x="82" y="397"/>
                </a:lnTo>
                <a:lnTo>
                  <a:pt x="80" y="397"/>
                </a:lnTo>
                <a:lnTo>
                  <a:pt x="78" y="397"/>
                </a:lnTo>
                <a:lnTo>
                  <a:pt x="76" y="397"/>
                </a:lnTo>
                <a:lnTo>
                  <a:pt x="76" y="398"/>
                </a:lnTo>
                <a:lnTo>
                  <a:pt x="70" y="398"/>
                </a:lnTo>
                <a:lnTo>
                  <a:pt x="67" y="398"/>
                </a:lnTo>
                <a:lnTo>
                  <a:pt x="64" y="400"/>
                </a:lnTo>
                <a:lnTo>
                  <a:pt x="57" y="408"/>
                </a:lnTo>
                <a:lnTo>
                  <a:pt x="52" y="413"/>
                </a:lnTo>
                <a:lnTo>
                  <a:pt x="45" y="416"/>
                </a:lnTo>
                <a:lnTo>
                  <a:pt x="43" y="426"/>
                </a:lnTo>
                <a:lnTo>
                  <a:pt x="40" y="440"/>
                </a:lnTo>
                <a:lnTo>
                  <a:pt x="36" y="444"/>
                </a:lnTo>
                <a:lnTo>
                  <a:pt x="31" y="449"/>
                </a:lnTo>
                <a:lnTo>
                  <a:pt x="18" y="456"/>
                </a:lnTo>
                <a:lnTo>
                  <a:pt x="9" y="461"/>
                </a:lnTo>
                <a:lnTo>
                  <a:pt x="3" y="466"/>
                </a:lnTo>
                <a:lnTo>
                  <a:pt x="0" y="468"/>
                </a:lnTo>
                <a:lnTo>
                  <a:pt x="0" y="470"/>
                </a:lnTo>
                <a:lnTo>
                  <a:pt x="3" y="470"/>
                </a:lnTo>
                <a:lnTo>
                  <a:pt x="9" y="469"/>
                </a:lnTo>
                <a:lnTo>
                  <a:pt x="18" y="468"/>
                </a:lnTo>
                <a:lnTo>
                  <a:pt x="20" y="469"/>
                </a:lnTo>
                <a:lnTo>
                  <a:pt x="24" y="473"/>
                </a:lnTo>
                <a:lnTo>
                  <a:pt x="28" y="479"/>
                </a:lnTo>
                <a:lnTo>
                  <a:pt x="33" y="488"/>
                </a:lnTo>
                <a:lnTo>
                  <a:pt x="33" y="504"/>
                </a:lnTo>
                <a:lnTo>
                  <a:pt x="32" y="512"/>
                </a:lnTo>
                <a:lnTo>
                  <a:pt x="30" y="522"/>
                </a:lnTo>
                <a:lnTo>
                  <a:pt x="36" y="523"/>
                </a:lnTo>
                <a:lnTo>
                  <a:pt x="43" y="529"/>
                </a:lnTo>
                <a:lnTo>
                  <a:pt x="49" y="538"/>
                </a:lnTo>
                <a:lnTo>
                  <a:pt x="55" y="548"/>
                </a:lnTo>
                <a:lnTo>
                  <a:pt x="63" y="553"/>
                </a:lnTo>
                <a:lnTo>
                  <a:pt x="76" y="562"/>
                </a:lnTo>
                <a:lnTo>
                  <a:pt x="85" y="570"/>
                </a:lnTo>
                <a:lnTo>
                  <a:pt x="97" y="584"/>
                </a:lnTo>
                <a:lnTo>
                  <a:pt x="542" y="305"/>
                </a:lnTo>
                <a:lnTo>
                  <a:pt x="549" y="254"/>
                </a:lnTo>
                <a:lnTo>
                  <a:pt x="545" y="242"/>
                </a:lnTo>
                <a:lnTo>
                  <a:pt x="547" y="233"/>
                </a:lnTo>
                <a:lnTo>
                  <a:pt x="548" y="224"/>
                </a:lnTo>
                <a:lnTo>
                  <a:pt x="554" y="218"/>
                </a:lnTo>
                <a:lnTo>
                  <a:pt x="561" y="204"/>
                </a:lnTo>
                <a:lnTo>
                  <a:pt x="565" y="192"/>
                </a:lnTo>
                <a:lnTo>
                  <a:pt x="565" y="180"/>
                </a:lnTo>
                <a:lnTo>
                  <a:pt x="560" y="169"/>
                </a:lnTo>
                <a:lnTo>
                  <a:pt x="550" y="158"/>
                </a:lnTo>
                <a:lnTo>
                  <a:pt x="562" y="104"/>
                </a:lnTo>
                <a:lnTo>
                  <a:pt x="621" y="83"/>
                </a:lnTo>
                <a:lnTo>
                  <a:pt x="659" y="42"/>
                </a:lnTo>
                <a:lnTo>
                  <a:pt x="656" y="36"/>
                </a:lnTo>
                <a:lnTo>
                  <a:pt x="657" y="31"/>
                </a:lnTo>
                <a:lnTo>
                  <a:pt x="658" y="26"/>
                </a:lnTo>
                <a:lnTo>
                  <a:pt x="664" y="24"/>
                </a:lnTo>
                <a:lnTo>
                  <a:pt x="659" y="17"/>
                </a:lnTo>
                <a:lnTo>
                  <a:pt x="659" y="13"/>
                </a:lnTo>
                <a:lnTo>
                  <a:pt x="650" y="12"/>
                </a:lnTo>
                <a:lnTo>
                  <a:pt x="649" y="5"/>
                </a:lnTo>
                <a:lnTo>
                  <a:pt x="649" y="1"/>
                </a:lnTo>
                <a:lnTo>
                  <a:pt x="646" y="0"/>
                </a:lnTo>
                <a:lnTo>
                  <a:pt x="635" y="5"/>
                </a:lnTo>
                <a:lnTo>
                  <a:pt x="627" y="11"/>
                </a:lnTo>
                <a:lnTo>
                  <a:pt x="620" y="14"/>
                </a:lnTo>
                <a:lnTo>
                  <a:pt x="615" y="18"/>
                </a:lnTo>
                <a:lnTo>
                  <a:pt x="598" y="23"/>
                </a:lnTo>
                <a:lnTo>
                  <a:pt x="589" y="24"/>
                </a:lnTo>
                <a:lnTo>
                  <a:pt x="584" y="24"/>
                </a:lnTo>
                <a:lnTo>
                  <a:pt x="581" y="24"/>
                </a:lnTo>
                <a:lnTo>
                  <a:pt x="580" y="24"/>
                </a:lnTo>
                <a:lnTo>
                  <a:pt x="580" y="25"/>
                </a:lnTo>
                <a:lnTo>
                  <a:pt x="578" y="24"/>
                </a:lnTo>
                <a:lnTo>
                  <a:pt x="577" y="24"/>
                </a:lnTo>
                <a:lnTo>
                  <a:pt x="574" y="24"/>
                </a:lnTo>
                <a:lnTo>
                  <a:pt x="569" y="24"/>
                </a:lnTo>
                <a:lnTo>
                  <a:pt x="560" y="23"/>
                </a:lnTo>
                <a:lnTo>
                  <a:pt x="548" y="20"/>
                </a:lnTo>
                <a:lnTo>
                  <a:pt x="545" y="19"/>
                </a:lnTo>
                <a:lnTo>
                  <a:pt x="544" y="19"/>
                </a:lnTo>
                <a:lnTo>
                  <a:pt x="542" y="19"/>
                </a:lnTo>
                <a:lnTo>
                  <a:pt x="537" y="19"/>
                </a:lnTo>
                <a:lnTo>
                  <a:pt x="530" y="17"/>
                </a:lnTo>
                <a:lnTo>
                  <a:pt x="524" y="17"/>
                </a:lnTo>
                <a:lnTo>
                  <a:pt x="509" y="22"/>
                </a:lnTo>
                <a:lnTo>
                  <a:pt x="502" y="24"/>
                </a:lnTo>
                <a:lnTo>
                  <a:pt x="494" y="26"/>
                </a:lnTo>
                <a:lnTo>
                  <a:pt x="482" y="29"/>
                </a:lnTo>
                <a:lnTo>
                  <a:pt x="469" y="34"/>
                </a:lnTo>
                <a:lnTo>
                  <a:pt x="460" y="40"/>
                </a:lnTo>
                <a:lnTo>
                  <a:pt x="454" y="44"/>
                </a:lnTo>
                <a:lnTo>
                  <a:pt x="448" y="48"/>
                </a:lnTo>
                <a:lnTo>
                  <a:pt x="445" y="50"/>
                </a:lnTo>
                <a:lnTo>
                  <a:pt x="428" y="61"/>
                </a:lnTo>
                <a:lnTo>
                  <a:pt x="413" y="70"/>
                </a:lnTo>
                <a:lnTo>
                  <a:pt x="400" y="73"/>
                </a:lnTo>
                <a:lnTo>
                  <a:pt x="391" y="76"/>
                </a:lnTo>
                <a:lnTo>
                  <a:pt x="363" y="73"/>
                </a:lnTo>
                <a:lnTo>
                  <a:pt x="343" y="72"/>
                </a:lnTo>
                <a:lnTo>
                  <a:pt x="329" y="70"/>
                </a:lnTo>
                <a:lnTo>
                  <a:pt x="326" y="70"/>
                </a:lnTo>
                <a:lnTo>
                  <a:pt x="325" y="70"/>
                </a:lnTo>
                <a:lnTo>
                  <a:pt x="321" y="67"/>
                </a:lnTo>
                <a:lnTo>
                  <a:pt x="319" y="66"/>
                </a:lnTo>
                <a:lnTo>
                  <a:pt x="317" y="66"/>
                </a:lnTo>
                <a:lnTo>
                  <a:pt x="313" y="64"/>
                </a:lnTo>
                <a:lnTo>
                  <a:pt x="307" y="61"/>
                </a:lnTo>
                <a:lnTo>
                  <a:pt x="295" y="53"/>
                </a:lnTo>
                <a:lnTo>
                  <a:pt x="286" y="48"/>
                </a:lnTo>
                <a:lnTo>
                  <a:pt x="278" y="44"/>
                </a:lnTo>
                <a:lnTo>
                  <a:pt x="272" y="43"/>
                </a:lnTo>
                <a:lnTo>
                  <a:pt x="261" y="48"/>
                </a:lnTo>
                <a:lnTo>
                  <a:pt x="255" y="52"/>
                </a:lnTo>
                <a:lnTo>
                  <a:pt x="224" y="74"/>
                </a:lnTo>
                <a:lnTo>
                  <a:pt x="222" y="73"/>
                </a:lnTo>
                <a:lnTo>
                  <a:pt x="219" y="73"/>
                </a:lnTo>
                <a:lnTo>
                  <a:pt x="217" y="72"/>
                </a:lnTo>
                <a:lnTo>
                  <a:pt x="216" y="72"/>
                </a:lnTo>
                <a:lnTo>
                  <a:pt x="211" y="72"/>
                </a:lnTo>
                <a:lnTo>
                  <a:pt x="198" y="73"/>
                </a:lnTo>
                <a:lnTo>
                  <a:pt x="187" y="74"/>
                </a:lnTo>
                <a:lnTo>
                  <a:pt x="177" y="73"/>
                </a:lnTo>
                <a:lnTo>
                  <a:pt x="171" y="72"/>
                </a:lnTo>
                <a:lnTo>
                  <a:pt x="172" y="64"/>
                </a:lnTo>
                <a:lnTo>
                  <a:pt x="175" y="60"/>
                </a:lnTo>
              </a:path>
            </a:pathLst>
          </a:custGeom>
          <a:noFill/>
          <a:ln w="3175">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729" name="Freeform 542"/>
          <p:cNvSpPr>
            <a:spLocks/>
          </p:cNvSpPr>
          <p:nvPr/>
        </p:nvSpPr>
        <p:spPr bwMode="auto">
          <a:xfrm>
            <a:off x="4152900" y="4315040"/>
            <a:ext cx="1370012" cy="841160"/>
          </a:xfrm>
          <a:custGeom>
            <a:avLst/>
            <a:gdLst>
              <a:gd name="T0" fmla="*/ 0 w 1497"/>
              <a:gd name="T1" fmla="*/ 2147483647 h 1315"/>
              <a:gd name="T2" fmla="*/ 0 w 1497"/>
              <a:gd name="T3" fmla="*/ 0 h 1315"/>
              <a:gd name="T4" fmla="*/ 2147483647 w 1497"/>
              <a:gd name="T5" fmla="*/ 0 h 1315"/>
              <a:gd name="T6" fmla="*/ 0 60000 65536"/>
              <a:gd name="T7" fmla="*/ 0 60000 65536"/>
              <a:gd name="T8" fmla="*/ 0 60000 65536"/>
            </a:gdLst>
            <a:ahLst/>
            <a:cxnLst>
              <a:cxn ang="T6">
                <a:pos x="T0" y="T1"/>
              </a:cxn>
              <a:cxn ang="T7">
                <a:pos x="T2" y="T3"/>
              </a:cxn>
              <a:cxn ang="T8">
                <a:pos x="T4" y="T5"/>
              </a:cxn>
            </a:cxnLst>
            <a:rect l="0" t="0" r="r" b="b"/>
            <a:pathLst>
              <a:path w="1497" h="1315">
                <a:moveTo>
                  <a:pt x="0" y="1315"/>
                </a:moveTo>
                <a:lnTo>
                  <a:pt x="0" y="0"/>
                </a:lnTo>
                <a:lnTo>
                  <a:pt x="1497" y="0"/>
                </a:lnTo>
              </a:path>
            </a:pathLst>
          </a:custGeom>
          <a:noFill/>
          <a:ln w="28575" cap="flat" cmpd="sng">
            <a:solidFill>
              <a:srgbClr val="FF9900"/>
            </a:solidFill>
            <a:prstDash val="solid"/>
            <a:round/>
            <a:headEnd type="oval" w="med" len="med"/>
            <a:tailEnd type="triangle" w="med" len="med"/>
          </a:ln>
          <a:effectLst>
            <a:outerShdw dist="35921" dir="81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5730" name="Freeform 543"/>
          <p:cNvSpPr>
            <a:spLocks/>
          </p:cNvSpPr>
          <p:nvPr/>
        </p:nvSpPr>
        <p:spPr bwMode="auto">
          <a:xfrm>
            <a:off x="3203576" y="4657725"/>
            <a:ext cx="2301874" cy="254000"/>
          </a:xfrm>
          <a:custGeom>
            <a:avLst/>
            <a:gdLst>
              <a:gd name="T0" fmla="*/ 0 w 1497"/>
              <a:gd name="T1" fmla="*/ 2147483647 h 1315"/>
              <a:gd name="T2" fmla="*/ 0 w 1497"/>
              <a:gd name="T3" fmla="*/ 0 h 1315"/>
              <a:gd name="T4" fmla="*/ 2147483647 w 1497"/>
              <a:gd name="T5" fmla="*/ 0 h 1315"/>
              <a:gd name="T6" fmla="*/ 0 60000 65536"/>
              <a:gd name="T7" fmla="*/ 0 60000 65536"/>
              <a:gd name="T8" fmla="*/ 0 60000 65536"/>
            </a:gdLst>
            <a:ahLst/>
            <a:cxnLst>
              <a:cxn ang="T6">
                <a:pos x="T0" y="T1"/>
              </a:cxn>
              <a:cxn ang="T7">
                <a:pos x="T2" y="T3"/>
              </a:cxn>
              <a:cxn ang="T8">
                <a:pos x="T4" y="T5"/>
              </a:cxn>
            </a:cxnLst>
            <a:rect l="0" t="0" r="r" b="b"/>
            <a:pathLst>
              <a:path w="1497" h="1315">
                <a:moveTo>
                  <a:pt x="0" y="1315"/>
                </a:moveTo>
                <a:lnTo>
                  <a:pt x="0" y="0"/>
                </a:lnTo>
                <a:lnTo>
                  <a:pt x="1497" y="0"/>
                </a:lnTo>
              </a:path>
            </a:pathLst>
          </a:custGeom>
          <a:noFill/>
          <a:ln w="28575" cap="flat" cmpd="sng">
            <a:solidFill>
              <a:srgbClr val="9933FF"/>
            </a:solidFill>
            <a:prstDash val="solid"/>
            <a:round/>
            <a:headEnd type="oval" w="med" len="med"/>
            <a:tailEnd type="triangle" w="med" len="med"/>
          </a:ln>
          <a:effectLst>
            <a:outerShdw dist="35921" dir="81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 name="TextBox 1"/>
          <p:cNvSpPr txBox="1"/>
          <p:nvPr/>
        </p:nvSpPr>
        <p:spPr>
          <a:xfrm>
            <a:off x="5553422" y="4085136"/>
            <a:ext cx="2937520" cy="369332"/>
          </a:xfrm>
          <a:prstGeom prst="rect">
            <a:avLst/>
          </a:prstGeom>
          <a:noFill/>
        </p:spPr>
        <p:txBody>
          <a:bodyPr wrap="square" rtlCol="0">
            <a:spAutoFit/>
          </a:bodyPr>
          <a:lstStyle/>
          <a:p>
            <a:r>
              <a:rPr lang="el-GR" b="1" dirty="0" smtClean="0">
                <a:solidFill>
                  <a:srgbClr val="0070C0"/>
                </a:solidFill>
              </a:rPr>
              <a:t>Υποψήφιες Χώρες</a:t>
            </a:r>
            <a:r>
              <a:rPr lang="el-GR" dirty="0" smtClean="0">
                <a:solidFill>
                  <a:srgbClr val="0070C0"/>
                </a:solidFill>
              </a:rPr>
              <a:t>: </a:t>
            </a:r>
            <a:r>
              <a:rPr lang="el-GR" dirty="0" smtClean="0"/>
              <a:t>ΤΟΥΡΚΙΑ</a:t>
            </a:r>
            <a:endParaRPr lang="el-GR" dirty="0"/>
          </a:p>
        </p:txBody>
      </p:sp>
      <p:sp>
        <p:nvSpPr>
          <p:cNvPr id="242" name="TextBox 241"/>
          <p:cNvSpPr txBox="1"/>
          <p:nvPr/>
        </p:nvSpPr>
        <p:spPr>
          <a:xfrm>
            <a:off x="5580112" y="4511858"/>
            <a:ext cx="3384376" cy="1200329"/>
          </a:xfrm>
          <a:prstGeom prst="rect">
            <a:avLst/>
          </a:prstGeom>
          <a:noFill/>
        </p:spPr>
        <p:txBody>
          <a:bodyPr wrap="square" rtlCol="0">
            <a:spAutoFit/>
          </a:bodyPr>
          <a:lstStyle/>
          <a:p>
            <a:r>
              <a:rPr lang="el-GR" b="1" dirty="0" smtClean="0">
                <a:solidFill>
                  <a:srgbClr val="0070C0"/>
                </a:solidFill>
              </a:rPr>
              <a:t>Δυνητικά Υποψήφιες Χώρες: </a:t>
            </a:r>
            <a:r>
              <a:rPr lang="el-GR" dirty="0" smtClean="0"/>
              <a:t>ΑΛΒΑΝΙΑ, ΠΓΔΜ, ΒΟΣΝΙΑ ΕΡΖΕΓΟΒΙΝΗ, ΜΑΥΡΟΒΟΥΝΙΟ, ΚΟΣΟΒΟ </a:t>
            </a:r>
            <a:r>
              <a:rPr lang="tr-TR" dirty="0" smtClean="0"/>
              <a:t>UNSCR 1244</a:t>
            </a:r>
            <a:endParaRPr lang="el-GR" dirty="0"/>
          </a:p>
        </p:txBody>
      </p:sp>
      <p:sp>
        <p:nvSpPr>
          <p:cNvPr id="243" name="Θέση περιεχομένου 2"/>
          <p:cNvSpPr>
            <a:spLocks noGrp="1"/>
          </p:cNvSpPr>
          <p:nvPr>
            <p:ph sz="quarter" idx="13"/>
          </p:nvPr>
        </p:nvSpPr>
        <p:spPr>
          <a:xfrm>
            <a:off x="4984899" y="1382654"/>
            <a:ext cx="4074566" cy="2340258"/>
          </a:xfrm>
        </p:spPr>
        <p:txBody>
          <a:bodyPr>
            <a:noAutofit/>
          </a:bodyPr>
          <a:lstStyle/>
          <a:p>
            <a:pPr marL="0" indent="0">
              <a:buNone/>
            </a:pPr>
            <a:r>
              <a:rPr lang="el-GR" sz="1700" dirty="0"/>
              <a:t>Ο Μηχανισμός </a:t>
            </a:r>
            <a:r>
              <a:rPr lang="el-GR" sz="1700" dirty="0" err="1"/>
              <a:t>Προενταξιακής</a:t>
            </a:r>
            <a:r>
              <a:rPr lang="el-GR" sz="1700" dirty="0"/>
              <a:t> Βοήθειας (</a:t>
            </a:r>
            <a:r>
              <a:rPr lang="el-GR" sz="1700" dirty="0" err="1"/>
              <a:t>Instrument</a:t>
            </a:r>
            <a:r>
              <a:rPr lang="el-GR" sz="1700" dirty="0"/>
              <a:t> </a:t>
            </a:r>
            <a:r>
              <a:rPr lang="el-GR" sz="1700" dirty="0" err="1"/>
              <a:t>for</a:t>
            </a:r>
            <a:r>
              <a:rPr lang="el-GR" sz="1700" dirty="0"/>
              <a:t> </a:t>
            </a:r>
            <a:r>
              <a:rPr lang="el-GR" sz="1700" dirty="0" err="1"/>
              <a:t>Pre</a:t>
            </a:r>
            <a:r>
              <a:rPr lang="el-GR" sz="1700" dirty="0"/>
              <a:t>-</a:t>
            </a:r>
            <a:r>
              <a:rPr lang="el-GR" sz="1700" dirty="0" err="1"/>
              <a:t>Accession</a:t>
            </a:r>
            <a:r>
              <a:rPr lang="el-GR" sz="1700" dirty="0"/>
              <a:t> </a:t>
            </a:r>
            <a:r>
              <a:rPr lang="el-GR" sz="1700" dirty="0" err="1"/>
              <a:t>Assistance</a:t>
            </a:r>
            <a:r>
              <a:rPr lang="el-GR" sz="1700" dirty="0"/>
              <a:t> – IPA) αποτελεί το χρηματοδοτικό εκείνο εργαλείο της Ευρωπαϊκής Ένωσης που στόχο έχει την </a:t>
            </a:r>
            <a:r>
              <a:rPr lang="el-GR" sz="1700" b="1" dirty="0"/>
              <a:t>ενίσχυση της </a:t>
            </a:r>
            <a:r>
              <a:rPr lang="el-GR" sz="1700" b="1" dirty="0" err="1"/>
              <a:t>προενταξιακής</a:t>
            </a:r>
            <a:r>
              <a:rPr lang="el-GR" sz="1700" b="1" dirty="0"/>
              <a:t> πορείας</a:t>
            </a:r>
            <a:r>
              <a:rPr lang="el-GR" sz="1700" dirty="0"/>
              <a:t> των υποψήφιων και δυνητικά υποψηφίων προς ένταξη στην ΕΕ χωρών. </a:t>
            </a:r>
            <a:endParaRPr lang="tr-TR" sz="1700" dirty="0" smtClean="0"/>
          </a:p>
        </p:txBody>
      </p:sp>
      <p:sp>
        <p:nvSpPr>
          <p:cNvPr id="245" name="Τίτλος 1"/>
          <p:cNvSpPr txBox="1">
            <a:spLocks/>
          </p:cNvSpPr>
          <p:nvPr/>
        </p:nvSpPr>
        <p:spPr>
          <a:xfrm>
            <a:off x="516918" y="116632"/>
            <a:ext cx="8568952" cy="720080"/>
          </a:xfrm>
          <a:prstGeom prst="rect">
            <a:avLst/>
          </a:prstGeom>
        </p:spPr>
        <p:txBody>
          <a:bodyPr vert="horz" lIns="91440" tIns="45720" rIns="91440" bIns="45720" rtlCol="0" anchor="b" anchorCtr="0">
            <a:normAutofit fontScale="97500"/>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l-GR" b="1" dirty="0" smtClean="0"/>
              <a:t>Τι σημαίνει Ι</a:t>
            </a:r>
            <a:r>
              <a:rPr lang="tr-TR" b="1" dirty="0" smtClean="0"/>
              <a:t>PA </a:t>
            </a:r>
            <a:r>
              <a:rPr lang="el-GR" b="1" dirty="0" smtClean="0"/>
              <a:t>και ποιους αφορά;</a:t>
            </a:r>
            <a:endParaRPr lang="el-GR" b="1" dirty="0"/>
          </a:p>
        </p:txBody>
      </p:sp>
    </p:spTree>
    <p:extLst>
      <p:ext uri="{BB962C8B-B14F-4D97-AF65-F5344CB8AC3E}">
        <p14:creationId xmlns:p14="http://schemas.microsoft.com/office/powerpoint/2010/main" val="35795556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TM01790493[[fn=SOHO]]</Template>
  <TotalTime>1038</TotalTime>
  <Words>4366</Words>
  <Application>Microsoft Office PowerPoint</Application>
  <PresentationFormat>Προβολή στην οθόνη (4:3)</PresentationFormat>
  <Paragraphs>661</Paragraphs>
  <Slides>86</Slides>
  <Notes>11</Notes>
  <HiddenSlides>0</HiddenSlides>
  <MMClips>0</MMClips>
  <ScaleCrop>false</ScaleCrop>
  <HeadingPairs>
    <vt:vector size="4" baseType="variant">
      <vt:variant>
        <vt:lpstr>Θέμα</vt:lpstr>
      </vt:variant>
      <vt:variant>
        <vt:i4>1</vt:i4>
      </vt:variant>
      <vt:variant>
        <vt:lpstr>Τίτλοι διαφανειών</vt:lpstr>
      </vt:variant>
      <vt:variant>
        <vt:i4>86</vt:i4>
      </vt:variant>
    </vt:vector>
  </HeadingPairs>
  <TitlesOfParts>
    <vt:vector size="87" baseType="lpstr">
      <vt:lpstr>Soho</vt:lpstr>
      <vt:lpstr>Παρουσίαση του PowerPoint</vt:lpstr>
      <vt:lpstr>Το πλαίσιο της Ευρωπαϊκής Εδαφικής Συνεργασίας</vt:lpstr>
      <vt:lpstr>Οι τρεις διαστάσεις της Εδαφικής Συνεργασίας </vt:lpstr>
      <vt:lpstr>Παρουσίαση του PowerPoint</vt:lpstr>
      <vt:lpstr>Παρουσίαση του PowerPoint</vt:lpstr>
      <vt:lpstr>Παρουσίαση του PowerPoint</vt:lpstr>
      <vt:lpstr>Παρουσίαση του PowerPoint</vt:lpstr>
      <vt:lpstr>Στρατηγική “Ευρώπη 2020”: Στόχος μια ανάπτυξη: </vt:lpstr>
      <vt:lpstr>Παρουσίαση του PowerPoint</vt:lpstr>
      <vt:lpstr>Παρουσίαση του PowerPoint</vt:lpstr>
      <vt:lpstr>Παρουσίαση του PowerPoint</vt:lpstr>
      <vt:lpstr>ΠροΓΡΑΜΜΑ Interreg europe </vt:lpstr>
      <vt:lpstr>Τι είναι το Interreg Europe;</vt:lpstr>
      <vt:lpstr>Το Interreg Europe εστιάζει σε 4 πολιτικές</vt:lpstr>
      <vt:lpstr>Χρηματοδότηση</vt:lpstr>
      <vt:lpstr>Δύο (2) τύποι δράσεων</vt:lpstr>
      <vt:lpstr>Ποιοι είναι επιλέξιμοι για χρηματοδότηση;</vt:lpstr>
      <vt:lpstr>Πλατφόρμες “Εκμάθησης Πολιτικών”</vt:lpstr>
      <vt:lpstr>Άξονες προτεραιότητας…</vt:lpstr>
      <vt:lpstr>….και 6 επενδυτικές προτεραιότητες</vt:lpstr>
      <vt:lpstr>Έργα διαπεριφερειακής Συνεργασίας</vt:lpstr>
      <vt:lpstr>Σχεδιασμός σε 2 φάσεις</vt:lpstr>
      <vt:lpstr>Παρουσίαση του PowerPoint</vt:lpstr>
      <vt:lpstr>Επιλέξιμες Δαπάνες</vt:lpstr>
      <vt:lpstr>Πιθανές Δράσεις σε κάθε Φάση </vt:lpstr>
      <vt:lpstr>Εταιρικό Σχήμα </vt:lpstr>
      <vt:lpstr>Τα πρώτα βήματα μιας πρότασης</vt:lpstr>
      <vt:lpstr>Τα σημεία-κλειδιά για την επιτυχία</vt:lpstr>
      <vt:lpstr>ΠροΓΡΑΜΜΑ Interreg Med </vt:lpstr>
      <vt:lpstr>Στόχος του Προγράμματος MED</vt:lpstr>
      <vt:lpstr>Παρουσίαση του PowerPoint</vt:lpstr>
      <vt:lpstr>Παρουσίαση του PowerPoint</vt:lpstr>
      <vt:lpstr>Παρουσίαση του PowerPoint</vt:lpstr>
      <vt:lpstr>Παρουσίαση του PowerPoint</vt:lpstr>
      <vt:lpstr>Η 1η Πρόσκληση</vt:lpstr>
      <vt:lpstr>ΠροΓΡΑΜΜΑ balkan-mediterranean </vt:lpstr>
      <vt:lpstr>Παρουσίαση του PowerPoint</vt:lpstr>
      <vt:lpstr>Παρουσίαση του PowerPoint</vt:lpstr>
      <vt:lpstr>Παρουσίαση του PowerPoint</vt:lpstr>
      <vt:lpstr>Παρουσίαση του PowerPoint</vt:lpstr>
      <vt:lpstr>ΠροΓΡΑΜΜΑ ΕΝΙ CBC MED “MEDITERRANESN BASIN” </vt:lpstr>
      <vt:lpstr>Παρουσίαση του PowerPoint</vt:lpstr>
      <vt:lpstr>Παρουσίαση του PowerPoint</vt:lpstr>
      <vt:lpstr>Παρουσίαση του PowerPoint</vt:lpstr>
      <vt:lpstr>Παρουσίαση του PowerPoint</vt:lpstr>
      <vt:lpstr>ΠροΓΡΑΜΜΑ adrIATIC IONIAN  2014 - 2020</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ΠροΓΡΑΜΜΑ BLACK SEA BASIN  </vt:lpstr>
      <vt:lpstr>Παρουσίαση του PowerPoint</vt:lpstr>
      <vt:lpstr>Παρουσίαση του PowerPoint</vt:lpstr>
      <vt:lpstr>ΔΙΑΣΥΝΟΡΙΑΚΟ ΠροΓΡΑΜΜΑ ΕΛΛΑΔΑ – ΒΟΥΛΓΑΡΙΑ 2014 - 2020 </vt:lpstr>
      <vt:lpstr>Παρουσίαση του PowerPoint</vt:lpstr>
      <vt:lpstr>Παρουσίαση του PowerPoint</vt:lpstr>
      <vt:lpstr>Παρουσίαση του PowerPoint</vt:lpstr>
      <vt:lpstr>ΑΞΟΝΑΣ ΠΡΟΤΕΡΑΙΟΤΗΤΑΣ 1  Ανταγωνιστική &amp; καινοτόμα διασυνοριακή περιοχή</vt:lpstr>
      <vt:lpstr>ΑΞΟΝΑΣ ΠΡΟΤΕΡΑΙΟΤΗΤΑΣ 2  Βιώσιμη &amp; Κλιματικά Προσαρμόσιμη διασυνοριακή περιοχή</vt:lpstr>
      <vt:lpstr>Παρουσίαση του PowerPoint</vt:lpstr>
      <vt:lpstr>ΑΞΟΝΑΣ ΠΡΟΤΕΡΑΙΟΤΗΤΑΣ 3  Καλύτερα διασυνδεδεμένη διασυνοριακή περιοχή</vt:lpstr>
      <vt:lpstr>ΑΞΟΝΑΣ ΠΡΟΤΕΡΑΙΟΤΗΤΑΣ 4  Διασυνοριακή περιοχή κοινωνικής ένταξης</vt:lpstr>
      <vt:lpstr>ΔΙΑΣΥΝΟΡΙΑΚΟ ΠροΓΡΑΜΜΑ ΕΛΛΑΔΑ – ΑΛΒΑΝΙΑ 2014 - 2020 </vt:lpstr>
      <vt:lpstr>Παρουσίαση του PowerPoint</vt:lpstr>
      <vt:lpstr>ΑΞΟΝΑΣ ΠΡΟΤΕΡΑΙΟΤΗΤΑΣ 1  Βιώσιμο Περιβάλλον &amp; Μεταφορές</vt:lpstr>
      <vt:lpstr>ΑΞΟΝΑΣ ΠΡΟΤΕΡΑΙΟΤΗΤΑΣ 2  Ενίσχυση Τοπικής Οικονομίας</vt:lpstr>
      <vt:lpstr>ΔΙΑΣΥΝΟΡΙΑΚΟ ΠροΓΡΑΜΜΑ ΕΛΛΑΔΑ – Π.Γ.Δ.Μ. 2014 - 2020 </vt:lpstr>
      <vt:lpstr>Παρουσίαση του PowerPoint</vt:lpstr>
      <vt:lpstr>ΑΞΟΝΑΣ ΠΡΟΤΕΡΑΙΟΤΗΤΑΣ 1  Ανάπτυξη &amp; Υποστήριξη Τοπικής Οικονομίας</vt:lpstr>
      <vt:lpstr>ΑΞΟΝΑΣ ΠΡΟΤΕΡΑΙΟΤΗΤΑΣ 1  Ανάπτυξη &amp; Υποστήριξη Τοπικής Οικονομίας</vt:lpstr>
      <vt:lpstr>ΑΞΟΝΑΣ ΠΡΟΤΕΡΑΙΟΤΗΤΑΣ 2  Προστασία του Περιβάλλοντος - Μεταφορές</vt:lpstr>
      <vt:lpstr>ΑΞΟΝΑΣ ΠΡΟΤΕΡΑΙΟΤΗΤΑΣ 2  Προστασία του Περιβάλλοντος - Μεταφορές</vt:lpstr>
      <vt:lpstr>ΔΙΑΣΥΝΟΡΙΑΚΟ ΠροΓΡΑΜΜΑ ΕΛΛΑΔΑ – ΚΥΠΡΟΣ 2014 - 2020 </vt:lpstr>
      <vt:lpstr>Παρουσίαση του PowerPoint</vt:lpstr>
      <vt:lpstr>ΑΞΟΝΑΣ ΠΡΟΤΕΡΑΙΟΤΗΤΑΣ 1  Ανταγωνιστικότητα</vt:lpstr>
      <vt:lpstr>ΑΞΟΝΑΣ ΠΡΟΤΕΡΑΙΟΤΗΤΑΣ 2  Φυσικό &amp; Πολιτιστικό Περιβάλλον</vt:lpstr>
      <vt:lpstr>ΑΞΟΝΑΣ ΠΡΟΤΕΡΑΙΟΤΗΤΑΣ 3  Προσβασιμότητα &amp; Ασφάλεια Περιοχής</vt:lpstr>
      <vt:lpstr>ΔΙΑΣΥΝΟΡΙΑΚΟ ΠροΓΡΑΜΜΑ ΕΛΛΑΔΑ – ΙΤΑΛΙΑ  2014 - 2020 </vt:lpstr>
      <vt:lpstr>Παρουσίαση του PowerPoint</vt:lpstr>
      <vt:lpstr>ΑΞΟΝΑΣ ΠΡΟΤΕΡΑΙΟΤΗΤΑΣ 1  Καινοτομία &amp; Ανταγωνιστικότητα</vt:lpstr>
      <vt:lpstr>ΑΞΟΝΑΣ ΠΡΟΤΕΡΑΙΟΤΗΤΑΣ 1  Καινοτομία &amp; Ανταγωνιστικότητα</vt:lpstr>
      <vt:lpstr>ΑΞΟΝΑΣ ΠΡΟΤΕΡΑΙΟΤΗΤΑΣ 2  Ολοκληρωμένη Περιβαλλοντική Διαχείριση</vt:lpstr>
      <vt:lpstr>ΑΞΟΝΑΣ ΠΡΟΤΕΡΑΙΟΤΗΤΑΣ 3  Πολυτροπικά αειφόρα συστήματα μεταφορών</vt:lpstr>
      <vt:lpstr>ΑΞΟΝΑΣ ΠΡΟΤΕΡΑΙΟΤΗΤΑΣ 3  Πολυτροπικά αειφόρα συστήματα μεταφορών</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interreg</dc:title>
  <dc:creator>kedke</dc:creator>
  <cp:lastModifiedBy>LEFTERIS LT. TOPALOGLOU</cp:lastModifiedBy>
  <cp:revision>124</cp:revision>
  <dcterms:created xsi:type="dcterms:W3CDTF">2015-07-03T11:32:15Z</dcterms:created>
  <dcterms:modified xsi:type="dcterms:W3CDTF">2017-03-20T08:48:17Z</dcterms:modified>
</cp:coreProperties>
</file>