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FF"/>
    <a:srgbClr val="FF00FF"/>
    <a:srgbClr val="FF0066"/>
    <a:srgbClr val="66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9" d="100"/>
          <a:sy n="69" d="100"/>
        </p:scale>
        <p:origin x="-73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20/6/2014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20/6/2014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20/6/2014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31863" y="96838"/>
            <a:ext cx="7158037" cy="141287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949325" y="1981200"/>
            <a:ext cx="3754438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856163" y="1981200"/>
            <a:ext cx="3754437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4856163" y="4114800"/>
            <a:ext cx="3754437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5E751-B13F-4886-B03D-91D08AF7DE1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31863" y="96838"/>
            <a:ext cx="7158037" cy="141287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949325" y="1981200"/>
            <a:ext cx="3754438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856163" y="1981200"/>
            <a:ext cx="3754437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4856163" y="4114800"/>
            <a:ext cx="3754437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EE988D-B229-4374-8EE2-D5B0D96203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Τίτλος και 4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 sz="quarter"/>
          </p:nvPr>
        </p:nvSpPr>
        <p:spPr>
          <a:xfrm>
            <a:off x="931863" y="96838"/>
            <a:ext cx="7158037" cy="141287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949325" y="1981200"/>
            <a:ext cx="3754438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856163" y="1981200"/>
            <a:ext cx="3754437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949325" y="4114800"/>
            <a:ext cx="3754438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856163" y="4114800"/>
            <a:ext cx="3754437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DBCB6-96BA-42E2-ACBA-86AF298E9B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931863" y="96838"/>
            <a:ext cx="7678737" cy="5999162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B59455-7EDE-4431-BF40-D95018CF4D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20/6/2014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20/6/2014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20/6/2014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20/6/2014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20/6/2014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20/6/2014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20/6/2014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20/6/2014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20/6/2014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Sony%20Vaio%201112\Desktop\athanassiou%20&#948;&#953;&#959;&#961;&#952;&#969;&#956;&#941;&#957;&#945;\Vivaldi%20Concerto%20in%20A%20Minor%20first%20movement%20violin%20sheet%20music.mp3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6"/>
          <p:cNvSpPr>
            <a:spLocks noChangeArrowheads="1"/>
          </p:cNvSpPr>
          <p:nvPr/>
        </p:nvSpPr>
        <p:spPr bwMode="auto">
          <a:xfrm>
            <a:off x="900113" y="836613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4000" b="1" dirty="0">
                <a:solidFill>
                  <a:srgbClr val="FF33CC"/>
                </a:solidFill>
                <a:latin typeface="Comic Sans MS" pitchFamily="66" charset="0"/>
              </a:rPr>
              <a:t>ΕΝΤΟΜΑ </a:t>
            </a:r>
            <a:r>
              <a:rPr lang="el-GR" sz="4000" b="1" dirty="0" smtClean="0">
                <a:solidFill>
                  <a:srgbClr val="FF33CC"/>
                </a:solidFill>
                <a:latin typeface="Comic Sans MS" pitchFamily="66" charset="0"/>
              </a:rPr>
              <a:t>ΚΑΠΝΟΥ-ΡΟΔΑΚΙΝΙΑΣ-ΠΑΤΑΤΑΣ</a:t>
            </a:r>
            <a:endParaRPr lang="el-GR" sz="4000" b="1" dirty="0">
              <a:solidFill>
                <a:srgbClr val="FF33CC"/>
              </a:solidFill>
              <a:latin typeface="Comic Sans MS" pitchFamily="66" charset="0"/>
            </a:endParaRPr>
          </a:p>
        </p:txBody>
      </p:sp>
      <p:sp>
        <p:nvSpPr>
          <p:cNvPr id="3075" name="Rectangle 17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2420938"/>
            <a:ext cx="6400800" cy="1752600"/>
          </a:xfrm>
          <a:noFill/>
        </p:spPr>
        <p:txBody>
          <a:bodyPr/>
          <a:lstStyle/>
          <a:p>
            <a:pPr algn="ctr" eaLnBrk="1" hangingPunct="1"/>
            <a:endParaRPr lang="el-GR" sz="2400" dirty="0" smtClean="0">
              <a:latin typeface="Comic Sans MS" pitchFamily="66" charset="0"/>
            </a:endParaRPr>
          </a:p>
          <a:p>
            <a:pPr algn="ctr" eaLnBrk="1" hangingPunct="1"/>
            <a:r>
              <a:rPr lang="el-GR" sz="2400" b="1" dirty="0" smtClean="0">
                <a:solidFill>
                  <a:srgbClr val="00B0F0"/>
                </a:solidFill>
                <a:latin typeface="Comic Sans MS" pitchFamily="66" charset="0"/>
              </a:rPr>
              <a:t>Χρήστος Γ. Αθανασίου</a:t>
            </a:r>
            <a:endParaRPr lang="en-GB" sz="2400" b="1" dirty="0" smtClean="0">
              <a:solidFill>
                <a:srgbClr val="00B0F0"/>
              </a:solidFill>
              <a:latin typeface="Comic Sans MS" pitchFamily="66" charset="0"/>
            </a:endParaRPr>
          </a:p>
          <a:p>
            <a:pPr algn="ctr" eaLnBrk="1" hangingPunct="1"/>
            <a:r>
              <a:rPr lang="en-GB" sz="2400" dirty="0" smtClean="0">
                <a:solidFill>
                  <a:srgbClr val="66FF33"/>
                </a:solidFill>
                <a:latin typeface="Comic Sans MS" pitchFamily="66" charset="0"/>
              </a:rPr>
              <a:t>e-mail: </a:t>
            </a:r>
            <a:r>
              <a:rPr lang="en-GB" sz="2400" dirty="0" err="1" smtClean="0">
                <a:solidFill>
                  <a:srgbClr val="66FF33"/>
                </a:solidFill>
                <a:latin typeface="Comic Sans MS" pitchFamily="66" charset="0"/>
              </a:rPr>
              <a:t>athanassiou</a:t>
            </a:r>
            <a:r>
              <a:rPr lang="en-GB" sz="2400" dirty="0" smtClean="0">
                <a:solidFill>
                  <a:srgbClr val="66FF33"/>
                </a:solidFill>
                <a:latin typeface="Comic Sans MS" pitchFamily="66" charset="0"/>
              </a:rPr>
              <a:t>@</a:t>
            </a:r>
            <a:r>
              <a:rPr lang="en-US" sz="2400" dirty="0" err="1" smtClean="0">
                <a:solidFill>
                  <a:srgbClr val="66FF33"/>
                </a:solidFill>
                <a:latin typeface="Comic Sans MS" pitchFamily="66" charset="0"/>
              </a:rPr>
              <a:t>agr</a:t>
            </a:r>
            <a:r>
              <a:rPr lang="en-US" sz="2400" dirty="0" smtClean="0">
                <a:solidFill>
                  <a:srgbClr val="66FF33"/>
                </a:solidFill>
                <a:latin typeface="Comic Sans MS" pitchFamily="66" charset="0"/>
              </a:rPr>
              <a:t>.</a:t>
            </a:r>
            <a:r>
              <a:rPr lang="en-GB" sz="2400" dirty="0" smtClean="0">
                <a:solidFill>
                  <a:srgbClr val="66FF33"/>
                </a:solidFill>
                <a:latin typeface="Comic Sans MS" pitchFamily="66" charset="0"/>
              </a:rPr>
              <a:t>uth.gr</a:t>
            </a:r>
            <a:endParaRPr lang="el-GR" sz="2400" dirty="0" smtClean="0">
              <a:solidFill>
                <a:srgbClr val="66FF33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90000"/>
              </a:lnSpc>
            </a:pPr>
            <a:endParaRPr lang="el-GR" sz="2400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07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04075" y="6572250"/>
            <a:ext cx="1905000" cy="457200"/>
          </a:xfrm>
          <a:noFill/>
        </p:spPr>
        <p:txBody>
          <a:bodyPr/>
          <a:lstStyle/>
          <a:p>
            <a:fld id="{396B6DD8-CE77-46C3-A4BB-4C2824D3F2D4}" type="slidenum">
              <a:rPr lang="en-GB" smtClean="0"/>
              <a:pPr/>
              <a:t>1</a:t>
            </a:fld>
            <a:endParaRPr lang="en-GB" smtClean="0"/>
          </a:p>
        </p:txBody>
      </p:sp>
      <p:pic>
        <p:nvPicPr>
          <p:cNvPr id="7" name="Vivaldi Concerto in A Minor first movement violin sheet music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714348" y="2143116"/>
            <a:ext cx="1214446" cy="12144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1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07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thripatabaci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188913"/>
            <a:ext cx="4248150" cy="2447925"/>
          </a:xfrm>
          <a:noFill/>
        </p:spPr>
      </p:pic>
      <p:pic>
        <p:nvPicPr>
          <p:cNvPr id="25603" name="Picture 3" descr="thrips-tabaci0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0" y="188913"/>
            <a:ext cx="4392613" cy="2447925"/>
          </a:xfrm>
          <a:noFill/>
        </p:spPr>
      </p:pic>
      <p:pic>
        <p:nvPicPr>
          <p:cNvPr id="25604" name="Picture 4" descr="050512_15005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124075" y="2781300"/>
            <a:ext cx="4824413" cy="3887788"/>
          </a:xfrm>
          <a:noFill/>
        </p:spPr>
      </p:pic>
      <p:sp>
        <p:nvSpPr>
          <p:cNvPr id="2560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04075" y="6525344"/>
            <a:ext cx="1905000" cy="457200"/>
          </a:xfrm>
          <a:noFill/>
        </p:spPr>
        <p:txBody>
          <a:bodyPr/>
          <a:lstStyle/>
          <a:p>
            <a:fld id="{1196686B-C826-465C-AC34-EBDC02027FE8}" type="slidenum">
              <a:rPr lang="en-GB" smtClean="0"/>
              <a:pPr/>
              <a:t>10</a:t>
            </a:fld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-72108"/>
            <a:ext cx="7991475" cy="1412876"/>
          </a:xfrm>
        </p:spPr>
        <p:txBody>
          <a:bodyPr/>
          <a:lstStyle/>
          <a:p>
            <a:pPr eaLnBrk="1" hangingPunct="1"/>
            <a:r>
              <a:rPr lang="el-GR" b="1" dirty="0" smtClean="0">
                <a:solidFill>
                  <a:srgbClr val="FF00FF"/>
                </a:solidFill>
                <a:latin typeface="Comic Sans MS" pitchFamily="66" charset="0"/>
              </a:rPr>
              <a:t>Προσβολή φύλλου από </a:t>
            </a:r>
            <a:r>
              <a:rPr lang="el-GR" b="1" dirty="0" err="1" smtClean="0">
                <a:solidFill>
                  <a:srgbClr val="FF00FF"/>
                </a:solidFill>
                <a:latin typeface="Comic Sans MS" pitchFamily="66" charset="0"/>
              </a:rPr>
              <a:t>θρίπα</a:t>
            </a:r>
            <a:r>
              <a:rPr lang="el-GR" b="1" dirty="0" smtClean="0">
                <a:solidFill>
                  <a:srgbClr val="FF00FF"/>
                </a:solidFill>
                <a:latin typeface="Comic Sans MS" pitchFamily="66" charset="0"/>
              </a:rPr>
              <a:t>.</a:t>
            </a:r>
          </a:p>
        </p:txBody>
      </p:sp>
      <p:pic>
        <p:nvPicPr>
          <p:cNvPr id="26627" name="Picture 3" descr="frassdamag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8342"/>
          <a:stretch>
            <a:fillRect/>
          </a:stretch>
        </p:blipFill>
        <p:spPr>
          <a:xfrm>
            <a:off x="250825" y="1341438"/>
            <a:ext cx="8642350" cy="5256212"/>
          </a:xfrm>
          <a:noFill/>
        </p:spPr>
      </p:pic>
      <p:sp>
        <p:nvSpPr>
          <p:cNvPr id="26628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04075" y="6525344"/>
            <a:ext cx="1905000" cy="457200"/>
          </a:xfrm>
          <a:noFill/>
        </p:spPr>
        <p:txBody>
          <a:bodyPr/>
          <a:lstStyle/>
          <a:p>
            <a:fld id="{DB206531-0311-483C-A93E-8B42B3CB71C8}" type="slidenum">
              <a:rPr lang="en-GB" smtClean="0"/>
              <a:pPr/>
              <a:t>11</a:t>
            </a:fld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755650" y="404813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4000" b="1" dirty="0">
                <a:solidFill>
                  <a:srgbClr val="CC00FF"/>
                </a:solidFill>
                <a:latin typeface="Comic Sans MS" pitchFamily="66" charset="0"/>
              </a:rPr>
              <a:t>ΕΝΤΟΜΑ ΠΑΤΑΤΑΣ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831850" y="2751138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en-GB" sz="2400" b="1" i="1">
                <a:solidFill>
                  <a:srgbClr val="00FF00"/>
                </a:solidFill>
                <a:latin typeface="Comic Sans MS" pitchFamily="66" charset="0"/>
              </a:rPr>
              <a:t>Leptinotarsa decemplineata </a:t>
            </a:r>
            <a:r>
              <a:rPr lang="en-GB" sz="2400" b="1">
                <a:solidFill>
                  <a:srgbClr val="00FF00"/>
                </a:solidFill>
                <a:latin typeface="Comic Sans MS" pitchFamily="66" charset="0"/>
              </a:rPr>
              <a:t>(Coleoptera: Chrysomelidae)</a:t>
            </a:r>
            <a:r>
              <a:rPr lang="el-GR" sz="2400" b="1">
                <a:solidFill>
                  <a:srgbClr val="00FF00"/>
                </a:solidFill>
                <a:latin typeface="Comic Sans MS" pitchFamily="66" charset="0"/>
              </a:rPr>
              <a:t>: </a:t>
            </a:r>
            <a:r>
              <a:rPr lang="el-GR" sz="2400" b="1">
                <a:solidFill>
                  <a:srgbClr val="FF00FF"/>
                </a:solidFill>
                <a:latin typeface="Comic Sans MS" pitchFamily="66" charset="0"/>
              </a:rPr>
              <a:t>δορυφόρος της πατάτας</a:t>
            </a:r>
            <a:r>
              <a:rPr lang="el-GR" sz="2400" b="1">
                <a:latin typeface="Comic Sans MS" pitchFamily="66" charset="0"/>
              </a:rPr>
              <a:t/>
            </a:r>
            <a:br>
              <a:rPr lang="el-GR" sz="2400" b="1">
                <a:latin typeface="Comic Sans MS" pitchFamily="66" charset="0"/>
              </a:rPr>
            </a:br>
            <a:r>
              <a:rPr lang="en-GB" sz="2400" b="1" i="1">
                <a:solidFill>
                  <a:srgbClr val="3366FF"/>
                </a:solidFill>
                <a:latin typeface="Comic Sans MS" pitchFamily="66" charset="0"/>
              </a:rPr>
              <a:t>Phthorimaea operculella </a:t>
            </a:r>
            <a:r>
              <a:rPr lang="en-GB" sz="2400" b="1">
                <a:solidFill>
                  <a:srgbClr val="3366FF"/>
                </a:solidFill>
                <a:latin typeface="Comic Sans MS" pitchFamily="66" charset="0"/>
              </a:rPr>
              <a:t>(Lepidoptera: Gelechiidae): </a:t>
            </a:r>
            <a:r>
              <a:rPr lang="el-GR" sz="2400" b="1">
                <a:solidFill>
                  <a:srgbClr val="FF00FF"/>
                </a:solidFill>
                <a:latin typeface="Comic Sans MS" pitchFamily="66" charset="0"/>
              </a:rPr>
              <a:t>φθοριμαία της πατάτας</a:t>
            </a:r>
            <a:r>
              <a:rPr lang="el-GR" sz="2400" b="1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el-GR" sz="2400" b="1">
                <a:solidFill>
                  <a:srgbClr val="FF0000"/>
                </a:solidFill>
                <a:latin typeface="Comic Sans MS" pitchFamily="66" charset="0"/>
              </a:rPr>
            </a:br>
            <a:r>
              <a:rPr lang="en-US" sz="2400" b="1" i="1">
                <a:solidFill>
                  <a:srgbClr val="00B050"/>
                </a:solidFill>
                <a:latin typeface="Comic Sans MS" pitchFamily="66" charset="0"/>
              </a:rPr>
              <a:t>Agriotes </a:t>
            </a:r>
            <a:r>
              <a:rPr lang="en-US" sz="2400" b="1">
                <a:solidFill>
                  <a:srgbClr val="00B050"/>
                </a:solidFill>
                <a:latin typeface="Comic Sans MS" pitchFamily="66" charset="0"/>
              </a:rPr>
              <a:t>spp. (Coleoptera: Elateridae)</a:t>
            </a:r>
            <a:r>
              <a:rPr lang="el-GR" sz="2400" b="1">
                <a:solidFill>
                  <a:srgbClr val="00B050"/>
                </a:solidFill>
                <a:latin typeface="Comic Sans MS" pitchFamily="66" charset="0"/>
              </a:rPr>
              <a:t>: </a:t>
            </a:r>
            <a:r>
              <a:rPr lang="el-GR" sz="2400" b="1">
                <a:solidFill>
                  <a:srgbClr val="FF00FF"/>
                </a:solidFill>
                <a:latin typeface="Comic Sans MS" pitchFamily="66" charset="0"/>
              </a:rPr>
              <a:t>σιδηροσκούληκα</a:t>
            </a:r>
            <a:endParaRPr lang="el-GR" sz="2400" b="1" i="1">
              <a:solidFill>
                <a:srgbClr val="FF00FF"/>
              </a:solidFill>
              <a:latin typeface="Comic Sans MS" pitchFamily="66" charset="0"/>
            </a:endParaRPr>
          </a:p>
        </p:txBody>
      </p:sp>
      <p:sp>
        <p:nvSpPr>
          <p:cNvPr id="27652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04075" y="6453336"/>
            <a:ext cx="1905000" cy="457200"/>
          </a:xfrm>
          <a:noFill/>
        </p:spPr>
        <p:txBody>
          <a:bodyPr/>
          <a:lstStyle/>
          <a:p>
            <a:fld id="{16334393-3786-440C-B2E5-AD028670BE0A}" type="slidenum">
              <a:rPr lang="en-GB" smtClean="0"/>
              <a:pPr/>
              <a:t>12</a:t>
            </a:fld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96838"/>
            <a:ext cx="7550150" cy="1412875"/>
          </a:xfrm>
          <a:noFill/>
        </p:spPr>
        <p:txBody>
          <a:bodyPr/>
          <a:lstStyle/>
          <a:p>
            <a:pPr algn="l" eaLnBrk="1" hangingPunct="1"/>
            <a:r>
              <a:rPr lang="en-GB" sz="2800" b="1" i="1" dirty="0" err="1" smtClean="0">
                <a:solidFill>
                  <a:srgbClr val="3366FF"/>
                </a:solidFill>
                <a:latin typeface="Comic Sans MS" pitchFamily="66" charset="0"/>
              </a:rPr>
              <a:t>Leptinotarsa</a:t>
            </a:r>
            <a:r>
              <a:rPr lang="en-GB" sz="2800" b="1" i="1" dirty="0" smtClean="0">
                <a:solidFill>
                  <a:srgbClr val="3366FF"/>
                </a:solidFill>
                <a:latin typeface="Comic Sans MS" pitchFamily="66" charset="0"/>
              </a:rPr>
              <a:t> </a:t>
            </a:r>
            <a:r>
              <a:rPr lang="en-GB" sz="2800" b="1" i="1" dirty="0" err="1" smtClean="0">
                <a:solidFill>
                  <a:srgbClr val="3366FF"/>
                </a:solidFill>
                <a:latin typeface="Comic Sans MS" pitchFamily="66" charset="0"/>
              </a:rPr>
              <a:t>decemlineata</a:t>
            </a:r>
            <a:r>
              <a:rPr lang="en-GB" sz="2800" b="1" i="1" dirty="0" smtClean="0">
                <a:solidFill>
                  <a:srgbClr val="3366FF"/>
                </a:solidFill>
                <a:latin typeface="Comic Sans MS" pitchFamily="66" charset="0"/>
              </a:rPr>
              <a:t> </a:t>
            </a:r>
            <a:r>
              <a:rPr lang="en-US" sz="2800" b="1" dirty="0" smtClean="0">
                <a:solidFill>
                  <a:srgbClr val="3366FF"/>
                </a:solidFill>
                <a:latin typeface="Comic Sans MS" pitchFamily="66" charset="0"/>
              </a:rPr>
              <a:t>(</a:t>
            </a:r>
            <a:r>
              <a:rPr lang="en-US" sz="2800" b="1" dirty="0" err="1" smtClean="0">
                <a:solidFill>
                  <a:srgbClr val="3366FF"/>
                </a:solidFill>
                <a:latin typeface="Comic Sans MS" pitchFamily="66" charset="0"/>
              </a:rPr>
              <a:t>Coleoptera</a:t>
            </a:r>
            <a:r>
              <a:rPr lang="en-US" sz="2800" b="1" dirty="0" smtClean="0">
                <a:solidFill>
                  <a:srgbClr val="3366FF"/>
                </a:solidFill>
                <a:latin typeface="Comic Sans MS" pitchFamily="66" charset="0"/>
              </a:rPr>
              <a:t>: </a:t>
            </a:r>
            <a:r>
              <a:rPr lang="en-US" sz="2800" b="1" dirty="0" err="1" smtClean="0">
                <a:solidFill>
                  <a:srgbClr val="3366FF"/>
                </a:solidFill>
                <a:latin typeface="Comic Sans MS" pitchFamily="66" charset="0"/>
              </a:rPr>
              <a:t>Chrysomelidae</a:t>
            </a:r>
            <a:r>
              <a:rPr lang="en-US" sz="2800" b="1" dirty="0" smtClean="0">
                <a:solidFill>
                  <a:srgbClr val="3366FF"/>
                </a:solidFill>
                <a:latin typeface="Comic Sans MS" pitchFamily="66" charset="0"/>
              </a:rPr>
              <a:t>)</a:t>
            </a:r>
            <a:r>
              <a:rPr lang="en-US" sz="2800" b="1" i="1" dirty="0" smtClean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US" sz="2800" b="1" i="1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l-GR" sz="2000" b="1" i="1" dirty="0" smtClean="0">
                <a:solidFill>
                  <a:srgbClr val="00FF00"/>
                </a:solidFill>
                <a:latin typeface="Comic Sans MS" pitchFamily="66" charset="0"/>
              </a:rPr>
              <a:t>δορυφόρος της πατάτας</a:t>
            </a: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395288" y="1838325"/>
            <a:ext cx="4608512" cy="353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2"/>
              </a:buBlip>
            </a:pPr>
            <a:r>
              <a:rPr lang="el-GR" sz="2400" dirty="0">
                <a:solidFill>
                  <a:srgbClr val="FF00FF"/>
                </a:solidFill>
                <a:latin typeface="Comic Sans MS" pitchFamily="66" charset="0"/>
              </a:rPr>
              <a:t>Ολιγοφάγο</a:t>
            </a:r>
            <a:r>
              <a:rPr lang="en-GB" sz="2400" dirty="0">
                <a:solidFill>
                  <a:srgbClr val="FF00FF"/>
                </a:solidFill>
                <a:latin typeface="Comic Sans MS" pitchFamily="66" charset="0"/>
              </a:rPr>
              <a:t>, </a:t>
            </a:r>
            <a:r>
              <a:rPr lang="el-GR" sz="2400" dirty="0">
                <a:solidFill>
                  <a:srgbClr val="FF00FF"/>
                </a:solidFill>
                <a:latin typeface="Comic Sans MS" pitchFamily="66" charset="0"/>
              </a:rPr>
              <a:t>πατάτα, μελιτζάνα, τομάτα (</a:t>
            </a:r>
            <a:r>
              <a:rPr lang="en-GB" sz="2400" dirty="0" err="1">
                <a:solidFill>
                  <a:srgbClr val="FF00FF"/>
                </a:solidFill>
                <a:latin typeface="Comic Sans MS" pitchFamily="66" charset="0"/>
              </a:rPr>
              <a:t>Solanacea</a:t>
            </a:r>
            <a:r>
              <a:rPr lang="en-GB" sz="2400" dirty="0">
                <a:solidFill>
                  <a:srgbClr val="FF00FF"/>
                </a:solidFill>
                <a:latin typeface="Comic Sans MS" pitchFamily="66" charset="0"/>
              </a:rPr>
              <a:t>)</a:t>
            </a:r>
            <a:endParaRPr lang="el-GR" sz="2400" dirty="0">
              <a:solidFill>
                <a:srgbClr val="FF00FF"/>
              </a:solidFill>
              <a:latin typeface="Comic Sans MS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2"/>
              </a:buBlip>
            </a:pPr>
            <a:endParaRPr lang="en-GB" sz="2400" dirty="0">
              <a:solidFill>
                <a:srgbClr val="FF00FF"/>
              </a:solidFill>
              <a:latin typeface="Comic Sans MS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2"/>
              </a:buBlip>
            </a:pPr>
            <a:r>
              <a:rPr lang="el-GR" sz="2400" dirty="0">
                <a:solidFill>
                  <a:srgbClr val="FFC000"/>
                </a:solidFill>
                <a:latin typeface="Comic Sans MS" pitchFamily="66" charset="0"/>
              </a:rPr>
              <a:t>Τέλειο: Μήκος 10 </a:t>
            </a:r>
            <a:r>
              <a:rPr lang="en-GB" sz="2400" dirty="0">
                <a:solidFill>
                  <a:srgbClr val="FFC000"/>
                </a:solidFill>
                <a:latin typeface="Comic Sans MS" pitchFamily="66" charset="0"/>
              </a:rPr>
              <a:t>mm</a:t>
            </a:r>
            <a:r>
              <a:rPr lang="el-GR" sz="2400" dirty="0">
                <a:solidFill>
                  <a:srgbClr val="FFC000"/>
                </a:solidFill>
                <a:latin typeface="Comic Sans MS" pitchFamily="66" charset="0"/>
              </a:rPr>
              <a:t>. Χρώμα κίτρινο-πορτοκαλί, με 5 μαύρες γραμμές σε κάθε έλυτρο (</a:t>
            </a:r>
            <a:r>
              <a:rPr lang="en-GB" sz="2400" dirty="0" err="1">
                <a:solidFill>
                  <a:srgbClr val="FFC000"/>
                </a:solidFill>
                <a:latin typeface="Comic Sans MS" pitchFamily="66" charset="0"/>
              </a:rPr>
              <a:t>decem-lineata</a:t>
            </a:r>
            <a:r>
              <a:rPr lang="en-GB" sz="2400" dirty="0" smtClean="0">
                <a:solidFill>
                  <a:srgbClr val="FFC000"/>
                </a:solidFill>
                <a:latin typeface="Comic Sans MS" pitchFamily="66" charset="0"/>
              </a:rPr>
              <a:t>)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</a:pPr>
            <a:endParaRPr lang="en-GB" sz="2400" dirty="0">
              <a:solidFill>
                <a:srgbClr val="FFC000"/>
              </a:solidFill>
              <a:latin typeface="Comic Sans MS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2"/>
              </a:buBlip>
            </a:pPr>
            <a:r>
              <a:rPr lang="el-GR" sz="2400" dirty="0">
                <a:solidFill>
                  <a:srgbClr val="CC00FF"/>
                </a:solidFill>
                <a:latin typeface="Comic Sans MS" pitchFamily="66" charset="0"/>
              </a:rPr>
              <a:t>Προνύμφη: 10-15 </a:t>
            </a:r>
            <a:r>
              <a:rPr lang="en-GB" sz="2400" dirty="0">
                <a:solidFill>
                  <a:srgbClr val="CC00FF"/>
                </a:solidFill>
                <a:latin typeface="Comic Sans MS" pitchFamily="66" charset="0"/>
              </a:rPr>
              <a:t>mm, </a:t>
            </a:r>
            <a:r>
              <a:rPr lang="el-GR" sz="2400" dirty="0">
                <a:solidFill>
                  <a:srgbClr val="CC00FF"/>
                </a:solidFill>
                <a:latin typeface="Comic Sans MS" pitchFamily="66" charset="0"/>
              </a:rPr>
              <a:t>κοντόχονδρη, κυρτή, κόκκινη, με 2 μαύρες κηλίδες στα πλάγια κάθε κοιλιακού δακτυλίου</a:t>
            </a:r>
          </a:p>
        </p:txBody>
      </p:sp>
      <p:pic>
        <p:nvPicPr>
          <p:cNvPr id="28676" name="Picture 4" descr="L decemlineata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3933825"/>
            <a:ext cx="2952750" cy="2590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28677" name="Picture 5" descr="L decemlineat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1196975"/>
            <a:ext cx="2952750" cy="2447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28678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6296" y="6525344"/>
            <a:ext cx="1905000" cy="457200"/>
          </a:xfrm>
          <a:noFill/>
        </p:spPr>
        <p:txBody>
          <a:bodyPr/>
          <a:lstStyle/>
          <a:p>
            <a:fld id="{A1028D4D-EED5-4BA1-B8C1-0CAB699A1E89}" type="slidenum">
              <a:rPr lang="en-GB" smtClean="0"/>
              <a:pPr/>
              <a:t>13</a:t>
            </a:fld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10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10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3858" name="Picture 2" descr="Lep-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0" y="260350"/>
            <a:ext cx="4248150" cy="2952750"/>
          </a:xfrm>
          <a:noFill/>
        </p:spPr>
      </p:pic>
      <p:pic>
        <p:nvPicPr>
          <p:cNvPr id="29700" name="Picture 4" descr="lep-1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23850" y="266700"/>
            <a:ext cx="3960813" cy="3017838"/>
          </a:xfrm>
          <a:noFill/>
        </p:spPr>
      </p:pic>
      <p:pic>
        <p:nvPicPr>
          <p:cNvPr id="633861" name="Picture 5" descr="lep-prosv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print"/>
          <a:srcRect l="11543" t="2744" r="9438" b="16740"/>
          <a:stretch>
            <a:fillRect/>
          </a:stretch>
        </p:blipFill>
        <p:spPr>
          <a:xfrm>
            <a:off x="4572000" y="3429000"/>
            <a:ext cx="4248150" cy="3168650"/>
          </a:xfrm>
          <a:noFill/>
        </p:spPr>
      </p:pic>
      <p:sp>
        <p:nvSpPr>
          <p:cNvPr id="29702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04075" y="6525344"/>
            <a:ext cx="1905000" cy="457200"/>
          </a:xfrm>
          <a:noFill/>
        </p:spPr>
        <p:txBody>
          <a:bodyPr/>
          <a:lstStyle/>
          <a:p>
            <a:fld id="{D204A8BA-9B7A-4F4D-B413-21C282F0F761}" type="slidenum">
              <a:rPr lang="en-GB" smtClean="0"/>
              <a:pPr/>
              <a:t>14</a:t>
            </a:fld>
            <a:endParaRPr lang="en-GB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3643314"/>
            <a:ext cx="396240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338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38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338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338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974904" y="6592267"/>
            <a:ext cx="2133600" cy="365125"/>
          </a:xfrm>
          <a:noFill/>
        </p:spPr>
        <p:txBody>
          <a:bodyPr/>
          <a:lstStyle/>
          <a:p>
            <a:fld id="{827FE0BE-0D72-4452-B482-2FCA69E0FC8C}" type="slidenum">
              <a:rPr lang="en-GB" smtClean="0"/>
              <a:pPr/>
              <a:t>15</a:t>
            </a:fld>
            <a:endParaRPr lang="en-GB" smtClean="0"/>
          </a:p>
        </p:txBody>
      </p:sp>
      <p:pic>
        <p:nvPicPr>
          <p:cNvPr id="3072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687" y="3212976"/>
            <a:ext cx="3324225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81797" y="3140968"/>
            <a:ext cx="4638675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4663" y="260350"/>
            <a:ext cx="447675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825" y="260350"/>
            <a:ext cx="383857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250825" y="163513"/>
            <a:ext cx="7446963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en-GB" sz="2800" b="1" i="1">
                <a:solidFill>
                  <a:srgbClr val="3366FF"/>
                </a:solidFill>
                <a:latin typeface="Comic Sans MS" pitchFamily="66" charset="0"/>
              </a:rPr>
              <a:t>Agriotes </a:t>
            </a:r>
            <a:r>
              <a:rPr lang="en-GB" sz="2800" b="1">
                <a:solidFill>
                  <a:srgbClr val="3366FF"/>
                </a:solidFill>
                <a:latin typeface="Comic Sans MS" pitchFamily="66" charset="0"/>
              </a:rPr>
              <a:t>spp. </a:t>
            </a:r>
            <a:r>
              <a:rPr lang="en-US" sz="2800" b="1">
                <a:solidFill>
                  <a:srgbClr val="3366FF"/>
                </a:solidFill>
                <a:latin typeface="Comic Sans MS" pitchFamily="66" charset="0"/>
              </a:rPr>
              <a:t>(Coleoptera: Elateridae)</a:t>
            </a:r>
            <a:r>
              <a:rPr lang="en-US" sz="2800" b="1" i="1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US" sz="2800" b="1" i="1">
                <a:solidFill>
                  <a:srgbClr val="0000FF"/>
                </a:solidFill>
                <a:latin typeface="Comic Sans MS" pitchFamily="66" charset="0"/>
              </a:rPr>
            </a:br>
            <a:r>
              <a:rPr lang="el-GR" sz="2000" b="1" i="1">
                <a:solidFill>
                  <a:srgbClr val="00FF00"/>
                </a:solidFill>
                <a:latin typeface="Comic Sans MS" pitchFamily="66" charset="0"/>
              </a:rPr>
              <a:t>σιδηροσκούληκα</a:t>
            </a: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395288" y="1693863"/>
            <a:ext cx="4321175" cy="245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2"/>
              </a:buBlip>
            </a:pPr>
            <a:r>
              <a:rPr lang="el-GR" sz="2100" dirty="0">
                <a:solidFill>
                  <a:srgbClr val="FFC000"/>
                </a:solidFill>
                <a:latin typeface="Comic Sans MS" pitchFamily="66" charset="0"/>
              </a:rPr>
              <a:t>Πολυφάγα (διάφορα φυτά μεγάλης καλλιέργειας, αυτοφυή και δένδρα)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2"/>
              </a:buBlip>
            </a:pPr>
            <a:r>
              <a:rPr lang="el-GR" sz="2100" dirty="0">
                <a:solidFill>
                  <a:srgbClr val="FF00FF"/>
                </a:solidFill>
                <a:latin typeface="Comic Sans MS" pitchFamily="66" charset="0"/>
              </a:rPr>
              <a:t>Τέλειο: 15-25 </a:t>
            </a:r>
            <a:r>
              <a:rPr lang="en-GB" sz="2100" dirty="0">
                <a:solidFill>
                  <a:srgbClr val="FF00FF"/>
                </a:solidFill>
                <a:latin typeface="Comic Sans MS" pitchFamily="66" charset="0"/>
              </a:rPr>
              <a:t>mm</a:t>
            </a:r>
            <a:r>
              <a:rPr lang="el-GR" sz="2100" dirty="0">
                <a:solidFill>
                  <a:srgbClr val="FF00FF"/>
                </a:solidFill>
                <a:latin typeface="Comic Sans MS" pitchFamily="66" charset="0"/>
              </a:rPr>
              <a:t>, ανάλογα με το είδος, μαύρο ή καστανό γυαλιστερό</a:t>
            </a:r>
            <a:endParaRPr lang="en-GB" sz="2100" dirty="0">
              <a:solidFill>
                <a:srgbClr val="FF00FF"/>
              </a:solidFill>
              <a:latin typeface="Comic Sans MS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2"/>
              </a:buBlip>
            </a:pPr>
            <a:r>
              <a:rPr lang="el-GR" sz="21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Προνύμφη: μέχρι και 60 </a:t>
            </a:r>
            <a:r>
              <a:rPr lang="en-GB" sz="21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mm, </a:t>
            </a:r>
            <a:r>
              <a:rPr lang="el-GR" sz="21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πορτοκαλί, σκληρή</a:t>
            </a:r>
          </a:p>
        </p:txBody>
      </p:sp>
      <p:sp>
        <p:nvSpPr>
          <p:cNvPr id="31750" name="Rectangle 7"/>
          <p:cNvSpPr>
            <a:spLocks noChangeArrowheads="1"/>
          </p:cNvSpPr>
          <p:nvPr/>
        </p:nvSpPr>
        <p:spPr bwMode="auto">
          <a:xfrm>
            <a:off x="5940425" y="692150"/>
            <a:ext cx="22320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en-GB" b="1" i="1" dirty="0" err="1">
                <a:solidFill>
                  <a:srgbClr val="008000"/>
                </a:solidFill>
                <a:latin typeface="Comic Sans MS" pitchFamily="66" charset="0"/>
              </a:rPr>
              <a:t>Agriotes</a:t>
            </a:r>
            <a:r>
              <a:rPr lang="en-GB" b="1" i="1" dirty="0">
                <a:solidFill>
                  <a:srgbClr val="008000"/>
                </a:solidFill>
                <a:latin typeface="Comic Sans MS" pitchFamily="66" charset="0"/>
              </a:rPr>
              <a:t> </a:t>
            </a:r>
            <a:r>
              <a:rPr lang="en-GB" b="1" i="1" dirty="0" err="1">
                <a:solidFill>
                  <a:srgbClr val="008000"/>
                </a:solidFill>
                <a:latin typeface="Comic Sans MS" pitchFamily="66" charset="0"/>
              </a:rPr>
              <a:t>obscurus</a:t>
            </a:r>
            <a:endParaRPr lang="el-GR" b="1" i="1" dirty="0">
              <a:solidFill>
                <a:srgbClr val="008000"/>
              </a:solidFill>
              <a:latin typeface="Comic Sans MS" pitchFamily="66" charset="0"/>
            </a:endParaRPr>
          </a:p>
        </p:txBody>
      </p:sp>
      <p:pic>
        <p:nvPicPr>
          <p:cNvPr id="31751" name="Picture 9" descr="Agriotes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163" y="3284538"/>
            <a:ext cx="1655762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2" name="Picture 11" descr="agriotes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388" y="3284538"/>
            <a:ext cx="1728787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3" name="Picture 12" descr="Agriotes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163" y="5157788"/>
            <a:ext cx="1655762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4" name="Picture 13" descr="Agriote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4388" y="5157788"/>
            <a:ext cx="1728787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5" name="10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04075" y="6525344"/>
            <a:ext cx="1905000" cy="457200"/>
          </a:xfrm>
          <a:noFill/>
        </p:spPr>
        <p:txBody>
          <a:bodyPr/>
          <a:lstStyle/>
          <a:p>
            <a:fld id="{1B15F3F7-26AB-445F-9F23-F8E6CFABA25E}" type="slidenum">
              <a:rPr lang="en-GB" smtClean="0"/>
              <a:pPr/>
              <a:t>16</a:t>
            </a:fld>
            <a:endParaRPr lang="en-GB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43570" y="1142984"/>
            <a:ext cx="300990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00122" y="4500570"/>
            <a:ext cx="314325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10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10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684213" y="476250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4000" b="1">
                <a:solidFill>
                  <a:srgbClr val="00FF00"/>
                </a:solidFill>
                <a:latin typeface="Comic Sans MS" pitchFamily="66" charset="0"/>
              </a:rPr>
              <a:t>ΕΝΤΟΜΑ ΚΑΠΝΟΥ</a:t>
            </a: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687388" y="2246313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en-GB" sz="2400" b="1" i="1" dirty="0" err="1">
                <a:solidFill>
                  <a:srgbClr val="FF33CC"/>
                </a:solidFill>
                <a:latin typeface="Comic Sans MS" pitchFamily="66" charset="0"/>
              </a:rPr>
              <a:t>Myzus</a:t>
            </a:r>
            <a:r>
              <a:rPr lang="en-GB" sz="2400" b="1" i="1" dirty="0">
                <a:solidFill>
                  <a:srgbClr val="FF33CC"/>
                </a:solidFill>
                <a:latin typeface="Comic Sans MS" pitchFamily="66" charset="0"/>
              </a:rPr>
              <a:t> </a:t>
            </a:r>
            <a:r>
              <a:rPr lang="en-GB" sz="2400" b="1" i="1" dirty="0" err="1">
                <a:solidFill>
                  <a:srgbClr val="FF33CC"/>
                </a:solidFill>
                <a:latin typeface="Comic Sans MS" pitchFamily="66" charset="0"/>
              </a:rPr>
              <a:t>persicae</a:t>
            </a:r>
            <a:r>
              <a:rPr lang="en-GB" sz="2400" b="1" i="1" dirty="0">
                <a:solidFill>
                  <a:srgbClr val="FF33CC"/>
                </a:solidFill>
                <a:latin typeface="Comic Sans MS" pitchFamily="66" charset="0"/>
              </a:rPr>
              <a:t> </a:t>
            </a:r>
            <a:r>
              <a:rPr lang="en-GB" sz="2400" b="1" dirty="0">
                <a:solidFill>
                  <a:srgbClr val="FF33CC"/>
                </a:solidFill>
                <a:latin typeface="Comic Sans MS" pitchFamily="66" charset="0"/>
              </a:rPr>
              <a:t>(</a:t>
            </a:r>
            <a:r>
              <a:rPr lang="en-GB" sz="2400" b="1" dirty="0" err="1">
                <a:solidFill>
                  <a:srgbClr val="FF33CC"/>
                </a:solidFill>
                <a:latin typeface="Comic Sans MS" pitchFamily="66" charset="0"/>
              </a:rPr>
              <a:t>Hemiptera</a:t>
            </a:r>
            <a:r>
              <a:rPr lang="en-GB" sz="2400" b="1" dirty="0">
                <a:solidFill>
                  <a:srgbClr val="FF33CC"/>
                </a:solidFill>
                <a:latin typeface="Comic Sans MS" pitchFamily="66" charset="0"/>
              </a:rPr>
              <a:t>: </a:t>
            </a:r>
            <a:r>
              <a:rPr lang="en-GB" sz="2400" b="1" dirty="0" err="1">
                <a:solidFill>
                  <a:srgbClr val="FF33CC"/>
                </a:solidFill>
                <a:latin typeface="Comic Sans MS" pitchFamily="66" charset="0"/>
              </a:rPr>
              <a:t>Aphididae</a:t>
            </a:r>
            <a:r>
              <a:rPr lang="en-GB" sz="2400" b="1" dirty="0">
                <a:solidFill>
                  <a:srgbClr val="FF33CC"/>
                </a:solidFill>
                <a:latin typeface="Comic Sans MS" pitchFamily="66" charset="0"/>
              </a:rPr>
              <a:t>)</a:t>
            </a:r>
            <a:r>
              <a:rPr lang="el-GR" sz="2400" b="1" dirty="0">
                <a:solidFill>
                  <a:schemeClr val="tx2"/>
                </a:solidFill>
                <a:latin typeface="Comic Sans MS" pitchFamily="66" charset="0"/>
              </a:rPr>
              <a:t/>
            </a:r>
            <a:br>
              <a:rPr lang="el-GR" sz="2400" b="1" dirty="0">
                <a:solidFill>
                  <a:schemeClr val="tx2"/>
                </a:solidFill>
                <a:latin typeface="Comic Sans MS" pitchFamily="66" charset="0"/>
              </a:rPr>
            </a:br>
            <a:r>
              <a:rPr lang="el-GR" sz="2400" b="1" dirty="0">
                <a:solidFill>
                  <a:srgbClr val="CC00FF"/>
                </a:solidFill>
                <a:latin typeface="Comic Sans MS" pitchFamily="66" charset="0"/>
              </a:rPr>
              <a:t>πράσινη </a:t>
            </a:r>
            <a:r>
              <a:rPr lang="el-GR" sz="2400" b="1" dirty="0" err="1">
                <a:solidFill>
                  <a:srgbClr val="CC00FF"/>
                </a:solidFill>
                <a:latin typeface="Comic Sans MS" pitchFamily="66" charset="0"/>
              </a:rPr>
              <a:t>αφίδα</a:t>
            </a:r>
            <a:r>
              <a:rPr lang="el-GR" sz="2400" b="1" dirty="0">
                <a:solidFill>
                  <a:srgbClr val="CC00FF"/>
                </a:solidFill>
                <a:latin typeface="Comic Sans MS" pitchFamily="66" charset="0"/>
              </a:rPr>
              <a:t> του καπνού και της ροδακινιάς</a:t>
            </a:r>
            <a:r>
              <a:rPr lang="el-GR" sz="2400" b="1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el-GR" sz="24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en-US" sz="2400" b="1" i="1" dirty="0" err="1">
                <a:solidFill>
                  <a:srgbClr val="FF33CC"/>
                </a:solidFill>
                <a:latin typeface="Comic Sans MS" pitchFamily="66" charset="0"/>
              </a:rPr>
              <a:t>Thrips</a:t>
            </a:r>
            <a:r>
              <a:rPr lang="en-US" sz="2400" b="1" i="1" dirty="0">
                <a:solidFill>
                  <a:srgbClr val="FF33CC"/>
                </a:solidFill>
                <a:latin typeface="Comic Sans MS" pitchFamily="66" charset="0"/>
              </a:rPr>
              <a:t> </a:t>
            </a:r>
            <a:r>
              <a:rPr lang="en-US" sz="2400" b="1" i="1" dirty="0" err="1">
                <a:solidFill>
                  <a:srgbClr val="FF33CC"/>
                </a:solidFill>
                <a:latin typeface="Comic Sans MS" pitchFamily="66" charset="0"/>
              </a:rPr>
              <a:t>tabaci</a:t>
            </a:r>
            <a:r>
              <a:rPr lang="en-US" sz="2400" b="1" i="1" dirty="0">
                <a:solidFill>
                  <a:srgbClr val="FF33CC"/>
                </a:solidFill>
                <a:latin typeface="Comic Sans MS" pitchFamily="66" charset="0"/>
              </a:rPr>
              <a:t> </a:t>
            </a:r>
            <a:r>
              <a:rPr lang="en-US" sz="2400" b="1" dirty="0">
                <a:solidFill>
                  <a:srgbClr val="FF33CC"/>
                </a:solidFill>
                <a:latin typeface="Comic Sans MS" pitchFamily="66" charset="0"/>
              </a:rPr>
              <a:t>(</a:t>
            </a:r>
            <a:r>
              <a:rPr lang="en-US" sz="2400" b="1" dirty="0" err="1">
                <a:solidFill>
                  <a:srgbClr val="FF33CC"/>
                </a:solidFill>
                <a:latin typeface="Comic Sans MS" pitchFamily="66" charset="0"/>
              </a:rPr>
              <a:t>Thysanoptera</a:t>
            </a:r>
            <a:r>
              <a:rPr lang="en-US" sz="2400" b="1" dirty="0">
                <a:solidFill>
                  <a:srgbClr val="FF33CC"/>
                </a:solidFill>
                <a:latin typeface="Comic Sans MS" pitchFamily="66" charset="0"/>
              </a:rPr>
              <a:t>: </a:t>
            </a:r>
            <a:r>
              <a:rPr lang="en-US" sz="2400" b="1" dirty="0" err="1">
                <a:solidFill>
                  <a:srgbClr val="FF33CC"/>
                </a:solidFill>
                <a:latin typeface="Comic Sans MS" pitchFamily="66" charset="0"/>
              </a:rPr>
              <a:t>Thripidae</a:t>
            </a:r>
            <a:r>
              <a:rPr lang="en-US" sz="2400" b="1" dirty="0">
                <a:solidFill>
                  <a:srgbClr val="FF33CC"/>
                </a:solidFill>
                <a:latin typeface="Comic Sans MS" pitchFamily="66" charset="0"/>
              </a:rPr>
              <a:t>)</a:t>
            </a:r>
            <a:r>
              <a:rPr lang="en-US" sz="2400" b="1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en-US" sz="24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el-GR" sz="2400" b="1" dirty="0" err="1">
                <a:solidFill>
                  <a:srgbClr val="00CC00"/>
                </a:solidFill>
                <a:latin typeface="Comic Sans MS" pitchFamily="66" charset="0"/>
              </a:rPr>
              <a:t>θρίπας</a:t>
            </a:r>
            <a:r>
              <a:rPr lang="el-GR" sz="2400" b="1" dirty="0">
                <a:solidFill>
                  <a:srgbClr val="00CC00"/>
                </a:solidFill>
                <a:latin typeface="Comic Sans MS" pitchFamily="66" charset="0"/>
              </a:rPr>
              <a:t> του καπνού</a:t>
            </a:r>
            <a:endParaRPr lang="el-GR" sz="2400" b="1" i="1" dirty="0">
              <a:solidFill>
                <a:srgbClr val="00CC00"/>
              </a:solidFill>
              <a:latin typeface="Comic Sans MS" pitchFamily="66" charset="0"/>
            </a:endParaRPr>
          </a:p>
        </p:txBody>
      </p:sp>
      <p:sp>
        <p:nvSpPr>
          <p:cNvPr id="17412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04075" y="6525344"/>
            <a:ext cx="1905000" cy="457200"/>
          </a:xfrm>
          <a:noFill/>
        </p:spPr>
        <p:txBody>
          <a:bodyPr/>
          <a:lstStyle/>
          <a:p>
            <a:fld id="{FFD38F58-A4F0-404F-B7C6-EBC56F833B78}" type="slidenum">
              <a:rPr lang="en-GB" smtClean="0"/>
              <a:pPr/>
              <a:t>2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pPr algn="l" eaLnBrk="1" hangingPunct="1"/>
            <a:r>
              <a:rPr lang="en-GB" sz="2800" b="1" i="1" smtClean="0">
                <a:solidFill>
                  <a:srgbClr val="00B0F0"/>
                </a:solidFill>
                <a:latin typeface="Comic Sans MS" pitchFamily="66" charset="0"/>
              </a:rPr>
              <a:t>Myzus persicae (M. nicotianae) </a:t>
            </a:r>
            <a:r>
              <a:rPr lang="en-US" sz="2800" b="1" smtClean="0">
                <a:solidFill>
                  <a:srgbClr val="00B0F0"/>
                </a:solidFill>
                <a:latin typeface="Comic Sans MS" pitchFamily="66" charset="0"/>
              </a:rPr>
              <a:t>(Hemiptera: Aphididae)</a:t>
            </a:r>
            <a:r>
              <a:rPr lang="en-US" sz="2800" b="1" i="1" smtClean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US" sz="2800" b="1" i="1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l-GR" sz="2000" b="1" i="1" smtClean="0">
                <a:solidFill>
                  <a:srgbClr val="00FF00"/>
                </a:solidFill>
                <a:latin typeface="Comic Sans MS" pitchFamily="66" charset="0"/>
              </a:rPr>
              <a:t>πράσινη αφίδα του καπνού και της ροδακινιάς</a:t>
            </a: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95288" y="1838325"/>
            <a:ext cx="4608512" cy="353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2"/>
              </a:buBlip>
            </a:pPr>
            <a:r>
              <a:rPr lang="el-GR" sz="2400" dirty="0">
                <a:solidFill>
                  <a:srgbClr val="FFC000"/>
                </a:solidFill>
                <a:latin typeface="Comic Sans MS" pitchFamily="66" charset="0"/>
              </a:rPr>
              <a:t>Πολυφάγο, μεταναστευτικό είδος, πάνω από 400 ξενιστές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2"/>
              </a:buBlip>
            </a:pPr>
            <a:endParaRPr lang="en-GB" sz="2400" dirty="0">
              <a:solidFill>
                <a:srgbClr val="FF00FF"/>
              </a:solidFill>
              <a:latin typeface="Comic Sans MS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2"/>
              </a:buBlip>
            </a:pPr>
            <a:r>
              <a:rPr lang="el-GR" sz="2400" dirty="0">
                <a:solidFill>
                  <a:srgbClr val="FF00FF"/>
                </a:solidFill>
                <a:latin typeface="Comic Sans MS" pitchFamily="66" charset="0"/>
              </a:rPr>
              <a:t>Τέλειο: Μήκος 2 </a:t>
            </a:r>
            <a:r>
              <a:rPr lang="en-GB" sz="2400" dirty="0">
                <a:solidFill>
                  <a:srgbClr val="FF00FF"/>
                </a:solidFill>
                <a:latin typeface="Comic Sans MS" pitchFamily="66" charset="0"/>
              </a:rPr>
              <a:t>mm</a:t>
            </a:r>
            <a:r>
              <a:rPr lang="el-GR" sz="2400" dirty="0">
                <a:solidFill>
                  <a:srgbClr val="FF00FF"/>
                </a:solidFill>
                <a:latin typeface="Comic Sans MS" pitchFamily="66" charset="0"/>
              </a:rPr>
              <a:t>. Χρώμα κίτρινο, κόκκινο, πράσινο. Σιφώνια μακριά, με σκοτεινή περιοχή (</a:t>
            </a:r>
            <a:r>
              <a:rPr lang="en-GB" sz="2400" dirty="0">
                <a:solidFill>
                  <a:srgbClr val="FF00FF"/>
                </a:solidFill>
                <a:latin typeface="Comic Sans MS" pitchFamily="66" charset="0"/>
              </a:rPr>
              <a:t>patch) </a:t>
            </a:r>
            <a:r>
              <a:rPr lang="el-GR" sz="2400" dirty="0">
                <a:solidFill>
                  <a:srgbClr val="FF00FF"/>
                </a:solidFill>
                <a:latin typeface="Comic Sans MS" pitchFamily="66" charset="0"/>
              </a:rPr>
              <a:t>στην κοιλία (διαφορά από </a:t>
            </a:r>
            <a:r>
              <a:rPr lang="en-GB" sz="2400" i="1" dirty="0">
                <a:solidFill>
                  <a:srgbClr val="FF00FF"/>
                </a:solidFill>
                <a:latin typeface="Comic Sans MS" pitchFamily="66" charset="0"/>
              </a:rPr>
              <a:t>A. </a:t>
            </a:r>
            <a:r>
              <a:rPr lang="en-GB" sz="2400" i="1" dirty="0" err="1">
                <a:solidFill>
                  <a:srgbClr val="FF00FF"/>
                </a:solidFill>
                <a:latin typeface="Comic Sans MS" pitchFamily="66" charset="0"/>
              </a:rPr>
              <a:t>gossypii</a:t>
            </a:r>
            <a:r>
              <a:rPr lang="en-GB" sz="2400" dirty="0">
                <a:solidFill>
                  <a:srgbClr val="FF00FF"/>
                </a:solidFill>
                <a:latin typeface="Comic Sans MS" pitchFamily="66" charset="0"/>
              </a:rPr>
              <a:t>)</a:t>
            </a:r>
            <a:endParaRPr lang="el-GR" sz="2400" dirty="0">
              <a:solidFill>
                <a:srgbClr val="FF00FF"/>
              </a:solidFill>
              <a:latin typeface="Comic Sans MS" pitchFamily="66" charset="0"/>
            </a:endParaRPr>
          </a:p>
        </p:txBody>
      </p:sp>
      <p:sp>
        <p:nvSpPr>
          <p:cNvPr id="18436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04075" y="6525344"/>
            <a:ext cx="1905000" cy="457200"/>
          </a:xfrm>
          <a:noFill/>
        </p:spPr>
        <p:txBody>
          <a:bodyPr/>
          <a:lstStyle/>
          <a:p>
            <a:fld id="{606D8134-986E-4B79-A348-C6A3EFBB86EA}" type="slidenum">
              <a:rPr lang="en-GB" smtClean="0"/>
              <a:pPr/>
              <a:t>3</a:t>
            </a:fld>
            <a:endParaRPr lang="en-GB" smtClean="0"/>
          </a:p>
        </p:txBody>
      </p:sp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1844675"/>
            <a:ext cx="3905250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1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rgbClr val="FDFFE5"/>
          </a:solidFill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anchor="ctr">
            <a:flatTx/>
          </a:bodyPr>
          <a:lstStyle/>
          <a:p>
            <a:pPr algn="ctr" eaLnBrk="1" hangingPunct="1"/>
            <a:r>
              <a:rPr lang="en-US" i="1" smtClean="0">
                <a:solidFill>
                  <a:srgbClr val="FFFF00"/>
                </a:solidFill>
                <a:latin typeface="Comic Sans MS" pitchFamily="66" charset="0"/>
              </a:rPr>
              <a:t>A. gossypii    vs.    M. persicae</a:t>
            </a:r>
            <a:endParaRPr lang="el-GR" i="1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19459" name="Picture 3" descr="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48238" y="1735138"/>
            <a:ext cx="3814762" cy="467995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460" name="Picture 4" descr="a 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63" y="1752600"/>
            <a:ext cx="3411537" cy="4676775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19461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04075" y="6525344"/>
            <a:ext cx="1905000" cy="457200"/>
          </a:xfrm>
          <a:noFill/>
        </p:spPr>
        <p:txBody>
          <a:bodyPr/>
          <a:lstStyle/>
          <a:p>
            <a:fld id="{F4173057-5526-4D5A-885B-8FC8811089F9}" type="slidenum">
              <a:rPr lang="en-GB" smtClean="0"/>
              <a:pPr/>
              <a:t>4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96838"/>
            <a:ext cx="8424862" cy="14128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b="1" dirty="0" smtClean="0">
                <a:solidFill>
                  <a:srgbClr val="CC00FF"/>
                </a:solidFill>
                <a:latin typeface="Comic Sans MS" pitchFamily="66" charset="0"/>
              </a:rPr>
              <a:t>Άπτερα θηλυκά </a:t>
            </a:r>
            <a:br>
              <a:rPr lang="el-GR" b="1" dirty="0" smtClean="0">
                <a:solidFill>
                  <a:srgbClr val="CC00FF"/>
                </a:solidFill>
                <a:latin typeface="Comic Sans MS" pitchFamily="66" charset="0"/>
              </a:rPr>
            </a:br>
            <a:r>
              <a:rPr lang="el-GR" b="1" dirty="0" smtClean="0">
                <a:solidFill>
                  <a:srgbClr val="CC00FF"/>
                </a:solidFill>
                <a:latin typeface="Comic Sans MS" pitchFamily="66" charset="0"/>
              </a:rPr>
              <a:t>			    </a:t>
            </a:r>
            <a:r>
              <a:rPr lang="el-GR" i="1" dirty="0" smtClean="0">
                <a:solidFill>
                  <a:srgbClr val="FF00FF"/>
                </a:solidFill>
                <a:latin typeface="Comic Sans MS" pitchFamily="66" charset="0"/>
              </a:rPr>
              <a:t>M</a:t>
            </a:r>
            <a:r>
              <a:rPr lang="en-US" i="1" dirty="0" err="1" smtClean="0">
                <a:solidFill>
                  <a:srgbClr val="FF00FF"/>
                </a:solidFill>
                <a:latin typeface="Comic Sans MS" pitchFamily="66" charset="0"/>
              </a:rPr>
              <a:t>yzus</a:t>
            </a:r>
            <a:r>
              <a:rPr lang="el-GR" i="1" dirty="0" smtClean="0">
                <a:solidFill>
                  <a:srgbClr val="FF00FF"/>
                </a:solidFill>
                <a:latin typeface="Comic Sans MS" pitchFamily="66" charset="0"/>
              </a:rPr>
              <a:t> </a:t>
            </a:r>
            <a:r>
              <a:rPr lang="el-GR" i="1" dirty="0" err="1" smtClean="0">
                <a:solidFill>
                  <a:srgbClr val="FF00FF"/>
                </a:solidFill>
                <a:latin typeface="Comic Sans MS" pitchFamily="66" charset="0"/>
              </a:rPr>
              <a:t>persicae</a:t>
            </a:r>
            <a:endParaRPr lang="en-GB" dirty="0" smtClean="0">
              <a:solidFill>
                <a:srgbClr val="FF00FF"/>
              </a:solidFill>
              <a:latin typeface="Comic Sans MS" pitchFamily="66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49325" y="1981200"/>
            <a:ext cx="3956050" cy="4114800"/>
          </a:xfrm>
        </p:spPr>
        <p:txBody>
          <a:bodyPr/>
          <a:lstStyle/>
          <a:p>
            <a:pPr eaLnBrk="1" hangingPunct="1"/>
            <a:r>
              <a:rPr lang="el-GR" b="1" dirty="0" smtClean="0">
                <a:solidFill>
                  <a:srgbClr val="66FF33"/>
                </a:solidFill>
                <a:latin typeface="Comic Sans MS" pitchFamily="66" charset="0"/>
              </a:rPr>
              <a:t>Κόκκινη μορφή</a:t>
            </a:r>
          </a:p>
          <a:p>
            <a:pPr eaLnBrk="1" hangingPunct="1"/>
            <a:endParaRPr lang="el-GR" b="1" dirty="0" smtClean="0">
              <a:solidFill>
                <a:srgbClr val="00FF00"/>
              </a:solidFill>
              <a:latin typeface="Comic Sans MS" pitchFamily="66" charset="0"/>
            </a:endParaRPr>
          </a:p>
          <a:p>
            <a:pPr eaLnBrk="1" hangingPunct="1"/>
            <a:endParaRPr lang="el-GR" sz="2800" b="1" dirty="0" smtClean="0">
              <a:solidFill>
                <a:srgbClr val="00FF00"/>
              </a:solidFill>
              <a:latin typeface="Comic Sans MS" pitchFamily="66" charset="0"/>
            </a:endParaRPr>
          </a:p>
          <a:p>
            <a:pPr eaLnBrk="1" hangingPunct="1"/>
            <a:endParaRPr lang="el-GR" sz="2800" b="1" dirty="0" smtClean="0">
              <a:solidFill>
                <a:srgbClr val="00FF00"/>
              </a:solidFill>
              <a:latin typeface="Comic Sans MS" pitchFamily="66" charset="0"/>
            </a:endParaRPr>
          </a:p>
          <a:p>
            <a:pPr eaLnBrk="1" hangingPunct="1"/>
            <a:r>
              <a:rPr lang="el-GR" b="1" dirty="0" smtClean="0">
                <a:solidFill>
                  <a:srgbClr val="FFC000"/>
                </a:solidFill>
                <a:latin typeface="Comic Sans MS" pitchFamily="66" charset="0"/>
              </a:rPr>
              <a:t>Πράσινη μορφή</a:t>
            </a:r>
          </a:p>
          <a:p>
            <a:pPr eaLnBrk="1" hangingPunct="1"/>
            <a:endParaRPr lang="el-GR" dirty="0" smtClean="0">
              <a:latin typeface="Comic Sans MS" pitchFamily="66" charset="0"/>
            </a:endParaRPr>
          </a:p>
          <a:p>
            <a:pPr eaLnBrk="1" hangingPunct="1"/>
            <a:endParaRPr lang="en-GB" sz="2800" dirty="0" smtClean="0">
              <a:latin typeface="Comic Sans MS" pitchFamily="66" charset="0"/>
            </a:endParaRPr>
          </a:p>
        </p:txBody>
      </p:sp>
      <p:pic>
        <p:nvPicPr>
          <p:cNvPr id="20484" name="Picture 4" descr="oviparae at ecdysis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03800" y="1700213"/>
            <a:ext cx="3744913" cy="2268537"/>
          </a:xfrm>
          <a:noFill/>
          <a:ln w="28575">
            <a:solidFill>
              <a:srgbClr val="00FF00"/>
            </a:solidFill>
          </a:ln>
        </p:spPr>
      </p:pic>
      <p:pic>
        <p:nvPicPr>
          <p:cNvPr id="20485" name="Picture 5" descr="apterous 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03800" y="4116388"/>
            <a:ext cx="3744913" cy="2552700"/>
          </a:xfrm>
          <a:noFill/>
          <a:ln w="28575">
            <a:solidFill>
              <a:srgbClr val="00FF00"/>
            </a:solidFill>
          </a:ln>
        </p:spPr>
      </p:pic>
      <p:sp>
        <p:nvSpPr>
          <p:cNvPr id="2048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75513" y="6525344"/>
            <a:ext cx="1905000" cy="457200"/>
          </a:xfrm>
          <a:noFill/>
        </p:spPr>
        <p:txBody>
          <a:bodyPr/>
          <a:lstStyle/>
          <a:p>
            <a:fld id="{F078B45D-0E79-4F14-8511-AEFD1131EE32}" type="slidenum">
              <a:rPr lang="en-GB" smtClean="0"/>
              <a:pPr/>
              <a:t>5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10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96838"/>
            <a:ext cx="8424863" cy="14128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b="1" dirty="0" smtClean="0">
                <a:solidFill>
                  <a:srgbClr val="CC00FF"/>
                </a:solidFill>
                <a:latin typeface="Comic Sans MS" pitchFamily="66" charset="0"/>
              </a:rPr>
              <a:t>Πτερωτά θηλυκά </a:t>
            </a:r>
            <a:br>
              <a:rPr lang="el-GR" b="1" dirty="0" smtClean="0">
                <a:solidFill>
                  <a:srgbClr val="CC00FF"/>
                </a:solidFill>
                <a:latin typeface="Comic Sans MS" pitchFamily="66" charset="0"/>
              </a:rPr>
            </a:br>
            <a:r>
              <a:rPr lang="el-GR" b="1" dirty="0" smtClean="0">
                <a:solidFill>
                  <a:srgbClr val="CC00FF"/>
                </a:solidFill>
                <a:latin typeface="Comic Sans MS" pitchFamily="66" charset="0"/>
              </a:rPr>
              <a:t>			</a:t>
            </a:r>
            <a:r>
              <a:rPr lang="el-GR" b="1" dirty="0" smtClean="0">
                <a:solidFill>
                  <a:srgbClr val="FF00FF"/>
                </a:solidFill>
                <a:latin typeface="Comic Sans MS" pitchFamily="66" charset="0"/>
              </a:rPr>
              <a:t>    </a:t>
            </a:r>
            <a:r>
              <a:rPr lang="el-GR" b="1" i="1" dirty="0" smtClean="0">
                <a:solidFill>
                  <a:srgbClr val="FF00FF"/>
                </a:solidFill>
                <a:latin typeface="Comic Sans MS" pitchFamily="66" charset="0"/>
              </a:rPr>
              <a:t>M</a:t>
            </a:r>
            <a:r>
              <a:rPr lang="en-US" b="1" i="1" dirty="0" err="1" smtClean="0">
                <a:solidFill>
                  <a:srgbClr val="FF00FF"/>
                </a:solidFill>
                <a:latin typeface="Comic Sans MS" pitchFamily="66" charset="0"/>
              </a:rPr>
              <a:t>yzus</a:t>
            </a:r>
            <a:r>
              <a:rPr lang="el-GR" b="1" i="1" dirty="0" smtClean="0">
                <a:solidFill>
                  <a:srgbClr val="FF00FF"/>
                </a:solidFill>
                <a:latin typeface="Comic Sans MS" pitchFamily="66" charset="0"/>
              </a:rPr>
              <a:t> </a:t>
            </a:r>
            <a:r>
              <a:rPr lang="el-GR" b="1" i="1" dirty="0" err="1" smtClean="0">
                <a:solidFill>
                  <a:srgbClr val="FF00FF"/>
                </a:solidFill>
                <a:latin typeface="Comic Sans MS" pitchFamily="66" charset="0"/>
              </a:rPr>
              <a:t>persicae</a:t>
            </a:r>
            <a:endParaRPr lang="en-GB" b="1" i="1" dirty="0" smtClean="0">
              <a:solidFill>
                <a:srgbClr val="FF00FF"/>
              </a:solidFill>
              <a:latin typeface="Comic Sans MS" pitchFamily="66" charset="0"/>
            </a:endParaRPr>
          </a:p>
        </p:txBody>
      </p:sp>
      <p:pic>
        <p:nvPicPr>
          <p:cNvPr id="21507" name="Picture 3" descr="alata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875" y="3316288"/>
            <a:ext cx="4322763" cy="2881312"/>
          </a:xfrm>
          <a:prstGeom prst="rect">
            <a:avLst/>
          </a:prstGeom>
          <a:noFill/>
          <a:ln w="28575">
            <a:solidFill>
              <a:srgbClr val="99FF33"/>
            </a:solidFill>
            <a:miter lim="800000"/>
            <a:headEnd/>
            <a:tailEnd/>
          </a:ln>
        </p:spPr>
      </p:pic>
      <p:pic>
        <p:nvPicPr>
          <p:cNvPr id="21508" name="Picture 4" descr="alata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5500" y="1990725"/>
            <a:ext cx="4318000" cy="2878138"/>
          </a:xfrm>
          <a:prstGeom prst="rect">
            <a:avLst/>
          </a:prstGeom>
          <a:noFill/>
          <a:ln w="28575">
            <a:solidFill>
              <a:srgbClr val="99FF33"/>
            </a:solidFill>
            <a:miter lim="800000"/>
            <a:headEnd/>
            <a:tailEnd/>
          </a:ln>
        </p:spPr>
      </p:pic>
      <p:sp>
        <p:nvSpPr>
          <p:cNvPr id="21509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5825" y="6525344"/>
            <a:ext cx="1905000" cy="457200"/>
          </a:xfrm>
          <a:noFill/>
        </p:spPr>
        <p:txBody>
          <a:bodyPr/>
          <a:lstStyle/>
          <a:p>
            <a:fld id="{FE67AD8A-8690-4CB8-B3E9-AA03876C8D84}" type="slidenum">
              <a:rPr lang="en-GB" smtClean="0"/>
              <a:pPr/>
              <a:t>6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>
                <a:solidFill>
                  <a:srgbClr val="CC00FF"/>
                </a:solidFill>
                <a:latin typeface="Comic Sans MS" pitchFamily="66" charset="0"/>
              </a:rPr>
              <a:t>Προσβολή σε φύλλα καπνού</a:t>
            </a:r>
          </a:p>
        </p:txBody>
      </p:sp>
      <p:pic>
        <p:nvPicPr>
          <p:cNvPr id="22531" name="Picture 3" descr="colony tobacco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2493963"/>
            <a:ext cx="4318000" cy="3311525"/>
          </a:xfrm>
          <a:ln w="28575">
            <a:solidFill>
              <a:srgbClr val="00FF00"/>
            </a:solidFill>
          </a:ln>
        </p:spPr>
      </p:pic>
      <p:pic>
        <p:nvPicPr>
          <p:cNvPr id="22532" name="Picture 4" descr="colony tobacco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3438" y="2492375"/>
            <a:ext cx="4318000" cy="3313113"/>
          </a:xfrm>
          <a:ln w="28575">
            <a:solidFill>
              <a:srgbClr val="00FF00"/>
            </a:solidFill>
          </a:ln>
        </p:spPr>
      </p:pic>
      <p:sp>
        <p:nvSpPr>
          <p:cNvPr id="22533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75513" y="6525344"/>
            <a:ext cx="1905000" cy="457200"/>
          </a:xfrm>
          <a:noFill/>
        </p:spPr>
        <p:txBody>
          <a:bodyPr/>
          <a:lstStyle/>
          <a:p>
            <a:fld id="{69BF2205-ADB6-4512-ABD5-F364F58D516A}" type="slidenum">
              <a:rPr lang="en-GB" smtClean="0"/>
              <a:pPr/>
              <a:t>7</a:t>
            </a:fld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913" y="-72108"/>
            <a:ext cx="7158037" cy="1412876"/>
          </a:xfrm>
        </p:spPr>
        <p:txBody>
          <a:bodyPr/>
          <a:lstStyle/>
          <a:p>
            <a:pPr eaLnBrk="1" hangingPunct="1"/>
            <a:r>
              <a:rPr lang="el-GR" b="1" dirty="0" smtClean="0">
                <a:solidFill>
                  <a:srgbClr val="FF00FF"/>
                </a:solidFill>
                <a:latin typeface="Comic Sans MS" pitchFamily="66" charset="0"/>
              </a:rPr>
              <a:t>Προσβολή σε ροδακινιά</a:t>
            </a:r>
          </a:p>
        </p:txBody>
      </p:sp>
      <p:pic>
        <p:nvPicPr>
          <p:cNvPr id="23555" name="Picture 3" descr="peach aphid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1484313"/>
            <a:ext cx="8642350" cy="4824412"/>
          </a:xfrm>
          <a:ln w="28575">
            <a:solidFill>
              <a:srgbClr val="00FF00"/>
            </a:solidFill>
          </a:ln>
        </p:spPr>
      </p:pic>
      <p:sp>
        <p:nvSpPr>
          <p:cNvPr id="23556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164288" y="6453336"/>
            <a:ext cx="1905000" cy="457200"/>
          </a:xfrm>
          <a:noFill/>
        </p:spPr>
        <p:txBody>
          <a:bodyPr/>
          <a:lstStyle/>
          <a:p>
            <a:fld id="{99490ABA-87E2-4900-9451-13CD4B5374E8}" type="slidenum">
              <a:rPr lang="en-GB" smtClean="0"/>
              <a:pPr/>
              <a:t>8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582613" y="144463"/>
            <a:ext cx="7158037" cy="1412875"/>
          </a:xfrm>
        </p:spPr>
        <p:txBody>
          <a:bodyPr/>
          <a:lstStyle/>
          <a:p>
            <a:pPr algn="l" eaLnBrk="1" hangingPunct="1"/>
            <a:r>
              <a:rPr lang="en-US" sz="3200" b="1" i="1" smtClean="0">
                <a:solidFill>
                  <a:srgbClr val="CC00FF"/>
                </a:solidFill>
                <a:latin typeface="Comic Sans MS" pitchFamily="66" charset="0"/>
              </a:rPr>
              <a:t>Thrips tabaci</a:t>
            </a:r>
            <a:r>
              <a:rPr lang="el-GR" sz="3200" b="1" i="1" smtClean="0">
                <a:solidFill>
                  <a:srgbClr val="CC00FF"/>
                </a:solidFill>
                <a:latin typeface="Comic Sans MS" pitchFamily="66" charset="0"/>
              </a:rPr>
              <a:t> </a:t>
            </a:r>
            <a:r>
              <a:rPr lang="el-GR" sz="3200" b="1" smtClean="0">
                <a:solidFill>
                  <a:srgbClr val="CC00FF"/>
                </a:solidFill>
                <a:latin typeface="Comic Sans MS" pitchFamily="66" charset="0"/>
              </a:rPr>
              <a:t>(</a:t>
            </a:r>
            <a:r>
              <a:rPr lang="en-GB" sz="3200" b="1" smtClean="0">
                <a:solidFill>
                  <a:srgbClr val="CC00FF"/>
                </a:solidFill>
                <a:latin typeface="Comic Sans MS" pitchFamily="66" charset="0"/>
              </a:rPr>
              <a:t>Thysanoptera: Thripidae)</a:t>
            </a:r>
            <a:r>
              <a:rPr lang="en-GB" sz="3200" b="1" smtClean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GB" sz="3200" b="1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l-GR" sz="2000" b="1" smtClean="0">
                <a:solidFill>
                  <a:srgbClr val="00FF00"/>
                </a:solidFill>
                <a:latin typeface="Comic Sans MS" pitchFamily="66" charset="0"/>
              </a:rPr>
              <a:t>κν. Θρίπας του καπνού και του βαμβακιού</a:t>
            </a:r>
            <a:endParaRPr lang="el-GR" sz="2000" b="1" i="1" smtClean="0">
              <a:solidFill>
                <a:srgbClr val="00FF00"/>
              </a:solidFill>
              <a:latin typeface="Comic Sans MS" pitchFamily="66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17525" y="1628775"/>
            <a:ext cx="3622675" cy="23050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sz="2300" dirty="0" smtClean="0">
                <a:solidFill>
                  <a:srgbClr val="FF00FF"/>
                </a:solidFill>
                <a:latin typeface="Comic Sans MS" pitchFamily="66" charset="0"/>
              </a:rPr>
              <a:t>Τέλειο: 1 </a:t>
            </a:r>
            <a:r>
              <a:rPr lang="en-GB" sz="2300" dirty="0" smtClean="0">
                <a:solidFill>
                  <a:srgbClr val="FF00FF"/>
                </a:solidFill>
                <a:latin typeface="Comic Sans MS" pitchFamily="66" charset="0"/>
              </a:rPr>
              <a:t>mm, </a:t>
            </a:r>
            <a:r>
              <a:rPr lang="el-GR" sz="2300" dirty="0" err="1" smtClean="0">
                <a:solidFill>
                  <a:srgbClr val="FF00FF"/>
                </a:solidFill>
                <a:latin typeface="Comic Sans MS" pitchFamily="66" charset="0"/>
              </a:rPr>
              <a:t>κιτρινο</a:t>
            </a:r>
            <a:r>
              <a:rPr lang="el-GR" sz="2300" dirty="0" smtClean="0">
                <a:solidFill>
                  <a:srgbClr val="FF00FF"/>
                </a:solidFill>
                <a:latin typeface="Comic Sans MS" pitchFamily="66" charset="0"/>
              </a:rPr>
              <a:t>-καστανό, επίμηκες έτος.  </a:t>
            </a:r>
          </a:p>
          <a:p>
            <a:pPr eaLnBrk="1" hangingPunct="1">
              <a:lnSpc>
                <a:spcPct val="90000"/>
              </a:lnSpc>
            </a:pPr>
            <a:r>
              <a:rPr lang="el-GR" sz="2300" dirty="0" smtClean="0">
                <a:solidFill>
                  <a:srgbClr val="FFC000"/>
                </a:solidFill>
                <a:latin typeface="Comic Sans MS" pitchFamily="66" charset="0"/>
              </a:rPr>
              <a:t>Νύμφη: υπόλευκη με κόκκινο-καστανούς οφθαλμούς</a:t>
            </a:r>
          </a:p>
        </p:txBody>
      </p:sp>
      <p:pic>
        <p:nvPicPr>
          <p:cNvPr id="24581" name="Picture 5" descr="thrips2l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3716338"/>
            <a:ext cx="4464050" cy="289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2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04075" y="6525344"/>
            <a:ext cx="1905000" cy="457200"/>
          </a:xfrm>
          <a:noFill/>
        </p:spPr>
        <p:txBody>
          <a:bodyPr/>
          <a:lstStyle/>
          <a:p>
            <a:fld id="{34AAC370-A8EC-4090-B453-E9797601C02B}" type="slidenum">
              <a:rPr lang="en-GB" smtClean="0"/>
              <a:pPr/>
              <a:t>9</a:t>
            </a:fld>
            <a:endParaRPr lang="en-GB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700808"/>
            <a:ext cx="4010025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253</Words>
  <Application>Microsoft Office PowerPoint</Application>
  <PresentationFormat>Προβολή στην οθόνη (4:3)</PresentationFormat>
  <Paragraphs>53</Paragraphs>
  <Slides>16</Slides>
  <Notes>0</Notes>
  <HiddenSlides>0</HiddenSlides>
  <MMClips>1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Θέμα του Office</vt:lpstr>
      <vt:lpstr>Διαφάνεια 1</vt:lpstr>
      <vt:lpstr>Διαφάνεια 2</vt:lpstr>
      <vt:lpstr>Myzus persicae (M. nicotianae) (Hemiptera: Aphididae) πράσινη αφίδα του καπνού και της ροδακινιάς</vt:lpstr>
      <vt:lpstr>A. gossypii    vs.    M. persicae</vt:lpstr>
      <vt:lpstr>Άπτερα θηλυκά         Myzus persicae</vt:lpstr>
      <vt:lpstr>Πτερωτά θηλυκά         Myzus persicae</vt:lpstr>
      <vt:lpstr>Προσβολή σε φύλλα καπνού</vt:lpstr>
      <vt:lpstr>Προσβολή σε ροδακινιά</vt:lpstr>
      <vt:lpstr>Thrips tabaci (Thysanoptera: Thripidae) κν. Θρίπας του καπνού και του βαμβακιού</vt:lpstr>
      <vt:lpstr>Διαφάνεια 10</vt:lpstr>
      <vt:lpstr>Προσβολή φύλλου από θρίπα.</vt:lpstr>
      <vt:lpstr>Διαφάνεια 12</vt:lpstr>
      <vt:lpstr>Leptinotarsa decemlineata (Coleoptera: Chrysomelidae) δορυφόρος της πατάτας</vt:lpstr>
      <vt:lpstr>Διαφάνεια 14</vt:lpstr>
      <vt:lpstr>Διαφάνεια 15</vt:lpstr>
      <vt:lpstr>Διαφάνεια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ΛΙΝΑ</dc:creator>
  <cp:lastModifiedBy>Sony Vaio 1112</cp:lastModifiedBy>
  <cp:revision>10</cp:revision>
  <dcterms:created xsi:type="dcterms:W3CDTF">2014-03-12T23:52:55Z</dcterms:created>
  <dcterms:modified xsi:type="dcterms:W3CDTF">2014-06-20T07:41:44Z</dcterms:modified>
</cp:coreProperties>
</file>