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E751-B13F-4886-B03D-91D08AF7D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988D-B229-4374-8EE2-D5B0D9620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BCB6-96BA-42E2-ACBA-86AF298E9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9455-7EDE-4431-BF40-D95018CF4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%20Vaio%201112\Desktop\athanassiou%20&#948;&#953;&#959;&#961;&#952;&#969;&#956;&#941;&#957;&#945;\Vivaldi%20Concerto%20in%20A%20Minor%20first%20movement%20violin%20sheet%20music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900113" y="8366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>
                <a:solidFill>
                  <a:srgbClr val="FF33CC"/>
                </a:solidFill>
                <a:latin typeface="Comic Sans MS" pitchFamily="66" charset="0"/>
              </a:rPr>
              <a:t>ΕΝΤΟΜΑ </a:t>
            </a:r>
            <a:r>
              <a:rPr lang="el-GR" sz="4000" b="1" dirty="0" smtClean="0">
                <a:solidFill>
                  <a:srgbClr val="FF33CC"/>
                </a:solidFill>
                <a:latin typeface="Comic Sans MS" pitchFamily="66" charset="0"/>
              </a:rPr>
              <a:t>ΚΑΠΝΟΥ-ΡΟΔΑΚΙΝΙΑΣ-ΠΑΤΑΤΑΣ</a:t>
            </a:r>
            <a:endParaRPr lang="el-GR" sz="40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420938"/>
            <a:ext cx="6400800" cy="1752600"/>
          </a:xfrm>
          <a:noFill/>
        </p:spPr>
        <p:txBody>
          <a:bodyPr/>
          <a:lstStyle/>
          <a:p>
            <a:pPr algn="ctr" eaLnBrk="1" hangingPunct="1"/>
            <a:endParaRPr lang="el-GR" sz="2400" dirty="0" smtClean="0">
              <a:latin typeface="Comic Sans MS" pitchFamily="66" charset="0"/>
            </a:endParaRPr>
          </a:p>
          <a:p>
            <a:pPr algn="ctr" eaLnBrk="1" hangingPunct="1"/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Χρήστος Γ. Αθανασίου</a:t>
            </a:r>
            <a:endParaRPr lang="en-GB" sz="24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e-mail: </a:t>
            </a:r>
            <a:r>
              <a:rPr lang="en-GB" sz="2400" dirty="0" err="1" smtClean="0">
                <a:solidFill>
                  <a:srgbClr val="66FF33"/>
                </a:solidFill>
                <a:latin typeface="Comic Sans MS" pitchFamily="66" charset="0"/>
              </a:rPr>
              <a:t>athanassiou</a:t>
            </a:r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@</a:t>
            </a:r>
            <a:r>
              <a:rPr lang="en-US" sz="2400" dirty="0" err="1" smtClean="0">
                <a:solidFill>
                  <a:srgbClr val="66FF33"/>
                </a:solidFill>
                <a:latin typeface="Comic Sans MS" pitchFamily="66" charset="0"/>
              </a:rPr>
              <a:t>agr</a:t>
            </a:r>
            <a:r>
              <a:rPr lang="en-US" sz="2400" dirty="0" smtClean="0">
                <a:solidFill>
                  <a:srgbClr val="66FF33"/>
                </a:solidFill>
                <a:latin typeface="Comic Sans MS" pitchFamily="66" charset="0"/>
              </a:rPr>
              <a:t>.</a:t>
            </a:r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uth.gr</a:t>
            </a:r>
            <a:endParaRPr lang="el-GR" sz="2400" dirty="0" smtClean="0">
              <a:solidFill>
                <a:srgbClr val="66FF33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72250"/>
            <a:ext cx="1905000" cy="457200"/>
          </a:xfrm>
          <a:noFill/>
        </p:spPr>
        <p:txBody>
          <a:bodyPr/>
          <a:lstStyle/>
          <a:p>
            <a:fld id="{396B6DD8-CE77-46C3-A4BB-4C2824D3F2D4}" type="slidenum">
              <a:rPr lang="en-GB" smtClean="0"/>
              <a:pPr/>
              <a:t>1</a:t>
            </a:fld>
            <a:endParaRPr lang="en-GB" smtClean="0"/>
          </a:p>
        </p:txBody>
      </p:sp>
      <p:pic>
        <p:nvPicPr>
          <p:cNvPr id="7" name="Vivaldi Concerto in A Minor first movement violin shee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143116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ripatabac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4248150" cy="2447925"/>
          </a:xfrm>
          <a:noFill/>
        </p:spPr>
      </p:pic>
      <p:pic>
        <p:nvPicPr>
          <p:cNvPr id="25603" name="Picture 3" descr="thrips-tabaci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88913"/>
            <a:ext cx="4392613" cy="2447925"/>
          </a:xfrm>
          <a:noFill/>
        </p:spPr>
      </p:pic>
      <p:pic>
        <p:nvPicPr>
          <p:cNvPr id="25604" name="Picture 4" descr="050512_1500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4075" y="2781300"/>
            <a:ext cx="4824413" cy="3887788"/>
          </a:xfrm>
          <a:noFill/>
        </p:spPr>
      </p:pic>
      <p:sp>
        <p:nvSpPr>
          <p:cNvPr id="2560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1196686B-C826-465C-AC34-EBDC02027FE8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72108"/>
            <a:ext cx="7991475" cy="141287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FF00FF"/>
                </a:solidFill>
                <a:latin typeface="Comic Sans MS" pitchFamily="66" charset="0"/>
              </a:rPr>
              <a:t>Προσβολή φύλλου από </a:t>
            </a:r>
            <a:r>
              <a:rPr lang="el-GR" b="1" dirty="0" err="1" smtClean="0">
                <a:solidFill>
                  <a:srgbClr val="FF00FF"/>
                </a:solidFill>
                <a:latin typeface="Comic Sans MS" pitchFamily="66" charset="0"/>
              </a:rPr>
              <a:t>θρίπα</a:t>
            </a:r>
            <a:r>
              <a:rPr lang="el-GR" b="1" dirty="0" smtClean="0">
                <a:solidFill>
                  <a:srgbClr val="FF00FF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7" name="Picture 3" descr="frassda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42"/>
          <a:stretch>
            <a:fillRect/>
          </a:stretch>
        </p:blipFill>
        <p:spPr>
          <a:xfrm>
            <a:off x="250825" y="1341438"/>
            <a:ext cx="8642350" cy="5256212"/>
          </a:xfrm>
          <a:noFill/>
        </p:spPr>
      </p:pic>
      <p:sp>
        <p:nvSpPr>
          <p:cNvPr id="2662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DB206531-0311-483C-A93E-8B42B3CB71C8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5650" y="4048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>
                <a:solidFill>
                  <a:srgbClr val="CC00FF"/>
                </a:solidFill>
                <a:latin typeface="Comic Sans MS" pitchFamily="66" charset="0"/>
              </a:rPr>
              <a:t>ΕΝΤΟΜΑ ΠΑΤΑΤΑΣ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31850" y="27511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2400" b="1" i="1">
                <a:solidFill>
                  <a:srgbClr val="00FF00"/>
                </a:solidFill>
                <a:latin typeface="Comic Sans MS" pitchFamily="66" charset="0"/>
              </a:rPr>
              <a:t>Leptinotarsa decemplineata </a:t>
            </a:r>
            <a:r>
              <a:rPr lang="en-GB" sz="2400" b="1">
                <a:solidFill>
                  <a:srgbClr val="00FF00"/>
                </a:solidFill>
                <a:latin typeface="Comic Sans MS" pitchFamily="66" charset="0"/>
              </a:rPr>
              <a:t>(Coleoptera: Chrysomelidae)</a:t>
            </a:r>
            <a:r>
              <a:rPr lang="el-GR" sz="2400" b="1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l-GR" sz="2400" b="1">
                <a:solidFill>
                  <a:srgbClr val="FF00FF"/>
                </a:solidFill>
                <a:latin typeface="Comic Sans MS" pitchFamily="66" charset="0"/>
              </a:rPr>
              <a:t>δορυφόρος της πατάτας</a:t>
            </a:r>
            <a:r>
              <a:rPr lang="el-GR" sz="2400" b="1">
                <a:latin typeface="Comic Sans MS" pitchFamily="66" charset="0"/>
              </a:rPr>
              <a:t/>
            </a:r>
            <a:br>
              <a:rPr lang="el-GR" sz="2400" b="1">
                <a:latin typeface="Comic Sans MS" pitchFamily="66" charset="0"/>
              </a:rPr>
            </a:br>
            <a:r>
              <a:rPr lang="en-GB" sz="2400" b="1" i="1">
                <a:solidFill>
                  <a:srgbClr val="3366FF"/>
                </a:solidFill>
                <a:latin typeface="Comic Sans MS" pitchFamily="66" charset="0"/>
              </a:rPr>
              <a:t>Phthorimaea operculella </a:t>
            </a:r>
            <a:r>
              <a:rPr lang="en-GB" sz="2400" b="1">
                <a:solidFill>
                  <a:srgbClr val="3366FF"/>
                </a:solidFill>
                <a:latin typeface="Comic Sans MS" pitchFamily="66" charset="0"/>
              </a:rPr>
              <a:t>(Lepidoptera: Gelechiidae): </a:t>
            </a:r>
            <a:r>
              <a:rPr lang="el-GR" sz="2400" b="1">
                <a:solidFill>
                  <a:srgbClr val="FF00FF"/>
                </a:solidFill>
                <a:latin typeface="Comic Sans MS" pitchFamily="66" charset="0"/>
              </a:rPr>
              <a:t>φθοριμαία της πατάτας</a:t>
            </a: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i="1">
                <a:solidFill>
                  <a:srgbClr val="00B050"/>
                </a:solidFill>
                <a:latin typeface="Comic Sans MS" pitchFamily="66" charset="0"/>
              </a:rPr>
              <a:t>Agriotes </a:t>
            </a:r>
            <a:r>
              <a:rPr lang="en-US" sz="2400" b="1">
                <a:solidFill>
                  <a:srgbClr val="00B050"/>
                </a:solidFill>
                <a:latin typeface="Comic Sans MS" pitchFamily="66" charset="0"/>
              </a:rPr>
              <a:t>spp. (Coleoptera: Elateridae)</a:t>
            </a:r>
            <a:r>
              <a:rPr lang="el-GR" sz="2400" b="1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el-GR" sz="2400" b="1">
                <a:solidFill>
                  <a:srgbClr val="FF00FF"/>
                </a:solidFill>
                <a:latin typeface="Comic Sans MS" pitchFamily="66" charset="0"/>
              </a:rPr>
              <a:t>σιδηροσκούληκα</a:t>
            </a:r>
            <a:endParaRPr lang="el-GR" sz="2400" b="1" i="1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453336"/>
            <a:ext cx="1905000" cy="457200"/>
          </a:xfrm>
          <a:noFill/>
        </p:spPr>
        <p:txBody>
          <a:bodyPr/>
          <a:lstStyle/>
          <a:p>
            <a:fld id="{16334393-3786-440C-B2E5-AD028670BE0A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6838"/>
            <a:ext cx="7550150" cy="1412875"/>
          </a:xfrm>
          <a:noFill/>
        </p:spPr>
        <p:txBody>
          <a:bodyPr/>
          <a:lstStyle/>
          <a:p>
            <a:pPr algn="l" eaLnBrk="1" hangingPunct="1"/>
            <a:r>
              <a:rPr lang="en-GB" sz="2800" b="1" i="1" dirty="0" err="1" smtClean="0">
                <a:solidFill>
                  <a:srgbClr val="3366FF"/>
                </a:solidFill>
                <a:latin typeface="Comic Sans MS" pitchFamily="66" charset="0"/>
              </a:rPr>
              <a:t>Leptinotarsa</a:t>
            </a:r>
            <a:r>
              <a:rPr lang="en-GB" sz="2800" b="1" i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GB" sz="2800" b="1" i="1" dirty="0" err="1" smtClean="0">
                <a:solidFill>
                  <a:srgbClr val="3366FF"/>
                </a:solidFill>
                <a:latin typeface="Comic Sans MS" pitchFamily="66" charset="0"/>
              </a:rPr>
              <a:t>decemlineata</a:t>
            </a:r>
            <a:r>
              <a:rPr lang="en-GB" sz="2800" b="1" i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Comic Sans MS" pitchFamily="66" charset="0"/>
              </a:rPr>
              <a:t>(</a:t>
            </a:r>
            <a:r>
              <a:rPr lang="en-US" sz="2800" b="1" dirty="0" err="1" smtClean="0">
                <a:solidFill>
                  <a:srgbClr val="3366FF"/>
                </a:solidFill>
                <a:latin typeface="Comic Sans MS" pitchFamily="66" charset="0"/>
              </a:rPr>
              <a:t>Coleoptera</a:t>
            </a:r>
            <a:r>
              <a:rPr lang="en-US" sz="2800" b="1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800" b="1" dirty="0" err="1" smtClean="0">
                <a:solidFill>
                  <a:srgbClr val="3366FF"/>
                </a:solidFill>
                <a:latin typeface="Comic Sans MS" pitchFamily="66" charset="0"/>
              </a:rPr>
              <a:t>Chrysomelidae</a:t>
            </a:r>
            <a:r>
              <a:rPr lang="en-US" sz="2800" b="1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r>
              <a:rPr lang="en-US" sz="2800" b="1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b="1" i="1" dirty="0" smtClean="0">
                <a:solidFill>
                  <a:srgbClr val="00FF00"/>
                </a:solidFill>
                <a:latin typeface="Comic Sans MS" pitchFamily="66" charset="0"/>
              </a:rPr>
              <a:t>δορυφόρος της πατάτας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1838325"/>
            <a:ext cx="460851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Ολιγοφάγο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, </a:t>
            </a: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πατάτα, μελιτζάνα, τομάτα (</a:t>
            </a:r>
            <a:r>
              <a:rPr lang="en-GB" sz="2400" dirty="0" err="1">
                <a:solidFill>
                  <a:srgbClr val="FF00FF"/>
                </a:solidFill>
                <a:latin typeface="Comic Sans MS" pitchFamily="66" charset="0"/>
              </a:rPr>
              <a:t>Solanacea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l-GR" sz="2400" dirty="0">
              <a:solidFill>
                <a:srgbClr val="FF00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endParaRPr lang="en-GB" sz="2400" dirty="0">
              <a:solidFill>
                <a:srgbClr val="FF00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Τέλειο: Μήκος 10 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mm</a:t>
            </a: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. Χρώμα κίτρινο-πορτοκαλί, με 5 μαύρες γραμμές σε κάθε έλυτρο (</a:t>
            </a:r>
            <a:r>
              <a:rPr lang="en-GB" sz="2400" dirty="0" err="1">
                <a:solidFill>
                  <a:srgbClr val="FFC000"/>
                </a:solidFill>
                <a:latin typeface="Comic Sans MS" pitchFamily="66" charset="0"/>
              </a:rPr>
              <a:t>decem-lineata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GB" sz="2400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solidFill>
                  <a:srgbClr val="CC00FF"/>
                </a:solidFill>
                <a:latin typeface="Comic Sans MS" pitchFamily="66" charset="0"/>
              </a:rPr>
              <a:t>Προνύμφη: 10-15 </a:t>
            </a:r>
            <a:r>
              <a:rPr lang="en-GB" sz="2400" dirty="0">
                <a:solidFill>
                  <a:srgbClr val="CC00FF"/>
                </a:solidFill>
                <a:latin typeface="Comic Sans MS" pitchFamily="66" charset="0"/>
              </a:rPr>
              <a:t>mm, </a:t>
            </a:r>
            <a:r>
              <a:rPr lang="el-GR" sz="2400" dirty="0">
                <a:solidFill>
                  <a:srgbClr val="CC00FF"/>
                </a:solidFill>
                <a:latin typeface="Comic Sans MS" pitchFamily="66" charset="0"/>
              </a:rPr>
              <a:t>κοντόχονδρη, κυρτή, κόκκινη, με 2 μαύρες κηλίδες στα πλάγια κάθε κοιλιακού δακτυλίου</a:t>
            </a:r>
          </a:p>
        </p:txBody>
      </p:sp>
      <p:pic>
        <p:nvPicPr>
          <p:cNvPr id="28676" name="Picture 4" descr="L decemlineat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33825"/>
            <a:ext cx="2952750" cy="2590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8677" name="Picture 5" descr="L decemline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196975"/>
            <a:ext cx="2952750" cy="2447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86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6296" y="6525344"/>
            <a:ext cx="1905000" cy="457200"/>
          </a:xfrm>
          <a:noFill/>
        </p:spPr>
        <p:txBody>
          <a:bodyPr/>
          <a:lstStyle/>
          <a:p>
            <a:fld id="{A1028D4D-EED5-4BA1-B8C1-0CAB699A1E89}" type="slidenum">
              <a:rPr lang="en-GB" smtClean="0"/>
              <a:pPr/>
              <a:t>13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2" descr="Lep-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60350"/>
            <a:ext cx="4248150" cy="2952750"/>
          </a:xfrm>
          <a:noFill/>
        </p:spPr>
      </p:pic>
      <p:pic>
        <p:nvPicPr>
          <p:cNvPr id="29700" name="Picture 4" descr="lep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6700"/>
            <a:ext cx="3960813" cy="3017838"/>
          </a:xfrm>
          <a:noFill/>
        </p:spPr>
      </p:pic>
      <p:pic>
        <p:nvPicPr>
          <p:cNvPr id="633861" name="Picture 5" descr="lep-pros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11543" t="2744" r="9438" b="16740"/>
          <a:stretch>
            <a:fillRect/>
          </a:stretch>
        </p:blipFill>
        <p:spPr>
          <a:xfrm>
            <a:off x="4572000" y="3429000"/>
            <a:ext cx="4248150" cy="3168650"/>
          </a:xfrm>
          <a:noFill/>
        </p:spPr>
      </p:pic>
      <p:sp>
        <p:nvSpPr>
          <p:cNvPr id="2970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D204A8BA-9B7A-4F4D-B413-21C282F0F761}" type="slidenum">
              <a:rPr lang="en-GB" smtClean="0"/>
              <a:pPr/>
              <a:t>14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3962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  <a:noFill/>
        </p:spPr>
        <p:txBody>
          <a:bodyPr/>
          <a:lstStyle/>
          <a:p>
            <a:fld id="{827FE0BE-0D72-4452-B482-2FCA69E0FC8C}" type="slidenum">
              <a:rPr lang="en-GB" smtClean="0"/>
              <a:pPr/>
              <a:t>15</a:t>
            </a:fld>
            <a:endParaRPr lang="en-GB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87" y="3212976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797" y="3140968"/>
            <a:ext cx="46386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60350"/>
            <a:ext cx="4476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3838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0825" y="163513"/>
            <a:ext cx="74469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800" b="1" i="1">
                <a:solidFill>
                  <a:srgbClr val="3366FF"/>
                </a:solidFill>
                <a:latin typeface="Comic Sans MS" pitchFamily="66" charset="0"/>
              </a:rPr>
              <a:t>Agriotes </a:t>
            </a:r>
            <a:r>
              <a:rPr lang="en-GB" sz="2800" b="1">
                <a:solidFill>
                  <a:srgbClr val="3366FF"/>
                </a:solidFill>
                <a:latin typeface="Comic Sans MS" pitchFamily="66" charset="0"/>
              </a:rPr>
              <a:t>spp. </a:t>
            </a:r>
            <a:r>
              <a:rPr lang="en-US" sz="2800" b="1">
                <a:solidFill>
                  <a:srgbClr val="3366FF"/>
                </a:solidFill>
                <a:latin typeface="Comic Sans MS" pitchFamily="66" charset="0"/>
              </a:rPr>
              <a:t>(Coleoptera: Elateridae)</a:t>
            </a:r>
            <a:r>
              <a:rPr lang="en-US" sz="2800" b="1" i="1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b="1" i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b="1" i="1">
                <a:solidFill>
                  <a:srgbClr val="00FF00"/>
                </a:solidFill>
                <a:latin typeface="Comic Sans MS" pitchFamily="66" charset="0"/>
              </a:rPr>
              <a:t>σιδηροσκούληκα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288" y="1693863"/>
            <a:ext cx="43211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100" dirty="0">
                <a:solidFill>
                  <a:srgbClr val="FFC000"/>
                </a:solidFill>
                <a:latin typeface="Comic Sans MS" pitchFamily="66" charset="0"/>
              </a:rPr>
              <a:t>Πολυφάγα (διάφορα φυτά μεγάλης καλλιέργειας, αυτοφυή και δένδρα)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100" dirty="0">
                <a:solidFill>
                  <a:srgbClr val="FF00FF"/>
                </a:solidFill>
                <a:latin typeface="Comic Sans MS" pitchFamily="66" charset="0"/>
              </a:rPr>
              <a:t>Τέλειο: 15-25 </a:t>
            </a:r>
            <a:r>
              <a:rPr lang="en-GB" sz="2100" dirty="0">
                <a:solidFill>
                  <a:srgbClr val="FF00FF"/>
                </a:solidFill>
                <a:latin typeface="Comic Sans MS" pitchFamily="66" charset="0"/>
              </a:rPr>
              <a:t>mm</a:t>
            </a:r>
            <a:r>
              <a:rPr lang="el-GR" sz="2100" dirty="0">
                <a:solidFill>
                  <a:srgbClr val="FF00FF"/>
                </a:solidFill>
                <a:latin typeface="Comic Sans MS" pitchFamily="66" charset="0"/>
              </a:rPr>
              <a:t>, ανάλογα με το είδος, μαύρο ή καστανό γυαλιστερό</a:t>
            </a:r>
            <a:endParaRPr lang="en-GB" sz="2100" dirty="0">
              <a:solidFill>
                <a:srgbClr val="FF00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Προνύμφη: μέχρι και 60 </a:t>
            </a:r>
            <a:r>
              <a:rPr lang="en-GB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mm, </a:t>
            </a:r>
            <a:r>
              <a:rPr lang="el-G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πορτοκαλί, σκληρή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940425" y="69215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b="1" i="1" dirty="0" err="1">
                <a:solidFill>
                  <a:srgbClr val="008000"/>
                </a:solidFill>
                <a:latin typeface="Comic Sans MS" pitchFamily="66" charset="0"/>
              </a:rPr>
              <a:t>Agriotes</a:t>
            </a:r>
            <a:r>
              <a:rPr lang="en-GB" b="1" i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b="1" i="1" dirty="0" err="1">
                <a:solidFill>
                  <a:srgbClr val="008000"/>
                </a:solidFill>
                <a:latin typeface="Comic Sans MS" pitchFamily="66" charset="0"/>
              </a:rPr>
              <a:t>obscurus</a:t>
            </a:r>
            <a:endParaRPr lang="el-GR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1751" name="Picture 9" descr="Agriot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284538"/>
            <a:ext cx="16557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agriot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284538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Agriote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5157788"/>
            <a:ext cx="1655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3" descr="Agrio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157788"/>
            <a:ext cx="172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10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1B15F3F7-26AB-445F-9F23-F8E6CFABA25E}" type="slidenum">
              <a:rPr lang="en-GB" smtClean="0"/>
              <a:pPr/>
              <a:t>16</a:t>
            </a:fld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142984"/>
            <a:ext cx="3009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2" y="4500570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4213" y="4762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>
                <a:solidFill>
                  <a:srgbClr val="00FF00"/>
                </a:solidFill>
                <a:latin typeface="Comic Sans MS" pitchFamily="66" charset="0"/>
              </a:rPr>
              <a:t>ΕΝΤΟΜΑ ΚΑΠΝΟΥ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7388" y="22463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2400" b="1" i="1" dirty="0" err="1">
                <a:solidFill>
                  <a:srgbClr val="FF33CC"/>
                </a:solidFill>
                <a:latin typeface="Comic Sans MS" pitchFamily="66" charset="0"/>
              </a:rPr>
              <a:t>Myzus</a:t>
            </a:r>
            <a:r>
              <a:rPr lang="en-GB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GB" sz="2400" b="1" i="1" dirty="0" err="1">
                <a:solidFill>
                  <a:srgbClr val="FF33CC"/>
                </a:solidFill>
                <a:latin typeface="Comic Sans MS" pitchFamily="66" charset="0"/>
              </a:rPr>
              <a:t>persicae</a:t>
            </a:r>
            <a:r>
              <a:rPr lang="en-GB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rgbClr val="FF33CC"/>
                </a:solidFill>
                <a:latin typeface="Comic Sans MS" pitchFamily="66" charset="0"/>
              </a:rPr>
              <a:t>(</a:t>
            </a:r>
            <a:r>
              <a:rPr lang="en-GB" sz="2400" b="1" dirty="0" err="1">
                <a:solidFill>
                  <a:srgbClr val="FF33CC"/>
                </a:solidFill>
                <a:latin typeface="Comic Sans MS" pitchFamily="66" charset="0"/>
              </a:rPr>
              <a:t>Hemiptera</a:t>
            </a:r>
            <a:r>
              <a:rPr lang="en-GB" sz="2400" b="1" dirty="0">
                <a:solidFill>
                  <a:srgbClr val="FF33CC"/>
                </a:solidFill>
                <a:latin typeface="Comic Sans MS" pitchFamily="66" charset="0"/>
              </a:rPr>
              <a:t>: </a:t>
            </a:r>
            <a:r>
              <a:rPr lang="en-GB" sz="2400" b="1" dirty="0" err="1">
                <a:solidFill>
                  <a:srgbClr val="FF33CC"/>
                </a:solidFill>
                <a:latin typeface="Comic Sans MS" pitchFamily="66" charset="0"/>
              </a:rPr>
              <a:t>Aphididae</a:t>
            </a:r>
            <a:r>
              <a:rPr lang="en-GB" sz="2400" b="1" dirty="0">
                <a:solidFill>
                  <a:srgbClr val="FF33CC"/>
                </a:solidFill>
                <a:latin typeface="Comic Sans MS" pitchFamily="66" charset="0"/>
              </a:rPr>
              <a:t>)</a:t>
            </a:r>
            <a:r>
              <a:rPr lang="el-GR" sz="24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l-GR" sz="24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CC00FF"/>
                </a:solidFill>
                <a:latin typeface="Comic Sans MS" pitchFamily="66" charset="0"/>
              </a:rPr>
              <a:t>πράσινη </a:t>
            </a:r>
            <a:r>
              <a:rPr lang="el-GR" sz="2400" b="1" dirty="0" err="1">
                <a:solidFill>
                  <a:srgbClr val="CC00FF"/>
                </a:solidFill>
                <a:latin typeface="Comic Sans MS" pitchFamily="66" charset="0"/>
              </a:rPr>
              <a:t>αφίδα</a:t>
            </a:r>
            <a:r>
              <a:rPr lang="el-GR" sz="2400" b="1" dirty="0">
                <a:solidFill>
                  <a:srgbClr val="CC00FF"/>
                </a:solidFill>
                <a:latin typeface="Comic Sans MS" pitchFamily="66" charset="0"/>
              </a:rPr>
              <a:t> του καπνού και της ροδακινιάς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i="1" dirty="0" err="1">
                <a:solidFill>
                  <a:srgbClr val="FF33CC"/>
                </a:solidFill>
                <a:latin typeface="Comic Sans MS" pitchFamily="66" charset="0"/>
              </a:rPr>
              <a:t>Thrips</a:t>
            </a:r>
            <a:r>
              <a:rPr lang="en-US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Comic Sans MS" pitchFamily="66" charset="0"/>
              </a:rPr>
              <a:t>tabaci</a:t>
            </a:r>
            <a:r>
              <a:rPr lang="en-US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33CC"/>
                </a:solidFill>
                <a:latin typeface="Comic Sans MS" pitchFamily="66" charset="0"/>
              </a:rPr>
              <a:t>(</a:t>
            </a:r>
            <a:r>
              <a:rPr lang="en-US" sz="2400" b="1" dirty="0" err="1">
                <a:solidFill>
                  <a:srgbClr val="FF33CC"/>
                </a:solidFill>
                <a:latin typeface="Comic Sans MS" pitchFamily="66" charset="0"/>
              </a:rPr>
              <a:t>Thysanoptera</a:t>
            </a:r>
            <a:r>
              <a:rPr lang="en-US" sz="2400" b="1" dirty="0">
                <a:solidFill>
                  <a:srgbClr val="FF33CC"/>
                </a:solidFill>
                <a:latin typeface="Comic Sans MS" pitchFamily="66" charset="0"/>
              </a:rPr>
              <a:t>: </a:t>
            </a:r>
            <a:r>
              <a:rPr lang="en-US" sz="2400" b="1" dirty="0" err="1">
                <a:solidFill>
                  <a:srgbClr val="FF33CC"/>
                </a:solidFill>
                <a:latin typeface="Comic Sans MS" pitchFamily="66" charset="0"/>
              </a:rPr>
              <a:t>Thripidae</a:t>
            </a:r>
            <a:r>
              <a:rPr lang="en-US" sz="2400" b="1" dirty="0">
                <a:solidFill>
                  <a:srgbClr val="FF33CC"/>
                </a:solidFill>
                <a:latin typeface="Comic Sans MS" pitchFamily="66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b="1" dirty="0" err="1">
                <a:solidFill>
                  <a:srgbClr val="00CC00"/>
                </a:solidFill>
                <a:latin typeface="Comic Sans MS" pitchFamily="66" charset="0"/>
              </a:rPr>
              <a:t>θρίπας</a:t>
            </a:r>
            <a:r>
              <a:rPr lang="el-GR" sz="2400" b="1" dirty="0">
                <a:solidFill>
                  <a:srgbClr val="00CC00"/>
                </a:solidFill>
                <a:latin typeface="Comic Sans MS" pitchFamily="66" charset="0"/>
              </a:rPr>
              <a:t> του καπνού</a:t>
            </a:r>
            <a:endParaRPr lang="el-GR" sz="2400" b="1" i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FFD38F58-A4F0-404F-B7C6-EBC56F833B78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2800" b="1" i="1" smtClean="0">
                <a:solidFill>
                  <a:srgbClr val="00B0F0"/>
                </a:solidFill>
                <a:latin typeface="Comic Sans MS" pitchFamily="66" charset="0"/>
              </a:rPr>
              <a:t>Myzus persicae (M. nicotianae) </a:t>
            </a:r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(Hemiptera: Aphididae)</a:t>
            </a:r>
            <a:r>
              <a:rPr lang="en-US" sz="2800" b="1" i="1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b="1" i="1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b="1" i="1" smtClean="0">
                <a:solidFill>
                  <a:srgbClr val="00FF00"/>
                </a:solidFill>
                <a:latin typeface="Comic Sans MS" pitchFamily="66" charset="0"/>
              </a:rPr>
              <a:t>πράσινη αφίδα του καπνού και της ροδακινιάς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288" y="1838325"/>
            <a:ext cx="460851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Πολυφάγο, μεταναστευτικό είδος, πάνω από 400 ξενιστές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endParaRPr lang="en-GB" sz="2400" dirty="0">
              <a:solidFill>
                <a:srgbClr val="FF00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Τέλειο: Μήκος 2 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mm</a:t>
            </a: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. Χρώμα κίτρινο, κόκκινο, πράσινο. Σιφώνια μακριά, με σκοτεινή περιοχή (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patch) </a:t>
            </a: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στην κοιλία (διαφορά από </a:t>
            </a:r>
            <a:r>
              <a:rPr lang="en-GB" sz="2400" i="1" dirty="0">
                <a:solidFill>
                  <a:srgbClr val="FF00FF"/>
                </a:solidFill>
                <a:latin typeface="Comic Sans MS" pitchFamily="66" charset="0"/>
              </a:rPr>
              <a:t>A. </a:t>
            </a:r>
            <a:r>
              <a:rPr lang="en-GB" sz="2400" i="1" dirty="0" err="1">
                <a:solidFill>
                  <a:srgbClr val="FF00FF"/>
                </a:solidFill>
                <a:latin typeface="Comic Sans MS" pitchFamily="66" charset="0"/>
              </a:rPr>
              <a:t>gossypii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l-GR" sz="24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8436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606D8134-986E-4B79-A348-C6A3EFBB86EA}" type="slidenum">
              <a:rPr lang="en-GB" smtClean="0"/>
              <a:pPr/>
              <a:t>3</a:t>
            </a:fld>
            <a:endParaRPr lang="en-GB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844675"/>
            <a:ext cx="3905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DFFE5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ctr">
            <a:flatTx/>
          </a:bodyPr>
          <a:lstStyle/>
          <a:p>
            <a:pPr algn="ctr" eaLnBrk="1" hangingPunct="1"/>
            <a:r>
              <a:rPr lang="en-US" i="1" smtClean="0">
                <a:solidFill>
                  <a:srgbClr val="FFFF00"/>
                </a:solidFill>
                <a:latin typeface="Comic Sans MS" pitchFamily="66" charset="0"/>
              </a:rPr>
              <a:t>A. gossypii    vs.    M. persicae</a:t>
            </a:r>
            <a:endParaRPr lang="el-GR" i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9459" name="Picture 3" descr="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8" y="1735138"/>
            <a:ext cx="3814762" cy="46799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0" name="Picture 4" descr="a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1752600"/>
            <a:ext cx="3411537" cy="46767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1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F4173057-5526-4D5A-885B-8FC8811089F9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6838"/>
            <a:ext cx="8424862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  <a:t>Άπτερα θηλυκά </a:t>
            </a:r>
            <a:b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</a:br>
            <a: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  <a:t>			    </a:t>
            </a:r>
            <a:r>
              <a:rPr lang="el-GR" i="1" dirty="0" smtClean="0">
                <a:solidFill>
                  <a:srgbClr val="FF00FF"/>
                </a:solidFill>
                <a:latin typeface="Comic Sans MS" pitchFamily="66" charset="0"/>
              </a:rPr>
              <a:t>M</a:t>
            </a:r>
            <a:r>
              <a:rPr lang="en-US" i="1" dirty="0" err="1" smtClean="0">
                <a:solidFill>
                  <a:srgbClr val="FF00FF"/>
                </a:solidFill>
                <a:latin typeface="Comic Sans MS" pitchFamily="66" charset="0"/>
              </a:rPr>
              <a:t>yzus</a:t>
            </a:r>
            <a:r>
              <a:rPr lang="el-GR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l-GR" i="1" dirty="0" err="1" smtClean="0">
                <a:solidFill>
                  <a:srgbClr val="FF00FF"/>
                </a:solidFill>
                <a:latin typeface="Comic Sans MS" pitchFamily="66" charset="0"/>
              </a:rPr>
              <a:t>persicae</a:t>
            </a:r>
            <a:endParaRPr lang="en-GB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956050" cy="411480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66FF33"/>
                </a:solidFill>
                <a:latin typeface="Comic Sans MS" pitchFamily="66" charset="0"/>
              </a:rPr>
              <a:t>Κόκκινη μορφή</a:t>
            </a:r>
          </a:p>
          <a:p>
            <a:pPr eaLnBrk="1" hangingPunct="1"/>
            <a:endParaRPr lang="el-GR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eaLnBrk="1" hangingPunct="1"/>
            <a:endParaRPr lang="el-GR" sz="28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eaLnBrk="1" hangingPunct="1"/>
            <a:endParaRPr lang="el-GR" sz="28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eaLnBrk="1" hangingPunct="1"/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>Πράσινη μορφή</a:t>
            </a:r>
          </a:p>
          <a:p>
            <a:pPr eaLnBrk="1" hangingPunct="1"/>
            <a:endParaRPr lang="el-GR" dirty="0" smtClean="0">
              <a:latin typeface="Comic Sans MS" pitchFamily="66" charset="0"/>
            </a:endParaRPr>
          </a:p>
          <a:p>
            <a:pPr eaLnBrk="1" hangingPunct="1"/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20484" name="Picture 4" descr="oviparae at ecdysi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700213"/>
            <a:ext cx="3744913" cy="2268537"/>
          </a:xfrm>
          <a:noFill/>
          <a:ln w="28575">
            <a:solidFill>
              <a:srgbClr val="00FF00"/>
            </a:solidFill>
          </a:ln>
        </p:spPr>
      </p:pic>
      <p:pic>
        <p:nvPicPr>
          <p:cNvPr id="20485" name="Picture 5" descr="apterous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4116388"/>
            <a:ext cx="3744913" cy="2552700"/>
          </a:xfrm>
          <a:noFill/>
          <a:ln w="28575">
            <a:solidFill>
              <a:srgbClr val="00FF00"/>
            </a:solidFill>
          </a:ln>
        </p:spPr>
      </p:pic>
      <p:sp>
        <p:nvSpPr>
          <p:cNvPr id="204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75513" y="6525344"/>
            <a:ext cx="1905000" cy="457200"/>
          </a:xfrm>
          <a:noFill/>
        </p:spPr>
        <p:txBody>
          <a:bodyPr/>
          <a:lstStyle/>
          <a:p>
            <a:fld id="{F078B45D-0E79-4F14-8511-AEFD1131EE32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6838"/>
            <a:ext cx="8424863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  <a:t>Πτερωτά θηλυκά </a:t>
            </a:r>
            <a:b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</a:br>
            <a: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  <a:t>			</a:t>
            </a:r>
            <a:r>
              <a:rPr lang="el-GR" b="1" dirty="0" smtClean="0">
                <a:solidFill>
                  <a:srgbClr val="FF00FF"/>
                </a:solidFill>
                <a:latin typeface="Comic Sans MS" pitchFamily="66" charset="0"/>
              </a:rPr>
              <a:t>    </a:t>
            </a:r>
            <a:r>
              <a:rPr lang="el-GR" b="1" i="1" dirty="0" smtClean="0">
                <a:solidFill>
                  <a:srgbClr val="FF00FF"/>
                </a:solidFill>
                <a:latin typeface="Comic Sans MS" pitchFamily="66" charset="0"/>
              </a:rPr>
              <a:t>M</a:t>
            </a:r>
            <a:r>
              <a:rPr lang="en-US" b="1" i="1" dirty="0" err="1" smtClean="0">
                <a:solidFill>
                  <a:srgbClr val="FF00FF"/>
                </a:solidFill>
                <a:latin typeface="Comic Sans MS" pitchFamily="66" charset="0"/>
              </a:rPr>
              <a:t>yzus</a:t>
            </a:r>
            <a:r>
              <a:rPr lang="el-GR" b="1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l-GR" b="1" i="1" dirty="0" err="1" smtClean="0">
                <a:solidFill>
                  <a:srgbClr val="FF00FF"/>
                </a:solidFill>
                <a:latin typeface="Comic Sans MS" pitchFamily="66" charset="0"/>
              </a:rPr>
              <a:t>persicae</a:t>
            </a:r>
            <a:endParaRPr lang="en-GB" b="1" i="1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21507" name="Picture 3" descr="alata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3316288"/>
            <a:ext cx="4322763" cy="2881312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1508" name="Picture 4" descr="ala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1990725"/>
            <a:ext cx="4318000" cy="2878138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sp>
        <p:nvSpPr>
          <p:cNvPr id="21509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5825" y="6525344"/>
            <a:ext cx="1905000" cy="457200"/>
          </a:xfrm>
          <a:noFill/>
        </p:spPr>
        <p:txBody>
          <a:bodyPr/>
          <a:lstStyle/>
          <a:p>
            <a:fld id="{FE67AD8A-8690-4CB8-B3E9-AA03876C8D84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C00FF"/>
                </a:solidFill>
                <a:latin typeface="Comic Sans MS" pitchFamily="66" charset="0"/>
              </a:rPr>
              <a:t>Προσβολή σε φύλλα καπνού</a:t>
            </a:r>
          </a:p>
        </p:txBody>
      </p:sp>
      <p:pic>
        <p:nvPicPr>
          <p:cNvPr id="22531" name="Picture 3" descr="colony tobacco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493963"/>
            <a:ext cx="4318000" cy="3311525"/>
          </a:xfrm>
          <a:ln w="28575">
            <a:solidFill>
              <a:srgbClr val="00FF00"/>
            </a:solidFill>
          </a:ln>
        </p:spPr>
      </p:pic>
      <p:pic>
        <p:nvPicPr>
          <p:cNvPr id="22532" name="Picture 4" descr="colony tobac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492375"/>
            <a:ext cx="4318000" cy="3313113"/>
          </a:xfrm>
          <a:ln w="28575">
            <a:solidFill>
              <a:srgbClr val="00FF00"/>
            </a:solidFill>
          </a:ln>
        </p:spPr>
      </p:pic>
      <p:sp>
        <p:nvSpPr>
          <p:cNvPr id="2253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75513" y="6525344"/>
            <a:ext cx="1905000" cy="457200"/>
          </a:xfrm>
          <a:noFill/>
        </p:spPr>
        <p:txBody>
          <a:bodyPr/>
          <a:lstStyle/>
          <a:p>
            <a:fld id="{69BF2205-ADB6-4512-ABD5-F364F58D516A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-72108"/>
            <a:ext cx="7158037" cy="141287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FF00FF"/>
                </a:solidFill>
                <a:latin typeface="Comic Sans MS" pitchFamily="66" charset="0"/>
              </a:rPr>
              <a:t>Προσβολή σε ροδακινιά</a:t>
            </a:r>
          </a:p>
        </p:txBody>
      </p:sp>
      <p:pic>
        <p:nvPicPr>
          <p:cNvPr id="23555" name="Picture 3" descr="peach aph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8642350" cy="4824412"/>
          </a:xfrm>
          <a:ln w="28575">
            <a:solidFill>
              <a:srgbClr val="00FF00"/>
            </a:solidFill>
          </a:ln>
        </p:spPr>
      </p:pic>
      <p:sp>
        <p:nvSpPr>
          <p:cNvPr id="2355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164288" y="6453336"/>
            <a:ext cx="1905000" cy="457200"/>
          </a:xfrm>
          <a:noFill/>
        </p:spPr>
        <p:txBody>
          <a:bodyPr/>
          <a:lstStyle/>
          <a:p>
            <a:fld id="{99490ABA-87E2-4900-9451-13CD4B5374E8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144463"/>
            <a:ext cx="7158037" cy="1412875"/>
          </a:xfrm>
        </p:spPr>
        <p:txBody>
          <a:bodyPr/>
          <a:lstStyle/>
          <a:p>
            <a:pPr algn="l" eaLnBrk="1" hangingPunct="1"/>
            <a:r>
              <a:rPr lang="en-US" sz="3200" b="1" i="1" smtClean="0">
                <a:solidFill>
                  <a:srgbClr val="CC00FF"/>
                </a:solidFill>
                <a:latin typeface="Comic Sans MS" pitchFamily="66" charset="0"/>
              </a:rPr>
              <a:t>Thrips tabaci</a:t>
            </a:r>
            <a:r>
              <a:rPr lang="el-GR" sz="3200" b="1" i="1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l-GR" sz="3200" b="1" smtClean="0">
                <a:solidFill>
                  <a:srgbClr val="CC00FF"/>
                </a:solidFill>
                <a:latin typeface="Comic Sans MS" pitchFamily="66" charset="0"/>
              </a:rPr>
              <a:t>(</a:t>
            </a:r>
            <a:r>
              <a:rPr lang="en-GB" sz="3200" b="1" smtClean="0">
                <a:solidFill>
                  <a:srgbClr val="CC00FF"/>
                </a:solidFill>
                <a:latin typeface="Comic Sans MS" pitchFamily="66" charset="0"/>
              </a:rPr>
              <a:t>Thysanoptera: Thripidae)</a:t>
            </a:r>
            <a:r>
              <a:rPr lang="en-GB" sz="3200" b="1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GB" sz="3200" b="1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b="1" smtClean="0">
                <a:solidFill>
                  <a:srgbClr val="00FF00"/>
                </a:solidFill>
                <a:latin typeface="Comic Sans MS" pitchFamily="66" charset="0"/>
              </a:rPr>
              <a:t>κν. Θρίπας του καπνού και του βαμβακιού</a:t>
            </a:r>
            <a:endParaRPr lang="el-GR" sz="2000" b="1" i="1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1628775"/>
            <a:ext cx="3622675" cy="230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300" dirty="0" smtClean="0">
                <a:solidFill>
                  <a:srgbClr val="FF00FF"/>
                </a:solidFill>
                <a:latin typeface="Comic Sans MS" pitchFamily="66" charset="0"/>
              </a:rPr>
              <a:t>Τέλειο: 1 </a:t>
            </a:r>
            <a:r>
              <a:rPr lang="en-GB" sz="2300" dirty="0" smtClean="0">
                <a:solidFill>
                  <a:srgbClr val="FF00FF"/>
                </a:solidFill>
                <a:latin typeface="Comic Sans MS" pitchFamily="66" charset="0"/>
              </a:rPr>
              <a:t>mm, </a:t>
            </a:r>
            <a:r>
              <a:rPr lang="el-GR" sz="2300" dirty="0" err="1" smtClean="0">
                <a:solidFill>
                  <a:srgbClr val="FF00FF"/>
                </a:solidFill>
                <a:latin typeface="Comic Sans MS" pitchFamily="66" charset="0"/>
              </a:rPr>
              <a:t>κιτρινο</a:t>
            </a:r>
            <a:r>
              <a:rPr lang="el-GR" sz="2300" dirty="0" smtClean="0">
                <a:solidFill>
                  <a:srgbClr val="FF00FF"/>
                </a:solidFill>
                <a:latin typeface="Comic Sans MS" pitchFamily="66" charset="0"/>
              </a:rPr>
              <a:t>-καστανό, επίμηκες έτος.  </a:t>
            </a:r>
          </a:p>
          <a:p>
            <a:pPr eaLnBrk="1" hangingPunct="1">
              <a:lnSpc>
                <a:spcPct val="90000"/>
              </a:lnSpc>
            </a:pPr>
            <a:r>
              <a:rPr lang="el-GR" sz="2300" dirty="0" smtClean="0">
                <a:solidFill>
                  <a:srgbClr val="FFC000"/>
                </a:solidFill>
                <a:latin typeface="Comic Sans MS" pitchFamily="66" charset="0"/>
              </a:rPr>
              <a:t>Νύμφη: υπόλευκη με κόκκινο-καστανούς οφθαλμούς</a:t>
            </a:r>
          </a:p>
        </p:txBody>
      </p:sp>
      <p:pic>
        <p:nvPicPr>
          <p:cNvPr id="24581" name="Picture 5" descr="thrips2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16338"/>
            <a:ext cx="44640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34AAC370-A8EC-4090-B453-E9797601C02B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0100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253</Words>
  <Application>Microsoft Office PowerPoint</Application>
  <PresentationFormat>Προβολή στην οθόνη (4:3)</PresentationFormat>
  <Paragraphs>53</Paragraphs>
  <Slides>16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Myzus persicae (M. nicotianae) (Hemiptera: Aphididae) πράσινη αφίδα του καπνού και της ροδακινιάς</vt:lpstr>
      <vt:lpstr>A. gossypii    vs.    M. persicae</vt:lpstr>
      <vt:lpstr>Άπτερα θηλυκά         Myzus persicae</vt:lpstr>
      <vt:lpstr>Πτερωτά θηλυκά         Myzus persicae</vt:lpstr>
      <vt:lpstr>Προσβολή σε φύλλα καπνού</vt:lpstr>
      <vt:lpstr>Προσβολή σε ροδακινιά</vt:lpstr>
      <vt:lpstr>Thrips tabaci (Thysanoptera: Thripidae) κν. Θρίπας του καπνού και του βαμβακιού</vt:lpstr>
      <vt:lpstr>Διαφάνεια 10</vt:lpstr>
      <vt:lpstr>Προσβολή φύλλου από θρίπα.</vt:lpstr>
      <vt:lpstr>Διαφάνεια 12</vt:lpstr>
      <vt:lpstr>Leptinotarsa decemlineata (Coleoptera: Chrysomelidae) δορυφόρος της πατάτας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ΛΙΝΑ</dc:creator>
  <cp:lastModifiedBy>Sony Vaio 1112</cp:lastModifiedBy>
  <cp:revision>10</cp:revision>
  <dcterms:created xsi:type="dcterms:W3CDTF">2014-03-12T23:52:55Z</dcterms:created>
  <dcterms:modified xsi:type="dcterms:W3CDTF">2014-06-20T07:41:44Z</dcterms:modified>
</cp:coreProperties>
</file>