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96" r:id="rId4"/>
    <p:sldId id="257" r:id="rId5"/>
    <p:sldId id="284" r:id="rId6"/>
    <p:sldId id="285" r:id="rId7"/>
    <p:sldId id="259" r:id="rId8"/>
    <p:sldId id="295" r:id="rId9"/>
    <p:sldId id="260" r:id="rId10"/>
    <p:sldId id="261" r:id="rId11"/>
    <p:sldId id="293" r:id="rId12"/>
    <p:sldId id="292" r:id="rId13"/>
    <p:sldId id="288" r:id="rId14"/>
    <p:sldId id="294" r:id="rId15"/>
    <p:sldId id="289" r:id="rId16"/>
    <p:sldId id="273" r:id="rId17"/>
    <p:sldId id="274" r:id="rId18"/>
    <p:sldId id="280" r:id="rId19"/>
    <p:sldId id="281" r:id="rId20"/>
    <p:sldId id="290" r:id="rId21"/>
    <p:sldId id="276" r:id="rId22"/>
    <p:sldId id="277" r:id="rId23"/>
    <p:sldId id="264" r:id="rId24"/>
    <p:sldId id="283" r:id="rId25"/>
    <p:sldId id="282" r:id="rId2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0"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0E0B0CD4-4BBA-46DB-A5D4-837FF53E8D50}" type="datetimeFigureOut">
              <a:rPr lang="el-GR" smtClean="0"/>
              <a:pPr/>
              <a:t>29/3/2017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E6CB686-3CE0-4275-9077-94AA1E605928}" type="slidenum">
              <a:rPr lang="el-GR" smtClean="0"/>
              <a:pPr/>
              <a:t>‹#›</a:t>
            </a:fld>
            <a:endParaRPr lang="el-GR"/>
          </a:p>
        </p:txBody>
      </p:sp>
    </p:spTree>
    <p:extLst>
      <p:ext uri="{BB962C8B-B14F-4D97-AF65-F5344CB8AC3E}">
        <p14:creationId xmlns="" xmlns:p14="http://schemas.microsoft.com/office/powerpoint/2010/main" val="1377613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0E0B0CD4-4BBA-46DB-A5D4-837FF53E8D50}" type="datetimeFigureOut">
              <a:rPr lang="el-GR" smtClean="0"/>
              <a:pPr/>
              <a:t>29/3/2017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E6CB686-3CE0-4275-9077-94AA1E605928}" type="slidenum">
              <a:rPr lang="el-GR" smtClean="0"/>
              <a:pPr/>
              <a:t>‹#›</a:t>
            </a:fld>
            <a:endParaRPr lang="el-GR"/>
          </a:p>
        </p:txBody>
      </p:sp>
    </p:spTree>
    <p:extLst>
      <p:ext uri="{BB962C8B-B14F-4D97-AF65-F5344CB8AC3E}">
        <p14:creationId xmlns="" xmlns:p14="http://schemas.microsoft.com/office/powerpoint/2010/main" val="83812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0E0B0CD4-4BBA-46DB-A5D4-837FF53E8D50}" type="datetimeFigureOut">
              <a:rPr lang="el-GR" smtClean="0"/>
              <a:pPr/>
              <a:t>29/3/2017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E6CB686-3CE0-4275-9077-94AA1E605928}" type="slidenum">
              <a:rPr lang="el-GR" smtClean="0"/>
              <a:pPr/>
              <a:t>‹#›</a:t>
            </a:fld>
            <a:endParaRPr lang="el-GR"/>
          </a:p>
        </p:txBody>
      </p:sp>
    </p:spTree>
    <p:extLst>
      <p:ext uri="{BB962C8B-B14F-4D97-AF65-F5344CB8AC3E}">
        <p14:creationId xmlns="" xmlns:p14="http://schemas.microsoft.com/office/powerpoint/2010/main" val="3324616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0E0B0CD4-4BBA-46DB-A5D4-837FF53E8D50}" type="datetimeFigureOut">
              <a:rPr lang="el-GR" smtClean="0"/>
              <a:pPr/>
              <a:t>29/3/2017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E6CB686-3CE0-4275-9077-94AA1E605928}" type="slidenum">
              <a:rPr lang="el-GR" smtClean="0"/>
              <a:pPr/>
              <a:t>‹#›</a:t>
            </a:fld>
            <a:endParaRPr lang="el-GR"/>
          </a:p>
        </p:txBody>
      </p:sp>
    </p:spTree>
    <p:extLst>
      <p:ext uri="{BB962C8B-B14F-4D97-AF65-F5344CB8AC3E}">
        <p14:creationId xmlns="" xmlns:p14="http://schemas.microsoft.com/office/powerpoint/2010/main" val="2142560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0E0B0CD4-4BBA-46DB-A5D4-837FF53E8D50}" type="datetimeFigureOut">
              <a:rPr lang="el-GR" smtClean="0"/>
              <a:pPr/>
              <a:t>29/3/2017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E6CB686-3CE0-4275-9077-94AA1E605928}" type="slidenum">
              <a:rPr lang="el-GR" smtClean="0"/>
              <a:pPr/>
              <a:t>‹#›</a:t>
            </a:fld>
            <a:endParaRPr lang="el-GR"/>
          </a:p>
        </p:txBody>
      </p:sp>
    </p:spTree>
    <p:extLst>
      <p:ext uri="{BB962C8B-B14F-4D97-AF65-F5344CB8AC3E}">
        <p14:creationId xmlns="" xmlns:p14="http://schemas.microsoft.com/office/powerpoint/2010/main" val="2057573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0E0B0CD4-4BBA-46DB-A5D4-837FF53E8D50}" type="datetimeFigureOut">
              <a:rPr lang="el-GR" smtClean="0"/>
              <a:pPr/>
              <a:t>29/3/2017</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0E6CB686-3CE0-4275-9077-94AA1E605928}" type="slidenum">
              <a:rPr lang="el-GR" smtClean="0"/>
              <a:pPr/>
              <a:t>‹#›</a:t>
            </a:fld>
            <a:endParaRPr lang="el-GR"/>
          </a:p>
        </p:txBody>
      </p:sp>
    </p:spTree>
    <p:extLst>
      <p:ext uri="{BB962C8B-B14F-4D97-AF65-F5344CB8AC3E}">
        <p14:creationId xmlns="" xmlns:p14="http://schemas.microsoft.com/office/powerpoint/2010/main" val="115024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0E0B0CD4-4BBA-46DB-A5D4-837FF53E8D50}" type="datetimeFigureOut">
              <a:rPr lang="el-GR" smtClean="0"/>
              <a:pPr/>
              <a:t>29/3/2017</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0E6CB686-3CE0-4275-9077-94AA1E605928}" type="slidenum">
              <a:rPr lang="el-GR" smtClean="0"/>
              <a:pPr/>
              <a:t>‹#›</a:t>
            </a:fld>
            <a:endParaRPr lang="el-GR"/>
          </a:p>
        </p:txBody>
      </p:sp>
    </p:spTree>
    <p:extLst>
      <p:ext uri="{BB962C8B-B14F-4D97-AF65-F5344CB8AC3E}">
        <p14:creationId xmlns="" xmlns:p14="http://schemas.microsoft.com/office/powerpoint/2010/main" val="4177755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0E0B0CD4-4BBA-46DB-A5D4-837FF53E8D50}" type="datetimeFigureOut">
              <a:rPr lang="el-GR" smtClean="0"/>
              <a:pPr/>
              <a:t>29/3/2017</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0E6CB686-3CE0-4275-9077-94AA1E605928}" type="slidenum">
              <a:rPr lang="el-GR" smtClean="0"/>
              <a:pPr/>
              <a:t>‹#›</a:t>
            </a:fld>
            <a:endParaRPr lang="el-GR"/>
          </a:p>
        </p:txBody>
      </p:sp>
    </p:spTree>
    <p:extLst>
      <p:ext uri="{BB962C8B-B14F-4D97-AF65-F5344CB8AC3E}">
        <p14:creationId xmlns="" xmlns:p14="http://schemas.microsoft.com/office/powerpoint/2010/main" val="778383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0E0B0CD4-4BBA-46DB-A5D4-837FF53E8D50}" type="datetimeFigureOut">
              <a:rPr lang="el-GR" smtClean="0"/>
              <a:pPr/>
              <a:t>29/3/2017</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0E6CB686-3CE0-4275-9077-94AA1E605928}" type="slidenum">
              <a:rPr lang="el-GR" smtClean="0"/>
              <a:pPr/>
              <a:t>‹#›</a:t>
            </a:fld>
            <a:endParaRPr lang="el-GR"/>
          </a:p>
        </p:txBody>
      </p:sp>
    </p:spTree>
    <p:extLst>
      <p:ext uri="{BB962C8B-B14F-4D97-AF65-F5344CB8AC3E}">
        <p14:creationId xmlns="" xmlns:p14="http://schemas.microsoft.com/office/powerpoint/2010/main" val="19942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0E0B0CD4-4BBA-46DB-A5D4-837FF53E8D50}" type="datetimeFigureOut">
              <a:rPr lang="el-GR" smtClean="0"/>
              <a:pPr/>
              <a:t>29/3/2017</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0E6CB686-3CE0-4275-9077-94AA1E605928}" type="slidenum">
              <a:rPr lang="el-GR" smtClean="0"/>
              <a:pPr/>
              <a:t>‹#›</a:t>
            </a:fld>
            <a:endParaRPr lang="el-GR"/>
          </a:p>
        </p:txBody>
      </p:sp>
    </p:spTree>
    <p:extLst>
      <p:ext uri="{BB962C8B-B14F-4D97-AF65-F5344CB8AC3E}">
        <p14:creationId xmlns="" xmlns:p14="http://schemas.microsoft.com/office/powerpoint/2010/main" val="250616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0E0B0CD4-4BBA-46DB-A5D4-837FF53E8D50}" type="datetimeFigureOut">
              <a:rPr lang="el-GR" smtClean="0"/>
              <a:pPr/>
              <a:t>29/3/2017</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0E6CB686-3CE0-4275-9077-94AA1E605928}" type="slidenum">
              <a:rPr lang="el-GR" smtClean="0"/>
              <a:pPr/>
              <a:t>‹#›</a:t>
            </a:fld>
            <a:endParaRPr lang="el-GR"/>
          </a:p>
        </p:txBody>
      </p:sp>
    </p:spTree>
    <p:extLst>
      <p:ext uri="{BB962C8B-B14F-4D97-AF65-F5344CB8AC3E}">
        <p14:creationId xmlns="" xmlns:p14="http://schemas.microsoft.com/office/powerpoint/2010/main" val="2052541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488C4"/>
            </a:gs>
            <a:gs pos="14000">
              <a:srgbClr val="D4DEFF"/>
            </a:gs>
            <a:gs pos="96000">
              <a:srgbClr val="D4DEFF"/>
            </a:gs>
            <a:gs pos="100000">
              <a:srgbClr val="96AB94"/>
            </a:gs>
          </a:gsLst>
          <a:lin ang="5400000" scaled="0"/>
          <a:tileRect/>
        </a:grad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0B0CD4-4BBA-46DB-A5D4-837FF53E8D50}" type="datetimeFigureOut">
              <a:rPr lang="el-GR" smtClean="0"/>
              <a:pPr/>
              <a:t>29/3/2017</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6CB686-3CE0-4275-9077-94AA1E605928}" type="slidenum">
              <a:rPr lang="el-GR" smtClean="0"/>
              <a:pPr/>
              <a:t>‹#›</a:t>
            </a:fld>
            <a:endParaRPr lang="el-GR"/>
          </a:p>
        </p:txBody>
      </p:sp>
    </p:spTree>
    <p:extLst>
      <p:ext uri="{BB962C8B-B14F-4D97-AF65-F5344CB8AC3E}">
        <p14:creationId xmlns="" xmlns:p14="http://schemas.microsoft.com/office/powerpoint/2010/main" val="20820400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5.pn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2.jpe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2.jpe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2.gif"/><Relationship Id="rId5" Type="http://schemas.openxmlformats.org/officeDocument/2006/relationships/image" Target="../media/image2.jpe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2.gif"/><Relationship Id="rId5" Type="http://schemas.openxmlformats.org/officeDocument/2006/relationships/image" Target="../media/image2.jpe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2.gif"/><Relationship Id="rId5" Type="http://schemas.openxmlformats.org/officeDocument/2006/relationships/image" Target="../media/image2.jpe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2.gif"/><Relationship Id="rId5" Type="http://schemas.openxmlformats.org/officeDocument/2006/relationships/image" Target="../media/image2.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2.gif"/><Relationship Id="rId5" Type="http://schemas.openxmlformats.org/officeDocument/2006/relationships/image" Target="../media/image2.jpe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2.jpe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2.jpe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2.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6.jpeg"/><Relationship Id="rId5" Type="http://schemas.microsoft.com/office/2007/relationships/hdphoto" Target="../media/hdphoto2.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gif"/><Relationship Id="rId5" Type="http://schemas.openxmlformats.org/officeDocument/2006/relationships/image" Target="../media/image2.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907704" y="902499"/>
            <a:ext cx="5400600" cy="1300389"/>
          </a:xfrm>
        </p:spPr>
        <p:txBody>
          <a:bodyPr>
            <a:noAutofit/>
          </a:bodyPr>
          <a:lstStyle/>
          <a:p>
            <a:r>
              <a:rPr lang="el-GR" sz="2000" b="1" dirty="0" smtClean="0">
                <a:latin typeface="+mn-lt"/>
              </a:rPr>
              <a:t>ΜΕΤΑΠΤΥΧΙΑΚΟ ΠΡΟΓΡΑΜΜΑ </a:t>
            </a:r>
            <a:r>
              <a:rPr lang="en-US" sz="2000" b="1" dirty="0" smtClean="0">
                <a:latin typeface="+mn-lt"/>
              </a:rPr>
              <a:t/>
            </a:r>
            <a:br>
              <a:rPr lang="en-US" sz="2000" b="1" dirty="0" smtClean="0">
                <a:latin typeface="+mn-lt"/>
              </a:rPr>
            </a:br>
            <a:r>
              <a:rPr lang="el-GR" sz="2000" b="1" dirty="0" smtClean="0">
                <a:latin typeface="+mn-lt"/>
              </a:rPr>
              <a:t>‘ΑΣΤΙΚΗ ΑΝΑΠΛΑΣΗ &amp; ΑΝΑΠΤΥΞΗ’ – ΑΑΑ</a:t>
            </a:r>
            <a:r>
              <a:rPr lang="en-US" sz="2000" b="1" dirty="0" smtClean="0">
                <a:latin typeface="+mn-lt"/>
              </a:rPr>
              <a:t/>
            </a:r>
            <a:br>
              <a:rPr lang="en-US" sz="2000" b="1" dirty="0" smtClean="0">
                <a:latin typeface="+mn-lt"/>
              </a:rPr>
            </a:br>
            <a:r>
              <a:rPr lang="en-US" sz="2000" b="1" dirty="0">
                <a:latin typeface="+mn-lt"/>
              </a:rPr>
              <a:t/>
            </a:r>
            <a:br>
              <a:rPr lang="en-US" sz="2000" b="1" dirty="0">
                <a:latin typeface="+mn-lt"/>
              </a:rPr>
            </a:br>
            <a:r>
              <a:rPr lang="el-GR" sz="2000" b="1" dirty="0" smtClean="0">
                <a:latin typeface="+mn-lt"/>
              </a:rPr>
              <a:t>Πανεπιστήμιο Θεσσαλίας</a:t>
            </a:r>
            <a:br>
              <a:rPr lang="el-GR" sz="2000" b="1" dirty="0" smtClean="0">
                <a:latin typeface="+mn-lt"/>
              </a:rPr>
            </a:br>
            <a:r>
              <a:rPr lang="el-GR" sz="2000" b="1" dirty="0" smtClean="0">
                <a:latin typeface="+mn-lt"/>
              </a:rPr>
              <a:t>Τμήμα Μηχανικών Χωροταξίας Πολεοδομίας και Περιφερειακής Ανάπτυξης</a:t>
            </a:r>
            <a:endParaRPr lang="el-GR" sz="2000" b="1" dirty="0">
              <a:latin typeface="+mn-lt"/>
            </a:endParaRPr>
          </a:p>
        </p:txBody>
      </p:sp>
      <p:sp>
        <p:nvSpPr>
          <p:cNvPr id="3" name="Υπότιτλος 2"/>
          <p:cNvSpPr>
            <a:spLocks noGrp="1"/>
          </p:cNvSpPr>
          <p:nvPr>
            <p:ph type="subTitle" idx="1"/>
          </p:nvPr>
        </p:nvSpPr>
        <p:spPr>
          <a:xfrm>
            <a:off x="892163" y="2852936"/>
            <a:ext cx="7272808" cy="2808312"/>
          </a:xfrm>
        </p:spPr>
        <p:txBody>
          <a:bodyPr>
            <a:normAutofit fontScale="70000" lnSpcReduction="20000"/>
          </a:bodyPr>
          <a:lstStyle/>
          <a:p>
            <a:endParaRPr lang="el-GR" sz="2900" b="1" dirty="0" smtClean="0">
              <a:solidFill>
                <a:schemeClr val="tx1"/>
              </a:solidFill>
            </a:endParaRPr>
          </a:p>
          <a:p>
            <a:r>
              <a:rPr lang="el-GR" sz="2900" dirty="0" smtClean="0">
                <a:solidFill>
                  <a:schemeClr val="tx1"/>
                </a:solidFill>
              </a:rPr>
              <a:t>Διάλεξη</a:t>
            </a:r>
          </a:p>
          <a:p>
            <a:r>
              <a:rPr lang="el-GR" sz="2900" b="1" i="1" dirty="0" smtClean="0">
                <a:solidFill>
                  <a:schemeClr val="tx1"/>
                </a:solidFill>
              </a:rPr>
              <a:t>Έξυπνες πόλεις: Διακυβέρνηση και η </a:t>
            </a:r>
            <a:r>
              <a:rPr lang="el-GR" sz="2900" b="1" i="1" dirty="0" err="1" smtClean="0">
                <a:solidFill>
                  <a:schemeClr val="tx1"/>
                </a:solidFill>
              </a:rPr>
              <a:t>συμμετοχικότητα</a:t>
            </a:r>
            <a:r>
              <a:rPr lang="el-GR" sz="2900" b="1" i="1" dirty="0" smtClean="0">
                <a:solidFill>
                  <a:schemeClr val="tx1"/>
                </a:solidFill>
              </a:rPr>
              <a:t> των πολιτών στον σχεδιασμό</a:t>
            </a:r>
          </a:p>
          <a:p>
            <a:endParaRPr lang="el-GR" sz="2400" dirty="0" smtClean="0"/>
          </a:p>
          <a:p>
            <a:endParaRPr lang="el-GR" sz="2400" dirty="0"/>
          </a:p>
          <a:p>
            <a:r>
              <a:rPr lang="el-GR" sz="2900" dirty="0" smtClean="0">
                <a:solidFill>
                  <a:schemeClr val="tx1"/>
                </a:solidFill>
              </a:rPr>
              <a:t>Δρ. Σωτήρης </a:t>
            </a:r>
            <a:r>
              <a:rPr lang="el-GR" sz="2900" dirty="0" err="1" smtClean="0">
                <a:solidFill>
                  <a:schemeClr val="tx1"/>
                </a:solidFill>
              </a:rPr>
              <a:t>Παυλέας</a:t>
            </a:r>
            <a:endParaRPr lang="el-GR" sz="2900" dirty="0" smtClean="0">
              <a:solidFill>
                <a:schemeClr val="tx1"/>
              </a:solidFill>
            </a:endParaRPr>
          </a:p>
          <a:p>
            <a:endParaRPr lang="el-GR" sz="2400" dirty="0" smtClean="0"/>
          </a:p>
          <a:p>
            <a:endParaRPr lang="el-GR" sz="2400" dirty="0"/>
          </a:p>
          <a:p>
            <a:r>
              <a:rPr lang="el-GR" sz="2400" b="1" dirty="0" smtClean="0"/>
              <a:t>Λάρισα -  εαρινό εξάμηνο 2017</a:t>
            </a:r>
          </a:p>
          <a:p>
            <a:endParaRPr lang="el-GR" sz="2400" b="1"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3796" y="0"/>
            <a:ext cx="2022940" cy="1124744"/>
          </a:xfrm>
          <a:prstGeom prst="rect">
            <a:avLst/>
          </a:prstGeom>
          <a:blipFill>
            <a:blip r:embed="rId3"/>
            <a:tile tx="0" ty="0" sx="100000" sy="100000" flip="none" algn="tl"/>
          </a:blipFill>
          <a:ln>
            <a:noFill/>
          </a:ln>
          <a:effectLst>
            <a:reflection blurRad="6350" stA="50000" endA="300" endPos="90000" dir="5400000" sy="-100000" algn="bl" rotWithShape="0"/>
          </a:effectLst>
        </p:spPr>
      </p:pic>
      <p:pic>
        <p:nvPicPr>
          <p:cNvPr id="1027" name="Picture 3"/>
          <p:cNvPicPr>
            <a:picLocks noChangeAspect="1" noChangeArrowheads="1"/>
          </p:cNvPicPr>
          <p:nvPr/>
        </p:nvPicPr>
        <p:blipFill>
          <a:blip r:embed="rId4" cstate="print">
            <a:extLst>
              <a:ext uri="{BEBA8EAE-BF5A-486C-A8C5-ECC9F3942E4B}">
                <a14:imgProps xmlns="" xmlns:a14="http://schemas.microsoft.com/office/drawing/2010/main">
                  <a14:imgLayer r:embed="rId5">
                    <a14:imgEffect>
                      <a14:brightnessContrast contrast="40000"/>
                    </a14:imgEffect>
                  </a14:imgLayer>
                </a14:imgProps>
              </a:ext>
              <a:ext uri="{28A0092B-C50C-407E-A947-70E740481C1C}">
                <a14:useLocalDpi xmlns="" xmlns:a14="http://schemas.microsoft.com/office/drawing/2010/main" val="0"/>
              </a:ext>
            </a:extLst>
          </a:blip>
          <a:srcRect/>
          <a:stretch>
            <a:fillRect/>
          </a:stretch>
        </p:blipFill>
        <p:spPr bwMode="auto">
          <a:xfrm>
            <a:off x="7164288" y="0"/>
            <a:ext cx="1979711" cy="1486335"/>
          </a:xfrm>
          <a:prstGeom prst="rect">
            <a:avLst/>
          </a:prstGeom>
          <a:noFill/>
          <a:ln>
            <a:noFill/>
          </a:ln>
          <a:effectLst>
            <a:innerShdw blurRad="63500" dist="50800" dir="16200000">
              <a:schemeClr val="accent1">
                <a:lumMod val="60000"/>
                <a:lumOff val="40000"/>
                <a:alpha val="50000"/>
              </a:schemeClr>
            </a:innerShdw>
            <a:reflection blurRad="6350" stA="63000" endPos="43000" dir="5400000" sy="-100000" algn="bl" rotWithShape="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168332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brightnessContrast contrast="40000"/>
                    </a14:imgEffect>
                  </a14:imgLayer>
                </a14:imgProps>
              </a:ext>
              <a:ext uri="{28A0092B-C50C-407E-A947-70E740481C1C}">
                <a14:useLocalDpi xmlns="" xmlns:a14="http://schemas.microsoft.com/office/drawing/2010/main" val="0"/>
              </a:ext>
            </a:extLst>
          </a:blip>
          <a:srcRect/>
          <a:stretch>
            <a:fillRect/>
          </a:stretch>
        </p:blipFill>
        <p:spPr bwMode="auto">
          <a:xfrm>
            <a:off x="7741816" y="1"/>
            <a:ext cx="1402183" cy="1052736"/>
          </a:xfrm>
          <a:prstGeom prst="rect">
            <a:avLst/>
          </a:prstGeom>
          <a:gradFill>
            <a:gsLst>
              <a:gs pos="0">
                <a:srgbClr val="8488C4"/>
              </a:gs>
              <a:gs pos="25000">
                <a:srgbClr val="D4DEFF"/>
              </a:gs>
              <a:gs pos="94000">
                <a:srgbClr val="D4DEFF"/>
              </a:gs>
              <a:gs pos="100000">
                <a:srgbClr val="96AB94"/>
              </a:gs>
            </a:gsLst>
            <a:lin ang="5400000" scaled="0"/>
          </a:gradFill>
          <a:ln>
            <a:noFill/>
          </a:ln>
          <a:effectLst>
            <a:innerShdw blurRad="63500" dist="50800" dir="16200000">
              <a:schemeClr val="accent1">
                <a:lumMod val="60000"/>
                <a:lumOff val="40000"/>
                <a:alpha val="50000"/>
              </a:schemeClr>
            </a:innerShdw>
            <a:reflection blurRad="6350" stA="63000" endPos="43000" dir="5400000" sy="-100000" algn="bl" rotWithShape="0"/>
          </a:effectLst>
        </p:spPr>
      </p:pic>
      <p:pic>
        <p:nvPicPr>
          <p:cNvPr id="102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3796" y="0"/>
            <a:ext cx="1504892" cy="836712"/>
          </a:xfrm>
          <a:prstGeom prst="rect">
            <a:avLst/>
          </a:prstGeom>
          <a:blipFill>
            <a:blip r:embed="rId5"/>
            <a:tile tx="0" ty="0" sx="100000" sy="100000" flip="none" algn="tl"/>
          </a:blipFill>
          <a:ln>
            <a:noFill/>
          </a:ln>
          <a:effectLst>
            <a:reflection blurRad="6350" stA="50000" endA="300" endPos="90000" dir="5400000" sy="-100000" algn="bl" rotWithShape="0"/>
          </a:effectLst>
        </p:spPr>
      </p:pic>
      <p:sp>
        <p:nvSpPr>
          <p:cNvPr id="2" name="Τίτλος 1"/>
          <p:cNvSpPr>
            <a:spLocks noGrp="1"/>
          </p:cNvSpPr>
          <p:nvPr>
            <p:ph type="ctrTitle"/>
          </p:nvPr>
        </p:nvSpPr>
        <p:spPr>
          <a:xfrm>
            <a:off x="1763688" y="238337"/>
            <a:ext cx="5400600" cy="576064"/>
          </a:xfrm>
        </p:spPr>
        <p:txBody>
          <a:bodyPr>
            <a:noAutofit/>
          </a:bodyPr>
          <a:lstStyle/>
          <a:p>
            <a:r>
              <a:rPr lang="el-GR" sz="2400" b="1" dirty="0" smtClean="0">
                <a:latin typeface="+mn-lt"/>
              </a:rPr>
              <a:t>‘Ευφυής’ αστικός σχεδιασμός</a:t>
            </a:r>
            <a:endParaRPr lang="el-GR" sz="2400" b="1" dirty="0">
              <a:latin typeface="+mn-lt"/>
            </a:endParaRPr>
          </a:p>
        </p:txBody>
      </p:sp>
      <p:sp>
        <p:nvSpPr>
          <p:cNvPr id="3" name="Υπότιτλος 2"/>
          <p:cNvSpPr>
            <a:spLocks noGrp="1"/>
          </p:cNvSpPr>
          <p:nvPr>
            <p:ph type="subTitle" idx="1"/>
          </p:nvPr>
        </p:nvSpPr>
        <p:spPr>
          <a:xfrm>
            <a:off x="107504" y="1052737"/>
            <a:ext cx="8856984" cy="5184576"/>
          </a:xfrm>
        </p:spPr>
        <p:txBody>
          <a:bodyPr>
            <a:normAutofit/>
          </a:bodyPr>
          <a:lstStyle/>
          <a:p>
            <a:pPr algn="l"/>
            <a:endParaRPr lang="el-GR" sz="1800" dirty="0" smtClean="0">
              <a:solidFill>
                <a:schemeClr val="tx1"/>
              </a:solidFill>
            </a:endParaRPr>
          </a:p>
          <a:p>
            <a:pPr algn="l"/>
            <a:r>
              <a:rPr lang="el-GR" sz="1800" dirty="0" smtClean="0">
                <a:solidFill>
                  <a:schemeClr val="tx1"/>
                </a:solidFill>
              </a:rPr>
              <a:t>Η συλλογική ευφυΐα (</a:t>
            </a:r>
            <a:r>
              <a:rPr lang="el-GR" sz="1800" dirty="0" err="1" smtClean="0">
                <a:solidFill>
                  <a:schemeClr val="tx1"/>
                </a:solidFill>
              </a:rPr>
              <a:t>collective</a:t>
            </a:r>
            <a:r>
              <a:rPr lang="el-GR" sz="1800" dirty="0" smtClean="0">
                <a:solidFill>
                  <a:schemeClr val="tx1"/>
                </a:solidFill>
              </a:rPr>
              <a:t> </a:t>
            </a:r>
            <a:r>
              <a:rPr lang="el-GR" sz="1800" dirty="0" err="1" smtClean="0">
                <a:solidFill>
                  <a:schemeClr val="tx1"/>
                </a:solidFill>
              </a:rPr>
              <a:t>intelligence</a:t>
            </a:r>
            <a:r>
              <a:rPr lang="el-GR" sz="1800" dirty="0" smtClean="0">
                <a:solidFill>
                  <a:schemeClr val="tx1"/>
                </a:solidFill>
              </a:rPr>
              <a:t>) και η κατανεμημένη γνώση (</a:t>
            </a:r>
            <a:r>
              <a:rPr lang="el-GR" sz="1800" dirty="0" err="1" smtClean="0">
                <a:solidFill>
                  <a:schemeClr val="tx1"/>
                </a:solidFill>
              </a:rPr>
              <a:t>distributed</a:t>
            </a:r>
            <a:endParaRPr lang="el-GR" sz="1800" dirty="0" smtClean="0">
              <a:solidFill>
                <a:schemeClr val="tx1"/>
              </a:solidFill>
            </a:endParaRPr>
          </a:p>
          <a:p>
            <a:pPr algn="l"/>
            <a:r>
              <a:rPr lang="el-GR" sz="1800" dirty="0" err="1" smtClean="0">
                <a:solidFill>
                  <a:schemeClr val="tx1"/>
                </a:solidFill>
              </a:rPr>
              <a:t>cognition</a:t>
            </a:r>
            <a:r>
              <a:rPr lang="el-GR" sz="1800" dirty="0" smtClean="0">
                <a:solidFill>
                  <a:schemeClr val="tx1"/>
                </a:solidFill>
              </a:rPr>
              <a:t>) μπορούν να αλλάξουν τη φύση του σχεδιασμού των πόλεων τα επόμενα χρόνια.</a:t>
            </a:r>
          </a:p>
          <a:p>
            <a:pPr algn="l"/>
            <a:endParaRPr lang="el-GR" sz="1800" dirty="0" smtClean="0">
              <a:solidFill>
                <a:schemeClr val="tx1"/>
              </a:solidFill>
            </a:endParaRPr>
          </a:p>
          <a:p>
            <a:r>
              <a:rPr lang="el-GR" sz="2000" dirty="0" smtClean="0">
                <a:ln w="19050">
                  <a:solidFill>
                    <a:schemeClr val="accent1">
                      <a:lumMod val="75000"/>
                    </a:schemeClr>
                  </a:solidFill>
                </a:ln>
                <a:solidFill>
                  <a:schemeClr val="tx1"/>
                </a:solidFill>
                <a:effectLst>
                  <a:reflection blurRad="6350" stA="60000" endA="900" endPos="58000" dir="5400000" sy="-100000" algn="bl" rotWithShape="0"/>
                </a:effectLst>
              </a:rPr>
              <a:t>Οι πολλοί γνωρίζουν περισσότερα και καλύτερα από τον έναν!</a:t>
            </a:r>
          </a:p>
          <a:p>
            <a:pPr algn="l"/>
            <a:endParaRPr lang="el-GR" sz="1800" dirty="0" smtClean="0">
              <a:solidFill>
                <a:schemeClr val="tx1"/>
              </a:solidFill>
            </a:endParaRPr>
          </a:p>
          <a:p>
            <a:pPr algn="l"/>
            <a:r>
              <a:rPr lang="el-GR" sz="1800" dirty="0" smtClean="0">
                <a:solidFill>
                  <a:schemeClr val="tx1"/>
                </a:solidFill>
              </a:rPr>
              <a:t>Μία αστική αρχή μπορεί να εξοικονομήσει πόρους - πιο αποτελεσματική εάν αξιοποιήσει τους πολίτες της – ανά πάσα στιγμή σφυγμομέτρηση γνώμης</a:t>
            </a:r>
          </a:p>
          <a:p>
            <a:pPr algn="l"/>
            <a:endParaRPr lang="el-GR" sz="1800" dirty="0">
              <a:solidFill>
                <a:schemeClr val="tx1"/>
              </a:solidFill>
            </a:endParaRPr>
          </a:p>
          <a:p>
            <a:pPr algn="l"/>
            <a:r>
              <a:rPr lang="el-GR" sz="1800" dirty="0" smtClean="0">
                <a:solidFill>
                  <a:schemeClr val="tx1"/>
                </a:solidFill>
              </a:rPr>
              <a:t>ΠΡΟΥΠΟΘΕΣΗ </a:t>
            </a:r>
            <a:r>
              <a:rPr lang="el-GR" sz="2000" b="1" dirty="0" smtClean="0">
                <a:solidFill>
                  <a:schemeClr val="tx1"/>
                </a:solidFill>
              </a:rPr>
              <a:t>η οργανωτική ικανότητα </a:t>
            </a:r>
            <a:r>
              <a:rPr lang="el-GR" sz="1800" dirty="0" smtClean="0">
                <a:solidFill>
                  <a:schemeClr val="tx1"/>
                </a:solidFill>
              </a:rPr>
              <a:t>να μετατρέπει την πληροφορία σε γνώση και να ανταποκρίνεται σε αυτή!!</a:t>
            </a:r>
          </a:p>
          <a:p>
            <a:pPr algn="l"/>
            <a:endParaRPr lang="el-GR" sz="1800" dirty="0" smtClean="0">
              <a:solidFill>
                <a:schemeClr val="tx1"/>
              </a:solidFill>
            </a:endParaRPr>
          </a:p>
          <a:p>
            <a:pPr algn="l"/>
            <a:r>
              <a:rPr lang="el-GR" sz="1800" i="1" dirty="0" smtClean="0">
                <a:solidFill>
                  <a:schemeClr val="tx1"/>
                </a:solidFill>
              </a:rPr>
              <a:t>τι νόημα έχει η άμεση πληροφόρηση ότι ένα φωτιστικό δρόμου ή ένα παγκάκι έχει υποστεί βανδαλισμό, σε κάποια γειτονιά της πόλης, εάν δεν μπορεί να υπάρξει άμεση επίλυση του προβλήματος και αντικατάστασή τους;;</a:t>
            </a:r>
          </a:p>
          <a:p>
            <a:pPr algn="l"/>
            <a:endParaRPr lang="el-GR" sz="1800" dirty="0" smtClean="0">
              <a:solidFill>
                <a:schemeClr val="tx1"/>
              </a:solidFill>
            </a:endParaRPr>
          </a:p>
          <a:p>
            <a:pPr algn="l"/>
            <a:endParaRPr lang="el-GR" sz="1800" dirty="0" smtClean="0">
              <a:solidFill>
                <a:schemeClr val="tx1"/>
              </a:solidFill>
            </a:endParaRPr>
          </a:p>
          <a:p>
            <a:pPr algn="l"/>
            <a:endParaRPr lang="el-GR" sz="1800" dirty="0" smtClean="0">
              <a:solidFill>
                <a:schemeClr val="tx1"/>
              </a:solidFill>
            </a:endParaRPr>
          </a:p>
          <a:p>
            <a:pPr algn="l"/>
            <a:endParaRPr lang="el-GR" sz="1800" dirty="0" smtClean="0">
              <a:solidFill>
                <a:schemeClr val="tx1"/>
              </a:solidFill>
            </a:endParaRPr>
          </a:p>
          <a:p>
            <a:pPr algn="l"/>
            <a:endParaRPr lang="el-GR" sz="1800" dirty="0" smtClean="0">
              <a:solidFill>
                <a:schemeClr val="tx1"/>
              </a:solidFill>
            </a:endParaRPr>
          </a:p>
          <a:p>
            <a:pPr algn="l"/>
            <a:endParaRPr lang="el-GR" sz="2000" dirty="0">
              <a:solidFill>
                <a:schemeClr val="tx1"/>
              </a:solidFill>
            </a:endParaRPr>
          </a:p>
          <a:p>
            <a:pPr algn="l"/>
            <a:endParaRPr lang="el-GR" sz="1600" dirty="0"/>
          </a:p>
        </p:txBody>
      </p:sp>
    </p:spTree>
    <p:extLst>
      <p:ext uri="{BB962C8B-B14F-4D97-AF65-F5344CB8AC3E}">
        <p14:creationId xmlns="" xmlns:p14="http://schemas.microsoft.com/office/powerpoint/2010/main" val="3904957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brightnessContrast contrast="40000"/>
                    </a14:imgEffect>
                  </a14:imgLayer>
                </a14:imgProps>
              </a:ext>
              <a:ext uri="{28A0092B-C50C-407E-A947-70E740481C1C}">
                <a14:useLocalDpi xmlns="" xmlns:a14="http://schemas.microsoft.com/office/drawing/2010/main" val="0"/>
              </a:ext>
            </a:extLst>
          </a:blip>
          <a:srcRect/>
          <a:stretch>
            <a:fillRect/>
          </a:stretch>
        </p:blipFill>
        <p:spPr bwMode="auto">
          <a:xfrm>
            <a:off x="7741816" y="1"/>
            <a:ext cx="1402183" cy="1052736"/>
          </a:xfrm>
          <a:prstGeom prst="rect">
            <a:avLst/>
          </a:prstGeom>
          <a:gradFill>
            <a:gsLst>
              <a:gs pos="0">
                <a:srgbClr val="8488C4"/>
              </a:gs>
              <a:gs pos="25000">
                <a:srgbClr val="D4DEFF"/>
              </a:gs>
              <a:gs pos="94000">
                <a:srgbClr val="D4DEFF"/>
              </a:gs>
              <a:gs pos="100000">
                <a:srgbClr val="96AB94"/>
              </a:gs>
            </a:gsLst>
            <a:lin ang="5400000" scaled="0"/>
          </a:gradFill>
          <a:ln>
            <a:noFill/>
          </a:ln>
          <a:effectLst>
            <a:innerShdw blurRad="63500" dist="50800" dir="16200000">
              <a:schemeClr val="accent1">
                <a:lumMod val="60000"/>
                <a:lumOff val="40000"/>
                <a:alpha val="50000"/>
              </a:schemeClr>
            </a:innerShdw>
            <a:reflection blurRad="6350" stA="63000" endPos="43000" dir="5400000" sy="-100000" algn="bl" rotWithShape="0"/>
          </a:effectLst>
        </p:spPr>
      </p:pic>
      <p:pic>
        <p:nvPicPr>
          <p:cNvPr id="102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3796" y="0"/>
            <a:ext cx="1504892" cy="836712"/>
          </a:xfrm>
          <a:prstGeom prst="rect">
            <a:avLst/>
          </a:prstGeom>
          <a:blipFill>
            <a:blip r:embed="rId5"/>
            <a:tile tx="0" ty="0" sx="100000" sy="100000" flip="none" algn="tl"/>
          </a:blipFill>
          <a:ln>
            <a:noFill/>
          </a:ln>
          <a:effectLst>
            <a:reflection blurRad="6350" stA="50000" endA="300" endPos="90000" dir="5400000" sy="-100000" algn="bl" rotWithShape="0"/>
          </a:effectLst>
        </p:spPr>
      </p:pic>
      <p:sp>
        <p:nvSpPr>
          <p:cNvPr id="2" name="Τίτλος 1"/>
          <p:cNvSpPr>
            <a:spLocks noGrp="1"/>
          </p:cNvSpPr>
          <p:nvPr>
            <p:ph type="ctrTitle"/>
          </p:nvPr>
        </p:nvSpPr>
        <p:spPr>
          <a:xfrm>
            <a:off x="1763688" y="238337"/>
            <a:ext cx="5400600" cy="576064"/>
          </a:xfrm>
        </p:spPr>
        <p:txBody>
          <a:bodyPr>
            <a:noAutofit/>
          </a:bodyPr>
          <a:lstStyle/>
          <a:p>
            <a:r>
              <a:rPr lang="el-GR" sz="2400" b="1" dirty="0" smtClean="0">
                <a:latin typeface="+mn-lt"/>
              </a:rPr>
              <a:t>‘Ευφυής’ οργανωτική ικανότητα</a:t>
            </a:r>
            <a:endParaRPr lang="el-GR" sz="2400" b="1" dirty="0">
              <a:latin typeface="+mn-lt"/>
            </a:endParaRPr>
          </a:p>
        </p:txBody>
      </p:sp>
      <p:sp>
        <p:nvSpPr>
          <p:cNvPr id="3" name="Υπότιτλος 2"/>
          <p:cNvSpPr>
            <a:spLocks noGrp="1"/>
          </p:cNvSpPr>
          <p:nvPr>
            <p:ph type="subTitle" idx="1"/>
          </p:nvPr>
        </p:nvSpPr>
        <p:spPr>
          <a:xfrm>
            <a:off x="107504" y="1052737"/>
            <a:ext cx="8856984" cy="5184576"/>
          </a:xfrm>
        </p:spPr>
        <p:txBody>
          <a:bodyPr>
            <a:normAutofit/>
          </a:bodyPr>
          <a:lstStyle/>
          <a:p>
            <a:pPr algn="l"/>
            <a:endParaRPr lang="el-GR" sz="1800" dirty="0" smtClean="0">
              <a:solidFill>
                <a:schemeClr val="tx1"/>
              </a:solidFill>
            </a:endParaRPr>
          </a:p>
          <a:p>
            <a:pPr algn="l"/>
            <a:endParaRPr lang="el-GR" sz="1800" dirty="0">
              <a:solidFill>
                <a:schemeClr val="tx1"/>
              </a:solidFill>
            </a:endParaRPr>
          </a:p>
          <a:p>
            <a:pPr algn="l"/>
            <a:r>
              <a:rPr lang="el-GR" sz="1800" b="1" dirty="0" smtClean="0">
                <a:solidFill>
                  <a:schemeClr val="tx1"/>
                </a:solidFill>
              </a:rPr>
              <a:t>Δήμος Θέρμης – παράδειγμα</a:t>
            </a:r>
          </a:p>
          <a:p>
            <a:pPr algn="l"/>
            <a:endParaRPr lang="el-GR" sz="1800" b="1" dirty="0" smtClean="0">
              <a:solidFill>
                <a:schemeClr val="tx1"/>
              </a:solidFill>
            </a:endParaRPr>
          </a:p>
          <a:p>
            <a:pPr algn="l"/>
            <a:r>
              <a:rPr lang="el-GR" sz="1800" dirty="0" smtClean="0">
                <a:solidFill>
                  <a:schemeClr val="tx1"/>
                </a:solidFill>
              </a:rPr>
              <a:t>Η εφαρμογή «Βελτιώνω την πόλη μου» δίνει τη δυνατότητα στους κατοίκους να αναφέρουν τοπικά προβλήματα όπως ξεχασμένα σκουπίδια, καμένες λάμπες φωτισμού στους δρόμους, κατεστραμμένες πλάκες πεζοδρομίου, εγκαταλελειμμένα αυτοκίνητα, σημεία που εγκυμονούν κίνδυνο κλπ. </a:t>
            </a:r>
          </a:p>
          <a:p>
            <a:pPr algn="l"/>
            <a:endParaRPr lang="el-GR" sz="1800" dirty="0" smtClean="0">
              <a:solidFill>
                <a:schemeClr val="tx1"/>
              </a:solidFill>
            </a:endParaRPr>
          </a:p>
          <a:p>
            <a:pPr algn="l"/>
            <a:r>
              <a:rPr lang="el-GR" sz="1800" dirty="0" smtClean="0">
                <a:solidFill>
                  <a:schemeClr val="tx1"/>
                </a:solidFill>
              </a:rPr>
              <a:t>Μέσω της πλατφόρμας οι πολίτες μπορούν να κάνουν προτάσεις βελτίωσης του περιβάλλοντος της γειτονιάς τους. </a:t>
            </a:r>
          </a:p>
          <a:p>
            <a:pPr algn="l"/>
            <a:endParaRPr lang="el-GR" sz="1800" dirty="0" smtClean="0">
              <a:solidFill>
                <a:schemeClr val="tx1"/>
              </a:solidFill>
            </a:endParaRPr>
          </a:p>
          <a:p>
            <a:pPr algn="l"/>
            <a:r>
              <a:rPr lang="el-GR" sz="1800" dirty="0" smtClean="0">
                <a:solidFill>
                  <a:schemeClr val="tx1"/>
                </a:solidFill>
              </a:rPr>
              <a:t>Μπορεί ο καθένας να έχει πρόσβαση στην πλατφόρμα ή να συμβάλλει στη βελτίωσή της συμμετέχοντας στην κοινότητα των δημιουργών του. Η εφαρμογή είναι διαθέσιμη και για κινητά και φορητές συσκευές.</a:t>
            </a:r>
          </a:p>
          <a:p>
            <a:pPr algn="l"/>
            <a:endParaRPr lang="el-GR" sz="1800" dirty="0" smtClean="0">
              <a:solidFill>
                <a:schemeClr val="tx1"/>
              </a:solidFill>
            </a:endParaRPr>
          </a:p>
          <a:p>
            <a:pPr algn="l"/>
            <a:endParaRPr lang="el-GR" sz="1800" dirty="0" smtClean="0">
              <a:solidFill>
                <a:schemeClr val="tx1"/>
              </a:solidFill>
            </a:endParaRPr>
          </a:p>
          <a:p>
            <a:pPr algn="l"/>
            <a:endParaRPr lang="el-GR" sz="1800" dirty="0" smtClean="0">
              <a:solidFill>
                <a:schemeClr val="tx1"/>
              </a:solidFill>
            </a:endParaRPr>
          </a:p>
          <a:p>
            <a:pPr algn="l"/>
            <a:endParaRPr lang="el-GR" sz="1800" dirty="0" smtClean="0">
              <a:solidFill>
                <a:schemeClr val="tx1"/>
              </a:solidFill>
            </a:endParaRPr>
          </a:p>
          <a:p>
            <a:pPr algn="l"/>
            <a:endParaRPr lang="el-GR" sz="1800" dirty="0" smtClean="0">
              <a:solidFill>
                <a:schemeClr val="tx1"/>
              </a:solidFill>
            </a:endParaRPr>
          </a:p>
          <a:p>
            <a:pPr algn="l"/>
            <a:endParaRPr lang="el-GR" sz="1800" dirty="0" smtClean="0">
              <a:solidFill>
                <a:schemeClr val="tx1"/>
              </a:solidFill>
            </a:endParaRPr>
          </a:p>
          <a:p>
            <a:pPr algn="l"/>
            <a:endParaRPr lang="el-GR" sz="1800" dirty="0" smtClean="0">
              <a:solidFill>
                <a:schemeClr val="tx1"/>
              </a:solidFill>
            </a:endParaRPr>
          </a:p>
          <a:p>
            <a:pPr algn="l"/>
            <a:endParaRPr lang="el-GR" sz="2000" dirty="0">
              <a:solidFill>
                <a:schemeClr val="tx1"/>
              </a:solidFill>
            </a:endParaRPr>
          </a:p>
          <a:p>
            <a:pPr algn="l"/>
            <a:endParaRPr lang="el-GR" sz="1600" dirty="0"/>
          </a:p>
        </p:txBody>
      </p:sp>
    </p:spTree>
    <p:extLst>
      <p:ext uri="{BB962C8B-B14F-4D97-AF65-F5344CB8AC3E}">
        <p14:creationId xmlns="" xmlns:p14="http://schemas.microsoft.com/office/powerpoint/2010/main" val="3324395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Εικόνα 6" descr="Αποτέλεσμα εικόνας για SMART city governance"/>
          <p:cNvPicPr/>
          <p:nvPr/>
        </p:nvPicPr>
        <p:blipFill>
          <a:blip r:embed="rId2">
            <a:extLst>
              <a:ext uri="{28A0092B-C50C-407E-A947-70E740481C1C}">
                <a14:useLocalDpi xmlns="" xmlns:a14="http://schemas.microsoft.com/office/drawing/2010/main" val="0"/>
              </a:ext>
            </a:extLst>
          </a:blip>
          <a:srcRect/>
          <a:stretch>
            <a:fillRect/>
          </a:stretch>
        </p:blipFill>
        <p:spPr bwMode="auto">
          <a:xfrm>
            <a:off x="1187624" y="1202237"/>
            <a:ext cx="6912768" cy="4896544"/>
          </a:xfrm>
          <a:prstGeom prst="rect">
            <a:avLst/>
          </a:prstGeom>
          <a:noFill/>
          <a:ln>
            <a:noFill/>
          </a:ln>
        </p:spPr>
      </p:pic>
      <p:sp>
        <p:nvSpPr>
          <p:cNvPr id="2" name="Τίτλος 1"/>
          <p:cNvSpPr>
            <a:spLocks noGrp="1"/>
          </p:cNvSpPr>
          <p:nvPr>
            <p:ph type="ctrTitle"/>
          </p:nvPr>
        </p:nvSpPr>
        <p:spPr>
          <a:xfrm>
            <a:off x="1763688" y="238337"/>
            <a:ext cx="5400600" cy="576064"/>
          </a:xfrm>
        </p:spPr>
        <p:txBody>
          <a:bodyPr>
            <a:noAutofit/>
          </a:bodyPr>
          <a:lstStyle/>
          <a:p>
            <a:r>
              <a:rPr lang="el-GR" sz="2400" b="1" dirty="0" smtClean="0">
                <a:latin typeface="+mn-lt"/>
              </a:rPr>
              <a:t>Η έξυπνη </a:t>
            </a:r>
            <a:r>
              <a:rPr lang="el-GR" sz="2400" b="1" dirty="0" err="1" smtClean="0">
                <a:latin typeface="+mn-lt"/>
              </a:rPr>
              <a:t>πόλη…ως</a:t>
            </a:r>
            <a:r>
              <a:rPr lang="el-GR" sz="2400" b="1" dirty="0" smtClean="0">
                <a:latin typeface="+mn-lt"/>
              </a:rPr>
              <a:t> ευκαιρία</a:t>
            </a:r>
            <a:endParaRPr lang="el-GR" sz="2400" b="1" dirty="0">
              <a:latin typeface="+mn-lt"/>
            </a:endParaRPr>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3796" y="0"/>
            <a:ext cx="1504892" cy="836712"/>
          </a:xfrm>
          <a:prstGeom prst="rect">
            <a:avLst/>
          </a:prstGeom>
          <a:blipFill>
            <a:blip r:embed="rId4"/>
            <a:tile tx="0" ty="0" sx="100000" sy="100000" flip="none" algn="tl"/>
          </a:blipFill>
          <a:ln>
            <a:noFill/>
          </a:ln>
          <a:effectLst>
            <a:reflection blurRad="6350" stA="50000" endA="300" endPos="90000" dir="5400000" sy="-100000" algn="bl" rotWithShape="0"/>
          </a:effectLst>
        </p:spPr>
      </p:pic>
      <p:pic>
        <p:nvPicPr>
          <p:cNvPr id="1027" name="Picture 3"/>
          <p:cNvPicPr>
            <a:picLocks noChangeAspect="1" noChangeArrowheads="1"/>
          </p:cNvPicPr>
          <p:nvPr/>
        </p:nvPicPr>
        <p:blipFill>
          <a:blip r:embed="rId5" cstate="print">
            <a:extLst>
              <a:ext uri="{BEBA8EAE-BF5A-486C-A8C5-ECC9F3942E4B}">
                <a14:imgProps xmlns="" xmlns:a14="http://schemas.microsoft.com/office/drawing/2010/main">
                  <a14:imgLayer r:embed="rId6">
                    <a14:imgEffect>
                      <a14:brightnessContrast contrast="40000"/>
                    </a14:imgEffect>
                  </a14:imgLayer>
                </a14:imgProps>
              </a:ext>
              <a:ext uri="{28A0092B-C50C-407E-A947-70E740481C1C}">
                <a14:useLocalDpi xmlns="" xmlns:a14="http://schemas.microsoft.com/office/drawing/2010/main" val="0"/>
              </a:ext>
            </a:extLst>
          </a:blip>
          <a:srcRect/>
          <a:stretch>
            <a:fillRect/>
          </a:stretch>
        </p:blipFill>
        <p:spPr bwMode="auto">
          <a:xfrm>
            <a:off x="7741816" y="1"/>
            <a:ext cx="1402183" cy="1052736"/>
          </a:xfrm>
          <a:prstGeom prst="rect">
            <a:avLst/>
          </a:prstGeom>
          <a:gradFill>
            <a:gsLst>
              <a:gs pos="0">
                <a:srgbClr val="8488C4"/>
              </a:gs>
              <a:gs pos="25000">
                <a:srgbClr val="D4DEFF"/>
              </a:gs>
              <a:gs pos="94000">
                <a:srgbClr val="D4DEFF"/>
              </a:gs>
              <a:gs pos="100000">
                <a:srgbClr val="96AB94"/>
              </a:gs>
            </a:gsLst>
            <a:lin ang="5400000" scaled="0"/>
          </a:gradFill>
          <a:ln>
            <a:noFill/>
          </a:ln>
          <a:effectLst>
            <a:innerShdw blurRad="63500" dist="50800" dir="16200000">
              <a:schemeClr val="accent1">
                <a:lumMod val="60000"/>
                <a:lumOff val="40000"/>
                <a:alpha val="50000"/>
              </a:schemeClr>
            </a:innerShdw>
            <a:reflection blurRad="6350" stA="63000" endPos="43000" dir="5400000" sy="-100000" algn="bl" rotWithShape="0"/>
          </a:effectLst>
        </p:spPr>
      </p:pic>
    </p:spTree>
    <p:extLst>
      <p:ext uri="{BB962C8B-B14F-4D97-AF65-F5344CB8AC3E}">
        <p14:creationId xmlns="" xmlns:p14="http://schemas.microsoft.com/office/powerpoint/2010/main" val="4132059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brightnessContrast contrast="40000"/>
                    </a14:imgEffect>
                  </a14:imgLayer>
                </a14:imgProps>
              </a:ext>
              <a:ext uri="{28A0092B-C50C-407E-A947-70E740481C1C}">
                <a14:useLocalDpi xmlns="" xmlns:a14="http://schemas.microsoft.com/office/drawing/2010/main" val="0"/>
              </a:ext>
            </a:extLst>
          </a:blip>
          <a:srcRect/>
          <a:stretch>
            <a:fillRect/>
          </a:stretch>
        </p:blipFill>
        <p:spPr bwMode="auto">
          <a:xfrm>
            <a:off x="7741816" y="1"/>
            <a:ext cx="1402183" cy="1052736"/>
          </a:xfrm>
          <a:prstGeom prst="rect">
            <a:avLst/>
          </a:prstGeom>
          <a:gradFill>
            <a:gsLst>
              <a:gs pos="0">
                <a:srgbClr val="8488C4"/>
              </a:gs>
              <a:gs pos="25000">
                <a:srgbClr val="D4DEFF"/>
              </a:gs>
              <a:gs pos="94000">
                <a:srgbClr val="D4DEFF"/>
              </a:gs>
              <a:gs pos="100000">
                <a:srgbClr val="96AB94"/>
              </a:gs>
            </a:gsLst>
            <a:lin ang="5400000" scaled="0"/>
          </a:gradFill>
          <a:ln>
            <a:noFill/>
          </a:ln>
          <a:effectLst>
            <a:innerShdw blurRad="63500" dist="50800" dir="16200000">
              <a:schemeClr val="accent1">
                <a:lumMod val="60000"/>
                <a:lumOff val="40000"/>
                <a:alpha val="50000"/>
              </a:schemeClr>
            </a:innerShdw>
            <a:reflection blurRad="6350" stA="63000" endPos="43000" dir="5400000" sy="-100000" algn="bl" rotWithShape="0"/>
          </a:effectLst>
        </p:spPr>
      </p:pic>
      <p:pic>
        <p:nvPicPr>
          <p:cNvPr id="102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3796" y="0"/>
            <a:ext cx="1504892" cy="836712"/>
          </a:xfrm>
          <a:prstGeom prst="rect">
            <a:avLst/>
          </a:prstGeom>
          <a:blipFill>
            <a:blip r:embed="rId5"/>
            <a:tile tx="0" ty="0" sx="100000" sy="100000" flip="none" algn="tl"/>
          </a:blipFill>
          <a:ln>
            <a:noFill/>
          </a:ln>
          <a:effectLst>
            <a:reflection blurRad="6350" stA="50000" endA="300" endPos="90000" dir="5400000" sy="-100000" algn="bl" rotWithShape="0"/>
          </a:effectLst>
        </p:spPr>
      </p:pic>
      <p:sp>
        <p:nvSpPr>
          <p:cNvPr id="2" name="Τίτλος 1"/>
          <p:cNvSpPr>
            <a:spLocks noGrp="1"/>
          </p:cNvSpPr>
          <p:nvPr>
            <p:ph type="ctrTitle"/>
          </p:nvPr>
        </p:nvSpPr>
        <p:spPr>
          <a:xfrm>
            <a:off x="1763688" y="238337"/>
            <a:ext cx="5400600" cy="576064"/>
          </a:xfrm>
        </p:spPr>
        <p:txBody>
          <a:bodyPr>
            <a:noAutofit/>
          </a:bodyPr>
          <a:lstStyle/>
          <a:p>
            <a:r>
              <a:rPr lang="el-GR" sz="2400" b="1" dirty="0" smtClean="0">
                <a:latin typeface="+mn-lt"/>
              </a:rPr>
              <a:t>…δίκτυα πόλεων..</a:t>
            </a:r>
            <a:endParaRPr lang="el-GR" sz="2400" b="1" dirty="0">
              <a:latin typeface="+mn-lt"/>
            </a:endParaRPr>
          </a:p>
        </p:txBody>
      </p:sp>
      <p:sp>
        <p:nvSpPr>
          <p:cNvPr id="3" name="Υπότιτλος 2"/>
          <p:cNvSpPr>
            <a:spLocks noGrp="1"/>
          </p:cNvSpPr>
          <p:nvPr>
            <p:ph type="subTitle" idx="1"/>
          </p:nvPr>
        </p:nvSpPr>
        <p:spPr>
          <a:xfrm>
            <a:off x="107504" y="1052737"/>
            <a:ext cx="8856984" cy="5184576"/>
          </a:xfrm>
        </p:spPr>
        <p:txBody>
          <a:bodyPr>
            <a:normAutofit fontScale="92500" lnSpcReduction="10000"/>
          </a:bodyPr>
          <a:lstStyle/>
          <a:p>
            <a:pPr algn="l"/>
            <a:r>
              <a:rPr lang="el-GR" sz="1800" dirty="0" smtClean="0">
                <a:solidFill>
                  <a:schemeClr val="tx1"/>
                </a:solidFill>
              </a:rPr>
              <a:t>Η </a:t>
            </a:r>
            <a:r>
              <a:rPr lang="el-GR" sz="1800" dirty="0">
                <a:solidFill>
                  <a:schemeClr val="tx1"/>
                </a:solidFill>
              </a:rPr>
              <a:t>διατύπωση του στρατηγικού </a:t>
            </a:r>
            <a:r>
              <a:rPr lang="el-GR" sz="1800" dirty="0" smtClean="0">
                <a:solidFill>
                  <a:schemeClr val="tx1"/>
                </a:solidFill>
              </a:rPr>
              <a:t>στόχου</a:t>
            </a:r>
            <a:r>
              <a:rPr lang="en-US" sz="1800" dirty="0" smtClean="0">
                <a:solidFill>
                  <a:schemeClr val="tx1"/>
                </a:solidFill>
              </a:rPr>
              <a:t> (</a:t>
            </a:r>
            <a:r>
              <a:rPr lang="el-GR" sz="1800" dirty="0" smtClean="0">
                <a:solidFill>
                  <a:schemeClr val="tx1"/>
                </a:solidFill>
              </a:rPr>
              <a:t>2009: δίκτυο ΙΚΑΡΟΣ Κρήτη – Νησιά Αιγαίου Ψηφιακή Στρατηγική Δήμων)</a:t>
            </a:r>
          </a:p>
          <a:p>
            <a:pPr algn="l"/>
            <a:endParaRPr lang="el-GR" sz="1800" dirty="0">
              <a:solidFill>
                <a:schemeClr val="tx1"/>
              </a:solidFill>
            </a:endParaRPr>
          </a:p>
          <a:p>
            <a:pPr algn="l">
              <a:buFont typeface="Wingdings" pitchFamily="2" charset="2"/>
              <a:buChar char="Ø"/>
            </a:pPr>
            <a:r>
              <a:rPr lang="el-GR" sz="1800" dirty="0" smtClean="0">
                <a:solidFill>
                  <a:schemeClr val="tx1"/>
                </a:solidFill>
              </a:rPr>
              <a:t> Υποχρέωση </a:t>
            </a:r>
            <a:r>
              <a:rPr lang="el-GR" sz="1800" dirty="0">
                <a:solidFill>
                  <a:schemeClr val="tx1"/>
                </a:solidFill>
              </a:rPr>
              <a:t>διατύπωσης του στρατηγικού στόχου </a:t>
            </a:r>
            <a:r>
              <a:rPr lang="el-GR" sz="1800" dirty="0" smtClean="0">
                <a:solidFill>
                  <a:schemeClr val="tx1"/>
                </a:solidFill>
              </a:rPr>
              <a:t>- ταυτότητα </a:t>
            </a:r>
            <a:r>
              <a:rPr lang="el-GR" sz="1800" dirty="0">
                <a:solidFill>
                  <a:schemeClr val="tx1"/>
                </a:solidFill>
              </a:rPr>
              <a:t>ψηφιακής </a:t>
            </a:r>
            <a:r>
              <a:rPr lang="el-GR" sz="1800" dirty="0" smtClean="0">
                <a:solidFill>
                  <a:schemeClr val="tx1"/>
                </a:solidFill>
              </a:rPr>
              <a:t>πόλης</a:t>
            </a:r>
          </a:p>
          <a:p>
            <a:pPr algn="l">
              <a:buFont typeface="Wingdings" pitchFamily="2" charset="2"/>
              <a:buChar char="Ø"/>
            </a:pPr>
            <a:endParaRPr lang="el-GR" sz="1800" dirty="0" smtClean="0">
              <a:solidFill>
                <a:schemeClr val="tx1"/>
              </a:solidFill>
            </a:endParaRPr>
          </a:p>
          <a:p>
            <a:pPr algn="l">
              <a:buFont typeface="Wingdings" pitchFamily="2" charset="2"/>
              <a:buChar char="Ø"/>
            </a:pPr>
            <a:r>
              <a:rPr lang="el-GR" sz="1800" dirty="0" smtClean="0">
                <a:solidFill>
                  <a:schemeClr val="tx1"/>
                </a:solidFill>
              </a:rPr>
              <a:t>Υποχρέωση </a:t>
            </a:r>
            <a:r>
              <a:rPr lang="el-GR" sz="1800" dirty="0">
                <a:solidFill>
                  <a:schemeClr val="tx1"/>
                </a:solidFill>
              </a:rPr>
              <a:t>για παροχή ελεύθερης πρόσβασης στο διαδίκτυο και ασφάλειας των προσωπικών δεδομένων </a:t>
            </a:r>
            <a:endParaRPr lang="el-GR" sz="1800" dirty="0" smtClean="0">
              <a:solidFill>
                <a:schemeClr val="tx1"/>
              </a:solidFill>
            </a:endParaRPr>
          </a:p>
          <a:p>
            <a:pPr algn="l">
              <a:buFont typeface="Wingdings" pitchFamily="2" charset="2"/>
              <a:buChar char="Ø"/>
            </a:pPr>
            <a:endParaRPr lang="el-GR" sz="1800" dirty="0" smtClean="0">
              <a:solidFill>
                <a:schemeClr val="tx1"/>
              </a:solidFill>
            </a:endParaRPr>
          </a:p>
          <a:p>
            <a:pPr algn="l">
              <a:buFont typeface="Wingdings" pitchFamily="2" charset="2"/>
              <a:buChar char="Ø"/>
            </a:pPr>
            <a:r>
              <a:rPr lang="el-GR" sz="1800" dirty="0" smtClean="0">
                <a:solidFill>
                  <a:schemeClr val="tx1"/>
                </a:solidFill>
              </a:rPr>
              <a:t>Υποχρέωση </a:t>
            </a:r>
            <a:r>
              <a:rPr lang="el-GR" sz="1800" dirty="0">
                <a:solidFill>
                  <a:schemeClr val="tx1"/>
                </a:solidFill>
              </a:rPr>
              <a:t>παροχής ψηφιακών υπηρεσιών και </a:t>
            </a:r>
            <a:r>
              <a:rPr lang="el-GR" sz="1800" dirty="0" smtClean="0">
                <a:solidFill>
                  <a:schemeClr val="tx1"/>
                </a:solidFill>
              </a:rPr>
              <a:t>περιεχομένου</a:t>
            </a:r>
          </a:p>
          <a:p>
            <a:pPr algn="l">
              <a:buFont typeface="Wingdings" pitchFamily="2" charset="2"/>
              <a:buChar char="Ø"/>
            </a:pPr>
            <a:endParaRPr lang="el-GR" sz="1800" dirty="0" smtClean="0">
              <a:solidFill>
                <a:schemeClr val="tx1"/>
              </a:solidFill>
            </a:endParaRPr>
          </a:p>
          <a:p>
            <a:pPr algn="l">
              <a:buFont typeface="Wingdings" pitchFamily="2" charset="2"/>
              <a:buChar char="Ø"/>
            </a:pPr>
            <a:r>
              <a:rPr lang="el-GR" sz="1800" dirty="0" smtClean="0">
                <a:solidFill>
                  <a:schemeClr val="tx1"/>
                </a:solidFill>
              </a:rPr>
              <a:t>Υποχρέωση </a:t>
            </a:r>
            <a:r>
              <a:rPr lang="el-GR" sz="1800" dirty="0">
                <a:solidFill>
                  <a:schemeClr val="tx1"/>
                </a:solidFill>
              </a:rPr>
              <a:t>υιοθέτησης ανοικτών προτύπων </a:t>
            </a:r>
            <a:endParaRPr lang="el-GR" sz="1800" dirty="0" smtClean="0">
              <a:solidFill>
                <a:schemeClr val="tx1"/>
              </a:solidFill>
            </a:endParaRPr>
          </a:p>
          <a:p>
            <a:pPr algn="l">
              <a:buFont typeface="Wingdings" pitchFamily="2" charset="2"/>
              <a:buChar char="Ø"/>
            </a:pPr>
            <a:endParaRPr lang="el-GR" sz="1800" dirty="0" smtClean="0">
              <a:solidFill>
                <a:schemeClr val="tx1"/>
              </a:solidFill>
            </a:endParaRPr>
          </a:p>
          <a:p>
            <a:pPr algn="l">
              <a:buFont typeface="Wingdings" pitchFamily="2" charset="2"/>
              <a:buChar char="Ø"/>
            </a:pPr>
            <a:r>
              <a:rPr lang="el-GR" sz="1800" dirty="0" smtClean="0">
                <a:solidFill>
                  <a:schemeClr val="tx1"/>
                </a:solidFill>
              </a:rPr>
              <a:t>Υποχρέωση </a:t>
            </a:r>
            <a:r>
              <a:rPr lang="el-GR" sz="1800" dirty="0">
                <a:solidFill>
                  <a:schemeClr val="tx1"/>
                </a:solidFill>
              </a:rPr>
              <a:t>υιοθέτησης πολιτικών πράσινων τεχνολογιών πληροφορικής και </a:t>
            </a:r>
            <a:r>
              <a:rPr lang="el-GR" sz="1800" dirty="0" smtClean="0">
                <a:solidFill>
                  <a:schemeClr val="tx1"/>
                </a:solidFill>
              </a:rPr>
              <a:t>επικοινωνιών</a:t>
            </a:r>
          </a:p>
          <a:p>
            <a:pPr algn="l">
              <a:buFont typeface="Wingdings" pitchFamily="2" charset="2"/>
              <a:buChar char="Ø"/>
            </a:pPr>
            <a:endParaRPr lang="el-GR" sz="1800" dirty="0" smtClean="0">
              <a:solidFill>
                <a:schemeClr val="tx1"/>
              </a:solidFill>
            </a:endParaRPr>
          </a:p>
          <a:p>
            <a:pPr algn="l">
              <a:buFont typeface="Wingdings" pitchFamily="2" charset="2"/>
              <a:buChar char="Ø"/>
            </a:pPr>
            <a:r>
              <a:rPr lang="el-GR" sz="1800" dirty="0" smtClean="0">
                <a:solidFill>
                  <a:schemeClr val="tx1"/>
                </a:solidFill>
              </a:rPr>
              <a:t>Υποχρέωση </a:t>
            </a:r>
            <a:r>
              <a:rPr lang="el-GR" sz="1800" dirty="0">
                <a:solidFill>
                  <a:schemeClr val="tx1"/>
                </a:solidFill>
              </a:rPr>
              <a:t>διευκόλυνσης </a:t>
            </a:r>
            <a:r>
              <a:rPr lang="el-GR" sz="1800" dirty="0" smtClean="0">
                <a:solidFill>
                  <a:schemeClr val="tx1"/>
                </a:solidFill>
              </a:rPr>
              <a:t>της συμμετοχής των πολιτών με ψηφιακό τρόπο</a:t>
            </a:r>
          </a:p>
          <a:p>
            <a:pPr algn="l">
              <a:buFont typeface="Wingdings" pitchFamily="2" charset="2"/>
              <a:buChar char="Ø"/>
            </a:pPr>
            <a:endParaRPr lang="el-GR" sz="1800" dirty="0" smtClean="0">
              <a:solidFill>
                <a:schemeClr val="tx1"/>
              </a:solidFill>
            </a:endParaRPr>
          </a:p>
          <a:p>
            <a:pPr algn="l">
              <a:buFont typeface="Wingdings" pitchFamily="2" charset="2"/>
              <a:buChar char="Ø"/>
            </a:pPr>
            <a:r>
              <a:rPr lang="el-GR" sz="1800" dirty="0" smtClean="0">
                <a:solidFill>
                  <a:schemeClr val="tx1"/>
                </a:solidFill>
              </a:rPr>
              <a:t>Υποχρέωση </a:t>
            </a:r>
            <a:r>
              <a:rPr lang="el-GR" sz="1800" dirty="0">
                <a:solidFill>
                  <a:schemeClr val="tx1"/>
                </a:solidFill>
              </a:rPr>
              <a:t>για κατάρτιση στη χρήση νέων τεχνολογιών</a:t>
            </a:r>
            <a:endParaRPr lang="el-GR" sz="1800" dirty="0" smtClean="0">
              <a:solidFill>
                <a:schemeClr val="tx1"/>
              </a:solidFill>
            </a:endParaRPr>
          </a:p>
          <a:p>
            <a:pPr algn="l"/>
            <a:endParaRPr lang="el-GR" sz="1800" dirty="0" smtClean="0">
              <a:solidFill>
                <a:schemeClr val="tx1"/>
              </a:solidFill>
            </a:endParaRPr>
          </a:p>
          <a:p>
            <a:pPr algn="l"/>
            <a:endParaRPr lang="el-GR" sz="1800" dirty="0" smtClean="0">
              <a:solidFill>
                <a:schemeClr val="tx1"/>
              </a:solidFill>
            </a:endParaRPr>
          </a:p>
          <a:p>
            <a:pPr algn="l"/>
            <a:endParaRPr lang="el-GR" sz="1800" dirty="0" smtClean="0">
              <a:solidFill>
                <a:schemeClr val="tx1"/>
              </a:solidFill>
            </a:endParaRPr>
          </a:p>
          <a:p>
            <a:pPr algn="l"/>
            <a:endParaRPr lang="el-GR" sz="2000" dirty="0">
              <a:solidFill>
                <a:schemeClr val="tx1"/>
              </a:solidFill>
            </a:endParaRPr>
          </a:p>
          <a:p>
            <a:pPr algn="l"/>
            <a:endParaRPr lang="el-GR" sz="1600" dirty="0"/>
          </a:p>
        </p:txBody>
      </p:sp>
    </p:spTree>
    <p:extLst>
      <p:ext uri="{BB962C8B-B14F-4D97-AF65-F5344CB8AC3E}">
        <p14:creationId xmlns="" xmlns:p14="http://schemas.microsoft.com/office/powerpoint/2010/main" val="544001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brightnessContrast contrast="40000"/>
                    </a14:imgEffect>
                  </a14:imgLayer>
                </a14:imgProps>
              </a:ext>
              <a:ext uri="{28A0092B-C50C-407E-A947-70E740481C1C}">
                <a14:useLocalDpi xmlns="" xmlns:a14="http://schemas.microsoft.com/office/drawing/2010/main" val="0"/>
              </a:ext>
            </a:extLst>
          </a:blip>
          <a:srcRect/>
          <a:stretch>
            <a:fillRect/>
          </a:stretch>
        </p:blipFill>
        <p:spPr bwMode="auto">
          <a:xfrm>
            <a:off x="7741816" y="1"/>
            <a:ext cx="1402183" cy="1052736"/>
          </a:xfrm>
          <a:prstGeom prst="rect">
            <a:avLst/>
          </a:prstGeom>
          <a:gradFill>
            <a:gsLst>
              <a:gs pos="0">
                <a:srgbClr val="8488C4"/>
              </a:gs>
              <a:gs pos="25000">
                <a:srgbClr val="D4DEFF"/>
              </a:gs>
              <a:gs pos="94000">
                <a:srgbClr val="D4DEFF"/>
              </a:gs>
              <a:gs pos="100000">
                <a:srgbClr val="96AB94"/>
              </a:gs>
            </a:gsLst>
            <a:lin ang="5400000" scaled="0"/>
          </a:gradFill>
          <a:ln>
            <a:noFill/>
          </a:ln>
          <a:effectLst>
            <a:innerShdw blurRad="63500" dist="50800" dir="16200000">
              <a:schemeClr val="accent1">
                <a:lumMod val="60000"/>
                <a:lumOff val="40000"/>
                <a:alpha val="50000"/>
              </a:schemeClr>
            </a:innerShdw>
            <a:reflection blurRad="6350" stA="63000" endPos="43000" dir="5400000" sy="-100000" algn="bl" rotWithShape="0"/>
          </a:effectLst>
        </p:spPr>
      </p:pic>
      <p:pic>
        <p:nvPicPr>
          <p:cNvPr id="102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3796" y="0"/>
            <a:ext cx="1504892" cy="836712"/>
          </a:xfrm>
          <a:prstGeom prst="rect">
            <a:avLst/>
          </a:prstGeom>
          <a:blipFill>
            <a:blip r:embed="rId5"/>
            <a:tile tx="0" ty="0" sx="100000" sy="100000" flip="none" algn="tl"/>
          </a:blipFill>
          <a:ln>
            <a:noFill/>
          </a:ln>
          <a:effectLst>
            <a:reflection blurRad="6350" stA="50000" endA="300" endPos="90000" dir="5400000" sy="-100000" algn="bl" rotWithShape="0"/>
          </a:effectLst>
        </p:spPr>
      </p:pic>
      <p:sp>
        <p:nvSpPr>
          <p:cNvPr id="2" name="Τίτλος 1"/>
          <p:cNvSpPr>
            <a:spLocks noGrp="1"/>
          </p:cNvSpPr>
          <p:nvPr>
            <p:ph type="ctrTitle"/>
          </p:nvPr>
        </p:nvSpPr>
        <p:spPr>
          <a:xfrm>
            <a:off x="1763688" y="238337"/>
            <a:ext cx="5400600" cy="576064"/>
          </a:xfrm>
        </p:spPr>
        <p:txBody>
          <a:bodyPr>
            <a:noAutofit/>
          </a:bodyPr>
          <a:lstStyle/>
          <a:p>
            <a:r>
              <a:rPr lang="el-GR" sz="2400" b="1" dirty="0" smtClean="0">
                <a:latin typeface="+mn-lt"/>
              </a:rPr>
              <a:t>…ψηφιακή διάσταση πόλεων..</a:t>
            </a:r>
            <a:endParaRPr lang="el-GR" sz="2400" b="1" dirty="0">
              <a:latin typeface="+mn-lt"/>
            </a:endParaRPr>
          </a:p>
        </p:txBody>
      </p:sp>
      <p:pic>
        <p:nvPicPr>
          <p:cNvPr id="7" name="Picture 2"/>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214414" y="928670"/>
            <a:ext cx="7017418" cy="568505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610098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brightnessContrast contrast="40000"/>
                    </a14:imgEffect>
                  </a14:imgLayer>
                </a14:imgProps>
              </a:ext>
              <a:ext uri="{28A0092B-C50C-407E-A947-70E740481C1C}">
                <a14:useLocalDpi xmlns="" xmlns:a14="http://schemas.microsoft.com/office/drawing/2010/main" val="0"/>
              </a:ext>
            </a:extLst>
          </a:blip>
          <a:srcRect/>
          <a:stretch>
            <a:fillRect/>
          </a:stretch>
        </p:blipFill>
        <p:spPr bwMode="auto">
          <a:xfrm>
            <a:off x="7741816" y="1"/>
            <a:ext cx="1402183" cy="1052736"/>
          </a:xfrm>
          <a:prstGeom prst="rect">
            <a:avLst/>
          </a:prstGeom>
          <a:gradFill>
            <a:gsLst>
              <a:gs pos="0">
                <a:srgbClr val="8488C4"/>
              </a:gs>
              <a:gs pos="25000">
                <a:srgbClr val="D4DEFF"/>
              </a:gs>
              <a:gs pos="94000">
                <a:srgbClr val="D4DEFF"/>
              </a:gs>
              <a:gs pos="100000">
                <a:srgbClr val="96AB94"/>
              </a:gs>
            </a:gsLst>
            <a:lin ang="5400000" scaled="0"/>
          </a:gradFill>
          <a:ln>
            <a:noFill/>
          </a:ln>
          <a:effectLst>
            <a:innerShdw blurRad="63500" dist="50800" dir="16200000">
              <a:schemeClr val="accent1">
                <a:lumMod val="60000"/>
                <a:lumOff val="40000"/>
                <a:alpha val="50000"/>
              </a:schemeClr>
            </a:innerShdw>
            <a:reflection blurRad="6350" stA="63000" endPos="43000" dir="5400000" sy="-100000" algn="bl" rotWithShape="0"/>
          </a:effectLst>
        </p:spPr>
      </p:pic>
      <p:pic>
        <p:nvPicPr>
          <p:cNvPr id="102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3796" y="0"/>
            <a:ext cx="1504892" cy="836712"/>
          </a:xfrm>
          <a:prstGeom prst="rect">
            <a:avLst/>
          </a:prstGeom>
          <a:blipFill>
            <a:blip r:embed="rId5"/>
            <a:tile tx="0" ty="0" sx="100000" sy="100000" flip="none" algn="tl"/>
          </a:blipFill>
          <a:ln>
            <a:noFill/>
          </a:ln>
          <a:effectLst>
            <a:reflection blurRad="6350" stA="50000" endA="300" endPos="90000" dir="5400000" sy="-100000" algn="bl" rotWithShape="0"/>
          </a:effectLst>
        </p:spPr>
      </p:pic>
      <p:sp>
        <p:nvSpPr>
          <p:cNvPr id="2" name="Τίτλος 1"/>
          <p:cNvSpPr>
            <a:spLocks noGrp="1"/>
          </p:cNvSpPr>
          <p:nvPr>
            <p:ph type="ctrTitle"/>
          </p:nvPr>
        </p:nvSpPr>
        <p:spPr>
          <a:xfrm>
            <a:off x="1763688" y="238337"/>
            <a:ext cx="5400600" cy="576064"/>
          </a:xfrm>
        </p:spPr>
        <p:txBody>
          <a:bodyPr>
            <a:noAutofit/>
          </a:bodyPr>
          <a:lstStyle/>
          <a:p>
            <a:r>
              <a:rPr lang="el-GR" sz="2400" b="1" dirty="0" smtClean="0">
                <a:latin typeface="+mn-lt"/>
              </a:rPr>
              <a:t>..η ανάγκη για συνεργασίες…</a:t>
            </a:r>
            <a:endParaRPr lang="el-GR" sz="2400" b="1" dirty="0">
              <a:latin typeface="+mn-lt"/>
            </a:endParaRPr>
          </a:p>
        </p:txBody>
      </p:sp>
      <p:sp>
        <p:nvSpPr>
          <p:cNvPr id="3" name="Υπότιτλος 2"/>
          <p:cNvSpPr>
            <a:spLocks noGrp="1"/>
          </p:cNvSpPr>
          <p:nvPr>
            <p:ph type="subTitle" idx="1"/>
          </p:nvPr>
        </p:nvSpPr>
        <p:spPr>
          <a:xfrm>
            <a:off x="107504" y="1052737"/>
            <a:ext cx="8856984" cy="5184576"/>
          </a:xfrm>
        </p:spPr>
        <p:txBody>
          <a:bodyPr>
            <a:normAutofit/>
          </a:bodyPr>
          <a:lstStyle/>
          <a:p>
            <a:pPr algn="l"/>
            <a:endParaRPr lang="el-GR" sz="1800" dirty="0" smtClean="0">
              <a:solidFill>
                <a:schemeClr val="tx1"/>
              </a:solidFill>
            </a:endParaRPr>
          </a:p>
          <a:p>
            <a:pPr algn="l"/>
            <a:r>
              <a:rPr lang="el-GR" sz="1800" dirty="0" smtClean="0">
                <a:solidFill>
                  <a:schemeClr val="tx1"/>
                </a:solidFill>
              </a:rPr>
              <a:t>βασικό </a:t>
            </a:r>
            <a:r>
              <a:rPr lang="el-GR" sz="1800" dirty="0">
                <a:solidFill>
                  <a:schemeClr val="tx1"/>
                </a:solidFill>
              </a:rPr>
              <a:t>ρόλο στη χάραξη των στρατηγικών στόχων της πόλης </a:t>
            </a:r>
            <a:r>
              <a:rPr lang="el-GR" sz="1800" dirty="0" smtClean="0">
                <a:solidFill>
                  <a:schemeClr val="tx1"/>
                </a:solidFill>
              </a:rPr>
              <a:t>έχουν οι αστικές αρχές...</a:t>
            </a:r>
          </a:p>
          <a:p>
            <a:pPr algn="l"/>
            <a:endParaRPr lang="el-GR" sz="1800" dirty="0" smtClean="0">
              <a:solidFill>
                <a:schemeClr val="tx1"/>
              </a:solidFill>
            </a:endParaRPr>
          </a:p>
          <a:p>
            <a:pPr algn="l"/>
            <a:r>
              <a:rPr lang="el-GR" sz="1800" dirty="0" smtClean="0">
                <a:solidFill>
                  <a:schemeClr val="tx1"/>
                </a:solidFill>
              </a:rPr>
              <a:t>….αλλά πολλές βασικές αρμοδιότητες ανήκουν και αλλού..</a:t>
            </a:r>
          </a:p>
          <a:p>
            <a:pPr algn="l"/>
            <a:endParaRPr lang="el-GR" sz="1800" dirty="0" smtClean="0">
              <a:solidFill>
                <a:schemeClr val="tx1"/>
              </a:solidFill>
            </a:endParaRPr>
          </a:p>
          <a:p>
            <a:pPr algn="l"/>
            <a:endParaRPr lang="el-GR" sz="1800" dirty="0" smtClean="0">
              <a:solidFill>
                <a:schemeClr val="tx1"/>
              </a:solidFill>
            </a:endParaRPr>
          </a:p>
          <a:p>
            <a:pPr algn="l"/>
            <a:endParaRPr lang="el-GR" sz="1800" dirty="0" smtClean="0">
              <a:solidFill>
                <a:schemeClr val="tx1"/>
              </a:solidFill>
            </a:endParaRPr>
          </a:p>
          <a:p>
            <a:pPr algn="l"/>
            <a:endParaRPr lang="el-GR" sz="2000" dirty="0">
              <a:solidFill>
                <a:schemeClr val="tx1"/>
              </a:solidFill>
            </a:endParaRPr>
          </a:p>
          <a:p>
            <a:pPr algn="l"/>
            <a:endParaRPr lang="el-GR" sz="1600" dirty="0"/>
          </a:p>
        </p:txBody>
      </p:sp>
      <p:pic>
        <p:nvPicPr>
          <p:cNvPr id="4" name="Picture 2"/>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515719" y="2636912"/>
            <a:ext cx="6314912" cy="30963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414148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brightnessContrast contrast="40000"/>
                    </a14:imgEffect>
                  </a14:imgLayer>
                </a14:imgProps>
              </a:ext>
              <a:ext uri="{28A0092B-C50C-407E-A947-70E740481C1C}">
                <a14:useLocalDpi xmlns="" xmlns:a14="http://schemas.microsoft.com/office/drawing/2010/main" val="0"/>
              </a:ext>
            </a:extLst>
          </a:blip>
          <a:srcRect/>
          <a:stretch>
            <a:fillRect/>
          </a:stretch>
        </p:blipFill>
        <p:spPr bwMode="auto">
          <a:xfrm>
            <a:off x="7741816" y="1"/>
            <a:ext cx="1402183" cy="1052736"/>
          </a:xfrm>
          <a:prstGeom prst="rect">
            <a:avLst/>
          </a:prstGeom>
          <a:gradFill>
            <a:gsLst>
              <a:gs pos="0">
                <a:srgbClr val="8488C4"/>
              </a:gs>
              <a:gs pos="25000">
                <a:srgbClr val="D4DEFF"/>
              </a:gs>
              <a:gs pos="94000">
                <a:srgbClr val="D4DEFF"/>
              </a:gs>
              <a:gs pos="100000">
                <a:srgbClr val="96AB94"/>
              </a:gs>
            </a:gsLst>
            <a:lin ang="5400000" scaled="0"/>
          </a:gradFill>
          <a:ln>
            <a:noFill/>
          </a:ln>
          <a:effectLst>
            <a:innerShdw blurRad="63500" dist="50800" dir="16200000">
              <a:schemeClr val="accent1">
                <a:lumMod val="60000"/>
                <a:lumOff val="40000"/>
                <a:alpha val="50000"/>
              </a:schemeClr>
            </a:innerShdw>
            <a:reflection blurRad="6350" stA="63000" endPos="43000" dir="5400000" sy="-100000" algn="bl" rotWithShape="0"/>
          </a:effectLst>
        </p:spPr>
      </p:pic>
      <p:pic>
        <p:nvPicPr>
          <p:cNvPr id="102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3796" y="0"/>
            <a:ext cx="1504892" cy="836712"/>
          </a:xfrm>
          <a:prstGeom prst="rect">
            <a:avLst/>
          </a:prstGeom>
          <a:blipFill>
            <a:blip r:embed="rId5"/>
            <a:tile tx="0" ty="0" sx="100000" sy="100000" flip="none" algn="tl"/>
          </a:blipFill>
          <a:ln>
            <a:noFill/>
          </a:ln>
          <a:effectLst>
            <a:reflection blurRad="6350" stA="50000" endA="300" endPos="90000" dir="5400000" sy="-100000" algn="bl" rotWithShape="0"/>
          </a:effectLst>
        </p:spPr>
      </p:pic>
      <p:sp>
        <p:nvSpPr>
          <p:cNvPr id="2" name="Τίτλος 1"/>
          <p:cNvSpPr>
            <a:spLocks noGrp="1"/>
          </p:cNvSpPr>
          <p:nvPr>
            <p:ph type="ctrTitle"/>
          </p:nvPr>
        </p:nvSpPr>
        <p:spPr>
          <a:xfrm>
            <a:off x="1763688" y="238337"/>
            <a:ext cx="5400600" cy="576064"/>
          </a:xfrm>
        </p:spPr>
        <p:txBody>
          <a:bodyPr>
            <a:noAutofit/>
          </a:bodyPr>
          <a:lstStyle/>
          <a:p>
            <a:r>
              <a:rPr lang="el-GR" sz="2400" b="1" dirty="0" smtClean="0">
                <a:latin typeface="+mn-lt"/>
              </a:rPr>
              <a:t>Διακυβέρνηση: η </a:t>
            </a:r>
            <a:r>
              <a:rPr lang="el-GR" sz="2400" b="1" dirty="0" err="1" smtClean="0">
                <a:latin typeface="+mn-lt"/>
              </a:rPr>
              <a:t>παράμετρος…πολίτες</a:t>
            </a:r>
            <a:endParaRPr lang="el-GR" sz="2400" b="1" dirty="0">
              <a:latin typeface="+mn-lt"/>
            </a:endParaRPr>
          </a:p>
        </p:txBody>
      </p:sp>
      <p:sp>
        <p:nvSpPr>
          <p:cNvPr id="3" name="Υπότιτλος 2"/>
          <p:cNvSpPr>
            <a:spLocks noGrp="1"/>
          </p:cNvSpPr>
          <p:nvPr>
            <p:ph type="subTitle" idx="1"/>
          </p:nvPr>
        </p:nvSpPr>
        <p:spPr>
          <a:xfrm>
            <a:off x="107504" y="1052737"/>
            <a:ext cx="8856984" cy="5184576"/>
          </a:xfrm>
        </p:spPr>
        <p:txBody>
          <a:bodyPr>
            <a:normAutofit/>
          </a:bodyPr>
          <a:lstStyle/>
          <a:p>
            <a:pPr algn="l"/>
            <a:endParaRPr lang="el-GR" sz="1800" dirty="0" smtClean="0">
              <a:solidFill>
                <a:schemeClr val="tx1"/>
              </a:solidFill>
            </a:endParaRPr>
          </a:p>
          <a:p>
            <a:pPr marL="285750" indent="-285750" algn="l">
              <a:buBlip>
                <a:blip r:embed="rId6"/>
              </a:buBlip>
            </a:pPr>
            <a:r>
              <a:rPr lang="el-GR" sz="1800" dirty="0" smtClean="0">
                <a:solidFill>
                  <a:schemeClr val="tx1"/>
                </a:solidFill>
              </a:rPr>
              <a:t>Οι πόλεις πάντα θα αντιμετωπίζουν αναπάντεχα γεγονότα - φυσικές καταστροφές, οικονομική κρίση κτλ – κύκλοι υποβάθμισης και αναγέννησης</a:t>
            </a:r>
          </a:p>
          <a:p>
            <a:pPr algn="l"/>
            <a:endParaRPr lang="el-GR" sz="1800" dirty="0" smtClean="0">
              <a:solidFill>
                <a:schemeClr val="tx1"/>
              </a:solidFill>
            </a:endParaRPr>
          </a:p>
          <a:p>
            <a:pPr marL="285750" indent="-285750" algn="l">
              <a:buBlip>
                <a:blip r:embed="rId6"/>
              </a:buBlip>
            </a:pPr>
            <a:r>
              <a:rPr lang="el-GR" sz="1800" dirty="0" smtClean="0">
                <a:solidFill>
                  <a:schemeClr val="tx1"/>
                </a:solidFill>
              </a:rPr>
              <a:t>Οι έξυπνες πόλεις αποτελούν ‘ζωντανά οργανικά οικοσυστήματα’</a:t>
            </a:r>
          </a:p>
          <a:p>
            <a:pPr algn="l"/>
            <a:endParaRPr lang="el-GR" sz="1800" dirty="0" smtClean="0">
              <a:solidFill>
                <a:schemeClr val="tx1"/>
              </a:solidFill>
            </a:endParaRPr>
          </a:p>
          <a:p>
            <a:pPr marL="285750" indent="-285750" algn="l">
              <a:buBlip>
                <a:blip r:embed="rId6"/>
              </a:buBlip>
            </a:pPr>
            <a:r>
              <a:rPr lang="el-GR" sz="1800" dirty="0" smtClean="0">
                <a:solidFill>
                  <a:schemeClr val="tx1"/>
                </a:solidFill>
              </a:rPr>
              <a:t>Μια πόλη μπορεί να γίνει </a:t>
            </a:r>
            <a:r>
              <a:rPr lang="en-US" sz="1800" dirty="0" smtClean="0">
                <a:solidFill>
                  <a:schemeClr val="tx1"/>
                </a:solidFill>
              </a:rPr>
              <a:t>smart</a:t>
            </a:r>
            <a:r>
              <a:rPr lang="el-GR" sz="1800" dirty="0" smtClean="0">
                <a:solidFill>
                  <a:schemeClr val="tx1"/>
                </a:solidFill>
              </a:rPr>
              <a:t> σχετικά γρήγορα (</a:t>
            </a:r>
            <a:r>
              <a:rPr lang="en-US" sz="1800" dirty="0" smtClean="0">
                <a:solidFill>
                  <a:schemeClr val="tx1"/>
                </a:solidFill>
              </a:rPr>
              <a:t>ICT-enabled</a:t>
            </a:r>
            <a:r>
              <a:rPr lang="el-GR" sz="1800" dirty="0" smtClean="0">
                <a:solidFill>
                  <a:schemeClr val="tx1"/>
                </a:solidFill>
              </a:rPr>
              <a:t>), χωρίς όμως τελικά να κάνει σωστές στρατηγικές επιλογές </a:t>
            </a:r>
            <a:r>
              <a:rPr lang="en-US" sz="1800" dirty="0" smtClean="0">
                <a:solidFill>
                  <a:schemeClr val="tx1"/>
                </a:solidFill>
              </a:rPr>
              <a:t> </a:t>
            </a:r>
            <a:r>
              <a:rPr lang="el-GR" sz="1800" dirty="0" smtClean="0">
                <a:solidFill>
                  <a:schemeClr val="tx1"/>
                </a:solidFill>
              </a:rPr>
              <a:t>(</a:t>
            </a:r>
            <a:r>
              <a:rPr lang="en-US" sz="1800" dirty="0" smtClean="0">
                <a:solidFill>
                  <a:schemeClr val="tx1"/>
                </a:solidFill>
              </a:rPr>
              <a:t>ICT-enabled city governance</a:t>
            </a:r>
            <a:r>
              <a:rPr lang="el-GR" sz="1800" dirty="0" smtClean="0">
                <a:solidFill>
                  <a:schemeClr val="tx1"/>
                </a:solidFill>
              </a:rPr>
              <a:t>)</a:t>
            </a:r>
          </a:p>
          <a:p>
            <a:pPr algn="l"/>
            <a:endParaRPr lang="el-GR" sz="1800" dirty="0" smtClean="0">
              <a:solidFill>
                <a:schemeClr val="tx1"/>
              </a:solidFill>
            </a:endParaRPr>
          </a:p>
          <a:p>
            <a:pPr marL="285750" indent="-285750" algn="l">
              <a:buBlip>
                <a:blip r:embed="rId6"/>
              </a:buBlip>
            </a:pPr>
            <a:r>
              <a:rPr lang="el-GR" sz="1800" dirty="0" smtClean="0">
                <a:solidFill>
                  <a:schemeClr val="tx1"/>
                </a:solidFill>
              </a:rPr>
              <a:t>Υπάρχει ανάγκη αξιολόγησης κατά πόσο μια πόλη έχει ‘έξυπνη ψηφιακή διακυβέρνηση’</a:t>
            </a:r>
          </a:p>
          <a:p>
            <a:pPr marL="285750" indent="-285750" algn="l">
              <a:buBlip>
                <a:blip r:embed="rId6"/>
              </a:buBlip>
            </a:pPr>
            <a:endParaRPr lang="el-GR" sz="1800" dirty="0" smtClean="0">
              <a:solidFill>
                <a:schemeClr val="tx1"/>
              </a:solidFill>
            </a:endParaRPr>
          </a:p>
          <a:p>
            <a:pPr marL="285750" indent="-285750" algn="l">
              <a:buBlip>
                <a:blip r:embed="rId6"/>
              </a:buBlip>
            </a:pPr>
            <a:endParaRPr lang="el-GR" sz="1800" dirty="0" smtClean="0">
              <a:solidFill>
                <a:schemeClr val="tx1"/>
              </a:solidFill>
            </a:endParaRPr>
          </a:p>
          <a:p>
            <a:pPr algn="l"/>
            <a:endParaRPr lang="el-GR" sz="1800" dirty="0" smtClean="0">
              <a:solidFill>
                <a:schemeClr val="tx1"/>
              </a:solidFill>
            </a:endParaRPr>
          </a:p>
          <a:p>
            <a:pPr algn="l"/>
            <a:endParaRPr lang="el-GR" sz="1800" dirty="0" smtClean="0">
              <a:solidFill>
                <a:schemeClr val="tx1"/>
              </a:solidFill>
            </a:endParaRPr>
          </a:p>
          <a:p>
            <a:pPr algn="l"/>
            <a:endParaRPr lang="el-GR" sz="1800" dirty="0" smtClean="0">
              <a:solidFill>
                <a:schemeClr val="tx1"/>
              </a:solidFill>
            </a:endParaRPr>
          </a:p>
          <a:p>
            <a:pPr algn="l"/>
            <a:endParaRPr lang="el-GR" sz="1800" dirty="0" smtClean="0">
              <a:solidFill>
                <a:schemeClr val="tx1"/>
              </a:solidFill>
            </a:endParaRPr>
          </a:p>
          <a:p>
            <a:pPr algn="l"/>
            <a:endParaRPr lang="el-GR" sz="1800" dirty="0" smtClean="0">
              <a:solidFill>
                <a:schemeClr val="tx1"/>
              </a:solidFill>
            </a:endParaRPr>
          </a:p>
          <a:p>
            <a:pPr algn="l"/>
            <a:endParaRPr lang="el-GR" sz="1800" dirty="0" smtClean="0">
              <a:solidFill>
                <a:schemeClr val="tx1"/>
              </a:solidFill>
            </a:endParaRPr>
          </a:p>
          <a:p>
            <a:pPr algn="l"/>
            <a:endParaRPr lang="el-GR" sz="1800" dirty="0" smtClean="0">
              <a:solidFill>
                <a:schemeClr val="tx1"/>
              </a:solidFill>
            </a:endParaRPr>
          </a:p>
          <a:p>
            <a:pPr algn="l"/>
            <a:endParaRPr lang="el-GR" sz="2000" dirty="0">
              <a:solidFill>
                <a:schemeClr val="tx1"/>
              </a:solidFill>
            </a:endParaRPr>
          </a:p>
          <a:p>
            <a:pPr algn="l"/>
            <a:endParaRPr lang="el-GR" sz="1600" dirty="0"/>
          </a:p>
        </p:txBody>
      </p:sp>
      <p:pic>
        <p:nvPicPr>
          <p:cNvPr id="6" name="Picture 2"/>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2643174" y="4286256"/>
            <a:ext cx="4378715" cy="223119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962149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brightnessContrast contrast="40000"/>
                    </a14:imgEffect>
                  </a14:imgLayer>
                </a14:imgProps>
              </a:ext>
              <a:ext uri="{28A0092B-C50C-407E-A947-70E740481C1C}">
                <a14:useLocalDpi xmlns="" xmlns:a14="http://schemas.microsoft.com/office/drawing/2010/main" val="0"/>
              </a:ext>
            </a:extLst>
          </a:blip>
          <a:srcRect/>
          <a:stretch>
            <a:fillRect/>
          </a:stretch>
        </p:blipFill>
        <p:spPr bwMode="auto">
          <a:xfrm>
            <a:off x="7741816" y="1"/>
            <a:ext cx="1402183" cy="1052736"/>
          </a:xfrm>
          <a:prstGeom prst="rect">
            <a:avLst/>
          </a:prstGeom>
          <a:gradFill>
            <a:gsLst>
              <a:gs pos="0">
                <a:srgbClr val="8488C4"/>
              </a:gs>
              <a:gs pos="25000">
                <a:srgbClr val="D4DEFF"/>
              </a:gs>
              <a:gs pos="94000">
                <a:srgbClr val="D4DEFF"/>
              </a:gs>
              <a:gs pos="100000">
                <a:srgbClr val="96AB94"/>
              </a:gs>
            </a:gsLst>
            <a:lin ang="5400000" scaled="0"/>
          </a:gradFill>
          <a:ln>
            <a:noFill/>
          </a:ln>
          <a:effectLst>
            <a:innerShdw blurRad="63500" dist="50800" dir="16200000">
              <a:schemeClr val="accent1">
                <a:lumMod val="60000"/>
                <a:lumOff val="40000"/>
                <a:alpha val="50000"/>
              </a:schemeClr>
            </a:innerShdw>
            <a:reflection blurRad="6350" stA="63000" endPos="43000" dir="5400000" sy="-100000" algn="bl" rotWithShape="0"/>
          </a:effectLst>
        </p:spPr>
      </p:pic>
      <p:pic>
        <p:nvPicPr>
          <p:cNvPr id="102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3796" y="0"/>
            <a:ext cx="1504892" cy="836712"/>
          </a:xfrm>
          <a:prstGeom prst="rect">
            <a:avLst/>
          </a:prstGeom>
          <a:blipFill>
            <a:blip r:embed="rId5"/>
            <a:tile tx="0" ty="0" sx="100000" sy="100000" flip="none" algn="tl"/>
          </a:blipFill>
          <a:ln>
            <a:noFill/>
          </a:ln>
          <a:effectLst>
            <a:reflection blurRad="6350" stA="50000" endA="300" endPos="90000" dir="5400000" sy="-100000" algn="bl" rotWithShape="0"/>
          </a:effectLst>
        </p:spPr>
      </p:pic>
      <p:sp>
        <p:nvSpPr>
          <p:cNvPr id="2" name="Τίτλος 1"/>
          <p:cNvSpPr>
            <a:spLocks noGrp="1"/>
          </p:cNvSpPr>
          <p:nvPr>
            <p:ph type="ctrTitle"/>
          </p:nvPr>
        </p:nvSpPr>
        <p:spPr>
          <a:xfrm>
            <a:off x="1763688" y="238337"/>
            <a:ext cx="5400600" cy="576064"/>
          </a:xfrm>
        </p:spPr>
        <p:txBody>
          <a:bodyPr>
            <a:noAutofit/>
          </a:bodyPr>
          <a:lstStyle/>
          <a:p>
            <a:r>
              <a:rPr lang="el-GR" sz="2400" b="1" dirty="0" smtClean="0">
                <a:latin typeface="+mn-lt"/>
              </a:rPr>
              <a:t>Διακυβέρνηση: η </a:t>
            </a:r>
            <a:r>
              <a:rPr lang="el-GR" sz="2400" b="1" dirty="0" err="1" smtClean="0">
                <a:latin typeface="+mn-lt"/>
              </a:rPr>
              <a:t>παράμετρος…πολίτες</a:t>
            </a:r>
            <a:endParaRPr lang="el-GR" sz="2400" b="1" dirty="0">
              <a:latin typeface="+mn-lt"/>
            </a:endParaRPr>
          </a:p>
        </p:txBody>
      </p:sp>
      <p:sp>
        <p:nvSpPr>
          <p:cNvPr id="3" name="Υπότιτλος 2"/>
          <p:cNvSpPr>
            <a:spLocks noGrp="1"/>
          </p:cNvSpPr>
          <p:nvPr>
            <p:ph type="subTitle" idx="1"/>
          </p:nvPr>
        </p:nvSpPr>
        <p:spPr>
          <a:xfrm>
            <a:off x="107504" y="1052737"/>
            <a:ext cx="8856984" cy="5184576"/>
          </a:xfrm>
        </p:spPr>
        <p:txBody>
          <a:bodyPr>
            <a:normAutofit/>
          </a:bodyPr>
          <a:lstStyle/>
          <a:p>
            <a:pPr algn="l"/>
            <a:endParaRPr lang="el-GR" sz="1800" dirty="0" smtClean="0">
              <a:solidFill>
                <a:schemeClr val="tx1"/>
              </a:solidFill>
            </a:endParaRPr>
          </a:p>
          <a:p>
            <a:pPr marL="285750" indent="-285750" algn="l">
              <a:buBlip>
                <a:blip r:embed="rId6"/>
              </a:buBlip>
            </a:pPr>
            <a:r>
              <a:rPr lang="el-GR" sz="1800" dirty="0" smtClean="0">
                <a:solidFill>
                  <a:schemeClr val="tx1"/>
                </a:solidFill>
              </a:rPr>
              <a:t>Οι πολίτες έχουν κρίσιμο/ κεντρικό ρόλο στο αστικό οικοσύστημα – αποτελούν την μοναδική ‘σταθερά’ </a:t>
            </a:r>
          </a:p>
          <a:p>
            <a:pPr algn="l"/>
            <a:endParaRPr lang="el-GR" sz="1800" dirty="0" smtClean="0">
              <a:solidFill>
                <a:schemeClr val="tx1"/>
              </a:solidFill>
            </a:endParaRPr>
          </a:p>
          <a:p>
            <a:pPr marL="285750" indent="-285750" algn="l">
              <a:buBlip>
                <a:blip r:embed="rId6"/>
              </a:buBlip>
            </a:pPr>
            <a:r>
              <a:rPr lang="en-US" sz="1800" dirty="0" smtClean="0">
                <a:solidFill>
                  <a:schemeClr val="tx1"/>
                </a:solidFill>
              </a:rPr>
              <a:t>decision making process</a:t>
            </a:r>
            <a:r>
              <a:rPr lang="el-GR" sz="1800" dirty="0" smtClean="0">
                <a:solidFill>
                  <a:schemeClr val="tx1"/>
                </a:solidFill>
              </a:rPr>
              <a:t> - </a:t>
            </a:r>
            <a:r>
              <a:rPr lang="en-US" sz="1800" dirty="0" smtClean="0">
                <a:solidFill>
                  <a:schemeClr val="tx1"/>
                </a:solidFill>
              </a:rPr>
              <a:t>co-design and co-decision</a:t>
            </a:r>
            <a:r>
              <a:rPr lang="el-GR" sz="1800" dirty="0" smtClean="0">
                <a:solidFill>
                  <a:schemeClr val="tx1"/>
                </a:solidFill>
              </a:rPr>
              <a:t> -</a:t>
            </a:r>
            <a:r>
              <a:rPr lang="en-US" sz="1800" dirty="0" smtClean="0">
                <a:solidFill>
                  <a:schemeClr val="tx1"/>
                </a:solidFill>
              </a:rPr>
              <a:t> implementation of smart city initiatives</a:t>
            </a:r>
            <a:r>
              <a:rPr lang="el-GR" sz="1800" dirty="0" smtClean="0">
                <a:solidFill>
                  <a:schemeClr val="tx1"/>
                </a:solidFill>
              </a:rPr>
              <a:t> - </a:t>
            </a:r>
            <a:r>
              <a:rPr lang="en-US" sz="1800" dirty="0" smtClean="0">
                <a:solidFill>
                  <a:schemeClr val="tx1"/>
                </a:solidFill>
              </a:rPr>
              <a:t>value co-creation and co-evaluation</a:t>
            </a:r>
            <a:endParaRPr lang="el-GR" sz="1800" dirty="0" smtClean="0">
              <a:solidFill>
                <a:schemeClr val="tx1"/>
              </a:solidFill>
            </a:endParaRPr>
          </a:p>
          <a:p>
            <a:pPr algn="l"/>
            <a:endParaRPr lang="el-GR" sz="1800" dirty="0" smtClean="0">
              <a:solidFill>
                <a:schemeClr val="tx1"/>
              </a:solidFill>
            </a:endParaRPr>
          </a:p>
          <a:p>
            <a:pPr marL="285750" indent="-285750" algn="l">
              <a:buBlip>
                <a:blip r:embed="rId6"/>
              </a:buBlip>
            </a:pPr>
            <a:r>
              <a:rPr lang="el-GR" sz="1800" dirty="0" smtClean="0">
                <a:solidFill>
                  <a:schemeClr val="tx1"/>
                </a:solidFill>
              </a:rPr>
              <a:t>Οι έξυπνα πληροφορημένοι πολίτες δύνανται να γίνουν ενεργοί χρήστες και να επηρεάσουν μια</a:t>
            </a:r>
            <a:r>
              <a:rPr lang="en-US" sz="1800" dirty="0" smtClean="0">
                <a:solidFill>
                  <a:schemeClr val="tx1"/>
                </a:solidFill>
              </a:rPr>
              <a:t> </a:t>
            </a:r>
            <a:r>
              <a:rPr lang="el-GR" sz="1800" dirty="0" smtClean="0">
                <a:solidFill>
                  <a:schemeClr val="tx1"/>
                </a:solidFill>
              </a:rPr>
              <a:t>πολιτική, είτε προς επιτυχία είτε προς αποτυχία, μέσω της συμμετοχής </a:t>
            </a:r>
            <a:r>
              <a:rPr lang="el-GR" sz="1800" dirty="0" smtClean="0">
                <a:solidFill>
                  <a:schemeClr val="tx1"/>
                </a:solidFill>
              </a:rPr>
              <a:t>στο </a:t>
            </a:r>
            <a:r>
              <a:rPr lang="el-GR" sz="2000" b="1" i="1" dirty="0" smtClean="0">
                <a:solidFill>
                  <a:schemeClr val="tx2">
                    <a:lumMod val="75000"/>
                  </a:schemeClr>
                </a:solidFill>
              </a:rPr>
              <a:t>ουσιαστικό </a:t>
            </a:r>
            <a:r>
              <a:rPr lang="en-US" sz="2000" b="1" i="1" dirty="0" smtClean="0">
                <a:solidFill>
                  <a:schemeClr val="tx2">
                    <a:lumMod val="75000"/>
                  </a:schemeClr>
                </a:solidFill>
              </a:rPr>
              <a:t>governance </a:t>
            </a:r>
            <a:r>
              <a:rPr lang="el-GR" sz="2000" b="1" i="1" dirty="0" smtClean="0">
                <a:solidFill>
                  <a:schemeClr val="tx2">
                    <a:lumMod val="75000"/>
                  </a:schemeClr>
                </a:solidFill>
              </a:rPr>
              <a:t>και </a:t>
            </a:r>
            <a:r>
              <a:rPr lang="en-US" sz="2000" b="1" i="1" dirty="0" smtClean="0">
                <a:solidFill>
                  <a:schemeClr val="tx2">
                    <a:lumMod val="75000"/>
                  </a:schemeClr>
                </a:solidFill>
              </a:rPr>
              <a:t>management </a:t>
            </a:r>
            <a:r>
              <a:rPr lang="el-GR" sz="2000" b="1" i="1" dirty="0" smtClean="0">
                <a:solidFill>
                  <a:schemeClr val="tx2">
                    <a:lumMod val="75000"/>
                  </a:schemeClr>
                </a:solidFill>
              </a:rPr>
              <a:t>της πόλης</a:t>
            </a:r>
          </a:p>
          <a:p>
            <a:pPr algn="l"/>
            <a:endParaRPr lang="el-GR" sz="1800" dirty="0" smtClean="0">
              <a:solidFill>
                <a:schemeClr val="tx1"/>
              </a:solidFill>
            </a:endParaRPr>
          </a:p>
          <a:p>
            <a:pPr marL="285750" indent="-285750" algn="l">
              <a:buBlip>
                <a:blip r:embed="rId6"/>
              </a:buBlip>
            </a:pPr>
            <a:r>
              <a:rPr lang="el-GR" sz="1800" dirty="0" smtClean="0">
                <a:solidFill>
                  <a:schemeClr val="tx1"/>
                </a:solidFill>
              </a:rPr>
              <a:t>Η συμμετοχική αστική διακυβέρνηση και η εμπλοκή των πολιτών αποτελούν παράγοντες-κλειδιά για μια έξυπνη πόλη</a:t>
            </a:r>
          </a:p>
          <a:p>
            <a:pPr marL="285750" indent="-285750" algn="l">
              <a:buBlip>
                <a:blip r:embed="rId6"/>
              </a:buBlip>
            </a:pPr>
            <a:endParaRPr lang="el-GR" sz="1800" dirty="0" smtClean="0">
              <a:solidFill>
                <a:schemeClr val="tx1"/>
              </a:solidFill>
            </a:endParaRPr>
          </a:p>
          <a:p>
            <a:pPr marL="285750" indent="-285750" algn="l">
              <a:buBlip>
                <a:blip r:embed="rId6"/>
              </a:buBlip>
            </a:pPr>
            <a:endParaRPr lang="el-GR" sz="1800" dirty="0" smtClean="0">
              <a:solidFill>
                <a:schemeClr val="tx1"/>
              </a:solidFill>
            </a:endParaRPr>
          </a:p>
          <a:p>
            <a:pPr algn="l"/>
            <a:endParaRPr lang="el-GR" sz="1800" dirty="0" smtClean="0">
              <a:solidFill>
                <a:schemeClr val="tx1"/>
              </a:solidFill>
            </a:endParaRPr>
          </a:p>
          <a:p>
            <a:pPr algn="l"/>
            <a:endParaRPr lang="el-GR" sz="1800" dirty="0" smtClean="0">
              <a:solidFill>
                <a:schemeClr val="tx1"/>
              </a:solidFill>
            </a:endParaRPr>
          </a:p>
          <a:p>
            <a:pPr algn="l"/>
            <a:endParaRPr lang="el-GR" sz="1800" dirty="0" smtClean="0">
              <a:solidFill>
                <a:schemeClr val="tx1"/>
              </a:solidFill>
            </a:endParaRPr>
          </a:p>
          <a:p>
            <a:pPr algn="l"/>
            <a:endParaRPr lang="el-GR" sz="1800" dirty="0" smtClean="0">
              <a:solidFill>
                <a:schemeClr val="tx1"/>
              </a:solidFill>
            </a:endParaRPr>
          </a:p>
          <a:p>
            <a:pPr algn="l"/>
            <a:endParaRPr lang="el-GR" sz="1800" dirty="0" smtClean="0">
              <a:solidFill>
                <a:schemeClr val="tx1"/>
              </a:solidFill>
            </a:endParaRPr>
          </a:p>
          <a:p>
            <a:pPr algn="l"/>
            <a:endParaRPr lang="el-GR" sz="1800" dirty="0" smtClean="0">
              <a:solidFill>
                <a:schemeClr val="tx1"/>
              </a:solidFill>
            </a:endParaRPr>
          </a:p>
          <a:p>
            <a:pPr algn="l"/>
            <a:endParaRPr lang="el-GR" sz="1800" dirty="0" smtClean="0">
              <a:solidFill>
                <a:schemeClr val="tx1"/>
              </a:solidFill>
            </a:endParaRPr>
          </a:p>
          <a:p>
            <a:pPr algn="l"/>
            <a:endParaRPr lang="el-GR" sz="2000" dirty="0">
              <a:solidFill>
                <a:schemeClr val="tx1"/>
              </a:solidFill>
            </a:endParaRPr>
          </a:p>
          <a:p>
            <a:pPr algn="l"/>
            <a:endParaRPr lang="el-GR" sz="1600" dirty="0"/>
          </a:p>
        </p:txBody>
      </p:sp>
    </p:spTree>
    <p:extLst>
      <p:ext uri="{BB962C8B-B14F-4D97-AF65-F5344CB8AC3E}">
        <p14:creationId xmlns="" xmlns:p14="http://schemas.microsoft.com/office/powerpoint/2010/main" val="135789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brightnessContrast contrast="40000"/>
                    </a14:imgEffect>
                  </a14:imgLayer>
                </a14:imgProps>
              </a:ext>
              <a:ext uri="{28A0092B-C50C-407E-A947-70E740481C1C}">
                <a14:useLocalDpi xmlns="" xmlns:a14="http://schemas.microsoft.com/office/drawing/2010/main" val="0"/>
              </a:ext>
            </a:extLst>
          </a:blip>
          <a:srcRect/>
          <a:stretch>
            <a:fillRect/>
          </a:stretch>
        </p:blipFill>
        <p:spPr bwMode="auto">
          <a:xfrm>
            <a:off x="7741816" y="1"/>
            <a:ext cx="1402183" cy="1052736"/>
          </a:xfrm>
          <a:prstGeom prst="rect">
            <a:avLst/>
          </a:prstGeom>
          <a:gradFill>
            <a:gsLst>
              <a:gs pos="0">
                <a:srgbClr val="8488C4"/>
              </a:gs>
              <a:gs pos="25000">
                <a:srgbClr val="D4DEFF"/>
              </a:gs>
              <a:gs pos="94000">
                <a:srgbClr val="D4DEFF"/>
              </a:gs>
              <a:gs pos="100000">
                <a:srgbClr val="96AB94"/>
              </a:gs>
            </a:gsLst>
            <a:lin ang="5400000" scaled="0"/>
          </a:gradFill>
          <a:ln>
            <a:noFill/>
          </a:ln>
          <a:effectLst>
            <a:innerShdw blurRad="63500" dist="50800" dir="16200000">
              <a:schemeClr val="accent1">
                <a:lumMod val="60000"/>
                <a:lumOff val="40000"/>
                <a:alpha val="50000"/>
              </a:schemeClr>
            </a:innerShdw>
            <a:reflection blurRad="6350" stA="63000" endPos="43000" dir="5400000" sy="-100000" algn="bl" rotWithShape="0"/>
          </a:effectLst>
        </p:spPr>
      </p:pic>
      <p:pic>
        <p:nvPicPr>
          <p:cNvPr id="102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3796" y="0"/>
            <a:ext cx="1504892" cy="836712"/>
          </a:xfrm>
          <a:prstGeom prst="rect">
            <a:avLst/>
          </a:prstGeom>
          <a:blipFill>
            <a:blip r:embed="rId5"/>
            <a:tile tx="0" ty="0" sx="100000" sy="100000" flip="none" algn="tl"/>
          </a:blipFill>
          <a:ln>
            <a:noFill/>
          </a:ln>
          <a:effectLst>
            <a:reflection blurRad="6350" stA="50000" endA="300" endPos="90000" dir="5400000" sy="-100000" algn="bl" rotWithShape="0"/>
          </a:effectLst>
        </p:spPr>
      </p:pic>
      <p:sp>
        <p:nvSpPr>
          <p:cNvPr id="2" name="Τίτλος 1"/>
          <p:cNvSpPr>
            <a:spLocks noGrp="1"/>
          </p:cNvSpPr>
          <p:nvPr>
            <p:ph type="ctrTitle"/>
          </p:nvPr>
        </p:nvSpPr>
        <p:spPr>
          <a:xfrm>
            <a:off x="1763688" y="238337"/>
            <a:ext cx="5400600" cy="576064"/>
          </a:xfrm>
        </p:spPr>
        <p:txBody>
          <a:bodyPr>
            <a:noAutofit/>
          </a:bodyPr>
          <a:lstStyle/>
          <a:p>
            <a:r>
              <a:rPr lang="el-GR" sz="2400" b="1" dirty="0" smtClean="0">
                <a:latin typeface="+mn-lt"/>
              </a:rPr>
              <a:t>..αρχές (</a:t>
            </a:r>
            <a:r>
              <a:rPr lang="en-US" sz="2400" b="1" dirty="0" smtClean="0">
                <a:latin typeface="+mn-lt"/>
              </a:rPr>
              <a:t>principles) </a:t>
            </a:r>
            <a:r>
              <a:rPr lang="el-GR" sz="2400" b="1" dirty="0" smtClean="0">
                <a:latin typeface="+mn-lt"/>
              </a:rPr>
              <a:t>για την </a:t>
            </a:r>
            <a:r>
              <a:rPr lang="el-GR" sz="2400" b="1" dirty="0" err="1" smtClean="0">
                <a:latin typeface="+mn-lt"/>
              </a:rPr>
              <a:t>συμμετοχικότητα</a:t>
            </a:r>
            <a:r>
              <a:rPr lang="el-GR" sz="2400" b="1" dirty="0" smtClean="0">
                <a:latin typeface="+mn-lt"/>
              </a:rPr>
              <a:t> των πολιτών</a:t>
            </a:r>
            <a:endParaRPr lang="el-GR" sz="2400" b="1" dirty="0">
              <a:latin typeface="+mn-lt"/>
            </a:endParaRPr>
          </a:p>
        </p:txBody>
      </p:sp>
      <p:sp>
        <p:nvSpPr>
          <p:cNvPr id="3" name="Υπότιτλος 2"/>
          <p:cNvSpPr>
            <a:spLocks noGrp="1"/>
          </p:cNvSpPr>
          <p:nvPr>
            <p:ph type="subTitle" idx="1"/>
          </p:nvPr>
        </p:nvSpPr>
        <p:spPr>
          <a:xfrm>
            <a:off x="107504" y="1052737"/>
            <a:ext cx="8856984" cy="5184576"/>
          </a:xfrm>
        </p:spPr>
        <p:txBody>
          <a:bodyPr>
            <a:normAutofit/>
          </a:bodyPr>
          <a:lstStyle/>
          <a:p>
            <a:pPr algn="l"/>
            <a:endParaRPr lang="el-GR" sz="1800" dirty="0" smtClean="0">
              <a:solidFill>
                <a:schemeClr val="tx1"/>
              </a:solidFill>
            </a:endParaRPr>
          </a:p>
          <a:p>
            <a:pPr marL="285750" indent="-285750" algn="l">
              <a:buFont typeface="Wingdings" panose="05000000000000000000" pitchFamily="2" charset="2"/>
              <a:buChar char="q"/>
            </a:pPr>
            <a:r>
              <a:rPr lang="el-GR" sz="1800" b="1" dirty="0" smtClean="0">
                <a:solidFill>
                  <a:schemeClr val="tx1"/>
                </a:solidFill>
              </a:rPr>
              <a:t>Απλότητα</a:t>
            </a:r>
          </a:p>
          <a:p>
            <a:pPr algn="l"/>
            <a:r>
              <a:rPr lang="el-GR" sz="1800" dirty="0" smtClean="0">
                <a:solidFill>
                  <a:schemeClr val="tx1"/>
                </a:solidFill>
              </a:rPr>
              <a:t>Προώθηση κατανόησης και χρηστικότητας, αποφυγή γραφειοκρατίας και τεχνικών δυσκολιών</a:t>
            </a:r>
          </a:p>
          <a:p>
            <a:pPr algn="l"/>
            <a:endParaRPr lang="el-GR" sz="1800" dirty="0" smtClean="0">
              <a:solidFill>
                <a:schemeClr val="tx1"/>
              </a:solidFill>
            </a:endParaRPr>
          </a:p>
          <a:p>
            <a:pPr marL="285750" indent="-285750" algn="l">
              <a:buFont typeface="Wingdings" panose="05000000000000000000" pitchFamily="2" charset="2"/>
              <a:buChar char="q"/>
            </a:pPr>
            <a:r>
              <a:rPr lang="el-GR" sz="1800" b="1" dirty="0" smtClean="0">
                <a:solidFill>
                  <a:schemeClr val="tx1"/>
                </a:solidFill>
              </a:rPr>
              <a:t>Ανταποδοτικότητα</a:t>
            </a:r>
          </a:p>
          <a:p>
            <a:pPr algn="l"/>
            <a:r>
              <a:rPr lang="el-GR" sz="1800" dirty="0" smtClean="0">
                <a:solidFill>
                  <a:schemeClr val="tx1"/>
                </a:solidFill>
              </a:rPr>
              <a:t>Παροχή κινήτρων για τους πολίτες, σε αντάλλαγμα για το χρόνο και προσπάθεια στην συμμετοχή</a:t>
            </a:r>
          </a:p>
          <a:p>
            <a:pPr algn="l"/>
            <a:endParaRPr lang="el-GR" sz="1800" dirty="0" smtClean="0">
              <a:solidFill>
                <a:schemeClr val="tx1"/>
              </a:solidFill>
            </a:endParaRPr>
          </a:p>
          <a:p>
            <a:pPr marL="285750" indent="-285750" algn="l">
              <a:buFont typeface="Wingdings" panose="05000000000000000000" pitchFamily="2" charset="2"/>
              <a:buChar char="q"/>
            </a:pPr>
            <a:r>
              <a:rPr lang="el-GR" sz="1800" b="1" dirty="0" smtClean="0">
                <a:solidFill>
                  <a:schemeClr val="tx1"/>
                </a:solidFill>
              </a:rPr>
              <a:t>Αντιπροσωπευτική </a:t>
            </a:r>
            <a:r>
              <a:rPr lang="el-GR" sz="1800" b="1" dirty="0" err="1" smtClean="0">
                <a:solidFill>
                  <a:schemeClr val="tx1"/>
                </a:solidFill>
              </a:rPr>
              <a:t>συμμετοχικότητα</a:t>
            </a:r>
            <a:endParaRPr lang="el-GR" sz="1800" b="1" dirty="0" smtClean="0">
              <a:solidFill>
                <a:schemeClr val="tx1"/>
              </a:solidFill>
            </a:endParaRPr>
          </a:p>
          <a:p>
            <a:pPr algn="l"/>
            <a:r>
              <a:rPr lang="el-GR" sz="1800" dirty="0" smtClean="0">
                <a:solidFill>
                  <a:schemeClr val="tx1"/>
                </a:solidFill>
              </a:rPr>
              <a:t>Διασφάλιση δυνατότητας συμμετοχής για όλες τις ομάδες πολιτών</a:t>
            </a:r>
          </a:p>
          <a:p>
            <a:pPr algn="l"/>
            <a:endParaRPr lang="el-GR" sz="1800" dirty="0" smtClean="0">
              <a:solidFill>
                <a:schemeClr val="tx1"/>
              </a:solidFill>
            </a:endParaRPr>
          </a:p>
          <a:p>
            <a:pPr marL="285750" indent="-285750" algn="l">
              <a:buFont typeface="Wingdings" panose="05000000000000000000" pitchFamily="2" charset="2"/>
              <a:buChar char="q"/>
            </a:pPr>
            <a:r>
              <a:rPr lang="el-GR" sz="1800" b="1" dirty="0" smtClean="0">
                <a:solidFill>
                  <a:schemeClr val="tx1"/>
                </a:solidFill>
              </a:rPr>
              <a:t>Περιεκτικότητα </a:t>
            </a:r>
            <a:endParaRPr lang="el-GR" sz="1800" dirty="0" smtClean="0">
              <a:solidFill>
                <a:schemeClr val="tx1"/>
              </a:solidFill>
            </a:endParaRPr>
          </a:p>
          <a:p>
            <a:pPr algn="l"/>
            <a:r>
              <a:rPr lang="el-GR" sz="1800" dirty="0" smtClean="0">
                <a:solidFill>
                  <a:schemeClr val="tx1"/>
                </a:solidFill>
              </a:rPr>
              <a:t>Να διασφαλίζεται ότι οι εφαρμοζόμενες πολιτικές γίνονται αποδεκτές από όλες τις ομάδες πολιτών και</a:t>
            </a:r>
            <a:r>
              <a:rPr lang="el-GR" sz="1800" dirty="0">
                <a:solidFill>
                  <a:schemeClr val="tx1"/>
                </a:solidFill>
              </a:rPr>
              <a:t> </a:t>
            </a:r>
            <a:r>
              <a:rPr lang="el-GR" sz="1800" dirty="0" smtClean="0">
                <a:solidFill>
                  <a:schemeClr val="tx1"/>
                </a:solidFill>
              </a:rPr>
              <a:t>όχι μόνο από τους ‘ψηφιακά μορφωμένους’- αντιμετώπιση αναγκών των γυναικών, μεταναστών, φτωχών, ηλικιωμένων κτλ.</a:t>
            </a:r>
          </a:p>
          <a:p>
            <a:pPr algn="l"/>
            <a:endParaRPr lang="el-GR" sz="1800" dirty="0" smtClean="0">
              <a:solidFill>
                <a:schemeClr val="tx1"/>
              </a:solidFill>
            </a:endParaRPr>
          </a:p>
          <a:p>
            <a:pPr algn="l"/>
            <a:endParaRPr lang="el-GR" sz="1800" dirty="0" smtClean="0">
              <a:solidFill>
                <a:schemeClr val="tx1"/>
              </a:solidFill>
            </a:endParaRPr>
          </a:p>
          <a:p>
            <a:pPr marL="285750" indent="-285750" algn="l">
              <a:buBlip>
                <a:blip r:embed="rId6"/>
              </a:buBlip>
            </a:pPr>
            <a:endParaRPr lang="el-GR" sz="1800" dirty="0" smtClean="0">
              <a:solidFill>
                <a:schemeClr val="tx1"/>
              </a:solidFill>
            </a:endParaRPr>
          </a:p>
          <a:p>
            <a:pPr marL="285750" indent="-285750" algn="l">
              <a:buBlip>
                <a:blip r:embed="rId6"/>
              </a:buBlip>
            </a:pPr>
            <a:endParaRPr lang="el-GR" sz="1800" dirty="0" smtClean="0">
              <a:solidFill>
                <a:schemeClr val="tx1"/>
              </a:solidFill>
            </a:endParaRPr>
          </a:p>
          <a:p>
            <a:pPr algn="l"/>
            <a:endParaRPr lang="el-GR" sz="1800" dirty="0" smtClean="0">
              <a:solidFill>
                <a:schemeClr val="tx1"/>
              </a:solidFill>
            </a:endParaRPr>
          </a:p>
          <a:p>
            <a:pPr algn="l"/>
            <a:endParaRPr lang="el-GR" sz="1800" dirty="0" smtClean="0">
              <a:solidFill>
                <a:schemeClr val="tx1"/>
              </a:solidFill>
            </a:endParaRPr>
          </a:p>
          <a:p>
            <a:pPr algn="l"/>
            <a:endParaRPr lang="el-GR" sz="1800" dirty="0" smtClean="0">
              <a:solidFill>
                <a:schemeClr val="tx1"/>
              </a:solidFill>
            </a:endParaRPr>
          </a:p>
          <a:p>
            <a:pPr algn="l"/>
            <a:endParaRPr lang="el-GR" sz="1800" dirty="0" smtClean="0">
              <a:solidFill>
                <a:schemeClr val="tx1"/>
              </a:solidFill>
            </a:endParaRPr>
          </a:p>
          <a:p>
            <a:pPr algn="l"/>
            <a:endParaRPr lang="el-GR" sz="1800" dirty="0" smtClean="0">
              <a:solidFill>
                <a:schemeClr val="tx1"/>
              </a:solidFill>
            </a:endParaRPr>
          </a:p>
          <a:p>
            <a:pPr algn="l"/>
            <a:endParaRPr lang="el-GR" sz="1800" dirty="0" smtClean="0">
              <a:solidFill>
                <a:schemeClr val="tx1"/>
              </a:solidFill>
            </a:endParaRPr>
          </a:p>
          <a:p>
            <a:pPr algn="l"/>
            <a:endParaRPr lang="el-GR" sz="1800" dirty="0" smtClean="0">
              <a:solidFill>
                <a:schemeClr val="tx1"/>
              </a:solidFill>
            </a:endParaRPr>
          </a:p>
          <a:p>
            <a:pPr algn="l"/>
            <a:endParaRPr lang="el-GR" sz="2000" dirty="0">
              <a:solidFill>
                <a:schemeClr val="tx1"/>
              </a:solidFill>
            </a:endParaRPr>
          </a:p>
          <a:p>
            <a:pPr algn="l"/>
            <a:endParaRPr lang="el-GR" sz="1600" dirty="0"/>
          </a:p>
        </p:txBody>
      </p:sp>
    </p:spTree>
    <p:extLst>
      <p:ext uri="{BB962C8B-B14F-4D97-AF65-F5344CB8AC3E}">
        <p14:creationId xmlns="" xmlns:p14="http://schemas.microsoft.com/office/powerpoint/2010/main" val="305817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brightnessContrast contrast="40000"/>
                    </a14:imgEffect>
                  </a14:imgLayer>
                </a14:imgProps>
              </a:ext>
              <a:ext uri="{28A0092B-C50C-407E-A947-70E740481C1C}">
                <a14:useLocalDpi xmlns="" xmlns:a14="http://schemas.microsoft.com/office/drawing/2010/main" val="0"/>
              </a:ext>
            </a:extLst>
          </a:blip>
          <a:srcRect/>
          <a:stretch>
            <a:fillRect/>
          </a:stretch>
        </p:blipFill>
        <p:spPr bwMode="auto">
          <a:xfrm>
            <a:off x="7741816" y="1"/>
            <a:ext cx="1402183" cy="1052736"/>
          </a:xfrm>
          <a:prstGeom prst="rect">
            <a:avLst/>
          </a:prstGeom>
          <a:gradFill>
            <a:gsLst>
              <a:gs pos="0">
                <a:srgbClr val="8488C4"/>
              </a:gs>
              <a:gs pos="25000">
                <a:srgbClr val="D4DEFF"/>
              </a:gs>
              <a:gs pos="94000">
                <a:srgbClr val="D4DEFF"/>
              </a:gs>
              <a:gs pos="100000">
                <a:srgbClr val="96AB94"/>
              </a:gs>
            </a:gsLst>
            <a:lin ang="5400000" scaled="0"/>
          </a:gradFill>
          <a:ln>
            <a:noFill/>
          </a:ln>
          <a:effectLst>
            <a:innerShdw blurRad="63500" dist="50800" dir="16200000">
              <a:schemeClr val="accent1">
                <a:lumMod val="60000"/>
                <a:lumOff val="40000"/>
                <a:alpha val="50000"/>
              </a:schemeClr>
            </a:innerShdw>
            <a:reflection blurRad="6350" stA="63000" endPos="43000" dir="5400000" sy="-100000" algn="bl" rotWithShape="0"/>
          </a:effectLst>
        </p:spPr>
      </p:pic>
      <p:pic>
        <p:nvPicPr>
          <p:cNvPr id="102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3796" y="0"/>
            <a:ext cx="1504892" cy="836712"/>
          </a:xfrm>
          <a:prstGeom prst="rect">
            <a:avLst/>
          </a:prstGeom>
          <a:blipFill>
            <a:blip r:embed="rId5"/>
            <a:tile tx="0" ty="0" sx="100000" sy="100000" flip="none" algn="tl"/>
          </a:blipFill>
          <a:ln>
            <a:noFill/>
          </a:ln>
          <a:effectLst>
            <a:reflection blurRad="6350" stA="50000" endA="300" endPos="90000" dir="5400000" sy="-100000" algn="bl" rotWithShape="0"/>
          </a:effectLst>
        </p:spPr>
      </p:pic>
      <p:sp>
        <p:nvSpPr>
          <p:cNvPr id="2" name="Τίτλος 1"/>
          <p:cNvSpPr>
            <a:spLocks noGrp="1"/>
          </p:cNvSpPr>
          <p:nvPr>
            <p:ph type="ctrTitle"/>
          </p:nvPr>
        </p:nvSpPr>
        <p:spPr>
          <a:xfrm>
            <a:off x="1763688" y="238337"/>
            <a:ext cx="5400600" cy="576064"/>
          </a:xfrm>
        </p:spPr>
        <p:txBody>
          <a:bodyPr>
            <a:noAutofit/>
          </a:bodyPr>
          <a:lstStyle/>
          <a:p>
            <a:r>
              <a:rPr lang="el-GR" sz="2400" b="1" dirty="0" smtClean="0">
                <a:latin typeface="+mn-lt"/>
              </a:rPr>
              <a:t>..αρχές (</a:t>
            </a:r>
            <a:r>
              <a:rPr lang="en-US" sz="2400" b="1" dirty="0" smtClean="0">
                <a:latin typeface="+mn-lt"/>
              </a:rPr>
              <a:t>principles) </a:t>
            </a:r>
            <a:r>
              <a:rPr lang="el-GR" sz="2400" b="1" dirty="0" smtClean="0">
                <a:latin typeface="+mn-lt"/>
              </a:rPr>
              <a:t>για την </a:t>
            </a:r>
            <a:r>
              <a:rPr lang="el-GR" sz="2400" b="1" dirty="0" err="1" smtClean="0">
                <a:latin typeface="+mn-lt"/>
              </a:rPr>
              <a:t>συμμετοχικότητα</a:t>
            </a:r>
            <a:r>
              <a:rPr lang="el-GR" sz="2400" b="1" dirty="0" smtClean="0">
                <a:latin typeface="+mn-lt"/>
              </a:rPr>
              <a:t> των πολιτών</a:t>
            </a:r>
            <a:endParaRPr lang="el-GR" sz="2400" b="1" dirty="0">
              <a:latin typeface="+mn-lt"/>
            </a:endParaRPr>
          </a:p>
        </p:txBody>
      </p:sp>
      <p:sp>
        <p:nvSpPr>
          <p:cNvPr id="3" name="Υπότιτλος 2"/>
          <p:cNvSpPr>
            <a:spLocks noGrp="1"/>
          </p:cNvSpPr>
          <p:nvPr>
            <p:ph type="subTitle" idx="1"/>
          </p:nvPr>
        </p:nvSpPr>
        <p:spPr>
          <a:xfrm>
            <a:off x="107504" y="1052737"/>
            <a:ext cx="8856984" cy="5184576"/>
          </a:xfrm>
        </p:spPr>
        <p:txBody>
          <a:bodyPr>
            <a:normAutofit/>
          </a:bodyPr>
          <a:lstStyle/>
          <a:p>
            <a:pPr algn="l"/>
            <a:endParaRPr lang="el-GR" sz="1800" dirty="0" smtClean="0">
              <a:solidFill>
                <a:schemeClr val="tx1"/>
              </a:solidFill>
            </a:endParaRPr>
          </a:p>
          <a:p>
            <a:pPr marL="285750" indent="-285750" algn="l">
              <a:buFont typeface="Wingdings" panose="05000000000000000000" pitchFamily="2" charset="2"/>
              <a:buChar char="q"/>
            </a:pPr>
            <a:r>
              <a:rPr lang="el-GR" sz="1800" b="1" dirty="0" smtClean="0">
                <a:solidFill>
                  <a:schemeClr val="tx1"/>
                </a:solidFill>
              </a:rPr>
              <a:t>Προσέγγιση </a:t>
            </a:r>
            <a:r>
              <a:rPr lang="en-US" sz="1800" b="1" dirty="0" smtClean="0">
                <a:solidFill>
                  <a:schemeClr val="tx1"/>
                </a:solidFill>
              </a:rPr>
              <a:t>Push </a:t>
            </a:r>
            <a:r>
              <a:rPr lang="el-GR" sz="1800" b="1" dirty="0" smtClean="0">
                <a:solidFill>
                  <a:schemeClr val="tx1"/>
                </a:solidFill>
              </a:rPr>
              <a:t>όχι</a:t>
            </a:r>
            <a:r>
              <a:rPr lang="en-US" sz="1800" b="1" dirty="0" smtClean="0">
                <a:solidFill>
                  <a:schemeClr val="tx1"/>
                </a:solidFill>
              </a:rPr>
              <a:t> Pull </a:t>
            </a:r>
          </a:p>
          <a:p>
            <a:pPr algn="l"/>
            <a:r>
              <a:rPr lang="el-GR" sz="1800" dirty="0" smtClean="0">
                <a:solidFill>
                  <a:schemeClr val="tx1"/>
                </a:solidFill>
              </a:rPr>
              <a:t>Για την συμμετοχή, οι αστικές αρχές πρέπει να πάνε στους πολίτες, ειδικότερα στις πιο ευάλωτες δημογραφικές ομάδες. </a:t>
            </a:r>
          </a:p>
          <a:p>
            <a:pPr algn="l"/>
            <a:r>
              <a:rPr lang="el-GR" sz="1800" dirty="0" smtClean="0">
                <a:solidFill>
                  <a:schemeClr val="tx1"/>
                </a:solidFill>
              </a:rPr>
              <a:t>Όχι στην ‘παραδοσιακή διαβούλευση’</a:t>
            </a:r>
          </a:p>
          <a:p>
            <a:pPr algn="l"/>
            <a:endParaRPr lang="el-GR" sz="1800" dirty="0" smtClean="0">
              <a:solidFill>
                <a:schemeClr val="tx1"/>
              </a:solidFill>
            </a:endParaRPr>
          </a:p>
          <a:p>
            <a:pPr marL="285750" indent="-285750" algn="l">
              <a:buFont typeface="Wingdings" panose="05000000000000000000" pitchFamily="2" charset="2"/>
              <a:buChar char="q"/>
            </a:pPr>
            <a:r>
              <a:rPr lang="el-GR" sz="1800" b="1" dirty="0" smtClean="0">
                <a:solidFill>
                  <a:schemeClr val="tx1"/>
                </a:solidFill>
              </a:rPr>
              <a:t>Ισορροπία μεταξύ </a:t>
            </a:r>
            <a:r>
              <a:rPr lang="en-US" sz="1800" b="1" dirty="0" smtClean="0">
                <a:solidFill>
                  <a:schemeClr val="tx1"/>
                </a:solidFill>
              </a:rPr>
              <a:t>on-line </a:t>
            </a:r>
            <a:r>
              <a:rPr lang="el-GR" sz="1800" b="1" dirty="0" smtClean="0">
                <a:solidFill>
                  <a:schemeClr val="tx1"/>
                </a:solidFill>
              </a:rPr>
              <a:t>και </a:t>
            </a:r>
            <a:r>
              <a:rPr lang="en-US" sz="1800" b="1" dirty="0" smtClean="0">
                <a:solidFill>
                  <a:schemeClr val="tx1"/>
                </a:solidFill>
              </a:rPr>
              <a:t>off-line </a:t>
            </a:r>
            <a:r>
              <a:rPr lang="el-GR" sz="1800" b="1" dirty="0" smtClean="0">
                <a:solidFill>
                  <a:schemeClr val="tx1"/>
                </a:solidFill>
              </a:rPr>
              <a:t>διαβούλευσης</a:t>
            </a:r>
          </a:p>
          <a:p>
            <a:pPr algn="l"/>
            <a:r>
              <a:rPr lang="el-GR" sz="1800" dirty="0" smtClean="0">
                <a:solidFill>
                  <a:schemeClr val="tx1"/>
                </a:solidFill>
              </a:rPr>
              <a:t>Πολύτιμη η συμμετοχή μέσα από </a:t>
            </a:r>
            <a:r>
              <a:rPr lang="en-US" sz="1800" dirty="0" smtClean="0">
                <a:solidFill>
                  <a:schemeClr val="tx1"/>
                </a:solidFill>
              </a:rPr>
              <a:t>on-line apps </a:t>
            </a:r>
            <a:r>
              <a:rPr lang="el-GR" sz="1800" dirty="0" smtClean="0">
                <a:solidFill>
                  <a:schemeClr val="tx1"/>
                </a:solidFill>
              </a:rPr>
              <a:t>και </a:t>
            </a:r>
            <a:r>
              <a:rPr lang="en-US" sz="1800" dirty="0" smtClean="0">
                <a:solidFill>
                  <a:schemeClr val="tx1"/>
                </a:solidFill>
              </a:rPr>
              <a:t>platforms – </a:t>
            </a:r>
            <a:r>
              <a:rPr lang="el-GR" sz="1800" dirty="0" smtClean="0">
                <a:solidFill>
                  <a:schemeClr val="tx1"/>
                </a:solidFill>
              </a:rPr>
              <a:t>εξίσου πολύτιμη και η </a:t>
            </a:r>
            <a:r>
              <a:rPr lang="en-US" sz="1800" dirty="0" smtClean="0">
                <a:solidFill>
                  <a:schemeClr val="tx1"/>
                </a:solidFill>
              </a:rPr>
              <a:t>face-to-face </a:t>
            </a:r>
            <a:r>
              <a:rPr lang="el-GR" sz="1800" dirty="0" smtClean="0">
                <a:solidFill>
                  <a:schemeClr val="tx1"/>
                </a:solidFill>
              </a:rPr>
              <a:t>αλληλεπίδραση</a:t>
            </a:r>
          </a:p>
          <a:p>
            <a:pPr algn="l"/>
            <a:endParaRPr lang="el-GR" sz="1800" dirty="0" smtClean="0">
              <a:solidFill>
                <a:schemeClr val="tx1"/>
              </a:solidFill>
            </a:endParaRPr>
          </a:p>
          <a:p>
            <a:pPr marL="285750" indent="-285750" algn="l">
              <a:buFont typeface="Wingdings" panose="05000000000000000000" pitchFamily="2" charset="2"/>
              <a:buChar char="q"/>
            </a:pPr>
            <a:r>
              <a:rPr lang="el-GR" sz="1800" b="1" dirty="0" smtClean="0">
                <a:solidFill>
                  <a:schemeClr val="tx1"/>
                </a:solidFill>
              </a:rPr>
              <a:t>Σεβασμός </a:t>
            </a:r>
            <a:r>
              <a:rPr lang="el-GR" sz="1800" b="1" dirty="0" err="1" smtClean="0">
                <a:solidFill>
                  <a:schemeClr val="tx1"/>
                </a:solidFill>
              </a:rPr>
              <a:t>ιδιωτικότητας</a:t>
            </a:r>
            <a:r>
              <a:rPr lang="el-GR" sz="1800" b="1" dirty="0" smtClean="0">
                <a:solidFill>
                  <a:schemeClr val="tx1"/>
                </a:solidFill>
              </a:rPr>
              <a:t> και δικαιωμάτων</a:t>
            </a:r>
          </a:p>
          <a:p>
            <a:pPr algn="l"/>
            <a:r>
              <a:rPr lang="el-GR" sz="1800" dirty="0" smtClean="0">
                <a:solidFill>
                  <a:schemeClr val="tx1"/>
                </a:solidFill>
              </a:rPr>
              <a:t>Χτίσιμο εμπιστοσύνης με ξεκάθαρους κανόνες από την αρχή</a:t>
            </a:r>
          </a:p>
          <a:p>
            <a:pPr algn="l"/>
            <a:endParaRPr lang="el-GR" sz="1800" dirty="0" smtClean="0">
              <a:solidFill>
                <a:schemeClr val="tx1"/>
              </a:solidFill>
            </a:endParaRPr>
          </a:p>
          <a:p>
            <a:pPr marL="285750" indent="-285750" algn="l">
              <a:buFont typeface="Wingdings" panose="05000000000000000000" pitchFamily="2" charset="2"/>
              <a:buChar char="q"/>
            </a:pPr>
            <a:r>
              <a:rPr lang="el-GR" sz="1800" b="1" dirty="0" smtClean="0">
                <a:solidFill>
                  <a:schemeClr val="tx1"/>
                </a:solidFill>
              </a:rPr>
              <a:t>Έξυπνο πορτοφόλι</a:t>
            </a:r>
          </a:p>
          <a:p>
            <a:pPr algn="l"/>
            <a:r>
              <a:rPr lang="el-GR" sz="1800" dirty="0" smtClean="0">
                <a:solidFill>
                  <a:schemeClr val="tx1"/>
                </a:solidFill>
              </a:rPr>
              <a:t>Έξυπνη αξιοποίηση πόρων των ίδιων των πολιτών, οικονομική συμμετοχή στα προγράμματα προς όφελος τους – δημιουργία προστιθέμενης αξίας</a:t>
            </a:r>
          </a:p>
          <a:p>
            <a:pPr algn="l"/>
            <a:endParaRPr lang="el-GR" sz="1800" dirty="0" smtClean="0">
              <a:solidFill>
                <a:schemeClr val="tx1"/>
              </a:solidFill>
            </a:endParaRPr>
          </a:p>
          <a:p>
            <a:pPr algn="l"/>
            <a:endParaRPr lang="el-GR" sz="1800" dirty="0" smtClean="0">
              <a:solidFill>
                <a:schemeClr val="tx1"/>
              </a:solidFill>
            </a:endParaRPr>
          </a:p>
          <a:p>
            <a:pPr marL="285750" indent="-285750" algn="l">
              <a:buBlip>
                <a:blip r:embed="rId6"/>
              </a:buBlip>
            </a:pPr>
            <a:endParaRPr lang="el-GR" sz="1800" dirty="0" smtClean="0">
              <a:solidFill>
                <a:schemeClr val="tx1"/>
              </a:solidFill>
            </a:endParaRPr>
          </a:p>
          <a:p>
            <a:pPr marL="285750" indent="-285750" algn="l">
              <a:buBlip>
                <a:blip r:embed="rId6"/>
              </a:buBlip>
            </a:pPr>
            <a:endParaRPr lang="el-GR" sz="1800" dirty="0" smtClean="0">
              <a:solidFill>
                <a:schemeClr val="tx1"/>
              </a:solidFill>
            </a:endParaRPr>
          </a:p>
          <a:p>
            <a:pPr algn="l"/>
            <a:endParaRPr lang="el-GR" sz="1800" dirty="0" smtClean="0">
              <a:solidFill>
                <a:schemeClr val="tx1"/>
              </a:solidFill>
            </a:endParaRPr>
          </a:p>
          <a:p>
            <a:pPr algn="l"/>
            <a:endParaRPr lang="el-GR" sz="1800" dirty="0" smtClean="0">
              <a:solidFill>
                <a:schemeClr val="tx1"/>
              </a:solidFill>
            </a:endParaRPr>
          </a:p>
          <a:p>
            <a:pPr algn="l"/>
            <a:endParaRPr lang="el-GR" sz="1800" dirty="0" smtClean="0">
              <a:solidFill>
                <a:schemeClr val="tx1"/>
              </a:solidFill>
            </a:endParaRPr>
          </a:p>
          <a:p>
            <a:pPr algn="l"/>
            <a:endParaRPr lang="el-GR" sz="1800" dirty="0" smtClean="0">
              <a:solidFill>
                <a:schemeClr val="tx1"/>
              </a:solidFill>
            </a:endParaRPr>
          </a:p>
          <a:p>
            <a:pPr algn="l"/>
            <a:endParaRPr lang="el-GR" sz="1800" dirty="0" smtClean="0">
              <a:solidFill>
                <a:schemeClr val="tx1"/>
              </a:solidFill>
            </a:endParaRPr>
          </a:p>
          <a:p>
            <a:pPr algn="l"/>
            <a:endParaRPr lang="el-GR" sz="1800" dirty="0" smtClean="0">
              <a:solidFill>
                <a:schemeClr val="tx1"/>
              </a:solidFill>
            </a:endParaRPr>
          </a:p>
          <a:p>
            <a:pPr algn="l"/>
            <a:endParaRPr lang="el-GR" sz="1800" dirty="0" smtClean="0">
              <a:solidFill>
                <a:schemeClr val="tx1"/>
              </a:solidFill>
            </a:endParaRPr>
          </a:p>
          <a:p>
            <a:pPr algn="l"/>
            <a:endParaRPr lang="el-GR" sz="2000" dirty="0">
              <a:solidFill>
                <a:schemeClr val="tx1"/>
              </a:solidFill>
            </a:endParaRPr>
          </a:p>
          <a:p>
            <a:pPr algn="l"/>
            <a:endParaRPr lang="el-GR" sz="1600" dirty="0"/>
          </a:p>
        </p:txBody>
      </p:sp>
    </p:spTree>
    <p:extLst>
      <p:ext uri="{BB962C8B-B14F-4D97-AF65-F5344CB8AC3E}">
        <p14:creationId xmlns="" xmlns:p14="http://schemas.microsoft.com/office/powerpoint/2010/main" val="269585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763688" y="238337"/>
            <a:ext cx="5400600" cy="576064"/>
          </a:xfrm>
        </p:spPr>
        <p:txBody>
          <a:bodyPr>
            <a:noAutofit/>
          </a:bodyPr>
          <a:lstStyle/>
          <a:p>
            <a:r>
              <a:rPr lang="el-GR" sz="2400" b="1" dirty="0" smtClean="0">
                <a:latin typeface="+mn-lt"/>
              </a:rPr>
              <a:t>Εισαγωγικά στοιχεία</a:t>
            </a:r>
            <a:endParaRPr lang="el-GR" sz="2400" b="1" dirty="0">
              <a:latin typeface="+mn-lt"/>
            </a:endParaRPr>
          </a:p>
        </p:txBody>
      </p:sp>
      <p:sp>
        <p:nvSpPr>
          <p:cNvPr id="3" name="Υπότιτλος 2"/>
          <p:cNvSpPr>
            <a:spLocks noGrp="1"/>
          </p:cNvSpPr>
          <p:nvPr>
            <p:ph type="subTitle" idx="1"/>
          </p:nvPr>
        </p:nvSpPr>
        <p:spPr>
          <a:xfrm>
            <a:off x="107504" y="1268760"/>
            <a:ext cx="8856984" cy="5184576"/>
          </a:xfrm>
        </p:spPr>
        <p:txBody>
          <a:bodyPr>
            <a:normAutofit/>
          </a:bodyPr>
          <a:lstStyle/>
          <a:p>
            <a:r>
              <a:rPr lang="en-US" sz="2800" dirty="0" smtClean="0">
                <a:solidFill>
                  <a:schemeClr val="tx1"/>
                </a:solidFill>
              </a:rPr>
              <a:t>“a city is smart when investments in human and social capital </a:t>
            </a:r>
            <a:endParaRPr lang="el-GR" sz="2800" dirty="0" smtClean="0">
              <a:solidFill>
                <a:schemeClr val="tx1"/>
              </a:solidFill>
            </a:endParaRPr>
          </a:p>
          <a:p>
            <a:r>
              <a:rPr lang="en-US" sz="2800" dirty="0" smtClean="0">
                <a:solidFill>
                  <a:schemeClr val="tx1"/>
                </a:solidFill>
              </a:rPr>
              <a:t>and traditional (transport) and modern (ICT) communication infrastructure</a:t>
            </a:r>
            <a:r>
              <a:rPr lang="el-GR" sz="2800" dirty="0" smtClean="0">
                <a:solidFill>
                  <a:schemeClr val="tx1"/>
                </a:solidFill>
              </a:rPr>
              <a:t>,</a:t>
            </a:r>
          </a:p>
          <a:p>
            <a:r>
              <a:rPr lang="en-US" sz="2800" dirty="0" smtClean="0">
                <a:solidFill>
                  <a:schemeClr val="tx1"/>
                </a:solidFill>
              </a:rPr>
              <a:t>fuel sustainable economic growth and a high quality of life,</a:t>
            </a:r>
            <a:endParaRPr lang="el-GR" sz="2800" dirty="0" smtClean="0">
              <a:solidFill>
                <a:schemeClr val="tx1"/>
              </a:solidFill>
            </a:endParaRPr>
          </a:p>
          <a:p>
            <a:r>
              <a:rPr lang="en-US" sz="2800" dirty="0" smtClean="0">
                <a:solidFill>
                  <a:schemeClr val="tx1"/>
                </a:solidFill>
              </a:rPr>
              <a:t> with a wise management of natural resources, through </a:t>
            </a:r>
            <a:r>
              <a:rPr lang="en-US" sz="2800" b="1" dirty="0" smtClean="0">
                <a:solidFill>
                  <a:schemeClr val="tx1"/>
                </a:solidFill>
              </a:rPr>
              <a:t>participatory governance</a:t>
            </a:r>
            <a:r>
              <a:rPr lang="en-US" sz="2800" dirty="0" smtClean="0">
                <a:solidFill>
                  <a:schemeClr val="tx1"/>
                </a:solidFill>
              </a:rPr>
              <a:t>”</a:t>
            </a:r>
            <a:endParaRPr lang="el-GR" sz="2800" dirty="0" smtClean="0">
              <a:solidFill>
                <a:schemeClr val="tx1"/>
              </a:solidFill>
            </a:endParaRPr>
          </a:p>
          <a:p>
            <a:endParaRPr lang="el-GR" sz="2000" dirty="0" smtClean="0">
              <a:solidFill>
                <a:schemeClr val="tx1"/>
              </a:solidFill>
            </a:endParaRPr>
          </a:p>
          <a:p>
            <a:r>
              <a:rPr lang="en-US" sz="2000" dirty="0" err="1" smtClean="0">
                <a:solidFill>
                  <a:schemeClr val="tx1"/>
                </a:solidFill>
              </a:rPr>
              <a:t>Caragliu</a:t>
            </a:r>
            <a:r>
              <a:rPr lang="en-US" sz="2000" dirty="0" smtClean="0">
                <a:solidFill>
                  <a:schemeClr val="tx1"/>
                </a:solidFill>
              </a:rPr>
              <a:t>, A., Del Bo, C., Nijkamp, P. (2009)</a:t>
            </a:r>
            <a:endParaRPr lang="el-GR" sz="2000" dirty="0" smtClean="0">
              <a:solidFill>
                <a:schemeClr val="tx1"/>
              </a:solidFill>
            </a:endParaRPr>
          </a:p>
          <a:p>
            <a:endParaRPr lang="el-GR" sz="2900" dirty="0">
              <a:solidFill>
                <a:schemeClr val="tx1"/>
              </a:solidFill>
            </a:endParaRPr>
          </a:p>
          <a:p>
            <a:endParaRPr lang="el-GR" sz="2400"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3796" y="0"/>
            <a:ext cx="1504892" cy="836712"/>
          </a:xfrm>
          <a:prstGeom prst="rect">
            <a:avLst/>
          </a:prstGeom>
          <a:blipFill>
            <a:blip r:embed="rId3"/>
            <a:tile tx="0" ty="0" sx="100000" sy="100000" flip="none" algn="tl"/>
          </a:blipFill>
          <a:ln>
            <a:noFill/>
          </a:ln>
          <a:effectLst>
            <a:reflection blurRad="6350" stA="50000" endA="300" endPos="90000" dir="5400000" sy="-100000" algn="bl" rotWithShape="0"/>
          </a:effectLst>
        </p:spPr>
      </p:pic>
      <p:pic>
        <p:nvPicPr>
          <p:cNvPr id="1027" name="Picture 3"/>
          <p:cNvPicPr>
            <a:picLocks noChangeAspect="1" noChangeArrowheads="1"/>
          </p:cNvPicPr>
          <p:nvPr/>
        </p:nvPicPr>
        <p:blipFill>
          <a:blip r:embed="rId4" cstate="print">
            <a:extLst>
              <a:ext uri="{BEBA8EAE-BF5A-486C-A8C5-ECC9F3942E4B}">
                <a14:imgProps xmlns="" xmlns:a14="http://schemas.microsoft.com/office/drawing/2010/main">
                  <a14:imgLayer r:embed="rId5">
                    <a14:imgEffect>
                      <a14:brightnessContrast contrast="40000"/>
                    </a14:imgEffect>
                  </a14:imgLayer>
                </a14:imgProps>
              </a:ext>
              <a:ext uri="{28A0092B-C50C-407E-A947-70E740481C1C}">
                <a14:useLocalDpi xmlns="" xmlns:a14="http://schemas.microsoft.com/office/drawing/2010/main" val="0"/>
              </a:ext>
            </a:extLst>
          </a:blip>
          <a:srcRect/>
          <a:stretch>
            <a:fillRect/>
          </a:stretch>
        </p:blipFill>
        <p:spPr bwMode="auto">
          <a:xfrm>
            <a:off x="7741816" y="1"/>
            <a:ext cx="1402183" cy="1052736"/>
          </a:xfrm>
          <a:prstGeom prst="rect">
            <a:avLst/>
          </a:prstGeom>
          <a:gradFill>
            <a:gsLst>
              <a:gs pos="0">
                <a:srgbClr val="8488C4"/>
              </a:gs>
              <a:gs pos="25000">
                <a:srgbClr val="D4DEFF"/>
              </a:gs>
              <a:gs pos="94000">
                <a:srgbClr val="D4DEFF"/>
              </a:gs>
              <a:gs pos="100000">
                <a:srgbClr val="96AB94"/>
              </a:gs>
            </a:gsLst>
            <a:lin ang="5400000" scaled="0"/>
          </a:gradFill>
          <a:ln>
            <a:noFill/>
          </a:ln>
          <a:effectLst>
            <a:innerShdw blurRad="63500" dist="50800" dir="16200000">
              <a:schemeClr val="accent1">
                <a:lumMod val="60000"/>
                <a:lumOff val="40000"/>
                <a:alpha val="50000"/>
              </a:schemeClr>
            </a:innerShdw>
            <a:reflection blurRad="6350" stA="63000" endPos="43000" dir="5400000" sy="-100000" algn="bl" rotWithShape="0"/>
          </a:effectLst>
        </p:spPr>
      </p:pic>
    </p:spTree>
    <p:extLst>
      <p:ext uri="{BB962C8B-B14F-4D97-AF65-F5344CB8AC3E}">
        <p14:creationId xmlns="" xmlns:p14="http://schemas.microsoft.com/office/powerpoint/2010/main" val="1193230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brightnessContrast contrast="40000"/>
                    </a14:imgEffect>
                  </a14:imgLayer>
                </a14:imgProps>
              </a:ext>
              <a:ext uri="{28A0092B-C50C-407E-A947-70E740481C1C}">
                <a14:useLocalDpi xmlns="" xmlns:a14="http://schemas.microsoft.com/office/drawing/2010/main" val="0"/>
              </a:ext>
            </a:extLst>
          </a:blip>
          <a:srcRect/>
          <a:stretch>
            <a:fillRect/>
          </a:stretch>
        </p:blipFill>
        <p:spPr bwMode="auto">
          <a:xfrm>
            <a:off x="7741816" y="1"/>
            <a:ext cx="1402183" cy="1052736"/>
          </a:xfrm>
          <a:prstGeom prst="rect">
            <a:avLst/>
          </a:prstGeom>
          <a:gradFill>
            <a:gsLst>
              <a:gs pos="0">
                <a:srgbClr val="8488C4"/>
              </a:gs>
              <a:gs pos="25000">
                <a:srgbClr val="D4DEFF"/>
              </a:gs>
              <a:gs pos="94000">
                <a:srgbClr val="D4DEFF"/>
              </a:gs>
              <a:gs pos="100000">
                <a:srgbClr val="96AB94"/>
              </a:gs>
            </a:gsLst>
            <a:lin ang="5400000" scaled="0"/>
          </a:gradFill>
          <a:ln>
            <a:noFill/>
          </a:ln>
          <a:effectLst>
            <a:innerShdw blurRad="63500" dist="50800" dir="16200000">
              <a:schemeClr val="accent1">
                <a:lumMod val="60000"/>
                <a:lumOff val="40000"/>
                <a:alpha val="50000"/>
              </a:schemeClr>
            </a:innerShdw>
            <a:reflection blurRad="6350" stA="63000" endPos="43000" dir="5400000" sy="-100000" algn="bl" rotWithShape="0"/>
          </a:effectLst>
        </p:spPr>
      </p:pic>
      <p:pic>
        <p:nvPicPr>
          <p:cNvPr id="102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3796" y="0"/>
            <a:ext cx="1504892" cy="836712"/>
          </a:xfrm>
          <a:prstGeom prst="rect">
            <a:avLst/>
          </a:prstGeom>
          <a:blipFill>
            <a:blip r:embed="rId5"/>
            <a:tile tx="0" ty="0" sx="100000" sy="100000" flip="none" algn="tl"/>
          </a:blipFill>
          <a:ln>
            <a:noFill/>
          </a:ln>
          <a:effectLst>
            <a:reflection blurRad="6350" stA="50000" endA="300" endPos="90000" dir="5400000" sy="-100000" algn="bl" rotWithShape="0"/>
          </a:effectLst>
        </p:spPr>
      </p:pic>
      <p:sp>
        <p:nvSpPr>
          <p:cNvPr id="2" name="Τίτλος 1"/>
          <p:cNvSpPr>
            <a:spLocks noGrp="1"/>
          </p:cNvSpPr>
          <p:nvPr>
            <p:ph type="ctrTitle"/>
          </p:nvPr>
        </p:nvSpPr>
        <p:spPr>
          <a:xfrm>
            <a:off x="1763688" y="238337"/>
            <a:ext cx="5400600" cy="576064"/>
          </a:xfrm>
        </p:spPr>
        <p:txBody>
          <a:bodyPr>
            <a:noAutofit/>
          </a:bodyPr>
          <a:lstStyle/>
          <a:p>
            <a:r>
              <a:rPr lang="el-GR" sz="2400" b="1" dirty="0" smtClean="0">
                <a:latin typeface="+mn-lt"/>
              </a:rPr>
              <a:t>..ο ρόλος των πολιτών και ο από κάτω σχεδιασμός..</a:t>
            </a:r>
            <a:endParaRPr lang="el-GR" sz="2400" b="1" dirty="0">
              <a:latin typeface="+mn-lt"/>
            </a:endParaRPr>
          </a:p>
        </p:txBody>
      </p:sp>
      <p:sp>
        <p:nvSpPr>
          <p:cNvPr id="3" name="Υπότιτλος 2"/>
          <p:cNvSpPr>
            <a:spLocks noGrp="1"/>
          </p:cNvSpPr>
          <p:nvPr>
            <p:ph type="subTitle" idx="1"/>
          </p:nvPr>
        </p:nvSpPr>
        <p:spPr>
          <a:xfrm>
            <a:off x="107504" y="1052737"/>
            <a:ext cx="8856984" cy="5184576"/>
          </a:xfrm>
          <a:scene3d>
            <a:camera prst="orthographicFront"/>
            <a:lightRig rig="threePt" dir="t"/>
          </a:scene3d>
          <a:sp3d>
            <a:bevelT prst="relaxedInset"/>
          </a:sp3d>
        </p:spPr>
        <p:txBody>
          <a:bodyPr>
            <a:normAutofit/>
          </a:bodyPr>
          <a:lstStyle/>
          <a:p>
            <a:pPr algn="l"/>
            <a:endParaRPr lang="el-GR" sz="1800" dirty="0" smtClean="0">
              <a:solidFill>
                <a:schemeClr val="tx1"/>
              </a:solidFill>
            </a:endParaRPr>
          </a:p>
          <a:p>
            <a:pPr marL="285750" indent="-285750" algn="l">
              <a:buFont typeface="Wingdings" panose="05000000000000000000" pitchFamily="2" charset="2"/>
              <a:buChar char="q"/>
            </a:pPr>
            <a:r>
              <a:rPr lang="el-GR" sz="1800" dirty="0">
                <a:solidFill>
                  <a:schemeClr val="tx1"/>
                </a:solidFill>
              </a:rPr>
              <a:t>Οι απαιτήσεις των πολιτών και των εθελοντικών οργανώσεων για συμμετοχή στη ζωή της πόλης δημιουργούν νέες </a:t>
            </a:r>
            <a:r>
              <a:rPr lang="el-GR" sz="1800" dirty="0" smtClean="0">
                <a:solidFill>
                  <a:schemeClr val="tx1"/>
                </a:solidFill>
              </a:rPr>
              <a:t>υποχρεώσεις</a:t>
            </a:r>
          </a:p>
          <a:p>
            <a:pPr marL="285750" indent="-285750" algn="l">
              <a:buFont typeface="Wingdings" panose="05000000000000000000" pitchFamily="2" charset="2"/>
              <a:buChar char="q"/>
            </a:pPr>
            <a:r>
              <a:rPr lang="el-GR" sz="1800" dirty="0" smtClean="0">
                <a:solidFill>
                  <a:schemeClr val="tx1"/>
                </a:solidFill>
              </a:rPr>
              <a:t>πρωτοβουλίες </a:t>
            </a:r>
            <a:r>
              <a:rPr lang="el-GR" sz="1800" dirty="0">
                <a:solidFill>
                  <a:schemeClr val="tx1"/>
                </a:solidFill>
              </a:rPr>
              <a:t>πολιτών </a:t>
            </a:r>
            <a:r>
              <a:rPr lang="el-GR" sz="1800" dirty="0" smtClean="0">
                <a:solidFill>
                  <a:schemeClr val="tx1"/>
                </a:solidFill>
              </a:rPr>
              <a:t>(</a:t>
            </a:r>
            <a:r>
              <a:rPr lang="el-GR" sz="1800" dirty="0" err="1" smtClean="0">
                <a:solidFill>
                  <a:schemeClr val="tx1"/>
                </a:solidFill>
              </a:rPr>
              <a:t>Atenistas</a:t>
            </a:r>
            <a:r>
              <a:rPr lang="el-GR" sz="1800" dirty="0" smtClean="0">
                <a:solidFill>
                  <a:schemeClr val="tx1"/>
                </a:solidFill>
              </a:rPr>
              <a:t>, </a:t>
            </a:r>
            <a:r>
              <a:rPr lang="el-GR" sz="1800" dirty="0" err="1" smtClean="0">
                <a:solidFill>
                  <a:schemeClr val="tx1"/>
                </a:solidFill>
              </a:rPr>
              <a:t>Patrinistas</a:t>
            </a:r>
            <a:r>
              <a:rPr lang="el-GR" sz="1800" dirty="0" smtClean="0">
                <a:solidFill>
                  <a:schemeClr val="tx1"/>
                </a:solidFill>
              </a:rPr>
              <a:t> </a:t>
            </a:r>
            <a:r>
              <a:rPr lang="el-GR" sz="1800" dirty="0">
                <a:solidFill>
                  <a:schemeClr val="tx1"/>
                </a:solidFill>
              </a:rPr>
              <a:t>κτλ</a:t>
            </a:r>
            <a:r>
              <a:rPr lang="el-GR" sz="1800" dirty="0" smtClean="0">
                <a:solidFill>
                  <a:schemeClr val="tx1"/>
                </a:solidFill>
              </a:rPr>
              <a:t>) εθελοντικά </a:t>
            </a:r>
            <a:r>
              <a:rPr lang="el-GR" sz="1800" dirty="0">
                <a:solidFill>
                  <a:schemeClr val="tx1"/>
                </a:solidFill>
              </a:rPr>
              <a:t>αναλαμβάνουν την </a:t>
            </a:r>
            <a:r>
              <a:rPr lang="el-GR" sz="1800" dirty="0" smtClean="0">
                <a:solidFill>
                  <a:schemeClr val="tx1"/>
                </a:solidFill>
              </a:rPr>
              <a:t>επίλυση θεμάτων</a:t>
            </a:r>
            <a:endParaRPr lang="en-US" sz="1800" dirty="0" smtClean="0">
              <a:solidFill>
                <a:schemeClr val="tx1"/>
              </a:solidFill>
            </a:endParaRPr>
          </a:p>
          <a:p>
            <a:pPr marL="285750" indent="-285750" algn="l">
              <a:buFont typeface="Wingdings" panose="05000000000000000000" pitchFamily="2" charset="2"/>
              <a:buChar char="q"/>
            </a:pPr>
            <a:r>
              <a:rPr lang="el-GR" sz="1800" dirty="0" smtClean="0">
                <a:solidFill>
                  <a:schemeClr val="tx1"/>
                </a:solidFill>
              </a:rPr>
              <a:t>Δεν </a:t>
            </a:r>
            <a:r>
              <a:rPr lang="el-GR" sz="1800" dirty="0">
                <a:solidFill>
                  <a:schemeClr val="tx1"/>
                </a:solidFill>
              </a:rPr>
              <a:t>θα ήταν καλύτερα οι αναφορές προβλημάτων να μην εγκλωβίζονται στο πληροφοριακό σύστημα του Δήμου αλλά να δηλώνονται σε μια </a:t>
            </a:r>
            <a:r>
              <a:rPr lang="el-GR" sz="1800" dirty="0" smtClean="0">
                <a:solidFill>
                  <a:schemeClr val="tx1"/>
                </a:solidFill>
              </a:rPr>
              <a:t>ανοικτή </a:t>
            </a:r>
            <a:r>
              <a:rPr lang="el-GR" sz="1800" dirty="0">
                <a:solidFill>
                  <a:schemeClr val="tx1"/>
                </a:solidFill>
              </a:rPr>
              <a:t>πλατφόρμα </a:t>
            </a:r>
            <a:r>
              <a:rPr lang="el-GR" sz="1800" dirty="0" smtClean="0">
                <a:solidFill>
                  <a:schemeClr val="tx1"/>
                </a:solidFill>
              </a:rPr>
              <a:t>όπου </a:t>
            </a:r>
            <a:r>
              <a:rPr lang="el-GR" sz="1800" dirty="0">
                <a:solidFill>
                  <a:schemeClr val="tx1"/>
                </a:solidFill>
              </a:rPr>
              <a:t>οι δημοτικές υπηρεσίες αλλά και οι εθελοντικές οργανώσεις θα ενημερώνονται και θα σχεδιάζουν τις παρεμβάσεις τους </a:t>
            </a:r>
            <a:endParaRPr lang="el-GR" sz="1800" dirty="0" smtClean="0">
              <a:solidFill>
                <a:schemeClr val="tx1"/>
              </a:solidFill>
            </a:endParaRPr>
          </a:p>
          <a:p>
            <a:pPr marL="285750" indent="-285750" algn="l">
              <a:buFont typeface="Wingdings" panose="05000000000000000000" pitchFamily="2" charset="2"/>
              <a:buChar char="q"/>
            </a:pPr>
            <a:r>
              <a:rPr lang="el-GR" sz="1800" dirty="0" smtClean="0">
                <a:solidFill>
                  <a:schemeClr val="tx1"/>
                </a:solidFill>
              </a:rPr>
              <a:t>Ανάλογα η </a:t>
            </a:r>
            <a:r>
              <a:rPr lang="el-GR" sz="1800" dirty="0">
                <a:solidFill>
                  <a:schemeClr val="tx1"/>
                </a:solidFill>
              </a:rPr>
              <a:t>δήλωση προβλημάτων κοινωνικού </a:t>
            </a:r>
            <a:r>
              <a:rPr lang="el-GR" sz="1800" dirty="0" smtClean="0">
                <a:solidFill>
                  <a:schemeClr val="tx1"/>
                </a:solidFill>
              </a:rPr>
              <a:t>χαρακτήρα - υπάρχουν εθελοντικές ομάδες που προσφέρουν τρόφιμα, </a:t>
            </a:r>
            <a:r>
              <a:rPr lang="el-GR" sz="1800" dirty="0">
                <a:solidFill>
                  <a:schemeClr val="tx1"/>
                </a:solidFill>
              </a:rPr>
              <a:t>ρούχα ή χρήματα για την ανακούφιση των </a:t>
            </a:r>
            <a:r>
              <a:rPr lang="el-GR" sz="1800" dirty="0" smtClean="0">
                <a:solidFill>
                  <a:schemeClr val="tx1"/>
                </a:solidFill>
              </a:rPr>
              <a:t>αδυνάτων</a:t>
            </a:r>
          </a:p>
          <a:p>
            <a:endParaRPr lang="el-GR" sz="1800" b="1" dirty="0" smtClean="0">
              <a:solidFill>
                <a:schemeClr val="tx1"/>
              </a:solidFill>
            </a:endParaRPr>
          </a:p>
          <a:p>
            <a:r>
              <a:rPr lang="el-GR" sz="2000" b="1" i="1" dirty="0" smtClean="0">
                <a:solidFill>
                  <a:schemeClr val="tx1"/>
                </a:solidFill>
              </a:rPr>
              <a:t>Μήπως μια </a:t>
            </a:r>
            <a:r>
              <a:rPr lang="el-GR" sz="2000" b="1" i="1" dirty="0">
                <a:solidFill>
                  <a:schemeClr val="tx1"/>
                </a:solidFill>
              </a:rPr>
              <a:t>πλατφόρμα ανοικτή στη </a:t>
            </a:r>
            <a:r>
              <a:rPr lang="el-GR" sz="2000" b="1" i="1" dirty="0" smtClean="0">
                <a:solidFill>
                  <a:schemeClr val="tx1"/>
                </a:solidFill>
              </a:rPr>
              <a:t>πρόσβαση </a:t>
            </a:r>
          </a:p>
          <a:p>
            <a:r>
              <a:rPr lang="el-GR" sz="2000" b="1" i="1" dirty="0" smtClean="0">
                <a:solidFill>
                  <a:schemeClr val="tx1"/>
                </a:solidFill>
              </a:rPr>
              <a:t>καλύτερα </a:t>
            </a:r>
            <a:r>
              <a:rPr lang="el-GR" sz="2000" b="1" i="1" dirty="0">
                <a:solidFill>
                  <a:schemeClr val="tx1"/>
                </a:solidFill>
              </a:rPr>
              <a:t>από ένα κλειστό σύστημα κάθε μεμονωμένου </a:t>
            </a:r>
            <a:r>
              <a:rPr lang="el-GR" sz="2000" b="1" i="1" dirty="0" smtClean="0">
                <a:solidFill>
                  <a:schemeClr val="tx1"/>
                </a:solidFill>
              </a:rPr>
              <a:t>οργανισμού;;;</a:t>
            </a:r>
          </a:p>
          <a:p>
            <a:pPr marL="285750" indent="-285750" algn="l"/>
            <a:endParaRPr lang="el-GR" sz="1800" dirty="0" smtClean="0">
              <a:solidFill>
                <a:schemeClr val="tx1"/>
              </a:solidFill>
            </a:endParaRPr>
          </a:p>
          <a:p>
            <a:pPr algn="l"/>
            <a:endParaRPr lang="el-GR" sz="1800" dirty="0" smtClean="0">
              <a:solidFill>
                <a:schemeClr val="tx1"/>
              </a:solidFill>
            </a:endParaRPr>
          </a:p>
          <a:p>
            <a:pPr algn="l"/>
            <a:endParaRPr lang="el-GR" sz="1800" dirty="0" smtClean="0">
              <a:solidFill>
                <a:schemeClr val="tx1"/>
              </a:solidFill>
            </a:endParaRPr>
          </a:p>
          <a:p>
            <a:pPr algn="l"/>
            <a:endParaRPr lang="el-GR" sz="1800" dirty="0" smtClean="0">
              <a:solidFill>
                <a:schemeClr val="tx1"/>
              </a:solidFill>
            </a:endParaRPr>
          </a:p>
          <a:p>
            <a:pPr algn="l"/>
            <a:endParaRPr lang="el-GR" sz="1800" dirty="0" smtClean="0">
              <a:solidFill>
                <a:schemeClr val="tx1"/>
              </a:solidFill>
            </a:endParaRPr>
          </a:p>
          <a:p>
            <a:pPr algn="l"/>
            <a:endParaRPr lang="el-GR" sz="1800" dirty="0" smtClean="0">
              <a:solidFill>
                <a:schemeClr val="tx1"/>
              </a:solidFill>
            </a:endParaRPr>
          </a:p>
          <a:p>
            <a:pPr algn="l"/>
            <a:endParaRPr lang="el-GR" sz="1800" dirty="0" smtClean="0">
              <a:solidFill>
                <a:schemeClr val="tx1"/>
              </a:solidFill>
            </a:endParaRPr>
          </a:p>
          <a:p>
            <a:pPr algn="l"/>
            <a:endParaRPr lang="el-GR" sz="1800" dirty="0" smtClean="0">
              <a:solidFill>
                <a:schemeClr val="tx1"/>
              </a:solidFill>
            </a:endParaRPr>
          </a:p>
          <a:p>
            <a:pPr algn="l"/>
            <a:endParaRPr lang="el-GR" sz="2000" dirty="0">
              <a:solidFill>
                <a:schemeClr val="tx1"/>
              </a:solidFill>
            </a:endParaRPr>
          </a:p>
          <a:p>
            <a:pPr algn="l"/>
            <a:endParaRPr lang="el-GR" sz="1600" dirty="0"/>
          </a:p>
        </p:txBody>
      </p:sp>
    </p:spTree>
    <p:extLst>
      <p:ext uri="{BB962C8B-B14F-4D97-AF65-F5344CB8AC3E}">
        <p14:creationId xmlns="" xmlns:p14="http://schemas.microsoft.com/office/powerpoint/2010/main" val="3606667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brightnessContrast contrast="40000"/>
                    </a14:imgEffect>
                  </a14:imgLayer>
                </a14:imgProps>
              </a:ext>
              <a:ext uri="{28A0092B-C50C-407E-A947-70E740481C1C}">
                <a14:useLocalDpi xmlns="" xmlns:a14="http://schemas.microsoft.com/office/drawing/2010/main" val="0"/>
              </a:ext>
            </a:extLst>
          </a:blip>
          <a:srcRect/>
          <a:stretch>
            <a:fillRect/>
          </a:stretch>
        </p:blipFill>
        <p:spPr bwMode="auto">
          <a:xfrm>
            <a:off x="7741816" y="1"/>
            <a:ext cx="1402183" cy="1052736"/>
          </a:xfrm>
          <a:prstGeom prst="rect">
            <a:avLst/>
          </a:prstGeom>
          <a:gradFill>
            <a:gsLst>
              <a:gs pos="0">
                <a:srgbClr val="8488C4"/>
              </a:gs>
              <a:gs pos="25000">
                <a:srgbClr val="D4DEFF"/>
              </a:gs>
              <a:gs pos="94000">
                <a:srgbClr val="D4DEFF"/>
              </a:gs>
              <a:gs pos="100000">
                <a:srgbClr val="96AB94"/>
              </a:gs>
            </a:gsLst>
            <a:lin ang="5400000" scaled="0"/>
          </a:gradFill>
          <a:ln>
            <a:noFill/>
          </a:ln>
          <a:effectLst>
            <a:innerShdw blurRad="63500" dist="50800" dir="16200000">
              <a:schemeClr val="accent1">
                <a:lumMod val="60000"/>
                <a:lumOff val="40000"/>
                <a:alpha val="50000"/>
              </a:schemeClr>
            </a:innerShdw>
            <a:reflection blurRad="6350" stA="63000" endPos="43000" dir="5400000" sy="-100000" algn="bl" rotWithShape="0"/>
          </a:effectLst>
        </p:spPr>
      </p:pic>
      <p:pic>
        <p:nvPicPr>
          <p:cNvPr id="102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3796" y="0"/>
            <a:ext cx="1504892" cy="836712"/>
          </a:xfrm>
          <a:prstGeom prst="rect">
            <a:avLst/>
          </a:prstGeom>
          <a:blipFill>
            <a:blip r:embed="rId5"/>
            <a:tile tx="0" ty="0" sx="100000" sy="100000" flip="none" algn="tl"/>
          </a:blipFill>
          <a:ln>
            <a:noFill/>
          </a:ln>
          <a:effectLst>
            <a:reflection blurRad="6350" stA="50000" endA="300" endPos="90000" dir="5400000" sy="-100000" algn="bl" rotWithShape="0"/>
          </a:effectLst>
        </p:spPr>
      </p:pic>
      <p:sp>
        <p:nvSpPr>
          <p:cNvPr id="2" name="Τίτλος 1"/>
          <p:cNvSpPr>
            <a:spLocks noGrp="1"/>
          </p:cNvSpPr>
          <p:nvPr>
            <p:ph type="ctrTitle"/>
          </p:nvPr>
        </p:nvSpPr>
        <p:spPr>
          <a:xfrm>
            <a:off x="1763688" y="238337"/>
            <a:ext cx="5400600" cy="576064"/>
          </a:xfrm>
        </p:spPr>
        <p:txBody>
          <a:bodyPr>
            <a:noAutofit/>
          </a:bodyPr>
          <a:lstStyle/>
          <a:p>
            <a:r>
              <a:rPr lang="el-GR" sz="2400" b="1" dirty="0" smtClean="0">
                <a:latin typeface="+mn-lt"/>
              </a:rPr>
              <a:t>Πλαίσιο αξιολόγησης της διακυβέρνησης μιας έξυπνης πόλης </a:t>
            </a:r>
            <a:endParaRPr lang="el-GR" sz="2400" b="1" dirty="0">
              <a:latin typeface="+mn-lt"/>
            </a:endParaRPr>
          </a:p>
        </p:txBody>
      </p:sp>
      <p:sp>
        <p:nvSpPr>
          <p:cNvPr id="3" name="Υπότιτλος 2"/>
          <p:cNvSpPr>
            <a:spLocks noGrp="1"/>
          </p:cNvSpPr>
          <p:nvPr>
            <p:ph type="subTitle" idx="1"/>
          </p:nvPr>
        </p:nvSpPr>
        <p:spPr>
          <a:xfrm>
            <a:off x="179512" y="1268760"/>
            <a:ext cx="8856984" cy="5184576"/>
          </a:xfrm>
        </p:spPr>
        <p:txBody>
          <a:bodyPr>
            <a:normAutofit/>
          </a:bodyPr>
          <a:lstStyle/>
          <a:p>
            <a:pPr marL="285750" indent="-285750" algn="l">
              <a:buFont typeface="Courier New" panose="02070309020205020404" pitchFamily="49" charset="0"/>
              <a:buChar char="o"/>
            </a:pPr>
            <a:r>
              <a:rPr lang="en-US" sz="2000" b="1" dirty="0" smtClean="0">
                <a:solidFill>
                  <a:schemeClr val="tx1"/>
                </a:solidFill>
              </a:rPr>
              <a:t>the definition and implementation of the policies </a:t>
            </a:r>
            <a:r>
              <a:rPr lang="en-US" sz="1800" dirty="0" smtClean="0">
                <a:solidFill>
                  <a:schemeClr val="tx1"/>
                </a:solidFill>
              </a:rPr>
              <a:t>aimed at making cities smarter, which requires sharing visions and strategies with the relevant stakeholders</a:t>
            </a:r>
            <a:endParaRPr lang="el-GR" sz="1800" dirty="0" smtClean="0">
              <a:solidFill>
                <a:schemeClr val="tx1"/>
              </a:solidFill>
            </a:endParaRPr>
          </a:p>
          <a:p>
            <a:pPr algn="l"/>
            <a:endParaRPr lang="el-GR" sz="1800" dirty="0" smtClean="0">
              <a:solidFill>
                <a:schemeClr val="tx1"/>
              </a:solidFill>
            </a:endParaRPr>
          </a:p>
          <a:p>
            <a:pPr marL="285750" indent="-285750" algn="l">
              <a:buFont typeface="Courier New" panose="02070309020205020404" pitchFamily="49" charset="0"/>
              <a:buChar char="o"/>
            </a:pPr>
            <a:r>
              <a:rPr lang="en-US" sz="2000" b="1" dirty="0" smtClean="0">
                <a:solidFill>
                  <a:schemeClr val="tx1"/>
                </a:solidFill>
              </a:rPr>
              <a:t>the management of the implementation </a:t>
            </a:r>
            <a:r>
              <a:rPr lang="en-US" sz="1800" dirty="0" smtClean="0">
                <a:solidFill>
                  <a:schemeClr val="tx1"/>
                </a:solidFill>
              </a:rPr>
              <a:t>of smart city initiatives</a:t>
            </a:r>
            <a:endParaRPr lang="el-GR" sz="1800" dirty="0" smtClean="0">
              <a:solidFill>
                <a:schemeClr val="tx1"/>
              </a:solidFill>
            </a:endParaRPr>
          </a:p>
          <a:p>
            <a:pPr marL="285750" indent="-285750" algn="l">
              <a:buFont typeface="Courier New" panose="02070309020205020404" pitchFamily="49" charset="0"/>
              <a:buChar char="o"/>
            </a:pPr>
            <a:endParaRPr lang="el-GR" sz="1800" dirty="0" smtClean="0">
              <a:solidFill>
                <a:schemeClr val="tx1"/>
              </a:solidFill>
            </a:endParaRPr>
          </a:p>
          <a:p>
            <a:pPr marL="285750" indent="-285750" algn="l">
              <a:buFont typeface="Courier New" panose="02070309020205020404" pitchFamily="49" charset="0"/>
              <a:buChar char="o"/>
            </a:pPr>
            <a:r>
              <a:rPr lang="en-US" sz="2000" b="1" dirty="0" smtClean="0">
                <a:solidFill>
                  <a:schemeClr val="tx1"/>
                </a:solidFill>
              </a:rPr>
              <a:t>the management of the city infrastructures</a:t>
            </a:r>
            <a:r>
              <a:rPr lang="en-US" sz="1800" dirty="0" smtClean="0">
                <a:solidFill>
                  <a:schemeClr val="tx1"/>
                </a:solidFill>
              </a:rPr>
              <a:t>, which also comprises ICT infrastructures and systems</a:t>
            </a:r>
            <a:endParaRPr lang="el-GR" sz="1800" dirty="0" smtClean="0">
              <a:solidFill>
                <a:schemeClr val="tx1"/>
              </a:solidFill>
            </a:endParaRPr>
          </a:p>
          <a:p>
            <a:pPr marL="285750" indent="-285750" algn="l">
              <a:buFont typeface="Courier New" panose="02070309020205020404" pitchFamily="49" charset="0"/>
              <a:buChar char="o"/>
            </a:pPr>
            <a:endParaRPr lang="el-GR" sz="1800" dirty="0" smtClean="0">
              <a:solidFill>
                <a:schemeClr val="tx1"/>
              </a:solidFill>
            </a:endParaRPr>
          </a:p>
          <a:p>
            <a:pPr marL="285750" indent="-285750" algn="l">
              <a:buFont typeface="Courier New" panose="02070309020205020404" pitchFamily="49" charset="0"/>
              <a:buChar char="o"/>
            </a:pPr>
            <a:r>
              <a:rPr lang="en-US" sz="2000" b="1" dirty="0" smtClean="0">
                <a:solidFill>
                  <a:schemeClr val="tx1"/>
                </a:solidFill>
              </a:rPr>
              <a:t>the management of the resources </a:t>
            </a:r>
            <a:r>
              <a:rPr lang="en-US" sz="1800" dirty="0" smtClean="0">
                <a:solidFill>
                  <a:schemeClr val="tx1"/>
                </a:solidFill>
              </a:rPr>
              <a:t>necessary for the development of smart cities, including the financial resources</a:t>
            </a:r>
            <a:endParaRPr lang="el-GR" sz="1800" dirty="0" smtClean="0">
              <a:solidFill>
                <a:schemeClr val="tx1"/>
              </a:solidFill>
            </a:endParaRPr>
          </a:p>
          <a:p>
            <a:pPr marL="285750" indent="-285750" algn="l">
              <a:buFont typeface="Courier New" panose="02070309020205020404" pitchFamily="49" charset="0"/>
              <a:buChar char="o"/>
            </a:pPr>
            <a:endParaRPr lang="el-GR" sz="1800" dirty="0" smtClean="0">
              <a:solidFill>
                <a:schemeClr val="tx1"/>
              </a:solidFill>
            </a:endParaRPr>
          </a:p>
          <a:p>
            <a:pPr marL="285750" indent="-285750" algn="l">
              <a:buFont typeface="Courier New" panose="02070309020205020404" pitchFamily="49" charset="0"/>
              <a:buChar char="o"/>
            </a:pPr>
            <a:r>
              <a:rPr lang="en-US" sz="2000" b="1" dirty="0" smtClean="0">
                <a:solidFill>
                  <a:schemeClr val="tx1"/>
                </a:solidFill>
              </a:rPr>
              <a:t>the management of the human assets </a:t>
            </a:r>
            <a:r>
              <a:rPr lang="en-US" sz="1800" dirty="0" smtClean="0">
                <a:solidFill>
                  <a:schemeClr val="tx1"/>
                </a:solidFill>
              </a:rPr>
              <a:t> and of other immaterial capitals (social and relational capital, intellectual capital and innovation, knowledge and information)</a:t>
            </a:r>
          </a:p>
          <a:p>
            <a:pPr marL="285750" indent="-285750" algn="l">
              <a:buBlip>
                <a:blip r:embed="rId6"/>
              </a:buBlip>
            </a:pPr>
            <a:endParaRPr lang="el-GR" sz="1800" dirty="0" smtClean="0">
              <a:solidFill>
                <a:schemeClr val="tx1"/>
              </a:solidFill>
            </a:endParaRPr>
          </a:p>
          <a:p>
            <a:pPr marL="285750" indent="-285750" algn="l">
              <a:buBlip>
                <a:blip r:embed="rId6"/>
              </a:buBlip>
            </a:pPr>
            <a:endParaRPr lang="el-GR" sz="1800" dirty="0" smtClean="0">
              <a:solidFill>
                <a:schemeClr val="tx1"/>
              </a:solidFill>
            </a:endParaRPr>
          </a:p>
          <a:p>
            <a:pPr algn="l"/>
            <a:endParaRPr lang="el-GR" sz="1800" dirty="0" smtClean="0">
              <a:solidFill>
                <a:schemeClr val="tx1"/>
              </a:solidFill>
            </a:endParaRPr>
          </a:p>
          <a:p>
            <a:pPr algn="l"/>
            <a:endParaRPr lang="el-GR" sz="1800" dirty="0" smtClean="0">
              <a:solidFill>
                <a:schemeClr val="tx1"/>
              </a:solidFill>
            </a:endParaRPr>
          </a:p>
          <a:p>
            <a:pPr algn="l"/>
            <a:endParaRPr lang="el-GR" sz="1800" dirty="0" smtClean="0">
              <a:solidFill>
                <a:schemeClr val="tx1"/>
              </a:solidFill>
            </a:endParaRPr>
          </a:p>
          <a:p>
            <a:pPr algn="l"/>
            <a:endParaRPr lang="el-GR" sz="1800" dirty="0" smtClean="0">
              <a:solidFill>
                <a:schemeClr val="tx1"/>
              </a:solidFill>
            </a:endParaRPr>
          </a:p>
          <a:p>
            <a:pPr algn="l"/>
            <a:endParaRPr lang="el-GR" sz="1800" dirty="0" smtClean="0">
              <a:solidFill>
                <a:schemeClr val="tx1"/>
              </a:solidFill>
            </a:endParaRPr>
          </a:p>
          <a:p>
            <a:pPr algn="l"/>
            <a:endParaRPr lang="el-GR" sz="1800" dirty="0" smtClean="0">
              <a:solidFill>
                <a:schemeClr val="tx1"/>
              </a:solidFill>
            </a:endParaRPr>
          </a:p>
          <a:p>
            <a:pPr algn="l"/>
            <a:endParaRPr lang="el-GR" sz="1800" dirty="0" smtClean="0">
              <a:solidFill>
                <a:schemeClr val="tx1"/>
              </a:solidFill>
            </a:endParaRPr>
          </a:p>
          <a:p>
            <a:pPr algn="l"/>
            <a:endParaRPr lang="el-GR" sz="2000" dirty="0">
              <a:solidFill>
                <a:schemeClr val="tx1"/>
              </a:solidFill>
            </a:endParaRPr>
          </a:p>
          <a:p>
            <a:pPr algn="l"/>
            <a:endParaRPr lang="el-GR" sz="1600" dirty="0"/>
          </a:p>
        </p:txBody>
      </p:sp>
    </p:spTree>
    <p:extLst>
      <p:ext uri="{BB962C8B-B14F-4D97-AF65-F5344CB8AC3E}">
        <p14:creationId xmlns="" xmlns:p14="http://schemas.microsoft.com/office/powerpoint/2010/main" val="2092623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brightnessContrast contrast="40000"/>
                    </a14:imgEffect>
                  </a14:imgLayer>
                </a14:imgProps>
              </a:ext>
              <a:ext uri="{28A0092B-C50C-407E-A947-70E740481C1C}">
                <a14:useLocalDpi xmlns="" xmlns:a14="http://schemas.microsoft.com/office/drawing/2010/main" val="0"/>
              </a:ext>
            </a:extLst>
          </a:blip>
          <a:srcRect/>
          <a:stretch>
            <a:fillRect/>
          </a:stretch>
        </p:blipFill>
        <p:spPr bwMode="auto">
          <a:xfrm>
            <a:off x="7741816" y="1"/>
            <a:ext cx="1402183" cy="1052736"/>
          </a:xfrm>
          <a:prstGeom prst="rect">
            <a:avLst/>
          </a:prstGeom>
          <a:gradFill>
            <a:gsLst>
              <a:gs pos="0">
                <a:srgbClr val="8488C4"/>
              </a:gs>
              <a:gs pos="25000">
                <a:srgbClr val="D4DEFF"/>
              </a:gs>
              <a:gs pos="94000">
                <a:srgbClr val="D4DEFF"/>
              </a:gs>
              <a:gs pos="100000">
                <a:srgbClr val="96AB94"/>
              </a:gs>
            </a:gsLst>
            <a:lin ang="5400000" scaled="0"/>
          </a:gradFill>
          <a:ln>
            <a:noFill/>
          </a:ln>
          <a:effectLst>
            <a:innerShdw blurRad="63500" dist="50800" dir="16200000">
              <a:schemeClr val="accent1">
                <a:lumMod val="60000"/>
                <a:lumOff val="40000"/>
                <a:alpha val="50000"/>
              </a:schemeClr>
            </a:innerShdw>
            <a:reflection blurRad="6350" stA="63000" endPos="43000" dir="5400000" sy="-100000" algn="bl" rotWithShape="0"/>
          </a:effectLst>
        </p:spPr>
      </p:pic>
      <p:pic>
        <p:nvPicPr>
          <p:cNvPr id="102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3796" y="0"/>
            <a:ext cx="1504892" cy="836712"/>
          </a:xfrm>
          <a:prstGeom prst="rect">
            <a:avLst/>
          </a:prstGeom>
          <a:blipFill>
            <a:blip r:embed="rId5"/>
            <a:tile tx="0" ty="0" sx="100000" sy="100000" flip="none" algn="tl"/>
          </a:blipFill>
          <a:ln>
            <a:noFill/>
          </a:ln>
          <a:effectLst>
            <a:reflection blurRad="6350" stA="50000" endA="300" endPos="90000" dir="5400000" sy="-100000" algn="bl" rotWithShape="0"/>
          </a:effectLst>
        </p:spPr>
      </p:pic>
      <p:sp>
        <p:nvSpPr>
          <p:cNvPr id="2" name="Τίτλος 1"/>
          <p:cNvSpPr>
            <a:spLocks noGrp="1"/>
          </p:cNvSpPr>
          <p:nvPr>
            <p:ph type="ctrTitle"/>
          </p:nvPr>
        </p:nvSpPr>
        <p:spPr>
          <a:xfrm>
            <a:off x="1571604" y="238337"/>
            <a:ext cx="6072230" cy="576064"/>
          </a:xfrm>
        </p:spPr>
        <p:txBody>
          <a:bodyPr>
            <a:noAutofit/>
          </a:bodyPr>
          <a:lstStyle/>
          <a:p>
            <a:r>
              <a:rPr lang="el-GR" sz="2400" b="1" dirty="0" smtClean="0">
                <a:latin typeface="+mn-lt"/>
              </a:rPr>
              <a:t>..</a:t>
            </a:r>
            <a:r>
              <a:rPr lang="el-GR" sz="2400" b="1" dirty="0" smtClean="0">
                <a:latin typeface="+mn-lt"/>
              </a:rPr>
              <a:t>αξιολόγηση </a:t>
            </a:r>
            <a:r>
              <a:rPr lang="el-GR" sz="2400" b="1" dirty="0" smtClean="0">
                <a:latin typeface="+mn-lt"/>
              </a:rPr>
              <a:t>της διακυβέρνησης </a:t>
            </a:r>
            <a:r>
              <a:rPr lang="el-GR" sz="2400" b="1" dirty="0" smtClean="0">
                <a:latin typeface="+mn-lt"/>
              </a:rPr>
              <a:t/>
            </a:r>
            <a:br>
              <a:rPr lang="el-GR" sz="2400" b="1" dirty="0" smtClean="0">
                <a:latin typeface="+mn-lt"/>
              </a:rPr>
            </a:br>
            <a:r>
              <a:rPr lang="el-GR" sz="2400" b="1" dirty="0" smtClean="0">
                <a:latin typeface="+mn-lt"/>
              </a:rPr>
              <a:t>μιας </a:t>
            </a:r>
            <a:r>
              <a:rPr lang="el-GR" sz="2400" b="1" dirty="0" smtClean="0">
                <a:latin typeface="+mn-lt"/>
              </a:rPr>
              <a:t>έξυπνης πόλης </a:t>
            </a:r>
            <a:r>
              <a:rPr lang="el-GR" sz="2400" b="1" dirty="0" smtClean="0">
                <a:latin typeface="+mn-lt"/>
              </a:rPr>
              <a:t>..</a:t>
            </a:r>
            <a:endParaRPr lang="el-GR" sz="2400" b="1" dirty="0">
              <a:latin typeface="+mn-lt"/>
            </a:endParaRPr>
          </a:p>
        </p:txBody>
      </p:sp>
      <p:pic>
        <p:nvPicPr>
          <p:cNvPr id="12290" name="Picture 2"/>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403648" y="1340768"/>
            <a:ext cx="6480720" cy="504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0415957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brightnessContrast contrast="40000"/>
                    </a14:imgEffect>
                  </a14:imgLayer>
                </a14:imgProps>
              </a:ext>
              <a:ext uri="{28A0092B-C50C-407E-A947-70E740481C1C}">
                <a14:useLocalDpi xmlns="" xmlns:a14="http://schemas.microsoft.com/office/drawing/2010/main" val="0"/>
              </a:ext>
            </a:extLst>
          </a:blip>
          <a:srcRect/>
          <a:stretch>
            <a:fillRect/>
          </a:stretch>
        </p:blipFill>
        <p:spPr bwMode="auto">
          <a:xfrm>
            <a:off x="7741816" y="1"/>
            <a:ext cx="1402183" cy="1052736"/>
          </a:xfrm>
          <a:prstGeom prst="rect">
            <a:avLst/>
          </a:prstGeom>
          <a:gradFill>
            <a:gsLst>
              <a:gs pos="0">
                <a:srgbClr val="8488C4"/>
              </a:gs>
              <a:gs pos="25000">
                <a:srgbClr val="D4DEFF"/>
              </a:gs>
              <a:gs pos="94000">
                <a:srgbClr val="D4DEFF"/>
              </a:gs>
              <a:gs pos="100000">
                <a:srgbClr val="96AB94"/>
              </a:gs>
            </a:gsLst>
            <a:lin ang="5400000" scaled="0"/>
          </a:gradFill>
          <a:ln>
            <a:noFill/>
          </a:ln>
          <a:effectLst>
            <a:innerShdw blurRad="63500" dist="50800" dir="16200000">
              <a:schemeClr val="accent1">
                <a:lumMod val="60000"/>
                <a:lumOff val="40000"/>
                <a:alpha val="50000"/>
              </a:schemeClr>
            </a:innerShdw>
            <a:reflection blurRad="6350" stA="63000" endPos="43000" dir="5400000" sy="-100000" algn="bl" rotWithShape="0"/>
          </a:effectLst>
        </p:spPr>
      </p:pic>
      <p:pic>
        <p:nvPicPr>
          <p:cNvPr id="102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3796" y="0"/>
            <a:ext cx="1504892" cy="836712"/>
          </a:xfrm>
          <a:prstGeom prst="rect">
            <a:avLst/>
          </a:prstGeom>
          <a:blipFill>
            <a:blip r:embed="rId5"/>
            <a:tile tx="0" ty="0" sx="100000" sy="100000" flip="none" algn="tl"/>
          </a:blipFill>
          <a:ln>
            <a:noFill/>
          </a:ln>
          <a:effectLst>
            <a:reflection blurRad="6350" stA="50000" endA="300" endPos="90000" dir="5400000" sy="-100000" algn="bl" rotWithShape="0"/>
          </a:effectLst>
        </p:spPr>
      </p:pic>
      <p:sp>
        <p:nvSpPr>
          <p:cNvPr id="2" name="Τίτλος 1"/>
          <p:cNvSpPr>
            <a:spLocks noGrp="1"/>
          </p:cNvSpPr>
          <p:nvPr>
            <p:ph type="ctrTitle"/>
          </p:nvPr>
        </p:nvSpPr>
        <p:spPr>
          <a:xfrm>
            <a:off x="1763688" y="238337"/>
            <a:ext cx="5400600" cy="576064"/>
          </a:xfrm>
        </p:spPr>
        <p:txBody>
          <a:bodyPr>
            <a:noAutofit/>
          </a:bodyPr>
          <a:lstStyle/>
          <a:p>
            <a:r>
              <a:rPr lang="el-GR" sz="2400" b="1" dirty="0" err="1" smtClean="0">
                <a:latin typeface="+mn-lt"/>
              </a:rPr>
              <a:t>Τρίκαλα…ψηφιακή</a:t>
            </a:r>
            <a:r>
              <a:rPr lang="el-GR" sz="2400" b="1" dirty="0" smtClean="0">
                <a:latin typeface="+mn-lt"/>
              </a:rPr>
              <a:t> πόλη</a:t>
            </a:r>
            <a:endParaRPr lang="el-GR" sz="2400" b="1" dirty="0">
              <a:latin typeface="+mn-lt"/>
            </a:endParaRPr>
          </a:p>
        </p:txBody>
      </p:sp>
      <p:sp>
        <p:nvSpPr>
          <p:cNvPr id="3" name="Υπότιτλος 2"/>
          <p:cNvSpPr>
            <a:spLocks noGrp="1"/>
          </p:cNvSpPr>
          <p:nvPr>
            <p:ph type="subTitle" idx="1"/>
          </p:nvPr>
        </p:nvSpPr>
        <p:spPr>
          <a:xfrm>
            <a:off x="107504" y="1052737"/>
            <a:ext cx="8856984" cy="5184576"/>
          </a:xfrm>
        </p:spPr>
        <p:txBody>
          <a:bodyPr>
            <a:normAutofit/>
          </a:bodyPr>
          <a:lstStyle/>
          <a:p>
            <a:pPr algn="l"/>
            <a:r>
              <a:rPr lang="el-GR" sz="1800" dirty="0" smtClean="0">
                <a:solidFill>
                  <a:schemeClr val="tx1"/>
                </a:solidFill>
              </a:rPr>
              <a:t>Ο Δήμος σχημάτισε μια ομάδα εμπειρογνωμόνων, να σχεδιάσει το έργο της Ψηφιακής Πόλης, να ανακαλύψει πηγές χρηματοδότησης, να παρακολουθήσει την εφαρμογή του, να καταγράψει την αντίδραση της τοπικής κοινωνίας</a:t>
            </a:r>
          </a:p>
          <a:p>
            <a:pPr algn="l"/>
            <a:endParaRPr lang="el-GR" sz="1800" dirty="0" smtClean="0">
              <a:solidFill>
                <a:schemeClr val="tx1"/>
              </a:solidFill>
            </a:endParaRPr>
          </a:p>
          <a:p>
            <a:pPr algn="l"/>
            <a:r>
              <a:rPr lang="el-GR" sz="1800" dirty="0" smtClean="0">
                <a:solidFill>
                  <a:schemeClr val="tx1"/>
                </a:solidFill>
              </a:rPr>
              <a:t>Η ομάδα αυτή εξασφάλισε τη συμμετοχή εκπροσώπων των κοινωνικών εταίρων</a:t>
            </a:r>
          </a:p>
          <a:p>
            <a:pPr algn="l"/>
            <a:endParaRPr lang="el-GR" sz="1800" dirty="0" smtClean="0">
              <a:solidFill>
                <a:schemeClr val="tx1"/>
              </a:solidFill>
            </a:endParaRPr>
          </a:p>
          <a:p>
            <a:pPr algn="l"/>
            <a:r>
              <a:rPr lang="el-GR" sz="1800" dirty="0" smtClean="0">
                <a:solidFill>
                  <a:schemeClr val="tx1"/>
                </a:solidFill>
              </a:rPr>
              <a:t>Η διαδικασία συμμετοχής είναι επαναληπτική, προκειμένου οι συμμετέχοντες να αξιολογήσουν και να βελτιώσουν τα αποτελέσματα του έργου αλλά και να τα διαδώσουν στην τοπική κοινότητα. </a:t>
            </a:r>
          </a:p>
          <a:p>
            <a:pPr algn="l"/>
            <a:endParaRPr lang="el-GR" sz="1800" dirty="0" smtClean="0">
              <a:solidFill>
                <a:schemeClr val="tx1"/>
              </a:solidFill>
            </a:endParaRPr>
          </a:p>
          <a:p>
            <a:pPr algn="l"/>
            <a:r>
              <a:rPr lang="el-GR" sz="1800" dirty="0" smtClean="0">
                <a:solidFill>
                  <a:schemeClr val="tx1"/>
                </a:solidFill>
              </a:rPr>
              <a:t>Κινητήριος μοχλός της ψηφιακής πόλης των Τρικάλων είναι η δημοτική επιχείρηση e-</a:t>
            </a:r>
            <a:r>
              <a:rPr lang="el-GR" sz="1800" dirty="0" err="1" smtClean="0">
                <a:solidFill>
                  <a:schemeClr val="tx1"/>
                </a:solidFill>
              </a:rPr>
              <a:t>Trikala</a:t>
            </a:r>
            <a:r>
              <a:rPr lang="el-GR" sz="1800" dirty="0" smtClean="0">
                <a:solidFill>
                  <a:schemeClr val="tx1"/>
                </a:solidFill>
              </a:rPr>
              <a:t> Α.Ε. ενώ η διαδικασία υλοποίησής της ακολούθησε τις παρακάτω φάσεις: </a:t>
            </a:r>
          </a:p>
          <a:p>
            <a:pPr algn="l"/>
            <a:r>
              <a:rPr lang="el-GR" sz="1800" dirty="0" smtClean="0">
                <a:solidFill>
                  <a:schemeClr val="tx1"/>
                </a:solidFill>
              </a:rPr>
              <a:t>1.σχεδιασμός,</a:t>
            </a:r>
          </a:p>
          <a:p>
            <a:pPr algn="l"/>
            <a:r>
              <a:rPr lang="el-GR" sz="1800" dirty="0" smtClean="0">
                <a:solidFill>
                  <a:schemeClr val="tx1"/>
                </a:solidFill>
              </a:rPr>
              <a:t>2.υλοποίηση/επίβλεψη</a:t>
            </a:r>
          </a:p>
          <a:p>
            <a:pPr algn="l"/>
            <a:r>
              <a:rPr lang="el-GR" sz="1800" dirty="0" smtClean="0">
                <a:solidFill>
                  <a:schemeClr val="tx1"/>
                </a:solidFill>
              </a:rPr>
              <a:t>3.συντήρηση και περαιτέρω εξάπλωση</a:t>
            </a:r>
          </a:p>
          <a:p>
            <a:pPr algn="l"/>
            <a:r>
              <a:rPr lang="el-GR" sz="1800" smtClean="0">
                <a:solidFill>
                  <a:schemeClr val="tx1"/>
                </a:solidFill>
              </a:rPr>
              <a:t>4.ποδομές</a:t>
            </a:r>
            <a:r>
              <a:rPr lang="el-GR" sz="1800" dirty="0" smtClean="0">
                <a:solidFill>
                  <a:schemeClr val="tx1"/>
                </a:solidFill>
              </a:rPr>
              <a:t>, εφαρμογές και υπηρεσίες</a:t>
            </a:r>
          </a:p>
          <a:p>
            <a:pPr algn="l"/>
            <a:endParaRPr lang="el-GR" sz="1800" dirty="0" smtClean="0">
              <a:solidFill>
                <a:schemeClr val="tx1"/>
              </a:solidFill>
            </a:endParaRPr>
          </a:p>
          <a:p>
            <a:pPr algn="l"/>
            <a:endParaRPr lang="el-GR" sz="1800" dirty="0" smtClean="0">
              <a:solidFill>
                <a:schemeClr val="tx1"/>
              </a:solidFill>
            </a:endParaRPr>
          </a:p>
          <a:p>
            <a:pPr algn="l"/>
            <a:endParaRPr lang="el-GR" sz="1800" dirty="0" smtClean="0">
              <a:solidFill>
                <a:schemeClr val="tx1"/>
              </a:solidFill>
            </a:endParaRPr>
          </a:p>
          <a:p>
            <a:pPr algn="l"/>
            <a:endParaRPr lang="el-GR" sz="1800" dirty="0" smtClean="0">
              <a:solidFill>
                <a:schemeClr val="tx1"/>
              </a:solidFill>
            </a:endParaRPr>
          </a:p>
          <a:p>
            <a:pPr algn="l"/>
            <a:endParaRPr lang="el-GR" sz="1800" dirty="0" smtClean="0">
              <a:solidFill>
                <a:schemeClr val="tx1"/>
              </a:solidFill>
            </a:endParaRPr>
          </a:p>
          <a:p>
            <a:pPr algn="l"/>
            <a:endParaRPr lang="el-GR" sz="1800" dirty="0" smtClean="0">
              <a:solidFill>
                <a:schemeClr val="tx1"/>
              </a:solidFill>
            </a:endParaRPr>
          </a:p>
          <a:p>
            <a:pPr algn="l"/>
            <a:endParaRPr lang="el-GR" sz="1800" dirty="0" smtClean="0">
              <a:solidFill>
                <a:schemeClr val="tx1"/>
              </a:solidFill>
            </a:endParaRPr>
          </a:p>
          <a:p>
            <a:pPr algn="l"/>
            <a:endParaRPr lang="el-GR" sz="1800" dirty="0" smtClean="0">
              <a:solidFill>
                <a:schemeClr val="tx1"/>
              </a:solidFill>
            </a:endParaRPr>
          </a:p>
          <a:p>
            <a:pPr algn="l"/>
            <a:endParaRPr lang="el-GR" sz="1800" dirty="0" smtClean="0">
              <a:solidFill>
                <a:schemeClr val="tx1"/>
              </a:solidFill>
            </a:endParaRPr>
          </a:p>
          <a:p>
            <a:pPr algn="l"/>
            <a:endParaRPr lang="el-GR" sz="2000" dirty="0">
              <a:solidFill>
                <a:schemeClr val="tx1"/>
              </a:solidFill>
            </a:endParaRPr>
          </a:p>
          <a:p>
            <a:pPr algn="l"/>
            <a:endParaRPr lang="el-GR" sz="1600" dirty="0"/>
          </a:p>
        </p:txBody>
      </p:sp>
      <p:pic>
        <p:nvPicPr>
          <p:cNvPr id="3074" name="Picture 2"/>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5572132" y="4786322"/>
            <a:ext cx="2857500" cy="1752600"/>
          </a:xfrm>
          <a:prstGeom prst="rect">
            <a:avLst/>
          </a:prstGeom>
          <a:solidFill>
            <a:schemeClr val="bg1"/>
          </a:solidFill>
          <a:ln>
            <a:noFill/>
          </a:ln>
        </p:spPr>
      </p:pic>
    </p:spTree>
    <p:extLst>
      <p:ext uri="{BB962C8B-B14F-4D97-AF65-F5344CB8AC3E}">
        <p14:creationId xmlns="" xmlns:p14="http://schemas.microsoft.com/office/powerpoint/2010/main" val="24505093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brightnessContrast contrast="40000"/>
                    </a14:imgEffect>
                  </a14:imgLayer>
                </a14:imgProps>
              </a:ext>
              <a:ext uri="{28A0092B-C50C-407E-A947-70E740481C1C}">
                <a14:useLocalDpi xmlns="" xmlns:a14="http://schemas.microsoft.com/office/drawing/2010/main" val="0"/>
              </a:ext>
            </a:extLst>
          </a:blip>
          <a:srcRect/>
          <a:stretch>
            <a:fillRect/>
          </a:stretch>
        </p:blipFill>
        <p:spPr bwMode="auto">
          <a:xfrm>
            <a:off x="7741816" y="1"/>
            <a:ext cx="1402183" cy="1052736"/>
          </a:xfrm>
          <a:prstGeom prst="rect">
            <a:avLst/>
          </a:prstGeom>
          <a:gradFill>
            <a:gsLst>
              <a:gs pos="0">
                <a:srgbClr val="8488C4"/>
              </a:gs>
              <a:gs pos="25000">
                <a:srgbClr val="D4DEFF"/>
              </a:gs>
              <a:gs pos="94000">
                <a:srgbClr val="D4DEFF"/>
              </a:gs>
              <a:gs pos="100000">
                <a:srgbClr val="96AB94"/>
              </a:gs>
            </a:gsLst>
            <a:lin ang="5400000" scaled="0"/>
          </a:gradFill>
          <a:ln>
            <a:noFill/>
          </a:ln>
          <a:effectLst>
            <a:innerShdw blurRad="63500" dist="50800" dir="16200000">
              <a:schemeClr val="accent1">
                <a:lumMod val="60000"/>
                <a:lumOff val="40000"/>
                <a:alpha val="50000"/>
              </a:schemeClr>
            </a:innerShdw>
            <a:reflection blurRad="6350" stA="63000" endPos="43000" dir="5400000" sy="-100000" algn="bl" rotWithShape="0"/>
          </a:effectLst>
        </p:spPr>
      </p:pic>
      <p:pic>
        <p:nvPicPr>
          <p:cNvPr id="102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3796" y="0"/>
            <a:ext cx="1504892" cy="836712"/>
          </a:xfrm>
          <a:prstGeom prst="rect">
            <a:avLst/>
          </a:prstGeom>
          <a:blipFill>
            <a:blip r:embed="rId5"/>
            <a:tile tx="0" ty="0" sx="100000" sy="100000" flip="none" algn="tl"/>
          </a:blipFill>
          <a:ln>
            <a:noFill/>
          </a:ln>
          <a:effectLst>
            <a:reflection blurRad="6350" stA="50000" endA="300" endPos="90000" dir="5400000" sy="-100000" algn="bl" rotWithShape="0"/>
          </a:effectLst>
        </p:spPr>
      </p:pic>
      <p:sp>
        <p:nvSpPr>
          <p:cNvPr id="2" name="Τίτλος 1"/>
          <p:cNvSpPr>
            <a:spLocks noGrp="1"/>
          </p:cNvSpPr>
          <p:nvPr>
            <p:ph type="ctrTitle"/>
          </p:nvPr>
        </p:nvSpPr>
        <p:spPr>
          <a:xfrm>
            <a:off x="1763688" y="238337"/>
            <a:ext cx="5400600" cy="576064"/>
          </a:xfrm>
        </p:spPr>
        <p:txBody>
          <a:bodyPr>
            <a:noAutofit/>
          </a:bodyPr>
          <a:lstStyle/>
          <a:p>
            <a:r>
              <a:rPr lang="el-GR" sz="2400" b="1" dirty="0" smtClean="0">
                <a:latin typeface="+mn-lt"/>
              </a:rPr>
              <a:t>..συμπερασματικές σκέψεις..</a:t>
            </a:r>
            <a:endParaRPr lang="el-GR" sz="2400" b="1" dirty="0">
              <a:latin typeface="+mn-lt"/>
            </a:endParaRPr>
          </a:p>
        </p:txBody>
      </p:sp>
      <p:sp>
        <p:nvSpPr>
          <p:cNvPr id="3" name="Υπότιτλος 2"/>
          <p:cNvSpPr>
            <a:spLocks noGrp="1"/>
          </p:cNvSpPr>
          <p:nvPr>
            <p:ph type="subTitle" idx="1"/>
          </p:nvPr>
        </p:nvSpPr>
        <p:spPr>
          <a:xfrm>
            <a:off x="107504" y="1052737"/>
            <a:ext cx="8856984" cy="5184576"/>
          </a:xfrm>
        </p:spPr>
        <p:txBody>
          <a:bodyPr>
            <a:normAutofit/>
          </a:bodyPr>
          <a:lstStyle/>
          <a:p>
            <a:pPr algn="l"/>
            <a:endParaRPr lang="el-GR" sz="1800" dirty="0" smtClean="0">
              <a:solidFill>
                <a:schemeClr val="tx1"/>
              </a:solidFill>
            </a:endParaRPr>
          </a:p>
          <a:p>
            <a:pPr algn="l"/>
            <a:endParaRPr lang="el-GR" sz="1800" dirty="0" smtClean="0">
              <a:solidFill>
                <a:schemeClr val="tx1"/>
              </a:solidFill>
            </a:endParaRPr>
          </a:p>
          <a:p>
            <a:pPr algn="l"/>
            <a:endParaRPr lang="el-GR" sz="1800" dirty="0" smtClean="0">
              <a:solidFill>
                <a:schemeClr val="tx1"/>
              </a:solidFill>
            </a:endParaRPr>
          </a:p>
          <a:p>
            <a:pPr algn="l"/>
            <a:endParaRPr lang="el-GR" sz="1800" dirty="0" smtClean="0">
              <a:solidFill>
                <a:schemeClr val="tx1"/>
              </a:solidFill>
            </a:endParaRPr>
          </a:p>
          <a:p>
            <a:pPr algn="l"/>
            <a:endParaRPr lang="el-GR" sz="1800" dirty="0" smtClean="0">
              <a:solidFill>
                <a:schemeClr val="tx1"/>
              </a:solidFill>
            </a:endParaRPr>
          </a:p>
          <a:p>
            <a:pPr algn="l"/>
            <a:endParaRPr lang="el-GR" sz="1800" dirty="0" smtClean="0">
              <a:solidFill>
                <a:schemeClr val="tx1"/>
              </a:solidFill>
            </a:endParaRPr>
          </a:p>
          <a:p>
            <a:pPr algn="l"/>
            <a:endParaRPr lang="el-GR" sz="1800" dirty="0" smtClean="0">
              <a:solidFill>
                <a:schemeClr val="tx1"/>
              </a:solidFill>
            </a:endParaRPr>
          </a:p>
          <a:p>
            <a:pPr algn="l"/>
            <a:endParaRPr lang="el-GR" sz="1800" dirty="0" smtClean="0">
              <a:solidFill>
                <a:schemeClr val="tx1"/>
              </a:solidFill>
            </a:endParaRPr>
          </a:p>
          <a:p>
            <a:pPr algn="l"/>
            <a:endParaRPr lang="el-GR" sz="1800" dirty="0" smtClean="0">
              <a:solidFill>
                <a:schemeClr val="tx1"/>
              </a:solidFill>
            </a:endParaRPr>
          </a:p>
          <a:p>
            <a:pPr algn="l"/>
            <a:endParaRPr lang="el-GR" sz="1800" dirty="0" smtClean="0">
              <a:solidFill>
                <a:schemeClr val="tx1"/>
              </a:solidFill>
            </a:endParaRPr>
          </a:p>
          <a:p>
            <a:pPr algn="l"/>
            <a:endParaRPr lang="el-GR" sz="1800" dirty="0" smtClean="0">
              <a:solidFill>
                <a:schemeClr val="tx1"/>
              </a:solidFill>
            </a:endParaRPr>
          </a:p>
          <a:p>
            <a:pPr algn="l"/>
            <a:endParaRPr lang="el-GR" sz="2000" dirty="0">
              <a:solidFill>
                <a:schemeClr val="tx1"/>
              </a:solidFill>
            </a:endParaRPr>
          </a:p>
          <a:p>
            <a:pPr algn="l"/>
            <a:endParaRPr lang="el-GR" sz="1600" dirty="0"/>
          </a:p>
        </p:txBody>
      </p:sp>
      <p:sp>
        <p:nvSpPr>
          <p:cNvPr id="5" name="TextBox 4"/>
          <p:cNvSpPr txBox="1"/>
          <p:nvPr/>
        </p:nvSpPr>
        <p:spPr>
          <a:xfrm>
            <a:off x="306002" y="1340768"/>
            <a:ext cx="8586477" cy="5078313"/>
          </a:xfrm>
          <a:prstGeom prst="rect">
            <a:avLst/>
          </a:prstGeom>
          <a:noFill/>
        </p:spPr>
        <p:txBody>
          <a:bodyPr wrap="square" rtlCol="0">
            <a:spAutoFit/>
          </a:bodyPr>
          <a:lstStyle/>
          <a:p>
            <a:r>
              <a:rPr lang="el-GR" dirty="0" smtClean="0"/>
              <a:t>..δεν </a:t>
            </a:r>
            <a:r>
              <a:rPr lang="el-GR" dirty="0"/>
              <a:t>υπάρχει μία </a:t>
            </a:r>
            <a:r>
              <a:rPr lang="el-GR" dirty="0" smtClean="0"/>
              <a:t>μεμονωμένη διαδρομή </a:t>
            </a:r>
            <a:r>
              <a:rPr lang="el-GR" dirty="0"/>
              <a:t>για να </a:t>
            </a:r>
            <a:r>
              <a:rPr lang="el-GR" dirty="0" smtClean="0"/>
              <a:t>γίνει μια πόλη έξυπνη</a:t>
            </a:r>
            <a:endParaRPr lang="en-US" dirty="0" smtClean="0"/>
          </a:p>
          <a:p>
            <a:endParaRPr lang="el-GR" dirty="0" smtClean="0"/>
          </a:p>
          <a:p>
            <a:r>
              <a:rPr lang="en-US" dirty="0" smtClean="0"/>
              <a:t>..</a:t>
            </a:r>
            <a:r>
              <a:rPr lang="el-GR" dirty="0" smtClean="0"/>
              <a:t>διάφορες </a:t>
            </a:r>
            <a:r>
              <a:rPr lang="el-GR" dirty="0"/>
              <a:t>πόλεις έχουν </a:t>
            </a:r>
            <a:r>
              <a:rPr lang="el-GR" dirty="0" smtClean="0"/>
              <a:t>υιοθετήσει διαφορετικές προσεγγίσεις ανάλογα με τα αστικά χαρακτηριστικά</a:t>
            </a:r>
            <a:endParaRPr lang="en-US" dirty="0" smtClean="0"/>
          </a:p>
          <a:p>
            <a:r>
              <a:rPr lang="el-GR" dirty="0" smtClean="0"/>
              <a:t> </a:t>
            </a:r>
          </a:p>
          <a:p>
            <a:r>
              <a:rPr lang="en-US" dirty="0" smtClean="0"/>
              <a:t>...</a:t>
            </a:r>
            <a:r>
              <a:rPr lang="el-GR" dirty="0" smtClean="0"/>
              <a:t>η </a:t>
            </a:r>
            <a:r>
              <a:rPr lang="el-GR" dirty="0"/>
              <a:t>συμμετοχή των </a:t>
            </a:r>
            <a:r>
              <a:rPr lang="el-GR" dirty="0" smtClean="0"/>
              <a:t>πολιτών, </a:t>
            </a:r>
            <a:r>
              <a:rPr lang="el-GR" dirty="0"/>
              <a:t>των τοπικών επιχειρήσεων </a:t>
            </a:r>
            <a:r>
              <a:rPr lang="el-GR" dirty="0" smtClean="0"/>
              <a:t>αναδεικνύεται σε βασική παράμετρο..</a:t>
            </a:r>
          </a:p>
          <a:p>
            <a:endParaRPr lang="el-GR" dirty="0" smtClean="0"/>
          </a:p>
          <a:p>
            <a:r>
              <a:rPr lang="el-GR" dirty="0" smtClean="0"/>
              <a:t>..δεν αρκεί η απλή εφαρμογή των ΤΠ</a:t>
            </a:r>
            <a:r>
              <a:rPr lang="en-US" dirty="0" smtClean="0"/>
              <a:t>E – </a:t>
            </a:r>
            <a:r>
              <a:rPr lang="el-GR" dirty="0" smtClean="0"/>
              <a:t>χρήση για ενίσχυση της κοινωνικής </a:t>
            </a:r>
            <a:r>
              <a:rPr lang="el-GR" dirty="0" err="1" smtClean="0"/>
              <a:t>συμμετοχικότητας</a:t>
            </a:r>
            <a:r>
              <a:rPr lang="el-GR" dirty="0" smtClean="0"/>
              <a:t>, αναβάθμιση των δημόσιων υπηρεσιών</a:t>
            </a:r>
          </a:p>
          <a:p>
            <a:endParaRPr lang="el-GR" dirty="0"/>
          </a:p>
          <a:p>
            <a:r>
              <a:rPr lang="el-GR" dirty="0" smtClean="0"/>
              <a:t>..</a:t>
            </a:r>
            <a:r>
              <a:rPr lang="en-US" dirty="0" smtClean="0"/>
              <a:t>Smart</a:t>
            </a:r>
            <a:r>
              <a:rPr lang="el-GR" dirty="0" smtClean="0"/>
              <a:t> νοοτροπία θα πρέπει να αναπτυχθεί όχι μόνο στις αστικές αρχές, αλλά και στους πολίτες για τον τρόπο που συνεργάζονται οι πολίτες με τις αρχές </a:t>
            </a:r>
          </a:p>
          <a:p>
            <a:endParaRPr lang="el-GR" dirty="0"/>
          </a:p>
          <a:p>
            <a:r>
              <a:rPr lang="el-GR" dirty="0" smtClean="0"/>
              <a:t>..η έρευνα στο μέλλον θα πρέπει να εστιάσει όχι μόνο στο είδος των ψηφιακών υπηρεσιών μιας </a:t>
            </a:r>
            <a:r>
              <a:rPr lang="en-US" dirty="0" smtClean="0"/>
              <a:t>smart </a:t>
            </a:r>
            <a:r>
              <a:rPr lang="el-GR" dirty="0" smtClean="0"/>
              <a:t>πόλης αλλά και στην εξέλιξη της οργάνωσης και διαχείρισης των ‘ευφυών’ πολιτικών – </a:t>
            </a:r>
            <a:r>
              <a:rPr lang="en-US" dirty="0" smtClean="0"/>
              <a:t>GOVERNANCE </a:t>
            </a:r>
            <a:endParaRPr lang="el-GR" dirty="0" smtClean="0"/>
          </a:p>
          <a:p>
            <a:endParaRPr lang="el-GR" dirty="0" smtClean="0"/>
          </a:p>
        </p:txBody>
      </p:sp>
    </p:spTree>
    <p:extLst>
      <p:ext uri="{BB962C8B-B14F-4D97-AF65-F5344CB8AC3E}">
        <p14:creationId xmlns="" xmlns:p14="http://schemas.microsoft.com/office/powerpoint/2010/main" val="3548688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brightnessContrast contrast="40000"/>
                    </a14:imgEffect>
                  </a14:imgLayer>
                </a14:imgProps>
              </a:ext>
              <a:ext uri="{28A0092B-C50C-407E-A947-70E740481C1C}">
                <a14:useLocalDpi xmlns="" xmlns:a14="http://schemas.microsoft.com/office/drawing/2010/main" val="0"/>
              </a:ext>
            </a:extLst>
          </a:blip>
          <a:srcRect/>
          <a:stretch>
            <a:fillRect/>
          </a:stretch>
        </p:blipFill>
        <p:spPr bwMode="auto">
          <a:xfrm>
            <a:off x="7741816" y="1"/>
            <a:ext cx="1402183" cy="1052736"/>
          </a:xfrm>
          <a:prstGeom prst="rect">
            <a:avLst/>
          </a:prstGeom>
          <a:gradFill>
            <a:gsLst>
              <a:gs pos="0">
                <a:srgbClr val="8488C4"/>
              </a:gs>
              <a:gs pos="25000">
                <a:srgbClr val="D4DEFF"/>
              </a:gs>
              <a:gs pos="94000">
                <a:srgbClr val="D4DEFF"/>
              </a:gs>
              <a:gs pos="100000">
                <a:srgbClr val="96AB94"/>
              </a:gs>
            </a:gsLst>
            <a:lin ang="5400000" scaled="0"/>
          </a:gradFill>
          <a:ln>
            <a:noFill/>
          </a:ln>
          <a:effectLst>
            <a:innerShdw blurRad="63500" dist="50800" dir="16200000">
              <a:schemeClr val="accent1">
                <a:lumMod val="60000"/>
                <a:lumOff val="40000"/>
                <a:alpha val="50000"/>
              </a:schemeClr>
            </a:innerShdw>
            <a:reflection blurRad="6350" stA="63000" endPos="43000" dir="5400000" sy="-100000" algn="bl" rotWithShape="0"/>
          </a:effectLst>
        </p:spPr>
      </p:pic>
      <p:pic>
        <p:nvPicPr>
          <p:cNvPr id="102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3796" y="0"/>
            <a:ext cx="1504892" cy="836712"/>
          </a:xfrm>
          <a:prstGeom prst="rect">
            <a:avLst/>
          </a:prstGeom>
          <a:blipFill>
            <a:blip r:embed="rId5"/>
            <a:tile tx="0" ty="0" sx="100000" sy="100000" flip="none" algn="tl"/>
          </a:blipFill>
          <a:ln>
            <a:noFill/>
          </a:ln>
          <a:effectLst>
            <a:reflection blurRad="6350" stA="50000" endA="300" endPos="90000" dir="5400000" sy="-100000" algn="bl" rotWithShape="0"/>
          </a:effectLst>
        </p:spPr>
      </p:pic>
      <p:sp>
        <p:nvSpPr>
          <p:cNvPr id="3" name="Υπότιτλος 2"/>
          <p:cNvSpPr>
            <a:spLocks noGrp="1"/>
          </p:cNvSpPr>
          <p:nvPr>
            <p:ph type="subTitle" idx="1"/>
          </p:nvPr>
        </p:nvSpPr>
        <p:spPr>
          <a:xfrm>
            <a:off x="107504" y="1052737"/>
            <a:ext cx="8856984" cy="5184576"/>
          </a:xfrm>
        </p:spPr>
        <p:txBody>
          <a:bodyPr>
            <a:normAutofit/>
          </a:bodyPr>
          <a:lstStyle/>
          <a:p>
            <a:pPr algn="l"/>
            <a:endParaRPr lang="el-GR" sz="1800" dirty="0" smtClean="0">
              <a:solidFill>
                <a:schemeClr val="tx1"/>
              </a:solidFill>
            </a:endParaRPr>
          </a:p>
          <a:p>
            <a:pPr algn="l"/>
            <a:endParaRPr lang="el-GR" sz="1800" dirty="0" smtClean="0">
              <a:solidFill>
                <a:schemeClr val="tx1"/>
              </a:solidFill>
            </a:endParaRPr>
          </a:p>
          <a:p>
            <a:pPr algn="l"/>
            <a:endParaRPr lang="el-GR" sz="1800" dirty="0" smtClean="0">
              <a:solidFill>
                <a:schemeClr val="tx1"/>
              </a:solidFill>
            </a:endParaRPr>
          </a:p>
          <a:p>
            <a:pPr algn="l"/>
            <a:endParaRPr lang="el-GR" sz="1800" dirty="0" smtClean="0">
              <a:solidFill>
                <a:schemeClr val="tx1"/>
              </a:solidFill>
            </a:endParaRPr>
          </a:p>
          <a:p>
            <a:pPr algn="l"/>
            <a:endParaRPr lang="el-GR" sz="1800" dirty="0" smtClean="0">
              <a:solidFill>
                <a:schemeClr val="tx1"/>
              </a:solidFill>
            </a:endParaRPr>
          </a:p>
          <a:p>
            <a:pPr algn="l"/>
            <a:endParaRPr lang="el-GR" sz="1800" dirty="0" smtClean="0">
              <a:solidFill>
                <a:schemeClr val="tx1"/>
              </a:solidFill>
            </a:endParaRPr>
          </a:p>
          <a:p>
            <a:pPr algn="l"/>
            <a:endParaRPr lang="el-GR" sz="1800" dirty="0" smtClean="0">
              <a:solidFill>
                <a:schemeClr val="tx1"/>
              </a:solidFill>
            </a:endParaRPr>
          </a:p>
          <a:p>
            <a:pPr algn="l"/>
            <a:endParaRPr lang="el-GR" sz="1800" dirty="0" smtClean="0">
              <a:solidFill>
                <a:schemeClr val="tx1"/>
              </a:solidFill>
            </a:endParaRPr>
          </a:p>
          <a:p>
            <a:pPr algn="l"/>
            <a:endParaRPr lang="el-GR" sz="1800" dirty="0" smtClean="0">
              <a:solidFill>
                <a:schemeClr val="tx1"/>
              </a:solidFill>
            </a:endParaRPr>
          </a:p>
          <a:p>
            <a:pPr algn="l"/>
            <a:endParaRPr lang="el-GR" sz="1800" dirty="0" smtClean="0">
              <a:solidFill>
                <a:schemeClr val="tx1"/>
              </a:solidFill>
            </a:endParaRPr>
          </a:p>
          <a:p>
            <a:pPr algn="l"/>
            <a:endParaRPr lang="el-GR" sz="1800" dirty="0" smtClean="0">
              <a:solidFill>
                <a:schemeClr val="tx1"/>
              </a:solidFill>
            </a:endParaRPr>
          </a:p>
          <a:p>
            <a:pPr algn="l"/>
            <a:endParaRPr lang="el-GR" sz="2000" dirty="0">
              <a:solidFill>
                <a:schemeClr val="tx1"/>
              </a:solidFill>
            </a:endParaRPr>
          </a:p>
          <a:p>
            <a:pPr algn="l"/>
            <a:endParaRPr lang="el-GR" sz="1600" dirty="0"/>
          </a:p>
        </p:txBody>
      </p:sp>
      <p:sp>
        <p:nvSpPr>
          <p:cNvPr id="5" name="TextBox 4"/>
          <p:cNvSpPr txBox="1"/>
          <p:nvPr/>
        </p:nvSpPr>
        <p:spPr>
          <a:xfrm>
            <a:off x="285720" y="1500174"/>
            <a:ext cx="4694625" cy="2062103"/>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endParaRPr lang="el-GR" sz="3200" b="1" i="1" dirty="0" smtClean="0"/>
          </a:p>
          <a:p>
            <a:pPr algn="ctr"/>
            <a:r>
              <a:rPr lang="el-GR" sz="3200" b="1" i="1" dirty="0" smtClean="0"/>
              <a:t>Σας ευχαριστώ για </a:t>
            </a:r>
          </a:p>
          <a:p>
            <a:pPr algn="ctr"/>
            <a:r>
              <a:rPr lang="el-GR" sz="3200" b="1" i="1" dirty="0" smtClean="0"/>
              <a:t>την προσοχή σας!</a:t>
            </a:r>
            <a:endParaRPr lang="en-US" sz="3200" b="1" i="1" dirty="0"/>
          </a:p>
          <a:p>
            <a:endParaRPr lang="en-US" sz="3200" b="1" i="1" dirty="0"/>
          </a:p>
        </p:txBody>
      </p:sp>
      <p:pic>
        <p:nvPicPr>
          <p:cNvPr id="3074" name="Picture 2" descr="Αποτέλεσμα εικόνας για smart city jokes"/>
          <p:cNvPicPr>
            <a:picLocks noChangeAspect="1" noChangeArrowheads="1"/>
          </p:cNvPicPr>
          <p:nvPr/>
        </p:nvPicPr>
        <p:blipFill>
          <a:blip r:embed="rId6"/>
          <a:srcRect/>
          <a:stretch>
            <a:fillRect/>
          </a:stretch>
        </p:blipFill>
        <p:spPr bwMode="auto">
          <a:xfrm>
            <a:off x="4429124" y="1000107"/>
            <a:ext cx="3857652" cy="5347733"/>
          </a:xfrm>
          <a:prstGeom prst="rect">
            <a:avLst/>
          </a:prstGeom>
          <a:noFill/>
        </p:spPr>
      </p:pic>
    </p:spTree>
    <p:extLst>
      <p:ext uri="{BB962C8B-B14F-4D97-AF65-F5344CB8AC3E}">
        <p14:creationId xmlns="" xmlns:p14="http://schemas.microsoft.com/office/powerpoint/2010/main" val="1919908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3796" y="0"/>
            <a:ext cx="1504892" cy="836712"/>
          </a:xfrm>
          <a:prstGeom prst="rect">
            <a:avLst/>
          </a:prstGeom>
          <a:blipFill>
            <a:blip r:embed="rId3"/>
            <a:tile tx="0" ty="0" sx="100000" sy="100000" flip="none" algn="tl"/>
          </a:blipFill>
          <a:ln>
            <a:noFill/>
          </a:ln>
          <a:effectLst>
            <a:reflection blurRad="6350" stA="50000" endA="300" endPos="90000" dir="5400000" sy="-100000" algn="bl" rotWithShape="0"/>
          </a:effectLst>
        </p:spPr>
      </p:pic>
      <p:pic>
        <p:nvPicPr>
          <p:cNvPr id="1027" name="Picture 3"/>
          <p:cNvPicPr>
            <a:picLocks noChangeAspect="1" noChangeArrowheads="1"/>
          </p:cNvPicPr>
          <p:nvPr/>
        </p:nvPicPr>
        <p:blipFill>
          <a:blip r:embed="rId4" cstate="print">
            <a:extLst>
              <a:ext uri="{BEBA8EAE-BF5A-486C-A8C5-ECC9F3942E4B}">
                <a14:imgProps xmlns="" xmlns:a14="http://schemas.microsoft.com/office/drawing/2010/main">
                  <a14:imgLayer r:embed="rId5">
                    <a14:imgEffect>
                      <a14:brightnessContrast contrast="40000"/>
                    </a14:imgEffect>
                  </a14:imgLayer>
                </a14:imgProps>
              </a:ext>
              <a:ext uri="{28A0092B-C50C-407E-A947-70E740481C1C}">
                <a14:useLocalDpi xmlns="" xmlns:a14="http://schemas.microsoft.com/office/drawing/2010/main" val="0"/>
              </a:ext>
            </a:extLst>
          </a:blip>
          <a:srcRect/>
          <a:stretch>
            <a:fillRect/>
          </a:stretch>
        </p:blipFill>
        <p:spPr bwMode="auto">
          <a:xfrm>
            <a:off x="7741816" y="1"/>
            <a:ext cx="1402183" cy="1052736"/>
          </a:xfrm>
          <a:prstGeom prst="rect">
            <a:avLst/>
          </a:prstGeom>
          <a:gradFill>
            <a:gsLst>
              <a:gs pos="0">
                <a:srgbClr val="8488C4"/>
              </a:gs>
              <a:gs pos="25000">
                <a:srgbClr val="D4DEFF"/>
              </a:gs>
              <a:gs pos="94000">
                <a:srgbClr val="D4DEFF"/>
              </a:gs>
              <a:gs pos="100000">
                <a:srgbClr val="96AB94"/>
              </a:gs>
            </a:gsLst>
            <a:lin ang="5400000" scaled="0"/>
          </a:gradFill>
          <a:ln>
            <a:noFill/>
          </a:ln>
          <a:effectLst>
            <a:innerShdw blurRad="63500" dist="50800" dir="16200000">
              <a:schemeClr val="accent1">
                <a:lumMod val="60000"/>
                <a:lumOff val="40000"/>
                <a:alpha val="50000"/>
              </a:schemeClr>
            </a:innerShdw>
            <a:reflection blurRad="6350" stA="63000" endPos="43000" dir="5400000" sy="-100000" algn="bl" rotWithShape="0"/>
          </a:effectLst>
        </p:spPr>
      </p:pic>
      <p:pic>
        <p:nvPicPr>
          <p:cNvPr id="4" name="Picture 2" descr="Αποτέλεσμα εικόνας για smart city jokes"/>
          <p:cNvPicPr>
            <a:picLocks noChangeAspect="1" noChangeArrowheads="1"/>
          </p:cNvPicPr>
          <p:nvPr/>
        </p:nvPicPr>
        <p:blipFill>
          <a:blip r:embed="rId6"/>
          <a:srcRect/>
          <a:stretch>
            <a:fillRect/>
          </a:stretch>
        </p:blipFill>
        <p:spPr bwMode="auto">
          <a:xfrm>
            <a:off x="500034" y="1857364"/>
            <a:ext cx="8215370" cy="3643338"/>
          </a:xfrm>
          <a:prstGeom prst="rect">
            <a:avLst/>
          </a:prstGeom>
          <a:noFill/>
        </p:spPr>
      </p:pic>
    </p:spTree>
    <p:extLst>
      <p:ext uri="{BB962C8B-B14F-4D97-AF65-F5344CB8AC3E}">
        <p14:creationId xmlns="" xmlns:p14="http://schemas.microsoft.com/office/powerpoint/2010/main" val="4042380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763688" y="238337"/>
            <a:ext cx="5400600" cy="576064"/>
          </a:xfrm>
        </p:spPr>
        <p:txBody>
          <a:bodyPr>
            <a:noAutofit/>
          </a:bodyPr>
          <a:lstStyle/>
          <a:p>
            <a:r>
              <a:rPr lang="el-GR" sz="2400" b="1" dirty="0" smtClean="0">
                <a:latin typeface="+mn-lt"/>
              </a:rPr>
              <a:t>Εισαγωγικά στοιχεία</a:t>
            </a:r>
            <a:endParaRPr lang="el-GR" sz="2400" b="1" dirty="0">
              <a:latin typeface="+mn-lt"/>
            </a:endParaRPr>
          </a:p>
        </p:txBody>
      </p:sp>
      <p:sp>
        <p:nvSpPr>
          <p:cNvPr id="3" name="Υπότιτλος 2"/>
          <p:cNvSpPr>
            <a:spLocks noGrp="1"/>
          </p:cNvSpPr>
          <p:nvPr>
            <p:ph type="subTitle" idx="1"/>
          </p:nvPr>
        </p:nvSpPr>
        <p:spPr>
          <a:xfrm>
            <a:off x="107504" y="1268760"/>
            <a:ext cx="8928992" cy="5184576"/>
          </a:xfrm>
        </p:spPr>
        <p:txBody>
          <a:bodyPr>
            <a:normAutofit/>
          </a:bodyPr>
          <a:lstStyle/>
          <a:p>
            <a:pPr algn="l"/>
            <a:r>
              <a:rPr lang="el-GR" sz="1800" dirty="0" smtClean="0">
                <a:solidFill>
                  <a:schemeClr val="tx1"/>
                </a:solidFill>
              </a:rPr>
              <a:t>Ο αστικός σχεδιασμός έχει ως αντικείμενο τη φυσική μορφή του αστικού χώρου</a:t>
            </a:r>
            <a:r>
              <a:rPr lang="en-US" sz="1800" dirty="0" smtClean="0">
                <a:solidFill>
                  <a:schemeClr val="tx1"/>
                </a:solidFill>
              </a:rPr>
              <a:t> - </a:t>
            </a:r>
            <a:r>
              <a:rPr lang="el-GR" sz="1800" dirty="0" smtClean="0">
                <a:solidFill>
                  <a:schemeClr val="tx1"/>
                </a:solidFill>
              </a:rPr>
              <a:t>σχετίζεται με τις μεγάλες αλλαγές και εξελίξεις</a:t>
            </a:r>
            <a:r>
              <a:rPr lang="en-US" sz="1800" dirty="0" smtClean="0">
                <a:solidFill>
                  <a:schemeClr val="tx1"/>
                </a:solidFill>
              </a:rPr>
              <a:t> </a:t>
            </a:r>
            <a:r>
              <a:rPr lang="el-GR" sz="1800" dirty="0" smtClean="0">
                <a:solidFill>
                  <a:schemeClr val="tx1"/>
                </a:solidFill>
              </a:rPr>
              <a:t>στην οικονομία, την κοινωνία και το χώρο εν γένει.</a:t>
            </a:r>
            <a:endParaRPr lang="en-US" sz="1800" dirty="0" smtClean="0">
              <a:solidFill>
                <a:schemeClr val="tx1"/>
              </a:solidFill>
            </a:endParaRPr>
          </a:p>
          <a:p>
            <a:pPr algn="l"/>
            <a:endParaRPr lang="el-GR" sz="1800" dirty="0" smtClean="0">
              <a:solidFill>
                <a:schemeClr val="tx1"/>
              </a:solidFill>
            </a:endParaRPr>
          </a:p>
          <a:p>
            <a:pPr algn="l"/>
            <a:r>
              <a:rPr lang="el-GR" sz="1800" dirty="0" smtClean="0">
                <a:solidFill>
                  <a:schemeClr val="tx1"/>
                </a:solidFill>
              </a:rPr>
              <a:t>Σε </a:t>
            </a:r>
            <a:r>
              <a:rPr lang="el-GR" sz="1800" dirty="0">
                <a:solidFill>
                  <a:schemeClr val="tx1"/>
                </a:solidFill>
              </a:rPr>
              <a:t>μια περίοδο που οι πόροι είναι περιορισμένοι οι πόλεις </a:t>
            </a:r>
            <a:r>
              <a:rPr lang="el-GR" sz="1800" dirty="0" smtClean="0">
                <a:solidFill>
                  <a:schemeClr val="tx1"/>
                </a:solidFill>
              </a:rPr>
              <a:t>ψάχνουν </a:t>
            </a:r>
            <a:r>
              <a:rPr lang="el-GR" sz="1800" dirty="0">
                <a:solidFill>
                  <a:schemeClr val="tx1"/>
                </a:solidFill>
              </a:rPr>
              <a:t>νέες </a:t>
            </a:r>
            <a:r>
              <a:rPr lang="el-GR" sz="1800" dirty="0" smtClean="0">
                <a:solidFill>
                  <a:schemeClr val="tx1"/>
                </a:solidFill>
              </a:rPr>
              <a:t>πηγές εισοδημάτων </a:t>
            </a:r>
            <a:r>
              <a:rPr lang="el-GR" sz="1800" dirty="0">
                <a:solidFill>
                  <a:schemeClr val="tx1"/>
                </a:solidFill>
              </a:rPr>
              <a:t>αξιοποιώντας όλα τα ανταγωνιστικά χαρακτηριστικά </a:t>
            </a:r>
            <a:r>
              <a:rPr lang="el-GR" sz="1800" dirty="0" smtClean="0">
                <a:solidFill>
                  <a:schemeClr val="tx1"/>
                </a:solidFill>
              </a:rPr>
              <a:t>τους</a:t>
            </a:r>
            <a:endParaRPr lang="el-GR" sz="1800" dirty="0">
              <a:solidFill>
                <a:schemeClr val="tx1"/>
              </a:solidFill>
            </a:endParaRPr>
          </a:p>
          <a:p>
            <a:pPr algn="l"/>
            <a:endParaRPr lang="el-GR" sz="1800" dirty="0" smtClean="0">
              <a:solidFill>
                <a:schemeClr val="tx1"/>
              </a:solidFill>
            </a:endParaRPr>
          </a:p>
          <a:p>
            <a:pPr algn="l"/>
            <a:r>
              <a:rPr lang="el-GR" sz="1800" dirty="0" smtClean="0">
                <a:solidFill>
                  <a:schemeClr val="tx1"/>
                </a:solidFill>
              </a:rPr>
              <a:t>Η μετάβαση των ψηφιακών εργαλείων στην κλίμακα του αστικού σχεδιασμού δε νοείται πλέον ως μια πρόσφατη επανάσταση</a:t>
            </a:r>
            <a:endParaRPr lang="en-US" sz="1800" dirty="0" smtClean="0">
              <a:solidFill>
                <a:schemeClr val="tx1"/>
              </a:solidFill>
            </a:endParaRPr>
          </a:p>
          <a:p>
            <a:pPr algn="l"/>
            <a:endParaRPr lang="el-GR" sz="1800" dirty="0" smtClean="0">
              <a:solidFill>
                <a:schemeClr val="tx1"/>
              </a:solidFill>
            </a:endParaRPr>
          </a:p>
          <a:p>
            <a:pPr algn="l"/>
            <a:r>
              <a:rPr lang="el-GR" sz="1800" dirty="0" smtClean="0">
                <a:solidFill>
                  <a:schemeClr val="tx1"/>
                </a:solidFill>
              </a:rPr>
              <a:t>Τα ψηφιακά εργαλεία έρχονται αντιμέτωπα με μεγαλύτερης κλίμακας και πολυπλοκότητας συστήματα προς μοντελοποίηση, έρευνα, σχεδιασμό</a:t>
            </a:r>
            <a:r>
              <a:rPr lang="en-US" sz="1800" dirty="0" smtClean="0">
                <a:solidFill>
                  <a:schemeClr val="tx1"/>
                </a:solidFill>
              </a:rPr>
              <a:t>,</a:t>
            </a:r>
            <a:r>
              <a:rPr lang="el-GR" sz="1800" dirty="0" smtClean="0">
                <a:solidFill>
                  <a:schemeClr val="tx1"/>
                </a:solidFill>
              </a:rPr>
              <a:t> διακυβέρνηση</a:t>
            </a:r>
          </a:p>
          <a:p>
            <a:pPr algn="l"/>
            <a:endParaRPr lang="el-GR" sz="1800" dirty="0">
              <a:solidFill>
                <a:schemeClr val="tx1"/>
              </a:solidFill>
            </a:endParaRPr>
          </a:p>
          <a:p>
            <a:pPr algn="l"/>
            <a:r>
              <a:rPr lang="el-GR" sz="1800" dirty="0" smtClean="0">
                <a:solidFill>
                  <a:schemeClr val="tx1"/>
                </a:solidFill>
              </a:rPr>
              <a:t>Οφείλουν να ενσωματώνουν ζητήματα που ξεπερνούν τη μορφογένεση και εντοπίζονται στην ίδια τη διαδικασία λήψης αποφάσεων που οδηγούν στην ίδια την αστική παρέμβαση.</a:t>
            </a:r>
          </a:p>
          <a:p>
            <a:pPr algn="l"/>
            <a:endParaRPr lang="el-GR" sz="1800" dirty="0" smtClean="0">
              <a:solidFill>
                <a:schemeClr val="tx1"/>
              </a:solidFill>
            </a:endParaRPr>
          </a:p>
          <a:p>
            <a:pPr algn="l"/>
            <a:endParaRPr lang="el-GR" sz="1800" dirty="0" smtClean="0">
              <a:solidFill>
                <a:schemeClr val="tx1"/>
              </a:solidFill>
            </a:endParaRPr>
          </a:p>
          <a:p>
            <a:pPr algn="l"/>
            <a:endParaRPr lang="el-GR" sz="1800" dirty="0" smtClean="0">
              <a:solidFill>
                <a:schemeClr val="tx1"/>
              </a:solidFill>
            </a:endParaRPr>
          </a:p>
          <a:p>
            <a:pPr algn="l"/>
            <a:endParaRPr lang="el-GR" sz="1800" dirty="0" smtClean="0">
              <a:solidFill>
                <a:schemeClr val="tx1"/>
              </a:solidFill>
            </a:endParaRPr>
          </a:p>
          <a:p>
            <a:pPr algn="l"/>
            <a:endParaRPr lang="el-GR" sz="2000" dirty="0">
              <a:solidFill>
                <a:schemeClr val="tx1"/>
              </a:solidFill>
            </a:endParaRPr>
          </a:p>
          <a:p>
            <a:pPr algn="l"/>
            <a:endParaRPr lang="el-GR" sz="1600"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3796" y="0"/>
            <a:ext cx="1504892" cy="836712"/>
          </a:xfrm>
          <a:prstGeom prst="rect">
            <a:avLst/>
          </a:prstGeom>
          <a:blipFill>
            <a:blip r:embed="rId3"/>
            <a:tile tx="0" ty="0" sx="100000" sy="100000" flip="none" algn="tl"/>
          </a:blipFill>
          <a:ln>
            <a:noFill/>
          </a:ln>
          <a:effectLst>
            <a:reflection blurRad="6350" stA="50000" endA="300" endPos="90000" dir="5400000" sy="-100000" algn="bl" rotWithShape="0"/>
          </a:effectLst>
        </p:spPr>
      </p:pic>
      <p:pic>
        <p:nvPicPr>
          <p:cNvPr id="1027" name="Picture 3"/>
          <p:cNvPicPr>
            <a:picLocks noChangeAspect="1" noChangeArrowheads="1"/>
          </p:cNvPicPr>
          <p:nvPr/>
        </p:nvPicPr>
        <p:blipFill>
          <a:blip r:embed="rId4" cstate="print">
            <a:extLst>
              <a:ext uri="{BEBA8EAE-BF5A-486C-A8C5-ECC9F3942E4B}">
                <a14:imgProps xmlns="" xmlns:a14="http://schemas.microsoft.com/office/drawing/2010/main">
                  <a14:imgLayer r:embed="rId5">
                    <a14:imgEffect>
                      <a14:brightnessContrast contrast="40000"/>
                    </a14:imgEffect>
                  </a14:imgLayer>
                </a14:imgProps>
              </a:ext>
              <a:ext uri="{28A0092B-C50C-407E-A947-70E740481C1C}">
                <a14:useLocalDpi xmlns="" xmlns:a14="http://schemas.microsoft.com/office/drawing/2010/main" val="0"/>
              </a:ext>
            </a:extLst>
          </a:blip>
          <a:srcRect/>
          <a:stretch>
            <a:fillRect/>
          </a:stretch>
        </p:blipFill>
        <p:spPr bwMode="auto">
          <a:xfrm>
            <a:off x="7741816" y="1"/>
            <a:ext cx="1402183" cy="1052736"/>
          </a:xfrm>
          <a:prstGeom prst="rect">
            <a:avLst/>
          </a:prstGeom>
          <a:gradFill>
            <a:gsLst>
              <a:gs pos="0">
                <a:srgbClr val="8488C4"/>
              </a:gs>
              <a:gs pos="25000">
                <a:srgbClr val="D4DEFF"/>
              </a:gs>
              <a:gs pos="94000">
                <a:srgbClr val="D4DEFF"/>
              </a:gs>
              <a:gs pos="100000">
                <a:srgbClr val="96AB94"/>
              </a:gs>
            </a:gsLst>
            <a:lin ang="5400000" scaled="0"/>
          </a:gradFill>
          <a:ln>
            <a:noFill/>
          </a:ln>
          <a:effectLst>
            <a:innerShdw blurRad="63500" dist="50800" dir="16200000">
              <a:schemeClr val="accent1">
                <a:lumMod val="60000"/>
                <a:lumOff val="40000"/>
                <a:alpha val="50000"/>
              </a:schemeClr>
            </a:innerShdw>
            <a:reflection blurRad="6350" stA="63000" endPos="43000" dir="5400000" sy="-100000" algn="bl" rotWithShape="0"/>
          </a:effectLst>
        </p:spPr>
      </p:pic>
    </p:spTree>
    <p:extLst>
      <p:ext uri="{BB962C8B-B14F-4D97-AF65-F5344CB8AC3E}">
        <p14:creationId xmlns="" xmlns:p14="http://schemas.microsoft.com/office/powerpoint/2010/main" val="152691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763688" y="238337"/>
            <a:ext cx="5400600" cy="576064"/>
          </a:xfrm>
        </p:spPr>
        <p:txBody>
          <a:bodyPr>
            <a:noAutofit/>
          </a:bodyPr>
          <a:lstStyle/>
          <a:p>
            <a:r>
              <a:rPr lang="el-GR" sz="2400" b="1" dirty="0" smtClean="0">
                <a:latin typeface="+mn-lt"/>
              </a:rPr>
              <a:t>Εισαγωγικά στοιχεία</a:t>
            </a:r>
            <a:endParaRPr lang="el-GR" sz="2400" b="1" dirty="0">
              <a:latin typeface="+mn-lt"/>
            </a:endParaRPr>
          </a:p>
        </p:txBody>
      </p:sp>
      <p:sp>
        <p:nvSpPr>
          <p:cNvPr id="3" name="Υπότιτλος 2"/>
          <p:cNvSpPr>
            <a:spLocks noGrp="1"/>
          </p:cNvSpPr>
          <p:nvPr>
            <p:ph type="subTitle" idx="1"/>
          </p:nvPr>
        </p:nvSpPr>
        <p:spPr>
          <a:xfrm>
            <a:off x="107504" y="1268760"/>
            <a:ext cx="8856984" cy="5184576"/>
          </a:xfrm>
        </p:spPr>
        <p:txBody>
          <a:bodyPr>
            <a:normAutofit/>
          </a:bodyPr>
          <a:lstStyle/>
          <a:p>
            <a:pPr algn="l"/>
            <a:r>
              <a:rPr lang="el-GR" sz="1800" dirty="0" smtClean="0">
                <a:solidFill>
                  <a:schemeClr val="tx1"/>
                </a:solidFill>
              </a:rPr>
              <a:t>Η </a:t>
            </a:r>
            <a:r>
              <a:rPr lang="el-GR" sz="1800" dirty="0">
                <a:solidFill>
                  <a:schemeClr val="tx1"/>
                </a:solidFill>
              </a:rPr>
              <a:t>αναπτυξιακή πολιτική μιας πόλης </a:t>
            </a:r>
            <a:r>
              <a:rPr lang="el-GR" sz="1800" dirty="0" smtClean="0">
                <a:solidFill>
                  <a:schemeClr val="tx1"/>
                </a:solidFill>
              </a:rPr>
              <a:t> </a:t>
            </a:r>
            <a:r>
              <a:rPr lang="el-GR" sz="1800" dirty="0">
                <a:solidFill>
                  <a:schemeClr val="tx1"/>
                </a:solidFill>
              </a:rPr>
              <a:t>στηρίζεται στην αλληλεπίδραση </a:t>
            </a:r>
            <a:r>
              <a:rPr lang="el-GR" sz="1800" dirty="0" smtClean="0">
                <a:solidFill>
                  <a:schemeClr val="tx1"/>
                </a:solidFill>
              </a:rPr>
              <a:t>πέντε παραγόντων:</a:t>
            </a:r>
            <a:endParaRPr lang="en-US" sz="1800" dirty="0" smtClean="0">
              <a:solidFill>
                <a:schemeClr val="tx1"/>
              </a:solidFill>
            </a:endParaRPr>
          </a:p>
          <a:p>
            <a:pPr algn="l"/>
            <a:endParaRPr lang="el-GR" sz="1800" dirty="0" smtClean="0">
              <a:solidFill>
                <a:schemeClr val="tx1"/>
              </a:solidFill>
            </a:endParaRPr>
          </a:p>
          <a:p>
            <a:pPr marL="342900" indent="-342900" algn="l">
              <a:buFont typeface="+mj-lt"/>
              <a:buAutoNum type="arabicPeriod"/>
            </a:pPr>
            <a:r>
              <a:rPr lang="el-GR" sz="1800" dirty="0" smtClean="0">
                <a:solidFill>
                  <a:schemeClr val="tx1"/>
                </a:solidFill>
              </a:rPr>
              <a:t>Τον </a:t>
            </a:r>
            <a:r>
              <a:rPr lang="el-GR" sz="1800" dirty="0">
                <a:solidFill>
                  <a:schemeClr val="tx1"/>
                </a:solidFill>
              </a:rPr>
              <a:t>βαθμό διαφοροποίησης της οικονομικής βάσης και την ύπαρξη εξειδικευμένου ανθρώπινου </a:t>
            </a:r>
            <a:r>
              <a:rPr lang="el-GR" sz="1800" dirty="0" smtClean="0">
                <a:solidFill>
                  <a:schemeClr val="tx1"/>
                </a:solidFill>
              </a:rPr>
              <a:t>δυναμικού</a:t>
            </a:r>
          </a:p>
          <a:p>
            <a:pPr marL="342900" indent="-342900" algn="l">
              <a:buFont typeface="+mj-lt"/>
              <a:buAutoNum type="arabicPeriod"/>
            </a:pPr>
            <a:endParaRPr lang="el-GR" sz="1800" dirty="0" smtClean="0">
              <a:solidFill>
                <a:schemeClr val="tx1"/>
              </a:solidFill>
            </a:endParaRPr>
          </a:p>
          <a:p>
            <a:pPr marL="342900" indent="-342900" algn="l">
              <a:buFont typeface="+mj-lt"/>
              <a:buAutoNum type="arabicPeriod"/>
            </a:pPr>
            <a:r>
              <a:rPr lang="el-GR" sz="1800" dirty="0" smtClean="0">
                <a:solidFill>
                  <a:schemeClr val="tx1"/>
                </a:solidFill>
              </a:rPr>
              <a:t>Την </a:t>
            </a:r>
            <a:r>
              <a:rPr lang="el-GR" sz="1800" dirty="0">
                <a:solidFill>
                  <a:schemeClr val="tx1"/>
                </a:solidFill>
              </a:rPr>
              <a:t>θεσμική ικανότητα για την χάραξη και την εφαρμογή αναπτυξιακών </a:t>
            </a:r>
            <a:r>
              <a:rPr lang="el-GR" sz="1800" dirty="0" smtClean="0">
                <a:solidFill>
                  <a:schemeClr val="tx1"/>
                </a:solidFill>
              </a:rPr>
              <a:t>στρατηγικών</a:t>
            </a:r>
          </a:p>
          <a:p>
            <a:pPr marL="342900" indent="-342900" algn="l">
              <a:buFont typeface="+mj-lt"/>
              <a:buAutoNum type="arabicPeriod"/>
            </a:pPr>
            <a:endParaRPr lang="el-GR" sz="1800" dirty="0" smtClean="0">
              <a:solidFill>
                <a:schemeClr val="tx1"/>
              </a:solidFill>
            </a:endParaRPr>
          </a:p>
          <a:p>
            <a:pPr marL="342900" indent="-342900" algn="l">
              <a:buFont typeface="+mj-lt"/>
              <a:buAutoNum type="arabicPeriod"/>
            </a:pPr>
            <a:r>
              <a:rPr lang="el-GR" sz="1800" dirty="0" smtClean="0">
                <a:solidFill>
                  <a:schemeClr val="tx1"/>
                </a:solidFill>
              </a:rPr>
              <a:t>Την </a:t>
            </a:r>
            <a:r>
              <a:rPr lang="el-GR" sz="1800" dirty="0">
                <a:solidFill>
                  <a:schemeClr val="tx1"/>
                </a:solidFill>
              </a:rPr>
              <a:t>ύπαρξη υπηρεσιών υψηλής τεχνολογίας και τοπική διασύνδεση με εκπαιδευτικά και ερευνητικά </a:t>
            </a:r>
            <a:r>
              <a:rPr lang="el-GR" sz="1800" dirty="0" smtClean="0">
                <a:solidFill>
                  <a:schemeClr val="tx1"/>
                </a:solidFill>
              </a:rPr>
              <a:t>ιδρύματα</a:t>
            </a:r>
          </a:p>
          <a:p>
            <a:pPr marL="342900" indent="-342900" algn="l">
              <a:buFont typeface="+mj-lt"/>
              <a:buAutoNum type="arabicPeriod"/>
            </a:pPr>
            <a:endParaRPr lang="el-GR" sz="1800" dirty="0" smtClean="0">
              <a:solidFill>
                <a:schemeClr val="tx1"/>
              </a:solidFill>
            </a:endParaRPr>
          </a:p>
          <a:p>
            <a:pPr marL="342900" indent="-342900" algn="l">
              <a:buFont typeface="+mj-lt"/>
              <a:buAutoNum type="arabicPeriod"/>
            </a:pPr>
            <a:r>
              <a:rPr lang="el-GR" sz="1800" dirty="0" smtClean="0">
                <a:solidFill>
                  <a:schemeClr val="tx1"/>
                </a:solidFill>
              </a:rPr>
              <a:t>Την </a:t>
            </a:r>
            <a:r>
              <a:rPr lang="el-GR" sz="1800" dirty="0">
                <a:solidFill>
                  <a:schemeClr val="tx1"/>
                </a:solidFill>
              </a:rPr>
              <a:t>ποιότητα του αστικού περιβάλλοντος και η ποιότητα της αστικής </a:t>
            </a:r>
            <a:r>
              <a:rPr lang="el-GR" sz="1800" dirty="0" smtClean="0">
                <a:solidFill>
                  <a:schemeClr val="tx1"/>
                </a:solidFill>
              </a:rPr>
              <a:t>ζωής</a:t>
            </a:r>
          </a:p>
          <a:p>
            <a:pPr marL="342900" indent="-342900" algn="l">
              <a:buFont typeface="+mj-lt"/>
              <a:buAutoNum type="arabicPeriod"/>
            </a:pPr>
            <a:endParaRPr lang="el-GR" sz="1800" dirty="0" smtClean="0">
              <a:solidFill>
                <a:schemeClr val="tx1"/>
              </a:solidFill>
            </a:endParaRPr>
          </a:p>
          <a:p>
            <a:pPr marL="342900" indent="-342900" algn="l">
              <a:buFont typeface="+mj-lt"/>
              <a:buAutoNum type="arabicPeriod"/>
            </a:pPr>
            <a:r>
              <a:rPr lang="el-GR" sz="1800" dirty="0" smtClean="0">
                <a:solidFill>
                  <a:schemeClr val="tx1"/>
                </a:solidFill>
              </a:rPr>
              <a:t>Το βαθμό </a:t>
            </a:r>
            <a:r>
              <a:rPr lang="el-GR" sz="1800" dirty="0">
                <a:solidFill>
                  <a:schemeClr val="tx1"/>
                </a:solidFill>
              </a:rPr>
              <a:t>ανάπτυξης ή/και εκσυγχρονισμού των υποδομών μεταφορών και </a:t>
            </a:r>
            <a:r>
              <a:rPr lang="el-GR" sz="1800" dirty="0" smtClean="0">
                <a:solidFill>
                  <a:schemeClr val="tx1"/>
                </a:solidFill>
              </a:rPr>
              <a:t>τηλεπικοινωνιών</a:t>
            </a:r>
            <a:endParaRPr lang="el-GR" sz="1800" dirty="0">
              <a:solidFill>
                <a:schemeClr val="tx1"/>
              </a:solidFill>
            </a:endParaRPr>
          </a:p>
          <a:p>
            <a:pPr algn="l"/>
            <a:endParaRPr lang="el-GR" sz="1800" dirty="0" smtClean="0">
              <a:solidFill>
                <a:schemeClr val="tx1"/>
              </a:solidFill>
            </a:endParaRPr>
          </a:p>
          <a:p>
            <a:pPr algn="l"/>
            <a:endParaRPr lang="el-GR" sz="1800" dirty="0" smtClean="0">
              <a:solidFill>
                <a:schemeClr val="tx1"/>
              </a:solidFill>
            </a:endParaRPr>
          </a:p>
          <a:p>
            <a:pPr algn="l"/>
            <a:endParaRPr lang="el-GR" sz="1800" dirty="0" smtClean="0">
              <a:solidFill>
                <a:schemeClr val="tx1"/>
              </a:solidFill>
            </a:endParaRPr>
          </a:p>
          <a:p>
            <a:pPr algn="l"/>
            <a:endParaRPr lang="el-GR" sz="1800" dirty="0" smtClean="0">
              <a:solidFill>
                <a:schemeClr val="tx1"/>
              </a:solidFill>
            </a:endParaRPr>
          </a:p>
          <a:p>
            <a:pPr algn="l"/>
            <a:endParaRPr lang="el-GR" sz="2000" dirty="0">
              <a:solidFill>
                <a:schemeClr val="tx1"/>
              </a:solidFill>
            </a:endParaRPr>
          </a:p>
          <a:p>
            <a:pPr algn="l"/>
            <a:endParaRPr lang="el-GR" sz="1600"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3796" y="0"/>
            <a:ext cx="1504892" cy="836712"/>
          </a:xfrm>
          <a:prstGeom prst="rect">
            <a:avLst/>
          </a:prstGeom>
          <a:blipFill>
            <a:blip r:embed="rId3"/>
            <a:tile tx="0" ty="0" sx="100000" sy="100000" flip="none" algn="tl"/>
          </a:blipFill>
          <a:ln>
            <a:noFill/>
          </a:ln>
          <a:effectLst>
            <a:reflection blurRad="6350" stA="50000" endA="300" endPos="90000" dir="5400000" sy="-100000" algn="bl" rotWithShape="0"/>
          </a:effectLst>
        </p:spPr>
      </p:pic>
      <p:pic>
        <p:nvPicPr>
          <p:cNvPr id="1027" name="Picture 3"/>
          <p:cNvPicPr>
            <a:picLocks noChangeAspect="1" noChangeArrowheads="1"/>
          </p:cNvPicPr>
          <p:nvPr/>
        </p:nvPicPr>
        <p:blipFill>
          <a:blip r:embed="rId4" cstate="print">
            <a:extLst>
              <a:ext uri="{BEBA8EAE-BF5A-486C-A8C5-ECC9F3942E4B}">
                <a14:imgProps xmlns="" xmlns:a14="http://schemas.microsoft.com/office/drawing/2010/main">
                  <a14:imgLayer r:embed="rId5">
                    <a14:imgEffect>
                      <a14:brightnessContrast contrast="40000"/>
                    </a14:imgEffect>
                  </a14:imgLayer>
                </a14:imgProps>
              </a:ext>
              <a:ext uri="{28A0092B-C50C-407E-A947-70E740481C1C}">
                <a14:useLocalDpi xmlns="" xmlns:a14="http://schemas.microsoft.com/office/drawing/2010/main" val="0"/>
              </a:ext>
            </a:extLst>
          </a:blip>
          <a:srcRect/>
          <a:stretch>
            <a:fillRect/>
          </a:stretch>
        </p:blipFill>
        <p:spPr bwMode="auto">
          <a:xfrm>
            <a:off x="7741816" y="1"/>
            <a:ext cx="1402183" cy="1052736"/>
          </a:xfrm>
          <a:prstGeom prst="rect">
            <a:avLst/>
          </a:prstGeom>
          <a:gradFill>
            <a:gsLst>
              <a:gs pos="0">
                <a:srgbClr val="8488C4"/>
              </a:gs>
              <a:gs pos="25000">
                <a:srgbClr val="D4DEFF"/>
              </a:gs>
              <a:gs pos="94000">
                <a:srgbClr val="D4DEFF"/>
              </a:gs>
              <a:gs pos="100000">
                <a:srgbClr val="96AB94"/>
              </a:gs>
            </a:gsLst>
            <a:lin ang="5400000" scaled="0"/>
          </a:gradFill>
          <a:ln>
            <a:noFill/>
          </a:ln>
          <a:effectLst>
            <a:innerShdw blurRad="63500" dist="50800" dir="16200000">
              <a:schemeClr val="accent1">
                <a:lumMod val="60000"/>
                <a:lumOff val="40000"/>
                <a:alpha val="50000"/>
              </a:schemeClr>
            </a:innerShdw>
            <a:reflection blurRad="6350" stA="63000" endPos="43000" dir="5400000" sy="-100000" algn="bl" rotWithShape="0"/>
          </a:effectLst>
        </p:spPr>
      </p:pic>
    </p:spTree>
    <p:extLst>
      <p:ext uri="{BB962C8B-B14F-4D97-AF65-F5344CB8AC3E}">
        <p14:creationId xmlns="" xmlns:p14="http://schemas.microsoft.com/office/powerpoint/2010/main" val="3279703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763688" y="238337"/>
            <a:ext cx="5400600" cy="576064"/>
          </a:xfrm>
        </p:spPr>
        <p:txBody>
          <a:bodyPr>
            <a:noAutofit/>
          </a:bodyPr>
          <a:lstStyle/>
          <a:p>
            <a:r>
              <a:rPr lang="el-GR" sz="2400" b="1" dirty="0" smtClean="0">
                <a:latin typeface="+mn-lt"/>
              </a:rPr>
              <a:t>Εισαγωγικά στοιχεία</a:t>
            </a:r>
            <a:endParaRPr lang="el-GR" sz="2400" b="1" dirty="0">
              <a:latin typeface="+mn-lt"/>
            </a:endParaRPr>
          </a:p>
        </p:txBody>
      </p:sp>
      <p:sp>
        <p:nvSpPr>
          <p:cNvPr id="3" name="Υπότιτλος 2"/>
          <p:cNvSpPr>
            <a:spLocks noGrp="1"/>
          </p:cNvSpPr>
          <p:nvPr>
            <p:ph type="subTitle" idx="1"/>
          </p:nvPr>
        </p:nvSpPr>
        <p:spPr>
          <a:xfrm>
            <a:off x="179512" y="1556792"/>
            <a:ext cx="8856984" cy="4536504"/>
          </a:xfrm>
        </p:spPr>
        <p:style>
          <a:lnRef idx="1">
            <a:schemeClr val="accent6"/>
          </a:lnRef>
          <a:fillRef idx="2">
            <a:schemeClr val="accent6"/>
          </a:fillRef>
          <a:effectRef idx="1">
            <a:schemeClr val="accent6"/>
          </a:effectRef>
          <a:fontRef idx="minor">
            <a:schemeClr val="dk1"/>
          </a:fontRef>
        </p:style>
        <p:txBody>
          <a:bodyPr>
            <a:normAutofit/>
          </a:bodyPr>
          <a:lstStyle/>
          <a:p>
            <a:r>
              <a:rPr lang="el-GR" sz="2000" b="1" dirty="0" smtClean="0">
                <a:solidFill>
                  <a:schemeClr val="tx1"/>
                </a:solidFill>
              </a:rPr>
              <a:t>Τομείς </a:t>
            </a:r>
            <a:r>
              <a:rPr lang="el-GR" sz="2000" b="1" dirty="0">
                <a:solidFill>
                  <a:schemeClr val="tx1"/>
                </a:solidFill>
              </a:rPr>
              <a:t>ψηφιακών </a:t>
            </a:r>
            <a:r>
              <a:rPr lang="el-GR" sz="2000" b="1" dirty="0" smtClean="0">
                <a:solidFill>
                  <a:schemeClr val="tx1"/>
                </a:solidFill>
              </a:rPr>
              <a:t>παρεμβάσεων</a:t>
            </a:r>
          </a:p>
          <a:p>
            <a:endParaRPr lang="el-GR" sz="2000" b="1" dirty="0">
              <a:solidFill>
                <a:schemeClr val="tx1"/>
              </a:solidFill>
            </a:endParaRPr>
          </a:p>
          <a:p>
            <a:pPr marL="285750" indent="-285750" algn="l">
              <a:buFont typeface="Wingdings" panose="05000000000000000000" pitchFamily="2" charset="2"/>
              <a:buChar char="ü"/>
            </a:pPr>
            <a:r>
              <a:rPr lang="el-GR" sz="1800" dirty="0" smtClean="0">
                <a:solidFill>
                  <a:schemeClr val="tx1"/>
                </a:solidFill>
              </a:rPr>
              <a:t>Οικονομική </a:t>
            </a:r>
            <a:r>
              <a:rPr lang="el-GR" sz="1800" dirty="0">
                <a:solidFill>
                  <a:schemeClr val="tx1"/>
                </a:solidFill>
              </a:rPr>
              <a:t>ανάπτυξη </a:t>
            </a:r>
            <a:endParaRPr lang="el-GR" sz="1800" dirty="0" smtClean="0">
              <a:solidFill>
                <a:schemeClr val="tx1"/>
              </a:solidFill>
            </a:endParaRPr>
          </a:p>
          <a:p>
            <a:pPr marL="285750" indent="-285750" algn="l">
              <a:buFont typeface="Wingdings" panose="05000000000000000000" pitchFamily="2" charset="2"/>
              <a:buChar char="ü"/>
            </a:pPr>
            <a:r>
              <a:rPr lang="el-GR" sz="1800" dirty="0" smtClean="0">
                <a:solidFill>
                  <a:schemeClr val="tx1"/>
                </a:solidFill>
              </a:rPr>
              <a:t>Εκπαίδευση </a:t>
            </a:r>
            <a:r>
              <a:rPr lang="el-GR" sz="1800" dirty="0">
                <a:solidFill>
                  <a:schemeClr val="tx1"/>
                </a:solidFill>
              </a:rPr>
              <a:t>(ψηφιακές δραστηριότητες σχολείων, σχολικό δίκτυο  </a:t>
            </a:r>
            <a:r>
              <a:rPr lang="el-GR" sz="1800" dirty="0" smtClean="0">
                <a:solidFill>
                  <a:schemeClr val="tx1"/>
                </a:solidFill>
              </a:rPr>
              <a:t>…)</a:t>
            </a:r>
          </a:p>
          <a:p>
            <a:pPr marL="285750" indent="-285750" algn="l">
              <a:buFont typeface="Wingdings" panose="05000000000000000000" pitchFamily="2" charset="2"/>
              <a:buChar char="ü"/>
            </a:pPr>
            <a:r>
              <a:rPr lang="el-GR" sz="1800" dirty="0" smtClean="0">
                <a:solidFill>
                  <a:schemeClr val="tx1"/>
                </a:solidFill>
              </a:rPr>
              <a:t>Απασχόληση </a:t>
            </a:r>
            <a:r>
              <a:rPr lang="el-GR" sz="1800" dirty="0">
                <a:solidFill>
                  <a:schemeClr val="tx1"/>
                </a:solidFill>
              </a:rPr>
              <a:t>(εκπαιδευτικές </a:t>
            </a:r>
            <a:r>
              <a:rPr lang="el-GR" sz="1800" dirty="0" err="1">
                <a:solidFill>
                  <a:schemeClr val="tx1"/>
                </a:solidFill>
              </a:rPr>
              <a:t>δράσεις,on</a:t>
            </a:r>
            <a:r>
              <a:rPr lang="el-GR" sz="1800" dirty="0">
                <a:solidFill>
                  <a:schemeClr val="tx1"/>
                </a:solidFill>
              </a:rPr>
              <a:t> </a:t>
            </a:r>
            <a:r>
              <a:rPr lang="el-GR" sz="1800" dirty="0" err="1">
                <a:solidFill>
                  <a:schemeClr val="tx1"/>
                </a:solidFill>
              </a:rPr>
              <a:t>line</a:t>
            </a:r>
            <a:r>
              <a:rPr lang="el-GR" sz="1800" dirty="0">
                <a:solidFill>
                  <a:schemeClr val="tx1"/>
                </a:solidFill>
              </a:rPr>
              <a:t> αναζήτηση Εργασίας …) </a:t>
            </a:r>
            <a:endParaRPr lang="el-GR" sz="1800" dirty="0" smtClean="0">
              <a:solidFill>
                <a:schemeClr val="tx1"/>
              </a:solidFill>
            </a:endParaRPr>
          </a:p>
          <a:p>
            <a:pPr marL="285750" indent="-285750" algn="l">
              <a:buFont typeface="Wingdings" panose="05000000000000000000" pitchFamily="2" charset="2"/>
              <a:buChar char="ü"/>
            </a:pPr>
            <a:r>
              <a:rPr lang="el-GR" sz="1800" dirty="0" smtClean="0">
                <a:solidFill>
                  <a:schemeClr val="tx1"/>
                </a:solidFill>
              </a:rPr>
              <a:t>Περιβάλλον </a:t>
            </a:r>
            <a:r>
              <a:rPr lang="el-GR" sz="1800" dirty="0">
                <a:solidFill>
                  <a:schemeClr val="tx1"/>
                </a:solidFill>
              </a:rPr>
              <a:t>και ενέργεια (μετρητές κατανάλωσης  </a:t>
            </a:r>
            <a:r>
              <a:rPr lang="el-GR" sz="1800" dirty="0" smtClean="0">
                <a:solidFill>
                  <a:schemeClr val="tx1"/>
                </a:solidFill>
              </a:rPr>
              <a:t>…)</a:t>
            </a:r>
          </a:p>
          <a:p>
            <a:pPr marL="285750" indent="-285750" algn="l">
              <a:buFont typeface="Wingdings" panose="05000000000000000000" pitchFamily="2" charset="2"/>
              <a:buChar char="ü"/>
            </a:pPr>
            <a:r>
              <a:rPr lang="el-GR" sz="1800" dirty="0" smtClean="0">
                <a:solidFill>
                  <a:schemeClr val="tx1"/>
                </a:solidFill>
              </a:rPr>
              <a:t>Φροντίδα </a:t>
            </a:r>
            <a:r>
              <a:rPr lang="el-GR" sz="1800" dirty="0">
                <a:solidFill>
                  <a:schemeClr val="tx1"/>
                </a:solidFill>
              </a:rPr>
              <a:t>υγείας (ψηφιακές δράσεις </a:t>
            </a:r>
            <a:r>
              <a:rPr lang="el-GR" sz="1800" dirty="0" err="1">
                <a:solidFill>
                  <a:schemeClr val="tx1"/>
                </a:solidFill>
              </a:rPr>
              <a:t>τηλεπρόνοιας</a:t>
            </a:r>
            <a:r>
              <a:rPr lang="el-GR" sz="1800" dirty="0">
                <a:solidFill>
                  <a:schemeClr val="tx1"/>
                </a:solidFill>
              </a:rPr>
              <a:t> και φροντίδας </a:t>
            </a:r>
            <a:r>
              <a:rPr lang="el-GR" sz="1800" dirty="0" smtClean="0">
                <a:solidFill>
                  <a:schemeClr val="tx1"/>
                </a:solidFill>
              </a:rPr>
              <a:t>…)</a:t>
            </a:r>
          </a:p>
          <a:p>
            <a:pPr marL="285750" indent="-285750" algn="l">
              <a:buFont typeface="Wingdings" panose="05000000000000000000" pitchFamily="2" charset="2"/>
              <a:buChar char="ü"/>
            </a:pPr>
            <a:r>
              <a:rPr lang="el-GR" sz="1800" dirty="0" smtClean="0">
                <a:solidFill>
                  <a:schemeClr val="tx1"/>
                </a:solidFill>
              </a:rPr>
              <a:t>Ασφάλεια </a:t>
            </a:r>
            <a:r>
              <a:rPr lang="el-GR" sz="1800" dirty="0">
                <a:solidFill>
                  <a:schemeClr val="tx1"/>
                </a:solidFill>
              </a:rPr>
              <a:t>( Πολιτική προστασία, διαχείριση εκτάκτων αναγκών … </a:t>
            </a:r>
            <a:r>
              <a:rPr lang="el-GR" sz="1800" dirty="0" smtClean="0">
                <a:solidFill>
                  <a:schemeClr val="tx1"/>
                </a:solidFill>
              </a:rPr>
              <a:t>)</a:t>
            </a:r>
          </a:p>
          <a:p>
            <a:pPr marL="285750" indent="-285750" algn="l">
              <a:buFont typeface="Wingdings" panose="05000000000000000000" pitchFamily="2" charset="2"/>
              <a:buChar char="ü"/>
            </a:pPr>
            <a:r>
              <a:rPr lang="el-GR" sz="1800" dirty="0" smtClean="0">
                <a:solidFill>
                  <a:schemeClr val="tx1"/>
                </a:solidFill>
              </a:rPr>
              <a:t>Κοινωνική </a:t>
            </a:r>
            <a:r>
              <a:rPr lang="el-GR" sz="1800" dirty="0">
                <a:solidFill>
                  <a:schemeClr val="tx1"/>
                </a:solidFill>
              </a:rPr>
              <a:t>ενσωμάτωση (ΑΜΕΑ, ψηφιακός αναλφαβητισμός </a:t>
            </a:r>
            <a:r>
              <a:rPr lang="el-GR" sz="1800" dirty="0" smtClean="0">
                <a:solidFill>
                  <a:schemeClr val="tx1"/>
                </a:solidFill>
              </a:rPr>
              <a:t>…)</a:t>
            </a:r>
          </a:p>
          <a:p>
            <a:pPr marL="285750" indent="-285750" algn="l">
              <a:buFont typeface="Wingdings" panose="05000000000000000000" pitchFamily="2" charset="2"/>
              <a:buChar char="ü"/>
            </a:pPr>
            <a:r>
              <a:rPr lang="el-GR" sz="1800" dirty="0" smtClean="0">
                <a:solidFill>
                  <a:schemeClr val="tx1"/>
                </a:solidFill>
              </a:rPr>
              <a:t>Τουρισμός </a:t>
            </a:r>
            <a:r>
              <a:rPr lang="el-GR" sz="1800" dirty="0">
                <a:solidFill>
                  <a:schemeClr val="tx1"/>
                </a:solidFill>
              </a:rPr>
              <a:t>και πολιτισμός (υπηρεσίες τουρισμού και πολιτισμού … </a:t>
            </a:r>
            <a:r>
              <a:rPr lang="el-GR" sz="1800" dirty="0" smtClean="0">
                <a:solidFill>
                  <a:schemeClr val="tx1"/>
                </a:solidFill>
              </a:rPr>
              <a:t>)</a:t>
            </a:r>
          </a:p>
          <a:p>
            <a:pPr marL="285750" indent="-285750" algn="l">
              <a:buFont typeface="Wingdings" panose="05000000000000000000" pitchFamily="2" charset="2"/>
              <a:buChar char="ü"/>
            </a:pPr>
            <a:r>
              <a:rPr lang="el-GR" sz="1800" dirty="0" smtClean="0">
                <a:solidFill>
                  <a:schemeClr val="tx1"/>
                </a:solidFill>
              </a:rPr>
              <a:t>Αστικές </a:t>
            </a:r>
            <a:r>
              <a:rPr lang="el-GR" sz="1800" dirty="0">
                <a:solidFill>
                  <a:schemeClr val="tx1"/>
                </a:solidFill>
              </a:rPr>
              <a:t>μεταφορές (Διαχείριση κυκλοφορίας, </a:t>
            </a:r>
            <a:r>
              <a:rPr lang="el-GR" sz="1800" dirty="0" err="1">
                <a:solidFill>
                  <a:schemeClr val="tx1"/>
                </a:solidFill>
              </a:rPr>
              <a:t>πάρκιγκ</a:t>
            </a:r>
            <a:r>
              <a:rPr lang="el-GR" sz="1800" dirty="0">
                <a:solidFill>
                  <a:schemeClr val="tx1"/>
                </a:solidFill>
              </a:rPr>
              <a:t> </a:t>
            </a:r>
            <a:r>
              <a:rPr lang="el-GR" sz="1800" dirty="0" smtClean="0">
                <a:solidFill>
                  <a:schemeClr val="tx1"/>
                </a:solidFill>
              </a:rPr>
              <a:t>…)</a:t>
            </a:r>
          </a:p>
          <a:p>
            <a:pPr marL="285750" indent="-285750" algn="l">
              <a:buFont typeface="Wingdings" panose="05000000000000000000" pitchFamily="2" charset="2"/>
              <a:buChar char="ü"/>
            </a:pPr>
            <a:r>
              <a:rPr lang="el-GR" sz="1800" dirty="0" smtClean="0">
                <a:solidFill>
                  <a:schemeClr val="tx1"/>
                </a:solidFill>
              </a:rPr>
              <a:t>Τομέας </a:t>
            </a:r>
            <a:r>
              <a:rPr lang="el-GR" sz="1800" dirty="0">
                <a:solidFill>
                  <a:schemeClr val="tx1"/>
                </a:solidFill>
              </a:rPr>
              <a:t>επικοινωνιών (αύξηση του ρόλου των οπτικών ινών και ασύρματων δικτύων …)</a:t>
            </a:r>
          </a:p>
          <a:p>
            <a:pPr algn="l"/>
            <a:endParaRPr lang="el-GR" sz="1800" dirty="0" smtClean="0">
              <a:solidFill>
                <a:schemeClr val="tx1"/>
              </a:solidFill>
            </a:endParaRPr>
          </a:p>
          <a:p>
            <a:pPr algn="l"/>
            <a:endParaRPr lang="el-GR" sz="1800" dirty="0" smtClean="0">
              <a:solidFill>
                <a:schemeClr val="tx1"/>
              </a:solidFill>
            </a:endParaRPr>
          </a:p>
          <a:p>
            <a:pPr algn="l"/>
            <a:endParaRPr lang="el-GR" sz="1800" dirty="0" smtClean="0">
              <a:solidFill>
                <a:schemeClr val="tx1"/>
              </a:solidFill>
            </a:endParaRPr>
          </a:p>
          <a:p>
            <a:pPr algn="l"/>
            <a:endParaRPr lang="el-GR" sz="1800" dirty="0" smtClean="0">
              <a:solidFill>
                <a:schemeClr val="tx1"/>
              </a:solidFill>
            </a:endParaRPr>
          </a:p>
          <a:p>
            <a:pPr algn="l"/>
            <a:endParaRPr lang="el-GR" sz="2000" dirty="0">
              <a:solidFill>
                <a:schemeClr val="tx1"/>
              </a:solidFill>
            </a:endParaRPr>
          </a:p>
          <a:p>
            <a:pPr algn="l"/>
            <a:endParaRPr lang="el-GR" sz="1600"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3796" y="0"/>
            <a:ext cx="1504892" cy="836712"/>
          </a:xfrm>
          <a:prstGeom prst="rect">
            <a:avLst/>
          </a:prstGeom>
          <a:blipFill>
            <a:blip r:embed="rId3"/>
            <a:tile tx="0" ty="0" sx="100000" sy="100000" flip="none" algn="tl"/>
          </a:blipFill>
          <a:ln>
            <a:noFill/>
          </a:ln>
          <a:effectLst>
            <a:reflection blurRad="6350" stA="50000" endA="300" endPos="90000" dir="5400000" sy="-100000" algn="bl" rotWithShape="0"/>
          </a:effectLst>
        </p:spPr>
      </p:pic>
      <p:pic>
        <p:nvPicPr>
          <p:cNvPr id="1027" name="Picture 3"/>
          <p:cNvPicPr>
            <a:picLocks noChangeAspect="1" noChangeArrowheads="1"/>
          </p:cNvPicPr>
          <p:nvPr/>
        </p:nvPicPr>
        <p:blipFill>
          <a:blip r:embed="rId4" cstate="print">
            <a:extLst>
              <a:ext uri="{BEBA8EAE-BF5A-486C-A8C5-ECC9F3942E4B}">
                <a14:imgProps xmlns="" xmlns:a14="http://schemas.microsoft.com/office/drawing/2010/main">
                  <a14:imgLayer r:embed="rId5">
                    <a14:imgEffect>
                      <a14:brightnessContrast contrast="40000"/>
                    </a14:imgEffect>
                  </a14:imgLayer>
                </a14:imgProps>
              </a:ext>
              <a:ext uri="{28A0092B-C50C-407E-A947-70E740481C1C}">
                <a14:useLocalDpi xmlns="" xmlns:a14="http://schemas.microsoft.com/office/drawing/2010/main" val="0"/>
              </a:ext>
            </a:extLst>
          </a:blip>
          <a:srcRect/>
          <a:stretch>
            <a:fillRect/>
          </a:stretch>
        </p:blipFill>
        <p:spPr bwMode="auto">
          <a:xfrm>
            <a:off x="7741816" y="1"/>
            <a:ext cx="1402183" cy="1052736"/>
          </a:xfrm>
          <a:prstGeom prst="rect">
            <a:avLst/>
          </a:prstGeom>
          <a:gradFill>
            <a:gsLst>
              <a:gs pos="0">
                <a:srgbClr val="8488C4"/>
              </a:gs>
              <a:gs pos="25000">
                <a:srgbClr val="D4DEFF"/>
              </a:gs>
              <a:gs pos="94000">
                <a:srgbClr val="D4DEFF"/>
              </a:gs>
              <a:gs pos="100000">
                <a:srgbClr val="96AB94"/>
              </a:gs>
            </a:gsLst>
            <a:lin ang="5400000" scaled="0"/>
          </a:gradFill>
          <a:ln>
            <a:noFill/>
          </a:ln>
          <a:effectLst>
            <a:innerShdw blurRad="63500" dist="50800" dir="16200000">
              <a:schemeClr val="accent1">
                <a:lumMod val="60000"/>
                <a:lumOff val="40000"/>
                <a:alpha val="50000"/>
              </a:schemeClr>
            </a:innerShdw>
            <a:reflection blurRad="6350" stA="63000" endPos="43000" dir="5400000" sy="-100000" algn="bl" rotWithShape="0"/>
          </a:effectLst>
        </p:spPr>
      </p:pic>
    </p:spTree>
    <p:extLst>
      <p:ext uri="{BB962C8B-B14F-4D97-AF65-F5344CB8AC3E}">
        <p14:creationId xmlns="" xmlns:p14="http://schemas.microsoft.com/office/powerpoint/2010/main" val="4042380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brightnessContrast contrast="40000"/>
                    </a14:imgEffect>
                  </a14:imgLayer>
                </a14:imgProps>
              </a:ext>
              <a:ext uri="{28A0092B-C50C-407E-A947-70E740481C1C}">
                <a14:useLocalDpi xmlns="" xmlns:a14="http://schemas.microsoft.com/office/drawing/2010/main" val="0"/>
              </a:ext>
            </a:extLst>
          </a:blip>
          <a:srcRect/>
          <a:stretch>
            <a:fillRect/>
          </a:stretch>
        </p:blipFill>
        <p:spPr bwMode="auto">
          <a:xfrm>
            <a:off x="7741816" y="1"/>
            <a:ext cx="1402183" cy="1052736"/>
          </a:xfrm>
          <a:prstGeom prst="rect">
            <a:avLst/>
          </a:prstGeom>
          <a:gradFill>
            <a:gsLst>
              <a:gs pos="0">
                <a:srgbClr val="8488C4"/>
              </a:gs>
              <a:gs pos="25000">
                <a:srgbClr val="D4DEFF"/>
              </a:gs>
              <a:gs pos="94000">
                <a:srgbClr val="D4DEFF"/>
              </a:gs>
              <a:gs pos="100000">
                <a:srgbClr val="96AB94"/>
              </a:gs>
            </a:gsLst>
            <a:lin ang="5400000" scaled="0"/>
          </a:gradFill>
          <a:ln>
            <a:noFill/>
          </a:ln>
          <a:effectLst>
            <a:innerShdw blurRad="63500" dist="50800" dir="16200000">
              <a:schemeClr val="accent1">
                <a:lumMod val="60000"/>
                <a:lumOff val="40000"/>
                <a:alpha val="50000"/>
              </a:schemeClr>
            </a:innerShdw>
            <a:reflection blurRad="6350" stA="63000" endPos="43000" dir="5400000" sy="-100000" algn="bl" rotWithShape="0"/>
          </a:effectLst>
        </p:spPr>
      </p:pic>
      <p:pic>
        <p:nvPicPr>
          <p:cNvPr id="102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3796" y="0"/>
            <a:ext cx="1504892" cy="836712"/>
          </a:xfrm>
          <a:prstGeom prst="rect">
            <a:avLst/>
          </a:prstGeom>
          <a:blipFill>
            <a:blip r:embed="rId5"/>
            <a:tile tx="0" ty="0" sx="100000" sy="100000" flip="none" algn="tl"/>
          </a:blipFill>
          <a:ln>
            <a:noFill/>
          </a:ln>
          <a:effectLst>
            <a:reflection blurRad="6350" stA="50000" endA="300" endPos="90000" dir="5400000" sy="-100000" algn="bl" rotWithShape="0"/>
          </a:effectLst>
        </p:spPr>
      </p:pic>
      <p:sp>
        <p:nvSpPr>
          <p:cNvPr id="2" name="Τίτλος 1"/>
          <p:cNvSpPr>
            <a:spLocks noGrp="1"/>
          </p:cNvSpPr>
          <p:nvPr>
            <p:ph type="ctrTitle"/>
          </p:nvPr>
        </p:nvSpPr>
        <p:spPr>
          <a:xfrm>
            <a:off x="1763688" y="238337"/>
            <a:ext cx="5400600" cy="576064"/>
          </a:xfrm>
        </p:spPr>
        <p:txBody>
          <a:bodyPr>
            <a:noAutofit/>
          </a:bodyPr>
          <a:lstStyle/>
          <a:p>
            <a:r>
              <a:rPr lang="el-GR" sz="2400" b="1" dirty="0" smtClean="0">
                <a:latin typeface="+mn-lt"/>
              </a:rPr>
              <a:t>Η κυβερνητική…</a:t>
            </a:r>
            <a:endParaRPr lang="el-GR" sz="2400" b="1" dirty="0">
              <a:latin typeface="+mn-lt"/>
            </a:endParaRPr>
          </a:p>
        </p:txBody>
      </p:sp>
      <p:sp>
        <p:nvSpPr>
          <p:cNvPr id="3" name="Υπότιτλος 2"/>
          <p:cNvSpPr>
            <a:spLocks noGrp="1"/>
          </p:cNvSpPr>
          <p:nvPr>
            <p:ph type="subTitle" idx="1"/>
          </p:nvPr>
        </p:nvSpPr>
        <p:spPr>
          <a:xfrm>
            <a:off x="107504" y="1052737"/>
            <a:ext cx="8856984" cy="5184576"/>
          </a:xfrm>
        </p:spPr>
        <p:txBody>
          <a:bodyPr>
            <a:normAutofit/>
          </a:bodyPr>
          <a:lstStyle/>
          <a:p>
            <a:pPr algn="l"/>
            <a:endParaRPr lang="el-GR" sz="1800" dirty="0" smtClean="0">
              <a:solidFill>
                <a:schemeClr val="tx1"/>
              </a:solidFill>
            </a:endParaRPr>
          </a:p>
          <a:p>
            <a:pPr algn="l"/>
            <a:r>
              <a:rPr lang="el-GR" sz="1800" dirty="0" smtClean="0">
                <a:solidFill>
                  <a:schemeClr val="tx1"/>
                </a:solidFill>
              </a:rPr>
              <a:t>Η κυβερνητική είναι ένα υποσύνολο της επιστήμης συστημάτων το οποίο επικεντρώνεται στη μελέτη κυβερνητικών συστημάτων. </a:t>
            </a:r>
          </a:p>
          <a:p>
            <a:pPr algn="l"/>
            <a:endParaRPr lang="el-GR" sz="1800" dirty="0" smtClean="0">
              <a:solidFill>
                <a:schemeClr val="tx1"/>
              </a:solidFill>
            </a:endParaRPr>
          </a:p>
          <a:p>
            <a:pPr algn="l"/>
            <a:r>
              <a:rPr lang="el-GR" sz="1800" dirty="0" smtClean="0">
                <a:solidFill>
                  <a:schemeClr val="tx1"/>
                </a:solidFill>
              </a:rPr>
              <a:t>Η κυβερνητική εξαρχής υιοθέτησε μια </a:t>
            </a:r>
            <a:r>
              <a:rPr lang="el-GR" sz="1800" dirty="0" err="1" smtClean="0">
                <a:solidFill>
                  <a:schemeClr val="tx1"/>
                </a:solidFill>
              </a:rPr>
              <a:t>συστημική</a:t>
            </a:r>
            <a:r>
              <a:rPr lang="el-GR" sz="1800" dirty="0">
                <a:solidFill>
                  <a:schemeClr val="tx1"/>
                </a:solidFill>
              </a:rPr>
              <a:t> </a:t>
            </a:r>
            <a:r>
              <a:rPr lang="el-GR" sz="1800" dirty="0" smtClean="0">
                <a:solidFill>
                  <a:schemeClr val="tx1"/>
                </a:solidFill>
              </a:rPr>
              <a:t>προσέγγιση και μία έμφαση στην </a:t>
            </a:r>
            <a:r>
              <a:rPr lang="el-GR" sz="1800" dirty="0" err="1" smtClean="0">
                <a:solidFill>
                  <a:schemeClr val="tx1"/>
                </a:solidFill>
              </a:rPr>
              <a:t>αυτοοργάνωση</a:t>
            </a:r>
            <a:r>
              <a:rPr lang="el-GR" sz="1800" dirty="0" smtClean="0">
                <a:solidFill>
                  <a:schemeClr val="tx1"/>
                </a:solidFill>
              </a:rPr>
              <a:t> και στην αυτονομία</a:t>
            </a:r>
          </a:p>
          <a:p>
            <a:pPr algn="l"/>
            <a:endParaRPr lang="el-GR" sz="1800" dirty="0" smtClean="0">
              <a:solidFill>
                <a:schemeClr val="tx1"/>
              </a:solidFill>
            </a:endParaRPr>
          </a:p>
          <a:p>
            <a:pPr algn="l"/>
            <a:r>
              <a:rPr lang="el-GR" sz="1800" dirty="0" smtClean="0">
                <a:solidFill>
                  <a:schemeClr val="tx1"/>
                </a:solidFill>
              </a:rPr>
              <a:t>Διαπερνά «οριζόντια» τα πεδία της μηχανικής, της βιολογίας, της κοινωνιολογίας, των οικονομικών και του σχεδιασμού δίνοντας βάση σε τρεις έννοιες:</a:t>
            </a:r>
            <a:endParaRPr lang="en-US" sz="1800" dirty="0" smtClean="0">
              <a:solidFill>
                <a:schemeClr val="tx1"/>
              </a:solidFill>
            </a:endParaRPr>
          </a:p>
          <a:p>
            <a:pPr algn="l"/>
            <a:endParaRPr lang="el-GR" sz="2000" b="1" i="1" dirty="0" smtClean="0">
              <a:solidFill>
                <a:schemeClr val="tx1"/>
              </a:solidFill>
            </a:endParaRPr>
          </a:p>
          <a:p>
            <a:pPr algn="l"/>
            <a:r>
              <a:rPr lang="el-GR" sz="2000" b="1" i="1" dirty="0" smtClean="0">
                <a:solidFill>
                  <a:schemeClr val="tx1"/>
                </a:solidFill>
              </a:rPr>
              <a:t>Α. συνεχής αλληλεπίδραση αιτίου-αποτελέσματος [</a:t>
            </a:r>
            <a:r>
              <a:rPr lang="el-GR" sz="2000" b="1" i="1" dirty="0" err="1" smtClean="0">
                <a:solidFill>
                  <a:schemeClr val="tx1"/>
                </a:solidFill>
              </a:rPr>
              <a:t>circular</a:t>
            </a:r>
            <a:r>
              <a:rPr lang="el-GR" sz="2000" b="1" i="1" dirty="0" smtClean="0">
                <a:solidFill>
                  <a:schemeClr val="tx1"/>
                </a:solidFill>
              </a:rPr>
              <a:t> </a:t>
            </a:r>
            <a:r>
              <a:rPr lang="el-GR" sz="2000" b="1" i="1" dirty="0" err="1" smtClean="0">
                <a:solidFill>
                  <a:schemeClr val="tx1"/>
                </a:solidFill>
              </a:rPr>
              <a:t>reasoning</a:t>
            </a:r>
            <a:r>
              <a:rPr lang="el-GR" sz="2000" b="1" i="1" dirty="0" smtClean="0">
                <a:solidFill>
                  <a:schemeClr val="tx1"/>
                </a:solidFill>
              </a:rPr>
              <a:t>]</a:t>
            </a:r>
          </a:p>
          <a:p>
            <a:pPr algn="l"/>
            <a:r>
              <a:rPr lang="el-GR" sz="2000" b="1" i="1" dirty="0" smtClean="0">
                <a:solidFill>
                  <a:schemeClr val="tx1"/>
                </a:solidFill>
              </a:rPr>
              <a:t>Β. ικανότητα προσαρμογής [</a:t>
            </a:r>
            <a:r>
              <a:rPr lang="el-GR" sz="2000" b="1" i="1" dirty="0" err="1" smtClean="0">
                <a:solidFill>
                  <a:schemeClr val="tx1"/>
                </a:solidFill>
              </a:rPr>
              <a:t>adaption</a:t>
            </a:r>
            <a:r>
              <a:rPr lang="el-GR" sz="2000" b="1" i="1" dirty="0" smtClean="0">
                <a:solidFill>
                  <a:schemeClr val="tx1"/>
                </a:solidFill>
              </a:rPr>
              <a:t>]</a:t>
            </a:r>
          </a:p>
          <a:p>
            <a:pPr algn="l"/>
            <a:r>
              <a:rPr lang="el-GR" sz="2000" b="1" i="1" dirty="0" smtClean="0">
                <a:solidFill>
                  <a:schemeClr val="tx1"/>
                </a:solidFill>
              </a:rPr>
              <a:t>Γ. </a:t>
            </a:r>
            <a:r>
              <a:rPr lang="el-GR" sz="2000" b="1" i="1" dirty="0" err="1" smtClean="0">
                <a:solidFill>
                  <a:schemeClr val="tx1"/>
                </a:solidFill>
              </a:rPr>
              <a:t>αυτο</a:t>
            </a:r>
            <a:r>
              <a:rPr lang="el-GR" sz="2000" b="1" i="1" dirty="0" smtClean="0">
                <a:solidFill>
                  <a:schemeClr val="tx1"/>
                </a:solidFill>
              </a:rPr>
              <a:t>-οργάνωση [</a:t>
            </a:r>
            <a:r>
              <a:rPr lang="el-GR" sz="2000" b="1" i="1" dirty="0" err="1" smtClean="0">
                <a:solidFill>
                  <a:schemeClr val="tx1"/>
                </a:solidFill>
              </a:rPr>
              <a:t>self</a:t>
            </a:r>
            <a:r>
              <a:rPr lang="el-GR" sz="2000" b="1" i="1" dirty="0" smtClean="0">
                <a:solidFill>
                  <a:schemeClr val="tx1"/>
                </a:solidFill>
              </a:rPr>
              <a:t>-</a:t>
            </a:r>
            <a:r>
              <a:rPr lang="el-GR" sz="2000" b="1" i="1" dirty="0" err="1" smtClean="0">
                <a:solidFill>
                  <a:schemeClr val="tx1"/>
                </a:solidFill>
              </a:rPr>
              <a:t>organization</a:t>
            </a:r>
            <a:r>
              <a:rPr lang="el-GR" sz="2000" b="1" i="1" dirty="0" smtClean="0">
                <a:solidFill>
                  <a:schemeClr val="tx1"/>
                </a:solidFill>
              </a:rPr>
              <a:t>]</a:t>
            </a:r>
          </a:p>
          <a:p>
            <a:pPr algn="l"/>
            <a:endParaRPr lang="el-GR" sz="1800" dirty="0" smtClean="0">
              <a:solidFill>
                <a:schemeClr val="tx1"/>
              </a:solidFill>
            </a:endParaRPr>
          </a:p>
          <a:p>
            <a:pPr algn="l"/>
            <a:endParaRPr lang="el-GR" sz="1800" dirty="0" smtClean="0">
              <a:solidFill>
                <a:schemeClr val="tx1"/>
              </a:solidFill>
            </a:endParaRPr>
          </a:p>
          <a:p>
            <a:pPr algn="l"/>
            <a:endParaRPr lang="el-GR" sz="1800" dirty="0" smtClean="0">
              <a:solidFill>
                <a:schemeClr val="tx1"/>
              </a:solidFill>
            </a:endParaRPr>
          </a:p>
          <a:p>
            <a:pPr algn="l"/>
            <a:endParaRPr lang="el-GR" sz="1800" dirty="0" smtClean="0">
              <a:solidFill>
                <a:schemeClr val="tx1"/>
              </a:solidFill>
            </a:endParaRPr>
          </a:p>
          <a:p>
            <a:pPr algn="l"/>
            <a:endParaRPr lang="el-GR" sz="1800" dirty="0" smtClean="0">
              <a:solidFill>
                <a:schemeClr val="tx1"/>
              </a:solidFill>
            </a:endParaRPr>
          </a:p>
          <a:p>
            <a:pPr algn="l"/>
            <a:endParaRPr lang="el-GR" sz="2000" dirty="0">
              <a:solidFill>
                <a:schemeClr val="tx1"/>
              </a:solidFill>
            </a:endParaRPr>
          </a:p>
          <a:p>
            <a:pPr algn="l"/>
            <a:endParaRPr lang="el-GR" sz="1600" dirty="0"/>
          </a:p>
        </p:txBody>
      </p:sp>
    </p:spTree>
    <p:extLst>
      <p:ext uri="{BB962C8B-B14F-4D97-AF65-F5344CB8AC3E}">
        <p14:creationId xmlns="" xmlns:p14="http://schemas.microsoft.com/office/powerpoint/2010/main" val="3812806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BEBA8EAE-BF5A-486C-A8C5-ECC9F3942E4B}">
                <a14:imgProps xmlns="" xmlns:a14="http://schemas.microsoft.com/office/drawing/2010/main">
                  <a14:imgLayer r:embed="">
                    <a14:imgEffect>
                      <a14:brightnessContrast contrast="40000"/>
                    </a14:imgEffect>
                  </a14:imgLayer>
                </a14:imgProps>
              </a:ext>
              <a:ext uri="{28A0092B-C50C-407E-A947-70E740481C1C}">
                <a14:useLocalDpi xmlns="" xmlns:a14="http://schemas.microsoft.com/office/drawing/2010/main" val="0"/>
              </a:ext>
            </a:extLst>
          </a:blip>
          <a:srcRect/>
          <a:stretch>
            <a:fillRect/>
          </a:stretch>
        </p:blipFill>
        <p:spPr bwMode="auto">
          <a:xfrm>
            <a:off x="7741816" y="1"/>
            <a:ext cx="1402183" cy="1052736"/>
          </a:xfrm>
          <a:prstGeom prst="rect">
            <a:avLst/>
          </a:prstGeom>
          <a:gradFill>
            <a:gsLst>
              <a:gs pos="0">
                <a:srgbClr val="8488C4"/>
              </a:gs>
              <a:gs pos="25000">
                <a:srgbClr val="D4DEFF"/>
              </a:gs>
              <a:gs pos="94000">
                <a:srgbClr val="D4DEFF"/>
              </a:gs>
              <a:gs pos="100000">
                <a:srgbClr val="96AB94"/>
              </a:gs>
            </a:gsLst>
            <a:lin ang="5400000" scaled="0"/>
          </a:gradFill>
          <a:ln>
            <a:noFill/>
          </a:ln>
          <a:effectLst>
            <a:innerShdw blurRad="63500" dist="50800" dir="16200000">
              <a:schemeClr val="accent1">
                <a:lumMod val="60000"/>
                <a:lumOff val="40000"/>
                <a:alpha val="50000"/>
              </a:schemeClr>
            </a:innerShdw>
            <a:reflection blurRad="6350" stA="63000" endPos="43000" dir="5400000" sy="-100000" algn="bl" rotWithShape="0"/>
          </a:effectLst>
        </p:spPr>
      </p:pic>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3796" y="0"/>
            <a:ext cx="1504892" cy="836712"/>
          </a:xfrm>
          <a:prstGeom prst="rect">
            <a:avLst/>
          </a:prstGeom>
          <a:blipFill>
            <a:blip r:embed="rId4"/>
            <a:tile tx="0" ty="0" sx="100000" sy="100000" flip="none" algn="tl"/>
          </a:blipFill>
          <a:ln>
            <a:noFill/>
          </a:ln>
          <a:effectLst>
            <a:reflection blurRad="6350" stA="50000" endA="300" endPos="90000" dir="5400000" sy="-100000" algn="bl" rotWithShape="0"/>
          </a:effectLst>
        </p:spPr>
      </p:pic>
      <p:sp>
        <p:nvSpPr>
          <p:cNvPr id="2" name="Τίτλος 1"/>
          <p:cNvSpPr>
            <a:spLocks noGrp="1"/>
          </p:cNvSpPr>
          <p:nvPr>
            <p:ph type="ctrTitle"/>
          </p:nvPr>
        </p:nvSpPr>
        <p:spPr>
          <a:xfrm>
            <a:off x="1763688" y="238337"/>
            <a:ext cx="5400600" cy="576064"/>
          </a:xfrm>
        </p:spPr>
        <p:txBody>
          <a:bodyPr>
            <a:noAutofit/>
          </a:bodyPr>
          <a:lstStyle/>
          <a:p>
            <a:r>
              <a:rPr lang="el-GR" sz="2400" b="1" dirty="0" smtClean="0">
                <a:latin typeface="+mn-lt"/>
              </a:rPr>
              <a:t>Ευφυής αστική Διακυβέρνηση </a:t>
            </a:r>
            <a:endParaRPr lang="el-GR" sz="2400" b="1" dirty="0">
              <a:latin typeface="+mn-lt"/>
            </a:endParaRPr>
          </a:p>
        </p:txBody>
      </p:sp>
      <p:sp>
        <p:nvSpPr>
          <p:cNvPr id="3" name="Υπότιτλος 2"/>
          <p:cNvSpPr>
            <a:spLocks noGrp="1"/>
          </p:cNvSpPr>
          <p:nvPr>
            <p:ph type="subTitle" idx="1"/>
          </p:nvPr>
        </p:nvSpPr>
        <p:spPr>
          <a:xfrm>
            <a:off x="107504" y="1052737"/>
            <a:ext cx="8856984" cy="5184576"/>
          </a:xfrm>
        </p:spPr>
        <p:txBody>
          <a:bodyPr>
            <a:normAutofit/>
          </a:bodyPr>
          <a:lstStyle/>
          <a:p>
            <a:pPr algn="l"/>
            <a:endParaRPr lang="el-GR" sz="1800" dirty="0" smtClean="0">
              <a:solidFill>
                <a:schemeClr val="tx1"/>
              </a:solidFill>
            </a:endParaRPr>
          </a:p>
          <a:p>
            <a:pPr algn="l"/>
            <a:endParaRPr lang="el-GR" sz="1800" dirty="0" smtClean="0">
              <a:solidFill>
                <a:schemeClr val="tx1"/>
              </a:solidFill>
            </a:endParaRPr>
          </a:p>
          <a:p>
            <a:pPr algn="l"/>
            <a:endParaRPr lang="el-GR" sz="1800" dirty="0" smtClean="0">
              <a:solidFill>
                <a:schemeClr val="tx1"/>
              </a:solidFill>
            </a:endParaRPr>
          </a:p>
          <a:p>
            <a:pPr algn="l"/>
            <a:endParaRPr lang="el-GR" sz="1800" dirty="0" smtClean="0">
              <a:solidFill>
                <a:schemeClr val="tx1"/>
              </a:solidFill>
            </a:endParaRPr>
          </a:p>
          <a:p>
            <a:pPr algn="l"/>
            <a:endParaRPr lang="el-GR" sz="1800" dirty="0" smtClean="0">
              <a:solidFill>
                <a:schemeClr val="tx1"/>
              </a:solidFill>
            </a:endParaRPr>
          </a:p>
          <a:p>
            <a:pPr algn="l"/>
            <a:endParaRPr lang="el-GR" sz="1800" dirty="0" smtClean="0">
              <a:solidFill>
                <a:schemeClr val="tx1"/>
              </a:solidFill>
            </a:endParaRPr>
          </a:p>
          <a:p>
            <a:pPr algn="l"/>
            <a:endParaRPr lang="el-GR" sz="1800" dirty="0" smtClean="0">
              <a:solidFill>
                <a:schemeClr val="tx1"/>
              </a:solidFill>
            </a:endParaRPr>
          </a:p>
          <a:p>
            <a:pPr algn="l"/>
            <a:endParaRPr lang="el-GR" sz="2000" dirty="0">
              <a:solidFill>
                <a:schemeClr val="tx1"/>
              </a:solidFill>
            </a:endParaRPr>
          </a:p>
          <a:p>
            <a:pPr algn="l"/>
            <a:endParaRPr lang="el-GR" sz="1600" dirty="0"/>
          </a:p>
        </p:txBody>
      </p:sp>
      <p:pic>
        <p:nvPicPr>
          <p:cNvPr id="4098" name="Picture 2"/>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1619672" y="1356709"/>
            <a:ext cx="6033790" cy="44644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77708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brightnessContrast contrast="40000"/>
                    </a14:imgEffect>
                  </a14:imgLayer>
                </a14:imgProps>
              </a:ext>
              <a:ext uri="{28A0092B-C50C-407E-A947-70E740481C1C}">
                <a14:useLocalDpi xmlns="" xmlns:a14="http://schemas.microsoft.com/office/drawing/2010/main" val="0"/>
              </a:ext>
            </a:extLst>
          </a:blip>
          <a:srcRect/>
          <a:stretch>
            <a:fillRect/>
          </a:stretch>
        </p:blipFill>
        <p:spPr bwMode="auto">
          <a:xfrm>
            <a:off x="7741816" y="1"/>
            <a:ext cx="1402183" cy="1052736"/>
          </a:xfrm>
          <a:prstGeom prst="rect">
            <a:avLst/>
          </a:prstGeom>
          <a:gradFill>
            <a:gsLst>
              <a:gs pos="0">
                <a:srgbClr val="8488C4"/>
              </a:gs>
              <a:gs pos="25000">
                <a:srgbClr val="D4DEFF"/>
              </a:gs>
              <a:gs pos="94000">
                <a:srgbClr val="D4DEFF"/>
              </a:gs>
              <a:gs pos="100000">
                <a:srgbClr val="96AB94"/>
              </a:gs>
            </a:gsLst>
            <a:lin ang="5400000" scaled="0"/>
          </a:gradFill>
          <a:ln>
            <a:noFill/>
          </a:ln>
          <a:effectLst>
            <a:innerShdw blurRad="63500" dist="50800" dir="16200000">
              <a:schemeClr val="accent1">
                <a:lumMod val="60000"/>
                <a:lumOff val="40000"/>
                <a:alpha val="50000"/>
              </a:schemeClr>
            </a:innerShdw>
            <a:reflection blurRad="6350" stA="63000" endPos="43000" dir="5400000" sy="-100000" algn="bl" rotWithShape="0"/>
          </a:effectLst>
        </p:spPr>
      </p:pic>
      <p:pic>
        <p:nvPicPr>
          <p:cNvPr id="102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3796" y="0"/>
            <a:ext cx="1504892" cy="836712"/>
          </a:xfrm>
          <a:prstGeom prst="rect">
            <a:avLst/>
          </a:prstGeom>
          <a:blipFill>
            <a:blip r:embed="rId5"/>
            <a:tile tx="0" ty="0" sx="100000" sy="100000" flip="none" algn="tl"/>
          </a:blipFill>
          <a:ln>
            <a:noFill/>
          </a:ln>
          <a:effectLst>
            <a:reflection blurRad="6350" stA="50000" endA="300" endPos="90000" dir="5400000" sy="-100000" algn="bl" rotWithShape="0"/>
          </a:effectLst>
        </p:spPr>
      </p:pic>
      <p:sp>
        <p:nvSpPr>
          <p:cNvPr id="2" name="Τίτλος 1"/>
          <p:cNvSpPr>
            <a:spLocks noGrp="1"/>
          </p:cNvSpPr>
          <p:nvPr>
            <p:ph type="ctrTitle"/>
          </p:nvPr>
        </p:nvSpPr>
        <p:spPr>
          <a:xfrm>
            <a:off x="1763688" y="238337"/>
            <a:ext cx="5400600" cy="576064"/>
          </a:xfrm>
        </p:spPr>
        <p:txBody>
          <a:bodyPr>
            <a:noAutofit/>
          </a:bodyPr>
          <a:lstStyle/>
          <a:p>
            <a:r>
              <a:rPr lang="el-GR" sz="2400" b="1" dirty="0" smtClean="0">
                <a:latin typeface="+mn-lt"/>
              </a:rPr>
              <a:t>‘Ευφυής’ αστικός σχεδιασμός</a:t>
            </a:r>
            <a:endParaRPr lang="el-GR" sz="2400" b="1" dirty="0">
              <a:latin typeface="+mn-lt"/>
            </a:endParaRPr>
          </a:p>
        </p:txBody>
      </p:sp>
      <p:sp>
        <p:nvSpPr>
          <p:cNvPr id="3" name="Υπότιτλος 2"/>
          <p:cNvSpPr>
            <a:spLocks noGrp="1"/>
          </p:cNvSpPr>
          <p:nvPr>
            <p:ph type="subTitle" idx="1"/>
          </p:nvPr>
        </p:nvSpPr>
        <p:spPr>
          <a:xfrm>
            <a:off x="107504" y="1052737"/>
            <a:ext cx="8856984" cy="5184576"/>
          </a:xfrm>
        </p:spPr>
        <p:txBody>
          <a:bodyPr>
            <a:normAutofit/>
          </a:bodyPr>
          <a:lstStyle/>
          <a:p>
            <a:pPr algn="l"/>
            <a:endParaRPr lang="en-US" sz="1800" dirty="0" smtClean="0">
              <a:solidFill>
                <a:schemeClr val="tx1"/>
              </a:solidFill>
            </a:endParaRPr>
          </a:p>
          <a:p>
            <a:pPr algn="l"/>
            <a:r>
              <a:rPr lang="el-GR" sz="1800" dirty="0" smtClean="0">
                <a:solidFill>
                  <a:schemeClr val="tx1"/>
                </a:solidFill>
              </a:rPr>
              <a:t>Ο ευφυής αστικός σχεδιασμός (πόλη, πολεοδόμοι, αρχιτέκτονες, πολίτες, κοινωνίες</a:t>
            </a:r>
            <a:r>
              <a:rPr lang="en-US" sz="1800" dirty="0" smtClean="0">
                <a:solidFill>
                  <a:schemeClr val="tx1"/>
                </a:solidFill>
              </a:rPr>
              <a:t>):</a:t>
            </a:r>
          </a:p>
          <a:p>
            <a:pPr algn="l"/>
            <a:endParaRPr lang="el-GR" sz="1800" dirty="0" smtClean="0">
              <a:solidFill>
                <a:schemeClr val="tx1"/>
              </a:solidFill>
            </a:endParaRPr>
          </a:p>
          <a:p>
            <a:pPr marL="400050" indent="-400050" algn="l">
              <a:buFont typeface="+mj-lt"/>
              <a:buAutoNum type="romanUcPeriod"/>
            </a:pPr>
            <a:r>
              <a:rPr lang="el-GR" sz="1800" dirty="0" smtClean="0">
                <a:solidFill>
                  <a:schemeClr val="tx1"/>
                </a:solidFill>
              </a:rPr>
              <a:t>οργανώνεται ως </a:t>
            </a:r>
            <a:r>
              <a:rPr lang="el-GR" sz="1800" dirty="0" err="1" smtClean="0">
                <a:solidFill>
                  <a:schemeClr val="tx1"/>
                </a:solidFill>
              </a:rPr>
              <a:t>πολυεπίπεδα</a:t>
            </a:r>
            <a:r>
              <a:rPr lang="el-GR" sz="1800" dirty="0" smtClean="0">
                <a:solidFill>
                  <a:schemeClr val="tx1"/>
                </a:solidFill>
              </a:rPr>
              <a:t> αστικά συστήματα </a:t>
            </a:r>
            <a:r>
              <a:rPr lang="el-GR" sz="1800" dirty="0">
                <a:solidFill>
                  <a:schemeClr val="tx1"/>
                </a:solidFill>
              </a:rPr>
              <a:t> </a:t>
            </a:r>
            <a:r>
              <a:rPr lang="el-GR" sz="1800" dirty="0" smtClean="0">
                <a:solidFill>
                  <a:schemeClr val="tx1"/>
                </a:solidFill>
              </a:rPr>
              <a:t>- ικανότητες και υποδομές, θεσμοί διαχείρισης πληροφορίας και γνώσεων και ψηφιακά δίκτυα, αλληλοσυμπληρώνονται</a:t>
            </a:r>
          </a:p>
          <a:p>
            <a:pPr marL="400050" indent="-400050" algn="l">
              <a:buFont typeface="+mj-lt"/>
              <a:buAutoNum type="romanUcPeriod"/>
            </a:pPr>
            <a:endParaRPr lang="el-GR" sz="1800" dirty="0" smtClean="0">
              <a:solidFill>
                <a:schemeClr val="tx1"/>
              </a:solidFill>
            </a:endParaRPr>
          </a:p>
          <a:p>
            <a:pPr marL="400050" indent="-400050" algn="l">
              <a:buFont typeface="+mj-lt"/>
              <a:buAutoNum type="romanUcPeriod"/>
            </a:pPr>
            <a:r>
              <a:rPr lang="el-GR" sz="1800" dirty="0" smtClean="0">
                <a:solidFill>
                  <a:schemeClr val="tx1"/>
                </a:solidFill>
              </a:rPr>
              <a:t>οικοδομείται πάνω σε μια χωρική συγκέντρωση δραστηριοτήτων έντασης γνώσεων και διανοητικού κοινωνικού κεφαλαίου</a:t>
            </a:r>
          </a:p>
          <a:p>
            <a:pPr marL="400050" indent="-400050" algn="l">
              <a:buFont typeface="+mj-lt"/>
              <a:buAutoNum type="romanUcPeriod"/>
            </a:pPr>
            <a:endParaRPr lang="el-GR" sz="1800" dirty="0" smtClean="0">
              <a:solidFill>
                <a:schemeClr val="tx1"/>
              </a:solidFill>
            </a:endParaRPr>
          </a:p>
          <a:p>
            <a:pPr marL="400050" indent="-400050" algn="l">
              <a:buFont typeface="+mj-lt"/>
              <a:buAutoNum type="romanUcPeriod"/>
            </a:pPr>
            <a:r>
              <a:rPr lang="el-GR" sz="1800" dirty="0" smtClean="0">
                <a:solidFill>
                  <a:schemeClr val="tx1"/>
                </a:solidFill>
              </a:rPr>
              <a:t>Αναπτύσσεται πάνω σε ψηφιακά δίκτυα</a:t>
            </a:r>
          </a:p>
          <a:p>
            <a:pPr marL="400050" indent="-400050" algn="l"/>
            <a:r>
              <a:rPr lang="el-GR" sz="1800" dirty="0" smtClean="0">
                <a:solidFill>
                  <a:schemeClr val="tx1"/>
                </a:solidFill>
              </a:rPr>
              <a:t> και υπηρεσίες. </a:t>
            </a:r>
          </a:p>
          <a:p>
            <a:pPr algn="l"/>
            <a:endParaRPr lang="el-GR" sz="1800" dirty="0" smtClean="0">
              <a:solidFill>
                <a:schemeClr val="tx1"/>
              </a:solidFill>
            </a:endParaRPr>
          </a:p>
          <a:p>
            <a:pPr algn="l"/>
            <a:endParaRPr lang="el-GR" sz="1800" dirty="0" smtClean="0">
              <a:solidFill>
                <a:schemeClr val="tx1"/>
              </a:solidFill>
            </a:endParaRPr>
          </a:p>
          <a:p>
            <a:pPr algn="l"/>
            <a:endParaRPr lang="el-GR" sz="1800" dirty="0" smtClean="0">
              <a:solidFill>
                <a:schemeClr val="tx1"/>
              </a:solidFill>
            </a:endParaRPr>
          </a:p>
          <a:p>
            <a:pPr algn="l"/>
            <a:endParaRPr lang="el-GR" sz="1800" dirty="0" smtClean="0">
              <a:solidFill>
                <a:schemeClr val="tx1"/>
              </a:solidFill>
            </a:endParaRPr>
          </a:p>
          <a:p>
            <a:pPr algn="l"/>
            <a:endParaRPr lang="el-GR" sz="2000" dirty="0">
              <a:solidFill>
                <a:schemeClr val="tx1"/>
              </a:solidFill>
            </a:endParaRPr>
          </a:p>
          <a:p>
            <a:pPr algn="l"/>
            <a:endParaRPr lang="el-GR" sz="1600" dirty="0"/>
          </a:p>
        </p:txBody>
      </p:sp>
      <p:pic>
        <p:nvPicPr>
          <p:cNvPr id="24578" name="Picture 2" descr="Αποτέλεσμα εικόνας για smart city jokes"/>
          <p:cNvPicPr>
            <a:picLocks noChangeAspect="1" noChangeArrowheads="1"/>
          </p:cNvPicPr>
          <p:nvPr/>
        </p:nvPicPr>
        <p:blipFill>
          <a:blip r:embed="rId6"/>
          <a:srcRect/>
          <a:stretch>
            <a:fillRect/>
          </a:stretch>
        </p:blipFill>
        <p:spPr bwMode="auto">
          <a:xfrm>
            <a:off x="4429124" y="3357562"/>
            <a:ext cx="4460359" cy="3357562"/>
          </a:xfrm>
          <a:prstGeom prst="rect">
            <a:avLst/>
          </a:prstGeom>
          <a:noFill/>
        </p:spPr>
      </p:pic>
    </p:spTree>
    <p:extLst>
      <p:ext uri="{BB962C8B-B14F-4D97-AF65-F5344CB8AC3E}">
        <p14:creationId xmlns="" xmlns:p14="http://schemas.microsoft.com/office/powerpoint/2010/main" val="2147333708"/>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827</TotalTime>
  <Words>1627</Words>
  <Application>Microsoft Office PowerPoint</Application>
  <PresentationFormat>Προβολή στην οθόνη (4:3)</PresentationFormat>
  <Paragraphs>345</Paragraphs>
  <Slides>25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25</vt:i4>
      </vt:variant>
    </vt:vector>
  </HeadingPairs>
  <TitlesOfParts>
    <vt:vector size="26" baseType="lpstr">
      <vt:lpstr>Θέμα του Office</vt:lpstr>
      <vt:lpstr>ΜΕΤΑΠΤΥΧΙΑΚΟ ΠΡΟΓΡΑΜΜΑ  ‘ΑΣΤΙΚΗ ΑΝΑΠΛΑΣΗ &amp; ΑΝΑΠΤΥΞΗ’ – ΑΑΑ  Πανεπιστήμιο Θεσσαλίας Τμήμα Μηχανικών Χωροταξίας Πολεοδομίας και Περιφερειακής Ανάπτυξης</vt:lpstr>
      <vt:lpstr>Εισαγωγικά στοιχεία</vt:lpstr>
      <vt:lpstr>Διαφάνεια 3</vt:lpstr>
      <vt:lpstr>Εισαγωγικά στοιχεία</vt:lpstr>
      <vt:lpstr>Εισαγωγικά στοιχεία</vt:lpstr>
      <vt:lpstr>Εισαγωγικά στοιχεία</vt:lpstr>
      <vt:lpstr>Η κυβερνητική…</vt:lpstr>
      <vt:lpstr>Ευφυής αστική Διακυβέρνηση </vt:lpstr>
      <vt:lpstr>‘Ευφυής’ αστικός σχεδιασμός</vt:lpstr>
      <vt:lpstr>‘Ευφυής’ αστικός σχεδιασμός</vt:lpstr>
      <vt:lpstr>‘Ευφυής’ οργανωτική ικανότητα</vt:lpstr>
      <vt:lpstr>Η έξυπνη πόλη…ως ευκαιρία</vt:lpstr>
      <vt:lpstr>…δίκτυα πόλεων..</vt:lpstr>
      <vt:lpstr>…ψηφιακή διάσταση πόλεων..</vt:lpstr>
      <vt:lpstr>..η ανάγκη για συνεργασίες…</vt:lpstr>
      <vt:lpstr>Διακυβέρνηση: η παράμετρος…πολίτες</vt:lpstr>
      <vt:lpstr>Διακυβέρνηση: η παράμετρος…πολίτες</vt:lpstr>
      <vt:lpstr>..αρχές (principles) για την συμμετοχικότητα των πολιτών</vt:lpstr>
      <vt:lpstr>..αρχές (principles) για την συμμετοχικότητα των πολιτών</vt:lpstr>
      <vt:lpstr>..ο ρόλος των πολιτών και ο από κάτω σχεδιασμός..</vt:lpstr>
      <vt:lpstr>Πλαίσιο αξιολόγησης της διακυβέρνησης μιας έξυπνης πόλης </vt:lpstr>
      <vt:lpstr>..αξιολόγηση της διακυβέρνησης  μιας έξυπνης πόλης ..</vt:lpstr>
      <vt:lpstr>Τρίκαλα…ψηφιακή πόλη</vt:lpstr>
      <vt:lpstr>..συμπερασματικές σκέψεις..</vt:lpstr>
      <vt:lpstr>Διαφάνεια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ΜΕΤΑΠΤΥΧΙΑΚΟ ΠΡΟΓΡΑΜΜΑ  ‘ΑΣΤΙΚΗ ΑΝΑΠΛΑΣΗ &amp; ΑΝΑΠΤΥΞΗ’ - ΑΑΑ</dc:title>
  <dc:creator>Παυλέας, Σωτήρης</dc:creator>
  <cp:lastModifiedBy>Sotiris Pavleas</cp:lastModifiedBy>
  <cp:revision>72</cp:revision>
  <dcterms:created xsi:type="dcterms:W3CDTF">2017-02-09T11:36:57Z</dcterms:created>
  <dcterms:modified xsi:type="dcterms:W3CDTF">2017-03-29T12:02:58Z</dcterms:modified>
</cp:coreProperties>
</file>