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60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978DD-D591-41C3-B890-3B125AC1A3F1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7429E-5F4B-439E-BC8A-6F068A2526F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7429E-5F4B-439E-BC8A-6F068A2526FA}" type="slidenum">
              <a:rPr lang="en-US" smtClean="0"/>
              <a:t>29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05E38-446A-4BDD-BDE6-D80ED3B437A5}" type="datetimeFigureOut">
              <a:rPr lang="en-US" smtClean="0"/>
              <a:pPr/>
              <a:t>3/5/2018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9B546-879B-42C3-A5FE-D58C22D7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85786" y="1500174"/>
            <a:ext cx="7772400" cy="17145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Υπολογισμός επιπέδου οικονομικής βιωσιμότητας γεωργικής εκμετάλλευσης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Η περίπτωση του βαμβακιού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Τόκος παγίου κεφαλαίου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dirty="0" smtClean="0"/>
              <a:t>ΜΕΚ Χ Τρέχον επιτόκιο</a:t>
            </a:r>
          </a:p>
          <a:p>
            <a:pPr>
              <a:buNone/>
            </a:pPr>
            <a:r>
              <a:rPr lang="el-GR" dirty="0" smtClean="0"/>
              <a:t>Παράδειγμα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31.762,5€ </a:t>
            </a:r>
            <a:r>
              <a:rPr lang="el-GR" dirty="0" smtClean="0">
                <a:solidFill>
                  <a:srgbClr val="FF0000"/>
                </a:solidFill>
              </a:rPr>
              <a:t>Χ 7,2% = </a:t>
            </a:r>
            <a:r>
              <a:rPr lang="el-GR" dirty="0" smtClean="0">
                <a:solidFill>
                  <a:srgbClr val="FF0000"/>
                </a:solidFill>
              </a:rPr>
              <a:t>2.286.9€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Τόκος συντήρησης &amp; ασφαλίστρων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dirty="0" smtClean="0"/>
              <a:t>(Συντήρηση + Ασφάλιση) Χ Τόκος Κυκλοφορούντος Κεφαλαίου (6,57%) για 6 μήνες</a:t>
            </a:r>
          </a:p>
          <a:p>
            <a:pPr>
              <a:buNone/>
            </a:pPr>
            <a:r>
              <a:rPr lang="el-GR" dirty="0" smtClean="0"/>
              <a:t>Παράδειγμα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[(952,875€ </a:t>
            </a:r>
            <a:r>
              <a:rPr lang="el-GR" dirty="0" smtClean="0">
                <a:solidFill>
                  <a:srgbClr val="FF0000"/>
                </a:solidFill>
              </a:rPr>
              <a:t>+ </a:t>
            </a:r>
            <a:r>
              <a:rPr lang="el-GR" dirty="0" smtClean="0">
                <a:solidFill>
                  <a:srgbClr val="FF0000"/>
                </a:solidFill>
              </a:rPr>
              <a:t>38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r>
              <a:rPr lang="el-GR" dirty="0" smtClean="0">
                <a:solidFill>
                  <a:srgbClr val="FF0000"/>
                </a:solidFill>
              </a:rPr>
              <a:t>11€) </a:t>
            </a:r>
            <a:r>
              <a:rPr lang="el-GR" dirty="0" smtClean="0">
                <a:solidFill>
                  <a:srgbClr val="FF0000"/>
                </a:solidFill>
              </a:rPr>
              <a:t>Χ </a:t>
            </a:r>
            <a:r>
              <a:rPr lang="el-GR" dirty="0" smtClean="0">
                <a:solidFill>
                  <a:srgbClr val="FF0000"/>
                </a:solidFill>
              </a:rPr>
              <a:t>6,57%] / 2 = </a:t>
            </a:r>
            <a:r>
              <a:rPr lang="el-GR" dirty="0" smtClean="0">
                <a:solidFill>
                  <a:srgbClr val="FF0000"/>
                </a:solidFill>
              </a:rPr>
              <a:t>32,55€</a:t>
            </a: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Γεωργοοικονομικοί</a:t>
            </a:r>
            <a:r>
              <a:rPr lang="el-GR" dirty="0" smtClean="0"/>
              <a:t> δείκτες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282" y="857232"/>
          <a:ext cx="8643996" cy="5756539"/>
        </p:xfrm>
        <a:graphic>
          <a:graphicData uri="http://schemas.openxmlformats.org/drawingml/2006/table">
            <a:tbl>
              <a:tblPr/>
              <a:tblGrid>
                <a:gridCol w="416523"/>
                <a:gridCol w="2579763"/>
                <a:gridCol w="3027640"/>
                <a:gridCol w="680771"/>
                <a:gridCol w="662855"/>
                <a:gridCol w="631503"/>
                <a:gridCol w="644941"/>
              </a:tblGrid>
              <a:tr h="18235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l-GR" sz="1100" b="1" i="1" u="none" strike="noStrike" dirty="0">
                          <a:latin typeface="Arial Greek"/>
                        </a:rPr>
                        <a:t>Πίνακας 2.2.1  : Βιομηχανικά φυτά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>
                        <a:latin typeface="Arial Gree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>
                        <a:latin typeface="Arial Gree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>
                        <a:latin typeface="Arial Gree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>
                        <a:latin typeface="Arial Greek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35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C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Βαμβάκι Μηχ/γής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9928"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100" b="1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Ξηρικός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Ποτιστικό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 α)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100" b="1" i="1" u="none" strike="noStrike" dirty="0">
                          <a:latin typeface="Arial Greek"/>
                        </a:rPr>
                        <a:t> Μεταβλητές δαπάνες (ΕΥΡΩ/</a:t>
                      </a:r>
                      <a:r>
                        <a:rPr lang="el-GR" sz="1100" b="1" i="1" u="none" strike="noStrike" dirty="0" err="1">
                          <a:latin typeface="Arial Greek"/>
                        </a:rPr>
                        <a:t>στρέ</a:t>
                      </a:r>
                      <a:r>
                        <a:rPr lang="el-GR" sz="1100" b="1" i="1" u="none" strike="noStrike" dirty="0">
                          <a:latin typeface="Arial Greek"/>
                        </a:rPr>
                        <a:t>μ.)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Σπόροι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Λιπάσματα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42,00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dirty="0">
                          <a:latin typeface="Arial Greek"/>
                        </a:rPr>
                        <a:t> Γεωργικά φάρμακα και ζιζανιοκτόνα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Μηχανική συλλογή (ποσοστό % της αξίας παραγωγής)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25,00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25,00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Διάφορα (αρδευτ. τέλη κλπ.)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1,60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12,70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Δαπάνες εμπορίας (6% επί της αξίας παραγωγής που διατίθενται στην αγορά)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 β)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1" u="none" strike="noStrike">
                          <a:latin typeface="Arial Greek"/>
                        </a:rPr>
                        <a:t> Απαιτήσεις σε εργασία (Ώρες/στρέμ.)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Ανθρ.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 dirty="0" err="1">
                          <a:latin typeface="Arial Greek"/>
                        </a:rPr>
                        <a:t>Μηχαν</a:t>
                      </a:r>
                      <a:r>
                        <a:rPr lang="el-GR" sz="1100" b="1" i="1" u="none" strike="noStrike" dirty="0">
                          <a:latin typeface="Arial Greek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Ανθρ.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Μηχαν.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Ξηρικές καλλιέργειες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βαρύτητα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51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άντληση &amp; κατάκλυση ή καταιονισμό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άντληση &amp; καρούλι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latin typeface="Arial Greek"/>
                        </a:rPr>
                        <a:t>12</a:t>
                      </a:r>
                      <a:endParaRPr lang="en-US" sz="1100" b="0" i="0" u="none" strike="noStrike" dirty="0">
                        <a:latin typeface="Arial Greek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άντληση &amp; σταγόνες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6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βαρύτητα και σταγόνες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 γ)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1" u="none" strike="noStrike">
                          <a:latin typeface="Arial Greek"/>
                        </a:rPr>
                        <a:t> Παραγωγή : (κιλά/στρέμ.)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Ορεινών περιοχών 3/3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Ξηρικές καλλιέργειες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Μειονεκτικών περιοχών 3/4 ή 3/5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Δυναμικών περιοχών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140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Ορεινών περιοχών 3/3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με κατάκλυση ή καταιονισμό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Μειονεκτικών περιοχών 3/4 ή 3/5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280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Δυναμικών περιοχών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320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 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Ποτιστικές καλλιέργειες με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Ορεινών περιοχών 3/3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250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σταγόνες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Μειονεκτικών περιοχών 3/4 ή 3/5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320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>
                          <a:latin typeface="Arial Greek"/>
                        </a:rPr>
                        <a:t> Δυναμικών περιοχών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350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2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100" b="1" i="1" u="none" strike="noStrike">
                          <a:latin typeface="Arial Greek"/>
                        </a:rPr>
                        <a:t> δ)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 Greek"/>
                        </a:rPr>
                        <a:t> Τιμές προϊόντων (ΕΥΡΩ/κιλό)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latin typeface="Arial Greek"/>
                        </a:rPr>
                        <a:t>0,40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latin typeface="Arial Greek"/>
                        </a:rPr>
                        <a:t>0,40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Κόστος εργασίας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sz="2800" dirty="0" smtClean="0"/>
              <a:t>Ώρες εργασίας/στρ Χ αριθμό στρ Χ αξία ωρομισθίου</a:t>
            </a:r>
          </a:p>
          <a:p>
            <a:pPr>
              <a:buNone/>
            </a:pPr>
            <a:r>
              <a:rPr lang="el-GR" sz="2800" dirty="0" smtClean="0"/>
              <a:t>Ωρομίσθιο: 26,18€ / 8 ώρες= 3,2725 €/</a:t>
            </a:r>
            <a:r>
              <a:rPr lang="en-GB" sz="2800" dirty="0" smtClean="0"/>
              <a:t>h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Παράδειγμα</a:t>
            </a:r>
          </a:p>
          <a:p>
            <a:pPr>
              <a:buNone/>
            </a:pPr>
            <a:r>
              <a:rPr lang="el-GR" sz="2800" dirty="0" smtClean="0">
                <a:solidFill>
                  <a:srgbClr val="FF0000"/>
                </a:solidFill>
              </a:rPr>
              <a:t>1</a:t>
            </a:r>
            <a:r>
              <a:rPr lang="en-GB" sz="2800" dirty="0" smtClean="0">
                <a:solidFill>
                  <a:srgbClr val="FF0000"/>
                </a:solidFill>
              </a:rPr>
              <a:t>2h</a:t>
            </a:r>
            <a:r>
              <a:rPr lang="el-GR" sz="2800" dirty="0" smtClean="0">
                <a:solidFill>
                  <a:srgbClr val="FF0000"/>
                </a:solidFill>
              </a:rPr>
              <a:t> Χ 146στρ Χ </a:t>
            </a:r>
            <a:r>
              <a:rPr lang="en-GB" sz="2800" dirty="0" smtClean="0">
                <a:solidFill>
                  <a:srgbClr val="FF0000"/>
                </a:solidFill>
              </a:rPr>
              <a:t>3,2725</a:t>
            </a:r>
            <a:r>
              <a:rPr lang="el-GR" sz="2800" dirty="0" smtClean="0">
                <a:solidFill>
                  <a:srgbClr val="FF0000"/>
                </a:solidFill>
              </a:rPr>
              <a:t> €/</a:t>
            </a:r>
            <a:r>
              <a:rPr lang="en-GB" sz="2800" dirty="0" smtClean="0">
                <a:solidFill>
                  <a:srgbClr val="FF0000"/>
                </a:solidFill>
              </a:rPr>
              <a:t>h = 5.733,42</a:t>
            </a:r>
            <a:r>
              <a:rPr lang="el-GR" sz="2800" dirty="0" smtClean="0">
                <a:solidFill>
                  <a:srgbClr val="FF0000"/>
                </a:solidFill>
              </a:rPr>
              <a:t>€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Μονάδα Ανθρώπινης Εργασίας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 Μονάδα Ανθρώπινης Εργασίας (ΜΑΕ) αντιστοιχεί σε πλήρη απασχόληση ενός εργαζόμενου. Για τις γεωργικές εκμεταλλεύσεις θεωρείται ότι </a:t>
            </a:r>
            <a:r>
              <a:rPr lang="el-GR" dirty="0" smtClean="0">
                <a:solidFill>
                  <a:srgbClr val="FF0000"/>
                </a:solidFill>
              </a:rPr>
              <a:t>1 ΜΑΕ </a:t>
            </a:r>
            <a:r>
              <a:rPr lang="el-GR" dirty="0" smtClean="0"/>
              <a:t>αντιστοιχεί σε </a:t>
            </a:r>
            <a:r>
              <a:rPr lang="el-GR" dirty="0" smtClean="0">
                <a:solidFill>
                  <a:srgbClr val="FF0000"/>
                </a:solidFill>
              </a:rPr>
              <a:t>1.750</a:t>
            </a:r>
            <a:r>
              <a:rPr lang="el-GR" dirty="0" smtClean="0"/>
              <a:t> ώρες απασχόλησης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Οικογενειακό Γεωργικό Εισόδημα (ΟΓΕ)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ΟΓΕ = Ακαθάριστη Πρόσοδος – Κόστος Παραγωγής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Δείκτης οικονομικής βιωσιμότητας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ΟΓΕ / ΜΑΕ</a:t>
            </a:r>
          </a:p>
          <a:p>
            <a:r>
              <a:rPr lang="el-GR" dirty="0" smtClean="0"/>
              <a:t>Επίπεδα βιωσιμότητας</a:t>
            </a:r>
          </a:p>
          <a:p>
            <a:pPr lvl="1"/>
            <a:r>
              <a:rPr lang="el-GR" dirty="0" smtClean="0"/>
              <a:t>α.1 </a:t>
            </a:r>
            <a:r>
              <a:rPr lang="el-GR" dirty="0" err="1" smtClean="0"/>
              <a:t>Bιώσιμες</a:t>
            </a:r>
            <a:r>
              <a:rPr lang="el-GR" dirty="0" smtClean="0"/>
              <a:t> ανταγωνιστικές εκμεταλλεύσεις (1ο Επίπεδο)</a:t>
            </a:r>
          </a:p>
          <a:p>
            <a:pPr lvl="2"/>
            <a:r>
              <a:rPr lang="el-GR" dirty="0" smtClean="0"/>
              <a:t>Βιώσιμη ανταγωνιστική νοείται η εκμετάλλευση, στην οποία οι επιδοτήσεις συμμετέχουν μέχρι ποσοστό 20%, στο σχηματισμό του ΟΓΕ.</a:t>
            </a:r>
          </a:p>
          <a:p>
            <a:pPr lvl="1"/>
            <a:r>
              <a:rPr lang="el-GR" dirty="0" smtClean="0"/>
              <a:t>α.2 </a:t>
            </a:r>
            <a:r>
              <a:rPr lang="el-GR" dirty="0" err="1" smtClean="0"/>
              <a:t>Bιώσιμες</a:t>
            </a:r>
            <a:r>
              <a:rPr lang="el-GR" dirty="0" smtClean="0"/>
              <a:t> μη ανταγωνιστικές εκμεταλλεύσεις (2ο Επίπεδο)</a:t>
            </a:r>
          </a:p>
          <a:p>
            <a:pPr lvl="2"/>
            <a:r>
              <a:rPr lang="el-GR" dirty="0" smtClean="0"/>
              <a:t>Βιώσιμη μη ανταγωνιστική νοείται η γεωργική εκμετάλλευση, στην οποία οι επιδοτήσεις συμμετέχουν, σε ποσοστό μεγαλύτερο του 20%, στο σχηματισμό του ΟΓΕ.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Δείκτης οικονομικής βιωσιμότητας (συν.)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β. </a:t>
            </a:r>
            <a:r>
              <a:rPr lang="el-GR" sz="2600" dirty="0" smtClean="0"/>
              <a:t>Εκμεταλλεύσεις εν δυνάμει βιώσιμες ( 3οΕπίπεδο)</a:t>
            </a:r>
          </a:p>
          <a:p>
            <a:pPr lvl="1"/>
            <a:r>
              <a:rPr lang="el-GR" dirty="0" smtClean="0"/>
              <a:t>β.1 Αυτές που χρησιμοποιούν οικογενειακή εργασία από 0,5 έως 0.99 Μ.Α.Ε., αλλά αποδίδουν ΟΓΕ, ανά χρησιμοποιούμενη οικογενειακή Μ.Α.Ε., πάνω από το 100% του εισοδήματος αναφοράς, και</a:t>
            </a:r>
          </a:p>
          <a:p>
            <a:pPr lvl="1"/>
            <a:r>
              <a:rPr lang="el-GR" dirty="0" smtClean="0"/>
              <a:t>β.2 Αυτές που χρησιμοποιούν οικογενειακή εργασία μεγαλύτερη ή ίση της 1 Μ.Α.Ε., αλλά αποδίδουν ΟΓΕ, ανά χρησιμοποιούμενη οικογενειακή Μ.Α.Ε., μεταξύ του 50% και του 100% του εισοδήματος αναφοράς.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Δείκτης οικονομικής βιωσιμότητας (συν.)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Φθίνουσες εκμεταλλεύσεις με ενδείξεις οικονομικής ανάκαμψης (4ο Επίπεδο)</a:t>
            </a:r>
          </a:p>
          <a:p>
            <a:pPr lvl="1"/>
            <a:r>
              <a:rPr lang="el-GR" dirty="0" smtClean="0"/>
              <a:t>γ.1 Αποδίδει ΟΓΕ ανά χρησιμοποιούμενη οικογενειακή ΜΑΕ μεταξύ του 50% και 100% του εισοδήματος αναφοράς και χρησιμοποιεί από 0.5- 0.99 ΜΑΕ οικογενειακής εργασίας.</a:t>
            </a:r>
          </a:p>
          <a:p>
            <a:pPr lvl="1"/>
            <a:r>
              <a:rPr lang="el-GR" dirty="0" smtClean="0"/>
              <a:t>γ.2 Αποδίδει ΟΓΕ ανά χρησιμοποιούμενη ΜΑΕ οικογενειακής εργασίας πάνω από το 100% του εισοδήματος αναφοράς και χρησιμοποιεί λιγότερες των 0.5 ΜΑΕ οικογενειακής εργασίας.</a:t>
            </a:r>
          </a:p>
          <a:p>
            <a:pPr lvl="1"/>
            <a:r>
              <a:rPr lang="el-GR" dirty="0" smtClean="0"/>
              <a:t>γ.3 Αποδίδει ΟΓΕ ανά χρησιμοποιούμενη ΜΑΕ οικογενειακής εργασίας μικρότερο του 50% του εισοδήματος αναφοράς και χρησιμοποιεί περισσότερες της 1 ΜΑΕ οικογενειακής εργασίας.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εκμετάλλευσης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Ιδιόκτητη έκταση: 146 στρ.</a:t>
            </a:r>
          </a:p>
          <a:p>
            <a:r>
              <a:rPr lang="el-GR" dirty="0" smtClean="0"/>
              <a:t>Τεκμαρτό ενοίκιο εδάφους: 50€/στρ</a:t>
            </a:r>
          </a:p>
          <a:p>
            <a:r>
              <a:rPr lang="el-GR" dirty="0" smtClean="0"/>
              <a:t>Αξία γης: 1.200€/στρ</a:t>
            </a:r>
          </a:p>
          <a:p>
            <a:r>
              <a:rPr lang="el-GR" dirty="0" smtClean="0"/>
              <a:t>Παραγωγή: 350</a:t>
            </a:r>
            <a:r>
              <a:rPr lang="en-GB" dirty="0" err="1" smtClean="0"/>
              <a:t>Kgr</a:t>
            </a:r>
            <a:r>
              <a:rPr lang="el-GR" dirty="0" smtClean="0"/>
              <a:t>/στρ</a:t>
            </a:r>
          </a:p>
          <a:p>
            <a:r>
              <a:rPr lang="el-GR" dirty="0" smtClean="0"/>
              <a:t>Τιμή προϊόντος: 0,5€/</a:t>
            </a:r>
            <a:r>
              <a:rPr lang="en-GB" dirty="0" err="1" smtClean="0"/>
              <a:t>kgr</a:t>
            </a:r>
            <a:endParaRPr lang="el-GR" dirty="0" smtClean="0"/>
          </a:p>
          <a:p>
            <a:r>
              <a:rPr lang="el-GR" dirty="0" smtClean="0"/>
              <a:t>Επιτόκιο παγίου κεφαλαίου 7,2%</a:t>
            </a:r>
          </a:p>
          <a:p>
            <a:r>
              <a:rPr lang="el-GR" dirty="0" smtClean="0"/>
              <a:t>Επιτόκιο κυκλοφορούντος κεφαλαίου 6,57%</a:t>
            </a:r>
          </a:p>
          <a:p>
            <a:r>
              <a:rPr lang="el-GR" dirty="0" smtClean="0"/>
              <a:t>ΕΛΓΑ (3% επί της αξίας παραγωγής)</a:t>
            </a: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Απαραίτητα δεδομένα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Αριθμός καλλιεργούμενων στρεμμάτων</a:t>
            </a:r>
          </a:p>
          <a:p>
            <a:r>
              <a:rPr lang="el-GR" dirty="0" smtClean="0"/>
              <a:t>Τεκμαρτό ενοίκιο</a:t>
            </a:r>
          </a:p>
          <a:p>
            <a:r>
              <a:rPr lang="el-GR" dirty="0" smtClean="0"/>
              <a:t>Αξία καλλιεργούμενης γης</a:t>
            </a:r>
          </a:p>
          <a:p>
            <a:r>
              <a:rPr lang="el-GR" dirty="0" smtClean="0"/>
              <a:t>Παραγωγή ανά στρέμμα</a:t>
            </a:r>
          </a:p>
          <a:p>
            <a:r>
              <a:rPr lang="el-GR" dirty="0" smtClean="0"/>
              <a:t>Τιμή προϊόντος</a:t>
            </a:r>
          </a:p>
          <a:p>
            <a:r>
              <a:rPr lang="el-GR" dirty="0" smtClean="0"/>
              <a:t>Ώρες εργασίας</a:t>
            </a:r>
          </a:p>
          <a:p>
            <a:r>
              <a:rPr lang="el-GR" dirty="0" smtClean="0"/>
              <a:t>Τεκμαρτή αμοιβή εργασίας</a:t>
            </a:r>
          </a:p>
          <a:p>
            <a:r>
              <a:rPr lang="el-GR" dirty="0"/>
              <a:t>Ε</a:t>
            </a:r>
            <a:r>
              <a:rPr lang="el-GR" dirty="0" smtClean="0"/>
              <a:t>πιδοτήσεις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εκμετάλλευσης (συν.)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Λιπάσματα 15 €/στρ</a:t>
            </a:r>
          </a:p>
          <a:p>
            <a:r>
              <a:rPr lang="el-GR" dirty="0" smtClean="0"/>
              <a:t>Φυτοφάρμακα 17 €/στρ</a:t>
            </a:r>
          </a:p>
          <a:p>
            <a:r>
              <a:rPr lang="el-GR" dirty="0" smtClean="0"/>
              <a:t>Καύσιμα και λιπαντικά ελκυστήρα</a:t>
            </a:r>
          </a:p>
          <a:p>
            <a:r>
              <a:rPr lang="el-GR" dirty="0" smtClean="0"/>
              <a:t>Κόστος συλλογής 25€/στρ</a:t>
            </a:r>
          </a:p>
          <a:p>
            <a:r>
              <a:rPr lang="el-GR" dirty="0" smtClean="0"/>
              <a:t>Κόστος άρδευσης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Επιμέρους υπολογισμοί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571472" y="1500174"/>
          <a:ext cx="8072494" cy="3857652"/>
        </p:xfrm>
        <a:graphic>
          <a:graphicData uri="http://schemas.openxmlformats.org/drawingml/2006/table">
            <a:tbl>
              <a:tblPr/>
              <a:tblGrid>
                <a:gridCol w="596059"/>
                <a:gridCol w="7476435"/>
              </a:tblGrid>
              <a:tr h="642942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l-GR" sz="1800" b="1" i="1" u="none" strike="noStrike" dirty="0" smtClean="0">
                          <a:latin typeface="Arial Greek"/>
                        </a:rPr>
                        <a:t>Τύποι </a:t>
                      </a:r>
                      <a:r>
                        <a:rPr lang="el-GR" sz="1800" b="1" i="1" u="none" strike="noStrike" dirty="0" err="1">
                          <a:latin typeface="Arial Greek"/>
                        </a:rPr>
                        <a:t>υπολ</a:t>
                      </a:r>
                      <a:r>
                        <a:rPr lang="el-GR" sz="1800" b="1" i="1" u="none" strike="noStrike" dirty="0">
                          <a:latin typeface="Arial Greek"/>
                        </a:rPr>
                        <a:t>. δαπάνης λειτουργίας Γεωργ. Μηχανημάτων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latin typeface="Arial Greek"/>
                        </a:rPr>
                        <a:t> 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0" i="0" u="none" strike="noStrike" dirty="0">
                          <a:latin typeface="Arial Greek"/>
                        </a:rPr>
                        <a:t> Γεωργ. ελκυστήρας : 0,11xHPxΩρ.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λειτουργ.x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 τιμή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πετρελ.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/λίτρο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latin typeface="Arial Greek"/>
                        </a:rPr>
                        <a:t> 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0" i="0" u="none" strike="noStrike" dirty="0">
                          <a:latin typeface="Arial Greek"/>
                        </a:rPr>
                        <a:t> Πετρελαιοκινητήρας : 0,20xHPxΩρ.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λειτουργ.x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 τιμή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πετρελ.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/λίτρο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latin typeface="Arial Greek"/>
                        </a:rPr>
                        <a:t> 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0" i="0" u="none" strike="noStrike" dirty="0">
                          <a:latin typeface="Arial Greek"/>
                        </a:rPr>
                        <a:t> Ηλεκτροκινητήρας : 0,73xHPxΩρ.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λειτουργ.x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 Τιμή ηλεκτρ. KWH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latin typeface="Arial Greek"/>
                        </a:rPr>
                        <a:t> 4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0" i="0" u="none" strike="noStrike" dirty="0">
                          <a:latin typeface="Arial Greek"/>
                        </a:rPr>
                        <a:t> Βενζινοκίνητο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αγρ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αυτοκ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. 0,85xHPxΩρ.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λειτουργ.x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 τιμή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βενζ.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/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λιτρο</a:t>
                      </a:r>
                      <a:endParaRPr lang="el-GR" sz="1800" b="0" i="0" u="none" strike="noStrike" dirty="0">
                        <a:latin typeface="Arial Greek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2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latin typeface="Arial Greek"/>
                        </a:rPr>
                        <a:t> 5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0" i="0" u="none" strike="noStrike" dirty="0">
                          <a:latin typeface="Arial Greek"/>
                        </a:rPr>
                        <a:t> Πετρελαιοκίνητο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αγρ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αυτκ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. : 0,50xHPxΩρ.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λειτουργ.x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 τιμή 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πετρελ.</a:t>
                      </a:r>
                      <a:r>
                        <a:rPr lang="el-GR" sz="1800" b="0" i="0" u="none" strike="noStrike" dirty="0">
                          <a:latin typeface="Arial Greek"/>
                        </a:rPr>
                        <a:t>/</a:t>
                      </a:r>
                      <a:r>
                        <a:rPr lang="el-GR" sz="1800" b="0" i="0" u="none" strike="noStrike" dirty="0" err="1">
                          <a:latin typeface="Arial Greek"/>
                        </a:rPr>
                        <a:t>λιτρο</a:t>
                      </a:r>
                      <a:endParaRPr lang="el-GR" sz="1800" b="0" i="0" u="none" strike="noStrike" dirty="0">
                        <a:latin typeface="Arial Greek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428596" y="357167"/>
          <a:ext cx="8501125" cy="6189018"/>
        </p:xfrm>
        <a:graphic>
          <a:graphicData uri="http://schemas.openxmlformats.org/drawingml/2006/table">
            <a:tbl>
              <a:tblPr/>
              <a:tblGrid>
                <a:gridCol w="533194"/>
                <a:gridCol w="1615893"/>
                <a:gridCol w="383571"/>
                <a:gridCol w="500546"/>
                <a:gridCol w="383571"/>
                <a:gridCol w="383571"/>
                <a:gridCol w="383571"/>
                <a:gridCol w="383571"/>
                <a:gridCol w="530469"/>
                <a:gridCol w="511427"/>
                <a:gridCol w="383571"/>
                <a:gridCol w="383571"/>
                <a:gridCol w="383571"/>
                <a:gridCol w="620241"/>
                <a:gridCol w="620241"/>
                <a:gridCol w="500546"/>
              </a:tblGrid>
              <a:tr h="495647">
                <a:tc gridSpan="16">
                  <a:txBody>
                    <a:bodyPr/>
                    <a:lstStyle/>
                    <a:p>
                      <a:pPr algn="l" fontAlgn="ctr"/>
                      <a:r>
                        <a:rPr lang="el-GR" sz="1400" b="1" i="1" u="none" strike="noStrike" dirty="0" smtClean="0">
                          <a:latin typeface="Arial Greek"/>
                        </a:rPr>
                        <a:t>Απαιτήσεις </a:t>
                      </a:r>
                      <a:r>
                        <a:rPr lang="el-GR" sz="1400" b="1" i="1" u="none" strike="noStrike" dirty="0">
                          <a:latin typeface="Arial Greek"/>
                        </a:rPr>
                        <a:t>σε εργασία μηχανημάτων κατά φάση εργασίας : (Ώρες / </a:t>
                      </a:r>
                      <a:r>
                        <a:rPr lang="el-GR" sz="1400" b="1" i="1" u="none" strike="noStrike" dirty="0" err="1">
                          <a:latin typeface="Arial Greek"/>
                        </a:rPr>
                        <a:t>στρεμ</a:t>
                      </a:r>
                      <a:r>
                        <a:rPr lang="el-GR" sz="1400" b="1" i="1" u="none" strike="noStrike" dirty="0">
                          <a:latin typeface="Arial Greek"/>
                        </a:rPr>
                        <a:t>.)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845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400" b="1" i="1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>
                          <a:latin typeface="Arial Greek"/>
                        </a:rPr>
                        <a:t>Σπορείο</a:t>
                      </a: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>
                          <a:latin typeface="Arial Greek"/>
                        </a:rPr>
                        <a:t> </a:t>
                      </a:r>
                      <a:r>
                        <a:rPr lang="el-GR" sz="1400" b="1" i="1" u="none" strike="noStrike" dirty="0" err="1">
                          <a:latin typeface="Arial Greek"/>
                        </a:rPr>
                        <a:t>Πρ</a:t>
                      </a:r>
                      <a:r>
                        <a:rPr lang="el-GR" sz="1400" b="1" i="1" u="none" strike="noStrike" dirty="0">
                          <a:latin typeface="Arial Greek"/>
                        </a:rPr>
                        <a:t>/σία εδάφους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>
                          <a:latin typeface="Arial Greek"/>
                        </a:rPr>
                        <a:t>Σπορά ή Φυτεία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>
                          <a:latin typeface="Arial Greek"/>
                        </a:rPr>
                        <a:t>Λιπάνσεις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l-GR" sz="1400" b="1" i="1" u="none" strike="noStrike" dirty="0">
                          <a:latin typeface="Arial Greek"/>
                        </a:rPr>
                        <a:t>Σκαλίσματα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 err="1">
                          <a:latin typeface="Arial Greek"/>
                        </a:rPr>
                        <a:t>Ραντισμα</a:t>
                      </a:r>
                      <a:endParaRPr lang="el-GR" sz="1400" b="1" i="1" u="none" strike="noStrike" dirty="0">
                        <a:latin typeface="Arial Greek"/>
                      </a:endParaRP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Ποτίσματα με άντληση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Συλλογή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Μεταφορές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Σύνολο Ξηρικά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Ποτιστικά σύνολο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11605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 dirty="0">
                          <a:latin typeface="Arial Greek"/>
                        </a:rPr>
                        <a:t>Κατάκλιση ή </a:t>
                      </a:r>
                      <a:r>
                        <a:rPr lang="el-GR" sz="1400" b="1" i="1" u="none" strike="noStrike" dirty="0" err="1">
                          <a:latin typeface="Arial Greek"/>
                        </a:rPr>
                        <a:t>καταιον</a:t>
                      </a:r>
                      <a:r>
                        <a:rPr lang="el-GR" sz="1400" b="1" i="1" u="none" strike="noStrike" dirty="0">
                          <a:latin typeface="Arial Greek"/>
                        </a:rPr>
                        <a:t>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Σταγόνες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Με βαρύτητα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Κατάκλιση ή καταιονισμό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1" u="none" strike="noStrike">
                          <a:latin typeface="Arial Greek"/>
                        </a:rPr>
                        <a:t>Σταγόνες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4163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1" u="none" strike="noStrike">
                          <a:latin typeface="Arial Greek"/>
                        </a:rPr>
                        <a:t> 1.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1" u="none" strike="noStrike">
                          <a:latin typeface="Arial Greek"/>
                        </a:rPr>
                        <a:t> Σιτιρά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 1.1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0" i="0" u="none" strike="noStrike">
                          <a:latin typeface="Arial Greek"/>
                        </a:rPr>
                        <a:t> Καλαμπόκι ποτ. (καρπός)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1,9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5,5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7,5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9,0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11,0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 1.2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0" i="0" u="none" strike="noStrike">
                          <a:latin typeface="Arial Greek"/>
                        </a:rPr>
                        <a:t> Ρύζι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4,6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3,5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 1.3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0" i="0" u="none" strike="noStrike">
                          <a:latin typeface="Arial Greek"/>
                        </a:rPr>
                        <a:t> Χειμερινα σιτηρά ξηρικά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1,5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latin typeface="Arial Greek"/>
                        </a:rPr>
                        <a:t> 2.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0" u="none" strike="noStrike">
                          <a:latin typeface="Arial Greek"/>
                        </a:rPr>
                        <a:t> Βιομηχανικά φυτά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 2.1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0" i="0" u="none" strike="noStrike">
                          <a:latin typeface="Arial Greek"/>
                        </a:rPr>
                        <a:t> Βαμβάκι μηχ/γής ξηρικό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1,8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2,8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5313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 2.2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0" i="0" u="none" strike="noStrike">
                          <a:latin typeface="Arial Greek"/>
                        </a:rPr>
                        <a:t> Βαμβάκι μηχ/γής ποτιστικό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1,9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5,0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7,0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0,4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4,0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latin typeface="Arial Greek"/>
                        </a:rPr>
                        <a:t>9,0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latin typeface="Arial Greek"/>
                        </a:rPr>
                        <a:t>11,0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Καύσιμα – λιπαντικά ελκυστήρα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Τύπος υπολογισμού</a:t>
            </a:r>
          </a:p>
          <a:p>
            <a:pPr lvl="1"/>
            <a:r>
              <a:rPr lang="el-GR" dirty="0" smtClean="0"/>
              <a:t>0,11xHPxΩρ. </a:t>
            </a:r>
            <a:r>
              <a:rPr lang="el-GR" dirty="0" err="1" smtClean="0"/>
              <a:t>λειτουργ.x</a:t>
            </a:r>
            <a:r>
              <a:rPr lang="el-GR" dirty="0" smtClean="0"/>
              <a:t> τιμή </a:t>
            </a:r>
            <a:r>
              <a:rPr lang="el-GR" dirty="0" err="1" smtClean="0"/>
              <a:t>πετρελ.</a:t>
            </a:r>
            <a:r>
              <a:rPr lang="el-GR" dirty="0" smtClean="0"/>
              <a:t>/λίτρο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0,11 Χ </a:t>
            </a:r>
            <a:r>
              <a:rPr lang="en-GB" dirty="0" smtClean="0">
                <a:solidFill>
                  <a:srgbClr val="FF0000"/>
                </a:solidFill>
              </a:rPr>
              <a:t>100hp X </a:t>
            </a:r>
            <a:r>
              <a:rPr lang="el-GR" dirty="0" smtClean="0">
                <a:solidFill>
                  <a:srgbClr val="FF0000"/>
                </a:solidFill>
              </a:rPr>
              <a:t>(3,7</a:t>
            </a:r>
            <a:r>
              <a:rPr lang="en-GB" dirty="0" smtClean="0">
                <a:solidFill>
                  <a:srgbClr val="FF0000"/>
                </a:solidFill>
              </a:rPr>
              <a:t>h</a:t>
            </a:r>
            <a:r>
              <a:rPr lang="el-GR" dirty="0" smtClean="0">
                <a:solidFill>
                  <a:srgbClr val="FF0000"/>
                </a:solidFill>
              </a:rPr>
              <a:t> Χ 146στρ) Χ </a:t>
            </a:r>
            <a:r>
              <a:rPr lang="el-GR" dirty="0" smtClean="0">
                <a:solidFill>
                  <a:srgbClr val="FF0000"/>
                </a:solidFill>
              </a:rPr>
              <a:t>1,3€</a:t>
            </a:r>
            <a:r>
              <a:rPr lang="el-GR" dirty="0" smtClean="0">
                <a:solidFill>
                  <a:srgbClr val="FF0000"/>
                </a:solidFill>
              </a:rPr>
              <a:t>/</a:t>
            </a:r>
            <a:r>
              <a:rPr lang="en-GB" dirty="0" err="1" smtClean="0">
                <a:solidFill>
                  <a:srgbClr val="FF0000"/>
                </a:solidFill>
              </a:rPr>
              <a:t>lt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rgbClr val="FF0000"/>
                </a:solidFill>
              </a:rPr>
              <a:t>= </a:t>
            </a:r>
            <a:r>
              <a:rPr lang="el-GR" dirty="0" smtClean="0">
                <a:solidFill>
                  <a:srgbClr val="FF0000"/>
                </a:solidFill>
              </a:rPr>
              <a:t>7.724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r>
              <a:rPr lang="el-GR" dirty="0" smtClean="0">
                <a:solidFill>
                  <a:srgbClr val="FF0000"/>
                </a:solidFill>
              </a:rPr>
              <a:t>86€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Κόστος άρδευσης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Τύπος υπολογισμού</a:t>
            </a:r>
          </a:p>
          <a:p>
            <a:pPr lvl="1"/>
            <a:r>
              <a:rPr lang="el-GR" dirty="0" smtClean="0"/>
              <a:t>0,73xHPxΩρ. </a:t>
            </a:r>
            <a:r>
              <a:rPr lang="el-GR" dirty="0" err="1" smtClean="0"/>
              <a:t>λειτουργ.x</a:t>
            </a:r>
            <a:r>
              <a:rPr lang="el-GR" dirty="0" smtClean="0"/>
              <a:t> Τιμή KWH</a:t>
            </a:r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0,73 Χ 40</a:t>
            </a:r>
            <a:r>
              <a:rPr lang="en-GB" dirty="0" smtClean="0">
                <a:solidFill>
                  <a:srgbClr val="FF0000"/>
                </a:solidFill>
              </a:rPr>
              <a:t>Hp </a:t>
            </a:r>
            <a:r>
              <a:rPr lang="el-GR" dirty="0" smtClean="0">
                <a:solidFill>
                  <a:srgbClr val="FF0000"/>
                </a:solidFill>
              </a:rPr>
              <a:t>Χ (9</a:t>
            </a:r>
            <a:r>
              <a:rPr lang="en-GB" dirty="0" smtClean="0">
                <a:solidFill>
                  <a:srgbClr val="FF0000"/>
                </a:solidFill>
              </a:rPr>
              <a:t>h X </a:t>
            </a:r>
            <a:r>
              <a:rPr lang="el-GR" dirty="0" smtClean="0">
                <a:solidFill>
                  <a:srgbClr val="FF0000"/>
                </a:solidFill>
              </a:rPr>
              <a:t>146στρ.) Χ 0,06412 = 2.460,2€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Δεδομένα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214414" y="1285858"/>
          <a:ext cx="7572428" cy="5143538"/>
        </p:xfrm>
        <a:graphic>
          <a:graphicData uri="http://schemas.openxmlformats.org/drawingml/2006/table">
            <a:tbl>
              <a:tblPr/>
              <a:tblGrid>
                <a:gridCol w="5193654"/>
                <a:gridCol w="2378774"/>
              </a:tblGrid>
              <a:tr h="442984">
                <a:tc gridSpan="2">
                  <a:txBody>
                    <a:bodyPr/>
                    <a:lstStyle/>
                    <a:p>
                      <a:pPr algn="ctr" fontAlgn="b"/>
                      <a:endParaRPr lang="el-GR" sz="10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2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Ιδιόκτητη γεωργική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γη</a:t>
                      </a:r>
                      <a:r>
                        <a:rPr lang="el-GR" sz="2000" b="1" i="0" u="none" strike="noStrike" baseline="0" dirty="0" smtClean="0">
                          <a:latin typeface="+mn-lt"/>
                        </a:rPr>
                        <a:t>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(</a:t>
                      </a:r>
                      <a:r>
                        <a:rPr lang="el-GR" sz="2000" b="1" i="0" u="none" strike="noStrike" dirty="0" err="1" smtClean="0">
                          <a:latin typeface="+mn-lt"/>
                        </a:rPr>
                        <a:t>στρεμ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.)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Τεκμαρτό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Ενοίκιο εδάφους (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€/</a:t>
                      </a:r>
                      <a:r>
                        <a:rPr lang="el-GR" sz="2000" b="1" i="0" u="none" strike="noStrike" dirty="0" err="1">
                          <a:latin typeface="+mn-lt"/>
                        </a:rPr>
                        <a:t>στρε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μ.)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Αξία 1στρεμ </a:t>
                      </a:r>
                      <a:r>
                        <a:rPr lang="el-GR" sz="2000" b="1" i="0" u="none" strike="noStrike" dirty="0" err="1" smtClean="0">
                          <a:latin typeface="+mn-lt"/>
                        </a:rPr>
                        <a:t>γ.γης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 (€)</a:t>
                      </a:r>
                      <a:endParaRPr lang="el-GR" sz="20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1.200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2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Παραγωγή (</a:t>
                      </a:r>
                      <a:r>
                        <a:rPr lang="en-US" sz="2000" b="1" i="0" u="none" strike="noStrike" dirty="0" err="1">
                          <a:latin typeface="+mn-lt"/>
                        </a:rPr>
                        <a:t>Kgr</a:t>
                      </a:r>
                      <a:r>
                        <a:rPr lang="en-US" sz="2000" b="1" i="0" u="none" strike="noStrike" dirty="0">
                          <a:latin typeface="+mn-lt"/>
                        </a:rPr>
                        <a:t>/</a:t>
                      </a:r>
                      <a:r>
                        <a:rPr lang="el-GR" sz="2000" b="1" i="0" u="none" strike="noStrike" dirty="0" err="1">
                          <a:latin typeface="+mn-lt"/>
                        </a:rPr>
                        <a:t>στρεμ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.)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350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2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Συνολική παραγωγή (</a:t>
                      </a:r>
                      <a:r>
                        <a:rPr lang="en-US" sz="2000" b="1" i="0" u="none" strike="noStrike" dirty="0" err="1">
                          <a:latin typeface="+mn-lt"/>
                        </a:rPr>
                        <a:t>Kgr</a:t>
                      </a:r>
                      <a:r>
                        <a:rPr lang="en-US" sz="2000" b="1" i="0" u="none" strike="noStrike" dirty="0"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latin typeface="+mn-lt"/>
                        </a:rPr>
                        <a:t>51.100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Εμπορική τιμή ανά κιλό (€/</a:t>
                      </a:r>
                      <a:r>
                        <a:rPr lang="el-GR" sz="2000" b="1" i="0" u="none" strike="noStrike" dirty="0" err="1">
                          <a:latin typeface="+mn-lt"/>
                        </a:rPr>
                        <a:t>Kg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r)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Ενίσχυση ανά κιλό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(€/</a:t>
                      </a:r>
                      <a:r>
                        <a:rPr lang="en-US" sz="2000" b="1" i="0" u="none" strike="noStrike" dirty="0" err="1">
                          <a:latin typeface="+mn-lt"/>
                        </a:rPr>
                        <a:t>Kgr</a:t>
                      </a:r>
                      <a:r>
                        <a:rPr lang="en-US" sz="2000" b="1" i="0" u="none" strike="noStrike" dirty="0"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latin typeface="+mn-lt"/>
                        </a:rPr>
                        <a:t>T</a:t>
                      </a:r>
                      <a:r>
                        <a:rPr lang="el-GR" sz="2000" b="1" i="0" u="none" strike="noStrike" dirty="0" err="1">
                          <a:latin typeface="+mn-lt"/>
                        </a:rPr>
                        <a:t>ιμή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 πώλησης βαμβακιού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(€/</a:t>
                      </a:r>
                      <a:r>
                        <a:rPr lang="en-US" sz="2000" b="1" i="0" u="none" strike="noStrike" dirty="0" err="1">
                          <a:latin typeface="+mn-lt"/>
                        </a:rPr>
                        <a:t>Kgr</a:t>
                      </a:r>
                      <a:r>
                        <a:rPr lang="en-US" sz="2000" b="1" i="0" u="none" strike="noStrike" dirty="0"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0,5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 smtClean="0">
                          <a:latin typeface="+mn-lt"/>
                        </a:rPr>
                        <a:t>Ώρες οικογενειακής 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εργασίας</a:t>
                      </a:r>
                    </a:p>
                  </a:txBody>
                  <a:tcPr marL="9525" marR="9525" marT="9525" marB="0" anchor="b">
                    <a:lnL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1.752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837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+mn-lt"/>
                        </a:rPr>
                        <a:t>Τεκμαρτή 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αμοιβή (€/</a:t>
                      </a:r>
                      <a:r>
                        <a:rPr lang="el-GR" sz="2000" b="1" i="0" u="none" strike="noStrike" dirty="0" err="1" smtClean="0">
                          <a:latin typeface="+mn-lt"/>
                        </a:rPr>
                        <a:t>ώρ</a:t>
                      </a:r>
                      <a:r>
                        <a:rPr lang="el-GR" sz="2000" b="1" i="0" u="none" strike="noStrike" dirty="0" smtClean="0">
                          <a:latin typeface="+mn-lt"/>
                        </a:rPr>
                        <a:t>α</a:t>
                      </a:r>
                      <a:r>
                        <a:rPr lang="el-GR" sz="2000" b="1" i="0" u="none" strike="noStrike" dirty="0"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000" b="0" i="0" u="none" strike="noStrike" dirty="0" smtClean="0">
                          <a:latin typeface="+mn-lt"/>
                        </a:rPr>
                        <a:t>3</a:t>
                      </a:r>
                      <a:r>
                        <a:rPr lang="en-US" sz="2000" b="0" i="0" u="none" strike="noStrike" dirty="0" smtClean="0">
                          <a:latin typeface="+mn-lt"/>
                        </a:rPr>
                        <a:t>,</a:t>
                      </a:r>
                      <a:r>
                        <a:rPr lang="el-GR" sz="2000" b="0" i="0" u="none" strike="noStrike" dirty="0" smtClean="0"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4298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 smtClean="0">
                          <a:latin typeface="+mn-lt"/>
                        </a:rPr>
                        <a:t>Επιδοτήσεις (€/στρ)</a:t>
                      </a:r>
                      <a:endParaRPr lang="el-GR" sz="20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latin typeface="+mn-lt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642910" y="714357"/>
          <a:ext cx="8001055" cy="5500724"/>
        </p:xfrm>
        <a:graphic>
          <a:graphicData uri="http://schemas.openxmlformats.org/drawingml/2006/table">
            <a:tbl>
              <a:tblPr/>
              <a:tblGrid>
                <a:gridCol w="3519210"/>
                <a:gridCol w="1195698"/>
                <a:gridCol w="1571636"/>
                <a:gridCol w="1714511"/>
              </a:tblGrid>
              <a:tr h="62960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2000" b="1" i="0" u="none" strike="noStrike" dirty="0">
                          <a:latin typeface="Arial Greek"/>
                        </a:rPr>
                        <a:t>Αναλώσιμα υλικά που αγοράσθηκαν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latin typeface="Arial Greek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latin typeface="Arial Greek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6255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b="1" i="0" u="none" strike="noStrike" dirty="0">
                          <a:latin typeface="Arial Greek"/>
                        </a:rPr>
                        <a:t>Δαπάνη / </a:t>
                      </a:r>
                      <a:r>
                        <a:rPr lang="el-GR" sz="2000" b="1" i="0" u="none" strike="noStrike" dirty="0" smtClean="0">
                          <a:latin typeface="Arial Greek"/>
                        </a:rPr>
                        <a:t>στρέμμα</a:t>
                      </a:r>
                    </a:p>
                    <a:p>
                      <a:pPr algn="l" fontAlgn="ctr"/>
                      <a:r>
                        <a:rPr lang="el-GR" sz="2000" b="1" i="0" u="none" strike="noStrike" dirty="0" smtClean="0">
                          <a:latin typeface="Arial Greek"/>
                        </a:rPr>
                        <a:t>(€/στρ</a:t>
                      </a:r>
                      <a:r>
                        <a:rPr lang="el-GR" sz="2000" b="1" i="0" u="none" strike="noStrike" dirty="0">
                          <a:latin typeface="Arial Greek"/>
                        </a:rPr>
                        <a:t>.)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2000" b="1" i="0" u="none" strike="noStrike" dirty="0" smtClean="0">
                          <a:latin typeface="Arial Greek"/>
                        </a:rPr>
                        <a:t>Έκταση Γεωργ. γης</a:t>
                      </a:r>
                      <a:endParaRPr lang="el-GR" sz="2000" b="1" i="0" u="none" strike="noStrike" dirty="0">
                        <a:latin typeface="Arial Greek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 dirty="0">
                          <a:latin typeface="Arial Greek"/>
                        </a:rPr>
                        <a:t>Σύνολο δαπάνης καλλιέργειας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601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>
                          <a:latin typeface="Arial Greek"/>
                        </a:rPr>
                        <a:t>Σπόροι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000" b="0" i="0" u="none" strike="noStrike">
                          <a:latin typeface="Arial Greek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 Greek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latin typeface="Times New Roman"/>
                        </a:rPr>
                        <a:t>1</a:t>
                      </a:r>
                      <a:r>
                        <a:rPr lang="el-GR" sz="20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2000" b="0" i="0" u="none" strike="noStrike" dirty="0" smtClean="0">
                          <a:latin typeface="Times New Roman"/>
                        </a:rPr>
                        <a:t>460 </a:t>
                      </a:r>
                      <a:endParaRPr lang="en-US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601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>
                          <a:latin typeface="Arial Greek"/>
                        </a:rPr>
                        <a:t>Λιπάσματα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Times New Roman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 Greek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latin typeface="Times New Roman"/>
                        </a:rPr>
                        <a:t>2</a:t>
                      </a:r>
                      <a:r>
                        <a:rPr lang="el-GR" sz="20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2000" b="0" i="0" u="none" strike="noStrike" dirty="0" smtClean="0">
                          <a:latin typeface="Times New Roman"/>
                        </a:rPr>
                        <a:t>190 </a:t>
                      </a:r>
                      <a:endParaRPr lang="en-US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601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>
                          <a:latin typeface="Arial Greek"/>
                        </a:rPr>
                        <a:t>Φυτοφάρμακα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Times New Roman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 Greek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latin typeface="Times New Roman"/>
                        </a:rPr>
                        <a:t>2</a:t>
                      </a:r>
                      <a:r>
                        <a:rPr lang="el-GR" sz="20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2000" b="0" i="0" u="none" strike="noStrike" dirty="0" smtClean="0">
                          <a:latin typeface="Times New Roman"/>
                        </a:rPr>
                        <a:t>482 </a:t>
                      </a:r>
                      <a:endParaRPr lang="en-US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601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>
                          <a:latin typeface="Arial Greek"/>
                        </a:rPr>
                        <a:t>Καύσιμα και λιπαντικά ελκυστήρα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latin typeface="Times New Roman"/>
                        </a:rPr>
                        <a:t>52</a:t>
                      </a:r>
                      <a:r>
                        <a:rPr lang="el-GR" sz="2000" b="0" i="0" u="none" strike="noStrike" dirty="0" smtClean="0">
                          <a:latin typeface="Times New Roman"/>
                        </a:rPr>
                        <a:t>,</a:t>
                      </a:r>
                      <a:r>
                        <a:rPr lang="en-US" sz="2000" b="0" i="0" u="none" strike="noStrike" dirty="0" smtClean="0">
                          <a:latin typeface="Times New Roman"/>
                        </a:rPr>
                        <a:t>9</a:t>
                      </a:r>
                      <a:endParaRPr lang="en-US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latin typeface="Arial Greek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 smtClean="0">
                          <a:latin typeface="Times New Roman"/>
                        </a:rPr>
                        <a:t>7</a:t>
                      </a:r>
                      <a:r>
                        <a:rPr lang="el-GR" sz="20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2000" b="0" i="0" u="none" strike="noStrike" dirty="0" smtClean="0">
                          <a:latin typeface="Times New Roman"/>
                        </a:rPr>
                        <a:t>725 </a:t>
                      </a:r>
                      <a:endParaRPr lang="en-US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464">
                <a:tc>
                  <a:txBody>
                    <a:bodyPr/>
                    <a:lstStyle/>
                    <a:p>
                      <a:pPr algn="l" fontAlgn="b"/>
                      <a:r>
                        <a:rPr lang="el-GR" sz="20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 smtClean="0">
                          <a:latin typeface="Times New Roman"/>
                        </a:rPr>
                        <a:t>13</a:t>
                      </a:r>
                      <a:r>
                        <a:rPr lang="el-GR" sz="2000" b="1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2000" b="1" i="0" u="none" strike="noStrike" dirty="0" smtClean="0">
                          <a:latin typeface="Times New Roman"/>
                        </a:rPr>
                        <a:t>857 </a:t>
                      </a:r>
                      <a:endParaRPr lang="en-US" sz="2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1000100" y="1428736"/>
          <a:ext cx="7358114" cy="4053623"/>
        </p:xfrm>
        <a:graphic>
          <a:graphicData uri="http://schemas.openxmlformats.org/drawingml/2006/table">
            <a:tbl>
              <a:tblPr/>
              <a:tblGrid>
                <a:gridCol w="5046663"/>
                <a:gridCol w="2311451"/>
              </a:tblGrid>
              <a:tr h="982273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3600" b="1" i="0" u="none" strike="noStrike" dirty="0">
                          <a:latin typeface="Arial Greek"/>
                        </a:rPr>
                        <a:t>Υπηρεσίες τρίτων(ενοικίαση ξένων μηχανημάτων-ΔΕΗ)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7702">
                <a:tc>
                  <a:txBody>
                    <a:bodyPr/>
                    <a:lstStyle/>
                    <a:p>
                      <a:pPr algn="l" fontAlgn="b"/>
                      <a:r>
                        <a:rPr lang="el-GR" sz="3600" b="1" i="0" u="none" strike="noStrike">
                          <a:latin typeface="Arial Greek"/>
                        </a:rPr>
                        <a:t>Βαμβακοσυλλογή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600" b="0" i="0" u="none" strike="noStrike" dirty="0" smtClean="0">
                          <a:latin typeface="Times New Roman"/>
                        </a:rPr>
                        <a:t>3</a:t>
                      </a:r>
                      <a:r>
                        <a:rPr lang="el-GR" sz="36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3600" b="0" i="0" u="none" strike="noStrike" dirty="0" smtClean="0">
                          <a:latin typeface="Times New Roman"/>
                        </a:rPr>
                        <a:t>650 </a:t>
                      </a:r>
                      <a:endParaRPr lang="en-US" sz="36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2273">
                <a:tc>
                  <a:txBody>
                    <a:bodyPr/>
                    <a:lstStyle/>
                    <a:p>
                      <a:pPr algn="l" fontAlgn="b"/>
                      <a:r>
                        <a:rPr lang="el-GR" sz="3600" b="1" i="0" u="none" strike="noStrike">
                          <a:latin typeface="Arial Greek"/>
                        </a:rPr>
                        <a:t>Δαπάνες ΔΕΗ</a:t>
                      </a:r>
                    </a:p>
                  </a:txBody>
                  <a:tcPr marL="9525" marR="9525" marT="952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600" b="0" i="0" u="none" strike="noStrike" dirty="0" smtClean="0">
                          <a:latin typeface="Times New Roman"/>
                        </a:rPr>
                        <a:t>2</a:t>
                      </a:r>
                      <a:r>
                        <a:rPr lang="el-GR" sz="3600" b="0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3600" b="0" i="0" u="none" strike="noStrike" dirty="0" smtClean="0">
                          <a:latin typeface="Times New Roman"/>
                        </a:rPr>
                        <a:t>460 </a:t>
                      </a:r>
                      <a:endParaRPr lang="en-US" sz="36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843">
                <a:tc>
                  <a:txBody>
                    <a:bodyPr/>
                    <a:lstStyle/>
                    <a:p>
                      <a:pPr algn="l" fontAlgn="b"/>
                      <a:r>
                        <a:rPr lang="el-GR" sz="36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3600" b="1" i="0" u="none" strike="noStrike" dirty="0" smtClean="0">
                          <a:latin typeface="Times New Roman"/>
                        </a:rPr>
                        <a:t>6</a:t>
                      </a:r>
                      <a:r>
                        <a:rPr lang="el-GR" sz="3600" b="1" i="0" u="none" strike="noStrike" dirty="0" smtClean="0">
                          <a:latin typeface="Times New Roman"/>
                        </a:rPr>
                        <a:t>.</a:t>
                      </a:r>
                      <a:r>
                        <a:rPr lang="en-US" sz="3600" b="1" i="0" u="none" strike="noStrike" dirty="0" smtClean="0">
                          <a:latin typeface="Times New Roman"/>
                        </a:rPr>
                        <a:t>110 </a:t>
                      </a:r>
                      <a:endParaRPr lang="en-US" sz="36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282" y="176722"/>
          <a:ext cx="8572558" cy="6571516"/>
        </p:xfrm>
        <a:graphic>
          <a:graphicData uri="http://schemas.openxmlformats.org/drawingml/2006/table">
            <a:tbl>
              <a:tblPr/>
              <a:tblGrid>
                <a:gridCol w="1357322"/>
                <a:gridCol w="1234229"/>
                <a:gridCol w="1186970"/>
                <a:gridCol w="1137512"/>
                <a:gridCol w="817691"/>
                <a:gridCol w="672616"/>
                <a:gridCol w="659427"/>
                <a:gridCol w="781422"/>
                <a:gridCol w="725369"/>
              </a:tblGrid>
              <a:tr h="271323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latin typeface="Arial Greek"/>
                        </a:rPr>
                        <a:t>ΠΙΝΑΚΑΣ  ΥΠΟΛΟΓΙΣΜΟΥ  ΕΤΗΣΙΩΝ  ΑΠΟΣΒΕΣΕΩΝ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2563">
                <a:tc gridSpan="7">
                  <a:txBody>
                    <a:bodyPr/>
                    <a:lstStyle/>
                    <a:p>
                      <a:pPr algn="ctr" fontAlgn="b"/>
                      <a:endParaRPr lang="el-GR" sz="1100" b="1" i="0" u="none" strike="noStrike" dirty="0">
                        <a:latin typeface="Arial Greek"/>
                      </a:endParaRP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 Greek"/>
                      </a:endParaRP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 Greek"/>
                      </a:endParaRP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48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Arial Greek"/>
                        </a:rPr>
                        <a:t> </a:t>
                      </a:r>
                    </a:p>
                  </a:txBody>
                  <a:tcPr marL="7045" marR="7045" marT="704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 dirty="0">
                          <a:latin typeface="Arial Greek"/>
                        </a:rPr>
                        <a:t>ΔΙΑΡΚΕΙΑ ΧΡΗΣΕΩΣ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latin typeface="Arial Greek"/>
                        </a:rPr>
                        <a:t> 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l-GR" sz="1100" b="1" i="0" u="none" strike="noStrike">
                          <a:latin typeface="Arial Greek"/>
                        </a:rPr>
                        <a:t>ΣΗΜΕΡΙΝΗ ΑΞΙΑ</a:t>
                      </a:r>
                    </a:p>
                  </a:txBody>
                  <a:tcPr marL="7045" marR="7045" marT="7045" marB="0" anchor="b">
                    <a:lnL>
                      <a:noFill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30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7045" marR="7045" marT="7045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"/>
                        </a:rPr>
                        <a:t>Αξία αντικατάστασης (δρχ)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"/>
                        </a:rPr>
                        <a:t>Υπολειμματική αξία (δρχ)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"/>
                        </a:rPr>
                        <a:t>Σύνολο παραγωγικής  ζωής(ετη)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 err="1">
                          <a:latin typeface="Arial"/>
                        </a:rPr>
                        <a:t>Ετη</a:t>
                      </a:r>
                      <a:r>
                        <a:rPr lang="el-GR" sz="1100" b="1" i="0" u="none" strike="noStrike" dirty="0">
                          <a:latin typeface="Arial"/>
                        </a:rPr>
                        <a:t> που πέρασαν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 err="1">
                          <a:latin typeface="Arial"/>
                        </a:rPr>
                        <a:t>Ετη</a:t>
                      </a:r>
                      <a:r>
                        <a:rPr lang="el-GR" sz="1100" b="1" i="0" u="none" strike="noStrike" dirty="0">
                          <a:latin typeface="Arial"/>
                        </a:rPr>
                        <a:t> που απομένουν</a:t>
                      </a:r>
                    </a:p>
                  </a:txBody>
                  <a:tcPr marL="7045" marR="7045" marT="704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 dirty="0">
                          <a:latin typeface="Arial"/>
                        </a:rPr>
                        <a:t>Ετήσια απόσβεση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"/>
                        </a:rPr>
                        <a:t>Αρχή έτους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1" i="0" u="none" strike="noStrike">
                          <a:latin typeface="Arial"/>
                        </a:rPr>
                        <a:t>Τέλος έτους</a:t>
                      </a:r>
                    </a:p>
                  </a:txBody>
                  <a:tcPr marL="7045" marR="7045" marT="704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Ελκυστήρας (100  </a:t>
                      </a:r>
                      <a:r>
                        <a:rPr lang="en-US" sz="1100" b="1" i="0" u="none" strike="noStrike" dirty="0">
                          <a:latin typeface="Arial"/>
                        </a:rPr>
                        <a:t>HP)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30,000.00 €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3,000.00 €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2,250.00 €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30,000.00 €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27,750.00 €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Πλατφόρμα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3,000.00 €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300.00 €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225.00 €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3,000.00 €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2,775.00 €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Άροτρο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2,800.00 €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280.00 €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210.00 €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2,800.00 €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2,590.00 €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Σπαρτική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3,600.00 €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360.00 €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270.00 €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3,600.00 €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3,330.00 €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 err="1">
                          <a:latin typeface="Arial"/>
                        </a:rPr>
                        <a:t>Δισκοσβάρνα</a:t>
                      </a:r>
                      <a:endParaRPr lang="el-GR" sz="1100" b="1" i="0" u="none" strike="noStrike" dirty="0">
                        <a:latin typeface="Arial"/>
                      </a:endParaRP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3,000.00 €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300.00 €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225.00 €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3,000.00 €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2,775.00 €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 err="1">
                          <a:latin typeface="Arial"/>
                        </a:rPr>
                        <a:t>Λιπασματοδιανομέας</a:t>
                      </a:r>
                      <a:endParaRPr lang="el-GR" sz="1100" b="1" i="0" u="none" strike="noStrike" dirty="0">
                        <a:latin typeface="Arial"/>
                      </a:endParaRP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   750.00 €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75.00 €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56.25 €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750.00 €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693.75 €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Ψεκαστικό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  1,700.00 €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170.00 €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127.50 €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1,700.00 €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1,572.50 €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 dirty="0">
                          <a:latin typeface="Arial"/>
                        </a:rPr>
                        <a:t>Σκαλιστήρι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            1,800.00 €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180.00 €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135.00 €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1,800.00 €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1,665.00 €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>
                          <a:latin typeface="Arial"/>
                        </a:rPr>
                        <a:t>Στελεχοκόπτης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            1,200.00 €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90.00 €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1,200.00 €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1,110.00 €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9286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>
                          <a:latin typeface="Arial"/>
                        </a:rPr>
                        <a:t>Γεώτρηση-πομώνα-ηλεκτροκινητήρας 40 </a:t>
                      </a:r>
                      <a:r>
                        <a:rPr lang="en-US" sz="1100" b="1" i="0" u="none" strike="noStrike">
                          <a:latin typeface="Arial"/>
                        </a:rPr>
                        <a:t>HP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          18,000.00 €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1,500.00 €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18,000.00 €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16,500.00 €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>
                          <a:latin typeface="Arial"/>
                        </a:rPr>
                        <a:t>Καρούλι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          15,000.00 €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1,500.00 €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12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12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1,125.00 €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15,000.00 €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13,875.00 €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30">
                <a:tc>
                  <a:txBody>
                    <a:bodyPr/>
                    <a:lstStyle/>
                    <a:p>
                      <a:pPr algn="r" fontAlgn="ctr"/>
                      <a:r>
                        <a:rPr lang="el-GR" sz="1100" b="1" i="0" u="none" strike="noStrike">
                          <a:latin typeface="Arial"/>
                        </a:rPr>
                        <a:t>Αποθήκη (120 τμ)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          10,800.00 € 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 dirty="0">
                          <a:latin typeface="Arial"/>
                        </a:rPr>
                        <a:t>0.00 €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30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7045" marR="7045" marT="7045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30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Times New Roman"/>
                        </a:rPr>
                        <a:t>360.00 €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10,800.00 €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10,440.00 €</a:t>
                      </a:r>
                    </a:p>
                  </a:txBody>
                  <a:tcPr marL="7045" marR="7045" marT="704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2563">
                <a:tc>
                  <a:txBody>
                    <a:bodyPr/>
                    <a:lstStyle/>
                    <a:p>
                      <a:pPr algn="l" fontAlgn="b"/>
                      <a:r>
                        <a:rPr lang="el-GR" sz="11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Times New Roman"/>
                        </a:rPr>
                        <a:t>          91,650.00 € 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6,285.00 €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045" marR="7045" marT="7045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6,573.75 €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91,650.00 €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latin typeface="Times New Roman"/>
                        </a:rPr>
                        <a:t>85,076.25 €</a:t>
                      </a:r>
                    </a:p>
                  </a:txBody>
                  <a:tcPr marL="7045" marR="7045" marT="704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071670" y="1285860"/>
          <a:ext cx="5786478" cy="928694"/>
        </p:xfrm>
        <a:graphic>
          <a:graphicData uri="http://schemas.openxmlformats.org/drawingml/2006/table">
            <a:tbl>
              <a:tblPr/>
              <a:tblGrid>
                <a:gridCol w="3929090"/>
                <a:gridCol w="1857388"/>
              </a:tblGrid>
              <a:tr h="928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i="0" u="none" strike="noStrike" dirty="0">
                          <a:latin typeface="Arial"/>
                        </a:rPr>
                        <a:t>Μέσο επενδυμένο κεφάλαιο σε εξοπλισμό και κατασκευές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i="0" u="none" strike="noStrike" dirty="0">
                          <a:latin typeface="Times New Roman"/>
                        </a:rPr>
                        <a:t>               </a:t>
                      </a:r>
                      <a:r>
                        <a:rPr lang="el-GR" sz="1800" b="1" i="0" u="none" strike="noStrike" dirty="0" smtClean="0">
                          <a:latin typeface="Times New Roman"/>
                        </a:rPr>
                        <a:t>88.363 €</a:t>
                      </a:r>
                      <a:endParaRPr lang="el-GR" sz="18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785918" y="2571744"/>
          <a:ext cx="6143668" cy="1023943"/>
        </p:xfrm>
        <a:graphic>
          <a:graphicData uri="http://schemas.openxmlformats.org/drawingml/2006/table">
            <a:tbl>
              <a:tblPr/>
              <a:tblGrid>
                <a:gridCol w="3929090"/>
                <a:gridCol w="2214578"/>
              </a:tblGrid>
              <a:tr h="1023943">
                <a:tc>
                  <a:txBody>
                    <a:bodyPr/>
                    <a:lstStyle/>
                    <a:p>
                      <a:pPr algn="l" fontAlgn="ctr"/>
                      <a:r>
                        <a:rPr lang="el-GR" sz="1800" b="1" i="0" u="none" strike="noStrike" dirty="0">
                          <a:latin typeface="Arial"/>
                        </a:rPr>
                        <a:t>Μέσο επενδυμένο κεφάλαιο </a:t>
                      </a:r>
                      <a:r>
                        <a:rPr lang="el-GR" sz="1800" b="1" i="0" u="none" strike="noStrike" dirty="0" err="1">
                          <a:latin typeface="Arial"/>
                        </a:rPr>
                        <a:t>βαμβακοπαραγωγικής</a:t>
                      </a:r>
                      <a:r>
                        <a:rPr lang="el-GR" sz="1800" b="1" i="0" u="none" strike="noStrike" dirty="0">
                          <a:latin typeface="Arial"/>
                        </a:rPr>
                        <a:t> εκμετάλλευσης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800" b="1" i="0" u="none" strike="noStrike" dirty="0">
                          <a:latin typeface="Times New Roman"/>
                        </a:rPr>
                        <a:t>              </a:t>
                      </a:r>
                      <a:r>
                        <a:rPr lang="el-GR" sz="1800" b="1" i="0" u="none" strike="noStrike" dirty="0" smtClean="0">
                          <a:latin typeface="Times New Roman"/>
                        </a:rPr>
                        <a:t>263.563 € </a:t>
                      </a:r>
                      <a:endParaRPr lang="el-GR" sz="18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μεταβλητού κόστους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Αξία σπόρων (€/στρ)</a:t>
            </a:r>
          </a:p>
          <a:p>
            <a:r>
              <a:rPr lang="el-GR" dirty="0" smtClean="0"/>
              <a:t>Αξία λιπασμάτων(€/στρ)</a:t>
            </a:r>
          </a:p>
          <a:p>
            <a:r>
              <a:rPr lang="el-GR" dirty="0" smtClean="0"/>
              <a:t>Αξία φυτοφαρμάκων (€/στρ)</a:t>
            </a:r>
          </a:p>
          <a:p>
            <a:r>
              <a:rPr lang="el-GR" dirty="0" smtClean="0"/>
              <a:t>Αξία καυσίμων(€/στρ)</a:t>
            </a:r>
          </a:p>
          <a:p>
            <a:r>
              <a:rPr lang="el-GR" dirty="0" smtClean="0"/>
              <a:t>Αξία ηλεκτρικού ρεύματος (€/στρ)</a:t>
            </a:r>
          </a:p>
          <a:p>
            <a:r>
              <a:rPr lang="el-GR" dirty="0" smtClean="0"/>
              <a:t>Δαπάνες ξένης μηχανικής εργασίας (€/στρ)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214280" y="285742"/>
          <a:ext cx="8715439" cy="6357967"/>
        </p:xfrm>
        <a:graphic>
          <a:graphicData uri="http://schemas.openxmlformats.org/drawingml/2006/table">
            <a:tbl>
              <a:tblPr/>
              <a:tblGrid>
                <a:gridCol w="3283214"/>
                <a:gridCol w="1086445"/>
                <a:gridCol w="1086445"/>
                <a:gridCol w="1086445"/>
                <a:gridCol w="1086445"/>
                <a:gridCol w="1086445"/>
              </a:tblGrid>
              <a:tr h="258755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latin typeface="Arial Greek"/>
                        </a:rPr>
                        <a:t>ΠΙΝΑΚΑΣ  ΥΠΟΛΟΓΙΣΜΟΥ  ΕΤΗΣΙΩΝ  ΠΑΡΑΓΩΓΙΚΩΝ ΔΑΠΑΝΩΝ ΒΑΜΒΑΚΙΟΥ</a:t>
                      </a: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 Greek"/>
                      </a:endParaRPr>
                    </a:p>
                  </a:txBody>
                  <a:tcPr marL="7876" marR="7876" marT="787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938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200" b="1" i="0" u="none" strike="noStrike">
                          <a:latin typeface="Arial"/>
                        </a:rPr>
                        <a:t>ΣΥΝΤΕΛΕΣΤΕΣ ΠΑΡΑΓΩΓΗΣ</a:t>
                      </a:r>
                    </a:p>
                  </a:txBody>
                  <a:tcPr marL="7876" marR="7876" marT="7876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0" u="none" strike="noStrike" dirty="0">
                          <a:latin typeface="Arial"/>
                        </a:rPr>
                        <a:t>Παραγωγικές δαπάνες</a:t>
                      </a:r>
                    </a:p>
                  </a:txBody>
                  <a:tcPr marL="7876" marR="7876" marT="7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0" u="none" strike="noStrike" dirty="0">
                          <a:latin typeface="Arial"/>
                        </a:rPr>
                        <a:t>Μεταβλητές δαπάνες</a:t>
                      </a:r>
                    </a:p>
                  </a:txBody>
                  <a:tcPr marL="7876" marR="7876" marT="7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0" u="none" strike="noStrike">
                          <a:latin typeface="Arial"/>
                        </a:rPr>
                        <a:t>Σταθερές δαπάνες</a:t>
                      </a:r>
                    </a:p>
                  </a:txBody>
                  <a:tcPr marL="7876" marR="7876" marT="7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0" u="none" strike="noStrike">
                          <a:latin typeface="Arial"/>
                        </a:rPr>
                        <a:t>Εμφανείς δαπάνες</a:t>
                      </a:r>
                    </a:p>
                  </a:txBody>
                  <a:tcPr marL="7876" marR="7876" marT="7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200" b="1" i="0" u="none" strike="noStrike">
                          <a:latin typeface="Arial"/>
                        </a:rPr>
                        <a:t>Μη εμφανείς δαπάνες</a:t>
                      </a:r>
                    </a:p>
                  </a:txBody>
                  <a:tcPr marL="7876" marR="7876" marT="7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"/>
                        </a:rPr>
                        <a:t>1) Εδαφος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α) ενοίκιο ιδιόκτητης γής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β) ενοίκιο ενοικιαζόμενης γής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7,300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"/>
                        </a:rPr>
                        <a:t>2) Εργασία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α) αμοιβή οικογενειακής εργασίας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Arial Greek"/>
                      </a:endParaRP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β) αμοιβή ξένης εργασίας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5,733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"/>
                        </a:rPr>
                        <a:t>3) Κεφάλαιο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"/>
                        </a:rPr>
                        <a:t>α) Πάγιο κεφάλαιο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1) αποσβέσεις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6,574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6,574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6,574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2) τόκοι παγίου κεφαλαίου(Μ.Ε.Κ. * 7,2%)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6,362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6,362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6,362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3) συντήρηση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2,651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2,651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2,651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4) ασφάλιστρα (Μ.Ε.Κ. * 0,12%)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106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106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106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190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5) τόκοι συντήρησης &amp; ασφαλίστρων(6,57% για 6 μήνες)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91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latin typeface="Times New Roman"/>
                      </a:endParaRP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91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latin typeface="Times New Roman"/>
                      </a:endParaRP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91 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15,783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0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15,783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9,331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Times New Roman"/>
                        </a:rPr>
                        <a:t>6,453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"/>
                        </a:rPr>
                        <a:t>α) Κυκλοφοριακό κεφάλαιο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1) αναλώσιμα υλικά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13,857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13,857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13,857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2) Ε.Λ.Γ.Α.( 3%)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767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767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767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3) υπηρεσίες τρίτων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6,110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6,110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6,110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468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4) διάφορες άλλες δαπάνες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1" u="none" strike="noStrike">
                          <a:latin typeface="Arial"/>
                        </a:rPr>
                        <a:t>5) τόκοι κ.κεφαλαίου (6,57% για 6 μήνες)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681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681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latin typeface="Times New Roman"/>
                        </a:rPr>
                        <a:t>681</a:t>
                      </a:r>
                    </a:p>
                  </a:txBody>
                  <a:tcPr marL="7876" marR="7876" marT="7876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>
                          <a:latin typeface="Arial Greek"/>
                        </a:rPr>
                        <a:t>ΣΥΝΟΛΟ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21,415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21,415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0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20,734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Times New Roman"/>
                        </a:rPr>
                        <a:t>681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89">
                <a:tc>
                  <a:txBody>
                    <a:bodyPr/>
                    <a:lstStyle/>
                    <a:p>
                      <a:pPr algn="l" fontAlgn="b"/>
                      <a:r>
                        <a:rPr lang="el-GR" sz="1200" b="1" i="0" u="none" strike="noStrike">
                          <a:latin typeface="Arial Greek"/>
                        </a:rPr>
                        <a:t>ΣΥΝΟΛΟ  ΠΑΡΑΓΩΓΙΚΩΝ  ΔΑΠΑΝΩΝ</a:t>
                      </a:r>
                    </a:p>
                  </a:txBody>
                  <a:tcPr marL="7876" marR="7876" marT="7876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50,231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21,415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28,817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Times New Roman"/>
                        </a:rPr>
                        <a:t>30,064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Times New Roman"/>
                        </a:rPr>
                        <a:t>20,167 </a:t>
                      </a:r>
                    </a:p>
                  </a:txBody>
                  <a:tcPr marL="7876" marR="7876" marT="787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428596" y="428601"/>
          <a:ext cx="8358246" cy="6138855"/>
        </p:xfrm>
        <a:graphic>
          <a:graphicData uri="http://schemas.openxmlformats.org/drawingml/2006/table">
            <a:tbl>
              <a:tblPr/>
              <a:tblGrid>
                <a:gridCol w="3431538"/>
                <a:gridCol w="3382516"/>
                <a:gridCol w="1544192"/>
              </a:tblGrid>
              <a:tr h="31509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1400" b="1" i="0" u="none" strike="noStrike" dirty="0">
                          <a:latin typeface="Arial Greek"/>
                        </a:rPr>
                        <a:t>ΠΙΝΑΚΑΣ ΟΙΚΟΝΟΜΙΚΩΝ ΑΠΟΤΕΛΕΣΜΑΤΩΝ ΒΑΜΒΑΚΙΟΥ ΜΕ ΤΙΜΗ ΠΩΛΗΣΗ </a:t>
                      </a:r>
                      <a:r>
                        <a:rPr lang="el-GR" sz="1400" b="1" i="0" u="none" strike="noStrike" dirty="0" smtClean="0">
                          <a:latin typeface="Arial Greek"/>
                        </a:rPr>
                        <a:t>0,5€/κιλό</a:t>
                      </a:r>
                      <a:endParaRPr lang="el-GR" sz="1400" b="1" i="0" u="none" strike="noStrike" dirty="0">
                        <a:latin typeface="Arial Greek"/>
                      </a:endParaRPr>
                    </a:p>
                  </a:txBody>
                  <a:tcPr marL="8930" marR="8930" marT="893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094"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latin typeface="Arial Greek"/>
                        </a:rPr>
                        <a:t>Οικονομικό αποτέλεσμα</a:t>
                      </a:r>
                    </a:p>
                  </a:txBody>
                  <a:tcPr marL="8930" marR="8930" marT="8930" marB="0" anchor="ctr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 dirty="0">
                          <a:latin typeface="Arial Greek"/>
                        </a:rPr>
                        <a:t>Τύπος υπολογισμού</a:t>
                      </a:r>
                    </a:p>
                  </a:txBody>
                  <a:tcPr marL="8930" marR="8930" marT="89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l-GR" sz="1400" b="1" i="0" u="none" strike="noStrike">
                          <a:latin typeface="Arial Greek"/>
                        </a:rPr>
                        <a:t>Ποσό</a:t>
                      </a:r>
                    </a:p>
                  </a:txBody>
                  <a:tcPr marL="8930" marR="8930" marT="893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521657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Ακαθάριστη πρόσοδος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 dirty="0">
                          <a:latin typeface="Arial"/>
                        </a:rPr>
                        <a:t>[Συν. Αξία Πωλήσεων Τελικών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προιόντων+Συν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 Επιδοτήσεις]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Times New Roman"/>
                        </a:rPr>
                        <a:t>47,450.00 €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Καθαρό κέρδος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 dirty="0">
                          <a:latin typeface="Arial"/>
                        </a:rPr>
                        <a:t>[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Ακαθ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 Προς.-Συν.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Παραγ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 Δαπανών]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Times New Roman"/>
                        </a:rPr>
                        <a:t>-2,781.47 €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Ακαθάριστο κέρδος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 dirty="0">
                          <a:latin typeface="Arial"/>
                        </a:rPr>
                        <a:t>[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Ακαθ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 Προς.-Συν.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Μετ.Δαπάνες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Παραγ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Times New Roman"/>
                        </a:rPr>
                        <a:t>26,035.34 €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Γεωργικό Οικογενειακό Εισόδημα (Γ.Ο.Ε.)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 dirty="0">
                          <a:latin typeface="Arial"/>
                        </a:rPr>
                        <a:t>[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Ακαθ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 Προς.-Συν.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Εμφαν.Δαπάνες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Παραγ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.]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Times New Roman"/>
                        </a:rPr>
                        <a:t>17,385.76 €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177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Καθαρή πρόσοδος ή πρόσοδος κεφαλαίου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 dirty="0">
                          <a:latin typeface="Arial"/>
                        </a:rPr>
                        <a:t>[Καθ. </a:t>
                      </a:r>
                      <a:r>
                        <a:rPr lang="el-GR" sz="1400" b="1" i="1" u="none" strike="noStrike" dirty="0" err="1">
                          <a:latin typeface="Arial"/>
                        </a:rPr>
                        <a:t>Κέρδος+Τόκοι+Ενοίκια</a:t>
                      </a:r>
                      <a:r>
                        <a:rPr lang="el-GR" sz="1400" b="1" i="1" u="none" strike="noStrike" dirty="0">
                          <a:latin typeface="Arial"/>
                        </a:rPr>
                        <a:t>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11,652.34 €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Αποδοτικότητα κεφαλαίου(%)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[Καθ. Προσοδος/Μ.Ε.Κ.]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4.42%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5177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Πρόσοδος καθαρής περιουσίας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400" b="1" i="1" u="none" strike="noStrike">
                          <a:latin typeface="Arial"/>
                        </a:rPr>
                        <a:t>[Καθ. Προσοδος-(Τόκοι ξένου κεφ.+Ενοικ. Ξένης γής)]</a:t>
                      </a:r>
                    </a:p>
                  </a:txBody>
                  <a:tcPr marL="8930" marR="8930" marT="893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11,652.34 €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Αποδοτικότητα ιδίου κεφαλαίου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[Προσοδ. Καθ. Περ./Μ.Ε.Κ. ιδίου κεφ]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4.42%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Εγγειος πρόσοδος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[Καθ. Κέρδος+Ενοικ. Εδάφους]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4,518.53 €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5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Πρόσοδος εργασίας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[Καθ. Κέρδος+Αμοιβ. Εργασίας]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2,951.95 €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68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"/>
                        </a:rPr>
                        <a:t>Μονάδες Ανθρώπινης Εργασίας (Μ.Α.Ε. ) οικογένειας 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[Ωρες οικογενειακής εργασίας./1.750)]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Times New Roman"/>
                        </a:rPr>
                        <a:t>1</a:t>
                      </a:r>
                    </a:p>
                  </a:txBody>
                  <a:tcPr marL="8930" marR="8930" marT="893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0189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 Greek"/>
                        </a:rPr>
                        <a:t>Γεωργικό Οικογενειακό Εισόδημα / Μ.Α.Ε. οικογένειας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[Γ.Ο.Ε. / Μ.Α.Ε. οικογένειας]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 Greek"/>
                        </a:rPr>
                        <a:t>17,385.76 €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32600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>
                          <a:latin typeface="Arial Greek"/>
                        </a:rPr>
                        <a:t>(%)Επιδοτήσεις /Γ.Ο.Ε.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1" u="none" strike="noStrike">
                          <a:latin typeface="Arial"/>
                        </a:rPr>
                        <a:t>[(Άμεσες ενισχύσεις/Γ.Ο.Ε.)*100]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Arial Greek"/>
                        </a:rPr>
                        <a:t>126%</a:t>
                      </a:r>
                    </a:p>
                  </a:txBody>
                  <a:tcPr marL="8930" marR="8930" marT="8930" marB="0" anchor="b">
                    <a:lnL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Στοιχεία σταθερού κόστους</a:t>
            </a:r>
            <a:endParaRPr lang="en-US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571472" y="1397000"/>
          <a:ext cx="8072494" cy="4746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516"/>
                <a:gridCol w="3408978"/>
              </a:tblGrid>
              <a:tr h="4746644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Ελκυστήρας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Πλατφόρμα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Άροτρο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Σπαρτική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err="1" smtClean="0"/>
                        <a:t>Δισκοσβάρνα</a:t>
                      </a:r>
                      <a:endParaRPr lang="el-GR" sz="32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err="1" smtClean="0"/>
                        <a:t>Λιπασματοδιανομέας</a:t>
                      </a:r>
                      <a:endParaRPr lang="el-GR" sz="32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Ψεκαστικό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smtClean="0"/>
                        <a:t>Σκαλιστήρι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err="1" smtClean="0"/>
                        <a:t>Στελεχοκόπτης</a:t>
                      </a:r>
                      <a:endParaRPr lang="el-GR" sz="320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dirty="0" err="1" smtClean="0"/>
                        <a:t>Αντλητικό</a:t>
                      </a:r>
                      <a:r>
                        <a:rPr lang="el-GR" sz="3200" baseline="0" dirty="0" smtClean="0"/>
                        <a:t>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baseline="0" dirty="0" smtClean="0"/>
                        <a:t>Καρούλι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l-GR" sz="3200" baseline="0" dirty="0" smtClean="0"/>
                        <a:t>Αποθήκη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Υπολογισμός απόσβεσης-υπολειμματικής αξίας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Απόσβεση:</a:t>
            </a:r>
          </a:p>
          <a:p>
            <a:pPr>
              <a:buNone/>
            </a:pPr>
            <a:r>
              <a:rPr lang="el-GR" dirty="0" smtClean="0"/>
              <a:t>Αξία </a:t>
            </a:r>
            <a:r>
              <a:rPr lang="el-GR" dirty="0" smtClean="0"/>
              <a:t>αντικατάστασης – Υπολειμματική αξία </a:t>
            </a:r>
            <a:r>
              <a:rPr lang="en-GB" dirty="0" smtClean="0"/>
              <a:t>/</a:t>
            </a:r>
            <a:r>
              <a:rPr lang="el-GR" dirty="0" smtClean="0"/>
              <a:t> έτη ωφέλιμης </a:t>
            </a:r>
            <a:r>
              <a:rPr lang="el-GR" dirty="0" smtClean="0"/>
              <a:t>ζωής</a:t>
            </a:r>
          </a:p>
          <a:p>
            <a:r>
              <a:rPr lang="el-GR" dirty="0" smtClean="0"/>
              <a:t>Υπολειμματική </a:t>
            </a:r>
            <a:r>
              <a:rPr lang="el-GR" dirty="0" smtClean="0"/>
              <a:t>αξία:</a:t>
            </a:r>
            <a:r>
              <a:rPr lang="en-GB" dirty="0" smtClean="0"/>
              <a:t> 10</a:t>
            </a:r>
            <a:r>
              <a:rPr lang="en-GB" dirty="0" smtClean="0"/>
              <a:t>%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Παράδειγμα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Γεωργικός Ελκυστήρας: 30.000</a:t>
            </a:r>
            <a:r>
              <a:rPr lang="el-GR" dirty="0" smtClean="0">
                <a:solidFill>
                  <a:srgbClr val="FF0000"/>
                </a:solidFill>
              </a:rPr>
              <a:t>€-(30.000*10%) </a:t>
            </a:r>
            <a:r>
              <a:rPr lang="en-GB" dirty="0" smtClean="0">
                <a:solidFill>
                  <a:srgbClr val="FF0000"/>
                </a:solidFill>
              </a:rPr>
              <a:t>/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12έτη=2.250</a:t>
            </a:r>
            <a:endParaRPr lang="el-G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Μέσο επενδυμένο κεφάλαιο (ΜΕΚ)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600201"/>
            <a:ext cx="8572560" cy="3543312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Υπολογισμός: Μέσος όρος εξοπλισμού και κατασκευών</a:t>
            </a:r>
          </a:p>
          <a:p>
            <a:pPr>
              <a:buNone/>
            </a:pPr>
            <a:r>
              <a:rPr lang="el-GR" dirty="0" smtClean="0"/>
              <a:t>ΜΕΚ = </a:t>
            </a:r>
            <a:r>
              <a:rPr lang="en-GB" dirty="0" smtClean="0"/>
              <a:t>(</a:t>
            </a:r>
            <a:r>
              <a:rPr lang="el-GR" dirty="0" smtClean="0"/>
              <a:t>Αρχική αξία + υπολειμματική αξία</a:t>
            </a:r>
            <a:r>
              <a:rPr lang="en-GB" dirty="0" smtClean="0"/>
              <a:t>)</a:t>
            </a:r>
            <a:r>
              <a:rPr lang="el-GR" dirty="0" smtClean="0"/>
              <a:t> / 2</a:t>
            </a:r>
          </a:p>
          <a:p>
            <a:pPr>
              <a:buNone/>
            </a:pPr>
            <a:r>
              <a:rPr lang="el-GR" dirty="0" smtClean="0"/>
              <a:t>Παράδειγμα:</a:t>
            </a:r>
          </a:p>
          <a:p>
            <a:pPr>
              <a:buNone/>
            </a:pPr>
            <a:r>
              <a:rPr lang="el-GR" dirty="0" smtClean="0"/>
              <a:t>Γεωργικός ελκυστήρας, Πλατφόρμα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ΜΕΚ:(</a:t>
            </a:r>
            <a:r>
              <a:rPr lang="el-GR" dirty="0" smtClean="0">
                <a:solidFill>
                  <a:srgbClr val="FF0000"/>
                </a:solidFill>
              </a:rPr>
              <a:t>30.000+27.750)/</a:t>
            </a:r>
            <a:r>
              <a:rPr lang="el-GR" dirty="0" smtClean="0">
                <a:solidFill>
                  <a:srgbClr val="FF0000"/>
                </a:solidFill>
              </a:rPr>
              <a:t>2+(</a:t>
            </a:r>
            <a:r>
              <a:rPr lang="el-GR" dirty="0" smtClean="0">
                <a:solidFill>
                  <a:srgbClr val="FF0000"/>
                </a:solidFill>
              </a:rPr>
              <a:t>3.000+2.775)/2=31.762,5€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ΜΕΚ εκμετάλλευσης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dirty="0" smtClean="0"/>
              <a:t>ΜΕΚ + αξία ιδιόκτητης γης</a:t>
            </a:r>
          </a:p>
          <a:p>
            <a:pPr>
              <a:buNone/>
            </a:pPr>
            <a:r>
              <a:rPr lang="el-GR" dirty="0" smtClean="0"/>
              <a:t>Παράδειγμα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ΜΕΚ + 146στρ Χ 1.200€/στρ = ΜΕΚ </a:t>
            </a:r>
            <a:r>
              <a:rPr lang="en-GB" dirty="0" smtClean="0">
                <a:solidFill>
                  <a:srgbClr val="FF0000"/>
                </a:solidFill>
              </a:rPr>
              <a:t>+</a:t>
            </a:r>
            <a:r>
              <a:rPr lang="el-GR" dirty="0" smtClean="0">
                <a:solidFill>
                  <a:srgbClr val="FF0000"/>
                </a:solidFill>
              </a:rPr>
              <a:t> 175.200€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Συντήρηση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dirty="0" smtClean="0"/>
              <a:t>ΜΕΚ Χ 3%</a:t>
            </a:r>
          </a:p>
          <a:p>
            <a:pPr>
              <a:buNone/>
            </a:pPr>
            <a:r>
              <a:rPr lang="el-GR" dirty="0" smtClean="0"/>
              <a:t>Παράδειγμα: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31.762,5€ </a:t>
            </a:r>
            <a:r>
              <a:rPr lang="el-GR" dirty="0" smtClean="0">
                <a:solidFill>
                  <a:srgbClr val="FF0000"/>
                </a:solidFill>
              </a:rPr>
              <a:t>Χ 3% = </a:t>
            </a:r>
            <a:r>
              <a:rPr lang="el-GR" dirty="0" smtClean="0">
                <a:solidFill>
                  <a:srgbClr val="FF0000"/>
                </a:solidFill>
              </a:rPr>
              <a:t>952,875</a:t>
            </a:r>
            <a:r>
              <a:rPr lang="el-GR" dirty="0" smtClean="0">
                <a:solidFill>
                  <a:srgbClr val="FF0000"/>
                </a:solidFill>
              </a:rPr>
              <a:t>€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 smtClean="0"/>
              <a:t>Ασφάλιση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Υπολογισμός</a:t>
            </a:r>
          </a:p>
          <a:p>
            <a:pPr>
              <a:buNone/>
            </a:pPr>
            <a:r>
              <a:rPr lang="el-GR" dirty="0" smtClean="0"/>
              <a:t>ΜΕΚ Χ 0,12%</a:t>
            </a:r>
          </a:p>
          <a:p>
            <a:pPr>
              <a:buNone/>
            </a:pPr>
            <a:r>
              <a:rPr lang="el-GR" dirty="0" smtClean="0"/>
              <a:t>Παράδειγμα:</a:t>
            </a:r>
          </a:p>
          <a:p>
            <a:pPr>
              <a:buNone/>
            </a:pPr>
            <a:r>
              <a:rPr lang="el-GR" dirty="0" smtClean="0">
                <a:solidFill>
                  <a:srgbClr val="FF0000"/>
                </a:solidFill>
              </a:rPr>
              <a:t>31.762,5€ </a:t>
            </a:r>
            <a:r>
              <a:rPr lang="el-GR" dirty="0" smtClean="0">
                <a:solidFill>
                  <a:srgbClr val="FF0000"/>
                </a:solidFill>
              </a:rPr>
              <a:t>Χ 0,12% = </a:t>
            </a:r>
            <a:r>
              <a:rPr lang="el-GR" dirty="0" smtClean="0">
                <a:solidFill>
                  <a:srgbClr val="FF0000"/>
                </a:solidFill>
              </a:rPr>
              <a:t>38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r>
              <a:rPr lang="el-GR" dirty="0" smtClean="0">
                <a:solidFill>
                  <a:srgbClr val="FF0000"/>
                </a:solidFill>
              </a:rPr>
              <a:t>11</a:t>
            </a:r>
            <a:r>
              <a:rPr lang="el-GR" dirty="0" smtClean="0">
                <a:solidFill>
                  <a:srgbClr val="FF0000"/>
                </a:solidFill>
              </a:rPr>
              <a:t>€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2004</Words>
  <Application>Microsoft Office PowerPoint</Application>
  <PresentationFormat>Προβολή στην οθόνη (4:3)</PresentationFormat>
  <Paragraphs>782</Paragraphs>
  <Slides>31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Θέμα του Office</vt:lpstr>
      <vt:lpstr>Υπολογισμός επιπέδου οικονομικής βιωσιμότητας γεωργικής εκμετάλλευσης</vt:lpstr>
      <vt:lpstr>Απαραίτητα δεδομένα</vt:lpstr>
      <vt:lpstr>Στοιχεία μεταβλητού κόστους</vt:lpstr>
      <vt:lpstr>Στοιχεία σταθερού κόστους</vt:lpstr>
      <vt:lpstr>Υπολογισμός απόσβεσης-υπολειμματικής αξίας</vt:lpstr>
      <vt:lpstr>Μέσο επενδυμένο κεφάλαιο (ΜΕΚ)</vt:lpstr>
      <vt:lpstr>ΜΕΚ εκμετάλλευσης</vt:lpstr>
      <vt:lpstr>Συντήρηση</vt:lpstr>
      <vt:lpstr>Ασφάλιση</vt:lpstr>
      <vt:lpstr>Τόκος παγίου κεφαλαίου</vt:lpstr>
      <vt:lpstr>Τόκος συντήρησης &amp; ασφαλίστρων</vt:lpstr>
      <vt:lpstr>Γεωργοοικονομικοί δείκτες</vt:lpstr>
      <vt:lpstr>Κόστος εργασίας</vt:lpstr>
      <vt:lpstr>Μονάδα Ανθρώπινης Εργασίας</vt:lpstr>
      <vt:lpstr>Οικογενειακό Γεωργικό Εισόδημα (ΟΓΕ)</vt:lpstr>
      <vt:lpstr>Δείκτης οικονομικής βιωσιμότητας</vt:lpstr>
      <vt:lpstr>Δείκτης οικονομικής βιωσιμότητας (συν.)</vt:lpstr>
      <vt:lpstr>Δείκτης οικονομικής βιωσιμότητας (συν.)</vt:lpstr>
      <vt:lpstr>Στοιχεία εκμετάλλευσης</vt:lpstr>
      <vt:lpstr>Στοιχεία εκμετάλλευσης (συν.)</vt:lpstr>
      <vt:lpstr>Επιμέρους υπολογισμοί</vt:lpstr>
      <vt:lpstr>Διαφάνεια 22</vt:lpstr>
      <vt:lpstr>Καύσιμα – λιπαντικά ελκυστήρα</vt:lpstr>
      <vt:lpstr>Κόστος άρδευσης</vt:lpstr>
      <vt:lpstr>Δεδομένα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Υπολογισμός επιπέδου οικονομικής βιωσιμότητας γεωργικής εκμετάλλευσης</dc:title>
  <dc:creator>George</dc:creator>
  <cp:lastModifiedBy>George</cp:lastModifiedBy>
  <cp:revision>31</cp:revision>
  <dcterms:created xsi:type="dcterms:W3CDTF">2017-03-05T17:34:19Z</dcterms:created>
  <dcterms:modified xsi:type="dcterms:W3CDTF">2018-03-05T12:13:15Z</dcterms:modified>
</cp:coreProperties>
</file>