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21"/>
  </p:notesMasterIdLst>
  <p:sldIdLst>
    <p:sldId id="256" r:id="rId3"/>
    <p:sldId id="423" r:id="rId4"/>
    <p:sldId id="400" r:id="rId5"/>
    <p:sldId id="407" r:id="rId6"/>
    <p:sldId id="416" r:id="rId7"/>
    <p:sldId id="417" r:id="rId8"/>
    <p:sldId id="418" r:id="rId9"/>
    <p:sldId id="419" r:id="rId10"/>
    <p:sldId id="424" r:id="rId11"/>
    <p:sldId id="425" r:id="rId12"/>
    <p:sldId id="420" r:id="rId13"/>
    <p:sldId id="421" r:id="rId14"/>
    <p:sldId id="422" r:id="rId15"/>
    <p:sldId id="426" r:id="rId16"/>
    <p:sldId id="427" r:id="rId17"/>
    <p:sldId id="428" r:id="rId18"/>
    <p:sldId id="429" r:id="rId19"/>
    <p:sldId id="328" r:id="rId20"/>
  </p:sldIdLst>
  <p:sldSz cx="9144000" cy="6858000" type="screen4x3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5196" autoAdjust="0"/>
  </p:normalViewPr>
  <p:slideViewPr>
    <p:cSldViewPr>
      <p:cViewPr>
        <p:scale>
          <a:sx n="60" d="100"/>
          <a:sy n="60" d="100"/>
        </p:scale>
        <p:origin x="-3240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27/11/2014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6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20.png"/><Relationship Id="rId9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image" Target="../media/image56.png"/><Relationship Id="rId4" Type="http://schemas.openxmlformats.org/officeDocument/2006/relationships/image" Target="../media/image65.png"/><Relationship Id="rId9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4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Κινηματική Στερεού Σώματος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156176" y="1700808"/>
                <a:ext cx="4175447" cy="1531936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Δεδομένα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  <a:ea typeface="Cambria Math"/>
                          </a:rPr>
                          <m:t>Α</m:t>
                        </m:r>
                      </m:sub>
                    </m:sSub>
                    <m:r>
                      <a:rPr lang="el-GR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A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</m:ba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l-GR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l-GR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b="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b="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el-GR" b="0" dirty="0" smtClean="0"/>
              </a:p>
            </p:txBody>
          </p:sp>
        </mc:Choice>
        <mc:Fallback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156176" y="1700808"/>
                <a:ext cx="4175447" cy="1531936"/>
              </a:xfrm>
              <a:blipFill rotWithShape="1">
                <a:blip r:embed="rId3"/>
                <a:stretch>
                  <a:fillRect l="-2336" b="-71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91" y="1772816"/>
            <a:ext cx="5563145" cy="34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1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6733257" y="1772816"/>
                <a:ext cx="4175447" cy="3240360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l-GR" dirty="0" smtClean="0"/>
                  <a:t>Ζητούνται</a:t>
                </a:r>
                <a:r>
                  <a:rPr lang="en-US" dirty="0" smtClean="0"/>
                  <a:t>:</a:t>
                </a:r>
                <a:endParaRPr lang="el-GR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  <a:ea typeface="Cambria Math"/>
                          </a:rPr>
                          <m:t>Β</m:t>
                        </m:r>
                      </m:sub>
                    </m:sSub>
                    <m:r>
                      <a:rPr lang="el-GR" b="0" i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>
                        <a:latin typeface="Cambria Math"/>
                        <a:ea typeface="Cambria Math"/>
                      </a:rPr>
                      <m:t>ω</m:t>
                    </m:r>
                    <m:r>
                      <a:rPr lang="el-GR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sz="1400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b="0" i="0">
                            <a:latin typeface="Cambria Math"/>
                            <a:ea typeface="Cambria Math"/>
                          </a:rPr>
                          <m:t>Β</m:t>
                        </m:r>
                      </m:sub>
                    </m:sSub>
                    <m:r>
                      <a:rPr lang="el-GR" b="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l-GR" b="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l-GR" b="0" i="1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b="0" i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sub>
                    </m:sSub>
                  </m:oMath>
                </a14:m>
                <a:endParaRPr lang="el-GR" b="0" dirty="0" smtClean="0"/>
              </a:p>
              <a:p>
                <a:pPr marL="457200" indent="-457200" algn="just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b="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l-GR" b="0" i="0">
                                <a:latin typeface="Cambria Math"/>
                                <a:ea typeface="Cambria Math"/>
                              </a:rPr>
                              <m:t>α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G</m:t>
                        </m:r>
                      </m:sub>
                    </m:sSub>
                  </m:oMath>
                </a14:m>
                <a:endParaRPr lang="el-GR" b="0" dirty="0"/>
              </a:p>
            </p:txBody>
          </p:sp>
        </mc:Choice>
        <mc:Fallback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6733257" y="1772816"/>
                <a:ext cx="4175447" cy="3240360"/>
              </a:xfrm>
              <a:blipFill rotWithShape="1">
                <a:blip r:embed="rId3"/>
                <a:stretch>
                  <a:fillRect l="-2339" b="-33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5" y="1772816"/>
            <a:ext cx="5563145" cy="34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4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3305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77508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5616" y="1559064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9064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Κινηματικός Περιορισμός </a:t>
            </a:r>
            <a:r>
              <a:rPr lang="en-US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3568" y="2783200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3200"/>
                <a:ext cx="338437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868144" y="296733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8395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39543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47664" y="4653136"/>
                <a:ext cx="626469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53136"/>
                <a:ext cx="6264696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87624" y="541787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417879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331640" y="5231472"/>
                <a:ext cx="626469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231472"/>
                <a:ext cx="6264696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1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77301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Άρα</a:t>
            </a:r>
            <a:r>
              <a:rPr lang="en-US" b="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9672" y="1556792"/>
                <a:ext cx="2880320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556792"/>
                <a:ext cx="2880320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0" y="255659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0474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047455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και</a:t>
            </a:r>
            <a:r>
              <a:rPr lang="en-US" b="0" dirty="0" smtClean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170080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628056" y="2414850"/>
                <a:ext cx="2727920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056" y="2414850"/>
                <a:ext cx="2727920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835696" y="3863320"/>
                <a:ext cx="2160240" cy="9338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600" smtClean="0">
                          <a:latin typeface="Cambria Math"/>
                          <a:ea typeface="Cambria Math"/>
                        </a:rPr>
                        <m:t>ω</m:t>
                      </m:r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863320"/>
                <a:ext cx="2160240" cy="9338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39552" y="55596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4572000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35696" y="5303480"/>
                <a:ext cx="2439888" cy="10778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03480"/>
                <a:ext cx="2439888" cy="107784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200" b="0" dirty="0" smtClean="0"/>
                  <a:t> 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3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  <a:blipFill rotWithShape="1">
                <a:blip r:embed="rId9"/>
                <a:stretch>
                  <a:fillRect l="-2076" r="-1903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4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  <a:blipFill rotWithShape="1">
                <a:blip r:embed="rId10"/>
                <a:stretch>
                  <a:fillRect l="-2253" r="-190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21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3305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77508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5616" y="1559064"/>
                <a:ext cx="410445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9064"/>
                <a:ext cx="410445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Κινηματικός Περιορισμός </a:t>
            </a:r>
            <a:r>
              <a:rPr lang="en-US" u="sng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83568" y="2783200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783200"/>
                <a:ext cx="338437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868144" y="296733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563888" y="4367376"/>
                <a:ext cx="626469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367376"/>
                <a:ext cx="626469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-108520" y="5157192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5157192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07504" y="5013176"/>
                <a:ext cx="91450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60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l-GR" sz="260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13176"/>
                <a:ext cx="9145016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227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77301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Άρα</a:t>
            </a:r>
            <a:r>
              <a:rPr lang="en-US" b="0" dirty="0" smtClean="0"/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554952" y="1600094"/>
                <a:ext cx="4017047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0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600" i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52" y="1600094"/>
                <a:ext cx="4017047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572000" y="255659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7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373216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2060848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b="0" dirty="0" smtClean="0"/>
              <a:t>και</a:t>
            </a:r>
            <a:r>
              <a:rPr lang="en-US" b="0" dirty="0" smtClean="0"/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72000" y="170080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619943" y="2414850"/>
                <a:ext cx="3952055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𝑙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3" y="2414850"/>
                <a:ext cx="3952055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1871556" y="3573016"/>
                <a:ext cx="3132492" cy="12241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l-GR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l-GR" sz="2800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l-GR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l-GR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endParaRPr lang="en-US" sz="28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556" y="3573016"/>
                <a:ext cx="3132492" cy="12241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539552" y="555962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7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6156176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6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835696" y="5303480"/>
                <a:ext cx="5976664" cy="107784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  <m:r>
                        <a:rPr lang="en-US" sz="2600" b="0" i="1" dirty="0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6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sz="2600" b="0" i="1" dirty="0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l-GR" sz="2600" b="0" i="1" dirty="0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l-GR" sz="26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l-GR" sz="2600" b="0" i="1" dirty="0" smtClean="0">
                              <a:latin typeface="Cambria Math"/>
                            </a:rPr>
                            <m:t>𝑙</m:t>
                          </m:r>
                          <m:sSup>
                            <m:sSupPr>
                              <m:ctrlPr>
                                <a:rPr lang="el-GR" sz="26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l-GR" sz="2600" b="0" i="1" dirty="0" smtClean="0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l-GR" sz="2600" b="0" i="1" dirty="0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600" b="0" i="1" dirty="0" smtClean="0">
                              <a:latin typeface="Cambria Math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03480"/>
                <a:ext cx="5976664" cy="10778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sub>
                    </m:sSub>
                  </m:oMath>
                </a14:m>
                <a:r>
                  <a:rPr lang="en-US" sz="2200" b="0" dirty="0" smtClean="0"/>
                  <a:t> 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3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72472" y="1628800"/>
                <a:ext cx="3520008" cy="495746"/>
              </a:xfrm>
              <a:blipFill rotWithShape="1">
                <a:blip r:embed="rId9"/>
                <a:stretch>
                  <a:fillRect l="-2076" r="-1903" b="-2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Θέση κειμένου 1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el-GR" sz="2200" b="0" dirty="0" smtClean="0"/>
                  <a:t>(Οι συντελεστές του</a:t>
                </a:r>
                <a:r>
                  <a:rPr lang="en-US" sz="2200" b="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200" b="0" dirty="0" smtClean="0"/>
                  <a:t> </a:t>
                </a:r>
                <a:r>
                  <a:rPr lang="el-GR" sz="2200" b="0" dirty="0" smtClean="0"/>
                  <a:t>ίσοι)</a:t>
                </a:r>
                <a:endParaRPr lang="en-US" sz="2200" b="0" dirty="0" smtClean="0"/>
              </a:p>
            </p:txBody>
          </p:sp>
        </mc:Choice>
        <mc:Fallback xmlns="">
          <p:sp>
            <p:nvSpPr>
              <p:cNvPr id="34" name="Θέση κειμένου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364088" y="2492896"/>
                <a:ext cx="3520008" cy="495746"/>
              </a:xfrm>
              <a:blipFill rotWithShape="1">
                <a:blip r:embed="rId10"/>
                <a:stretch>
                  <a:fillRect l="-2253" r="-1906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115616" y="3861048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4)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8"/>
                <a:ext cx="720080" cy="7200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396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3305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77508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8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5616" y="1559064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9064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187624" y="2783200"/>
                <a:ext cx="590465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>
                            <a:latin typeface="Cambria Math"/>
                            <a:ea typeface="Cambria Math"/>
                          </a:rPr>
                          <m:t>ΑG</m:t>
                        </m:r>
                      </m:sub>
                    </m:sSub>
                    <m:r>
                      <a:rPr lang="en-US" sz="2600" i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𝑟</m:t>
                                </m:r>
                              </m:e>
                            </m:ba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600">
                                <a:latin typeface="Cambria Math"/>
                                <a:ea typeface="Cambria Math"/>
                              </a:rPr>
                              <m:t>Α</m:t>
                            </m:r>
                            <m:r>
                              <m:rPr>
                                <m:sty m:val="p"/>
                              </m:rPr>
                              <a:rPr lang="el-GR" sz="2600" b="0" i="0" smtClean="0">
                                <a:latin typeface="Cambria Math"/>
                                <a:ea typeface="Cambria Math"/>
                              </a:rPr>
                              <m:t>B</m:t>
                            </m:r>
                          </m:sub>
                        </m:sSub>
                      </m:num>
                      <m:den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l-GR" sz="2600" dirty="0" smtClean="0"/>
                  <a:t>=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sz="2600" i="1"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𝑙</m:t>
                        </m:r>
                      </m:num>
                      <m:den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600" i="1"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𝜃</m:t>
                    </m:r>
                    <m:r>
                      <a:rPr lang="el-GR" sz="2600" i="1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</m:oMath>
                </a14:m>
                <a:endParaRPr lang="en-US" sz="2600" dirty="0" smtClean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83200"/>
                <a:ext cx="5904656" cy="789816"/>
              </a:xfrm>
              <a:prstGeom prst="rect">
                <a:avLst/>
              </a:prstGeom>
              <a:blipFill rotWithShape="1">
                <a:blip r:embed="rId4"/>
                <a:stretch>
                  <a:fillRect b="-155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92280" y="296733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539552" y="40474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*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61049"/>
                <a:ext cx="720080" cy="72008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𝑙</m:t>
                              </m:r>
                            </m:num>
                            <m:den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861048"/>
                <a:ext cx="7344816" cy="789816"/>
              </a:xfrm>
              <a:prstGeom prst="rect">
                <a:avLst/>
              </a:prstGeom>
              <a:blipFill rotWithShape="1">
                <a:blip r:embed="rId6"/>
                <a:stretch>
                  <a:fillRect t="-769" b="-615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187624" y="483954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39543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547664" y="4653136"/>
                <a:ext cx="734481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  <m:r>
                        <a:rPr lang="en-US" sz="2600" i="1">
                          <a:latin typeface="Cambria Math"/>
                          <a:ea typeface="Cambria Math"/>
                        </a:rPr>
                        <m:t>𝑐𝑜𝑠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)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</m:num>
                        <m:den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𝑠𝑖𝑛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m:rPr>
                              <m:nor/>
                            </m:rPr>
                            <a:rPr lang="en-US" sz="2600" dirty="0"/>
                            <m:t> </m:t>
                          </m:r>
                        </m:den>
                      </m:f>
                      <m:r>
                        <a:rPr lang="en-US" sz="2600" i="1">
                          <a:latin typeface="Cambria Math"/>
                          <a:ea typeface="Cambria Math"/>
                        </a:rPr>
                        <m:t>𝑠𝑖𝑛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653136"/>
                <a:ext cx="7344816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1187624" y="58476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5847655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1619672" y="5591512"/>
                <a:ext cx="6264696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v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𝑡𝑎𝑛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den>
                      </m:f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5591512"/>
                <a:ext cx="6264696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566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133054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Επίλυση </a:t>
            </a:r>
            <a:r>
              <a:rPr lang="en-US" u="sng" dirty="0" smtClean="0"/>
              <a:t>: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868144" y="177508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9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115616" y="1559064"/>
                <a:ext cx="410445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G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AG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559064"/>
                <a:ext cx="410445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Θέση κειμένου 1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8352928" cy="495746"/>
          </a:xfrm>
        </p:spPr>
        <p:txBody>
          <a:bodyPr>
            <a:noAutofit/>
          </a:bodyPr>
          <a:lstStyle/>
          <a:p>
            <a:pPr algn="just"/>
            <a:r>
              <a:rPr lang="en-US" u="sng" dirty="0" err="1" smtClean="0"/>
              <a:t>Εργ</a:t>
            </a:r>
            <a:r>
              <a:rPr lang="en-US" u="sng" dirty="0" smtClean="0"/>
              <a:t>ασία για το σπίτι:</a:t>
            </a:r>
            <a:endParaRPr lang="en-US" u="sng" dirty="0" smtClean="0"/>
          </a:p>
        </p:txBody>
      </p:sp>
      <p:sp>
        <p:nvSpPr>
          <p:cNvPr id="25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Εφαρμογή 1</a:t>
            </a:r>
            <a:r>
              <a:rPr lang="en-US" dirty="0" smtClean="0"/>
              <a:t>: </a:t>
            </a:r>
            <a:r>
              <a:rPr lang="el-GR" dirty="0" smtClean="0"/>
              <a:t>Επίπεδη Κίνηση Στερεού Βραχίονα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15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3. Γενική Επίπεδη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3698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Θέση κειμένου 2"/>
              <p:cNvSpPr>
                <a:spLocks noGrp="1"/>
              </p:cNvSpPr>
              <p:nvPr>
                <p:ph type="body" sz="quarter" idx="3"/>
              </p:nvPr>
            </p:nvSpPr>
            <p:spPr>
              <a:xfrm>
                <a:off x="5810063" y="2927216"/>
                <a:ext cx="3131840" cy="1800200"/>
              </a:xfrm>
            </p:spPr>
            <p:txBody>
              <a:bodyPr anchor="ctr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l-GR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l-GR" dirty="0" smtClean="0"/>
                  <a:t>: η γωνία του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b="1" i="0" smtClean="0">
                            <a:latin typeface="Cambria Math"/>
                            <a:ea typeface="Cambria Math" panose="02040503050406030204" pitchFamily="18" charset="0"/>
                          </a:rPr>
                          <m:t>𝚨𝚩</m:t>
                        </m:r>
                      </m:e>
                    </m:acc>
                  </m:oMath>
                </a14:m>
                <a:r>
                  <a:rPr lang="el-GR" dirty="0" smtClean="0"/>
                  <a:t>  με τον οριζόντιο άξονα</a:t>
                </a:r>
                <a:endParaRPr lang="en-US" dirty="0" smtClean="0"/>
              </a:p>
            </p:txBody>
          </p:sp>
        </mc:Choice>
        <mc:Fallback>
          <p:sp>
            <p:nvSpPr>
              <p:cNvPr id="13" name="Θέση κει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3"/>
              </p:nvPr>
            </p:nvSpPr>
            <p:spPr>
              <a:xfrm>
                <a:off x="5810063" y="2927216"/>
                <a:ext cx="3131840" cy="1800200"/>
              </a:xfrm>
              <a:blipFill rotWithShape="1">
                <a:blip r:embed="rId3"/>
                <a:stretch>
                  <a:fillRect l="-2918" r="-31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Θέση κειμένου 2"/>
              <p:cNvSpPr txBox="1">
                <a:spLocks/>
              </p:cNvSpPr>
              <p:nvPr/>
            </p:nvSpPr>
            <p:spPr>
              <a:xfrm>
                <a:off x="5868144" y="2564904"/>
                <a:ext cx="3008274" cy="720080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l-GR" dirty="0" smtClean="0"/>
                  <a:t>ΑΒ πάνω στο σώμα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l-GR" dirty="0" smtClean="0"/>
                  <a:t>  η απόσταση (ΑΒ) παραμένει                                 σταθερή</a:t>
                </a:r>
                <a:endParaRPr lang="el-GR" dirty="0"/>
              </a:p>
            </p:txBody>
          </p:sp>
        </mc:Choice>
        <mc:Fallback>
          <p:sp>
            <p:nvSpPr>
              <p:cNvPr id="7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564904"/>
                <a:ext cx="3008274" cy="720080"/>
              </a:xfrm>
              <a:prstGeom prst="rect">
                <a:avLst/>
              </a:prstGeom>
              <a:blipFill rotWithShape="1">
                <a:blip r:embed="rId4"/>
                <a:stretch>
                  <a:fillRect l="-3245" t="-122881" r="-3043" b="-1949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5220072" y="4799424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4799424"/>
                <a:ext cx="338437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300354" y="498156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95936" y="5663520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  <a:ea typeface="Cambria Math"/>
                            </a:rPr>
                            <m:t>A</m:t>
                          </m:r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663520"/>
                <a:ext cx="3384376" cy="789816"/>
              </a:xfrm>
              <a:prstGeom prst="rect">
                <a:avLst/>
              </a:prstGeom>
              <a:blipFill rotWithShape="1">
                <a:blip r:embed="rId6"/>
                <a:stretch>
                  <a:fillRect r="-1369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316416" y="5847655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p:sp>
        <p:nvSpPr>
          <p:cNvPr id="15" name="Τίτλος 5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4949353" cy="3804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1556792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u="sng" dirty="0" smtClean="0"/>
              <a:t>Ταχύτητες</a:t>
            </a:r>
            <a:r>
              <a:rPr lang="en-US" sz="2200" b="1" u="sng" dirty="0" smtClean="0"/>
              <a:t>:</a:t>
            </a:r>
            <a:r>
              <a:rPr lang="en-US" sz="2200" b="1" dirty="0" smtClean="0"/>
              <a:t> 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199184" y="5791591"/>
                <a:ext cx="3384376" cy="78981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184" y="5791591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83568" y="22048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648" y="220486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4581128"/>
                <a:ext cx="3816424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81128"/>
                <a:ext cx="3816424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περιεχομένου 3"/>
          <p:cNvSpPr txBox="1">
            <a:spLocks/>
          </p:cNvSpPr>
          <p:nvPr/>
        </p:nvSpPr>
        <p:spPr>
          <a:xfrm>
            <a:off x="467544" y="4221088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Εισάγω το διάνυσμα της γωνιακής ταχύτητας 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7812360" y="371703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59632" y="591966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919663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475656" y="2060848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60848"/>
                <a:ext cx="3384376" cy="78981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5976" y="220486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04864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120790" y="2855208"/>
                <a:ext cx="540353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  <a:ea typeface="Cambria Math"/>
                          </a:rPr>
                          <m:t>Β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l-GR" sz="2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26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̇"/>
                            <m:ctrlPr>
                              <a:rPr lang="el-GR" sz="2600" b="0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l-GR" sz="2600" b="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</m:acc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90" y="2855208"/>
                <a:ext cx="5403538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03648" y="296733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67335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20790" y="3501008"/>
                <a:ext cx="540353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  <a:ea typeface="Cambria Math"/>
                          </a:rPr>
                          <m:t>Β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m:rPr>
                                <m:sty m:val="p"/>
                              </m:rPr>
                              <a:rPr lang="en-US" sz="2600" b="0" i="0" smtClean="0">
                                <a:latin typeface="Cambria Math"/>
                                <a:ea typeface="Cambria Math"/>
                              </a:rPr>
                              <m:t>v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el-GR" sz="2600" b="0" i="1" smtClean="0">
                        <a:latin typeface="Cambria Math"/>
                        <a:ea typeface="Cambria Math"/>
                      </a:rPr>
                      <m:t> </m:t>
                    </m:r>
                    <m:acc>
                      <m:accPr>
                        <m:chr m:val="̇"/>
                        <m:ctrlPr>
                          <a:rPr lang="el-GR" sz="2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r>
                      <a:rPr lang="el-GR" sz="2600" b="0" i="1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𝑐𝑜𝑠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600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e>
                            </m:bar>
                          </m:e>
                          <m:sub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790" y="3501008"/>
                <a:ext cx="5403538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403648" y="361313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613135"/>
                <a:ext cx="648072" cy="53367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Θέση περιεχομένου 3"/>
          <p:cNvSpPr txBox="1">
            <a:spLocks/>
          </p:cNvSpPr>
          <p:nvPr/>
        </p:nvSpPr>
        <p:spPr>
          <a:xfrm>
            <a:off x="467544" y="5265204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Οπότε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683568" y="594928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7812360" y="587727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3" name="Τίτλος 5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1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1541984"/>
            <a:ext cx="8064895" cy="878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Από την (4) συμπεραίνω ότι αν γνωρίζω </a:t>
            </a:r>
            <a:r>
              <a:rPr lang="el-GR" sz="2200" b="1" dirty="0" smtClean="0"/>
              <a:t>την ταχύτητα ενός σημείου και τη γωνιακή ταχύτητα ω, μπορώ να ξέρω την ταχύτητα σε οποιοδήποτε άλλο σημείο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99592" y="3573016"/>
                <a:ext cx="6547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̇"/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573016"/>
                <a:ext cx="6547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Θέση περιεχομένου 3"/>
          <p:cNvSpPr txBox="1">
            <a:spLocks/>
          </p:cNvSpPr>
          <p:nvPr/>
        </p:nvSpPr>
        <p:spPr>
          <a:xfrm>
            <a:off x="467544" y="2694112"/>
            <a:ext cx="8064895" cy="4394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u="sng" dirty="0" smtClean="0"/>
              <a:t>Απόδειξη:</a:t>
            </a:r>
            <a:endParaRPr lang="el-GR" sz="2200" u="sng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9592" y="4151352"/>
                <a:ext cx="6547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    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𝑙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fName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51352"/>
                <a:ext cx="654737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99592" y="4727416"/>
                <a:ext cx="6547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𝑙</m:t>
                      </m:r>
                      <m:acc>
                        <m:accPr>
                          <m:chr m:val="̇"/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d>
                        <m:d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  <a:ea typeface="Cambria Math"/>
                            </a:rPr>
                            <m:t>sin</m:t>
                          </m:r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θ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6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7416"/>
                <a:ext cx="654737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Τίτλος 5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3" y="1556792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u="sng" dirty="0" smtClean="0"/>
              <a:t>Επιταχύνσεις</a:t>
            </a:r>
            <a:r>
              <a:rPr lang="en-US" sz="2200" b="1" u="sng" dirty="0" smtClean="0"/>
              <a:t>:</a:t>
            </a:r>
            <a:r>
              <a:rPr lang="en-US" sz="2200" b="1" dirty="0" smtClean="0"/>
              <a:t> 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683568" y="22048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03648" y="220486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204864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47664" y="4581128"/>
                <a:ext cx="540060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bar>
                        <m:bar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acc>
                            <m:accPr>
                              <m:chr m:val="̇"/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acc>
                        </m:e>
                      </m:ba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bar>
                        <m:bar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4581128"/>
                <a:ext cx="5400600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περιεχομένου 3"/>
          <p:cNvSpPr txBox="1">
            <a:spLocks/>
          </p:cNvSpPr>
          <p:nvPr/>
        </p:nvSpPr>
        <p:spPr>
          <a:xfrm>
            <a:off x="467544" y="4221088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Εισάγω το διάνυσμα της γωνιακής επιτάχυνσης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39552" y="5919663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919663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35696" y="2060848"/>
                <a:ext cx="47525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600" b="0" i="0" smtClean="0">
                                      <a:latin typeface="Cambria Math"/>
                                      <a:ea typeface="Cambria Math"/>
                                    </a:rPr>
                                    <m:t>v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acc>
                                <m:accPr>
                                  <m:chr m:val="̇"/>
                                  <m:ctrlP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6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</m:t>
                          </m:r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60848"/>
                <a:ext cx="4752528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660232" y="1959223"/>
                <a:ext cx="1584176" cy="82170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77500" lnSpcReduction="2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36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l-GR" sz="36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=</m:t>
                          </m:r>
                          <m:bar>
                            <m:barPr>
                              <m:ctrlPr>
                                <a:rPr lang="el-GR" sz="32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32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  <m:r>
                            <a:rPr lang="en-US" sz="32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3200">
                                  <a:latin typeface="Cambria Math"/>
                                  <a:ea typeface="Cambria Math"/>
                                </a:rPr>
                                <m:t>ΑΒ</m:t>
                              </m:r>
                            </m:sub>
                          </m:sSub>
                        </m:e>
                      </m:groupChr>
                      <m:r>
                        <a:rPr lang="en-US" sz="36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59223"/>
                <a:ext cx="1584176" cy="8217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1979712" y="2855208"/>
                <a:ext cx="540353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855208"/>
                <a:ext cx="5403538" cy="7898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03648" y="296733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67335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Θέση περιεχομένου 3"/>
          <p:cNvSpPr txBox="1">
            <a:spLocks/>
          </p:cNvSpPr>
          <p:nvPr/>
        </p:nvSpPr>
        <p:spPr>
          <a:xfrm>
            <a:off x="467544" y="5265204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Οπότε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8" name="Rectangle 37"/>
          <p:cNvSpPr/>
          <p:nvPr/>
        </p:nvSpPr>
        <p:spPr>
          <a:xfrm>
            <a:off x="107504" y="594928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524328" y="3039343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15616" y="5807536"/>
                <a:ext cx="5403538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l-GR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ΑΒ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807536"/>
                <a:ext cx="5403538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περιεχομένου 3"/>
          <p:cNvSpPr txBox="1">
            <a:spLocks/>
          </p:cNvSpPr>
          <p:nvPr/>
        </p:nvSpPr>
        <p:spPr>
          <a:xfrm>
            <a:off x="6520323" y="5705636"/>
            <a:ext cx="2736304" cy="89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000" dirty="0" smtClean="0"/>
              <a:t>Γενική κινηματική </a:t>
            </a:r>
          </a:p>
          <a:p>
            <a:pPr marL="0" indent="0" algn="just">
              <a:buFont typeface="Arial" pitchFamily="34" charset="0"/>
              <a:buNone/>
            </a:pPr>
            <a:r>
              <a:rPr lang="el-GR" sz="2000" dirty="0" smtClean="0"/>
              <a:t>σχέση για επιταχύνσεις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000" dirty="0" smtClean="0"/>
          </a:p>
        </p:txBody>
      </p:sp>
      <p:sp>
        <p:nvSpPr>
          <p:cNvPr id="24" name="Τίτλος 5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357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87824" y="5013176"/>
                <a:ext cx="2412268" cy="122413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l-GR" sz="2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l-GR" sz="26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013176"/>
                <a:ext cx="2412268" cy="12241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περιεχομένου 3"/>
          <p:cNvSpPr txBox="1">
            <a:spLocks/>
          </p:cNvSpPr>
          <p:nvPr/>
        </p:nvSpPr>
        <p:spPr>
          <a:xfrm>
            <a:off x="467544" y="1340768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Όμως </a:t>
            </a:r>
            <a:r>
              <a:rPr lang="en-US" sz="2200" dirty="0"/>
              <a:t> </a:t>
            </a:r>
            <a:r>
              <a:rPr lang="el-GR" sz="2200" dirty="0" smtClean="0"/>
              <a:t>έχει αποδειχθεί</a:t>
            </a:r>
            <a:r>
              <a:rPr lang="el-GR" sz="2200" dirty="0" smtClean="0"/>
              <a:t> ότι</a:t>
            </a:r>
            <a:r>
              <a:rPr lang="en-US" sz="2200" dirty="0" smtClean="0"/>
              <a:t>: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7" name="Θέση περιεχομένου 3"/>
          <p:cNvSpPr txBox="1">
            <a:spLocks/>
          </p:cNvSpPr>
          <p:nvPr/>
        </p:nvSpPr>
        <p:spPr>
          <a:xfrm>
            <a:off x="467544" y="2816932"/>
            <a:ext cx="8064895" cy="468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Οπότε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46699" y="3212976"/>
                <a:ext cx="4608512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699" y="3212976"/>
                <a:ext cx="4608512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περιεχομένου 3"/>
          <p:cNvSpPr txBox="1">
            <a:spLocks/>
          </p:cNvSpPr>
          <p:nvPr/>
        </p:nvSpPr>
        <p:spPr>
          <a:xfrm>
            <a:off x="6520323" y="3212976"/>
            <a:ext cx="2228141" cy="8917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2000" dirty="0" smtClean="0"/>
              <a:t>Γενική για επίπεδη κίνηση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87624" y="1844824"/>
                <a:ext cx="432048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el-GR" sz="26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l-GR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</m:bar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6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  <a:ea typeface="Cambria Math"/>
                                </a:rPr>
                                <m:t>ΑΒ</m:t>
                              </m:r>
                            </m:sub>
                          </m:sSub>
                        </m:e>
                      </m:d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=−</m:t>
                      </m:r>
                      <m:sSup>
                        <m:sSup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44824"/>
                <a:ext cx="4320480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Τίτλος 5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47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9280" y="1772816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𝜃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280" y="1772816"/>
                <a:ext cx="3384376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020272" y="558924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7020272" y="616757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(2)</a:t>
            </a:r>
            <a:endParaRPr lang="en-US" sz="2400" dirty="0"/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827584" y="1052736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Ένα διαφορετικό ευθύγραμμο τμήμα ΓΔ.</a:t>
            </a:r>
          </a:p>
          <a:p>
            <a:pPr algn="just"/>
            <a:r>
              <a:rPr lang="el-GR" dirty="0" smtClean="0"/>
              <a:t>φ=σταθερή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44008" y="2207136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acc>
                        <m:accPr>
                          <m:chr m:val="̇"/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𝜑</m:t>
                          </m:r>
                        </m:e>
                      </m:ac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207136"/>
                <a:ext cx="338437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8064" y="2711192"/>
                <a:ext cx="180020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711192"/>
                <a:ext cx="1800200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64288" y="2780928"/>
                <a:ext cx="1656184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2780928"/>
                <a:ext cx="1656184" cy="6458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572000" y="393305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33056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076056" y="3863320"/>
                <a:ext cx="1656184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863320"/>
                <a:ext cx="1656184" cy="645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Θέση κειμένου 2"/>
          <p:cNvSpPr txBox="1">
            <a:spLocks/>
          </p:cNvSpPr>
          <p:nvPr/>
        </p:nvSpPr>
        <p:spPr>
          <a:xfrm>
            <a:off x="827584" y="4941168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u="sng" dirty="0" smtClean="0"/>
              <a:t>Κινηματικές Εξισώσεις</a:t>
            </a:r>
            <a:r>
              <a:rPr lang="el-GR" dirty="0" smtClean="0"/>
              <a:t>:</a:t>
            </a: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67744" y="5373216"/>
                <a:ext cx="3384376" cy="78981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  <a:ea typeface="Cambria Math"/>
                                </a:rPr>
                                <m:t>v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b="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</m:bar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373216"/>
                <a:ext cx="3384376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23728" y="5949280"/>
                <a:ext cx="482453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  <a:ea typeface="Cambria Math"/>
                            </a:rPr>
                            <m:t>Β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  <a:ea typeface="Cambria Math"/>
                                </a:rPr>
                                <m:t>α</m:t>
                              </m:r>
                            </m:e>
                          </m:ba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bar>
                        <m:bar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bar>
                      <m:r>
                        <a:rPr lang="en-US" sz="2600" i="1">
                          <a:latin typeface="Cambria Math"/>
                          <a:ea typeface="Cambria Math"/>
                        </a:rPr>
                        <m:t>×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𝐴𝐵</m:t>
                          </m:r>
                        </m:sub>
                      </m:sSub>
                      <m:r>
                        <a:rPr lang="el-GR" sz="2600" i="1">
                          <a:latin typeface="Cambria Math"/>
                          <a:ea typeface="Cambria Math"/>
                        </a:rPr>
                        <m:t>−</m:t>
                      </m:r>
                      <m:sSup>
                        <m:sSupPr>
                          <m:ctrlPr>
                            <a:rPr lang="el-GR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  <a:ea typeface="Cambria Math"/>
                            </a:rPr>
                            <m:t>ΑΒ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949280"/>
                <a:ext cx="4824536" cy="7898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3" y="1959605"/>
            <a:ext cx="3252615" cy="29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6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827584" y="1052736"/>
            <a:ext cx="7704856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dirty="0" smtClean="0"/>
              <a:t>Ένα διαφορετικό ευθύγραμμο τμήμα ΓΔ.</a:t>
            </a:r>
          </a:p>
          <a:p>
            <a:pPr algn="just"/>
            <a:r>
              <a:rPr lang="el-GR" dirty="0" smtClean="0"/>
              <a:t>φ=σταθερή</a:t>
            </a:r>
            <a:endParaRPr lang="en-US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5796136" y="1988840"/>
                <a:ext cx="1656184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𝜔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1988840"/>
                <a:ext cx="1656184" cy="6458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826345" y="2804586"/>
                <a:ext cx="1656184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l-GR" sz="2400" b="0" i="1" smtClean="0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345" y="2804586"/>
                <a:ext cx="1656184" cy="6458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Θέση κειμένου 2"/>
          <p:cNvSpPr txBox="1">
            <a:spLocks/>
          </p:cNvSpPr>
          <p:nvPr/>
        </p:nvSpPr>
        <p:spPr>
          <a:xfrm>
            <a:off x="1031352" y="4797152"/>
            <a:ext cx="7933135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b="0" dirty="0" smtClean="0"/>
              <a:t>Όπως αποδείξαμε και στην περιστροφή στερεού σώματος γύρω από σταθερό άξονα </a:t>
            </a:r>
            <a:r>
              <a:rPr lang="el-GR" b="0" dirty="0" smtClean="0">
                <a:solidFill>
                  <a:srgbClr val="FF0000"/>
                </a:solidFill>
              </a:rPr>
              <a:t>τα διανύσματα της γωνιακής ταχύτητας και γωνιακής επιτάχυνσης αναφέρονται στην κίνηση ολόκληρου του στερεού</a:t>
            </a:r>
            <a:r>
              <a:rPr lang="el-GR" b="0" dirty="0" smtClean="0"/>
              <a:t> και όχι σε σημεία του στερεού.</a:t>
            </a:r>
            <a:endParaRPr lang="en-US" b="0" dirty="0" smtClean="0"/>
          </a:p>
        </p:txBody>
      </p:sp>
      <p:sp>
        <p:nvSpPr>
          <p:cNvPr id="24" name="Τίτλος 5"/>
          <p:cNvSpPr>
            <a:spLocks noGrp="1"/>
          </p:cNvSpPr>
          <p:nvPr>
            <p:ph type="title"/>
          </p:nvPr>
        </p:nvSpPr>
        <p:spPr>
          <a:xfrm>
            <a:off x="662880" y="44624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Γενική Επίπεδη Κίνηση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3" y="1959605"/>
            <a:ext cx="3252615" cy="29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16318</TotalTime>
  <Words>1720</Words>
  <Application>Microsoft Office PowerPoint</Application>
  <PresentationFormat>On-screen Show (4:3)</PresentationFormat>
  <Paragraphs>211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UTH_Opencourses Powerpoint Template</vt:lpstr>
      <vt:lpstr>Δυναμική</vt:lpstr>
      <vt:lpstr>3. Γενική Επίπεδη Κίνηση</vt:lpstr>
      <vt:lpstr>Γενική Επίπεδη Κίνηση</vt:lpstr>
      <vt:lpstr>Γενική Επίπεδη Κίνηση</vt:lpstr>
      <vt:lpstr>Γενική Επίπεδη Κίνηση</vt:lpstr>
      <vt:lpstr>Γενική Επίπεδη Κίνηση</vt:lpstr>
      <vt:lpstr>Γενική Επίπεδη Κίνηση</vt:lpstr>
      <vt:lpstr>Γενική Επίπεδη Κίνηση</vt:lpstr>
      <vt:lpstr>Γενική Επίπεδη Κίνηση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Εφαρμογή 1: Επίπεδη Κίνηση Στερεού Βραχίονα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250</cp:revision>
  <dcterms:created xsi:type="dcterms:W3CDTF">2014-09-17T16:29:18Z</dcterms:created>
  <dcterms:modified xsi:type="dcterms:W3CDTF">2014-11-28T07:33:42Z</dcterms:modified>
</cp:coreProperties>
</file>