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3"/>
  </p:notesMasterIdLst>
  <p:handoutMasterIdLst>
    <p:handoutMasterId r:id="rId84"/>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364" r:id="rId25"/>
    <p:sldId id="365" r:id="rId26"/>
    <p:sldId id="400" r:id="rId27"/>
    <p:sldId id="366" r:id="rId28"/>
    <p:sldId id="401" r:id="rId29"/>
    <p:sldId id="367" r:id="rId30"/>
    <p:sldId id="297" r:id="rId31"/>
    <p:sldId id="299" r:id="rId32"/>
    <p:sldId id="307" r:id="rId33"/>
    <p:sldId id="322" r:id="rId34"/>
    <p:sldId id="375" r:id="rId35"/>
    <p:sldId id="323" r:id="rId36"/>
    <p:sldId id="324" r:id="rId37"/>
    <p:sldId id="406" r:id="rId38"/>
    <p:sldId id="403" r:id="rId39"/>
    <p:sldId id="325" r:id="rId40"/>
    <p:sldId id="376" r:id="rId41"/>
    <p:sldId id="377" r:id="rId42"/>
    <p:sldId id="379" r:id="rId43"/>
    <p:sldId id="328" r:id="rId44"/>
    <p:sldId id="380" r:id="rId45"/>
    <p:sldId id="381" r:id="rId46"/>
    <p:sldId id="331" r:id="rId47"/>
    <p:sldId id="405" r:id="rId48"/>
    <p:sldId id="404" r:id="rId49"/>
    <p:sldId id="411" r:id="rId50"/>
    <p:sldId id="412" r:id="rId51"/>
    <p:sldId id="334" r:id="rId52"/>
    <p:sldId id="335" r:id="rId53"/>
    <p:sldId id="336" r:id="rId54"/>
    <p:sldId id="384" r:id="rId55"/>
    <p:sldId id="383" r:id="rId56"/>
    <p:sldId id="337" r:id="rId57"/>
    <p:sldId id="382" r:id="rId58"/>
    <p:sldId id="340" r:id="rId59"/>
    <p:sldId id="386" r:id="rId60"/>
    <p:sldId id="407" r:id="rId61"/>
    <p:sldId id="408" r:id="rId62"/>
    <p:sldId id="342" r:id="rId63"/>
    <p:sldId id="343" r:id="rId64"/>
    <p:sldId id="346" r:id="rId65"/>
    <p:sldId id="348" r:id="rId66"/>
    <p:sldId id="349" r:id="rId67"/>
    <p:sldId id="351" r:id="rId68"/>
    <p:sldId id="354" r:id="rId69"/>
    <p:sldId id="389" r:id="rId70"/>
    <p:sldId id="391" r:id="rId71"/>
    <p:sldId id="392" r:id="rId72"/>
    <p:sldId id="393" r:id="rId73"/>
    <p:sldId id="394" r:id="rId74"/>
    <p:sldId id="395" r:id="rId75"/>
    <p:sldId id="396" r:id="rId76"/>
    <p:sldId id="397" r:id="rId77"/>
    <p:sldId id="398" r:id="rId78"/>
    <p:sldId id="390" r:id="rId79"/>
    <p:sldId id="409" r:id="rId80"/>
    <p:sldId id="399" r:id="rId81"/>
    <p:sldId id="410" r:id="rId82"/>
  </p:sldIdLst>
  <p:sldSz cx="9144000" cy="6858000" type="screen4x3"/>
  <p:notesSz cx="6858000" cy="9144000"/>
  <p:embeddedFontLst>
    <p:embeddedFont>
      <p:font typeface="Calibri" pitchFamily="34" charset="0"/>
      <p:regular r:id="rId85"/>
      <p:bold r:id="rId86"/>
      <p:italic r:id="rId87"/>
      <p:boldItalic r:id="rId88"/>
    </p:embeddedFont>
    <p:embeddedFont>
      <p:font typeface="Constantia" pitchFamily="18" charset="0"/>
      <p:regular r:id="rId89"/>
      <p:bold r:id="rId90"/>
      <p:italic r:id="rId91"/>
      <p:boldItalic r:id="rId92"/>
    </p:embeddedFont>
    <p:embeddedFont>
      <p:font typeface="Wingdings 2" pitchFamily="18" charset="2"/>
      <p:regular r:id="rId93"/>
    </p:embeddedFont>
    <p:embeddedFont>
      <p:font typeface="Cambria Math" pitchFamily="18" charset="0"/>
      <p:regular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74" d="100"/>
          <a:sy n="74"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font" Target="fonts/font5.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6.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3/20/2017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3/20/2017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3/20/2017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4.png"/><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22.png"/><Relationship Id="rId10" Type="http://schemas.openxmlformats.org/officeDocument/2006/relationships/tags" Target="../tags/tag20.xml"/><Relationship Id="rId19" Type="http://schemas.openxmlformats.org/officeDocument/2006/relationships/image" Target="../media/image2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27.xml"/><Relationship Id="rId10" Type="http://schemas.openxmlformats.org/officeDocument/2006/relationships/image" Target="../media/image31.png"/><Relationship Id="rId4" Type="http://schemas.openxmlformats.org/officeDocument/2006/relationships/tags" Target="../tags/tag26.xml"/><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1.png"/><Relationship Id="rId5" Type="http://schemas.openxmlformats.org/officeDocument/2006/relationships/tags" Target="../tags/tag36.xml"/><Relationship Id="rId10" Type="http://schemas.openxmlformats.org/officeDocument/2006/relationships/image" Target="../media/image40.png"/><Relationship Id="rId4" Type="http://schemas.openxmlformats.org/officeDocument/2006/relationships/tags" Target="../tags/tag35.xml"/><Relationship Id="rId9"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0.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3.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4.xml"/><Relationship Id="rId7" Type="http://schemas.openxmlformats.org/officeDocument/2006/relationships/image" Target="../media/image4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45.png"/><Relationship Id="rId4" Type="http://schemas.openxmlformats.org/officeDocument/2006/relationships/tags" Target="../tags/tag45.xml"/><Relationship Id="rId9" Type="http://schemas.openxmlformats.org/officeDocument/2006/relationships/image" Target="../media/image21.png"/></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9.xml"/><Relationship Id="rId7"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4.png"/><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3.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54.png"/><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Here is a 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a:xfrm>
            <a:off x="304800" y="198120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914400" y="2514600"/>
            <a:ext cx="6251024" cy="26311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 </a:t>
            </a:r>
            <a:endParaRPr lang="en-US" dirty="0"/>
          </a:p>
        </p:txBody>
      </p:sp>
      <p:sp>
        <p:nvSpPr>
          <p:cNvPr id="3" name="Content Placeholder 2"/>
          <p:cNvSpPr>
            <a:spLocks noGrp="1"/>
          </p:cNvSpPr>
          <p:nvPr>
            <p:ph idx="1"/>
          </p:nvPr>
        </p:nvSpPr>
        <p:spPr/>
        <p:txBody>
          <a:bodyPr/>
          <a:lstStyle/>
          <a:p>
            <a:r>
              <a:rPr lang="en-US" dirty="0" smtClean="0"/>
              <a:t>Optimality depends on the denominations available.</a:t>
            </a:r>
          </a:p>
          <a:p>
            <a:r>
              <a:rPr lang="en-US" dirty="0" smtClean="0"/>
              <a:t>For U.S. coins, optimality still holds if we add half dollar coins (</a:t>
            </a:r>
            <a:r>
              <a:rPr lang="en-US" dirty="0" smtClean="0">
                <a:latin typeface="Cambria Math" pitchFamily="18" charset="0"/>
                <a:ea typeface="Cambria Math" pitchFamily="18" charset="0"/>
              </a:rPr>
              <a:t>50</a:t>
            </a:r>
            <a:r>
              <a:rPr lang="en-US" dirty="0" smtClean="0"/>
              <a:t> cents) and dollar coins (</a:t>
            </a:r>
            <a:r>
              <a:rPr lang="en-US" dirty="0" smtClean="0">
                <a:latin typeface="Cambria Math" pitchFamily="18" charset="0"/>
                <a:ea typeface="Cambria Math" pitchFamily="18" charset="0"/>
              </a:rPr>
              <a:t>100</a:t>
            </a:r>
            <a:r>
              <a:rPr lang="en-US" dirty="0" smtClean="0"/>
              <a:t> cents).</a:t>
            </a:r>
          </a:p>
          <a:p>
            <a:r>
              <a:rPr lang="en-US" dirty="0" smtClean="0"/>
              <a:t>But if we allow only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and pennies (</a:t>
            </a:r>
            <a:r>
              <a:rPr lang="en-US" dirty="0" smtClean="0">
                <a:latin typeface="Cambria Math" pitchFamily="18" charset="0"/>
                <a:ea typeface="Cambria Math" pitchFamily="18" charset="0"/>
              </a:rPr>
              <a:t>1</a:t>
            </a:r>
            <a:r>
              <a:rPr lang="en-US" dirty="0" smtClean="0"/>
              <a:t> cent), the algorithm no longer produces the minimum number of coins.</a:t>
            </a:r>
          </a:p>
          <a:p>
            <a:pPr lvl="1"/>
            <a:r>
              <a:rPr lang="en-US" dirty="0" smtClean="0"/>
              <a:t>Consider the example of </a:t>
            </a:r>
            <a:r>
              <a:rPr lang="en-US" dirty="0" smtClean="0">
                <a:latin typeface="Cambria Math" pitchFamily="18" charset="0"/>
                <a:ea typeface="Cambria Math" pitchFamily="18" charset="0"/>
              </a:rPr>
              <a:t>31</a:t>
            </a:r>
            <a:r>
              <a:rPr lang="en-US" dirty="0" smtClean="0"/>
              <a:t> cents. The optimal number of coins is </a:t>
            </a:r>
            <a:r>
              <a:rPr lang="en-US" dirty="0" smtClean="0">
                <a:latin typeface="Cambria Math" pitchFamily="18" charset="0"/>
                <a:ea typeface="Cambria Math" pitchFamily="18" charset="0"/>
              </a:rPr>
              <a:t>4</a:t>
            </a:r>
            <a:r>
              <a:rPr lang="en-US" dirty="0" smtClean="0"/>
              <a:t>, i.e., </a:t>
            </a:r>
            <a:r>
              <a:rPr lang="en-US" dirty="0" smtClean="0">
                <a:latin typeface="Cambria Math" pitchFamily="18" charset="0"/>
                <a:ea typeface="Cambria Math" pitchFamily="18" charset="0"/>
              </a:rPr>
              <a:t>3</a:t>
            </a:r>
            <a:r>
              <a:rPr lang="en-US" dirty="0" smtClean="0"/>
              <a:t> dimes and </a:t>
            </a:r>
            <a:r>
              <a:rPr lang="en-US" dirty="0" smtClean="0">
                <a:latin typeface="Cambria Math" pitchFamily="18" charset="0"/>
                <a:ea typeface="Cambria Math" pitchFamily="18" charset="0"/>
              </a:rPr>
              <a:t>1</a:t>
            </a:r>
            <a:r>
              <a:rPr lang="en-US" dirty="0" smtClean="0"/>
              <a:t> penny. What does the algorithm output?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We have a group of proposed talks with start and end times. Construct a greedy algorithm to schedule as many as possible in a lecture hall, under the following assumptions:</a:t>
            </a:r>
          </a:p>
          <a:p>
            <a:pPr lvl="1"/>
            <a:r>
              <a:rPr lang="en-US" dirty="0" smtClean="0"/>
              <a:t>When a talk starts, it continues till the end.</a:t>
            </a:r>
          </a:p>
          <a:p>
            <a:pPr lvl="1"/>
            <a:r>
              <a:rPr lang="en-US" dirty="0" smtClean="0"/>
              <a:t>No two talks can occur at the same time.</a:t>
            </a:r>
          </a:p>
          <a:p>
            <a:pPr lvl="1"/>
            <a:r>
              <a:rPr lang="en-US" dirty="0" smtClean="0"/>
              <a:t>A talk can begin at the same time that another ends.</a:t>
            </a:r>
          </a:p>
          <a:p>
            <a:pPr lvl="1"/>
            <a:r>
              <a:rPr lang="en-US" dirty="0" smtClean="0"/>
              <a:t>Once we have selected some of the talks, we cannot add a talk which is incompatible with those already selected because it overlaps at least one of these previously selected talks.</a:t>
            </a:r>
          </a:p>
          <a:p>
            <a:pPr lvl="1"/>
            <a:r>
              <a:rPr lang="en-US" dirty="0" smtClean="0"/>
              <a:t>How should we make the “best choice” at  each step of the algorithm? That is, which talk do we pick ?</a:t>
            </a:r>
          </a:p>
          <a:p>
            <a:pPr lvl="2"/>
            <a:r>
              <a:rPr lang="en-US" dirty="0" smtClean="0"/>
              <a:t>The talk that starts earliest among those compatible with already chosen talks?</a:t>
            </a:r>
          </a:p>
          <a:p>
            <a:pPr lvl="2"/>
            <a:r>
              <a:rPr lang="en-US" dirty="0" smtClean="0"/>
              <a:t>The talk that is shortest among those already compatible?</a:t>
            </a:r>
          </a:p>
          <a:p>
            <a:pPr lvl="2"/>
            <a:r>
              <a:rPr lang="en-US" dirty="0" smtClean="0"/>
              <a:t>The talk that ends earliest among those compatible with already chosen talks?</a:t>
            </a:r>
          </a:p>
          <a:p>
            <a:pPr lvl="1"/>
            <a:endParaRPr lang="en-US" dirty="0" smtClean="0"/>
          </a:p>
          <a:p>
            <a:pPr lvl="2"/>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lstStyle/>
          <a:p>
            <a:r>
              <a:rPr lang="en-US" dirty="0" smtClean="0"/>
              <a:t>Picking the shortest talk doesn’t work.</a:t>
            </a:r>
          </a:p>
          <a:p>
            <a:endParaRPr lang="en-US" dirty="0" smtClean="0"/>
          </a:p>
          <a:p>
            <a:endParaRPr lang="en-US" dirty="0" smtClean="0"/>
          </a:p>
          <a:p>
            <a:endParaRPr lang="en-US" dirty="0" smtClean="0"/>
          </a:p>
          <a:p>
            <a:endParaRPr lang="en-US" dirty="0" smtClean="0"/>
          </a:p>
          <a:p>
            <a:endParaRPr lang="en-US" dirty="0" smtClean="0"/>
          </a:p>
          <a:p>
            <a:r>
              <a:rPr lang="en-US" dirty="0" smtClean="0"/>
              <a:t>Can you find a counterexample here?</a:t>
            </a:r>
          </a:p>
          <a:p>
            <a:r>
              <a:rPr lang="en-US" dirty="0" smtClean="0"/>
              <a:t>But picking the one that ends soonest does work. The algorithm is specified on the next page. </a:t>
            </a:r>
            <a:endParaRPr lang="en-US" dirty="0"/>
          </a:p>
        </p:txBody>
      </p:sp>
      <p:grpSp>
        <p:nvGrpSpPr>
          <p:cNvPr id="26" name="Group 25"/>
          <p:cNvGrpSpPr/>
          <p:nvPr/>
        </p:nvGrpSpPr>
        <p:grpSpPr>
          <a:xfrm>
            <a:off x="3810000" y="3200400"/>
            <a:ext cx="838200" cy="685800"/>
            <a:chOff x="4038600" y="3657600"/>
            <a:chExt cx="838200" cy="685800"/>
          </a:xfrm>
        </p:grpSpPr>
        <p:sp>
          <p:nvSpPr>
            <p:cNvPr id="11" name="Rectangle 10"/>
            <p:cNvSpPr/>
            <p:nvPr/>
          </p:nvSpPr>
          <p:spPr>
            <a:xfrm>
              <a:off x="4114800" y="37338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576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grpSp>
      <p:sp>
        <p:nvSpPr>
          <p:cNvPr id="18" name="TextBox 17"/>
          <p:cNvSpPr txBox="1"/>
          <p:nvPr/>
        </p:nvSpPr>
        <p:spPr>
          <a:xfrm>
            <a:off x="3733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9:00 </a:t>
            </a:r>
            <a:r>
              <a:rPr lang="en-US" sz="1100" dirty="0" smtClean="0"/>
              <a:t>AM</a:t>
            </a:r>
            <a:endParaRPr lang="en-US" sz="1100" dirty="0"/>
          </a:p>
        </p:txBody>
      </p:sp>
      <p:sp>
        <p:nvSpPr>
          <p:cNvPr id="19" name="TextBox 18"/>
          <p:cNvSpPr txBox="1"/>
          <p:nvPr/>
        </p:nvSpPr>
        <p:spPr>
          <a:xfrm>
            <a:off x="3733800" y="3962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10:00 </a:t>
            </a:r>
            <a:r>
              <a:rPr lang="en-US" sz="1100" dirty="0" smtClean="0"/>
              <a:t>AM</a:t>
            </a:r>
            <a:endParaRPr lang="en-US" sz="1100" dirty="0"/>
          </a:p>
        </p:txBody>
      </p:sp>
      <p:grpSp>
        <p:nvGrpSpPr>
          <p:cNvPr id="25" name="Group 24"/>
          <p:cNvGrpSpPr/>
          <p:nvPr/>
        </p:nvGrpSpPr>
        <p:grpSpPr>
          <a:xfrm>
            <a:off x="2514600" y="2438400"/>
            <a:ext cx="1752600" cy="1633210"/>
            <a:chOff x="2514600" y="2971800"/>
            <a:chExt cx="1752600" cy="1633210"/>
          </a:xfrm>
        </p:grpSpPr>
        <p:sp>
          <p:nvSpPr>
            <p:cNvPr id="7" name="Rectangle 6"/>
            <p:cNvSpPr/>
            <p:nvPr/>
          </p:nvSpPr>
          <p:spPr>
            <a:xfrm>
              <a:off x="2590800" y="3276600"/>
              <a:ext cx="762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3505200"/>
              <a:ext cx="838200" cy="369332"/>
            </a:xfrm>
            <a:prstGeom prst="rect">
              <a:avLst/>
            </a:prstGeom>
            <a:noFill/>
          </p:spPr>
          <p:txBody>
            <a:bodyPr wrap="square" rtlCol="0">
              <a:spAutoFit/>
            </a:bodyPr>
            <a:lstStyle/>
            <a:p>
              <a:r>
                <a:rPr lang="en-US" dirty="0" smtClean="0"/>
                <a:t> Talk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16" name="TextBox 15"/>
            <p:cNvSpPr txBox="1"/>
            <p:nvPr/>
          </p:nvSpPr>
          <p:spPr>
            <a:xfrm>
              <a:off x="2590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8:00 </a:t>
              </a:r>
              <a:r>
                <a:rPr lang="en-US" sz="1100" dirty="0" smtClean="0"/>
                <a:t>AM</a:t>
              </a:r>
              <a:endParaRPr lang="en-US" sz="1100" dirty="0"/>
            </a:p>
          </p:txBody>
        </p:sp>
        <p:sp>
          <p:nvSpPr>
            <p:cNvPr id="17" name="TextBox 16"/>
            <p:cNvSpPr txBox="1"/>
            <p:nvPr/>
          </p:nvSpPr>
          <p:spPr>
            <a:xfrm>
              <a:off x="2590800" y="4343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:9:45 </a:t>
              </a:r>
              <a:r>
                <a:rPr lang="en-US" sz="1100" dirty="0" smtClean="0"/>
                <a:t> AM</a:t>
              </a:r>
              <a:endParaRPr lang="en-US" sz="1100" dirty="0"/>
            </a:p>
          </p:txBody>
        </p:sp>
      </p:grpSp>
      <p:grpSp>
        <p:nvGrpSpPr>
          <p:cNvPr id="28" name="Group 27"/>
          <p:cNvGrpSpPr/>
          <p:nvPr/>
        </p:nvGrpSpPr>
        <p:grpSpPr>
          <a:xfrm>
            <a:off x="5410200" y="3429000"/>
            <a:ext cx="1676400" cy="1404610"/>
            <a:chOff x="5410200" y="3352800"/>
            <a:chExt cx="1676400" cy="1404610"/>
          </a:xfrm>
        </p:grpSpPr>
        <p:sp>
          <p:nvSpPr>
            <p:cNvPr id="14" name="Rectangle 13"/>
            <p:cNvSpPr/>
            <p:nvPr/>
          </p:nvSpPr>
          <p:spPr>
            <a:xfrm>
              <a:off x="5410200" y="3733800"/>
              <a:ext cx="685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10200" y="38100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3</a:t>
              </a:r>
              <a:endParaRPr lang="en-US" dirty="0">
                <a:latin typeface="Cambria Math" pitchFamily="18" charset="0"/>
                <a:ea typeface="Cambria Math" pitchFamily="18" charset="0"/>
              </a:endParaRPr>
            </a:p>
          </p:txBody>
        </p:sp>
        <p:sp>
          <p:nvSpPr>
            <p:cNvPr id="20" name="TextBox 19"/>
            <p:cNvSpPr txBox="1"/>
            <p:nvPr/>
          </p:nvSpPr>
          <p:spPr>
            <a:xfrm>
              <a:off x="5410200" y="4495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11:00 </a:t>
              </a:r>
              <a:r>
                <a:rPr lang="en-US" sz="1100" dirty="0" smtClean="0"/>
                <a:t>AM</a:t>
              </a:r>
              <a:endParaRPr lang="en-US" sz="1100" dirty="0"/>
            </a:p>
          </p:txBody>
        </p:sp>
        <p:sp>
          <p:nvSpPr>
            <p:cNvPr id="21" name="TextBox 20"/>
            <p:cNvSpPr txBox="1"/>
            <p:nvPr/>
          </p:nvSpPr>
          <p:spPr>
            <a:xfrm>
              <a:off x="5410200" y="3352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9:45 </a:t>
              </a:r>
              <a:r>
                <a:rPr lang="en-US" sz="1100" dirty="0" smtClean="0"/>
                <a:t>AM</a:t>
              </a:r>
              <a:endParaRPr lang="en-US" sz="110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 algorithm</a:t>
            </a:r>
            <a:endParaRPr lang="en-US" dirty="0"/>
          </a:p>
        </p:txBody>
      </p:sp>
      <p:sp>
        <p:nvSpPr>
          <p:cNvPr id="3" name="Content Placeholder 2"/>
          <p:cNvSpPr>
            <a:spLocks noGrp="1"/>
          </p:cNvSpPr>
          <p:nvPr>
            <p:ph idx="1"/>
          </p:nvPr>
        </p:nvSpPr>
        <p:spPr/>
        <p:txBody>
          <a:bodyPr/>
          <a:lstStyle/>
          <a:p>
            <a:pPr>
              <a:buNone/>
            </a:pPr>
            <a:r>
              <a:rPr lang="en-US" b="1" dirty="0" smtClean="0"/>
              <a:t>   Solution</a:t>
            </a:r>
            <a:r>
              <a:rPr lang="en-US" dirty="0" smtClean="0"/>
              <a:t>: At each step, choose the talks with the earliest ending time among the talks compatible with those selected.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Will be proven correct by induction in Chapter 5.</a:t>
            </a:r>
          </a:p>
          <a:p>
            <a:pPr>
              <a:buNone/>
            </a:pPr>
            <a:endParaRPr lang="en-US" dirty="0" smtClean="0"/>
          </a:p>
          <a:p>
            <a:endParaRPr lang="en-US" dirty="0"/>
          </a:p>
        </p:txBody>
      </p:sp>
      <p:sp>
        <p:nvSpPr>
          <p:cNvPr id="6" name="Content Placeholder 2"/>
          <p:cNvSpPr txBox="1">
            <a:spLocks/>
          </p:cNvSpPr>
          <p:nvPr/>
        </p:nvSpPr>
        <p:spPr>
          <a:xfrm>
            <a:off x="990600" y="3276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schedule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s</a:t>
            </a:r>
            <a:r>
              <a:rPr lang="en-US" sz="7200" baseline="-25000" dirty="0" smtClean="0"/>
              <a:t>1</a:t>
            </a:r>
            <a:r>
              <a:rPr lang="en-US" sz="7200" dirty="0" smtClean="0"/>
              <a:t> </a:t>
            </a:r>
            <a:r>
              <a:rPr lang="en-US" sz="7200" dirty="0" smtClean="0">
                <a:latin typeface="Cambria Math"/>
                <a:ea typeface="Cambria Math"/>
              </a:rPr>
              <a:t>≤ </a:t>
            </a:r>
            <a:r>
              <a:rPr lang="en-US" sz="7200" i="1" dirty="0" smtClean="0"/>
              <a:t>s</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err="1" smtClean="0"/>
              <a:t>s</a:t>
            </a:r>
            <a:r>
              <a:rPr lang="en-US" sz="7200" i="1" baseline="-25000" dirty="0" err="1" smtClean="0"/>
              <a:t>n</a:t>
            </a:r>
            <a:r>
              <a:rPr lang="en-US" sz="7200" i="1" baseline="-25000" dirty="0" smtClean="0"/>
              <a:t> </a:t>
            </a:r>
            <a:r>
              <a:rPr lang="en-US" sz="7200" dirty="0" smtClean="0"/>
              <a:t>:</a:t>
            </a:r>
            <a:r>
              <a:rPr lang="en-US" sz="7200" i="1" dirty="0" smtClean="0"/>
              <a:t> </a:t>
            </a:r>
            <a:r>
              <a:rPr lang="en-US" sz="7200" dirty="0" smtClean="0"/>
              <a:t>start times</a:t>
            </a:r>
            <a:r>
              <a:rPr lang="en-US" sz="7200" i="1" dirty="0" smtClean="0"/>
              <a:t>, 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r>
              <a:rPr lang="en-US" sz="7200" dirty="0" smtClean="0"/>
              <a:t>:</a:t>
            </a:r>
            <a:r>
              <a:rPr lang="en-US" sz="7200" i="1" dirty="0" smtClean="0"/>
              <a:t> </a:t>
            </a:r>
            <a:r>
              <a:rPr lang="en-US" sz="7200" dirty="0" smtClean="0"/>
              <a:t>end times</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dirty="0" smtClean="0"/>
              <a:t>sort talks by finish time and reorder so that </a:t>
            </a:r>
            <a:r>
              <a:rPr lang="en-US" sz="7200" i="1" dirty="0" smtClean="0"/>
              <a:t>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p>
          <a:p>
            <a:pPr marL="274320" lvl="0" indent="-274320">
              <a:spcBef>
                <a:spcPct val="20000"/>
              </a:spcBef>
              <a:buClr>
                <a:schemeClr val="accent3"/>
              </a:buClr>
              <a:buSzPct val="95000"/>
              <a:defRPr/>
            </a:pPr>
            <a:r>
              <a:rPr lang="en-US" sz="7200" i="1" noProof="0" dirty="0" smtClean="0"/>
              <a:t>S</a:t>
            </a:r>
            <a:r>
              <a:rPr lang="en-US" sz="7200" noProof="0" dirty="0" smtClean="0"/>
              <a:t> :=  </a:t>
            </a:r>
            <a:r>
              <a:rPr lang="en-US" sz="7200" noProof="0" dirty="0" smtClean="0">
                <a:latin typeface="Cambria Math"/>
                <a:ea typeface="Cambria Math"/>
              </a:rPr>
              <a:t>∅</a:t>
            </a:r>
            <a:endParaRPr kumimoji="0" lang="en-US" sz="720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for </a:t>
            </a:r>
            <a:r>
              <a:rPr lang="en-US" sz="7200" dirty="0" smtClean="0"/>
              <a:t> </a:t>
            </a:r>
            <a:r>
              <a:rPr lang="en-US" sz="7200" i="1" dirty="0" smtClean="0"/>
              <a:t>j</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lang="en-US" sz="7200" i="1" dirty="0" smtClean="0">
                <a:latin typeface="Cambria Math" pitchFamily="18" charset="0"/>
                <a:ea typeface="Cambria Math" pitchFamily="18" charset="0"/>
              </a:rPr>
              <a:t>n</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7200" b="1" i="0" u="none" strike="noStrike" kern="1200" cap="none" spc="0" normalizeH="0" noProof="0" dirty="0" smtClean="0">
                <a:ln>
                  <a:noFill/>
                </a:ln>
                <a:solidFill>
                  <a:schemeClr val="tx1"/>
                </a:solidFill>
                <a:effectLst/>
                <a:uLnTx/>
                <a:uFillTx/>
                <a:latin typeface="+mn-lt"/>
                <a:ea typeface="+mn-ea"/>
                <a:cs typeface="+mn-cs"/>
              </a:rPr>
              <a:t>    </a:t>
            </a:r>
            <a:r>
              <a:rPr lang="en-US" sz="7200" b="1" dirty="0" smtClean="0"/>
              <a:t>if </a:t>
            </a:r>
            <a:r>
              <a:rPr lang="en-US" sz="7200" dirty="0" smtClean="0"/>
              <a:t>talk </a:t>
            </a:r>
            <a:r>
              <a:rPr lang="en-US" sz="7200" i="1" dirty="0" smtClean="0"/>
              <a:t>j</a:t>
            </a:r>
            <a:r>
              <a:rPr lang="en-US" sz="7200" dirty="0" smtClean="0"/>
              <a:t> is compatible with </a:t>
            </a:r>
            <a:r>
              <a:rPr lang="en-US" sz="7200" i="1" dirty="0" smtClean="0"/>
              <a:t>S</a:t>
            </a:r>
            <a:r>
              <a:rPr lang="en-US" sz="7200" dirty="0" smtClean="0"/>
              <a:t> then </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S</a:t>
            </a:r>
            <a:r>
              <a:rPr kumimoji="0" lang="en-US" sz="7200" i="0" u="none" strike="noStrike" kern="1200" cap="none" spc="0" normalizeH="0" noProof="0" dirty="0" smtClean="0">
                <a:ln>
                  <a:noFill/>
                </a:ln>
                <a:solidFill>
                  <a:schemeClr val="tx1"/>
                </a:solidFill>
                <a:effectLst/>
                <a:uLnTx/>
                <a:uFillTx/>
                <a:latin typeface="+mn-lt"/>
                <a:ea typeface="+mn-ea"/>
                <a:cs typeface="+mn-cs"/>
              </a:rPr>
              <a:t> := S </a:t>
            </a:r>
            <a:r>
              <a:rPr kumimoji="0" lang="en-US" sz="7200" i="0" u="none" strike="noStrike" kern="1200" cap="none" spc="0" normalizeH="0" noProof="0" dirty="0" smtClean="0">
                <a:ln>
                  <a:noFill/>
                </a:ln>
                <a:solidFill>
                  <a:schemeClr val="tx1"/>
                </a:solidFill>
                <a:effectLst/>
                <a:uLnTx/>
                <a:uFillTx/>
                <a:latin typeface="Cambria Math"/>
                <a:ea typeface="Cambria Math"/>
              </a:rPr>
              <a:t>∅∪</a:t>
            </a:r>
            <a:r>
              <a:rPr kumimoji="0" lang="en-US" sz="7200" i="0" u="none" strike="noStrike" kern="1200" cap="none" spc="0" normalizeH="0" noProof="0" dirty="0" smtClean="0">
                <a:ln>
                  <a:noFill/>
                </a:ln>
                <a:solidFill>
                  <a:schemeClr val="tx1"/>
                </a:solidFill>
                <a:effectLst/>
                <a:uLnTx/>
                <a:uFillTx/>
                <a:latin typeface="+mn-lt"/>
                <a:ea typeface="+mn-ea"/>
                <a:cs typeface="+mn-cs"/>
              </a:rPr>
              <a:t>{talk </a:t>
            </a:r>
            <a:r>
              <a:rPr kumimoji="0" lang="en-US" sz="7200" i="1" u="none" strike="noStrike" kern="1200" cap="none" spc="0" normalizeH="0" noProof="0" dirty="0" smtClean="0">
                <a:ln>
                  <a:noFill/>
                </a:ln>
                <a:solidFill>
                  <a:schemeClr val="tx1"/>
                </a:solidFill>
                <a:effectLst/>
                <a:uLnTx/>
                <a:uFillTx/>
                <a:latin typeface="+mn-lt"/>
                <a:ea typeface="+mn-ea"/>
                <a:cs typeface="+mn-cs"/>
              </a:rPr>
              <a:t>j</a:t>
            </a:r>
            <a:r>
              <a:rPr kumimoji="0" lang="en-US" sz="7200" i="0" u="none" strike="noStrike" kern="1200" cap="none" spc="0" normalizeH="0" noProof="0" dirty="0" smtClean="0">
                <a:ln>
                  <a:noFill/>
                </a:ln>
                <a:solidFill>
                  <a:schemeClr val="tx1"/>
                </a:solidFill>
                <a:effectLst/>
                <a:uLnTx/>
                <a:uFillTx/>
                <a:latin typeface="+mn-lt"/>
                <a:ea typeface="+mn-ea"/>
                <a:cs typeface="+mn-cs"/>
              </a:rPr>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r</a:t>
            </a:r>
            <a:r>
              <a:rPr lang="en-US" sz="7200" b="1" noProof="0" dirty="0" err="1" smtClean="0">
                <a:latin typeface="Cambria Math" pitchFamily="18" charset="0"/>
                <a:ea typeface="Cambria Math" pitchFamily="18" charset="0"/>
              </a:rPr>
              <a:t>eturn</a:t>
            </a:r>
            <a:r>
              <a:rPr lang="en-US" sz="7200" noProof="0" dirty="0" smtClean="0">
                <a:latin typeface="Cambria Math" pitchFamily="18" charset="0"/>
                <a:ea typeface="Cambria Math" pitchFamily="18" charset="0"/>
              </a:rPr>
              <a:t> S [ S is the set of talks scheduled]</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2209800" y="5181600"/>
            <a:ext cx="4179570" cy="8816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r>
              <a:rPr lang="en-US" dirty="0" smtClean="0"/>
              <a:t>Therefore, there can not be a procedure that can decide whether or not an arbitrary program halts. The halting problem is unsolvable.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Ρυθμός αύξησης συναρτήσεων</a:t>
            </a:r>
            <a:br>
              <a:rPr lang="el-GR" dirty="0" smtClean="0"/>
            </a:br>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t>
            </a:r>
            <a:r>
              <a:rPr lang="en-US" dirty="0" smtClean="0">
                <a:solidFill>
                  <a:srgbClr val="0070C0"/>
                </a:solidFill>
              </a:rPr>
              <a:t>about how fast a function grows</a:t>
            </a:r>
            <a:r>
              <a:rPr lang="en-US" dirty="0" smtClean="0"/>
              <a:t>.</a:t>
            </a:r>
          </a:p>
          <a:p>
            <a:r>
              <a:rPr lang="en-US" dirty="0" smtClean="0">
                <a:solidFill>
                  <a:srgbClr val="0070C0"/>
                </a:solidFill>
              </a:rPr>
              <a:t>In computer science, we want to understand how quickly an algorithm can solve a problem as the size of the input grows</a:t>
            </a:r>
            <a:r>
              <a:rPr lang="en-US" dirty="0" smtClean="0"/>
              <a:t>. </a:t>
            </a:r>
          </a:p>
          <a:p>
            <a:pPr lvl="1"/>
            <a:r>
              <a:rPr lang="en-US" dirty="0" smtClean="0"/>
              <a:t>We can </a:t>
            </a:r>
            <a:r>
              <a:rPr lang="en-US" dirty="0" smtClean="0">
                <a:solidFill>
                  <a:srgbClr val="0070C0"/>
                </a:solidFill>
              </a:rPr>
              <a:t>compare the efficiency of two different algorithms </a:t>
            </a:r>
            <a:r>
              <a:rPr lang="en-US" dirty="0" smtClean="0"/>
              <a:t>for solving the same problem. </a:t>
            </a:r>
          </a:p>
          <a:p>
            <a:pPr lvl="1"/>
            <a:r>
              <a:rPr lang="en-US" dirty="0" smtClean="0"/>
              <a:t>We can also </a:t>
            </a:r>
            <a:r>
              <a:rPr lang="en-US" dirty="0" smtClean="0">
                <a:solidFill>
                  <a:srgbClr val="0070C0"/>
                </a:solidFill>
              </a:rPr>
              <a:t>determine whether it is practical to use a particular algorithm as the input grows</a:t>
            </a:r>
            <a:r>
              <a:rPr lang="en-US" dirty="0" smtClean="0"/>
              <a:t>.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solidFill>
                  <a:srgbClr val="0070C0"/>
                </a:solidFill>
              </a:rPr>
              <a:t>number theo</a:t>
            </a:r>
            <a:r>
              <a:rPr lang="en-US" dirty="0" smtClean="0"/>
              <a:t>ry (covered in Chapter </a:t>
            </a:r>
            <a:r>
              <a:rPr lang="en-US" dirty="0" smtClean="0">
                <a:latin typeface="Cambria Math" pitchFamily="18" charset="0"/>
                <a:ea typeface="Cambria Math" pitchFamily="18" charset="0"/>
              </a:rPr>
              <a:t>4</a:t>
            </a:r>
            <a:r>
              <a:rPr lang="en-US" dirty="0" smtClean="0"/>
              <a:t>)  </a:t>
            </a:r>
          </a:p>
          <a:p>
            <a:pPr lvl="1"/>
            <a:r>
              <a:rPr lang="en-US" dirty="0" err="1" smtClean="0">
                <a:solidFill>
                  <a:srgbClr val="0070C0"/>
                </a:solidFill>
              </a:rPr>
              <a:t>combinatorics</a:t>
            </a:r>
            <a:r>
              <a:rPr lang="en-US" dirty="0" smtClean="0"/>
              <a:t> (covered in Chapters 6 and 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endParaRPr lang="el-GR" dirty="0" smtClean="0"/>
          </a:p>
          <a:p>
            <a:r>
              <a:rPr lang="el-GR" dirty="0" smtClean="0">
                <a:solidFill>
                  <a:srgbClr val="0070C0"/>
                </a:solidFill>
              </a:rPr>
              <a:t>Η </a:t>
            </a:r>
            <a:r>
              <a:rPr lang="en-US" dirty="0" smtClean="0">
                <a:solidFill>
                  <a:srgbClr val="0070C0"/>
                </a:solidFill>
              </a:rPr>
              <a:t>f </a:t>
            </a:r>
            <a:r>
              <a:rPr lang="el-GR" dirty="0" smtClean="0">
                <a:solidFill>
                  <a:srgbClr val="0070C0"/>
                </a:solidFill>
              </a:rPr>
              <a:t>αυξάνεται με μικρότερο ρυθμό σε σχέση με ένα σταθερό πολλαπλάσιο της </a:t>
            </a:r>
            <a:r>
              <a:rPr lang="en-US" dirty="0" smtClean="0">
                <a:solidFill>
                  <a:srgbClr val="0070C0"/>
                </a:solidFill>
              </a:rPr>
              <a:t>g </a:t>
            </a:r>
            <a:r>
              <a:rPr lang="el-GR" dirty="0" smtClean="0">
                <a:solidFill>
                  <a:srgbClr val="0070C0"/>
                </a:solidFill>
              </a:rPr>
              <a:t>καθώς αυξάνεται το </a:t>
            </a:r>
            <a:r>
              <a:rPr lang="en-US" dirty="0" smtClean="0">
                <a:solidFill>
                  <a:srgbClr val="0070C0"/>
                </a:solidFill>
              </a:rPr>
              <a:t>x (</a:t>
            </a:r>
            <a:r>
              <a:rPr lang="el-GR" dirty="0" smtClean="0">
                <a:solidFill>
                  <a:srgbClr val="0070C0"/>
                </a:solidFill>
              </a:rPr>
              <a:t>η είσοδος)</a:t>
            </a:r>
            <a:endParaRPr lang="en-US" dirty="0" smtClean="0">
              <a:solidFill>
                <a:srgbClr val="0070C0"/>
              </a:solidFil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Important Points about 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a:t>
            </a:r>
            <a:r>
              <a:rPr lang="el-GR" dirty="0" smtClean="0"/>
              <a:t>- </a:t>
            </a:r>
            <a:r>
              <a:rPr lang="en-US" dirty="0" smtClean="0"/>
              <a:t>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solidFill>
                  <a:srgbClr val="0070C0"/>
                </a:solidFill>
              </a:rPr>
              <a:t>Usually, we will drop the absolute value sign since we will always deal with functions that take on positive values</a:t>
            </a:r>
            <a:r>
              <a:rPr lang="en-US" dirty="0" smtClean="0"/>
              <a:t>.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when </a:t>
            </a:r>
            <a:r>
              <a:rPr lang="en-US" i="1" dirty="0" smtClean="0"/>
              <a:t>x</a:t>
            </a:r>
            <a:r>
              <a:rPr lang="en-US" dirty="0" smtClean="0"/>
              <a:t> &gt; </a:t>
            </a:r>
            <a:r>
              <a:rPr lang="en-US" dirty="0" smtClean="0">
                <a:latin typeface="Cambria Math" pitchFamily="18" charset="0"/>
                <a:ea typeface="Cambria Math" pitchFamily="18" charset="0"/>
              </a:rPr>
              <a:t>1</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228600" y="2795238"/>
            <a:ext cx="6463284" cy="4069174"/>
          </a:xfrm>
        </p:spPr>
      </p:pic>
      <p:sp>
        <p:nvSpPr>
          <p:cNvPr id="7" name="TextBox 6"/>
          <p:cNvSpPr txBox="1"/>
          <p:nvPr/>
        </p:nvSpPr>
        <p:spPr>
          <a:xfrm>
            <a:off x="2286000" y="20574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14400" y="21336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2133600"/>
            <a:ext cx="928688" cy="41148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solidFill>
                  <a:srgbClr val="0070C0"/>
                </a:solidFill>
              </a:rPr>
              <a:t>as small as possible </a:t>
            </a:r>
            <a:r>
              <a:rPr lang="en-US" dirty="0" smtClean="0"/>
              <a:t>(up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i="1" dirty="0" smtClean="0"/>
              <a:t>x</a:t>
            </a:r>
            <a:r>
              <a:rPr lang="en-US" dirty="0" smtClean="0"/>
              <a:t> &gt; </a:t>
            </a:r>
            <a:r>
              <a:rPr lang="en-US" dirty="0" smtClean="0">
                <a:latin typeface="Cambria Math" pitchFamily="18" charset="0"/>
                <a:ea typeface="Cambria Math" pitchFamily="18" charset="0"/>
              </a:rPr>
              <a:t>7</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solidFill>
                  <a:srgbClr val="0070C0"/>
                </a:solidFill>
              </a:rPr>
              <a:t>    </a:t>
            </a:r>
            <a:r>
              <a:rPr lang="el-GR" dirty="0" smtClean="0">
                <a:solidFill>
                  <a:srgbClr val="0070C0"/>
                </a:solidFill>
              </a:rPr>
              <a:t>Γιατί 7 </a:t>
            </a:r>
            <a:r>
              <a:rPr lang="en-US" dirty="0" smtClean="0">
                <a:solidFill>
                  <a:srgbClr val="0070C0"/>
                </a:solidFill>
              </a:rPr>
              <a:t>x 8 x 8 &lt; 8 x 8 x 8</a:t>
            </a:r>
          </a:p>
          <a:p>
            <a:pPr>
              <a:buNone/>
            </a:pPr>
            <a:r>
              <a:rPr lang="en-US" dirty="0" smtClean="0">
                <a:solidFill>
                  <a:srgbClr val="0070C0"/>
                </a:solidFill>
              </a:rPr>
              <a:t>		7 x 9 x 9 &lt; 9 x 9 x 9 </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ea typeface="Cambria Math" pitchFamily="18" charset="0"/>
              </a:rPr>
              <a:t>   </a:t>
            </a:r>
            <a:r>
              <a:rPr lang="el-GR" dirty="0" smtClean="0">
                <a:solidFill>
                  <a:srgbClr val="0070C0"/>
                </a:solidFill>
                <a:ea typeface="Cambria Math" pitchFamily="18" charset="0"/>
              </a:rPr>
              <a:t>Ναι 7 </a:t>
            </a:r>
            <a:r>
              <a:rPr lang="en-US" dirty="0" smtClean="0">
                <a:solidFill>
                  <a:srgbClr val="0070C0"/>
                </a:solidFill>
                <a:ea typeface="Cambria Math" pitchFamily="18" charset="0"/>
              </a:rPr>
              <a:t>x 1 x 1 &lt;= 7 x 1 x </a:t>
            </a:r>
            <a:r>
              <a:rPr lang="en-US" smtClean="0">
                <a:solidFill>
                  <a:srgbClr val="0070C0"/>
                </a:solidFill>
                <a:ea typeface="Cambria Math" pitchFamily="18" charset="0"/>
              </a:rPr>
              <a:t>1 </a:t>
            </a:r>
            <a:r>
              <a:rPr lang="en-US" smtClean="0">
                <a:solidFill>
                  <a:srgbClr val="0070C0"/>
                </a:solidFill>
                <a:ea typeface="Cambria Math" pitchFamily="18" charset="0"/>
              </a:rPr>
              <a:t>x 1</a:t>
            </a:r>
            <a:endParaRPr lang="en-US" dirty="0" smtClean="0">
              <a:solidFill>
                <a:srgbClr val="0070C0"/>
              </a:solidFill>
              <a:ea typeface="Cambria Math" pitchFamily="18" charset="0"/>
            </a:endParaRP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Example</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p>
          <a:p>
            <a:r>
              <a:rPr lang="el-GR" dirty="0" smtClean="0">
                <a:solidFill>
                  <a:srgbClr val="0070C0"/>
                </a:solidFill>
              </a:rPr>
              <a:t>Βασίζεται στο ότι |</a:t>
            </a:r>
            <a:r>
              <a:rPr lang="en-US" dirty="0" smtClean="0">
                <a:solidFill>
                  <a:srgbClr val="0070C0"/>
                </a:solidFill>
              </a:rPr>
              <a:t>x| + |y| &gt;= |</a:t>
            </a:r>
            <a:r>
              <a:rPr lang="en-US" dirty="0" err="1" smtClean="0">
                <a:solidFill>
                  <a:srgbClr val="0070C0"/>
                </a:solidFill>
              </a:rPr>
              <a:t>x+y</a:t>
            </a:r>
            <a:r>
              <a:rPr lang="en-US" dirty="0" smtClean="0">
                <a:solidFill>
                  <a:srgbClr val="0070C0"/>
                </a:solidFill>
              </a:rPr>
              <a:t>|</a:t>
            </a:r>
            <a:endParaRPr lang="en-US" dirty="0">
              <a:solidFill>
                <a:srgbClr val="0070C0"/>
              </a:solidFill>
            </a:endParaRP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9" name="TextBox 8"/>
          <p:cNvSpPr txBox="1"/>
          <p:nvPr/>
        </p:nvSpPr>
        <p:spPr>
          <a:xfrm>
            <a:off x="5943600" y="64008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3250276" y="2362200"/>
            <a:ext cx="3836324" cy="3118499"/>
          </a:xfrm>
        </p:spPr>
      </p:pic>
      <p:sp>
        <p:nvSpPr>
          <p:cNvPr id="6" name="TextBox 5"/>
          <p:cNvSpPr txBox="1"/>
          <p:nvPr/>
        </p:nvSpPr>
        <p:spPr>
          <a:xfrm>
            <a:off x="1219200" y="5562600"/>
            <a:ext cx="6781800" cy="646331"/>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p>
          <a:p>
            <a:r>
              <a:rPr lang="en-US" b="1" dirty="0" smtClean="0">
                <a:solidFill>
                  <a:srgbClr val="0070C0"/>
                </a:solidFill>
              </a:rPr>
              <a:t>O y </a:t>
            </a:r>
            <a:r>
              <a:rPr lang="el-GR" b="1" dirty="0" smtClean="0">
                <a:solidFill>
                  <a:srgbClr val="0070C0"/>
                </a:solidFill>
              </a:rPr>
              <a:t>άξονας είναι εκθετικός</a:t>
            </a:r>
            <a:endParaRPr lang="en-US" b="1" dirty="0">
              <a:solidFill>
                <a:srgbClr val="0070C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a:t>
            </a:r>
          </a:p>
          <a:p>
            <a:pPr>
              <a:buNone/>
            </a:pPr>
            <a:r>
              <a:rPr lang="en-US" dirty="0" smtClean="0"/>
              <a:t>	     </a:t>
            </a:r>
            <a:r>
              <a:rPr lang="en-US" dirty="0" smtClean="0">
                <a:solidFill>
                  <a:srgbClr val="0070C0"/>
                </a:solidFill>
              </a:rPr>
              <a:t>H </a:t>
            </a:r>
            <a:r>
              <a:rPr lang="el-GR" dirty="0" smtClean="0">
                <a:solidFill>
                  <a:srgbClr val="0070C0"/>
                </a:solidFill>
              </a:rPr>
              <a:t>δύναμη του λογάριθμου του </a:t>
            </a:r>
            <a:r>
              <a:rPr lang="en-US" dirty="0" smtClean="0">
                <a:solidFill>
                  <a:srgbClr val="0070C0"/>
                </a:solidFill>
              </a:rPr>
              <a:t>n </a:t>
            </a:r>
            <a:r>
              <a:rPr lang="el-GR" dirty="0" smtClean="0">
                <a:solidFill>
                  <a:srgbClr val="0070C0"/>
                </a:solidFill>
              </a:rPr>
              <a:t>ως προς </a:t>
            </a:r>
            <a:r>
              <a:rPr lang="en-US" dirty="0" smtClean="0">
                <a:solidFill>
                  <a:srgbClr val="0070C0"/>
                </a:solidFill>
              </a:rPr>
              <a:t>b </a:t>
            </a:r>
            <a:r>
              <a:rPr lang="el-GR" dirty="0" smtClean="0">
                <a:solidFill>
                  <a:srgbClr val="0070C0"/>
                </a:solidFill>
              </a:rPr>
              <a:t>είναι </a:t>
            </a:r>
            <a:r>
              <a:rPr lang="en-US" dirty="0" smtClean="0">
                <a:solidFill>
                  <a:srgbClr val="0070C0"/>
                </a:solidFill>
              </a:rPr>
              <a:t>O </a:t>
            </a:r>
            <a:r>
              <a:rPr lang="el-GR" dirty="0" smtClean="0">
                <a:solidFill>
                  <a:srgbClr val="0070C0"/>
                </a:solidFill>
              </a:rPr>
              <a:t>μιας δύναμης του </a:t>
            </a:r>
            <a:r>
              <a:rPr lang="en-US" dirty="0" smtClean="0">
                <a:solidFill>
                  <a:srgbClr val="0070C0"/>
                </a:solidFill>
              </a:rPr>
              <a:t>n</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pPr>
              <a:buNone/>
            </a:pPr>
            <a:r>
              <a:rPr lang="en-US" dirty="0" smtClean="0"/>
              <a:t>		</a:t>
            </a:r>
            <a:r>
              <a:rPr lang="en-US" dirty="0" smtClean="0">
                <a:solidFill>
                  <a:srgbClr val="0070C0"/>
                </a:solidFill>
              </a:rPr>
              <a:t>n</a:t>
            </a:r>
            <a:r>
              <a:rPr lang="el-GR" dirty="0" smtClean="0">
                <a:solidFill>
                  <a:srgbClr val="0070C0"/>
                </a:solidFill>
              </a:rPr>
              <a:t> είναι </a:t>
            </a:r>
            <a:r>
              <a:rPr lang="en-US" dirty="0" smtClean="0">
                <a:solidFill>
                  <a:srgbClr val="0070C0"/>
                </a:solidFill>
              </a:rPr>
              <a:t>O(2 </a:t>
            </a:r>
            <a:r>
              <a:rPr lang="el-GR" dirty="0" smtClean="0">
                <a:solidFill>
                  <a:srgbClr val="0070C0"/>
                </a:solidFill>
              </a:rPr>
              <a:t>στην </a:t>
            </a:r>
            <a:r>
              <a:rPr lang="en-US" dirty="0" smtClean="0">
                <a:solidFill>
                  <a:srgbClr val="0070C0"/>
                </a:solidFill>
              </a:rPr>
              <a:t>n)</a:t>
            </a:r>
            <a:r>
              <a:rPr lang="el-GR" dirty="0" smtClean="0">
                <a:solidFill>
                  <a:srgbClr val="0070C0"/>
                </a:solidFill>
              </a:rPr>
              <a:t>. Γενικότερα ισχύει το παραπάνω. Κάθε δύναμη του </a:t>
            </a:r>
            <a:r>
              <a:rPr lang="en-US" dirty="0" smtClean="0">
                <a:solidFill>
                  <a:srgbClr val="0070C0"/>
                </a:solidFill>
              </a:rPr>
              <a:t>n </a:t>
            </a:r>
            <a:r>
              <a:rPr lang="el-GR" dirty="0" smtClean="0">
                <a:solidFill>
                  <a:srgbClr val="0070C0"/>
                </a:solidFill>
              </a:rPr>
              <a:t>είναι Ο εκθετικής συνάρτησης του </a:t>
            </a:r>
            <a:r>
              <a:rPr lang="en-US" dirty="0" smtClean="0">
                <a:solidFill>
                  <a:srgbClr val="0070C0"/>
                </a:solidFill>
              </a:rPr>
              <a:t>n </a:t>
            </a:r>
            <a:r>
              <a:rPr lang="el-GR" dirty="0" smtClean="0">
                <a:solidFill>
                  <a:srgbClr val="0070C0"/>
                </a:solidFill>
              </a:rPr>
              <a:t>με βάση μεγαλύτερη του 1. </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endParaRPr lang="el-GR" dirty="0" smtClean="0"/>
          </a:p>
          <a:p>
            <a:pPr>
              <a:buNone/>
            </a:pPr>
            <a:r>
              <a:rPr lang="el-GR" dirty="0" smtClean="0">
                <a:solidFill>
                  <a:srgbClr val="0070C0"/>
                </a:solidFill>
              </a:rPr>
              <a:t>Αν έχουμε δυο εκθετικές συναρτήσεις η μια είναι Ο της άλλης αν η βάση της πρώτης είναι μικρότερη από τη βάση της δεύτερης (και οι δυο μεγαλύτερες του 1)</a:t>
            </a:r>
            <a:endParaRPr lang="en-US" dirty="0" smtClean="0">
              <a:solidFill>
                <a:srgbClr val="0070C0"/>
              </a:solidFill>
            </a:endParaRPr>
          </a:p>
          <a:p>
            <a:pPr>
              <a:buNone/>
            </a:pPr>
            <a:endParaRPr lang="en-US" dirty="0" smtClean="0"/>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text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endParaRPr lang="el-GR" dirty="0" smtClean="0"/>
          </a:p>
          <a:p>
            <a:pPr lvl="1"/>
            <a:endParaRPr lang="el-GR" dirty="0" smtClean="0"/>
          </a:p>
          <a:p>
            <a:pPr lvl="1"/>
            <a:r>
              <a:rPr lang="el-GR" dirty="0" smtClean="0">
                <a:solidFill>
                  <a:srgbClr val="0070C0"/>
                </a:solidFill>
              </a:rPr>
              <a:t>Αν οι </a:t>
            </a:r>
            <a:r>
              <a:rPr lang="en-US" dirty="0" smtClean="0">
                <a:solidFill>
                  <a:srgbClr val="0070C0"/>
                </a:solidFill>
              </a:rPr>
              <a:t>F1 </a:t>
            </a:r>
            <a:r>
              <a:rPr lang="el-GR" dirty="0" smtClean="0">
                <a:solidFill>
                  <a:srgbClr val="0070C0"/>
                </a:solidFill>
              </a:rPr>
              <a:t>και </a:t>
            </a:r>
            <a:r>
              <a:rPr lang="en-US" dirty="0" smtClean="0">
                <a:solidFill>
                  <a:srgbClr val="0070C0"/>
                </a:solidFill>
              </a:rPr>
              <a:t>F2 </a:t>
            </a:r>
            <a:r>
              <a:rPr lang="el-GR" dirty="0" smtClean="0">
                <a:solidFill>
                  <a:srgbClr val="0070C0"/>
                </a:solidFill>
              </a:rPr>
              <a:t>είναι αποτίμηση της ίδιας </a:t>
            </a:r>
            <a:r>
              <a:rPr lang="en-US" dirty="0" smtClean="0">
                <a:solidFill>
                  <a:srgbClr val="0070C0"/>
                </a:solidFill>
              </a:rPr>
              <a:t>g(x) </a:t>
            </a:r>
            <a:r>
              <a:rPr lang="el-GR" dirty="0" smtClean="0">
                <a:solidFill>
                  <a:srgbClr val="0070C0"/>
                </a:solidFill>
              </a:rPr>
              <a:t>τότε </a:t>
            </a:r>
            <a:r>
              <a:rPr lang="en-US" dirty="0" smtClean="0">
                <a:solidFill>
                  <a:srgbClr val="0070C0"/>
                </a:solidFill>
              </a:rPr>
              <a:t>F1+F2 </a:t>
            </a:r>
            <a:r>
              <a:rPr lang="el-GR" dirty="0" smtClean="0">
                <a:solidFill>
                  <a:srgbClr val="0070C0"/>
                </a:solidFill>
              </a:rPr>
              <a:t>είναι επίσης αποτίμηση της </a:t>
            </a:r>
            <a:r>
              <a:rPr lang="en-US" dirty="0" smtClean="0">
                <a:solidFill>
                  <a:srgbClr val="0070C0"/>
                </a:solidFill>
              </a:rPr>
              <a:t>g(x) </a:t>
            </a:r>
            <a:endParaRPr lang="el-GR" dirty="0" smtClean="0">
              <a:solidFill>
                <a:srgbClr val="0070C0"/>
              </a:solidFill>
            </a:endParaRPr>
          </a:p>
          <a:p>
            <a:pPr lvl="1"/>
            <a:r>
              <a:rPr lang="el-GR" dirty="0" smtClean="0">
                <a:solidFill>
                  <a:srgbClr val="0070C0"/>
                </a:solidFill>
              </a:rPr>
              <a:t>Αυτό είναι συνηθισμένο στον προγραμματισμό</a:t>
            </a:r>
            <a:endParaRPr lang="en-US" dirty="0" smtClean="0">
              <a:solidFill>
                <a:srgbClr val="0070C0"/>
              </a:solidFill>
            </a:endParaRPr>
          </a:p>
          <a:p>
            <a:pPr lvl="1">
              <a:buNone/>
            </a:pPr>
            <a:endParaRPr lang="en-US" dirty="0" smtClean="0">
              <a:solidFill>
                <a:srgbClr val="0070C0"/>
              </a:solidFill>
            </a:endParaRPr>
          </a:p>
          <a:p>
            <a:pPr>
              <a:buNone/>
            </a:pPr>
            <a:r>
              <a:rPr lang="en-US" dirty="0" smtClean="0">
                <a:solidFill>
                  <a:srgbClr val="0070C0"/>
                </a:solidFill>
              </a:rPr>
              <a:t> </a:t>
            </a:r>
          </a:p>
          <a:p>
            <a:pPr>
              <a:buNone/>
            </a:pPr>
            <a:r>
              <a:rPr lang="en-US" dirty="0" smtClean="0">
                <a:solidFill>
                  <a:srgbClr val="0070C0"/>
                </a:solidFill>
              </a:rPr>
              <a:t>     </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3</a:t>
            </a:r>
            <a:r>
              <a:rPr lang="en-US" sz="1200" i="1" baseline="30000" dirty="0" smtClean="0">
                <a:latin typeface="Cambria Math" pitchFamily="18" charset="0"/>
                <a:ea typeface="Cambria Math" pitchFamily="18" charset="0"/>
              </a:rPr>
              <a:t>n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solidFill>
                  <a:srgbClr val="0070C0"/>
                </a:solidFill>
              </a:rPr>
              <a:t>Big-</a:t>
            </a:r>
            <a:r>
              <a:rPr lang="en-US" i="1" dirty="0" smtClean="0">
                <a:solidFill>
                  <a:srgbClr val="0070C0"/>
                </a:solidFill>
              </a:rPr>
              <a:t>O</a:t>
            </a:r>
            <a:r>
              <a:rPr lang="en-US" dirty="0" smtClean="0">
                <a:solidFill>
                  <a:srgbClr val="0070C0"/>
                </a:solidFill>
              </a:rPr>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t>worst-case time </a:t>
            </a:r>
            <a:r>
              <a:rPr lang="en-US" dirty="0" smtClean="0"/>
              <a:t>complexity 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t>average case time complexity </a:t>
            </a:r>
            <a:r>
              <a:rPr lang="en-US" dirty="0" smtClean="0"/>
              <a:t>of an algorithm. This is the average number of operations an algorithm uses to solve a problem over all inputs of a particular size.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− 2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3352800" y="2514600"/>
            <a:ext cx="5181600" cy="16764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862322"/>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i="1" dirty="0" smtClean="0"/>
              <a:t> </a:t>
            </a:r>
            <a:r>
              <a:rPr lang="en-US" sz="2000" dirty="0" smtClean="0"/>
              <a:t>To end the loop, one comparison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is made.</a:t>
            </a:r>
          </a:p>
          <a:p>
            <a:pPr lvl="1">
              <a:buFont typeface="Arial" pitchFamily="34" charset="0"/>
              <a:buChar char="•"/>
            </a:pPr>
            <a:r>
              <a:rPr lang="en-US" sz="2000" dirty="0" smtClean="0"/>
              <a:t> After the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 and </a:t>
            </a:r>
            <a:r>
              <a:rPr lang="en-US" sz="2000" dirty="0" smtClean="0"/>
              <a:t>then an additional comparison is used to exit the loop.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2 comparisons are made.</a:t>
            </a:r>
            <a:r>
              <a:rPr lang="en-US" sz="2000" dirty="0" smtClean="0"/>
              <a:t>  Hence, the complexity is Θ(</a:t>
            </a:r>
            <a:r>
              <a:rPr lang="en-US" sz="2000" i="1" dirty="0" smtClean="0"/>
              <a:t>n</a:t>
            </a:r>
            <a:r>
              <a:rPr lang="en-US" sz="2000" dirty="0" smtClean="0"/>
              <a:t>).</a:t>
            </a:r>
          </a:p>
          <a:p>
            <a:endParaRPr lang="en-U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1981200" y="2743200"/>
            <a:ext cx="6248400" cy="19050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1754326"/>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914400" y="4343400"/>
            <a:ext cx="3240405" cy="34671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4648201" y="4648201"/>
            <a:ext cx="2261711" cy="428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of integers and multiplications of integers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934200" y="2895600"/>
            <a:ext cx="154781" cy="1524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Ors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2</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 (exercise in Section </a:t>
            </a:r>
            <a:r>
              <a:rPr lang="en-US" sz="2800" dirty="0" smtClean="0">
                <a:latin typeface="Cambria Math" pitchFamily="18" charset="0"/>
                <a:ea typeface="Cambria Math" pitchFamily="18" charset="0"/>
              </a:rPr>
              <a:t>2.6</a:t>
            </a:r>
            <a:r>
              <a:rPr lang="en-US" sz="2800" dirty="0" smtClean="0"/>
              <a:t>).</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a:t>
            </a:r>
            <a:r>
              <a:rPr lang="en-US" dirty="0" err="1" smtClean="0"/>
              <a:t>a</a:t>
            </a:r>
            <a:r>
              <a:rPr lang="en-US" dirty="0" smtClean="0"/>
              <a:t>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We will see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err="1" smtClean="0"/>
              <a:t>y</a:t>
            </a:r>
            <a:r>
              <a:rPr lang="en-US" i="1" baseline="-25000" dirty="0" err="1"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We will develop an algorithm with </a:t>
            </a:r>
            <a:r>
              <a:rPr lang="en-US" i="1" dirty="0" smtClean="0"/>
              <a:t>O</a:t>
            </a:r>
            <a:r>
              <a:rPr lang="en-US" dirty="0" smtClean="0"/>
              <a:t>(log </a:t>
            </a:r>
            <a:r>
              <a:rPr lang="en-US" i="1" dirty="0" smtClean="0"/>
              <a:t>n</a:t>
            </a:r>
            <a:r>
              <a:rPr lang="en-US" dirty="0" smtClean="0"/>
              <a:t>) worst-case complexity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 not be solved in polynomial time?</a:t>
            </a:r>
          </a:p>
          <a:p>
            <a:pPr lvl="1"/>
            <a:r>
              <a:rPr lang="en-US" dirty="0" smtClean="0"/>
              <a:t>Note that just because no one has found a polynomial time algorithm is different from showing that the problem can 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2 + 3 + \dots + n \;=\; \frac{n(n-1)}{2} - 1$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9582</TotalTime>
  <Words>8340</Words>
  <Application>Microsoft Office PowerPoint</Application>
  <PresentationFormat>On-screen Show (4:3)</PresentationFormat>
  <Paragraphs>750</Paragraphs>
  <Slides>81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Calibri</vt:lpstr>
      <vt:lpstr>Constantia</vt:lpstr>
      <vt:lpstr>Wingdings 2</vt:lpstr>
      <vt:lpstr>Cambria Math</vt:lpstr>
      <vt:lpstr>Symbol</vt:lpstr>
      <vt:lpstr>Flow</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Binary Search</vt:lpstr>
      <vt:lpstr>Sorting</vt:lpstr>
      <vt:lpstr>Bubble Sort</vt:lpstr>
      <vt:lpstr>Bubble Sort</vt:lpstr>
      <vt:lpstr>Insertion Sort</vt:lpstr>
      <vt:lpstr>Insertion Sort</vt:lpstr>
      <vt:lpstr>Greedy Algorithms</vt:lpstr>
      <vt:lpstr>Greedy Algorithms: Making Change</vt:lpstr>
      <vt:lpstr>Greedy Change-Making Algorithm</vt:lpstr>
      <vt:lpstr>Proving Optimality for U.S. Coins</vt:lpstr>
      <vt:lpstr>Proving Optimality for U.S. Coins</vt:lpstr>
      <vt:lpstr>Greedy Change-Making Algorithm </vt:lpstr>
      <vt:lpstr>Greedy Scheduling</vt:lpstr>
      <vt:lpstr>Greedy Scheduling</vt:lpstr>
      <vt:lpstr>Greedy Scheduling algorithm</vt:lpstr>
      <vt:lpstr>Halting Problem </vt:lpstr>
      <vt:lpstr>Halting Problem</vt:lpstr>
      <vt:lpstr>Halting Problem</vt:lpstr>
      <vt:lpstr>The Growth of Functions</vt:lpstr>
      <vt:lpstr>Section Summary</vt:lpstr>
      <vt:lpstr>Ρυθμός αύξησης συναρτήσεων The Growth of Functions</vt:lpstr>
      <vt:lpstr>Big-O Notation</vt:lpstr>
      <vt:lpstr>Illustration of Big-O Notation</vt:lpstr>
      <vt:lpstr>Some Important Points about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 Theta Notation</vt:lpstr>
      <vt:lpstr>Big-Theta Notation</vt:lpstr>
      <vt:lpstr>Big-Theta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Htsalapa</cp:lastModifiedBy>
  <cp:revision>663</cp:revision>
  <dcterms:created xsi:type="dcterms:W3CDTF">2011-03-27T19:14:44Z</dcterms:created>
  <dcterms:modified xsi:type="dcterms:W3CDTF">2017-03-20T07:16:59Z</dcterms:modified>
</cp:coreProperties>
</file>