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2" d="100"/>
          <a:sy n="112" d="100"/>
        </p:scale>
        <p:origin x="-1584"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BDC27B-D0FB-453E-8663-992D9A3E3C46}" type="datetimeFigureOut">
              <a:rPr lang="el-GR" smtClean="0"/>
              <a:t>9/12/2014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E3AE69-7240-491D-8DCE-62951D8D5A7F}" type="slidenum">
              <a:rPr lang="el-GR" smtClean="0"/>
              <a:t>‹#›</a:t>
            </a:fld>
            <a:endParaRPr lang="el-GR"/>
          </a:p>
        </p:txBody>
      </p:sp>
    </p:spTree>
    <p:extLst>
      <p:ext uri="{BB962C8B-B14F-4D97-AF65-F5344CB8AC3E}">
        <p14:creationId xmlns:p14="http://schemas.microsoft.com/office/powerpoint/2010/main" val="245314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5E3AE69-7240-491D-8DCE-62951D8D5A7F}" type="slidenum">
              <a:rPr lang="el-GR" smtClean="0"/>
              <a:t>5</a:t>
            </a:fld>
            <a:endParaRPr lang="el-GR"/>
          </a:p>
        </p:txBody>
      </p:sp>
    </p:spTree>
    <p:extLst>
      <p:ext uri="{BB962C8B-B14F-4D97-AF65-F5344CB8AC3E}">
        <p14:creationId xmlns:p14="http://schemas.microsoft.com/office/powerpoint/2010/main" val="3946859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E2294A5A-A3FB-433F-A306-BA7D44B4B972}" type="datetimeFigureOut">
              <a:rPr lang="el-GR" smtClean="0"/>
              <a:t>9/12/2014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AA60317-174C-451F-82C9-AE96E029C5F8}" type="slidenum">
              <a:rPr lang="el-GR" smtClean="0"/>
              <a:t>‹#›</a:t>
            </a:fld>
            <a:endParaRPr lang="el-GR"/>
          </a:p>
        </p:txBody>
      </p:sp>
    </p:spTree>
    <p:extLst>
      <p:ext uri="{BB962C8B-B14F-4D97-AF65-F5344CB8AC3E}">
        <p14:creationId xmlns:p14="http://schemas.microsoft.com/office/powerpoint/2010/main" val="116747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2294A5A-A3FB-433F-A306-BA7D44B4B972}" type="datetimeFigureOut">
              <a:rPr lang="el-GR" smtClean="0"/>
              <a:t>9/12/2014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AA60317-174C-451F-82C9-AE96E029C5F8}" type="slidenum">
              <a:rPr lang="el-GR" smtClean="0"/>
              <a:t>‹#›</a:t>
            </a:fld>
            <a:endParaRPr lang="el-GR"/>
          </a:p>
        </p:txBody>
      </p:sp>
    </p:spTree>
    <p:extLst>
      <p:ext uri="{BB962C8B-B14F-4D97-AF65-F5344CB8AC3E}">
        <p14:creationId xmlns:p14="http://schemas.microsoft.com/office/powerpoint/2010/main" val="1989877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2294A5A-A3FB-433F-A306-BA7D44B4B972}" type="datetimeFigureOut">
              <a:rPr lang="el-GR" smtClean="0"/>
              <a:t>9/12/2014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AA60317-174C-451F-82C9-AE96E029C5F8}" type="slidenum">
              <a:rPr lang="el-GR" smtClean="0"/>
              <a:t>‹#›</a:t>
            </a:fld>
            <a:endParaRPr lang="el-GR"/>
          </a:p>
        </p:txBody>
      </p:sp>
    </p:spTree>
    <p:extLst>
      <p:ext uri="{BB962C8B-B14F-4D97-AF65-F5344CB8AC3E}">
        <p14:creationId xmlns:p14="http://schemas.microsoft.com/office/powerpoint/2010/main" val="4232809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2294A5A-A3FB-433F-A306-BA7D44B4B972}" type="datetimeFigureOut">
              <a:rPr lang="el-GR" smtClean="0"/>
              <a:t>9/12/2014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AA60317-174C-451F-82C9-AE96E029C5F8}" type="slidenum">
              <a:rPr lang="el-GR" smtClean="0"/>
              <a:t>‹#›</a:t>
            </a:fld>
            <a:endParaRPr lang="el-GR"/>
          </a:p>
        </p:txBody>
      </p:sp>
    </p:spTree>
    <p:extLst>
      <p:ext uri="{BB962C8B-B14F-4D97-AF65-F5344CB8AC3E}">
        <p14:creationId xmlns:p14="http://schemas.microsoft.com/office/powerpoint/2010/main" val="2516893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E2294A5A-A3FB-433F-A306-BA7D44B4B972}" type="datetimeFigureOut">
              <a:rPr lang="el-GR" smtClean="0"/>
              <a:t>9/12/2014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AA60317-174C-451F-82C9-AE96E029C5F8}" type="slidenum">
              <a:rPr lang="el-GR" smtClean="0"/>
              <a:t>‹#›</a:t>
            </a:fld>
            <a:endParaRPr lang="el-GR"/>
          </a:p>
        </p:txBody>
      </p:sp>
    </p:spTree>
    <p:extLst>
      <p:ext uri="{BB962C8B-B14F-4D97-AF65-F5344CB8AC3E}">
        <p14:creationId xmlns:p14="http://schemas.microsoft.com/office/powerpoint/2010/main" val="1041511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E2294A5A-A3FB-433F-A306-BA7D44B4B972}" type="datetimeFigureOut">
              <a:rPr lang="el-GR" smtClean="0"/>
              <a:t>9/12/2014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AA60317-174C-451F-82C9-AE96E029C5F8}" type="slidenum">
              <a:rPr lang="el-GR" smtClean="0"/>
              <a:t>‹#›</a:t>
            </a:fld>
            <a:endParaRPr lang="el-GR"/>
          </a:p>
        </p:txBody>
      </p:sp>
    </p:spTree>
    <p:extLst>
      <p:ext uri="{BB962C8B-B14F-4D97-AF65-F5344CB8AC3E}">
        <p14:creationId xmlns:p14="http://schemas.microsoft.com/office/powerpoint/2010/main" val="475264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E2294A5A-A3FB-433F-A306-BA7D44B4B972}" type="datetimeFigureOut">
              <a:rPr lang="el-GR" smtClean="0"/>
              <a:t>9/12/2014</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AAA60317-174C-451F-82C9-AE96E029C5F8}" type="slidenum">
              <a:rPr lang="el-GR" smtClean="0"/>
              <a:t>‹#›</a:t>
            </a:fld>
            <a:endParaRPr lang="el-GR"/>
          </a:p>
        </p:txBody>
      </p:sp>
    </p:spTree>
    <p:extLst>
      <p:ext uri="{BB962C8B-B14F-4D97-AF65-F5344CB8AC3E}">
        <p14:creationId xmlns:p14="http://schemas.microsoft.com/office/powerpoint/2010/main" val="1921049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E2294A5A-A3FB-433F-A306-BA7D44B4B972}" type="datetimeFigureOut">
              <a:rPr lang="el-GR" smtClean="0"/>
              <a:t>9/12/2014</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AAA60317-174C-451F-82C9-AE96E029C5F8}" type="slidenum">
              <a:rPr lang="el-GR" smtClean="0"/>
              <a:t>‹#›</a:t>
            </a:fld>
            <a:endParaRPr lang="el-GR"/>
          </a:p>
        </p:txBody>
      </p:sp>
    </p:spTree>
    <p:extLst>
      <p:ext uri="{BB962C8B-B14F-4D97-AF65-F5344CB8AC3E}">
        <p14:creationId xmlns:p14="http://schemas.microsoft.com/office/powerpoint/2010/main" val="4122603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2294A5A-A3FB-433F-A306-BA7D44B4B972}" type="datetimeFigureOut">
              <a:rPr lang="el-GR" smtClean="0"/>
              <a:t>9/12/2014</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AAA60317-174C-451F-82C9-AE96E029C5F8}" type="slidenum">
              <a:rPr lang="el-GR" smtClean="0"/>
              <a:t>‹#›</a:t>
            </a:fld>
            <a:endParaRPr lang="el-GR"/>
          </a:p>
        </p:txBody>
      </p:sp>
    </p:spTree>
    <p:extLst>
      <p:ext uri="{BB962C8B-B14F-4D97-AF65-F5344CB8AC3E}">
        <p14:creationId xmlns:p14="http://schemas.microsoft.com/office/powerpoint/2010/main" val="1101596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2294A5A-A3FB-433F-A306-BA7D44B4B972}" type="datetimeFigureOut">
              <a:rPr lang="el-GR" smtClean="0"/>
              <a:t>9/12/2014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AA60317-174C-451F-82C9-AE96E029C5F8}" type="slidenum">
              <a:rPr lang="el-GR" smtClean="0"/>
              <a:t>‹#›</a:t>
            </a:fld>
            <a:endParaRPr lang="el-GR"/>
          </a:p>
        </p:txBody>
      </p:sp>
    </p:spTree>
    <p:extLst>
      <p:ext uri="{BB962C8B-B14F-4D97-AF65-F5344CB8AC3E}">
        <p14:creationId xmlns:p14="http://schemas.microsoft.com/office/powerpoint/2010/main" val="1675240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2294A5A-A3FB-433F-A306-BA7D44B4B972}" type="datetimeFigureOut">
              <a:rPr lang="el-GR" smtClean="0"/>
              <a:t>9/12/2014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AA60317-174C-451F-82C9-AE96E029C5F8}" type="slidenum">
              <a:rPr lang="el-GR" smtClean="0"/>
              <a:t>‹#›</a:t>
            </a:fld>
            <a:endParaRPr lang="el-GR"/>
          </a:p>
        </p:txBody>
      </p:sp>
    </p:spTree>
    <p:extLst>
      <p:ext uri="{BB962C8B-B14F-4D97-AF65-F5344CB8AC3E}">
        <p14:creationId xmlns:p14="http://schemas.microsoft.com/office/powerpoint/2010/main" val="1084712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294A5A-A3FB-433F-A306-BA7D44B4B972}" type="datetimeFigureOut">
              <a:rPr lang="el-GR" smtClean="0"/>
              <a:t>9/12/2014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A60317-174C-451F-82C9-AE96E029C5F8}" type="slidenum">
              <a:rPr lang="el-GR" smtClean="0"/>
              <a:t>‹#›</a:t>
            </a:fld>
            <a:endParaRPr lang="el-GR"/>
          </a:p>
        </p:txBody>
      </p:sp>
    </p:spTree>
    <p:extLst>
      <p:ext uri="{BB962C8B-B14F-4D97-AF65-F5344CB8AC3E}">
        <p14:creationId xmlns:p14="http://schemas.microsoft.com/office/powerpoint/2010/main" val="403460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Η διαμάχη στους κόλπους του Ισλάμ</a:t>
            </a:r>
            <a:endParaRPr lang="el-GR" dirty="0"/>
          </a:p>
        </p:txBody>
      </p:sp>
      <p:sp>
        <p:nvSpPr>
          <p:cNvPr id="3" name="Υπότιτλος 2"/>
          <p:cNvSpPr>
            <a:spLocks noGrp="1"/>
          </p:cNvSpPr>
          <p:nvPr>
            <p:ph type="subTitle" idx="1"/>
          </p:nvPr>
        </p:nvSpPr>
        <p:spPr/>
        <p:txBody>
          <a:bodyPr/>
          <a:lstStyle/>
          <a:p>
            <a:r>
              <a:rPr lang="el-GR" dirty="0" smtClean="0"/>
              <a:t>Η δυναμική του σιιτικού Ισλάμ στη Μέση Ανατολή</a:t>
            </a:r>
            <a:endParaRPr lang="el-GR" dirty="0"/>
          </a:p>
        </p:txBody>
      </p:sp>
    </p:spTree>
    <p:extLst>
      <p:ext uri="{BB962C8B-B14F-4D97-AF65-F5344CB8AC3E}">
        <p14:creationId xmlns:p14="http://schemas.microsoft.com/office/powerpoint/2010/main" val="3989066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r>
              <a:rPr lang="el-GR" dirty="0" smtClean="0"/>
              <a:t>4) ιμπαντίτες→ ιδιαίτερη ισλαμική κοινότητα. Προέκταση της ομάδας των χαριτζιτών. Ιμάμης μπορεί να είναι οποιαδήποτε προσωπικότητα είναι ηθικά άμεμπτη και διοικητικά ικανή. Το ιμαμάτο δεν περιορίζεται διοικητικά σε μια συγκεκριμένη οικογένεια, φυλή ή έθνος. Κάθε άμεμπτος μουσουλμάνος (ακόμα και δούλος) μπορεί να γίνει ιμάμης. Δεν είναι αλάθητος. Είναι αιρετός άνδρας της κοινότητας.</a:t>
            </a:r>
            <a:endParaRPr lang="el-GR" dirty="0"/>
          </a:p>
        </p:txBody>
      </p:sp>
    </p:spTree>
    <p:extLst>
      <p:ext uri="{BB962C8B-B14F-4D97-AF65-F5344CB8AC3E}">
        <p14:creationId xmlns:p14="http://schemas.microsoft.com/office/powerpoint/2010/main" val="1944473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πολιτική ιστορία των σιιτών υπό το φως του κρυμμένου ιμάμη</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Σημερα στη Μέση Ανατολή επικρατούν οι δωδεκαδικοί σιίτες.</a:t>
            </a:r>
          </a:p>
          <a:p>
            <a:r>
              <a:rPr lang="el-GR" dirty="0" smtClean="0"/>
              <a:t>Ιματάτο→ ένα είδος συνέχισης της προφητείας.</a:t>
            </a:r>
          </a:p>
          <a:p>
            <a:r>
              <a:rPr lang="el-GR" dirty="0" smtClean="0"/>
              <a:t>Προφήτης→ είχε δύο λειτουργίες, ήταν προφήτης και ιμάμης δηλ. θρησκευτικός και πολιτικός αρχηγός</a:t>
            </a:r>
          </a:p>
          <a:p>
            <a:r>
              <a:rPr lang="el-GR" dirty="0" smtClean="0"/>
              <a:t>Ιμάμης→δεν δέχεται αποκαλύψεις αλλά έχει το χάρισμα της βαθύτερης ερμηνείας τους. Κυρίαρχος κοινότητας. Πηγή θρησκευτικής διδασκαλίας. Αλάθητος. Δεν εκλέγεται από τους ανθρώπους αλλά εγκαθίστανται από το θεό. Αναγορεύεται από τον προκάτοχό του. Το χάρισμα της αναγόρευσης προέρχεται από τον Αλί.</a:t>
            </a:r>
            <a:endParaRPr lang="el-GR" dirty="0"/>
          </a:p>
        </p:txBody>
      </p:sp>
    </p:spTree>
    <p:extLst>
      <p:ext uri="{BB962C8B-B14F-4D97-AF65-F5344CB8AC3E}">
        <p14:creationId xmlns:p14="http://schemas.microsoft.com/office/powerpoint/2010/main" val="394467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85000" lnSpcReduction="20000"/>
          </a:bodyPr>
          <a:lstStyle/>
          <a:p>
            <a:r>
              <a:rPr lang="el-GR" dirty="0" smtClean="0"/>
              <a:t>874 μ.Χ.→ Μυστηριώδης εξαφάνιση 12</a:t>
            </a:r>
            <a:r>
              <a:rPr lang="el-GR" baseline="30000" dirty="0" smtClean="0"/>
              <a:t>ου</a:t>
            </a:r>
            <a:r>
              <a:rPr lang="el-GR" dirty="0" smtClean="0"/>
              <a:t> ιμάμη </a:t>
            </a:r>
            <a:r>
              <a:rPr lang="en-US" dirty="0" smtClean="0"/>
              <a:t>Muhammad al-</a:t>
            </a:r>
            <a:r>
              <a:rPr lang="en-US" dirty="0" err="1" smtClean="0"/>
              <a:t>Mandi</a:t>
            </a:r>
            <a:r>
              <a:rPr lang="en-US" dirty="0" smtClean="0"/>
              <a:t> al-</a:t>
            </a:r>
            <a:r>
              <a:rPr lang="en-US" dirty="0" err="1" smtClean="0"/>
              <a:t>Muntazar</a:t>
            </a:r>
            <a:r>
              <a:rPr lang="en-US" dirty="0" smtClean="0"/>
              <a:t>. </a:t>
            </a:r>
            <a:r>
              <a:rPr lang="el-GR" dirty="0" smtClean="0"/>
              <a:t>Διδασκαλία περί κρυμμένου ιμάμη, επειδή χωρίς ιμάμη δεν μπορεί να υπάρξει σιίτικη κοινότητα. Ο ιμάμης δεν πέθανε αλλά με το θέλημα του Αλλάχ κρύφτηκε και παρακολουθεί την πορεία της κοινότητάς του από εκεί. Θα επιστρέψει κατά τα έσχατα για να φέρει τη δικαιοσύνη στη γη.</a:t>
            </a:r>
          </a:p>
          <a:p>
            <a:r>
              <a:rPr lang="el-GR" dirty="0" smtClean="0"/>
              <a:t>878-940→ο ιμάμης επικοινωνεί με έναν εκπρόσωπό του, «μικρή απόκρυψη»</a:t>
            </a:r>
          </a:p>
          <a:p>
            <a:r>
              <a:rPr lang="el-GR" dirty="0" smtClean="0"/>
              <a:t>941→ξεκινά η «μεγάλη απόκρυψη», δεν υπάρχει επικοινωνία</a:t>
            </a:r>
            <a:endParaRPr lang="el-GR" dirty="0"/>
          </a:p>
        </p:txBody>
      </p:sp>
    </p:spTree>
    <p:extLst>
      <p:ext uri="{BB962C8B-B14F-4D97-AF65-F5344CB8AC3E}">
        <p14:creationId xmlns:p14="http://schemas.microsoft.com/office/powerpoint/2010/main" val="2632187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εκπρόσωποι→ σιίτες νομοδιδάσκαλοι (</a:t>
            </a:r>
            <a:r>
              <a:rPr lang="en-US" dirty="0" err="1" smtClean="0"/>
              <a:t>mujtahid</a:t>
            </a:r>
            <a:r>
              <a:rPr lang="en-US" dirty="0" smtClean="0"/>
              <a:t> </a:t>
            </a:r>
            <a:r>
              <a:rPr lang="el-GR" dirty="0" smtClean="0"/>
              <a:t>ή </a:t>
            </a:r>
            <a:r>
              <a:rPr lang="en-US" dirty="0" err="1" smtClean="0"/>
              <a:t>fahid</a:t>
            </a:r>
            <a:r>
              <a:rPr lang="el-GR" dirty="0" smtClean="0"/>
              <a:t>), φέρουν τον τιμητικό τίτλο</a:t>
            </a:r>
            <a:r>
              <a:rPr lang="en-US" dirty="0" smtClean="0"/>
              <a:t> </a:t>
            </a:r>
            <a:r>
              <a:rPr lang="en-US" dirty="0" err="1" smtClean="0"/>
              <a:t>hujjat</a:t>
            </a:r>
            <a:r>
              <a:rPr lang="en-US" dirty="0" smtClean="0"/>
              <a:t> al-</a:t>
            </a:r>
            <a:r>
              <a:rPr lang="en-US" dirty="0" err="1" smtClean="0"/>
              <a:t>islam</a:t>
            </a:r>
            <a:r>
              <a:rPr lang="el-GR" dirty="0" smtClean="0"/>
              <a:t> (=αυθεντία ισλαμικής διδασκαλίας). Ερμηνεύουν με λογικά κριτήρια, δεν είναι αλάθητοι</a:t>
            </a:r>
          </a:p>
          <a:p>
            <a:endParaRPr lang="el-GR" dirty="0"/>
          </a:p>
        </p:txBody>
      </p:sp>
    </p:spTree>
    <p:extLst>
      <p:ext uri="{BB962C8B-B14F-4D97-AF65-F5344CB8AC3E}">
        <p14:creationId xmlns:p14="http://schemas.microsoft.com/office/powerpoint/2010/main" val="571959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a:p>
        </p:txBody>
      </p:sp>
    </p:spTree>
    <p:extLst>
      <p:ext uri="{BB962C8B-B14F-4D97-AF65-F5344CB8AC3E}">
        <p14:creationId xmlns:p14="http://schemas.microsoft.com/office/powerpoint/2010/main" val="3631622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Σιίτες</a:t>
            </a:r>
            <a:endParaRPr lang="el-GR" dirty="0"/>
          </a:p>
        </p:txBody>
      </p:sp>
      <p:sp>
        <p:nvSpPr>
          <p:cNvPr id="3" name="Θέση περιεχομένου 2"/>
          <p:cNvSpPr>
            <a:spLocks noGrp="1"/>
          </p:cNvSpPr>
          <p:nvPr>
            <p:ph idx="1"/>
          </p:nvPr>
        </p:nvSpPr>
        <p:spPr/>
        <p:txBody>
          <a:bodyPr/>
          <a:lstStyle/>
          <a:p>
            <a:r>
              <a:rPr lang="el-GR" dirty="0" smtClean="0"/>
              <a:t>Ένας από τους δύο κλάδους του Ισλάμ</a:t>
            </a:r>
          </a:p>
          <a:p>
            <a:r>
              <a:rPr lang="el-GR" dirty="0" smtClean="0"/>
              <a:t>Αποτελούν μειοψηφία στον ισλαμικό κόσμο</a:t>
            </a:r>
          </a:p>
          <a:p>
            <a:r>
              <a:rPr lang="el-GR" dirty="0" smtClean="0"/>
              <a:t>Καταδιώχθηκαν από τους σουνίτες και δεν αντέδρασαν στην άρχουσα τάξη των σουνιτών (εξαίρεση</a:t>
            </a:r>
            <a:r>
              <a:rPr lang="en-US" dirty="0" smtClean="0"/>
              <a:t>:</a:t>
            </a:r>
            <a:r>
              <a:rPr lang="el-GR" dirty="0" smtClean="0"/>
              <a:t> δωδεκαδικοί σιίτες)</a:t>
            </a:r>
          </a:p>
          <a:p>
            <a:r>
              <a:rPr lang="el-GR" dirty="0" smtClean="0"/>
              <a:t>Τέλη 17</a:t>
            </a:r>
            <a:r>
              <a:rPr lang="el-GR" baseline="30000" dirty="0" smtClean="0"/>
              <a:t>ου</a:t>
            </a:r>
            <a:r>
              <a:rPr lang="el-GR" dirty="0" smtClean="0"/>
              <a:t> αιώνα → παγιώνεται ο σιιτισμός στο Ιράν</a:t>
            </a:r>
            <a:endParaRPr lang="el-GR" dirty="0"/>
          </a:p>
        </p:txBody>
      </p:sp>
    </p:spTree>
    <p:extLst>
      <p:ext uri="{BB962C8B-B14F-4D97-AF65-F5344CB8AC3E}">
        <p14:creationId xmlns:p14="http://schemas.microsoft.com/office/powerpoint/2010/main" val="1937032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διάσπαση του Ισλάμ</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Πρόβλημα διαδοχής του Μωάμεθ</a:t>
            </a:r>
          </a:p>
          <a:p>
            <a:r>
              <a:rPr lang="el-GR" dirty="0" smtClean="0"/>
              <a:t>Διατυπώθηκαν δύο απόψεις</a:t>
            </a:r>
            <a:r>
              <a:rPr lang="en-US" dirty="0" smtClean="0"/>
              <a:t>:</a:t>
            </a:r>
            <a:r>
              <a:rPr lang="el-GR" dirty="0" smtClean="0"/>
              <a:t> α) ο νόμιμος διάδοχος έπρεπε να προέλθει από τον οίκο ή τη στενή συγγένεια του Μωάμεθ, β)μπορούσε να προέλθει από την ευρύτερη συγγένεια του προφήτη (φυλή Κουραϊσιτών)</a:t>
            </a:r>
          </a:p>
          <a:p>
            <a:r>
              <a:rPr lang="el-GR" dirty="0" smtClean="0"/>
              <a:t>Επικράτησε η δεύτερη άποψη</a:t>
            </a:r>
          </a:p>
          <a:p>
            <a:r>
              <a:rPr lang="el-GR" dirty="0" smtClean="0"/>
              <a:t>Πρώτος χαλίφης του Ισλάμ →</a:t>
            </a:r>
            <a:r>
              <a:rPr lang="en-US" dirty="0" smtClean="0"/>
              <a:t>Abu Bakr</a:t>
            </a:r>
            <a:endParaRPr lang="el-GR" dirty="0" smtClean="0"/>
          </a:p>
          <a:p>
            <a:r>
              <a:rPr lang="el-GR" dirty="0" smtClean="0"/>
              <a:t>Αντιπάθειες μεταξύ οίκων Ομαγιαδών και Χασιμιτών</a:t>
            </a:r>
          </a:p>
          <a:p>
            <a:r>
              <a:rPr lang="el-GR" dirty="0" smtClean="0"/>
              <a:t>Μετά τη δολοφονία του 3</a:t>
            </a:r>
            <a:r>
              <a:rPr lang="el-GR" baseline="30000" dirty="0" smtClean="0"/>
              <a:t>ου</a:t>
            </a:r>
            <a:r>
              <a:rPr lang="el-GR" dirty="0" smtClean="0"/>
              <a:t> χαλίφη </a:t>
            </a:r>
            <a:r>
              <a:rPr lang="en-US" dirty="0" err="1" smtClean="0"/>
              <a:t>Uthman</a:t>
            </a:r>
            <a:r>
              <a:rPr lang="en-US" dirty="0" smtClean="0"/>
              <a:t>, </a:t>
            </a:r>
            <a:r>
              <a:rPr lang="el-GR" dirty="0" smtClean="0"/>
              <a:t>εκλέγεται διάδοχός του στη Μεδίνα ο </a:t>
            </a:r>
            <a:r>
              <a:rPr lang="en-US" dirty="0" smtClean="0"/>
              <a:t>Ali.</a:t>
            </a:r>
          </a:p>
        </p:txBody>
      </p:sp>
    </p:spTree>
    <p:extLst>
      <p:ext uri="{BB962C8B-B14F-4D97-AF65-F5344CB8AC3E}">
        <p14:creationId xmlns:p14="http://schemas.microsoft.com/office/powerpoint/2010/main" val="2687312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Διαμάχες στην ισλαμική κοινότητα</a:t>
            </a:r>
            <a:br>
              <a:rPr lang="el-GR" dirty="0" smtClean="0"/>
            </a:b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Μεδίνα→ Κύκλοι με επικεφαλής την κόρη του</a:t>
            </a:r>
            <a:r>
              <a:rPr lang="en-US" dirty="0" smtClean="0"/>
              <a:t> Abu Bakr </a:t>
            </a:r>
            <a:r>
              <a:rPr lang="el-GR" dirty="0" smtClean="0"/>
              <a:t>και σύζυγο του Μωάμεθ </a:t>
            </a:r>
            <a:r>
              <a:rPr lang="en-US" dirty="0" err="1" smtClean="0"/>
              <a:t>Aishah</a:t>
            </a:r>
            <a:r>
              <a:rPr lang="en-US" dirty="0" smtClean="0"/>
              <a:t> </a:t>
            </a:r>
            <a:r>
              <a:rPr lang="el-GR" dirty="0" smtClean="0"/>
              <a:t>και το στρατηγό Δαμασκού</a:t>
            </a:r>
            <a:r>
              <a:rPr lang="en-US" dirty="0" smtClean="0"/>
              <a:t> </a:t>
            </a:r>
            <a:r>
              <a:rPr lang="en-US" dirty="0" err="1" smtClean="0"/>
              <a:t>Muawiya</a:t>
            </a:r>
            <a:r>
              <a:rPr lang="en-US" dirty="0" smtClean="0"/>
              <a:t> ibn Abu </a:t>
            </a:r>
            <a:r>
              <a:rPr lang="en-US" dirty="0" err="1" smtClean="0"/>
              <a:t>Sufyan</a:t>
            </a:r>
            <a:r>
              <a:rPr lang="en-US" dirty="0" smtClean="0"/>
              <a:t>,</a:t>
            </a:r>
            <a:r>
              <a:rPr lang="el-GR" dirty="0" smtClean="0"/>
              <a:t> διαφώνησαν με την εκλογή του Αλί και κινήθηκαν εναντίον του.</a:t>
            </a:r>
          </a:p>
          <a:p>
            <a:r>
              <a:rPr lang="el-GR" dirty="0" smtClean="0"/>
              <a:t>Δεκέμβρης 656→ «η μάχη της καμήλας», είναι η πρώτη πολεμική ρήξη στην ισλαμική κοινότητα. Η </a:t>
            </a:r>
            <a:r>
              <a:rPr lang="en-US" dirty="0" err="1" smtClean="0"/>
              <a:t>Aishah</a:t>
            </a:r>
            <a:r>
              <a:rPr lang="en-US" dirty="0" smtClean="0"/>
              <a:t> </a:t>
            </a:r>
            <a:r>
              <a:rPr lang="el-GR" dirty="0" smtClean="0"/>
              <a:t>οργάνωσε ομάδα κρούσης εναντίον του Αλί. Νικητής ήταν ο Αλί</a:t>
            </a:r>
          </a:p>
          <a:p>
            <a:r>
              <a:rPr lang="el-GR" dirty="0" smtClean="0"/>
              <a:t>Ιούλιος 657→ μάχη Σιφφίν, ο </a:t>
            </a:r>
            <a:r>
              <a:rPr lang="en-US" dirty="0" err="1" smtClean="0"/>
              <a:t>Muawiya</a:t>
            </a:r>
            <a:r>
              <a:rPr lang="en-US" dirty="0" smtClean="0"/>
              <a:t> </a:t>
            </a:r>
            <a:r>
              <a:rPr lang="el-GR" dirty="0" smtClean="0"/>
              <a:t>κινήθηκε εναντίον του Αλί. Τελικά μετά από τέχνασμα του Αλί η διαφορά αποφασίστηκε να λυθεί με διαιτησία</a:t>
            </a:r>
          </a:p>
          <a:p>
            <a:r>
              <a:rPr lang="el-GR" dirty="0" smtClean="0"/>
              <a:t>Σχίσμα στην παράταξη του Αλί→ οι διαμαρτυρόμενοι, Χαριτζίτες επαναστάτησαν κατά του Αλί. 24 Ιουνίου 661→ φανατικός χαριτζίτης δολοφόνησε τον Αλί</a:t>
            </a:r>
          </a:p>
          <a:p>
            <a:r>
              <a:rPr lang="el-GR" dirty="0" smtClean="0"/>
              <a:t>Έτσι έληξε η εξουσία των πρώτων τεσσάρων χαλιφών. Το χαλιφάτο μετατράπηκε σε κληρονομική δυναστεία μετά την επικράτηση των Ομαγιάδων (Ομαγιάδες=</a:t>
            </a:r>
            <a:r>
              <a:rPr lang="en-US" dirty="0" err="1" smtClean="0"/>
              <a:t>Muawiya</a:t>
            </a:r>
            <a:r>
              <a:rPr lang="en-US" dirty="0" smtClean="0"/>
              <a:t> </a:t>
            </a:r>
            <a:r>
              <a:rPr lang="en-US" dirty="0"/>
              <a:t>/</a:t>
            </a:r>
            <a:r>
              <a:rPr lang="el-GR" dirty="0" smtClean="0"/>
              <a:t>Χασιμίτες= </a:t>
            </a:r>
            <a:r>
              <a:rPr lang="en-US" dirty="0" smtClean="0"/>
              <a:t>Ali)</a:t>
            </a:r>
            <a:endParaRPr lang="el-GR" dirty="0"/>
          </a:p>
        </p:txBody>
      </p:sp>
    </p:spTree>
    <p:extLst>
      <p:ext uri="{BB962C8B-B14F-4D97-AF65-F5344CB8AC3E}">
        <p14:creationId xmlns:p14="http://schemas.microsoft.com/office/powerpoint/2010/main" val="185134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Διαμάχη ιμαμάτου-χαλιφάτου</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smtClean="0"/>
              <a:t>Ιμάμης (</a:t>
            </a:r>
            <a:r>
              <a:rPr lang="en-US" dirty="0" smtClean="0"/>
              <a:t>imam)→</a:t>
            </a:r>
            <a:r>
              <a:rPr lang="el-GR" dirty="0" smtClean="0"/>
              <a:t> σιίτες</a:t>
            </a:r>
          </a:p>
          <a:p>
            <a:r>
              <a:rPr lang="el-GR" dirty="0" smtClean="0"/>
              <a:t>Χαλίφης (</a:t>
            </a:r>
            <a:r>
              <a:rPr lang="en-US" dirty="0" err="1" smtClean="0"/>
              <a:t>khalifah</a:t>
            </a:r>
            <a:r>
              <a:rPr lang="en-US" dirty="0" smtClean="0"/>
              <a:t>)→ </a:t>
            </a:r>
            <a:r>
              <a:rPr lang="el-GR" dirty="0" smtClean="0"/>
              <a:t>σουνίτες</a:t>
            </a:r>
          </a:p>
          <a:p>
            <a:r>
              <a:rPr lang="el-GR" dirty="0" smtClean="0"/>
              <a:t>Χαλίφης→ Δεν έχει χαρισματικές ιδιότητες όπως ο Μωάμεθ. Δεν μπορεί να ερμηνεύει αυθεντικά το Κοράνιο. Είναι αδιαμφησβήτητος αρχηγός και κυβερνήτης του Ισλάμ και προστάτης της πίστης των πιστών.</a:t>
            </a:r>
          </a:p>
          <a:p>
            <a:r>
              <a:rPr lang="el-GR" dirty="0" smtClean="0"/>
              <a:t>Ιμάμης→ Χαρισματικός ηγέτης. Συνδυάζει θρησκευτική και κοσμική εξουσία. Μπορεί να ερμηνεύει αλάνθαστα στο θείο νόμο και να γνωρίζει τα βαθύτερα νοήματα της θείας αποκάλυψης</a:t>
            </a:r>
          </a:p>
          <a:p>
            <a:pPr marL="0" indent="0">
              <a:buNone/>
            </a:pPr>
            <a:endParaRPr lang="el-GR" dirty="0"/>
          </a:p>
        </p:txBody>
      </p:sp>
    </p:spTree>
    <p:extLst>
      <p:ext uri="{BB962C8B-B14F-4D97-AF65-F5344CB8AC3E}">
        <p14:creationId xmlns:p14="http://schemas.microsoft.com/office/powerpoint/2010/main" val="1138418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διάδοχοι του Αλί</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Πρωτότοκος και διάδοχός του ο </a:t>
            </a:r>
            <a:r>
              <a:rPr lang="en-US" dirty="0" smtClean="0"/>
              <a:t>Hasan</a:t>
            </a:r>
          </a:p>
          <a:p>
            <a:r>
              <a:rPr lang="el-GR" dirty="0" smtClean="0"/>
              <a:t>Τον </a:t>
            </a:r>
            <a:r>
              <a:rPr lang="en-US" dirty="0" smtClean="0"/>
              <a:t>Hasan</a:t>
            </a:r>
            <a:r>
              <a:rPr lang="el-GR" dirty="0" smtClean="0"/>
              <a:t> μετά το θάνατό του διαδέχθηκε ο αδερφός του </a:t>
            </a:r>
            <a:r>
              <a:rPr lang="en-US" dirty="0" err="1" smtClean="0"/>
              <a:t>Husayn</a:t>
            </a:r>
            <a:endParaRPr lang="el-GR" dirty="0" smtClean="0"/>
          </a:p>
          <a:p>
            <a:r>
              <a:rPr lang="el-GR" dirty="0" smtClean="0"/>
              <a:t>680→ θάνατος </a:t>
            </a:r>
            <a:r>
              <a:rPr lang="en-US" dirty="0" err="1" smtClean="0"/>
              <a:t>Muawiya</a:t>
            </a:r>
            <a:r>
              <a:rPr lang="en-US" dirty="0" smtClean="0"/>
              <a:t>. </a:t>
            </a:r>
            <a:r>
              <a:rPr lang="el-GR" dirty="0" smtClean="0"/>
              <a:t>Ορίζει διάδοχό το γιο του </a:t>
            </a:r>
            <a:r>
              <a:rPr lang="en-US" dirty="0" err="1" smtClean="0"/>
              <a:t>Yazid</a:t>
            </a:r>
            <a:r>
              <a:rPr lang="en-US" dirty="0" smtClean="0"/>
              <a:t>. </a:t>
            </a:r>
            <a:r>
              <a:rPr lang="el-GR" dirty="0" smtClean="0"/>
              <a:t>Η πράξη αυτή δυσαρέστησε πολλούς</a:t>
            </a:r>
          </a:p>
          <a:p>
            <a:r>
              <a:rPr lang="el-GR" dirty="0" smtClean="0"/>
              <a:t>Σεπτέμβρης 680→ Ο </a:t>
            </a:r>
            <a:r>
              <a:rPr lang="en-US" dirty="0" err="1" smtClean="0"/>
              <a:t>Husayn</a:t>
            </a:r>
            <a:r>
              <a:rPr lang="en-US" dirty="0" smtClean="0"/>
              <a:t> </a:t>
            </a:r>
            <a:r>
              <a:rPr lang="el-GR" dirty="0" smtClean="0"/>
              <a:t>με ένα καραβάνι 100 περίπου ατόμων πάει προς την Κούφα. Στρατοπεδεύει αναγκαστικά σε μια κοιλάδα. Κόντά του έσπευσαν και πολλοί οπαδοί του. Ο κυβερνήτης της Κούφα </a:t>
            </a:r>
            <a:r>
              <a:rPr lang="en-US" dirty="0" err="1" smtClean="0"/>
              <a:t>Ubayad</a:t>
            </a:r>
            <a:r>
              <a:rPr lang="en-US" dirty="0" smtClean="0"/>
              <a:t> Allah </a:t>
            </a:r>
            <a:r>
              <a:rPr lang="el-GR" dirty="0" smtClean="0"/>
              <a:t>με εντολή του </a:t>
            </a:r>
            <a:r>
              <a:rPr lang="en-US" dirty="0" err="1" smtClean="0"/>
              <a:t>Yazid</a:t>
            </a:r>
            <a:r>
              <a:rPr lang="el-GR" dirty="0" smtClean="0"/>
              <a:t> επιτέθηκε αιφνιδιαστικά και τους κατέσφαξε.</a:t>
            </a:r>
          </a:p>
          <a:p>
            <a:r>
              <a:rPr lang="el-GR" dirty="0" smtClean="0"/>
              <a:t>Σκοπός ήταν να μην μείνει άρρενας διάδοχος του </a:t>
            </a:r>
            <a:r>
              <a:rPr lang="en-US" dirty="0" err="1" smtClean="0"/>
              <a:t>Husayn</a:t>
            </a:r>
            <a:r>
              <a:rPr lang="el-GR" dirty="0" smtClean="0"/>
              <a:t>. Ωστόσο ο μικρότερος γιος του φυγαδεύτηκε στη Μεδίνα και συνέχισε τη διαδοχή.</a:t>
            </a:r>
          </a:p>
          <a:p>
            <a:r>
              <a:rPr lang="el-GR" dirty="0" smtClean="0"/>
              <a:t>Η σφαγή αυτή αποτέλεσε τη μεγαλύτερη γιορτή του σιιτικού κόσμου, «γιορτή μαρτυρίου» (</a:t>
            </a:r>
            <a:r>
              <a:rPr lang="en-US" dirty="0" smtClean="0"/>
              <a:t>Ashura)→ </a:t>
            </a:r>
            <a:r>
              <a:rPr lang="el-GR" dirty="0" smtClean="0"/>
              <a:t>διαρκεί 1 βδομάδα, αναπαραστάσεις μαρτυρίου με δημόσιες αυτομαστιγώσεις, θρήνους, θεατρικά δρώμενα κλπ.</a:t>
            </a:r>
          </a:p>
          <a:p>
            <a:endParaRPr lang="el-GR" dirty="0"/>
          </a:p>
        </p:txBody>
      </p:sp>
    </p:spTree>
    <p:extLst>
      <p:ext uri="{BB962C8B-B14F-4D97-AF65-F5344CB8AC3E}">
        <p14:creationId xmlns:p14="http://schemas.microsoft.com/office/powerpoint/2010/main" val="3473640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Υποδιαιρέσεις σιιτών</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smtClean="0"/>
              <a:t>Κάποια στιγμή η διαδοχική σειρά των ιμάμηδων διακόπηκε. Οι σιίτες διαιρέθηκαν σε ομάδες</a:t>
            </a:r>
          </a:p>
          <a:p>
            <a:r>
              <a:rPr lang="el-GR" dirty="0" smtClean="0"/>
              <a:t>1) Πενταδικοί ή ζαϊντίτες→ δέχονται 5 ιμάμηδες ως κανονικούς με τελευταίο το </a:t>
            </a:r>
            <a:r>
              <a:rPr lang="en-US" dirty="0" smtClean="0"/>
              <a:t>Zaid Ibn al-Ali</a:t>
            </a:r>
            <a:r>
              <a:rPr lang="el-GR" dirty="0" smtClean="0"/>
              <a:t>. Απορρίπτουν την ιδέα του κρυμμένου ιμάμη. Αρχηγός της ισλαμικής κοινότητας είναι ο ιμάμης, μπορεί να είναι οποιαδήποτε προσωπικότητα που προέρχεται από τη γραμμή του Αλί και της Φατιμά. Πρέπει να φέρει τα χαρακτηριστικά του σεϊχη, διοικητικά και ηθικά προσόντα. Η διάπραξη ηθικών παραπτωμάτων μπορεί να οδηγήσει σε παύση και αντικατάστασή του.</a:t>
            </a:r>
            <a:endParaRPr lang="el-GR" dirty="0"/>
          </a:p>
        </p:txBody>
      </p:sp>
    </p:spTree>
    <p:extLst>
      <p:ext uri="{BB962C8B-B14F-4D97-AF65-F5344CB8AC3E}">
        <p14:creationId xmlns:p14="http://schemas.microsoft.com/office/powerpoint/2010/main" val="3268579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274042"/>
          </a:xfrm>
        </p:spPr>
        <p:txBody>
          <a:bodyPr>
            <a:normAutofit fontScale="90000"/>
          </a:bodyPr>
          <a:lstStyle/>
          <a:p>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2) Ισμαηλίτες→ δέχονται 7 ιμάμηδες ως κανονικούς με τελευταίο τον </a:t>
            </a:r>
            <a:r>
              <a:rPr lang="en-US" dirty="0" smtClean="0"/>
              <a:t>Ismail Ibn </a:t>
            </a:r>
            <a:r>
              <a:rPr lang="en-US" dirty="0" err="1" smtClean="0"/>
              <a:t>Ja’far</a:t>
            </a:r>
            <a:r>
              <a:rPr lang="en-US" dirty="0" smtClean="0"/>
              <a:t>.</a:t>
            </a:r>
            <a:r>
              <a:rPr lang="el-GR" dirty="0" smtClean="0"/>
              <a:t> Αποδίδουν στους ιμάμηδες θείες ιδιότητες. Πίστεύουν ότι ο Ισμάλ θα επιστρέψει κατά τη συντέλεια του κόσμου. Ονομάστηκαν από τους αντιπάλους τους </a:t>
            </a:r>
            <a:r>
              <a:rPr lang="en-US" dirty="0" smtClean="0"/>
              <a:t>‘’</a:t>
            </a:r>
            <a:r>
              <a:rPr lang="en-US" dirty="0" err="1" smtClean="0"/>
              <a:t>ghulat</a:t>
            </a:r>
            <a:r>
              <a:rPr lang="en-US" dirty="0" smtClean="0"/>
              <a:t>’’ (=</a:t>
            </a:r>
            <a:r>
              <a:rPr lang="el-GR" dirty="0" smtClean="0"/>
              <a:t>ακραίοι, εξτρεμιστές)</a:t>
            </a:r>
          </a:p>
          <a:p>
            <a:r>
              <a:rPr lang="el-GR" dirty="0" smtClean="0"/>
              <a:t>3) Δωδεκαδικοί σιίτες, ιμαμήτες (</a:t>
            </a:r>
            <a:r>
              <a:rPr lang="en-US" dirty="0" err="1" smtClean="0"/>
              <a:t>imamiyah</a:t>
            </a:r>
            <a:r>
              <a:rPr lang="en-US" dirty="0" smtClean="0"/>
              <a:t>)</a:t>
            </a:r>
            <a:r>
              <a:rPr lang="el-GR" dirty="0" smtClean="0"/>
              <a:t> ή τζααφαρίτες</a:t>
            </a:r>
            <a:r>
              <a:rPr lang="en-US" dirty="0" smtClean="0"/>
              <a:t> (</a:t>
            </a:r>
            <a:r>
              <a:rPr lang="en-US" dirty="0" err="1" smtClean="0"/>
              <a:t>Ja’fariyah</a:t>
            </a:r>
            <a:r>
              <a:rPr lang="en-US" dirty="0" smtClean="0"/>
              <a:t>)→ </a:t>
            </a:r>
            <a:r>
              <a:rPr lang="el-GR" dirty="0" smtClean="0"/>
              <a:t>δέχονται αδιάκοπη αλυσίδα 12 ιμάμηδων εκ των οποίων ο τελευταίος εξαφανίστηκε μυστηριωδώς το 874 και παραμένει «κρυμμένος».Οι πιστοί περιμένουν την επανεμφάνισή του για να επιστρέψει η διακαιοσύνη στη γη.</a:t>
            </a:r>
            <a:endParaRPr lang="el-GR" dirty="0"/>
          </a:p>
        </p:txBody>
      </p:sp>
    </p:spTree>
    <p:extLst>
      <p:ext uri="{BB962C8B-B14F-4D97-AF65-F5344CB8AC3E}">
        <p14:creationId xmlns:p14="http://schemas.microsoft.com/office/powerpoint/2010/main" val="2550769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Άλλα παρακλάδια (</a:t>
            </a:r>
            <a:r>
              <a:rPr lang="en-US" dirty="0" err="1" smtClean="0"/>
              <a:t>ghulat</a:t>
            </a:r>
            <a:r>
              <a:rPr lang="en-US" dirty="0" smtClean="0"/>
              <a:t>)</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smtClean="0"/>
              <a:t>Αλουίτες→ στη Συρία αποτελούν το 15% του πληθυσμού και βρίσκονται στο προσκήνιο από το 1966. Λάτρεις του Αλί, του αποδίδουν σχεδόν θεία λατρεία, αρνούνται το θάνατό του. Έλκουν την καταγωγή από τους ισμαηλίτες. Ο κλάδος ιδρύθηκε μέσα 9</a:t>
            </a:r>
            <a:r>
              <a:rPr lang="el-GR" baseline="30000" dirty="0" smtClean="0"/>
              <a:t>ου</a:t>
            </a:r>
            <a:r>
              <a:rPr lang="el-GR" dirty="0" smtClean="0"/>
              <a:t> αιώνα στο σημερινό Ιράκ από τον </a:t>
            </a:r>
            <a:r>
              <a:rPr lang="en-US" dirty="0" smtClean="0"/>
              <a:t>Muhammad Ibn </a:t>
            </a:r>
            <a:r>
              <a:rPr lang="en-US" dirty="0" err="1" smtClean="0"/>
              <a:t>Nusayr</a:t>
            </a:r>
            <a:r>
              <a:rPr lang="en-US" dirty="0" smtClean="0"/>
              <a:t> al-</a:t>
            </a:r>
            <a:r>
              <a:rPr lang="en-US" dirty="0" err="1" smtClean="0"/>
              <a:t>Namiri</a:t>
            </a:r>
            <a:endParaRPr lang="el-GR" dirty="0" smtClean="0"/>
          </a:p>
          <a:p>
            <a:r>
              <a:rPr lang="el-GR" dirty="0" smtClean="0"/>
              <a:t>Αλεβίτες→ στη Τουρκία αποτελούν 20-30% του πληθυσμού, το 1/3 είναι Κούρδοι. </a:t>
            </a:r>
            <a:r>
              <a:rPr lang="en-US" dirty="0" err="1" smtClean="0"/>
              <a:t>Alevi</a:t>
            </a:r>
            <a:r>
              <a:rPr lang="en-US" dirty="0" smtClean="0"/>
              <a:t>= </a:t>
            </a:r>
            <a:r>
              <a:rPr lang="el-GR" dirty="0" smtClean="0"/>
              <a:t>«λάτρεις του Αλί», αλλιώς </a:t>
            </a:r>
            <a:endParaRPr lang="en-US" dirty="0" smtClean="0"/>
          </a:p>
          <a:p>
            <a:r>
              <a:rPr lang="en-US" dirty="0" err="1" smtClean="0"/>
              <a:t>Kizilbas</a:t>
            </a:r>
            <a:r>
              <a:rPr lang="en-US" dirty="0" smtClean="0"/>
              <a:t> = </a:t>
            </a:r>
            <a:r>
              <a:rPr lang="el-GR" dirty="0" smtClean="0"/>
              <a:t>κοκκινοκέφαλοι. Εμφανίζονται το 14</a:t>
            </a:r>
            <a:r>
              <a:rPr lang="el-GR" baseline="30000" dirty="0" smtClean="0"/>
              <a:t>ο</a:t>
            </a:r>
            <a:r>
              <a:rPr lang="el-GR" dirty="0" smtClean="0"/>
              <a:t> προς 15</a:t>
            </a:r>
            <a:r>
              <a:rPr lang="el-GR" baseline="30000" dirty="0" smtClean="0"/>
              <a:t>ο</a:t>
            </a:r>
            <a:r>
              <a:rPr lang="el-GR" dirty="0" smtClean="0"/>
              <a:t> αιώνα στην Αν. Μικρά Ασία από τη μυστική αδελφότητα των Σοφαβιδών. Οι οπαδοί της Οθωμανικής Αυτοκρατορίας εξε΄λίχθηκαν σε ιδιαίτερη θρησκευτική κοινότητα με αυστηρούς κανόνες ενδογαμίας. Δεν έχουν ενιαία δογματική διδασκαλία. Απορρίπτουν τους 5 στύλους του Ισλάμ. Τιμούν τον Αλί και τους 2 ιμάμηδες, ΄λεχουν δικές τους θρησκευτικές λατρείες με ιδιάζουσες τελετές.</a:t>
            </a:r>
          </a:p>
          <a:p>
            <a:r>
              <a:rPr lang="el-GR" dirty="0" smtClean="0"/>
              <a:t>3) δρούζοι→ σιιτικής απόκλεισης. Κυρίως στις ορεινές περιοχές της Συρίας, του Λιβάνου, του Ισραήλ και της Ιορδανίας. Αμάλαγμα μουσουλμανικών, ισμαηλιτικών, γνωστικών και νεοπλατωνικών διδασκαλιών που διαδόθηκαν στη Μέση Ανατολή και επηρέασαν ακραίες ιδεολογίες. Τελευταία ενσάρκωση θεού→ο εξαφανισμένος </a:t>
            </a:r>
            <a:r>
              <a:rPr lang="en-US" dirty="0" smtClean="0"/>
              <a:t> </a:t>
            </a:r>
            <a:r>
              <a:rPr lang="el-GR" dirty="0" smtClean="0"/>
              <a:t>χαλίφης </a:t>
            </a:r>
            <a:r>
              <a:rPr lang="en-US" dirty="0" smtClean="0"/>
              <a:t> al-Hakim</a:t>
            </a:r>
            <a:r>
              <a:rPr lang="el-GR" dirty="0" smtClean="0"/>
              <a:t>. Κλειστή κοινότητα με εσωτερική λατρεία, ενδογαμία, δικές τους ιερές γραφές.</a:t>
            </a:r>
          </a:p>
          <a:p>
            <a:endParaRPr lang="el-GR" dirty="0"/>
          </a:p>
        </p:txBody>
      </p:sp>
    </p:spTree>
    <p:extLst>
      <p:ext uri="{BB962C8B-B14F-4D97-AF65-F5344CB8AC3E}">
        <p14:creationId xmlns:p14="http://schemas.microsoft.com/office/powerpoint/2010/main" val="66607109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1168</Words>
  <Application>Microsoft Office PowerPoint</Application>
  <PresentationFormat>Προβολή στην οθόνη (4:3)</PresentationFormat>
  <Paragraphs>53</Paragraphs>
  <Slides>14</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Θέμα του Office</vt:lpstr>
      <vt:lpstr>Η διαμάχη στους κόλπους του Ισλάμ</vt:lpstr>
      <vt:lpstr>Σιίτες</vt:lpstr>
      <vt:lpstr>Η διάσπαση του Ισλάμ</vt:lpstr>
      <vt:lpstr>Διαμάχες στην ισλαμική κοινότητα </vt:lpstr>
      <vt:lpstr>Διαμάχη ιμαμάτου-χαλιφάτου</vt:lpstr>
      <vt:lpstr>Οι διάδοχοι του Αλί</vt:lpstr>
      <vt:lpstr>Υποδιαιρέσεις σιιτών</vt:lpstr>
      <vt:lpstr>Παρουσίαση του PowerPoint</vt:lpstr>
      <vt:lpstr>Άλλα παρακλάδια (ghulat)</vt:lpstr>
      <vt:lpstr>Παρουσίαση του PowerPoint</vt:lpstr>
      <vt:lpstr>Η πολιτική ιστορία των σιιτών υπό το φως του κρυμμένου ιμάμη</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διαμάχη στους κόλπους του Ισλάμ</dc:title>
  <dc:creator>Βαρβαρα</dc:creator>
  <cp:lastModifiedBy>user</cp:lastModifiedBy>
  <cp:revision>12</cp:revision>
  <dcterms:created xsi:type="dcterms:W3CDTF">2014-11-25T13:59:16Z</dcterms:created>
  <dcterms:modified xsi:type="dcterms:W3CDTF">2014-12-09T12:08:30Z</dcterms:modified>
</cp:coreProperties>
</file>