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38E8-66DA-4DCE-B9B6-AB188FC51713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BF76-45FB-4495-9B25-2D75824A0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38E8-66DA-4DCE-B9B6-AB188FC51713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BF76-45FB-4495-9B25-2D75824A0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38E8-66DA-4DCE-B9B6-AB188FC51713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BF76-45FB-4495-9B25-2D75824A0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38E8-66DA-4DCE-B9B6-AB188FC51713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BF76-45FB-4495-9B25-2D75824A0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38E8-66DA-4DCE-B9B6-AB188FC51713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BF76-45FB-4495-9B25-2D75824A0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38E8-66DA-4DCE-B9B6-AB188FC51713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BF76-45FB-4495-9B25-2D75824A0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38E8-66DA-4DCE-B9B6-AB188FC51713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BF76-45FB-4495-9B25-2D75824A0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38E8-66DA-4DCE-B9B6-AB188FC51713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BF76-45FB-4495-9B25-2D75824A0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38E8-66DA-4DCE-B9B6-AB188FC51713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BF76-45FB-4495-9B25-2D75824A0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38E8-66DA-4DCE-B9B6-AB188FC51713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BF76-45FB-4495-9B25-2D75824A0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38E8-66DA-4DCE-B9B6-AB188FC51713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BF76-45FB-4495-9B25-2D75824A0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138E8-66DA-4DCE-B9B6-AB188FC51713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8BF76-45FB-4495-9B25-2D75824A0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Γραμμικός Προγραμματισμός 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Διάλεξη 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Δεδομένα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Κόστος διαφήμισης πρωινής ζώνης 15.000€</a:t>
            </a:r>
          </a:p>
          <a:p>
            <a:r>
              <a:rPr lang="el-GR" dirty="0" smtClean="0"/>
              <a:t>Κόστος διαφήμισης βραδινής ζώνης 25.000€</a:t>
            </a:r>
          </a:p>
          <a:p>
            <a:r>
              <a:rPr lang="el-GR" dirty="0" smtClean="0"/>
              <a:t>Κοινό πρωινής ζώνης 30.000 γυναίκες και 5.000 άνδρες</a:t>
            </a:r>
          </a:p>
          <a:p>
            <a:r>
              <a:rPr lang="el-GR" dirty="0" smtClean="0"/>
              <a:t>Κοινό βραδινής ζώνης 20.000 γυναίκες και 25.000 άνδρες</a:t>
            </a:r>
          </a:p>
          <a:p>
            <a:r>
              <a:rPr lang="el-GR" dirty="0" smtClean="0"/>
              <a:t>Στόχος να δουν τη διαφήμιση 1.500.000 γυναίκες και 900.000 άνδρες</a:t>
            </a:r>
          </a:p>
          <a:p>
            <a:r>
              <a:rPr lang="el-GR" dirty="0" smtClean="0"/>
              <a:t>Κατ’ ελάχιστο 20 προβολές στη βραδινή ζώνη</a:t>
            </a:r>
          </a:p>
          <a:p>
            <a:r>
              <a:rPr lang="el-GR" dirty="0" smtClean="0"/>
              <a:t>Πόσες προβολές πρέπει να γίνουν σε κάθε ζώνη;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Μεταβλητές απόφασης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x</a:t>
            </a:r>
            <a:r>
              <a:rPr lang="en-GB" baseline="-25000" dirty="0" smtClean="0"/>
              <a:t>1 </a:t>
            </a:r>
            <a:r>
              <a:rPr lang="en-GB" dirty="0" smtClean="0"/>
              <a:t>= </a:t>
            </a:r>
            <a:r>
              <a:rPr lang="el-GR" dirty="0" smtClean="0"/>
              <a:t>αριθμός προβολών στην πρωινή ζώνη</a:t>
            </a:r>
          </a:p>
          <a:p>
            <a:r>
              <a:rPr lang="en-GB" dirty="0" smtClean="0"/>
              <a:t>x</a:t>
            </a:r>
            <a:r>
              <a:rPr lang="el-GR" baseline="-25000" dirty="0" smtClean="0"/>
              <a:t>2</a:t>
            </a:r>
            <a:r>
              <a:rPr lang="en-GB" baseline="-25000" dirty="0" smtClean="0"/>
              <a:t> </a:t>
            </a:r>
            <a:r>
              <a:rPr lang="en-GB" dirty="0" smtClean="0"/>
              <a:t>= </a:t>
            </a:r>
            <a:r>
              <a:rPr lang="el-GR" dirty="0" smtClean="0"/>
              <a:t>αριθμός προβολών στη βραδινή ζώνη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Αντικειμενική συνάρτηση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Συνολικό κόστος 15.000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+ 25.000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n-GB" dirty="0" smtClean="0"/>
              <a:t> (</a:t>
            </a:r>
            <a:r>
              <a:rPr lang="el-GR" dirty="0" smtClean="0"/>
              <a:t>€)</a:t>
            </a:r>
          </a:p>
          <a:p>
            <a:r>
              <a:rPr lang="en-GB" dirty="0" smtClean="0"/>
              <a:t>Minimize (Min) z = </a:t>
            </a:r>
            <a:r>
              <a:rPr lang="el-GR" dirty="0" smtClean="0"/>
              <a:t>15.000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+ 25.000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n-GB" dirty="0" smtClean="0"/>
              <a:t> </a:t>
            </a:r>
          </a:p>
          <a:p>
            <a:r>
              <a:rPr lang="en-GB" dirty="0" smtClean="0"/>
              <a:t>Min (z) = </a:t>
            </a:r>
            <a:r>
              <a:rPr lang="el-GR" dirty="0" smtClean="0"/>
              <a:t>1</a:t>
            </a:r>
            <a:r>
              <a:rPr lang="en-GB" dirty="0" smtClean="0"/>
              <a:t>,</a:t>
            </a:r>
            <a:r>
              <a:rPr lang="el-GR" dirty="0" smtClean="0"/>
              <a:t>5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+ 2,5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n-GB" dirty="0" smtClean="0"/>
              <a:t> </a:t>
            </a:r>
            <a:r>
              <a:rPr lang="el-GR" dirty="0" smtClean="0"/>
              <a:t>με μονάδα μέτρησης τα </a:t>
            </a:r>
            <a:r>
              <a:rPr lang="el-GR" dirty="0" smtClean="0"/>
              <a:t>1</a:t>
            </a:r>
            <a:r>
              <a:rPr lang="en-GB" dirty="0" smtClean="0"/>
              <a:t>0</a:t>
            </a:r>
            <a:r>
              <a:rPr lang="el-GR" dirty="0" smtClean="0"/>
              <a:t>.000 </a:t>
            </a:r>
            <a:r>
              <a:rPr lang="el-GR" dirty="0" smtClean="0"/>
              <a:t>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Περιορισμοί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30.000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+ 2</a:t>
            </a:r>
            <a:r>
              <a:rPr lang="el-GR" dirty="0" smtClean="0"/>
              <a:t>0</a:t>
            </a:r>
            <a:r>
              <a:rPr lang="en-US" dirty="0" smtClean="0"/>
              <a:t>.000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≥ 1.500.000</a:t>
            </a:r>
          </a:p>
          <a:p>
            <a:r>
              <a:rPr lang="el-GR" dirty="0" smtClean="0"/>
              <a:t>0,3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</a:t>
            </a:r>
            <a:r>
              <a:rPr lang="el-GR" dirty="0" smtClean="0"/>
              <a:t>0,</a:t>
            </a:r>
            <a:r>
              <a:rPr lang="en-US" dirty="0" smtClean="0"/>
              <a:t>2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≥ 15 με μέτρηση εκατοντάδες </a:t>
            </a:r>
            <a:r>
              <a:rPr lang="el-GR" dirty="0" smtClean="0"/>
              <a:t>χιλιάδες γυναίκες</a:t>
            </a:r>
            <a:endParaRPr lang="el-GR" dirty="0" smtClean="0"/>
          </a:p>
          <a:p>
            <a:r>
              <a:rPr lang="el-GR" dirty="0" smtClean="0"/>
              <a:t>5.000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+ 2</a:t>
            </a:r>
            <a:r>
              <a:rPr lang="el-GR" dirty="0" smtClean="0"/>
              <a:t>5</a:t>
            </a:r>
            <a:r>
              <a:rPr lang="en-US" dirty="0" smtClean="0"/>
              <a:t>.000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≥ 900.000</a:t>
            </a:r>
          </a:p>
          <a:p>
            <a:r>
              <a:rPr lang="el-GR" dirty="0" smtClean="0"/>
              <a:t>0,05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</a:t>
            </a:r>
            <a:r>
              <a:rPr lang="el-GR" dirty="0" smtClean="0"/>
              <a:t>0,</a:t>
            </a:r>
            <a:r>
              <a:rPr lang="en-US" dirty="0" smtClean="0"/>
              <a:t>2</a:t>
            </a:r>
            <a:r>
              <a:rPr lang="el-GR" dirty="0" smtClean="0"/>
              <a:t>5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≥ 9 με μέτρηση εκατοντάδες </a:t>
            </a:r>
            <a:r>
              <a:rPr lang="el-GR" dirty="0" smtClean="0"/>
              <a:t>χιλιάδες άνδρες</a:t>
            </a:r>
            <a:endParaRPr lang="el-GR" dirty="0" smtClean="0"/>
          </a:p>
          <a:p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≥ 20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l-GR" dirty="0" smtClean="0"/>
              <a:t>, </a:t>
            </a:r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≥ 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Σύνθεση μοντέλου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Min (z) = </a:t>
            </a:r>
            <a:r>
              <a:rPr lang="el-GR" dirty="0" smtClean="0"/>
              <a:t>1</a:t>
            </a:r>
            <a:r>
              <a:rPr lang="en-GB" dirty="0" smtClean="0"/>
              <a:t>,</a:t>
            </a:r>
            <a:r>
              <a:rPr lang="el-GR" dirty="0" smtClean="0"/>
              <a:t>5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+ 2,5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endParaRPr lang="el-GR" baseline="-25000" dirty="0" smtClean="0"/>
          </a:p>
          <a:p>
            <a:r>
              <a:rPr lang="el-GR" dirty="0" smtClean="0"/>
              <a:t>με περιορισμούς</a:t>
            </a:r>
          </a:p>
          <a:p>
            <a:r>
              <a:rPr lang="el-GR" dirty="0" smtClean="0"/>
              <a:t>0,3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</a:t>
            </a:r>
            <a:r>
              <a:rPr lang="el-GR" dirty="0" smtClean="0"/>
              <a:t>0,</a:t>
            </a:r>
            <a:r>
              <a:rPr lang="en-US" dirty="0" smtClean="0"/>
              <a:t>2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≥ 15</a:t>
            </a:r>
          </a:p>
          <a:p>
            <a:r>
              <a:rPr lang="el-GR" dirty="0" smtClean="0"/>
              <a:t>0,05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</a:t>
            </a:r>
            <a:r>
              <a:rPr lang="el-GR" dirty="0" smtClean="0"/>
              <a:t>0,</a:t>
            </a:r>
            <a:r>
              <a:rPr lang="en-US" dirty="0" smtClean="0"/>
              <a:t>2</a:t>
            </a:r>
            <a:r>
              <a:rPr lang="el-GR" dirty="0" smtClean="0"/>
              <a:t>5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≥ 9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≥ 20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l-GR" dirty="0" smtClean="0"/>
              <a:t>, </a:t>
            </a:r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≥ 0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428596" y="642918"/>
            <a:ext cx="8451866" cy="5072098"/>
            <a:chOff x="2528" y="2227"/>
            <a:chExt cx="7200" cy="4320"/>
          </a:xfrm>
        </p:grpSpPr>
        <p:sp>
          <p:nvSpPr>
            <p:cNvPr id="2057" name="AutoShape 9"/>
            <p:cNvSpPr>
              <a:spLocks noChangeAspect="1" noChangeArrowheads="1" noTextEdit="1"/>
            </p:cNvSpPr>
            <p:nvPr/>
          </p:nvSpPr>
          <p:spPr bwMode="auto">
            <a:xfrm>
              <a:off x="2528" y="2227"/>
              <a:ext cx="7200" cy="4320"/>
            </a:xfrm>
            <a:prstGeom prst="rect">
              <a:avLst/>
            </a:prstGeom>
            <a:noFill/>
            <a:ln w="9525">
              <a:solidFill>
                <a:srgbClr val="D8D8D8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6" name="AutoShape 8"/>
            <p:cNvSpPr>
              <a:spLocks noChangeShapeType="1"/>
            </p:cNvSpPr>
            <p:nvPr/>
          </p:nvSpPr>
          <p:spPr bwMode="auto">
            <a:xfrm flipV="1">
              <a:off x="3442" y="2450"/>
              <a:ext cx="42" cy="31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" name="AutoShape 7"/>
            <p:cNvSpPr>
              <a:spLocks noChangeShapeType="1"/>
            </p:cNvSpPr>
            <p:nvPr/>
          </p:nvSpPr>
          <p:spPr bwMode="auto">
            <a:xfrm>
              <a:off x="3442" y="5618"/>
              <a:ext cx="56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" name="AutoShape 6"/>
            <p:cNvSpPr>
              <a:spLocks noChangeShapeType="1"/>
            </p:cNvSpPr>
            <p:nvPr/>
          </p:nvSpPr>
          <p:spPr bwMode="auto">
            <a:xfrm>
              <a:off x="3484" y="3092"/>
              <a:ext cx="1507" cy="25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3" name="AutoShape 5"/>
            <p:cNvSpPr>
              <a:spLocks noChangeShapeType="1"/>
            </p:cNvSpPr>
            <p:nvPr/>
          </p:nvSpPr>
          <p:spPr bwMode="auto">
            <a:xfrm>
              <a:off x="3442" y="5074"/>
              <a:ext cx="5581" cy="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2" name="AutoShape 4"/>
            <p:cNvSpPr>
              <a:spLocks noChangeShapeType="1"/>
            </p:cNvSpPr>
            <p:nvPr/>
          </p:nvSpPr>
          <p:spPr bwMode="auto">
            <a:xfrm>
              <a:off x="3442" y="4250"/>
              <a:ext cx="4577" cy="13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" name="AutoShape 3"/>
            <p:cNvSpPr>
              <a:spLocks noChangeShapeType="1"/>
            </p:cNvSpPr>
            <p:nvPr/>
          </p:nvSpPr>
          <p:spPr bwMode="auto">
            <a:xfrm>
              <a:off x="3484" y="3092"/>
              <a:ext cx="453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" name="AutoShape 2"/>
            <p:cNvSpPr>
              <a:spLocks noChangeShapeType="1"/>
            </p:cNvSpPr>
            <p:nvPr/>
          </p:nvSpPr>
          <p:spPr bwMode="auto">
            <a:xfrm flipV="1">
              <a:off x="8019" y="3092"/>
              <a:ext cx="0" cy="200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13 - Ορθογώνιο"/>
          <p:cNvSpPr/>
          <p:nvPr/>
        </p:nvSpPr>
        <p:spPr>
          <a:xfrm>
            <a:off x="2285984" y="571501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0,3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</a:t>
            </a:r>
            <a:r>
              <a:rPr lang="el-GR" dirty="0" smtClean="0"/>
              <a:t>0,</a:t>
            </a:r>
            <a:r>
              <a:rPr lang="en-US" dirty="0" smtClean="0"/>
              <a:t>2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</a:t>
            </a:r>
            <a:r>
              <a:rPr lang="en-GB" dirty="0" smtClean="0"/>
              <a:t>=</a:t>
            </a:r>
            <a:r>
              <a:rPr lang="el-GR" dirty="0" smtClean="0"/>
              <a:t> 15</a:t>
            </a:r>
          </a:p>
          <a:p>
            <a:r>
              <a:rPr lang="el-GR" dirty="0" smtClean="0"/>
              <a:t>0,05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</a:t>
            </a:r>
            <a:r>
              <a:rPr lang="el-GR" dirty="0" smtClean="0"/>
              <a:t>0,</a:t>
            </a:r>
            <a:r>
              <a:rPr lang="en-US" dirty="0" smtClean="0"/>
              <a:t>2</a:t>
            </a:r>
            <a:r>
              <a:rPr lang="el-GR" dirty="0" smtClean="0"/>
              <a:t>5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</a:t>
            </a:r>
            <a:r>
              <a:rPr lang="en-GB" dirty="0" smtClean="0"/>
              <a:t>=</a:t>
            </a:r>
            <a:r>
              <a:rPr lang="el-GR" dirty="0" smtClean="0"/>
              <a:t> 9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</a:t>
            </a:r>
            <a:r>
              <a:rPr lang="en-GB" dirty="0" smtClean="0"/>
              <a:t>=</a:t>
            </a:r>
            <a:r>
              <a:rPr lang="el-GR" dirty="0" smtClean="0"/>
              <a:t>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Γραφική επίλυση</a:t>
            </a:r>
            <a:endParaRPr lang="en-US" dirty="0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9697" name="Group 1"/>
          <p:cNvGrpSpPr>
            <a:grpSpLocks noChangeAspect="1"/>
          </p:cNvGrpSpPr>
          <p:nvPr/>
        </p:nvGrpSpPr>
        <p:grpSpPr bwMode="auto">
          <a:xfrm>
            <a:off x="239700" y="1500175"/>
            <a:ext cx="8332827" cy="3643337"/>
            <a:chOff x="2528" y="2227"/>
            <a:chExt cx="7200" cy="4320"/>
          </a:xfrm>
        </p:grpSpPr>
        <p:sp>
          <p:nvSpPr>
            <p:cNvPr id="29709" name="AutoShape 13"/>
            <p:cNvSpPr>
              <a:spLocks noChangeAspect="1" noChangeArrowheads="1" noTextEdit="1"/>
            </p:cNvSpPr>
            <p:nvPr/>
          </p:nvSpPr>
          <p:spPr bwMode="auto">
            <a:xfrm>
              <a:off x="2528" y="2227"/>
              <a:ext cx="7200" cy="4320"/>
            </a:xfrm>
            <a:prstGeom prst="rect">
              <a:avLst/>
            </a:prstGeom>
            <a:noFill/>
            <a:ln w="9525">
              <a:solidFill>
                <a:srgbClr val="D8D8D8"/>
              </a:solidFill>
              <a:prstDash val="sysDot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8" name="AutoShape 12"/>
            <p:cNvSpPr>
              <a:spLocks noChangeShapeType="1"/>
            </p:cNvSpPr>
            <p:nvPr/>
          </p:nvSpPr>
          <p:spPr bwMode="auto">
            <a:xfrm flipV="1">
              <a:off x="3442" y="2450"/>
              <a:ext cx="42" cy="31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7" name="AutoShape 11"/>
            <p:cNvSpPr>
              <a:spLocks noChangeShapeType="1"/>
            </p:cNvSpPr>
            <p:nvPr/>
          </p:nvSpPr>
          <p:spPr bwMode="auto">
            <a:xfrm>
              <a:off x="3442" y="5618"/>
              <a:ext cx="56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6" name="AutoShape 10"/>
            <p:cNvSpPr>
              <a:spLocks noChangeShapeType="1"/>
            </p:cNvSpPr>
            <p:nvPr/>
          </p:nvSpPr>
          <p:spPr bwMode="auto">
            <a:xfrm>
              <a:off x="3484" y="3092"/>
              <a:ext cx="1507" cy="25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5" name="AutoShape 9"/>
            <p:cNvSpPr>
              <a:spLocks noChangeShapeType="1"/>
            </p:cNvSpPr>
            <p:nvPr/>
          </p:nvSpPr>
          <p:spPr bwMode="auto">
            <a:xfrm>
              <a:off x="3442" y="5074"/>
              <a:ext cx="5581" cy="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4" name="AutoShape 8"/>
            <p:cNvSpPr>
              <a:spLocks noChangeShapeType="1"/>
            </p:cNvSpPr>
            <p:nvPr/>
          </p:nvSpPr>
          <p:spPr bwMode="auto">
            <a:xfrm>
              <a:off x="3442" y="4250"/>
              <a:ext cx="4577" cy="13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3" name="AutoShape 7"/>
            <p:cNvSpPr>
              <a:spLocks noChangeShapeType="1"/>
            </p:cNvSpPr>
            <p:nvPr/>
          </p:nvSpPr>
          <p:spPr bwMode="auto">
            <a:xfrm>
              <a:off x="3484" y="3092"/>
              <a:ext cx="453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2" name="AutoShape 6"/>
            <p:cNvSpPr>
              <a:spLocks noChangeShapeType="1"/>
            </p:cNvSpPr>
            <p:nvPr/>
          </p:nvSpPr>
          <p:spPr bwMode="auto">
            <a:xfrm flipV="1">
              <a:off x="8019" y="3092"/>
              <a:ext cx="0" cy="200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1" name="AutoShape 5"/>
            <p:cNvSpPr>
              <a:spLocks noChangeShapeType="1"/>
            </p:cNvSpPr>
            <p:nvPr/>
          </p:nvSpPr>
          <p:spPr bwMode="auto">
            <a:xfrm>
              <a:off x="2956" y="4250"/>
              <a:ext cx="2275" cy="17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0" name="AutoShape 4"/>
            <p:cNvSpPr>
              <a:spLocks noChangeShapeType="1"/>
            </p:cNvSpPr>
            <p:nvPr/>
          </p:nvSpPr>
          <p:spPr bwMode="auto">
            <a:xfrm>
              <a:off x="3324" y="3739"/>
              <a:ext cx="2275" cy="17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9" name="AutoShape 3"/>
            <p:cNvSpPr>
              <a:spLocks noChangeShapeType="1"/>
            </p:cNvSpPr>
            <p:nvPr/>
          </p:nvSpPr>
          <p:spPr bwMode="auto">
            <a:xfrm>
              <a:off x="3598" y="2450"/>
              <a:ext cx="4535" cy="34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8" name="AutoShape 2"/>
            <p:cNvSpPr>
              <a:spLocks noChangeShapeType="1"/>
            </p:cNvSpPr>
            <p:nvPr/>
          </p:nvSpPr>
          <p:spPr bwMode="auto">
            <a:xfrm>
              <a:off x="4189" y="2227"/>
              <a:ext cx="4535" cy="34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17 - Ορθογώνιο"/>
          <p:cNvSpPr/>
          <p:nvPr/>
        </p:nvSpPr>
        <p:spPr>
          <a:xfrm>
            <a:off x="2285984" y="571501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Α (30, 30)                       120</a:t>
            </a:r>
          </a:p>
          <a:p>
            <a:r>
              <a:rPr lang="el-GR" dirty="0" smtClean="0"/>
              <a:t>Β (80, 20)                       170</a:t>
            </a:r>
          </a:p>
          <a:p>
            <a:r>
              <a:rPr lang="el-GR" dirty="0" smtClean="0"/>
              <a:t>Γ (0, 75)                          187,5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Έλεγχος περιορισμών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0,3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</a:t>
            </a:r>
            <a:r>
              <a:rPr lang="el-GR" dirty="0" smtClean="0"/>
              <a:t>0,</a:t>
            </a:r>
            <a:r>
              <a:rPr lang="en-US" dirty="0" smtClean="0"/>
              <a:t>2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= 0,3*30 + 0,2*30 = 15</a:t>
            </a:r>
          </a:p>
          <a:p>
            <a:r>
              <a:rPr lang="el-GR" dirty="0" smtClean="0"/>
              <a:t>0,05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</a:t>
            </a:r>
            <a:r>
              <a:rPr lang="en-US" dirty="0" smtClean="0"/>
              <a:t>+ </a:t>
            </a:r>
            <a:r>
              <a:rPr lang="el-GR" dirty="0" smtClean="0"/>
              <a:t>0,</a:t>
            </a:r>
            <a:r>
              <a:rPr lang="en-US" dirty="0" smtClean="0"/>
              <a:t>2</a:t>
            </a:r>
            <a:r>
              <a:rPr lang="el-GR" dirty="0" smtClean="0"/>
              <a:t>5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= 0,05*30</a:t>
            </a:r>
            <a:r>
              <a:rPr lang="en-GB" dirty="0" smtClean="0"/>
              <a:t> </a:t>
            </a:r>
            <a:r>
              <a:rPr lang="en-US" dirty="0" smtClean="0"/>
              <a:t>+ </a:t>
            </a:r>
            <a:r>
              <a:rPr lang="el-GR" dirty="0" smtClean="0"/>
              <a:t>0,</a:t>
            </a:r>
            <a:r>
              <a:rPr lang="en-US" dirty="0" smtClean="0"/>
              <a:t>2</a:t>
            </a:r>
            <a:r>
              <a:rPr lang="el-GR" dirty="0" smtClean="0"/>
              <a:t>5*30</a:t>
            </a:r>
            <a:r>
              <a:rPr lang="el-GR" baseline="-25000" dirty="0" smtClean="0"/>
              <a:t> </a:t>
            </a:r>
            <a:r>
              <a:rPr lang="el-GR" dirty="0" smtClean="0"/>
              <a:t>= 9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= 30 &gt; 20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Χαλαρές μεταβλητές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e</a:t>
            </a:r>
            <a:r>
              <a:rPr lang="en-GB" baseline="-25000" dirty="0" err="1" smtClean="0"/>
              <a:t>i</a:t>
            </a:r>
            <a:r>
              <a:rPr lang="en-GB" dirty="0" smtClean="0"/>
              <a:t> , </a:t>
            </a:r>
            <a:r>
              <a:rPr lang="en-GB" dirty="0" err="1" smtClean="0"/>
              <a:t>i</a:t>
            </a:r>
            <a:r>
              <a:rPr lang="en-GB" dirty="0" smtClean="0"/>
              <a:t> = 1, 2, 3</a:t>
            </a:r>
          </a:p>
          <a:p>
            <a:r>
              <a:rPr lang="el-GR" dirty="0" smtClean="0"/>
              <a:t>Νέα μορφή συνάρτησης</a:t>
            </a:r>
          </a:p>
          <a:p>
            <a:r>
              <a:rPr lang="en-GB" dirty="0" smtClean="0"/>
              <a:t>Minimize z = 1,5x</a:t>
            </a:r>
            <a:r>
              <a:rPr lang="en-GB" baseline="-25000" dirty="0" smtClean="0"/>
              <a:t>1</a:t>
            </a:r>
            <a:r>
              <a:rPr lang="en-GB" dirty="0" smtClean="0"/>
              <a:t>+ 2,5x</a:t>
            </a:r>
            <a:r>
              <a:rPr lang="en-GB" baseline="-25000" dirty="0" smtClean="0"/>
              <a:t>2</a:t>
            </a:r>
            <a:r>
              <a:rPr lang="en-GB" dirty="0" smtClean="0"/>
              <a:t>+0e</a:t>
            </a:r>
            <a:r>
              <a:rPr lang="en-GB" baseline="-25000" dirty="0" smtClean="0"/>
              <a:t>1</a:t>
            </a:r>
            <a:r>
              <a:rPr lang="en-GB" dirty="0" smtClean="0"/>
              <a:t>+0e</a:t>
            </a:r>
            <a:r>
              <a:rPr lang="en-GB" baseline="-25000" dirty="0" smtClean="0"/>
              <a:t>2</a:t>
            </a:r>
            <a:r>
              <a:rPr lang="en-GB" dirty="0" smtClean="0"/>
              <a:t>+0e</a:t>
            </a:r>
            <a:r>
              <a:rPr lang="en-GB" baseline="-25000" dirty="0" smtClean="0"/>
              <a:t>3</a:t>
            </a:r>
          </a:p>
          <a:p>
            <a:r>
              <a:rPr lang="el-GR" dirty="0" smtClean="0"/>
              <a:t>Με περιορισμούς</a:t>
            </a:r>
          </a:p>
          <a:p>
            <a:r>
              <a:rPr lang="en-GB" dirty="0" smtClean="0"/>
              <a:t>0,3x</a:t>
            </a:r>
            <a:r>
              <a:rPr lang="en-GB" baseline="-25000" dirty="0" smtClean="0"/>
              <a:t>1</a:t>
            </a:r>
            <a:r>
              <a:rPr lang="en-GB" dirty="0" smtClean="0"/>
              <a:t>+ 0,2x</a:t>
            </a:r>
            <a:r>
              <a:rPr lang="en-GB" baseline="-25000" dirty="0" smtClean="0"/>
              <a:t>2</a:t>
            </a:r>
            <a:r>
              <a:rPr lang="en-GB" dirty="0" smtClean="0"/>
              <a:t>-</a:t>
            </a:r>
            <a:r>
              <a:rPr lang="el-GR" dirty="0" smtClean="0"/>
              <a:t>1</a:t>
            </a:r>
            <a:r>
              <a:rPr lang="en-GB" dirty="0" smtClean="0"/>
              <a:t>e</a:t>
            </a:r>
            <a:r>
              <a:rPr lang="en-GB" baseline="-25000" dirty="0" smtClean="0"/>
              <a:t>1</a:t>
            </a:r>
            <a:r>
              <a:rPr lang="el-GR" dirty="0" smtClean="0"/>
              <a:t>               </a:t>
            </a:r>
            <a:r>
              <a:rPr lang="en-GB" dirty="0" smtClean="0"/>
              <a:t>  </a:t>
            </a:r>
            <a:r>
              <a:rPr lang="el-GR" dirty="0" smtClean="0"/>
              <a:t>=   </a:t>
            </a:r>
            <a:r>
              <a:rPr lang="en-GB" dirty="0" smtClean="0"/>
              <a:t>1</a:t>
            </a:r>
            <a:r>
              <a:rPr lang="el-GR" dirty="0" smtClean="0"/>
              <a:t>5 </a:t>
            </a:r>
            <a:endParaRPr lang="el-GR" baseline="-25000" dirty="0" smtClean="0"/>
          </a:p>
          <a:p>
            <a:r>
              <a:rPr lang="en-GB" dirty="0" smtClean="0"/>
              <a:t>0,05x</a:t>
            </a:r>
            <a:r>
              <a:rPr lang="en-GB" baseline="-25000" dirty="0" smtClean="0"/>
              <a:t>1</a:t>
            </a:r>
            <a:r>
              <a:rPr lang="en-GB" dirty="0" smtClean="0"/>
              <a:t>+ 0,25x</a:t>
            </a:r>
            <a:r>
              <a:rPr lang="en-GB" baseline="-25000" dirty="0" smtClean="0"/>
              <a:t>2</a:t>
            </a:r>
            <a:r>
              <a:rPr lang="el-GR" dirty="0" smtClean="0"/>
              <a:t>    </a:t>
            </a:r>
            <a:r>
              <a:rPr lang="en-GB" dirty="0" smtClean="0"/>
              <a:t>-</a:t>
            </a:r>
            <a:r>
              <a:rPr lang="el-GR" dirty="0" smtClean="0"/>
              <a:t>1</a:t>
            </a:r>
            <a:r>
              <a:rPr lang="en-GB" dirty="0" smtClean="0"/>
              <a:t>e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  </a:t>
            </a:r>
            <a:r>
              <a:rPr lang="en-GB" dirty="0" smtClean="0"/>
              <a:t>      </a:t>
            </a:r>
            <a:r>
              <a:rPr lang="el-GR" dirty="0" smtClean="0"/>
              <a:t>= </a:t>
            </a:r>
            <a:r>
              <a:rPr lang="en-GB" dirty="0" smtClean="0"/>
              <a:t>    9</a:t>
            </a:r>
            <a:endParaRPr lang="el-GR" baseline="-25000" dirty="0" smtClean="0"/>
          </a:p>
          <a:p>
            <a:r>
              <a:rPr lang="en-GB" dirty="0" smtClean="0"/>
              <a:t>                      x</a:t>
            </a:r>
            <a:r>
              <a:rPr lang="en-GB" baseline="-25000" dirty="0" smtClean="0"/>
              <a:t>2</a:t>
            </a:r>
            <a:r>
              <a:rPr lang="en-GB" dirty="0" smtClean="0"/>
              <a:t>    </a:t>
            </a:r>
            <a:r>
              <a:rPr lang="el-GR" dirty="0" smtClean="0"/>
              <a:t>       </a:t>
            </a:r>
            <a:r>
              <a:rPr lang="en-GB" dirty="0" smtClean="0"/>
              <a:t>-</a:t>
            </a:r>
            <a:r>
              <a:rPr lang="el-GR" dirty="0" smtClean="0"/>
              <a:t>1</a:t>
            </a:r>
            <a:r>
              <a:rPr lang="en-GB" dirty="0" smtClean="0"/>
              <a:t>e</a:t>
            </a:r>
            <a:r>
              <a:rPr lang="en-GB" baseline="-25000" dirty="0" smtClean="0"/>
              <a:t>3  </a:t>
            </a:r>
            <a:r>
              <a:rPr lang="el-GR" dirty="0" smtClean="0"/>
              <a:t>=</a:t>
            </a:r>
            <a:r>
              <a:rPr lang="en-GB" dirty="0" smtClean="0"/>
              <a:t>    20</a:t>
            </a:r>
            <a:endParaRPr lang="el-GR" dirty="0" smtClean="0"/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l-GR" dirty="0" smtClean="0"/>
              <a:t>, </a:t>
            </a:r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dirty="0" smtClean="0"/>
              <a:t>, </a:t>
            </a:r>
            <a:r>
              <a:rPr lang="en-GB" dirty="0" smtClean="0"/>
              <a:t>e</a:t>
            </a:r>
            <a:r>
              <a:rPr lang="en-GB" baseline="-25000" dirty="0" smtClean="0"/>
              <a:t>1</a:t>
            </a:r>
            <a:r>
              <a:rPr lang="el-GR" dirty="0" smtClean="0"/>
              <a:t>, </a:t>
            </a:r>
            <a:r>
              <a:rPr lang="en-GB" dirty="0" smtClean="0"/>
              <a:t>e</a:t>
            </a:r>
            <a:r>
              <a:rPr lang="en-GB" baseline="-25000" dirty="0" smtClean="0"/>
              <a:t>2</a:t>
            </a:r>
            <a:r>
              <a:rPr lang="el-GR" dirty="0" smtClean="0"/>
              <a:t>, </a:t>
            </a:r>
            <a:r>
              <a:rPr lang="en-GB" dirty="0" smtClean="0"/>
              <a:t>e</a:t>
            </a:r>
            <a:r>
              <a:rPr lang="en-GB" baseline="-25000" dirty="0" smtClean="0"/>
              <a:t>3</a:t>
            </a:r>
            <a:r>
              <a:rPr lang="en-GB" dirty="0" smtClean="0"/>
              <a:t> </a:t>
            </a:r>
            <a:r>
              <a:rPr lang="el-GR" dirty="0" smtClean="0"/>
              <a:t>≥ 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Επίλυση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</a:t>
            </a:r>
            <a:r>
              <a:rPr lang="en-GB" baseline="-25000" dirty="0" smtClean="0"/>
              <a:t>1</a:t>
            </a:r>
            <a:r>
              <a:rPr lang="el-GR" dirty="0" smtClean="0"/>
              <a:t> = </a:t>
            </a:r>
            <a:r>
              <a:rPr lang="en-GB" dirty="0" smtClean="0"/>
              <a:t>  0</a:t>
            </a:r>
            <a:endParaRPr lang="el-GR" dirty="0" smtClean="0"/>
          </a:p>
          <a:p>
            <a:r>
              <a:rPr lang="en-GB" dirty="0" smtClean="0"/>
              <a:t>e</a:t>
            </a:r>
            <a:r>
              <a:rPr lang="en-GB" baseline="-25000" dirty="0" smtClean="0"/>
              <a:t>2</a:t>
            </a:r>
            <a:r>
              <a:rPr lang="en-GB" dirty="0" smtClean="0"/>
              <a:t> =   0</a:t>
            </a:r>
            <a:endParaRPr lang="el-GR" dirty="0" smtClean="0"/>
          </a:p>
          <a:p>
            <a:r>
              <a:rPr lang="en-GB" dirty="0" smtClean="0"/>
              <a:t>e</a:t>
            </a:r>
            <a:r>
              <a:rPr lang="en-GB" baseline="-25000" dirty="0" smtClean="0"/>
              <a:t>3</a:t>
            </a:r>
            <a:r>
              <a:rPr lang="en-GB" dirty="0" smtClean="0"/>
              <a:t> =</a:t>
            </a:r>
            <a:r>
              <a:rPr lang="el-GR" dirty="0" smtClean="0"/>
              <a:t> </a:t>
            </a:r>
            <a:r>
              <a:rPr lang="en-GB" dirty="0" smtClean="0"/>
              <a:t>1</a:t>
            </a:r>
            <a:r>
              <a:rPr lang="el-GR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Δεσμευτικοί περιορισμοί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Επανεξέταση της λύσης</a:t>
            </a:r>
          </a:p>
          <a:p>
            <a:r>
              <a:rPr lang="el-GR" dirty="0" smtClean="0"/>
              <a:t>1*(325)+1*(225) = 550 (γάλα)</a:t>
            </a:r>
          </a:p>
          <a:p>
            <a:r>
              <a:rPr lang="el-GR" dirty="0" smtClean="0"/>
              <a:t>1*(325)+3*(225) = 1000 (εργασία)</a:t>
            </a:r>
          </a:p>
          <a:p>
            <a:r>
              <a:rPr lang="el-GR" dirty="0" smtClean="0"/>
              <a:t>2*(325)+5*(225) = 1775 &lt; 2000 (επεξεργασία)</a:t>
            </a:r>
          </a:p>
          <a:p>
            <a:r>
              <a:rPr lang="el-GR" dirty="0" smtClean="0"/>
              <a:t>1*(325) = 325 &lt; 400 (Μονάδες Προϊόντος Α)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Χαλαρή μεταβλητή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s</a:t>
            </a:r>
            <a:r>
              <a:rPr lang="en-GB" baseline="-25000" dirty="0" err="1" smtClean="0"/>
              <a:t>i</a:t>
            </a:r>
            <a:r>
              <a:rPr lang="en-GB" dirty="0"/>
              <a:t> </a:t>
            </a:r>
            <a:r>
              <a:rPr lang="en-GB" dirty="0" smtClean="0"/>
              <a:t>, </a:t>
            </a:r>
            <a:r>
              <a:rPr lang="en-GB" dirty="0" err="1" smtClean="0"/>
              <a:t>i</a:t>
            </a:r>
            <a:r>
              <a:rPr lang="en-GB" dirty="0" smtClean="0"/>
              <a:t> = 1, 2, 3, 4</a:t>
            </a:r>
          </a:p>
          <a:p>
            <a:r>
              <a:rPr lang="el-GR" dirty="0" smtClean="0"/>
              <a:t>Νέα μορφή συνάρτησης</a:t>
            </a:r>
          </a:p>
          <a:p>
            <a:r>
              <a:rPr lang="en-GB" dirty="0" smtClean="0"/>
              <a:t>Maximize z = 150x</a:t>
            </a:r>
            <a:r>
              <a:rPr lang="en-GB" baseline="-25000" dirty="0" smtClean="0"/>
              <a:t>1</a:t>
            </a:r>
            <a:r>
              <a:rPr lang="en-GB" dirty="0" smtClean="0"/>
              <a:t>+ 200x</a:t>
            </a:r>
            <a:r>
              <a:rPr lang="en-GB" baseline="-25000" dirty="0" smtClean="0"/>
              <a:t>2</a:t>
            </a:r>
            <a:r>
              <a:rPr lang="en-GB" dirty="0" smtClean="0"/>
              <a:t>+0s</a:t>
            </a:r>
            <a:r>
              <a:rPr lang="en-GB" baseline="-25000" dirty="0" smtClean="0"/>
              <a:t>1</a:t>
            </a:r>
            <a:r>
              <a:rPr lang="en-GB" dirty="0" smtClean="0"/>
              <a:t>+0s</a:t>
            </a:r>
            <a:r>
              <a:rPr lang="en-GB" baseline="-25000" dirty="0" smtClean="0"/>
              <a:t>2</a:t>
            </a:r>
            <a:r>
              <a:rPr lang="en-GB" dirty="0" smtClean="0"/>
              <a:t>+0s</a:t>
            </a:r>
            <a:r>
              <a:rPr lang="en-GB" baseline="-25000" dirty="0" smtClean="0"/>
              <a:t>3</a:t>
            </a:r>
            <a:r>
              <a:rPr lang="en-GB" dirty="0" smtClean="0"/>
              <a:t>+0s</a:t>
            </a:r>
            <a:r>
              <a:rPr lang="en-GB" baseline="-25000" dirty="0" smtClean="0"/>
              <a:t>4</a:t>
            </a:r>
          </a:p>
          <a:p>
            <a:r>
              <a:rPr lang="el-GR" dirty="0" smtClean="0"/>
              <a:t>Με περιορισμούς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+ x</a:t>
            </a:r>
            <a:r>
              <a:rPr lang="en-GB" baseline="-25000" dirty="0" smtClean="0"/>
              <a:t>2</a:t>
            </a:r>
            <a:r>
              <a:rPr lang="en-GB" dirty="0" smtClean="0"/>
              <a:t>+</a:t>
            </a:r>
            <a:r>
              <a:rPr lang="el-GR" dirty="0" smtClean="0"/>
              <a:t>1</a:t>
            </a:r>
            <a:r>
              <a:rPr lang="en-GB" dirty="0" smtClean="0"/>
              <a:t>s</a:t>
            </a:r>
            <a:r>
              <a:rPr lang="en-GB" baseline="-25000" dirty="0" smtClean="0"/>
              <a:t>1</a:t>
            </a:r>
            <a:r>
              <a:rPr lang="el-GR" dirty="0"/>
              <a:t> </a:t>
            </a:r>
            <a:r>
              <a:rPr lang="el-GR" dirty="0" smtClean="0"/>
              <a:t>                         =   550 </a:t>
            </a:r>
            <a:endParaRPr lang="el-GR" baseline="-25000" dirty="0" smtClean="0"/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+ x</a:t>
            </a:r>
            <a:r>
              <a:rPr lang="en-GB" baseline="-25000" dirty="0" smtClean="0"/>
              <a:t>2</a:t>
            </a:r>
            <a:r>
              <a:rPr lang="el-GR" dirty="0"/>
              <a:t> </a:t>
            </a:r>
            <a:r>
              <a:rPr lang="el-GR" dirty="0" smtClean="0"/>
              <a:t>       </a:t>
            </a:r>
            <a:r>
              <a:rPr lang="en-GB" dirty="0" smtClean="0"/>
              <a:t>+</a:t>
            </a:r>
            <a:r>
              <a:rPr lang="el-GR" dirty="0" smtClean="0"/>
              <a:t>1</a:t>
            </a:r>
            <a:r>
              <a:rPr lang="en-GB" dirty="0" smtClean="0"/>
              <a:t>s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                          </a:t>
            </a:r>
            <a:r>
              <a:rPr lang="el-GR" dirty="0" smtClean="0"/>
              <a:t>= 1000</a:t>
            </a:r>
            <a:endParaRPr lang="el-GR" baseline="-25000" dirty="0" smtClean="0"/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+ x</a:t>
            </a:r>
            <a:r>
              <a:rPr lang="en-GB" baseline="-25000" dirty="0" smtClean="0"/>
              <a:t>2</a:t>
            </a:r>
            <a:r>
              <a:rPr lang="el-GR" dirty="0" smtClean="0"/>
              <a:t>        </a:t>
            </a:r>
            <a:r>
              <a:rPr lang="el-GR" dirty="0"/>
              <a:t> </a:t>
            </a:r>
            <a:r>
              <a:rPr lang="el-GR" dirty="0" smtClean="0"/>
              <a:t>       </a:t>
            </a:r>
            <a:r>
              <a:rPr lang="en-GB" dirty="0" smtClean="0"/>
              <a:t>+</a:t>
            </a:r>
            <a:r>
              <a:rPr lang="el-GR" dirty="0" smtClean="0"/>
              <a:t>1</a:t>
            </a:r>
            <a:r>
              <a:rPr lang="en-GB" dirty="0" smtClean="0"/>
              <a:t>s</a:t>
            </a:r>
            <a:r>
              <a:rPr lang="en-GB" baseline="-25000" dirty="0" smtClean="0"/>
              <a:t>3</a:t>
            </a:r>
            <a:r>
              <a:rPr lang="el-GR" baseline="-25000" dirty="0" smtClean="0"/>
              <a:t>               </a:t>
            </a:r>
            <a:r>
              <a:rPr lang="el-GR" dirty="0" smtClean="0"/>
              <a:t>= 2000</a:t>
            </a:r>
            <a:endParaRPr lang="el-GR" baseline="-25000" dirty="0" smtClean="0"/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+ x</a:t>
            </a:r>
            <a:r>
              <a:rPr lang="en-GB" baseline="-25000" dirty="0" smtClean="0"/>
              <a:t>2</a:t>
            </a:r>
            <a:r>
              <a:rPr lang="el-GR" dirty="0" smtClean="0"/>
              <a:t>        </a:t>
            </a:r>
            <a:r>
              <a:rPr lang="el-GR" dirty="0"/>
              <a:t> </a:t>
            </a:r>
            <a:r>
              <a:rPr lang="el-GR" dirty="0" smtClean="0"/>
              <a:t>               </a:t>
            </a:r>
            <a:r>
              <a:rPr lang="en-GB" dirty="0" smtClean="0"/>
              <a:t>+</a:t>
            </a:r>
            <a:r>
              <a:rPr lang="el-GR" dirty="0" smtClean="0"/>
              <a:t>1</a:t>
            </a:r>
            <a:r>
              <a:rPr lang="en-GB" dirty="0" smtClean="0"/>
              <a:t>s</a:t>
            </a:r>
            <a:r>
              <a:rPr lang="en-GB" baseline="-25000" dirty="0" smtClean="0"/>
              <a:t>4</a:t>
            </a:r>
            <a:r>
              <a:rPr lang="el-GR" baseline="-25000" dirty="0" smtClean="0"/>
              <a:t>  </a:t>
            </a:r>
            <a:r>
              <a:rPr lang="el-GR" dirty="0" smtClean="0"/>
              <a:t> =   400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l-GR" dirty="0" smtClean="0"/>
              <a:t>, </a:t>
            </a:r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dirty="0" smtClean="0"/>
              <a:t>, </a:t>
            </a:r>
            <a:r>
              <a:rPr lang="en-GB" dirty="0" smtClean="0"/>
              <a:t>s</a:t>
            </a:r>
            <a:r>
              <a:rPr lang="en-GB" baseline="-25000" dirty="0" smtClean="0"/>
              <a:t>1</a:t>
            </a:r>
            <a:r>
              <a:rPr lang="el-GR" dirty="0" smtClean="0"/>
              <a:t>, </a:t>
            </a:r>
            <a:r>
              <a:rPr lang="en-GB" dirty="0" smtClean="0"/>
              <a:t>s</a:t>
            </a:r>
            <a:r>
              <a:rPr lang="en-GB" baseline="-25000" dirty="0" smtClean="0"/>
              <a:t>2</a:t>
            </a:r>
            <a:r>
              <a:rPr lang="el-GR" dirty="0" smtClean="0"/>
              <a:t>, </a:t>
            </a:r>
            <a:r>
              <a:rPr lang="en-GB" dirty="0" smtClean="0"/>
              <a:t>s</a:t>
            </a:r>
            <a:r>
              <a:rPr lang="en-GB" baseline="-25000" dirty="0" smtClean="0"/>
              <a:t>3</a:t>
            </a:r>
            <a:r>
              <a:rPr lang="el-GR" dirty="0" smtClean="0"/>
              <a:t>, </a:t>
            </a:r>
            <a:r>
              <a:rPr lang="en-GB" dirty="0" smtClean="0"/>
              <a:t>s</a:t>
            </a:r>
            <a:r>
              <a:rPr lang="en-GB" baseline="-25000" dirty="0" smtClean="0"/>
              <a:t>4</a:t>
            </a:r>
            <a:r>
              <a:rPr lang="el-GR" baseline="-25000" dirty="0" smtClean="0"/>
              <a:t> </a:t>
            </a:r>
            <a:r>
              <a:rPr lang="el-GR" dirty="0" smtClean="0"/>
              <a:t>≥ 0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Χαλαρή μεταβλητή (συν.)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r>
              <a:rPr lang="en-GB" dirty="0" smtClean="0"/>
              <a:t>s</a:t>
            </a:r>
            <a:r>
              <a:rPr lang="en-GB" baseline="-25000" dirty="0" smtClean="0"/>
              <a:t>1 </a:t>
            </a:r>
            <a:r>
              <a:rPr lang="en-GB" dirty="0" smtClean="0"/>
              <a:t> = 0</a:t>
            </a:r>
            <a:endParaRPr lang="el-GR" dirty="0"/>
          </a:p>
          <a:p>
            <a:r>
              <a:rPr lang="el-GR" dirty="0" smtClean="0"/>
              <a:t> </a:t>
            </a:r>
            <a:r>
              <a:rPr lang="en-GB" dirty="0" smtClean="0"/>
              <a:t>s</a:t>
            </a:r>
            <a:r>
              <a:rPr lang="en-GB" baseline="-25000" dirty="0" smtClean="0"/>
              <a:t>2 </a:t>
            </a:r>
            <a:r>
              <a:rPr lang="en-GB" dirty="0" smtClean="0"/>
              <a:t> = 0</a:t>
            </a:r>
            <a:endParaRPr lang="el-GR" dirty="0"/>
          </a:p>
          <a:p>
            <a:r>
              <a:rPr lang="el-GR" dirty="0" smtClean="0"/>
              <a:t> </a:t>
            </a:r>
            <a:r>
              <a:rPr lang="en-GB" dirty="0" smtClean="0"/>
              <a:t>s</a:t>
            </a:r>
            <a:r>
              <a:rPr lang="en-GB" baseline="-25000" dirty="0" smtClean="0"/>
              <a:t>3 </a:t>
            </a:r>
            <a:r>
              <a:rPr lang="en-GB" dirty="0" smtClean="0"/>
              <a:t> = 225 </a:t>
            </a:r>
            <a:r>
              <a:rPr lang="el-GR" dirty="0" smtClean="0"/>
              <a:t>(δεν χρησιμοποιούνται λεπτά επεξεργασίας)</a:t>
            </a:r>
            <a:endParaRPr lang="el-GR" dirty="0"/>
          </a:p>
          <a:p>
            <a:r>
              <a:rPr lang="el-GR" dirty="0" smtClean="0"/>
              <a:t> </a:t>
            </a:r>
            <a:r>
              <a:rPr lang="en-GB" dirty="0" smtClean="0"/>
              <a:t>s</a:t>
            </a:r>
            <a:r>
              <a:rPr lang="en-GB" baseline="-25000" dirty="0" smtClean="0"/>
              <a:t>4 </a:t>
            </a:r>
            <a:r>
              <a:rPr lang="en-GB" dirty="0" smtClean="0"/>
              <a:t> = 75</a:t>
            </a:r>
            <a:r>
              <a:rPr lang="el-GR" dirty="0" smtClean="0"/>
              <a:t> (παράγονται λιγότερα προϊόντα Α)</a:t>
            </a:r>
          </a:p>
          <a:p>
            <a:r>
              <a:rPr lang="el-GR" dirty="0" smtClean="0"/>
              <a:t>Μη δεσμευτικοί περιορισμοί</a:t>
            </a:r>
          </a:p>
          <a:p>
            <a:r>
              <a:rPr lang="el-GR" dirty="0" smtClean="0"/>
              <a:t>Γάλα και εργασία δεσμευτικοί περιορισμοί</a:t>
            </a: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Βασικές παραδοχές γραμμικού προγραμματισμού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Αναλογικότητα</a:t>
            </a:r>
          </a:p>
          <a:p>
            <a:pPr lvl="1"/>
            <a:r>
              <a:rPr lang="el-GR" dirty="0" smtClean="0"/>
              <a:t>Η συνεισφορά στη συνολική τιμή του </a:t>
            </a:r>
            <a:r>
              <a:rPr lang="en-GB" dirty="0" smtClean="0"/>
              <a:t>z</a:t>
            </a:r>
            <a:r>
              <a:rPr lang="el-GR" dirty="0" smtClean="0"/>
              <a:t> από μια μεταβλητή απόφασης είναι ανάλογη της τιμής που παίρνει η εν λόγω μεταβλητή.</a:t>
            </a:r>
          </a:p>
          <a:p>
            <a:pPr lvl="1"/>
            <a:r>
              <a:rPr lang="el-GR" dirty="0" smtClean="0"/>
              <a:t>Συνεισφορά προϊόντος Α στο κέρδος με 150 </a:t>
            </a:r>
            <a:r>
              <a:rPr lang="en-GB" dirty="0" smtClean="0"/>
              <a:t>cent</a:t>
            </a:r>
            <a:r>
              <a:rPr lang="el-GR" dirty="0" smtClean="0"/>
              <a:t>: 3 προϊόντα Α συνεισφέρουν με 450 </a:t>
            </a:r>
            <a:r>
              <a:rPr lang="en-GB" dirty="0" smtClean="0"/>
              <a:t>cent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Βασικές παραδοχές γραμμικού προγραμματισμού</a:t>
            </a:r>
            <a:r>
              <a:rPr lang="en-GB" dirty="0" smtClean="0"/>
              <a:t> </a:t>
            </a:r>
            <a:r>
              <a:rPr lang="el-GR" dirty="0" smtClean="0"/>
              <a:t>(συν.)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Αθροιστικότητα</a:t>
            </a:r>
            <a:endParaRPr lang="el-GR" dirty="0" smtClean="0"/>
          </a:p>
          <a:p>
            <a:pPr lvl="1"/>
            <a:r>
              <a:rPr lang="el-GR" dirty="0" smtClean="0"/>
              <a:t>Η συνεισφορά της κάθε μεταβλητής απόφασης στη τιμή του </a:t>
            </a:r>
            <a:r>
              <a:rPr lang="en-GB" dirty="0" smtClean="0"/>
              <a:t>z </a:t>
            </a:r>
            <a:r>
              <a:rPr lang="el-GR" dirty="0" smtClean="0"/>
              <a:t>είναι ανεξάρτητη από τις τιμές που παίρνουν οι άλλες μεταβλητές απόφασης.</a:t>
            </a:r>
          </a:p>
          <a:p>
            <a:pPr lvl="1"/>
            <a:r>
              <a:rPr lang="el-GR" dirty="0" smtClean="0"/>
              <a:t>Το </a:t>
            </a:r>
            <a:r>
              <a:rPr lang="en-GB" dirty="0" smtClean="0"/>
              <a:t>z </a:t>
            </a:r>
            <a:r>
              <a:rPr lang="el-GR" dirty="0" smtClean="0"/>
              <a:t>είναι το άθροισμα των επιμέρους τιμών των μεταβλητών απόφασης πολλαπλασιασμένους με τους αντικειμενικούς συντελεστές</a:t>
            </a:r>
          </a:p>
          <a:p>
            <a:pPr lvl="1"/>
            <a:r>
              <a:rPr lang="el-GR" dirty="0" smtClean="0"/>
              <a:t>Ισχύει η παραδοχή ότι δεν υπάρχει αλληλεπίδραση μεταξύ των συντελεστών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Διαιρετότητα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μεταβλητές πρέπει να είναι συνεχείς, να μπορούν δηλαδή να εκφραστούν με κλασματικές τιμές</a:t>
            </a:r>
          </a:p>
          <a:p>
            <a:r>
              <a:rPr lang="el-GR" dirty="0" smtClean="0"/>
              <a:t>Θα πρέπει δηλαδή να έχει νόημα η παραγωγή 32.34 μονάδων κρέμας ή ρυζόγαλου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Προσδιοριστικότητα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Γνώση με βεβαιότητα σχετικά με τις τιμές των παραμέτρων της αντικειμενικής συνάρτησης.</a:t>
            </a:r>
          </a:p>
          <a:p>
            <a:r>
              <a:rPr lang="el-GR" dirty="0" smtClean="0"/>
              <a:t>Απαραίτητη η ανάλυση ευαισθησίας προκειμένου να διερευνηθεί η ευαισθησία των παραμέτρων, το κατά πόσο δηλαδή η διακύμανσή τους επηρεάζει το τελικό αποτέλεσμα</a:t>
            </a:r>
          </a:p>
          <a:p>
            <a:r>
              <a:rPr lang="el-GR" dirty="0" smtClean="0"/>
              <a:t>Όταν αυτό αποτυγχάνει οφείλουμε να εφαρμόσουμε στοχαστικά μοντέλα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Επίλυση προβλήματος ελαχιστοποίησης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εταιρεία εμπορίας φρούτων και λαχανικών θέλει να οργανώσει διαφημιστική καμπάνια για προώθηση της κατανάλωσης λαχανικών</a:t>
            </a:r>
          </a:p>
          <a:p>
            <a:r>
              <a:rPr lang="el-GR" dirty="0" smtClean="0"/>
              <a:t>Στόχος είναι με το μικρότερο δυνατό κόστος να έχει τα καλύτερα δυνατά αποτελέσματα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732</Words>
  <Application>Microsoft Office PowerPoint</Application>
  <PresentationFormat>Προβολή στην οθόνη (4:3)</PresentationFormat>
  <Paragraphs>99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Γραμμικός Προγραμματισμός </vt:lpstr>
      <vt:lpstr>Δεσμευτικοί περιορισμοί</vt:lpstr>
      <vt:lpstr>Χαλαρή μεταβλητή</vt:lpstr>
      <vt:lpstr>Χαλαρή μεταβλητή (συν.)</vt:lpstr>
      <vt:lpstr>Βασικές παραδοχές γραμμικού προγραμματισμού</vt:lpstr>
      <vt:lpstr>Βασικές παραδοχές γραμμικού προγραμματισμού (συν.)</vt:lpstr>
      <vt:lpstr>Διαιρετότητα </vt:lpstr>
      <vt:lpstr>Προσδιοριστικότητα </vt:lpstr>
      <vt:lpstr>Επίλυση προβλήματος ελαχιστοποίησης</vt:lpstr>
      <vt:lpstr>Δεδομένα</vt:lpstr>
      <vt:lpstr>Μεταβλητές απόφασης</vt:lpstr>
      <vt:lpstr>Αντικειμενική συνάρτηση</vt:lpstr>
      <vt:lpstr>Περιορισμοί</vt:lpstr>
      <vt:lpstr>Σύνθεση μοντέλου</vt:lpstr>
      <vt:lpstr>Διαφάνεια 15</vt:lpstr>
      <vt:lpstr>Γραφική επίλυση</vt:lpstr>
      <vt:lpstr>Έλεγχος περιορισμών</vt:lpstr>
      <vt:lpstr>Χαλαρές μεταβλητές</vt:lpstr>
      <vt:lpstr>Επίλυση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Γραμμικός Προγραμματισμός</dc:title>
  <dc:creator>George</dc:creator>
  <cp:lastModifiedBy>George</cp:lastModifiedBy>
  <cp:revision>41</cp:revision>
  <dcterms:created xsi:type="dcterms:W3CDTF">2019-03-01T06:46:09Z</dcterms:created>
  <dcterms:modified xsi:type="dcterms:W3CDTF">2019-03-05T17:08:37Z</dcterms:modified>
</cp:coreProperties>
</file>