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  <p:sldMasterId id="2147483876" r:id="rId2"/>
    <p:sldMasterId id="2147483900" r:id="rId3"/>
    <p:sldMasterId id="2147483990" r:id="rId4"/>
    <p:sldMasterId id="2147484002" r:id="rId5"/>
    <p:sldMasterId id="2147484014" r:id="rId6"/>
    <p:sldMasterId id="2147484026" r:id="rId7"/>
    <p:sldMasterId id="2147484039" r:id="rId8"/>
  </p:sldMasterIdLst>
  <p:notesMasterIdLst>
    <p:notesMasterId r:id="rId60"/>
  </p:notesMasterIdLst>
  <p:sldIdLst>
    <p:sldId id="264" r:id="rId9"/>
    <p:sldId id="265" r:id="rId10"/>
    <p:sldId id="258" r:id="rId11"/>
    <p:sldId id="339" r:id="rId12"/>
    <p:sldId id="311" r:id="rId13"/>
    <p:sldId id="312" r:id="rId14"/>
    <p:sldId id="361" r:id="rId15"/>
    <p:sldId id="362" r:id="rId16"/>
    <p:sldId id="313" r:id="rId17"/>
    <p:sldId id="340" r:id="rId18"/>
    <p:sldId id="316" r:id="rId19"/>
    <p:sldId id="317" r:id="rId20"/>
    <p:sldId id="318" r:id="rId21"/>
    <p:sldId id="319" r:id="rId22"/>
    <p:sldId id="320" r:id="rId23"/>
    <p:sldId id="321" r:id="rId24"/>
    <p:sldId id="341" r:id="rId25"/>
    <p:sldId id="342" r:id="rId26"/>
    <p:sldId id="343" r:id="rId27"/>
    <p:sldId id="344" r:id="rId28"/>
    <p:sldId id="345" r:id="rId29"/>
    <p:sldId id="303" r:id="rId30"/>
    <p:sldId id="322" r:id="rId31"/>
    <p:sldId id="323" r:id="rId32"/>
    <p:sldId id="338" r:id="rId33"/>
    <p:sldId id="324" r:id="rId34"/>
    <p:sldId id="325" r:id="rId35"/>
    <p:sldId id="326" r:id="rId36"/>
    <p:sldId id="327" r:id="rId37"/>
    <p:sldId id="328" r:id="rId38"/>
    <p:sldId id="346" r:id="rId39"/>
    <p:sldId id="347" r:id="rId40"/>
    <p:sldId id="348" r:id="rId41"/>
    <p:sldId id="329" r:id="rId42"/>
    <p:sldId id="331" r:id="rId43"/>
    <p:sldId id="333" r:id="rId44"/>
    <p:sldId id="334" r:id="rId45"/>
    <p:sldId id="335" r:id="rId46"/>
    <p:sldId id="336" r:id="rId47"/>
    <p:sldId id="349" r:id="rId48"/>
    <p:sldId id="350" r:id="rId49"/>
    <p:sldId id="351" r:id="rId50"/>
    <p:sldId id="352" r:id="rId51"/>
    <p:sldId id="353" r:id="rId52"/>
    <p:sldId id="305" r:id="rId53"/>
    <p:sldId id="354" r:id="rId54"/>
    <p:sldId id="356" r:id="rId55"/>
    <p:sldId id="357" r:id="rId56"/>
    <p:sldId id="359" r:id="rId57"/>
    <p:sldId id="360" r:id="rId58"/>
    <p:sldId id="358" r:id="rId5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43" autoAdjust="0"/>
    <p:restoredTop sz="94705" autoAdjust="0"/>
  </p:normalViewPr>
  <p:slideViewPr>
    <p:cSldViewPr snapToGrid="0">
      <p:cViewPr varScale="1">
        <p:scale>
          <a:sx n="78" d="100"/>
          <a:sy n="78" d="100"/>
        </p:scale>
        <p:origin x="102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4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0274-FD52-48EF-A070-35F61D324584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BB002-19DE-48C6-90E0-DDFCCBAB7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28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B002-19DE-48C6-90E0-DDFCCBAB7A4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0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piggyBac vector designs.</a:t>
            </a:r>
          </a:p>
        </p:txBody>
      </p:sp>
    </p:spTree>
    <p:extLst>
      <p:ext uri="{BB962C8B-B14F-4D97-AF65-F5344CB8AC3E}">
        <p14:creationId xmlns:p14="http://schemas.microsoft.com/office/powerpoint/2010/main" val="154230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358B-CC9B-4FA8-84CB-6C25466466E1}" type="datetime1">
              <a:rPr lang="el-GR" smtClean="0"/>
              <a:t>16/4/2019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5C56-4755-43E9-8E86-456543927C23}" type="datetime1">
              <a:rPr lang="el-GR" smtClean="0"/>
              <a:t>16/4/2019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1FF1-36DB-43CC-835F-0CB5A1976F07}" type="datetime1">
              <a:rPr lang="el-GR" smtClean="0"/>
              <a:t>16/4/2019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D4D9-78F4-4CB0-A968-D36A0E1E154C}" type="datetime1">
              <a:rPr lang="el-GR" smtClean="0">
                <a:solidFill>
                  <a:srgbClr val="000000"/>
                </a:solidFill>
              </a:rPr>
              <a:t>16/4/2019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190BB-6021-4AB0-981D-C061DDA4D59C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90065B-DC1C-4AFF-91FA-CE379D0B2F17}" type="datetime1">
              <a:rPr lang="el-GR" smtClean="0"/>
              <a:t>16/4/2019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l-GR" smtClean="0">
                <a:solidFill>
                  <a:srgbClr val="2DA2BF">
                    <a:tint val="20000"/>
                  </a:srgbClr>
                </a:solidFill>
              </a:rPr>
              <a:t>Γενετικά τροποποιημένα έντομα</a:t>
            </a:r>
            <a:endParaRPr lang="el-G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FC18DD-2CED-4E74-B8DB-765F16C1BD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64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E694D-03FE-4EEA-9831-6F1B8D2D4EA9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025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169B2-D690-481D-A431-7EB08D7B2366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58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22DE9-9DAB-4157-AE6D-A0A1F6998DAF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691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7063C-CD94-43CA-BE93-D47487DB2813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83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4664B-E9F1-4163-9DB9-5D379A04A561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888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5AA96-4684-403A-BBCD-EB0013DC1069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9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62D-4FA2-4C72-8B0D-BF756A13F266}" type="datetime1">
              <a:rPr lang="el-GR" smtClean="0"/>
              <a:t>16/4/2019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710699-629A-4646-871F-60FD600CC74F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5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FFCC7F-C20B-4469-B8FC-F590659C1F8D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5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45E3D-93A3-4948-AECC-BD30E67C10BF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3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07727-3B44-4F53-84E3-6C9047CC1376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0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D0E5E3-C55A-4B11-A68B-1B84C2A5418A}" type="datetime1">
              <a:rPr lang="el-GR" smtClean="0"/>
              <a:t>16/4/2019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l-GR" smtClean="0">
                <a:solidFill>
                  <a:srgbClr val="2DA2BF">
                    <a:tint val="20000"/>
                  </a:srgbClr>
                </a:solidFill>
              </a:rPr>
              <a:t>Γενετικά τροποποιημένα έντομα</a:t>
            </a:r>
            <a:endParaRPr lang="el-G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FC18DD-2CED-4E74-B8DB-765F16C1BD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747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BB0ED-4FCA-4A8D-81F0-A0912F642957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4959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AF16B-1DA3-4972-8EBC-6230B3998A70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54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CE10FE-EFBE-453C-A5E1-52B797414A22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592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509E-FAAB-4A5E-97DF-C88862A63AEC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A0093-7CDF-44A0-8F93-981114745550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785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E767-5D0E-436C-8DD7-2507058B2FA6}" type="datetime1">
              <a:rPr lang="el-GR" smtClean="0"/>
              <a:t>16/4/2019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1DDF9-7753-4D1E-B025-D5D53BF1D4D0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64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09D077-E3F5-453D-B4B4-D3F509E65668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5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151B7C-BAA0-4965-B3D0-E2362D591E90}" type="datetime1">
              <a:rPr lang="el-GR" smtClean="0">
                <a:solidFill>
                  <a:prstClr val="white"/>
                </a:solidFill>
              </a:rPr>
              <a:t>16/4/2019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white"/>
                </a:solidFill>
              </a:rPr>
              <a:t>Γενετικά τροποποιημένα έντομα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FC18DD-2CED-4E74-B8DB-765F16C1BD4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9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8DA54-934A-412B-8219-8EBC3348AF91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5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6033FE-AFEE-4CC6-95A6-A04E8CB010B0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24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1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9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471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0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6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E8C9-7EB4-41D4-A0A9-40278D980B1B}" type="datetime1">
              <a:rPr lang="el-GR" smtClean="0"/>
              <a:t>16/4/2019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80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5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00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97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07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94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21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429-45EA-42CC-95A2-FE8714235DF1}" type="datetime1">
              <a:rPr lang="el-GR" smtClean="0"/>
              <a:t>16/4/2019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37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2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18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72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462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27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73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60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72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9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929-1AF1-4DBA-96BC-4BB26BA326F3}" type="datetime1">
              <a:rPr lang="el-GR" smtClean="0"/>
              <a:t>16/4/2019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2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68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3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4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31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8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85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88D0-40DB-42AC-A0C4-25A774E8CB20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16/4/2019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FB56-21FB-4C4F-96C0-6A0DDDA5FBD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8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48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3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717C-B336-429D-9BC6-EEDBAE1CC685}" type="datetime1">
              <a:rPr lang="el-GR" smtClean="0"/>
              <a:t>16/4/2019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47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71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90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00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25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36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85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0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783A-C023-4BC6-BD30-760174CB4B81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9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227-DA33-4E6E-A9A2-A1A8EC5662E8}" type="datetime1">
              <a:rPr lang="el-GR" smtClean="0"/>
              <a:t>16/4/2019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1015-1B3F-47D0-870F-08CA020ADB4F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B255-D431-4B81-BEA9-9E6130645E7C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93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9911-76E8-48C2-8F8B-4E59CFA51246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6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C1A7-DF6E-4F32-B827-FC216C88F790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40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B7B9-F41E-40A6-8F9F-40EDA32BDBD0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28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0767-8127-4045-BA4C-C353AAD9CD25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1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437-3226-4E24-9B4B-655486521C6F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08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7D5B-2B91-460D-B32D-EBDF28250DE8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829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2F02-A2CF-413B-9051-6A3BCF933B32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42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CF4-EB8B-4B72-8DAE-DF8247DDA46C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0EF4-7B23-4D79-9DF9-F4E867319395}" type="datetime1">
              <a:rPr lang="el-GR" smtClean="0"/>
              <a:t>16/4/2019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E34474-4016-4160-8B0B-BDD843C04291}" type="datetime1">
              <a:rPr lang="el-GR" smtClean="0"/>
              <a:t>16/4/2019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Γενετικά τροποποιημένα έντομα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809450-C872-4B6F-8135-D14AA463B68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403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7D457F-00EF-4667-A955-0489E28635B8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6F5841-FE02-4A0A-BFC4-2A0D45308890}" type="datetime1">
              <a:rPr lang="el-GR" smtClean="0">
                <a:solidFill>
                  <a:prstClr val="black"/>
                </a:solidFill>
              </a:rPr>
              <a:t>16/4/2019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57146598-A4B7-4EFA-97C3-637E1CB2F827}" type="datetimeFigureOut">
              <a:rPr lang="el-GR" sz="900" smtClean="0">
                <a:solidFill>
                  <a:prstClr val="black">
                    <a:tint val="75000"/>
                  </a:prstClr>
                </a:solidFill>
                <a:latin typeface="Candara" panose="020E0502030303020204"/>
              </a:rPr>
              <a:pPr>
                <a:defRPr/>
              </a:pPr>
              <a:t>16/4/2019</a:t>
            </a:fld>
            <a:endParaRPr lang="el-GR" sz="900">
              <a:solidFill>
                <a:prstClr val="black">
                  <a:tint val="75000"/>
                </a:prstClr>
              </a:solidFill>
              <a:latin typeface="Candara" panose="020E0502030303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l-GR" sz="900">
              <a:solidFill>
                <a:prstClr val="black">
                  <a:tint val="75000"/>
                </a:prstClr>
              </a:solidFill>
              <a:latin typeface="Candara" panose="020E0502030303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C48A17-0499-4FD3-AD3C-2E7AD04C7DC7}" type="slidenum">
              <a:rPr lang="el-GR" sz="900" smtClean="0">
                <a:solidFill>
                  <a:prstClr val="black">
                    <a:tint val="75000"/>
                  </a:prstClr>
                </a:solidFill>
                <a:latin typeface="Candara" panose="020E0502030303020204"/>
              </a:rPr>
              <a:pPr>
                <a:defRPr/>
              </a:pPr>
              <a:t>‹#›</a:t>
            </a:fld>
            <a:endParaRPr lang="el-GR" sz="900">
              <a:solidFill>
                <a:prstClr val="black">
                  <a:tint val="75000"/>
                </a:prstClr>
              </a:solidFill>
              <a:latin typeface="Candara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958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059490-082D-4BB7-8BBC-F465FBA9FD4E}" type="datetime1">
              <a:rPr lang="el-GR" smtClean="0">
                <a:solidFill>
                  <a:srgbClr val="4F271C"/>
                </a:solidFill>
              </a:rPr>
              <a:pPr/>
              <a:t>16/4/2019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‹#›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png"/><Relationship Id="rId3" Type="http://schemas.openxmlformats.org/officeDocument/2006/relationships/image" Target="../media/image28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82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Γενετικά τροποποιημένα έντομα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τεχνολογικές προσεγγίσεις και παραδείγματα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2105"/>
            <a:ext cx="6400800" cy="737095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Κώστας Ματθιόπουλος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22238"/>
            <a:ext cx="1485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44650" y="122238"/>
            <a:ext cx="4240213" cy="830262"/>
          </a:xfrm>
          <a:prstGeom prst="rect">
            <a:avLst/>
          </a:prstGeom>
          <a:solidFill>
            <a:srgbClr val="F0EFF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rbel" pitchFamily="34" charset="0"/>
                <a:cs typeface="Arial" charset="0"/>
              </a:rPr>
              <a:t>Department of Biochemistry and Biotechnology</a:t>
            </a:r>
          </a:p>
          <a:p>
            <a:r>
              <a:rPr lang="en-US" sz="1600" dirty="0">
                <a:latin typeface="Corbel" pitchFamily="34" charset="0"/>
                <a:cs typeface="Arial" charset="0"/>
              </a:rPr>
              <a:t>University of Thessaly</a:t>
            </a:r>
            <a:endParaRPr lang="el-GR" sz="1600" dirty="0">
              <a:latin typeface="Corbel" pitchFamily="34" charset="0"/>
              <a:cs typeface="Arial" charset="0"/>
            </a:endParaRPr>
          </a:p>
          <a:p>
            <a:r>
              <a:rPr lang="en-US" sz="1600" dirty="0">
                <a:latin typeface="Corbel" pitchFamily="34" charset="0"/>
                <a:cs typeface="Arial" charset="0"/>
              </a:rPr>
              <a:t>Laboratory of Molecular Biology and Genomics</a:t>
            </a:r>
            <a:endParaRPr lang="el-GR" sz="1600" dirty="0"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4800" y="1828800"/>
            <a:ext cx="8610600" cy="4191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800" smtClean="0">
              <a:solidFill>
                <a:srgbClr val="000000"/>
              </a:solidFill>
            </a:endParaRPr>
          </a:p>
        </p:txBody>
      </p:sp>
      <p:pic>
        <p:nvPicPr>
          <p:cNvPr id="9220" name="Picture 4" descr="table"/>
          <p:cNvPicPr>
            <a:picLocks noChangeAspect="1" noChangeArrowheads="1"/>
          </p:cNvPicPr>
          <p:nvPr/>
        </p:nvPicPr>
        <p:blipFill>
          <a:blip r:embed="rId2">
            <a:lum bright="-2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58200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chemeClr val="bg1"/>
                </a:solidFill>
                <a:latin typeface="Arial" panose="020B0604020202020204" pitchFamily="34" charset="0"/>
              </a:rPr>
              <a:t>Γενετικός μετασχηματισμός εντόμων γεωργικής σημασίας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10A-E432-4655-9607-C826F0006BC8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rosophila P in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2992-87B3-49BA-808A-C4F92AD9B047}" type="slidenum">
              <a:rPr lang="el-GR" smtClean="0">
                <a:solidFill>
                  <a:srgbClr val="000000"/>
                </a:solidFill>
              </a:rPr>
              <a:pPr/>
              <a:t>11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5438"/>
            <a:ext cx="8382000" cy="533400"/>
          </a:xfrm>
          <a:noFill/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Δημιουργία </a:t>
            </a:r>
            <a:r>
              <a:rPr lang="el-GR" sz="3600" dirty="0" err="1" smtClean="0">
                <a:solidFill>
                  <a:schemeClr val="bg1"/>
                </a:solidFill>
              </a:rPr>
              <a:t>διαγονιδίων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D. melanogaster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l-GR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9CCE-E8E8-4059-A4C5-1EA8EB794C5C}" type="slidenum">
              <a:rPr lang="el-GR" smtClean="0">
                <a:solidFill>
                  <a:srgbClr val="000000"/>
                </a:solidFill>
              </a:rPr>
              <a:pPr/>
              <a:t>12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5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sz="4800" smtClean="0">
                <a:solidFill>
                  <a:schemeClr val="bg1"/>
                </a:solidFill>
              </a:rPr>
              <a:t>Η βελόνα έγχυσης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9CCE-E8E8-4059-A4C5-1EA8EB794C5C}" type="slidenum">
              <a:rPr lang="el-GR" smtClean="0">
                <a:solidFill>
                  <a:srgbClr val="000000"/>
                </a:solidFill>
              </a:rPr>
              <a:pPr/>
              <a:t>13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9144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8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609600"/>
            <a:ext cx="3276600" cy="2819400"/>
          </a:xfrm>
          <a:noFill/>
        </p:spPr>
        <p:txBody>
          <a:bodyPr/>
          <a:lstStyle/>
          <a:p>
            <a:r>
              <a:rPr lang="el-GR" smtClean="0">
                <a:solidFill>
                  <a:schemeClr val="bg1"/>
                </a:solidFill>
              </a:rPr>
              <a:t>Στοίχιση εμβρύων</a:t>
            </a:r>
            <a:r>
              <a:rPr lang="en-US" smtClean="0">
                <a:solidFill>
                  <a:schemeClr val="bg1"/>
                </a:solidFill>
              </a:rPr>
              <a:t> Drosophila</a:t>
            </a:r>
            <a:endParaRPr lang="el-GR" smtClean="0">
              <a:solidFill>
                <a:schemeClr val="bg1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9CCE-E8E8-4059-A4C5-1EA8EB794C5C}" type="slidenum">
              <a:rPr lang="el-GR" smtClean="0">
                <a:solidFill>
                  <a:srgbClr val="000000"/>
                </a:solidFill>
              </a:rPr>
              <a:pPr/>
              <a:t>14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30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71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609600"/>
            <a:ext cx="3657600" cy="1676400"/>
          </a:xfrm>
          <a:noFill/>
        </p:spPr>
        <p:txBody>
          <a:bodyPr>
            <a:normAutofit fontScale="90000"/>
          </a:bodyPr>
          <a:lstStyle/>
          <a:p>
            <a:r>
              <a:rPr lang="el-GR" sz="5400" smtClean="0">
                <a:solidFill>
                  <a:schemeClr val="bg1"/>
                </a:solidFill>
              </a:rPr>
              <a:t>Έγχυση - ένεση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9CCE-E8E8-4059-A4C5-1EA8EB794C5C}" type="slidenum">
              <a:rPr lang="el-GR" smtClean="0">
                <a:solidFill>
                  <a:srgbClr val="000000"/>
                </a:solidFill>
              </a:rPr>
              <a:pPr/>
              <a:t>15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268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9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858000" cy="838200"/>
          </a:xfrm>
          <a:noFill/>
        </p:spPr>
        <p:txBody>
          <a:bodyPr/>
          <a:lstStyle/>
          <a:p>
            <a:r>
              <a:rPr lang="el-GR" smtClean="0">
                <a:solidFill>
                  <a:srgbClr val="FFFFCC"/>
                </a:solidFill>
              </a:rPr>
              <a:t>Μετά την έγχυση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9CCE-E8E8-4059-A4C5-1EA8EB794C5C}" type="slidenum">
              <a:rPr lang="el-GR" smtClean="0">
                <a:solidFill>
                  <a:srgbClr val="000000"/>
                </a:solidFill>
              </a:rPr>
              <a:pPr/>
              <a:t>16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1517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708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743200" y="3581400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5638800" y="3581400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032625" y="3268663"/>
            <a:ext cx="1882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CC"/>
                </a:solidFill>
                <a:latin typeface="Garamond" panose="02020404030301010803" pitchFamily="18" charset="0"/>
              </a:rPr>
              <a:t>Back-cross injected flies</a:t>
            </a:r>
            <a:endParaRPr lang="el-GR" sz="2000" smtClean="0">
              <a:solidFill>
                <a:srgbClr val="FFFFCC"/>
              </a:solidFill>
              <a:latin typeface="Garamond" panose="02020404030301010803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0" y="51816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CC"/>
                </a:solidFill>
                <a:latin typeface="Garamond" panose="02020404030301010803" pitchFamily="18" charset="0"/>
              </a:rPr>
              <a:t>Drain oil off the coverslips</a:t>
            </a:r>
            <a:endParaRPr lang="el-GR" sz="2000" smtClean="0">
              <a:solidFill>
                <a:srgbClr val="FFFFCC"/>
              </a:solidFill>
              <a:latin typeface="Garamond" panose="02020404030301010803" pitchFamily="18" charset="0"/>
            </a:endParaRP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3429000" y="63246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CC"/>
                </a:solidFill>
                <a:latin typeface="Garamond" panose="02020404030301010803" pitchFamily="18" charset="0"/>
              </a:rPr>
              <a:t>Transfer to food vial</a:t>
            </a:r>
            <a:endParaRPr lang="el-GR" sz="2000" smtClean="0">
              <a:solidFill>
                <a:srgbClr val="FFFFC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9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osophila P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800"/>
            <a:ext cx="88392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60690"/>
            <a:ext cx="8229600" cy="1252728"/>
          </a:xfrm>
        </p:spPr>
        <p:txBody>
          <a:bodyPr>
            <a:normAutofit/>
          </a:bodyPr>
          <a:lstStyle/>
          <a:p>
            <a:r>
              <a:rPr lang="el-GR" altLang="el-GR" sz="2800" dirty="0">
                <a:solidFill>
                  <a:schemeClr val="bg1"/>
                </a:solidFill>
                <a:latin typeface="Arial" panose="020B0604020202020204" pitchFamily="34" charset="0"/>
              </a:rPr>
              <a:t>Μετασχηματισμός</a:t>
            </a:r>
            <a:r>
              <a:rPr lang="en-US" altLang="el-GR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800" i="1" dirty="0">
                <a:solidFill>
                  <a:schemeClr val="bg1"/>
                </a:solidFill>
                <a:latin typeface="Arial" panose="020B0604020202020204" pitchFamily="34" charset="0"/>
              </a:rPr>
              <a:t>Drosophila</a:t>
            </a:r>
            <a:r>
              <a:rPr lang="en-US" altLang="el-GR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dirty="0">
                <a:solidFill>
                  <a:schemeClr val="bg1"/>
                </a:solidFill>
                <a:latin typeface="Arial" panose="020B0604020202020204" pitchFamily="34" charset="0"/>
              </a:rPr>
              <a:t>μέσω του μεταθετού στοιχείου</a:t>
            </a:r>
            <a:r>
              <a:rPr lang="en-US" altLang="el-GR" sz="2800" dirty="0">
                <a:solidFill>
                  <a:schemeClr val="bg1"/>
                </a:solidFill>
                <a:latin typeface="Arial" panose="020B0604020202020204" pitchFamily="34" charset="0"/>
              </a:rPr>
              <a:t> P</a:t>
            </a:r>
            <a:endParaRPr lang="el-GR" sz="28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2992-87B3-49BA-808A-C4F92AD9B047}" type="slidenum">
              <a:rPr lang="el-GR" smtClean="0">
                <a:solidFill>
                  <a:srgbClr val="000000"/>
                </a:solidFill>
              </a:rPr>
              <a:pPr/>
              <a:t>17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18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Arial" panose="020B0604020202020204" pitchFamily="34" charset="0"/>
              </a:rPr>
              <a:t>Μετασχηματισμός μέσω </a:t>
            </a:r>
            <a:r>
              <a:rPr lang="en-US" altLang="el-GR" dirty="0">
                <a:latin typeface="Arial" panose="020B0604020202020204" pitchFamily="34" charset="0"/>
              </a:rPr>
              <a:t>P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72067" y="2329132"/>
            <a:ext cx="7408333" cy="3797031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Επιτυχής σε</a:t>
            </a:r>
            <a:r>
              <a:rPr lang="en-US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l-GR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Drosophilids</a:t>
            </a:r>
            <a:r>
              <a:rPr lang="en-US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 </a:t>
            </a:r>
          </a:p>
          <a:p>
            <a:pPr lvl="2"/>
            <a:r>
              <a:rPr lang="el-GR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συχνότητα </a:t>
            </a:r>
            <a:r>
              <a:rPr lang="en-US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10-30% </a:t>
            </a:r>
          </a:p>
          <a:p>
            <a:r>
              <a:rPr lang="el-GR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Μη επιτυχής σε</a:t>
            </a:r>
            <a:r>
              <a:rPr lang="en-US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lvl="2"/>
            <a:r>
              <a:rPr lang="en-US" alt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Aedes</a:t>
            </a:r>
            <a:r>
              <a:rPr lang="en-US" altLang="el-G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aegypti</a:t>
            </a:r>
            <a:r>
              <a:rPr lang="en-US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(1989)</a:t>
            </a:r>
          </a:p>
          <a:p>
            <a:pPr lvl="2"/>
            <a:r>
              <a:rPr lang="en-US" alt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Aedes</a:t>
            </a:r>
            <a:r>
              <a:rPr lang="en-US" altLang="el-G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triseriatus</a:t>
            </a:r>
            <a:r>
              <a:rPr lang="en-US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(1988)</a:t>
            </a:r>
          </a:p>
          <a:p>
            <a:pPr lvl="2"/>
            <a:r>
              <a:rPr lang="en-US" altLang="el-G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Anopheles </a:t>
            </a:r>
            <a:r>
              <a:rPr lang="en-US" altLang="el-GR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gambiae</a:t>
            </a:r>
            <a:r>
              <a:rPr lang="en-US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(1987)</a:t>
            </a:r>
          </a:p>
          <a:p>
            <a:r>
              <a:rPr lang="el-GR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Χαμηλή συχνότητα</a:t>
            </a:r>
            <a:endParaRPr lang="en-US" altLang="el-GR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r>
              <a:rPr lang="el-GR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Μη</a:t>
            </a:r>
            <a:r>
              <a:rPr lang="en-US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l-GR" altLang="el-G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ομόλογη </a:t>
            </a:r>
            <a:r>
              <a:rPr lang="el-GR" alt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ενσωμάτωση</a:t>
            </a:r>
            <a:endParaRPr lang="el-GR" altLang="el-GR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19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>
                <a:latin typeface="Arial" panose="020B0604020202020204" pitchFamily="34" charset="0"/>
              </a:rPr>
              <a:t>Λόγοι αποτυχίας </a:t>
            </a:r>
            <a:r>
              <a:rPr lang="en-US" altLang="el-GR" sz="3200" dirty="0">
                <a:latin typeface="Arial" panose="020B0604020202020204" pitchFamily="34" charset="0"/>
              </a:rPr>
              <a:t>P </a:t>
            </a:r>
            <a:r>
              <a:rPr lang="el-GR" altLang="el-GR" sz="3200" dirty="0">
                <a:latin typeface="Arial" panose="020B0604020202020204" pitchFamily="34" charset="0"/>
              </a:rPr>
              <a:t>μετασχηματισμού σε άλλα έντομα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63440" y="2355012"/>
            <a:ext cx="7408333" cy="3640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Κατανομή του </a:t>
            </a:r>
            <a:r>
              <a:rPr lang="en-US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 </a:t>
            </a: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και έλεγχος της μετάθεσης</a:t>
            </a:r>
            <a:endParaRPr lang="en-US" altLang="el-G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Το </a:t>
            </a:r>
            <a:r>
              <a:rPr lang="en-US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 </a:t>
            </a: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καταστέλλει τη μετάθεση του ίδιου του εαυτού του</a:t>
            </a:r>
            <a:endParaRPr lang="en-US" altLang="el-G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Πάντως, το Ρ είναι ευρύτατα διαδομένο</a:t>
            </a:r>
            <a:endParaRPr lang="en-US" altLang="el-G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Απαιτήσεις </a:t>
            </a:r>
            <a:r>
              <a:rPr lang="el-GR" altLang="el-G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ενεργοτήτων</a:t>
            </a: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του ξενιστή και ιδιαίτερη δομή των άκρων του μεταθετού</a:t>
            </a:r>
            <a:endParaRPr lang="en-US" altLang="el-G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Αναπάντητα ερωτήματα</a:t>
            </a:r>
            <a:r>
              <a:rPr lang="en-US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Τόσο επιτυχής σε </a:t>
            </a:r>
            <a:r>
              <a:rPr lang="en-US" altLang="el-G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Drosophilids</a:t>
            </a:r>
            <a:r>
              <a:rPr lang="en-US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τόσο ανεπιτυχής σε μη</a:t>
            </a:r>
            <a:r>
              <a:rPr lang="en-US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US" altLang="el-G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Drosophilds</a:t>
            </a:r>
            <a:endParaRPr lang="en-US" altLang="el-G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Τι μας λένε τα απολιθώματα του </a:t>
            </a:r>
            <a:r>
              <a:rPr lang="en-US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 </a:t>
            </a:r>
            <a:r>
              <a:rPr lang="el-GR" alt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σε άλλα έντομα για την εξέλιξή του</a:t>
            </a:r>
            <a:r>
              <a:rPr lang="en-US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?</a:t>
            </a:r>
            <a:endParaRPr lang="el-GR" altLang="el-G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εξωγενούς γενετικού υλικού στους οργανισμούς</a:t>
            </a:r>
          </a:p>
          <a:p>
            <a:pPr lvl="1"/>
            <a:r>
              <a:rPr lang="el-GR" dirty="0" smtClean="0"/>
              <a:t>Νέες ιδιότητες</a:t>
            </a:r>
          </a:p>
          <a:p>
            <a:pPr lvl="1"/>
            <a:r>
              <a:rPr lang="el-GR" dirty="0" err="1" smtClean="0"/>
              <a:t>Στοχευμένες</a:t>
            </a:r>
            <a:r>
              <a:rPr lang="el-GR" dirty="0" smtClean="0"/>
              <a:t> μεταλλάξεις </a:t>
            </a:r>
          </a:p>
          <a:p>
            <a:pPr lvl="1"/>
            <a:r>
              <a:rPr lang="el-GR" dirty="0" smtClean="0"/>
              <a:t>Δυνατότητες και ηθικά διλήμματα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Γενετικά τροποποιημένα έντομα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2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57124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Genetically Modified Organisms (GMOs)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4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20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Μετασχηματισμός μη</a:t>
            </a:r>
            <a:r>
              <a:rPr lang="en-US" altLang="el-GR" dirty="0">
                <a:latin typeface="Arial" panose="020B0604020202020204" pitchFamily="34" charset="0"/>
              </a:rPr>
              <a:t>-</a:t>
            </a:r>
            <a:r>
              <a:rPr lang="en-US" altLang="el-GR" dirty="0" err="1">
                <a:latin typeface="Arial" panose="020B0604020202020204" pitchFamily="34" charset="0"/>
              </a:rPr>
              <a:t>Drosophildes</a:t>
            </a:r>
            <a:r>
              <a:rPr lang="en-US" altLang="el-GR" dirty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μέσω μεταθετών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72067" y="2908379"/>
            <a:ext cx="7408333" cy="1991424"/>
          </a:xfrm>
        </p:spPr>
        <p:txBody>
          <a:bodyPr/>
          <a:lstStyle/>
          <a:p>
            <a:r>
              <a:rPr lang="en-US" altLang="el-GR" b="1" i="1" dirty="0">
                <a:latin typeface="Arial" panose="020B0604020202020204" pitchFamily="34" charset="0"/>
              </a:rPr>
              <a:t>Hermes</a:t>
            </a:r>
          </a:p>
          <a:p>
            <a:r>
              <a:rPr lang="en-US" altLang="el-GR" b="1" i="1" dirty="0">
                <a:latin typeface="Arial" panose="020B0604020202020204" pitchFamily="34" charset="0"/>
              </a:rPr>
              <a:t>Mariner</a:t>
            </a:r>
          </a:p>
          <a:p>
            <a:r>
              <a:rPr lang="en-US" altLang="el-GR" b="1" i="1" dirty="0">
                <a:latin typeface="Arial" panose="020B0604020202020204" pitchFamily="34" charset="0"/>
              </a:rPr>
              <a:t>PiggyBac</a:t>
            </a:r>
          </a:p>
          <a:p>
            <a:r>
              <a:rPr lang="en-US" altLang="el-GR" b="1" i="1" dirty="0" smtClean="0">
                <a:latin typeface="Arial" panose="020B0604020202020204" pitchFamily="34" charset="0"/>
              </a:rPr>
              <a:t>Minos</a:t>
            </a:r>
            <a:endParaRPr lang="el-GR" altLang="el-GR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rg1021-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2992-87B3-49BA-808A-C4F92AD9B047}" type="slidenum">
              <a:rPr lang="el-GR" smtClean="0">
                <a:solidFill>
                  <a:srgbClr val="000000"/>
                </a:solidFill>
              </a:rPr>
              <a:pPr/>
              <a:t>21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3419475" cy="1219200"/>
          </a:xfrm>
          <a:solidFill>
            <a:schemeClr val="accent1"/>
          </a:solidFill>
        </p:spPr>
        <p:txBody>
          <a:bodyPr/>
          <a:lstStyle/>
          <a:p>
            <a:r>
              <a:rPr lang="el-GR" altLang="el-GR" sz="2800" b="1">
                <a:latin typeface="Arial" panose="020B0604020202020204" pitchFamily="34" charset="0"/>
              </a:rPr>
              <a:t>Μετασχηματισμός εντόμων</a:t>
            </a:r>
          </a:p>
        </p:txBody>
      </p:sp>
    </p:spTree>
    <p:extLst>
      <p:ext uri="{BB962C8B-B14F-4D97-AF65-F5344CB8AC3E}">
        <p14:creationId xmlns:p14="http://schemas.microsoft.com/office/powerpoint/2010/main" val="18336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nrg1021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3788"/>
            <a:ext cx="88392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619250" y="188913"/>
            <a:ext cx="5976938" cy="719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l-GR" altLang="el-GR" sz="32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Έκφραση του δείκτη </a:t>
            </a:r>
            <a:r>
              <a:rPr lang="en-US" altLang="el-GR" sz="32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EGFP</a:t>
            </a:r>
            <a:endParaRPr lang="el-GR" altLang="el-GR" sz="3200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23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Δύο </a:t>
            </a:r>
            <a:r>
              <a:rPr lang="el-G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(+) πρακτικές </a:t>
            </a:r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εφαρμογές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Νέα στελέχη γενετικού καθορισμού φύλου εντόμων γεωργικής σημασίας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>
              <a:buFontTx/>
              <a:buNone/>
            </a:pP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r>
              <a:rPr lang="el-G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Κουνούπια χωρίς </a:t>
            </a:r>
            <a:r>
              <a:rPr lang="el-G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ελονοσία</a:t>
            </a:r>
            <a:endParaRPr lang="el-G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90BB-6021-4AB0-981D-C061DDA4D59C}" type="slidenum">
              <a:rPr lang="el-GR" smtClean="0">
                <a:solidFill>
                  <a:srgbClr val="000000"/>
                </a:solidFill>
              </a:rPr>
              <a:pPr/>
              <a:t>24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57349" name="Picture 4" descr="me2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90" y="2299420"/>
            <a:ext cx="6893170" cy="30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2260"/>
            <a:ext cx="4369785" cy="3277339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Η Μεσογειακή μύγα</a:t>
            </a:r>
            <a:r>
              <a:rPr lang="en-US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Ceratitis</a:t>
            </a:r>
            <a:r>
              <a:rPr lang="en-US" i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capitata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0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/>
          <a:srcRect l="5556" r="6632"/>
          <a:stretch/>
        </p:blipFill>
        <p:spPr>
          <a:xfrm>
            <a:off x="-1" y="457200"/>
            <a:ext cx="9135375" cy="5835552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90BB-6021-4AB0-981D-C061DDA4D59C}" type="slidenum">
              <a:rPr lang="el-GR" smtClean="0">
                <a:solidFill>
                  <a:srgbClr val="000000"/>
                </a:solidFill>
              </a:rPr>
              <a:pPr/>
              <a:t>25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7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200275"/>
            <a:ext cx="8283575" cy="2236788"/>
          </a:xfrm>
        </p:spPr>
        <p:txBody>
          <a:bodyPr/>
          <a:lstStyle/>
          <a:p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Η τεχνική του στείρου εντόμου</a:t>
            </a:r>
            <a:b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b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Sterile Insect Technique </a:t>
            </a: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SIT)</a:t>
            </a:r>
            <a:endParaRPr lang="el-G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552575"/>
            <a:ext cx="7772400" cy="2343150"/>
          </a:xfrm>
        </p:spPr>
        <p:txBody>
          <a:bodyPr/>
          <a:lstStyle/>
          <a:p>
            <a:r>
              <a:rPr lang="el-GR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Μαζική παραγωγή αρσενικών μυγών</a:t>
            </a: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l-GR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Αποστείρωση με ακτίνες-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</a:t>
            </a:r>
          </a:p>
          <a:p>
            <a:r>
              <a:rPr lang="el-GR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Μαζική απελευθέρωση στείρων αρσενικών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Γενετικά τροποποιημένα έντομα</a:t>
            </a:r>
            <a:endParaRPr lang="el-G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27</a:t>
            </a:fld>
            <a:endParaRPr lang="el-G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8981" y="414605"/>
            <a:ext cx="1291207" cy="8731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SIT</a:t>
            </a:r>
            <a:endParaRPr lang="el-G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4322763" y="3811588"/>
            <a:ext cx="0" cy="722312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b="1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58813" y="4686300"/>
            <a:ext cx="731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Σύζευξη στείρων αρσενικών με  άγριες θηλυκές</a:t>
            </a:r>
            <a:endParaRPr lang="en-US" sz="200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4335463" y="5321300"/>
            <a:ext cx="0" cy="347663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b="1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3233738" y="5842000"/>
            <a:ext cx="233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Όχι απόγονοι</a:t>
            </a:r>
            <a:endParaRPr lang="en-US" sz="200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  <p:bldP spid="142340" grpId="0" animBg="1"/>
      <p:bldP spid="142341" grpId="0" autoUpdateAnimBg="0"/>
      <p:bldP spid="142342" grpId="0" animBg="1"/>
      <p:bldP spid="14234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513273" y="1158875"/>
            <a:ext cx="8225287" cy="24145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Αλλά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Πώς διαχωρίζουμε αρσενικά από θηλυκά;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Συζεύξεις στείρων αρσενικών με στείρες θηλυκές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Καταστροφές από εναπόθεση στείρων αυγών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accent1">
                    <a:lumMod val="50000"/>
                  </a:schemeClr>
                </a:solidFill>
              </a:rPr>
              <a:t>Γενετικά τροποποιημένα έντομα</a:t>
            </a:r>
            <a:endParaRPr lang="el-G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chemeClr val="accent1">
                    <a:lumMod val="50000"/>
                  </a:schemeClr>
                </a:solidFill>
              </a:rPr>
              <a:pPr/>
              <a:t>28</a:t>
            </a:fld>
            <a:endParaRPr lang="el-G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838200"/>
          </a:xfrm>
        </p:spPr>
        <p:txBody>
          <a:bodyPr/>
          <a:lstStyle/>
          <a:p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SIT </a:t>
            </a:r>
            <a:r>
              <a:rPr lang="el-GR" sz="400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συνέχεια..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l-GR" sz="4000" smtClean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4043363" y="3830638"/>
            <a:ext cx="627062" cy="5651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sz="2000" smtClean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90563" y="4689475"/>
            <a:ext cx="7708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Διαχωρισμός αρσενικών από θηλυκά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Μείωση εργοστασιακού κόστους</a:t>
            </a:r>
          </a:p>
        </p:txBody>
      </p:sp>
    </p:spTree>
    <p:extLst>
      <p:ext uri="{BB962C8B-B14F-4D97-AF65-F5344CB8AC3E}">
        <p14:creationId xmlns:p14="http://schemas.microsoft.com/office/powerpoint/2010/main" val="27356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2" autoUpdateAnimBg="0"/>
      <p:bldP spid="140290" grpId="0" autoUpdateAnimBg="0"/>
      <p:bldP spid="140292" grpId="0" animBg="1"/>
      <p:bldP spid="14029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7"/>
          <p:cNvGrpSpPr>
            <a:grpSpLocks/>
          </p:cNvGrpSpPr>
          <p:nvPr/>
        </p:nvGrpSpPr>
        <p:grpSpPr bwMode="auto">
          <a:xfrm>
            <a:off x="3005138" y="2066925"/>
            <a:ext cx="3135312" cy="2724150"/>
            <a:chOff x="0" y="2127"/>
            <a:chExt cx="1975" cy="1716"/>
          </a:xfrm>
        </p:grpSpPr>
        <p:sp>
          <p:nvSpPr>
            <p:cNvPr id="1036" name="Rectangle 2"/>
            <p:cNvSpPr>
              <a:spLocks noChangeArrowheads="1"/>
            </p:cNvSpPr>
            <p:nvPr/>
          </p:nvSpPr>
          <p:spPr bwMode="auto">
            <a:xfrm>
              <a:off x="0" y="2127"/>
              <a:ext cx="1975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000000"/>
                </a:solidFill>
              </a:endParaRPr>
            </a:p>
          </p:txBody>
        </p:sp>
        <p:grpSp>
          <p:nvGrpSpPr>
            <p:cNvPr id="1037" name="Group 6"/>
            <p:cNvGrpSpPr>
              <a:grpSpLocks/>
            </p:cNvGrpSpPr>
            <p:nvPr/>
          </p:nvGrpSpPr>
          <p:grpSpPr bwMode="auto">
            <a:xfrm>
              <a:off x="0" y="2127"/>
              <a:ext cx="1876" cy="1172"/>
              <a:chOff x="0" y="2127"/>
              <a:chExt cx="1876" cy="1172"/>
            </a:xfrm>
          </p:grpSpPr>
          <p:sp>
            <p:nvSpPr>
              <p:cNvPr id="1038" name="Rectangle 3"/>
              <p:cNvSpPr>
                <a:spLocks noChangeArrowheads="1"/>
              </p:cNvSpPr>
              <p:nvPr/>
            </p:nvSpPr>
            <p:spPr bwMode="auto">
              <a:xfrm>
                <a:off x="0" y="2127"/>
                <a:ext cx="987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4"/>
              <p:cNvSpPr>
                <a:spLocks noChangeArrowheads="1"/>
              </p:cNvSpPr>
              <p:nvPr/>
            </p:nvSpPr>
            <p:spPr bwMode="auto">
              <a:xfrm>
                <a:off x="0" y="2127"/>
                <a:ext cx="1876" cy="1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10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l-GR" sz="106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l-GR" sz="10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1034" name="Picture 5" descr="http://www.minosbiosystems.com/images/Tapachula_c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395413"/>
            <a:ext cx="25812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381375" y="1228725"/>
          <a:ext cx="24765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Φωτογραφία του Photo Editor" r:id="rId4" imgW="1428949" imgH="1076475" progId="">
                  <p:embed/>
                </p:oleObj>
              </mc:Choice>
              <mc:Fallback>
                <p:oleObj name="Φωτογραφία του Photo Editor" r:id="rId4" imgW="1428949" imgH="1076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1228725"/>
                        <a:ext cx="24765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1041400" y="3549650"/>
          <a:ext cx="1428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Φωτογραφία του Photo Editor" r:id="rId6" imgW="1428949" imgH="1076475" progId="">
                  <p:embed/>
                </p:oleObj>
              </mc:Choice>
              <mc:Fallback>
                <p:oleObj name="Φωτογραφία του Photo Editor" r:id="rId6" imgW="1428949" imgH="1076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549650"/>
                        <a:ext cx="14287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3409950" y="3495675"/>
          <a:ext cx="1428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Φωτογραφία του Photo Editor" r:id="rId8" imgW="1428949" imgH="1076475" progId="">
                  <p:embed/>
                </p:oleObj>
              </mc:Choice>
              <mc:Fallback>
                <p:oleObj name="Φωτογραφία του Photo Editor" r:id="rId8" imgW="1428949" imgH="1076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495675"/>
                        <a:ext cx="14287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1"/>
          <p:cNvGraphicFramePr>
            <a:graphicFrameLocks noChangeAspect="1"/>
          </p:cNvGraphicFramePr>
          <p:nvPr/>
        </p:nvGraphicFramePr>
        <p:xfrm>
          <a:off x="676275" y="1190625"/>
          <a:ext cx="2401888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Φωτογραφία του Photo Editor" r:id="rId10" imgW="2190476" imgH="1400000" progId="">
                  <p:embed/>
                </p:oleObj>
              </mc:Choice>
              <mc:Fallback>
                <p:oleObj name="Φωτογραφία του Photo Editor" r:id="rId10" imgW="2190476" imgH="1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190625"/>
                        <a:ext cx="2401888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2"/>
          <p:cNvGraphicFramePr>
            <a:graphicFrameLocks noChangeAspect="1"/>
          </p:cNvGraphicFramePr>
          <p:nvPr/>
        </p:nvGraphicFramePr>
        <p:xfrm>
          <a:off x="5888038" y="3324225"/>
          <a:ext cx="21907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Φωτογραφία του Photo Editor" r:id="rId12" imgW="2190476" imgH="1448002" progId="">
                  <p:embed/>
                </p:oleObj>
              </mc:Choice>
              <mc:Fallback>
                <p:oleObj name="Φωτογραφία του Photo Editor" r:id="rId12" imgW="2190476" imgH="14480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3324225"/>
                        <a:ext cx="21907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3"/>
          <p:cNvGraphicFramePr>
            <a:graphicFrameLocks noChangeAspect="1"/>
          </p:cNvGraphicFramePr>
          <p:nvPr/>
        </p:nvGraphicFramePr>
        <p:xfrm>
          <a:off x="1443038" y="5021263"/>
          <a:ext cx="21907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Φωτογραφία του Photo Editor" r:id="rId14" imgW="2190476" imgH="1400000" progId="">
                  <p:embed/>
                </p:oleObj>
              </mc:Choice>
              <mc:Fallback>
                <p:oleObj name="Φωτογραφία του Photo Editor" r:id="rId14" imgW="2190476" imgH="1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5021263"/>
                        <a:ext cx="21907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4"/>
          <p:cNvGraphicFramePr>
            <a:graphicFrameLocks noChangeAspect="1"/>
          </p:cNvGraphicFramePr>
          <p:nvPr/>
        </p:nvGraphicFramePr>
        <p:xfrm>
          <a:off x="4848225" y="5010150"/>
          <a:ext cx="21907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Φωτογραφία του Photo Editor" r:id="rId16" imgW="2190476" imgH="1647619" progId="">
                  <p:embed/>
                </p:oleObj>
              </mc:Choice>
              <mc:Fallback>
                <p:oleObj name="Φωτογραφία του Photo Editor" r:id="rId16" imgW="2190476" imgH="1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010150"/>
                        <a:ext cx="21907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2992-87B3-49BA-808A-C4F92AD9B047}" type="slidenum">
              <a:rPr lang="el-GR" smtClean="0">
                <a:solidFill>
                  <a:srgbClr val="000000"/>
                </a:solidFill>
              </a:rPr>
              <a:pPr/>
              <a:t>29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3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33425" y="300744"/>
            <a:ext cx="7772400" cy="730250"/>
          </a:xfrm>
        </p:spPr>
        <p:txBody>
          <a:bodyPr/>
          <a:lstStyle/>
          <a:p>
            <a:r>
              <a:rPr lang="el-GR" sz="3200" b="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Εγκαταστάσεις μαζικής εκτροφής</a:t>
            </a:r>
          </a:p>
        </p:txBody>
      </p:sp>
    </p:spTree>
    <p:extLst>
      <p:ext uri="{BB962C8B-B14F-4D97-AF65-F5344CB8AC3E}">
        <p14:creationId xmlns:p14="http://schemas.microsoft.com/office/powerpoint/2010/main" val="25885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7" y="13932"/>
            <a:ext cx="2915816" cy="684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74470" y="338328"/>
            <a:ext cx="4712329" cy="178923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Δημιουργία διαγονιδιακών εντόμων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/>
              <a:t>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2942376"/>
            <a:ext cx="3822192" cy="3184104"/>
          </a:xfrm>
        </p:spPr>
        <p:txBody>
          <a:bodyPr/>
          <a:lstStyle/>
          <a:p>
            <a:r>
              <a:rPr lang="el-GR" dirty="0" smtClean="0"/>
              <a:t>Κουνούπια χωρίς ελονοσία</a:t>
            </a:r>
          </a:p>
          <a:p>
            <a:endParaRPr lang="el-GR" dirty="0" smtClean="0"/>
          </a:p>
          <a:p>
            <a:r>
              <a:rPr lang="el-GR" dirty="0" err="1" smtClean="0"/>
              <a:t>Φρουτόμυγες</a:t>
            </a:r>
            <a:r>
              <a:rPr lang="el-GR" dirty="0" smtClean="0"/>
              <a:t> που δεν αρέσκονται στα φρούτα</a:t>
            </a:r>
          </a:p>
          <a:p>
            <a:endParaRPr lang="el-GR" dirty="0" smtClean="0"/>
          </a:p>
          <a:p>
            <a:r>
              <a:rPr lang="el-GR" dirty="0" smtClean="0"/>
              <a:t>Χρωματιστά μετάξια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3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E1065F-1086-4CBF-BC6C-608275FEF45C}" type="slidenum">
              <a:rPr lang="el-GR" sz="14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l-GR" sz="14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4089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Engineering solution #1 (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getting rid of females #1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):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conditional binary systems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55 - Ορθογώνιο"/>
          <p:cNvSpPr/>
          <p:nvPr/>
        </p:nvSpPr>
        <p:spPr>
          <a:xfrm>
            <a:off x="3080449" y="3809048"/>
            <a:ext cx="1101857" cy="3442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56 - Ορθογώνιο"/>
          <p:cNvSpPr/>
          <p:nvPr/>
        </p:nvSpPr>
        <p:spPr>
          <a:xfrm>
            <a:off x="5282867" y="3689012"/>
            <a:ext cx="1281493" cy="4671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prstClr val="white"/>
              </a:solidFill>
              <a:cs typeface="Calibri" pitchFamily="34" charset="0"/>
            </a:endParaRPr>
          </a:p>
        </p:txBody>
      </p:sp>
      <p:cxnSp>
        <p:nvCxnSpPr>
          <p:cNvPr id="7" name="57 - Ευθεία γραμμή σύνδεσης"/>
          <p:cNvCxnSpPr/>
          <p:nvPr/>
        </p:nvCxnSpPr>
        <p:spPr>
          <a:xfrm>
            <a:off x="2296977" y="4156164"/>
            <a:ext cx="2071425" cy="2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8 - Ευθεία γραμμή σύνδεσης"/>
          <p:cNvCxnSpPr/>
          <p:nvPr/>
        </p:nvCxnSpPr>
        <p:spPr>
          <a:xfrm>
            <a:off x="4569461" y="4154163"/>
            <a:ext cx="2071425" cy="2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9 - Δεξιό βέλος"/>
          <p:cNvSpPr/>
          <p:nvPr/>
        </p:nvSpPr>
        <p:spPr>
          <a:xfrm rot="19856144">
            <a:off x="6104828" y="3270397"/>
            <a:ext cx="497154" cy="3644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0" name="60 - TextBox"/>
          <p:cNvSpPr txBox="1"/>
          <p:nvPr/>
        </p:nvSpPr>
        <p:spPr>
          <a:xfrm>
            <a:off x="3300067" y="3821364"/>
            <a:ext cx="840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prstClr val="black"/>
                </a:solidFill>
                <a:cs typeface="Calibri" pitchFamily="34" charset="0"/>
              </a:rPr>
              <a:t>tTA</a:t>
            </a:r>
            <a:endParaRPr lang="el-GR" sz="15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1" name="61 - TextBox"/>
          <p:cNvSpPr txBox="1"/>
          <p:nvPr/>
        </p:nvSpPr>
        <p:spPr>
          <a:xfrm>
            <a:off x="5445000" y="3640575"/>
            <a:ext cx="955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Apoptotic gene</a:t>
            </a:r>
            <a:endParaRPr lang="el-GR" sz="15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3" name="63 - TextBox"/>
          <p:cNvSpPr txBox="1"/>
          <p:nvPr/>
        </p:nvSpPr>
        <p:spPr>
          <a:xfrm>
            <a:off x="4407129" y="4115473"/>
            <a:ext cx="1063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prstClr val="black"/>
                </a:solidFill>
                <a:cs typeface="Calibri" pitchFamily="34" charset="0"/>
              </a:rPr>
              <a:t>tetO</a:t>
            </a:r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/</a:t>
            </a:r>
            <a:r>
              <a:rPr lang="en-US" sz="1500" dirty="0" err="1">
                <a:solidFill>
                  <a:prstClr val="black"/>
                </a:solidFill>
                <a:cs typeface="Calibri" pitchFamily="34" charset="0"/>
              </a:rPr>
              <a:t>tetP</a:t>
            </a:r>
            <a:endParaRPr lang="el-GR" sz="15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4" name="64 - Βέλος λυγισμένο προς τα επάνω"/>
          <p:cNvSpPr/>
          <p:nvPr/>
        </p:nvSpPr>
        <p:spPr>
          <a:xfrm rot="5400000" flipH="1">
            <a:off x="4839650" y="3739463"/>
            <a:ext cx="288196" cy="539932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5" name="65 - Βέλος λυγισμένο προς τα επάνω"/>
          <p:cNvSpPr/>
          <p:nvPr/>
        </p:nvSpPr>
        <p:spPr>
          <a:xfrm rot="5400000" flipH="1">
            <a:off x="2649524" y="3751528"/>
            <a:ext cx="288196" cy="493601"/>
          </a:xfrm>
          <a:prstGeom prst="bentUpArrow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6" name="66 - TextBox"/>
          <p:cNvSpPr txBox="1"/>
          <p:nvPr/>
        </p:nvSpPr>
        <p:spPr>
          <a:xfrm>
            <a:off x="1866580" y="4159132"/>
            <a:ext cx="13701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cs typeface="Calibri" pitchFamily="34" charset="0"/>
              </a:rPr>
              <a:t>Female specific promoter 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cs typeface="Calibri" pitchFamily="34" charset="0"/>
              </a:rPr>
              <a:t>(yolk protein)</a:t>
            </a:r>
            <a:endParaRPr lang="el-GR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7" name="67 - Βέλος αναστροφής"/>
          <p:cNvSpPr/>
          <p:nvPr/>
        </p:nvSpPr>
        <p:spPr>
          <a:xfrm>
            <a:off x="3740987" y="2949842"/>
            <a:ext cx="1279395" cy="784533"/>
          </a:xfrm>
          <a:prstGeom prst="uturnArrow">
            <a:avLst>
              <a:gd name="adj1" fmla="val 12810"/>
              <a:gd name="adj2" fmla="val 25000"/>
              <a:gd name="adj3" fmla="val 23649"/>
              <a:gd name="adj4" fmla="val 50000"/>
              <a:gd name="adj5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18" name="68 - Ομάδα"/>
          <p:cNvGrpSpPr/>
          <p:nvPr/>
        </p:nvGrpSpPr>
        <p:grpSpPr>
          <a:xfrm rot="3823140">
            <a:off x="5017566" y="2842184"/>
            <a:ext cx="301874" cy="415555"/>
            <a:chOff x="7388011" y="3568810"/>
            <a:chExt cx="279320" cy="481799"/>
          </a:xfrm>
        </p:grpSpPr>
        <p:sp>
          <p:nvSpPr>
            <p:cNvPr id="21" name="69 - Ορθογώνιο"/>
            <p:cNvSpPr/>
            <p:nvPr/>
          </p:nvSpPr>
          <p:spPr>
            <a:xfrm>
              <a:off x="7484053" y="3568810"/>
              <a:ext cx="82874" cy="405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22" name="70 - Ορθογώνιο"/>
            <p:cNvSpPr/>
            <p:nvPr/>
          </p:nvSpPr>
          <p:spPr>
            <a:xfrm>
              <a:off x="7388011" y="3974933"/>
              <a:ext cx="279320" cy="756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>
                <a:solidFill>
                  <a:prstClr val="white"/>
                </a:solidFill>
                <a:cs typeface="Calibri" pitchFamily="34" charset="0"/>
              </a:endParaRPr>
            </a:p>
          </p:txBody>
        </p:sp>
        <p:cxnSp>
          <p:nvCxnSpPr>
            <p:cNvPr id="23" name="71 - Ευθεία γραμμή σύνδεσης"/>
            <p:cNvCxnSpPr/>
            <p:nvPr/>
          </p:nvCxnSpPr>
          <p:spPr>
            <a:xfrm rot="5400000">
              <a:off x="7441843" y="3937387"/>
              <a:ext cx="16906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72 - TextBox"/>
          <p:cNvSpPr txBox="1"/>
          <p:nvPr/>
        </p:nvSpPr>
        <p:spPr>
          <a:xfrm>
            <a:off x="5248405" y="2593758"/>
            <a:ext cx="927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Antidote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(</a:t>
            </a:r>
            <a:r>
              <a:rPr lang="en-US" sz="1500" dirty="0" err="1">
                <a:solidFill>
                  <a:prstClr val="black"/>
                </a:solidFill>
                <a:cs typeface="Calibri" pitchFamily="34" charset="0"/>
              </a:rPr>
              <a:t>tet</a:t>
            </a:r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)</a:t>
            </a:r>
            <a:endParaRPr lang="el-GR" sz="15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4" name="62 - TextBox"/>
          <p:cNvSpPr txBox="1"/>
          <p:nvPr/>
        </p:nvSpPr>
        <p:spPr>
          <a:xfrm>
            <a:off x="6454209" y="3150840"/>
            <a:ext cx="9697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Death</a:t>
            </a:r>
            <a:endParaRPr lang="el-GR" sz="15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2" name="62 - TextBox"/>
          <p:cNvSpPr txBox="1"/>
          <p:nvPr/>
        </p:nvSpPr>
        <p:spPr>
          <a:xfrm>
            <a:off x="6582720" y="3033267"/>
            <a:ext cx="7622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Female 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cs typeface="Calibri" pitchFamily="34" charset="0"/>
              </a:rPr>
              <a:t>death</a:t>
            </a:r>
            <a:endParaRPr lang="el-GR" sz="15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5818" y="5111197"/>
            <a:ext cx="4780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2683C6">
                    <a:lumMod val="50000"/>
                  </a:srgbClr>
                </a:solidFill>
              </a:rPr>
              <a:t>Conditional female lethality system</a:t>
            </a:r>
            <a:endParaRPr lang="en-GB" sz="2100" b="1" dirty="0">
              <a:solidFill>
                <a:srgbClr val="2683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42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/>
      <p:bldP spid="14" grpId="0" animBg="1"/>
      <p:bldP spid="15" grpId="0" animBg="1"/>
      <p:bldP spid="16" grpId="0"/>
      <p:bldP spid="17" grpId="0" animBg="1"/>
      <p:bldP spid="19" grpId="0"/>
      <p:bldP spid="24" grpId="0"/>
      <p:bldP spid="12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Ομάδα 13"/>
          <p:cNvGrpSpPr/>
          <p:nvPr/>
        </p:nvGrpSpPr>
        <p:grpSpPr>
          <a:xfrm>
            <a:off x="1862438" y="1794868"/>
            <a:ext cx="6099218" cy="1390044"/>
            <a:chOff x="959249" y="1212549"/>
            <a:chExt cx="8132291" cy="185339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19"/>
            <a:stretch/>
          </p:blipFill>
          <p:spPr bwMode="auto">
            <a:xfrm>
              <a:off x="1619672" y="1337749"/>
              <a:ext cx="5620651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BF4"/>
                </a:clrFrom>
                <a:clrTo>
                  <a:srgbClr val="FEFB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952" y="1907716"/>
              <a:ext cx="1061588" cy="608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012988" y="2276872"/>
              <a:ext cx="100811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Embryos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survive</a:t>
              </a:r>
              <a:endParaRPr lang="el-GR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Δεξιό βέλος 4"/>
            <p:cNvSpPr/>
            <p:nvPr/>
          </p:nvSpPr>
          <p:spPr>
            <a:xfrm>
              <a:off x="7449781" y="2073445"/>
              <a:ext cx="504056" cy="432048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35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9249" y="1212549"/>
              <a:ext cx="1826705" cy="74914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prstClr val="black"/>
                  </a:solidFill>
                </a:rPr>
                <a:t>+ tetracycline</a:t>
              </a:r>
              <a:r>
                <a:rPr lang="en-US" sz="1350" dirty="0">
                  <a:solidFill>
                    <a:prstClr val="black"/>
                  </a:solidFill>
                </a:rPr>
                <a:t>: </a:t>
              </a:r>
              <a:r>
                <a:rPr lang="en-US" sz="1350" b="1" dirty="0">
                  <a:solidFill>
                    <a:prstClr val="black"/>
                  </a:solidFill>
                </a:rPr>
                <a:t>system</a:t>
              </a:r>
              <a:r>
                <a:rPr lang="en-US" sz="1350" dirty="0">
                  <a:solidFill>
                    <a:prstClr val="black"/>
                  </a:solidFill>
                </a:rPr>
                <a:t> </a:t>
              </a:r>
              <a:r>
                <a:rPr lang="en-US" sz="1350" b="1" dirty="0">
                  <a:solidFill>
                    <a:srgbClr val="FF0000"/>
                  </a:solidFill>
                </a:rPr>
                <a:t>OFF</a:t>
              </a:r>
              <a:endParaRPr lang="el-GR" sz="135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1844331" y="3067458"/>
            <a:ext cx="6184053" cy="2911612"/>
            <a:chOff x="935108" y="2909336"/>
            <a:chExt cx="8245404" cy="3882149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403648" y="3222131"/>
              <a:ext cx="7776864" cy="3569354"/>
              <a:chOff x="977097" y="3064012"/>
              <a:chExt cx="8203427" cy="3736575"/>
            </a:xfrm>
          </p:grpSpPr>
          <p:grpSp>
            <p:nvGrpSpPr>
              <p:cNvPr id="7" name="Ομάδα 6"/>
              <p:cNvGrpSpPr/>
              <p:nvPr/>
            </p:nvGrpSpPr>
            <p:grpSpPr>
              <a:xfrm>
                <a:off x="977097" y="3064012"/>
                <a:ext cx="6979288" cy="3533347"/>
                <a:chOff x="969529" y="3863635"/>
                <a:chExt cx="6986847" cy="3424914"/>
              </a:xfrm>
            </p:grpSpPr>
            <p:pic>
              <p:nvPicPr>
                <p:cNvPr id="6150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529" y="3863635"/>
                  <a:ext cx="6895798" cy="34249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1" name="Picture 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9176" y="5834211"/>
                  <a:ext cx="457200" cy="619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8" name="Δεξιό βέλος 17"/>
              <p:cNvSpPr/>
              <p:nvPr/>
            </p:nvSpPr>
            <p:spPr>
              <a:xfrm>
                <a:off x="7175737" y="3797898"/>
                <a:ext cx="357896" cy="400057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Δεξιό βέλος 18"/>
              <p:cNvSpPr/>
              <p:nvPr/>
            </p:nvSpPr>
            <p:spPr>
              <a:xfrm>
                <a:off x="7175737" y="5723486"/>
                <a:ext cx="357896" cy="400057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FBF3"/>
                  </a:clrFrom>
                  <a:clrTo>
                    <a:srgbClr val="FEFBF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924" y="3612892"/>
                <a:ext cx="1061589" cy="608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8100404" y="3997926"/>
                <a:ext cx="1008113" cy="902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Embryos</a:t>
                </a:r>
              </a:p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survive</a:t>
                </a:r>
                <a:endParaRPr lang="el-GR" sz="12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FBF4"/>
                  </a:clrFrom>
                  <a:clrTo>
                    <a:srgbClr val="FEFBF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8934" y="5394383"/>
                <a:ext cx="1061590" cy="608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8101968" y="5898439"/>
                <a:ext cx="1008113" cy="902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Embryos</a:t>
                </a:r>
              </a:p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die</a:t>
                </a:r>
                <a:endParaRPr lang="el-GR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Έκρηξη 1 7"/>
              <p:cNvSpPr/>
              <p:nvPr/>
            </p:nvSpPr>
            <p:spPr>
              <a:xfrm>
                <a:off x="8360763" y="5517281"/>
                <a:ext cx="468000" cy="432000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35108" y="2909336"/>
              <a:ext cx="1836712" cy="749141"/>
            </a:xfrm>
            <a:prstGeom prst="roundRect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prstClr val="black"/>
                  </a:solidFill>
                </a:rPr>
                <a:t>- tetracycline</a:t>
              </a:r>
              <a:r>
                <a:rPr lang="en-US" sz="1350" dirty="0">
                  <a:solidFill>
                    <a:prstClr val="black"/>
                  </a:solidFill>
                </a:rPr>
                <a:t>: </a:t>
              </a:r>
              <a:r>
                <a:rPr lang="en-US" sz="1350" b="1" dirty="0">
                  <a:solidFill>
                    <a:prstClr val="black"/>
                  </a:solidFill>
                </a:rPr>
                <a:t>system</a:t>
              </a:r>
              <a:r>
                <a:rPr lang="en-US" sz="1350" dirty="0">
                  <a:solidFill>
                    <a:prstClr val="black"/>
                  </a:solidFill>
                </a:rPr>
                <a:t> </a:t>
              </a:r>
              <a:r>
                <a:rPr lang="en-US" sz="1350" b="1" dirty="0">
                  <a:solidFill>
                    <a:srgbClr val="008000"/>
                  </a:solidFill>
                </a:rPr>
                <a:t>ON</a:t>
              </a:r>
              <a:endParaRPr lang="el-GR" sz="135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1" name="Τίτλος 1"/>
          <p:cNvSpPr>
            <a:spLocks noGrp="1"/>
          </p:cNvSpPr>
          <p:nvPr>
            <p:ph type="title"/>
          </p:nvPr>
        </p:nvSpPr>
        <p:spPr>
          <a:xfrm>
            <a:off x="603083" y="1060255"/>
            <a:ext cx="7724831" cy="44806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Conditional female </a:t>
            </a:r>
            <a:r>
              <a:rPr lang="en-US" sz="3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embryonic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lethality</a:t>
            </a:r>
            <a:endParaRPr lang="el-GR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9" y="5784825"/>
            <a:ext cx="207961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prstClr val="black"/>
                </a:solidFill>
              </a:rPr>
              <a:t>Modified by </a:t>
            </a:r>
            <a:r>
              <a:rPr lang="en-US" sz="788" dirty="0" err="1">
                <a:solidFill>
                  <a:prstClr val="black"/>
                </a:solidFill>
              </a:rPr>
              <a:t>Eckerman</a:t>
            </a:r>
            <a:r>
              <a:rPr lang="en-US" sz="788" dirty="0">
                <a:solidFill>
                  <a:prstClr val="black"/>
                </a:solidFill>
              </a:rPr>
              <a:t> et al. </a:t>
            </a:r>
            <a:r>
              <a:rPr lang="en-US" sz="788" i="1" dirty="0">
                <a:solidFill>
                  <a:prstClr val="black"/>
                </a:solidFill>
              </a:rPr>
              <a:t>BMC Genet. 2014</a:t>
            </a:r>
            <a:endParaRPr lang="el-GR" sz="788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588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2173854"/>
            <a:ext cx="7543800" cy="3545456"/>
          </a:xfrm>
        </p:spPr>
        <p:txBody>
          <a:bodyPr>
            <a:normAutofit/>
          </a:bodyPr>
          <a:lstStyle/>
          <a:p>
            <a:pPr marL="270000" indent="-270000">
              <a:buFont typeface="Courier New" panose="02070309020205020404" pitchFamily="49" charset="0"/>
              <a:buChar char="o"/>
            </a:pPr>
            <a:r>
              <a:rPr lang="el-GR" sz="2100" dirty="0" smtClean="0"/>
              <a:t>Παρουσία </a:t>
            </a:r>
            <a:r>
              <a:rPr lang="el-GR" sz="2100" dirty="0" err="1" smtClean="0"/>
              <a:t>τετρακυκλίνης</a:t>
            </a:r>
            <a:r>
              <a:rPr lang="en-US" sz="2100" dirty="0" smtClean="0"/>
              <a:t> (</a:t>
            </a:r>
            <a:r>
              <a:rPr lang="el-GR" sz="2100" dirty="0" smtClean="0"/>
              <a:t>σε εγκαταστάσεις παραγωγής εντόμων</a:t>
            </a:r>
            <a:r>
              <a:rPr lang="en-US" sz="2100" dirty="0" smtClean="0"/>
              <a:t>): </a:t>
            </a:r>
            <a:r>
              <a:rPr lang="el-GR" sz="2100" dirty="0" smtClean="0"/>
              <a:t>επιβίωση και των δύο φύλων</a:t>
            </a:r>
            <a:endParaRPr lang="en-US" sz="2100" dirty="0"/>
          </a:p>
          <a:p>
            <a:pPr marL="270000" indent="-270000">
              <a:buFont typeface="Courier New" panose="02070309020205020404" pitchFamily="49" charset="0"/>
              <a:buChar char="o"/>
            </a:pPr>
            <a:r>
              <a:rPr lang="el-GR" sz="2100" dirty="0" smtClean="0"/>
              <a:t>Απουσία </a:t>
            </a:r>
            <a:r>
              <a:rPr lang="el-GR" sz="2100" dirty="0" err="1" smtClean="0"/>
              <a:t>τετρακυκλίνης</a:t>
            </a:r>
            <a:r>
              <a:rPr lang="el-GR" sz="2100" dirty="0" smtClean="0"/>
              <a:t> </a:t>
            </a:r>
            <a:r>
              <a:rPr lang="en-US" sz="2100" dirty="0" smtClean="0"/>
              <a:t>(</a:t>
            </a:r>
            <a:r>
              <a:rPr lang="el-GR" sz="2100" dirty="0" smtClean="0"/>
              <a:t>για συλλογή ατόμων προς εξαπόλυση ή στη φύση</a:t>
            </a:r>
            <a:r>
              <a:rPr lang="en-US" sz="2100" dirty="0" smtClean="0"/>
              <a:t>): </a:t>
            </a:r>
            <a:r>
              <a:rPr lang="el-GR" sz="2100" dirty="0" smtClean="0"/>
              <a:t>επιβίωση μόνο αρσενικών</a:t>
            </a:r>
            <a:endParaRPr lang="en-US" sz="2100" dirty="0"/>
          </a:p>
          <a:p>
            <a:pPr marL="270000" indent="-270000">
              <a:buFont typeface="Courier New" panose="02070309020205020404" pitchFamily="49" charset="0"/>
              <a:buChar char="o"/>
            </a:pPr>
            <a:r>
              <a:rPr lang="el-GR" sz="2100" dirty="0" smtClean="0"/>
              <a:t>Σε εξαπολύσεις</a:t>
            </a:r>
            <a:r>
              <a:rPr lang="en-US" sz="2100" dirty="0" smtClean="0"/>
              <a:t>, </a:t>
            </a:r>
            <a:r>
              <a:rPr lang="el-GR" sz="2100" dirty="0" smtClean="0"/>
              <a:t>τα αρσενικά μεταφέρουν αυτή την επικρατή </a:t>
            </a:r>
            <a:r>
              <a:rPr lang="el-GR" sz="2100" dirty="0" err="1" smtClean="0"/>
              <a:t>θανατογόνο</a:t>
            </a:r>
            <a:r>
              <a:rPr lang="el-GR" sz="2100" dirty="0" smtClean="0"/>
              <a:t> κατασκευή σε </a:t>
            </a:r>
            <a:r>
              <a:rPr lang="el-GR" sz="2100" dirty="0" err="1" smtClean="0"/>
              <a:t>ομοζυγωτία</a:t>
            </a:r>
            <a:r>
              <a:rPr lang="en-US" sz="2100" dirty="0" smtClean="0"/>
              <a:t> </a:t>
            </a:r>
            <a:endParaRPr lang="en-US" sz="2100" dirty="0"/>
          </a:p>
          <a:p>
            <a:pPr marL="540000" lvl="1"/>
            <a:r>
              <a:rPr lang="el-GR" sz="1800" dirty="0" smtClean="0"/>
              <a:t>Η επόμενη γενιά θα καταστείλει τα θηλυκά</a:t>
            </a:r>
            <a:endParaRPr lang="en-US" sz="1800" dirty="0"/>
          </a:p>
          <a:p>
            <a:pPr marL="540000" lvl="1"/>
            <a:r>
              <a:rPr lang="el-GR" sz="1800" dirty="0" smtClean="0"/>
              <a:t>Η κατασκευή αυτή θα «αραιωθεί» στη φύση εκτός αν ακολουθήσουν αλλεπάλληλες εξαπολύσεις</a:t>
            </a:r>
            <a:endParaRPr lang="en-US" sz="1800" dirty="0"/>
          </a:p>
          <a:p>
            <a:pPr marL="270000" indent="-270000">
              <a:buFont typeface="Courier New" panose="02070309020205020404" pitchFamily="49" charset="0"/>
              <a:buChar char="o"/>
            </a:pPr>
            <a:r>
              <a:rPr lang="en-US" sz="195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fsRIDL</a:t>
            </a:r>
            <a:r>
              <a:rPr lang="en-US" sz="195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female-specific Release of Insects carrying a Dominant Lethal</a:t>
            </a:r>
            <a:endParaRPr lang="en-GB" sz="19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873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Mosqui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69" y="2971800"/>
            <a:ext cx="4445000" cy="2857500"/>
          </a:xfr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34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7162" cy="87471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sz="2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Το ανωφελές κουνούπι φορέας της ελονοσίας</a:t>
            </a:r>
            <a:r>
              <a:rPr lang="en-US" sz="2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2800" b="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Anopheles </a:t>
            </a:r>
            <a:r>
              <a:rPr lang="en-US" sz="2800" b="0" i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gambiae</a:t>
            </a:r>
            <a:endParaRPr lang="el-GR" sz="2800" b="0" i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2467" name="Picture 3" descr="p8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52927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 descr="http://www.nature.com/nrg/journal/v8/n7/images/nrg2126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49331"/>
            <a:ext cx="90551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4398"/>
            <a:ext cx="8207375" cy="793750"/>
          </a:xfrm>
        </p:spPr>
        <p:txBody>
          <a:bodyPr/>
          <a:lstStyle/>
          <a:p>
            <a:r>
              <a:rPr lang="el-GR" sz="4000" b="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Ο κύκλος ζωής της ελονοσίας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663-E890-4CD2-83B5-46612FC0FF94}" type="slidenum">
              <a:rPr lang="el-GR" smtClean="0">
                <a:solidFill>
                  <a:srgbClr val="000000"/>
                </a:solidFill>
              </a:rPr>
              <a:pPr/>
              <a:t>35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50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36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143250" y="5540051"/>
            <a:ext cx="592931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b="0" dirty="0" smtClean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l-GR" sz="1600" b="0" dirty="0" smtClean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Τα παράσιτα διαπερνούν το επιθήλιο του στομάχου του κουνουπιού, πιθανά μέσω κάποιου υποδοχέα</a:t>
            </a:r>
            <a:r>
              <a:rPr lang="en-US" sz="1600" b="0" dirty="0" smtClean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b="0" dirty="0" smtClean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SM1</a:t>
            </a:r>
            <a:r>
              <a:rPr lang="el-GR" sz="1600" b="0" dirty="0" smtClean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είναι ένα 12-πεπτίδιο που προσδένεται ειδικά στα δύο επιθήλια που διαπερνά το παράσιτο</a:t>
            </a:r>
            <a:r>
              <a:rPr lang="en-US" sz="1600" b="0" dirty="0" smtClean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l-GR" sz="1600" b="0" dirty="0" smtClean="0">
              <a:solidFill>
                <a:srgbClr val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6564" name="Picture 2" descr="http://www.nature.com/nrg/journal/v8/n7/images/nrg2126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8"/>
          <a:stretch>
            <a:fillRect/>
          </a:stretch>
        </p:blipFill>
        <p:spPr bwMode="auto">
          <a:xfrm>
            <a:off x="1790700" y="1214438"/>
            <a:ext cx="52514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1500188"/>
            <a:ext cx="2495550" cy="1866900"/>
          </a:xfrm>
          <a:prstGeom prst="rect">
            <a:avLst/>
          </a:prstGeom>
          <a:noFill/>
          <a:ln w="19050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8 - Έλλειψη"/>
          <p:cNvSpPr/>
          <p:nvPr/>
        </p:nvSpPr>
        <p:spPr>
          <a:xfrm>
            <a:off x="4005263" y="2571750"/>
            <a:ext cx="571500" cy="5715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>
              <a:solidFill>
                <a:srgbClr val="FFFFFF"/>
              </a:solidFill>
            </a:endParaRPr>
          </a:p>
        </p:txBody>
      </p:sp>
      <p:cxnSp>
        <p:nvCxnSpPr>
          <p:cNvPr id="11" name="10 - Ευθεία γραμμή σύνδεσης"/>
          <p:cNvCxnSpPr>
            <a:stCxn id="9" idx="6"/>
            <a:endCxn id="66565" idx="1"/>
          </p:cNvCxnSpPr>
          <p:nvPr/>
        </p:nvCxnSpPr>
        <p:spPr>
          <a:xfrm flipV="1">
            <a:off x="4576763" y="2433638"/>
            <a:ext cx="2000250" cy="423862"/>
          </a:xfrm>
          <a:prstGeom prst="line">
            <a:avLst/>
          </a:prstGeom>
          <a:ln w="1905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1928813" y="2786063"/>
            <a:ext cx="1714500" cy="714375"/>
          </a:xfrm>
          <a:prstGeom prst="ellipse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>
              <a:solidFill>
                <a:srgbClr val="FFFFFF"/>
              </a:solidFill>
            </a:endParaRP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4148138"/>
            <a:ext cx="2914650" cy="2638425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9" name="18 - Ευθεία γραμμή σύνδεσης"/>
          <p:cNvCxnSpPr>
            <a:stCxn id="66568" idx="0"/>
            <a:endCxn id="13" idx="4"/>
          </p:cNvCxnSpPr>
          <p:nvPr/>
        </p:nvCxnSpPr>
        <p:spPr>
          <a:xfrm rot="5400000" flipH="1" flipV="1">
            <a:off x="1840707" y="3202781"/>
            <a:ext cx="647700" cy="124301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1963" y="326088"/>
            <a:ext cx="8229600" cy="757523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Ο κύκλος του πλασμωδίου στο κουνούπι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70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663-E890-4CD2-83B5-46612FC0FF94}" type="slidenum">
              <a:rPr lang="el-GR" smtClean="0">
                <a:solidFill>
                  <a:srgbClr val="000000"/>
                </a:solidFill>
              </a:rPr>
              <a:pPr/>
              <a:t>37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6486525" cy="6669087"/>
          </a:xfr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5867400" y="5300663"/>
            <a:ext cx="3132138" cy="1368425"/>
          </a:xfrm>
          <a:solidFill>
            <a:schemeClr val="accent1"/>
          </a:solidFill>
        </p:spPr>
        <p:txBody>
          <a:bodyPr/>
          <a:lstStyle/>
          <a:p>
            <a:r>
              <a:rPr lang="el-GR" sz="1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Η δομή του δια-γονιδίου </a:t>
            </a:r>
            <a:r>
              <a:rPr lang="en-US" sz="1800" b="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AgCP</a:t>
            </a:r>
            <a:r>
              <a:rPr lang="en-US" sz="1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[SM1]</a:t>
            </a:r>
            <a:r>
              <a:rPr lang="en-US" sz="1800" b="0" baseline="-25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r>
              <a:rPr lang="en-US" sz="1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l-GR" sz="1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και η έκφρασή του σε </a:t>
            </a:r>
            <a:r>
              <a:rPr lang="el-GR" sz="1800" b="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διαγονιδιακά</a:t>
            </a:r>
            <a:r>
              <a:rPr lang="el-GR" sz="1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κουνούπια</a:t>
            </a:r>
          </a:p>
        </p:txBody>
      </p:sp>
    </p:spTree>
    <p:extLst>
      <p:ext uri="{BB962C8B-B14F-4D97-AF65-F5344CB8AC3E}">
        <p14:creationId xmlns:p14="http://schemas.microsoft.com/office/powerpoint/2010/main" val="2319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125538"/>
            <a:ext cx="7272338" cy="5221287"/>
          </a:xfr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38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83079" y="139921"/>
            <a:ext cx="8229600" cy="108503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Αναστολή δημιουργίας </a:t>
            </a:r>
            <a:r>
              <a:rPr lang="el-GR" sz="28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οοκυστών</a:t>
            </a:r>
            <a:r>
              <a:rPr lang="el-GR" sz="2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σε </a:t>
            </a:r>
            <a:r>
              <a:rPr lang="el-GR" sz="28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διαγονιδιακά</a:t>
            </a:r>
            <a:r>
              <a:rPr lang="el-GR" sz="2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κουνούπια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rg1021-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0175"/>
            <a:ext cx="8534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2992-87B3-49BA-808A-C4F92AD9B047}" type="slidenum">
              <a:rPr lang="el-GR" smtClean="0">
                <a:solidFill>
                  <a:srgbClr val="000000"/>
                </a:solidFill>
              </a:rPr>
              <a:pPr/>
              <a:t>39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40743"/>
            <a:ext cx="7772400" cy="838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sz="2800" b="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Διαγονιδιακά</a:t>
            </a:r>
            <a:r>
              <a:rPr lang="el-GR" sz="2800" b="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κουνούπια που αναχαιτίζουν τη μετάδοση της ελονοσίας</a:t>
            </a:r>
          </a:p>
        </p:txBody>
      </p:sp>
    </p:spTree>
    <p:extLst>
      <p:ext uri="{BB962C8B-B14F-4D97-AF65-F5344CB8AC3E}">
        <p14:creationId xmlns:p14="http://schemas.microsoft.com/office/powerpoint/2010/main" val="1798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>
                <a:solidFill>
                  <a:srgbClr val="000000"/>
                </a:solidFill>
                <a:latin typeface="Calibri" panose="020F0502020204030204" pitchFamily="34" charset="0"/>
              </a:rPr>
              <a:t>Γενετικά τροποποιημένα έντομα</a:t>
            </a:r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40DB-BBDB-4DAC-881A-822117ED2C55}" type="slidenum">
              <a:rPr lang="el-GR" altLang="el-G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Γενετικός μετασχηματισμός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872067" y="2475777"/>
            <a:ext cx="7408333" cy="35368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Ενσωμάτωση εξωγενούς </a:t>
            </a:r>
            <a:r>
              <a:rPr lang="en-US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DNA </a:t>
            </a:r>
            <a:r>
              <a:rPr lang="el-GR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στη γαμετική σειρά οργανισμών</a:t>
            </a:r>
            <a:endParaRPr lang="en-US" altLang="el-G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Δημιουργία σταθερής αλλαγής του φαινοτύπου</a:t>
            </a:r>
            <a:endParaRPr lang="en-US" altLang="el-G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Απαντήσεις σε ερωτήματα για</a:t>
            </a:r>
            <a:r>
              <a:rPr lang="en-US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τη φυσιολογική δράση του ενσωματωμένου </a:t>
            </a:r>
            <a:r>
              <a:rPr lang="en-US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DNA</a:t>
            </a:r>
          </a:p>
          <a:p>
            <a:pPr lvl="2">
              <a:lnSpc>
                <a:spcPct val="90000"/>
              </a:lnSpc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τη γενετική δράση του ενσωματωμένου </a:t>
            </a:r>
            <a:r>
              <a:rPr lang="en-US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DNA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Ταυτοποίηση και κλωνοποίηση γονιδίων</a:t>
            </a:r>
            <a:endParaRPr lang="en-US" altLang="el-GR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l-G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 vivo</a:t>
            </a:r>
            <a:r>
              <a:rPr lang="en-US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αξιολόγηση </a:t>
            </a:r>
            <a:r>
              <a:rPr lang="en-US" altLang="el-G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 vitro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μεταλλάξεων </a:t>
            </a:r>
          </a:p>
        </p:txBody>
      </p:sp>
    </p:spTree>
    <p:extLst>
      <p:ext uri="{BB962C8B-B14F-4D97-AF65-F5344CB8AC3E}">
        <p14:creationId xmlns:p14="http://schemas.microsoft.com/office/powerpoint/2010/main" val="18679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222D3CA4-41BF-47C1-AA6F-83A00CDAEE0B}"/>
              </a:ext>
            </a:extLst>
          </p:cNvPr>
          <p:cNvSpPr/>
          <p:nvPr/>
        </p:nvSpPr>
        <p:spPr>
          <a:xfrm>
            <a:off x="3497112" y="1210204"/>
            <a:ext cx="45110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Species-specific genetic control </a:t>
            </a:r>
            <a:endParaRPr lang="en-US" sz="21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agricultural pests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0CB81B9-4E3C-4BEB-AD24-E969817B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16" y="1006810"/>
            <a:ext cx="978945" cy="9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4CE1F12C-7C9C-4011-B287-71A8B10B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64753"/>
            <a:ext cx="2258153" cy="2647709"/>
          </a:xfrm>
          <a:prstGeom prst="rect">
            <a:avLst/>
          </a:prstGeom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xmlns="" id="{EE8DC978-1976-4231-A293-A66043EA9BDB}"/>
              </a:ext>
            </a:extLst>
          </p:cNvPr>
          <p:cNvCxnSpPr>
            <a:cxnSpLocks/>
          </p:cNvCxnSpPr>
          <p:nvPr/>
        </p:nvCxnSpPr>
        <p:spPr>
          <a:xfrm>
            <a:off x="2471351" y="1130701"/>
            <a:ext cx="0" cy="38413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DCD49741-1D55-4034-948E-BD70AC17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793" y="2109938"/>
            <a:ext cx="2278856" cy="1557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A98B72-DFD9-4752-8B5C-9B5034692D08}"/>
              </a:ext>
            </a:extLst>
          </p:cNvPr>
          <p:cNvSpPr txBox="1"/>
          <p:nvPr/>
        </p:nvSpPr>
        <p:spPr>
          <a:xfrm>
            <a:off x="6451284" y="1771708"/>
            <a:ext cx="22367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Sterile Insect Technique (SIT)</a:t>
            </a:r>
            <a:endParaRPr lang="el-GR" sz="1350" b="1" dirty="0">
              <a:solidFill>
                <a:prstClr val="black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0C828BA6-B169-4081-B5B8-28B617F832C2}"/>
              </a:ext>
            </a:extLst>
          </p:cNvPr>
          <p:cNvSpPr/>
          <p:nvPr/>
        </p:nvSpPr>
        <p:spPr>
          <a:xfrm>
            <a:off x="6633722" y="3666763"/>
            <a:ext cx="19957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50" b="1" dirty="0">
                <a:solidFill>
                  <a:prstClr val="black"/>
                </a:solidFill>
              </a:rPr>
              <a:t>10-10</a:t>
            </a:r>
            <a:r>
              <a:rPr lang="en-US" sz="1350" b="1" dirty="0">
                <a:solidFill>
                  <a:prstClr val="black"/>
                </a:solidFill>
              </a:rPr>
              <a:t>0</a:t>
            </a:r>
            <a:r>
              <a:rPr lang="el-GR" sz="1350" b="1" dirty="0">
                <a:solidFill>
                  <a:prstClr val="black"/>
                </a:solidFill>
              </a:rPr>
              <a:t>0x </a:t>
            </a:r>
            <a:r>
              <a:rPr lang="el-GR" sz="1350" b="1" dirty="0" err="1">
                <a:solidFill>
                  <a:prstClr val="black"/>
                </a:solidFill>
              </a:rPr>
              <a:t>males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b="1" dirty="0" err="1">
                <a:solidFill>
                  <a:prstClr val="black"/>
                </a:solidFill>
              </a:rPr>
              <a:t>released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A59A13F8-2FF3-40B9-AC40-B0BF44C6911F}"/>
              </a:ext>
            </a:extLst>
          </p:cNvPr>
          <p:cNvSpPr/>
          <p:nvPr/>
        </p:nvSpPr>
        <p:spPr>
          <a:xfrm>
            <a:off x="2732507" y="2775721"/>
            <a:ext cx="6575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Classic</a:t>
            </a:r>
            <a:endParaRPr lang="el-GR" sz="1350" b="1" dirty="0">
              <a:solidFill>
                <a:prstClr val="black"/>
              </a:solidFill>
            </a:endParaRPr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xmlns="" id="{5696D914-EB13-402B-87CA-53DB02C3AD66}"/>
              </a:ext>
            </a:extLst>
          </p:cNvPr>
          <p:cNvSpPr/>
          <p:nvPr/>
        </p:nvSpPr>
        <p:spPr>
          <a:xfrm>
            <a:off x="5881386" y="2773568"/>
            <a:ext cx="338560" cy="2769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07ED3323-AEE4-4CA8-8F37-F0E4BD47E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703" y="2497747"/>
            <a:ext cx="2169529" cy="828640"/>
          </a:xfrm>
          <a:prstGeom prst="rect">
            <a:avLst/>
          </a:prstGeom>
        </p:spPr>
      </p:pic>
      <p:grpSp>
        <p:nvGrpSpPr>
          <p:cNvPr id="21" name="Ομάδα 20">
            <a:extLst>
              <a:ext uri="{FF2B5EF4-FFF2-40B4-BE49-F238E27FC236}">
                <a16:creationId xmlns:a16="http://schemas.microsoft.com/office/drawing/2014/main" xmlns="" id="{E8ED2ABF-9554-42D0-99E1-08CD369832E7}"/>
              </a:ext>
            </a:extLst>
          </p:cNvPr>
          <p:cNvGrpSpPr/>
          <p:nvPr/>
        </p:nvGrpSpPr>
        <p:grpSpPr>
          <a:xfrm>
            <a:off x="2471352" y="3805775"/>
            <a:ext cx="6163297" cy="1565745"/>
            <a:chOff x="3295135" y="3931367"/>
            <a:chExt cx="8217729" cy="2087660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xmlns="" id="{6501E459-3D97-4214-89A1-F6157585ECB2}"/>
                </a:ext>
              </a:extLst>
            </p:cNvPr>
            <p:cNvSpPr/>
            <p:nvPr/>
          </p:nvSpPr>
          <p:spPr>
            <a:xfrm>
              <a:off x="3295135" y="4328866"/>
              <a:ext cx="1475767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2683C6"/>
                  </a:solidFill>
                </a:rPr>
                <a:t>NEW interventions</a:t>
              </a:r>
              <a:endParaRPr lang="el-GR" sz="1350" b="1" dirty="0">
                <a:solidFill>
                  <a:srgbClr val="2683C6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0629B62-E300-4F29-BE0C-C9B7C8189B99}"/>
                </a:ext>
              </a:extLst>
            </p:cNvPr>
            <p:cNvSpPr txBox="1"/>
            <p:nvPr/>
          </p:nvSpPr>
          <p:spPr>
            <a:xfrm>
              <a:off x="8474389" y="4552090"/>
              <a:ext cx="3038475" cy="115019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b="1" u="sng" dirty="0">
                  <a:solidFill>
                    <a:prstClr val="white"/>
                  </a:solidFill>
                </a:rPr>
                <a:t>Biological replication!!!</a:t>
              </a:r>
            </a:p>
            <a:p>
              <a:pPr algn="ctr">
                <a:spcBef>
                  <a:spcPts val="450"/>
                </a:spcBef>
              </a:pPr>
              <a:r>
                <a:rPr lang="en-US" sz="1350" b="1" i="1" dirty="0">
                  <a:solidFill>
                    <a:prstClr val="white"/>
                  </a:solidFill>
                </a:rPr>
                <a:t>“Release few, achieve a larger effect”</a:t>
              </a:r>
              <a:endParaRPr lang="el-GR" sz="1350" b="1" i="1" dirty="0">
                <a:solidFill>
                  <a:prstClr val="white"/>
                </a:solidFill>
              </a:endParaRPr>
            </a:p>
          </p:txBody>
        </p:sp>
        <p:sp>
          <p:nvSpPr>
            <p:cNvPr id="18" name="Βέλος: Δεξιό 17">
              <a:extLst>
                <a:ext uri="{FF2B5EF4-FFF2-40B4-BE49-F238E27FC236}">
                  <a16:creationId xmlns:a16="http://schemas.microsoft.com/office/drawing/2014/main" xmlns="" id="{7B27136A-6D57-4E02-AD88-3B2875F1D98E}"/>
                </a:ext>
              </a:extLst>
            </p:cNvPr>
            <p:cNvSpPr/>
            <p:nvPr/>
          </p:nvSpPr>
          <p:spPr>
            <a:xfrm>
              <a:off x="7827297" y="4736100"/>
              <a:ext cx="451413" cy="3693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350">
                <a:solidFill>
                  <a:prstClr val="white"/>
                </a:solidFill>
              </a:endParaRPr>
            </a:p>
          </p:txBody>
        </p:sp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xmlns="" id="{F6CAC206-4EB3-42F8-BBDF-F34876CBA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2697" y="3931367"/>
              <a:ext cx="2892705" cy="2087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0197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AF06AF-96B8-4F47-8535-C26F2486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1339850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Engineering solution #4: CRISPR/Cas9 gene drive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5E5486AA-7135-46CC-9959-609E79B19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1944906"/>
            <a:ext cx="6400800" cy="3904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76D8EF37-D84E-4A16-A274-A29CF1D57A17}"/>
              </a:ext>
            </a:extLst>
          </p:cNvPr>
          <p:cNvSpPr/>
          <p:nvPr/>
        </p:nvSpPr>
        <p:spPr>
          <a:xfrm>
            <a:off x="713624" y="1903652"/>
            <a:ext cx="7543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BD0B89F8-C974-40F7-BF1A-58DC1A2EB702}"/>
              </a:ext>
            </a:extLst>
          </p:cNvPr>
          <p:cNvSpPr/>
          <p:nvPr/>
        </p:nvSpPr>
        <p:spPr>
          <a:xfrm>
            <a:off x="4483446" y="3191018"/>
            <a:ext cx="3773978" cy="276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7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xmlns="" id="{CB303516-1175-4C05-A51C-2EA7BD7F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71550"/>
            <a:ext cx="7027334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63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65442" y="1191790"/>
            <a:ext cx="6511755" cy="4632125"/>
            <a:chOff x="2267600" y="0"/>
            <a:chExt cx="8682340" cy="61761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1638" t="16533" r="12445" b="5057"/>
            <a:stretch/>
          </p:blipFill>
          <p:spPr>
            <a:xfrm>
              <a:off x="2267600" y="0"/>
              <a:ext cx="8682340" cy="56046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5722" t="74001" r="14611" b="19333"/>
            <a:stretch/>
          </p:blipFill>
          <p:spPr>
            <a:xfrm>
              <a:off x="5509260" y="5604666"/>
              <a:ext cx="5440680" cy="57150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463598" y="3650634"/>
            <a:ext cx="836342" cy="242539"/>
          </a:xfrm>
          <a:prstGeom prst="ellipse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237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265665"/>
            <a:ext cx="7543800" cy="2275096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CRISPR–Cas9-targeted </a:t>
            </a:r>
            <a:r>
              <a:rPr lang="en-US" dirty="0"/>
              <a:t>disruption of the intron 4–exon 5 </a:t>
            </a:r>
            <a:r>
              <a:rPr lang="en-US" dirty="0" smtClean="0"/>
              <a:t>boundary:</a:t>
            </a:r>
          </a:p>
          <a:p>
            <a:pPr marL="489456" lvl="1" indent="-27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Blocked </a:t>
            </a:r>
            <a:r>
              <a:rPr lang="en-US" dirty="0"/>
              <a:t>the formation of functional </a:t>
            </a:r>
            <a:r>
              <a:rPr lang="en-US" dirty="0" err="1"/>
              <a:t>AgdsxF</a:t>
            </a:r>
            <a:r>
              <a:rPr lang="en-US" dirty="0"/>
              <a:t> </a:t>
            </a:r>
            <a:endParaRPr lang="en-US" dirty="0" smtClean="0"/>
          </a:p>
          <a:p>
            <a:pPr marL="489456" lvl="1" indent="-27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Did </a:t>
            </a:r>
            <a:r>
              <a:rPr lang="en-US" dirty="0"/>
              <a:t>not affect male development or </a:t>
            </a:r>
            <a:r>
              <a:rPr lang="en-US" dirty="0" smtClean="0"/>
              <a:t>fertility</a:t>
            </a:r>
          </a:p>
          <a:p>
            <a:pPr marL="489456" lvl="1" indent="-27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Females </a:t>
            </a:r>
            <a:r>
              <a:rPr lang="en-US" dirty="0"/>
              <a:t>homozygous for the disrupted allele showed an intersex phenotype and complete </a:t>
            </a:r>
            <a:r>
              <a:rPr lang="en-US" dirty="0" smtClean="0"/>
              <a:t>sterility</a:t>
            </a:r>
          </a:p>
          <a:p>
            <a:pPr marL="270000" indent="-27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A </a:t>
            </a:r>
            <a:r>
              <a:rPr lang="en-US" dirty="0"/>
              <a:t>CRISPR–Cas9 gene drive construct targeting this same sequence spread rapidly in caged mosquitoes, reaching 100% prevalence within 7–11 generations </a:t>
            </a:r>
            <a:endParaRPr lang="en-US" dirty="0" smtClean="0"/>
          </a:p>
          <a:p>
            <a:pPr marL="270000" indent="-27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Egg </a:t>
            </a:r>
            <a:r>
              <a:rPr lang="en-US" dirty="0"/>
              <a:t>production </a:t>
            </a:r>
            <a:r>
              <a:rPr lang="en-US" dirty="0" smtClean="0"/>
              <a:t>was reduced to </a:t>
            </a:r>
            <a:r>
              <a:rPr lang="en-US" dirty="0"/>
              <a:t>the point of total population </a:t>
            </a:r>
            <a:r>
              <a:rPr lang="en-US" dirty="0" smtClean="0"/>
              <a:t>collapse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2" y="1142108"/>
            <a:ext cx="4641894" cy="142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44" y="2742432"/>
            <a:ext cx="5264944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659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211" y="2258714"/>
            <a:ext cx="8229600" cy="947580"/>
          </a:xfrm>
          <a:solidFill>
            <a:schemeClr val="bg2">
              <a:lumMod val="90000"/>
            </a:schemeClr>
          </a:solidFill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  <p:txBody>
          <a:bodyPr/>
          <a:lstStyle/>
          <a:p>
            <a:r>
              <a:rPr lang="el-GR" dirty="0" smtClean="0"/>
              <a:t>Άλλες εφαρμογές….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596299"/>
          </a:xfrm>
        </p:spPr>
        <p:txBody>
          <a:bodyPr/>
          <a:lstStyle/>
          <a:p>
            <a:r>
              <a:rPr lang="en-US" dirty="0" smtClean="0"/>
              <a:t>The amazing spider web(s)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45" y="1668501"/>
            <a:ext cx="6221831" cy="4288836"/>
          </a:xfrm>
        </p:spPr>
      </p:pic>
    </p:spTree>
    <p:extLst>
      <p:ext uri="{BB962C8B-B14F-4D97-AF65-F5344CB8AC3E}">
        <p14:creationId xmlns:p14="http://schemas.microsoft.com/office/powerpoint/2010/main" val="24212837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engineer a silk moth to produce spider silk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6" y="2154894"/>
            <a:ext cx="5127809" cy="3845857"/>
          </a:xfrm>
        </p:spPr>
      </p:pic>
    </p:spTree>
    <p:extLst>
      <p:ext uri="{BB962C8B-B14F-4D97-AF65-F5344CB8AC3E}">
        <p14:creationId xmlns:p14="http://schemas.microsoft.com/office/powerpoint/2010/main" val="573734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50" y="5219959"/>
            <a:ext cx="1493797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13" y="2012672"/>
            <a:ext cx="4927097" cy="34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278650" y="5817132"/>
            <a:ext cx="1640067" cy="1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680" dirty="0">
                <a:latin typeface="Arial" panose="020B0604020202020204" pitchFamily="34" charset="0"/>
              </a:rPr>
              <a:t>©2012 by National Academy of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5640" t="20291" r="17189" b="56060"/>
          <a:stretch/>
        </p:blipFill>
        <p:spPr>
          <a:xfrm>
            <a:off x="2339307" y="954069"/>
            <a:ext cx="4473107" cy="9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4323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kezineblog.files.wordpress.com/2011/03/coloured_silk_coco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8" y="2033022"/>
            <a:ext cx="7440175" cy="39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http://www.actionbioscience.org/figures/insects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8" y="768036"/>
            <a:ext cx="22002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</a:t>
            </a:r>
            <a:r>
              <a:rPr lang="en-US" i="1" dirty="0"/>
              <a:t> Drosophila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72067" y="2268747"/>
            <a:ext cx="7408333" cy="38574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Γενετικός μετασχηματισμός ευρύτατα διαδεδομένος από 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1982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Ιδιαίτερα χρήσιμος για γενετική ανάλυση διότι είναι: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Απλός</a:t>
            </a:r>
          </a:p>
          <a:p>
            <a:pPr lvl="2"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Αποτελεσματικός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Υπάρχει μεγάλος αριθμός μεταλλαγμένων στελεχών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Υπάρχει μεγάλος αριθμός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κλωνοποιημένων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γονιδίων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Εξεζητημένες τεχνικές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 tagging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Enhancer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trapping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silk products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88" y="2332238"/>
            <a:ext cx="2029970" cy="30170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0" y="3082271"/>
            <a:ext cx="2407920" cy="1336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460" y="4322011"/>
            <a:ext cx="2214563" cy="1164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299" y="1072202"/>
            <a:ext cx="1837610" cy="26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2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580"/>
          </a:xfrm>
          <a:solidFill>
            <a:schemeClr val="bg2">
              <a:lumMod val="90000"/>
            </a:schemeClr>
          </a:solidFill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  <p:txBody>
          <a:bodyPr/>
          <a:lstStyle/>
          <a:p>
            <a:r>
              <a:rPr lang="el-GR" dirty="0" smtClean="0"/>
              <a:t>Άλλες εφαρμογές….</a:t>
            </a:r>
            <a:endParaRPr lang="el-GR" dirty="0"/>
          </a:p>
        </p:txBody>
      </p:sp>
      <p:pic>
        <p:nvPicPr>
          <p:cNvPr id="7170" name="Picture 2" descr="http://www.wired.com/images_blogs/wiredscience/2013/06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7" y="1337203"/>
            <a:ext cx="7105305" cy="53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Γενετικά τροποποιημένα έντομα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18DD-2CED-4E74-B8DB-765F16C1BD44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67833" y="2330410"/>
            <a:ext cx="7408333" cy="34506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Κατάλληλοι και αποτελεσματικοί γονίδια-δείκτες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Κατάλληλοι γονιδιακοί φορείς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Transposable-element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mediated</a:t>
            </a:r>
            <a:endParaRPr lang="el-G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Ρυθμιστική περιοχή</a:t>
            </a:r>
          </a:p>
          <a:p>
            <a:endParaRPr lang="el-GR" dirty="0"/>
          </a:p>
          <a:p>
            <a:r>
              <a:rPr lang="el-GR" dirty="0" err="1" smtClean="0"/>
              <a:t>Τερματιστής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Επιλέξιμος γενετικός δείκτης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7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στοιχεία των διαγονιδιακών κατασκευών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7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4F271C"/>
                </a:solidFill>
              </a:rPr>
              <a:t>Βασική τεχνολογία </a:t>
            </a:r>
            <a:r>
              <a:rPr lang="en-GB" smtClean="0">
                <a:solidFill>
                  <a:srgbClr val="4F271C"/>
                </a:solidFill>
              </a:rPr>
              <a:t>GMOs</a:t>
            </a:r>
            <a:endParaRPr lang="el-GR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450-C872-4B6F-8135-D14AA463B68D}" type="slidenum">
              <a:rPr lang="el-GR" smtClean="0">
                <a:solidFill>
                  <a:srgbClr val="4F271C"/>
                </a:solidFill>
              </a:rPr>
              <a:pPr/>
              <a:t>8</a:t>
            </a:fld>
            <a:endParaRPr lang="el-GR">
              <a:solidFill>
                <a:srgbClr val="4F271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Βασική οργάνωση </a:t>
            </a:r>
            <a:r>
              <a:rPr lang="el-GR" dirty="0" err="1" smtClean="0"/>
              <a:t>ευακρυωτικού</a:t>
            </a:r>
            <a:r>
              <a:rPr lang="el-GR" dirty="0" smtClean="0"/>
              <a:t> γονιδίου</a:t>
            </a:r>
            <a:endParaRPr lang="el-GR" dirty="0"/>
          </a:p>
        </p:txBody>
      </p:sp>
      <p:pic>
        <p:nvPicPr>
          <p:cNvPr id="6" name="irc_mi" descr="https://www.mun.ca/biology/scarr/Fg17_17sm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496944" cy="295232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9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Γενετικά τροποποιημένα έντομα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2253-B6BE-4502-8CEC-E0976B9468A2}" type="slidenum">
              <a:rPr lang="el-GR" smtClean="0">
                <a:solidFill>
                  <a:srgbClr val="000000"/>
                </a:solidFill>
              </a:rPr>
              <a:pPr/>
              <a:t>9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39939" name="Picture 3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8763000" cy="33988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Γενετικός μετασχηματισμός </a:t>
            </a:r>
            <a:r>
              <a:rPr lang="en-US" i="1" dirty="0" err="1"/>
              <a:t>Drosophilids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54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1_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1_HDOfficeLightV0">
  <a:themeElements>
    <a:clrScheme name="Κόκκινο πορτοκαλί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8.xml><?xml version="1.0" encoding="utf-8"?>
<a:theme xmlns:a="http://schemas.openxmlformats.org/drawingml/2006/main" name="1_Waveform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</TotalTime>
  <Words>901</Words>
  <Application>Microsoft Office PowerPoint</Application>
  <PresentationFormat>Προβολή στην οθόνη (4:3)</PresentationFormat>
  <Paragraphs>234</Paragraphs>
  <Slides>51</Slides>
  <Notes>2</Notes>
  <HiddenSlides>1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8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75" baseType="lpstr">
      <vt:lpstr>Arial</vt:lpstr>
      <vt:lpstr>Calibri</vt:lpstr>
      <vt:lpstr>Calibri Light</vt:lpstr>
      <vt:lpstr>Candara</vt:lpstr>
      <vt:lpstr>Corbel</vt:lpstr>
      <vt:lpstr>Courier New</vt:lpstr>
      <vt:lpstr>Garamond</vt:lpstr>
      <vt:lpstr>Lucida Sans Unicode</vt:lpstr>
      <vt:lpstr>msgothic</vt:lpstr>
      <vt:lpstr>Symbol</vt:lpstr>
      <vt:lpstr>Times New Roman</vt:lpstr>
      <vt:lpstr>Verdana</vt:lpstr>
      <vt:lpstr>Wingdings</vt:lpstr>
      <vt:lpstr>Wingdings 2</vt:lpstr>
      <vt:lpstr>Wingdings 3</vt:lpstr>
      <vt:lpstr>Waveform</vt:lpstr>
      <vt:lpstr>1_Concourse</vt:lpstr>
      <vt:lpstr>3_Concourse</vt:lpstr>
      <vt:lpstr>Ανασκόπηση</vt:lpstr>
      <vt:lpstr>1_Ανασκόπηση</vt:lpstr>
      <vt:lpstr>1_HDOfficeLightV0</vt:lpstr>
      <vt:lpstr>2_Ανασκόπηση</vt:lpstr>
      <vt:lpstr>1_Waveform</vt:lpstr>
      <vt:lpstr>Φωτογραφία του Photo Editor</vt:lpstr>
      <vt:lpstr>Γενετικά τροποποιημένα έντομα Βασικές τεχνολογικές προσεγγίσεις και παραδείγματα</vt:lpstr>
      <vt:lpstr>Genetically Modified Organisms (GMOs)</vt:lpstr>
      <vt:lpstr>Δημιουργία διαγονιδιακών εντόμων</vt:lpstr>
      <vt:lpstr>Γενετικός μετασχηματισμός</vt:lpstr>
      <vt:lpstr>Μετασχηματισμός Drosophila</vt:lpstr>
      <vt:lpstr>Προϋποθέσεις</vt:lpstr>
      <vt:lpstr>Βασικά στοιχεία των διαγονιδιακών κατασκευών</vt:lpstr>
      <vt:lpstr>Βασική οργάνωση ευακρυωτικού γονιδίου</vt:lpstr>
      <vt:lpstr>Γενετικός μετασχηματισμός Drosophilids</vt:lpstr>
      <vt:lpstr>Γενετικός μετασχηματισμός εντόμων γεωργικής σημασίας</vt:lpstr>
      <vt:lpstr>Δημιουργία διαγονιδίων D. melanogaster </vt:lpstr>
      <vt:lpstr>Παρουσίαση του PowerPoint</vt:lpstr>
      <vt:lpstr>Η βελόνα έγχυσης</vt:lpstr>
      <vt:lpstr>Στοίχιση εμβρύων Drosophila</vt:lpstr>
      <vt:lpstr>Έγχυση - ένεση</vt:lpstr>
      <vt:lpstr>Μετά την έγχυση</vt:lpstr>
      <vt:lpstr>Μετασχηματισμός Drosophila μέσω του μεταθετού στοιχείου P</vt:lpstr>
      <vt:lpstr>Μετασχηματισμός μέσω P</vt:lpstr>
      <vt:lpstr>Λόγοι αποτυχίας P μετασχηματισμού σε άλλα έντομα</vt:lpstr>
      <vt:lpstr>Μετασχηματισμός μη-Drosophildes μέσω μεταθετών</vt:lpstr>
      <vt:lpstr>Μετασχηματισμός εντόμων</vt:lpstr>
      <vt:lpstr>Παρουσίαση του PowerPoint</vt:lpstr>
      <vt:lpstr>Παρουσίαση του PowerPoint</vt:lpstr>
      <vt:lpstr>Η Μεσογειακή μύγα, Ceratitis capitata</vt:lpstr>
      <vt:lpstr>Παρουσίαση του PowerPoint</vt:lpstr>
      <vt:lpstr>Η τεχνική του στείρου εντόμου   (Sterile Insect Technique - SIT)</vt:lpstr>
      <vt:lpstr>SIT</vt:lpstr>
      <vt:lpstr>SIT συνέχεια...</vt:lpstr>
      <vt:lpstr>Εγκαταστάσεις μαζικής εκτροφής</vt:lpstr>
      <vt:lpstr>Παρουσίαση του PowerPoint</vt:lpstr>
      <vt:lpstr>Engineering solution #1 (getting rid of females #1):  conditional binary systems</vt:lpstr>
      <vt:lpstr>Conditional female embryonic lethality</vt:lpstr>
      <vt:lpstr>Outcome </vt:lpstr>
      <vt:lpstr>Το ανωφελές κουνούπι φορέας της ελονοσίας, Anopheles gambiae</vt:lpstr>
      <vt:lpstr>Ο κύκλος ζωής της ελονοσίας</vt:lpstr>
      <vt:lpstr>Ο κύκλος του πλασμωδίου στο κουνούπι</vt:lpstr>
      <vt:lpstr>Η δομή του δια-γονιδίου AgCP[SM1]4 και η έκφρασή του σε διαγονιδιακά κουνούπια</vt:lpstr>
      <vt:lpstr>Αναστολή δημιουργίας οοκυστών σε διαγονιδιακά κουνούπια</vt:lpstr>
      <vt:lpstr>Διαγονιδιακά κουνούπια που αναχαιτίζουν τη μετάδοση της ελονοσίας</vt:lpstr>
      <vt:lpstr>Παρουσίαση του PowerPoint</vt:lpstr>
      <vt:lpstr>Engineering solution #4: CRISPR/Cas9 gene drive</vt:lpstr>
      <vt:lpstr>Παρουσίαση του PowerPoint</vt:lpstr>
      <vt:lpstr>Παρουσίαση του PowerPoint</vt:lpstr>
      <vt:lpstr>Παρουσίαση του PowerPoint</vt:lpstr>
      <vt:lpstr>Άλλες εφαρμογές….</vt:lpstr>
      <vt:lpstr>The amazing spider web(s)</vt:lpstr>
      <vt:lpstr>How to engineer a silk moth to produce spider silk</vt:lpstr>
      <vt:lpstr>Παρουσίαση του PowerPoint</vt:lpstr>
      <vt:lpstr>Παρουσίαση του PowerPoint</vt:lpstr>
      <vt:lpstr>Spider silk products</vt:lpstr>
      <vt:lpstr>Άλλες εφαρμογές….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52</cp:revision>
  <dcterms:created xsi:type="dcterms:W3CDTF">2014-05-24T08:49:51Z</dcterms:created>
  <dcterms:modified xsi:type="dcterms:W3CDTF">2019-04-16T15:49:58Z</dcterms:modified>
</cp:coreProperties>
</file>