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65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3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2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0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7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1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0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6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7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2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80A584-20EC-431E-8DA7-54B851750B54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C0FAF4F-E284-43FD-A773-3757CDC13AD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8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%CF%87%CF%81%CE%AE%CF%83%CF%84%CE%B7@server.%CE%BA%CE%B1%CF%84%CE%AC%CE%BB%CE%B7%CE%BE%CE%B7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Εισαγωγή </a:t>
            </a:r>
            <a:r>
              <a:rPr lang="el-GR" dirty="0"/>
              <a:t>στην </a:t>
            </a:r>
            <a:r>
              <a:rPr lang="el-GR" dirty="0" smtClean="0"/>
              <a:t>HTML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Παναγιωτα</a:t>
            </a:r>
            <a:r>
              <a:rPr lang="el-GR" dirty="0" smtClean="0"/>
              <a:t> </a:t>
            </a:r>
            <a:r>
              <a:rPr lang="el-GR" dirty="0" err="1" smtClean="0"/>
              <a:t>κοντου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068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606280"/>
              </p:ext>
            </p:extLst>
          </p:nvPr>
        </p:nvGraphicFramePr>
        <p:xfrm>
          <a:off x="1153159" y="287370"/>
          <a:ext cx="9857232" cy="581863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11881"/>
                <a:gridCol w="2332109"/>
                <a:gridCol w="3598624"/>
                <a:gridCol w="3614618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ΔΙΑΧΩΡΙΣΤΕΣ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Παράγραφος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&lt;P&gt;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Στοίχιση παραγράφου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&lt;P ALIGN=LEFT|CENTER|RIGHT&gt;&lt;/P&gt;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Πλήρης στοίχιση παραγράφου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&lt;P ALIGN=JUSTIFY&gt;&lt;/P&gt;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Αλλαγή σειράς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&lt;BR&gt;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Οριζόντια γραμμή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&lt;HR&gt;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Χρώμα γραμμής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&lt;</a:t>
                      </a:r>
                      <a:r>
                        <a:rPr lang="en-US" sz="2000">
                          <a:effectLst/>
                        </a:rPr>
                        <a:t>HR COLOR="#$$$$$$"&gt;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Στοίχιση γραμμής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&lt;HR ALIGN=LEFT|RIGHT|CENTER&gt;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Πάχος γραμμής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&lt;HR SIZE=i&gt;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Σε pixels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Πλάτος γραμμής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&lt;HR WIDTH=i&gt;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Σε pixels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Πλάτος γραμμής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&lt;HR WIDTH="i%"&gt;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i = ποσοστό του πλάτους σελίδας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Συμπαγής γραμμή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&lt;HR NOSHADE&gt;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 smtClean="0">
                          <a:effectLst/>
                        </a:rPr>
                        <a:t>Χωρίς </a:t>
                      </a:r>
                      <a:r>
                        <a:rPr lang="en-US" sz="2000" dirty="0" err="1" smtClean="0">
                          <a:effectLst/>
                        </a:rPr>
                        <a:t>την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τρι</a:t>
                      </a:r>
                      <a:r>
                        <a:rPr lang="el-GR" sz="2000" dirty="0" smtClean="0">
                          <a:effectLst/>
                        </a:rPr>
                        <a:t>σ</a:t>
                      </a:r>
                      <a:r>
                        <a:rPr lang="en-US" sz="2000" dirty="0" err="1" smtClean="0">
                          <a:effectLst/>
                        </a:rPr>
                        <a:t>διάστ</a:t>
                      </a:r>
                      <a:r>
                        <a:rPr lang="en-US" sz="2000" dirty="0" smtClean="0">
                          <a:effectLst/>
                        </a:rPr>
                        <a:t>ατη </a:t>
                      </a:r>
                      <a:r>
                        <a:rPr lang="en-US" sz="2000" dirty="0">
                          <a:effectLst/>
                        </a:rPr>
                        <a:t>όψη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800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62306"/>
              </p:ext>
            </p:extLst>
          </p:nvPr>
        </p:nvGraphicFramePr>
        <p:xfrm>
          <a:off x="158860" y="861134"/>
          <a:ext cx="11897016" cy="457301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61941"/>
                <a:gridCol w="2829176"/>
                <a:gridCol w="4343298"/>
                <a:gridCol w="4362601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ΦΟΝΤΟ ΚΑΙ ΧΡΩΜΑΤΑ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Επαναλαμβανόμενη εικόνα φόντου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&lt;</a:t>
                      </a:r>
                      <a:r>
                        <a:rPr lang="en-US" sz="1800">
                          <a:effectLst/>
                        </a:rPr>
                        <a:t>BODY BACKGROUND</a:t>
                      </a:r>
                      <a:r>
                        <a:rPr lang="el-GR" sz="1800">
                          <a:effectLst/>
                        </a:rPr>
                        <a:t>="Διαδρομή Αρχείου Εικόνας"&gt;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Υδατογράφημα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&lt;BODY BGPROPERTIES="FIXED"&gt;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Χρώμα φόντου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&lt;BODY BGCOLOR="#$$$$$$"&gt;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Βασικό χρώμα κειμένου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&lt;BODY TEXT="#$$$$$$"&gt;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r>
                        <a:rPr lang="el-GR" sz="18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Χρώμα συνδέσμων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&lt;BODY LINK="#$$$$$$"&gt;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r>
                        <a:rPr lang="el-GR" sz="18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Χρώμα συνδέσμων που έχουμε επισκεφτεί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&lt;BODY VLINK="#$$$$$$"&gt;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r>
                        <a:rPr lang="el-GR" sz="18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Ενεργός σύνδεσμος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&lt;BODY ALINK="#$$$$$$"&gt;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l-GR" sz="1800" dirty="0">
                          <a:effectLst/>
                        </a:rPr>
                        <a:t>Το χρώμα ορίζεται με τρεις (διψήφιους) </a:t>
                      </a:r>
                      <a:r>
                        <a:rPr lang="el-GR" sz="1800" dirty="0" err="1">
                          <a:effectLst/>
                        </a:rPr>
                        <a:t>δεκαεξαδικούς</a:t>
                      </a:r>
                      <a:r>
                        <a:rPr lang="el-GR" sz="1800" dirty="0">
                          <a:effectLst/>
                        </a:rPr>
                        <a:t> αριθμούς ή με το όνομα του.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919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240390"/>
              </p:ext>
            </p:extLst>
          </p:nvPr>
        </p:nvGraphicFramePr>
        <p:xfrm>
          <a:off x="381739" y="526823"/>
          <a:ext cx="11416683" cy="4899660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35751"/>
                <a:gridCol w="2661778"/>
                <a:gridCol w="4227461"/>
                <a:gridCol w="4191693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ΛΙΣΤΕΣ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Απλή λίστα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000">
                          <a:effectLst/>
                        </a:rPr>
                        <a:t>&lt;UL&gt;&lt;LI&gt;&lt;LI&gt;...&lt;LI&gt;&lt;/UL&gt;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To</a:t>
                      </a:r>
                      <a:r>
                        <a:rPr lang="el-GR" sz="2000">
                          <a:effectLst/>
                        </a:rPr>
                        <a:t> &lt;</a:t>
                      </a:r>
                      <a:r>
                        <a:rPr lang="en-US" sz="2000">
                          <a:effectLst/>
                        </a:rPr>
                        <a:t>LI</a:t>
                      </a:r>
                      <a:r>
                        <a:rPr lang="el-GR" sz="2000">
                          <a:effectLst/>
                        </a:rPr>
                        <a:t>&gt; μπαίνει μπροστά από κάθε στοιχείο της λίστας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Τύπος κουκίδας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&lt;UL TYPE=DISC|CIRCLE|SQUARE&gt;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Για όλη τη λίστα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Τύπος κουκίδας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&lt;LI TYPE=DISC|CIRCLE|SQUARE&gt;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Για το συγκεκριμένο στοιχείο της λίστας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Αριθμημένη λίστα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000">
                          <a:effectLst/>
                        </a:rPr>
                        <a:t>&lt;OL&gt;&lt;LI&gt;&lt;LI&gt;...&lt;LI&gt;&lt;/OL&gt;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To</a:t>
                      </a:r>
                      <a:r>
                        <a:rPr lang="el-GR" sz="2000">
                          <a:effectLst/>
                        </a:rPr>
                        <a:t> &lt;</a:t>
                      </a:r>
                      <a:r>
                        <a:rPr lang="en-US" sz="2000">
                          <a:effectLst/>
                        </a:rPr>
                        <a:t>LI</a:t>
                      </a:r>
                      <a:r>
                        <a:rPr lang="el-GR" sz="2000">
                          <a:effectLst/>
                        </a:rPr>
                        <a:t>&gt; μπαίνει μπροστά από κάθε στοιχείο της λίστας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Μορφή αρίθμησης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&lt;OL TYPE=A|a|I|i|1&gt;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Για όλη τη λίστα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Μορφή αρίθμησης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&lt;LI TYPE=A|a|I|i|1&gt;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Για το συγκεκριμένο στοιχείο της λίστας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Αριθμός έναρξης αρίθμησης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&lt;OL START=</a:t>
                      </a:r>
                      <a:r>
                        <a:rPr lang="el-GR" sz="2000">
                          <a:effectLst/>
                        </a:rPr>
                        <a:t>Αριθμός</a:t>
                      </a:r>
                      <a:r>
                        <a:rPr lang="en-US" sz="2000">
                          <a:effectLst/>
                        </a:rPr>
                        <a:t>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Για όλη τη λίστα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Λίστα επεξηγήσεων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000">
                          <a:effectLst/>
                        </a:rPr>
                        <a:t>&lt;DL&gt;&lt;DT&gt;&lt;DD&gt;&lt;DT&gt;&lt;DD&gt;...&lt;DT&gt;&lt;DD&gt;&lt;/DL&gt;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(&lt;DT&gt;=</a:t>
                      </a:r>
                      <a:r>
                        <a:rPr lang="en-US" sz="2000" dirty="0" err="1">
                          <a:effectLst/>
                        </a:rPr>
                        <a:t>όρος</a:t>
                      </a:r>
                      <a:r>
                        <a:rPr lang="en-US" sz="2000" dirty="0">
                          <a:effectLst/>
                        </a:rPr>
                        <a:t>, &lt;DD&gt;=επ</a:t>
                      </a:r>
                      <a:r>
                        <a:rPr lang="en-US" sz="2000" dirty="0" err="1">
                          <a:effectLst/>
                        </a:rPr>
                        <a:t>εξήγηση</a:t>
                      </a:r>
                      <a:r>
                        <a:rPr lang="en-US" sz="2000" dirty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214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709262"/>
              </p:ext>
            </p:extLst>
          </p:nvPr>
        </p:nvGraphicFramePr>
        <p:xfrm>
          <a:off x="150919" y="518749"/>
          <a:ext cx="11913834" cy="556539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57713"/>
                <a:gridCol w="2131497"/>
                <a:gridCol w="6292480"/>
                <a:gridCol w="3054967"/>
                <a:gridCol w="177177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ΓΡΑΦΙΚΑ ΚΑΙ ΗΧΟΣ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Εμφάνιση εικόνας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Στοίχιση εικόνας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&lt;IMG SRC="URL" ALIGN=TOP|BOTTOM|MIDDLE|LEFT|RIGHT&gt;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Στοίχιση εικόνας σε σχέση με το κείμενο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 </a:t>
                      </a:r>
                      <a:r>
                        <a:rPr lang="en-US" sz="1600">
                          <a:effectLst/>
                        </a:rPr>
                        <a:t>ALIGN</a:t>
                      </a:r>
                      <a:r>
                        <a:rPr lang="el-GR" sz="1600">
                          <a:effectLst/>
                        </a:rPr>
                        <a:t>=</a:t>
                      </a:r>
                      <a:r>
                        <a:rPr lang="en-US" sz="1600">
                          <a:effectLst/>
                        </a:rPr>
                        <a:t>TEXTTOP</a:t>
                      </a:r>
                      <a:r>
                        <a:rPr lang="el-GR" sz="1600">
                          <a:effectLst/>
                        </a:rPr>
                        <a:t>|</a:t>
                      </a:r>
                      <a:r>
                        <a:rPr lang="en-US" sz="1600">
                          <a:effectLst/>
                        </a:rPr>
                        <a:t>ABSMIDDLE</a:t>
                      </a:r>
                      <a:r>
                        <a:rPr lang="el-GR" sz="1600">
                          <a:effectLst/>
                        </a:rPr>
                        <a:t>|</a:t>
                      </a:r>
                      <a:r>
                        <a:rPr lang="en-US" sz="1600">
                          <a:effectLst/>
                        </a:rPr>
                        <a:t>BASELINE</a:t>
                      </a:r>
                      <a:r>
                        <a:rPr lang="el-GR" sz="1600">
                          <a:effectLst/>
                        </a:rPr>
                        <a:t>|</a:t>
                      </a:r>
                      <a:r>
                        <a:rPr lang="en-US" sz="1600">
                          <a:effectLst/>
                        </a:rPr>
                        <a:t>ABSBOTTOM</a:t>
                      </a:r>
                      <a:r>
                        <a:rPr lang="el-GR" sz="1600">
                          <a:effectLst/>
                        </a:rPr>
                        <a:t>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Εναλλακτικό κείμενο αντί της εικόνας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 </a:t>
                      </a:r>
                      <a:r>
                        <a:rPr lang="en-US" sz="1600">
                          <a:effectLst/>
                        </a:rPr>
                        <a:t>ALT</a:t>
                      </a:r>
                      <a:r>
                        <a:rPr lang="el-GR" sz="1600">
                          <a:effectLst/>
                        </a:rPr>
                        <a:t>="Κείμενο"&gt;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Αν η εικόνα δεν εμφανιστεί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Διαστάσεις εικόνας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 </a:t>
                      </a:r>
                      <a:r>
                        <a:rPr lang="en-US" sz="1600">
                          <a:effectLst/>
                        </a:rPr>
                        <a:t>WIDTH</a:t>
                      </a:r>
                      <a:r>
                        <a:rPr lang="el-GR" sz="1600">
                          <a:effectLst/>
                        </a:rPr>
                        <a:t>=Αριθμός </a:t>
                      </a:r>
                      <a:r>
                        <a:rPr lang="en-US" sz="1600">
                          <a:effectLst/>
                        </a:rPr>
                        <a:t>HEIGHT</a:t>
                      </a:r>
                      <a:r>
                        <a:rPr lang="el-GR" sz="1600">
                          <a:effectLst/>
                        </a:rPr>
                        <a:t>=Αριθμός&gt;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Σε </a:t>
                      </a:r>
                      <a:r>
                        <a:rPr lang="en-US" sz="1600">
                          <a:effectLst/>
                        </a:rPr>
                        <a:t>pixels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 </a:t>
                      </a:r>
                      <a:r>
                        <a:rPr lang="en-US" sz="1600">
                          <a:effectLst/>
                        </a:rPr>
                        <a:t>WIDTH</a:t>
                      </a:r>
                      <a:r>
                        <a:rPr lang="el-GR" sz="1600">
                          <a:effectLst/>
                        </a:rPr>
                        <a:t>=% </a:t>
                      </a:r>
                      <a:r>
                        <a:rPr lang="en-US" sz="1600">
                          <a:effectLst/>
                        </a:rPr>
                        <a:t>HEIGHT</a:t>
                      </a:r>
                      <a:r>
                        <a:rPr lang="el-GR" sz="1600">
                          <a:effectLst/>
                        </a:rPr>
                        <a:t>=%&gt;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Ως ποσοστό των διαστάσεων της σελίδας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Πλαίσιο εικόνας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 </a:t>
                      </a:r>
                      <a:r>
                        <a:rPr lang="en-US" sz="1600">
                          <a:effectLst/>
                        </a:rPr>
                        <a:t>BORDER</a:t>
                      </a:r>
                      <a:r>
                        <a:rPr lang="el-GR" sz="1600">
                          <a:effectLst/>
                        </a:rPr>
                        <a:t>=Αριθμός&gt;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Σε pixels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Κενός χώρος γύρω από την εικόνα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fr-FR" sz="1600">
                          <a:effectLst/>
                        </a:rPr>
                        <a:t>IMG SRC</a:t>
                      </a:r>
                      <a:r>
                        <a:rPr lang="el-GR" sz="1600">
                          <a:effectLst/>
                        </a:rPr>
                        <a:t>="Διαδρομή Αρχείου Εικόνας" </a:t>
                      </a:r>
                      <a:r>
                        <a:rPr lang="fr-FR" sz="1600">
                          <a:effectLst/>
                        </a:rPr>
                        <a:t>HSPACE</a:t>
                      </a:r>
                      <a:r>
                        <a:rPr lang="el-GR" sz="1600">
                          <a:effectLst/>
                        </a:rPr>
                        <a:t>=Αριθμός </a:t>
                      </a:r>
                      <a:r>
                        <a:rPr lang="fr-FR" sz="1600">
                          <a:effectLst/>
                        </a:rPr>
                        <a:t>VSPACE</a:t>
                      </a:r>
                      <a:r>
                        <a:rPr lang="el-GR" sz="1600">
                          <a:effectLst/>
                        </a:rPr>
                        <a:t>=Αριθμός&gt;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Σε </a:t>
                      </a:r>
                      <a:r>
                        <a:rPr lang="en-US" sz="1600">
                          <a:effectLst/>
                        </a:rPr>
                        <a:t>pixels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Ήχος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BGSOUND SRC</a:t>
                      </a:r>
                      <a:r>
                        <a:rPr lang="el-GR" sz="1600">
                          <a:effectLst/>
                        </a:rPr>
                        <a:t>="Διαδρομή Αρχείου Ήχου" </a:t>
                      </a:r>
                      <a:r>
                        <a:rPr lang="en-US" sz="1600">
                          <a:effectLst/>
                        </a:rPr>
                        <a:t>LOOP</a:t>
                      </a:r>
                      <a:r>
                        <a:rPr lang="el-GR" sz="1600">
                          <a:effectLst/>
                        </a:rPr>
                        <a:t>=Αριθμός&gt;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r>
                        <a:rPr lang="el-GR" sz="1600">
                          <a:effectLst/>
                        </a:rPr>
                        <a:t>Μπαίνει μεταξύ &lt;head&gt; και &lt;/head&gt;. </a:t>
                      </a:r>
                      <a:r>
                        <a:rPr lang="en-US" sz="1600">
                          <a:effectLst/>
                        </a:rPr>
                        <a:t>Loop=-1 </a:t>
                      </a:r>
                      <a:r>
                        <a:rPr lang="el-GR" sz="1600">
                          <a:effectLst/>
                        </a:rPr>
                        <a:t>Συνεχώς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Ανανέωση περιεχομένου ή μεταπήδηση σε άλλη σελίδα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&lt;</a:t>
                      </a:r>
                      <a:r>
                        <a:rPr lang="en-US" sz="1600">
                          <a:effectLst/>
                        </a:rPr>
                        <a:t>META HTTP</a:t>
                      </a:r>
                      <a:r>
                        <a:rPr lang="el-GR" sz="1600">
                          <a:effectLst/>
                        </a:rPr>
                        <a:t>-</a:t>
                      </a:r>
                      <a:r>
                        <a:rPr lang="en-US" sz="1600">
                          <a:effectLst/>
                        </a:rPr>
                        <a:t>EQUIV</a:t>
                      </a:r>
                      <a:r>
                        <a:rPr lang="el-GR" sz="1600">
                          <a:effectLst/>
                        </a:rPr>
                        <a:t>="</a:t>
                      </a:r>
                      <a:r>
                        <a:rPr lang="en-US" sz="1600">
                          <a:effectLst/>
                        </a:rPr>
                        <a:t>Refresh</a:t>
                      </a:r>
                      <a:r>
                        <a:rPr lang="el-GR" sz="1600">
                          <a:effectLst/>
                        </a:rPr>
                        <a:t>" </a:t>
                      </a:r>
                      <a:r>
                        <a:rPr lang="en-US" sz="1600">
                          <a:effectLst/>
                        </a:rPr>
                        <a:t>CONTENT</a:t>
                      </a:r>
                      <a:r>
                        <a:rPr lang="el-GR" sz="1600">
                          <a:effectLst/>
                        </a:rPr>
                        <a:t>="χρόνος σε δευτερόλεπτα; </a:t>
                      </a:r>
                      <a:r>
                        <a:rPr lang="en-US" sz="1600">
                          <a:effectLst/>
                        </a:rPr>
                        <a:t>URL</a:t>
                      </a:r>
                      <a:r>
                        <a:rPr lang="el-GR" sz="1600">
                          <a:effectLst/>
                        </a:rPr>
                        <a:t>=ονομασία σελίδας"&gt; </a:t>
                      </a:r>
                      <a:br>
                        <a:rPr lang="el-GR" sz="1600">
                          <a:effectLst/>
                        </a:rPr>
                      </a:br>
                      <a:r>
                        <a:rPr lang="el-GR" sz="1600">
                          <a:effectLst/>
                        </a:rPr>
                        <a:t>Π.χ. &lt;</a:t>
                      </a:r>
                      <a:r>
                        <a:rPr lang="en-US" sz="1600">
                          <a:effectLst/>
                        </a:rPr>
                        <a:t>meta http</a:t>
                      </a:r>
                      <a:r>
                        <a:rPr lang="el-GR" sz="1600">
                          <a:effectLst/>
                        </a:rPr>
                        <a:t>-</a:t>
                      </a:r>
                      <a:r>
                        <a:rPr lang="en-US" sz="1600">
                          <a:effectLst/>
                        </a:rPr>
                        <a:t>equiv</a:t>
                      </a:r>
                      <a:r>
                        <a:rPr lang="el-GR" sz="1600">
                          <a:effectLst/>
                        </a:rPr>
                        <a:t>="</a:t>
                      </a:r>
                      <a:r>
                        <a:rPr lang="en-US" sz="1600">
                          <a:effectLst/>
                        </a:rPr>
                        <a:t>refresh</a:t>
                      </a:r>
                      <a:r>
                        <a:rPr lang="el-GR" sz="1600">
                          <a:effectLst/>
                        </a:rPr>
                        <a:t>" </a:t>
                      </a:r>
                      <a:r>
                        <a:rPr lang="en-US" sz="1600">
                          <a:effectLst/>
                        </a:rPr>
                        <a:t>content</a:t>
                      </a:r>
                      <a:r>
                        <a:rPr lang="el-GR" sz="1600">
                          <a:effectLst/>
                        </a:rPr>
                        <a:t>="10;</a:t>
                      </a:r>
                      <a:r>
                        <a:rPr lang="en-US" sz="1600">
                          <a:effectLst/>
                        </a:rPr>
                        <a:t>URL</a:t>
                      </a:r>
                      <a:r>
                        <a:rPr lang="el-GR" sz="1600">
                          <a:effectLst/>
                        </a:rPr>
                        <a:t>=</a:t>
                      </a:r>
                      <a:r>
                        <a:rPr lang="en-US" sz="1600">
                          <a:effectLst/>
                        </a:rPr>
                        <a:t>index</a:t>
                      </a:r>
                      <a:r>
                        <a:rPr lang="el-GR" sz="1600">
                          <a:effectLst/>
                        </a:rPr>
                        <a:t>.</a:t>
                      </a:r>
                      <a:r>
                        <a:rPr lang="en-US" sz="1600">
                          <a:effectLst/>
                        </a:rPr>
                        <a:t>html</a:t>
                      </a:r>
                      <a:r>
                        <a:rPr lang="el-GR" sz="1600">
                          <a:effectLst/>
                        </a:rPr>
                        <a:t>"&gt;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Μπαίνει μεταξύ &lt;head&gt; και &lt;/head&gt;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158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983568"/>
              </p:ext>
            </p:extLst>
          </p:nvPr>
        </p:nvGraphicFramePr>
        <p:xfrm>
          <a:off x="168676" y="64674"/>
          <a:ext cx="11869445" cy="622626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79878"/>
                <a:gridCol w="1391615"/>
                <a:gridCol w="3009291"/>
                <a:gridCol w="7288661"/>
              </a:tblGrid>
              <a:tr h="46798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ΣΥΝΔΕΣΜΟΙ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3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Συνδεσμος-παραπομπή σε διεύθυνση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&lt;</a:t>
                      </a:r>
                      <a:r>
                        <a:rPr lang="en-US" sz="1400">
                          <a:effectLst/>
                        </a:rPr>
                        <a:t>A HREF</a:t>
                      </a:r>
                      <a:r>
                        <a:rPr lang="el-GR" sz="1400">
                          <a:effectLst/>
                        </a:rPr>
                        <a:t>="</a:t>
                      </a:r>
                      <a:r>
                        <a:rPr lang="en-US" sz="1400">
                          <a:effectLst/>
                        </a:rPr>
                        <a:t>URL</a:t>
                      </a:r>
                      <a:r>
                        <a:rPr lang="el-GR" sz="1400">
                          <a:effectLst/>
                        </a:rPr>
                        <a:t>"&gt; λέξη,φράση ή πολυμεσικό στοιχείο που θα εμφανίζεται και θα είναι ο σύνδεσμος&lt;/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el-GR" sz="1400">
                          <a:effectLst/>
                        </a:rPr>
                        <a:t>&gt;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URL</a:t>
                      </a:r>
                      <a:r>
                        <a:rPr lang="el-GR" sz="1400">
                          <a:effectLst/>
                        </a:rPr>
                        <a:t> = Διεύθυνση ιστοσελίδας (</a:t>
                      </a:r>
                      <a:r>
                        <a:rPr lang="en-GB" sz="1400">
                          <a:effectLst/>
                        </a:rPr>
                        <a:t>http</a:t>
                      </a:r>
                      <a:r>
                        <a:rPr lang="el-GR" sz="1400">
                          <a:effectLst/>
                        </a:rPr>
                        <a:t>://</a:t>
                      </a:r>
                      <a:r>
                        <a:rPr lang="en-GB" sz="1400">
                          <a:effectLst/>
                        </a:rPr>
                        <a:t>www</a:t>
                      </a:r>
                      <a:r>
                        <a:rPr lang="el-GR" sz="1400">
                          <a:effectLst/>
                        </a:rPr>
                        <a:t>.όνομα.κατάληξη) ή όνομα αρχείου.</a:t>
                      </a:r>
                      <a:r>
                        <a:rPr lang="en-US" sz="1400">
                          <a:effectLst/>
                        </a:rPr>
                        <a:t>html </a:t>
                      </a:r>
                      <a:r>
                        <a:rPr lang="el-GR" sz="1400">
                          <a:effectLst/>
                        </a:rPr>
                        <a:t>ή όνομα πολυμεσικού στοιχείου.κατάληξη (αν το αρχείο που καλείται βρίσκεται σε διαφορετικό κατάλογο θα πρέπει να γραφεί η απόλυτη διεύθυνση του στο δίσκο) 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</a:tr>
              <a:tr h="623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Παραπομπή σε σημείο του ιδίου αρχείου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&lt;</a:t>
                      </a:r>
                      <a:r>
                        <a:rPr lang="en-US" sz="1400">
                          <a:effectLst/>
                        </a:rPr>
                        <a:t>A HREF</a:t>
                      </a:r>
                      <a:r>
                        <a:rPr lang="el-GR" sz="1400">
                          <a:effectLst/>
                        </a:rPr>
                        <a:t>="#***"&gt; λέξη,φράση ή πολυμεσικό στοιχείο που θα εμφανίζεται και θα είναι ο σύνδεσμος &lt;/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el-GR" sz="1400">
                          <a:effectLst/>
                        </a:rPr>
                        <a:t>&gt;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***= Όνομα σημείου μεσα σε αρχείο html που θα οδηγήσει ο σύνδεσμος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</a:tr>
              <a:tr h="268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Ορισμός θέσης για σύνδεσμο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&lt;A NAME="***"&gt;&lt;/A&gt;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***=Καθορισμός ονόματος σημείου μεσα σε αρχείο html για χρήση της παραπομπής (βλέπε παραπάνω)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</a:tr>
              <a:tr h="623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Παράθυρο όπου θα ανοίξει ο σύνδεσμος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&lt;</a:t>
                      </a:r>
                      <a:r>
                        <a:rPr lang="en-US" sz="1400">
                          <a:effectLst/>
                        </a:rPr>
                        <a:t>A HREF</a:t>
                      </a:r>
                      <a:r>
                        <a:rPr lang="el-GR" sz="1400">
                          <a:effectLst/>
                        </a:rPr>
                        <a:t>="</a:t>
                      </a:r>
                      <a:r>
                        <a:rPr lang="en-US" sz="1400">
                          <a:effectLst/>
                        </a:rPr>
                        <a:t>URL</a:t>
                      </a:r>
                      <a:r>
                        <a:rPr lang="el-GR" sz="1400">
                          <a:effectLst/>
                        </a:rPr>
                        <a:t>" </a:t>
                      </a:r>
                      <a:r>
                        <a:rPr lang="en-US" sz="1400">
                          <a:effectLst/>
                        </a:rPr>
                        <a:t>TARGET</a:t>
                      </a:r>
                      <a:r>
                        <a:rPr lang="el-GR" sz="1400">
                          <a:effectLst/>
                        </a:rPr>
                        <a:t>="***"&gt; λέξη,φράση ή πολυμεσικό στοιχείο που θα εμφανίζεται και θα είναι ο σύνδεσμος &lt;/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el-GR" sz="1400">
                          <a:effectLst/>
                        </a:rPr>
                        <a:t>&gt;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r>
                        <a:rPr lang="el-GR" sz="1400">
                          <a:effectLst/>
                        </a:rPr>
                        <a:t>***=Όνομα παραθύρου ή πλαισίου που θα ανοίξει ο σύνδεσμος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</a:tr>
              <a:tr h="623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Σύνδεσμος για αποστολή email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&lt;</a:t>
                      </a:r>
                      <a:r>
                        <a:rPr lang="en-US" sz="1400">
                          <a:effectLst/>
                        </a:rPr>
                        <a:t>A HREF</a:t>
                      </a:r>
                      <a:r>
                        <a:rPr lang="el-GR" sz="1400">
                          <a:effectLst/>
                        </a:rPr>
                        <a:t>="</a:t>
                      </a:r>
                      <a:r>
                        <a:rPr lang="en-US" sz="1400">
                          <a:effectLst/>
                        </a:rPr>
                        <a:t>mailto</a:t>
                      </a:r>
                      <a:r>
                        <a:rPr lang="el-GR" sz="1400">
                          <a:effectLst/>
                        </a:rPr>
                        <a:t>: ***"&gt; λέξη,φράση ή πολυμεσικό στοιχείο που θα εμφανίζεται και θα είναι ο σύνδεσμος &lt;/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el-GR" sz="1400">
                          <a:effectLst/>
                        </a:rPr>
                        <a:t>&gt;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***=Διεύθυνση ηλεκτρονικού ταχυδρομείου (όνομα </a:t>
                      </a:r>
                      <a:r>
                        <a:rPr lang="el-GR" sz="1400" u="none" strike="noStrike">
                          <a:effectLst/>
                          <a:hlinkClick r:id="rId2"/>
                        </a:rPr>
                        <a:t>χρήστη@</a:t>
                      </a:r>
                      <a:r>
                        <a:rPr lang="en-US" sz="1400" u="none" strike="noStrike">
                          <a:effectLst/>
                          <a:hlinkClick r:id="rId2"/>
                        </a:rPr>
                        <a:t>server</a:t>
                      </a:r>
                      <a:r>
                        <a:rPr lang="el-GR" sz="1400" u="none" strike="noStrike">
                          <a:effectLst/>
                          <a:hlinkClick r:id="rId2"/>
                        </a:rPr>
                        <a:t>.κατάληξη</a:t>
                      </a:r>
                      <a:r>
                        <a:rPr lang="el-GR" sz="1400">
                          <a:effectLst/>
                        </a:rPr>
                        <a:t>). Εμφανίζεται στον παραλήπτη της εφαρμογής </a:t>
                      </a:r>
                      <a:r>
                        <a:rPr lang="en-US" sz="1400">
                          <a:effectLst/>
                        </a:rPr>
                        <a:t>email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</a:tr>
              <a:tr h="771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Καθορισμός τίτλου για </a:t>
                      </a:r>
                      <a:r>
                        <a:rPr lang="en-US" sz="1400">
                          <a:effectLst/>
                        </a:rPr>
                        <a:t>email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&lt;</a:t>
                      </a:r>
                      <a:r>
                        <a:rPr lang="en-US" sz="1400">
                          <a:effectLst/>
                        </a:rPr>
                        <a:t>A HREF</a:t>
                      </a:r>
                      <a:r>
                        <a:rPr lang="el-GR" sz="1400">
                          <a:effectLst/>
                        </a:rPr>
                        <a:t>=»</a:t>
                      </a:r>
                      <a:r>
                        <a:rPr lang="en-US" sz="1400">
                          <a:effectLst/>
                        </a:rPr>
                        <a:t>mailto</a:t>
                      </a:r>
                      <a:r>
                        <a:rPr lang="el-GR" sz="1400">
                          <a:effectLst/>
                        </a:rPr>
                        <a:t>: ***?</a:t>
                      </a:r>
                      <a:r>
                        <a:rPr lang="en-US" sz="1400">
                          <a:effectLst/>
                        </a:rPr>
                        <a:t>SUBJECT</a:t>
                      </a:r>
                      <a:r>
                        <a:rPr lang="el-GR" sz="1400">
                          <a:effectLst/>
                        </a:rPr>
                        <a:t>=***»&gt; λέξη,φράση ή πολυμεσικό στοιχείο που θα εμφανίζεται και θα είναι ο σύνδεσμος &lt;/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el-GR" sz="1400">
                          <a:effectLst/>
                        </a:rPr>
                        <a:t>&gt;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 dirty="0">
                          <a:effectLst/>
                        </a:rPr>
                        <a:t>Πρέπει να μπει ? </a:t>
                      </a:r>
                      <a:r>
                        <a:rPr lang="el-GR" sz="1400" dirty="0" err="1">
                          <a:effectLst/>
                        </a:rPr>
                        <a:t>πρίν</a:t>
                      </a:r>
                      <a:r>
                        <a:rPr lang="el-GR" sz="1400" dirty="0">
                          <a:effectLst/>
                        </a:rPr>
                        <a:t> από τη λέξη </a:t>
                      </a:r>
                      <a:r>
                        <a:rPr lang="en-US" sz="1400" dirty="0">
                          <a:effectLst/>
                        </a:rPr>
                        <a:t>SUBJECT</a:t>
                      </a:r>
                      <a:r>
                        <a:rPr lang="el-GR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 dirty="0">
                          <a:effectLst/>
                        </a:rPr>
                        <a:t>***=διεύθυνση ηλεκτρονικού ταχυδρομείου (όνομα </a:t>
                      </a:r>
                      <a:r>
                        <a:rPr lang="el-GR" sz="1400" u="none" strike="noStrike" dirty="0">
                          <a:effectLst/>
                          <a:hlinkClick r:id="rId2"/>
                        </a:rPr>
                        <a:t>χρήστη@</a:t>
                      </a:r>
                      <a:r>
                        <a:rPr lang="en-US" sz="1400" u="none" strike="noStrike" dirty="0">
                          <a:effectLst/>
                          <a:hlinkClick r:id="rId2"/>
                        </a:rPr>
                        <a:t>server</a:t>
                      </a:r>
                      <a:r>
                        <a:rPr lang="el-GR" sz="1400" u="none" strike="noStrike" dirty="0">
                          <a:effectLst/>
                          <a:hlinkClick r:id="rId2"/>
                        </a:rPr>
                        <a:t>.κατάληξη</a:t>
                      </a:r>
                      <a:r>
                        <a:rPr lang="el-GR" sz="1400" dirty="0">
                          <a:effectLst/>
                        </a:rPr>
                        <a:t>). Εμφανίζεται στον παραλήπτη της εφαρμογής </a:t>
                      </a:r>
                      <a:r>
                        <a:rPr lang="en-US" sz="1400" dirty="0">
                          <a:effectLst/>
                        </a:rPr>
                        <a:t>email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 dirty="0">
                          <a:effectLst/>
                        </a:rPr>
                        <a:t>***=λέξη ή φράση που θα εμφανίζεται στο θέμα της εφαρμογής </a:t>
                      </a:r>
                      <a:r>
                        <a:rPr lang="en-US" sz="1400" dirty="0">
                          <a:effectLst/>
                        </a:rPr>
                        <a:t>email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63" marR="16063" marT="16063" marB="1606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600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726177"/>
              </p:ext>
            </p:extLst>
          </p:nvPr>
        </p:nvGraphicFramePr>
        <p:xfrm>
          <a:off x="79898" y="363608"/>
          <a:ext cx="12029243" cy="5790040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13913"/>
                <a:gridCol w="1570764"/>
                <a:gridCol w="3232193"/>
                <a:gridCol w="7112373"/>
              </a:tblGrid>
              <a:tr h="11027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ΠΙΝΑΚΕΣ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Ορισμός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&lt;TABLE&gt;&lt;/TABLE&gt;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Στοίχιση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ALIGN=LEFT|RIGHT|CENTER&gt;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Περίγραμμα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BORDER&gt;&lt;/TABLE&gt;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Υπαρκτό ή μη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218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Περίγραμμα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BORDER=i&gt;&lt;/TABLE&gt;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i=</a:t>
                      </a:r>
                      <a:r>
                        <a:rPr lang="el-GR" sz="1100">
                          <a:effectLst/>
                        </a:rPr>
                        <a:t>πάχος περιγράμματος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218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Απόσταση (διάκενο) κελιών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CELLSPACING=i&gt;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i= Απόσταση κελιών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218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Εσωτερικό περιθώριο κελιών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CELLPADDING=i&gt;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i= Εσωτερικό περιθώριο κελιών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Επιθυμητό πλάτος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WIDTH=i&gt;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</a:t>
                      </a:r>
                      <a:r>
                        <a:rPr lang="el-GR" sz="1100">
                          <a:effectLst/>
                        </a:rPr>
                        <a:t>=Επιθυμητό πλάτος πίνακα σε pixels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Ποσοστό πλάτους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WIDTH=i%&gt;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</a:t>
                      </a:r>
                      <a:r>
                        <a:rPr lang="el-GR" sz="1100">
                          <a:effectLst/>
                        </a:rPr>
                        <a:t>%=Ποσοστό επί του πλάτους της σελίδας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Χρώμα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BGCOLOR="$$$$$$"&gt;&lt;/TABLE&gt;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r>
                        <a:rPr lang="el-GR" sz="11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266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Χρώμα περιγράμματος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&lt;TABLE BORDERCOLOR="$$$$$$"&gt;&lt;/TABLE&gt;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r>
                        <a:rPr lang="el-GR" sz="11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Γραμμή Π</a:t>
                      </a:r>
                      <a:r>
                        <a:rPr lang="en-US" sz="1100">
                          <a:effectLst/>
                        </a:rPr>
                        <a:t>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&lt;TR&gt;&lt;/TR&gt;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3146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Στοίχιση </a:t>
                      </a:r>
                      <a:r>
                        <a:rPr lang="el-GR" sz="1100">
                          <a:effectLst/>
                        </a:rPr>
                        <a:t>περιεχομένου</a:t>
                      </a:r>
                      <a:r>
                        <a:rPr lang="en-US" sz="1100">
                          <a:effectLst/>
                        </a:rPr>
                        <a:t> σειράς πίνακα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&lt;TR ALIGN=LEFT|RIGHT|CENTER|MIDDLE|BOTTOM&gt;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Κελί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&lt;TD&gt;&lt;/TD&gt;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Πρέπει να εμπεριέχεται σε ορισμό σειράς (&lt;TR&gt;&lt;/TR&gt;)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410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Στοίχιση περιεχομένου κελιού πίνακα (ορίζοντια – κάθετα)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ALIGN=LEFT|RIGHT|CENTER VALIGN=TOP|MIDDLE|BOTTOM&gt;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Κείμενο κελιού χωρίς αναδίπλωση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NOWRAP&gt;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Επέκταση σε στήλες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COLSPAN=i&gt;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</a:t>
                      </a:r>
                      <a:r>
                        <a:rPr lang="el-GR" sz="1100">
                          <a:effectLst/>
                        </a:rPr>
                        <a:t>=αριθμός συγχωνευμένων κελιών προς τα δεξιά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Επέκταση σε σειρές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ROWSPAN=i&gt;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</a:t>
                      </a:r>
                      <a:r>
                        <a:rPr lang="el-GR" sz="1100">
                          <a:effectLst/>
                        </a:rPr>
                        <a:t>=αριθμός συγχωνευμένων κελιών προς τα  κάτω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218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Επιθυμητό πλάτος κελιού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WIDTH=i&gt;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</a:t>
                      </a:r>
                      <a:r>
                        <a:rPr lang="el-GR" sz="1100">
                          <a:effectLst/>
                        </a:rPr>
                        <a:t>=Πλάτος κελιού σε </a:t>
                      </a:r>
                      <a:r>
                        <a:rPr lang="en-US" sz="1100">
                          <a:effectLst/>
                        </a:rPr>
                        <a:t>pixels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218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Πλάτος κελιού σε ποσοστό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WIDTH="i%"&gt;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i</a:t>
                      </a:r>
                      <a:r>
                        <a:rPr lang="el-GR" sz="1100">
                          <a:effectLst/>
                        </a:rPr>
                        <a:t>= Πλάτος κελιού σε ποσοστό επί του πλάτους του πίνακα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  <a:tr h="146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Χρώμα κελιού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&lt;TD BGCOLOR="#$$$$$$"&gt;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l-GR" sz="1100" dirty="0">
                          <a:effectLst/>
                        </a:rPr>
                        <a:t>Το χρώμα ορίζεται με τρεις (διψήφιους) </a:t>
                      </a:r>
                      <a:r>
                        <a:rPr lang="el-GR" sz="1100" dirty="0" err="1">
                          <a:effectLst/>
                        </a:rPr>
                        <a:t>δεκαεξαδικούς</a:t>
                      </a:r>
                      <a:r>
                        <a:rPr lang="el-GR" sz="1100" dirty="0">
                          <a:effectLst/>
                        </a:rPr>
                        <a:t> αριθμούς ή με το όνομα του.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066" marR="13066" marT="13066" marB="13066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377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098910"/>
              </p:ext>
            </p:extLst>
          </p:nvPr>
        </p:nvGraphicFramePr>
        <p:xfrm>
          <a:off x="121676" y="110944"/>
          <a:ext cx="11907566" cy="6090021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73551"/>
                <a:gridCol w="2380308"/>
                <a:gridCol w="5212574"/>
                <a:gridCol w="4141133"/>
              </a:tblGrid>
              <a:tr h="14983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ΠΛΑΙΣΙΑ (Frames)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Σελίδα με πλαίσια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&lt;FRAMESET&gt;&lt;/FRAMESET&gt;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Αντί του &lt;BODY&gt;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Ύψος σειρών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ROWS="i,i,...</a:t>
                      </a:r>
                      <a:r>
                        <a:rPr lang="en-GB" sz="1350">
                          <a:effectLst/>
                        </a:rPr>
                        <a:t>,</a:t>
                      </a:r>
                      <a:r>
                        <a:rPr lang="en-US" sz="1350">
                          <a:effectLst/>
                        </a:rPr>
                        <a:t>i"&gt;&lt;/FRAMESET&gt;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i</a:t>
                      </a:r>
                      <a:r>
                        <a:rPr lang="el-GR" sz="1350">
                          <a:effectLst/>
                        </a:rPr>
                        <a:t>=Ύψος σειρών σε </a:t>
                      </a:r>
                      <a:r>
                        <a:rPr lang="en-US" sz="1350">
                          <a:effectLst/>
                        </a:rPr>
                        <a:t>pixels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Ύψος σειρών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ROWS="i</a:t>
                      </a:r>
                      <a:r>
                        <a:rPr lang="en-GB" sz="1350">
                          <a:effectLst/>
                        </a:rPr>
                        <a:t>%</a:t>
                      </a:r>
                      <a:r>
                        <a:rPr lang="en-US" sz="1350">
                          <a:effectLst/>
                        </a:rPr>
                        <a:t>,i</a:t>
                      </a:r>
                      <a:r>
                        <a:rPr lang="en-GB" sz="1350">
                          <a:effectLst/>
                        </a:rPr>
                        <a:t>%</a:t>
                      </a:r>
                      <a:r>
                        <a:rPr lang="en-US" sz="1350">
                          <a:effectLst/>
                        </a:rPr>
                        <a:t>,...,i%"&gt;&lt;/FRAMESET&gt;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i</a:t>
                      </a:r>
                      <a:r>
                        <a:rPr lang="el-GR" sz="1350">
                          <a:effectLst/>
                        </a:rPr>
                        <a:t>=Ύψος σειρών σε ποσοστό. Άθροισμα των ποσοστών</a:t>
                      </a:r>
                      <a:r>
                        <a:rPr lang="en-US" sz="1350">
                          <a:effectLst/>
                        </a:rPr>
                        <a:t> = 100%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Πλάτος στηλών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COLS = "i,i,...</a:t>
                      </a:r>
                      <a:r>
                        <a:rPr lang="en-GB" sz="1350">
                          <a:effectLst/>
                        </a:rPr>
                        <a:t>,</a:t>
                      </a:r>
                      <a:r>
                        <a:rPr lang="en-US" sz="1350">
                          <a:effectLst/>
                        </a:rPr>
                        <a:t>i"&gt;&lt;/FRAMESET&gt;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i</a:t>
                      </a:r>
                      <a:r>
                        <a:rPr lang="el-GR" sz="1350">
                          <a:effectLst/>
                        </a:rPr>
                        <a:t>= Πλάτος στηλών σε </a:t>
                      </a:r>
                      <a:r>
                        <a:rPr lang="en-US" sz="1350">
                          <a:effectLst/>
                        </a:rPr>
                        <a:t>pixels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Πλάτος στηλών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COLS = "i</a:t>
                      </a:r>
                      <a:r>
                        <a:rPr lang="en-GB" sz="1350">
                          <a:effectLst/>
                        </a:rPr>
                        <a:t>%</a:t>
                      </a:r>
                      <a:r>
                        <a:rPr lang="en-US" sz="1350">
                          <a:effectLst/>
                        </a:rPr>
                        <a:t>,i</a:t>
                      </a:r>
                      <a:r>
                        <a:rPr lang="en-GB" sz="1350">
                          <a:effectLst/>
                        </a:rPr>
                        <a:t>%</a:t>
                      </a:r>
                      <a:r>
                        <a:rPr lang="en-US" sz="1350">
                          <a:effectLst/>
                        </a:rPr>
                        <a:t>,...,i%"&gt;&lt;/FRAMESET&gt;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i</a:t>
                      </a:r>
                      <a:r>
                        <a:rPr lang="el-GR" sz="1350">
                          <a:effectLst/>
                        </a:rPr>
                        <a:t>= Πλάτος στηλών σε ποσοστό. Άθροισμα των ποσοστών = 100%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Περίγραμμα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FRAMEBORDER="yes|no"&gt;&lt;/FRAMESET&gt;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Πλάτος περιγράμματος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BORDER=i&gt;&lt;/FRAMESET&gt;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i=</a:t>
                      </a:r>
                      <a:r>
                        <a:rPr lang="el-GR" sz="1350">
                          <a:effectLst/>
                        </a:rPr>
                        <a:t>πάχος περιγράμματος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296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Χρώμα περιγράμματος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BORDERCOLOR="#$$$$$$"&gt;&lt;/FRAMESET&gt;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r>
                        <a:rPr lang="el-GR" sz="135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Απόσταση (διάκενο) πλαισίων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&lt;FRAMESET FRAMESPACING=i&gt;&lt;/FRAMESET&gt;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i</a:t>
                      </a:r>
                      <a:r>
                        <a:rPr lang="el-GR" sz="1350">
                          <a:effectLst/>
                        </a:rPr>
                        <a:t>=Απόσταση πλαισίων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Ορισμός πλαισίου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Περιεχόμεν</a:t>
                      </a:r>
                      <a:r>
                        <a:rPr lang="el-GR" sz="1350">
                          <a:effectLst/>
                        </a:rPr>
                        <a:t>ο</a:t>
                      </a:r>
                      <a:r>
                        <a:rPr lang="en-US" sz="1350">
                          <a:effectLst/>
                        </a:rPr>
                        <a:t> μεμονωμένου πλαισίου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296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Έγγραφο που θα εμφανιστεί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SRC="URL"&gt;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URL</a:t>
                      </a:r>
                      <a:r>
                        <a:rPr lang="el-GR" sz="1350">
                          <a:effectLst/>
                        </a:rPr>
                        <a:t>=Η διεύθυνση της ιστοσελίδας ή το όνομα του αρχειου που θα εμφανιστεί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Όνομα πλαισίου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NAME="***"&gt;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***=όνομα του πλαισίου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Πλάτος περιθωρίου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MARGINWIDTH=i&gt;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i</a:t>
                      </a:r>
                      <a:r>
                        <a:rPr lang="el-GR" sz="1350">
                          <a:effectLst/>
                        </a:rPr>
                        <a:t>= Πλάτος αριτερά και δεξιά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Ύψος περιθωρίου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MARGINHEIGHT=i&gt;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i</a:t>
                      </a:r>
                      <a:r>
                        <a:rPr lang="el-GR" sz="1350">
                          <a:effectLst/>
                        </a:rPr>
                        <a:t>=Ύψος πάνω και κάτω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Εμφάνιση μπάρας κύλισης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SCROLLING="YES|NO|AUTO"&gt;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Σταθερό μέγεθος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NORESIZE&gt;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r>
                        <a:rPr lang="el-GR" sz="1350">
                          <a:effectLst/>
                        </a:rPr>
                        <a:t>Χωρίς τιμή, μόνο δήλωση.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198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Περίγραμμα πλαισίου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FRAMEBORDER="yes|no"&gt;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  <a:tr h="296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 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Χρώμα περιγράμματος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>
                          <a:effectLst/>
                        </a:rPr>
                        <a:t>&lt;FRAME BORDERCOLOR="#$$$$$$"&gt; </a:t>
                      </a:r>
                      <a:endParaRPr lang="en-US" sz="13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50" dirty="0">
                          <a:effectLst/>
                        </a:rPr>
                        <a:t> </a:t>
                      </a:r>
                      <a:r>
                        <a:rPr lang="el-GR" sz="1350" dirty="0">
                          <a:effectLst/>
                        </a:rPr>
                        <a:t>Το χρώμα ορίζεται με τρεις (διψήφιους) </a:t>
                      </a:r>
                      <a:r>
                        <a:rPr lang="el-GR" sz="1350" dirty="0" err="1">
                          <a:effectLst/>
                        </a:rPr>
                        <a:t>δεκαεξαδικούς</a:t>
                      </a:r>
                      <a:r>
                        <a:rPr lang="el-GR" sz="1350" dirty="0">
                          <a:effectLst/>
                        </a:rPr>
                        <a:t> αριθμούς ή με το όνομα του.</a:t>
                      </a:r>
                      <a:endParaRPr lang="en-US" sz="13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53" marR="17753" marT="17753" marB="1775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623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534822"/>
              </p:ext>
            </p:extLst>
          </p:nvPr>
        </p:nvGraphicFramePr>
        <p:xfrm>
          <a:off x="204187" y="0"/>
          <a:ext cx="11922710" cy="629592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12904"/>
                <a:gridCol w="1556853"/>
                <a:gridCol w="3110632"/>
                <a:gridCol w="7142321"/>
              </a:tblGrid>
              <a:tr h="11963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ΦΟΡΜΕΣ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Ορισμός φόρμας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&lt;FORM ACTION="URL" METHOD=GET|POST&gt;&lt;/FORM&gt;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8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Πλαίσιο κειμένου</a:t>
                      </a:r>
                      <a:r>
                        <a:rPr lang="en-US" sz="1200">
                          <a:effectLst/>
                        </a:rPr>
                        <a:t> 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TYPE="TEXT" NAME="***" VALUE="</a:t>
                      </a:r>
                      <a:r>
                        <a:rPr lang="en-GB" sz="1200">
                          <a:effectLst/>
                        </a:rPr>
                        <a:t>###</a:t>
                      </a:r>
                      <a:r>
                        <a:rPr lang="en-US" sz="1200">
                          <a:effectLst/>
                        </a:rPr>
                        <a:t>"&gt;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***=όνομα του πεδίου. ###=αρχική τιμή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8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Πλαίσιο Κωδικού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&lt;</a:t>
                      </a:r>
                      <a:r>
                        <a:rPr lang="en-US" sz="1200">
                          <a:effectLst/>
                        </a:rPr>
                        <a:t>INPUT TYPE</a:t>
                      </a:r>
                      <a:r>
                        <a:rPr lang="el-GR" sz="1200">
                          <a:effectLst/>
                        </a:rPr>
                        <a:t>="</a:t>
                      </a:r>
                      <a:r>
                        <a:rPr lang="en-US" sz="1200">
                          <a:effectLst/>
                        </a:rPr>
                        <a:t>PASSWORD</a:t>
                      </a:r>
                      <a:r>
                        <a:rPr lang="el-GR" sz="1200">
                          <a:effectLst/>
                        </a:rPr>
                        <a:t>" </a:t>
                      </a:r>
                      <a:r>
                        <a:rPr lang="en-US" sz="1200">
                          <a:effectLst/>
                        </a:rPr>
                        <a:t>NAME</a:t>
                      </a:r>
                      <a:r>
                        <a:rPr lang="el-GR" sz="1200">
                          <a:effectLst/>
                        </a:rPr>
                        <a:t>="***"&gt;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***=όνομα του πεδίου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Μέγεθος πεδίου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&lt;</a:t>
                      </a:r>
                      <a:r>
                        <a:rPr lang="en-US" sz="1200">
                          <a:effectLst/>
                        </a:rPr>
                        <a:t>INPUT SIZE</a:t>
                      </a:r>
                      <a:r>
                        <a:rPr lang="el-GR" sz="1200">
                          <a:effectLst/>
                        </a:rPr>
                        <a:t>=</a:t>
                      </a: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el-GR" sz="1200">
                          <a:effectLst/>
                        </a:rPr>
                        <a:t>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el-GR" sz="1200">
                          <a:effectLst/>
                        </a:rPr>
                        <a:t>=Μέγεθος πεδίου σε χαρακτήρες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Μέγιστο μέγεθος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&lt;</a:t>
                      </a:r>
                      <a:r>
                        <a:rPr lang="en-US" sz="1200">
                          <a:effectLst/>
                        </a:rPr>
                        <a:t>INPUT MAXLENGTH</a:t>
                      </a:r>
                      <a:r>
                        <a:rPr lang="el-GR" sz="1200">
                          <a:effectLst/>
                        </a:rPr>
                        <a:t>=</a:t>
                      </a: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el-GR" sz="1200">
                          <a:effectLst/>
                        </a:rPr>
                        <a:t>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el-GR" sz="1200">
                          <a:effectLst/>
                        </a:rPr>
                        <a:t>=Μέγιστο πλήθος χαρακτήρων που μπορούν να πληκτρολογηθούν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8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Τετράγωνο πεδίο </a:t>
                      </a:r>
                      <a:r>
                        <a:rPr lang="en-US" sz="1200">
                          <a:effectLst/>
                        </a:rPr>
                        <a:t>Πολλαπλή</a:t>
                      </a:r>
                      <a:r>
                        <a:rPr lang="el-GR" sz="1200">
                          <a:effectLst/>
                        </a:rPr>
                        <a:t>ς</a:t>
                      </a:r>
                      <a:r>
                        <a:rPr lang="en-US" sz="1200">
                          <a:effectLst/>
                        </a:rPr>
                        <a:t> επιλογή</a:t>
                      </a:r>
                      <a:r>
                        <a:rPr lang="el-GR" sz="1200">
                          <a:effectLst/>
                        </a:rPr>
                        <a:t>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TYPE="CHECKBOX" NAME="***"&gt;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***=όνομα του πεδίου.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36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Κυκλικό πεδίο μονής</a:t>
                      </a:r>
                      <a:r>
                        <a:rPr lang="en-US" sz="1200">
                          <a:effectLst/>
                        </a:rPr>
                        <a:t> επιλογή</a:t>
                      </a:r>
                      <a:r>
                        <a:rPr lang="el-GR" sz="1200">
                          <a:effectLst/>
                        </a:rPr>
                        <a:t>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TYPE="RADIO" NAME="***"&gt;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***=όνομα του πεδίου. Όλα τα κυκλικά πεδία έχουν το ίδιο </a:t>
                      </a:r>
                      <a:r>
                        <a:rPr lang="en-US" sz="12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Προεπιλογή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CHECKED&gt;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Για τετράγωνα και κυκλικά πεδία τσεκαρίσματος. Εμφανίζονται προεπιλεγμένα.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Απενεργοποίηση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DISABLED&gt;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Για τετράγωνα και κυκλικά πεδία τσεκαρίσματος. Εμφανίζονται απενεργοποιημένα.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36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Πεδίο εισαγωγής δεδομένων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TYPE="SUBMIT" VALUE="***"&gt;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κουμπί καταχώρησης. ***=όνομα του κουμπιού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36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Πεδίο εισαγωγής δεδομένων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&lt;INPUT TYPE="RESET" VALUE="***"&gt;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κουμπί ακύρωσης. ***=όνομα του κουμπιού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Λίστα επιλογής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&lt;SELECT&gt;&lt;/SELECT&gt;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Όνομα λίστας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&lt;SELECT NAME="***"&gt;&lt;/SELECT&gt;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r>
                        <a:rPr lang="el-GR" sz="1200">
                          <a:effectLst/>
                        </a:rPr>
                        <a:t>***=όνομα του πεδίου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Αριθμός επιλογών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&lt;SELECT SIZE=i&gt;&lt;/SELECT&gt;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el-GR" sz="1200">
                          <a:effectLst/>
                        </a:rPr>
                        <a:t>=αριθμός επιλογών που εμφανίζονται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Πολλαπλή επιλογή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&lt;SELECT MULTIPLE&gt;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Για περισσότερες από μία επιλογές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Επιλογή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&lt;OPTION&gt; &lt;</a:t>
                      </a:r>
                      <a:r>
                        <a:rPr lang="el-GR" sz="1200">
                          <a:effectLst/>
                        </a:rPr>
                        <a:t>/</a:t>
                      </a:r>
                      <a:r>
                        <a:rPr lang="en-US" sz="1200">
                          <a:effectLst/>
                        </a:rPr>
                        <a:t>OPTION&gt;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Διαθέσιμα στοιχεία προς επιλογή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Προεπιλογή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&lt;OPTION SELECTED&gt; &lt;</a:t>
                      </a:r>
                      <a:r>
                        <a:rPr lang="el-GR" sz="1200">
                          <a:effectLst/>
                        </a:rPr>
                        <a:t>/</a:t>
                      </a:r>
                      <a:r>
                        <a:rPr lang="en-US" sz="1200">
                          <a:effectLst/>
                        </a:rPr>
                        <a:t>OPTION&gt;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158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Τιμή επιλογής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&lt;OPTION VALUE="***"&gt; &lt;</a:t>
                      </a:r>
                      <a:r>
                        <a:rPr lang="el-GR" sz="1200">
                          <a:effectLst/>
                        </a:rPr>
                        <a:t>/</a:t>
                      </a:r>
                      <a:r>
                        <a:rPr lang="en-US" sz="1200">
                          <a:effectLst/>
                        </a:rPr>
                        <a:t>OPTION&gt;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r>
                        <a:rPr lang="el-GR" sz="1200">
                          <a:effectLst/>
                        </a:rPr>
                        <a:t>***=τιμή επιλογής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  <a:tr h="28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200">
                          <a:effectLst/>
                        </a:rPr>
                        <a:t>Περιοχή κειμένου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>
                          <a:effectLst/>
                        </a:rPr>
                        <a:t>&lt;</a:t>
                      </a:r>
                      <a:r>
                        <a:rPr lang="en-US" sz="1200">
                          <a:effectLst/>
                        </a:rPr>
                        <a:t>TEXTAREA ROWS</a:t>
                      </a:r>
                      <a:r>
                        <a:rPr lang="en-GB" sz="1200">
                          <a:effectLst/>
                        </a:rPr>
                        <a:t>=</a:t>
                      </a:r>
                      <a:r>
                        <a:rPr lang="en-US" sz="1200">
                          <a:effectLst/>
                        </a:rPr>
                        <a:t>i COLS</a:t>
                      </a:r>
                      <a:r>
                        <a:rPr lang="en-GB" sz="1200">
                          <a:effectLst/>
                        </a:rPr>
                        <a:t>=</a:t>
                      </a:r>
                      <a:r>
                        <a:rPr lang="en-US" sz="1200">
                          <a:effectLst/>
                        </a:rPr>
                        <a:t>j NAME</a:t>
                      </a:r>
                      <a:r>
                        <a:rPr lang="en-GB" sz="1200">
                          <a:effectLst/>
                        </a:rPr>
                        <a:t>="***"&gt;...&lt;/</a:t>
                      </a:r>
                      <a:r>
                        <a:rPr lang="en-US" sz="1200">
                          <a:effectLst/>
                        </a:rPr>
                        <a:t>TEXTAREA</a:t>
                      </a:r>
                      <a:r>
                        <a:rPr lang="en-GB" sz="1200">
                          <a:effectLst/>
                        </a:rPr>
                        <a:t>&gt;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 err="1">
                          <a:effectLst/>
                        </a:rPr>
                        <a:t>i</a:t>
                      </a:r>
                      <a:r>
                        <a:rPr lang="el-GR" sz="1200" dirty="0">
                          <a:effectLst/>
                        </a:rPr>
                        <a:t>=αριθμός γραμμών, </a:t>
                      </a:r>
                      <a:r>
                        <a:rPr lang="en-US" sz="1200" dirty="0">
                          <a:effectLst/>
                        </a:rPr>
                        <a:t>j</a:t>
                      </a:r>
                      <a:r>
                        <a:rPr lang="el-GR" sz="1200" dirty="0">
                          <a:effectLst/>
                        </a:rPr>
                        <a:t>=αριθμός στηλών. ***=όνομα του πεδίου. ...=εμφάνιση κειμένου μέσα στην περιοχή κειμένου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175" marR="14175" marT="14175" marB="141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13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43" y="758952"/>
            <a:ext cx="11940466" cy="3566160"/>
          </a:xfrm>
        </p:spPr>
        <p:txBody>
          <a:bodyPr>
            <a:normAutofit/>
          </a:bodyPr>
          <a:lstStyle/>
          <a:p>
            <a:r>
              <a:rPr lang="en-US" sz="7800" dirty="0"/>
              <a:t>https://</a:t>
            </a:r>
            <a:r>
              <a:rPr lang="en-US" sz="7800" dirty="0" smtClean="0"/>
              <a:t>www.w3schools.com</a:t>
            </a:r>
            <a:endParaRPr lang="en-US" sz="7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4000" b="1" dirty="0"/>
              <a:t>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754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450" r="1627" b="5502"/>
          <a:stretch/>
        </p:blipFill>
        <p:spPr>
          <a:xfrm>
            <a:off x="79900" y="319596"/>
            <a:ext cx="11993732" cy="583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10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/>
              <a:t>H HTML (HYPERTEXT MARKUP LANGUAGE), είναι μία γλώσσα η οποία «λέει» στον υπολογιστή </a:t>
            </a:r>
            <a:r>
              <a:rPr lang="el-GR" sz="2400" dirty="0" smtClean="0"/>
              <a:t>πως θα </a:t>
            </a:r>
            <a:r>
              <a:rPr lang="el-GR" sz="2400" dirty="0"/>
              <a:t>πρέπει να εμφανίσει μία ιστοσελίδα. </a:t>
            </a:r>
            <a:endParaRPr lang="el-G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 smtClean="0"/>
              <a:t>Τα </a:t>
            </a:r>
            <a:r>
              <a:rPr lang="el-GR" sz="2400" dirty="0"/>
              <a:t>αρχεία στα οποία γράφεται αυτή η γλώσσα είναι </a:t>
            </a:r>
            <a:r>
              <a:rPr lang="el-GR" sz="2400" dirty="0" smtClean="0"/>
              <a:t>απλά αρχεία </a:t>
            </a:r>
            <a:r>
              <a:rPr lang="el-GR" sz="2400" dirty="0"/>
              <a:t>κειμένου (ASCII), τα οποία μπορούν να δημιουργηθούν ακόμη και με το </a:t>
            </a:r>
            <a:r>
              <a:rPr lang="el-GR" sz="2400" dirty="0" err="1" smtClean="0"/>
              <a:t>Notepad</a:t>
            </a:r>
            <a:r>
              <a:rPr lang="el-GR" sz="2400" dirty="0"/>
              <a:t> </a:t>
            </a:r>
            <a:r>
              <a:rPr lang="el-GR" sz="2400" dirty="0" smtClean="0"/>
              <a:t>(Σημειωματάριο</a:t>
            </a:r>
            <a:r>
              <a:rPr lang="el-GR" sz="2400" dirty="0"/>
              <a:t>), των Windows έχοντας απλώς την κατάληξη .</a:t>
            </a:r>
            <a:r>
              <a:rPr lang="el-GR" sz="2400" dirty="0" err="1"/>
              <a:t>htm</a:t>
            </a:r>
            <a:r>
              <a:rPr lang="el-GR" sz="2400" dirty="0"/>
              <a:t> ή .</a:t>
            </a:r>
            <a:r>
              <a:rPr lang="el-GR" sz="2400" dirty="0" err="1"/>
              <a:t>html</a:t>
            </a:r>
            <a:r>
              <a:rPr lang="el-GR" sz="2400" dirty="0"/>
              <a:t> . </a:t>
            </a:r>
            <a:endParaRPr lang="el-G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 smtClean="0"/>
              <a:t>Περιλαμβάνουν μέσα τα </a:t>
            </a:r>
            <a:r>
              <a:rPr lang="el-GR" sz="2400" dirty="0"/>
              <a:t>λεγόμενα </a:t>
            </a:r>
            <a:r>
              <a:rPr lang="el-GR" sz="2400" b="1" dirty="0" err="1"/>
              <a:t>tags</a:t>
            </a:r>
            <a:r>
              <a:rPr lang="el-GR" sz="2400" dirty="0"/>
              <a:t>, τα οποία χρησιμοποιούνται σε κάποιο πρόγραμμα εμφάνισης ιστοσελίδων (</a:t>
            </a:r>
            <a:r>
              <a:rPr lang="el-GR" sz="2400" dirty="0" smtClean="0"/>
              <a:t>π.χ. Internet </a:t>
            </a:r>
            <a:r>
              <a:rPr lang="el-GR" sz="2400" dirty="0"/>
              <a:t>Explorer), για να δημιουργηθούν και να εμφανιστούν οι ιστοσελίδες.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4227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/>
              <a:t>Όλα τα </a:t>
            </a:r>
            <a:r>
              <a:rPr lang="el-GR" sz="2400" b="1" dirty="0" err="1"/>
              <a:t>tags</a:t>
            </a:r>
            <a:r>
              <a:rPr lang="el-GR" sz="2400" b="1" dirty="0"/>
              <a:t> </a:t>
            </a:r>
            <a:r>
              <a:rPr lang="el-GR" sz="2400" dirty="0"/>
              <a:t>της HTML, δηλώνονται ως εξής: &lt; ονομασία του </a:t>
            </a:r>
            <a:r>
              <a:rPr lang="el-GR" sz="2400" dirty="0" err="1"/>
              <a:t>tag</a:t>
            </a:r>
            <a:r>
              <a:rPr lang="el-GR" sz="2400" dirty="0"/>
              <a:t> &gt;. </a:t>
            </a:r>
            <a:endParaRPr lang="el-G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 smtClean="0"/>
              <a:t>Όλα </a:t>
            </a:r>
            <a:r>
              <a:rPr lang="el-GR" sz="2400" dirty="0"/>
              <a:t>τα </a:t>
            </a:r>
            <a:r>
              <a:rPr lang="el-GR" sz="2400" dirty="0" err="1"/>
              <a:t>tags</a:t>
            </a:r>
            <a:r>
              <a:rPr lang="el-GR" sz="2400" dirty="0"/>
              <a:t> της HTML </a:t>
            </a:r>
            <a:r>
              <a:rPr lang="el-GR" sz="2400" dirty="0" smtClean="0"/>
              <a:t>έχουν μία </a:t>
            </a:r>
            <a:r>
              <a:rPr lang="el-GR" sz="2400" dirty="0"/>
              <a:t>αρχή και ένα τέλος. Στο ενδιάμεσο παρεμβάλλεται το περιεχόμενο του </a:t>
            </a:r>
            <a:r>
              <a:rPr lang="el-GR" sz="2400" dirty="0" err="1"/>
              <a:t>tag</a:t>
            </a:r>
            <a:r>
              <a:rPr lang="el-GR" sz="2400" dirty="0"/>
              <a:t>. </a:t>
            </a:r>
            <a:endParaRPr lang="el-G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 smtClean="0"/>
              <a:t>Η </a:t>
            </a:r>
            <a:r>
              <a:rPr lang="el-GR" sz="2400" dirty="0"/>
              <a:t>αρχή κάθε </a:t>
            </a:r>
            <a:r>
              <a:rPr lang="el-GR" sz="2400" dirty="0" err="1" smtClean="0"/>
              <a:t>tag</a:t>
            </a:r>
            <a:r>
              <a:rPr lang="el-GR" sz="2400" dirty="0"/>
              <a:t> </a:t>
            </a:r>
            <a:r>
              <a:rPr lang="el-GR" sz="2400" dirty="0" smtClean="0"/>
              <a:t>δηλώνεται </a:t>
            </a:r>
            <a:r>
              <a:rPr lang="el-GR" sz="2400" dirty="0"/>
              <a:t>με &lt;</a:t>
            </a:r>
            <a:r>
              <a:rPr lang="el-GR" sz="2400" dirty="0" err="1"/>
              <a:t>tag</a:t>
            </a:r>
            <a:r>
              <a:rPr lang="el-GR" sz="2400" dirty="0"/>
              <a:t>&gt; ενώ το τέλος με &lt;/</a:t>
            </a:r>
            <a:r>
              <a:rPr lang="el-GR" sz="2400" dirty="0" err="1"/>
              <a:t>tag</a:t>
            </a:r>
            <a:r>
              <a:rPr lang="el-GR" sz="2400" dirty="0"/>
              <a:t>&gt;. Γενικά το περιεχόμενο μίας ιστοσελίδας είναι </a:t>
            </a:r>
            <a:r>
              <a:rPr lang="el-GR" sz="2400" dirty="0" err="1"/>
              <a:t>tags</a:t>
            </a:r>
            <a:r>
              <a:rPr lang="el-GR" sz="2400" dirty="0"/>
              <a:t> </a:t>
            </a:r>
            <a:r>
              <a:rPr lang="el-GR" sz="2400" dirty="0" smtClean="0"/>
              <a:t>τα οποία </a:t>
            </a:r>
            <a:r>
              <a:rPr lang="el-GR" sz="2400" dirty="0"/>
              <a:t>περιέχουν άλλα </a:t>
            </a:r>
            <a:r>
              <a:rPr lang="el-GR" sz="2400" dirty="0" err="1"/>
              <a:t>tags</a:t>
            </a:r>
            <a:r>
              <a:rPr lang="el-GR" sz="2400" dirty="0"/>
              <a:t> </a:t>
            </a:r>
            <a:r>
              <a:rPr lang="el-GR" sz="2400" dirty="0" err="1"/>
              <a:t>κ.λ.π</a:t>
            </a:r>
            <a:r>
              <a:rPr lang="el-GR" sz="2400" dirty="0"/>
              <a:t>. </a:t>
            </a:r>
            <a:endParaRPr lang="el-G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 smtClean="0"/>
              <a:t>Πάντα </a:t>
            </a:r>
            <a:r>
              <a:rPr lang="el-GR" sz="2400" dirty="0"/>
              <a:t>τα </a:t>
            </a:r>
            <a:r>
              <a:rPr lang="el-GR" sz="2400" dirty="0" err="1"/>
              <a:t>tags</a:t>
            </a:r>
            <a:r>
              <a:rPr lang="el-GR" sz="2400" dirty="0"/>
              <a:t> τα οποία δημιουργούνται (ανοίγουν), θα </a:t>
            </a:r>
            <a:r>
              <a:rPr lang="el-GR" sz="2400" dirty="0" smtClean="0"/>
              <a:t>πρέπει αφού </a:t>
            </a:r>
            <a:r>
              <a:rPr lang="el-GR" sz="2400" dirty="0" err="1"/>
              <a:t>πληκτρολογηθεί</a:t>
            </a:r>
            <a:r>
              <a:rPr lang="el-GR" sz="2400" dirty="0"/>
              <a:t> το περιεχόμενό τους να κλείνουν (τελειώνουν). </a:t>
            </a:r>
            <a:endParaRPr lang="el-G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 smtClean="0"/>
              <a:t>Υπάρχουν </a:t>
            </a:r>
            <a:r>
              <a:rPr lang="el-GR" sz="2400" dirty="0"/>
              <a:t>εξαιρέσεις, </a:t>
            </a:r>
            <a:r>
              <a:rPr lang="el-GR" sz="2400" dirty="0" smtClean="0"/>
              <a:t>κάποια </a:t>
            </a:r>
            <a:r>
              <a:rPr lang="el-GR" sz="2400" dirty="0" err="1" smtClean="0"/>
              <a:t>tags</a:t>
            </a:r>
            <a:r>
              <a:rPr lang="el-GR" sz="2400" dirty="0" smtClean="0"/>
              <a:t> </a:t>
            </a:r>
            <a:r>
              <a:rPr lang="el-GR" sz="2400" dirty="0"/>
              <a:t>δεν κλείνουν ποτέ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827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75208" y="559294"/>
            <a:ext cx="11647272" cy="5753578"/>
          </a:xfrm>
        </p:spPr>
        <p:txBody>
          <a:bodyPr>
            <a:noAutofit/>
          </a:bodyPr>
          <a:lstStyle/>
          <a:p>
            <a:r>
              <a:rPr lang="el-GR" b="1" dirty="0"/>
              <a:t>&lt;</a:t>
            </a:r>
            <a:r>
              <a:rPr lang="el-GR" b="1" dirty="0" err="1"/>
              <a:t>html</a:t>
            </a:r>
            <a:r>
              <a:rPr lang="el-GR" b="1" dirty="0"/>
              <a:t>&gt; </a:t>
            </a:r>
            <a:r>
              <a:rPr lang="el-GR" dirty="0"/>
              <a:t>TAG με ονομασία HTML. Στην κορυφή του κώδικα βρίσκεται πάντα το </a:t>
            </a:r>
            <a:r>
              <a:rPr lang="el-GR" dirty="0" err="1"/>
              <a:t>tag</a:t>
            </a:r>
            <a:r>
              <a:rPr lang="el-GR" dirty="0"/>
              <a:t> αυτό, </a:t>
            </a:r>
            <a:r>
              <a:rPr lang="el-GR" dirty="0" smtClean="0"/>
              <a:t>το οποίο </a:t>
            </a:r>
            <a:r>
              <a:rPr lang="el-GR" dirty="0"/>
              <a:t>δηλώνει ότι ο κώδικας που ακολουθεί παρακάτω είναι κώδικας HTML.</a:t>
            </a:r>
          </a:p>
          <a:p>
            <a:r>
              <a:rPr lang="el-GR" b="1" dirty="0"/>
              <a:t>&lt;</a:t>
            </a:r>
            <a:r>
              <a:rPr lang="el-GR" b="1" dirty="0" err="1"/>
              <a:t>head</a:t>
            </a:r>
            <a:r>
              <a:rPr lang="el-GR" b="1" dirty="0"/>
              <a:t>&gt; </a:t>
            </a:r>
            <a:r>
              <a:rPr lang="el-GR" dirty="0"/>
              <a:t>TAG με ονομασία HEAD. Ακριβώς μετά το </a:t>
            </a:r>
            <a:r>
              <a:rPr lang="el-GR" dirty="0" err="1"/>
              <a:t>tag</a:t>
            </a:r>
            <a:r>
              <a:rPr lang="el-GR" dirty="0"/>
              <a:t> </a:t>
            </a:r>
            <a:r>
              <a:rPr lang="el-GR" dirty="0" err="1"/>
              <a:t>html</a:t>
            </a:r>
            <a:r>
              <a:rPr lang="el-GR" dirty="0"/>
              <a:t>, βρίσκεται το </a:t>
            </a:r>
            <a:r>
              <a:rPr lang="el-GR" dirty="0" err="1"/>
              <a:t>tag</a:t>
            </a:r>
            <a:r>
              <a:rPr lang="el-GR" dirty="0"/>
              <a:t> </a:t>
            </a:r>
            <a:r>
              <a:rPr lang="el-GR" dirty="0" err="1"/>
              <a:t>head</a:t>
            </a:r>
            <a:r>
              <a:rPr lang="el-GR" dirty="0"/>
              <a:t>. Ανάμεσα </a:t>
            </a:r>
            <a:r>
              <a:rPr lang="el-GR" dirty="0" smtClean="0"/>
              <a:t>στο άνοιγα </a:t>
            </a:r>
            <a:r>
              <a:rPr lang="el-GR" dirty="0"/>
              <a:t>(&lt; &gt;) και στο κλείσιμο (&lt;/ &gt;) του </a:t>
            </a:r>
            <a:r>
              <a:rPr lang="el-GR" dirty="0" err="1"/>
              <a:t>tag</a:t>
            </a:r>
            <a:r>
              <a:rPr lang="el-GR" dirty="0"/>
              <a:t>, αυτού, υπάρχει περιεχόμενο που αφορά </a:t>
            </a:r>
            <a:r>
              <a:rPr lang="el-GR" dirty="0" smtClean="0"/>
              <a:t>την ιστοσελίδα </a:t>
            </a:r>
            <a:r>
              <a:rPr lang="el-GR" dirty="0"/>
              <a:t>όπως: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 τίτλος της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γλώσσα που υποστηρίζει η σελίδα (π.χ. ελληνικά)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Διάφορα </a:t>
            </a:r>
            <a:r>
              <a:rPr lang="en-US" dirty="0"/>
              <a:t>keywords </a:t>
            </a:r>
            <a:r>
              <a:rPr lang="el-GR" dirty="0"/>
              <a:t>κ.α.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Το περιεχόμενο αυτό, δεν πρέπει να γραφτεί σε κανένα άλλο μέρος του κώδικα.</a:t>
            </a:r>
          </a:p>
          <a:p>
            <a:r>
              <a:rPr lang="el-GR" b="1" dirty="0"/>
              <a:t>&lt;/</a:t>
            </a:r>
            <a:r>
              <a:rPr lang="el-GR" b="1" dirty="0" err="1"/>
              <a:t>head</a:t>
            </a:r>
            <a:r>
              <a:rPr lang="el-GR" b="1" dirty="0"/>
              <a:t>&gt; </a:t>
            </a:r>
            <a:r>
              <a:rPr lang="el-GR" dirty="0"/>
              <a:t>TAG με ονομασία HEAD. Σε αυτό το σημείο το </a:t>
            </a:r>
            <a:r>
              <a:rPr lang="el-GR" dirty="0" err="1"/>
              <a:t>tag</a:t>
            </a:r>
            <a:r>
              <a:rPr lang="el-GR" dirty="0"/>
              <a:t> </a:t>
            </a:r>
            <a:r>
              <a:rPr lang="el-GR" dirty="0" err="1"/>
              <a:t>head</a:t>
            </a:r>
            <a:r>
              <a:rPr lang="el-GR" dirty="0"/>
              <a:t> κλείνει.</a:t>
            </a:r>
          </a:p>
          <a:p>
            <a:r>
              <a:rPr lang="el-GR" b="1" dirty="0"/>
              <a:t>&lt;</a:t>
            </a:r>
            <a:r>
              <a:rPr lang="el-GR" b="1" dirty="0" err="1"/>
              <a:t>body</a:t>
            </a:r>
            <a:r>
              <a:rPr lang="el-GR" b="1" dirty="0"/>
              <a:t>&gt; </a:t>
            </a:r>
            <a:r>
              <a:rPr lang="el-GR" dirty="0"/>
              <a:t>TAG με ονομασία BODY. Από αυτό το σημείο και έπειτα, γράφεται ο κώδικας που </a:t>
            </a:r>
            <a:r>
              <a:rPr lang="el-GR" dirty="0" smtClean="0"/>
              <a:t>αφορά την </a:t>
            </a:r>
            <a:r>
              <a:rPr lang="el-GR" dirty="0"/>
              <a:t>εμφάνιση της ιστοσελίδας μας στον </a:t>
            </a:r>
            <a:r>
              <a:rPr lang="el-GR" dirty="0" err="1"/>
              <a:t>browser</a:t>
            </a:r>
            <a:r>
              <a:rPr lang="el-GR" dirty="0"/>
              <a:t>. Π.Χ. τα κείμενα, οι εικόνες, οι φόρμες, </a:t>
            </a:r>
            <a:r>
              <a:rPr lang="el-GR" dirty="0" err="1"/>
              <a:t>κ.λ.π</a:t>
            </a:r>
            <a:r>
              <a:rPr lang="el-GR" dirty="0"/>
              <a:t>. </a:t>
            </a:r>
            <a:r>
              <a:rPr lang="el-GR" dirty="0" smtClean="0"/>
              <a:t>θα εισάγονται </a:t>
            </a:r>
            <a:r>
              <a:rPr lang="el-GR" dirty="0"/>
              <a:t>πάντα με τη βοήθεια άλλων </a:t>
            </a:r>
            <a:r>
              <a:rPr lang="el-GR" dirty="0" err="1"/>
              <a:t>tags</a:t>
            </a:r>
            <a:r>
              <a:rPr lang="el-GR" dirty="0"/>
              <a:t>, που θα αναφερθούν παρακάτω, μετά και κάτω </a:t>
            </a:r>
            <a:r>
              <a:rPr lang="el-GR" dirty="0" smtClean="0"/>
              <a:t>από αυτό </a:t>
            </a:r>
            <a:r>
              <a:rPr lang="el-GR" dirty="0"/>
              <a:t>το </a:t>
            </a:r>
            <a:r>
              <a:rPr lang="en-US" dirty="0"/>
              <a:t>tag.</a:t>
            </a:r>
          </a:p>
          <a:p>
            <a:r>
              <a:rPr lang="el-GR" b="1" dirty="0"/>
              <a:t>&lt;/</a:t>
            </a:r>
            <a:r>
              <a:rPr lang="el-GR" b="1" dirty="0" err="1"/>
              <a:t>body</a:t>
            </a:r>
            <a:r>
              <a:rPr lang="el-GR" b="1" dirty="0"/>
              <a:t>&gt; </a:t>
            </a:r>
            <a:r>
              <a:rPr lang="el-GR" dirty="0"/>
              <a:t>TAG με ονομασία BODY. Σε αυτό το σημείο το </a:t>
            </a:r>
            <a:r>
              <a:rPr lang="el-GR" dirty="0" err="1"/>
              <a:t>tag</a:t>
            </a:r>
            <a:r>
              <a:rPr lang="el-GR" dirty="0"/>
              <a:t> </a:t>
            </a:r>
            <a:r>
              <a:rPr lang="el-GR" dirty="0" err="1"/>
              <a:t>body</a:t>
            </a:r>
            <a:r>
              <a:rPr lang="el-GR" dirty="0"/>
              <a:t>, κλείνει και πάντα πριν </a:t>
            </a:r>
            <a:r>
              <a:rPr lang="el-GR" dirty="0" smtClean="0"/>
              <a:t>κλείσει το </a:t>
            </a:r>
            <a:r>
              <a:rPr lang="en-US" dirty="0"/>
              <a:t>tag HTML.</a:t>
            </a:r>
          </a:p>
          <a:p>
            <a:r>
              <a:rPr lang="el-GR" b="1" dirty="0"/>
              <a:t>&lt;/</a:t>
            </a:r>
            <a:r>
              <a:rPr lang="el-GR" b="1" dirty="0" err="1"/>
              <a:t>html</a:t>
            </a:r>
            <a:r>
              <a:rPr lang="el-GR" b="1" dirty="0"/>
              <a:t>&gt; </a:t>
            </a:r>
            <a:r>
              <a:rPr lang="el-GR" dirty="0"/>
              <a:t>TAG με ονομασία HTML. Πάντα στο τέλος της σελίδας το </a:t>
            </a:r>
            <a:r>
              <a:rPr lang="el-GR" dirty="0" err="1"/>
              <a:t>tag</a:t>
            </a:r>
            <a:r>
              <a:rPr lang="el-GR" dirty="0"/>
              <a:t> με ονομασία HTML </a:t>
            </a:r>
            <a:r>
              <a:rPr lang="el-GR" dirty="0" smtClean="0"/>
              <a:t>κλείνει, δηλώνοντας </a:t>
            </a:r>
            <a:r>
              <a:rPr lang="el-GR" dirty="0"/>
              <a:t>ότι δεν υπάρχει πλέον άλλος κώδικας HTML.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412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085" y="469704"/>
            <a:ext cx="107597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i="0" u="none" strike="noStrike" baseline="0" dirty="0" smtClean="0">
                <a:solidFill>
                  <a:srgbClr val="000000"/>
                </a:solidFill>
                <a:latin typeface="Tahoma-Bold"/>
              </a:rPr>
              <a:t>Ο παρακάτω κώδικας αφορά το βασικό περιεχόμενο του </a:t>
            </a:r>
            <a:r>
              <a:rPr lang="el-GR" b="1" i="0" u="none" strike="noStrike" baseline="0" dirty="0" err="1" smtClean="0">
                <a:solidFill>
                  <a:srgbClr val="000000"/>
                </a:solidFill>
                <a:latin typeface="Tahoma-Bold"/>
              </a:rPr>
              <a:t>tag</a:t>
            </a:r>
            <a:r>
              <a:rPr lang="el-GR" b="1" i="0" u="none" strike="noStrike" baseline="0" dirty="0" smtClean="0">
                <a:solidFill>
                  <a:srgbClr val="000000"/>
                </a:solidFill>
                <a:latin typeface="Tahoma-Bold"/>
              </a:rPr>
              <a:t> HEAD.</a:t>
            </a:r>
          </a:p>
          <a:p>
            <a:pPr algn="just"/>
            <a:endParaRPr lang="el-GR" b="1" i="0" u="none" strike="noStrike" baseline="0" dirty="0" smtClean="0">
              <a:solidFill>
                <a:srgbClr val="000000"/>
              </a:solidFill>
              <a:latin typeface="Tahoma-Bold"/>
            </a:endParaRPr>
          </a:p>
          <a:p>
            <a:pPr algn="just"/>
            <a:r>
              <a:rPr lang="en-US" b="0" i="0" u="none" strike="noStrike" baseline="0" dirty="0" smtClean="0">
                <a:solidFill>
                  <a:srgbClr val="818181"/>
                </a:solidFill>
                <a:latin typeface="Tahoma" panose="020B0604030504040204" pitchFamily="34" charset="0"/>
              </a:rPr>
              <a:t>&lt;head&gt;</a:t>
            </a:r>
          </a:p>
          <a:p>
            <a:pPr algn="just"/>
            <a:r>
              <a:rPr lang="en-US" sz="2000" b="1" i="0" u="none" strike="noStrike" baseline="0" dirty="0" smtClean="0">
                <a:solidFill>
                  <a:srgbClr val="000000"/>
                </a:solidFill>
                <a:latin typeface="Tahoma-Bold"/>
              </a:rPr>
              <a:t>&lt;title&gt;</a:t>
            </a:r>
            <a:r>
              <a:rPr lang="el-GR" sz="2000" b="1" i="0" u="none" strike="noStrike" baseline="0" dirty="0" smtClean="0">
                <a:solidFill>
                  <a:srgbClr val="000000"/>
                </a:solidFill>
                <a:latin typeface="Tahoma-Bold"/>
              </a:rPr>
              <a:t>Τίτλος Σελίδας&lt;/</a:t>
            </a:r>
            <a:r>
              <a:rPr lang="en-US" sz="2000" b="1" i="0" u="none" strike="noStrike" baseline="0" dirty="0" smtClean="0">
                <a:solidFill>
                  <a:srgbClr val="000000"/>
                </a:solidFill>
                <a:latin typeface="Tahoma-Bold"/>
              </a:rPr>
              <a:t>title&gt;</a:t>
            </a:r>
          </a:p>
          <a:p>
            <a:pPr algn="just"/>
            <a:r>
              <a:rPr lang="el-GR" b="0" i="0" u="none" strike="noStrike" baseline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To</a:t>
            </a:r>
            <a:r>
              <a:rPr lang="el-GR" b="0" i="0" u="none" strike="noStrike" baseline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l-GR" b="0" i="0" u="none" strike="noStrike" baseline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tag</a:t>
            </a:r>
            <a:r>
              <a:rPr lang="el-GR" b="0" i="0" u="none" strike="noStrike" baseline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 &lt;</a:t>
            </a:r>
            <a:r>
              <a:rPr lang="el-GR" b="0" i="0" u="none" strike="noStrike" baseline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title</a:t>
            </a:r>
            <a:r>
              <a:rPr lang="el-GR" b="0" i="0" u="none" strike="noStrike" baseline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&gt; μας δίνει τη δυνατότητα να δώσουμε ένα τίτλο στην ιστοσελίδα μας. Ανάμεσα στο</a:t>
            </a:r>
            <a:r>
              <a:rPr lang="el-GR" b="0" i="0" u="none" strike="noStrike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l-GR" b="0" i="0" u="none" strike="noStrike" baseline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άνοιγμα και στο κλείσιμο του </a:t>
            </a:r>
            <a:r>
              <a:rPr lang="el-GR" b="0" i="0" u="none" strike="noStrike" baseline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tag</a:t>
            </a:r>
            <a:r>
              <a:rPr lang="el-GR" b="0" i="0" u="none" strike="noStrike" baseline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, πληκτρολογούμε αυτό που θέλουμε να είναι ο τίτλος της</a:t>
            </a:r>
            <a:r>
              <a:rPr lang="el-GR" b="0" i="0" u="none" strike="noStrike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l-GR" b="0" i="0" u="none" strike="noStrike" baseline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ιστοσελίδας μας.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1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533" y="301841"/>
            <a:ext cx="1187832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400" b="1" i="0" u="none" strike="noStrike" baseline="0" dirty="0" smtClean="0">
                <a:latin typeface="Tahoma-Bold"/>
              </a:rPr>
              <a:t>Ο παρακάτω κώδικας αφορά τις βασικές παραμέτρους του </a:t>
            </a:r>
            <a:r>
              <a:rPr lang="el-GR" sz="1400" b="1" i="0" u="none" strike="noStrike" baseline="0" dirty="0" err="1" smtClean="0">
                <a:latin typeface="Tahoma-Bold"/>
              </a:rPr>
              <a:t>tag</a:t>
            </a:r>
            <a:r>
              <a:rPr lang="el-GR" sz="1400" b="1" i="0" u="none" strike="noStrike" baseline="0" dirty="0" smtClean="0">
                <a:latin typeface="Tahoma-Bold"/>
              </a:rPr>
              <a:t> BODY. Σημειώνεται πως</a:t>
            </a:r>
            <a:r>
              <a:rPr lang="el-GR" sz="1400" b="1" i="0" u="none" strike="noStrike" dirty="0" smtClean="0">
                <a:latin typeface="Tahoma-Bold"/>
              </a:rPr>
              <a:t> </a:t>
            </a:r>
            <a:r>
              <a:rPr lang="el-GR" sz="1400" b="1" i="0" u="none" strike="noStrike" baseline="0" dirty="0" smtClean="0">
                <a:latin typeface="Tahoma-Bold"/>
              </a:rPr>
              <a:t>καμία από τις παραμέτρους που αναφέρονται</a:t>
            </a:r>
            <a:r>
              <a:rPr lang="el-GR" sz="1400" b="1" i="0" u="none" strike="noStrike" dirty="0" smtClean="0">
                <a:latin typeface="Tahoma-Bold"/>
              </a:rPr>
              <a:t> </a:t>
            </a:r>
            <a:r>
              <a:rPr lang="el-GR" sz="1400" b="1" i="0" u="none" strike="noStrike" baseline="0" dirty="0" smtClean="0">
                <a:latin typeface="Tahoma-Bold"/>
              </a:rPr>
              <a:t>παρακάτω, δεν είναι υποχρεωτικό να</a:t>
            </a:r>
            <a:r>
              <a:rPr lang="el-GR" sz="1400" b="1" i="0" u="none" strike="noStrike" dirty="0" smtClean="0">
                <a:latin typeface="Tahoma-Bold"/>
              </a:rPr>
              <a:t> </a:t>
            </a:r>
            <a:r>
              <a:rPr lang="el-GR" sz="1400" b="1" i="0" u="none" strike="noStrike" baseline="0" dirty="0" smtClean="0">
                <a:latin typeface="Tahoma-Bold"/>
              </a:rPr>
              <a:t>υπάρχουν σε κάποια σελίδα.</a:t>
            </a:r>
          </a:p>
          <a:p>
            <a:pPr algn="just"/>
            <a:endParaRPr lang="el-GR" sz="1400" b="1" i="0" u="none" strike="noStrike" baseline="0" dirty="0" smtClean="0">
              <a:latin typeface="Tahoma-Bold"/>
            </a:endParaRPr>
          </a:p>
          <a:p>
            <a:pPr algn="ctr"/>
            <a:r>
              <a:rPr lang="en-US" sz="1400" b="1" i="0" u="none" strike="noStrike" baseline="0" dirty="0" smtClean="0">
                <a:latin typeface="Tahoma-Bold"/>
              </a:rPr>
              <a:t>&lt;body </a:t>
            </a:r>
            <a:r>
              <a:rPr lang="en-US" sz="1400" b="1" i="0" u="none" strike="noStrike" baseline="0" dirty="0" err="1" smtClean="0">
                <a:latin typeface="Tahoma-Bold"/>
              </a:rPr>
              <a:t>bgcolor</a:t>
            </a:r>
            <a:r>
              <a:rPr lang="en-US" sz="1400" b="1" i="0" u="none" strike="noStrike" baseline="0" dirty="0" smtClean="0">
                <a:latin typeface="Tahoma-Bold"/>
              </a:rPr>
              <a:t>="#009900" background="back.jpg" text="#003399</a:t>
            </a:r>
            <a:r>
              <a:rPr lang="el-GR" sz="1400" b="1" i="0" u="none" strike="noStrike" baseline="0" dirty="0" smtClean="0">
                <a:latin typeface="Tahoma-Bold"/>
              </a:rPr>
              <a:t> </a:t>
            </a:r>
            <a:r>
              <a:rPr lang="en-US" sz="1400" b="1" i="0" u="none" strike="noStrike" baseline="0" dirty="0" smtClean="0">
                <a:latin typeface="Tahoma-Bold"/>
              </a:rPr>
              <a:t>«link="#993300" </a:t>
            </a:r>
            <a:r>
              <a:rPr lang="en-US" sz="1400" b="1" i="0" u="none" strike="noStrike" baseline="0" dirty="0" err="1" smtClean="0">
                <a:latin typeface="Tahoma-Bold"/>
              </a:rPr>
              <a:t>vlink</a:t>
            </a:r>
            <a:r>
              <a:rPr lang="en-US" sz="1400" b="1" i="0" u="none" strike="noStrike" baseline="0" dirty="0" smtClean="0">
                <a:latin typeface="Tahoma-Bold"/>
              </a:rPr>
              <a:t>="#009999"&gt;</a:t>
            </a:r>
          </a:p>
          <a:p>
            <a:pPr algn="just"/>
            <a:endParaRPr lang="el-GR" sz="1400" b="0" i="0" u="none" strike="noStrike" baseline="0" dirty="0" smtClean="0">
              <a:latin typeface="Tahoma" panose="020B0604030504040204" pitchFamily="34" charset="0"/>
            </a:endParaRPr>
          </a:p>
          <a:p>
            <a:pPr algn="just"/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Το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tag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body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, παίρνει κάποιες παραμέτρους. Παρακάτω αναφέρεται η χρήση της καθεμίας.</a:t>
            </a:r>
          </a:p>
          <a:p>
            <a:pPr algn="just"/>
            <a:endParaRPr lang="el-GR" sz="1400" b="0" i="0" u="none" strike="noStrike" baseline="0" dirty="0" smtClean="0">
              <a:latin typeface="Tahom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Παράμετρος </a:t>
            </a:r>
            <a:r>
              <a:rPr lang="el-GR" sz="1400" b="1" i="0" u="none" strike="noStrike" baseline="0" dirty="0" err="1" smtClean="0">
                <a:latin typeface="Tahoma-Bold"/>
              </a:rPr>
              <a:t>bgcolor</a:t>
            </a:r>
            <a:r>
              <a:rPr lang="el-GR" sz="1400" b="1" i="0" u="none" strike="noStrike" baseline="0" dirty="0" smtClean="0">
                <a:latin typeface="Tahoma-Bold"/>
              </a:rPr>
              <a:t> .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Η παράμετρος αυτή παίρνει ως τιμή το χρώμα που θα είναι το φόντο της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σελίδας μας. Π.χ. </a:t>
            </a:r>
            <a:r>
              <a:rPr lang="el-GR" sz="1400" b="1" i="0" u="none" strike="noStrike" baseline="0" dirty="0" err="1" smtClean="0">
                <a:latin typeface="Tahoma-Bold"/>
              </a:rPr>
              <a:t>bgcolor</a:t>
            </a:r>
            <a:r>
              <a:rPr lang="el-GR" sz="1400" b="1" i="0" u="none" strike="noStrike" baseline="0" dirty="0" smtClean="0">
                <a:latin typeface="Tahoma-Bold"/>
              </a:rPr>
              <a:t>="#009900"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θα φέρει ως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φόντο της σελίδας μας ένα πράσινο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σκούρο χρώμα. Το χρώμα δηλώνεται σε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hexademical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code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όπως φαίνεται και παραπάνω και αυτό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για να διατηρείται ομοιομορφία όταν η σελίδα πρόκειται να εμφανιστεί σε διαφορετικούς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υπολογιστές με διαφορετικούς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browsers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κ.λ.π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. Εναλλακτικά μπορούν να χρησιμοποιηθούν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ονομασίες χρωμάτων όπως “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red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” , “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green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”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κ.λ.π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400" b="0" i="0" u="none" strike="noStrike" baseline="0" dirty="0" smtClean="0">
              <a:latin typeface="Tahom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Παράμετρος </a:t>
            </a:r>
            <a:r>
              <a:rPr lang="el-GR" sz="1400" b="1" i="0" u="none" strike="noStrike" baseline="0" dirty="0" err="1" smtClean="0">
                <a:latin typeface="Tahoma-Bold"/>
              </a:rPr>
              <a:t>background</a:t>
            </a:r>
            <a:r>
              <a:rPr lang="el-GR" sz="1400" b="1" i="0" u="none" strike="noStrike" baseline="0" dirty="0" smtClean="0">
                <a:latin typeface="Tahoma-Bold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. Η παράμετρος αυτή παίρνει ως τιμή μια εικόνα που θα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χρησιμοποιηθεί ως φόντο της σελίδας μας. Στο παραπάνω παράδειγμα ως φόντο της σελίδας μας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θα εμφανιστεί η εικόνα back.jpg . Η χρήση των παραμέτρων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bgcolor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και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background</a:t>
            </a:r>
            <a:r>
              <a:rPr lang="el-GR" sz="1400" dirty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αλληλοαναιρείται. Αν δηλαδή δηλωθούν και οι δύο παράμετροι, τότε θα υλοποιηθεί μόνο η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παράμετρος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background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. Σημειώνεται ότι η τιμή της παραμέτρου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background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, ορίζει και την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διαδρομή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στο σκληρό δίσκο στον οποίο βρίσκεται η εικόνα. Στο παραπάνω παράδειγμα εννοείται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πως η εικόνα βρίσκεται στον ίδιο φάκελο με το αρχείο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html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που δημιουργούμε.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400" dirty="0">
              <a:latin typeface="Tahom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Αν η εικόνα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βρισκόταν σε κάποιο φάκελο τότε θα έπρεπε να οριστεί και το όνομα του φακέλου στον οποίο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βρίσκεται η εικόνα (π.χ. αν η εικόνα βρισκόταν στο φάκελο </a:t>
            </a:r>
            <a:r>
              <a:rPr lang="el-GR" sz="1400" b="0" i="0" u="none" strike="noStrike" baseline="0" dirty="0" err="1" smtClean="0">
                <a:latin typeface="Tahoma" panose="020B0604030504040204" pitchFamily="34" charset="0"/>
              </a:rPr>
              <a:t>images</a:t>
            </a:r>
            <a:r>
              <a:rPr lang="el-GR" sz="1400" b="0" i="0" u="none" strike="noStrike" baseline="0" dirty="0" smtClean="0">
                <a:latin typeface="Tahoma" panose="020B0604030504040204" pitchFamily="34" charset="0"/>
              </a:rPr>
              <a:t> τότε θα έπρεπε να γράψουμε</a:t>
            </a:r>
            <a:r>
              <a:rPr lang="el-GR" sz="1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n-US" sz="1400" b="1" i="0" u="none" strike="noStrike" baseline="0" dirty="0" smtClean="0">
                <a:latin typeface="Tahoma-Bold"/>
              </a:rPr>
              <a:t>background="images/back.jpg</a:t>
            </a:r>
            <a:r>
              <a:rPr lang="en-US" sz="1400" b="1" i="0" u="none" strike="noStrike" baseline="0" dirty="0" smtClean="0">
                <a:latin typeface="Tahoma-Bold"/>
              </a:rPr>
              <a:t>"</a:t>
            </a:r>
            <a:endParaRPr lang="el-GR" sz="1400" b="1" dirty="0">
              <a:latin typeface="Tahoma-Bold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400" b="1" i="0" u="none" strike="noStrike" baseline="0" dirty="0" smtClean="0">
              <a:latin typeface="Tahoma-Bold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dirty="0">
                <a:latin typeface="Tahoma" panose="020B0604030504040204" pitchFamily="34" charset="0"/>
              </a:rPr>
              <a:t>Παράμετρος </a:t>
            </a:r>
            <a:r>
              <a:rPr lang="el-GR" sz="1400" b="1" dirty="0" err="1">
                <a:latin typeface="Tahoma" panose="020B0604030504040204" pitchFamily="34" charset="0"/>
              </a:rPr>
              <a:t>text</a:t>
            </a:r>
            <a:r>
              <a:rPr lang="el-GR" sz="1400" b="1" dirty="0">
                <a:latin typeface="Tahoma" panose="020B0604030504040204" pitchFamily="34" charset="0"/>
              </a:rPr>
              <a:t>.</a:t>
            </a:r>
            <a:r>
              <a:rPr lang="el-GR" sz="1400" dirty="0">
                <a:latin typeface="Tahoma" panose="020B0604030504040204" pitchFamily="34" charset="0"/>
              </a:rPr>
              <a:t> </a:t>
            </a:r>
            <a:r>
              <a:rPr lang="el-GR" sz="1400" dirty="0">
                <a:latin typeface="Tahoma" panose="020B0604030504040204" pitchFamily="34" charset="0"/>
              </a:rPr>
              <a:t>Η παράμετρος αυτή παίρνει ως τιμή το χρώμα με το οποίο θα εμφανίζεται το κείμενο της σελίδας μας</a:t>
            </a:r>
            <a:r>
              <a:rPr lang="el-GR" sz="1400" dirty="0" smtClean="0">
                <a:latin typeface="Tahoma" panose="020B060403050404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sz="1400" dirty="0">
              <a:latin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dirty="0">
                <a:latin typeface="Tahoma" panose="020B0604030504040204" pitchFamily="34" charset="0"/>
              </a:rPr>
              <a:t>Παράμετρος </a:t>
            </a:r>
            <a:r>
              <a:rPr lang="el-GR" sz="1400" b="1" dirty="0" err="1">
                <a:latin typeface="Tahoma" panose="020B0604030504040204" pitchFamily="34" charset="0"/>
              </a:rPr>
              <a:t>link</a:t>
            </a:r>
            <a:r>
              <a:rPr lang="el-GR" sz="1400" b="1" dirty="0">
                <a:latin typeface="Tahoma" panose="020B0604030504040204" pitchFamily="34" charset="0"/>
              </a:rPr>
              <a:t>.</a:t>
            </a:r>
            <a:r>
              <a:rPr lang="el-GR" sz="1400" dirty="0">
                <a:latin typeface="Tahoma" panose="020B0604030504040204" pitchFamily="34" charset="0"/>
              </a:rPr>
              <a:t> Η παράμετρος αυτή παίρνει ως τιμή το χρώμα με το οποίο θα εμφανίζονται τα </a:t>
            </a:r>
            <a:r>
              <a:rPr lang="el-GR" sz="1400" dirty="0" err="1">
                <a:latin typeface="Tahoma" panose="020B0604030504040204" pitchFamily="34" charset="0"/>
              </a:rPr>
              <a:t>links</a:t>
            </a:r>
            <a:r>
              <a:rPr lang="el-GR" sz="1400" dirty="0">
                <a:latin typeface="Tahoma" panose="020B0604030504040204" pitchFamily="34" charset="0"/>
              </a:rPr>
              <a:t> της σελίδας μας</a:t>
            </a:r>
            <a:r>
              <a:rPr lang="el-GR" sz="1400" dirty="0" smtClean="0">
                <a:latin typeface="Tahoma" panose="020B060403050404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sz="1400" dirty="0">
              <a:latin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dirty="0">
                <a:latin typeface="Tahoma" panose="020B0604030504040204" pitchFamily="34" charset="0"/>
              </a:rPr>
              <a:t>Παράμετρος </a:t>
            </a:r>
            <a:r>
              <a:rPr lang="el-GR" sz="1400" b="1" dirty="0" err="1">
                <a:latin typeface="Tahoma" panose="020B0604030504040204" pitchFamily="34" charset="0"/>
              </a:rPr>
              <a:t>vlink</a:t>
            </a:r>
            <a:r>
              <a:rPr lang="el-GR" sz="1400" b="1" dirty="0">
                <a:latin typeface="Tahoma" panose="020B0604030504040204" pitchFamily="34" charset="0"/>
              </a:rPr>
              <a:t>. </a:t>
            </a:r>
            <a:r>
              <a:rPr lang="el-GR" sz="1400" dirty="0">
                <a:latin typeface="Tahoma" panose="020B0604030504040204" pitchFamily="34" charset="0"/>
              </a:rPr>
              <a:t>Η παράμετρος αυτή παίρνει ως τιμή το χρώμα με το οποίο θα εμφανίζονται τα </a:t>
            </a:r>
            <a:r>
              <a:rPr lang="el-GR" sz="1400" dirty="0" err="1">
                <a:latin typeface="Tahoma" panose="020B0604030504040204" pitchFamily="34" charset="0"/>
              </a:rPr>
              <a:t>links</a:t>
            </a:r>
            <a:r>
              <a:rPr lang="el-GR" sz="1400" dirty="0">
                <a:latin typeface="Tahoma" panose="020B0604030504040204" pitchFamily="34" charset="0"/>
              </a:rPr>
              <a:t> της σελίδας μας τα οποία κάποιος χρήστης τα έχει επισκεφτεί (τα έχει επιλέξει).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400" b="1" i="0" u="none" strike="noStrike" baseline="0" dirty="0" smtClean="0">
              <a:latin typeface="Tahoma-Bold"/>
            </a:endParaRPr>
          </a:p>
        </p:txBody>
      </p:sp>
    </p:spTree>
    <p:extLst>
      <p:ext uri="{BB962C8B-B14F-4D97-AF65-F5344CB8AC3E}">
        <p14:creationId xmlns:p14="http://schemas.microsoft.com/office/powerpoint/2010/main" val="59381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1841" y="1113537"/>
            <a:ext cx="117185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Γενικά όλα τα αρχεία ιστοσελίδων βρίσκονται σε κάποιο κύριο φάκελο π.χ. </a:t>
            </a:r>
            <a:r>
              <a:rPr lang="el-GR" sz="2400" b="0" i="0" u="none" strike="noStrike" baseline="0" dirty="0" err="1" smtClean="0">
                <a:latin typeface="Tahoma" panose="020B0604030504040204" pitchFamily="34" charset="0"/>
              </a:rPr>
              <a:t>web</a:t>
            </a:r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 . O φάκελος αυτός</a:t>
            </a:r>
            <a:r>
              <a:rPr lang="el-GR" sz="2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μπορεί να περιέχει </a:t>
            </a:r>
            <a:r>
              <a:rPr lang="el-GR" sz="2400" b="0" i="0" u="none" strike="noStrike" baseline="0" dirty="0" err="1" smtClean="0">
                <a:latin typeface="Tahoma" panose="020B0604030504040204" pitchFamily="34" charset="0"/>
              </a:rPr>
              <a:t>υποφακέλους</a:t>
            </a:r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. Όταν καλούμε αρχεία (εικόνες, αρχεία πολυμέσων , …) μέσα από</a:t>
            </a:r>
            <a:r>
              <a:rPr lang="el-GR" sz="2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κάποια παράμετρο ενός </a:t>
            </a:r>
            <a:r>
              <a:rPr lang="el-GR" sz="2400" b="0" i="0" u="none" strike="noStrike" baseline="0" dirty="0" err="1" smtClean="0">
                <a:latin typeface="Tahoma" panose="020B0604030504040204" pitchFamily="34" charset="0"/>
              </a:rPr>
              <a:t>tag</a:t>
            </a:r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, τότε θα πρέπει να ορίζονται οι απόλυτες διαδρομές των αρχείων</a:t>
            </a:r>
            <a:r>
              <a:rPr lang="el-GR" sz="2400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sz="2400" b="0" i="0" u="none" strike="noStrike" baseline="0" dirty="0" smtClean="0">
                <a:latin typeface="Tahoma" panose="020B0604030504040204" pitchFamily="34" charset="0"/>
              </a:rPr>
              <a:t>αυτών. </a:t>
            </a:r>
          </a:p>
          <a:p>
            <a:pPr algn="just"/>
            <a:endParaRPr lang="el-GR" sz="2400" b="0" i="0" u="none" strike="noStrike" baseline="0" dirty="0" smtClean="0">
              <a:latin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0" i="0" u="none" strike="noStrike" baseline="0" dirty="0" smtClean="0">
                <a:latin typeface="Tahoma" panose="020B0604030504040204" pitchFamily="34" charset="0"/>
              </a:rPr>
              <a:t>Σε ένα αρχείο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html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 πρέπει να γίνει αναφορά σε μία εικόνα img.gif που βρίσκεται σε ένα φάκελο</a:t>
            </a:r>
            <a:r>
              <a:rPr lang="el-GR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. Το αρχείο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html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 βρίσκεται μέσα στο φάκελο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. Η αναφορά θα γίνει ως “img.gif”.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b="0" i="0" u="none" strike="noStrike" baseline="0" dirty="0" smtClean="0">
              <a:latin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0" i="0" u="none" strike="noStrike" baseline="0" dirty="0" smtClean="0">
                <a:latin typeface="Tahoma" panose="020B0604030504040204" pitchFamily="34" charset="0"/>
              </a:rPr>
              <a:t>Σε ένα αρχείο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html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 πρέπει να γίνει αναφορά σε μία εικόνα img.gif που βρίσκεται σε ένα φάκελο</a:t>
            </a:r>
            <a:r>
              <a:rPr lang="el-GR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. Το αρχείο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html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 βρίσκεται έξω από το φάκελο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. Η αναφορά θα γίνει ως</a:t>
            </a:r>
            <a:r>
              <a:rPr lang="el-GR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“</a:t>
            </a:r>
            <a:r>
              <a:rPr lang="en-US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/img.gif”.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b="0" i="0" u="none" strike="noStrike" baseline="0" dirty="0" smtClean="0">
              <a:latin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0" i="0" u="none" strike="noStrike" baseline="0" dirty="0" smtClean="0">
                <a:latin typeface="Tahoma" panose="020B0604030504040204" pitchFamily="34" charset="0"/>
              </a:rPr>
              <a:t>Σε ένα αρχείο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html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 που βρίσκεται σε ένα φάκελο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, πρέπει να γίνει αναφορά σε μία εικόνα</a:t>
            </a:r>
            <a:r>
              <a:rPr lang="el-GR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img.gif. Το αρχείο img.gif βρίσκεται εκτός του φακέλου </a:t>
            </a:r>
            <a:r>
              <a:rPr lang="el-GR" b="0" i="0" u="none" strike="noStrike" baseline="0" dirty="0" err="1" smtClean="0">
                <a:latin typeface="Tahoma" panose="020B0604030504040204" pitchFamily="34" charset="0"/>
              </a:rPr>
              <a:t>imgs</a:t>
            </a:r>
            <a:r>
              <a:rPr lang="el-GR" b="0" i="0" u="none" strike="noStrike" baseline="0" dirty="0" smtClean="0">
                <a:latin typeface="Tahoma" panose="020B0604030504040204" pitchFamily="34" charset="0"/>
              </a:rPr>
              <a:t>. Η αναφορά θα γίνει ως</a:t>
            </a:r>
            <a:r>
              <a:rPr lang="el-GR" b="0" i="0" u="none" strike="noStrike" dirty="0" smtClean="0">
                <a:latin typeface="Tahoma" panose="020B0604030504040204" pitchFamily="34" charset="0"/>
              </a:rPr>
              <a:t> 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“/img.gif”.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2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635671"/>
              </p:ext>
            </p:extLst>
          </p:nvPr>
        </p:nvGraphicFramePr>
        <p:xfrm>
          <a:off x="611621" y="1344847"/>
          <a:ext cx="11038841" cy="2974086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542931"/>
                <a:gridCol w="2418000"/>
                <a:gridCol w="3662749"/>
                <a:gridCol w="4415161"/>
              </a:tblGrid>
              <a:tr h="33841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ΒΑΣΙΚΑ ΣΤΟΙΧΕΙΑ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8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Τύπος εγγράφου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&lt;HTML&gt;&lt;/HTML&gt;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Ορίζει την αρχή και το τέλος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983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Τίτλος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&lt;TITLE&gt;&lt;/TITLE&gt;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Εμφανίζεται στη μπλε μπάρα του </a:t>
                      </a:r>
                      <a:r>
                        <a:rPr lang="el-GR" sz="2000" dirty="0" err="1">
                          <a:effectLst/>
                        </a:rPr>
                        <a:t>φυλλομετρητή</a:t>
                      </a:r>
                      <a:r>
                        <a:rPr lang="el-GR" sz="2000" dirty="0">
                          <a:effectLst/>
                        </a:rPr>
                        <a:t>. Μπαίνει μεταξύ &lt;</a:t>
                      </a:r>
                      <a:r>
                        <a:rPr lang="el-GR" sz="2000" dirty="0" err="1">
                          <a:effectLst/>
                        </a:rPr>
                        <a:t>head</a:t>
                      </a:r>
                      <a:r>
                        <a:rPr lang="el-GR" sz="2000" dirty="0">
                          <a:effectLst/>
                        </a:rPr>
                        <a:t>&gt; και &lt;/</a:t>
                      </a:r>
                      <a:r>
                        <a:rPr lang="el-GR" sz="2000" dirty="0" err="1">
                          <a:effectLst/>
                        </a:rPr>
                        <a:t>head</a:t>
                      </a:r>
                      <a:r>
                        <a:rPr lang="el-GR" sz="2000" dirty="0">
                          <a:effectLst/>
                        </a:rPr>
                        <a:t>&gt;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660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Επιφυλλίδα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&lt;HEAD&gt;&lt;/HEAD&gt;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Εδώ μπαίνει ο τίτλος, περιγραφή της σελίδας, τα </a:t>
                      </a:r>
                      <a:r>
                        <a:rPr lang="en-US" sz="2000">
                          <a:effectLst/>
                        </a:rPr>
                        <a:t>styles</a:t>
                      </a:r>
                      <a:r>
                        <a:rPr lang="el-GR" sz="2000">
                          <a:effectLst/>
                        </a:rPr>
                        <a:t> και η </a:t>
                      </a:r>
                      <a:r>
                        <a:rPr lang="en-US" sz="2000">
                          <a:effectLst/>
                        </a:rPr>
                        <a:t>java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338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Bασικός Κορμός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&lt;BODY&gt;&lt;/BODY&gt;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το κύριο υλικό της σελίδας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105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94524"/>
              </p:ext>
            </p:extLst>
          </p:nvPr>
        </p:nvGraphicFramePr>
        <p:xfrm>
          <a:off x="568169" y="65230"/>
          <a:ext cx="11443318" cy="6211281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451131"/>
                <a:gridCol w="2389725"/>
                <a:gridCol w="3395448"/>
                <a:gridCol w="5207014"/>
              </a:tblGrid>
              <a:tr h="298827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ΜΟΡΦΟΠΟΙΗΣΗ ΚΕΙΜΕΝΟΥ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Έντονη γραφή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&lt;B&gt;&lt;/B&gt;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Πλάγια γραφή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&lt;I&gt;&lt;/I&gt;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Υπογράμμιση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&lt;U&gt;&lt;/U&gt;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76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Επικεφαλλίδα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&lt;</a:t>
                      </a:r>
                      <a:r>
                        <a:rPr lang="en-US" sz="1500">
                          <a:effectLst/>
                        </a:rPr>
                        <a:t>Hi</a:t>
                      </a:r>
                      <a:r>
                        <a:rPr lang="el-GR" sz="1500">
                          <a:effectLst/>
                        </a:rPr>
                        <a:t>&gt;&lt;/</a:t>
                      </a:r>
                      <a:r>
                        <a:rPr lang="en-US" sz="1500">
                          <a:effectLst/>
                        </a:rPr>
                        <a:t>Hi</a:t>
                      </a:r>
                      <a:r>
                        <a:rPr lang="el-GR" sz="1500">
                          <a:effectLst/>
                        </a:rPr>
                        <a:t>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Δέχεται 6 ορισμούς: </a:t>
                      </a:r>
                      <a:r>
                        <a:rPr lang="en-US" sz="1500">
                          <a:effectLst/>
                        </a:rPr>
                        <a:t>H</a:t>
                      </a:r>
                      <a:r>
                        <a:rPr lang="el-GR" sz="1500">
                          <a:effectLst/>
                        </a:rPr>
                        <a:t>1 ως και </a:t>
                      </a:r>
                      <a:r>
                        <a:rPr lang="en-US" sz="1500">
                          <a:effectLst/>
                        </a:rPr>
                        <a:t>H</a:t>
                      </a:r>
                      <a:r>
                        <a:rPr lang="el-GR" sz="1500">
                          <a:effectLst/>
                        </a:rPr>
                        <a:t>6.Δημιουργεί διαφορετικού μεγέθους χαρακτήρες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Έντονη έμφαση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&lt;STRONG&gt;&lt;/STRONG&gt;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Μεγάλα γράμματα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&lt;BIG&gt;&lt;/BIG&gt;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Μικρά γράμματα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&lt;SMALL&gt;&lt;/SMALL&gt;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Διαγραφή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&lt;STRIKE&gt;&lt;/STRIKE&gt;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Εκθέτης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&lt;SUP&gt;&lt;/SUP&gt;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Δείκτης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&lt;SUB&gt;&lt;/SUB&gt;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Γραφομηχανή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&lt;TT&gt;&lt;/TT&gt;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Προμορφοποιημένο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&lt;PRE&gt;&lt;/PRE&gt;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Εμφανίζει τα κενά διαστήματα όπως έχουν γραφεί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Στοίχιση στο κέντρο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&lt;CENTER&gt;&lt;/CENTER&gt;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Μέγεθος γραμμάτων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&lt;FONT SIZE=i&gt;&lt;/FONT&gt;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Με τιμές </a:t>
                      </a:r>
                      <a:r>
                        <a:rPr lang="en-US" sz="1500">
                          <a:effectLst/>
                        </a:rPr>
                        <a:t>i</a:t>
                      </a:r>
                      <a:r>
                        <a:rPr lang="el-GR" sz="1500">
                          <a:effectLst/>
                        </a:rPr>
                        <a:t> από 1 ως και 7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76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Χρώμα γραμμάτων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&lt;FONT COLOR="#$$$$$$"&gt;&lt;/FONT&gt;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Το χρώμα ορίζεται με τρεις (διψήφιους) δεκαεξαδικούς αριθμούς ή με το όνομα του.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76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Επιλογή γραμματοσειράς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500">
                          <a:effectLst/>
                        </a:rPr>
                        <a:t>&lt;</a:t>
                      </a:r>
                      <a:r>
                        <a:rPr lang="en-US" sz="1500">
                          <a:effectLst/>
                        </a:rPr>
                        <a:t>FONT FACE</a:t>
                      </a:r>
                      <a:r>
                        <a:rPr lang="el-GR" sz="1500">
                          <a:effectLst/>
                        </a:rPr>
                        <a:t>="όνομα γραμματοσειράς"&gt;&lt;/</a:t>
                      </a:r>
                      <a:r>
                        <a:rPr lang="en-US" sz="1500">
                          <a:effectLst/>
                        </a:rPr>
                        <a:t>FONT</a:t>
                      </a:r>
                      <a:r>
                        <a:rPr lang="el-GR" sz="1500">
                          <a:effectLst/>
                        </a:rPr>
                        <a:t>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298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Κινούμενο κείμενο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&lt;MARQUEE&gt;&lt;/MARQUEE&gt;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3328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162</TotalTime>
  <Words>2764</Words>
  <Application>Microsoft Office PowerPoint</Application>
  <PresentationFormat>Widescreen</PresentationFormat>
  <Paragraphs>551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Calibri</vt:lpstr>
      <vt:lpstr>Calibri Light</vt:lpstr>
      <vt:lpstr>Tahoma</vt:lpstr>
      <vt:lpstr>Tahoma-Bold</vt:lpstr>
      <vt:lpstr>Times New Roman</vt:lpstr>
      <vt:lpstr>Wingdings</vt:lpstr>
      <vt:lpstr>Retrospect</vt:lpstr>
      <vt:lpstr>Εισαγωγή στην HTML</vt:lpstr>
      <vt:lpstr>HTML</vt:lpstr>
      <vt:lpstr>HTML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https://www.w3schools.com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HTML</dc:title>
  <dc:creator>panagiota</dc:creator>
  <cp:lastModifiedBy>panagiota</cp:lastModifiedBy>
  <cp:revision>8</cp:revision>
  <dcterms:created xsi:type="dcterms:W3CDTF">2019-01-09T07:47:53Z</dcterms:created>
  <dcterms:modified xsi:type="dcterms:W3CDTF">2019-01-09T10:30:49Z</dcterms:modified>
</cp:coreProperties>
</file>