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4"/>
  </p:notesMasterIdLst>
  <p:sldIdLst>
    <p:sldId id="256" r:id="rId2"/>
    <p:sldId id="276" r:id="rId3"/>
    <p:sldId id="277" r:id="rId4"/>
    <p:sldId id="278" r:id="rId5"/>
    <p:sldId id="279" r:id="rId6"/>
    <p:sldId id="280" r:id="rId7"/>
    <p:sldId id="281" r:id="rId8"/>
    <p:sldId id="304" r:id="rId9"/>
    <p:sldId id="282" r:id="rId10"/>
    <p:sldId id="300" r:id="rId11"/>
    <p:sldId id="301" r:id="rId12"/>
    <p:sldId id="285" r:id="rId13"/>
    <p:sldId id="286" r:id="rId14"/>
    <p:sldId id="287" r:id="rId15"/>
    <p:sldId id="288" r:id="rId16"/>
    <p:sldId id="305" r:id="rId17"/>
    <p:sldId id="290" r:id="rId18"/>
    <p:sldId id="291" r:id="rId19"/>
    <p:sldId id="292" r:id="rId20"/>
    <p:sldId id="293" r:id="rId21"/>
    <p:sldId id="294" r:id="rId22"/>
    <p:sldId id="295" r:id="rId23"/>
    <p:sldId id="296" r:id="rId24"/>
    <p:sldId id="297" r:id="rId25"/>
    <p:sldId id="298" r:id="rId26"/>
    <p:sldId id="299" r:id="rId27"/>
    <p:sldId id="302"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820" autoAdjust="0"/>
  </p:normalViewPr>
  <p:slideViewPr>
    <p:cSldViewPr snapToGrid="0">
      <p:cViewPr varScale="1">
        <p:scale>
          <a:sx n="100" d="100"/>
          <a:sy n="100" d="100"/>
        </p:scale>
        <p:origin x="9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4E3ED-F606-4E2E-81B1-B8C30C0DDD43}" type="datetimeFigureOut">
              <a:rPr lang="el-GR" smtClean="0"/>
              <a:t>3/5/2018</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C5B11-7112-4C39-B37E-A86E08A857DD}" type="slidenum">
              <a:rPr lang="el-GR" smtClean="0"/>
              <a:t>‹#›</a:t>
            </a:fld>
            <a:endParaRPr lang="el-GR"/>
          </a:p>
        </p:txBody>
      </p:sp>
    </p:spTree>
    <p:extLst>
      <p:ext uri="{BB962C8B-B14F-4D97-AF65-F5344CB8AC3E}">
        <p14:creationId xmlns:p14="http://schemas.microsoft.com/office/powerpoint/2010/main" val="217512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63DC5B11-7112-4C39-B37E-A86E08A857DD}" type="slidenum">
              <a:rPr lang="el-GR" smtClean="0"/>
              <a:t>1</a:t>
            </a:fld>
            <a:endParaRPr lang="el-GR"/>
          </a:p>
        </p:txBody>
      </p:sp>
    </p:spTree>
    <p:extLst>
      <p:ext uri="{BB962C8B-B14F-4D97-AF65-F5344CB8AC3E}">
        <p14:creationId xmlns:p14="http://schemas.microsoft.com/office/powerpoint/2010/main" val="5333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xmlns="" id="{E81CFBCB-B3AB-4801-9D23-19B423D47506}"/>
              </a:ext>
            </a:extLst>
          </p:cNvPr>
          <p:cNvSpPr>
            <a:spLocks noGrp="1" noRot="1" noChangeAspect="1" noTextEdit="1"/>
          </p:cNvSpPr>
          <p:nvPr>
            <p:ph type="sldImg"/>
          </p:nvPr>
        </p:nvSpPr>
        <p:spPr>
          <a:xfrm>
            <a:off x="30163" y="744538"/>
            <a:ext cx="6599237" cy="3713162"/>
          </a:xfrm>
        </p:spPr>
      </p:sp>
      <p:sp>
        <p:nvSpPr>
          <p:cNvPr id="61443" name="Notes Placeholder 2">
            <a:extLst>
              <a:ext uri="{FF2B5EF4-FFF2-40B4-BE49-F238E27FC236}">
                <a16:creationId xmlns:a16="http://schemas.microsoft.com/office/drawing/2014/main" xmlns="" id="{DA60195F-EB4E-4F4D-8E2D-562B382C0DEF}"/>
              </a:ext>
            </a:extLst>
          </p:cNvPr>
          <p:cNvSpPr txBox="1">
            <a:spLocks noGrp="1"/>
          </p:cNvSpPr>
          <p:nvPr>
            <p:ph type="body" idx="1"/>
          </p:nvPr>
        </p:nvSpPr>
        <p:spPr>
          <a:ln/>
        </p:spPr>
        <p:txBody>
          <a:bodyPr/>
          <a:lstStyle/>
          <a:p>
            <a:r>
              <a:rPr lang="en-US" altLang="el-GR">
                <a:latin typeface="Times New Roman" panose="02020603050405020304" pitchFamily="18" charset="0"/>
                <a:ea typeface="Arial Unicode MS" pitchFamily="34" charset="-128"/>
                <a:cs typeface="Tahoma" panose="020B0604030504040204" pitchFamily="34" charset="0"/>
              </a:rPr>
              <a:t>TMR=1072</a:t>
            </a:r>
            <a:endParaRPr altLang="el-GR">
              <a:latin typeface="Times New Roman" panose="02020603050405020304" pitchFamily="18" charset="0"/>
              <a:ea typeface="Arial Unicode MS" pitchFamily="34" charset="-128"/>
              <a:cs typeface="Tahoma" panose="020B0604030504040204" pitchFamily="34" charset="0"/>
            </a:endParaRPr>
          </a:p>
        </p:txBody>
      </p:sp>
      <p:sp>
        <p:nvSpPr>
          <p:cNvPr id="61444" name="Slide Number Placeholder 3">
            <a:extLst>
              <a:ext uri="{FF2B5EF4-FFF2-40B4-BE49-F238E27FC236}">
                <a16:creationId xmlns:a16="http://schemas.microsoft.com/office/drawing/2014/main" xmlns="" id="{834E0C93-711C-46D7-9B71-6475EE026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Arial Unicode MS" pitchFamily="34" charset="-128"/>
                <a:cs typeface="Tahoma" panose="020B0604030504040204" pitchFamily="34" charset="0"/>
              </a:defRPr>
            </a:lvl1pPr>
            <a:lvl2pPr marL="742950" indent="-285750">
              <a:spcBef>
                <a:spcPct val="30000"/>
              </a:spcBef>
              <a:defRPr sz="1200">
                <a:solidFill>
                  <a:schemeClr val="tx1"/>
                </a:solidFill>
                <a:latin typeface="Calibri" panose="020F0502020204030204" pitchFamily="34" charset="0"/>
                <a:ea typeface="Arial Unicode MS" pitchFamily="34" charset="-128"/>
                <a:cs typeface="Arial Unicode MS" pitchFamily="34" charset="-128"/>
              </a:defRPr>
            </a:lvl2pPr>
            <a:lvl3pPr marL="1143000" indent="-228600">
              <a:spcBef>
                <a:spcPct val="30000"/>
              </a:spcBef>
              <a:defRPr sz="1200">
                <a:solidFill>
                  <a:schemeClr val="tx1"/>
                </a:solidFill>
                <a:latin typeface="Calibri" panose="020F0502020204030204" pitchFamily="34" charset="0"/>
                <a:ea typeface="Arial Unicode MS" pitchFamily="34" charset="-128"/>
                <a:cs typeface="Arial Unicode MS" pitchFamily="34" charset="-128"/>
              </a:defRPr>
            </a:lvl3pPr>
            <a:lvl4pPr marL="1600200" indent="-228600">
              <a:spcBef>
                <a:spcPct val="30000"/>
              </a:spcBef>
              <a:defRPr sz="1200">
                <a:solidFill>
                  <a:schemeClr val="tx1"/>
                </a:solidFill>
                <a:latin typeface="Calibri" panose="020F0502020204030204" pitchFamily="34" charset="0"/>
                <a:ea typeface="Arial Unicode MS" pitchFamily="34" charset="-128"/>
                <a:cs typeface="Arial Unicode MS" pitchFamily="34" charset="-128"/>
              </a:defRPr>
            </a:lvl4pPr>
            <a:lvl5pPr marL="2057400" indent="-228600">
              <a:spcBef>
                <a:spcPct val="30000"/>
              </a:spcBef>
              <a:defRPr sz="1200">
                <a:solidFill>
                  <a:schemeClr val="tx1"/>
                </a:solidFill>
                <a:latin typeface="Calibri" panose="020F0502020204030204" pitchFamily="34" charset="0"/>
                <a:ea typeface="Arial Unicode MS" pitchFamily="34" charset="-128"/>
                <a:cs typeface="Arial Unicode MS"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Unicode MS" pitchFamily="34" charset="-128"/>
                <a:cs typeface="Arial Unicode MS"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Unicode MS" pitchFamily="34" charset="-128"/>
                <a:cs typeface="Arial Unicode MS"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Unicode MS" pitchFamily="34" charset="-128"/>
                <a:cs typeface="Arial Unicode MS"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Unicode MS" pitchFamily="34" charset="-128"/>
                <a:cs typeface="Arial Unicode MS" pitchFamily="34" charset="-128"/>
              </a:defRPr>
            </a:lvl9pPr>
          </a:lstStyle>
          <a:p>
            <a:pPr>
              <a:spcBef>
                <a:spcPct val="0"/>
              </a:spcBef>
            </a:pPr>
            <a:fld id="{4F95E964-3EB2-45B4-B555-28BE4C6C75BE}" type="slidenum">
              <a:rPr lang="el-GR" altLang="el-GR" smtClean="0">
                <a:cs typeface="Arial" panose="020B0604020202020204" pitchFamily="34" charset="0"/>
              </a:rPr>
              <a:pPr>
                <a:spcBef>
                  <a:spcPct val="0"/>
                </a:spcBef>
              </a:pPr>
              <a:t>10</a:t>
            </a:fld>
            <a:endParaRPr lang="el-GR" altLang="el-GR">
              <a:cs typeface="Arial" panose="020B0604020202020204" pitchFamily="34" charset="0"/>
            </a:endParaRPr>
          </a:p>
        </p:txBody>
      </p:sp>
    </p:spTree>
    <p:extLst>
      <p:ext uri="{BB962C8B-B14F-4D97-AF65-F5344CB8AC3E}">
        <p14:creationId xmlns:p14="http://schemas.microsoft.com/office/powerpoint/2010/main" val="4207477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A61C2A6-4B14-4306-B200-B9FCDF987277}"/>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64515" name="Notes Placeholder 2">
            <a:extLst>
              <a:ext uri="{FF2B5EF4-FFF2-40B4-BE49-F238E27FC236}">
                <a16:creationId xmlns:a16="http://schemas.microsoft.com/office/drawing/2014/main" xmlns="" id="{B57AC79A-583B-4D1D-98D2-B36063060786}"/>
              </a:ext>
            </a:extLst>
          </p:cNvPr>
          <p:cNvSpPr txBox="1">
            <a:spLocks noGrp="1"/>
          </p:cNvSpPr>
          <p:nvPr>
            <p:ph type="body" sz="quarter" idx="1"/>
          </p:nvPr>
        </p:nvSpPr>
        <p:spPr>
          <a:xfrm>
            <a:off x="666750" y="4714875"/>
            <a:ext cx="5326063" cy="4551363"/>
          </a:xfrm>
          <a:ln/>
        </p:spPr>
        <p:txBody>
          <a:bodyPr>
            <a:spAutoFit/>
          </a:bodyPr>
          <a:lstStyle/>
          <a:p>
            <a:pPr eaLnBrk="1">
              <a:buClr>
                <a:srgbClr val="000000"/>
              </a:buClr>
              <a:buFont typeface="Times New Roman" panose="02020603050405020304" pitchFamily="18" charset="0"/>
              <a:buChar char="•"/>
            </a:pPr>
            <a:endParaRPr altLang="el-GR">
              <a:latin typeface="Times New Roman" panose="02020603050405020304" pitchFamily="18"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511627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7EED219-B30C-4650-99EF-F0689CD03159}"/>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66563" name="Notes Placeholder 2">
            <a:extLst>
              <a:ext uri="{FF2B5EF4-FFF2-40B4-BE49-F238E27FC236}">
                <a16:creationId xmlns:a16="http://schemas.microsoft.com/office/drawing/2014/main" xmlns="" id="{0F9F2C9C-B5F2-4E7D-BE2C-438B68FE4EA8}"/>
              </a:ext>
            </a:extLst>
          </p:cNvPr>
          <p:cNvSpPr txBox="1">
            <a:spLocks noGrp="1"/>
          </p:cNvSpPr>
          <p:nvPr>
            <p:ph type="body" sz="quarter" idx="1"/>
          </p:nvPr>
        </p:nvSpPr>
        <p:spPr>
          <a:xfrm>
            <a:off x="666750" y="4714875"/>
            <a:ext cx="5326063" cy="4551363"/>
          </a:xfrm>
          <a:ln/>
        </p:spPr>
        <p:txBody>
          <a:bodyPr>
            <a:spAutoFit/>
          </a:bodyPr>
          <a:lstStyle/>
          <a:p>
            <a:pPr eaLnBrk="1">
              <a:buClr>
                <a:srgbClr val="000000"/>
              </a:buClr>
              <a:buFont typeface="Times New Roman" panose="02020603050405020304" pitchFamily="18" charset="0"/>
              <a:buChar char="•"/>
            </a:pPr>
            <a:endParaRPr altLang="el-GR">
              <a:latin typeface="Times New Roman" panose="02020603050405020304" pitchFamily="18"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3651111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08070CF-914D-40D7-946B-F62897A874D7}"/>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68611" name="Notes Placeholder 2">
            <a:extLst>
              <a:ext uri="{FF2B5EF4-FFF2-40B4-BE49-F238E27FC236}">
                <a16:creationId xmlns:a16="http://schemas.microsoft.com/office/drawing/2014/main" xmlns="" id="{826E1A69-780D-4323-98D4-E161068D6ABE}"/>
              </a:ext>
            </a:extLst>
          </p:cNvPr>
          <p:cNvSpPr txBox="1">
            <a:spLocks noGrp="1"/>
          </p:cNvSpPr>
          <p:nvPr>
            <p:ph type="body" sz="quarter" idx="1"/>
          </p:nvPr>
        </p:nvSpPr>
        <p:spPr>
          <a:xfrm>
            <a:off x="666750" y="4714875"/>
            <a:ext cx="5326063" cy="4551363"/>
          </a:xfrm>
          <a:ln/>
        </p:spPr>
        <p:txBody>
          <a:bodyPr>
            <a:spAutoFit/>
          </a:bodyPr>
          <a:lstStyle/>
          <a:p>
            <a:pPr eaLnBrk="1">
              <a:buClr>
                <a:srgbClr val="000000"/>
              </a:buClr>
              <a:buFont typeface="Times New Roman" panose="02020603050405020304" pitchFamily="18" charset="0"/>
              <a:buChar char="•"/>
            </a:pPr>
            <a:endParaRPr altLang="el-GR">
              <a:latin typeface="Times New Roman" panose="02020603050405020304" pitchFamily="18"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3135251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24C7661-245A-4CD2-B0CC-1544F39BC5E5}"/>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70659" name="Notes Placeholder 2">
            <a:extLst>
              <a:ext uri="{FF2B5EF4-FFF2-40B4-BE49-F238E27FC236}">
                <a16:creationId xmlns:a16="http://schemas.microsoft.com/office/drawing/2014/main" xmlns="" id="{42A4DC25-B6FB-4F39-99A7-BEF7CCFC335A}"/>
              </a:ext>
            </a:extLst>
          </p:cNvPr>
          <p:cNvSpPr txBox="1">
            <a:spLocks noGrp="1"/>
          </p:cNvSpPr>
          <p:nvPr>
            <p:ph type="body" sz="quarter" idx="1"/>
          </p:nvPr>
        </p:nvSpPr>
        <p:spPr>
          <a:xfrm>
            <a:off x="666750" y="4714875"/>
            <a:ext cx="5335588" cy="4467225"/>
          </a:xfrm>
          <a:ln/>
        </p:spPr>
        <p:txBody>
          <a:bodyPr>
            <a:spAutoFit/>
          </a:bodyPr>
          <a:lstStyle/>
          <a:p>
            <a:pPr eaLnBrk="1" hangingPunct="1">
              <a:buClr>
                <a:srgbClr val="000000"/>
              </a:buClr>
              <a:buFont typeface="Times New Roman" panose="02020603050405020304" pitchFamily="18" charset="0"/>
              <a:buNone/>
            </a:pPr>
            <a:r>
              <a:rPr altLang="el-GR">
                <a:latin typeface="Arial" panose="020B0604020202020204" pitchFamily="34" charset="0"/>
                <a:ea typeface="SimSun" panose="02010600030101010101" pitchFamily="2" charset="-122"/>
                <a:cs typeface="Tahoma" panose="020B0604030504040204" pitchFamily="34" charset="0"/>
              </a:rPr>
              <a:t>Άνδρες=10,9% Γυναίκες=5,3%</a:t>
            </a:r>
          </a:p>
        </p:txBody>
      </p:sp>
    </p:spTree>
    <p:extLst>
      <p:ext uri="{BB962C8B-B14F-4D97-AF65-F5344CB8AC3E}">
        <p14:creationId xmlns:p14="http://schemas.microsoft.com/office/powerpoint/2010/main" val="2420284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57347"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5D8124C6-9EF8-4B58-9DFF-0850C6B6FAF2}" type="slidenum">
              <a:rPr lang="el-GR" altLang="el-GR">
                <a:solidFill>
                  <a:srgbClr val="000000"/>
                </a:solidFill>
                <a:latin typeface="Arial" panose="020B0604020202020204" pitchFamily="34" charset="0"/>
              </a:rPr>
              <a:pPr eaLnBrk="1" hangingPunct="1"/>
              <a:t>16</a:t>
            </a:fld>
            <a:endParaRPr lang="el-GR" altLang="el-GR">
              <a:solidFill>
                <a:srgbClr val="000000"/>
              </a:solidFill>
              <a:latin typeface="Arial" panose="020B0604020202020204" pitchFamily="34" charset="0"/>
            </a:endParaRPr>
          </a:p>
        </p:txBody>
      </p:sp>
      <p:sp>
        <p:nvSpPr>
          <p:cNvPr id="57348" name="Text Box 1"/>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1200">
                <a:solidFill>
                  <a:srgbClr val="000000"/>
                </a:solidFill>
                <a:latin typeface="Arial" panose="020B0604020202020204" pitchFamily="34" charset="0"/>
              </a:rPr>
              <a:t>Βασίλειος Γαβαλάς, Πληθυσμιακή Γεωγραφία. Διάλεξη 6.</a:t>
            </a:r>
          </a:p>
        </p:txBody>
      </p:sp>
      <p:sp>
        <p:nvSpPr>
          <p:cNvPr id="57349" name="Text Box 2"/>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57350" name="Rectangle 3"/>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57351" name="Text Box 4"/>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450"/>
              </a:spcBef>
              <a:buClrTx/>
              <a:buFontTx/>
              <a:buNone/>
            </a:pPr>
            <a:r>
              <a:rPr lang="el-GR" altLang="el-GR" sz="1200">
                <a:solidFill>
                  <a:srgbClr val="000000"/>
                </a:solidFill>
                <a:latin typeface="Arial" panose="020B0604020202020204" pitchFamily="34" charset="0"/>
              </a:rPr>
              <a:t>Τα ποσοστά δείχνουν τους άγαμους ηλικίας 50 ετών ως ποσοστό επί του συνολικού πληθυσμού αντίστοιχης ηλικίας και φύλου.</a:t>
            </a:r>
          </a:p>
        </p:txBody>
      </p:sp>
      <p:sp>
        <p:nvSpPr>
          <p:cNvPr id="57352" name="Notes Placeholder 7"/>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382021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074597F-E7AE-4BAB-B1C9-2E0E1266F596}"/>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74755" name="Notes Placeholder 2">
            <a:extLst>
              <a:ext uri="{FF2B5EF4-FFF2-40B4-BE49-F238E27FC236}">
                <a16:creationId xmlns:a16="http://schemas.microsoft.com/office/drawing/2014/main" xmlns="" id="{392C5E55-249B-4B89-90CF-5F2CECEC9A90}"/>
              </a:ext>
            </a:extLst>
          </p:cNvPr>
          <p:cNvSpPr txBox="1">
            <a:spLocks noGrp="1"/>
          </p:cNvSpPr>
          <p:nvPr>
            <p:ph type="body" sz="quarter" idx="1"/>
          </p:nvPr>
        </p:nvSpPr>
        <p:spPr>
          <a:xfrm>
            <a:off x="666750" y="4714875"/>
            <a:ext cx="5326063" cy="4551363"/>
          </a:xfrm>
          <a:ln/>
        </p:spPr>
        <p:txBody>
          <a:bodyPr>
            <a:spAutoFit/>
          </a:bodyPr>
          <a:lstStyle/>
          <a:p>
            <a:pPr eaLnBrk="1">
              <a:buClr>
                <a:srgbClr val="000000"/>
              </a:buClr>
              <a:buFont typeface="Times New Roman" panose="02020603050405020304" pitchFamily="18" charset="0"/>
              <a:buChar char="•"/>
            </a:pPr>
            <a:endParaRPr altLang="el-GR">
              <a:latin typeface="Times New Roman" panose="02020603050405020304" pitchFamily="18"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2964538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9F5CF11-76FA-44F4-9C78-F30EB93826E4}"/>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76803" name="Notes Placeholder 2">
            <a:extLst>
              <a:ext uri="{FF2B5EF4-FFF2-40B4-BE49-F238E27FC236}">
                <a16:creationId xmlns:a16="http://schemas.microsoft.com/office/drawing/2014/main" xmlns="" id="{E1472B16-B08C-4B85-9D89-FFFBD8792607}"/>
              </a:ext>
            </a:extLst>
          </p:cNvPr>
          <p:cNvSpPr txBox="1">
            <a:spLocks noGrp="1"/>
          </p:cNvSpPr>
          <p:nvPr>
            <p:ph type="body" sz="quarter" idx="1"/>
          </p:nvPr>
        </p:nvSpPr>
        <p:spPr>
          <a:xfrm>
            <a:off x="666750" y="4714875"/>
            <a:ext cx="5326063" cy="4551363"/>
          </a:xfrm>
          <a:ln/>
        </p:spPr>
        <p:txBody>
          <a:bodyPr>
            <a:spAutoFit/>
          </a:bodyPr>
          <a:lstStyle/>
          <a:p>
            <a:pPr eaLnBrk="1">
              <a:buClr>
                <a:srgbClr val="000000"/>
              </a:buClr>
              <a:buFont typeface="Times New Roman" panose="02020603050405020304" pitchFamily="18" charset="0"/>
              <a:buChar char="•"/>
            </a:pPr>
            <a:endParaRPr altLang="el-GR">
              <a:latin typeface="Times New Roman" panose="02020603050405020304" pitchFamily="18"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1145189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0A10BE7-2A35-4993-8945-5357F5B17554}"/>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78851" name="Notes Placeholder 2">
            <a:extLst>
              <a:ext uri="{FF2B5EF4-FFF2-40B4-BE49-F238E27FC236}">
                <a16:creationId xmlns:a16="http://schemas.microsoft.com/office/drawing/2014/main" xmlns="" id="{489FDCE3-1821-4890-A2DC-4EC74C71F880}"/>
              </a:ext>
            </a:extLst>
          </p:cNvPr>
          <p:cNvSpPr txBox="1">
            <a:spLocks noGrp="1"/>
          </p:cNvSpPr>
          <p:nvPr>
            <p:ph type="body" sz="quarter" idx="1"/>
          </p:nvPr>
        </p:nvSpPr>
        <p:spPr>
          <a:xfrm>
            <a:off x="666750" y="4714875"/>
            <a:ext cx="5326063" cy="4551363"/>
          </a:xfrm>
          <a:ln/>
        </p:spPr>
        <p:txBody>
          <a:bodyPr>
            <a:spAutoFit/>
          </a:bodyPr>
          <a:lstStyle/>
          <a:p>
            <a:pPr eaLnBrk="1">
              <a:buClr>
                <a:srgbClr val="000000"/>
              </a:buClr>
              <a:buFont typeface="Times New Roman" panose="02020603050405020304" pitchFamily="18" charset="0"/>
              <a:buChar char="•"/>
            </a:pPr>
            <a:endParaRPr altLang="el-GR">
              <a:latin typeface="Times New Roman" panose="02020603050405020304" pitchFamily="18"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1403438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D69C5BE-9274-4FCF-BB79-E109EC6363FF}"/>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80899" name="Notes Placeholder 2">
            <a:extLst>
              <a:ext uri="{FF2B5EF4-FFF2-40B4-BE49-F238E27FC236}">
                <a16:creationId xmlns:a16="http://schemas.microsoft.com/office/drawing/2014/main" xmlns="" id="{A5C3C075-6989-493B-A30D-610AAA087EA1}"/>
              </a:ext>
            </a:extLst>
          </p:cNvPr>
          <p:cNvSpPr txBox="1">
            <a:spLocks noGrp="1"/>
          </p:cNvSpPr>
          <p:nvPr>
            <p:ph type="body" sz="quarter" idx="1"/>
          </p:nvPr>
        </p:nvSpPr>
        <p:spPr>
          <a:xfrm>
            <a:off x="666750" y="4714875"/>
            <a:ext cx="5326063" cy="4551363"/>
          </a:xfrm>
          <a:ln/>
        </p:spPr>
        <p:txBody>
          <a:bodyPr>
            <a:spAutoFit/>
          </a:bodyPr>
          <a:lstStyle/>
          <a:p>
            <a:pPr eaLnBrk="1">
              <a:buClr>
                <a:srgbClr val="000000"/>
              </a:buClr>
              <a:buFont typeface="Times New Roman" panose="02020603050405020304" pitchFamily="18" charset="0"/>
              <a:buChar char="•"/>
            </a:pPr>
            <a:endParaRPr altLang="el-GR">
              <a:latin typeface="Times New Roman" panose="02020603050405020304" pitchFamily="18"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429331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5F54190-104D-48BB-8912-EA19FA121C46}"/>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47107" name="Notes Placeholder 2">
            <a:extLst>
              <a:ext uri="{FF2B5EF4-FFF2-40B4-BE49-F238E27FC236}">
                <a16:creationId xmlns:a16="http://schemas.microsoft.com/office/drawing/2014/main" xmlns="" id="{7FC7939F-AABF-4113-A9E3-39C2D6B403D9}"/>
              </a:ext>
            </a:extLst>
          </p:cNvPr>
          <p:cNvSpPr txBox="1">
            <a:spLocks noGrp="1"/>
          </p:cNvSpPr>
          <p:nvPr>
            <p:ph type="body" sz="quarter" idx="1"/>
          </p:nvPr>
        </p:nvSpPr>
        <p:spPr>
          <a:xfrm>
            <a:off x="666750" y="4716463"/>
            <a:ext cx="5335588" cy="4465637"/>
          </a:xfrm>
          <a:ln/>
        </p:spPr>
        <p:txBody>
          <a:bodyPr>
            <a:spAutoFit/>
          </a:bodyPr>
          <a:lstStyle/>
          <a:p>
            <a:pPr eaLnBrk="1" hangingPunct="1">
              <a:buClr>
                <a:srgbClr val="000000"/>
              </a:buClr>
              <a:buFont typeface="Times New Roman" panose="02020603050405020304" pitchFamily="18" charset="0"/>
              <a:buNone/>
            </a:pPr>
            <a:r>
              <a:rPr altLang="el-GR" dirty="0">
                <a:latin typeface="Arial" panose="020B0604020202020204" pitchFamily="34" charset="0"/>
                <a:ea typeface="SimSun" panose="02010600030101010101" pitchFamily="2" charset="-122"/>
                <a:cs typeface="Tahoma" panose="020B0604030504040204" pitchFamily="34" charset="0"/>
              </a:rPr>
              <a:t>Από τους παραπάνω ορισμούς γίνεται κατανοητό ότι η έννοια της ένωσης δεν μπορεί να προσδιοριστεί με την ίδια ακρίβεια που προσδιορίζονται οι έννοιες της γέννησης και του θανάτου. Όταν πρόκειται για γάμο, το γεγονός εγγράφεται στο ληξιαρχείο και περιλαμβάνεται στις στατιστικές της φυσικής κίνησης του πληθυσμού. Όταν όμως πρόκειται για συναινετική ένωση χωρίς νομική υπόσταση, το γεγονός δεν καταγράφεται πουθενά, η δημογραφική του αντανάκλαση όμως δεν είναι λιγότερο σπουδαία. Για αυτό και η </a:t>
            </a:r>
            <a:r>
              <a:rPr altLang="el-GR" dirty="0" err="1">
                <a:latin typeface="Arial" panose="020B0604020202020204" pitchFamily="34" charset="0"/>
                <a:ea typeface="SimSun" panose="02010600030101010101" pitchFamily="2" charset="-122"/>
                <a:cs typeface="Tahoma" panose="020B0604030504040204" pitchFamily="34" charset="0"/>
              </a:rPr>
              <a:t>γαμηλιότητα</a:t>
            </a:r>
            <a:r>
              <a:rPr altLang="el-GR" dirty="0">
                <a:latin typeface="Arial" panose="020B0604020202020204" pitchFamily="34" charset="0"/>
                <a:ea typeface="SimSun" panose="02010600030101010101" pitchFamily="2" charset="-122"/>
                <a:cs typeface="Tahoma" panose="020B0604030504040204" pitchFamily="34" charset="0"/>
              </a:rPr>
              <a:t> είναι δύσκολο να μελετηθεί. Οι συγκρίσεις μεταξύ διαφορετικών χωρών πρέπει να γίνονται με μεγάλη προσοχή λαμβάνοντας υπόψη τις πολιτιστικές ιδιαιτερότητες τις κάθε χώρας.</a:t>
            </a:r>
          </a:p>
        </p:txBody>
      </p:sp>
    </p:spTree>
    <p:extLst>
      <p:ext uri="{BB962C8B-B14F-4D97-AF65-F5344CB8AC3E}">
        <p14:creationId xmlns:p14="http://schemas.microsoft.com/office/powerpoint/2010/main" val="4040904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DEBA413-EA0E-4894-8E62-BC6BE74F2E12}"/>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82947" name="Notes Placeholder 2">
            <a:extLst>
              <a:ext uri="{FF2B5EF4-FFF2-40B4-BE49-F238E27FC236}">
                <a16:creationId xmlns:a16="http://schemas.microsoft.com/office/drawing/2014/main" xmlns="" id="{4B988DEE-812B-4481-85EC-78E90B71B284}"/>
              </a:ext>
            </a:extLst>
          </p:cNvPr>
          <p:cNvSpPr txBox="1">
            <a:spLocks noGrp="1"/>
          </p:cNvSpPr>
          <p:nvPr>
            <p:ph type="body" sz="quarter" idx="1"/>
          </p:nvPr>
        </p:nvSpPr>
        <p:spPr>
          <a:xfrm>
            <a:off x="666750" y="4714875"/>
            <a:ext cx="5326063" cy="4551363"/>
          </a:xfrm>
          <a:ln/>
        </p:spPr>
        <p:txBody>
          <a:bodyPr>
            <a:spAutoFit/>
          </a:bodyPr>
          <a:lstStyle/>
          <a:p>
            <a:pPr eaLnBrk="1">
              <a:buClr>
                <a:srgbClr val="000000"/>
              </a:buClr>
              <a:buFont typeface="Times New Roman" panose="02020603050405020304" pitchFamily="18" charset="0"/>
              <a:buChar char="•"/>
            </a:pPr>
            <a:endParaRPr altLang="el-GR">
              <a:latin typeface="Times New Roman" panose="02020603050405020304" pitchFamily="18"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3240178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8EE5724-557D-4E3F-96B7-FBEF7430172D}"/>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84995" name="Notes Placeholder 2">
            <a:extLst>
              <a:ext uri="{FF2B5EF4-FFF2-40B4-BE49-F238E27FC236}">
                <a16:creationId xmlns:a16="http://schemas.microsoft.com/office/drawing/2014/main" xmlns="" id="{BDE4CFE3-19ED-4E9C-84A0-10A1954B44D6}"/>
              </a:ext>
            </a:extLst>
          </p:cNvPr>
          <p:cNvSpPr txBox="1">
            <a:spLocks noGrp="1"/>
          </p:cNvSpPr>
          <p:nvPr>
            <p:ph type="body" sz="quarter" idx="1"/>
          </p:nvPr>
        </p:nvSpPr>
        <p:spPr>
          <a:xfrm>
            <a:off x="666750" y="4714875"/>
            <a:ext cx="5326063" cy="4551363"/>
          </a:xfrm>
          <a:ln/>
        </p:spPr>
        <p:txBody>
          <a:bodyPr>
            <a:spAutoFit/>
          </a:bodyPr>
          <a:lstStyle/>
          <a:p>
            <a:pPr eaLnBrk="1">
              <a:buClr>
                <a:srgbClr val="000000"/>
              </a:buClr>
              <a:buFont typeface="Times New Roman" panose="02020603050405020304" pitchFamily="18" charset="0"/>
              <a:buChar char="•"/>
            </a:pPr>
            <a:endParaRPr altLang="el-GR">
              <a:latin typeface="Times New Roman" panose="02020603050405020304" pitchFamily="18"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3135727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97CCAEC-8FA1-4989-B1F6-390D34EC14B4}"/>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87043" name="Notes Placeholder 2">
            <a:extLst>
              <a:ext uri="{FF2B5EF4-FFF2-40B4-BE49-F238E27FC236}">
                <a16:creationId xmlns:a16="http://schemas.microsoft.com/office/drawing/2014/main" xmlns="" id="{E5483FD9-4C93-49D7-94AA-76DA6028684C}"/>
              </a:ext>
            </a:extLst>
          </p:cNvPr>
          <p:cNvSpPr txBox="1">
            <a:spLocks noGrp="1"/>
          </p:cNvSpPr>
          <p:nvPr>
            <p:ph type="body" sz="quarter" idx="1"/>
          </p:nvPr>
        </p:nvSpPr>
        <p:spPr>
          <a:xfrm>
            <a:off x="666750" y="4714875"/>
            <a:ext cx="5335588" cy="4467225"/>
          </a:xfrm>
          <a:ln/>
        </p:spPr>
        <p:txBody>
          <a:bodyPr>
            <a:spAutoFit/>
          </a:bodyPr>
          <a:lstStyle/>
          <a:p>
            <a:pPr eaLnBrk="1" hangingPunct="1">
              <a:buClr>
                <a:srgbClr val="000000"/>
              </a:buClr>
              <a:buFont typeface="Times New Roman" panose="02020603050405020304" pitchFamily="18" charset="0"/>
              <a:buNone/>
            </a:pPr>
            <a:r>
              <a:rPr lang="en-GB" altLang="el-GR">
                <a:latin typeface="Arial" panose="020B0604020202020204" pitchFamily="34" charset="0"/>
                <a:ea typeface="SimSun" panose="02010600030101010101" pitchFamily="2" charset="-122"/>
                <a:cs typeface="Tahoma" panose="020B0604030504040204" pitchFamily="34" charset="0"/>
              </a:rPr>
              <a:t>SMAM=24,1</a:t>
            </a:r>
          </a:p>
        </p:txBody>
      </p:sp>
    </p:spTree>
    <p:extLst>
      <p:ext uri="{BB962C8B-B14F-4D97-AF65-F5344CB8AC3E}">
        <p14:creationId xmlns:p14="http://schemas.microsoft.com/office/powerpoint/2010/main" val="4123386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162E3D2-B617-4E0F-BD7C-D78D259C2723}"/>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89091" name="Notes Placeholder 2">
            <a:extLst>
              <a:ext uri="{FF2B5EF4-FFF2-40B4-BE49-F238E27FC236}">
                <a16:creationId xmlns:a16="http://schemas.microsoft.com/office/drawing/2014/main" xmlns="" id="{F71D2A25-DEF5-48D3-AEC9-BAE0F5E33B03}"/>
              </a:ext>
            </a:extLst>
          </p:cNvPr>
          <p:cNvSpPr txBox="1">
            <a:spLocks noGrp="1"/>
          </p:cNvSpPr>
          <p:nvPr>
            <p:ph type="body" sz="quarter" idx="1"/>
          </p:nvPr>
        </p:nvSpPr>
        <p:spPr>
          <a:xfrm>
            <a:off x="666750" y="4716463"/>
            <a:ext cx="5335588" cy="4465637"/>
          </a:xfrm>
          <a:ln/>
        </p:spPr>
        <p:txBody>
          <a:bodyPr>
            <a:spAutoFit/>
          </a:bodyPr>
          <a:lstStyle/>
          <a:p>
            <a:pPr eaLnBrk="1" hangingPunct="1">
              <a:buClr>
                <a:srgbClr val="000000"/>
              </a:buClr>
              <a:buFont typeface="Times New Roman" panose="02020603050405020304" pitchFamily="18" charset="0"/>
              <a:buNone/>
            </a:pPr>
            <a:r>
              <a:rPr lang="en-US" altLang="el-GR">
                <a:latin typeface="Arial" panose="020B0604020202020204" pitchFamily="34" charset="0"/>
                <a:ea typeface="SimSun" panose="02010600030101010101" pitchFamily="2" charset="-122"/>
                <a:cs typeface="Tahoma" panose="020B0604030504040204" pitchFamily="34" charset="0"/>
              </a:rPr>
              <a:t>CDiR=Crude Divorce Rate</a:t>
            </a:r>
          </a:p>
        </p:txBody>
      </p:sp>
    </p:spTree>
    <p:extLst>
      <p:ext uri="{BB962C8B-B14F-4D97-AF65-F5344CB8AC3E}">
        <p14:creationId xmlns:p14="http://schemas.microsoft.com/office/powerpoint/2010/main" val="2712241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5CE0A89-1902-4B5D-87BD-9AAA3B8F52D0}"/>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91139" name="Notes Placeholder 2">
            <a:extLst>
              <a:ext uri="{FF2B5EF4-FFF2-40B4-BE49-F238E27FC236}">
                <a16:creationId xmlns:a16="http://schemas.microsoft.com/office/drawing/2014/main" xmlns="" id="{0DC84920-C832-4195-9118-4FFFE0F8A1ED}"/>
              </a:ext>
            </a:extLst>
          </p:cNvPr>
          <p:cNvSpPr txBox="1">
            <a:spLocks noGrp="1"/>
          </p:cNvSpPr>
          <p:nvPr>
            <p:ph type="body" sz="quarter" idx="1"/>
          </p:nvPr>
        </p:nvSpPr>
        <p:spPr>
          <a:xfrm>
            <a:off x="666750" y="4716463"/>
            <a:ext cx="5335588" cy="4465637"/>
          </a:xfrm>
          <a:ln/>
        </p:spPr>
        <p:txBody>
          <a:bodyPr>
            <a:spAutoFit/>
          </a:bodyPr>
          <a:lstStyle/>
          <a:p>
            <a:pPr eaLnBrk="1" hangingPunct="1">
              <a:buClr>
                <a:srgbClr val="000000"/>
              </a:buClr>
              <a:buFont typeface="Times New Roman" panose="02020603050405020304" pitchFamily="18" charset="0"/>
              <a:buNone/>
            </a:pPr>
            <a:r>
              <a:rPr lang="en-US" altLang="el-GR">
                <a:latin typeface="Arial" panose="020B0604020202020204" pitchFamily="34" charset="0"/>
                <a:ea typeface="SimSun" panose="02010600030101010101" pitchFamily="2" charset="-122"/>
                <a:cs typeface="Tahoma" panose="020B0604030504040204" pitchFamily="34" charset="0"/>
              </a:rPr>
              <a:t>WeDiR=Wedings Divorce Rate.</a:t>
            </a:r>
          </a:p>
        </p:txBody>
      </p:sp>
    </p:spTree>
    <p:extLst>
      <p:ext uri="{BB962C8B-B14F-4D97-AF65-F5344CB8AC3E}">
        <p14:creationId xmlns:p14="http://schemas.microsoft.com/office/powerpoint/2010/main" val="4016202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FCB3FF6-46C1-4D8A-A20F-02A7422E7428}"/>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93187" name="Notes Placeholder 2">
            <a:extLst>
              <a:ext uri="{FF2B5EF4-FFF2-40B4-BE49-F238E27FC236}">
                <a16:creationId xmlns:a16="http://schemas.microsoft.com/office/drawing/2014/main" xmlns="" id="{DC8CF026-96D4-4C8D-B532-3BCF9E7B362E}"/>
              </a:ext>
            </a:extLst>
          </p:cNvPr>
          <p:cNvSpPr txBox="1">
            <a:spLocks noGrp="1"/>
          </p:cNvSpPr>
          <p:nvPr>
            <p:ph type="body" sz="quarter" idx="1"/>
          </p:nvPr>
        </p:nvSpPr>
        <p:spPr>
          <a:xfrm>
            <a:off x="666750" y="4716463"/>
            <a:ext cx="5335588" cy="4465637"/>
          </a:xfrm>
          <a:ln/>
        </p:spPr>
        <p:txBody>
          <a:bodyPr>
            <a:spAutoFit/>
          </a:bodyPr>
          <a:lstStyle/>
          <a:p>
            <a:pPr eaLnBrk="1" hangingPunct="1">
              <a:buClr>
                <a:srgbClr val="000000"/>
              </a:buClr>
              <a:buFont typeface="Times New Roman" panose="02020603050405020304" pitchFamily="18" charset="0"/>
              <a:buNone/>
            </a:pPr>
            <a:r>
              <a:rPr altLang="el-GR" dirty="0">
                <a:latin typeface="Arial" panose="020B0604020202020204" pitchFamily="34" charset="0"/>
                <a:ea typeface="SimSun" panose="02010600030101010101" pitchFamily="2" charset="-122"/>
                <a:cs typeface="Tahoma" panose="020B0604030504040204" pitchFamily="34" charset="0"/>
              </a:rPr>
              <a:t>Πηγή: ΕΣΥΕ, Στατιστική της Δικαιοσύνης (1983-1997)</a:t>
            </a:r>
            <a:r>
              <a:rPr lang="en-US" altLang="el-GR" dirty="0">
                <a:latin typeface="Arial" panose="020B0604020202020204" pitchFamily="34" charset="0"/>
                <a:ea typeface="SimSun" panose="02010600030101010101" pitchFamily="2" charset="-122"/>
                <a:cs typeface="Tahoma" panose="020B0604030504040204" pitchFamily="34" charset="0"/>
              </a:rPr>
              <a:t> </a:t>
            </a:r>
            <a:r>
              <a:rPr altLang="el-GR" dirty="0">
                <a:latin typeface="Arial" panose="020B0604020202020204" pitchFamily="34" charset="0"/>
                <a:ea typeface="SimSun" panose="02010600030101010101" pitchFamily="2" charset="-122"/>
                <a:cs typeface="Tahoma" panose="020B0604030504040204" pitchFamily="34" charset="0"/>
              </a:rPr>
              <a:t>και ΕΣΥΕ στοιχεία από δια-</a:t>
            </a:r>
            <a:r>
              <a:rPr altLang="el-GR" dirty="0" err="1">
                <a:latin typeface="Arial" panose="020B0604020202020204" pitchFamily="34" charset="0"/>
                <a:ea typeface="SimSun" panose="02010600030101010101" pitchFamily="2" charset="-122"/>
                <a:cs typeface="Tahoma" panose="020B0604030504040204" pitchFamily="34" charset="0"/>
              </a:rPr>
              <a:t>δύκτιο</a:t>
            </a:r>
            <a:r>
              <a:rPr altLang="el-GR" dirty="0">
                <a:latin typeface="Arial" panose="020B0604020202020204" pitchFamily="34" charset="0"/>
                <a:ea typeface="SimSun" panose="02010600030101010101" pitchFamily="2" charset="-122"/>
                <a:cs typeface="Tahoma" panose="020B0604030504040204" pitchFamily="34" charset="0"/>
              </a:rPr>
              <a:t> (</a:t>
            </a:r>
            <a:r>
              <a:rPr lang="en-GB" altLang="el-GR" dirty="0">
                <a:latin typeface="Arial" panose="020B0604020202020204" pitchFamily="34" charset="0"/>
                <a:ea typeface="SimSun" panose="02010600030101010101" pitchFamily="2" charset="-122"/>
                <a:cs typeface="Tahoma" panose="020B0604030504040204" pitchFamily="34" charset="0"/>
              </a:rPr>
              <a:t>URL: http://www.statistics.gr/StatMenu.asp</a:t>
            </a:r>
            <a:r>
              <a:rPr altLang="el-GR" dirty="0">
                <a:latin typeface="Arial" panose="020B0604020202020204" pitchFamily="34" charset="0"/>
                <a:ea typeface="SimSun" panose="02010600030101010101" pitchFamily="2" charset="-122"/>
                <a:cs typeface="Tahoma" panose="020B0604030504040204" pitchFamily="34" charset="0"/>
              </a:rPr>
              <a:t>) και </a:t>
            </a:r>
            <a:r>
              <a:rPr lang="en-GB" altLang="el-GR" dirty="0">
                <a:latin typeface="Arial" panose="020B0604020202020204" pitchFamily="34" charset="0"/>
                <a:ea typeface="SimSun" panose="02010600030101010101" pitchFamily="2" charset="-122"/>
                <a:cs typeface="Tahoma" panose="020B0604030504040204" pitchFamily="34" charset="0"/>
              </a:rPr>
              <a:t> Eurostat (URL: </a:t>
            </a:r>
            <a:r>
              <a:rPr altLang="el-GR" dirty="0">
                <a:latin typeface="Arial" panose="020B0604020202020204" pitchFamily="34" charset="0"/>
                <a:ea typeface="SimSun" panose="02010600030101010101" pitchFamily="2" charset="-122"/>
                <a:cs typeface="Tahoma" panose="020B0604030504040204" pitchFamily="34" charset="0"/>
              </a:rPr>
              <a:t>http://epp.eurostat.ec.europa.eu</a:t>
            </a:r>
            <a:r>
              <a:rPr lang="en-GB" altLang="el-GR" dirty="0">
                <a:latin typeface="Arial" panose="020B0604020202020204" pitchFamily="34" charset="0"/>
                <a:ea typeface="SimSun" panose="02010600030101010101" pitchFamily="2" charset="-122"/>
                <a:cs typeface="Tahoma" panose="020B0604030504040204" pitchFamily="34" charset="0"/>
              </a:rPr>
              <a:t>)</a:t>
            </a:r>
          </a:p>
          <a:p>
            <a:pPr eaLnBrk="1" hangingPunct="1">
              <a:buClr>
                <a:srgbClr val="000000"/>
              </a:buClr>
              <a:buFont typeface="Times New Roman" panose="02020603050405020304" pitchFamily="18" charset="0"/>
              <a:buNone/>
            </a:pPr>
            <a:r>
              <a:rPr altLang="el-GR" dirty="0">
                <a:latin typeface="Arial" panose="020B0604020202020204" pitchFamily="34" charset="0"/>
                <a:ea typeface="SimSun" panose="02010600030101010101" pitchFamily="2" charset="-122"/>
                <a:cs typeface="Tahoma" panose="020B0604030504040204" pitchFamily="34" charset="0"/>
              </a:rPr>
              <a:t>Οι υπολογισμοί βασίζονται σε 5-ετείς κινητούς μέσους όρους, εκτός από το 2013 όπου ο μέσος όρος βασίζεται  σε 3 έτη και το 2014 όπου η τιμή αναφέρεται μόνο στο 2014.</a:t>
            </a:r>
            <a:endParaRPr lang="el-GR" altLang="el-GR" dirty="0">
              <a:latin typeface="Arial" panose="020B0604020202020204" pitchFamily="34" charset="0"/>
              <a:ea typeface="SimSun" panose="02010600030101010101" pitchFamily="2" charset="-122"/>
              <a:cs typeface="Tahoma" panose="020B0604030504040204" pitchFamily="34" charset="0"/>
            </a:endParaRPr>
          </a:p>
          <a:p>
            <a:pPr eaLnBrk="1" hangingPunct="1">
              <a:buClr>
                <a:srgbClr val="000000"/>
              </a:buClr>
              <a:buFont typeface="Times New Roman" panose="02020603050405020304" pitchFamily="18" charset="0"/>
              <a:buNone/>
            </a:pPr>
            <a:r>
              <a:rPr lang="el-GR" sz="1200" kern="1200" dirty="0">
                <a:solidFill>
                  <a:schemeClr val="tx1"/>
                </a:solidFill>
                <a:effectLst/>
                <a:latin typeface="+mn-lt"/>
                <a:ea typeface="+mn-ea"/>
                <a:cs typeface="+mn-cs"/>
              </a:rPr>
              <a:t>Σημαντικό ρόλο στην αύξηση των διαζυγίων διαδραμάτισε το νομικό πλαίσιο. Η αύξηση που παρατηρείται από το 1979 μέχρι το 1983 σχετίζεται με το νόμο 868/79 ο οποίος θεσπίζει το αυτόματο διαζύγιο για ζευγάρια που βρίσκονται σε μακροχρόνια διάσταση (πάνω από έξι χρόνια). Με βάση αυτό το νόμο πολλοί «νεκροί γάμοι» που τελούσαν υπό εκκρεμότητα </a:t>
            </a:r>
            <a:r>
              <a:rPr lang="el-GR" sz="1200" kern="1200" dirty="0" smtClean="0">
                <a:solidFill>
                  <a:schemeClr val="tx1"/>
                </a:solidFill>
                <a:effectLst/>
                <a:latin typeface="+mn-lt"/>
                <a:ea typeface="+mn-ea"/>
                <a:cs typeface="+mn-cs"/>
              </a:rPr>
              <a:t>λύνονται </a:t>
            </a:r>
            <a:r>
              <a:rPr lang="el-GR" sz="1200" kern="1200" dirty="0">
                <a:solidFill>
                  <a:schemeClr val="tx1"/>
                </a:solidFill>
                <a:effectLst/>
                <a:latin typeface="+mn-lt"/>
                <a:ea typeface="+mn-ea"/>
                <a:cs typeface="+mn-cs"/>
              </a:rPr>
              <a:t>και η </a:t>
            </a:r>
            <a:r>
              <a:rPr lang="el-GR" sz="1200" kern="1200" dirty="0" err="1">
                <a:solidFill>
                  <a:schemeClr val="tx1"/>
                </a:solidFill>
                <a:effectLst/>
                <a:latin typeface="+mn-lt"/>
                <a:ea typeface="+mn-ea"/>
                <a:cs typeface="+mn-cs"/>
              </a:rPr>
              <a:t>διαζυγιότητα</a:t>
            </a:r>
            <a:r>
              <a:rPr lang="el-GR" sz="1200" kern="1200" dirty="0">
                <a:solidFill>
                  <a:schemeClr val="tx1"/>
                </a:solidFill>
                <a:effectLst/>
                <a:latin typeface="+mn-lt"/>
                <a:ea typeface="+mn-ea"/>
                <a:cs typeface="+mn-cs"/>
              </a:rPr>
              <a:t> αυξάνεται. Το 1983 με το νόμο 1329 θεσπίζεται το συναινετικό διαζύγιο και αυτό οδηγεί σε περαιτέρω αύξηση των διαζυγίων, αφού  διευκολύνει τη διάλυση ανεπιθύμητων γάμων. Είναι χαρακτηριστικό μάλιστα ότι από τη θέσπιση αυτού του νόμου (1329/83) και εξής η πλειοψηφία των διαζυγίων εκδίδονται ως συναινετικά, με  δεύτερη αιτία τον ισχυρό κλονισμό του γάμου και συνήθως τρίτη την </a:t>
            </a:r>
            <a:r>
              <a:rPr lang="el-GR" sz="1200" kern="1200" dirty="0" err="1">
                <a:solidFill>
                  <a:schemeClr val="tx1"/>
                </a:solidFill>
                <a:effectLst/>
                <a:latin typeface="+mn-lt"/>
                <a:ea typeface="+mn-ea"/>
                <a:cs typeface="+mn-cs"/>
              </a:rPr>
              <a:t>υπερ</a:t>
            </a:r>
            <a:r>
              <a:rPr lang="el-GR" sz="1200" kern="1200" dirty="0">
                <a:solidFill>
                  <a:schemeClr val="tx1"/>
                </a:solidFill>
                <a:effectLst/>
                <a:latin typeface="+mn-lt"/>
                <a:ea typeface="+mn-ea"/>
                <a:cs typeface="+mn-cs"/>
              </a:rPr>
              <a:t>-τετραετή διάσταση</a:t>
            </a:r>
            <a:endParaRPr altLang="el-GR" dirty="0">
              <a:latin typeface="Arial" panose="020B0604020202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2531626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49155"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7112B027-D994-40D9-BC46-347335F6124D}" type="slidenum">
              <a:rPr lang="el-GR" altLang="el-GR">
                <a:solidFill>
                  <a:srgbClr val="000000"/>
                </a:solidFill>
                <a:latin typeface="Arial" panose="020B0604020202020204" pitchFamily="34" charset="0"/>
              </a:rPr>
              <a:pPr eaLnBrk="1" hangingPunct="1"/>
              <a:t>28</a:t>
            </a:fld>
            <a:endParaRPr lang="el-GR" altLang="el-GR">
              <a:solidFill>
                <a:srgbClr val="000000"/>
              </a:solidFill>
              <a:latin typeface="Arial" panose="020B0604020202020204" pitchFamily="34" charset="0"/>
            </a:endParaRPr>
          </a:p>
        </p:txBody>
      </p:sp>
      <p:sp>
        <p:nvSpPr>
          <p:cNvPr id="49156" name="Rectangle 1"/>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49157" name="Text Box 2"/>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a:spcBef>
                <a:spcPts val="450"/>
              </a:spcBef>
              <a:buClrTx/>
              <a:buFontTx/>
              <a:buNone/>
            </a:pPr>
            <a:r>
              <a:rPr lang="el-GR" altLang="el-GR" sz="1200">
                <a:solidFill>
                  <a:srgbClr val="000000"/>
                </a:solidFill>
                <a:latin typeface="Arial" panose="020B0604020202020204" pitchFamily="34" charset="0"/>
              </a:rPr>
              <a:t>Η ηλικία της πρώτης περιόδου στο Manchester το 1835 ήταν 15, 6 για τα κορίτσια της εργατικής τάξης., και 14,3 για  αυτά της μεσαίας τάξης. Οι ηλικίες της εμμηναρχής μπορουσαν να είναι μεγαλύτερες στις αρχές του 1800: 16,8 στην Κοπεγχάγη και το Μόναχο για την κατώτερη τάξη, 15 στη Νορβηγία για τη μεσαία τάξη. Τα δεδομένα αυτά μας δίνουν μια βάση για να θεωρούμε ότι η μέση ηλικία κατά την εμμηναρχή δεν μπορεί να ήταν κατά πολύ μικρότερη από 16 στην εποχή του  Σεξπηρ. </a:t>
            </a:r>
          </a:p>
        </p:txBody>
      </p:sp>
    </p:spTree>
    <p:extLst>
      <p:ext uri="{BB962C8B-B14F-4D97-AF65-F5344CB8AC3E}">
        <p14:creationId xmlns:p14="http://schemas.microsoft.com/office/powerpoint/2010/main" val="2887979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50179"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C1539A19-A54E-4378-8BB4-C625896D431B}" type="slidenum">
              <a:rPr lang="el-GR" altLang="el-GR">
                <a:solidFill>
                  <a:srgbClr val="000000"/>
                </a:solidFill>
                <a:latin typeface="Arial" panose="020B0604020202020204" pitchFamily="34" charset="0"/>
              </a:rPr>
              <a:pPr eaLnBrk="1" hangingPunct="1"/>
              <a:t>29</a:t>
            </a:fld>
            <a:endParaRPr lang="el-GR" altLang="el-GR">
              <a:solidFill>
                <a:srgbClr val="000000"/>
              </a:solidFill>
              <a:latin typeface="Arial" panose="020B0604020202020204" pitchFamily="34" charset="0"/>
            </a:endParaRPr>
          </a:p>
        </p:txBody>
      </p:sp>
      <p:sp>
        <p:nvSpPr>
          <p:cNvPr id="50180" name="Rectangle 1"/>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50181" name="Text Box 2"/>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Tree>
    <p:extLst>
      <p:ext uri="{BB962C8B-B14F-4D97-AF65-F5344CB8AC3E}">
        <p14:creationId xmlns:p14="http://schemas.microsoft.com/office/powerpoint/2010/main" val="2091799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51203"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2774FAC6-6781-498B-8D75-C76CD4A51A20}" type="slidenum">
              <a:rPr lang="el-GR" altLang="el-GR">
                <a:solidFill>
                  <a:srgbClr val="000000"/>
                </a:solidFill>
                <a:latin typeface="Arial" panose="020B0604020202020204" pitchFamily="34" charset="0"/>
              </a:rPr>
              <a:pPr eaLnBrk="1" hangingPunct="1"/>
              <a:t>30</a:t>
            </a:fld>
            <a:endParaRPr lang="el-GR" altLang="el-GR">
              <a:solidFill>
                <a:srgbClr val="000000"/>
              </a:solidFill>
              <a:latin typeface="Arial" panose="020B0604020202020204" pitchFamily="34" charset="0"/>
            </a:endParaRPr>
          </a:p>
        </p:txBody>
      </p:sp>
      <p:sp>
        <p:nvSpPr>
          <p:cNvPr id="51204" name="Text Box 1"/>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1200">
                <a:solidFill>
                  <a:srgbClr val="000000"/>
                </a:solidFill>
                <a:latin typeface="Arial" panose="020B0604020202020204" pitchFamily="34" charset="0"/>
              </a:rPr>
              <a:t>Βασίλειος Γαβαλάς, Πληθυσμιακή Γεωγραφία. Διάλεξη 6.</a:t>
            </a:r>
          </a:p>
        </p:txBody>
      </p:sp>
      <p:sp>
        <p:nvSpPr>
          <p:cNvPr id="51205" name="Text Box 2"/>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51206" name="Rectangle 3"/>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51207" name="Text Box 4"/>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450"/>
              </a:spcBef>
              <a:buClrTx/>
              <a:buFontTx/>
              <a:buNone/>
            </a:pPr>
            <a:r>
              <a:rPr lang="el-GR" altLang="el-GR" sz="1200">
                <a:solidFill>
                  <a:srgbClr val="000000"/>
                </a:solidFill>
                <a:latin typeface="Arial" panose="020B0604020202020204" pitchFamily="34" charset="0"/>
              </a:rPr>
              <a:t>Η κόκκινη γραμμή (Αγ. Πετρούπολη – Τεργέστη) είναι του </a:t>
            </a:r>
            <a:r>
              <a:rPr lang="en-US" altLang="el-GR" sz="1200">
                <a:solidFill>
                  <a:srgbClr val="000000"/>
                </a:solidFill>
                <a:latin typeface="Arial" panose="020B0604020202020204" pitchFamily="34" charset="0"/>
              </a:rPr>
              <a:t>Hajnal. </a:t>
            </a:r>
            <a:r>
              <a:rPr lang="el-GR" altLang="el-GR" sz="1200">
                <a:solidFill>
                  <a:srgbClr val="000000"/>
                </a:solidFill>
                <a:latin typeface="Arial" panose="020B0604020202020204" pitchFamily="34" charset="0"/>
              </a:rPr>
              <a:t>Οι μπλε γραμμές δείχνουν περιοχές υψηλής γαμηλιότητας δυτικά της γραμμής του </a:t>
            </a:r>
            <a:r>
              <a:rPr lang="en-US" altLang="el-GR" sz="1200">
                <a:solidFill>
                  <a:srgbClr val="000000"/>
                </a:solidFill>
                <a:latin typeface="Arial" panose="020B0604020202020204" pitchFamily="34" charset="0"/>
              </a:rPr>
              <a:t>Hajnal</a:t>
            </a:r>
            <a:r>
              <a:rPr lang="el-GR" altLang="el-GR" sz="1200">
                <a:solidFill>
                  <a:srgbClr val="000000"/>
                </a:solidFill>
                <a:latin typeface="Arial" panose="020B0604020202020204" pitchFamily="34" charset="0"/>
              </a:rPr>
              <a:t>, οι οποίες αποτελούν εξαίρεση στο Ευρωπαϊκό πρότυπο γάμου. </a:t>
            </a:r>
          </a:p>
        </p:txBody>
      </p:sp>
    </p:spTree>
    <p:extLst>
      <p:ext uri="{BB962C8B-B14F-4D97-AF65-F5344CB8AC3E}">
        <p14:creationId xmlns:p14="http://schemas.microsoft.com/office/powerpoint/2010/main" val="2305519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52227"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8362D46A-D22A-4FAE-A0D9-A91492A3B531}" type="slidenum">
              <a:rPr lang="el-GR" altLang="el-GR">
                <a:solidFill>
                  <a:srgbClr val="000000"/>
                </a:solidFill>
                <a:latin typeface="Arial" panose="020B0604020202020204" pitchFamily="34" charset="0"/>
              </a:rPr>
              <a:pPr eaLnBrk="1" hangingPunct="1"/>
              <a:t>31</a:t>
            </a:fld>
            <a:endParaRPr lang="el-GR" altLang="el-GR">
              <a:solidFill>
                <a:srgbClr val="000000"/>
              </a:solidFill>
              <a:latin typeface="Arial" panose="020B0604020202020204" pitchFamily="34" charset="0"/>
            </a:endParaRPr>
          </a:p>
        </p:txBody>
      </p:sp>
      <p:sp>
        <p:nvSpPr>
          <p:cNvPr id="52228" name="Text Box 1"/>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1200">
                <a:solidFill>
                  <a:srgbClr val="000000"/>
                </a:solidFill>
                <a:latin typeface="Arial" panose="020B0604020202020204" pitchFamily="34" charset="0"/>
              </a:rPr>
              <a:t>Βασίλειος Γαβαλάς, Πληθυσμιακή Γεωγραφία. Διάλεξη 6.</a:t>
            </a:r>
          </a:p>
        </p:txBody>
      </p:sp>
      <p:sp>
        <p:nvSpPr>
          <p:cNvPr id="52229" name="Text Box 2"/>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52230" name="Rectangle 3"/>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52231" name="Text Box 4"/>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450"/>
              </a:spcBef>
              <a:buClrTx/>
              <a:buFontTx/>
              <a:buNone/>
            </a:pPr>
            <a:r>
              <a:rPr lang="el-GR" altLang="el-GR" sz="1200">
                <a:solidFill>
                  <a:srgbClr val="000000"/>
                </a:solidFill>
                <a:latin typeface="Arial" panose="020B0604020202020204" pitchFamily="34" charset="0"/>
              </a:rPr>
              <a:t>Παρόλο που η ταξινόμηση του </a:t>
            </a:r>
            <a:r>
              <a:rPr lang="en-US" altLang="el-GR" sz="1200">
                <a:solidFill>
                  <a:srgbClr val="000000"/>
                </a:solidFill>
                <a:latin typeface="Arial" panose="020B0604020202020204" pitchFamily="34" charset="0"/>
              </a:rPr>
              <a:t>Laslett </a:t>
            </a:r>
            <a:r>
              <a:rPr lang="el-GR" altLang="el-GR" sz="1200">
                <a:solidFill>
                  <a:srgbClr val="000000"/>
                </a:solidFill>
                <a:latin typeface="Arial" panose="020B0604020202020204" pitchFamily="34" charset="0"/>
              </a:rPr>
              <a:t>αναφέρεται κυρίως σε δομές οικιακής οργάνωσης, μπορούμε να αντλήσουμε από αυτήν και πληροφορίες για τα πρότυπα γάμου.</a:t>
            </a:r>
          </a:p>
        </p:txBody>
      </p:sp>
    </p:spTree>
    <p:extLst>
      <p:ext uri="{BB962C8B-B14F-4D97-AF65-F5344CB8AC3E}">
        <p14:creationId xmlns:p14="http://schemas.microsoft.com/office/powerpoint/2010/main" val="962886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9CE3480-5696-417D-B5F3-93E2F65FF9D8}"/>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49155" name="Notes Placeholder 2">
            <a:extLst>
              <a:ext uri="{FF2B5EF4-FFF2-40B4-BE49-F238E27FC236}">
                <a16:creationId xmlns:a16="http://schemas.microsoft.com/office/drawing/2014/main" xmlns="" id="{0D10CA2F-2222-4B18-BFB0-BA99AAFC9D57}"/>
              </a:ext>
            </a:extLst>
          </p:cNvPr>
          <p:cNvSpPr txBox="1">
            <a:spLocks noGrp="1"/>
          </p:cNvSpPr>
          <p:nvPr>
            <p:ph type="body" sz="quarter" idx="1"/>
          </p:nvPr>
        </p:nvSpPr>
        <p:spPr>
          <a:xfrm>
            <a:off x="666750" y="4716463"/>
            <a:ext cx="5335588" cy="4465637"/>
          </a:xfrm>
          <a:ln/>
        </p:spPr>
        <p:txBody>
          <a:bodyPr>
            <a:spAutoFit/>
          </a:bodyPr>
          <a:lstStyle/>
          <a:p>
            <a:pPr eaLnBrk="1" hangingPunct="1">
              <a:buClr>
                <a:srgbClr val="000000"/>
              </a:buClr>
              <a:buFont typeface="Times New Roman" panose="02020603050405020304" pitchFamily="18" charset="0"/>
              <a:buNone/>
            </a:pPr>
            <a:r>
              <a:rPr altLang="el-GR" dirty="0">
                <a:latin typeface="Arial" panose="020B0604020202020204" pitchFamily="34" charset="0"/>
                <a:ea typeface="SimSun" panose="02010600030101010101" pitchFamily="2" charset="-122"/>
                <a:cs typeface="Tahoma" panose="020B0604030504040204" pitchFamily="34" charset="0"/>
              </a:rPr>
              <a:t>Επειδή η σειρά του γάμου είναι δυνατόν να διαφέρει μεταξύ των δύο συζύγων ο όρος «πρώτος γάμος» δεν είναι πάντα σαφής εκτός κι αν διευκρινίζεται σε ποιον από τους δύο συζύγους αναφέρεται. Για αυτό θα χρησιμοποιούμε τον όρο «</a:t>
            </a:r>
            <a:r>
              <a:rPr altLang="el-GR" dirty="0" err="1">
                <a:latin typeface="Arial" panose="020B0604020202020204" pitchFamily="34" charset="0"/>
                <a:ea typeface="SimSun" panose="02010600030101010101" pitchFamily="2" charset="-122"/>
                <a:cs typeface="Tahoma" panose="020B0604030504040204" pitchFamily="34" charset="0"/>
              </a:rPr>
              <a:t>πρωτο-γαμηλιότητα</a:t>
            </a:r>
            <a:r>
              <a:rPr altLang="el-GR" dirty="0">
                <a:latin typeface="Arial" panose="020B0604020202020204" pitchFamily="34" charset="0"/>
                <a:ea typeface="SimSun" panose="02010600030101010101" pitchFamily="2" charset="-122"/>
                <a:cs typeface="Tahoma" panose="020B0604030504040204" pitchFamily="34" charset="0"/>
              </a:rPr>
              <a:t>» για γάμους που συνάπτονται μεταξύ άγαμων ανδρών και άγαμων γυναικών.</a:t>
            </a:r>
          </a:p>
          <a:p>
            <a:pPr eaLnBrk="1" hangingPunct="1">
              <a:buClr>
                <a:srgbClr val="000000"/>
              </a:buClr>
              <a:buFont typeface="Times New Roman" panose="02020603050405020304" pitchFamily="18" charset="0"/>
              <a:buNone/>
            </a:pPr>
            <a:r>
              <a:rPr altLang="el-GR" dirty="0">
                <a:latin typeface="Arial" panose="020B0604020202020204" pitchFamily="34" charset="0"/>
                <a:ea typeface="SimSun" panose="02010600030101010101" pitchFamily="2" charset="-122"/>
                <a:cs typeface="Tahoma" panose="020B0604030504040204" pitchFamily="34" charset="0"/>
              </a:rPr>
              <a:t>Είναι χαρακτηριστικό ότι σε μια έρευνα που έγινε στη Γαλλία στη δεκαετία του 1960 βρέθηκε ότι υπάρχει υψηλός βαθμός κοινωνικής και πολιτιστικής ομογαμίας και γεωγραφικής ενδογαμίας μεταξύ των συζύγων. Το 91,2% των μελλόντων συζύγων κατοικούσαν στον ίδιο τόπο (πριν παντρευτούν), το 66% είχαν το ίδιο επίπεδο εκπαίδευσης και το 92,2% είχαν την ίδια θρησκεία (ή ήταν και οι δύο άθεοι).</a:t>
            </a:r>
          </a:p>
          <a:p>
            <a:pPr eaLnBrk="1" hangingPunct="1">
              <a:buClr>
                <a:srgbClr val="000000"/>
              </a:buClr>
              <a:buFont typeface="Times New Roman" panose="02020603050405020304" pitchFamily="18" charset="0"/>
              <a:buNone/>
            </a:pPr>
            <a:endParaRPr altLang="el-GR" dirty="0">
              <a:latin typeface="Arial" panose="020B0604020202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4246013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53251"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47D85628-922F-481C-8991-341290D2781B}" type="slidenum">
              <a:rPr lang="el-GR" altLang="el-GR">
                <a:solidFill>
                  <a:srgbClr val="000000"/>
                </a:solidFill>
                <a:latin typeface="Arial" panose="020B0604020202020204" pitchFamily="34" charset="0"/>
              </a:rPr>
              <a:pPr eaLnBrk="1" hangingPunct="1"/>
              <a:t>32</a:t>
            </a:fld>
            <a:endParaRPr lang="el-GR" altLang="el-GR">
              <a:solidFill>
                <a:srgbClr val="000000"/>
              </a:solidFill>
              <a:latin typeface="Arial" panose="020B0604020202020204" pitchFamily="34" charset="0"/>
            </a:endParaRPr>
          </a:p>
        </p:txBody>
      </p:sp>
      <p:sp>
        <p:nvSpPr>
          <p:cNvPr id="53252" name="Rectangle 1"/>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53253" name="Text Box 2"/>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Tree>
    <p:extLst>
      <p:ext uri="{BB962C8B-B14F-4D97-AF65-F5344CB8AC3E}">
        <p14:creationId xmlns:p14="http://schemas.microsoft.com/office/powerpoint/2010/main" val="1494502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54275"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6019C519-27FF-4D3C-A107-CCD07B09780B}" type="slidenum">
              <a:rPr lang="el-GR" altLang="el-GR">
                <a:solidFill>
                  <a:srgbClr val="000000"/>
                </a:solidFill>
                <a:latin typeface="Arial" panose="020B0604020202020204" pitchFamily="34" charset="0"/>
              </a:rPr>
              <a:pPr eaLnBrk="1" hangingPunct="1"/>
              <a:t>33</a:t>
            </a:fld>
            <a:endParaRPr lang="el-GR" altLang="el-GR">
              <a:solidFill>
                <a:srgbClr val="000000"/>
              </a:solidFill>
              <a:latin typeface="Arial" panose="020B0604020202020204" pitchFamily="34" charset="0"/>
            </a:endParaRPr>
          </a:p>
        </p:txBody>
      </p:sp>
      <p:sp>
        <p:nvSpPr>
          <p:cNvPr id="54276" name="Rectangle 1"/>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54277" name="Text Box 2"/>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Tree>
    <p:extLst>
      <p:ext uri="{BB962C8B-B14F-4D97-AF65-F5344CB8AC3E}">
        <p14:creationId xmlns:p14="http://schemas.microsoft.com/office/powerpoint/2010/main" val="1106638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55299"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8D2BB991-1651-4AF1-A670-AE1D11C34D1C}" type="slidenum">
              <a:rPr lang="el-GR" altLang="el-GR">
                <a:solidFill>
                  <a:srgbClr val="000000"/>
                </a:solidFill>
                <a:latin typeface="Arial" panose="020B0604020202020204" pitchFamily="34" charset="0"/>
              </a:rPr>
              <a:pPr eaLnBrk="1" hangingPunct="1"/>
              <a:t>34</a:t>
            </a:fld>
            <a:endParaRPr lang="el-GR" altLang="el-GR">
              <a:solidFill>
                <a:srgbClr val="000000"/>
              </a:solidFill>
              <a:latin typeface="Arial" panose="020B0604020202020204" pitchFamily="34" charset="0"/>
            </a:endParaRPr>
          </a:p>
        </p:txBody>
      </p:sp>
      <p:sp>
        <p:nvSpPr>
          <p:cNvPr id="55300" name="Rectangle 1"/>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55301" name="Text Box 2"/>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Tree>
    <p:extLst>
      <p:ext uri="{BB962C8B-B14F-4D97-AF65-F5344CB8AC3E}">
        <p14:creationId xmlns:p14="http://schemas.microsoft.com/office/powerpoint/2010/main" val="2625063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56323"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8067F567-6669-4C93-9D98-2EDE9E8B6029}" type="slidenum">
              <a:rPr lang="el-GR" altLang="el-GR">
                <a:solidFill>
                  <a:srgbClr val="000000"/>
                </a:solidFill>
                <a:latin typeface="Arial" panose="020B0604020202020204" pitchFamily="34" charset="0"/>
              </a:rPr>
              <a:pPr eaLnBrk="1" hangingPunct="1"/>
              <a:t>35</a:t>
            </a:fld>
            <a:endParaRPr lang="el-GR" altLang="el-GR">
              <a:solidFill>
                <a:srgbClr val="000000"/>
              </a:solidFill>
              <a:latin typeface="Arial" panose="020B0604020202020204" pitchFamily="34" charset="0"/>
            </a:endParaRPr>
          </a:p>
        </p:txBody>
      </p:sp>
      <p:sp>
        <p:nvSpPr>
          <p:cNvPr id="56324" name="Text Box 1"/>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1200">
                <a:solidFill>
                  <a:srgbClr val="000000"/>
                </a:solidFill>
                <a:latin typeface="Arial" panose="020B0604020202020204" pitchFamily="34" charset="0"/>
              </a:rPr>
              <a:t>Βασίλειος Γαβαλάς, Πληθυσμιακή Γεωγραφία. Διάλεξη 6.</a:t>
            </a:r>
          </a:p>
        </p:txBody>
      </p:sp>
      <p:sp>
        <p:nvSpPr>
          <p:cNvPr id="56325" name="Text Box 2"/>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56326" name="Rectangle 3"/>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56327" name="Text Box 4"/>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450"/>
              </a:spcBef>
              <a:buClrTx/>
              <a:buFontTx/>
              <a:buNone/>
            </a:pPr>
            <a:r>
              <a:rPr lang="el-GR" altLang="el-GR" sz="1200">
                <a:solidFill>
                  <a:srgbClr val="000000"/>
                </a:solidFill>
                <a:latin typeface="Arial" panose="020B0604020202020204" pitchFamily="34" charset="0"/>
              </a:rPr>
              <a:t>Η μέση ηλικία πρώτων γάμων έχει υπολογιστεί με τη μέθοδο </a:t>
            </a:r>
            <a:r>
              <a:rPr lang="en-US" altLang="el-GR" sz="1200">
                <a:solidFill>
                  <a:srgbClr val="000000"/>
                </a:solidFill>
                <a:latin typeface="Arial" panose="020B0604020202020204" pitchFamily="34" charset="0"/>
              </a:rPr>
              <a:t>SMAM (Singulate Mean Age at Marriage) </a:t>
            </a:r>
            <a:r>
              <a:rPr lang="el-GR" altLang="el-GR" sz="1200">
                <a:solidFill>
                  <a:srgbClr val="000000"/>
                </a:solidFill>
                <a:latin typeface="Arial" panose="020B0604020202020204" pitchFamily="34" charset="0"/>
              </a:rPr>
              <a:t>η οποία επινοήθηκε από τον </a:t>
            </a:r>
            <a:r>
              <a:rPr lang="en-US" altLang="el-GR" sz="1200">
                <a:solidFill>
                  <a:srgbClr val="000000"/>
                </a:solidFill>
                <a:latin typeface="Arial" panose="020B0604020202020204" pitchFamily="34" charset="0"/>
              </a:rPr>
              <a:t>J. Hajnal </a:t>
            </a:r>
            <a:r>
              <a:rPr lang="el-GR" altLang="el-GR" sz="1200">
                <a:solidFill>
                  <a:srgbClr val="000000"/>
                </a:solidFill>
                <a:latin typeface="Arial" panose="020B0604020202020204" pitchFamily="34" charset="0"/>
              </a:rPr>
              <a:t>το 1953 και αναφέρεται και ως «μέση ηλικία κατά το γάμο των αγάμων».</a:t>
            </a:r>
          </a:p>
        </p:txBody>
      </p:sp>
    </p:spTree>
    <p:extLst>
      <p:ext uri="{BB962C8B-B14F-4D97-AF65-F5344CB8AC3E}">
        <p14:creationId xmlns:p14="http://schemas.microsoft.com/office/powerpoint/2010/main" val="1360331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57347"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5D8124C6-9EF8-4B58-9DFF-0850C6B6FAF2}" type="slidenum">
              <a:rPr lang="el-GR" altLang="el-GR">
                <a:solidFill>
                  <a:srgbClr val="000000"/>
                </a:solidFill>
                <a:latin typeface="Arial" panose="020B0604020202020204" pitchFamily="34" charset="0"/>
              </a:rPr>
              <a:pPr eaLnBrk="1" hangingPunct="1"/>
              <a:t>36</a:t>
            </a:fld>
            <a:endParaRPr lang="el-GR" altLang="el-GR">
              <a:solidFill>
                <a:srgbClr val="000000"/>
              </a:solidFill>
              <a:latin typeface="Arial" panose="020B0604020202020204" pitchFamily="34" charset="0"/>
            </a:endParaRPr>
          </a:p>
        </p:txBody>
      </p:sp>
      <p:sp>
        <p:nvSpPr>
          <p:cNvPr id="57348" name="Text Box 1"/>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1200">
                <a:solidFill>
                  <a:srgbClr val="000000"/>
                </a:solidFill>
                <a:latin typeface="Arial" panose="020B0604020202020204" pitchFamily="34" charset="0"/>
              </a:rPr>
              <a:t>Βασίλειος Γαβαλάς, Πληθυσμιακή Γεωγραφία. Διάλεξη 6.</a:t>
            </a:r>
          </a:p>
        </p:txBody>
      </p:sp>
      <p:sp>
        <p:nvSpPr>
          <p:cNvPr id="57349" name="Text Box 2"/>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57350" name="Rectangle 3"/>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57351" name="Text Box 4"/>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450"/>
              </a:spcBef>
              <a:buClrTx/>
              <a:buFontTx/>
              <a:buNone/>
            </a:pPr>
            <a:r>
              <a:rPr lang="el-GR" altLang="el-GR" sz="1200">
                <a:solidFill>
                  <a:srgbClr val="000000"/>
                </a:solidFill>
                <a:latin typeface="Arial" panose="020B0604020202020204" pitchFamily="34" charset="0"/>
              </a:rPr>
              <a:t>Τα ποσοστά δείχνουν τους άγαμους ηλικίας 50 ετών ως ποσοστό επί του συνολικού πληθυσμού αντίστοιχης ηλικίας και φύλου.</a:t>
            </a:r>
          </a:p>
        </p:txBody>
      </p:sp>
      <p:sp>
        <p:nvSpPr>
          <p:cNvPr id="57352" name="Notes Placeholder 7"/>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2566577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58371"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B92C2F49-CD2B-47C4-92C4-A285EFE1AEF6}" type="slidenum">
              <a:rPr lang="el-GR" altLang="el-GR">
                <a:solidFill>
                  <a:srgbClr val="000000"/>
                </a:solidFill>
                <a:latin typeface="Arial" panose="020B0604020202020204" pitchFamily="34" charset="0"/>
              </a:rPr>
              <a:pPr eaLnBrk="1" hangingPunct="1"/>
              <a:t>37</a:t>
            </a:fld>
            <a:endParaRPr lang="el-GR" altLang="el-GR">
              <a:solidFill>
                <a:srgbClr val="000000"/>
              </a:solidFill>
              <a:latin typeface="Arial" panose="020B0604020202020204" pitchFamily="34" charset="0"/>
            </a:endParaRPr>
          </a:p>
        </p:txBody>
      </p:sp>
      <p:sp>
        <p:nvSpPr>
          <p:cNvPr id="58372" name="Text Box 1"/>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1200">
                <a:solidFill>
                  <a:srgbClr val="000000"/>
                </a:solidFill>
                <a:latin typeface="Arial" panose="020B0604020202020204" pitchFamily="34" charset="0"/>
              </a:rPr>
              <a:t>Βασίλειος Γαβαλάς, Πληθυσμιακή Γεωγραφία. Διάλεξη 6.</a:t>
            </a:r>
          </a:p>
        </p:txBody>
      </p:sp>
      <p:sp>
        <p:nvSpPr>
          <p:cNvPr id="58373" name="Text Box 2"/>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58374" name="Rectangle 3"/>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58375" name="Text Box 4"/>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450"/>
              </a:spcBef>
              <a:buClrTx/>
              <a:buFontTx/>
              <a:buNone/>
            </a:pPr>
            <a:r>
              <a:rPr lang="el-GR" altLang="el-GR" sz="1200">
                <a:solidFill>
                  <a:srgbClr val="000000"/>
                </a:solidFill>
                <a:latin typeface="Arial" panose="020B0604020202020204" pitchFamily="34" charset="0"/>
                <a:cs typeface="Times New Roman" panose="02020603050405020304" pitchFamily="18" charset="0"/>
              </a:rPr>
              <a:t>Δύο ομάδες νησιών εξετάζονται μαζί με την Ελλάδα ως σύνολο: Οι Κυκλάδες και τα Ιόνια νησιά. Η απογραφή του 2001 καταμέτρησε 112.615 κατοίκους στις Κυκλάδες και 212.984 στα Ιόνια νησιά. Ο λόγος που επιλέχτηκαν αυτές οι δύο ομάδες νησιών είναι ότι ανήκουν στο Ελληνικό κράτος από τα πρώτα στάδια της δημιουργίας του. Τα Ιόνια νησιά ήταν η μόνη από τις Ελληνόφωνες περιοχές που δεν γνώρισε τον Οθώμανικό ζυγό, ο οποίος για την υπόλοιπη Ελλάδα διήρκεσε από το 15ο μέχρι το 19ο αιώνα. Κατά τη διάρκεια αυτής της περιόδου τα Ιόνια νησιά βρέθηκαν  διαδοχικά  υπό την κυριαρχία των Βενετών, των Γάλλων και των Βρετανών πριν ενσωματωθούν στο Ελληνικό κράτος το 1864. Οι Κυκλάδες, από την άλλη μεριά, παρότι μέρος της οθωμανικής αυτοκρατορίας μεταξύ 1566 και 1821</a:t>
            </a:r>
            <a:r>
              <a:rPr lang="en-GB" altLang="el-GR" sz="1200">
                <a:solidFill>
                  <a:srgbClr val="000000"/>
                </a:solidFill>
                <a:latin typeface="Arial" panose="020B0604020202020204" pitchFamily="34" charset="0"/>
                <a:cs typeface="Times New Roman" panose="02020603050405020304" pitchFamily="18" charset="0"/>
              </a:rPr>
              <a:t>, </a:t>
            </a:r>
            <a:r>
              <a:rPr lang="el-GR" altLang="el-GR" sz="1200">
                <a:solidFill>
                  <a:srgbClr val="000000"/>
                </a:solidFill>
                <a:latin typeface="Arial" panose="020B0604020202020204" pitchFamily="34" charset="0"/>
                <a:cs typeface="Times New Roman" panose="02020603050405020304" pitchFamily="18" charset="0"/>
              </a:rPr>
              <a:t>γνώρισαν την κυριαρχία των Βενετών (1207-1566) και βίωσαν μία μικρή περίοδο Ρωσοκρατίας (1770-1774) ως αποτέλεσμα του Ρώσο-Τουρκικού πολέμου του 1768-1774. Κατά συνέπεια η διαφορετική ιστορική πορεία των δύο ομάδων νησιών προσθέτει στη γεωγραφική απόσταση που τα χωρίζει και μία πολιτιστική «απόσταση». </a:t>
            </a:r>
          </a:p>
        </p:txBody>
      </p:sp>
    </p:spTree>
    <p:extLst>
      <p:ext uri="{BB962C8B-B14F-4D97-AF65-F5344CB8AC3E}">
        <p14:creationId xmlns:p14="http://schemas.microsoft.com/office/powerpoint/2010/main" val="2176023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59395"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0C64237A-672D-4849-AD3D-ED9FEED6E73B}" type="slidenum">
              <a:rPr lang="el-GR" altLang="el-GR">
                <a:solidFill>
                  <a:srgbClr val="000000"/>
                </a:solidFill>
                <a:latin typeface="Arial" panose="020B0604020202020204" pitchFamily="34" charset="0"/>
              </a:rPr>
              <a:pPr eaLnBrk="1" hangingPunct="1"/>
              <a:t>38</a:t>
            </a:fld>
            <a:endParaRPr lang="el-GR" altLang="el-GR">
              <a:solidFill>
                <a:srgbClr val="000000"/>
              </a:solidFill>
              <a:latin typeface="Arial" panose="020B0604020202020204" pitchFamily="34" charset="0"/>
            </a:endParaRPr>
          </a:p>
        </p:txBody>
      </p:sp>
      <p:sp>
        <p:nvSpPr>
          <p:cNvPr id="59396" name="Text Box 1"/>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1200">
                <a:solidFill>
                  <a:srgbClr val="000000"/>
                </a:solidFill>
                <a:latin typeface="Arial" panose="020B0604020202020204" pitchFamily="34" charset="0"/>
              </a:rPr>
              <a:t>Βασίλειος Γαβαλάς, Πληθυσμιακή Γεωγραφία. Διάλεξη 6.</a:t>
            </a:r>
          </a:p>
        </p:txBody>
      </p:sp>
      <p:sp>
        <p:nvSpPr>
          <p:cNvPr id="59397" name="Text Box 2"/>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59398" name="Rectangle 3"/>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59399" name="Text Box 4"/>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450"/>
              </a:spcBef>
              <a:buClrTx/>
              <a:buFontTx/>
              <a:buNone/>
            </a:pPr>
            <a:r>
              <a:rPr lang="el-GR" altLang="el-GR" sz="1200">
                <a:solidFill>
                  <a:srgbClr val="000000"/>
                </a:solidFill>
                <a:latin typeface="Arial" panose="020B0604020202020204" pitchFamily="34" charset="0"/>
                <a:cs typeface="Times New Roman" panose="02020603050405020304" pitchFamily="18" charset="0"/>
              </a:rPr>
              <a:t>Κανένας από τους 3 εξεταζόμενους πληθυσμούς δεν επιδεικνύει ηλικία γάμου των γυναικών που να συμφωνεί αυστηρά με το Μεσογειακό πρότυπο. Για το μεγαλύτερο μέρος της εξεταζόμενης περιόδου η ηλικία κατά των πρώτο γάμο των γυναικών είναι πολύ υψηλή για τα Μεσογειακά πρότυπα. Η υψηλότερη ηλικία κατά το γάμο στο πρώτο μισό του 20ου αιώνα παρατηρείται στα Ιόνια νησιά. Η χαμηλότερη, κατά την ίδια περίοδο, παρατηρείται στις Κυκλάδες. Παρόλα αυτά, στο δεύτερο μισό του 20ου αιώνα, και πιο πολύ όσο πλησιάζουμε στο τέλος του, η ηλικία κατά το γάμο συγκλίνει στους τρεις πληθυσμούς και οι περιφερειακές διαφορές ελαχιστοποιούνται. </a:t>
            </a:r>
          </a:p>
        </p:txBody>
      </p:sp>
      <p:sp>
        <p:nvSpPr>
          <p:cNvPr id="59400" name="Notes Placeholder 7"/>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smtClean="0">
                <a:latin typeface="Times New Roman" panose="02020603050405020304" pitchFamily="18" charset="0"/>
              </a:rPr>
              <a:t>Καθ’ όλη τη διάρκεια του πρώτου μισού του 20</a:t>
            </a:r>
            <a:r>
              <a:rPr lang="el-GR" altLang="el-GR" baseline="30000" smtClean="0">
                <a:latin typeface="Times New Roman" panose="02020603050405020304" pitchFamily="18" charset="0"/>
              </a:rPr>
              <a:t>ου</a:t>
            </a:r>
            <a:r>
              <a:rPr lang="el-GR" altLang="el-GR" smtClean="0">
                <a:latin typeface="Times New Roman" panose="02020603050405020304" pitchFamily="18" charset="0"/>
              </a:rPr>
              <a:t> αιώνα τα Ιόνια νησιά παρουσιάζουν μέση ηλικία των γυναικών κατά το γάμο η οποία είναι σταθερά η μεγαλύτερη ανάμεσα στις τρεις γεωγραφικές περιοχές που εξετάζουμε. Η μικρότερη μέση γυναικεία ηλικία  κατά το γάμο την ίδια περίοδο παρατηρείται στις Κυκλάδες. Είναι αξιοσημείωτο ότι η ηλικία γάμου των γυναικών στα Ιόνια νησιά το 1920 και το 1951 είναι γύρω στα 26,5, δηλαδή δύο χρόνια μεγαλύτερη από ό,τι στις Κυκλάδες την ίδια περίοδο. Στο δεύτερο μισό του 20</a:t>
            </a:r>
            <a:r>
              <a:rPr lang="el-GR" altLang="el-GR" baseline="30000" smtClean="0">
                <a:latin typeface="Times New Roman" panose="02020603050405020304" pitchFamily="18" charset="0"/>
              </a:rPr>
              <a:t>ου</a:t>
            </a:r>
            <a:r>
              <a:rPr lang="el-GR" altLang="el-GR" smtClean="0">
                <a:latin typeface="Times New Roman" panose="02020603050405020304" pitchFamily="18" charset="0"/>
              </a:rPr>
              <a:t> αιώνα όμως, και τόσο περισσότερο όσο πλησιάζουμε τον 21</a:t>
            </a:r>
            <a:r>
              <a:rPr lang="el-GR" altLang="el-GR" baseline="30000" smtClean="0">
                <a:latin typeface="Times New Roman" panose="02020603050405020304" pitchFamily="18" charset="0"/>
              </a:rPr>
              <a:t>ο</a:t>
            </a:r>
            <a:r>
              <a:rPr lang="el-GR" altLang="el-GR" smtClean="0">
                <a:latin typeface="Times New Roman" panose="02020603050405020304" pitchFamily="18" charset="0"/>
              </a:rPr>
              <a:t> αιώνα, η ηλικία γάμου συγκλίνει στους τρεις πληθυσμούς και οι τοπικές διακυμάνσεις ελαττώνονται. Παρόλα αυτά στις Κυκλάδες οι γυναίκες συνεχίζουν να παντρεύονται σε μικρότερη ηλικία (27,6 ) συγκριτικά με την Ελλάδα (29,2) και τα Ιόνια νησιά (28,6).</a:t>
            </a:r>
          </a:p>
          <a:p>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087044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60419"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26BBAFDD-58B6-47EB-AD2E-7BA83110C75D}" type="slidenum">
              <a:rPr lang="el-GR" altLang="el-GR">
                <a:solidFill>
                  <a:srgbClr val="000000"/>
                </a:solidFill>
                <a:latin typeface="Arial" panose="020B0604020202020204" pitchFamily="34" charset="0"/>
              </a:rPr>
              <a:pPr eaLnBrk="1" hangingPunct="1"/>
              <a:t>39</a:t>
            </a:fld>
            <a:endParaRPr lang="el-GR" altLang="el-GR">
              <a:solidFill>
                <a:srgbClr val="000000"/>
              </a:solidFill>
              <a:latin typeface="Arial" panose="020B0604020202020204" pitchFamily="34" charset="0"/>
            </a:endParaRPr>
          </a:p>
        </p:txBody>
      </p:sp>
      <p:sp>
        <p:nvSpPr>
          <p:cNvPr id="60420" name="Text Box 1"/>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1200">
                <a:solidFill>
                  <a:srgbClr val="000000"/>
                </a:solidFill>
                <a:latin typeface="Arial" panose="020B0604020202020204" pitchFamily="34" charset="0"/>
              </a:rPr>
              <a:t>Βασίλειος Γαβαλάς, Πληθυσμιακή Γεωγραφία. Διάλεξη 6.</a:t>
            </a:r>
          </a:p>
        </p:txBody>
      </p:sp>
      <p:sp>
        <p:nvSpPr>
          <p:cNvPr id="60421" name="Text Box 2"/>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60422" name="Rectangle 3"/>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60423" name="Text Box 4"/>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450"/>
              </a:spcBef>
              <a:buClrTx/>
              <a:buFontTx/>
              <a:buNone/>
            </a:pPr>
            <a:r>
              <a:rPr lang="el-GR" altLang="el-GR" sz="1200">
                <a:solidFill>
                  <a:srgbClr val="000000"/>
                </a:solidFill>
                <a:latin typeface="Arial" panose="020B0604020202020204" pitchFamily="34" charset="0"/>
                <a:cs typeface="Times New Roman" panose="02020603050405020304" pitchFamily="18" charset="0"/>
              </a:rPr>
              <a:t>Η μέση ηλικία κατά το πρώτο γάμο των ανδρών κυμαίνεται από 26 μέχρι 31 έτη. Τα Ιόνια νησιά επιδεικνύουν και στην περίπτωση των ανδρών την υψηλότερη ηλικία κατά το γάμο. Οι Κυκλάδες, την χαμηλότερη (ετκός από το 1951). </a:t>
            </a:r>
          </a:p>
        </p:txBody>
      </p:sp>
      <p:sp>
        <p:nvSpPr>
          <p:cNvPr id="60424" name="Notes Placeholder 7"/>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smtClean="0">
                <a:latin typeface="Times New Roman" panose="02020603050405020304" pitchFamily="18" charset="0"/>
              </a:rPr>
              <a:t>Όσον αφορά τη μέση ηλικία κατά τον πρώτο γάμο των ανδρών, αυτή κυμαίνεται από 26 μέχρι 33 περίπου έτη ανάμεσα στο 1907 και το 2011. Στο πρώτο μισό του 20</a:t>
            </a:r>
            <a:r>
              <a:rPr lang="el-GR" altLang="el-GR" baseline="30000" smtClean="0">
                <a:latin typeface="Times New Roman" panose="02020603050405020304" pitchFamily="18" charset="0"/>
              </a:rPr>
              <a:t>ου</a:t>
            </a:r>
            <a:r>
              <a:rPr lang="el-GR" altLang="el-GR" smtClean="0">
                <a:latin typeface="Times New Roman" panose="02020603050405020304" pitchFamily="18" charset="0"/>
              </a:rPr>
              <a:t> αιώνα τα Ιόνια νησιά επιδεικνύουν την μεγαλύτερη μέση ηλικία γάμου και στην περίπτωση των ανδρών επίσης. Οι Κυκλάδες από την άλλη, παρουσιάζουν τη μικρότερη ηλικία γάμου από τους τρεις πληθυσμούς (εκτός από το 1951). Παρόλα αυτά η διαφορά στην ηλικία γάμου των ανδρών μεταξύ της Ελλάδας και των Κυκλάδων είναι αμελητέα, με εξαίρεση το 1951 και το 1971 όπου οι Κυκλάδες επιδεικνύουν την υψηλότερη και χαμηλότερη ηλικία γάμου τις δύο χρονιές αντιστοίχως. </a:t>
            </a:r>
          </a:p>
          <a:p>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24861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61443"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4E5F92BC-209E-4A46-A18A-6F7847E7E3B0}" type="slidenum">
              <a:rPr lang="el-GR" altLang="el-GR">
                <a:solidFill>
                  <a:srgbClr val="000000"/>
                </a:solidFill>
                <a:latin typeface="Arial" panose="020B0604020202020204" pitchFamily="34" charset="0"/>
              </a:rPr>
              <a:pPr eaLnBrk="1" hangingPunct="1"/>
              <a:t>40</a:t>
            </a:fld>
            <a:endParaRPr lang="el-GR" altLang="el-GR">
              <a:solidFill>
                <a:srgbClr val="000000"/>
              </a:solidFill>
              <a:latin typeface="Arial" panose="020B0604020202020204" pitchFamily="34" charset="0"/>
            </a:endParaRPr>
          </a:p>
        </p:txBody>
      </p:sp>
      <p:sp>
        <p:nvSpPr>
          <p:cNvPr id="61444" name="Text Box 1"/>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1200">
                <a:solidFill>
                  <a:srgbClr val="000000"/>
                </a:solidFill>
                <a:latin typeface="Arial" panose="020B0604020202020204" pitchFamily="34" charset="0"/>
              </a:rPr>
              <a:t>Βασίλειος Γαβαλάς, Πληθυσμιακή Γεωγραφία. Διάλεξη 6.</a:t>
            </a:r>
          </a:p>
        </p:txBody>
      </p:sp>
      <p:sp>
        <p:nvSpPr>
          <p:cNvPr id="61445" name="Text Box 2"/>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61446" name="Rectangle 3"/>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61447" name="Text Box 4"/>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450"/>
              </a:spcBef>
              <a:buClrTx/>
              <a:buFontTx/>
              <a:buNone/>
            </a:pPr>
            <a:r>
              <a:rPr lang="el-GR" altLang="el-GR" sz="1200">
                <a:solidFill>
                  <a:srgbClr val="000000"/>
                </a:solidFill>
                <a:latin typeface="Arial" panose="020B0604020202020204" pitchFamily="34" charset="0"/>
              </a:rPr>
              <a:t>Οι δύο ημερομηνίες που επιδεικνύουν ακραίες τιμές (1920 και 1951) δεν είναι αντιπροσωπευτικές της μέσης ηλικίας γάμου κατά το πρώτο μισό του 20ου αιώνα. Μία αύξηση της ηλικία γάμου παρατηρείται μετά από περιόδους πολέμου, αντανακλώντας το γεγονός ότι πολλοί γάμοι, οι οποίοι είχαν αναβληθεί εξαιτίας του πολέμου, έλαβαν χώρα αμέσως μετά, όταν οι συνθήκες το επέτρεπαν. Μία πτώση στην ηλικία κατά τον πρώτο γάμο από τις αρχές της δεκαετίας του 1960 μέχρι τα τέλη αυτής του 1970 συμπίπτει με μία παρόμοια τάση στις χώρες της Δυτικής Ευρώπης. Γενικά παρατηρούνται σημαντικές διακυμάνσεις στην ηλικία κατά το γάμο και στα δύο φύλα κατά τη διάρκεια του 20ου αιώνα αλλά είναι αξιοσημείωτο ότι στους άνδρες οι διακυμάνσεις έχουν μικρότερο εύρος, ενώ στις γυναίκες μία ανοδική τάση από τη δεκαετία του 1980 και μετά είχε ως αποτέλεσμα η ηλικία κατά το γάμο των γυναικών στα τέλη του 20ου αιώνα να είναι η υψηλότερη στα τελευταία 100 χρόνια. </a:t>
            </a:r>
          </a:p>
        </p:txBody>
      </p:sp>
    </p:spTree>
    <p:extLst>
      <p:ext uri="{BB962C8B-B14F-4D97-AF65-F5344CB8AC3E}">
        <p14:creationId xmlns:p14="http://schemas.microsoft.com/office/powerpoint/2010/main" val="4278542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62467"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33AF721D-FE6A-483A-B713-E73FFA50E88D}" type="slidenum">
              <a:rPr lang="el-GR" altLang="el-GR">
                <a:solidFill>
                  <a:srgbClr val="000000"/>
                </a:solidFill>
                <a:latin typeface="Arial" panose="020B0604020202020204" pitchFamily="34" charset="0"/>
              </a:rPr>
              <a:pPr eaLnBrk="1" hangingPunct="1"/>
              <a:t>41</a:t>
            </a:fld>
            <a:endParaRPr lang="el-GR" altLang="el-GR">
              <a:solidFill>
                <a:srgbClr val="000000"/>
              </a:solidFill>
              <a:latin typeface="Arial" panose="020B0604020202020204" pitchFamily="34" charset="0"/>
            </a:endParaRPr>
          </a:p>
        </p:txBody>
      </p:sp>
      <p:sp>
        <p:nvSpPr>
          <p:cNvPr id="62468" name="Text Box 1"/>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1200">
                <a:solidFill>
                  <a:srgbClr val="000000"/>
                </a:solidFill>
                <a:latin typeface="Arial" panose="020B0604020202020204" pitchFamily="34" charset="0"/>
              </a:rPr>
              <a:t>Βασίλειος Γαβαλάς, Πληθυσμιακή Γεωγραφία. Διάλεξη 6.</a:t>
            </a:r>
          </a:p>
        </p:txBody>
      </p:sp>
      <p:sp>
        <p:nvSpPr>
          <p:cNvPr id="62469" name="Text Box 2"/>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62470" name="Rectangle 3"/>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62471" name="Text Box 4"/>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450"/>
              </a:spcBef>
              <a:buClrTx/>
              <a:buFontTx/>
              <a:buNone/>
            </a:pPr>
            <a:r>
              <a:rPr lang="el-GR" altLang="el-GR" sz="1200">
                <a:solidFill>
                  <a:srgbClr val="000000"/>
                </a:solidFill>
                <a:latin typeface="Arial" panose="020B0604020202020204" pitchFamily="34" charset="0"/>
                <a:cs typeface="Times New Roman" panose="02020603050405020304" pitchFamily="18" charset="0"/>
              </a:rPr>
              <a:t>Η ηλικιακή διαφορά μεταξύ των συζύγων ήταν μεγαλύτερη στις Κυκλάδες από ό,τι στην υπόλοιπη Ελλάδα. Γενικά όμως, είναι προφανές ότι, εν αντιθέσει με ό,τι συνέβη στη Δυτική Ευρώπη, στην Ελλάδα δεν επιτεύχθηκε μία σχετική ισότητα στις ηλικίες των συζύγων. Στο τέλος του 20ου αιώνα οι νύφες ήταν τουλάχιστον 4,5 χρόνια νεώτερες από τους γαμπρούς στους εξεταζόμενους πληθυσμούς. </a:t>
            </a:r>
          </a:p>
        </p:txBody>
      </p:sp>
    </p:spTree>
    <p:extLst>
      <p:ext uri="{BB962C8B-B14F-4D97-AF65-F5344CB8AC3E}">
        <p14:creationId xmlns:p14="http://schemas.microsoft.com/office/powerpoint/2010/main" val="16638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EC5A638-BDCB-490B-A92C-59F7F7567E5E}"/>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51203" name="Notes Placeholder 2">
            <a:extLst>
              <a:ext uri="{FF2B5EF4-FFF2-40B4-BE49-F238E27FC236}">
                <a16:creationId xmlns:a16="http://schemas.microsoft.com/office/drawing/2014/main" xmlns="" id="{107A71AC-7580-4317-8AA6-2CA3C703C370}"/>
              </a:ext>
            </a:extLst>
          </p:cNvPr>
          <p:cNvSpPr txBox="1">
            <a:spLocks noGrp="1"/>
          </p:cNvSpPr>
          <p:nvPr>
            <p:ph type="body" sz="quarter" idx="1"/>
          </p:nvPr>
        </p:nvSpPr>
        <p:spPr>
          <a:xfrm>
            <a:off x="666750" y="4716463"/>
            <a:ext cx="5335588" cy="4465637"/>
          </a:xfrm>
          <a:ln/>
        </p:spPr>
        <p:txBody>
          <a:bodyPr>
            <a:spAutoFit/>
          </a:bodyPr>
          <a:lstStyle/>
          <a:p>
            <a:pPr eaLnBrk="1" hangingPunct="1">
              <a:buClr>
                <a:srgbClr val="000000"/>
              </a:buClr>
              <a:buFont typeface="Times New Roman" panose="02020603050405020304" pitchFamily="18" charset="0"/>
              <a:buNone/>
            </a:pPr>
            <a:r>
              <a:rPr lang="en-US" altLang="el-GR" dirty="0">
                <a:latin typeface="Arial" panose="020B0604020202020204" pitchFamily="34" charset="0"/>
                <a:ea typeface="SimSun" panose="02010600030101010101" pitchFamily="2" charset="-122"/>
                <a:cs typeface="Tahoma" panose="020B0604030504040204" pitchFamily="34" charset="0"/>
              </a:rPr>
              <a:t>CMR=Crude Marriage Rate.</a:t>
            </a:r>
          </a:p>
          <a:p>
            <a:pPr eaLnBrk="1" hangingPunct="1">
              <a:buClr>
                <a:srgbClr val="000000"/>
              </a:buClr>
              <a:buFont typeface="Times New Roman" panose="02020603050405020304" pitchFamily="18" charset="0"/>
              <a:buNone/>
            </a:pPr>
            <a:r>
              <a:rPr lang="en-US" altLang="el-GR" dirty="0">
                <a:latin typeface="Arial" panose="020B0604020202020204" pitchFamily="34" charset="0"/>
                <a:ea typeface="SimSun" panose="02010600030101010101" pitchFamily="2" charset="-122"/>
                <a:cs typeface="Tahoma" panose="020B0604030504040204" pitchFamily="34" charset="0"/>
              </a:rPr>
              <a:t>GMR=General Marriage Rate. </a:t>
            </a:r>
            <a:r>
              <a:rPr altLang="el-GR" dirty="0">
                <a:latin typeface="Arial" panose="020B0604020202020204" pitchFamily="34" charset="0"/>
                <a:ea typeface="SimSun" panose="02010600030101010101" pitchFamily="2" charset="-122"/>
                <a:cs typeface="Tahoma" panose="020B0604030504040204" pitchFamily="34" charset="0"/>
              </a:rPr>
              <a:t>Σχετίζει τον αριθμό των γάμων με τον </a:t>
            </a:r>
            <a:r>
              <a:rPr altLang="el-GR" dirty="0" err="1">
                <a:latin typeface="Arial" panose="020B0604020202020204" pitchFamily="34" charset="0"/>
                <a:ea typeface="SimSun" panose="02010600030101010101" pitchFamily="2" charset="-122"/>
                <a:cs typeface="Tahoma" panose="020B0604030504040204" pitchFamily="34" charset="0"/>
              </a:rPr>
              <a:t>νυμφεύσιμο</a:t>
            </a:r>
            <a:r>
              <a:rPr altLang="el-GR" dirty="0">
                <a:latin typeface="Arial" panose="020B0604020202020204" pitchFamily="34" charset="0"/>
                <a:ea typeface="SimSun" panose="02010600030101010101" pitchFamily="2" charset="-122"/>
                <a:cs typeface="Tahoma" panose="020B0604030504040204" pitchFamily="34" charset="0"/>
              </a:rPr>
              <a:t> πληθυσμό.</a:t>
            </a:r>
          </a:p>
        </p:txBody>
      </p:sp>
    </p:spTree>
    <p:extLst>
      <p:ext uri="{BB962C8B-B14F-4D97-AF65-F5344CB8AC3E}">
        <p14:creationId xmlns:p14="http://schemas.microsoft.com/office/powerpoint/2010/main" val="32586193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63491"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3C701A4C-A5AD-42C1-9CEC-C34A75098B02}" type="slidenum">
              <a:rPr lang="el-GR" altLang="el-GR">
                <a:solidFill>
                  <a:srgbClr val="000000"/>
                </a:solidFill>
                <a:latin typeface="Arial" panose="020B0604020202020204" pitchFamily="34" charset="0"/>
              </a:rPr>
              <a:pPr eaLnBrk="1" hangingPunct="1"/>
              <a:t>42</a:t>
            </a:fld>
            <a:endParaRPr lang="el-GR" altLang="el-GR">
              <a:solidFill>
                <a:srgbClr val="000000"/>
              </a:solidFill>
              <a:latin typeface="Arial" panose="020B0604020202020204" pitchFamily="34" charset="0"/>
            </a:endParaRPr>
          </a:p>
        </p:txBody>
      </p:sp>
      <p:sp>
        <p:nvSpPr>
          <p:cNvPr id="63492" name="Text Box 1"/>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1200">
                <a:solidFill>
                  <a:srgbClr val="000000"/>
                </a:solidFill>
                <a:latin typeface="Arial" panose="020B0604020202020204" pitchFamily="34" charset="0"/>
              </a:rPr>
              <a:t>Βασίλειος Γαβαλάς, Πληθυσμιακή Γεωγραφία. Διάλεξη 6.</a:t>
            </a:r>
          </a:p>
        </p:txBody>
      </p:sp>
      <p:sp>
        <p:nvSpPr>
          <p:cNvPr id="63493" name="Text Box 2"/>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63494" name="Rectangle 3"/>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63495" name="Text Box 4"/>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algn="just" eaLnBrk="1" hangingPunct="1">
              <a:spcBef>
                <a:spcPts val="450"/>
              </a:spcBef>
              <a:buClrTx/>
              <a:buFontTx/>
              <a:buNone/>
            </a:pPr>
            <a:r>
              <a:rPr lang="el-GR" altLang="el-GR" sz="1200">
                <a:solidFill>
                  <a:srgbClr val="000000"/>
                </a:solidFill>
                <a:latin typeface="Arial" panose="020B0604020202020204" pitchFamily="34" charset="0"/>
                <a:cs typeface="Times New Roman" panose="02020603050405020304" pitchFamily="18" charset="0"/>
              </a:rPr>
              <a:t>Η καθολικότητα του γάμου ήταν μεγαλύτερη στην Ελλάδα από ό,τι στα νησιά. Προκαλούν εντύπωση πάντως τα πολύ υψηλά ποσοστά μόνιμης αγαμίας που παρατηρούνται στα Ιόνια νησιά και στα δύο φύλα. Οι Κυκλάδες αποτελούν μια ενδιάμεση περίπτωση μεταξύ της Ελλάδας και των Ιονίων νήσων. </a:t>
            </a:r>
          </a:p>
        </p:txBody>
      </p:sp>
      <p:sp>
        <p:nvSpPr>
          <p:cNvPr id="63496" name="Notes Placeholder 7"/>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smtClean="0">
                <a:latin typeface="Times New Roman" panose="02020603050405020304" pitchFamily="18" charset="0"/>
              </a:rPr>
              <a:t>Τα σχήματα στις σελίδες 22 και 23 αποκαλύπτουν ότι ο γάμος ήταν πιο «δημοφιλής» στην ηπειρωτική Ελλάδα παρά στα νησιά. Αυτό που εντυπωσιάζει είναι τα υψηλά ποσοστά άγαμων ανθρώπων και των δύο φύλων στα Ιόνια νησιά. Σε όλη τη διάρκεια του πρώτου μισού του 20</a:t>
            </a:r>
            <a:r>
              <a:rPr lang="el-GR" altLang="el-GR" baseline="30000" smtClean="0">
                <a:latin typeface="Times New Roman" panose="02020603050405020304" pitchFamily="18" charset="0"/>
              </a:rPr>
              <a:t>ου</a:t>
            </a:r>
            <a:r>
              <a:rPr lang="el-GR" altLang="el-GR" smtClean="0">
                <a:latin typeface="Times New Roman" panose="02020603050405020304" pitchFamily="18" charset="0"/>
              </a:rPr>
              <a:t> αιώνα η μόνιμη αγαμία ξεπερνούσε το 7% και σε ορισμένες χρονολογίες ακόμα και το 10% των γυναικών, ενώ στους άντρες έφτανε το 13%. Τις τελευταίες δεκαετίες του  20</a:t>
            </a:r>
            <a:r>
              <a:rPr lang="el-GR" altLang="el-GR" baseline="30000" smtClean="0">
                <a:latin typeface="Times New Roman" panose="02020603050405020304" pitchFamily="18" charset="0"/>
              </a:rPr>
              <a:t>ου</a:t>
            </a:r>
            <a:r>
              <a:rPr lang="el-GR" altLang="el-GR" smtClean="0">
                <a:latin typeface="Times New Roman" panose="02020603050405020304" pitchFamily="18" charset="0"/>
              </a:rPr>
              <a:t> αιώνα, το ποσοστό των οριστικά άγαμων γυναικών μειώνεται και «πέφτει» στο 5.3% το 2001. </a:t>
            </a:r>
          </a:p>
          <a:p>
            <a:endParaRPr lang="el-GR" altLang="el-GR" smtClean="0">
              <a:latin typeface="Times New Roman" panose="02020603050405020304" pitchFamily="18" charset="0"/>
            </a:endParaRPr>
          </a:p>
          <a:p>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863611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64515"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3DB69565-E520-432F-B31F-BD5C899BEC2F}" type="slidenum">
              <a:rPr lang="el-GR" altLang="el-GR">
                <a:solidFill>
                  <a:srgbClr val="000000"/>
                </a:solidFill>
                <a:latin typeface="Arial" panose="020B0604020202020204" pitchFamily="34" charset="0"/>
              </a:rPr>
              <a:pPr eaLnBrk="1" hangingPunct="1"/>
              <a:t>43</a:t>
            </a:fld>
            <a:endParaRPr lang="el-GR" altLang="el-GR">
              <a:solidFill>
                <a:srgbClr val="000000"/>
              </a:solidFill>
              <a:latin typeface="Arial" panose="020B0604020202020204" pitchFamily="34" charset="0"/>
            </a:endParaRPr>
          </a:p>
        </p:txBody>
      </p:sp>
      <p:sp>
        <p:nvSpPr>
          <p:cNvPr id="64516" name="Text Box 1"/>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1200">
                <a:solidFill>
                  <a:srgbClr val="000000"/>
                </a:solidFill>
                <a:latin typeface="Arial" panose="020B0604020202020204" pitchFamily="34" charset="0"/>
              </a:rPr>
              <a:t>Βασίλειος Γαβαλάς, Πληθυσμιακή Γεωγραφία. Διάλεξη 6.</a:t>
            </a:r>
          </a:p>
        </p:txBody>
      </p:sp>
      <p:sp>
        <p:nvSpPr>
          <p:cNvPr id="64517" name="Text Box 2"/>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64518" name="Rectangle 3"/>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64519" name="Text Box 4"/>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algn="just" eaLnBrk="1" hangingPunct="1">
              <a:spcBef>
                <a:spcPts val="450"/>
              </a:spcBef>
              <a:buClrTx/>
              <a:buFontTx/>
              <a:buNone/>
            </a:pPr>
            <a:r>
              <a:rPr lang="el-GR" altLang="el-GR" sz="1200">
                <a:solidFill>
                  <a:srgbClr val="000000"/>
                </a:solidFill>
                <a:latin typeface="Arial" panose="020B0604020202020204" pitchFamily="34" charset="0"/>
                <a:cs typeface="Times New Roman" panose="02020603050405020304" pitchFamily="18" charset="0"/>
              </a:rPr>
              <a:t>Σε γενικές γραμμές η μόνιμη αγαμία ήταν συχνότερο φαινόμενο στα νησιά. Αυτό είναι ιδιαίτερα έντονο στα Ιόνια νησιά τα προπολεμικά χρόνια. </a:t>
            </a:r>
          </a:p>
        </p:txBody>
      </p:sp>
    </p:spTree>
    <p:extLst>
      <p:ext uri="{BB962C8B-B14F-4D97-AF65-F5344CB8AC3E}">
        <p14:creationId xmlns:p14="http://schemas.microsoft.com/office/powerpoint/2010/main" val="38974477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65539"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C67A219D-9541-4CA6-AE0E-EBA92FFEC5B1}" type="slidenum">
              <a:rPr lang="el-GR" altLang="el-GR">
                <a:solidFill>
                  <a:srgbClr val="000000"/>
                </a:solidFill>
                <a:latin typeface="Arial" panose="020B0604020202020204" pitchFamily="34" charset="0"/>
              </a:rPr>
              <a:pPr eaLnBrk="1" hangingPunct="1"/>
              <a:t>44</a:t>
            </a:fld>
            <a:endParaRPr lang="el-GR" altLang="el-GR">
              <a:solidFill>
                <a:srgbClr val="000000"/>
              </a:solidFill>
              <a:latin typeface="Arial" panose="020B0604020202020204" pitchFamily="34" charset="0"/>
            </a:endParaRPr>
          </a:p>
        </p:txBody>
      </p:sp>
      <p:sp>
        <p:nvSpPr>
          <p:cNvPr id="65540" name="Rectangle 1"/>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65541" name="Text Box 2"/>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Tree>
    <p:extLst>
      <p:ext uri="{BB962C8B-B14F-4D97-AF65-F5344CB8AC3E}">
        <p14:creationId xmlns:p14="http://schemas.microsoft.com/office/powerpoint/2010/main" val="16124196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66563"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E7A94509-E5E3-4662-B429-8DC003D90203}" type="slidenum">
              <a:rPr lang="el-GR" altLang="el-GR">
                <a:solidFill>
                  <a:srgbClr val="000000"/>
                </a:solidFill>
                <a:latin typeface="Arial" panose="020B0604020202020204" pitchFamily="34" charset="0"/>
              </a:rPr>
              <a:pPr eaLnBrk="1" hangingPunct="1"/>
              <a:t>45</a:t>
            </a:fld>
            <a:endParaRPr lang="el-GR" altLang="el-GR">
              <a:solidFill>
                <a:srgbClr val="000000"/>
              </a:solidFill>
              <a:latin typeface="Arial" panose="020B0604020202020204" pitchFamily="34" charset="0"/>
            </a:endParaRPr>
          </a:p>
        </p:txBody>
      </p:sp>
      <p:sp>
        <p:nvSpPr>
          <p:cNvPr id="66564" name="Text Box 1"/>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1200">
                <a:solidFill>
                  <a:srgbClr val="000000"/>
                </a:solidFill>
                <a:latin typeface="Arial" panose="020B0604020202020204" pitchFamily="34" charset="0"/>
              </a:rPr>
              <a:t>Βασίλειος Γαβαλάς, Πληθυσμιακή Γεωγραφία. Διάλεξη 6.</a:t>
            </a:r>
          </a:p>
        </p:txBody>
      </p:sp>
      <p:sp>
        <p:nvSpPr>
          <p:cNvPr id="66565" name="Text Box 2"/>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66566" name="Rectangle 3"/>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66567" name="Text Box 4"/>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450"/>
              </a:spcBef>
              <a:buClrTx/>
              <a:buFontTx/>
              <a:buNone/>
            </a:pPr>
            <a:r>
              <a:rPr lang="el-GR" altLang="el-GR" sz="1200">
                <a:solidFill>
                  <a:srgbClr val="000000"/>
                </a:solidFill>
                <a:latin typeface="Arial" panose="020B0604020202020204" pitchFamily="34" charset="0"/>
                <a:cs typeface="Times New Roman" panose="02020603050405020304" pitchFamily="18" charset="0"/>
              </a:rPr>
              <a:t>Στα Ιόνια νησιά παρατηρούνται αναλογικά περισσότερες γυναίκες από την Ελλάδα και τις Κυκλάδες. Αυτό το γεγονός παρέχει μια δημογραφική εξήγηση για την υψηλότερη γυναικεία αγαμία που επαρατηρείτο στα Ιόνια νησιά.</a:t>
            </a:r>
          </a:p>
        </p:txBody>
      </p:sp>
    </p:spTree>
    <p:extLst>
      <p:ext uri="{BB962C8B-B14F-4D97-AF65-F5344CB8AC3E}">
        <p14:creationId xmlns:p14="http://schemas.microsoft.com/office/powerpoint/2010/main" val="1561556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67587"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89362C6E-C44D-40DB-BC1C-E6C6974BBCC0}" type="slidenum">
              <a:rPr lang="el-GR" altLang="el-GR">
                <a:solidFill>
                  <a:srgbClr val="000000"/>
                </a:solidFill>
                <a:latin typeface="Arial" panose="020B0604020202020204" pitchFamily="34" charset="0"/>
              </a:rPr>
              <a:pPr eaLnBrk="1" hangingPunct="1"/>
              <a:t>46</a:t>
            </a:fld>
            <a:endParaRPr lang="el-GR" altLang="el-GR">
              <a:solidFill>
                <a:srgbClr val="000000"/>
              </a:solidFill>
              <a:latin typeface="Arial" panose="020B0604020202020204" pitchFamily="34" charset="0"/>
            </a:endParaRPr>
          </a:p>
        </p:txBody>
      </p:sp>
      <p:sp>
        <p:nvSpPr>
          <p:cNvPr id="67588" name="Text Box 1"/>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1200">
                <a:solidFill>
                  <a:srgbClr val="000000"/>
                </a:solidFill>
                <a:latin typeface="Arial" panose="020B0604020202020204" pitchFamily="34" charset="0"/>
              </a:rPr>
              <a:t>Βασίλειος Γαβαλάς, Πληθυσμιακή Γεωγραφία. Διάλεξη 6.</a:t>
            </a:r>
          </a:p>
        </p:txBody>
      </p:sp>
      <p:sp>
        <p:nvSpPr>
          <p:cNvPr id="67589" name="Text Box 2"/>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67590" name="Rectangle 3"/>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67591" name="Text Box 4"/>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algn="just" eaLnBrk="1" hangingPunct="1">
              <a:spcBef>
                <a:spcPts val="450"/>
              </a:spcBef>
              <a:buClrTx/>
              <a:buFontTx/>
              <a:buNone/>
            </a:pPr>
            <a:r>
              <a:rPr lang="el-GR" altLang="el-GR" sz="1200">
                <a:solidFill>
                  <a:srgbClr val="000000"/>
                </a:solidFill>
                <a:latin typeface="Arial" panose="020B0604020202020204" pitchFamily="34" charset="0"/>
                <a:cs typeface="Times New Roman" panose="02020603050405020304" pitchFamily="18" charset="0"/>
              </a:rPr>
              <a:t>Η αναλογία των φύλων στις συγκεκριμένες ηλικίες ίσως παρέχει έναν καλύτερο δείκτη διαθεσιμότητας συζύγων. Και εδώ αυτή η αναλογία ήταν πολύ χαμηλή (που σημαίνει περίσσευμα γυναικών) στα Ιόνια νησιά κατά το μεγαλύτερο μέρος του 20ου αιώνα.</a:t>
            </a:r>
            <a:r>
              <a:rPr lang="en-GB" altLang="el-GR" sz="1200">
                <a:solidFill>
                  <a:srgbClr val="000000"/>
                </a:solidFill>
                <a:latin typeface="Arial" panose="020B0604020202020204" pitchFamily="34" charset="0"/>
                <a:cs typeface="Times New Roman" panose="02020603050405020304" pitchFamily="18" charset="0"/>
              </a:rPr>
              <a:t> </a:t>
            </a:r>
            <a:r>
              <a:rPr lang="el-GR" altLang="el-GR" sz="1200">
                <a:solidFill>
                  <a:srgbClr val="000000"/>
                </a:solidFill>
                <a:latin typeface="Arial" panose="020B0604020202020204" pitchFamily="34" charset="0"/>
                <a:cs typeface="Times New Roman" panose="02020603050405020304" pitchFamily="18" charset="0"/>
              </a:rPr>
              <a:t>Αυτό μπορεί να εξηγεί τα υψηλότερα ποσοστά οριστικά άγαμων γυναικών στα Ιόνια νησιά συγκριτικά με την Ελλάδα και τις Κυκλάδες μέχρι τη δεκαετία του 1980. Δεν εξηγεί όμως τα υψηλότερα από τον εθνικό μέσο όρο ποσοστά οριστικής αγαμίας των ανδρών που παρατηρούνται στο πρώτο μισό του 20ου αιώνα. </a:t>
            </a:r>
          </a:p>
        </p:txBody>
      </p:sp>
    </p:spTree>
    <p:extLst>
      <p:ext uri="{BB962C8B-B14F-4D97-AF65-F5344CB8AC3E}">
        <p14:creationId xmlns:p14="http://schemas.microsoft.com/office/powerpoint/2010/main" val="41063833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68611"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BB71C60C-D482-4505-9451-F2AEF0FA4007}" type="slidenum">
              <a:rPr lang="el-GR" altLang="el-GR">
                <a:solidFill>
                  <a:srgbClr val="000000"/>
                </a:solidFill>
                <a:latin typeface="Arial" panose="020B0604020202020204" pitchFamily="34" charset="0"/>
              </a:rPr>
              <a:pPr eaLnBrk="1" hangingPunct="1"/>
              <a:t>47</a:t>
            </a:fld>
            <a:endParaRPr lang="el-GR" altLang="el-GR">
              <a:solidFill>
                <a:srgbClr val="000000"/>
              </a:solidFill>
              <a:latin typeface="Arial" panose="020B0604020202020204" pitchFamily="34" charset="0"/>
            </a:endParaRPr>
          </a:p>
        </p:txBody>
      </p:sp>
      <p:sp>
        <p:nvSpPr>
          <p:cNvPr id="68612" name="Text Box 1"/>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1200">
                <a:solidFill>
                  <a:srgbClr val="000000"/>
                </a:solidFill>
                <a:latin typeface="Arial" panose="020B0604020202020204" pitchFamily="34" charset="0"/>
              </a:rPr>
              <a:t>Βασίλειος Γαβαλάς, Πληθυσμιακή Γεωγραφία. Διάλεξη 6.</a:t>
            </a:r>
          </a:p>
        </p:txBody>
      </p:sp>
      <p:sp>
        <p:nvSpPr>
          <p:cNvPr id="68613" name="Text Box 2"/>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68614" name="Rectangle 3"/>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68615" name="Text Box 4"/>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algn="just" eaLnBrk="1" hangingPunct="1">
              <a:spcBef>
                <a:spcPts val="450"/>
              </a:spcBef>
              <a:buClrTx/>
              <a:buFontTx/>
              <a:buNone/>
            </a:pPr>
            <a:r>
              <a:rPr lang="el-GR" altLang="el-GR" sz="1200">
                <a:solidFill>
                  <a:srgbClr val="000000"/>
                </a:solidFill>
                <a:latin typeface="Arial" panose="020B0604020202020204" pitchFamily="34" charset="0"/>
              </a:rPr>
              <a:t>Το «ευκταίον» του γάμου είναι δύσκολο να μετρηθεί γιατί καθορίζεται κυρίως από πολιτιστικούς παράγοντες. Εδώ χρησιμοποιούμαι τα ποσοστά εγγράμματων γυναικών στην ηλικία των 50 (ή γύρω εκεί) ως δείκτη της γυναικείας χειραφέτησης, υποθέτοντας ότι το μορφωτικό επίπεδο προσφέρει περισσότερες επιλογές στη γυναίκα και περισσότερες εναλλακτικές διεξόδους από το γάμο.</a:t>
            </a:r>
            <a:r>
              <a:rPr lang="en-GB" altLang="el-GR" sz="1200">
                <a:solidFill>
                  <a:srgbClr val="000000"/>
                </a:solidFill>
                <a:latin typeface="Arial" panose="020B0604020202020204" pitchFamily="34" charset="0"/>
              </a:rPr>
              <a:t> </a:t>
            </a:r>
            <a:r>
              <a:rPr lang="el-GR" altLang="el-GR" sz="1200">
                <a:solidFill>
                  <a:srgbClr val="000000"/>
                </a:solidFill>
                <a:latin typeface="Arial" panose="020B0604020202020204" pitchFamily="34" charset="0"/>
              </a:rPr>
              <a:t>Παρόλα αυτά το μορφωτικό επίπεδο δεν φαίνεται να σχετίζεται με τα ποσοστά οριστικής αγαμίας στους εξεταζόμενους πληθυσμούς. Τα Ιόνια νησιά που κατά κανόνα είχαν υψηλότερα ποσοστά ανύπαντρων γυναικών, την ίδια περίοδο είχαν ίδια ή ακόμα και χαμηλότερα ποσοστά  εγγράμματων γυναικών από την Ελλάδα. Το υψηλότερο μορφωτικό επίπεδο στις γυναίκες παρατηρείται στις Κυκλάδες όπου η γυναικεία αγαμία ήταν συνήθως υψηλότερη από αυτήν της Ελλάδας αλλά χαμηλότερη από ό,τι στα Ιόνια νησιά. </a:t>
            </a:r>
          </a:p>
        </p:txBody>
      </p:sp>
    </p:spTree>
    <p:extLst>
      <p:ext uri="{BB962C8B-B14F-4D97-AF65-F5344CB8AC3E}">
        <p14:creationId xmlns:p14="http://schemas.microsoft.com/office/powerpoint/2010/main" val="37479851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69635"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C8812F42-59FC-4148-8F12-F7F67295CCCA}" type="slidenum">
              <a:rPr lang="el-GR" altLang="el-GR">
                <a:solidFill>
                  <a:srgbClr val="000000"/>
                </a:solidFill>
                <a:latin typeface="Arial" panose="020B0604020202020204" pitchFamily="34" charset="0"/>
              </a:rPr>
              <a:pPr eaLnBrk="1" hangingPunct="1"/>
              <a:t>48</a:t>
            </a:fld>
            <a:endParaRPr lang="el-GR" altLang="el-GR">
              <a:solidFill>
                <a:srgbClr val="000000"/>
              </a:solidFill>
              <a:latin typeface="Arial" panose="020B0604020202020204" pitchFamily="34" charset="0"/>
            </a:endParaRPr>
          </a:p>
        </p:txBody>
      </p:sp>
      <p:sp>
        <p:nvSpPr>
          <p:cNvPr id="69636" name="Rectangle 1"/>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69637" name="Text Box 2"/>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Tree>
    <p:extLst>
      <p:ext uri="{BB962C8B-B14F-4D97-AF65-F5344CB8AC3E}">
        <p14:creationId xmlns:p14="http://schemas.microsoft.com/office/powerpoint/2010/main" val="3673596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70659"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1B0817E3-9ED8-4CCF-9180-5E746E3D2A0D}" type="slidenum">
              <a:rPr lang="el-GR" altLang="el-GR">
                <a:solidFill>
                  <a:srgbClr val="000000"/>
                </a:solidFill>
                <a:latin typeface="Arial" panose="020B0604020202020204" pitchFamily="34" charset="0"/>
              </a:rPr>
              <a:pPr eaLnBrk="1" hangingPunct="1"/>
              <a:t>49</a:t>
            </a:fld>
            <a:endParaRPr lang="el-GR" altLang="el-GR">
              <a:solidFill>
                <a:srgbClr val="000000"/>
              </a:solidFill>
              <a:latin typeface="Arial" panose="020B0604020202020204" pitchFamily="34" charset="0"/>
            </a:endParaRPr>
          </a:p>
        </p:txBody>
      </p:sp>
      <p:sp>
        <p:nvSpPr>
          <p:cNvPr id="70660" name="Rectangle 1"/>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70661" name="Text Box 2"/>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Tree>
    <p:extLst>
      <p:ext uri="{BB962C8B-B14F-4D97-AF65-F5344CB8AC3E}">
        <p14:creationId xmlns:p14="http://schemas.microsoft.com/office/powerpoint/2010/main" val="11362573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71683"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B57B86C5-836E-410B-9A5E-999044CFB65D}" type="slidenum">
              <a:rPr lang="el-GR" altLang="el-GR">
                <a:solidFill>
                  <a:srgbClr val="000000"/>
                </a:solidFill>
                <a:latin typeface="Arial" panose="020B0604020202020204" pitchFamily="34" charset="0"/>
              </a:rPr>
              <a:pPr eaLnBrk="1" hangingPunct="1"/>
              <a:t>50</a:t>
            </a:fld>
            <a:endParaRPr lang="el-GR" altLang="el-GR">
              <a:solidFill>
                <a:srgbClr val="000000"/>
              </a:solidFill>
              <a:latin typeface="Arial" panose="020B0604020202020204" pitchFamily="34" charset="0"/>
            </a:endParaRPr>
          </a:p>
        </p:txBody>
      </p:sp>
      <p:sp>
        <p:nvSpPr>
          <p:cNvPr id="71684" name="Rectangle 1"/>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71685" name="Text Box 2"/>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Tree>
    <p:extLst>
      <p:ext uri="{BB962C8B-B14F-4D97-AF65-F5344CB8AC3E}">
        <p14:creationId xmlns:p14="http://schemas.microsoft.com/office/powerpoint/2010/main" val="38124094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72707"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573E2A7C-8129-48C4-8329-30ED240B34EC}" type="slidenum">
              <a:rPr lang="el-GR" altLang="el-GR">
                <a:solidFill>
                  <a:srgbClr val="000000"/>
                </a:solidFill>
                <a:latin typeface="Arial" panose="020B0604020202020204" pitchFamily="34" charset="0"/>
              </a:rPr>
              <a:pPr eaLnBrk="1" hangingPunct="1"/>
              <a:t>51</a:t>
            </a:fld>
            <a:endParaRPr lang="el-GR" altLang="el-GR">
              <a:solidFill>
                <a:srgbClr val="000000"/>
              </a:solidFill>
              <a:latin typeface="Arial" panose="020B0604020202020204" pitchFamily="34" charset="0"/>
            </a:endParaRPr>
          </a:p>
        </p:txBody>
      </p:sp>
      <p:sp>
        <p:nvSpPr>
          <p:cNvPr id="72708" name="Text Box 1"/>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1200">
                <a:solidFill>
                  <a:srgbClr val="000000"/>
                </a:solidFill>
                <a:latin typeface="Arial" panose="020B0604020202020204" pitchFamily="34" charset="0"/>
              </a:rPr>
              <a:t>Βασίλειος Γαβαλάς, Πληθυσμιακή Γεωγραφία. Διάλεξη 6.</a:t>
            </a:r>
          </a:p>
        </p:txBody>
      </p:sp>
      <p:sp>
        <p:nvSpPr>
          <p:cNvPr id="72709" name="Text Box 2"/>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72710" name="Rectangle 3"/>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72711" name="Text Box 4"/>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488"/>
              </a:spcBef>
              <a:buClrTx/>
              <a:buFontTx/>
              <a:buNone/>
            </a:pPr>
            <a:r>
              <a:rPr lang="el-GR" altLang="el-GR" sz="1300">
                <a:solidFill>
                  <a:srgbClr val="000000"/>
                </a:solidFill>
                <a:latin typeface="Arial" panose="020B0604020202020204" pitchFamily="34" charset="0"/>
              </a:rPr>
              <a:t>Παρόλα αυτά το γαμήλιο πρότυπο των Κυκλάδων δεν μπορεί να χαρακτηριστεί ως τυπικό Μεσογειακό εξαιτίας των σχετικά υψηλών ποσοστών μόνιμης αγαμίας που παρατηρούνται στο μεγαλύτερο μέρος της εξεταζόμενης περιόδου. </a:t>
            </a:r>
          </a:p>
        </p:txBody>
      </p:sp>
    </p:spTree>
    <p:extLst>
      <p:ext uri="{BB962C8B-B14F-4D97-AF65-F5344CB8AC3E}">
        <p14:creationId xmlns:p14="http://schemas.microsoft.com/office/powerpoint/2010/main" val="73327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C92A32A-680D-4887-98B7-F297BB343489}"/>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53251" name="Notes Placeholder 2">
            <a:extLst>
              <a:ext uri="{FF2B5EF4-FFF2-40B4-BE49-F238E27FC236}">
                <a16:creationId xmlns:a16="http://schemas.microsoft.com/office/drawing/2014/main" xmlns="" id="{8B7ADB88-FF90-4E9C-ACFE-5C98F05D9625}"/>
              </a:ext>
            </a:extLst>
          </p:cNvPr>
          <p:cNvSpPr txBox="1">
            <a:spLocks noGrp="1"/>
          </p:cNvSpPr>
          <p:nvPr>
            <p:ph type="body" sz="quarter" idx="1"/>
          </p:nvPr>
        </p:nvSpPr>
        <p:spPr>
          <a:xfrm>
            <a:off x="666750" y="4714875"/>
            <a:ext cx="5335588" cy="4467225"/>
          </a:xfrm>
          <a:ln/>
        </p:spPr>
        <p:txBody>
          <a:bodyPr>
            <a:spAutoFit/>
          </a:bodyPr>
          <a:lstStyle/>
          <a:p>
            <a:pPr eaLnBrk="1" hangingPunct="1">
              <a:buClr>
                <a:srgbClr val="000000"/>
              </a:buClr>
              <a:buFont typeface="Times New Roman" panose="02020603050405020304" pitchFamily="18" charset="0"/>
              <a:buNone/>
            </a:pPr>
            <a:r>
              <a:rPr lang="en-US" altLang="el-GR">
                <a:latin typeface="Arial" panose="020B0604020202020204" pitchFamily="34" charset="0"/>
                <a:ea typeface="SimSun" panose="02010600030101010101" pitchFamily="2" charset="-122"/>
                <a:cs typeface="Tahoma" panose="020B0604030504040204" pitchFamily="34" charset="0"/>
              </a:rPr>
              <a:t>CMR=7,32 </a:t>
            </a:r>
            <a:r>
              <a:rPr altLang="el-GR">
                <a:latin typeface="Arial" panose="020B0604020202020204" pitchFamily="34" charset="0"/>
                <a:ea typeface="SimSun" panose="02010600030101010101" pitchFamily="2" charset="-122"/>
                <a:cs typeface="Tahoma" panose="020B0604030504040204" pitchFamily="34" charset="0"/>
              </a:rPr>
              <a:t>γάμοι ανά 1000 άτομα.</a:t>
            </a:r>
          </a:p>
          <a:p>
            <a:pPr eaLnBrk="1" hangingPunct="1">
              <a:buClr>
                <a:srgbClr val="000000"/>
              </a:buClr>
              <a:buFont typeface="Times New Roman" panose="02020603050405020304" pitchFamily="18" charset="0"/>
              <a:buNone/>
            </a:pPr>
            <a:r>
              <a:rPr lang="en-US" altLang="el-GR">
                <a:latin typeface="Arial" panose="020B0604020202020204" pitchFamily="34" charset="0"/>
                <a:ea typeface="SimSun" panose="02010600030101010101" pitchFamily="2" charset="-122"/>
                <a:cs typeface="Tahoma" panose="020B0604030504040204" pitchFamily="34" charset="0"/>
              </a:rPr>
              <a:t>GMR= 9,43 </a:t>
            </a:r>
            <a:r>
              <a:rPr altLang="el-GR">
                <a:latin typeface="Arial" panose="020B0604020202020204" pitchFamily="34" charset="0"/>
                <a:ea typeface="SimSun" panose="02010600030101010101" pitchFamily="2" charset="-122"/>
                <a:cs typeface="Tahoma" panose="020B0604030504040204" pitchFamily="34" charset="0"/>
              </a:rPr>
              <a:t>γάμοι ανά 1000 άτομα.</a:t>
            </a:r>
          </a:p>
        </p:txBody>
      </p:sp>
    </p:spTree>
    <p:extLst>
      <p:ext uri="{BB962C8B-B14F-4D97-AF65-F5344CB8AC3E}">
        <p14:creationId xmlns:p14="http://schemas.microsoft.com/office/powerpoint/2010/main" val="14560403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r>
              <a:rPr lang="el-GR" altLang="el-GR" smtClean="0">
                <a:solidFill>
                  <a:srgbClr val="000000"/>
                </a:solidFill>
                <a:latin typeface="Arial" panose="020B0604020202020204" pitchFamily="34" charset="0"/>
                <a:cs typeface="Segoe UI" panose="020B0502040204020203" pitchFamily="34" charset="0"/>
              </a:rPr>
              <a:t>Βασίλειος Γαβαλάς, Πληθυσμιακή Γεωγραφία. Διάλεξη 6.</a:t>
            </a:r>
          </a:p>
        </p:txBody>
      </p:sp>
      <p:sp>
        <p:nvSpPr>
          <p:cNvPr id="73731"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pPr eaLnBrk="1" hangingPunct="1"/>
            <a:fld id="{2ECA4EC0-7866-453D-B556-85C52BB242E5}" type="slidenum">
              <a:rPr lang="el-GR" altLang="el-GR">
                <a:solidFill>
                  <a:srgbClr val="000000"/>
                </a:solidFill>
                <a:latin typeface="Arial" panose="020B0604020202020204" pitchFamily="34" charset="0"/>
              </a:rPr>
              <a:pPr eaLnBrk="1" hangingPunct="1"/>
              <a:t>52</a:t>
            </a:fld>
            <a:endParaRPr lang="el-GR" altLang="el-GR">
              <a:solidFill>
                <a:srgbClr val="000000"/>
              </a:solidFill>
              <a:latin typeface="Arial" panose="020B0604020202020204" pitchFamily="34" charset="0"/>
            </a:endParaRPr>
          </a:p>
        </p:txBody>
      </p:sp>
      <p:sp>
        <p:nvSpPr>
          <p:cNvPr id="73732" name="Rectangle 1"/>
          <p:cNvSpPr>
            <a:spLocks noGrp="1" noRot="1" noChangeAspect="1" noChangeArrowheads="1" noTextEdit="1"/>
          </p:cNvSpPr>
          <p:nvPr>
            <p:ph type="sldImg"/>
          </p:nvPr>
        </p:nvSpPr>
        <p:spPr>
          <a:xfrm>
            <a:off x="26988" y="744538"/>
            <a:ext cx="6615112" cy="3722687"/>
          </a:xfrm>
          <a:solidFill>
            <a:srgbClr val="FFFFFF"/>
          </a:solidFill>
          <a:ln>
            <a:solidFill>
              <a:srgbClr val="000000"/>
            </a:solidFill>
            <a:miter lim="800000"/>
            <a:headEnd/>
            <a:tailEnd/>
          </a:ln>
        </p:spPr>
      </p:sp>
      <p:sp>
        <p:nvSpPr>
          <p:cNvPr id="73733" name="Text Box 2"/>
          <p:cNvSpPr txBox="1">
            <a:spLocks noChangeArrowheads="1"/>
          </p:cNvSpPr>
          <p:nvPr/>
        </p:nvSpPr>
        <p:spPr bwMode="auto">
          <a:xfrm>
            <a:off x="666750" y="4716463"/>
            <a:ext cx="53355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Tree>
    <p:extLst>
      <p:ext uri="{BB962C8B-B14F-4D97-AF65-F5344CB8AC3E}">
        <p14:creationId xmlns:p14="http://schemas.microsoft.com/office/powerpoint/2010/main" val="16474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02A7F32-E9EE-46D3-906F-EE2D61305041}"/>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55299" name="Notes Placeholder 2">
            <a:extLst>
              <a:ext uri="{FF2B5EF4-FFF2-40B4-BE49-F238E27FC236}">
                <a16:creationId xmlns:a16="http://schemas.microsoft.com/office/drawing/2014/main" xmlns="" id="{B92EBF69-7009-478A-A4FA-1C9207A4F5EA}"/>
              </a:ext>
            </a:extLst>
          </p:cNvPr>
          <p:cNvSpPr txBox="1">
            <a:spLocks noGrp="1"/>
          </p:cNvSpPr>
          <p:nvPr>
            <p:ph type="body" sz="quarter" idx="1"/>
          </p:nvPr>
        </p:nvSpPr>
        <p:spPr>
          <a:xfrm>
            <a:off x="666750" y="4714875"/>
            <a:ext cx="5335588" cy="4467225"/>
          </a:xfrm>
          <a:ln/>
        </p:spPr>
        <p:txBody>
          <a:bodyPr>
            <a:spAutoFit/>
          </a:bodyPr>
          <a:lstStyle/>
          <a:p>
            <a:pPr eaLnBrk="1" hangingPunct="1">
              <a:buClr>
                <a:srgbClr val="000000"/>
              </a:buClr>
              <a:buFont typeface="Times New Roman" panose="02020603050405020304" pitchFamily="18" charset="0"/>
              <a:buNone/>
            </a:pPr>
            <a:r>
              <a:rPr altLang="el-GR">
                <a:latin typeface="Arial" panose="020B0604020202020204" pitchFamily="34" charset="0"/>
                <a:ea typeface="SimSun" panose="02010600030101010101" pitchFamily="2" charset="-122"/>
                <a:cs typeface="Tahoma" panose="020B0604030504040204" pitchFamily="34" charset="0"/>
              </a:rPr>
              <a:t>Ο ειδικός κατά ηλικία δείκτης γαμηλιότητας δίνει την αναλογία των γάμων σε πληθυσμό 1000 ατόμων μιας συγκεκριμένης ηλικίας σε ετήσια βάση.</a:t>
            </a:r>
          </a:p>
        </p:txBody>
      </p:sp>
    </p:spTree>
    <p:extLst>
      <p:ext uri="{BB962C8B-B14F-4D97-AF65-F5344CB8AC3E}">
        <p14:creationId xmlns:p14="http://schemas.microsoft.com/office/powerpoint/2010/main" val="3843794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70C18C1-1172-4B28-A1F6-58DEE280BA7D}"/>
              </a:ext>
            </a:extLst>
          </p:cNvPr>
          <p:cNvSpPr/>
          <p:nvPr/>
        </p:nvSpPr>
        <p:spPr>
          <a:xfrm>
            <a:off x="852488" y="744538"/>
            <a:ext cx="4964112" cy="372268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57347" name="Notes Placeholder 2">
            <a:extLst>
              <a:ext uri="{FF2B5EF4-FFF2-40B4-BE49-F238E27FC236}">
                <a16:creationId xmlns:a16="http://schemas.microsoft.com/office/drawing/2014/main" xmlns="" id="{902537EF-4B14-4CD3-B954-43D4B30D8D39}"/>
              </a:ext>
            </a:extLst>
          </p:cNvPr>
          <p:cNvSpPr txBox="1">
            <a:spLocks noGrp="1"/>
          </p:cNvSpPr>
          <p:nvPr>
            <p:ph type="body" sz="quarter" idx="1"/>
          </p:nvPr>
        </p:nvSpPr>
        <p:spPr>
          <a:xfrm>
            <a:off x="666750" y="4714875"/>
            <a:ext cx="5335588" cy="4467225"/>
          </a:xfrm>
          <a:ln/>
        </p:spPr>
        <p:txBody>
          <a:bodyPr>
            <a:spAutoFit/>
          </a:bodyPr>
          <a:lstStyle/>
          <a:p>
            <a:pPr eaLnBrk="1" hangingPunct="1">
              <a:buClr>
                <a:srgbClr val="000000"/>
              </a:buClr>
              <a:buFont typeface="Times New Roman" panose="02020603050405020304" pitchFamily="18" charset="0"/>
              <a:buNone/>
            </a:pPr>
            <a:r>
              <a:rPr altLang="el-GR">
                <a:latin typeface="Arial" panose="020B0604020202020204" pitchFamily="34" charset="0"/>
                <a:ea typeface="SimSun" panose="02010600030101010101" pitchFamily="2" charset="-122"/>
                <a:cs typeface="Tahoma" panose="020B0604030504040204" pitchFamily="34" charset="0"/>
              </a:rPr>
              <a:t>Πηγή: </a:t>
            </a:r>
            <a:r>
              <a:rPr altLang="el-GR" i="1">
                <a:latin typeface="Arial" panose="020B0604020202020204" pitchFamily="34" charset="0"/>
                <a:ea typeface="SimSun" panose="02010600030101010101" pitchFamily="2" charset="-122"/>
                <a:cs typeface="Tahoma" panose="020B0604030504040204" pitchFamily="34" charset="0"/>
              </a:rPr>
              <a:t>ΕΣΥΕ, Στατιστική Φυσικής Κινήσεως Πληθυσμού της Ελλάδος κατά το έτος 1981</a:t>
            </a:r>
            <a:r>
              <a:rPr altLang="el-GR">
                <a:latin typeface="Arial" panose="020B0604020202020204" pitchFamily="34" charset="0"/>
                <a:ea typeface="SimSun" panose="02010600030101010101" pitchFamily="2" charset="-122"/>
                <a:cs typeface="Tahoma" panose="020B0604030504040204" pitchFamily="34" charset="0"/>
              </a:rPr>
              <a:t> στο Παπαδάκης Μ., Τσίμπος Κ. (2004) «Δημογραφική Ανάλυση», Εκδόσεις Σταμούλη, Αθήνα. Σελ. 212.</a:t>
            </a:r>
          </a:p>
        </p:txBody>
      </p:sp>
    </p:spTree>
    <p:extLst>
      <p:ext uri="{BB962C8B-B14F-4D97-AF65-F5344CB8AC3E}">
        <p14:creationId xmlns:p14="http://schemas.microsoft.com/office/powerpoint/2010/main" val="1948723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smtClean="0"/>
              <a:t>Το παραπάνω γράφημα βασίζεται σε ακαθάριστο πίνακα γαμηλιότητας με στοιχεία της απογραφής του 2001.</a:t>
            </a:r>
          </a:p>
        </p:txBody>
      </p:sp>
      <p:sp>
        <p:nvSpPr>
          <p:cNvPr id="204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4500">
              <a:tabLst>
                <a:tab pos="715963" algn="l"/>
                <a:tab pos="1433513" algn="l"/>
                <a:tab pos="2149475" algn="l"/>
                <a:tab pos="2865438" algn="l"/>
              </a:tabLs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defTabSz="444500">
              <a:tabLst>
                <a:tab pos="715963" algn="l"/>
                <a:tab pos="1433513" algn="l"/>
                <a:tab pos="2149475" algn="l"/>
                <a:tab pos="2865438" algn="l"/>
              </a:tabLs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defTabSz="444500">
              <a:tabLst>
                <a:tab pos="715963" algn="l"/>
                <a:tab pos="1433513" algn="l"/>
                <a:tab pos="2149475" algn="l"/>
                <a:tab pos="2865438" algn="l"/>
              </a:tabLs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defTabSz="444500">
              <a:tabLst>
                <a:tab pos="715963" algn="l"/>
                <a:tab pos="1433513" algn="l"/>
                <a:tab pos="2149475" algn="l"/>
                <a:tab pos="2865438" algn="l"/>
              </a:tabLs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defTabSz="444500">
              <a:tabLst>
                <a:tab pos="715963" algn="l"/>
                <a:tab pos="1433513" algn="l"/>
                <a:tab pos="2149475" algn="l"/>
                <a:tab pos="2865438" algn="l"/>
              </a:tabLs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4500" eaLnBrk="0" fontAlgn="base" hangingPunct="0">
              <a:spcBef>
                <a:spcPct val="0"/>
              </a:spcBef>
              <a:spcAft>
                <a:spcPct val="0"/>
              </a:spcAft>
              <a:tabLst>
                <a:tab pos="715963" algn="l"/>
                <a:tab pos="1433513" algn="l"/>
                <a:tab pos="2149475" algn="l"/>
                <a:tab pos="2865438" algn="l"/>
              </a:tabLs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4500" eaLnBrk="0" fontAlgn="base" hangingPunct="0">
              <a:spcBef>
                <a:spcPct val="0"/>
              </a:spcBef>
              <a:spcAft>
                <a:spcPct val="0"/>
              </a:spcAft>
              <a:tabLst>
                <a:tab pos="715963" algn="l"/>
                <a:tab pos="1433513" algn="l"/>
                <a:tab pos="2149475" algn="l"/>
                <a:tab pos="2865438" algn="l"/>
              </a:tabLs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4500" eaLnBrk="0" fontAlgn="base" hangingPunct="0">
              <a:spcBef>
                <a:spcPct val="0"/>
              </a:spcBef>
              <a:spcAft>
                <a:spcPct val="0"/>
              </a:spcAft>
              <a:tabLst>
                <a:tab pos="715963" algn="l"/>
                <a:tab pos="1433513" algn="l"/>
                <a:tab pos="2149475" algn="l"/>
                <a:tab pos="2865438" algn="l"/>
              </a:tabLs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4500" eaLnBrk="0" fontAlgn="base" hangingPunct="0">
              <a:spcBef>
                <a:spcPct val="0"/>
              </a:spcBef>
              <a:spcAft>
                <a:spcPct val="0"/>
              </a:spcAft>
              <a:tabLst>
                <a:tab pos="715963" algn="l"/>
                <a:tab pos="1433513" algn="l"/>
                <a:tab pos="2149475" algn="l"/>
                <a:tab pos="2865438" algn="l"/>
              </a:tabLs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fld id="{64718CB9-6A66-4467-B979-76DC641F12B8}" type="slidenum">
              <a:rPr lang="el-GR" altLang="el-GR">
                <a:solidFill>
                  <a:srgbClr val="000000"/>
                </a:solidFill>
                <a:latin typeface="Times New Roman" panose="02020603050405020304" pitchFamily="18" charset="0"/>
                <a:cs typeface="Arial" panose="020B0604020202020204" pitchFamily="34" charset="0"/>
              </a:rPr>
              <a:pPr/>
              <a:t>8</a:t>
            </a:fld>
            <a:endParaRPr lang="el-GR" altLang="el-GR">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11942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17372CA-4E49-4166-BE03-E3F19330D169}"/>
              </a:ext>
            </a:extLst>
          </p:cNvPr>
          <p:cNvSpPr/>
          <p:nvPr/>
        </p:nvSpPr>
        <p:spPr>
          <a:xfrm>
            <a:off x="852488" y="744538"/>
            <a:ext cx="4956175" cy="371475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59395" name="Notes Placeholder 2">
            <a:extLst>
              <a:ext uri="{FF2B5EF4-FFF2-40B4-BE49-F238E27FC236}">
                <a16:creationId xmlns:a16="http://schemas.microsoft.com/office/drawing/2014/main" xmlns="" id="{009F681E-4139-4A9F-A689-DE8F70C0E69D}"/>
              </a:ext>
            </a:extLst>
          </p:cNvPr>
          <p:cNvSpPr txBox="1">
            <a:spLocks noGrp="1"/>
          </p:cNvSpPr>
          <p:nvPr>
            <p:ph type="body" sz="quarter" idx="1"/>
          </p:nvPr>
        </p:nvSpPr>
        <p:spPr>
          <a:xfrm>
            <a:off x="666750" y="4714875"/>
            <a:ext cx="5326063" cy="4551363"/>
          </a:xfrm>
          <a:ln/>
        </p:spPr>
        <p:txBody>
          <a:bodyPr>
            <a:spAutoFit/>
          </a:bodyPr>
          <a:lstStyle/>
          <a:p>
            <a:pPr eaLnBrk="1">
              <a:buClr>
                <a:srgbClr val="000000"/>
              </a:buClr>
              <a:buFont typeface="Times New Roman" panose="02020603050405020304" pitchFamily="18" charset="0"/>
              <a:buNone/>
            </a:pPr>
            <a:r>
              <a:rPr altLang="el-GR">
                <a:latin typeface="Times New Roman" panose="02020603050405020304" pitchFamily="18" charset="0"/>
                <a:ea typeface="Arial Unicode MS" pitchFamily="34" charset="-128"/>
                <a:cs typeface="Tahoma" panose="020B0604030504040204" pitchFamily="34" charset="0"/>
              </a:rPr>
              <a:t>TMR=Total Marriage Rate</a:t>
            </a:r>
          </a:p>
        </p:txBody>
      </p:sp>
    </p:spTree>
    <p:extLst>
      <p:ext uri="{BB962C8B-B14F-4D97-AF65-F5344CB8AC3E}">
        <p14:creationId xmlns:p14="http://schemas.microsoft.com/office/powerpoint/2010/main" val="291937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E5571BAB-2762-4931-B0D5-020F3B784A1C}" type="datetime1">
              <a:rPr lang="el-GR" smtClean="0"/>
              <a:t>3/5/2018</a:t>
            </a:fld>
            <a:endParaRPr lang="el-GR"/>
          </a:p>
        </p:txBody>
      </p:sp>
      <p:sp>
        <p:nvSpPr>
          <p:cNvPr id="5" name="Footer Placeholder 4"/>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
        <p:nvSpPr>
          <p:cNvPr id="6" name="Slide Number Placeholder 5"/>
          <p:cNvSpPr>
            <a:spLocks noGrp="1"/>
          </p:cNvSpPr>
          <p:nvPr>
            <p:ph type="sldNum" sz="quarter" idx="12"/>
          </p:nvPr>
        </p:nvSpPr>
        <p:spPr/>
        <p:txBody>
          <a:bodyPr/>
          <a:lstStyle/>
          <a:p>
            <a:fld id="{19DEC095-06A4-44A6-8BC7-8269A0DF3BD3}"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01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113C880-B2D3-4DBF-8B8A-CCC5E117576F}" type="datetime1">
              <a:rPr lang="el-GR" smtClean="0"/>
              <a:t>3/5/2018</a:t>
            </a:fld>
            <a:endParaRPr lang="el-GR"/>
          </a:p>
        </p:txBody>
      </p:sp>
      <p:sp>
        <p:nvSpPr>
          <p:cNvPr id="5" name="Footer Placeholder 4"/>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
        <p:nvSpPr>
          <p:cNvPr id="6" name="Slide Number Placeholder 5"/>
          <p:cNvSpPr>
            <a:spLocks noGrp="1"/>
          </p:cNvSpPr>
          <p:nvPr>
            <p:ph type="sldNum" sz="quarter" idx="12"/>
          </p:nvPr>
        </p:nvSpPr>
        <p:spPr/>
        <p:txBody>
          <a:bodyPr/>
          <a:lstStyle/>
          <a:p>
            <a:fld id="{19DEC095-06A4-44A6-8BC7-8269A0DF3BD3}" type="slidenum">
              <a:rPr lang="el-GR" smtClean="0"/>
              <a:t>‹#›</a:t>
            </a:fld>
            <a:endParaRPr lang="el-GR"/>
          </a:p>
        </p:txBody>
      </p:sp>
    </p:spTree>
    <p:extLst>
      <p:ext uri="{BB962C8B-B14F-4D97-AF65-F5344CB8AC3E}">
        <p14:creationId xmlns:p14="http://schemas.microsoft.com/office/powerpoint/2010/main" val="128671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26BE0B0-2056-47DF-8400-8FDAC8243782}" type="datetime1">
              <a:rPr lang="el-GR" smtClean="0"/>
              <a:t>3/5/2018</a:t>
            </a:fld>
            <a:endParaRPr lang="el-GR"/>
          </a:p>
        </p:txBody>
      </p:sp>
      <p:sp>
        <p:nvSpPr>
          <p:cNvPr id="5" name="Footer Placeholder 4"/>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
        <p:nvSpPr>
          <p:cNvPr id="6" name="Slide Number Placeholder 5"/>
          <p:cNvSpPr>
            <a:spLocks noGrp="1"/>
          </p:cNvSpPr>
          <p:nvPr>
            <p:ph type="sldNum" sz="quarter" idx="12"/>
          </p:nvPr>
        </p:nvSpPr>
        <p:spPr/>
        <p:txBody>
          <a:bodyPr/>
          <a:lstStyle/>
          <a:p>
            <a:fld id="{19DEC095-06A4-44A6-8BC7-8269A0DF3BD3}" type="slidenum">
              <a:rPr lang="el-GR" smtClean="0"/>
              <a:t>‹#›</a:t>
            </a:fld>
            <a:endParaRPr lang="el-GR"/>
          </a:p>
        </p:txBody>
      </p:sp>
    </p:spTree>
    <p:extLst>
      <p:ext uri="{BB962C8B-B14F-4D97-AF65-F5344CB8AC3E}">
        <p14:creationId xmlns:p14="http://schemas.microsoft.com/office/powerpoint/2010/main" val="111340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1B5DD16-7A74-4E75-AB93-3016B1C5D575}" type="datetime1">
              <a:rPr lang="el-GR" smtClean="0"/>
              <a:t>3/5/2018</a:t>
            </a:fld>
            <a:endParaRPr lang="el-GR"/>
          </a:p>
        </p:txBody>
      </p:sp>
      <p:sp>
        <p:nvSpPr>
          <p:cNvPr id="5" name="Footer Placeholder 4"/>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
        <p:nvSpPr>
          <p:cNvPr id="6" name="Slide Number Placeholder 5"/>
          <p:cNvSpPr>
            <a:spLocks noGrp="1"/>
          </p:cNvSpPr>
          <p:nvPr>
            <p:ph type="sldNum" sz="quarter" idx="12"/>
          </p:nvPr>
        </p:nvSpPr>
        <p:spPr/>
        <p:txBody>
          <a:bodyPr/>
          <a:lstStyle/>
          <a:p>
            <a:fld id="{19DEC095-06A4-44A6-8BC7-8269A0DF3BD3}" type="slidenum">
              <a:rPr lang="el-GR" smtClean="0"/>
              <a:t>‹#›</a:t>
            </a:fld>
            <a:endParaRPr lang="el-GR"/>
          </a:p>
        </p:txBody>
      </p:sp>
    </p:spTree>
    <p:extLst>
      <p:ext uri="{BB962C8B-B14F-4D97-AF65-F5344CB8AC3E}">
        <p14:creationId xmlns:p14="http://schemas.microsoft.com/office/powerpoint/2010/main" val="56923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95BB47B-B69B-4BF3-8E0F-54C59F7BC44C}" type="datetime1">
              <a:rPr lang="el-GR" smtClean="0"/>
              <a:t>3/5/2018</a:t>
            </a:fld>
            <a:endParaRPr lang="el-GR"/>
          </a:p>
        </p:txBody>
      </p:sp>
      <p:sp>
        <p:nvSpPr>
          <p:cNvPr id="5" name="Footer Placeholder 4"/>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
        <p:nvSpPr>
          <p:cNvPr id="6" name="Slide Number Placeholder 5"/>
          <p:cNvSpPr>
            <a:spLocks noGrp="1"/>
          </p:cNvSpPr>
          <p:nvPr>
            <p:ph type="sldNum" sz="quarter" idx="12"/>
          </p:nvPr>
        </p:nvSpPr>
        <p:spPr/>
        <p:txBody>
          <a:bodyPr/>
          <a:lstStyle/>
          <a:p>
            <a:fld id="{19DEC095-06A4-44A6-8BC7-8269A0DF3BD3}"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34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5AE08EED-0BE5-472E-B389-FE98B254F2CA}" type="datetime1">
              <a:rPr lang="el-GR" smtClean="0"/>
              <a:t>3/5/2018</a:t>
            </a:fld>
            <a:endParaRPr lang="el-GR"/>
          </a:p>
        </p:txBody>
      </p:sp>
      <p:sp>
        <p:nvSpPr>
          <p:cNvPr id="6" name="Footer Placeholder 5"/>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
        <p:nvSpPr>
          <p:cNvPr id="7" name="Slide Number Placeholder 6"/>
          <p:cNvSpPr>
            <a:spLocks noGrp="1"/>
          </p:cNvSpPr>
          <p:nvPr>
            <p:ph type="sldNum" sz="quarter" idx="12"/>
          </p:nvPr>
        </p:nvSpPr>
        <p:spPr/>
        <p:txBody>
          <a:bodyPr/>
          <a:lstStyle/>
          <a:p>
            <a:fld id="{19DEC095-06A4-44A6-8BC7-8269A0DF3BD3}" type="slidenum">
              <a:rPr lang="el-GR" smtClean="0"/>
              <a:t>‹#›</a:t>
            </a:fld>
            <a:endParaRPr lang="el-GR"/>
          </a:p>
        </p:txBody>
      </p:sp>
    </p:spTree>
    <p:extLst>
      <p:ext uri="{BB962C8B-B14F-4D97-AF65-F5344CB8AC3E}">
        <p14:creationId xmlns:p14="http://schemas.microsoft.com/office/powerpoint/2010/main" val="370338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097280" y="2582334"/>
            <a:ext cx="4937760" cy="33782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217920" y="2582334"/>
            <a:ext cx="4937760" cy="33782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F6FFB232-374C-4D41-ABDC-A53F8F47D44C}" type="datetime1">
              <a:rPr lang="el-GR" smtClean="0"/>
              <a:t>3/5/2018</a:t>
            </a:fld>
            <a:endParaRPr lang="el-GR"/>
          </a:p>
        </p:txBody>
      </p:sp>
      <p:sp>
        <p:nvSpPr>
          <p:cNvPr id="8" name="Footer Placeholder 7"/>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
        <p:nvSpPr>
          <p:cNvPr id="9" name="Slide Number Placeholder 8"/>
          <p:cNvSpPr>
            <a:spLocks noGrp="1"/>
          </p:cNvSpPr>
          <p:nvPr>
            <p:ph type="sldNum" sz="quarter" idx="12"/>
          </p:nvPr>
        </p:nvSpPr>
        <p:spPr/>
        <p:txBody>
          <a:bodyPr/>
          <a:lstStyle/>
          <a:p>
            <a:fld id="{19DEC095-06A4-44A6-8BC7-8269A0DF3BD3}" type="slidenum">
              <a:rPr lang="el-GR" smtClean="0"/>
              <a:t>‹#›</a:t>
            </a:fld>
            <a:endParaRPr lang="el-GR"/>
          </a:p>
        </p:txBody>
      </p:sp>
    </p:spTree>
    <p:extLst>
      <p:ext uri="{BB962C8B-B14F-4D97-AF65-F5344CB8AC3E}">
        <p14:creationId xmlns:p14="http://schemas.microsoft.com/office/powerpoint/2010/main" val="267842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47460DE-C1A4-4EDA-94D2-E18BD8278E32}" type="datetime1">
              <a:rPr lang="el-GR" smtClean="0"/>
              <a:t>3/5/2018</a:t>
            </a:fld>
            <a:endParaRPr lang="el-GR"/>
          </a:p>
        </p:txBody>
      </p:sp>
      <p:sp>
        <p:nvSpPr>
          <p:cNvPr id="4" name="Footer Placeholder 3"/>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
        <p:nvSpPr>
          <p:cNvPr id="5" name="Slide Number Placeholder 4"/>
          <p:cNvSpPr>
            <a:spLocks noGrp="1"/>
          </p:cNvSpPr>
          <p:nvPr>
            <p:ph type="sldNum" sz="quarter" idx="12"/>
          </p:nvPr>
        </p:nvSpPr>
        <p:spPr/>
        <p:txBody>
          <a:bodyPr/>
          <a:lstStyle/>
          <a:p>
            <a:fld id="{19DEC095-06A4-44A6-8BC7-8269A0DF3BD3}" type="slidenum">
              <a:rPr lang="el-GR" smtClean="0"/>
              <a:t>‹#›</a:t>
            </a:fld>
            <a:endParaRPr lang="el-GR"/>
          </a:p>
        </p:txBody>
      </p:sp>
    </p:spTree>
    <p:extLst>
      <p:ext uri="{BB962C8B-B14F-4D97-AF65-F5344CB8AC3E}">
        <p14:creationId xmlns:p14="http://schemas.microsoft.com/office/powerpoint/2010/main" val="148874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05206E-9D81-4924-B256-C8C31ED92014}" type="datetime1">
              <a:rPr lang="el-GR" smtClean="0"/>
              <a:t>3/5/2018</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smtClean="0"/>
              <a:t>ΒΑΣΙΛΕΙΟΣ ΓΑΒΑΛΑΣ. </a:t>
            </a:r>
            <a:r>
              <a:rPr lang="en-US" smtClean="0"/>
              <a:t>Email: bgav@geo.aegean.gr</a:t>
            </a:r>
            <a:endParaRPr lang="el-GR"/>
          </a:p>
        </p:txBody>
      </p:sp>
      <p:sp>
        <p:nvSpPr>
          <p:cNvPr id="9" name="Slide Number Placeholder 8"/>
          <p:cNvSpPr>
            <a:spLocks noGrp="1"/>
          </p:cNvSpPr>
          <p:nvPr>
            <p:ph type="sldNum" sz="quarter" idx="12"/>
          </p:nvPr>
        </p:nvSpPr>
        <p:spPr/>
        <p:txBody>
          <a:bodyPr/>
          <a:lstStyle/>
          <a:p>
            <a:fld id="{19DEC095-06A4-44A6-8BC7-8269A0DF3BD3}" type="slidenum">
              <a:rPr lang="el-GR" smtClean="0"/>
              <a:t>‹#›</a:t>
            </a:fld>
            <a:endParaRPr lang="el-GR"/>
          </a:p>
        </p:txBody>
      </p:sp>
    </p:spTree>
    <p:extLst>
      <p:ext uri="{BB962C8B-B14F-4D97-AF65-F5344CB8AC3E}">
        <p14:creationId xmlns:p14="http://schemas.microsoft.com/office/powerpoint/2010/main" val="2712804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74BEF41-EB56-41E0-AD47-CFAB266DFF96}" type="datetime1">
              <a:rPr lang="el-GR" smtClean="0"/>
              <a:t>3/5/2018</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l-GR" smtClean="0"/>
              <a:t>ΒΑΣΙΛΕΙΟΣ ΓΑΒΑΛΑΣ. </a:t>
            </a:r>
            <a:r>
              <a:rPr lang="en-US" smtClean="0"/>
              <a:t>Email: bgav@geo.aegean.gr</a:t>
            </a:r>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9DEC095-06A4-44A6-8BC7-8269A0DF3BD3}" type="slidenum">
              <a:rPr lang="el-GR" smtClean="0"/>
              <a:t>‹#›</a:t>
            </a:fld>
            <a:endParaRPr lang="el-GR"/>
          </a:p>
        </p:txBody>
      </p:sp>
    </p:spTree>
    <p:extLst>
      <p:ext uri="{BB962C8B-B14F-4D97-AF65-F5344CB8AC3E}">
        <p14:creationId xmlns:p14="http://schemas.microsoft.com/office/powerpoint/2010/main" val="2716052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15452306-6BE3-4A3D-BB51-76FE0C7A85A8}" type="datetime1">
              <a:rPr lang="el-GR" smtClean="0"/>
              <a:t>3/5/2018</a:t>
            </a:fld>
            <a:endParaRPr lang="el-GR"/>
          </a:p>
        </p:txBody>
      </p:sp>
      <p:sp>
        <p:nvSpPr>
          <p:cNvPr id="6" name="Footer Placeholder 5"/>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
        <p:nvSpPr>
          <p:cNvPr id="7" name="Slide Number Placeholder 6"/>
          <p:cNvSpPr>
            <a:spLocks noGrp="1"/>
          </p:cNvSpPr>
          <p:nvPr>
            <p:ph type="sldNum" sz="quarter" idx="12"/>
          </p:nvPr>
        </p:nvSpPr>
        <p:spPr/>
        <p:txBody>
          <a:bodyPr/>
          <a:lstStyle/>
          <a:p>
            <a:fld id="{19DEC095-06A4-44A6-8BC7-8269A0DF3BD3}" type="slidenum">
              <a:rPr lang="el-GR" smtClean="0"/>
              <a:t>‹#›</a:t>
            </a:fld>
            <a:endParaRPr lang="el-GR"/>
          </a:p>
        </p:txBody>
      </p:sp>
    </p:spTree>
    <p:extLst>
      <p:ext uri="{BB962C8B-B14F-4D97-AF65-F5344CB8AC3E}">
        <p14:creationId xmlns:p14="http://schemas.microsoft.com/office/powerpoint/2010/main" val="272059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8B2CD35-59C0-49DE-934E-70B6682B0909}" type="datetime1">
              <a:rPr lang="el-GR" smtClean="0"/>
              <a:t>3/5/2018</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smtClean="0"/>
              <a:t>ΒΑΣΙΛΕΙΟΣ ΓΑΒΑΛΑΣ. </a:t>
            </a:r>
            <a:r>
              <a:rPr lang="en-US" smtClean="0"/>
              <a:t>Email: bgav@geo.aegean.gr</a:t>
            </a:r>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9DEC095-06A4-44A6-8BC7-8269A0DF3BD3}"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216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7.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17.bin"/><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9.w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1.w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2.w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31.emf"/><Relationship Id="rId4" Type="http://schemas.openxmlformats.org/officeDocument/2006/relationships/oleObject" Target="../embeddings/oleObject23.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34.emf"/><Relationship Id="rId4" Type="http://schemas.openxmlformats.org/officeDocument/2006/relationships/oleObject" Target="../embeddings/oleObject24.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5.emf"/><Relationship Id="rId4" Type="http://schemas.openxmlformats.org/officeDocument/2006/relationships/oleObject" Target="../embeddings/oleObject2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36.emf"/><Relationship Id="rId4" Type="http://schemas.openxmlformats.org/officeDocument/2006/relationships/oleObject" Target="../embeddings/oleObject26.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113C07E-32EB-4707-8FC9-2F92E55AC2A5}"/>
              </a:ext>
            </a:extLst>
          </p:cNvPr>
          <p:cNvSpPr>
            <a:spLocks noGrp="1"/>
          </p:cNvSpPr>
          <p:nvPr>
            <p:ph type="ctrTitle"/>
          </p:nvPr>
        </p:nvSpPr>
        <p:spPr>
          <a:xfrm>
            <a:off x="834887" y="304800"/>
            <a:ext cx="10320793" cy="4020312"/>
          </a:xfrm>
        </p:spPr>
        <p:txBody>
          <a:bodyPr>
            <a:normAutofit/>
          </a:bodyPr>
          <a:lstStyle/>
          <a:p>
            <a:r>
              <a:rPr lang="el-GR" altLang="en-US" sz="2800" dirty="0">
                <a:solidFill>
                  <a:srgbClr val="C00000"/>
                </a:solidFill>
                <a:latin typeface="Tahoma" panose="020B0604030504040204" pitchFamily="34" charset="0"/>
                <a:ea typeface="Microsoft YaHei" panose="020B0503020204020204" pitchFamily="34" charset="-122"/>
              </a:rPr>
              <a:t>Πανεπιστήμιο Θεσσαλίας</a:t>
            </a:r>
            <a:br>
              <a:rPr lang="el-GR" altLang="en-US" sz="2800" dirty="0">
                <a:solidFill>
                  <a:srgbClr val="C00000"/>
                </a:solidFill>
                <a:latin typeface="Tahoma" panose="020B0604030504040204" pitchFamily="34" charset="0"/>
                <a:ea typeface="Microsoft YaHei" panose="020B0503020204020204" pitchFamily="34" charset="-122"/>
              </a:rPr>
            </a:br>
            <a:r>
              <a:rPr lang="el-GR" altLang="en-US" sz="2800" dirty="0">
                <a:solidFill>
                  <a:srgbClr val="C00000"/>
                </a:solidFill>
                <a:latin typeface="Tahoma" panose="020B0604030504040204" pitchFamily="34" charset="0"/>
                <a:ea typeface="Microsoft YaHei" panose="020B0503020204020204" pitchFamily="34" charset="-122"/>
              </a:rPr>
              <a:t>ΤΜΧΠΠΑ</a:t>
            </a:r>
            <a:r>
              <a:rPr lang="el-GR" altLang="en-US" sz="2800" dirty="0">
                <a:latin typeface="Tahoma" panose="020B0604030504040204" pitchFamily="34" charset="0"/>
                <a:ea typeface="Microsoft YaHei" panose="020B0503020204020204" pitchFamily="34" charset="-122"/>
              </a:rPr>
              <a:t/>
            </a:r>
            <a:br>
              <a:rPr lang="el-GR" altLang="en-US" sz="2800" dirty="0">
                <a:latin typeface="Tahoma" panose="020B0604030504040204" pitchFamily="34" charset="0"/>
                <a:ea typeface="Microsoft YaHei" panose="020B0503020204020204" pitchFamily="34" charset="-122"/>
              </a:rPr>
            </a:br>
            <a:r>
              <a:rPr lang="el-GR" altLang="el-GR" dirty="0">
                <a:latin typeface="Tahoma" panose="020B0604030504040204" pitchFamily="34" charset="0"/>
                <a:ea typeface="SimSun" panose="02010600030101010101" pitchFamily="2" charset="-122"/>
              </a:rPr>
              <a:t/>
            </a:r>
            <a:br>
              <a:rPr lang="el-GR" altLang="el-GR" dirty="0">
                <a:latin typeface="Tahoma" panose="020B0604030504040204" pitchFamily="34" charset="0"/>
                <a:ea typeface="SimSun" panose="02010600030101010101" pitchFamily="2" charset="-122"/>
              </a:rPr>
            </a:br>
            <a:r>
              <a:rPr lang="el-GR" altLang="el-GR" dirty="0">
                <a:latin typeface="Tahoma" panose="020B0604030504040204" pitchFamily="34" charset="0"/>
                <a:ea typeface="SimSun" panose="02010600030101010101" pitchFamily="2" charset="-122"/>
              </a:rPr>
              <a:t/>
            </a:r>
            <a:br>
              <a:rPr lang="el-GR" altLang="el-GR" dirty="0">
                <a:latin typeface="Tahoma" panose="020B0604030504040204" pitchFamily="34" charset="0"/>
                <a:ea typeface="SimSun" panose="02010600030101010101" pitchFamily="2" charset="-122"/>
              </a:rPr>
            </a:br>
            <a:r>
              <a:rPr lang="el-GR" altLang="el-GR" sz="2700" dirty="0">
                <a:latin typeface="Tahoma" panose="020B0604030504040204" pitchFamily="34" charset="0"/>
                <a:ea typeface="SimSun" panose="02010600030101010101" pitchFamily="2" charset="-122"/>
              </a:rPr>
              <a:t>Δημογραφία</a:t>
            </a:r>
            <a:r>
              <a:rPr lang="el-GR" altLang="el-GR" sz="1000" dirty="0">
                <a:latin typeface="Tahoma" panose="020B0604030504040204" pitchFamily="34" charset="0"/>
                <a:ea typeface="SimSun" panose="02010600030101010101" pitchFamily="2" charset="-122"/>
              </a:rPr>
              <a:t/>
            </a:r>
            <a:br>
              <a:rPr lang="el-GR" altLang="el-GR" sz="1000" dirty="0">
                <a:latin typeface="Tahoma" panose="020B0604030504040204" pitchFamily="34" charset="0"/>
                <a:ea typeface="SimSun" panose="02010600030101010101" pitchFamily="2" charset="-122"/>
              </a:rPr>
            </a:br>
            <a:endParaRPr lang="el-GR" sz="1000" dirty="0"/>
          </a:p>
        </p:txBody>
      </p:sp>
      <p:sp>
        <p:nvSpPr>
          <p:cNvPr id="3" name="Υπότιτλος 2">
            <a:extLst>
              <a:ext uri="{FF2B5EF4-FFF2-40B4-BE49-F238E27FC236}">
                <a16:creationId xmlns:a16="http://schemas.microsoft.com/office/drawing/2014/main" xmlns="" id="{BA21EF98-6C91-40D1-A8DF-F378F7C78089}"/>
              </a:ext>
            </a:extLst>
          </p:cNvPr>
          <p:cNvSpPr>
            <a:spLocks noGrp="1"/>
          </p:cNvSpPr>
          <p:nvPr>
            <p:ph type="subTitle" idx="1"/>
          </p:nvPr>
        </p:nvSpPr>
        <p:spPr>
          <a:xfrm>
            <a:off x="1097280" y="4325112"/>
            <a:ext cx="10058400" cy="1983783"/>
          </a:xfrm>
        </p:spPr>
        <p:txBody>
          <a:bodyPr>
            <a:normAutofit/>
          </a:bodyPr>
          <a:lstStyle/>
          <a:p>
            <a:pPr algn="ctr">
              <a:spcBef>
                <a:spcPts val="700"/>
              </a:spcBef>
              <a:buClr>
                <a:srgbClr val="0000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el-GR" cap="none" dirty="0">
                <a:latin typeface="Tahoma" panose="020B0604030504040204" pitchFamily="34" charset="0"/>
                <a:ea typeface="SimSun" panose="02010600030101010101" pitchFamily="2" charset="-122"/>
              </a:rPr>
              <a:t>Εαρινό Εξάμηνο 2017-18</a:t>
            </a:r>
          </a:p>
          <a:p>
            <a:pPr algn="ctr">
              <a:spcBef>
                <a:spcPts val="700"/>
              </a:spcBef>
              <a:buClr>
                <a:srgbClr val="0000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l-GR" altLang="el-GR" cap="none" dirty="0">
              <a:latin typeface="Tahoma" panose="020B0604030504040204" pitchFamily="34" charset="0"/>
              <a:ea typeface="SimSun" panose="02010600030101010101" pitchFamily="2" charset="-122"/>
            </a:endParaRPr>
          </a:p>
          <a:p>
            <a:pPr algn="ctr">
              <a:spcBef>
                <a:spcPts val="600"/>
              </a:spcBef>
              <a:buClr>
                <a:srgbClr val="0000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el-GR" sz="2800" cap="none" dirty="0" smtClean="0">
                <a:latin typeface="Tahoma" panose="020B0604030504040204" pitchFamily="34" charset="0"/>
                <a:ea typeface="SimSun" panose="02010600030101010101" pitchFamily="2" charset="-122"/>
              </a:rPr>
              <a:t>Διάλεξη</a:t>
            </a:r>
            <a:r>
              <a:rPr lang="en-US" altLang="el-GR" sz="2800" cap="none" dirty="0" smtClean="0">
                <a:latin typeface="Tahoma" panose="020B0604030504040204" pitchFamily="34" charset="0"/>
                <a:ea typeface="SimSun" panose="02010600030101010101" pitchFamily="2" charset="-122"/>
              </a:rPr>
              <a:t> 10</a:t>
            </a:r>
            <a:r>
              <a:rPr lang="el-GR" altLang="el-GR" sz="2800" cap="none" dirty="0" smtClean="0">
                <a:latin typeface="Tahoma" panose="020B0604030504040204" pitchFamily="34" charset="0"/>
                <a:ea typeface="SimSun" panose="02010600030101010101" pitchFamily="2" charset="-122"/>
              </a:rPr>
              <a:t>: </a:t>
            </a:r>
            <a:r>
              <a:rPr lang="el-GR" altLang="el-GR" sz="2800" cap="none" dirty="0" err="1">
                <a:latin typeface="Tahoma" panose="020B0604030504040204" pitchFamily="34" charset="0"/>
                <a:ea typeface="SimSun" panose="02010600030101010101" pitchFamily="2" charset="-122"/>
              </a:rPr>
              <a:t>Γαμηλιότητα</a:t>
            </a:r>
            <a:endParaRPr lang="en-US" altLang="el-GR" sz="2800" cap="none" dirty="0">
              <a:latin typeface="Tahoma" panose="020B0604030504040204" pitchFamily="34" charset="0"/>
              <a:ea typeface="SimSun" panose="02010600030101010101" pitchFamily="2" charset="-122"/>
            </a:endParaRPr>
          </a:p>
          <a:p>
            <a:endParaRPr lang="el-GR" dirty="0"/>
          </a:p>
        </p:txBody>
      </p:sp>
      <p:sp>
        <p:nvSpPr>
          <p:cNvPr id="4" name="Ορθογώνιο 3">
            <a:extLst>
              <a:ext uri="{FF2B5EF4-FFF2-40B4-BE49-F238E27FC236}">
                <a16:creationId xmlns:a16="http://schemas.microsoft.com/office/drawing/2014/main" xmlns="" id="{F927EB73-08AB-47E1-82C4-02FEA2302623}"/>
              </a:ext>
            </a:extLst>
          </p:cNvPr>
          <p:cNvSpPr/>
          <p:nvPr/>
        </p:nvSpPr>
        <p:spPr>
          <a:xfrm>
            <a:off x="1097280" y="6458756"/>
            <a:ext cx="5500032" cy="369332"/>
          </a:xfrm>
          <a:prstGeom prst="rect">
            <a:avLst/>
          </a:prstGeom>
        </p:spPr>
        <p:txBody>
          <a:bodyPr wrap="none">
            <a:spAutoFit/>
          </a:bodyPr>
          <a:lstStyle/>
          <a:p>
            <a:r>
              <a:rPr lang="el-GR" altLang="el-GR" dirty="0">
                <a:solidFill>
                  <a:schemeClr val="bg1"/>
                </a:solidFill>
                <a:latin typeface="Tahoma" panose="020B0604030504040204" pitchFamily="34" charset="0"/>
                <a:ea typeface="SimSun" panose="02010600030101010101" pitchFamily="2" charset="-122"/>
              </a:rPr>
              <a:t>Δρ. Βασίλειος Γαβαλάς. </a:t>
            </a:r>
            <a:r>
              <a:rPr lang="en-US" altLang="el-GR" dirty="0">
                <a:solidFill>
                  <a:schemeClr val="bg1"/>
                </a:solidFill>
                <a:latin typeface="Tahoma" panose="020B0604030504040204" pitchFamily="34" charset="0"/>
                <a:ea typeface="SimSun" panose="02010600030101010101" pitchFamily="2" charset="-122"/>
              </a:rPr>
              <a:t>Email: bgav@geo.aegean.gr</a:t>
            </a:r>
            <a:endParaRPr lang="el-GR" dirty="0"/>
          </a:p>
        </p:txBody>
      </p:sp>
    </p:spTree>
    <p:extLst>
      <p:ext uri="{BB962C8B-B14F-4D97-AF65-F5344CB8AC3E}">
        <p14:creationId xmlns:p14="http://schemas.microsoft.com/office/powerpoint/2010/main" val="380438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xmlns="" id="{30AEBD68-61D6-4B83-8D6F-21C300EA1FE7}"/>
              </a:ext>
            </a:extLst>
          </p:cNvPr>
          <p:cNvSpPr txBox="1">
            <a:spLocks noGrp="1"/>
          </p:cNvSpPr>
          <p:nvPr>
            <p:ph type="title"/>
          </p:nvPr>
        </p:nvSpPr>
        <p:spPr/>
        <p:txBody>
          <a:bodyPr/>
          <a:lstStyle/>
          <a:p>
            <a:pPr hangingPunct="1"/>
            <a:r>
              <a:rPr altLang="el-GR" sz="3600" dirty="0">
                <a:latin typeface="Tahoma" panose="020B0604030504040204" pitchFamily="34" charset="0"/>
                <a:ea typeface="SimSun" panose="02010600030101010101" pitchFamily="2" charset="-122"/>
              </a:rPr>
              <a:t>Υπ</a:t>
            </a:r>
            <a:r>
              <a:rPr altLang="el-GR" sz="3600" dirty="0" err="1">
                <a:latin typeface="Tahoma" panose="020B0604030504040204" pitchFamily="34" charset="0"/>
                <a:ea typeface="SimSun" panose="02010600030101010101" pitchFamily="2" charset="-122"/>
              </a:rPr>
              <a:t>ολογισμός</a:t>
            </a:r>
            <a:r>
              <a:rPr altLang="el-GR" sz="3600" dirty="0">
                <a:latin typeface="Tahoma" panose="020B0604030504040204" pitchFamily="34" charset="0"/>
                <a:ea typeface="SimSun" panose="02010600030101010101" pitchFamily="2" charset="-122"/>
              </a:rPr>
              <a:t> </a:t>
            </a:r>
            <a:r>
              <a:rPr altLang="el-GR" sz="3600" dirty="0" err="1">
                <a:latin typeface="Tahoma" panose="020B0604030504040204" pitchFamily="34" charset="0"/>
                <a:ea typeface="SimSun" panose="02010600030101010101" pitchFamily="2" charset="-122"/>
              </a:rPr>
              <a:t>Δείκτη</a:t>
            </a:r>
            <a:r>
              <a:rPr altLang="el-GR" sz="3600" dirty="0">
                <a:latin typeface="Tahoma" panose="020B0604030504040204" pitchFamily="34" charset="0"/>
                <a:ea typeface="SimSun" panose="02010600030101010101" pitchFamily="2" charset="-122"/>
              </a:rPr>
              <a:t> </a:t>
            </a:r>
            <a:r>
              <a:rPr altLang="el-GR" sz="3600" dirty="0" err="1">
                <a:latin typeface="Tahoma" panose="020B0604030504040204" pitchFamily="34" charset="0"/>
                <a:ea typeface="SimSun" panose="02010600030101010101" pitchFamily="2" charset="-122"/>
              </a:rPr>
              <a:t>Ολικής</a:t>
            </a:r>
            <a:r>
              <a:rPr altLang="el-GR" sz="3600" dirty="0">
                <a:latin typeface="Tahoma" panose="020B0604030504040204" pitchFamily="34" charset="0"/>
                <a:ea typeface="SimSun" panose="02010600030101010101" pitchFamily="2" charset="-122"/>
              </a:rPr>
              <a:t> Γα</a:t>
            </a:r>
            <a:r>
              <a:rPr altLang="el-GR" sz="3600" dirty="0" err="1">
                <a:latin typeface="Tahoma" panose="020B0604030504040204" pitchFamily="34" charset="0"/>
                <a:ea typeface="SimSun" panose="02010600030101010101" pitchFamily="2" charset="-122"/>
              </a:rPr>
              <a:t>μηλιότητ</a:t>
            </a:r>
            <a:r>
              <a:rPr altLang="el-GR" sz="3600" dirty="0">
                <a:latin typeface="Tahoma" panose="020B0604030504040204" pitchFamily="34" charset="0"/>
                <a:ea typeface="SimSun" panose="02010600030101010101" pitchFamily="2" charset="-122"/>
              </a:rPr>
              <a:t>ας. </a:t>
            </a:r>
            <a:r>
              <a:rPr altLang="el-GR" sz="3600" dirty="0" err="1">
                <a:latin typeface="Tahoma" panose="020B0604030504040204" pitchFamily="34" charset="0"/>
                <a:ea typeface="SimSun" panose="02010600030101010101" pitchFamily="2" charset="-122"/>
              </a:rPr>
              <a:t>Ελλάδ</a:t>
            </a:r>
            <a:r>
              <a:rPr altLang="el-GR" sz="3600" dirty="0">
                <a:latin typeface="Tahoma" panose="020B0604030504040204" pitchFamily="34" charset="0"/>
                <a:ea typeface="SimSun" panose="02010600030101010101" pitchFamily="2" charset="-122"/>
              </a:rPr>
              <a:t>α 1981.</a:t>
            </a:r>
          </a:p>
        </p:txBody>
      </p:sp>
      <p:graphicFrame>
        <p:nvGraphicFramePr>
          <p:cNvPr id="60419" name="Object 2">
            <a:extLst>
              <a:ext uri="{FF2B5EF4-FFF2-40B4-BE49-F238E27FC236}">
                <a16:creationId xmlns:a16="http://schemas.microsoft.com/office/drawing/2014/main" xmlns="" id="{EE77E6AA-61C9-48E3-BCF4-17E56C91FEF8}"/>
              </a:ext>
            </a:extLst>
          </p:cNvPr>
          <p:cNvGraphicFramePr>
            <a:graphicFrameLocks noChangeAspect="1"/>
          </p:cNvGraphicFramePr>
          <p:nvPr>
            <p:extLst>
              <p:ext uri="{D42A27DB-BD31-4B8C-83A1-F6EECF244321}">
                <p14:modId xmlns:p14="http://schemas.microsoft.com/office/powerpoint/2010/main" val="2941369583"/>
              </p:ext>
            </p:extLst>
          </p:nvPr>
        </p:nvGraphicFramePr>
        <p:xfrm>
          <a:off x="2361743" y="1276134"/>
          <a:ext cx="3427467" cy="5086325"/>
        </p:xfrm>
        <a:graphic>
          <a:graphicData uri="http://schemas.openxmlformats.org/presentationml/2006/ole">
            <mc:AlternateContent xmlns:mc="http://schemas.openxmlformats.org/markup-compatibility/2006">
              <mc:Choice xmlns:v="urn:schemas-microsoft-com:vml" Requires="v">
                <p:oleObj spid="_x0000_s5140" name="Worksheet" r:id="rId4" imgW="2086103" imgH="3095598" progId="Excel.Sheet.8">
                  <p:embed/>
                </p:oleObj>
              </mc:Choice>
              <mc:Fallback>
                <p:oleObj name="Worksheet" r:id="rId4" imgW="2086103" imgH="3095598" progId="Excel.Sheet.8">
                  <p:embed/>
                  <p:pic>
                    <p:nvPicPr>
                      <p:cNvPr id="60419" name="Object 2">
                        <a:extLst>
                          <a:ext uri="{FF2B5EF4-FFF2-40B4-BE49-F238E27FC236}">
                            <a16:creationId xmlns:a16="http://schemas.microsoft.com/office/drawing/2014/main" xmlns="" id="{EE77E6AA-61C9-48E3-BCF4-17E56C91FE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1743" y="1276134"/>
                        <a:ext cx="3427467" cy="5086325"/>
                      </a:xfrm>
                      <a:prstGeom prst="rect">
                        <a:avLst/>
                      </a:prstGeom>
                      <a:noFill/>
                      <a:ln>
                        <a:noFill/>
                      </a:ln>
                      <a:effectLst/>
                    </p:spPr>
                  </p:pic>
                </p:oleObj>
              </mc:Fallback>
            </mc:AlternateContent>
          </a:graphicData>
        </a:graphic>
      </p:graphicFrame>
      <p:sp>
        <p:nvSpPr>
          <p:cNvPr id="60420" name="Rectangle 5">
            <a:extLst>
              <a:ext uri="{FF2B5EF4-FFF2-40B4-BE49-F238E27FC236}">
                <a16:creationId xmlns:a16="http://schemas.microsoft.com/office/drawing/2014/main" xmlns="" id="{4381491C-635C-4C21-9369-458D7DC222EA}"/>
              </a:ext>
            </a:extLst>
          </p:cNvPr>
          <p:cNvSpPr>
            <a:spLocks noChangeArrowheads="1"/>
          </p:cNvSpPr>
          <p:nvPr/>
        </p:nvSpPr>
        <p:spPr bwMode="auto">
          <a:xfrm>
            <a:off x="6959600" y="2492376"/>
            <a:ext cx="28003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pPr>
            <a:r>
              <a:rPr lang="el-GR" altLang="el-GR" sz="2200">
                <a:solidFill>
                  <a:schemeClr val="tx1"/>
                </a:solidFill>
                <a:cs typeface="Tahoma" panose="020B0604030504040204" pitchFamily="34" charset="0"/>
              </a:rPr>
              <a:t>Υπολογίστε το Δείκτη Ολικής Γαμηλιότητας   </a:t>
            </a:r>
          </a:p>
        </p:txBody>
      </p:sp>
      <p:graphicFrame>
        <p:nvGraphicFramePr>
          <p:cNvPr id="60421" name="Object 3">
            <a:extLst>
              <a:ext uri="{FF2B5EF4-FFF2-40B4-BE49-F238E27FC236}">
                <a16:creationId xmlns:a16="http://schemas.microsoft.com/office/drawing/2014/main" xmlns="" id="{486724F5-38C6-42AA-9CC6-D02DFD795A83}"/>
              </a:ext>
            </a:extLst>
          </p:cNvPr>
          <p:cNvGraphicFramePr>
            <a:graphicFrameLocks noChangeAspect="1"/>
          </p:cNvGraphicFramePr>
          <p:nvPr/>
        </p:nvGraphicFramePr>
        <p:xfrm>
          <a:off x="6743701" y="4221164"/>
          <a:ext cx="2989263" cy="720725"/>
        </p:xfrm>
        <a:graphic>
          <a:graphicData uri="http://schemas.openxmlformats.org/presentationml/2006/ole">
            <mc:AlternateContent xmlns:mc="http://schemas.openxmlformats.org/markup-compatibility/2006">
              <mc:Choice xmlns:v="urn:schemas-microsoft-com:vml" Requires="v">
                <p:oleObj spid="_x0000_s5141" name="Equation" r:id="rId6" imgW="1054100" imgH="254000" progId="Equation.3">
                  <p:embed/>
                </p:oleObj>
              </mc:Choice>
              <mc:Fallback>
                <p:oleObj name="Equation" r:id="rId6" imgW="1054100" imgH="254000" progId="Equation.3">
                  <p:embed/>
                  <p:pic>
                    <p:nvPicPr>
                      <p:cNvPr id="60421" name="Object 3">
                        <a:extLst>
                          <a:ext uri="{FF2B5EF4-FFF2-40B4-BE49-F238E27FC236}">
                            <a16:creationId xmlns:a16="http://schemas.microsoft.com/office/drawing/2014/main" xmlns="" id="{486724F5-38C6-42AA-9CC6-D02DFD795A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3701" y="4221164"/>
                        <a:ext cx="2989263"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138876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xmlns="" id="{602DB4D3-C17B-4D80-A629-6F27BF5A7710}"/>
              </a:ext>
            </a:extLst>
          </p:cNvPr>
          <p:cNvSpPr txBox="1">
            <a:spLocks noGrp="1"/>
          </p:cNvSpPr>
          <p:nvPr>
            <p:ph type="title"/>
          </p:nvPr>
        </p:nvSpPr>
        <p:spPr>
          <a:xfrm>
            <a:off x="2674938" y="404813"/>
            <a:ext cx="7783512" cy="1262062"/>
          </a:xfrm>
        </p:spPr>
        <p:txBody>
          <a:bodyPr/>
          <a:lstStyle/>
          <a:p>
            <a:pPr hangingPunct="1"/>
            <a:r>
              <a:rPr altLang="el-GR" sz="3600">
                <a:latin typeface="Tahoma" panose="020B0604030504040204" pitchFamily="34" charset="0"/>
                <a:ea typeface="SimSun" panose="02010600030101010101" pitchFamily="2" charset="-122"/>
              </a:rPr>
              <a:t>Μέση ηλικία κατά το γάμο</a:t>
            </a:r>
          </a:p>
        </p:txBody>
      </p:sp>
      <p:sp>
        <p:nvSpPr>
          <p:cNvPr id="62467" name="Content Placeholder 2">
            <a:extLst>
              <a:ext uri="{FF2B5EF4-FFF2-40B4-BE49-F238E27FC236}">
                <a16:creationId xmlns:a16="http://schemas.microsoft.com/office/drawing/2014/main" xmlns="" id="{26D1C333-7CDD-4A75-8A4E-23CB9A9182B5}"/>
              </a:ext>
            </a:extLst>
          </p:cNvPr>
          <p:cNvSpPr txBox="1">
            <a:spLocks noGrp="1"/>
          </p:cNvSpPr>
          <p:nvPr>
            <p:ph idx="1"/>
          </p:nvPr>
        </p:nvSpPr>
        <p:spPr>
          <a:xfrm>
            <a:off x="1919289" y="1989138"/>
            <a:ext cx="8550275" cy="4392612"/>
          </a:xfrm>
        </p:spPr>
        <p:txBody>
          <a:bodyPr/>
          <a:lstStyle/>
          <a:p>
            <a:pPr hangingPunct="1"/>
            <a:r>
              <a:rPr altLang="el-GR" sz="2200">
                <a:latin typeface="Tahoma" panose="020B0604030504040204" pitchFamily="34" charset="0"/>
                <a:ea typeface="SimSun" panose="02010600030101010101" pitchFamily="2" charset="-122"/>
              </a:rPr>
              <a:t>Υπολογίζεται όπως ο σταθμικός αριθμητικός μέσος σε έναν πίνακα κατανομής συχνοτήτων (οπού συντελεστές στάθμισης είναι οι γάμοι σε κάθε ηλικία). Όταν έχουμε πενταετείς ομάδες ηλικιών ο τύπος είναι:</a:t>
            </a:r>
          </a:p>
          <a:p>
            <a:pPr hangingPunct="1"/>
            <a:endParaRPr altLang="el-GR">
              <a:latin typeface="Tahoma" panose="020B0604030504040204" pitchFamily="34" charset="0"/>
              <a:ea typeface="SimSun" panose="02010600030101010101" pitchFamily="2" charset="-122"/>
            </a:endParaRPr>
          </a:p>
          <a:p>
            <a:pPr hangingPunct="1"/>
            <a:endParaRPr altLang="el-GR">
              <a:latin typeface="Tahoma" panose="020B0604030504040204" pitchFamily="34" charset="0"/>
              <a:ea typeface="SimSun" panose="02010600030101010101" pitchFamily="2" charset="-122"/>
            </a:endParaRPr>
          </a:p>
          <a:p>
            <a:pPr hangingPunct="1"/>
            <a:endParaRPr altLang="el-GR">
              <a:latin typeface="Tahoma" panose="020B0604030504040204" pitchFamily="34" charset="0"/>
              <a:ea typeface="SimSun" panose="02010600030101010101" pitchFamily="2" charset="-122"/>
            </a:endParaRPr>
          </a:p>
          <a:p>
            <a:pPr hangingPunct="1"/>
            <a:r>
              <a:rPr altLang="el-GR" sz="2200">
                <a:latin typeface="Tahoma" panose="020B0604030504040204" pitchFamily="34" charset="0"/>
                <a:ea typeface="SimSun" panose="02010600030101010101" pitchFamily="2" charset="-122"/>
              </a:rPr>
              <a:t>Όπου </a:t>
            </a:r>
            <a:r>
              <a:rPr altLang="el-GR" sz="2200" baseline="-25000">
                <a:latin typeface="Tahoma" panose="020B0604030504040204" pitchFamily="34" charset="0"/>
                <a:ea typeface="SimSun" panose="02010600030101010101" pitchFamily="2" charset="-122"/>
              </a:rPr>
              <a:t>5</a:t>
            </a:r>
            <a:r>
              <a:rPr lang="en-US" altLang="el-GR" sz="2200">
                <a:latin typeface="Tahoma" panose="020B0604030504040204" pitchFamily="34" charset="0"/>
                <a:ea typeface="SimSun" panose="02010600030101010101" pitchFamily="2" charset="-122"/>
              </a:rPr>
              <a:t>m</a:t>
            </a:r>
            <a:r>
              <a:rPr lang="en-US" altLang="el-GR" sz="2200" baseline="-25000">
                <a:latin typeface="Tahoma" panose="020B0604030504040204" pitchFamily="34" charset="0"/>
                <a:ea typeface="SimSun" panose="02010600030101010101" pitchFamily="2" charset="-122"/>
              </a:rPr>
              <a:t>x</a:t>
            </a:r>
            <a:r>
              <a:rPr lang="en-US" altLang="el-GR" sz="2200">
                <a:latin typeface="Tahoma" panose="020B0604030504040204" pitchFamily="34" charset="0"/>
                <a:ea typeface="SimSun" panose="02010600030101010101" pitchFamily="2" charset="-122"/>
              </a:rPr>
              <a:t> </a:t>
            </a:r>
            <a:r>
              <a:rPr altLang="el-GR" sz="2200">
                <a:latin typeface="Tahoma" panose="020B0604030504040204" pitchFamily="34" charset="0"/>
                <a:ea typeface="SimSun" panose="02010600030101010101" pitchFamily="2" charset="-122"/>
              </a:rPr>
              <a:t>ο αριθμός των γάμων στην ηλικιακή ομάδα χ ως χ+5.</a:t>
            </a:r>
          </a:p>
        </p:txBody>
      </p:sp>
      <p:graphicFrame>
        <p:nvGraphicFramePr>
          <p:cNvPr id="62468" name="Object 3">
            <a:extLst>
              <a:ext uri="{FF2B5EF4-FFF2-40B4-BE49-F238E27FC236}">
                <a16:creationId xmlns:a16="http://schemas.microsoft.com/office/drawing/2014/main" xmlns="" id="{11D7FA48-E43D-46CB-83A7-301FEB91554C}"/>
              </a:ext>
            </a:extLst>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162" name="Equation" r:id="rId3" imgW="114151" imgH="215619" progId="Equation.3">
                  <p:embed/>
                </p:oleObj>
              </mc:Choice>
              <mc:Fallback>
                <p:oleObj name="Equation" r:id="rId3" imgW="114151" imgH="215619" progId="Equation.3">
                  <p:embed/>
                  <p:pic>
                    <p:nvPicPr>
                      <p:cNvPr id="62468" name="Object 3">
                        <a:extLst>
                          <a:ext uri="{FF2B5EF4-FFF2-40B4-BE49-F238E27FC236}">
                            <a16:creationId xmlns:a16="http://schemas.microsoft.com/office/drawing/2014/main" xmlns="" id="{11D7FA48-E43D-46CB-83A7-301FEB9155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69" name="Object 4">
            <a:extLst>
              <a:ext uri="{FF2B5EF4-FFF2-40B4-BE49-F238E27FC236}">
                <a16:creationId xmlns:a16="http://schemas.microsoft.com/office/drawing/2014/main" xmlns="" id="{32EACB02-F0EC-48ED-99B1-FF719958935A}"/>
              </a:ext>
            </a:extLst>
          </p:cNvPr>
          <p:cNvGraphicFramePr>
            <a:graphicFrameLocks noChangeAspect="1"/>
          </p:cNvGraphicFramePr>
          <p:nvPr/>
        </p:nvGraphicFramePr>
        <p:xfrm>
          <a:off x="4511675" y="3259138"/>
          <a:ext cx="2376488" cy="1511300"/>
        </p:xfrm>
        <a:graphic>
          <a:graphicData uri="http://schemas.openxmlformats.org/presentationml/2006/ole">
            <mc:AlternateContent xmlns:mc="http://schemas.openxmlformats.org/markup-compatibility/2006">
              <mc:Choice xmlns:v="urn:schemas-microsoft-com:vml" Requires="v">
                <p:oleObj spid="_x0000_s6163" name="Equation" r:id="rId5" imgW="1358310" imgH="863225" progId="Equation.3">
                  <p:embed/>
                </p:oleObj>
              </mc:Choice>
              <mc:Fallback>
                <p:oleObj name="Equation" r:id="rId5" imgW="1358310" imgH="863225" progId="Equation.3">
                  <p:embed/>
                  <p:pic>
                    <p:nvPicPr>
                      <p:cNvPr id="62469" name="Object 4">
                        <a:extLst>
                          <a:ext uri="{FF2B5EF4-FFF2-40B4-BE49-F238E27FC236}">
                            <a16:creationId xmlns:a16="http://schemas.microsoft.com/office/drawing/2014/main" xmlns="" id="{32EACB02-F0EC-48ED-99B1-FF71995893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1675" y="3259138"/>
                        <a:ext cx="2376488"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1613142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xmlns="" id="{B0A96C8F-53D4-4B0C-9B28-426ABB6D5515}"/>
              </a:ext>
            </a:extLst>
          </p:cNvPr>
          <p:cNvSpPr txBox="1">
            <a:spLocks noGrp="1"/>
          </p:cNvSpPr>
          <p:nvPr>
            <p:ph type="title" idx="4294967295"/>
          </p:nvPr>
        </p:nvSpPr>
        <p:spPr>
          <a:xfrm>
            <a:off x="2674939" y="616110"/>
            <a:ext cx="7793037" cy="1060290"/>
          </a:xfrm>
        </p:spPr>
        <p:txBody>
          <a:bodyPr anchor="b">
            <a:spAutoFit/>
          </a:bodyPr>
          <a:lstStyle/>
          <a:p>
            <a:pPr algn="ctr" eaLnBrk="1" hangingPunct="1">
              <a:buClr>
                <a:srgbClr val="000000"/>
              </a:buClr>
              <a:buFont typeface="Times New Roman" panose="02020603050405020304" pitchFamily="18" charset="0"/>
              <a:buNone/>
            </a:pPr>
            <a:r>
              <a:rPr altLang="el-GR" sz="2800">
                <a:latin typeface="Tahoma" panose="020B0604030504040204" pitchFamily="34" charset="0"/>
                <a:ea typeface="SimSun" panose="02010600030101010101" pitchFamily="2" charset="-122"/>
              </a:rPr>
              <a:t>Υπολογισμός της μέσης ηλικίας κατά το γάμο.</a:t>
            </a:r>
            <a:br>
              <a:rPr altLang="el-GR" sz="2800">
                <a:latin typeface="Tahoma" panose="020B0604030504040204" pitchFamily="34" charset="0"/>
                <a:ea typeface="SimSun" panose="02010600030101010101" pitchFamily="2" charset="-122"/>
              </a:rPr>
            </a:br>
            <a:r>
              <a:rPr altLang="el-GR" sz="2400">
                <a:latin typeface="Tahoma" panose="020B0604030504040204" pitchFamily="34" charset="0"/>
                <a:ea typeface="SimSun" panose="02010600030101010101" pitchFamily="2" charset="-122"/>
              </a:rPr>
              <a:t>Παράδειγμα: </a:t>
            </a:r>
            <a:r>
              <a:rPr altLang="el-GR" sz="2200">
                <a:latin typeface="Tahoma" panose="020B0604030504040204" pitchFamily="34" charset="0"/>
                <a:ea typeface="SimSun" panose="02010600030101010101" pitchFamily="2" charset="-122"/>
              </a:rPr>
              <a:t>Πρώτοι γάμοι για τους άντρες, Αγγλία και Ουαλία 1985.</a:t>
            </a:r>
          </a:p>
        </p:txBody>
      </p:sp>
      <p:graphicFrame>
        <p:nvGraphicFramePr>
          <p:cNvPr id="63491" name="Object 2">
            <a:extLst>
              <a:ext uri="{FF2B5EF4-FFF2-40B4-BE49-F238E27FC236}">
                <a16:creationId xmlns:a16="http://schemas.microsoft.com/office/drawing/2014/main" xmlns="" id="{5202C960-A27E-4E8F-8CD1-75BDBF9A95A5}"/>
              </a:ext>
            </a:extLst>
          </p:cNvPr>
          <p:cNvGraphicFramePr>
            <a:graphicFrameLocks noChangeAspect="1"/>
          </p:cNvGraphicFramePr>
          <p:nvPr>
            <p:extLst>
              <p:ext uri="{D42A27DB-BD31-4B8C-83A1-F6EECF244321}">
                <p14:modId xmlns:p14="http://schemas.microsoft.com/office/powerpoint/2010/main" val="4292157768"/>
              </p:ext>
            </p:extLst>
          </p:nvPr>
        </p:nvGraphicFramePr>
        <p:xfrm>
          <a:off x="3117233" y="1676400"/>
          <a:ext cx="2649537" cy="4762500"/>
        </p:xfrm>
        <a:graphic>
          <a:graphicData uri="http://schemas.openxmlformats.org/presentationml/2006/ole">
            <mc:AlternateContent xmlns:mc="http://schemas.openxmlformats.org/markup-compatibility/2006">
              <mc:Choice xmlns:v="urn:schemas-microsoft-com:vml" Requires="v">
                <p:oleObj spid="_x0000_s7178" r:id="rId4" imgW="1295317" imgH="2328777" progId="Excel.Sheet.8">
                  <p:embed/>
                </p:oleObj>
              </mc:Choice>
              <mc:Fallback>
                <p:oleObj r:id="rId4" imgW="1295317" imgH="2328777" progId="Excel.Sheet.8">
                  <p:embed/>
                  <p:pic>
                    <p:nvPicPr>
                      <p:cNvPr id="63491" name="Object 2">
                        <a:extLst>
                          <a:ext uri="{FF2B5EF4-FFF2-40B4-BE49-F238E27FC236}">
                            <a16:creationId xmlns:a16="http://schemas.microsoft.com/office/drawing/2014/main" xmlns="" id="{5202C960-A27E-4E8F-8CD1-75BDBF9A95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7233" y="1676400"/>
                        <a:ext cx="2649537"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1204782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xmlns="" id="{08B8B602-14A2-41C4-AD61-A75E3D7059F8}"/>
              </a:ext>
            </a:extLst>
          </p:cNvPr>
          <p:cNvSpPr txBox="1">
            <a:spLocks noGrp="1"/>
          </p:cNvSpPr>
          <p:nvPr>
            <p:ph type="title" idx="4294967295"/>
          </p:nvPr>
        </p:nvSpPr>
        <p:spPr>
          <a:xfrm>
            <a:off x="2674939" y="616110"/>
            <a:ext cx="7793037" cy="1060290"/>
          </a:xfrm>
        </p:spPr>
        <p:txBody>
          <a:bodyPr anchor="b">
            <a:spAutoFit/>
          </a:bodyPr>
          <a:lstStyle/>
          <a:p>
            <a:pPr algn="ctr" eaLnBrk="1" hangingPunct="1">
              <a:buClr>
                <a:srgbClr val="000000"/>
              </a:buClr>
              <a:buFont typeface="Times New Roman" panose="02020603050405020304" pitchFamily="18" charset="0"/>
              <a:buNone/>
            </a:pPr>
            <a:r>
              <a:rPr altLang="el-GR" sz="2800">
                <a:latin typeface="Tahoma" panose="020B0604030504040204" pitchFamily="34" charset="0"/>
                <a:ea typeface="SimSun" panose="02010600030101010101" pitchFamily="2" charset="-122"/>
              </a:rPr>
              <a:t>Υπολογισμός της μέσης ηλικίας κατά το γάμο.</a:t>
            </a:r>
            <a:br>
              <a:rPr altLang="el-GR" sz="2800">
                <a:latin typeface="Tahoma" panose="020B0604030504040204" pitchFamily="34" charset="0"/>
                <a:ea typeface="SimSun" panose="02010600030101010101" pitchFamily="2" charset="-122"/>
              </a:rPr>
            </a:br>
            <a:r>
              <a:rPr altLang="el-GR" sz="2400">
                <a:latin typeface="Tahoma" panose="020B0604030504040204" pitchFamily="34" charset="0"/>
                <a:ea typeface="SimSun" panose="02010600030101010101" pitchFamily="2" charset="-122"/>
              </a:rPr>
              <a:t>Παράδειγμα: </a:t>
            </a:r>
            <a:r>
              <a:rPr altLang="el-GR" sz="2200">
                <a:latin typeface="Tahoma" panose="020B0604030504040204" pitchFamily="34" charset="0"/>
                <a:ea typeface="SimSun" panose="02010600030101010101" pitchFamily="2" charset="-122"/>
              </a:rPr>
              <a:t>Πρώτοι γάμοι για τους άντρες, Αγγλία και Ουαλία 1985.</a:t>
            </a:r>
          </a:p>
        </p:txBody>
      </p:sp>
      <p:sp>
        <p:nvSpPr>
          <p:cNvPr id="65539" name="Freeform 2">
            <a:extLst>
              <a:ext uri="{FF2B5EF4-FFF2-40B4-BE49-F238E27FC236}">
                <a16:creationId xmlns:a16="http://schemas.microsoft.com/office/drawing/2014/main" xmlns="" id="{91F4FE74-BBB8-4017-8240-49ADC64FA353}"/>
              </a:ext>
            </a:extLst>
          </p:cNvPr>
          <p:cNvSpPr>
            <a:spLocks noChangeArrowheads="1"/>
          </p:cNvSpPr>
          <p:nvPr/>
        </p:nvSpPr>
        <p:spPr bwMode="auto">
          <a:xfrm>
            <a:off x="2279650" y="6092825"/>
            <a:ext cx="5976938" cy="433068"/>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375"/>
              </a:spcBef>
              <a:buClr>
                <a:srgbClr val="000000"/>
              </a:buClr>
            </a:pPr>
            <a:r>
              <a:rPr lang="el-GR" altLang="el-GR" sz="2200"/>
              <a:t>Μέση ηλικία κατά το γάμο=Σ(4)/Σ(2)=26,02</a:t>
            </a:r>
          </a:p>
        </p:txBody>
      </p:sp>
      <p:graphicFrame>
        <p:nvGraphicFramePr>
          <p:cNvPr id="65540" name="Object 2">
            <a:extLst>
              <a:ext uri="{FF2B5EF4-FFF2-40B4-BE49-F238E27FC236}">
                <a16:creationId xmlns:a16="http://schemas.microsoft.com/office/drawing/2014/main" xmlns="" id="{4681DCF6-67F3-48DC-8E2F-B62A87E181AB}"/>
              </a:ext>
            </a:extLst>
          </p:cNvPr>
          <p:cNvGraphicFramePr>
            <a:graphicFrameLocks noChangeAspect="1"/>
          </p:cNvGraphicFramePr>
          <p:nvPr/>
        </p:nvGraphicFramePr>
        <p:xfrm>
          <a:off x="4151313" y="1817689"/>
          <a:ext cx="4665662" cy="4314825"/>
        </p:xfrm>
        <a:graphic>
          <a:graphicData uri="http://schemas.openxmlformats.org/presentationml/2006/ole">
            <mc:AlternateContent xmlns:mc="http://schemas.openxmlformats.org/markup-compatibility/2006">
              <mc:Choice xmlns:v="urn:schemas-microsoft-com:vml" Requires="v">
                <p:oleObj spid="_x0000_s8202" r:id="rId4" imgW="2578757" imgH="2385200" progId="Excel.Sheet.8">
                  <p:embed/>
                </p:oleObj>
              </mc:Choice>
              <mc:Fallback>
                <p:oleObj r:id="rId4" imgW="2578757" imgH="2385200" progId="Excel.Sheet.8">
                  <p:embed/>
                  <p:pic>
                    <p:nvPicPr>
                      <p:cNvPr id="65540" name="Object 2">
                        <a:extLst>
                          <a:ext uri="{FF2B5EF4-FFF2-40B4-BE49-F238E27FC236}">
                            <a16:creationId xmlns:a16="http://schemas.microsoft.com/office/drawing/2014/main" xmlns="" id="{4681DCF6-67F3-48DC-8E2F-B62A87E181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3" y="1817689"/>
                        <a:ext cx="4665662"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421813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xmlns="" id="{E1E73130-75C8-4419-9E88-5D59C6823EA8}"/>
              </a:ext>
            </a:extLst>
          </p:cNvPr>
          <p:cNvSpPr txBox="1">
            <a:spLocks noGrp="1"/>
          </p:cNvSpPr>
          <p:nvPr>
            <p:ph type="title" idx="4294967295"/>
          </p:nvPr>
        </p:nvSpPr>
        <p:spPr>
          <a:xfrm>
            <a:off x="2674939" y="956204"/>
            <a:ext cx="7793037" cy="720197"/>
          </a:xfrm>
        </p:spPr>
        <p:txBody>
          <a:bodyPr anchor="b">
            <a:spAutoFit/>
          </a:bodyPr>
          <a:lstStyle/>
          <a:p>
            <a:pPr eaLnBrk="1" hangingPunct="1">
              <a:buClr>
                <a:srgbClr val="000000"/>
              </a:buClr>
              <a:buFont typeface="Times New Roman" panose="02020603050405020304" pitchFamily="18" charset="0"/>
              <a:buNone/>
            </a:pPr>
            <a:r>
              <a:rPr altLang="el-GR">
                <a:latin typeface="Tahoma" panose="020B0604030504040204" pitchFamily="34" charset="0"/>
                <a:ea typeface="SimSun" panose="02010600030101010101" pitchFamily="2" charset="-122"/>
              </a:rPr>
              <a:t>Δείκτης ισόβιας αγαμίας</a:t>
            </a:r>
          </a:p>
        </p:txBody>
      </p:sp>
      <p:sp>
        <p:nvSpPr>
          <p:cNvPr id="67587" name="Text Placeholder 2">
            <a:extLst>
              <a:ext uri="{FF2B5EF4-FFF2-40B4-BE49-F238E27FC236}">
                <a16:creationId xmlns:a16="http://schemas.microsoft.com/office/drawing/2014/main" xmlns="" id="{19D2A69D-5A0E-43D6-A174-960B6E8EB66F}"/>
              </a:ext>
            </a:extLst>
          </p:cNvPr>
          <p:cNvSpPr txBox="1">
            <a:spLocks noGrp="1"/>
          </p:cNvSpPr>
          <p:nvPr>
            <p:ph type="body" idx="4294967295"/>
          </p:nvPr>
        </p:nvSpPr>
        <p:spPr>
          <a:xfrm>
            <a:off x="2063750" y="2017713"/>
            <a:ext cx="8280400" cy="3857466"/>
          </a:xfrm>
        </p:spPr>
        <p:txBody>
          <a:bodyPr>
            <a:spAutoFit/>
          </a:bodyPr>
          <a:lstStyle/>
          <a:p>
            <a:pPr marL="0" indent="0">
              <a:spcBef>
                <a:spcPts val="550"/>
              </a:spcBef>
              <a:buClr>
                <a:srgbClr val="3333CC"/>
              </a:buClr>
              <a:buSzPct val="60000"/>
              <a:buFont typeface="Wingdings" panose="05000000000000000000" pitchFamily="2" charset="2"/>
              <a:buChar char=""/>
            </a:pPr>
            <a:r>
              <a:rPr altLang="el-GR" sz="2200" dirty="0" err="1">
                <a:latin typeface="Tahoma" panose="020B0604030504040204" pitchFamily="34" charset="0"/>
                <a:ea typeface="SimSun" panose="02010600030101010101" pitchFamily="2" charset="-122"/>
              </a:rPr>
              <a:t>Δείχνει</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το</a:t>
            </a:r>
            <a:r>
              <a:rPr altLang="el-GR" sz="2200" dirty="0">
                <a:latin typeface="Tahoma" panose="020B0604030504040204" pitchFamily="34" charset="0"/>
                <a:ea typeface="SimSun" panose="02010600030101010101" pitchFamily="2" charset="-122"/>
              </a:rPr>
              <a:t> π</a:t>
            </a:r>
            <a:r>
              <a:rPr altLang="el-GR" sz="2200" dirty="0" err="1">
                <a:latin typeface="Tahoma" panose="020B0604030504040204" pitchFamily="34" charset="0"/>
                <a:ea typeface="SimSun" panose="02010600030101010101" pitchFamily="2" charset="-122"/>
              </a:rPr>
              <a:t>οσοστό</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των</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οριστικά</a:t>
            </a:r>
            <a:r>
              <a:rPr altLang="el-GR" sz="2200" dirty="0">
                <a:latin typeface="Tahoma" panose="020B0604030504040204" pitchFamily="34" charset="0"/>
                <a:ea typeface="SimSun" panose="02010600030101010101" pitchFamily="2" charset="-122"/>
              </a:rPr>
              <a:t> α</a:t>
            </a:r>
            <a:r>
              <a:rPr altLang="el-GR" sz="2200" dirty="0" err="1">
                <a:latin typeface="Tahoma" panose="020B0604030504040204" pitchFamily="34" charset="0"/>
                <a:ea typeface="SimSun" panose="02010600030101010101" pitchFamily="2" charset="-122"/>
              </a:rPr>
              <a:t>νύ</a:t>
            </a:r>
            <a:r>
              <a:rPr altLang="el-GR" sz="2200" dirty="0">
                <a:latin typeface="Tahoma" panose="020B0604030504040204" pitchFamily="34" charset="0"/>
                <a:ea typeface="SimSun" panose="02010600030101010101" pitchFamily="2" charset="-122"/>
              </a:rPr>
              <a:t>παντρων στον πληθυσμό θεωρώντας ότι μετά το 50ο έτος οι συνομολογούμενοι πρώτοι γάμοι είναι αριθμητικά αμελητέοι.</a:t>
            </a:r>
          </a:p>
          <a:p>
            <a:pPr marL="0" indent="0">
              <a:spcBef>
                <a:spcPts val="550"/>
              </a:spcBef>
              <a:buClr>
                <a:srgbClr val="000000"/>
              </a:buClr>
              <a:buNone/>
            </a:pPr>
            <a:endParaRPr altLang="el-GR" sz="2200" dirty="0">
              <a:latin typeface="Tahoma" panose="020B0604030504040204" pitchFamily="34" charset="0"/>
              <a:ea typeface="SimSun" panose="02010600030101010101" pitchFamily="2" charset="-122"/>
            </a:endParaRPr>
          </a:p>
          <a:p>
            <a:pPr marL="0" indent="0">
              <a:spcBef>
                <a:spcPts val="550"/>
              </a:spcBef>
              <a:buClr>
                <a:srgbClr val="000000"/>
              </a:buClr>
              <a:buNone/>
            </a:pPr>
            <a:endParaRPr altLang="el-GR" sz="2200" dirty="0">
              <a:latin typeface="Tahoma" panose="020B0604030504040204" pitchFamily="34" charset="0"/>
              <a:ea typeface="SimSun" panose="02010600030101010101" pitchFamily="2" charset="-122"/>
            </a:endParaRPr>
          </a:p>
          <a:p>
            <a:pPr marL="0" indent="0">
              <a:spcBef>
                <a:spcPts val="550"/>
              </a:spcBef>
              <a:buClr>
                <a:srgbClr val="3333CC"/>
              </a:buClr>
              <a:buSzPct val="60000"/>
              <a:buFont typeface="Wingdings" panose="05000000000000000000" pitchFamily="2" charset="2"/>
              <a:buChar char=""/>
            </a:pPr>
            <a:r>
              <a:rPr altLang="el-GR" sz="2200" dirty="0" err="1">
                <a:latin typeface="Tahoma" panose="020B0604030504040204" pitchFamily="34" charset="0"/>
                <a:ea typeface="SimSun" panose="02010600030101010101" pitchFamily="2" charset="-122"/>
              </a:rPr>
              <a:t>Δείκτης</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ισό</a:t>
            </a:r>
            <a:r>
              <a:rPr altLang="el-GR" sz="2200" dirty="0">
                <a:latin typeface="Tahoma" panose="020B0604030504040204" pitchFamily="34" charset="0"/>
                <a:ea typeface="SimSun" panose="02010600030101010101" pitchFamily="2" charset="-122"/>
              </a:rPr>
              <a:t>βιας αγαμίας =</a:t>
            </a:r>
          </a:p>
          <a:p>
            <a:pPr marL="0" indent="0">
              <a:spcBef>
                <a:spcPts val="550"/>
              </a:spcBef>
              <a:buClr>
                <a:srgbClr val="000000"/>
              </a:buClr>
              <a:buNone/>
            </a:pPr>
            <a:endParaRPr altLang="el-GR" sz="2200" dirty="0">
              <a:latin typeface="Tahoma" panose="020B0604030504040204" pitchFamily="34" charset="0"/>
              <a:ea typeface="SimSun" panose="02010600030101010101" pitchFamily="2" charset="-122"/>
            </a:endParaRPr>
          </a:p>
          <a:p>
            <a:pPr marL="0" indent="0">
              <a:spcBef>
                <a:spcPts val="550"/>
              </a:spcBef>
              <a:buClr>
                <a:srgbClr val="3333CC"/>
              </a:buClr>
              <a:buSzPct val="60000"/>
              <a:buFont typeface="Wingdings" panose="05000000000000000000" pitchFamily="2" charset="2"/>
              <a:buChar char=""/>
            </a:pPr>
            <a:r>
              <a:rPr altLang="el-GR" sz="2200" dirty="0">
                <a:latin typeface="Tahoma" panose="020B0604030504040204" pitchFamily="34" charset="0"/>
                <a:ea typeface="SimSun" panose="02010600030101010101" pitchFamily="2" charset="-122"/>
              </a:rPr>
              <a:t>Όπ</a:t>
            </a:r>
            <a:r>
              <a:rPr altLang="el-GR" sz="2200" dirty="0" err="1">
                <a:latin typeface="Tahoma" panose="020B0604030504040204" pitchFamily="34" charset="0"/>
                <a:ea typeface="SimSun" panose="02010600030101010101" pitchFamily="2" charset="-122"/>
              </a:rPr>
              <a:t>ου</a:t>
            </a:r>
            <a:r>
              <a:rPr altLang="el-GR" sz="2200" dirty="0">
                <a:latin typeface="Tahoma" panose="020B0604030504040204" pitchFamily="34" charset="0"/>
                <a:ea typeface="SimSun" panose="02010600030101010101" pitchFamily="2" charset="-122"/>
              </a:rPr>
              <a:t>: </a:t>
            </a:r>
            <a:r>
              <a:rPr lang="en-US" altLang="el-GR" sz="2200" dirty="0">
                <a:latin typeface="Tahoma" panose="020B0604030504040204" pitchFamily="34" charset="0"/>
                <a:ea typeface="SimSun" panose="02010600030101010101" pitchFamily="2" charset="-122"/>
              </a:rPr>
              <a:t>   </a:t>
            </a:r>
            <a:r>
              <a:rPr altLang="el-GR" sz="2200" dirty="0">
                <a:latin typeface="Tahoma" panose="020B0604030504040204" pitchFamily="34" charset="0"/>
                <a:ea typeface="SimSun" panose="02010600030101010101" pitchFamily="2" charset="-122"/>
              </a:rPr>
              <a:t>   ο π</a:t>
            </a:r>
            <a:r>
              <a:rPr altLang="el-GR" sz="2200" dirty="0" err="1">
                <a:latin typeface="Tahoma" panose="020B0604030504040204" pitchFamily="34" charset="0"/>
                <a:ea typeface="SimSun" panose="02010600030101010101" pitchFamily="2" charset="-122"/>
              </a:rPr>
              <a:t>ληθυσμός</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των</a:t>
            </a:r>
            <a:r>
              <a:rPr altLang="el-GR" sz="2200" dirty="0">
                <a:latin typeface="Tahoma" panose="020B0604030504040204" pitchFamily="34" charset="0"/>
                <a:ea typeface="SimSun" panose="02010600030101010101" pitchFamily="2" charset="-122"/>
              </a:rPr>
              <a:t> α</a:t>
            </a:r>
            <a:r>
              <a:rPr altLang="el-GR" sz="2200" dirty="0" err="1">
                <a:latin typeface="Tahoma" panose="020B0604030504040204" pitchFamily="34" charset="0"/>
                <a:ea typeface="SimSun" panose="02010600030101010101" pitchFamily="2" charset="-122"/>
              </a:rPr>
              <a:t>γάμων</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στις</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ηλικίες</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του</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δείκτη</a:t>
            </a:r>
            <a:r>
              <a:rPr altLang="el-GR" sz="2200" dirty="0">
                <a:latin typeface="Tahoma" panose="020B0604030504040204" pitchFamily="34" charset="0"/>
                <a:ea typeface="SimSun" panose="02010600030101010101" pitchFamily="2" charset="-122"/>
              </a:rPr>
              <a:t>.</a:t>
            </a:r>
          </a:p>
          <a:p>
            <a:pPr marL="0" indent="0">
              <a:spcBef>
                <a:spcPts val="550"/>
              </a:spcBef>
              <a:buClr>
                <a:srgbClr val="000000"/>
              </a:buClr>
              <a:buNone/>
            </a:pPr>
            <a:r>
              <a:rPr altLang="el-GR" sz="2200" dirty="0">
                <a:latin typeface="Tahoma" panose="020B0604030504040204" pitchFamily="34" charset="0"/>
                <a:ea typeface="SimSun" panose="02010600030101010101" pitchFamily="2" charset="-122"/>
              </a:rPr>
              <a:t>             </a:t>
            </a:r>
            <a:r>
              <a:rPr lang="en-US" altLang="el-GR" sz="2200" i="1" dirty="0">
                <a:latin typeface="Tahoma" panose="020B0604030504040204" pitchFamily="34" charset="0"/>
                <a:ea typeface="SimSun" panose="02010600030101010101" pitchFamily="2" charset="-122"/>
              </a:rPr>
              <a:t>P   </a:t>
            </a:r>
            <a:r>
              <a:rPr altLang="el-GR" sz="2200" dirty="0" err="1">
                <a:latin typeface="Tahoma" panose="020B0604030504040204" pitchFamily="34" charset="0"/>
                <a:ea typeface="SimSun" panose="02010600030101010101" pitchFamily="2" charset="-122"/>
              </a:rPr>
              <a:t>γενικός</a:t>
            </a:r>
            <a:r>
              <a:rPr altLang="el-GR" sz="2200" dirty="0">
                <a:latin typeface="Tahoma" panose="020B0604030504040204" pitchFamily="34" charset="0"/>
                <a:ea typeface="SimSun" panose="02010600030101010101" pitchFamily="2" charset="-122"/>
              </a:rPr>
              <a:t>  π</a:t>
            </a:r>
            <a:r>
              <a:rPr altLang="el-GR" sz="2200" dirty="0" err="1">
                <a:latin typeface="Tahoma" panose="020B0604030504040204" pitchFamily="34" charset="0"/>
                <a:ea typeface="SimSun" panose="02010600030101010101" pitchFamily="2" charset="-122"/>
              </a:rPr>
              <a:t>ληθυσμός</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στις</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ηλικίες</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του</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δείκτη</a:t>
            </a:r>
            <a:r>
              <a:rPr altLang="el-GR" sz="2200" dirty="0">
                <a:latin typeface="Tahoma" panose="020B0604030504040204" pitchFamily="34" charset="0"/>
                <a:ea typeface="SimSun" panose="02010600030101010101" pitchFamily="2" charset="-122"/>
              </a:rPr>
              <a:t>.</a:t>
            </a:r>
          </a:p>
          <a:p>
            <a:pPr marL="0" indent="0">
              <a:spcBef>
                <a:spcPts val="550"/>
              </a:spcBef>
              <a:buClr>
                <a:srgbClr val="000000"/>
              </a:buClr>
              <a:buNone/>
            </a:pPr>
            <a:endParaRPr altLang="el-GR" sz="2200" dirty="0">
              <a:latin typeface="Tahoma" panose="020B0604030504040204" pitchFamily="34" charset="0"/>
              <a:ea typeface="SimSun" panose="02010600030101010101" pitchFamily="2" charset="-122"/>
            </a:endParaRPr>
          </a:p>
        </p:txBody>
      </p:sp>
      <p:graphicFrame>
        <p:nvGraphicFramePr>
          <p:cNvPr id="67588" name="Object 2">
            <a:extLst>
              <a:ext uri="{FF2B5EF4-FFF2-40B4-BE49-F238E27FC236}">
                <a16:creationId xmlns:a16="http://schemas.microsoft.com/office/drawing/2014/main" xmlns="" id="{3A44F00B-1BE6-425F-BE1C-8651000613EF}"/>
              </a:ext>
            </a:extLst>
          </p:cNvPr>
          <p:cNvGraphicFramePr>
            <a:graphicFrameLocks noChangeAspect="1"/>
          </p:cNvGraphicFramePr>
          <p:nvPr/>
        </p:nvGraphicFramePr>
        <p:xfrm>
          <a:off x="5880100" y="3206750"/>
          <a:ext cx="2520950" cy="1314450"/>
        </p:xfrm>
        <a:graphic>
          <a:graphicData uri="http://schemas.openxmlformats.org/presentationml/2006/ole">
            <mc:AlternateContent xmlns:mc="http://schemas.openxmlformats.org/markup-compatibility/2006">
              <mc:Choice xmlns:v="urn:schemas-microsoft-com:vml" Requires="v">
                <p:oleObj spid="_x0000_s9234" r:id="rId4" imgW="28651200" imgH="14935200" progId="Equation.3">
                  <p:embed/>
                </p:oleObj>
              </mc:Choice>
              <mc:Fallback>
                <p:oleObj r:id="rId4" imgW="28651200" imgH="14935200" progId="Equation.3">
                  <p:embed/>
                  <p:pic>
                    <p:nvPicPr>
                      <p:cNvPr id="67588" name="Object 2">
                        <a:extLst>
                          <a:ext uri="{FF2B5EF4-FFF2-40B4-BE49-F238E27FC236}">
                            <a16:creationId xmlns:a16="http://schemas.microsoft.com/office/drawing/2014/main" xmlns="" id="{3A44F00B-1BE6-425F-BE1C-8651000613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100" y="3206750"/>
                        <a:ext cx="25209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589" name="Object 3">
            <a:extLst>
              <a:ext uri="{FF2B5EF4-FFF2-40B4-BE49-F238E27FC236}">
                <a16:creationId xmlns:a16="http://schemas.microsoft.com/office/drawing/2014/main" xmlns="" id="{D2CCAAB7-F180-4CF1-8705-C0599B469878}"/>
              </a:ext>
            </a:extLst>
          </p:cNvPr>
          <p:cNvGraphicFramePr>
            <a:graphicFrameLocks noChangeAspect="1"/>
          </p:cNvGraphicFramePr>
          <p:nvPr>
            <p:extLst>
              <p:ext uri="{D42A27DB-BD31-4B8C-83A1-F6EECF244321}">
                <p14:modId xmlns:p14="http://schemas.microsoft.com/office/powerpoint/2010/main" val="1493501624"/>
              </p:ext>
            </p:extLst>
          </p:nvPr>
        </p:nvGraphicFramePr>
        <p:xfrm>
          <a:off x="3197225" y="4595813"/>
          <a:ext cx="431800" cy="404812"/>
        </p:xfrm>
        <a:graphic>
          <a:graphicData uri="http://schemas.openxmlformats.org/presentationml/2006/ole">
            <mc:AlternateContent xmlns:mc="http://schemas.openxmlformats.org/markup-compatibility/2006">
              <mc:Choice xmlns:v="urn:schemas-microsoft-com:vml" Requires="v">
                <p:oleObj spid="_x0000_s9235" r:id="rId6" imgW="4876800" imgH="4572000" progId="Equation.3">
                  <p:embed/>
                </p:oleObj>
              </mc:Choice>
              <mc:Fallback>
                <p:oleObj r:id="rId6" imgW="4876800" imgH="4572000" progId="Equation.3">
                  <p:embed/>
                  <p:pic>
                    <p:nvPicPr>
                      <p:cNvPr id="67589" name="Object 3">
                        <a:extLst>
                          <a:ext uri="{FF2B5EF4-FFF2-40B4-BE49-F238E27FC236}">
                            <a16:creationId xmlns:a16="http://schemas.microsoft.com/office/drawing/2014/main" xmlns="" id="{D2CCAAB7-F180-4CF1-8705-C0599B4698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7225" y="4595813"/>
                        <a:ext cx="4318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72236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xmlns="" id="{0E93C7BE-203D-4D2A-81E8-667FB997D407}"/>
              </a:ext>
            </a:extLst>
          </p:cNvPr>
          <p:cNvSpPr txBox="1">
            <a:spLocks noGrp="1"/>
          </p:cNvSpPr>
          <p:nvPr>
            <p:ph type="title" idx="4294967295"/>
          </p:nvPr>
        </p:nvSpPr>
        <p:spPr>
          <a:xfrm>
            <a:off x="2674939" y="956204"/>
            <a:ext cx="7793037" cy="720197"/>
          </a:xfrm>
        </p:spPr>
        <p:txBody>
          <a:bodyPr anchor="b">
            <a:spAutoFit/>
          </a:bodyPr>
          <a:lstStyle/>
          <a:p>
            <a:pPr eaLnBrk="1" hangingPunct="1">
              <a:buClr>
                <a:srgbClr val="000000"/>
              </a:buClr>
              <a:buFont typeface="Times New Roman" panose="02020603050405020304" pitchFamily="18" charset="0"/>
              <a:buNone/>
            </a:pPr>
            <a:r>
              <a:rPr altLang="el-GR" sz="2400">
                <a:latin typeface="Tahoma" panose="020B0604030504040204" pitchFamily="34" charset="0"/>
                <a:ea typeface="SimSun" panose="02010600030101010101" pitchFamily="2" charset="-122"/>
              </a:rPr>
              <a:t>Υπολογίστε τον δείκτη ισόβιας αγαμίας για τους άνδρες και τις γυναίκες της Πελοποννήσου το 2001.</a:t>
            </a:r>
          </a:p>
        </p:txBody>
      </p:sp>
      <p:graphicFrame>
        <p:nvGraphicFramePr>
          <p:cNvPr id="69635" name="Object 2">
            <a:extLst>
              <a:ext uri="{FF2B5EF4-FFF2-40B4-BE49-F238E27FC236}">
                <a16:creationId xmlns:a16="http://schemas.microsoft.com/office/drawing/2014/main" xmlns="" id="{51304456-00C3-4E7F-B226-21349DD3F713}"/>
              </a:ext>
            </a:extLst>
          </p:cNvPr>
          <p:cNvGraphicFramePr>
            <a:graphicFrameLocks noChangeAspect="1"/>
          </p:cNvGraphicFramePr>
          <p:nvPr/>
        </p:nvGraphicFramePr>
        <p:xfrm>
          <a:off x="2495551" y="2205039"/>
          <a:ext cx="7345363" cy="3608387"/>
        </p:xfrm>
        <a:graphic>
          <a:graphicData uri="http://schemas.openxmlformats.org/presentationml/2006/ole">
            <mc:AlternateContent xmlns:mc="http://schemas.openxmlformats.org/markup-compatibility/2006">
              <mc:Choice xmlns:v="urn:schemas-microsoft-com:vml" Requires="v">
                <p:oleObj spid="_x0000_s10250" r:id="rId4" imgW="3220236" imgH="1581755" progId="Excel.Sheet.8">
                  <p:embed/>
                </p:oleObj>
              </mc:Choice>
              <mc:Fallback>
                <p:oleObj r:id="rId4" imgW="3220236" imgH="1581755" progId="Excel.Sheet.8">
                  <p:embed/>
                  <p:pic>
                    <p:nvPicPr>
                      <p:cNvPr id="69635" name="Object 2">
                        <a:extLst>
                          <a:ext uri="{FF2B5EF4-FFF2-40B4-BE49-F238E27FC236}">
                            <a16:creationId xmlns:a16="http://schemas.microsoft.com/office/drawing/2014/main" xmlns="" id="{51304456-00C3-4E7F-B226-21349DD3F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551" y="2205039"/>
                        <a:ext cx="7345363"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3216693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26627"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algn="ctr" eaLnBrk="1" hangingPunct="1">
              <a:buClrTx/>
              <a:buFontTx/>
              <a:buNone/>
            </a:pPr>
            <a:r>
              <a:rPr lang="el-GR" altLang="el-GR" sz="3200">
                <a:solidFill>
                  <a:srgbClr val="333399"/>
                </a:solidFill>
              </a:rPr>
              <a:t>Εξέλιξη της ισόβιας αγαμίας στην Ελλάδα.</a:t>
            </a:r>
          </a:p>
        </p:txBody>
      </p:sp>
      <p:sp>
        <p:nvSpPr>
          <p:cNvPr id="26628" name="Text Box 4"/>
          <p:cNvSpPr txBox="1">
            <a:spLocks noChangeArrowheads="1"/>
          </p:cNvSpPr>
          <p:nvPr/>
        </p:nvSpPr>
        <p:spPr bwMode="auto">
          <a:xfrm>
            <a:off x="1919289" y="6092825"/>
            <a:ext cx="6624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1125"/>
              </a:spcBef>
            </a:pPr>
            <a:r>
              <a:rPr lang="el-GR" altLang="el-GR">
                <a:solidFill>
                  <a:srgbClr val="000000"/>
                </a:solidFill>
              </a:rPr>
              <a:t>Πηγή: Επεξεργασία Ελληνικών απογραφών 1879-2001</a:t>
            </a:r>
          </a:p>
        </p:txBody>
      </p:sp>
      <p:pic>
        <p:nvPicPr>
          <p:cNvPr id="266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1844675"/>
            <a:ext cx="7224712"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9118858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xmlns="" id="{FA9D492A-498F-4870-97B8-C6CF0E25A60C}"/>
              </a:ext>
            </a:extLst>
          </p:cNvPr>
          <p:cNvSpPr txBox="1">
            <a:spLocks noGrp="1"/>
          </p:cNvSpPr>
          <p:nvPr>
            <p:ph type="title" idx="4294967295"/>
          </p:nvPr>
        </p:nvSpPr>
        <p:spPr>
          <a:xfrm>
            <a:off x="2674939" y="746916"/>
            <a:ext cx="7793037" cy="929485"/>
          </a:xfrm>
        </p:spPr>
        <p:txBody>
          <a:bodyPr anchor="b">
            <a:spAutoFit/>
          </a:bodyPr>
          <a:lstStyle/>
          <a:p>
            <a:pPr algn="ctr" eaLnBrk="1" hangingPunct="1">
              <a:buClr>
                <a:srgbClr val="000000"/>
              </a:buClr>
              <a:buFont typeface="Times New Roman" panose="02020603050405020304" pitchFamily="18" charset="0"/>
              <a:buNone/>
            </a:pPr>
            <a:r>
              <a:rPr altLang="el-GR" sz="3200">
                <a:latin typeface="Tahoma" panose="020B0604030504040204" pitchFamily="34" charset="0"/>
                <a:ea typeface="SimSun" panose="02010600030101010101" pitchFamily="2" charset="-122"/>
              </a:rPr>
              <a:t>Υπολογισμός μέσης ηλικίας γάμου από απογραφικά δεδομένα.</a:t>
            </a:r>
          </a:p>
        </p:txBody>
      </p:sp>
      <p:sp>
        <p:nvSpPr>
          <p:cNvPr id="73731" name="Text Placeholder 2">
            <a:extLst>
              <a:ext uri="{FF2B5EF4-FFF2-40B4-BE49-F238E27FC236}">
                <a16:creationId xmlns:a16="http://schemas.microsoft.com/office/drawing/2014/main" xmlns="" id="{04497BB8-9424-4739-909B-400CFAC8368B}"/>
              </a:ext>
            </a:extLst>
          </p:cNvPr>
          <p:cNvSpPr txBox="1">
            <a:spLocks noGrp="1"/>
          </p:cNvSpPr>
          <p:nvPr>
            <p:ph type="body" idx="4294967295"/>
          </p:nvPr>
        </p:nvSpPr>
        <p:spPr>
          <a:xfrm>
            <a:off x="2208214" y="2017713"/>
            <a:ext cx="8270875" cy="3649204"/>
          </a:xfrm>
        </p:spPr>
        <p:txBody>
          <a:bodyPr>
            <a:spAutoFit/>
          </a:bodyPr>
          <a:lstStyle/>
          <a:p>
            <a:pPr marL="0" indent="0">
              <a:spcBef>
                <a:spcPts val="550"/>
              </a:spcBef>
              <a:buClr>
                <a:srgbClr val="3333CC"/>
              </a:buClr>
              <a:buSzPct val="60000"/>
              <a:buFont typeface="Wingdings" panose="05000000000000000000" pitchFamily="2" charset="2"/>
              <a:buChar char=""/>
            </a:pPr>
            <a:r>
              <a:rPr altLang="el-GR" sz="2200">
                <a:latin typeface="Tahoma" panose="020B0604030504040204" pitchFamily="34" charset="0"/>
                <a:ea typeface="SimSun" panose="02010600030101010101" pitchFamily="2" charset="-122"/>
              </a:rPr>
              <a:t>Ο τύπος που δόθηκε παραπάνω για τον υπολογισμό της μέσης ηλικίας κατά το γάμο προϋποθέτει ότι διαθέτουμε αξιόπιστες ληξιαρχικές καταγραφές των γάμων. Τι συμβαίνει όταν τα αυτά δεδομένα λείπουν;</a:t>
            </a:r>
          </a:p>
          <a:p>
            <a:pPr marL="0" indent="0">
              <a:spcBef>
                <a:spcPts val="550"/>
              </a:spcBef>
              <a:buClr>
                <a:srgbClr val="3333CC"/>
              </a:buClr>
              <a:buSzPct val="60000"/>
              <a:buFont typeface="Wingdings" panose="05000000000000000000" pitchFamily="2" charset="2"/>
              <a:buChar char=""/>
            </a:pPr>
            <a:r>
              <a:rPr altLang="el-GR" sz="2200">
                <a:latin typeface="Tahoma" panose="020B0604030504040204" pitchFamily="34" charset="0"/>
                <a:ea typeface="SimSun" panose="02010600030101010101" pitchFamily="2" charset="-122"/>
              </a:rPr>
              <a:t>Το 1953 ο </a:t>
            </a:r>
            <a:r>
              <a:rPr lang="en-US" altLang="el-GR" sz="2200">
                <a:latin typeface="Tahoma" panose="020B0604030504040204" pitchFamily="34" charset="0"/>
                <a:ea typeface="SimSun" panose="02010600030101010101" pitchFamily="2" charset="-122"/>
              </a:rPr>
              <a:t>J. Hajnal </a:t>
            </a:r>
            <a:r>
              <a:rPr altLang="el-GR" sz="2200">
                <a:latin typeface="Tahoma" panose="020B0604030504040204" pitchFamily="34" charset="0"/>
                <a:ea typeface="SimSun" panose="02010600030101010101" pitchFamily="2" charset="-122"/>
              </a:rPr>
              <a:t>επινόησε μία μέθοδο για να υπολογίζει τη μέση ηλικία γάμου των αγάμων διαθέτοντας μόνο απογραφές οι οποίες καταγράφουν: 1) την ηλικία των απογραφομένων και 2) την οικογενειακή τους κατάσταση.</a:t>
            </a:r>
          </a:p>
          <a:p>
            <a:pPr marL="0" indent="0">
              <a:spcBef>
                <a:spcPts val="550"/>
              </a:spcBef>
              <a:buClr>
                <a:srgbClr val="3333CC"/>
              </a:buClr>
              <a:buSzPct val="60000"/>
              <a:buFont typeface="Wingdings" panose="05000000000000000000" pitchFamily="2" charset="2"/>
              <a:buChar char=""/>
            </a:pPr>
            <a:r>
              <a:rPr altLang="el-GR" sz="2200">
                <a:latin typeface="Tahoma" panose="020B0604030504040204" pitchFamily="34" charset="0"/>
                <a:ea typeface="SimSun" panose="02010600030101010101" pitchFamily="2" charset="-122"/>
              </a:rPr>
              <a:t>Αυτή η μέθοδος έδωσε μεγάλη ώθηση στις σπουδές της ιστορικής δημογραφίας και γενικότερα στη μελέτη πληθυσμών με ανεπαρκή ληξιαρχικά συστήματα.</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137675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xmlns="" id="{056D8585-C980-421B-91B6-04B730658500}"/>
              </a:ext>
            </a:extLst>
          </p:cNvPr>
          <p:cNvSpPr txBox="1">
            <a:spLocks noGrp="1"/>
          </p:cNvSpPr>
          <p:nvPr>
            <p:ph type="title" idx="4294967295"/>
          </p:nvPr>
        </p:nvSpPr>
        <p:spPr>
          <a:xfrm>
            <a:off x="2674939" y="642272"/>
            <a:ext cx="7793037" cy="1034129"/>
          </a:xfrm>
        </p:spPr>
        <p:txBody>
          <a:bodyPr anchor="b">
            <a:spAutoFit/>
          </a:bodyPr>
          <a:lstStyle/>
          <a:p>
            <a:pPr eaLnBrk="1" hangingPunct="1">
              <a:buClr>
                <a:srgbClr val="000000"/>
              </a:buClr>
              <a:buFont typeface="Times New Roman" panose="02020603050405020304" pitchFamily="18" charset="0"/>
              <a:buNone/>
            </a:pPr>
            <a:r>
              <a:rPr altLang="el-GR" sz="3600">
                <a:latin typeface="Tahoma" panose="020B0604030504040204" pitchFamily="34" charset="0"/>
                <a:ea typeface="SimSun" panose="02010600030101010101" pitchFamily="2" charset="-122"/>
              </a:rPr>
              <a:t>Υπολογισμός μέσης ηλικίας γάμου από απογραφικά δεδομένα.</a:t>
            </a:r>
          </a:p>
        </p:txBody>
      </p:sp>
      <p:sp>
        <p:nvSpPr>
          <p:cNvPr id="75779" name="Text Placeholder 2">
            <a:extLst>
              <a:ext uri="{FF2B5EF4-FFF2-40B4-BE49-F238E27FC236}">
                <a16:creationId xmlns:a16="http://schemas.microsoft.com/office/drawing/2014/main" xmlns="" id="{85786264-9B69-40AA-9783-988199627879}"/>
              </a:ext>
            </a:extLst>
          </p:cNvPr>
          <p:cNvSpPr txBox="1">
            <a:spLocks noGrp="1"/>
          </p:cNvSpPr>
          <p:nvPr>
            <p:ph type="body" idx="4294967295"/>
          </p:nvPr>
        </p:nvSpPr>
        <p:spPr>
          <a:xfrm>
            <a:off x="2063750" y="2017714"/>
            <a:ext cx="8415338" cy="3039807"/>
          </a:xfrm>
        </p:spPr>
        <p:txBody>
          <a:bodyPr>
            <a:spAutoFit/>
          </a:bodyPr>
          <a:lstStyle/>
          <a:p>
            <a:pPr marL="0" indent="0">
              <a:spcBef>
                <a:spcPts val="550"/>
              </a:spcBef>
              <a:buClr>
                <a:srgbClr val="3333CC"/>
              </a:buClr>
              <a:buSzPct val="60000"/>
              <a:buFont typeface="Wingdings" panose="05000000000000000000" pitchFamily="2" charset="2"/>
              <a:buChar char=""/>
            </a:pPr>
            <a:r>
              <a:rPr altLang="el-GR" sz="2200">
                <a:latin typeface="Tahoma" panose="020B0604030504040204" pitchFamily="34" charset="0"/>
                <a:ea typeface="SimSun" panose="02010600030101010101" pitchFamily="2" charset="-122"/>
              </a:rPr>
              <a:t>Η μέθοδος του </a:t>
            </a:r>
            <a:r>
              <a:rPr lang="en-US" altLang="el-GR" sz="2200">
                <a:latin typeface="Tahoma" panose="020B0604030504040204" pitchFamily="34" charset="0"/>
                <a:ea typeface="SimSun" panose="02010600030101010101" pitchFamily="2" charset="-122"/>
              </a:rPr>
              <a:t>Hajnal </a:t>
            </a:r>
            <a:r>
              <a:rPr altLang="el-GR" sz="2200">
                <a:latin typeface="Tahoma" panose="020B0604030504040204" pitchFamily="34" charset="0"/>
                <a:ea typeface="SimSun" panose="02010600030101010101" pitchFamily="2" charset="-122"/>
              </a:rPr>
              <a:t>βασίζεται στην αντίληψη ότι η ηλικία κατά τον πρώτο γάμο αντιστοιχεί στον μέσο αριθμό ετών που έζησαν σε κατάσταση αγαμίας αυτοί που τελικά παντρεύτηκαν. Ο δείκτης που παράγει αυτή η μέθοδος είναι γνωστός ως </a:t>
            </a:r>
            <a:r>
              <a:rPr lang="en-US" altLang="el-GR" sz="2200">
                <a:latin typeface="Tahoma" panose="020B0604030504040204" pitchFamily="34" charset="0"/>
                <a:ea typeface="SimSun" panose="02010600030101010101" pitchFamily="2" charset="-122"/>
              </a:rPr>
              <a:t>SMAM (Singulate Mean Age at Marriage).</a:t>
            </a:r>
          </a:p>
          <a:p>
            <a:pPr marL="0" indent="0">
              <a:spcBef>
                <a:spcPts val="550"/>
              </a:spcBef>
              <a:buClr>
                <a:srgbClr val="3333CC"/>
              </a:buClr>
              <a:buSzPct val="60000"/>
              <a:buFont typeface="Wingdings" panose="05000000000000000000" pitchFamily="2" charset="2"/>
              <a:buChar char=""/>
            </a:pPr>
            <a:r>
              <a:rPr altLang="el-GR" sz="2200">
                <a:latin typeface="Tahoma" panose="020B0604030504040204" pitchFamily="34" charset="0"/>
                <a:ea typeface="SimSun" panose="02010600030101010101" pitchFamily="2" charset="-122"/>
              </a:rPr>
              <a:t>Ο υπολογισμός του </a:t>
            </a:r>
            <a:r>
              <a:rPr lang="en-US" altLang="el-GR" sz="2200">
                <a:latin typeface="Tahoma" panose="020B0604030504040204" pitchFamily="34" charset="0"/>
                <a:ea typeface="SimSun" panose="02010600030101010101" pitchFamily="2" charset="-122"/>
              </a:rPr>
              <a:t>SMAM </a:t>
            </a:r>
            <a:r>
              <a:rPr altLang="el-GR" sz="2200">
                <a:latin typeface="Tahoma" panose="020B0604030504040204" pitchFamily="34" charset="0"/>
                <a:ea typeface="SimSun" panose="02010600030101010101" pitchFamily="2" charset="-122"/>
              </a:rPr>
              <a:t>γίνεται σε 3 βήματα</a:t>
            </a:r>
          </a:p>
          <a:p>
            <a:pPr marL="0" indent="0">
              <a:spcBef>
                <a:spcPts val="550"/>
              </a:spcBef>
              <a:buClr>
                <a:srgbClr val="3333CC"/>
              </a:buClr>
              <a:buSzPct val="60000"/>
              <a:buFont typeface="Wingdings" panose="05000000000000000000" pitchFamily="2" charset="2"/>
              <a:buChar char=""/>
            </a:pPr>
            <a:r>
              <a:rPr altLang="el-GR" sz="2200">
                <a:latin typeface="Tahoma" panose="020B0604030504040204" pitchFamily="34" charset="0"/>
                <a:ea typeface="SimSun" panose="02010600030101010101" pitchFamily="2" charset="-122"/>
              </a:rPr>
              <a:t>Οι τύποι που δίνονται παρακάτω απαιτούν δεδομένα που δίνουν την ηλικία κατά 5-ετείς ομάδες (συνήθης περίπτωση των απογραφικών αποτελεσμάτων)</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2844086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xmlns="" id="{BB755239-C268-4F82-B9AC-A02DB0197373}"/>
              </a:ext>
            </a:extLst>
          </p:cNvPr>
          <p:cNvSpPr txBox="1">
            <a:spLocks noGrp="1"/>
          </p:cNvSpPr>
          <p:nvPr>
            <p:ph type="title" idx="4294967295"/>
          </p:nvPr>
        </p:nvSpPr>
        <p:spPr>
          <a:xfrm>
            <a:off x="2674939" y="1113170"/>
            <a:ext cx="7793037" cy="563231"/>
          </a:xfrm>
        </p:spPr>
        <p:txBody>
          <a:bodyPr anchor="b">
            <a:spAutoFit/>
          </a:bodyPr>
          <a:lstStyle/>
          <a:p>
            <a:pPr eaLnBrk="1" hangingPunct="1">
              <a:buClr>
                <a:srgbClr val="000000"/>
              </a:buClr>
              <a:buFont typeface="Times New Roman" panose="02020603050405020304" pitchFamily="18" charset="0"/>
              <a:buNone/>
            </a:pPr>
            <a:r>
              <a:rPr altLang="el-GR" sz="3600">
                <a:latin typeface="Tahoma" panose="020B0604030504040204" pitchFamily="34" charset="0"/>
                <a:ea typeface="SimSun" panose="02010600030101010101" pitchFamily="2" charset="-122"/>
              </a:rPr>
              <a:t>Υπολογισμός </a:t>
            </a:r>
            <a:r>
              <a:rPr lang="en-US" altLang="el-GR" sz="3600">
                <a:latin typeface="Tahoma" panose="020B0604030504040204" pitchFamily="34" charset="0"/>
                <a:ea typeface="SimSun" panose="02010600030101010101" pitchFamily="2" charset="-122"/>
              </a:rPr>
              <a:t>SMAM. 1o </a:t>
            </a:r>
            <a:r>
              <a:rPr altLang="el-GR" sz="3600">
                <a:latin typeface="Tahoma" panose="020B0604030504040204" pitchFamily="34" charset="0"/>
                <a:ea typeface="SimSun" panose="02010600030101010101" pitchFamily="2" charset="-122"/>
              </a:rPr>
              <a:t>βήμα.</a:t>
            </a:r>
          </a:p>
        </p:txBody>
      </p:sp>
      <p:sp>
        <p:nvSpPr>
          <p:cNvPr id="77827" name="Text Placeholder 2">
            <a:extLst>
              <a:ext uri="{FF2B5EF4-FFF2-40B4-BE49-F238E27FC236}">
                <a16:creationId xmlns:a16="http://schemas.microsoft.com/office/drawing/2014/main" xmlns="" id="{1C2D36A3-EF25-42CF-A9DA-E558FFEF1F4D}"/>
              </a:ext>
            </a:extLst>
          </p:cNvPr>
          <p:cNvSpPr txBox="1">
            <a:spLocks noGrp="1"/>
          </p:cNvSpPr>
          <p:nvPr>
            <p:ph type="body" idx="4294967295"/>
          </p:nvPr>
        </p:nvSpPr>
        <p:spPr>
          <a:xfrm>
            <a:off x="1703388" y="2017713"/>
            <a:ext cx="8775700" cy="3754874"/>
          </a:xfrm>
        </p:spPr>
        <p:txBody>
          <a:bodyPr>
            <a:spAutoFit/>
          </a:bodyPr>
          <a:lstStyle/>
          <a:p>
            <a:pPr marL="0" indent="0">
              <a:spcBef>
                <a:spcPts val="550"/>
              </a:spcBef>
              <a:buClr>
                <a:srgbClr val="3333CC"/>
              </a:buClr>
              <a:buSzPct val="60000"/>
              <a:buFont typeface="Wingdings" panose="05000000000000000000" pitchFamily="2" charset="2"/>
              <a:buChar char=""/>
            </a:pPr>
            <a:r>
              <a:rPr altLang="el-GR" sz="2200">
                <a:latin typeface="Tahoma" panose="020B0604030504040204" pitchFamily="34" charset="0"/>
                <a:ea typeface="SimSun" panose="02010600030101010101" pitchFamily="2" charset="-122"/>
              </a:rPr>
              <a:t>Αθροίζουμε τα ποσοστά των αγάμων μέχρι την ηλικία των 45-49 και τα πολλαπλασιάζουμε με το 5.</a:t>
            </a:r>
          </a:p>
          <a:p>
            <a:pPr marL="0" indent="0">
              <a:spcBef>
                <a:spcPts val="550"/>
              </a:spcBef>
              <a:buClr>
                <a:srgbClr val="000000"/>
              </a:buClr>
              <a:buNone/>
            </a:pPr>
            <a:endParaRPr altLang="el-GR" sz="2200">
              <a:latin typeface="Tahoma" panose="020B0604030504040204" pitchFamily="34" charset="0"/>
              <a:ea typeface="SimSun" panose="02010600030101010101" pitchFamily="2" charset="-122"/>
            </a:endParaRPr>
          </a:p>
          <a:p>
            <a:pPr marL="0" indent="0">
              <a:spcBef>
                <a:spcPts val="550"/>
              </a:spcBef>
              <a:buClr>
                <a:srgbClr val="000000"/>
              </a:buClr>
              <a:buNone/>
            </a:pPr>
            <a:endParaRPr altLang="el-GR" sz="2200">
              <a:latin typeface="Tahoma" panose="020B0604030504040204" pitchFamily="34" charset="0"/>
              <a:ea typeface="SimSun" panose="02010600030101010101" pitchFamily="2" charset="-122"/>
            </a:endParaRPr>
          </a:p>
          <a:p>
            <a:pPr marL="0" indent="0">
              <a:spcBef>
                <a:spcPts val="550"/>
              </a:spcBef>
              <a:buClr>
                <a:srgbClr val="000000"/>
              </a:buClr>
              <a:buNone/>
            </a:pPr>
            <a:endParaRPr altLang="el-GR" sz="2200">
              <a:latin typeface="Tahoma" panose="020B0604030504040204" pitchFamily="34" charset="0"/>
              <a:ea typeface="SimSun" panose="02010600030101010101" pitchFamily="2" charset="-122"/>
            </a:endParaRPr>
          </a:p>
          <a:p>
            <a:pPr marL="0" indent="0">
              <a:spcBef>
                <a:spcPts val="550"/>
              </a:spcBef>
              <a:buClr>
                <a:srgbClr val="000000"/>
              </a:buClr>
              <a:buNone/>
            </a:pPr>
            <a:endParaRPr altLang="el-GR" sz="2200">
              <a:latin typeface="Tahoma" panose="020B0604030504040204" pitchFamily="34" charset="0"/>
              <a:ea typeface="SimSun" panose="02010600030101010101" pitchFamily="2" charset="-122"/>
            </a:endParaRPr>
          </a:p>
          <a:p>
            <a:pPr marL="0" indent="0">
              <a:spcBef>
                <a:spcPts val="550"/>
              </a:spcBef>
              <a:buClr>
                <a:srgbClr val="3333CC"/>
              </a:buClr>
              <a:buSzPct val="60000"/>
              <a:buFont typeface="Wingdings" panose="05000000000000000000" pitchFamily="2" charset="2"/>
              <a:buChar char=""/>
            </a:pPr>
            <a:r>
              <a:rPr altLang="el-GR" sz="2200">
                <a:latin typeface="Tahoma" panose="020B0604030504040204" pitchFamily="34" charset="0"/>
                <a:ea typeface="SimSun" panose="02010600030101010101" pitchFamily="2" charset="-122"/>
              </a:rPr>
              <a:t>Όπου </a:t>
            </a:r>
            <a:r>
              <a:rPr lang="en-US" altLang="el-GR" sz="2200">
                <a:latin typeface="Tahoma" panose="020B0604030504040204" pitchFamily="34" charset="0"/>
                <a:ea typeface="SimSun" panose="02010600030101010101" pitchFamily="2" charset="-122"/>
              </a:rPr>
              <a:t>S</a:t>
            </a:r>
            <a:r>
              <a:rPr lang="en-US" altLang="el-GR" sz="2200" baseline="-25000">
                <a:latin typeface="Tahoma" panose="020B0604030504040204" pitchFamily="34" charset="0"/>
                <a:ea typeface="SimSun" panose="02010600030101010101" pitchFamily="2" charset="-122"/>
              </a:rPr>
              <a:t>i</a:t>
            </a:r>
            <a:r>
              <a:rPr altLang="el-GR" sz="2200" baseline="-25000">
                <a:latin typeface="Tahoma" panose="020B0604030504040204" pitchFamily="34" charset="0"/>
                <a:ea typeface="SimSun" panose="02010600030101010101" pitchFamily="2" charset="-122"/>
              </a:rPr>
              <a:t> </a:t>
            </a:r>
            <a:r>
              <a:rPr altLang="el-GR" sz="2200">
                <a:latin typeface="Tahoma" panose="020B0604030504040204" pitchFamily="34" charset="0"/>
                <a:ea typeface="SimSun" panose="02010600030101010101" pitchFamily="2" charset="-122"/>
              </a:rPr>
              <a:t>είναι το ποσοστό % των αγάμων στην ηλικιακή ομάδα </a:t>
            </a:r>
            <a:r>
              <a:rPr lang="en-US" altLang="el-GR" sz="2200">
                <a:latin typeface="Tahoma" panose="020B0604030504040204" pitchFamily="34" charset="0"/>
                <a:ea typeface="SimSun" panose="02010600030101010101" pitchFamily="2" charset="-122"/>
              </a:rPr>
              <a:t>i.</a:t>
            </a:r>
          </a:p>
          <a:p>
            <a:pPr marL="0" indent="0">
              <a:spcBef>
                <a:spcPts val="550"/>
              </a:spcBef>
              <a:buClr>
                <a:srgbClr val="3333CC"/>
              </a:buClr>
              <a:buSzPct val="60000"/>
              <a:buFont typeface="Wingdings" panose="05000000000000000000" pitchFamily="2" charset="2"/>
              <a:buChar char=""/>
            </a:pPr>
            <a:r>
              <a:rPr altLang="el-GR" sz="2200">
                <a:latin typeface="Tahoma" panose="020B0604030504040204" pitchFamily="34" charset="0"/>
                <a:ea typeface="SimSun" panose="02010600030101010101" pitchFamily="2" charset="-122"/>
              </a:rPr>
              <a:t>Το πρώτο βήμα μας δίνει τα ανθρωποέτη που βιώθηκαν σε κατάσταση αγαμίας από 100 άτομα από τη γέννησή τους ως τα 50 τους.  </a:t>
            </a:r>
          </a:p>
        </p:txBody>
      </p:sp>
      <p:sp>
        <p:nvSpPr>
          <p:cNvPr id="77828" name="Freeform 3">
            <a:extLst>
              <a:ext uri="{FF2B5EF4-FFF2-40B4-BE49-F238E27FC236}">
                <a16:creationId xmlns:a16="http://schemas.microsoft.com/office/drawing/2014/main" xmlns="" id="{0D8796F7-CC5E-4B9E-9EEE-9C57D68873BB}"/>
              </a:ext>
            </a:extLst>
          </p:cNvPr>
          <p:cNvSpPr>
            <a:spLocks/>
          </p:cNvSpPr>
          <p:nvPr/>
        </p:nvSpPr>
        <p:spPr bwMode="auto">
          <a:xfrm>
            <a:off x="1524000" y="0"/>
            <a:ext cx="9144000" cy="1588"/>
          </a:xfrm>
          <a:custGeom>
            <a:avLst/>
            <a:gdLst>
              <a:gd name="T0" fmla="*/ 2147483646 w 21600"/>
              <a:gd name="T1" fmla="*/ 0 h 21600"/>
              <a:gd name="T2" fmla="*/ 2147483646 w 21600"/>
              <a:gd name="T3" fmla="*/ 0 h 21600"/>
              <a:gd name="T4" fmla="*/ 2147483646 w 21600"/>
              <a:gd name="T5" fmla="*/ 0 h 21600"/>
              <a:gd name="T6" fmla="*/ 0 w 21600"/>
              <a:gd name="T7" fmla="*/ 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90000" tIns="46800" rIns="90000" bIns="46800" anchor="ctr"/>
          <a:lstStyle/>
          <a:p>
            <a:endParaRPr lang="el-GR"/>
          </a:p>
        </p:txBody>
      </p:sp>
      <p:graphicFrame>
        <p:nvGraphicFramePr>
          <p:cNvPr id="77829" name="Object 2">
            <a:extLst>
              <a:ext uri="{FF2B5EF4-FFF2-40B4-BE49-F238E27FC236}">
                <a16:creationId xmlns:a16="http://schemas.microsoft.com/office/drawing/2014/main" xmlns="" id="{373D16C1-88AC-42A7-BEF8-5C39989707AC}"/>
              </a:ext>
            </a:extLst>
          </p:cNvPr>
          <p:cNvGraphicFramePr>
            <a:graphicFrameLocks noChangeAspect="1"/>
          </p:cNvGraphicFramePr>
          <p:nvPr/>
        </p:nvGraphicFramePr>
        <p:xfrm>
          <a:off x="4656138" y="2997201"/>
          <a:ext cx="2006600" cy="931863"/>
        </p:xfrm>
        <a:graphic>
          <a:graphicData uri="http://schemas.openxmlformats.org/presentationml/2006/ole">
            <mc:AlternateContent xmlns:mc="http://schemas.openxmlformats.org/markup-compatibility/2006">
              <mc:Choice xmlns:v="urn:schemas-microsoft-com:vml" Requires="v">
                <p:oleObj spid="_x0000_s12298" r:id="rId4" imgW="21945600" imgH="10363200" progId="Equation.3">
                  <p:embed/>
                </p:oleObj>
              </mc:Choice>
              <mc:Fallback>
                <p:oleObj r:id="rId4" imgW="21945600" imgH="10363200" progId="Equation.3">
                  <p:embed/>
                  <p:pic>
                    <p:nvPicPr>
                      <p:cNvPr id="77829" name="Object 2">
                        <a:extLst>
                          <a:ext uri="{FF2B5EF4-FFF2-40B4-BE49-F238E27FC236}">
                            <a16:creationId xmlns:a16="http://schemas.microsoft.com/office/drawing/2014/main" xmlns="" id="{373D16C1-88AC-42A7-BEF8-5C39989707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138" y="2997201"/>
                        <a:ext cx="20066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372043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xmlns="" id="{ACD3D033-A722-439C-AF89-1A86465C88B0}"/>
              </a:ext>
            </a:extLst>
          </p:cNvPr>
          <p:cNvSpPr txBox="1">
            <a:spLocks noGrp="1"/>
          </p:cNvSpPr>
          <p:nvPr>
            <p:ph type="title" idx="4294967295"/>
          </p:nvPr>
        </p:nvSpPr>
        <p:spPr>
          <a:xfrm>
            <a:off x="2603500" y="1182889"/>
            <a:ext cx="7793038" cy="458587"/>
          </a:xfrm>
        </p:spPr>
        <p:txBody>
          <a:bodyPr anchor="b">
            <a:spAutoFit/>
          </a:bodyPr>
          <a:lstStyle/>
          <a:p>
            <a:pPr algn="ctr" eaLnBrk="1" hangingPunct="1">
              <a:buClr>
                <a:srgbClr val="000000"/>
              </a:buClr>
              <a:buFont typeface="Times New Roman" panose="02020603050405020304" pitchFamily="18" charset="0"/>
              <a:buNone/>
            </a:pPr>
            <a:r>
              <a:rPr altLang="el-GR" sz="2800">
                <a:latin typeface="Tahoma" panose="020B0604030504040204" pitchFamily="34" charset="0"/>
                <a:ea typeface="SimSun" panose="02010600030101010101" pitchFamily="2" charset="-122"/>
              </a:rPr>
              <a:t>Γαμηλιότητα. Έννοιες και ορισμοί.</a:t>
            </a:r>
          </a:p>
        </p:txBody>
      </p:sp>
      <p:sp>
        <p:nvSpPr>
          <p:cNvPr id="3" name="Text Placeholder 2">
            <a:extLst>
              <a:ext uri="{FF2B5EF4-FFF2-40B4-BE49-F238E27FC236}">
                <a16:creationId xmlns:a16="http://schemas.microsoft.com/office/drawing/2014/main" xmlns="" id="{7F195070-4EC4-475D-A1CD-BA6B43E82EC4}"/>
              </a:ext>
            </a:extLst>
          </p:cNvPr>
          <p:cNvSpPr txBox="1">
            <a:spLocks noGrp="1"/>
          </p:cNvSpPr>
          <p:nvPr>
            <p:ph type="body" idx="4294967295"/>
          </p:nvPr>
        </p:nvSpPr>
        <p:spPr>
          <a:xfrm>
            <a:off x="1992314" y="2017714"/>
            <a:ext cx="8486775" cy="3344505"/>
          </a:xfrm>
        </p:spPr>
        <p:txBody>
          <a:bodyPr>
            <a:spAutoFit/>
          </a:bodyPr>
          <a:lstStyle/>
          <a:p>
            <a:pPr marL="0" indent="0">
              <a:spcBef>
                <a:spcPts val="550"/>
              </a:spcBef>
              <a:buClr>
                <a:srgbClr val="3333CC"/>
              </a:buClr>
              <a:buSzPct val="60000"/>
              <a:buFont typeface="Wingdings" panose="05000000000000000000" pitchFamily="2" charset="2"/>
              <a:buChar char=""/>
            </a:pPr>
            <a:r>
              <a:rPr altLang="el-GR" sz="2200" dirty="0">
                <a:latin typeface="Tahoma" panose="020B0604030504040204" pitchFamily="34" charset="0"/>
                <a:ea typeface="SimSun" panose="02010600030101010101" pitchFamily="2" charset="-122"/>
              </a:rPr>
              <a:t>Η </a:t>
            </a:r>
            <a:r>
              <a:rPr altLang="el-GR" sz="2200" b="1" dirty="0">
                <a:latin typeface="Tahoma" panose="020B0604030504040204" pitchFamily="34" charset="0"/>
                <a:ea typeface="SimSun" panose="02010600030101010101" pitchFamily="2" charset="-122"/>
              </a:rPr>
              <a:t>γα</a:t>
            </a:r>
            <a:r>
              <a:rPr altLang="el-GR" sz="2200" b="1" dirty="0" err="1">
                <a:latin typeface="Tahoma" panose="020B0604030504040204" pitchFamily="34" charset="0"/>
                <a:ea typeface="SimSun" panose="02010600030101010101" pitchFamily="2" charset="-122"/>
              </a:rPr>
              <a:t>μηλιότητ</a:t>
            </a:r>
            <a:r>
              <a:rPr altLang="el-GR" sz="2200" b="1" dirty="0">
                <a:latin typeface="Tahoma" panose="020B0604030504040204" pitchFamily="34" charset="0"/>
                <a:ea typeface="SimSun" panose="02010600030101010101" pitchFamily="2" charset="-122"/>
              </a:rPr>
              <a:t>α</a:t>
            </a:r>
            <a:r>
              <a:rPr altLang="el-GR" sz="2200" dirty="0">
                <a:latin typeface="Tahoma" panose="020B0604030504040204" pitchFamily="34" charset="0"/>
                <a:ea typeface="SimSun" panose="02010600030101010101" pitchFamily="2" charset="-122"/>
              </a:rPr>
              <a:t> σχετίζεται με τη συχνότητα των γάμων και με τα χαρακτηριστικά των ατόμων που εμπλέκονται στη σύναψη του γάμου.</a:t>
            </a:r>
          </a:p>
          <a:p>
            <a:pPr marL="0" indent="0">
              <a:spcBef>
                <a:spcPts val="550"/>
              </a:spcBef>
              <a:buClr>
                <a:srgbClr val="3333CC"/>
              </a:buClr>
              <a:buSzPct val="60000"/>
              <a:buFont typeface="Wingdings" panose="05000000000000000000" pitchFamily="2" charset="2"/>
              <a:buChar char=""/>
            </a:pPr>
            <a:r>
              <a:rPr altLang="el-GR" sz="2200" dirty="0">
                <a:latin typeface="Tahoma" panose="020B0604030504040204" pitchFamily="34" charset="0"/>
                <a:ea typeface="SimSun" panose="02010600030101010101" pitchFamily="2" charset="-122"/>
              </a:rPr>
              <a:t>Ο </a:t>
            </a:r>
            <a:r>
              <a:rPr altLang="el-GR" sz="2200" b="1" dirty="0" err="1">
                <a:latin typeface="Tahoma" panose="020B0604030504040204" pitchFamily="34" charset="0"/>
                <a:ea typeface="SimSun" panose="02010600030101010101" pitchFamily="2" charset="-122"/>
              </a:rPr>
              <a:t>γάμος</a:t>
            </a:r>
            <a:r>
              <a:rPr altLang="el-GR" sz="2200" dirty="0">
                <a:latin typeface="Tahoma" panose="020B0604030504040204" pitchFamily="34" charset="0"/>
                <a:ea typeface="SimSun" panose="02010600030101010101" pitchFamily="2" charset="-122"/>
              </a:rPr>
              <a:t> ανα</a:t>
            </a:r>
            <a:r>
              <a:rPr altLang="el-GR" sz="2200" dirty="0" err="1">
                <a:latin typeface="Tahoma" panose="020B0604030504040204" pitchFamily="34" charset="0"/>
                <a:ea typeface="SimSun" panose="02010600030101010101" pitchFamily="2" charset="-122"/>
              </a:rPr>
              <a:t>φέρετ</a:t>
            </a:r>
            <a:r>
              <a:rPr altLang="el-GR" sz="2200" dirty="0">
                <a:latin typeface="Tahoma" panose="020B0604030504040204" pitchFamily="34" charset="0"/>
                <a:ea typeface="SimSun" panose="02010600030101010101" pitchFamily="2" charset="-122"/>
              </a:rPr>
              <a:t>αι στη νόμιμη ένωση μεταξύ δύο ατόμων αντίθετου φύλου η οποία συνεπάγεται δικαιώματα και υποχρεώσεις που ορίζονται από το νόμο.</a:t>
            </a:r>
          </a:p>
          <a:p>
            <a:pPr marL="0" indent="0">
              <a:spcBef>
                <a:spcPts val="550"/>
              </a:spcBef>
              <a:buClr>
                <a:srgbClr val="3333CC"/>
              </a:buClr>
              <a:buSzPct val="60000"/>
              <a:buFont typeface="Wingdings" panose="05000000000000000000" pitchFamily="2" charset="2"/>
              <a:buChar char=""/>
            </a:pPr>
            <a:r>
              <a:rPr altLang="el-GR" sz="2200" dirty="0" err="1">
                <a:latin typeface="Tahoma" panose="020B0604030504040204" pitchFamily="34" charset="0"/>
                <a:ea typeface="SimSun" panose="02010600030101010101" pitchFamily="2" charset="-122"/>
              </a:rPr>
              <a:t>Σε</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ορισμένες</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χώρες</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κυρίως</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της</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Κεντρικής</a:t>
            </a:r>
            <a:r>
              <a:rPr altLang="el-GR" sz="2200" dirty="0">
                <a:latin typeface="Tahoma" panose="020B0604030504040204" pitchFamily="34" charset="0"/>
                <a:ea typeface="SimSun" panose="02010600030101010101" pitchFamily="2" charset="-122"/>
              </a:rPr>
              <a:t> και </a:t>
            </a:r>
            <a:r>
              <a:rPr altLang="el-GR" sz="2200" dirty="0" err="1">
                <a:latin typeface="Tahoma" panose="020B0604030504040204" pitchFamily="34" charset="0"/>
                <a:ea typeface="SimSun" panose="02010600030101010101" pitchFamily="2" charset="-122"/>
              </a:rPr>
              <a:t>Νότι</a:t>
            </a:r>
            <a:r>
              <a:rPr altLang="el-GR" sz="2200" dirty="0">
                <a:latin typeface="Tahoma" panose="020B0604030504040204" pitchFamily="34" charset="0"/>
                <a:ea typeface="SimSun" panose="02010600030101010101" pitchFamily="2" charset="-122"/>
              </a:rPr>
              <a:t>ας Αμερικής) η </a:t>
            </a:r>
            <a:r>
              <a:rPr altLang="el-GR" sz="2200" b="1" dirty="0">
                <a:latin typeface="Tahoma" panose="020B0604030504040204" pitchFamily="34" charset="0"/>
                <a:ea typeface="SimSun" panose="02010600030101010101" pitchFamily="2" charset="-122"/>
              </a:rPr>
              <a:t>ένωση εκ συγκαταθέσεως</a:t>
            </a:r>
            <a:r>
              <a:rPr altLang="el-GR" sz="2200" dirty="0">
                <a:latin typeface="Tahoma" panose="020B0604030504040204" pitchFamily="34" charset="0"/>
                <a:ea typeface="SimSun" panose="02010600030101010101" pitchFamily="2" charset="-122"/>
              </a:rPr>
              <a:t> αποτελεί έναν κοινωνικά αναγνωρισμένο δεσμό, ανάλογο με τη </a:t>
            </a:r>
            <a:r>
              <a:rPr altLang="el-GR" sz="2200" b="1" dirty="0">
                <a:latin typeface="Tahoma" panose="020B0604030504040204" pitchFamily="34" charset="0"/>
                <a:ea typeface="SimSun" panose="02010600030101010101" pitchFamily="2" charset="-122"/>
              </a:rPr>
              <a:t>συμβίωση</a:t>
            </a:r>
            <a:r>
              <a:rPr altLang="el-GR" sz="2200" dirty="0">
                <a:latin typeface="Tahoma" panose="020B0604030504040204" pitchFamily="34" charset="0"/>
                <a:ea typeface="SimSun" panose="02010600030101010101" pitchFamily="2" charset="-122"/>
              </a:rPr>
              <a:t> που συναντάται στη Δυτική Ευρώπη.</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3511162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xmlns="" id="{01C23EF4-BA34-4BF9-A281-B7E4BEEA2CD7}"/>
              </a:ext>
            </a:extLst>
          </p:cNvPr>
          <p:cNvSpPr txBox="1">
            <a:spLocks noGrp="1"/>
          </p:cNvSpPr>
          <p:nvPr>
            <p:ph type="title" idx="4294967295"/>
          </p:nvPr>
        </p:nvSpPr>
        <p:spPr>
          <a:xfrm>
            <a:off x="2674939" y="1060848"/>
            <a:ext cx="7793037" cy="615553"/>
          </a:xfrm>
        </p:spPr>
        <p:txBody>
          <a:bodyPr anchor="b">
            <a:spAutoFit/>
          </a:bodyPr>
          <a:lstStyle/>
          <a:p>
            <a:pPr eaLnBrk="1" hangingPunct="1">
              <a:buClr>
                <a:srgbClr val="000000"/>
              </a:buClr>
              <a:buFont typeface="Times New Roman" panose="02020603050405020304" pitchFamily="18" charset="0"/>
              <a:buNone/>
            </a:pPr>
            <a:r>
              <a:rPr altLang="el-GR" sz="4000">
                <a:latin typeface="Tahoma" panose="020B0604030504040204" pitchFamily="34" charset="0"/>
                <a:ea typeface="SimSun" panose="02010600030101010101" pitchFamily="2" charset="-122"/>
              </a:rPr>
              <a:t>Υπολογισμός </a:t>
            </a:r>
            <a:r>
              <a:rPr lang="en-US" altLang="el-GR" sz="4000">
                <a:latin typeface="Tahoma" panose="020B0604030504040204" pitchFamily="34" charset="0"/>
                <a:ea typeface="SimSun" panose="02010600030101010101" pitchFamily="2" charset="-122"/>
              </a:rPr>
              <a:t>SMAM. </a:t>
            </a:r>
            <a:r>
              <a:rPr altLang="el-GR" sz="4000">
                <a:latin typeface="Tahoma" panose="020B0604030504040204" pitchFamily="34" charset="0"/>
                <a:ea typeface="SimSun" panose="02010600030101010101" pitchFamily="2" charset="-122"/>
              </a:rPr>
              <a:t>2</a:t>
            </a:r>
            <a:r>
              <a:rPr lang="en-US" altLang="el-GR" sz="4000">
                <a:latin typeface="Tahoma" panose="020B0604030504040204" pitchFamily="34" charset="0"/>
                <a:ea typeface="SimSun" panose="02010600030101010101" pitchFamily="2" charset="-122"/>
              </a:rPr>
              <a:t>o </a:t>
            </a:r>
            <a:r>
              <a:rPr altLang="el-GR" sz="4000">
                <a:latin typeface="Tahoma" panose="020B0604030504040204" pitchFamily="34" charset="0"/>
                <a:ea typeface="SimSun" panose="02010600030101010101" pitchFamily="2" charset="-122"/>
              </a:rPr>
              <a:t>βήμα.</a:t>
            </a:r>
          </a:p>
        </p:txBody>
      </p:sp>
      <p:sp>
        <p:nvSpPr>
          <p:cNvPr id="79875" name="Text Placeholder 2">
            <a:extLst>
              <a:ext uri="{FF2B5EF4-FFF2-40B4-BE49-F238E27FC236}">
                <a16:creationId xmlns:a16="http://schemas.microsoft.com/office/drawing/2014/main" xmlns="" id="{7D8F60D8-9663-4A68-87F2-D005D7DC2CFD}"/>
              </a:ext>
            </a:extLst>
          </p:cNvPr>
          <p:cNvSpPr txBox="1">
            <a:spLocks noGrp="1"/>
          </p:cNvSpPr>
          <p:nvPr>
            <p:ph type="body" idx="4294967295"/>
          </p:nvPr>
        </p:nvSpPr>
        <p:spPr>
          <a:xfrm>
            <a:off x="2063750" y="2017713"/>
            <a:ext cx="8135938" cy="1311128"/>
          </a:xfrm>
        </p:spPr>
        <p:txBody>
          <a:bodyPr>
            <a:spAutoFit/>
          </a:bodyPr>
          <a:lstStyle/>
          <a:p>
            <a:pPr marL="0" indent="0">
              <a:spcBef>
                <a:spcPts val="550"/>
              </a:spcBef>
              <a:buClr>
                <a:srgbClr val="3333CC"/>
              </a:buClr>
              <a:buSzPct val="60000"/>
              <a:buFont typeface="Wingdings" panose="05000000000000000000" pitchFamily="2" charset="2"/>
              <a:buChar char=""/>
            </a:pPr>
            <a:r>
              <a:rPr altLang="el-GR" sz="2200">
                <a:latin typeface="Tahoma" panose="020B0604030504040204" pitchFamily="34" charset="0"/>
                <a:ea typeface="SimSun" panose="02010600030101010101" pitchFamily="2" charset="-122"/>
              </a:rPr>
              <a:t>Υπολογίζουμε τον δείκτη ισόβιας αγαμίας. Το συμπληρωματικό αυτού του δείκτη θα μας δώσει το ποσοστό αυτών που παντρεύτηκαν τουλάχιστον μία φορά (</a:t>
            </a:r>
            <a:r>
              <a:rPr lang="en-US" altLang="el-GR" sz="2200">
                <a:latin typeface="Tahoma" panose="020B0604030504040204" pitchFamily="34" charset="0"/>
                <a:ea typeface="SimSun" panose="02010600030101010101" pitchFamily="2" charset="-122"/>
              </a:rPr>
              <a:t>ever married) </a:t>
            </a:r>
            <a:r>
              <a:rPr altLang="el-GR" sz="2200">
                <a:latin typeface="Tahoma" panose="020B0604030504040204" pitchFamily="34" charset="0"/>
                <a:ea typeface="SimSun" panose="02010600030101010101" pitchFamily="2" charset="-122"/>
              </a:rPr>
              <a:t>μέχρι τα 50 τους.  </a:t>
            </a:r>
          </a:p>
        </p:txBody>
      </p:sp>
      <p:graphicFrame>
        <p:nvGraphicFramePr>
          <p:cNvPr id="79876" name="Object 2">
            <a:extLst>
              <a:ext uri="{FF2B5EF4-FFF2-40B4-BE49-F238E27FC236}">
                <a16:creationId xmlns:a16="http://schemas.microsoft.com/office/drawing/2014/main" xmlns="" id="{5C205355-0BD5-4005-A8DA-92A80AEEAF9B}"/>
              </a:ext>
            </a:extLst>
          </p:cNvPr>
          <p:cNvGraphicFramePr>
            <a:graphicFrameLocks noChangeAspect="1"/>
          </p:cNvGraphicFramePr>
          <p:nvPr/>
        </p:nvGraphicFramePr>
        <p:xfrm>
          <a:off x="3719514" y="3644901"/>
          <a:ext cx="3241675" cy="823913"/>
        </p:xfrm>
        <a:graphic>
          <a:graphicData uri="http://schemas.openxmlformats.org/presentationml/2006/ole">
            <mc:AlternateContent xmlns:mc="http://schemas.openxmlformats.org/markup-compatibility/2006">
              <mc:Choice xmlns:v="urn:schemas-microsoft-com:vml" Requires="v">
                <p:oleObj spid="_x0000_s13322" r:id="rId4" imgW="38404800" imgH="9753600" progId="Equation.3">
                  <p:embed/>
                </p:oleObj>
              </mc:Choice>
              <mc:Fallback>
                <p:oleObj r:id="rId4" imgW="38404800" imgH="9753600" progId="Equation.3">
                  <p:embed/>
                  <p:pic>
                    <p:nvPicPr>
                      <p:cNvPr id="79876" name="Object 2">
                        <a:extLst>
                          <a:ext uri="{FF2B5EF4-FFF2-40B4-BE49-F238E27FC236}">
                            <a16:creationId xmlns:a16="http://schemas.microsoft.com/office/drawing/2014/main" xmlns="" id="{5C205355-0BD5-4005-A8DA-92A80AEEAF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514" y="3644901"/>
                        <a:ext cx="3241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4209197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xmlns="" id="{543D9F79-AE19-4D1B-B61A-BDF682F9CF24}"/>
              </a:ext>
            </a:extLst>
          </p:cNvPr>
          <p:cNvSpPr txBox="1">
            <a:spLocks noGrp="1"/>
          </p:cNvSpPr>
          <p:nvPr>
            <p:ph type="title" idx="4294967295"/>
          </p:nvPr>
        </p:nvSpPr>
        <p:spPr>
          <a:xfrm>
            <a:off x="2659441" y="641906"/>
            <a:ext cx="7793037" cy="615553"/>
          </a:xfrm>
        </p:spPr>
        <p:txBody>
          <a:bodyPr anchor="b">
            <a:spAutoFit/>
          </a:bodyPr>
          <a:lstStyle/>
          <a:p>
            <a:pPr eaLnBrk="1" hangingPunct="1">
              <a:buClr>
                <a:srgbClr val="000000"/>
              </a:buClr>
              <a:buFont typeface="Times New Roman" panose="02020603050405020304" pitchFamily="18" charset="0"/>
              <a:buNone/>
            </a:pPr>
            <a:r>
              <a:rPr altLang="el-GR" sz="4000" dirty="0">
                <a:latin typeface="Tahoma" panose="020B0604030504040204" pitchFamily="34" charset="0"/>
                <a:ea typeface="SimSun" panose="02010600030101010101" pitchFamily="2" charset="-122"/>
              </a:rPr>
              <a:t>Υπ</a:t>
            </a:r>
            <a:r>
              <a:rPr altLang="el-GR" sz="4000" dirty="0" err="1">
                <a:latin typeface="Tahoma" panose="020B0604030504040204" pitchFamily="34" charset="0"/>
                <a:ea typeface="SimSun" panose="02010600030101010101" pitchFamily="2" charset="-122"/>
              </a:rPr>
              <a:t>ολογισμός</a:t>
            </a:r>
            <a:r>
              <a:rPr altLang="el-GR" sz="4000" dirty="0">
                <a:latin typeface="Tahoma" panose="020B0604030504040204" pitchFamily="34" charset="0"/>
                <a:ea typeface="SimSun" panose="02010600030101010101" pitchFamily="2" charset="-122"/>
              </a:rPr>
              <a:t> </a:t>
            </a:r>
            <a:r>
              <a:rPr lang="en-US" altLang="el-GR" sz="4000" dirty="0">
                <a:latin typeface="Tahoma" panose="020B0604030504040204" pitchFamily="34" charset="0"/>
                <a:ea typeface="SimSun" panose="02010600030101010101" pitchFamily="2" charset="-122"/>
              </a:rPr>
              <a:t>SMAM. </a:t>
            </a:r>
            <a:r>
              <a:rPr altLang="el-GR" sz="4000" dirty="0">
                <a:latin typeface="Tahoma" panose="020B0604030504040204" pitchFamily="34" charset="0"/>
                <a:ea typeface="SimSun" panose="02010600030101010101" pitchFamily="2" charset="-122"/>
              </a:rPr>
              <a:t>3</a:t>
            </a:r>
            <a:r>
              <a:rPr lang="en-US" altLang="el-GR" sz="4000" dirty="0">
                <a:latin typeface="Tahoma" panose="020B0604030504040204" pitchFamily="34" charset="0"/>
                <a:ea typeface="SimSun" panose="02010600030101010101" pitchFamily="2" charset="-122"/>
              </a:rPr>
              <a:t>o </a:t>
            </a:r>
            <a:r>
              <a:rPr altLang="el-GR" sz="4000" dirty="0">
                <a:latin typeface="Tahoma" panose="020B0604030504040204" pitchFamily="34" charset="0"/>
                <a:ea typeface="SimSun" panose="02010600030101010101" pitchFamily="2" charset="-122"/>
              </a:rPr>
              <a:t>β</a:t>
            </a:r>
            <a:r>
              <a:rPr altLang="el-GR" sz="4000" dirty="0" err="1">
                <a:latin typeface="Tahoma" panose="020B0604030504040204" pitchFamily="34" charset="0"/>
                <a:ea typeface="SimSun" panose="02010600030101010101" pitchFamily="2" charset="-122"/>
              </a:rPr>
              <a:t>ήμ</a:t>
            </a:r>
            <a:r>
              <a:rPr altLang="el-GR" sz="4000" dirty="0">
                <a:latin typeface="Tahoma" panose="020B0604030504040204" pitchFamily="34" charset="0"/>
                <a:ea typeface="SimSun" panose="02010600030101010101" pitchFamily="2" charset="-122"/>
              </a:rPr>
              <a:t>α.</a:t>
            </a:r>
          </a:p>
        </p:txBody>
      </p:sp>
      <p:sp>
        <p:nvSpPr>
          <p:cNvPr id="81923" name="Text Placeholder 2">
            <a:extLst>
              <a:ext uri="{FF2B5EF4-FFF2-40B4-BE49-F238E27FC236}">
                <a16:creationId xmlns:a16="http://schemas.microsoft.com/office/drawing/2014/main" xmlns="" id="{5CEE1568-C110-4040-AD25-A58021A0DB8B}"/>
              </a:ext>
            </a:extLst>
          </p:cNvPr>
          <p:cNvSpPr txBox="1">
            <a:spLocks noGrp="1"/>
          </p:cNvSpPr>
          <p:nvPr>
            <p:ph type="body" idx="4294967295"/>
          </p:nvPr>
        </p:nvSpPr>
        <p:spPr>
          <a:xfrm>
            <a:off x="1847057" y="1756747"/>
            <a:ext cx="8064500" cy="3344505"/>
          </a:xfrm>
        </p:spPr>
        <p:txBody>
          <a:bodyPr>
            <a:spAutoFit/>
          </a:bodyPr>
          <a:lstStyle/>
          <a:p>
            <a:pPr marL="0" indent="0">
              <a:spcBef>
                <a:spcPts val="550"/>
              </a:spcBef>
              <a:buClr>
                <a:srgbClr val="3333CC"/>
              </a:buClr>
              <a:buSzPct val="60000"/>
              <a:buFont typeface="Wingdings" panose="05000000000000000000" pitchFamily="2" charset="2"/>
              <a:buChar char=""/>
            </a:pPr>
            <a:r>
              <a:rPr altLang="el-GR" sz="2200" dirty="0" err="1">
                <a:latin typeface="Tahoma" panose="020B0604030504040204" pitchFamily="34" charset="0"/>
                <a:ea typeface="SimSun" panose="02010600030101010101" pitchFamily="2" charset="-122"/>
              </a:rPr>
              <a:t>Στο</a:t>
            </a:r>
            <a:r>
              <a:rPr altLang="el-GR" sz="2200" dirty="0">
                <a:latin typeface="Tahoma" panose="020B0604030504040204" pitchFamily="34" charset="0"/>
                <a:ea typeface="SimSun" panose="02010600030101010101" pitchFamily="2" charset="-122"/>
              </a:rPr>
              <a:t> 3ο β</a:t>
            </a:r>
            <a:r>
              <a:rPr altLang="el-GR" sz="2200" dirty="0" err="1">
                <a:latin typeface="Tahoma" panose="020B0604030504040204" pitchFamily="34" charset="0"/>
                <a:ea typeface="SimSun" panose="02010600030101010101" pitchFamily="2" charset="-122"/>
              </a:rPr>
              <a:t>ήμ</a:t>
            </a:r>
            <a:r>
              <a:rPr altLang="el-GR" sz="2200" dirty="0">
                <a:latin typeface="Tahoma" panose="020B0604030504040204" pitchFamily="34" charset="0"/>
                <a:ea typeface="SimSun" panose="02010600030101010101" pitchFamily="2" charset="-122"/>
              </a:rPr>
              <a:t>α βρίσκουμε τα ανθρωποέτη που βιώθηκαν σε κατάσταση αγαμίας από αυτούς που μέχρι τα 50 τους παρέμειναν άγαμοι (και θεωρούμε ότι είναι οριστικά άγαμοι), πολλαπλασιάζοντας το ποσοστό % αυτών που έμειναν άγαμοι με το 50.</a:t>
            </a:r>
          </a:p>
          <a:p>
            <a:pPr marL="0" indent="0">
              <a:spcBef>
                <a:spcPts val="550"/>
              </a:spcBef>
              <a:buClr>
                <a:srgbClr val="000000"/>
              </a:buClr>
              <a:buNone/>
            </a:pPr>
            <a:endParaRPr altLang="el-GR" sz="2200" dirty="0">
              <a:latin typeface="Tahoma" panose="020B0604030504040204" pitchFamily="34" charset="0"/>
              <a:ea typeface="SimSun" panose="02010600030101010101" pitchFamily="2" charset="-122"/>
            </a:endParaRPr>
          </a:p>
          <a:p>
            <a:pPr marL="0" indent="0">
              <a:spcBef>
                <a:spcPts val="550"/>
              </a:spcBef>
              <a:buClr>
                <a:srgbClr val="3333CC"/>
              </a:buClr>
              <a:buSzPct val="60000"/>
              <a:buFont typeface="Wingdings" panose="05000000000000000000" pitchFamily="2" charset="2"/>
              <a:buChar char=""/>
            </a:pPr>
            <a:r>
              <a:rPr altLang="el-GR" sz="2200" dirty="0" err="1">
                <a:latin typeface="Tahoma" panose="020B0604030504040204" pitchFamily="34" charset="0"/>
                <a:ea typeface="SimSun" panose="02010600030101010101" pitchFamily="2" charset="-122"/>
              </a:rPr>
              <a:t>Εφόσον</a:t>
            </a:r>
            <a:r>
              <a:rPr altLang="el-GR" sz="2200" dirty="0">
                <a:latin typeface="Tahoma" panose="020B0604030504040204" pitchFamily="34" charset="0"/>
                <a:ea typeface="SimSun" panose="02010600030101010101" pitchFamily="2" charset="-122"/>
              </a:rPr>
              <a:t> η α</a:t>
            </a:r>
            <a:r>
              <a:rPr altLang="el-GR" sz="2200" dirty="0" err="1">
                <a:latin typeface="Tahoma" panose="020B0604030504040204" pitchFamily="34" charset="0"/>
                <a:ea typeface="SimSun" panose="02010600030101010101" pitchFamily="2" charset="-122"/>
              </a:rPr>
              <a:t>ρχή</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στην</a:t>
            </a:r>
            <a:r>
              <a:rPr altLang="el-GR" sz="2200" dirty="0">
                <a:latin typeface="Tahoma" panose="020B0604030504040204" pitchFamily="34" charset="0"/>
                <a:ea typeface="SimSun" panose="02010600030101010101" pitchFamily="2" charset="-122"/>
              </a:rPr>
              <a:t> οπ</a:t>
            </a:r>
            <a:r>
              <a:rPr altLang="el-GR" sz="2200" dirty="0" err="1">
                <a:latin typeface="Tahoma" panose="020B0604030504040204" pitchFamily="34" charset="0"/>
                <a:ea typeface="SimSun" panose="02010600030101010101" pitchFamily="2" charset="-122"/>
              </a:rPr>
              <a:t>οί</a:t>
            </a:r>
            <a:r>
              <a:rPr altLang="el-GR" sz="2200" dirty="0">
                <a:latin typeface="Tahoma" panose="020B0604030504040204" pitchFamily="34" charset="0"/>
                <a:ea typeface="SimSun" panose="02010600030101010101" pitchFamily="2" charset="-122"/>
              </a:rPr>
              <a:t>α στηρίζεται το </a:t>
            </a:r>
            <a:r>
              <a:rPr lang="en-US" altLang="el-GR" sz="2200" dirty="0">
                <a:latin typeface="Tahoma" panose="020B0604030504040204" pitchFamily="34" charset="0"/>
                <a:ea typeface="SimSun" panose="02010600030101010101" pitchFamily="2" charset="-122"/>
              </a:rPr>
              <a:t>SMAM </a:t>
            </a:r>
            <a:r>
              <a:rPr altLang="el-GR" sz="2200" dirty="0">
                <a:latin typeface="Tahoma" panose="020B0604030504040204" pitchFamily="34" charset="0"/>
                <a:ea typeface="SimSun" panose="02010600030101010101" pitchFamily="2" charset="-122"/>
              </a:rPr>
              <a:t>είναι ότι η ηλικία κατά τον πρώτο γάμο μπορεί να εκφραστεί από το μέσο αριθμό ετών που έζησαν σε κατάσταση αγαμίας αυτοί που τελικά παντρεύτηκαν, ο τύπος για το </a:t>
            </a:r>
            <a:r>
              <a:rPr lang="en-US" altLang="el-GR" sz="2200" dirty="0">
                <a:latin typeface="Tahoma" panose="020B0604030504040204" pitchFamily="34" charset="0"/>
                <a:ea typeface="SimSun" panose="02010600030101010101" pitchFamily="2" charset="-122"/>
              </a:rPr>
              <a:t>SMAM </a:t>
            </a:r>
            <a:r>
              <a:rPr altLang="el-GR" sz="2200" dirty="0">
                <a:latin typeface="Tahoma" panose="020B0604030504040204" pitchFamily="34" charset="0"/>
                <a:ea typeface="SimSun" panose="02010600030101010101" pitchFamily="2" charset="-122"/>
              </a:rPr>
              <a:t>είναι:</a:t>
            </a:r>
          </a:p>
        </p:txBody>
      </p:sp>
      <p:graphicFrame>
        <p:nvGraphicFramePr>
          <p:cNvPr id="81924" name="Object 2">
            <a:extLst>
              <a:ext uri="{FF2B5EF4-FFF2-40B4-BE49-F238E27FC236}">
                <a16:creationId xmlns:a16="http://schemas.microsoft.com/office/drawing/2014/main" xmlns="" id="{0EA4AF60-868B-4E75-9798-5F50A6199162}"/>
              </a:ext>
            </a:extLst>
          </p:cNvPr>
          <p:cNvGraphicFramePr>
            <a:graphicFrameLocks noChangeAspect="1"/>
          </p:cNvGraphicFramePr>
          <p:nvPr>
            <p:extLst>
              <p:ext uri="{D42A27DB-BD31-4B8C-83A1-F6EECF244321}">
                <p14:modId xmlns:p14="http://schemas.microsoft.com/office/powerpoint/2010/main" val="161782800"/>
              </p:ext>
            </p:extLst>
          </p:nvPr>
        </p:nvGraphicFramePr>
        <p:xfrm>
          <a:off x="4295776" y="3002755"/>
          <a:ext cx="3167062" cy="852488"/>
        </p:xfrm>
        <a:graphic>
          <a:graphicData uri="http://schemas.openxmlformats.org/presentationml/2006/ole">
            <mc:AlternateContent xmlns:mc="http://schemas.openxmlformats.org/markup-compatibility/2006">
              <mc:Choice xmlns:v="urn:schemas-microsoft-com:vml" Requires="v">
                <p:oleObj spid="_x0000_s14354" r:id="rId4" imgW="36271200" imgH="9753600" progId="Equation.3">
                  <p:embed/>
                </p:oleObj>
              </mc:Choice>
              <mc:Fallback>
                <p:oleObj r:id="rId4" imgW="36271200" imgH="9753600" progId="Equation.3">
                  <p:embed/>
                  <p:pic>
                    <p:nvPicPr>
                      <p:cNvPr id="81924" name="Object 2">
                        <a:extLst>
                          <a:ext uri="{FF2B5EF4-FFF2-40B4-BE49-F238E27FC236}">
                            <a16:creationId xmlns:a16="http://schemas.microsoft.com/office/drawing/2014/main" xmlns="" id="{0EA4AF60-868B-4E75-9798-5F50A61991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776" y="3002755"/>
                        <a:ext cx="3167062"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25" name="Object 3">
            <a:extLst>
              <a:ext uri="{FF2B5EF4-FFF2-40B4-BE49-F238E27FC236}">
                <a16:creationId xmlns:a16="http://schemas.microsoft.com/office/drawing/2014/main" xmlns="" id="{C1DFF43F-862C-4D24-B34B-2A5B7AD12234}"/>
              </a:ext>
            </a:extLst>
          </p:cNvPr>
          <p:cNvGraphicFramePr>
            <a:graphicFrameLocks noChangeAspect="1"/>
          </p:cNvGraphicFramePr>
          <p:nvPr/>
        </p:nvGraphicFramePr>
        <p:xfrm>
          <a:off x="4583114" y="5638801"/>
          <a:ext cx="2592387" cy="919163"/>
        </p:xfrm>
        <a:graphic>
          <a:graphicData uri="http://schemas.openxmlformats.org/presentationml/2006/ole">
            <mc:AlternateContent xmlns:mc="http://schemas.openxmlformats.org/markup-compatibility/2006">
              <mc:Choice xmlns:v="urn:schemas-microsoft-com:vml" Requires="v">
                <p:oleObj spid="_x0000_s14355" r:id="rId6" imgW="28346400" imgH="10058400" progId="Equation.3">
                  <p:embed/>
                </p:oleObj>
              </mc:Choice>
              <mc:Fallback>
                <p:oleObj r:id="rId6" imgW="28346400" imgH="10058400" progId="Equation.3">
                  <p:embed/>
                  <p:pic>
                    <p:nvPicPr>
                      <p:cNvPr id="81925" name="Object 3">
                        <a:extLst>
                          <a:ext uri="{FF2B5EF4-FFF2-40B4-BE49-F238E27FC236}">
                            <a16:creationId xmlns:a16="http://schemas.microsoft.com/office/drawing/2014/main" xmlns="" id="{C1DFF43F-862C-4D24-B34B-2A5B7AD122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3114" y="5638801"/>
                        <a:ext cx="259238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2390002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xmlns="" id="{52C96A39-D6A8-47E2-9E6F-DAF959D88504}"/>
              </a:ext>
            </a:extLst>
          </p:cNvPr>
          <p:cNvSpPr txBox="1">
            <a:spLocks noGrp="1"/>
          </p:cNvSpPr>
          <p:nvPr>
            <p:ph type="title" idx="4294967295"/>
          </p:nvPr>
        </p:nvSpPr>
        <p:spPr>
          <a:xfrm>
            <a:off x="2674939" y="746916"/>
            <a:ext cx="7793037" cy="929485"/>
          </a:xfrm>
        </p:spPr>
        <p:txBody>
          <a:bodyPr anchor="b">
            <a:spAutoFit/>
          </a:bodyPr>
          <a:lstStyle/>
          <a:p>
            <a:pPr algn="ctr" eaLnBrk="1" hangingPunct="1">
              <a:buClr>
                <a:srgbClr val="000000"/>
              </a:buClr>
              <a:buFont typeface="Times New Roman" panose="02020603050405020304" pitchFamily="18" charset="0"/>
              <a:buNone/>
            </a:pPr>
            <a:r>
              <a:rPr altLang="el-GR" sz="3200">
                <a:latin typeface="Tahoma" panose="020B0604030504040204" pitchFamily="34" charset="0"/>
                <a:ea typeface="SimSun" panose="02010600030101010101" pitchFamily="2" charset="-122"/>
              </a:rPr>
              <a:t>Υπολογισμός του </a:t>
            </a:r>
            <a:r>
              <a:rPr lang="en-GB" altLang="el-GR" sz="3200">
                <a:latin typeface="Tahoma" panose="020B0604030504040204" pitchFamily="34" charset="0"/>
                <a:ea typeface="SimSun" panose="02010600030101010101" pitchFamily="2" charset="-122"/>
              </a:rPr>
              <a:t>SMAM </a:t>
            </a:r>
            <a:r>
              <a:rPr altLang="el-GR" sz="3200">
                <a:latin typeface="Tahoma" panose="020B0604030504040204" pitchFamily="34" charset="0"/>
                <a:ea typeface="SimSun" panose="02010600030101010101" pitchFamily="2" charset="-122"/>
              </a:rPr>
              <a:t>(Σχηματική παράσταση)</a:t>
            </a:r>
          </a:p>
        </p:txBody>
      </p:sp>
      <p:sp>
        <p:nvSpPr>
          <p:cNvPr id="83971" name="Straight Connector 2">
            <a:extLst>
              <a:ext uri="{FF2B5EF4-FFF2-40B4-BE49-F238E27FC236}">
                <a16:creationId xmlns:a16="http://schemas.microsoft.com/office/drawing/2014/main" xmlns="" id="{7ABE04A6-9F8D-4925-AE8E-E882768C6F98}"/>
              </a:ext>
            </a:extLst>
          </p:cNvPr>
          <p:cNvSpPr>
            <a:spLocks noChangeShapeType="1"/>
          </p:cNvSpPr>
          <p:nvPr/>
        </p:nvSpPr>
        <p:spPr bwMode="auto">
          <a:xfrm>
            <a:off x="3071814" y="2133600"/>
            <a:ext cx="1587" cy="38877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90000" tIns="46800" rIns="90000" bIns="46800"/>
          <a:lstStyle/>
          <a:p>
            <a:endParaRPr lang="el-GR"/>
          </a:p>
        </p:txBody>
      </p:sp>
      <p:sp>
        <p:nvSpPr>
          <p:cNvPr id="83972" name="Straight Connector 3">
            <a:extLst>
              <a:ext uri="{FF2B5EF4-FFF2-40B4-BE49-F238E27FC236}">
                <a16:creationId xmlns:a16="http://schemas.microsoft.com/office/drawing/2014/main" xmlns="" id="{2C70333F-BEC6-4F5F-8562-4EB48A177B2F}"/>
              </a:ext>
            </a:extLst>
          </p:cNvPr>
          <p:cNvSpPr>
            <a:spLocks noChangeShapeType="1"/>
          </p:cNvSpPr>
          <p:nvPr/>
        </p:nvSpPr>
        <p:spPr bwMode="auto">
          <a:xfrm>
            <a:off x="3071813" y="6021389"/>
            <a:ext cx="5834062"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90000" tIns="46800" rIns="90000" bIns="46800"/>
          <a:lstStyle/>
          <a:p>
            <a:endParaRPr lang="el-GR"/>
          </a:p>
        </p:txBody>
      </p:sp>
      <p:sp>
        <p:nvSpPr>
          <p:cNvPr id="83973" name="Straight Connector 4">
            <a:extLst>
              <a:ext uri="{FF2B5EF4-FFF2-40B4-BE49-F238E27FC236}">
                <a16:creationId xmlns:a16="http://schemas.microsoft.com/office/drawing/2014/main" xmlns="" id="{B34AB833-ED20-4E06-B5B6-7E842D8F5474}"/>
              </a:ext>
            </a:extLst>
          </p:cNvPr>
          <p:cNvSpPr>
            <a:spLocks noChangeShapeType="1"/>
          </p:cNvSpPr>
          <p:nvPr/>
        </p:nvSpPr>
        <p:spPr bwMode="auto">
          <a:xfrm>
            <a:off x="3935414" y="5949951"/>
            <a:ext cx="1587" cy="1428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90000" tIns="46800" rIns="90000" bIns="46800"/>
          <a:lstStyle/>
          <a:p>
            <a:endParaRPr lang="el-GR"/>
          </a:p>
        </p:txBody>
      </p:sp>
      <p:sp>
        <p:nvSpPr>
          <p:cNvPr id="83974" name="Straight Connector 5">
            <a:extLst>
              <a:ext uri="{FF2B5EF4-FFF2-40B4-BE49-F238E27FC236}">
                <a16:creationId xmlns:a16="http://schemas.microsoft.com/office/drawing/2014/main" xmlns="" id="{B073976E-0D14-4154-A272-BDB9C4959632}"/>
              </a:ext>
            </a:extLst>
          </p:cNvPr>
          <p:cNvSpPr>
            <a:spLocks noChangeShapeType="1"/>
          </p:cNvSpPr>
          <p:nvPr/>
        </p:nvSpPr>
        <p:spPr bwMode="auto">
          <a:xfrm>
            <a:off x="5375275" y="6021388"/>
            <a:ext cx="1588" cy="2159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90000" tIns="46800" rIns="90000" bIns="46800"/>
          <a:lstStyle/>
          <a:p>
            <a:endParaRPr lang="el-GR"/>
          </a:p>
        </p:txBody>
      </p:sp>
      <p:sp>
        <p:nvSpPr>
          <p:cNvPr id="83975" name="Straight Connector 6">
            <a:extLst>
              <a:ext uri="{FF2B5EF4-FFF2-40B4-BE49-F238E27FC236}">
                <a16:creationId xmlns:a16="http://schemas.microsoft.com/office/drawing/2014/main" xmlns="" id="{708AD171-A595-4736-A9B7-566149C1D794}"/>
              </a:ext>
            </a:extLst>
          </p:cNvPr>
          <p:cNvSpPr>
            <a:spLocks noChangeShapeType="1"/>
          </p:cNvSpPr>
          <p:nvPr/>
        </p:nvSpPr>
        <p:spPr bwMode="auto">
          <a:xfrm>
            <a:off x="6383339" y="6021388"/>
            <a:ext cx="1587" cy="2159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90000" tIns="46800" rIns="90000" bIns="46800"/>
          <a:lstStyle/>
          <a:p>
            <a:endParaRPr lang="el-GR"/>
          </a:p>
        </p:txBody>
      </p:sp>
      <p:sp>
        <p:nvSpPr>
          <p:cNvPr id="83976" name="Straight Connector 7">
            <a:extLst>
              <a:ext uri="{FF2B5EF4-FFF2-40B4-BE49-F238E27FC236}">
                <a16:creationId xmlns:a16="http://schemas.microsoft.com/office/drawing/2014/main" xmlns="" id="{BF100B6F-5064-47F6-9583-217D24AAF8A7}"/>
              </a:ext>
            </a:extLst>
          </p:cNvPr>
          <p:cNvSpPr>
            <a:spLocks noChangeShapeType="1"/>
          </p:cNvSpPr>
          <p:nvPr/>
        </p:nvSpPr>
        <p:spPr bwMode="auto">
          <a:xfrm>
            <a:off x="7391400" y="5949950"/>
            <a:ext cx="1588" cy="2159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90000" tIns="46800" rIns="90000" bIns="46800"/>
          <a:lstStyle/>
          <a:p>
            <a:endParaRPr lang="el-GR"/>
          </a:p>
        </p:txBody>
      </p:sp>
      <p:sp>
        <p:nvSpPr>
          <p:cNvPr id="83977" name="Straight Connector 8">
            <a:extLst>
              <a:ext uri="{FF2B5EF4-FFF2-40B4-BE49-F238E27FC236}">
                <a16:creationId xmlns:a16="http://schemas.microsoft.com/office/drawing/2014/main" xmlns="" id="{800670B7-EABD-440D-A8ED-31201192C060}"/>
              </a:ext>
            </a:extLst>
          </p:cNvPr>
          <p:cNvSpPr>
            <a:spLocks noChangeShapeType="1"/>
          </p:cNvSpPr>
          <p:nvPr/>
        </p:nvSpPr>
        <p:spPr bwMode="auto">
          <a:xfrm>
            <a:off x="8401050" y="5876925"/>
            <a:ext cx="1588" cy="2159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90000" tIns="46800" rIns="90000" bIns="46800"/>
          <a:lstStyle/>
          <a:p>
            <a:endParaRPr lang="el-GR"/>
          </a:p>
        </p:txBody>
      </p:sp>
      <p:sp>
        <p:nvSpPr>
          <p:cNvPr id="83978" name="Freeform 9">
            <a:extLst>
              <a:ext uri="{FF2B5EF4-FFF2-40B4-BE49-F238E27FC236}">
                <a16:creationId xmlns:a16="http://schemas.microsoft.com/office/drawing/2014/main" xmlns="" id="{97FC9A4C-6B12-4F9A-A485-D440AC3E56BD}"/>
              </a:ext>
            </a:extLst>
          </p:cNvPr>
          <p:cNvSpPr>
            <a:spLocks noChangeArrowheads="1"/>
          </p:cNvSpPr>
          <p:nvPr/>
        </p:nvSpPr>
        <p:spPr bwMode="auto">
          <a:xfrm>
            <a:off x="2782889" y="6092825"/>
            <a:ext cx="288925" cy="3683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125"/>
              </a:spcBef>
              <a:buClr>
                <a:srgbClr val="000000"/>
              </a:buClr>
            </a:pPr>
            <a:r>
              <a:rPr lang="en-GB" altLang="el-GR" sz="1800"/>
              <a:t>0</a:t>
            </a:r>
          </a:p>
        </p:txBody>
      </p:sp>
      <p:sp>
        <p:nvSpPr>
          <p:cNvPr id="83979" name="Freeform 10">
            <a:extLst>
              <a:ext uri="{FF2B5EF4-FFF2-40B4-BE49-F238E27FC236}">
                <a16:creationId xmlns:a16="http://schemas.microsoft.com/office/drawing/2014/main" xmlns="" id="{66D9C855-4572-46AA-8F2C-838C8B6CD29E}"/>
              </a:ext>
            </a:extLst>
          </p:cNvPr>
          <p:cNvSpPr>
            <a:spLocks noChangeArrowheads="1"/>
          </p:cNvSpPr>
          <p:nvPr/>
        </p:nvSpPr>
        <p:spPr bwMode="auto">
          <a:xfrm>
            <a:off x="3719513" y="6165850"/>
            <a:ext cx="576262" cy="3683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125"/>
              </a:spcBef>
              <a:buClr>
                <a:srgbClr val="000000"/>
              </a:buClr>
            </a:pPr>
            <a:r>
              <a:rPr lang="en-GB" altLang="el-GR" sz="1800"/>
              <a:t>10</a:t>
            </a:r>
          </a:p>
        </p:txBody>
      </p:sp>
      <p:sp>
        <p:nvSpPr>
          <p:cNvPr id="83980" name="Freeform 11">
            <a:extLst>
              <a:ext uri="{FF2B5EF4-FFF2-40B4-BE49-F238E27FC236}">
                <a16:creationId xmlns:a16="http://schemas.microsoft.com/office/drawing/2014/main" xmlns="" id="{768AF2CB-8A3C-43F8-9EC6-4B74F7066DCD}"/>
              </a:ext>
            </a:extLst>
          </p:cNvPr>
          <p:cNvSpPr>
            <a:spLocks noChangeArrowheads="1"/>
          </p:cNvSpPr>
          <p:nvPr/>
        </p:nvSpPr>
        <p:spPr bwMode="auto">
          <a:xfrm>
            <a:off x="8183563" y="6165850"/>
            <a:ext cx="576262" cy="3683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125"/>
              </a:spcBef>
              <a:buClr>
                <a:srgbClr val="000000"/>
              </a:buClr>
            </a:pPr>
            <a:r>
              <a:rPr lang="en-GB" altLang="el-GR" sz="1800"/>
              <a:t>50</a:t>
            </a:r>
          </a:p>
        </p:txBody>
      </p:sp>
      <p:sp>
        <p:nvSpPr>
          <p:cNvPr id="83981" name="Straight Connector 12">
            <a:extLst>
              <a:ext uri="{FF2B5EF4-FFF2-40B4-BE49-F238E27FC236}">
                <a16:creationId xmlns:a16="http://schemas.microsoft.com/office/drawing/2014/main" xmlns="" id="{C4550B9A-B50B-49D8-B1E5-0A69D3219C04}"/>
              </a:ext>
            </a:extLst>
          </p:cNvPr>
          <p:cNvSpPr>
            <a:spLocks noChangeShapeType="1"/>
          </p:cNvSpPr>
          <p:nvPr/>
        </p:nvSpPr>
        <p:spPr bwMode="auto">
          <a:xfrm>
            <a:off x="2855913" y="5229225"/>
            <a:ext cx="2159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90000" tIns="46800" rIns="90000" bIns="46800"/>
          <a:lstStyle/>
          <a:p>
            <a:endParaRPr lang="el-GR"/>
          </a:p>
        </p:txBody>
      </p:sp>
      <p:sp>
        <p:nvSpPr>
          <p:cNvPr id="83982" name="Straight Connector 13">
            <a:extLst>
              <a:ext uri="{FF2B5EF4-FFF2-40B4-BE49-F238E27FC236}">
                <a16:creationId xmlns:a16="http://schemas.microsoft.com/office/drawing/2014/main" xmlns="" id="{B36F4B64-C3BA-44A9-A6B8-1E5BFA9174E8}"/>
              </a:ext>
            </a:extLst>
          </p:cNvPr>
          <p:cNvSpPr>
            <a:spLocks noChangeShapeType="1"/>
          </p:cNvSpPr>
          <p:nvPr/>
        </p:nvSpPr>
        <p:spPr bwMode="auto">
          <a:xfrm>
            <a:off x="2855913" y="4437064"/>
            <a:ext cx="21590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90000" tIns="46800" rIns="90000" bIns="46800"/>
          <a:lstStyle/>
          <a:p>
            <a:endParaRPr lang="el-GR"/>
          </a:p>
        </p:txBody>
      </p:sp>
      <p:sp>
        <p:nvSpPr>
          <p:cNvPr id="83983" name="Straight Connector 14">
            <a:extLst>
              <a:ext uri="{FF2B5EF4-FFF2-40B4-BE49-F238E27FC236}">
                <a16:creationId xmlns:a16="http://schemas.microsoft.com/office/drawing/2014/main" xmlns="" id="{174CEDE4-9094-4D94-96FD-8889E1521396}"/>
              </a:ext>
            </a:extLst>
          </p:cNvPr>
          <p:cNvSpPr>
            <a:spLocks noChangeShapeType="1"/>
          </p:cNvSpPr>
          <p:nvPr/>
        </p:nvSpPr>
        <p:spPr bwMode="auto">
          <a:xfrm>
            <a:off x="2855913" y="3716339"/>
            <a:ext cx="214312"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90000" tIns="46800" rIns="90000" bIns="46800"/>
          <a:lstStyle/>
          <a:p>
            <a:endParaRPr lang="el-GR"/>
          </a:p>
        </p:txBody>
      </p:sp>
      <p:sp>
        <p:nvSpPr>
          <p:cNvPr id="83984" name="Straight Connector 15">
            <a:extLst>
              <a:ext uri="{FF2B5EF4-FFF2-40B4-BE49-F238E27FC236}">
                <a16:creationId xmlns:a16="http://schemas.microsoft.com/office/drawing/2014/main" xmlns="" id="{FA283F8B-75CC-4BF8-B91F-79B95DAE362B}"/>
              </a:ext>
            </a:extLst>
          </p:cNvPr>
          <p:cNvSpPr>
            <a:spLocks noChangeShapeType="1"/>
          </p:cNvSpPr>
          <p:nvPr/>
        </p:nvSpPr>
        <p:spPr bwMode="auto">
          <a:xfrm>
            <a:off x="2927351" y="2924175"/>
            <a:ext cx="144463"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90000" tIns="46800" rIns="90000" bIns="46800"/>
          <a:lstStyle/>
          <a:p>
            <a:endParaRPr lang="el-GR"/>
          </a:p>
        </p:txBody>
      </p:sp>
      <p:sp>
        <p:nvSpPr>
          <p:cNvPr id="83985" name="Straight Connector 16">
            <a:extLst>
              <a:ext uri="{FF2B5EF4-FFF2-40B4-BE49-F238E27FC236}">
                <a16:creationId xmlns:a16="http://schemas.microsoft.com/office/drawing/2014/main" xmlns="" id="{3BBEAEFB-C0A7-420B-A728-161151D0756D}"/>
              </a:ext>
            </a:extLst>
          </p:cNvPr>
          <p:cNvSpPr>
            <a:spLocks noChangeShapeType="1"/>
          </p:cNvSpPr>
          <p:nvPr/>
        </p:nvSpPr>
        <p:spPr bwMode="auto">
          <a:xfrm>
            <a:off x="2927350" y="2133600"/>
            <a:ext cx="2159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90000" tIns="46800" rIns="90000" bIns="46800"/>
          <a:lstStyle/>
          <a:p>
            <a:endParaRPr lang="el-GR"/>
          </a:p>
        </p:txBody>
      </p:sp>
      <p:sp>
        <p:nvSpPr>
          <p:cNvPr id="83986" name="Straight Connector 17">
            <a:extLst>
              <a:ext uri="{FF2B5EF4-FFF2-40B4-BE49-F238E27FC236}">
                <a16:creationId xmlns:a16="http://schemas.microsoft.com/office/drawing/2014/main" xmlns="" id="{D03A1D31-AB11-4A70-A833-83B5462906DC}"/>
              </a:ext>
            </a:extLst>
          </p:cNvPr>
          <p:cNvSpPr>
            <a:spLocks noChangeShapeType="1"/>
          </p:cNvSpPr>
          <p:nvPr/>
        </p:nvSpPr>
        <p:spPr bwMode="auto">
          <a:xfrm>
            <a:off x="3071814" y="2133600"/>
            <a:ext cx="1512887"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90000" tIns="46800" rIns="90000" bIns="46800"/>
          <a:lstStyle/>
          <a:p>
            <a:endParaRPr lang="el-GR"/>
          </a:p>
        </p:txBody>
      </p:sp>
      <p:sp>
        <p:nvSpPr>
          <p:cNvPr id="83987" name="Freeform 18">
            <a:extLst>
              <a:ext uri="{FF2B5EF4-FFF2-40B4-BE49-F238E27FC236}">
                <a16:creationId xmlns:a16="http://schemas.microsoft.com/office/drawing/2014/main" xmlns="" id="{FF030CD3-821F-4717-8406-047181F414BD}"/>
              </a:ext>
            </a:extLst>
          </p:cNvPr>
          <p:cNvSpPr>
            <a:spLocks/>
          </p:cNvSpPr>
          <p:nvPr/>
        </p:nvSpPr>
        <p:spPr bwMode="auto">
          <a:xfrm>
            <a:off x="4583113" y="2133601"/>
            <a:ext cx="3816350" cy="2951163"/>
          </a:xfrm>
          <a:custGeom>
            <a:avLst/>
            <a:gdLst>
              <a:gd name="T0" fmla="*/ 2147483646 w 2404"/>
              <a:gd name="T1" fmla="*/ 0 h 1859"/>
              <a:gd name="T2" fmla="*/ 2147483646 w 2404"/>
              <a:gd name="T3" fmla="*/ 2147483646 h 1859"/>
              <a:gd name="T4" fmla="*/ 2147483646 w 2404"/>
              <a:gd name="T5" fmla="*/ 2147483646 h 1859"/>
              <a:gd name="T6" fmla="*/ 0 w 2404"/>
              <a:gd name="T7" fmla="*/ 2147483646 h 1859"/>
              <a:gd name="T8" fmla="*/ 17694720 60000 65536"/>
              <a:gd name="T9" fmla="*/ 0 60000 65536"/>
              <a:gd name="T10" fmla="*/ 5898240 60000 65536"/>
              <a:gd name="T11" fmla="*/ 11796480 60000 65536"/>
              <a:gd name="T12" fmla="*/ 0 w 2404"/>
              <a:gd name="T13" fmla="*/ 0 h 1859"/>
              <a:gd name="T14" fmla="*/ 2404 w 2404"/>
              <a:gd name="T15" fmla="*/ 1859 h 1859"/>
            </a:gdLst>
            <a:ahLst/>
            <a:cxnLst>
              <a:cxn ang="T8">
                <a:pos x="T0" y="T1"/>
              </a:cxn>
              <a:cxn ang="T9">
                <a:pos x="T2" y="T3"/>
              </a:cxn>
              <a:cxn ang="T10">
                <a:pos x="T4" y="T5"/>
              </a:cxn>
              <a:cxn ang="T11">
                <a:pos x="T6" y="T7"/>
              </a:cxn>
            </a:cxnLst>
            <a:rect l="T12" t="T13" r="T14" b="T15"/>
            <a:pathLst>
              <a:path w="2404" h="1859">
                <a:moveTo>
                  <a:pt x="0" y="0"/>
                </a:moveTo>
                <a:cubicBezTo>
                  <a:pt x="174" y="79"/>
                  <a:pt x="348" y="159"/>
                  <a:pt x="635" y="408"/>
                </a:cubicBezTo>
                <a:cubicBezTo>
                  <a:pt x="922" y="657"/>
                  <a:pt x="1429" y="1254"/>
                  <a:pt x="1724" y="1496"/>
                </a:cubicBezTo>
                <a:cubicBezTo>
                  <a:pt x="2019" y="1738"/>
                  <a:pt x="2291" y="1799"/>
                  <a:pt x="2404" y="1859"/>
                </a:cubicBezTo>
              </a:path>
            </a:pathLst>
          </a:custGeom>
          <a:noFill/>
          <a:ln w="936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l-GR"/>
          </a:p>
        </p:txBody>
      </p:sp>
      <p:sp>
        <p:nvSpPr>
          <p:cNvPr id="83988" name="Freeform 19">
            <a:extLst>
              <a:ext uri="{FF2B5EF4-FFF2-40B4-BE49-F238E27FC236}">
                <a16:creationId xmlns:a16="http://schemas.microsoft.com/office/drawing/2014/main" xmlns="" id="{9F163C04-E81B-40B7-ACC4-2EDAC6E85361}"/>
              </a:ext>
            </a:extLst>
          </p:cNvPr>
          <p:cNvSpPr>
            <a:spLocks/>
          </p:cNvSpPr>
          <p:nvPr/>
        </p:nvSpPr>
        <p:spPr bwMode="auto">
          <a:xfrm>
            <a:off x="3071814" y="5084764"/>
            <a:ext cx="5329237" cy="935037"/>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CF01"/>
          </a:solidFill>
          <a:ln w="9360">
            <a:solidFill>
              <a:srgbClr val="FF0000"/>
            </a:solidFill>
            <a:prstDash val="solid"/>
            <a:miter lim="800000"/>
            <a:headEnd/>
            <a:tailEnd/>
          </a:ln>
        </p:spPr>
        <p:txBody>
          <a:bodyPr wrap="none" lIns="90000" tIns="46800" rIns="90000" bIns="46800" anchor="ctr"/>
          <a:lstStyle/>
          <a:p>
            <a:endParaRPr lang="el-GR"/>
          </a:p>
        </p:txBody>
      </p:sp>
      <p:sp>
        <p:nvSpPr>
          <p:cNvPr id="83989" name="Freeform 20">
            <a:extLst>
              <a:ext uri="{FF2B5EF4-FFF2-40B4-BE49-F238E27FC236}">
                <a16:creationId xmlns:a16="http://schemas.microsoft.com/office/drawing/2014/main" xmlns="" id="{92AFB9A9-AD7F-45B9-8D72-F4A9278D615B}"/>
              </a:ext>
            </a:extLst>
          </p:cNvPr>
          <p:cNvSpPr>
            <a:spLocks/>
          </p:cNvSpPr>
          <p:nvPr/>
        </p:nvSpPr>
        <p:spPr bwMode="auto">
          <a:xfrm>
            <a:off x="6024564" y="5300664"/>
            <a:ext cx="574675" cy="504825"/>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0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17694720 60000 65536"/>
              <a:gd name="T25" fmla="*/ 0 60000 65536"/>
              <a:gd name="T26" fmla="*/ 5898240 60000 65536"/>
              <a:gd name="T27" fmla="*/ 11796480 60000 65536"/>
              <a:gd name="T28" fmla="*/ 17694720 60000 65536"/>
              <a:gd name="T29" fmla="*/ 17694720 60000 65536"/>
              <a:gd name="T30" fmla="*/ 17694720 60000 65536"/>
              <a:gd name="T31" fmla="*/ 17694720 60000 65536"/>
              <a:gd name="T32" fmla="*/ 17694720 60000 65536"/>
              <a:gd name="T33" fmla="*/ 17694720 60000 65536"/>
              <a:gd name="T34" fmla="*/ 17694720 60000 65536"/>
              <a:gd name="T35" fmla="*/ 17694720 60000 65536"/>
              <a:gd name="T36" fmla="*/ 3163 w 21600"/>
              <a:gd name="T37" fmla="*/ 3163 h 21600"/>
              <a:gd name="T38" fmla="*/ 18437 w 21600"/>
              <a:gd name="T39" fmla="*/ 18437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10800" y="0"/>
                </a:moveTo>
                <a:lnTo>
                  <a:pt x="10799" y="0"/>
                </a:lnTo>
                <a:cubicBezTo>
                  <a:pt x="4835" y="0"/>
                  <a:pt x="0" y="4835"/>
                  <a:pt x="0" y="10799"/>
                </a:cubicBezTo>
                <a:cubicBezTo>
                  <a:pt x="0" y="16764"/>
                  <a:pt x="4835" y="21600"/>
                  <a:pt x="10800" y="21600"/>
                </a:cubicBezTo>
                <a:cubicBezTo>
                  <a:pt x="16764" y="21600"/>
                  <a:pt x="21600" y="16764"/>
                  <a:pt x="21600" y="10800"/>
                </a:cubicBezTo>
                <a:cubicBezTo>
                  <a:pt x="21600" y="4835"/>
                  <a:pt x="16764" y="0"/>
                  <a:pt x="10800" y="0"/>
                </a:cubicBezTo>
                <a:close/>
              </a:path>
            </a:pathLst>
          </a:custGeom>
          <a:solidFill>
            <a:srgbClr val="FFCF01">
              <a:alpha val="39999"/>
            </a:srgbClr>
          </a:solidFill>
          <a:ln w="9360">
            <a:solidFill>
              <a:srgbClr val="000000"/>
            </a:solidFill>
            <a:prstDash val="solid"/>
            <a:miter lim="800000"/>
            <a:headEnd/>
            <a:tailEnd/>
          </a:ln>
        </p:spPr>
        <p:txBody>
          <a:bodyPr wrap="none" lIns="90000" tIns="46800" rIns="90000" bIns="46800" anchor="ctr"/>
          <a:lstStyle/>
          <a:p>
            <a:endParaRPr lang="el-GR"/>
          </a:p>
        </p:txBody>
      </p:sp>
      <p:sp>
        <p:nvSpPr>
          <p:cNvPr id="83990" name="Freeform 21">
            <a:extLst>
              <a:ext uri="{FF2B5EF4-FFF2-40B4-BE49-F238E27FC236}">
                <a16:creationId xmlns:a16="http://schemas.microsoft.com/office/drawing/2014/main" xmlns="" id="{650C7C97-EA32-46CB-92DF-6C4E5DDCEBB5}"/>
              </a:ext>
            </a:extLst>
          </p:cNvPr>
          <p:cNvSpPr>
            <a:spLocks noChangeArrowheads="1"/>
          </p:cNvSpPr>
          <p:nvPr/>
        </p:nvSpPr>
        <p:spPr bwMode="auto">
          <a:xfrm>
            <a:off x="6096000" y="5373688"/>
            <a:ext cx="431800" cy="3683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125"/>
              </a:spcBef>
              <a:buClr>
                <a:srgbClr val="000000"/>
              </a:buClr>
            </a:pPr>
            <a:r>
              <a:rPr lang="en-GB" altLang="el-GR" sz="1800" b="1"/>
              <a:t>3</a:t>
            </a:r>
          </a:p>
        </p:txBody>
      </p:sp>
      <p:sp>
        <p:nvSpPr>
          <p:cNvPr id="83991" name="Freeform 22">
            <a:extLst>
              <a:ext uri="{FF2B5EF4-FFF2-40B4-BE49-F238E27FC236}">
                <a16:creationId xmlns:a16="http://schemas.microsoft.com/office/drawing/2014/main" xmlns="" id="{D0E542D4-BCEF-4FD0-8A87-75C85514B623}"/>
              </a:ext>
            </a:extLst>
          </p:cNvPr>
          <p:cNvSpPr>
            <a:spLocks/>
          </p:cNvSpPr>
          <p:nvPr/>
        </p:nvSpPr>
        <p:spPr bwMode="auto">
          <a:xfrm>
            <a:off x="3359151" y="4437064"/>
            <a:ext cx="1152525" cy="1152525"/>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0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17694720 60000 65536"/>
              <a:gd name="T25" fmla="*/ 0 60000 65536"/>
              <a:gd name="T26" fmla="*/ 5898240 60000 65536"/>
              <a:gd name="T27" fmla="*/ 11796480 60000 65536"/>
              <a:gd name="T28" fmla="*/ 17694720 60000 65536"/>
              <a:gd name="T29" fmla="*/ 17694720 60000 65536"/>
              <a:gd name="T30" fmla="*/ 17694720 60000 65536"/>
              <a:gd name="T31" fmla="*/ 17694720 60000 65536"/>
              <a:gd name="T32" fmla="*/ 17694720 60000 65536"/>
              <a:gd name="T33" fmla="*/ 17694720 60000 65536"/>
              <a:gd name="T34" fmla="*/ 17694720 60000 65536"/>
              <a:gd name="T35" fmla="*/ 17694720 60000 65536"/>
              <a:gd name="T36" fmla="*/ 3163 w 21600"/>
              <a:gd name="T37" fmla="*/ 3163 h 21600"/>
              <a:gd name="T38" fmla="*/ 18437 w 21600"/>
              <a:gd name="T39" fmla="*/ 18437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10800" y="0"/>
                </a:moveTo>
                <a:lnTo>
                  <a:pt x="10799" y="0"/>
                </a:lnTo>
                <a:cubicBezTo>
                  <a:pt x="4835" y="0"/>
                  <a:pt x="0" y="4835"/>
                  <a:pt x="0" y="10799"/>
                </a:cubicBezTo>
                <a:cubicBezTo>
                  <a:pt x="0" y="16764"/>
                  <a:pt x="4835" y="21600"/>
                  <a:pt x="10800" y="21600"/>
                </a:cubicBezTo>
                <a:cubicBezTo>
                  <a:pt x="16764" y="21600"/>
                  <a:pt x="21600" y="16764"/>
                  <a:pt x="21600" y="10800"/>
                </a:cubicBezTo>
                <a:cubicBezTo>
                  <a:pt x="21600" y="4835"/>
                  <a:pt x="16764" y="0"/>
                  <a:pt x="10800" y="0"/>
                </a:cubicBezTo>
                <a:close/>
              </a:path>
            </a:pathLst>
          </a:custGeom>
          <a:solidFill>
            <a:srgbClr val="FFFFFF"/>
          </a:solidFill>
          <a:ln w="9360">
            <a:solidFill>
              <a:srgbClr val="000000"/>
            </a:solidFill>
            <a:prstDash val="solid"/>
            <a:miter lim="800000"/>
            <a:headEnd/>
            <a:tailEnd/>
          </a:ln>
        </p:spPr>
        <p:txBody>
          <a:bodyPr wrap="none" lIns="90000" tIns="46800" rIns="90000" bIns="46800" anchor="ctr"/>
          <a:lstStyle/>
          <a:p>
            <a:endParaRPr lang="el-GR"/>
          </a:p>
        </p:txBody>
      </p:sp>
      <p:sp>
        <p:nvSpPr>
          <p:cNvPr id="83992" name="Freeform 23">
            <a:extLst>
              <a:ext uri="{FF2B5EF4-FFF2-40B4-BE49-F238E27FC236}">
                <a16:creationId xmlns:a16="http://schemas.microsoft.com/office/drawing/2014/main" xmlns="" id="{E06528F1-4B88-4B3F-ADB0-3F9AD45DB775}"/>
              </a:ext>
            </a:extLst>
          </p:cNvPr>
          <p:cNvSpPr>
            <a:spLocks noChangeArrowheads="1"/>
          </p:cNvSpPr>
          <p:nvPr/>
        </p:nvSpPr>
        <p:spPr bwMode="auto">
          <a:xfrm>
            <a:off x="3792538" y="4797425"/>
            <a:ext cx="792162" cy="3683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125"/>
              </a:spcBef>
              <a:buClr>
                <a:srgbClr val="000000"/>
              </a:buClr>
            </a:pPr>
            <a:r>
              <a:rPr lang="en-GB" altLang="el-GR" sz="1800" b="1"/>
              <a:t>1</a:t>
            </a:r>
          </a:p>
        </p:txBody>
      </p:sp>
      <p:sp>
        <p:nvSpPr>
          <p:cNvPr id="83993" name="Freeform 24">
            <a:extLst>
              <a:ext uri="{FF2B5EF4-FFF2-40B4-BE49-F238E27FC236}">
                <a16:creationId xmlns:a16="http://schemas.microsoft.com/office/drawing/2014/main" xmlns="" id="{C32A25B0-552B-4500-9389-84821B1F227B}"/>
              </a:ext>
            </a:extLst>
          </p:cNvPr>
          <p:cNvSpPr>
            <a:spLocks noChangeArrowheads="1"/>
          </p:cNvSpPr>
          <p:nvPr/>
        </p:nvSpPr>
        <p:spPr bwMode="auto">
          <a:xfrm>
            <a:off x="2495551" y="5013325"/>
            <a:ext cx="504825" cy="3683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125"/>
              </a:spcBef>
              <a:buClr>
                <a:srgbClr val="000000"/>
              </a:buClr>
            </a:pPr>
            <a:r>
              <a:rPr lang="en-GB" altLang="el-GR" sz="1800"/>
              <a:t>20</a:t>
            </a:r>
          </a:p>
        </p:txBody>
      </p:sp>
      <p:sp>
        <p:nvSpPr>
          <p:cNvPr id="83994" name="Freeform 25">
            <a:extLst>
              <a:ext uri="{FF2B5EF4-FFF2-40B4-BE49-F238E27FC236}">
                <a16:creationId xmlns:a16="http://schemas.microsoft.com/office/drawing/2014/main" xmlns="" id="{517BF9F0-1B69-4E3D-8AF1-43EF3ACB2E4B}"/>
              </a:ext>
            </a:extLst>
          </p:cNvPr>
          <p:cNvSpPr>
            <a:spLocks noChangeArrowheads="1"/>
          </p:cNvSpPr>
          <p:nvPr/>
        </p:nvSpPr>
        <p:spPr bwMode="auto">
          <a:xfrm>
            <a:off x="2495550" y="4221163"/>
            <a:ext cx="503238" cy="3683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125"/>
              </a:spcBef>
              <a:buClr>
                <a:srgbClr val="000000"/>
              </a:buClr>
            </a:pPr>
            <a:r>
              <a:rPr lang="en-GB" altLang="el-GR" sz="1800"/>
              <a:t>40</a:t>
            </a:r>
          </a:p>
        </p:txBody>
      </p:sp>
      <p:sp>
        <p:nvSpPr>
          <p:cNvPr id="83995" name="Freeform 26">
            <a:extLst>
              <a:ext uri="{FF2B5EF4-FFF2-40B4-BE49-F238E27FC236}">
                <a16:creationId xmlns:a16="http://schemas.microsoft.com/office/drawing/2014/main" xmlns="" id="{C2E5BD59-C7F4-4022-AEF6-6E23E5AB20D4}"/>
              </a:ext>
            </a:extLst>
          </p:cNvPr>
          <p:cNvSpPr>
            <a:spLocks noChangeArrowheads="1"/>
          </p:cNvSpPr>
          <p:nvPr/>
        </p:nvSpPr>
        <p:spPr bwMode="auto">
          <a:xfrm>
            <a:off x="2495550" y="3500438"/>
            <a:ext cx="503238" cy="3683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125"/>
              </a:spcBef>
              <a:buClr>
                <a:srgbClr val="000000"/>
              </a:buClr>
            </a:pPr>
            <a:r>
              <a:rPr lang="en-GB" altLang="el-GR" sz="1800"/>
              <a:t>60</a:t>
            </a:r>
          </a:p>
        </p:txBody>
      </p:sp>
      <p:sp>
        <p:nvSpPr>
          <p:cNvPr id="83996" name="Freeform 27">
            <a:extLst>
              <a:ext uri="{FF2B5EF4-FFF2-40B4-BE49-F238E27FC236}">
                <a16:creationId xmlns:a16="http://schemas.microsoft.com/office/drawing/2014/main" xmlns="" id="{A1D2D187-AD15-401E-A640-3DEA28A54D3B}"/>
              </a:ext>
            </a:extLst>
          </p:cNvPr>
          <p:cNvSpPr>
            <a:spLocks noChangeArrowheads="1"/>
          </p:cNvSpPr>
          <p:nvPr/>
        </p:nvSpPr>
        <p:spPr bwMode="auto">
          <a:xfrm>
            <a:off x="2566989" y="2708275"/>
            <a:ext cx="503237" cy="3683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125"/>
              </a:spcBef>
              <a:buClr>
                <a:srgbClr val="000000"/>
              </a:buClr>
            </a:pPr>
            <a:r>
              <a:rPr lang="en-GB" altLang="el-GR" sz="1800"/>
              <a:t>80</a:t>
            </a:r>
          </a:p>
        </p:txBody>
      </p:sp>
      <p:sp>
        <p:nvSpPr>
          <p:cNvPr id="83997" name="Freeform 28">
            <a:extLst>
              <a:ext uri="{FF2B5EF4-FFF2-40B4-BE49-F238E27FC236}">
                <a16:creationId xmlns:a16="http://schemas.microsoft.com/office/drawing/2014/main" xmlns="" id="{99883530-8DAF-4EF6-9347-1765DCFD8FBF}"/>
              </a:ext>
            </a:extLst>
          </p:cNvPr>
          <p:cNvSpPr>
            <a:spLocks noChangeArrowheads="1"/>
          </p:cNvSpPr>
          <p:nvPr/>
        </p:nvSpPr>
        <p:spPr bwMode="auto">
          <a:xfrm>
            <a:off x="2424113" y="1989138"/>
            <a:ext cx="576262" cy="3683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125"/>
              </a:spcBef>
              <a:buClr>
                <a:srgbClr val="000000"/>
              </a:buClr>
            </a:pPr>
            <a:r>
              <a:rPr lang="en-GB" altLang="el-GR" sz="1800"/>
              <a:t>100</a:t>
            </a:r>
          </a:p>
        </p:txBody>
      </p:sp>
      <p:sp>
        <p:nvSpPr>
          <p:cNvPr id="83998" name="Straight Connector 29">
            <a:extLst>
              <a:ext uri="{FF2B5EF4-FFF2-40B4-BE49-F238E27FC236}">
                <a16:creationId xmlns:a16="http://schemas.microsoft.com/office/drawing/2014/main" xmlns="" id="{0FA53896-70CC-4476-AE91-A2F01091C9C9}"/>
              </a:ext>
            </a:extLst>
          </p:cNvPr>
          <p:cNvSpPr>
            <a:spLocks noChangeShapeType="1"/>
          </p:cNvSpPr>
          <p:nvPr/>
        </p:nvSpPr>
        <p:spPr bwMode="auto">
          <a:xfrm>
            <a:off x="4656139" y="6021389"/>
            <a:ext cx="1587" cy="7143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90000" tIns="46800" rIns="90000" bIns="46800"/>
          <a:lstStyle/>
          <a:p>
            <a:endParaRPr lang="el-GR"/>
          </a:p>
        </p:txBody>
      </p:sp>
      <p:sp>
        <p:nvSpPr>
          <p:cNvPr id="83999" name="Freeform 30">
            <a:extLst>
              <a:ext uri="{FF2B5EF4-FFF2-40B4-BE49-F238E27FC236}">
                <a16:creationId xmlns:a16="http://schemas.microsoft.com/office/drawing/2014/main" xmlns="" id="{1F7A0B48-1044-4542-848D-191F25B48A29}"/>
              </a:ext>
            </a:extLst>
          </p:cNvPr>
          <p:cNvSpPr>
            <a:spLocks noChangeArrowheads="1"/>
          </p:cNvSpPr>
          <p:nvPr/>
        </p:nvSpPr>
        <p:spPr bwMode="auto">
          <a:xfrm>
            <a:off x="4440238" y="6165850"/>
            <a:ext cx="576262" cy="3683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125"/>
              </a:spcBef>
              <a:buClr>
                <a:srgbClr val="000000"/>
              </a:buClr>
            </a:pPr>
            <a:r>
              <a:rPr lang="en-GB" altLang="el-GR" sz="1800"/>
              <a:t>15</a:t>
            </a:r>
          </a:p>
        </p:txBody>
      </p:sp>
      <p:sp>
        <p:nvSpPr>
          <p:cNvPr id="84000" name="Freeform 31">
            <a:extLst>
              <a:ext uri="{FF2B5EF4-FFF2-40B4-BE49-F238E27FC236}">
                <a16:creationId xmlns:a16="http://schemas.microsoft.com/office/drawing/2014/main" xmlns="" id="{D13EBDE8-1F68-4BC1-971B-78782E1BE3FF}"/>
              </a:ext>
            </a:extLst>
          </p:cNvPr>
          <p:cNvSpPr>
            <a:spLocks noChangeArrowheads="1"/>
          </p:cNvSpPr>
          <p:nvPr/>
        </p:nvSpPr>
        <p:spPr bwMode="auto">
          <a:xfrm>
            <a:off x="5159376" y="6165850"/>
            <a:ext cx="576263" cy="3683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125"/>
              </a:spcBef>
              <a:buClr>
                <a:srgbClr val="000000"/>
              </a:buClr>
            </a:pPr>
            <a:r>
              <a:rPr lang="en-GB" altLang="el-GR" sz="1800"/>
              <a:t>20</a:t>
            </a:r>
          </a:p>
        </p:txBody>
      </p:sp>
      <p:sp>
        <p:nvSpPr>
          <p:cNvPr id="84001" name="Freeform 32">
            <a:extLst>
              <a:ext uri="{FF2B5EF4-FFF2-40B4-BE49-F238E27FC236}">
                <a16:creationId xmlns:a16="http://schemas.microsoft.com/office/drawing/2014/main" xmlns="" id="{1115E214-D526-4A85-9C60-3E1E7CEABE03}"/>
              </a:ext>
            </a:extLst>
          </p:cNvPr>
          <p:cNvSpPr>
            <a:spLocks noChangeArrowheads="1"/>
          </p:cNvSpPr>
          <p:nvPr/>
        </p:nvSpPr>
        <p:spPr bwMode="auto">
          <a:xfrm>
            <a:off x="6167439" y="6165850"/>
            <a:ext cx="574675" cy="3683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125"/>
              </a:spcBef>
              <a:buClr>
                <a:srgbClr val="000000"/>
              </a:buClr>
            </a:pPr>
            <a:r>
              <a:rPr lang="en-GB" altLang="el-GR" sz="1800"/>
              <a:t>30</a:t>
            </a:r>
          </a:p>
        </p:txBody>
      </p:sp>
      <p:sp>
        <p:nvSpPr>
          <p:cNvPr id="84002" name="Freeform 33">
            <a:extLst>
              <a:ext uri="{FF2B5EF4-FFF2-40B4-BE49-F238E27FC236}">
                <a16:creationId xmlns:a16="http://schemas.microsoft.com/office/drawing/2014/main" xmlns="" id="{0DDAC5D6-91C0-4332-A276-10E2673C1646}"/>
              </a:ext>
            </a:extLst>
          </p:cNvPr>
          <p:cNvSpPr>
            <a:spLocks noChangeArrowheads="1"/>
          </p:cNvSpPr>
          <p:nvPr/>
        </p:nvSpPr>
        <p:spPr bwMode="auto">
          <a:xfrm>
            <a:off x="7175500" y="6165850"/>
            <a:ext cx="647700" cy="3683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125"/>
              </a:spcBef>
              <a:buClr>
                <a:srgbClr val="000000"/>
              </a:buClr>
            </a:pPr>
            <a:r>
              <a:rPr lang="en-GB" altLang="el-GR" sz="1800"/>
              <a:t>40</a:t>
            </a:r>
          </a:p>
        </p:txBody>
      </p:sp>
      <p:sp>
        <p:nvSpPr>
          <p:cNvPr id="84003" name="Freeform 34">
            <a:extLst>
              <a:ext uri="{FF2B5EF4-FFF2-40B4-BE49-F238E27FC236}">
                <a16:creationId xmlns:a16="http://schemas.microsoft.com/office/drawing/2014/main" xmlns="" id="{EA208B9D-30E1-487A-AC22-E48E44F90AE6}"/>
              </a:ext>
            </a:extLst>
          </p:cNvPr>
          <p:cNvSpPr>
            <a:spLocks/>
          </p:cNvSpPr>
          <p:nvPr/>
        </p:nvSpPr>
        <p:spPr bwMode="auto">
          <a:xfrm>
            <a:off x="1847850" y="3357564"/>
            <a:ext cx="503238" cy="503237"/>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0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17694720 60000 65536"/>
              <a:gd name="T25" fmla="*/ 0 60000 65536"/>
              <a:gd name="T26" fmla="*/ 5898240 60000 65536"/>
              <a:gd name="T27" fmla="*/ 11796480 60000 65536"/>
              <a:gd name="T28" fmla="*/ 17694720 60000 65536"/>
              <a:gd name="T29" fmla="*/ 17694720 60000 65536"/>
              <a:gd name="T30" fmla="*/ 17694720 60000 65536"/>
              <a:gd name="T31" fmla="*/ 17694720 60000 65536"/>
              <a:gd name="T32" fmla="*/ 17694720 60000 65536"/>
              <a:gd name="T33" fmla="*/ 17694720 60000 65536"/>
              <a:gd name="T34" fmla="*/ 17694720 60000 65536"/>
              <a:gd name="T35" fmla="*/ 17694720 60000 65536"/>
              <a:gd name="T36" fmla="*/ 3163 w 21600"/>
              <a:gd name="T37" fmla="*/ 3163 h 21600"/>
              <a:gd name="T38" fmla="*/ 18437 w 21600"/>
              <a:gd name="T39" fmla="*/ 18437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10800" y="0"/>
                </a:moveTo>
                <a:lnTo>
                  <a:pt x="10799" y="0"/>
                </a:lnTo>
                <a:cubicBezTo>
                  <a:pt x="4835" y="0"/>
                  <a:pt x="0" y="4835"/>
                  <a:pt x="0" y="10799"/>
                </a:cubicBezTo>
                <a:cubicBezTo>
                  <a:pt x="0" y="16764"/>
                  <a:pt x="4835" y="21600"/>
                  <a:pt x="10800" y="21600"/>
                </a:cubicBezTo>
                <a:cubicBezTo>
                  <a:pt x="16764" y="21600"/>
                  <a:pt x="21600" y="16764"/>
                  <a:pt x="21600" y="10800"/>
                </a:cubicBezTo>
                <a:cubicBezTo>
                  <a:pt x="21600" y="4835"/>
                  <a:pt x="16764" y="0"/>
                  <a:pt x="10800" y="0"/>
                </a:cubicBezTo>
                <a:close/>
              </a:path>
            </a:pathLst>
          </a:custGeom>
          <a:noFill/>
          <a:ln w="936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l-GR"/>
          </a:p>
        </p:txBody>
      </p:sp>
      <p:sp>
        <p:nvSpPr>
          <p:cNvPr id="84004" name="Freeform 35">
            <a:extLst>
              <a:ext uri="{FF2B5EF4-FFF2-40B4-BE49-F238E27FC236}">
                <a16:creationId xmlns:a16="http://schemas.microsoft.com/office/drawing/2014/main" xmlns="" id="{DC34D621-A105-48BD-9081-78CBEEE2DE28}"/>
              </a:ext>
            </a:extLst>
          </p:cNvPr>
          <p:cNvSpPr>
            <a:spLocks noChangeArrowheads="1"/>
          </p:cNvSpPr>
          <p:nvPr/>
        </p:nvSpPr>
        <p:spPr bwMode="auto">
          <a:xfrm>
            <a:off x="1919288" y="3429001"/>
            <a:ext cx="360362" cy="371513"/>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125"/>
              </a:spcBef>
              <a:buClr>
                <a:srgbClr val="000000"/>
              </a:buClr>
            </a:pPr>
            <a:r>
              <a:rPr lang="en-GB" altLang="el-GR" sz="1800" b="1"/>
              <a:t>2    </a:t>
            </a:r>
          </a:p>
        </p:txBody>
      </p:sp>
      <p:graphicFrame>
        <p:nvGraphicFramePr>
          <p:cNvPr id="84005" name="Object 2">
            <a:extLst>
              <a:ext uri="{FF2B5EF4-FFF2-40B4-BE49-F238E27FC236}">
                <a16:creationId xmlns:a16="http://schemas.microsoft.com/office/drawing/2014/main" xmlns="" id="{6C48FE56-7443-4664-BD26-B46779768B45}"/>
              </a:ext>
            </a:extLst>
          </p:cNvPr>
          <p:cNvGraphicFramePr>
            <a:graphicFrameLocks noChangeAspect="1"/>
          </p:cNvGraphicFramePr>
          <p:nvPr/>
        </p:nvGraphicFramePr>
        <p:xfrm>
          <a:off x="6672264" y="2543176"/>
          <a:ext cx="2663825" cy="944563"/>
        </p:xfrm>
        <a:graphic>
          <a:graphicData uri="http://schemas.openxmlformats.org/presentationml/2006/ole">
            <mc:AlternateContent xmlns:mc="http://schemas.openxmlformats.org/markup-compatibility/2006">
              <mc:Choice xmlns:v="urn:schemas-microsoft-com:vml" Requires="v">
                <p:oleObj spid="_x0000_s15370" r:id="rId4" imgW="28346400" imgH="10058400" progId="Equation.3">
                  <p:embed/>
                </p:oleObj>
              </mc:Choice>
              <mc:Fallback>
                <p:oleObj r:id="rId4" imgW="28346400" imgH="10058400" progId="Equation.3">
                  <p:embed/>
                  <p:pic>
                    <p:nvPicPr>
                      <p:cNvPr id="84005" name="Object 2">
                        <a:extLst>
                          <a:ext uri="{FF2B5EF4-FFF2-40B4-BE49-F238E27FC236}">
                            <a16:creationId xmlns:a16="http://schemas.microsoft.com/office/drawing/2014/main" xmlns="" id="{6C48FE56-7443-4664-BD26-B46779768B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2264" y="2543176"/>
                        <a:ext cx="26638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006" name="Freeform 37">
            <a:extLst>
              <a:ext uri="{FF2B5EF4-FFF2-40B4-BE49-F238E27FC236}">
                <a16:creationId xmlns:a16="http://schemas.microsoft.com/office/drawing/2014/main" xmlns="" id="{F30799C7-6326-43B0-B514-2AF1D78B7909}"/>
              </a:ext>
            </a:extLst>
          </p:cNvPr>
          <p:cNvSpPr>
            <a:spLocks/>
          </p:cNvSpPr>
          <p:nvPr/>
        </p:nvSpPr>
        <p:spPr bwMode="auto">
          <a:xfrm>
            <a:off x="2351088" y="2133601"/>
            <a:ext cx="215900" cy="2951163"/>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0 w 21600"/>
              <a:gd name="T11" fmla="*/ 2147483646 h 21600"/>
              <a:gd name="T12" fmla="*/ 2147483646 w 21600"/>
              <a:gd name="T13" fmla="*/ 2147483646 h 21600"/>
              <a:gd name="T14" fmla="*/ 17694720 60000 65536"/>
              <a:gd name="T15" fmla="*/ 0 60000 65536"/>
              <a:gd name="T16" fmla="*/ 5898240 60000 65536"/>
              <a:gd name="T17" fmla="*/ 11796480 60000 65536"/>
              <a:gd name="T18" fmla="*/ 17694720 60000 65536"/>
              <a:gd name="T19" fmla="*/ 17694720 60000 65536"/>
              <a:gd name="T20" fmla="*/ 17694720 60000 65536"/>
              <a:gd name="T21" fmla="*/ 13800 w 21600"/>
              <a:gd name="T22" fmla="*/ 563 h 21600"/>
              <a:gd name="T23" fmla="*/ 21600 w 21600"/>
              <a:gd name="T24" fmla="*/ 21037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1600" y="0"/>
                </a:moveTo>
                <a:cubicBezTo>
                  <a:pt x="16200" y="0"/>
                  <a:pt x="10800" y="900"/>
                  <a:pt x="10800" y="1800"/>
                </a:cubicBezTo>
                <a:lnTo>
                  <a:pt x="10800" y="9000"/>
                </a:lnTo>
                <a:cubicBezTo>
                  <a:pt x="10800" y="9900"/>
                  <a:pt x="5400" y="10800"/>
                  <a:pt x="0" y="10800"/>
                </a:cubicBezTo>
                <a:cubicBezTo>
                  <a:pt x="5400" y="10800"/>
                  <a:pt x="10800" y="11700"/>
                  <a:pt x="10800" y="12600"/>
                </a:cubicBezTo>
                <a:lnTo>
                  <a:pt x="10800" y="19800"/>
                </a:lnTo>
                <a:cubicBezTo>
                  <a:pt x="10800" y="20700"/>
                  <a:pt x="16200" y="21600"/>
                  <a:pt x="21600" y="21600"/>
                </a:cubicBezTo>
              </a:path>
            </a:pathLst>
          </a:custGeom>
          <a:noFill/>
          <a:ln w="936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l-G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366716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xmlns="" id="{1D8AF7BA-2515-41EF-BB0A-C8602DF29FEA}"/>
              </a:ext>
            </a:extLst>
          </p:cNvPr>
          <p:cNvSpPr txBox="1">
            <a:spLocks noGrp="1"/>
          </p:cNvSpPr>
          <p:nvPr>
            <p:ph type="title" idx="4294967295"/>
          </p:nvPr>
        </p:nvSpPr>
        <p:spPr>
          <a:xfrm>
            <a:off x="2674939" y="1113170"/>
            <a:ext cx="7793037" cy="563231"/>
          </a:xfrm>
        </p:spPr>
        <p:txBody>
          <a:bodyPr anchor="b">
            <a:spAutoFit/>
          </a:bodyPr>
          <a:lstStyle/>
          <a:p>
            <a:pPr eaLnBrk="1" hangingPunct="1">
              <a:buClr>
                <a:srgbClr val="000000"/>
              </a:buClr>
              <a:buFont typeface="Times New Roman" panose="02020603050405020304" pitchFamily="18" charset="0"/>
              <a:buNone/>
            </a:pPr>
            <a:r>
              <a:rPr altLang="el-GR" sz="3600">
                <a:latin typeface="Tahoma" panose="020B0604030504040204" pitchFamily="34" charset="0"/>
                <a:ea typeface="SimSun" panose="02010600030101010101" pitchFamily="2" charset="-122"/>
              </a:rPr>
              <a:t>Υπολογισμός του</a:t>
            </a:r>
            <a:r>
              <a:rPr lang="en-US" altLang="el-GR" sz="3600">
                <a:latin typeface="Tahoma" panose="020B0604030504040204" pitchFamily="34" charset="0"/>
                <a:ea typeface="SimSun" panose="02010600030101010101" pitchFamily="2" charset="-122"/>
              </a:rPr>
              <a:t> SMAM</a:t>
            </a:r>
            <a:r>
              <a:rPr altLang="el-GR" sz="3600">
                <a:latin typeface="Tahoma" panose="020B0604030504040204" pitchFamily="34" charset="0"/>
                <a:ea typeface="SimSun" panose="02010600030101010101" pitchFamily="2" charset="-122"/>
              </a:rPr>
              <a:t>: Παράδειγμα.</a:t>
            </a:r>
          </a:p>
        </p:txBody>
      </p:sp>
      <p:sp>
        <p:nvSpPr>
          <p:cNvPr id="86019" name="Freeform 2">
            <a:extLst>
              <a:ext uri="{FF2B5EF4-FFF2-40B4-BE49-F238E27FC236}">
                <a16:creationId xmlns:a16="http://schemas.microsoft.com/office/drawing/2014/main" xmlns="" id="{5B1EFED2-7A28-4425-88F6-F4DDE55B1EC3}"/>
              </a:ext>
            </a:extLst>
          </p:cNvPr>
          <p:cNvSpPr>
            <a:spLocks noChangeArrowheads="1"/>
          </p:cNvSpPr>
          <p:nvPr/>
        </p:nvSpPr>
        <p:spPr bwMode="auto">
          <a:xfrm>
            <a:off x="2279650" y="2060576"/>
            <a:ext cx="7272338" cy="771623"/>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375"/>
              </a:spcBef>
              <a:buClr>
                <a:srgbClr val="000000"/>
              </a:buClr>
            </a:pPr>
            <a:r>
              <a:rPr lang="el-GR" altLang="el-GR" sz="2200"/>
              <a:t>Υπολογίστε το </a:t>
            </a:r>
            <a:r>
              <a:rPr lang="en-US" altLang="el-GR" sz="2200"/>
              <a:t>SMAM </a:t>
            </a:r>
            <a:r>
              <a:rPr lang="el-GR" altLang="el-GR" sz="2200"/>
              <a:t>για τις γυναίκες των νησιών του Αιγαίου το 1961.</a:t>
            </a:r>
          </a:p>
        </p:txBody>
      </p:sp>
      <p:graphicFrame>
        <p:nvGraphicFramePr>
          <p:cNvPr id="86020" name="Object 2">
            <a:extLst>
              <a:ext uri="{FF2B5EF4-FFF2-40B4-BE49-F238E27FC236}">
                <a16:creationId xmlns:a16="http://schemas.microsoft.com/office/drawing/2014/main" xmlns="" id="{27ADB063-912B-4735-9772-397C7170456C}"/>
              </a:ext>
            </a:extLst>
          </p:cNvPr>
          <p:cNvGraphicFramePr>
            <a:graphicFrameLocks noChangeAspect="1"/>
          </p:cNvGraphicFramePr>
          <p:nvPr/>
        </p:nvGraphicFramePr>
        <p:xfrm>
          <a:off x="4273551" y="2849564"/>
          <a:ext cx="2987675" cy="3551237"/>
        </p:xfrm>
        <a:graphic>
          <a:graphicData uri="http://schemas.openxmlformats.org/presentationml/2006/ole">
            <mc:AlternateContent xmlns:mc="http://schemas.openxmlformats.org/markup-compatibility/2006">
              <mc:Choice xmlns:v="urn:schemas-microsoft-com:vml" Requires="v">
                <p:oleObj spid="_x0000_s16394" r:id="rId4" imgW="1514475" imgH="1800225" progId="Excel.Sheet.8">
                  <p:embed/>
                </p:oleObj>
              </mc:Choice>
              <mc:Fallback>
                <p:oleObj r:id="rId4" imgW="1514475" imgH="1800225" progId="Excel.Sheet.8">
                  <p:embed/>
                  <p:pic>
                    <p:nvPicPr>
                      <p:cNvPr id="86020" name="Object 2">
                        <a:extLst>
                          <a:ext uri="{FF2B5EF4-FFF2-40B4-BE49-F238E27FC236}">
                            <a16:creationId xmlns:a16="http://schemas.microsoft.com/office/drawing/2014/main" xmlns="" id="{27ADB063-912B-4735-9772-397C717045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551" y="2849564"/>
                        <a:ext cx="2987675"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70589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xmlns="" id="{5C698266-8A1E-4D7D-9E4C-941CEB2ABEC2}"/>
              </a:ext>
            </a:extLst>
          </p:cNvPr>
          <p:cNvSpPr txBox="1">
            <a:spLocks noGrp="1"/>
          </p:cNvSpPr>
          <p:nvPr>
            <p:ph type="title" idx="4294967295"/>
          </p:nvPr>
        </p:nvSpPr>
        <p:spPr>
          <a:xfrm>
            <a:off x="2674939" y="1113170"/>
            <a:ext cx="7793037" cy="563231"/>
          </a:xfrm>
        </p:spPr>
        <p:txBody>
          <a:bodyPr anchor="b">
            <a:spAutoFit/>
          </a:bodyPr>
          <a:lstStyle/>
          <a:p>
            <a:pPr algn="ctr" eaLnBrk="1" hangingPunct="1">
              <a:buClr>
                <a:srgbClr val="000000"/>
              </a:buClr>
              <a:buFont typeface="Times New Roman" panose="02020603050405020304" pitchFamily="18" charset="0"/>
              <a:buNone/>
            </a:pPr>
            <a:r>
              <a:rPr altLang="el-GR" sz="3600">
                <a:latin typeface="Tahoma" panose="020B0604030504040204" pitchFamily="34" charset="0"/>
                <a:ea typeface="SimSun" panose="02010600030101010101" pitchFamily="2" charset="-122"/>
              </a:rPr>
              <a:t>Διαζυγιότητα.</a:t>
            </a:r>
          </a:p>
        </p:txBody>
      </p:sp>
      <p:sp>
        <p:nvSpPr>
          <p:cNvPr id="88067" name="Text Placeholder 2">
            <a:extLst>
              <a:ext uri="{FF2B5EF4-FFF2-40B4-BE49-F238E27FC236}">
                <a16:creationId xmlns:a16="http://schemas.microsoft.com/office/drawing/2014/main" xmlns="" id="{55ADC36C-58B0-4F5D-A6DD-6F56F6F63125}"/>
              </a:ext>
            </a:extLst>
          </p:cNvPr>
          <p:cNvSpPr txBox="1">
            <a:spLocks noGrp="1"/>
          </p:cNvSpPr>
          <p:nvPr>
            <p:ph type="body" idx="4294967295"/>
          </p:nvPr>
        </p:nvSpPr>
        <p:spPr>
          <a:xfrm>
            <a:off x="2063751" y="2017714"/>
            <a:ext cx="7993063" cy="1718419"/>
          </a:xfrm>
        </p:spPr>
        <p:txBody>
          <a:bodyPr>
            <a:spAutoFit/>
          </a:bodyPr>
          <a:lstStyle/>
          <a:p>
            <a:pPr marL="0" indent="0">
              <a:spcBef>
                <a:spcPts val="550"/>
              </a:spcBef>
              <a:buClr>
                <a:srgbClr val="3333CC"/>
              </a:buClr>
              <a:buFont typeface="Wingdings" panose="05000000000000000000" pitchFamily="2" charset="2"/>
              <a:buChar char=""/>
            </a:pPr>
            <a:r>
              <a:rPr altLang="el-GR" sz="2200">
                <a:latin typeface="Tahoma" panose="020B0604030504040204" pitchFamily="34" charset="0"/>
                <a:ea typeface="SimSun" panose="02010600030101010101" pitchFamily="2" charset="-122"/>
              </a:rPr>
              <a:t>Η διαζυγιότητα αναφέρεται στη συχνότητα των διαζυγίων και στα δημογραφικά και κοινωνικά χαρακτηριστικά των ατόμων που καταφεύγουν στο διαζύγιο για να λύσουν το γάμο τους.</a:t>
            </a:r>
          </a:p>
          <a:p>
            <a:pPr marL="0" indent="0">
              <a:spcBef>
                <a:spcPts val="550"/>
              </a:spcBef>
              <a:buClr>
                <a:srgbClr val="3333CC"/>
              </a:buClr>
              <a:buFont typeface="Wingdings" panose="05000000000000000000" pitchFamily="2" charset="2"/>
              <a:buChar char=""/>
            </a:pPr>
            <a:r>
              <a:rPr altLang="el-GR" sz="2200">
                <a:latin typeface="Tahoma" panose="020B0604030504040204" pitchFamily="34" charset="0"/>
                <a:ea typeface="SimSun" panose="02010600030101010101" pitchFamily="2" charset="-122"/>
              </a:rPr>
              <a:t> Ο αδρός δείκτης διαζυγίων εκφράζει τον αριθμό των διαζυγίων σε πληθυσμό 1000 ατόμων σε ετήσια βάση:</a:t>
            </a:r>
          </a:p>
        </p:txBody>
      </p:sp>
      <p:graphicFrame>
        <p:nvGraphicFramePr>
          <p:cNvPr id="88068" name="Object 2">
            <a:extLst>
              <a:ext uri="{FF2B5EF4-FFF2-40B4-BE49-F238E27FC236}">
                <a16:creationId xmlns:a16="http://schemas.microsoft.com/office/drawing/2014/main" xmlns="" id="{F75918C8-31CF-458D-B039-BDBDE61E1F0E}"/>
              </a:ext>
            </a:extLst>
          </p:cNvPr>
          <p:cNvGraphicFramePr>
            <a:graphicFrameLocks noChangeAspect="1"/>
          </p:cNvGraphicFramePr>
          <p:nvPr/>
        </p:nvGraphicFramePr>
        <p:xfrm>
          <a:off x="4464051" y="4508501"/>
          <a:ext cx="2111375" cy="727075"/>
        </p:xfrm>
        <a:graphic>
          <a:graphicData uri="http://schemas.openxmlformats.org/presentationml/2006/ole">
            <mc:AlternateContent xmlns:mc="http://schemas.openxmlformats.org/markup-compatibility/2006">
              <mc:Choice xmlns:v="urn:schemas-microsoft-com:vml" Requires="v">
                <p:oleObj spid="_x0000_s17418" r:id="rId4" imgW="27432000" imgH="9448800" progId="Equation.3">
                  <p:embed/>
                </p:oleObj>
              </mc:Choice>
              <mc:Fallback>
                <p:oleObj r:id="rId4" imgW="27432000" imgH="9448800" progId="Equation.3">
                  <p:embed/>
                  <p:pic>
                    <p:nvPicPr>
                      <p:cNvPr id="88068" name="Object 2">
                        <a:extLst>
                          <a:ext uri="{FF2B5EF4-FFF2-40B4-BE49-F238E27FC236}">
                            <a16:creationId xmlns:a16="http://schemas.microsoft.com/office/drawing/2014/main" xmlns="" id="{F75918C8-31CF-458D-B039-BDBDE61E1F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051" y="4508501"/>
                        <a:ext cx="21113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2996453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xmlns="" id="{97D636CE-84D4-4771-9814-7D1980D80EF3}"/>
              </a:ext>
            </a:extLst>
          </p:cNvPr>
          <p:cNvSpPr txBox="1">
            <a:spLocks noGrp="1"/>
          </p:cNvSpPr>
          <p:nvPr>
            <p:ph type="title" idx="4294967295"/>
          </p:nvPr>
        </p:nvSpPr>
        <p:spPr>
          <a:xfrm>
            <a:off x="2674939" y="1113170"/>
            <a:ext cx="7793037" cy="563231"/>
          </a:xfrm>
        </p:spPr>
        <p:txBody>
          <a:bodyPr anchor="b">
            <a:spAutoFit/>
          </a:bodyPr>
          <a:lstStyle/>
          <a:p>
            <a:pPr algn="ctr" eaLnBrk="1" hangingPunct="1">
              <a:buClr>
                <a:srgbClr val="000000"/>
              </a:buClr>
              <a:buFont typeface="Times New Roman" panose="02020603050405020304" pitchFamily="18" charset="0"/>
              <a:buNone/>
            </a:pPr>
            <a:r>
              <a:rPr altLang="el-GR" sz="3600">
                <a:latin typeface="Tahoma" panose="020B0604030504040204" pitchFamily="34" charset="0"/>
                <a:ea typeface="SimSun" panose="02010600030101010101" pitchFamily="2" charset="-122"/>
              </a:rPr>
              <a:t>Διαζυγιότητα.</a:t>
            </a:r>
          </a:p>
        </p:txBody>
      </p:sp>
      <p:sp>
        <p:nvSpPr>
          <p:cNvPr id="90115" name="Text Placeholder 2">
            <a:extLst>
              <a:ext uri="{FF2B5EF4-FFF2-40B4-BE49-F238E27FC236}">
                <a16:creationId xmlns:a16="http://schemas.microsoft.com/office/drawing/2014/main" xmlns="" id="{65C0603A-99BB-40AC-BDA5-30B460F36D52}"/>
              </a:ext>
            </a:extLst>
          </p:cNvPr>
          <p:cNvSpPr txBox="1">
            <a:spLocks noGrp="1"/>
          </p:cNvSpPr>
          <p:nvPr>
            <p:ph type="body" idx="4294967295"/>
          </p:nvPr>
        </p:nvSpPr>
        <p:spPr>
          <a:xfrm>
            <a:off x="1919288" y="2017713"/>
            <a:ext cx="7777162" cy="1413720"/>
          </a:xfrm>
        </p:spPr>
        <p:txBody>
          <a:bodyPr>
            <a:spAutoFit/>
          </a:bodyPr>
          <a:lstStyle/>
          <a:p>
            <a:pPr marL="0" indent="0">
              <a:spcBef>
                <a:spcPts val="550"/>
              </a:spcBef>
              <a:buClr>
                <a:srgbClr val="3333CC"/>
              </a:buClr>
              <a:buSzPct val="60000"/>
              <a:buFont typeface="Wingdings" panose="05000000000000000000" pitchFamily="2" charset="2"/>
              <a:buChar char=""/>
            </a:pPr>
            <a:r>
              <a:rPr altLang="el-GR" sz="2200">
                <a:latin typeface="Tahoma" panose="020B0604030504040204" pitchFamily="34" charset="0"/>
                <a:ea typeface="SimSun" panose="02010600030101010101" pitchFamily="2" charset="-122"/>
              </a:rPr>
              <a:t>Μεγαλύτερο ενδιαφέρον παρουσιάζει το ποσοστό διαζυγίων, το οποίο δείχνει πόσα διαζύγια αντιστοιχούν σε 100 γάμους μιας συγκεκριμένης χρονιάς.</a:t>
            </a:r>
          </a:p>
          <a:p>
            <a:pPr marL="0" indent="0">
              <a:spcBef>
                <a:spcPts val="550"/>
              </a:spcBef>
              <a:buClr>
                <a:srgbClr val="000000"/>
              </a:buClr>
              <a:buNone/>
            </a:pPr>
            <a:endParaRPr altLang="el-GR" sz="2200">
              <a:latin typeface="Tahoma" panose="020B0604030504040204" pitchFamily="34" charset="0"/>
              <a:ea typeface="SimSun" panose="02010600030101010101" pitchFamily="2" charset="-122"/>
            </a:endParaRPr>
          </a:p>
        </p:txBody>
      </p:sp>
      <p:graphicFrame>
        <p:nvGraphicFramePr>
          <p:cNvPr id="90116" name="Object 2">
            <a:extLst>
              <a:ext uri="{FF2B5EF4-FFF2-40B4-BE49-F238E27FC236}">
                <a16:creationId xmlns:a16="http://schemas.microsoft.com/office/drawing/2014/main" xmlns="" id="{C523B48D-2BD2-457E-8F87-AC8655343B67}"/>
              </a:ext>
            </a:extLst>
          </p:cNvPr>
          <p:cNvGraphicFramePr>
            <a:graphicFrameLocks noChangeAspect="1"/>
          </p:cNvGraphicFramePr>
          <p:nvPr/>
        </p:nvGraphicFramePr>
        <p:xfrm>
          <a:off x="4008439" y="3940176"/>
          <a:ext cx="2592387" cy="873125"/>
        </p:xfrm>
        <a:graphic>
          <a:graphicData uri="http://schemas.openxmlformats.org/presentationml/2006/ole">
            <mc:AlternateContent xmlns:mc="http://schemas.openxmlformats.org/markup-compatibility/2006">
              <mc:Choice xmlns:v="urn:schemas-microsoft-com:vml" Requires="v">
                <p:oleObj spid="_x0000_s18442" r:id="rId4" imgW="28041600" imgH="9448800" progId="Equation.3">
                  <p:embed/>
                </p:oleObj>
              </mc:Choice>
              <mc:Fallback>
                <p:oleObj r:id="rId4" imgW="28041600" imgH="9448800" progId="Equation.3">
                  <p:embed/>
                  <p:pic>
                    <p:nvPicPr>
                      <p:cNvPr id="90116" name="Object 2">
                        <a:extLst>
                          <a:ext uri="{FF2B5EF4-FFF2-40B4-BE49-F238E27FC236}">
                            <a16:creationId xmlns:a16="http://schemas.microsoft.com/office/drawing/2014/main" xmlns="" id="{C523B48D-2BD2-457E-8F87-AC8655343B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439" y="3940176"/>
                        <a:ext cx="2592387"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1338474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xmlns="" id="{7E69E611-44C6-4055-A07A-FF0D7CDD145F}"/>
              </a:ext>
            </a:extLst>
          </p:cNvPr>
          <p:cNvSpPr txBox="1">
            <a:spLocks noGrp="1"/>
          </p:cNvSpPr>
          <p:nvPr>
            <p:ph type="title" idx="4294967295"/>
          </p:nvPr>
        </p:nvSpPr>
        <p:spPr>
          <a:xfrm>
            <a:off x="2566451" y="613380"/>
            <a:ext cx="7793037" cy="458587"/>
          </a:xfrm>
        </p:spPr>
        <p:txBody>
          <a:bodyPr anchor="b">
            <a:spAutoFit/>
          </a:bodyPr>
          <a:lstStyle/>
          <a:p>
            <a:pPr algn="ctr" eaLnBrk="1" hangingPunct="1">
              <a:buClr>
                <a:srgbClr val="000000"/>
              </a:buClr>
              <a:buFont typeface="Times New Roman" panose="02020603050405020304" pitchFamily="18" charset="0"/>
              <a:buNone/>
            </a:pPr>
            <a:r>
              <a:rPr altLang="el-GR" sz="2800" dirty="0" err="1">
                <a:latin typeface="Tahoma" panose="020B0604030504040204" pitchFamily="34" charset="0"/>
                <a:ea typeface="SimSun" panose="02010600030101010101" pitchFamily="2" charset="-122"/>
              </a:rPr>
              <a:t>Εξέλιξη</a:t>
            </a:r>
            <a:r>
              <a:rPr altLang="el-GR" sz="2800" dirty="0">
                <a:latin typeface="Tahoma" panose="020B0604030504040204" pitchFamily="34" charset="0"/>
                <a:ea typeface="SimSun" panose="02010600030101010101" pitchFamily="2" charset="-122"/>
              </a:rPr>
              <a:t> </a:t>
            </a:r>
            <a:r>
              <a:rPr altLang="el-GR" sz="2800" dirty="0" err="1">
                <a:latin typeface="Tahoma" panose="020B0604030504040204" pitchFamily="34" charset="0"/>
                <a:ea typeface="SimSun" panose="02010600030101010101" pitchFamily="2" charset="-122"/>
              </a:rPr>
              <a:t>της</a:t>
            </a:r>
            <a:r>
              <a:rPr altLang="el-GR" sz="2800" dirty="0">
                <a:latin typeface="Tahoma" panose="020B0604030504040204" pitchFamily="34" charset="0"/>
                <a:ea typeface="SimSun" panose="02010600030101010101" pitchFamily="2" charset="-122"/>
              </a:rPr>
              <a:t> </a:t>
            </a:r>
            <a:r>
              <a:rPr altLang="el-GR" sz="2800" dirty="0" err="1">
                <a:latin typeface="Tahoma" panose="020B0604030504040204" pitchFamily="34" charset="0"/>
                <a:ea typeface="SimSun" panose="02010600030101010101" pitchFamily="2" charset="-122"/>
              </a:rPr>
              <a:t>δι</a:t>
            </a:r>
            <a:r>
              <a:rPr altLang="el-GR" sz="2800" dirty="0">
                <a:latin typeface="Tahoma" panose="020B0604030504040204" pitchFamily="34" charset="0"/>
                <a:ea typeface="SimSun" panose="02010600030101010101" pitchFamily="2" charset="-122"/>
              </a:rPr>
              <a:t>αζυγιότητας. </a:t>
            </a:r>
            <a:r>
              <a:rPr altLang="el-GR" sz="2800" dirty="0" err="1">
                <a:latin typeface="Tahoma" panose="020B0604030504040204" pitchFamily="34" charset="0"/>
                <a:ea typeface="SimSun" panose="02010600030101010101" pitchFamily="2" charset="-122"/>
              </a:rPr>
              <a:t>Ελλάδ</a:t>
            </a:r>
            <a:r>
              <a:rPr altLang="el-GR" sz="2800" dirty="0">
                <a:latin typeface="Tahoma" panose="020B0604030504040204" pitchFamily="34" charset="0"/>
                <a:ea typeface="SimSun" panose="02010600030101010101" pitchFamily="2" charset="-122"/>
              </a:rPr>
              <a:t>α </a:t>
            </a:r>
            <a:r>
              <a:rPr altLang="el-GR" sz="2800" dirty="0" smtClean="0">
                <a:latin typeface="Tahoma" panose="020B0604030504040204" pitchFamily="34" charset="0"/>
                <a:ea typeface="SimSun" panose="02010600030101010101" pitchFamily="2" charset="-122"/>
              </a:rPr>
              <a:t>1974-20</a:t>
            </a:r>
            <a:r>
              <a:rPr lang="en-US" altLang="el-GR" sz="2800" dirty="0" smtClean="0">
                <a:latin typeface="Tahoma" panose="020B0604030504040204" pitchFamily="34" charset="0"/>
                <a:ea typeface="SimSun" panose="02010600030101010101" pitchFamily="2" charset="-122"/>
              </a:rPr>
              <a:t>14</a:t>
            </a:r>
            <a:endParaRPr altLang="el-GR" sz="2800" dirty="0">
              <a:latin typeface="Tahoma" panose="020B0604030504040204" pitchFamily="34" charset="0"/>
              <a:ea typeface="SimSun" panose="02010600030101010101" pitchFamily="2" charset="-122"/>
            </a:endParaRPr>
          </a:p>
        </p:txBody>
      </p:sp>
      <p:graphicFrame>
        <p:nvGraphicFramePr>
          <p:cNvPr id="92163" name="Object 2">
            <a:extLst>
              <a:ext uri="{FF2B5EF4-FFF2-40B4-BE49-F238E27FC236}">
                <a16:creationId xmlns:a16="http://schemas.microsoft.com/office/drawing/2014/main" xmlns="" id="{FCC44189-5026-4486-BB1A-6BF93217F692}"/>
              </a:ext>
            </a:extLst>
          </p:cNvPr>
          <p:cNvGraphicFramePr>
            <a:graphicFrameLocks noChangeAspect="1"/>
          </p:cNvGraphicFramePr>
          <p:nvPr>
            <p:extLst>
              <p:ext uri="{D42A27DB-BD31-4B8C-83A1-F6EECF244321}">
                <p14:modId xmlns:p14="http://schemas.microsoft.com/office/powerpoint/2010/main" val="2837093848"/>
              </p:ext>
            </p:extLst>
          </p:nvPr>
        </p:nvGraphicFramePr>
        <p:xfrm>
          <a:off x="1831976" y="1369083"/>
          <a:ext cx="7859075" cy="4875537"/>
        </p:xfrm>
        <a:graphic>
          <a:graphicData uri="http://schemas.openxmlformats.org/presentationml/2006/ole">
            <mc:AlternateContent xmlns:mc="http://schemas.openxmlformats.org/markup-compatibility/2006">
              <mc:Choice xmlns:v="urn:schemas-microsoft-com:vml" Requires="v">
                <p:oleObj spid="_x0000_s19466" name="Φύλλο εργασίας" r:id="rId4" imgW="5391743" imgH="3345229" progId="Excel.Sheet.8">
                  <p:embed/>
                </p:oleObj>
              </mc:Choice>
              <mc:Fallback>
                <p:oleObj name="Φύλλο εργασίας" r:id="rId4" imgW="5391743" imgH="3345229" progId="Excel.Sheet.8">
                  <p:embed/>
                  <p:pic>
                    <p:nvPicPr>
                      <p:cNvPr id="92163" name="Object 2">
                        <a:extLst>
                          <a:ext uri="{FF2B5EF4-FFF2-40B4-BE49-F238E27FC236}">
                            <a16:creationId xmlns:a16="http://schemas.microsoft.com/office/drawing/2014/main" xmlns="" id="{FCC44189-5026-4486-BB1A-6BF93217F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1976" y="1369083"/>
                        <a:ext cx="7859075" cy="4875537"/>
                      </a:xfrm>
                      <a:prstGeom prst="rect">
                        <a:avLst/>
                      </a:prstGeom>
                      <a:noFill/>
                      <a:ln>
                        <a:noFill/>
                      </a:ln>
                    </p:spPr>
                  </p:pic>
                </p:oleObj>
              </mc:Fallback>
            </mc:AlternateContent>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1463544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a:extLst>
              <a:ext uri="{FF2B5EF4-FFF2-40B4-BE49-F238E27FC236}">
                <a16:creationId xmlns:a16="http://schemas.microsoft.com/office/drawing/2014/main" xmlns="" id="{E1645553-2D27-476D-B65B-C5E969198B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0204" y="1247370"/>
            <a:ext cx="8074774" cy="496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xmlns="" id="{50D54D9B-3A7A-4271-9115-311301C300AD}"/>
              </a:ext>
            </a:extLst>
          </p:cNvPr>
          <p:cNvSpPr txBox="1">
            <a:spLocks/>
          </p:cNvSpPr>
          <p:nvPr/>
        </p:nvSpPr>
        <p:spPr bwMode="auto">
          <a:xfrm>
            <a:off x="2721434" y="592999"/>
            <a:ext cx="77930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el-GR" sz="4400">
                <a:solidFill>
                  <a:srgbClr val="333399"/>
                </a:solidFill>
                <a:latin typeface="Tahoma" pitchFamily="34"/>
                <a:ea typeface="SimSun" pitchFamily="2"/>
              </a:defRPr>
            </a:lvl1pPr>
            <a:lvl2pPr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333399"/>
                </a:solidFill>
                <a:latin typeface="Tahoma" pitchFamily="34" charset="0"/>
                <a:ea typeface="SimSun" pitchFamily="2" charset="-122"/>
              </a:defRPr>
            </a:lvl2pPr>
            <a:lvl3pPr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333399"/>
                </a:solidFill>
                <a:latin typeface="Tahoma" pitchFamily="34" charset="0"/>
                <a:ea typeface="SimSun" pitchFamily="2" charset="-122"/>
              </a:defRPr>
            </a:lvl3pPr>
            <a:lvl4pPr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333399"/>
                </a:solidFill>
                <a:latin typeface="Tahoma" pitchFamily="34" charset="0"/>
                <a:ea typeface="SimSun" pitchFamily="2" charset="-122"/>
              </a:defRPr>
            </a:lvl4pPr>
            <a:lvl5pPr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333399"/>
                </a:solidFill>
                <a:latin typeface="Tahoma" pitchFamily="34" charset="0"/>
                <a:ea typeface="SimSun" pitchFamily="2" charset="-122"/>
              </a:defRPr>
            </a:lvl5pPr>
            <a:lvl6pPr marL="457200" algn="l" rtl="0" eaLnBrk="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333399"/>
                </a:solidFill>
                <a:latin typeface="Tahoma" pitchFamily="34" charset="0"/>
                <a:ea typeface="SimSun" pitchFamily="2" charset="-122"/>
              </a:defRPr>
            </a:lvl6pPr>
            <a:lvl7pPr marL="914400" algn="l" rtl="0" eaLnBrk="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333399"/>
                </a:solidFill>
                <a:latin typeface="Tahoma" pitchFamily="34" charset="0"/>
                <a:ea typeface="SimSun" pitchFamily="2" charset="-122"/>
              </a:defRPr>
            </a:lvl7pPr>
            <a:lvl8pPr marL="1371600" algn="l" rtl="0" eaLnBrk="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333399"/>
                </a:solidFill>
                <a:latin typeface="Tahoma" pitchFamily="34" charset="0"/>
                <a:ea typeface="SimSun" pitchFamily="2" charset="-122"/>
              </a:defRPr>
            </a:lvl8pPr>
            <a:lvl9pPr marL="1828800" algn="l" rtl="0" eaLnBrk="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333399"/>
                </a:solidFill>
                <a:latin typeface="Tahoma" pitchFamily="34" charset="0"/>
                <a:ea typeface="SimSun" pitchFamily="2" charset="-122"/>
              </a:defRPr>
            </a:lvl9pPr>
          </a:lstStyle>
          <a:p>
            <a:pPr algn="ctr" eaLnBrk="1" hangingPunct="1">
              <a:buClr>
                <a:srgbClr val="000000"/>
              </a:buClr>
              <a:buFont typeface="Times New Roman" panose="02020603050405020304" pitchFamily="18" charset="0"/>
              <a:buNone/>
              <a:defRPr/>
            </a:pPr>
            <a:r>
              <a:rPr altLang="el-GR" sz="2800" kern="0" dirty="0">
                <a:latin typeface="Tahoma" panose="020B0604030504040204" pitchFamily="34" charset="0"/>
                <a:ea typeface="SimSun" panose="02010600030101010101" pitchFamily="2" charset="-122"/>
              </a:rPr>
              <a:t>Γάμοι ανά έτος. Ελλάδα 1972-2010</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670992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18435"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3600">
                <a:solidFill>
                  <a:srgbClr val="333399"/>
                </a:solidFill>
              </a:rPr>
              <a:t>Μύθοι και πραγματικότητες για τις προ-μεταβατικές κοινωνίες.</a:t>
            </a:r>
          </a:p>
        </p:txBody>
      </p:sp>
      <p:sp>
        <p:nvSpPr>
          <p:cNvPr id="18436" name="Text Box 3"/>
          <p:cNvSpPr txBox="1">
            <a:spLocks noChangeArrowheads="1"/>
          </p:cNvSpPr>
          <p:nvPr/>
        </p:nvSpPr>
        <p:spPr bwMode="auto">
          <a:xfrm>
            <a:off x="1992314" y="1773239"/>
            <a:ext cx="848677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813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ahoma" panose="020B0604030504040204" pitchFamily="34" charset="0"/>
                <a:ea typeface="Microsoft YaHei" panose="020B0503020204020204" pitchFamily="34" charset="-122"/>
              </a:defRPr>
            </a:lvl9pPr>
          </a:lstStyle>
          <a:p>
            <a:pPr algn="ctr" eaLnBrk="1" hangingPunct="1">
              <a:lnSpc>
                <a:spcPct val="90000"/>
              </a:lnSpc>
              <a:spcBef>
                <a:spcPts val="550"/>
              </a:spcBef>
              <a:buSzPct val="60000"/>
            </a:pPr>
            <a:r>
              <a:rPr lang="el-GR" altLang="el-GR" sz="2200">
                <a:solidFill>
                  <a:srgbClr val="000000"/>
                </a:solidFill>
              </a:rPr>
              <a:t>«Η κόρη μου είναι ακόμα άβγαλτη στον κόσμο,</a:t>
            </a:r>
          </a:p>
          <a:p>
            <a:pPr algn="ctr" eaLnBrk="1" hangingPunct="1">
              <a:lnSpc>
                <a:spcPct val="90000"/>
              </a:lnSpc>
              <a:spcBef>
                <a:spcPts val="550"/>
              </a:spcBef>
              <a:buSzPct val="60000"/>
            </a:pPr>
            <a:r>
              <a:rPr lang="el-GR" altLang="el-GR" sz="2200">
                <a:solidFill>
                  <a:srgbClr val="000000"/>
                </a:solidFill>
              </a:rPr>
              <a:t>Δεν έχει δει το φως δεκατεσσάρων θέρων,</a:t>
            </a:r>
          </a:p>
          <a:p>
            <a:pPr algn="ctr" eaLnBrk="1" hangingPunct="1">
              <a:lnSpc>
                <a:spcPct val="90000"/>
              </a:lnSpc>
              <a:spcBef>
                <a:spcPts val="550"/>
              </a:spcBef>
              <a:buSzPct val="60000"/>
            </a:pPr>
            <a:r>
              <a:rPr lang="el-GR" altLang="el-GR" sz="2200">
                <a:solidFill>
                  <a:srgbClr val="000000"/>
                </a:solidFill>
              </a:rPr>
              <a:t>Άσε δυο ακόμα καλοκαίρια να περάσουν</a:t>
            </a:r>
          </a:p>
          <a:p>
            <a:pPr algn="ctr" eaLnBrk="1" hangingPunct="1">
              <a:lnSpc>
                <a:spcPct val="90000"/>
              </a:lnSpc>
              <a:spcBef>
                <a:spcPts val="550"/>
              </a:spcBef>
              <a:buSzPct val="60000"/>
            </a:pPr>
            <a:r>
              <a:rPr lang="el-GR" altLang="el-GR" sz="2200">
                <a:solidFill>
                  <a:srgbClr val="000000"/>
                </a:solidFill>
              </a:rPr>
              <a:t>Πριν το νυφικό στεφάνι της ετοιμάσουν.»</a:t>
            </a:r>
          </a:p>
          <a:p>
            <a:pPr algn="ctr" eaLnBrk="1" hangingPunct="1">
              <a:lnSpc>
                <a:spcPct val="90000"/>
              </a:lnSpc>
              <a:spcBef>
                <a:spcPts val="550"/>
              </a:spcBef>
              <a:buSzPct val="60000"/>
            </a:pPr>
            <a:r>
              <a:rPr lang="el-GR" altLang="el-GR" sz="2200">
                <a:solidFill>
                  <a:srgbClr val="000000"/>
                </a:solidFill>
              </a:rPr>
              <a:t>..............................</a:t>
            </a:r>
          </a:p>
          <a:p>
            <a:pPr algn="ctr" eaLnBrk="1" hangingPunct="1">
              <a:lnSpc>
                <a:spcPct val="90000"/>
              </a:lnSpc>
              <a:spcBef>
                <a:spcPts val="550"/>
              </a:spcBef>
              <a:buSzPct val="60000"/>
            </a:pPr>
            <a:r>
              <a:rPr lang="el-GR" altLang="el-GR" sz="2200">
                <a:solidFill>
                  <a:srgbClr val="000000"/>
                </a:solidFill>
              </a:rPr>
              <a:t>«Σκέψου το γάμο τώρα. Εδώ στη Βερόνα,</a:t>
            </a:r>
          </a:p>
          <a:p>
            <a:pPr algn="ctr" eaLnBrk="1" hangingPunct="1">
              <a:lnSpc>
                <a:spcPct val="90000"/>
              </a:lnSpc>
              <a:spcBef>
                <a:spcPts val="550"/>
              </a:spcBef>
              <a:buSzPct val="60000"/>
            </a:pPr>
            <a:r>
              <a:rPr lang="el-GR" altLang="el-GR" sz="2200">
                <a:solidFill>
                  <a:srgbClr val="000000"/>
                </a:solidFill>
              </a:rPr>
              <a:t>κυρίες των τιμών, μητέρες είναι ήδη,</a:t>
            </a:r>
          </a:p>
          <a:p>
            <a:pPr algn="ctr" eaLnBrk="1" hangingPunct="1">
              <a:lnSpc>
                <a:spcPct val="90000"/>
              </a:lnSpc>
              <a:spcBef>
                <a:spcPts val="550"/>
              </a:spcBef>
              <a:buSzPct val="60000"/>
            </a:pPr>
            <a:r>
              <a:rPr lang="el-GR" altLang="el-GR" sz="2200">
                <a:solidFill>
                  <a:srgbClr val="000000"/>
                </a:solidFill>
              </a:rPr>
              <a:t> από εσένα νεότερες. </a:t>
            </a:r>
          </a:p>
          <a:p>
            <a:pPr algn="ctr" eaLnBrk="1" hangingPunct="1">
              <a:lnSpc>
                <a:spcPct val="90000"/>
              </a:lnSpc>
              <a:spcBef>
                <a:spcPts val="550"/>
              </a:spcBef>
              <a:buSzPct val="60000"/>
            </a:pPr>
            <a:r>
              <a:rPr lang="el-GR" altLang="el-GR" sz="2200">
                <a:solidFill>
                  <a:srgbClr val="000000"/>
                </a:solidFill>
              </a:rPr>
              <a:t>Σε αυτή την ηλικία που εσύ κορίτσι είσαι τώρα,</a:t>
            </a:r>
          </a:p>
          <a:p>
            <a:pPr algn="ctr" eaLnBrk="1" hangingPunct="1">
              <a:lnSpc>
                <a:spcPct val="90000"/>
              </a:lnSpc>
              <a:spcBef>
                <a:spcPts val="550"/>
              </a:spcBef>
              <a:buSzPct val="60000"/>
            </a:pPr>
            <a:r>
              <a:rPr lang="el-GR" altLang="el-GR" sz="2200">
                <a:solidFill>
                  <a:srgbClr val="000000"/>
                </a:solidFill>
              </a:rPr>
              <a:t>εγώ ήμουνα ήδη δική σου μητέρα.»</a:t>
            </a:r>
          </a:p>
          <a:p>
            <a:pPr algn="ctr" eaLnBrk="1" hangingPunct="1">
              <a:lnSpc>
                <a:spcPct val="90000"/>
              </a:lnSpc>
              <a:spcBef>
                <a:spcPts val="550"/>
              </a:spcBef>
              <a:buSzPct val="60000"/>
            </a:pPr>
            <a:endParaRPr lang="el-GR" altLang="el-GR" sz="2200">
              <a:solidFill>
                <a:srgbClr val="000000"/>
              </a:solidFill>
            </a:endParaRPr>
          </a:p>
          <a:p>
            <a:pPr algn="r" eaLnBrk="1" hangingPunct="1">
              <a:lnSpc>
                <a:spcPct val="90000"/>
              </a:lnSpc>
              <a:spcBef>
                <a:spcPts val="500"/>
              </a:spcBef>
              <a:buSzPct val="60000"/>
            </a:pPr>
            <a:r>
              <a:rPr lang="en-GB" altLang="el-GR" sz="2000" i="1">
                <a:solidFill>
                  <a:srgbClr val="000000"/>
                </a:solidFill>
              </a:rPr>
              <a:t>Shakespeare, Romeo and Juliet.</a:t>
            </a:r>
          </a:p>
          <a:p>
            <a:pPr algn="ctr" eaLnBrk="1" hangingPunct="1">
              <a:lnSpc>
                <a:spcPct val="90000"/>
              </a:lnSpc>
              <a:spcBef>
                <a:spcPts val="500"/>
              </a:spcBef>
              <a:buSzPct val="60000"/>
            </a:pPr>
            <a:endParaRPr lang="en-GB" altLang="el-GR" sz="2000" i="1">
              <a:solidFill>
                <a:srgbClr val="000000"/>
              </a:solidFill>
            </a:endParaRP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22928562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19459"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algn="ctr" eaLnBrk="1" hangingPunct="1">
              <a:buClrTx/>
              <a:buFontTx/>
              <a:buNone/>
            </a:pPr>
            <a:r>
              <a:rPr lang="el-GR" altLang="el-GR" sz="3200">
                <a:solidFill>
                  <a:srgbClr val="333399"/>
                </a:solidFill>
              </a:rPr>
              <a:t>Το «Ευρωπαικό πρότυπο γάμου» του </a:t>
            </a:r>
            <a:r>
              <a:rPr lang="en-US" altLang="el-GR" sz="3200">
                <a:solidFill>
                  <a:srgbClr val="333399"/>
                </a:solidFill>
              </a:rPr>
              <a:t>Hajnal.</a:t>
            </a:r>
            <a:r>
              <a:rPr lang="en-US" altLang="el-GR" sz="4400">
                <a:solidFill>
                  <a:srgbClr val="333399"/>
                </a:solidFill>
              </a:rPr>
              <a:t> </a:t>
            </a:r>
          </a:p>
        </p:txBody>
      </p:sp>
      <p:sp>
        <p:nvSpPr>
          <p:cNvPr id="19460" name="Text Box 3"/>
          <p:cNvSpPr txBox="1">
            <a:spLocks noChangeArrowheads="1"/>
          </p:cNvSpPr>
          <p:nvPr/>
        </p:nvSpPr>
        <p:spPr bwMode="auto">
          <a:xfrm>
            <a:off x="2063750" y="2017714"/>
            <a:ext cx="8415338"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9pPr>
          </a:lstStyle>
          <a:p>
            <a:pPr eaLnBrk="1" hangingPunct="1">
              <a:lnSpc>
                <a:spcPct val="90000"/>
              </a:lnSpc>
              <a:spcBef>
                <a:spcPts val="550"/>
              </a:spcBef>
              <a:buClr>
                <a:srgbClr val="3333CC"/>
              </a:buClr>
              <a:buSzPct val="60000"/>
              <a:buFont typeface="Wingdings" panose="05000000000000000000" pitchFamily="2" charset="2"/>
              <a:buChar char=""/>
            </a:pPr>
            <a:r>
              <a:rPr lang="el-GR" altLang="el-GR" sz="2200">
                <a:solidFill>
                  <a:srgbClr val="000000"/>
                </a:solidFill>
              </a:rPr>
              <a:t>Το 1965 ο </a:t>
            </a:r>
            <a:r>
              <a:rPr lang="en-US" altLang="el-GR" sz="2200">
                <a:solidFill>
                  <a:srgbClr val="000000"/>
                </a:solidFill>
              </a:rPr>
              <a:t>John Hajnal </a:t>
            </a:r>
            <a:r>
              <a:rPr lang="el-GR" altLang="el-GR" sz="2200">
                <a:solidFill>
                  <a:srgbClr val="000000"/>
                </a:solidFill>
              </a:rPr>
              <a:t>διατύπωσε τη θεωρία του για το πώς η γονιμότητα στην προ-μεταβατική Δ. Ευρώπη παρέμενε χαμηλή για καθεστώς φυσικής γονιμότητας χάρη στο «Ευρωπαϊκό πρότυπο γάμου». </a:t>
            </a:r>
          </a:p>
          <a:p>
            <a:pPr eaLnBrk="1" hangingPunct="1">
              <a:lnSpc>
                <a:spcPct val="90000"/>
              </a:lnSpc>
              <a:spcBef>
                <a:spcPts val="550"/>
              </a:spcBef>
              <a:buClr>
                <a:srgbClr val="3333CC"/>
              </a:buClr>
              <a:buSzPct val="60000"/>
              <a:buFont typeface="Wingdings" panose="05000000000000000000" pitchFamily="2" charset="2"/>
              <a:buChar char=""/>
            </a:pPr>
            <a:r>
              <a:rPr lang="el-GR" altLang="el-GR" sz="2200">
                <a:solidFill>
                  <a:srgbClr val="000000"/>
                </a:solidFill>
              </a:rPr>
              <a:t>Τα κύρια χαρακτηριστικά αυτού του προτύπου ήταν η σχετικά μεγάλη μέση ηλικία κατά το γάμο (πάνω από 23 για τις γυναίκες και πάνω από 26 για τους άντρες) και το υψηλό ποσοστό των οριστικά αγάμων (συνήθως πάνω από 10%).</a:t>
            </a:r>
          </a:p>
          <a:p>
            <a:pPr eaLnBrk="1" hangingPunct="1">
              <a:lnSpc>
                <a:spcPct val="90000"/>
              </a:lnSpc>
              <a:spcBef>
                <a:spcPts val="550"/>
              </a:spcBef>
              <a:buClr>
                <a:srgbClr val="3333CC"/>
              </a:buClr>
              <a:buSzPct val="60000"/>
              <a:buFont typeface="Wingdings" panose="05000000000000000000" pitchFamily="2" charset="2"/>
              <a:buChar char=""/>
            </a:pPr>
            <a:r>
              <a:rPr lang="el-GR" altLang="el-GR" sz="2200">
                <a:solidFill>
                  <a:srgbClr val="000000"/>
                </a:solidFill>
              </a:rPr>
              <a:t>Σύμφωνα με τον </a:t>
            </a:r>
            <a:r>
              <a:rPr lang="en-US" altLang="el-GR" sz="2200">
                <a:solidFill>
                  <a:srgbClr val="000000"/>
                </a:solidFill>
              </a:rPr>
              <a:t>Hajnal </a:t>
            </a:r>
            <a:r>
              <a:rPr lang="el-GR" altLang="el-GR" sz="2200">
                <a:solidFill>
                  <a:srgbClr val="000000"/>
                </a:solidFill>
              </a:rPr>
              <a:t>αυτό το πρότυπο γάμου επικρατούσε στην Ευρώπη που βρίσκεται δυτικά μιας νοητής γραμμής η οποία εκτείνεται από την Αγ. Πετρούπολη στην Τεργέστη. Το πρότυπο αυτό διήρκεσε τουλάχιστον από το 17ο μέχρι τις αρχές του 20ου αιώνα.</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32475434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xmlns="" id="{109875A6-92FB-4BCA-A1F0-47B76986E11D}"/>
              </a:ext>
            </a:extLst>
          </p:cNvPr>
          <p:cNvSpPr txBox="1">
            <a:spLocks noGrp="1"/>
          </p:cNvSpPr>
          <p:nvPr>
            <p:ph type="title" idx="4294967295"/>
          </p:nvPr>
        </p:nvSpPr>
        <p:spPr>
          <a:xfrm>
            <a:off x="2674939" y="1165492"/>
            <a:ext cx="7793037" cy="510909"/>
          </a:xfrm>
        </p:spPr>
        <p:txBody>
          <a:bodyPr anchor="b">
            <a:spAutoFit/>
          </a:bodyPr>
          <a:lstStyle/>
          <a:p>
            <a:pPr eaLnBrk="1" hangingPunct="1">
              <a:buClr>
                <a:srgbClr val="000000"/>
              </a:buClr>
              <a:buFont typeface="Times New Roman" panose="02020603050405020304" pitchFamily="18" charset="0"/>
              <a:buNone/>
            </a:pPr>
            <a:r>
              <a:rPr altLang="el-GR" sz="3200">
                <a:latin typeface="Tahoma" panose="020B0604030504040204" pitchFamily="34" charset="0"/>
                <a:ea typeface="SimSun" panose="02010600030101010101" pitchFamily="2" charset="-122"/>
              </a:rPr>
              <a:t>Έννοιες και ορισμοί.</a:t>
            </a:r>
          </a:p>
        </p:txBody>
      </p:sp>
      <p:sp>
        <p:nvSpPr>
          <p:cNvPr id="3" name="Text Placeholder 2">
            <a:extLst>
              <a:ext uri="{FF2B5EF4-FFF2-40B4-BE49-F238E27FC236}">
                <a16:creationId xmlns:a16="http://schemas.microsoft.com/office/drawing/2014/main" xmlns="" id="{64BCDC3A-ECE2-47DB-AA18-037228ACFF53}"/>
              </a:ext>
            </a:extLst>
          </p:cNvPr>
          <p:cNvSpPr txBox="1">
            <a:spLocks noGrp="1"/>
          </p:cNvSpPr>
          <p:nvPr>
            <p:ph type="body" idx="4294967295"/>
          </p:nvPr>
        </p:nvSpPr>
        <p:spPr>
          <a:xfrm>
            <a:off x="2135188" y="2017714"/>
            <a:ext cx="8343900" cy="3142399"/>
          </a:xfrm>
        </p:spPr>
        <p:txBody>
          <a:bodyPr>
            <a:spAutoFit/>
          </a:bodyPr>
          <a:lstStyle/>
          <a:p>
            <a:pPr marL="0" indent="0">
              <a:spcBef>
                <a:spcPts val="550"/>
              </a:spcBef>
              <a:buClr>
                <a:srgbClr val="3333CC"/>
              </a:buClr>
              <a:buSzPct val="60000"/>
              <a:buFont typeface="Wingdings" panose="05000000000000000000" pitchFamily="2" charset="2"/>
              <a:buChar char=""/>
            </a:pPr>
            <a:r>
              <a:rPr altLang="el-GR" sz="2200" b="1" dirty="0">
                <a:latin typeface="Tahoma" panose="020B0604030504040204" pitchFamily="34" charset="0"/>
                <a:ea typeface="SimSun" panose="02010600030101010101" pitchFamily="2" charset="-122"/>
              </a:rPr>
              <a:t>Μικτοί γάμοι</a:t>
            </a:r>
            <a:r>
              <a:rPr altLang="el-GR" sz="2200" dirty="0">
                <a:latin typeface="Tahoma" panose="020B0604030504040204" pitchFamily="34" charset="0"/>
                <a:ea typeface="SimSun" panose="02010600030101010101" pitchFamily="2" charset="-122"/>
              </a:rPr>
              <a:t> είναι οι γάμοι που συνάπτονται μεταξύ ατόμων διαφορετικής εθνικότητας, φυλής, θρησκείας κτλ.</a:t>
            </a:r>
          </a:p>
          <a:p>
            <a:pPr marL="0" indent="0">
              <a:spcBef>
                <a:spcPts val="550"/>
              </a:spcBef>
              <a:buClr>
                <a:srgbClr val="3333CC"/>
              </a:buClr>
              <a:buSzPct val="60000"/>
              <a:buFont typeface="Wingdings" panose="05000000000000000000" pitchFamily="2" charset="2"/>
              <a:buChar char=""/>
            </a:pPr>
            <a:r>
              <a:rPr altLang="el-GR" sz="2200" b="1" dirty="0">
                <a:latin typeface="Tahoma" panose="020B0604030504040204" pitchFamily="34" charset="0"/>
                <a:ea typeface="SimSun" panose="02010600030101010101" pitchFamily="2" charset="-122"/>
              </a:rPr>
              <a:t>Ενδογαμία</a:t>
            </a:r>
            <a:r>
              <a:rPr altLang="el-GR" sz="2200" dirty="0">
                <a:latin typeface="Tahoma" panose="020B0604030504040204" pitchFamily="34" charset="0"/>
                <a:ea typeface="SimSun" panose="02010600030101010101" pitchFamily="2" charset="-122"/>
              </a:rPr>
              <a:t> υφίσταται στις περιπτώσεις που και οι δύο σύζυγοι ανήκουν στην ίδια ομάδα (εθνικότητα, θρησκεία, γεωγραφική περιοχή).</a:t>
            </a:r>
          </a:p>
          <a:p>
            <a:pPr marL="0" indent="0">
              <a:spcBef>
                <a:spcPts val="550"/>
              </a:spcBef>
              <a:buClr>
                <a:srgbClr val="3333CC"/>
              </a:buClr>
              <a:buSzPct val="60000"/>
              <a:buFont typeface="Wingdings" panose="05000000000000000000" pitchFamily="2" charset="2"/>
              <a:buChar char=""/>
            </a:pPr>
            <a:r>
              <a:rPr altLang="el-GR" sz="2200" dirty="0">
                <a:latin typeface="Tahoma" panose="020B0604030504040204" pitchFamily="34" charset="0"/>
                <a:ea typeface="SimSun" panose="02010600030101010101" pitchFamily="2" charset="-122"/>
              </a:rPr>
              <a:t>Ο όρος </a:t>
            </a:r>
            <a:r>
              <a:rPr altLang="el-GR" sz="2200" b="1" dirty="0">
                <a:latin typeface="Tahoma" panose="020B0604030504040204" pitchFamily="34" charset="0"/>
                <a:ea typeface="SimSun" panose="02010600030101010101" pitchFamily="2" charset="-122"/>
              </a:rPr>
              <a:t>ομογαμία</a:t>
            </a:r>
            <a:r>
              <a:rPr altLang="el-GR" sz="2200" dirty="0">
                <a:latin typeface="Tahoma" panose="020B0604030504040204" pitchFamily="34" charset="0"/>
                <a:ea typeface="SimSun" panose="02010600030101010101" pitchFamily="2" charset="-122"/>
              </a:rPr>
              <a:t> αναφέρεται στους γάμους μεταξύ ατόμων που ανήκουν στην ίδια κοινωνική ή οικονομική τάξη ή έχουν το ίδιο μορφωτικό επίπεδο.</a:t>
            </a:r>
          </a:p>
          <a:p>
            <a:pPr marL="0" indent="0">
              <a:spcBef>
                <a:spcPts val="550"/>
              </a:spcBef>
              <a:buClr>
                <a:srgbClr val="3333CC"/>
              </a:buClr>
              <a:buSzPct val="60000"/>
              <a:buFont typeface="Wingdings" panose="05000000000000000000" pitchFamily="2" charset="2"/>
              <a:buChar char=""/>
            </a:pPr>
            <a:r>
              <a:rPr altLang="el-GR" sz="2200" dirty="0">
                <a:latin typeface="Tahoma" panose="020B0604030504040204" pitchFamily="34" charset="0"/>
                <a:ea typeface="SimSun" panose="02010600030101010101" pitchFamily="2" charset="-122"/>
              </a:rPr>
              <a:t>Η </a:t>
            </a:r>
            <a:r>
              <a:rPr altLang="el-GR" sz="2200" b="1" dirty="0" err="1">
                <a:latin typeface="Tahoma" panose="020B0604030504040204" pitchFamily="34" charset="0"/>
                <a:ea typeface="SimSun" panose="02010600030101010101" pitchFamily="2" charset="-122"/>
              </a:rPr>
              <a:t>πρωτο-γαμηλιότητα</a:t>
            </a:r>
            <a:r>
              <a:rPr altLang="el-GR" sz="2200" b="1" dirty="0">
                <a:latin typeface="Tahoma" panose="020B0604030504040204" pitchFamily="34" charset="0"/>
                <a:ea typeface="SimSun" panose="02010600030101010101" pitchFamily="2" charset="-122"/>
              </a:rPr>
              <a:t> </a:t>
            </a:r>
            <a:r>
              <a:rPr altLang="el-GR" sz="2200" dirty="0">
                <a:latin typeface="Tahoma" panose="020B0604030504040204" pitchFamily="34" charset="0"/>
                <a:ea typeface="SimSun" panose="02010600030101010101" pitchFamily="2" charset="-122"/>
              </a:rPr>
              <a:t>αναφέρεται στους γάμους των αγάμων.</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3442334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20483" name="Text Box 2"/>
          <p:cNvSpPr txBox="1">
            <a:spLocks noChangeArrowheads="1"/>
          </p:cNvSpPr>
          <p:nvPr/>
        </p:nvSpPr>
        <p:spPr bwMode="auto">
          <a:xfrm>
            <a:off x="2711450" y="404813"/>
            <a:ext cx="7793038"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algn="ctr" eaLnBrk="1" hangingPunct="1">
              <a:buClrTx/>
              <a:buFontTx/>
              <a:buNone/>
            </a:pPr>
            <a:r>
              <a:rPr lang="el-GR" altLang="el-GR" sz="2800">
                <a:solidFill>
                  <a:srgbClr val="333399"/>
                </a:solidFill>
              </a:rPr>
              <a:t>Το «Ευρωπαικό πρότυπο γάμου» του </a:t>
            </a:r>
            <a:r>
              <a:rPr lang="en-US" altLang="el-GR" sz="2800">
                <a:solidFill>
                  <a:srgbClr val="333399"/>
                </a:solidFill>
              </a:rPr>
              <a:t>Hajnal.</a:t>
            </a:r>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88" y="1411288"/>
            <a:ext cx="6121400"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3392876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21507"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algn="ctr" eaLnBrk="1" hangingPunct="1">
              <a:buClrTx/>
              <a:buFontTx/>
              <a:buNone/>
            </a:pPr>
            <a:r>
              <a:rPr lang="el-GR" altLang="el-GR" sz="3600">
                <a:solidFill>
                  <a:srgbClr val="333399"/>
                </a:solidFill>
              </a:rPr>
              <a:t>Η τυπολογία του </a:t>
            </a:r>
            <a:r>
              <a:rPr lang="en-US" altLang="el-GR" sz="3600">
                <a:solidFill>
                  <a:srgbClr val="333399"/>
                </a:solidFill>
              </a:rPr>
              <a:t>Laslett.</a:t>
            </a:r>
          </a:p>
        </p:txBody>
      </p:sp>
      <p:sp>
        <p:nvSpPr>
          <p:cNvPr id="14339" name="Text Box 3"/>
          <p:cNvSpPr txBox="1">
            <a:spLocks noChangeArrowheads="1"/>
          </p:cNvSpPr>
          <p:nvPr/>
        </p:nvSpPr>
        <p:spPr bwMode="auto">
          <a:xfrm>
            <a:off x="2063750" y="2017714"/>
            <a:ext cx="8415338" cy="4435475"/>
          </a:xfrm>
          <a:prstGeom prst="rect">
            <a:avLst/>
          </a:prstGeom>
          <a:noFill/>
          <a:ln w="9525" cap="flat">
            <a:noFill/>
            <a:round/>
            <a:headEnd/>
            <a:tailEnd/>
          </a:ln>
          <a:effectLst/>
        </p:spPr>
        <p:txBody>
          <a:bodyPr/>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550"/>
              </a:spcBef>
              <a:buClr>
                <a:srgbClr val="3333CC"/>
              </a:buClr>
              <a:buSzPct val="60000"/>
              <a:buFont typeface="Wingdings" panose="05000000000000000000" pitchFamily="2" charset="2"/>
              <a:buChar char=""/>
            </a:pPr>
            <a:r>
              <a:rPr lang="el-GR" altLang="el-GR" sz="2200">
                <a:solidFill>
                  <a:srgbClr val="000000"/>
                </a:solidFill>
              </a:rPr>
              <a:t>Το «Ευρωπαικό πρότυπο γάμου» του </a:t>
            </a:r>
            <a:r>
              <a:rPr lang="en-US" altLang="el-GR" sz="2200">
                <a:solidFill>
                  <a:srgbClr val="000000"/>
                </a:solidFill>
              </a:rPr>
              <a:t>Hajnal </a:t>
            </a:r>
            <a:r>
              <a:rPr lang="el-GR" altLang="el-GR" sz="2200">
                <a:solidFill>
                  <a:srgbClr val="000000"/>
                </a:solidFill>
              </a:rPr>
              <a:t>ήταν πολύ αδρό και δεν λάμβανε υπόψη του την ποικιλομορφία που επικρατούσε σε διάφορες περιοχές της Ευρώπης.</a:t>
            </a:r>
          </a:p>
          <a:p>
            <a:pPr eaLnBrk="1" hangingPunct="1">
              <a:spcBef>
                <a:spcPts val="550"/>
              </a:spcBef>
              <a:buClr>
                <a:srgbClr val="3333CC"/>
              </a:buClr>
              <a:buSzPct val="60000"/>
              <a:buFont typeface="Wingdings" panose="05000000000000000000" pitchFamily="2" charset="2"/>
              <a:buChar char=""/>
            </a:pPr>
            <a:r>
              <a:rPr lang="el-GR" altLang="el-GR" sz="2200">
                <a:solidFill>
                  <a:srgbClr val="000000"/>
                </a:solidFill>
              </a:rPr>
              <a:t>Μία άλλη, πιο εκλεπτυσμένη, τυπολογία είναι αυτή του </a:t>
            </a:r>
            <a:r>
              <a:rPr lang="en-US" altLang="el-GR" sz="2200">
                <a:solidFill>
                  <a:srgbClr val="000000"/>
                </a:solidFill>
              </a:rPr>
              <a:t>Peter Laslett.</a:t>
            </a:r>
          </a:p>
          <a:p>
            <a:pPr eaLnBrk="1" hangingPunct="1">
              <a:spcBef>
                <a:spcPts val="550"/>
              </a:spcBef>
              <a:buClr>
                <a:srgbClr val="3333CC"/>
              </a:buClr>
              <a:buSzPct val="60000"/>
              <a:buFont typeface="Wingdings" panose="05000000000000000000" pitchFamily="2" charset="2"/>
              <a:buChar char=""/>
            </a:pPr>
            <a:r>
              <a:rPr lang="el-GR" altLang="el-GR" sz="2200">
                <a:solidFill>
                  <a:srgbClr val="000000"/>
                </a:solidFill>
              </a:rPr>
              <a:t>Ο </a:t>
            </a:r>
            <a:r>
              <a:rPr lang="en-US" altLang="el-GR" sz="2200">
                <a:solidFill>
                  <a:srgbClr val="000000"/>
                </a:solidFill>
              </a:rPr>
              <a:t>Laslett </a:t>
            </a:r>
            <a:r>
              <a:rPr lang="el-GR" altLang="el-GR" sz="2200">
                <a:solidFill>
                  <a:srgbClr val="000000"/>
                </a:solidFill>
              </a:rPr>
              <a:t>χώρισε την Ευρώπη σε τέσσερις περιοχές κάθε μία από τις οποίες αντιστοιχεί σε ένα συγκεκριμένο τρόπο οικιακής οργάνωσης. Αυτές οι τέσσερις περιοχές, οι οποίες είναι αρκετά ασαφείς ως προς τα γεωγραφικά τους όρια, τιτλοφορούνται «Δυτική», «Κεντροδυτική», «Μεσογειακή» και «Ανατολική».</a:t>
            </a:r>
          </a:p>
          <a:p>
            <a:pPr eaLnBrk="1" hangingPunct="1">
              <a:spcBef>
                <a:spcPts val="550"/>
              </a:spcBef>
              <a:buSzPct val="60000"/>
            </a:pPr>
            <a:endParaRPr lang="el-GR" altLang="el-GR" sz="2200">
              <a:solidFill>
                <a:srgbClr val="000000"/>
              </a:solidFill>
            </a:endParaRP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9756617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childTnLst>
                                    <p:set>
                                      <p:cBhvr additive="repl">
                                        <p:cTn id="6" dur="1" fill="hold"/>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22531"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3600">
                <a:solidFill>
                  <a:srgbClr val="333399"/>
                </a:solidFill>
              </a:rPr>
              <a:t>Η τυπολογία του </a:t>
            </a:r>
            <a:r>
              <a:rPr lang="en-US" altLang="el-GR" sz="3600">
                <a:solidFill>
                  <a:srgbClr val="333399"/>
                </a:solidFill>
              </a:rPr>
              <a:t>Laslett.</a:t>
            </a:r>
          </a:p>
        </p:txBody>
      </p:sp>
      <p:sp>
        <p:nvSpPr>
          <p:cNvPr id="15363" name="Text Box 3"/>
          <p:cNvSpPr txBox="1">
            <a:spLocks noChangeArrowheads="1"/>
          </p:cNvSpPr>
          <p:nvPr/>
        </p:nvSpPr>
        <p:spPr bwMode="auto">
          <a:xfrm>
            <a:off x="1919288" y="2017713"/>
            <a:ext cx="8559800" cy="4506912"/>
          </a:xfrm>
          <a:prstGeom prst="rect">
            <a:avLst/>
          </a:prstGeom>
          <a:noFill/>
          <a:ln w="9525" cap="flat">
            <a:noFill/>
            <a:round/>
            <a:headEnd/>
            <a:tailEnd/>
          </a:ln>
          <a:effectLst/>
        </p:spPr>
        <p:txBody>
          <a:bodyPr/>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550"/>
              </a:spcBef>
              <a:buClr>
                <a:srgbClr val="3333CC"/>
              </a:buClr>
              <a:buSzPct val="60000"/>
              <a:buFont typeface="Wingdings" panose="05000000000000000000" pitchFamily="2" charset="2"/>
              <a:buChar char=""/>
            </a:pPr>
            <a:r>
              <a:rPr lang="el-GR" altLang="el-GR" sz="2200">
                <a:solidFill>
                  <a:srgbClr val="000000"/>
                </a:solidFill>
              </a:rPr>
              <a:t>Δυτικό πρότυπο: είναι αυτό που ο </a:t>
            </a:r>
            <a:r>
              <a:rPr lang="en-US" altLang="el-GR" sz="2200">
                <a:solidFill>
                  <a:srgbClr val="000000"/>
                </a:solidFill>
              </a:rPr>
              <a:t>Hajnal </a:t>
            </a:r>
            <a:r>
              <a:rPr lang="el-GR" altLang="el-GR" sz="2200">
                <a:solidFill>
                  <a:srgbClr val="000000"/>
                </a:solidFill>
              </a:rPr>
              <a:t>περιέγραψε ως «Ευρωπαϊκό»: Σχετικά μεγάλη μέση ηλικία κατά το γάμο (πάνω από 23 για τις γυναίκες), υψηλό ποσοστό οριστικά αγάμων (10% και άνω), μικρή ηλικιακή διαφορά μεταξύ των συζύγων.</a:t>
            </a:r>
          </a:p>
          <a:p>
            <a:pPr eaLnBrk="1" hangingPunct="1">
              <a:spcBef>
                <a:spcPts val="550"/>
              </a:spcBef>
              <a:buClr>
                <a:srgbClr val="3333CC"/>
              </a:buClr>
              <a:buSzPct val="60000"/>
              <a:buFont typeface="Wingdings" panose="05000000000000000000" pitchFamily="2" charset="2"/>
              <a:buChar char=""/>
            </a:pPr>
            <a:r>
              <a:rPr lang="el-GR" altLang="el-GR" sz="2200">
                <a:solidFill>
                  <a:srgbClr val="000000"/>
                </a:solidFill>
              </a:rPr>
              <a:t>Κεντροδυτικό: παρόμοιο με το «Δυτικό» με τη διαφορά ότι υπάρχουν περισσότερες εκτεταμένες και σύνθετες οικογένειες.</a:t>
            </a:r>
          </a:p>
          <a:p>
            <a:pPr eaLnBrk="1" hangingPunct="1">
              <a:spcBef>
                <a:spcPts val="550"/>
              </a:spcBef>
              <a:buClr>
                <a:srgbClr val="3333CC"/>
              </a:buClr>
              <a:buSzPct val="60000"/>
              <a:buFont typeface="Wingdings" panose="05000000000000000000" pitchFamily="2" charset="2"/>
              <a:buChar char=""/>
            </a:pPr>
            <a:r>
              <a:rPr lang="el-GR" altLang="el-GR" sz="2200">
                <a:solidFill>
                  <a:srgbClr val="000000"/>
                </a:solidFill>
              </a:rPr>
              <a:t>Μεσογειακό: μικρή ηλικία κατά το γάμο για τις γυναίκες, υψηλή για τους άντρες, μεγάλη ηλικιακή διαφορά μεταξύ των συζύγων, υψηλό ποσοστό χηρών οι οποίες συνήθως δεν ξαναπαντρεύονται, και συνολικά χαμηλό ποσοστό οριστικά αγάμων. </a:t>
            </a:r>
          </a:p>
          <a:p>
            <a:pPr eaLnBrk="1" hangingPunct="1">
              <a:spcBef>
                <a:spcPts val="550"/>
              </a:spcBef>
              <a:buSzPct val="60000"/>
            </a:pPr>
            <a:endParaRPr lang="el-GR" altLang="el-GR" sz="2200">
              <a:solidFill>
                <a:srgbClr val="000000"/>
              </a:solidFill>
            </a:endParaRPr>
          </a:p>
          <a:p>
            <a:pPr eaLnBrk="1" hangingPunct="1">
              <a:spcBef>
                <a:spcPts val="550"/>
              </a:spcBef>
              <a:buSzPct val="60000"/>
            </a:pPr>
            <a:endParaRPr lang="el-GR" altLang="el-GR" sz="2200">
              <a:solidFill>
                <a:srgbClr val="000000"/>
              </a:solidFill>
            </a:endParaRPr>
          </a:p>
          <a:p>
            <a:pPr eaLnBrk="1" hangingPunct="1">
              <a:spcBef>
                <a:spcPts val="550"/>
              </a:spcBef>
              <a:buSzPct val="60000"/>
            </a:pPr>
            <a:endParaRPr lang="el-GR" altLang="el-GR" sz="2200">
              <a:solidFill>
                <a:srgbClr val="000000"/>
              </a:solidFill>
            </a:endParaRP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415690383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childTnLst>
                                    <p:set>
                                      <p:cBhvr additive="repl">
                                        <p:cTn id="6" dur="1" fill="hold"/>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23555"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3600">
                <a:solidFill>
                  <a:srgbClr val="333399"/>
                </a:solidFill>
              </a:rPr>
              <a:t>Η τυπολογία του </a:t>
            </a:r>
            <a:r>
              <a:rPr lang="en-US" altLang="el-GR" sz="3600">
                <a:solidFill>
                  <a:srgbClr val="333399"/>
                </a:solidFill>
              </a:rPr>
              <a:t>Laslett.</a:t>
            </a:r>
          </a:p>
        </p:txBody>
      </p:sp>
      <p:sp>
        <p:nvSpPr>
          <p:cNvPr id="23556" name="Text Box 3"/>
          <p:cNvSpPr txBox="1">
            <a:spLocks noChangeArrowheads="1"/>
          </p:cNvSpPr>
          <p:nvPr/>
        </p:nvSpPr>
        <p:spPr bwMode="auto">
          <a:xfrm>
            <a:off x="2063750" y="2017713"/>
            <a:ext cx="8415338"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550"/>
              </a:spcBef>
              <a:buClr>
                <a:srgbClr val="3333CC"/>
              </a:buClr>
              <a:buSzPct val="60000"/>
              <a:buFont typeface="Wingdings" panose="05000000000000000000" pitchFamily="2" charset="2"/>
              <a:buChar char=""/>
            </a:pPr>
            <a:r>
              <a:rPr lang="el-GR" altLang="el-GR" sz="2200">
                <a:solidFill>
                  <a:srgbClr val="000000"/>
                </a:solidFill>
              </a:rPr>
              <a:t>Ανατολικό: ίδιο με το «Μεσογειακό» αλλά με μια βασική διαφορά. Η ηλικία κατά το γάμο είναι μικρή και για τους άντρες και για τις γυναίκες και η ηλικιακή διαφορά μεταξύ των συζύγων μικρή.  Κατά τα άλλα το ποσοστό των οριστικά ανύπαντρων είναι χαμηλό, όπως και στο «Μεσογειακό» πρότυπο και οι χήρες, αν και αναλογικά λιγότερες, συνήθως δεν ξαναπαντρεύονται.</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5712760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24579" name="Text Box 2"/>
          <p:cNvSpPr txBox="1">
            <a:spLocks noChangeArrowheads="1"/>
          </p:cNvSpPr>
          <p:nvPr/>
        </p:nvSpPr>
        <p:spPr bwMode="auto">
          <a:xfrm>
            <a:off x="1992313" y="214313"/>
            <a:ext cx="8475662"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2800">
                <a:solidFill>
                  <a:srgbClr val="333399"/>
                </a:solidFill>
              </a:rPr>
              <a:t>Ηλικιακή διαφορά των συζύγων σε έτη (</a:t>
            </a:r>
            <a:r>
              <a:rPr lang="en-US" altLang="el-GR" sz="2800">
                <a:solidFill>
                  <a:srgbClr val="333399"/>
                </a:solidFill>
              </a:rPr>
              <a:t>ca </a:t>
            </a:r>
            <a:r>
              <a:rPr lang="el-GR" altLang="el-GR" sz="2800">
                <a:solidFill>
                  <a:srgbClr val="333399"/>
                </a:solidFill>
              </a:rPr>
              <a:t>2000).</a:t>
            </a:r>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9350"/>
            <a:ext cx="9144000"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19532524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25603"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3200">
                <a:solidFill>
                  <a:srgbClr val="333399"/>
                </a:solidFill>
              </a:rPr>
              <a:t>Εξέλιξη της ηλικίας γάμου στην Ελλάδα.</a:t>
            </a:r>
          </a:p>
        </p:txBody>
      </p:sp>
      <p:sp>
        <p:nvSpPr>
          <p:cNvPr id="25604" name="Text Box 3"/>
          <p:cNvSpPr txBox="1">
            <a:spLocks noChangeArrowheads="1"/>
          </p:cNvSpPr>
          <p:nvPr/>
        </p:nvSpPr>
        <p:spPr bwMode="auto">
          <a:xfrm>
            <a:off x="1919289" y="6092826"/>
            <a:ext cx="662463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1125"/>
              </a:spcBef>
            </a:pPr>
            <a:r>
              <a:rPr lang="el-GR" altLang="el-GR" sz="1600">
                <a:solidFill>
                  <a:srgbClr val="000000"/>
                </a:solidFill>
              </a:rPr>
              <a:t>Πηγή: Επεξεργασία Ελληνικών απογραφών 1879-2011</a:t>
            </a:r>
          </a:p>
        </p:txBody>
      </p:sp>
      <p:pic>
        <p:nvPicPr>
          <p:cNvPr id="2560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063" y="1944688"/>
            <a:ext cx="675005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8253129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26627"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algn="ctr" eaLnBrk="1" hangingPunct="1">
              <a:buClrTx/>
              <a:buFontTx/>
              <a:buNone/>
            </a:pPr>
            <a:r>
              <a:rPr lang="el-GR" altLang="el-GR" sz="3200">
                <a:solidFill>
                  <a:srgbClr val="333399"/>
                </a:solidFill>
              </a:rPr>
              <a:t>Εξέλιξη της ισόβιας αγαμίας στην Ελλάδα.</a:t>
            </a:r>
          </a:p>
        </p:txBody>
      </p:sp>
      <p:sp>
        <p:nvSpPr>
          <p:cNvPr id="26628" name="Text Box 4"/>
          <p:cNvSpPr txBox="1">
            <a:spLocks noChangeArrowheads="1"/>
          </p:cNvSpPr>
          <p:nvPr/>
        </p:nvSpPr>
        <p:spPr bwMode="auto">
          <a:xfrm>
            <a:off x="1919289" y="6092825"/>
            <a:ext cx="6624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1125"/>
              </a:spcBef>
            </a:pPr>
            <a:r>
              <a:rPr lang="el-GR" altLang="el-GR">
                <a:solidFill>
                  <a:srgbClr val="000000"/>
                </a:solidFill>
              </a:rPr>
              <a:t>Πηγή: Επεξεργασία Ελληνικών απογραφών 1879-2001</a:t>
            </a:r>
          </a:p>
        </p:txBody>
      </p:sp>
      <p:pic>
        <p:nvPicPr>
          <p:cNvPr id="266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1844675"/>
            <a:ext cx="7224712"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322430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27651"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4000">
                <a:solidFill>
                  <a:srgbClr val="333399"/>
                </a:solidFill>
              </a:rPr>
              <a:t>Μια συγκριτική μελέτη των προτύπων γάμου στην Ελλάδα.</a:t>
            </a:r>
          </a:p>
        </p:txBody>
      </p:sp>
      <p:pic>
        <p:nvPicPr>
          <p:cNvPr id="276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651" y="1757363"/>
            <a:ext cx="7129463"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6405064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28675"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2400">
                <a:solidFill>
                  <a:srgbClr val="000000"/>
                </a:solidFill>
                <a:cs typeface="Times New Roman" panose="02020603050405020304" pitchFamily="18" charset="0"/>
              </a:rPr>
              <a:t>Μέση ηλικία κατά τον πρώτο γάμο των γυναικών (</a:t>
            </a:r>
            <a:r>
              <a:rPr lang="en-GB" altLang="el-GR" sz="2400">
                <a:solidFill>
                  <a:srgbClr val="000000"/>
                </a:solidFill>
                <a:cs typeface="Times New Roman" panose="02020603050405020304" pitchFamily="18" charset="0"/>
              </a:rPr>
              <a:t>SMAM). </a:t>
            </a:r>
            <a:r>
              <a:rPr lang="el-GR" altLang="el-GR" sz="2400">
                <a:solidFill>
                  <a:srgbClr val="000000"/>
                </a:solidFill>
                <a:cs typeface="Times New Roman" panose="02020603050405020304" pitchFamily="18" charset="0"/>
              </a:rPr>
              <a:t>Ελλάδα, Κυκλάδες, Ιόνια νησιά.</a:t>
            </a:r>
            <a:r>
              <a:rPr lang="en-GB" altLang="el-GR" sz="2400">
                <a:solidFill>
                  <a:srgbClr val="000000"/>
                </a:solidFill>
                <a:cs typeface="Times New Roman" panose="02020603050405020304" pitchFamily="18" charset="0"/>
              </a:rPr>
              <a:t> 1907-2011.</a:t>
            </a:r>
          </a:p>
        </p:txBody>
      </p:sp>
      <p:sp>
        <p:nvSpPr>
          <p:cNvPr id="28676" name="Text Box 4"/>
          <p:cNvSpPr txBox="1">
            <a:spLocks noChangeArrowheads="1"/>
          </p:cNvSpPr>
          <p:nvPr/>
        </p:nvSpPr>
        <p:spPr bwMode="auto">
          <a:xfrm>
            <a:off x="2063751" y="6381750"/>
            <a:ext cx="5688013"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875"/>
              </a:spcBef>
            </a:pPr>
            <a:r>
              <a:rPr lang="el-GR" altLang="el-GR" sz="1400">
                <a:solidFill>
                  <a:srgbClr val="000000"/>
                </a:solidFill>
              </a:rPr>
              <a:t>Πηγή: Επεξεργασία απογραφικών δεδομένων.</a:t>
            </a:r>
          </a:p>
        </p:txBody>
      </p:sp>
      <p:pic>
        <p:nvPicPr>
          <p:cNvPr id="28677" name="Char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1844675"/>
            <a:ext cx="73279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9212849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29699"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2400">
                <a:solidFill>
                  <a:srgbClr val="000000"/>
                </a:solidFill>
                <a:cs typeface="Times New Roman" panose="02020603050405020304" pitchFamily="18" charset="0"/>
              </a:rPr>
              <a:t>Μέση ηλικία κατά τον πρώτο γάμο των αντρών (</a:t>
            </a:r>
            <a:r>
              <a:rPr lang="en-GB" altLang="el-GR" sz="2400">
                <a:solidFill>
                  <a:srgbClr val="000000"/>
                </a:solidFill>
                <a:cs typeface="Times New Roman" panose="02020603050405020304" pitchFamily="18" charset="0"/>
              </a:rPr>
              <a:t>SMAM). </a:t>
            </a:r>
            <a:r>
              <a:rPr lang="el-GR" altLang="el-GR" sz="2400">
                <a:solidFill>
                  <a:srgbClr val="000000"/>
                </a:solidFill>
                <a:cs typeface="Times New Roman" panose="02020603050405020304" pitchFamily="18" charset="0"/>
              </a:rPr>
              <a:t>Ελλάδα, Κυκλάδες, Ιόνια νησιά.</a:t>
            </a:r>
            <a:r>
              <a:rPr lang="en-GB" altLang="el-GR" sz="2400">
                <a:solidFill>
                  <a:srgbClr val="000000"/>
                </a:solidFill>
                <a:cs typeface="Times New Roman" panose="02020603050405020304" pitchFamily="18" charset="0"/>
              </a:rPr>
              <a:t> 1907-2011.</a:t>
            </a:r>
          </a:p>
        </p:txBody>
      </p:sp>
      <p:sp>
        <p:nvSpPr>
          <p:cNvPr id="29700" name="Text Box 4"/>
          <p:cNvSpPr txBox="1">
            <a:spLocks noChangeArrowheads="1"/>
          </p:cNvSpPr>
          <p:nvPr/>
        </p:nvSpPr>
        <p:spPr bwMode="auto">
          <a:xfrm>
            <a:off x="2063751" y="6381750"/>
            <a:ext cx="5688013"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875"/>
              </a:spcBef>
            </a:pPr>
            <a:r>
              <a:rPr lang="el-GR" altLang="el-GR" sz="1400">
                <a:solidFill>
                  <a:srgbClr val="000000"/>
                </a:solidFill>
              </a:rPr>
              <a:t>Πηγή: Επεξεργασία απογραφικών δεδομένων.</a:t>
            </a:r>
          </a:p>
        </p:txBody>
      </p:sp>
      <p:pic>
        <p:nvPicPr>
          <p:cNvPr id="29701" name="Chart 1"/>
          <p:cNvPicPr>
            <a:picLocks noChangeArrowheads="1"/>
          </p:cNvPicPr>
          <p:nvPr/>
        </p:nvPicPr>
        <p:blipFill>
          <a:blip r:embed="rId3">
            <a:extLst>
              <a:ext uri="{28A0092B-C50C-407E-A947-70E740481C1C}">
                <a14:useLocalDpi xmlns:a14="http://schemas.microsoft.com/office/drawing/2010/main" val="0"/>
              </a:ext>
            </a:extLst>
          </a:blip>
          <a:srcRect b="-107"/>
          <a:stretch>
            <a:fillRect/>
          </a:stretch>
        </p:blipFill>
        <p:spPr bwMode="auto">
          <a:xfrm>
            <a:off x="2640014" y="1773238"/>
            <a:ext cx="727233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18731701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xmlns="" id="{557F8145-3ECB-4FF0-830F-7192D0981242}"/>
              </a:ext>
            </a:extLst>
          </p:cNvPr>
          <p:cNvSpPr txBox="1">
            <a:spLocks noGrp="1"/>
          </p:cNvSpPr>
          <p:nvPr>
            <p:ph type="title" idx="4294967295"/>
          </p:nvPr>
        </p:nvSpPr>
        <p:spPr>
          <a:xfrm>
            <a:off x="2674939" y="1113170"/>
            <a:ext cx="7793037" cy="563231"/>
          </a:xfrm>
        </p:spPr>
        <p:txBody>
          <a:bodyPr anchor="b">
            <a:spAutoFit/>
          </a:bodyPr>
          <a:lstStyle/>
          <a:p>
            <a:pPr eaLnBrk="1" hangingPunct="1">
              <a:buClr>
                <a:srgbClr val="000000"/>
              </a:buClr>
              <a:buFont typeface="Times New Roman" panose="02020603050405020304" pitchFamily="18" charset="0"/>
              <a:buNone/>
            </a:pPr>
            <a:r>
              <a:rPr altLang="el-GR" sz="3600">
                <a:latin typeface="Tahoma" panose="020B0604030504040204" pitchFamily="34" charset="0"/>
                <a:ea typeface="SimSun" panose="02010600030101010101" pitchFamily="2" charset="-122"/>
              </a:rPr>
              <a:t>Μέτρηση της γαμηλιότητας.</a:t>
            </a:r>
          </a:p>
        </p:txBody>
      </p:sp>
      <p:sp>
        <p:nvSpPr>
          <p:cNvPr id="50179" name="Text Placeholder 2">
            <a:extLst>
              <a:ext uri="{FF2B5EF4-FFF2-40B4-BE49-F238E27FC236}">
                <a16:creationId xmlns:a16="http://schemas.microsoft.com/office/drawing/2014/main" xmlns="" id="{01D1A70D-F1C2-4AFE-887B-EC32A4A878D0}"/>
              </a:ext>
            </a:extLst>
          </p:cNvPr>
          <p:cNvSpPr txBox="1">
            <a:spLocks noGrp="1"/>
          </p:cNvSpPr>
          <p:nvPr>
            <p:ph type="body" idx="4294967295"/>
          </p:nvPr>
        </p:nvSpPr>
        <p:spPr>
          <a:xfrm>
            <a:off x="1992313" y="2017714"/>
            <a:ext cx="8280400" cy="3956981"/>
          </a:xfrm>
        </p:spPr>
        <p:txBody>
          <a:bodyPr>
            <a:spAutoFit/>
          </a:bodyPr>
          <a:lstStyle/>
          <a:p>
            <a:pPr marL="0" indent="0">
              <a:spcBef>
                <a:spcPts val="550"/>
              </a:spcBef>
              <a:buClr>
                <a:srgbClr val="3333CC"/>
              </a:buClr>
              <a:buSzPct val="60000"/>
              <a:buFont typeface="Wingdings" panose="05000000000000000000" pitchFamily="2" charset="2"/>
              <a:buChar char=""/>
            </a:pPr>
            <a:r>
              <a:rPr altLang="el-GR" sz="2200">
                <a:latin typeface="Tahoma" panose="020B0604030504040204" pitchFamily="34" charset="0"/>
                <a:ea typeface="SimSun" panose="02010600030101010101" pitchFamily="2" charset="-122"/>
              </a:rPr>
              <a:t>Ο πιο απλός δείκτης γαμηλιότητας είναι ο αδρός δείκτης γάμων (</a:t>
            </a:r>
            <a:r>
              <a:rPr lang="en-US" altLang="el-GR" sz="2200">
                <a:latin typeface="Tahoma" panose="020B0604030504040204" pitchFamily="34" charset="0"/>
                <a:ea typeface="SimSun" panose="02010600030101010101" pitchFamily="2" charset="-122"/>
              </a:rPr>
              <a:t>CMR)</a:t>
            </a:r>
            <a:r>
              <a:rPr altLang="el-GR" sz="2200">
                <a:latin typeface="Tahoma" panose="020B0604030504040204" pitchFamily="34" charset="0"/>
                <a:ea typeface="SimSun" panose="02010600030101010101" pitchFamily="2" charset="-122"/>
              </a:rPr>
              <a:t>, ο οποίος εκφράζει τον αριθμό των γάμων σε πληθυσμό 1000 ατόμων σε ετήσια βάση:</a:t>
            </a:r>
          </a:p>
          <a:p>
            <a:pPr marL="0" indent="0">
              <a:spcBef>
                <a:spcPts val="550"/>
              </a:spcBef>
              <a:buClr>
                <a:srgbClr val="3333CC"/>
              </a:buClr>
              <a:buSzPct val="60000"/>
              <a:buFont typeface="Wingdings" panose="05000000000000000000" pitchFamily="2" charset="2"/>
              <a:buChar char=""/>
            </a:pPr>
            <a:r>
              <a:rPr lang="en-US" altLang="el-GR" sz="2200">
                <a:latin typeface="Tahoma" panose="020B0604030504040204" pitchFamily="34" charset="0"/>
                <a:ea typeface="SimSun" panose="02010600030101010101" pitchFamily="2" charset="-122"/>
              </a:rPr>
              <a:t>CMR=(M/P)*1000.</a:t>
            </a:r>
          </a:p>
          <a:p>
            <a:pPr marL="0" indent="0">
              <a:spcBef>
                <a:spcPts val="550"/>
              </a:spcBef>
              <a:buClr>
                <a:srgbClr val="000000"/>
              </a:buClr>
              <a:buNone/>
            </a:pPr>
            <a:r>
              <a:rPr altLang="el-GR" sz="2200">
                <a:latin typeface="Tahoma" panose="020B0604030504040204" pitchFamily="34" charset="0"/>
                <a:ea typeface="SimSun" panose="02010600030101010101" pitchFamily="2" charset="-122"/>
              </a:rPr>
              <a:t>Όπου (Μ) ο αριθμός των γάμων ενός ημερολογιακού έτους και (</a:t>
            </a:r>
            <a:r>
              <a:rPr lang="en-US" altLang="el-GR" sz="2200">
                <a:latin typeface="Tahoma" panose="020B0604030504040204" pitchFamily="34" charset="0"/>
                <a:ea typeface="SimSun" panose="02010600030101010101" pitchFamily="2" charset="-122"/>
              </a:rPr>
              <a:t>P) </a:t>
            </a:r>
            <a:r>
              <a:rPr altLang="el-GR" sz="2200">
                <a:latin typeface="Tahoma" panose="020B0604030504040204" pitchFamily="34" charset="0"/>
                <a:ea typeface="SimSun" panose="02010600030101010101" pitchFamily="2" charset="-122"/>
              </a:rPr>
              <a:t>ο συνολικός πληθυσμός στο μέσο αυτού του έτους.</a:t>
            </a:r>
          </a:p>
          <a:p>
            <a:pPr marL="0" indent="0">
              <a:spcBef>
                <a:spcPts val="550"/>
              </a:spcBef>
              <a:buClr>
                <a:srgbClr val="3333CC"/>
              </a:buClr>
              <a:buFont typeface="Wingdings" panose="05000000000000000000" pitchFamily="2" charset="2"/>
              <a:buChar char=""/>
            </a:pPr>
            <a:r>
              <a:rPr altLang="el-GR" sz="2200">
                <a:latin typeface="Tahoma" panose="020B0604030504040204" pitchFamily="34" charset="0"/>
                <a:ea typeface="SimSun" panose="02010600030101010101" pitchFamily="2" charset="-122"/>
              </a:rPr>
              <a:t>Ένας πιο εκλεπτυσμένος δείκτης είναι ο γενικός δείκτης γαμηλιότητας (</a:t>
            </a:r>
            <a:r>
              <a:rPr lang="en-US" altLang="el-GR" sz="2200">
                <a:latin typeface="Tahoma" panose="020B0604030504040204" pitchFamily="34" charset="0"/>
                <a:ea typeface="SimSun" panose="02010600030101010101" pitchFamily="2" charset="-122"/>
              </a:rPr>
              <a:t>GMR) </a:t>
            </a:r>
            <a:r>
              <a:rPr altLang="el-GR" sz="2200">
                <a:latin typeface="Tahoma" panose="020B0604030504040204" pitchFamily="34" charset="0"/>
                <a:ea typeface="SimSun" panose="02010600030101010101" pitchFamily="2" charset="-122"/>
              </a:rPr>
              <a:t>ο οποίος δίνει τον αριθμό των γάμων σε πληθυσμό 1000 ατόμων ηλικίας 15+ σε ετήσια βάση.</a:t>
            </a:r>
          </a:p>
          <a:p>
            <a:pPr marL="0" indent="0">
              <a:spcBef>
                <a:spcPts val="550"/>
              </a:spcBef>
              <a:buClr>
                <a:srgbClr val="000000"/>
              </a:buClr>
              <a:buNone/>
            </a:pPr>
            <a:endParaRPr altLang="el-GR" sz="2200">
              <a:latin typeface="Tahoma" panose="020B0604030504040204" pitchFamily="34" charset="0"/>
              <a:ea typeface="SimSun" panose="02010600030101010101" pitchFamily="2" charset="-122"/>
            </a:endParaRPr>
          </a:p>
          <a:p>
            <a:pPr marL="0" indent="0">
              <a:spcBef>
                <a:spcPts val="550"/>
              </a:spcBef>
              <a:buClr>
                <a:srgbClr val="000000"/>
              </a:buClr>
              <a:buNone/>
            </a:pPr>
            <a:endParaRPr altLang="el-GR" sz="2200">
              <a:latin typeface="Tahoma" panose="020B0604030504040204" pitchFamily="34" charset="0"/>
              <a:ea typeface="SimSun" panose="02010600030101010101" pitchFamily="2" charset="-122"/>
            </a:endParaRPr>
          </a:p>
        </p:txBody>
      </p:sp>
      <p:graphicFrame>
        <p:nvGraphicFramePr>
          <p:cNvPr id="50180" name="Object 2">
            <a:extLst>
              <a:ext uri="{FF2B5EF4-FFF2-40B4-BE49-F238E27FC236}">
                <a16:creationId xmlns:a16="http://schemas.microsoft.com/office/drawing/2014/main" xmlns="" id="{307EEC9D-9E57-470A-ABF5-7A12D03C31B3}"/>
              </a:ext>
            </a:extLst>
          </p:cNvPr>
          <p:cNvGraphicFramePr>
            <a:graphicFrameLocks noChangeAspect="1"/>
          </p:cNvGraphicFramePr>
          <p:nvPr/>
        </p:nvGraphicFramePr>
        <p:xfrm>
          <a:off x="4151313" y="5445126"/>
          <a:ext cx="2298700" cy="822325"/>
        </p:xfrm>
        <a:graphic>
          <a:graphicData uri="http://schemas.openxmlformats.org/presentationml/2006/ole">
            <mc:AlternateContent xmlns:mc="http://schemas.openxmlformats.org/markup-compatibility/2006">
              <mc:Choice xmlns:v="urn:schemas-microsoft-com:vml" Requires="v">
                <p:oleObj spid="_x0000_s1034" r:id="rId4" imgW="28956000" imgH="10363200" progId="Equation.3">
                  <p:embed/>
                </p:oleObj>
              </mc:Choice>
              <mc:Fallback>
                <p:oleObj r:id="rId4" imgW="28956000" imgH="10363200" progId="Equation.3">
                  <p:embed/>
                  <p:pic>
                    <p:nvPicPr>
                      <p:cNvPr id="50180" name="Object 2">
                        <a:extLst>
                          <a:ext uri="{FF2B5EF4-FFF2-40B4-BE49-F238E27FC236}">
                            <a16:creationId xmlns:a16="http://schemas.microsoft.com/office/drawing/2014/main" xmlns="" id="{307EEC9D-9E57-470A-ABF5-7A12D03C31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3" y="5445126"/>
                        <a:ext cx="2298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1533661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4101"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2400">
                <a:solidFill>
                  <a:srgbClr val="000000"/>
                </a:solidFill>
                <a:cs typeface="Times New Roman" panose="02020603050405020304" pitchFamily="18" charset="0"/>
              </a:rPr>
              <a:t>Μέση ηλικία κατά τον πρώτο γάμο (</a:t>
            </a:r>
            <a:r>
              <a:rPr lang="en-GB" altLang="el-GR" sz="2400">
                <a:solidFill>
                  <a:srgbClr val="000000"/>
                </a:solidFill>
                <a:cs typeface="Times New Roman" panose="02020603050405020304" pitchFamily="18" charset="0"/>
              </a:rPr>
              <a:t>SMAM). </a:t>
            </a:r>
            <a:r>
              <a:rPr lang="el-GR" altLang="el-GR" sz="2400">
                <a:solidFill>
                  <a:srgbClr val="000000"/>
                </a:solidFill>
                <a:cs typeface="Times New Roman" panose="02020603050405020304" pitchFamily="18" charset="0"/>
              </a:rPr>
              <a:t>Ελλάδα, Κυκλάδες, Ιόνια νησιά.</a:t>
            </a:r>
            <a:r>
              <a:rPr lang="en-GB" altLang="el-GR" sz="2400">
                <a:solidFill>
                  <a:srgbClr val="000000"/>
                </a:solidFill>
                <a:cs typeface="Times New Roman" panose="02020603050405020304" pitchFamily="18" charset="0"/>
              </a:rPr>
              <a:t> 1907-2001.</a:t>
            </a:r>
          </a:p>
        </p:txBody>
      </p:sp>
      <p:graphicFrame>
        <p:nvGraphicFramePr>
          <p:cNvPr id="4098" name="Object 3"/>
          <p:cNvGraphicFramePr>
            <a:graphicFrameLocks noChangeAspect="1"/>
          </p:cNvGraphicFramePr>
          <p:nvPr/>
        </p:nvGraphicFramePr>
        <p:xfrm>
          <a:off x="2286000" y="1981200"/>
          <a:ext cx="7924800" cy="4495800"/>
        </p:xfrm>
        <a:graphic>
          <a:graphicData uri="http://schemas.openxmlformats.org/presentationml/2006/ole">
            <mc:AlternateContent xmlns:mc="http://schemas.openxmlformats.org/markup-compatibility/2006">
              <mc:Choice xmlns:v="urn:schemas-microsoft-com:vml" Requires="v">
                <p:oleObj spid="_x0000_s20485" r:id="rId4" imgW="4877280" imgH="2601360" progId="">
                  <p:embed/>
                </p:oleObj>
              </mc:Choice>
              <mc:Fallback>
                <p:oleObj r:id="rId4" imgW="4877280" imgH="2601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981200"/>
                        <a:ext cx="7924800" cy="44958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2" name="Text Box 4"/>
          <p:cNvSpPr txBox="1">
            <a:spLocks noChangeArrowheads="1"/>
          </p:cNvSpPr>
          <p:nvPr/>
        </p:nvSpPr>
        <p:spPr bwMode="auto">
          <a:xfrm>
            <a:off x="2063751" y="6381750"/>
            <a:ext cx="5688013"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875"/>
              </a:spcBef>
            </a:pPr>
            <a:r>
              <a:rPr lang="el-GR" altLang="el-GR" sz="1400">
                <a:solidFill>
                  <a:srgbClr val="000000"/>
                </a:solidFill>
              </a:rPr>
              <a:t>Πηγή: Επεξεργασία απογραφικών δεδομένων.</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1030149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30723"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2400">
                <a:solidFill>
                  <a:srgbClr val="000000"/>
                </a:solidFill>
                <a:cs typeface="Times New Roman" panose="02020603050405020304" pitchFamily="18" charset="0"/>
              </a:rPr>
              <a:t>Ηλικιακή διαφορά των συζύγων σε έτη</a:t>
            </a:r>
            <a:r>
              <a:rPr lang="en-GB" altLang="el-GR" sz="2400">
                <a:solidFill>
                  <a:srgbClr val="000000"/>
                </a:solidFill>
                <a:cs typeface="Times New Roman" panose="02020603050405020304" pitchFamily="18" charset="0"/>
              </a:rPr>
              <a:t> (male SMAM – female SMAM). </a:t>
            </a:r>
            <a:r>
              <a:rPr lang="el-GR" altLang="el-GR" sz="2400">
                <a:solidFill>
                  <a:srgbClr val="000000"/>
                </a:solidFill>
                <a:cs typeface="Times New Roman" panose="02020603050405020304" pitchFamily="18" charset="0"/>
              </a:rPr>
              <a:t>Ελλάδα, Κυκλάδες, Ιόνια νησιά.</a:t>
            </a:r>
            <a:r>
              <a:rPr lang="en-GB" altLang="el-GR" sz="2400">
                <a:solidFill>
                  <a:srgbClr val="000000"/>
                </a:solidFill>
                <a:cs typeface="Times New Roman" panose="02020603050405020304" pitchFamily="18" charset="0"/>
              </a:rPr>
              <a:t> 1907-20</a:t>
            </a:r>
            <a:r>
              <a:rPr lang="el-GR" altLang="el-GR" sz="2400">
                <a:solidFill>
                  <a:srgbClr val="000000"/>
                </a:solidFill>
                <a:cs typeface="Times New Roman" panose="02020603050405020304" pitchFamily="18" charset="0"/>
              </a:rPr>
              <a:t>11</a:t>
            </a:r>
            <a:r>
              <a:rPr lang="en-GB" altLang="el-GR" sz="2400">
                <a:solidFill>
                  <a:srgbClr val="000000"/>
                </a:solidFill>
                <a:cs typeface="Times New Roman" panose="02020603050405020304" pitchFamily="18" charset="0"/>
              </a:rPr>
              <a:t>.</a:t>
            </a:r>
          </a:p>
        </p:txBody>
      </p:sp>
      <p:sp>
        <p:nvSpPr>
          <p:cNvPr id="30724" name="Text Box 4"/>
          <p:cNvSpPr txBox="1">
            <a:spLocks noChangeArrowheads="1"/>
          </p:cNvSpPr>
          <p:nvPr/>
        </p:nvSpPr>
        <p:spPr bwMode="auto">
          <a:xfrm>
            <a:off x="2063751" y="6381750"/>
            <a:ext cx="5688013"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875"/>
              </a:spcBef>
            </a:pPr>
            <a:r>
              <a:rPr lang="el-GR" altLang="el-GR" sz="1400">
                <a:solidFill>
                  <a:srgbClr val="000000"/>
                </a:solidFill>
              </a:rPr>
              <a:t>Πηγή: Επεξεργασία απογραφικών δεδομένων.</a:t>
            </a:r>
          </a:p>
        </p:txBody>
      </p:sp>
      <p:graphicFrame>
        <p:nvGraphicFramePr>
          <p:cNvPr id="13" name="Table 12"/>
          <p:cNvGraphicFramePr>
            <a:graphicFrameLocks noGrp="1"/>
          </p:cNvGraphicFramePr>
          <p:nvPr/>
        </p:nvGraphicFramePr>
        <p:xfrm>
          <a:off x="3143250" y="1844675"/>
          <a:ext cx="5113338" cy="4405630"/>
        </p:xfrm>
        <a:graphic>
          <a:graphicData uri="http://schemas.openxmlformats.org/drawingml/2006/table">
            <a:tbl>
              <a:tblPr/>
              <a:tblGrid>
                <a:gridCol w="1339850"/>
                <a:gridCol w="1223963"/>
                <a:gridCol w="1355725"/>
                <a:gridCol w="1193800"/>
              </a:tblGrid>
              <a:tr h="539750">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rPr>
                        <a:t>Έτος</a:t>
                      </a: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Ελλάδα</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Κυκλάδες</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Ιόνια νησιά</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1907</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5,5</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5,2</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5,8</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69875">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1920</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3,4</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4,5</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3,2</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9875">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1928</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4,1</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3,6</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2,9</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9875">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1951</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3,8</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6,5</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3,7</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9875">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1961</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3,6</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4,8</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3,7</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9875">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1971</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4,7</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5,8</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5,0</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9875">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1981</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5,1</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5,3</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6,2</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9875">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1991</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4,9</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5,4</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5,9</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82575">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2001</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4,3</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4,3</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Mangal" pitchFamily="18" charset="0"/>
                        </a:rPr>
                        <a:t>5,1</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82575">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2011</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3,5</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4,2</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4,1</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Μέσος όρος</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4,3</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4,9</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4,6</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Τυπική απόκλιση</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0,7</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0,9</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defRPr sz="2800">
                          <a:solidFill>
                            <a:srgbClr val="000000"/>
                          </a:solidFill>
                          <a:latin typeface="Tahoma" panose="020B0604030504040204" pitchFamily="34" charset="0"/>
                          <a:ea typeface="Microsoft YaHei" panose="020B0503020204020204" pitchFamily="34" charset="-122"/>
                        </a:defRPr>
                      </a:lvl1pPr>
                      <a:lvl2pPr eaLnBrk="0" hangingPunct="0">
                        <a:spcBef>
                          <a:spcPts val="700"/>
                        </a:spcBef>
                        <a:defRPr sz="2400">
                          <a:solidFill>
                            <a:srgbClr val="000000"/>
                          </a:solidFill>
                          <a:latin typeface="Tahoma" panose="020B0604030504040204" pitchFamily="34" charset="0"/>
                          <a:ea typeface="Microsoft YaHei" panose="020B0503020204020204" pitchFamily="34" charset="-122"/>
                        </a:defRPr>
                      </a:lvl2pPr>
                      <a:lvl3pPr eaLnBrk="0" hangingPunct="0">
                        <a:spcBef>
                          <a:spcPts val="600"/>
                        </a:spcBef>
                        <a:defRPr sz="2000">
                          <a:solidFill>
                            <a:srgbClr val="000000"/>
                          </a:solidFill>
                          <a:latin typeface="Tahoma" panose="020B0604030504040204" pitchFamily="34" charset="0"/>
                          <a:ea typeface="Microsoft YaHei" panose="020B0503020204020204" pitchFamily="34" charset="-122"/>
                        </a:defRPr>
                      </a:lvl3pPr>
                      <a:lvl4pPr eaLnBrk="0" hangingPunct="0">
                        <a:spcBef>
                          <a:spcPts val="500"/>
                        </a:spcBef>
                        <a:defRPr>
                          <a:solidFill>
                            <a:srgbClr val="000000"/>
                          </a:solidFill>
                          <a:latin typeface="Tahoma" panose="020B0604030504040204" pitchFamily="34" charset="0"/>
                          <a:ea typeface="Microsoft YaHei" panose="020B0503020204020204" pitchFamily="34" charset="-122"/>
                        </a:defRPr>
                      </a:lvl4pPr>
                      <a:lvl5pPr eaLnBrk="0" hangingPunct="0">
                        <a:spcBef>
                          <a:spcPts val="500"/>
                        </a:spcBef>
                        <a:defRPr>
                          <a:solidFill>
                            <a:srgbClr val="000000"/>
                          </a:solidFill>
                          <a:latin typeface="Tahoma" panose="020B060403050404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Tahoma" panose="020B060403050404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Mangal" pitchFamily="18" charset="0"/>
                        </a:rPr>
                        <a:t>1,2</a:t>
                      </a:r>
                      <a:endParaRPr kumimoji="0" lang="el-GR" altLang="el-GR"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Mangal"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24824313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31747"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n-GB" altLang="el-GR" sz="2400">
                <a:solidFill>
                  <a:srgbClr val="000000"/>
                </a:solidFill>
                <a:cs typeface="Times New Roman" panose="02020603050405020304" pitchFamily="18" charset="0"/>
              </a:rPr>
              <a:t> </a:t>
            </a:r>
            <a:r>
              <a:rPr lang="el-GR" altLang="el-GR" sz="2400">
                <a:solidFill>
                  <a:srgbClr val="000000"/>
                </a:solidFill>
                <a:cs typeface="Times New Roman" panose="02020603050405020304" pitchFamily="18" charset="0"/>
              </a:rPr>
              <a:t>Ισόβια αγαμία γυναικών. Ελλάδα, Κυκλάδες, Ιόνια νησιά.</a:t>
            </a:r>
            <a:r>
              <a:rPr lang="en-GB" altLang="el-GR" sz="2400">
                <a:solidFill>
                  <a:srgbClr val="000000"/>
                </a:solidFill>
                <a:cs typeface="Times New Roman" panose="02020603050405020304" pitchFamily="18" charset="0"/>
              </a:rPr>
              <a:t> 1907-2011.</a:t>
            </a:r>
            <a:r>
              <a:rPr lang="el-GR" altLang="el-GR" sz="2400">
                <a:solidFill>
                  <a:srgbClr val="000000"/>
                </a:solidFill>
                <a:cs typeface="Times New Roman" panose="02020603050405020304" pitchFamily="18" charset="0"/>
              </a:rPr>
              <a:t> </a:t>
            </a:r>
          </a:p>
        </p:txBody>
      </p:sp>
      <p:sp>
        <p:nvSpPr>
          <p:cNvPr id="31748" name="Text Box 4"/>
          <p:cNvSpPr txBox="1">
            <a:spLocks noChangeArrowheads="1"/>
          </p:cNvSpPr>
          <p:nvPr/>
        </p:nvSpPr>
        <p:spPr bwMode="auto">
          <a:xfrm>
            <a:off x="2063751" y="6381750"/>
            <a:ext cx="5688013"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875"/>
              </a:spcBef>
            </a:pPr>
            <a:r>
              <a:rPr lang="el-GR" altLang="el-GR" sz="1400">
                <a:solidFill>
                  <a:srgbClr val="000000"/>
                </a:solidFill>
              </a:rPr>
              <a:t>Πηγή: Επεξεργασία απογραφικών δεδομένων.</a:t>
            </a:r>
          </a:p>
        </p:txBody>
      </p:sp>
      <p:pic>
        <p:nvPicPr>
          <p:cNvPr id="31749" name="Chart 4"/>
          <p:cNvPicPr>
            <a:picLocks noChangeArrowheads="1"/>
          </p:cNvPicPr>
          <p:nvPr/>
        </p:nvPicPr>
        <p:blipFill>
          <a:blip r:embed="rId3">
            <a:extLst>
              <a:ext uri="{28A0092B-C50C-407E-A947-70E740481C1C}">
                <a14:useLocalDpi xmlns:a14="http://schemas.microsoft.com/office/drawing/2010/main" val="0"/>
              </a:ext>
            </a:extLst>
          </a:blip>
          <a:srcRect b="-93"/>
          <a:stretch>
            <a:fillRect/>
          </a:stretch>
        </p:blipFill>
        <p:spPr bwMode="auto">
          <a:xfrm>
            <a:off x="2495550" y="2133600"/>
            <a:ext cx="67325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17398540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32771"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2400">
                <a:solidFill>
                  <a:srgbClr val="000000"/>
                </a:solidFill>
                <a:cs typeface="Times New Roman" panose="02020603050405020304" pitchFamily="18" charset="0"/>
              </a:rPr>
              <a:t>Ισόβια αγαμία αντρών. Ελλάδα, Κυκλάδες, Ιόνια νησιά.</a:t>
            </a:r>
            <a:r>
              <a:rPr lang="en-GB" altLang="el-GR" sz="2400">
                <a:solidFill>
                  <a:srgbClr val="000000"/>
                </a:solidFill>
                <a:cs typeface="Times New Roman" panose="02020603050405020304" pitchFamily="18" charset="0"/>
              </a:rPr>
              <a:t> 1907-2001.</a:t>
            </a:r>
          </a:p>
        </p:txBody>
      </p:sp>
      <p:pic>
        <p:nvPicPr>
          <p:cNvPr id="3277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551" y="1773239"/>
            <a:ext cx="7986713"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773" name="Text Box 4"/>
          <p:cNvSpPr txBox="1">
            <a:spLocks noChangeArrowheads="1"/>
          </p:cNvSpPr>
          <p:nvPr/>
        </p:nvSpPr>
        <p:spPr bwMode="auto">
          <a:xfrm>
            <a:off x="2063751" y="6553200"/>
            <a:ext cx="5688013"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875"/>
              </a:spcBef>
            </a:pPr>
            <a:r>
              <a:rPr lang="el-GR" altLang="el-GR" sz="1400">
                <a:solidFill>
                  <a:srgbClr val="000000"/>
                </a:solidFill>
              </a:rPr>
              <a:t>Πηγή: Επεξεργασία απογραφικών δεδομένων.</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32641080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33795"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3200">
                <a:solidFill>
                  <a:srgbClr val="333399"/>
                </a:solidFill>
              </a:rPr>
              <a:t>Σε αναζήτηση ερμηνείας για τα διαφορετικά πρότυπα γάμου.</a:t>
            </a:r>
          </a:p>
        </p:txBody>
      </p:sp>
      <p:sp>
        <p:nvSpPr>
          <p:cNvPr id="33796" name="Text Box 3"/>
          <p:cNvSpPr txBox="1">
            <a:spLocks noChangeArrowheads="1"/>
          </p:cNvSpPr>
          <p:nvPr/>
        </p:nvSpPr>
        <p:spPr bwMode="auto">
          <a:xfrm>
            <a:off x="2135188" y="2017714"/>
            <a:ext cx="8343900"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550"/>
              </a:spcBef>
              <a:buClr>
                <a:srgbClr val="3333CC"/>
              </a:buClr>
              <a:buSzPct val="60000"/>
              <a:buFont typeface="Wingdings" panose="05000000000000000000" pitchFamily="2" charset="2"/>
              <a:buChar char=""/>
            </a:pPr>
            <a:r>
              <a:rPr lang="el-GR" altLang="el-GR" sz="2200">
                <a:solidFill>
                  <a:srgbClr val="000000"/>
                </a:solidFill>
              </a:rPr>
              <a:t>Το κύριο συμπέρασμα από την παραπάνω ανάλυση είναι ότι το πρότυπο γάμου των Ιονίων νήσων μέχρι και τα μέσα του 20ου αιώνα ήταν παρόμοιο με αυτό της Δυτικής Ευρώπης. Ο πληθυσμός παντρευόταν αργά και «λίγο»</a:t>
            </a:r>
            <a:r>
              <a:rPr lang="en-US" altLang="el-GR" sz="2200">
                <a:solidFill>
                  <a:srgbClr val="000000"/>
                </a:solidFill>
              </a:rPr>
              <a:t>.</a:t>
            </a:r>
          </a:p>
          <a:p>
            <a:pPr eaLnBrk="1" hangingPunct="1">
              <a:spcBef>
                <a:spcPts val="550"/>
              </a:spcBef>
              <a:buClr>
                <a:srgbClr val="3333CC"/>
              </a:buClr>
              <a:buSzPct val="60000"/>
              <a:buFont typeface="Wingdings" panose="05000000000000000000" pitchFamily="2" charset="2"/>
              <a:buChar char=""/>
            </a:pPr>
            <a:r>
              <a:rPr lang="el-GR" altLang="el-GR" sz="2200">
                <a:solidFill>
                  <a:srgbClr val="000000"/>
                </a:solidFill>
              </a:rPr>
              <a:t>Μπορεί αυτή η διαφορετική γαμήλια συμπεριφορά να οφείλεται σε διαφορετικές κοινωνικές, οικονομικές και δημογραφικές συνθήκες που επικρατούσαν στα Ιόνια νησιά σε σύγκριση με την ηπειρωτική Ελλάδα; </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4496600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5125"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2400">
                <a:solidFill>
                  <a:srgbClr val="333399"/>
                </a:solidFill>
                <a:cs typeface="Times New Roman" panose="02020603050405020304" pitchFamily="18" charset="0"/>
              </a:rPr>
              <a:t>Αναλογία των φύλων (άντρες ανά 100 γυναίκες)</a:t>
            </a:r>
            <a:r>
              <a:rPr lang="en-GB" altLang="el-GR" sz="2400">
                <a:solidFill>
                  <a:srgbClr val="333399"/>
                </a:solidFill>
                <a:cs typeface="Times New Roman" panose="02020603050405020304" pitchFamily="18" charset="0"/>
              </a:rPr>
              <a:t> </a:t>
            </a:r>
            <a:r>
              <a:rPr lang="el-GR" altLang="el-GR" sz="2400">
                <a:solidFill>
                  <a:srgbClr val="333399"/>
                </a:solidFill>
                <a:cs typeface="Times New Roman" panose="02020603050405020304" pitchFamily="18" charset="0"/>
              </a:rPr>
              <a:t>στις ηλικίες </a:t>
            </a:r>
            <a:r>
              <a:rPr lang="en-GB" altLang="el-GR" sz="2400">
                <a:solidFill>
                  <a:srgbClr val="333399"/>
                </a:solidFill>
                <a:cs typeface="Times New Roman" panose="02020603050405020304" pitchFamily="18" charset="0"/>
              </a:rPr>
              <a:t>45-54 </a:t>
            </a:r>
            <a:r>
              <a:rPr lang="el-GR" altLang="el-GR" sz="2400">
                <a:solidFill>
                  <a:srgbClr val="333399"/>
                </a:solidFill>
                <a:cs typeface="Times New Roman" panose="02020603050405020304" pitchFamily="18" charset="0"/>
              </a:rPr>
              <a:t>ως δείκτης διαθεσιμότητας συζύγων. Ελλάδα, Κυκλάδες, Ιόνια νησιά.</a:t>
            </a:r>
            <a:r>
              <a:rPr lang="en-GB" altLang="el-GR" sz="2400">
                <a:solidFill>
                  <a:srgbClr val="333399"/>
                </a:solidFill>
                <a:cs typeface="Times New Roman" panose="02020603050405020304" pitchFamily="18" charset="0"/>
              </a:rPr>
              <a:t> 1907-2001.</a:t>
            </a:r>
          </a:p>
        </p:txBody>
      </p:sp>
      <p:graphicFrame>
        <p:nvGraphicFramePr>
          <p:cNvPr id="5122" name="Object 3"/>
          <p:cNvGraphicFramePr>
            <a:graphicFrameLocks noChangeAspect="1"/>
          </p:cNvGraphicFramePr>
          <p:nvPr/>
        </p:nvGraphicFramePr>
        <p:xfrm>
          <a:off x="2351089" y="1700214"/>
          <a:ext cx="7850187" cy="4573587"/>
        </p:xfrm>
        <a:graphic>
          <a:graphicData uri="http://schemas.openxmlformats.org/presentationml/2006/ole">
            <mc:AlternateContent xmlns:mc="http://schemas.openxmlformats.org/markup-compatibility/2006">
              <mc:Choice xmlns:v="urn:schemas-microsoft-com:vml" Requires="v">
                <p:oleObj spid="_x0000_s21509" r:id="rId4" imgW="4877280" imgH="3089160" progId="">
                  <p:embed/>
                </p:oleObj>
              </mc:Choice>
              <mc:Fallback>
                <p:oleObj r:id="rId4" imgW="4877280" imgH="30891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089" y="1700214"/>
                        <a:ext cx="7850187" cy="457358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Line 4"/>
          <p:cNvSpPr>
            <a:spLocks noChangeShapeType="1"/>
          </p:cNvSpPr>
          <p:nvPr/>
        </p:nvSpPr>
        <p:spPr bwMode="auto">
          <a:xfrm>
            <a:off x="3024188" y="4071939"/>
            <a:ext cx="5181600" cy="1587"/>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5127" name="Text Box 5"/>
          <p:cNvSpPr txBox="1">
            <a:spLocks noChangeArrowheads="1"/>
          </p:cNvSpPr>
          <p:nvPr/>
        </p:nvSpPr>
        <p:spPr bwMode="auto">
          <a:xfrm>
            <a:off x="2063750" y="6127751"/>
            <a:ext cx="806450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875"/>
              </a:spcBef>
            </a:pPr>
            <a:r>
              <a:rPr lang="el-GR" altLang="el-GR" sz="1400">
                <a:solidFill>
                  <a:srgbClr val="000000"/>
                </a:solidFill>
              </a:rPr>
              <a:t>Πηγή: Επεξεργασία απογραφικών δεδομένων. Οι τιμές για την Ελλάδα για το 1920 βασίζονται σε εκτιμήσεις του </a:t>
            </a:r>
            <a:r>
              <a:rPr lang="en-GB" altLang="el-GR" sz="1400">
                <a:solidFill>
                  <a:srgbClr val="000000"/>
                </a:solidFill>
              </a:rPr>
              <a:t>Valaoras. V. G. Valaoras ‘A reconstruction of the demographic history of modern Greece’, in </a:t>
            </a:r>
            <a:r>
              <a:rPr lang="en-GB" altLang="el-GR" sz="1400" i="1">
                <a:solidFill>
                  <a:srgbClr val="000000"/>
                </a:solidFill>
              </a:rPr>
              <a:t>The Milbank Memorial Fund Quarterly </a:t>
            </a:r>
            <a:r>
              <a:rPr lang="en-GB" altLang="el-GR" sz="1400" b="1">
                <a:solidFill>
                  <a:srgbClr val="000000"/>
                </a:solidFill>
              </a:rPr>
              <a:t>38</a:t>
            </a:r>
            <a:r>
              <a:rPr lang="en-GB" altLang="el-GR" sz="1400">
                <a:solidFill>
                  <a:srgbClr val="000000"/>
                </a:solidFill>
              </a:rPr>
              <a:t>:2 (1960), 115-139.</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38363924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6149"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2400">
                <a:solidFill>
                  <a:srgbClr val="333399"/>
                </a:solidFill>
                <a:cs typeface="Times New Roman" panose="02020603050405020304" pitchFamily="18" charset="0"/>
              </a:rPr>
              <a:t>Αναλογία των φύλων (άντρες 20-49 ανά 100 γυναίκες 15-44)</a:t>
            </a:r>
            <a:r>
              <a:rPr lang="en-GB" altLang="el-GR" sz="2400">
                <a:solidFill>
                  <a:srgbClr val="333399"/>
                </a:solidFill>
                <a:cs typeface="Times New Roman" panose="02020603050405020304" pitchFamily="18" charset="0"/>
              </a:rPr>
              <a:t> </a:t>
            </a:r>
            <a:r>
              <a:rPr lang="el-GR" altLang="el-GR" sz="2400">
                <a:solidFill>
                  <a:srgbClr val="333399"/>
                </a:solidFill>
                <a:cs typeface="Times New Roman" panose="02020603050405020304" pitchFamily="18" charset="0"/>
              </a:rPr>
              <a:t>ως δείκτης διαθεσιμότητας συζύγων. Ελλάδα, Κυκλάδες, Ιόνια νησιά.</a:t>
            </a:r>
            <a:r>
              <a:rPr lang="en-GB" altLang="el-GR" sz="2400">
                <a:solidFill>
                  <a:srgbClr val="333399"/>
                </a:solidFill>
                <a:cs typeface="Times New Roman" panose="02020603050405020304" pitchFamily="18" charset="0"/>
              </a:rPr>
              <a:t> 1907-2001.</a:t>
            </a:r>
          </a:p>
        </p:txBody>
      </p:sp>
      <p:graphicFrame>
        <p:nvGraphicFramePr>
          <p:cNvPr id="6146" name="Object 3"/>
          <p:cNvGraphicFramePr>
            <a:graphicFrameLocks noChangeAspect="1"/>
          </p:cNvGraphicFramePr>
          <p:nvPr/>
        </p:nvGraphicFramePr>
        <p:xfrm>
          <a:off x="2495550" y="1685926"/>
          <a:ext cx="7488238" cy="4518025"/>
        </p:xfrm>
        <a:graphic>
          <a:graphicData uri="http://schemas.openxmlformats.org/presentationml/2006/ole">
            <mc:AlternateContent xmlns:mc="http://schemas.openxmlformats.org/markup-compatibility/2006">
              <mc:Choice xmlns:v="urn:schemas-microsoft-com:vml" Requires="v">
                <p:oleObj spid="_x0000_s22533" r:id="rId4" imgW="4877280" imgH="2926440" progId="">
                  <p:embed/>
                </p:oleObj>
              </mc:Choice>
              <mc:Fallback>
                <p:oleObj r:id="rId4" imgW="4877280" imgH="29264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550" y="1685926"/>
                        <a:ext cx="7488238" cy="45180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0" name="Line 4"/>
          <p:cNvSpPr>
            <a:spLocks noChangeShapeType="1"/>
          </p:cNvSpPr>
          <p:nvPr/>
        </p:nvSpPr>
        <p:spPr bwMode="auto">
          <a:xfrm>
            <a:off x="3216275" y="3860800"/>
            <a:ext cx="4751388" cy="1588"/>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6151" name="Text Box 5"/>
          <p:cNvSpPr txBox="1">
            <a:spLocks noChangeArrowheads="1"/>
          </p:cNvSpPr>
          <p:nvPr/>
        </p:nvSpPr>
        <p:spPr bwMode="auto">
          <a:xfrm>
            <a:off x="2063750" y="6127751"/>
            <a:ext cx="806450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875"/>
              </a:spcBef>
            </a:pPr>
            <a:r>
              <a:rPr lang="el-GR" altLang="el-GR" sz="1400">
                <a:solidFill>
                  <a:srgbClr val="000000"/>
                </a:solidFill>
              </a:rPr>
              <a:t>Πηγή: Επεξεργασία απογραφικών δεδομένων. Οι τιμές για την Ελλάδα για το 1920 βασίζονται σε εκτιμήσεις του </a:t>
            </a:r>
            <a:r>
              <a:rPr lang="en-GB" altLang="el-GR" sz="1400">
                <a:solidFill>
                  <a:srgbClr val="000000"/>
                </a:solidFill>
              </a:rPr>
              <a:t>Valaoras. V. G. Valaoras ‘A reconstruction of the demographic history of modern Greece’, in </a:t>
            </a:r>
            <a:r>
              <a:rPr lang="en-GB" altLang="el-GR" sz="1400" i="1">
                <a:solidFill>
                  <a:srgbClr val="000000"/>
                </a:solidFill>
              </a:rPr>
              <a:t>The Milbank Memorial Fund Quarterly </a:t>
            </a:r>
            <a:r>
              <a:rPr lang="en-GB" altLang="el-GR" sz="1400" b="1">
                <a:solidFill>
                  <a:srgbClr val="000000"/>
                </a:solidFill>
              </a:rPr>
              <a:t>38</a:t>
            </a:r>
            <a:r>
              <a:rPr lang="en-GB" altLang="el-GR" sz="1400">
                <a:solidFill>
                  <a:srgbClr val="000000"/>
                </a:solidFill>
              </a:rPr>
              <a:t>:2 (1960), 115-139.</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35387041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7173"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2400">
                <a:solidFill>
                  <a:srgbClr val="333399"/>
                </a:solidFill>
              </a:rPr>
              <a:t>Ποσοστά εγγράμματων γυναικών στην ηλικία των 50 ετών. </a:t>
            </a:r>
            <a:r>
              <a:rPr lang="el-GR" altLang="el-GR" sz="2400">
                <a:solidFill>
                  <a:srgbClr val="333399"/>
                </a:solidFill>
                <a:cs typeface="Times New Roman" panose="02020603050405020304" pitchFamily="18" charset="0"/>
              </a:rPr>
              <a:t>Ελλάδα, Κυκλάδες, Ιόνια νησιά.</a:t>
            </a:r>
            <a:r>
              <a:rPr lang="en-GB" altLang="el-GR" sz="2400">
                <a:solidFill>
                  <a:srgbClr val="333399"/>
                </a:solidFill>
                <a:cs typeface="Times New Roman" panose="02020603050405020304" pitchFamily="18" charset="0"/>
              </a:rPr>
              <a:t> 1907-2001.</a:t>
            </a:r>
          </a:p>
        </p:txBody>
      </p:sp>
      <p:graphicFrame>
        <p:nvGraphicFramePr>
          <p:cNvPr id="7170" name="Object 3"/>
          <p:cNvGraphicFramePr>
            <a:graphicFrameLocks noChangeAspect="1"/>
          </p:cNvGraphicFramePr>
          <p:nvPr/>
        </p:nvGraphicFramePr>
        <p:xfrm>
          <a:off x="2351088" y="1989139"/>
          <a:ext cx="7777162" cy="4040187"/>
        </p:xfrm>
        <a:graphic>
          <a:graphicData uri="http://schemas.openxmlformats.org/presentationml/2006/ole">
            <mc:AlternateContent xmlns:mc="http://schemas.openxmlformats.org/markup-compatibility/2006">
              <mc:Choice xmlns:v="urn:schemas-microsoft-com:vml" Requires="v">
                <p:oleObj spid="_x0000_s23557" r:id="rId4" imgW="4877280" imgH="2601360" progId="">
                  <p:embed/>
                </p:oleObj>
              </mc:Choice>
              <mc:Fallback>
                <p:oleObj r:id="rId4" imgW="4877280" imgH="2601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088" y="1989139"/>
                        <a:ext cx="7777162" cy="404018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Text Box 4"/>
          <p:cNvSpPr txBox="1">
            <a:spLocks noChangeArrowheads="1"/>
          </p:cNvSpPr>
          <p:nvPr/>
        </p:nvSpPr>
        <p:spPr bwMode="auto">
          <a:xfrm>
            <a:off x="2063751" y="6381750"/>
            <a:ext cx="5688013"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875"/>
              </a:spcBef>
            </a:pPr>
            <a:r>
              <a:rPr lang="el-GR" altLang="el-GR" sz="1400">
                <a:solidFill>
                  <a:srgbClr val="000000"/>
                </a:solidFill>
              </a:rPr>
              <a:t>Πηγή: Επεξεργασία απογραφικών δεδομένων.</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2769498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34819"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4400">
                <a:solidFill>
                  <a:srgbClr val="333399"/>
                </a:solidFill>
              </a:rPr>
              <a:t>Δομικοί παράγοντες.</a:t>
            </a:r>
          </a:p>
        </p:txBody>
      </p:sp>
      <p:sp>
        <p:nvSpPr>
          <p:cNvPr id="34820" name="Text Box 3"/>
          <p:cNvSpPr txBox="1">
            <a:spLocks noChangeArrowheads="1"/>
          </p:cNvSpPr>
          <p:nvPr/>
        </p:nvSpPr>
        <p:spPr bwMode="auto">
          <a:xfrm>
            <a:off x="2063750" y="2017714"/>
            <a:ext cx="8415338"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9pPr>
          </a:lstStyle>
          <a:p>
            <a:pPr eaLnBrk="1" hangingPunct="1">
              <a:lnSpc>
                <a:spcPct val="90000"/>
              </a:lnSpc>
              <a:spcBef>
                <a:spcPts val="550"/>
              </a:spcBef>
              <a:buClr>
                <a:srgbClr val="3333CC"/>
              </a:buClr>
              <a:buSzPct val="60000"/>
              <a:buFont typeface="Wingdings" panose="05000000000000000000" pitchFamily="2" charset="2"/>
              <a:buChar char=""/>
            </a:pPr>
            <a:r>
              <a:rPr lang="el-GR" altLang="el-GR" sz="2200">
                <a:solidFill>
                  <a:srgbClr val="000000"/>
                </a:solidFill>
              </a:rPr>
              <a:t>Δείκτες της δημογραφικής και κοινωνικής δομής του πληθυσμού χρησιμοποιήθηκαν για να μετρήσουν τη διαθεσιμότητα πιθανών συζύγων και «το επιθυμητό» του γάμου. </a:t>
            </a:r>
          </a:p>
          <a:p>
            <a:pPr eaLnBrk="1" hangingPunct="1">
              <a:lnSpc>
                <a:spcPct val="90000"/>
              </a:lnSpc>
              <a:spcBef>
                <a:spcPts val="550"/>
              </a:spcBef>
              <a:buClr>
                <a:srgbClr val="3333CC"/>
              </a:buClr>
              <a:buSzPct val="60000"/>
              <a:buFont typeface="Wingdings" panose="05000000000000000000" pitchFamily="2" charset="2"/>
              <a:buChar char=""/>
            </a:pPr>
            <a:r>
              <a:rPr lang="el-GR" altLang="el-GR" sz="2200">
                <a:solidFill>
                  <a:srgbClr val="000000"/>
                </a:solidFill>
              </a:rPr>
              <a:t>Δημογραφικές μεταβλητές: αναλογία των φύλων στις «έγγαμες ηλικίες» ως δείκτες της διαθεσιμότητας συζύγων.</a:t>
            </a:r>
          </a:p>
          <a:p>
            <a:pPr eaLnBrk="1" hangingPunct="1">
              <a:lnSpc>
                <a:spcPct val="90000"/>
              </a:lnSpc>
              <a:spcBef>
                <a:spcPts val="550"/>
              </a:spcBef>
              <a:buClr>
                <a:srgbClr val="3333CC"/>
              </a:buClr>
              <a:buSzPct val="60000"/>
              <a:buFont typeface="Wingdings" panose="05000000000000000000" pitchFamily="2" charset="2"/>
              <a:buChar char=""/>
            </a:pPr>
            <a:r>
              <a:rPr lang="el-GR" altLang="el-GR" sz="2200">
                <a:solidFill>
                  <a:srgbClr val="000000"/>
                </a:solidFill>
              </a:rPr>
              <a:t>Κοινωνικές μεταβλητές: Μορφωτικό επίπεδο των γυναικών ως δείκτης της γυναικείας χειραφέτησης.</a:t>
            </a:r>
          </a:p>
          <a:p>
            <a:pPr eaLnBrk="1" hangingPunct="1">
              <a:lnSpc>
                <a:spcPct val="90000"/>
              </a:lnSpc>
              <a:spcBef>
                <a:spcPts val="550"/>
              </a:spcBef>
              <a:buClr>
                <a:srgbClr val="3333CC"/>
              </a:buClr>
              <a:buSzPct val="60000"/>
              <a:buFont typeface="Wingdings" panose="05000000000000000000" pitchFamily="2" charset="2"/>
              <a:buChar char=""/>
            </a:pPr>
            <a:r>
              <a:rPr lang="el-GR" altLang="el-GR" sz="2200">
                <a:solidFill>
                  <a:srgbClr val="000000"/>
                </a:solidFill>
              </a:rPr>
              <a:t>Και οι δύο αυτοί παράγοντες ως ανεξάρτητες μεταβλητές δεν βρέθηκε να σχετίζονται με την ηλικία κατά το γάμο και τα ποσοστά μόνιμης αγαμίας στους εξεταζόμενους πληθυσμούς. </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2764313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35843"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4400">
                <a:solidFill>
                  <a:srgbClr val="333399"/>
                </a:solidFill>
              </a:rPr>
              <a:t>Πολιτιστικοί παράγοντες.</a:t>
            </a:r>
          </a:p>
        </p:txBody>
      </p:sp>
      <p:sp>
        <p:nvSpPr>
          <p:cNvPr id="35844" name="Text Box 3"/>
          <p:cNvSpPr txBox="1">
            <a:spLocks noChangeArrowheads="1"/>
          </p:cNvSpPr>
          <p:nvPr/>
        </p:nvSpPr>
        <p:spPr bwMode="auto">
          <a:xfrm>
            <a:off x="2208214" y="2017714"/>
            <a:ext cx="8270875"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9pPr>
          </a:lstStyle>
          <a:p>
            <a:pPr eaLnBrk="1" hangingPunct="1">
              <a:lnSpc>
                <a:spcPct val="80000"/>
              </a:lnSpc>
              <a:spcBef>
                <a:spcPts val="550"/>
              </a:spcBef>
              <a:buClr>
                <a:srgbClr val="3333CC"/>
              </a:buClr>
              <a:buSzPct val="60000"/>
              <a:buFont typeface="Wingdings" panose="05000000000000000000" pitchFamily="2" charset="2"/>
              <a:buChar char=""/>
            </a:pPr>
            <a:r>
              <a:rPr lang="el-GR" altLang="el-GR" sz="2200">
                <a:solidFill>
                  <a:srgbClr val="000000"/>
                </a:solidFill>
              </a:rPr>
              <a:t>Φαίνεται ότι η διαφορετική ιστορική εμπειρία διαφορετικών τόπων της Ελλάδας καθόρισε την κουλτούρα και την ιδεολογία τους.</a:t>
            </a:r>
          </a:p>
          <a:p>
            <a:pPr eaLnBrk="1" hangingPunct="1">
              <a:lnSpc>
                <a:spcPct val="80000"/>
              </a:lnSpc>
              <a:spcBef>
                <a:spcPts val="550"/>
              </a:spcBef>
              <a:buClr>
                <a:srgbClr val="3333CC"/>
              </a:buClr>
              <a:buSzPct val="60000"/>
              <a:buFont typeface="Wingdings" panose="05000000000000000000" pitchFamily="2" charset="2"/>
              <a:buChar char=""/>
            </a:pPr>
            <a:r>
              <a:rPr lang="el-GR" altLang="el-GR" sz="2200">
                <a:solidFill>
                  <a:srgbClr val="000000"/>
                </a:solidFill>
              </a:rPr>
              <a:t>Η ηπειρωτική Ελλάδα επηρεάστηκε από την Ισλαμική παράδοση, παρά το γεγονός ότι ο πληθυσμός παρέμεινε Χριστιανικός.</a:t>
            </a:r>
          </a:p>
          <a:p>
            <a:pPr eaLnBrk="1" hangingPunct="1">
              <a:lnSpc>
                <a:spcPct val="80000"/>
              </a:lnSpc>
              <a:spcBef>
                <a:spcPts val="550"/>
              </a:spcBef>
              <a:buClr>
                <a:srgbClr val="3333CC"/>
              </a:buClr>
              <a:buSzPct val="60000"/>
              <a:buFont typeface="Wingdings" panose="05000000000000000000" pitchFamily="2" charset="2"/>
              <a:buChar char=""/>
            </a:pPr>
            <a:r>
              <a:rPr lang="el-GR" altLang="el-GR" sz="2200">
                <a:solidFill>
                  <a:srgbClr val="000000"/>
                </a:solidFill>
              </a:rPr>
              <a:t>Τα Ιόνια νησιά δεν βίωσαν την Οθωμανική κατοχή</a:t>
            </a:r>
            <a:r>
              <a:rPr lang="en-GB" altLang="el-GR" sz="2200">
                <a:solidFill>
                  <a:srgbClr val="000000"/>
                </a:solidFill>
              </a:rPr>
              <a:t>. </a:t>
            </a:r>
            <a:r>
              <a:rPr lang="el-GR" altLang="el-GR" sz="2200">
                <a:solidFill>
                  <a:srgbClr val="000000"/>
                </a:solidFill>
              </a:rPr>
              <a:t>Αντιθέτως, έζησαν μία μακρά περίοδο «Δυτικής» διακυβέρνησης η οποία τους κληροδότησε μία πολιτιστική ομοιότητα με την Δ. Ευρώπη. </a:t>
            </a:r>
          </a:p>
          <a:p>
            <a:pPr eaLnBrk="1" hangingPunct="1">
              <a:lnSpc>
                <a:spcPct val="80000"/>
              </a:lnSpc>
              <a:spcBef>
                <a:spcPts val="550"/>
              </a:spcBef>
              <a:buClr>
                <a:srgbClr val="3333CC"/>
              </a:buClr>
              <a:buSzPct val="60000"/>
              <a:buFont typeface="Wingdings" panose="05000000000000000000" pitchFamily="2" charset="2"/>
              <a:buChar char=""/>
            </a:pPr>
            <a:r>
              <a:rPr lang="el-GR" altLang="el-GR" sz="2200">
                <a:solidFill>
                  <a:srgbClr val="000000"/>
                </a:solidFill>
              </a:rPr>
              <a:t>Η «γαμήλια συμπεριφορά» φαίνεται ότι σχετίζεται  περισσότερο </a:t>
            </a:r>
            <a:r>
              <a:rPr lang="el-GR" altLang="el-GR" sz="2200">
                <a:solidFill>
                  <a:srgbClr val="000000"/>
                </a:solidFill>
                <a:latin typeface="Arial" panose="020B0604020202020204" pitchFamily="34" charset="0"/>
              </a:rPr>
              <a:t>με</a:t>
            </a:r>
            <a:r>
              <a:rPr lang="el-GR" altLang="el-GR" sz="2200">
                <a:solidFill>
                  <a:srgbClr val="000000"/>
                </a:solidFill>
              </a:rPr>
              <a:t> αυτούς τους πολιτιστικούς παράγοντες παρά </a:t>
            </a:r>
            <a:r>
              <a:rPr lang="el-GR" altLang="el-GR" sz="2200">
                <a:solidFill>
                  <a:srgbClr val="000000"/>
                </a:solidFill>
                <a:latin typeface="Arial" panose="020B0604020202020204" pitchFamily="34" charset="0"/>
              </a:rPr>
              <a:t>με</a:t>
            </a:r>
            <a:r>
              <a:rPr lang="el-GR" altLang="el-GR" sz="2200">
                <a:solidFill>
                  <a:srgbClr val="000000"/>
                </a:solidFill>
              </a:rPr>
              <a:t> δείκτες οικονομικής και κοινωνικής ανάπτυξης. </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27101689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xmlns="" id="{F9AA008F-B8A1-4B1B-81D6-A572775301F2}"/>
              </a:ext>
            </a:extLst>
          </p:cNvPr>
          <p:cNvSpPr txBox="1">
            <a:spLocks noGrp="1"/>
          </p:cNvSpPr>
          <p:nvPr>
            <p:ph type="title" idx="4294967295"/>
          </p:nvPr>
        </p:nvSpPr>
        <p:spPr>
          <a:xfrm>
            <a:off x="2674939" y="1165492"/>
            <a:ext cx="7793037" cy="510909"/>
          </a:xfrm>
        </p:spPr>
        <p:txBody>
          <a:bodyPr anchor="b">
            <a:spAutoFit/>
          </a:bodyPr>
          <a:lstStyle/>
          <a:p>
            <a:pPr eaLnBrk="1" hangingPunct="1">
              <a:buClr>
                <a:srgbClr val="000000"/>
              </a:buClr>
              <a:buFont typeface="Times New Roman" panose="02020603050405020304" pitchFamily="18" charset="0"/>
              <a:buNone/>
            </a:pPr>
            <a:r>
              <a:rPr altLang="el-GR" sz="3200">
                <a:latin typeface="Tahoma" panose="020B0604030504040204" pitchFamily="34" charset="0"/>
                <a:ea typeface="SimSun" panose="02010600030101010101" pitchFamily="2" charset="-122"/>
              </a:rPr>
              <a:t>Μέτρηση της γαμηλιότητας. Παράδειγμα.</a:t>
            </a:r>
          </a:p>
        </p:txBody>
      </p:sp>
      <p:sp>
        <p:nvSpPr>
          <p:cNvPr id="52227" name="Text Placeholder 2">
            <a:extLst>
              <a:ext uri="{FF2B5EF4-FFF2-40B4-BE49-F238E27FC236}">
                <a16:creationId xmlns:a16="http://schemas.microsoft.com/office/drawing/2014/main" xmlns="" id="{8B4E3CBD-BAAB-4433-BE56-A52668AB747A}"/>
              </a:ext>
            </a:extLst>
          </p:cNvPr>
          <p:cNvSpPr txBox="1">
            <a:spLocks noGrp="1"/>
          </p:cNvSpPr>
          <p:nvPr>
            <p:ph type="body" idx="4294967295"/>
          </p:nvPr>
        </p:nvSpPr>
        <p:spPr>
          <a:xfrm>
            <a:off x="2208214" y="2017714"/>
            <a:ext cx="8270875" cy="3450175"/>
          </a:xfrm>
        </p:spPr>
        <p:txBody>
          <a:bodyPr>
            <a:spAutoFit/>
          </a:bodyPr>
          <a:lstStyle/>
          <a:p>
            <a:pPr indent="-331788">
              <a:spcBef>
                <a:spcPts val="550"/>
              </a:spcBef>
              <a:buClr>
                <a:srgbClr val="000000"/>
              </a:buClr>
              <a:buNone/>
            </a:pPr>
            <a:r>
              <a:rPr altLang="el-GR" sz="2200">
                <a:latin typeface="Tahoma" panose="020B0604030504040204" pitchFamily="34" charset="0"/>
                <a:ea typeface="SimSun" panose="02010600030101010101" pitchFamily="2" charset="-122"/>
              </a:rPr>
              <a:t>Από τα παρακάτω στοιχεία υπολογίστε και ερμηνεύστε τον Αδρό Δείκτη Γάμων (</a:t>
            </a:r>
            <a:r>
              <a:rPr lang="en-US" altLang="el-GR" sz="2200">
                <a:latin typeface="Tahoma" panose="020B0604030504040204" pitchFamily="34" charset="0"/>
                <a:ea typeface="SimSun" panose="02010600030101010101" pitchFamily="2" charset="-122"/>
              </a:rPr>
              <a:t>CMR) </a:t>
            </a:r>
            <a:r>
              <a:rPr altLang="el-GR" sz="2200">
                <a:latin typeface="Tahoma" panose="020B0604030504040204" pitchFamily="34" charset="0"/>
                <a:ea typeface="SimSun" panose="02010600030101010101" pitchFamily="2" charset="-122"/>
              </a:rPr>
              <a:t>και τον Γενικό Δείκτη Γαμηλιότητας (</a:t>
            </a:r>
            <a:r>
              <a:rPr lang="en-US" altLang="el-GR" sz="2200">
                <a:latin typeface="Tahoma" panose="020B0604030504040204" pitchFamily="34" charset="0"/>
                <a:ea typeface="SimSun" panose="02010600030101010101" pitchFamily="2" charset="-122"/>
              </a:rPr>
              <a:t>GMR) </a:t>
            </a:r>
            <a:r>
              <a:rPr altLang="el-GR" sz="2200">
                <a:latin typeface="Tahoma" panose="020B0604030504040204" pitchFamily="34" charset="0"/>
                <a:ea typeface="SimSun" panose="02010600030101010101" pitchFamily="2" charset="-122"/>
              </a:rPr>
              <a:t>για την Ελλάδα το 1981.</a:t>
            </a:r>
          </a:p>
          <a:p>
            <a:pPr indent="-331788">
              <a:spcBef>
                <a:spcPts val="550"/>
              </a:spcBef>
              <a:buClr>
                <a:srgbClr val="000000"/>
              </a:buClr>
              <a:buNone/>
            </a:pPr>
            <a:endParaRPr altLang="el-GR" sz="2200">
              <a:latin typeface="Tahoma" panose="020B0604030504040204" pitchFamily="34" charset="0"/>
              <a:ea typeface="SimSun" panose="02010600030101010101" pitchFamily="2" charset="-122"/>
            </a:endParaRPr>
          </a:p>
          <a:p>
            <a:pPr indent="-331788">
              <a:spcBef>
                <a:spcPts val="550"/>
              </a:spcBef>
              <a:buClr>
                <a:srgbClr val="000000"/>
              </a:buClr>
              <a:buNone/>
            </a:pPr>
            <a:endParaRPr altLang="el-GR" sz="2200">
              <a:latin typeface="Tahoma" panose="020B0604030504040204" pitchFamily="34" charset="0"/>
              <a:ea typeface="SimSun" panose="02010600030101010101" pitchFamily="2" charset="-122"/>
            </a:endParaRPr>
          </a:p>
          <a:p>
            <a:pPr indent="-331788">
              <a:spcBef>
                <a:spcPts val="550"/>
              </a:spcBef>
              <a:buClr>
                <a:srgbClr val="3333CC"/>
              </a:buClr>
              <a:buSzPct val="60000"/>
              <a:buFont typeface="Wingdings" panose="05000000000000000000" pitchFamily="2" charset="2"/>
              <a:buChar char=""/>
            </a:pPr>
            <a:r>
              <a:rPr altLang="el-GR" sz="2200">
                <a:latin typeface="Tahoma" panose="020B0604030504040204" pitchFamily="34" charset="0"/>
                <a:ea typeface="SimSun" panose="02010600030101010101" pitchFamily="2" charset="-122"/>
              </a:rPr>
              <a:t>Γάμοι έτους 1981: 71.178</a:t>
            </a:r>
          </a:p>
          <a:p>
            <a:pPr indent="-331788">
              <a:spcBef>
                <a:spcPts val="550"/>
              </a:spcBef>
              <a:buClr>
                <a:srgbClr val="3333CC"/>
              </a:buClr>
              <a:buSzPct val="60000"/>
              <a:buFont typeface="Wingdings" panose="05000000000000000000" pitchFamily="2" charset="2"/>
              <a:buChar char=""/>
            </a:pPr>
            <a:r>
              <a:rPr altLang="el-GR" sz="2200">
                <a:latin typeface="Tahoma" panose="020B0604030504040204" pitchFamily="34" charset="0"/>
                <a:ea typeface="SimSun" panose="02010600030101010101" pitchFamily="2" charset="-122"/>
              </a:rPr>
              <a:t>Πληθυσμός στις 30/6/1981: 9.729.350</a:t>
            </a:r>
          </a:p>
          <a:p>
            <a:pPr indent="-331788">
              <a:spcBef>
                <a:spcPts val="550"/>
              </a:spcBef>
              <a:buClr>
                <a:srgbClr val="3333CC"/>
              </a:buClr>
              <a:buSzPct val="60000"/>
              <a:buFont typeface="Wingdings" panose="05000000000000000000" pitchFamily="2" charset="2"/>
              <a:buChar char=""/>
            </a:pPr>
            <a:r>
              <a:rPr altLang="el-GR" sz="2200">
                <a:latin typeface="Tahoma" panose="020B0604030504040204" pitchFamily="34" charset="0"/>
                <a:ea typeface="SimSun" panose="02010600030101010101" pitchFamily="2" charset="-122"/>
              </a:rPr>
              <a:t>Πληθυσμός ηλικίας 15+ στις 30/6/1981: 7.550.760</a:t>
            </a:r>
          </a:p>
          <a:p>
            <a:pPr indent="-331788">
              <a:spcBef>
                <a:spcPts val="550"/>
              </a:spcBef>
              <a:buClr>
                <a:srgbClr val="000000"/>
              </a:buClr>
              <a:buNone/>
            </a:pPr>
            <a:endParaRPr altLang="el-GR" sz="2200">
              <a:latin typeface="Tahoma" panose="020B0604030504040204" pitchFamily="34" charset="0"/>
              <a:ea typeface="SimSun" panose="02010600030101010101" pitchFamily="2" charset="-122"/>
            </a:endParaRP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2452735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36867"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4400">
                <a:solidFill>
                  <a:srgbClr val="333399"/>
                </a:solidFill>
              </a:rPr>
              <a:t>Συμπεράσματα</a:t>
            </a:r>
          </a:p>
        </p:txBody>
      </p:sp>
      <p:sp>
        <p:nvSpPr>
          <p:cNvPr id="36868" name="Text Box 3"/>
          <p:cNvSpPr txBox="1">
            <a:spLocks noChangeArrowheads="1"/>
          </p:cNvSpPr>
          <p:nvPr/>
        </p:nvSpPr>
        <p:spPr bwMode="auto">
          <a:xfrm>
            <a:off x="2706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550"/>
              </a:spcBef>
              <a:buClr>
                <a:srgbClr val="3333CC"/>
              </a:buClr>
              <a:buSzPct val="60000"/>
              <a:buFont typeface="Wingdings" panose="05000000000000000000" pitchFamily="2" charset="2"/>
              <a:buChar char=""/>
            </a:pPr>
            <a:r>
              <a:rPr lang="el-GR" altLang="el-GR" sz="2200">
                <a:solidFill>
                  <a:srgbClr val="000000"/>
                </a:solidFill>
              </a:rPr>
              <a:t>Η Ελλάδα κατά το πρώτο μισό του 20ου , όσον αφορά το πρότυπο γάμου, αποτελούσε μια ενδιάμεση περίπτωση μεταξύ του Δυτικού και του Ανατολικού/Βαλκανικού προτύπου. Η ηλικία κατά το γάμο ήταν σχετικά υψηλή για τα Βαλκανικά δεδομένα και για τα δύο φύλα. </a:t>
            </a:r>
          </a:p>
          <a:p>
            <a:pPr eaLnBrk="1" hangingPunct="1">
              <a:spcBef>
                <a:spcPts val="550"/>
              </a:spcBef>
              <a:buClr>
                <a:srgbClr val="3333CC"/>
              </a:buClr>
              <a:buSzPct val="60000"/>
              <a:buFont typeface="Wingdings" panose="05000000000000000000" pitchFamily="2" charset="2"/>
              <a:buChar char=""/>
            </a:pPr>
            <a:r>
              <a:rPr lang="el-GR" altLang="el-GR" sz="2200">
                <a:solidFill>
                  <a:srgbClr val="000000"/>
                </a:solidFill>
              </a:rPr>
              <a:t>Στο δεύτερο μισό του 20ου αιώνα τα % άγαμων γυναικών αυξήθηκαν (δεν ήταν ποτέ πολύ χαμηλά για τους άνδρες) και η καθολικότητα του γάμου για τις γυναίκες έπαψε να είναι χαρακτηριστικό του Ελληνικού μοντέλου. </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15468682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37891"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4400">
                <a:solidFill>
                  <a:srgbClr val="333399"/>
                </a:solidFill>
              </a:rPr>
              <a:t>Συμπεράσματα</a:t>
            </a:r>
          </a:p>
        </p:txBody>
      </p:sp>
      <p:sp>
        <p:nvSpPr>
          <p:cNvPr id="37892" name="Text Box 3"/>
          <p:cNvSpPr txBox="1">
            <a:spLocks noChangeArrowheads="1"/>
          </p:cNvSpPr>
          <p:nvPr/>
        </p:nvSpPr>
        <p:spPr bwMode="auto">
          <a:xfrm>
            <a:off x="2208214" y="2017714"/>
            <a:ext cx="8270875"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9pPr>
          </a:lstStyle>
          <a:p>
            <a:pPr eaLnBrk="1" hangingPunct="1">
              <a:lnSpc>
                <a:spcPct val="90000"/>
              </a:lnSpc>
              <a:spcBef>
                <a:spcPts val="550"/>
              </a:spcBef>
              <a:buClr>
                <a:srgbClr val="3333CC"/>
              </a:buClr>
              <a:buSzPct val="60000"/>
              <a:buFont typeface="Wingdings" panose="05000000000000000000" pitchFamily="2" charset="2"/>
              <a:buChar char=""/>
            </a:pPr>
            <a:r>
              <a:rPr lang="el-GR" altLang="el-GR" sz="2200">
                <a:solidFill>
                  <a:srgbClr val="000000"/>
                </a:solidFill>
              </a:rPr>
              <a:t>Παρόλα αυτά μέσα στο Ελληνικό κράτος υπήρχαν περιοχές που επεδείκνυαν τελείως διαφορετικό πρότυπο γάμου από τον εθνικό μέσο όρο. </a:t>
            </a:r>
          </a:p>
          <a:p>
            <a:pPr eaLnBrk="1" hangingPunct="1">
              <a:lnSpc>
                <a:spcPct val="90000"/>
              </a:lnSpc>
              <a:spcBef>
                <a:spcPts val="550"/>
              </a:spcBef>
              <a:buClr>
                <a:srgbClr val="3333CC"/>
              </a:buClr>
              <a:buSzPct val="60000"/>
              <a:buFont typeface="Wingdings" panose="05000000000000000000" pitchFamily="2" charset="2"/>
              <a:buChar char=""/>
            </a:pPr>
            <a:r>
              <a:rPr lang="el-GR" altLang="el-GR" sz="2200">
                <a:solidFill>
                  <a:srgbClr val="000000"/>
                </a:solidFill>
              </a:rPr>
              <a:t>Τα Ιόνια νησιά μέχρι τη δεκαετία του 1950 παρουσίαζαν ένα πρότυπο γάμου παρόμοιο με το «Δυτικό». Οι άνθρωποι παντρεύονταν σε μεγάλη ηλικία (26+ οι γυναίκες και 29 οι άντρες) και τα ποσοστά των οριστικά αγάμων κυμαίνονταν μεταξύ 7,3% και 13%. </a:t>
            </a:r>
          </a:p>
          <a:p>
            <a:pPr eaLnBrk="1" hangingPunct="1">
              <a:lnSpc>
                <a:spcPct val="90000"/>
              </a:lnSpc>
              <a:spcBef>
                <a:spcPts val="550"/>
              </a:spcBef>
              <a:buClr>
                <a:srgbClr val="3333CC"/>
              </a:buClr>
              <a:buSzPct val="60000"/>
              <a:buFont typeface="Wingdings" panose="05000000000000000000" pitchFamily="2" charset="2"/>
              <a:buChar char=""/>
            </a:pPr>
            <a:r>
              <a:rPr lang="el-GR" altLang="el-GR" sz="2200">
                <a:solidFill>
                  <a:srgbClr val="000000"/>
                </a:solidFill>
              </a:rPr>
              <a:t>Οι Κυκλάδες ακολούθησαν ένα πρότυπο γάμου το οποίο μέχρι τη δεκαετία του 1980 επεδείκνυε κάποια χαρακτηριστικά του Μεσογειακού: Σχετικά χαμηλή ηλικία πρώτου γάμου για τις νύφες (23)  και υψηλή για τους γαμπρούς (28).</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16490761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38915" name="Text Box 2"/>
          <p:cNvSpPr txBox="1">
            <a:spLocks noChangeArrowheads="1"/>
          </p:cNvSpPr>
          <p:nvPr/>
        </p:nvSpPr>
        <p:spPr bwMode="auto">
          <a:xfrm>
            <a:off x="2674939" y="214314"/>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ahoma" panose="020B0604030504040204" pitchFamily="34" charset="0"/>
                <a:ea typeface="Microsoft YaHei" panose="020B0503020204020204" pitchFamily="34" charset="-122"/>
              </a:defRPr>
            </a:lvl9pPr>
          </a:lstStyle>
          <a:p>
            <a:pPr eaLnBrk="1" hangingPunct="1">
              <a:buClrTx/>
              <a:buFontTx/>
              <a:buNone/>
            </a:pPr>
            <a:r>
              <a:rPr lang="el-GR" altLang="el-GR" sz="4400">
                <a:solidFill>
                  <a:srgbClr val="333399"/>
                </a:solidFill>
              </a:rPr>
              <a:t>Συμπεράσματα</a:t>
            </a:r>
          </a:p>
        </p:txBody>
      </p:sp>
      <p:sp>
        <p:nvSpPr>
          <p:cNvPr id="38916" name="Text Box 3"/>
          <p:cNvSpPr txBox="1">
            <a:spLocks noChangeArrowheads="1"/>
          </p:cNvSpPr>
          <p:nvPr/>
        </p:nvSpPr>
        <p:spPr bwMode="auto">
          <a:xfrm>
            <a:off x="2208214" y="2017714"/>
            <a:ext cx="8270875"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Tahoma" panose="020B0604030504040204" pitchFamily="34" charset="0"/>
                <a:ea typeface="Microsoft YaHei" panose="020B0503020204020204" pitchFamily="34" charset="-122"/>
              </a:defRPr>
            </a:lvl9pPr>
          </a:lstStyle>
          <a:p>
            <a:pPr eaLnBrk="1" hangingPunct="1">
              <a:spcBef>
                <a:spcPts val="550"/>
              </a:spcBef>
              <a:buClr>
                <a:srgbClr val="3333CC"/>
              </a:buClr>
              <a:buSzPct val="60000"/>
              <a:buFont typeface="Wingdings" panose="05000000000000000000" pitchFamily="2" charset="2"/>
              <a:buChar char=""/>
            </a:pPr>
            <a:r>
              <a:rPr lang="el-GR" altLang="el-GR" sz="2200">
                <a:solidFill>
                  <a:srgbClr val="000000"/>
                </a:solidFill>
              </a:rPr>
              <a:t>Φαίνεται ότι οι λόγοι πίσω από αυτή την ποικιλομορφία της γαμήλιας συμπεριφοράς ήταν περισσότερο πολιτιστικοί και λιγότερο μακρο-οικονομικοί ή δημογραφικοί.</a:t>
            </a:r>
          </a:p>
          <a:p>
            <a:pPr eaLnBrk="1" hangingPunct="1">
              <a:spcBef>
                <a:spcPts val="550"/>
              </a:spcBef>
              <a:buClr>
                <a:srgbClr val="3333CC"/>
              </a:buClr>
              <a:buSzPct val="60000"/>
              <a:buFont typeface="Wingdings" panose="05000000000000000000" pitchFamily="2" charset="2"/>
              <a:buChar char=""/>
            </a:pPr>
            <a:r>
              <a:rPr lang="el-GR" altLang="el-GR" sz="2200">
                <a:solidFill>
                  <a:srgbClr val="000000"/>
                </a:solidFill>
              </a:rPr>
              <a:t>Τις τελευταίες δεκαετίες του 20ου αιώνα παρατηρείται μία σύγκληση των προτύπων γάμου που κατά πάσα πιθανότητα σχετίζεται με τη μαζική εισαγωγή των γυναικών στην τριτοβάθμια εκπαίδευση, τη μεγαλύτερη συμμετοχή τους στην αγορά εργασίας, με αλλαγές στον τρόπο παραγωγής, την αστικοποίηση και γενικότερα τον «εκδυτικισμό» του τρόπου ζωής. </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7619430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xmlns="" id="{E861204B-E560-4415-9EFE-155775965A66}"/>
              </a:ext>
            </a:extLst>
          </p:cNvPr>
          <p:cNvSpPr txBox="1">
            <a:spLocks noGrp="1"/>
          </p:cNvSpPr>
          <p:nvPr>
            <p:ph type="title" idx="4294967295"/>
          </p:nvPr>
        </p:nvSpPr>
        <p:spPr>
          <a:xfrm>
            <a:off x="2674939" y="1060848"/>
            <a:ext cx="7793037" cy="615553"/>
          </a:xfrm>
        </p:spPr>
        <p:txBody>
          <a:bodyPr anchor="b">
            <a:spAutoFit/>
          </a:bodyPr>
          <a:lstStyle/>
          <a:p>
            <a:pPr eaLnBrk="1" hangingPunct="1">
              <a:buClr>
                <a:srgbClr val="000000"/>
              </a:buClr>
              <a:buFont typeface="Times New Roman" panose="02020603050405020304" pitchFamily="18" charset="0"/>
              <a:buNone/>
            </a:pPr>
            <a:r>
              <a:rPr altLang="el-GR" sz="4000">
                <a:latin typeface="Tahoma" panose="020B0604030504040204" pitchFamily="34" charset="0"/>
                <a:ea typeface="SimSun" panose="02010600030101010101" pitchFamily="2" charset="-122"/>
              </a:rPr>
              <a:t>Μέτρηση της γαμηλιότητας.</a:t>
            </a:r>
          </a:p>
        </p:txBody>
      </p:sp>
      <p:sp>
        <p:nvSpPr>
          <p:cNvPr id="54275" name="Text Placeholder 2">
            <a:extLst>
              <a:ext uri="{FF2B5EF4-FFF2-40B4-BE49-F238E27FC236}">
                <a16:creationId xmlns:a16="http://schemas.microsoft.com/office/drawing/2014/main" xmlns="" id="{BBC16F2E-E450-497C-A710-7AA736977438}"/>
              </a:ext>
            </a:extLst>
          </p:cNvPr>
          <p:cNvSpPr txBox="1">
            <a:spLocks noGrp="1"/>
          </p:cNvSpPr>
          <p:nvPr>
            <p:ph type="body" idx="4294967295"/>
          </p:nvPr>
        </p:nvSpPr>
        <p:spPr>
          <a:xfrm>
            <a:off x="1774825" y="2017714"/>
            <a:ext cx="8497888" cy="1516313"/>
          </a:xfrm>
        </p:spPr>
        <p:txBody>
          <a:bodyPr>
            <a:spAutoFit/>
          </a:bodyPr>
          <a:lstStyle/>
          <a:p>
            <a:pPr marL="0" indent="0">
              <a:spcBef>
                <a:spcPts val="550"/>
              </a:spcBef>
              <a:buClr>
                <a:srgbClr val="3333CC"/>
              </a:buClr>
              <a:buSzPct val="60000"/>
              <a:buFont typeface="Wingdings" panose="05000000000000000000" pitchFamily="2" charset="2"/>
              <a:buChar char=""/>
            </a:pPr>
            <a:r>
              <a:rPr altLang="el-GR" sz="2200">
                <a:latin typeface="Tahoma" panose="020B0604030504040204" pitchFamily="34" charset="0"/>
                <a:ea typeface="SimSun" panose="02010600030101010101" pitchFamily="2" charset="-122"/>
              </a:rPr>
              <a:t>Ειδικοί κατά ηλικία δείκτες γαμηλιότητας</a:t>
            </a:r>
          </a:p>
          <a:p>
            <a:pPr marL="0" indent="0">
              <a:spcBef>
                <a:spcPts val="550"/>
              </a:spcBef>
              <a:buClr>
                <a:srgbClr val="000000"/>
              </a:buClr>
              <a:buNone/>
            </a:pPr>
            <a:r>
              <a:rPr altLang="el-GR" sz="2200">
                <a:latin typeface="Tahoma" panose="020B0604030504040204" pitchFamily="34" charset="0"/>
                <a:ea typeface="SimSun" panose="02010600030101010101" pitchFamily="2" charset="-122"/>
              </a:rPr>
              <a:t>Υπολογίζονται για κάθε φύλο χωριστά. Αν έχουμε ομάδες ηλικιών από</a:t>
            </a:r>
            <a:r>
              <a:rPr lang="en-US" altLang="el-GR" sz="2200">
                <a:latin typeface="Tahoma" panose="020B0604030504040204" pitchFamily="34" charset="0"/>
                <a:ea typeface="SimSun" panose="02010600030101010101" pitchFamily="2" charset="-122"/>
              </a:rPr>
              <a:t> x</a:t>
            </a:r>
            <a:r>
              <a:rPr altLang="el-GR" sz="2200">
                <a:latin typeface="Tahoma" panose="020B0604030504040204" pitchFamily="34" charset="0"/>
                <a:ea typeface="SimSun" panose="02010600030101010101" pitchFamily="2" charset="-122"/>
              </a:rPr>
              <a:t> ως </a:t>
            </a:r>
            <a:r>
              <a:rPr lang="en-US" altLang="el-GR" sz="2200">
                <a:latin typeface="Tahoma" panose="020B0604030504040204" pitchFamily="34" charset="0"/>
                <a:ea typeface="SimSun" panose="02010600030101010101" pitchFamily="2" charset="-122"/>
              </a:rPr>
              <a:t>x</a:t>
            </a:r>
            <a:r>
              <a:rPr altLang="el-GR" sz="2200">
                <a:latin typeface="Tahoma" panose="020B0604030504040204" pitchFamily="34" charset="0"/>
                <a:ea typeface="SimSun" panose="02010600030101010101" pitchFamily="2" charset="-122"/>
              </a:rPr>
              <a:t>+</a:t>
            </a:r>
            <a:r>
              <a:rPr lang="en-US" altLang="el-GR" sz="2200">
                <a:latin typeface="Tahoma" panose="020B0604030504040204" pitchFamily="34" charset="0"/>
                <a:ea typeface="SimSun" panose="02010600030101010101" pitchFamily="2" charset="-122"/>
              </a:rPr>
              <a:t>n</a:t>
            </a:r>
            <a:r>
              <a:rPr altLang="el-GR" sz="2200">
                <a:latin typeface="Tahoma" panose="020B0604030504040204" pitchFamily="34" charset="0"/>
                <a:ea typeface="SimSun" panose="02010600030101010101" pitchFamily="2" charset="-122"/>
              </a:rPr>
              <a:t>, τότε ο δείκτης γράφεται:</a:t>
            </a:r>
          </a:p>
          <a:p>
            <a:pPr marL="0" indent="0">
              <a:spcBef>
                <a:spcPts val="550"/>
              </a:spcBef>
              <a:buClr>
                <a:srgbClr val="000000"/>
              </a:buClr>
              <a:buNone/>
            </a:pPr>
            <a:endParaRPr altLang="el-GR" sz="2200">
              <a:latin typeface="Tahoma" panose="020B0604030504040204" pitchFamily="34" charset="0"/>
              <a:ea typeface="SimSun" panose="02010600030101010101" pitchFamily="2" charset="-122"/>
            </a:endParaRPr>
          </a:p>
        </p:txBody>
      </p:sp>
      <p:graphicFrame>
        <p:nvGraphicFramePr>
          <p:cNvPr id="54276" name="Object 2">
            <a:extLst>
              <a:ext uri="{FF2B5EF4-FFF2-40B4-BE49-F238E27FC236}">
                <a16:creationId xmlns:a16="http://schemas.microsoft.com/office/drawing/2014/main" xmlns="" id="{07B8BDBA-D751-48E4-B523-F73EE2A16676}"/>
              </a:ext>
            </a:extLst>
          </p:cNvPr>
          <p:cNvGraphicFramePr>
            <a:graphicFrameLocks noChangeAspect="1"/>
          </p:cNvGraphicFramePr>
          <p:nvPr/>
        </p:nvGraphicFramePr>
        <p:xfrm>
          <a:off x="4008438" y="3284539"/>
          <a:ext cx="2736850" cy="1055687"/>
        </p:xfrm>
        <a:graphic>
          <a:graphicData uri="http://schemas.openxmlformats.org/presentationml/2006/ole">
            <mc:AlternateContent xmlns:mc="http://schemas.openxmlformats.org/markup-compatibility/2006">
              <mc:Choice xmlns:v="urn:schemas-microsoft-com:vml" Requires="v">
                <p:oleObj spid="_x0000_s2058" r:id="rId4" imgW="26822400" imgH="10363200" progId="Equation.3">
                  <p:embed/>
                </p:oleObj>
              </mc:Choice>
              <mc:Fallback>
                <p:oleObj r:id="rId4" imgW="26822400" imgH="10363200" progId="Equation.3">
                  <p:embed/>
                  <p:pic>
                    <p:nvPicPr>
                      <p:cNvPr id="54276" name="Object 2">
                        <a:extLst>
                          <a:ext uri="{FF2B5EF4-FFF2-40B4-BE49-F238E27FC236}">
                            <a16:creationId xmlns:a16="http://schemas.microsoft.com/office/drawing/2014/main" xmlns="" id="{07B8BDBA-D751-48E4-B523-F73EE2A166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438" y="3284539"/>
                        <a:ext cx="273685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7" name="Freeform 4">
            <a:extLst>
              <a:ext uri="{FF2B5EF4-FFF2-40B4-BE49-F238E27FC236}">
                <a16:creationId xmlns:a16="http://schemas.microsoft.com/office/drawing/2014/main" xmlns="" id="{0A81F0F7-3ED2-41B5-BEAB-97DD62ADC8ED}"/>
              </a:ext>
            </a:extLst>
          </p:cNvPr>
          <p:cNvSpPr>
            <a:spLocks noChangeArrowheads="1"/>
          </p:cNvSpPr>
          <p:nvPr/>
        </p:nvSpPr>
        <p:spPr bwMode="auto">
          <a:xfrm>
            <a:off x="1992314" y="4149725"/>
            <a:ext cx="7920037" cy="2211388"/>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ahoma" panose="020B0604030504040204" pitchFamily="34" charset="0"/>
                <a:ea typeface="SimSun" panose="02010600030101010101" pitchFamily="2" charset="-122"/>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SimSun" panose="02010600030101010101" pitchFamily="2" charset="-122"/>
              </a:defRPr>
            </a:lvl9pPr>
          </a:lstStyle>
          <a:p>
            <a:pPr>
              <a:spcBef>
                <a:spcPts val="1375"/>
              </a:spcBef>
              <a:buClr>
                <a:srgbClr val="000000"/>
              </a:buClr>
            </a:pPr>
            <a:r>
              <a:rPr lang="el-GR" altLang="el-GR" sz="2200"/>
              <a:t>Όπου:</a:t>
            </a:r>
          </a:p>
          <a:p>
            <a:pPr>
              <a:spcBef>
                <a:spcPts val="1375"/>
              </a:spcBef>
              <a:buClr>
                <a:srgbClr val="000000"/>
              </a:buClr>
            </a:pPr>
            <a:r>
              <a:rPr lang="el-GR" altLang="el-GR" sz="2200"/>
              <a:t> </a:t>
            </a:r>
            <a:r>
              <a:rPr lang="en-US" altLang="el-GR" sz="2200" baseline="-25000"/>
              <a:t>n</a:t>
            </a:r>
            <a:r>
              <a:rPr lang="en-US" altLang="el-GR" sz="2200"/>
              <a:t>M</a:t>
            </a:r>
            <a:r>
              <a:rPr lang="en-US" altLang="el-GR" sz="2200" baseline="-25000"/>
              <a:t>x</a:t>
            </a:r>
            <a:r>
              <a:rPr lang="en-US" altLang="el-GR" sz="2200"/>
              <a:t> </a:t>
            </a:r>
            <a:r>
              <a:rPr lang="el-GR" altLang="el-GR" sz="2200"/>
              <a:t>οι γάμοι των ατόμων ηλικίας χ ως χ+</a:t>
            </a:r>
            <a:r>
              <a:rPr lang="en-US" altLang="el-GR" sz="2200"/>
              <a:t>n </a:t>
            </a:r>
            <a:r>
              <a:rPr lang="el-GR" altLang="el-GR" sz="2200"/>
              <a:t>που πραγματοποιήθηκαν στη διάρκεια ενός ημερολογιακού έτους.</a:t>
            </a:r>
          </a:p>
          <a:p>
            <a:pPr>
              <a:spcBef>
                <a:spcPts val="1375"/>
              </a:spcBef>
              <a:buClr>
                <a:srgbClr val="000000"/>
              </a:buClr>
            </a:pPr>
            <a:r>
              <a:rPr lang="en-US" altLang="el-GR" sz="2200" baseline="-25000"/>
              <a:t>n</a:t>
            </a:r>
            <a:r>
              <a:rPr lang="en-US" altLang="el-GR" sz="2200"/>
              <a:t>P</a:t>
            </a:r>
            <a:r>
              <a:rPr lang="en-US" altLang="el-GR" sz="2200" baseline="-25000"/>
              <a:t>x </a:t>
            </a:r>
            <a:r>
              <a:rPr lang="el-GR" altLang="el-GR" sz="2200"/>
              <a:t>ο πληθυσμός των ατόμων της ίδια ηλικίας στο μέσο του έτους αυτού.</a:t>
            </a:r>
          </a:p>
        </p:txBody>
      </p:sp>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2236634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xmlns="" id="{BDC63007-87EC-4316-AA84-C34EA4EF40B6}"/>
              </a:ext>
            </a:extLst>
          </p:cNvPr>
          <p:cNvSpPr txBox="1">
            <a:spLocks noGrp="1"/>
          </p:cNvSpPr>
          <p:nvPr>
            <p:ph type="title" idx="4294967295"/>
          </p:nvPr>
        </p:nvSpPr>
        <p:spPr>
          <a:xfrm>
            <a:off x="2674939" y="746916"/>
            <a:ext cx="7793037" cy="929485"/>
          </a:xfrm>
        </p:spPr>
        <p:txBody>
          <a:bodyPr anchor="b">
            <a:spAutoFit/>
          </a:bodyPr>
          <a:lstStyle/>
          <a:p>
            <a:pPr algn="ctr" eaLnBrk="1" hangingPunct="1">
              <a:buClr>
                <a:srgbClr val="000000"/>
              </a:buClr>
              <a:buFont typeface="Times New Roman" panose="02020603050405020304" pitchFamily="18" charset="0"/>
              <a:buNone/>
            </a:pPr>
            <a:r>
              <a:rPr altLang="el-GR" sz="3200">
                <a:latin typeface="Tahoma" panose="020B0604030504040204" pitchFamily="34" charset="0"/>
                <a:ea typeface="SimSun" panose="02010600030101010101" pitchFamily="2" charset="-122"/>
              </a:rPr>
              <a:t>Ειδική κατά ηλικία γαμηλιότητα. Ελλάδα 1981.</a:t>
            </a:r>
          </a:p>
        </p:txBody>
      </p:sp>
      <p:graphicFrame>
        <p:nvGraphicFramePr>
          <p:cNvPr id="56323" name="Object 2">
            <a:extLst>
              <a:ext uri="{FF2B5EF4-FFF2-40B4-BE49-F238E27FC236}">
                <a16:creationId xmlns:a16="http://schemas.microsoft.com/office/drawing/2014/main" xmlns="" id="{0A6C9A69-B0B2-4D25-B0AE-13A95A4918C8}"/>
              </a:ext>
            </a:extLst>
          </p:cNvPr>
          <p:cNvGraphicFramePr>
            <a:graphicFrameLocks noChangeAspect="1"/>
          </p:cNvGraphicFramePr>
          <p:nvPr/>
        </p:nvGraphicFramePr>
        <p:xfrm>
          <a:off x="2063750" y="1989138"/>
          <a:ext cx="8135938" cy="4546600"/>
        </p:xfrm>
        <a:graphic>
          <a:graphicData uri="http://schemas.openxmlformats.org/presentationml/2006/ole">
            <mc:AlternateContent xmlns:mc="http://schemas.openxmlformats.org/markup-compatibility/2006">
              <mc:Choice xmlns:v="urn:schemas-microsoft-com:vml" Requires="v">
                <p:oleObj spid="_x0000_s3082" r:id="rId4" imgW="4771949" imgH="2667000" progId="Excel.Chart.8">
                  <p:embed/>
                </p:oleObj>
              </mc:Choice>
              <mc:Fallback>
                <p:oleObj r:id="rId4" imgW="4771949" imgH="2667000" progId="Excel.Chart.8">
                  <p:embed/>
                  <p:pic>
                    <p:nvPicPr>
                      <p:cNvPr id="56323" name="Object 2">
                        <a:extLst>
                          <a:ext uri="{FF2B5EF4-FFF2-40B4-BE49-F238E27FC236}">
                            <a16:creationId xmlns:a16="http://schemas.microsoft.com/office/drawing/2014/main" xmlns="" id="{0A6C9A69-B0B2-4D25-B0AE-13A95A491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1989138"/>
                        <a:ext cx="8135938"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49290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l-GR" altLang="el-GR" smtClean="0"/>
              <a:t>Πιθανότητες πρώτου γάμου. Ελλάδα 2001.</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2060576"/>
            <a:ext cx="810895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2569689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xmlns="" id="{815D1D41-0C0F-4A50-B32D-50AA054F9745}"/>
              </a:ext>
            </a:extLst>
          </p:cNvPr>
          <p:cNvSpPr txBox="1">
            <a:spLocks noGrp="1"/>
          </p:cNvSpPr>
          <p:nvPr>
            <p:ph type="title" idx="4294967295"/>
          </p:nvPr>
        </p:nvSpPr>
        <p:spPr>
          <a:xfrm>
            <a:off x="2674938" y="320402"/>
            <a:ext cx="7785100" cy="1348061"/>
          </a:xfrm>
        </p:spPr>
        <p:txBody>
          <a:bodyPr anchor="b">
            <a:spAutoFit/>
          </a:bodyPr>
          <a:lstStyle/>
          <a:p>
            <a:pPr eaLnBrk="1" hangingPunct="1">
              <a:buClr>
                <a:srgbClr val="000000"/>
              </a:buClr>
              <a:buFont typeface="Times New Roman" panose="02020603050405020304" pitchFamily="18" charset="0"/>
              <a:buNone/>
            </a:pPr>
            <a:r>
              <a:rPr altLang="el-GR">
                <a:latin typeface="Tahoma" panose="020B0604030504040204" pitchFamily="34" charset="0"/>
                <a:ea typeface="SimSun" panose="02010600030101010101" pitchFamily="2" charset="-122"/>
              </a:rPr>
              <a:t>Δείκτης Ολικής Γαμηλιότητας</a:t>
            </a:r>
            <a:br>
              <a:rPr altLang="el-GR">
                <a:latin typeface="Tahoma" panose="020B0604030504040204" pitchFamily="34" charset="0"/>
                <a:ea typeface="SimSun" panose="02010600030101010101" pitchFamily="2" charset="-122"/>
              </a:rPr>
            </a:br>
            <a:endParaRPr altLang="el-GR">
              <a:latin typeface="Tahoma" panose="020B0604030504040204" pitchFamily="34" charset="0"/>
              <a:ea typeface="SimSun" panose="02010600030101010101" pitchFamily="2" charset="-122"/>
            </a:endParaRPr>
          </a:p>
        </p:txBody>
      </p:sp>
      <p:sp>
        <p:nvSpPr>
          <p:cNvPr id="58371" name="Subtitle 2">
            <a:extLst>
              <a:ext uri="{FF2B5EF4-FFF2-40B4-BE49-F238E27FC236}">
                <a16:creationId xmlns:a16="http://schemas.microsoft.com/office/drawing/2014/main" xmlns="" id="{81EF444A-D923-42A3-8926-9C73EE462D47}"/>
              </a:ext>
            </a:extLst>
          </p:cNvPr>
          <p:cNvSpPr txBox="1">
            <a:spLocks noGrp="1"/>
          </p:cNvSpPr>
          <p:nvPr>
            <p:ph type="subTitle" idx="4294967295"/>
          </p:nvPr>
        </p:nvSpPr>
        <p:spPr>
          <a:xfrm>
            <a:off x="1717822" y="2183018"/>
            <a:ext cx="8719843" cy="2491964"/>
          </a:xfrm>
        </p:spPr>
        <p:txBody>
          <a:bodyPr vert="horz" wrap="square" lIns="0" tIns="0" rIns="0" bIns="0" rtlCol="0" anchor="ctr">
            <a:spAutoFit/>
          </a:bodyPr>
          <a:lstStyle/>
          <a:p>
            <a:pPr algn="ctr" eaLnBrk="1" hangingPunct="1">
              <a:buClr>
                <a:srgbClr val="000000"/>
              </a:buClr>
              <a:buFont typeface="Times New Roman" panose="02020603050405020304" pitchFamily="18" charset="0"/>
              <a:buNone/>
            </a:pPr>
            <a:r>
              <a:rPr altLang="el-GR" sz="2200" dirty="0">
                <a:latin typeface="Tahoma" panose="020B0604030504040204" pitchFamily="34" charset="0"/>
                <a:ea typeface="SimSun" panose="02010600030101010101" pitchFamily="2" charset="-122"/>
              </a:rPr>
              <a:t>O </a:t>
            </a:r>
            <a:r>
              <a:rPr altLang="el-GR" sz="2200" dirty="0" err="1">
                <a:latin typeface="Tahoma" panose="020B0604030504040204" pitchFamily="34" charset="0"/>
                <a:ea typeface="SimSun" panose="02010600030101010101" pitchFamily="2" charset="-122"/>
              </a:rPr>
              <a:t>δείκτης</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ολικής</a:t>
            </a:r>
            <a:r>
              <a:rPr altLang="el-GR" sz="2200" dirty="0">
                <a:latin typeface="Tahoma" panose="020B0604030504040204" pitchFamily="34" charset="0"/>
                <a:ea typeface="SimSun" panose="02010600030101010101" pitchFamily="2" charset="-122"/>
              </a:rPr>
              <a:t> γα</a:t>
            </a:r>
            <a:r>
              <a:rPr altLang="el-GR" sz="2200" dirty="0" err="1">
                <a:latin typeface="Tahoma" panose="020B0604030504040204" pitchFamily="34" charset="0"/>
                <a:ea typeface="SimSun" panose="02010600030101010101" pitchFamily="2" charset="-122"/>
              </a:rPr>
              <a:t>μηλιότητ</a:t>
            </a:r>
            <a:r>
              <a:rPr altLang="el-GR" sz="2200" dirty="0">
                <a:latin typeface="Tahoma" panose="020B0604030504040204" pitchFamily="34" charset="0"/>
                <a:ea typeface="SimSun" panose="02010600030101010101" pitchFamily="2" charset="-122"/>
              </a:rPr>
              <a:t>ας (TMR) εκφράζει τον αριθμό των γάμων που αναμένεται να συνάψει μια πλασματική γενιά 1000 ατόμων (ανδρών ή γυναικών) στη διάρκεια της ζωής της αν ακολουθήσει το πρότυπο γαμηλιότητας ενός ημερολογιακού έτους. </a:t>
            </a:r>
            <a:r>
              <a:rPr altLang="el-GR" sz="2200" dirty="0" err="1">
                <a:latin typeface="Tahoma" panose="020B0604030504040204" pitchFamily="34" charset="0"/>
                <a:ea typeface="SimSun" panose="02010600030101010101" pitchFamily="2" charset="-122"/>
              </a:rPr>
              <a:t>Αν</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έχουμε</a:t>
            </a:r>
            <a:r>
              <a:rPr altLang="el-GR" sz="2200" dirty="0">
                <a:latin typeface="Tahoma" panose="020B0604030504040204" pitchFamily="34" charset="0"/>
                <a:ea typeface="SimSun" panose="02010600030101010101" pitchFamily="2" charset="-122"/>
              </a:rPr>
              <a:t> 5-ετείς </a:t>
            </a:r>
            <a:r>
              <a:rPr altLang="el-GR" sz="2200" dirty="0" err="1">
                <a:latin typeface="Tahoma" panose="020B0604030504040204" pitchFamily="34" charset="0"/>
                <a:ea typeface="SimSun" panose="02010600030101010101" pitchFamily="2" charset="-122"/>
              </a:rPr>
              <a:t>ομάδες</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ηλικιών</a:t>
            </a:r>
            <a:r>
              <a:rPr altLang="el-GR" sz="2200" dirty="0">
                <a:latin typeface="Tahoma" panose="020B0604030504040204" pitchFamily="34" charset="0"/>
                <a:ea typeface="SimSun" panose="02010600030101010101" pitchFamily="2" charset="-122"/>
              </a:rPr>
              <a:t> </a:t>
            </a:r>
            <a:r>
              <a:rPr altLang="el-GR" sz="2200" dirty="0" err="1">
                <a:latin typeface="Tahoma" panose="020B0604030504040204" pitchFamily="34" charset="0"/>
                <a:ea typeface="SimSun" panose="02010600030101010101" pitchFamily="2" charset="-122"/>
              </a:rPr>
              <a:t>τότε</a:t>
            </a:r>
            <a:endParaRPr altLang="el-GR" sz="2200" dirty="0">
              <a:latin typeface="Tahoma" panose="020B0604030504040204" pitchFamily="34" charset="0"/>
              <a:ea typeface="SimSun" panose="02010600030101010101" pitchFamily="2" charset="-122"/>
            </a:endParaRPr>
          </a:p>
          <a:p>
            <a:pPr algn="ctr" eaLnBrk="1" hangingPunct="1">
              <a:buClr>
                <a:srgbClr val="000000"/>
              </a:buClr>
              <a:buFont typeface="Times New Roman" panose="02020603050405020304" pitchFamily="18" charset="0"/>
              <a:buNone/>
            </a:pPr>
            <a:endParaRPr altLang="el-GR" sz="2200" dirty="0">
              <a:latin typeface="Tahoma" panose="020B0604030504040204" pitchFamily="34" charset="0"/>
              <a:ea typeface="SimSun" panose="02010600030101010101" pitchFamily="2" charset="-122"/>
            </a:endParaRPr>
          </a:p>
          <a:p>
            <a:pPr algn="ctr" eaLnBrk="1" hangingPunct="1">
              <a:buClr>
                <a:srgbClr val="000000"/>
              </a:buClr>
              <a:buFont typeface="Times New Roman" panose="02020603050405020304" pitchFamily="18" charset="0"/>
              <a:buNone/>
            </a:pPr>
            <a:endParaRPr altLang="el-GR" sz="2200" dirty="0">
              <a:latin typeface="Tahoma" panose="020B0604030504040204" pitchFamily="34" charset="0"/>
              <a:ea typeface="SimSun" panose="02010600030101010101" pitchFamily="2" charset="-122"/>
            </a:endParaRPr>
          </a:p>
        </p:txBody>
      </p:sp>
      <p:graphicFrame>
        <p:nvGraphicFramePr>
          <p:cNvPr id="58372" name="Object 4">
            <a:extLst>
              <a:ext uri="{FF2B5EF4-FFF2-40B4-BE49-F238E27FC236}">
                <a16:creationId xmlns:a16="http://schemas.microsoft.com/office/drawing/2014/main" xmlns="" id="{AB21F825-B82F-421C-81A6-4A13E895B55F}"/>
              </a:ext>
            </a:extLst>
          </p:cNvPr>
          <p:cNvGraphicFramePr>
            <a:graphicFrameLocks noChangeAspect="1"/>
          </p:cNvGraphicFramePr>
          <p:nvPr/>
        </p:nvGraphicFramePr>
        <p:xfrm>
          <a:off x="4583113" y="5084764"/>
          <a:ext cx="2989262" cy="720725"/>
        </p:xfrm>
        <a:graphic>
          <a:graphicData uri="http://schemas.openxmlformats.org/presentationml/2006/ole">
            <mc:AlternateContent xmlns:mc="http://schemas.openxmlformats.org/markup-compatibility/2006">
              <mc:Choice xmlns:v="urn:schemas-microsoft-com:vml" Requires="v">
                <p:oleObj spid="_x0000_s4106" name="Equation" r:id="rId4" imgW="1054100" imgH="254000" progId="Equation.3">
                  <p:embed/>
                </p:oleObj>
              </mc:Choice>
              <mc:Fallback>
                <p:oleObj name="Equation" r:id="rId4" imgW="1054100" imgH="254000" progId="Equation.3">
                  <p:embed/>
                  <p:pic>
                    <p:nvPicPr>
                      <p:cNvPr id="58372" name="Object 4">
                        <a:extLst>
                          <a:ext uri="{FF2B5EF4-FFF2-40B4-BE49-F238E27FC236}">
                            <a16:creationId xmlns:a16="http://schemas.microsoft.com/office/drawing/2014/main" xmlns="" id="{AB21F825-B82F-421C-81A6-4A13E895B5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113" y="5084764"/>
                        <a:ext cx="2989262"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Θέση υποσέλιδου 1"/>
          <p:cNvSpPr>
            <a:spLocks noGrp="1"/>
          </p:cNvSpPr>
          <p:nvPr>
            <p:ph type="ftr" sz="quarter" idx="11"/>
          </p:nvPr>
        </p:nvSpPr>
        <p:spPr/>
        <p:txBody>
          <a:bodyPr/>
          <a:lstStyle/>
          <a:p>
            <a:r>
              <a:rPr lang="el-GR" smtClean="0"/>
              <a:t>ΒΑΣΙΛΕΙΟΣ ΓΑΒΑΛΑΣ. </a:t>
            </a:r>
            <a:r>
              <a:rPr lang="en-US" smtClean="0"/>
              <a:t>Email: bgav@geo.aegean.gr</a:t>
            </a:r>
            <a:endParaRPr lang="el-GR"/>
          </a:p>
        </p:txBody>
      </p:sp>
    </p:spTree>
    <p:extLst>
      <p:ext uri="{BB962C8B-B14F-4D97-AF65-F5344CB8AC3E}">
        <p14:creationId xmlns:p14="http://schemas.microsoft.com/office/powerpoint/2010/main" val="2625534534"/>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104</TotalTime>
  <Words>5285</Words>
  <Application>Microsoft Office PowerPoint</Application>
  <PresentationFormat>Ευρεία οθόνη</PresentationFormat>
  <Paragraphs>394</Paragraphs>
  <Slides>52</Slides>
  <Notes>50</Notes>
  <HiddenSlides>0</HiddenSlides>
  <MMClips>0</MMClips>
  <ScaleCrop>false</ScaleCrop>
  <HeadingPairs>
    <vt:vector size="8" baseType="variant">
      <vt:variant>
        <vt:lpstr>Γραμματοσειρές που χρησιμοποιούνται</vt:lpstr>
      </vt:variant>
      <vt:variant>
        <vt:i4>11</vt:i4>
      </vt:variant>
      <vt:variant>
        <vt:lpstr>Θέμα</vt:lpstr>
      </vt:variant>
      <vt:variant>
        <vt:i4>1</vt:i4>
      </vt:variant>
      <vt:variant>
        <vt:lpstr>Ενσωματωμένοι διακομιστές OLE</vt:lpstr>
      </vt:variant>
      <vt:variant>
        <vt:i4>6</vt:i4>
      </vt:variant>
      <vt:variant>
        <vt:lpstr>Τίτλοι διαφανειών</vt:lpstr>
      </vt:variant>
      <vt:variant>
        <vt:i4>52</vt:i4>
      </vt:variant>
    </vt:vector>
  </HeadingPairs>
  <TitlesOfParts>
    <vt:vector size="70" baseType="lpstr">
      <vt:lpstr>Arial Unicode MS</vt:lpstr>
      <vt:lpstr>Microsoft YaHei</vt:lpstr>
      <vt:lpstr>SimSun</vt:lpstr>
      <vt:lpstr>Arial</vt:lpstr>
      <vt:lpstr>Calibri</vt:lpstr>
      <vt:lpstr>Calibri Light</vt:lpstr>
      <vt:lpstr>Mangal</vt:lpstr>
      <vt:lpstr>Segoe UI</vt:lpstr>
      <vt:lpstr>Tahoma</vt:lpstr>
      <vt:lpstr>Times New Roman</vt:lpstr>
      <vt:lpstr>Wingdings</vt:lpstr>
      <vt:lpstr>Ανασκόπηση</vt:lpstr>
      <vt:lpstr>Microsoft Equation 3.0</vt:lpstr>
      <vt:lpstr>Γράφημα του Microsoft Excel</vt:lpstr>
      <vt:lpstr>Equation</vt:lpstr>
      <vt:lpstr>Worksheet</vt:lpstr>
      <vt:lpstr>Φύλλο εργασίας του Microsoft Excel 97-2003</vt:lpstr>
      <vt:lpstr>Φύλλο εργασίας</vt:lpstr>
      <vt:lpstr>Πανεπιστήμιο Θεσσαλίας ΤΜΧΠΠΑ   Δημογραφία </vt:lpstr>
      <vt:lpstr>Γαμηλιότητα. Έννοιες και ορισμοί.</vt:lpstr>
      <vt:lpstr>Έννοιες και ορισμοί.</vt:lpstr>
      <vt:lpstr>Μέτρηση της γαμηλιότητας.</vt:lpstr>
      <vt:lpstr>Μέτρηση της γαμηλιότητας. Παράδειγμα.</vt:lpstr>
      <vt:lpstr>Μέτρηση της γαμηλιότητας.</vt:lpstr>
      <vt:lpstr>Ειδική κατά ηλικία γαμηλιότητα. Ελλάδα 1981.</vt:lpstr>
      <vt:lpstr>Πιθανότητες πρώτου γάμου. Ελλάδα 2001.</vt:lpstr>
      <vt:lpstr>Δείκτης Ολικής Γαμηλιότητας </vt:lpstr>
      <vt:lpstr>Υπολογισμός Δείκτη Ολικής Γαμηλιότητας. Ελλάδα 1981.</vt:lpstr>
      <vt:lpstr>Μέση ηλικία κατά το γάμο</vt:lpstr>
      <vt:lpstr>Υπολογισμός της μέσης ηλικίας κατά το γάμο. Παράδειγμα: Πρώτοι γάμοι για τους άντρες, Αγγλία και Ουαλία 1985.</vt:lpstr>
      <vt:lpstr>Υπολογισμός της μέσης ηλικίας κατά το γάμο. Παράδειγμα: Πρώτοι γάμοι για τους άντρες, Αγγλία και Ουαλία 1985.</vt:lpstr>
      <vt:lpstr>Δείκτης ισόβιας αγαμίας</vt:lpstr>
      <vt:lpstr>Υπολογίστε τον δείκτη ισόβιας αγαμίας για τους άνδρες και τις γυναίκες της Πελοποννήσου το 2001.</vt:lpstr>
      <vt:lpstr>Παρουσίαση του PowerPoint</vt:lpstr>
      <vt:lpstr>Υπολογισμός μέσης ηλικίας γάμου από απογραφικά δεδομένα.</vt:lpstr>
      <vt:lpstr>Υπολογισμός μέσης ηλικίας γάμου από απογραφικά δεδομένα.</vt:lpstr>
      <vt:lpstr>Υπολογισμός SMAM. 1o βήμα.</vt:lpstr>
      <vt:lpstr>Υπολογισμός SMAM. 2o βήμα.</vt:lpstr>
      <vt:lpstr>Υπολογισμός SMAM. 3o βήμα.</vt:lpstr>
      <vt:lpstr>Υπολογισμός του SMAM (Σχηματική παράσταση)</vt:lpstr>
      <vt:lpstr>Υπολογισμός του SMAM: Παράδειγμα.</vt:lpstr>
      <vt:lpstr>Διαζυγιότητα.</vt:lpstr>
      <vt:lpstr>Διαζυγιότητα.</vt:lpstr>
      <vt:lpstr>Εξέλιξη της διαζυγιότητας. Ελλάδα 1974-2014</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Πανεπιστήμιο Θεσσαλίας ΤΜΧΠΠΑ    Δημογραφία</dc:title>
  <dc:creator>Vasilis Gavalas</dc:creator>
  <cp:lastModifiedBy>Vasilis Gavalas</cp:lastModifiedBy>
  <cp:revision>11</cp:revision>
  <dcterms:created xsi:type="dcterms:W3CDTF">2018-04-28T14:07:28Z</dcterms:created>
  <dcterms:modified xsi:type="dcterms:W3CDTF">2018-05-03T08:01:01Z</dcterms:modified>
</cp:coreProperties>
</file>