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62" r:id="rId2"/>
    <p:sldId id="258" r:id="rId3"/>
    <p:sldId id="264" r:id="rId4"/>
    <p:sldId id="265" r:id="rId5"/>
    <p:sldId id="266" r:id="rId6"/>
    <p:sldId id="263" r:id="rId7"/>
    <p:sldId id="267" r:id="rId8"/>
    <p:sldId id="268" r:id="rId9"/>
    <p:sldId id="269" r:id="rId10"/>
    <p:sldId id="270" r:id="rId11"/>
    <p:sldId id="271" r:id="rId12"/>
    <p:sldId id="272" r:id="rId13"/>
    <p:sldId id="277" r:id="rId14"/>
    <p:sldId id="273" r:id="rId15"/>
    <p:sldId id="274" r:id="rId16"/>
    <p:sldId id="275" r:id="rId17"/>
    <p:sldId id="27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80" d="100"/>
          <a:sy n="80" d="100"/>
        </p:scale>
        <p:origin x="-760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28" name="Θέση ημερομηνίας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pPr/>
              <a:t>3/25/2018</a:t>
            </a:fld>
            <a:endParaRPr lang="en-US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pPr/>
              <a:t>3/25/2018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pPr/>
              <a:t>3/25/2018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pPr/>
              <a:t>3/25/2018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pPr/>
              <a:t>3/25/2018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DBAE4E6-4D12-4A48-9B6B-6FA0B79BEE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pPr/>
              <a:t>3/25/2018</a:t>
            </a:fld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pPr/>
              <a:t>3/25/2018</a:t>
            </a:fld>
            <a:endParaRPr lang="en-US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pPr/>
              <a:t>3/25/2018</a:t>
            </a:fld>
            <a:endParaRPr lang="en-US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pPr/>
              <a:t>3/25/2018</a:t>
            </a:fld>
            <a:endParaRPr lang="en-US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pPr/>
              <a:t>3/25/2018</a:t>
            </a:fld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l-G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pPr/>
              <a:t>3/25/2018</a:t>
            </a:fld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Θέση τίτλου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90C4CEC-16D5-4229-B4DE-FDE9B679D7E2}" type="datetimeFigureOut">
              <a:rPr lang="en-US" smtClean="0"/>
              <a:pPr/>
              <a:t>3/25/2018</a:t>
            </a:fld>
            <a:endParaRPr lang="en-US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DBAE4E6-4D12-4A48-9B6B-6FA0B79BEE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reek-language.gr/greekLang/studies/history/thema_13/index.html" TargetMode="External"/><Relationship Id="rId2" Type="http://schemas.openxmlformats.org/officeDocument/2006/relationships/hyperlink" Target="http://www.greek-language.gr/greekLang/studies/guide/thema_a6/index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greek-language.gr/greekLang/studies/guide/thema_a1/index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/>
              <a:t>Η</a:t>
            </a:r>
            <a:r>
              <a:rPr lang="el-GR" sz="3600" dirty="0" smtClean="0"/>
              <a:t> </a:t>
            </a:r>
            <a:r>
              <a:rPr lang="el-GR" sz="3600" dirty="0" smtClean="0"/>
              <a:t>εξέλιξη της γλώσσας</a:t>
            </a:r>
            <a:br>
              <a:rPr lang="el-GR" sz="3600" dirty="0" smtClean="0"/>
            </a:br>
            <a:r>
              <a:rPr lang="el-GR" sz="2400" dirty="0" smtClean="0"/>
              <a:t>(βασικά σημεία μαθήματος)</a:t>
            </a:r>
            <a:endParaRPr lang="el-G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r>
              <a:rPr lang="el-GR" b="1" dirty="0" smtClean="0"/>
              <a:t>συγχρονική/ διαχρονική προσέγγιση</a:t>
            </a:r>
            <a:endParaRPr lang="el-GR" dirty="0" smtClean="0"/>
          </a:p>
          <a:p>
            <a:r>
              <a:rPr lang="el-GR" b="1" dirty="0" err="1" smtClean="0"/>
              <a:t>ιστορικοσυγκριτική</a:t>
            </a:r>
            <a:r>
              <a:rPr lang="el-GR" b="1" dirty="0" smtClean="0"/>
              <a:t> γλωσσολογία (προέλευση των γλωσσών)</a:t>
            </a:r>
          </a:p>
          <a:p>
            <a:r>
              <a:rPr lang="el-GR" b="1" dirty="0" smtClean="0"/>
              <a:t>γλωσσική αλλαγή</a:t>
            </a:r>
          </a:p>
          <a:p>
            <a:r>
              <a:rPr lang="el-GR" b="1" dirty="0" smtClean="0"/>
              <a:t>συνέχεια και ασυνέχεια στην εξέλιξη της γλώσσας</a:t>
            </a:r>
          </a:p>
          <a:p>
            <a:pPr lvl="1">
              <a:buNone/>
            </a:pPr>
            <a:endParaRPr lang="el-GR" sz="2400" i="1" dirty="0" smtClean="0"/>
          </a:p>
          <a:p>
            <a:pPr lvl="1">
              <a:buNone/>
            </a:pPr>
            <a:endParaRPr lang="el-GR" b="1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dirty="0" smtClean="0"/>
              <a:t>παράγοντες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l-GR" sz="3600" dirty="0" smtClean="0"/>
              <a:t>της γλωσσικής</a:t>
            </a:r>
            <a:r>
              <a:rPr lang="el-GR" dirty="0" smtClean="0"/>
              <a:t> </a:t>
            </a:r>
            <a:r>
              <a:rPr lang="el-GR" sz="3600" dirty="0" smtClean="0"/>
              <a:t>αλλαγής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spcBef>
                <a:spcPts val="600"/>
              </a:spcBef>
            </a:pPr>
            <a:r>
              <a:rPr lang="el-GR" dirty="0" smtClean="0"/>
              <a:t>παράγοντες </a:t>
            </a:r>
            <a:r>
              <a:rPr lang="el-GR" dirty="0" err="1" smtClean="0"/>
              <a:t>κοινωνιογλωσσικοί</a:t>
            </a:r>
            <a:r>
              <a:rPr lang="el-GR" dirty="0" smtClean="0"/>
              <a:t> (γλωσσική επαφή, δανεισμός, γλωσσική ποικιλία, κοινωνικές ανάγκες)</a:t>
            </a:r>
          </a:p>
          <a:p>
            <a:pPr algn="just">
              <a:spcBef>
                <a:spcPts val="600"/>
              </a:spcBef>
            </a:pPr>
            <a:r>
              <a:rPr lang="el-GR" dirty="0" smtClean="0"/>
              <a:t>παράγοντες </a:t>
            </a:r>
            <a:r>
              <a:rPr lang="el-GR" dirty="0" err="1" smtClean="0"/>
              <a:t>ενδογλωσσικοί</a:t>
            </a:r>
            <a:r>
              <a:rPr lang="el-GR" dirty="0" smtClean="0"/>
              <a:t>, </a:t>
            </a:r>
            <a:r>
              <a:rPr lang="el-GR" dirty="0" err="1" smtClean="0"/>
              <a:t>συστημικοί</a:t>
            </a:r>
            <a:r>
              <a:rPr lang="el-GR" dirty="0" smtClean="0"/>
              <a:t> (διατήρηση ή αποκατάσταση της ισορροπίας του συστήματος)</a:t>
            </a:r>
          </a:p>
          <a:p>
            <a:pPr algn="just">
              <a:spcBef>
                <a:spcPts val="600"/>
              </a:spcBef>
              <a:buNone/>
            </a:pPr>
            <a:r>
              <a:rPr lang="el-GR" dirty="0" smtClean="0"/>
              <a:t>* </a:t>
            </a:r>
            <a:r>
              <a:rPr lang="el-GR" i="1" dirty="0" smtClean="0"/>
              <a:t>από ανέκαθεν</a:t>
            </a:r>
            <a:r>
              <a:rPr lang="el-GR" dirty="0" smtClean="0"/>
              <a:t>, </a:t>
            </a:r>
            <a:r>
              <a:rPr lang="el-GR" i="1" dirty="0" smtClean="0"/>
              <a:t>πιο καλύτερα</a:t>
            </a:r>
            <a:r>
              <a:rPr lang="el-GR" dirty="0" smtClean="0"/>
              <a:t>, </a:t>
            </a:r>
            <a:r>
              <a:rPr lang="el-GR" i="1" dirty="0" smtClean="0"/>
              <a:t>θα </a:t>
            </a:r>
            <a:r>
              <a:rPr lang="el-GR" i="1" dirty="0" err="1" smtClean="0"/>
              <a:t>παράξω</a:t>
            </a:r>
            <a:endParaRPr lang="el-GR" i="1" dirty="0" smtClean="0"/>
          </a:p>
          <a:p>
            <a:pPr algn="just">
              <a:buNone/>
            </a:pPr>
            <a:r>
              <a:rPr lang="el-GR" b="1" dirty="0" smtClean="0"/>
              <a:t>πώς; </a:t>
            </a:r>
          </a:p>
          <a:p>
            <a:pPr algn="just">
              <a:spcBef>
                <a:spcPts val="600"/>
              </a:spcBef>
              <a:buNone/>
            </a:pPr>
            <a:r>
              <a:rPr lang="el-GR" dirty="0" err="1" smtClean="0">
                <a:sym typeface="Wingdings" pitchFamily="2" charset="2"/>
              </a:rPr>
              <a:t>πώς</a:t>
            </a:r>
            <a:r>
              <a:rPr lang="el-GR" dirty="0" smtClean="0">
                <a:sym typeface="Wingdings" pitchFamily="2" charset="2"/>
              </a:rPr>
              <a:t> μαθαίνεται η γλώσσα; (κατάκτηση του γλωσσικού συστήματος από τα παιδιά)</a:t>
            </a:r>
          </a:p>
          <a:p>
            <a:pPr algn="just">
              <a:spcBef>
                <a:spcPts val="600"/>
              </a:spcBef>
              <a:buFont typeface="Wingdings"/>
              <a:buChar char="à"/>
            </a:pPr>
            <a:r>
              <a:rPr lang="el-GR" dirty="0" smtClean="0">
                <a:sym typeface="Wingdings" pitchFamily="2" charset="2"/>
              </a:rPr>
              <a:t>σποραδικές, μη συστηματικές χρήσεις, συνύπαρξη παλιότερων και νεότερων τύπων, επικράτηση ενός τύπου</a:t>
            </a:r>
          </a:p>
          <a:p>
            <a:pPr algn="just">
              <a:spcBef>
                <a:spcPts val="600"/>
              </a:spcBef>
              <a:buFont typeface="Wingdings"/>
              <a:buChar char="à"/>
            </a:pPr>
            <a:r>
              <a:rPr lang="el-GR" dirty="0" smtClean="0">
                <a:sym typeface="Wingdings" pitchFamily="2" charset="2"/>
              </a:rPr>
              <a:t>οι αλλαγές σε κάθε επίπεδο γλωσσικής περιγραφής επηρεάζουν όλα τα υπόλοιπα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 smtClean="0"/>
              <a:t>πηγές </a:t>
            </a:r>
            <a:r>
              <a:rPr lang="el-GR" sz="3600" smtClean="0"/>
              <a:t>του λεξιλογίου της ΝΕ</a:t>
            </a:r>
            <a:endParaRPr lang="el-GR" sz="36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l-GR" dirty="0" smtClean="0"/>
              <a:t>α) την κοινή πηγή από τα Αρχαία Ελληνικά</a:t>
            </a:r>
          </a:p>
          <a:p>
            <a:pPr>
              <a:buNone/>
            </a:pPr>
            <a:r>
              <a:rPr lang="el-GR" dirty="0" smtClean="0"/>
              <a:t>β) τη μεσαιωνική ελληνική (περιλαμβάνει και την οθωμανική περίοδο)</a:t>
            </a:r>
          </a:p>
          <a:p>
            <a:pPr>
              <a:buNone/>
            </a:pPr>
            <a:r>
              <a:rPr lang="el-GR" dirty="0" smtClean="0"/>
              <a:t>γ) τις ξένες γλώσσες που επηρέασαν την ελληνική σε όλες τις φάσεις της (συμπεριλαμβανομένης της σύγχρονης ΝΕ)</a:t>
            </a:r>
          </a:p>
          <a:p>
            <a:pPr>
              <a:buNone/>
            </a:pPr>
            <a:r>
              <a:rPr lang="el-GR" dirty="0" smtClean="0"/>
              <a:t>δ) την περίοδο του «διαφωτισμού» (εισαγωγή «λόγιων» λέξεων)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νεόπλαστες λέξεις (εσωτερικός δανεισμός)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σημασιολογικά δάνεια</a:t>
            </a:r>
          </a:p>
          <a:p>
            <a:pPr lvl="1">
              <a:buFont typeface="Wingdings" pitchFamily="2" charset="2"/>
              <a:buChar char="q"/>
            </a:pPr>
            <a:r>
              <a:rPr lang="el-GR" dirty="0" smtClean="0"/>
              <a:t>υβρίδια</a:t>
            </a:r>
            <a:endParaRPr lang="el-GR" dirty="0"/>
          </a:p>
          <a:p>
            <a:pPr>
              <a:buNone/>
            </a:pP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l-GR" sz="3600" dirty="0" smtClean="0"/>
              <a:t>πηγές του λεξιλογίου της ΝΕ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000" dirty="0" smtClean="0"/>
              <a:t>(</a:t>
            </a:r>
            <a:r>
              <a:rPr lang="el-GR" sz="2000" dirty="0" smtClean="0"/>
              <a:t>δραστηριότητα: από ποιες περιόδους της Ελληνικής πιστεύετε ότι προέρχονται οι ακόλουθες λέξεις;)</a:t>
            </a:r>
            <a:endParaRPr lang="el-GR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lnSpcReduction="10000"/>
          </a:bodyPr>
          <a:lstStyle/>
          <a:p>
            <a:pPr>
              <a:spcBef>
                <a:spcPts val="600"/>
              </a:spcBef>
              <a:buNone/>
            </a:pPr>
            <a:r>
              <a:rPr lang="el-GR" dirty="0" smtClean="0"/>
              <a:t>θάλασσα</a:t>
            </a:r>
          </a:p>
          <a:p>
            <a:pPr>
              <a:spcBef>
                <a:spcPts val="600"/>
              </a:spcBef>
              <a:buNone/>
            </a:pPr>
            <a:r>
              <a:rPr lang="el-GR" dirty="0" smtClean="0"/>
              <a:t>λαθρεμπόριο</a:t>
            </a:r>
          </a:p>
          <a:p>
            <a:pPr>
              <a:spcBef>
                <a:spcPts val="600"/>
              </a:spcBef>
              <a:buNone/>
            </a:pPr>
            <a:r>
              <a:rPr lang="el-GR" dirty="0" smtClean="0">
                <a:sym typeface="Wingdings" pitchFamily="2" charset="2"/>
              </a:rPr>
              <a:t>ρουλεμάν</a:t>
            </a:r>
          </a:p>
          <a:p>
            <a:pPr>
              <a:spcBef>
                <a:spcPts val="600"/>
              </a:spcBef>
              <a:buNone/>
            </a:pPr>
            <a:r>
              <a:rPr lang="el-GR" dirty="0" smtClean="0">
                <a:sym typeface="Wingdings" pitchFamily="2" charset="2"/>
              </a:rPr>
              <a:t>κορίτσι</a:t>
            </a:r>
          </a:p>
          <a:p>
            <a:pPr>
              <a:spcBef>
                <a:spcPts val="600"/>
              </a:spcBef>
              <a:buNone/>
            </a:pPr>
            <a:r>
              <a:rPr lang="el-GR" dirty="0" smtClean="0">
                <a:sym typeface="Wingdings" pitchFamily="2" charset="2"/>
              </a:rPr>
              <a:t>κρουαζιερόπλοιο</a:t>
            </a:r>
          </a:p>
          <a:p>
            <a:pPr>
              <a:spcBef>
                <a:spcPts val="600"/>
              </a:spcBef>
              <a:buNone/>
            </a:pPr>
            <a:r>
              <a:rPr lang="el-GR" dirty="0" smtClean="0">
                <a:sym typeface="Wingdings" pitchFamily="2" charset="2"/>
              </a:rPr>
              <a:t>ξενοδοχείο</a:t>
            </a:r>
          </a:p>
          <a:p>
            <a:pPr>
              <a:spcBef>
                <a:spcPts val="600"/>
              </a:spcBef>
              <a:buNone/>
            </a:pPr>
            <a:r>
              <a:rPr lang="el-GR" dirty="0" smtClean="0">
                <a:sym typeface="Wingdings" pitchFamily="2" charset="2"/>
              </a:rPr>
              <a:t>ραδιόφωνο</a:t>
            </a:r>
          </a:p>
          <a:p>
            <a:pPr>
              <a:spcBef>
                <a:spcPts val="600"/>
              </a:spcBef>
              <a:buNone/>
            </a:pPr>
            <a:r>
              <a:rPr lang="el-GR" dirty="0" smtClean="0"/>
              <a:t>ουρανός</a:t>
            </a:r>
          </a:p>
          <a:p>
            <a:pPr>
              <a:spcBef>
                <a:spcPts val="600"/>
              </a:spcBef>
              <a:buNone/>
            </a:pPr>
            <a:r>
              <a:rPr lang="el-GR" dirty="0" smtClean="0">
                <a:sym typeface="Wingdings" pitchFamily="2" charset="2"/>
              </a:rPr>
              <a:t>προσωπικό</a:t>
            </a:r>
          </a:p>
          <a:p>
            <a:pPr>
              <a:spcBef>
                <a:spcPts val="600"/>
              </a:spcBef>
              <a:buNone/>
            </a:pPr>
            <a:r>
              <a:rPr lang="el-GR" dirty="0" smtClean="0">
                <a:sym typeface="Wingdings" pitchFamily="2" charset="2"/>
              </a:rPr>
              <a:t>καλοριφέρ</a:t>
            </a:r>
          </a:p>
          <a:p>
            <a:pPr>
              <a:spcBef>
                <a:spcPts val="600"/>
              </a:spcBef>
              <a:buNone/>
            </a:pPr>
            <a:r>
              <a:rPr lang="el-GR" dirty="0" smtClean="0"/>
              <a:t>αγορά</a:t>
            </a:r>
          </a:p>
          <a:p>
            <a:pPr>
              <a:spcBef>
                <a:spcPts val="600"/>
              </a:spcBef>
              <a:buNone/>
            </a:pPr>
            <a:r>
              <a:rPr lang="el-GR" dirty="0" smtClean="0"/>
              <a:t>γράφω</a:t>
            </a:r>
          </a:p>
          <a:p>
            <a:pPr>
              <a:spcBef>
                <a:spcPts val="600"/>
              </a:spcBef>
              <a:buNone/>
            </a:pPr>
            <a:r>
              <a:rPr lang="el-GR" dirty="0" smtClean="0"/>
              <a:t>αγαπώ</a:t>
            </a:r>
          </a:p>
          <a:p>
            <a:pPr>
              <a:spcBef>
                <a:spcPts val="600"/>
              </a:spcBef>
              <a:buNone/>
            </a:pPr>
            <a:r>
              <a:rPr lang="el-GR" dirty="0" smtClean="0"/>
              <a:t>υπνοβάτης</a:t>
            </a:r>
            <a:endParaRPr lang="el-GR" dirty="0" smtClean="0">
              <a:sym typeface="Wingdings" pitchFamily="2" charset="2"/>
            </a:endParaRPr>
          </a:p>
          <a:p>
            <a:pPr>
              <a:spcBef>
                <a:spcPts val="600"/>
              </a:spcBef>
              <a:buNone/>
            </a:pPr>
            <a:r>
              <a:rPr lang="el-GR" dirty="0" smtClean="0">
                <a:sym typeface="Wingdings" pitchFamily="2" charset="2"/>
              </a:rPr>
              <a:t>αντιτορπιλικό</a:t>
            </a:r>
          </a:p>
          <a:p>
            <a:pPr>
              <a:spcBef>
                <a:spcPts val="600"/>
              </a:spcBef>
              <a:buNone/>
            </a:pPr>
            <a:r>
              <a:rPr lang="el-GR" dirty="0" smtClean="0">
                <a:sym typeface="Wingdings" pitchFamily="2" charset="2"/>
              </a:rPr>
              <a:t>επιρροή</a:t>
            </a:r>
          </a:p>
          <a:p>
            <a:pPr>
              <a:spcBef>
                <a:spcPts val="600"/>
              </a:spcBef>
              <a:buNone/>
            </a:pPr>
            <a:r>
              <a:rPr lang="el-GR" dirty="0" smtClean="0">
                <a:sym typeface="Wingdings" pitchFamily="2" charset="2"/>
              </a:rPr>
              <a:t>σημειώνω </a:t>
            </a:r>
          </a:p>
          <a:p>
            <a:pPr>
              <a:spcBef>
                <a:spcPts val="600"/>
              </a:spcBef>
              <a:buNone/>
            </a:pPr>
            <a:r>
              <a:rPr lang="el-GR" dirty="0" smtClean="0">
                <a:sym typeface="Wingdings" pitchFamily="2" charset="2"/>
              </a:rPr>
              <a:t>ουρανοξύστης</a:t>
            </a:r>
          </a:p>
          <a:p>
            <a:pPr>
              <a:spcBef>
                <a:spcPts val="600"/>
              </a:spcBef>
              <a:buNone/>
            </a:pPr>
            <a:r>
              <a:rPr lang="el-GR" dirty="0" smtClean="0">
                <a:sym typeface="Wingdings" pitchFamily="2" charset="2"/>
              </a:rPr>
              <a:t>χειροκροτώ</a:t>
            </a:r>
          </a:p>
          <a:p>
            <a:pPr>
              <a:spcBef>
                <a:spcPts val="600"/>
              </a:spcBef>
              <a:buNone/>
            </a:pPr>
            <a:r>
              <a:rPr lang="el-GR" dirty="0" smtClean="0">
                <a:sym typeface="Wingdings" pitchFamily="2" charset="2"/>
              </a:rPr>
              <a:t>ταξί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 smtClean="0"/>
              <a:t>πηγές του λεξιλογίου της ΝΕ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9024" y="1613646"/>
            <a:ext cx="7272339" cy="4512517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θάλασσα, ουρανός, αγορά, γράφω, αγαπώ (αρχαία ελληνική-κοινή)</a:t>
            </a:r>
          </a:p>
          <a:p>
            <a:r>
              <a:rPr lang="el-GR" dirty="0" smtClean="0"/>
              <a:t>παίρνω, μαζεύω, κορίτσι, χαμογελώ, αργά (μεσαιωνική-</a:t>
            </a:r>
            <a:r>
              <a:rPr lang="el-GR" dirty="0" err="1" smtClean="0"/>
              <a:t>τουρκοκρατί</a:t>
            </a:r>
            <a:r>
              <a:rPr lang="el-GR" dirty="0" smtClean="0"/>
              <a:t>α)</a:t>
            </a:r>
          </a:p>
          <a:p>
            <a:r>
              <a:rPr lang="el-GR" dirty="0" smtClean="0"/>
              <a:t>ξενοδοχείο, λαθρεμπόριο, υπνοβάτης, δημοσιογράφος, χειροκροτώ </a:t>
            </a:r>
            <a:r>
              <a:rPr lang="el-GR" dirty="0" smtClean="0">
                <a:sym typeface="Wingdings" pitchFamily="2" charset="2"/>
              </a:rPr>
              <a:t> νεόπλαστες</a:t>
            </a:r>
          </a:p>
          <a:p>
            <a:r>
              <a:rPr lang="el-GR" dirty="0" smtClean="0">
                <a:sym typeface="Wingdings" pitchFamily="2" charset="2"/>
              </a:rPr>
              <a:t>αντιτορπιλικό, τορπιλίζω, κρουαζιερόπλοιο, ραδιόφωνο/ επιρροή, σημειώνω, πραγματοποιώ, προσωπικό, ουρανοξύστης  υβρίδια</a:t>
            </a:r>
          </a:p>
          <a:p>
            <a:r>
              <a:rPr lang="el-GR" dirty="0" smtClean="0">
                <a:sym typeface="Wingdings" pitchFamily="2" charset="2"/>
              </a:rPr>
              <a:t>επιρροή, σημειώνω, πραγματοποιώ, προσωπικό, ουρανοξύστης  σημασιολογικά/ μεταφραστικά δάνεια</a:t>
            </a:r>
          </a:p>
          <a:p>
            <a:r>
              <a:rPr lang="el-GR" dirty="0" smtClean="0">
                <a:sym typeface="Wingdings" pitchFamily="2" charset="2"/>
              </a:rPr>
              <a:t>καλοριφέρ, ασανσέρ, ρουλεμάν, γκολ, σασί  δάνεια (*αφομοιωμένα/ αναφομοίωτα)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dirty="0" smtClean="0"/>
              <a:t>συνέχεια και ασυνέχεια</a:t>
            </a:r>
            <a:br>
              <a:rPr lang="el-GR" sz="3600" dirty="0" smtClean="0"/>
            </a:br>
            <a:r>
              <a:rPr lang="el-GR" sz="3600" dirty="0" smtClean="0"/>
              <a:t>στη γλώσσα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μπορεί μια γλώσσα να «παραμείνει η ίδια» στο πέρασμα των αιώνων;</a:t>
            </a:r>
          </a:p>
          <a:p>
            <a:pPr algn="just"/>
            <a:r>
              <a:rPr lang="el-GR" dirty="0" smtClean="0"/>
              <a:t>τι εννοούμε όταν λέμε ότι μια γλώσσα «παραμένει η ίδια»;</a:t>
            </a:r>
          </a:p>
          <a:p>
            <a:pPr algn="just"/>
            <a:r>
              <a:rPr lang="el-GR" dirty="0" smtClean="0"/>
              <a:t>αλλαγή και «φθορά» στη γλώσσα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dirty="0" smtClean="0"/>
              <a:t>συνέχεια και ασυνέχεια</a:t>
            </a:r>
            <a:br>
              <a:rPr lang="el-GR" sz="3600" dirty="0" smtClean="0"/>
            </a:br>
            <a:r>
              <a:rPr lang="el-GR" sz="3600" dirty="0" smtClean="0"/>
              <a:t>στη γλώσσα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«τα </a:t>
            </a:r>
            <a:r>
              <a:rPr lang="el-GR" dirty="0" err="1" smtClean="0"/>
              <a:t>πρωιμότερα</a:t>
            </a:r>
            <a:r>
              <a:rPr lang="el-GR" dirty="0" smtClean="0"/>
              <a:t> στάδια της γλώσσας είναι προσιτά στους ομιλητές μεταγενέστερων φάσεων κατά έναν τρόπο που δεν είναι τα αγγλοσαξονικά ή ακόμα και τα μεσαιωνικά αγγλικά στους ομιλητές της σύγχρονης αγγλικής γλώσσας» (</a:t>
            </a:r>
            <a:r>
              <a:rPr lang="en-US" dirty="0" smtClean="0"/>
              <a:t>Browning 1991:13, </a:t>
            </a:r>
            <a:r>
              <a:rPr lang="el-GR" dirty="0" smtClean="0"/>
              <a:t>στο </a:t>
            </a:r>
            <a:r>
              <a:rPr lang="el-GR" dirty="0" err="1" smtClean="0"/>
              <a:t>Γούτσος</a:t>
            </a:r>
            <a:r>
              <a:rPr lang="el-GR" dirty="0" smtClean="0"/>
              <a:t> 2012:303)</a:t>
            </a:r>
          </a:p>
          <a:p>
            <a:pPr algn="just">
              <a:buNone/>
            </a:pPr>
            <a:r>
              <a:rPr lang="el-GR" dirty="0" smtClean="0"/>
              <a:t>(βλ. παραδείγματα από </a:t>
            </a:r>
            <a:r>
              <a:rPr lang="el-GR" dirty="0" err="1" smtClean="0"/>
              <a:t>Γούτσο</a:t>
            </a:r>
            <a:r>
              <a:rPr lang="el-GR" dirty="0" smtClean="0"/>
              <a:t> 2012:304)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dirty="0" smtClean="0"/>
              <a:t>συνέχεια και ασυνέχεια</a:t>
            </a:r>
            <a:br>
              <a:rPr lang="el-GR" sz="3600" dirty="0" smtClean="0"/>
            </a:br>
            <a:r>
              <a:rPr lang="el-GR" sz="3600" dirty="0" smtClean="0"/>
              <a:t>στη γλώσσα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l-GR" dirty="0" smtClean="0"/>
              <a:t>στη μελέτη της γλωσσικής εξέλιξης</a:t>
            </a:r>
          </a:p>
          <a:p>
            <a:pPr lvl="1" algn="just"/>
            <a:r>
              <a:rPr lang="el-GR" dirty="0" smtClean="0"/>
              <a:t>διάκριση των επιπέδων της γλώσσας (π.χ. φωνολογικό, γραφολογικό, μορφολογία, λεξιλόγιο)</a:t>
            </a:r>
          </a:p>
          <a:p>
            <a:pPr lvl="1" algn="just"/>
            <a:r>
              <a:rPr lang="el-GR" dirty="0" smtClean="0"/>
              <a:t>διαφοροποίηση φαινομένων συνέχειας και ασυνέχειας</a:t>
            </a:r>
          </a:p>
          <a:p>
            <a:pPr algn="just">
              <a:buNone/>
            </a:pPr>
            <a:r>
              <a:rPr lang="el-GR" u="sng" dirty="0" smtClean="0"/>
              <a:t>παράδειγμα</a:t>
            </a:r>
            <a:r>
              <a:rPr lang="el-GR" dirty="0" smtClean="0"/>
              <a:t>: λεξιλογικό απόθεμα της ΝΕ</a:t>
            </a:r>
          </a:p>
          <a:p>
            <a:pPr lvl="1" algn="just">
              <a:buFont typeface="Wingdings" pitchFamily="2" charset="2"/>
              <a:buChar char="ü"/>
            </a:pPr>
            <a:r>
              <a:rPr lang="el-GR" dirty="0" smtClean="0"/>
              <a:t>στοιχεία λεξιλογίου με μεταβολές στις γραμματικές καταλήξεις (π.χ. διατήρηση λεξικού μορφήματος [θέματος] +αλλαγή γραμματικής κατάληξης)</a:t>
            </a:r>
          </a:p>
          <a:p>
            <a:pPr lvl="1" algn="just">
              <a:buFont typeface="Wingdings" pitchFamily="2" charset="2"/>
              <a:buChar char="ü"/>
            </a:pPr>
            <a:r>
              <a:rPr lang="el-GR" dirty="0" smtClean="0"/>
              <a:t>αλλαγή στη σημασία των λέξεων (σημασιολογική στένωση, μεταφορική επέκταση, π.χ. λύπη, εκκλησία)</a:t>
            </a:r>
          </a:p>
          <a:p>
            <a:pPr lvl="1" algn="just">
              <a:buFont typeface="Wingdings" pitchFamily="2" charset="2"/>
              <a:buChar char="ü"/>
            </a:pPr>
            <a:r>
              <a:rPr lang="el-GR" dirty="0" err="1" smtClean="0"/>
              <a:t>κειμενικό</a:t>
            </a:r>
            <a:r>
              <a:rPr lang="el-GR" dirty="0" smtClean="0"/>
              <a:t> είδος και επιλογή λεξιλογίου (π.χ. τραγούδια, επιστημονικά κείμενα)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 smtClean="0"/>
              <a:t>βιβλιογραφία ενότητας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l-GR" dirty="0" err="1" smtClean="0"/>
              <a:t>Γούτσος</a:t>
            </a:r>
            <a:r>
              <a:rPr lang="el-GR" dirty="0" smtClean="0"/>
              <a:t>, Δ. 2012. </a:t>
            </a:r>
            <a:r>
              <a:rPr lang="el-GR" i="1" dirty="0" smtClean="0"/>
              <a:t>Γλώσσα. Κείμενο, ποικιλία, σύστημα</a:t>
            </a:r>
            <a:r>
              <a:rPr lang="el-GR" dirty="0" smtClean="0"/>
              <a:t>. Αθήνα: Κριτική. 297-326.</a:t>
            </a:r>
          </a:p>
          <a:p>
            <a:pPr>
              <a:buNone/>
            </a:pPr>
            <a:r>
              <a:rPr lang="el-GR" dirty="0" smtClean="0"/>
              <a:t>Μήτσης, Ν. 199</a:t>
            </a:r>
            <a:r>
              <a:rPr lang="en-US" dirty="0" smtClean="0"/>
              <a:t>9</a:t>
            </a:r>
            <a:r>
              <a:rPr lang="el-GR" dirty="0" smtClean="0"/>
              <a:t>. </a:t>
            </a:r>
            <a:r>
              <a:rPr lang="el-GR" i="1" dirty="0" smtClean="0"/>
              <a:t>Η Διδασκαλία της Γραμματικής στην Πρωτοβάθμια και τη Δευτεροβάθμια Εκπαίδευση</a:t>
            </a:r>
            <a:r>
              <a:rPr lang="el-GR" dirty="0" smtClean="0"/>
              <a:t>. Αθήνα: </a:t>
            </a:r>
            <a:r>
              <a:rPr lang="en-US" dirty="0" smtClean="0"/>
              <a:t>Gutenberg</a:t>
            </a:r>
            <a:r>
              <a:rPr lang="el-GR" dirty="0" smtClean="0"/>
              <a:t>. Μέρος Ι: Θεωρητικά Θέματα.</a:t>
            </a:r>
            <a:r>
              <a:rPr lang="en-US" dirty="0" smtClean="0"/>
              <a:t> 27-37.</a:t>
            </a:r>
            <a:endParaRPr lang="el-GR" dirty="0" smtClean="0"/>
          </a:p>
          <a:p>
            <a:pPr>
              <a:buNone/>
            </a:pPr>
            <a:r>
              <a:rPr lang="el-GR" dirty="0" err="1" smtClean="0"/>
              <a:t>Νικηφορίδου</a:t>
            </a:r>
            <a:r>
              <a:rPr lang="el-GR" dirty="0" smtClean="0"/>
              <a:t>, Κ. 2001. Γλωσσική αλλαγή. Στο </a:t>
            </a:r>
            <a:r>
              <a:rPr lang="en-US" dirty="0" smtClean="0">
                <a:hlinkClick r:id="rId2"/>
              </a:rPr>
              <a:t>http://www.greek-language.gr/greekLang/studies/guide/thema_a6/index.html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Παπαναστασίου Γ.  2007. Γλωσσική αλλαγή: Η ιστορική εξέλιξη της ελληνικής γλώσσας. Στο </a:t>
            </a:r>
            <a:r>
              <a:rPr lang="el-GR" u="sng" dirty="0" smtClean="0">
                <a:hlinkClick r:id="rId3"/>
              </a:rPr>
              <a:t>http://www.greek-language.gr/greekLang/studies/history/thema_13/index.html</a:t>
            </a:r>
            <a:endParaRPr lang="el-GR" u="sng" dirty="0" smtClean="0"/>
          </a:p>
          <a:p>
            <a:pPr>
              <a:buNone/>
            </a:pPr>
            <a:r>
              <a:rPr lang="el-GR" dirty="0" err="1" smtClean="0"/>
              <a:t>Χριστίδης</a:t>
            </a:r>
            <a:r>
              <a:rPr lang="el-GR" dirty="0" smtClean="0"/>
              <a:t>, Α.-Φ. 2001. Η φύση της γλώσσας: γλώσσα και ιστορία. Στο </a:t>
            </a:r>
            <a:r>
              <a:rPr lang="en-US" dirty="0" smtClean="0">
                <a:hlinkClick r:id="rId4"/>
              </a:rPr>
              <a:t>http://www.greek-language.gr/greekLang/studies/guide/thema_a1/index.html</a:t>
            </a:r>
            <a:endParaRPr lang="el-GR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 smtClean="0"/>
              <a:t>συγχρονία και διαχρονία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b="1" u="sng" dirty="0" smtClean="0"/>
              <a:t>παραδείγματα</a:t>
            </a:r>
            <a:endParaRPr lang="en-US" b="1" u="sng" dirty="0" smtClean="0"/>
          </a:p>
          <a:p>
            <a:pPr>
              <a:buNone/>
            </a:pPr>
            <a:r>
              <a:rPr lang="el-GR" dirty="0" smtClean="0"/>
              <a:t>αι, ει, ου </a:t>
            </a:r>
            <a:r>
              <a:rPr lang="el-GR" dirty="0" smtClean="0">
                <a:sym typeface="Wingdings" pitchFamily="2" charset="2"/>
              </a:rPr>
              <a:t> «δίφθογγοι»</a:t>
            </a:r>
            <a:endParaRPr lang="en-US" dirty="0" smtClean="0"/>
          </a:p>
          <a:p>
            <a:pPr>
              <a:buNone/>
            </a:pPr>
            <a:r>
              <a:rPr lang="el-GR" dirty="0" smtClean="0"/>
              <a:t>έγραψα, έδωσα, ήθελα </a:t>
            </a:r>
            <a:r>
              <a:rPr lang="el-GR" dirty="0" smtClean="0">
                <a:sym typeface="Wingdings" pitchFamily="2" charset="2"/>
              </a:rPr>
              <a:t> «αύξηση»</a:t>
            </a:r>
          </a:p>
          <a:p>
            <a:pPr>
              <a:buNone/>
            </a:pPr>
            <a:r>
              <a:rPr lang="el-GR" dirty="0" smtClean="0">
                <a:sym typeface="Wingdings" pitchFamily="2" charset="2"/>
              </a:rPr>
              <a:t>τραγουδώντας  «μετοχή»</a:t>
            </a:r>
          </a:p>
          <a:p>
            <a:pPr>
              <a:buNone/>
            </a:pPr>
            <a:r>
              <a:rPr lang="el-GR" dirty="0" smtClean="0">
                <a:sym typeface="Wingdings" pitchFamily="2" charset="2"/>
              </a:rPr>
              <a:t>δόξα τω Θεώ, εν πάση περιπτώσει  «δοτική»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  <p:sp>
        <p:nvSpPr>
          <p:cNvPr id="4" name="Cloud 3"/>
          <p:cNvSpPr/>
          <p:nvPr/>
        </p:nvSpPr>
        <p:spPr>
          <a:xfrm>
            <a:off x="4540469" y="2364828"/>
            <a:ext cx="2159876" cy="520262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err="1" smtClean="0"/>
              <a:t>διγράμματα</a:t>
            </a:r>
            <a:endParaRPr lang="el-GR" dirty="0"/>
          </a:p>
        </p:txBody>
      </p:sp>
      <p:sp>
        <p:nvSpPr>
          <p:cNvPr id="5" name="Cloud 4"/>
          <p:cNvSpPr/>
          <p:nvPr/>
        </p:nvSpPr>
        <p:spPr>
          <a:xfrm>
            <a:off x="5772807" y="3037490"/>
            <a:ext cx="2588556" cy="520262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φορέας τόνου</a:t>
            </a:r>
            <a:endParaRPr lang="el-GR" dirty="0"/>
          </a:p>
        </p:txBody>
      </p:sp>
      <p:sp>
        <p:nvSpPr>
          <p:cNvPr id="6" name="Cloud 5"/>
          <p:cNvSpPr/>
          <p:nvPr/>
        </p:nvSpPr>
        <p:spPr>
          <a:xfrm>
            <a:off x="4887309" y="3557752"/>
            <a:ext cx="3957145" cy="780393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επιρρηματικός ρηματικός τύπος</a:t>
            </a:r>
            <a:endParaRPr lang="el-GR" dirty="0"/>
          </a:p>
        </p:txBody>
      </p:sp>
      <p:sp>
        <p:nvSpPr>
          <p:cNvPr id="7" name="Cloud 6"/>
          <p:cNvSpPr/>
          <p:nvPr/>
        </p:nvSpPr>
        <p:spPr>
          <a:xfrm>
            <a:off x="6201486" y="4572000"/>
            <a:ext cx="2642967" cy="709448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στερεότυπες εκφράσεις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5" grpId="0" build="allAtOnce" animBg="1"/>
      <p:bldP spid="6" grpId="0" build="allAtOnce" animBg="1"/>
      <p:bldP spid="7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 smtClean="0"/>
              <a:t>συγχρονία και διαχρονία Ι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η γλώσσα μπορεί να αντιμετωπιστεί κατά δύο τρόπους:</a:t>
            </a:r>
          </a:p>
          <a:p>
            <a:pPr algn="just"/>
            <a:r>
              <a:rPr lang="el-GR" dirty="0" smtClean="0"/>
              <a:t>είτε ως σύστημα που λειτουργεί βάσει ορισμένων αρχών σε μια δεδομένη στιγμή του χρόνου/ τα γλωσσικά στοιχεία εξετάζονται ως διαμορφωμένες καταστάσεις που συνυπάρχουν την ίδια στιγμή μέσα στο σύστημα, δηλαδή στατικά</a:t>
            </a:r>
          </a:p>
          <a:p>
            <a:pPr algn="just"/>
            <a:r>
              <a:rPr lang="el-GR" dirty="0" smtClean="0"/>
              <a:t>είτε ως διαδοχή στοιχείων μέσα στη διάρκεια του χρόνου/ μας ενδιαφέρουν ως προς τις μεταβολές που έχουν υποστεί μέσα στον χρόνο, δηλαδή εξελικτικά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 smtClean="0"/>
              <a:t>συγχρονία και διαχρονία ΙΙ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u="sng" dirty="0" smtClean="0"/>
              <a:t>Η θέση του </a:t>
            </a:r>
            <a:r>
              <a:rPr lang="en-US" u="sng" dirty="0" smtClean="0"/>
              <a:t>Saussure</a:t>
            </a:r>
            <a:endParaRPr lang="el-GR" dirty="0" smtClean="0"/>
          </a:p>
          <a:p>
            <a:pPr algn="just">
              <a:spcBef>
                <a:spcPts val="600"/>
              </a:spcBef>
            </a:pPr>
            <a:r>
              <a:rPr lang="el-GR" dirty="0" smtClean="0"/>
              <a:t>κατά τον </a:t>
            </a:r>
            <a:r>
              <a:rPr lang="en-US" dirty="0" smtClean="0"/>
              <a:t>Saussure </a:t>
            </a:r>
            <a:r>
              <a:rPr lang="el-GR" dirty="0" smtClean="0"/>
              <a:t>η αντίθεση μεταξύ των δύο απόψεων είναι απόλυτη και δεν επιδέχεται συμβιβασμούς (</a:t>
            </a:r>
            <a:r>
              <a:rPr lang="el-GR" i="1" dirty="0" smtClean="0"/>
              <a:t>συγχρονική γλωσσολογία </a:t>
            </a:r>
            <a:r>
              <a:rPr lang="el-GR" dirty="0" smtClean="0"/>
              <a:t>και </a:t>
            </a:r>
            <a:r>
              <a:rPr lang="el-GR" i="1" dirty="0" smtClean="0"/>
              <a:t>διαχρονική γλωσσολογία</a:t>
            </a:r>
            <a:r>
              <a:rPr lang="el-GR" dirty="0" smtClean="0"/>
              <a:t>)</a:t>
            </a:r>
          </a:p>
          <a:p>
            <a:pPr algn="just">
              <a:spcBef>
                <a:spcPts val="600"/>
              </a:spcBef>
            </a:pPr>
            <a:r>
              <a:rPr lang="el-GR" dirty="0" smtClean="0"/>
              <a:t>η συγχρονική εξέταση έχει το προβάδισμα και θεωρείται ως η κατεξοχήν επιστημονική θεώρηση της γλώσσας: «η συγχρονική πλευρά είναι η αληθινή και μόνη πραγματικότητα»</a:t>
            </a:r>
          </a:p>
          <a:p>
            <a:pPr>
              <a:buNone/>
            </a:pP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 smtClean="0"/>
              <a:t>συγχρονία και διαχρονία ΙΙΙ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9024" y="1801906"/>
            <a:ext cx="7272339" cy="458312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l-GR" u="sng" dirty="0" smtClean="0"/>
              <a:t>Η σύγχρονη άποψη</a:t>
            </a:r>
            <a:endParaRPr lang="el-GR" dirty="0" smtClean="0"/>
          </a:p>
          <a:p>
            <a:pPr algn="just">
              <a:spcBef>
                <a:spcPts val="600"/>
              </a:spcBef>
            </a:pPr>
            <a:r>
              <a:rPr lang="el-GR" dirty="0" smtClean="0"/>
              <a:t>Οι μελετητές δεν δέχονται σήμερα τον απόλυτο τρόπο με τον οποίο έθεσε ο </a:t>
            </a:r>
            <a:r>
              <a:rPr lang="en-US" dirty="0" smtClean="0"/>
              <a:t>Saussure </a:t>
            </a:r>
            <a:r>
              <a:rPr lang="el-GR" dirty="0" smtClean="0"/>
              <a:t>αυτή τη διάκριση: συγχρονική και διαχρονική θεώρηση της γλώσσας πρέπει να συνυπάρχουν και να συμπληρώνουν η μία την άλλη, ώστε να μπορούμε να έχουμε μια όσο το δυνατόν πιο ολοκληρωμένη γνώση του φαινομένου γλώσσα.</a:t>
            </a:r>
          </a:p>
          <a:p>
            <a:pPr algn="just">
              <a:spcBef>
                <a:spcPts val="600"/>
              </a:spcBef>
            </a:pPr>
            <a:r>
              <a:rPr lang="el-GR" dirty="0" smtClean="0"/>
              <a:t>Ως διαχρονία σήμερα νοείται γενικότερα η διαδοχή δύο ή περισσότερων συγχρονιών, ήτοι δύο ή περισσότερων συστημάτων που διαφέρουν μεταξύ τους χρονικά άρα και δομικά, αφού παντού κάθε γλωσσικό σύστημα μεταβάλλεται με το πέρασμα του χρόνου (Μπαμπινιώτης 1998:47)</a:t>
            </a:r>
          </a:p>
          <a:p>
            <a:pPr algn="just">
              <a:spcBef>
                <a:spcPts val="600"/>
              </a:spcBef>
            </a:pPr>
            <a:r>
              <a:rPr lang="el-GR" dirty="0" smtClean="0"/>
              <a:t>Ωστόσο, η διάκριση παραμένει βασική </a:t>
            </a:r>
            <a:r>
              <a:rPr lang="el-GR" u="sng" dirty="0" smtClean="0"/>
              <a:t>μεθοδολογική αρχή</a:t>
            </a:r>
            <a:r>
              <a:rPr lang="el-GR" dirty="0" smtClean="0"/>
              <a:t>, που όταν δεν τηρηθεί κατά τη μελέτη των γλωσσικών φαινομένων οδηγεί σε σφάλματα και παρανοήσεις</a:t>
            </a:r>
          </a:p>
          <a:p>
            <a:pPr algn="just">
              <a:spcBef>
                <a:spcPts val="600"/>
              </a:spcBef>
            </a:pP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 err="1" smtClean="0"/>
              <a:t>Ιστορικοσυγκριτική</a:t>
            </a:r>
            <a:r>
              <a:rPr lang="el-GR" sz="2800" dirty="0" smtClean="0"/>
              <a:t> γλωσσολογία:</a:t>
            </a:r>
            <a:br>
              <a:rPr lang="el-GR" sz="2800" dirty="0" smtClean="0"/>
            </a:br>
            <a:r>
              <a:rPr lang="el-GR" sz="2800" dirty="0" smtClean="0"/>
              <a:t>ινδοευρωπαϊκή οικογένεια</a:t>
            </a:r>
            <a:r>
              <a:rPr lang="el-GR" sz="3600" dirty="0" smtClean="0"/>
              <a:t/>
            </a:r>
            <a:br>
              <a:rPr lang="el-GR" sz="3600" dirty="0" smtClean="0"/>
            </a:b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algn="just">
              <a:buNone/>
            </a:pPr>
            <a:r>
              <a:rPr lang="el-GR" dirty="0" smtClean="0"/>
              <a:t>σύγκριση γλωσσών γεωγραφικά απομακρυσμένων μεταξύ τους </a:t>
            </a:r>
            <a:r>
              <a:rPr lang="el-GR" dirty="0" smtClean="0">
                <a:sym typeface="Wingdings" pitchFamily="2" charset="2"/>
              </a:rPr>
              <a:t> συστηματικές ομοιότητες μεταξύ των στοιχείων τους</a:t>
            </a:r>
          </a:p>
          <a:p>
            <a:pPr indent="0" algn="just">
              <a:buNone/>
            </a:pPr>
            <a:r>
              <a:rPr lang="el-GR" dirty="0" smtClean="0">
                <a:sym typeface="Wingdings" pitchFamily="2" charset="2"/>
              </a:rPr>
              <a:t>Ελληνική: </a:t>
            </a:r>
            <a:r>
              <a:rPr lang="el-GR" i="1" dirty="0" smtClean="0">
                <a:sym typeface="Wingdings" pitchFamily="2" charset="2"/>
              </a:rPr>
              <a:t>πατήρ</a:t>
            </a:r>
          </a:p>
          <a:p>
            <a:pPr indent="0" algn="just">
              <a:buNone/>
            </a:pPr>
            <a:r>
              <a:rPr lang="el-GR" dirty="0" smtClean="0">
                <a:sym typeface="Wingdings" pitchFamily="2" charset="2"/>
              </a:rPr>
              <a:t>Λατινική: </a:t>
            </a:r>
            <a:r>
              <a:rPr lang="en-US" dirty="0" err="1" smtClean="0">
                <a:sym typeface="Wingdings" pitchFamily="2" charset="2"/>
              </a:rPr>
              <a:t>pater</a:t>
            </a:r>
            <a:endParaRPr lang="el-GR" dirty="0" smtClean="0">
              <a:sym typeface="Wingdings" pitchFamily="2" charset="2"/>
            </a:endParaRPr>
          </a:p>
          <a:p>
            <a:pPr indent="0" algn="just">
              <a:buNone/>
            </a:pPr>
            <a:r>
              <a:rPr lang="el-GR" dirty="0" smtClean="0">
                <a:sym typeface="Wingdings" pitchFamily="2" charset="2"/>
              </a:rPr>
              <a:t>Αγγλική:</a:t>
            </a:r>
            <a:r>
              <a:rPr lang="en-US" dirty="0" smtClean="0">
                <a:sym typeface="Wingdings" pitchFamily="2" charset="2"/>
              </a:rPr>
              <a:t> father</a:t>
            </a:r>
            <a:endParaRPr lang="el-GR" dirty="0" smtClean="0">
              <a:sym typeface="Wingdings" pitchFamily="2" charset="2"/>
            </a:endParaRPr>
          </a:p>
          <a:p>
            <a:pPr indent="0" algn="just">
              <a:buNone/>
            </a:pPr>
            <a:r>
              <a:rPr lang="el-GR" dirty="0" smtClean="0">
                <a:sym typeface="Wingdings" pitchFamily="2" charset="2"/>
              </a:rPr>
              <a:t>Γερμανική: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Vater</a:t>
            </a:r>
            <a:endParaRPr lang="el-GR" dirty="0" smtClean="0">
              <a:sym typeface="Wingdings" pitchFamily="2" charset="2"/>
            </a:endParaRPr>
          </a:p>
          <a:p>
            <a:pPr indent="0" algn="just">
              <a:buNone/>
            </a:pPr>
            <a:r>
              <a:rPr lang="el-GR" dirty="0" smtClean="0">
                <a:sym typeface="Wingdings" pitchFamily="2" charset="2"/>
              </a:rPr>
              <a:t>Σανσκριτική: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pitā</a:t>
            </a:r>
            <a:endParaRPr lang="el-GR" dirty="0" smtClean="0"/>
          </a:p>
          <a:p>
            <a:pPr>
              <a:buNone/>
            </a:pP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 err="1" smtClean="0"/>
              <a:t>Ιστορικοσυγκριτική</a:t>
            </a:r>
            <a:r>
              <a:rPr lang="el-GR" sz="2800" dirty="0" smtClean="0"/>
              <a:t> γλωσσολογία:</a:t>
            </a:r>
            <a:br>
              <a:rPr lang="el-GR" sz="2800" dirty="0" smtClean="0"/>
            </a:br>
            <a:r>
              <a:rPr lang="el-GR" sz="2800" dirty="0" smtClean="0"/>
              <a:t>ινδοευρωπαϊκή οικογένεια</a:t>
            </a:r>
            <a:r>
              <a:rPr lang="en-US" sz="2800" dirty="0" smtClean="0"/>
              <a:t>  II</a:t>
            </a:r>
            <a:r>
              <a:rPr lang="el-GR" sz="3600" dirty="0" smtClean="0"/>
              <a:t/>
            </a:r>
            <a:br>
              <a:rPr lang="el-GR" sz="3600" dirty="0" smtClean="0"/>
            </a:b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9024" y="1801906"/>
            <a:ext cx="7534714" cy="4324257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γενετική σχέση μεταξύ των γλωσσών (</a:t>
            </a:r>
            <a:r>
              <a:rPr lang="en-US" dirty="0" smtClean="0"/>
              <a:t>Franz Bopp 1816) </a:t>
            </a:r>
            <a:r>
              <a:rPr lang="el-GR" dirty="0" smtClean="0">
                <a:sym typeface="Wingdings" pitchFamily="2" charset="2"/>
              </a:rPr>
              <a:t> </a:t>
            </a:r>
            <a:r>
              <a:rPr lang="el-GR" dirty="0" smtClean="0"/>
              <a:t>ινδοευρωπαϊκή «οικογένεια»</a:t>
            </a:r>
          </a:p>
          <a:p>
            <a:pPr lvl="0"/>
            <a:r>
              <a:rPr lang="el-GR" dirty="0" err="1" smtClean="0"/>
              <a:t>επανασύνθεση</a:t>
            </a:r>
            <a:r>
              <a:rPr lang="el-GR" dirty="0" smtClean="0"/>
              <a:t>  ή αποκατάσταση της «μητέρας γλώσσας» και οικογενειακό δέντρο μιας οικογένειας γλωσσών</a:t>
            </a:r>
          </a:p>
          <a:p>
            <a:pPr lvl="0">
              <a:buNone/>
            </a:pPr>
            <a:r>
              <a:rPr lang="el-GR" b="1" dirty="0" smtClean="0">
                <a:sym typeface="Wingdings"/>
              </a:rPr>
              <a:t></a:t>
            </a:r>
            <a:r>
              <a:rPr lang="el-GR" dirty="0" smtClean="0">
                <a:sym typeface="Wingdings"/>
              </a:rPr>
              <a:t> </a:t>
            </a:r>
            <a:r>
              <a:rPr lang="el-GR" dirty="0" err="1" smtClean="0"/>
              <a:t>ιστορικο</a:t>
            </a:r>
            <a:r>
              <a:rPr lang="el-GR" dirty="0" smtClean="0"/>
              <a:t>-συγκριτική μέθοδος</a:t>
            </a:r>
          </a:p>
          <a:p>
            <a:pPr lvl="0" indent="0">
              <a:spcBef>
                <a:spcPts val="600"/>
              </a:spcBef>
              <a:buNone/>
            </a:pPr>
            <a:r>
              <a:rPr lang="el-GR" u="sng" dirty="0" smtClean="0"/>
              <a:t>αποκλεισμός περιπτώσεων </a:t>
            </a:r>
          </a:p>
          <a:p>
            <a:pPr lvl="0" indent="0">
              <a:spcBef>
                <a:spcPts val="600"/>
              </a:spcBef>
              <a:buFont typeface="Wingdings" pitchFamily="2" charset="2"/>
              <a:buChar char="ü"/>
            </a:pPr>
            <a:r>
              <a:rPr lang="el-GR" dirty="0" smtClean="0"/>
              <a:t>τυχαίας σύγκλισης ή συμπτωματικής ομοιότητας (</a:t>
            </a:r>
            <a:r>
              <a:rPr lang="en-US" dirty="0" smtClean="0"/>
              <a:t>man </a:t>
            </a:r>
            <a:r>
              <a:rPr lang="el-GR" dirty="0" smtClean="0"/>
              <a:t>αγγλικά/ κορεάτικα)</a:t>
            </a:r>
          </a:p>
          <a:p>
            <a:pPr lvl="0" indent="0">
              <a:spcBef>
                <a:spcPts val="600"/>
              </a:spcBef>
              <a:buFont typeface="Wingdings" pitchFamily="2" charset="2"/>
              <a:buChar char="ü"/>
            </a:pPr>
            <a:r>
              <a:rPr lang="el-GR" dirty="0" smtClean="0"/>
              <a:t>δανεισμού (ντόμπρος/ σλαβ. </a:t>
            </a:r>
            <a:r>
              <a:rPr lang="en-US" dirty="0" err="1" smtClean="0"/>
              <a:t>dobr</a:t>
            </a:r>
            <a:r>
              <a:rPr lang="en-US" dirty="0" smtClean="0"/>
              <a:t>)</a:t>
            </a:r>
            <a:endParaRPr lang="el-GR" dirty="0" smtClean="0"/>
          </a:p>
          <a:p>
            <a:pPr lvl="0" indent="0">
              <a:spcBef>
                <a:spcPts val="600"/>
              </a:spcBef>
              <a:buFont typeface="Wingdings" pitchFamily="2" charset="2"/>
              <a:buChar char="ü"/>
            </a:pPr>
            <a:r>
              <a:rPr lang="el-GR" dirty="0" smtClean="0"/>
              <a:t>ομοιοτήτων που οφείλονται σε καθολικά χαρακτηριστικά της ανθρώπινης γλώσσας (τα πρώτα σύμφωνα που εμφανίζονται στη γλώσσα του παιδιού </a:t>
            </a:r>
            <a:r>
              <a:rPr lang="en-US" dirty="0" smtClean="0"/>
              <a:t>/m/  </a:t>
            </a:r>
            <a:r>
              <a:rPr lang="el-GR" dirty="0" smtClean="0"/>
              <a:t>και  </a:t>
            </a:r>
            <a:r>
              <a:rPr lang="en-US" dirty="0" smtClean="0"/>
              <a:t>/p/)</a:t>
            </a:r>
            <a:endParaRPr lang="el-GR" dirty="0" smtClean="0"/>
          </a:p>
          <a:p>
            <a:pPr lvl="0">
              <a:buNone/>
            </a:pP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 err="1" smtClean="0"/>
              <a:t>ιστορικοσυγκριτική</a:t>
            </a:r>
            <a:r>
              <a:rPr lang="el-GR" sz="3600" dirty="0" smtClean="0"/>
              <a:t> γλωσσολογία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Wingdings" pitchFamily="2" charset="2"/>
              <a:buChar char="Ø"/>
            </a:pPr>
            <a:r>
              <a:rPr lang="el-GR" dirty="0" smtClean="0"/>
              <a:t>οι </a:t>
            </a:r>
            <a:r>
              <a:rPr lang="el-GR" dirty="0" err="1" smtClean="0"/>
              <a:t>πρωτο</a:t>
            </a:r>
            <a:r>
              <a:rPr lang="el-GR" dirty="0" smtClean="0"/>
              <a:t>-γλώσσες είναι υποθετικές, θεωρητικές κατασκευές</a:t>
            </a:r>
          </a:p>
          <a:p>
            <a:pPr lvl="0">
              <a:buFont typeface="Wingdings" pitchFamily="2" charset="2"/>
              <a:buChar char="Ø"/>
            </a:pPr>
            <a:r>
              <a:rPr lang="el-GR" dirty="0" smtClean="0"/>
              <a:t>καμία </a:t>
            </a:r>
            <a:r>
              <a:rPr lang="el-GR" dirty="0" err="1" smtClean="0"/>
              <a:t>επανασύνθεση</a:t>
            </a:r>
            <a:r>
              <a:rPr lang="el-GR" dirty="0" smtClean="0"/>
              <a:t> δεν είναι οριστική και πλήρης (βλ. ανακάλυψη </a:t>
            </a:r>
            <a:r>
              <a:rPr lang="el-GR" dirty="0" err="1" smtClean="0"/>
              <a:t>χεττιτικής</a:t>
            </a:r>
            <a:r>
              <a:rPr lang="el-GR" dirty="0" smtClean="0"/>
              <a:t> για την αναθεώρηση των σχέσεων ελληνικής και σανσκριτικής)</a:t>
            </a:r>
          </a:p>
          <a:p>
            <a:pPr lvl="0">
              <a:buFont typeface="Wingdings" pitchFamily="2" charset="2"/>
              <a:buChar char="Ø"/>
            </a:pPr>
            <a:r>
              <a:rPr lang="el-GR" dirty="0" smtClean="0"/>
              <a:t>θεωρία των «κυμάτων»: εξάπλωση νεωτερισμών από ένα ή περισσότερα κέντρα στην περιφέρεια μιας γλωσσικής οικογένειας</a:t>
            </a:r>
          </a:p>
          <a:p>
            <a:pPr lvl="0" algn="just">
              <a:buFont typeface="Wingdings" pitchFamily="2" charset="2"/>
              <a:buChar char="Ø"/>
            </a:pPr>
            <a:r>
              <a:rPr lang="el-GR" b="1" dirty="0" smtClean="0"/>
              <a:t>η ιστορική εξέλιξη της γλώσσας είναι φυσικό και συστηματικό φαινόμενο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 smtClean="0"/>
              <a:t>γλωσσική αλλαγή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αναπόφευκτη διαδικασία σε όλες τις γλώσσες του κόσμου, που περιλαμβάνει συνέχειες και ασυνέχειες</a:t>
            </a:r>
          </a:p>
          <a:p>
            <a:r>
              <a:rPr lang="el-GR" dirty="0" smtClean="0"/>
              <a:t>συστηματικότητα της γλωσσικής αλλαγής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ποκορύφωμα">
  <a:themeElements>
    <a:clrScheme name="Αποκορύφωμα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Αποκορύφωμα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Αποκορύφωμα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346</TotalTime>
  <Words>1050</Words>
  <Application>Microsoft Office PowerPoint</Application>
  <PresentationFormat>Προβολή στην οθόνη (4:3)</PresentationFormat>
  <Paragraphs>118</Paragraphs>
  <Slides>17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18" baseType="lpstr">
      <vt:lpstr>Αποκορύφωμα</vt:lpstr>
      <vt:lpstr>Η εξέλιξη της γλώσσας (βασικά σημεία μαθήματος)</vt:lpstr>
      <vt:lpstr>συγχρονία και διαχρονία</vt:lpstr>
      <vt:lpstr>συγχρονία και διαχρονία Ι</vt:lpstr>
      <vt:lpstr>συγχρονία και διαχρονία ΙΙ</vt:lpstr>
      <vt:lpstr>συγχρονία και διαχρονία ΙΙΙ</vt:lpstr>
      <vt:lpstr> Ιστορικοσυγκριτική γλωσσολογία: ινδοευρωπαϊκή οικογένεια </vt:lpstr>
      <vt:lpstr> Ιστορικοσυγκριτική γλωσσολογία: ινδοευρωπαϊκή οικογένεια  II </vt:lpstr>
      <vt:lpstr>ιστορικοσυγκριτική γλωσσολογία</vt:lpstr>
      <vt:lpstr>γλωσσική αλλαγή</vt:lpstr>
      <vt:lpstr>παράγοντες της γλωσσικής αλλαγής</vt:lpstr>
      <vt:lpstr>πηγές του λεξιλογίου της ΝΕ</vt:lpstr>
      <vt:lpstr>πηγές του λεξιλογίου της ΝΕ (δραστηριότητα: από ποιες περιόδους της Ελληνικής πιστεύετε ότι προέρχονται οι ακόλουθες λέξεις;)</vt:lpstr>
      <vt:lpstr>πηγές του λεξιλογίου της ΝΕ</vt:lpstr>
      <vt:lpstr>συνέχεια και ασυνέχεια στη γλώσσα</vt:lpstr>
      <vt:lpstr>συνέχεια και ασυνέχεια στη γλώσσα</vt:lpstr>
      <vt:lpstr>συνέχεια και ασυνέχεια στη γλώσσα</vt:lpstr>
      <vt:lpstr>βιβλιογραφία ενότητας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γλωσσολογία και ελληνική γλώσσα Ι</dc:title>
  <dc:creator>Konstantinos</dc:creator>
  <cp:lastModifiedBy>user</cp:lastModifiedBy>
  <cp:revision>46</cp:revision>
  <dcterms:created xsi:type="dcterms:W3CDTF">2013-11-14T08:49:35Z</dcterms:created>
  <dcterms:modified xsi:type="dcterms:W3CDTF">2018-03-24T23:52:03Z</dcterms:modified>
</cp:coreProperties>
</file>