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2" r:id="rId2"/>
    <p:sldId id="258" r:id="rId3"/>
    <p:sldId id="264" r:id="rId4"/>
    <p:sldId id="265" r:id="rId5"/>
    <p:sldId id="266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7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76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0C4CEC-16D5-4229-B4DE-FDE9B679D7E2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-language.gr/greekLang/studies/history/thema_13/index.html" TargetMode="External"/><Relationship Id="rId2" Type="http://schemas.openxmlformats.org/officeDocument/2006/relationships/hyperlink" Target="http://www.greek-language.gr/greekLang/studies/guide/thema_a6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ek-language.gr/greekLang/studies/guide/thema_a1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Η</a:t>
            </a:r>
            <a:r>
              <a:rPr lang="el-GR" sz="3600" dirty="0" smtClean="0"/>
              <a:t> </a:t>
            </a:r>
            <a:r>
              <a:rPr lang="el-GR" sz="3600" dirty="0" smtClean="0"/>
              <a:t>εξέλιξη της γλώσσας</a:t>
            </a:r>
            <a:br>
              <a:rPr lang="el-GR" sz="3600" dirty="0" smtClean="0"/>
            </a:br>
            <a:r>
              <a:rPr lang="el-GR" sz="2400" dirty="0" smtClean="0"/>
              <a:t>(βασικά σημεία μαθήματος)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l-GR" b="1" dirty="0" smtClean="0"/>
              <a:t>συγχρονική/ διαχρονική προσέγγιση</a:t>
            </a:r>
            <a:endParaRPr lang="el-GR" dirty="0" smtClean="0"/>
          </a:p>
          <a:p>
            <a:r>
              <a:rPr lang="el-GR" b="1" dirty="0" err="1" smtClean="0"/>
              <a:t>ιστορικοσυγκριτική</a:t>
            </a:r>
            <a:r>
              <a:rPr lang="el-GR" b="1" dirty="0" smtClean="0"/>
              <a:t> γλωσσολογία (προέλευση των γλωσσών)</a:t>
            </a:r>
          </a:p>
          <a:p>
            <a:r>
              <a:rPr lang="el-GR" b="1" dirty="0" smtClean="0"/>
              <a:t>γλωσσική αλλαγή</a:t>
            </a:r>
          </a:p>
          <a:p>
            <a:r>
              <a:rPr lang="el-GR" b="1" dirty="0" smtClean="0"/>
              <a:t>συνέχεια και ασυνέχεια στην εξέλιξη της γλώσσας</a:t>
            </a:r>
          </a:p>
          <a:p>
            <a:pPr lvl="1">
              <a:buNone/>
            </a:pPr>
            <a:endParaRPr lang="el-GR" sz="2400" i="1" dirty="0" smtClean="0"/>
          </a:p>
          <a:p>
            <a:pPr lvl="1">
              <a:buNone/>
            </a:pP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παράγοντες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l-GR" sz="3600" dirty="0" smtClean="0"/>
              <a:t>της γλωσσικής</a:t>
            </a:r>
            <a:r>
              <a:rPr lang="el-GR" dirty="0" smtClean="0"/>
              <a:t> </a:t>
            </a:r>
            <a:r>
              <a:rPr lang="el-GR" sz="3600" dirty="0" smtClean="0"/>
              <a:t>αλλαγής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</a:pPr>
            <a:r>
              <a:rPr lang="el-GR" dirty="0" smtClean="0"/>
              <a:t>παράγοντες </a:t>
            </a:r>
            <a:r>
              <a:rPr lang="el-GR" dirty="0" err="1" smtClean="0"/>
              <a:t>κοινωνιογλωσσικοί</a:t>
            </a:r>
            <a:r>
              <a:rPr lang="el-GR" dirty="0" smtClean="0"/>
              <a:t> (γλωσσική επαφή, δανεισμός, γλωσσική ποικιλία, κοινωνικές ανάγκες)</a:t>
            </a:r>
          </a:p>
          <a:p>
            <a:pPr algn="just">
              <a:spcBef>
                <a:spcPts val="600"/>
              </a:spcBef>
            </a:pPr>
            <a:r>
              <a:rPr lang="el-GR" dirty="0" smtClean="0"/>
              <a:t>παράγοντες </a:t>
            </a:r>
            <a:r>
              <a:rPr lang="el-GR" dirty="0" err="1" smtClean="0"/>
              <a:t>ενδογλωσσικοί</a:t>
            </a:r>
            <a:r>
              <a:rPr lang="el-GR" dirty="0" smtClean="0"/>
              <a:t>, </a:t>
            </a:r>
            <a:r>
              <a:rPr lang="el-GR" dirty="0" err="1" smtClean="0"/>
              <a:t>συστημικοί</a:t>
            </a:r>
            <a:r>
              <a:rPr lang="el-GR" dirty="0" smtClean="0"/>
              <a:t> (διατήρηση ή αποκατάσταση της ισορροπίας του συστήματος)</a:t>
            </a:r>
          </a:p>
          <a:p>
            <a:pPr algn="just">
              <a:spcBef>
                <a:spcPts val="600"/>
              </a:spcBef>
              <a:buNone/>
            </a:pPr>
            <a:r>
              <a:rPr lang="el-GR" dirty="0" smtClean="0"/>
              <a:t>* </a:t>
            </a:r>
            <a:r>
              <a:rPr lang="el-GR" i="1" dirty="0" smtClean="0"/>
              <a:t>από ανέκαθεν</a:t>
            </a:r>
            <a:r>
              <a:rPr lang="el-GR" dirty="0" smtClean="0"/>
              <a:t>, </a:t>
            </a:r>
            <a:r>
              <a:rPr lang="el-GR" i="1" dirty="0" smtClean="0"/>
              <a:t>πιο καλύτερα</a:t>
            </a:r>
            <a:r>
              <a:rPr lang="el-GR" dirty="0" smtClean="0"/>
              <a:t>, </a:t>
            </a:r>
            <a:r>
              <a:rPr lang="el-GR" i="1" dirty="0" smtClean="0"/>
              <a:t>θα </a:t>
            </a:r>
            <a:r>
              <a:rPr lang="el-GR" i="1" dirty="0" err="1" smtClean="0"/>
              <a:t>παράξω</a:t>
            </a:r>
            <a:endParaRPr lang="el-GR" i="1" dirty="0" smtClean="0"/>
          </a:p>
          <a:p>
            <a:pPr algn="just">
              <a:buNone/>
            </a:pPr>
            <a:r>
              <a:rPr lang="el-GR" b="1" dirty="0" smtClean="0"/>
              <a:t>πώς; </a:t>
            </a:r>
          </a:p>
          <a:p>
            <a:pPr algn="just">
              <a:spcBef>
                <a:spcPts val="600"/>
              </a:spcBef>
              <a:buNone/>
            </a:pPr>
            <a:r>
              <a:rPr lang="el-GR" dirty="0" err="1" smtClean="0">
                <a:sym typeface="Wingdings" pitchFamily="2" charset="2"/>
              </a:rPr>
              <a:t>πώς</a:t>
            </a:r>
            <a:r>
              <a:rPr lang="el-GR" dirty="0" smtClean="0">
                <a:sym typeface="Wingdings" pitchFamily="2" charset="2"/>
              </a:rPr>
              <a:t> μαθαίνεται η γλώσσα; (κατάκτηση του γλωσσικού συστήματος από τα παιδιά)</a:t>
            </a:r>
          </a:p>
          <a:p>
            <a:pPr algn="just">
              <a:spcBef>
                <a:spcPts val="600"/>
              </a:spcBef>
              <a:buFont typeface="Wingdings"/>
              <a:buChar char="à"/>
            </a:pPr>
            <a:r>
              <a:rPr lang="el-GR" dirty="0" smtClean="0">
                <a:sym typeface="Wingdings" pitchFamily="2" charset="2"/>
              </a:rPr>
              <a:t>σποραδικές, μη συστηματικές χρήσεις, συνύπαρξη παλιότερων και νεότερων τύπων, επικράτηση ενός τύπου</a:t>
            </a:r>
          </a:p>
          <a:p>
            <a:pPr algn="just">
              <a:spcBef>
                <a:spcPts val="600"/>
              </a:spcBef>
              <a:buFont typeface="Wingdings"/>
              <a:buChar char="à"/>
            </a:pPr>
            <a:r>
              <a:rPr lang="el-GR" dirty="0" smtClean="0">
                <a:sym typeface="Wingdings" pitchFamily="2" charset="2"/>
              </a:rPr>
              <a:t>οι αλλαγές σε κάθε επίπεδο γλωσσικής περιγραφής επηρεάζουν όλα τα υπόλοιπα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πηγές </a:t>
            </a:r>
            <a:r>
              <a:rPr lang="el-GR" sz="3600" smtClean="0"/>
              <a:t>του λεξιλογίου της ΝΕ</a:t>
            </a:r>
            <a:endParaRPr lang="el-GR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α) την κοινή πηγή από τα Αρχαία Ελληνικά</a:t>
            </a:r>
          </a:p>
          <a:p>
            <a:pPr>
              <a:buNone/>
            </a:pPr>
            <a:r>
              <a:rPr lang="el-GR" dirty="0" smtClean="0"/>
              <a:t>β) τη μεσαιωνική ελληνική (περιλαμβάνει και την οθωμανική περίοδο)</a:t>
            </a:r>
          </a:p>
          <a:p>
            <a:pPr>
              <a:buNone/>
            </a:pPr>
            <a:r>
              <a:rPr lang="el-GR" dirty="0" smtClean="0"/>
              <a:t>γ) τις ξένες γλώσσες που επηρέασαν την ελληνική σε όλες τις φάσεις της (συμπεριλαμβανομένης της σύγχρονης ΝΕ)</a:t>
            </a:r>
          </a:p>
          <a:p>
            <a:pPr>
              <a:buNone/>
            </a:pPr>
            <a:r>
              <a:rPr lang="el-GR" dirty="0" smtClean="0"/>
              <a:t>δ) την περίοδο του «διαφωτισμού» (εισαγωγή «λόγιων» λέξεων)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νεόπλαστες λέξεις (εσωτερικός δανεισμός)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σημασιολογικά δάνεια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υβρίδια</a:t>
            </a:r>
            <a:endParaRPr lang="el-GR" dirty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l-GR" sz="3600" dirty="0" smtClean="0"/>
              <a:t>πηγές του λεξιλογίου της ΝΕ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(</a:t>
            </a:r>
            <a:r>
              <a:rPr lang="el-GR" sz="2000" dirty="0" smtClean="0"/>
              <a:t>δραστηριότητα: από ποιες περιόδους της Ελληνικής πιστεύετε ότι προέρχονται οι ακόλουθες λέξεις;)</a:t>
            </a:r>
            <a:endParaRPr lang="el-G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>
              <a:spcBef>
                <a:spcPts val="600"/>
              </a:spcBef>
              <a:buNone/>
            </a:pPr>
            <a:r>
              <a:rPr lang="el-GR" dirty="0" smtClean="0"/>
              <a:t>θάλασσα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/>
              <a:t>λαθρεμπόριο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ρουλεμάν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κορίτσι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κρουαζιερόπλοιο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ξενοδοχείο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ραδιόφωνο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/>
              <a:t>ουρανός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προσωπικό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καλοριφέρ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/>
              <a:t>αγορά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/>
              <a:t>γράφω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/>
              <a:t>αγαπώ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/>
              <a:t>υπνοβάτης</a:t>
            </a:r>
            <a:endParaRPr lang="el-GR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αντιτορπιλικό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επιρροή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σημειώνω 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ουρανοξύστης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χειροκροτώ</a:t>
            </a:r>
          </a:p>
          <a:p>
            <a:pPr>
              <a:spcBef>
                <a:spcPts val="600"/>
              </a:spcBef>
              <a:buNone/>
            </a:pPr>
            <a:r>
              <a:rPr lang="el-GR" dirty="0" smtClean="0">
                <a:sym typeface="Wingdings" pitchFamily="2" charset="2"/>
              </a:rPr>
              <a:t>ταξί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πηγές του λεξιλογίου της ΝΕ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1613646"/>
            <a:ext cx="7272339" cy="4512517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θάλασσα, ουρανός, αγορά, γράφω, αγαπώ (αρχαία ελληνική-κοινή)</a:t>
            </a:r>
          </a:p>
          <a:p>
            <a:r>
              <a:rPr lang="el-GR" dirty="0" smtClean="0"/>
              <a:t>παίρνω, μαζεύω, κορίτσι, χαμογελώ, αργά (μεσαιωνική-</a:t>
            </a:r>
            <a:r>
              <a:rPr lang="el-GR" dirty="0" err="1" smtClean="0"/>
              <a:t>τουρκοκρατί</a:t>
            </a:r>
            <a:r>
              <a:rPr lang="el-GR" dirty="0" smtClean="0"/>
              <a:t>α)</a:t>
            </a:r>
          </a:p>
          <a:p>
            <a:r>
              <a:rPr lang="el-GR" dirty="0" smtClean="0"/>
              <a:t>ξενοδοχείο, λαθρεμπόριο, υπνοβάτης, δημοσιογράφος, χειροκροτώ </a:t>
            </a:r>
            <a:r>
              <a:rPr lang="el-GR" dirty="0" smtClean="0">
                <a:sym typeface="Wingdings" pitchFamily="2" charset="2"/>
              </a:rPr>
              <a:t> νεόπλαστες</a:t>
            </a:r>
          </a:p>
          <a:p>
            <a:r>
              <a:rPr lang="el-GR" dirty="0" smtClean="0">
                <a:sym typeface="Wingdings" pitchFamily="2" charset="2"/>
              </a:rPr>
              <a:t>αντιτορπιλικό, τορπιλίζω, κρουαζιερόπλοιο, ραδιόφωνο/ επιρροή, σημειώνω, πραγματοποιώ, προσωπικό, ουρανοξύστης  υβρίδια</a:t>
            </a:r>
          </a:p>
          <a:p>
            <a:r>
              <a:rPr lang="el-GR" dirty="0" smtClean="0">
                <a:sym typeface="Wingdings" pitchFamily="2" charset="2"/>
              </a:rPr>
              <a:t>επιρροή, σημειώνω, πραγματοποιώ, προσωπικό, ουρανοξύστης  σημασιολογικά/ μεταφραστικά δάνεια</a:t>
            </a:r>
          </a:p>
          <a:p>
            <a:r>
              <a:rPr lang="el-GR" dirty="0" smtClean="0">
                <a:sym typeface="Wingdings" pitchFamily="2" charset="2"/>
              </a:rPr>
              <a:t>καλοριφέρ, ασανσέρ, ρουλεμάν, γκολ, σασί  δάνεια (*αφομοιωμένα/ αναφομοίωτα)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συνέχεια και ασυνέχεια</a:t>
            </a:r>
            <a:br>
              <a:rPr lang="el-GR" sz="3600" dirty="0" smtClean="0"/>
            </a:br>
            <a:r>
              <a:rPr lang="el-GR" sz="3600" dirty="0" smtClean="0"/>
              <a:t>στη γλώσσα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μπορεί μια γλώσσα να «παραμείνει η ίδια» στο πέρασμα των αιώνων;</a:t>
            </a:r>
          </a:p>
          <a:p>
            <a:pPr algn="just"/>
            <a:r>
              <a:rPr lang="el-GR" dirty="0" smtClean="0"/>
              <a:t>τι εννοούμε όταν λέμε ότι μια γλώσσα «παραμένει η ίδια»;</a:t>
            </a:r>
          </a:p>
          <a:p>
            <a:pPr algn="just"/>
            <a:r>
              <a:rPr lang="el-GR" dirty="0" smtClean="0"/>
              <a:t>αλλαγή και «φθορά» στη γλώσσα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συνέχεια και ασυνέχεια</a:t>
            </a:r>
            <a:br>
              <a:rPr lang="el-GR" sz="3600" dirty="0" smtClean="0"/>
            </a:br>
            <a:r>
              <a:rPr lang="el-GR" sz="3600" dirty="0" smtClean="0"/>
              <a:t>στη γλώσσα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«τα </a:t>
            </a:r>
            <a:r>
              <a:rPr lang="el-GR" dirty="0" err="1" smtClean="0"/>
              <a:t>πρωιμότερα</a:t>
            </a:r>
            <a:r>
              <a:rPr lang="el-GR" dirty="0" smtClean="0"/>
              <a:t> στάδια της γλώσσας είναι προσιτά στους ομιλητές μεταγενέστερων φάσεων κατά έναν τρόπο που δεν είναι τα αγγλοσαξονικά ή ακόμα και τα μεσαιωνικά αγγλικά στους ομιλητές της σύγχρονης αγγλικής γλώσσας» (</a:t>
            </a:r>
            <a:r>
              <a:rPr lang="en-US" dirty="0" smtClean="0"/>
              <a:t>Browning 1991:13, </a:t>
            </a:r>
            <a:r>
              <a:rPr lang="el-GR" dirty="0" smtClean="0"/>
              <a:t>στο </a:t>
            </a:r>
            <a:r>
              <a:rPr lang="el-GR" dirty="0" err="1" smtClean="0"/>
              <a:t>Γούτσος</a:t>
            </a:r>
            <a:r>
              <a:rPr lang="el-GR" dirty="0" smtClean="0"/>
              <a:t> 2012:303)</a:t>
            </a:r>
          </a:p>
          <a:p>
            <a:pPr algn="just">
              <a:buNone/>
            </a:pPr>
            <a:r>
              <a:rPr lang="el-GR" dirty="0" smtClean="0"/>
              <a:t>(βλ. παραδείγματα από </a:t>
            </a:r>
            <a:r>
              <a:rPr lang="el-GR" dirty="0" err="1" smtClean="0"/>
              <a:t>Γούτσο</a:t>
            </a:r>
            <a:r>
              <a:rPr lang="el-GR" dirty="0" smtClean="0"/>
              <a:t> 2012:304)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συνέχεια και ασυνέχεια</a:t>
            </a:r>
            <a:br>
              <a:rPr lang="el-GR" sz="3600" dirty="0" smtClean="0"/>
            </a:br>
            <a:r>
              <a:rPr lang="el-GR" sz="3600" dirty="0" smtClean="0"/>
              <a:t>στη γλώσσα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στη μελέτη της γλωσσικής εξέλιξης</a:t>
            </a:r>
          </a:p>
          <a:p>
            <a:pPr lvl="1" algn="just"/>
            <a:r>
              <a:rPr lang="el-GR" dirty="0" smtClean="0"/>
              <a:t>διάκριση των επιπέδων της γλώσσας (π.χ. φωνολογικό, γραφολογικό, μορφολογία, λεξιλόγιο)</a:t>
            </a:r>
          </a:p>
          <a:p>
            <a:pPr lvl="1" algn="just"/>
            <a:r>
              <a:rPr lang="el-GR" dirty="0" smtClean="0"/>
              <a:t>διαφοροποίηση φαινομένων συνέχειας και ασυνέχειας</a:t>
            </a:r>
          </a:p>
          <a:p>
            <a:pPr algn="just">
              <a:buNone/>
            </a:pPr>
            <a:r>
              <a:rPr lang="el-GR" u="sng" dirty="0" smtClean="0"/>
              <a:t>παράδειγμα</a:t>
            </a:r>
            <a:r>
              <a:rPr lang="el-GR" dirty="0" smtClean="0"/>
              <a:t>: λεξιλογικό απόθεμα της ΝΕ</a:t>
            </a:r>
          </a:p>
          <a:p>
            <a:pPr lvl="1" algn="just">
              <a:buFont typeface="Wingdings" pitchFamily="2" charset="2"/>
              <a:buChar char="ü"/>
            </a:pPr>
            <a:r>
              <a:rPr lang="el-GR" dirty="0" smtClean="0"/>
              <a:t>στοιχεία λεξιλογίου με μεταβολές στις γραμματικές καταλήξεις (π.χ. διατήρηση λεξικού μορφήματος [θέματος] +αλλαγή γραμματικής κατάληξης)</a:t>
            </a:r>
          </a:p>
          <a:p>
            <a:pPr lvl="1" algn="just">
              <a:buFont typeface="Wingdings" pitchFamily="2" charset="2"/>
              <a:buChar char="ü"/>
            </a:pPr>
            <a:r>
              <a:rPr lang="el-GR" dirty="0" smtClean="0"/>
              <a:t>αλλαγή στη σημασία των λέξεων (σημασιολογική στένωση, μεταφορική επέκταση, π.χ. λύπη, εκκλησία)</a:t>
            </a:r>
          </a:p>
          <a:p>
            <a:pPr lvl="1" algn="just">
              <a:buFont typeface="Wingdings" pitchFamily="2" charset="2"/>
              <a:buChar char="ü"/>
            </a:pPr>
            <a:r>
              <a:rPr lang="el-GR" dirty="0" err="1" smtClean="0"/>
              <a:t>κειμενικό</a:t>
            </a:r>
            <a:r>
              <a:rPr lang="el-GR" dirty="0" smtClean="0"/>
              <a:t> είδος και επιλογή λεξιλογίου (π.χ. τραγούδια, επιστημονικά κείμενα)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βιβλιογραφία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err="1" smtClean="0"/>
              <a:t>Γούτσος</a:t>
            </a:r>
            <a:r>
              <a:rPr lang="el-GR" dirty="0" smtClean="0"/>
              <a:t>, Δ. 2012. </a:t>
            </a:r>
            <a:r>
              <a:rPr lang="el-GR" i="1" dirty="0" smtClean="0"/>
              <a:t>Γλώσσα. Κείμενο, ποικιλία, σύστημα</a:t>
            </a:r>
            <a:r>
              <a:rPr lang="el-GR" dirty="0" smtClean="0"/>
              <a:t>. Αθήνα: Κριτική. 297-326.</a:t>
            </a:r>
          </a:p>
          <a:p>
            <a:pPr>
              <a:buNone/>
            </a:pPr>
            <a:r>
              <a:rPr lang="el-GR" dirty="0" smtClean="0"/>
              <a:t>Μήτσης, Ν. 199</a:t>
            </a:r>
            <a:r>
              <a:rPr lang="en-US" dirty="0" smtClean="0"/>
              <a:t>9</a:t>
            </a:r>
            <a:r>
              <a:rPr lang="el-GR" dirty="0" smtClean="0"/>
              <a:t>. </a:t>
            </a:r>
            <a:r>
              <a:rPr lang="el-GR" i="1" dirty="0" smtClean="0"/>
              <a:t>Η Διδασκαλία της Γραμματικής στην Πρωτοβάθμια και τη Δευτεροβάθμια Εκπαίδευση</a:t>
            </a:r>
            <a:r>
              <a:rPr lang="el-GR" dirty="0" smtClean="0"/>
              <a:t>. Αθήνα: </a:t>
            </a:r>
            <a:r>
              <a:rPr lang="en-US" dirty="0" smtClean="0"/>
              <a:t>Gutenberg</a:t>
            </a:r>
            <a:r>
              <a:rPr lang="el-GR" dirty="0" smtClean="0"/>
              <a:t>. Μέρος Ι: Θεωρητικά Θέματα.</a:t>
            </a:r>
            <a:r>
              <a:rPr lang="en-US" dirty="0" smtClean="0"/>
              <a:t> 27-37.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Νικηφορίδου</a:t>
            </a:r>
            <a:r>
              <a:rPr lang="el-GR" dirty="0" smtClean="0"/>
              <a:t>, Κ. 2001. Γλωσσική αλλαγή. Στο </a:t>
            </a:r>
            <a:r>
              <a:rPr lang="en-US" dirty="0" smtClean="0">
                <a:hlinkClick r:id="rId2"/>
              </a:rPr>
              <a:t>http://www.greek-language.gr/greekLang/studies/guide/thema_a6/index.html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Παπαναστασίου Γ.  2007. Γλωσσική αλλαγή: Η ιστορική εξέλιξη της ελληνικής γλώσσας. Στο </a:t>
            </a:r>
            <a:r>
              <a:rPr lang="el-GR" u="sng" dirty="0" smtClean="0">
                <a:hlinkClick r:id="rId3"/>
              </a:rPr>
              <a:t>http://www.greek-language.gr/greekLang/studies/history/thema_13/index.html</a:t>
            </a:r>
            <a:endParaRPr lang="el-GR" u="sng" dirty="0" smtClean="0"/>
          </a:p>
          <a:p>
            <a:pPr>
              <a:buNone/>
            </a:pPr>
            <a:r>
              <a:rPr lang="el-GR" dirty="0" err="1" smtClean="0"/>
              <a:t>Χριστίδης</a:t>
            </a:r>
            <a:r>
              <a:rPr lang="el-GR" dirty="0" smtClean="0"/>
              <a:t>, Α.-Φ. 2001. Η φύση της γλώσσας: γλώσσα και ιστορία. Στο </a:t>
            </a:r>
            <a:r>
              <a:rPr lang="en-US" dirty="0" smtClean="0">
                <a:hlinkClick r:id="rId4"/>
              </a:rPr>
              <a:t>http://www.greek-language.gr/greekLang/studies/guide/thema_a1/index.html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συγχρονία και διαχρονία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u="sng" dirty="0" smtClean="0"/>
              <a:t>παραδείγματα</a:t>
            </a:r>
            <a:endParaRPr lang="en-US" b="1" u="sng" dirty="0" smtClean="0"/>
          </a:p>
          <a:p>
            <a:pPr>
              <a:buNone/>
            </a:pPr>
            <a:r>
              <a:rPr lang="el-GR" dirty="0" smtClean="0"/>
              <a:t>αι, ει, ου </a:t>
            </a:r>
            <a:r>
              <a:rPr lang="el-GR" dirty="0" smtClean="0">
                <a:sym typeface="Wingdings" pitchFamily="2" charset="2"/>
              </a:rPr>
              <a:t> «δίφθογγοι»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έγραψα, έδωσα, ήθελα </a:t>
            </a:r>
            <a:r>
              <a:rPr lang="el-GR" dirty="0" smtClean="0">
                <a:sym typeface="Wingdings" pitchFamily="2" charset="2"/>
              </a:rPr>
              <a:t> «αύξηση»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τραγουδώντας  «μετοχή»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δόξα τω Θεώ, εν πάση περιπτώσει  «δοτική»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Cloud 3"/>
          <p:cNvSpPr/>
          <p:nvPr/>
        </p:nvSpPr>
        <p:spPr>
          <a:xfrm>
            <a:off x="4540469" y="2364828"/>
            <a:ext cx="2159876" cy="52026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διγράμματα</a:t>
            </a:r>
            <a:endParaRPr lang="el-GR" dirty="0"/>
          </a:p>
        </p:txBody>
      </p:sp>
      <p:sp>
        <p:nvSpPr>
          <p:cNvPr id="5" name="Cloud 4"/>
          <p:cNvSpPr/>
          <p:nvPr/>
        </p:nvSpPr>
        <p:spPr>
          <a:xfrm>
            <a:off x="5772807" y="3037490"/>
            <a:ext cx="2588556" cy="52026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φορέας τόνου</a:t>
            </a:r>
            <a:endParaRPr lang="el-GR" dirty="0"/>
          </a:p>
        </p:txBody>
      </p:sp>
      <p:sp>
        <p:nvSpPr>
          <p:cNvPr id="6" name="Cloud 5"/>
          <p:cNvSpPr/>
          <p:nvPr/>
        </p:nvSpPr>
        <p:spPr>
          <a:xfrm>
            <a:off x="4887309" y="3557752"/>
            <a:ext cx="3957145" cy="78039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επιρρηματικός ρηματικός τύπος</a:t>
            </a:r>
            <a:endParaRPr lang="el-GR" dirty="0"/>
          </a:p>
        </p:txBody>
      </p:sp>
      <p:sp>
        <p:nvSpPr>
          <p:cNvPr id="7" name="Cloud 6"/>
          <p:cNvSpPr/>
          <p:nvPr/>
        </p:nvSpPr>
        <p:spPr>
          <a:xfrm>
            <a:off x="6201486" y="4572000"/>
            <a:ext cx="2642967" cy="70944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στερεότυπες εκφράσεις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συγχρονία και διαχρονία Ι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η γλώσσα μπορεί να αντιμετωπιστεί κατά δύο τρόπους:</a:t>
            </a:r>
          </a:p>
          <a:p>
            <a:pPr algn="just"/>
            <a:r>
              <a:rPr lang="el-GR" dirty="0" smtClean="0"/>
              <a:t>είτε ως σύστημα που λειτουργεί βάσει ορισμένων αρχών σε μια δεδομένη στιγμή του χρόνου/ τα γλωσσικά στοιχεία εξετάζονται ως διαμορφωμένες καταστάσεις που συνυπάρχουν την ίδια στιγμή μέσα στο σύστημα, δηλαδή στατικά</a:t>
            </a:r>
          </a:p>
          <a:p>
            <a:pPr algn="just"/>
            <a:r>
              <a:rPr lang="el-GR" dirty="0" smtClean="0"/>
              <a:t>είτε ως διαδοχή στοιχείων μέσα στη διάρκεια του χρόνου/ μας ενδιαφέρουν ως προς τις μεταβολές που έχουν υποστεί μέσα στον χρόνο, δηλαδή εξελικτικά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συγχρονία και διαχρονία ΙΙ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Η θέση του </a:t>
            </a:r>
            <a:r>
              <a:rPr lang="en-US" u="sng" dirty="0" smtClean="0"/>
              <a:t>Saussure</a:t>
            </a:r>
            <a:endParaRPr lang="el-GR" dirty="0" smtClean="0"/>
          </a:p>
          <a:p>
            <a:pPr algn="just">
              <a:spcBef>
                <a:spcPts val="600"/>
              </a:spcBef>
            </a:pPr>
            <a:r>
              <a:rPr lang="el-GR" dirty="0" smtClean="0"/>
              <a:t>κατά τον </a:t>
            </a:r>
            <a:r>
              <a:rPr lang="en-US" dirty="0" smtClean="0"/>
              <a:t>Saussure </a:t>
            </a:r>
            <a:r>
              <a:rPr lang="el-GR" dirty="0" smtClean="0"/>
              <a:t>η αντίθεση μεταξύ των δύο απόψεων είναι απόλυτη και δεν επιδέχεται συμβιβασμούς (</a:t>
            </a:r>
            <a:r>
              <a:rPr lang="el-GR" i="1" dirty="0" smtClean="0"/>
              <a:t>συγχρονική γλωσσολογία </a:t>
            </a:r>
            <a:r>
              <a:rPr lang="el-GR" dirty="0" smtClean="0"/>
              <a:t>και </a:t>
            </a:r>
            <a:r>
              <a:rPr lang="el-GR" i="1" dirty="0" smtClean="0"/>
              <a:t>διαχρονική γλωσσολογία</a:t>
            </a:r>
            <a:r>
              <a:rPr lang="el-GR" dirty="0" smtClean="0"/>
              <a:t>)</a:t>
            </a:r>
          </a:p>
          <a:p>
            <a:pPr algn="just">
              <a:spcBef>
                <a:spcPts val="600"/>
              </a:spcBef>
            </a:pPr>
            <a:r>
              <a:rPr lang="el-GR" dirty="0" smtClean="0"/>
              <a:t>η συγχρονική εξέταση έχει το προβάδισμα και θεωρείται ως η κατεξοχήν επιστημονική θεώρηση της γλώσσας: «η συγχρονική πλευρά είναι η αληθινή και μόνη πραγματικότητα»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συγχρονία και διαχρονία ΙΙΙ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1801906"/>
            <a:ext cx="7272339" cy="4583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u="sng" dirty="0" smtClean="0"/>
              <a:t>Η σύγχρονη άποψη</a:t>
            </a:r>
            <a:endParaRPr lang="el-GR" dirty="0" smtClean="0"/>
          </a:p>
          <a:p>
            <a:pPr algn="just">
              <a:spcBef>
                <a:spcPts val="600"/>
              </a:spcBef>
            </a:pPr>
            <a:r>
              <a:rPr lang="el-GR" dirty="0" smtClean="0"/>
              <a:t>Οι μελετητές δεν δέχονται σήμερα τον απόλυτο τρόπο με τον οποίο έθεσε ο </a:t>
            </a:r>
            <a:r>
              <a:rPr lang="en-US" dirty="0" smtClean="0"/>
              <a:t>Saussure </a:t>
            </a:r>
            <a:r>
              <a:rPr lang="el-GR" dirty="0" smtClean="0"/>
              <a:t>αυτή τη διάκριση: συγχρονική και διαχρονική θεώρηση της γλώσσας πρέπει να συνυπάρχουν και να συμπληρώνουν η μία την άλλη, ώστε να μπορούμε να έχουμε μια όσο το δυνατόν πιο ολοκληρωμένη γνώση του φαινομένου γλώσσα.</a:t>
            </a:r>
          </a:p>
          <a:p>
            <a:pPr algn="just">
              <a:spcBef>
                <a:spcPts val="600"/>
              </a:spcBef>
            </a:pPr>
            <a:r>
              <a:rPr lang="el-GR" dirty="0" smtClean="0"/>
              <a:t>Ως διαχρονία σήμερα νοείται γενικότερα η διαδοχή δύο ή περισσότερων συγχρονιών, ήτοι δύο ή περισσότερων συστημάτων που διαφέρουν μεταξύ τους χρονικά άρα και δομικά, αφού παντού κάθε γλωσσικό σύστημα μεταβάλλεται με το πέρασμα του χρόνου (Μπαμπινιώτης 1998:47)</a:t>
            </a:r>
          </a:p>
          <a:p>
            <a:pPr algn="just">
              <a:spcBef>
                <a:spcPts val="600"/>
              </a:spcBef>
            </a:pPr>
            <a:r>
              <a:rPr lang="el-GR" dirty="0" smtClean="0"/>
              <a:t>Ωστόσο, η διάκριση παραμένει βασική </a:t>
            </a:r>
            <a:r>
              <a:rPr lang="el-GR" u="sng" dirty="0" smtClean="0"/>
              <a:t>μεθοδολογική αρχή</a:t>
            </a:r>
            <a:r>
              <a:rPr lang="el-GR" dirty="0" smtClean="0"/>
              <a:t>, που όταν δεν τηρηθεί κατά τη μελέτη των γλωσσικών φαινομένων οδηγεί σε σφάλματα και παρανοήσεις</a:t>
            </a:r>
          </a:p>
          <a:p>
            <a:pPr algn="just">
              <a:spcBef>
                <a:spcPts val="600"/>
              </a:spcBef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err="1" smtClean="0"/>
              <a:t>Ιστορικοσυγκριτική</a:t>
            </a:r>
            <a:r>
              <a:rPr lang="el-GR" sz="2800" dirty="0" smtClean="0"/>
              <a:t> γλωσσολογία:</a:t>
            </a:r>
            <a:br>
              <a:rPr lang="el-GR" sz="2800" dirty="0" smtClean="0"/>
            </a:br>
            <a:r>
              <a:rPr lang="el-GR" sz="2800" dirty="0" smtClean="0"/>
              <a:t>ινδοευρωπαϊκή οικογένεια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r>
              <a:rPr lang="el-GR" dirty="0" smtClean="0"/>
              <a:t>σύγκριση γλωσσών γεωγραφικά απομακρυσμένων μεταξύ τους </a:t>
            </a:r>
            <a:r>
              <a:rPr lang="el-GR" dirty="0" smtClean="0">
                <a:sym typeface="Wingdings" pitchFamily="2" charset="2"/>
              </a:rPr>
              <a:t> συστηματικές ομοιότητες μεταξύ των στοιχείων τους</a:t>
            </a:r>
          </a:p>
          <a:p>
            <a:pPr indent="0" algn="just">
              <a:buNone/>
            </a:pPr>
            <a:r>
              <a:rPr lang="el-GR" dirty="0" smtClean="0">
                <a:sym typeface="Wingdings" pitchFamily="2" charset="2"/>
              </a:rPr>
              <a:t>Ελληνική: </a:t>
            </a:r>
            <a:r>
              <a:rPr lang="el-GR" i="1" dirty="0" smtClean="0">
                <a:sym typeface="Wingdings" pitchFamily="2" charset="2"/>
              </a:rPr>
              <a:t>πατήρ</a:t>
            </a:r>
          </a:p>
          <a:p>
            <a:pPr indent="0" algn="just">
              <a:buNone/>
            </a:pPr>
            <a:r>
              <a:rPr lang="el-GR" dirty="0" smtClean="0">
                <a:sym typeface="Wingdings" pitchFamily="2" charset="2"/>
              </a:rPr>
              <a:t>Λατινική: </a:t>
            </a:r>
            <a:r>
              <a:rPr lang="en-US" dirty="0" err="1" smtClean="0">
                <a:sym typeface="Wingdings" pitchFamily="2" charset="2"/>
              </a:rPr>
              <a:t>pater</a:t>
            </a:r>
            <a:endParaRPr lang="el-GR" dirty="0" smtClean="0">
              <a:sym typeface="Wingdings" pitchFamily="2" charset="2"/>
            </a:endParaRPr>
          </a:p>
          <a:p>
            <a:pPr indent="0" algn="just">
              <a:buNone/>
            </a:pPr>
            <a:r>
              <a:rPr lang="el-GR" dirty="0" smtClean="0">
                <a:sym typeface="Wingdings" pitchFamily="2" charset="2"/>
              </a:rPr>
              <a:t>Αγγλική:</a:t>
            </a:r>
            <a:r>
              <a:rPr lang="en-US" dirty="0" smtClean="0">
                <a:sym typeface="Wingdings" pitchFamily="2" charset="2"/>
              </a:rPr>
              <a:t> father</a:t>
            </a:r>
            <a:endParaRPr lang="el-GR" dirty="0" smtClean="0">
              <a:sym typeface="Wingdings" pitchFamily="2" charset="2"/>
            </a:endParaRPr>
          </a:p>
          <a:p>
            <a:pPr indent="0" algn="just">
              <a:buNone/>
            </a:pPr>
            <a:r>
              <a:rPr lang="el-GR" dirty="0" smtClean="0">
                <a:sym typeface="Wingdings" pitchFamily="2" charset="2"/>
              </a:rPr>
              <a:t>Γερμανική: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Vater</a:t>
            </a:r>
            <a:endParaRPr lang="el-GR" dirty="0" smtClean="0">
              <a:sym typeface="Wingdings" pitchFamily="2" charset="2"/>
            </a:endParaRPr>
          </a:p>
          <a:p>
            <a:pPr indent="0" algn="just">
              <a:buNone/>
            </a:pPr>
            <a:r>
              <a:rPr lang="el-GR" dirty="0" smtClean="0">
                <a:sym typeface="Wingdings" pitchFamily="2" charset="2"/>
              </a:rPr>
              <a:t>Σανσκριτική: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pitā</a:t>
            </a: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err="1" smtClean="0"/>
              <a:t>Ιστορικοσυγκριτική</a:t>
            </a:r>
            <a:r>
              <a:rPr lang="el-GR" sz="2800" dirty="0" smtClean="0"/>
              <a:t> γλωσσολογία:</a:t>
            </a:r>
            <a:br>
              <a:rPr lang="el-GR" sz="2800" dirty="0" smtClean="0"/>
            </a:br>
            <a:r>
              <a:rPr lang="el-GR" sz="2800" dirty="0" smtClean="0"/>
              <a:t>ινδοευρωπαϊκή οικογένεια</a:t>
            </a:r>
            <a:r>
              <a:rPr lang="en-US" sz="2800" dirty="0" smtClean="0"/>
              <a:t>  II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1801906"/>
            <a:ext cx="7534714" cy="4324257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γενετική σχέση μεταξύ των γλωσσών (</a:t>
            </a:r>
            <a:r>
              <a:rPr lang="en-US" dirty="0" smtClean="0"/>
              <a:t>Franz Bopp 1816) 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dirty="0" smtClean="0"/>
              <a:t>ινδοευρωπαϊκή «οικογένεια»</a:t>
            </a:r>
          </a:p>
          <a:p>
            <a:pPr lvl="0"/>
            <a:r>
              <a:rPr lang="el-GR" dirty="0" err="1" smtClean="0"/>
              <a:t>επανασύνθεση</a:t>
            </a:r>
            <a:r>
              <a:rPr lang="el-GR" dirty="0" smtClean="0"/>
              <a:t>  ή αποκατάσταση της «μητέρας γλώσσας» και οικογενειακό δέντρο μιας οικογένειας γλωσσών</a:t>
            </a:r>
          </a:p>
          <a:p>
            <a:pPr lvl="0">
              <a:buNone/>
            </a:pPr>
            <a:r>
              <a:rPr lang="el-GR" b="1" dirty="0" smtClean="0">
                <a:sym typeface="Wingdings"/>
              </a:rPr>
              <a:t></a:t>
            </a:r>
            <a:r>
              <a:rPr lang="el-GR" dirty="0" smtClean="0">
                <a:sym typeface="Wingdings"/>
              </a:rPr>
              <a:t> </a:t>
            </a:r>
            <a:r>
              <a:rPr lang="el-GR" dirty="0" err="1" smtClean="0"/>
              <a:t>ιστορικο</a:t>
            </a:r>
            <a:r>
              <a:rPr lang="el-GR" dirty="0" smtClean="0"/>
              <a:t>-συγκριτική μέθοδος</a:t>
            </a:r>
          </a:p>
          <a:p>
            <a:pPr lvl="0" indent="0">
              <a:spcBef>
                <a:spcPts val="600"/>
              </a:spcBef>
              <a:buNone/>
            </a:pPr>
            <a:r>
              <a:rPr lang="el-GR" u="sng" dirty="0" smtClean="0"/>
              <a:t>αποκλεισμός περιπτώσεων </a:t>
            </a:r>
          </a:p>
          <a:p>
            <a:pPr lvl="0" indent="0">
              <a:spcBef>
                <a:spcPts val="600"/>
              </a:spcBef>
              <a:buFont typeface="Wingdings" pitchFamily="2" charset="2"/>
              <a:buChar char="ü"/>
            </a:pPr>
            <a:r>
              <a:rPr lang="el-GR" dirty="0" smtClean="0"/>
              <a:t>τυχαίας σύγκλισης ή συμπτωματικής ομοιότητας (</a:t>
            </a:r>
            <a:r>
              <a:rPr lang="en-US" dirty="0" smtClean="0"/>
              <a:t>man </a:t>
            </a:r>
            <a:r>
              <a:rPr lang="el-GR" dirty="0" smtClean="0"/>
              <a:t>αγγλικά/ κορεάτικα)</a:t>
            </a:r>
          </a:p>
          <a:p>
            <a:pPr lvl="0" indent="0">
              <a:spcBef>
                <a:spcPts val="600"/>
              </a:spcBef>
              <a:buFont typeface="Wingdings" pitchFamily="2" charset="2"/>
              <a:buChar char="ü"/>
            </a:pPr>
            <a:r>
              <a:rPr lang="el-GR" dirty="0" smtClean="0"/>
              <a:t>δανεισμού (ντόμπρος/ σλαβ. </a:t>
            </a:r>
            <a:r>
              <a:rPr lang="en-US" dirty="0" err="1" smtClean="0"/>
              <a:t>dobr</a:t>
            </a:r>
            <a:r>
              <a:rPr lang="en-US" dirty="0" smtClean="0"/>
              <a:t>)</a:t>
            </a:r>
            <a:endParaRPr lang="el-GR" dirty="0" smtClean="0"/>
          </a:p>
          <a:p>
            <a:pPr lvl="0" indent="0">
              <a:spcBef>
                <a:spcPts val="600"/>
              </a:spcBef>
              <a:buFont typeface="Wingdings" pitchFamily="2" charset="2"/>
              <a:buChar char="ü"/>
            </a:pPr>
            <a:r>
              <a:rPr lang="el-GR" dirty="0" smtClean="0"/>
              <a:t>ομοιοτήτων που οφείλονται σε καθολικά χαρακτηριστικά της ανθρώπινης γλώσσας (τα πρώτα σύμφωνα που εμφανίζονται στη γλώσσα του παιδιού </a:t>
            </a:r>
            <a:r>
              <a:rPr lang="en-US" dirty="0" smtClean="0"/>
              <a:t>/m/  </a:t>
            </a:r>
            <a:r>
              <a:rPr lang="el-GR" dirty="0" smtClean="0"/>
              <a:t>και  </a:t>
            </a:r>
            <a:r>
              <a:rPr lang="en-US" dirty="0" smtClean="0"/>
              <a:t>/p/)</a:t>
            </a:r>
            <a:endParaRPr lang="el-GR" dirty="0" smtClean="0"/>
          </a:p>
          <a:p>
            <a:pPr lvl="0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err="1" smtClean="0"/>
              <a:t>ιστορικοσυγκριτική</a:t>
            </a:r>
            <a:r>
              <a:rPr lang="el-GR" sz="3600" dirty="0" smtClean="0"/>
              <a:t> γλωσσολογία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l-GR" dirty="0" smtClean="0"/>
              <a:t>οι </a:t>
            </a:r>
            <a:r>
              <a:rPr lang="el-GR" dirty="0" err="1" smtClean="0"/>
              <a:t>πρωτο</a:t>
            </a:r>
            <a:r>
              <a:rPr lang="el-GR" dirty="0" smtClean="0"/>
              <a:t>-γλώσσες είναι υποθετικές, θεωρητικές κατασκευές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 smtClean="0"/>
              <a:t>καμία </a:t>
            </a:r>
            <a:r>
              <a:rPr lang="el-GR" dirty="0" err="1" smtClean="0"/>
              <a:t>επανασύνθεση</a:t>
            </a:r>
            <a:r>
              <a:rPr lang="el-GR" dirty="0" smtClean="0"/>
              <a:t> δεν είναι οριστική και πλήρης (βλ. ανακάλυψη </a:t>
            </a:r>
            <a:r>
              <a:rPr lang="el-GR" dirty="0" err="1" smtClean="0"/>
              <a:t>χεττιτικής</a:t>
            </a:r>
            <a:r>
              <a:rPr lang="el-GR" dirty="0" smtClean="0"/>
              <a:t> για την αναθεώρηση των σχέσεων ελληνικής και σανσκριτικής)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 smtClean="0"/>
              <a:t>θεωρία των «κυμάτων»: εξάπλωση νεωτερισμών από ένα ή περισσότερα κέντρα στην περιφέρεια μιας γλωσσικής οικογένειας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b="1" dirty="0" smtClean="0"/>
              <a:t>η ιστορική εξέλιξη της γλώσσας είναι φυσικό και συστηματικό φαινόμενο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γλωσσική αλλαγή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αναπόφευκτη διαδικασία σε όλες τις γλώσσες του κόσμου, που περιλαμβάνει συνέχειες και ασυνέχειες</a:t>
            </a:r>
          </a:p>
          <a:p>
            <a:r>
              <a:rPr lang="el-GR" dirty="0" smtClean="0"/>
              <a:t>συστηματικότητα της γλωσσικής αλλαγής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346</TotalTime>
  <Words>1050</Words>
  <Application>Microsoft Office PowerPoint</Application>
  <PresentationFormat>Προβολή στην οθόνη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Αποκορύφωμα</vt:lpstr>
      <vt:lpstr>Η εξέλιξη της γλώσσας (βασικά σημεία μαθήματος)</vt:lpstr>
      <vt:lpstr>συγχρονία και διαχρονία</vt:lpstr>
      <vt:lpstr>συγχρονία και διαχρονία Ι</vt:lpstr>
      <vt:lpstr>συγχρονία και διαχρονία ΙΙ</vt:lpstr>
      <vt:lpstr>συγχρονία και διαχρονία ΙΙΙ</vt:lpstr>
      <vt:lpstr> Ιστορικοσυγκριτική γλωσσολογία: ινδοευρωπαϊκή οικογένεια </vt:lpstr>
      <vt:lpstr> Ιστορικοσυγκριτική γλωσσολογία: ινδοευρωπαϊκή οικογένεια  II </vt:lpstr>
      <vt:lpstr>ιστορικοσυγκριτική γλωσσολογία</vt:lpstr>
      <vt:lpstr>γλωσσική αλλαγή</vt:lpstr>
      <vt:lpstr>παράγοντες της γλωσσικής αλλαγής</vt:lpstr>
      <vt:lpstr>πηγές του λεξιλογίου της ΝΕ</vt:lpstr>
      <vt:lpstr>πηγές του λεξιλογίου της ΝΕ (δραστηριότητα: από ποιες περιόδους της Ελληνικής πιστεύετε ότι προέρχονται οι ακόλουθες λέξεις;)</vt:lpstr>
      <vt:lpstr>πηγές του λεξιλογίου της ΝΕ</vt:lpstr>
      <vt:lpstr>συνέχεια και ασυνέχεια στη γλώσσα</vt:lpstr>
      <vt:lpstr>συνέχεια και ασυνέχεια στη γλώσσα</vt:lpstr>
      <vt:lpstr>συνέχεια και ασυνέχεια στη γλώσσα</vt:lpstr>
      <vt:lpstr>βιβλιογραφία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γλωσσολογία και ελληνική γλώσσα Ι</dc:title>
  <dc:creator>Konstantinos</dc:creator>
  <cp:lastModifiedBy>user</cp:lastModifiedBy>
  <cp:revision>46</cp:revision>
  <dcterms:created xsi:type="dcterms:W3CDTF">2013-11-14T08:49:35Z</dcterms:created>
  <dcterms:modified xsi:type="dcterms:W3CDTF">2018-03-24T23:52:03Z</dcterms:modified>
</cp:coreProperties>
</file>