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62" r:id="rId2"/>
    <p:sldId id="265" r:id="rId3"/>
    <p:sldId id="263" r:id="rId4"/>
    <p:sldId id="264" r:id="rId5"/>
    <p:sldId id="271" r:id="rId6"/>
    <p:sldId id="266" r:id="rId7"/>
    <p:sldId id="267" r:id="rId8"/>
    <p:sldId id="272" r:id="rId9"/>
    <p:sldId id="268" r:id="rId10"/>
    <p:sldId id="269" r:id="rId11"/>
    <p:sldId id="270" r:id="rId12"/>
    <p:sldId id="273" r:id="rId13"/>
    <p:sldId id="27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30" d="100"/>
          <a:sy n="130" d="100"/>
        </p:scale>
        <p:origin x="576" y="14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5329F8-CCB5-AB4A-86E5-BACBBA5EF6B6}" type="datetimeFigureOut">
              <a:rPr lang="en-US" smtClean="0"/>
              <a:pPr/>
              <a:t>4/18/2018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C9DDD7-7224-BE44-83FA-9665F10F28F0}" type="slidenum">
              <a:rPr lang="en-US" smtClean="0"/>
              <a:pPr/>
              <a:t>‹#›</a:t>
            </a:fld>
            <a:endParaRPr lang="en-US"/>
          </a:p>
        </p:txBody>
      </p:sp>
    </p:spTree>
    <p:extLst>
      <p:ext uri="{BB962C8B-B14F-4D97-AF65-F5344CB8AC3E}">
        <p14:creationId xmlns:p14="http://schemas.microsoft.com/office/powerpoint/2010/main" val="31274548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C9DDD7-7224-BE44-83FA-9665F10F28F0}" type="slidenum">
              <a:rPr lang="en-US" smtClean="0"/>
              <a:pPr/>
              <a:t>8</a:t>
            </a:fld>
            <a:endParaRPr lang="en-US"/>
          </a:p>
        </p:txBody>
      </p:sp>
    </p:spTree>
    <p:extLst>
      <p:ext uri="{BB962C8B-B14F-4D97-AF65-F5344CB8AC3E}">
        <p14:creationId xmlns:p14="http://schemas.microsoft.com/office/powerpoint/2010/main" val="4432582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988423" y="6221506"/>
            <a:ext cx="2743200" cy="365125"/>
          </a:xfrm>
        </p:spPr>
        <p:txBody>
          <a:bodyPr/>
          <a:lstStyle/>
          <a:p>
            <a:fld id="{E90C4CEC-16D5-4229-B4DE-FDE9B679D7E2}" type="datetimeFigureOut">
              <a:rPr lang="en-US" smtClean="0"/>
              <a:pPr/>
              <a:t>4/18/2018</a:t>
            </a:fld>
            <a:endParaRPr lang="en-US"/>
          </a:p>
        </p:txBody>
      </p:sp>
      <p:sp>
        <p:nvSpPr>
          <p:cNvPr id="5" name="Footer Placeholder 4"/>
          <p:cNvSpPr>
            <a:spLocks noGrp="1"/>
          </p:cNvSpPr>
          <p:nvPr>
            <p:ph type="ftr" sz="quarter" idx="11"/>
          </p:nvPr>
        </p:nvSpPr>
        <p:spPr>
          <a:xfrm>
            <a:off x="1295400" y="6221506"/>
            <a:ext cx="2743200" cy="365125"/>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pPr/>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pPr/>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pPr/>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pPr/>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0C4CEC-16D5-4229-B4DE-FDE9B679D7E2}" type="datetimeFigureOut">
              <a:rPr lang="en-US" smtClean="0"/>
              <a:pPr/>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en-US" smtClean="0"/>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90C4CEC-16D5-4229-B4DE-FDE9B679D7E2}" type="datetimeFigureOut">
              <a:rPr lang="en-US" smtClean="0"/>
              <a:pPr/>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90C4CEC-16D5-4229-B4DE-FDE9B679D7E2}" type="datetimeFigureOut">
              <a:rPr lang="en-US" smtClean="0"/>
              <a:pPr/>
              <a:t>4/18/2018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90C4CEC-16D5-4229-B4DE-FDE9B679D7E2}" type="datetimeFigureOut">
              <a:rPr lang="en-US" smtClean="0"/>
              <a:pPr/>
              <a:t>4/18/2018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E90C4CEC-16D5-4229-B4DE-FDE9B679D7E2}" type="datetimeFigureOut">
              <a:rPr lang="en-US" smtClean="0"/>
              <a:pPr/>
              <a:t>4/18/2018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n-US" smtClean="0"/>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pPr/>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spcBef>
                <a:spcPts val="6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pPr/>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E90C4CEC-16D5-4229-B4DE-FDE9B679D7E2}" type="datetimeFigureOut">
              <a:rPr lang="en-US" smtClean="0"/>
              <a:pPr/>
              <a:t>4/18/2018</a:t>
            </a:fld>
            <a:endParaRPr lang="en-US"/>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DBAE4E6-4D12-4A48-9B6B-6FA0B79BEE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ilsp.gr/homepages/protopapas/pdf/Protopapas_phon-notes_2003.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η πραγμάτωση της γλώσσας</a:t>
            </a:r>
            <a:br>
              <a:rPr lang="el-GR" sz="3600" dirty="0" smtClean="0"/>
            </a:br>
            <a:r>
              <a:rPr lang="el-GR" sz="2400" dirty="0" smtClean="0"/>
              <a:t>(βασικά σημεία μαθήματος)</a:t>
            </a:r>
            <a:endParaRPr lang="el-GR" sz="2400" dirty="0"/>
          </a:p>
        </p:txBody>
      </p:sp>
      <p:sp>
        <p:nvSpPr>
          <p:cNvPr id="3" name="Content Placeholder 2"/>
          <p:cNvSpPr>
            <a:spLocks noGrp="1"/>
          </p:cNvSpPr>
          <p:nvPr>
            <p:ph idx="1"/>
          </p:nvPr>
        </p:nvSpPr>
        <p:spPr/>
        <p:txBody>
          <a:bodyPr numCol="1"/>
          <a:lstStyle/>
          <a:p>
            <a:pPr marL="282575" lvl="1" indent="0" algn="ctr">
              <a:buNone/>
            </a:pPr>
            <a:r>
              <a:rPr lang="el-GR" sz="2400" b="1" dirty="0" smtClean="0"/>
              <a:t>βασικές έννοιες φωνητικής και φωνολογίας</a:t>
            </a:r>
          </a:p>
          <a:p>
            <a:pPr lvl="1">
              <a:buFont typeface="Wingdings" charset="2"/>
              <a:buChar char="²"/>
            </a:pPr>
            <a:r>
              <a:rPr lang="el-GR" sz="2400" b="1" dirty="0" smtClean="0"/>
              <a:t>η παραγωγή των φθόγγων (αρθρωτική φωνητική)</a:t>
            </a:r>
          </a:p>
          <a:p>
            <a:pPr lvl="1">
              <a:buFont typeface="Wingdings" charset="2"/>
              <a:buChar char="²"/>
            </a:pPr>
            <a:r>
              <a:rPr lang="el-GR" sz="2400" b="1" dirty="0" smtClean="0"/>
              <a:t>η ανάλυση των φθόγγων (ακουστική φωνητική)</a:t>
            </a:r>
          </a:p>
          <a:p>
            <a:pPr lvl="1">
              <a:buFont typeface="Wingdings" charset="2"/>
              <a:buChar char="²"/>
            </a:pPr>
            <a:r>
              <a:rPr lang="el-GR" sz="2400" b="1" dirty="0" smtClean="0"/>
              <a:t>φωνολογία: από τους φθόγγους στα φωνήματα</a:t>
            </a:r>
          </a:p>
          <a:p>
            <a:pPr marL="282575" lvl="1" indent="0">
              <a:buNone/>
            </a:pPr>
            <a:endParaRPr lang="el-GR" sz="2400" b="1" dirty="0" smtClean="0"/>
          </a:p>
          <a:p>
            <a:pPr marL="282575" lvl="1" indent="0">
              <a:buNone/>
            </a:pPr>
            <a:endParaRPr lang="el-GR" sz="2400"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φωνήματα</a:t>
            </a:r>
            <a:endParaRPr lang="en-US" sz="3600" dirty="0"/>
          </a:p>
        </p:txBody>
      </p:sp>
      <p:sp>
        <p:nvSpPr>
          <p:cNvPr id="3" name="Content Placeholder 2"/>
          <p:cNvSpPr>
            <a:spLocks noGrp="1"/>
          </p:cNvSpPr>
          <p:nvPr>
            <p:ph idx="1"/>
          </p:nvPr>
        </p:nvSpPr>
        <p:spPr>
          <a:xfrm>
            <a:off x="1089024" y="1801906"/>
            <a:ext cx="7709536" cy="4324257"/>
          </a:xfrm>
        </p:spPr>
        <p:txBody>
          <a:bodyPr>
            <a:normAutofit fontScale="92500" lnSpcReduction="20000"/>
          </a:bodyPr>
          <a:lstStyle/>
          <a:p>
            <a:r>
              <a:rPr lang="el-GR" dirty="0" smtClean="0"/>
              <a:t>φθόγγοι μιας ορισμένης γλώσσας με διαφοροποιητική λειτουργία</a:t>
            </a:r>
            <a:r>
              <a:rPr lang="en-GB" dirty="0" smtClean="0"/>
              <a:t> </a:t>
            </a:r>
            <a:r>
              <a:rPr lang="el-GR" dirty="0" smtClean="0"/>
              <a:t>(αφηρημένες θεωρητικές κατασκευές)</a:t>
            </a:r>
          </a:p>
          <a:p>
            <a:pPr marL="0" indent="0">
              <a:buNone/>
            </a:pPr>
            <a:r>
              <a:rPr lang="el-GR" u="sng" dirty="0" smtClean="0"/>
              <a:t>παράδειγμα</a:t>
            </a:r>
            <a:r>
              <a:rPr lang="el-GR" dirty="0" smtClean="0"/>
              <a:t>: </a:t>
            </a:r>
            <a:r>
              <a:rPr lang="en-US" dirty="0" smtClean="0"/>
              <a:t>/p/ /</a:t>
            </a:r>
            <a:r>
              <a:rPr lang="en-US" dirty="0" err="1" smtClean="0"/>
              <a:t>pira</a:t>
            </a:r>
            <a:r>
              <a:rPr lang="en-US" dirty="0" smtClean="0"/>
              <a:t>/ </a:t>
            </a:r>
            <a:r>
              <a:rPr lang="el-GR" dirty="0" smtClean="0"/>
              <a:t>και</a:t>
            </a:r>
            <a:r>
              <a:rPr lang="en-US" dirty="0" smtClean="0"/>
              <a:t> /b/ /</a:t>
            </a:r>
            <a:r>
              <a:rPr lang="en-US" dirty="0" err="1" smtClean="0"/>
              <a:t>bira</a:t>
            </a:r>
            <a:r>
              <a:rPr lang="en-US" dirty="0" smtClean="0"/>
              <a:t>/</a:t>
            </a:r>
            <a:endParaRPr lang="el-GR" dirty="0" smtClean="0"/>
          </a:p>
          <a:p>
            <a:r>
              <a:rPr lang="el-GR" dirty="0" smtClean="0"/>
              <a:t>αλλόφωνα: οι διαφορετικές πραγματώσεις (</a:t>
            </a:r>
            <a:r>
              <a:rPr lang="en-US" dirty="0" smtClean="0"/>
              <a:t>=</a:t>
            </a:r>
            <a:r>
              <a:rPr lang="el-GR" dirty="0" smtClean="0"/>
              <a:t>φθόγγοι)</a:t>
            </a:r>
            <a:r>
              <a:rPr lang="en-US" dirty="0" smtClean="0"/>
              <a:t> </a:t>
            </a:r>
            <a:r>
              <a:rPr lang="el-GR" dirty="0" smtClean="0"/>
              <a:t>του ίδιου φωνήματος ανάλογα με το περιβάλλον που εμφανίζεται (συμπληρωματική κατανομή)</a:t>
            </a:r>
            <a:endParaRPr lang="el-GR" dirty="0"/>
          </a:p>
          <a:p>
            <a:pPr marL="0" indent="0">
              <a:buNone/>
            </a:pPr>
            <a:r>
              <a:rPr lang="el-GR" u="sng" dirty="0" smtClean="0"/>
              <a:t>παράδειγμα (υπερωικά-</a:t>
            </a:r>
            <a:r>
              <a:rPr lang="el-GR" u="sng" dirty="0" err="1" smtClean="0"/>
              <a:t>ουρανικ</a:t>
            </a:r>
            <a:r>
              <a:rPr lang="el-GR" u="sng" smtClean="0"/>
              <a:t>ά)</a:t>
            </a:r>
            <a:endParaRPr lang="el-GR" u="sng" dirty="0" smtClean="0"/>
          </a:p>
          <a:p>
            <a:pPr marL="0" indent="0">
              <a:buNone/>
            </a:pPr>
            <a:r>
              <a:rPr lang="el-GR" dirty="0" smtClean="0"/>
              <a:t>καλά –</a:t>
            </a:r>
            <a:r>
              <a:rPr lang="en-US" dirty="0" smtClean="0"/>
              <a:t> </a:t>
            </a:r>
            <a:r>
              <a:rPr lang="el-GR" dirty="0" smtClean="0"/>
              <a:t>κερί </a:t>
            </a:r>
          </a:p>
          <a:p>
            <a:pPr marL="0" indent="0">
              <a:buNone/>
            </a:pPr>
            <a:r>
              <a:rPr lang="el-GR" dirty="0" smtClean="0"/>
              <a:t>γάλα</a:t>
            </a:r>
            <a:r>
              <a:rPr lang="en-US" dirty="0" smtClean="0"/>
              <a:t> </a:t>
            </a:r>
            <a:r>
              <a:rPr lang="el-GR" dirty="0"/>
              <a:t>–</a:t>
            </a:r>
            <a:r>
              <a:rPr lang="en-US" dirty="0"/>
              <a:t> </a:t>
            </a:r>
            <a:r>
              <a:rPr lang="en-US" dirty="0" smtClean="0"/>
              <a:t> </a:t>
            </a:r>
            <a:r>
              <a:rPr lang="el-GR" dirty="0" smtClean="0"/>
              <a:t>γέρος</a:t>
            </a:r>
          </a:p>
          <a:p>
            <a:pPr marL="0" indent="0">
              <a:buNone/>
            </a:pPr>
            <a:r>
              <a:rPr lang="el-GR" dirty="0" smtClean="0"/>
              <a:t>χαρά–</a:t>
            </a:r>
            <a:r>
              <a:rPr lang="en-US" dirty="0" smtClean="0"/>
              <a:t> </a:t>
            </a:r>
            <a:r>
              <a:rPr lang="el-GR" dirty="0" smtClean="0"/>
              <a:t>χέρι</a:t>
            </a:r>
          </a:p>
          <a:p>
            <a:pPr marL="0" indent="0">
              <a:buNone/>
            </a:pPr>
            <a:endParaRPr lang="en-US" dirty="0"/>
          </a:p>
        </p:txBody>
      </p:sp>
    </p:spTree>
    <p:extLst>
      <p:ext uri="{BB962C8B-B14F-4D97-AF65-F5344CB8AC3E}">
        <p14:creationId xmlns:p14="http://schemas.microsoft.com/office/powerpoint/2010/main" val="2008426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φωνήματα</a:t>
            </a:r>
            <a:endParaRPr lang="en-US" sz="3600" dirty="0"/>
          </a:p>
        </p:txBody>
      </p:sp>
      <p:sp>
        <p:nvSpPr>
          <p:cNvPr id="3" name="Content Placeholder 2"/>
          <p:cNvSpPr>
            <a:spLocks noGrp="1"/>
          </p:cNvSpPr>
          <p:nvPr>
            <p:ph idx="1"/>
          </p:nvPr>
        </p:nvSpPr>
        <p:spPr>
          <a:xfrm>
            <a:off x="1089024" y="1801906"/>
            <a:ext cx="7709536" cy="4324257"/>
          </a:xfrm>
        </p:spPr>
        <p:txBody>
          <a:bodyPr>
            <a:normAutofit/>
          </a:bodyPr>
          <a:lstStyle/>
          <a:p>
            <a:r>
              <a:rPr lang="el-GR" dirty="0" smtClean="0"/>
              <a:t>ελεύθερες παραλλαγές</a:t>
            </a:r>
            <a:r>
              <a:rPr lang="en-US" dirty="0" smtClean="0"/>
              <a:t>/</a:t>
            </a:r>
            <a:r>
              <a:rPr lang="el-GR" dirty="0" smtClean="0"/>
              <a:t>εναλλαγές</a:t>
            </a:r>
          </a:p>
          <a:p>
            <a:pPr marL="0" indent="0">
              <a:buNone/>
            </a:pPr>
            <a:r>
              <a:rPr lang="el-GR" u="sng" dirty="0" smtClean="0"/>
              <a:t>παράδειγμα</a:t>
            </a:r>
          </a:p>
          <a:p>
            <a:pPr marL="0" indent="0">
              <a:buNone/>
            </a:pPr>
            <a:r>
              <a:rPr lang="el-GR" dirty="0" smtClean="0"/>
              <a:t>άγγελος</a:t>
            </a:r>
          </a:p>
          <a:p>
            <a:pPr marL="0" indent="0">
              <a:buNone/>
            </a:pPr>
            <a:r>
              <a:rPr lang="el-GR" dirty="0" smtClean="0"/>
              <a:t>έμπορος</a:t>
            </a:r>
          </a:p>
          <a:p>
            <a:pPr marL="0" indent="0">
              <a:buNone/>
            </a:pPr>
            <a:endParaRPr lang="en-US" dirty="0"/>
          </a:p>
        </p:txBody>
      </p:sp>
    </p:spTree>
    <p:extLst>
      <p:ext uri="{BB962C8B-B14F-4D97-AF65-F5344CB8AC3E}">
        <p14:creationId xmlns:p14="http://schemas.microsoft.com/office/powerpoint/2010/main" val="3211708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επίπεδα γλωσσικής ανάλυσης</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0198175"/>
              </p:ext>
            </p:extLst>
          </p:nvPr>
        </p:nvGraphicFramePr>
        <p:xfrm>
          <a:off x="1089025" y="1801813"/>
          <a:ext cx="7272339" cy="3337560"/>
        </p:xfrm>
        <a:graphic>
          <a:graphicData uri="http://schemas.openxmlformats.org/drawingml/2006/table">
            <a:tbl>
              <a:tblPr firstRow="1" bandRow="1">
                <a:tableStyleId>{5C22544A-7EE6-4342-B048-85BDC9FD1C3A}</a:tableStyleId>
              </a:tblPr>
              <a:tblGrid>
                <a:gridCol w="2424113"/>
                <a:gridCol w="2424113"/>
                <a:gridCol w="2424113"/>
              </a:tblGrid>
              <a:tr h="370840">
                <a:tc>
                  <a:txBody>
                    <a:bodyPr/>
                    <a:lstStyle/>
                    <a:p>
                      <a:pPr algn="ctr"/>
                      <a:r>
                        <a:rPr lang="el-GR" dirty="0" smtClean="0"/>
                        <a:t>γλωσσικό φαινόμενο</a:t>
                      </a:r>
                      <a:endParaRPr lang="en-US" dirty="0"/>
                    </a:p>
                  </a:txBody>
                  <a:tcPr/>
                </a:tc>
                <a:tc>
                  <a:txBody>
                    <a:bodyPr/>
                    <a:lstStyle/>
                    <a:p>
                      <a:pPr algn="ctr"/>
                      <a:r>
                        <a:rPr lang="el-GR" dirty="0" smtClean="0"/>
                        <a:t>γλωσσικό επίπεδο</a:t>
                      </a:r>
                      <a:endParaRPr lang="en-US" dirty="0"/>
                    </a:p>
                  </a:txBody>
                  <a:tcPr/>
                </a:tc>
                <a:tc>
                  <a:txBody>
                    <a:bodyPr/>
                    <a:lstStyle/>
                    <a:p>
                      <a:pPr algn="ctr"/>
                      <a:r>
                        <a:rPr lang="el-GR" dirty="0" smtClean="0"/>
                        <a:t>μονάδα</a:t>
                      </a:r>
                      <a:endParaRPr lang="en-US" dirty="0"/>
                    </a:p>
                  </a:txBody>
                  <a:tcPr/>
                </a:tc>
              </a:tr>
              <a:tr h="370840">
                <a:tc>
                  <a:txBody>
                    <a:bodyPr/>
                    <a:lstStyle/>
                    <a:p>
                      <a:r>
                        <a:rPr lang="el-GR" i="1" dirty="0" smtClean="0"/>
                        <a:t>ήχοι</a:t>
                      </a:r>
                      <a:endParaRPr lang="en-US" i="1" dirty="0"/>
                    </a:p>
                  </a:txBody>
                  <a:tcPr/>
                </a:tc>
                <a:tc>
                  <a:txBody>
                    <a:bodyPr/>
                    <a:lstStyle/>
                    <a:p>
                      <a:r>
                        <a:rPr lang="el-GR" dirty="0" smtClean="0"/>
                        <a:t>φωνητική</a:t>
                      </a:r>
                      <a:endParaRPr lang="en-US" dirty="0"/>
                    </a:p>
                  </a:txBody>
                  <a:tcPr/>
                </a:tc>
                <a:tc>
                  <a:txBody>
                    <a:bodyPr/>
                    <a:lstStyle/>
                    <a:p>
                      <a:r>
                        <a:rPr lang="el-GR" dirty="0" smtClean="0"/>
                        <a:t>φθόγγος</a:t>
                      </a:r>
                      <a:endParaRPr lang="en-US" dirty="0"/>
                    </a:p>
                  </a:txBody>
                  <a:tcPr/>
                </a:tc>
              </a:tr>
              <a:tr h="370840">
                <a:tc>
                  <a:txBody>
                    <a:bodyPr/>
                    <a:lstStyle/>
                    <a:p>
                      <a:r>
                        <a:rPr lang="el-GR" i="1" dirty="0" smtClean="0"/>
                        <a:t>ακουστική εικόνα</a:t>
                      </a:r>
                      <a:endParaRPr lang="en-US" i="1" dirty="0"/>
                    </a:p>
                  </a:txBody>
                  <a:tcPr/>
                </a:tc>
                <a:tc>
                  <a:txBody>
                    <a:bodyPr/>
                    <a:lstStyle/>
                    <a:p>
                      <a:r>
                        <a:rPr lang="el-GR" dirty="0" smtClean="0"/>
                        <a:t>φωνολογία</a:t>
                      </a:r>
                      <a:endParaRPr lang="en-US" dirty="0"/>
                    </a:p>
                  </a:txBody>
                  <a:tcPr/>
                </a:tc>
                <a:tc>
                  <a:txBody>
                    <a:bodyPr/>
                    <a:lstStyle/>
                    <a:p>
                      <a:r>
                        <a:rPr lang="el-GR" dirty="0" smtClean="0"/>
                        <a:t>φώνημα</a:t>
                      </a:r>
                      <a:endParaRPr lang="en-US" dirty="0"/>
                    </a:p>
                  </a:txBody>
                  <a:tcPr/>
                </a:tc>
              </a:tr>
              <a:tr h="370840">
                <a:tc>
                  <a:txBody>
                    <a:bodyPr/>
                    <a:lstStyle/>
                    <a:p>
                      <a:r>
                        <a:rPr lang="el-GR" i="1" dirty="0" smtClean="0"/>
                        <a:t>λέξεις (τα μέρη</a:t>
                      </a:r>
                      <a:r>
                        <a:rPr lang="el-GR" i="1" baseline="0" dirty="0" smtClean="0"/>
                        <a:t> τους)</a:t>
                      </a:r>
                      <a:endParaRPr lang="en-US" i="1" dirty="0"/>
                    </a:p>
                  </a:txBody>
                  <a:tcPr/>
                </a:tc>
                <a:tc>
                  <a:txBody>
                    <a:bodyPr/>
                    <a:lstStyle/>
                    <a:p>
                      <a:r>
                        <a:rPr lang="el-GR" dirty="0" smtClean="0"/>
                        <a:t>μορφολογία</a:t>
                      </a:r>
                      <a:endParaRPr lang="en-US" dirty="0"/>
                    </a:p>
                  </a:txBody>
                  <a:tcPr/>
                </a:tc>
                <a:tc>
                  <a:txBody>
                    <a:bodyPr/>
                    <a:lstStyle/>
                    <a:p>
                      <a:r>
                        <a:rPr lang="el-GR" dirty="0" smtClean="0"/>
                        <a:t>μόρφημα</a:t>
                      </a:r>
                      <a:endParaRPr lang="en-US" dirty="0"/>
                    </a:p>
                  </a:txBody>
                  <a:tcPr/>
                </a:tc>
              </a:tr>
              <a:tr h="370840">
                <a:tc>
                  <a:txBody>
                    <a:bodyPr/>
                    <a:lstStyle/>
                    <a:p>
                      <a:r>
                        <a:rPr lang="el-GR" i="1" dirty="0" smtClean="0"/>
                        <a:t>λέξεις και φράσεις</a:t>
                      </a:r>
                      <a:endParaRPr lang="en-US" i="1" dirty="0"/>
                    </a:p>
                  </a:txBody>
                  <a:tcPr/>
                </a:tc>
                <a:tc>
                  <a:txBody>
                    <a:bodyPr/>
                    <a:lstStyle/>
                    <a:p>
                      <a:r>
                        <a:rPr lang="el-GR" dirty="0" smtClean="0"/>
                        <a:t>λεξιλόγιο</a:t>
                      </a:r>
                      <a:endParaRPr lang="en-US" dirty="0"/>
                    </a:p>
                  </a:txBody>
                  <a:tcPr/>
                </a:tc>
                <a:tc>
                  <a:txBody>
                    <a:bodyPr/>
                    <a:lstStyle/>
                    <a:p>
                      <a:r>
                        <a:rPr lang="el-GR" dirty="0" smtClean="0"/>
                        <a:t>λέξημα</a:t>
                      </a:r>
                      <a:endParaRPr lang="en-US" dirty="0"/>
                    </a:p>
                  </a:txBody>
                  <a:tcPr/>
                </a:tc>
              </a:tr>
              <a:tr h="370840">
                <a:tc>
                  <a:txBody>
                    <a:bodyPr/>
                    <a:lstStyle/>
                    <a:p>
                      <a:r>
                        <a:rPr lang="el-GR" i="1" dirty="0" smtClean="0"/>
                        <a:t>φράσεις και προτάσεις</a:t>
                      </a:r>
                      <a:endParaRPr lang="en-US" i="1" dirty="0"/>
                    </a:p>
                  </a:txBody>
                  <a:tcPr/>
                </a:tc>
                <a:tc>
                  <a:txBody>
                    <a:bodyPr/>
                    <a:lstStyle/>
                    <a:p>
                      <a:r>
                        <a:rPr lang="el-GR" dirty="0" smtClean="0"/>
                        <a:t>σύνταξη</a:t>
                      </a:r>
                      <a:endParaRPr lang="en-US" dirty="0"/>
                    </a:p>
                  </a:txBody>
                  <a:tcPr/>
                </a:tc>
                <a:tc>
                  <a:txBody>
                    <a:bodyPr/>
                    <a:lstStyle/>
                    <a:p>
                      <a:r>
                        <a:rPr lang="el-GR" dirty="0" smtClean="0"/>
                        <a:t>πρόταση</a:t>
                      </a:r>
                      <a:endParaRPr lang="en-US" dirty="0"/>
                    </a:p>
                  </a:txBody>
                  <a:tcPr/>
                </a:tc>
              </a:tr>
              <a:tr h="370840">
                <a:tc>
                  <a:txBody>
                    <a:bodyPr/>
                    <a:lstStyle/>
                    <a:p>
                      <a:r>
                        <a:rPr lang="el-GR" i="1" dirty="0" smtClean="0"/>
                        <a:t>σημασία</a:t>
                      </a:r>
                      <a:endParaRPr lang="en-US" i="1" dirty="0"/>
                    </a:p>
                  </a:txBody>
                  <a:tcPr/>
                </a:tc>
                <a:tc>
                  <a:txBody>
                    <a:bodyPr/>
                    <a:lstStyle/>
                    <a:p>
                      <a:r>
                        <a:rPr lang="el-GR" dirty="0" smtClean="0"/>
                        <a:t>σημασιολογία</a:t>
                      </a:r>
                      <a:endParaRPr lang="en-US" dirty="0"/>
                    </a:p>
                  </a:txBody>
                  <a:tcPr/>
                </a:tc>
                <a:tc>
                  <a:txBody>
                    <a:bodyPr/>
                    <a:lstStyle/>
                    <a:p>
                      <a:endParaRPr lang="en-US" dirty="0"/>
                    </a:p>
                  </a:txBody>
                  <a:tcPr/>
                </a:tc>
              </a:tr>
              <a:tr h="370840">
                <a:tc>
                  <a:txBody>
                    <a:bodyPr/>
                    <a:lstStyle/>
                    <a:p>
                      <a:r>
                        <a:rPr lang="el-GR" i="1" dirty="0" smtClean="0"/>
                        <a:t>γλωσσική πράξη</a:t>
                      </a:r>
                      <a:endParaRPr lang="en-US" i="1" dirty="0"/>
                    </a:p>
                  </a:txBody>
                  <a:tcPr/>
                </a:tc>
                <a:tc>
                  <a:txBody>
                    <a:bodyPr/>
                    <a:lstStyle/>
                    <a:p>
                      <a:r>
                        <a:rPr lang="el-GR" dirty="0" smtClean="0"/>
                        <a:t>πραγματολογία</a:t>
                      </a:r>
                      <a:endParaRPr lang="en-US" dirty="0"/>
                    </a:p>
                  </a:txBody>
                  <a:tcPr/>
                </a:tc>
                <a:tc>
                  <a:txBody>
                    <a:bodyPr/>
                    <a:lstStyle/>
                    <a:p>
                      <a:r>
                        <a:rPr lang="el-GR" dirty="0" smtClean="0"/>
                        <a:t>εκφώνημα</a:t>
                      </a:r>
                      <a:endParaRPr lang="en-US" dirty="0"/>
                    </a:p>
                  </a:txBody>
                  <a:tcPr/>
                </a:tc>
              </a:tr>
              <a:tr h="370840">
                <a:tc>
                  <a:txBody>
                    <a:bodyPr/>
                    <a:lstStyle/>
                    <a:p>
                      <a:r>
                        <a:rPr lang="el-GR" i="1" dirty="0" smtClean="0"/>
                        <a:t>(συνεχής) λόγος</a:t>
                      </a:r>
                      <a:endParaRPr lang="en-US" i="1" dirty="0"/>
                    </a:p>
                  </a:txBody>
                  <a:tcPr/>
                </a:tc>
                <a:tc>
                  <a:txBody>
                    <a:bodyPr/>
                    <a:lstStyle/>
                    <a:p>
                      <a:r>
                        <a:rPr lang="el-GR" dirty="0" smtClean="0"/>
                        <a:t>κειμενογλωσσολογία</a:t>
                      </a:r>
                      <a:endParaRPr lang="en-US" dirty="0"/>
                    </a:p>
                  </a:txBody>
                  <a:tcPr/>
                </a:tc>
                <a:tc>
                  <a:txBody>
                    <a:bodyPr/>
                    <a:lstStyle/>
                    <a:p>
                      <a:r>
                        <a:rPr lang="el-GR" dirty="0" smtClean="0"/>
                        <a:t>κείμενο</a:t>
                      </a:r>
                      <a:endParaRPr lang="en-US" dirty="0"/>
                    </a:p>
                  </a:txBody>
                  <a:tcPr/>
                </a:tc>
              </a:tr>
            </a:tbl>
          </a:graphicData>
        </a:graphic>
      </p:graphicFrame>
      <p:sp>
        <p:nvSpPr>
          <p:cNvPr id="5" name="TextBox 4"/>
          <p:cNvSpPr txBox="1"/>
          <p:nvPr/>
        </p:nvSpPr>
        <p:spPr>
          <a:xfrm>
            <a:off x="4632960" y="5496560"/>
            <a:ext cx="3210560" cy="369332"/>
          </a:xfrm>
          <a:prstGeom prst="rect">
            <a:avLst/>
          </a:prstGeom>
          <a:noFill/>
        </p:spPr>
        <p:txBody>
          <a:bodyPr wrap="square" rtlCol="0">
            <a:spAutoFit/>
          </a:bodyPr>
          <a:lstStyle/>
          <a:p>
            <a:pPr algn="r"/>
            <a:r>
              <a:rPr lang="el-GR" dirty="0" smtClean="0"/>
              <a:t>Γούτσος 2012:264</a:t>
            </a:r>
            <a:endParaRPr lang="en-US" dirty="0"/>
          </a:p>
        </p:txBody>
      </p:sp>
    </p:spTree>
    <p:extLst>
      <p:ext uri="{BB962C8B-B14F-4D97-AF65-F5344CB8AC3E}">
        <p14:creationId xmlns:p14="http://schemas.microsoft.com/office/powerpoint/2010/main" val="170136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βιβλιογραφία ενότητας</a:t>
            </a:r>
            <a:endParaRPr lang="en-US" sz="3600" dirty="0"/>
          </a:p>
        </p:txBody>
      </p:sp>
      <p:sp>
        <p:nvSpPr>
          <p:cNvPr id="3" name="Content Placeholder 2"/>
          <p:cNvSpPr>
            <a:spLocks noGrp="1"/>
          </p:cNvSpPr>
          <p:nvPr>
            <p:ph idx="1"/>
          </p:nvPr>
        </p:nvSpPr>
        <p:spPr/>
        <p:txBody>
          <a:bodyPr>
            <a:normAutofit/>
          </a:bodyPr>
          <a:lstStyle/>
          <a:p>
            <a:r>
              <a:rPr lang="el-GR" sz="2000" dirty="0" smtClean="0"/>
              <a:t>Γούτσος, Δ. 2012.</a:t>
            </a:r>
            <a:r>
              <a:rPr lang="el-GR" sz="2000" dirty="0"/>
              <a:t> </a:t>
            </a:r>
            <a:r>
              <a:rPr lang="el-GR" sz="2000" i="1" dirty="0" smtClean="0"/>
              <a:t>Γλώσσα</a:t>
            </a:r>
            <a:r>
              <a:rPr lang="el-GR" sz="2000" i="1" dirty="0"/>
              <a:t>. Κείμενο, ποικιλία, σύστημα</a:t>
            </a:r>
            <a:r>
              <a:rPr lang="el-GR" sz="2000" dirty="0"/>
              <a:t>. Αθήνα: Κριτική. </a:t>
            </a:r>
            <a:r>
              <a:rPr lang="el-GR" sz="2000" dirty="0" smtClean="0"/>
              <a:t>249-267.</a:t>
            </a:r>
            <a:endParaRPr lang="en-US" sz="2000" dirty="0" smtClean="0"/>
          </a:p>
          <a:p>
            <a:r>
              <a:rPr lang="el-GR" sz="2000" dirty="0"/>
              <a:t>Πρωτόπαπας, Α. 2003. </a:t>
            </a:r>
            <a:r>
              <a:rPr lang="el-GR" sz="2000" i="1" dirty="0"/>
              <a:t>Εισαγωγή στη Φωνητική</a:t>
            </a:r>
            <a:r>
              <a:rPr lang="el-GR" sz="2000" dirty="0"/>
              <a:t>. </a:t>
            </a:r>
            <a:r>
              <a:rPr lang="el-GR" sz="2000" dirty="0" smtClean="0"/>
              <a:t>Στ</a:t>
            </a:r>
            <a:r>
              <a:rPr lang="en-US" sz="2000" dirty="0" smtClean="0"/>
              <a:t>o </a:t>
            </a:r>
            <a:r>
              <a:rPr lang="en-US" sz="2000" dirty="0" smtClean="0">
                <a:hlinkClick r:id="rId2"/>
              </a:rPr>
              <a:t>http</a:t>
            </a:r>
            <a:r>
              <a:rPr lang="en-US" sz="2000" dirty="0">
                <a:hlinkClick r:id="rId2"/>
              </a:rPr>
              <a:t>://www.ilsp.gr/homepages/protopapas/pdf/Protopapas_phon-notes_2003.pdf</a:t>
            </a:r>
            <a:r>
              <a:rPr lang="en-US" sz="2000" dirty="0"/>
              <a:t> </a:t>
            </a:r>
            <a:r>
              <a:rPr lang="el-GR" sz="2000" dirty="0"/>
              <a:t>(από όπου και ο πίνακας της διαφάνειας </a:t>
            </a:r>
            <a:r>
              <a:rPr lang="en-US" sz="2000" dirty="0" smtClean="0"/>
              <a:t>9)</a:t>
            </a:r>
          </a:p>
          <a:p>
            <a:r>
              <a:rPr lang="en-US" sz="2000" dirty="0"/>
              <a:t>Lyons</a:t>
            </a:r>
            <a:r>
              <a:rPr lang="el-GR" sz="2000" dirty="0"/>
              <a:t>, </a:t>
            </a:r>
            <a:r>
              <a:rPr lang="en-US" sz="2000" dirty="0"/>
              <a:t>J</a:t>
            </a:r>
            <a:r>
              <a:rPr lang="el-GR" sz="2000" dirty="0"/>
              <a:t>. </a:t>
            </a:r>
            <a:r>
              <a:rPr lang="el-GR" sz="2000" dirty="0" smtClean="0"/>
              <a:t>1995. </a:t>
            </a:r>
            <a:r>
              <a:rPr lang="el-GR" sz="2000" i="1" dirty="0"/>
              <a:t>Εισαγωγή στη Γλωσσολογία</a:t>
            </a:r>
            <a:r>
              <a:rPr lang="el-GR" sz="2000" dirty="0"/>
              <a:t>. Μετάφραση: Αραποπούλου, Μ., Α. Αρχάκης, Μ. Βραχιονίδου, Αι. Καρρά. Επιμέλεια: Καρανάσιος, Γ. Αθήνα: Πατάκης.</a:t>
            </a:r>
            <a:r>
              <a:rPr lang="en-US" sz="2000" dirty="0"/>
              <a:t> </a:t>
            </a:r>
            <a:r>
              <a:rPr lang="el-GR" sz="2000" dirty="0" smtClean="0"/>
              <a:t>85</a:t>
            </a:r>
            <a:r>
              <a:rPr lang="en-US" sz="2000" dirty="0" smtClean="0"/>
              <a:t>-120.</a:t>
            </a:r>
          </a:p>
          <a:p>
            <a:r>
              <a:rPr lang="el-GR" sz="2000" dirty="0" smtClean="0"/>
              <a:t>Χριστίδης, Α.</a:t>
            </a:r>
            <a:r>
              <a:rPr lang="en-US" sz="2000" dirty="0" smtClean="0"/>
              <a:t>-</a:t>
            </a:r>
            <a:r>
              <a:rPr lang="el-GR" sz="2000" dirty="0" smtClean="0"/>
              <a:t>Φ. </a:t>
            </a:r>
            <a:r>
              <a:rPr lang="en-US" sz="2000" dirty="0" smtClean="0"/>
              <a:t>2005.</a:t>
            </a:r>
            <a:r>
              <a:rPr lang="el-GR" sz="2000" dirty="0" smtClean="0"/>
              <a:t> </a:t>
            </a:r>
            <a:r>
              <a:rPr lang="el-GR" sz="2000" i="1" dirty="0" smtClean="0"/>
              <a:t>Ιστορία της αρχαίας ελληνικής γλώσσας</a:t>
            </a:r>
            <a:r>
              <a:rPr lang="el-GR" sz="2000" dirty="0" smtClean="0"/>
              <a:t>. Θεσσαλονίκη: ΙΝΣ.</a:t>
            </a:r>
            <a:r>
              <a:rPr lang="en-US" sz="2000" smtClean="0"/>
              <a:t> 26-45.</a:t>
            </a:r>
            <a:endParaRPr lang="en-US" sz="2000" dirty="0"/>
          </a:p>
        </p:txBody>
      </p:sp>
    </p:spTree>
    <p:extLst>
      <p:ext uri="{BB962C8B-B14F-4D97-AF65-F5344CB8AC3E}">
        <p14:creationId xmlns:p14="http://schemas.microsoft.com/office/powerpoint/2010/main" val="49427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η πραγμάτωση της γλώσσας</a:t>
            </a:r>
            <a:endParaRPr lang="en-US" sz="3600" dirty="0"/>
          </a:p>
        </p:txBody>
      </p:sp>
      <p:sp>
        <p:nvSpPr>
          <p:cNvPr id="3" name="Content Placeholder 2"/>
          <p:cNvSpPr>
            <a:spLocks noGrp="1"/>
          </p:cNvSpPr>
          <p:nvPr>
            <p:ph idx="1"/>
          </p:nvPr>
        </p:nvSpPr>
        <p:spPr/>
        <p:txBody>
          <a:bodyPr>
            <a:normAutofit lnSpcReduction="10000"/>
          </a:bodyPr>
          <a:lstStyle/>
          <a:p>
            <a:pPr algn="just"/>
            <a:r>
              <a:rPr lang="el-GR" dirty="0" smtClean="0"/>
              <a:t>κυρίαρχο μέσο ή τροπικότητα της γλώσσας ο προφορικός λόγος</a:t>
            </a:r>
          </a:p>
          <a:p>
            <a:pPr algn="just"/>
            <a:r>
              <a:rPr lang="el-GR" dirty="0" smtClean="0"/>
              <a:t>οι ήχοι της γλώσσας: φθόγγοι (διάκριση γλωσσικών και μη γλωσσικών ήχων όχι ως προς τη φύση αλλά ως προς τη λειτουργία τους)</a:t>
            </a:r>
          </a:p>
          <a:p>
            <a:pPr algn="just"/>
            <a:r>
              <a:rPr lang="el-GR" dirty="0" smtClean="0"/>
              <a:t>τι είναι ήχος; </a:t>
            </a:r>
          </a:p>
          <a:p>
            <a:pPr marL="0" indent="0" algn="just">
              <a:buNone/>
            </a:pPr>
            <a:r>
              <a:rPr lang="el-GR" dirty="0" smtClean="0"/>
              <a:t>(ηχητικό κύμα </a:t>
            </a:r>
            <a:r>
              <a:rPr lang="el-GR" dirty="0" smtClean="0">
                <a:sym typeface="Wingdings"/>
              </a:rPr>
              <a:t></a:t>
            </a:r>
            <a:r>
              <a:rPr lang="en-US" dirty="0" smtClean="0">
                <a:sym typeface="Wingdings"/>
              </a:rPr>
              <a:t>  </a:t>
            </a:r>
            <a:r>
              <a:rPr lang="el-GR" dirty="0" smtClean="0">
                <a:sym typeface="Wingdings"/>
              </a:rPr>
              <a:t>τύμπανο του αφτιού </a:t>
            </a:r>
            <a:r>
              <a:rPr lang="en-US" dirty="0" smtClean="0">
                <a:sym typeface="Wingdings"/>
              </a:rPr>
              <a:t></a:t>
            </a:r>
            <a:r>
              <a:rPr lang="el-GR" dirty="0" smtClean="0">
                <a:sym typeface="Wingdings"/>
              </a:rPr>
              <a:t> εγκέφαλος)</a:t>
            </a:r>
          </a:p>
          <a:p>
            <a:pPr algn="just"/>
            <a:r>
              <a:rPr lang="el-GR" i="1" dirty="0" smtClean="0">
                <a:sym typeface="Wingdings"/>
              </a:rPr>
              <a:t>η γλώσσα: ένα καινούργιο εργαλείο φτιαγμένο από παλιά ανταλλακτικά </a:t>
            </a:r>
            <a:r>
              <a:rPr lang="el-GR" sz="2000" dirty="0" smtClean="0">
                <a:sym typeface="Wingdings"/>
              </a:rPr>
              <a:t>(Α.</a:t>
            </a:r>
            <a:r>
              <a:rPr lang="en-US" sz="2000" dirty="0" smtClean="0">
                <a:sym typeface="Wingdings"/>
              </a:rPr>
              <a:t>-</a:t>
            </a:r>
            <a:r>
              <a:rPr lang="el-GR" sz="2000" dirty="0" smtClean="0">
                <a:sym typeface="Wingdings"/>
              </a:rPr>
              <a:t>Φ. Χριστίδης 2005:26)</a:t>
            </a:r>
            <a:endParaRPr lang="en-US" sz="2000" dirty="0"/>
          </a:p>
        </p:txBody>
      </p:sp>
    </p:spTree>
    <p:extLst>
      <p:ext uri="{BB962C8B-B14F-4D97-AF65-F5344CB8AC3E}">
        <p14:creationId xmlns:p14="http://schemas.microsoft.com/office/powerpoint/2010/main" val="651442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οι φωνητικές χορδές</a:t>
            </a:r>
            <a:endParaRPr lang="en-US" sz="3600" dirty="0"/>
          </a:p>
        </p:txBody>
      </p:sp>
      <p:pic>
        <p:nvPicPr>
          <p:cNvPr id="4" name="Content Placeholder 3" descr="image001.jpg"/>
          <p:cNvPicPr>
            <a:picLocks noGrp="1" noChangeAspect="1"/>
          </p:cNvPicPr>
          <p:nvPr>
            <p:ph idx="1"/>
          </p:nvPr>
        </p:nvPicPr>
        <p:blipFill>
          <a:blip r:embed="rId2" cstate="print">
            <a:extLst>
              <a:ext uri="{28A0092B-C50C-407E-A947-70E740481C1C}">
                <a14:useLocalDpi xmlns:a14="http://schemas.microsoft.com/office/drawing/2010/main" val="0"/>
              </a:ext>
            </a:extLst>
          </a:blip>
          <a:srcRect l="-4747" r="-4747"/>
          <a:stretch>
            <a:fillRect/>
          </a:stretch>
        </p:blipFill>
        <p:spPr>
          <a:xfrm>
            <a:off x="1424305" y="1801813"/>
            <a:ext cx="7272338" cy="4324350"/>
          </a:xfrm>
        </p:spPr>
      </p:pic>
      <p:sp>
        <p:nvSpPr>
          <p:cNvPr id="6" name="TextBox 5"/>
          <p:cNvSpPr txBox="1"/>
          <p:nvPr/>
        </p:nvSpPr>
        <p:spPr>
          <a:xfrm>
            <a:off x="1645920" y="6126163"/>
            <a:ext cx="6106160" cy="369332"/>
          </a:xfrm>
          <a:prstGeom prst="rect">
            <a:avLst/>
          </a:prstGeom>
          <a:noFill/>
        </p:spPr>
        <p:txBody>
          <a:bodyPr wrap="square" rtlCol="0">
            <a:spAutoFit/>
          </a:bodyPr>
          <a:lstStyle/>
          <a:p>
            <a:pPr algn="r"/>
            <a:r>
              <a:rPr lang="en-US" dirty="0"/>
              <a:t>http://</a:t>
            </a:r>
            <a:r>
              <a:rPr lang="en-US" dirty="0" err="1"/>
              <a:t>www.vardouniotis.gr</a:t>
            </a:r>
            <a:r>
              <a:rPr lang="en-US" dirty="0"/>
              <a:t>/</a:t>
            </a:r>
            <a:r>
              <a:rPr lang="en-US" dirty="0" err="1"/>
              <a:t>index.php?id</a:t>
            </a:r>
            <a:r>
              <a:rPr lang="en-US" dirty="0"/>
              <a:t>=40</a:t>
            </a:r>
          </a:p>
        </p:txBody>
      </p:sp>
      <p:sp>
        <p:nvSpPr>
          <p:cNvPr id="7" name="Cloud 6"/>
          <p:cNvSpPr/>
          <p:nvPr/>
        </p:nvSpPr>
        <p:spPr>
          <a:xfrm>
            <a:off x="0" y="1270000"/>
            <a:ext cx="4124960" cy="3098800"/>
          </a:xfrm>
          <a:prstGeom prst="cloud">
            <a:avLst/>
          </a:prstGeom>
          <a:ln/>
        </p:spPr>
        <p:style>
          <a:lnRef idx="1">
            <a:schemeClr val="accent1"/>
          </a:lnRef>
          <a:fillRef idx="3">
            <a:schemeClr val="accent1"/>
          </a:fillRef>
          <a:effectRef idx="2">
            <a:schemeClr val="accent1"/>
          </a:effectRef>
          <a:fontRef idx="minor">
            <a:schemeClr val="lt1"/>
          </a:fontRef>
        </p:style>
        <p:txBody>
          <a:bodyPr/>
          <a:lstStyle/>
          <a:p>
            <a:r>
              <a:rPr lang="el-GR" sz="1600" i="1" dirty="0" smtClean="0"/>
              <a:t>οι φωνητικές χορδές είναι δύο μικρές μυικές μάζες στον λάρυγγα που μπορούν να ανοιγοκλείνουν, να πλησιάζουν ή να απομακρύνονται η μία από την άλλη. Ανάμεσά τους περνάει ο αέρας που βγαίνει από τους πνεύμονες.</a:t>
            </a:r>
            <a:endParaRPr lang="en-US" sz="1600" i="1" dirty="0"/>
          </a:p>
        </p:txBody>
      </p:sp>
    </p:spTree>
    <p:extLst>
      <p:ext uri="{BB962C8B-B14F-4D97-AF65-F5344CB8AC3E}">
        <p14:creationId xmlns:p14="http://schemas.microsoft.com/office/powerpoint/2010/main" val="26052908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αρθρωτές</a:t>
            </a:r>
            <a:endParaRPr lang="en-US" sz="3600" dirty="0"/>
          </a:p>
        </p:txBody>
      </p:sp>
      <p:pic>
        <p:nvPicPr>
          <p:cNvPr id="4" name="Content Placeholder 3" descr="c_3_1_p_1.jpg"/>
          <p:cNvPicPr>
            <a:picLocks noGrp="1" noChangeAspect="1"/>
          </p:cNvPicPr>
          <p:nvPr>
            <p:ph idx="1"/>
          </p:nvPr>
        </p:nvPicPr>
        <p:blipFill>
          <a:blip r:embed="rId2" cstate="print">
            <a:extLst>
              <a:ext uri="{28A0092B-C50C-407E-A947-70E740481C1C}">
                <a14:useLocalDpi xmlns:a14="http://schemas.microsoft.com/office/drawing/2010/main" val="0"/>
              </a:ext>
            </a:extLst>
          </a:blip>
          <a:srcRect l="-34350" r="-34350"/>
          <a:stretch>
            <a:fillRect/>
          </a:stretch>
        </p:blipFill>
        <p:spPr>
          <a:xfrm>
            <a:off x="1089025" y="1801813"/>
            <a:ext cx="7272338" cy="4324350"/>
          </a:xfrm>
        </p:spPr>
      </p:pic>
      <p:sp>
        <p:nvSpPr>
          <p:cNvPr id="5" name="TextBox 4"/>
          <p:cNvSpPr txBox="1"/>
          <p:nvPr/>
        </p:nvSpPr>
        <p:spPr>
          <a:xfrm>
            <a:off x="2590800" y="6146483"/>
            <a:ext cx="5567680" cy="369332"/>
          </a:xfrm>
          <a:prstGeom prst="rect">
            <a:avLst/>
          </a:prstGeom>
          <a:noFill/>
        </p:spPr>
        <p:txBody>
          <a:bodyPr wrap="square" rtlCol="0">
            <a:spAutoFit/>
          </a:bodyPr>
          <a:lstStyle/>
          <a:p>
            <a:pPr algn="r"/>
            <a:r>
              <a:rPr lang="en-US" dirty="0"/>
              <a:t>http://</a:t>
            </a:r>
            <a:r>
              <a:rPr lang="en-US" dirty="0" err="1"/>
              <a:t>www.evlogon.gr</a:t>
            </a:r>
            <a:r>
              <a:rPr lang="en-US" dirty="0"/>
              <a:t>/</a:t>
            </a:r>
            <a:r>
              <a:rPr lang="en-US" dirty="0" err="1"/>
              <a:t>pics</a:t>
            </a:r>
            <a:r>
              <a:rPr lang="en-US" dirty="0"/>
              <a:t>/c_3_1_p_1.jpg</a:t>
            </a:r>
          </a:p>
        </p:txBody>
      </p:sp>
    </p:spTree>
    <p:extLst>
      <p:ext uri="{BB962C8B-B14F-4D97-AF65-F5344CB8AC3E}">
        <p14:creationId xmlns:p14="http://schemas.microsoft.com/office/powerpoint/2010/main" val="12589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φωνήεντα</a:t>
            </a:r>
            <a:endParaRPr lang="en-US" sz="3600" dirty="0"/>
          </a:p>
        </p:txBody>
      </p:sp>
      <p:sp>
        <p:nvSpPr>
          <p:cNvPr id="3" name="Content Placeholder 2"/>
          <p:cNvSpPr>
            <a:spLocks noGrp="1"/>
          </p:cNvSpPr>
          <p:nvPr>
            <p:ph idx="1"/>
          </p:nvPr>
        </p:nvSpPr>
        <p:spPr/>
        <p:txBody>
          <a:bodyPr>
            <a:normAutofit fontScale="85000" lnSpcReduction="20000"/>
          </a:bodyPr>
          <a:lstStyle/>
          <a:p>
            <a:pPr marL="0" indent="0" algn="just">
              <a:buNone/>
            </a:pPr>
            <a:r>
              <a:rPr lang="el-GR" dirty="0"/>
              <a:t>Στην περίπτωση των φωνηέντων ο αέρας περνά χωρίς εμπόδιο από το στόμα, επομένως τα φωνήεντα δεν έχουν σημείο άρθρωσης με την έννοια που λέμε ότι έχουν τα σύμφωνα. Πρέπει να εξετάσουμε την ολική διάταξη της στοματικής </a:t>
            </a:r>
            <a:r>
              <a:rPr lang="el-GR" dirty="0" smtClean="0"/>
              <a:t>κοιλότητας:</a:t>
            </a:r>
            <a:endParaRPr lang="el-GR" dirty="0"/>
          </a:p>
          <a:p>
            <a:pPr marL="0" indent="0" algn="just">
              <a:buNone/>
            </a:pPr>
            <a:r>
              <a:rPr lang="el-GR" dirty="0" smtClean="0"/>
              <a:t>μεταβλητή </a:t>
            </a:r>
            <a:r>
              <a:rPr lang="el-GR" dirty="0"/>
              <a:t>ως προς τρεις διαστάσεις</a:t>
            </a:r>
            <a:endParaRPr lang="en-US" dirty="0"/>
          </a:p>
          <a:p>
            <a:pPr lvl="0" algn="just"/>
            <a:r>
              <a:rPr lang="el-GR" dirty="0"/>
              <a:t>βαθμός ανοίγματος της στοματικής κοιλότητας (ανοιχτά, κλειστά, μεσαία ή υψηλά, χαμηλά: το στόμα ανοίγει περισσότερο και η γλώσσα κατεβαίνει)</a:t>
            </a:r>
            <a:endParaRPr lang="en-US" dirty="0"/>
          </a:p>
          <a:p>
            <a:pPr lvl="0" algn="just"/>
            <a:r>
              <a:rPr lang="el-GR" dirty="0"/>
              <a:t>θέση γλώσσας (αν η γλώσσα βρίσκεται σε θέση ανάπαυσης, ή πιο μπροστά, ή πιο πίσω από τη θέση αυτή: κεντρικά, πρόσθια και οπίσθια: ένα οπίσθιο προϋποθέτει ένα μάζεμα της γλώσσας)</a:t>
            </a:r>
            <a:endParaRPr lang="en-US" dirty="0"/>
          </a:p>
          <a:p>
            <a:pPr lvl="0" algn="just"/>
            <a:r>
              <a:rPr lang="el-GR" dirty="0"/>
              <a:t>στρογγύλεμα ή όχι των χειλιών κατά την άρθρωση (στρογγυλά, μη στρογγυλά)</a:t>
            </a:r>
            <a:endParaRPr lang="en-US" dirty="0"/>
          </a:p>
          <a:p>
            <a:pPr marL="0" indent="0">
              <a:buNone/>
            </a:pPr>
            <a:endParaRPr lang="en-US" dirty="0"/>
          </a:p>
        </p:txBody>
      </p:sp>
    </p:spTree>
    <p:extLst>
      <p:ext uri="{BB962C8B-B14F-4D97-AF65-F5344CB8AC3E}">
        <p14:creationId xmlns:p14="http://schemas.microsoft.com/office/powerpoint/2010/main" val="2993945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φωνήεντα</a:t>
            </a:r>
            <a:endParaRPr lang="en-US" sz="3600" dirty="0"/>
          </a:p>
        </p:txBody>
      </p:sp>
      <p:pic>
        <p:nvPicPr>
          <p:cNvPr id="4" name="Content Placeholder 3"/>
          <p:cNvPicPr>
            <a:picLocks noGrp="1" noChangeAspect="1"/>
          </p:cNvPicPr>
          <p:nvPr>
            <p:ph idx="1"/>
          </p:nvPr>
        </p:nvPicPr>
        <p:blipFill rotWithShape="1">
          <a:blip r:embed="rId2" cstate="print"/>
          <a:srcRect t="-22941" b="-22941"/>
          <a:stretch/>
        </p:blipFill>
        <p:spPr>
          <a:xfrm>
            <a:off x="1089024" y="2066066"/>
            <a:ext cx="6858000" cy="4324257"/>
          </a:xfrm>
        </p:spPr>
      </p:pic>
      <p:sp>
        <p:nvSpPr>
          <p:cNvPr id="5" name="Cloud 4"/>
          <p:cNvSpPr/>
          <p:nvPr/>
        </p:nvSpPr>
        <p:spPr>
          <a:xfrm>
            <a:off x="1310640" y="1341120"/>
            <a:ext cx="3495040" cy="13208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r>
              <a:rPr lang="el-GR" dirty="0" smtClean="0"/>
              <a:t>πόσα φωνήεντα έχει η νέα ελληνική;</a:t>
            </a:r>
            <a:endParaRPr lang="en-US" dirty="0"/>
          </a:p>
        </p:txBody>
      </p:sp>
    </p:spTree>
    <p:extLst>
      <p:ext uri="{BB962C8B-B14F-4D97-AF65-F5344CB8AC3E}">
        <p14:creationId xmlns:p14="http://schemas.microsoft.com/office/powerpoint/2010/main" val="2515321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σύμφωνα</a:t>
            </a:r>
            <a:endParaRPr lang="en-US" sz="3600" dirty="0"/>
          </a:p>
        </p:txBody>
      </p:sp>
      <p:sp>
        <p:nvSpPr>
          <p:cNvPr id="3" name="Content Placeholder 2"/>
          <p:cNvSpPr>
            <a:spLocks noGrp="1"/>
          </p:cNvSpPr>
          <p:nvPr>
            <p:ph idx="1"/>
          </p:nvPr>
        </p:nvSpPr>
        <p:spPr/>
        <p:txBody>
          <a:bodyPr numCol="2">
            <a:normAutofit/>
          </a:bodyPr>
          <a:lstStyle/>
          <a:p>
            <a:pPr marL="0" indent="0">
              <a:buNone/>
            </a:pPr>
            <a:r>
              <a:rPr lang="el-GR" b="1" i="1" dirty="0"/>
              <a:t>τρόπος άρθρωσης</a:t>
            </a:r>
            <a:endParaRPr lang="en-US" dirty="0"/>
          </a:p>
          <a:p>
            <a:r>
              <a:rPr lang="el-GR" i="1" dirty="0"/>
              <a:t>ηχηρά - άηχα</a:t>
            </a:r>
            <a:endParaRPr lang="en-US" dirty="0"/>
          </a:p>
          <a:p>
            <a:r>
              <a:rPr lang="el-GR" i="1" dirty="0"/>
              <a:t>έρρινα (ρινικά)</a:t>
            </a:r>
            <a:endParaRPr lang="en-US" dirty="0"/>
          </a:p>
          <a:p>
            <a:r>
              <a:rPr lang="el-GR" i="1" dirty="0"/>
              <a:t>κλειστά </a:t>
            </a:r>
            <a:r>
              <a:rPr lang="el-GR" i="1" dirty="0" smtClean="0"/>
              <a:t>– τριβόμενα</a:t>
            </a:r>
            <a:endParaRPr lang="en-US" i="1" dirty="0"/>
          </a:p>
          <a:p>
            <a:pPr>
              <a:buNone/>
            </a:pPr>
            <a:r>
              <a:rPr lang="en-US" i="1" dirty="0" smtClean="0"/>
              <a:t>	</a:t>
            </a:r>
            <a:r>
              <a:rPr lang="el-GR" i="1" dirty="0" smtClean="0"/>
              <a:t>(</a:t>
            </a:r>
            <a:r>
              <a:rPr lang="el-GR" i="1" dirty="0"/>
              <a:t>στιγμιαία - διαρκή)</a:t>
            </a:r>
            <a:endParaRPr lang="en-US" dirty="0"/>
          </a:p>
          <a:p>
            <a:pPr marL="0" indent="0">
              <a:buNone/>
            </a:pPr>
            <a:r>
              <a:rPr lang="en-US" i="1" dirty="0"/>
              <a:t> </a:t>
            </a:r>
            <a:endParaRPr lang="en-US" i="1" dirty="0" smtClean="0"/>
          </a:p>
          <a:p>
            <a:pPr marL="0" indent="0">
              <a:buNone/>
            </a:pPr>
            <a:endParaRPr lang="en-US" dirty="0"/>
          </a:p>
          <a:p>
            <a:pPr marL="0" indent="0">
              <a:buNone/>
            </a:pPr>
            <a:r>
              <a:rPr lang="el-GR" b="1" i="1" dirty="0"/>
              <a:t>τόπος άρθρωσης</a:t>
            </a:r>
            <a:endParaRPr lang="en-US" dirty="0"/>
          </a:p>
          <a:p>
            <a:r>
              <a:rPr lang="el-GR" i="1" dirty="0"/>
              <a:t>χειλικά</a:t>
            </a:r>
            <a:endParaRPr lang="en-US" dirty="0"/>
          </a:p>
          <a:p>
            <a:r>
              <a:rPr lang="el-GR" i="1" dirty="0"/>
              <a:t>οδοντικά</a:t>
            </a:r>
            <a:endParaRPr lang="en-US" dirty="0"/>
          </a:p>
          <a:p>
            <a:r>
              <a:rPr lang="el-GR" i="1" dirty="0"/>
              <a:t>ουρανικά</a:t>
            </a:r>
            <a:endParaRPr lang="en-US" dirty="0"/>
          </a:p>
          <a:p>
            <a:r>
              <a:rPr lang="el-GR" i="1" dirty="0"/>
              <a:t>υπερωικά</a:t>
            </a:r>
            <a:endParaRPr lang="en-US" dirty="0"/>
          </a:p>
          <a:p>
            <a:pPr marL="0" indent="0">
              <a:buNone/>
            </a:pPr>
            <a:endParaRPr lang="en-US" dirty="0"/>
          </a:p>
        </p:txBody>
      </p:sp>
    </p:spTree>
    <p:extLst>
      <p:ext uri="{BB962C8B-B14F-4D97-AF65-F5344CB8AC3E}">
        <p14:creationId xmlns:p14="http://schemas.microsoft.com/office/powerpoint/2010/main" val="1898796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σύμφωνα</a:t>
            </a:r>
            <a:endParaRPr lang="en-US" sz="3600" dirty="0"/>
          </a:p>
        </p:txBody>
      </p:sp>
      <p:pic>
        <p:nvPicPr>
          <p:cNvPr id="4" name="Content Placeholder 3"/>
          <p:cNvPicPr>
            <a:picLocks noGrp="1" noChangeAspect="1"/>
          </p:cNvPicPr>
          <p:nvPr>
            <p:ph idx="1"/>
          </p:nvPr>
        </p:nvPicPr>
        <p:blipFill>
          <a:blip r:embed="rId3" cstate="print"/>
          <a:srcRect t="-16526" b="-16526"/>
          <a:stretch>
            <a:fillRect/>
          </a:stretch>
        </p:blipFill>
        <p:spPr>
          <a:xfrm>
            <a:off x="1089024" y="1613646"/>
            <a:ext cx="7272339" cy="4324257"/>
          </a:xfrm>
        </p:spPr>
      </p:pic>
      <p:sp>
        <p:nvSpPr>
          <p:cNvPr id="5" name="Up Arrow Callout 4"/>
          <p:cNvSpPr/>
          <p:nvPr/>
        </p:nvSpPr>
        <p:spPr>
          <a:xfrm>
            <a:off x="3733800" y="4638675"/>
            <a:ext cx="1219200" cy="819150"/>
          </a:xfrm>
          <a:prstGeom prst="upArrowCallout">
            <a:avLst>
              <a:gd name="adj1" fmla="val 6395"/>
              <a:gd name="adj2" fmla="val 25000"/>
              <a:gd name="adj3" fmla="val 25000"/>
              <a:gd name="adj4" fmla="val 6497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smtClean="0"/>
              <a:t>καμβάς</a:t>
            </a:r>
            <a:endParaRPr lang="el-GR" dirty="0"/>
          </a:p>
        </p:txBody>
      </p:sp>
      <p:sp>
        <p:nvSpPr>
          <p:cNvPr id="6" name="Up Arrow Callout 5"/>
          <p:cNvSpPr/>
          <p:nvPr/>
        </p:nvSpPr>
        <p:spPr>
          <a:xfrm>
            <a:off x="6467475" y="5305425"/>
            <a:ext cx="1219200" cy="819150"/>
          </a:xfrm>
          <a:prstGeom prst="upArrowCallout">
            <a:avLst>
              <a:gd name="adj1" fmla="val 29651"/>
              <a:gd name="adj2" fmla="val 25000"/>
              <a:gd name="adj3" fmla="val 25000"/>
              <a:gd name="adj4" fmla="val 6497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smtClean="0"/>
              <a:t>νιάτα</a:t>
            </a:r>
          </a:p>
          <a:p>
            <a:pPr algn="ctr"/>
            <a:r>
              <a:rPr lang="el-GR" dirty="0" smtClean="0"/>
              <a:t>λιακάδα</a:t>
            </a:r>
            <a:endParaRPr lang="el-GR" dirty="0"/>
          </a:p>
        </p:txBody>
      </p:sp>
      <p:sp>
        <p:nvSpPr>
          <p:cNvPr id="8" name="Down Arrow Callout 7"/>
          <p:cNvSpPr/>
          <p:nvPr/>
        </p:nvSpPr>
        <p:spPr>
          <a:xfrm>
            <a:off x="6115050" y="819150"/>
            <a:ext cx="1571625" cy="1679762"/>
          </a:xfrm>
          <a:prstGeom prst="downArrowCallout">
            <a:avLst>
              <a:gd name="adj1" fmla="val 4848"/>
              <a:gd name="adj2" fmla="val 5047"/>
              <a:gd name="adj3" fmla="val 25000"/>
              <a:gd name="adj4" fmla="val 6497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smtClean="0"/>
              <a:t>άγγελος</a:t>
            </a:r>
          </a:p>
          <a:p>
            <a:pPr algn="ctr"/>
            <a:r>
              <a:rPr lang="el-GR" dirty="0" smtClean="0"/>
              <a:t>κερί</a:t>
            </a:r>
          </a:p>
          <a:p>
            <a:pPr algn="ctr"/>
            <a:r>
              <a:rPr lang="el-GR" dirty="0" smtClean="0"/>
              <a:t>γέρος</a:t>
            </a:r>
          </a:p>
          <a:p>
            <a:pPr algn="ctr"/>
            <a:r>
              <a:rPr lang="el-GR" dirty="0" smtClean="0"/>
              <a:t>χέρι</a:t>
            </a:r>
            <a:endParaRPr lang="el-GR" dirty="0"/>
          </a:p>
        </p:txBody>
      </p:sp>
      <p:sp>
        <p:nvSpPr>
          <p:cNvPr id="9" name="Up Arrow Callout 8"/>
          <p:cNvSpPr/>
          <p:nvPr/>
        </p:nvSpPr>
        <p:spPr>
          <a:xfrm flipH="1">
            <a:off x="7361237" y="4638675"/>
            <a:ext cx="1000126" cy="819150"/>
          </a:xfrm>
          <a:prstGeom prst="upArrowCallout">
            <a:avLst>
              <a:gd name="adj1" fmla="val 6395"/>
              <a:gd name="adj2" fmla="val 25000"/>
              <a:gd name="adj3" fmla="val 25000"/>
              <a:gd name="adj4" fmla="val 6497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smtClean="0"/>
              <a:t>άγχος</a:t>
            </a:r>
          </a:p>
        </p:txBody>
      </p:sp>
    </p:spTree>
    <p:extLst>
      <p:ext uri="{BB962C8B-B14F-4D97-AF65-F5344CB8AC3E}">
        <p14:creationId xmlns:p14="http://schemas.microsoft.com/office/powerpoint/2010/main" val="2665493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τόνος και επιτονισμός</a:t>
            </a:r>
            <a:endParaRPr lang="en-US" sz="3600" dirty="0"/>
          </a:p>
        </p:txBody>
      </p:sp>
      <p:sp>
        <p:nvSpPr>
          <p:cNvPr id="3" name="Content Placeholder 2"/>
          <p:cNvSpPr>
            <a:spLocks noGrp="1"/>
          </p:cNvSpPr>
          <p:nvPr>
            <p:ph idx="1"/>
          </p:nvPr>
        </p:nvSpPr>
        <p:spPr/>
        <p:txBody>
          <a:bodyPr/>
          <a:lstStyle/>
          <a:p>
            <a:r>
              <a:rPr lang="el-GR" dirty="0" smtClean="0"/>
              <a:t>ένταση (μεγαλύτερη μυϊκή ενέργεια)</a:t>
            </a:r>
            <a:r>
              <a:rPr lang="el-GR" dirty="0" smtClean="0">
                <a:sym typeface="Wingdings"/>
              </a:rPr>
              <a:t></a:t>
            </a:r>
            <a:r>
              <a:rPr lang="en-US" dirty="0" smtClean="0">
                <a:sym typeface="Wingdings"/>
              </a:rPr>
              <a:t> </a:t>
            </a:r>
            <a:r>
              <a:rPr lang="el-GR" dirty="0" smtClean="0">
                <a:sym typeface="Wingdings"/>
              </a:rPr>
              <a:t>τόνος (διαφοροποιητική λειτουργία)</a:t>
            </a:r>
          </a:p>
          <a:p>
            <a:r>
              <a:rPr lang="el-GR" dirty="0" smtClean="0">
                <a:sym typeface="Wingdings"/>
              </a:rPr>
              <a:t>ύψος (</a:t>
            </a:r>
            <a:r>
              <a:rPr lang="en-US" dirty="0" smtClean="0">
                <a:sym typeface="Wingdings"/>
              </a:rPr>
              <a:t>“</a:t>
            </a:r>
            <a:r>
              <a:rPr lang="el-GR" dirty="0" smtClean="0">
                <a:sym typeface="Wingdings"/>
              </a:rPr>
              <a:t>ανεβοκατέβασμα</a:t>
            </a:r>
            <a:r>
              <a:rPr lang="en-US" dirty="0" smtClean="0">
                <a:sym typeface="Wingdings"/>
              </a:rPr>
              <a:t>” </a:t>
            </a:r>
            <a:r>
              <a:rPr lang="el-GR" dirty="0" smtClean="0">
                <a:sym typeface="Wingdings"/>
              </a:rPr>
              <a:t>φωνής)  επιτονισμός (τα σημεία στίξης αποτυπώνουν στο χαρτί διαφορές ύψους της φωνής που αλλάζουν τη σημασία των φράσεων)</a:t>
            </a:r>
          </a:p>
        </p:txBody>
      </p:sp>
    </p:spTree>
    <p:extLst>
      <p:ext uri="{BB962C8B-B14F-4D97-AF65-F5344CB8AC3E}">
        <p14:creationId xmlns:p14="http://schemas.microsoft.com/office/powerpoint/2010/main" val="30472702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lossologia_4">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glossologia_4</Template>
  <TotalTime>2707</TotalTime>
  <Words>573</Words>
  <Application>Microsoft Office PowerPoint</Application>
  <PresentationFormat>Προβολή στην οθόνη (4:3)</PresentationFormat>
  <Paragraphs>96</Paragraphs>
  <Slides>13</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glossologia_4</vt:lpstr>
      <vt:lpstr>η πραγμάτωση της γλώσσας (βασικά σημεία μαθήματος)</vt:lpstr>
      <vt:lpstr>η πραγμάτωση της γλώσσας</vt:lpstr>
      <vt:lpstr>οι φωνητικές χορδές</vt:lpstr>
      <vt:lpstr>αρθρωτές</vt:lpstr>
      <vt:lpstr>φωνήεντα</vt:lpstr>
      <vt:lpstr>φωνήεντα</vt:lpstr>
      <vt:lpstr>σύμφωνα</vt:lpstr>
      <vt:lpstr>σύμφωνα</vt:lpstr>
      <vt:lpstr>τόνος και επιτονισμός</vt:lpstr>
      <vt:lpstr>φωνήματα</vt:lpstr>
      <vt:lpstr>φωνήματα</vt:lpstr>
      <vt:lpstr>επίπεδα γλωσσικής ανάλυσης</vt:lpstr>
      <vt:lpstr>βιβλιογραφία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γλωσσολογία και ελληνική γλώσσα Ι</dc:title>
  <dc:creator>Konstantinos</dc:creator>
  <cp:lastModifiedBy>user</cp:lastModifiedBy>
  <cp:revision>28</cp:revision>
  <dcterms:created xsi:type="dcterms:W3CDTF">2013-11-21T12:52:09Z</dcterms:created>
  <dcterms:modified xsi:type="dcterms:W3CDTF">2018-04-20T00:33:15Z</dcterms:modified>
</cp:coreProperties>
</file>