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67CB-86D2-40F6-B310-47122FD92C30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3467-238C-42CD-B183-A524D5F7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Γραμμικός προγραμματισμός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Επίλυση προβλήματος μεγιστοποίησης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«Γάλα ΑΕ» επιχείρηση προϊόντων γάλακτος</a:t>
            </a:r>
          </a:p>
          <a:p>
            <a:r>
              <a:rPr lang="el-GR" dirty="0" smtClean="0"/>
              <a:t>Απόφαση για δημιουργία δύο νέων προϊόντων, ρυζόγαλο και κρέμα</a:t>
            </a:r>
          </a:p>
          <a:p>
            <a:r>
              <a:rPr lang="el-GR" dirty="0" smtClean="0"/>
              <a:t>Πόροι που απαιτούνται:</a:t>
            </a:r>
          </a:p>
          <a:p>
            <a:pPr lvl="1"/>
            <a:r>
              <a:rPr lang="el-GR" dirty="0" smtClean="0"/>
              <a:t>Γάλα</a:t>
            </a:r>
          </a:p>
          <a:p>
            <a:pPr lvl="1"/>
            <a:r>
              <a:rPr lang="el-GR" dirty="0" smtClean="0"/>
              <a:t>Εργασία</a:t>
            </a:r>
          </a:p>
          <a:p>
            <a:pPr lvl="1"/>
            <a:r>
              <a:rPr lang="el-GR" dirty="0" smtClean="0"/>
              <a:t>Μηχανολογικός εξοπλισμός για παστερίωση και βρασμό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Δεδομένα προβλήματος</a:t>
            </a:r>
            <a:endParaRPr lang="en-US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Απαιτούμενη ποσότητα</a:t>
                      </a:r>
                      <a:r>
                        <a:rPr lang="el-GR" baseline="0" dirty="0" smtClean="0"/>
                        <a:t> πόρου/μονάδα προϊόντος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Πόρος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Ρυζόγαλο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Κρέμα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Διαθέσιμη</a:t>
                      </a:r>
                      <a:r>
                        <a:rPr lang="el-GR" baseline="0" dirty="0" smtClean="0"/>
                        <a:t> ποσότητα πόρου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Γάλα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GB" baseline="0" dirty="0" smtClean="0"/>
                        <a:t>Lt)</a:t>
                      </a:r>
                      <a:endParaRPr lang="el-GR" baseline="0" dirty="0" smtClean="0"/>
                    </a:p>
                    <a:p>
                      <a:r>
                        <a:rPr lang="el-GR" baseline="0" dirty="0" smtClean="0"/>
                        <a:t>Εργασία (</a:t>
                      </a:r>
                      <a:r>
                        <a:rPr lang="en-GB" baseline="0" dirty="0" smtClean="0"/>
                        <a:t>Min)</a:t>
                      </a:r>
                      <a:endParaRPr lang="el-GR" baseline="0" dirty="0" smtClean="0"/>
                    </a:p>
                    <a:p>
                      <a:r>
                        <a:rPr lang="el-GR" baseline="0" dirty="0" smtClean="0"/>
                        <a:t>Παστερίωση και βρασμός (</a:t>
                      </a:r>
                      <a:r>
                        <a:rPr lang="en-GB" baseline="0" dirty="0" smtClean="0"/>
                        <a:t>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</a:p>
                    <a:p>
                      <a:pPr algn="ctr"/>
                      <a:r>
                        <a:rPr lang="en-GB" dirty="0" smtClean="0"/>
                        <a:t>1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550</a:t>
                      </a:r>
                    </a:p>
                    <a:p>
                      <a:pPr algn="ctr"/>
                      <a:r>
                        <a:rPr lang="en-GB" dirty="0" smtClean="0"/>
                        <a:t>1000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Μέγιστη ζήτηση (μονάδες)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απεριόριστη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Κέρδος</a:t>
                      </a:r>
                      <a:r>
                        <a:rPr lang="el-GR" baseline="0" dirty="0" smtClean="0"/>
                        <a:t>/μονάδα</a:t>
                      </a:r>
                    </a:p>
                    <a:p>
                      <a:r>
                        <a:rPr lang="el-GR" baseline="0" dirty="0" smtClean="0"/>
                        <a:t>(</a:t>
                      </a:r>
                      <a:r>
                        <a:rPr lang="en-GB" baseline="0" dirty="0" smtClean="0"/>
                        <a:t>Cents)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Ποια είναι τα στοιχεία που επηρεάζουν το κριτήριο απόδοσης που είναι το εβδομαδιαίο κέρδος;</a:t>
            </a:r>
          </a:p>
          <a:p>
            <a:r>
              <a:rPr lang="el-GR" dirty="0" smtClean="0"/>
              <a:t>Για ποια στοιχεία μπορούμε εμείς να καθορίσουμε τιμές και ποια δεν επιδέχονται μεταβολές;</a:t>
            </a:r>
          </a:p>
          <a:p>
            <a:r>
              <a:rPr lang="el-GR" dirty="0" smtClean="0"/>
              <a:t>Ποιες αποφάσεις πρέπει να ληφθούν από την εταιρεία;</a:t>
            </a:r>
          </a:p>
          <a:p>
            <a:r>
              <a:rPr lang="el-GR" dirty="0" smtClean="0"/>
              <a:t>Ποιες τιμές των μεταβλητών αποτελούν τη λύση του προβλήματος;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 προβλήματος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x</a:t>
            </a:r>
            <a:r>
              <a:rPr lang="el-GR" baseline="-25000" dirty="0" smtClean="0"/>
              <a:t>1</a:t>
            </a:r>
            <a:r>
              <a:rPr lang="el-GR" dirty="0" smtClean="0"/>
              <a:t>=αριθμός μονάδων προϊόντος Α που παράγεται κάθε εβδομάδα</a:t>
            </a:r>
          </a:p>
          <a:p>
            <a:r>
              <a:rPr lang="en-GB" dirty="0" smtClean="0"/>
              <a:t>x</a:t>
            </a:r>
            <a:r>
              <a:rPr lang="el-GR" baseline="-25000" dirty="0" smtClean="0"/>
              <a:t>2</a:t>
            </a:r>
            <a:r>
              <a:rPr lang="el-GR" dirty="0" smtClean="0"/>
              <a:t>=αριθμός μονάδων προϊόντος Β που παράγεται κάθε εβδομάδα</a:t>
            </a:r>
            <a:endParaRPr lang="en-GB" dirty="0" smtClean="0"/>
          </a:p>
          <a:p>
            <a:r>
              <a:rPr lang="el-GR" dirty="0" smtClean="0"/>
              <a:t>Συνολικό εβδομαδιαίο κέρδος = εβδομαδιαίο κέρδος προϊόντος Α + </a:t>
            </a:r>
            <a:r>
              <a:rPr lang="el-GR" dirty="0"/>
              <a:t>ε</a:t>
            </a:r>
            <a:r>
              <a:rPr lang="el-GR" dirty="0" smtClean="0"/>
              <a:t>βδομαδιαίο κέρδος προϊόντος Β=</a:t>
            </a:r>
          </a:p>
          <a:p>
            <a:pPr>
              <a:buNone/>
            </a:pPr>
            <a:r>
              <a:rPr lang="el-GR" dirty="0" smtClean="0"/>
              <a:t>(μοναδιαία συνεισφορά προϊόντος Α) * (παραγόμενες μονάδες Α) + (μοναδιαία συνεισφορά προϊόντος Β) * (παραγόμενες μονάδες Β) = 150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+ 200x</a:t>
            </a:r>
            <a:r>
              <a:rPr lang="en-GB" baseline="-25000" dirty="0" smtClean="0"/>
              <a:t>2</a:t>
            </a:r>
            <a:endParaRPr lang="en-GB" dirty="0" smtClean="0"/>
          </a:p>
          <a:p>
            <a:r>
              <a:rPr lang="el-GR" dirty="0" smtClean="0"/>
              <a:t>Αντικειμενική συνάρτηση: Συνολικό κέρδος </a:t>
            </a:r>
            <a:r>
              <a:rPr lang="en-GB" dirty="0" smtClean="0"/>
              <a:t>z</a:t>
            </a:r>
          </a:p>
          <a:p>
            <a:pPr>
              <a:buNone/>
            </a:pPr>
            <a:r>
              <a:rPr lang="en-GB" dirty="0" smtClean="0"/>
              <a:t>Maximize (Max) z = 150x</a:t>
            </a:r>
            <a:r>
              <a:rPr lang="en-GB" baseline="-25000" dirty="0" smtClean="0"/>
              <a:t>1</a:t>
            </a:r>
            <a:r>
              <a:rPr lang="en-GB" dirty="0" smtClean="0"/>
              <a:t> + 200x</a:t>
            </a:r>
            <a:r>
              <a:rPr lang="en-GB" baseline="-25000" dirty="0" smtClean="0"/>
              <a:t>2</a:t>
            </a:r>
            <a:r>
              <a:rPr lang="el-GR" dirty="0" smtClean="0"/>
              <a:t> (1)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(εβδομαδιαία κατανάλωση γάλακτος)≤ (διαθέσιμη ποσότητα γάλακτος)</a:t>
            </a:r>
          </a:p>
          <a:p>
            <a:r>
              <a:rPr lang="el-GR" dirty="0" smtClean="0"/>
              <a:t>(εβδομαδιαία κατανάλωση γάλακτος για το προϊόν Α) + (εβδομαδιαία κατανάλωση γάλακτος για το προϊόν Β) ≤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(διαθέσιμη ποσότητα γάλακτος)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(απαιτούμενο γάλα/μονάδα Α) * (παραγόμενες μονάδες Α) + (απαιτούμενο γάλα/μονάδα Β) * (παραγόμενες μονάδες Β)≤ (διαθέσιμη ποσότητα γάλακτος)</a:t>
            </a:r>
          </a:p>
          <a:p>
            <a:r>
              <a:rPr lang="el-GR" dirty="0" smtClean="0"/>
              <a:t>1*</a:t>
            </a:r>
            <a:r>
              <a:rPr lang="el-GR" dirty="0"/>
              <a:t>(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/>
              <a:t>)</a:t>
            </a:r>
            <a:r>
              <a:rPr lang="en-GB" dirty="0" smtClean="0"/>
              <a:t> + </a:t>
            </a:r>
            <a:r>
              <a:rPr lang="el-GR" dirty="0" smtClean="0"/>
              <a:t>1*(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) ≤ 550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x</a:t>
            </a:r>
            <a:r>
              <a:rPr lang="en-GB" baseline="-25000" dirty="0" smtClean="0"/>
              <a:t>2</a:t>
            </a:r>
            <a:r>
              <a:rPr lang="el-GR" dirty="0" smtClean="0"/>
              <a:t> ≤ 550 (2)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(συνολική απαιτούμενη εργασία)≤ (διαθέσιμη εργασία)</a:t>
            </a:r>
          </a:p>
          <a:p>
            <a:r>
              <a:rPr lang="el-GR" dirty="0" smtClean="0"/>
              <a:t>(απαιτούμενη εργασία για το προϊόν Α) + (απαιτούμενη εργασία για το προϊόν Β) ≤ </a:t>
            </a:r>
          </a:p>
          <a:p>
            <a:pPr>
              <a:buNone/>
            </a:pPr>
            <a:r>
              <a:rPr lang="el-GR" dirty="0" smtClean="0"/>
              <a:t>    (διαθέσιμη εργασία)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(εργασία/</a:t>
            </a:r>
            <a:r>
              <a:rPr lang="el-GR" dirty="0" err="1" smtClean="0"/>
              <a:t>μονάδ</a:t>
            </a:r>
            <a:r>
              <a:rPr lang="el-GR" dirty="0" smtClean="0"/>
              <a:t>α Α) * (παραγόμενες μονάδες Α) + (εργασία/</a:t>
            </a:r>
            <a:r>
              <a:rPr lang="el-GR" dirty="0" err="1" smtClean="0"/>
              <a:t>μονάδ</a:t>
            </a:r>
            <a:r>
              <a:rPr lang="el-GR" dirty="0" smtClean="0"/>
              <a:t>α Β) * (παραγόμενες μονάδες Β)≤ (διαθέσιμη εργασία)</a:t>
            </a:r>
          </a:p>
          <a:p>
            <a:r>
              <a:rPr lang="el-GR" dirty="0" smtClean="0"/>
              <a:t>1*(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)</a:t>
            </a:r>
            <a:r>
              <a:rPr lang="en-GB" dirty="0" smtClean="0"/>
              <a:t> + </a:t>
            </a:r>
            <a:r>
              <a:rPr lang="el-GR" dirty="0"/>
              <a:t>3</a:t>
            </a:r>
            <a:r>
              <a:rPr lang="el-GR" dirty="0" smtClean="0"/>
              <a:t>*(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) ≤ 1000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l-GR" dirty="0" smtClean="0"/>
              <a:t>3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≤ 1000 (3)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Παστερίωση – βρασμός</a:t>
            </a:r>
          </a:p>
          <a:p>
            <a:r>
              <a:rPr lang="el-GR" dirty="0" smtClean="0"/>
              <a:t>2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l-GR" dirty="0"/>
              <a:t>5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≤ 2000 (4)</a:t>
            </a:r>
          </a:p>
          <a:p>
            <a:r>
              <a:rPr lang="el-GR" dirty="0" smtClean="0"/>
              <a:t>Ζήτηση προϊόντος Α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 ≤ 400 (5)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Μαθηματική παρουσίαση προβλήματος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Maximize (Max) z = 150x</a:t>
            </a:r>
            <a:r>
              <a:rPr lang="en-GB" baseline="-25000" dirty="0" smtClean="0"/>
              <a:t>1</a:t>
            </a:r>
            <a:r>
              <a:rPr lang="en-GB" dirty="0" smtClean="0"/>
              <a:t> + 200x</a:t>
            </a:r>
            <a:r>
              <a:rPr lang="en-GB" baseline="-25000" dirty="0" smtClean="0"/>
              <a:t>2</a:t>
            </a:r>
            <a:r>
              <a:rPr lang="el-GR" dirty="0" smtClean="0"/>
              <a:t> (1)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x</a:t>
            </a:r>
            <a:r>
              <a:rPr lang="en-GB" baseline="-25000" dirty="0" smtClean="0"/>
              <a:t>2</a:t>
            </a:r>
            <a:r>
              <a:rPr lang="el-GR" dirty="0" smtClean="0"/>
              <a:t> ≤ 550 (2)</a:t>
            </a:r>
            <a:r>
              <a:rPr lang="en-GB" dirty="0" smtClean="0"/>
              <a:t> </a:t>
            </a:r>
            <a:r>
              <a:rPr lang="el-GR" dirty="0" smtClean="0"/>
              <a:t>γάλα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l-GR" dirty="0" smtClean="0"/>
              <a:t>3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≤ 1000 (3) εργασία</a:t>
            </a:r>
          </a:p>
          <a:p>
            <a:r>
              <a:rPr lang="el-GR" dirty="0" smtClean="0"/>
              <a:t>2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+ </a:t>
            </a:r>
            <a:r>
              <a:rPr lang="el-GR" dirty="0" smtClean="0"/>
              <a:t>5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≤ 2000 (4) εξοπλισμός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 ≤ 400 (5) ζήτηση</a:t>
            </a:r>
          </a:p>
          <a:p>
            <a:r>
              <a:rPr lang="en-GB" dirty="0"/>
              <a:t>x</a:t>
            </a:r>
            <a:r>
              <a:rPr lang="en-GB" baseline="-25000" dirty="0" smtClean="0"/>
              <a:t>1</a:t>
            </a:r>
            <a:r>
              <a:rPr lang="el-GR" dirty="0"/>
              <a:t>,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dirty="0" smtClean="0"/>
              <a:t> ≥ 0 (</a:t>
            </a:r>
            <a:r>
              <a:rPr lang="en-GB" dirty="0" smtClean="0"/>
              <a:t>6</a:t>
            </a:r>
            <a:r>
              <a:rPr lang="el-GR" dirty="0" smtClean="0"/>
              <a:t>) μη αρνητικότητα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Επίλυση προβλημάτων άριστης κατανομής των περιορισμένων πόρων μεταξύ ανταγωνιζόμενων δραστηριοτήτων</a:t>
            </a:r>
          </a:p>
          <a:p>
            <a:r>
              <a:rPr lang="el-GR" dirty="0" smtClean="0"/>
              <a:t>Εντοπισμός άριστου προγράμματος δραστηριοτήτων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x</a:t>
            </a:r>
            <a:r>
              <a:rPr lang="en-GB" baseline="-25000" dirty="0" smtClean="0"/>
              <a:t>1</a:t>
            </a:r>
            <a:r>
              <a:rPr lang="el-GR" dirty="0"/>
              <a:t>=</a:t>
            </a:r>
            <a:r>
              <a:rPr lang="en-GB" dirty="0" smtClean="0"/>
              <a:t> 300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</a:t>
            </a:r>
            <a:r>
              <a:rPr lang="en-GB" dirty="0" smtClean="0"/>
              <a:t>=</a:t>
            </a:r>
            <a:r>
              <a:rPr lang="el-GR" dirty="0" smtClean="0"/>
              <a:t> </a:t>
            </a:r>
            <a:r>
              <a:rPr lang="en-GB" dirty="0" smtClean="0"/>
              <a:t>200 </a:t>
            </a:r>
            <a:r>
              <a:rPr lang="el-GR" dirty="0" smtClean="0"/>
              <a:t>ή</a:t>
            </a:r>
          </a:p>
          <a:p>
            <a:r>
              <a:rPr lang="el-GR" dirty="0" smtClean="0"/>
              <a:t>(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,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dirty="0" smtClean="0"/>
              <a:t>)= (300, 200)</a:t>
            </a:r>
          </a:p>
          <a:p>
            <a:r>
              <a:rPr lang="el-GR" dirty="0"/>
              <a:t>Έ</a:t>
            </a:r>
            <a:r>
              <a:rPr lang="el-GR" dirty="0" smtClean="0"/>
              <a:t>λεγχος περιορισμών</a:t>
            </a:r>
          </a:p>
          <a:p>
            <a:r>
              <a:rPr lang="el-GR" dirty="0" smtClean="0"/>
              <a:t>300 + 200 = 500 ≤ 550, ισχύει</a:t>
            </a:r>
          </a:p>
          <a:p>
            <a:r>
              <a:rPr lang="el-GR" dirty="0" smtClean="0"/>
              <a:t>1(300) </a:t>
            </a:r>
            <a:r>
              <a:rPr lang="el-GR" dirty="0" smtClean="0"/>
              <a:t>+</a:t>
            </a:r>
            <a:r>
              <a:rPr lang="en-GB" dirty="0" smtClean="0"/>
              <a:t>3</a:t>
            </a:r>
            <a:r>
              <a:rPr lang="el-GR" dirty="0" smtClean="0"/>
              <a:t>(200</a:t>
            </a:r>
            <a:r>
              <a:rPr lang="el-GR" dirty="0" smtClean="0"/>
              <a:t>) = 900 ≤ 1000, ισχύει</a:t>
            </a:r>
          </a:p>
          <a:p>
            <a:r>
              <a:rPr lang="el-GR" dirty="0" smtClean="0"/>
              <a:t>2(300)+ 5 (200) = 1600 ≤ 2000, ισχύει</a:t>
            </a:r>
          </a:p>
          <a:p>
            <a:r>
              <a:rPr lang="el-GR" dirty="0" smtClean="0"/>
              <a:t>300 ≤ 400, ισχύει</a:t>
            </a:r>
          </a:p>
          <a:p>
            <a:r>
              <a:rPr lang="el-GR" dirty="0" smtClean="0"/>
              <a:t>Και οι δύο τιμές θετικές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σύνολο των λύσεων διαμορφώνει την </a:t>
            </a:r>
            <a:r>
              <a:rPr lang="el-GR" i="1" dirty="0" smtClean="0"/>
              <a:t>εφικτή περιοχή</a:t>
            </a:r>
          </a:p>
          <a:p>
            <a:r>
              <a:rPr lang="en-GB" dirty="0"/>
              <a:t>z</a:t>
            </a:r>
            <a:r>
              <a:rPr lang="en-GB" dirty="0" smtClean="0"/>
              <a:t> =</a:t>
            </a:r>
            <a:r>
              <a:rPr lang="en-GB" i="1" dirty="0" smtClean="0"/>
              <a:t> </a:t>
            </a:r>
            <a:r>
              <a:rPr lang="en-GB" dirty="0" smtClean="0"/>
              <a:t>150(300) + 200(200) = 85000 cent </a:t>
            </a:r>
          </a:p>
          <a:p>
            <a:r>
              <a:rPr lang="el-GR" dirty="0" smtClean="0"/>
              <a:t>Είναι αυτή η λύση η βέλτιστη δυνατή;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=</a:t>
            </a:r>
            <a:r>
              <a:rPr lang="en-GB" dirty="0" smtClean="0"/>
              <a:t> </a:t>
            </a:r>
            <a:r>
              <a:rPr lang="el-GR" dirty="0" smtClean="0"/>
              <a:t>2</a:t>
            </a:r>
            <a:r>
              <a:rPr lang="en-GB" dirty="0" smtClean="0"/>
              <a:t>00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 </a:t>
            </a:r>
            <a:r>
              <a:rPr lang="en-GB" dirty="0" smtClean="0"/>
              <a:t>=</a:t>
            </a:r>
            <a:r>
              <a:rPr lang="el-GR" dirty="0" smtClean="0"/>
              <a:t> </a:t>
            </a:r>
            <a:r>
              <a:rPr lang="el-GR" dirty="0"/>
              <a:t>3</a:t>
            </a:r>
            <a:r>
              <a:rPr lang="en-GB" dirty="0" smtClean="0"/>
              <a:t>00 </a:t>
            </a:r>
            <a:r>
              <a:rPr lang="el-GR" dirty="0" smtClean="0"/>
              <a:t>ή</a:t>
            </a:r>
          </a:p>
          <a:p>
            <a:r>
              <a:rPr lang="el-GR" dirty="0" smtClean="0"/>
              <a:t>(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,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dirty="0" smtClean="0"/>
              <a:t>)= (200, 300)</a:t>
            </a:r>
          </a:p>
          <a:p>
            <a:r>
              <a:rPr lang="el-GR" dirty="0" smtClean="0"/>
              <a:t>Έλεγχος περιορισμών</a:t>
            </a:r>
          </a:p>
          <a:p>
            <a:r>
              <a:rPr lang="el-GR" dirty="0"/>
              <a:t>2</a:t>
            </a:r>
            <a:r>
              <a:rPr lang="el-GR" dirty="0" smtClean="0"/>
              <a:t>00 + 300 = 500 ≤ 550, ισχύει</a:t>
            </a:r>
          </a:p>
          <a:p>
            <a:r>
              <a:rPr lang="el-GR" dirty="0" smtClean="0"/>
              <a:t>1(200) +3(300) = 1100 ≤ 1000,  δεν ισχύει</a:t>
            </a:r>
          </a:p>
          <a:p>
            <a:r>
              <a:rPr lang="el-GR" dirty="0" smtClean="0"/>
              <a:t>2(200)+ 5 (300) = 1900 ≤ 2000, ισχύει</a:t>
            </a:r>
          </a:p>
          <a:p>
            <a:r>
              <a:rPr lang="el-GR" dirty="0"/>
              <a:t>2</a:t>
            </a:r>
            <a:r>
              <a:rPr lang="el-GR" dirty="0" smtClean="0"/>
              <a:t>00 ≤ 400, ισχύει</a:t>
            </a:r>
          </a:p>
          <a:p>
            <a:r>
              <a:rPr lang="el-GR" dirty="0" smtClean="0"/>
              <a:t>Και οι δύο τιμές θετικές</a:t>
            </a:r>
          </a:p>
          <a:p>
            <a:r>
              <a:rPr lang="en-GB" dirty="0" smtClean="0"/>
              <a:t>z =</a:t>
            </a:r>
            <a:r>
              <a:rPr lang="en-GB" i="1" dirty="0" smtClean="0"/>
              <a:t> </a:t>
            </a:r>
            <a:r>
              <a:rPr lang="en-GB" dirty="0" smtClean="0"/>
              <a:t>150(</a:t>
            </a:r>
            <a:r>
              <a:rPr lang="el-GR" dirty="0" smtClean="0"/>
              <a:t>2</a:t>
            </a:r>
            <a:r>
              <a:rPr lang="en-GB" dirty="0" smtClean="0"/>
              <a:t>00) + 200(</a:t>
            </a:r>
            <a:r>
              <a:rPr lang="el-GR" dirty="0" smtClean="0"/>
              <a:t>3</a:t>
            </a:r>
            <a:r>
              <a:rPr lang="en-GB" dirty="0" smtClean="0"/>
              <a:t>00) = </a:t>
            </a:r>
            <a:r>
              <a:rPr lang="el-GR" dirty="0" smtClean="0"/>
              <a:t>90</a:t>
            </a:r>
            <a:r>
              <a:rPr lang="en-GB" dirty="0" smtClean="0"/>
              <a:t>000 cent 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επίλυση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194" y="2517350"/>
            <a:ext cx="5487611" cy="269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επίλυση (συν.) γάλα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537981" cy="420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επίλυση (συν.) εργασία</a:t>
            </a:r>
            <a:endParaRPr lang="en-US" dirty="0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227351" cy="402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επίλυση (συν.) βρασμός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654348" cy="391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Γραφική επίλυση (συν.) εφικτή περιοχή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928" y="1928802"/>
            <a:ext cx="8684352" cy="405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519332" cy="416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Βέλτιστη λύση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 = 150x</a:t>
            </a:r>
            <a:r>
              <a:rPr lang="en-GB" baseline="-25000" dirty="0" smtClean="0"/>
              <a:t>1</a:t>
            </a:r>
            <a:r>
              <a:rPr lang="en-GB" dirty="0" smtClean="0"/>
              <a:t> + 200x</a:t>
            </a:r>
            <a:r>
              <a:rPr lang="en-GB" baseline="-25000" dirty="0" smtClean="0"/>
              <a:t>2</a:t>
            </a:r>
            <a:endParaRPr lang="en-GB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2 </a:t>
            </a:r>
            <a:r>
              <a:rPr lang="en-GB" dirty="0" smtClean="0"/>
              <a:t>= -150/200 x</a:t>
            </a:r>
            <a:r>
              <a:rPr lang="en-GB" baseline="-25000" dirty="0" smtClean="0"/>
              <a:t>1 </a:t>
            </a:r>
            <a:r>
              <a:rPr lang="en-GB" dirty="0" smtClean="0"/>
              <a:t>+ 1/200z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 </a:t>
            </a:r>
            <a:r>
              <a:rPr lang="en-GB" dirty="0" smtClean="0"/>
              <a:t>= -3/4 x</a:t>
            </a:r>
            <a:r>
              <a:rPr lang="en-GB" baseline="-25000" dirty="0" smtClean="0"/>
              <a:t>1 </a:t>
            </a:r>
            <a:r>
              <a:rPr lang="en-GB" dirty="0" smtClean="0"/>
              <a:t>+ 1/200z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Διαθέσιμοι πόροι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Γη</a:t>
            </a:r>
          </a:p>
          <a:p>
            <a:r>
              <a:rPr lang="el-GR" dirty="0" smtClean="0"/>
              <a:t>Εργασία</a:t>
            </a:r>
          </a:p>
          <a:p>
            <a:r>
              <a:rPr lang="el-GR" dirty="0" smtClean="0"/>
              <a:t>Κεφάλαια</a:t>
            </a:r>
          </a:p>
          <a:p>
            <a:r>
              <a:rPr lang="el-GR" dirty="0" smtClean="0"/>
              <a:t>Πρώτες ύλες</a:t>
            </a:r>
          </a:p>
          <a:p>
            <a:r>
              <a:rPr lang="el-GR" dirty="0" smtClean="0"/>
              <a:t>Δυναμικότητα εξοπλισμού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βέλτιστη λύση</a:t>
            </a:r>
            <a:endParaRPr lang="en-US" dirty="0"/>
          </a:p>
        </p:txBody>
      </p:sp>
      <p:pic>
        <p:nvPicPr>
          <p:cNvPr id="4200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7964784" cy="433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Μαθηματική επίλυση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 = 150x</a:t>
            </a:r>
            <a:r>
              <a:rPr lang="en-GB" baseline="-25000" dirty="0" smtClean="0"/>
              <a:t>1</a:t>
            </a:r>
            <a:r>
              <a:rPr lang="en-GB" dirty="0" smtClean="0"/>
              <a:t> + 200x</a:t>
            </a:r>
            <a:r>
              <a:rPr lang="en-GB" baseline="-25000" dirty="0" smtClean="0"/>
              <a:t>2</a:t>
            </a:r>
            <a:endParaRPr lang="en-GB" dirty="0" smtClean="0"/>
          </a:p>
          <a:p>
            <a:r>
              <a:rPr lang="en-GB" dirty="0" smtClean="0"/>
              <a:t>Z = 150*325 + 200*225 = 93.750 cent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Εξωτερικό περιβάλλον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Ζήτηση προϊόντων</a:t>
            </a:r>
          </a:p>
          <a:p>
            <a:r>
              <a:rPr lang="el-GR" dirty="0" smtClean="0"/>
              <a:t>Προδιαγραφές</a:t>
            </a:r>
          </a:p>
          <a:p>
            <a:r>
              <a:rPr lang="el-GR" dirty="0" smtClean="0"/>
              <a:t>Νομοθεσία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Ανταγωνιζόμενες δραστηριότητες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Επιλογή καλλιέργειας</a:t>
            </a:r>
          </a:p>
          <a:p>
            <a:r>
              <a:rPr lang="el-GR" dirty="0" smtClean="0"/>
              <a:t>Επιλογή μηχανολογικού εξοπλισμού</a:t>
            </a:r>
          </a:p>
          <a:p>
            <a:r>
              <a:rPr lang="el-GR" dirty="0" smtClean="0"/>
              <a:t>Επιλογή τρόπου διάθεσης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Βέλτιστη απόφαση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Μεγιστοποίηση ή ελαχιστοποίηση ενός κριτηρίου</a:t>
            </a:r>
          </a:p>
          <a:p>
            <a:pPr lvl="1"/>
            <a:r>
              <a:rPr lang="el-GR" dirty="0" smtClean="0"/>
              <a:t>Μεγιστοποίηση κέρδους</a:t>
            </a:r>
          </a:p>
          <a:p>
            <a:pPr lvl="1"/>
            <a:r>
              <a:rPr lang="el-GR" dirty="0" smtClean="0"/>
              <a:t>Ελαχιστοποίηση κόστους παραγωγής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Εφαρμογές γραμμικού προγραμματισμού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Πρόβλημα μείγματος προϊόντων</a:t>
            </a:r>
          </a:p>
          <a:p>
            <a:r>
              <a:rPr lang="el-GR" dirty="0" smtClean="0"/>
              <a:t>Πρόβλημα δίαιτας</a:t>
            </a:r>
          </a:p>
          <a:p>
            <a:r>
              <a:rPr lang="el-GR" dirty="0" smtClean="0"/>
              <a:t>Πρόβλημα μείξης</a:t>
            </a:r>
          </a:p>
          <a:p>
            <a:r>
              <a:rPr lang="el-GR" dirty="0" smtClean="0"/>
              <a:t>Επιλογή χαρτοφυλακίου</a:t>
            </a:r>
          </a:p>
          <a:p>
            <a:r>
              <a:rPr lang="el-GR" dirty="0" smtClean="0"/>
              <a:t>Προγραμματισμός ανθρώπινου δυναμικού</a:t>
            </a:r>
          </a:p>
          <a:p>
            <a:r>
              <a:rPr lang="el-GR" dirty="0" smtClean="0"/>
              <a:t>Χρηματοοικονομικές αποφάσεις</a:t>
            </a:r>
          </a:p>
          <a:p>
            <a:r>
              <a:rPr lang="el-GR" dirty="0" err="1" smtClean="0"/>
              <a:t>Πολυσταδιακά</a:t>
            </a:r>
            <a:r>
              <a:rPr lang="el-GR" dirty="0" smtClean="0"/>
              <a:t> προβλήματα προγραμματισμού παραγωγής</a:t>
            </a:r>
          </a:p>
          <a:p>
            <a:r>
              <a:rPr lang="el-GR" dirty="0" smtClean="0"/>
              <a:t>Πρόβλημα μεταφοράς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του μοντέλου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Καμία μεταβλητή υψωμένη σε δύναμη μεγαλύτερη της μονάδας</a:t>
            </a:r>
          </a:p>
          <a:p>
            <a:r>
              <a:rPr lang="el-GR" dirty="0" smtClean="0"/>
              <a:t>Κανένα γινόμενο μεταξύ των μεταβλητών</a:t>
            </a:r>
          </a:p>
          <a:p>
            <a:r>
              <a:rPr lang="el-GR" dirty="0" smtClean="0"/>
              <a:t>Ονομασία μεταβλητών: δομικές μεταβλητές, μεταβλητές ελέγχου, μεταβλητές απόφασης</a:t>
            </a:r>
          </a:p>
          <a:p>
            <a:r>
              <a:rPr lang="el-GR" dirty="0" smtClean="0"/>
              <a:t>Η συνάρτηση που απεικονίζει τη σχέση των μεταβλητών λέγεται: αντικειμενική συνάρτηση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μοντέλου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δεν είναι δυνατή η περιγραφή με μία συνάρτηση, έχουμε: τεχνικές πολλαπλών στόχων (χρήση πολλών συναρτήσεων)</a:t>
            </a:r>
          </a:p>
          <a:p>
            <a:r>
              <a:rPr lang="el-GR" dirty="0" smtClean="0"/>
              <a:t>Χρήση περιορισμών που απεικονίζουν τη διαθεσιμότητα των μεταβλητών</a:t>
            </a:r>
          </a:p>
          <a:p>
            <a:r>
              <a:rPr lang="el-GR" dirty="0" smtClean="0"/>
              <a:t>Γνωστές εκ των προτέρων σταθερές ονομάζονται παράμετροι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877</Words>
  <Application>Microsoft Office PowerPoint</Application>
  <PresentationFormat>Προβολή στην οθόνη (4:3)</PresentationFormat>
  <Paragraphs>160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Θέμα του Office</vt:lpstr>
      <vt:lpstr>Γραμμικός προγραμματισμός</vt:lpstr>
      <vt:lpstr>Ορισμός </vt:lpstr>
      <vt:lpstr>Διαθέσιμοι πόροι</vt:lpstr>
      <vt:lpstr>Εξωτερικό περιβάλλον</vt:lpstr>
      <vt:lpstr>Ανταγωνιζόμενες δραστηριότητες</vt:lpstr>
      <vt:lpstr>Βέλτιστη απόφαση</vt:lpstr>
      <vt:lpstr>Εφαρμογές γραμμικού προγραμματισμού</vt:lpstr>
      <vt:lpstr>Δομή του μοντέλου</vt:lpstr>
      <vt:lpstr>Δομή μοντέλου (συν.)</vt:lpstr>
      <vt:lpstr>Επίλυση προβλήματος μεγιστοποίησης</vt:lpstr>
      <vt:lpstr>Δεδομένα προβλήματος</vt:lpstr>
      <vt:lpstr>Ερωτήματα </vt:lpstr>
      <vt:lpstr>Λύση προβλήματος</vt:lpstr>
      <vt:lpstr>Περιορισμοί </vt:lpstr>
      <vt:lpstr>Περιορισμοί (συν.)</vt:lpstr>
      <vt:lpstr>Περιορισμοί (συν.)</vt:lpstr>
      <vt:lpstr>Περιορισμοί (συν.)</vt:lpstr>
      <vt:lpstr>Περιορισμοί (συν.)</vt:lpstr>
      <vt:lpstr>Μαθηματική παρουσίαση προβλήματος</vt:lpstr>
      <vt:lpstr>Λύση </vt:lpstr>
      <vt:lpstr>Λύση (συν.)</vt:lpstr>
      <vt:lpstr>Λύση (συν.)</vt:lpstr>
      <vt:lpstr>Γραφική επίλυση</vt:lpstr>
      <vt:lpstr>Γραφική επίλυση (συν.) γάλα</vt:lpstr>
      <vt:lpstr>Γραφική επίλυση (συν.) εργασία</vt:lpstr>
      <vt:lpstr>Γραφική επίλυση (συν.) βρασμός</vt:lpstr>
      <vt:lpstr>Γραφική επίλυση (συν.) εφικτή περιοχή</vt:lpstr>
      <vt:lpstr>Λύση</vt:lpstr>
      <vt:lpstr>Βέλτιστη λύση</vt:lpstr>
      <vt:lpstr>Γραφική βέλτιστη λύση</vt:lpstr>
      <vt:lpstr>Μαθηματική επίλυση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Γραμμικός προγραμματισμός</dc:title>
  <dc:creator>George</dc:creator>
  <cp:lastModifiedBy>George</cp:lastModifiedBy>
  <cp:revision>30</cp:revision>
  <dcterms:created xsi:type="dcterms:W3CDTF">2019-02-25T09:42:03Z</dcterms:created>
  <dcterms:modified xsi:type="dcterms:W3CDTF">2019-02-26T17:23:46Z</dcterms:modified>
</cp:coreProperties>
</file>