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Lst>
  <p:notesMasterIdLst>
    <p:notesMasterId r:id="rId58"/>
  </p:notesMasterIdLst>
  <p:sldIdLst>
    <p:sldId id="422" r:id="rId2"/>
    <p:sldId id="256" r:id="rId3"/>
    <p:sldId id="266" r:id="rId4"/>
    <p:sldId id="350" r:id="rId5"/>
    <p:sldId id="385" r:id="rId6"/>
    <p:sldId id="289" r:id="rId7"/>
    <p:sldId id="297" r:id="rId8"/>
    <p:sldId id="292" r:id="rId9"/>
    <p:sldId id="437" r:id="rId10"/>
    <p:sldId id="261" r:id="rId11"/>
    <p:sldId id="429" r:id="rId12"/>
    <p:sldId id="432" r:id="rId13"/>
    <p:sldId id="434" r:id="rId14"/>
    <p:sldId id="436" r:id="rId15"/>
    <p:sldId id="435" r:id="rId16"/>
    <p:sldId id="430" r:id="rId17"/>
    <p:sldId id="360" r:id="rId18"/>
    <p:sldId id="362" r:id="rId19"/>
    <p:sldId id="363" r:id="rId20"/>
    <p:sldId id="439" r:id="rId21"/>
    <p:sldId id="433" r:id="rId22"/>
    <p:sldId id="431" r:id="rId23"/>
    <p:sldId id="365" r:id="rId24"/>
    <p:sldId id="395" r:id="rId25"/>
    <p:sldId id="394" r:id="rId26"/>
    <p:sldId id="367" r:id="rId27"/>
    <p:sldId id="368" r:id="rId28"/>
    <p:sldId id="369" r:id="rId29"/>
    <p:sldId id="370" r:id="rId30"/>
    <p:sldId id="371" r:id="rId31"/>
    <p:sldId id="372" r:id="rId32"/>
    <p:sldId id="381" r:id="rId33"/>
    <p:sldId id="374" r:id="rId34"/>
    <p:sldId id="413" r:id="rId35"/>
    <p:sldId id="407" r:id="rId36"/>
    <p:sldId id="420" r:id="rId37"/>
    <p:sldId id="383" r:id="rId38"/>
    <p:sldId id="403" r:id="rId39"/>
    <p:sldId id="349" r:id="rId40"/>
    <p:sldId id="331" r:id="rId41"/>
    <p:sldId id="332" r:id="rId42"/>
    <p:sldId id="333" r:id="rId43"/>
    <p:sldId id="404" r:id="rId44"/>
    <p:sldId id="410" r:id="rId45"/>
    <p:sldId id="409" r:id="rId46"/>
    <p:sldId id="440" r:id="rId47"/>
    <p:sldId id="441" r:id="rId48"/>
    <p:sldId id="442" r:id="rId49"/>
    <p:sldId id="417" r:id="rId50"/>
    <p:sldId id="399" r:id="rId51"/>
    <p:sldId id="400" r:id="rId52"/>
    <p:sldId id="401" r:id="rId53"/>
    <p:sldId id="418" r:id="rId54"/>
    <p:sldId id="423" r:id="rId55"/>
    <p:sldId id="424" r:id="rId56"/>
    <p:sldId id="425" r:id="rId5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74" autoAdjust="0"/>
  </p:normalViewPr>
  <p:slideViewPr>
    <p:cSldViewPr>
      <p:cViewPr>
        <p:scale>
          <a:sx n="75" d="100"/>
          <a:sy n="75" d="100"/>
        </p:scale>
        <p:origin x="-200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l-GR"/>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l-GR"/>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l-G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01CDD92B-207C-2E4B-B227-3A154C0C805E}" type="slidenum">
              <a:rPr lang="el-GR"/>
              <a:pPr>
                <a:defRPr/>
              </a:pPr>
              <a:t>‹#›</a:t>
            </a:fld>
            <a:endParaRPr lang="el-GR"/>
          </a:p>
        </p:txBody>
      </p:sp>
    </p:spTree>
    <p:extLst>
      <p:ext uri="{BB962C8B-B14F-4D97-AF65-F5344CB8AC3E}">
        <p14:creationId xmlns:p14="http://schemas.microsoft.com/office/powerpoint/2010/main" val="521208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 Id="rId3" Type="http://schemas.openxmlformats.org/officeDocument/2006/relationships/hyperlink" Target="https://www.youtube.com/watch?v=6S1egXWYwXo&amp;index=7&amp;list=PLLGwo5DM7274P5NpjJ7oZrvqhNE58zkt_"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p>
          <a:p>
            <a:pPr>
              <a:defRPr/>
            </a:pPr>
            <a:r>
              <a:rPr lang="en-US" dirty="0" smtClean="0"/>
              <a:t>1-</a:t>
            </a:r>
            <a:r>
              <a:rPr lang="el-GR" dirty="0" smtClean="0">
                <a:latin typeface="Calibri" charset="0"/>
                <a:cs typeface="Calibri" charset="0"/>
              </a:rPr>
              <a:t> δεν είναι ο μοναδικός τρόπος παραγωγής και κατανάλωσης (είναι </a:t>
            </a:r>
            <a:r>
              <a:rPr lang="el-GR" baseline="0" dirty="0" smtClean="0">
                <a:latin typeface="Calibri" charset="0"/>
                <a:cs typeface="Calibri" charset="0"/>
              </a:rPr>
              <a:t>σχετικά νέο </a:t>
            </a:r>
            <a:r>
              <a:rPr lang="el-GR" dirty="0" smtClean="0">
                <a:latin typeface="Calibri" charset="0"/>
                <a:cs typeface="Calibri" charset="0"/>
              </a:rPr>
              <a:t>σύστημα ανταλλαγής) = απλώς ΕΜΕΙΣ</a:t>
            </a:r>
            <a:r>
              <a:rPr lang="el-GR" baseline="0" dirty="0" smtClean="0">
                <a:latin typeface="Calibri" charset="0"/>
                <a:cs typeface="Calibri" charset="0"/>
              </a:rPr>
              <a:t> το βλέπουμε ως δεδομένο </a:t>
            </a:r>
            <a:endParaRPr lang="en-US" baseline="0" dirty="0" smtClean="0">
              <a:latin typeface="Calibri" charset="0"/>
              <a:cs typeface="Calibri" charset="0"/>
            </a:endParaRPr>
          </a:p>
          <a:p>
            <a:pPr>
              <a:defRPr/>
            </a:pPr>
            <a:endParaRPr lang="en-US" dirty="0" smtClean="0">
              <a:latin typeface="Calibri" charset="0"/>
              <a:cs typeface="Calibri"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cs typeface="Calibri" charset="0"/>
              </a:rPr>
              <a:t>2- </a:t>
            </a:r>
            <a:r>
              <a:rPr lang="el-GR" dirty="0" smtClean="0">
                <a:latin typeface="Calibri" charset="0"/>
                <a:cs typeface="Calibri" charset="0"/>
              </a:rPr>
              <a:t>Κριτική της ιδέας της «οικονομίας»</a:t>
            </a:r>
            <a:r>
              <a:rPr lang="en-US" dirty="0" smtClean="0">
                <a:latin typeface="Calibri" charset="0"/>
                <a:cs typeface="Calibri" charset="0"/>
              </a:rPr>
              <a:t>/</a:t>
            </a:r>
            <a:r>
              <a:rPr lang="el-GR" dirty="0" smtClean="0">
                <a:latin typeface="Calibri" charset="0"/>
                <a:cs typeface="Calibri" charset="0"/>
              </a:rPr>
              <a:t>της «αγοράς» ως ξεχωριστού τομέα της κοινωνίας </a:t>
            </a:r>
          </a:p>
          <a:p>
            <a:pPr>
              <a:defRPr/>
            </a:pPr>
            <a:endParaRPr lang="en-US" dirty="0"/>
          </a:p>
        </p:txBody>
      </p:sp>
      <p:sp>
        <p:nvSpPr>
          <p:cNvPr id="4" name="Slide Number Placeholder 3"/>
          <p:cNvSpPr>
            <a:spLocks noGrp="1"/>
          </p:cNvSpPr>
          <p:nvPr>
            <p:ph type="sldNum" sz="quarter" idx="5"/>
          </p:nvPr>
        </p:nvSpPr>
        <p:spPr/>
        <p:txBody>
          <a:bodyPr/>
          <a:lstStyle/>
          <a:p>
            <a:pPr>
              <a:defRPr/>
            </a:pPr>
            <a:fld id="{34E2B5E3-AC04-8D44-89A8-52719C30239B}" type="slidenum">
              <a:rPr lang="el-GR" smtClean="0"/>
              <a:pPr>
                <a:defRPr/>
              </a:pPr>
              <a:t>3</a:t>
            </a:fld>
            <a:endParaRPr lang="el-GR" dirty="0"/>
          </a:p>
        </p:txBody>
      </p:sp>
    </p:spTree>
    <p:extLst>
      <p:ext uri="{BB962C8B-B14F-4D97-AF65-F5344CB8AC3E}">
        <p14:creationId xmlns:p14="http://schemas.microsoft.com/office/powerpoint/2010/main" val="3290928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EFCB4E-E3F5-D240-91D9-2D77130866D3}" type="slidenum">
              <a:rPr lang="el-GR"/>
              <a:pPr>
                <a:defRPr/>
              </a:pPr>
              <a:t>29</a:t>
            </a:fld>
            <a:endParaRPr lang="el-G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pPr eaLnBrk="1" hangingPunct="1">
              <a:defRPr/>
            </a:pPr>
            <a:r>
              <a:rPr lang="el-GR" smtClean="0">
                <a:cs typeface="+mn-cs"/>
              </a:rPr>
              <a:t>Κ</a:t>
            </a:r>
            <a:r>
              <a:rPr lang="en-US" smtClean="0">
                <a:cs typeface="+mn-cs"/>
              </a:rPr>
              <a:t>waiktul </a:t>
            </a:r>
            <a:endParaRPr lang="el-GR" smtClean="0">
              <a:cs typeface="+mn-cs"/>
            </a:endParaRPr>
          </a:p>
        </p:txBody>
      </p:sp>
    </p:spTree>
    <p:extLst>
      <p:ext uri="{BB962C8B-B14F-4D97-AF65-F5344CB8AC3E}">
        <p14:creationId xmlns:p14="http://schemas.microsoft.com/office/powerpoint/2010/main" val="1147033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l-GR" dirty="0" smtClean="0"/>
          </a:p>
          <a:p>
            <a:pPr>
              <a:defRPr/>
            </a:pPr>
            <a:endParaRPr lang="el-GR" dirty="0" smtClean="0"/>
          </a:p>
          <a:p>
            <a:pPr>
              <a:defRPr/>
            </a:pPr>
            <a:r>
              <a:rPr lang="el-GR" dirty="0" smtClean="0"/>
              <a:t>Δικά μας παραδείγματα </a:t>
            </a:r>
            <a:endParaRPr lang="en-US" dirty="0"/>
          </a:p>
        </p:txBody>
      </p:sp>
      <p:sp>
        <p:nvSpPr>
          <p:cNvPr id="4" name="Slide Number Placeholder 3"/>
          <p:cNvSpPr>
            <a:spLocks noGrp="1"/>
          </p:cNvSpPr>
          <p:nvPr>
            <p:ph type="sldNum" sz="quarter" idx="5"/>
          </p:nvPr>
        </p:nvSpPr>
        <p:spPr/>
        <p:txBody>
          <a:bodyPr/>
          <a:lstStyle/>
          <a:p>
            <a:pPr>
              <a:defRPr/>
            </a:pPr>
            <a:fld id="{E4D3F403-C6DC-D54C-B35F-F3B9754A99F8}" type="slidenum">
              <a:rPr lang="el-GR" smtClean="0"/>
              <a:pPr>
                <a:defRPr/>
              </a:pPr>
              <a:t>35</a:t>
            </a:fld>
            <a:endParaRPr lang="el-GR"/>
          </a:p>
        </p:txBody>
      </p:sp>
    </p:spTree>
    <p:extLst>
      <p:ext uri="{BB962C8B-B14F-4D97-AF65-F5344CB8AC3E}">
        <p14:creationId xmlns:p14="http://schemas.microsoft.com/office/powerpoint/2010/main" val="65864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CDD92B-207C-2E4B-B227-3A154C0C805E}" type="slidenum">
              <a:rPr lang="el-GR" smtClean="0"/>
              <a:pPr>
                <a:defRPr/>
              </a:pPr>
              <a:t>37</a:t>
            </a:fld>
            <a:endParaRPr lang="el-GR"/>
          </a:p>
        </p:txBody>
      </p:sp>
    </p:spTree>
    <p:extLst>
      <p:ext uri="{BB962C8B-B14F-4D97-AF65-F5344CB8AC3E}">
        <p14:creationId xmlns:p14="http://schemas.microsoft.com/office/powerpoint/2010/main" val="328780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p>
        </p:txBody>
      </p:sp>
      <p:sp>
        <p:nvSpPr>
          <p:cNvPr id="4" name="Slide Number Placeholder 3"/>
          <p:cNvSpPr>
            <a:spLocks noGrp="1"/>
          </p:cNvSpPr>
          <p:nvPr>
            <p:ph type="sldNum" sz="quarter" idx="5"/>
          </p:nvPr>
        </p:nvSpPr>
        <p:spPr/>
        <p:txBody>
          <a:bodyPr/>
          <a:lstStyle/>
          <a:p>
            <a:pPr>
              <a:defRPr/>
            </a:pPr>
            <a:fld id="{8AFBAB76-2254-7F4C-A6FF-9A302F380BBE}" type="slidenum">
              <a:rPr lang="el-GR" smtClean="0"/>
              <a:pPr>
                <a:defRPr/>
              </a:pPr>
              <a:t>48</a:t>
            </a:fld>
            <a:endParaRPr lang="el-GR" dirty="0"/>
          </a:p>
        </p:txBody>
      </p:sp>
    </p:spTree>
    <p:extLst>
      <p:ext uri="{BB962C8B-B14F-4D97-AF65-F5344CB8AC3E}">
        <p14:creationId xmlns:p14="http://schemas.microsoft.com/office/powerpoint/2010/main" val="25852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CD1DFB43-A756-864C-BF78-FE4ED5FF49B0}" type="slidenum">
              <a:rPr lang="el-GR" smtClean="0"/>
              <a:pPr>
                <a:defRPr/>
              </a:pPr>
              <a:t>49</a:t>
            </a:fld>
            <a:endParaRPr lang="el-GR"/>
          </a:p>
        </p:txBody>
      </p:sp>
    </p:spTree>
    <p:extLst>
      <p:ext uri="{BB962C8B-B14F-4D97-AF65-F5344CB8AC3E}">
        <p14:creationId xmlns:p14="http://schemas.microsoft.com/office/powerpoint/2010/main" val="84592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hlinkClick r:id="rId3"/>
              </a:rPr>
              <a:t>https://www.youtube.com/watch?v=6S1egXWYwXo&amp;index=7&amp;list=PLLGwo5DM7274P5NpjJ7oZrvqhNE58zkt_</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1CDD92B-207C-2E4B-B227-3A154C0C805E}" type="slidenum">
              <a:rPr lang="el-GR" smtClean="0"/>
              <a:pPr>
                <a:defRPr/>
              </a:pPr>
              <a:t>51</a:t>
            </a:fld>
            <a:endParaRPr lang="el-GR"/>
          </a:p>
        </p:txBody>
      </p:sp>
    </p:spTree>
    <p:extLst>
      <p:ext uri="{BB962C8B-B14F-4D97-AF65-F5344CB8AC3E}">
        <p14:creationId xmlns:p14="http://schemas.microsoft.com/office/powerpoint/2010/main" val="101669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B2E86E78-51A7-7741-A42C-BE5CE31CDAF8}" type="slidenum">
              <a:rPr lang="el-GR" smtClean="0"/>
              <a:pPr>
                <a:defRPr/>
              </a:pPr>
              <a:t>6</a:t>
            </a:fld>
            <a:endParaRPr lang="el-GR" dirty="0"/>
          </a:p>
        </p:txBody>
      </p:sp>
    </p:spTree>
    <p:extLst>
      <p:ext uri="{BB962C8B-B14F-4D97-AF65-F5344CB8AC3E}">
        <p14:creationId xmlns:p14="http://schemas.microsoft.com/office/powerpoint/2010/main" val="325049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D62D6683-35D4-A146-8F84-C280A7E1E309}" type="slidenum">
              <a:rPr lang="el-GR" smtClean="0"/>
              <a:pPr>
                <a:defRPr/>
              </a:pPr>
              <a:t>8</a:t>
            </a:fld>
            <a:endParaRPr lang="el-GR" dirty="0"/>
          </a:p>
        </p:txBody>
      </p:sp>
    </p:spTree>
    <p:extLst>
      <p:ext uri="{BB962C8B-B14F-4D97-AF65-F5344CB8AC3E}">
        <p14:creationId xmlns:p14="http://schemas.microsoft.com/office/powerpoint/2010/main" val="333697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l-GR" u="none" baseline="0" dirty="0" smtClean="0"/>
              <a:t>ανιψιός του </a:t>
            </a:r>
            <a:r>
              <a:rPr lang="en-US" u="none" baseline="0" dirty="0" smtClean="0"/>
              <a:t>Durkheim </a:t>
            </a:r>
          </a:p>
          <a:p>
            <a:pPr marL="171450" indent="-171450">
              <a:buFontTx/>
              <a:buChar char="•"/>
              <a:defRPr/>
            </a:pPr>
            <a:r>
              <a:rPr lang="el-GR" u="none" baseline="0" dirty="0" smtClean="0"/>
              <a:t>«</a:t>
            </a:r>
            <a:r>
              <a:rPr lang="el-GR" sz="1200" kern="1200" dirty="0" smtClean="0">
                <a:solidFill>
                  <a:schemeClr val="tx1"/>
                </a:solidFill>
                <a:effectLst/>
                <a:latin typeface="Arial" charset="0"/>
                <a:ea typeface="ＭＳ Ｐゴシック" charset="0"/>
                <a:cs typeface="ＭＳ Ｐゴシック" charset="0"/>
              </a:rPr>
              <a:t>Η αμφισημία που προκάλεσε η ρωσική επανάσταση τον σπρώχνει να γράψει </a:t>
            </a:r>
            <a:r>
              <a:rPr lang="el-GR" sz="1200" i="1" kern="1200" dirty="0" smtClean="0">
                <a:solidFill>
                  <a:schemeClr val="tx1"/>
                </a:solidFill>
                <a:effectLst/>
                <a:latin typeface="Arial" charset="0"/>
                <a:ea typeface="ＭＳ Ｐゴシック" charset="0"/>
                <a:cs typeface="ＭＳ Ｐゴシック" charset="0"/>
              </a:rPr>
              <a:t>Το Δώρο</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l-GR" sz="1200" u="sng" kern="1200" dirty="0" smtClean="0">
                <a:solidFill>
                  <a:schemeClr val="tx1"/>
                </a:solidFill>
                <a:effectLst/>
                <a:latin typeface="Arial" charset="0"/>
                <a:ea typeface="ＭＳ Ｐゴシック" charset="0"/>
                <a:cs typeface="ＭＳ Ｐゴシック" charset="0"/>
              </a:rPr>
              <a:t> τι είναι η «αγορά», από πού έρχεται, και ποια εναλλακτική υπάρχει</a:t>
            </a:r>
            <a:r>
              <a:rPr lang="en-US" sz="1200" u="sng" kern="1200" dirty="0" smtClean="0">
                <a:solidFill>
                  <a:schemeClr val="tx1"/>
                </a:solidFill>
                <a:effectLst/>
                <a:latin typeface="Arial" charset="0"/>
                <a:ea typeface="ＭＳ Ｐゴシック" charset="0"/>
                <a:cs typeface="ＭＳ Ｐゴシック" charset="0"/>
              </a:rPr>
              <a:t>;</a:t>
            </a:r>
            <a:endParaRPr lang="en-US" sz="1200" kern="1200" dirty="0" smtClean="0">
              <a:solidFill>
                <a:schemeClr val="tx1"/>
              </a:solidFill>
              <a:effectLst/>
              <a:latin typeface="Arial" charset="0"/>
              <a:ea typeface="ＭＳ Ｐゴシック" charset="0"/>
              <a:cs typeface="ＭＳ Ｐゴシック" charset="0"/>
            </a:endParaRPr>
          </a:p>
          <a:p>
            <a:pPr marL="171450" indent="-171450">
              <a:buFontTx/>
              <a:buChar char="•"/>
              <a:defRPr/>
            </a:pPr>
            <a:endParaRPr lang="en-US" u="none" dirty="0"/>
          </a:p>
        </p:txBody>
      </p:sp>
      <p:sp>
        <p:nvSpPr>
          <p:cNvPr id="4" name="Slide Number Placeholder 3"/>
          <p:cNvSpPr>
            <a:spLocks noGrp="1"/>
          </p:cNvSpPr>
          <p:nvPr>
            <p:ph type="sldNum" sz="quarter" idx="5"/>
          </p:nvPr>
        </p:nvSpPr>
        <p:spPr/>
        <p:txBody>
          <a:bodyPr/>
          <a:lstStyle/>
          <a:p>
            <a:pPr>
              <a:defRPr/>
            </a:pPr>
            <a:fld id="{51A2D8D0-6178-1A4A-AC61-D476857B5B86}" type="slidenum">
              <a:rPr lang="el-GR" smtClean="0"/>
              <a:pPr>
                <a:defRPr/>
              </a:pPr>
              <a:t>10</a:t>
            </a:fld>
            <a:endParaRPr lang="el-GR" dirty="0"/>
          </a:p>
        </p:txBody>
      </p:sp>
    </p:spTree>
    <p:extLst>
      <p:ext uri="{BB962C8B-B14F-4D97-AF65-F5344CB8AC3E}">
        <p14:creationId xmlns:p14="http://schemas.microsoft.com/office/powerpoint/2010/main" val="314068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FABA42D0-1464-F14D-9D6B-824A37C8C2AF}" type="slidenum">
              <a:rPr lang="el-GR" smtClean="0"/>
              <a:pPr>
                <a:defRPr/>
              </a:pPr>
              <a:t>17</a:t>
            </a:fld>
            <a:endParaRPr lang="el-GR"/>
          </a:p>
        </p:txBody>
      </p:sp>
    </p:spTree>
    <p:extLst>
      <p:ext uri="{BB962C8B-B14F-4D97-AF65-F5344CB8AC3E}">
        <p14:creationId xmlns:p14="http://schemas.microsoft.com/office/powerpoint/2010/main" val="343713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l-GR" dirty="0" smtClean="0"/>
          </a:p>
          <a:p>
            <a:endParaRPr lang="en-US" dirty="0"/>
          </a:p>
        </p:txBody>
      </p:sp>
      <p:sp>
        <p:nvSpPr>
          <p:cNvPr id="4" name="Slide Number Placeholder 3"/>
          <p:cNvSpPr>
            <a:spLocks noGrp="1"/>
          </p:cNvSpPr>
          <p:nvPr>
            <p:ph type="sldNum" sz="quarter" idx="10"/>
          </p:nvPr>
        </p:nvSpPr>
        <p:spPr/>
        <p:txBody>
          <a:bodyPr/>
          <a:lstStyle/>
          <a:p>
            <a:pPr>
              <a:defRPr/>
            </a:pPr>
            <a:fld id="{01CDD92B-207C-2E4B-B227-3A154C0C805E}" type="slidenum">
              <a:rPr lang="el-GR" smtClean="0"/>
              <a:pPr>
                <a:defRPr/>
              </a:pPr>
              <a:t>18</a:t>
            </a:fld>
            <a:endParaRPr lang="el-GR"/>
          </a:p>
        </p:txBody>
      </p:sp>
    </p:spTree>
    <p:extLst>
      <p:ext uri="{BB962C8B-B14F-4D97-AF65-F5344CB8AC3E}">
        <p14:creationId xmlns:p14="http://schemas.microsoft.com/office/powerpoint/2010/main" val="47241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r>
              <a:rPr lang="el-GR" dirty="0" smtClean="0"/>
              <a:t>Παραδείγματα</a:t>
            </a:r>
            <a:r>
              <a:rPr lang="el-GR" baseline="0" dirty="0" smtClean="0"/>
              <a:t> από αντικείμενα στη δικιά μας κοινωνία που έχουν συμβολική αξία </a:t>
            </a:r>
            <a:endParaRPr lang="en-US" dirty="0"/>
          </a:p>
        </p:txBody>
      </p:sp>
      <p:sp>
        <p:nvSpPr>
          <p:cNvPr id="4" name="Slide Number Placeholder 3"/>
          <p:cNvSpPr>
            <a:spLocks noGrp="1"/>
          </p:cNvSpPr>
          <p:nvPr>
            <p:ph type="sldNum" sz="quarter" idx="10"/>
          </p:nvPr>
        </p:nvSpPr>
        <p:spPr/>
        <p:txBody>
          <a:bodyPr/>
          <a:lstStyle/>
          <a:p>
            <a:pPr>
              <a:defRPr/>
            </a:pPr>
            <a:fld id="{01CDD92B-207C-2E4B-B227-3A154C0C805E}" type="slidenum">
              <a:rPr lang="el-GR" smtClean="0"/>
              <a:pPr>
                <a:defRPr/>
              </a:pPr>
              <a:t>19</a:t>
            </a:fld>
            <a:endParaRPr lang="el-GR"/>
          </a:p>
        </p:txBody>
      </p:sp>
    </p:spTree>
    <p:extLst>
      <p:ext uri="{BB962C8B-B14F-4D97-AF65-F5344CB8AC3E}">
        <p14:creationId xmlns:p14="http://schemas.microsoft.com/office/powerpoint/2010/main" val="326857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1CDD92B-207C-2E4B-B227-3A154C0C805E}" type="slidenum">
              <a:rPr lang="el-GR" smtClean="0"/>
              <a:pPr>
                <a:defRPr/>
              </a:pPr>
              <a:t>22</a:t>
            </a:fld>
            <a:endParaRPr lang="el-GR"/>
          </a:p>
        </p:txBody>
      </p:sp>
    </p:spTree>
    <p:extLst>
      <p:ext uri="{BB962C8B-B14F-4D97-AF65-F5344CB8AC3E}">
        <p14:creationId xmlns:p14="http://schemas.microsoft.com/office/powerpoint/2010/main" val="352405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None/>
              <a:defRPr/>
            </a:pPr>
            <a:endParaRPr lang="el-GR" sz="2800" kern="1200" dirty="0" smtClean="0">
              <a:solidFill>
                <a:schemeClr val="tx1"/>
              </a:solidFill>
              <a:latin typeface="Calibri"/>
              <a:ea typeface="ＭＳ Ｐゴシック" charset="0"/>
              <a:cs typeface="Calibri"/>
            </a:endParaRPr>
          </a:p>
          <a:p>
            <a:pPr eaLnBrk="1" fontAlgn="auto" hangingPunct="1">
              <a:spcAft>
                <a:spcPts val="0"/>
              </a:spcAft>
              <a:defRPr/>
            </a:pPr>
            <a:r>
              <a:rPr lang="el-GR" sz="2800" dirty="0" smtClean="0">
                <a:latin typeface="Calibri"/>
                <a:cs typeface="Calibri"/>
              </a:rPr>
              <a:t>Ταυτόχρονα γίνεται και </a:t>
            </a:r>
            <a:r>
              <a:rPr lang="el-GR" sz="2800" dirty="0" smtClean="0">
                <a:latin typeface="Calibri"/>
                <a:cs typeface="Calibri"/>
              </a:rPr>
              <a:t>ανταλλαγή χρηστικών αντικειμένων</a:t>
            </a:r>
            <a:endParaRPr lang="el-GR" sz="2800" dirty="0" smtClean="0">
              <a:latin typeface="Calibri"/>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01CDD92B-207C-2E4B-B227-3A154C0C805E}" type="slidenum">
              <a:rPr lang="el-GR" smtClean="0"/>
              <a:pPr>
                <a:defRPr/>
              </a:pPr>
              <a:t>23</a:t>
            </a:fld>
            <a:endParaRPr lang="el-GR"/>
          </a:p>
        </p:txBody>
      </p:sp>
    </p:spTree>
    <p:extLst>
      <p:ext uri="{BB962C8B-B14F-4D97-AF65-F5344CB8AC3E}">
        <p14:creationId xmlns:p14="http://schemas.microsoft.com/office/powerpoint/2010/main" val="134198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l-GR"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C18EBCE-1978-D94A-9BCE-F561C4AA73BF}" type="slidenum">
              <a:rPr lang="el-GR"/>
              <a:pPr>
                <a:defRPr/>
              </a:pPr>
              <a:t>‹#›</a:t>
            </a:fld>
            <a:endParaRPr lang="el-GR"/>
          </a:p>
        </p:txBody>
      </p:sp>
    </p:spTree>
    <p:extLst>
      <p:ext uri="{BB962C8B-B14F-4D97-AF65-F5344CB8AC3E}">
        <p14:creationId xmlns:p14="http://schemas.microsoft.com/office/powerpoint/2010/main" val="78914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3B566FA-3E4C-1042-A0DE-E70826A0FD89}" type="slidenum">
              <a:rPr lang="el-GR"/>
              <a:pPr>
                <a:defRPr/>
              </a:pPr>
              <a:t>‹#›</a:t>
            </a:fld>
            <a:endParaRPr lang="el-GR"/>
          </a:p>
        </p:txBody>
      </p:sp>
    </p:spTree>
    <p:extLst>
      <p:ext uri="{BB962C8B-B14F-4D97-AF65-F5344CB8AC3E}">
        <p14:creationId xmlns:p14="http://schemas.microsoft.com/office/powerpoint/2010/main" val="86063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l-GR"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ED007DB3-6BFE-5241-8987-24275053AD61}" type="slidenum">
              <a:rPr lang="el-GR"/>
              <a:pPr>
                <a:defRPr/>
              </a:pPr>
              <a:t>‹#›</a:t>
            </a:fld>
            <a:endParaRPr lang="el-GR"/>
          </a:p>
        </p:txBody>
      </p:sp>
    </p:spTree>
    <p:extLst>
      <p:ext uri="{BB962C8B-B14F-4D97-AF65-F5344CB8AC3E}">
        <p14:creationId xmlns:p14="http://schemas.microsoft.com/office/powerpoint/2010/main" val="53015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7"/>
          </p:nvPr>
        </p:nvSpPr>
        <p:spPr/>
        <p:txBody>
          <a:bodyPr/>
          <a:lstStyle>
            <a:lvl1pPr>
              <a:defRPr/>
            </a:lvl1pPr>
          </a:lstStyle>
          <a:p>
            <a:pPr>
              <a:defRPr/>
            </a:pPr>
            <a:endParaRPr lang="el-GR"/>
          </a:p>
        </p:txBody>
      </p:sp>
      <p:sp>
        <p:nvSpPr>
          <p:cNvPr id="7" name="Footer Placeholder 4"/>
          <p:cNvSpPr>
            <a:spLocks noGrp="1"/>
          </p:cNvSpPr>
          <p:nvPr>
            <p:ph type="ftr" sz="quarter" idx="18"/>
          </p:nvPr>
        </p:nvSpPr>
        <p:spPr/>
        <p:txBody>
          <a:bodyPr/>
          <a:lstStyle>
            <a:lvl1pPr>
              <a:defRPr/>
            </a:lvl1pPr>
          </a:lstStyle>
          <a:p>
            <a:pPr>
              <a:defRPr/>
            </a:pPr>
            <a:endParaRPr lang="el-GR"/>
          </a:p>
        </p:txBody>
      </p:sp>
      <p:sp>
        <p:nvSpPr>
          <p:cNvPr id="8" name="Slide Number Placeholder 5"/>
          <p:cNvSpPr>
            <a:spLocks noGrp="1"/>
          </p:cNvSpPr>
          <p:nvPr>
            <p:ph type="sldNum" sz="quarter" idx="19"/>
          </p:nvPr>
        </p:nvSpPr>
        <p:spPr/>
        <p:txBody>
          <a:bodyPr/>
          <a:lstStyle>
            <a:lvl1pPr>
              <a:defRPr/>
            </a:lvl1pPr>
          </a:lstStyle>
          <a:p>
            <a:pPr>
              <a:defRPr/>
            </a:pPr>
            <a:fld id="{2993596A-5CF1-0E43-A600-2B3FD68A9EEC}" type="slidenum">
              <a:rPr lang="el-GR"/>
              <a:pPr>
                <a:defRPr/>
              </a:pPr>
              <a:t>‹#›</a:t>
            </a:fld>
            <a:endParaRPr lang="el-GR"/>
          </a:p>
        </p:txBody>
      </p:sp>
    </p:spTree>
    <p:extLst>
      <p:ext uri="{BB962C8B-B14F-4D97-AF65-F5344CB8AC3E}">
        <p14:creationId xmlns:p14="http://schemas.microsoft.com/office/powerpoint/2010/main" val="189183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endParaRPr lang="el-GR"/>
          </a:p>
        </p:txBody>
      </p:sp>
      <p:sp>
        <p:nvSpPr>
          <p:cNvPr id="6" name="Footer Placeholder 4"/>
          <p:cNvSpPr>
            <a:spLocks noGrp="1"/>
          </p:cNvSpPr>
          <p:nvPr>
            <p:ph type="ftr" sz="quarter" idx="15"/>
          </p:nvPr>
        </p:nvSpPr>
        <p:spPr/>
        <p:txBody>
          <a:bodyPr/>
          <a:lstStyle>
            <a:lvl1pPr>
              <a:defRPr/>
            </a:lvl1pPr>
          </a:lstStyle>
          <a:p>
            <a:pPr>
              <a:defRPr/>
            </a:pPr>
            <a:endParaRPr lang="el-GR"/>
          </a:p>
        </p:txBody>
      </p:sp>
      <p:sp>
        <p:nvSpPr>
          <p:cNvPr id="7" name="Slide Number Placeholder 5"/>
          <p:cNvSpPr>
            <a:spLocks noGrp="1"/>
          </p:cNvSpPr>
          <p:nvPr>
            <p:ph type="sldNum" sz="quarter" idx="16"/>
          </p:nvPr>
        </p:nvSpPr>
        <p:spPr/>
        <p:txBody>
          <a:bodyPr/>
          <a:lstStyle>
            <a:lvl1pPr>
              <a:defRPr/>
            </a:lvl1pPr>
          </a:lstStyle>
          <a:p>
            <a:pPr>
              <a:defRPr/>
            </a:pPr>
            <a:fld id="{776DA26F-6023-9544-B20F-626D1A900F96}" type="slidenum">
              <a:rPr lang="el-GR"/>
              <a:pPr>
                <a:defRPr/>
              </a:pPr>
              <a:t>‹#›</a:t>
            </a:fld>
            <a:endParaRPr lang="el-GR"/>
          </a:p>
        </p:txBody>
      </p:sp>
    </p:spTree>
    <p:extLst>
      <p:ext uri="{BB962C8B-B14F-4D97-AF65-F5344CB8AC3E}">
        <p14:creationId xmlns:p14="http://schemas.microsoft.com/office/powerpoint/2010/main" val="3283615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8"/>
          </p:nvPr>
        </p:nvSpPr>
        <p:spPr/>
        <p:txBody>
          <a:bodyPr/>
          <a:lstStyle>
            <a:lvl1pPr>
              <a:defRPr/>
            </a:lvl1pPr>
          </a:lstStyle>
          <a:p>
            <a:pPr>
              <a:defRPr/>
            </a:pPr>
            <a:endParaRPr lang="el-GR"/>
          </a:p>
        </p:txBody>
      </p:sp>
      <p:sp>
        <p:nvSpPr>
          <p:cNvPr id="7" name="Footer Placeholder 4"/>
          <p:cNvSpPr>
            <a:spLocks noGrp="1"/>
          </p:cNvSpPr>
          <p:nvPr>
            <p:ph type="ftr" sz="quarter" idx="19"/>
          </p:nvPr>
        </p:nvSpPr>
        <p:spPr/>
        <p:txBody>
          <a:bodyPr/>
          <a:lstStyle>
            <a:lvl1pPr>
              <a:defRPr/>
            </a:lvl1pPr>
          </a:lstStyle>
          <a:p>
            <a:pPr>
              <a:defRPr/>
            </a:pPr>
            <a:endParaRPr lang="el-GR"/>
          </a:p>
        </p:txBody>
      </p:sp>
      <p:sp>
        <p:nvSpPr>
          <p:cNvPr id="8" name="Slide Number Placeholder 5"/>
          <p:cNvSpPr>
            <a:spLocks noGrp="1"/>
          </p:cNvSpPr>
          <p:nvPr>
            <p:ph type="sldNum" sz="quarter" idx="20"/>
          </p:nvPr>
        </p:nvSpPr>
        <p:spPr/>
        <p:txBody>
          <a:bodyPr/>
          <a:lstStyle>
            <a:lvl1pPr>
              <a:defRPr/>
            </a:lvl1pPr>
          </a:lstStyle>
          <a:p>
            <a:pPr>
              <a:defRPr/>
            </a:pPr>
            <a:fld id="{995AE822-B08B-B24D-8D02-DE686617F356}" type="slidenum">
              <a:rPr lang="el-GR"/>
              <a:pPr>
                <a:defRPr/>
              </a:pPr>
              <a:t>‹#›</a:t>
            </a:fld>
            <a:endParaRPr lang="el-GR"/>
          </a:p>
        </p:txBody>
      </p:sp>
    </p:spTree>
    <p:extLst>
      <p:ext uri="{BB962C8B-B14F-4D97-AF65-F5344CB8AC3E}">
        <p14:creationId xmlns:p14="http://schemas.microsoft.com/office/powerpoint/2010/main" val="3203349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endParaRPr lang="el-GR"/>
          </a:p>
        </p:txBody>
      </p:sp>
      <p:sp>
        <p:nvSpPr>
          <p:cNvPr id="9" name="Footer Placeholder 4"/>
          <p:cNvSpPr>
            <a:spLocks noGrp="1"/>
          </p:cNvSpPr>
          <p:nvPr>
            <p:ph type="ftr" sz="quarter" idx="17"/>
          </p:nvPr>
        </p:nvSpPr>
        <p:spPr/>
        <p:txBody>
          <a:bodyPr/>
          <a:lstStyle>
            <a:lvl1pPr>
              <a:defRPr/>
            </a:lvl1pPr>
          </a:lstStyle>
          <a:p>
            <a:pPr>
              <a:defRPr/>
            </a:pPr>
            <a:endParaRPr lang="el-GR"/>
          </a:p>
        </p:txBody>
      </p:sp>
      <p:sp>
        <p:nvSpPr>
          <p:cNvPr id="10" name="Slide Number Placeholder 5"/>
          <p:cNvSpPr>
            <a:spLocks noGrp="1"/>
          </p:cNvSpPr>
          <p:nvPr>
            <p:ph type="sldNum" sz="quarter" idx="18"/>
          </p:nvPr>
        </p:nvSpPr>
        <p:spPr/>
        <p:txBody>
          <a:bodyPr/>
          <a:lstStyle>
            <a:lvl1pPr>
              <a:defRPr/>
            </a:lvl1pPr>
          </a:lstStyle>
          <a:p>
            <a:pPr>
              <a:defRPr/>
            </a:pPr>
            <a:fld id="{08D6D648-1562-3F41-BA5B-2AF38E889F0E}" type="slidenum">
              <a:rPr lang="el-GR"/>
              <a:pPr>
                <a:defRPr/>
              </a:pPr>
              <a:t>‹#›</a:t>
            </a:fld>
            <a:endParaRPr lang="el-GR"/>
          </a:p>
        </p:txBody>
      </p:sp>
    </p:spTree>
    <p:extLst>
      <p:ext uri="{BB962C8B-B14F-4D97-AF65-F5344CB8AC3E}">
        <p14:creationId xmlns:p14="http://schemas.microsoft.com/office/powerpoint/2010/main" val="132547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5" name="Date Placeholder 3"/>
          <p:cNvSpPr>
            <a:spLocks noGrp="1"/>
          </p:cNvSpPr>
          <p:nvPr>
            <p:ph type="dt" sz="half" idx="16"/>
          </p:nvPr>
        </p:nvSpPr>
        <p:spPr/>
        <p:txBody>
          <a:bodyPr/>
          <a:lstStyle>
            <a:lvl1pPr>
              <a:defRPr/>
            </a:lvl1pPr>
          </a:lstStyle>
          <a:p>
            <a:pPr>
              <a:defRPr/>
            </a:pPr>
            <a:endParaRPr lang="el-GR"/>
          </a:p>
        </p:txBody>
      </p:sp>
      <p:sp>
        <p:nvSpPr>
          <p:cNvPr id="6" name="Footer Placeholder 4"/>
          <p:cNvSpPr>
            <a:spLocks noGrp="1"/>
          </p:cNvSpPr>
          <p:nvPr>
            <p:ph type="ftr" sz="quarter" idx="17"/>
          </p:nvPr>
        </p:nvSpPr>
        <p:spPr/>
        <p:txBody>
          <a:bodyPr/>
          <a:lstStyle>
            <a:lvl1pPr>
              <a:defRPr/>
            </a:lvl1pPr>
          </a:lstStyle>
          <a:p>
            <a:pPr>
              <a:defRPr/>
            </a:pPr>
            <a:endParaRPr lang="el-GR"/>
          </a:p>
        </p:txBody>
      </p:sp>
      <p:sp>
        <p:nvSpPr>
          <p:cNvPr id="7" name="Slide Number Placeholder 5"/>
          <p:cNvSpPr>
            <a:spLocks noGrp="1"/>
          </p:cNvSpPr>
          <p:nvPr>
            <p:ph type="sldNum" sz="quarter" idx="18"/>
          </p:nvPr>
        </p:nvSpPr>
        <p:spPr/>
        <p:txBody>
          <a:bodyPr/>
          <a:lstStyle>
            <a:lvl1pPr>
              <a:defRPr/>
            </a:lvl1pPr>
          </a:lstStyle>
          <a:p>
            <a:pPr>
              <a:defRPr/>
            </a:pPr>
            <a:fld id="{ABAC568C-8BBD-2641-87B9-741EB38858A3}" type="slidenum">
              <a:rPr lang="el-GR"/>
              <a:pPr>
                <a:defRPr/>
              </a:pPr>
              <a:t>‹#›</a:t>
            </a:fld>
            <a:endParaRPr lang="el-GR"/>
          </a:p>
        </p:txBody>
      </p:sp>
    </p:spTree>
    <p:extLst>
      <p:ext uri="{BB962C8B-B14F-4D97-AF65-F5344CB8AC3E}">
        <p14:creationId xmlns:p14="http://schemas.microsoft.com/office/powerpoint/2010/main" val="435706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6"/>
          </p:nvPr>
        </p:nvSpPr>
        <p:spPr/>
        <p:txBody>
          <a:bodyPr/>
          <a:lstStyle>
            <a:lvl1pPr>
              <a:defRPr/>
            </a:lvl1pPr>
          </a:lstStyle>
          <a:p>
            <a:pPr>
              <a:defRPr/>
            </a:pPr>
            <a:endParaRPr lang="el-GR"/>
          </a:p>
        </p:txBody>
      </p:sp>
      <p:sp>
        <p:nvSpPr>
          <p:cNvPr id="6" name="Footer Placeholder 5"/>
          <p:cNvSpPr>
            <a:spLocks noGrp="1"/>
          </p:cNvSpPr>
          <p:nvPr>
            <p:ph type="ftr" sz="quarter" idx="17"/>
          </p:nvPr>
        </p:nvSpPr>
        <p:spPr/>
        <p:txBody>
          <a:bodyPr/>
          <a:lstStyle>
            <a:lvl1pPr>
              <a:defRPr/>
            </a:lvl1pPr>
          </a:lstStyle>
          <a:p>
            <a:pPr>
              <a:defRPr/>
            </a:pPr>
            <a:endParaRPr lang="el-GR"/>
          </a:p>
        </p:txBody>
      </p:sp>
      <p:sp>
        <p:nvSpPr>
          <p:cNvPr id="7" name="Slide Number Placeholder 6"/>
          <p:cNvSpPr>
            <a:spLocks noGrp="1"/>
          </p:cNvSpPr>
          <p:nvPr>
            <p:ph type="sldNum" sz="quarter" idx="18"/>
          </p:nvPr>
        </p:nvSpPr>
        <p:spPr/>
        <p:txBody>
          <a:bodyPr/>
          <a:lstStyle>
            <a:lvl1pPr>
              <a:defRPr/>
            </a:lvl1pPr>
          </a:lstStyle>
          <a:p>
            <a:pPr>
              <a:defRPr/>
            </a:pPr>
            <a:fld id="{F37EC6AF-8A91-1742-AF16-00CF215BA7D7}" type="slidenum">
              <a:rPr lang="el-GR"/>
              <a:pPr>
                <a:defRPr/>
              </a:pPr>
              <a:t>‹#›</a:t>
            </a:fld>
            <a:endParaRPr lang="el-GR"/>
          </a:p>
        </p:txBody>
      </p:sp>
    </p:spTree>
    <p:extLst>
      <p:ext uri="{BB962C8B-B14F-4D97-AF65-F5344CB8AC3E}">
        <p14:creationId xmlns:p14="http://schemas.microsoft.com/office/powerpoint/2010/main" val="60028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FBA194-810E-754A-94B3-184CA6C614CF}" type="slidenum">
              <a:rPr lang="el-GR"/>
              <a:pPr>
                <a:defRPr/>
              </a:pPr>
              <a:t>‹#›</a:t>
            </a:fld>
            <a:endParaRPr lang="el-GR"/>
          </a:p>
        </p:txBody>
      </p:sp>
    </p:spTree>
    <p:extLst>
      <p:ext uri="{BB962C8B-B14F-4D97-AF65-F5344CB8AC3E}">
        <p14:creationId xmlns:p14="http://schemas.microsoft.com/office/powerpoint/2010/main" val="320451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l-GR"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AB8A19E-1409-EC46-9620-C9100C3804B7}" type="slidenum">
              <a:rPr lang="el-GR"/>
              <a:pPr>
                <a:defRPr/>
              </a:pPr>
              <a:t>‹#›</a:t>
            </a:fld>
            <a:endParaRPr lang="el-GR"/>
          </a:p>
        </p:txBody>
      </p:sp>
    </p:spTree>
    <p:extLst>
      <p:ext uri="{BB962C8B-B14F-4D97-AF65-F5344CB8AC3E}">
        <p14:creationId xmlns:p14="http://schemas.microsoft.com/office/powerpoint/2010/main" val="35085976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A5A0088-3AF7-FC41-8311-34140DDF72B0}" type="slidenum">
              <a:rPr lang="el-GR"/>
              <a:pPr>
                <a:defRPr/>
              </a:pPr>
              <a:t>‹#›</a:t>
            </a:fld>
            <a:endParaRPr lang="el-GR"/>
          </a:p>
        </p:txBody>
      </p:sp>
    </p:spTree>
    <p:extLst>
      <p:ext uri="{BB962C8B-B14F-4D97-AF65-F5344CB8AC3E}">
        <p14:creationId xmlns:p14="http://schemas.microsoft.com/office/powerpoint/2010/main" val="404402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l-GR"/>
          </a:p>
        </p:txBody>
      </p:sp>
      <p:sp>
        <p:nvSpPr>
          <p:cNvPr id="9" name="Footer Placeholder 7"/>
          <p:cNvSpPr>
            <a:spLocks noGrp="1"/>
          </p:cNvSpPr>
          <p:nvPr>
            <p:ph type="ftr" sz="quarter" idx="11"/>
          </p:nvPr>
        </p:nvSpPr>
        <p:spPr/>
        <p:txBody>
          <a:bodyPr/>
          <a:lstStyle>
            <a:lvl1pPr>
              <a:defRPr/>
            </a:lvl1pPr>
          </a:lstStyle>
          <a:p>
            <a:pPr>
              <a:defRPr/>
            </a:pPr>
            <a:endParaRPr lang="el-GR"/>
          </a:p>
        </p:txBody>
      </p:sp>
      <p:sp>
        <p:nvSpPr>
          <p:cNvPr id="10" name="Slide Number Placeholder 8"/>
          <p:cNvSpPr>
            <a:spLocks noGrp="1"/>
          </p:cNvSpPr>
          <p:nvPr>
            <p:ph type="sldNum" sz="quarter" idx="12"/>
          </p:nvPr>
        </p:nvSpPr>
        <p:spPr/>
        <p:txBody>
          <a:bodyPr/>
          <a:lstStyle>
            <a:lvl1pPr>
              <a:defRPr/>
            </a:lvl1pPr>
          </a:lstStyle>
          <a:p>
            <a:pPr>
              <a:defRPr/>
            </a:pPr>
            <a:fld id="{B838E93D-C2CE-0948-A0C6-95167806C406}" type="slidenum">
              <a:rPr lang="el-GR"/>
              <a:pPr>
                <a:defRPr/>
              </a:pPr>
              <a:t>‹#›</a:t>
            </a:fld>
            <a:endParaRPr lang="el-GR"/>
          </a:p>
        </p:txBody>
      </p:sp>
    </p:spTree>
    <p:extLst>
      <p:ext uri="{BB962C8B-B14F-4D97-AF65-F5344CB8AC3E}">
        <p14:creationId xmlns:p14="http://schemas.microsoft.com/office/powerpoint/2010/main" val="1554988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7B0557FA-9F22-D240-B11C-91A21E8D8C48}" type="slidenum">
              <a:rPr lang="el-GR"/>
              <a:pPr>
                <a:defRPr/>
              </a:pPr>
              <a:t>‹#›</a:t>
            </a:fld>
            <a:endParaRPr lang="el-GR"/>
          </a:p>
        </p:txBody>
      </p:sp>
    </p:spTree>
    <p:extLst>
      <p:ext uri="{BB962C8B-B14F-4D97-AF65-F5344CB8AC3E}">
        <p14:creationId xmlns:p14="http://schemas.microsoft.com/office/powerpoint/2010/main" val="27765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CDC23CEC-CB1F-C44D-865F-A73692AC20C2}" type="slidenum">
              <a:rPr lang="el-GR"/>
              <a:pPr>
                <a:defRPr/>
              </a:pPr>
              <a:t>‹#›</a:t>
            </a:fld>
            <a:endParaRPr lang="el-GR"/>
          </a:p>
        </p:txBody>
      </p:sp>
    </p:spTree>
    <p:extLst>
      <p:ext uri="{BB962C8B-B14F-4D97-AF65-F5344CB8AC3E}">
        <p14:creationId xmlns:p14="http://schemas.microsoft.com/office/powerpoint/2010/main" val="6554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l-GR"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l-GR"/>
          </a:p>
        </p:txBody>
      </p:sp>
      <p:sp>
        <p:nvSpPr>
          <p:cNvPr id="7" name="Footer Placeholder 5"/>
          <p:cNvSpPr>
            <a:spLocks noGrp="1"/>
          </p:cNvSpPr>
          <p:nvPr>
            <p:ph type="ftr" sz="quarter" idx="11"/>
          </p:nvPr>
        </p:nvSpPr>
        <p:spPr/>
        <p:txBody>
          <a:bodyPr/>
          <a:lstStyle>
            <a:lvl1pPr>
              <a:defRPr/>
            </a:lvl1pPr>
          </a:lstStyle>
          <a:p>
            <a:pPr>
              <a:defRPr/>
            </a:pPr>
            <a:endParaRPr lang="el-GR"/>
          </a:p>
        </p:txBody>
      </p:sp>
      <p:sp>
        <p:nvSpPr>
          <p:cNvPr id="8" name="Slide Number Placeholder 6"/>
          <p:cNvSpPr>
            <a:spLocks noGrp="1"/>
          </p:cNvSpPr>
          <p:nvPr>
            <p:ph type="sldNum" sz="quarter" idx="12"/>
          </p:nvPr>
        </p:nvSpPr>
        <p:spPr/>
        <p:txBody>
          <a:bodyPr/>
          <a:lstStyle>
            <a:lvl1pPr>
              <a:defRPr/>
            </a:lvl1pPr>
          </a:lstStyle>
          <a:p>
            <a:pPr>
              <a:defRPr/>
            </a:pPr>
            <a:fld id="{08449F03-7979-D943-A6B1-93FE8D52C3E1}" type="slidenum">
              <a:rPr lang="el-GR"/>
              <a:pPr>
                <a:defRPr/>
              </a:pPr>
              <a:t>‹#›</a:t>
            </a:fld>
            <a:endParaRPr lang="el-GR"/>
          </a:p>
        </p:txBody>
      </p:sp>
    </p:spTree>
    <p:extLst>
      <p:ext uri="{BB962C8B-B14F-4D97-AF65-F5344CB8AC3E}">
        <p14:creationId xmlns:p14="http://schemas.microsoft.com/office/powerpoint/2010/main" val="314943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l-GR"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F069C9-FA6E-4549-807F-BC2E88474EF2}" type="slidenum">
              <a:rPr lang="el-GR"/>
              <a:pPr>
                <a:defRPr/>
              </a:pPr>
              <a:t>‹#›</a:t>
            </a:fld>
            <a:endParaRPr lang="el-GR"/>
          </a:p>
        </p:txBody>
      </p:sp>
    </p:spTree>
    <p:extLst>
      <p:ext uri="{BB962C8B-B14F-4D97-AF65-F5344CB8AC3E}">
        <p14:creationId xmlns:p14="http://schemas.microsoft.com/office/powerpoint/2010/main" val="3167204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l-GR"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l-G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l-G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a:defRPr/>
            </a:pPr>
            <a:fld id="{599692CA-D6CA-0549-B66D-ADFCDEF1200A}"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981" r:id="rId1"/>
    <p:sldLayoutId id="2147483969" r:id="rId2"/>
    <p:sldLayoutId id="2147483982" r:id="rId3"/>
    <p:sldLayoutId id="2147483970" r:id="rId4"/>
    <p:sldLayoutId id="2147483983" r:id="rId5"/>
    <p:sldLayoutId id="2147483971" r:id="rId6"/>
    <p:sldLayoutId id="2147483972" r:id="rId7"/>
    <p:sldLayoutId id="2147483984" r:id="rId8"/>
    <p:sldLayoutId id="2147483973" r:id="rId9"/>
    <p:sldLayoutId id="2147483974" r:id="rId10"/>
    <p:sldLayoutId id="2147483975" r:id="rId11"/>
    <p:sldLayoutId id="2147483976" r:id="rId12"/>
    <p:sldLayoutId id="2147483978" r:id="rId13"/>
    <p:sldLayoutId id="2147483979" r:id="rId14"/>
    <p:sldLayoutId id="2147483980" r:id="rId15"/>
    <p:sldLayoutId id="2147483986" r:id="rId16"/>
    <p:sldLayoutId id="2147483987" r:id="rId17"/>
  </p:sldLayoutIdLst>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2.jpeg"/><Relationship Id="rId3"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15.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tpXNS-ZnKoQ" TargetMode="External"/><Relationship Id="rId4" Type="http://schemas.openxmlformats.org/officeDocument/2006/relationships/hyperlink" Target="https://www.youtube.com/watch?v=CpE5Ctv0BTA" TargetMode="External"/><Relationship Id="rId5" Type="http://schemas.openxmlformats.org/officeDocument/2006/relationships/image" Target="../media/image29.png"/><Relationship Id="rId1" Type="http://schemas.openxmlformats.org/officeDocument/2006/relationships/slideLayout" Target="../slideLayouts/slideLayout16.xml"/><Relationship Id="rId2" Type="http://schemas.openxmlformats.org/officeDocument/2006/relationships/hyperlink" Target="http://www.youtube.com/watch?v=N_gYjQw9Bf4"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0.png"/><Relationship Id="rId3" Type="http://schemas.openxmlformats.org/officeDocument/2006/relationships/image" Target="../media/image3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jpeg"/><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9.png"/><Relationship Id="rId3"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png"/><Relationship Id="rId3"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1272" y="940279"/>
            <a:ext cx="7435970" cy="4893647"/>
          </a:xfrm>
          <a:prstGeom prst="rect">
            <a:avLst/>
          </a:prstGeom>
          <a:noFill/>
        </p:spPr>
        <p:txBody>
          <a:bodyPr wrap="square" rtlCol="0">
            <a:spAutoFit/>
          </a:bodyPr>
          <a:lstStyle/>
          <a:p>
            <a:pPr algn="ctr"/>
            <a:r>
              <a:rPr lang="el-GR" sz="2400" b="1" dirty="0" smtClean="0">
                <a:latin typeface="Calibri"/>
                <a:cs typeface="Calibri"/>
              </a:rPr>
              <a:t>Εισαγωγή στην Κοινωνική Ανθρωπολογία</a:t>
            </a:r>
          </a:p>
          <a:p>
            <a:pPr algn="ctr"/>
            <a:endParaRPr lang="el-GR" dirty="0">
              <a:latin typeface="Calibri"/>
              <a:cs typeface="Calibri"/>
            </a:endParaRPr>
          </a:p>
          <a:p>
            <a:pPr algn="ctr"/>
            <a:endParaRPr lang="el-GR" dirty="0" smtClean="0">
              <a:latin typeface="Calibri"/>
              <a:cs typeface="Calibri"/>
            </a:endParaRPr>
          </a:p>
          <a:p>
            <a:pPr algn="ctr"/>
            <a:endParaRPr lang="el-GR" sz="2400" dirty="0" smtClean="0">
              <a:latin typeface="Calibri"/>
              <a:cs typeface="Calibri"/>
            </a:endParaRPr>
          </a:p>
          <a:p>
            <a:pPr algn="ctr"/>
            <a:r>
              <a:rPr lang="el-GR" sz="2400" dirty="0" smtClean="0">
                <a:latin typeface="Calibri"/>
                <a:cs typeface="Calibri"/>
              </a:rPr>
              <a:t>Ενότητα 6: Ανταλλαγή</a:t>
            </a:r>
          </a:p>
          <a:p>
            <a:pPr algn="ctr"/>
            <a:endParaRPr lang="el-GR" dirty="0">
              <a:latin typeface="Calibri"/>
              <a:cs typeface="Calibri"/>
            </a:endParaRPr>
          </a:p>
          <a:p>
            <a:pPr algn="ctr"/>
            <a:endParaRPr lang="el-GR" dirty="0" smtClean="0">
              <a:latin typeface="Calibri"/>
              <a:cs typeface="Calibri"/>
            </a:endParaRPr>
          </a:p>
          <a:p>
            <a:pPr algn="ctr"/>
            <a:endParaRPr lang="el-GR" dirty="0" smtClean="0">
              <a:latin typeface="Calibri"/>
              <a:cs typeface="Calibri"/>
            </a:endParaRPr>
          </a:p>
          <a:p>
            <a:pPr algn="ctr"/>
            <a:endParaRPr lang="el-GR" sz="2400" b="1" dirty="0" smtClean="0">
              <a:latin typeface="Calibri"/>
              <a:cs typeface="Calibri"/>
            </a:endParaRPr>
          </a:p>
          <a:p>
            <a:pPr algn="ctr"/>
            <a:endParaRPr lang="el-GR" sz="2400" b="1" dirty="0">
              <a:latin typeface="Calibri"/>
              <a:cs typeface="Calibri"/>
            </a:endParaRPr>
          </a:p>
          <a:p>
            <a:pPr algn="ctr"/>
            <a:r>
              <a:rPr lang="el-GR" sz="2400" b="1" dirty="0" smtClean="0">
                <a:latin typeface="Calibri"/>
                <a:cs typeface="Calibri"/>
              </a:rPr>
              <a:t>Πηνελόπη </a:t>
            </a:r>
            <a:r>
              <a:rPr lang="el-GR" sz="2400" b="1" dirty="0" err="1" smtClean="0">
                <a:latin typeface="Calibri"/>
                <a:cs typeface="Calibri"/>
              </a:rPr>
              <a:t>Παπαηλία</a:t>
            </a:r>
            <a:endParaRPr lang="el-GR" sz="2400" b="1" dirty="0" smtClean="0">
              <a:latin typeface="Calibri"/>
              <a:cs typeface="Calibri"/>
            </a:endParaRPr>
          </a:p>
          <a:p>
            <a:pPr algn="ctr"/>
            <a:endParaRPr lang="el-GR" dirty="0" smtClean="0">
              <a:latin typeface="Calibri"/>
              <a:cs typeface="Calibri"/>
            </a:endParaRPr>
          </a:p>
          <a:p>
            <a:pPr algn="ctr"/>
            <a:r>
              <a:rPr lang="el-GR" sz="2000" dirty="0" smtClean="0">
                <a:latin typeface="Calibri"/>
                <a:cs typeface="Calibri"/>
              </a:rPr>
              <a:t>Τμήμα Ιστορίας, Αρχαιολογίας και Κοινωνικής Ανθρωπολογίας</a:t>
            </a:r>
          </a:p>
          <a:p>
            <a:pPr algn="ctr"/>
            <a:endParaRPr lang="el-GR" sz="2000" dirty="0">
              <a:latin typeface="Calibri"/>
              <a:cs typeface="Calibri"/>
            </a:endParaRPr>
          </a:p>
          <a:p>
            <a:pPr algn="ctr"/>
            <a:r>
              <a:rPr lang="el-GR" sz="2000" dirty="0" smtClean="0">
                <a:latin typeface="Calibri"/>
                <a:cs typeface="Calibri"/>
              </a:rPr>
              <a:t>Πανεπιστήμιο Θεσσαλίας</a:t>
            </a:r>
            <a:endParaRPr lang="en-US" sz="2000" dirty="0">
              <a:latin typeface="Calibri"/>
              <a:cs typeface="Calibri"/>
            </a:endParaRPr>
          </a:p>
        </p:txBody>
      </p:sp>
    </p:spTree>
    <p:extLst>
      <p:ext uri="{BB962C8B-B14F-4D97-AF65-F5344CB8AC3E}">
        <p14:creationId xmlns:p14="http://schemas.microsoft.com/office/powerpoint/2010/main" val="420347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BKS.0308356.jpg"/>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l="-48753" r="-48753"/>
          <a:stretch>
            <a:fillRect/>
          </a:stretch>
        </p:blipFill>
        <p:spPr>
          <a:xfrm rot="21214351">
            <a:off x="490538" y="3683000"/>
            <a:ext cx="3705225" cy="2697163"/>
          </a:xfrm>
        </p:spPr>
      </p:pic>
      <p:pic>
        <p:nvPicPr>
          <p:cNvPr id="33794" name="Picture 6" descr="p007_0_01_1"/>
          <p:cNvPicPr>
            <a:picLocks noGrp="1" noChangeAspect="1" noChangeArrowheads="1"/>
          </p:cNvPicPr>
          <p:nvPr>
            <p:ph type="pic" sz="quarter" idx="15"/>
          </p:nvPr>
        </p:nvPicPr>
        <p:blipFill>
          <a:blip r:embed="rId4">
            <a:extLst>
              <a:ext uri="{28A0092B-C50C-407E-A947-70E740481C1C}">
                <a14:useLocalDpi xmlns:a14="http://schemas.microsoft.com/office/drawing/2010/main"/>
              </a:ext>
            </a:extLst>
          </a:blip>
          <a:srcRect l="-20451" r="-20451"/>
          <a:stretch>
            <a:fillRect/>
          </a:stretch>
        </p:blipFill>
        <p:spPr>
          <a:xfrm rot="232774">
            <a:off x="347663" y="403225"/>
            <a:ext cx="3703637" cy="2697163"/>
          </a:xfrm>
          <a:noFill/>
          <a:extLst>
            <a:ext uri="{909E8E84-426E-40dd-AFC4-6F175D3DCCD1}">
              <a14:hiddenFill xmlns:a14="http://schemas.microsoft.com/office/drawing/2010/main">
                <a:solidFill>
                  <a:srgbClr val="FFFFFF"/>
                </a:solidFill>
              </a14:hiddenFill>
            </a:ext>
          </a:extLst>
        </p:spPr>
      </p:pic>
      <p:sp>
        <p:nvSpPr>
          <p:cNvPr id="9223" name="Rectangle 7"/>
          <p:cNvSpPr>
            <a:spLocks noGrp="1" noChangeArrowheads="1"/>
          </p:cNvSpPr>
          <p:nvPr>
            <p:ph type="title"/>
          </p:nvPr>
        </p:nvSpPr>
        <p:spPr>
          <a:xfrm>
            <a:off x="5013325" y="1524000"/>
            <a:ext cx="3565525" cy="1162050"/>
          </a:xfrm>
        </p:spPr>
        <p:txBody>
          <a:bodyPr>
            <a:normAutofit fontScale="90000"/>
          </a:bodyPr>
          <a:lstStyle/>
          <a:p>
            <a:pPr eaLnBrk="1" fontAlgn="auto" hangingPunct="1">
              <a:spcAft>
                <a:spcPts val="0"/>
              </a:spcAft>
              <a:defRPr/>
            </a:pPr>
            <a:r>
              <a:rPr lang="el-GR" sz="4000" dirty="0">
                <a:latin typeface="Calibri"/>
                <a:ea typeface="+mj-ea"/>
                <a:cs typeface="Calibri"/>
              </a:rPr>
              <a:t>Μαρσέλ </a:t>
            </a:r>
            <a:r>
              <a:rPr lang="el-GR" sz="4000" dirty="0" smtClean="0">
                <a:latin typeface="Calibri"/>
                <a:ea typeface="+mj-ea"/>
                <a:cs typeface="Calibri"/>
              </a:rPr>
              <a:t>Μως</a:t>
            </a:r>
            <a:r>
              <a:rPr lang="en-US" sz="4000" dirty="0" smtClean="0">
                <a:latin typeface="Calibri"/>
                <a:ea typeface="+mj-ea"/>
                <a:cs typeface="Calibri"/>
              </a:rPr>
              <a:t> </a:t>
            </a:r>
            <a:r>
              <a:rPr lang="en-US" sz="4000" dirty="0">
                <a:latin typeface="Calibri"/>
                <a:ea typeface="+mj-ea"/>
                <a:cs typeface="Calibri"/>
              </a:rPr>
              <a:t>(Marcel </a:t>
            </a:r>
            <a:r>
              <a:rPr lang="en-US" sz="4000" dirty="0" err="1">
                <a:latin typeface="Calibri"/>
                <a:ea typeface="+mj-ea"/>
                <a:cs typeface="Calibri"/>
              </a:rPr>
              <a:t>Mauss</a:t>
            </a:r>
            <a:r>
              <a:rPr lang="en-US" sz="4000" dirty="0">
                <a:latin typeface="Calibri"/>
                <a:ea typeface="+mj-ea"/>
                <a:cs typeface="Calibri"/>
              </a:rPr>
              <a:t>)</a:t>
            </a:r>
            <a:br>
              <a:rPr lang="en-US" sz="4000" dirty="0">
                <a:latin typeface="Calibri"/>
                <a:ea typeface="+mj-ea"/>
                <a:cs typeface="Calibri"/>
              </a:rPr>
            </a:br>
            <a:r>
              <a:rPr lang="en-US" sz="4000" dirty="0">
                <a:latin typeface="Calibri"/>
                <a:ea typeface="+mj-ea"/>
                <a:cs typeface="Calibri"/>
              </a:rPr>
              <a:t>1872-1950</a:t>
            </a:r>
            <a:endParaRPr lang="el-GR" sz="4000" dirty="0">
              <a:latin typeface="Calibri"/>
              <a:ea typeface="+mj-ea"/>
              <a:cs typeface="Calibri"/>
            </a:endParaRPr>
          </a:p>
        </p:txBody>
      </p:sp>
      <p:sp>
        <p:nvSpPr>
          <p:cNvPr id="33796" name="Text Placeholder 1"/>
          <p:cNvSpPr>
            <a:spLocks noGrp="1"/>
          </p:cNvSpPr>
          <p:nvPr>
            <p:ph type="body" sz="half" idx="2"/>
          </p:nvPr>
        </p:nvSpPr>
        <p:spPr>
          <a:xfrm>
            <a:off x="5013325" y="2700338"/>
            <a:ext cx="3565525" cy="2162175"/>
          </a:xfrm>
        </p:spPr>
        <p:txBody>
          <a:bodyPr/>
          <a:lstStyle/>
          <a:p>
            <a:pPr eaLnBrk="1" hangingPunct="1"/>
            <a:r>
              <a:rPr lang="el-GR" sz="2800" i="1" dirty="0">
                <a:latin typeface="Calibri" charset="0"/>
                <a:cs typeface="Calibri" charset="0"/>
              </a:rPr>
              <a:t>Το Δώρο</a:t>
            </a:r>
            <a:r>
              <a:rPr lang="en-US" sz="2800" i="1" dirty="0">
                <a:latin typeface="Calibri" charset="0"/>
                <a:cs typeface="Calibri" charset="0"/>
              </a:rPr>
              <a:t>: </a:t>
            </a:r>
            <a:r>
              <a:rPr lang="el-GR" sz="2800" i="1" dirty="0">
                <a:latin typeface="Calibri" charset="0"/>
                <a:cs typeface="Calibri" charset="0"/>
              </a:rPr>
              <a:t>Μορφές και Λειτουργίες της </a:t>
            </a:r>
            <a:r>
              <a:rPr lang="el-GR" sz="2800" b="1" i="1" dirty="0">
                <a:latin typeface="Calibri" charset="0"/>
                <a:cs typeface="Calibri" charset="0"/>
              </a:rPr>
              <a:t>Ανταλλαγής</a:t>
            </a:r>
            <a:r>
              <a:rPr lang="el-GR" sz="2800" i="1" dirty="0">
                <a:latin typeface="Calibri" charset="0"/>
                <a:cs typeface="Calibri" charset="0"/>
              </a:rPr>
              <a:t>, </a:t>
            </a:r>
            <a:r>
              <a:rPr lang="el-GR" sz="2800" dirty="0">
                <a:latin typeface="Calibri" charset="0"/>
                <a:cs typeface="Calibri" charset="0"/>
              </a:rPr>
              <a:t>1925</a:t>
            </a:r>
            <a:endParaRPr lang="en-US" sz="2800" i="1" dirty="0">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200" dirty="0" smtClean="0"/>
              <a:t>Αμφισβητεί την κλασική οικονομική θεωρία</a:t>
            </a:r>
            <a:endParaRPr lang="en-US" sz="3200" dirty="0"/>
          </a:p>
        </p:txBody>
      </p:sp>
      <p:sp>
        <p:nvSpPr>
          <p:cNvPr id="7" name="Content Placeholder 6"/>
          <p:cNvSpPr>
            <a:spLocks noGrp="1"/>
          </p:cNvSpPr>
          <p:nvPr>
            <p:ph idx="1"/>
          </p:nvPr>
        </p:nvSpPr>
        <p:spPr/>
        <p:txBody>
          <a:bodyPr/>
          <a:lstStyle/>
          <a:p>
            <a:r>
              <a:rPr lang="el-GR" sz="2800" dirty="0" smtClean="0">
                <a:latin typeface="Calibri"/>
                <a:cs typeface="Calibri"/>
              </a:rPr>
              <a:t>Σε αντ</a:t>
            </a:r>
            <a:r>
              <a:rPr lang="el-GR" sz="2800" dirty="0" smtClean="0">
                <a:latin typeface="Calibri"/>
                <a:cs typeface="Calibri"/>
              </a:rPr>
              <a:t>ίθεση με κλασικούς οικονομολόγους δεν εστιάζει στον </a:t>
            </a:r>
            <a:r>
              <a:rPr lang="el-GR" sz="2800" b="1" dirty="0" smtClean="0">
                <a:latin typeface="Calibri"/>
                <a:cs typeface="Calibri"/>
              </a:rPr>
              <a:t>αντιπραγματισμό</a:t>
            </a:r>
            <a:r>
              <a:rPr lang="el-GR" sz="2800" dirty="0" smtClean="0">
                <a:latin typeface="Calibri"/>
                <a:cs typeface="Calibri"/>
              </a:rPr>
              <a:t> στις αρχαϊκές/ «πρωτόγονες» κοινωνίες, αλλά στην </a:t>
            </a:r>
            <a:r>
              <a:rPr lang="el-GR" sz="2800" b="1" dirty="0" smtClean="0">
                <a:latin typeface="Calibri"/>
                <a:cs typeface="Calibri"/>
              </a:rPr>
              <a:t>ανταλλαγή δώρων</a:t>
            </a:r>
          </a:p>
          <a:p>
            <a:r>
              <a:rPr lang="el-GR" sz="2800" b="1" dirty="0" smtClean="0">
                <a:latin typeface="Calibri"/>
                <a:cs typeface="Calibri"/>
              </a:rPr>
              <a:t>Καταρρίπτει </a:t>
            </a:r>
            <a:r>
              <a:rPr lang="el-GR" sz="2800" dirty="0" smtClean="0">
                <a:latin typeface="Calibri"/>
                <a:cs typeface="Calibri"/>
              </a:rPr>
              <a:t>το </a:t>
            </a:r>
            <a:r>
              <a:rPr lang="el-GR" sz="2800" dirty="0" smtClean="0">
                <a:latin typeface="Calibri"/>
                <a:cs typeface="Calibri"/>
              </a:rPr>
              <a:t>μοντέλο </a:t>
            </a:r>
            <a:r>
              <a:rPr lang="el-GR" sz="2800" dirty="0">
                <a:latin typeface="Calibri"/>
                <a:cs typeface="Calibri"/>
              </a:rPr>
              <a:t>της οικονομικής </a:t>
            </a:r>
            <a:r>
              <a:rPr lang="el-GR" sz="2800" dirty="0" smtClean="0">
                <a:latin typeface="Calibri"/>
                <a:cs typeface="Calibri"/>
              </a:rPr>
              <a:t>εξέλιξης απ</a:t>
            </a:r>
            <a:r>
              <a:rPr lang="el-GR" sz="2800" dirty="0" smtClean="0">
                <a:latin typeface="Calibri"/>
                <a:cs typeface="Calibri"/>
              </a:rPr>
              <a:t>ό τον </a:t>
            </a:r>
            <a:r>
              <a:rPr lang="el-GR" sz="2800" b="1" dirty="0" smtClean="0">
                <a:latin typeface="Calibri"/>
                <a:cs typeface="Calibri"/>
              </a:rPr>
              <a:t>αντιπραγματισμό </a:t>
            </a:r>
            <a:r>
              <a:rPr lang="el-GR" sz="2800" dirty="0" smtClean="0">
                <a:latin typeface="Calibri"/>
                <a:cs typeface="Calibri"/>
              </a:rPr>
              <a:t>στην εφ</a:t>
            </a:r>
            <a:r>
              <a:rPr lang="el-GR" sz="2800" dirty="0" smtClean="0">
                <a:latin typeface="Calibri"/>
                <a:cs typeface="Calibri"/>
              </a:rPr>
              <a:t>έρευση του </a:t>
            </a:r>
            <a:r>
              <a:rPr lang="el-GR" sz="2800" b="1" dirty="0" smtClean="0">
                <a:latin typeface="Calibri"/>
                <a:cs typeface="Calibri"/>
              </a:rPr>
              <a:t>χρήματος</a:t>
            </a:r>
            <a:r>
              <a:rPr lang="el-GR" sz="2800" dirty="0" smtClean="0">
                <a:latin typeface="Calibri"/>
                <a:cs typeface="Calibri"/>
              </a:rPr>
              <a:t>, και στη συνέχεια στην </a:t>
            </a:r>
            <a:r>
              <a:rPr lang="el-GR" sz="2800" b="1" dirty="0" smtClean="0">
                <a:latin typeface="Calibri"/>
                <a:cs typeface="Calibri"/>
              </a:rPr>
              <a:t>πίστωση</a:t>
            </a:r>
            <a:r>
              <a:rPr lang="el-GR" sz="2800" dirty="0" smtClean="0">
                <a:latin typeface="Calibri"/>
                <a:cs typeface="Calibri"/>
              </a:rPr>
              <a:t>.</a:t>
            </a:r>
          </a:p>
          <a:p>
            <a:r>
              <a:rPr lang="el-GR" sz="2800" dirty="0" smtClean="0">
                <a:latin typeface="Calibri"/>
                <a:cs typeface="Calibri"/>
              </a:rPr>
              <a:t>Δεν </a:t>
            </a:r>
            <a:r>
              <a:rPr lang="el-GR" sz="2800" dirty="0" smtClean="0">
                <a:latin typeface="Calibri"/>
                <a:cs typeface="Calibri"/>
              </a:rPr>
              <a:t>δέχεται τον </a:t>
            </a:r>
            <a:r>
              <a:rPr lang="el-GR" sz="2800" b="1" dirty="0" smtClean="0">
                <a:latin typeface="Calibri"/>
                <a:cs typeface="Calibri"/>
              </a:rPr>
              <a:t>ωφελιμισμό </a:t>
            </a:r>
            <a:r>
              <a:rPr lang="el-GR" sz="2800" dirty="0" smtClean="0">
                <a:latin typeface="Calibri"/>
                <a:cs typeface="Calibri"/>
              </a:rPr>
              <a:t>ως οικουμενική αρχή της ανθρώπινης συμπεριφοράς. </a:t>
            </a:r>
            <a:endParaRPr lang="en-US" sz="2800" b="1" dirty="0">
              <a:latin typeface="Calibri"/>
              <a:cs typeface="Calibri"/>
            </a:endParaRPr>
          </a:p>
          <a:p>
            <a:endParaRPr lang="en-US" sz="2800" dirty="0">
              <a:latin typeface="Calibri"/>
              <a:cs typeface="Calibri"/>
            </a:endParaRPr>
          </a:p>
        </p:txBody>
      </p:sp>
    </p:spTree>
    <p:extLst>
      <p:ext uri="{BB962C8B-B14F-4D97-AF65-F5344CB8AC3E}">
        <p14:creationId xmlns:p14="http://schemas.microsoft.com/office/powerpoint/2010/main" val="78435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l-GR" sz="2800" dirty="0" smtClean="0">
                <a:latin typeface="Calibri"/>
                <a:cs typeface="Calibri"/>
              </a:rPr>
              <a:t>αρχα</a:t>
            </a:r>
            <a:r>
              <a:rPr lang="el-GR" sz="2800" dirty="0" smtClean="0">
                <a:latin typeface="Calibri"/>
                <a:cs typeface="Calibri"/>
              </a:rPr>
              <a:t>ϊκές/ πρωτόγονες κοινωνίες </a:t>
            </a:r>
            <a:r>
              <a:rPr lang="en-US" sz="2800" dirty="0" smtClean="0">
                <a:latin typeface="Calibri"/>
                <a:cs typeface="Calibri"/>
              </a:rPr>
              <a:t>–</a:t>
            </a:r>
            <a:r>
              <a:rPr lang="el-GR" sz="2800" dirty="0" smtClean="0">
                <a:latin typeface="Calibri"/>
                <a:cs typeface="Calibri"/>
              </a:rPr>
              <a:t> </a:t>
            </a:r>
            <a:r>
              <a:rPr lang="el-GR" sz="2800" b="1" dirty="0" smtClean="0">
                <a:latin typeface="Calibri"/>
                <a:cs typeface="Calibri"/>
              </a:rPr>
              <a:t>«οικονομίες του δώρου» </a:t>
            </a:r>
            <a:r>
              <a:rPr lang="el-GR" sz="2800" dirty="0" smtClean="0">
                <a:latin typeface="Calibri"/>
                <a:cs typeface="Calibri"/>
              </a:rPr>
              <a:t>(σε αντίθεση με «</a:t>
            </a:r>
            <a:r>
              <a:rPr lang="el-GR" sz="2800" b="1" dirty="0" smtClean="0">
                <a:latin typeface="Calibri"/>
                <a:cs typeface="Calibri"/>
              </a:rPr>
              <a:t>οικονομίες της αγοράς</a:t>
            </a:r>
            <a:r>
              <a:rPr lang="el-GR" sz="2800" dirty="0" smtClean="0">
                <a:latin typeface="Calibri"/>
                <a:cs typeface="Calibri"/>
              </a:rPr>
              <a:t>»)</a:t>
            </a:r>
          </a:p>
          <a:p>
            <a:pPr marL="274637" lvl="1" indent="0">
              <a:buNone/>
            </a:pPr>
            <a:r>
              <a:rPr lang="el-GR" sz="2400" i="1" dirty="0" smtClean="0">
                <a:solidFill>
                  <a:srgbClr val="FF6600"/>
                </a:solidFill>
                <a:latin typeface="Calibri"/>
                <a:cs typeface="Calibri"/>
              </a:rPr>
              <a:t>(Διακρίνονται απόλυτα οι οικονομίες του δώρου/ αγοράς</a:t>
            </a:r>
            <a:r>
              <a:rPr lang="en-US" sz="2400" i="1" dirty="0" smtClean="0">
                <a:solidFill>
                  <a:srgbClr val="FF6600"/>
                </a:solidFill>
                <a:latin typeface="Calibri"/>
                <a:cs typeface="Calibri"/>
              </a:rPr>
              <a:t>;)</a:t>
            </a:r>
            <a:endParaRPr lang="el-GR" sz="2400" i="1" dirty="0" smtClean="0">
              <a:solidFill>
                <a:srgbClr val="FF6600"/>
              </a:solidFill>
              <a:latin typeface="Calibri"/>
              <a:cs typeface="Calibri"/>
            </a:endParaRPr>
          </a:p>
          <a:p>
            <a:r>
              <a:rPr lang="el-GR" sz="2800" dirty="0" smtClean="0">
                <a:latin typeface="Calibri"/>
                <a:cs typeface="Calibri"/>
              </a:rPr>
              <a:t>Συγκριτικ</a:t>
            </a:r>
            <a:r>
              <a:rPr lang="el-GR" sz="2800" dirty="0" smtClean="0">
                <a:latin typeface="Calibri"/>
                <a:cs typeface="Calibri"/>
              </a:rPr>
              <a:t>ή , θεωρητική μελέτη. Δεν έκανε ο ίδιος επιτόπια έρευνα για να γράψει το βιβλίο. </a:t>
            </a:r>
            <a:r>
              <a:rPr lang="el-GR" sz="2800" dirty="0" smtClean="0">
                <a:latin typeface="Calibri"/>
                <a:cs typeface="Calibri"/>
              </a:rPr>
              <a:t>«ανθρωπολόγος </a:t>
            </a:r>
            <a:r>
              <a:rPr lang="el-GR" sz="2800" dirty="0">
                <a:latin typeface="Calibri"/>
                <a:cs typeface="Calibri"/>
              </a:rPr>
              <a:t>της πολυθρόνας»</a:t>
            </a:r>
            <a:endParaRPr lang="en-US" sz="2800" dirty="0">
              <a:latin typeface="Calibri"/>
              <a:cs typeface="Calibri"/>
            </a:endParaRPr>
          </a:p>
          <a:p>
            <a:endParaRPr lang="en-US" dirty="0">
              <a:latin typeface="Calibri"/>
              <a:cs typeface="Calibri"/>
            </a:endParaRPr>
          </a:p>
        </p:txBody>
      </p:sp>
    </p:spTree>
    <p:extLst>
      <p:ext uri="{BB962C8B-B14F-4D97-AF65-F5344CB8AC3E}">
        <p14:creationId xmlns:p14="http://schemas.microsoft.com/office/powerpoint/2010/main" val="69098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5"/>
          <p:cNvSpPr>
            <a:spLocks noGrp="1"/>
          </p:cNvSpPr>
          <p:nvPr>
            <p:ph type="title"/>
          </p:nvPr>
        </p:nvSpPr>
        <p:spPr/>
        <p:txBody>
          <a:bodyPr/>
          <a:lstStyle/>
          <a:p>
            <a:pPr eaLnBrk="1" fontAlgn="auto" hangingPunct="1">
              <a:spcAft>
                <a:spcPts val="0"/>
              </a:spcAft>
              <a:defRPr/>
            </a:pPr>
            <a:r>
              <a:rPr lang="el-GR" dirty="0">
                <a:latin typeface="Calibri" charset="0"/>
                <a:ea typeface="+mj-ea"/>
                <a:cs typeface="Calibri" charset="0"/>
              </a:rPr>
              <a:t>3 </a:t>
            </a:r>
            <a:r>
              <a:rPr lang="el-GR" dirty="0" smtClean="0">
                <a:latin typeface="Calibri" charset="0"/>
                <a:ea typeface="+mj-ea"/>
                <a:cs typeface="Calibri" charset="0"/>
              </a:rPr>
              <a:t>υποχρεώσεις του δώρου</a:t>
            </a:r>
            <a:endParaRPr lang="en-US" dirty="0">
              <a:latin typeface="Calibri" charset="0"/>
              <a:ea typeface="+mj-ea"/>
              <a:cs typeface="Calibri" charset="0"/>
            </a:endParaRPr>
          </a:p>
        </p:txBody>
      </p:sp>
      <p:sp>
        <p:nvSpPr>
          <p:cNvPr id="37890" name="Content Placeholder 6"/>
          <p:cNvSpPr>
            <a:spLocks noGrp="1"/>
          </p:cNvSpPr>
          <p:nvPr>
            <p:ph idx="1"/>
          </p:nvPr>
        </p:nvSpPr>
        <p:spPr/>
        <p:txBody>
          <a:bodyPr/>
          <a:lstStyle/>
          <a:p>
            <a:pPr eaLnBrk="1" hangingPunct="1"/>
            <a:r>
              <a:rPr lang="el-GR" sz="3600" dirty="0">
                <a:latin typeface="Calibri" charset="0"/>
                <a:cs typeface="Calibri" charset="0"/>
              </a:rPr>
              <a:t>Υποχρέωση </a:t>
            </a:r>
            <a:r>
              <a:rPr lang="el-GR" sz="3600" u="sng" dirty="0">
                <a:latin typeface="Calibri" charset="0"/>
                <a:cs typeface="Calibri" charset="0"/>
              </a:rPr>
              <a:t>της προσφοράς</a:t>
            </a:r>
          </a:p>
          <a:p>
            <a:pPr eaLnBrk="1" hangingPunct="1"/>
            <a:r>
              <a:rPr lang="el-GR" sz="3600" dirty="0">
                <a:latin typeface="Calibri" charset="0"/>
                <a:cs typeface="Calibri" charset="0"/>
              </a:rPr>
              <a:t>Υποχρέωση </a:t>
            </a:r>
            <a:r>
              <a:rPr lang="el-GR" sz="3600" u="sng" dirty="0">
                <a:latin typeface="Calibri" charset="0"/>
                <a:cs typeface="Calibri" charset="0"/>
              </a:rPr>
              <a:t>της αποδοχής</a:t>
            </a:r>
          </a:p>
          <a:p>
            <a:pPr eaLnBrk="1" hangingPunct="1"/>
            <a:r>
              <a:rPr lang="el-GR" sz="3600" dirty="0">
                <a:latin typeface="Calibri" charset="0"/>
                <a:cs typeface="Calibri" charset="0"/>
              </a:rPr>
              <a:t>Υποχρέωση </a:t>
            </a:r>
            <a:r>
              <a:rPr lang="el-GR" sz="3600" u="sng" dirty="0">
                <a:latin typeface="Calibri" charset="0"/>
                <a:cs typeface="Calibri" charset="0"/>
              </a:rPr>
              <a:t>της ανταπόδοσης</a:t>
            </a:r>
            <a:endParaRPr lang="en-US" sz="3600" u="sng" dirty="0">
              <a:latin typeface="Calibri" charset="0"/>
              <a:cs typeface="Calibri" charset="0"/>
            </a:endParaRPr>
          </a:p>
        </p:txBody>
      </p:sp>
    </p:spTree>
    <p:extLst>
      <p:ext uri="{BB962C8B-B14F-4D97-AF65-F5344CB8AC3E}">
        <p14:creationId xmlns:p14="http://schemas.microsoft.com/office/powerpoint/2010/main" val="417175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200" b="1" dirty="0" smtClean="0"/>
              <a:t>Σ</a:t>
            </a:r>
            <a:r>
              <a:rPr lang="el-GR" sz="3200" b="1" dirty="0" smtClean="0"/>
              <a:t>χέση </a:t>
            </a:r>
            <a:r>
              <a:rPr lang="en-US" sz="3200" b="1" dirty="0" err="1" smtClean="0"/>
              <a:t>γενν</a:t>
            </a:r>
            <a:r>
              <a:rPr lang="en-US" sz="3200" b="1" dirty="0" smtClean="0"/>
              <a:t>α</a:t>
            </a:r>
            <a:r>
              <a:rPr lang="en-US" sz="3200" b="1" dirty="0" err="1" smtClean="0"/>
              <a:t>ιοδωρί</a:t>
            </a:r>
            <a:r>
              <a:rPr lang="en-US" sz="3200" b="1" dirty="0" smtClean="0"/>
              <a:t>α</a:t>
            </a:r>
            <a:r>
              <a:rPr lang="el-GR" sz="3200" b="1" dirty="0" smtClean="0"/>
              <a:t>ς</a:t>
            </a:r>
            <a:r>
              <a:rPr lang="en-US" sz="3200" b="1" dirty="0" smtClean="0"/>
              <a:t> </a:t>
            </a:r>
            <a:r>
              <a:rPr lang="en-US" sz="3200" b="1" dirty="0" err="1"/>
              <a:t>κ</a:t>
            </a:r>
            <a:r>
              <a:rPr lang="en-US" sz="3200" b="1" dirty="0"/>
              <a:t>α</a:t>
            </a:r>
            <a:r>
              <a:rPr lang="en-US" sz="3200" b="1" dirty="0" err="1"/>
              <a:t>ι</a:t>
            </a:r>
            <a:r>
              <a:rPr lang="en-US" sz="3200" b="1" dirty="0"/>
              <a:t> </a:t>
            </a:r>
            <a:r>
              <a:rPr lang="en-US" sz="3200" b="1" dirty="0" err="1" smtClean="0"/>
              <a:t>υ</a:t>
            </a:r>
            <a:r>
              <a:rPr lang="en-US" sz="3200" b="1" dirty="0" smtClean="0"/>
              <a:t>π</a:t>
            </a:r>
            <a:r>
              <a:rPr lang="en-US" sz="3200" b="1" dirty="0" err="1" smtClean="0"/>
              <a:t>οχρέωσης</a:t>
            </a:r>
            <a:r>
              <a:rPr lang="el-GR" sz="3200" b="1" dirty="0" smtClean="0"/>
              <a:t> της ανταπ</a:t>
            </a:r>
            <a:r>
              <a:rPr lang="el-GR" sz="3200" b="1" dirty="0" smtClean="0"/>
              <a:t>όδοσης</a:t>
            </a:r>
            <a:endParaRPr lang="en-US" sz="3200" b="1" dirty="0"/>
          </a:p>
        </p:txBody>
      </p:sp>
      <p:sp>
        <p:nvSpPr>
          <p:cNvPr id="3" name="Content Placeholder 2"/>
          <p:cNvSpPr>
            <a:spLocks noGrp="1"/>
          </p:cNvSpPr>
          <p:nvPr>
            <p:ph idx="1"/>
          </p:nvPr>
        </p:nvSpPr>
        <p:spPr/>
        <p:txBody>
          <a:bodyPr/>
          <a:lstStyle/>
          <a:p>
            <a:r>
              <a:rPr lang="el-GR" sz="2800" dirty="0">
                <a:latin typeface="Calibri"/>
                <a:cs typeface="Calibri"/>
              </a:rPr>
              <a:t>«Θεωρητικά, τα δωρήματα αυτά είναι αυτοπροαίρετα, στην πραγματικότητα όμως προσφέρονται κι </a:t>
            </a:r>
            <a:r>
              <a:rPr lang="el-GR" sz="2800" b="1" dirty="0">
                <a:latin typeface="Calibri"/>
                <a:cs typeface="Calibri"/>
              </a:rPr>
              <a:t>ανταποδίδονται υποχρεωτικά</a:t>
            </a:r>
            <a:r>
              <a:rPr lang="el-GR" sz="2800" dirty="0" smtClean="0">
                <a:latin typeface="Calibri"/>
                <a:cs typeface="Calibri"/>
              </a:rPr>
              <a:t>»</a:t>
            </a:r>
          </a:p>
          <a:p>
            <a:r>
              <a:rPr lang="el-GR" sz="2800" dirty="0" smtClean="0">
                <a:latin typeface="Calibri" charset="0"/>
                <a:cs typeface="Calibri" charset="0"/>
              </a:rPr>
              <a:t>«… </a:t>
            </a:r>
            <a:r>
              <a:rPr lang="el-GR" sz="2800" dirty="0">
                <a:latin typeface="Calibri" charset="0"/>
                <a:cs typeface="Calibri" charset="0"/>
              </a:rPr>
              <a:t>οι παροχές φαίνονται ‘αυτοπροαίρετες, ανιδιοτελείς κι αυθόρμητες, στην πραγματικότητα όμως είναι </a:t>
            </a:r>
            <a:r>
              <a:rPr lang="el-GR" sz="2800" b="1" dirty="0">
                <a:latin typeface="Calibri" charset="0"/>
                <a:cs typeface="Calibri" charset="0"/>
              </a:rPr>
              <a:t>υποχρεωτικές και ιδιοτελείς</a:t>
            </a:r>
            <a:r>
              <a:rPr lang="el-GR" sz="2800" dirty="0" smtClean="0">
                <a:latin typeface="Calibri" charset="0"/>
                <a:cs typeface="Calibri" charset="0"/>
              </a:rPr>
              <a:t>…»</a:t>
            </a:r>
            <a:endParaRPr lang="en-US" altLang="ja-JP" sz="2800" dirty="0">
              <a:latin typeface="Calibri" charset="0"/>
              <a:cs typeface="Calibri" charset="0"/>
            </a:endParaRPr>
          </a:p>
          <a:p>
            <a:endParaRPr lang="en-US" sz="2800" dirty="0" smtClean="0">
              <a:latin typeface="Calibri"/>
              <a:cs typeface="Calibri"/>
            </a:endParaRPr>
          </a:p>
        </p:txBody>
      </p:sp>
    </p:spTree>
    <p:extLst>
      <p:ext uri="{BB962C8B-B14F-4D97-AF65-F5344CB8AC3E}">
        <p14:creationId xmlns:p14="http://schemas.microsoft.com/office/powerpoint/2010/main" val="93951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p:txBody>
          <a:bodyPr>
            <a:normAutofit fontScale="90000"/>
          </a:bodyPr>
          <a:lstStyle/>
          <a:p>
            <a:pPr eaLnBrk="1" fontAlgn="auto" hangingPunct="1">
              <a:spcAft>
                <a:spcPts val="0"/>
              </a:spcAft>
              <a:defRPr/>
            </a:pPr>
            <a:r>
              <a:rPr lang="el-GR" sz="2800" dirty="0">
                <a:latin typeface="Calibri" charset="0"/>
                <a:cs typeface="Calibri" charset="0"/>
              </a:rPr>
              <a:t/>
            </a:r>
            <a:br>
              <a:rPr lang="el-GR" sz="2800" dirty="0">
                <a:latin typeface="Calibri" charset="0"/>
                <a:cs typeface="Calibri" charset="0"/>
              </a:rPr>
            </a:br>
            <a:r>
              <a:rPr lang="el-GR" sz="3200" b="1" dirty="0" smtClean="0">
                <a:latin typeface="Calibri" charset="0"/>
                <a:cs typeface="Calibri" charset="0"/>
              </a:rPr>
              <a:t>Δώρο </a:t>
            </a:r>
            <a:r>
              <a:rPr lang="el-GR" sz="3200" b="1" dirty="0">
                <a:latin typeface="Calibri" charset="0"/>
                <a:cs typeface="Calibri" charset="0"/>
              </a:rPr>
              <a:t>και </a:t>
            </a:r>
            <a:r>
              <a:rPr lang="el-GR" sz="3200" b="1" dirty="0" smtClean="0">
                <a:latin typeface="Calibri" charset="0"/>
                <a:cs typeface="Calibri" charset="0"/>
              </a:rPr>
              <a:t>αμοιβαιότητα</a:t>
            </a:r>
            <a:endParaRPr lang="en-US" sz="3200" b="1" dirty="0">
              <a:latin typeface="Goudy Old Style" charset="0"/>
            </a:endParaRPr>
          </a:p>
        </p:txBody>
      </p:sp>
      <p:sp>
        <p:nvSpPr>
          <p:cNvPr id="5" name="Text Placeholder 4"/>
          <p:cNvSpPr>
            <a:spLocks noGrp="1"/>
          </p:cNvSpPr>
          <p:nvPr>
            <p:ph idx="1"/>
          </p:nvPr>
        </p:nvSpPr>
        <p:spPr/>
        <p:txBody>
          <a:bodyPr rtlCol="0">
            <a:normAutofit/>
          </a:bodyPr>
          <a:lstStyle/>
          <a:p>
            <a:pPr eaLnBrk="1" fontAlgn="auto" hangingPunct="1">
              <a:spcAft>
                <a:spcPts val="0"/>
              </a:spcAft>
              <a:defRPr/>
            </a:pPr>
            <a:r>
              <a:rPr lang="el-GR" sz="2800" dirty="0" smtClean="0">
                <a:latin typeface="Calibri" charset="0"/>
                <a:cs typeface="Calibri" charset="0"/>
              </a:rPr>
              <a:t>Όποιος </a:t>
            </a:r>
            <a:r>
              <a:rPr lang="el-GR" sz="2800" dirty="0">
                <a:latin typeface="Calibri" charset="0"/>
                <a:cs typeface="Calibri" charset="0"/>
              </a:rPr>
              <a:t>κάνει δώρα πρέπει και να δέχεται δώρα</a:t>
            </a:r>
            <a:r>
              <a:rPr lang="el-GR" sz="2800" dirty="0" smtClean="0">
                <a:latin typeface="Calibri" charset="0"/>
                <a:cs typeface="Calibri" charset="0"/>
              </a:rPr>
              <a:t>.</a:t>
            </a:r>
          </a:p>
          <a:p>
            <a:pPr eaLnBrk="1" fontAlgn="auto" hangingPunct="1">
              <a:spcAft>
                <a:spcPts val="0"/>
              </a:spcAft>
              <a:defRPr/>
            </a:pPr>
            <a:r>
              <a:rPr lang="el-GR" sz="2800" dirty="0" smtClean="0">
                <a:latin typeface="Calibri" charset="0"/>
                <a:cs typeface="Calibri" charset="0"/>
              </a:rPr>
              <a:t>Όποιος </a:t>
            </a:r>
            <a:r>
              <a:rPr lang="el-GR" sz="2800" dirty="0">
                <a:latin typeface="Calibri" charset="0"/>
                <a:cs typeface="Calibri" charset="0"/>
              </a:rPr>
              <a:t>δέχεται πρέπει και να κάνει δώρα</a:t>
            </a:r>
            <a:r>
              <a:rPr lang="el-GR" sz="2800" dirty="0" smtClean="0">
                <a:latin typeface="Calibri" charset="0"/>
                <a:cs typeface="Calibri" charset="0"/>
              </a:rPr>
              <a:t>.</a:t>
            </a:r>
            <a:endParaRPr lang="en-US" sz="2800" dirty="0" smtClean="0">
              <a:latin typeface="Calibri" charset="0"/>
              <a:cs typeface="Calibri" charset="0"/>
            </a:endParaRPr>
          </a:p>
          <a:p>
            <a:pPr eaLnBrk="1" fontAlgn="auto" hangingPunct="1">
              <a:spcAft>
                <a:spcPts val="0"/>
              </a:spcAft>
              <a:defRPr/>
            </a:pPr>
            <a:endParaRPr lang="el-GR" sz="2800" dirty="0" smtClean="0">
              <a:latin typeface="Calibri" charset="0"/>
              <a:cs typeface="Calibri" charset="0"/>
            </a:endParaRPr>
          </a:p>
          <a:p>
            <a:pPr eaLnBrk="1" fontAlgn="auto" hangingPunct="1">
              <a:spcAft>
                <a:spcPts val="0"/>
              </a:spcAft>
              <a:defRPr/>
            </a:pPr>
            <a:r>
              <a:rPr lang="el-GR" sz="2800" dirty="0">
                <a:latin typeface="Goudy Old Style" charset="0"/>
              </a:rPr>
              <a:t/>
            </a:r>
            <a:br>
              <a:rPr lang="el-GR" sz="2800" dirty="0">
                <a:latin typeface="Goudy Old Style" charset="0"/>
              </a:rPr>
            </a:br>
            <a:endParaRPr lang="el-GR" sz="2800" dirty="0" smtClean="0">
              <a:latin typeface="Goudy Old Style" charset="0"/>
            </a:endParaRPr>
          </a:p>
          <a:p>
            <a:pPr eaLnBrk="1" fontAlgn="auto" hangingPunct="1">
              <a:spcAft>
                <a:spcPts val="0"/>
              </a:spcAft>
              <a:buFont typeface="Arial" pitchFamily="34" charset="0"/>
              <a:buNone/>
              <a:defRPr/>
            </a:pPr>
            <a:endParaRPr lang="en-US" dirty="0">
              <a:ea typeface="+mn-ea"/>
              <a:cs typeface="+mn-cs"/>
            </a:endParaRPr>
          </a:p>
        </p:txBody>
      </p:sp>
    </p:spTree>
    <p:extLst>
      <p:ext uri="{BB962C8B-B14F-4D97-AF65-F5344CB8AC3E}">
        <p14:creationId xmlns:p14="http://schemas.microsoft.com/office/powerpoint/2010/main" val="3128724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p:txBody>
          <a:bodyPr>
            <a:normAutofit/>
          </a:bodyPr>
          <a:lstStyle/>
          <a:p>
            <a:pPr eaLnBrk="1" fontAlgn="auto" hangingPunct="1">
              <a:spcAft>
                <a:spcPts val="0"/>
              </a:spcAft>
              <a:defRPr/>
            </a:pPr>
            <a:r>
              <a:rPr lang="el-GR" b="1" dirty="0">
                <a:solidFill>
                  <a:srgbClr val="000000"/>
                </a:solidFill>
                <a:latin typeface="Calibri" charset="0"/>
                <a:ea typeface="+mj-ea"/>
                <a:cs typeface="Calibri" charset="0"/>
              </a:rPr>
              <a:t>Τα νησιά </a:t>
            </a:r>
            <a:r>
              <a:rPr lang="el-GR" b="1" dirty="0" smtClean="0">
                <a:solidFill>
                  <a:srgbClr val="000000"/>
                </a:solidFill>
                <a:latin typeface="Calibri" charset="0"/>
                <a:ea typeface="+mj-ea"/>
                <a:cs typeface="Calibri" charset="0"/>
              </a:rPr>
              <a:t>Τρόμπριαντ</a:t>
            </a:r>
            <a:endParaRPr lang="en-US" b="1" dirty="0">
              <a:solidFill>
                <a:srgbClr val="000000"/>
              </a:solidFill>
              <a:latin typeface="Calibri" charset="0"/>
              <a:ea typeface="+mj-ea"/>
              <a:cs typeface="Calibri" charset="0"/>
            </a:endParaRPr>
          </a:p>
        </p:txBody>
      </p:sp>
      <p:pic>
        <p:nvPicPr>
          <p:cNvPr id="3" name="Picture Placeholder 2"/>
          <p:cNvPicPr>
            <a:picLocks noGrp="1" noChangeAspect="1"/>
          </p:cNvPicPr>
          <p:nvPr>
            <p:ph type="pic" sz="quarter" idx="17"/>
          </p:nvPr>
        </p:nvPicPr>
        <p:blipFill>
          <a:blip r:embed="rId2"/>
          <a:srcRect l="7096" r="7096"/>
          <a:stretch>
            <a:fillRect/>
          </a:stretch>
        </p:blipFill>
        <p:spPr/>
      </p:pic>
      <p:pic>
        <p:nvPicPr>
          <p:cNvPr id="45058" name="Content Placeholder 6" descr="png-map.gif"/>
          <p:cNvPicPr>
            <a:picLocks noGrp="1" noChangeAspect="1"/>
          </p:cNvPicPr>
          <p:nvPr>
            <p:ph type="pic" sz="quarter" idx="16"/>
          </p:nvPr>
        </p:nvPicPr>
        <p:blipFill>
          <a:blip r:embed="rId3">
            <a:extLst>
              <a:ext uri="{28A0092B-C50C-407E-A947-70E740481C1C}">
                <a14:useLocalDpi xmlns:a14="http://schemas.microsoft.com/office/drawing/2010/main"/>
              </a:ext>
            </a:extLst>
          </a:blip>
          <a:srcRect t="3797" b="3797"/>
          <a:stretch>
            <a:fillRect/>
          </a:stretch>
        </p:blipFill>
        <p:spPr/>
      </p:pic>
      <p:sp>
        <p:nvSpPr>
          <p:cNvPr id="45059" name="Text Placeholder 5"/>
          <p:cNvSpPr>
            <a:spLocks noGrp="1"/>
          </p:cNvSpPr>
          <p:nvPr>
            <p:ph type="body" sz="half" idx="2"/>
          </p:nvPr>
        </p:nvSpPr>
        <p:spPr/>
        <p:txBody>
          <a:bodyPr/>
          <a:lstStyle/>
          <a:p>
            <a:pPr eaLnBrk="1" hangingPunct="1"/>
            <a:r>
              <a:rPr lang="el-GR" sz="2800" dirty="0" smtClean="0">
                <a:solidFill>
                  <a:srgbClr val="000000"/>
                </a:solidFill>
                <a:latin typeface="Calibri" charset="0"/>
                <a:cs typeface="Calibri" charset="0"/>
              </a:rPr>
              <a:t>Μονογραφία </a:t>
            </a:r>
            <a:r>
              <a:rPr lang="el-GR" sz="2800" dirty="0">
                <a:solidFill>
                  <a:srgbClr val="000000"/>
                </a:solidFill>
                <a:latin typeface="Calibri" charset="0"/>
                <a:cs typeface="Calibri" charset="0"/>
              </a:rPr>
              <a:t>του </a:t>
            </a:r>
            <a:r>
              <a:rPr lang="el-GR" sz="2800" dirty="0" smtClean="0">
                <a:solidFill>
                  <a:srgbClr val="000000"/>
                </a:solidFill>
                <a:latin typeface="Calibri" charset="0"/>
                <a:cs typeface="Calibri" charset="0"/>
              </a:rPr>
              <a:t>Μπρονισλάβ </a:t>
            </a:r>
            <a:r>
              <a:rPr lang="el-GR" sz="2800" dirty="0">
                <a:solidFill>
                  <a:srgbClr val="000000"/>
                </a:solidFill>
                <a:latin typeface="Calibri" charset="0"/>
                <a:cs typeface="Calibri" charset="0"/>
              </a:rPr>
              <a:t>Μαλινόφσκι, </a:t>
            </a:r>
            <a:r>
              <a:rPr lang="el-GR" sz="2800" i="1" dirty="0" smtClean="0">
                <a:solidFill>
                  <a:srgbClr val="000000"/>
                </a:solidFill>
                <a:latin typeface="Calibri" charset="0"/>
                <a:cs typeface="Calibri" charset="0"/>
              </a:rPr>
              <a:t>Αργοναύτες του Δυτικού Ειρηνικού </a:t>
            </a:r>
            <a:r>
              <a:rPr lang="en-US" sz="2800" dirty="0" smtClean="0">
                <a:solidFill>
                  <a:srgbClr val="000000"/>
                </a:solidFill>
                <a:latin typeface="Calibri" charset="0"/>
                <a:cs typeface="Calibri" charset="0"/>
              </a:rPr>
              <a:t>(192</a:t>
            </a:r>
            <a:r>
              <a:rPr lang="el-GR" sz="2800" dirty="0" smtClean="0">
                <a:solidFill>
                  <a:srgbClr val="000000"/>
                </a:solidFill>
                <a:latin typeface="Calibri" charset="0"/>
                <a:cs typeface="Calibri" charset="0"/>
              </a:rPr>
              <a:t>2</a:t>
            </a:r>
            <a:r>
              <a:rPr lang="en-US" sz="2800" dirty="0" smtClean="0">
                <a:solidFill>
                  <a:srgbClr val="000000"/>
                </a:solidFill>
                <a:latin typeface="Calibri" charset="0"/>
                <a:cs typeface="Calibri" charset="0"/>
              </a:rPr>
              <a:t>)</a:t>
            </a:r>
            <a:endParaRPr lang="en-US" sz="2800" i="1" dirty="0">
              <a:solidFill>
                <a:srgbClr val="000000"/>
              </a:solidFill>
              <a:latin typeface="Calibri" charset="0"/>
              <a:cs typeface="Calibri" charset="0"/>
            </a:endParaRPr>
          </a:p>
        </p:txBody>
      </p:sp>
    </p:spTree>
    <p:extLst>
      <p:ext uri="{BB962C8B-B14F-4D97-AF65-F5344CB8AC3E}">
        <p14:creationId xmlns:p14="http://schemas.microsoft.com/office/powerpoint/2010/main" val="29138138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6"/>
          </p:nvPr>
        </p:nvPicPr>
        <p:blipFill>
          <a:blip r:embed="rId3"/>
          <a:srcRect t="4437" b="4437"/>
          <a:stretch>
            <a:fillRect/>
          </a:stretch>
        </p:blipFill>
        <p:spPr/>
      </p:pic>
      <p:pic>
        <p:nvPicPr>
          <p:cNvPr id="11268" name="Picture 4" descr="trobcans"/>
          <p:cNvPicPr>
            <a:picLocks noGrp="1" noChangeAspect="1" noChangeArrowheads="1"/>
          </p:cNvPicPr>
          <p:nvPr>
            <p:ph type="pic" sz="quarter" idx="15"/>
          </p:nvPr>
        </p:nvPicPr>
        <p:blipFill>
          <a:blip r:embed="rId4" cstate="email">
            <a:extLst>
              <a:ext uri="{28A0092B-C50C-407E-A947-70E740481C1C}">
                <a14:useLocalDpi xmlns:a14="http://schemas.microsoft.com/office/drawing/2010/main"/>
              </a:ext>
            </a:extLst>
          </a:blip>
          <a:srcRect t="15996" b="15996"/>
          <a:stretch>
            <a:fillRect/>
          </a:stretch>
        </p:blipFill>
        <p:spPr>
          <a:xfrm rot="232774">
            <a:off x="347663" y="403225"/>
            <a:ext cx="3703637" cy="2697163"/>
          </a:xfrm>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41985" name="Rectangle 2"/>
          <p:cNvSpPr>
            <a:spLocks noGrp="1" noChangeArrowheads="1"/>
          </p:cNvSpPr>
          <p:nvPr>
            <p:ph type="title"/>
          </p:nvPr>
        </p:nvSpPr>
        <p:spPr/>
        <p:txBody>
          <a:bodyPr>
            <a:normAutofit fontScale="90000"/>
          </a:bodyPr>
          <a:lstStyle/>
          <a:p>
            <a:pPr eaLnBrk="1" fontAlgn="auto" hangingPunct="1">
              <a:spcAft>
                <a:spcPts val="0"/>
              </a:spcAft>
              <a:defRPr/>
            </a:pPr>
            <a:r>
              <a:rPr lang="el-GR" b="1" i="1" dirty="0">
                <a:latin typeface="Calibri" charset="0"/>
                <a:ea typeface="+mj-ea"/>
                <a:cs typeface="Calibri" charset="0"/>
              </a:rPr>
              <a:t>Κούλα</a:t>
            </a:r>
            <a:r>
              <a:rPr lang="el-GR" b="1" dirty="0">
                <a:latin typeface="Calibri" charset="0"/>
                <a:ea typeface="+mj-ea"/>
                <a:cs typeface="Calibri" charset="0"/>
              </a:rPr>
              <a:t> («</a:t>
            </a:r>
            <a:r>
              <a:rPr lang="en-US" b="1" dirty="0" err="1">
                <a:latin typeface="Calibri" charset="0"/>
                <a:ea typeface="+mj-ea"/>
                <a:cs typeface="Calibri" charset="0"/>
              </a:rPr>
              <a:t>kula</a:t>
            </a:r>
            <a:r>
              <a:rPr lang="en-US" b="1" dirty="0">
                <a:latin typeface="Calibri" charset="0"/>
                <a:ea typeface="+mj-ea"/>
                <a:cs typeface="Calibri" charset="0"/>
              </a:rPr>
              <a:t> ring</a:t>
            </a:r>
            <a:r>
              <a:rPr lang="el-GR" b="1" dirty="0">
                <a:latin typeface="Calibri" charset="0"/>
                <a:ea typeface="+mj-ea"/>
                <a:cs typeface="Calibri" charset="0"/>
              </a:rPr>
              <a:t>»</a:t>
            </a:r>
            <a:r>
              <a:rPr lang="en-US" b="1" dirty="0">
                <a:latin typeface="Calibri" charset="0"/>
                <a:ea typeface="+mj-ea"/>
                <a:cs typeface="Calibri" charset="0"/>
              </a:rPr>
              <a:t>)</a:t>
            </a:r>
            <a:endParaRPr lang="el-GR" b="1" dirty="0">
              <a:latin typeface="Calibri" charset="0"/>
              <a:ea typeface="+mj-ea"/>
              <a:cs typeface="Calibri" charset="0"/>
            </a:endParaRPr>
          </a:p>
        </p:txBody>
      </p:sp>
      <p:sp>
        <p:nvSpPr>
          <p:cNvPr id="43011" name="Text Placeholder 1"/>
          <p:cNvSpPr>
            <a:spLocks noGrp="1"/>
          </p:cNvSpPr>
          <p:nvPr>
            <p:ph type="body" sz="half" idx="2"/>
          </p:nvPr>
        </p:nvSpPr>
        <p:spPr/>
        <p:txBody>
          <a:bodyPr/>
          <a:lstStyle/>
          <a:p>
            <a:pPr eaLnBrk="1" hangingPunct="1"/>
            <a:r>
              <a:rPr lang="el-GR" sz="2000" dirty="0" smtClean="0">
                <a:latin typeface="Calibri" charset="0"/>
                <a:cs typeface="Calibri" charset="0"/>
              </a:rPr>
              <a:t>Διευρυμένο </a:t>
            </a:r>
            <a:r>
              <a:rPr lang="el-GR" sz="2000" dirty="0">
                <a:latin typeface="Calibri" charset="0"/>
                <a:cs typeface="Calibri" charset="0"/>
              </a:rPr>
              <a:t>δίκτυο </a:t>
            </a:r>
            <a:r>
              <a:rPr lang="el-GR" sz="2000" dirty="0" smtClean="0">
                <a:latin typeface="Calibri" charset="0"/>
                <a:cs typeface="Calibri" charset="0"/>
              </a:rPr>
              <a:t>ανταλλαγής </a:t>
            </a:r>
            <a:r>
              <a:rPr lang="el-GR" sz="2000" b="1" dirty="0">
                <a:latin typeface="Calibri" charset="0"/>
                <a:cs typeface="Calibri" charset="0"/>
              </a:rPr>
              <a:t>βραχιολιών</a:t>
            </a:r>
            <a:r>
              <a:rPr lang="el-GR" sz="2000" dirty="0">
                <a:latin typeface="Calibri" charset="0"/>
                <a:cs typeface="Calibri" charset="0"/>
              </a:rPr>
              <a:t> και </a:t>
            </a:r>
            <a:r>
              <a:rPr lang="el-GR" sz="2000" b="1" dirty="0">
                <a:latin typeface="Calibri" charset="0"/>
                <a:cs typeface="Calibri" charset="0"/>
              </a:rPr>
              <a:t>περιδέραιων </a:t>
            </a:r>
            <a:r>
              <a:rPr lang="el-GR" sz="2000" dirty="0">
                <a:latin typeface="Calibri" charset="0"/>
                <a:cs typeface="Calibri" charset="0"/>
              </a:rPr>
              <a:t>κατασκευασμένων από </a:t>
            </a:r>
            <a:r>
              <a:rPr lang="el-GR" sz="2000" b="1" dirty="0" smtClean="0">
                <a:latin typeface="Calibri" charset="0"/>
                <a:cs typeface="Calibri" charset="0"/>
              </a:rPr>
              <a:t>κοχύλια</a:t>
            </a:r>
            <a:r>
              <a:rPr lang="el-GR" sz="2000" dirty="0" smtClean="0">
                <a:latin typeface="Calibri" charset="0"/>
                <a:cs typeface="Calibri" charset="0"/>
              </a:rPr>
              <a:t>  - μετακίνηση με </a:t>
            </a:r>
            <a:r>
              <a:rPr lang="el-GR" dirty="0" smtClean="0">
                <a:latin typeface="Calibri" charset="0"/>
                <a:cs typeface="Calibri" charset="0"/>
              </a:rPr>
              <a:t>περίτεχνα </a:t>
            </a:r>
            <a:r>
              <a:rPr lang="el-GR" sz="2000" b="1" dirty="0" smtClean="0">
                <a:latin typeface="Calibri" charset="0"/>
                <a:cs typeface="Calibri" charset="0"/>
              </a:rPr>
              <a:t>πλεούμενα </a:t>
            </a:r>
            <a:endParaRPr lang="en-US" sz="2000" b="1" dirty="0">
              <a:latin typeface="Calibri" charset="0"/>
              <a:cs typeface="Calibri" charset="0"/>
            </a:endParaRPr>
          </a:p>
        </p:txBody>
      </p:sp>
    </p:spTree>
    <p:extLst>
      <p:ext uri="{BB962C8B-B14F-4D97-AF65-F5344CB8AC3E}">
        <p14:creationId xmlns:p14="http://schemas.microsoft.com/office/powerpoint/2010/main" val="39084565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762374"/>
            <a:ext cx="7315200" cy="3095626"/>
          </a:xfrm>
        </p:spPr>
        <p:txBody>
          <a:bodyPr>
            <a:noAutofit/>
          </a:bodyPr>
          <a:lstStyle/>
          <a:p>
            <a:pPr>
              <a:lnSpc>
                <a:spcPct val="100000"/>
              </a:lnSpc>
            </a:pPr>
            <a:endParaRPr lang="en-US" sz="2000" dirty="0"/>
          </a:p>
        </p:txBody>
      </p:sp>
      <p:sp>
        <p:nvSpPr>
          <p:cNvPr id="3" name="Content Placeholder 2"/>
          <p:cNvSpPr>
            <a:spLocks noGrp="1"/>
          </p:cNvSpPr>
          <p:nvPr>
            <p:ph type="body" sz="half" idx="2"/>
          </p:nvPr>
        </p:nvSpPr>
        <p:spPr>
          <a:xfrm>
            <a:off x="914400" y="4149080"/>
            <a:ext cx="7315200" cy="1767626"/>
          </a:xfrm>
        </p:spPr>
        <p:txBody>
          <a:bodyPr/>
          <a:lstStyle/>
          <a:p>
            <a:r>
              <a:rPr lang="el-GR" sz="2800" dirty="0">
                <a:latin typeface="Calibri"/>
                <a:cs typeface="Calibri"/>
              </a:rPr>
              <a:t>Γιατί ρισκάρουν τη ζωή τους </a:t>
            </a:r>
            <a:r>
              <a:rPr lang="el-GR" sz="2800" dirty="0" smtClean="0">
                <a:latin typeface="Calibri"/>
                <a:cs typeface="Calibri"/>
              </a:rPr>
              <a:t>οι κάτοικοι των </a:t>
            </a:r>
            <a:r>
              <a:rPr lang="el-GR" sz="2800" dirty="0">
                <a:latin typeface="Calibri"/>
                <a:cs typeface="Calibri"/>
              </a:rPr>
              <a:t>νησιών Τρόμπριαντ </a:t>
            </a:r>
            <a:r>
              <a:rPr lang="el-GR" sz="2800" dirty="0" smtClean="0">
                <a:latin typeface="Calibri"/>
                <a:cs typeface="Calibri"/>
              </a:rPr>
              <a:t>διασχίζοντας μεγάλες </a:t>
            </a:r>
            <a:r>
              <a:rPr lang="el-GR" sz="2800" dirty="0">
                <a:latin typeface="Calibri"/>
                <a:cs typeface="Calibri"/>
              </a:rPr>
              <a:t>αποστάσεις στον </a:t>
            </a:r>
            <a:r>
              <a:rPr lang="el-GR" sz="2800" dirty="0" smtClean="0">
                <a:latin typeface="Calibri"/>
                <a:cs typeface="Calibri"/>
              </a:rPr>
              <a:t>επικίνδυνο ωκεανό </a:t>
            </a:r>
            <a:r>
              <a:rPr lang="el-GR" sz="2800" dirty="0">
                <a:latin typeface="Calibri"/>
                <a:cs typeface="Calibri"/>
              </a:rPr>
              <a:t>για να δωρίσουν πράγματα που </a:t>
            </a:r>
            <a:r>
              <a:rPr lang="el-GR" sz="2800" dirty="0" smtClean="0">
                <a:latin typeface="Calibri"/>
                <a:cs typeface="Calibri"/>
              </a:rPr>
              <a:t>-- σε μας – μοιάζουν με </a:t>
            </a:r>
            <a:r>
              <a:rPr lang="el-GR" sz="2800" dirty="0">
                <a:latin typeface="Calibri"/>
                <a:cs typeface="Calibri"/>
              </a:rPr>
              <a:t>αντικείμενα χωρίς καμία </a:t>
            </a:r>
            <a:r>
              <a:rPr lang="el-GR" sz="2800" dirty="0" smtClean="0">
                <a:latin typeface="Calibri"/>
                <a:cs typeface="Calibri"/>
              </a:rPr>
              <a:t>«αξία» </a:t>
            </a:r>
            <a:r>
              <a:rPr lang="en-US" sz="2800" dirty="0" smtClean="0">
                <a:latin typeface="Calibri"/>
                <a:cs typeface="Calibri"/>
              </a:rPr>
              <a:t>;</a:t>
            </a:r>
            <a:endParaRPr lang="en-US" sz="2800" dirty="0">
              <a:latin typeface="Calibri"/>
              <a:cs typeface="Calibri"/>
            </a:endParaRPr>
          </a:p>
        </p:txBody>
      </p:sp>
      <p:pic>
        <p:nvPicPr>
          <p:cNvPr id="46082" name="Picture 2" descr="http://www.netspeed.com.au/cr/theartofkula/images/5_34.jpg"/>
          <p:cNvPicPr>
            <a:picLocks noGrp="1" noChangeAspect="1" noChangeArrowheads="1"/>
          </p:cNvPicPr>
          <p:nvPr>
            <p:ph type="pic" sz="quarter" idx="15"/>
          </p:nvPr>
        </p:nvPicPr>
        <p:blipFill>
          <a:blip r:embed="rId3" cstate="email">
            <a:extLst>
              <a:ext uri="{28A0092B-C50C-407E-A947-70E740481C1C}">
                <a14:useLocalDpi xmlns:a14="http://schemas.microsoft.com/office/drawing/2010/main"/>
              </a:ext>
            </a:extLst>
          </a:blip>
          <a:srcRect l="1870" r="1870"/>
          <a:stretch>
            <a:fillRect/>
          </a:stretch>
        </p:blipFill>
        <p:spPr/>
      </p:pic>
    </p:spTree>
    <p:extLst>
      <p:ext uri="{BB962C8B-B14F-4D97-AF65-F5344CB8AC3E}">
        <p14:creationId xmlns:p14="http://schemas.microsoft.com/office/powerpoint/2010/main" val="31109158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www.netspeed.com.au/cr/theartofkula/images/14_33.jpg"/>
          <p:cNvPicPr>
            <a:picLocks noGrp="1" noChangeAspect="1" noChangeArrowheads="1"/>
          </p:cNvPicPr>
          <p:nvPr>
            <p:ph type="pic" sz="quarter" idx="16"/>
          </p:nvPr>
        </p:nvPicPr>
        <p:blipFill>
          <a:blip r:embed="rId3" cstate="email">
            <a:extLst>
              <a:ext uri="{28A0092B-C50C-407E-A947-70E740481C1C}">
                <a14:useLocalDpi xmlns:a14="http://schemas.microsoft.com/office/drawing/2010/main"/>
              </a:ext>
            </a:extLst>
          </a:blip>
          <a:srcRect l="-55769" r="-55769"/>
          <a:stretch>
            <a:fillRect/>
          </a:stretch>
        </p:blipFill>
        <p:spPr/>
      </p:pic>
      <p:pic>
        <p:nvPicPr>
          <p:cNvPr id="47106" name="Picture 4" descr="http://www.netspeed.com.au/cr/theartofkula/images/Mwari.jpg"/>
          <p:cNvPicPr>
            <a:picLocks noGrp="1" noChangeAspect="1" noChangeArrowheads="1"/>
          </p:cNvPicPr>
          <p:nvPr>
            <p:ph type="pic" sz="quarter" idx="15"/>
          </p:nvPr>
        </p:nvPicPr>
        <p:blipFill>
          <a:blip r:embed="rId4" cstate="email">
            <a:extLst>
              <a:ext uri="{28A0092B-C50C-407E-A947-70E740481C1C}">
                <a14:useLocalDpi xmlns:a14="http://schemas.microsoft.com/office/drawing/2010/main"/>
              </a:ext>
            </a:extLst>
          </a:blip>
          <a:srcRect l="-60252" r="-60252"/>
          <a:stretch>
            <a:fillRect/>
          </a:stretch>
        </p:blipFill>
        <p:spPr/>
      </p:pic>
      <p:sp>
        <p:nvSpPr>
          <p:cNvPr id="4" name="Title 3"/>
          <p:cNvSpPr>
            <a:spLocks noGrp="1"/>
          </p:cNvSpPr>
          <p:nvPr>
            <p:ph type="title"/>
          </p:nvPr>
        </p:nvSpPr>
        <p:spPr>
          <a:xfrm>
            <a:off x="5013434" y="1196752"/>
            <a:ext cx="3566160" cy="1489298"/>
          </a:xfrm>
        </p:spPr>
        <p:txBody>
          <a:bodyPr>
            <a:noAutofit/>
          </a:bodyPr>
          <a:lstStyle/>
          <a:p>
            <a:pPr>
              <a:lnSpc>
                <a:spcPct val="100000"/>
              </a:lnSpc>
            </a:pPr>
            <a:r>
              <a:rPr lang="el-GR" sz="2800" dirty="0" smtClean="0">
                <a:latin typeface="Calibri"/>
                <a:cs typeface="Calibri"/>
              </a:rPr>
              <a:t>Τα αντικε</a:t>
            </a:r>
            <a:r>
              <a:rPr lang="el-GR" sz="2800" dirty="0" smtClean="0">
                <a:latin typeface="Calibri"/>
                <a:cs typeface="Calibri"/>
              </a:rPr>
              <a:t>ίμενα δεν</a:t>
            </a:r>
            <a:r>
              <a:rPr lang="el-GR" sz="2800" dirty="0" smtClean="0">
                <a:latin typeface="Calibri"/>
                <a:cs typeface="Calibri"/>
              </a:rPr>
              <a:t> </a:t>
            </a:r>
            <a:r>
              <a:rPr lang="el-GR" sz="2800" dirty="0">
                <a:latin typeface="Calibri"/>
                <a:cs typeface="Calibri"/>
              </a:rPr>
              <a:t>έχουν χρηστική </a:t>
            </a:r>
            <a:r>
              <a:rPr lang="el-GR" sz="2800" dirty="0" smtClean="0">
                <a:latin typeface="Calibri"/>
                <a:cs typeface="Calibri"/>
              </a:rPr>
              <a:t>αξία, αλλά μεγάλη συμβολική αξία </a:t>
            </a:r>
            <a:endParaRPr lang="en-US" sz="2800" dirty="0"/>
          </a:p>
        </p:txBody>
      </p:sp>
      <p:sp>
        <p:nvSpPr>
          <p:cNvPr id="5" name="Text Placeholder 4"/>
          <p:cNvSpPr>
            <a:spLocks noGrp="1"/>
          </p:cNvSpPr>
          <p:nvPr>
            <p:ph type="body" sz="half" idx="2"/>
          </p:nvPr>
        </p:nvSpPr>
        <p:spPr>
          <a:xfrm>
            <a:off x="4067944" y="2699982"/>
            <a:ext cx="5076056" cy="3537330"/>
          </a:xfrm>
        </p:spPr>
        <p:txBody>
          <a:bodyPr/>
          <a:lstStyle/>
          <a:p>
            <a:pPr marL="342900" indent="-342900" eaLnBrk="1" fontAlgn="auto" hangingPunct="1">
              <a:spcAft>
                <a:spcPts val="0"/>
              </a:spcAft>
              <a:buFont typeface="Arial"/>
              <a:buChar char="•"/>
              <a:defRPr/>
            </a:pPr>
            <a:r>
              <a:rPr lang="el-GR" sz="2400" dirty="0" smtClean="0">
                <a:latin typeface="Calibri"/>
                <a:cs typeface="Calibri"/>
              </a:rPr>
              <a:t>Οι ιστορίες των αντικειμένων συνδέονται με τους </a:t>
            </a:r>
            <a:r>
              <a:rPr lang="el-GR" sz="2400" dirty="0">
                <a:latin typeface="Calibri"/>
                <a:cs typeface="Calibri"/>
              </a:rPr>
              <a:t>προκατόχους </a:t>
            </a:r>
            <a:r>
              <a:rPr lang="el-GR" sz="2400" dirty="0" smtClean="0">
                <a:latin typeface="Calibri"/>
                <a:cs typeface="Calibri"/>
              </a:rPr>
              <a:t>τους (φήμη της ομάδας, κοινή ιστορία, ταυτότητα)</a:t>
            </a:r>
          </a:p>
          <a:p>
            <a:pPr marL="342900" indent="-342900" eaLnBrk="1" fontAlgn="auto" hangingPunct="1">
              <a:spcAft>
                <a:spcPts val="0"/>
              </a:spcAft>
              <a:buFont typeface="Arial"/>
              <a:buChar char="•"/>
              <a:defRPr/>
            </a:pPr>
            <a:r>
              <a:rPr lang="el-GR" sz="2400" dirty="0" smtClean="0">
                <a:latin typeface="Calibri"/>
                <a:cs typeface="Calibri"/>
              </a:rPr>
              <a:t>Κάποιες φορές τα αντικείμενα παίρνουν το όνομα του </a:t>
            </a:r>
            <a:r>
              <a:rPr lang="el-GR" sz="2400" dirty="0" smtClean="0">
                <a:latin typeface="Calibri"/>
                <a:cs typeface="Calibri"/>
              </a:rPr>
              <a:t>προκατόχου</a:t>
            </a:r>
          </a:p>
          <a:p>
            <a:endParaRPr lang="en-US" dirty="0"/>
          </a:p>
        </p:txBody>
      </p:sp>
    </p:spTree>
    <p:extLst>
      <p:ext uri="{BB962C8B-B14F-4D97-AF65-F5344CB8AC3E}">
        <p14:creationId xmlns:p14="http://schemas.microsoft.com/office/powerpoint/2010/main" val="368939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ctrTitle"/>
          </p:nvPr>
        </p:nvSpPr>
        <p:spPr/>
        <p:txBody>
          <a:bodyPr/>
          <a:lstStyle/>
          <a:p>
            <a:pPr eaLnBrk="1" fontAlgn="auto" hangingPunct="1">
              <a:spcAft>
                <a:spcPts val="0"/>
              </a:spcAft>
              <a:defRPr/>
            </a:pPr>
            <a:r>
              <a:rPr lang="el-GR" dirty="0">
                <a:latin typeface="Calibri" charset="0"/>
                <a:cs typeface="Calibri" charset="0"/>
              </a:rPr>
              <a:t>ΑΝΤΑΛΛΑΓΗ</a:t>
            </a:r>
            <a:r>
              <a:rPr lang="en-US" dirty="0">
                <a:latin typeface="Calibri" charset="0"/>
                <a:cs typeface="Calibri" charset="0"/>
              </a:rPr>
              <a:t>:</a:t>
            </a:r>
            <a:endParaRPr lang="el-GR" dirty="0">
              <a:latin typeface="Calibri" charset="0"/>
              <a:cs typeface="Calibri" charset="0"/>
            </a:endParaRPr>
          </a:p>
        </p:txBody>
      </p:sp>
      <p:sp>
        <p:nvSpPr>
          <p:cNvPr id="2051"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i="1" dirty="0">
                <a:latin typeface="Calibri"/>
                <a:ea typeface="+mn-ea"/>
                <a:cs typeface="Calibri"/>
              </a:rPr>
              <a:t>H</a:t>
            </a:r>
            <a:r>
              <a:rPr lang="el-GR" i="1" dirty="0">
                <a:latin typeface="Calibri"/>
                <a:ea typeface="+mn-ea"/>
                <a:cs typeface="Calibri"/>
              </a:rPr>
              <a:t> ανθρωπολογική προσέγγιση στο </a:t>
            </a:r>
            <a:r>
              <a:rPr lang="el-GR" i="1" dirty="0" smtClean="0">
                <a:latin typeface="Calibri"/>
                <a:ea typeface="+mn-ea"/>
                <a:cs typeface="Calibri"/>
              </a:rPr>
              <a:t>οικονομικό</a:t>
            </a:r>
            <a:endParaRPr lang="en-US" i="1" dirty="0" smtClean="0">
              <a:latin typeface="Calibri"/>
              <a:ea typeface="+mn-ea"/>
              <a:cs typeface="Calibri"/>
            </a:endParaRPr>
          </a:p>
          <a:p>
            <a:pPr eaLnBrk="1" fontAlgn="auto" hangingPunct="1">
              <a:spcAft>
                <a:spcPts val="0"/>
              </a:spcAft>
              <a:buFont typeface="Arial" pitchFamily="34" charset="0"/>
              <a:buNone/>
              <a:defRPr/>
            </a:pPr>
            <a:endParaRPr lang="en-US" i="1" dirty="0">
              <a:latin typeface="Calibri"/>
              <a:ea typeface="+mn-ea"/>
              <a:cs typeface="Calibri"/>
            </a:endParaRPr>
          </a:p>
          <a:p>
            <a:pPr eaLnBrk="1" fontAlgn="auto" hangingPunct="1">
              <a:spcAft>
                <a:spcPts val="0"/>
              </a:spcAft>
              <a:buFont typeface="Arial" pitchFamily="34" charset="0"/>
              <a:buNone/>
              <a:defRPr/>
            </a:pPr>
            <a:endParaRPr lang="en-US" i="1" dirty="0" smtClean="0">
              <a:latin typeface="Calibri"/>
              <a:ea typeface="+mn-ea"/>
              <a:cs typeface="Calibri"/>
            </a:endParaRPr>
          </a:p>
          <a:p>
            <a:pPr eaLnBrk="1" fontAlgn="auto" hangingPunct="1">
              <a:spcAft>
                <a:spcPts val="0"/>
              </a:spcAft>
              <a:buFont typeface="Wingdings 2" pitchFamily="18" charset="2"/>
              <a:buNone/>
              <a:defRPr/>
            </a:pP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Η ΗΘΙΚΗ ΤΟΥ ΧΡΕΟΥΣ – Αντικείμενα και άνθρωποι δεν χωρίζονται</a:t>
            </a:r>
            <a:endParaRPr lang="en-US" b="1" dirty="0"/>
          </a:p>
        </p:txBody>
      </p:sp>
      <p:sp>
        <p:nvSpPr>
          <p:cNvPr id="3" name="Content Placeholder 2"/>
          <p:cNvSpPr>
            <a:spLocks noGrp="1"/>
          </p:cNvSpPr>
          <p:nvPr>
            <p:ph idx="1"/>
          </p:nvPr>
        </p:nvSpPr>
        <p:spPr/>
        <p:txBody>
          <a:bodyPr/>
          <a:lstStyle/>
          <a:p>
            <a:r>
              <a:rPr lang="el-GR" sz="2800" dirty="0">
                <a:latin typeface="Calibri"/>
                <a:cs typeface="Calibri"/>
              </a:rPr>
              <a:t>«Προσφέροντας εξάλλου πράγματα, προσφέρουμε τον εαυτό </a:t>
            </a:r>
            <a:r>
              <a:rPr lang="el-GR" sz="2800" dirty="0" smtClean="0">
                <a:latin typeface="Calibri"/>
                <a:cs typeface="Calibri"/>
              </a:rPr>
              <a:t>μας</a:t>
            </a:r>
            <a:r>
              <a:rPr lang="el-GR" sz="2800" dirty="0" smtClean="0">
                <a:latin typeface="Calibri"/>
                <a:cs typeface="Calibri"/>
              </a:rPr>
              <a:t>…</a:t>
            </a:r>
            <a:endParaRPr lang="el-GR" sz="2800" dirty="0">
              <a:latin typeface="Calibri"/>
              <a:cs typeface="Calibri"/>
            </a:endParaRPr>
          </a:p>
          <a:p>
            <a:r>
              <a:rPr lang="el-GR" sz="2800" dirty="0" smtClean="0">
                <a:latin typeface="Calibri"/>
                <a:cs typeface="Calibri"/>
              </a:rPr>
              <a:t>και</a:t>
            </a:r>
            <a:r>
              <a:rPr lang="el-GR" sz="2800" dirty="0">
                <a:latin typeface="Calibri"/>
                <a:cs typeface="Calibri"/>
              </a:rPr>
              <a:t>, αν προσφέρουμε τον εαυτό μας, είναι γιατί τον ‘οφείλουμε’ – τόσο τον εαυτό μας όσο και τα αγαθά μας – στους άλλους</a:t>
            </a:r>
            <a:r>
              <a:rPr lang="el-GR" sz="2800" dirty="0" smtClean="0">
                <a:latin typeface="Calibri"/>
                <a:cs typeface="Calibri"/>
              </a:rPr>
              <a:t>.» </a:t>
            </a:r>
            <a:endParaRPr lang="el-GR" sz="2800" dirty="0">
              <a:latin typeface="Calibri"/>
              <a:cs typeface="Calibri"/>
            </a:endParaRPr>
          </a:p>
          <a:p>
            <a:r>
              <a:rPr lang="el-GR" sz="2800" dirty="0" smtClean="0">
                <a:latin typeface="Calibri"/>
                <a:cs typeface="Calibri"/>
              </a:rPr>
              <a:t>(</a:t>
            </a:r>
            <a:r>
              <a:rPr lang="en-US" sz="2800" dirty="0">
                <a:latin typeface="Calibri"/>
                <a:cs typeface="Calibri"/>
              </a:rPr>
              <a:t>vs. M</a:t>
            </a:r>
            <a:r>
              <a:rPr lang="el-GR" sz="2800" dirty="0">
                <a:latin typeface="Calibri"/>
                <a:cs typeface="Calibri"/>
              </a:rPr>
              <a:t>αρξ «φετιχισμός του εμπορεύματος»</a:t>
            </a:r>
          </a:p>
          <a:p>
            <a:endParaRPr lang="en-US" dirty="0"/>
          </a:p>
        </p:txBody>
      </p:sp>
    </p:spTree>
    <p:extLst>
      <p:ext uri="{BB962C8B-B14F-4D97-AF65-F5344CB8AC3E}">
        <p14:creationId xmlns:p14="http://schemas.microsoft.com/office/powerpoint/2010/main" val="2213800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b="1" dirty="0" smtClean="0">
                <a:latin typeface="Calibri"/>
                <a:cs typeface="Calibri"/>
              </a:rPr>
              <a:t>Κριτικ</a:t>
            </a:r>
            <a:r>
              <a:rPr lang="el-GR" b="1" dirty="0" smtClean="0">
                <a:latin typeface="Calibri"/>
                <a:cs typeface="Calibri"/>
              </a:rPr>
              <a:t>ή των προϋποθέσεων της καπιταλιστικής ανταλλαγής</a:t>
            </a:r>
            <a:endParaRPr lang="en-US" b="1" dirty="0">
              <a:latin typeface="Calibri"/>
              <a:cs typeface="Calibri"/>
            </a:endParaRPr>
          </a:p>
        </p:txBody>
      </p:sp>
      <p:sp>
        <p:nvSpPr>
          <p:cNvPr id="7" name="Content Placeholder 6"/>
          <p:cNvSpPr>
            <a:spLocks noGrp="1"/>
          </p:cNvSpPr>
          <p:nvPr>
            <p:ph idx="1"/>
          </p:nvPr>
        </p:nvSpPr>
        <p:spPr/>
        <p:txBody>
          <a:bodyPr/>
          <a:lstStyle/>
          <a:p>
            <a:r>
              <a:rPr lang="el-GR" sz="2800" dirty="0" smtClean="0">
                <a:latin typeface="Calibri"/>
                <a:cs typeface="Calibri"/>
              </a:rPr>
              <a:t>Το γ</a:t>
            </a:r>
            <a:r>
              <a:rPr lang="el-GR" sz="2800" dirty="0" smtClean="0">
                <a:latin typeface="Calibri"/>
                <a:cs typeface="Calibri"/>
              </a:rPr>
              <a:t>όητρο και το κύρος δεν θεμλειώνεται μέσα από τη </a:t>
            </a:r>
            <a:r>
              <a:rPr lang="el-GR" sz="2800" dirty="0" smtClean="0">
                <a:latin typeface="Calibri"/>
                <a:cs typeface="Calibri"/>
              </a:rPr>
              <a:t>συνεχή </a:t>
            </a:r>
            <a:r>
              <a:rPr lang="el-GR" sz="2800" dirty="0">
                <a:latin typeface="Calibri"/>
                <a:cs typeface="Calibri"/>
              </a:rPr>
              <a:t>αποταμίευση και μεγιστοποίηση του </a:t>
            </a:r>
            <a:r>
              <a:rPr lang="el-GR" sz="2800" dirty="0" smtClean="0">
                <a:latin typeface="Calibri"/>
                <a:cs typeface="Calibri"/>
              </a:rPr>
              <a:t>κέρδους</a:t>
            </a:r>
            <a:endParaRPr lang="el-GR" sz="2800" dirty="0">
              <a:latin typeface="Calibri"/>
              <a:cs typeface="Calibri"/>
            </a:endParaRPr>
          </a:p>
          <a:p>
            <a:r>
              <a:rPr lang="el-GR" sz="2800" dirty="0" smtClean="0">
                <a:latin typeface="Calibri"/>
                <a:cs typeface="Calibri"/>
              </a:rPr>
              <a:t>Σημασ</a:t>
            </a:r>
            <a:r>
              <a:rPr lang="el-GR" sz="2800" dirty="0" smtClean="0">
                <a:latin typeface="Calibri"/>
                <a:cs typeface="Calibri"/>
              </a:rPr>
              <a:t>ία της προσφοράς, της </a:t>
            </a:r>
            <a:r>
              <a:rPr lang="el-GR" sz="2800" dirty="0" smtClean="0">
                <a:latin typeface="Calibri"/>
                <a:cs typeface="Calibri"/>
              </a:rPr>
              <a:t>αναδιανομής και της κατασπατάλησης </a:t>
            </a:r>
            <a:r>
              <a:rPr lang="el-GR" sz="2800" dirty="0">
                <a:latin typeface="Calibri"/>
                <a:cs typeface="Calibri"/>
              </a:rPr>
              <a:t>του πλεονάσματος</a:t>
            </a:r>
            <a:r>
              <a:rPr lang="el-GR" sz="2800" dirty="0" smtClean="0">
                <a:latin typeface="Calibri"/>
                <a:cs typeface="Calibri"/>
              </a:rPr>
              <a:t>.</a:t>
            </a:r>
          </a:p>
          <a:p>
            <a:r>
              <a:rPr lang="en-US" sz="2800" dirty="0" smtClean="0">
                <a:latin typeface="Calibri"/>
                <a:cs typeface="Calibri"/>
              </a:rPr>
              <a:t> </a:t>
            </a:r>
            <a:r>
              <a:rPr lang="el-GR" sz="2800" dirty="0" smtClean="0">
                <a:latin typeface="Calibri"/>
                <a:cs typeface="Calibri"/>
              </a:rPr>
              <a:t>Δεν κ</a:t>
            </a:r>
            <a:r>
              <a:rPr lang="el-GR" sz="2800" dirty="0" smtClean="0">
                <a:latin typeface="Calibri"/>
                <a:cs typeface="Calibri"/>
              </a:rPr>
              <a:t>άνουν ανταλλαγές αυτόνομα άτομα (όπως στις απρόσωπες ανταλλαγές της αγορές) αλλά άτομα ως εκπρόσωποι (οικογένειας, φυλής, ομάδας), ηθικά πρόσωπα</a:t>
            </a:r>
            <a:endParaRPr lang="en-US" sz="2800" dirty="0" smtClean="0">
              <a:latin typeface="Calibri"/>
              <a:cs typeface="Calibri"/>
            </a:endParaRPr>
          </a:p>
        </p:txBody>
      </p:sp>
    </p:spTree>
    <p:extLst>
      <p:ext uri="{BB962C8B-B14F-4D97-AF65-F5344CB8AC3E}">
        <p14:creationId xmlns:p14="http://schemas.microsoft.com/office/powerpoint/2010/main" val="17879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ΣΠΙΤΙ των </a:t>
            </a:r>
            <a:r>
              <a:rPr lang="el-GR" b="1" dirty="0" err="1" smtClean="0"/>
              <a:t>γιαμ</a:t>
            </a:r>
            <a:endParaRPr lang="en-US" b="1" dirty="0"/>
          </a:p>
        </p:txBody>
      </p:sp>
      <p:pic>
        <p:nvPicPr>
          <p:cNvPr id="5" name="Content Placeholder 4"/>
          <p:cNvPicPr>
            <a:picLocks noGrp="1" noChangeAspect="1"/>
          </p:cNvPicPr>
          <p:nvPr>
            <p:ph idx="1"/>
          </p:nvPr>
        </p:nvPicPr>
        <p:blipFill>
          <a:blip r:embed="rId3"/>
          <a:srcRect l="-19229" r="-19229"/>
          <a:stretch>
            <a:fillRect/>
          </a:stretch>
        </p:blipFill>
        <p:spPr/>
      </p:pic>
      <p:sp>
        <p:nvSpPr>
          <p:cNvPr id="4" name="Text Placeholder 3"/>
          <p:cNvSpPr>
            <a:spLocks noGrp="1"/>
          </p:cNvSpPr>
          <p:nvPr>
            <p:ph type="body" sz="half" idx="2"/>
          </p:nvPr>
        </p:nvSpPr>
        <p:spPr/>
        <p:txBody>
          <a:bodyPr/>
          <a:lstStyle/>
          <a:p>
            <a:r>
              <a:rPr lang="el-GR" sz="2000" dirty="0" smtClean="0"/>
              <a:t>Η σοδειά και το πλεόνασμα = δώρο σε συγγενείς</a:t>
            </a:r>
          </a:p>
          <a:p>
            <a:endParaRPr lang="el-GR" sz="2000" dirty="0"/>
          </a:p>
          <a:p>
            <a:r>
              <a:rPr lang="el-GR" sz="2000" dirty="0" smtClean="0"/>
              <a:t>Συμβάλλει στην αναπαραγωγή των συγγενικών σχέσεων &amp; στην ανάδειξη πολιτικής δύναμης</a:t>
            </a:r>
            <a:endParaRPr lang="en-US" sz="2000" dirty="0"/>
          </a:p>
        </p:txBody>
      </p:sp>
    </p:spTree>
    <p:extLst>
      <p:ext uri="{BB962C8B-B14F-4D97-AF65-F5344CB8AC3E}">
        <p14:creationId xmlns:p14="http://schemas.microsoft.com/office/powerpoint/2010/main" val="4195164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normAutofit/>
          </a:bodyPr>
          <a:lstStyle/>
          <a:p>
            <a:pPr eaLnBrk="1" fontAlgn="auto" hangingPunct="1">
              <a:spcAft>
                <a:spcPts val="0"/>
              </a:spcAft>
              <a:defRPr/>
            </a:pPr>
            <a:r>
              <a:rPr lang="el-GR" dirty="0">
                <a:latin typeface="Calibri" charset="0"/>
                <a:ea typeface="+mj-ea"/>
                <a:cs typeface="Calibri" charset="0"/>
              </a:rPr>
              <a:t>Ατέρμονη κυκλική </a:t>
            </a:r>
            <a:r>
              <a:rPr lang="el-GR" dirty="0" smtClean="0">
                <a:latin typeface="Calibri" charset="0"/>
                <a:ea typeface="+mj-ea"/>
                <a:cs typeface="Calibri" charset="0"/>
              </a:rPr>
              <a:t>πορεία</a:t>
            </a:r>
            <a:endParaRPr lang="en-US" dirty="0">
              <a:latin typeface="Calibri" charset="0"/>
              <a:ea typeface="+mj-ea"/>
              <a:cs typeface="Calibri" charset="0"/>
            </a:endParaRPr>
          </a:p>
        </p:txBody>
      </p:sp>
      <p:pic>
        <p:nvPicPr>
          <p:cNvPr id="5" name="Picture Placeholder 4"/>
          <p:cNvPicPr>
            <a:picLocks noGrp="1" noChangeAspect="1"/>
          </p:cNvPicPr>
          <p:nvPr>
            <p:ph type="pic" sz="quarter" idx="17"/>
          </p:nvPr>
        </p:nvPicPr>
        <p:blipFill>
          <a:blip r:embed="rId3"/>
          <a:srcRect l="804" r="804"/>
          <a:stretch>
            <a:fillRect/>
          </a:stretch>
        </p:blipFill>
        <p:spPr/>
      </p:pic>
      <p:pic>
        <p:nvPicPr>
          <p:cNvPr id="49155" name="Picture 4" descr="trobriand_map"/>
          <p:cNvPicPr>
            <a:picLocks noGrp="1" noChangeAspect="1" noChangeArrowheads="1"/>
          </p:cNvPicPr>
          <p:nvPr>
            <p:ph type="pic" sz="quarter" idx="16"/>
          </p:nvPr>
        </p:nvPicPr>
        <p:blipFill>
          <a:blip r:embed="rId4" cstate="email">
            <a:extLst>
              <a:ext uri="{28A0092B-C50C-407E-A947-70E740481C1C}">
                <a14:useLocalDpi xmlns:a14="http://schemas.microsoft.com/office/drawing/2010/main"/>
              </a:ext>
            </a:extLst>
          </a:blip>
          <a:srcRect t="5414" b="5414"/>
          <a:stretch>
            <a:fillRect/>
          </a:stretch>
        </p:blipFill>
        <p:spPr>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rtlCol="0">
            <a:normAutofit/>
          </a:bodyPr>
          <a:lstStyle/>
          <a:p>
            <a:pPr eaLnBrk="1" fontAlgn="auto" hangingPunct="1">
              <a:spcAft>
                <a:spcPts val="0"/>
              </a:spcAft>
              <a:buFont typeface="Arial" pitchFamily="34" charset="0"/>
              <a:buNone/>
              <a:defRPr/>
            </a:pPr>
            <a:r>
              <a:rPr lang="el-GR" sz="2900" dirty="0" smtClean="0">
                <a:latin typeface="Calibri"/>
                <a:ea typeface="+mn-ea"/>
                <a:cs typeface="Calibri"/>
              </a:rPr>
              <a:t>Περιδέραια </a:t>
            </a:r>
            <a:r>
              <a:rPr lang="el-GR" sz="2900" dirty="0">
                <a:latin typeface="Calibri"/>
                <a:ea typeface="+mn-ea"/>
                <a:cs typeface="Calibri"/>
              </a:rPr>
              <a:t>[</a:t>
            </a:r>
            <a:r>
              <a:rPr lang="en-US" sz="2900" dirty="0" err="1" smtClean="0">
                <a:latin typeface="Calibri"/>
                <a:ea typeface="+mn-ea"/>
                <a:cs typeface="Calibri"/>
              </a:rPr>
              <a:t>soulava</a:t>
            </a:r>
            <a:r>
              <a:rPr lang="el-GR" sz="2900" dirty="0" smtClean="0">
                <a:latin typeface="Calibri"/>
                <a:ea typeface="+mn-ea"/>
                <a:cs typeface="Calibri"/>
              </a:rPr>
              <a:t>]</a:t>
            </a:r>
            <a:r>
              <a:rPr lang="en-US" sz="2900" dirty="0" smtClean="0">
                <a:latin typeface="Calibri"/>
                <a:ea typeface="+mn-ea"/>
                <a:cs typeface="Calibri"/>
              </a:rPr>
              <a:t> </a:t>
            </a:r>
            <a:r>
              <a:rPr lang="el-GR" sz="2900" dirty="0" smtClean="0">
                <a:latin typeface="Calibri"/>
                <a:ea typeface="+mn-ea"/>
                <a:cs typeface="Calibri"/>
              </a:rPr>
              <a:t>(δεξιόστροφα)</a:t>
            </a:r>
          </a:p>
          <a:p>
            <a:pPr eaLnBrk="1" fontAlgn="auto" hangingPunct="1">
              <a:spcAft>
                <a:spcPts val="0"/>
              </a:spcAft>
              <a:buFont typeface="Arial" pitchFamily="34" charset="0"/>
              <a:buNone/>
              <a:defRPr/>
            </a:pPr>
            <a:r>
              <a:rPr lang="el-GR" sz="2900" dirty="0" smtClean="0">
                <a:latin typeface="Calibri"/>
                <a:ea typeface="+mn-ea"/>
                <a:cs typeface="Calibri"/>
              </a:rPr>
              <a:t>Βραχιόλια</a:t>
            </a:r>
            <a:r>
              <a:rPr lang="el-GR" sz="2900" dirty="0">
                <a:latin typeface="Calibri"/>
                <a:ea typeface="+mn-ea"/>
                <a:cs typeface="Calibri"/>
              </a:rPr>
              <a:t> </a:t>
            </a:r>
            <a:r>
              <a:rPr lang="el-GR" sz="2900" dirty="0" smtClean="0">
                <a:latin typeface="Calibri"/>
                <a:ea typeface="+mn-ea"/>
                <a:cs typeface="Calibri"/>
              </a:rPr>
              <a:t>[</a:t>
            </a:r>
            <a:r>
              <a:rPr lang="en-US" sz="2900" dirty="0" err="1" smtClean="0">
                <a:latin typeface="Calibri"/>
                <a:ea typeface="+mn-ea"/>
                <a:cs typeface="Calibri"/>
              </a:rPr>
              <a:t>mwali</a:t>
            </a:r>
            <a:r>
              <a:rPr lang="el-GR" sz="2900" dirty="0" smtClean="0">
                <a:latin typeface="Calibri"/>
                <a:ea typeface="+mn-ea"/>
                <a:cs typeface="Calibri"/>
              </a:rPr>
              <a:t>]</a:t>
            </a:r>
            <a:r>
              <a:rPr lang="en-US" sz="2900" dirty="0" smtClean="0">
                <a:latin typeface="Calibri"/>
                <a:ea typeface="+mn-ea"/>
                <a:cs typeface="Calibri"/>
              </a:rPr>
              <a:t> (</a:t>
            </a:r>
            <a:r>
              <a:rPr lang="el-GR" sz="2900" dirty="0" smtClean="0">
                <a:latin typeface="Calibri"/>
                <a:ea typeface="+mn-ea"/>
                <a:cs typeface="Calibri"/>
              </a:rPr>
              <a:t>αριστερόστροφα)</a:t>
            </a:r>
          </a:p>
          <a:p>
            <a:pPr eaLnBrk="1" fontAlgn="auto" hangingPunct="1">
              <a:spcAft>
                <a:spcPts val="0"/>
              </a:spcAft>
              <a:buFont typeface="Arial" pitchFamily="34" charset="0"/>
              <a:buNone/>
              <a:defRPr/>
            </a:pPr>
            <a:endParaRPr lang="el-GR" sz="2900" dirty="0" smtClean="0">
              <a:latin typeface="Calibri"/>
              <a:ea typeface="+mn-ea"/>
              <a:cs typeface="Calibri"/>
            </a:endParaRPr>
          </a:p>
          <a:p>
            <a:pPr eaLnBrk="1" fontAlgn="auto" hangingPunct="1">
              <a:spcAft>
                <a:spcPts val="0"/>
              </a:spcAft>
              <a:buFont typeface="Arial" pitchFamily="34" charset="0"/>
              <a:buNone/>
              <a:defRPr/>
            </a:pPr>
            <a:endParaRPr lang="el-GR" sz="2900" dirty="0" smtClean="0">
              <a:latin typeface="Calibri"/>
              <a:ea typeface="+mn-ea"/>
              <a:cs typeface="Calibri"/>
            </a:endParaRPr>
          </a:p>
          <a:p>
            <a:pPr eaLnBrk="1" fontAlgn="auto" hangingPunct="1">
              <a:spcAft>
                <a:spcPts val="0"/>
              </a:spcAft>
              <a:buFont typeface="Arial" pitchFamily="34" charset="0"/>
              <a:buNone/>
              <a:defRPr/>
            </a:pPr>
            <a:endParaRPr lang="el-GR" dirty="0">
              <a:latin typeface="Times New Roman" pitchFamily="18" charset="0"/>
              <a:ea typeface="+mn-ea"/>
              <a:cs typeface="Times New Roman" pitchFamily="18" charset="0"/>
            </a:endParaRPr>
          </a:p>
          <a:p>
            <a:pPr eaLnBrk="1" fontAlgn="auto" hangingPunct="1">
              <a:spcAft>
                <a:spcPts val="0"/>
              </a:spcAft>
              <a:buFont typeface="Arial" pitchFamily="34" charset="0"/>
              <a:buNone/>
              <a:defRPr/>
            </a:pPr>
            <a:endParaRPr lang="en-US" dirty="0">
              <a:latin typeface="Times New Roman" pitchFamily="18" charset="0"/>
              <a:ea typeface="+mn-ea"/>
              <a:cs typeface="Times New Roman" pitchFamily="18" charset="0"/>
            </a:endParaRPr>
          </a:p>
          <a:p>
            <a:pPr eaLnBrk="1" fontAlgn="auto" hangingPunct="1">
              <a:spcAft>
                <a:spcPts val="0"/>
              </a:spcAft>
              <a:buFont typeface="Arial" pitchFamily="34" charset="0"/>
              <a:buNone/>
              <a:defRPr/>
            </a:pPr>
            <a:endParaRPr lang="en-US" dirty="0">
              <a:ea typeface="+mn-ea"/>
              <a:cs typeface="+mn-cs"/>
            </a:endParaRPr>
          </a:p>
        </p:txBody>
      </p:sp>
    </p:spTree>
    <p:extLst>
      <p:ext uri="{BB962C8B-B14F-4D97-AF65-F5344CB8AC3E}">
        <p14:creationId xmlns:p14="http://schemas.microsoft.com/office/powerpoint/2010/main" val="18303362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Couchsurfing</a:t>
            </a:r>
            <a:endParaRPr lang="en-US" b="1" dirty="0"/>
          </a:p>
        </p:txBody>
      </p:sp>
      <p:pic>
        <p:nvPicPr>
          <p:cNvPr id="4" name="Content Placeholder 3" descr="Screen Shot 2014-12-08 at 11.23.32 PM.png"/>
          <p:cNvPicPr>
            <a:picLocks noGrp="1" noChangeAspect="1"/>
          </p:cNvPicPr>
          <p:nvPr>
            <p:ph idx="1"/>
          </p:nvPr>
        </p:nvPicPr>
        <p:blipFill>
          <a:blip r:embed="rId2" cstate="email">
            <a:extLst>
              <a:ext uri="{28A0092B-C50C-407E-A947-70E740481C1C}">
                <a14:useLocalDpi xmlns:a14="http://schemas.microsoft.com/office/drawing/2010/main"/>
              </a:ext>
            </a:extLst>
          </a:blip>
          <a:srcRect t="-6448" b="-6448"/>
          <a:stretch>
            <a:fillRect/>
          </a:stretch>
        </p:blipFill>
        <p:spPr/>
      </p:pic>
    </p:spTree>
    <p:extLst>
      <p:ext uri="{BB962C8B-B14F-4D97-AF65-F5344CB8AC3E}">
        <p14:creationId xmlns:p14="http://schemas.microsoft.com/office/powerpoint/2010/main" val="3025751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dirty="0" smtClean="0"/>
              <a:t/>
            </a:r>
            <a:br>
              <a:rPr lang="el-GR" dirty="0" smtClean="0"/>
            </a:br>
            <a:r>
              <a:rPr lang="el-GR" dirty="0" smtClean="0"/>
              <a:t>το «</a:t>
            </a:r>
            <a:r>
              <a:rPr lang="el-GR" dirty="0"/>
              <a:t>κέρδος» στην </a:t>
            </a:r>
            <a:r>
              <a:rPr lang="el-GR" dirty="0" smtClean="0"/>
              <a:t>ανταλλαγή</a:t>
            </a:r>
            <a:r>
              <a:rPr lang="en-US" dirty="0"/>
              <a:t>;</a:t>
            </a:r>
            <a:r>
              <a:rPr lang="el-GR" dirty="0"/>
              <a:t/>
            </a:r>
            <a:br>
              <a:rPr lang="el-GR" dirty="0"/>
            </a:br>
            <a:endParaRPr lang="en-US" dirty="0"/>
          </a:p>
        </p:txBody>
      </p:sp>
      <p:sp>
        <p:nvSpPr>
          <p:cNvPr id="7" name="Content Placeholder 6"/>
          <p:cNvSpPr>
            <a:spLocks noGrp="1"/>
          </p:cNvSpPr>
          <p:nvPr>
            <p:ph idx="1"/>
          </p:nvPr>
        </p:nvSpPr>
        <p:spPr/>
        <p:txBody>
          <a:bodyPr/>
          <a:lstStyle/>
          <a:p>
            <a:pPr lvl="1"/>
            <a:r>
              <a:rPr lang="el-GR" sz="3200" i="1" dirty="0" smtClean="0"/>
              <a:t>Όχι με την οικονομική έννοια</a:t>
            </a:r>
          </a:p>
          <a:p>
            <a:pPr lvl="1"/>
            <a:r>
              <a:rPr lang="el-GR" sz="3200" dirty="0" smtClean="0"/>
              <a:t>Απόκτηση φήμης</a:t>
            </a:r>
          </a:p>
          <a:p>
            <a:pPr lvl="1"/>
            <a:r>
              <a:rPr lang="el-GR" sz="3200" dirty="0" smtClean="0"/>
              <a:t>Επικοινωνία μεταξύ κατοίκων διάφορων νησιών που αλλιώς θα ήταν απομονωμένοι </a:t>
            </a:r>
          </a:p>
          <a:p>
            <a:pPr lvl="1"/>
            <a:r>
              <a:rPr lang="el-GR" sz="3200" dirty="0" smtClean="0"/>
              <a:t>Με την ανταλλαγή δώρων ΑΝΟΙΓΕΤΑΙ ο (χρονικός και χωρικός) </a:t>
            </a:r>
            <a:r>
              <a:rPr lang="el-GR" sz="3200" b="1" dirty="0" smtClean="0"/>
              <a:t>ορίζοντας </a:t>
            </a:r>
            <a:r>
              <a:rPr lang="el-GR" sz="3200" dirty="0" smtClean="0"/>
              <a:t>των κοινωνικών σχέσεων</a:t>
            </a:r>
          </a:p>
          <a:p>
            <a:pPr lvl="1"/>
            <a:r>
              <a:rPr lang="el-GR" sz="3200" i="1" dirty="0" smtClean="0">
                <a:solidFill>
                  <a:srgbClr val="FF0000"/>
                </a:solidFill>
              </a:rPr>
              <a:t>Η «παραγωγικότητα» του χρέους</a:t>
            </a:r>
          </a:p>
          <a:p>
            <a:pPr lvl="1"/>
            <a:endParaRPr lang="en-US" dirty="0"/>
          </a:p>
        </p:txBody>
      </p:sp>
    </p:spTree>
    <p:extLst>
      <p:ext uri="{BB962C8B-B14F-4D97-AF65-F5344CB8AC3E}">
        <p14:creationId xmlns:p14="http://schemas.microsoft.com/office/powerpoint/2010/main" val="317934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3"/>
          <p:cNvSpPr>
            <a:spLocks noGrp="1"/>
          </p:cNvSpPr>
          <p:nvPr>
            <p:ph type="title"/>
          </p:nvPr>
        </p:nvSpPr>
        <p:spPr/>
        <p:txBody>
          <a:bodyPr/>
          <a:lstStyle/>
          <a:p>
            <a:pPr eaLnBrk="1" fontAlgn="auto" hangingPunct="1">
              <a:spcAft>
                <a:spcPts val="0"/>
              </a:spcAft>
              <a:defRPr/>
            </a:pPr>
            <a:r>
              <a:rPr lang="el-GR" b="1" dirty="0" err="1">
                <a:latin typeface="Calibri" charset="0"/>
                <a:ea typeface="+mj-ea"/>
                <a:cs typeface="Calibri" charset="0"/>
              </a:rPr>
              <a:t>Πότλατς</a:t>
            </a:r>
            <a:r>
              <a:rPr lang="en-US" b="1" dirty="0">
                <a:latin typeface="Calibri" charset="0"/>
                <a:ea typeface="+mj-ea"/>
                <a:cs typeface="Calibri" charset="0"/>
              </a:rPr>
              <a:t> (Potlatch)</a:t>
            </a:r>
            <a:r>
              <a:rPr lang="el-GR" b="1" dirty="0">
                <a:latin typeface="Calibri" charset="0"/>
                <a:ea typeface="+mj-ea"/>
                <a:cs typeface="Calibri" charset="0"/>
              </a:rPr>
              <a:t> </a:t>
            </a:r>
            <a:endParaRPr lang="en-US" b="1" dirty="0">
              <a:latin typeface="Goudy Old Style" charset="0"/>
              <a:ea typeface="+mj-ea"/>
              <a:cs typeface="+mj-cs"/>
            </a:endParaRPr>
          </a:p>
        </p:txBody>
      </p:sp>
      <p:pic>
        <p:nvPicPr>
          <p:cNvPr id="50178" name="Content Placeholder 6" descr="potlatch.jpg"/>
          <p:cNvPicPr>
            <a:picLocks noGrp="1" noChangeAspect="1"/>
          </p:cNvPicPr>
          <p:nvPr>
            <p:ph sz="half" idx="1"/>
          </p:nvPr>
        </p:nvPicPr>
        <p:blipFill>
          <a:blip r:embed="rId2">
            <a:extLst>
              <a:ext uri="{28A0092B-C50C-407E-A947-70E740481C1C}">
                <a14:useLocalDpi xmlns:a14="http://schemas.microsoft.com/office/drawing/2010/main"/>
              </a:ext>
            </a:extLst>
          </a:blip>
          <a:srcRect t="13686" b="13686"/>
          <a:stretch>
            <a:fillRect/>
          </a:stretch>
        </p:blipFill>
        <p:spPr>
          <a:xfrm>
            <a:off x="914400" y="1735138"/>
            <a:ext cx="7315200" cy="1920875"/>
          </a:xfrm>
        </p:spPr>
      </p:pic>
      <p:sp>
        <p:nvSpPr>
          <p:cNvPr id="50179" name="Content Placeholder 5"/>
          <p:cNvSpPr>
            <a:spLocks noGrp="1"/>
          </p:cNvSpPr>
          <p:nvPr>
            <p:ph sz="half" idx="13"/>
          </p:nvPr>
        </p:nvSpPr>
        <p:spPr>
          <a:xfrm>
            <a:off x="914400" y="3870325"/>
            <a:ext cx="7315200" cy="1920875"/>
          </a:xfrm>
        </p:spPr>
        <p:txBody>
          <a:bodyPr/>
          <a:lstStyle/>
          <a:p>
            <a:pPr eaLnBrk="1" hangingPunct="1"/>
            <a:r>
              <a:rPr lang="el-GR" dirty="0">
                <a:latin typeface="Calibri"/>
                <a:cs typeface="Calibri"/>
              </a:rPr>
              <a:t>Σημαντικές μελέτες του ανθρωπολόγου </a:t>
            </a:r>
            <a:r>
              <a:rPr lang="en-US" dirty="0">
                <a:latin typeface="Calibri"/>
                <a:cs typeface="Calibri"/>
              </a:rPr>
              <a:t>Franz Boas</a:t>
            </a:r>
            <a:endParaRPr lang="el-GR" dirty="0">
              <a:latin typeface="Calibri"/>
              <a:cs typeface="Calibri"/>
            </a:endParaRPr>
          </a:p>
          <a:p>
            <a:pPr eaLnBrk="1" hangingPunct="1"/>
            <a:r>
              <a:rPr lang="el-GR" dirty="0" err="1" smtClean="0">
                <a:latin typeface="Calibri"/>
                <a:cs typeface="Calibri"/>
              </a:rPr>
              <a:t>Πότλατς</a:t>
            </a:r>
            <a:r>
              <a:rPr lang="el-GR" dirty="0" smtClean="0">
                <a:latin typeface="Calibri"/>
                <a:cs typeface="Calibri"/>
              </a:rPr>
              <a:t> (</a:t>
            </a:r>
            <a:r>
              <a:rPr lang="el-GR" dirty="0" err="1" smtClean="0">
                <a:latin typeface="Calibri"/>
                <a:cs typeface="Calibri"/>
              </a:rPr>
              <a:t>Ετυμ</a:t>
            </a:r>
            <a:r>
              <a:rPr lang="el-GR" dirty="0" smtClean="0">
                <a:latin typeface="Calibri"/>
                <a:cs typeface="Calibri"/>
              </a:rPr>
              <a:t>.,</a:t>
            </a:r>
            <a:r>
              <a:rPr lang="ja-JP" altLang="el-GR" dirty="0" smtClean="0">
                <a:latin typeface="Calibri"/>
                <a:cs typeface="Calibri"/>
              </a:rPr>
              <a:t>‘</a:t>
            </a:r>
            <a:r>
              <a:rPr lang="el-GR" altLang="ja-JP" dirty="0">
                <a:latin typeface="Calibri"/>
                <a:cs typeface="Calibri"/>
              </a:rPr>
              <a:t>τρέφω</a:t>
            </a:r>
            <a:r>
              <a:rPr lang="ja-JP" altLang="el-GR" dirty="0">
                <a:latin typeface="Calibri"/>
                <a:cs typeface="Calibri"/>
              </a:rPr>
              <a:t>’</a:t>
            </a:r>
            <a:r>
              <a:rPr lang="el-GR" altLang="ja-JP" dirty="0">
                <a:latin typeface="Calibri"/>
                <a:cs typeface="Calibri"/>
              </a:rPr>
              <a:t>, </a:t>
            </a:r>
            <a:r>
              <a:rPr lang="ja-JP" altLang="el-GR" dirty="0">
                <a:latin typeface="Calibri"/>
                <a:cs typeface="Calibri"/>
              </a:rPr>
              <a:t>‘</a:t>
            </a:r>
            <a:r>
              <a:rPr lang="el-GR" altLang="ja-JP" dirty="0" smtClean="0">
                <a:latin typeface="Calibri"/>
                <a:cs typeface="Calibri"/>
              </a:rPr>
              <a:t>καταναλώνω)</a:t>
            </a:r>
            <a:r>
              <a:rPr lang="en-US" altLang="ja-JP" dirty="0" smtClean="0">
                <a:latin typeface="Calibri"/>
                <a:cs typeface="Calibri"/>
              </a:rPr>
              <a:t> </a:t>
            </a:r>
          </a:p>
          <a:p>
            <a:pPr eaLnBrk="1" hangingPunct="1"/>
            <a:r>
              <a:rPr lang="el-GR" altLang="ja-JP" dirty="0" smtClean="0">
                <a:latin typeface="Calibri"/>
                <a:cs typeface="Calibri"/>
              </a:rPr>
              <a:t>Συνοδεύει συνήθως διαβατήρια τελετή , </a:t>
            </a:r>
            <a:r>
              <a:rPr lang="el-GR" altLang="ja-JP" dirty="0" err="1" smtClean="0">
                <a:latin typeface="Calibri"/>
                <a:cs typeface="Calibri"/>
              </a:rPr>
              <a:t>συμποσιασμός</a:t>
            </a:r>
            <a:endParaRPr lang="el-GR" altLang="ja-JP" dirty="0">
              <a:latin typeface="Calibri"/>
              <a:cs typeface="Calibri"/>
            </a:endParaRPr>
          </a:p>
          <a:p>
            <a:pPr eaLnBrk="1" hangingPunct="1"/>
            <a:r>
              <a:rPr lang="el-GR" dirty="0">
                <a:latin typeface="Calibri"/>
                <a:cs typeface="Calibri"/>
              </a:rPr>
              <a:t>Θεσμός της </a:t>
            </a:r>
            <a:r>
              <a:rPr lang="el-GR" b="1" dirty="0">
                <a:latin typeface="Calibri"/>
                <a:cs typeface="Calibri"/>
              </a:rPr>
              <a:t>ανταγωνιστικής ανταλλαγής </a:t>
            </a:r>
            <a:r>
              <a:rPr lang="el-GR" b="1" dirty="0" smtClean="0">
                <a:latin typeface="Calibri"/>
                <a:cs typeface="Calibri"/>
              </a:rPr>
              <a:t>δώρων </a:t>
            </a:r>
            <a:r>
              <a:rPr lang="el-GR" dirty="0" smtClean="0">
                <a:latin typeface="Calibri"/>
                <a:cs typeface="Calibri"/>
              </a:rPr>
              <a:t>μεταξύ ομάδων Ινδιάνων - μόνο αριστοκράτες κάνουν </a:t>
            </a:r>
            <a:r>
              <a:rPr lang="el-GR" dirty="0" err="1" smtClean="0">
                <a:latin typeface="Calibri"/>
                <a:cs typeface="Calibri"/>
              </a:rPr>
              <a:t>πότλατς</a:t>
            </a:r>
            <a:endParaRPr lang="el-GR" dirty="0" smtClean="0">
              <a:latin typeface="Calibri"/>
              <a:cs typeface="Calibri"/>
            </a:endParaRPr>
          </a:p>
          <a:p>
            <a:pPr eaLnBrk="1" hangingPunct="1"/>
            <a:r>
              <a:rPr lang="el-GR" dirty="0" smtClean="0">
                <a:latin typeface="Calibri"/>
                <a:cs typeface="Calibri"/>
              </a:rPr>
              <a:t>«Επιδεικτική καταστροφή» </a:t>
            </a:r>
            <a:endParaRPr lang="el-GR" dirty="0">
              <a:latin typeface="Calibri"/>
              <a:cs typeface="Calibri"/>
            </a:endParaRPr>
          </a:p>
        </p:txBody>
      </p:sp>
    </p:spTree>
    <p:extLst>
      <p:ext uri="{BB962C8B-B14F-4D97-AF65-F5344CB8AC3E}">
        <p14:creationId xmlns:p14="http://schemas.microsoft.com/office/powerpoint/2010/main" val="4049420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4"/>
          <p:cNvSpPr>
            <a:spLocks noGrp="1"/>
          </p:cNvSpPr>
          <p:nvPr>
            <p:ph type="title"/>
          </p:nvPr>
        </p:nvSpPr>
        <p:spPr/>
        <p:txBody>
          <a:bodyPr>
            <a:noAutofit/>
          </a:bodyPr>
          <a:lstStyle/>
          <a:p>
            <a:pPr eaLnBrk="1" fontAlgn="auto" hangingPunct="1">
              <a:spcAft>
                <a:spcPts val="0"/>
              </a:spcAft>
              <a:defRPr/>
            </a:pPr>
            <a:r>
              <a:rPr lang="el-GR" dirty="0">
                <a:latin typeface="Calibri" charset="0"/>
                <a:ea typeface="+mj-ea"/>
                <a:cs typeface="Calibri" charset="0"/>
              </a:rPr>
              <a:t>Ινδιάνοι της Βορειοδυτικής ακτής της Αμερικής </a:t>
            </a:r>
            <a:endParaRPr lang="en-US" dirty="0">
              <a:latin typeface="Goudy Old Style" charset="0"/>
              <a:ea typeface="+mj-ea"/>
              <a:cs typeface="+mj-cs"/>
            </a:endParaRPr>
          </a:p>
        </p:txBody>
      </p:sp>
      <p:pic>
        <p:nvPicPr>
          <p:cNvPr id="4" name="Content Placeholder 3" descr="map_14.gif"/>
          <p:cNvPicPr>
            <a:picLocks noGrp="1" noChangeAspect="1"/>
          </p:cNvPicPr>
          <p:nvPr>
            <p:ph type="pic" idx="1"/>
          </p:nvPr>
        </p:nvPicPr>
        <p:blipFill>
          <a:blip r:embed="rId2">
            <a:extLst>
              <a:ext uri="{28A0092B-C50C-407E-A947-70E740481C1C}">
                <a14:useLocalDpi xmlns:a14="http://schemas.microsoft.com/office/drawing/2010/main"/>
              </a:ext>
            </a:extLst>
          </a:blip>
          <a:srcRect t="16366" b="16366"/>
          <a:stretch>
            <a:fillRect/>
          </a:stretch>
        </p:blipFill>
        <p:spPr/>
      </p:pic>
      <p:sp>
        <p:nvSpPr>
          <p:cNvPr id="6" name="Text Placeholder 5"/>
          <p:cNvSpPr>
            <a:spLocks noGrp="1"/>
          </p:cNvSpPr>
          <p:nvPr>
            <p:ph type="body" sz="half" idx="2"/>
          </p:nvPr>
        </p:nvSpPr>
        <p:spPr/>
        <p:txBody>
          <a:bodyPr rtlCol="0">
            <a:normAutofit/>
          </a:bodyPr>
          <a:lstStyle/>
          <a:p>
            <a:pPr marL="342900" indent="-342900" eaLnBrk="1" fontAlgn="auto" hangingPunct="1">
              <a:spcAft>
                <a:spcPts val="0"/>
              </a:spcAft>
              <a:buFont typeface="Arial"/>
              <a:buChar char="•"/>
              <a:defRPr/>
            </a:pPr>
            <a:r>
              <a:rPr lang="el-GR" sz="2000" b="1" dirty="0" err="1" smtClean="0">
                <a:latin typeface="Calibri"/>
                <a:ea typeface="+mn-ea"/>
                <a:cs typeface="Calibri"/>
              </a:rPr>
              <a:t>Σινούκ</a:t>
            </a:r>
            <a:r>
              <a:rPr lang="el-GR" sz="2000" dirty="0">
                <a:latin typeface="Calibri"/>
                <a:ea typeface="+mn-ea"/>
                <a:cs typeface="Calibri"/>
              </a:rPr>
              <a:t> </a:t>
            </a:r>
            <a:r>
              <a:rPr lang="el-GR" sz="2000" dirty="0" smtClean="0">
                <a:latin typeface="Calibri"/>
                <a:ea typeface="+mn-ea"/>
                <a:cs typeface="Calibri"/>
              </a:rPr>
              <a:t>[</a:t>
            </a:r>
            <a:r>
              <a:rPr lang="en-US" sz="2000" dirty="0" smtClean="0">
                <a:latin typeface="Calibri"/>
                <a:ea typeface="+mn-ea"/>
                <a:cs typeface="Calibri"/>
              </a:rPr>
              <a:t>Chinook</a:t>
            </a:r>
            <a:r>
              <a:rPr lang="el-GR" sz="2000" dirty="0" smtClean="0">
                <a:latin typeface="Calibri"/>
                <a:ea typeface="+mn-ea"/>
                <a:cs typeface="Calibri"/>
              </a:rPr>
              <a:t>]</a:t>
            </a:r>
            <a:r>
              <a:rPr lang="en-US" sz="2000" dirty="0" smtClean="0">
                <a:latin typeface="Calibri"/>
                <a:ea typeface="+mn-ea"/>
                <a:cs typeface="Calibri"/>
              </a:rPr>
              <a:t>, </a:t>
            </a:r>
            <a:r>
              <a:rPr lang="el-GR" sz="2000" b="1" dirty="0" err="1" smtClean="0">
                <a:latin typeface="Calibri"/>
                <a:ea typeface="+mn-ea"/>
                <a:cs typeface="Calibri"/>
              </a:rPr>
              <a:t>Τλίνγκιτ</a:t>
            </a:r>
            <a:r>
              <a:rPr lang="el-GR" sz="2000" dirty="0" smtClean="0">
                <a:latin typeface="Calibri"/>
                <a:ea typeface="+mn-ea"/>
                <a:cs typeface="Calibri"/>
              </a:rPr>
              <a:t>, [</a:t>
            </a:r>
            <a:r>
              <a:rPr lang="en-US" sz="2000" dirty="0" smtClean="0">
                <a:latin typeface="Calibri"/>
                <a:ea typeface="+mn-ea"/>
                <a:cs typeface="Calibri"/>
              </a:rPr>
              <a:t>Tlingit</a:t>
            </a:r>
            <a:r>
              <a:rPr lang="el-GR" sz="2000" dirty="0" smtClean="0">
                <a:latin typeface="Calibri"/>
                <a:ea typeface="+mn-ea"/>
                <a:cs typeface="Calibri"/>
              </a:rPr>
              <a:t>]</a:t>
            </a:r>
            <a:r>
              <a:rPr lang="en-US" sz="2000" dirty="0" smtClean="0">
                <a:latin typeface="Calibri"/>
                <a:ea typeface="+mn-ea"/>
                <a:cs typeface="Calibri"/>
              </a:rPr>
              <a:t>, </a:t>
            </a:r>
            <a:r>
              <a:rPr lang="el-GR" sz="2000" b="1" dirty="0" err="1" smtClean="0">
                <a:latin typeface="Calibri"/>
                <a:ea typeface="+mn-ea"/>
                <a:cs typeface="Calibri"/>
              </a:rPr>
              <a:t>Χάιντα</a:t>
            </a:r>
            <a:r>
              <a:rPr lang="el-GR" sz="2000" dirty="0" smtClean="0">
                <a:latin typeface="Calibri"/>
                <a:ea typeface="+mn-ea"/>
                <a:cs typeface="Calibri"/>
              </a:rPr>
              <a:t> [</a:t>
            </a:r>
            <a:r>
              <a:rPr lang="en-US" sz="2000" dirty="0" err="1" smtClean="0">
                <a:latin typeface="Calibri"/>
                <a:ea typeface="+mn-ea"/>
                <a:cs typeface="Calibri"/>
              </a:rPr>
              <a:t>Haida</a:t>
            </a:r>
            <a:r>
              <a:rPr lang="el-GR" sz="2000" dirty="0" smtClean="0">
                <a:latin typeface="Calibri"/>
                <a:ea typeface="+mn-ea"/>
                <a:cs typeface="Calibri"/>
              </a:rPr>
              <a:t>],</a:t>
            </a:r>
            <a:r>
              <a:rPr lang="en-US" sz="2000" dirty="0" smtClean="0">
                <a:latin typeface="Calibri"/>
                <a:ea typeface="+mn-ea"/>
                <a:cs typeface="Calibri"/>
              </a:rPr>
              <a:t> </a:t>
            </a:r>
            <a:r>
              <a:rPr lang="el-GR" sz="2000" b="1" dirty="0" err="1" smtClean="0">
                <a:latin typeface="Calibri"/>
                <a:ea typeface="+mn-ea"/>
                <a:cs typeface="Calibri"/>
              </a:rPr>
              <a:t>Κουακιούτλ</a:t>
            </a:r>
            <a:r>
              <a:rPr lang="el-GR" sz="2000" dirty="0" smtClean="0">
                <a:latin typeface="Calibri"/>
                <a:ea typeface="+mn-ea"/>
                <a:cs typeface="Calibri"/>
              </a:rPr>
              <a:t> [Κ</a:t>
            </a:r>
            <a:r>
              <a:rPr lang="en-US" sz="2000" dirty="0" err="1" smtClean="0">
                <a:latin typeface="Calibri"/>
                <a:ea typeface="+mn-ea"/>
                <a:cs typeface="Calibri"/>
              </a:rPr>
              <a:t>waikiutl</a:t>
            </a:r>
            <a:r>
              <a:rPr lang="el-GR" sz="2000" dirty="0" smtClean="0">
                <a:latin typeface="Calibri"/>
                <a:ea typeface="+mn-ea"/>
                <a:cs typeface="Calibri"/>
              </a:rPr>
              <a:t>]</a:t>
            </a:r>
          </a:p>
          <a:p>
            <a:pPr marL="342900" indent="-342900" eaLnBrk="1" fontAlgn="auto" hangingPunct="1">
              <a:spcAft>
                <a:spcPts val="0"/>
              </a:spcAft>
              <a:buFont typeface="Arial"/>
              <a:buChar char="•"/>
              <a:defRPr/>
            </a:pPr>
            <a:r>
              <a:rPr lang="el-GR" sz="2000" dirty="0" smtClean="0">
                <a:latin typeface="Calibri"/>
                <a:ea typeface="+mn-ea"/>
                <a:cs typeface="Calibri"/>
              </a:rPr>
              <a:t>εύπορες </a:t>
            </a:r>
            <a:r>
              <a:rPr lang="el-GR" sz="2000" dirty="0">
                <a:latin typeface="Calibri"/>
                <a:ea typeface="+mn-ea"/>
                <a:cs typeface="Calibri"/>
              </a:rPr>
              <a:t>ομάδες κυνηγών και </a:t>
            </a:r>
            <a:r>
              <a:rPr lang="el-GR" sz="2000" dirty="0" smtClean="0">
                <a:latin typeface="Calibri"/>
                <a:ea typeface="+mn-ea"/>
                <a:cs typeface="Calibri"/>
              </a:rPr>
              <a:t>ψαράδων</a:t>
            </a:r>
          </a:p>
          <a:p>
            <a:pPr eaLnBrk="1" fontAlgn="auto" hangingPunct="1">
              <a:spcAft>
                <a:spcPts val="0"/>
              </a:spcAft>
              <a:buFont typeface="Arial" pitchFamily="34" charset="0"/>
              <a:buNone/>
              <a:defRPr/>
            </a:pPr>
            <a:endParaRPr lang="en-US" dirty="0">
              <a:ea typeface="+mn-ea"/>
              <a:cs typeface="+mn-cs"/>
            </a:endParaRPr>
          </a:p>
        </p:txBody>
      </p:sp>
    </p:spTree>
    <p:extLst>
      <p:ext uri="{BB962C8B-B14F-4D97-AF65-F5344CB8AC3E}">
        <p14:creationId xmlns:p14="http://schemas.microsoft.com/office/powerpoint/2010/main" val="12617680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6" descr="potlatch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250" y="1014413"/>
            <a:ext cx="59055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0726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7" descr="04-2-2-potlat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9950" y="1771650"/>
            <a:ext cx="48641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3986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fontAlgn="auto" hangingPunct="1">
              <a:spcAft>
                <a:spcPts val="0"/>
              </a:spcAft>
              <a:defRPr/>
            </a:pPr>
            <a:r>
              <a:rPr lang="en-US" sz="2800" b="1" dirty="0">
                <a:latin typeface="Calibri" charset="0"/>
                <a:ea typeface="+mj-ea"/>
                <a:cs typeface="Calibri" charset="0"/>
              </a:rPr>
              <a:t>H </a:t>
            </a:r>
            <a:r>
              <a:rPr lang="el-GR" sz="2800" b="1" dirty="0">
                <a:latin typeface="Calibri" charset="0"/>
                <a:ea typeface="+mj-ea"/>
                <a:cs typeface="Calibri" charset="0"/>
              </a:rPr>
              <a:t>ανθρωπολογική προσέγγιση στην ‘οικονομία’</a:t>
            </a:r>
            <a:endParaRPr lang="en-US" sz="2800" b="1" dirty="0">
              <a:latin typeface="Calibri" charset="0"/>
              <a:ea typeface="+mj-ea"/>
              <a:cs typeface="Calibri" charset="0"/>
            </a:endParaRPr>
          </a:p>
        </p:txBody>
      </p:sp>
      <p:sp>
        <p:nvSpPr>
          <p:cNvPr id="3" name="Content Placeholder 2"/>
          <p:cNvSpPr>
            <a:spLocks noGrp="1"/>
          </p:cNvSpPr>
          <p:nvPr>
            <p:ph idx="1"/>
          </p:nvPr>
        </p:nvSpPr>
        <p:spPr/>
        <p:txBody>
          <a:bodyPr/>
          <a:lstStyle/>
          <a:p>
            <a:pPr marL="273050" eaLnBrk="1" hangingPunct="1">
              <a:buFont typeface="Wingdings 2" charset="0"/>
              <a:buChar char=""/>
            </a:pPr>
            <a:r>
              <a:rPr lang="el-GR" sz="3200" dirty="0">
                <a:latin typeface="Calibri" charset="0"/>
                <a:cs typeface="Calibri" charset="0"/>
              </a:rPr>
              <a:t>Κριτική του καπιταλισμού </a:t>
            </a:r>
            <a:endParaRPr lang="en-US" sz="3200" dirty="0">
              <a:latin typeface="Calibri" charset="0"/>
              <a:cs typeface="Calibri" charset="0"/>
            </a:endParaRPr>
          </a:p>
          <a:p>
            <a:pPr marL="273050" eaLnBrk="1" hangingPunct="1">
              <a:buFont typeface="Wingdings 2" charset="0"/>
              <a:buChar char=""/>
            </a:pPr>
            <a:r>
              <a:rPr lang="el-GR" sz="3200" dirty="0" smtClean="0">
                <a:latin typeface="Calibri" charset="0"/>
                <a:cs typeface="Calibri" charset="0"/>
              </a:rPr>
              <a:t>Ολιστική </a:t>
            </a:r>
            <a:r>
              <a:rPr lang="el-GR" sz="3200" dirty="0" smtClean="0">
                <a:latin typeface="Calibri" charset="0"/>
                <a:cs typeface="Calibri" charset="0"/>
              </a:rPr>
              <a:t>προσέγγιση</a:t>
            </a:r>
            <a:endParaRPr lang="el-GR" sz="3200"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03-0-1-kuhner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2525" y="1576388"/>
            <a:ext cx="68389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28949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914400" y="3762375"/>
            <a:ext cx="7315200" cy="1162050"/>
          </a:xfrm>
        </p:spPr>
        <p:txBody>
          <a:bodyPr/>
          <a:lstStyle/>
          <a:p>
            <a:pPr eaLnBrk="1" fontAlgn="auto" hangingPunct="1">
              <a:spcAft>
                <a:spcPts val="0"/>
              </a:spcAft>
              <a:defRPr/>
            </a:pPr>
            <a:r>
              <a:rPr lang="el-GR" dirty="0" smtClean="0">
                <a:latin typeface="Calibri" charset="0"/>
                <a:ea typeface="+mj-ea"/>
                <a:cs typeface="Calibri" charset="0"/>
              </a:rPr>
              <a:t>Κοινωνική </a:t>
            </a:r>
            <a:r>
              <a:rPr lang="el-GR" dirty="0">
                <a:latin typeface="Calibri" charset="0"/>
                <a:ea typeface="+mj-ea"/>
                <a:cs typeface="Calibri" charset="0"/>
              </a:rPr>
              <a:t>ι</a:t>
            </a:r>
            <a:r>
              <a:rPr lang="el-GR" dirty="0" smtClean="0">
                <a:latin typeface="Calibri" charset="0"/>
                <a:ea typeface="+mj-ea"/>
                <a:cs typeface="Calibri" charset="0"/>
              </a:rPr>
              <a:t>εραρχία </a:t>
            </a:r>
            <a:r>
              <a:rPr lang="el-GR" dirty="0">
                <a:latin typeface="Calibri" charset="0"/>
                <a:ea typeface="+mj-ea"/>
                <a:cs typeface="Calibri" charset="0"/>
              </a:rPr>
              <a:t>και ανταγωνισμός</a:t>
            </a:r>
            <a:endParaRPr lang="en-US" dirty="0">
              <a:latin typeface="Calibri" charset="0"/>
              <a:ea typeface="+mj-ea"/>
              <a:cs typeface="Calibri" charset="0"/>
            </a:endParaRPr>
          </a:p>
        </p:txBody>
      </p:sp>
      <p:pic>
        <p:nvPicPr>
          <p:cNvPr id="56322" name="Picture 8" descr="http://www.boundingwarrior.com/images/history/chiefs-potlatch.jpg"/>
          <p:cNvPicPr>
            <a:picLocks noGrp="1" noChangeAspect="1" noChangeArrowheads="1"/>
          </p:cNvPicPr>
          <p:nvPr>
            <p:ph type="pic" sz="quarter" idx="17"/>
          </p:nvPr>
        </p:nvPicPr>
        <p:blipFill>
          <a:blip r:embed="rId2">
            <a:extLst>
              <a:ext uri="{28A0092B-C50C-407E-A947-70E740481C1C}">
                <a14:useLocalDpi xmlns:a14="http://schemas.microsoft.com/office/drawing/2010/main"/>
              </a:ext>
            </a:extLst>
          </a:blip>
          <a:srcRect t="11095" b="11095"/>
          <a:stretch>
            <a:fillRect/>
          </a:stretch>
        </p:blipFill>
        <p:spPr>
          <a:xfrm rot="21420000">
            <a:off x="298450" y="304800"/>
            <a:ext cx="3598863" cy="3333750"/>
          </a:xfrm>
          <a:noFill/>
          <a:extLst>
            <a:ext uri="{909E8E84-426E-40dd-AFC4-6F175D3DCCD1}">
              <a14:hiddenFill xmlns:a14="http://schemas.microsoft.com/office/drawing/2010/main">
                <a:solidFill>
                  <a:srgbClr val="FFFFFF"/>
                </a:solidFill>
              </a14:hiddenFill>
            </a:ext>
          </a:extLst>
        </p:spPr>
      </p:pic>
      <p:pic>
        <p:nvPicPr>
          <p:cNvPr id="56323" name="Picture 6" descr="http://sheldonmuseum.org/pics/Potlatch.comp.jpg"/>
          <p:cNvPicPr>
            <a:picLocks noGrp="1" noChangeAspect="1" noChangeArrowheads="1"/>
          </p:cNvPicPr>
          <p:nvPr>
            <p:ph type="pic" sz="quarter" idx="16"/>
          </p:nvPr>
        </p:nvPicPr>
        <p:blipFill>
          <a:blip r:embed="rId3">
            <a:extLst>
              <a:ext uri="{28A0092B-C50C-407E-A947-70E740481C1C}">
                <a14:useLocalDpi xmlns:a14="http://schemas.microsoft.com/office/drawing/2010/main"/>
              </a:ext>
            </a:extLst>
          </a:blip>
          <a:srcRect l="8316" r="8316"/>
          <a:stretch>
            <a:fillRect/>
          </a:stretch>
        </p:blipFill>
        <p:spPr>
          <a:xfrm rot="360000">
            <a:off x="4337050" y="508000"/>
            <a:ext cx="4432300" cy="3071813"/>
          </a:xfrm>
          <a:noFill/>
          <a:extLst>
            <a:ext uri="{909E8E84-426E-40dd-AFC4-6F175D3DCCD1}">
              <a14:hiddenFill xmlns:a14="http://schemas.microsoft.com/office/drawing/2010/main">
                <a:solidFill>
                  <a:srgbClr val="FFFFFF"/>
                </a:solidFill>
              </a14:hiddenFill>
            </a:ext>
          </a:extLst>
        </p:spPr>
      </p:pic>
      <p:sp>
        <p:nvSpPr>
          <p:cNvPr id="56324" name="Text Placeholder 2"/>
          <p:cNvSpPr>
            <a:spLocks noGrp="1"/>
          </p:cNvSpPr>
          <p:nvPr>
            <p:ph type="body" sz="half" idx="2"/>
          </p:nvPr>
        </p:nvSpPr>
        <p:spPr>
          <a:xfrm>
            <a:off x="914400" y="4926013"/>
            <a:ext cx="7315200" cy="990600"/>
          </a:xfrm>
        </p:spPr>
        <p:txBody>
          <a:bodyPr/>
          <a:lstStyle/>
          <a:p>
            <a:pPr eaLnBrk="1" hangingPunct="1"/>
            <a:endParaRPr lang="en-US" dirty="0" smtClean="0">
              <a:latin typeface="Goudy Old Style" charset="0"/>
            </a:endParaRPr>
          </a:p>
        </p:txBody>
      </p:sp>
    </p:spTree>
    <p:extLst>
      <p:ext uri="{BB962C8B-B14F-4D97-AF65-F5344CB8AC3E}">
        <p14:creationId xmlns:p14="http://schemas.microsoft.com/office/powerpoint/2010/main" val="35606592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fontAlgn="auto" hangingPunct="1">
              <a:spcAft>
                <a:spcPts val="0"/>
              </a:spcAft>
              <a:defRPr/>
            </a:pPr>
            <a:r>
              <a:rPr lang="el-GR" sz="2800" b="1" dirty="0">
                <a:latin typeface="Calibri" charset="0"/>
                <a:ea typeface="+mj-ea"/>
                <a:cs typeface="Calibri" charset="0"/>
              </a:rPr>
              <a:t>Επιδεικτική καταστροφή </a:t>
            </a:r>
            <a:r>
              <a:rPr lang="el-GR" sz="2800" b="1" dirty="0" smtClean="0">
                <a:latin typeface="Calibri" charset="0"/>
                <a:ea typeface="+mj-ea"/>
                <a:cs typeface="Calibri" charset="0"/>
              </a:rPr>
              <a:t>(</a:t>
            </a:r>
            <a:r>
              <a:rPr lang="en-US" sz="2800" b="1" dirty="0" smtClean="0">
                <a:latin typeface="Calibri" charset="0"/>
                <a:ea typeface="+mj-ea"/>
                <a:cs typeface="Calibri" charset="0"/>
              </a:rPr>
              <a:t>Greek </a:t>
            </a:r>
            <a:r>
              <a:rPr lang="en-US" sz="2800" b="1" dirty="0">
                <a:latin typeface="Calibri" charset="0"/>
                <a:ea typeface="+mj-ea"/>
                <a:cs typeface="Calibri" charset="0"/>
              </a:rPr>
              <a:t>style);</a:t>
            </a:r>
          </a:p>
        </p:txBody>
      </p:sp>
      <p:pic>
        <p:nvPicPr>
          <p:cNvPr id="61442" name="Content Placeholder 7" descr="bouzoukia2.jpg"/>
          <p:cNvPicPr>
            <a:picLocks noGrp="1" noChangeAspect="1"/>
          </p:cNvPicPr>
          <p:nvPr>
            <p:ph sz="half" idx="1"/>
          </p:nvPr>
        </p:nvPicPr>
        <p:blipFill>
          <a:blip r:embed="rId2">
            <a:extLst>
              <a:ext uri="{28A0092B-C50C-407E-A947-70E740481C1C}">
                <a14:useLocalDpi xmlns:a14="http://schemas.microsoft.com/office/drawing/2010/main"/>
              </a:ext>
            </a:extLst>
          </a:blip>
          <a:srcRect t="14180" b="14180"/>
          <a:stretch>
            <a:fillRect/>
          </a:stretch>
        </p:blipFill>
        <p:spPr>
          <a:xfrm>
            <a:off x="914400" y="1735138"/>
            <a:ext cx="3565525" cy="1920875"/>
          </a:xfrm>
        </p:spPr>
      </p:pic>
      <p:pic>
        <p:nvPicPr>
          <p:cNvPr id="61443" name="Content Placeholder 9" descr="1358986.jpg"/>
          <p:cNvPicPr>
            <a:picLocks noGrp="1" noChangeAspect="1"/>
          </p:cNvPicPr>
          <p:nvPr>
            <p:ph sz="half" idx="13"/>
          </p:nvPr>
        </p:nvPicPr>
        <p:blipFill>
          <a:blip r:embed="rId3" cstate="email">
            <a:extLst>
              <a:ext uri="{28A0092B-C50C-407E-A947-70E740481C1C}">
                <a14:useLocalDpi xmlns:a14="http://schemas.microsoft.com/office/drawing/2010/main"/>
              </a:ext>
            </a:extLst>
          </a:blip>
          <a:srcRect t="9554" b="9554"/>
          <a:stretch>
            <a:fillRect/>
          </a:stretch>
        </p:blipFill>
        <p:spPr>
          <a:xfrm>
            <a:off x="914400" y="3870325"/>
            <a:ext cx="3565525" cy="1920875"/>
          </a:xfrm>
        </p:spPr>
      </p:pic>
      <p:pic>
        <p:nvPicPr>
          <p:cNvPr id="61444" name="Content Placeholder 8" descr="Wedding-2005-2.jpg"/>
          <p:cNvPicPr>
            <a:picLocks noGrp="1" noChangeAspect="1"/>
          </p:cNvPicPr>
          <p:nvPr>
            <p:ph sz="half" idx="14"/>
          </p:nvPr>
        </p:nvPicPr>
        <p:blipFill>
          <a:blip r:embed="rId4">
            <a:extLst>
              <a:ext uri="{28A0092B-C50C-407E-A947-70E740481C1C}">
                <a14:useLocalDpi xmlns:a14="http://schemas.microsoft.com/office/drawing/2010/main"/>
              </a:ext>
            </a:extLst>
          </a:blip>
          <a:srcRect t="12750" b="12750"/>
          <a:stretch>
            <a:fillRect/>
          </a:stretch>
        </p:blipFill>
        <p:spPr>
          <a:xfrm>
            <a:off x="4645025" y="1735138"/>
            <a:ext cx="3565525" cy="1920875"/>
          </a:xfrm>
        </p:spPr>
      </p:pic>
      <p:pic>
        <p:nvPicPr>
          <p:cNvPr id="61445" name="Content Placeholder 10" descr="B13E6852391FDC8D636B1CD3CC14BC54.jpg"/>
          <p:cNvPicPr>
            <a:picLocks noGrp="1" noChangeAspect="1"/>
          </p:cNvPicPr>
          <p:nvPr>
            <p:ph sz="half" idx="15"/>
          </p:nvPr>
        </p:nvPicPr>
        <p:blipFill>
          <a:blip r:embed="rId5" cstate="email">
            <a:extLst>
              <a:ext uri="{28A0092B-C50C-407E-A947-70E740481C1C}">
                <a14:useLocalDpi xmlns:a14="http://schemas.microsoft.com/office/drawing/2010/main"/>
              </a:ext>
            </a:extLst>
          </a:blip>
          <a:srcRect t="10313" b="10313"/>
          <a:stretch>
            <a:fillRect/>
          </a:stretch>
        </p:blipFill>
        <p:spPr>
          <a:xfrm>
            <a:off x="4645025" y="3870325"/>
            <a:ext cx="3565525" cy="1920875"/>
          </a:xfrm>
        </p:spPr>
      </p:pic>
    </p:spTree>
    <p:extLst>
      <p:ext uri="{BB962C8B-B14F-4D97-AF65-F5344CB8AC3E}">
        <p14:creationId xmlns:p14="http://schemas.microsoft.com/office/powerpoint/2010/main" val="35433544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a:bodyPr>
          <a:lstStyle/>
          <a:p>
            <a:pPr eaLnBrk="1" fontAlgn="auto" hangingPunct="1">
              <a:spcAft>
                <a:spcPts val="0"/>
              </a:spcAft>
              <a:defRPr/>
            </a:pPr>
            <a:r>
              <a:rPr lang="el-GR" sz="2400" b="1" dirty="0">
                <a:latin typeface="Calibri" charset="0"/>
                <a:ea typeface="+mj-ea"/>
                <a:cs typeface="Calibri" charset="0"/>
              </a:rPr>
              <a:t>Απαγόρευση 1884 </a:t>
            </a:r>
            <a:r>
              <a:rPr lang="el-GR" sz="2400" b="1" dirty="0" smtClean="0">
                <a:latin typeface="Calibri" charset="0"/>
                <a:ea typeface="+mj-ea"/>
                <a:cs typeface="Calibri" charset="0"/>
              </a:rPr>
              <a:t>του </a:t>
            </a:r>
            <a:r>
              <a:rPr lang="el-GR" sz="2400" b="1" dirty="0" err="1" smtClean="0">
                <a:latin typeface="Calibri" charset="0"/>
                <a:ea typeface="+mj-ea"/>
                <a:cs typeface="Calibri" charset="0"/>
              </a:rPr>
              <a:t>πότλατς</a:t>
            </a:r>
            <a:r>
              <a:rPr lang="el-GR" sz="2400" b="1" dirty="0" smtClean="0">
                <a:latin typeface="Calibri" charset="0"/>
                <a:ea typeface="+mj-ea"/>
                <a:cs typeface="Calibri" charset="0"/>
              </a:rPr>
              <a:t> από την Καναδική κυβέρνηση= </a:t>
            </a:r>
            <a:r>
              <a:rPr lang="el-GR" sz="2400" b="1" dirty="0">
                <a:latin typeface="Calibri" charset="0"/>
                <a:ea typeface="+mj-ea"/>
                <a:cs typeface="Calibri" charset="0"/>
              </a:rPr>
              <a:t>ως ανορθολογική, </a:t>
            </a:r>
            <a:r>
              <a:rPr lang="el-GR" sz="2400" b="1" dirty="0" err="1">
                <a:latin typeface="Calibri" charset="0"/>
                <a:ea typeface="+mj-ea"/>
                <a:cs typeface="Calibri" charset="0"/>
              </a:rPr>
              <a:t>αντι</a:t>
            </a:r>
            <a:r>
              <a:rPr lang="el-GR" sz="2400" b="1" dirty="0">
                <a:latin typeface="Calibri" charset="0"/>
                <a:ea typeface="+mj-ea"/>
                <a:cs typeface="Calibri" charset="0"/>
              </a:rPr>
              <a:t>-παραγωγική σπατάλη...</a:t>
            </a:r>
            <a:endParaRPr lang="en-US" sz="2400" b="1" dirty="0">
              <a:latin typeface="Calibri" charset="0"/>
              <a:ea typeface="+mj-ea"/>
              <a:cs typeface="Calibri" charset="0"/>
            </a:endParaRPr>
          </a:p>
        </p:txBody>
      </p:sp>
      <p:pic>
        <p:nvPicPr>
          <p:cNvPr id="58370" name="Content Placeholder 3" descr="chap5-11-lg-eng.jpg"/>
          <p:cNvPicPr>
            <a:picLocks noGrp="1" noChangeAspect="1"/>
          </p:cNvPicPr>
          <p:nvPr>
            <p:ph idx="1"/>
          </p:nvPr>
        </p:nvPicPr>
        <p:blipFill>
          <a:blip r:embed="rId2" cstate="email">
            <a:extLst>
              <a:ext uri="{28A0092B-C50C-407E-A947-70E740481C1C}">
                <a14:useLocalDpi xmlns:a14="http://schemas.microsoft.com/office/drawing/2010/main"/>
              </a:ext>
            </a:extLst>
          </a:blip>
          <a:srcRect l="-2135" t="43" r="2135" b="78854"/>
          <a:stretch>
            <a:fillRect/>
          </a:stretch>
        </p:blipFill>
        <p:spPr>
          <a:xfrm>
            <a:off x="900113" y="1844675"/>
            <a:ext cx="7313612" cy="2871788"/>
          </a:xfrm>
        </p:spPr>
      </p:pic>
    </p:spTree>
    <p:extLst>
      <p:ext uri="{BB962C8B-B14F-4D97-AF65-F5344CB8AC3E}">
        <p14:creationId xmlns:p14="http://schemas.microsoft.com/office/powerpoint/2010/main" val="100919414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 </a:t>
            </a:r>
            <a:r>
              <a:rPr lang="el-GR" dirty="0" smtClean="0"/>
              <a:t>αναβίωση του </a:t>
            </a:r>
            <a:r>
              <a:rPr lang="el-GR" dirty="0" err="1" smtClean="0"/>
              <a:t>πότλατς</a:t>
            </a:r>
            <a:endParaRPr lang="en-US" dirty="0"/>
          </a:p>
        </p:txBody>
      </p:sp>
      <p:sp>
        <p:nvSpPr>
          <p:cNvPr id="5" name="Text Placeholder 4"/>
          <p:cNvSpPr>
            <a:spLocks noGrp="1"/>
          </p:cNvSpPr>
          <p:nvPr>
            <p:ph type="body" sz="half" idx="2"/>
          </p:nvPr>
        </p:nvSpPr>
        <p:spPr/>
        <p:txBody>
          <a:bodyPr/>
          <a:lstStyle/>
          <a:p>
            <a:pPr eaLnBrk="1" hangingPunct="1"/>
            <a:r>
              <a:rPr lang="pl-PL" dirty="0">
                <a:latin typeface="Goudy Old Style" charset="0"/>
                <a:hlinkClick r:id="rId2"/>
              </a:rPr>
              <a:t>http://www.youtube.com/watch?v=N_gYjQw9Bf4</a:t>
            </a:r>
            <a:endParaRPr lang="pl-PL" dirty="0">
              <a:latin typeface="Goudy Old Style" charset="0"/>
            </a:endParaRPr>
          </a:p>
          <a:p>
            <a:pPr eaLnBrk="1" hangingPunct="1"/>
            <a:r>
              <a:rPr lang="pl-PL" dirty="0">
                <a:latin typeface="Goudy Old Style" charset="0"/>
                <a:hlinkClick r:id="rId3"/>
              </a:rPr>
              <a:t>http://www.youtube.com/watch?v=tpXNS-</a:t>
            </a:r>
            <a:r>
              <a:rPr lang="pl-PL" dirty="0" smtClean="0">
                <a:latin typeface="Goudy Old Style" charset="0"/>
                <a:hlinkClick r:id="rId3"/>
              </a:rPr>
              <a:t>ZnKoQ</a:t>
            </a:r>
            <a:endParaRPr lang="pl-PL" dirty="0" smtClean="0">
              <a:latin typeface="Goudy Old Style" charset="0"/>
            </a:endParaRPr>
          </a:p>
          <a:p>
            <a:pPr eaLnBrk="1" hangingPunct="1"/>
            <a:r>
              <a:rPr lang="pl-PL" dirty="0" smtClean="0">
                <a:latin typeface="Goudy Old Style" charset="0"/>
                <a:hlinkClick r:id="rId4"/>
              </a:rPr>
              <a:t>https://www.youtube.com/watch?v=CpE5Ctv0BTA</a:t>
            </a:r>
            <a:endParaRPr lang="pl-PL" dirty="0" smtClean="0">
              <a:latin typeface="Goudy Old Style" charset="0"/>
            </a:endParaRPr>
          </a:p>
          <a:p>
            <a:pPr eaLnBrk="1" hangingPunct="1"/>
            <a:endParaRPr lang="pl-PL" dirty="0" smtClean="0">
              <a:latin typeface="Goudy Old Style" charset="0"/>
            </a:endParaRPr>
          </a:p>
          <a:p>
            <a:endParaRPr lang="en-US" dirty="0"/>
          </a:p>
        </p:txBody>
      </p:sp>
      <p:pic>
        <p:nvPicPr>
          <p:cNvPr id="7" name="Picture Placeholder 6"/>
          <p:cNvPicPr>
            <a:picLocks noGrp="1" noChangeAspect="1"/>
          </p:cNvPicPr>
          <p:nvPr>
            <p:ph type="pic" sz="quarter" idx="15"/>
          </p:nvPr>
        </p:nvPicPr>
        <p:blipFill>
          <a:blip r:embed="rId5"/>
          <a:srcRect t="3000" b="3000"/>
          <a:stretch>
            <a:fillRect/>
          </a:stretch>
        </p:blipFill>
        <p:spPr/>
      </p:pic>
    </p:spTree>
    <p:extLst>
      <p:ext uri="{BB962C8B-B14F-4D97-AF65-F5344CB8AC3E}">
        <p14:creationId xmlns:p14="http://schemas.microsoft.com/office/powerpoint/2010/main" val="27561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fontAlgn="auto" hangingPunct="1">
              <a:spcAft>
                <a:spcPts val="0"/>
              </a:spcAft>
              <a:defRPr/>
            </a:pPr>
            <a:r>
              <a:rPr lang="el-GR" sz="3200" b="1" dirty="0" smtClean="0">
                <a:latin typeface="Calibri" charset="0"/>
                <a:ea typeface="+mj-ea"/>
                <a:cs typeface="Calibri" charset="0"/>
              </a:rPr>
              <a:t>Το δώρο</a:t>
            </a:r>
            <a:r>
              <a:rPr lang="en-US" sz="3200" b="1" dirty="0" smtClean="0">
                <a:latin typeface="Calibri" charset="0"/>
                <a:ea typeface="+mj-ea"/>
                <a:cs typeface="Calibri" charset="0"/>
              </a:rPr>
              <a:t> </a:t>
            </a:r>
            <a:r>
              <a:rPr lang="el-GR" sz="3200" b="1" dirty="0" smtClean="0">
                <a:latin typeface="Calibri" charset="0"/>
                <a:ea typeface="+mj-ea"/>
                <a:cs typeface="Calibri" charset="0"/>
              </a:rPr>
              <a:t>στη δική μας κοινωνία</a:t>
            </a:r>
            <a:endParaRPr lang="en-US" sz="3200" b="1" dirty="0">
              <a:latin typeface="Calibri" charset="0"/>
              <a:ea typeface="+mj-ea"/>
              <a:cs typeface="Calibri" charset="0"/>
            </a:endParaRPr>
          </a:p>
        </p:txBody>
      </p:sp>
      <p:sp>
        <p:nvSpPr>
          <p:cNvPr id="38914" name="Content Placeholder 2"/>
          <p:cNvSpPr>
            <a:spLocks noGrp="1"/>
          </p:cNvSpPr>
          <p:nvPr>
            <p:ph idx="1"/>
          </p:nvPr>
        </p:nvSpPr>
        <p:spPr/>
        <p:txBody>
          <a:bodyPr/>
          <a:lstStyle/>
          <a:p>
            <a:pPr eaLnBrk="1" hangingPunct="1"/>
            <a:r>
              <a:rPr lang="el-GR" dirty="0" smtClean="0">
                <a:latin typeface="Calibri" charset="0"/>
                <a:cs typeface="Calibri" charset="0"/>
              </a:rPr>
              <a:t>Γιατί αφαιρούμε την </a:t>
            </a:r>
            <a:r>
              <a:rPr lang="el-GR" b="1" dirty="0" smtClean="0">
                <a:latin typeface="Calibri" charset="0"/>
                <a:cs typeface="Calibri" charset="0"/>
              </a:rPr>
              <a:t>τιμή </a:t>
            </a:r>
            <a:r>
              <a:rPr lang="el-GR" dirty="0" smtClean="0">
                <a:latin typeface="Calibri" charset="0"/>
                <a:cs typeface="Calibri" charset="0"/>
              </a:rPr>
              <a:t>από τα δώρα που δίνουμε</a:t>
            </a:r>
            <a:r>
              <a:rPr lang="en-US" dirty="0" smtClean="0">
                <a:latin typeface="Calibri" charset="0"/>
                <a:cs typeface="Calibri" charset="0"/>
              </a:rPr>
              <a:t>;</a:t>
            </a:r>
          </a:p>
          <a:p>
            <a:pPr eaLnBrk="1" hangingPunct="1"/>
            <a:r>
              <a:rPr lang="el-GR" dirty="0" smtClean="0">
                <a:latin typeface="Calibri" charset="0"/>
                <a:cs typeface="Calibri" charset="0"/>
              </a:rPr>
              <a:t>Γιατί τυλίγουμε τα δώρα</a:t>
            </a:r>
            <a:r>
              <a:rPr lang="en-US" dirty="0" smtClean="0">
                <a:latin typeface="Calibri" charset="0"/>
                <a:cs typeface="Calibri" charset="0"/>
              </a:rPr>
              <a:t>; </a:t>
            </a:r>
            <a:r>
              <a:rPr lang="el-GR" dirty="0" smtClean="0">
                <a:latin typeface="Calibri" charset="0"/>
                <a:cs typeface="Calibri" charset="0"/>
              </a:rPr>
              <a:t>(σε άλλες κοινωνίες, άλλες πρακτικές)</a:t>
            </a:r>
          </a:p>
          <a:p>
            <a:pPr eaLnBrk="1" hangingPunct="1"/>
            <a:r>
              <a:rPr lang="el-GR" dirty="0" smtClean="0">
                <a:latin typeface="Calibri" charset="0"/>
                <a:cs typeface="Calibri" charset="0"/>
              </a:rPr>
              <a:t>Αν δίνουμε </a:t>
            </a:r>
            <a:r>
              <a:rPr lang="el-GR" dirty="0" smtClean="0">
                <a:latin typeface="Calibri" charset="0"/>
                <a:cs typeface="Calibri" charset="0"/>
              </a:rPr>
              <a:t>ένα δώρο (π.χ., σε γάμο οικογενειακών φίλων) </a:t>
            </a:r>
            <a:r>
              <a:rPr lang="el-GR" dirty="0" smtClean="0">
                <a:latin typeface="Calibri" charset="0"/>
                <a:cs typeface="Calibri" charset="0"/>
              </a:rPr>
              <a:t>γιατ</a:t>
            </a:r>
            <a:r>
              <a:rPr lang="el-GR" dirty="0" smtClean="0">
                <a:latin typeface="Calibri" charset="0"/>
                <a:cs typeface="Calibri" charset="0"/>
              </a:rPr>
              <a:t>ί </a:t>
            </a:r>
            <a:r>
              <a:rPr lang="el-GR" dirty="0" smtClean="0">
                <a:latin typeface="Calibri" charset="0"/>
                <a:cs typeface="Calibri" charset="0"/>
              </a:rPr>
              <a:t>αναμένουμε </a:t>
            </a:r>
            <a:r>
              <a:rPr lang="el-GR" dirty="0" smtClean="0">
                <a:latin typeface="Calibri" charset="0"/>
                <a:cs typeface="Calibri" charset="0"/>
              </a:rPr>
              <a:t>την επιστροφή του δώρου (π.χ., στο δικό μας γάμο, σε γάμο του συγγενικού προσώπου</a:t>
            </a:r>
            <a:r>
              <a:rPr lang="el-GR" dirty="0" smtClean="0">
                <a:latin typeface="Calibri" charset="0"/>
                <a:cs typeface="Calibri" charset="0"/>
              </a:rPr>
              <a:t>).  </a:t>
            </a:r>
            <a:r>
              <a:rPr lang="el-GR" dirty="0">
                <a:latin typeface="Calibri" charset="0"/>
                <a:cs typeface="Calibri" charset="0"/>
              </a:rPr>
              <a:t>Γ</a:t>
            </a:r>
            <a:r>
              <a:rPr lang="el-GR" dirty="0" smtClean="0">
                <a:latin typeface="Calibri" charset="0"/>
                <a:cs typeface="Calibri" charset="0"/>
              </a:rPr>
              <a:t>ιατί </a:t>
            </a:r>
            <a:r>
              <a:rPr lang="el-GR" dirty="0" smtClean="0">
                <a:latin typeface="Calibri" charset="0"/>
                <a:cs typeface="Calibri" charset="0"/>
              </a:rPr>
              <a:t>«παίζουμε ένα θέατρο» με τα </a:t>
            </a:r>
            <a:r>
              <a:rPr lang="el-GR" dirty="0" smtClean="0">
                <a:latin typeface="Calibri" charset="0"/>
                <a:cs typeface="Calibri" charset="0"/>
              </a:rPr>
              <a:t>δώρα</a:t>
            </a:r>
            <a:r>
              <a:rPr lang="en-US" dirty="0">
                <a:latin typeface="Calibri" charset="0"/>
                <a:cs typeface="Calibri" charset="0"/>
              </a:rPr>
              <a:t>;</a:t>
            </a:r>
            <a:endParaRPr lang="el-GR" dirty="0">
              <a:latin typeface="Calibri" charset="0"/>
              <a:cs typeface="Calibri" charset="0"/>
            </a:endParaRPr>
          </a:p>
          <a:p>
            <a:pPr eaLnBrk="1" hangingPunct="1"/>
            <a:r>
              <a:rPr lang="el-GR" b="1" dirty="0">
                <a:latin typeface="Calibri" charset="0"/>
                <a:cs typeface="Calibri" charset="0"/>
              </a:rPr>
              <a:t>Χρόνος</a:t>
            </a:r>
            <a:r>
              <a:rPr lang="el-GR" dirty="0">
                <a:latin typeface="Calibri" charset="0"/>
                <a:cs typeface="Calibri" charset="0"/>
              </a:rPr>
              <a:t> = ανταπόδοση δεν πρέπει να γίνει αμέσως</a:t>
            </a:r>
            <a:endParaRPr lang="en-US" dirty="0">
              <a:latin typeface="Calibri" charset="0"/>
              <a:cs typeface="Calibri" charset="0"/>
            </a:endParaRPr>
          </a:p>
          <a:p>
            <a:pPr eaLnBrk="1" hangingPunct="1"/>
            <a:endParaRPr lang="el-GR" dirty="0" smtClean="0">
              <a:latin typeface="Calibri" charset="0"/>
              <a:cs typeface="Calibri" charset="0"/>
            </a:endParaRPr>
          </a:p>
        </p:txBody>
      </p:sp>
    </p:spTree>
    <p:extLst>
      <p:ext uri="{BB962C8B-B14F-4D97-AF65-F5344CB8AC3E}">
        <p14:creationId xmlns:p14="http://schemas.microsoft.com/office/powerpoint/2010/main" val="3886298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38914"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a:latin typeface="Calibri"/>
                <a:cs typeface="Calibri"/>
              </a:rPr>
              <a:t>Συγκριτική </a:t>
            </a:r>
            <a:r>
              <a:rPr lang="el-GR" b="1" dirty="0" smtClean="0">
                <a:latin typeface="Calibri"/>
                <a:cs typeface="Calibri"/>
              </a:rPr>
              <a:t>οπτική</a:t>
            </a:r>
            <a:endParaRPr lang="en-US" b="1" dirty="0"/>
          </a:p>
        </p:txBody>
      </p:sp>
      <p:sp>
        <p:nvSpPr>
          <p:cNvPr id="6" name="Content Placeholder 5"/>
          <p:cNvSpPr>
            <a:spLocks noGrp="1"/>
          </p:cNvSpPr>
          <p:nvPr>
            <p:ph idx="1"/>
          </p:nvPr>
        </p:nvSpPr>
        <p:spPr/>
        <p:txBody>
          <a:bodyPr/>
          <a:lstStyle/>
          <a:p>
            <a:r>
              <a:rPr lang="el-GR" sz="3200" b="1" dirty="0" smtClean="0">
                <a:latin typeface="Calibri"/>
                <a:cs typeface="Calibri"/>
              </a:rPr>
              <a:t>ΤΙ </a:t>
            </a:r>
            <a:r>
              <a:rPr lang="el-GR" sz="3200" dirty="0" smtClean="0">
                <a:latin typeface="Calibri"/>
                <a:cs typeface="Calibri"/>
              </a:rPr>
              <a:t>έχει </a:t>
            </a:r>
            <a:r>
              <a:rPr lang="el-GR" sz="3200" dirty="0">
                <a:latin typeface="Calibri"/>
                <a:cs typeface="Calibri"/>
              </a:rPr>
              <a:t>αξία σε κάθε κοινωνία </a:t>
            </a:r>
            <a:r>
              <a:rPr lang="en-US" sz="3200" dirty="0">
                <a:latin typeface="Calibri"/>
                <a:cs typeface="Calibri"/>
              </a:rPr>
              <a:t>; </a:t>
            </a:r>
            <a:endParaRPr lang="el-GR" sz="3200" dirty="0" smtClean="0">
              <a:latin typeface="Calibri"/>
              <a:cs typeface="Calibri"/>
            </a:endParaRPr>
          </a:p>
          <a:p>
            <a:r>
              <a:rPr lang="el-GR" sz="3200" dirty="0" smtClean="0">
                <a:latin typeface="Calibri"/>
                <a:cs typeface="Calibri"/>
              </a:rPr>
              <a:t>Κανόνες και συμβάσεις</a:t>
            </a:r>
          </a:p>
          <a:p>
            <a:r>
              <a:rPr lang="el-GR" sz="3200" dirty="0" smtClean="0">
                <a:latin typeface="Calibri"/>
                <a:cs typeface="Calibri"/>
              </a:rPr>
              <a:t>Πότε </a:t>
            </a:r>
            <a:r>
              <a:rPr lang="el-GR" sz="3200" dirty="0">
                <a:latin typeface="Calibri"/>
                <a:cs typeface="Calibri"/>
              </a:rPr>
              <a:t>να προσφέρουμε </a:t>
            </a:r>
            <a:r>
              <a:rPr lang="el-GR" sz="3200" dirty="0" smtClean="0">
                <a:latin typeface="Calibri"/>
                <a:cs typeface="Calibri"/>
              </a:rPr>
              <a:t>δώρα</a:t>
            </a:r>
            <a:r>
              <a:rPr lang="en-US" sz="3200" dirty="0" smtClean="0">
                <a:latin typeface="Calibri"/>
                <a:cs typeface="Calibri"/>
              </a:rPr>
              <a:t>;</a:t>
            </a:r>
            <a:endParaRPr lang="el-GR" sz="3200" dirty="0">
              <a:latin typeface="Calibri"/>
              <a:cs typeface="Calibri"/>
            </a:endParaRPr>
          </a:p>
          <a:p>
            <a:r>
              <a:rPr lang="el-GR" sz="3200" dirty="0">
                <a:latin typeface="Calibri"/>
                <a:cs typeface="Calibri"/>
              </a:rPr>
              <a:t>Σε </a:t>
            </a:r>
            <a:r>
              <a:rPr lang="el-GR" sz="3200" dirty="0" smtClean="0">
                <a:latin typeface="Calibri"/>
                <a:cs typeface="Calibri"/>
              </a:rPr>
              <a:t>ποιον</a:t>
            </a:r>
            <a:r>
              <a:rPr lang="en-US" sz="3200" dirty="0" smtClean="0">
                <a:latin typeface="Calibri"/>
                <a:cs typeface="Calibri"/>
              </a:rPr>
              <a:t>;</a:t>
            </a:r>
            <a:endParaRPr lang="el-GR" sz="3200" dirty="0">
              <a:latin typeface="Calibri"/>
              <a:cs typeface="Calibri"/>
            </a:endParaRPr>
          </a:p>
          <a:p>
            <a:r>
              <a:rPr lang="el-GR" sz="3200" dirty="0">
                <a:latin typeface="Calibri"/>
                <a:cs typeface="Calibri"/>
              </a:rPr>
              <a:t>Ποιο </a:t>
            </a:r>
            <a:r>
              <a:rPr lang="el-GR" sz="3200" dirty="0" smtClean="0">
                <a:latin typeface="Calibri"/>
                <a:cs typeface="Calibri"/>
              </a:rPr>
              <a:t>δώρο</a:t>
            </a:r>
            <a:r>
              <a:rPr lang="en-US" sz="3200" dirty="0" smtClean="0">
                <a:latin typeface="Calibri"/>
                <a:cs typeface="Calibri"/>
              </a:rPr>
              <a:t>;</a:t>
            </a:r>
          </a:p>
          <a:p>
            <a:r>
              <a:rPr lang="el-GR" sz="3200" dirty="0" smtClean="0">
                <a:latin typeface="Calibri"/>
                <a:cs typeface="Calibri"/>
              </a:rPr>
              <a:t>Πώς </a:t>
            </a:r>
            <a:r>
              <a:rPr lang="el-GR" sz="3200" dirty="0">
                <a:latin typeface="Calibri"/>
                <a:cs typeface="Calibri"/>
              </a:rPr>
              <a:t>πρέπει να γίνονται </a:t>
            </a:r>
            <a:r>
              <a:rPr lang="el-GR" sz="3200" dirty="0" smtClean="0">
                <a:latin typeface="Calibri"/>
                <a:cs typeface="Calibri"/>
              </a:rPr>
              <a:t>δεκτά</a:t>
            </a:r>
            <a:r>
              <a:rPr lang="en-US" sz="3200" dirty="0" smtClean="0">
                <a:latin typeface="Calibri"/>
                <a:cs typeface="Calibri"/>
              </a:rPr>
              <a:t>;</a:t>
            </a:r>
          </a:p>
          <a:p>
            <a:r>
              <a:rPr lang="el-GR" sz="3200" dirty="0" smtClean="0">
                <a:latin typeface="Calibri"/>
                <a:cs typeface="Calibri"/>
              </a:rPr>
              <a:t>Πώς </a:t>
            </a:r>
            <a:r>
              <a:rPr lang="el-GR" sz="3200" dirty="0">
                <a:latin typeface="Calibri"/>
                <a:cs typeface="Calibri"/>
              </a:rPr>
              <a:t>και πότε πρέπει να </a:t>
            </a:r>
            <a:r>
              <a:rPr lang="el-GR" sz="3200" dirty="0" smtClean="0">
                <a:latin typeface="Calibri"/>
                <a:cs typeface="Calibri"/>
              </a:rPr>
              <a:t>ανταποδίδονται</a:t>
            </a:r>
            <a:r>
              <a:rPr lang="en-US" dirty="0" smtClean="0"/>
              <a:t>;</a:t>
            </a:r>
            <a:endParaRPr lang="el-GR" sz="3200" dirty="0">
              <a:latin typeface="Calibri"/>
              <a:cs typeface="Calibri"/>
            </a:endParaRPr>
          </a:p>
        </p:txBody>
      </p:sp>
    </p:spTree>
    <p:extLst>
      <p:ext uri="{BB962C8B-B14F-4D97-AF65-F5344CB8AC3E}">
        <p14:creationId xmlns:p14="http://schemas.microsoft.com/office/powerpoint/2010/main" val="2827184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b="1" dirty="0">
                <a:latin typeface="Calibri"/>
                <a:cs typeface="Calibri"/>
              </a:rPr>
              <a:t>Αμοιβαιότητα</a:t>
            </a:r>
            <a:endParaRPr lang="en-US" dirty="0">
              <a:latin typeface="Calibri"/>
              <a:cs typeface="Calibri"/>
            </a:endParaRPr>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33553977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Calibri"/>
                <a:cs typeface="Calibri"/>
              </a:rPr>
              <a:t>Αμοιβαιότητα</a:t>
            </a:r>
            <a:r>
              <a:rPr lang="el-GR" b="1" dirty="0" smtClean="0"/>
              <a:t> </a:t>
            </a:r>
            <a:endParaRPr lang="en-US" b="1" dirty="0"/>
          </a:p>
        </p:txBody>
      </p:sp>
      <p:sp>
        <p:nvSpPr>
          <p:cNvPr id="3" name="Content Placeholder 2"/>
          <p:cNvSpPr>
            <a:spLocks noGrp="1"/>
          </p:cNvSpPr>
          <p:nvPr>
            <p:ph idx="1"/>
          </p:nvPr>
        </p:nvSpPr>
        <p:spPr/>
        <p:txBody>
          <a:bodyPr/>
          <a:lstStyle/>
          <a:p>
            <a:r>
              <a:rPr lang="el-GR" sz="2800" dirty="0" smtClean="0">
                <a:latin typeface="Calibri"/>
                <a:cs typeface="Calibri"/>
              </a:rPr>
              <a:t>Όταν επιστρέφεται κάτι που έχει </a:t>
            </a:r>
            <a:r>
              <a:rPr lang="el-GR" sz="2800" dirty="0" smtClean="0">
                <a:latin typeface="Calibri"/>
                <a:cs typeface="Calibri"/>
              </a:rPr>
              <a:t>δοθεί, </a:t>
            </a:r>
            <a:r>
              <a:rPr lang="el-GR" sz="2800" dirty="0" smtClean="0">
                <a:latin typeface="Calibri"/>
                <a:cs typeface="Calibri"/>
              </a:rPr>
              <a:t>συχνά ως μέρος ενός τρέχοντος διακανονισμού που εκφράζει τις κοινωνικές σχέσεις</a:t>
            </a:r>
            <a:endParaRPr lang="en-US" sz="2800" dirty="0">
              <a:latin typeface="Calibri"/>
              <a:cs typeface="Calibri"/>
            </a:endParaRPr>
          </a:p>
        </p:txBody>
      </p:sp>
    </p:spTree>
    <p:extLst>
      <p:ext uri="{BB962C8B-B14F-4D97-AF65-F5344CB8AC3E}">
        <p14:creationId xmlns:p14="http://schemas.microsoft.com/office/powerpoint/2010/main" val="99079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eaLnBrk="1" hangingPunct="1">
              <a:defRPr/>
            </a:pPr>
            <a:r>
              <a:rPr lang="en-US" dirty="0" smtClean="0"/>
              <a:t>Marshall </a:t>
            </a:r>
            <a:r>
              <a:rPr lang="en-US" dirty="0" err="1" smtClean="0"/>
              <a:t>Sahlin</a:t>
            </a:r>
            <a:r>
              <a:rPr lang="en-US" dirty="0" err="1"/>
              <a:t>s</a:t>
            </a:r>
            <a:endParaRPr lang="en-US" dirty="0"/>
          </a:p>
        </p:txBody>
      </p:sp>
      <p:sp>
        <p:nvSpPr>
          <p:cNvPr id="61442" name="Content Placeholder 7"/>
          <p:cNvSpPr>
            <a:spLocks noGrp="1"/>
          </p:cNvSpPr>
          <p:nvPr>
            <p:ph idx="1"/>
          </p:nvPr>
        </p:nvSpPr>
        <p:spPr/>
        <p:txBody>
          <a:bodyPr/>
          <a:lstStyle/>
          <a:p>
            <a:pPr eaLnBrk="1" hangingPunct="1"/>
            <a:r>
              <a:rPr lang="el-GR" dirty="0">
                <a:latin typeface="Arial" charset="0"/>
              </a:rPr>
              <a:t>Γενικευμένη αμοιβαιότητα</a:t>
            </a:r>
          </a:p>
          <a:p>
            <a:pPr eaLnBrk="1" hangingPunct="1"/>
            <a:r>
              <a:rPr lang="el-GR" dirty="0">
                <a:latin typeface="Arial" charset="0"/>
              </a:rPr>
              <a:t>Ισόρροπη αμοιβαιότητα</a:t>
            </a:r>
          </a:p>
          <a:p>
            <a:pPr eaLnBrk="1" hangingPunct="1"/>
            <a:r>
              <a:rPr lang="el-GR" dirty="0">
                <a:latin typeface="Arial" charset="0"/>
              </a:rPr>
              <a:t>Αρνητική αμοιβαιότητα </a:t>
            </a: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3"/>
          <p:cNvSpPr>
            <a:spLocks noGrp="1"/>
          </p:cNvSpPr>
          <p:nvPr>
            <p:ph type="title"/>
          </p:nvPr>
        </p:nvSpPr>
        <p:spPr/>
        <p:txBody>
          <a:bodyPr>
            <a:noAutofit/>
          </a:bodyPr>
          <a:lstStyle/>
          <a:p>
            <a:pPr eaLnBrk="1" fontAlgn="auto" hangingPunct="1">
              <a:lnSpc>
                <a:spcPct val="100000"/>
              </a:lnSpc>
              <a:spcAft>
                <a:spcPts val="0"/>
              </a:spcAft>
              <a:defRPr/>
            </a:pPr>
            <a:r>
              <a:rPr lang="en-US" b="1" i="1" dirty="0" smtClean="0">
                <a:latin typeface="Calibri"/>
                <a:ea typeface="+mj-ea"/>
                <a:cs typeface="Calibri"/>
              </a:rPr>
              <a:t>HOMO ECONOMICUS vs. HOMO</a:t>
            </a:r>
            <a:r>
              <a:rPr lang="el-GR" b="1" i="1" dirty="0">
                <a:latin typeface="Calibri"/>
                <a:ea typeface="+mj-ea"/>
                <a:cs typeface="Calibri"/>
              </a:rPr>
              <a:t/>
            </a:r>
            <a:br>
              <a:rPr lang="el-GR" b="1" i="1" dirty="0">
                <a:latin typeface="Calibri"/>
                <a:ea typeface="+mj-ea"/>
                <a:cs typeface="Calibri"/>
              </a:rPr>
            </a:br>
            <a:r>
              <a:rPr lang="en-US" b="1" i="1" dirty="0" smtClean="0">
                <a:latin typeface="Calibri"/>
                <a:ea typeface="+mj-ea"/>
                <a:cs typeface="Calibri"/>
              </a:rPr>
              <a:t>RECIPROCANS</a:t>
            </a:r>
            <a:endParaRPr lang="en-US" b="1" i="1" dirty="0">
              <a:latin typeface="Calibri"/>
              <a:ea typeface="+mj-ea"/>
              <a:cs typeface="Calibri"/>
            </a:endParaRPr>
          </a:p>
        </p:txBody>
      </p:sp>
      <p:pic>
        <p:nvPicPr>
          <p:cNvPr id="7" name="Picture 4" descr="http://www.newsweek.com/media/25/71014_MoneyHappiness_vl-vertical.jpg"/>
          <p:cNvPicPr>
            <a:picLocks noGrp="1" noChangeAspect="1" noChangeArrowheads="1"/>
          </p:cNvPicPr>
          <p:nvPr>
            <p:ph idx="1"/>
          </p:nvPr>
        </p:nvPicPr>
        <p:blipFill>
          <a:blip r:embed="rId2" cstate="print"/>
          <a:srcRect l="-18818" r="-18818"/>
          <a:stretch>
            <a:fillRect/>
          </a:stretch>
        </p:blipFill>
        <p:spPr>
          <a:ln w="38100" cap="sq">
            <a:noFill/>
            <a:miter lim="800000"/>
          </a:ln>
          <a:effectLst>
            <a:outerShdw blurRad="50800" dist="38100" dir="2700000" algn="tl" rotWithShape="0">
              <a:srgbClr val="000000">
                <a:alpha val="43000"/>
              </a:srgbClr>
            </a:outerShdw>
          </a:effectLst>
        </p:spPr>
      </p:pic>
      <p:sp>
        <p:nvSpPr>
          <p:cNvPr id="2" name="Text Placeholder 1"/>
          <p:cNvSpPr>
            <a:spLocks noGrp="1"/>
          </p:cNvSpPr>
          <p:nvPr>
            <p:ph type="body" sz="half" idx="2"/>
          </p:nvPr>
        </p:nvSpPr>
        <p:spPr/>
        <p:txBody>
          <a:bodyPr/>
          <a:lstStyle/>
          <a:p>
            <a:r>
              <a:rPr lang="en-US" sz="1800" b="1" dirty="0" smtClean="0">
                <a:latin typeface="Calibri" charset="0"/>
                <a:cs typeface="Calibri" charset="0"/>
              </a:rPr>
              <a:t>O </a:t>
            </a:r>
            <a:r>
              <a:rPr lang="el-GR" sz="1800" b="1" dirty="0" smtClean="0">
                <a:latin typeface="Calibri" charset="0"/>
                <a:cs typeface="Calibri" charset="0"/>
              </a:rPr>
              <a:t>άνθρωπος ως «υπολογιστική μηχανή» ή ο άνθρωπος της αμοιβαιότητας</a:t>
            </a:r>
            <a:endParaRPr lang="en-US" sz="1800" b="1" dirty="0"/>
          </a:p>
        </p:txBody>
      </p:sp>
    </p:spTree>
    <p:extLst>
      <p:ext uri="{BB962C8B-B14F-4D97-AF65-F5344CB8AC3E}">
        <p14:creationId xmlns:p14="http://schemas.microsoft.com/office/powerpoint/2010/main" val="12902757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9"/>
          <p:cNvSpPr>
            <a:spLocks noGrp="1"/>
          </p:cNvSpPr>
          <p:nvPr>
            <p:ph type="title"/>
          </p:nvPr>
        </p:nvSpPr>
        <p:spPr/>
        <p:txBody>
          <a:bodyPr>
            <a:normAutofit/>
          </a:bodyPr>
          <a:lstStyle/>
          <a:p>
            <a:pPr eaLnBrk="1" fontAlgn="auto" hangingPunct="1">
              <a:spcAft>
                <a:spcPts val="0"/>
              </a:spcAft>
              <a:defRPr/>
            </a:pPr>
            <a:r>
              <a:rPr lang="el-GR" dirty="0">
                <a:latin typeface="Calibri" charset="0"/>
                <a:ea typeface="+mj-ea"/>
                <a:cs typeface="Calibri" charset="0"/>
              </a:rPr>
              <a:t>Γενικευμένη αμοιβαιότητα </a:t>
            </a:r>
            <a:endParaRPr lang="en-US" dirty="0">
              <a:latin typeface="Calibri" charset="0"/>
              <a:ea typeface="+mj-ea"/>
              <a:cs typeface="Calibri" charset="0"/>
            </a:endParaRPr>
          </a:p>
        </p:txBody>
      </p:sp>
      <p:pic>
        <p:nvPicPr>
          <p:cNvPr id="5" name="Picture Placeholder 4"/>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l="-8482" r="-8482"/>
          <a:stretch>
            <a:fillRect/>
          </a:stretch>
        </p:blipFill>
        <p:spPr/>
      </p:pic>
      <p:pic>
        <p:nvPicPr>
          <p:cNvPr id="62467" name="Picture 4" descr="http://pro.corbis.com/images/42-17198190.jpg?size=572&amp;uid=%7B3C61ED23-42F3-4D6E-B339-0087F1C1EAD8%7D"/>
          <p:cNvPicPr>
            <a:picLocks noGrp="1" noChangeAspect="1" noChangeArrowheads="1"/>
          </p:cNvPicPr>
          <p:nvPr>
            <p:ph type="pic" sz="quarter" idx="16"/>
          </p:nvPr>
        </p:nvPicPr>
        <p:blipFill>
          <a:blip r:embed="rId3">
            <a:extLst>
              <a:ext uri="{28A0092B-C50C-407E-A947-70E740481C1C}">
                <a14:useLocalDpi xmlns:a14="http://schemas.microsoft.com/office/drawing/2010/main"/>
              </a:ext>
            </a:extLst>
          </a:blip>
          <a:srcRect l="1843" r="1843"/>
          <a:stretch>
            <a:fillRect/>
          </a:stretch>
        </p:blipFill>
        <p:spPr>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2"/>
          </p:nvPr>
        </p:nvSpPr>
        <p:spPr/>
        <p:txBody>
          <a:bodyPr/>
          <a:lstStyle/>
          <a:p>
            <a:pPr marL="342900" indent="-342900">
              <a:buFont typeface="Arial"/>
              <a:buChar char="•"/>
            </a:pPr>
            <a:r>
              <a:rPr lang="el-GR" sz="1800" dirty="0" smtClean="0"/>
              <a:t>Μεταξύ ανθρώπων που έχουν – ή </a:t>
            </a:r>
            <a:r>
              <a:rPr lang="el-GR" sz="1800" dirty="0" smtClean="0"/>
              <a:t>επιθυμούν να </a:t>
            </a:r>
            <a:r>
              <a:rPr lang="el-GR" sz="1800" dirty="0" smtClean="0"/>
              <a:t>έχουν</a:t>
            </a:r>
            <a:r>
              <a:rPr lang="el-GR" sz="1800" dirty="0" smtClean="0"/>
              <a:t> </a:t>
            </a:r>
            <a:r>
              <a:rPr lang="el-GR" sz="1800" dirty="0" smtClean="0"/>
              <a:t>– στενές κοινωνικές σχέσεις</a:t>
            </a:r>
          </a:p>
          <a:p>
            <a:pPr marL="342900" indent="-342900">
              <a:buFont typeface="Arial"/>
              <a:buChar char="•"/>
            </a:pPr>
            <a:r>
              <a:rPr lang="el-GR" sz="1800" dirty="0" smtClean="0"/>
              <a:t>Δεν προβλέπεται ανταπόδοση και μπορεί να μην γίνεται ποτέ – δεν υπολογίζονται τα χρέη</a:t>
            </a:r>
          </a:p>
          <a:p>
            <a:pPr marL="342900" indent="-342900">
              <a:buFont typeface="Arial"/>
              <a:buChar char="•"/>
            </a:pPr>
            <a:r>
              <a:rPr lang="el-GR" sz="1800" dirty="0" smtClean="0"/>
              <a:t>[Φροντίδα παιδιών --- φροντίδα γονιών... ]</a:t>
            </a:r>
          </a:p>
          <a:p>
            <a:pPr marL="342900" indent="-342900">
              <a:buFont typeface="Arial"/>
              <a:buChar char="•"/>
            </a:pPr>
            <a:r>
              <a:rPr lang="el-GR" sz="1800" i="1" dirty="0" smtClean="0">
                <a:solidFill>
                  <a:srgbClr val="FF0000"/>
                </a:solidFill>
              </a:rPr>
              <a:t>Υλική ροή διατηρείται από τις κοινωνικές σχέσεις</a:t>
            </a:r>
          </a:p>
          <a:p>
            <a:pPr marL="342900" indent="-342900">
              <a:buFont typeface="Arial"/>
              <a:buChar cha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914400" y="3762375"/>
            <a:ext cx="7315200" cy="1162050"/>
          </a:xfrm>
        </p:spPr>
        <p:txBody>
          <a:bodyPr/>
          <a:lstStyle/>
          <a:p>
            <a:pPr eaLnBrk="1" fontAlgn="auto" hangingPunct="1">
              <a:spcAft>
                <a:spcPts val="0"/>
              </a:spcAft>
              <a:defRPr/>
            </a:pPr>
            <a:r>
              <a:rPr lang="el-GR" dirty="0">
                <a:latin typeface="Calibri" charset="0"/>
                <a:ea typeface="+mj-ea"/>
                <a:cs typeface="Calibri" charset="0"/>
              </a:rPr>
              <a:t>Ισόρροπη αμοιβαιότητα </a:t>
            </a:r>
            <a:endParaRPr lang="en-US" dirty="0">
              <a:latin typeface="Calibri" charset="0"/>
              <a:ea typeface="+mj-ea"/>
              <a:cs typeface="Calibri" charset="0"/>
            </a:endParaRPr>
          </a:p>
        </p:txBody>
      </p:sp>
      <p:pic>
        <p:nvPicPr>
          <p:cNvPr id="63490" name="Picture 4" descr="Wedding Gift"/>
          <p:cNvPicPr>
            <a:picLocks noGrp="1" noChangeAspect="1" noChangeArrowheads="1"/>
          </p:cNvPicPr>
          <p:nvPr>
            <p:ph type="pic" sz="quarter" idx="17"/>
          </p:nvPr>
        </p:nvPicPr>
        <p:blipFill>
          <a:blip r:embed="rId2">
            <a:extLst>
              <a:ext uri="{28A0092B-C50C-407E-A947-70E740481C1C}">
                <a14:useLocalDpi xmlns:a14="http://schemas.microsoft.com/office/drawing/2010/main"/>
              </a:ext>
            </a:extLst>
          </a:blip>
          <a:srcRect t="3683" b="3683"/>
          <a:stretch>
            <a:fillRect/>
          </a:stretch>
        </p:blipFill>
        <p:spPr>
          <a:xfrm rot="21420000">
            <a:off x="298450" y="304800"/>
            <a:ext cx="3598863" cy="3333750"/>
          </a:xfrm>
          <a:noFill/>
          <a:extLst>
            <a:ext uri="{909E8E84-426E-40dd-AFC4-6F175D3DCCD1}">
              <a14:hiddenFill xmlns:a14="http://schemas.microsoft.com/office/drawing/2010/main">
                <a:solidFill>
                  <a:srgbClr val="FFFFFF"/>
                </a:solidFill>
              </a14:hiddenFill>
            </a:ext>
          </a:extLst>
        </p:spPr>
      </p:pic>
      <p:sp>
        <p:nvSpPr>
          <p:cNvPr id="63492" name="Text Placeholder 4"/>
          <p:cNvSpPr>
            <a:spLocks noGrp="1"/>
          </p:cNvSpPr>
          <p:nvPr>
            <p:ph type="body" sz="half" idx="2"/>
          </p:nvPr>
        </p:nvSpPr>
        <p:spPr>
          <a:xfrm>
            <a:off x="914400" y="4926013"/>
            <a:ext cx="7315200" cy="990600"/>
          </a:xfrm>
        </p:spPr>
        <p:txBody>
          <a:bodyPr/>
          <a:lstStyle/>
          <a:p>
            <a:pPr eaLnBrk="1" hangingPunct="1"/>
            <a:r>
              <a:rPr lang="el-GR" dirty="0" smtClean="0">
                <a:latin typeface="Calibri"/>
                <a:cs typeface="Calibri"/>
              </a:rPr>
              <a:t>Αγαθά ίσης αξίας μεταβιβάζονται – χωρίς χρονική υστέρηση</a:t>
            </a:r>
          </a:p>
          <a:p>
            <a:pPr eaLnBrk="1" hangingPunct="1"/>
            <a:r>
              <a:rPr lang="el-GR" i="1" dirty="0" smtClean="0">
                <a:solidFill>
                  <a:srgbClr val="FF0000"/>
                </a:solidFill>
                <a:latin typeface="Calibri"/>
                <a:cs typeface="Calibri"/>
              </a:rPr>
              <a:t>Κοινωνικές σχέσεις διατηρούνται από την υλική ροή</a:t>
            </a:r>
          </a:p>
          <a:p>
            <a:pPr eaLnBrk="1" hangingPunct="1"/>
            <a:endParaRPr lang="el-GR" dirty="0" smtClean="0">
              <a:latin typeface="Calibri"/>
              <a:cs typeface="Calibri"/>
            </a:endParaRPr>
          </a:p>
          <a:p>
            <a:pPr eaLnBrk="1" hangingPunct="1"/>
            <a:endParaRPr lang="en-US" dirty="0">
              <a:latin typeface="Calibri"/>
              <a:cs typeface="Calibri"/>
            </a:endParaRPr>
          </a:p>
        </p:txBody>
      </p:sp>
      <p:pic>
        <p:nvPicPr>
          <p:cNvPr id="3" name="Picture Placeholder 2"/>
          <p:cNvPicPr>
            <a:picLocks noGrp="1" noChangeAspect="1"/>
          </p:cNvPicPr>
          <p:nvPr>
            <p:ph type="pic" sz="quarter" idx="16"/>
          </p:nvPr>
        </p:nvPicPr>
        <p:blipFill>
          <a:blip r:embed="rId3"/>
          <a:srcRect l="2086" r="208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5"/>
          <p:cNvSpPr>
            <a:spLocks noGrp="1"/>
          </p:cNvSpPr>
          <p:nvPr>
            <p:ph type="title"/>
          </p:nvPr>
        </p:nvSpPr>
        <p:spPr/>
        <p:txBody>
          <a:bodyPr>
            <a:normAutofit/>
          </a:bodyPr>
          <a:lstStyle/>
          <a:p>
            <a:pPr eaLnBrk="1" fontAlgn="auto" hangingPunct="1">
              <a:spcAft>
                <a:spcPts val="0"/>
              </a:spcAft>
              <a:defRPr/>
            </a:pPr>
            <a:r>
              <a:rPr lang="el-GR" sz="4000">
                <a:latin typeface="Calibri" charset="0"/>
                <a:ea typeface="+mj-ea"/>
                <a:cs typeface="Calibri" charset="0"/>
              </a:rPr>
              <a:t>Αρνητική αμοιβαιότητα</a:t>
            </a:r>
            <a:endParaRPr lang="en-US" sz="4000">
              <a:latin typeface="Calibri" charset="0"/>
              <a:ea typeface="+mj-ea"/>
              <a:cs typeface="Calibri" charset="0"/>
            </a:endParaRPr>
          </a:p>
        </p:txBody>
      </p:sp>
      <p:sp>
        <p:nvSpPr>
          <p:cNvPr id="3" name="Text Placeholder 2"/>
          <p:cNvSpPr>
            <a:spLocks noGrp="1"/>
          </p:cNvSpPr>
          <p:nvPr>
            <p:ph type="body" sz="half" idx="2"/>
          </p:nvPr>
        </p:nvSpPr>
        <p:spPr/>
        <p:txBody>
          <a:bodyPr/>
          <a:lstStyle/>
          <a:p>
            <a:r>
              <a:rPr lang="el-GR" dirty="0" smtClean="0"/>
              <a:t>Ωφελιμισμός – προσπάθεια απόκτησης κέρδους, απρόσωπη μορφή ανταλλαγής</a:t>
            </a:r>
            <a:endParaRPr lang="en-US" dirty="0"/>
          </a:p>
        </p:txBody>
      </p:sp>
      <p:pic>
        <p:nvPicPr>
          <p:cNvPr id="64514" name="Picture 4" descr="http://www.diversityjobs.com/files/images/le_floor_de_Wall_street.jpg"/>
          <p:cNvPicPr>
            <a:picLocks noGrp="1" noChangeAspect="1" noChangeArrowheads="1"/>
          </p:cNvPicPr>
          <p:nvPr>
            <p:ph type="pic" sz="quarter" idx="15"/>
          </p:nvPr>
        </p:nvPicPr>
        <p:blipFill>
          <a:blip r:embed="rId2" cstate="email">
            <a:extLst>
              <a:ext uri="{28A0092B-C50C-407E-A947-70E740481C1C}">
                <a14:useLocalDpi xmlns:a14="http://schemas.microsoft.com/office/drawing/2010/main"/>
              </a:ext>
            </a:extLst>
          </a:blip>
          <a:srcRect t="6003" b="6003"/>
          <a:stretch>
            <a:fillRect/>
          </a:stretch>
        </p:blipFill>
        <p:spPr>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smtClean="0"/>
              <a:t>Δώρα και εξουσία</a:t>
            </a:r>
            <a:endParaRPr lang="en-US" b="1" dirty="0"/>
          </a:p>
        </p:txBody>
      </p:sp>
      <p:sp>
        <p:nvSpPr>
          <p:cNvPr id="6" name="Content Placeholder 5"/>
          <p:cNvSpPr>
            <a:spLocks noGrp="1"/>
          </p:cNvSpPr>
          <p:nvPr>
            <p:ph idx="1"/>
          </p:nvPr>
        </p:nvSpPr>
        <p:spPr/>
        <p:txBody>
          <a:bodyPr/>
          <a:lstStyle/>
          <a:p>
            <a:r>
              <a:rPr lang="en-US" sz="2800" dirty="0">
                <a:latin typeface="Calibri" charset="0"/>
                <a:cs typeface="Calibri" charset="0"/>
              </a:rPr>
              <a:t>Bourdieu: </a:t>
            </a:r>
            <a:r>
              <a:rPr lang="el-GR" sz="2800" dirty="0">
                <a:latin typeface="Calibri" charset="0"/>
                <a:cs typeface="Calibri" charset="0"/>
              </a:rPr>
              <a:t>τα δώρα ως «συλλογικά ενορχηστρωμένη φενάκη</a:t>
            </a:r>
            <a:r>
              <a:rPr lang="el-GR" sz="2800" dirty="0" smtClean="0">
                <a:latin typeface="Calibri" charset="0"/>
                <a:cs typeface="Calibri" charset="0"/>
              </a:rPr>
              <a:t>»</a:t>
            </a:r>
          </a:p>
          <a:p>
            <a:r>
              <a:rPr lang="el-GR" sz="2800" dirty="0" smtClean="0">
                <a:latin typeface="Calibri" charset="0"/>
                <a:cs typeface="Calibri" charset="0"/>
              </a:rPr>
              <a:t>Τα δώρα υποκρύπτουν σχέσεις δύναμης και πρακτικές εκμετάλλευσης </a:t>
            </a:r>
          </a:p>
          <a:p>
            <a:r>
              <a:rPr lang="el-GR" sz="2800" dirty="0" smtClean="0">
                <a:latin typeface="Calibri" charset="0"/>
                <a:cs typeface="Calibri" charset="0"/>
              </a:rPr>
              <a:t>«Υποχρέωση»</a:t>
            </a:r>
            <a:endParaRPr lang="en-US" sz="2800" dirty="0">
              <a:latin typeface="Calibri" charset="0"/>
              <a:cs typeface="Calibri" charset="0"/>
            </a:endParaRPr>
          </a:p>
          <a:p>
            <a:endParaRPr lang="en-US" dirty="0"/>
          </a:p>
        </p:txBody>
      </p:sp>
    </p:spTree>
    <p:extLst>
      <p:ext uri="{BB962C8B-B14F-4D97-AF65-F5344CB8AC3E}">
        <p14:creationId xmlns:p14="http://schemas.microsoft.com/office/powerpoint/2010/main" val="2983233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t>Το κέρασμα</a:t>
            </a:r>
            <a:endParaRPr lang="en-US" b="1" dirty="0"/>
          </a:p>
        </p:txBody>
      </p:sp>
      <p:pic>
        <p:nvPicPr>
          <p:cNvPr id="12" name="Content Placeholder 11"/>
          <p:cNvPicPr>
            <a:picLocks noGrp="1" noChangeAspect="1"/>
          </p:cNvPicPr>
          <p:nvPr>
            <p:ph idx="1"/>
          </p:nvPr>
        </p:nvPicPr>
        <p:blipFill>
          <a:blip r:embed="rId2" cstate="email">
            <a:extLst>
              <a:ext uri="{28A0092B-C50C-407E-A947-70E740481C1C}">
                <a14:useLocalDpi xmlns:a14="http://schemas.microsoft.com/office/drawing/2010/main"/>
              </a:ext>
            </a:extLst>
          </a:blip>
          <a:srcRect l="-11364" r="-11364"/>
          <a:stretch>
            <a:fillRect/>
          </a:stretch>
        </p:blipFill>
        <p:spPr/>
      </p:pic>
    </p:spTree>
    <p:extLst>
      <p:ext uri="{BB962C8B-B14F-4D97-AF65-F5344CB8AC3E}">
        <p14:creationId xmlns:p14="http://schemas.microsoft.com/office/powerpoint/2010/main" val="12240799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Οικονομική «βοήθεια»</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t="2533" b="2533"/>
          <a:stretch>
            <a:fillRect/>
          </a:stretch>
        </p:blipFill>
        <p:spPr/>
      </p:pic>
    </p:spTree>
    <p:extLst>
      <p:ext uri="{BB962C8B-B14F-4D97-AF65-F5344CB8AC3E}">
        <p14:creationId xmlns:p14="http://schemas.microsoft.com/office/powerpoint/2010/main" val="28991484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lvl="2"/>
            <a:r>
              <a:rPr lang="el-GR" altLang="ja-JP" sz="3200" b="1" dirty="0" smtClean="0">
                <a:latin typeface="Calibri" charset="0"/>
                <a:cs typeface="Calibri" charset="0"/>
              </a:rPr>
              <a:t>«</a:t>
            </a:r>
            <a:r>
              <a:rPr lang="el-GR" altLang="ja-JP" sz="3200" b="1" dirty="0">
                <a:latin typeface="Calibri" charset="0"/>
                <a:cs typeface="Calibri" charset="0"/>
              </a:rPr>
              <a:t>Ζούμε για να δουλεύουμε» </a:t>
            </a:r>
            <a:r>
              <a:rPr lang="el-GR" altLang="ja-JP" sz="3200" b="1" dirty="0" smtClean="0">
                <a:latin typeface="Calibri" charset="0"/>
                <a:cs typeface="Calibri" charset="0"/>
              </a:rPr>
              <a:t/>
            </a:r>
            <a:br>
              <a:rPr lang="el-GR" altLang="ja-JP" sz="3200" b="1" dirty="0" smtClean="0">
                <a:latin typeface="Calibri" charset="0"/>
                <a:cs typeface="Calibri" charset="0"/>
              </a:rPr>
            </a:br>
            <a:r>
              <a:rPr lang="el-GR" altLang="ja-JP" sz="3200" b="1" dirty="0" smtClean="0">
                <a:latin typeface="Calibri" charset="0"/>
                <a:cs typeface="Calibri" charset="0"/>
              </a:rPr>
              <a:t>ή</a:t>
            </a:r>
            <a:r>
              <a:rPr lang="en-US" altLang="ja-JP" sz="3200" b="1" dirty="0" smtClean="0">
                <a:latin typeface="Calibri" charset="0"/>
                <a:cs typeface="Calibri" charset="0"/>
              </a:rPr>
              <a:t> </a:t>
            </a:r>
            <a:r>
              <a:rPr lang="el-GR" altLang="ja-JP" sz="3200" b="1" dirty="0" smtClean="0">
                <a:latin typeface="Calibri" charset="0"/>
                <a:cs typeface="Calibri" charset="0"/>
              </a:rPr>
              <a:t>«δουλεύουμε </a:t>
            </a:r>
            <a:r>
              <a:rPr lang="el-GR" altLang="ja-JP" sz="3200" b="1" dirty="0">
                <a:latin typeface="Calibri" charset="0"/>
                <a:cs typeface="Calibri" charset="0"/>
              </a:rPr>
              <a:t>για να ζούμε</a:t>
            </a:r>
            <a:r>
              <a:rPr lang="el-GR" altLang="ja-JP" sz="3200" b="1" dirty="0" smtClean="0">
                <a:latin typeface="Calibri" charset="0"/>
                <a:cs typeface="Calibri" charset="0"/>
              </a:rPr>
              <a:t>»</a:t>
            </a:r>
            <a:r>
              <a:rPr lang="en-US" altLang="ja-JP" sz="3200" b="1" dirty="0">
                <a:latin typeface="Calibri" charset="0"/>
                <a:cs typeface="Calibri" charset="0"/>
              </a:rPr>
              <a:t>;</a:t>
            </a:r>
            <a:endParaRPr lang="en-US" sz="3200" b="1" dirty="0"/>
          </a:p>
        </p:txBody>
      </p:sp>
      <p:sp>
        <p:nvSpPr>
          <p:cNvPr id="3" name="Content Placeholder 2"/>
          <p:cNvSpPr>
            <a:spLocks noGrp="1"/>
          </p:cNvSpPr>
          <p:nvPr>
            <p:ph type="body" sz="half" idx="2"/>
          </p:nvPr>
        </p:nvSpPr>
        <p:spPr/>
        <p:txBody>
          <a:bodyPr/>
          <a:lstStyle/>
          <a:p>
            <a:pPr marL="547687" lvl="2" eaLnBrk="1" hangingPunct="1"/>
            <a:r>
              <a:rPr lang="el-GR" sz="2400" dirty="0">
                <a:latin typeface="Calibri" charset="0"/>
                <a:cs typeface="Calibri" charset="0"/>
              </a:rPr>
              <a:t>Ηθικά</a:t>
            </a:r>
            <a:r>
              <a:rPr lang="el-GR" sz="2400" i="1" dirty="0">
                <a:latin typeface="Calibri" charset="0"/>
                <a:cs typeface="Calibri" charset="0"/>
              </a:rPr>
              <a:t> </a:t>
            </a:r>
            <a:r>
              <a:rPr lang="el-GR" sz="2400" dirty="0">
                <a:latin typeface="Calibri" charset="0"/>
                <a:cs typeface="Calibri" charset="0"/>
              </a:rPr>
              <a:t>ζητήματα – όχι απλώς οικονομικά </a:t>
            </a:r>
            <a:endParaRPr lang="en-US" sz="2400" dirty="0">
              <a:latin typeface="Calibri" charset="0"/>
              <a:cs typeface="Calibri" charset="0"/>
            </a:endParaRPr>
          </a:p>
          <a:p>
            <a:pPr marL="547687" lvl="2" indent="0" eaLnBrk="1" hangingPunct="1">
              <a:buNone/>
            </a:pPr>
            <a:endParaRPr lang="el-GR" sz="2400" dirty="0" smtClean="0">
              <a:latin typeface="Calibri" charset="0"/>
              <a:cs typeface="Calibri" charset="0"/>
            </a:endParaRPr>
          </a:p>
          <a:p>
            <a:pPr marL="547687" lvl="2" indent="0" eaLnBrk="1" hangingPunct="1">
              <a:buNone/>
            </a:pPr>
            <a:endParaRPr lang="el-GR" sz="2400" dirty="0">
              <a:latin typeface="Calibri" charset="0"/>
              <a:cs typeface="Calibri" charset="0"/>
            </a:endParaRPr>
          </a:p>
          <a:p>
            <a:endParaRPr lang="en-US" dirty="0"/>
          </a:p>
        </p:txBody>
      </p:sp>
      <p:pic>
        <p:nvPicPr>
          <p:cNvPr id="4" name="Picture Placeholder 3"/>
          <p:cNvPicPr>
            <a:picLocks noGrp="1" noChangeAspect="1"/>
          </p:cNvPicPr>
          <p:nvPr>
            <p:ph type="pic" sz="quarter" idx="15"/>
          </p:nvPr>
        </p:nvPicPr>
        <p:blipFill>
          <a:blip r:embed="rId2"/>
          <a:srcRect t="24213" b="24213"/>
          <a:stretch>
            <a:fillRect/>
          </a:stretch>
        </p:blipFill>
        <p:spPr>
          <a:xfrm rot="21240000">
            <a:off x="857250" y="633413"/>
            <a:ext cx="5010150" cy="3254375"/>
          </a:xfrm>
        </p:spPr>
      </p:pic>
    </p:spTree>
    <p:extLst>
      <p:ext uri="{BB962C8B-B14F-4D97-AF65-F5344CB8AC3E}">
        <p14:creationId xmlns:p14="http://schemas.microsoft.com/office/powerpoint/2010/main" val="107964973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9"/>
          <p:cNvSpPr>
            <a:spLocks noGrp="1"/>
          </p:cNvSpPr>
          <p:nvPr>
            <p:ph type="title"/>
          </p:nvPr>
        </p:nvSpPr>
        <p:spPr/>
        <p:txBody>
          <a:bodyPr/>
          <a:lstStyle/>
          <a:p>
            <a:pPr eaLnBrk="1" fontAlgn="auto" hangingPunct="1">
              <a:spcAft>
                <a:spcPts val="0"/>
              </a:spcAft>
              <a:defRPr/>
            </a:pPr>
            <a:r>
              <a:rPr lang="en-US" b="1" dirty="0">
                <a:latin typeface="Goudy Old Style" charset="0"/>
                <a:ea typeface="+mj-ea"/>
                <a:cs typeface="+mj-cs"/>
              </a:rPr>
              <a:t>Jean de la Fontaine, 1621-1695</a:t>
            </a:r>
          </a:p>
        </p:txBody>
      </p:sp>
      <p:sp>
        <p:nvSpPr>
          <p:cNvPr id="68610" name="Text Placeholder 12"/>
          <p:cNvSpPr>
            <a:spLocks noGrp="1"/>
          </p:cNvSpPr>
          <p:nvPr>
            <p:ph type="body" idx="1"/>
          </p:nvPr>
        </p:nvSpPr>
        <p:spPr>
          <a:xfrm>
            <a:off x="457200" y="1676400"/>
            <a:ext cx="3932238" cy="639763"/>
          </a:xfrm>
          <a:ln w="9525"/>
          <a:extLst>
            <a:ext uri="{91240B29-F687-4f45-9708-019B960494DF}">
              <a14:hiddenLine xmlns:a14="http://schemas.microsoft.com/office/drawing/2010/main" w="44450" cap="flat">
                <a:solidFill>
                  <a:srgbClr val="000000"/>
                </a:solidFill>
                <a:miter lim="800000"/>
                <a:headEnd/>
                <a:tailEnd/>
              </a14:hiddenLine>
            </a:ext>
          </a:extLst>
        </p:spPr>
        <p:txBody>
          <a:bodyPr/>
          <a:lstStyle/>
          <a:p>
            <a:pPr eaLnBrk="1" hangingPunct="1"/>
            <a:r>
              <a:rPr lang="en-US" dirty="0">
                <a:latin typeface="Arial" charset="0"/>
              </a:rPr>
              <a:t>The Ant and the Grasshopper</a:t>
            </a:r>
          </a:p>
        </p:txBody>
      </p:sp>
      <p:sp>
        <p:nvSpPr>
          <p:cNvPr id="65539" name="Content Placeholder 11"/>
          <p:cNvSpPr>
            <a:spLocks noGrp="1"/>
          </p:cNvSpPr>
          <p:nvPr>
            <p:ph sz="half" idx="2"/>
          </p:nvPr>
        </p:nvSpPr>
        <p:spPr>
          <a:xfrm>
            <a:off x="457200" y="2438400"/>
            <a:ext cx="3932238" cy="3951288"/>
          </a:xfrm>
        </p:spPr>
        <p:txBody>
          <a:bodyPr rtlCol="0">
            <a:normAutofit fontScale="92500" lnSpcReduction="10000"/>
          </a:bodyPr>
          <a:lstStyle/>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The cricket had sung her song</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all summer long</a:t>
            </a:r>
            <a:endParaRPr lang="el-GR" sz="1300" b="1" dirty="0">
              <a:latin typeface="Calibri" charset="0"/>
              <a:ea typeface="+mn-ea"/>
              <a:cs typeface="Calibri" charset="0"/>
            </a:endParaRP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but found her victuals too few</a:t>
            </a:r>
            <a:endParaRPr lang="el-GR" sz="1300" b="1" dirty="0">
              <a:latin typeface="Calibri" charset="0"/>
              <a:ea typeface="+mn-ea"/>
              <a:cs typeface="Calibri" charset="0"/>
            </a:endParaRP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when the north wind blew.</a:t>
            </a:r>
            <a:endParaRPr lang="el-GR" sz="1300" b="1" dirty="0">
              <a:latin typeface="Calibri" charset="0"/>
              <a:ea typeface="+mn-ea"/>
              <a:cs typeface="Calibri" charset="0"/>
            </a:endParaRP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Nowhere could she espy</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a single morsel of worm or fly.</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Her neighbor, the ant, might,</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she thought, help her in her plight,</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and she begged her for a little grain</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till summer would come back again.</a:t>
            </a:r>
          </a:p>
          <a:p>
            <a:pPr marL="0" indent="0" eaLnBrk="1" fontAlgn="auto" hangingPunct="1">
              <a:lnSpc>
                <a:spcPct val="120000"/>
              </a:lnSpc>
              <a:spcBef>
                <a:spcPct val="0"/>
              </a:spcBef>
              <a:spcAft>
                <a:spcPts val="0"/>
              </a:spcAft>
              <a:buFontTx/>
              <a:buNone/>
              <a:defRPr/>
            </a:pPr>
            <a:r>
              <a:rPr lang="en-US" sz="1300" b="1" u="sng" dirty="0">
                <a:latin typeface="Calibri" charset="0"/>
                <a:ea typeface="+mn-ea"/>
                <a:cs typeface="Calibri" charset="0"/>
              </a:rPr>
              <a:t>“</a:t>
            </a:r>
            <a:r>
              <a:rPr lang="en-US" altLang="ja-JP" sz="1300" b="1" u="sng" dirty="0">
                <a:latin typeface="Calibri" charset="0"/>
                <a:ea typeface="+mn-ea"/>
                <a:cs typeface="Calibri" charset="0"/>
              </a:rPr>
              <a:t>By next August I</a:t>
            </a:r>
            <a:r>
              <a:rPr lang="en-US" sz="1300" b="1" u="sng" dirty="0">
                <a:latin typeface="Calibri" charset="0"/>
                <a:ea typeface="+mn-ea"/>
                <a:cs typeface="Calibri" charset="0"/>
              </a:rPr>
              <a:t>’</a:t>
            </a:r>
            <a:r>
              <a:rPr lang="en-US" altLang="ja-JP" sz="1300" b="1" u="sng" dirty="0">
                <a:latin typeface="Calibri" charset="0"/>
                <a:ea typeface="+mn-ea"/>
                <a:cs typeface="Calibri" charset="0"/>
              </a:rPr>
              <a:t>ll repay both</a:t>
            </a:r>
          </a:p>
          <a:p>
            <a:pPr marL="0" indent="0" eaLnBrk="1" fontAlgn="auto" hangingPunct="1">
              <a:lnSpc>
                <a:spcPct val="120000"/>
              </a:lnSpc>
              <a:spcBef>
                <a:spcPct val="0"/>
              </a:spcBef>
              <a:spcAft>
                <a:spcPts val="0"/>
              </a:spcAft>
              <a:buFontTx/>
              <a:buNone/>
              <a:defRPr/>
            </a:pPr>
            <a:r>
              <a:rPr lang="en-US" sz="1300" b="1" u="sng" dirty="0">
                <a:latin typeface="Calibri" charset="0"/>
                <a:ea typeface="+mn-ea"/>
                <a:cs typeface="Calibri" charset="0"/>
              </a:rPr>
              <a:t>Interest and principal; animal’s oath.</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a:t>
            </a:r>
            <a:r>
              <a:rPr lang="en-US" altLang="ja-JP" sz="1300" b="1" dirty="0">
                <a:latin typeface="Calibri" charset="0"/>
                <a:ea typeface="+mn-ea"/>
                <a:cs typeface="Calibri" charset="0"/>
              </a:rPr>
              <a:t>Now, the ant may have a fault or two</a:t>
            </a:r>
          </a:p>
          <a:p>
            <a:pPr marL="0" indent="0" eaLnBrk="1" fontAlgn="auto" hangingPunct="1">
              <a:lnSpc>
                <a:spcPct val="120000"/>
              </a:lnSpc>
              <a:spcBef>
                <a:spcPct val="0"/>
              </a:spcBef>
              <a:spcAft>
                <a:spcPts val="0"/>
              </a:spcAft>
              <a:buFontTx/>
              <a:buNone/>
              <a:defRPr/>
            </a:pPr>
            <a:r>
              <a:rPr lang="en-US" sz="1300" b="1" u="sng" dirty="0">
                <a:latin typeface="Calibri" charset="0"/>
                <a:ea typeface="+mn-ea"/>
                <a:cs typeface="Calibri" charset="0"/>
              </a:rPr>
              <a:t>But lending is not something she will do.</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She asked what the cricket did in summer.</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a:t>
            </a:r>
            <a:r>
              <a:rPr lang="en-US" altLang="ja-JP" sz="1300" b="1" dirty="0">
                <a:latin typeface="Calibri" charset="0"/>
                <a:ea typeface="+mn-ea"/>
                <a:cs typeface="Calibri" charset="0"/>
              </a:rPr>
              <a:t>By night and day, to any comer</a:t>
            </a: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I sang whenever I had the chance.”</a:t>
            </a:r>
            <a:endParaRPr lang="en-US" altLang="ja-JP" sz="1300" b="1" dirty="0">
              <a:latin typeface="Calibri" charset="0"/>
              <a:ea typeface="+mn-ea"/>
              <a:cs typeface="Calibri" charset="0"/>
            </a:endParaRPr>
          </a:p>
          <a:p>
            <a:pPr marL="0" indent="0" eaLnBrk="1" fontAlgn="auto" hangingPunct="1">
              <a:lnSpc>
                <a:spcPct val="120000"/>
              </a:lnSpc>
              <a:spcBef>
                <a:spcPct val="0"/>
              </a:spcBef>
              <a:spcAft>
                <a:spcPts val="0"/>
              </a:spcAft>
              <a:buFontTx/>
              <a:buNone/>
              <a:defRPr/>
            </a:pPr>
            <a:r>
              <a:rPr lang="en-US" sz="1300" b="1" dirty="0">
                <a:latin typeface="Calibri" charset="0"/>
                <a:ea typeface="+mn-ea"/>
                <a:cs typeface="Calibri" charset="0"/>
              </a:rPr>
              <a:t>“You sang, did you? That’s nice. Now dance.”</a:t>
            </a:r>
          </a:p>
        </p:txBody>
      </p:sp>
      <p:sp>
        <p:nvSpPr>
          <p:cNvPr id="68612" name="Text Placeholder 13"/>
          <p:cNvSpPr>
            <a:spLocks noGrp="1"/>
          </p:cNvSpPr>
          <p:nvPr>
            <p:ph type="body" sz="quarter" idx="3"/>
          </p:nvPr>
        </p:nvSpPr>
        <p:spPr>
          <a:xfrm>
            <a:off x="4754563" y="1676400"/>
            <a:ext cx="3932237" cy="639763"/>
          </a:xfrm>
          <a:ln w="9525"/>
          <a:extLst>
            <a:ext uri="{91240B29-F687-4f45-9708-019B960494DF}">
              <a14:hiddenLine xmlns:a14="http://schemas.microsoft.com/office/drawing/2010/main" w="44450" cap="flat">
                <a:solidFill>
                  <a:srgbClr val="000000"/>
                </a:solidFill>
                <a:miter lim="800000"/>
                <a:headEnd/>
                <a:tailEnd/>
              </a14:hiddenLine>
            </a:ext>
          </a:extLst>
        </p:spPr>
        <p:txBody>
          <a:bodyPr/>
          <a:lstStyle/>
          <a:p>
            <a:pPr eaLnBrk="1" hangingPunct="1"/>
            <a:r>
              <a:rPr>
                <a:latin typeface="Arial" charset="0"/>
                <a:ea typeface="ＭＳ Ｐゴシック" charset="0"/>
                <a:cs typeface="ＭＳ Ｐゴシック" charset="0"/>
              </a:rPr>
              <a:t>La Cigale et la Fourmi </a:t>
            </a:r>
          </a:p>
        </p:txBody>
      </p:sp>
      <p:sp>
        <p:nvSpPr>
          <p:cNvPr id="68613" name="Content Placeholder 14"/>
          <p:cNvSpPr>
            <a:spLocks noGrp="1"/>
          </p:cNvSpPr>
          <p:nvPr>
            <p:ph sz="quarter" idx="4"/>
          </p:nvPr>
        </p:nvSpPr>
        <p:spPr>
          <a:xfrm>
            <a:off x="4754563" y="2438400"/>
            <a:ext cx="3932237" cy="3951288"/>
          </a:xfrm>
        </p:spPr>
        <p:txBody>
          <a:bodyPr/>
          <a:lstStyle/>
          <a:p>
            <a:pPr marL="0" indent="0" eaLnBrk="1" hangingPunct="1">
              <a:lnSpc>
                <a:spcPct val="90000"/>
              </a:lnSpc>
              <a:spcBef>
                <a:spcPct val="0"/>
              </a:spcBef>
              <a:buFontTx/>
              <a:buNone/>
            </a:pPr>
            <a:r>
              <a:rPr lang="fr-FR" sz="1200" b="1" dirty="0">
                <a:latin typeface="Calibri" charset="0"/>
                <a:cs typeface="Calibri" charset="0"/>
              </a:rPr>
              <a:t>La cigale ayant chanté</a:t>
            </a:r>
          </a:p>
          <a:p>
            <a:pPr marL="0" indent="0" eaLnBrk="1" hangingPunct="1">
              <a:lnSpc>
                <a:spcPct val="90000"/>
              </a:lnSpc>
              <a:spcBef>
                <a:spcPct val="0"/>
              </a:spcBef>
              <a:buFontTx/>
              <a:buNone/>
            </a:pPr>
            <a:r>
              <a:rPr lang="fr-FR" sz="1200" b="1" dirty="0">
                <a:latin typeface="Calibri" charset="0"/>
                <a:cs typeface="Calibri" charset="0"/>
              </a:rPr>
              <a:t>Tout l’été,</a:t>
            </a:r>
          </a:p>
          <a:p>
            <a:pPr marL="0" indent="0" eaLnBrk="1" hangingPunct="1">
              <a:lnSpc>
                <a:spcPct val="90000"/>
              </a:lnSpc>
              <a:spcBef>
                <a:spcPct val="0"/>
              </a:spcBef>
              <a:buFontTx/>
              <a:buNone/>
            </a:pPr>
            <a:r>
              <a:rPr lang="fr-FR" sz="1200" b="1" dirty="0">
                <a:latin typeface="Calibri" charset="0"/>
                <a:cs typeface="Calibri" charset="0"/>
              </a:rPr>
              <a:t>Se trouva fort dépourvue</a:t>
            </a:r>
          </a:p>
          <a:p>
            <a:pPr marL="0" indent="0" eaLnBrk="1" hangingPunct="1">
              <a:lnSpc>
                <a:spcPct val="90000"/>
              </a:lnSpc>
              <a:spcBef>
                <a:spcPct val="0"/>
              </a:spcBef>
              <a:buFontTx/>
              <a:buNone/>
            </a:pPr>
            <a:r>
              <a:rPr lang="fr-FR" sz="1200" b="1" dirty="0">
                <a:latin typeface="Calibri" charset="0"/>
                <a:cs typeface="Calibri" charset="0"/>
              </a:rPr>
              <a:t>Quand la bise fut venue :</a:t>
            </a:r>
          </a:p>
          <a:p>
            <a:pPr marL="0" indent="0" eaLnBrk="1" hangingPunct="1">
              <a:lnSpc>
                <a:spcPct val="90000"/>
              </a:lnSpc>
              <a:spcBef>
                <a:spcPct val="0"/>
              </a:spcBef>
              <a:buFontTx/>
              <a:buNone/>
            </a:pPr>
            <a:r>
              <a:rPr lang="fr-FR" sz="1200" b="1" dirty="0">
                <a:latin typeface="Calibri" charset="0"/>
                <a:cs typeface="Calibri" charset="0"/>
              </a:rPr>
              <a:t>Pas un seul petit morceau</a:t>
            </a:r>
          </a:p>
          <a:p>
            <a:pPr marL="0" indent="0" eaLnBrk="1" hangingPunct="1">
              <a:lnSpc>
                <a:spcPct val="90000"/>
              </a:lnSpc>
              <a:spcBef>
                <a:spcPct val="0"/>
              </a:spcBef>
              <a:buFontTx/>
              <a:buNone/>
            </a:pPr>
            <a:r>
              <a:rPr lang="fr-FR" sz="1200" b="1" dirty="0">
                <a:latin typeface="Calibri" charset="0"/>
                <a:cs typeface="Calibri" charset="0"/>
              </a:rPr>
              <a:t>De mouche ou de vermisseau.</a:t>
            </a:r>
          </a:p>
          <a:p>
            <a:pPr marL="0" indent="0" eaLnBrk="1" hangingPunct="1">
              <a:lnSpc>
                <a:spcPct val="90000"/>
              </a:lnSpc>
              <a:spcBef>
                <a:spcPct val="0"/>
              </a:spcBef>
              <a:buFontTx/>
              <a:buNone/>
            </a:pPr>
            <a:r>
              <a:rPr lang="fr-FR" sz="1200" b="1" dirty="0">
                <a:latin typeface="Calibri" charset="0"/>
                <a:cs typeface="Calibri" charset="0"/>
              </a:rPr>
              <a:t>Elle alla crier famine</a:t>
            </a:r>
          </a:p>
          <a:p>
            <a:pPr marL="0" indent="0" eaLnBrk="1" hangingPunct="1">
              <a:lnSpc>
                <a:spcPct val="90000"/>
              </a:lnSpc>
              <a:spcBef>
                <a:spcPct val="0"/>
              </a:spcBef>
              <a:buFontTx/>
              <a:buNone/>
            </a:pPr>
            <a:r>
              <a:rPr lang="fr-FR" sz="1200" b="1" dirty="0">
                <a:latin typeface="Calibri" charset="0"/>
                <a:cs typeface="Calibri" charset="0"/>
              </a:rPr>
              <a:t>Chez la fourmi sa voisine,</a:t>
            </a:r>
          </a:p>
          <a:p>
            <a:pPr marL="0" indent="0" eaLnBrk="1" hangingPunct="1">
              <a:lnSpc>
                <a:spcPct val="90000"/>
              </a:lnSpc>
              <a:spcBef>
                <a:spcPct val="0"/>
              </a:spcBef>
              <a:buFontTx/>
              <a:buNone/>
            </a:pPr>
            <a:r>
              <a:rPr lang="fr-FR" sz="1200" b="1" dirty="0">
                <a:latin typeface="Calibri" charset="0"/>
                <a:cs typeface="Calibri" charset="0"/>
              </a:rPr>
              <a:t>La priant de lui prêter</a:t>
            </a:r>
          </a:p>
          <a:p>
            <a:pPr marL="0" indent="0" eaLnBrk="1" hangingPunct="1">
              <a:lnSpc>
                <a:spcPct val="90000"/>
              </a:lnSpc>
              <a:spcBef>
                <a:spcPct val="0"/>
              </a:spcBef>
              <a:buFontTx/>
              <a:buNone/>
            </a:pPr>
            <a:r>
              <a:rPr lang="fr-FR" sz="1200" b="1" dirty="0">
                <a:latin typeface="Calibri" charset="0"/>
                <a:cs typeface="Calibri" charset="0"/>
              </a:rPr>
              <a:t>Quelque grain pour subsister</a:t>
            </a:r>
          </a:p>
          <a:p>
            <a:pPr marL="0" indent="0" eaLnBrk="1" hangingPunct="1">
              <a:lnSpc>
                <a:spcPct val="90000"/>
              </a:lnSpc>
              <a:spcBef>
                <a:spcPct val="0"/>
              </a:spcBef>
              <a:buFontTx/>
              <a:buNone/>
            </a:pPr>
            <a:r>
              <a:rPr lang="fr-FR" sz="1200" b="1" dirty="0">
                <a:latin typeface="Calibri" charset="0"/>
                <a:cs typeface="Calibri" charset="0"/>
              </a:rPr>
              <a:t>Jusqu’à la saison nouvelle.</a:t>
            </a:r>
          </a:p>
          <a:p>
            <a:pPr marL="0" indent="0" eaLnBrk="1" hangingPunct="1">
              <a:lnSpc>
                <a:spcPct val="90000"/>
              </a:lnSpc>
              <a:spcBef>
                <a:spcPct val="0"/>
              </a:spcBef>
              <a:buFontTx/>
              <a:buNone/>
            </a:pPr>
            <a:r>
              <a:rPr lang="fr-FR" sz="1200" b="1" dirty="0">
                <a:latin typeface="Calibri" charset="0"/>
                <a:cs typeface="Calibri" charset="0"/>
              </a:rPr>
              <a:t>« Je vous paierai, lui dit-elle,</a:t>
            </a:r>
          </a:p>
          <a:p>
            <a:pPr marL="0" indent="0" eaLnBrk="1" hangingPunct="1">
              <a:lnSpc>
                <a:spcPct val="90000"/>
              </a:lnSpc>
              <a:spcBef>
                <a:spcPct val="0"/>
              </a:spcBef>
              <a:buFontTx/>
              <a:buNone/>
            </a:pPr>
            <a:r>
              <a:rPr lang="fr-FR" sz="1200" b="1" u="sng" dirty="0">
                <a:latin typeface="Calibri" charset="0"/>
                <a:cs typeface="Calibri" charset="0"/>
              </a:rPr>
              <a:t>Avant l’août, foi d’animal,</a:t>
            </a:r>
          </a:p>
          <a:p>
            <a:pPr marL="0" indent="0" eaLnBrk="1" hangingPunct="1">
              <a:lnSpc>
                <a:spcPct val="90000"/>
              </a:lnSpc>
              <a:spcBef>
                <a:spcPct val="0"/>
              </a:spcBef>
              <a:buFontTx/>
              <a:buNone/>
            </a:pPr>
            <a:r>
              <a:rPr lang="fr-FR" sz="1200" b="1" u="sng" dirty="0">
                <a:latin typeface="Calibri" charset="0"/>
                <a:cs typeface="Calibri" charset="0"/>
              </a:rPr>
              <a:t>Intérêt et principal. </a:t>
            </a:r>
            <a:r>
              <a:rPr lang="fr-FR" sz="1200" b="1" dirty="0">
                <a:latin typeface="Calibri" charset="0"/>
                <a:cs typeface="Calibri" charset="0"/>
              </a:rPr>
              <a:t>»</a:t>
            </a:r>
          </a:p>
          <a:p>
            <a:pPr marL="0" indent="0" eaLnBrk="1" hangingPunct="1">
              <a:lnSpc>
                <a:spcPct val="90000"/>
              </a:lnSpc>
              <a:spcBef>
                <a:spcPct val="0"/>
              </a:spcBef>
              <a:buFontTx/>
              <a:buNone/>
            </a:pPr>
            <a:r>
              <a:rPr lang="fr-FR" sz="1200" b="1" dirty="0">
                <a:latin typeface="Calibri" charset="0"/>
                <a:cs typeface="Calibri" charset="0"/>
              </a:rPr>
              <a:t>La fourmi n’est pas </a:t>
            </a:r>
            <a:r>
              <a:rPr lang="fr-FR" sz="1200" b="1" u="sng" dirty="0">
                <a:latin typeface="Calibri" charset="0"/>
                <a:cs typeface="Calibri" charset="0"/>
              </a:rPr>
              <a:t>prêteuse</a:t>
            </a:r>
            <a:r>
              <a:rPr lang="fr-FR" sz="1200" b="1" dirty="0">
                <a:latin typeface="Calibri" charset="0"/>
                <a:cs typeface="Calibri" charset="0"/>
              </a:rPr>
              <a:t> :</a:t>
            </a:r>
          </a:p>
          <a:p>
            <a:pPr marL="0" indent="0" eaLnBrk="1" hangingPunct="1">
              <a:lnSpc>
                <a:spcPct val="90000"/>
              </a:lnSpc>
              <a:spcBef>
                <a:spcPct val="0"/>
              </a:spcBef>
              <a:buFontTx/>
              <a:buNone/>
            </a:pPr>
            <a:r>
              <a:rPr lang="fr-FR" sz="1200" b="1" dirty="0">
                <a:latin typeface="Calibri" charset="0"/>
                <a:cs typeface="Calibri" charset="0"/>
              </a:rPr>
              <a:t>C’est là son moindre défaut.</a:t>
            </a:r>
          </a:p>
          <a:p>
            <a:pPr marL="0" indent="0" eaLnBrk="1" hangingPunct="1">
              <a:lnSpc>
                <a:spcPct val="90000"/>
              </a:lnSpc>
              <a:spcBef>
                <a:spcPct val="0"/>
              </a:spcBef>
              <a:buFontTx/>
              <a:buNone/>
            </a:pPr>
            <a:r>
              <a:rPr lang="fr-FR" sz="1200" b="1" dirty="0">
                <a:latin typeface="Calibri" charset="0"/>
                <a:cs typeface="Calibri" charset="0"/>
              </a:rPr>
              <a:t>« Que faisiez-vous au temps chaud ?</a:t>
            </a:r>
          </a:p>
          <a:p>
            <a:pPr marL="0" indent="0" eaLnBrk="1" hangingPunct="1">
              <a:lnSpc>
                <a:spcPct val="90000"/>
              </a:lnSpc>
              <a:spcBef>
                <a:spcPct val="0"/>
              </a:spcBef>
              <a:buFontTx/>
              <a:buNone/>
            </a:pPr>
            <a:r>
              <a:rPr lang="fr-FR" sz="1200" b="1" dirty="0">
                <a:latin typeface="Calibri" charset="0"/>
                <a:cs typeface="Calibri" charset="0"/>
              </a:rPr>
              <a:t>Dit-elle à cette emprunteuse.</a:t>
            </a:r>
          </a:p>
          <a:p>
            <a:pPr marL="0" indent="0" eaLnBrk="1" hangingPunct="1">
              <a:lnSpc>
                <a:spcPct val="90000"/>
              </a:lnSpc>
              <a:spcBef>
                <a:spcPct val="0"/>
              </a:spcBef>
              <a:buFontTx/>
              <a:buNone/>
            </a:pPr>
            <a:r>
              <a:rPr lang="fr-FR" sz="1200" b="1" dirty="0">
                <a:latin typeface="Calibri" charset="0"/>
                <a:cs typeface="Calibri" charset="0"/>
              </a:rPr>
              <a:t>— Nuit et jour à tout venant</a:t>
            </a:r>
          </a:p>
          <a:p>
            <a:pPr marL="0" indent="0" eaLnBrk="1" hangingPunct="1">
              <a:lnSpc>
                <a:spcPct val="90000"/>
              </a:lnSpc>
              <a:spcBef>
                <a:spcPct val="0"/>
              </a:spcBef>
              <a:buFontTx/>
              <a:buNone/>
            </a:pPr>
            <a:r>
              <a:rPr lang="fr-FR" sz="1200" b="1" dirty="0">
                <a:latin typeface="Calibri" charset="0"/>
                <a:cs typeface="Calibri" charset="0"/>
              </a:rPr>
              <a:t>Je chantais, ne vous déplaise.</a:t>
            </a:r>
          </a:p>
          <a:p>
            <a:pPr marL="0" indent="0" eaLnBrk="1" hangingPunct="1">
              <a:lnSpc>
                <a:spcPct val="90000"/>
              </a:lnSpc>
              <a:spcBef>
                <a:spcPct val="0"/>
              </a:spcBef>
              <a:buFontTx/>
              <a:buNone/>
            </a:pPr>
            <a:r>
              <a:rPr lang="fr-FR" sz="1200" b="1" dirty="0">
                <a:latin typeface="Calibri" charset="0"/>
                <a:cs typeface="Calibri" charset="0"/>
              </a:rPr>
              <a:t>— Vous chantiez ? J’en suis fort aise :</a:t>
            </a:r>
          </a:p>
          <a:p>
            <a:pPr marL="0" indent="0" eaLnBrk="1" hangingPunct="1">
              <a:lnSpc>
                <a:spcPct val="90000"/>
              </a:lnSpc>
              <a:spcBef>
                <a:spcPct val="0"/>
              </a:spcBef>
              <a:buFontTx/>
              <a:buNone/>
            </a:pPr>
            <a:r>
              <a:rPr lang="fr-FR" sz="1200" b="1" dirty="0">
                <a:latin typeface="Calibri" charset="0"/>
                <a:cs typeface="Calibri" charset="0"/>
              </a:rPr>
              <a:t>Eh bien ! Dansez maintenant. »</a:t>
            </a:r>
            <a:endParaRPr lang="en-US" sz="1200" b="1" dirty="0">
              <a:latin typeface="Calibri" charset="0"/>
              <a:cs typeface="Calibri" charset="0"/>
            </a:endParaRPr>
          </a:p>
        </p:txBody>
      </p:sp>
    </p:spTree>
    <p:extLst>
      <p:ext uri="{BB962C8B-B14F-4D97-AF65-F5344CB8AC3E}">
        <p14:creationId xmlns:p14="http://schemas.microsoft.com/office/powerpoint/2010/main" val="79293778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8"/>
          <p:cNvSpPr>
            <a:spLocks noGrp="1"/>
          </p:cNvSpPr>
          <p:nvPr>
            <p:ph type="title"/>
          </p:nvPr>
        </p:nvSpPr>
        <p:spPr/>
        <p:txBody>
          <a:bodyPr/>
          <a:lstStyle/>
          <a:p>
            <a:pPr eaLnBrk="1" fontAlgn="auto" hangingPunct="1">
              <a:spcAft>
                <a:spcPts val="0"/>
              </a:spcAft>
              <a:defRPr/>
            </a:pPr>
            <a:r>
              <a:rPr lang="el-GR" sz="2800" b="1" dirty="0" smtClean="0">
                <a:latin typeface="Calibri" charset="0"/>
                <a:ea typeface="+mj-ea"/>
                <a:cs typeface="Calibri" charset="0"/>
              </a:rPr>
              <a:t>Η ηθική του χρέους</a:t>
            </a:r>
            <a:endParaRPr lang="en-US" sz="2800" b="1" dirty="0">
              <a:latin typeface="Calibri" charset="0"/>
              <a:ea typeface="+mj-ea"/>
              <a:cs typeface="Calibri" charset="0"/>
            </a:endParaRPr>
          </a:p>
        </p:txBody>
      </p:sp>
      <p:sp>
        <p:nvSpPr>
          <p:cNvPr id="3" name="Text Placeholder 2"/>
          <p:cNvSpPr>
            <a:spLocks noGrp="1"/>
          </p:cNvSpPr>
          <p:nvPr>
            <p:ph type="body" idx="1"/>
          </p:nvPr>
        </p:nvSpPr>
        <p:spPr/>
        <p:txBody>
          <a:bodyPr>
            <a:normAutofit/>
          </a:bodyPr>
          <a:lstStyle/>
          <a:p>
            <a:r>
              <a:rPr lang="el-GR" sz="2800" dirty="0" smtClean="0">
                <a:latin typeface="Calibri"/>
                <a:cs typeface="Calibri"/>
              </a:rPr>
              <a:t>Ο δανειστής</a:t>
            </a:r>
            <a:endParaRPr lang="en-US" sz="2800" dirty="0"/>
          </a:p>
        </p:txBody>
      </p:sp>
      <p:sp>
        <p:nvSpPr>
          <p:cNvPr id="8" name="Content Placeholder 7"/>
          <p:cNvSpPr>
            <a:spLocks noGrp="1"/>
          </p:cNvSpPr>
          <p:nvPr>
            <p:ph sz="half" idx="2"/>
          </p:nvPr>
        </p:nvSpPr>
        <p:spPr/>
        <p:txBody>
          <a:bodyPr rtlCol="0">
            <a:normAutofit/>
          </a:bodyPr>
          <a:lstStyle/>
          <a:p>
            <a:pPr marL="182880" indent="-182880" eaLnBrk="1" fontAlgn="auto" hangingPunct="1">
              <a:spcAft>
                <a:spcPts val="0"/>
              </a:spcAft>
              <a:buFont typeface="Arial" pitchFamily="34" charset="0"/>
              <a:buChar char="•"/>
              <a:defRPr/>
            </a:pPr>
            <a:r>
              <a:rPr lang="el-GR" dirty="0" smtClean="0">
                <a:latin typeface="Calibri"/>
                <a:ea typeface="+mn-ea"/>
                <a:cs typeface="Calibri"/>
              </a:rPr>
              <a:t>παραγωγικός</a:t>
            </a:r>
            <a:r>
              <a:rPr lang="en-US" dirty="0" smtClean="0">
                <a:latin typeface="Calibri"/>
                <a:ea typeface="+mn-ea"/>
                <a:cs typeface="Calibri"/>
              </a:rPr>
              <a:t>; </a:t>
            </a:r>
            <a:endParaRPr lang="en-US" dirty="0">
              <a:latin typeface="Calibri"/>
              <a:ea typeface="+mn-ea"/>
              <a:cs typeface="Calibri"/>
            </a:endParaRPr>
          </a:p>
          <a:p>
            <a:pPr marL="182880" indent="-182880" eaLnBrk="1" fontAlgn="auto" hangingPunct="1">
              <a:spcAft>
                <a:spcPts val="0"/>
              </a:spcAft>
              <a:buFont typeface="Arial" pitchFamily="34" charset="0"/>
              <a:buChar char="•"/>
              <a:defRPr/>
            </a:pPr>
            <a:r>
              <a:rPr lang="el-GR" dirty="0" smtClean="0">
                <a:latin typeface="Calibri"/>
                <a:ea typeface="+mn-ea"/>
                <a:cs typeface="Calibri"/>
              </a:rPr>
              <a:t>τσιγκούνης ή ευεργέτης</a:t>
            </a:r>
            <a:r>
              <a:rPr lang="en-US" dirty="0" smtClean="0">
                <a:latin typeface="Calibri"/>
                <a:ea typeface="+mn-ea"/>
                <a:cs typeface="Calibri"/>
              </a:rPr>
              <a:t>; </a:t>
            </a:r>
            <a:endParaRPr lang="el-GR" dirty="0" smtClean="0">
              <a:latin typeface="Calibri"/>
              <a:ea typeface="+mn-ea"/>
              <a:cs typeface="Calibri"/>
            </a:endParaRPr>
          </a:p>
          <a:p>
            <a:pPr marL="182880" indent="-182880" eaLnBrk="1" fontAlgn="auto" hangingPunct="1">
              <a:spcAft>
                <a:spcPts val="0"/>
              </a:spcAft>
              <a:buFont typeface="Arial" pitchFamily="34" charset="0"/>
              <a:buChar char="•"/>
              <a:defRPr/>
            </a:pPr>
            <a:endParaRPr lang="el-GR" dirty="0">
              <a:latin typeface="Calibri"/>
              <a:ea typeface="+mn-ea"/>
              <a:cs typeface="Calibri"/>
            </a:endParaRPr>
          </a:p>
          <a:p>
            <a:pPr marL="182880" indent="-182880" eaLnBrk="1" fontAlgn="auto" hangingPunct="1">
              <a:spcAft>
                <a:spcPts val="0"/>
              </a:spcAft>
              <a:buFont typeface="Arial" pitchFamily="34" charset="0"/>
              <a:buChar char="•"/>
              <a:defRPr/>
            </a:pPr>
            <a:endParaRPr lang="el-GR" dirty="0" smtClean="0">
              <a:latin typeface="Calibri"/>
              <a:ea typeface="+mn-ea"/>
              <a:cs typeface="Calibri"/>
            </a:endParaRPr>
          </a:p>
          <a:p>
            <a:pPr marL="0" indent="0" eaLnBrk="1" fontAlgn="auto" hangingPunct="1">
              <a:spcAft>
                <a:spcPts val="0"/>
              </a:spcAft>
              <a:buFontTx/>
              <a:buNone/>
              <a:defRPr/>
            </a:pPr>
            <a:endParaRPr lang="en-US" b="1" dirty="0">
              <a:latin typeface="Calibri"/>
              <a:ea typeface="+mn-ea"/>
              <a:cs typeface="Calibri"/>
            </a:endParaRPr>
          </a:p>
        </p:txBody>
      </p:sp>
      <p:sp>
        <p:nvSpPr>
          <p:cNvPr id="4" name="Text Placeholder 3"/>
          <p:cNvSpPr>
            <a:spLocks noGrp="1"/>
          </p:cNvSpPr>
          <p:nvPr>
            <p:ph type="body" sz="quarter" idx="3"/>
          </p:nvPr>
        </p:nvSpPr>
        <p:spPr/>
        <p:txBody>
          <a:bodyPr>
            <a:normAutofit/>
          </a:bodyPr>
          <a:lstStyle/>
          <a:p>
            <a:r>
              <a:rPr lang="el-GR" sz="2800" dirty="0">
                <a:latin typeface="Calibri"/>
                <a:cs typeface="Calibri"/>
              </a:rPr>
              <a:t>Ο οφειλέτης </a:t>
            </a:r>
            <a:endParaRPr lang="en-US" sz="2800" dirty="0"/>
          </a:p>
        </p:txBody>
      </p:sp>
      <p:sp>
        <p:nvSpPr>
          <p:cNvPr id="5" name="Content Placeholder 4"/>
          <p:cNvSpPr>
            <a:spLocks noGrp="1"/>
          </p:cNvSpPr>
          <p:nvPr>
            <p:ph sz="quarter" idx="4"/>
          </p:nvPr>
        </p:nvSpPr>
        <p:spPr/>
        <p:txBody>
          <a:bodyPr/>
          <a:lstStyle/>
          <a:p>
            <a:r>
              <a:rPr lang="el-GR" dirty="0" smtClean="0">
                <a:latin typeface="Calibri"/>
                <a:ea typeface="+mn-ea"/>
                <a:cs typeface="Calibri"/>
              </a:rPr>
              <a:t>τεμπέλης</a:t>
            </a:r>
            <a:r>
              <a:rPr lang="en-US" dirty="0" smtClean="0">
                <a:latin typeface="Calibri"/>
                <a:ea typeface="+mn-ea"/>
                <a:cs typeface="Calibri"/>
              </a:rPr>
              <a:t>; </a:t>
            </a:r>
            <a:endParaRPr lang="el-GR" dirty="0">
              <a:latin typeface="Calibri"/>
              <a:ea typeface="+mn-ea"/>
              <a:cs typeface="Calibri"/>
            </a:endParaRPr>
          </a:p>
          <a:p>
            <a:r>
              <a:rPr lang="el-GR" dirty="0" smtClean="0">
                <a:latin typeface="Calibri"/>
                <a:ea typeface="+mn-ea"/>
                <a:cs typeface="Calibri"/>
              </a:rPr>
              <a:t>κλέφτης </a:t>
            </a:r>
            <a:r>
              <a:rPr lang="el-GR" dirty="0">
                <a:latin typeface="Calibri"/>
                <a:ea typeface="+mn-ea"/>
                <a:cs typeface="Calibri"/>
              </a:rPr>
              <a:t>ή θύμα</a:t>
            </a:r>
            <a:r>
              <a:rPr lang="en-US" dirty="0">
                <a:latin typeface="Calibri"/>
                <a:ea typeface="+mn-ea"/>
                <a:cs typeface="Calibri"/>
              </a:rPr>
              <a:t>; </a:t>
            </a:r>
            <a:endParaRPr lang="el-GR" dirty="0" smtClean="0">
              <a:latin typeface="Calibri"/>
              <a:ea typeface="+mn-ea"/>
              <a:cs typeface="Calibri"/>
            </a:endParaRPr>
          </a:p>
          <a:p>
            <a:r>
              <a:rPr lang="el-GR" dirty="0" err="1" smtClean="0">
                <a:latin typeface="Calibri"/>
                <a:cs typeface="Calibri"/>
              </a:rPr>
              <a:t>Ραμπελαί</a:t>
            </a:r>
            <a:r>
              <a:rPr lang="el-GR" dirty="0" smtClean="0">
                <a:latin typeface="Calibri"/>
                <a:cs typeface="Calibri"/>
              </a:rPr>
              <a:t>  - </a:t>
            </a:r>
            <a:r>
              <a:rPr lang="en-US" dirty="0">
                <a:latin typeface="Calibri"/>
                <a:cs typeface="Calibri"/>
              </a:rPr>
              <a:t> "The Lord forbid that I should be out of debt, as if indeed </a:t>
            </a:r>
            <a:r>
              <a:rPr lang="en-US" u="sng" dirty="0">
                <a:latin typeface="Calibri"/>
                <a:cs typeface="Calibri"/>
              </a:rPr>
              <a:t>I could not be trusted</a:t>
            </a:r>
            <a:r>
              <a:rPr lang="en-US" dirty="0" smtClean="0">
                <a:latin typeface="Calibri"/>
                <a:cs typeface="Calibri"/>
              </a:rPr>
              <a:t>.”</a:t>
            </a:r>
            <a:endParaRPr lang="el-GR" dirty="0" smtClean="0">
              <a:latin typeface="Calibri"/>
              <a:ea typeface="+mn-ea"/>
              <a:cs typeface="Calibri"/>
            </a:endParaRPr>
          </a:p>
          <a:p>
            <a:endParaRPr lang="el-GR" dirty="0">
              <a:latin typeface="Calibri"/>
              <a:ea typeface="+mn-ea"/>
              <a:cs typeface="Calibri"/>
            </a:endParaRPr>
          </a:p>
          <a:p>
            <a:endParaRPr lang="en-US" dirty="0"/>
          </a:p>
        </p:txBody>
      </p:sp>
    </p:spTree>
    <p:extLst>
      <p:ext uri="{BB962C8B-B14F-4D97-AF65-F5344CB8AC3E}">
        <p14:creationId xmlns:p14="http://schemas.microsoft.com/office/powerpoint/2010/main" val="3149691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l-GR" sz="2000" b="1" dirty="0" smtClean="0">
                <a:ea typeface="+mj-ea"/>
                <a:cs typeface="+mj-cs"/>
              </a:rPr>
              <a:t>Η «συγχώρεση» χρεών</a:t>
            </a:r>
            <a:endParaRPr lang="en-US" sz="2000" b="1" dirty="0">
              <a:ea typeface="+mj-ea"/>
              <a:cs typeface="+mj-cs"/>
            </a:endParaRPr>
          </a:p>
        </p:txBody>
      </p:sp>
      <p:sp>
        <p:nvSpPr>
          <p:cNvPr id="3" name="Content Placeholder 2"/>
          <p:cNvSpPr>
            <a:spLocks noGrp="1"/>
          </p:cNvSpPr>
          <p:nvPr>
            <p:ph type="body" sz="half" idx="2"/>
          </p:nvPr>
        </p:nvSpPr>
        <p:spPr/>
        <p:txBody>
          <a:bodyPr/>
          <a:lstStyle/>
          <a:p>
            <a:pPr eaLnBrk="1" hangingPunct="1"/>
            <a:r>
              <a:rPr lang="el-GR" sz="1600" b="1" dirty="0" smtClean="0">
                <a:latin typeface="Arial" charset="0"/>
              </a:rPr>
              <a:t>Σεισάχθεια</a:t>
            </a:r>
            <a:r>
              <a:rPr lang="el-GR" sz="1600" dirty="0" smtClean="0">
                <a:latin typeface="Arial" charset="0"/>
              </a:rPr>
              <a:t> </a:t>
            </a:r>
            <a:r>
              <a:rPr lang="el-GR" sz="1600" dirty="0" err="1" smtClean="0">
                <a:latin typeface="Arial" charset="0"/>
              </a:rPr>
              <a:t>ετυμ</a:t>
            </a:r>
            <a:r>
              <a:rPr lang="el-GR" sz="1600" dirty="0" smtClean="0">
                <a:latin typeface="Arial" charset="0"/>
              </a:rPr>
              <a:t>. «</a:t>
            </a:r>
            <a:r>
              <a:rPr lang="el-GR" sz="1600" dirty="0">
                <a:latin typeface="Arial" charset="0"/>
              </a:rPr>
              <a:t>αποτίναξη των </a:t>
            </a:r>
            <a:r>
              <a:rPr lang="el-GR" sz="1600" dirty="0" smtClean="0">
                <a:latin typeface="Arial" charset="0"/>
              </a:rPr>
              <a:t>βαρών»</a:t>
            </a:r>
          </a:p>
          <a:p>
            <a:pPr eaLnBrk="1" hangingPunct="1"/>
            <a:endParaRPr lang="el-GR" sz="1600" dirty="0">
              <a:latin typeface="Arial" charset="0"/>
            </a:endParaRPr>
          </a:p>
          <a:p>
            <a:pPr eaLnBrk="1" hangingPunct="1"/>
            <a:r>
              <a:rPr lang="en-US" sz="1600" b="1" dirty="0" err="1">
                <a:latin typeface="Arial" charset="0"/>
              </a:rPr>
              <a:t>amargi</a:t>
            </a:r>
            <a:r>
              <a:rPr lang="el-GR" sz="1600" dirty="0">
                <a:latin typeface="Arial" charset="0"/>
              </a:rPr>
              <a:t> (σουμερική γλώσσα) = η πρώτη λέξη για ελευθερία = ελευθερία από </a:t>
            </a:r>
            <a:r>
              <a:rPr lang="el-GR" sz="1600" dirty="0" smtClean="0">
                <a:latin typeface="Arial" charset="0"/>
              </a:rPr>
              <a:t>χρέη</a:t>
            </a:r>
          </a:p>
          <a:p>
            <a:pPr eaLnBrk="1" hangingPunct="1"/>
            <a:endParaRPr lang="el-GR" sz="1600" dirty="0">
              <a:latin typeface="Arial" charset="0"/>
            </a:endParaRPr>
          </a:p>
          <a:p>
            <a:pPr eaLnBrk="1" hangingPunct="1"/>
            <a:r>
              <a:rPr lang="el-GR" sz="1600" dirty="0">
                <a:latin typeface="Arial" charset="0"/>
              </a:rPr>
              <a:t>ΣΗΜΕΡΑ </a:t>
            </a:r>
            <a:r>
              <a:rPr lang="el-GR" sz="1600" dirty="0" smtClean="0">
                <a:latin typeface="Arial" charset="0"/>
              </a:rPr>
              <a:t>Οι θεσμοί προστατεύουν τους δανειστές όχι τους οφειλέτες ! </a:t>
            </a:r>
            <a:endParaRPr lang="en-US" sz="1600" dirty="0">
              <a:latin typeface="Calibri" charset="0"/>
              <a:cs typeface="Calibri" charset="0"/>
            </a:endParaRPr>
          </a:p>
          <a:p>
            <a:pPr eaLnBrk="1" hangingPunct="1"/>
            <a:endParaRPr lang="el-GR" dirty="0">
              <a:latin typeface="Arial" charset="0"/>
            </a:endParaRPr>
          </a:p>
        </p:txBody>
      </p:sp>
      <p:pic>
        <p:nvPicPr>
          <p:cNvPr id="5" name="Picture Placeholder 9" descr="Ant_Grasshopper_Acorn.jpg"/>
          <p:cNvPicPr>
            <a:picLocks noGrp="1" noChangeAspect="1"/>
          </p:cNvPicPr>
          <p:nvPr>
            <p:ph type="pic" idx="1"/>
          </p:nvPr>
        </p:nvPicPr>
        <p:blipFill>
          <a:blip r:embed="rId3">
            <a:extLst>
              <a:ext uri="{28A0092B-C50C-407E-A947-70E740481C1C}">
                <a14:useLocalDpi xmlns:a14="http://schemas.microsoft.com/office/drawing/2010/main"/>
              </a:ext>
            </a:extLst>
          </a:blip>
          <a:srcRect l="14332" r="14332"/>
          <a:stretch>
            <a:fillRect/>
          </a:stretch>
        </p:blipFill>
        <p:spPr/>
      </p:pic>
    </p:spTree>
    <p:extLst>
      <p:ext uri="{BB962C8B-B14F-4D97-AF65-F5344CB8AC3E}">
        <p14:creationId xmlns:p14="http://schemas.microsoft.com/office/powerpoint/2010/main" val="247344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normAutofit fontScale="90000"/>
          </a:bodyPr>
          <a:lstStyle/>
          <a:p>
            <a:pPr eaLnBrk="1" fontAlgn="auto" hangingPunct="1">
              <a:spcAft>
                <a:spcPts val="0"/>
              </a:spcAft>
              <a:defRPr/>
            </a:pPr>
            <a:r>
              <a:rPr lang="el-GR" sz="2800" b="1" dirty="0" smtClean="0">
                <a:latin typeface="Calibri"/>
                <a:ea typeface="+mn-ea"/>
                <a:cs typeface="Calibri"/>
              </a:rPr>
              <a:t/>
            </a:r>
            <a:br>
              <a:rPr lang="el-GR" sz="2800" b="1" dirty="0" smtClean="0">
                <a:latin typeface="Calibri"/>
                <a:ea typeface="+mn-ea"/>
                <a:cs typeface="Calibri"/>
              </a:rPr>
            </a:br>
            <a:r>
              <a:rPr lang="el-GR" sz="3600" b="1" dirty="0" smtClean="0">
                <a:latin typeface="Calibri"/>
                <a:ea typeface="+mn-ea"/>
                <a:cs typeface="Calibri"/>
              </a:rPr>
              <a:t>Καπιταλιστικές κοινωνίες </a:t>
            </a:r>
            <a:br>
              <a:rPr lang="el-GR" sz="3600" b="1" dirty="0" smtClean="0">
                <a:latin typeface="Calibri"/>
                <a:ea typeface="+mn-ea"/>
                <a:cs typeface="Calibri"/>
              </a:rPr>
            </a:br>
            <a:endParaRPr lang="en-US" sz="3600" dirty="0">
              <a:latin typeface="Goudy Old Style" charset="0"/>
              <a:ea typeface="+mj-ea"/>
              <a:cs typeface="+mj-cs"/>
            </a:endParaRPr>
          </a:p>
        </p:txBody>
      </p:sp>
      <p:sp>
        <p:nvSpPr>
          <p:cNvPr id="3" name="Content Placeholder 2"/>
          <p:cNvSpPr>
            <a:spLocks noGrp="1"/>
          </p:cNvSpPr>
          <p:nvPr>
            <p:ph idx="1"/>
          </p:nvPr>
        </p:nvSpPr>
        <p:spPr/>
        <p:txBody>
          <a:bodyPr/>
          <a:lstStyle/>
          <a:p>
            <a:pPr lvl="1" eaLnBrk="1" hangingPunct="1"/>
            <a:r>
              <a:rPr lang="el-GR" sz="2800" dirty="0">
                <a:latin typeface="Calibri" charset="0"/>
                <a:cs typeface="Calibri" charset="0"/>
              </a:rPr>
              <a:t>υπολογισμός του κόστους και μεγιστοποίηση του </a:t>
            </a:r>
            <a:r>
              <a:rPr lang="el-GR" sz="2800" dirty="0" smtClean="0">
                <a:latin typeface="Calibri" charset="0"/>
                <a:cs typeface="Calibri" charset="0"/>
              </a:rPr>
              <a:t>κέρδους</a:t>
            </a:r>
          </a:p>
          <a:p>
            <a:pPr lvl="1" eaLnBrk="1" hangingPunct="1"/>
            <a:r>
              <a:rPr lang="el-GR" sz="2800" dirty="0">
                <a:latin typeface="Calibri" charset="0"/>
                <a:cs typeface="Calibri" charset="0"/>
              </a:rPr>
              <a:t>αξία αποδίδεται στο κέρδος, στη συσσώρευση, στην αποταμίευση του πλεονάσματος </a:t>
            </a:r>
            <a:endParaRPr lang="el-GR" sz="2800" dirty="0" smtClean="0">
              <a:latin typeface="Calibri" charset="0"/>
              <a:cs typeface="Calibri" charset="0"/>
            </a:endParaRPr>
          </a:p>
          <a:p>
            <a:pPr lvl="1" eaLnBrk="1" hangingPunct="1"/>
            <a:r>
              <a:rPr lang="el-GR" sz="2800" dirty="0" smtClean="0">
                <a:latin typeface="Calibri" charset="0"/>
                <a:cs typeface="Calibri" charset="0"/>
              </a:rPr>
              <a:t>εμπορευματοποίηση των «πάντων» (π.χ. το νερό, το σώμα, κτλ.)</a:t>
            </a:r>
          </a:p>
          <a:p>
            <a:pPr lvl="1" eaLnBrk="1" hangingPunct="1"/>
            <a:r>
              <a:rPr lang="el-GR" sz="2800" dirty="0">
                <a:latin typeface="Calibri" charset="0"/>
                <a:cs typeface="Calibri" charset="0"/>
              </a:rPr>
              <a:t>κ</a:t>
            </a:r>
            <a:r>
              <a:rPr lang="el-GR" sz="2800" dirty="0" smtClean="0">
                <a:latin typeface="Calibri" charset="0"/>
                <a:cs typeface="Calibri" charset="0"/>
              </a:rPr>
              <a:t>αταναλωτισμός – επιθυμία απόκτησης υλικών αγαθών</a:t>
            </a:r>
            <a:endParaRPr lang="en-US" sz="2800" dirty="0">
              <a:latin typeface="Calibri" charset="0"/>
              <a:cs typeface="Calibri" charset="0"/>
            </a:endParaRPr>
          </a:p>
          <a:p>
            <a:pPr lvl="1" eaLnBrk="1" hangingPunct="1"/>
            <a:r>
              <a:rPr lang="el-GR" sz="2800" dirty="0" smtClean="0">
                <a:latin typeface="Calibri" charset="0"/>
                <a:cs typeface="Calibri" charset="0"/>
              </a:rPr>
              <a:t>οικονομικός </a:t>
            </a:r>
            <a:r>
              <a:rPr lang="el-GR" sz="2800" dirty="0" smtClean="0">
                <a:latin typeface="Calibri" charset="0"/>
                <a:cs typeface="Calibri" charset="0"/>
              </a:rPr>
              <a:t>εγω</a:t>
            </a:r>
            <a:r>
              <a:rPr lang="el-GR" sz="2800" dirty="0">
                <a:latin typeface="Calibri" charset="0"/>
                <a:cs typeface="Calibri" charset="0"/>
              </a:rPr>
              <a:t>ι</a:t>
            </a:r>
            <a:r>
              <a:rPr lang="el-GR" sz="2800" dirty="0" smtClean="0">
                <a:latin typeface="Calibri" charset="0"/>
                <a:cs typeface="Calibri" charset="0"/>
              </a:rPr>
              <a:t>σμός </a:t>
            </a:r>
            <a:endParaRPr lang="en-US" sz="2800" dirty="0">
              <a:latin typeface="Calibri" charset="0"/>
              <a:cs typeface="Calibri" charset="0"/>
            </a:endParaRPr>
          </a:p>
        </p:txBody>
      </p:sp>
    </p:spTree>
    <p:extLst>
      <p:ext uri="{BB962C8B-B14F-4D97-AF65-F5344CB8AC3E}">
        <p14:creationId xmlns:p14="http://schemas.microsoft.com/office/powerpoint/2010/main" val="1812254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3"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par>
                                <p:cTn id="49" presetID="1" presetClass="entr" presetSubtype="0" fill="hold" grpId="3" nodeType="with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childTnLst>
                                </p:cTn>
                              </p:par>
                              <p:par>
                                <p:cTn id="51" presetID="1" presetClass="entr" presetSubtype="0" fill="hold" grpId="3" nodeType="with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childTnLst>
                                </p:cTn>
                              </p:par>
                              <p:par>
                                <p:cTn id="53" presetID="1" presetClass="entr" presetSubtype="0" fill="hold" grpId="3"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3" nodeType="click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4"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childTnLst>
                                </p:cTn>
                              </p:par>
                              <p:par>
                                <p:cTn id="63" presetID="1" presetClass="entr" presetSubtype="0" fill="hold" grpId="4" nodeType="with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childTnLst>
                                </p:cTn>
                              </p:par>
                              <p:par>
                                <p:cTn id="65" presetID="1" presetClass="entr" presetSubtype="0" fill="hold" grpId="4" nodeType="withEffect">
                                  <p:stCondLst>
                                    <p:cond delay="0"/>
                                  </p:stCondLst>
                                  <p:childTnLst>
                                    <p:set>
                                      <p:cBhvr>
                                        <p:cTn id="66" dur="1" fill="hold">
                                          <p:stCondLst>
                                            <p:cond delay="0"/>
                                          </p:stCondLst>
                                        </p:cTn>
                                        <p:tgtEl>
                                          <p:spTgt spid="3">
                                            <p:txEl>
                                              <p:pRg st="2" end="2"/>
                                            </p:txEl>
                                          </p:spTgt>
                                        </p:tgtEl>
                                        <p:attrNameLst>
                                          <p:attrName>style.visibility</p:attrName>
                                        </p:attrNameLst>
                                      </p:cBhvr>
                                      <p:to>
                                        <p:strVal val="visible"/>
                                      </p:to>
                                    </p:set>
                                  </p:childTnLst>
                                </p:cTn>
                              </p:par>
                              <p:par>
                                <p:cTn id="67" presetID="1" presetClass="entr" presetSubtype="0" fill="hold" grpId="4" nodeType="withEffect">
                                  <p:stCondLst>
                                    <p:cond delay="0"/>
                                  </p:stCondLst>
                                  <p:childTnLst>
                                    <p:set>
                                      <p:cBhvr>
                                        <p:cTn id="68" dur="1" fill="hold">
                                          <p:stCondLst>
                                            <p:cond delay="0"/>
                                          </p:stCondLst>
                                        </p:cTn>
                                        <p:tgtEl>
                                          <p:spTgt spid="3">
                                            <p:txEl>
                                              <p:pRg st="3" end="3"/>
                                            </p:txEl>
                                          </p:spTgt>
                                        </p:tgtEl>
                                        <p:attrNameLst>
                                          <p:attrName>style.visibility</p:attrName>
                                        </p:attrNameLst>
                                      </p:cBhvr>
                                      <p:to>
                                        <p:strVal val="visible"/>
                                      </p:to>
                                    </p:set>
                                  </p:childTnLst>
                                </p:cTn>
                              </p:par>
                              <p:par>
                                <p:cTn id="69" presetID="1" presetClass="entr" presetSubtype="0" fill="hold" grpId="4"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«Δωρεά» οργάνων</a:t>
            </a:r>
            <a:endParaRPr lang="en-US" dirty="0"/>
          </a:p>
        </p:txBody>
      </p:sp>
      <p:pic>
        <p:nvPicPr>
          <p:cNvPr id="8" name="Picture Placeholder 7"/>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4" b="174"/>
          <a:stretch>
            <a:fillRect/>
          </a:stretch>
        </p:blipFill>
        <p:spPr/>
      </p:pic>
      <p:pic>
        <p:nvPicPr>
          <p:cNvPr id="9" name="Picture Placeholder 8"/>
          <p:cNvPicPr>
            <a:picLocks noGrp="1" noChangeAspect="1"/>
          </p:cNvPicPr>
          <p:nvPr>
            <p:ph type="pic" sz="quarter" idx="16"/>
          </p:nvPr>
        </p:nvPicPr>
        <p:blipFill>
          <a:blip r:embed="rId3"/>
          <a:srcRect l="-56407" r="-56407"/>
          <a:stretch>
            <a:fillRect/>
          </a:stretch>
        </p:blipFill>
        <p:spPr/>
      </p:pic>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19338146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a:t>
            </a:r>
            <a:r>
              <a:rPr lang="en-US" dirty="0" err="1" smtClean="0"/>
              <a:t>Degrowth</a:t>
            </a:r>
            <a:r>
              <a:rPr lang="en-US" dirty="0" smtClean="0"/>
              <a:t> activists</a:t>
            </a:r>
            <a:r>
              <a:rPr lang="el-GR" dirty="0" smtClean="0"/>
              <a:t>»</a:t>
            </a:r>
            <a:r>
              <a:rPr lang="el-GR" dirty="0"/>
              <a:t> </a:t>
            </a:r>
            <a:r>
              <a:rPr lang="el-GR" b="1" dirty="0"/>
              <a:t>‘</a:t>
            </a:r>
            <a:r>
              <a:rPr lang="en-US" b="1" i="1" dirty="0"/>
              <a:t>In a gift economy the more you give, the richer you </a:t>
            </a:r>
            <a:r>
              <a:rPr lang="en-US" b="1" i="1" dirty="0" smtClean="0"/>
              <a:t>are’</a:t>
            </a:r>
            <a:endParaRPr lang="en-US" b="1" i="1" dirty="0"/>
          </a:p>
        </p:txBody>
      </p:sp>
      <p:sp>
        <p:nvSpPr>
          <p:cNvPr id="5" name="Text Placeholder 4"/>
          <p:cNvSpPr>
            <a:spLocks noGrp="1"/>
          </p:cNvSpPr>
          <p:nvPr>
            <p:ph type="body" idx="1"/>
          </p:nvPr>
        </p:nvSpPr>
        <p:spPr/>
        <p:txBody>
          <a:bodyPr>
            <a:normAutofit/>
          </a:bodyPr>
          <a:lstStyle/>
          <a:p>
            <a:r>
              <a:rPr lang="en-US" sz="3200" dirty="0" smtClean="0"/>
              <a:t>“Commons”</a:t>
            </a:r>
            <a:endParaRPr lang="en-US" sz="3200" dirty="0"/>
          </a:p>
        </p:txBody>
      </p:sp>
      <p:pic>
        <p:nvPicPr>
          <p:cNvPr id="10" name="Content Placeholder 9"/>
          <p:cNvPicPr>
            <a:picLocks noGrp="1" noChangeAspect="1"/>
          </p:cNvPicPr>
          <p:nvPr>
            <p:ph sz="half" idx="2"/>
          </p:nvPr>
        </p:nvPicPr>
        <p:blipFill>
          <a:blip r:embed="rId3"/>
          <a:srcRect t="-27714" b="-27714"/>
          <a:stretch>
            <a:fillRect/>
          </a:stretch>
        </p:blipFill>
        <p:spPr/>
      </p:pic>
      <p:sp>
        <p:nvSpPr>
          <p:cNvPr id="7" name="Text Placeholder 6"/>
          <p:cNvSpPr>
            <a:spLocks noGrp="1"/>
          </p:cNvSpPr>
          <p:nvPr>
            <p:ph type="body" sz="quarter" idx="3"/>
          </p:nvPr>
        </p:nvSpPr>
        <p:spPr/>
        <p:txBody>
          <a:bodyPr>
            <a:normAutofit fontScale="92500" lnSpcReduction="20000"/>
          </a:bodyPr>
          <a:lstStyle/>
          <a:p>
            <a:r>
              <a:rPr lang="el-GR" dirty="0" smtClean="0"/>
              <a:t>Τοπική εναλλακτική μονάδα (ΤΕΜ)</a:t>
            </a:r>
          </a:p>
          <a:p>
            <a:r>
              <a:rPr lang="en-US" dirty="0"/>
              <a:t>https://</a:t>
            </a:r>
            <a:r>
              <a:rPr lang="en-US" dirty="0" err="1"/>
              <a:t>www.tem-magnisia.gr</a:t>
            </a:r>
            <a:r>
              <a:rPr lang="en-US" dirty="0"/>
              <a:t>/</a:t>
            </a:r>
          </a:p>
        </p:txBody>
      </p:sp>
      <p:pic>
        <p:nvPicPr>
          <p:cNvPr id="9" name="Content Placeholder 8"/>
          <p:cNvPicPr>
            <a:picLocks noGrp="1" noChangeAspect="1"/>
          </p:cNvPicPr>
          <p:nvPr>
            <p:ph sz="quarter" idx="4"/>
          </p:nvPr>
        </p:nvPicPr>
        <p:blipFill>
          <a:blip r:embed="rId4"/>
          <a:srcRect l="16758" r="16758"/>
          <a:stretch>
            <a:fillRect/>
          </a:stretch>
        </p:blipFill>
        <p:spPr/>
      </p:pic>
    </p:spTree>
    <p:extLst>
      <p:ext uri="{BB962C8B-B14F-4D97-AF65-F5344CB8AC3E}">
        <p14:creationId xmlns:p14="http://schemas.microsoft.com/office/powerpoint/2010/main" val="2844655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b="1" dirty="0">
                <a:solidFill>
                  <a:srgbClr val="FF0000"/>
                </a:solidFill>
                <a:latin typeface="Calibri" charset="0"/>
                <a:cs typeface="Calibri" charset="0"/>
              </a:rPr>
              <a:t>«Διαμοιρασμός» αρχείων</a:t>
            </a:r>
            <a:r>
              <a:rPr lang="en-US" b="1" dirty="0">
                <a:solidFill>
                  <a:srgbClr val="FF0000"/>
                </a:solidFill>
                <a:latin typeface="Calibri" charset="0"/>
                <a:cs typeface="Calibri" charset="0"/>
              </a:rPr>
              <a:t/>
            </a:r>
            <a:br>
              <a:rPr lang="en-US" b="1" dirty="0">
                <a:solidFill>
                  <a:srgbClr val="FF0000"/>
                </a:solidFill>
                <a:latin typeface="Calibri" charset="0"/>
                <a:cs typeface="Calibri" charset="0"/>
              </a:rPr>
            </a:br>
            <a:endParaRPr lang="en-US" b="1" dirty="0">
              <a:solidFill>
                <a:srgbClr val="FF0000"/>
              </a:solidFill>
            </a:endParaRPr>
          </a:p>
        </p:txBody>
      </p:sp>
      <p:pic>
        <p:nvPicPr>
          <p:cNvPr id="6" name="Picture Placeholder 5"/>
          <p:cNvPicPr>
            <a:picLocks noGrp="1" noChangeAspect="1"/>
          </p:cNvPicPr>
          <p:nvPr>
            <p:ph sz="half" idx="1"/>
          </p:nvPr>
        </p:nvPicPr>
        <p:blipFill>
          <a:blip r:embed="rId2"/>
          <a:srcRect t="30800" b="30800"/>
          <a:stretch>
            <a:fillRect/>
          </a:stretch>
        </p:blipFill>
        <p:spPr/>
      </p:pic>
      <p:pic>
        <p:nvPicPr>
          <p:cNvPr id="9" name="Content Placeholder 8" descr="Screen Shot 2014-12-08 at 11.25.04 PM.png"/>
          <p:cNvPicPr>
            <a:picLocks noGrp="1" noChangeAspect="1"/>
          </p:cNvPicPr>
          <p:nvPr>
            <p:ph sz="half" idx="13"/>
          </p:nvPr>
        </p:nvPicPr>
        <p:blipFill>
          <a:blip r:embed="rId3">
            <a:extLst>
              <a:ext uri="{28A0092B-C50C-407E-A947-70E740481C1C}">
                <a14:useLocalDpi xmlns:a14="http://schemas.microsoft.com/office/drawing/2010/main"/>
              </a:ext>
            </a:extLst>
          </a:blip>
          <a:srcRect l="15615" r="15615"/>
          <a:stretch>
            <a:fillRect/>
          </a:stretch>
        </p:blipFill>
        <p:spPr/>
      </p:pic>
    </p:spTree>
    <p:extLst>
      <p:ext uri="{BB962C8B-B14F-4D97-AF65-F5344CB8AC3E}">
        <p14:creationId xmlns:p14="http://schemas.microsoft.com/office/powerpoint/2010/main" val="1374221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smtClean="0"/>
              <a:t>Φιλανθρωπία</a:t>
            </a:r>
            <a:endParaRPr lang="en-US" b="1" dirty="0"/>
          </a:p>
        </p:txBody>
      </p:sp>
      <p:pic>
        <p:nvPicPr>
          <p:cNvPr id="7" name="Content Placeholder 6"/>
          <p:cNvPicPr>
            <a:picLocks noGrp="1" noChangeAspect="1"/>
          </p:cNvPicPr>
          <p:nvPr>
            <p:ph idx="1"/>
          </p:nvPr>
        </p:nvPicPr>
        <p:blipFill>
          <a:blip r:embed="rId2"/>
          <a:srcRect t="2343" b="2343"/>
          <a:stretch>
            <a:fillRect/>
          </a:stretch>
        </p:blipFill>
        <p:spPr/>
      </p:pic>
    </p:spTree>
    <p:extLst>
      <p:ext uri="{BB962C8B-B14F-4D97-AF65-F5344CB8AC3E}">
        <p14:creationId xmlns:p14="http://schemas.microsoft.com/office/powerpoint/2010/main" val="3209176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94297" y="1160860"/>
            <a:ext cx="5086350" cy="606028"/>
          </a:xfrm>
        </p:spPr>
        <p:txBody>
          <a:bodyPr/>
          <a:lstStyle/>
          <a:p>
            <a:r>
              <a:rPr lang="el-GR" sz="2400"/>
              <a:t>Χρηματοδότηση</a:t>
            </a:r>
            <a:endParaRPr lang="en-US" sz="2400"/>
          </a:p>
        </p:txBody>
      </p:sp>
      <p:sp>
        <p:nvSpPr>
          <p:cNvPr id="39939" name="Content Placeholder 2"/>
          <p:cNvSpPr>
            <a:spLocks noGrp="1"/>
          </p:cNvSpPr>
          <p:nvPr>
            <p:ph idx="1"/>
          </p:nvPr>
        </p:nvSpPr>
        <p:spPr>
          <a:xfrm>
            <a:off x="1494235" y="1863329"/>
            <a:ext cx="6086475" cy="2606278"/>
          </a:xfrm>
        </p:spPr>
        <p:txBody>
          <a:bodyPr/>
          <a:lstStyle/>
          <a:p>
            <a:r>
              <a:rPr lang="el-GR" sz="1500"/>
              <a:t>Το παρόν εκπαιδευτικό υλικό έχει αναπτυχθεί στ</a:t>
            </a:r>
            <a:r>
              <a:rPr lang="en-US" sz="1500"/>
              <a:t>o</a:t>
            </a:r>
            <a:r>
              <a:rPr lang="el-GR" sz="1500"/>
              <a:t> πλαίσι</a:t>
            </a:r>
            <a:r>
              <a:rPr lang="en-US" sz="1500"/>
              <a:t>o</a:t>
            </a:r>
            <a:r>
              <a:rPr lang="el-GR" sz="1500"/>
              <a:t> του εκπαιδευτικού έργου του διδάσκοντα.</a:t>
            </a:r>
            <a:endParaRPr lang="en-US" sz="1500"/>
          </a:p>
          <a:p>
            <a:r>
              <a:rPr lang="el-GR" sz="1500"/>
              <a:t>Το έργο «</a:t>
            </a:r>
            <a:r>
              <a:rPr lang="el-GR" sz="1500" b="1"/>
              <a:t>Ανοικτά Ακαδημαϊκά Μαθήματα στο Πανεπιστήμιο Θεσσαλίας</a:t>
            </a:r>
            <a:r>
              <a:rPr lang="el-GR" sz="1500"/>
              <a:t>» έχει χρηματοδοτήσει μόνο την αναδιαμόρφωση του εκπαιδευτικού υλικού. </a:t>
            </a:r>
            <a:endParaRPr lang="en-US" sz="1500"/>
          </a:p>
          <a:p>
            <a:r>
              <a:rPr lang="el-GR" sz="15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4119" y="4346973"/>
            <a:ext cx="4126706" cy="1040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6987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27622" y="1037035"/>
            <a:ext cx="5086350" cy="702469"/>
          </a:xfrm>
        </p:spPr>
        <p:txBody>
          <a:bodyPr/>
          <a:lstStyle/>
          <a:p>
            <a:r>
              <a:rPr lang="el-GR" sz="2400"/>
              <a:t>Σημείωμα Αδειοδότησης</a:t>
            </a:r>
            <a:endParaRPr lang="en-US" sz="2400"/>
          </a:p>
        </p:txBody>
      </p:sp>
      <p:sp>
        <p:nvSpPr>
          <p:cNvPr id="9219" name="Content Placeholder 2"/>
          <p:cNvSpPr>
            <a:spLocks noGrp="1"/>
          </p:cNvSpPr>
          <p:nvPr>
            <p:ph idx="1"/>
          </p:nvPr>
        </p:nvSpPr>
        <p:spPr>
          <a:xfrm>
            <a:off x="1257300" y="1828801"/>
            <a:ext cx="6697266" cy="1079897"/>
          </a:xfrm>
        </p:spPr>
        <p:txBody>
          <a:bodyPr>
            <a:normAutofit lnSpcReduction="10000"/>
          </a:bodyPr>
          <a:lstStyle/>
          <a:p>
            <a:pPr marL="0" indent="0">
              <a:buNone/>
              <a:defRPr/>
            </a:pPr>
            <a:r>
              <a:rPr lang="el-GR" sz="135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None/>
              <a:defRPr/>
            </a:pPr>
            <a:endParaRPr lang="el-GR" sz="135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5942" y="2908697"/>
            <a:ext cx="1373981" cy="49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57300" y="3480197"/>
            <a:ext cx="6426994" cy="2308324"/>
          </a:xfrm>
          <a:prstGeom prst="rect">
            <a:avLst/>
          </a:prstGeom>
          <a:noFill/>
        </p:spPr>
        <p:txBody>
          <a:bodyPr>
            <a:spAutoFit/>
          </a:bodyPr>
          <a:lstStyle/>
          <a:p>
            <a:pPr eaLnBrk="1" hangingPunct="1">
              <a:defRPr/>
            </a:pPr>
            <a:r>
              <a:rPr lang="el-GR" sz="1200" dirty="0"/>
              <a:t>[1] http://creativecommons.org/licenses/by-nc-sa/4.0/ </a:t>
            </a:r>
            <a:endParaRPr lang="en-US" sz="1200" dirty="0"/>
          </a:p>
          <a:p>
            <a:pPr eaLnBrk="1" hangingPunct="1">
              <a:defRPr/>
            </a:pPr>
            <a:endParaRPr lang="el-GR" sz="1200" dirty="0"/>
          </a:p>
          <a:p>
            <a:pPr eaLnBrk="1" hangingPunct="1">
              <a:defRPr/>
            </a:pPr>
            <a:r>
              <a:rPr lang="el-GR" sz="1200" dirty="0"/>
              <a:t>Ως </a:t>
            </a:r>
            <a:r>
              <a:rPr lang="el-GR" sz="1200" b="1" dirty="0"/>
              <a:t>Μη Εμπορική</a:t>
            </a:r>
            <a:r>
              <a:rPr lang="el-GR" sz="1200" dirty="0"/>
              <a:t> ορίζεται η χρήση:</a:t>
            </a:r>
          </a:p>
          <a:p>
            <a:pPr marL="257175" indent="-257175">
              <a:buFont typeface="Arial" panose="020B0604020202020204" pitchFamily="34" charset="0"/>
              <a:buChar char="•"/>
              <a:defRPr/>
            </a:pPr>
            <a:r>
              <a:rPr lang="el-GR" sz="1200" dirty="0"/>
              <a:t>που δεν περιλαμβάνει άμεσο ή έμμεσο οικονομικό όφελος από την χρήση του έργου, για το διανομέα του έργου και </a:t>
            </a:r>
            <a:r>
              <a:rPr lang="el-GR" sz="1200" dirty="0" err="1"/>
              <a:t>αδειοδόχο</a:t>
            </a:r>
            <a:endParaRPr lang="el-GR" sz="1200" dirty="0"/>
          </a:p>
          <a:p>
            <a:pPr marL="257175" indent="-257175">
              <a:buFont typeface="Arial" panose="020B0604020202020204" pitchFamily="34" charset="0"/>
              <a:buChar char="•"/>
              <a:defRPr/>
            </a:pPr>
            <a:r>
              <a:rPr lang="el-GR" sz="1200" dirty="0"/>
              <a:t>που</a:t>
            </a:r>
            <a:r>
              <a:rPr lang="en-GB" sz="1200" dirty="0"/>
              <a:t> </a:t>
            </a:r>
            <a:r>
              <a:rPr lang="el-GR" sz="1200" dirty="0"/>
              <a:t>δεν περιλαμβάνει οικονομική συναλλαγή ως προϋπόθεση για τη χρήση ή πρόσβαση στο έργο</a:t>
            </a:r>
          </a:p>
          <a:p>
            <a:pPr marL="257175" indent="-257175">
              <a:buFont typeface="Arial" panose="020B0604020202020204" pitchFamily="34" charset="0"/>
              <a:buChar char="•"/>
              <a:defRPr/>
            </a:pPr>
            <a:r>
              <a:rPr lang="el-GR" sz="1200" dirty="0"/>
              <a:t>που</a:t>
            </a:r>
            <a:r>
              <a:rPr lang="en-GB" sz="1200" dirty="0"/>
              <a:t> </a:t>
            </a:r>
            <a:r>
              <a:rPr lang="el-GR" sz="1200" dirty="0"/>
              <a:t>δεν προσπορίζει στο διανομέα του έργου και</a:t>
            </a:r>
            <a:r>
              <a:rPr lang="en-GB" sz="1200" dirty="0"/>
              <a:t> </a:t>
            </a:r>
            <a:r>
              <a:rPr lang="el-GR" sz="1200" dirty="0" err="1"/>
              <a:t>αδειοδόχο</a:t>
            </a:r>
            <a:r>
              <a:rPr lang="en-GB" sz="1200" dirty="0"/>
              <a:t> </a:t>
            </a:r>
            <a:r>
              <a:rPr lang="el-GR" sz="1200" dirty="0"/>
              <a:t>έμμεσο οικονομικό όφελος (π.χ. διαφημίσεις) από την προβολή του έργου σε διαδικτυακό τόπο</a:t>
            </a:r>
            <a:endParaRPr lang="en-US" sz="1200" dirty="0"/>
          </a:p>
          <a:p>
            <a:pPr marL="257175" indent="-257175">
              <a:buFont typeface="Arial" panose="020B0604020202020204" pitchFamily="34" charset="0"/>
              <a:buChar char="•"/>
              <a:defRPr/>
            </a:pPr>
            <a:endParaRPr lang="el-GR" sz="1200" dirty="0"/>
          </a:p>
          <a:p>
            <a:pPr eaLnBrk="1" hangingPunct="1">
              <a:defRPr/>
            </a:pPr>
            <a:r>
              <a:rPr lang="el-GR" sz="1200" dirty="0"/>
              <a:t>Ο δικαιούχος μπορεί να παρέχει στον </a:t>
            </a:r>
            <a:r>
              <a:rPr lang="el-GR" sz="1200" dirty="0" err="1"/>
              <a:t>αδειοδόχο</a:t>
            </a:r>
            <a:r>
              <a:rPr lang="el-GR" sz="1200"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192978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2228851"/>
            <a:ext cx="8229600" cy="3394472"/>
          </a:xfrm>
        </p:spPr>
        <p:txBody>
          <a:bodyPr/>
          <a:lstStyle/>
          <a:p>
            <a:pPr marL="0" indent="0" algn="ctr">
              <a:buNone/>
            </a:pPr>
            <a:r>
              <a:rPr lang="el-GR" sz="2100"/>
              <a:t>Το </a:t>
            </a:r>
            <a:r>
              <a:rPr lang="en-US" sz="2100"/>
              <a:t>copyright </a:t>
            </a:r>
            <a:r>
              <a:rPr lang="el-GR" sz="2100"/>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2100"/>
          </a:p>
        </p:txBody>
      </p:sp>
    </p:spTree>
    <p:extLst>
      <p:ext uri="{BB962C8B-B14F-4D97-AF65-F5344CB8AC3E}">
        <p14:creationId xmlns:p14="http://schemas.microsoft.com/office/powerpoint/2010/main" val="120261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Autofit/>
          </a:bodyPr>
          <a:lstStyle/>
          <a:p>
            <a:pPr eaLnBrk="1" fontAlgn="auto" hangingPunct="1">
              <a:spcAft>
                <a:spcPts val="0"/>
              </a:spcAft>
              <a:defRPr/>
            </a:pPr>
            <a:r>
              <a:rPr lang="el-GR" sz="3200" b="1" dirty="0">
                <a:latin typeface="Calibri" charset="0"/>
                <a:ea typeface="+mj-ea"/>
                <a:cs typeface="Calibri" charset="0"/>
              </a:rPr>
              <a:t>Κλασική οικονομική </a:t>
            </a:r>
            <a:r>
              <a:rPr lang="el-GR" sz="3200" b="1" dirty="0" smtClean="0">
                <a:latin typeface="Calibri" charset="0"/>
                <a:ea typeface="+mj-ea"/>
                <a:cs typeface="Calibri" charset="0"/>
              </a:rPr>
              <a:t>θεωρία</a:t>
            </a:r>
            <a:r>
              <a:rPr lang="en-US" sz="3200" b="1" dirty="0" smtClean="0">
                <a:latin typeface="Calibri" charset="0"/>
                <a:ea typeface="+mj-ea"/>
                <a:cs typeface="Calibri" charset="0"/>
              </a:rPr>
              <a:t> (</a:t>
            </a:r>
            <a:r>
              <a:rPr lang="el-GR" sz="3200" b="1" dirty="0" smtClean="0">
                <a:latin typeface="Calibri" charset="0"/>
                <a:ea typeface="+mj-ea"/>
                <a:cs typeface="Calibri" charset="0"/>
              </a:rPr>
              <a:t>ως προϊόν της καπιταλιστικής κοινωνίας) </a:t>
            </a:r>
            <a:endParaRPr lang="en-US" sz="3200" b="1" dirty="0">
              <a:latin typeface="Calibri" charset="0"/>
              <a:ea typeface="+mj-ea"/>
              <a:cs typeface="Calibri" charset="0"/>
            </a:endParaRPr>
          </a:p>
        </p:txBody>
      </p:sp>
      <p:sp>
        <p:nvSpPr>
          <p:cNvPr id="3" name="Content Placeholder 2"/>
          <p:cNvSpPr>
            <a:spLocks noGrp="1"/>
          </p:cNvSpPr>
          <p:nvPr>
            <p:ph idx="1"/>
          </p:nvPr>
        </p:nvSpPr>
        <p:spPr/>
        <p:txBody>
          <a:bodyPr rtlCol="0">
            <a:normAutofit fontScale="92500" lnSpcReduction="10000"/>
          </a:bodyPr>
          <a:lstStyle/>
          <a:p>
            <a:pPr marL="182880" indent="-182880" eaLnBrk="1" fontAlgn="auto" hangingPunct="1">
              <a:spcAft>
                <a:spcPts val="0"/>
              </a:spcAft>
              <a:buFont typeface="Arial" pitchFamily="34" charset="0"/>
              <a:buChar char="•"/>
              <a:defRPr/>
            </a:pPr>
            <a:endParaRPr lang="en-US" sz="2800" dirty="0" smtClean="0">
              <a:latin typeface="Calibri"/>
              <a:ea typeface="+mn-ea"/>
              <a:cs typeface="Calibri"/>
            </a:endParaRPr>
          </a:p>
          <a:p>
            <a:pPr marL="182880" indent="-182880" eaLnBrk="1" fontAlgn="auto" hangingPunct="1">
              <a:spcAft>
                <a:spcPts val="0"/>
              </a:spcAft>
              <a:buFont typeface="Arial" pitchFamily="34" charset="0"/>
              <a:buChar char="•"/>
              <a:defRPr/>
            </a:pPr>
            <a:r>
              <a:rPr lang="el-GR" sz="2800" dirty="0" smtClean="0">
                <a:latin typeface="Calibri"/>
                <a:ea typeface="+mn-ea"/>
                <a:cs typeface="Calibri"/>
              </a:rPr>
              <a:t>Προϋποθέτει ότι υπάρχουν </a:t>
            </a:r>
            <a:r>
              <a:rPr lang="el-GR" sz="2800" u="sng" dirty="0" smtClean="0">
                <a:latin typeface="Calibri"/>
                <a:cs typeface="Calibri"/>
              </a:rPr>
              <a:t>άπειρες </a:t>
            </a:r>
            <a:r>
              <a:rPr lang="el-GR" sz="2800" u="sng" dirty="0" smtClean="0">
                <a:latin typeface="Calibri"/>
                <a:ea typeface="+mn-ea"/>
                <a:cs typeface="Calibri"/>
              </a:rPr>
              <a:t>ανάγκες </a:t>
            </a:r>
            <a:r>
              <a:rPr lang="el-GR" sz="2800" dirty="0" smtClean="0">
                <a:latin typeface="Calibri"/>
                <a:ea typeface="+mn-ea"/>
                <a:cs typeface="Calibri"/>
              </a:rPr>
              <a:t>και </a:t>
            </a:r>
            <a:r>
              <a:rPr lang="el-GR" sz="2800" u="sng" dirty="0" smtClean="0">
                <a:latin typeface="Calibri"/>
                <a:ea typeface="+mn-ea"/>
                <a:cs typeface="Calibri"/>
              </a:rPr>
              <a:t>περιορισμένα μέσα</a:t>
            </a:r>
            <a:endParaRPr lang="en-US" sz="2800" u="sng" dirty="0" smtClean="0">
              <a:latin typeface="Calibri"/>
              <a:ea typeface="+mn-ea"/>
              <a:cs typeface="Calibri"/>
            </a:endParaRPr>
          </a:p>
          <a:p>
            <a:r>
              <a:rPr lang="el-GR" sz="2800" b="1" dirty="0">
                <a:latin typeface="Calibri"/>
                <a:cs typeface="Calibri"/>
              </a:rPr>
              <a:t>ΩΦΕΛΙΜΙΣΜΟΣ </a:t>
            </a:r>
            <a:r>
              <a:rPr lang="el-GR" sz="2800" b="1" dirty="0" smtClean="0">
                <a:latin typeface="Calibri"/>
                <a:cs typeface="Calibri"/>
              </a:rPr>
              <a:t>(</a:t>
            </a:r>
            <a:r>
              <a:rPr lang="en-US" sz="2800" b="1" dirty="0" smtClean="0">
                <a:latin typeface="Calibri"/>
                <a:cs typeface="Calibri"/>
              </a:rPr>
              <a:t>utilitarianism</a:t>
            </a:r>
            <a:r>
              <a:rPr lang="en-US" sz="2800" b="1" dirty="0" smtClean="0">
                <a:latin typeface="Calibri"/>
                <a:cs typeface="Calibri"/>
              </a:rPr>
              <a:t>) </a:t>
            </a:r>
          </a:p>
          <a:p>
            <a:pPr lvl="1"/>
            <a:r>
              <a:rPr lang="el-GR" sz="2800" dirty="0" smtClean="0">
                <a:latin typeface="Calibri"/>
                <a:cs typeface="Calibri"/>
              </a:rPr>
              <a:t>Υπολογισμός </a:t>
            </a:r>
            <a:r>
              <a:rPr lang="el-GR" sz="2800" dirty="0">
                <a:latin typeface="Calibri"/>
                <a:cs typeface="Calibri"/>
              </a:rPr>
              <a:t>της </a:t>
            </a:r>
            <a:r>
              <a:rPr lang="el-GR" sz="2800" dirty="0" smtClean="0">
                <a:latin typeface="Calibri"/>
                <a:cs typeface="Calibri"/>
              </a:rPr>
              <a:t>μεγαλύτερης </a:t>
            </a:r>
            <a:r>
              <a:rPr lang="el-GR" sz="2800" dirty="0">
                <a:latin typeface="Calibri"/>
                <a:cs typeface="Calibri"/>
              </a:rPr>
              <a:t>κατά το δυνατόν ωφέλειας για τον μεγαλύτερο κατά το δυνατόν αριθμό </a:t>
            </a:r>
            <a:r>
              <a:rPr lang="el-GR" sz="2800" dirty="0" smtClean="0">
                <a:latin typeface="Calibri"/>
                <a:cs typeface="Calibri"/>
              </a:rPr>
              <a:t>ατόμω</a:t>
            </a:r>
            <a:r>
              <a:rPr lang="el-GR" sz="2800" dirty="0">
                <a:latin typeface="Calibri"/>
                <a:cs typeface="Calibri"/>
              </a:rPr>
              <a:t>ν</a:t>
            </a:r>
            <a:endParaRPr lang="en-US" sz="2800" dirty="0" smtClean="0">
              <a:latin typeface="Calibri"/>
              <a:cs typeface="Calibri"/>
            </a:endParaRPr>
          </a:p>
          <a:p>
            <a:pPr lvl="1"/>
            <a:r>
              <a:rPr lang="el-GR" sz="2800" dirty="0" smtClean="0">
                <a:latin typeface="Calibri"/>
                <a:cs typeface="Calibri"/>
              </a:rPr>
              <a:t>η </a:t>
            </a:r>
            <a:r>
              <a:rPr lang="el-GR" sz="2800" dirty="0">
                <a:latin typeface="Calibri"/>
                <a:cs typeface="Calibri"/>
              </a:rPr>
              <a:t>ορθότητα μιας πράξης κρίνεται με βάση τις συνέπειές της</a:t>
            </a:r>
          </a:p>
          <a:p>
            <a:endParaRPr lang="en-US" dirty="0"/>
          </a:p>
          <a:p>
            <a:pPr marL="182880" indent="-182880" eaLnBrk="1" fontAlgn="auto" hangingPunct="1">
              <a:spcAft>
                <a:spcPts val="0"/>
              </a:spcAft>
              <a:buFont typeface="Arial" pitchFamily="34" charset="0"/>
              <a:buChar char="•"/>
              <a:defRPr/>
            </a:pPr>
            <a:endParaRPr lang="el-GR" u="sng" dirty="0" smtClean="0">
              <a:latin typeface="Calibri"/>
              <a:ea typeface="+mn-ea"/>
              <a:cs typeface="Calibri"/>
            </a:endParaRPr>
          </a:p>
          <a:p>
            <a:pPr marL="0" indent="0" eaLnBrk="1" fontAlgn="auto" hangingPunct="1">
              <a:spcAft>
                <a:spcPts val="0"/>
              </a:spcAft>
              <a:buNone/>
              <a:defRPr/>
            </a:pPr>
            <a:r>
              <a:rPr lang="el-GR" u="sng" dirty="0" smtClean="0">
                <a:latin typeface="Calibri"/>
                <a:ea typeface="+mn-ea"/>
                <a:cs typeface="Calibri"/>
              </a:rPr>
              <a:t> </a:t>
            </a:r>
          </a:p>
          <a:p>
            <a:pPr marL="182880" indent="-182880" eaLnBrk="1" fontAlgn="auto" hangingPunct="1">
              <a:spcAft>
                <a:spcPts val="0"/>
              </a:spcAft>
              <a:buFont typeface="Arial" pitchFamily="34" charset="0"/>
              <a:buChar char="•"/>
              <a:defRPr/>
            </a:pPr>
            <a:endParaRPr lang="el-GR" dirty="0" smtClean="0">
              <a:latin typeface="Calibri"/>
              <a:ea typeface="+mn-ea"/>
              <a:cs typeface="Calibri"/>
            </a:endParaRPr>
          </a:p>
          <a:p>
            <a:pPr>
              <a:defRPr/>
            </a:pPr>
            <a:endParaRPr lang="en-US" dirty="0"/>
          </a:p>
          <a:p>
            <a:pPr marL="182880" indent="-182880" eaLnBrk="1" fontAlgn="auto" hangingPunct="1">
              <a:spcAft>
                <a:spcPts val="0"/>
              </a:spcAft>
              <a:buFont typeface="Arial" pitchFamily="34" charset="0"/>
              <a:buChar char="•"/>
              <a:defRPr/>
            </a:pPr>
            <a:endParaRPr lang="en-US" dirty="0" smtClean="0">
              <a:latin typeface="Calibri"/>
              <a:ea typeface="+mn-ea"/>
              <a:cs typeface="Calibri"/>
            </a:endParaRPr>
          </a:p>
          <a:p>
            <a:pPr marL="0" indent="0" eaLnBrk="1" fontAlgn="auto" hangingPunct="1">
              <a:spcAft>
                <a:spcPts val="0"/>
              </a:spcAft>
              <a:buFontTx/>
              <a:buNone/>
              <a:defRPr/>
            </a:pPr>
            <a:endParaRPr lang="en-US" dirty="0">
              <a:latin typeface="Calibri"/>
              <a:ea typeface="+mn-ea"/>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fontAlgn="auto" hangingPunct="1">
              <a:spcAft>
                <a:spcPts val="0"/>
              </a:spcAft>
              <a:defRPr/>
            </a:pPr>
            <a:r>
              <a:rPr lang="el-GR" b="1" dirty="0" smtClean="0">
                <a:latin typeface="Calibri" charset="0"/>
                <a:ea typeface="+mj-ea"/>
                <a:cs typeface="Calibri" charset="0"/>
              </a:rPr>
              <a:t>Προβληματισμ</a:t>
            </a:r>
            <a:r>
              <a:rPr lang="el-GR" b="1" dirty="0" smtClean="0">
                <a:latin typeface="Calibri" charset="0"/>
                <a:ea typeface="+mj-ea"/>
                <a:cs typeface="Calibri" charset="0"/>
              </a:rPr>
              <a:t>οί</a:t>
            </a:r>
            <a:r>
              <a:rPr lang="en-US" b="1" dirty="0" smtClean="0">
                <a:latin typeface="Calibri" charset="0"/>
                <a:ea typeface="+mj-ea"/>
                <a:cs typeface="Calibri" charset="0"/>
              </a:rPr>
              <a:t>;</a:t>
            </a:r>
            <a:endParaRPr lang="en-US" b="1" dirty="0">
              <a:latin typeface="Calibri" charset="0"/>
              <a:ea typeface="+mj-ea"/>
              <a:cs typeface="Calibri" charset="0"/>
            </a:endParaRPr>
          </a:p>
        </p:txBody>
      </p:sp>
      <p:sp>
        <p:nvSpPr>
          <p:cNvPr id="26626" name="Content Placeholder 2"/>
          <p:cNvSpPr>
            <a:spLocks noGrp="1"/>
          </p:cNvSpPr>
          <p:nvPr>
            <p:ph idx="1"/>
          </p:nvPr>
        </p:nvSpPr>
        <p:spPr/>
        <p:txBody>
          <a:bodyPr/>
          <a:lstStyle/>
          <a:p>
            <a:pPr eaLnBrk="1" hangingPunct="1"/>
            <a:r>
              <a:rPr lang="el-GR" sz="3200" dirty="0">
                <a:latin typeface="Calibri" charset="0"/>
                <a:cs typeface="Calibri" charset="0"/>
              </a:rPr>
              <a:t>Τα άτομα πάντα κάνουν «ορθολογικές» επιλογές</a:t>
            </a:r>
            <a:r>
              <a:rPr lang="en-US" sz="3200" dirty="0" smtClean="0">
                <a:latin typeface="Calibri" charset="0"/>
                <a:cs typeface="Calibri" charset="0"/>
              </a:rPr>
              <a:t>;</a:t>
            </a:r>
          </a:p>
          <a:p>
            <a:pPr eaLnBrk="1" hangingPunct="1"/>
            <a:r>
              <a:rPr lang="en-US" sz="3200" dirty="0" smtClean="0">
                <a:latin typeface="Calibri" charset="0"/>
                <a:cs typeface="Calibri" charset="0"/>
              </a:rPr>
              <a:t>H </a:t>
            </a:r>
            <a:r>
              <a:rPr lang="el-GR" sz="3200" dirty="0" smtClean="0">
                <a:latin typeface="Calibri" charset="0"/>
                <a:cs typeface="Calibri" charset="0"/>
              </a:rPr>
              <a:t>κατανάλωση αποτελεί πάντα ορθολογική ικανοποίηση των ανθρώπινων </a:t>
            </a:r>
            <a:r>
              <a:rPr lang="el-GR" sz="3200" dirty="0" smtClean="0">
                <a:latin typeface="Calibri" charset="0"/>
                <a:cs typeface="Calibri" charset="0"/>
              </a:rPr>
              <a:t>αναγκών</a:t>
            </a:r>
            <a:r>
              <a:rPr lang="en-US" sz="3200" dirty="0">
                <a:latin typeface="Calibri" charset="0"/>
                <a:cs typeface="Calibri" charset="0"/>
              </a:rPr>
              <a:t>;</a:t>
            </a:r>
            <a:r>
              <a:rPr lang="el-GR" sz="3200" dirty="0" smtClean="0">
                <a:latin typeface="Calibri" charset="0"/>
                <a:cs typeface="Calibri" charset="0"/>
              </a:rPr>
              <a:t> </a:t>
            </a:r>
            <a:endParaRPr lang="en-US" sz="3200" dirty="0">
              <a:latin typeface="Calibri" charset="0"/>
              <a:cs typeface="Calibri" charset="0"/>
            </a:endParaRPr>
          </a:p>
          <a:p>
            <a:pPr eaLnBrk="1" hangingPunct="1"/>
            <a:r>
              <a:rPr lang="el-GR" sz="3200" dirty="0">
                <a:latin typeface="Calibri" charset="0"/>
                <a:cs typeface="Calibri" charset="0"/>
              </a:rPr>
              <a:t>Η έλλειψη </a:t>
            </a:r>
            <a:r>
              <a:rPr lang="el-GR" sz="3200" dirty="0" smtClean="0">
                <a:latin typeface="Calibri" charset="0"/>
                <a:cs typeface="Calibri" charset="0"/>
              </a:rPr>
              <a:t>πάντα αποτελεί την </a:t>
            </a:r>
            <a:r>
              <a:rPr lang="el-GR" sz="3200" dirty="0">
                <a:latin typeface="Calibri" charset="0"/>
                <a:cs typeface="Calibri" charset="0"/>
              </a:rPr>
              <a:t>κινητήρια δύναμη της δράσης</a:t>
            </a:r>
            <a:r>
              <a:rPr lang="en-US" sz="3200" dirty="0">
                <a:latin typeface="Calibri" charset="0"/>
                <a:cs typeface="Calibri"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fontAlgn="auto" hangingPunct="1">
              <a:spcAft>
                <a:spcPts val="0"/>
              </a:spcAft>
              <a:defRPr/>
            </a:pPr>
            <a:r>
              <a:rPr lang="el-GR" b="1" dirty="0" smtClean="0">
                <a:latin typeface="Calibri" charset="0"/>
                <a:ea typeface="+mj-ea"/>
                <a:cs typeface="Calibri" charset="0"/>
              </a:rPr>
              <a:t>Κριτικ</a:t>
            </a:r>
            <a:r>
              <a:rPr lang="el-GR" b="1" dirty="0" smtClean="0">
                <a:latin typeface="Calibri" charset="0"/>
                <a:ea typeface="+mj-ea"/>
                <a:cs typeface="Calibri" charset="0"/>
              </a:rPr>
              <a:t>ή του καπιταλισμού</a:t>
            </a:r>
            <a:endParaRPr lang="en-US" b="1" dirty="0">
              <a:latin typeface="Calibri" charset="0"/>
              <a:ea typeface="+mj-ea"/>
              <a:cs typeface="Calibri" charset="0"/>
            </a:endParaRPr>
          </a:p>
        </p:txBody>
      </p:sp>
      <p:sp>
        <p:nvSpPr>
          <p:cNvPr id="3" name="Content Placeholder 2"/>
          <p:cNvSpPr>
            <a:spLocks noGrp="1"/>
          </p:cNvSpPr>
          <p:nvPr>
            <p:ph idx="1"/>
          </p:nvPr>
        </p:nvSpPr>
        <p:spPr/>
        <p:txBody>
          <a:bodyPr rtlCol="0">
            <a:normAutofit/>
          </a:bodyPr>
          <a:lstStyle/>
          <a:p>
            <a:pPr marL="182880" indent="-182880" eaLnBrk="1" fontAlgn="auto" hangingPunct="1">
              <a:spcAft>
                <a:spcPts val="0"/>
              </a:spcAft>
              <a:buFont typeface="Arial" pitchFamily="34" charset="0"/>
              <a:buChar char="•"/>
              <a:defRPr/>
            </a:pPr>
            <a:endParaRPr lang="el-GR" b="1" dirty="0" smtClean="0">
              <a:latin typeface="Times New Roman" pitchFamily="18" charset="0"/>
              <a:ea typeface="+mn-ea"/>
              <a:cs typeface="Times New Roman" pitchFamily="18" charset="0"/>
            </a:endParaRPr>
          </a:p>
          <a:p>
            <a:pPr marL="182880" indent="-182880" eaLnBrk="1" fontAlgn="auto" hangingPunct="1">
              <a:spcAft>
                <a:spcPts val="0"/>
              </a:spcAft>
              <a:buFont typeface="Arial" pitchFamily="34" charset="0"/>
              <a:buChar char="•"/>
              <a:defRPr/>
            </a:pPr>
            <a:r>
              <a:rPr lang="el-GR" sz="3200" dirty="0" smtClean="0">
                <a:latin typeface="Calibri"/>
                <a:cs typeface="Calibri"/>
              </a:rPr>
              <a:t>εστίαση </a:t>
            </a:r>
            <a:r>
              <a:rPr lang="el-GR" sz="3200" dirty="0" smtClean="0">
                <a:latin typeface="Calibri"/>
                <a:cs typeface="Calibri"/>
              </a:rPr>
              <a:t>σε μη</a:t>
            </a:r>
            <a:r>
              <a:rPr lang="el-GR" sz="3200" dirty="0">
                <a:latin typeface="Calibri"/>
                <a:cs typeface="Calibri"/>
              </a:rPr>
              <a:t>-βιομηχανικές, μη-καπιταλιστικές </a:t>
            </a:r>
            <a:r>
              <a:rPr lang="el-GR" sz="3200" dirty="0" smtClean="0">
                <a:latin typeface="Calibri"/>
                <a:cs typeface="Calibri"/>
              </a:rPr>
              <a:t>οικονομίες </a:t>
            </a:r>
          </a:p>
          <a:p>
            <a:pPr marL="457517" lvl="1" indent="-182880" eaLnBrk="1" fontAlgn="auto" hangingPunct="1">
              <a:spcAft>
                <a:spcPts val="0"/>
              </a:spcAft>
              <a:buFont typeface="Arial" pitchFamily="34" charset="0"/>
              <a:buChar char="•"/>
              <a:defRPr/>
            </a:pPr>
            <a:r>
              <a:rPr lang="el-GR" sz="2800" dirty="0" smtClean="0">
                <a:latin typeface="Calibri"/>
                <a:cs typeface="Calibri"/>
              </a:rPr>
              <a:t>Ως «παρελθόν» της Δύσης</a:t>
            </a:r>
          </a:p>
          <a:p>
            <a:pPr marL="457517" lvl="1" indent="-182880" eaLnBrk="1" fontAlgn="auto" hangingPunct="1">
              <a:spcAft>
                <a:spcPts val="0"/>
              </a:spcAft>
              <a:buFont typeface="Arial" pitchFamily="34" charset="0"/>
              <a:buChar char="•"/>
              <a:defRPr/>
            </a:pPr>
            <a:r>
              <a:rPr lang="el-GR" sz="2800" dirty="0" smtClean="0">
                <a:latin typeface="Calibri"/>
                <a:cs typeface="Calibri"/>
              </a:rPr>
              <a:t>Υποθετικές ιστορίες, εξελικτικά μοντέλα </a:t>
            </a:r>
            <a:endParaRPr lang="el-GR" sz="2800" dirty="0" smtClean="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p:nvPr>
        </p:nvSpPr>
        <p:spPr/>
        <p:txBody>
          <a:bodyPr>
            <a:normAutofit fontScale="90000"/>
          </a:bodyPr>
          <a:lstStyle/>
          <a:p>
            <a:pPr eaLnBrk="1" fontAlgn="auto" hangingPunct="1">
              <a:spcAft>
                <a:spcPts val="0"/>
              </a:spcAft>
              <a:defRPr/>
            </a:pPr>
            <a:r>
              <a:rPr lang="el-GR" b="1" dirty="0">
                <a:latin typeface="Calibri" charset="0"/>
                <a:ea typeface="+mj-ea"/>
                <a:cs typeface="Calibri" charset="0"/>
              </a:rPr>
              <a:t>Ολικό κοινωνικό </a:t>
            </a:r>
            <a:r>
              <a:rPr lang="el-GR" b="1" dirty="0" smtClean="0">
                <a:latin typeface="Calibri" charset="0"/>
                <a:ea typeface="+mj-ea"/>
                <a:cs typeface="Calibri" charset="0"/>
              </a:rPr>
              <a:t>φαινόμενο («</a:t>
            </a:r>
            <a:r>
              <a:rPr lang="en-US" b="1" dirty="0" smtClean="0">
                <a:latin typeface="Calibri" charset="0"/>
                <a:ea typeface="+mj-ea"/>
                <a:cs typeface="Calibri" charset="0"/>
              </a:rPr>
              <a:t>total social fact</a:t>
            </a:r>
            <a:r>
              <a:rPr lang="el-GR" b="1" dirty="0" smtClean="0">
                <a:latin typeface="Calibri" charset="0"/>
                <a:ea typeface="+mj-ea"/>
                <a:cs typeface="Calibri" charset="0"/>
              </a:rPr>
              <a:t>»</a:t>
            </a:r>
            <a:r>
              <a:rPr lang="en-US" b="1" dirty="0" smtClean="0">
                <a:latin typeface="Calibri" charset="0"/>
                <a:ea typeface="+mj-ea"/>
                <a:cs typeface="Calibri" charset="0"/>
              </a:rPr>
              <a:t>)</a:t>
            </a:r>
            <a:endParaRPr lang="en-US" b="1" dirty="0">
              <a:latin typeface="Calibri" charset="0"/>
              <a:ea typeface="+mj-ea"/>
              <a:cs typeface="Calibri" charset="0"/>
            </a:endParaRPr>
          </a:p>
        </p:txBody>
      </p:sp>
      <p:sp>
        <p:nvSpPr>
          <p:cNvPr id="41986" name="Content Placeholder 4"/>
          <p:cNvSpPr>
            <a:spLocks noGrp="1"/>
          </p:cNvSpPr>
          <p:nvPr>
            <p:ph idx="1"/>
          </p:nvPr>
        </p:nvSpPr>
        <p:spPr/>
        <p:txBody>
          <a:bodyPr/>
          <a:lstStyle/>
          <a:p>
            <a:pPr marL="182880" indent="-182880" eaLnBrk="1" fontAlgn="auto" hangingPunct="1">
              <a:spcAft>
                <a:spcPts val="0"/>
              </a:spcAft>
              <a:buFont typeface="Arial" pitchFamily="34" charset="0"/>
              <a:buChar char="•"/>
              <a:defRPr/>
            </a:pPr>
            <a:r>
              <a:rPr lang="el-GR" sz="2800" dirty="0">
                <a:latin typeface="Calibri"/>
                <a:cs typeface="Calibri"/>
              </a:rPr>
              <a:t>τα οικονομικά φαινόμενα ως </a:t>
            </a:r>
            <a:r>
              <a:rPr lang="el-GR" sz="2800" u="sng" dirty="0">
                <a:latin typeface="Calibri"/>
                <a:cs typeface="Calibri"/>
              </a:rPr>
              <a:t>ενταγμένα</a:t>
            </a:r>
            <a:r>
              <a:rPr lang="el-GR" sz="2800" dirty="0">
                <a:latin typeface="Calibri"/>
                <a:cs typeface="Calibri"/>
              </a:rPr>
              <a:t> σε κοινωνικές και πολιτικές </a:t>
            </a:r>
            <a:r>
              <a:rPr lang="el-GR" sz="2800" dirty="0" smtClean="0">
                <a:latin typeface="Calibri"/>
                <a:cs typeface="Calibri"/>
              </a:rPr>
              <a:t>σχέσεις</a:t>
            </a:r>
            <a:endParaRPr lang="el-GR" sz="2800" dirty="0">
              <a:latin typeface="Calibri"/>
              <a:cs typeface="Calibri"/>
            </a:endParaRPr>
          </a:p>
          <a:p>
            <a:pPr marL="182880" indent="-182880" eaLnBrk="1" fontAlgn="auto" hangingPunct="1">
              <a:spcAft>
                <a:spcPts val="0"/>
              </a:spcAft>
              <a:buFont typeface="Arial" pitchFamily="34" charset="0"/>
              <a:buChar char="•"/>
              <a:defRPr/>
            </a:pPr>
            <a:r>
              <a:rPr lang="el-GR" sz="2800" dirty="0">
                <a:latin typeface="Calibri"/>
                <a:cs typeface="Calibri"/>
              </a:rPr>
              <a:t>Η οικονομία δεν είναι ξεχωριστός «τομέας»  της κοινωνίας, αλλά προϊόν και παράγωγό της</a:t>
            </a:r>
          </a:p>
          <a:p>
            <a:pPr eaLnBrk="1" hangingPunct="1"/>
            <a:r>
              <a:rPr lang="el-GR" sz="2800" u="sng" dirty="0" smtClean="0">
                <a:latin typeface="Calibri" charset="0"/>
                <a:cs typeface="Calibri" charset="0"/>
              </a:rPr>
              <a:t>Συνυφαίνονται</a:t>
            </a:r>
            <a:r>
              <a:rPr lang="el-GR" sz="2800" dirty="0" smtClean="0">
                <a:latin typeface="Calibri" charset="0"/>
                <a:cs typeface="Calibri" charset="0"/>
              </a:rPr>
              <a:t> </a:t>
            </a:r>
            <a:r>
              <a:rPr lang="el-GR" sz="2800" dirty="0">
                <a:latin typeface="Calibri" charset="0"/>
                <a:cs typeface="Calibri" charset="0"/>
              </a:rPr>
              <a:t>θρησκευτικές, ηθικές, πολιτικές, οικονομικές</a:t>
            </a:r>
            <a:r>
              <a:rPr lang="el-GR" sz="2800" dirty="0" smtClean="0">
                <a:latin typeface="Calibri" charset="0"/>
                <a:cs typeface="Calibri" charset="0"/>
              </a:rPr>
              <a:t>, κοινωνικές, </a:t>
            </a:r>
            <a:r>
              <a:rPr lang="el-GR" sz="2800" dirty="0" smtClean="0">
                <a:latin typeface="Calibri" charset="0"/>
                <a:cs typeface="Calibri" charset="0"/>
              </a:rPr>
              <a:t>νομικές</a:t>
            </a:r>
            <a:r>
              <a:rPr lang="en-US" sz="2800" dirty="0" smtClean="0">
                <a:latin typeface="Calibri" charset="0"/>
                <a:cs typeface="Calibri" charset="0"/>
              </a:rPr>
              <a:t> </a:t>
            </a:r>
            <a:r>
              <a:rPr lang="el-GR" sz="2800" dirty="0" smtClean="0">
                <a:latin typeface="Calibri" charset="0"/>
                <a:cs typeface="Calibri" charset="0"/>
              </a:rPr>
              <a:t>σχ</a:t>
            </a:r>
            <a:r>
              <a:rPr lang="el-GR" sz="2800" dirty="0" smtClean="0">
                <a:latin typeface="Calibri" charset="0"/>
                <a:cs typeface="Calibri" charset="0"/>
              </a:rPr>
              <a:t>έσεις, εμπλέκονται αισθητικά και συμβολικά φαινόμενα </a:t>
            </a:r>
          </a:p>
          <a:p>
            <a:pPr eaLnBrk="1" hangingPunct="1"/>
            <a:r>
              <a:rPr lang="el-GR" sz="2800" dirty="0" smtClean="0">
                <a:latin typeface="Calibri" charset="0"/>
                <a:cs typeface="Calibri" charset="0"/>
              </a:rPr>
              <a:t>Γίνονται </a:t>
            </a:r>
            <a:r>
              <a:rPr lang="el-GR" sz="2800" dirty="0">
                <a:latin typeface="Calibri" charset="0"/>
                <a:cs typeface="Calibri" charset="0"/>
              </a:rPr>
              <a:t>ταυτόχρονα τελετουργίες, συμπόσια, κτλ.</a:t>
            </a:r>
            <a:endParaRPr lang="en-US" sz="2800" dirty="0">
              <a:latin typeface="Calibri" charset="0"/>
              <a:cs typeface="Calibri" charset="0"/>
            </a:endParaRPr>
          </a:p>
        </p:txBody>
      </p:sp>
    </p:spTree>
    <p:extLst>
      <p:ext uri="{BB962C8B-B14F-4D97-AF65-F5344CB8AC3E}">
        <p14:creationId xmlns:p14="http://schemas.microsoft.com/office/powerpoint/2010/main" val="350240689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Clarity.thmx</Template>
  <TotalTime>6236</TotalTime>
  <Words>1938</Words>
  <Application>Microsoft Macintosh PowerPoint</Application>
  <PresentationFormat>On-screen Show (4:3)</PresentationFormat>
  <Paragraphs>274</Paragraphs>
  <Slides>56</Slides>
  <Notes>15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Clarity</vt:lpstr>
      <vt:lpstr>PowerPoint Presentation</vt:lpstr>
      <vt:lpstr>ΑΝΤΑΛΛΑΓΗ:</vt:lpstr>
      <vt:lpstr>H ανθρωπολογική προσέγγιση στην ‘οικονομία’</vt:lpstr>
      <vt:lpstr>HOMO ECONOMICUS vs. HOMO RECIPROCANS</vt:lpstr>
      <vt:lpstr> Καπιταλιστικές κοινωνίες  </vt:lpstr>
      <vt:lpstr>Κλασική οικονομική θεωρία (ως προϊόν της καπιταλιστικής κοινωνίας) </vt:lpstr>
      <vt:lpstr>Προβληματισμοί;</vt:lpstr>
      <vt:lpstr>Κριτική του καπιταλισμού</vt:lpstr>
      <vt:lpstr>Ολικό κοινωνικό φαινόμενο («total social fact»)</vt:lpstr>
      <vt:lpstr>Μαρσέλ Μως (Marcel Mauss) 1872-1950</vt:lpstr>
      <vt:lpstr>Αμφισβητεί την κλασική οικονομική θεωρία</vt:lpstr>
      <vt:lpstr>PowerPoint Presentation</vt:lpstr>
      <vt:lpstr>3 υποχρεώσεις του δώρου</vt:lpstr>
      <vt:lpstr>Σχέση γενναιοδωρίας και υποχρέωσης της ανταπόδοσης</vt:lpstr>
      <vt:lpstr> Δώρο και αμοιβαιότητα</vt:lpstr>
      <vt:lpstr>Τα νησιά Τρόμπριαντ</vt:lpstr>
      <vt:lpstr>Κούλα («kula ring»)</vt:lpstr>
      <vt:lpstr>PowerPoint Presentation</vt:lpstr>
      <vt:lpstr>Τα αντικείμενα δεν έχουν χρηστική αξία, αλλά μεγάλη συμβολική αξία </vt:lpstr>
      <vt:lpstr>Η ΗΘΙΚΗ ΤΟΥ ΧΡΕΟΥΣ – Αντικείμενα και άνθρωποι δεν χωρίζονται</vt:lpstr>
      <vt:lpstr>Κριτική των προϋποθέσεων της καπιταλιστικής ανταλλαγής</vt:lpstr>
      <vt:lpstr>ΣΠΙΤΙ των γιαμ</vt:lpstr>
      <vt:lpstr>Ατέρμονη κυκλική πορεία</vt:lpstr>
      <vt:lpstr>Couchsurfing</vt:lpstr>
      <vt:lpstr> το «κέρδος» στην ανταλλαγή; </vt:lpstr>
      <vt:lpstr>Πότλατς (Potlatch) </vt:lpstr>
      <vt:lpstr>Ινδιάνοι της Βορειοδυτικής ακτής της Αμερικής </vt:lpstr>
      <vt:lpstr>PowerPoint Presentation</vt:lpstr>
      <vt:lpstr>PowerPoint Presentation</vt:lpstr>
      <vt:lpstr>PowerPoint Presentation</vt:lpstr>
      <vt:lpstr>Κοινωνική ιεραρχία και ανταγωνισμός</vt:lpstr>
      <vt:lpstr>Επιδεικτική καταστροφή (Greek style);</vt:lpstr>
      <vt:lpstr>Απαγόρευση 1884 του πότλατς από την Καναδική κυβέρνηση= ως ανορθολογική, αντι-παραγωγική σπατάλη...</vt:lpstr>
      <vt:lpstr>H αναβίωση του πότλατς</vt:lpstr>
      <vt:lpstr>Το δώρο στη δική μας κοινωνία</vt:lpstr>
      <vt:lpstr>Συγκριτική οπτική</vt:lpstr>
      <vt:lpstr>Αμοιβαιότητα</vt:lpstr>
      <vt:lpstr>Αμοιβαιότητα </vt:lpstr>
      <vt:lpstr>Marshall Sahlins</vt:lpstr>
      <vt:lpstr>Γενικευμένη αμοιβαιότητα </vt:lpstr>
      <vt:lpstr>Ισόρροπη αμοιβαιότητα </vt:lpstr>
      <vt:lpstr>Αρνητική αμοιβαιότητα</vt:lpstr>
      <vt:lpstr>Δώρα και εξουσία</vt:lpstr>
      <vt:lpstr>Το κέρασμα</vt:lpstr>
      <vt:lpstr>Οικονομική «βοήθεια»</vt:lpstr>
      <vt:lpstr>«Ζούμε για να δουλεύουμε»  ή «δουλεύουμε για να ζούμε»;</vt:lpstr>
      <vt:lpstr>Jean de la Fontaine, 1621-1695</vt:lpstr>
      <vt:lpstr>Η ηθική του χρέους</vt:lpstr>
      <vt:lpstr>Η «συγχώρεση» χρεών</vt:lpstr>
      <vt:lpstr>«Δωρεά» οργάνων</vt:lpstr>
      <vt:lpstr>«Degrowth activists» ‘In a gift economy the more you give, the richer you are’</vt:lpstr>
      <vt:lpstr>«Διαμοιρασμός» αρχείων </vt:lpstr>
      <vt:lpstr>Φιλανθρωπία</vt:lpstr>
      <vt:lpstr>Χρηματοδότηση</vt:lpstr>
      <vt:lpstr>Σημείωμα Αδειοδότησης</vt:lpstr>
      <vt:lpstr>PowerPoint Presentation</vt:lpstr>
    </vt:vector>
  </TitlesOfParts>
  <Company>UTH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penelope</dc:creator>
  <cp:lastModifiedBy>Masteruser Papailias</cp:lastModifiedBy>
  <cp:revision>161</cp:revision>
  <dcterms:created xsi:type="dcterms:W3CDTF">2003-05-21T07:42:49Z</dcterms:created>
  <dcterms:modified xsi:type="dcterms:W3CDTF">2015-12-08T00:59:06Z</dcterms:modified>
</cp:coreProperties>
</file>