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4" r:id="rId2"/>
    <p:sldId id="311" r:id="rId3"/>
    <p:sldId id="306" r:id="rId4"/>
    <p:sldId id="305" r:id="rId5"/>
    <p:sldId id="307" r:id="rId6"/>
    <p:sldId id="271" r:id="rId7"/>
    <p:sldId id="260" r:id="rId8"/>
    <p:sldId id="266" r:id="rId9"/>
    <p:sldId id="267" r:id="rId10"/>
    <p:sldId id="268" r:id="rId11"/>
    <p:sldId id="269" r:id="rId12"/>
    <p:sldId id="272" r:id="rId13"/>
    <p:sldId id="273" r:id="rId14"/>
    <p:sldId id="261" r:id="rId15"/>
    <p:sldId id="277" r:id="rId16"/>
    <p:sldId id="275" r:id="rId17"/>
    <p:sldId id="257" r:id="rId18"/>
    <p:sldId id="279" r:id="rId19"/>
    <p:sldId id="281" r:id="rId20"/>
    <p:sldId id="282" r:id="rId21"/>
    <p:sldId id="312" r:id="rId22"/>
    <p:sldId id="264" r:id="rId23"/>
    <p:sldId id="309" r:id="rId24"/>
    <p:sldId id="288" r:id="rId25"/>
    <p:sldId id="289" r:id="rId26"/>
    <p:sldId id="290" r:id="rId27"/>
    <p:sldId id="291" r:id="rId28"/>
    <p:sldId id="293" r:id="rId29"/>
    <p:sldId id="295" r:id="rId30"/>
    <p:sldId id="294" r:id="rId31"/>
    <p:sldId id="300" r:id="rId32"/>
    <p:sldId id="301" r:id="rId33"/>
    <p:sldId id="296" r:id="rId34"/>
    <p:sldId id="297" r:id="rId35"/>
    <p:sldId id="302" r:id="rId36"/>
    <p:sldId id="298" r:id="rId37"/>
    <p:sldId id="299" r:id="rId38"/>
    <p:sldId id="303" r:id="rId39"/>
    <p:sldId id="304" r:id="rId40"/>
    <p:sldId id="310" r:id="rId41"/>
    <p:sldId id="313" r:id="rId42"/>
    <p:sldId id="315" r:id="rId43"/>
    <p:sldId id="316" r:id="rId44"/>
    <p:sldId id="317" r:id="rId45"/>
    <p:sldId id="318" r:id="rId4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6" autoAdjust="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3302C34-82FC-46F9-A6C1-2F409C2DB772}"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0C92B9-3C44-4758-9896-1B4B498BA4D8}" type="slidenum">
              <a:rPr lang="el-GR"/>
              <a:pPr/>
              <a:t>‹#›</a:t>
            </a:fld>
            <a:endParaRPr lang="el-GR"/>
          </a:p>
        </p:txBody>
      </p:sp>
    </p:spTree>
    <p:extLst>
      <p:ext uri="{BB962C8B-B14F-4D97-AF65-F5344CB8AC3E}">
        <p14:creationId xmlns:p14="http://schemas.microsoft.com/office/powerpoint/2010/main" val="63706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450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17BB09-FA0C-4A02-AC03-FDA6D28FCC9E}" type="slidenum">
              <a:rPr lang="el-GR" altLang="el-GR">
                <a:latin typeface="Arial" panose="020B0604020202020204" pitchFamily="34" charset="0"/>
              </a:rPr>
              <a:pPr eaLnBrk="1" hangingPunct="1">
                <a:spcBef>
                  <a:spcPct val="0"/>
                </a:spcBef>
              </a:pPr>
              <a:t>34</a:t>
            </a:fld>
            <a:endParaRPr lang="el-GR" altLang="el-GR">
              <a:latin typeface="Arial" panose="020B0604020202020204" pitchFamily="34" charset="0"/>
            </a:endParaRPr>
          </a:p>
        </p:txBody>
      </p:sp>
    </p:spTree>
    <p:extLst>
      <p:ext uri="{BB962C8B-B14F-4D97-AF65-F5344CB8AC3E}">
        <p14:creationId xmlns:p14="http://schemas.microsoft.com/office/powerpoint/2010/main" val="133465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EC10FA0-9549-41ED-B1C1-F61119E222ED}" type="slidenum">
              <a:rPr lang="el-GR"/>
              <a:pPr/>
              <a:t>‹#›</a:t>
            </a:fld>
            <a:endParaRPr lang="el-GR"/>
          </a:p>
        </p:txBody>
      </p:sp>
    </p:spTree>
    <p:extLst>
      <p:ext uri="{BB962C8B-B14F-4D97-AF65-F5344CB8AC3E}">
        <p14:creationId xmlns:p14="http://schemas.microsoft.com/office/powerpoint/2010/main" val="237448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6F3B013-6A46-48E0-91BE-9334D7F4DFD4}" type="slidenum">
              <a:rPr lang="el-GR"/>
              <a:pPr/>
              <a:t>‹#›</a:t>
            </a:fld>
            <a:endParaRPr lang="el-GR"/>
          </a:p>
        </p:txBody>
      </p:sp>
    </p:spTree>
    <p:extLst>
      <p:ext uri="{BB962C8B-B14F-4D97-AF65-F5344CB8AC3E}">
        <p14:creationId xmlns:p14="http://schemas.microsoft.com/office/powerpoint/2010/main" val="281190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3E5AF82F-25F4-4BA6-BA9D-4A1A04EC1F80}" type="slidenum">
              <a:rPr lang="el-GR"/>
              <a:pPr/>
              <a:t>‹#›</a:t>
            </a:fld>
            <a:endParaRPr lang="el-GR"/>
          </a:p>
        </p:txBody>
      </p:sp>
    </p:spTree>
    <p:extLst>
      <p:ext uri="{BB962C8B-B14F-4D97-AF65-F5344CB8AC3E}">
        <p14:creationId xmlns:p14="http://schemas.microsoft.com/office/powerpoint/2010/main" val="260429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98BA941-BCCE-468D-AD55-BAD4A0528F71}" type="slidenum">
              <a:rPr lang="el-GR"/>
              <a:pPr/>
              <a:t>‹#›</a:t>
            </a:fld>
            <a:endParaRPr lang="el-GR"/>
          </a:p>
        </p:txBody>
      </p:sp>
    </p:spTree>
    <p:extLst>
      <p:ext uri="{BB962C8B-B14F-4D97-AF65-F5344CB8AC3E}">
        <p14:creationId xmlns:p14="http://schemas.microsoft.com/office/powerpoint/2010/main" val="391770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E08D9D05-4707-48A0-85B9-31A6F21BD75A}" type="slidenum">
              <a:rPr lang="el-GR"/>
              <a:pPr/>
              <a:t>‹#›</a:t>
            </a:fld>
            <a:endParaRPr lang="el-GR"/>
          </a:p>
        </p:txBody>
      </p:sp>
    </p:spTree>
    <p:extLst>
      <p:ext uri="{BB962C8B-B14F-4D97-AF65-F5344CB8AC3E}">
        <p14:creationId xmlns:p14="http://schemas.microsoft.com/office/powerpoint/2010/main" val="14091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D068E640-4E04-48C1-BBF9-44C7725302B7}" type="slidenum">
              <a:rPr lang="el-GR"/>
              <a:pPr/>
              <a:t>‹#›</a:t>
            </a:fld>
            <a:endParaRPr lang="el-GR"/>
          </a:p>
        </p:txBody>
      </p:sp>
    </p:spTree>
    <p:extLst>
      <p:ext uri="{BB962C8B-B14F-4D97-AF65-F5344CB8AC3E}">
        <p14:creationId xmlns:p14="http://schemas.microsoft.com/office/powerpoint/2010/main" val="31011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EAACC81B-CB8B-4A78-AEE4-46F85FF95EE1}" type="slidenum">
              <a:rPr lang="el-GR"/>
              <a:pPr/>
              <a:t>‹#›</a:t>
            </a:fld>
            <a:endParaRPr lang="el-GR"/>
          </a:p>
        </p:txBody>
      </p:sp>
    </p:spTree>
    <p:extLst>
      <p:ext uri="{BB962C8B-B14F-4D97-AF65-F5344CB8AC3E}">
        <p14:creationId xmlns:p14="http://schemas.microsoft.com/office/powerpoint/2010/main" val="136944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3450EEDE-9DD7-44A9-B9D0-BCDAAA87FF33}" type="slidenum">
              <a:rPr lang="el-GR"/>
              <a:pPr/>
              <a:t>‹#›</a:t>
            </a:fld>
            <a:endParaRPr lang="el-GR"/>
          </a:p>
        </p:txBody>
      </p:sp>
    </p:spTree>
    <p:extLst>
      <p:ext uri="{BB962C8B-B14F-4D97-AF65-F5344CB8AC3E}">
        <p14:creationId xmlns:p14="http://schemas.microsoft.com/office/powerpoint/2010/main" val="193989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3514044B-05EC-4FF5-A346-02EC213D8430}" type="slidenum">
              <a:rPr lang="el-GR"/>
              <a:pPr/>
              <a:t>‹#›</a:t>
            </a:fld>
            <a:endParaRPr lang="el-GR"/>
          </a:p>
        </p:txBody>
      </p:sp>
    </p:spTree>
    <p:extLst>
      <p:ext uri="{BB962C8B-B14F-4D97-AF65-F5344CB8AC3E}">
        <p14:creationId xmlns:p14="http://schemas.microsoft.com/office/powerpoint/2010/main" val="310950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98F97336-34D7-4ED6-9A63-91D4F5EFC368}" type="slidenum">
              <a:rPr lang="el-GR"/>
              <a:pPr/>
              <a:t>‹#›</a:t>
            </a:fld>
            <a:endParaRPr lang="el-GR"/>
          </a:p>
        </p:txBody>
      </p:sp>
    </p:spTree>
    <p:extLst>
      <p:ext uri="{BB962C8B-B14F-4D97-AF65-F5344CB8AC3E}">
        <p14:creationId xmlns:p14="http://schemas.microsoft.com/office/powerpoint/2010/main" val="5418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7A2E0CB8-C4AD-4C2C-96DF-2C8683C9373F}" type="slidenum">
              <a:rPr lang="el-GR"/>
              <a:pPr/>
              <a:t>‹#›</a:t>
            </a:fld>
            <a:endParaRPr lang="el-GR"/>
          </a:p>
        </p:txBody>
      </p:sp>
    </p:spTree>
    <p:extLst>
      <p:ext uri="{BB962C8B-B14F-4D97-AF65-F5344CB8AC3E}">
        <p14:creationId xmlns:p14="http://schemas.microsoft.com/office/powerpoint/2010/main" val="419129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74AD6BBC-92D7-4A54-9019-3B41530604F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79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EllGKath 00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333375"/>
            <a:ext cx="4313511" cy="5255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5" descr="EllGKath 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68838" y="333375"/>
            <a:ext cx="4230733" cy="5471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244" name="3 - TextBox"/>
          <p:cNvSpPr txBox="1">
            <a:spLocks noChangeArrowheads="1"/>
          </p:cNvSpPr>
          <p:nvPr/>
        </p:nvSpPr>
        <p:spPr bwMode="auto">
          <a:xfrm>
            <a:off x="658279" y="5921983"/>
            <a:ext cx="3355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Βρησηίς</a:t>
            </a:r>
            <a:r>
              <a:rPr lang="el-GR" altLang="el-GR" sz="1200" dirty="0">
                <a:solidFill>
                  <a:schemeClr val="bg1"/>
                </a:solidFill>
                <a:latin typeface="Times New Roman" panose="02020603050405020304" pitchFamily="18" charset="0"/>
                <a:cs typeface="Times New Roman" panose="02020603050405020304" pitchFamily="18" charset="0"/>
              </a:rPr>
              <a:t>. Λεπτομέρεια.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Βρύγου</a:t>
            </a:r>
            <a:r>
              <a:rPr lang="el-GR" altLang="el-GR" sz="1200" dirty="0">
                <a:solidFill>
                  <a:schemeClr val="bg1"/>
                </a:solidFill>
                <a:latin typeface="Times New Roman" panose="02020603050405020304" pitchFamily="18" charset="0"/>
                <a:cs typeface="Times New Roman" panose="02020603050405020304" pitchFamily="18" charset="0"/>
              </a:rPr>
              <a:t>. Παρίσι. Μουσείο του Λούβρου.</a:t>
            </a:r>
          </a:p>
        </p:txBody>
      </p:sp>
      <p:sp>
        <p:nvSpPr>
          <p:cNvPr id="10245" name="4 - TextBox"/>
          <p:cNvSpPr txBox="1">
            <a:spLocks noChangeArrowheads="1"/>
          </p:cNvSpPr>
          <p:nvPr/>
        </p:nvSpPr>
        <p:spPr bwMode="auto">
          <a:xfrm>
            <a:off x="5796136" y="5997276"/>
            <a:ext cx="2382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Σελήνη. Λεπτομέρεια.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Βρύγου</a:t>
            </a:r>
            <a:r>
              <a:rPr lang="el-GR" altLang="el-GR" sz="1200" dirty="0">
                <a:solidFill>
                  <a:schemeClr val="bg1"/>
                </a:solidFill>
                <a:latin typeface="Times New Roman" panose="02020603050405020304" pitchFamily="18" charset="0"/>
                <a:cs typeface="Times New Roman" panose="02020603050405020304" pitchFamily="18" charset="0"/>
              </a:rPr>
              <a:t>. Βερολίνο. </a:t>
            </a:r>
            <a:r>
              <a:rPr lang="en-US" altLang="el-GR" sz="1200" dirty="0" err="1">
                <a:solidFill>
                  <a:schemeClr val="bg1"/>
                </a:solidFill>
                <a:latin typeface="Times New Roman" panose="02020603050405020304" pitchFamily="18" charset="0"/>
                <a:cs typeface="Times New Roman" panose="02020603050405020304" pitchFamily="18" charset="0"/>
              </a:rPr>
              <a:t>Antikenmuseum</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llGKath 0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214313"/>
            <a:ext cx="4318000" cy="594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8" name="4 - TextBox"/>
          <p:cNvSpPr txBox="1">
            <a:spLocks noChangeArrowheads="1"/>
          </p:cNvSpPr>
          <p:nvPr/>
        </p:nvSpPr>
        <p:spPr bwMode="auto">
          <a:xfrm>
            <a:off x="5436096" y="5157192"/>
            <a:ext cx="29289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καλαθόσχημος</a:t>
            </a:r>
            <a:r>
              <a:rPr lang="el-GR" altLang="el-GR" sz="1200" dirty="0">
                <a:solidFill>
                  <a:schemeClr val="bg1"/>
                </a:solidFill>
                <a:latin typeface="Times New Roman" panose="02020603050405020304" pitchFamily="18" charset="0"/>
                <a:cs typeface="Times New Roman" panose="02020603050405020304" pitchFamily="18" charset="0"/>
              </a:rPr>
              <a:t> κρατήρας του Ζωγράφου του </a:t>
            </a:r>
            <a:r>
              <a:rPr lang="el-GR" altLang="el-GR" sz="1200" dirty="0" err="1">
                <a:solidFill>
                  <a:schemeClr val="bg1"/>
                </a:solidFill>
                <a:latin typeface="Times New Roman" panose="02020603050405020304" pitchFamily="18" charset="0"/>
                <a:cs typeface="Times New Roman" panose="02020603050405020304" pitchFamily="18" charset="0"/>
              </a:rPr>
              <a:t>Βρύγου</a:t>
            </a:r>
            <a:r>
              <a:rPr lang="el-GR" altLang="el-GR" sz="1200" dirty="0">
                <a:solidFill>
                  <a:schemeClr val="bg1"/>
                </a:solidFill>
                <a:latin typeface="Times New Roman" panose="02020603050405020304" pitchFamily="18" charset="0"/>
                <a:cs typeface="Times New Roman" panose="02020603050405020304" pitchFamily="18" charset="0"/>
              </a:rPr>
              <a:t>. Αλκαίος και Σαπφώ. Περ. 475 π.Χ.</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Antikensammlungen</a:t>
            </a:r>
            <a:endParaRPr lang="el-GR" altLang="el-GR" sz="12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l-GR" altLang="el-GR" sz="12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Ερυθρόμορφη κύλικα. Δούρις. Ιάσων και Αθηνά. 475-470 π.Χ. Βατικανό,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Gregoriano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Etrusco</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476672"/>
            <a:ext cx="4023360" cy="45079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EllGKath 013"/>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844550" y="188640"/>
            <a:ext cx="7454900" cy="559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1" name="2 - TextBox"/>
          <p:cNvSpPr txBox="1">
            <a:spLocks noChangeArrowheads="1"/>
          </p:cNvSpPr>
          <p:nvPr/>
        </p:nvSpPr>
        <p:spPr bwMode="auto">
          <a:xfrm>
            <a:off x="2339752" y="6021288"/>
            <a:ext cx="446449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σκύφος</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Μάκρων</a:t>
            </a:r>
            <a:r>
              <a:rPr lang="el-GR" altLang="el-GR" sz="1200" dirty="0">
                <a:solidFill>
                  <a:schemeClr val="bg1"/>
                </a:solidFill>
                <a:latin typeface="Times New Roman" panose="02020603050405020304" pitchFamily="18" charset="0"/>
                <a:cs typeface="Times New Roman" panose="02020603050405020304" pitchFamily="18" charset="0"/>
              </a:rPr>
              <a:t>. Διόνυσος μεταξύ Διός και Αμφιτρίτης. Περ. 480 </a:t>
            </a:r>
            <a:r>
              <a:rPr lang="el-GR" altLang="el-GR" sz="1200" dirty="0" err="1">
                <a:solidFill>
                  <a:schemeClr val="bg1"/>
                </a:solidFill>
                <a:latin typeface="Times New Roman" panose="02020603050405020304" pitchFamily="18" charset="0"/>
                <a:cs typeface="Times New Roman" panose="02020603050405020304" pitchFamily="18" charset="0"/>
              </a:rPr>
              <a:t>π.Χ</a:t>
            </a:r>
            <a:r>
              <a:rPr lang="el-GR" altLang="el-GR" sz="1200" dirty="0" err="1" smtClean="0">
                <a:solidFill>
                  <a:schemeClr val="bg1"/>
                </a:solidFill>
                <a:latin typeface="Times New Roman" panose="02020603050405020304" pitchFamily="18" charset="0"/>
                <a:cs typeface="Times New Roman" panose="02020603050405020304" pitchFamily="18" charset="0"/>
              </a:rPr>
              <a:t>.</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Λονδίνο</a:t>
            </a:r>
            <a:r>
              <a:rPr lang="el-GR" altLang="el-GR" sz="1200" dirty="0" smtClean="0">
                <a:solidFill>
                  <a:schemeClr val="bg1"/>
                </a:solidFill>
                <a:latin typeface="Times New Roman" panose="02020603050405020304" pitchFamily="18" charset="0"/>
                <a:cs typeface="Times New Roman" panose="02020603050405020304" pitchFamily="18" charset="0"/>
              </a:rPr>
              <a:t>, Βρετανικό </a:t>
            </a:r>
            <a:r>
              <a:rPr lang="el-GR" altLang="el-GR" sz="1200" dirty="0">
                <a:solidFill>
                  <a:schemeClr val="bg1"/>
                </a:solidFill>
                <a:latin typeface="Times New Roman" panose="02020603050405020304" pitchFamily="18" charset="0"/>
                <a:cs typeface="Times New Roman" panose="02020603050405020304" pitchFamily="18" charset="0"/>
              </a:rPr>
              <a:t>Μουσείο.</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EllGKath 0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548680"/>
            <a:ext cx="5321300" cy="4224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5" name="Picture 4" descr="EllGKath 015"/>
          <p:cNvPicPr>
            <a:picLocks noChangeAspect="1" noChangeArrowheads="1"/>
          </p:cNvPicPr>
          <p:nvPr/>
        </p:nvPicPr>
        <p:blipFill>
          <a:blip r:embed="rId3" cstate="email">
            <a:extLst>
              <a:ext uri="{28A0092B-C50C-407E-A947-70E740481C1C}">
                <a14:useLocalDpi xmlns:a14="http://schemas.microsoft.com/office/drawing/2010/main"/>
              </a:ext>
            </a:extLst>
          </a:blip>
          <a:srcRect r="-227"/>
          <a:stretch>
            <a:fillRect/>
          </a:stretch>
        </p:blipFill>
        <p:spPr bwMode="auto">
          <a:xfrm>
            <a:off x="5724128" y="643930"/>
            <a:ext cx="3159125" cy="403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316" name="3 - TextBox"/>
          <p:cNvSpPr txBox="1">
            <a:spLocks noChangeArrowheads="1"/>
          </p:cNvSpPr>
          <p:nvPr/>
        </p:nvSpPr>
        <p:spPr bwMode="auto">
          <a:xfrm>
            <a:off x="2325133" y="5373216"/>
            <a:ext cx="500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σκύφος</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Μάκρων</a:t>
            </a:r>
            <a:r>
              <a:rPr lang="el-GR" altLang="el-GR" sz="1200" dirty="0">
                <a:solidFill>
                  <a:schemeClr val="bg1"/>
                </a:solidFill>
                <a:latin typeface="Times New Roman" panose="02020603050405020304" pitchFamily="18" charset="0"/>
                <a:cs typeface="Times New Roman" panose="02020603050405020304" pitchFamily="18" charset="0"/>
              </a:rPr>
              <a:t>.  Αποστολή Τριπτολέμου. Περ. 480 π.Χ.. Λονδίνο, Βρετανικό Μουσείο.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EllGKath 0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357188"/>
            <a:ext cx="4632325"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39" name="Picture 4" descr="EllGKath 0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7944" y="2924944"/>
            <a:ext cx="4953000"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340" name="3 - TextBox"/>
          <p:cNvSpPr txBox="1">
            <a:spLocks noChangeArrowheads="1"/>
          </p:cNvSpPr>
          <p:nvPr/>
        </p:nvSpPr>
        <p:spPr bwMode="auto">
          <a:xfrm>
            <a:off x="827584" y="5013176"/>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κωδωνόσχημος</a:t>
            </a:r>
            <a:r>
              <a:rPr lang="el-GR" altLang="el-GR" sz="1200" dirty="0">
                <a:solidFill>
                  <a:schemeClr val="bg1"/>
                </a:solidFill>
                <a:latin typeface="Times New Roman" panose="02020603050405020304" pitchFamily="18" charset="0"/>
                <a:cs typeface="Times New Roman" panose="02020603050405020304" pitchFamily="18" charset="0"/>
              </a:rPr>
              <a:t> κρατήρας.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Πανός</a:t>
            </a:r>
            <a:r>
              <a:rPr lang="el-GR" altLang="el-GR" sz="1200" dirty="0">
                <a:solidFill>
                  <a:schemeClr val="bg1"/>
                </a:solidFill>
                <a:latin typeface="Times New Roman" panose="02020603050405020304" pitchFamily="18" charset="0"/>
                <a:cs typeface="Times New Roman" panose="02020603050405020304" pitchFamily="18" charset="0"/>
              </a:rPr>
              <a:t>. Ο Παν καταδιώκει κυνηγό .Η Άρτεμις φονεύει τον </a:t>
            </a:r>
            <a:r>
              <a:rPr lang="el-GR" altLang="el-GR" sz="1200" dirty="0" err="1">
                <a:solidFill>
                  <a:schemeClr val="bg1"/>
                </a:solidFill>
                <a:latin typeface="Times New Roman" panose="02020603050405020304" pitchFamily="18" charset="0"/>
                <a:cs typeface="Times New Roman" panose="02020603050405020304" pitchFamily="18" charset="0"/>
              </a:rPr>
              <a:t>Ακταίωνα</a:t>
            </a:r>
            <a:r>
              <a:rPr lang="el-GR" altLang="el-GR" sz="1200" dirty="0">
                <a:solidFill>
                  <a:schemeClr val="bg1"/>
                </a:solidFill>
                <a:latin typeface="Times New Roman" panose="02020603050405020304" pitchFamily="18" charset="0"/>
                <a:cs typeface="Times New Roman" panose="02020603050405020304" pitchFamily="18" charset="0"/>
              </a:rPr>
              <a:t>. Περ. 470 π.Χ. Βοστώνη. </a:t>
            </a:r>
            <a:r>
              <a:rPr lang="en-US" altLang="el-GR" sz="1200" dirty="0">
                <a:solidFill>
                  <a:schemeClr val="bg1"/>
                </a:solidFill>
                <a:latin typeface="Times New Roman" panose="02020603050405020304" pitchFamily="18" charset="0"/>
                <a:cs typeface="Times New Roman" panose="02020603050405020304" pitchFamily="18" charset="0"/>
              </a:rPr>
              <a:t>Museum of Fine Arts</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EllGKath 0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92150"/>
            <a:ext cx="3384550" cy="460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363" name="Picture 5" descr="EllGKath 0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275" y="1125538"/>
            <a:ext cx="5095875" cy="382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4" name="3 - TextBox"/>
          <p:cNvSpPr txBox="1">
            <a:spLocks noChangeArrowheads="1"/>
          </p:cNvSpPr>
          <p:nvPr/>
        </p:nvSpPr>
        <p:spPr bwMode="auto">
          <a:xfrm>
            <a:off x="4577556" y="5661248"/>
            <a:ext cx="3643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ψυκτήρας.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Πανός</a:t>
            </a:r>
            <a:r>
              <a:rPr lang="el-GR" altLang="el-GR" sz="1200" dirty="0">
                <a:solidFill>
                  <a:schemeClr val="bg1"/>
                </a:solidFill>
                <a:latin typeface="Times New Roman" panose="02020603050405020304" pitchFamily="18" charset="0"/>
                <a:cs typeface="Times New Roman" panose="02020603050405020304" pitchFamily="18" charset="0"/>
              </a:rPr>
              <a:t>. Διαμάχη Απόλλωνος και </a:t>
            </a:r>
            <a:r>
              <a:rPr lang="el-GR" altLang="el-GR" sz="1200" dirty="0" err="1">
                <a:solidFill>
                  <a:schemeClr val="bg1"/>
                </a:solidFill>
                <a:latin typeface="Times New Roman" panose="02020603050405020304" pitchFamily="18" charset="0"/>
                <a:cs typeface="Times New Roman" panose="02020603050405020304" pitchFamily="18" charset="0"/>
              </a:rPr>
              <a:t>Ίδα</a:t>
            </a:r>
            <a:r>
              <a:rPr lang="el-GR" altLang="el-GR" sz="1200" dirty="0">
                <a:solidFill>
                  <a:schemeClr val="bg1"/>
                </a:solidFill>
                <a:latin typeface="Times New Roman" panose="02020603050405020304" pitchFamily="18" charset="0"/>
                <a:cs typeface="Times New Roman" panose="02020603050405020304" pitchFamily="18" charset="0"/>
              </a:rPr>
              <a:t> για την </a:t>
            </a:r>
            <a:r>
              <a:rPr lang="el-GR" altLang="el-GR" sz="1200" dirty="0" err="1">
                <a:solidFill>
                  <a:schemeClr val="bg1"/>
                </a:solidFill>
                <a:latin typeface="Times New Roman" panose="02020603050405020304" pitchFamily="18" charset="0"/>
                <a:cs typeface="Times New Roman" panose="02020603050405020304" pitchFamily="18" charset="0"/>
              </a:rPr>
              <a:t>Μάρπησσα</a:t>
            </a:r>
            <a:r>
              <a:rPr lang="el-GR" altLang="el-GR" sz="1200" dirty="0">
                <a:solidFill>
                  <a:schemeClr val="bg1"/>
                </a:solidFill>
                <a:latin typeface="Times New Roman" panose="02020603050405020304" pitchFamily="18" charset="0"/>
                <a:cs typeface="Times New Roman" panose="02020603050405020304" pitchFamily="18" charset="0"/>
              </a:rPr>
              <a:t>. Περ. 480 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Anrikensammlungen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llGKath 0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313" y="785813"/>
            <a:ext cx="3268662" cy="5230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387" name="4 - TextBox"/>
          <p:cNvSpPr txBox="1">
            <a:spLocks noChangeArrowheads="1"/>
          </p:cNvSpPr>
          <p:nvPr/>
        </p:nvSpPr>
        <p:spPr bwMode="auto">
          <a:xfrm>
            <a:off x="5357813" y="1857375"/>
            <a:ext cx="2571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οξυπύθμενος</a:t>
            </a:r>
            <a:r>
              <a:rPr lang="el-GR" altLang="el-GR" sz="1200" dirty="0">
                <a:solidFill>
                  <a:schemeClr val="bg1"/>
                </a:solidFill>
                <a:latin typeface="Times New Roman" panose="02020603050405020304" pitchFamily="18" charset="0"/>
                <a:cs typeface="Times New Roman" panose="02020603050405020304" pitchFamily="18" charset="0"/>
              </a:rPr>
              <a:t> αμφορέας. Ζωγράφος της Ωρείθυιας. Αρπαγή της Ωρείθυιας από τον Βορέα. Περ. 475</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Antikensammlungen</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KlassArx30Jan 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404664"/>
            <a:ext cx="4146550" cy="552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411" name="Picture 6" descr="KlassArx30Jan 0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620688"/>
            <a:ext cx="3214688" cy="3929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412" name="4 - TextBox"/>
          <p:cNvSpPr txBox="1">
            <a:spLocks noChangeArrowheads="1"/>
          </p:cNvSpPr>
          <p:nvPr/>
        </p:nvSpPr>
        <p:spPr bwMode="auto">
          <a:xfrm>
            <a:off x="5724128" y="5229200"/>
            <a:ext cx="2786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a:t>
            </a:r>
            <a:r>
              <a:rPr lang="el-GR" altLang="el-GR" sz="1200" dirty="0" err="1">
                <a:solidFill>
                  <a:schemeClr val="bg1"/>
                </a:solidFill>
                <a:latin typeface="Times New Roman" panose="02020603050405020304" pitchFamily="18" charset="0"/>
                <a:cs typeface="Times New Roman" panose="02020603050405020304" pitchFamily="18" charset="0"/>
              </a:rPr>
              <a:t>πελίκη</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Ερμώναξ</a:t>
            </a:r>
            <a:r>
              <a:rPr lang="el-GR" altLang="el-GR" sz="1200" dirty="0" smtClean="0">
                <a:solidFill>
                  <a:schemeClr val="bg1"/>
                </a:solidFill>
                <a:latin typeface="Times New Roman" panose="02020603050405020304" pitchFamily="18" charset="0"/>
                <a:cs typeface="Times New Roman" panose="02020603050405020304" pitchFamily="18" charset="0"/>
              </a:rPr>
              <a:t>.</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Ο </a:t>
            </a:r>
            <a:r>
              <a:rPr lang="el-GR" altLang="el-GR" sz="1200" dirty="0">
                <a:solidFill>
                  <a:schemeClr val="bg1"/>
                </a:solidFill>
                <a:latin typeface="Times New Roman" panose="02020603050405020304" pitchFamily="18" charset="0"/>
                <a:cs typeface="Times New Roman" panose="02020603050405020304" pitchFamily="18" charset="0"/>
              </a:rPr>
              <a:t>Βορέας αρπάζει την Ωρείθυια. 470-465 π.Χ. Ρώμη</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l-GR"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Etrusco</a:t>
            </a:r>
            <a:r>
              <a:rPr lang="en-US" altLang="el-GR" sz="1200" dirty="0">
                <a:solidFill>
                  <a:schemeClr val="bg1"/>
                </a:solidFill>
                <a:latin typeface="Times New Roman" panose="02020603050405020304" pitchFamily="18" charset="0"/>
                <a:cs typeface="Times New Roman" panose="02020603050405020304" pitchFamily="18" charset="0"/>
              </a:rPr>
              <a:t> di Villa Giulia</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EllGKath 028"/>
          <p:cNvPicPr>
            <a:picLocks noChangeAspect="1" noChangeArrowheads="1"/>
          </p:cNvPicPr>
          <p:nvPr/>
        </p:nvPicPr>
        <p:blipFill>
          <a:blip r:embed="rId2" cstate="email">
            <a:extLst>
              <a:ext uri="{28A0092B-C50C-407E-A947-70E740481C1C}">
                <a14:useLocalDpi xmlns:a14="http://schemas.microsoft.com/office/drawing/2010/main"/>
              </a:ext>
            </a:extLst>
          </a:blip>
          <a:srcRect r="-227"/>
          <a:stretch>
            <a:fillRect/>
          </a:stretch>
        </p:blipFill>
        <p:spPr bwMode="auto">
          <a:xfrm>
            <a:off x="442342" y="620713"/>
            <a:ext cx="4057650" cy="4681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5" name="Picture 6" descr="EllGKath 0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5" y="571500"/>
            <a:ext cx="3927475" cy="466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436" name="3 - TextBox"/>
          <p:cNvSpPr txBox="1">
            <a:spLocks noChangeArrowheads="1"/>
          </p:cNvSpPr>
          <p:nvPr/>
        </p:nvSpPr>
        <p:spPr bwMode="auto">
          <a:xfrm>
            <a:off x="2214563" y="6000750"/>
            <a:ext cx="4214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800"/>
              <a:t> </a:t>
            </a:r>
            <a:endParaRPr lang="el-GR" altLang="el-GR" sz="1800"/>
          </a:p>
        </p:txBody>
      </p:sp>
      <p:sp>
        <p:nvSpPr>
          <p:cNvPr id="18437" name="4 - TextBox"/>
          <p:cNvSpPr txBox="1">
            <a:spLocks noChangeArrowheads="1"/>
          </p:cNvSpPr>
          <p:nvPr/>
        </p:nvSpPr>
        <p:spPr bwMode="auto">
          <a:xfrm>
            <a:off x="2107406" y="5724307"/>
            <a:ext cx="5214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Αγγεία του Ζωγράφου των </a:t>
            </a:r>
            <a:r>
              <a:rPr lang="el-GR" altLang="el-GR" sz="1200" dirty="0" err="1">
                <a:solidFill>
                  <a:schemeClr val="bg1"/>
                </a:solidFill>
                <a:latin typeface="Times New Roman" panose="02020603050405020304" pitchFamily="18" charset="0"/>
                <a:cs typeface="Times New Roman" panose="02020603050405020304" pitchFamily="18" charset="0"/>
              </a:rPr>
              <a:t>Νιοβιδών</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Καλυκωτοί</a:t>
            </a:r>
            <a:r>
              <a:rPr lang="el-GR" altLang="el-GR" sz="1200" dirty="0">
                <a:solidFill>
                  <a:schemeClr val="bg1"/>
                </a:solidFill>
                <a:latin typeface="Times New Roman" panose="02020603050405020304" pitchFamily="18" charset="0"/>
                <a:cs typeface="Times New Roman" panose="02020603050405020304" pitchFamily="18" charset="0"/>
              </a:rPr>
              <a:t> κρατήρες, 455-450 π.Χ. Επώνυμο </a:t>
            </a:r>
            <a:r>
              <a:rPr lang="el-GR" altLang="el-GR" sz="1200" dirty="0" smtClean="0">
                <a:solidFill>
                  <a:schemeClr val="bg1"/>
                </a:solidFill>
                <a:latin typeface="Times New Roman" panose="02020603050405020304" pitchFamily="18" charset="0"/>
                <a:cs typeface="Times New Roman" panose="02020603050405020304" pitchFamily="18" charset="0"/>
              </a:rPr>
              <a:t>αγγείο</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Φόνος </a:t>
            </a:r>
            <a:r>
              <a:rPr lang="el-GR" altLang="el-GR" sz="1200" dirty="0" err="1" smtClean="0">
                <a:solidFill>
                  <a:schemeClr val="bg1"/>
                </a:solidFill>
                <a:latin typeface="Times New Roman" panose="02020603050405020304" pitchFamily="18" charset="0"/>
                <a:cs typeface="Times New Roman" panose="02020603050405020304" pitchFamily="18" charset="0"/>
              </a:rPr>
              <a:t>Νιοβών</a:t>
            </a:r>
            <a:r>
              <a:rPr lang="el-GR" altLang="el-GR" sz="1200" dirty="0" smtClean="0">
                <a:solidFill>
                  <a:schemeClr val="bg1"/>
                </a:solidFill>
                <a:latin typeface="Times New Roman" panose="02020603050405020304" pitchFamily="18" charset="0"/>
                <a:cs typeface="Times New Roman" panose="02020603050405020304" pitchFamily="18" charset="0"/>
              </a:rPr>
              <a:t>  από Απόλλωνα και  Αρτέμιδα. Παρίσι</a:t>
            </a:r>
            <a:r>
              <a:rPr lang="el-GR" altLang="el-GR" sz="1200" dirty="0">
                <a:solidFill>
                  <a:schemeClr val="bg1"/>
                </a:solidFill>
                <a:latin typeface="Times New Roman" panose="02020603050405020304" pitchFamily="18" charset="0"/>
                <a:cs typeface="Times New Roman" panose="02020603050405020304" pitchFamily="18" charset="0"/>
              </a:rPr>
              <a:t>, Μουσείο του Λούβρου και Γιγαντομαχία σε συνδυασμό με </a:t>
            </a:r>
            <a:r>
              <a:rPr lang="el-GR" altLang="el-GR" sz="1200" dirty="0" smtClean="0">
                <a:solidFill>
                  <a:schemeClr val="bg1"/>
                </a:solidFill>
                <a:latin typeface="Times New Roman" panose="02020603050405020304" pitchFamily="18" charset="0"/>
                <a:cs typeface="Times New Roman" panose="02020603050405020304" pitchFamily="18" charset="0"/>
              </a:rPr>
              <a:t>διονυσ</a:t>
            </a:r>
            <a:r>
              <a:rPr lang="el-GR" altLang="el-GR" sz="1200" dirty="0">
                <a:solidFill>
                  <a:schemeClr val="bg1"/>
                </a:solidFill>
                <a:latin typeface="Times New Roman" panose="02020603050405020304" pitchFamily="18" charset="0"/>
                <a:cs typeface="Times New Roman" panose="02020603050405020304" pitchFamily="18" charset="0"/>
              </a:rPr>
              <a:t>ι</a:t>
            </a:r>
            <a:r>
              <a:rPr lang="el-GR" altLang="el-GR" sz="1200" dirty="0" smtClean="0">
                <a:solidFill>
                  <a:schemeClr val="bg1"/>
                </a:solidFill>
                <a:latin typeface="Times New Roman" panose="02020603050405020304" pitchFamily="18" charset="0"/>
                <a:cs typeface="Times New Roman" panose="02020603050405020304" pitchFamily="18" charset="0"/>
              </a:rPr>
              <a:t>ακό </a:t>
            </a:r>
            <a:r>
              <a:rPr lang="el-GR" altLang="el-GR" sz="1200" dirty="0">
                <a:solidFill>
                  <a:schemeClr val="bg1"/>
                </a:solidFill>
                <a:latin typeface="Times New Roman" panose="02020603050405020304" pitchFamily="18" charset="0"/>
                <a:cs typeface="Times New Roman" panose="02020603050405020304" pitchFamily="18" charset="0"/>
              </a:rPr>
              <a:t>θέμα. </a:t>
            </a:r>
            <a:r>
              <a:rPr lang="en-US" altLang="el-GR" sz="1200" dirty="0">
                <a:solidFill>
                  <a:schemeClr val="bg1"/>
                </a:solidFill>
                <a:latin typeface="Times New Roman" panose="02020603050405020304" pitchFamily="18" charset="0"/>
                <a:cs typeface="Times New Roman" panose="02020603050405020304" pitchFamily="18" charset="0"/>
              </a:rPr>
              <a:t>Ferrara,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Archeologico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n-US" altLang="el-GR" sz="1200" dirty="0">
                <a:solidFill>
                  <a:schemeClr val="bg1"/>
                </a:solidFill>
                <a:latin typeface="Times New Roman" panose="02020603050405020304" pitchFamily="18" charset="0"/>
                <a:cs typeface="Times New Roman" panose="02020603050405020304" pitchFamily="18" charset="0"/>
              </a:rPr>
              <a:t> di </a:t>
            </a:r>
            <a:r>
              <a:rPr lang="en-US" altLang="el-GR" sz="1200" dirty="0" err="1">
                <a:solidFill>
                  <a:schemeClr val="bg1"/>
                </a:solidFill>
                <a:latin typeface="Times New Roman" panose="02020603050405020304" pitchFamily="18" charset="0"/>
                <a:cs typeface="Times New Roman" panose="02020603050405020304" pitchFamily="18" charset="0"/>
              </a:rPr>
              <a:t>Spina</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EllGKath 0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609" y="404664"/>
            <a:ext cx="4215375" cy="554461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9459" name="Picture 6" descr="EllGKath 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548680"/>
            <a:ext cx="4359275" cy="3022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460" name="3 - TextBox"/>
          <p:cNvSpPr txBox="1">
            <a:spLocks noChangeArrowheads="1"/>
          </p:cNvSpPr>
          <p:nvPr/>
        </p:nvSpPr>
        <p:spPr bwMode="auto">
          <a:xfrm>
            <a:off x="5148064" y="4509120"/>
            <a:ext cx="3643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Πλαστικά αγγεία. Αττικός ερυθρόμορφος κάνθαρος. Αγγειοπλάστης της κατηγορίας Κ. Διονυσιακή σκηνή, περ. 470 π.Χ. Λονδίνο, Βρετανικό Μουσείο.</a:t>
            </a:r>
          </a:p>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αστράγαλος.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Σωτάδη</a:t>
            </a:r>
            <a:r>
              <a:rPr lang="el-GR" altLang="el-GR" sz="1200" dirty="0">
                <a:solidFill>
                  <a:schemeClr val="bg1"/>
                </a:solidFill>
                <a:latin typeface="Times New Roman" panose="02020603050405020304" pitchFamily="18" charset="0"/>
                <a:cs typeface="Times New Roman" panose="02020603050405020304" pitchFamily="18" charset="0"/>
              </a:rPr>
              <a:t>. Ίσως Ήφαιστος με </a:t>
            </a:r>
            <a:r>
              <a:rPr lang="el-GR" altLang="el-GR" sz="1200" dirty="0" smtClean="0">
                <a:solidFill>
                  <a:schemeClr val="bg1"/>
                </a:solidFill>
                <a:latin typeface="Times New Roman" panose="02020603050405020304" pitchFamily="18" charset="0"/>
                <a:cs typeface="Times New Roman" panose="02020603050405020304" pitchFamily="18" charset="0"/>
              </a:rPr>
              <a:t>Νηρηίδες</a:t>
            </a:r>
            <a:r>
              <a:rPr lang="el-GR" altLang="el-GR" sz="1200" dirty="0">
                <a:solidFill>
                  <a:schemeClr val="bg1"/>
                </a:solidFill>
                <a:latin typeface="Times New Roman" panose="02020603050405020304" pitchFamily="18" charset="0"/>
                <a:cs typeface="Times New Roman" panose="02020603050405020304" pitchFamily="18" charset="0"/>
              </a:rPr>
              <a:t>. Περ. 460 π.Χ. Λονδίνο, Βρετανικό Μουσείο.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3568" y="476672"/>
            <a:ext cx="7772400" cy="1470025"/>
          </a:xfrm>
        </p:spPr>
        <p:txBody>
          <a:bodyPr/>
          <a:lstStyle/>
          <a:p>
            <a:r>
              <a:rPr lang="en-US"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smtClean="0">
                <a:solidFill>
                  <a:schemeClr val="bg1"/>
                </a:solidFill>
                <a:latin typeface="Times New Roman" panose="02020603050405020304" pitchFamily="18" charset="0"/>
                <a:cs typeface="Times New Roman" panose="02020603050405020304" pitchFamily="18" charset="0"/>
              </a:rPr>
              <a:t>2</a:t>
            </a:r>
            <a:r>
              <a:rPr lang="en-US" altLang="el-GR" sz="1600" b="1" dirty="0" smtClean="0">
                <a:solidFill>
                  <a:schemeClr val="bg1"/>
                </a:solidFill>
                <a:latin typeface="Times New Roman" panose="02020603050405020304" pitchFamily="18" charset="0"/>
                <a:cs typeface="Times New Roman" panose="02020603050405020304" pitchFamily="18" charset="0"/>
              </a:rPr>
              <a:t>. A</a:t>
            </a:r>
            <a:r>
              <a:rPr lang="el-GR" altLang="el-GR" sz="1600" b="1" dirty="0" err="1" smtClean="0">
                <a:solidFill>
                  <a:schemeClr val="bg1"/>
                </a:solidFill>
                <a:latin typeface="Times New Roman" panose="02020603050405020304" pitchFamily="18" charset="0"/>
                <a:cs typeface="Times New Roman" panose="02020603050405020304" pitchFamily="18" charset="0"/>
              </a:rPr>
              <a:t>ττική</a:t>
            </a:r>
            <a:r>
              <a:rPr lang="el-GR" altLang="el-GR" sz="1600" b="1" dirty="0" smtClean="0">
                <a:solidFill>
                  <a:schemeClr val="bg1"/>
                </a:solidFill>
                <a:latin typeface="Times New Roman" panose="02020603050405020304" pitchFamily="18" charset="0"/>
                <a:cs typeface="Times New Roman" panose="02020603050405020304" pitchFamily="18" charset="0"/>
              </a:rPr>
              <a:t> </a:t>
            </a:r>
            <a:r>
              <a:rPr lang="en-US" altLang="el-GR" sz="1600" b="1" dirty="0" smtClean="0">
                <a:solidFill>
                  <a:schemeClr val="bg1"/>
                </a:solidFill>
                <a:latin typeface="Times New Roman" panose="02020603050405020304" pitchFamily="18" charset="0"/>
                <a:cs typeface="Times New Roman" panose="02020603050405020304" pitchFamily="18" charset="0"/>
              </a:rPr>
              <a:t>A</a:t>
            </a:r>
            <a:r>
              <a:rPr lang="el-GR" altLang="el-GR" sz="1600" b="1" dirty="0" err="1" smtClean="0">
                <a:solidFill>
                  <a:schemeClr val="bg1"/>
                </a:solidFill>
                <a:latin typeface="Times New Roman" panose="02020603050405020304" pitchFamily="18" charset="0"/>
                <a:cs typeface="Times New Roman" panose="02020603050405020304" pitchFamily="18" charset="0"/>
              </a:rPr>
              <a:t>γγειογραφία</a:t>
            </a:r>
            <a:r>
              <a:rPr lang="el-GR" altLang="el-GR" sz="1600" b="1" dirty="0" smtClean="0">
                <a:solidFill>
                  <a:schemeClr val="bg1"/>
                </a:solidFill>
                <a:latin typeface="Times New Roman" panose="02020603050405020304" pitchFamily="18" charset="0"/>
                <a:cs typeface="Times New Roman" panose="02020603050405020304" pitchFamily="18" charset="0"/>
              </a:rPr>
              <a:t>  του  </a:t>
            </a:r>
            <a:r>
              <a:rPr lang="en-US" altLang="el-GR" sz="1600" b="1" dirty="0" smtClean="0">
                <a:solidFill>
                  <a:schemeClr val="bg1"/>
                </a:solidFill>
                <a:latin typeface="Times New Roman" panose="02020603050405020304" pitchFamily="18" charset="0"/>
                <a:cs typeface="Times New Roman" panose="02020603050405020304" pitchFamily="18" charset="0"/>
              </a:rPr>
              <a:t>5</a:t>
            </a:r>
            <a:r>
              <a:rPr lang="el-GR" altLang="el-GR" sz="1600" b="1" baseline="30000" dirty="0" smtClean="0">
                <a:solidFill>
                  <a:schemeClr val="bg1"/>
                </a:solidFill>
                <a:latin typeface="Times New Roman" panose="02020603050405020304" pitchFamily="18" charset="0"/>
                <a:cs typeface="Times New Roman" panose="02020603050405020304" pitchFamily="18" charset="0"/>
              </a:rPr>
              <a:t>ου</a:t>
            </a:r>
            <a:r>
              <a:rPr lang="el-GR" altLang="el-GR" sz="1600" b="1" dirty="0" smtClean="0">
                <a:solidFill>
                  <a:schemeClr val="bg1"/>
                </a:solidFill>
                <a:latin typeface="Times New Roman" panose="02020603050405020304" pitchFamily="18" charset="0"/>
                <a:cs typeface="Times New Roman" panose="02020603050405020304" pitchFamily="18" charset="0"/>
              </a:rPr>
              <a:t> αι. π.Χ. </a:t>
            </a:r>
          </a:p>
        </p:txBody>
      </p:sp>
      <p:sp>
        <p:nvSpPr>
          <p:cNvPr id="2051" name="2 - Υπότιτλος"/>
          <p:cNvSpPr>
            <a:spLocks noGrp="1"/>
          </p:cNvSpPr>
          <p:nvPr>
            <p:ph type="subTitle" idx="1"/>
          </p:nvPr>
        </p:nvSpPr>
        <p:spPr>
          <a:xfrm>
            <a:off x="1219349" y="1946697"/>
            <a:ext cx="6700838" cy="2257425"/>
          </a:xfrm>
        </p:spPr>
        <p:txBody>
          <a:bodyPr/>
          <a:lstStyle/>
          <a:p>
            <a:pPr>
              <a:lnSpc>
                <a:spcPct val="150000"/>
              </a:lnSpc>
            </a:pPr>
            <a:r>
              <a:rPr lang="el-GR" altLang="el-GR" sz="1600" b="1" dirty="0" smtClean="0">
                <a:solidFill>
                  <a:schemeClr val="bg1"/>
                </a:solidFill>
                <a:latin typeface="Times New Roman" panose="02020603050405020304" pitchFamily="18" charset="0"/>
                <a:cs typeface="Times New Roman" panose="02020603050405020304" pitchFamily="18" charset="0"/>
              </a:rPr>
              <a:t>Πρώιμη Κλασική Περίοδος</a:t>
            </a:r>
          </a:p>
          <a:p>
            <a:pPr algn="just"/>
            <a:r>
              <a:rPr lang="el-GR" altLang="el-GR" sz="1400" dirty="0" smtClean="0">
                <a:solidFill>
                  <a:schemeClr val="bg1"/>
                </a:solidFill>
                <a:latin typeface="Times New Roman" panose="02020603050405020304" pitchFamily="18" charset="0"/>
                <a:cs typeface="Times New Roman" panose="02020603050405020304" pitchFamily="18" charset="0"/>
              </a:rPr>
              <a:t>Στην περίοδο αυτή τόσο στα ερυθρόμορφα όσο και στα αγγεία λευκού βάθους είναι φανερή η επίδραση της μνημειακής ζωγραφικής (</a:t>
            </a:r>
            <a:r>
              <a:rPr lang="el-GR" altLang="el-GR" sz="1400" dirty="0" err="1" smtClean="0">
                <a:solidFill>
                  <a:schemeClr val="bg1"/>
                </a:solidFill>
                <a:latin typeface="Times New Roman" panose="02020603050405020304" pitchFamily="18" charset="0"/>
                <a:cs typeface="Times New Roman" panose="02020603050405020304" pitchFamily="18" charset="0"/>
              </a:rPr>
              <a:t>Μίκων</a:t>
            </a:r>
            <a:r>
              <a:rPr lang="el-GR" altLang="el-GR" sz="1400" dirty="0" smtClean="0">
                <a:solidFill>
                  <a:schemeClr val="bg1"/>
                </a:solidFill>
                <a:latin typeface="Times New Roman" panose="02020603050405020304" pitchFamily="18" charset="0"/>
                <a:cs typeface="Times New Roman" panose="02020603050405020304" pitchFamily="18" charset="0"/>
              </a:rPr>
              <a:t>, Πολύγνωτος). Οι μορφές τοποθετούνται σε διαφορετικά επίπεδα πάνω στο πεδίο και μπορεί να κρύβονται επίσης εν μέρει πίσω από λόφους ή βράχους, εισάγοντας σε αυτές τις συνθέσεις τη διαβάθμιση σε έναν τρισδιάστατο χώρο. Κύριος  εκπρόσωπος αυτής της τάσης είναι ο Ζωγράφος των </a:t>
            </a:r>
            <a:r>
              <a:rPr lang="el-GR" altLang="el-GR" sz="1400" dirty="0" err="1" smtClean="0">
                <a:solidFill>
                  <a:schemeClr val="bg1"/>
                </a:solidFill>
                <a:latin typeface="Times New Roman" panose="02020603050405020304" pitchFamily="18" charset="0"/>
                <a:cs typeface="Times New Roman" panose="02020603050405020304" pitchFamily="18" charset="0"/>
              </a:rPr>
              <a:t>Νιοβιδών</a:t>
            </a:r>
            <a:r>
              <a:rPr lang="el-GR" altLang="el-GR" sz="1400" dirty="0" smtClean="0">
                <a:solidFill>
                  <a:schemeClr val="bg1"/>
                </a:solidFill>
                <a:latin typeface="Times New Roman" panose="02020603050405020304" pitchFamily="18" charset="0"/>
                <a:cs typeface="Times New Roman" panose="02020603050405020304" pitchFamily="18" charset="0"/>
              </a:rPr>
              <a:t>. Οι μορφές τώρα χαρακτηρίζονται για το ήθος και την έκφραση του συναισθηματικού κόσμου τους. Ο Ζωγράφος του </a:t>
            </a:r>
            <a:r>
              <a:rPr lang="el-GR" altLang="el-GR" sz="1400" dirty="0" err="1" smtClean="0">
                <a:solidFill>
                  <a:schemeClr val="bg1"/>
                </a:solidFill>
                <a:latin typeface="Times New Roman" panose="02020603050405020304" pitchFamily="18" charset="0"/>
                <a:cs typeface="Times New Roman" panose="02020603050405020304" pitchFamily="18" charset="0"/>
              </a:rPr>
              <a:t>Πανός</a:t>
            </a:r>
            <a:r>
              <a:rPr lang="el-GR" altLang="el-GR" sz="1400" dirty="0" smtClean="0">
                <a:solidFill>
                  <a:schemeClr val="bg1"/>
                </a:solidFill>
                <a:latin typeface="Times New Roman" panose="02020603050405020304" pitchFamily="18" charset="0"/>
                <a:cs typeface="Times New Roman" panose="02020603050405020304" pitchFamily="18" charset="0"/>
              </a:rPr>
              <a:t> που ανήκει στην ίδια περίοδο χαρακτηρίζεται ως μανιεριστής, καθώς  χρησιμοποιεί στις συνθέσεις του πάνω στα αγγεία μοτίβα παλαιότερων περιόδων με επιτηδευμένο τρόπο. Σημαντικός </a:t>
            </a:r>
            <a:r>
              <a:rPr lang="el-GR" altLang="el-GR" sz="1400" dirty="0" err="1" smtClean="0">
                <a:solidFill>
                  <a:schemeClr val="bg1"/>
                </a:solidFill>
                <a:latin typeface="Times New Roman" panose="02020603050405020304" pitchFamily="18" charset="0"/>
                <a:cs typeface="Times New Roman" panose="02020603050405020304" pitchFamily="18" charset="0"/>
              </a:rPr>
              <a:t>κυλικογράφος</a:t>
            </a:r>
            <a:r>
              <a:rPr lang="el-GR" altLang="el-GR" sz="1400" dirty="0" smtClean="0">
                <a:solidFill>
                  <a:schemeClr val="bg1"/>
                </a:solidFill>
                <a:latin typeface="Times New Roman" panose="02020603050405020304" pitchFamily="18" charset="0"/>
                <a:cs typeface="Times New Roman" panose="02020603050405020304" pitchFamily="18" charset="0"/>
              </a:rPr>
              <a:t> με φυσιοκρατικό σχέδιο είναι ο Ζωγράφος της </a:t>
            </a:r>
            <a:r>
              <a:rPr lang="el-GR" altLang="el-GR" sz="1400" dirty="0" err="1" smtClean="0">
                <a:solidFill>
                  <a:schemeClr val="bg1"/>
                </a:solidFill>
                <a:latin typeface="Times New Roman" panose="02020603050405020304" pitchFamily="18" charset="0"/>
                <a:cs typeface="Times New Roman" panose="02020603050405020304" pitchFamily="18" charset="0"/>
              </a:rPr>
              <a:t>Πενθεσίλειας</a:t>
            </a:r>
            <a:r>
              <a:rPr lang="el-GR" altLang="el-GR" sz="1400" dirty="0" smtClean="0">
                <a:solidFill>
                  <a:schemeClr val="bg1"/>
                </a:solidFill>
                <a:latin typeface="Times New Roman" panose="02020603050405020304" pitchFamily="18" charset="0"/>
                <a:cs typeface="Times New Roman" panose="02020603050405020304" pitchFamily="18" charset="0"/>
              </a:rPr>
              <a:t>, ενώ άλλοι </a:t>
            </a:r>
            <a:r>
              <a:rPr lang="el-GR" altLang="el-GR" sz="1400" dirty="0" err="1" smtClean="0">
                <a:solidFill>
                  <a:schemeClr val="bg1"/>
                </a:solidFill>
                <a:latin typeface="Times New Roman" panose="02020603050405020304" pitchFamily="18" charset="0"/>
                <a:cs typeface="Times New Roman" panose="02020603050405020304" pitchFamily="18" charset="0"/>
              </a:rPr>
              <a:t>κυλικογράφοι</a:t>
            </a:r>
            <a:r>
              <a:rPr lang="el-GR" altLang="el-GR" sz="1400" dirty="0" smtClean="0">
                <a:solidFill>
                  <a:schemeClr val="bg1"/>
                </a:solidFill>
                <a:latin typeface="Times New Roman" panose="02020603050405020304" pitchFamily="18" charset="0"/>
                <a:cs typeface="Times New Roman" panose="02020603050405020304" pitchFamily="18" charset="0"/>
              </a:rPr>
              <a:t> όπως ο Δούρις, ο </a:t>
            </a:r>
            <a:r>
              <a:rPr lang="el-GR" altLang="el-GR" sz="1400" dirty="0" err="1" smtClean="0">
                <a:solidFill>
                  <a:schemeClr val="bg1"/>
                </a:solidFill>
                <a:latin typeface="Times New Roman" panose="02020603050405020304" pitchFamily="18" charset="0"/>
                <a:cs typeface="Times New Roman" panose="02020603050405020304" pitchFamily="18" charset="0"/>
              </a:rPr>
              <a:t>Μάκρων</a:t>
            </a:r>
            <a:r>
              <a:rPr lang="el-GR" altLang="el-GR" sz="1400" dirty="0" smtClean="0">
                <a:solidFill>
                  <a:schemeClr val="bg1"/>
                </a:solidFill>
                <a:latin typeface="Times New Roman" panose="02020603050405020304" pitchFamily="18" charset="0"/>
                <a:cs typeface="Times New Roman" panose="02020603050405020304" pitchFamily="18" charset="0"/>
              </a:rPr>
              <a:t> και ο Ζωγράφος του </a:t>
            </a:r>
            <a:r>
              <a:rPr lang="el-GR" altLang="el-GR" sz="1400" dirty="0" err="1" smtClean="0">
                <a:solidFill>
                  <a:schemeClr val="bg1"/>
                </a:solidFill>
                <a:latin typeface="Times New Roman" panose="02020603050405020304" pitchFamily="18" charset="0"/>
                <a:cs typeface="Times New Roman" panose="02020603050405020304" pitchFamily="18" charset="0"/>
              </a:rPr>
              <a:t>Βρύγου</a:t>
            </a:r>
            <a:r>
              <a:rPr lang="el-GR" altLang="el-GR" sz="1400" dirty="0" smtClean="0">
                <a:solidFill>
                  <a:schemeClr val="bg1"/>
                </a:solidFill>
                <a:latin typeface="Times New Roman" panose="02020603050405020304" pitchFamily="18" charset="0"/>
                <a:cs typeface="Times New Roman" panose="02020603050405020304" pitchFamily="18" charset="0"/>
              </a:rPr>
              <a:t> δραστηριοποιούνται στο μεταίχμιο αρχαϊκής και πρώιμης κλασικής περιόδου. Τέλος, ο </a:t>
            </a:r>
            <a:r>
              <a:rPr lang="el-GR" altLang="el-GR" sz="1400" dirty="0" err="1" smtClean="0">
                <a:solidFill>
                  <a:schemeClr val="bg1"/>
                </a:solidFill>
                <a:latin typeface="Times New Roman" panose="02020603050405020304" pitchFamily="18" charset="0"/>
                <a:cs typeface="Times New Roman" panose="02020603050405020304" pitchFamily="18" charset="0"/>
              </a:rPr>
              <a:t>Σωτάδης</a:t>
            </a:r>
            <a:r>
              <a:rPr lang="el-GR" altLang="el-GR" sz="1400" dirty="0" smtClean="0">
                <a:solidFill>
                  <a:schemeClr val="bg1"/>
                </a:solidFill>
                <a:latin typeface="Times New Roman" panose="02020603050405020304" pitchFamily="18" charset="0"/>
                <a:cs typeface="Times New Roman" panose="02020603050405020304" pitchFamily="18" charset="0"/>
              </a:rPr>
              <a:t> είναι διάσημος στον αττικό </a:t>
            </a:r>
            <a:r>
              <a:rPr lang="en-US" altLang="el-GR" sz="1400" dirty="0" smtClean="0">
                <a:solidFill>
                  <a:schemeClr val="bg1"/>
                </a:solidFill>
                <a:latin typeface="Times New Roman" panose="02020603050405020304" pitchFamily="18" charset="0"/>
                <a:cs typeface="Times New Roman" panose="02020603050405020304" pitchFamily="18" charset="0"/>
              </a:rPr>
              <a:t>K</a:t>
            </a:r>
            <a:r>
              <a:rPr lang="el-GR" altLang="el-GR" sz="1400" dirty="0" err="1" smtClean="0">
                <a:solidFill>
                  <a:schemeClr val="bg1"/>
                </a:solidFill>
                <a:latin typeface="Times New Roman" panose="02020603050405020304" pitchFamily="18" charset="0"/>
                <a:cs typeface="Times New Roman" panose="02020603050405020304" pitchFamily="18" charset="0"/>
              </a:rPr>
              <a:t>εραμεικό</a:t>
            </a:r>
            <a:r>
              <a:rPr lang="el-GR" altLang="el-GR" sz="1400" dirty="0" smtClean="0">
                <a:solidFill>
                  <a:schemeClr val="bg1"/>
                </a:solidFill>
                <a:latin typeface="Times New Roman" panose="02020603050405020304" pitchFamily="18" charset="0"/>
                <a:cs typeface="Times New Roman" panose="02020603050405020304" pitchFamily="18" charset="0"/>
              </a:rPr>
              <a:t> για τα ευφάνταστα και υψηλής καλλιτεχνικής ποιότητας πλαστικά αγγεία του, σε σχήμα κεφαλής ζώων, ιππεύουσας Αμαζόνας και κροκοδείλου που κατασπαράζει νεαρό νέγρο.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EllGKath 03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42875"/>
            <a:ext cx="4838700" cy="4646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483" name="Picture 4" descr="EllGKath 0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7026" y="142875"/>
            <a:ext cx="3827462" cy="510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4" name="3 - TextBox"/>
          <p:cNvSpPr txBox="1">
            <a:spLocks noChangeArrowheads="1"/>
          </p:cNvSpPr>
          <p:nvPr/>
        </p:nvSpPr>
        <p:spPr bwMode="auto">
          <a:xfrm>
            <a:off x="1187624" y="5373216"/>
            <a:ext cx="3071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κύλικα. Ζωγράφος της </a:t>
            </a:r>
            <a:r>
              <a:rPr lang="el-GR" altLang="el-GR" sz="1200" dirty="0" err="1">
                <a:solidFill>
                  <a:schemeClr val="bg1"/>
                </a:solidFill>
                <a:latin typeface="Times New Roman" panose="02020603050405020304" pitchFamily="18" charset="0"/>
                <a:cs typeface="Times New Roman" panose="02020603050405020304" pitchFamily="18" charset="0"/>
              </a:rPr>
              <a:t>Πενθεσίλειας</a:t>
            </a:r>
            <a:r>
              <a:rPr lang="el-GR" altLang="el-GR" sz="1200" dirty="0">
                <a:solidFill>
                  <a:schemeClr val="bg1"/>
                </a:solidFill>
                <a:latin typeface="Times New Roman" panose="02020603050405020304" pitchFamily="18" charset="0"/>
                <a:cs typeface="Times New Roman" panose="02020603050405020304" pitchFamily="18" charset="0"/>
              </a:rPr>
              <a:t>. Αχιλλεύς και </a:t>
            </a:r>
            <a:r>
              <a:rPr lang="el-GR" altLang="el-GR" sz="1200" dirty="0" err="1">
                <a:solidFill>
                  <a:schemeClr val="bg1"/>
                </a:solidFill>
                <a:latin typeface="Times New Roman" panose="02020603050405020304" pitchFamily="18" charset="0"/>
                <a:cs typeface="Times New Roman" panose="02020603050405020304" pitchFamily="18" charset="0"/>
              </a:rPr>
              <a:t>Πενθεσίλεια</a:t>
            </a:r>
            <a:r>
              <a:rPr lang="el-GR" altLang="el-GR" sz="1200" dirty="0">
                <a:solidFill>
                  <a:schemeClr val="bg1"/>
                </a:solidFill>
                <a:latin typeface="Times New Roman" panose="02020603050405020304" pitchFamily="18" charset="0"/>
                <a:cs typeface="Times New Roman" panose="02020603050405020304" pitchFamily="18" charset="0"/>
              </a:rPr>
              <a:t>. Περ. 455 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Antikensammlungen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TextBox"/>
          <p:cNvSpPr txBox="1">
            <a:spLocks noChangeArrowheads="1"/>
          </p:cNvSpPr>
          <p:nvPr/>
        </p:nvSpPr>
        <p:spPr bwMode="auto">
          <a:xfrm>
            <a:off x="1259632" y="1052736"/>
            <a:ext cx="6786563" cy="499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1600" b="1" dirty="0">
                <a:solidFill>
                  <a:schemeClr val="bg1"/>
                </a:solidFill>
                <a:latin typeface="Times New Roman" panose="02020603050405020304" pitchFamily="18" charset="0"/>
                <a:cs typeface="Times New Roman" panose="02020603050405020304" pitchFamily="18" charset="0"/>
              </a:rPr>
              <a:t>Αττική Αγγειογραφία 5</a:t>
            </a:r>
            <a:r>
              <a:rPr lang="el-GR" altLang="el-GR" sz="1600" b="1" baseline="30000" dirty="0">
                <a:solidFill>
                  <a:schemeClr val="bg1"/>
                </a:solidFill>
                <a:latin typeface="Times New Roman" panose="02020603050405020304" pitchFamily="18" charset="0"/>
                <a:cs typeface="Times New Roman" panose="02020603050405020304" pitchFamily="18" charset="0"/>
              </a:rPr>
              <a:t>ου</a:t>
            </a:r>
            <a:r>
              <a:rPr lang="el-GR" altLang="el-GR" sz="1600" b="1" dirty="0">
                <a:solidFill>
                  <a:schemeClr val="bg1"/>
                </a:solidFill>
                <a:latin typeface="Times New Roman" panose="02020603050405020304" pitchFamily="18" charset="0"/>
                <a:cs typeface="Times New Roman" panose="02020603050405020304" pitchFamily="18" charset="0"/>
              </a:rPr>
              <a:t> αι. π.Χ.  </a:t>
            </a: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b="1" dirty="0">
                <a:solidFill>
                  <a:schemeClr val="bg1"/>
                </a:solidFill>
                <a:latin typeface="Times New Roman" panose="02020603050405020304" pitchFamily="18" charset="0"/>
                <a:cs typeface="Times New Roman" panose="02020603050405020304" pitchFamily="18" charset="0"/>
              </a:rPr>
              <a:t>΄</a:t>
            </a:r>
            <a:r>
              <a:rPr lang="el-GR" altLang="el-GR" sz="1600" b="1" dirty="0" err="1">
                <a:solidFill>
                  <a:schemeClr val="bg1"/>
                </a:solidFill>
                <a:latin typeface="Times New Roman" panose="02020603050405020304" pitchFamily="18" charset="0"/>
                <a:cs typeface="Times New Roman" panose="02020603050405020304" pitchFamily="18" charset="0"/>
              </a:rPr>
              <a:t>Ωριμη</a:t>
            </a:r>
            <a:r>
              <a:rPr lang="el-GR" altLang="el-GR" sz="1600" b="1" dirty="0">
                <a:solidFill>
                  <a:schemeClr val="bg1"/>
                </a:solidFill>
                <a:latin typeface="Times New Roman" panose="02020603050405020304" pitchFamily="18" charset="0"/>
                <a:cs typeface="Times New Roman" panose="02020603050405020304" pitchFamily="18" charset="0"/>
              </a:rPr>
              <a:t> Κλασική </a:t>
            </a:r>
            <a:r>
              <a:rPr lang="el-GR" altLang="el-GR" sz="1600" b="1" dirty="0" smtClean="0">
                <a:solidFill>
                  <a:schemeClr val="bg1"/>
                </a:solidFill>
                <a:latin typeface="Times New Roman" panose="02020603050405020304" pitchFamily="18" charset="0"/>
                <a:cs typeface="Times New Roman" panose="02020603050405020304" pitchFamily="18" charset="0"/>
              </a:rPr>
              <a:t>περίοδος</a:t>
            </a:r>
            <a:endParaRPr lang="el-GR" altLang="el-GR" sz="1400" dirty="0">
              <a:solidFill>
                <a:schemeClr val="bg1"/>
              </a:solidFill>
              <a:latin typeface="Times New Roman" panose="02020603050405020304" pitchFamily="18" charset="0"/>
              <a:cs typeface="Times New Roman" panose="02020603050405020304" pitchFamily="18" charset="0"/>
            </a:endParaRPr>
          </a:p>
          <a:p>
            <a:pPr>
              <a:buNone/>
            </a:pPr>
            <a:r>
              <a:rPr lang="el-GR" sz="1400" dirty="0">
                <a:solidFill>
                  <a:schemeClr val="bg1"/>
                </a:solidFill>
                <a:latin typeface="Times New Roman" panose="02020603050405020304" pitchFamily="18" charset="0"/>
                <a:cs typeface="Times New Roman" panose="02020603050405020304" pitchFamily="18" charset="0"/>
              </a:rPr>
              <a:t>Στην περίοδο αυτή οι  μορφές επάνω στα αγγεία αποδίδονται με </a:t>
            </a:r>
            <a:r>
              <a:rPr lang="el-GR" sz="1400" dirty="0" err="1">
                <a:solidFill>
                  <a:schemeClr val="bg1"/>
                </a:solidFill>
                <a:latin typeface="Times New Roman" panose="02020603050405020304" pitchFamily="18" charset="0"/>
                <a:cs typeface="Times New Roman" panose="02020603050405020304" pitchFamily="18" charset="0"/>
              </a:rPr>
              <a:t>τρισδιάσταστη</a:t>
            </a:r>
            <a:r>
              <a:rPr lang="el-GR" sz="1400" dirty="0">
                <a:solidFill>
                  <a:schemeClr val="bg1"/>
                </a:solidFill>
                <a:latin typeface="Times New Roman" panose="02020603050405020304" pitchFamily="18" charset="0"/>
                <a:cs typeface="Times New Roman" panose="02020603050405020304" pitchFamily="18" charset="0"/>
              </a:rPr>
              <a:t> πλαστικότητα χάρι στη φωτοσκίαση  και διακρίνονται για τον απαιτητικό σχεδιασμό. Διακρίνουμε την επίδραση του πλαστικού διακόσμου του Παρθενώνος, αλλά  και  της  μνημειακής και θεατρικής ζωγραφικής στην αττική αγγειογραφία. Συγκεκριμένα στον ζωγράφο Απολλόδωρο </a:t>
            </a:r>
            <a:r>
              <a:rPr lang="el-GR" sz="1400" dirty="0" err="1">
                <a:solidFill>
                  <a:schemeClr val="bg1"/>
                </a:solidFill>
                <a:latin typeface="Times New Roman" panose="02020603050405020304" pitchFamily="18" charset="0"/>
                <a:cs typeface="Times New Roman" panose="02020603050405020304" pitchFamily="18" charset="0"/>
              </a:rPr>
              <a:t>προσγράφεται</a:t>
            </a:r>
            <a:r>
              <a:rPr lang="el-GR" sz="1400" dirty="0">
                <a:solidFill>
                  <a:schemeClr val="bg1"/>
                </a:solidFill>
                <a:latin typeface="Times New Roman" panose="02020603050405020304" pitchFamily="18" charset="0"/>
                <a:cs typeface="Times New Roman" panose="02020603050405020304" pitchFamily="18" charset="0"/>
              </a:rPr>
              <a:t> η σκιαγραφία  (η απόδοση της φωτοσκίασης), ενώ στον σκηνογράφο Αγάθαρχο η ανάπτυξη της προοπτικής αντίστοιχα. Σημαντικοί αγγειογράφοι είναι τώρα ο Ζωγράφος του Αχιλλέως, ο Ζωγράφος του </a:t>
            </a:r>
            <a:r>
              <a:rPr lang="el-GR" sz="1400" dirty="0" err="1">
                <a:solidFill>
                  <a:schemeClr val="bg1"/>
                </a:solidFill>
                <a:latin typeface="Times New Roman" panose="02020603050405020304" pitchFamily="18" charset="0"/>
                <a:cs typeface="Times New Roman" panose="02020603050405020304" pitchFamily="18" charset="0"/>
              </a:rPr>
              <a:t>Κλεοφώντος</a:t>
            </a:r>
            <a:r>
              <a:rPr lang="el-GR" sz="1400" dirty="0">
                <a:solidFill>
                  <a:schemeClr val="bg1"/>
                </a:solidFill>
                <a:latin typeface="Times New Roman" panose="02020603050405020304" pitchFamily="18" charset="0"/>
                <a:cs typeface="Times New Roman" panose="02020603050405020304" pitchFamily="18" charset="0"/>
              </a:rPr>
              <a:t>, ο αγγειογράφος Πολύγνωτος και ο Ζωγράφος της Ερέτριας.</a:t>
            </a:r>
            <a:endParaRPr lang="en-US"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Στην τελευταία εικοσαετία του 5</a:t>
            </a:r>
            <a:r>
              <a:rPr lang="el-GR" altLang="el-GR" sz="1400" baseline="30000" dirty="0">
                <a:solidFill>
                  <a:schemeClr val="bg1"/>
                </a:solidFill>
                <a:latin typeface="Times New Roman" panose="02020603050405020304" pitchFamily="18" charset="0"/>
                <a:cs typeface="Times New Roman" panose="02020603050405020304" pitchFamily="18" charset="0"/>
              </a:rPr>
              <a:t>ου</a:t>
            </a:r>
            <a:r>
              <a:rPr lang="el-GR" altLang="el-GR" sz="1400" dirty="0">
                <a:solidFill>
                  <a:schemeClr val="bg1"/>
                </a:solidFill>
                <a:latin typeface="Times New Roman" panose="02020603050405020304" pitchFamily="18" charset="0"/>
                <a:cs typeface="Times New Roman" panose="02020603050405020304" pitchFamily="18" charset="0"/>
              </a:rPr>
              <a:t> αι. π.Χ. εμφανίζεται στην αττική αγγειογραφία ο Πλούσιος Ρυθμός με επίδραση και πάλι της πλαστικής δημιουργίας. Κυριότερος εκπρόσωπός του είναι ο Ζωγράφος του Μειδία. Οι μορφές στροβιλίζονται στο χώρο και τα ενδύματα είναι διάφανα και πλούσια κοσμημένα. Χρησιμοποιούνται επίθετα χρώματα. Από αυτόν τον Ρυθμό εξελίσσεται στο τέλος του αιώνα και στη μετάβαση προς τον επόμενο ένα διακοσμητικό στυλ με </a:t>
            </a:r>
            <a:r>
              <a:rPr lang="el-GR" altLang="el-GR" sz="1400" dirty="0" err="1">
                <a:solidFill>
                  <a:schemeClr val="bg1"/>
                </a:solidFill>
                <a:latin typeface="Times New Roman" panose="02020603050405020304" pitchFamily="18" charset="0"/>
                <a:cs typeface="Times New Roman" panose="02020603050405020304" pitchFamily="18" charset="0"/>
              </a:rPr>
              <a:t>μνημειακότερες</a:t>
            </a:r>
            <a:r>
              <a:rPr lang="el-GR" altLang="el-GR" sz="1400" dirty="0">
                <a:solidFill>
                  <a:schemeClr val="bg1"/>
                </a:solidFill>
                <a:latin typeface="Times New Roman" panose="02020603050405020304" pitchFamily="18" charset="0"/>
                <a:cs typeface="Times New Roman" panose="02020603050405020304" pitchFamily="18" charset="0"/>
              </a:rPr>
              <a:t>  μορφές με προοπτική βράχυνση μελών και χρήση της φωτοσκίασης που εντοπίζουμε στο Ζωγράφο του </a:t>
            </a:r>
            <a:r>
              <a:rPr lang="el-GR" altLang="el-GR" sz="1400" dirty="0" err="1">
                <a:solidFill>
                  <a:schemeClr val="bg1"/>
                </a:solidFill>
                <a:latin typeface="Times New Roman" panose="02020603050405020304" pitchFamily="18" charset="0"/>
                <a:cs typeface="Times New Roman" panose="02020603050405020304" pitchFamily="18" charset="0"/>
              </a:rPr>
              <a:t>Τάλω</a:t>
            </a:r>
            <a:r>
              <a:rPr lang="el-GR" altLang="el-GR" sz="1400" dirty="0">
                <a:solidFill>
                  <a:schemeClr val="bg1"/>
                </a:solidFill>
                <a:latin typeface="Times New Roman" panose="02020603050405020304" pitchFamily="18" charset="0"/>
                <a:cs typeface="Times New Roman" panose="02020603050405020304" pitchFamily="18" charset="0"/>
              </a:rPr>
              <a:t> και στο Ζωγράφο του </a:t>
            </a:r>
            <a:r>
              <a:rPr lang="el-GR" altLang="el-GR" sz="1400" dirty="0" err="1">
                <a:solidFill>
                  <a:schemeClr val="bg1"/>
                </a:solidFill>
                <a:latin typeface="Times New Roman" panose="02020603050405020304" pitchFamily="18" charset="0"/>
                <a:cs typeface="Times New Roman" panose="02020603050405020304" pitchFamily="18" charset="0"/>
              </a:rPr>
              <a:t>Προνόμου</a:t>
            </a:r>
            <a:r>
              <a:rPr lang="el-GR" altLang="el-GR" sz="1400" dirty="0">
                <a:solidFill>
                  <a:schemeClr val="bg1"/>
                </a:solidFill>
                <a:latin typeface="Times New Roman" panose="02020603050405020304" pitchFamily="18" charset="0"/>
                <a:cs typeface="Times New Roman" panose="02020603050405020304" pitchFamily="18" charset="0"/>
              </a:rPr>
              <a:t>. Σε αυτά τα αγγεία είναι έκδηλη η επίδραση της σύγχρονης Μεγάλης </a:t>
            </a:r>
            <a:r>
              <a:rPr lang="el-GR" altLang="el-GR" sz="1400" dirty="0" smtClean="0">
                <a:solidFill>
                  <a:schemeClr val="bg1"/>
                </a:solidFill>
                <a:latin typeface="Times New Roman" panose="02020603050405020304" pitchFamily="18" charset="0"/>
                <a:cs typeface="Times New Roman" panose="02020603050405020304" pitchFamily="18" charset="0"/>
              </a:rPr>
              <a:t>(</a:t>
            </a:r>
            <a:r>
              <a:rPr lang="el-GR" altLang="el-GR" sz="1400" dirty="0">
                <a:solidFill>
                  <a:schemeClr val="bg1"/>
                </a:solidFill>
                <a:latin typeface="Times New Roman" panose="02020603050405020304" pitchFamily="18" charset="0"/>
                <a:cs typeface="Times New Roman" panose="02020603050405020304" pitchFamily="18" charset="0"/>
              </a:rPr>
              <a:t>Μ</a:t>
            </a:r>
            <a:r>
              <a:rPr lang="el-GR" altLang="el-GR" sz="1400" dirty="0" smtClean="0">
                <a:solidFill>
                  <a:schemeClr val="bg1"/>
                </a:solidFill>
                <a:latin typeface="Times New Roman" panose="02020603050405020304" pitchFamily="18" charset="0"/>
                <a:cs typeface="Times New Roman" panose="02020603050405020304" pitchFamily="18" charset="0"/>
              </a:rPr>
              <a:t>νημειακής) Ζωγραφικής (Απολλόδωρος</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dirty="0" err="1">
                <a:solidFill>
                  <a:schemeClr val="bg1"/>
                </a:solidFill>
                <a:latin typeface="Times New Roman" panose="02020603050405020304" pitchFamily="18" charset="0"/>
                <a:cs typeface="Times New Roman" panose="02020603050405020304" pitchFamily="18" charset="0"/>
              </a:rPr>
              <a:t>Παρράσιος</a:t>
            </a:r>
            <a:r>
              <a:rPr lang="el-GR" altLang="el-GR" sz="1400" dirty="0">
                <a:solidFill>
                  <a:schemeClr val="bg1"/>
                </a:solidFill>
                <a:latin typeface="Times New Roman" panose="02020603050405020304" pitchFamily="18" charset="0"/>
                <a:cs typeface="Times New Roman" panose="02020603050405020304" pitchFamily="18" charset="0"/>
              </a:rPr>
              <a:t>, Ζεύξις).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KlassArx30Jan 0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549275"/>
            <a:ext cx="3529013" cy="4968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2531" name="Picture 5" descr="KlassArx30Jan 020"/>
          <p:cNvPicPr>
            <a:picLocks noChangeAspect="1" noChangeArrowheads="1"/>
          </p:cNvPicPr>
          <p:nvPr/>
        </p:nvPicPr>
        <p:blipFill>
          <a:blip r:embed="rId3" cstate="email">
            <a:extLst>
              <a:ext uri="{28A0092B-C50C-407E-A947-70E740481C1C}">
                <a14:useLocalDpi xmlns:a14="http://schemas.microsoft.com/office/drawing/2010/main"/>
              </a:ext>
            </a:extLst>
          </a:blip>
          <a:srcRect r="-394"/>
          <a:stretch>
            <a:fillRect/>
          </a:stretch>
        </p:blipFill>
        <p:spPr bwMode="auto">
          <a:xfrm>
            <a:off x="4716463" y="404813"/>
            <a:ext cx="4149725" cy="52562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2532" name="3 - TextBox"/>
          <p:cNvSpPr txBox="1">
            <a:spLocks noChangeArrowheads="1"/>
          </p:cNvSpPr>
          <p:nvPr/>
        </p:nvSpPr>
        <p:spPr bwMode="auto">
          <a:xfrm>
            <a:off x="2335765" y="5949280"/>
            <a:ext cx="4643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αμφορέας. Ζωγράφος του </a:t>
            </a:r>
            <a:r>
              <a:rPr lang="el-GR" altLang="el-GR" sz="1200" dirty="0" smtClean="0">
                <a:solidFill>
                  <a:schemeClr val="bg1"/>
                </a:solidFill>
                <a:latin typeface="Times New Roman" panose="02020603050405020304" pitchFamily="18" charset="0"/>
                <a:cs typeface="Times New Roman" panose="02020603050405020304" pitchFamily="18" charset="0"/>
              </a:rPr>
              <a:t>Αχιλλέως</a:t>
            </a:r>
            <a:r>
              <a:rPr lang="el-GR" altLang="el-GR" sz="1200" dirty="0">
                <a:solidFill>
                  <a:schemeClr val="bg1"/>
                </a:solidFill>
                <a:latin typeface="Times New Roman" panose="02020603050405020304" pitchFamily="18" charset="0"/>
                <a:cs typeface="Times New Roman" panose="02020603050405020304" pitchFamily="18" charset="0"/>
              </a:rPr>
              <a:t>. Επώνυμο αγγείο. Αχιλλεύς. Περ. 450 π.Χ. Βατικανό,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Gregoriano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Etrusco</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KlArx2013 1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3" y="498203"/>
            <a:ext cx="2571750" cy="4714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3555" name="Picture 5" descr="KlArx2013 17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538" y="188640"/>
            <a:ext cx="4032250" cy="4968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3556" name="3 - TextBox"/>
          <p:cNvSpPr txBox="1">
            <a:spLocks noChangeArrowheads="1"/>
          </p:cNvSpPr>
          <p:nvPr/>
        </p:nvSpPr>
        <p:spPr bwMode="auto">
          <a:xfrm>
            <a:off x="1907704" y="5661248"/>
            <a:ext cx="59766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Αττικά αγγεία λευκού εδάφους.</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Λήκυθος με παράσταση Μούσας στον Ελικώνα. Ζωγράφος του Αχιλλέως.</a:t>
            </a:r>
            <a:r>
              <a:rPr lang="en-US" altLang="el-GR" sz="1200" dirty="0">
                <a:solidFill>
                  <a:schemeClr val="bg1"/>
                </a:solidFill>
                <a:latin typeface="Times New Roman" panose="02020603050405020304" pitchFamily="18" charset="0"/>
                <a:cs typeface="Times New Roman" panose="02020603050405020304" pitchFamily="18" charset="0"/>
              </a:rPr>
              <a:t> 445-440 </a:t>
            </a:r>
            <a:r>
              <a:rPr lang="el-GR" altLang="el-GR" sz="1200" dirty="0">
                <a:solidFill>
                  <a:schemeClr val="bg1"/>
                </a:solidFill>
                <a:latin typeface="Times New Roman" panose="02020603050405020304" pitchFamily="18" charset="0"/>
                <a:cs typeface="Times New Roman" panose="02020603050405020304" pitchFamily="18" charset="0"/>
              </a:rPr>
              <a:t>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l-GR" altLang="el-GR" sz="1200" dirty="0">
                <a:solidFill>
                  <a:schemeClr val="bg1"/>
                </a:solidFill>
                <a:latin typeface="Times New Roman" panose="02020603050405020304" pitchFamily="18" charset="0"/>
                <a:cs typeface="Times New Roman" panose="02020603050405020304" pitchFamily="18" charset="0"/>
              </a:rPr>
              <a:t>Α</a:t>
            </a:r>
            <a:r>
              <a:rPr lang="en-US" altLang="el-GR" sz="1200" dirty="0" err="1">
                <a:solidFill>
                  <a:schemeClr val="bg1"/>
                </a:solidFill>
                <a:latin typeface="Times New Roman" panose="02020603050405020304" pitchFamily="18" charset="0"/>
                <a:cs typeface="Times New Roman" panose="02020603050405020304" pitchFamily="18" charset="0"/>
              </a:rPr>
              <a:t>ntikensammlungen</a:t>
            </a:r>
            <a:r>
              <a:rPr lang="en-US" altLang="el-GR" sz="1200" dirty="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Καλυκωτός</a:t>
            </a:r>
            <a:r>
              <a:rPr lang="el-GR" altLang="el-GR" sz="1200" dirty="0">
                <a:solidFill>
                  <a:schemeClr val="bg1"/>
                </a:solidFill>
                <a:latin typeface="Times New Roman" panose="02020603050405020304" pitchFamily="18" charset="0"/>
                <a:cs typeface="Times New Roman" panose="02020603050405020304" pitchFamily="18" charset="0"/>
              </a:rPr>
              <a:t> κρατήρας με την παράδοση του βρέφους Διονύσου από τον Ερμή στις Νύμφες. Ζωγράφος της Φιάλης 440-435 π.Χ. Βατικανό,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Gregoriano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Etrusco</a:t>
            </a:r>
            <a:r>
              <a:rPr lang="en-US" altLang="el-GR" sz="1200" dirty="0">
                <a:solidFill>
                  <a:schemeClr val="bg1"/>
                </a:solidFill>
                <a:latin typeface="Times New Roman" panose="02020603050405020304" pitchFamily="18" charset="0"/>
                <a:cs typeface="Times New Roman" panose="02020603050405020304" pitchFamily="18" charset="0"/>
              </a:rPr>
              <a:t>. </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3 - TextBox"/>
          <p:cNvSpPr txBox="1">
            <a:spLocks noChangeArrowheads="1"/>
          </p:cNvSpPr>
          <p:nvPr/>
        </p:nvSpPr>
        <p:spPr bwMode="auto">
          <a:xfrm>
            <a:off x="1547664" y="4941168"/>
            <a:ext cx="6527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Εικ</a:t>
            </a:r>
            <a:r>
              <a:rPr lang="el-GR" altLang="el-GR" sz="1200" dirty="0">
                <a:solidFill>
                  <a:schemeClr val="bg1"/>
                </a:solidFill>
                <a:latin typeface="Times New Roman" panose="02020603050405020304" pitchFamily="18" charset="0"/>
                <a:cs typeface="Times New Roman" panose="02020603050405020304" pitchFamily="18" charset="0"/>
              </a:rPr>
              <a:t>. 23-25. Αττικός ερυθρόμορφος ελικωτός κρατήρας.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Κλεοφώντος</a:t>
            </a:r>
            <a:r>
              <a:rPr lang="el-GR" altLang="el-GR" sz="1200" dirty="0">
                <a:solidFill>
                  <a:schemeClr val="bg1"/>
                </a:solidFill>
                <a:latin typeface="Times New Roman" panose="02020603050405020304" pitchFamily="18" charset="0"/>
                <a:cs typeface="Times New Roman" panose="02020603050405020304" pitchFamily="18" charset="0"/>
              </a:rPr>
              <a:t>.  Πομπή προς τον  ναό  του Απόλλωνος στους Δελφούς. 440-430 π.Χ.  </a:t>
            </a:r>
            <a:r>
              <a:rPr lang="en-US" altLang="el-GR" sz="1200" dirty="0">
                <a:solidFill>
                  <a:schemeClr val="bg1"/>
                </a:solidFill>
                <a:latin typeface="Times New Roman" panose="02020603050405020304" pitchFamily="18" charset="0"/>
                <a:cs typeface="Times New Roman" panose="02020603050405020304" pitchFamily="18" charset="0"/>
              </a:rPr>
              <a:t>Ferrara, </a:t>
            </a:r>
            <a:r>
              <a:rPr lang="el-GR" altLang="el-GR" sz="1200" dirty="0">
                <a:solidFill>
                  <a:schemeClr val="bg1"/>
                </a:solidFill>
                <a:latin typeface="Times New Roman" panose="02020603050405020304" pitchFamily="18" charset="0"/>
                <a:cs typeface="Times New Roman" panose="02020603050405020304" pitchFamily="18" charset="0"/>
              </a:rPr>
              <a:t>Μ</a:t>
            </a:r>
            <a:r>
              <a:rPr lang="en-US" altLang="el-GR" sz="1200" dirty="0" err="1">
                <a:solidFill>
                  <a:schemeClr val="bg1"/>
                </a:solidFill>
                <a:latin typeface="Times New Roman" panose="02020603050405020304" pitchFamily="18" charset="0"/>
                <a:cs typeface="Times New Roman" panose="02020603050405020304" pitchFamily="18" charset="0"/>
              </a:rPr>
              <a:t>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Archeologico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n-US" altLang="el-GR" sz="1200" dirty="0">
                <a:solidFill>
                  <a:schemeClr val="bg1"/>
                </a:solidFill>
                <a:latin typeface="Times New Roman" panose="02020603050405020304" pitchFamily="18" charset="0"/>
                <a:cs typeface="Times New Roman" panose="02020603050405020304" pitchFamily="18" charset="0"/>
              </a:rPr>
              <a:t> di </a:t>
            </a:r>
            <a:r>
              <a:rPr lang="en-US" altLang="el-GR" sz="1200" dirty="0" err="1">
                <a:solidFill>
                  <a:schemeClr val="bg1"/>
                </a:solidFill>
                <a:latin typeface="Times New Roman" panose="02020603050405020304" pitchFamily="18" charset="0"/>
                <a:cs typeface="Times New Roman" panose="02020603050405020304" pitchFamily="18" charset="0"/>
              </a:rPr>
              <a:t>Spina</a:t>
            </a:r>
            <a:r>
              <a:rPr lang="el-GR" altLang="el-GR" sz="1200" dirty="0">
                <a:solidFill>
                  <a:schemeClr val="bg1"/>
                </a:solidFill>
                <a:latin typeface="Times New Roman" panose="02020603050405020304" pitchFamily="18" charset="0"/>
                <a:cs typeface="Times New Roman" panose="02020603050405020304" pitchFamily="18" charset="0"/>
              </a:rPr>
              <a:t> (και επόμενες διαφάνειες).</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076928"/>
            <a:ext cx="3835908" cy="2848356"/>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964172"/>
            <a:ext cx="4248472" cy="3073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742" y="731520"/>
            <a:ext cx="7456516" cy="5394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llGKath 04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4550" y="633413"/>
            <a:ext cx="7454900" cy="559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EllGKath 045"/>
          <p:cNvPicPr>
            <a:picLocks noChangeAspect="1" noChangeArrowheads="1"/>
          </p:cNvPicPr>
          <p:nvPr/>
        </p:nvPicPr>
        <p:blipFill>
          <a:blip r:embed="rId2" cstate="email">
            <a:extLst>
              <a:ext uri="{28A0092B-C50C-407E-A947-70E740481C1C}">
                <a14:useLocalDpi xmlns:a14="http://schemas.microsoft.com/office/drawing/2010/main"/>
              </a:ext>
            </a:extLst>
          </a:blip>
          <a:srcRect r="-239"/>
          <a:stretch>
            <a:fillRect/>
          </a:stretch>
        </p:blipFill>
        <p:spPr bwMode="auto">
          <a:xfrm>
            <a:off x="571500" y="214313"/>
            <a:ext cx="4802188" cy="590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651" name="2 - TextBox"/>
          <p:cNvSpPr txBox="1">
            <a:spLocks noChangeArrowheads="1"/>
          </p:cNvSpPr>
          <p:nvPr/>
        </p:nvSpPr>
        <p:spPr bwMode="auto">
          <a:xfrm>
            <a:off x="5857875" y="2571750"/>
            <a:ext cx="3071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στάμνος</a:t>
            </a:r>
            <a:r>
              <a:rPr lang="el-GR" altLang="el-GR" sz="1200" dirty="0">
                <a:solidFill>
                  <a:schemeClr val="bg1"/>
                </a:solidFill>
                <a:latin typeface="Times New Roman" panose="02020603050405020304" pitchFamily="18" charset="0"/>
                <a:cs typeface="Times New Roman" panose="02020603050405020304" pitchFamily="18" charset="0"/>
              </a:rPr>
              <a:t>.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Κλεοφώντος</a:t>
            </a:r>
            <a:r>
              <a:rPr lang="el-GR" altLang="el-GR" sz="1200" dirty="0">
                <a:solidFill>
                  <a:schemeClr val="bg1"/>
                </a:solidFill>
                <a:latin typeface="Times New Roman" panose="02020603050405020304" pitchFamily="18" charset="0"/>
                <a:cs typeface="Times New Roman" panose="02020603050405020304" pitchFamily="18" charset="0"/>
              </a:rPr>
              <a:t>. Αναχώρηση πολεμιστή. Περ. 430 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Antikensammlungen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EllGKath 04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620713"/>
            <a:ext cx="4092575" cy="54562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9699" name="Picture 5" descr="EllGKath 0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052736"/>
            <a:ext cx="4176712" cy="3543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9700" name="3 - TextBox"/>
          <p:cNvSpPr txBox="1">
            <a:spLocks noChangeArrowheads="1"/>
          </p:cNvSpPr>
          <p:nvPr/>
        </p:nvSpPr>
        <p:spPr bwMode="auto">
          <a:xfrm>
            <a:off x="4716016" y="4911992"/>
            <a:ext cx="42484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a:t>
            </a:r>
            <a:r>
              <a:rPr lang="el-GR" altLang="el-GR" sz="1200" dirty="0" err="1">
                <a:solidFill>
                  <a:schemeClr val="bg1"/>
                </a:solidFill>
                <a:latin typeface="Times New Roman" panose="02020603050405020304" pitchFamily="18" charset="0"/>
                <a:cs typeface="Times New Roman" panose="02020603050405020304" pitchFamily="18" charset="0"/>
              </a:rPr>
              <a:t>στάμνος</a:t>
            </a:r>
            <a:r>
              <a:rPr lang="el-GR" altLang="el-GR" sz="1200" dirty="0">
                <a:solidFill>
                  <a:schemeClr val="bg1"/>
                </a:solidFill>
                <a:latin typeface="Times New Roman" panose="02020603050405020304" pitchFamily="18" charset="0"/>
                <a:cs typeface="Times New Roman" panose="02020603050405020304" pitchFamily="18" charset="0"/>
              </a:rPr>
              <a:t>. Αγγειογράφος Πολύγνωτος.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Θάνατος του </a:t>
            </a:r>
            <a:r>
              <a:rPr lang="el-GR" altLang="el-GR" sz="1200" dirty="0" err="1">
                <a:solidFill>
                  <a:schemeClr val="bg1"/>
                </a:solidFill>
                <a:latin typeface="Times New Roman" panose="02020603050405020304" pitchFamily="18" charset="0"/>
                <a:cs typeface="Times New Roman" panose="02020603050405020304" pitchFamily="18" charset="0"/>
              </a:rPr>
              <a:t>Καινέως</a:t>
            </a:r>
            <a:r>
              <a:rPr lang="el-GR" altLang="el-GR" sz="1200" dirty="0">
                <a:solidFill>
                  <a:schemeClr val="bg1"/>
                </a:solidFill>
                <a:latin typeface="Times New Roman" panose="02020603050405020304" pitchFamily="18" charset="0"/>
                <a:cs typeface="Times New Roman" panose="02020603050405020304" pitchFamily="18" charset="0"/>
              </a:rPr>
              <a:t>. Περ. 440 π.Χ. Βρυξέλλες, </a:t>
            </a:r>
            <a:r>
              <a:rPr lang="en-US" altLang="el-GR" sz="1200" dirty="0" err="1">
                <a:solidFill>
                  <a:schemeClr val="bg1"/>
                </a:solidFill>
                <a:latin typeface="Times New Roman" panose="02020603050405020304" pitchFamily="18" charset="0"/>
                <a:cs typeface="Times New Roman" panose="02020603050405020304" pitchFamily="18" charset="0"/>
              </a:rPr>
              <a:t>Musées</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Royaux</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d’Art</a:t>
            </a:r>
            <a:r>
              <a:rPr lang="en-US" altLang="el-GR" sz="1200" dirty="0">
                <a:solidFill>
                  <a:schemeClr val="bg1"/>
                </a:solidFill>
                <a:latin typeface="Times New Roman" panose="02020603050405020304" pitchFamily="18" charset="0"/>
                <a:cs typeface="Times New Roman" panose="02020603050405020304" pitchFamily="18" charset="0"/>
              </a:rPr>
              <a:t> et </a:t>
            </a:r>
            <a:r>
              <a:rPr lang="en-US" altLang="el-GR" sz="1200" dirty="0" err="1">
                <a:solidFill>
                  <a:schemeClr val="bg1"/>
                </a:solidFill>
                <a:latin typeface="Times New Roman" panose="02020603050405020304" pitchFamily="18" charset="0"/>
                <a:cs typeface="Times New Roman" panose="02020603050405020304" pitchFamily="18" charset="0"/>
              </a:rPr>
              <a:t>d’Histoire</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a:t>
            </a:r>
            <a:endParaRPr lang="en-US" altLang="el-GR" sz="12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σκύφος</a:t>
            </a:r>
            <a:r>
              <a:rPr lang="el-GR" altLang="el-GR" sz="1200" dirty="0">
                <a:solidFill>
                  <a:schemeClr val="bg1"/>
                </a:solidFill>
                <a:latin typeface="Times New Roman" panose="02020603050405020304" pitchFamily="18" charset="0"/>
                <a:cs typeface="Times New Roman" panose="02020603050405020304" pitchFamily="18" charset="0"/>
              </a:rPr>
              <a:t>. Ζωγράφος της Πηνελόπης. </a:t>
            </a:r>
            <a:r>
              <a:rPr lang="el-GR" altLang="el-GR" sz="1200" dirty="0" err="1">
                <a:solidFill>
                  <a:schemeClr val="bg1"/>
                </a:solidFill>
                <a:latin typeface="Times New Roman" panose="02020603050405020304" pitchFamily="18" charset="0"/>
                <a:cs typeface="Times New Roman" panose="02020603050405020304" pitchFamily="18" charset="0"/>
              </a:rPr>
              <a:t>Μνηστηροφονία</a:t>
            </a:r>
            <a:r>
              <a:rPr lang="el-GR" altLang="el-GR" sz="1200" dirty="0">
                <a:solidFill>
                  <a:schemeClr val="bg1"/>
                </a:solidFill>
                <a:latin typeface="Times New Roman" panose="02020603050405020304" pitchFamily="18" charset="0"/>
                <a:cs typeface="Times New Roman" panose="02020603050405020304" pitchFamily="18" charset="0"/>
              </a:rPr>
              <a:t>. Περ. 440 π.Χ. Βερολίνο,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Museen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EllGKath 05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4" y="476672"/>
            <a:ext cx="6786563" cy="5089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23" name="2 - TextBox"/>
          <p:cNvSpPr txBox="1">
            <a:spLocks noChangeArrowheads="1"/>
          </p:cNvSpPr>
          <p:nvPr/>
        </p:nvSpPr>
        <p:spPr bwMode="auto">
          <a:xfrm>
            <a:off x="1979712" y="5805264"/>
            <a:ext cx="5832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 ερυθρόμορφο </a:t>
            </a:r>
            <a:r>
              <a:rPr lang="el-GR" altLang="el-GR" sz="1200" dirty="0" err="1">
                <a:solidFill>
                  <a:schemeClr val="bg1"/>
                </a:solidFill>
                <a:latin typeface="Times New Roman" panose="02020603050405020304" pitchFamily="18" charset="0"/>
                <a:cs typeface="Times New Roman" panose="02020603050405020304" pitchFamily="18" charset="0"/>
              </a:rPr>
              <a:t>επίνητρο</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Ζωγράφος της </a:t>
            </a:r>
            <a:r>
              <a:rPr lang="el-GR" altLang="el-GR" sz="1200" dirty="0">
                <a:solidFill>
                  <a:schemeClr val="bg1"/>
                </a:solidFill>
                <a:latin typeface="Times New Roman" panose="02020603050405020304" pitchFamily="18" charset="0"/>
                <a:cs typeface="Times New Roman" panose="02020603050405020304" pitchFamily="18" charset="0"/>
              </a:rPr>
              <a:t>Ερέτριας. </a:t>
            </a:r>
            <a:r>
              <a:rPr lang="el-GR" altLang="el-GR" sz="1200" dirty="0" smtClean="0">
                <a:solidFill>
                  <a:schemeClr val="bg1"/>
                </a:solidFill>
                <a:latin typeface="Times New Roman" panose="02020603050405020304" pitchFamily="18" charset="0"/>
                <a:cs typeface="Times New Roman" panose="02020603050405020304" pitchFamily="18" charset="0"/>
              </a:rPr>
              <a:t>Γάμος </a:t>
            </a:r>
            <a:r>
              <a:rPr lang="el-GR" altLang="el-GR" sz="1200" dirty="0">
                <a:solidFill>
                  <a:schemeClr val="bg1"/>
                </a:solidFill>
                <a:latin typeface="Times New Roman" panose="02020603050405020304" pitchFamily="18" charset="0"/>
                <a:cs typeface="Times New Roman" panose="02020603050405020304" pitchFamily="18" charset="0"/>
              </a:rPr>
              <a:t>της Άλκηστης. </a:t>
            </a:r>
            <a:r>
              <a:rPr lang="el-GR" altLang="el-GR" sz="1200" dirty="0" smtClean="0">
                <a:solidFill>
                  <a:schemeClr val="bg1"/>
                </a:solidFill>
                <a:latin typeface="Times New Roman" panose="02020603050405020304" pitchFamily="18" charset="0"/>
                <a:cs typeface="Times New Roman" panose="02020603050405020304" pitchFamily="18" charset="0"/>
              </a:rPr>
              <a:t>Αρπαγή </a:t>
            </a:r>
            <a:r>
              <a:rPr lang="el-GR" altLang="el-GR" sz="1200" dirty="0">
                <a:solidFill>
                  <a:schemeClr val="bg1"/>
                </a:solidFill>
                <a:latin typeface="Times New Roman" panose="02020603050405020304" pitchFamily="18" charset="0"/>
                <a:cs typeface="Times New Roman" panose="02020603050405020304" pitchFamily="18" charset="0"/>
              </a:rPr>
              <a:t>Θέτιδας από τον Πηλέα. 425-420 π.Χ. Αθήνα, Εθνικό Αρχαιολογικό Μουσείο.</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101004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86375" y="285750"/>
            <a:ext cx="3275013" cy="5286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5" name="3 - TextBox"/>
          <p:cNvSpPr txBox="1">
            <a:spLocks noChangeArrowheads="1"/>
          </p:cNvSpPr>
          <p:nvPr/>
        </p:nvSpPr>
        <p:spPr bwMode="auto">
          <a:xfrm flipH="1">
            <a:off x="1475656" y="5423867"/>
            <a:ext cx="207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l-GR" sz="1200" dirty="0">
                <a:solidFill>
                  <a:schemeClr val="bg1"/>
                </a:solidFill>
                <a:latin typeface="Times New Roman" panose="02020603050405020304" pitchFamily="18" charset="0"/>
                <a:cs typeface="Times New Roman" panose="02020603050405020304" pitchFamily="18" charset="0"/>
              </a:rPr>
              <a:t>A</a:t>
            </a:r>
            <a:r>
              <a:rPr lang="el-GR" altLang="el-GR" sz="1200" dirty="0" err="1">
                <a:solidFill>
                  <a:schemeClr val="bg1"/>
                </a:solidFill>
                <a:latin typeface="Times New Roman" panose="02020603050405020304" pitchFamily="18" charset="0"/>
                <a:cs typeface="Times New Roman" panose="02020603050405020304" pitchFamily="18" charset="0"/>
              </a:rPr>
              <a:t>ναπαράσταση</a:t>
            </a:r>
            <a:r>
              <a:rPr lang="el-GR" altLang="el-GR" sz="1200" dirty="0">
                <a:solidFill>
                  <a:schemeClr val="bg1"/>
                </a:solidFill>
                <a:latin typeface="Times New Roman" panose="02020603050405020304" pitchFamily="18" charset="0"/>
                <a:cs typeface="Times New Roman" panose="02020603050405020304" pitchFamily="18" charset="0"/>
              </a:rPr>
              <a:t> της  ζωγραφικής σύνθεσης </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της </a:t>
            </a:r>
            <a:r>
              <a:rPr lang="el-GR" altLang="el-GR" sz="1200" dirty="0" err="1">
                <a:solidFill>
                  <a:schemeClr val="bg1"/>
                </a:solidFill>
                <a:latin typeface="Times New Roman" panose="02020603050405020304" pitchFamily="18" charset="0"/>
                <a:cs typeface="Times New Roman" panose="02020603050405020304" pitchFamily="18" charset="0"/>
              </a:rPr>
              <a:t>Νέκυιας</a:t>
            </a:r>
            <a:r>
              <a:rPr lang="el-GR" altLang="el-GR" sz="1200" dirty="0">
                <a:solidFill>
                  <a:schemeClr val="bg1"/>
                </a:solidFill>
                <a:latin typeface="Times New Roman" panose="02020603050405020304" pitchFamily="18" charset="0"/>
                <a:cs typeface="Times New Roman" panose="02020603050405020304" pitchFamily="18" charset="0"/>
              </a:rPr>
              <a:t> του Πολυγνώτου. Δελφοί, Λέσχη των </a:t>
            </a:r>
            <a:r>
              <a:rPr lang="el-GR" altLang="el-GR" sz="1200" dirty="0" err="1">
                <a:solidFill>
                  <a:schemeClr val="bg1"/>
                </a:solidFill>
                <a:latin typeface="Times New Roman" panose="02020603050405020304" pitchFamily="18" charset="0"/>
                <a:cs typeface="Times New Roman" panose="02020603050405020304" pitchFamily="18" charset="0"/>
              </a:rPr>
              <a:t>Κνιδίων</a:t>
            </a:r>
            <a:r>
              <a:rPr lang="el-GR" altLang="el-GR" sz="1200" dirty="0">
                <a:solidFill>
                  <a:schemeClr val="bg1"/>
                </a:solidFill>
                <a:latin typeface="Times New Roman" panose="02020603050405020304" pitchFamily="18" charset="0"/>
                <a:cs typeface="Times New Roman" panose="02020603050405020304" pitchFamily="18" charset="0"/>
              </a:rPr>
              <a:t>. Κατά </a:t>
            </a:r>
            <a:r>
              <a:rPr lang="en-US" altLang="el-GR" sz="1200" dirty="0">
                <a:solidFill>
                  <a:schemeClr val="bg1"/>
                </a:solidFill>
                <a:latin typeface="Times New Roman" panose="02020603050405020304" pitchFamily="18" charset="0"/>
                <a:cs typeface="Times New Roman" panose="02020603050405020304" pitchFamily="18" charset="0"/>
              </a:rPr>
              <a:t>M. </a:t>
            </a:r>
            <a:r>
              <a:rPr lang="en-US" altLang="el-GR" sz="1200" dirty="0" err="1">
                <a:solidFill>
                  <a:schemeClr val="bg1"/>
                </a:solidFill>
                <a:latin typeface="Times New Roman" panose="02020603050405020304" pitchFamily="18" charset="0"/>
                <a:cs typeface="Times New Roman" panose="02020603050405020304" pitchFamily="18" charset="0"/>
              </a:rPr>
              <a:t>Stansbury</a:t>
            </a:r>
            <a:r>
              <a:rPr lang="en-US" altLang="el-GR" sz="1200" dirty="0">
                <a:solidFill>
                  <a:schemeClr val="bg1"/>
                </a:solidFill>
                <a:latin typeface="Times New Roman" panose="02020603050405020304" pitchFamily="18" charset="0"/>
                <a:cs typeface="Times New Roman" panose="02020603050405020304" pitchFamily="18" charset="0"/>
              </a:rPr>
              <a:t>-O’Donnell.</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
        <p:nvSpPr>
          <p:cNvPr id="3076" name="4 - TextBox"/>
          <p:cNvSpPr txBox="1">
            <a:spLocks noChangeArrowheads="1"/>
          </p:cNvSpPr>
          <p:nvPr/>
        </p:nvSpPr>
        <p:spPr bwMode="auto">
          <a:xfrm>
            <a:off x="5786438" y="5643563"/>
            <a:ext cx="2357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Αναπαράσταση της ζωγραφικής σύνθεσης της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Πέρσεως</a:t>
            </a:r>
            <a:r>
              <a:rPr lang="el-GR" altLang="el-GR" sz="1200" dirty="0">
                <a:solidFill>
                  <a:schemeClr val="bg1"/>
                </a:solidFill>
                <a:latin typeface="Times New Roman" panose="02020603050405020304" pitchFamily="18" charset="0"/>
                <a:cs typeface="Times New Roman" panose="02020603050405020304" pitchFamily="18" charset="0"/>
              </a:rPr>
              <a:t> του Πολυγνώτου. Δελφοί, Λέσχη των </a:t>
            </a:r>
            <a:r>
              <a:rPr lang="el-GR" altLang="el-GR" sz="1200" dirty="0" err="1">
                <a:solidFill>
                  <a:schemeClr val="bg1"/>
                </a:solidFill>
                <a:latin typeface="Times New Roman" panose="02020603050405020304" pitchFamily="18" charset="0"/>
                <a:cs typeface="Times New Roman" panose="02020603050405020304" pitchFamily="18" charset="0"/>
              </a:rPr>
              <a:t>Κνιδίων</a:t>
            </a:r>
            <a:r>
              <a:rPr lang="el-GR" altLang="el-GR" sz="1200" dirty="0">
                <a:solidFill>
                  <a:schemeClr val="bg1"/>
                </a:solidFill>
                <a:latin typeface="Times New Roman" panose="02020603050405020304" pitchFamily="18" charset="0"/>
                <a:cs typeface="Times New Roman" panose="02020603050405020304" pitchFamily="18" charset="0"/>
              </a:rPr>
              <a:t>. Κατά </a:t>
            </a:r>
            <a:r>
              <a:rPr lang="en-US" altLang="el-GR" sz="1200" dirty="0">
                <a:solidFill>
                  <a:schemeClr val="bg1"/>
                </a:solidFill>
                <a:latin typeface="Times New Roman" panose="02020603050405020304" pitchFamily="18" charset="0"/>
                <a:cs typeface="Times New Roman" panose="02020603050405020304" pitchFamily="18" charset="0"/>
              </a:rPr>
              <a:t>M. </a:t>
            </a:r>
            <a:r>
              <a:rPr lang="en-US" altLang="el-GR" sz="1200" dirty="0" err="1">
                <a:solidFill>
                  <a:schemeClr val="bg1"/>
                </a:solidFill>
                <a:latin typeface="Times New Roman" panose="02020603050405020304" pitchFamily="18" charset="0"/>
                <a:cs typeface="Times New Roman" panose="02020603050405020304" pitchFamily="18" charset="0"/>
              </a:rPr>
              <a:t>Stansbury</a:t>
            </a:r>
            <a:r>
              <a:rPr lang="en-US" altLang="el-GR" sz="1200" dirty="0">
                <a:solidFill>
                  <a:schemeClr val="bg1"/>
                </a:solidFill>
                <a:latin typeface="Times New Roman" panose="02020603050405020304" pitchFamily="18" charset="0"/>
                <a:cs typeface="Times New Roman" panose="02020603050405020304" pitchFamily="18" charset="0"/>
              </a:rPr>
              <a:t>-O’Donnell.</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pic>
        <p:nvPicPr>
          <p:cNvPr id="3077" name="Εικόνα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213" y="336550"/>
            <a:ext cx="3357562" cy="4900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2 - TextBox"/>
          <p:cNvSpPr txBox="1">
            <a:spLocks noChangeArrowheads="1"/>
          </p:cNvSpPr>
          <p:nvPr/>
        </p:nvSpPr>
        <p:spPr bwMode="auto">
          <a:xfrm>
            <a:off x="3347864" y="6093296"/>
            <a:ext cx="3000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Λεπτομέρεια προηγούμενου αγγείου</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404664"/>
            <a:ext cx="7392924" cy="5445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P1010021"/>
          <p:cNvPicPr>
            <a:picLocks noChangeAspect="1" noChangeArrowheads="1"/>
          </p:cNvPicPr>
          <p:nvPr/>
        </p:nvPicPr>
        <p:blipFill>
          <a:blip r:embed="rId2" cstate="email">
            <a:extLst>
              <a:ext uri="{28A0092B-C50C-407E-A947-70E740481C1C}">
                <a14:useLocalDpi xmlns:a14="http://schemas.microsoft.com/office/drawing/2010/main"/>
              </a:ext>
            </a:extLst>
          </a:blip>
          <a:srcRect r="-239"/>
          <a:stretch>
            <a:fillRect/>
          </a:stretch>
        </p:blipFill>
        <p:spPr bwMode="auto">
          <a:xfrm>
            <a:off x="611560" y="332656"/>
            <a:ext cx="5329237" cy="626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2771" name="2 - TextBox"/>
          <p:cNvSpPr txBox="1">
            <a:spLocks noChangeArrowheads="1"/>
          </p:cNvSpPr>
          <p:nvPr/>
        </p:nvSpPr>
        <p:spPr bwMode="auto">
          <a:xfrm>
            <a:off x="6300192" y="2420888"/>
            <a:ext cx="2357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υδρία. Ζωγράφος  του Μειδία.  Αρπαγή </a:t>
            </a:r>
            <a:r>
              <a:rPr lang="el-GR" altLang="el-GR" sz="1200" dirty="0" err="1">
                <a:solidFill>
                  <a:schemeClr val="bg1"/>
                </a:solidFill>
                <a:latin typeface="Times New Roman" panose="02020603050405020304" pitchFamily="18" charset="0"/>
                <a:cs typeface="Times New Roman" panose="02020603050405020304" pitchFamily="18" charset="0"/>
              </a:rPr>
              <a:t>Λευκιππίδων</a:t>
            </a:r>
            <a:r>
              <a:rPr lang="el-GR" altLang="el-GR" sz="1200" dirty="0">
                <a:solidFill>
                  <a:schemeClr val="bg1"/>
                </a:solidFill>
                <a:latin typeface="Times New Roman" panose="02020603050405020304" pitchFamily="18" charset="0"/>
                <a:cs typeface="Times New Roman" panose="02020603050405020304" pitchFamily="18" charset="0"/>
              </a:rPr>
              <a:t>. Θεότητες  και προσωποποιήσεις στον Κήπο των Εσπερίδων. Περ. 420 π.Χ. Λονδίνο, Βρετανικό Μουσείο.</a:t>
            </a:r>
          </a:p>
        </p:txBody>
      </p:sp>
      <p:sp>
        <p:nvSpPr>
          <p:cNvPr id="32772" name="3 - TextBox"/>
          <p:cNvSpPr txBox="1">
            <a:spLocks noChangeArrowheads="1"/>
          </p:cNvSpPr>
          <p:nvPr/>
        </p:nvSpPr>
        <p:spPr bwMode="auto">
          <a:xfrm>
            <a:off x="6364213" y="1412776"/>
            <a:ext cx="2487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Ο Πλούσιος Ρυθμός στην αττική αγγειογραφία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10100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39752" y="188640"/>
            <a:ext cx="4742904" cy="6453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3795" name="2 - TextBox"/>
          <p:cNvSpPr txBox="1">
            <a:spLocks noChangeArrowheads="1"/>
          </p:cNvSpPr>
          <p:nvPr/>
        </p:nvSpPr>
        <p:spPr bwMode="auto">
          <a:xfrm>
            <a:off x="428624" y="2571750"/>
            <a:ext cx="1767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λεπτομέρεια της προηγούμενης εικόνας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P1010014"/>
          <p:cNvPicPr>
            <a:picLocks noChangeAspect="1" noChangeArrowheads="1"/>
          </p:cNvPicPr>
          <p:nvPr/>
        </p:nvPicPr>
        <p:blipFill>
          <a:blip r:embed="rId2" cstate="email">
            <a:extLst>
              <a:ext uri="{28A0092B-C50C-407E-A947-70E740481C1C}">
                <a14:useLocalDpi xmlns:a14="http://schemas.microsoft.com/office/drawing/2010/main"/>
              </a:ext>
            </a:extLst>
          </a:blip>
          <a:srcRect l="-860"/>
          <a:stretch>
            <a:fillRect/>
          </a:stretch>
        </p:blipFill>
        <p:spPr bwMode="auto">
          <a:xfrm>
            <a:off x="179512" y="620713"/>
            <a:ext cx="4286250" cy="502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819" name="Picture 5" descr="P10100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1168" y="404813"/>
            <a:ext cx="4151312" cy="559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4820" name="3 - TextBox"/>
          <p:cNvSpPr txBox="1">
            <a:spLocks noChangeArrowheads="1"/>
          </p:cNvSpPr>
          <p:nvPr/>
        </p:nvSpPr>
        <p:spPr bwMode="auto">
          <a:xfrm>
            <a:off x="572418" y="5877272"/>
            <a:ext cx="3500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a:t>
            </a:r>
            <a:r>
              <a:rPr lang="el-GR" altLang="el-GR" sz="1200" dirty="0" err="1">
                <a:solidFill>
                  <a:schemeClr val="bg1"/>
                </a:solidFill>
                <a:latin typeface="Times New Roman" panose="02020603050405020304" pitchFamily="18" charset="0"/>
                <a:cs typeface="Times New Roman" panose="02020603050405020304" pitchFamily="18" charset="0"/>
              </a:rPr>
              <a:t>στάμνος</a:t>
            </a:r>
            <a:r>
              <a:rPr lang="el-GR" altLang="el-GR" sz="1200" dirty="0">
                <a:solidFill>
                  <a:schemeClr val="bg1"/>
                </a:solidFill>
                <a:latin typeface="Times New Roman" panose="02020603050405020304" pitchFamily="18" charset="0"/>
                <a:cs typeface="Times New Roman" panose="02020603050405020304" pitchFamily="18" charset="0"/>
              </a:rPr>
              <a:t>.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Δίνου</a:t>
            </a:r>
            <a:r>
              <a:rPr lang="el-GR" altLang="el-GR" sz="1200" dirty="0">
                <a:solidFill>
                  <a:schemeClr val="bg1"/>
                </a:solidFill>
                <a:latin typeface="Times New Roman" panose="02020603050405020304" pitchFamily="18" charset="0"/>
                <a:cs typeface="Times New Roman" panose="02020603050405020304" pitchFamily="18" charset="0"/>
              </a:rPr>
              <a:t>. Διονυσιακή εορτή και Μαινάδες. Περ. 420 π.Χ. Νάπολη,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Archeologico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P1010016"/>
          <p:cNvPicPr>
            <a:picLocks noChangeAspect="1" noChangeArrowheads="1"/>
          </p:cNvPicPr>
          <p:nvPr/>
        </p:nvPicPr>
        <p:blipFill>
          <a:blip r:embed="rId3" cstate="email">
            <a:extLst>
              <a:ext uri="{28A0092B-C50C-407E-A947-70E740481C1C}">
                <a14:useLocalDpi xmlns:a14="http://schemas.microsoft.com/office/drawing/2010/main"/>
              </a:ext>
            </a:extLst>
          </a:blip>
          <a:srcRect r="-409"/>
          <a:stretch>
            <a:fillRect/>
          </a:stretch>
        </p:blipFill>
        <p:spPr bwMode="auto">
          <a:xfrm>
            <a:off x="179512" y="404813"/>
            <a:ext cx="4392613" cy="547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843" name="Picture 5" descr="P10100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75" y="500063"/>
            <a:ext cx="4278313" cy="544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5844" name="3 - TextBox"/>
          <p:cNvSpPr txBox="1">
            <a:spLocks noChangeArrowheads="1"/>
          </p:cNvSpPr>
          <p:nvPr/>
        </p:nvSpPr>
        <p:spPr bwMode="auto">
          <a:xfrm>
            <a:off x="3275856" y="6237312"/>
            <a:ext cx="27917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Λεπτομέρεια της προηγούμενης εικόνας</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10100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908" y="188070"/>
            <a:ext cx="3201988" cy="576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867" name="Picture 5" descr="P10100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2989" y="116632"/>
            <a:ext cx="4435475" cy="5815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6868" name="3 - TextBox"/>
          <p:cNvSpPr txBox="1">
            <a:spLocks noChangeArrowheads="1"/>
          </p:cNvSpPr>
          <p:nvPr/>
        </p:nvSpPr>
        <p:spPr bwMode="auto">
          <a:xfrm>
            <a:off x="2339752" y="6165304"/>
            <a:ext cx="5166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αμφορέας. Με τον Τρόπο του Ζωγράφου του </a:t>
            </a:r>
            <a:r>
              <a:rPr lang="el-GR" altLang="el-GR" sz="1200" dirty="0" err="1">
                <a:solidFill>
                  <a:schemeClr val="bg1"/>
                </a:solidFill>
                <a:latin typeface="Times New Roman" panose="02020603050405020304" pitchFamily="18" charset="0"/>
                <a:cs typeface="Times New Roman" panose="02020603050405020304" pitchFamily="18" charset="0"/>
              </a:rPr>
              <a:t>Δίνου</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Πέλοψ</a:t>
            </a:r>
            <a:r>
              <a:rPr lang="el-GR" altLang="el-GR" sz="1200" dirty="0">
                <a:solidFill>
                  <a:schemeClr val="bg1"/>
                </a:solidFill>
                <a:latin typeface="Times New Roman" panose="02020603050405020304" pitchFamily="18" charset="0"/>
                <a:cs typeface="Times New Roman" panose="02020603050405020304" pitchFamily="18" charset="0"/>
              </a:rPr>
              <a:t> και </a:t>
            </a:r>
            <a:r>
              <a:rPr lang="en-US" altLang="el-GR" sz="1200" dirty="0">
                <a:solidFill>
                  <a:schemeClr val="bg1"/>
                </a:solidFill>
                <a:latin typeface="Times New Roman" panose="02020603050405020304" pitchFamily="18" charset="0"/>
                <a:cs typeface="Times New Roman" panose="02020603050405020304" pitchFamily="18" charset="0"/>
              </a:rPr>
              <a:t>I</a:t>
            </a:r>
            <a:r>
              <a:rPr lang="el-GR" altLang="el-GR" sz="1200" dirty="0" err="1">
                <a:solidFill>
                  <a:schemeClr val="bg1"/>
                </a:solidFill>
                <a:latin typeface="Times New Roman" panose="02020603050405020304" pitchFamily="18" charset="0"/>
                <a:cs typeface="Times New Roman" panose="02020603050405020304" pitchFamily="18" charset="0"/>
              </a:rPr>
              <a:t>πποδάμεια</a:t>
            </a:r>
            <a:r>
              <a:rPr lang="el-GR" altLang="el-GR" sz="1200" dirty="0">
                <a:solidFill>
                  <a:schemeClr val="bg1"/>
                </a:solidFill>
                <a:latin typeface="Times New Roman" panose="02020603050405020304" pitchFamily="18" charset="0"/>
                <a:cs typeface="Times New Roman" panose="02020603050405020304" pitchFamily="18" charset="0"/>
              </a:rPr>
              <a:t>. Περ. 410 π.Χ.  </a:t>
            </a:r>
            <a:r>
              <a:rPr lang="en-US" altLang="el-GR" sz="1200" dirty="0">
                <a:solidFill>
                  <a:schemeClr val="bg1"/>
                </a:solidFill>
                <a:latin typeface="Times New Roman" panose="02020603050405020304" pitchFamily="18" charset="0"/>
                <a:cs typeface="Times New Roman" panose="02020603050405020304" pitchFamily="18" charset="0"/>
              </a:rPr>
              <a:t>Arezzo,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Archeologico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 TextBox"/>
          <p:cNvSpPr txBox="1">
            <a:spLocks noChangeArrowheads="1"/>
          </p:cNvSpPr>
          <p:nvPr/>
        </p:nvSpPr>
        <p:spPr bwMode="auto">
          <a:xfrm>
            <a:off x="2051720" y="6093296"/>
            <a:ext cx="525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Εσωτερικό (μετάλλιο) αττικής ερυθρόμορφης κύλικας. </a:t>
            </a:r>
            <a:r>
              <a:rPr lang="el-GR" altLang="el-GR" sz="1200" dirty="0" err="1">
                <a:solidFill>
                  <a:schemeClr val="bg1"/>
                </a:solidFill>
                <a:latin typeface="Times New Roman" panose="02020603050405020304" pitchFamily="18" charset="0"/>
                <a:cs typeface="Times New Roman" panose="02020603050405020304" pitchFamily="18" charset="0"/>
              </a:rPr>
              <a:t>Αίσων</a:t>
            </a:r>
            <a:r>
              <a:rPr lang="el-GR" altLang="el-GR" sz="1200" dirty="0">
                <a:solidFill>
                  <a:schemeClr val="bg1"/>
                </a:solidFill>
                <a:latin typeface="Times New Roman" panose="02020603050405020304" pitchFamily="18" charset="0"/>
                <a:cs typeface="Times New Roman" panose="02020603050405020304" pitchFamily="18" charset="0"/>
              </a:rPr>
              <a:t>. Ο </a:t>
            </a:r>
            <a:r>
              <a:rPr lang="el-GR" altLang="el-GR" sz="1200" dirty="0" err="1">
                <a:solidFill>
                  <a:schemeClr val="bg1"/>
                </a:solidFill>
                <a:latin typeface="Times New Roman" panose="02020603050405020304" pitchFamily="18" charset="0"/>
                <a:cs typeface="Times New Roman" panose="02020603050405020304" pitchFamily="18" charset="0"/>
              </a:rPr>
              <a:t>Θησεύς</a:t>
            </a:r>
            <a:r>
              <a:rPr lang="el-GR" altLang="el-GR" sz="1200" dirty="0">
                <a:solidFill>
                  <a:schemeClr val="bg1"/>
                </a:solidFill>
                <a:latin typeface="Times New Roman" panose="02020603050405020304" pitchFamily="18" charset="0"/>
                <a:cs typeface="Times New Roman" panose="02020603050405020304" pitchFamily="18" charset="0"/>
              </a:rPr>
              <a:t> φονεύει τον Μινώταυρο. Περ. 420 π.Χ.  Μαδρίτη, Εθνικό Αρχαιολογικό Μουσείο.</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332656"/>
            <a:ext cx="5951913" cy="5590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P10100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88640"/>
            <a:ext cx="5543550" cy="5545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8915" name="2 - TextBox"/>
          <p:cNvSpPr txBox="1">
            <a:spLocks noChangeArrowheads="1"/>
          </p:cNvSpPr>
          <p:nvPr/>
        </p:nvSpPr>
        <p:spPr bwMode="auto">
          <a:xfrm>
            <a:off x="2771800" y="5877272"/>
            <a:ext cx="4307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Εσωτερικό (μετάλλιο) αττικής ερυθρόμορφης κύλικας. Αριστοφάνης. Γιγαντομαχία. </a:t>
            </a:r>
            <a:r>
              <a:rPr lang="el-GR" altLang="el-GR" sz="1200" dirty="0" err="1">
                <a:solidFill>
                  <a:schemeClr val="bg1"/>
                </a:solidFill>
                <a:latin typeface="Times New Roman" panose="02020603050405020304" pitchFamily="18" charset="0"/>
                <a:cs typeface="Times New Roman" panose="02020603050405020304" pitchFamily="18" charset="0"/>
              </a:rPr>
              <a:t>Ποσειδών</a:t>
            </a:r>
            <a:r>
              <a:rPr lang="el-GR" altLang="el-GR" sz="1200" dirty="0">
                <a:solidFill>
                  <a:schemeClr val="bg1"/>
                </a:solidFill>
                <a:latin typeface="Times New Roman" panose="02020603050405020304" pitchFamily="18" charset="0"/>
                <a:cs typeface="Times New Roman" panose="02020603050405020304" pitchFamily="18" charset="0"/>
              </a:rPr>
              <a:t> εναντίον του Γίγαντα </a:t>
            </a:r>
            <a:r>
              <a:rPr lang="el-GR" altLang="el-GR" sz="1200" dirty="0" err="1">
                <a:solidFill>
                  <a:schemeClr val="bg1"/>
                </a:solidFill>
                <a:latin typeface="Times New Roman" panose="02020603050405020304" pitchFamily="18" charset="0"/>
                <a:cs typeface="Times New Roman" panose="02020603050405020304" pitchFamily="18" charset="0"/>
              </a:rPr>
              <a:t>Πολυβώτη</a:t>
            </a:r>
            <a:r>
              <a:rPr lang="el-GR" altLang="el-GR" sz="1200" dirty="0">
                <a:solidFill>
                  <a:schemeClr val="bg1"/>
                </a:solidFill>
                <a:latin typeface="Times New Roman" panose="02020603050405020304" pitchFamily="18" charset="0"/>
                <a:cs typeface="Times New Roman" panose="02020603050405020304" pitchFamily="18" charset="0"/>
              </a:rPr>
              <a:t>. Περ. 420 π.Χ. Βερολίνο,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Museen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1010025"/>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t="-245"/>
          <a:stretch>
            <a:fillRect/>
          </a:stretch>
        </p:blipFill>
        <p:spPr bwMode="auto">
          <a:xfrm>
            <a:off x="539750" y="260350"/>
            <a:ext cx="3438525" cy="5805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9939" name="Picture 5" descr="P1010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0563" y="142875"/>
            <a:ext cx="3643312" cy="475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9940" name="4 - TextBox"/>
          <p:cNvSpPr txBox="1">
            <a:spLocks noChangeArrowheads="1"/>
          </p:cNvSpPr>
          <p:nvPr/>
        </p:nvSpPr>
        <p:spPr bwMode="auto">
          <a:xfrm>
            <a:off x="5072063" y="5000625"/>
            <a:ext cx="2357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ελικωτός κρατήρας. Ζωγράφος του </a:t>
            </a:r>
            <a:r>
              <a:rPr lang="el-GR" altLang="el-GR" sz="1200" dirty="0" err="1">
                <a:solidFill>
                  <a:schemeClr val="bg1"/>
                </a:solidFill>
                <a:latin typeface="Times New Roman" panose="02020603050405020304" pitchFamily="18" charset="0"/>
                <a:cs typeface="Times New Roman" panose="02020603050405020304" pitchFamily="18" charset="0"/>
              </a:rPr>
              <a:t>Προνόμου</a:t>
            </a:r>
            <a:r>
              <a:rPr lang="el-GR" altLang="el-GR" sz="1200" dirty="0">
                <a:solidFill>
                  <a:schemeClr val="bg1"/>
                </a:solidFill>
                <a:latin typeface="Times New Roman" panose="02020603050405020304" pitchFamily="18" charset="0"/>
                <a:cs typeface="Times New Roman" panose="02020603050405020304" pitchFamily="18" charset="0"/>
              </a:rPr>
              <a:t>. Επώνυμο αγγείο. Σκηνή από σατυρικό δράμα με παρουσία του Διονύσου, της Αριάδνης και του περίφημου Θηβαίου αυλητή </a:t>
            </a:r>
            <a:r>
              <a:rPr lang="el-GR" altLang="el-GR" sz="1200" dirty="0" err="1">
                <a:solidFill>
                  <a:schemeClr val="bg1"/>
                </a:solidFill>
                <a:latin typeface="Times New Roman" panose="02020603050405020304" pitchFamily="18" charset="0"/>
                <a:cs typeface="Times New Roman" panose="02020603050405020304" pitchFamily="18" charset="0"/>
              </a:rPr>
              <a:t>Προνόμου</a:t>
            </a:r>
            <a:r>
              <a:rPr lang="el-GR" altLang="el-GR" sz="1200" dirty="0">
                <a:solidFill>
                  <a:schemeClr val="bg1"/>
                </a:solidFill>
                <a:latin typeface="Times New Roman" panose="02020603050405020304" pitchFamily="18" charset="0"/>
                <a:cs typeface="Times New Roman" panose="02020603050405020304" pitchFamily="18" charset="0"/>
              </a:rPr>
              <a:t>.  400-395 π.Χ. Νάπολη, Μ</a:t>
            </a:r>
            <a:r>
              <a:rPr lang="en-US" altLang="el-GR" sz="1200" dirty="0" err="1">
                <a:solidFill>
                  <a:schemeClr val="bg1"/>
                </a:solidFill>
                <a:latin typeface="Times New Roman" panose="02020603050405020304" pitchFamily="18" charset="0"/>
                <a:cs typeface="Times New Roman" panose="02020603050405020304" pitchFamily="18" charset="0"/>
              </a:rPr>
              <a:t>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Archeologico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Nazionale</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1010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539" y="357188"/>
            <a:ext cx="3244850" cy="4948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63" name="Picture 5" descr="P1010027"/>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4168526" y="404813"/>
            <a:ext cx="4579938" cy="5732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964" name="3 - TextBox"/>
          <p:cNvSpPr txBox="1">
            <a:spLocks noChangeArrowheads="1"/>
          </p:cNvSpPr>
          <p:nvPr/>
        </p:nvSpPr>
        <p:spPr bwMode="auto">
          <a:xfrm>
            <a:off x="759370" y="5589240"/>
            <a:ext cx="2643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ερυθρόμορφος ελικωτός κρατήρας</a:t>
            </a:r>
            <a:r>
              <a:rPr lang="el-GR" altLang="el-GR" sz="1200" dirty="0" smtClean="0">
                <a:solidFill>
                  <a:schemeClr val="bg1"/>
                </a:solidFill>
                <a:latin typeface="Times New Roman" panose="02020603050405020304" pitchFamily="18" charset="0"/>
                <a:cs typeface="Times New Roman" panose="02020603050405020304" pitchFamily="18" charset="0"/>
              </a:rPr>
              <a:t>. Ζωγράφος </a:t>
            </a:r>
            <a:r>
              <a:rPr lang="el-GR" altLang="el-GR" sz="1200" dirty="0">
                <a:solidFill>
                  <a:schemeClr val="bg1"/>
                </a:solidFill>
                <a:latin typeface="Times New Roman" panose="02020603050405020304" pitchFamily="18" charset="0"/>
                <a:cs typeface="Times New Roman" panose="02020603050405020304" pitchFamily="18" charset="0"/>
              </a:rPr>
              <a:t>του Τάλω. Αργοναύτες και ο Γίγαντας </a:t>
            </a:r>
            <a:r>
              <a:rPr lang="el-GR" altLang="el-GR" sz="1200" dirty="0" err="1">
                <a:solidFill>
                  <a:schemeClr val="bg1"/>
                </a:solidFill>
                <a:latin typeface="Times New Roman" panose="02020603050405020304" pitchFamily="18" charset="0"/>
                <a:cs typeface="Times New Roman" panose="02020603050405020304" pitchFamily="18" charset="0"/>
              </a:rPr>
              <a:t>Τάλως</a:t>
            </a:r>
            <a:r>
              <a:rPr lang="el-GR" altLang="el-GR" sz="1200" dirty="0">
                <a:solidFill>
                  <a:schemeClr val="bg1"/>
                </a:solidFill>
                <a:latin typeface="Times New Roman" panose="02020603050405020304" pitchFamily="18" charset="0"/>
                <a:cs typeface="Times New Roman" panose="02020603050405020304" pitchFamily="18" charset="0"/>
              </a:rPr>
              <a:t>. Περ. 400 π.Χ. </a:t>
            </a:r>
            <a:r>
              <a:rPr lang="en-US" altLang="el-GR" sz="1200" dirty="0" err="1">
                <a:solidFill>
                  <a:schemeClr val="bg1"/>
                </a:solidFill>
                <a:latin typeface="Times New Roman" panose="02020603050405020304" pitchFamily="18" charset="0"/>
                <a:cs typeface="Times New Roman" panose="02020603050405020304" pitchFamily="18" charset="0"/>
              </a:rPr>
              <a:t>Ruvo</a:t>
            </a:r>
            <a:r>
              <a:rPr lang="en-US" altLang="el-GR" sz="1200" dirty="0">
                <a:solidFill>
                  <a:schemeClr val="bg1"/>
                </a:solidFill>
                <a:latin typeface="Times New Roman" panose="02020603050405020304" pitchFamily="18" charset="0"/>
                <a:cs typeface="Times New Roman" panose="02020603050405020304" pitchFamily="18" charset="0"/>
              </a:rPr>
              <a:t> di Puglia,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Jatta</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101003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584" y="260350"/>
            <a:ext cx="3714750" cy="5705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5" descr="P1010035"/>
          <p:cNvPicPr>
            <a:picLocks noChangeAspect="1" noChangeArrowheads="1"/>
          </p:cNvPicPr>
          <p:nvPr/>
        </p:nvPicPr>
        <p:blipFill>
          <a:blip r:embed="rId3" cstate="email">
            <a:extLst>
              <a:ext uri="{28A0092B-C50C-407E-A947-70E740481C1C}">
                <a14:useLocalDpi xmlns:a14="http://schemas.microsoft.com/office/drawing/2010/main"/>
              </a:ext>
            </a:extLst>
          </a:blip>
          <a:srcRect r="-236"/>
          <a:stretch>
            <a:fillRect/>
          </a:stretch>
        </p:blipFill>
        <p:spPr bwMode="auto">
          <a:xfrm>
            <a:off x="4565718" y="548680"/>
            <a:ext cx="4182746" cy="3960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00" name="3 - TextBox"/>
          <p:cNvSpPr txBox="1">
            <a:spLocks noChangeArrowheads="1"/>
          </p:cNvSpPr>
          <p:nvPr/>
        </p:nvSpPr>
        <p:spPr bwMode="auto">
          <a:xfrm>
            <a:off x="5335497" y="5013176"/>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Αττικός </a:t>
            </a:r>
            <a:r>
              <a:rPr lang="el-GR" altLang="el-GR" sz="1200" dirty="0" err="1">
                <a:solidFill>
                  <a:schemeClr val="bg1"/>
                </a:solidFill>
                <a:latin typeface="Times New Roman" panose="02020603050405020304" pitchFamily="18" charset="0"/>
                <a:cs typeface="Times New Roman" panose="02020603050405020304" pitchFamily="18" charset="0"/>
              </a:rPr>
              <a:t>καλυκωτός</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κρατήρας.Αμαζονομαχία</a:t>
            </a:r>
            <a:r>
              <a:rPr lang="el-GR" altLang="el-GR" sz="1200" dirty="0">
                <a:solidFill>
                  <a:schemeClr val="bg1"/>
                </a:solidFill>
                <a:latin typeface="Times New Roman" panose="02020603050405020304" pitchFamily="18" charset="0"/>
                <a:cs typeface="Times New Roman" panose="02020603050405020304" pitchFamily="18" charset="0"/>
              </a:rPr>
              <a:t>. 470-460 π.Χ. </a:t>
            </a:r>
            <a:r>
              <a:rPr lang="en-US" altLang="el-GR" sz="1200" dirty="0">
                <a:solidFill>
                  <a:schemeClr val="bg1"/>
                </a:solidFill>
                <a:latin typeface="Times New Roman" panose="02020603050405020304" pitchFamily="18" charset="0"/>
                <a:cs typeface="Times New Roman" panose="02020603050405020304" pitchFamily="18" charset="0"/>
              </a:rPr>
              <a:t>Bologna, </a:t>
            </a:r>
            <a:r>
              <a:rPr lang="en-US" altLang="el-GR" sz="1200" dirty="0" err="1">
                <a:solidFill>
                  <a:schemeClr val="bg1"/>
                </a:solidFill>
                <a:latin typeface="Times New Roman" panose="02020603050405020304" pitchFamily="18" charset="0"/>
                <a:cs typeface="Times New Roman" panose="02020603050405020304" pitchFamily="18" charset="0"/>
              </a:rPr>
              <a:t>Museo</a:t>
            </a:r>
            <a:r>
              <a:rPr lang="en-US" altLang="el-GR" sz="1200" dirty="0">
                <a:solidFill>
                  <a:schemeClr val="bg1"/>
                </a:solidFill>
                <a:latin typeface="Times New Roman" panose="02020603050405020304" pitchFamily="18" charset="0"/>
                <a:cs typeface="Times New Roman" panose="02020603050405020304" pitchFamily="18" charset="0"/>
              </a:rPr>
              <a:t> </a:t>
            </a:r>
            <a:r>
              <a:rPr lang="en-US" altLang="el-GR" sz="1200" dirty="0" err="1">
                <a:solidFill>
                  <a:schemeClr val="bg1"/>
                </a:solidFill>
                <a:latin typeface="Times New Roman" panose="02020603050405020304" pitchFamily="18" charset="0"/>
                <a:cs typeface="Times New Roman" panose="02020603050405020304" pitchFamily="18" charset="0"/>
              </a:rPr>
              <a:t>Civico</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2 - TextBox"/>
          <p:cNvSpPr txBox="1">
            <a:spLocks noChangeArrowheads="1"/>
          </p:cNvSpPr>
          <p:nvPr/>
        </p:nvSpPr>
        <p:spPr bwMode="auto">
          <a:xfrm>
            <a:off x="5286375" y="2500313"/>
            <a:ext cx="2857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λευκή λήκυθος. Αγγειογράφος της Ομάδας των Καλαμιών. Πολεμιστής μπροστά από τον τάφο του. Αθήνα, Εθνικό Αρχαιολογικό Μουσείο.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692696"/>
            <a:ext cx="3873731" cy="550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259632" y="2420888"/>
            <a:ext cx="702027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tabLst>
                <a:tab pos="457200" algn="l"/>
              </a:tabLst>
              <a:defRPr sz="3200">
                <a:solidFill>
                  <a:schemeClr val="tx1"/>
                </a:solidFill>
                <a:latin typeface="Arial" panose="020B0604020202020204" pitchFamily="34" charset="0"/>
              </a:defRPr>
            </a:lvl1pPr>
            <a:lvl2pPr marL="742950" indent="-285750" eaLnBrk="0" hangingPunct="0">
              <a:spcBef>
                <a:spcPct val="20000"/>
              </a:spcBef>
              <a:buChar char="–"/>
              <a:tabLst>
                <a:tab pos="457200" algn="l"/>
              </a:tabLst>
              <a:defRPr sz="2800">
                <a:solidFill>
                  <a:schemeClr val="tx1"/>
                </a:solidFill>
                <a:latin typeface="Arial" panose="020B0604020202020204" pitchFamily="34" charset="0"/>
              </a:defRPr>
            </a:lvl2pPr>
            <a:lvl3pPr marL="1143000" indent="-228600" eaLnBrk="0" hangingPunct="0">
              <a:spcBef>
                <a:spcPct val="20000"/>
              </a:spcBef>
              <a:buChar char="•"/>
              <a:tabLst>
                <a:tab pos="457200" algn="l"/>
              </a:tabLst>
              <a:defRPr sz="2400">
                <a:solidFill>
                  <a:schemeClr val="tx1"/>
                </a:solidFill>
                <a:latin typeface="Arial" panose="020B0604020202020204" pitchFamily="34" charset="0"/>
              </a:defRPr>
            </a:lvl3pPr>
            <a:lvl4pPr marL="1600200" indent="-228600" eaLnBrk="0" hangingPunct="0">
              <a:spcBef>
                <a:spcPct val="20000"/>
              </a:spcBef>
              <a:buChar char="–"/>
              <a:tabLst>
                <a:tab pos="457200" algn="l"/>
              </a:tabLst>
              <a:defRPr sz="2000">
                <a:solidFill>
                  <a:schemeClr val="tx1"/>
                </a:solidFill>
                <a:latin typeface="Arial" panose="020B0604020202020204" pitchFamily="34" charset="0"/>
              </a:defRPr>
            </a:lvl4pPr>
            <a:lvl5pPr marL="2057400" indent="-228600" eaLnBrk="0" hangingPunct="0">
              <a:spcBef>
                <a:spcPct val="20000"/>
              </a:spcBef>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panose="020B0604020202020204" pitchFamily="34" charset="0"/>
              </a:defRPr>
            </a:lvl9pPr>
          </a:lstStyle>
          <a:p>
            <a:pPr>
              <a:spcBef>
                <a:spcPct val="0"/>
              </a:spcBef>
              <a:buFontTx/>
              <a:buNone/>
            </a:pPr>
            <a:r>
              <a:rPr lang="el-GR" altLang="el-GR"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Βιβλιογραφία</a:t>
            </a:r>
            <a:r>
              <a:rPr lang="en-US" altLang="el-GR"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altLang="el-GR"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Πηγές </a:t>
            </a:r>
            <a:r>
              <a:rPr lang="en-US" altLang="el-GR"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t>
            </a:r>
            <a:r>
              <a:rPr lang="el-GR" altLang="el-GR" sz="14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ικόνων</a:t>
            </a:r>
            <a:endParaRPr lang="el-GR" altLang="el-GR" sz="14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None/>
            </a:pP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a:t>
            </a:r>
            <a:r>
              <a:rPr lang="en-US" altLang="el-G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Castriota</a:t>
            </a: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Myth, Ethos and Actuality. Official Art in Fifth-Century B.C. Athens</a:t>
            </a: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Madison</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The University of Wisconsin Press</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1992.</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r>
              <a:rPr lang="en-US"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J. Boardman, </a:t>
            </a:r>
            <a:r>
              <a:rPr lang="el-GR"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Αθηναϊκά Ερυθρόμορφα </a:t>
            </a:r>
            <a:r>
              <a:rPr lang="el-GR" alt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a:t>
            </a:r>
            <a:r>
              <a:rPr lang="el-GR"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γγεία. Κλασική περίοδος, </a:t>
            </a: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Αθήνα, </a:t>
            </a:r>
            <a:r>
              <a:rPr lang="en-US"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t>
            </a:r>
            <a:r>
              <a:rPr lang="el-GR" altLang="el-GR" sz="14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κδόσεις</a:t>
            </a: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Καρδαμίτσα, 1995.</a:t>
            </a:r>
            <a:endPar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en-US"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 T</a:t>
            </a:r>
            <a:r>
              <a:rPr lang="el-GR" altLang="el-GR" sz="1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ιβέριος</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E</a:t>
            </a:r>
            <a:r>
              <a:rPr lang="el-GR" altLang="el-GR" sz="1400" i="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λληνική</a:t>
            </a:r>
            <a:r>
              <a:rPr lang="el-GR"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Τέχνη. </a:t>
            </a:r>
            <a:r>
              <a:rPr lang="en-US"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a:t>
            </a:r>
            <a:r>
              <a:rPr lang="el-GR" altLang="el-GR" sz="14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ρχαία</a:t>
            </a:r>
            <a:r>
              <a:rPr lang="el-GR" alt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Αγγεία</a:t>
            </a: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Αθήνα, Εκδοτική Αθηνών, </a:t>
            </a:r>
            <a:r>
              <a:rPr lang="en-US"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1996</a:t>
            </a: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ct val="0"/>
              </a:spcBef>
              <a:buFontTx/>
              <a:buNone/>
            </a:pP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a:t>
            </a:r>
            <a:r>
              <a:rPr lang="en-US"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Robertson,  </a:t>
            </a:r>
            <a:r>
              <a:rPr lang="en-US"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H </a:t>
            </a:r>
            <a:r>
              <a:rPr lang="el-GR" altLang="el-GR" sz="14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a:t>
            </a:r>
            <a:r>
              <a:rPr lang="el-GR" altLang="el-GR" sz="1400" i="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έχνη της Αγγειογραφίας στην Κλασική Αθήνα</a:t>
            </a:r>
            <a:r>
              <a:rPr lang="el-GR" altLang="el-GR"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Εκδόσεις Παπαδήμα, 2001.</a:t>
            </a:r>
            <a:endPar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ct val="0"/>
              </a:spcBef>
              <a:buFontTx/>
              <a:buNone/>
            </a:pPr>
            <a:r>
              <a:rPr lang="el-GR" altLang="el-GR"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520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350965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68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91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10100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4550" y="633413"/>
            <a:ext cx="7399338" cy="4811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3" name="2 - TextBox"/>
          <p:cNvSpPr txBox="1">
            <a:spLocks noChangeArrowheads="1"/>
          </p:cNvSpPr>
          <p:nvPr/>
        </p:nvSpPr>
        <p:spPr bwMode="auto">
          <a:xfrm>
            <a:off x="2627784" y="5805264"/>
            <a:ext cx="400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Αναπαράσταση της ζωγραφικής σύνθεσης της Ιλίου </a:t>
            </a:r>
            <a:r>
              <a:rPr lang="el-GR" altLang="el-GR" sz="1200" dirty="0" err="1">
                <a:solidFill>
                  <a:schemeClr val="bg1"/>
                </a:solidFill>
                <a:latin typeface="Times New Roman" panose="02020603050405020304" pitchFamily="18" charset="0"/>
                <a:cs typeface="Times New Roman" panose="02020603050405020304" pitchFamily="18" charset="0"/>
              </a:rPr>
              <a:t>Πέρσεως</a:t>
            </a:r>
            <a:r>
              <a:rPr lang="el-GR" altLang="el-GR" sz="1200" dirty="0">
                <a:solidFill>
                  <a:schemeClr val="bg1"/>
                </a:solidFill>
                <a:latin typeface="Times New Roman" panose="02020603050405020304" pitchFamily="18" charset="0"/>
                <a:cs typeface="Times New Roman" panose="02020603050405020304" pitchFamily="18" charset="0"/>
              </a:rPr>
              <a:t> στην Αθήνα, Ποικίλη Στοά. Πολύγνωτος.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llGKath 0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813" y="571500"/>
            <a:ext cx="4117975" cy="524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7" name="2 - TextBox"/>
          <p:cNvSpPr txBox="1">
            <a:spLocks noChangeArrowheads="1"/>
          </p:cNvSpPr>
          <p:nvPr/>
        </p:nvSpPr>
        <p:spPr bwMode="auto">
          <a:xfrm>
            <a:off x="6000750" y="1571625"/>
            <a:ext cx="2500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κύλικα. Ζωγράφος του Χυτηρίου. </a:t>
            </a:r>
            <a:r>
              <a:rPr lang="el-GR" altLang="el-GR" sz="1200" dirty="0" err="1">
                <a:solidFill>
                  <a:schemeClr val="bg1"/>
                </a:solidFill>
                <a:latin typeface="Times New Roman" panose="02020603050405020304" pitchFamily="18" charset="0"/>
                <a:cs typeface="Times New Roman" panose="02020603050405020304" pitchFamily="18" charset="0"/>
              </a:rPr>
              <a:t>Κενταυρομαχία</a:t>
            </a:r>
            <a:r>
              <a:rPr lang="el-GR" altLang="el-GR" sz="1200" dirty="0">
                <a:solidFill>
                  <a:schemeClr val="bg1"/>
                </a:solidFill>
                <a:latin typeface="Times New Roman" panose="02020603050405020304" pitchFamily="18" charset="0"/>
                <a:cs typeface="Times New Roman" panose="02020603050405020304" pitchFamily="18" charset="0"/>
              </a:rPr>
              <a:t>. Περ. 490 π.Χ.  Μόναχο, </a:t>
            </a:r>
            <a:r>
              <a:rPr lang="en-US" altLang="el-GR" sz="1200" dirty="0">
                <a:solidFill>
                  <a:schemeClr val="bg1"/>
                </a:solidFill>
                <a:latin typeface="Times New Roman" panose="02020603050405020304" pitchFamily="18" charset="0"/>
                <a:cs typeface="Times New Roman" panose="02020603050405020304" pitchFamily="18" charset="0"/>
              </a:rPr>
              <a:t>Staatliche </a:t>
            </a:r>
            <a:r>
              <a:rPr lang="en-US" altLang="el-GR" sz="1200" dirty="0" err="1">
                <a:solidFill>
                  <a:schemeClr val="bg1"/>
                </a:solidFill>
                <a:latin typeface="Times New Roman" panose="02020603050405020304" pitchFamily="18" charset="0"/>
                <a:cs typeface="Times New Roman" panose="02020603050405020304" pitchFamily="18" charset="0"/>
              </a:rPr>
              <a:t>Antikensammlungen</a:t>
            </a:r>
            <a:r>
              <a:rPr lang="en-US" altLang="el-GR" sz="1200" dirty="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EllGKath 0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332656"/>
            <a:ext cx="5329237" cy="612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1" name="2 - TextBox"/>
          <p:cNvSpPr txBox="1">
            <a:spLocks noChangeArrowheads="1"/>
          </p:cNvSpPr>
          <p:nvPr/>
        </p:nvSpPr>
        <p:spPr bwMode="auto">
          <a:xfrm>
            <a:off x="6357938" y="2928938"/>
            <a:ext cx="2428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Αττική ερυθρόμορφη κύλικα του κεραμέα Ευφρόνιου και του αγγειογράφου </a:t>
            </a:r>
            <a:r>
              <a:rPr lang="el-GR" altLang="el-GR" sz="1200" dirty="0" err="1">
                <a:solidFill>
                  <a:schemeClr val="bg1"/>
                </a:solidFill>
                <a:latin typeface="Times New Roman" panose="02020603050405020304" pitchFamily="18" charset="0"/>
                <a:cs typeface="Times New Roman" panose="02020603050405020304" pitchFamily="18" charset="0"/>
              </a:rPr>
              <a:t>Ονήσιμου</a:t>
            </a:r>
            <a:r>
              <a:rPr lang="el-GR" altLang="el-GR" sz="1200" dirty="0">
                <a:solidFill>
                  <a:schemeClr val="bg1"/>
                </a:solidFill>
                <a:latin typeface="Times New Roman" panose="02020603050405020304" pitchFamily="18" charset="0"/>
                <a:cs typeface="Times New Roman" panose="02020603050405020304" pitchFamily="18" charset="0"/>
              </a:rPr>
              <a:t>. Ο Θησέας στα βάθη της θάλασσας συνοδευόμενος από την Αθηνά συναντά την Αμφιτρίτη</a:t>
            </a:r>
            <a:r>
              <a:rPr lang="el-GR" altLang="el-GR" sz="1200" dirty="0" smtClean="0">
                <a:solidFill>
                  <a:schemeClr val="bg1"/>
                </a:solidFill>
                <a:latin typeface="Times New Roman" panose="02020603050405020304" pitchFamily="18" charset="0"/>
                <a:cs typeface="Times New Roman" panose="02020603050405020304" pitchFamily="18" charset="0"/>
              </a:rPr>
              <a:t>.</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500-490 </a:t>
            </a:r>
            <a:r>
              <a:rPr lang="el-GR" altLang="el-GR" sz="1200" dirty="0">
                <a:solidFill>
                  <a:schemeClr val="bg1"/>
                </a:solidFill>
                <a:latin typeface="Times New Roman" panose="02020603050405020304" pitchFamily="18" charset="0"/>
                <a:cs typeface="Times New Roman" panose="02020603050405020304" pitchFamily="18" charset="0"/>
              </a:rPr>
              <a:t>π.Χ. Παρίσι. Μουσείο του Λούβρου.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llGKath 00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260648"/>
            <a:ext cx="7454900" cy="55911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195" name="2 - TextBox"/>
          <p:cNvSpPr txBox="1">
            <a:spLocks noChangeArrowheads="1"/>
          </p:cNvSpPr>
          <p:nvPr/>
        </p:nvSpPr>
        <p:spPr bwMode="auto">
          <a:xfrm>
            <a:off x="2483768" y="6093296"/>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smtClean="0">
                <a:solidFill>
                  <a:schemeClr val="bg1"/>
                </a:solidFill>
                <a:latin typeface="Times New Roman" panose="02020603050405020304" pitchFamily="18" charset="0"/>
                <a:cs typeface="Times New Roman" panose="02020603050405020304" pitchFamily="18" charset="0"/>
              </a:rPr>
              <a:t>Ερυθρόμορφος</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err="1" smtClean="0">
                <a:solidFill>
                  <a:schemeClr val="bg1"/>
                </a:solidFill>
                <a:latin typeface="Times New Roman" panose="02020603050405020304" pitchFamily="18" charset="0"/>
                <a:cs typeface="Times New Roman" panose="02020603050405020304" pitchFamily="18" charset="0"/>
              </a:rPr>
              <a:t>σκύφος</a:t>
            </a:r>
            <a:r>
              <a:rPr lang="el-GR"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του Ζωγράφου του </a:t>
            </a:r>
            <a:r>
              <a:rPr lang="el-GR" altLang="el-GR" sz="1200" dirty="0" err="1">
                <a:solidFill>
                  <a:schemeClr val="bg1"/>
                </a:solidFill>
                <a:latin typeface="Times New Roman" panose="02020603050405020304" pitchFamily="18" charset="0"/>
                <a:cs typeface="Times New Roman" panose="02020603050405020304" pitchFamily="18" charset="0"/>
              </a:rPr>
              <a:t>Βρύγου</a:t>
            </a:r>
            <a:r>
              <a:rPr lang="el-GR" altLang="el-GR" sz="1200" dirty="0">
                <a:solidFill>
                  <a:schemeClr val="bg1"/>
                </a:solidFill>
                <a:latin typeface="Times New Roman" panose="02020603050405020304" pitchFamily="18" charset="0"/>
                <a:cs typeface="Times New Roman" panose="02020603050405020304" pitchFamily="18" charset="0"/>
              </a:rPr>
              <a:t>. Περ. 485 π.Χ. Λύτρα Έκτορος. Βιέννη, </a:t>
            </a:r>
            <a:r>
              <a:rPr lang="en-US" altLang="el-GR" sz="1200" dirty="0" err="1">
                <a:solidFill>
                  <a:schemeClr val="bg1"/>
                </a:solidFill>
                <a:latin typeface="Times New Roman" panose="02020603050405020304" pitchFamily="18" charset="0"/>
                <a:cs typeface="Times New Roman" panose="02020603050405020304" pitchFamily="18" charset="0"/>
              </a:rPr>
              <a:t>Kunsthistorisches</a:t>
            </a:r>
            <a:r>
              <a:rPr lang="en-US" altLang="el-GR" sz="1200" dirty="0">
                <a:solidFill>
                  <a:schemeClr val="bg1"/>
                </a:solidFill>
                <a:latin typeface="Times New Roman" panose="02020603050405020304" pitchFamily="18" charset="0"/>
                <a:cs typeface="Times New Roman" panose="02020603050405020304" pitchFamily="18" charset="0"/>
              </a:rPr>
              <a:t> Museum</a:t>
            </a:r>
            <a:r>
              <a:rPr lang="el-GR" altLang="el-GR" sz="12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 TextBox"/>
          <p:cNvSpPr txBox="1">
            <a:spLocks noChangeArrowheads="1"/>
          </p:cNvSpPr>
          <p:nvPr/>
        </p:nvSpPr>
        <p:spPr bwMode="auto">
          <a:xfrm>
            <a:off x="2627784" y="6093296"/>
            <a:ext cx="4143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Ερυθρόμορφος </a:t>
            </a:r>
            <a:r>
              <a:rPr lang="el-GR" altLang="el-GR" sz="1200" dirty="0" err="1">
                <a:solidFill>
                  <a:schemeClr val="bg1"/>
                </a:solidFill>
                <a:latin typeface="Times New Roman" panose="02020603050405020304" pitchFamily="18" charset="0"/>
                <a:cs typeface="Times New Roman" panose="02020603050405020304" pitchFamily="18" charset="0"/>
              </a:rPr>
              <a:t>σκύφος</a:t>
            </a:r>
            <a:r>
              <a:rPr lang="el-GR" altLang="el-GR" sz="1200" dirty="0">
                <a:solidFill>
                  <a:schemeClr val="bg1"/>
                </a:solidFill>
                <a:latin typeface="Times New Roman" panose="02020603050405020304" pitchFamily="18" charset="0"/>
                <a:cs typeface="Times New Roman" panose="02020603050405020304" pitchFamily="18" charset="0"/>
              </a:rPr>
              <a:t> του Ζωγράφου του </a:t>
            </a:r>
            <a:r>
              <a:rPr lang="el-GR" altLang="el-GR" sz="1200" dirty="0" err="1">
                <a:solidFill>
                  <a:schemeClr val="bg1"/>
                </a:solidFill>
                <a:latin typeface="Times New Roman" panose="02020603050405020304" pitchFamily="18" charset="0"/>
                <a:cs typeface="Times New Roman" panose="02020603050405020304" pitchFamily="18" charset="0"/>
              </a:rPr>
              <a:t>Βρύγου</a:t>
            </a:r>
            <a:r>
              <a:rPr lang="el-GR" altLang="el-GR" sz="1200" dirty="0">
                <a:solidFill>
                  <a:schemeClr val="bg1"/>
                </a:solidFill>
                <a:latin typeface="Times New Roman" panose="02020603050405020304" pitchFamily="18" charset="0"/>
                <a:cs typeface="Times New Roman" panose="02020603050405020304" pitchFamily="18" charset="0"/>
              </a:rPr>
              <a:t>. Περ. 485. Λύτρα Έκτορος. Βιέννη, </a:t>
            </a:r>
            <a:r>
              <a:rPr lang="en-US" altLang="el-GR" sz="1200" dirty="0" err="1">
                <a:solidFill>
                  <a:schemeClr val="bg1"/>
                </a:solidFill>
                <a:latin typeface="Times New Roman" panose="02020603050405020304" pitchFamily="18" charset="0"/>
                <a:cs typeface="Times New Roman" panose="02020603050405020304" pitchFamily="18" charset="0"/>
              </a:rPr>
              <a:t>Kunsthistorisches</a:t>
            </a:r>
            <a:r>
              <a:rPr lang="en-US" altLang="el-GR" sz="1200" dirty="0">
                <a:solidFill>
                  <a:schemeClr val="bg1"/>
                </a:solidFill>
                <a:latin typeface="Times New Roman" panose="02020603050405020304" pitchFamily="18" charset="0"/>
                <a:cs typeface="Times New Roman" panose="02020603050405020304" pitchFamily="18" charset="0"/>
              </a:rPr>
              <a:t> Museum</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476672"/>
            <a:ext cx="7219188" cy="54041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1677</Words>
  <Application>Microsoft Office PowerPoint</Application>
  <PresentationFormat>On-screen Show (4:3)</PresentationFormat>
  <Paragraphs>95</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Προεπιλεγμένη σχεδίαση</vt:lpstr>
      <vt:lpstr>PowerPoint Presentation</vt:lpstr>
      <vt:lpstr> 2. Aττική Aγγειογραφία  του  5ου αι. π.Χ.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XP_PRO</dc:creator>
  <cp:lastModifiedBy>trinitrick</cp:lastModifiedBy>
  <cp:revision>105</cp:revision>
  <dcterms:created xsi:type="dcterms:W3CDTF">2012-02-07T08:57:29Z</dcterms:created>
  <dcterms:modified xsi:type="dcterms:W3CDTF">2015-07-30T16:55:16Z</dcterms:modified>
</cp:coreProperties>
</file>