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1" r:id="rId4"/>
    <p:sldId id="257" r:id="rId5"/>
    <p:sldId id="272" r:id="rId6"/>
    <p:sldId id="258" r:id="rId7"/>
    <p:sldId id="259" r:id="rId8"/>
    <p:sldId id="285" r:id="rId9"/>
    <p:sldId id="260" r:id="rId10"/>
    <p:sldId id="289" r:id="rId11"/>
    <p:sldId id="275" r:id="rId12"/>
    <p:sldId id="277" r:id="rId13"/>
    <p:sldId id="261" r:id="rId14"/>
    <p:sldId id="286" r:id="rId15"/>
    <p:sldId id="262" r:id="rId16"/>
    <p:sldId id="263" r:id="rId17"/>
    <p:sldId id="278" r:id="rId18"/>
    <p:sldId id="264" r:id="rId19"/>
    <p:sldId id="265" r:id="rId20"/>
    <p:sldId id="287" r:id="rId21"/>
    <p:sldId id="266" r:id="rId22"/>
    <p:sldId id="280" r:id="rId23"/>
    <p:sldId id="267" r:id="rId24"/>
    <p:sldId id="268" r:id="rId25"/>
    <p:sldId id="288" r:id="rId26"/>
    <p:sldId id="269" r:id="rId27"/>
    <p:sldId id="282" r:id="rId28"/>
    <p:sldId id="290" r:id="rId29"/>
    <p:sldId id="283" r:id="rId30"/>
    <p:sldId id="284"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71"/>
  </p:normalViewPr>
  <p:slideViewPr>
    <p:cSldViewPr>
      <p:cViewPr varScale="1">
        <p:scale>
          <a:sx n="85" d="100"/>
          <a:sy n="85" d="100"/>
        </p:scale>
        <p:origin x="1768"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F97473-3293-4F01-981F-F534525E56AE}" type="doc">
      <dgm:prSet loTypeId="urn:microsoft.com/office/officeart/2005/8/layout/cycle8" loCatId="cycle" qsTypeId="urn:microsoft.com/office/officeart/2005/8/quickstyle/simple1" qsCatId="simple" csTypeId="urn:microsoft.com/office/officeart/2005/8/colors/accent1_2" csCatId="accent1" phldr="1"/>
      <dgm:spPr/>
    </dgm:pt>
    <dgm:pt modelId="{20FC2AA3-1CC0-445B-80F3-7D381C1372F4}">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dirty="0" smtClean="0"/>
        </a:p>
        <a:p>
          <a:pPr marL="0" marR="0" indent="0" defTabSz="914400" eaLnBrk="1" fontAlgn="auto" latinLnBrk="0" hangingPunct="1">
            <a:lnSpc>
              <a:spcPct val="100000"/>
            </a:lnSpc>
            <a:spcBef>
              <a:spcPts val="0"/>
            </a:spcBef>
            <a:spcAft>
              <a:spcPts val="0"/>
            </a:spcAft>
            <a:buClrTx/>
            <a:buSzTx/>
            <a:buFontTx/>
            <a:buNone/>
            <a:tabLst/>
            <a:defRPr/>
          </a:pPr>
          <a:r>
            <a:rPr lang="el-GR" dirty="0" smtClean="0"/>
            <a:t>Διαχωρισμός ή Ένταξη;</a:t>
          </a:r>
        </a:p>
        <a:p>
          <a:endParaRPr lang="el-GR" dirty="0"/>
        </a:p>
      </dgm:t>
    </dgm:pt>
    <dgm:pt modelId="{9EAA00B0-9E30-4B69-89CE-46AAF1DD12AE}" type="parTrans" cxnId="{AD0F2019-26EB-4750-84D8-2550515612D1}">
      <dgm:prSet/>
      <dgm:spPr/>
      <dgm:t>
        <a:bodyPr/>
        <a:lstStyle/>
        <a:p>
          <a:endParaRPr lang="el-GR"/>
        </a:p>
      </dgm:t>
    </dgm:pt>
    <dgm:pt modelId="{EF6E4485-43DD-487D-9BB8-44A6511D33D0}" type="sibTrans" cxnId="{AD0F2019-26EB-4750-84D8-2550515612D1}">
      <dgm:prSet/>
      <dgm:spPr/>
      <dgm:t>
        <a:bodyPr/>
        <a:lstStyle/>
        <a:p>
          <a:endParaRPr lang="el-GR"/>
        </a:p>
      </dgm:t>
    </dgm:pt>
    <dgm:pt modelId="{069D9641-82EC-4B24-9AB4-534574AEF4CC}">
      <dgm:prSet phldrT="[Κείμενο]"/>
      <dgm:spPr/>
      <dgm:t>
        <a:bodyPr/>
        <a:lstStyle/>
        <a:p>
          <a:r>
            <a:rPr lang="el-GR" dirty="0" smtClean="0"/>
            <a:t>Αλλαγές που τελικά επιτελούνται; Ευθύνη;</a:t>
          </a:r>
          <a:endParaRPr lang="el-GR" dirty="0"/>
        </a:p>
      </dgm:t>
    </dgm:pt>
    <dgm:pt modelId="{A24542DC-83FA-4804-ACC6-51E4D7A776F4}" type="parTrans" cxnId="{030B391F-EA07-44C9-84E3-FEEDD3FF9D9E}">
      <dgm:prSet/>
      <dgm:spPr/>
      <dgm:t>
        <a:bodyPr/>
        <a:lstStyle/>
        <a:p>
          <a:endParaRPr lang="el-GR"/>
        </a:p>
      </dgm:t>
    </dgm:pt>
    <dgm:pt modelId="{3231D5BF-E092-4A33-BEAD-5D1E55A491E2}" type="sibTrans" cxnId="{030B391F-EA07-44C9-84E3-FEEDD3FF9D9E}">
      <dgm:prSet/>
      <dgm:spPr/>
      <dgm:t>
        <a:bodyPr/>
        <a:lstStyle/>
        <a:p>
          <a:endParaRPr lang="el-GR"/>
        </a:p>
      </dgm:t>
    </dgm:pt>
    <dgm:pt modelId="{8ADF7D47-706E-45B4-8D39-AD5764D7CE11}">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dirty="0" smtClean="0"/>
            <a:t>Ορισμός αναπηρίας;</a:t>
          </a:r>
        </a:p>
      </dgm:t>
    </dgm:pt>
    <dgm:pt modelId="{9DBB1F54-19A5-4DCE-9E96-48CF9D4CA0B3}" type="parTrans" cxnId="{1B11C147-D549-47FC-A476-279DDDEA7D95}">
      <dgm:prSet/>
      <dgm:spPr/>
      <dgm:t>
        <a:bodyPr/>
        <a:lstStyle/>
        <a:p>
          <a:endParaRPr lang="el-GR"/>
        </a:p>
      </dgm:t>
    </dgm:pt>
    <dgm:pt modelId="{BEAC1A94-20A0-41C0-9967-345469CF3E81}" type="sibTrans" cxnId="{1B11C147-D549-47FC-A476-279DDDEA7D95}">
      <dgm:prSet/>
      <dgm:spPr/>
      <dgm:t>
        <a:bodyPr/>
        <a:lstStyle/>
        <a:p>
          <a:endParaRPr lang="el-GR"/>
        </a:p>
      </dgm:t>
    </dgm:pt>
    <dgm:pt modelId="{95D94A5C-1636-4040-8157-D825351860D4}" type="pres">
      <dgm:prSet presAssocID="{0FF97473-3293-4F01-981F-F534525E56AE}" presName="compositeShape" presStyleCnt="0">
        <dgm:presLayoutVars>
          <dgm:chMax val="7"/>
          <dgm:dir/>
          <dgm:resizeHandles val="exact"/>
        </dgm:presLayoutVars>
      </dgm:prSet>
      <dgm:spPr/>
    </dgm:pt>
    <dgm:pt modelId="{6012D7DD-7886-4607-8A02-8F5E1E2D4C73}" type="pres">
      <dgm:prSet presAssocID="{0FF97473-3293-4F01-981F-F534525E56AE}" presName="wedge1" presStyleLbl="node1" presStyleIdx="0" presStyleCnt="3"/>
      <dgm:spPr/>
      <dgm:t>
        <a:bodyPr/>
        <a:lstStyle/>
        <a:p>
          <a:endParaRPr lang="el-GR"/>
        </a:p>
      </dgm:t>
    </dgm:pt>
    <dgm:pt modelId="{7EBC150B-ADD0-4D4B-8E63-667E1E6F2148}" type="pres">
      <dgm:prSet presAssocID="{0FF97473-3293-4F01-981F-F534525E56AE}" presName="dummy1a" presStyleCnt="0"/>
      <dgm:spPr/>
    </dgm:pt>
    <dgm:pt modelId="{4786D153-F380-44A8-8C55-DC6C08493669}" type="pres">
      <dgm:prSet presAssocID="{0FF97473-3293-4F01-981F-F534525E56AE}" presName="dummy1b" presStyleCnt="0"/>
      <dgm:spPr/>
    </dgm:pt>
    <dgm:pt modelId="{5E698604-2CD8-45A1-A346-14CA76DB5E25}" type="pres">
      <dgm:prSet presAssocID="{0FF97473-3293-4F01-981F-F534525E56AE}" presName="wedge1Tx" presStyleLbl="node1" presStyleIdx="0" presStyleCnt="3">
        <dgm:presLayoutVars>
          <dgm:chMax val="0"/>
          <dgm:chPref val="0"/>
          <dgm:bulletEnabled val="1"/>
        </dgm:presLayoutVars>
      </dgm:prSet>
      <dgm:spPr/>
      <dgm:t>
        <a:bodyPr/>
        <a:lstStyle/>
        <a:p>
          <a:endParaRPr lang="el-GR"/>
        </a:p>
      </dgm:t>
    </dgm:pt>
    <dgm:pt modelId="{31CE6711-A08E-4A6A-BA39-508770CFCB2A}" type="pres">
      <dgm:prSet presAssocID="{0FF97473-3293-4F01-981F-F534525E56AE}" presName="wedge2" presStyleLbl="node1" presStyleIdx="1" presStyleCnt="3"/>
      <dgm:spPr/>
      <dgm:t>
        <a:bodyPr/>
        <a:lstStyle/>
        <a:p>
          <a:endParaRPr lang="el-GR"/>
        </a:p>
      </dgm:t>
    </dgm:pt>
    <dgm:pt modelId="{024D2A1C-2F9A-4529-8E92-48A93BC62E03}" type="pres">
      <dgm:prSet presAssocID="{0FF97473-3293-4F01-981F-F534525E56AE}" presName="dummy2a" presStyleCnt="0"/>
      <dgm:spPr/>
    </dgm:pt>
    <dgm:pt modelId="{B3B568C1-9729-4905-81BB-EFF8A4F43003}" type="pres">
      <dgm:prSet presAssocID="{0FF97473-3293-4F01-981F-F534525E56AE}" presName="dummy2b" presStyleCnt="0"/>
      <dgm:spPr/>
    </dgm:pt>
    <dgm:pt modelId="{8B37B853-3F58-49D5-9CCF-064099ACB0CE}" type="pres">
      <dgm:prSet presAssocID="{0FF97473-3293-4F01-981F-F534525E56AE}" presName="wedge2Tx" presStyleLbl="node1" presStyleIdx="1" presStyleCnt="3">
        <dgm:presLayoutVars>
          <dgm:chMax val="0"/>
          <dgm:chPref val="0"/>
          <dgm:bulletEnabled val="1"/>
        </dgm:presLayoutVars>
      </dgm:prSet>
      <dgm:spPr/>
      <dgm:t>
        <a:bodyPr/>
        <a:lstStyle/>
        <a:p>
          <a:endParaRPr lang="el-GR"/>
        </a:p>
      </dgm:t>
    </dgm:pt>
    <dgm:pt modelId="{CEA922F1-CA7C-4DFB-8CF9-58F67A9D4CC2}" type="pres">
      <dgm:prSet presAssocID="{0FF97473-3293-4F01-981F-F534525E56AE}" presName="wedge3" presStyleLbl="node1" presStyleIdx="2" presStyleCnt="3"/>
      <dgm:spPr/>
      <dgm:t>
        <a:bodyPr/>
        <a:lstStyle/>
        <a:p>
          <a:endParaRPr lang="el-GR"/>
        </a:p>
      </dgm:t>
    </dgm:pt>
    <dgm:pt modelId="{BBFD0FD2-8FA1-40A6-B082-2668866C9FFE}" type="pres">
      <dgm:prSet presAssocID="{0FF97473-3293-4F01-981F-F534525E56AE}" presName="dummy3a" presStyleCnt="0"/>
      <dgm:spPr/>
    </dgm:pt>
    <dgm:pt modelId="{054973FF-B17E-4AE9-85E6-D6DF4B4C783A}" type="pres">
      <dgm:prSet presAssocID="{0FF97473-3293-4F01-981F-F534525E56AE}" presName="dummy3b" presStyleCnt="0"/>
      <dgm:spPr/>
    </dgm:pt>
    <dgm:pt modelId="{FE1E2EB8-2BE4-4514-B071-70F5967CC64D}" type="pres">
      <dgm:prSet presAssocID="{0FF97473-3293-4F01-981F-F534525E56AE}" presName="wedge3Tx" presStyleLbl="node1" presStyleIdx="2" presStyleCnt="3">
        <dgm:presLayoutVars>
          <dgm:chMax val="0"/>
          <dgm:chPref val="0"/>
          <dgm:bulletEnabled val="1"/>
        </dgm:presLayoutVars>
      </dgm:prSet>
      <dgm:spPr/>
      <dgm:t>
        <a:bodyPr/>
        <a:lstStyle/>
        <a:p>
          <a:endParaRPr lang="el-GR"/>
        </a:p>
      </dgm:t>
    </dgm:pt>
    <dgm:pt modelId="{004B33FF-EA47-43A0-B1BB-0AF547623B0C}" type="pres">
      <dgm:prSet presAssocID="{EF6E4485-43DD-487D-9BB8-44A6511D33D0}" presName="arrowWedge1" presStyleLbl="fgSibTrans2D1" presStyleIdx="0" presStyleCnt="3" custLinFactNeighborX="-255" custLinFactNeighborY="-550"/>
      <dgm:spPr/>
    </dgm:pt>
    <dgm:pt modelId="{EB873376-A23E-4C4C-A3B0-55482FA725C1}" type="pres">
      <dgm:prSet presAssocID="{3231D5BF-E092-4A33-BEAD-5D1E55A491E2}" presName="arrowWedge2" presStyleLbl="fgSibTrans2D1" presStyleIdx="1" presStyleCnt="3"/>
      <dgm:spPr/>
    </dgm:pt>
    <dgm:pt modelId="{537EA348-8B2F-4C72-98F6-2C9D604C493E}" type="pres">
      <dgm:prSet presAssocID="{BEAC1A94-20A0-41C0-9967-345469CF3E81}" presName="arrowWedge3" presStyleLbl="fgSibTrans2D1" presStyleIdx="2" presStyleCnt="3"/>
      <dgm:spPr/>
    </dgm:pt>
  </dgm:ptLst>
  <dgm:cxnLst>
    <dgm:cxn modelId="{EE5EEF75-3FB6-4124-A4DD-9866E28E5F00}" type="presOf" srcId="{20FC2AA3-1CC0-445B-80F3-7D381C1372F4}" destId="{5E698604-2CD8-45A1-A346-14CA76DB5E25}" srcOrd="1" destOrd="0" presId="urn:microsoft.com/office/officeart/2005/8/layout/cycle8"/>
    <dgm:cxn modelId="{1B11C147-D549-47FC-A476-279DDDEA7D95}" srcId="{0FF97473-3293-4F01-981F-F534525E56AE}" destId="{8ADF7D47-706E-45B4-8D39-AD5764D7CE11}" srcOrd="2" destOrd="0" parTransId="{9DBB1F54-19A5-4DCE-9E96-48CF9D4CA0B3}" sibTransId="{BEAC1A94-20A0-41C0-9967-345469CF3E81}"/>
    <dgm:cxn modelId="{01F8E150-BD3F-42BC-93C0-7D56393E180D}" type="presOf" srcId="{0FF97473-3293-4F01-981F-F534525E56AE}" destId="{95D94A5C-1636-4040-8157-D825351860D4}" srcOrd="0" destOrd="0" presId="urn:microsoft.com/office/officeart/2005/8/layout/cycle8"/>
    <dgm:cxn modelId="{CF331400-79D0-4883-8603-0094E0691FCE}" type="presOf" srcId="{8ADF7D47-706E-45B4-8D39-AD5764D7CE11}" destId="{CEA922F1-CA7C-4DFB-8CF9-58F67A9D4CC2}" srcOrd="0" destOrd="0" presId="urn:microsoft.com/office/officeart/2005/8/layout/cycle8"/>
    <dgm:cxn modelId="{AD0F2019-26EB-4750-84D8-2550515612D1}" srcId="{0FF97473-3293-4F01-981F-F534525E56AE}" destId="{20FC2AA3-1CC0-445B-80F3-7D381C1372F4}" srcOrd="0" destOrd="0" parTransId="{9EAA00B0-9E30-4B69-89CE-46AAF1DD12AE}" sibTransId="{EF6E4485-43DD-487D-9BB8-44A6511D33D0}"/>
    <dgm:cxn modelId="{A3151956-00A5-4358-9FC5-5ACA2EB19E0B}" type="presOf" srcId="{069D9641-82EC-4B24-9AB4-534574AEF4CC}" destId="{31CE6711-A08E-4A6A-BA39-508770CFCB2A}" srcOrd="0" destOrd="0" presId="urn:microsoft.com/office/officeart/2005/8/layout/cycle8"/>
    <dgm:cxn modelId="{030B391F-EA07-44C9-84E3-FEEDD3FF9D9E}" srcId="{0FF97473-3293-4F01-981F-F534525E56AE}" destId="{069D9641-82EC-4B24-9AB4-534574AEF4CC}" srcOrd="1" destOrd="0" parTransId="{A24542DC-83FA-4804-ACC6-51E4D7A776F4}" sibTransId="{3231D5BF-E092-4A33-BEAD-5D1E55A491E2}"/>
    <dgm:cxn modelId="{197FBBDE-C70D-4A41-858E-8AD605D41194}" type="presOf" srcId="{8ADF7D47-706E-45B4-8D39-AD5764D7CE11}" destId="{FE1E2EB8-2BE4-4514-B071-70F5967CC64D}" srcOrd="1" destOrd="0" presId="urn:microsoft.com/office/officeart/2005/8/layout/cycle8"/>
    <dgm:cxn modelId="{9A8801A7-07F9-47FB-ACC4-5A031DA20D55}" type="presOf" srcId="{20FC2AA3-1CC0-445B-80F3-7D381C1372F4}" destId="{6012D7DD-7886-4607-8A02-8F5E1E2D4C73}" srcOrd="0" destOrd="0" presId="urn:microsoft.com/office/officeart/2005/8/layout/cycle8"/>
    <dgm:cxn modelId="{B883A49C-066C-4413-90E7-379530FAEF13}" type="presOf" srcId="{069D9641-82EC-4B24-9AB4-534574AEF4CC}" destId="{8B37B853-3F58-49D5-9CCF-064099ACB0CE}" srcOrd="1" destOrd="0" presId="urn:microsoft.com/office/officeart/2005/8/layout/cycle8"/>
    <dgm:cxn modelId="{F7E26117-62B3-4B47-9199-394A2626372E}" type="presParOf" srcId="{95D94A5C-1636-4040-8157-D825351860D4}" destId="{6012D7DD-7886-4607-8A02-8F5E1E2D4C73}" srcOrd="0" destOrd="0" presId="urn:microsoft.com/office/officeart/2005/8/layout/cycle8"/>
    <dgm:cxn modelId="{593BF76C-0D9B-4D79-80CA-46D3355789EF}" type="presParOf" srcId="{95D94A5C-1636-4040-8157-D825351860D4}" destId="{7EBC150B-ADD0-4D4B-8E63-667E1E6F2148}" srcOrd="1" destOrd="0" presId="urn:microsoft.com/office/officeart/2005/8/layout/cycle8"/>
    <dgm:cxn modelId="{4C727B31-1BE3-4A97-ADD6-DEC4578C0A46}" type="presParOf" srcId="{95D94A5C-1636-4040-8157-D825351860D4}" destId="{4786D153-F380-44A8-8C55-DC6C08493669}" srcOrd="2" destOrd="0" presId="urn:microsoft.com/office/officeart/2005/8/layout/cycle8"/>
    <dgm:cxn modelId="{B99DF857-AB50-44E7-8D24-5058975663B6}" type="presParOf" srcId="{95D94A5C-1636-4040-8157-D825351860D4}" destId="{5E698604-2CD8-45A1-A346-14CA76DB5E25}" srcOrd="3" destOrd="0" presId="urn:microsoft.com/office/officeart/2005/8/layout/cycle8"/>
    <dgm:cxn modelId="{5ED05E60-A056-40B1-A606-BCD014AC9A54}" type="presParOf" srcId="{95D94A5C-1636-4040-8157-D825351860D4}" destId="{31CE6711-A08E-4A6A-BA39-508770CFCB2A}" srcOrd="4" destOrd="0" presId="urn:microsoft.com/office/officeart/2005/8/layout/cycle8"/>
    <dgm:cxn modelId="{A4822EE9-8659-470A-A92D-03B8E64BFE95}" type="presParOf" srcId="{95D94A5C-1636-4040-8157-D825351860D4}" destId="{024D2A1C-2F9A-4529-8E92-48A93BC62E03}" srcOrd="5" destOrd="0" presId="urn:microsoft.com/office/officeart/2005/8/layout/cycle8"/>
    <dgm:cxn modelId="{3227FF6C-D64B-49F3-AA70-CB9D1E40C0C6}" type="presParOf" srcId="{95D94A5C-1636-4040-8157-D825351860D4}" destId="{B3B568C1-9729-4905-81BB-EFF8A4F43003}" srcOrd="6" destOrd="0" presId="urn:microsoft.com/office/officeart/2005/8/layout/cycle8"/>
    <dgm:cxn modelId="{0A09095D-30F2-4C8E-A3AB-C1051B30E9F8}" type="presParOf" srcId="{95D94A5C-1636-4040-8157-D825351860D4}" destId="{8B37B853-3F58-49D5-9CCF-064099ACB0CE}" srcOrd="7" destOrd="0" presId="urn:microsoft.com/office/officeart/2005/8/layout/cycle8"/>
    <dgm:cxn modelId="{9C0DD3F3-9B5D-4483-B5DE-E4BC02164F4D}" type="presParOf" srcId="{95D94A5C-1636-4040-8157-D825351860D4}" destId="{CEA922F1-CA7C-4DFB-8CF9-58F67A9D4CC2}" srcOrd="8" destOrd="0" presId="urn:microsoft.com/office/officeart/2005/8/layout/cycle8"/>
    <dgm:cxn modelId="{79CDF437-D353-4DED-AD2C-E1647C5564B2}" type="presParOf" srcId="{95D94A5C-1636-4040-8157-D825351860D4}" destId="{BBFD0FD2-8FA1-40A6-B082-2668866C9FFE}" srcOrd="9" destOrd="0" presId="urn:microsoft.com/office/officeart/2005/8/layout/cycle8"/>
    <dgm:cxn modelId="{05813D9E-74B5-400D-A699-80C5CF8BC636}" type="presParOf" srcId="{95D94A5C-1636-4040-8157-D825351860D4}" destId="{054973FF-B17E-4AE9-85E6-D6DF4B4C783A}" srcOrd="10" destOrd="0" presId="urn:microsoft.com/office/officeart/2005/8/layout/cycle8"/>
    <dgm:cxn modelId="{2D9A8F84-AE0F-4006-8703-8E44A06FA75F}" type="presParOf" srcId="{95D94A5C-1636-4040-8157-D825351860D4}" destId="{FE1E2EB8-2BE4-4514-B071-70F5967CC64D}" srcOrd="11" destOrd="0" presId="urn:microsoft.com/office/officeart/2005/8/layout/cycle8"/>
    <dgm:cxn modelId="{2C61832B-0A97-42BE-9FC3-0BFB51E27FDC}" type="presParOf" srcId="{95D94A5C-1636-4040-8157-D825351860D4}" destId="{004B33FF-EA47-43A0-B1BB-0AF547623B0C}" srcOrd="12" destOrd="0" presId="urn:microsoft.com/office/officeart/2005/8/layout/cycle8"/>
    <dgm:cxn modelId="{7E19C2ED-6235-495B-9E7E-776105D1BD1E}" type="presParOf" srcId="{95D94A5C-1636-4040-8157-D825351860D4}" destId="{EB873376-A23E-4C4C-A3B0-55482FA725C1}" srcOrd="13" destOrd="0" presId="urn:microsoft.com/office/officeart/2005/8/layout/cycle8"/>
    <dgm:cxn modelId="{6EE7D87D-0AE8-41CC-B7DF-B4978239BA15}" type="presParOf" srcId="{95D94A5C-1636-4040-8157-D825351860D4}" destId="{537EA348-8B2F-4C72-98F6-2C9D604C493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F97473-3293-4F01-981F-F534525E56AE}" type="doc">
      <dgm:prSet loTypeId="urn:microsoft.com/office/officeart/2005/8/layout/cycle8" loCatId="cycle" qsTypeId="urn:microsoft.com/office/officeart/2005/8/quickstyle/simple1" qsCatId="simple" csTypeId="urn:microsoft.com/office/officeart/2005/8/colors/accent1_2" csCatId="accent1" phldr="1"/>
      <dgm:spPr/>
    </dgm:pt>
    <dgm:pt modelId="{20FC2AA3-1CC0-445B-80F3-7D381C1372F4}">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dirty="0" smtClean="0"/>
        </a:p>
        <a:p>
          <a:pPr marL="0" marR="0" indent="0" defTabSz="914400" eaLnBrk="1" fontAlgn="auto" latinLnBrk="0" hangingPunct="1">
            <a:lnSpc>
              <a:spcPct val="100000"/>
            </a:lnSpc>
            <a:spcBef>
              <a:spcPts val="0"/>
            </a:spcBef>
            <a:spcAft>
              <a:spcPts val="0"/>
            </a:spcAft>
            <a:buClrTx/>
            <a:buSzTx/>
            <a:buFontTx/>
            <a:buNone/>
            <a:tabLst/>
            <a:defRPr/>
          </a:pPr>
          <a:r>
            <a:rPr lang="el-GR" dirty="0" smtClean="0"/>
            <a:t>Διαχωρισμός ή Ένταξη;</a:t>
          </a:r>
        </a:p>
        <a:p>
          <a:endParaRPr lang="el-GR" dirty="0"/>
        </a:p>
      </dgm:t>
    </dgm:pt>
    <dgm:pt modelId="{9EAA00B0-9E30-4B69-89CE-46AAF1DD12AE}" type="parTrans" cxnId="{AD0F2019-26EB-4750-84D8-2550515612D1}">
      <dgm:prSet/>
      <dgm:spPr/>
      <dgm:t>
        <a:bodyPr/>
        <a:lstStyle/>
        <a:p>
          <a:endParaRPr lang="el-GR"/>
        </a:p>
      </dgm:t>
    </dgm:pt>
    <dgm:pt modelId="{EF6E4485-43DD-487D-9BB8-44A6511D33D0}" type="sibTrans" cxnId="{AD0F2019-26EB-4750-84D8-2550515612D1}">
      <dgm:prSet/>
      <dgm:spPr/>
      <dgm:t>
        <a:bodyPr/>
        <a:lstStyle/>
        <a:p>
          <a:endParaRPr lang="el-GR"/>
        </a:p>
      </dgm:t>
    </dgm:pt>
    <dgm:pt modelId="{069D9641-82EC-4B24-9AB4-534574AEF4CC}">
      <dgm:prSet phldrT="[Κείμενο]"/>
      <dgm:spPr/>
      <dgm:t>
        <a:bodyPr/>
        <a:lstStyle/>
        <a:p>
          <a:r>
            <a:rPr lang="el-GR" dirty="0" smtClean="0"/>
            <a:t>Αλλαγές που τελικά επιτελούνται; Ευθύνη;</a:t>
          </a:r>
          <a:endParaRPr lang="el-GR" dirty="0"/>
        </a:p>
      </dgm:t>
    </dgm:pt>
    <dgm:pt modelId="{A24542DC-83FA-4804-ACC6-51E4D7A776F4}" type="parTrans" cxnId="{030B391F-EA07-44C9-84E3-FEEDD3FF9D9E}">
      <dgm:prSet/>
      <dgm:spPr/>
      <dgm:t>
        <a:bodyPr/>
        <a:lstStyle/>
        <a:p>
          <a:endParaRPr lang="el-GR"/>
        </a:p>
      </dgm:t>
    </dgm:pt>
    <dgm:pt modelId="{3231D5BF-E092-4A33-BEAD-5D1E55A491E2}" type="sibTrans" cxnId="{030B391F-EA07-44C9-84E3-FEEDD3FF9D9E}">
      <dgm:prSet/>
      <dgm:spPr/>
      <dgm:t>
        <a:bodyPr/>
        <a:lstStyle/>
        <a:p>
          <a:endParaRPr lang="el-GR"/>
        </a:p>
      </dgm:t>
    </dgm:pt>
    <dgm:pt modelId="{8ADF7D47-706E-45B4-8D39-AD5764D7CE11}">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dirty="0" smtClean="0"/>
            <a:t>Ορισμός αναπηρίας;</a:t>
          </a:r>
        </a:p>
      </dgm:t>
    </dgm:pt>
    <dgm:pt modelId="{9DBB1F54-19A5-4DCE-9E96-48CF9D4CA0B3}" type="parTrans" cxnId="{1B11C147-D549-47FC-A476-279DDDEA7D95}">
      <dgm:prSet/>
      <dgm:spPr/>
      <dgm:t>
        <a:bodyPr/>
        <a:lstStyle/>
        <a:p>
          <a:endParaRPr lang="el-GR"/>
        </a:p>
      </dgm:t>
    </dgm:pt>
    <dgm:pt modelId="{BEAC1A94-20A0-41C0-9967-345469CF3E81}" type="sibTrans" cxnId="{1B11C147-D549-47FC-A476-279DDDEA7D95}">
      <dgm:prSet/>
      <dgm:spPr/>
      <dgm:t>
        <a:bodyPr/>
        <a:lstStyle/>
        <a:p>
          <a:endParaRPr lang="el-GR"/>
        </a:p>
      </dgm:t>
    </dgm:pt>
    <dgm:pt modelId="{95D94A5C-1636-4040-8157-D825351860D4}" type="pres">
      <dgm:prSet presAssocID="{0FF97473-3293-4F01-981F-F534525E56AE}" presName="compositeShape" presStyleCnt="0">
        <dgm:presLayoutVars>
          <dgm:chMax val="7"/>
          <dgm:dir/>
          <dgm:resizeHandles val="exact"/>
        </dgm:presLayoutVars>
      </dgm:prSet>
      <dgm:spPr/>
    </dgm:pt>
    <dgm:pt modelId="{6012D7DD-7886-4607-8A02-8F5E1E2D4C73}" type="pres">
      <dgm:prSet presAssocID="{0FF97473-3293-4F01-981F-F534525E56AE}" presName="wedge1" presStyleLbl="node1" presStyleIdx="0" presStyleCnt="3"/>
      <dgm:spPr/>
      <dgm:t>
        <a:bodyPr/>
        <a:lstStyle/>
        <a:p>
          <a:endParaRPr lang="el-GR"/>
        </a:p>
      </dgm:t>
    </dgm:pt>
    <dgm:pt modelId="{7EBC150B-ADD0-4D4B-8E63-667E1E6F2148}" type="pres">
      <dgm:prSet presAssocID="{0FF97473-3293-4F01-981F-F534525E56AE}" presName="dummy1a" presStyleCnt="0"/>
      <dgm:spPr/>
    </dgm:pt>
    <dgm:pt modelId="{4786D153-F380-44A8-8C55-DC6C08493669}" type="pres">
      <dgm:prSet presAssocID="{0FF97473-3293-4F01-981F-F534525E56AE}" presName="dummy1b" presStyleCnt="0"/>
      <dgm:spPr/>
    </dgm:pt>
    <dgm:pt modelId="{5E698604-2CD8-45A1-A346-14CA76DB5E25}" type="pres">
      <dgm:prSet presAssocID="{0FF97473-3293-4F01-981F-F534525E56AE}" presName="wedge1Tx" presStyleLbl="node1" presStyleIdx="0" presStyleCnt="3">
        <dgm:presLayoutVars>
          <dgm:chMax val="0"/>
          <dgm:chPref val="0"/>
          <dgm:bulletEnabled val="1"/>
        </dgm:presLayoutVars>
      </dgm:prSet>
      <dgm:spPr/>
      <dgm:t>
        <a:bodyPr/>
        <a:lstStyle/>
        <a:p>
          <a:endParaRPr lang="el-GR"/>
        </a:p>
      </dgm:t>
    </dgm:pt>
    <dgm:pt modelId="{31CE6711-A08E-4A6A-BA39-508770CFCB2A}" type="pres">
      <dgm:prSet presAssocID="{0FF97473-3293-4F01-981F-F534525E56AE}" presName="wedge2" presStyleLbl="node1" presStyleIdx="1" presStyleCnt="3"/>
      <dgm:spPr/>
      <dgm:t>
        <a:bodyPr/>
        <a:lstStyle/>
        <a:p>
          <a:endParaRPr lang="el-GR"/>
        </a:p>
      </dgm:t>
    </dgm:pt>
    <dgm:pt modelId="{024D2A1C-2F9A-4529-8E92-48A93BC62E03}" type="pres">
      <dgm:prSet presAssocID="{0FF97473-3293-4F01-981F-F534525E56AE}" presName="dummy2a" presStyleCnt="0"/>
      <dgm:spPr/>
    </dgm:pt>
    <dgm:pt modelId="{B3B568C1-9729-4905-81BB-EFF8A4F43003}" type="pres">
      <dgm:prSet presAssocID="{0FF97473-3293-4F01-981F-F534525E56AE}" presName="dummy2b" presStyleCnt="0"/>
      <dgm:spPr/>
    </dgm:pt>
    <dgm:pt modelId="{8B37B853-3F58-49D5-9CCF-064099ACB0CE}" type="pres">
      <dgm:prSet presAssocID="{0FF97473-3293-4F01-981F-F534525E56AE}" presName="wedge2Tx" presStyleLbl="node1" presStyleIdx="1" presStyleCnt="3">
        <dgm:presLayoutVars>
          <dgm:chMax val="0"/>
          <dgm:chPref val="0"/>
          <dgm:bulletEnabled val="1"/>
        </dgm:presLayoutVars>
      </dgm:prSet>
      <dgm:spPr/>
      <dgm:t>
        <a:bodyPr/>
        <a:lstStyle/>
        <a:p>
          <a:endParaRPr lang="el-GR"/>
        </a:p>
      </dgm:t>
    </dgm:pt>
    <dgm:pt modelId="{CEA922F1-CA7C-4DFB-8CF9-58F67A9D4CC2}" type="pres">
      <dgm:prSet presAssocID="{0FF97473-3293-4F01-981F-F534525E56AE}" presName="wedge3" presStyleLbl="node1" presStyleIdx="2" presStyleCnt="3"/>
      <dgm:spPr/>
      <dgm:t>
        <a:bodyPr/>
        <a:lstStyle/>
        <a:p>
          <a:endParaRPr lang="el-GR"/>
        </a:p>
      </dgm:t>
    </dgm:pt>
    <dgm:pt modelId="{BBFD0FD2-8FA1-40A6-B082-2668866C9FFE}" type="pres">
      <dgm:prSet presAssocID="{0FF97473-3293-4F01-981F-F534525E56AE}" presName="dummy3a" presStyleCnt="0"/>
      <dgm:spPr/>
    </dgm:pt>
    <dgm:pt modelId="{054973FF-B17E-4AE9-85E6-D6DF4B4C783A}" type="pres">
      <dgm:prSet presAssocID="{0FF97473-3293-4F01-981F-F534525E56AE}" presName="dummy3b" presStyleCnt="0"/>
      <dgm:spPr/>
    </dgm:pt>
    <dgm:pt modelId="{FE1E2EB8-2BE4-4514-B071-70F5967CC64D}" type="pres">
      <dgm:prSet presAssocID="{0FF97473-3293-4F01-981F-F534525E56AE}" presName="wedge3Tx" presStyleLbl="node1" presStyleIdx="2" presStyleCnt="3">
        <dgm:presLayoutVars>
          <dgm:chMax val="0"/>
          <dgm:chPref val="0"/>
          <dgm:bulletEnabled val="1"/>
        </dgm:presLayoutVars>
      </dgm:prSet>
      <dgm:spPr/>
      <dgm:t>
        <a:bodyPr/>
        <a:lstStyle/>
        <a:p>
          <a:endParaRPr lang="el-GR"/>
        </a:p>
      </dgm:t>
    </dgm:pt>
    <dgm:pt modelId="{004B33FF-EA47-43A0-B1BB-0AF547623B0C}" type="pres">
      <dgm:prSet presAssocID="{EF6E4485-43DD-487D-9BB8-44A6511D33D0}" presName="arrowWedge1" presStyleLbl="fgSibTrans2D1" presStyleIdx="0" presStyleCnt="3" custLinFactNeighborX="-255" custLinFactNeighborY="-550"/>
      <dgm:spPr/>
    </dgm:pt>
    <dgm:pt modelId="{EB873376-A23E-4C4C-A3B0-55482FA725C1}" type="pres">
      <dgm:prSet presAssocID="{3231D5BF-E092-4A33-BEAD-5D1E55A491E2}" presName="arrowWedge2" presStyleLbl="fgSibTrans2D1" presStyleIdx="1" presStyleCnt="3"/>
      <dgm:spPr/>
    </dgm:pt>
    <dgm:pt modelId="{537EA348-8B2F-4C72-98F6-2C9D604C493E}" type="pres">
      <dgm:prSet presAssocID="{BEAC1A94-20A0-41C0-9967-345469CF3E81}" presName="arrowWedge3" presStyleLbl="fgSibTrans2D1" presStyleIdx="2" presStyleCnt="3"/>
      <dgm:spPr/>
    </dgm:pt>
  </dgm:ptLst>
  <dgm:cxnLst>
    <dgm:cxn modelId="{9F7699F6-02DC-4611-81A3-279E8C65FA64}" type="presOf" srcId="{8ADF7D47-706E-45B4-8D39-AD5764D7CE11}" destId="{CEA922F1-CA7C-4DFB-8CF9-58F67A9D4CC2}" srcOrd="0" destOrd="0" presId="urn:microsoft.com/office/officeart/2005/8/layout/cycle8"/>
    <dgm:cxn modelId="{3AEAE1F3-611A-4FB2-BA4F-ED495628301D}" type="presOf" srcId="{20FC2AA3-1CC0-445B-80F3-7D381C1372F4}" destId="{5E698604-2CD8-45A1-A346-14CA76DB5E25}" srcOrd="1" destOrd="0" presId="urn:microsoft.com/office/officeart/2005/8/layout/cycle8"/>
    <dgm:cxn modelId="{1B11C147-D549-47FC-A476-279DDDEA7D95}" srcId="{0FF97473-3293-4F01-981F-F534525E56AE}" destId="{8ADF7D47-706E-45B4-8D39-AD5764D7CE11}" srcOrd="2" destOrd="0" parTransId="{9DBB1F54-19A5-4DCE-9E96-48CF9D4CA0B3}" sibTransId="{BEAC1A94-20A0-41C0-9967-345469CF3E81}"/>
    <dgm:cxn modelId="{AD0F2019-26EB-4750-84D8-2550515612D1}" srcId="{0FF97473-3293-4F01-981F-F534525E56AE}" destId="{20FC2AA3-1CC0-445B-80F3-7D381C1372F4}" srcOrd="0" destOrd="0" parTransId="{9EAA00B0-9E30-4B69-89CE-46AAF1DD12AE}" sibTransId="{EF6E4485-43DD-487D-9BB8-44A6511D33D0}"/>
    <dgm:cxn modelId="{17AA99A8-D14E-436C-8C53-9F3E1BB6C230}" type="presOf" srcId="{069D9641-82EC-4B24-9AB4-534574AEF4CC}" destId="{8B37B853-3F58-49D5-9CCF-064099ACB0CE}" srcOrd="1" destOrd="0" presId="urn:microsoft.com/office/officeart/2005/8/layout/cycle8"/>
    <dgm:cxn modelId="{7612AB70-BFF9-49A5-8DA9-7A0046FA9BE8}" type="presOf" srcId="{069D9641-82EC-4B24-9AB4-534574AEF4CC}" destId="{31CE6711-A08E-4A6A-BA39-508770CFCB2A}" srcOrd="0" destOrd="0" presId="urn:microsoft.com/office/officeart/2005/8/layout/cycle8"/>
    <dgm:cxn modelId="{030B391F-EA07-44C9-84E3-FEEDD3FF9D9E}" srcId="{0FF97473-3293-4F01-981F-F534525E56AE}" destId="{069D9641-82EC-4B24-9AB4-534574AEF4CC}" srcOrd="1" destOrd="0" parTransId="{A24542DC-83FA-4804-ACC6-51E4D7A776F4}" sibTransId="{3231D5BF-E092-4A33-BEAD-5D1E55A491E2}"/>
    <dgm:cxn modelId="{00952313-7A54-4D85-A21C-2D5419FA611C}" type="presOf" srcId="{0FF97473-3293-4F01-981F-F534525E56AE}" destId="{95D94A5C-1636-4040-8157-D825351860D4}" srcOrd="0" destOrd="0" presId="urn:microsoft.com/office/officeart/2005/8/layout/cycle8"/>
    <dgm:cxn modelId="{501E9E0B-0C1A-4B05-986C-8D47DD792D3A}" type="presOf" srcId="{20FC2AA3-1CC0-445B-80F3-7D381C1372F4}" destId="{6012D7DD-7886-4607-8A02-8F5E1E2D4C73}" srcOrd="0" destOrd="0" presId="urn:microsoft.com/office/officeart/2005/8/layout/cycle8"/>
    <dgm:cxn modelId="{5E3FDBF7-7B4E-4C57-82A1-A6264E7A0E17}" type="presOf" srcId="{8ADF7D47-706E-45B4-8D39-AD5764D7CE11}" destId="{FE1E2EB8-2BE4-4514-B071-70F5967CC64D}" srcOrd="1" destOrd="0" presId="urn:microsoft.com/office/officeart/2005/8/layout/cycle8"/>
    <dgm:cxn modelId="{C9C7F8A1-0996-461B-A36C-A795DC8EA495}" type="presParOf" srcId="{95D94A5C-1636-4040-8157-D825351860D4}" destId="{6012D7DD-7886-4607-8A02-8F5E1E2D4C73}" srcOrd="0" destOrd="0" presId="urn:microsoft.com/office/officeart/2005/8/layout/cycle8"/>
    <dgm:cxn modelId="{018F3A25-108F-4F56-BB01-8F08EC5CA469}" type="presParOf" srcId="{95D94A5C-1636-4040-8157-D825351860D4}" destId="{7EBC150B-ADD0-4D4B-8E63-667E1E6F2148}" srcOrd="1" destOrd="0" presId="urn:microsoft.com/office/officeart/2005/8/layout/cycle8"/>
    <dgm:cxn modelId="{085BD583-D356-4B07-B92C-834706CF169F}" type="presParOf" srcId="{95D94A5C-1636-4040-8157-D825351860D4}" destId="{4786D153-F380-44A8-8C55-DC6C08493669}" srcOrd="2" destOrd="0" presId="urn:microsoft.com/office/officeart/2005/8/layout/cycle8"/>
    <dgm:cxn modelId="{6F4441BC-0C31-41C2-B390-8D099766216B}" type="presParOf" srcId="{95D94A5C-1636-4040-8157-D825351860D4}" destId="{5E698604-2CD8-45A1-A346-14CA76DB5E25}" srcOrd="3" destOrd="0" presId="urn:microsoft.com/office/officeart/2005/8/layout/cycle8"/>
    <dgm:cxn modelId="{37E7B122-B131-42A0-B4E2-D231437DFFF8}" type="presParOf" srcId="{95D94A5C-1636-4040-8157-D825351860D4}" destId="{31CE6711-A08E-4A6A-BA39-508770CFCB2A}" srcOrd="4" destOrd="0" presId="urn:microsoft.com/office/officeart/2005/8/layout/cycle8"/>
    <dgm:cxn modelId="{00BF34BE-88D9-4A1C-870D-F23C8BB50130}" type="presParOf" srcId="{95D94A5C-1636-4040-8157-D825351860D4}" destId="{024D2A1C-2F9A-4529-8E92-48A93BC62E03}" srcOrd="5" destOrd="0" presId="urn:microsoft.com/office/officeart/2005/8/layout/cycle8"/>
    <dgm:cxn modelId="{822FC5FF-F6CF-492E-AB38-4330B98DAB18}" type="presParOf" srcId="{95D94A5C-1636-4040-8157-D825351860D4}" destId="{B3B568C1-9729-4905-81BB-EFF8A4F43003}" srcOrd="6" destOrd="0" presId="urn:microsoft.com/office/officeart/2005/8/layout/cycle8"/>
    <dgm:cxn modelId="{7909DD9F-ACE6-4577-9533-FB5757FC29F7}" type="presParOf" srcId="{95D94A5C-1636-4040-8157-D825351860D4}" destId="{8B37B853-3F58-49D5-9CCF-064099ACB0CE}" srcOrd="7" destOrd="0" presId="urn:microsoft.com/office/officeart/2005/8/layout/cycle8"/>
    <dgm:cxn modelId="{B0200814-29F3-4FDF-A3B7-870336E2C554}" type="presParOf" srcId="{95D94A5C-1636-4040-8157-D825351860D4}" destId="{CEA922F1-CA7C-4DFB-8CF9-58F67A9D4CC2}" srcOrd="8" destOrd="0" presId="urn:microsoft.com/office/officeart/2005/8/layout/cycle8"/>
    <dgm:cxn modelId="{FD917F57-5427-4A90-9352-FBE7C40C1651}" type="presParOf" srcId="{95D94A5C-1636-4040-8157-D825351860D4}" destId="{BBFD0FD2-8FA1-40A6-B082-2668866C9FFE}" srcOrd="9" destOrd="0" presId="urn:microsoft.com/office/officeart/2005/8/layout/cycle8"/>
    <dgm:cxn modelId="{E839A6FE-6D15-489B-AA08-2073335C5095}" type="presParOf" srcId="{95D94A5C-1636-4040-8157-D825351860D4}" destId="{054973FF-B17E-4AE9-85E6-D6DF4B4C783A}" srcOrd="10" destOrd="0" presId="urn:microsoft.com/office/officeart/2005/8/layout/cycle8"/>
    <dgm:cxn modelId="{F884E753-E514-4185-8EC0-890BA1577F7C}" type="presParOf" srcId="{95D94A5C-1636-4040-8157-D825351860D4}" destId="{FE1E2EB8-2BE4-4514-B071-70F5967CC64D}" srcOrd="11" destOrd="0" presId="urn:microsoft.com/office/officeart/2005/8/layout/cycle8"/>
    <dgm:cxn modelId="{1176793F-3BFD-44BC-80CD-45C38181BB85}" type="presParOf" srcId="{95D94A5C-1636-4040-8157-D825351860D4}" destId="{004B33FF-EA47-43A0-B1BB-0AF547623B0C}" srcOrd="12" destOrd="0" presId="urn:microsoft.com/office/officeart/2005/8/layout/cycle8"/>
    <dgm:cxn modelId="{4BF37C27-F521-431B-9767-6419010444B4}" type="presParOf" srcId="{95D94A5C-1636-4040-8157-D825351860D4}" destId="{EB873376-A23E-4C4C-A3B0-55482FA725C1}" srcOrd="13" destOrd="0" presId="urn:microsoft.com/office/officeart/2005/8/layout/cycle8"/>
    <dgm:cxn modelId="{E0DD3CAD-C67E-4021-AF71-BDBC21783A3A}" type="presParOf" srcId="{95D94A5C-1636-4040-8157-D825351860D4}" destId="{537EA348-8B2F-4C72-98F6-2C9D604C493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F97473-3293-4F01-981F-F534525E56AE}" type="doc">
      <dgm:prSet loTypeId="urn:microsoft.com/office/officeart/2005/8/layout/cycle8" loCatId="cycle" qsTypeId="urn:microsoft.com/office/officeart/2005/8/quickstyle/simple1" qsCatId="simple" csTypeId="urn:microsoft.com/office/officeart/2005/8/colors/accent1_2" csCatId="accent1" phldr="1"/>
      <dgm:spPr/>
    </dgm:pt>
    <dgm:pt modelId="{20FC2AA3-1CC0-445B-80F3-7D381C1372F4}">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dirty="0" smtClean="0"/>
        </a:p>
        <a:p>
          <a:pPr marL="0" marR="0" indent="0" defTabSz="914400" eaLnBrk="1" fontAlgn="auto" latinLnBrk="0" hangingPunct="1">
            <a:lnSpc>
              <a:spcPct val="100000"/>
            </a:lnSpc>
            <a:spcBef>
              <a:spcPts val="0"/>
            </a:spcBef>
            <a:spcAft>
              <a:spcPts val="0"/>
            </a:spcAft>
            <a:buClrTx/>
            <a:buSzTx/>
            <a:buFontTx/>
            <a:buNone/>
            <a:tabLst/>
            <a:defRPr/>
          </a:pPr>
          <a:r>
            <a:rPr lang="el-GR" dirty="0" smtClean="0"/>
            <a:t>Διαχωρισμός ή Ένταξη;</a:t>
          </a:r>
        </a:p>
        <a:p>
          <a:endParaRPr lang="el-GR" dirty="0"/>
        </a:p>
      </dgm:t>
    </dgm:pt>
    <dgm:pt modelId="{9EAA00B0-9E30-4B69-89CE-46AAF1DD12AE}" type="parTrans" cxnId="{AD0F2019-26EB-4750-84D8-2550515612D1}">
      <dgm:prSet/>
      <dgm:spPr/>
      <dgm:t>
        <a:bodyPr/>
        <a:lstStyle/>
        <a:p>
          <a:endParaRPr lang="el-GR"/>
        </a:p>
      </dgm:t>
    </dgm:pt>
    <dgm:pt modelId="{EF6E4485-43DD-487D-9BB8-44A6511D33D0}" type="sibTrans" cxnId="{AD0F2019-26EB-4750-84D8-2550515612D1}">
      <dgm:prSet/>
      <dgm:spPr/>
      <dgm:t>
        <a:bodyPr/>
        <a:lstStyle/>
        <a:p>
          <a:endParaRPr lang="el-GR"/>
        </a:p>
      </dgm:t>
    </dgm:pt>
    <dgm:pt modelId="{069D9641-82EC-4B24-9AB4-534574AEF4CC}">
      <dgm:prSet phldrT="[Κείμενο]"/>
      <dgm:spPr/>
      <dgm:t>
        <a:bodyPr/>
        <a:lstStyle/>
        <a:p>
          <a:r>
            <a:rPr lang="el-GR" dirty="0" smtClean="0"/>
            <a:t>Αλλαγές που τελικά επιτελούνται; Ευθύνη;</a:t>
          </a:r>
          <a:endParaRPr lang="el-GR" dirty="0"/>
        </a:p>
      </dgm:t>
    </dgm:pt>
    <dgm:pt modelId="{A24542DC-83FA-4804-ACC6-51E4D7A776F4}" type="parTrans" cxnId="{030B391F-EA07-44C9-84E3-FEEDD3FF9D9E}">
      <dgm:prSet/>
      <dgm:spPr/>
      <dgm:t>
        <a:bodyPr/>
        <a:lstStyle/>
        <a:p>
          <a:endParaRPr lang="el-GR"/>
        </a:p>
      </dgm:t>
    </dgm:pt>
    <dgm:pt modelId="{3231D5BF-E092-4A33-BEAD-5D1E55A491E2}" type="sibTrans" cxnId="{030B391F-EA07-44C9-84E3-FEEDD3FF9D9E}">
      <dgm:prSet/>
      <dgm:spPr/>
      <dgm:t>
        <a:bodyPr/>
        <a:lstStyle/>
        <a:p>
          <a:endParaRPr lang="el-GR"/>
        </a:p>
      </dgm:t>
    </dgm:pt>
    <dgm:pt modelId="{8ADF7D47-706E-45B4-8D39-AD5764D7CE11}">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dirty="0" smtClean="0"/>
            <a:t>Ορισμός αναπηρίας;</a:t>
          </a:r>
        </a:p>
      </dgm:t>
    </dgm:pt>
    <dgm:pt modelId="{9DBB1F54-19A5-4DCE-9E96-48CF9D4CA0B3}" type="parTrans" cxnId="{1B11C147-D549-47FC-A476-279DDDEA7D95}">
      <dgm:prSet/>
      <dgm:spPr/>
      <dgm:t>
        <a:bodyPr/>
        <a:lstStyle/>
        <a:p>
          <a:endParaRPr lang="el-GR"/>
        </a:p>
      </dgm:t>
    </dgm:pt>
    <dgm:pt modelId="{BEAC1A94-20A0-41C0-9967-345469CF3E81}" type="sibTrans" cxnId="{1B11C147-D549-47FC-A476-279DDDEA7D95}">
      <dgm:prSet/>
      <dgm:spPr/>
      <dgm:t>
        <a:bodyPr/>
        <a:lstStyle/>
        <a:p>
          <a:endParaRPr lang="el-GR"/>
        </a:p>
      </dgm:t>
    </dgm:pt>
    <dgm:pt modelId="{95D94A5C-1636-4040-8157-D825351860D4}" type="pres">
      <dgm:prSet presAssocID="{0FF97473-3293-4F01-981F-F534525E56AE}" presName="compositeShape" presStyleCnt="0">
        <dgm:presLayoutVars>
          <dgm:chMax val="7"/>
          <dgm:dir/>
          <dgm:resizeHandles val="exact"/>
        </dgm:presLayoutVars>
      </dgm:prSet>
      <dgm:spPr/>
    </dgm:pt>
    <dgm:pt modelId="{6012D7DD-7886-4607-8A02-8F5E1E2D4C73}" type="pres">
      <dgm:prSet presAssocID="{0FF97473-3293-4F01-981F-F534525E56AE}" presName="wedge1" presStyleLbl="node1" presStyleIdx="0" presStyleCnt="3"/>
      <dgm:spPr/>
      <dgm:t>
        <a:bodyPr/>
        <a:lstStyle/>
        <a:p>
          <a:endParaRPr lang="el-GR"/>
        </a:p>
      </dgm:t>
    </dgm:pt>
    <dgm:pt modelId="{7EBC150B-ADD0-4D4B-8E63-667E1E6F2148}" type="pres">
      <dgm:prSet presAssocID="{0FF97473-3293-4F01-981F-F534525E56AE}" presName="dummy1a" presStyleCnt="0"/>
      <dgm:spPr/>
    </dgm:pt>
    <dgm:pt modelId="{4786D153-F380-44A8-8C55-DC6C08493669}" type="pres">
      <dgm:prSet presAssocID="{0FF97473-3293-4F01-981F-F534525E56AE}" presName="dummy1b" presStyleCnt="0"/>
      <dgm:spPr/>
    </dgm:pt>
    <dgm:pt modelId="{5E698604-2CD8-45A1-A346-14CA76DB5E25}" type="pres">
      <dgm:prSet presAssocID="{0FF97473-3293-4F01-981F-F534525E56AE}" presName="wedge1Tx" presStyleLbl="node1" presStyleIdx="0" presStyleCnt="3">
        <dgm:presLayoutVars>
          <dgm:chMax val="0"/>
          <dgm:chPref val="0"/>
          <dgm:bulletEnabled val="1"/>
        </dgm:presLayoutVars>
      </dgm:prSet>
      <dgm:spPr/>
      <dgm:t>
        <a:bodyPr/>
        <a:lstStyle/>
        <a:p>
          <a:endParaRPr lang="el-GR"/>
        </a:p>
      </dgm:t>
    </dgm:pt>
    <dgm:pt modelId="{31CE6711-A08E-4A6A-BA39-508770CFCB2A}" type="pres">
      <dgm:prSet presAssocID="{0FF97473-3293-4F01-981F-F534525E56AE}" presName="wedge2" presStyleLbl="node1" presStyleIdx="1" presStyleCnt="3"/>
      <dgm:spPr/>
      <dgm:t>
        <a:bodyPr/>
        <a:lstStyle/>
        <a:p>
          <a:endParaRPr lang="el-GR"/>
        </a:p>
      </dgm:t>
    </dgm:pt>
    <dgm:pt modelId="{024D2A1C-2F9A-4529-8E92-48A93BC62E03}" type="pres">
      <dgm:prSet presAssocID="{0FF97473-3293-4F01-981F-F534525E56AE}" presName="dummy2a" presStyleCnt="0"/>
      <dgm:spPr/>
    </dgm:pt>
    <dgm:pt modelId="{B3B568C1-9729-4905-81BB-EFF8A4F43003}" type="pres">
      <dgm:prSet presAssocID="{0FF97473-3293-4F01-981F-F534525E56AE}" presName="dummy2b" presStyleCnt="0"/>
      <dgm:spPr/>
    </dgm:pt>
    <dgm:pt modelId="{8B37B853-3F58-49D5-9CCF-064099ACB0CE}" type="pres">
      <dgm:prSet presAssocID="{0FF97473-3293-4F01-981F-F534525E56AE}" presName="wedge2Tx" presStyleLbl="node1" presStyleIdx="1" presStyleCnt="3">
        <dgm:presLayoutVars>
          <dgm:chMax val="0"/>
          <dgm:chPref val="0"/>
          <dgm:bulletEnabled val="1"/>
        </dgm:presLayoutVars>
      </dgm:prSet>
      <dgm:spPr/>
      <dgm:t>
        <a:bodyPr/>
        <a:lstStyle/>
        <a:p>
          <a:endParaRPr lang="el-GR"/>
        </a:p>
      </dgm:t>
    </dgm:pt>
    <dgm:pt modelId="{CEA922F1-CA7C-4DFB-8CF9-58F67A9D4CC2}" type="pres">
      <dgm:prSet presAssocID="{0FF97473-3293-4F01-981F-F534525E56AE}" presName="wedge3" presStyleLbl="node1" presStyleIdx="2" presStyleCnt="3"/>
      <dgm:spPr/>
      <dgm:t>
        <a:bodyPr/>
        <a:lstStyle/>
        <a:p>
          <a:endParaRPr lang="el-GR"/>
        </a:p>
      </dgm:t>
    </dgm:pt>
    <dgm:pt modelId="{BBFD0FD2-8FA1-40A6-B082-2668866C9FFE}" type="pres">
      <dgm:prSet presAssocID="{0FF97473-3293-4F01-981F-F534525E56AE}" presName="dummy3a" presStyleCnt="0"/>
      <dgm:spPr/>
    </dgm:pt>
    <dgm:pt modelId="{054973FF-B17E-4AE9-85E6-D6DF4B4C783A}" type="pres">
      <dgm:prSet presAssocID="{0FF97473-3293-4F01-981F-F534525E56AE}" presName="dummy3b" presStyleCnt="0"/>
      <dgm:spPr/>
    </dgm:pt>
    <dgm:pt modelId="{FE1E2EB8-2BE4-4514-B071-70F5967CC64D}" type="pres">
      <dgm:prSet presAssocID="{0FF97473-3293-4F01-981F-F534525E56AE}" presName="wedge3Tx" presStyleLbl="node1" presStyleIdx="2" presStyleCnt="3">
        <dgm:presLayoutVars>
          <dgm:chMax val="0"/>
          <dgm:chPref val="0"/>
          <dgm:bulletEnabled val="1"/>
        </dgm:presLayoutVars>
      </dgm:prSet>
      <dgm:spPr/>
      <dgm:t>
        <a:bodyPr/>
        <a:lstStyle/>
        <a:p>
          <a:endParaRPr lang="el-GR"/>
        </a:p>
      </dgm:t>
    </dgm:pt>
    <dgm:pt modelId="{004B33FF-EA47-43A0-B1BB-0AF547623B0C}" type="pres">
      <dgm:prSet presAssocID="{EF6E4485-43DD-487D-9BB8-44A6511D33D0}" presName="arrowWedge1" presStyleLbl="fgSibTrans2D1" presStyleIdx="0" presStyleCnt="3" custLinFactNeighborX="-255" custLinFactNeighborY="-550"/>
      <dgm:spPr/>
    </dgm:pt>
    <dgm:pt modelId="{EB873376-A23E-4C4C-A3B0-55482FA725C1}" type="pres">
      <dgm:prSet presAssocID="{3231D5BF-E092-4A33-BEAD-5D1E55A491E2}" presName="arrowWedge2" presStyleLbl="fgSibTrans2D1" presStyleIdx="1" presStyleCnt="3"/>
      <dgm:spPr/>
    </dgm:pt>
    <dgm:pt modelId="{537EA348-8B2F-4C72-98F6-2C9D604C493E}" type="pres">
      <dgm:prSet presAssocID="{BEAC1A94-20A0-41C0-9967-345469CF3E81}" presName="arrowWedge3" presStyleLbl="fgSibTrans2D1" presStyleIdx="2" presStyleCnt="3"/>
      <dgm:spPr/>
    </dgm:pt>
  </dgm:ptLst>
  <dgm:cxnLst>
    <dgm:cxn modelId="{AC8CF898-D2E6-41C2-9576-0283F066FA2F}" type="presOf" srcId="{20FC2AA3-1CC0-445B-80F3-7D381C1372F4}" destId="{5E698604-2CD8-45A1-A346-14CA76DB5E25}" srcOrd="1" destOrd="0" presId="urn:microsoft.com/office/officeart/2005/8/layout/cycle8"/>
    <dgm:cxn modelId="{C6B93D19-B5F5-4996-8B05-A324233A042D}" type="presOf" srcId="{069D9641-82EC-4B24-9AB4-534574AEF4CC}" destId="{8B37B853-3F58-49D5-9CCF-064099ACB0CE}" srcOrd="1" destOrd="0" presId="urn:microsoft.com/office/officeart/2005/8/layout/cycle8"/>
    <dgm:cxn modelId="{83BBCB9A-ADF3-4B06-A41B-1B2DA189D9EA}" type="presOf" srcId="{8ADF7D47-706E-45B4-8D39-AD5764D7CE11}" destId="{CEA922F1-CA7C-4DFB-8CF9-58F67A9D4CC2}" srcOrd="0" destOrd="0" presId="urn:microsoft.com/office/officeart/2005/8/layout/cycle8"/>
    <dgm:cxn modelId="{1B11C147-D549-47FC-A476-279DDDEA7D95}" srcId="{0FF97473-3293-4F01-981F-F534525E56AE}" destId="{8ADF7D47-706E-45B4-8D39-AD5764D7CE11}" srcOrd="2" destOrd="0" parTransId="{9DBB1F54-19A5-4DCE-9E96-48CF9D4CA0B3}" sibTransId="{BEAC1A94-20A0-41C0-9967-345469CF3E81}"/>
    <dgm:cxn modelId="{AD0F2019-26EB-4750-84D8-2550515612D1}" srcId="{0FF97473-3293-4F01-981F-F534525E56AE}" destId="{20FC2AA3-1CC0-445B-80F3-7D381C1372F4}" srcOrd="0" destOrd="0" parTransId="{9EAA00B0-9E30-4B69-89CE-46AAF1DD12AE}" sibTransId="{EF6E4485-43DD-487D-9BB8-44A6511D33D0}"/>
    <dgm:cxn modelId="{F58DDDB2-DC7F-4078-994E-9FC876D5D643}" type="presOf" srcId="{8ADF7D47-706E-45B4-8D39-AD5764D7CE11}" destId="{FE1E2EB8-2BE4-4514-B071-70F5967CC64D}" srcOrd="1" destOrd="0" presId="urn:microsoft.com/office/officeart/2005/8/layout/cycle8"/>
    <dgm:cxn modelId="{E88BC5A7-A070-4920-A650-0BDA36083DE4}" type="presOf" srcId="{0FF97473-3293-4F01-981F-F534525E56AE}" destId="{95D94A5C-1636-4040-8157-D825351860D4}" srcOrd="0" destOrd="0" presId="urn:microsoft.com/office/officeart/2005/8/layout/cycle8"/>
    <dgm:cxn modelId="{BC42617B-55CC-4FC4-8A9C-BA29A025DEAD}" type="presOf" srcId="{20FC2AA3-1CC0-445B-80F3-7D381C1372F4}" destId="{6012D7DD-7886-4607-8A02-8F5E1E2D4C73}" srcOrd="0" destOrd="0" presId="urn:microsoft.com/office/officeart/2005/8/layout/cycle8"/>
    <dgm:cxn modelId="{030B391F-EA07-44C9-84E3-FEEDD3FF9D9E}" srcId="{0FF97473-3293-4F01-981F-F534525E56AE}" destId="{069D9641-82EC-4B24-9AB4-534574AEF4CC}" srcOrd="1" destOrd="0" parTransId="{A24542DC-83FA-4804-ACC6-51E4D7A776F4}" sibTransId="{3231D5BF-E092-4A33-BEAD-5D1E55A491E2}"/>
    <dgm:cxn modelId="{4FC20AA0-7958-4473-B29D-192764EC95FB}" type="presOf" srcId="{069D9641-82EC-4B24-9AB4-534574AEF4CC}" destId="{31CE6711-A08E-4A6A-BA39-508770CFCB2A}" srcOrd="0" destOrd="0" presId="urn:microsoft.com/office/officeart/2005/8/layout/cycle8"/>
    <dgm:cxn modelId="{F93149C5-C2E6-47DC-B74A-E09BEBF96376}" type="presParOf" srcId="{95D94A5C-1636-4040-8157-D825351860D4}" destId="{6012D7DD-7886-4607-8A02-8F5E1E2D4C73}" srcOrd="0" destOrd="0" presId="urn:microsoft.com/office/officeart/2005/8/layout/cycle8"/>
    <dgm:cxn modelId="{A92CB5D5-A61A-4C7A-96E1-85E94848D130}" type="presParOf" srcId="{95D94A5C-1636-4040-8157-D825351860D4}" destId="{7EBC150B-ADD0-4D4B-8E63-667E1E6F2148}" srcOrd="1" destOrd="0" presId="urn:microsoft.com/office/officeart/2005/8/layout/cycle8"/>
    <dgm:cxn modelId="{C8B44BEA-DD86-486B-8C3E-981742EA2B5E}" type="presParOf" srcId="{95D94A5C-1636-4040-8157-D825351860D4}" destId="{4786D153-F380-44A8-8C55-DC6C08493669}" srcOrd="2" destOrd="0" presId="urn:microsoft.com/office/officeart/2005/8/layout/cycle8"/>
    <dgm:cxn modelId="{0213F3F7-32DA-4C18-AB15-882253E64F6F}" type="presParOf" srcId="{95D94A5C-1636-4040-8157-D825351860D4}" destId="{5E698604-2CD8-45A1-A346-14CA76DB5E25}" srcOrd="3" destOrd="0" presId="urn:microsoft.com/office/officeart/2005/8/layout/cycle8"/>
    <dgm:cxn modelId="{855A3BA8-30A4-407E-A02E-20F23F2306E9}" type="presParOf" srcId="{95D94A5C-1636-4040-8157-D825351860D4}" destId="{31CE6711-A08E-4A6A-BA39-508770CFCB2A}" srcOrd="4" destOrd="0" presId="urn:microsoft.com/office/officeart/2005/8/layout/cycle8"/>
    <dgm:cxn modelId="{6A584C2D-FB98-4A41-9A35-4AF00E393172}" type="presParOf" srcId="{95D94A5C-1636-4040-8157-D825351860D4}" destId="{024D2A1C-2F9A-4529-8E92-48A93BC62E03}" srcOrd="5" destOrd="0" presId="urn:microsoft.com/office/officeart/2005/8/layout/cycle8"/>
    <dgm:cxn modelId="{E0EEDCA4-1DDA-4AE4-A411-A9CFDB446164}" type="presParOf" srcId="{95D94A5C-1636-4040-8157-D825351860D4}" destId="{B3B568C1-9729-4905-81BB-EFF8A4F43003}" srcOrd="6" destOrd="0" presId="urn:microsoft.com/office/officeart/2005/8/layout/cycle8"/>
    <dgm:cxn modelId="{4620CA05-9221-4E8B-9E24-1983AE22BF2C}" type="presParOf" srcId="{95D94A5C-1636-4040-8157-D825351860D4}" destId="{8B37B853-3F58-49D5-9CCF-064099ACB0CE}" srcOrd="7" destOrd="0" presId="urn:microsoft.com/office/officeart/2005/8/layout/cycle8"/>
    <dgm:cxn modelId="{9431A3B7-FAF0-46C7-8A6A-527163B63A98}" type="presParOf" srcId="{95D94A5C-1636-4040-8157-D825351860D4}" destId="{CEA922F1-CA7C-4DFB-8CF9-58F67A9D4CC2}" srcOrd="8" destOrd="0" presId="urn:microsoft.com/office/officeart/2005/8/layout/cycle8"/>
    <dgm:cxn modelId="{77906CF1-A226-4F84-B45C-526BBE790943}" type="presParOf" srcId="{95D94A5C-1636-4040-8157-D825351860D4}" destId="{BBFD0FD2-8FA1-40A6-B082-2668866C9FFE}" srcOrd="9" destOrd="0" presId="urn:microsoft.com/office/officeart/2005/8/layout/cycle8"/>
    <dgm:cxn modelId="{6A826CEF-5C06-48E8-9DEB-A3CB43A1E849}" type="presParOf" srcId="{95D94A5C-1636-4040-8157-D825351860D4}" destId="{054973FF-B17E-4AE9-85E6-D6DF4B4C783A}" srcOrd="10" destOrd="0" presId="urn:microsoft.com/office/officeart/2005/8/layout/cycle8"/>
    <dgm:cxn modelId="{E7C73138-9C62-44D1-9ABA-8F41986CDA45}" type="presParOf" srcId="{95D94A5C-1636-4040-8157-D825351860D4}" destId="{FE1E2EB8-2BE4-4514-B071-70F5967CC64D}" srcOrd="11" destOrd="0" presId="urn:microsoft.com/office/officeart/2005/8/layout/cycle8"/>
    <dgm:cxn modelId="{11D931ED-9A58-45F1-A4CA-3C695B9E79F3}" type="presParOf" srcId="{95D94A5C-1636-4040-8157-D825351860D4}" destId="{004B33FF-EA47-43A0-B1BB-0AF547623B0C}" srcOrd="12" destOrd="0" presId="urn:microsoft.com/office/officeart/2005/8/layout/cycle8"/>
    <dgm:cxn modelId="{811F23F2-1050-4BC9-824D-8840001C8B14}" type="presParOf" srcId="{95D94A5C-1636-4040-8157-D825351860D4}" destId="{EB873376-A23E-4C4C-A3B0-55482FA725C1}" srcOrd="13" destOrd="0" presId="urn:microsoft.com/office/officeart/2005/8/layout/cycle8"/>
    <dgm:cxn modelId="{D3088165-FBEC-4ADD-A70B-CC534EA23F14}" type="presParOf" srcId="{95D94A5C-1636-4040-8157-D825351860D4}" destId="{537EA348-8B2F-4C72-98F6-2C9D604C493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F97473-3293-4F01-981F-F534525E56AE}" type="doc">
      <dgm:prSet loTypeId="urn:microsoft.com/office/officeart/2005/8/layout/cycle8" loCatId="cycle" qsTypeId="urn:microsoft.com/office/officeart/2005/8/quickstyle/simple1" qsCatId="simple" csTypeId="urn:microsoft.com/office/officeart/2005/8/colors/accent1_2" csCatId="accent1" phldr="1"/>
      <dgm:spPr/>
    </dgm:pt>
    <dgm:pt modelId="{20FC2AA3-1CC0-445B-80F3-7D381C1372F4}">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dirty="0" smtClean="0"/>
        </a:p>
        <a:p>
          <a:pPr marL="0" marR="0" indent="0" defTabSz="914400" eaLnBrk="1" fontAlgn="auto" latinLnBrk="0" hangingPunct="1">
            <a:lnSpc>
              <a:spcPct val="100000"/>
            </a:lnSpc>
            <a:spcBef>
              <a:spcPts val="0"/>
            </a:spcBef>
            <a:spcAft>
              <a:spcPts val="0"/>
            </a:spcAft>
            <a:buClrTx/>
            <a:buSzTx/>
            <a:buFontTx/>
            <a:buNone/>
            <a:tabLst/>
            <a:defRPr/>
          </a:pPr>
          <a:r>
            <a:rPr lang="el-GR" dirty="0" smtClean="0"/>
            <a:t>Διαχωρισμός ή Ένταξη;</a:t>
          </a:r>
        </a:p>
        <a:p>
          <a:endParaRPr lang="el-GR" dirty="0"/>
        </a:p>
      </dgm:t>
    </dgm:pt>
    <dgm:pt modelId="{9EAA00B0-9E30-4B69-89CE-46AAF1DD12AE}" type="parTrans" cxnId="{AD0F2019-26EB-4750-84D8-2550515612D1}">
      <dgm:prSet/>
      <dgm:spPr/>
      <dgm:t>
        <a:bodyPr/>
        <a:lstStyle/>
        <a:p>
          <a:endParaRPr lang="el-GR"/>
        </a:p>
      </dgm:t>
    </dgm:pt>
    <dgm:pt modelId="{EF6E4485-43DD-487D-9BB8-44A6511D33D0}" type="sibTrans" cxnId="{AD0F2019-26EB-4750-84D8-2550515612D1}">
      <dgm:prSet/>
      <dgm:spPr/>
      <dgm:t>
        <a:bodyPr/>
        <a:lstStyle/>
        <a:p>
          <a:endParaRPr lang="el-GR"/>
        </a:p>
      </dgm:t>
    </dgm:pt>
    <dgm:pt modelId="{069D9641-82EC-4B24-9AB4-534574AEF4CC}">
      <dgm:prSet phldrT="[Κείμενο]"/>
      <dgm:spPr/>
      <dgm:t>
        <a:bodyPr/>
        <a:lstStyle/>
        <a:p>
          <a:r>
            <a:rPr lang="el-GR" dirty="0" smtClean="0"/>
            <a:t>Αλλαγές που τελικά επιτελούνται; Ευθύνη;</a:t>
          </a:r>
          <a:endParaRPr lang="el-GR" dirty="0"/>
        </a:p>
      </dgm:t>
    </dgm:pt>
    <dgm:pt modelId="{A24542DC-83FA-4804-ACC6-51E4D7A776F4}" type="parTrans" cxnId="{030B391F-EA07-44C9-84E3-FEEDD3FF9D9E}">
      <dgm:prSet/>
      <dgm:spPr/>
      <dgm:t>
        <a:bodyPr/>
        <a:lstStyle/>
        <a:p>
          <a:endParaRPr lang="el-GR"/>
        </a:p>
      </dgm:t>
    </dgm:pt>
    <dgm:pt modelId="{3231D5BF-E092-4A33-BEAD-5D1E55A491E2}" type="sibTrans" cxnId="{030B391F-EA07-44C9-84E3-FEEDD3FF9D9E}">
      <dgm:prSet/>
      <dgm:spPr/>
      <dgm:t>
        <a:bodyPr/>
        <a:lstStyle/>
        <a:p>
          <a:endParaRPr lang="el-GR"/>
        </a:p>
      </dgm:t>
    </dgm:pt>
    <dgm:pt modelId="{8ADF7D47-706E-45B4-8D39-AD5764D7CE11}">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dirty="0" smtClean="0"/>
            <a:t>Ορισμός αναπηρίας;</a:t>
          </a:r>
        </a:p>
      </dgm:t>
    </dgm:pt>
    <dgm:pt modelId="{9DBB1F54-19A5-4DCE-9E96-48CF9D4CA0B3}" type="parTrans" cxnId="{1B11C147-D549-47FC-A476-279DDDEA7D95}">
      <dgm:prSet/>
      <dgm:spPr/>
      <dgm:t>
        <a:bodyPr/>
        <a:lstStyle/>
        <a:p>
          <a:endParaRPr lang="el-GR"/>
        </a:p>
      </dgm:t>
    </dgm:pt>
    <dgm:pt modelId="{BEAC1A94-20A0-41C0-9967-345469CF3E81}" type="sibTrans" cxnId="{1B11C147-D549-47FC-A476-279DDDEA7D95}">
      <dgm:prSet/>
      <dgm:spPr/>
      <dgm:t>
        <a:bodyPr/>
        <a:lstStyle/>
        <a:p>
          <a:endParaRPr lang="el-GR"/>
        </a:p>
      </dgm:t>
    </dgm:pt>
    <dgm:pt modelId="{95D94A5C-1636-4040-8157-D825351860D4}" type="pres">
      <dgm:prSet presAssocID="{0FF97473-3293-4F01-981F-F534525E56AE}" presName="compositeShape" presStyleCnt="0">
        <dgm:presLayoutVars>
          <dgm:chMax val="7"/>
          <dgm:dir/>
          <dgm:resizeHandles val="exact"/>
        </dgm:presLayoutVars>
      </dgm:prSet>
      <dgm:spPr/>
    </dgm:pt>
    <dgm:pt modelId="{6012D7DD-7886-4607-8A02-8F5E1E2D4C73}" type="pres">
      <dgm:prSet presAssocID="{0FF97473-3293-4F01-981F-F534525E56AE}" presName="wedge1" presStyleLbl="node1" presStyleIdx="0" presStyleCnt="3"/>
      <dgm:spPr/>
      <dgm:t>
        <a:bodyPr/>
        <a:lstStyle/>
        <a:p>
          <a:endParaRPr lang="el-GR"/>
        </a:p>
      </dgm:t>
    </dgm:pt>
    <dgm:pt modelId="{7EBC150B-ADD0-4D4B-8E63-667E1E6F2148}" type="pres">
      <dgm:prSet presAssocID="{0FF97473-3293-4F01-981F-F534525E56AE}" presName="dummy1a" presStyleCnt="0"/>
      <dgm:spPr/>
    </dgm:pt>
    <dgm:pt modelId="{4786D153-F380-44A8-8C55-DC6C08493669}" type="pres">
      <dgm:prSet presAssocID="{0FF97473-3293-4F01-981F-F534525E56AE}" presName="dummy1b" presStyleCnt="0"/>
      <dgm:spPr/>
    </dgm:pt>
    <dgm:pt modelId="{5E698604-2CD8-45A1-A346-14CA76DB5E25}" type="pres">
      <dgm:prSet presAssocID="{0FF97473-3293-4F01-981F-F534525E56AE}" presName="wedge1Tx" presStyleLbl="node1" presStyleIdx="0" presStyleCnt="3">
        <dgm:presLayoutVars>
          <dgm:chMax val="0"/>
          <dgm:chPref val="0"/>
          <dgm:bulletEnabled val="1"/>
        </dgm:presLayoutVars>
      </dgm:prSet>
      <dgm:spPr/>
      <dgm:t>
        <a:bodyPr/>
        <a:lstStyle/>
        <a:p>
          <a:endParaRPr lang="el-GR"/>
        </a:p>
      </dgm:t>
    </dgm:pt>
    <dgm:pt modelId="{31CE6711-A08E-4A6A-BA39-508770CFCB2A}" type="pres">
      <dgm:prSet presAssocID="{0FF97473-3293-4F01-981F-F534525E56AE}" presName="wedge2" presStyleLbl="node1" presStyleIdx="1" presStyleCnt="3"/>
      <dgm:spPr/>
      <dgm:t>
        <a:bodyPr/>
        <a:lstStyle/>
        <a:p>
          <a:endParaRPr lang="el-GR"/>
        </a:p>
      </dgm:t>
    </dgm:pt>
    <dgm:pt modelId="{024D2A1C-2F9A-4529-8E92-48A93BC62E03}" type="pres">
      <dgm:prSet presAssocID="{0FF97473-3293-4F01-981F-F534525E56AE}" presName="dummy2a" presStyleCnt="0"/>
      <dgm:spPr/>
    </dgm:pt>
    <dgm:pt modelId="{B3B568C1-9729-4905-81BB-EFF8A4F43003}" type="pres">
      <dgm:prSet presAssocID="{0FF97473-3293-4F01-981F-F534525E56AE}" presName="dummy2b" presStyleCnt="0"/>
      <dgm:spPr/>
    </dgm:pt>
    <dgm:pt modelId="{8B37B853-3F58-49D5-9CCF-064099ACB0CE}" type="pres">
      <dgm:prSet presAssocID="{0FF97473-3293-4F01-981F-F534525E56AE}" presName="wedge2Tx" presStyleLbl="node1" presStyleIdx="1" presStyleCnt="3">
        <dgm:presLayoutVars>
          <dgm:chMax val="0"/>
          <dgm:chPref val="0"/>
          <dgm:bulletEnabled val="1"/>
        </dgm:presLayoutVars>
      </dgm:prSet>
      <dgm:spPr/>
      <dgm:t>
        <a:bodyPr/>
        <a:lstStyle/>
        <a:p>
          <a:endParaRPr lang="el-GR"/>
        </a:p>
      </dgm:t>
    </dgm:pt>
    <dgm:pt modelId="{CEA922F1-CA7C-4DFB-8CF9-58F67A9D4CC2}" type="pres">
      <dgm:prSet presAssocID="{0FF97473-3293-4F01-981F-F534525E56AE}" presName="wedge3" presStyleLbl="node1" presStyleIdx="2" presStyleCnt="3"/>
      <dgm:spPr/>
      <dgm:t>
        <a:bodyPr/>
        <a:lstStyle/>
        <a:p>
          <a:endParaRPr lang="el-GR"/>
        </a:p>
      </dgm:t>
    </dgm:pt>
    <dgm:pt modelId="{BBFD0FD2-8FA1-40A6-B082-2668866C9FFE}" type="pres">
      <dgm:prSet presAssocID="{0FF97473-3293-4F01-981F-F534525E56AE}" presName="dummy3a" presStyleCnt="0"/>
      <dgm:spPr/>
    </dgm:pt>
    <dgm:pt modelId="{054973FF-B17E-4AE9-85E6-D6DF4B4C783A}" type="pres">
      <dgm:prSet presAssocID="{0FF97473-3293-4F01-981F-F534525E56AE}" presName="dummy3b" presStyleCnt="0"/>
      <dgm:spPr/>
    </dgm:pt>
    <dgm:pt modelId="{FE1E2EB8-2BE4-4514-B071-70F5967CC64D}" type="pres">
      <dgm:prSet presAssocID="{0FF97473-3293-4F01-981F-F534525E56AE}" presName="wedge3Tx" presStyleLbl="node1" presStyleIdx="2" presStyleCnt="3">
        <dgm:presLayoutVars>
          <dgm:chMax val="0"/>
          <dgm:chPref val="0"/>
          <dgm:bulletEnabled val="1"/>
        </dgm:presLayoutVars>
      </dgm:prSet>
      <dgm:spPr/>
      <dgm:t>
        <a:bodyPr/>
        <a:lstStyle/>
        <a:p>
          <a:endParaRPr lang="el-GR"/>
        </a:p>
      </dgm:t>
    </dgm:pt>
    <dgm:pt modelId="{004B33FF-EA47-43A0-B1BB-0AF547623B0C}" type="pres">
      <dgm:prSet presAssocID="{EF6E4485-43DD-487D-9BB8-44A6511D33D0}" presName="arrowWedge1" presStyleLbl="fgSibTrans2D1" presStyleIdx="0" presStyleCnt="3" custLinFactNeighborX="-255" custLinFactNeighborY="-550"/>
      <dgm:spPr/>
    </dgm:pt>
    <dgm:pt modelId="{EB873376-A23E-4C4C-A3B0-55482FA725C1}" type="pres">
      <dgm:prSet presAssocID="{3231D5BF-E092-4A33-BEAD-5D1E55A491E2}" presName="arrowWedge2" presStyleLbl="fgSibTrans2D1" presStyleIdx="1" presStyleCnt="3"/>
      <dgm:spPr/>
    </dgm:pt>
    <dgm:pt modelId="{537EA348-8B2F-4C72-98F6-2C9D604C493E}" type="pres">
      <dgm:prSet presAssocID="{BEAC1A94-20A0-41C0-9967-345469CF3E81}" presName="arrowWedge3" presStyleLbl="fgSibTrans2D1" presStyleIdx="2" presStyleCnt="3"/>
      <dgm:spPr/>
    </dgm:pt>
  </dgm:ptLst>
  <dgm:cxnLst>
    <dgm:cxn modelId="{9B185C2E-0D58-4D71-8F8D-865B33EDF560}" type="presOf" srcId="{069D9641-82EC-4B24-9AB4-534574AEF4CC}" destId="{31CE6711-A08E-4A6A-BA39-508770CFCB2A}" srcOrd="0" destOrd="0" presId="urn:microsoft.com/office/officeart/2005/8/layout/cycle8"/>
    <dgm:cxn modelId="{1B11C147-D549-47FC-A476-279DDDEA7D95}" srcId="{0FF97473-3293-4F01-981F-F534525E56AE}" destId="{8ADF7D47-706E-45B4-8D39-AD5764D7CE11}" srcOrd="2" destOrd="0" parTransId="{9DBB1F54-19A5-4DCE-9E96-48CF9D4CA0B3}" sibTransId="{BEAC1A94-20A0-41C0-9967-345469CF3E81}"/>
    <dgm:cxn modelId="{AD0F2019-26EB-4750-84D8-2550515612D1}" srcId="{0FF97473-3293-4F01-981F-F534525E56AE}" destId="{20FC2AA3-1CC0-445B-80F3-7D381C1372F4}" srcOrd="0" destOrd="0" parTransId="{9EAA00B0-9E30-4B69-89CE-46AAF1DD12AE}" sibTransId="{EF6E4485-43DD-487D-9BB8-44A6511D33D0}"/>
    <dgm:cxn modelId="{808EB7BE-0693-4CB5-A6C4-DD8E4EE16D57}" type="presOf" srcId="{20FC2AA3-1CC0-445B-80F3-7D381C1372F4}" destId="{5E698604-2CD8-45A1-A346-14CA76DB5E25}" srcOrd="1" destOrd="0" presId="urn:microsoft.com/office/officeart/2005/8/layout/cycle8"/>
    <dgm:cxn modelId="{55872FA5-F39A-4968-B709-7E1C579C4330}" type="presOf" srcId="{0FF97473-3293-4F01-981F-F534525E56AE}" destId="{95D94A5C-1636-4040-8157-D825351860D4}" srcOrd="0" destOrd="0" presId="urn:microsoft.com/office/officeart/2005/8/layout/cycle8"/>
    <dgm:cxn modelId="{030B391F-EA07-44C9-84E3-FEEDD3FF9D9E}" srcId="{0FF97473-3293-4F01-981F-F534525E56AE}" destId="{069D9641-82EC-4B24-9AB4-534574AEF4CC}" srcOrd="1" destOrd="0" parTransId="{A24542DC-83FA-4804-ACC6-51E4D7A776F4}" sibTransId="{3231D5BF-E092-4A33-BEAD-5D1E55A491E2}"/>
    <dgm:cxn modelId="{96E3D331-129E-44F4-8B40-42B6C9DF391C}" type="presOf" srcId="{20FC2AA3-1CC0-445B-80F3-7D381C1372F4}" destId="{6012D7DD-7886-4607-8A02-8F5E1E2D4C73}" srcOrd="0" destOrd="0" presId="urn:microsoft.com/office/officeart/2005/8/layout/cycle8"/>
    <dgm:cxn modelId="{1ACDC33E-B0A5-49D2-B0E9-68FAAC2EF33D}" type="presOf" srcId="{069D9641-82EC-4B24-9AB4-534574AEF4CC}" destId="{8B37B853-3F58-49D5-9CCF-064099ACB0CE}" srcOrd="1" destOrd="0" presId="urn:microsoft.com/office/officeart/2005/8/layout/cycle8"/>
    <dgm:cxn modelId="{387D3755-CCD2-4344-8A4F-AA3DA54DB3EB}" type="presOf" srcId="{8ADF7D47-706E-45B4-8D39-AD5764D7CE11}" destId="{CEA922F1-CA7C-4DFB-8CF9-58F67A9D4CC2}" srcOrd="0" destOrd="0" presId="urn:microsoft.com/office/officeart/2005/8/layout/cycle8"/>
    <dgm:cxn modelId="{1BF3958B-C114-4196-B644-7B1EC321DE99}" type="presOf" srcId="{8ADF7D47-706E-45B4-8D39-AD5764D7CE11}" destId="{FE1E2EB8-2BE4-4514-B071-70F5967CC64D}" srcOrd="1" destOrd="0" presId="urn:microsoft.com/office/officeart/2005/8/layout/cycle8"/>
    <dgm:cxn modelId="{925B5023-D40E-46C6-AAB9-AB0C067C051A}" type="presParOf" srcId="{95D94A5C-1636-4040-8157-D825351860D4}" destId="{6012D7DD-7886-4607-8A02-8F5E1E2D4C73}" srcOrd="0" destOrd="0" presId="urn:microsoft.com/office/officeart/2005/8/layout/cycle8"/>
    <dgm:cxn modelId="{688661FE-E2F2-4AA2-BFB9-454897A75FFC}" type="presParOf" srcId="{95D94A5C-1636-4040-8157-D825351860D4}" destId="{7EBC150B-ADD0-4D4B-8E63-667E1E6F2148}" srcOrd="1" destOrd="0" presId="urn:microsoft.com/office/officeart/2005/8/layout/cycle8"/>
    <dgm:cxn modelId="{05E998C4-84E3-48EF-ADE5-F93D0A95CFDC}" type="presParOf" srcId="{95D94A5C-1636-4040-8157-D825351860D4}" destId="{4786D153-F380-44A8-8C55-DC6C08493669}" srcOrd="2" destOrd="0" presId="urn:microsoft.com/office/officeart/2005/8/layout/cycle8"/>
    <dgm:cxn modelId="{4965B281-E459-4853-A6C0-F5191EA82B65}" type="presParOf" srcId="{95D94A5C-1636-4040-8157-D825351860D4}" destId="{5E698604-2CD8-45A1-A346-14CA76DB5E25}" srcOrd="3" destOrd="0" presId="urn:microsoft.com/office/officeart/2005/8/layout/cycle8"/>
    <dgm:cxn modelId="{AAAC3170-8629-42FC-9AF4-BA9BD3F97223}" type="presParOf" srcId="{95D94A5C-1636-4040-8157-D825351860D4}" destId="{31CE6711-A08E-4A6A-BA39-508770CFCB2A}" srcOrd="4" destOrd="0" presId="urn:microsoft.com/office/officeart/2005/8/layout/cycle8"/>
    <dgm:cxn modelId="{F2F4E445-F6A1-4BCD-A930-9053442A2B32}" type="presParOf" srcId="{95D94A5C-1636-4040-8157-D825351860D4}" destId="{024D2A1C-2F9A-4529-8E92-48A93BC62E03}" srcOrd="5" destOrd="0" presId="urn:microsoft.com/office/officeart/2005/8/layout/cycle8"/>
    <dgm:cxn modelId="{481EB977-6335-4923-92B5-564C58692F5C}" type="presParOf" srcId="{95D94A5C-1636-4040-8157-D825351860D4}" destId="{B3B568C1-9729-4905-81BB-EFF8A4F43003}" srcOrd="6" destOrd="0" presId="urn:microsoft.com/office/officeart/2005/8/layout/cycle8"/>
    <dgm:cxn modelId="{31A1080B-0B47-4C8D-B681-38B334D63608}" type="presParOf" srcId="{95D94A5C-1636-4040-8157-D825351860D4}" destId="{8B37B853-3F58-49D5-9CCF-064099ACB0CE}" srcOrd="7" destOrd="0" presId="urn:microsoft.com/office/officeart/2005/8/layout/cycle8"/>
    <dgm:cxn modelId="{1C9925F2-2657-4045-AC28-4472819D6EAB}" type="presParOf" srcId="{95D94A5C-1636-4040-8157-D825351860D4}" destId="{CEA922F1-CA7C-4DFB-8CF9-58F67A9D4CC2}" srcOrd="8" destOrd="0" presId="urn:microsoft.com/office/officeart/2005/8/layout/cycle8"/>
    <dgm:cxn modelId="{D3C1EF60-43A4-4F9F-A5EF-18C5376B209C}" type="presParOf" srcId="{95D94A5C-1636-4040-8157-D825351860D4}" destId="{BBFD0FD2-8FA1-40A6-B082-2668866C9FFE}" srcOrd="9" destOrd="0" presId="urn:microsoft.com/office/officeart/2005/8/layout/cycle8"/>
    <dgm:cxn modelId="{593B2B4C-AABF-4785-B65B-F47350817E29}" type="presParOf" srcId="{95D94A5C-1636-4040-8157-D825351860D4}" destId="{054973FF-B17E-4AE9-85E6-D6DF4B4C783A}" srcOrd="10" destOrd="0" presId="urn:microsoft.com/office/officeart/2005/8/layout/cycle8"/>
    <dgm:cxn modelId="{28F4DADF-50B3-4E97-A615-E63BA17EB9CC}" type="presParOf" srcId="{95D94A5C-1636-4040-8157-D825351860D4}" destId="{FE1E2EB8-2BE4-4514-B071-70F5967CC64D}" srcOrd="11" destOrd="0" presId="urn:microsoft.com/office/officeart/2005/8/layout/cycle8"/>
    <dgm:cxn modelId="{9A414A6F-2E7D-40B3-97FA-2C8A14F4D044}" type="presParOf" srcId="{95D94A5C-1636-4040-8157-D825351860D4}" destId="{004B33FF-EA47-43A0-B1BB-0AF547623B0C}" srcOrd="12" destOrd="0" presId="urn:microsoft.com/office/officeart/2005/8/layout/cycle8"/>
    <dgm:cxn modelId="{BA28BBE0-FD53-4D1B-B0B5-47EDD894240C}" type="presParOf" srcId="{95D94A5C-1636-4040-8157-D825351860D4}" destId="{EB873376-A23E-4C4C-A3B0-55482FA725C1}" srcOrd="13" destOrd="0" presId="urn:microsoft.com/office/officeart/2005/8/layout/cycle8"/>
    <dgm:cxn modelId="{27FC7AA8-1FDE-4A49-970A-A824E258C7D8}" type="presParOf" srcId="{95D94A5C-1636-4040-8157-D825351860D4}" destId="{537EA348-8B2F-4C72-98F6-2C9D604C493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FF97473-3293-4F01-981F-F534525E56AE}" type="doc">
      <dgm:prSet loTypeId="urn:microsoft.com/office/officeart/2005/8/layout/cycle8" loCatId="cycle" qsTypeId="urn:microsoft.com/office/officeart/2005/8/quickstyle/simple1" qsCatId="simple" csTypeId="urn:microsoft.com/office/officeart/2005/8/colors/accent1_2" csCatId="accent1" phldr="1"/>
      <dgm:spPr/>
    </dgm:pt>
    <dgm:pt modelId="{20FC2AA3-1CC0-445B-80F3-7D381C1372F4}">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l-GR" dirty="0" smtClean="0"/>
        </a:p>
        <a:p>
          <a:pPr marL="0" marR="0" indent="0" defTabSz="914400" eaLnBrk="1" fontAlgn="auto" latinLnBrk="0" hangingPunct="1">
            <a:lnSpc>
              <a:spcPct val="100000"/>
            </a:lnSpc>
            <a:spcBef>
              <a:spcPts val="0"/>
            </a:spcBef>
            <a:spcAft>
              <a:spcPts val="0"/>
            </a:spcAft>
            <a:buClrTx/>
            <a:buSzTx/>
            <a:buFontTx/>
            <a:buNone/>
            <a:tabLst/>
            <a:defRPr/>
          </a:pPr>
          <a:r>
            <a:rPr lang="el-GR" dirty="0" smtClean="0"/>
            <a:t>Διαχωρισμός ή Ένταξη;</a:t>
          </a:r>
        </a:p>
        <a:p>
          <a:endParaRPr lang="el-GR" dirty="0"/>
        </a:p>
      </dgm:t>
    </dgm:pt>
    <dgm:pt modelId="{9EAA00B0-9E30-4B69-89CE-46AAF1DD12AE}" type="parTrans" cxnId="{AD0F2019-26EB-4750-84D8-2550515612D1}">
      <dgm:prSet/>
      <dgm:spPr/>
      <dgm:t>
        <a:bodyPr/>
        <a:lstStyle/>
        <a:p>
          <a:endParaRPr lang="el-GR"/>
        </a:p>
      </dgm:t>
    </dgm:pt>
    <dgm:pt modelId="{EF6E4485-43DD-487D-9BB8-44A6511D33D0}" type="sibTrans" cxnId="{AD0F2019-26EB-4750-84D8-2550515612D1}">
      <dgm:prSet/>
      <dgm:spPr/>
      <dgm:t>
        <a:bodyPr/>
        <a:lstStyle/>
        <a:p>
          <a:endParaRPr lang="el-GR"/>
        </a:p>
      </dgm:t>
    </dgm:pt>
    <dgm:pt modelId="{069D9641-82EC-4B24-9AB4-534574AEF4CC}">
      <dgm:prSet phldrT="[Κείμενο]"/>
      <dgm:spPr/>
      <dgm:t>
        <a:bodyPr/>
        <a:lstStyle/>
        <a:p>
          <a:r>
            <a:rPr lang="el-GR" dirty="0" smtClean="0"/>
            <a:t>Αλλαγές που τελικά επιτελούνται; Ευθύνη;</a:t>
          </a:r>
          <a:endParaRPr lang="el-GR" dirty="0"/>
        </a:p>
      </dgm:t>
    </dgm:pt>
    <dgm:pt modelId="{A24542DC-83FA-4804-ACC6-51E4D7A776F4}" type="parTrans" cxnId="{030B391F-EA07-44C9-84E3-FEEDD3FF9D9E}">
      <dgm:prSet/>
      <dgm:spPr/>
      <dgm:t>
        <a:bodyPr/>
        <a:lstStyle/>
        <a:p>
          <a:endParaRPr lang="el-GR"/>
        </a:p>
      </dgm:t>
    </dgm:pt>
    <dgm:pt modelId="{3231D5BF-E092-4A33-BEAD-5D1E55A491E2}" type="sibTrans" cxnId="{030B391F-EA07-44C9-84E3-FEEDD3FF9D9E}">
      <dgm:prSet/>
      <dgm:spPr/>
      <dgm:t>
        <a:bodyPr/>
        <a:lstStyle/>
        <a:p>
          <a:endParaRPr lang="el-GR"/>
        </a:p>
      </dgm:t>
    </dgm:pt>
    <dgm:pt modelId="{8ADF7D47-706E-45B4-8D39-AD5764D7CE11}">
      <dgm:prSet phldrT="[Κείμενο]"/>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l-GR" dirty="0" smtClean="0"/>
            <a:t>Ορισμός αναπηρίας;</a:t>
          </a:r>
        </a:p>
      </dgm:t>
    </dgm:pt>
    <dgm:pt modelId="{9DBB1F54-19A5-4DCE-9E96-48CF9D4CA0B3}" type="parTrans" cxnId="{1B11C147-D549-47FC-A476-279DDDEA7D95}">
      <dgm:prSet/>
      <dgm:spPr/>
      <dgm:t>
        <a:bodyPr/>
        <a:lstStyle/>
        <a:p>
          <a:endParaRPr lang="el-GR"/>
        </a:p>
      </dgm:t>
    </dgm:pt>
    <dgm:pt modelId="{BEAC1A94-20A0-41C0-9967-345469CF3E81}" type="sibTrans" cxnId="{1B11C147-D549-47FC-A476-279DDDEA7D95}">
      <dgm:prSet/>
      <dgm:spPr/>
      <dgm:t>
        <a:bodyPr/>
        <a:lstStyle/>
        <a:p>
          <a:endParaRPr lang="el-GR"/>
        </a:p>
      </dgm:t>
    </dgm:pt>
    <dgm:pt modelId="{95D94A5C-1636-4040-8157-D825351860D4}" type="pres">
      <dgm:prSet presAssocID="{0FF97473-3293-4F01-981F-F534525E56AE}" presName="compositeShape" presStyleCnt="0">
        <dgm:presLayoutVars>
          <dgm:chMax val="7"/>
          <dgm:dir/>
          <dgm:resizeHandles val="exact"/>
        </dgm:presLayoutVars>
      </dgm:prSet>
      <dgm:spPr/>
    </dgm:pt>
    <dgm:pt modelId="{6012D7DD-7886-4607-8A02-8F5E1E2D4C73}" type="pres">
      <dgm:prSet presAssocID="{0FF97473-3293-4F01-981F-F534525E56AE}" presName="wedge1" presStyleLbl="node1" presStyleIdx="0" presStyleCnt="3"/>
      <dgm:spPr/>
      <dgm:t>
        <a:bodyPr/>
        <a:lstStyle/>
        <a:p>
          <a:endParaRPr lang="el-GR"/>
        </a:p>
      </dgm:t>
    </dgm:pt>
    <dgm:pt modelId="{7EBC150B-ADD0-4D4B-8E63-667E1E6F2148}" type="pres">
      <dgm:prSet presAssocID="{0FF97473-3293-4F01-981F-F534525E56AE}" presName="dummy1a" presStyleCnt="0"/>
      <dgm:spPr/>
    </dgm:pt>
    <dgm:pt modelId="{4786D153-F380-44A8-8C55-DC6C08493669}" type="pres">
      <dgm:prSet presAssocID="{0FF97473-3293-4F01-981F-F534525E56AE}" presName="dummy1b" presStyleCnt="0"/>
      <dgm:spPr/>
    </dgm:pt>
    <dgm:pt modelId="{5E698604-2CD8-45A1-A346-14CA76DB5E25}" type="pres">
      <dgm:prSet presAssocID="{0FF97473-3293-4F01-981F-F534525E56AE}" presName="wedge1Tx" presStyleLbl="node1" presStyleIdx="0" presStyleCnt="3">
        <dgm:presLayoutVars>
          <dgm:chMax val="0"/>
          <dgm:chPref val="0"/>
          <dgm:bulletEnabled val="1"/>
        </dgm:presLayoutVars>
      </dgm:prSet>
      <dgm:spPr/>
      <dgm:t>
        <a:bodyPr/>
        <a:lstStyle/>
        <a:p>
          <a:endParaRPr lang="el-GR"/>
        </a:p>
      </dgm:t>
    </dgm:pt>
    <dgm:pt modelId="{31CE6711-A08E-4A6A-BA39-508770CFCB2A}" type="pres">
      <dgm:prSet presAssocID="{0FF97473-3293-4F01-981F-F534525E56AE}" presName="wedge2" presStyleLbl="node1" presStyleIdx="1" presStyleCnt="3"/>
      <dgm:spPr/>
      <dgm:t>
        <a:bodyPr/>
        <a:lstStyle/>
        <a:p>
          <a:endParaRPr lang="el-GR"/>
        </a:p>
      </dgm:t>
    </dgm:pt>
    <dgm:pt modelId="{024D2A1C-2F9A-4529-8E92-48A93BC62E03}" type="pres">
      <dgm:prSet presAssocID="{0FF97473-3293-4F01-981F-F534525E56AE}" presName="dummy2a" presStyleCnt="0"/>
      <dgm:spPr/>
    </dgm:pt>
    <dgm:pt modelId="{B3B568C1-9729-4905-81BB-EFF8A4F43003}" type="pres">
      <dgm:prSet presAssocID="{0FF97473-3293-4F01-981F-F534525E56AE}" presName="dummy2b" presStyleCnt="0"/>
      <dgm:spPr/>
    </dgm:pt>
    <dgm:pt modelId="{8B37B853-3F58-49D5-9CCF-064099ACB0CE}" type="pres">
      <dgm:prSet presAssocID="{0FF97473-3293-4F01-981F-F534525E56AE}" presName="wedge2Tx" presStyleLbl="node1" presStyleIdx="1" presStyleCnt="3">
        <dgm:presLayoutVars>
          <dgm:chMax val="0"/>
          <dgm:chPref val="0"/>
          <dgm:bulletEnabled val="1"/>
        </dgm:presLayoutVars>
      </dgm:prSet>
      <dgm:spPr/>
      <dgm:t>
        <a:bodyPr/>
        <a:lstStyle/>
        <a:p>
          <a:endParaRPr lang="el-GR"/>
        </a:p>
      </dgm:t>
    </dgm:pt>
    <dgm:pt modelId="{CEA922F1-CA7C-4DFB-8CF9-58F67A9D4CC2}" type="pres">
      <dgm:prSet presAssocID="{0FF97473-3293-4F01-981F-F534525E56AE}" presName="wedge3" presStyleLbl="node1" presStyleIdx="2" presStyleCnt="3"/>
      <dgm:spPr/>
      <dgm:t>
        <a:bodyPr/>
        <a:lstStyle/>
        <a:p>
          <a:endParaRPr lang="el-GR"/>
        </a:p>
      </dgm:t>
    </dgm:pt>
    <dgm:pt modelId="{BBFD0FD2-8FA1-40A6-B082-2668866C9FFE}" type="pres">
      <dgm:prSet presAssocID="{0FF97473-3293-4F01-981F-F534525E56AE}" presName="dummy3a" presStyleCnt="0"/>
      <dgm:spPr/>
    </dgm:pt>
    <dgm:pt modelId="{054973FF-B17E-4AE9-85E6-D6DF4B4C783A}" type="pres">
      <dgm:prSet presAssocID="{0FF97473-3293-4F01-981F-F534525E56AE}" presName="dummy3b" presStyleCnt="0"/>
      <dgm:spPr/>
    </dgm:pt>
    <dgm:pt modelId="{FE1E2EB8-2BE4-4514-B071-70F5967CC64D}" type="pres">
      <dgm:prSet presAssocID="{0FF97473-3293-4F01-981F-F534525E56AE}" presName="wedge3Tx" presStyleLbl="node1" presStyleIdx="2" presStyleCnt="3">
        <dgm:presLayoutVars>
          <dgm:chMax val="0"/>
          <dgm:chPref val="0"/>
          <dgm:bulletEnabled val="1"/>
        </dgm:presLayoutVars>
      </dgm:prSet>
      <dgm:spPr/>
      <dgm:t>
        <a:bodyPr/>
        <a:lstStyle/>
        <a:p>
          <a:endParaRPr lang="el-GR"/>
        </a:p>
      </dgm:t>
    </dgm:pt>
    <dgm:pt modelId="{004B33FF-EA47-43A0-B1BB-0AF547623B0C}" type="pres">
      <dgm:prSet presAssocID="{EF6E4485-43DD-487D-9BB8-44A6511D33D0}" presName="arrowWedge1" presStyleLbl="fgSibTrans2D1" presStyleIdx="0" presStyleCnt="3" custLinFactNeighborX="-255" custLinFactNeighborY="-550"/>
      <dgm:spPr/>
    </dgm:pt>
    <dgm:pt modelId="{EB873376-A23E-4C4C-A3B0-55482FA725C1}" type="pres">
      <dgm:prSet presAssocID="{3231D5BF-E092-4A33-BEAD-5D1E55A491E2}" presName="arrowWedge2" presStyleLbl="fgSibTrans2D1" presStyleIdx="1" presStyleCnt="3"/>
      <dgm:spPr/>
    </dgm:pt>
    <dgm:pt modelId="{537EA348-8B2F-4C72-98F6-2C9D604C493E}" type="pres">
      <dgm:prSet presAssocID="{BEAC1A94-20A0-41C0-9967-345469CF3E81}" presName="arrowWedge3" presStyleLbl="fgSibTrans2D1" presStyleIdx="2" presStyleCnt="3"/>
      <dgm:spPr/>
    </dgm:pt>
  </dgm:ptLst>
  <dgm:cxnLst>
    <dgm:cxn modelId="{94C3FCDC-18F9-48F7-8747-DFFB8271A08C}" type="presOf" srcId="{8ADF7D47-706E-45B4-8D39-AD5764D7CE11}" destId="{CEA922F1-CA7C-4DFB-8CF9-58F67A9D4CC2}" srcOrd="0" destOrd="0" presId="urn:microsoft.com/office/officeart/2005/8/layout/cycle8"/>
    <dgm:cxn modelId="{51D06596-569D-4415-8707-A4F8BF8914C0}" type="presOf" srcId="{20FC2AA3-1CC0-445B-80F3-7D381C1372F4}" destId="{5E698604-2CD8-45A1-A346-14CA76DB5E25}" srcOrd="1" destOrd="0" presId="urn:microsoft.com/office/officeart/2005/8/layout/cycle8"/>
    <dgm:cxn modelId="{3DA6D72F-627A-47C9-A231-A85C3454F848}" type="presOf" srcId="{20FC2AA3-1CC0-445B-80F3-7D381C1372F4}" destId="{6012D7DD-7886-4607-8A02-8F5E1E2D4C73}" srcOrd="0" destOrd="0" presId="urn:microsoft.com/office/officeart/2005/8/layout/cycle8"/>
    <dgm:cxn modelId="{1B11C147-D549-47FC-A476-279DDDEA7D95}" srcId="{0FF97473-3293-4F01-981F-F534525E56AE}" destId="{8ADF7D47-706E-45B4-8D39-AD5764D7CE11}" srcOrd="2" destOrd="0" parTransId="{9DBB1F54-19A5-4DCE-9E96-48CF9D4CA0B3}" sibTransId="{BEAC1A94-20A0-41C0-9967-345469CF3E81}"/>
    <dgm:cxn modelId="{AD0F2019-26EB-4750-84D8-2550515612D1}" srcId="{0FF97473-3293-4F01-981F-F534525E56AE}" destId="{20FC2AA3-1CC0-445B-80F3-7D381C1372F4}" srcOrd="0" destOrd="0" parTransId="{9EAA00B0-9E30-4B69-89CE-46AAF1DD12AE}" sibTransId="{EF6E4485-43DD-487D-9BB8-44A6511D33D0}"/>
    <dgm:cxn modelId="{86B7F41D-F2D9-415C-BD2B-7A10CE24DCE7}" type="presOf" srcId="{8ADF7D47-706E-45B4-8D39-AD5764D7CE11}" destId="{FE1E2EB8-2BE4-4514-B071-70F5967CC64D}" srcOrd="1" destOrd="0" presId="urn:microsoft.com/office/officeart/2005/8/layout/cycle8"/>
    <dgm:cxn modelId="{030B391F-EA07-44C9-84E3-FEEDD3FF9D9E}" srcId="{0FF97473-3293-4F01-981F-F534525E56AE}" destId="{069D9641-82EC-4B24-9AB4-534574AEF4CC}" srcOrd="1" destOrd="0" parTransId="{A24542DC-83FA-4804-ACC6-51E4D7A776F4}" sibTransId="{3231D5BF-E092-4A33-BEAD-5D1E55A491E2}"/>
    <dgm:cxn modelId="{44F84365-64F6-4FCB-B63E-B89565977830}" type="presOf" srcId="{069D9641-82EC-4B24-9AB4-534574AEF4CC}" destId="{8B37B853-3F58-49D5-9CCF-064099ACB0CE}" srcOrd="1" destOrd="0" presId="urn:microsoft.com/office/officeart/2005/8/layout/cycle8"/>
    <dgm:cxn modelId="{49B9621F-7C04-40F0-A7E1-DEF31FA15B62}" type="presOf" srcId="{0FF97473-3293-4F01-981F-F534525E56AE}" destId="{95D94A5C-1636-4040-8157-D825351860D4}" srcOrd="0" destOrd="0" presId="urn:microsoft.com/office/officeart/2005/8/layout/cycle8"/>
    <dgm:cxn modelId="{1C2472AD-9FB0-41D8-9503-9221192CA7AB}" type="presOf" srcId="{069D9641-82EC-4B24-9AB4-534574AEF4CC}" destId="{31CE6711-A08E-4A6A-BA39-508770CFCB2A}" srcOrd="0" destOrd="0" presId="urn:microsoft.com/office/officeart/2005/8/layout/cycle8"/>
    <dgm:cxn modelId="{FA9D0D88-348A-4053-87CB-B1053D0DA511}" type="presParOf" srcId="{95D94A5C-1636-4040-8157-D825351860D4}" destId="{6012D7DD-7886-4607-8A02-8F5E1E2D4C73}" srcOrd="0" destOrd="0" presId="urn:microsoft.com/office/officeart/2005/8/layout/cycle8"/>
    <dgm:cxn modelId="{7F1A00BB-601D-4CC1-AACB-49029E201067}" type="presParOf" srcId="{95D94A5C-1636-4040-8157-D825351860D4}" destId="{7EBC150B-ADD0-4D4B-8E63-667E1E6F2148}" srcOrd="1" destOrd="0" presId="urn:microsoft.com/office/officeart/2005/8/layout/cycle8"/>
    <dgm:cxn modelId="{13609AB3-8C89-44E5-BDC3-DE8ED404F43C}" type="presParOf" srcId="{95D94A5C-1636-4040-8157-D825351860D4}" destId="{4786D153-F380-44A8-8C55-DC6C08493669}" srcOrd="2" destOrd="0" presId="urn:microsoft.com/office/officeart/2005/8/layout/cycle8"/>
    <dgm:cxn modelId="{1293E4DE-09CE-4DE9-9DAC-DE62EB409858}" type="presParOf" srcId="{95D94A5C-1636-4040-8157-D825351860D4}" destId="{5E698604-2CD8-45A1-A346-14CA76DB5E25}" srcOrd="3" destOrd="0" presId="urn:microsoft.com/office/officeart/2005/8/layout/cycle8"/>
    <dgm:cxn modelId="{A55B51F8-DA3A-4437-8FB4-C87D623C8E1C}" type="presParOf" srcId="{95D94A5C-1636-4040-8157-D825351860D4}" destId="{31CE6711-A08E-4A6A-BA39-508770CFCB2A}" srcOrd="4" destOrd="0" presId="urn:microsoft.com/office/officeart/2005/8/layout/cycle8"/>
    <dgm:cxn modelId="{FEC8CA45-68F3-4419-AF26-EAA451ECEFAA}" type="presParOf" srcId="{95D94A5C-1636-4040-8157-D825351860D4}" destId="{024D2A1C-2F9A-4529-8E92-48A93BC62E03}" srcOrd="5" destOrd="0" presId="urn:microsoft.com/office/officeart/2005/8/layout/cycle8"/>
    <dgm:cxn modelId="{4D990C16-F9F9-437D-A2AD-66D00F6BF441}" type="presParOf" srcId="{95D94A5C-1636-4040-8157-D825351860D4}" destId="{B3B568C1-9729-4905-81BB-EFF8A4F43003}" srcOrd="6" destOrd="0" presId="urn:microsoft.com/office/officeart/2005/8/layout/cycle8"/>
    <dgm:cxn modelId="{E332559D-D717-4C5F-AD9D-3B3E84B68F33}" type="presParOf" srcId="{95D94A5C-1636-4040-8157-D825351860D4}" destId="{8B37B853-3F58-49D5-9CCF-064099ACB0CE}" srcOrd="7" destOrd="0" presId="urn:microsoft.com/office/officeart/2005/8/layout/cycle8"/>
    <dgm:cxn modelId="{711974A9-B9FC-42AB-9F1F-4DC8668510E2}" type="presParOf" srcId="{95D94A5C-1636-4040-8157-D825351860D4}" destId="{CEA922F1-CA7C-4DFB-8CF9-58F67A9D4CC2}" srcOrd="8" destOrd="0" presId="urn:microsoft.com/office/officeart/2005/8/layout/cycle8"/>
    <dgm:cxn modelId="{B0C44091-CD98-4D6E-AA9E-2CCF3C216907}" type="presParOf" srcId="{95D94A5C-1636-4040-8157-D825351860D4}" destId="{BBFD0FD2-8FA1-40A6-B082-2668866C9FFE}" srcOrd="9" destOrd="0" presId="urn:microsoft.com/office/officeart/2005/8/layout/cycle8"/>
    <dgm:cxn modelId="{4E2E5D66-91A8-47A4-955A-10A8C651EF35}" type="presParOf" srcId="{95D94A5C-1636-4040-8157-D825351860D4}" destId="{054973FF-B17E-4AE9-85E6-D6DF4B4C783A}" srcOrd="10" destOrd="0" presId="urn:microsoft.com/office/officeart/2005/8/layout/cycle8"/>
    <dgm:cxn modelId="{89953041-6B4A-41F4-9428-031063E888C3}" type="presParOf" srcId="{95D94A5C-1636-4040-8157-D825351860D4}" destId="{FE1E2EB8-2BE4-4514-B071-70F5967CC64D}" srcOrd="11" destOrd="0" presId="urn:microsoft.com/office/officeart/2005/8/layout/cycle8"/>
    <dgm:cxn modelId="{310B598C-516A-4887-9FE2-9D1A4A87F12D}" type="presParOf" srcId="{95D94A5C-1636-4040-8157-D825351860D4}" destId="{004B33FF-EA47-43A0-B1BB-0AF547623B0C}" srcOrd="12" destOrd="0" presId="urn:microsoft.com/office/officeart/2005/8/layout/cycle8"/>
    <dgm:cxn modelId="{57BB8612-F286-4E97-81A3-8F15632AC811}" type="presParOf" srcId="{95D94A5C-1636-4040-8157-D825351860D4}" destId="{EB873376-A23E-4C4C-A3B0-55482FA725C1}" srcOrd="13" destOrd="0" presId="urn:microsoft.com/office/officeart/2005/8/layout/cycle8"/>
    <dgm:cxn modelId="{2AA9D818-753D-48A0-B58B-F1ADAA1F7B5C}" type="presParOf" srcId="{95D94A5C-1636-4040-8157-D825351860D4}" destId="{537EA348-8B2F-4C72-98F6-2C9D604C493E}"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6D0D100-18CC-40CA-B707-4B195D8404A6}" type="doc">
      <dgm:prSet loTypeId="urn:microsoft.com/office/officeart/2005/8/layout/process2" loCatId="process" qsTypeId="urn:microsoft.com/office/officeart/2005/8/quickstyle/simple1" qsCatId="simple" csTypeId="urn:microsoft.com/office/officeart/2005/8/colors/accent1_2" csCatId="accent1" phldr="1"/>
      <dgm:spPr/>
    </dgm:pt>
    <dgm:pt modelId="{9F1DB8D2-5856-44FE-8393-54BD66638A5D}">
      <dgm:prSet phldrT="[Κείμενο]"/>
      <dgm:spPr/>
      <dgm:t>
        <a:bodyPr/>
        <a:lstStyle/>
        <a:p>
          <a:r>
            <a:rPr lang="el-GR" dirty="0" smtClean="0"/>
            <a:t>«Φυσιολογικό- Παθολογικό»</a:t>
          </a:r>
          <a:endParaRPr lang="el-GR" dirty="0"/>
        </a:p>
      </dgm:t>
    </dgm:pt>
    <dgm:pt modelId="{12D9AB97-0C13-4913-B99F-5C6EB23DF2D9}" type="parTrans" cxnId="{DB1B952E-8AAA-4BCE-90AB-D55A4751A9CF}">
      <dgm:prSet/>
      <dgm:spPr/>
      <dgm:t>
        <a:bodyPr/>
        <a:lstStyle/>
        <a:p>
          <a:endParaRPr lang="el-GR"/>
        </a:p>
      </dgm:t>
    </dgm:pt>
    <dgm:pt modelId="{8D112C5A-A103-45AD-B826-73704E61BAFB}" type="sibTrans" cxnId="{DB1B952E-8AAA-4BCE-90AB-D55A4751A9CF}">
      <dgm:prSet/>
      <dgm:spPr/>
      <dgm:t>
        <a:bodyPr/>
        <a:lstStyle/>
        <a:p>
          <a:endParaRPr lang="el-GR"/>
        </a:p>
      </dgm:t>
    </dgm:pt>
    <dgm:pt modelId="{3794EC27-DB23-473A-A35C-04AB3C19E326}">
      <dgm:prSet phldrT="[Κείμενο]"/>
      <dgm:spPr/>
      <dgm:t>
        <a:bodyPr/>
        <a:lstStyle/>
        <a:p>
          <a:r>
            <a:rPr lang="el-GR" dirty="0" smtClean="0"/>
            <a:t>«Βλάβη» «Διαταραχή»</a:t>
          </a:r>
          <a:endParaRPr lang="el-GR" dirty="0"/>
        </a:p>
      </dgm:t>
    </dgm:pt>
    <dgm:pt modelId="{BA7C01C5-0E6C-410B-80E9-1DD011A5E2D0}" type="parTrans" cxnId="{34987476-2AC5-4F57-A1AE-1BF3D2520E64}">
      <dgm:prSet/>
      <dgm:spPr/>
      <dgm:t>
        <a:bodyPr/>
        <a:lstStyle/>
        <a:p>
          <a:endParaRPr lang="el-GR"/>
        </a:p>
      </dgm:t>
    </dgm:pt>
    <dgm:pt modelId="{30DCC189-524B-4849-B93C-C015FE160103}" type="sibTrans" cxnId="{34987476-2AC5-4F57-A1AE-1BF3D2520E64}">
      <dgm:prSet/>
      <dgm:spPr/>
      <dgm:t>
        <a:bodyPr/>
        <a:lstStyle/>
        <a:p>
          <a:endParaRPr lang="el-GR"/>
        </a:p>
      </dgm:t>
    </dgm:pt>
    <dgm:pt modelId="{0CFBA6CD-5C0C-449B-BD56-F3120BCB7814}">
      <dgm:prSet phldrT="[Κείμενο]"/>
      <dgm:spPr/>
      <dgm:t>
        <a:bodyPr/>
        <a:lstStyle/>
        <a:p>
          <a:r>
            <a:rPr lang="el-GR" dirty="0" smtClean="0"/>
            <a:t>Αναπηρία</a:t>
          </a:r>
          <a:endParaRPr lang="el-GR" dirty="0"/>
        </a:p>
      </dgm:t>
    </dgm:pt>
    <dgm:pt modelId="{4FF1EBE0-CC05-4CAF-975A-7AF6FCAE9DC6}" type="parTrans" cxnId="{799CE59B-F214-4E68-84F3-F57C10CD16A5}">
      <dgm:prSet/>
      <dgm:spPr/>
      <dgm:t>
        <a:bodyPr/>
        <a:lstStyle/>
        <a:p>
          <a:endParaRPr lang="el-GR"/>
        </a:p>
      </dgm:t>
    </dgm:pt>
    <dgm:pt modelId="{EDC9C070-229E-4B62-92C2-4E021A298041}" type="sibTrans" cxnId="{799CE59B-F214-4E68-84F3-F57C10CD16A5}">
      <dgm:prSet/>
      <dgm:spPr/>
      <dgm:t>
        <a:bodyPr/>
        <a:lstStyle/>
        <a:p>
          <a:endParaRPr lang="el-GR"/>
        </a:p>
      </dgm:t>
    </dgm:pt>
    <dgm:pt modelId="{F2EFB9E3-044F-4B1C-9603-2C3FED8505F3}" type="pres">
      <dgm:prSet presAssocID="{46D0D100-18CC-40CA-B707-4B195D8404A6}" presName="linearFlow" presStyleCnt="0">
        <dgm:presLayoutVars>
          <dgm:resizeHandles val="exact"/>
        </dgm:presLayoutVars>
      </dgm:prSet>
      <dgm:spPr/>
    </dgm:pt>
    <dgm:pt modelId="{CC9F1029-2452-41F1-89C5-FF786B3EF4D8}" type="pres">
      <dgm:prSet presAssocID="{9F1DB8D2-5856-44FE-8393-54BD66638A5D}" presName="node" presStyleLbl="node1" presStyleIdx="0" presStyleCnt="3" custScaleX="131155">
        <dgm:presLayoutVars>
          <dgm:bulletEnabled val="1"/>
        </dgm:presLayoutVars>
      </dgm:prSet>
      <dgm:spPr/>
      <dgm:t>
        <a:bodyPr/>
        <a:lstStyle/>
        <a:p>
          <a:endParaRPr lang="el-GR"/>
        </a:p>
      </dgm:t>
    </dgm:pt>
    <dgm:pt modelId="{06E3650F-F16C-4CE2-BA92-AC68B84E5408}" type="pres">
      <dgm:prSet presAssocID="{8D112C5A-A103-45AD-B826-73704E61BAFB}" presName="sibTrans" presStyleLbl="sibTrans2D1" presStyleIdx="0" presStyleCnt="2"/>
      <dgm:spPr/>
      <dgm:t>
        <a:bodyPr/>
        <a:lstStyle/>
        <a:p>
          <a:endParaRPr lang="el-GR"/>
        </a:p>
      </dgm:t>
    </dgm:pt>
    <dgm:pt modelId="{491FB45B-051F-456D-9B26-BEB38E25B330}" type="pres">
      <dgm:prSet presAssocID="{8D112C5A-A103-45AD-B826-73704E61BAFB}" presName="connectorText" presStyleLbl="sibTrans2D1" presStyleIdx="0" presStyleCnt="2"/>
      <dgm:spPr/>
      <dgm:t>
        <a:bodyPr/>
        <a:lstStyle/>
        <a:p>
          <a:endParaRPr lang="el-GR"/>
        </a:p>
      </dgm:t>
    </dgm:pt>
    <dgm:pt modelId="{C1321BA1-8D29-4C4A-AD87-37F8F552F506}" type="pres">
      <dgm:prSet presAssocID="{3794EC27-DB23-473A-A35C-04AB3C19E326}" presName="node" presStyleLbl="node1" presStyleIdx="1" presStyleCnt="3" custScaleX="122693">
        <dgm:presLayoutVars>
          <dgm:bulletEnabled val="1"/>
        </dgm:presLayoutVars>
      </dgm:prSet>
      <dgm:spPr/>
      <dgm:t>
        <a:bodyPr/>
        <a:lstStyle/>
        <a:p>
          <a:endParaRPr lang="el-GR"/>
        </a:p>
      </dgm:t>
    </dgm:pt>
    <dgm:pt modelId="{67B21840-C46F-443B-87E0-2E078A302C26}" type="pres">
      <dgm:prSet presAssocID="{30DCC189-524B-4849-B93C-C015FE160103}" presName="sibTrans" presStyleLbl="sibTrans2D1" presStyleIdx="1" presStyleCnt="2"/>
      <dgm:spPr/>
      <dgm:t>
        <a:bodyPr/>
        <a:lstStyle/>
        <a:p>
          <a:endParaRPr lang="el-GR"/>
        </a:p>
      </dgm:t>
    </dgm:pt>
    <dgm:pt modelId="{9E851716-FFEC-45E2-8FCB-30C454CEA4F2}" type="pres">
      <dgm:prSet presAssocID="{30DCC189-524B-4849-B93C-C015FE160103}" presName="connectorText" presStyleLbl="sibTrans2D1" presStyleIdx="1" presStyleCnt="2"/>
      <dgm:spPr/>
      <dgm:t>
        <a:bodyPr/>
        <a:lstStyle/>
        <a:p>
          <a:endParaRPr lang="el-GR"/>
        </a:p>
      </dgm:t>
    </dgm:pt>
    <dgm:pt modelId="{870CF60C-6210-4E28-BCB2-E1E74CBA2036}" type="pres">
      <dgm:prSet presAssocID="{0CFBA6CD-5C0C-449B-BD56-F3120BCB7814}" presName="node" presStyleLbl="node1" presStyleIdx="2" presStyleCnt="3" custScaleX="122693">
        <dgm:presLayoutVars>
          <dgm:bulletEnabled val="1"/>
        </dgm:presLayoutVars>
      </dgm:prSet>
      <dgm:spPr/>
      <dgm:t>
        <a:bodyPr/>
        <a:lstStyle/>
        <a:p>
          <a:endParaRPr lang="el-GR"/>
        </a:p>
      </dgm:t>
    </dgm:pt>
  </dgm:ptLst>
  <dgm:cxnLst>
    <dgm:cxn modelId="{78E20BAA-906E-4F1F-96B7-6552DDA17707}" type="presOf" srcId="{8D112C5A-A103-45AD-B826-73704E61BAFB}" destId="{491FB45B-051F-456D-9B26-BEB38E25B330}" srcOrd="1" destOrd="0" presId="urn:microsoft.com/office/officeart/2005/8/layout/process2"/>
    <dgm:cxn modelId="{71D08DF4-6A23-47CD-A7E4-94F034122A31}" type="presOf" srcId="{8D112C5A-A103-45AD-B826-73704E61BAFB}" destId="{06E3650F-F16C-4CE2-BA92-AC68B84E5408}" srcOrd="0" destOrd="0" presId="urn:microsoft.com/office/officeart/2005/8/layout/process2"/>
    <dgm:cxn modelId="{9732FA9A-7857-41DB-BDE5-81091C7BFEB7}" type="presOf" srcId="{30DCC189-524B-4849-B93C-C015FE160103}" destId="{67B21840-C46F-443B-87E0-2E078A302C26}" srcOrd="0" destOrd="0" presId="urn:microsoft.com/office/officeart/2005/8/layout/process2"/>
    <dgm:cxn modelId="{B13F2CC8-1858-40CF-A7AD-1DEBBA327FDA}" type="presOf" srcId="{9F1DB8D2-5856-44FE-8393-54BD66638A5D}" destId="{CC9F1029-2452-41F1-89C5-FF786B3EF4D8}" srcOrd="0" destOrd="0" presId="urn:microsoft.com/office/officeart/2005/8/layout/process2"/>
    <dgm:cxn modelId="{525EE824-76DD-42C5-9C10-130CDD27292B}" type="presOf" srcId="{46D0D100-18CC-40CA-B707-4B195D8404A6}" destId="{F2EFB9E3-044F-4B1C-9603-2C3FED8505F3}" srcOrd="0" destOrd="0" presId="urn:microsoft.com/office/officeart/2005/8/layout/process2"/>
    <dgm:cxn modelId="{34987476-2AC5-4F57-A1AE-1BF3D2520E64}" srcId="{46D0D100-18CC-40CA-B707-4B195D8404A6}" destId="{3794EC27-DB23-473A-A35C-04AB3C19E326}" srcOrd="1" destOrd="0" parTransId="{BA7C01C5-0E6C-410B-80E9-1DD011A5E2D0}" sibTransId="{30DCC189-524B-4849-B93C-C015FE160103}"/>
    <dgm:cxn modelId="{2158EEFC-2881-4DCC-9F71-8C13EFFFAB20}" type="presOf" srcId="{0CFBA6CD-5C0C-449B-BD56-F3120BCB7814}" destId="{870CF60C-6210-4E28-BCB2-E1E74CBA2036}" srcOrd="0" destOrd="0" presId="urn:microsoft.com/office/officeart/2005/8/layout/process2"/>
    <dgm:cxn modelId="{CF9E66EA-CFDA-497F-AF61-1CBAFA7D1F2D}" type="presOf" srcId="{30DCC189-524B-4849-B93C-C015FE160103}" destId="{9E851716-FFEC-45E2-8FCB-30C454CEA4F2}" srcOrd="1" destOrd="0" presId="urn:microsoft.com/office/officeart/2005/8/layout/process2"/>
    <dgm:cxn modelId="{9BDD5FC5-A7F2-4487-ACC1-A49F5304A5E7}" type="presOf" srcId="{3794EC27-DB23-473A-A35C-04AB3C19E326}" destId="{C1321BA1-8D29-4C4A-AD87-37F8F552F506}" srcOrd="0" destOrd="0" presId="urn:microsoft.com/office/officeart/2005/8/layout/process2"/>
    <dgm:cxn modelId="{DB1B952E-8AAA-4BCE-90AB-D55A4751A9CF}" srcId="{46D0D100-18CC-40CA-B707-4B195D8404A6}" destId="{9F1DB8D2-5856-44FE-8393-54BD66638A5D}" srcOrd="0" destOrd="0" parTransId="{12D9AB97-0C13-4913-B99F-5C6EB23DF2D9}" sibTransId="{8D112C5A-A103-45AD-B826-73704E61BAFB}"/>
    <dgm:cxn modelId="{799CE59B-F214-4E68-84F3-F57C10CD16A5}" srcId="{46D0D100-18CC-40CA-B707-4B195D8404A6}" destId="{0CFBA6CD-5C0C-449B-BD56-F3120BCB7814}" srcOrd="2" destOrd="0" parTransId="{4FF1EBE0-CC05-4CAF-975A-7AF6FCAE9DC6}" sibTransId="{EDC9C070-229E-4B62-92C2-4E021A298041}"/>
    <dgm:cxn modelId="{75631BC3-A646-491B-ABAA-F0AD18C72D4E}" type="presParOf" srcId="{F2EFB9E3-044F-4B1C-9603-2C3FED8505F3}" destId="{CC9F1029-2452-41F1-89C5-FF786B3EF4D8}" srcOrd="0" destOrd="0" presId="urn:microsoft.com/office/officeart/2005/8/layout/process2"/>
    <dgm:cxn modelId="{2BA45E6C-D53E-495A-BF5C-EBC505EF6282}" type="presParOf" srcId="{F2EFB9E3-044F-4B1C-9603-2C3FED8505F3}" destId="{06E3650F-F16C-4CE2-BA92-AC68B84E5408}" srcOrd="1" destOrd="0" presId="urn:microsoft.com/office/officeart/2005/8/layout/process2"/>
    <dgm:cxn modelId="{3ECB55D5-63BC-44B7-8081-F7356398675B}" type="presParOf" srcId="{06E3650F-F16C-4CE2-BA92-AC68B84E5408}" destId="{491FB45B-051F-456D-9B26-BEB38E25B330}" srcOrd="0" destOrd="0" presId="urn:microsoft.com/office/officeart/2005/8/layout/process2"/>
    <dgm:cxn modelId="{BD572F28-348B-4523-9A2D-FC8C3DB84709}" type="presParOf" srcId="{F2EFB9E3-044F-4B1C-9603-2C3FED8505F3}" destId="{C1321BA1-8D29-4C4A-AD87-37F8F552F506}" srcOrd="2" destOrd="0" presId="urn:microsoft.com/office/officeart/2005/8/layout/process2"/>
    <dgm:cxn modelId="{8EC1E3B2-091C-41E2-BDC6-05A2C7EC9B31}" type="presParOf" srcId="{F2EFB9E3-044F-4B1C-9603-2C3FED8505F3}" destId="{67B21840-C46F-443B-87E0-2E078A302C26}" srcOrd="3" destOrd="0" presId="urn:microsoft.com/office/officeart/2005/8/layout/process2"/>
    <dgm:cxn modelId="{CF499EE7-B8DB-4AC9-A58A-ADCFEF30CD9C}" type="presParOf" srcId="{67B21840-C46F-443B-87E0-2E078A302C26}" destId="{9E851716-FFEC-45E2-8FCB-30C454CEA4F2}" srcOrd="0" destOrd="0" presId="urn:microsoft.com/office/officeart/2005/8/layout/process2"/>
    <dgm:cxn modelId="{95A09505-114E-4409-9D0B-ECC6719FD310}" type="presParOf" srcId="{F2EFB9E3-044F-4B1C-9603-2C3FED8505F3}" destId="{870CF60C-6210-4E28-BCB2-E1E74CBA2036}"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2D7DD-7886-4607-8A02-8F5E1E2D4C73}">
      <dsp:nvSpPr>
        <dsp:cNvPr id="0" name=""/>
        <dsp:cNvSpPr/>
      </dsp:nvSpPr>
      <dsp:spPr>
        <a:xfrm>
          <a:off x="2268456" y="250747"/>
          <a:ext cx="3240427" cy="3240427"/>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Διαχωρισμός ή Ένταξη;</a:t>
          </a:r>
        </a:p>
        <a:p>
          <a:pPr lvl="0" algn="ctr">
            <a:spcBef>
              <a:spcPct val="0"/>
            </a:spcBef>
          </a:pPr>
          <a:endParaRPr lang="el-GR" sz="1400" kern="1200" dirty="0"/>
        </a:p>
      </dsp:txBody>
      <dsp:txXfrm>
        <a:off x="3976239" y="937409"/>
        <a:ext cx="1157295" cy="964413"/>
      </dsp:txXfrm>
    </dsp:sp>
    <dsp:sp modelId="{31CE6711-A08E-4A6A-BA39-508770CFCB2A}">
      <dsp:nvSpPr>
        <dsp:cNvPr id="0" name=""/>
        <dsp:cNvSpPr/>
      </dsp:nvSpPr>
      <dsp:spPr>
        <a:xfrm>
          <a:off x="2201719" y="366476"/>
          <a:ext cx="3240427" cy="3240427"/>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kern="1200" dirty="0" smtClean="0"/>
            <a:t>Αλλαγές που τελικά επιτελούνται; Ευθύνη;</a:t>
          </a:r>
          <a:endParaRPr lang="el-GR" sz="1400" kern="1200" dirty="0"/>
        </a:p>
      </dsp:txBody>
      <dsp:txXfrm>
        <a:off x="2973249" y="2468897"/>
        <a:ext cx="1735943" cy="848683"/>
      </dsp:txXfrm>
    </dsp:sp>
    <dsp:sp modelId="{CEA922F1-CA7C-4DFB-8CF9-58F67A9D4CC2}">
      <dsp:nvSpPr>
        <dsp:cNvPr id="0" name=""/>
        <dsp:cNvSpPr/>
      </dsp:nvSpPr>
      <dsp:spPr>
        <a:xfrm>
          <a:off x="2134981" y="250747"/>
          <a:ext cx="3240427" cy="3240427"/>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Ορισμός αναπηρίας;</a:t>
          </a:r>
        </a:p>
      </dsp:txBody>
      <dsp:txXfrm>
        <a:off x="2510331" y="937409"/>
        <a:ext cx="1157295" cy="964413"/>
      </dsp:txXfrm>
    </dsp:sp>
    <dsp:sp modelId="{004B33FF-EA47-43A0-B1BB-0AF547623B0C}">
      <dsp:nvSpPr>
        <dsp:cNvPr id="0" name=""/>
        <dsp:cNvSpPr/>
      </dsp:nvSpPr>
      <dsp:spPr>
        <a:xfrm>
          <a:off x="2058839" y="30120"/>
          <a:ext cx="3641623" cy="364162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873376-A23E-4C4C-A3B0-55482FA725C1}">
      <dsp:nvSpPr>
        <dsp:cNvPr id="0" name=""/>
        <dsp:cNvSpPr/>
      </dsp:nvSpPr>
      <dsp:spPr>
        <a:xfrm>
          <a:off x="2001121" y="165674"/>
          <a:ext cx="3641623" cy="364162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EA348-8B2F-4C72-98F6-2C9D604C493E}">
      <dsp:nvSpPr>
        <dsp:cNvPr id="0" name=""/>
        <dsp:cNvSpPr/>
      </dsp:nvSpPr>
      <dsp:spPr>
        <a:xfrm>
          <a:off x="1934116" y="50149"/>
          <a:ext cx="3641623" cy="364162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2D7DD-7886-4607-8A02-8F5E1E2D4C73}">
      <dsp:nvSpPr>
        <dsp:cNvPr id="0" name=""/>
        <dsp:cNvSpPr/>
      </dsp:nvSpPr>
      <dsp:spPr>
        <a:xfrm>
          <a:off x="2268456" y="250747"/>
          <a:ext cx="3240427" cy="3240427"/>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Διαχωρισμός ή Ένταξη;</a:t>
          </a:r>
        </a:p>
        <a:p>
          <a:pPr lvl="0" algn="ctr">
            <a:spcBef>
              <a:spcPct val="0"/>
            </a:spcBef>
          </a:pPr>
          <a:endParaRPr lang="el-GR" sz="1400" kern="1200" dirty="0"/>
        </a:p>
      </dsp:txBody>
      <dsp:txXfrm>
        <a:off x="3976239" y="937409"/>
        <a:ext cx="1157295" cy="964413"/>
      </dsp:txXfrm>
    </dsp:sp>
    <dsp:sp modelId="{31CE6711-A08E-4A6A-BA39-508770CFCB2A}">
      <dsp:nvSpPr>
        <dsp:cNvPr id="0" name=""/>
        <dsp:cNvSpPr/>
      </dsp:nvSpPr>
      <dsp:spPr>
        <a:xfrm>
          <a:off x="2201719" y="366476"/>
          <a:ext cx="3240427" cy="3240427"/>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kern="1200" dirty="0" smtClean="0"/>
            <a:t>Αλλαγές που τελικά επιτελούνται; Ευθύνη;</a:t>
          </a:r>
          <a:endParaRPr lang="el-GR" sz="1400" kern="1200" dirty="0"/>
        </a:p>
      </dsp:txBody>
      <dsp:txXfrm>
        <a:off x="2973249" y="2468897"/>
        <a:ext cx="1735943" cy="848683"/>
      </dsp:txXfrm>
    </dsp:sp>
    <dsp:sp modelId="{CEA922F1-CA7C-4DFB-8CF9-58F67A9D4CC2}">
      <dsp:nvSpPr>
        <dsp:cNvPr id="0" name=""/>
        <dsp:cNvSpPr/>
      </dsp:nvSpPr>
      <dsp:spPr>
        <a:xfrm>
          <a:off x="2134981" y="250747"/>
          <a:ext cx="3240427" cy="3240427"/>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Ορισμός αναπηρίας;</a:t>
          </a:r>
        </a:p>
      </dsp:txBody>
      <dsp:txXfrm>
        <a:off x="2510331" y="937409"/>
        <a:ext cx="1157295" cy="964413"/>
      </dsp:txXfrm>
    </dsp:sp>
    <dsp:sp modelId="{004B33FF-EA47-43A0-B1BB-0AF547623B0C}">
      <dsp:nvSpPr>
        <dsp:cNvPr id="0" name=""/>
        <dsp:cNvSpPr/>
      </dsp:nvSpPr>
      <dsp:spPr>
        <a:xfrm>
          <a:off x="2058839" y="30120"/>
          <a:ext cx="3641623" cy="364162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873376-A23E-4C4C-A3B0-55482FA725C1}">
      <dsp:nvSpPr>
        <dsp:cNvPr id="0" name=""/>
        <dsp:cNvSpPr/>
      </dsp:nvSpPr>
      <dsp:spPr>
        <a:xfrm>
          <a:off x="2001121" y="165674"/>
          <a:ext cx="3641623" cy="364162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EA348-8B2F-4C72-98F6-2C9D604C493E}">
      <dsp:nvSpPr>
        <dsp:cNvPr id="0" name=""/>
        <dsp:cNvSpPr/>
      </dsp:nvSpPr>
      <dsp:spPr>
        <a:xfrm>
          <a:off x="1934116" y="50149"/>
          <a:ext cx="3641623" cy="364162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2D7DD-7886-4607-8A02-8F5E1E2D4C73}">
      <dsp:nvSpPr>
        <dsp:cNvPr id="0" name=""/>
        <dsp:cNvSpPr/>
      </dsp:nvSpPr>
      <dsp:spPr>
        <a:xfrm>
          <a:off x="2268456" y="250747"/>
          <a:ext cx="3240427" cy="3240427"/>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Διαχωρισμός ή Ένταξη;</a:t>
          </a:r>
        </a:p>
        <a:p>
          <a:pPr lvl="0" algn="ctr">
            <a:spcBef>
              <a:spcPct val="0"/>
            </a:spcBef>
          </a:pPr>
          <a:endParaRPr lang="el-GR" sz="1400" kern="1200" dirty="0"/>
        </a:p>
      </dsp:txBody>
      <dsp:txXfrm>
        <a:off x="3976239" y="937409"/>
        <a:ext cx="1157295" cy="964413"/>
      </dsp:txXfrm>
    </dsp:sp>
    <dsp:sp modelId="{31CE6711-A08E-4A6A-BA39-508770CFCB2A}">
      <dsp:nvSpPr>
        <dsp:cNvPr id="0" name=""/>
        <dsp:cNvSpPr/>
      </dsp:nvSpPr>
      <dsp:spPr>
        <a:xfrm>
          <a:off x="2201719" y="366476"/>
          <a:ext cx="3240427" cy="3240427"/>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kern="1200" dirty="0" smtClean="0"/>
            <a:t>Αλλαγές που τελικά επιτελούνται; Ευθύνη;</a:t>
          </a:r>
          <a:endParaRPr lang="el-GR" sz="1400" kern="1200" dirty="0"/>
        </a:p>
      </dsp:txBody>
      <dsp:txXfrm>
        <a:off x="2973249" y="2468897"/>
        <a:ext cx="1735943" cy="848683"/>
      </dsp:txXfrm>
    </dsp:sp>
    <dsp:sp modelId="{CEA922F1-CA7C-4DFB-8CF9-58F67A9D4CC2}">
      <dsp:nvSpPr>
        <dsp:cNvPr id="0" name=""/>
        <dsp:cNvSpPr/>
      </dsp:nvSpPr>
      <dsp:spPr>
        <a:xfrm>
          <a:off x="2134981" y="250747"/>
          <a:ext cx="3240427" cy="3240427"/>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Ορισμός αναπηρίας;</a:t>
          </a:r>
        </a:p>
      </dsp:txBody>
      <dsp:txXfrm>
        <a:off x="2510331" y="937409"/>
        <a:ext cx="1157295" cy="964413"/>
      </dsp:txXfrm>
    </dsp:sp>
    <dsp:sp modelId="{004B33FF-EA47-43A0-B1BB-0AF547623B0C}">
      <dsp:nvSpPr>
        <dsp:cNvPr id="0" name=""/>
        <dsp:cNvSpPr/>
      </dsp:nvSpPr>
      <dsp:spPr>
        <a:xfrm>
          <a:off x="2058839" y="30120"/>
          <a:ext cx="3641623" cy="364162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873376-A23E-4C4C-A3B0-55482FA725C1}">
      <dsp:nvSpPr>
        <dsp:cNvPr id="0" name=""/>
        <dsp:cNvSpPr/>
      </dsp:nvSpPr>
      <dsp:spPr>
        <a:xfrm>
          <a:off x="2001121" y="165674"/>
          <a:ext cx="3641623" cy="364162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EA348-8B2F-4C72-98F6-2C9D604C493E}">
      <dsp:nvSpPr>
        <dsp:cNvPr id="0" name=""/>
        <dsp:cNvSpPr/>
      </dsp:nvSpPr>
      <dsp:spPr>
        <a:xfrm>
          <a:off x="1934116" y="50149"/>
          <a:ext cx="3641623" cy="364162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2D7DD-7886-4607-8A02-8F5E1E2D4C73}">
      <dsp:nvSpPr>
        <dsp:cNvPr id="0" name=""/>
        <dsp:cNvSpPr/>
      </dsp:nvSpPr>
      <dsp:spPr>
        <a:xfrm>
          <a:off x="2268456" y="250747"/>
          <a:ext cx="3240427" cy="3240427"/>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Διαχωρισμός ή Ένταξη;</a:t>
          </a:r>
        </a:p>
        <a:p>
          <a:pPr lvl="0" algn="ctr">
            <a:spcBef>
              <a:spcPct val="0"/>
            </a:spcBef>
          </a:pPr>
          <a:endParaRPr lang="el-GR" sz="1400" kern="1200" dirty="0"/>
        </a:p>
      </dsp:txBody>
      <dsp:txXfrm>
        <a:off x="3976239" y="937409"/>
        <a:ext cx="1157295" cy="964413"/>
      </dsp:txXfrm>
    </dsp:sp>
    <dsp:sp modelId="{31CE6711-A08E-4A6A-BA39-508770CFCB2A}">
      <dsp:nvSpPr>
        <dsp:cNvPr id="0" name=""/>
        <dsp:cNvSpPr/>
      </dsp:nvSpPr>
      <dsp:spPr>
        <a:xfrm>
          <a:off x="2201719" y="366476"/>
          <a:ext cx="3240427" cy="3240427"/>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kern="1200" dirty="0" smtClean="0"/>
            <a:t>Αλλαγές που τελικά επιτελούνται; Ευθύνη;</a:t>
          </a:r>
          <a:endParaRPr lang="el-GR" sz="1400" kern="1200" dirty="0"/>
        </a:p>
      </dsp:txBody>
      <dsp:txXfrm>
        <a:off x="2973249" y="2468897"/>
        <a:ext cx="1735943" cy="848683"/>
      </dsp:txXfrm>
    </dsp:sp>
    <dsp:sp modelId="{CEA922F1-CA7C-4DFB-8CF9-58F67A9D4CC2}">
      <dsp:nvSpPr>
        <dsp:cNvPr id="0" name=""/>
        <dsp:cNvSpPr/>
      </dsp:nvSpPr>
      <dsp:spPr>
        <a:xfrm>
          <a:off x="2134981" y="250747"/>
          <a:ext cx="3240427" cy="3240427"/>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Ορισμός αναπηρίας;</a:t>
          </a:r>
        </a:p>
      </dsp:txBody>
      <dsp:txXfrm>
        <a:off x="2510331" y="937409"/>
        <a:ext cx="1157295" cy="964413"/>
      </dsp:txXfrm>
    </dsp:sp>
    <dsp:sp modelId="{004B33FF-EA47-43A0-B1BB-0AF547623B0C}">
      <dsp:nvSpPr>
        <dsp:cNvPr id="0" name=""/>
        <dsp:cNvSpPr/>
      </dsp:nvSpPr>
      <dsp:spPr>
        <a:xfrm>
          <a:off x="2058839" y="30120"/>
          <a:ext cx="3641623" cy="364162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873376-A23E-4C4C-A3B0-55482FA725C1}">
      <dsp:nvSpPr>
        <dsp:cNvPr id="0" name=""/>
        <dsp:cNvSpPr/>
      </dsp:nvSpPr>
      <dsp:spPr>
        <a:xfrm>
          <a:off x="2001121" y="165674"/>
          <a:ext cx="3641623" cy="364162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EA348-8B2F-4C72-98F6-2C9D604C493E}">
      <dsp:nvSpPr>
        <dsp:cNvPr id="0" name=""/>
        <dsp:cNvSpPr/>
      </dsp:nvSpPr>
      <dsp:spPr>
        <a:xfrm>
          <a:off x="1934116" y="50149"/>
          <a:ext cx="3641623" cy="364162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2D7DD-7886-4607-8A02-8F5E1E2D4C73}">
      <dsp:nvSpPr>
        <dsp:cNvPr id="0" name=""/>
        <dsp:cNvSpPr/>
      </dsp:nvSpPr>
      <dsp:spPr>
        <a:xfrm>
          <a:off x="2268456" y="250747"/>
          <a:ext cx="3240427" cy="3240427"/>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l-GR" sz="1400"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Διαχωρισμός ή Ένταξη;</a:t>
          </a:r>
        </a:p>
        <a:p>
          <a:pPr lvl="0" algn="ctr">
            <a:spcBef>
              <a:spcPct val="0"/>
            </a:spcBef>
          </a:pPr>
          <a:endParaRPr lang="el-GR" sz="1400" kern="1200" dirty="0"/>
        </a:p>
      </dsp:txBody>
      <dsp:txXfrm>
        <a:off x="3976239" y="937409"/>
        <a:ext cx="1157295" cy="964413"/>
      </dsp:txXfrm>
    </dsp:sp>
    <dsp:sp modelId="{31CE6711-A08E-4A6A-BA39-508770CFCB2A}">
      <dsp:nvSpPr>
        <dsp:cNvPr id="0" name=""/>
        <dsp:cNvSpPr/>
      </dsp:nvSpPr>
      <dsp:spPr>
        <a:xfrm>
          <a:off x="2201719" y="366476"/>
          <a:ext cx="3240427" cy="3240427"/>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l-GR" sz="1400" kern="1200" dirty="0" smtClean="0"/>
            <a:t>Αλλαγές που τελικά επιτελούνται; Ευθύνη;</a:t>
          </a:r>
          <a:endParaRPr lang="el-GR" sz="1400" kern="1200" dirty="0"/>
        </a:p>
      </dsp:txBody>
      <dsp:txXfrm>
        <a:off x="2973249" y="2468897"/>
        <a:ext cx="1735943" cy="848683"/>
      </dsp:txXfrm>
    </dsp:sp>
    <dsp:sp modelId="{CEA922F1-CA7C-4DFB-8CF9-58F67A9D4CC2}">
      <dsp:nvSpPr>
        <dsp:cNvPr id="0" name=""/>
        <dsp:cNvSpPr/>
      </dsp:nvSpPr>
      <dsp:spPr>
        <a:xfrm>
          <a:off x="2134981" y="250747"/>
          <a:ext cx="3240427" cy="3240427"/>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l-GR" sz="1400" kern="1200" dirty="0" smtClean="0"/>
            <a:t>Ορισμός αναπηρίας;</a:t>
          </a:r>
        </a:p>
      </dsp:txBody>
      <dsp:txXfrm>
        <a:off x="2510331" y="937409"/>
        <a:ext cx="1157295" cy="964413"/>
      </dsp:txXfrm>
    </dsp:sp>
    <dsp:sp modelId="{004B33FF-EA47-43A0-B1BB-0AF547623B0C}">
      <dsp:nvSpPr>
        <dsp:cNvPr id="0" name=""/>
        <dsp:cNvSpPr/>
      </dsp:nvSpPr>
      <dsp:spPr>
        <a:xfrm>
          <a:off x="2058839" y="30120"/>
          <a:ext cx="3641623" cy="3641623"/>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B873376-A23E-4C4C-A3B0-55482FA725C1}">
      <dsp:nvSpPr>
        <dsp:cNvPr id="0" name=""/>
        <dsp:cNvSpPr/>
      </dsp:nvSpPr>
      <dsp:spPr>
        <a:xfrm>
          <a:off x="2001121" y="165674"/>
          <a:ext cx="3641623" cy="3641623"/>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37EA348-8B2F-4C72-98F6-2C9D604C493E}">
      <dsp:nvSpPr>
        <dsp:cNvPr id="0" name=""/>
        <dsp:cNvSpPr/>
      </dsp:nvSpPr>
      <dsp:spPr>
        <a:xfrm>
          <a:off x="1934116" y="50149"/>
          <a:ext cx="3641623" cy="3641623"/>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F1029-2452-41F1-89C5-FF786B3EF4D8}">
      <dsp:nvSpPr>
        <dsp:cNvPr id="0" name=""/>
        <dsp:cNvSpPr/>
      </dsp:nvSpPr>
      <dsp:spPr>
        <a:xfrm>
          <a:off x="2510209" y="0"/>
          <a:ext cx="2623446" cy="5000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«Φυσιολογικό- Παθολογικό»</a:t>
          </a:r>
          <a:endParaRPr lang="el-GR" sz="1300" kern="1200" dirty="0"/>
        </a:p>
      </dsp:txBody>
      <dsp:txXfrm>
        <a:off x="2524855" y="14646"/>
        <a:ext cx="2594154" cy="470774"/>
      </dsp:txXfrm>
    </dsp:sp>
    <dsp:sp modelId="{06E3650F-F16C-4CE2-BA92-AC68B84E5408}">
      <dsp:nvSpPr>
        <dsp:cNvPr id="0" name=""/>
        <dsp:cNvSpPr/>
      </dsp:nvSpPr>
      <dsp:spPr>
        <a:xfrm rot="5400000">
          <a:off x="3728170" y="512567"/>
          <a:ext cx="187524" cy="2250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l-GR" sz="900" kern="1200"/>
        </a:p>
      </dsp:txBody>
      <dsp:txXfrm rot="-5400000">
        <a:off x="3754424" y="531320"/>
        <a:ext cx="135017" cy="131267"/>
      </dsp:txXfrm>
    </dsp:sp>
    <dsp:sp modelId="{C1321BA1-8D29-4C4A-AD87-37F8F552F506}">
      <dsp:nvSpPr>
        <dsp:cNvPr id="0" name=""/>
        <dsp:cNvSpPr/>
      </dsp:nvSpPr>
      <dsp:spPr>
        <a:xfrm>
          <a:off x="2594841" y="750099"/>
          <a:ext cx="2454183" cy="5000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«Βλάβη» «Διαταραχή»</a:t>
          </a:r>
          <a:endParaRPr lang="el-GR" sz="1300" kern="1200" dirty="0"/>
        </a:p>
      </dsp:txBody>
      <dsp:txXfrm>
        <a:off x="2609487" y="764745"/>
        <a:ext cx="2424891" cy="470774"/>
      </dsp:txXfrm>
    </dsp:sp>
    <dsp:sp modelId="{67B21840-C46F-443B-87E0-2E078A302C26}">
      <dsp:nvSpPr>
        <dsp:cNvPr id="0" name=""/>
        <dsp:cNvSpPr/>
      </dsp:nvSpPr>
      <dsp:spPr>
        <a:xfrm rot="5400000">
          <a:off x="3728170" y="1262666"/>
          <a:ext cx="187524" cy="22502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el-GR" sz="900" kern="1200"/>
        </a:p>
      </dsp:txBody>
      <dsp:txXfrm rot="-5400000">
        <a:off x="3754424" y="1281419"/>
        <a:ext cx="135017" cy="131267"/>
      </dsp:txXfrm>
    </dsp:sp>
    <dsp:sp modelId="{870CF60C-6210-4E28-BCB2-E1E74CBA2036}">
      <dsp:nvSpPr>
        <dsp:cNvPr id="0" name=""/>
        <dsp:cNvSpPr/>
      </dsp:nvSpPr>
      <dsp:spPr>
        <a:xfrm>
          <a:off x="2594841" y="1500198"/>
          <a:ext cx="2454183" cy="5000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sz="1300" kern="1200" dirty="0" smtClean="0"/>
            <a:t>Αναπηρία</a:t>
          </a:r>
          <a:endParaRPr lang="el-GR" sz="1300" kern="1200" dirty="0"/>
        </a:p>
      </dsp:txBody>
      <dsp:txXfrm>
        <a:off x="2609487" y="1514844"/>
        <a:ext cx="2424891" cy="470774"/>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A28287C7-A9FE-4B25-9E9E-40D41617849C}" type="datetimeFigureOut">
              <a:rPr lang="el-GR" smtClean="0"/>
              <a:pPr/>
              <a:t>12/12/18</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07F66E91-F11D-496A-B7E3-C0CE90ADA7FA}"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28287C7-A9FE-4B25-9E9E-40D41617849C}" type="datetimeFigureOut">
              <a:rPr lang="el-GR" smtClean="0"/>
              <a:pPr/>
              <a:t>12/12/18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7F66E91-F11D-496A-B7E3-C0CE90ADA7FA}" type="slidenum">
              <a:rPr lang="el-GR" smtClean="0"/>
              <a:pPr/>
              <a:t>‹#›</a:t>
            </a:fld>
            <a:endParaRPr lang="el-GR"/>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A28287C7-A9FE-4B25-9E9E-40D41617849C}" type="datetimeFigureOut">
              <a:rPr lang="el-GR" smtClean="0"/>
              <a:pPr/>
              <a:t>12/12/18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7F66E91-F11D-496A-B7E3-C0CE90ADA7FA}" type="slidenum">
              <a:rPr lang="el-GR" smtClean="0"/>
              <a:pPr/>
              <a:t>‹#›</a:t>
            </a:fld>
            <a:endParaRPr lang="el-GR"/>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A28287C7-A9FE-4B25-9E9E-40D41617849C}" type="datetimeFigureOut">
              <a:rPr lang="el-GR" smtClean="0"/>
              <a:pPr/>
              <a:t>12/12/18</a:t>
            </a:fld>
            <a:endParaRPr lang="el-GR"/>
          </a:p>
        </p:txBody>
      </p:sp>
      <p:sp>
        <p:nvSpPr>
          <p:cNvPr id="9" name="8 - Θέση αριθμού διαφάνειας"/>
          <p:cNvSpPr>
            <a:spLocks noGrp="1"/>
          </p:cNvSpPr>
          <p:nvPr>
            <p:ph type="sldNum" sz="quarter" idx="15"/>
          </p:nvPr>
        </p:nvSpPr>
        <p:spPr/>
        <p:txBody>
          <a:bodyPr rtlCol="0"/>
          <a:lstStyle/>
          <a:p>
            <a:fld id="{07F66E91-F11D-496A-B7E3-C0CE90ADA7FA}" type="slidenum">
              <a:rPr lang="el-GR" smtClean="0"/>
              <a:pPr/>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A28287C7-A9FE-4B25-9E9E-40D41617849C}" type="datetimeFigureOut">
              <a:rPr lang="el-GR" smtClean="0"/>
              <a:pPr/>
              <a:t>12/12/18</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07F66E91-F11D-496A-B7E3-C0CE90ADA7F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A28287C7-A9FE-4B25-9E9E-40D41617849C}" type="datetimeFigureOut">
              <a:rPr lang="el-GR" smtClean="0"/>
              <a:pPr/>
              <a:t>12/12/18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7F66E91-F11D-496A-B7E3-C0CE90ADA7FA}" type="slidenum">
              <a:rPr lang="el-GR" smtClean="0"/>
              <a:pPr/>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A28287C7-A9FE-4B25-9E9E-40D41617849C}" type="datetimeFigureOut">
              <a:rPr lang="el-GR" smtClean="0"/>
              <a:pPr/>
              <a:t>12/12/18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7F66E91-F11D-496A-B7E3-C0CE90ADA7FA}" type="slidenum">
              <a:rPr lang="el-GR" smtClean="0"/>
              <a:pPr/>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A28287C7-A9FE-4B25-9E9E-40D41617849C}" type="datetimeFigureOut">
              <a:rPr lang="el-GR" smtClean="0"/>
              <a:pPr/>
              <a:t>12/12/18</a:t>
            </a:fld>
            <a:endParaRPr lang="el-GR"/>
          </a:p>
        </p:txBody>
      </p:sp>
      <p:sp>
        <p:nvSpPr>
          <p:cNvPr id="7" name="6 - Θέση αριθμού διαφάνειας"/>
          <p:cNvSpPr>
            <a:spLocks noGrp="1"/>
          </p:cNvSpPr>
          <p:nvPr>
            <p:ph type="sldNum" sz="quarter" idx="11"/>
          </p:nvPr>
        </p:nvSpPr>
        <p:spPr/>
        <p:txBody>
          <a:bodyPr rtlCol="0"/>
          <a:lstStyle/>
          <a:p>
            <a:fld id="{07F66E91-F11D-496A-B7E3-C0CE90ADA7FA}" type="slidenum">
              <a:rPr lang="el-GR" smtClean="0"/>
              <a:pPr/>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A28287C7-A9FE-4B25-9E9E-40D41617849C}" type="datetimeFigureOut">
              <a:rPr lang="el-GR" smtClean="0"/>
              <a:pPr/>
              <a:t>12/12/18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7F66E91-F11D-496A-B7E3-C0CE90ADA7FA}" type="slidenum">
              <a:rPr lang="el-GR" smtClean="0"/>
              <a:pPr/>
              <a:t>‹#›</a:t>
            </a:fld>
            <a:endParaRPr lang="el-GR"/>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A28287C7-A9FE-4B25-9E9E-40D41617849C}" type="datetimeFigureOut">
              <a:rPr lang="el-GR" smtClean="0"/>
              <a:pPr/>
              <a:t>12/12/18</a:t>
            </a:fld>
            <a:endParaRPr lang="el-GR"/>
          </a:p>
        </p:txBody>
      </p:sp>
      <p:sp>
        <p:nvSpPr>
          <p:cNvPr id="22" name="21 - Θέση αριθμού διαφάνειας"/>
          <p:cNvSpPr>
            <a:spLocks noGrp="1"/>
          </p:cNvSpPr>
          <p:nvPr>
            <p:ph type="sldNum" sz="quarter" idx="15"/>
          </p:nvPr>
        </p:nvSpPr>
        <p:spPr/>
        <p:txBody>
          <a:bodyPr rtlCol="0"/>
          <a:lstStyle/>
          <a:p>
            <a:fld id="{07F66E91-F11D-496A-B7E3-C0CE90ADA7FA}" type="slidenum">
              <a:rPr lang="el-GR" smtClean="0"/>
              <a:pPr/>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A28287C7-A9FE-4B25-9E9E-40D41617849C}" type="datetimeFigureOut">
              <a:rPr lang="el-GR" smtClean="0"/>
              <a:pPr/>
              <a:t>12/12/18</a:t>
            </a:fld>
            <a:endParaRPr lang="el-GR"/>
          </a:p>
        </p:txBody>
      </p:sp>
      <p:sp>
        <p:nvSpPr>
          <p:cNvPr id="18" name="17 - Θέση αριθμού διαφάνειας"/>
          <p:cNvSpPr>
            <a:spLocks noGrp="1"/>
          </p:cNvSpPr>
          <p:nvPr>
            <p:ph type="sldNum" sz="quarter" idx="11"/>
          </p:nvPr>
        </p:nvSpPr>
        <p:spPr/>
        <p:txBody>
          <a:bodyPr rtlCol="0"/>
          <a:lstStyle/>
          <a:p>
            <a:fld id="{07F66E91-F11D-496A-B7E3-C0CE90ADA7FA}" type="slidenum">
              <a:rPr lang="el-GR" smtClean="0"/>
              <a:pPr/>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8287C7-A9FE-4B25-9E9E-40D41617849C}" type="datetimeFigureOut">
              <a:rPr lang="el-GR" smtClean="0"/>
              <a:pPr/>
              <a:t>12/12/18</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7F66E91-F11D-496A-B7E3-C0CE90ADA7F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ipe dir="r"/>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diagramData" Target="../diagrams/data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diagramData" Target="../diagrams/data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4" name="3 - TextBox"/>
          <p:cNvSpPr txBox="1"/>
          <p:nvPr/>
        </p:nvSpPr>
        <p:spPr>
          <a:xfrm>
            <a:off x="2267744" y="2276872"/>
            <a:ext cx="6336704" cy="1446550"/>
          </a:xfrm>
          <a:prstGeom prst="rect">
            <a:avLst/>
          </a:prstGeom>
          <a:noFill/>
        </p:spPr>
        <p:txBody>
          <a:bodyPr wrap="square" rtlCol="0">
            <a:spAutoFit/>
          </a:bodyPr>
          <a:lstStyle/>
          <a:p>
            <a:pPr algn="ctr"/>
            <a:r>
              <a:rPr lang="el-GR" sz="4400" b="1" dirty="0" smtClean="0">
                <a:solidFill>
                  <a:schemeClr val="bg1"/>
                </a:solidFill>
                <a:latin typeface="Garamond" pitchFamily="18" charset="0"/>
              </a:rPr>
              <a:t>Νομοθετικές Ρυθμίσεις</a:t>
            </a:r>
            <a:r>
              <a:rPr lang="en-US" sz="4400" b="1" dirty="0" smtClean="0">
                <a:solidFill>
                  <a:schemeClr val="bg1"/>
                </a:solidFill>
                <a:latin typeface="Garamond" pitchFamily="18" charset="0"/>
              </a:rPr>
              <a:t> </a:t>
            </a:r>
            <a:r>
              <a:rPr lang="el-GR" sz="4400" b="1" dirty="0" smtClean="0">
                <a:solidFill>
                  <a:schemeClr val="bg1"/>
                </a:solidFill>
                <a:latin typeface="Garamond" pitchFamily="18" charset="0"/>
              </a:rPr>
              <a:t>για την Ειδική Αγωγή</a:t>
            </a:r>
            <a:endParaRPr lang="el-GR" sz="4400" b="1" dirty="0">
              <a:solidFill>
                <a:schemeClr val="bg1"/>
              </a:solidFill>
              <a:latin typeface="Garamond" pitchFamily="18" charset="0"/>
            </a:endParaRPr>
          </a:p>
        </p:txBody>
      </p:sp>
      <p:sp>
        <p:nvSpPr>
          <p:cNvPr id="5" name="4 - TextBox"/>
          <p:cNvSpPr txBox="1"/>
          <p:nvPr/>
        </p:nvSpPr>
        <p:spPr>
          <a:xfrm>
            <a:off x="2411760" y="3933056"/>
            <a:ext cx="6336704" cy="1477328"/>
          </a:xfrm>
          <a:prstGeom prst="rect">
            <a:avLst/>
          </a:prstGeom>
          <a:noFill/>
        </p:spPr>
        <p:txBody>
          <a:bodyPr wrap="square" rtlCol="0">
            <a:spAutoFit/>
          </a:bodyPr>
          <a:lstStyle/>
          <a:p>
            <a:pPr algn="ctr"/>
            <a:r>
              <a:rPr lang="el-GR" sz="3000" dirty="0" smtClean="0">
                <a:solidFill>
                  <a:schemeClr val="bg1"/>
                </a:solidFill>
                <a:latin typeface="Garamond" pitchFamily="18" charset="0"/>
              </a:rPr>
              <a:t>Αναστασία </a:t>
            </a:r>
            <a:r>
              <a:rPr lang="el-GR" sz="3000" dirty="0" err="1" smtClean="0">
                <a:solidFill>
                  <a:schemeClr val="bg1"/>
                </a:solidFill>
                <a:latin typeface="Garamond" pitchFamily="18" charset="0"/>
              </a:rPr>
              <a:t>Βλάχου</a:t>
            </a:r>
            <a:endParaRPr lang="el-GR" sz="3000" dirty="0" smtClean="0">
              <a:solidFill>
                <a:schemeClr val="bg1"/>
              </a:solidFill>
              <a:latin typeface="Garamond" pitchFamily="18" charset="0"/>
            </a:endParaRPr>
          </a:p>
          <a:p>
            <a:pPr algn="ctr"/>
            <a:r>
              <a:rPr lang="el-GR" sz="3000" dirty="0" smtClean="0">
                <a:solidFill>
                  <a:schemeClr val="bg1"/>
                </a:solidFill>
                <a:latin typeface="Garamond" pitchFamily="18" charset="0"/>
              </a:rPr>
              <a:t>Πανεπιστήμιο Θεσσαλίας</a:t>
            </a:r>
          </a:p>
          <a:p>
            <a:pPr algn="ctr"/>
            <a:r>
              <a:rPr lang="el-GR" sz="3000" dirty="0" smtClean="0">
                <a:solidFill>
                  <a:schemeClr val="bg1"/>
                </a:solidFill>
                <a:latin typeface="Garamond" pitchFamily="18" charset="0"/>
              </a:rPr>
              <a:t>Παιδαγωγικό Τμήμα Ειδικής Αγωγής</a:t>
            </a:r>
            <a:endParaRPr lang="el-GR" sz="3000" dirty="0">
              <a:solidFill>
                <a:schemeClr val="bg1"/>
              </a:solidFill>
              <a:latin typeface="Garamond" pitchFamily="18" charset="0"/>
            </a:endParaRPr>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Χαρακτηριστικο</a:t>
            </a:r>
            <a:r>
              <a:rPr lang="el-GR" dirty="0" smtClean="0"/>
              <a:t> </a:t>
            </a:r>
            <a:r>
              <a:rPr lang="el-GR" dirty="0" err="1" smtClean="0"/>
              <a:t>Σημειο</a:t>
            </a:r>
            <a:r>
              <a:rPr lang="el-GR" dirty="0" smtClean="0"/>
              <a:t> </a:t>
            </a:r>
            <a:r>
              <a:rPr lang="el-GR" dirty="0" err="1" smtClean="0"/>
              <a:t>Κριτικησ</a:t>
            </a:r>
            <a:endParaRPr lang="el-GR" dirty="0"/>
          </a:p>
        </p:txBody>
      </p:sp>
      <p:sp>
        <p:nvSpPr>
          <p:cNvPr id="3" name="2 - Θέση περιεχομένου"/>
          <p:cNvSpPr>
            <a:spLocks noGrp="1"/>
          </p:cNvSpPr>
          <p:nvPr>
            <p:ph sz="quarter" idx="1"/>
          </p:nvPr>
        </p:nvSpPr>
        <p:spPr/>
        <p:txBody>
          <a:bodyPr/>
          <a:lstStyle/>
          <a:p>
            <a:pPr>
              <a:buNone/>
            </a:pPr>
            <a:r>
              <a:rPr lang="el-GR" b="1" i="1" dirty="0" smtClean="0">
                <a:solidFill>
                  <a:schemeClr val="accent2">
                    <a:lumMod val="75000"/>
                  </a:schemeClr>
                </a:solidFill>
              </a:rPr>
              <a:t>«Ποιος άλλος νόμος εκπαίδευσης διαχωρίζει τα Ελληνόπουλα σε διάφορες κατηγορίες και έτσι έχουν ‘αντίστοιχα των δυνατοτήτων τους’ δικαιώματα; Πώς να μην ντρεπόμαστε όταν ορίζουμε ποιοι συνάνθρωποι ‘αποκλίνουν εκ του φυσιολογικού’ και δογματισμένα δηλώνουμε ότι γνωρίζουμε τον ορισμό του φυσιολογικού;»</a:t>
            </a:r>
          </a:p>
          <a:p>
            <a:endParaRPr lang="el-GR" dirty="0"/>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Νομοσ</a:t>
            </a:r>
            <a:r>
              <a:rPr lang="el-GR" dirty="0" smtClean="0"/>
              <a:t> 1566/1985</a:t>
            </a:r>
            <a:endParaRPr lang="el-GR" dirty="0"/>
          </a:p>
        </p:txBody>
      </p:sp>
      <p:sp>
        <p:nvSpPr>
          <p:cNvPr id="3" name="2 - Θέση περιεχομένου"/>
          <p:cNvSpPr>
            <a:spLocks noGrp="1"/>
          </p:cNvSpPr>
          <p:nvPr>
            <p:ph sz="quarter" idx="1"/>
          </p:nvPr>
        </p:nvSpPr>
        <p:spPr/>
        <p:txBody>
          <a:bodyPr/>
          <a:lstStyle/>
          <a:p>
            <a:pPr>
              <a:buNone/>
            </a:pPr>
            <a:r>
              <a:rPr lang="el-GR" i="1" dirty="0" smtClean="0"/>
              <a:t>«Στα άτομα που έχουν ειδικές ανάγκες παρέχεται ειδική αγωγή και ειδική επαγγελματική εκπαίδευσης, η οποία στα πλαίσια των σκοπών της πρωτοβάθμιας και δευτεροβάθμιας εκπαίδευσης επιδιώκει ιδιαίτερα: α. την ολόπλευρη και αποτελεσματική ανάπτυξη και αξιοποίηση των δυνατοτήτων και ικανοτήτων, β. την ένταξή τους στην παραγωγική διαδικασία, γ. την </a:t>
            </a:r>
            <a:r>
              <a:rPr lang="el-GR" i="1" dirty="0" err="1" smtClean="0"/>
              <a:t>αλληλοαποδοχή</a:t>
            </a:r>
            <a:r>
              <a:rPr lang="el-GR" i="1" dirty="0" smtClean="0"/>
              <a:t> τους με το κοινωνικό σύνολο». </a:t>
            </a:r>
          </a:p>
          <a:p>
            <a:pPr algn="r">
              <a:buNone/>
            </a:pPr>
            <a:r>
              <a:rPr lang="el-GR" dirty="0" smtClean="0"/>
              <a:t>(άρθρο 32)</a:t>
            </a:r>
            <a:endParaRPr lang="el-GR" dirty="0"/>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Νομοσ</a:t>
            </a:r>
            <a:r>
              <a:rPr lang="el-GR" dirty="0" smtClean="0"/>
              <a:t> 1566/1985</a:t>
            </a:r>
            <a:endParaRPr lang="el-GR" dirty="0"/>
          </a:p>
        </p:txBody>
      </p:sp>
      <p:sp>
        <p:nvSpPr>
          <p:cNvPr id="3" name="2 - Θέση περιεχομένου"/>
          <p:cNvSpPr>
            <a:spLocks noGrp="1"/>
          </p:cNvSpPr>
          <p:nvPr>
            <p:ph sz="quarter" idx="1"/>
          </p:nvPr>
        </p:nvSpPr>
        <p:spPr/>
        <p:txBody>
          <a:bodyPr/>
          <a:lstStyle/>
          <a:p>
            <a:pPr>
              <a:buNone/>
            </a:pPr>
            <a:r>
              <a:rPr lang="el-GR" i="1" dirty="0" smtClean="0"/>
              <a:t>«Άτομα με ειδικές ανάγκες θεωρούνται, κατά την έννοια αυτού του νόμου, τα πρόσωπα τα οποία από οργανικά, ψυχικά ή κοινωνικά αίτια παρουσιάζουν καθυστερήσεις, αναπηρίες ή διαταραχές στη γενικότερη ψυχοσωματική κατάσταση ή στις επιμέρους λειτουργίες τους και σε βαθμό που δυσκολεύεται ή παρεμποδίζεται σοβαρά η παρακολούθηση της γενικής και επαγγελματικής εκπαίδευσης, η δυνατότητα ένταξής τους στην παραγωγική διαδικασία και η </a:t>
            </a:r>
            <a:r>
              <a:rPr lang="el-GR" i="1" dirty="0" err="1" smtClean="0"/>
              <a:t>αλληλοαποδοχή</a:t>
            </a:r>
            <a:r>
              <a:rPr lang="el-GR" i="1" dirty="0" smtClean="0"/>
              <a:t> τους με το κοινωνικό σύνολο». </a:t>
            </a:r>
          </a:p>
          <a:p>
            <a:pPr algn="r">
              <a:buNone/>
            </a:pPr>
            <a:r>
              <a:rPr lang="el-GR" dirty="0" smtClean="0"/>
              <a:t>(άρθρο 32)</a:t>
            </a:r>
          </a:p>
          <a:p>
            <a:pPr>
              <a:buNone/>
            </a:pPr>
            <a:endParaRPr lang="el-GR" i="1" dirty="0"/>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5472608" cy="584775"/>
          </a:xfrm>
          <a:prstGeom prst="rect">
            <a:avLst/>
          </a:prstGeom>
          <a:noFill/>
        </p:spPr>
        <p:txBody>
          <a:bodyPr wrap="square" rtlCol="0">
            <a:spAutoFit/>
          </a:bodyPr>
          <a:lstStyle/>
          <a:p>
            <a:r>
              <a:rPr lang="el-GR" sz="3200" b="1" dirty="0" smtClean="0">
                <a:latin typeface="Garamond" pitchFamily="18" charset="0"/>
              </a:rPr>
              <a:t>Νόμος 1566/1985</a:t>
            </a:r>
            <a:endParaRPr lang="el-GR" sz="3200" b="1" dirty="0">
              <a:latin typeface="Garamond" pitchFamily="18" charset="0"/>
            </a:endParaRPr>
          </a:p>
        </p:txBody>
      </p:sp>
      <p:sp>
        <p:nvSpPr>
          <p:cNvPr id="5" name="4 - TextBox"/>
          <p:cNvSpPr txBox="1"/>
          <p:nvPr/>
        </p:nvSpPr>
        <p:spPr>
          <a:xfrm>
            <a:off x="179512" y="545767"/>
            <a:ext cx="8568952" cy="4708981"/>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dirty="0" smtClean="0">
                <a:latin typeface="Garamond" pitchFamily="18" charset="0"/>
              </a:rPr>
              <a:t>Η Ειδική Αγωγή εντάσσεται στο πλαίσιο της Γενικής Α/</a:t>
            </a:r>
            <a:r>
              <a:rPr lang="el-GR" sz="2000" dirty="0" err="1" smtClean="0">
                <a:latin typeface="Garamond" pitchFamily="18" charset="0"/>
              </a:rPr>
              <a:t>θμιας </a:t>
            </a:r>
            <a:r>
              <a:rPr lang="el-GR" sz="2000" dirty="0" smtClean="0">
                <a:latin typeface="Garamond" pitchFamily="18" charset="0"/>
              </a:rPr>
              <a:t>και Β/</a:t>
            </a:r>
            <a:r>
              <a:rPr lang="el-GR" sz="2000" dirty="0" err="1" smtClean="0">
                <a:latin typeface="Garamond" pitchFamily="18" charset="0"/>
              </a:rPr>
              <a:t>θμιας </a:t>
            </a:r>
            <a:r>
              <a:rPr lang="el-GR" sz="2000" dirty="0" smtClean="0">
                <a:latin typeface="Garamond" pitchFamily="18" charset="0"/>
              </a:rPr>
              <a:t>Εκπαίδευσης – δηλαδή, αλλαγή της επικρατούσας αντίληψης για παραγκωνισμό και περιθωριοποίηση της Ειδικής Αγωγής, τουλάχιστον, σε νομοθετικό επίπεδο</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u="sng" dirty="0" smtClean="0">
                <a:latin typeface="Garamond" pitchFamily="18" charset="0"/>
              </a:rPr>
              <a:t>Πολιτική βούληση για</a:t>
            </a:r>
            <a:r>
              <a:rPr lang="el-GR" sz="2000" dirty="0" smtClean="0">
                <a:latin typeface="Garamond" pitchFamily="18" charset="0"/>
              </a:rPr>
              <a:t>,</a:t>
            </a:r>
          </a:p>
          <a:p>
            <a:pPr marL="261938" indent="-261938" algn="just">
              <a:buFont typeface="Wingdings" pitchFamily="2" charset="2"/>
              <a:buChar char="v"/>
              <a:tabLst>
                <a:tab pos="261938" algn="l"/>
              </a:tabLst>
            </a:pPr>
            <a:endParaRPr lang="el-GR" sz="2000" u="sng" dirty="0">
              <a:latin typeface="Garamond" pitchFamily="18" charset="0"/>
            </a:endParaRPr>
          </a:p>
          <a:p>
            <a:pPr marL="979488" indent="-260350" algn="just">
              <a:buFont typeface="Arial" pitchFamily="34" charset="0"/>
              <a:buChar char="•"/>
              <a:tabLst>
                <a:tab pos="979488" algn="l"/>
              </a:tabLst>
            </a:pPr>
            <a:r>
              <a:rPr lang="el-GR" sz="2000" dirty="0" smtClean="0">
                <a:latin typeface="Garamond" pitchFamily="18" charset="0"/>
              </a:rPr>
              <a:t>Κατάργηση του διαχωρισμού ανάμεσα σε μαθητές με και χωρίς ειδικές ανάγκες.</a:t>
            </a:r>
          </a:p>
          <a:p>
            <a:pPr marL="979488" indent="-260350" algn="just">
              <a:buFont typeface="Arial" pitchFamily="34" charset="0"/>
              <a:buChar char="•"/>
              <a:tabLst>
                <a:tab pos="979488" algn="l"/>
              </a:tabLst>
            </a:pPr>
            <a:r>
              <a:rPr lang="el-GR" sz="2000" dirty="0" smtClean="0">
                <a:latin typeface="Garamond" pitchFamily="18" charset="0"/>
              </a:rPr>
              <a:t>Ένταξη των μαθητών με ειδικές ανάγκες σε γενικά σχολεία.</a:t>
            </a:r>
            <a:endParaRPr lang="el-GR" sz="2000" dirty="0">
              <a:latin typeface="Garamond" pitchFamily="18" charset="0"/>
            </a:endParaRPr>
          </a:p>
          <a:p>
            <a:pPr algn="just">
              <a:buFont typeface="Wingdings" pitchFamily="2" charset="2"/>
              <a:buChar char="v"/>
            </a:pPr>
            <a:endParaRPr lang="el-GR" sz="2000" dirty="0" smtClean="0">
              <a:latin typeface="Garamond" pitchFamily="18" charset="0"/>
            </a:endParaRPr>
          </a:p>
          <a:p>
            <a:pPr marL="261938" indent="-261938" algn="just">
              <a:buFont typeface="Wingdings" pitchFamily="2" charset="2"/>
              <a:buChar char="v"/>
            </a:pPr>
            <a:r>
              <a:rPr lang="el-GR" sz="2000" dirty="0">
                <a:latin typeface="Garamond" pitchFamily="18" charset="0"/>
              </a:rPr>
              <a:t> </a:t>
            </a:r>
            <a:r>
              <a:rPr lang="el-GR" sz="2000" dirty="0" smtClean="0">
                <a:latin typeface="Garamond" pitchFamily="18" charset="0"/>
              </a:rPr>
              <a:t>Το ΥΠΕΠΘ εγκαταλείπει την πρακτική ίδρυσης νέων ειδικών σχολείων προωθώντας έτσι την πρακτική της ένταξης – </a:t>
            </a:r>
            <a:r>
              <a:rPr lang="el-GR" sz="2000" i="1" dirty="0" smtClean="0">
                <a:latin typeface="Garamond" pitchFamily="18" charset="0"/>
              </a:rPr>
              <a:t>μορφή: σύσταση ειδικών τάξεων σε γενικά σχολεία.</a:t>
            </a:r>
            <a:r>
              <a:rPr lang="el-GR" sz="2000" dirty="0" smtClean="0">
                <a:latin typeface="Garamond" pitchFamily="18" charset="0"/>
              </a:rPr>
              <a:t> </a:t>
            </a:r>
          </a:p>
          <a:p>
            <a:pPr marL="261938" indent="-261938" algn="just">
              <a:buFont typeface="Wingdings" pitchFamily="2" charset="2"/>
              <a:buChar char="v"/>
            </a:pPr>
            <a:endParaRPr lang="el-GR" sz="2000" dirty="0">
              <a:latin typeface="Garamond" pitchFamily="18" charset="0"/>
            </a:endParaRPr>
          </a:p>
          <a:p>
            <a:pPr marL="261938" indent="-261938" algn="just">
              <a:buFont typeface="Wingdings" pitchFamily="2" charset="2"/>
              <a:buChar char="v"/>
            </a:pPr>
            <a:r>
              <a:rPr lang="el-GR" sz="2000" dirty="0" smtClean="0">
                <a:latin typeface="Garamond" pitchFamily="18" charset="0"/>
              </a:rPr>
              <a:t> Μία, επίσης, από τις θετικές ρυθμίσεις ήταν η πρόταση για εκτύπωση των διδακτικών βιβλίων με το σύστημα </a:t>
            </a:r>
            <a:r>
              <a:rPr lang="en-US" sz="2000" dirty="0" smtClean="0">
                <a:latin typeface="Garamond" pitchFamily="18" charset="0"/>
              </a:rPr>
              <a:t>Braille </a:t>
            </a:r>
            <a:r>
              <a:rPr lang="el-GR" sz="2000" dirty="0" smtClean="0">
                <a:latin typeface="Garamond" pitchFamily="18" charset="0"/>
              </a:rPr>
              <a:t>για τους τυφλούς μαθητές.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 presetClass="entr" presetSubtype="5"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linds(vertical)">
                                      <p:cBhvr>
                                        <p:cTn id="13" dur="1000"/>
                                        <p:tgtEl>
                                          <p:spTgt spid="5">
                                            <p:txEl>
                                              <p:pRg st="0" end="0"/>
                                            </p:txEl>
                                          </p:spTgt>
                                        </p:tgtEl>
                                      </p:cBhvr>
                                    </p:animEffect>
                                  </p:childTnLst>
                                </p:cTn>
                              </p:par>
                            </p:childTnLst>
                          </p:cTn>
                        </p:par>
                        <p:par>
                          <p:cTn id="14" fill="hold">
                            <p:stCondLst>
                              <p:cond delay="2000"/>
                            </p:stCondLst>
                            <p:childTnLst>
                              <p:par>
                                <p:cTn id="15" presetID="3" presetClass="entr" presetSubtype="5" fill="hold" nodeType="after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vertical)">
                                      <p:cBhvr>
                                        <p:cTn id="17" dur="1000"/>
                                        <p:tgtEl>
                                          <p:spTgt spid="5">
                                            <p:txEl>
                                              <p:pRg st="2" end="2"/>
                                            </p:txEl>
                                          </p:spTgt>
                                        </p:tgtEl>
                                      </p:cBhvr>
                                    </p:animEffect>
                                  </p:childTnLst>
                                </p:cTn>
                              </p:par>
                            </p:childTnLst>
                          </p:cTn>
                        </p:par>
                        <p:par>
                          <p:cTn id="18" fill="hold">
                            <p:stCondLst>
                              <p:cond delay="3000"/>
                            </p:stCondLst>
                            <p:childTnLst>
                              <p:par>
                                <p:cTn id="19" presetID="3" presetClass="entr" presetSubtype="5" fill="hold" nodeType="after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blinds(vertical)">
                                      <p:cBhvr>
                                        <p:cTn id="21" dur="1000"/>
                                        <p:tgtEl>
                                          <p:spTgt spid="5">
                                            <p:txEl>
                                              <p:pRg st="4" end="4"/>
                                            </p:txEl>
                                          </p:spTgt>
                                        </p:tgtEl>
                                      </p:cBhvr>
                                    </p:animEffect>
                                  </p:childTnLst>
                                </p:cTn>
                              </p:par>
                            </p:childTnLst>
                          </p:cTn>
                        </p:par>
                        <p:par>
                          <p:cTn id="22" fill="hold">
                            <p:stCondLst>
                              <p:cond delay="4000"/>
                            </p:stCondLst>
                            <p:childTnLst>
                              <p:par>
                                <p:cTn id="23" presetID="3" presetClass="entr" presetSubtype="5" fill="hold" nodeType="after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blinds(vertical)">
                                      <p:cBhvr>
                                        <p:cTn id="25" dur="1000"/>
                                        <p:tgtEl>
                                          <p:spTgt spid="5">
                                            <p:txEl>
                                              <p:pRg st="5" end="5"/>
                                            </p:txEl>
                                          </p:spTgt>
                                        </p:tgtEl>
                                      </p:cBhvr>
                                    </p:animEffect>
                                  </p:childTnLst>
                                </p:cTn>
                              </p:par>
                            </p:childTnLst>
                          </p:cTn>
                        </p:par>
                        <p:par>
                          <p:cTn id="26" fill="hold">
                            <p:stCondLst>
                              <p:cond delay="5000"/>
                            </p:stCondLst>
                            <p:childTnLst>
                              <p:par>
                                <p:cTn id="27" presetID="3" presetClass="entr" presetSubtype="5" fill="hold" nodeType="afterEffect">
                                  <p:stCondLst>
                                    <p:cond delay="0"/>
                                  </p:stCondLst>
                                  <p:childTnLst>
                                    <p:set>
                                      <p:cBhvr>
                                        <p:cTn id="28" dur="1" fill="hold">
                                          <p:stCondLst>
                                            <p:cond delay="0"/>
                                          </p:stCondLst>
                                        </p:cTn>
                                        <p:tgtEl>
                                          <p:spTgt spid="5">
                                            <p:txEl>
                                              <p:pRg st="7" end="7"/>
                                            </p:txEl>
                                          </p:spTgt>
                                        </p:tgtEl>
                                        <p:attrNameLst>
                                          <p:attrName>style.visibility</p:attrName>
                                        </p:attrNameLst>
                                      </p:cBhvr>
                                      <p:to>
                                        <p:strVal val="visible"/>
                                      </p:to>
                                    </p:set>
                                    <p:animEffect transition="in" filter="blinds(vertical)">
                                      <p:cBhvr>
                                        <p:cTn id="29" dur="1000"/>
                                        <p:tgtEl>
                                          <p:spTgt spid="5">
                                            <p:txEl>
                                              <p:pRg st="7" end="7"/>
                                            </p:txEl>
                                          </p:spTgt>
                                        </p:tgtEl>
                                      </p:cBhvr>
                                    </p:animEffect>
                                  </p:childTnLst>
                                </p:cTn>
                              </p:par>
                            </p:childTnLst>
                          </p:cTn>
                        </p:par>
                        <p:par>
                          <p:cTn id="30" fill="hold">
                            <p:stCondLst>
                              <p:cond delay="6000"/>
                            </p:stCondLst>
                            <p:childTnLst>
                              <p:par>
                                <p:cTn id="31" presetID="3" presetClass="entr" presetSubtype="5" fill="hold" nodeType="after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blinds(vertical)">
                                      <p:cBhvr>
                                        <p:cTn id="33" dur="10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Ασ</a:t>
            </a:r>
            <a:r>
              <a:rPr lang="el-GR" dirty="0" smtClean="0"/>
              <a:t> </a:t>
            </a:r>
            <a:r>
              <a:rPr lang="el-GR" dirty="0" err="1" smtClean="0"/>
              <a:t>σκεφτουμε</a:t>
            </a:r>
            <a:r>
              <a:rPr lang="el-GR" dirty="0" smtClean="0"/>
              <a:t> </a:t>
            </a:r>
            <a:r>
              <a:rPr lang="el-GR" dirty="0" err="1" smtClean="0"/>
              <a:t>κριτικα</a:t>
            </a:r>
            <a:r>
              <a:rPr lang="el-GR" dirty="0" smtClean="0"/>
              <a:t> στον Ν.1566/1985</a:t>
            </a:r>
            <a:endParaRPr lang="el-GR" dirty="0"/>
          </a:p>
        </p:txBody>
      </p:sp>
      <p:sp>
        <p:nvSpPr>
          <p:cNvPr id="3" name="2 - Θέση περιεχομένου"/>
          <p:cNvSpPr>
            <a:spLocks noGrp="1"/>
          </p:cNvSpPr>
          <p:nvPr>
            <p:ph sz="quarter" idx="1"/>
          </p:nvPr>
        </p:nvSpPr>
        <p:spPr/>
        <p:txBody>
          <a:bodyPr/>
          <a:lstStyle/>
          <a:p>
            <a:pPr>
              <a:buNone/>
            </a:pPr>
            <a:r>
              <a:rPr lang="el-GR" dirty="0" smtClean="0"/>
              <a:t>Βασικές παράμετροι συζήτησης…  </a:t>
            </a:r>
          </a:p>
          <a:p>
            <a:pPr>
              <a:buNone/>
            </a:pPr>
            <a:endParaRPr lang="el-GR" dirty="0" smtClean="0"/>
          </a:p>
          <a:p>
            <a:pPr>
              <a:buNone/>
            </a:pPr>
            <a:endParaRPr lang="el-GR" dirty="0" smtClean="0"/>
          </a:p>
        </p:txBody>
      </p:sp>
      <p:graphicFrame>
        <p:nvGraphicFramePr>
          <p:cNvPr id="4" name="3 - Διάγραμμα"/>
          <p:cNvGraphicFramePr/>
          <p:nvPr/>
        </p:nvGraphicFramePr>
        <p:xfrm>
          <a:off x="571472" y="2285992"/>
          <a:ext cx="7643866"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1077218"/>
          </a:xfrm>
          <a:prstGeom prst="rect">
            <a:avLst/>
          </a:prstGeom>
          <a:noFill/>
        </p:spPr>
        <p:txBody>
          <a:bodyPr wrap="square" rtlCol="0">
            <a:spAutoFit/>
          </a:bodyPr>
          <a:lstStyle/>
          <a:p>
            <a:r>
              <a:rPr lang="el-GR" sz="3200" b="1" dirty="0" smtClean="0">
                <a:latin typeface="Garamond" pitchFamily="18" charset="0"/>
              </a:rPr>
              <a:t> </a:t>
            </a:r>
            <a:endParaRPr lang="el-GR" sz="3200" b="1" i="1" dirty="0" smtClean="0">
              <a:solidFill>
                <a:srgbClr val="FF0000"/>
              </a:solidFill>
              <a:latin typeface="Garamond" pitchFamily="18" charset="0"/>
            </a:endParaRPr>
          </a:p>
          <a:p>
            <a:r>
              <a:rPr lang="el-GR" sz="3200" b="1" i="1" dirty="0" smtClean="0">
                <a:solidFill>
                  <a:srgbClr val="FF0000"/>
                </a:solidFill>
                <a:latin typeface="Garamond" pitchFamily="18" charset="0"/>
              </a:rPr>
              <a:t>Κριτική στον Ν.1566/85</a:t>
            </a:r>
            <a:endParaRPr lang="el-GR" sz="3200" b="1" dirty="0">
              <a:latin typeface="Garamond" pitchFamily="18" charset="0"/>
            </a:endParaRPr>
          </a:p>
        </p:txBody>
      </p:sp>
      <p:sp>
        <p:nvSpPr>
          <p:cNvPr id="5" name="4 - TextBox"/>
          <p:cNvSpPr txBox="1"/>
          <p:nvPr/>
        </p:nvSpPr>
        <p:spPr>
          <a:xfrm>
            <a:off x="179512" y="1109057"/>
            <a:ext cx="8568952" cy="5632311"/>
          </a:xfrm>
          <a:prstGeom prst="rect">
            <a:avLst/>
          </a:prstGeom>
          <a:noFill/>
        </p:spPr>
        <p:txBody>
          <a:bodyPr wrap="square" rtlCol="0">
            <a:spAutoFit/>
          </a:bodyPr>
          <a:lstStyle/>
          <a:p>
            <a:pPr marL="261938" indent="-261938" algn="just">
              <a:buFont typeface="Wingdings" pitchFamily="2" charset="2"/>
              <a:buChar char="q"/>
              <a:tabLst>
                <a:tab pos="261938" algn="l"/>
              </a:tabLst>
            </a:pPr>
            <a:r>
              <a:rPr lang="el-GR" sz="2000" dirty="0">
                <a:latin typeface="Garamond" pitchFamily="18" charset="0"/>
              </a:rPr>
              <a:t> </a:t>
            </a:r>
            <a:r>
              <a:rPr lang="el-GR" sz="2000" dirty="0" smtClean="0">
                <a:latin typeface="Garamond" pitchFamily="18" charset="0"/>
              </a:rPr>
              <a:t>Όχι, ουσιαστικές αλλαγές – πρόκειται για μεταγλωττισμένη μορφή των διατάξεων του προηγούμενου Νόμου (1</a:t>
            </a:r>
            <a:r>
              <a:rPr lang="en-US" sz="2000" dirty="0" smtClean="0">
                <a:latin typeface="Garamond" pitchFamily="18" charset="0"/>
              </a:rPr>
              <a:t>14</a:t>
            </a:r>
            <a:r>
              <a:rPr lang="el-GR" sz="2000" dirty="0" smtClean="0">
                <a:latin typeface="Garamond" pitchFamily="18" charset="0"/>
              </a:rPr>
              <a:t>3/1981).</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Παραμένει ο ορισμός των δυσκολιών των μαθητών με ειδικές ανάγκες με ιατρικούς όρους.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Όχι, πρόβλεψη για σύσταση Τμήματος Ειδικής Αγωγής στο Παιδαγωγικό Ινστιτούτο το οποίο θα αναλάμβανε τη ευθύνη για την ανάπτυξη ερευνητικών και εκπαιδευτικών προγραμμάτων για την Ειδική Αγωγή.</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Σημαντική, επίσης, παράβλεψη η μη ύπαρξη ενός εξειδικευμένου Παιδαγωγικού Τμήματος αλλά και Μεταπτυχιακών Σπουδών για την Ειδική Αγωγή.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Λανθασμένος ο τρόπος επιμόρφωσης και μετεκπαίδευσης των νηπιαγωγών και των δασκάλων σε θέματα που αφορούν στην Ειδική Αγωγή – καμία πρόβλεψη για τους καθηγητές Β/</a:t>
            </a:r>
            <a:r>
              <a:rPr lang="el-GR" sz="2000" dirty="0" err="1" smtClean="0">
                <a:latin typeface="Garamond" pitchFamily="18" charset="0"/>
              </a:rPr>
              <a:t>θμιας </a:t>
            </a:r>
            <a:r>
              <a:rPr lang="el-GR" sz="2000" dirty="0" smtClean="0">
                <a:latin typeface="Garamond" pitchFamily="18" charset="0"/>
              </a:rPr>
              <a:t>Εκπαίδευσης.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endParaRPr lang="el-GR" sz="2000" dirty="0" smtClean="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9" presetClass="entr" presetSubtype="0" ac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39" presetClass="entr" presetSubtype="0" accel="10000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1000" fill="hold"/>
                                        <p:tgtEl>
                                          <p:spTgt spid="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39" presetClass="entr" presetSubtype="0" accel="100000" fill="hold" nodeType="after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p:cTn id="27" dur="1000" fill="hold"/>
                                        <p:tgtEl>
                                          <p:spTgt spid="5">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5">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5">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par>
                          <p:cTn id="31" fill="hold">
                            <p:stCondLst>
                              <p:cond delay="4000"/>
                            </p:stCondLst>
                            <p:childTnLst>
                              <p:par>
                                <p:cTn id="32" presetID="39" presetClass="entr" presetSubtype="0" accel="100000" fill="hold" nodeType="afterEffect">
                                  <p:stCondLst>
                                    <p:cond delay="0"/>
                                  </p:stCondLst>
                                  <p:childTnLst>
                                    <p:set>
                                      <p:cBhvr>
                                        <p:cTn id="33" dur="1" fill="hold">
                                          <p:stCondLst>
                                            <p:cond delay="0"/>
                                          </p:stCondLst>
                                        </p:cTn>
                                        <p:tgtEl>
                                          <p:spTgt spid="5">
                                            <p:txEl>
                                              <p:pRg st="6" end="6"/>
                                            </p:txEl>
                                          </p:spTgt>
                                        </p:tgtEl>
                                        <p:attrNameLst>
                                          <p:attrName>style.visibility</p:attrName>
                                        </p:attrNameLst>
                                      </p:cBhvr>
                                      <p:to>
                                        <p:strVal val="visible"/>
                                      </p:to>
                                    </p:set>
                                    <p:anim calcmode="lin" valueType="num">
                                      <p:cBhvr>
                                        <p:cTn id="34" dur="1000" fill="hold"/>
                                        <p:tgtEl>
                                          <p:spTgt spid="5">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5" dur="1000" fill="hold"/>
                                        <p:tgtEl>
                                          <p:spTgt spid="5">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6" dur="1000" fill="hold"/>
                                        <p:tgtEl>
                                          <p:spTgt spid="5">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37" dur="1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par>
                          <p:cTn id="38" fill="hold">
                            <p:stCondLst>
                              <p:cond delay="5000"/>
                            </p:stCondLst>
                            <p:childTnLst>
                              <p:par>
                                <p:cTn id="39" presetID="39" presetClass="entr" presetSubtype="0" accel="100000" fill="hold" nodeType="afterEffect">
                                  <p:stCondLst>
                                    <p:cond delay="0"/>
                                  </p:stCondLst>
                                  <p:childTnLst>
                                    <p:set>
                                      <p:cBhvr>
                                        <p:cTn id="40" dur="1" fill="hold">
                                          <p:stCondLst>
                                            <p:cond delay="0"/>
                                          </p:stCondLst>
                                        </p:cTn>
                                        <p:tgtEl>
                                          <p:spTgt spid="5">
                                            <p:txEl>
                                              <p:pRg st="8" end="8"/>
                                            </p:txEl>
                                          </p:spTgt>
                                        </p:tgtEl>
                                        <p:attrNameLst>
                                          <p:attrName>style.visibility</p:attrName>
                                        </p:attrNameLst>
                                      </p:cBhvr>
                                      <p:to>
                                        <p:strVal val="visible"/>
                                      </p:to>
                                    </p:set>
                                    <p:anim calcmode="lin" valueType="num">
                                      <p:cBhvr>
                                        <p:cTn id="41" dur="1000" fill="hold"/>
                                        <p:tgtEl>
                                          <p:spTgt spid="5">
                                            <p:txEl>
                                              <p:pRg st="8" end="8"/>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2" dur="1000" fill="hold"/>
                                        <p:tgtEl>
                                          <p:spTgt spid="5">
                                            <p:txEl>
                                              <p:pRg st="8" end="8"/>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3" dur="1000" fill="hold"/>
                                        <p:tgtEl>
                                          <p:spTgt spid="5">
                                            <p:txEl>
                                              <p:pRg st="8" end="8"/>
                                            </p:txEl>
                                          </p:spTgt>
                                        </p:tgtEl>
                                        <p:attrNameLst>
                                          <p:attrName>ppt_x</p:attrName>
                                        </p:attrNameLst>
                                      </p:cBhvr>
                                      <p:tavLst>
                                        <p:tav tm="0">
                                          <p:val>
                                            <p:strVal val="#ppt_x-.3"/>
                                          </p:val>
                                        </p:tav>
                                        <p:tav tm="50000">
                                          <p:val>
                                            <p:strVal val="#ppt_x"/>
                                          </p:val>
                                        </p:tav>
                                        <p:tav tm="100000">
                                          <p:val>
                                            <p:strVal val="#ppt_x"/>
                                          </p:val>
                                        </p:tav>
                                      </p:tavLst>
                                    </p:anim>
                                    <p:anim calcmode="lin" valueType="num">
                                      <p:cBhvr>
                                        <p:cTn id="44" dur="1000" fill="hold"/>
                                        <p:tgtEl>
                                          <p:spTgt spid="5">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1077218"/>
          </a:xfrm>
          <a:prstGeom prst="rect">
            <a:avLst/>
          </a:prstGeom>
          <a:noFill/>
        </p:spPr>
        <p:txBody>
          <a:bodyPr wrap="square" rtlCol="0">
            <a:spAutoFit/>
          </a:bodyPr>
          <a:lstStyle/>
          <a:p>
            <a:r>
              <a:rPr lang="el-GR" sz="3200" b="1" dirty="0" smtClean="0">
                <a:latin typeface="Garamond" pitchFamily="18" charset="0"/>
              </a:rPr>
              <a:t> </a:t>
            </a:r>
            <a:endParaRPr lang="el-GR" sz="3200" b="1" i="1" dirty="0" smtClean="0">
              <a:solidFill>
                <a:srgbClr val="FF0000"/>
              </a:solidFill>
              <a:latin typeface="Garamond" pitchFamily="18" charset="0"/>
            </a:endParaRPr>
          </a:p>
          <a:p>
            <a:r>
              <a:rPr lang="el-GR" sz="3200" b="1" i="1" dirty="0" smtClean="0">
                <a:solidFill>
                  <a:srgbClr val="FF0000"/>
                </a:solidFill>
                <a:latin typeface="Garamond" pitchFamily="18" charset="0"/>
              </a:rPr>
              <a:t>Κριτική στον Ν. 1566/85  </a:t>
            </a:r>
            <a:endParaRPr lang="el-GR" sz="3200" b="1" dirty="0">
              <a:latin typeface="Garamond" pitchFamily="18" charset="0"/>
            </a:endParaRPr>
          </a:p>
        </p:txBody>
      </p:sp>
      <p:sp>
        <p:nvSpPr>
          <p:cNvPr id="5" name="4 - TextBox"/>
          <p:cNvSpPr txBox="1"/>
          <p:nvPr/>
        </p:nvSpPr>
        <p:spPr>
          <a:xfrm>
            <a:off x="179512" y="1109057"/>
            <a:ext cx="8568952" cy="4401205"/>
          </a:xfrm>
          <a:prstGeom prst="rect">
            <a:avLst/>
          </a:prstGeom>
          <a:noFill/>
        </p:spPr>
        <p:txBody>
          <a:bodyPr wrap="square" rtlCol="0">
            <a:spAutoFit/>
          </a:bodyPr>
          <a:lstStyle/>
          <a:p>
            <a:pPr marL="261938" indent="-261938" algn="just">
              <a:buFont typeface="Wingdings" pitchFamily="2" charset="2"/>
              <a:buChar char="q"/>
              <a:tabLst>
                <a:tab pos="261938" algn="l"/>
              </a:tabLst>
            </a:pPr>
            <a:r>
              <a:rPr lang="el-GR" sz="2000" dirty="0">
                <a:latin typeface="Garamond" pitchFamily="18" charset="0"/>
              </a:rPr>
              <a:t> </a:t>
            </a:r>
            <a:r>
              <a:rPr lang="el-GR" sz="2000" dirty="0" smtClean="0">
                <a:latin typeface="Garamond" pitchFamily="18" charset="0"/>
              </a:rPr>
              <a:t>Αρμόδιο για το </a:t>
            </a:r>
            <a:r>
              <a:rPr lang="el-GR" sz="2000" dirty="0" err="1" smtClean="0">
                <a:latin typeface="Garamond" pitchFamily="18" charset="0"/>
              </a:rPr>
              <a:t>ιατροδιαγνωστικό</a:t>
            </a:r>
            <a:r>
              <a:rPr lang="el-GR" sz="2000" dirty="0" smtClean="0">
                <a:latin typeface="Garamond" pitchFamily="18" charset="0"/>
              </a:rPr>
              <a:t> και το συμβουλευτικό έργο το Υπουργείο Πρόνοιας και όχι του Υπουργείο Παιδείας.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Ανεπάρκεια Σχολικών Συμβούλων Ειδικής Αγωγής → σύγχυση ως προς τον ρόλο τους, μη παροχή υποστήριξης.</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Θεωρείται αδικία ή/και λανθασμένη η διαδικασία αξιολόγησης των υποψήφιων μαθητών με ειδικές ανάγκες χωρίς εξετάσεις στην Τριτοβάθμια Εκπαίδευση: προνόμια για μαθητές με σοβαρές ειδικές ανάγκες όχι, όμως, και για εκείνους με σοβαρά προβλήματα στην μάθηση.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endParaRPr lang="el-GR" sz="2000" dirty="0" smtClean="0">
              <a:latin typeface="Garamond" pitchFamily="18" charset="0"/>
            </a:endParaRP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endParaRPr lang="el-GR" sz="2000" dirty="0" smtClean="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9" presetClass="entr" presetSubtype="0" ac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39" presetClass="entr" presetSubtype="0" accel="10000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1000" fill="hold"/>
                                        <p:tgtEl>
                                          <p:spTgt spid="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39" presetClass="entr" presetSubtype="0" accel="100000" fill="hold" nodeType="after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p:cTn id="27" dur="1000" fill="hold"/>
                                        <p:tgtEl>
                                          <p:spTgt spid="5">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5">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5">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Νομοσ</a:t>
            </a:r>
            <a:r>
              <a:rPr lang="el-GR" dirty="0" smtClean="0"/>
              <a:t> 2817/2000</a:t>
            </a:r>
            <a:endParaRPr lang="el-GR" dirty="0"/>
          </a:p>
        </p:txBody>
      </p:sp>
      <p:sp>
        <p:nvSpPr>
          <p:cNvPr id="3" name="2 - Θέση περιεχομένου"/>
          <p:cNvSpPr>
            <a:spLocks noGrp="1"/>
          </p:cNvSpPr>
          <p:nvPr>
            <p:ph sz="quarter" idx="1"/>
          </p:nvPr>
        </p:nvSpPr>
        <p:spPr/>
        <p:txBody>
          <a:bodyPr>
            <a:normAutofit lnSpcReduction="10000"/>
          </a:bodyPr>
          <a:lstStyle/>
          <a:p>
            <a:pPr>
              <a:buNone/>
            </a:pPr>
            <a:r>
              <a:rPr lang="el-GR" dirty="0" smtClean="0"/>
              <a:t>«</a:t>
            </a:r>
            <a:r>
              <a:rPr lang="el-GR" i="1" dirty="0" smtClean="0"/>
              <a:t>Στα άτομα που έχουν ειδικές εκπαιδευτικές ανάγκες παρέχεται ειδική εκπαίδευση, η οποία στο πλαίσιο των σκοπών της πρωτοβάθμιας και δευτεροβάθμιας και τεχνικής επαγγελματικής εκπαίδευσης επιδιώκει ιδιαίτερα: α. την ανάπτυξη της προσωπικότητάς τους, β. την βελτίωση των ικανοτήτων και δεξιοτήτων, ώστε να καταστεί δυνατή η ένταξη ή η επανένταξή τους στο κοινό εκπαιδευτικό σύστημα και η συμβίωση με το κοινωνικό σύνολο, γ. την επαγγελματική τους κατάρτιση και τη συμμετοχή τους στην παραγωγική διαδικασία, δ. την </a:t>
            </a:r>
            <a:r>
              <a:rPr lang="el-GR" i="1" dirty="0" err="1" smtClean="0"/>
              <a:t>αλληλοαποδοχή</a:t>
            </a:r>
            <a:r>
              <a:rPr lang="el-GR" i="1" dirty="0" smtClean="0"/>
              <a:t> τους με το κοινωνικό σύνολο και την ισότιμη κοινωνική τους εξέλιξη.»</a:t>
            </a:r>
          </a:p>
          <a:p>
            <a:pPr>
              <a:buNone/>
            </a:pPr>
            <a:endParaRPr lang="el-GR" i="1"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5472608" cy="584775"/>
          </a:xfrm>
          <a:prstGeom prst="rect">
            <a:avLst/>
          </a:prstGeom>
          <a:noFill/>
        </p:spPr>
        <p:txBody>
          <a:bodyPr wrap="square" rtlCol="0">
            <a:spAutoFit/>
          </a:bodyPr>
          <a:lstStyle/>
          <a:p>
            <a:r>
              <a:rPr lang="el-GR" sz="3200" b="1" dirty="0" smtClean="0">
                <a:latin typeface="Garamond" pitchFamily="18" charset="0"/>
              </a:rPr>
              <a:t>Νόμος 2817/2000</a:t>
            </a:r>
            <a:endParaRPr lang="el-GR" sz="3200" b="1" dirty="0">
              <a:latin typeface="Garamond" pitchFamily="18" charset="0"/>
            </a:endParaRPr>
          </a:p>
        </p:txBody>
      </p:sp>
      <p:sp>
        <p:nvSpPr>
          <p:cNvPr id="5" name="4 - TextBox"/>
          <p:cNvSpPr txBox="1"/>
          <p:nvPr/>
        </p:nvSpPr>
        <p:spPr>
          <a:xfrm>
            <a:off x="179512" y="637520"/>
            <a:ext cx="7992888" cy="6247864"/>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dirty="0">
                <a:latin typeface="Garamond" pitchFamily="18" charset="0"/>
              </a:rPr>
              <a:t>Α</a:t>
            </a:r>
            <a:r>
              <a:rPr lang="el-GR" sz="2000" dirty="0" smtClean="0">
                <a:latin typeface="Garamond" pitchFamily="18" charset="0"/>
              </a:rPr>
              <a:t>ναδιατύπωση της ορολογίας, δεν μιλούμε για «αποκλίνοντα παιδιά/ μαθητές» ή για «παιδιά/ μαθητές με ειδικές ανάγκες» αλλά για «παιδιά/ μαθητές με ειδικές εκπαιδευτικές ανάγκες (ΕΕΑ)» </a:t>
            </a:r>
            <a:r>
              <a:rPr lang="el-GR" sz="2000" dirty="0" smtClean="0">
                <a:latin typeface="Calibri"/>
              </a:rPr>
              <a:t>→ </a:t>
            </a:r>
            <a:r>
              <a:rPr lang="el-GR" sz="2000" b="1" dirty="0" smtClean="0">
                <a:latin typeface="Garamond" pitchFamily="18" charset="0"/>
              </a:rPr>
              <a:t>Δίνεται έμφαση στις εκπαιδευτικές ανάγκες των μαθητών και όχι στην αιτία.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Προωθείται η αρχή της ένταξης </a:t>
            </a:r>
            <a:r>
              <a:rPr lang="el-GR" sz="2000" dirty="0" smtClean="0">
                <a:latin typeface="Calibri"/>
              </a:rPr>
              <a:t>→ </a:t>
            </a:r>
            <a:r>
              <a:rPr lang="el-GR" sz="2000" dirty="0" smtClean="0">
                <a:latin typeface="Garamond" pitchFamily="18" charset="0"/>
              </a:rPr>
              <a:t>μετονομασία των «ειδικών τάξεων» σε «τμήματα ένταξης».</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a:latin typeface="Garamond" pitchFamily="18" charset="0"/>
              </a:rPr>
              <a:t>Π</a:t>
            </a:r>
            <a:r>
              <a:rPr lang="el-GR" sz="2000" dirty="0" smtClean="0">
                <a:latin typeface="Garamond" pitchFamily="18" charset="0"/>
              </a:rPr>
              <a:t>εριορίζεται ο ρόλος του ειδικού σχολείου </a:t>
            </a:r>
            <a:r>
              <a:rPr lang="el-GR" sz="2000" dirty="0" smtClean="0">
                <a:latin typeface="Calibri"/>
              </a:rPr>
              <a:t>→ </a:t>
            </a:r>
            <a:r>
              <a:rPr lang="el-GR" sz="2000" dirty="0" smtClean="0">
                <a:latin typeface="Garamond" pitchFamily="18" charset="0"/>
              </a:rPr>
              <a:t>μόνο για μαθητές με σοβαρές – πολλαπλές δυσκολίες.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Καθιερώνεται ο θεσμός των εκπαιδευτικών Ειδικής Αγωγής.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Θεσμοθετείται η κατάρτιση των Εξατομικευμένων Εκπαιδευτικών Προγραμμάτων (ΕΕΠ) για τους μαθητές με ΕΕΑ.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Θεσμοθετείται, στην έδρα του κάθε νομού, η λειτουργία κέντρων με διεπιστημονική ομάδα για τη διάγνωση και την υποστήριξη των μαθητών με ΕΕΑ </a:t>
            </a:r>
            <a:r>
              <a:rPr lang="el-GR" sz="2000" dirty="0" smtClean="0">
                <a:latin typeface="Calibri"/>
              </a:rPr>
              <a:t>→ </a:t>
            </a:r>
            <a:r>
              <a:rPr lang="el-GR" sz="2000" dirty="0" smtClean="0">
                <a:latin typeface="Garamond" pitchFamily="18" charset="0"/>
              </a:rPr>
              <a:t>‘Κέντρα Διάγνωσης, Αξιολόγησης και Υποστήριξης’ (ΚΔΑΥ).</a:t>
            </a:r>
            <a:endParaRPr lang="el-GR" sz="2000" dirty="0">
              <a:latin typeface="Garamond" pitchFamily="18" charset="0"/>
            </a:endParaRPr>
          </a:p>
          <a:p>
            <a:pPr marL="261938" indent="-261938" algn="just">
              <a:buFont typeface="Wingdings" pitchFamily="2" charset="2"/>
              <a:buChar char="v"/>
              <a:tabLst>
                <a:tab pos="261938" algn="l"/>
              </a:tabLst>
            </a:pPr>
            <a:endParaRPr lang="el-GR" sz="2000" dirty="0" smtClean="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0" presetClass="entr" presetSubtype="0" de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14"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5">
                                            <p:txEl>
                                              <p:pRg st="0" end="0"/>
                                            </p:txEl>
                                          </p:spTgt>
                                        </p:tgtEl>
                                      </p:cBhvr>
                                    </p:animEffect>
                                  </p:childTnLst>
                                </p:cTn>
                              </p:par>
                            </p:childTnLst>
                          </p:cTn>
                        </p:par>
                        <p:par>
                          <p:cTn id="16" fill="hold">
                            <p:stCondLst>
                              <p:cond delay="2000"/>
                            </p:stCondLst>
                            <p:childTnLst>
                              <p:par>
                                <p:cTn id="17" presetID="50" presetClass="entr" presetSubtype="0" decel="10000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childTnLst>
                          </p:cTn>
                        </p:par>
                        <p:par>
                          <p:cTn id="22" fill="hold">
                            <p:stCondLst>
                              <p:cond delay="3000"/>
                            </p:stCondLst>
                            <p:childTnLst>
                              <p:par>
                                <p:cTn id="23" presetID="50" presetClass="entr" presetSubtype="0" decel="10000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1000" fill="hold"/>
                                        <p:tgtEl>
                                          <p:spTgt spid="5">
                                            <p:txEl>
                                              <p:pRg st="4" end="4"/>
                                            </p:txEl>
                                          </p:spTgt>
                                        </p:tgtEl>
                                        <p:attrNameLst>
                                          <p:attrName>ppt_w</p:attrName>
                                        </p:attrNameLst>
                                      </p:cBhvr>
                                      <p:tavLst>
                                        <p:tav tm="0">
                                          <p:val>
                                            <p:strVal val="#ppt_w+.3"/>
                                          </p:val>
                                        </p:tav>
                                        <p:tav tm="100000">
                                          <p:val>
                                            <p:strVal val="#ppt_w"/>
                                          </p:val>
                                        </p:tav>
                                      </p:tavLst>
                                    </p:anim>
                                    <p:anim calcmode="lin" valueType="num">
                                      <p:cBhvr>
                                        <p:cTn id="2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5">
                                            <p:txEl>
                                              <p:pRg st="4" end="4"/>
                                            </p:txEl>
                                          </p:spTgt>
                                        </p:tgtEl>
                                      </p:cBhvr>
                                    </p:animEffect>
                                  </p:childTnLst>
                                </p:cTn>
                              </p:par>
                            </p:childTnLst>
                          </p:cTn>
                        </p:par>
                        <p:par>
                          <p:cTn id="28" fill="hold">
                            <p:stCondLst>
                              <p:cond delay="4000"/>
                            </p:stCondLst>
                            <p:childTnLst>
                              <p:par>
                                <p:cTn id="29" presetID="50" presetClass="entr" presetSubtype="0" decel="10000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strVal val="#ppt_w+.3"/>
                                          </p:val>
                                        </p:tav>
                                        <p:tav tm="100000">
                                          <p:val>
                                            <p:strVal val="#ppt_w"/>
                                          </p:val>
                                        </p:tav>
                                      </p:tavLst>
                                    </p:anim>
                                    <p:anim calcmode="lin" valueType="num">
                                      <p:cBhvr>
                                        <p:cTn id="32"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3" dur="1000"/>
                                        <p:tgtEl>
                                          <p:spTgt spid="5">
                                            <p:txEl>
                                              <p:pRg st="6" end="6"/>
                                            </p:txEl>
                                          </p:spTgt>
                                        </p:tgtEl>
                                      </p:cBhvr>
                                    </p:animEffect>
                                  </p:childTnLst>
                                </p:cTn>
                              </p:par>
                            </p:childTnLst>
                          </p:cTn>
                        </p:par>
                        <p:par>
                          <p:cTn id="34" fill="hold">
                            <p:stCondLst>
                              <p:cond delay="5000"/>
                            </p:stCondLst>
                            <p:childTnLst>
                              <p:par>
                                <p:cTn id="35" presetID="50" presetClass="entr" presetSubtype="0" decel="100000" fill="hold" nodeType="after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 calcmode="lin" valueType="num">
                                      <p:cBhvr>
                                        <p:cTn id="37" dur="1000" fill="hold"/>
                                        <p:tgtEl>
                                          <p:spTgt spid="5">
                                            <p:txEl>
                                              <p:pRg st="8" end="8"/>
                                            </p:txEl>
                                          </p:spTgt>
                                        </p:tgtEl>
                                        <p:attrNameLst>
                                          <p:attrName>ppt_w</p:attrName>
                                        </p:attrNameLst>
                                      </p:cBhvr>
                                      <p:tavLst>
                                        <p:tav tm="0">
                                          <p:val>
                                            <p:strVal val="#ppt_w+.3"/>
                                          </p:val>
                                        </p:tav>
                                        <p:tav tm="100000">
                                          <p:val>
                                            <p:strVal val="#ppt_w"/>
                                          </p:val>
                                        </p:tav>
                                      </p:tavLst>
                                    </p:anim>
                                    <p:anim calcmode="lin" valueType="num">
                                      <p:cBhvr>
                                        <p:cTn id="38"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39" dur="1000"/>
                                        <p:tgtEl>
                                          <p:spTgt spid="5">
                                            <p:txEl>
                                              <p:pRg st="8" end="8"/>
                                            </p:txEl>
                                          </p:spTgt>
                                        </p:tgtEl>
                                      </p:cBhvr>
                                    </p:animEffect>
                                  </p:childTnLst>
                                </p:cTn>
                              </p:par>
                            </p:childTnLst>
                          </p:cTn>
                        </p:par>
                        <p:par>
                          <p:cTn id="40" fill="hold">
                            <p:stCondLst>
                              <p:cond delay="6000"/>
                            </p:stCondLst>
                            <p:childTnLst>
                              <p:par>
                                <p:cTn id="41" presetID="50" presetClass="entr" presetSubtype="0" decel="100000" fill="hold" nodeType="after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 calcmode="lin" valueType="num">
                                      <p:cBhvr>
                                        <p:cTn id="43" dur="1000" fill="hold"/>
                                        <p:tgtEl>
                                          <p:spTgt spid="5">
                                            <p:txEl>
                                              <p:pRg st="10" end="10"/>
                                            </p:txEl>
                                          </p:spTgt>
                                        </p:tgtEl>
                                        <p:attrNameLst>
                                          <p:attrName>ppt_w</p:attrName>
                                        </p:attrNameLst>
                                      </p:cBhvr>
                                      <p:tavLst>
                                        <p:tav tm="0">
                                          <p:val>
                                            <p:strVal val="#ppt_w+.3"/>
                                          </p:val>
                                        </p:tav>
                                        <p:tav tm="100000">
                                          <p:val>
                                            <p:strVal val="#ppt_w"/>
                                          </p:val>
                                        </p:tav>
                                      </p:tavLst>
                                    </p:anim>
                                    <p:anim calcmode="lin" valueType="num">
                                      <p:cBhvr>
                                        <p:cTn id="44" dur="1000" fill="hold"/>
                                        <p:tgtEl>
                                          <p:spTgt spid="5">
                                            <p:txEl>
                                              <p:pRg st="10" end="10"/>
                                            </p:txEl>
                                          </p:spTgt>
                                        </p:tgtEl>
                                        <p:attrNameLst>
                                          <p:attrName>ppt_h</p:attrName>
                                        </p:attrNameLst>
                                      </p:cBhvr>
                                      <p:tavLst>
                                        <p:tav tm="0">
                                          <p:val>
                                            <p:strVal val="#ppt_h"/>
                                          </p:val>
                                        </p:tav>
                                        <p:tav tm="100000">
                                          <p:val>
                                            <p:strVal val="#ppt_h"/>
                                          </p:val>
                                        </p:tav>
                                      </p:tavLst>
                                    </p:anim>
                                    <p:animEffect transition="in" filter="fade">
                                      <p:cBhvr>
                                        <p:cTn id="45"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584775"/>
          </a:xfrm>
          <a:prstGeom prst="rect">
            <a:avLst/>
          </a:prstGeom>
          <a:noFill/>
        </p:spPr>
        <p:txBody>
          <a:bodyPr wrap="square" rtlCol="0">
            <a:spAutoFit/>
          </a:bodyPr>
          <a:lstStyle/>
          <a:p>
            <a:r>
              <a:rPr lang="el-GR" sz="3200" b="1" dirty="0" smtClean="0">
                <a:latin typeface="Garamond" pitchFamily="18" charset="0"/>
              </a:rPr>
              <a:t>Νόμος 2817/2000</a:t>
            </a:r>
            <a:endParaRPr lang="el-GR" sz="3200" b="1" dirty="0">
              <a:latin typeface="Garamond" pitchFamily="18" charset="0"/>
            </a:endParaRPr>
          </a:p>
        </p:txBody>
      </p:sp>
      <p:sp>
        <p:nvSpPr>
          <p:cNvPr id="5" name="4 - TextBox"/>
          <p:cNvSpPr txBox="1"/>
          <p:nvPr/>
        </p:nvSpPr>
        <p:spPr>
          <a:xfrm>
            <a:off x="179512" y="821025"/>
            <a:ext cx="8568952" cy="5940088"/>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dirty="0" smtClean="0">
                <a:latin typeface="Garamond" pitchFamily="18" charset="0"/>
              </a:rPr>
              <a:t>Δημιουργούνται νέες ειδικότητες προσωπικού Ειδικής Αγωγής (π.χ. </a:t>
            </a:r>
            <a:r>
              <a:rPr lang="el-GR" sz="2000" dirty="0" err="1" smtClean="0">
                <a:latin typeface="Garamond" pitchFamily="18" charset="0"/>
              </a:rPr>
              <a:t>μουσικοθεραπευτές</a:t>
            </a:r>
            <a:r>
              <a:rPr lang="el-GR" sz="2000" dirty="0" smtClean="0">
                <a:latin typeface="Garamond" pitchFamily="18" charset="0"/>
              </a:rPr>
              <a:t>, διερμηνείς νοηματικής γλώσσας, εκπαιδευτές κινητικότητας για μαθητές με προβλήματα όρασης). </a:t>
            </a:r>
          </a:p>
          <a:p>
            <a:pPr marL="261938" indent="-261938" algn="just">
              <a:buFont typeface="Wingdings" pitchFamily="2" charset="2"/>
              <a:buChar char="v"/>
              <a:tabLst>
                <a:tab pos="261938" algn="l"/>
              </a:tabLst>
            </a:pPr>
            <a:endParaRPr lang="el-GR" sz="2000" dirty="0" smtClean="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Αναγνωρίζεται η νοηματική ως επίσημη γλώσσα των μαθητών με κώφωση.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Εξασφαλίζεται η παροχή μέσων διδασκαλίας σύγχρονης τεχνολογίας στην εκπαίδευση των μαθητών με ΕΕΑ (π.χ. μηχανές </a:t>
            </a:r>
            <a:r>
              <a:rPr lang="en-US" sz="2000" dirty="0" smtClean="0">
                <a:latin typeface="Garamond" pitchFamily="18" charset="0"/>
              </a:rPr>
              <a:t>Braille,</a:t>
            </a:r>
            <a:r>
              <a:rPr lang="el-GR" sz="2000" dirty="0" smtClean="0">
                <a:latin typeface="Garamond" pitchFamily="18" charset="0"/>
              </a:rPr>
              <a:t> προγράμματα ηχογράφησης βιβλίων για μαθητές με μερική ή ολική τύφλωση, λεξικά νοηματικής γλώσσας κ.ά.).</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Ιδρύεται το Τμήμα Ειδικής Αγωγής στο Παιδαγωγικό Ινστιτούτο το οποίο είναι υπεύθυνο για:</a:t>
            </a:r>
          </a:p>
          <a:p>
            <a:pPr marL="979488" indent="-261938" algn="just">
              <a:buFont typeface="Arial" pitchFamily="34" charset="0"/>
              <a:buChar char="•"/>
              <a:tabLst>
                <a:tab pos="979488" algn="l"/>
              </a:tabLst>
            </a:pPr>
            <a:r>
              <a:rPr lang="el-GR" sz="2000" dirty="0" smtClean="0">
                <a:latin typeface="Garamond" pitchFamily="18" charset="0"/>
              </a:rPr>
              <a:t>Ερευνητικά προγράμματα για την Ειδική Αγωγή</a:t>
            </a:r>
          </a:p>
          <a:p>
            <a:pPr marL="979488" indent="-261938" algn="just">
              <a:buFont typeface="Arial" pitchFamily="34" charset="0"/>
              <a:buChar char="•"/>
              <a:tabLst>
                <a:tab pos="979488" algn="l"/>
              </a:tabLst>
            </a:pPr>
            <a:r>
              <a:rPr lang="el-GR" sz="2000" dirty="0" smtClean="0">
                <a:latin typeface="Garamond" pitchFamily="18" charset="0"/>
              </a:rPr>
              <a:t>Σχεδιασμό αναλυτικών προγραμμάτων για την Ειδική Αγωγή</a:t>
            </a:r>
          </a:p>
          <a:p>
            <a:pPr marL="979488" indent="-261938" algn="just">
              <a:buFont typeface="Arial" pitchFamily="34" charset="0"/>
              <a:buChar char="•"/>
              <a:tabLst>
                <a:tab pos="979488" algn="l"/>
              </a:tabLst>
            </a:pPr>
            <a:r>
              <a:rPr lang="el-GR" sz="2000" dirty="0" smtClean="0">
                <a:latin typeface="Garamond" pitchFamily="18" charset="0"/>
              </a:rPr>
              <a:t>Επιμόρφωση των εκπαιδευτικών για θέματα που αφορούν στην Ειδική Αγωγής </a:t>
            </a:r>
          </a:p>
          <a:p>
            <a:pPr marL="979488" indent="-261938" algn="just">
              <a:buFont typeface="Arial" pitchFamily="34" charset="0"/>
              <a:buChar char="•"/>
              <a:tabLst>
                <a:tab pos="979488" algn="l"/>
              </a:tabLst>
            </a:pPr>
            <a:r>
              <a:rPr lang="el-GR" sz="2000" dirty="0" smtClean="0">
                <a:latin typeface="Garamond" pitchFamily="18" charset="0"/>
              </a:rPr>
              <a:t>Εισαγωγή ή σχεδιασμό μέσων διδασκαλίας</a:t>
            </a:r>
          </a:p>
          <a:p>
            <a:pPr marL="979488" indent="-261938" algn="just">
              <a:buFont typeface="Arial" pitchFamily="34" charset="0"/>
              <a:buChar char="•"/>
              <a:tabLst>
                <a:tab pos="979488" algn="l"/>
              </a:tabLst>
            </a:pPr>
            <a:r>
              <a:rPr lang="el-GR" sz="2000" dirty="0" smtClean="0">
                <a:latin typeface="Garamond" pitchFamily="18" charset="0"/>
              </a:rPr>
              <a:t>Συνεργασία με επιστημονικούς φορείς τόσο στην Ελλάδα όσο και στο εξωτερικό.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0" presetClass="entr" presetSubtype="0" de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14"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5">
                                            <p:txEl>
                                              <p:pRg st="0" end="0"/>
                                            </p:txEl>
                                          </p:spTgt>
                                        </p:tgtEl>
                                      </p:cBhvr>
                                    </p:animEffect>
                                  </p:childTnLst>
                                </p:cTn>
                              </p:par>
                            </p:childTnLst>
                          </p:cTn>
                        </p:par>
                        <p:par>
                          <p:cTn id="16" fill="hold">
                            <p:stCondLst>
                              <p:cond delay="2000"/>
                            </p:stCondLst>
                            <p:childTnLst>
                              <p:par>
                                <p:cTn id="17" presetID="50" presetClass="entr" presetSubtype="0" decel="10000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3"/>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childTnLst>
                          </p:cTn>
                        </p:par>
                        <p:par>
                          <p:cTn id="22" fill="hold">
                            <p:stCondLst>
                              <p:cond delay="3000"/>
                            </p:stCondLst>
                            <p:childTnLst>
                              <p:par>
                                <p:cTn id="23" presetID="50" presetClass="entr" presetSubtype="0" decel="10000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1000" fill="hold"/>
                                        <p:tgtEl>
                                          <p:spTgt spid="5">
                                            <p:txEl>
                                              <p:pRg st="4" end="4"/>
                                            </p:txEl>
                                          </p:spTgt>
                                        </p:tgtEl>
                                        <p:attrNameLst>
                                          <p:attrName>ppt_w</p:attrName>
                                        </p:attrNameLst>
                                      </p:cBhvr>
                                      <p:tavLst>
                                        <p:tav tm="0">
                                          <p:val>
                                            <p:strVal val="#ppt_w+.3"/>
                                          </p:val>
                                        </p:tav>
                                        <p:tav tm="100000">
                                          <p:val>
                                            <p:strVal val="#ppt_w"/>
                                          </p:val>
                                        </p:tav>
                                      </p:tavLst>
                                    </p:anim>
                                    <p:anim calcmode="lin" valueType="num">
                                      <p:cBhvr>
                                        <p:cTn id="2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5">
                                            <p:txEl>
                                              <p:pRg st="4" end="4"/>
                                            </p:txEl>
                                          </p:spTgt>
                                        </p:tgtEl>
                                      </p:cBhvr>
                                    </p:animEffect>
                                  </p:childTnLst>
                                </p:cTn>
                              </p:par>
                            </p:childTnLst>
                          </p:cTn>
                        </p:par>
                        <p:par>
                          <p:cTn id="28" fill="hold">
                            <p:stCondLst>
                              <p:cond delay="4000"/>
                            </p:stCondLst>
                            <p:childTnLst>
                              <p:par>
                                <p:cTn id="29" presetID="50" presetClass="entr" presetSubtype="0" decel="10000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strVal val="#ppt_w+.3"/>
                                          </p:val>
                                        </p:tav>
                                        <p:tav tm="100000">
                                          <p:val>
                                            <p:strVal val="#ppt_w"/>
                                          </p:val>
                                        </p:tav>
                                      </p:tavLst>
                                    </p:anim>
                                    <p:anim calcmode="lin" valueType="num">
                                      <p:cBhvr>
                                        <p:cTn id="32"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3" dur="1000"/>
                                        <p:tgtEl>
                                          <p:spTgt spid="5">
                                            <p:txEl>
                                              <p:pRg st="6" end="6"/>
                                            </p:txEl>
                                          </p:spTgt>
                                        </p:tgtEl>
                                      </p:cBhvr>
                                    </p:animEffect>
                                  </p:childTnLst>
                                </p:cTn>
                              </p:par>
                            </p:childTnLst>
                          </p:cTn>
                        </p:par>
                        <p:par>
                          <p:cTn id="34" fill="hold">
                            <p:stCondLst>
                              <p:cond delay="5000"/>
                            </p:stCondLst>
                            <p:childTnLst>
                              <p:par>
                                <p:cTn id="35" presetID="50" presetClass="entr" presetSubtype="0" decel="100000" fill="hold" nodeType="after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p:cTn id="37" dur="1000" fill="hold"/>
                                        <p:tgtEl>
                                          <p:spTgt spid="5">
                                            <p:txEl>
                                              <p:pRg st="7" end="7"/>
                                            </p:txEl>
                                          </p:spTgt>
                                        </p:tgtEl>
                                        <p:attrNameLst>
                                          <p:attrName>ppt_w</p:attrName>
                                        </p:attrNameLst>
                                      </p:cBhvr>
                                      <p:tavLst>
                                        <p:tav tm="0">
                                          <p:val>
                                            <p:strVal val="#ppt_w+.3"/>
                                          </p:val>
                                        </p:tav>
                                        <p:tav tm="100000">
                                          <p:val>
                                            <p:strVal val="#ppt_w"/>
                                          </p:val>
                                        </p:tav>
                                      </p:tavLst>
                                    </p:anim>
                                    <p:anim calcmode="lin" valueType="num">
                                      <p:cBhvr>
                                        <p:cTn id="38" dur="1000" fill="hold"/>
                                        <p:tgtEl>
                                          <p:spTgt spid="5">
                                            <p:txEl>
                                              <p:pRg st="7" end="7"/>
                                            </p:txEl>
                                          </p:spTgt>
                                        </p:tgtEl>
                                        <p:attrNameLst>
                                          <p:attrName>ppt_h</p:attrName>
                                        </p:attrNameLst>
                                      </p:cBhvr>
                                      <p:tavLst>
                                        <p:tav tm="0">
                                          <p:val>
                                            <p:strVal val="#ppt_h"/>
                                          </p:val>
                                        </p:tav>
                                        <p:tav tm="100000">
                                          <p:val>
                                            <p:strVal val="#ppt_h"/>
                                          </p:val>
                                        </p:tav>
                                      </p:tavLst>
                                    </p:anim>
                                    <p:animEffect transition="in" filter="fade">
                                      <p:cBhvr>
                                        <p:cTn id="39" dur="1000"/>
                                        <p:tgtEl>
                                          <p:spTgt spid="5">
                                            <p:txEl>
                                              <p:pRg st="7" end="7"/>
                                            </p:txEl>
                                          </p:spTgt>
                                        </p:tgtEl>
                                      </p:cBhvr>
                                    </p:animEffect>
                                  </p:childTnLst>
                                </p:cTn>
                              </p:par>
                            </p:childTnLst>
                          </p:cTn>
                        </p:par>
                        <p:par>
                          <p:cTn id="40" fill="hold">
                            <p:stCondLst>
                              <p:cond delay="6000"/>
                            </p:stCondLst>
                            <p:childTnLst>
                              <p:par>
                                <p:cTn id="41" presetID="50" presetClass="entr" presetSubtype="0" decel="100000" fill="hold" nodeType="after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p:cTn id="43" dur="1000" fill="hold"/>
                                        <p:tgtEl>
                                          <p:spTgt spid="5">
                                            <p:txEl>
                                              <p:pRg st="8" end="8"/>
                                            </p:txEl>
                                          </p:spTgt>
                                        </p:tgtEl>
                                        <p:attrNameLst>
                                          <p:attrName>ppt_w</p:attrName>
                                        </p:attrNameLst>
                                      </p:cBhvr>
                                      <p:tavLst>
                                        <p:tav tm="0">
                                          <p:val>
                                            <p:strVal val="#ppt_w+.3"/>
                                          </p:val>
                                        </p:tav>
                                        <p:tav tm="100000">
                                          <p:val>
                                            <p:strVal val="#ppt_w"/>
                                          </p:val>
                                        </p:tav>
                                      </p:tavLst>
                                    </p:anim>
                                    <p:anim calcmode="lin" valueType="num">
                                      <p:cBhvr>
                                        <p:cTn id="44"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45" dur="1000"/>
                                        <p:tgtEl>
                                          <p:spTgt spid="5">
                                            <p:txEl>
                                              <p:pRg st="8" end="8"/>
                                            </p:txEl>
                                          </p:spTgt>
                                        </p:tgtEl>
                                      </p:cBhvr>
                                    </p:animEffect>
                                  </p:childTnLst>
                                </p:cTn>
                              </p:par>
                            </p:childTnLst>
                          </p:cTn>
                        </p:par>
                        <p:par>
                          <p:cTn id="46" fill="hold">
                            <p:stCondLst>
                              <p:cond delay="7000"/>
                            </p:stCondLst>
                            <p:childTnLst>
                              <p:par>
                                <p:cTn id="47" presetID="50" presetClass="entr" presetSubtype="0" decel="100000" fill="hold" nodeType="afterEffect">
                                  <p:stCondLst>
                                    <p:cond delay="0"/>
                                  </p:stCondLst>
                                  <p:childTnLst>
                                    <p:set>
                                      <p:cBhvr>
                                        <p:cTn id="48" dur="1" fill="hold">
                                          <p:stCondLst>
                                            <p:cond delay="0"/>
                                          </p:stCondLst>
                                        </p:cTn>
                                        <p:tgtEl>
                                          <p:spTgt spid="5">
                                            <p:txEl>
                                              <p:pRg st="9" end="9"/>
                                            </p:txEl>
                                          </p:spTgt>
                                        </p:tgtEl>
                                        <p:attrNameLst>
                                          <p:attrName>style.visibility</p:attrName>
                                        </p:attrNameLst>
                                      </p:cBhvr>
                                      <p:to>
                                        <p:strVal val="visible"/>
                                      </p:to>
                                    </p:set>
                                    <p:anim calcmode="lin" valueType="num">
                                      <p:cBhvr>
                                        <p:cTn id="49" dur="1000" fill="hold"/>
                                        <p:tgtEl>
                                          <p:spTgt spid="5">
                                            <p:txEl>
                                              <p:pRg st="9" end="9"/>
                                            </p:txEl>
                                          </p:spTgt>
                                        </p:tgtEl>
                                        <p:attrNameLst>
                                          <p:attrName>ppt_w</p:attrName>
                                        </p:attrNameLst>
                                      </p:cBhvr>
                                      <p:tavLst>
                                        <p:tav tm="0">
                                          <p:val>
                                            <p:strVal val="#ppt_w+.3"/>
                                          </p:val>
                                        </p:tav>
                                        <p:tav tm="100000">
                                          <p:val>
                                            <p:strVal val="#ppt_w"/>
                                          </p:val>
                                        </p:tav>
                                      </p:tavLst>
                                    </p:anim>
                                    <p:anim calcmode="lin" valueType="num">
                                      <p:cBhvr>
                                        <p:cTn id="50" dur="1000" fill="hold"/>
                                        <p:tgtEl>
                                          <p:spTgt spid="5">
                                            <p:txEl>
                                              <p:pRg st="9" end="9"/>
                                            </p:txEl>
                                          </p:spTgt>
                                        </p:tgtEl>
                                        <p:attrNameLst>
                                          <p:attrName>ppt_h</p:attrName>
                                        </p:attrNameLst>
                                      </p:cBhvr>
                                      <p:tavLst>
                                        <p:tav tm="0">
                                          <p:val>
                                            <p:strVal val="#ppt_h"/>
                                          </p:val>
                                        </p:tav>
                                        <p:tav tm="100000">
                                          <p:val>
                                            <p:strVal val="#ppt_h"/>
                                          </p:val>
                                        </p:tav>
                                      </p:tavLst>
                                    </p:anim>
                                    <p:animEffect transition="in" filter="fade">
                                      <p:cBhvr>
                                        <p:cTn id="51" dur="1000"/>
                                        <p:tgtEl>
                                          <p:spTgt spid="5">
                                            <p:txEl>
                                              <p:pRg st="9" end="9"/>
                                            </p:txEl>
                                          </p:spTgt>
                                        </p:tgtEl>
                                      </p:cBhvr>
                                    </p:animEffect>
                                  </p:childTnLst>
                                </p:cTn>
                              </p:par>
                            </p:childTnLst>
                          </p:cTn>
                        </p:par>
                        <p:par>
                          <p:cTn id="52" fill="hold">
                            <p:stCondLst>
                              <p:cond delay="8000"/>
                            </p:stCondLst>
                            <p:childTnLst>
                              <p:par>
                                <p:cTn id="53" presetID="50" presetClass="entr" presetSubtype="0" decel="100000" fill="hold" nodeType="afterEffect">
                                  <p:stCondLst>
                                    <p:cond delay="0"/>
                                  </p:stCondLst>
                                  <p:childTnLst>
                                    <p:set>
                                      <p:cBhvr>
                                        <p:cTn id="54" dur="1" fill="hold">
                                          <p:stCondLst>
                                            <p:cond delay="0"/>
                                          </p:stCondLst>
                                        </p:cTn>
                                        <p:tgtEl>
                                          <p:spTgt spid="5">
                                            <p:txEl>
                                              <p:pRg st="10" end="10"/>
                                            </p:txEl>
                                          </p:spTgt>
                                        </p:tgtEl>
                                        <p:attrNameLst>
                                          <p:attrName>style.visibility</p:attrName>
                                        </p:attrNameLst>
                                      </p:cBhvr>
                                      <p:to>
                                        <p:strVal val="visible"/>
                                      </p:to>
                                    </p:set>
                                    <p:anim calcmode="lin" valueType="num">
                                      <p:cBhvr>
                                        <p:cTn id="55" dur="1000" fill="hold"/>
                                        <p:tgtEl>
                                          <p:spTgt spid="5">
                                            <p:txEl>
                                              <p:pRg st="10" end="10"/>
                                            </p:txEl>
                                          </p:spTgt>
                                        </p:tgtEl>
                                        <p:attrNameLst>
                                          <p:attrName>ppt_w</p:attrName>
                                        </p:attrNameLst>
                                      </p:cBhvr>
                                      <p:tavLst>
                                        <p:tav tm="0">
                                          <p:val>
                                            <p:strVal val="#ppt_w+.3"/>
                                          </p:val>
                                        </p:tav>
                                        <p:tav tm="100000">
                                          <p:val>
                                            <p:strVal val="#ppt_w"/>
                                          </p:val>
                                        </p:tav>
                                      </p:tavLst>
                                    </p:anim>
                                    <p:anim calcmode="lin" valueType="num">
                                      <p:cBhvr>
                                        <p:cTn id="56" dur="1000" fill="hold"/>
                                        <p:tgtEl>
                                          <p:spTgt spid="5">
                                            <p:txEl>
                                              <p:pRg st="10" end="10"/>
                                            </p:txEl>
                                          </p:spTgt>
                                        </p:tgtEl>
                                        <p:attrNameLst>
                                          <p:attrName>ppt_h</p:attrName>
                                        </p:attrNameLst>
                                      </p:cBhvr>
                                      <p:tavLst>
                                        <p:tav tm="0">
                                          <p:val>
                                            <p:strVal val="#ppt_h"/>
                                          </p:val>
                                        </p:tav>
                                        <p:tav tm="100000">
                                          <p:val>
                                            <p:strVal val="#ppt_h"/>
                                          </p:val>
                                        </p:tav>
                                      </p:tavLst>
                                    </p:anim>
                                    <p:animEffect transition="in" filter="fade">
                                      <p:cBhvr>
                                        <p:cTn id="57" dur="1000"/>
                                        <p:tgtEl>
                                          <p:spTgt spid="5">
                                            <p:txEl>
                                              <p:pRg st="10" end="10"/>
                                            </p:txEl>
                                          </p:spTgt>
                                        </p:tgtEl>
                                      </p:cBhvr>
                                    </p:animEffect>
                                  </p:childTnLst>
                                </p:cTn>
                              </p:par>
                            </p:childTnLst>
                          </p:cTn>
                        </p:par>
                        <p:par>
                          <p:cTn id="58" fill="hold">
                            <p:stCondLst>
                              <p:cond delay="9000"/>
                            </p:stCondLst>
                            <p:childTnLst>
                              <p:par>
                                <p:cTn id="59" presetID="50" presetClass="entr" presetSubtype="0" decel="100000" fill="hold" nodeType="afterEffect">
                                  <p:stCondLst>
                                    <p:cond delay="0"/>
                                  </p:stCondLst>
                                  <p:childTnLst>
                                    <p:set>
                                      <p:cBhvr>
                                        <p:cTn id="60" dur="1" fill="hold">
                                          <p:stCondLst>
                                            <p:cond delay="0"/>
                                          </p:stCondLst>
                                        </p:cTn>
                                        <p:tgtEl>
                                          <p:spTgt spid="5">
                                            <p:txEl>
                                              <p:pRg st="11" end="11"/>
                                            </p:txEl>
                                          </p:spTgt>
                                        </p:tgtEl>
                                        <p:attrNameLst>
                                          <p:attrName>style.visibility</p:attrName>
                                        </p:attrNameLst>
                                      </p:cBhvr>
                                      <p:to>
                                        <p:strVal val="visible"/>
                                      </p:to>
                                    </p:set>
                                    <p:anim calcmode="lin" valueType="num">
                                      <p:cBhvr>
                                        <p:cTn id="61" dur="1000" fill="hold"/>
                                        <p:tgtEl>
                                          <p:spTgt spid="5">
                                            <p:txEl>
                                              <p:pRg st="11" end="11"/>
                                            </p:txEl>
                                          </p:spTgt>
                                        </p:tgtEl>
                                        <p:attrNameLst>
                                          <p:attrName>ppt_w</p:attrName>
                                        </p:attrNameLst>
                                      </p:cBhvr>
                                      <p:tavLst>
                                        <p:tav tm="0">
                                          <p:val>
                                            <p:strVal val="#ppt_w+.3"/>
                                          </p:val>
                                        </p:tav>
                                        <p:tav tm="100000">
                                          <p:val>
                                            <p:strVal val="#ppt_w"/>
                                          </p:val>
                                        </p:tav>
                                      </p:tavLst>
                                    </p:anim>
                                    <p:anim calcmode="lin" valueType="num">
                                      <p:cBhvr>
                                        <p:cTn id="62" dur="1000" fill="hold"/>
                                        <p:tgtEl>
                                          <p:spTgt spid="5">
                                            <p:txEl>
                                              <p:pRg st="11" end="11"/>
                                            </p:txEl>
                                          </p:spTgt>
                                        </p:tgtEl>
                                        <p:attrNameLst>
                                          <p:attrName>ppt_h</p:attrName>
                                        </p:attrNameLst>
                                      </p:cBhvr>
                                      <p:tavLst>
                                        <p:tav tm="0">
                                          <p:val>
                                            <p:strVal val="#ppt_h"/>
                                          </p:val>
                                        </p:tav>
                                        <p:tav tm="100000">
                                          <p:val>
                                            <p:strVal val="#ppt_h"/>
                                          </p:val>
                                        </p:tav>
                                      </p:tavLst>
                                    </p:anim>
                                    <p:animEffect transition="in" filter="fade">
                                      <p:cBhvr>
                                        <p:cTn id="63" dur="1000"/>
                                        <p:tgtEl>
                                          <p:spTgt spid="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Στοχοσ</a:t>
            </a:r>
            <a:r>
              <a:rPr lang="el-GR" dirty="0" smtClean="0"/>
              <a:t> </a:t>
            </a:r>
            <a:r>
              <a:rPr lang="el-GR" dirty="0" err="1" smtClean="0"/>
              <a:t>μαθηματοσ</a:t>
            </a:r>
            <a:endParaRPr lang="el-GR" dirty="0"/>
          </a:p>
        </p:txBody>
      </p:sp>
      <p:sp>
        <p:nvSpPr>
          <p:cNvPr id="3" name="2 - Θέση περιεχομένου"/>
          <p:cNvSpPr>
            <a:spLocks noGrp="1"/>
          </p:cNvSpPr>
          <p:nvPr>
            <p:ph sz="quarter" idx="1"/>
          </p:nvPr>
        </p:nvSpPr>
        <p:spPr/>
        <p:txBody>
          <a:bodyPr/>
          <a:lstStyle/>
          <a:p>
            <a:r>
              <a:rPr lang="el-GR" dirty="0" smtClean="0"/>
              <a:t>Παρουσίαση Νομοθετικού Πλαισίου Ειδικής Αγωγής</a:t>
            </a:r>
          </a:p>
          <a:p>
            <a:pPr>
              <a:buNone/>
            </a:pPr>
            <a:r>
              <a:rPr lang="el-GR" dirty="0" smtClean="0"/>
              <a:t> </a:t>
            </a:r>
          </a:p>
          <a:p>
            <a:pPr>
              <a:buNone/>
            </a:pPr>
            <a:r>
              <a:rPr lang="el-GR" dirty="0" smtClean="0"/>
              <a:t>Τέσσερις Νόμοι:</a:t>
            </a:r>
          </a:p>
          <a:p>
            <a:pPr marL="457200" indent="-457200">
              <a:buFont typeface="+mj-lt"/>
              <a:buAutoNum type="arabicPeriod"/>
            </a:pPr>
            <a:r>
              <a:rPr lang="el-GR" dirty="0" smtClean="0"/>
              <a:t>Νόμος 1143/1981</a:t>
            </a:r>
          </a:p>
          <a:p>
            <a:pPr marL="457200" indent="-457200">
              <a:buFont typeface="+mj-lt"/>
              <a:buAutoNum type="arabicPeriod"/>
            </a:pPr>
            <a:r>
              <a:rPr lang="el-GR" dirty="0" smtClean="0"/>
              <a:t>Νόμος 1566/1985</a:t>
            </a:r>
          </a:p>
          <a:p>
            <a:pPr marL="457200" indent="-457200">
              <a:buFont typeface="+mj-lt"/>
              <a:buAutoNum type="arabicPeriod"/>
            </a:pPr>
            <a:r>
              <a:rPr lang="el-GR" dirty="0" smtClean="0"/>
              <a:t>Νόμος 2817/2000</a:t>
            </a:r>
          </a:p>
          <a:p>
            <a:pPr marL="457200" indent="-457200">
              <a:buFont typeface="+mj-lt"/>
              <a:buAutoNum type="arabicPeriod"/>
            </a:pPr>
            <a:r>
              <a:rPr lang="el-GR" dirty="0" smtClean="0"/>
              <a:t>Νόμος 3699/2008</a:t>
            </a:r>
          </a:p>
          <a:p>
            <a:pPr marL="457200" indent="-457200">
              <a:buNone/>
            </a:pPr>
            <a:endParaRPr lang="el-GR" dirty="0" smtClean="0"/>
          </a:p>
          <a:p>
            <a:r>
              <a:rPr lang="el-GR" dirty="0" smtClean="0"/>
              <a:t>Κριτική αποτίμηση και συζήτηση</a:t>
            </a:r>
            <a:endParaRPr lang="el-GR" dirty="0"/>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Ασ</a:t>
            </a:r>
            <a:r>
              <a:rPr lang="el-GR" dirty="0" smtClean="0"/>
              <a:t> </a:t>
            </a:r>
            <a:r>
              <a:rPr lang="el-GR" dirty="0" err="1" smtClean="0"/>
              <a:t>σκεφτουμε</a:t>
            </a:r>
            <a:r>
              <a:rPr lang="el-GR" dirty="0" smtClean="0"/>
              <a:t> </a:t>
            </a:r>
            <a:r>
              <a:rPr lang="el-GR" dirty="0" err="1" smtClean="0"/>
              <a:t>κριτικα</a:t>
            </a:r>
            <a:r>
              <a:rPr lang="el-GR" dirty="0" smtClean="0"/>
              <a:t> στον Ν.2817/2000</a:t>
            </a:r>
            <a:endParaRPr lang="el-GR" dirty="0"/>
          </a:p>
        </p:txBody>
      </p:sp>
      <p:sp>
        <p:nvSpPr>
          <p:cNvPr id="3" name="2 - Θέση περιεχομένου"/>
          <p:cNvSpPr>
            <a:spLocks noGrp="1"/>
          </p:cNvSpPr>
          <p:nvPr>
            <p:ph sz="quarter" idx="1"/>
          </p:nvPr>
        </p:nvSpPr>
        <p:spPr/>
        <p:txBody>
          <a:bodyPr/>
          <a:lstStyle/>
          <a:p>
            <a:pPr>
              <a:buNone/>
            </a:pPr>
            <a:r>
              <a:rPr lang="el-GR" dirty="0" smtClean="0"/>
              <a:t>Βασικές παράμετροι συζήτησης…  </a:t>
            </a:r>
          </a:p>
          <a:p>
            <a:pPr>
              <a:buNone/>
            </a:pPr>
            <a:endParaRPr lang="el-GR" dirty="0" smtClean="0"/>
          </a:p>
          <a:p>
            <a:pPr>
              <a:buNone/>
            </a:pPr>
            <a:endParaRPr lang="el-GR" dirty="0" smtClean="0"/>
          </a:p>
        </p:txBody>
      </p:sp>
      <p:graphicFrame>
        <p:nvGraphicFramePr>
          <p:cNvPr id="4" name="3 - Διάγραμμα"/>
          <p:cNvGraphicFramePr/>
          <p:nvPr/>
        </p:nvGraphicFramePr>
        <p:xfrm>
          <a:off x="571472" y="2285992"/>
          <a:ext cx="7643866"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1077218"/>
          </a:xfrm>
          <a:prstGeom prst="rect">
            <a:avLst/>
          </a:prstGeom>
          <a:noFill/>
        </p:spPr>
        <p:txBody>
          <a:bodyPr wrap="square" rtlCol="0">
            <a:spAutoFit/>
          </a:bodyPr>
          <a:lstStyle/>
          <a:p>
            <a:r>
              <a:rPr lang="el-GR" sz="3200" b="1" dirty="0" smtClean="0">
                <a:latin typeface="Garamond" pitchFamily="18" charset="0"/>
              </a:rPr>
              <a:t> </a:t>
            </a:r>
            <a:endParaRPr lang="el-GR" sz="3200" b="1" i="1" dirty="0" smtClean="0">
              <a:solidFill>
                <a:srgbClr val="FF0000"/>
              </a:solidFill>
              <a:latin typeface="Garamond" pitchFamily="18" charset="0"/>
            </a:endParaRPr>
          </a:p>
          <a:p>
            <a:r>
              <a:rPr lang="el-GR" sz="3200" b="1" i="1" dirty="0" smtClean="0">
                <a:solidFill>
                  <a:srgbClr val="FF0000"/>
                </a:solidFill>
                <a:latin typeface="Garamond" pitchFamily="18" charset="0"/>
              </a:rPr>
              <a:t>Κριτική στον Ν. 2817/2000</a:t>
            </a:r>
            <a:endParaRPr lang="el-GR" sz="3200" b="1" dirty="0">
              <a:latin typeface="Garamond" pitchFamily="18" charset="0"/>
            </a:endParaRPr>
          </a:p>
        </p:txBody>
      </p:sp>
      <p:sp>
        <p:nvSpPr>
          <p:cNvPr id="6" name="5 - TextBox"/>
          <p:cNvSpPr txBox="1"/>
          <p:nvPr/>
        </p:nvSpPr>
        <p:spPr>
          <a:xfrm>
            <a:off x="179512" y="1109057"/>
            <a:ext cx="8568952" cy="4093428"/>
          </a:xfrm>
          <a:prstGeom prst="rect">
            <a:avLst/>
          </a:prstGeom>
          <a:noFill/>
        </p:spPr>
        <p:txBody>
          <a:bodyPr wrap="square" rtlCol="0">
            <a:spAutoFit/>
          </a:bodyPr>
          <a:lstStyle/>
          <a:p>
            <a:pPr marL="261938" indent="-261938" algn="just">
              <a:buFont typeface="Wingdings" pitchFamily="2" charset="2"/>
              <a:buChar char="q"/>
              <a:tabLst>
                <a:tab pos="261938" algn="l"/>
              </a:tabLst>
            </a:pPr>
            <a:r>
              <a:rPr lang="el-GR" sz="2000" dirty="0" smtClean="0">
                <a:latin typeface="Garamond" pitchFamily="18" charset="0"/>
              </a:rPr>
              <a:t> Φαίνεται να αναπτύσσεται ένα ολόκληρο ειδικό εκπαιδευτικό σύστημα παράλληλα με το γενικό, το οποίο, όμως, δεν θεωρείται ενιαίο.</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Κύρια αδυναμία, η </a:t>
            </a:r>
            <a:r>
              <a:rPr lang="el-GR" sz="2000" dirty="0" err="1" smtClean="0">
                <a:latin typeface="Garamond" pitchFamily="18" charset="0"/>
              </a:rPr>
              <a:t>υπερ</a:t>
            </a:r>
            <a:r>
              <a:rPr lang="el-GR" sz="2000" dirty="0" smtClean="0">
                <a:latin typeface="Garamond" pitchFamily="18" charset="0"/>
              </a:rPr>
              <a:t>-συγκέντρωση των</a:t>
            </a:r>
            <a:r>
              <a:rPr lang="el-GR" sz="2000" dirty="0">
                <a:latin typeface="Garamond" pitchFamily="18" charset="0"/>
              </a:rPr>
              <a:t> </a:t>
            </a:r>
            <a:r>
              <a:rPr lang="el-GR" sz="2000" dirty="0" smtClean="0">
                <a:latin typeface="Garamond" pitchFamily="18" charset="0"/>
              </a:rPr>
              <a:t>ΚΔΑΥ στα μεγάλα αστικά κέντρα – απομόνωση των δυσπρόσιτων περιοχών.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Ενώ δίνεται έμφαση στην ένταξη δεν προβλέπεται κανένα μέτρο για τη στήριξη των μαθητών με ΕΕΑ, των συμμαθητών τους με τυπική ανάπτυξης και των δασκάλων τους στο γενικό σχολικό πλαίσιο.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endParaRPr lang="el-GR" sz="2000" dirty="0" smtClean="0">
              <a:latin typeface="Garamond" pitchFamily="18" charset="0"/>
            </a:endParaRP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endParaRPr lang="el-GR" sz="2000" dirty="0" smtClean="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9" presetClass="entr" presetSubtype="0" accel="10000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1000" fill="hold"/>
                                        <p:tgtEl>
                                          <p:spTgt spid="6">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6">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6">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39" presetClass="entr" presetSubtype="0" accel="100000" fill="hold" nodeType="after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1000" fill="hold"/>
                                        <p:tgtEl>
                                          <p:spTgt spid="6">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6">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6">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39" presetClass="entr" presetSubtype="0" accel="100000" fill="hold" nodeType="after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 calcmode="lin" valueType="num">
                                      <p:cBhvr>
                                        <p:cTn id="27" dur="1000" fill="hold"/>
                                        <p:tgtEl>
                                          <p:spTgt spid="6">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6">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6">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Νομοσ</a:t>
            </a:r>
            <a:r>
              <a:rPr lang="el-GR" dirty="0" smtClean="0"/>
              <a:t> 3699/2008</a:t>
            </a:r>
            <a:endParaRPr lang="el-GR" dirty="0"/>
          </a:p>
        </p:txBody>
      </p:sp>
      <p:sp>
        <p:nvSpPr>
          <p:cNvPr id="3" name="2 - Θέση περιεχομένου"/>
          <p:cNvSpPr>
            <a:spLocks noGrp="1"/>
          </p:cNvSpPr>
          <p:nvPr>
            <p:ph sz="quarter" idx="1"/>
          </p:nvPr>
        </p:nvSpPr>
        <p:spPr/>
        <p:txBody>
          <a:bodyPr>
            <a:normAutofit fontScale="85000" lnSpcReduction="10000"/>
          </a:bodyPr>
          <a:lstStyle/>
          <a:p>
            <a:r>
              <a:rPr lang="el-GR" i="1" dirty="0" smtClean="0"/>
              <a:t>«Ειδική Αγωγή και Εκπαίδευση (ΕΑΕ) είναι το σύνολο των παρεχόμενων εκπαιδευτικών υπηρεσιών στους μαθητές με αναπηρία και διαπιστωμένες ειδικές εκπαιδευτικές ανάγκες ή στους μαθητές με ειδικές εκπαιδευτικές ανάγκες. Η πολιτεία δεσμεύεται να κατοχυρώνει και να αναβαθμίζει διαρκώς τον υποχρεωτικό χαρακτήρα της ειδικής αγωγής και εκπαίδευσης ως αναπόσπαστο μέρος της υποχρεωτικής και δωρεάν δημόσιας παιδείας και να μεριμνά για την παροχή δωρεάν δημόσιας ειδικής αγωγής και εκπαίδευσης στους αναπήρους όλων των ηλικιών και για όλα τα στάδια και τις εκπαιδευτικές βαθμίδες. Δεσμεύεται επίσης να διασφαλίζει σε όλους τους πολίτες με αναπηρία και διαπιστωμένες ειδικές εκπαιδευτικές ανάγκες, ίσες ευκαιρίες για πλήρη συμμετοχή και συνεισφορά στην κοινωνία, ανεξάρτητη διαβίωση, οικονομική αυτάρκεια και αυτονομία, με πλήρη κατοχύρωση των δικαιωμάτων τους στη μόρφωση και στην κοινωνική και επαγγελματική ένταξη»</a:t>
            </a:r>
            <a:endParaRPr lang="el-GR" i="1" dirty="0"/>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5472608" cy="584775"/>
          </a:xfrm>
          <a:prstGeom prst="rect">
            <a:avLst/>
          </a:prstGeom>
          <a:noFill/>
        </p:spPr>
        <p:txBody>
          <a:bodyPr wrap="square" rtlCol="0">
            <a:spAutoFit/>
          </a:bodyPr>
          <a:lstStyle/>
          <a:p>
            <a:r>
              <a:rPr lang="el-GR" sz="3200" b="1" dirty="0" smtClean="0">
                <a:latin typeface="Garamond" pitchFamily="18" charset="0"/>
              </a:rPr>
              <a:t>Νόμος 3699/2008</a:t>
            </a:r>
            <a:endParaRPr lang="el-GR" sz="3200" b="1" dirty="0">
              <a:latin typeface="Garamond" pitchFamily="18" charset="0"/>
            </a:endParaRPr>
          </a:p>
        </p:txBody>
      </p:sp>
      <p:sp>
        <p:nvSpPr>
          <p:cNvPr id="6" name="5 - TextBox"/>
          <p:cNvSpPr txBox="1"/>
          <p:nvPr/>
        </p:nvSpPr>
        <p:spPr>
          <a:xfrm>
            <a:off x="179512" y="637520"/>
            <a:ext cx="7992888" cy="5940088"/>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b="1" dirty="0" smtClean="0">
                <a:latin typeface="Garamond" pitchFamily="18" charset="0"/>
              </a:rPr>
              <a:t>Ένταξη = Πρόσβαση + Ενεργή Συμμετοχή των μαθητών με ΕΕΑ σε όλες τις εκφάνσεις της ζωής:</a:t>
            </a:r>
          </a:p>
          <a:p>
            <a:pPr marL="261938" indent="-261938" algn="just">
              <a:tabLst>
                <a:tab pos="261938" algn="l"/>
              </a:tabLst>
            </a:pPr>
            <a:endParaRPr lang="el-GR" sz="2000" b="1" dirty="0">
              <a:latin typeface="Garamond" pitchFamily="18" charset="0"/>
            </a:endParaRPr>
          </a:p>
          <a:p>
            <a:pPr marL="719138" algn="just">
              <a:tabLst>
                <a:tab pos="719138" algn="l"/>
              </a:tabLst>
            </a:pPr>
            <a:r>
              <a:rPr lang="en-US" sz="2000" dirty="0" smtClean="0">
                <a:latin typeface="Calibri" pitchFamily="34" charset="0"/>
              </a:rPr>
              <a:t>“</a:t>
            </a:r>
            <a:r>
              <a:rPr lang="el-GR" sz="2000" dirty="0" smtClean="0">
                <a:latin typeface="Calibri" pitchFamily="34" charset="0"/>
              </a:rPr>
              <a:t>[</a:t>
            </a:r>
            <a:r>
              <a:rPr lang="en-US" sz="2000" dirty="0" smtClean="0">
                <a:latin typeface="Calibri" pitchFamily="34" charset="0"/>
              </a:rPr>
              <a:t>…</a:t>
            </a:r>
            <a:r>
              <a:rPr lang="el-GR" sz="2000" dirty="0" smtClean="0">
                <a:latin typeface="Calibri" pitchFamily="34" charset="0"/>
              </a:rPr>
              <a:t>] Ίσες ευκαιρίες για πλήρη συμμετοχή και συνεισφορά στην κοινωνία, ανεξάρτητη διαβίωση, οικονομική αυτάρκεια και αυτονομία με πλήρη κατοχύρωση των δικαιωμάτων τους στη μόρφωση και στην κοινωνική και επαγγελματική ένταξη.</a:t>
            </a:r>
            <a:r>
              <a:rPr lang="en-US" sz="2000" dirty="0" smtClean="0">
                <a:latin typeface="Calibri" pitchFamily="34" charset="0"/>
              </a:rPr>
              <a:t> ”</a:t>
            </a:r>
            <a:endParaRPr lang="el-GR" sz="2000" dirty="0">
              <a:latin typeface="Calibri" pitchFamily="34" charset="0"/>
            </a:endParaRPr>
          </a:p>
          <a:p>
            <a:pPr marL="261938" indent="-261938" algn="just">
              <a:buFont typeface="Wingdings" pitchFamily="2" charset="2"/>
              <a:buChar char="v"/>
              <a:tabLst>
                <a:tab pos="261938" algn="l"/>
              </a:tabLst>
            </a:pPr>
            <a:endParaRPr lang="el-GR" sz="2000" dirty="0" smtClean="0">
              <a:latin typeface="Garamond" pitchFamily="18" charset="0"/>
            </a:endParaRPr>
          </a:p>
          <a:p>
            <a:pPr marL="261938" indent="-261938" algn="just">
              <a:buFont typeface="Wingdings" pitchFamily="2" charset="2"/>
              <a:buChar char="v"/>
              <a:tabLst>
                <a:tab pos="261938" algn="l"/>
              </a:tabLst>
            </a:pPr>
            <a:r>
              <a:rPr lang="el-GR" sz="2000" dirty="0">
                <a:latin typeface="Garamond" pitchFamily="18" charset="0"/>
              </a:rPr>
              <a:t> </a:t>
            </a:r>
            <a:r>
              <a:rPr lang="el-GR" sz="2000" dirty="0" smtClean="0">
                <a:latin typeface="Garamond" pitchFamily="18" charset="0"/>
              </a:rPr>
              <a:t>Θεωρείται χρέος των εκπαιδευτικών και των κοινωνικών δομών να αποτρέπουν κάθε είδος προσβολής και υποβιβασμού των ατόμων με ΕΕΑ και αναπηρία για συμμετοχή.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Στην ομάδα των μαθητών με ΕΕΑ συμπεριλαμβάνονται :</a:t>
            </a:r>
          </a:p>
          <a:p>
            <a:pPr marL="261938" indent="-261938" algn="just">
              <a:buFont typeface="Wingdings" pitchFamily="2" charset="2"/>
              <a:buChar char="v"/>
              <a:tabLst>
                <a:tab pos="261938" algn="l"/>
              </a:tabLst>
            </a:pPr>
            <a:endParaRPr lang="el-GR" sz="2000" dirty="0">
              <a:latin typeface="Garamond" pitchFamily="18" charset="0"/>
            </a:endParaRPr>
          </a:p>
          <a:p>
            <a:pPr marL="979488" indent="-261938" algn="just">
              <a:buFont typeface="Arial" pitchFamily="34" charset="0"/>
              <a:buChar char="•"/>
              <a:tabLst>
                <a:tab pos="979488" algn="l"/>
              </a:tabLst>
            </a:pPr>
            <a:r>
              <a:rPr lang="el-GR" sz="2000" dirty="0" smtClean="0">
                <a:latin typeface="Garamond" pitchFamily="18" charset="0"/>
              </a:rPr>
              <a:t>Οι μαθητές με σύνθετες γνωστικές, συναισθηματικές και κοινωνικές δυσκολίες εξαιτίας ενδοοικογενειακής βίας, κακοποίησης ή παραμέλησης.</a:t>
            </a:r>
          </a:p>
          <a:p>
            <a:pPr marL="979488" indent="-261938" algn="just">
              <a:buFont typeface="Arial" pitchFamily="34" charset="0"/>
              <a:buChar char="•"/>
              <a:tabLst>
                <a:tab pos="979488" algn="l"/>
              </a:tabLst>
            </a:pPr>
            <a:endParaRPr lang="el-GR" sz="2000" dirty="0">
              <a:latin typeface="Garamond" pitchFamily="18" charset="0"/>
            </a:endParaRPr>
          </a:p>
          <a:p>
            <a:pPr marL="979488" indent="-261938" algn="just">
              <a:buFont typeface="Arial" pitchFamily="34" charset="0"/>
              <a:buChar char="•"/>
              <a:tabLst>
                <a:tab pos="979488" algn="l"/>
              </a:tabLst>
            </a:pPr>
            <a:r>
              <a:rPr lang="el-GR" sz="2000" dirty="0" smtClean="0">
                <a:latin typeface="Garamond" pitchFamily="18" charset="0"/>
              </a:rPr>
              <a:t>Οι μαθητές με περισσότερες από μία νοητικές ικανότητες ή ταλέντα.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6">
                                            <p:txEl>
                                              <p:pRg st="0" end="0"/>
                                            </p:txEl>
                                          </p:spTgt>
                                        </p:tgtEl>
                                      </p:cBhvr>
                                    </p:animEffect>
                                  </p:childTnLst>
                                </p:cTn>
                              </p:par>
                            </p:childTnLst>
                          </p:cTn>
                        </p:par>
                        <p:par>
                          <p:cTn id="16" fill="hold">
                            <p:stCondLst>
                              <p:cond delay="2000"/>
                            </p:stCondLst>
                            <p:childTnLst>
                              <p:par>
                                <p:cTn id="17" presetID="53"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6">
                                            <p:txEl>
                                              <p:pRg st="2" end="2"/>
                                            </p:txEl>
                                          </p:spTgt>
                                        </p:tgtEl>
                                      </p:cBhvr>
                                    </p:animEffect>
                                  </p:childTnLst>
                                </p:cTn>
                              </p:par>
                            </p:childTnLst>
                          </p:cTn>
                        </p:par>
                        <p:par>
                          <p:cTn id="22" fill="hold">
                            <p:stCondLst>
                              <p:cond delay="3000"/>
                            </p:stCondLst>
                            <p:childTnLst>
                              <p:par>
                                <p:cTn id="23" presetID="53" presetClass="entr" presetSubtype="0" fill="hold" nodeType="after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p:cTn id="25"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7" dur="1000"/>
                                        <p:tgtEl>
                                          <p:spTgt spid="6">
                                            <p:txEl>
                                              <p:pRg st="4" end="4"/>
                                            </p:txEl>
                                          </p:spTgt>
                                        </p:tgtEl>
                                      </p:cBhvr>
                                    </p:animEffect>
                                  </p:childTnLst>
                                </p:cTn>
                              </p:par>
                            </p:childTnLst>
                          </p:cTn>
                        </p:par>
                        <p:par>
                          <p:cTn id="28" fill="hold">
                            <p:stCondLst>
                              <p:cond delay="4000"/>
                            </p:stCondLst>
                            <p:childTnLst>
                              <p:par>
                                <p:cTn id="29" presetID="53" presetClass="entr" presetSubtype="0" fill="hold" nodeType="after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p:cTn id="31" dur="1000" fill="hold"/>
                                        <p:tgtEl>
                                          <p:spTgt spid="6">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6">
                                            <p:txEl>
                                              <p:pRg st="6" end="6"/>
                                            </p:txEl>
                                          </p:spTgt>
                                        </p:tgtEl>
                                        <p:attrNameLst>
                                          <p:attrName>ppt_h</p:attrName>
                                        </p:attrNameLst>
                                      </p:cBhvr>
                                      <p:tavLst>
                                        <p:tav tm="0">
                                          <p:val>
                                            <p:fltVal val="0"/>
                                          </p:val>
                                        </p:tav>
                                        <p:tav tm="100000">
                                          <p:val>
                                            <p:strVal val="#ppt_h"/>
                                          </p:val>
                                        </p:tav>
                                      </p:tavLst>
                                    </p:anim>
                                    <p:animEffect transition="in" filter="fade">
                                      <p:cBhvr>
                                        <p:cTn id="33" dur="1000"/>
                                        <p:tgtEl>
                                          <p:spTgt spid="6">
                                            <p:txEl>
                                              <p:pRg st="6" end="6"/>
                                            </p:txEl>
                                          </p:spTgt>
                                        </p:tgtEl>
                                      </p:cBhvr>
                                    </p:animEffect>
                                  </p:childTnLst>
                                </p:cTn>
                              </p:par>
                            </p:childTnLst>
                          </p:cTn>
                        </p:par>
                        <p:par>
                          <p:cTn id="34" fill="hold">
                            <p:stCondLst>
                              <p:cond delay="5000"/>
                            </p:stCondLst>
                            <p:childTnLst>
                              <p:par>
                                <p:cTn id="35" presetID="53" presetClass="entr" presetSubtype="0" fill="hold" nodeType="afterEffect">
                                  <p:stCondLst>
                                    <p:cond delay="0"/>
                                  </p:stCondLst>
                                  <p:childTnLst>
                                    <p:set>
                                      <p:cBhvr>
                                        <p:cTn id="36" dur="1" fill="hold">
                                          <p:stCondLst>
                                            <p:cond delay="0"/>
                                          </p:stCondLst>
                                        </p:cTn>
                                        <p:tgtEl>
                                          <p:spTgt spid="6">
                                            <p:txEl>
                                              <p:pRg st="8" end="8"/>
                                            </p:txEl>
                                          </p:spTgt>
                                        </p:tgtEl>
                                        <p:attrNameLst>
                                          <p:attrName>style.visibility</p:attrName>
                                        </p:attrNameLst>
                                      </p:cBhvr>
                                      <p:to>
                                        <p:strVal val="visible"/>
                                      </p:to>
                                    </p:set>
                                    <p:anim calcmode="lin" valueType="num">
                                      <p:cBhvr>
                                        <p:cTn id="37" dur="1000" fill="hold"/>
                                        <p:tgtEl>
                                          <p:spTgt spid="6">
                                            <p:txEl>
                                              <p:pRg st="8" end="8"/>
                                            </p:txEl>
                                          </p:spTgt>
                                        </p:tgtEl>
                                        <p:attrNameLst>
                                          <p:attrName>ppt_w</p:attrName>
                                        </p:attrNameLst>
                                      </p:cBhvr>
                                      <p:tavLst>
                                        <p:tav tm="0">
                                          <p:val>
                                            <p:fltVal val="0"/>
                                          </p:val>
                                        </p:tav>
                                        <p:tav tm="100000">
                                          <p:val>
                                            <p:strVal val="#ppt_w"/>
                                          </p:val>
                                        </p:tav>
                                      </p:tavLst>
                                    </p:anim>
                                    <p:anim calcmode="lin" valueType="num">
                                      <p:cBhvr>
                                        <p:cTn id="38" dur="1000" fill="hold"/>
                                        <p:tgtEl>
                                          <p:spTgt spid="6">
                                            <p:txEl>
                                              <p:pRg st="8" end="8"/>
                                            </p:txEl>
                                          </p:spTgt>
                                        </p:tgtEl>
                                        <p:attrNameLst>
                                          <p:attrName>ppt_h</p:attrName>
                                        </p:attrNameLst>
                                      </p:cBhvr>
                                      <p:tavLst>
                                        <p:tav tm="0">
                                          <p:val>
                                            <p:fltVal val="0"/>
                                          </p:val>
                                        </p:tav>
                                        <p:tav tm="100000">
                                          <p:val>
                                            <p:strVal val="#ppt_h"/>
                                          </p:val>
                                        </p:tav>
                                      </p:tavLst>
                                    </p:anim>
                                    <p:animEffect transition="in" filter="fade">
                                      <p:cBhvr>
                                        <p:cTn id="39" dur="1000"/>
                                        <p:tgtEl>
                                          <p:spTgt spid="6">
                                            <p:txEl>
                                              <p:pRg st="8" end="8"/>
                                            </p:txEl>
                                          </p:spTgt>
                                        </p:tgtEl>
                                      </p:cBhvr>
                                    </p:animEffect>
                                  </p:childTnLst>
                                </p:cTn>
                              </p:par>
                            </p:childTnLst>
                          </p:cTn>
                        </p:par>
                        <p:par>
                          <p:cTn id="40" fill="hold">
                            <p:stCondLst>
                              <p:cond delay="6000"/>
                            </p:stCondLst>
                            <p:childTnLst>
                              <p:par>
                                <p:cTn id="41" presetID="53" presetClass="entr" presetSubtype="0" fill="hold" nodeType="afterEffect">
                                  <p:stCondLst>
                                    <p:cond delay="0"/>
                                  </p:stCondLst>
                                  <p:childTnLst>
                                    <p:set>
                                      <p:cBhvr>
                                        <p:cTn id="42" dur="1" fill="hold">
                                          <p:stCondLst>
                                            <p:cond delay="0"/>
                                          </p:stCondLst>
                                        </p:cTn>
                                        <p:tgtEl>
                                          <p:spTgt spid="6">
                                            <p:txEl>
                                              <p:pRg st="10" end="10"/>
                                            </p:txEl>
                                          </p:spTgt>
                                        </p:tgtEl>
                                        <p:attrNameLst>
                                          <p:attrName>style.visibility</p:attrName>
                                        </p:attrNameLst>
                                      </p:cBhvr>
                                      <p:to>
                                        <p:strVal val="visible"/>
                                      </p:to>
                                    </p:set>
                                    <p:anim calcmode="lin" valueType="num">
                                      <p:cBhvr>
                                        <p:cTn id="43" dur="1000" fill="hold"/>
                                        <p:tgtEl>
                                          <p:spTgt spid="6">
                                            <p:txEl>
                                              <p:pRg st="10" end="10"/>
                                            </p:txEl>
                                          </p:spTgt>
                                        </p:tgtEl>
                                        <p:attrNameLst>
                                          <p:attrName>ppt_w</p:attrName>
                                        </p:attrNameLst>
                                      </p:cBhvr>
                                      <p:tavLst>
                                        <p:tav tm="0">
                                          <p:val>
                                            <p:fltVal val="0"/>
                                          </p:val>
                                        </p:tav>
                                        <p:tav tm="100000">
                                          <p:val>
                                            <p:strVal val="#ppt_w"/>
                                          </p:val>
                                        </p:tav>
                                      </p:tavLst>
                                    </p:anim>
                                    <p:anim calcmode="lin" valueType="num">
                                      <p:cBhvr>
                                        <p:cTn id="44" dur="1000" fill="hold"/>
                                        <p:tgtEl>
                                          <p:spTgt spid="6">
                                            <p:txEl>
                                              <p:pRg st="10" end="10"/>
                                            </p:txEl>
                                          </p:spTgt>
                                        </p:tgtEl>
                                        <p:attrNameLst>
                                          <p:attrName>ppt_h</p:attrName>
                                        </p:attrNameLst>
                                      </p:cBhvr>
                                      <p:tavLst>
                                        <p:tav tm="0">
                                          <p:val>
                                            <p:fltVal val="0"/>
                                          </p:val>
                                        </p:tav>
                                        <p:tav tm="100000">
                                          <p:val>
                                            <p:strVal val="#ppt_h"/>
                                          </p:val>
                                        </p:tav>
                                      </p:tavLst>
                                    </p:anim>
                                    <p:animEffect transition="in" filter="fade">
                                      <p:cBhvr>
                                        <p:cTn id="45" dur="1000"/>
                                        <p:tgtEl>
                                          <p:spTgt spid="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5472608" cy="584775"/>
          </a:xfrm>
          <a:prstGeom prst="rect">
            <a:avLst/>
          </a:prstGeom>
          <a:noFill/>
        </p:spPr>
        <p:txBody>
          <a:bodyPr wrap="square" rtlCol="0">
            <a:spAutoFit/>
          </a:bodyPr>
          <a:lstStyle/>
          <a:p>
            <a:r>
              <a:rPr lang="el-GR" sz="3200" b="1" dirty="0" smtClean="0">
                <a:latin typeface="Garamond" pitchFamily="18" charset="0"/>
              </a:rPr>
              <a:t>Νόμος 3699/2008</a:t>
            </a:r>
            <a:endParaRPr lang="el-GR" sz="3200" b="1" dirty="0">
              <a:latin typeface="Garamond" pitchFamily="18" charset="0"/>
            </a:endParaRPr>
          </a:p>
        </p:txBody>
      </p:sp>
      <p:sp>
        <p:nvSpPr>
          <p:cNvPr id="5" name="4 - TextBox"/>
          <p:cNvSpPr txBox="1"/>
          <p:nvPr/>
        </p:nvSpPr>
        <p:spPr>
          <a:xfrm>
            <a:off x="179512" y="781536"/>
            <a:ext cx="8208912" cy="6247864"/>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dirty="0" smtClean="0">
                <a:latin typeface="Garamond" pitchFamily="18" charset="0"/>
              </a:rPr>
              <a:t>Η παροχή ειδικής εκπαίδευσης στους μαθητές με ΕΕΑ μπορεί να γίνει (σύμφωνα με τον βαθμό των δυσκολιών των μαθητών αλλά και τις κοινωνικές/εκπαιδευτικές συνθήκες π.χ. περιοχές στις οποίες δεν υπάρχει ειδικό σχολείο):</a:t>
            </a:r>
          </a:p>
          <a:p>
            <a:pPr marL="979488" indent="-260350" algn="just">
              <a:buFont typeface="Arial" pitchFamily="34" charset="0"/>
              <a:buChar char="•"/>
              <a:tabLst>
                <a:tab pos="979488" algn="l"/>
              </a:tabLst>
            </a:pPr>
            <a:r>
              <a:rPr lang="el-GR" sz="2000" dirty="0" smtClean="0">
                <a:latin typeface="Garamond" pitchFamily="18" charset="0"/>
              </a:rPr>
              <a:t>Γενικό σχολείο:</a:t>
            </a:r>
          </a:p>
          <a:p>
            <a:pPr marL="1436688" algn="just">
              <a:buFont typeface="Wingdings" pitchFamily="2" charset="2"/>
              <a:buChar char="v"/>
              <a:tabLst>
                <a:tab pos="1698625" algn="l"/>
              </a:tabLst>
            </a:pPr>
            <a:r>
              <a:rPr lang="el-GR" sz="2000" dirty="0" smtClean="0">
                <a:latin typeface="Garamond" pitchFamily="18" charset="0"/>
              </a:rPr>
              <a:t> Υποστήριξη μόνο από τον/την γενικό/-ή παιδαγωγό</a:t>
            </a:r>
          </a:p>
          <a:p>
            <a:pPr marL="1436688" algn="just">
              <a:buFont typeface="Wingdings" pitchFamily="2" charset="2"/>
              <a:buChar char="v"/>
              <a:tabLst>
                <a:tab pos="1698625" algn="l"/>
              </a:tabLst>
            </a:pPr>
            <a:r>
              <a:rPr lang="el-GR" sz="2000" dirty="0" smtClean="0">
                <a:latin typeface="Garamond" pitchFamily="18" charset="0"/>
              </a:rPr>
              <a:t> Παράλληλη στήριξη</a:t>
            </a:r>
          </a:p>
          <a:p>
            <a:pPr marL="1436688" algn="just">
              <a:buFont typeface="Wingdings" pitchFamily="2" charset="2"/>
              <a:buChar char="v"/>
              <a:tabLst>
                <a:tab pos="1698625" algn="l"/>
              </a:tabLst>
            </a:pPr>
            <a:r>
              <a:rPr lang="el-GR" sz="2000" dirty="0" smtClean="0">
                <a:latin typeface="Garamond" pitchFamily="18" charset="0"/>
              </a:rPr>
              <a:t> Τμήμα ένταξης</a:t>
            </a:r>
          </a:p>
          <a:p>
            <a:pPr marL="979488" indent="-260350" algn="just">
              <a:buFont typeface="Arial" pitchFamily="34" charset="0"/>
              <a:buChar char="•"/>
              <a:tabLst>
                <a:tab pos="979488" algn="l"/>
              </a:tabLst>
            </a:pPr>
            <a:r>
              <a:rPr lang="el-GR" sz="2000" dirty="0" smtClean="0">
                <a:latin typeface="Garamond" pitchFamily="18" charset="0"/>
              </a:rPr>
              <a:t>Ειδικό σχολείο </a:t>
            </a:r>
          </a:p>
          <a:p>
            <a:pPr marL="979488" indent="-260350" algn="just">
              <a:buFont typeface="Arial" pitchFamily="34" charset="0"/>
              <a:buChar char="•"/>
              <a:tabLst>
                <a:tab pos="979488" algn="l"/>
              </a:tabLst>
            </a:pPr>
            <a:r>
              <a:rPr lang="el-GR" sz="2000" dirty="0" smtClean="0">
                <a:latin typeface="Garamond" pitchFamily="18" charset="0"/>
              </a:rPr>
              <a:t>Κατ’ οίκον διδασκαλία ή σε άλλα μη εκπαιδευτικά ιδρύματα π.χ. νοσοκομείο</a:t>
            </a:r>
          </a:p>
          <a:p>
            <a:pPr marL="261938" indent="-261938" algn="just">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Καθιερώνεται η θέση των Σχολικών Συμβούλων Ειδικής Αγωγής όχι μόνο για το δημοτικό, αλλά και το νηπιαγωγείο και τη Β/</a:t>
            </a:r>
            <a:r>
              <a:rPr lang="el-GR" sz="2000" dirty="0" err="1" smtClean="0">
                <a:latin typeface="Garamond" pitchFamily="18" charset="0"/>
              </a:rPr>
              <a:t>θμια </a:t>
            </a:r>
            <a:r>
              <a:rPr lang="el-GR" sz="2000" dirty="0" smtClean="0">
                <a:latin typeface="Garamond" pitchFamily="18" charset="0"/>
              </a:rPr>
              <a:t>Εκπαίδευση.</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Θεσπίζονται οι κλάδοι των εκπαιδευτικών Ειδικής Αγωγής (Π.Ε. 61 Ειδικοί Νηπιαγωγοί, Π.Ε. 71 Ειδικοί Δάσκαλοι, Π.Ε. _.50 γενικοί δάσκαλοι και καθηγητές όλων των γνωστικών αντικειμένων). Ρυθμίζονται σχετικές προτεραιότητες που βρίσκονται σε συνάρτηση με τα επαγγελματικά τους δικαιώματα.  </a:t>
            </a:r>
          </a:p>
          <a:p>
            <a:pPr marL="261938" indent="-261938" algn="just">
              <a:buFont typeface="Wingdings" pitchFamily="2" charset="2"/>
              <a:buChar char="v"/>
              <a:tabLst>
                <a:tab pos="261938" algn="l"/>
              </a:tabLst>
            </a:pPr>
            <a:endParaRPr lang="el-GR" sz="2000" dirty="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5">
                                            <p:txEl>
                                              <p:pRg st="0" end="0"/>
                                            </p:txEl>
                                          </p:spTgt>
                                        </p:tgtEl>
                                      </p:cBhvr>
                                    </p:animEffect>
                                  </p:childTnLst>
                                </p:cTn>
                              </p:par>
                            </p:childTnLst>
                          </p:cTn>
                        </p:par>
                        <p:par>
                          <p:cTn id="16" fill="hold">
                            <p:stCondLst>
                              <p:cond delay="2000"/>
                            </p:stCondLst>
                            <p:childTnLst>
                              <p:par>
                                <p:cTn id="17" presetID="53" presetClass="entr" presetSubtype="0" fill="hold"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p:cTn id="19"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1" dur="1000"/>
                                        <p:tgtEl>
                                          <p:spTgt spid="5">
                                            <p:txEl>
                                              <p:pRg st="1" end="1"/>
                                            </p:txEl>
                                          </p:spTgt>
                                        </p:tgtEl>
                                      </p:cBhvr>
                                    </p:animEffect>
                                  </p:childTnLst>
                                </p:cTn>
                              </p:par>
                            </p:childTnLst>
                          </p:cTn>
                        </p:par>
                        <p:par>
                          <p:cTn id="22" fill="hold">
                            <p:stCondLst>
                              <p:cond delay="3000"/>
                            </p:stCondLst>
                            <p:childTnLst>
                              <p:par>
                                <p:cTn id="23" presetID="53" presetClass="entr" presetSubtype="0" fill="hold" nodeType="after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p:cTn id="25"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7" dur="1000"/>
                                        <p:tgtEl>
                                          <p:spTgt spid="5">
                                            <p:txEl>
                                              <p:pRg st="2" end="2"/>
                                            </p:txEl>
                                          </p:spTgt>
                                        </p:tgtEl>
                                      </p:cBhvr>
                                    </p:animEffect>
                                  </p:childTnLst>
                                </p:cTn>
                              </p:par>
                            </p:childTnLst>
                          </p:cTn>
                        </p:par>
                        <p:par>
                          <p:cTn id="28" fill="hold">
                            <p:stCondLst>
                              <p:cond delay="4000"/>
                            </p:stCondLst>
                            <p:childTnLst>
                              <p:par>
                                <p:cTn id="29" presetID="53" presetClass="entr" presetSubtype="0" fill="hold" nodeType="after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p:cTn id="31"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3" dur="1000"/>
                                        <p:tgtEl>
                                          <p:spTgt spid="5">
                                            <p:txEl>
                                              <p:pRg st="3" end="3"/>
                                            </p:txEl>
                                          </p:spTgt>
                                        </p:tgtEl>
                                      </p:cBhvr>
                                    </p:animEffect>
                                  </p:childTnLst>
                                </p:cTn>
                              </p:par>
                            </p:childTnLst>
                          </p:cTn>
                        </p:par>
                        <p:par>
                          <p:cTn id="34" fill="hold">
                            <p:stCondLst>
                              <p:cond delay="5000"/>
                            </p:stCondLst>
                            <p:childTnLst>
                              <p:par>
                                <p:cTn id="35" presetID="53" presetClass="entr" presetSubtype="0" fill="hold" nodeType="after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p:cTn id="37"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9" dur="1000"/>
                                        <p:tgtEl>
                                          <p:spTgt spid="5">
                                            <p:txEl>
                                              <p:pRg st="4" end="4"/>
                                            </p:txEl>
                                          </p:spTgt>
                                        </p:tgtEl>
                                      </p:cBhvr>
                                    </p:animEffect>
                                  </p:childTnLst>
                                </p:cTn>
                              </p:par>
                            </p:childTnLst>
                          </p:cTn>
                        </p:par>
                        <p:par>
                          <p:cTn id="40" fill="hold">
                            <p:stCondLst>
                              <p:cond delay="6000"/>
                            </p:stCondLst>
                            <p:childTnLst>
                              <p:par>
                                <p:cTn id="41" presetID="53" presetClass="entr" presetSubtype="0" fill="hold" nodeType="after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anim calcmode="lin" valueType="num">
                                      <p:cBhvr>
                                        <p:cTn id="43" dur="10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4" dur="10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5" dur="1000"/>
                                        <p:tgtEl>
                                          <p:spTgt spid="5">
                                            <p:txEl>
                                              <p:pRg st="5" end="5"/>
                                            </p:txEl>
                                          </p:spTgt>
                                        </p:tgtEl>
                                      </p:cBhvr>
                                    </p:animEffect>
                                  </p:childTnLst>
                                </p:cTn>
                              </p:par>
                            </p:childTnLst>
                          </p:cTn>
                        </p:par>
                        <p:par>
                          <p:cTn id="46" fill="hold">
                            <p:stCondLst>
                              <p:cond delay="7000"/>
                            </p:stCondLst>
                            <p:childTnLst>
                              <p:par>
                                <p:cTn id="47" presetID="53" presetClass="entr" presetSubtype="0" fill="hold" nodeType="after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10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1000"/>
                                        <p:tgtEl>
                                          <p:spTgt spid="5">
                                            <p:txEl>
                                              <p:pRg st="6" end="6"/>
                                            </p:txEl>
                                          </p:spTgt>
                                        </p:tgtEl>
                                      </p:cBhvr>
                                    </p:animEffect>
                                  </p:childTnLst>
                                </p:cTn>
                              </p:par>
                            </p:childTnLst>
                          </p:cTn>
                        </p:par>
                        <p:par>
                          <p:cTn id="52" fill="hold">
                            <p:stCondLst>
                              <p:cond delay="8000"/>
                            </p:stCondLst>
                            <p:childTnLst>
                              <p:par>
                                <p:cTn id="53" presetID="53" presetClass="entr" presetSubtype="0" fill="hold" nodeType="after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p:cTn id="55" dur="1000" fill="hold"/>
                                        <p:tgtEl>
                                          <p:spTgt spid="5">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57" dur="1000"/>
                                        <p:tgtEl>
                                          <p:spTgt spid="5">
                                            <p:txEl>
                                              <p:pRg st="8" end="8"/>
                                            </p:txEl>
                                          </p:spTgt>
                                        </p:tgtEl>
                                      </p:cBhvr>
                                    </p:animEffect>
                                  </p:childTnLst>
                                </p:cTn>
                              </p:par>
                            </p:childTnLst>
                          </p:cTn>
                        </p:par>
                        <p:par>
                          <p:cTn id="58" fill="hold">
                            <p:stCondLst>
                              <p:cond delay="9000"/>
                            </p:stCondLst>
                            <p:childTnLst>
                              <p:par>
                                <p:cTn id="59" presetID="53" presetClass="entr" presetSubtype="0" fill="hold" nodeType="afterEffect">
                                  <p:stCondLst>
                                    <p:cond delay="0"/>
                                  </p:stCondLst>
                                  <p:childTnLst>
                                    <p:set>
                                      <p:cBhvr>
                                        <p:cTn id="60" dur="1" fill="hold">
                                          <p:stCondLst>
                                            <p:cond delay="0"/>
                                          </p:stCondLst>
                                        </p:cTn>
                                        <p:tgtEl>
                                          <p:spTgt spid="5">
                                            <p:txEl>
                                              <p:pRg st="10" end="10"/>
                                            </p:txEl>
                                          </p:spTgt>
                                        </p:tgtEl>
                                        <p:attrNameLst>
                                          <p:attrName>style.visibility</p:attrName>
                                        </p:attrNameLst>
                                      </p:cBhvr>
                                      <p:to>
                                        <p:strVal val="visible"/>
                                      </p:to>
                                    </p:set>
                                    <p:anim calcmode="lin" valueType="num">
                                      <p:cBhvr>
                                        <p:cTn id="61" dur="1000" fill="hold"/>
                                        <p:tgtEl>
                                          <p:spTgt spid="5">
                                            <p:txEl>
                                              <p:pRg st="10" end="10"/>
                                            </p:txEl>
                                          </p:spTgt>
                                        </p:tgtEl>
                                        <p:attrNameLst>
                                          <p:attrName>ppt_w</p:attrName>
                                        </p:attrNameLst>
                                      </p:cBhvr>
                                      <p:tavLst>
                                        <p:tav tm="0">
                                          <p:val>
                                            <p:fltVal val="0"/>
                                          </p:val>
                                        </p:tav>
                                        <p:tav tm="100000">
                                          <p:val>
                                            <p:strVal val="#ppt_w"/>
                                          </p:val>
                                        </p:tav>
                                      </p:tavLst>
                                    </p:anim>
                                    <p:anim calcmode="lin" valueType="num">
                                      <p:cBhvr>
                                        <p:cTn id="62" dur="1000" fill="hold"/>
                                        <p:tgtEl>
                                          <p:spTgt spid="5">
                                            <p:txEl>
                                              <p:pRg st="10" end="10"/>
                                            </p:txEl>
                                          </p:spTgt>
                                        </p:tgtEl>
                                        <p:attrNameLst>
                                          <p:attrName>ppt_h</p:attrName>
                                        </p:attrNameLst>
                                      </p:cBhvr>
                                      <p:tavLst>
                                        <p:tav tm="0">
                                          <p:val>
                                            <p:fltVal val="0"/>
                                          </p:val>
                                        </p:tav>
                                        <p:tav tm="100000">
                                          <p:val>
                                            <p:strVal val="#ppt_h"/>
                                          </p:val>
                                        </p:tav>
                                      </p:tavLst>
                                    </p:anim>
                                    <p:animEffect transition="in" filter="fade">
                                      <p:cBhvr>
                                        <p:cTn id="63"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Ασ</a:t>
            </a:r>
            <a:r>
              <a:rPr lang="el-GR" dirty="0" smtClean="0"/>
              <a:t> </a:t>
            </a:r>
            <a:r>
              <a:rPr lang="el-GR" dirty="0" err="1" smtClean="0"/>
              <a:t>σκεφτουμε</a:t>
            </a:r>
            <a:r>
              <a:rPr lang="el-GR" dirty="0" smtClean="0"/>
              <a:t> </a:t>
            </a:r>
            <a:r>
              <a:rPr lang="el-GR" dirty="0" err="1" smtClean="0"/>
              <a:t>κριτικα</a:t>
            </a:r>
            <a:r>
              <a:rPr lang="el-GR" dirty="0" smtClean="0"/>
              <a:t> στον Ν.3699/2008</a:t>
            </a:r>
            <a:endParaRPr lang="el-GR" dirty="0"/>
          </a:p>
        </p:txBody>
      </p:sp>
      <p:sp>
        <p:nvSpPr>
          <p:cNvPr id="3" name="2 - Θέση περιεχομένου"/>
          <p:cNvSpPr>
            <a:spLocks noGrp="1"/>
          </p:cNvSpPr>
          <p:nvPr>
            <p:ph sz="quarter" idx="1"/>
          </p:nvPr>
        </p:nvSpPr>
        <p:spPr/>
        <p:txBody>
          <a:bodyPr/>
          <a:lstStyle/>
          <a:p>
            <a:pPr>
              <a:buNone/>
            </a:pPr>
            <a:r>
              <a:rPr lang="el-GR" dirty="0" smtClean="0"/>
              <a:t>Βασικές παράμετροι συζήτησης…  </a:t>
            </a:r>
          </a:p>
          <a:p>
            <a:pPr>
              <a:buNone/>
            </a:pPr>
            <a:endParaRPr lang="el-GR" dirty="0" smtClean="0"/>
          </a:p>
          <a:p>
            <a:pPr>
              <a:buNone/>
            </a:pPr>
            <a:endParaRPr lang="el-GR" dirty="0" smtClean="0"/>
          </a:p>
        </p:txBody>
      </p:sp>
      <p:graphicFrame>
        <p:nvGraphicFramePr>
          <p:cNvPr id="4" name="3 - Διάγραμμα"/>
          <p:cNvGraphicFramePr/>
          <p:nvPr/>
        </p:nvGraphicFramePr>
        <p:xfrm>
          <a:off x="571472" y="2285992"/>
          <a:ext cx="7643866"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5472608" cy="584775"/>
          </a:xfrm>
          <a:prstGeom prst="rect">
            <a:avLst/>
          </a:prstGeom>
          <a:noFill/>
        </p:spPr>
        <p:txBody>
          <a:bodyPr wrap="square" rtlCol="0">
            <a:spAutoFit/>
          </a:bodyPr>
          <a:lstStyle/>
          <a:p>
            <a:r>
              <a:rPr lang="el-GR" sz="3200" b="1" dirty="0" smtClean="0">
                <a:solidFill>
                  <a:srgbClr val="FF0000"/>
                </a:solidFill>
                <a:latin typeface="Garamond" pitchFamily="18" charset="0"/>
              </a:rPr>
              <a:t>Κριτική στον Ν.3699/2008</a:t>
            </a:r>
            <a:endParaRPr lang="el-GR" sz="3200" b="1" dirty="0">
              <a:solidFill>
                <a:srgbClr val="FF0000"/>
              </a:solidFill>
              <a:latin typeface="Garamond" pitchFamily="18" charset="0"/>
            </a:endParaRPr>
          </a:p>
        </p:txBody>
      </p:sp>
      <p:sp>
        <p:nvSpPr>
          <p:cNvPr id="6" name="5 - Ορθογώνιο"/>
          <p:cNvSpPr/>
          <p:nvPr/>
        </p:nvSpPr>
        <p:spPr>
          <a:xfrm>
            <a:off x="251520" y="548680"/>
            <a:ext cx="7992888" cy="6247864"/>
          </a:xfrm>
          <a:prstGeom prst="rect">
            <a:avLst/>
          </a:prstGeom>
        </p:spPr>
        <p:txBody>
          <a:bodyPr wrap="square">
            <a:spAutoFit/>
          </a:bodyPr>
          <a:lstStyle/>
          <a:p>
            <a:pPr marL="261938" indent="-261938" algn="just">
              <a:buFont typeface="Wingdings" pitchFamily="2" charset="2"/>
              <a:buChar char="v"/>
              <a:tabLst>
                <a:tab pos="261938" algn="l"/>
              </a:tabLst>
            </a:pPr>
            <a:r>
              <a:rPr lang="el-GR" sz="2000" dirty="0" smtClean="0">
                <a:latin typeface="Garamond" pitchFamily="18" charset="0"/>
              </a:rPr>
              <a:t>Μετονομασία των ΚΔΑΥ σε Κέντρα </a:t>
            </a:r>
            <a:r>
              <a:rPr lang="el-GR" sz="2000" dirty="0" err="1" smtClean="0">
                <a:latin typeface="Garamond" pitchFamily="18" charset="0"/>
              </a:rPr>
              <a:t>Διαφοροδιάγνωσης</a:t>
            </a:r>
            <a:r>
              <a:rPr lang="el-GR" sz="2000" dirty="0" smtClean="0">
                <a:latin typeface="Garamond" pitchFamily="18" charset="0"/>
              </a:rPr>
              <a:t> και Υποστήριξης (ΚΕΔΔΥ) </a:t>
            </a:r>
            <a:r>
              <a:rPr lang="el-GR" sz="2000" b="1" dirty="0" smtClean="0">
                <a:latin typeface="Garamond" pitchFamily="18" charset="0"/>
              </a:rPr>
              <a:t>[Ενισχύεται ο </a:t>
            </a:r>
            <a:r>
              <a:rPr lang="el-GR" sz="2000" b="1" dirty="0" err="1" smtClean="0">
                <a:latin typeface="Garamond" pitchFamily="18" charset="0"/>
              </a:rPr>
              <a:t>ιατροκεντρικός</a:t>
            </a:r>
            <a:r>
              <a:rPr lang="el-GR" sz="2000" b="1" dirty="0" smtClean="0">
                <a:latin typeface="Garamond" pitchFamily="18" charset="0"/>
              </a:rPr>
              <a:t> χαρακτήρας των υπηρεσιών. Όχι, έμφαση στην ουσία της παιδαγωγικής αξιολόγησης με στόχο τον προσδιορισμό των αναγκών των μαθητών με ΕΕΑ και κατ’ επέκταση στην ανάπτυξη κατάλληλων προγραμμάτων παρέμβασης. Όχι, επίσης, έμφαση στον υποστηρικτικό τους ρόλο]</a:t>
            </a:r>
            <a:r>
              <a:rPr lang="el-GR" sz="2000" dirty="0" smtClean="0">
                <a:latin typeface="Garamond" pitchFamily="18" charset="0"/>
              </a:rPr>
              <a:t>.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Υποστηρίζεται ο σχεδιασμός ΕΕΠ για τους μαθητές με ΕΕΑ. Η ευθύνη ανήκει στη σχολική μονάδα (ειδικός ή/και γενικός παιδαγωγός, στις περιπτώσεις που οι μαθητές με ΕΕΑ φοιτούν σε γενικό σχολείο). Απαιτείται η συνεργασία με τους γονείς, τους σχολικούς συμβούλους και άλλες ειδικότητες (όπου απαιτείται). </a:t>
            </a:r>
            <a:r>
              <a:rPr lang="el-GR" sz="2000" b="1" dirty="0" smtClean="0">
                <a:latin typeface="Garamond" pitchFamily="18" charset="0"/>
              </a:rPr>
              <a:t>[Δεν καθορίζεται όμως το πλαίσιο συνεργασίας και οι τρόποι αξιολόγησης της ποιότητας των παροχών].</a:t>
            </a:r>
          </a:p>
          <a:p>
            <a:pPr marL="261938" indent="-261938" algn="just">
              <a:buFont typeface="Wingdings" pitchFamily="2" charset="2"/>
              <a:buChar char="v"/>
              <a:tabLst>
                <a:tab pos="261938" algn="l"/>
              </a:tabLst>
            </a:pPr>
            <a:endParaRPr lang="el-GR" sz="2000" b="1"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Πρόθεση για σύσταση «Τμημάτων Πρώιμης Παρέμβασης»</a:t>
            </a:r>
            <a:r>
              <a:rPr lang="el-GR" sz="2000" dirty="0">
                <a:latin typeface="Garamond" pitchFamily="18" charset="0"/>
              </a:rPr>
              <a:t> </a:t>
            </a:r>
            <a:r>
              <a:rPr lang="el-GR" sz="2000" b="1" dirty="0" smtClean="0">
                <a:latin typeface="Garamond" pitchFamily="18" charset="0"/>
              </a:rPr>
              <a:t>τα οποία, όμως, ταυτίζονται με τη λειτουργία των ειδικών νηπιαγωγείων. [Η πρώιμη παρέμβαση δεν ξεκινά όταν οι μαθητές είναι 4 ή 5 χρόνων. Δεν είναι μία απλή διαδικασία, αλλά αφορά στο συντονισμό ιατρικών-συμβουλευτικών-εκπαιδευτικών υπηρεσιών προς γονείς, μαθητές και εκπαιδευτικούς. Στόχοι: η προώθηση της ανάπτυξης και η ένταξη].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0" fill="hold"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15" dur="1000"/>
                                        <p:tgtEl>
                                          <p:spTgt spid="6">
                                            <p:txEl>
                                              <p:pRg st="0" end="0"/>
                                            </p:txEl>
                                          </p:spTgt>
                                        </p:tgtEl>
                                      </p:cBhvr>
                                    </p:animEffect>
                                  </p:childTnLst>
                                </p:cTn>
                              </p:par>
                            </p:childTnLst>
                          </p:cTn>
                        </p:par>
                        <p:par>
                          <p:cTn id="16" fill="hold">
                            <p:stCondLst>
                              <p:cond delay="2000"/>
                            </p:stCondLst>
                            <p:childTnLst>
                              <p:par>
                                <p:cTn id="17" presetID="53" presetClass="entr" presetSubtype="0" fill="hold" nodeType="after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p:cTn id="19"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1" dur="1000"/>
                                        <p:tgtEl>
                                          <p:spTgt spid="6">
                                            <p:txEl>
                                              <p:pRg st="2" end="2"/>
                                            </p:txEl>
                                          </p:spTgt>
                                        </p:tgtEl>
                                      </p:cBhvr>
                                    </p:animEffect>
                                  </p:childTnLst>
                                </p:cTn>
                              </p:par>
                            </p:childTnLst>
                          </p:cTn>
                        </p:par>
                        <p:par>
                          <p:cTn id="22" fill="hold">
                            <p:stCondLst>
                              <p:cond delay="3000"/>
                            </p:stCondLst>
                            <p:childTnLst>
                              <p:par>
                                <p:cTn id="23" presetID="53" presetClass="entr" presetSubtype="0" fill="hold" nodeType="afterEffect">
                                  <p:stCondLst>
                                    <p:cond delay="0"/>
                                  </p:stCondLst>
                                  <p:childTnLst>
                                    <p:set>
                                      <p:cBhvr>
                                        <p:cTn id="24" dur="1" fill="hold">
                                          <p:stCondLst>
                                            <p:cond delay="0"/>
                                          </p:stCondLst>
                                        </p:cTn>
                                        <p:tgtEl>
                                          <p:spTgt spid="6">
                                            <p:txEl>
                                              <p:pRg st="4" end="4"/>
                                            </p:txEl>
                                          </p:spTgt>
                                        </p:tgtEl>
                                        <p:attrNameLst>
                                          <p:attrName>style.visibility</p:attrName>
                                        </p:attrNameLst>
                                      </p:cBhvr>
                                      <p:to>
                                        <p:strVal val="visible"/>
                                      </p:to>
                                    </p:set>
                                    <p:anim calcmode="lin" valueType="num">
                                      <p:cBhvr>
                                        <p:cTn id="25"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7" dur="10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Τελικα</a:t>
            </a:r>
            <a:r>
              <a:rPr lang="el-GR" dirty="0" smtClean="0"/>
              <a:t> </a:t>
            </a:r>
            <a:r>
              <a:rPr lang="el-GR" dirty="0" err="1" smtClean="0"/>
              <a:t>συμπερασματα</a:t>
            </a:r>
            <a:r>
              <a:rPr lang="el-GR" dirty="0" smtClean="0"/>
              <a:t> </a:t>
            </a:r>
            <a:r>
              <a:rPr lang="el-GR" dirty="0" err="1" smtClean="0"/>
              <a:t>κατα</a:t>
            </a:r>
            <a:r>
              <a:rPr lang="el-GR" dirty="0" smtClean="0"/>
              <a:t> την </a:t>
            </a:r>
            <a:r>
              <a:rPr lang="el-GR" dirty="0" err="1" smtClean="0"/>
              <a:t>αποτιμηση</a:t>
            </a:r>
            <a:r>
              <a:rPr lang="el-GR" dirty="0" smtClean="0"/>
              <a:t> </a:t>
            </a:r>
            <a:r>
              <a:rPr lang="el-GR" dirty="0" err="1" smtClean="0"/>
              <a:t>τησ</a:t>
            </a:r>
            <a:r>
              <a:rPr lang="el-GR" dirty="0" smtClean="0"/>
              <a:t> </a:t>
            </a:r>
            <a:r>
              <a:rPr lang="el-GR" dirty="0" err="1" smtClean="0"/>
              <a:t>νομοθεσιασ</a:t>
            </a:r>
            <a:endParaRPr lang="el-GR" dirty="0"/>
          </a:p>
        </p:txBody>
      </p:sp>
      <p:sp>
        <p:nvSpPr>
          <p:cNvPr id="3" name="2 - Θέση περιεχομένου"/>
          <p:cNvSpPr>
            <a:spLocks noGrp="1"/>
          </p:cNvSpPr>
          <p:nvPr>
            <p:ph sz="quarter" idx="1"/>
          </p:nvPr>
        </p:nvSpPr>
        <p:spPr/>
        <p:txBody>
          <a:bodyPr>
            <a:normAutofit/>
          </a:bodyPr>
          <a:lstStyle/>
          <a:p>
            <a:r>
              <a:rPr lang="el-GR" dirty="0" smtClean="0"/>
              <a:t>Χρησιμοποιούνται γλωσσικοί ενταξιακοί όροι, αλλά δεν υποστηρίζεται ουσιαστικά η ένταξη.</a:t>
            </a:r>
          </a:p>
          <a:p>
            <a:r>
              <a:rPr lang="el-GR" dirty="0" smtClean="0"/>
              <a:t>Λείπει από τους νόμους τα υποστηρικτικά συστήματα συνεργασίας των εκπαιδευτικών:</a:t>
            </a:r>
          </a:p>
          <a:p>
            <a:pPr>
              <a:buFontTx/>
              <a:buChar char="-"/>
            </a:pPr>
            <a:r>
              <a:rPr lang="el-GR" dirty="0" smtClean="0"/>
              <a:t>Διαμόρφωση συνεργατικής κουλτούρας</a:t>
            </a:r>
          </a:p>
          <a:p>
            <a:pPr>
              <a:buFontTx/>
              <a:buChar char="-"/>
            </a:pPr>
            <a:r>
              <a:rPr lang="el-GR" dirty="0" smtClean="0"/>
              <a:t>Αίσθηση κοινής ευθύνης όλων των μαθητών</a:t>
            </a:r>
          </a:p>
          <a:p>
            <a:pPr>
              <a:buFontTx/>
              <a:buChar char="-"/>
            </a:pPr>
            <a:r>
              <a:rPr lang="el-GR" dirty="0" smtClean="0"/>
              <a:t>Προσδοκίες και απαιτήσεις για όλους</a:t>
            </a:r>
          </a:p>
          <a:p>
            <a:pPr>
              <a:buFontTx/>
              <a:buChar char="-"/>
            </a:pPr>
            <a:r>
              <a:rPr lang="el-GR" dirty="0" smtClean="0"/>
              <a:t>Στόχος: η βελτίωση διδασκαλίας για όλους</a:t>
            </a:r>
          </a:p>
          <a:p>
            <a:pPr>
              <a:buFontTx/>
              <a:buChar char="-"/>
            </a:pPr>
            <a:r>
              <a:rPr lang="el-GR" dirty="0" smtClean="0"/>
              <a:t>Έμφαση στο αναλυτικό πρόγραμμα, στις μεθόδους διδασκαλίας, στην ενδυνάμωση του εκπαιδευτικού συστήματος (όχι στην ομαλοποίηση του μαθητή)</a:t>
            </a:r>
          </a:p>
          <a:p>
            <a:pPr>
              <a:buNone/>
            </a:pPr>
            <a:endParaRPr lang="el-GR" dirty="0" smtClean="0"/>
          </a:p>
          <a:p>
            <a:endParaRPr lang="el-GR" dirty="0" smtClean="0"/>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r>
              <a:rPr lang="el-GR" dirty="0" smtClean="0"/>
              <a:t>Συνεχίζεται η κατηγοριοποίηση του μαθητικού πληθυσμού </a:t>
            </a:r>
            <a:endParaRPr lang="el-GR" dirty="0" smtClean="0">
              <a:sym typeface="Wingdings" pitchFamily="2" charset="2"/>
            </a:endParaRPr>
          </a:p>
          <a:p>
            <a:pPr marL="457200" indent="-457200">
              <a:buFont typeface="+mj-lt"/>
              <a:buAutoNum type="arabicPeriod"/>
            </a:pPr>
            <a:r>
              <a:rPr lang="el-GR" dirty="0" err="1" smtClean="0">
                <a:sym typeface="Wingdings" pitchFamily="2" charset="2"/>
              </a:rPr>
              <a:t>ετικετοποίηση</a:t>
            </a:r>
            <a:r>
              <a:rPr lang="el-GR" dirty="0" smtClean="0">
                <a:sym typeface="Wingdings" pitchFamily="2" charset="2"/>
              </a:rPr>
              <a:t>/ κλινική αντίληψη αναπηρίας</a:t>
            </a:r>
          </a:p>
          <a:p>
            <a:pPr marL="457200" indent="-457200">
              <a:buFont typeface="+mj-lt"/>
              <a:buAutoNum type="arabicPeriod"/>
            </a:pPr>
            <a:r>
              <a:rPr lang="el-GR" dirty="0" smtClean="0">
                <a:sym typeface="Wingdings" pitchFamily="2" charset="2"/>
              </a:rPr>
              <a:t>δε διαχωρίζεται «βλάβη»- «αναπηρία»</a:t>
            </a:r>
          </a:p>
          <a:p>
            <a:pPr marL="457200" indent="-457200">
              <a:buFont typeface="+mj-lt"/>
              <a:buAutoNum type="arabicPeriod"/>
            </a:pPr>
            <a:r>
              <a:rPr lang="el-GR" dirty="0" smtClean="0"/>
              <a:t>παραμένουν οι ίδιες εκπαιδευτικές δομές παρά την «αύξηση» των κατηγοριών των μαθητών</a:t>
            </a:r>
          </a:p>
          <a:p>
            <a:pPr marL="457200" indent="-457200">
              <a:buFont typeface="+mj-lt"/>
              <a:buAutoNum type="arabicPeriod"/>
            </a:pPr>
            <a:r>
              <a:rPr lang="el-GR" dirty="0" smtClean="0"/>
              <a:t>πρακτική απαλλαγή μιας δομής από διαφορετικές ομάδες πληθυσμού (μαθητής με πολλαπλές αναπηρίες </a:t>
            </a:r>
            <a:r>
              <a:rPr lang="el-GR" dirty="0" smtClean="0">
                <a:sym typeface="Wingdings" pitchFamily="2" charset="2"/>
              </a:rPr>
              <a:t> ειδικό σχολείο, μαθητής με ΔΕΠΥ γενικό σχολείο</a:t>
            </a:r>
            <a:r>
              <a:rPr lang="el-GR" dirty="0" smtClean="0"/>
              <a:t>)</a:t>
            </a:r>
          </a:p>
          <a:p>
            <a:endParaRPr lang="el-GR" dirty="0"/>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Τελικα</a:t>
            </a:r>
            <a:r>
              <a:rPr lang="el-GR" dirty="0" smtClean="0"/>
              <a:t> </a:t>
            </a:r>
            <a:r>
              <a:rPr lang="el-GR" dirty="0" err="1" smtClean="0"/>
              <a:t>συμπερασματα</a:t>
            </a:r>
            <a:r>
              <a:rPr lang="el-GR" dirty="0" smtClean="0"/>
              <a:t> </a:t>
            </a:r>
            <a:r>
              <a:rPr lang="el-GR" dirty="0" err="1" smtClean="0"/>
              <a:t>κατα</a:t>
            </a:r>
            <a:r>
              <a:rPr lang="el-GR" dirty="0" smtClean="0"/>
              <a:t> την </a:t>
            </a:r>
            <a:r>
              <a:rPr lang="el-GR" dirty="0" err="1" smtClean="0"/>
              <a:t>αποτιμηση</a:t>
            </a:r>
            <a:r>
              <a:rPr lang="el-GR" dirty="0" smtClean="0"/>
              <a:t> </a:t>
            </a:r>
            <a:r>
              <a:rPr lang="el-GR" dirty="0" err="1" smtClean="0"/>
              <a:t>τησ</a:t>
            </a:r>
            <a:r>
              <a:rPr lang="el-GR" dirty="0" smtClean="0"/>
              <a:t> </a:t>
            </a:r>
            <a:r>
              <a:rPr lang="el-GR" dirty="0" err="1" smtClean="0"/>
              <a:t>νομοθεσιασ</a:t>
            </a:r>
            <a:endParaRPr lang="el-GR" dirty="0"/>
          </a:p>
        </p:txBody>
      </p:sp>
      <p:sp>
        <p:nvSpPr>
          <p:cNvPr id="3" name="2 - Θέση περιεχομένου"/>
          <p:cNvSpPr>
            <a:spLocks noGrp="1"/>
          </p:cNvSpPr>
          <p:nvPr>
            <p:ph sz="quarter" idx="1"/>
          </p:nvPr>
        </p:nvSpPr>
        <p:spPr/>
        <p:txBody>
          <a:bodyPr/>
          <a:lstStyle/>
          <a:p>
            <a:r>
              <a:rPr lang="el-GR" dirty="0" smtClean="0"/>
              <a:t>Ανεπαρκής σχεδιασμός και εφαρμογή εκπαιδευτικών προγραμμάτων κατάλληλων για τους μαθητές με αναπηρίες:</a:t>
            </a:r>
          </a:p>
          <a:p>
            <a:pPr marL="457200" indent="-457200">
              <a:buFont typeface="+mj-lt"/>
              <a:buAutoNum type="arabicPeriod"/>
            </a:pPr>
            <a:r>
              <a:rPr lang="el-GR" u="sng" dirty="0" smtClean="0"/>
              <a:t>Ειδικά σχολεία</a:t>
            </a:r>
            <a:r>
              <a:rPr lang="el-GR" dirty="0" smtClean="0"/>
              <a:t> </a:t>
            </a:r>
            <a:r>
              <a:rPr lang="el-GR" dirty="0" smtClean="0">
                <a:sym typeface="Wingdings" pitchFamily="2" charset="2"/>
              </a:rPr>
              <a:t></a:t>
            </a:r>
            <a:r>
              <a:rPr lang="el-GR" dirty="0" smtClean="0"/>
              <a:t> </a:t>
            </a:r>
            <a:r>
              <a:rPr lang="el-GR" b="1" dirty="0" smtClean="0"/>
              <a:t>δεν</a:t>
            </a:r>
            <a:r>
              <a:rPr lang="el-GR" dirty="0" smtClean="0"/>
              <a:t> διαθέτουν αναλυτικό πρόγραμμα σπουδών</a:t>
            </a:r>
          </a:p>
          <a:p>
            <a:pPr marL="457200" indent="-457200">
              <a:buFont typeface="+mj-lt"/>
              <a:buAutoNum type="arabicPeriod"/>
            </a:pPr>
            <a:r>
              <a:rPr lang="el-GR" u="sng" dirty="0" smtClean="0"/>
              <a:t>Τμήματα ένταξης </a:t>
            </a:r>
            <a:r>
              <a:rPr lang="el-GR" dirty="0" smtClean="0">
                <a:sym typeface="Wingdings" pitchFamily="2" charset="2"/>
              </a:rPr>
              <a:t></a:t>
            </a:r>
            <a:r>
              <a:rPr lang="el-GR" dirty="0" smtClean="0"/>
              <a:t> </a:t>
            </a:r>
            <a:r>
              <a:rPr lang="el-GR" b="1" dirty="0" smtClean="0"/>
              <a:t>δεν </a:t>
            </a:r>
            <a:r>
              <a:rPr lang="el-GR" dirty="0" smtClean="0"/>
              <a:t>διαθέτουν σαφές πρόγραμμα σπουδών</a:t>
            </a:r>
          </a:p>
          <a:p>
            <a:pPr marL="457200" indent="-457200">
              <a:buFont typeface="+mj-lt"/>
              <a:buAutoNum type="arabicPeriod"/>
            </a:pPr>
            <a:r>
              <a:rPr lang="el-GR" u="sng" dirty="0" smtClean="0"/>
              <a:t>Παράλληλη στήριξη </a:t>
            </a:r>
            <a:r>
              <a:rPr lang="el-GR" dirty="0" smtClean="0">
                <a:sym typeface="Wingdings" pitchFamily="2" charset="2"/>
              </a:rPr>
              <a:t> </a:t>
            </a:r>
            <a:r>
              <a:rPr lang="el-GR" b="1" dirty="0" smtClean="0">
                <a:sym typeface="Wingdings" pitchFamily="2" charset="2"/>
              </a:rPr>
              <a:t>δεν</a:t>
            </a:r>
            <a:r>
              <a:rPr lang="el-GR" dirty="0" smtClean="0">
                <a:sym typeface="Wingdings" pitchFamily="2" charset="2"/>
              </a:rPr>
              <a:t> προωθεί την ένταξη</a:t>
            </a:r>
            <a:endParaRPr lang="el-GR" dirty="0" smtClean="0"/>
          </a:p>
          <a:p>
            <a:pPr marL="457200" indent="-457200">
              <a:buFont typeface="+mj-lt"/>
              <a:buAutoNum type="arabicPeriod"/>
            </a:pPr>
            <a:r>
              <a:rPr lang="el-GR" dirty="0" smtClean="0"/>
              <a:t>Δεν έχουν δημιουργηθεί νέες υποστηρικτικές δομές, όπως οριζόταν νομοθετικά.</a:t>
            </a:r>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Για να </a:t>
            </a:r>
            <a:r>
              <a:rPr lang="el-GR" dirty="0" err="1" smtClean="0"/>
              <a:t>μπορεσουμε</a:t>
            </a:r>
            <a:r>
              <a:rPr lang="el-GR" dirty="0" smtClean="0"/>
              <a:t> να </a:t>
            </a:r>
            <a:r>
              <a:rPr lang="el-GR" dirty="0" err="1" smtClean="0"/>
              <a:t>σταθουμε</a:t>
            </a:r>
            <a:r>
              <a:rPr lang="el-GR" dirty="0" smtClean="0"/>
              <a:t> </a:t>
            </a:r>
            <a:r>
              <a:rPr lang="el-GR" dirty="0" err="1" smtClean="0"/>
              <a:t>κριτικα</a:t>
            </a:r>
            <a:r>
              <a:rPr lang="el-GR" dirty="0" smtClean="0"/>
              <a:t> στα </a:t>
            </a:r>
            <a:r>
              <a:rPr lang="el-GR" dirty="0" err="1" smtClean="0"/>
              <a:t>νομοσχεδια</a:t>
            </a:r>
            <a:r>
              <a:rPr lang="el-GR" dirty="0" smtClean="0"/>
              <a:t>…</a:t>
            </a:r>
            <a:endParaRPr lang="el-GR" dirty="0"/>
          </a:p>
        </p:txBody>
      </p:sp>
      <p:sp>
        <p:nvSpPr>
          <p:cNvPr id="3" name="2 - Θέση περιεχομένου"/>
          <p:cNvSpPr>
            <a:spLocks noGrp="1"/>
          </p:cNvSpPr>
          <p:nvPr>
            <p:ph sz="quarter" idx="1"/>
          </p:nvPr>
        </p:nvSpPr>
        <p:spPr/>
        <p:txBody>
          <a:bodyPr/>
          <a:lstStyle/>
          <a:p>
            <a:pPr>
              <a:buNone/>
            </a:pPr>
            <a:r>
              <a:rPr lang="el-GR" dirty="0" smtClean="0"/>
              <a:t>…έχετε στο μυαλό σας τις ακόλουθες παραμέτρους</a:t>
            </a:r>
          </a:p>
          <a:p>
            <a:pPr>
              <a:buNone/>
            </a:pPr>
            <a:endParaRPr lang="el-GR" dirty="0" smtClean="0"/>
          </a:p>
          <a:p>
            <a:pPr>
              <a:buNone/>
            </a:pPr>
            <a:endParaRPr lang="el-GR" dirty="0" smtClean="0"/>
          </a:p>
        </p:txBody>
      </p:sp>
      <p:graphicFrame>
        <p:nvGraphicFramePr>
          <p:cNvPr id="4" name="3 - Διάγραμμα"/>
          <p:cNvGraphicFramePr/>
          <p:nvPr/>
        </p:nvGraphicFramePr>
        <p:xfrm>
          <a:off x="571472" y="2285992"/>
          <a:ext cx="7643866"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Τελικα</a:t>
            </a:r>
            <a:r>
              <a:rPr lang="el-GR" dirty="0" smtClean="0"/>
              <a:t> </a:t>
            </a:r>
            <a:r>
              <a:rPr lang="el-GR" dirty="0" err="1" smtClean="0"/>
              <a:t>συμπερασματα</a:t>
            </a:r>
            <a:r>
              <a:rPr lang="el-GR" dirty="0" smtClean="0"/>
              <a:t> </a:t>
            </a:r>
            <a:r>
              <a:rPr lang="el-GR" dirty="0" err="1" smtClean="0"/>
              <a:t>κατα</a:t>
            </a:r>
            <a:r>
              <a:rPr lang="el-GR" dirty="0" smtClean="0"/>
              <a:t> την </a:t>
            </a:r>
            <a:r>
              <a:rPr lang="el-GR" dirty="0" err="1" smtClean="0"/>
              <a:t>αποτιμηση</a:t>
            </a:r>
            <a:r>
              <a:rPr lang="el-GR" dirty="0" smtClean="0"/>
              <a:t> </a:t>
            </a:r>
            <a:r>
              <a:rPr lang="el-GR" dirty="0" err="1" smtClean="0"/>
              <a:t>τησ</a:t>
            </a:r>
            <a:r>
              <a:rPr lang="el-GR" dirty="0" smtClean="0"/>
              <a:t> </a:t>
            </a:r>
            <a:r>
              <a:rPr lang="el-GR" dirty="0" err="1" smtClean="0"/>
              <a:t>νομοθεσιασ</a:t>
            </a:r>
            <a:endParaRPr lang="el-GR" dirty="0"/>
          </a:p>
        </p:txBody>
      </p:sp>
      <p:sp>
        <p:nvSpPr>
          <p:cNvPr id="3" name="2 - Θέση περιεχομένου"/>
          <p:cNvSpPr>
            <a:spLocks noGrp="1"/>
          </p:cNvSpPr>
          <p:nvPr>
            <p:ph sz="quarter" idx="1"/>
          </p:nvPr>
        </p:nvSpPr>
        <p:spPr/>
        <p:txBody>
          <a:bodyPr/>
          <a:lstStyle/>
          <a:p>
            <a:pPr>
              <a:buNone/>
            </a:pPr>
            <a:r>
              <a:rPr lang="el-GR" dirty="0" smtClean="0"/>
              <a:t>Σημαντική η αλλαγή στη γλώσσα</a:t>
            </a:r>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r>
              <a:rPr lang="el-GR" dirty="0" smtClean="0"/>
              <a:t>Όμως μονοδιάστατη και ελλειμματική προσέγγιση ατόμου – σύγχυση στην πράξη, π.χ. «τμήματα ένταξης» που δεν προωθείται η ένταξη.</a:t>
            </a:r>
          </a:p>
          <a:p>
            <a:pPr>
              <a:buNone/>
            </a:pPr>
            <a:endParaRPr lang="el-GR" dirty="0"/>
          </a:p>
        </p:txBody>
      </p:sp>
      <p:graphicFrame>
        <p:nvGraphicFramePr>
          <p:cNvPr id="4" name="3 - Διάγραμμα"/>
          <p:cNvGraphicFramePr/>
          <p:nvPr/>
        </p:nvGraphicFramePr>
        <p:xfrm>
          <a:off x="571472" y="2500306"/>
          <a:ext cx="7643866" cy="2000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608512" cy="584775"/>
          </a:xfrm>
          <a:prstGeom prst="rect">
            <a:avLst/>
          </a:prstGeom>
          <a:noFill/>
        </p:spPr>
        <p:txBody>
          <a:bodyPr wrap="square" rtlCol="0">
            <a:spAutoFit/>
          </a:bodyPr>
          <a:lstStyle/>
          <a:p>
            <a:r>
              <a:rPr lang="el-GR" sz="3200" b="1" dirty="0" smtClean="0">
                <a:latin typeface="Garamond" pitchFamily="18" charset="0"/>
              </a:rPr>
              <a:t>Πριν…</a:t>
            </a:r>
            <a:endParaRPr lang="el-GR" sz="3200" b="1" dirty="0">
              <a:latin typeface="Garamond" pitchFamily="18" charset="0"/>
            </a:endParaRPr>
          </a:p>
        </p:txBody>
      </p:sp>
      <p:sp>
        <p:nvSpPr>
          <p:cNvPr id="5" name="4 - TextBox"/>
          <p:cNvSpPr txBox="1"/>
          <p:nvPr/>
        </p:nvSpPr>
        <p:spPr>
          <a:xfrm>
            <a:off x="179512" y="545767"/>
            <a:ext cx="8424936" cy="6555641"/>
          </a:xfrm>
          <a:prstGeom prst="rect">
            <a:avLst/>
          </a:prstGeom>
          <a:noFill/>
        </p:spPr>
        <p:txBody>
          <a:bodyPr wrap="square" rtlCol="0">
            <a:spAutoFit/>
          </a:bodyPr>
          <a:lstStyle/>
          <a:p>
            <a:pPr algn="just">
              <a:buFont typeface="Wingdings" pitchFamily="2" charset="2"/>
              <a:buChar char="ü"/>
            </a:pPr>
            <a:r>
              <a:rPr lang="el-GR" sz="2000" dirty="0" smtClean="0">
                <a:latin typeface="Garamond" pitchFamily="18" charset="0"/>
              </a:rPr>
              <a:t> καμία δημόσια συζήτηση για την ένταξη</a:t>
            </a:r>
          </a:p>
          <a:p>
            <a:pPr algn="just"/>
            <a:endParaRPr lang="el-GR" sz="2000" dirty="0" smtClean="0">
              <a:latin typeface="Garamond" pitchFamily="18" charset="0"/>
            </a:endParaRPr>
          </a:p>
          <a:p>
            <a:pPr algn="just">
              <a:buFont typeface="Wingdings" pitchFamily="2" charset="2"/>
              <a:buChar char="ü"/>
            </a:pPr>
            <a:r>
              <a:rPr lang="el-GR" sz="2000" dirty="0">
                <a:latin typeface="Garamond" pitchFamily="18" charset="0"/>
              </a:rPr>
              <a:t> </a:t>
            </a:r>
            <a:r>
              <a:rPr lang="el-GR" sz="2000" dirty="0" smtClean="0">
                <a:latin typeface="Garamond" pitchFamily="18" charset="0"/>
              </a:rPr>
              <a:t>το ιατρικό μοντέλο κυριαρχούσε σε κοινωνικό και εκπαιδευτικό επίπεδο</a:t>
            </a:r>
          </a:p>
          <a:p>
            <a:pPr algn="just">
              <a:buFont typeface="Wingdings" pitchFamily="2" charset="2"/>
              <a:buChar char="ü"/>
            </a:pPr>
            <a:endParaRPr lang="el-GR" sz="2000" dirty="0" smtClean="0">
              <a:latin typeface="Garamond" pitchFamily="18" charset="0"/>
            </a:endParaRPr>
          </a:p>
          <a:p>
            <a:pPr marL="261938" indent="-261938" algn="just">
              <a:buFont typeface="Wingdings" pitchFamily="2" charset="2"/>
              <a:buChar char="ü"/>
            </a:pPr>
            <a:r>
              <a:rPr lang="el-GR" sz="2000" dirty="0">
                <a:latin typeface="Garamond" pitchFamily="18" charset="0"/>
              </a:rPr>
              <a:t> </a:t>
            </a:r>
            <a:r>
              <a:rPr lang="el-GR" sz="2000" dirty="0" smtClean="0">
                <a:latin typeface="Garamond" pitchFamily="18" charset="0"/>
              </a:rPr>
              <a:t>κάποια είδους εκπαίδευση ή/και επαγγελματική κατάρτιση για τους μαθητές με ειδικές ανάγκες παρέχονταν με ιδιωτική πρωτοβουλία σε φιλανθρωπικά ιδρύματα ή ιδρύματα πρόνοιας </a:t>
            </a:r>
            <a:r>
              <a:rPr lang="el-GR" sz="2000" b="1" dirty="0" smtClean="0">
                <a:latin typeface="Garamond" pitchFamily="18" charset="0"/>
              </a:rPr>
              <a:t>- ΟΙΚΤΟΣ </a:t>
            </a:r>
          </a:p>
          <a:p>
            <a:pPr marL="261938" indent="-261938" algn="just">
              <a:buFont typeface="Wingdings" pitchFamily="2" charset="2"/>
              <a:buChar char="ü"/>
            </a:pPr>
            <a:endParaRPr lang="el-GR" sz="2000" b="1" dirty="0">
              <a:latin typeface="Garamond" pitchFamily="18" charset="0"/>
            </a:endParaRPr>
          </a:p>
          <a:p>
            <a:pPr marL="261938" indent="-261938" algn="just"/>
            <a:r>
              <a:rPr lang="el-GR" sz="2000" b="1" dirty="0" smtClean="0">
                <a:latin typeface="Garamond" pitchFamily="18" charset="0"/>
              </a:rPr>
              <a:t>Η Ειδική Αγωγή,</a:t>
            </a:r>
          </a:p>
          <a:p>
            <a:pPr marL="261938" indent="-261938" algn="just"/>
            <a:endParaRPr lang="el-GR" sz="2000" b="1" dirty="0">
              <a:latin typeface="Garamond" pitchFamily="18" charset="0"/>
            </a:endParaRPr>
          </a:p>
          <a:p>
            <a:pPr marL="261938" indent="-261938" algn="just">
              <a:buFont typeface="Wingdings" pitchFamily="2" charset="2"/>
              <a:buChar char="Ø"/>
            </a:pPr>
            <a:r>
              <a:rPr lang="el-GR" sz="2000" b="1" dirty="0" smtClean="0">
                <a:latin typeface="Garamond" pitchFamily="18" charset="0"/>
              </a:rPr>
              <a:t> </a:t>
            </a:r>
            <a:r>
              <a:rPr lang="el-GR" sz="2000" dirty="0" smtClean="0">
                <a:latin typeface="Garamond" pitchFamily="18" charset="0"/>
              </a:rPr>
              <a:t>λειτουργούσε με αποσπασματικές νομοθετικές διατάξεις,</a:t>
            </a:r>
          </a:p>
          <a:p>
            <a:pPr marL="1077913" indent="-358775" algn="just">
              <a:buFont typeface="Arial" pitchFamily="34" charset="0"/>
              <a:buChar char="•"/>
              <a:tabLst>
                <a:tab pos="1077913" algn="l"/>
              </a:tabLst>
            </a:pPr>
            <a:r>
              <a:rPr lang="el-GR" sz="2000" u="sng" dirty="0" smtClean="0">
                <a:latin typeface="Garamond" pitchFamily="18" charset="0"/>
              </a:rPr>
              <a:t>Νόμος 453/1937: </a:t>
            </a:r>
            <a:r>
              <a:rPr lang="el-GR" sz="2000" dirty="0" smtClean="0">
                <a:latin typeface="Garamond" pitchFamily="18" charset="0"/>
              </a:rPr>
              <a:t>(α) ορίζεται το «νοητικά καθυστερημένο παιδί» και (β) ιδρύεται το πρώτο ειδικό δημοτικό σχολείο</a:t>
            </a:r>
            <a:endParaRPr lang="el-GR" sz="2000" dirty="0">
              <a:latin typeface="Garamond" pitchFamily="18" charset="0"/>
            </a:endParaRPr>
          </a:p>
          <a:p>
            <a:pPr marL="1077913" indent="-358775" algn="just">
              <a:buFont typeface="Arial" pitchFamily="34" charset="0"/>
              <a:buChar char="•"/>
              <a:tabLst>
                <a:tab pos="1077913" algn="l"/>
              </a:tabLst>
            </a:pPr>
            <a:r>
              <a:rPr lang="el-GR" sz="2000" u="sng" dirty="0" smtClean="0">
                <a:latin typeface="Garamond" pitchFamily="18" charset="0"/>
              </a:rPr>
              <a:t>Νόμος 905/1951: </a:t>
            </a:r>
            <a:r>
              <a:rPr lang="el-GR" sz="2000" dirty="0" smtClean="0">
                <a:latin typeface="Garamond" pitchFamily="18" charset="0"/>
              </a:rPr>
              <a:t>(α) ορίζονται θέματα σχετικά με την εκπαίδευση των τυφλών και (β) αποφασίζεται η παροχή επιδόματος</a:t>
            </a:r>
          </a:p>
          <a:p>
            <a:pPr marL="1077913" indent="-358775" algn="just">
              <a:buFont typeface="Arial" pitchFamily="34" charset="0"/>
              <a:buChar char="•"/>
              <a:tabLst>
                <a:tab pos="1077913" algn="l"/>
              </a:tabLst>
            </a:pPr>
            <a:r>
              <a:rPr lang="el-GR" sz="2000" dirty="0" smtClean="0">
                <a:latin typeface="Garamond" pitchFamily="18" charset="0"/>
              </a:rPr>
              <a:t>κ.ά.</a:t>
            </a:r>
          </a:p>
          <a:p>
            <a:pPr marL="261938" indent="-261938" algn="just">
              <a:buFont typeface="Wingdings" pitchFamily="2" charset="2"/>
              <a:buChar char="Ø"/>
            </a:pPr>
            <a:endParaRPr lang="el-GR" sz="2000" dirty="0">
              <a:latin typeface="Garamond" pitchFamily="18" charset="0"/>
            </a:endParaRPr>
          </a:p>
          <a:p>
            <a:pPr marL="261938" indent="-261938" algn="just">
              <a:buFont typeface="Wingdings" pitchFamily="2" charset="2"/>
              <a:buChar char="Ø"/>
            </a:pPr>
            <a:r>
              <a:rPr lang="el-GR" sz="2000" dirty="0">
                <a:latin typeface="Garamond" pitchFamily="18" charset="0"/>
              </a:rPr>
              <a:t>θ</a:t>
            </a:r>
            <a:r>
              <a:rPr lang="el-GR" sz="2000" dirty="0" smtClean="0">
                <a:latin typeface="Garamond" pitchFamily="18" charset="0"/>
              </a:rPr>
              <a:t>εωρούνταν ως αυτοτελές κομμάτι του ελληνικού εκπαιδευτικού συστήματο</a:t>
            </a:r>
            <a:r>
              <a:rPr lang="el-GR" sz="2000" dirty="0">
                <a:latin typeface="Garamond" pitchFamily="18" charset="0"/>
              </a:rPr>
              <a:t>ς</a:t>
            </a:r>
            <a:r>
              <a:rPr lang="el-GR" sz="2000" dirty="0" smtClean="0">
                <a:latin typeface="Garamond" pitchFamily="18" charset="0"/>
              </a:rPr>
              <a:t>:</a:t>
            </a:r>
          </a:p>
          <a:p>
            <a:pPr marL="1077913" indent="-358775" algn="just">
              <a:buFont typeface="Arial" pitchFamily="34" charset="0"/>
              <a:buChar char="•"/>
            </a:pPr>
            <a:r>
              <a:rPr lang="el-GR" sz="2000" u="sng" dirty="0" smtClean="0">
                <a:latin typeface="Garamond" pitchFamily="18" charset="0"/>
              </a:rPr>
              <a:t>Δική της υπόσταση</a:t>
            </a:r>
          </a:p>
          <a:p>
            <a:pPr marL="1077913" indent="-358775" algn="just">
              <a:buFont typeface="Arial" pitchFamily="34" charset="0"/>
              <a:buChar char="•"/>
            </a:pPr>
            <a:r>
              <a:rPr lang="el-GR" sz="2000" u="sng" dirty="0" smtClean="0">
                <a:latin typeface="Garamond" pitchFamily="18" charset="0"/>
              </a:rPr>
              <a:t>Δικό της εκπαιδευτικό προγραμματισμό</a:t>
            </a:r>
          </a:p>
          <a:p>
            <a:pPr marL="261938" indent="-261938" algn="just">
              <a:buFont typeface="Wingdings" pitchFamily="2" charset="2"/>
              <a:buChar char="Ø"/>
            </a:pPr>
            <a:endParaRPr lang="el-GR" sz="2000" dirty="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1000"/>
                                        <p:tgtEl>
                                          <p:spTgt spid="5">
                                            <p:txEl>
                                              <p:pRg st="0" end="0"/>
                                            </p:txEl>
                                          </p:spTgt>
                                        </p:tgtEl>
                                      </p:cBhvr>
                                    </p:animEffect>
                                    <p:anim calcmode="lin" valueType="num">
                                      <p:cBhvr>
                                        <p:cTn id="1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1000"/>
                                        <p:tgtEl>
                                          <p:spTgt spid="5">
                                            <p:txEl>
                                              <p:pRg st="4" end="4"/>
                                            </p:txEl>
                                          </p:spTgt>
                                        </p:tgtEl>
                                      </p:cBhvr>
                                    </p:animEffect>
                                    <p:anim calcmode="lin" valueType="num">
                                      <p:cBhvr>
                                        <p:cTn id="2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53" presetClass="entr" presetSubtype="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33" dur="1000"/>
                                        <p:tgtEl>
                                          <p:spTgt spid="5">
                                            <p:txEl>
                                              <p:pRg st="6" end="6"/>
                                            </p:txEl>
                                          </p:spTgt>
                                        </p:tgtEl>
                                      </p:cBhvr>
                                    </p:animEffect>
                                  </p:childTnLst>
                                </p:cTn>
                              </p:par>
                            </p:childTnLst>
                          </p:cTn>
                        </p:par>
                        <p:par>
                          <p:cTn id="34" fill="hold">
                            <p:stCondLst>
                              <p:cond delay="5000"/>
                            </p:stCondLst>
                            <p:childTnLst>
                              <p:par>
                                <p:cTn id="35" presetID="53" presetClass="entr" presetSubtype="0" fill="hold" nodeType="after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 calcmode="lin" valueType="num">
                                      <p:cBhvr>
                                        <p:cTn id="37" dur="1000" fill="hold"/>
                                        <p:tgtEl>
                                          <p:spTgt spid="5">
                                            <p:txEl>
                                              <p:pRg st="8" end="8"/>
                                            </p:txEl>
                                          </p:spTgt>
                                        </p:tgtEl>
                                        <p:attrNameLst>
                                          <p:attrName>ppt_w</p:attrName>
                                        </p:attrNameLst>
                                      </p:cBhvr>
                                      <p:tavLst>
                                        <p:tav tm="0">
                                          <p:val>
                                            <p:fltVal val="0"/>
                                          </p:val>
                                        </p:tav>
                                        <p:tav tm="100000">
                                          <p:val>
                                            <p:strVal val="#ppt_w"/>
                                          </p:val>
                                        </p:tav>
                                      </p:tavLst>
                                    </p:anim>
                                    <p:anim calcmode="lin" valueType="num">
                                      <p:cBhvr>
                                        <p:cTn id="38" dur="10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39" dur="1000"/>
                                        <p:tgtEl>
                                          <p:spTgt spid="5">
                                            <p:txEl>
                                              <p:pRg st="8" end="8"/>
                                            </p:txEl>
                                          </p:spTgt>
                                        </p:tgtEl>
                                      </p:cBhvr>
                                    </p:animEffect>
                                  </p:childTnLst>
                                </p:cTn>
                              </p:par>
                            </p:childTnLst>
                          </p:cTn>
                        </p:par>
                        <p:par>
                          <p:cTn id="40" fill="hold">
                            <p:stCondLst>
                              <p:cond delay="6000"/>
                            </p:stCondLst>
                            <p:childTnLst>
                              <p:par>
                                <p:cTn id="41" presetID="53" presetClass="entr" presetSubtype="0" fill="hold" nodeType="after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 calcmode="lin" valueType="num">
                                      <p:cBhvr>
                                        <p:cTn id="43" dur="10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4" dur="1000" fill="hold"/>
                                        <p:tgtEl>
                                          <p:spTgt spid="5">
                                            <p:txEl>
                                              <p:pRg st="9" end="9"/>
                                            </p:txEl>
                                          </p:spTgt>
                                        </p:tgtEl>
                                        <p:attrNameLst>
                                          <p:attrName>ppt_h</p:attrName>
                                        </p:attrNameLst>
                                      </p:cBhvr>
                                      <p:tavLst>
                                        <p:tav tm="0">
                                          <p:val>
                                            <p:fltVal val="0"/>
                                          </p:val>
                                        </p:tav>
                                        <p:tav tm="100000">
                                          <p:val>
                                            <p:strVal val="#ppt_h"/>
                                          </p:val>
                                        </p:tav>
                                      </p:tavLst>
                                    </p:anim>
                                    <p:animEffect transition="in" filter="fade">
                                      <p:cBhvr>
                                        <p:cTn id="45" dur="1000"/>
                                        <p:tgtEl>
                                          <p:spTgt spid="5">
                                            <p:txEl>
                                              <p:pRg st="9" end="9"/>
                                            </p:txEl>
                                          </p:spTgt>
                                        </p:tgtEl>
                                      </p:cBhvr>
                                    </p:animEffect>
                                  </p:childTnLst>
                                </p:cTn>
                              </p:par>
                            </p:childTnLst>
                          </p:cTn>
                        </p:par>
                        <p:par>
                          <p:cTn id="46" fill="hold">
                            <p:stCondLst>
                              <p:cond delay="7000"/>
                            </p:stCondLst>
                            <p:childTnLst>
                              <p:par>
                                <p:cTn id="47" presetID="53" presetClass="entr" presetSubtype="0" fill="hold" nodeType="afterEffect">
                                  <p:stCondLst>
                                    <p:cond delay="0"/>
                                  </p:stCondLst>
                                  <p:childTnLst>
                                    <p:set>
                                      <p:cBhvr>
                                        <p:cTn id="48" dur="1" fill="hold">
                                          <p:stCondLst>
                                            <p:cond delay="0"/>
                                          </p:stCondLst>
                                        </p:cTn>
                                        <p:tgtEl>
                                          <p:spTgt spid="5">
                                            <p:txEl>
                                              <p:pRg st="10" end="10"/>
                                            </p:txEl>
                                          </p:spTgt>
                                        </p:tgtEl>
                                        <p:attrNameLst>
                                          <p:attrName>style.visibility</p:attrName>
                                        </p:attrNameLst>
                                      </p:cBhvr>
                                      <p:to>
                                        <p:strVal val="visible"/>
                                      </p:to>
                                    </p:set>
                                    <p:anim calcmode="lin" valueType="num">
                                      <p:cBhvr>
                                        <p:cTn id="49" dur="1000" fill="hold"/>
                                        <p:tgtEl>
                                          <p:spTgt spid="5">
                                            <p:txEl>
                                              <p:pRg st="10" end="10"/>
                                            </p:txEl>
                                          </p:spTgt>
                                        </p:tgtEl>
                                        <p:attrNameLst>
                                          <p:attrName>ppt_w</p:attrName>
                                        </p:attrNameLst>
                                      </p:cBhvr>
                                      <p:tavLst>
                                        <p:tav tm="0">
                                          <p:val>
                                            <p:fltVal val="0"/>
                                          </p:val>
                                        </p:tav>
                                        <p:tav tm="100000">
                                          <p:val>
                                            <p:strVal val="#ppt_w"/>
                                          </p:val>
                                        </p:tav>
                                      </p:tavLst>
                                    </p:anim>
                                    <p:anim calcmode="lin" valueType="num">
                                      <p:cBhvr>
                                        <p:cTn id="50" dur="1000" fill="hold"/>
                                        <p:tgtEl>
                                          <p:spTgt spid="5">
                                            <p:txEl>
                                              <p:pRg st="10" end="10"/>
                                            </p:txEl>
                                          </p:spTgt>
                                        </p:tgtEl>
                                        <p:attrNameLst>
                                          <p:attrName>ppt_h</p:attrName>
                                        </p:attrNameLst>
                                      </p:cBhvr>
                                      <p:tavLst>
                                        <p:tav tm="0">
                                          <p:val>
                                            <p:fltVal val="0"/>
                                          </p:val>
                                        </p:tav>
                                        <p:tav tm="100000">
                                          <p:val>
                                            <p:strVal val="#ppt_h"/>
                                          </p:val>
                                        </p:tav>
                                      </p:tavLst>
                                    </p:anim>
                                    <p:animEffect transition="in" filter="fade">
                                      <p:cBhvr>
                                        <p:cTn id="51" dur="1000"/>
                                        <p:tgtEl>
                                          <p:spTgt spid="5">
                                            <p:txEl>
                                              <p:pRg st="10" end="10"/>
                                            </p:txEl>
                                          </p:spTgt>
                                        </p:tgtEl>
                                      </p:cBhvr>
                                    </p:animEffect>
                                  </p:childTnLst>
                                </p:cTn>
                              </p:par>
                            </p:childTnLst>
                          </p:cTn>
                        </p:par>
                        <p:par>
                          <p:cTn id="52" fill="hold">
                            <p:stCondLst>
                              <p:cond delay="8000"/>
                            </p:stCondLst>
                            <p:childTnLst>
                              <p:par>
                                <p:cTn id="53" presetID="53" presetClass="entr" presetSubtype="0" fill="hold" nodeType="afterEffect">
                                  <p:stCondLst>
                                    <p:cond delay="0"/>
                                  </p:stCondLst>
                                  <p:childTnLst>
                                    <p:set>
                                      <p:cBhvr>
                                        <p:cTn id="54" dur="1" fill="hold">
                                          <p:stCondLst>
                                            <p:cond delay="0"/>
                                          </p:stCondLst>
                                        </p:cTn>
                                        <p:tgtEl>
                                          <p:spTgt spid="5">
                                            <p:txEl>
                                              <p:pRg st="11" end="11"/>
                                            </p:txEl>
                                          </p:spTgt>
                                        </p:tgtEl>
                                        <p:attrNameLst>
                                          <p:attrName>style.visibility</p:attrName>
                                        </p:attrNameLst>
                                      </p:cBhvr>
                                      <p:to>
                                        <p:strVal val="visible"/>
                                      </p:to>
                                    </p:set>
                                    <p:anim calcmode="lin" valueType="num">
                                      <p:cBhvr>
                                        <p:cTn id="55" dur="1000" fill="hold"/>
                                        <p:tgtEl>
                                          <p:spTgt spid="5">
                                            <p:txEl>
                                              <p:pRg st="11" end="11"/>
                                            </p:txEl>
                                          </p:spTgt>
                                        </p:tgtEl>
                                        <p:attrNameLst>
                                          <p:attrName>ppt_w</p:attrName>
                                        </p:attrNameLst>
                                      </p:cBhvr>
                                      <p:tavLst>
                                        <p:tav tm="0">
                                          <p:val>
                                            <p:fltVal val="0"/>
                                          </p:val>
                                        </p:tav>
                                        <p:tav tm="100000">
                                          <p:val>
                                            <p:strVal val="#ppt_w"/>
                                          </p:val>
                                        </p:tav>
                                      </p:tavLst>
                                    </p:anim>
                                    <p:anim calcmode="lin" valueType="num">
                                      <p:cBhvr>
                                        <p:cTn id="56" dur="1000" fill="hold"/>
                                        <p:tgtEl>
                                          <p:spTgt spid="5">
                                            <p:txEl>
                                              <p:pRg st="11" end="11"/>
                                            </p:txEl>
                                          </p:spTgt>
                                        </p:tgtEl>
                                        <p:attrNameLst>
                                          <p:attrName>ppt_h</p:attrName>
                                        </p:attrNameLst>
                                      </p:cBhvr>
                                      <p:tavLst>
                                        <p:tav tm="0">
                                          <p:val>
                                            <p:fltVal val="0"/>
                                          </p:val>
                                        </p:tav>
                                        <p:tav tm="100000">
                                          <p:val>
                                            <p:strVal val="#ppt_h"/>
                                          </p:val>
                                        </p:tav>
                                      </p:tavLst>
                                    </p:anim>
                                    <p:animEffect transition="in" filter="fade">
                                      <p:cBhvr>
                                        <p:cTn id="57" dur="1000"/>
                                        <p:tgtEl>
                                          <p:spTgt spid="5">
                                            <p:txEl>
                                              <p:pRg st="11" end="11"/>
                                            </p:txEl>
                                          </p:spTgt>
                                        </p:tgtEl>
                                      </p:cBhvr>
                                    </p:animEffect>
                                  </p:childTnLst>
                                </p:cTn>
                              </p:par>
                            </p:childTnLst>
                          </p:cTn>
                        </p:par>
                        <p:par>
                          <p:cTn id="58" fill="hold">
                            <p:stCondLst>
                              <p:cond delay="9000"/>
                            </p:stCondLst>
                            <p:childTnLst>
                              <p:par>
                                <p:cTn id="59" presetID="53" presetClass="entr" presetSubtype="0" fill="hold" nodeType="afterEffect">
                                  <p:stCondLst>
                                    <p:cond delay="0"/>
                                  </p:stCondLst>
                                  <p:childTnLst>
                                    <p:set>
                                      <p:cBhvr>
                                        <p:cTn id="60" dur="1" fill="hold">
                                          <p:stCondLst>
                                            <p:cond delay="0"/>
                                          </p:stCondLst>
                                        </p:cTn>
                                        <p:tgtEl>
                                          <p:spTgt spid="5">
                                            <p:txEl>
                                              <p:pRg st="13" end="13"/>
                                            </p:txEl>
                                          </p:spTgt>
                                        </p:tgtEl>
                                        <p:attrNameLst>
                                          <p:attrName>style.visibility</p:attrName>
                                        </p:attrNameLst>
                                      </p:cBhvr>
                                      <p:to>
                                        <p:strVal val="visible"/>
                                      </p:to>
                                    </p:set>
                                    <p:anim calcmode="lin" valueType="num">
                                      <p:cBhvr>
                                        <p:cTn id="61" dur="1000" fill="hold"/>
                                        <p:tgtEl>
                                          <p:spTgt spid="5">
                                            <p:txEl>
                                              <p:pRg st="13" end="13"/>
                                            </p:txEl>
                                          </p:spTgt>
                                        </p:tgtEl>
                                        <p:attrNameLst>
                                          <p:attrName>ppt_w</p:attrName>
                                        </p:attrNameLst>
                                      </p:cBhvr>
                                      <p:tavLst>
                                        <p:tav tm="0">
                                          <p:val>
                                            <p:fltVal val="0"/>
                                          </p:val>
                                        </p:tav>
                                        <p:tav tm="100000">
                                          <p:val>
                                            <p:strVal val="#ppt_w"/>
                                          </p:val>
                                        </p:tav>
                                      </p:tavLst>
                                    </p:anim>
                                    <p:anim calcmode="lin" valueType="num">
                                      <p:cBhvr>
                                        <p:cTn id="62" dur="1000" fill="hold"/>
                                        <p:tgtEl>
                                          <p:spTgt spid="5">
                                            <p:txEl>
                                              <p:pRg st="13" end="13"/>
                                            </p:txEl>
                                          </p:spTgt>
                                        </p:tgtEl>
                                        <p:attrNameLst>
                                          <p:attrName>ppt_h</p:attrName>
                                        </p:attrNameLst>
                                      </p:cBhvr>
                                      <p:tavLst>
                                        <p:tav tm="0">
                                          <p:val>
                                            <p:fltVal val="0"/>
                                          </p:val>
                                        </p:tav>
                                        <p:tav tm="100000">
                                          <p:val>
                                            <p:strVal val="#ppt_h"/>
                                          </p:val>
                                        </p:tav>
                                      </p:tavLst>
                                    </p:anim>
                                    <p:animEffect transition="in" filter="fade">
                                      <p:cBhvr>
                                        <p:cTn id="63" dur="1000"/>
                                        <p:tgtEl>
                                          <p:spTgt spid="5">
                                            <p:txEl>
                                              <p:pRg st="13" end="13"/>
                                            </p:txEl>
                                          </p:spTgt>
                                        </p:tgtEl>
                                      </p:cBhvr>
                                    </p:animEffect>
                                  </p:childTnLst>
                                </p:cTn>
                              </p:par>
                            </p:childTnLst>
                          </p:cTn>
                        </p:par>
                        <p:par>
                          <p:cTn id="64" fill="hold">
                            <p:stCondLst>
                              <p:cond delay="10000"/>
                            </p:stCondLst>
                            <p:childTnLst>
                              <p:par>
                                <p:cTn id="65" presetID="53" presetClass="entr" presetSubtype="0" fill="hold" nodeType="afterEffect">
                                  <p:stCondLst>
                                    <p:cond delay="0"/>
                                  </p:stCondLst>
                                  <p:childTnLst>
                                    <p:set>
                                      <p:cBhvr>
                                        <p:cTn id="66" dur="1" fill="hold">
                                          <p:stCondLst>
                                            <p:cond delay="0"/>
                                          </p:stCondLst>
                                        </p:cTn>
                                        <p:tgtEl>
                                          <p:spTgt spid="5">
                                            <p:txEl>
                                              <p:pRg st="14" end="14"/>
                                            </p:txEl>
                                          </p:spTgt>
                                        </p:tgtEl>
                                        <p:attrNameLst>
                                          <p:attrName>style.visibility</p:attrName>
                                        </p:attrNameLst>
                                      </p:cBhvr>
                                      <p:to>
                                        <p:strVal val="visible"/>
                                      </p:to>
                                    </p:set>
                                    <p:anim calcmode="lin" valueType="num">
                                      <p:cBhvr>
                                        <p:cTn id="67" dur="1000" fill="hold"/>
                                        <p:tgtEl>
                                          <p:spTgt spid="5">
                                            <p:txEl>
                                              <p:pRg st="14" end="14"/>
                                            </p:txEl>
                                          </p:spTgt>
                                        </p:tgtEl>
                                        <p:attrNameLst>
                                          <p:attrName>ppt_w</p:attrName>
                                        </p:attrNameLst>
                                      </p:cBhvr>
                                      <p:tavLst>
                                        <p:tav tm="0">
                                          <p:val>
                                            <p:fltVal val="0"/>
                                          </p:val>
                                        </p:tav>
                                        <p:tav tm="100000">
                                          <p:val>
                                            <p:strVal val="#ppt_w"/>
                                          </p:val>
                                        </p:tav>
                                      </p:tavLst>
                                    </p:anim>
                                    <p:anim calcmode="lin" valueType="num">
                                      <p:cBhvr>
                                        <p:cTn id="68" dur="1000" fill="hold"/>
                                        <p:tgtEl>
                                          <p:spTgt spid="5">
                                            <p:txEl>
                                              <p:pRg st="14" end="14"/>
                                            </p:txEl>
                                          </p:spTgt>
                                        </p:tgtEl>
                                        <p:attrNameLst>
                                          <p:attrName>ppt_h</p:attrName>
                                        </p:attrNameLst>
                                      </p:cBhvr>
                                      <p:tavLst>
                                        <p:tav tm="0">
                                          <p:val>
                                            <p:fltVal val="0"/>
                                          </p:val>
                                        </p:tav>
                                        <p:tav tm="100000">
                                          <p:val>
                                            <p:strVal val="#ppt_h"/>
                                          </p:val>
                                        </p:tav>
                                      </p:tavLst>
                                    </p:anim>
                                    <p:animEffect transition="in" filter="fade">
                                      <p:cBhvr>
                                        <p:cTn id="69" dur="1000"/>
                                        <p:tgtEl>
                                          <p:spTgt spid="5">
                                            <p:txEl>
                                              <p:pRg st="14" end="14"/>
                                            </p:txEl>
                                          </p:spTgt>
                                        </p:tgtEl>
                                      </p:cBhvr>
                                    </p:animEffect>
                                  </p:childTnLst>
                                </p:cTn>
                              </p:par>
                            </p:childTnLst>
                          </p:cTn>
                        </p:par>
                        <p:par>
                          <p:cTn id="70" fill="hold">
                            <p:stCondLst>
                              <p:cond delay="11000"/>
                            </p:stCondLst>
                            <p:childTnLst>
                              <p:par>
                                <p:cTn id="71" presetID="53" presetClass="entr" presetSubtype="0" fill="hold" nodeType="afterEffect">
                                  <p:stCondLst>
                                    <p:cond delay="0"/>
                                  </p:stCondLst>
                                  <p:childTnLst>
                                    <p:set>
                                      <p:cBhvr>
                                        <p:cTn id="72" dur="1" fill="hold">
                                          <p:stCondLst>
                                            <p:cond delay="0"/>
                                          </p:stCondLst>
                                        </p:cTn>
                                        <p:tgtEl>
                                          <p:spTgt spid="5">
                                            <p:txEl>
                                              <p:pRg st="15" end="15"/>
                                            </p:txEl>
                                          </p:spTgt>
                                        </p:tgtEl>
                                        <p:attrNameLst>
                                          <p:attrName>style.visibility</p:attrName>
                                        </p:attrNameLst>
                                      </p:cBhvr>
                                      <p:to>
                                        <p:strVal val="visible"/>
                                      </p:to>
                                    </p:set>
                                    <p:anim calcmode="lin" valueType="num">
                                      <p:cBhvr>
                                        <p:cTn id="73" dur="1000" fill="hold"/>
                                        <p:tgtEl>
                                          <p:spTgt spid="5">
                                            <p:txEl>
                                              <p:pRg st="15" end="15"/>
                                            </p:txEl>
                                          </p:spTgt>
                                        </p:tgtEl>
                                        <p:attrNameLst>
                                          <p:attrName>ppt_w</p:attrName>
                                        </p:attrNameLst>
                                      </p:cBhvr>
                                      <p:tavLst>
                                        <p:tav tm="0">
                                          <p:val>
                                            <p:fltVal val="0"/>
                                          </p:val>
                                        </p:tav>
                                        <p:tav tm="100000">
                                          <p:val>
                                            <p:strVal val="#ppt_w"/>
                                          </p:val>
                                        </p:tav>
                                      </p:tavLst>
                                    </p:anim>
                                    <p:anim calcmode="lin" valueType="num">
                                      <p:cBhvr>
                                        <p:cTn id="74" dur="1000" fill="hold"/>
                                        <p:tgtEl>
                                          <p:spTgt spid="5">
                                            <p:txEl>
                                              <p:pRg st="15" end="15"/>
                                            </p:txEl>
                                          </p:spTgt>
                                        </p:tgtEl>
                                        <p:attrNameLst>
                                          <p:attrName>ppt_h</p:attrName>
                                        </p:attrNameLst>
                                      </p:cBhvr>
                                      <p:tavLst>
                                        <p:tav tm="0">
                                          <p:val>
                                            <p:fltVal val="0"/>
                                          </p:val>
                                        </p:tav>
                                        <p:tav tm="100000">
                                          <p:val>
                                            <p:strVal val="#ppt_h"/>
                                          </p:val>
                                        </p:tav>
                                      </p:tavLst>
                                    </p:anim>
                                    <p:animEffect transition="in" filter="fade">
                                      <p:cBhvr>
                                        <p:cTn id="75" dur="10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b="1" dirty="0" err="1" smtClean="0">
                <a:solidFill>
                  <a:schemeClr val="tx1"/>
                </a:solidFill>
                <a:latin typeface="Garamond" pitchFamily="18" charset="0"/>
              </a:rPr>
              <a:t>Νομοσ</a:t>
            </a:r>
            <a:r>
              <a:rPr lang="el-GR" sz="2800" b="1" dirty="0" smtClean="0">
                <a:solidFill>
                  <a:schemeClr val="tx1"/>
                </a:solidFill>
                <a:latin typeface="Garamond" pitchFamily="18" charset="0"/>
              </a:rPr>
              <a:t> 1</a:t>
            </a:r>
            <a:r>
              <a:rPr lang="en-US" sz="2800" b="1" dirty="0" smtClean="0">
                <a:solidFill>
                  <a:schemeClr val="tx1"/>
                </a:solidFill>
                <a:latin typeface="Garamond" pitchFamily="18" charset="0"/>
              </a:rPr>
              <a:t>1</a:t>
            </a:r>
            <a:r>
              <a:rPr lang="en-US" sz="2800" b="1" dirty="0">
                <a:solidFill>
                  <a:schemeClr val="tx1"/>
                </a:solidFill>
                <a:latin typeface="Garamond" pitchFamily="18" charset="0"/>
              </a:rPr>
              <a:t>4</a:t>
            </a:r>
            <a:r>
              <a:rPr lang="el-GR" sz="2800" b="1" dirty="0" smtClean="0">
                <a:solidFill>
                  <a:schemeClr val="tx1"/>
                </a:solidFill>
                <a:latin typeface="Garamond" pitchFamily="18" charset="0"/>
              </a:rPr>
              <a:t>3/1981</a:t>
            </a:r>
            <a:endParaRPr lang="el-GR" dirty="0">
              <a:solidFill>
                <a:schemeClr val="tx1"/>
              </a:solidFill>
            </a:endParaRPr>
          </a:p>
        </p:txBody>
      </p:sp>
      <p:sp>
        <p:nvSpPr>
          <p:cNvPr id="3" name="2 - Θέση περιεχομένου"/>
          <p:cNvSpPr>
            <a:spLocks noGrp="1"/>
          </p:cNvSpPr>
          <p:nvPr>
            <p:ph sz="quarter" idx="1"/>
          </p:nvPr>
        </p:nvSpPr>
        <p:spPr/>
        <p:txBody>
          <a:bodyPr/>
          <a:lstStyle/>
          <a:p>
            <a:pPr>
              <a:buNone/>
            </a:pPr>
            <a:r>
              <a:rPr lang="el-GR" i="1" dirty="0" smtClean="0"/>
              <a:t>«Σκοπός του παρόντος νόμου είναι η παροχή ειδικής αγωγής και ειδικής επαγγελματικής εκπαιδεύσεως εις αποκλίνοντα εκ του φυσιολογικού άτομα, η </a:t>
            </a:r>
            <a:r>
              <a:rPr lang="el-GR" i="1" dirty="0" err="1" smtClean="0"/>
              <a:t>λήψις</a:t>
            </a:r>
            <a:r>
              <a:rPr lang="el-GR" i="1" dirty="0" smtClean="0"/>
              <a:t> μέτρων κοινωνικής μερίμνης και η αντίστοιχος προς τα δυνατότητάς των </a:t>
            </a:r>
            <a:r>
              <a:rPr lang="el-GR" i="1" dirty="0" err="1" smtClean="0"/>
              <a:t>ένταξις</a:t>
            </a:r>
            <a:r>
              <a:rPr lang="el-GR" i="1" dirty="0" smtClean="0"/>
              <a:t> αυτών εις την </a:t>
            </a:r>
            <a:r>
              <a:rPr lang="el-GR" i="1" dirty="0" err="1" smtClean="0"/>
              <a:t>κοινωνικήν</a:t>
            </a:r>
            <a:r>
              <a:rPr lang="el-GR" i="1" dirty="0" smtClean="0"/>
              <a:t> </a:t>
            </a:r>
            <a:r>
              <a:rPr lang="el-GR" i="1" dirty="0" err="1" smtClean="0"/>
              <a:t>ζωήν</a:t>
            </a:r>
            <a:r>
              <a:rPr lang="el-GR" i="1" dirty="0" smtClean="0"/>
              <a:t> και την </a:t>
            </a:r>
            <a:r>
              <a:rPr lang="el-GR" i="1" dirty="0" err="1" smtClean="0"/>
              <a:t>επαγγελματικήν</a:t>
            </a:r>
            <a:r>
              <a:rPr lang="el-GR" i="1" dirty="0" smtClean="0"/>
              <a:t> δραστηριότητα, διά της εφαρμογής ειδικών εκπαιδευτικών προγραμμάτων εν </a:t>
            </a:r>
            <a:r>
              <a:rPr lang="el-GR" i="1" dirty="0" err="1" smtClean="0"/>
              <a:t>συνδυασμώ</a:t>
            </a:r>
            <a:r>
              <a:rPr lang="el-GR" i="1" dirty="0" smtClean="0"/>
              <a:t> προς ιατρικά και άλλα κοινωνικά μέτρα» </a:t>
            </a:r>
          </a:p>
          <a:p>
            <a:pPr algn="r">
              <a:buNone/>
            </a:pPr>
            <a:r>
              <a:rPr lang="el-GR" dirty="0" smtClean="0"/>
              <a:t>(άρθρο 1)</a:t>
            </a:r>
            <a:endParaRPr lang="el-GR" dirty="0"/>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584775"/>
          </a:xfrm>
          <a:prstGeom prst="rect">
            <a:avLst/>
          </a:prstGeom>
          <a:noFill/>
        </p:spPr>
        <p:txBody>
          <a:bodyPr wrap="square" rtlCol="0">
            <a:spAutoFit/>
          </a:bodyPr>
          <a:lstStyle/>
          <a:p>
            <a:r>
              <a:rPr lang="el-GR" sz="3200" b="1" dirty="0" smtClean="0">
                <a:latin typeface="Garamond" pitchFamily="18" charset="0"/>
              </a:rPr>
              <a:t>Νόμος 1</a:t>
            </a:r>
            <a:r>
              <a:rPr lang="en-US" sz="3200" b="1" dirty="0" smtClean="0">
                <a:latin typeface="Garamond" pitchFamily="18" charset="0"/>
              </a:rPr>
              <a:t>14</a:t>
            </a:r>
            <a:r>
              <a:rPr lang="el-GR" sz="3200" b="1" dirty="0" smtClean="0">
                <a:latin typeface="Garamond" pitchFamily="18" charset="0"/>
              </a:rPr>
              <a:t>3/1981</a:t>
            </a:r>
            <a:endParaRPr lang="el-GR" sz="3200" b="1" dirty="0">
              <a:latin typeface="Garamond" pitchFamily="18" charset="0"/>
            </a:endParaRPr>
          </a:p>
        </p:txBody>
      </p:sp>
      <p:sp>
        <p:nvSpPr>
          <p:cNvPr id="5" name="4 - TextBox"/>
          <p:cNvSpPr txBox="1"/>
          <p:nvPr/>
        </p:nvSpPr>
        <p:spPr>
          <a:xfrm>
            <a:off x="179512" y="545767"/>
            <a:ext cx="8568952" cy="6555641"/>
          </a:xfrm>
          <a:prstGeom prst="rect">
            <a:avLst/>
          </a:prstGeom>
          <a:noFill/>
        </p:spPr>
        <p:txBody>
          <a:bodyPr wrap="square" rtlCol="0">
            <a:spAutoFit/>
          </a:bodyPr>
          <a:lstStyle/>
          <a:p>
            <a:pPr marL="261938" indent="-261938" algn="just">
              <a:buFont typeface="Wingdings" pitchFamily="2" charset="2"/>
              <a:buChar char="Ø"/>
            </a:pPr>
            <a:r>
              <a:rPr lang="el-GR" sz="2000" b="1" dirty="0" smtClean="0">
                <a:latin typeface="Garamond" pitchFamily="18" charset="0"/>
              </a:rPr>
              <a:t>Πρώτος </a:t>
            </a:r>
            <a:r>
              <a:rPr lang="el-GR" sz="2000" dirty="0" smtClean="0">
                <a:latin typeface="Garamond" pitchFamily="18" charset="0"/>
              </a:rPr>
              <a:t>ολοκληρωμένος νόμος.</a:t>
            </a:r>
          </a:p>
          <a:p>
            <a:pPr marL="261938" indent="-261938" algn="just">
              <a:buFont typeface="Wingdings" pitchFamily="2" charset="2"/>
              <a:buChar char="Ø"/>
            </a:pPr>
            <a:endParaRPr lang="el-GR" sz="2000" dirty="0">
              <a:latin typeface="Garamond" pitchFamily="18" charset="0"/>
            </a:endParaRPr>
          </a:p>
          <a:p>
            <a:pPr marL="261938" indent="-261938" algn="just">
              <a:buFont typeface="Wingdings" pitchFamily="2" charset="2"/>
              <a:buChar char="Ø"/>
            </a:pPr>
            <a:r>
              <a:rPr lang="el-GR" sz="2000" b="1" dirty="0" smtClean="0">
                <a:latin typeface="Garamond" pitchFamily="18" charset="0"/>
              </a:rPr>
              <a:t>Δικαίως θεωρείται ως κατάκτηση</a:t>
            </a:r>
            <a:r>
              <a:rPr lang="el-GR" sz="2000" dirty="0" smtClean="0">
                <a:latin typeface="Garamond" pitchFamily="18" charset="0"/>
              </a:rPr>
              <a:t>: για τους γονείς των παιδιών με ειδικές ανάγκες ή αναπηρία αλλά και για τους ίδιους τους ανάπηρους.</a:t>
            </a:r>
          </a:p>
          <a:p>
            <a:pPr marL="261938" indent="-261938" algn="just">
              <a:buFont typeface="Wingdings" pitchFamily="2" charset="2"/>
              <a:buChar char="Ø"/>
            </a:pPr>
            <a:endParaRPr lang="el-GR" sz="2000" b="1" dirty="0">
              <a:latin typeface="Garamond" pitchFamily="18" charset="0"/>
            </a:endParaRPr>
          </a:p>
          <a:p>
            <a:pPr marL="261938" indent="-261938" algn="just">
              <a:buFont typeface="Wingdings" pitchFamily="2" charset="2"/>
              <a:buChar char="Ø"/>
            </a:pPr>
            <a:r>
              <a:rPr lang="el-GR" sz="2000" b="1" dirty="0" smtClean="0">
                <a:latin typeface="Garamond" pitchFamily="18" charset="0"/>
              </a:rPr>
              <a:t>Γιατί;</a:t>
            </a:r>
            <a:r>
              <a:rPr lang="el-GR" sz="2000" dirty="0" smtClean="0">
                <a:latin typeface="Garamond" pitchFamily="18" charset="0"/>
              </a:rPr>
              <a:t> Η πολιτεία αναλαμβάνει για </a:t>
            </a:r>
            <a:r>
              <a:rPr lang="el-GR" sz="2000" u="sng" dirty="0" smtClean="0">
                <a:latin typeface="Garamond" pitchFamily="18" charset="0"/>
              </a:rPr>
              <a:t>πρώτη φορά την ευθύνη </a:t>
            </a:r>
            <a:r>
              <a:rPr lang="el-GR" sz="2000" dirty="0" smtClean="0">
                <a:latin typeface="Garamond" pitchFamily="18" charset="0"/>
              </a:rPr>
              <a:t>απέναντι στα άτομα με ειδικές ανάγκες ή αναπηρία.</a:t>
            </a:r>
          </a:p>
          <a:p>
            <a:pPr marL="261938" indent="-261938" algn="just"/>
            <a:endParaRPr lang="el-GR" sz="2000" dirty="0">
              <a:latin typeface="Garamond" pitchFamily="18" charset="0"/>
            </a:endParaRPr>
          </a:p>
          <a:p>
            <a:pPr marL="261938" indent="-261938" algn="just"/>
            <a:r>
              <a:rPr lang="el-GR" sz="2000" b="1" dirty="0" smtClean="0">
                <a:latin typeface="Garamond" pitchFamily="18" charset="0"/>
              </a:rPr>
              <a:t>Περιεχόμενο:</a:t>
            </a:r>
          </a:p>
          <a:p>
            <a:pPr marL="261938" indent="-261938" algn="just"/>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Οριοθετείται εννοιολογικά ο όρος «αποκλίνοντα παιδιά».</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Προσδιορίζονται οι κατηγορίες «απόκλισης»: κινητικές, αισθητηριακές, νοητικές κ.ά.</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Αποφασίζεται η παροχή ειδικής εκπαίδευσης (σε επίπεδο προσχολικής, δημοτικής και μέσης βαθμίδας) και ειδικής επαγγελματικής εκπαίδευσης όχι μόνο σε ιδιωτικά αλλά και </a:t>
            </a:r>
            <a:r>
              <a:rPr lang="el-GR" sz="2000" u="sng" dirty="0" smtClean="0">
                <a:latin typeface="Garamond" pitchFamily="18" charset="0"/>
              </a:rPr>
              <a:t>δημόσια σχολεία.</a:t>
            </a:r>
          </a:p>
          <a:p>
            <a:pPr marL="261938" indent="-261938" algn="just">
              <a:buFont typeface="Wingdings" pitchFamily="2" charset="2"/>
              <a:buChar char="v"/>
              <a:tabLst>
                <a:tab pos="261938" algn="l"/>
              </a:tabLst>
            </a:pPr>
            <a:endParaRPr lang="el-GR" sz="2000" u="sng" dirty="0">
              <a:latin typeface="Garamond" pitchFamily="18" charset="0"/>
            </a:endParaRPr>
          </a:p>
          <a:p>
            <a:pPr marL="261938" indent="-261938" algn="just">
              <a:buFont typeface="Wingdings" pitchFamily="2" charset="2"/>
              <a:buChar char="v"/>
              <a:tabLst>
                <a:tab pos="261938" algn="l"/>
              </a:tabLst>
            </a:pPr>
            <a:r>
              <a:rPr lang="el-GR" sz="2000" dirty="0">
                <a:latin typeface="Garamond" pitchFamily="18" charset="0"/>
              </a:rPr>
              <a:t> </a:t>
            </a:r>
            <a:r>
              <a:rPr lang="el-GR" sz="2000" dirty="0" smtClean="0">
                <a:latin typeface="Garamond" pitchFamily="18" charset="0"/>
              </a:rPr>
              <a:t>Προβλέπονται οι σχολικές δομές παροχής ειδικής εκπαίδευσης: </a:t>
            </a:r>
          </a:p>
          <a:p>
            <a:pPr marL="719138" algn="just">
              <a:tabLst>
                <a:tab pos="800100" algn="l"/>
              </a:tabLst>
            </a:pPr>
            <a:r>
              <a:rPr lang="el-GR" sz="2000" dirty="0" smtClean="0">
                <a:latin typeface="Garamond" pitchFamily="18" charset="0"/>
              </a:rPr>
              <a:t>(α) ειδικά σχολεία ή (β) ειδικές τάξεις ή τμήματα ή ομάδες</a:t>
            </a:r>
          </a:p>
          <a:p>
            <a:pPr marL="261938" indent="-261938" algn="just">
              <a:buFont typeface="Wingdings" pitchFamily="2" charset="2"/>
              <a:buChar char="v"/>
              <a:tabLst>
                <a:tab pos="261938" algn="l"/>
              </a:tabLst>
            </a:pPr>
            <a:endParaRPr lang="el-GR" sz="2000" dirty="0" smtClean="0">
              <a:latin typeface="Garamond" pitchFamily="18" charset="0"/>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fade">
                                      <p:cBhvr>
                                        <p:cTn id="13" dur="1000"/>
                                        <p:tgtEl>
                                          <p:spTgt spid="5">
                                            <p:txEl>
                                              <p:pRg st="0" end="0"/>
                                            </p:txEl>
                                          </p:spTgt>
                                        </p:tgtEl>
                                      </p:cBhvr>
                                    </p:animEffect>
                                    <p:anim calcmode="lin" valueType="num">
                                      <p:cBhvr>
                                        <p:cTn id="1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1000"/>
                                        <p:tgtEl>
                                          <p:spTgt spid="5">
                                            <p:txEl>
                                              <p:pRg st="4" end="4"/>
                                            </p:txEl>
                                          </p:spTgt>
                                        </p:tgtEl>
                                      </p:cBhvr>
                                    </p:animEffect>
                                    <p:anim calcmode="lin" valueType="num">
                                      <p:cBhvr>
                                        <p:cTn id="2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39" presetClass="entr" presetSubtype="0" accel="10000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1000" fill="hold"/>
                                        <p:tgtEl>
                                          <p:spTgt spid="5">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1000" fill="hold"/>
                                        <p:tgtEl>
                                          <p:spTgt spid="5">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1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par>
                          <p:cTn id="35" fill="hold">
                            <p:stCondLst>
                              <p:cond delay="5000"/>
                            </p:stCondLst>
                            <p:childTnLst>
                              <p:par>
                                <p:cTn id="36" presetID="39" presetClass="entr" presetSubtype="0" accel="100000" fill="hold" nodeType="afterEffect">
                                  <p:stCondLst>
                                    <p:cond delay="0"/>
                                  </p:stCondLst>
                                  <p:childTnLst>
                                    <p:set>
                                      <p:cBhvr>
                                        <p:cTn id="37" dur="1" fill="hold">
                                          <p:stCondLst>
                                            <p:cond delay="0"/>
                                          </p:stCondLst>
                                        </p:cTn>
                                        <p:tgtEl>
                                          <p:spTgt spid="5">
                                            <p:txEl>
                                              <p:pRg st="8" end="8"/>
                                            </p:txEl>
                                          </p:spTgt>
                                        </p:tgtEl>
                                        <p:attrNameLst>
                                          <p:attrName>style.visibility</p:attrName>
                                        </p:attrNameLst>
                                      </p:cBhvr>
                                      <p:to>
                                        <p:strVal val="visible"/>
                                      </p:to>
                                    </p:set>
                                    <p:anim calcmode="lin" valueType="num">
                                      <p:cBhvr>
                                        <p:cTn id="38" dur="1000" fill="hold"/>
                                        <p:tgtEl>
                                          <p:spTgt spid="5">
                                            <p:txEl>
                                              <p:pRg st="8" end="8"/>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9" dur="1000" fill="hold"/>
                                        <p:tgtEl>
                                          <p:spTgt spid="5">
                                            <p:txEl>
                                              <p:pRg st="8" end="8"/>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0" dur="1000" fill="hold"/>
                                        <p:tgtEl>
                                          <p:spTgt spid="5">
                                            <p:txEl>
                                              <p:pRg st="8" end="8"/>
                                            </p:txEl>
                                          </p:spTgt>
                                        </p:tgtEl>
                                        <p:attrNameLst>
                                          <p:attrName>ppt_x</p:attrName>
                                        </p:attrNameLst>
                                      </p:cBhvr>
                                      <p:tavLst>
                                        <p:tav tm="0">
                                          <p:val>
                                            <p:strVal val="#ppt_x-.3"/>
                                          </p:val>
                                        </p:tav>
                                        <p:tav tm="50000">
                                          <p:val>
                                            <p:strVal val="#ppt_x"/>
                                          </p:val>
                                        </p:tav>
                                        <p:tav tm="100000">
                                          <p:val>
                                            <p:strVal val="#ppt_x"/>
                                          </p:val>
                                        </p:tav>
                                      </p:tavLst>
                                    </p:anim>
                                    <p:anim calcmode="lin" valueType="num">
                                      <p:cBhvr>
                                        <p:cTn id="41" dur="1000" fill="hold"/>
                                        <p:tgtEl>
                                          <p:spTgt spid="5">
                                            <p:txEl>
                                              <p:pRg st="8" end="8"/>
                                            </p:txEl>
                                          </p:spTgt>
                                        </p:tgtEl>
                                        <p:attrNameLst>
                                          <p:attrName>ppt_y</p:attrName>
                                        </p:attrNameLst>
                                      </p:cBhvr>
                                      <p:tavLst>
                                        <p:tav tm="0">
                                          <p:val>
                                            <p:strVal val="#ppt_y"/>
                                          </p:val>
                                        </p:tav>
                                        <p:tav tm="100000">
                                          <p:val>
                                            <p:strVal val="#ppt_y"/>
                                          </p:val>
                                        </p:tav>
                                      </p:tavLst>
                                    </p:anim>
                                  </p:childTnLst>
                                </p:cTn>
                              </p:par>
                            </p:childTnLst>
                          </p:cTn>
                        </p:par>
                        <p:par>
                          <p:cTn id="42" fill="hold">
                            <p:stCondLst>
                              <p:cond delay="6000"/>
                            </p:stCondLst>
                            <p:childTnLst>
                              <p:par>
                                <p:cTn id="43" presetID="39" presetClass="entr" presetSubtype="0" accel="100000" fill="hold" nodeType="afterEffect">
                                  <p:stCondLst>
                                    <p:cond delay="0"/>
                                  </p:stCondLst>
                                  <p:childTnLst>
                                    <p:set>
                                      <p:cBhvr>
                                        <p:cTn id="44" dur="1" fill="hold">
                                          <p:stCondLst>
                                            <p:cond delay="0"/>
                                          </p:stCondLst>
                                        </p:cTn>
                                        <p:tgtEl>
                                          <p:spTgt spid="5">
                                            <p:txEl>
                                              <p:pRg st="10" end="10"/>
                                            </p:txEl>
                                          </p:spTgt>
                                        </p:tgtEl>
                                        <p:attrNameLst>
                                          <p:attrName>style.visibility</p:attrName>
                                        </p:attrNameLst>
                                      </p:cBhvr>
                                      <p:to>
                                        <p:strVal val="visible"/>
                                      </p:to>
                                    </p:set>
                                    <p:anim calcmode="lin" valueType="num">
                                      <p:cBhvr>
                                        <p:cTn id="45" dur="1000" fill="hold"/>
                                        <p:tgtEl>
                                          <p:spTgt spid="5">
                                            <p:txEl>
                                              <p:pRg st="10" end="1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6" dur="1000" fill="hold"/>
                                        <p:tgtEl>
                                          <p:spTgt spid="5">
                                            <p:txEl>
                                              <p:pRg st="10" end="1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7" dur="1000" fill="hold"/>
                                        <p:tgtEl>
                                          <p:spTgt spid="5">
                                            <p:txEl>
                                              <p:pRg st="10" end="10"/>
                                            </p:txEl>
                                          </p:spTgt>
                                        </p:tgtEl>
                                        <p:attrNameLst>
                                          <p:attrName>ppt_x</p:attrName>
                                        </p:attrNameLst>
                                      </p:cBhvr>
                                      <p:tavLst>
                                        <p:tav tm="0">
                                          <p:val>
                                            <p:strVal val="#ppt_x-.3"/>
                                          </p:val>
                                        </p:tav>
                                        <p:tav tm="50000">
                                          <p:val>
                                            <p:strVal val="#ppt_x"/>
                                          </p:val>
                                        </p:tav>
                                        <p:tav tm="100000">
                                          <p:val>
                                            <p:strVal val="#ppt_x"/>
                                          </p:val>
                                        </p:tav>
                                      </p:tavLst>
                                    </p:anim>
                                    <p:anim calcmode="lin" valueType="num">
                                      <p:cBhvr>
                                        <p:cTn id="48" dur="1000" fill="hold"/>
                                        <p:tgtEl>
                                          <p:spTgt spid="5">
                                            <p:txEl>
                                              <p:pRg st="10" end="10"/>
                                            </p:txEl>
                                          </p:spTgt>
                                        </p:tgtEl>
                                        <p:attrNameLst>
                                          <p:attrName>ppt_y</p:attrName>
                                        </p:attrNameLst>
                                      </p:cBhvr>
                                      <p:tavLst>
                                        <p:tav tm="0">
                                          <p:val>
                                            <p:strVal val="#ppt_y"/>
                                          </p:val>
                                        </p:tav>
                                        <p:tav tm="100000">
                                          <p:val>
                                            <p:strVal val="#ppt_y"/>
                                          </p:val>
                                        </p:tav>
                                      </p:tavLst>
                                    </p:anim>
                                  </p:childTnLst>
                                </p:cTn>
                              </p:par>
                            </p:childTnLst>
                          </p:cTn>
                        </p:par>
                        <p:par>
                          <p:cTn id="49" fill="hold">
                            <p:stCondLst>
                              <p:cond delay="7000"/>
                            </p:stCondLst>
                            <p:childTnLst>
                              <p:par>
                                <p:cTn id="50" presetID="39" presetClass="entr" presetSubtype="0" accel="100000" fill="hold" nodeType="afterEffect">
                                  <p:stCondLst>
                                    <p:cond delay="0"/>
                                  </p:stCondLst>
                                  <p:childTnLst>
                                    <p:set>
                                      <p:cBhvr>
                                        <p:cTn id="51" dur="1" fill="hold">
                                          <p:stCondLst>
                                            <p:cond delay="0"/>
                                          </p:stCondLst>
                                        </p:cTn>
                                        <p:tgtEl>
                                          <p:spTgt spid="5">
                                            <p:txEl>
                                              <p:pRg st="12" end="12"/>
                                            </p:txEl>
                                          </p:spTgt>
                                        </p:tgtEl>
                                        <p:attrNameLst>
                                          <p:attrName>style.visibility</p:attrName>
                                        </p:attrNameLst>
                                      </p:cBhvr>
                                      <p:to>
                                        <p:strVal val="visible"/>
                                      </p:to>
                                    </p:set>
                                    <p:anim calcmode="lin" valueType="num">
                                      <p:cBhvr>
                                        <p:cTn id="52" dur="1000" fill="hold"/>
                                        <p:tgtEl>
                                          <p:spTgt spid="5">
                                            <p:txEl>
                                              <p:pRg st="12" end="1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3" dur="1000" fill="hold"/>
                                        <p:tgtEl>
                                          <p:spTgt spid="5">
                                            <p:txEl>
                                              <p:pRg st="12" end="1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4" dur="1000" fill="hold"/>
                                        <p:tgtEl>
                                          <p:spTgt spid="5">
                                            <p:txEl>
                                              <p:pRg st="12" end="12"/>
                                            </p:txEl>
                                          </p:spTgt>
                                        </p:tgtEl>
                                        <p:attrNameLst>
                                          <p:attrName>ppt_x</p:attrName>
                                        </p:attrNameLst>
                                      </p:cBhvr>
                                      <p:tavLst>
                                        <p:tav tm="0">
                                          <p:val>
                                            <p:strVal val="#ppt_x-.3"/>
                                          </p:val>
                                        </p:tav>
                                        <p:tav tm="50000">
                                          <p:val>
                                            <p:strVal val="#ppt_x"/>
                                          </p:val>
                                        </p:tav>
                                        <p:tav tm="100000">
                                          <p:val>
                                            <p:strVal val="#ppt_x"/>
                                          </p:val>
                                        </p:tav>
                                      </p:tavLst>
                                    </p:anim>
                                    <p:anim calcmode="lin" valueType="num">
                                      <p:cBhvr>
                                        <p:cTn id="55" dur="1000" fill="hold"/>
                                        <p:tgtEl>
                                          <p:spTgt spid="5">
                                            <p:txEl>
                                              <p:pRg st="12" end="12"/>
                                            </p:txEl>
                                          </p:spTgt>
                                        </p:tgtEl>
                                        <p:attrNameLst>
                                          <p:attrName>ppt_y</p:attrName>
                                        </p:attrNameLst>
                                      </p:cBhvr>
                                      <p:tavLst>
                                        <p:tav tm="0">
                                          <p:val>
                                            <p:strVal val="#ppt_y"/>
                                          </p:val>
                                        </p:tav>
                                        <p:tav tm="100000">
                                          <p:val>
                                            <p:strVal val="#ppt_y"/>
                                          </p:val>
                                        </p:tav>
                                      </p:tavLst>
                                    </p:anim>
                                  </p:childTnLst>
                                </p:cTn>
                              </p:par>
                            </p:childTnLst>
                          </p:cTn>
                        </p:par>
                        <p:par>
                          <p:cTn id="56" fill="hold">
                            <p:stCondLst>
                              <p:cond delay="8000"/>
                            </p:stCondLst>
                            <p:childTnLst>
                              <p:par>
                                <p:cTn id="57" presetID="39" presetClass="entr" presetSubtype="0" accel="100000" fill="hold" nodeType="afterEffect">
                                  <p:stCondLst>
                                    <p:cond delay="0"/>
                                  </p:stCondLst>
                                  <p:childTnLst>
                                    <p:set>
                                      <p:cBhvr>
                                        <p:cTn id="58" dur="1" fill="hold">
                                          <p:stCondLst>
                                            <p:cond delay="0"/>
                                          </p:stCondLst>
                                        </p:cTn>
                                        <p:tgtEl>
                                          <p:spTgt spid="5">
                                            <p:txEl>
                                              <p:pRg st="14" end="14"/>
                                            </p:txEl>
                                          </p:spTgt>
                                        </p:tgtEl>
                                        <p:attrNameLst>
                                          <p:attrName>style.visibility</p:attrName>
                                        </p:attrNameLst>
                                      </p:cBhvr>
                                      <p:to>
                                        <p:strVal val="visible"/>
                                      </p:to>
                                    </p:set>
                                    <p:anim calcmode="lin" valueType="num">
                                      <p:cBhvr>
                                        <p:cTn id="59" dur="1000" fill="hold"/>
                                        <p:tgtEl>
                                          <p:spTgt spid="5">
                                            <p:txEl>
                                              <p:pRg st="14" end="1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60" dur="1000" fill="hold"/>
                                        <p:tgtEl>
                                          <p:spTgt spid="5">
                                            <p:txEl>
                                              <p:pRg st="14" end="1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61" dur="1000" fill="hold"/>
                                        <p:tgtEl>
                                          <p:spTgt spid="5">
                                            <p:txEl>
                                              <p:pRg st="14" end="14"/>
                                            </p:txEl>
                                          </p:spTgt>
                                        </p:tgtEl>
                                        <p:attrNameLst>
                                          <p:attrName>ppt_x</p:attrName>
                                        </p:attrNameLst>
                                      </p:cBhvr>
                                      <p:tavLst>
                                        <p:tav tm="0">
                                          <p:val>
                                            <p:strVal val="#ppt_x-.3"/>
                                          </p:val>
                                        </p:tav>
                                        <p:tav tm="50000">
                                          <p:val>
                                            <p:strVal val="#ppt_x"/>
                                          </p:val>
                                        </p:tav>
                                        <p:tav tm="100000">
                                          <p:val>
                                            <p:strVal val="#ppt_x"/>
                                          </p:val>
                                        </p:tav>
                                      </p:tavLst>
                                    </p:anim>
                                    <p:anim calcmode="lin" valueType="num">
                                      <p:cBhvr>
                                        <p:cTn id="62" dur="1000" fill="hold"/>
                                        <p:tgtEl>
                                          <p:spTgt spid="5">
                                            <p:txEl>
                                              <p:pRg st="14" end="14"/>
                                            </p:txEl>
                                          </p:spTgt>
                                        </p:tgtEl>
                                        <p:attrNameLst>
                                          <p:attrName>ppt_y</p:attrName>
                                        </p:attrNameLst>
                                      </p:cBhvr>
                                      <p:tavLst>
                                        <p:tav tm="0">
                                          <p:val>
                                            <p:strVal val="#ppt_y"/>
                                          </p:val>
                                        </p:tav>
                                        <p:tav tm="100000">
                                          <p:val>
                                            <p:strVal val="#ppt_y"/>
                                          </p:val>
                                        </p:tav>
                                      </p:tavLst>
                                    </p:anim>
                                  </p:childTnLst>
                                </p:cTn>
                              </p:par>
                            </p:childTnLst>
                          </p:cTn>
                        </p:par>
                        <p:par>
                          <p:cTn id="63" fill="hold">
                            <p:stCondLst>
                              <p:cond delay="9000"/>
                            </p:stCondLst>
                            <p:childTnLst>
                              <p:par>
                                <p:cTn id="64" presetID="39" presetClass="entr" presetSubtype="0" accel="100000" fill="hold" nodeType="afterEffect">
                                  <p:stCondLst>
                                    <p:cond delay="0"/>
                                  </p:stCondLst>
                                  <p:childTnLst>
                                    <p:set>
                                      <p:cBhvr>
                                        <p:cTn id="65" dur="1" fill="hold">
                                          <p:stCondLst>
                                            <p:cond delay="0"/>
                                          </p:stCondLst>
                                        </p:cTn>
                                        <p:tgtEl>
                                          <p:spTgt spid="5">
                                            <p:txEl>
                                              <p:pRg st="15" end="15"/>
                                            </p:txEl>
                                          </p:spTgt>
                                        </p:tgtEl>
                                        <p:attrNameLst>
                                          <p:attrName>style.visibility</p:attrName>
                                        </p:attrNameLst>
                                      </p:cBhvr>
                                      <p:to>
                                        <p:strVal val="visible"/>
                                      </p:to>
                                    </p:set>
                                    <p:anim calcmode="lin" valueType="num">
                                      <p:cBhvr>
                                        <p:cTn id="66" dur="1000" fill="hold"/>
                                        <p:tgtEl>
                                          <p:spTgt spid="5">
                                            <p:txEl>
                                              <p:pRg st="15" end="1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67" dur="1000" fill="hold"/>
                                        <p:tgtEl>
                                          <p:spTgt spid="5">
                                            <p:txEl>
                                              <p:pRg st="15" end="1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68" dur="1000" fill="hold"/>
                                        <p:tgtEl>
                                          <p:spTgt spid="5">
                                            <p:txEl>
                                              <p:pRg st="15" end="15"/>
                                            </p:txEl>
                                          </p:spTgt>
                                        </p:tgtEl>
                                        <p:attrNameLst>
                                          <p:attrName>ppt_x</p:attrName>
                                        </p:attrNameLst>
                                      </p:cBhvr>
                                      <p:tavLst>
                                        <p:tav tm="0">
                                          <p:val>
                                            <p:strVal val="#ppt_x-.3"/>
                                          </p:val>
                                        </p:tav>
                                        <p:tav tm="50000">
                                          <p:val>
                                            <p:strVal val="#ppt_x"/>
                                          </p:val>
                                        </p:tav>
                                        <p:tav tm="100000">
                                          <p:val>
                                            <p:strVal val="#ppt_x"/>
                                          </p:val>
                                        </p:tav>
                                      </p:tavLst>
                                    </p:anim>
                                    <p:anim calcmode="lin" valueType="num">
                                      <p:cBhvr>
                                        <p:cTn id="69" dur="1000" fill="hold"/>
                                        <p:tgtEl>
                                          <p:spTgt spid="5">
                                            <p:txEl>
                                              <p:pRg st="15" end="1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584775"/>
          </a:xfrm>
          <a:prstGeom prst="rect">
            <a:avLst/>
          </a:prstGeom>
          <a:noFill/>
        </p:spPr>
        <p:txBody>
          <a:bodyPr wrap="square" rtlCol="0">
            <a:spAutoFit/>
          </a:bodyPr>
          <a:lstStyle/>
          <a:p>
            <a:r>
              <a:rPr lang="el-GR" sz="3200" b="1" dirty="0" smtClean="0">
                <a:latin typeface="Garamond" pitchFamily="18" charset="0"/>
              </a:rPr>
              <a:t>Νόμος 1433/1981</a:t>
            </a:r>
            <a:endParaRPr lang="el-GR" sz="3200" b="1" dirty="0">
              <a:latin typeface="Garamond" pitchFamily="18" charset="0"/>
            </a:endParaRPr>
          </a:p>
        </p:txBody>
      </p:sp>
      <p:sp>
        <p:nvSpPr>
          <p:cNvPr id="5" name="4 - TextBox"/>
          <p:cNvSpPr txBox="1"/>
          <p:nvPr/>
        </p:nvSpPr>
        <p:spPr>
          <a:xfrm>
            <a:off x="179512" y="821025"/>
            <a:ext cx="8568952" cy="5632311"/>
          </a:xfrm>
          <a:prstGeom prst="rect">
            <a:avLst/>
          </a:prstGeom>
          <a:noFill/>
        </p:spPr>
        <p:txBody>
          <a:bodyPr wrap="square" rtlCol="0">
            <a:spAutoFit/>
          </a:bodyPr>
          <a:lstStyle/>
          <a:p>
            <a:pPr marL="261938" indent="-261938" algn="just">
              <a:buFont typeface="Wingdings" pitchFamily="2" charset="2"/>
              <a:buChar char="v"/>
              <a:tabLst>
                <a:tab pos="261938" algn="l"/>
              </a:tabLst>
            </a:pPr>
            <a:r>
              <a:rPr lang="el-GR" sz="2000" dirty="0" smtClean="0">
                <a:latin typeface="Garamond" pitchFamily="18" charset="0"/>
              </a:rPr>
              <a:t>Η σχολική φοίτηση </a:t>
            </a:r>
            <a:r>
              <a:rPr lang="el-GR" sz="2000" u="sng" dirty="0" smtClean="0">
                <a:latin typeface="Garamond" pitchFamily="18" charset="0"/>
              </a:rPr>
              <a:t>και</a:t>
            </a:r>
            <a:r>
              <a:rPr lang="el-GR" sz="2000" dirty="0" smtClean="0">
                <a:latin typeface="Garamond" pitchFamily="18" charset="0"/>
              </a:rPr>
              <a:t> για τους μαθητές με ειδικές ανάγκες ορίζεται ως υποχρεωτική (ηλικίας 6-17 χρόνων). </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Το Υπουργείο Εθνικής Παιδείας και Θρησκευμάτων (ΥΠΕΠΘ) αναλαμβάνει πλήρως την ευθύνη για:</a:t>
            </a:r>
          </a:p>
          <a:p>
            <a:pPr marL="261938" indent="-261938" algn="just">
              <a:buFont typeface="Wingdings" pitchFamily="2" charset="2"/>
              <a:buChar char="v"/>
              <a:tabLst>
                <a:tab pos="261938" algn="l"/>
              </a:tabLst>
            </a:pPr>
            <a:endParaRPr lang="el-GR" sz="2000" dirty="0" smtClean="0">
              <a:latin typeface="Garamond" pitchFamily="18" charset="0"/>
            </a:endParaRPr>
          </a:p>
          <a:p>
            <a:pPr marL="979488" indent="-260350" algn="just">
              <a:buFont typeface="Arial" pitchFamily="34" charset="0"/>
              <a:buChar char="•"/>
              <a:tabLst>
                <a:tab pos="979488" algn="l"/>
              </a:tabLst>
            </a:pPr>
            <a:r>
              <a:rPr lang="el-GR" sz="2000" i="1" dirty="0" smtClean="0">
                <a:latin typeface="Garamond" pitchFamily="18" charset="0"/>
              </a:rPr>
              <a:t>Τη διάγνωση των ειδικών αναγκών των μαθητών</a:t>
            </a:r>
          </a:p>
          <a:p>
            <a:pPr marL="979488" indent="-260350" algn="just">
              <a:buFont typeface="Arial" pitchFamily="34" charset="0"/>
              <a:buChar char="•"/>
              <a:tabLst>
                <a:tab pos="979488" algn="l"/>
              </a:tabLst>
            </a:pPr>
            <a:r>
              <a:rPr lang="el-GR" sz="2000" i="1" dirty="0" smtClean="0">
                <a:latin typeface="Garamond" pitchFamily="18" charset="0"/>
              </a:rPr>
              <a:t>Την παροχή συμβουλευτικών υπηρεσιών </a:t>
            </a:r>
          </a:p>
          <a:p>
            <a:pPr marL="979488" indent="-260350" algn="just">
              <a:buFont typeface="Arial" pitchFamily="34" charset="0"/>
              <a:buChar char="•"/>
              <a:tabLst>
                <a:tab pos="979488" algn="l"/>
              </a:tabLst>
            </a:pPr>
            <a:r>
              <a:rPr lang="el-GR" sz="2000" i="1" dirty="0" smtClean="0">
                <a:latin typeface="Garamond" pitchFamily="18" charset="0"/>
              </a:rPr>
              <a:t>Την εκπαίδευση των παιδιών με ειδικές ανάγκες</a:t>
            </a:r>
          </a:p>
          <a:p>
            <a:pPr marL="261938" indent="-261938" algn="just">
              <a:tabLst>
                <a:tab pos="261938" algn="l"/>
              </a:tabLst>
            </a:pPr>
            <a:endParaRPr lang="el-GR" sz="2000" dirty="0" smtClean="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 Συνιστά, κατά κλάδους, θέσεις για εκπαιδευτικό και λοιπό προσωπικό για την ειδική αγωγή ή και προτείνονται νέες ειδικότητες.</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Προσδιορίζει τις δυνατότητες εκπαίδευσης και επιμόρφωσης  του προσωπικού.</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Υλοποιεί την επαγγελματική ένταξη των ατόμων με ειδικές ανάγκες.</a:t>
            </a:r>
          </a:p>
          <a:p>
            <a:pPr marL="261938" indent="-261938" algn="just">
              <a:buFont typeface="Wingdings" pitchFamily="2" charset="2"/>
              <a:buChar char="v"/>
              <a:tabLst>
                <a:tab pos="261938" algn="l"/>
              </a:tabLst>
            </a:pPr>
            <a:endParaRPr lang="el-GR" sz="2000" dirty="0">
              <a:latin typeface="Garamond" pitchFamily="18" charset="0"/>
            </a:endParaRPr>
          </a:p>
          <a:p>
            <a:pPr marL="261938" indent="-261938" algn="just">
              <a:buFont typeface="Wingdings" pitchFamily="2" charset="2"/>
              <a:buChar char="v"/>
              <a:tabLst>
                <a:tab pos="261938" algn="l"/>
              </a:tabLst>
            </a:pPr>
            <a:r>
              <a:rPr lang="el-GR" sz="2000" dirty="0" smtClean="0">
                <a:latin typeface="Garamond" pitchFamily="18" charset="0"/>
              </a:rPr>
              <a:t>Προβλέπει 4 θέσεις σχολικών συμβούλων ειδικής αγωγής.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9" presetClass="entr" presetSubtype="0" accel="10000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4" dur="1000" fill="hold"/>
                                        <p:tgtEl>
                                          <p:spTgt spid="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5" dur="1000" fill="hold"/>
                                        <p:tgtEl>
                                          <p:spTgt spid="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2000"/>
                            </p:stCondLst>
                            <p:childTnLst>
                              <p:par>
                                <p:cTn id="18" presetID="39" presetClass="entr" presetSubtype="0" accel="100000" fill="hold" nodeType="after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1000" fill="hold"/>
                                        <p:tgtEl>
                                          <p:spTgt spid="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000"/>
                            </p:stCondLst>
                            <p:childTnLst>
                              <p:par>
                                <p:cTn id="25" presetID="39" presetClass="entr" presetSubtype="0" accel="100000" fill="hold" nodeType="after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p:cTn id="27" dur="1000" fill="hold"/>
                                        <p:tgtEl>
                                          <p:spTgt spid="5">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1000" fill="hold"/>
                                        <p:tgtEl>
                                          <p:spTgt spid="5">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1000" fill="hold"/>
                                        <p:tgtEl>
                                          <p:spTgt spid="5">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10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par>
                          <p:cTn id="31" fill="hold">
                            <p:stCondLst>
                              <p:cond delay="4000"/>
                            </p:stCondLst>
                            <p:childTnLst>
                              <p:par>
                                <p:cTn id="32" presetID="39" presetClass="entr" presetSubtype="0" accel="100000" fill="hold" nodeType="after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 calcmode="lin" valueType="num">
                                      <p:cBhvr>
                                        <p:cTn id="34" dur="1000" fill="hold"/>
                                        <p:tgtEl>
                                          <p:spTgt spid="5">
                                            <p:txEl>
                                              <p:pRg st="5" end="5"/>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5" dur="1000" fill="hold"/>
                                        <p:tgtEl>
                                          <p:spTgt spid="5">
                                            <p:txEl>
                                              <p:pRg st="5" end="5"/>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6" dur="1000" fill="hold"/>
                                        <p:tgtEl>
                                          <p:spTgt spid="5">
                                            <p:txEl>
                                              <p:pRg st="5" end="5"/>
                                            </p:txEl>
                                          </p:spTgt>
                                        </p:tgtEl>
                                        <p:attrNameLst>
                                          <p:attrName>ppt_x</p:attrName>
                                        </p:attrNameLst>
                                      </p:cBhvr>
                                      <p:tavLst>
                                        <p:tav tm="0">
                                          <p:val>
                                            <p:strVal val="#ppt_x-.3"/>
                                          </p:val>
                                        </p:tav>
                                        <p:tav tm="50000">
                                          <p:val>
                                            <p:strVal val="#ppt_x"/>
                                          </p:val>
                                        </p:tav>
                                        <p:tav tm="100000">
                                          <p:val>
                                            <p:strVal val="#ppt_x"/>
                                          </p:val>
                                        </p:tav>
                                      </p:tavLst>
                                    </p:anim>
                                    <p:anim calcmode="lin" valueType="num">
                                      <p:cBhvr>
                                        <p:cTn id="37" dur="1000" fill="hold"/>
                                        <p:tgtEl>
                                          <p:spTgt spid="5">
                                            <p:txEl>
                                              <p:pRg st="5" end="5"/>
                                            </p:txEl>
                                          </p:spTgt>
                                        </p:tgtEl>
                                        <p:attrNameLst>
                                          <p:attrName>ppt_y</p:attrName>
                                        </p:attrNameLst>
                                      </p:cBhvr>
                                      <p:tavLst>
                                        <p:tav tm="0">
                                          <p:val>
                                            <p:strVal val="#ppt_y"/>
                                          </p:val>
                                        </p:tav>
                                        <p:tav tm="100000">
                                          <p:val>
                                            <p:strVal val="#ppt_y"/>
                                          </p:val>
                                        </p:tav>
                                      </p:tavLst>
                                    </p:anim>
                                  </p:childTnLst>
                                </p:cTn>
                              </p:par>
                            </p:childTnLst>
                          </p:cTn>
                        </p:par>
                        <p:par>
                          <p:cTn id="38" fill="hold">
                            <p:stCondLst>
                              <p:cond delay="5000"/>
                            </p:stCondLst>
                            <p:childTnLst>
                              <p:par>
                                <p:cTn id="39" presetID="39" presetClass="entr" presetSubtype="0" accel="100000" fill="hold" nodeType="after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 calcmode="lin" valueType="num">
                                      <p:cBhvr>
                                        <p:cTn id="41" dur="1000" fill="hold"/>
                                        <p:tgtEl>
                                          <p:spTgt spid="5">
                                            <p:txEl>
                                              <p:pRg st="6" end="6"/>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2" dur="1000" fill="hold"/>
                                        <p:tgtEl>
                                          <p:spTgt spid="5">
                                            <p:txEl>
                                              <p:pRg st="6" end="6"/>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3" dur="1000" fill="hold"/>
                                        <p:tgtEl>
                                          <p:spTgt spid="5">
                                            <p:txEl>
                                              <p:pRg st="6" end="6"/>
                                            </p:txEl>
                                          </p:spTgt>
                                        </p:tgtEl>
                                        <p:attrNameLst>
                                          <p:attrName>ppt_x</p:attrName>
                                        </p:attrNameLst>
                                      </p:cBhvr>
                                      <p:tavLst>
                                        <p:tav tm="0">
                                          <p:val>
                                            <p:strVal val="#ppt_x-.3"/>
                                          </p:val>
                                        </p:tav>
                                        <p:tav tm="50000">
                                          <p:val>
                                            <p:strVal val="#ppt_x"/>
                                          </p:val>
                                        </p:tav>
                                        <p:tav tm="100000">
                                          <p:val>
                                            <p:strVal val="#ppt_x"/>
                                          </p:val>
                                        </p:tav>
                                      </p:tavLst>
                                    </p:anim>
                                    <p:anim calcmode="lin" valueType="num">
                                      <p:cBhvr>
                                        <p:cTn id="44" dur="1000" fill="hold"/>
                                        <p:tgtEl>
                                          <p:spTgt spid="5">
                                            <p:txEl>
                                              <p:pRg st="6" end="6"/>
                                            </p:txEl>
                                          </p:spTgt>
                                        </p:tgtEl>
                                        <p:attrNameLst>
                                          <p:attrName>ppt_y</p:attrName>
                                        </p:attrNameLst>
                                      </p:cBhvr>
                                      <p:tavLst>
                                        <p:tav tm="0">
                                          <p:val>
                                            <p:strVal val="#ppt_y"/>
                                          </p:val>
                                        </p:tav>
                                        <p:tav tm="100000">
                                          <p:val>
                                            <p:strVal val="#ppt_y"/>
                                          </p:val>
                                        </p:tav>
                                      </p:tavLst>
                                    </p:anim>
                                  </p:childTnLst>
                                </p:cTn>
                              </p:par>
                            </p:childTnLst>
                          </p:cTn>
                        </p:par>
                        <p:par>
                          <p:cTn id="45" fill="hold">
                            <p:stCondLst>
                              <p:cond delay="6000"/>
                            </p:stCondLst>
                            <p:childTnLst>
                              <p:par>
                                <p:cTn id="46" presetID="39" presetClass="entr" presetSubtype="0" accel="100000" fill="hold" nodeType="afterEffect">
                                  <p:stCondLst>
                                    <p:cond delay="0"/>
                                  </p:stCondLst>
                                  <p:childTnLst>
                                    <p:set>
                                      <p:cBhvr>
                                        <p:cTn id="47" dur="1" fill="hold">
                                          <p:stCondLst>
                                            <p:cond delay="0"/>
                                          </p:stCondLst>
                                        </p:cTn>
                                        <p:tgtEl>
                                          <p:spTgt spid="5">
                                            <p:txEl>
                                              <p:pRg st="8" end="8"/>
                                            </p:txEl>
                                          </p:spTgt>
                                        </p:tgtEl>
                                        <p:attrNameLst>
                                          <p:attrName>style.visibility</p:attrName>
                                        </p:attrNameLst>
                                      </p:cBhvr>
                                      <p:to>
                                        <p:strVal val="visible"/>
                                      </p:to>
                                    </p:set>
                                    <p:anim calcmode="lin" valueType="num">
                                      <p:cBhvr>
                                        <p:cTn id="48" dur="1000" fill="hold"/>
                                        <p:tgtEl>
                                          <p:spTgt spid="5">
                                            <p:txEl>
                                              <p:pRg st="8" end="8"/>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9" dur="1000" fill="hold"/>
                                        <p:tgtEl>
                                          <p:spTgt spid="5">
                                            <p:txEl>
                                              <p:pRg st="8" end="8"/>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0" dur="1000" fill="hold"/>
                                        <p:tgtEl>
                                          <p:spTgt spid="5">
                                            <p:txEl>
                                              <p:pRg st="8" end="8"/>
                                            </p:txEl>
                                          </p:spTgt>
                                        </p:tgtEl>
                                        <p:attrNameLst>
                                          <p:attrName>ppt_x</p:attrName>
                                        </p:attrNameLst>
                                      </p:cBhvr>
                                      <p:tavLst>
                                        <p:tav tm="0">
                                          <p:val>
                                            <p:strVal val="#ppt_x-.3"/>
                                          </p:val>
                                        </p:tav>
                                        <p:tav tm="50000">
                                          <p:val>
                                            <p:strVal val="#ppt_x"/>
                                          </p:val>
                                        </p:tav>
                                        <p:tav tm="100000">
                                          <p:val>
                                            <p:strVal val="#ppt_x"/>
                                          </p:val>
                                        </p:tav>
                                      </p:tavLst>
                                    </p:anim>
                                    <p:anim calcmode="lin" valueType="num">
                                      <p:cBhvr>
                                        <p:cTn id="51" dur="1000" fill="hold"/>
                                        <p:tgtEl>
                                          <p:spTgt spid="5">
                                            <p:txEl>
                                              <p:pRg st="8" end="8"/>
                                            </p:txEl>
                                          </p:spTgt>
                                        </p:tgtEl>
                                        <p:attrNameLst>
                                          <p:attrName>ppt_y</p:attrName>
                                        </p:attrNameLst>
                                      </p:cBhvr>
                                      <p:tavLst>
                                        <p:tav tm="0">
                                          <p:val>
                                            <p:strVal val="#ppt_y"/>
                                          </p:val>
                                        </p:tav>
                                        <p:tav tm="100000">
                                          <p:val>
                                            <p:strVal val="#ppt_y"/>
                                          </p:val>
                                        </p:tav>
                                      </p:tavLst>
                                    </p:anim>
                                  </p:childTnLst>
                                </p:cTn>
                              </p:par>
                            </p:childTnLst>
                          </p:cTn>
                        </p:par>
                        <p:par>
                          <p:cTn id="52" fill="hold">
                            <p:stCondLst>
                              <p:cond delay="7000"/>
                            </p:stCondLst>
                            <p:childTnLst>
                              <p:par>
                                <p:cTn id="53" presetID="39" presetClass="entr" presetSubtype="0" accel="100000" fill="hold" nodeType="afterEffect">
                                  <p:stCondLst>
                                    <p:cond delay="0"/>
                                  </p:stCondLst>
                                  <p:childTnLst>
                                    <p:set>
                                      <p:cBhvr>
                                        <p:cTn id="54" dur="1" fill="hold">
                                          <p:stCondLst>
                                            <p:cond delay="0"/>
                                          </p:stCondLst>
                                        </p:cTn>
                                        <p:tgtEl>
                                          <p:spTgt spid="5">
                                            <p:txEl>
                                              <p:pRg st="10" end="10"/>
                                            </p:txEl>
                                          </p:spTgt>
                                        </p:tgtEl>
                                        <p:attrNameLst>
                                          <p:attrName>style.visibility</p:attrName>
                                        </p:attrNameLst>
                                      </p:cBhvr>
                                      <p:to>
                                        <p:strVal val="visible"/>
                                      </p:to>
                                    </p:set>
                                    <p:anim calcmode="lin" valueType="num">
                                      <p:cBhvr>
                                        <p:cTn id="55" dur="1000" fill="hold"/>
                                        <p:tgtEl>
                                          <p:spTgt spid="5">
                                            <p:txEl>
                                              <p:pRg st="10" end="1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56" dur="1000" fill="hold"/>
                                        <p:tgtEl>
                                          <p:spTgt spid="5">
                                            <p:txEl>
                                              <p:pRg st="10" end="1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7" dur="1000" fill="hold"/>
                                        <p:tgtEl>
                                          <p:spTgt spid="5">
                                            <p:txEl>
                                              <p:pRg st="10" end="10"/>
                                            </p:txEl>
                                          </p:spTgt>
                                        </p:tgtEl>
                                        <p:attrNameLst>
                                          <p:attrName>ppt_x</p:attrName>
                                        </p:attrNameLst>
                                      </p:cBhvr>
                                      <p:tavLst>
                                        <p:tav tm="0">
                                          <p:val>
                                            <p:strVal val="#ppt_x-.3"/>
                                          </p:val>
                                        </p:tav>
                                        <p:tav tm="50000">
                                          <p:val>
                                            <p:strVal val="#ppt_x"/>
                                          </p:val>
                                        </p:tav>
                                        <p:tav tm="100000">
                                          <p:val>
                                            <p:strVal val="#ppt_x"/>
                                          </p:val>
                                        </p:tav>
                                      </p:tavLst>
                                    </p:anim>
                                    <p:anim calcmode="lin" valueType="num">
                                      <p:cBhvr>
                                        <p:cTn id="58" dur="1000" fill="hold"/>
                                        <p:tgtEl>
                                          <p:spTgt spid="5">
                                            <p:txEl>
                                              <p:pRg st="10" end="10"/>
                                            </p:txEl>
                                          </p:spTgt>
                                        </p:tgtEl>
                                        <p:attrNameLst>
                                          <p:attrName>ppt_y</p:attrName>
                                        </p:attrNameLst>
                                      </p:cBhvr>
                                      <p:tavLst>
                                        <p:tav tm="0">
                                          <p:val>
                                            <p:strVal val="#ppt_y"/>
                                          </p:val>
                                        </p:tav>
                                        <p:tav tm="100000">
                                          <p:val>
                                            <p:strVal val="#ppt_y"/>
                                          </p:val>
                                        </p:tav>
                                      </p:tavLst>
                                    </p:anim>
                                  </p:childTnLst>
                                </p:cTn>
                              </p:par>
                            </p:childTnLst>
                          </p:cTn>
                        </p:par>
                        <p:par>
                          <p:cTn id="59" fill="hold">
                            <p:stCondLst>
                              <p:cond delay="8000"/>
                            </p:stCondLst>
                            <p:childTnLst>
                              <p:par>
                                <p:cTn id="60" presetID="39" presetClass="entr" presetSubtype="0" accel="100000" fill="hold" nodeType="after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 calcmode="lin" valueType="num">
                                      <p:cBhvr>
                                        <p:cTn id="62" dur="1000" fill="hold"/>
                                        <p:tgtEl>
                                          <p:spTgt spid="5">
                                            <p:txEl>
                                              <p:pRg st="12" end="1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63" dur="1000" fill="hold"/>
                                        <p:tgtEl>
                                          <p:spTgt spid="5">
                                            <p:txEl>
                                              <p:pRg st="12" end="1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64" dur="1000" fill="hold"/>
                                        <p:tgtEl>
                                          <p:spTgt spid="5">
                                            <p:txEl>
                                              <p:pRg st="12" end="12"/>
                                            </p:txEl>
                                          </p:spTgt>
                                        </p:tgtEl>
                                        <p:attrNameLst>
                                          <p:attrName>ppt_x</p:attrName>
                                        </p:attrNameLst>
                                      </p:cBhvr>
                                      <p:tavLst>
                                        <p:tav tm="0">
                                          <p:val>
                                            <p:strVal val="#ppt_x-.3"/>
                                          </p:val>
                                        </p:tav>
                                        <p:tav tm="50000">
                                          <p:val>
                                            <p:strVal val="#ppt_x"/>
                                          </p:val>
                                        </p:tav>
                                        <p:tav tm="100000">
                                          <p:val>
                                            <p:strVal val="#ppt_x"/>
                                          </p:val>
                                        </p:tav>
                                      </p:tavLst>
                                    </p:anim>
                                    <p:anim calcmode="lin" valueType="num">
                                      <p:cBhvr>
                                        <p:cTn id="65" dur="1000" fill="hold"/>
                                        <p:tgtEl>
                                          <p:spTgt spid="5">
                                            <p:txEl>
                                              <p:pRg st="12" end="12"/>
                                            </p:txEl>
                                          </p:spTgt>
                                        </p:tgtEl>
                                        <p:attrNameLst>
                                          <p:attrName>ppt_y</p:attrName>
                                        </p:attrNameLst>
                                      </p:cBhvr>
                                      <p:tavLst>
                                        <p:tav tm="0">
                                          <p:val>
                                            <p:strVal val="#ppt_y"/>
                                          </p:val>
                                        </p:tav>
                                        <p:tav tm="100000">
                                          <p:val>
                                            <p:strVal val="#ppt_y"/>
                                          </p:val>
                                        </p:tav>
                                      </p:tavLst>
                                    </p:anim>
                                  </p:childTnLst>
                                </p:cTn>
                              </p:par>
                            </p:childTnLst>
                          </p:cTn>
                        </p:par>
                        <p:par>
                          <p:cTn id="66" fill="hold">
                            <p:stCondLst>
                              <p:cond delay="9000"/>
                            </p:stCondLst>
                            <p:childTnLst>
                              <p:par>
                                <p:cTn id="67" presetID="39" presetClass="entr" presetSubtype="0" accel="100000" fill="hold" nodeType="afterEffect">
                                  <p:stCondLst>
                                    <p:cond delay="0"/>
                                  </p:stCondLst>
                                  <p:childTnLst>
                                    <p:set>
                                      <p:cBhvr>
                                        <p:cTn id="68" dur="1" fill="hold">
                                          <p:stCondLst>
                                            <p:cond delay="0"/>
                                          </p:stCondLst>
                                        </p:cTn>
                                        <p:tgtEl>
                                          <p:spTgt spid="5">
                                            <p:txEl>
                                              <p:pRg st="14" end="14"/>
                                            </p:txEl>
                                          </p:spTgt>
                                        </p:tgtEl>
                                        <p:attrNameLst>
                                          <p:attrName>style.visibility</p:attrName>
                                        </p:attrNameLst>
                                      </p:cBhvr>
                                      <p:to>
                                        <p:strVal val="visible"/>
                                      </p:to>
                                    </p:set>
                                    <p:anim calcmode="lin" valueType="num">
                                      <p:cBhvr>
                                        <p:cTn id="69" dur="1000" fill="hold"/>
                                        <p:tgtEl>
                                          <p:spTgt spid="5">
                                            <p:txEl>
                                              <p:pRg st="14" end="1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70" dur="1000" fill="hold"/>
                                        <p:tgtEl>
                                          <p:spTgt spid="5">
                                            <p:txEl>
                                              <p:pRg st="14" end="1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71" dur="1000" fill="hold"/>
                                        <p:tgtEl>
                                          <p:spTgt spid="5">
                                            <p:txEl>
                                              <p:pRg st="14" end="14"/>
                                            </p:txEl>
                                          </p:spTgt>
                                        </p:tgtEl>
                                        <p:attrNameLst>
                                          <p:attrName>ppt_x</p:attrName>
                                        </p:attrNameLst>
                                      </p:cBhvr>
                                      <p:tavLst>
                                        <p:tav tm="0">
                                          <p:val>
                                            <p:strVal val="#ppt_x-.3"/>
                                          </p:val>
                                        </p:tav>
                                        <p:tav tm="50000">
                                          <p:val>
                                            <p:strVal val="#ppt_x"/>
                                          </p:val>
                                        </p:tav>
                                        <p:tav tm="100000">
                                          <p:val>
                                            <p:strVal val="#ppt_x"/>
                                          </p:val>
                                        </p:tav>
                                      </p:tavLst>
                                    </p:anim>
                                    <p:anim calcmode="lin" valueType="num">
                                      <p:cBhvr>
                                        <p:cTn id="72" dur="1000" fill="hold"/>
                                        <p:tgtEl>
                                          <p:spTgt spid="5">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Ασ</a:t>
            </a:r>
            <a:r>
              <a:rPr lang="el-GR" dirty="0" smtClean="0"/>
              <a:t> </a:t>
            </a:r>
            <a:r>
              <a:rPr lang="el-GR" dirty="0" err="1" smtClean="0"/>
              <a:t>σκεφτουμε</a:t>
            </a:r>
            <a:r>
              <a:rPr lang="el-GR" dirty="0" smtClean="0"/>
              <a:t> </a:t>
            </a:r>
            <a:r>
              <a:rPr lang="el-GR" dirty="0" err="1" smtClean="0"/>
              <a:t>κριτικα</a:t>
            </a:r>
            <a:r>
              <a:rPr lang="el-GR" dirty="0" smtClean="0"/>
              <a:t> στον ν.1143/81</a:t>
            </a:r>
            <a:endParaRPr lang="el-GR" dirty="0"/>
          </a:p>
        </p:txBody>
      </p:sp>
      <p:sp>
        <p:nvSpPr>
          <p:cNvPr id="3" name="2 - Θέση περιεχομένου"/>
          <p:cNvSpPr>
            <a:spLocks noGrp="1"/>
          </p:cNvSpPr>
          <p:nvPr>
            <p:ph sz="quarter" idx="1"/>
          </p:nvPr>
        </p:nvSpPr>
        <p:spPr/>
        <p:txBody>
          <a:bodyPr/>
          <a:lstStyle/>
          <a:p>
            <a:pPr>
              <a:buNone/>
            </a:pPr>
            <a:r>
              <a:rPr lang="el-GR" dirty="0" smtClean="0"/>
              <a:t>Βασικές παράμετροι συζήτησης…  </a:t>
            </a:r>
          </a:p>
          <a:p>
            <a:pPr>
              <a:buNone/>
            </a:pPr>
            <a:endParaRPr lang="el-GR" dirty="0" smtClean="0"/>
          </a:p>
          <a:p>
            <a:pPr>
              <a:buNone/>
            </a:pPr>
            <a:endParaRPr lang="el-GR" dirty="0" smtClean="0"/>
          </a:p>
        </p:txBody>
      </p:sp>
      <p:graphicFrame>
        <p:nvGraphicFramePr>
          <p:cNvPr id="4" name="3 - Διάγραμμα"/>
          <p:cNvGraphicFramePr/>
          <p:nvPr/>
        </p:nvGraphicFramePr>
        <p:xfrm>
          <a:off x="571472" y="2285992"/>
          <a:ext cx="7643866"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07504" y="-99392"/>
            <a:ext cx="4968552" cy="1077218"/>
          </a:xfrm>
          <a:prstGeom prst="rect">
            <a:avLst/>
          </a:prstGeom>
          <a:noFill/>
        </p:spPr>
        <p:txBody>
          <a:bodyPr wrap="square" rtlCol="0">
            <a:spAutoFit/>
          </a:bodyPr>
          <a:lstStyle/>
          <a:p>
            <a:r>
              <a:rPr lang="el-GR" sz="3200" b="1" dirty="0" smtClean="0">
                <a:latin typeface="Garamond" pitchFamily="18" charset="0"/>
              </a:rPr>
              <a:t> </a:t>
            </a:r>
            <a:endParaRPr lang="el-GR" sz="3200" b="1" i="1" dirty="0" smtClean="0">
              <a:solidFill>
                <a:srgbClr val="FF0000"/>
              </a:solidFill>
              <a:latin typeface="Garamond" pitchFamily="18" charset="0"/>
            </a:endParaRPr>
          </a:p>
          <a:p>
            <a:r>
              <a:rPr lang="el-GR" sz="3200" b="1" i="1" dirty="0" smtClean="0">
                <a:solidFill>
                  <a:srgbClr val="FF0000"/>
                </a:solidFill>
                <a:latin typeface="Garamond" pitchFamily="18" charset="0"/>
              </a:rPr>
              <a:t>Κριτική στον Ν.1143/81</a:t>
            </a:r>
            <a:endParaRPr lang="el-GR" sz="3200" b="1" dirty="0">
              <a:latin typeface="Garamond" pitchFamily="18" charset="0"/>
            </a:endParaRPr>
          </a:p>
        </p:txBody>
      </p:sp>
      <p:sp>
        <p:nvSpPr>
          <p:cNvPr id="5" name="4 - TextBox"/>
          <p:cNvSpPr txBox="1"/>
          <p:nvPr/>
        </p:nvSpPr>
        <p:spPr>
          <a:xfrm>
            <a:off x="179512" y="1109057"/>
            <a:ext cx="8568952" cy="4708981"/>
          </a:xfrm>
          <a:prstGeom prst="rect">
            <a:avLst/>
          </a:prstGeom>
          <a:noFill/>
        </p:spPr>
        <p:txBody>
          <a:bodyPr wrap="square" rtlCol="0">
            <a:spAutoFit/>
          </a:bodyPr>
          <a:lstStyle/>
          <a:p>
            <a:pPr marL="261938" indent="-261938" algn="just">
              <a:buFont typeface="Wingdings" pitchFamily="2" charset="2"/>
              <a:buChar char="q"/>
              <a:tabLst>
                <a:tab pos="261938" algn="l"/>
              </a:tabLst>
            </a:pPr>
            <a:r>
              <a:rPr lang="el-GR" sz="2000" dirty="0" smtClean="0">
                <a:latin typeface="Garamond" pitchFamily="18" charset="0"/>
              </a:rPr>
              <a:t> Δεν συνέβαλε στην πολιτική της ένταξης.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Ενίσχυσε τον διαχωρισμό ανάμεσα σε παιδιά «φυσιολογικά» και «μη φυσιολογικά».</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Οι 12 κατηγορίες μειονεξίας → </a:t>
            </a:r>
            <a:r>
              <a:rPr lang="el-GR" sz="2000" dirty="0">
                <a:latin typeface="Garamond" pitchFamily="18" charset="0"/>
              </a:rPr>
              <a:t>ε</a:t>
            </a:r>
            <a:r>
              <a:rPr lang="el-GR" sz="2000" dirty="0" smtClean="0">
                <a:latin typeface="Garamond" pitchFamily="18" charset="0"/>
              </a:rPr>
              <a:t>ντείνουν την περιθωριοποίηση και την κατηγοριοποίηση.</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Αντικατοπτρίζεται η τότε εκπαιδευτική πολιτική → η Ειδική Αγωγή αποκόπτεται από τη Γενική Αγωγή που αφορά στην εκπαίδευση των «κανονικών» μαθητών («Δυαδικό Εκπαιδευτικό Σύστημα»).</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Πρόκειται για αντιγραφή/μετάφραση ξένων νόμων. </a:t>
            </a:r>
          </a:p>
          <a:p>
            <a:pPr marL="261938" indent="-261938" algn="just">
              <a:buFont typeface="Wingdings" pitchFamily="2" charset="2"/>
              <a:buChar char="q"/>
              <a:tabLst>
                <a:tab pos="261938" algn="l"/>
              </a:tabLst>
            </a:pPr>
            <a:endParaRPr lang="el-GR" sz="2000" dirty="0">
              <a:latin typeface="Garamond" pitchFamily="18" charset="0"/>
            </a:endParaRPr>
          </a:p>
          <a:p>
            <a:pPr marL="261938" indent="-261938" algn="just">
              <a:buFont typeface="Wingdings" pitchFamily="2" charset="2"/>
              <a:buChar char="q"/>
              <a:tabLst>
                <a:tab pos="261938" algn="l"/>
              </a:tabLst>
            </a:pPr>
            <a:r>
              <a:rPr lang="el-GR" sz="2000" dirty="0" smtClean="0">
                <a:latin typeface="Garamond" pitchFamily="18" charset="0"/>
              </a:rPr>
              <a:t> Ούτε το εκπαιδευτικό σύστημα ήταν προετοιμασμένο για μία τέτοια αλλαγή αλλά ούτε και τα κοινωνικά δεδομένα.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5" presetClass="entr" presetSubtype="0" fill="hold"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1000" fill="hold"/>
                                        <p:tgtEl>
                                          <p:spTgt spid="5">
                                            <p:txEl>
                                              <p:pRg st="0" end="0"/>
                                            </p:txEl>
                                          </p:spTgt>
                                        </p:tgtEl>
                                        <p:attrNameLst>
                                          <p:attrName>ppt_w</p:attrName>
                                        </p:attrNameLst>
                                      </p:cBhvr>
                                      <p:tavLst>
                                        <p:tav tm="0">
                                          <p:val>
                                            <p:strVal val="#ppt_w*0.70"/>
                                          </p:val>
                                        </p:tav>
                                        <p:tav tm="100000">
                                          <p:val>
                                            <p:strVal val="#ppt_w"/>
                                          </p:val>
                                        </p:tav>
                                      </p:tavLst>
                                    </p:anim>
                                    <p:anim calcmode="lin" valueType="num">
                                      <p:cBhvr>
                                        <p:cTn id="14"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5" dur="1000"/>
                                        <p:tgtEl>
                                          <p:spTgt spid="5">
                                            <p:txEl>
                                              <p:pRg st="0" end="0"/>
                                            </p:txEl>
                                          </p:spTgt>
                                        </p:tgtEl>
                                      </p:cBhvr>
                                    </p:animEffect>
                                  </p:childTnLst>
                                </p:cTn>
                              </p:par>
                            </p:childTnLst>
                          </p:cTn>
                        </p:par>
                        <p:par>
                          <p:cTn id="16" fill="hold">
                            <p:stCondLst>
                              <p:cond delay="2000"/>
                            </p:stCondLst>
                            <p:childTnLst>
                              <p:par>
                                <p:cTn id="17" presetID="55" presetClass="entr" presetSubtype="0" fill="hold" nodeType="after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5">
                                            <p:txEl>
                                              <p:pRg st="2" end="2"/>
                                            </p:txEl>
                                          </p:spTgt>
                                        </p:tgtEl>
                                      </p:cBhvr>
                                    </p:animEffect>
                                  </p:childTnLst>
                                </p:cTn>
                              </p:par>
                            </p:childTnLst>
                          </p:cTn>
                        </p:par>
                        <p:par>
                          <p:cTn id="22" fill="hold">
                            <p:stCondLst>
                              <p:cond delay="3000"/>
                            </p:stCondLst>
                            <p:childTnLst>
                              <p:par>
                                <p:cTn id="23" presetID="55" presetClass="entr" presetSubtype="0" fill="hold" nodeType="after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 calcmode="lin" valueType="num">
                                      <p:cBhvr>
                                        <p:cTn id="25"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26"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5">
                                            <p:txEl>
                                              <p:pRg st="4" end="4"/>
                                            </p:txEl>
                                          </p:spTgt>
                                        </p:tgtEl>
                                      </p:cBhvr>
                                    </p:animEffect>
                                  </p:childTnLst>
                                </p:cTn>
                              </p:par>
                            </p:childTnLst>
                          </p:cTn>
                        </p:par>
                        <p:par>
                          <p:cTn id="28" fill="hold">
                            <p:stCondLst>
                              <p:cond delay="4000"/>
                            </p:stCondLst>
                            <p:childTnLst>
                              <p:par>
                                <p:cTn id="29" presetID="55" presetClass="entr" presetSubtype="0" fill="hold" nodeType="after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p:cTn id="31"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32"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33" dur="1000"/>
                                        <p:tgtEl>
                                          <p:spTgt spid="5">
                                            <p:txEl>
                                              <p:pRg st="6" end="6"/>
                                            </p:txEl>
                                          </p:spTgt>
                                        </p:tgtEl>
                                      </p:cBhvr>
                                    </p:animEffect>
                                  </p:childTnLst>
                                </p:cTn>
                              </p:par>
                            </p:childTnLst>
                          </p:cTn>
                        </p:par>
                        <p:par>
                          <p:cTn id="34" fill="hold">
                            <p:stCondLst>
                              <p:cond delay="5000"/>
                            </p:stCondLst>
                            <p:childTnLst>
                              <p:par>
                                <p:cTn id="35" presetID="55" presetClass="entr" presetSubtype="0" fill="hold" nodeType="after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 calcmode="lin" valueType="num">
                                      <p:cBhvr>
                                        <p:cTn id="37" dur="1000" fill="hold"/>
                                        <p:tgtEl>
                                          <p:spTgt spid="5">
                                            <p:txEl>
                                              <p:pRg st="8" end="8"/>
                                            </p:txEl>
                                          </p:spTgt>
                                        </p:tgtEl>
                                        <p:attrNameLst>
                                          <p:attrName>ppt_w</p:attrName>
                                        </p:attrNameLst>
                                      </p:cBhvr>
                                      <p:tavLst>
                                        <p:tav tm="0">
                                          <p:val>
                                            <p:strVal val="#ppt_w*0.70"/>
                                          </p:val>
                                        </p:tav>
                                        <p:tav tm="100000">
                                          <p:val>
                                            <p:strVal val="#ppt_w"/>
                                          </p:val>
                                        </p:tav>
                                      </p:tavLst>
                                    </p:anim>
                                    <p:anim calcmode="lin" valueType="num">
                                      <p:cBhvr>
                                        <p:cTn id="38" dur="1000" fill="hold"/>
                                        <p:tgtEl>
                                          <p:spTgt spid="5">
                                            <p:txEl>
                                              <p:pRg st="8" end="8"/>
                                            </p:txEl>
                                          </p:spTgt>
                                        </p:tgtEl>
                                        <p:attrNameLst>
                                          <p:attrName>ppt_h</p:attrName>
                                        </p:attrNameLst>
                                      </p:cBhvr>
                                      <p:tavLst>
                                        <p:tav tm="0">
                                          <p:val>
                                            <p:strVal val="#ppt_h"/>
                                          </p:val>
                                        </p:tav>
                                        <p:tav tm="100000">
                                          <p:val>
                                            <p:strVal val="#ppt_h"/>
                                          </p:val>
                                        </p:tav>
                                      </p:tavLst>
                                    </p:anim>
                                    <p:animEffect transition="in" filter="fade">
                                      <p:cBhvr>
                                        <p:cTn id="39" dur="1000"/>
                                        <p:tgtEl>
                                          <p:spTgt spid="5">
                                            <p:txEl>
                                              <p:pRg st="8" end="8"/>
                                            </p:txEl>
                                          </p:spTgt>
                                        </p:tgtEl>
                                      </p:cBhvr>
                                    </p:animEffect>
                                  </p:childTnLst>
                                </p:cTn>
                              </p:par>
                            </p:childTnLst>
                          </p:cTn>
                        </p:par>
                        <p:par>
                          <p:cTn id="40" fill="hold">
                            <p:stCondLst>
                              <p:cond delay="6000"/>
                            </p:stCondLst>
                            <p:childTnLst>
                              <p:par>
                                <p:cTn id="41" presetID="55" presetClass="entr" presetSubtype="0" fill="hold" nodeType="after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 calcmode="lin" valueType="num">
                                      <p:cBhvr>
                                        <p:cTn id="43" dur="1000" fill="hold"/>
                                        <p:tgtEl>
                                          <p:spTgt spid="5">
                                            <p:txEl>
                                              <p:pRg st="10" end="10"/>
                                            </p:txEl>
                                          </p:spTgt>
                                        </p:tgtEl>
                                        <p:attrNameLst>
                                          <p:attrName>ppt_w</p:attrName>
                                        </p:attrNameLst>
                                      </p:cBhvr>
                                      <p:tavLst>
                                        <p:tav tm="0">
                                          <p:val>
                                            <p:strVal val="#ppt_w*0.70"/>
                                          </p:val>
                                        </p:tav>
                                        <p:tav tm="100000">
                                          <p:val>
                                            <p:strVal val="#ppt_w"/>
                                          </p:val>
                                        </p:tav>
                                      </p:tavLst>
                                    </p:anim>
                                    <p:anim calcmode="lin" valueType="num">
                                      <p:cBhvr>
                                        <p:cTn id="44" dur="1000" fill="hold"/>
                                        <p:tgtEl>
                                          <p:spTgt spid="5">
                                            <p:txEl>
                                              <p:pRg st="10" end="10"/>
                                            </p:txEl>
                                          </p:spTgt>
                                        </p:tgtEl>
                                        <p:attrNameLst>
                                          <p:attrName>ppt_h</p:attrName>
                                        </p:attrNameLst>
                                      </p:cBhvr>
                                      <p:tavLst>
                                        <p:tav tm="0">
                                          <p:val>
                                            <p:strVal val="#ppt_h"/>
                                          </p:val>
                                        </p:tav>
                                        <p:tav tm="100000">
                                          <p:val>
                                            <p:strVal val="#ppt_h"/>
                                          </p:val>
                                        </p:tav>
                                      </p:tavLst>
                                    </p:anim>
                                    <p:animEffect transition="in" filter="fade">
                                      <p:cBhvr>
                                        <p:cTn id="45" dur="10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508</TotalTime>
  <Words>2439</Words>
  <Application>Microsoft Macintosh PowerPoint</Application>
  <PresentationFormat>On-screen Show (4:3)</PresentationFormat>
  <Paragraphs>248</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Century Schoolbook</vt:lpstr>
      <vt:lpstr>Garamond</vt:lpstr>
      <vt:lpstr>Wingdings</vt:lpstr>
      <vt:lpstr>Wingdings 2</vt:lpstr>
      <vt:lpstr>Προεξοχή</vt:lpstr>
      <vt:lpstr>PowerPoint Presentation</vt:lpstr>
      <vt:lpstr>Στοχοσ μαθηματοσ</vt:lpstr>
      <vt:lpstr>Για να μπορεσουμε να σταθουμε κριτικα στα νομοσχεδια…</vt:lpstr>
      <vt:lpstr>PowerPoint Presentation</vt:lpstr>
      <vt:lpstr>Νομοσ 1143/1981</vt:lpstr>
      <vt:lpstr>PowerPoint Presentation</vt:lpstr>
      <vt:lpstr>PowerPoint Presentation</vt:lpstr>
      <vt:lpstr>Ασ σκεφτουμε κριτικα στον ν.1143/81</vt:lpstr>
      <vt:lpstr>PowerPoint Presentation</vt:lpstr>
      <vt:lpstr>Χαρακτηριστικο Σημειο Κριτικησ</vt:lpstr>
      <vt:lpstr>Νομοσ 1566/1985</vt:lpstr>
      <vt:lpstr>Νομοσ 1566/1985</vt:lpstr>
      <vt:lpstr>PowerPoint Presentation</vt:lpstr>
      <vt:lpstr>Ασ σκεφτουμε κριτικα στον Ν.1566/1985</vt:lpstr>
      <vt:lpstr>PowerPoint Presentation</vt:lpstr>
      <vt:lpstr>PowerPoint Presentation</vt:lpstr>
      <vt:lpstr>Νομοσ 2817/2000</vt:lpstr>
      <vt:lpstr>PowerPoint Presentation</vt:lpstr>
      <vt:lpstr>PowerPoint Presentation</vt:lpstr>
      <vt:lpstr>Ασ σκεφτουμε κριτικα στον Ν.2817/2000</vt:lpstr>
      <vt:lpstr>PowerPoint Presentation</vt:lpstr>
      <vt:lpstr>Νομοσ 3699/2008</vt:lpstr>
      <vt:lpstr>PowerPoint Presentation</vt:lpstr>
      <vt:lpstr>PowerPoint Presentation</vt:lpstr>
      <vt:lpstr>Ασ σκεφτουμε κριτικα στον Ν.3699/2008</vt:lpstr>
      <vt:lpstr>PowerPoint Presentation</vt:lpstr>
      <vt:lpstr>Τελικα συμπερασματα κατα την αποτιμηση τησ νομοθεσιασ</vt:lpstr>
      <vt:lpstr>PowerPoint Presentation</vt:lpstr>
      <vt:lpstr>Τελικα συμπερασματα κατα την αποτιμηση τησ νομοθεσιασ</vt:lpstr>
      <vt:lpstr>Τελικα συμπερασματα κατα την αποτιμηση τησ νομοθεσιασ</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Aristea Fyssa</dc:creator>
  <cp:lastModifiedBy>FYSSA ARISTEA</cp:lastModifiedBy>
  <cp:revision>59</cp:revision>
  <dcterms:created xsi:type="dcterms:W3CDTF">2013-12-11T20:24:08Z</dcterms:created>
  <dcterms:modified xsi:type="dcterms:W3CDTF">2018-12-12T17:29:36Z</dcterms:modified>
</cp:coreProperties>
</file>