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57" r:id="rId5"/>
    <p:sldId id="272" r:id="rId6"/>
    <p:sldId id="258" r:id="rId7"/>
    <p:sldId id="259" r:id="rId8"/>
    <p:sldId id="285" r:id="rId9"/>
    <p:sldId id="260" r:id="rId10"/>
    <p:sldId id="289" r:id="rId11"/>
    <p:sldId id="275" r:id="rId12"/>
    <p:sldId id="277" r:id="rId13"/>
    <p:sldId id="261" r:id="rId14"/>
    <p:sldId id="286" r:id="rId15"/>
    <p:sldId id="262" r:id="rId16"/>
    <p:sldId id="263" r:id="rId17"/>
    <p:sldId id="278" r:id="rId18"/>
    <p:sldId id="264" r:id="rId19"/>
    <p:sldId id="265" r:id="rId20"/>
    <p:sldId id="287" r:id="rId21"/>
    <p:sldId id="266" r:id="rId22"/>
    <p:sldId id="280" r:id="rId23"/>
    <p:sldId id="267" r:id="rId24"/>
    <p:sldId id="268" r:id="rId25"/>
    <p:sldId id="288" r:id="rId26"/>
    <p:sldId id="269" r:id="rId27"/>
    <p:sldId id="282" r:id="rId28"/>
    <p:sldId id="290" r:id="rId29"/>
    <p:sldId id="283" r:id="rId30"/>
    <p:sldId id="284"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p:cViewPr varScale="1">
        <p:scale>
          <a:sx n="85" d="100"/>
          <a:sy n="85" d="100"/>
        </p:scale>
        <p:origin x="176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F97473-3293-4F01-981F-F534525E56AE}" type="doc">
      <dgm:prSet loTypeId="urn:microsoft.com/office/officeart/2005/8/layout/cycle8" loCatId="cycle" qsTypeId="urn:microsoft.com/office/officeart/2005/8/quickstyle/simple1" qsCatId="simple" csTypeId="urn:microsoft.com/office/officeart/2005/8/colors/accent1_2" csCatId="accent1" phldr="1"/>
      <dgm:spPr/>
    </dgm:pt>
    <dgm:pt modelId="{20FC2AA3-1CC0-445B-80F3-7D381C1372F4}">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dirty="0" smtClean="0"/>
        </a:p>
        <a:p>
          <a:pPr marL="0" marR="0" indent="0" defTabSz="914400" eaLnBrk="1" fontAlgn="auto" latinLnBrk="0" hangingPunct="1">
            <a:lnSpc>
              <a:spcPct val="100000"/>
            </a:lnSpc>
            <a:spcBef>
              <a:spcPts val="0"/>
            </a:spcBef>
            <a:spcAft>
              <a:spcPts val="0"/>
            </a:spcAft>
            <a:buClrTx/>
            <a:buSzTx/>
            <a:buFontTx/>
            <a:buNone/>
            <a:tabLst/>
            <a:defRPr/>
          </a:pPr>
          <a:r>
            <a:rPr lang="el-GR" dirty="0" smtClean="0"/>
            <a:t>Διαχωρισμός ή Ένταξη;</a:t>
          </a:r>
        </a:p>
        <a:p>
          <a:endParaRPr lang="el-GR" dirty="0"/>
        </a:p>
      </dgm:t>
    </dgm:pt>
    <dgm:pt modelId="{9EAA00B0-9E30-4B69-89CE-46AAF1DD12AE}" type="parTrans" cxnId="{AD0F2019-26EB-4750-84D8-2550515612D1}">
      <dgm:prSet/>
      <dgm:spPr/>
      <dgm:t>
        <a:bodyPr/>
        <a:lstStyle/>
        <a:p>
          <a:endParaRPr lang="el-GR"/>
        </a:p>
      </dgm:t>
    </dgm:pt>
    <dgm:pt modelId="{EF6E4485-43DD-487D-9BB8-44A6511D33D0}" type="sibTrans" cxnId="{AD0F2019-26EB-4750-84D8-2550515612D1}">
      <dgm:prSet/>
      <dgm:spPr/>
      <dgm:t>
        <a:bodyPr/>
        <a:lstStyle/>
        <a:p>
          <a:endParaRPr lang="el-GR"/>
        </a:p>
      </dgm:t>
    </dgm:pt>
    <dgm:pt modelId="{069D9641-82EC-4B24-9AB4-534574AEF4CC}">
      <dgm:prSet phldrT="[Κείμενο]"/>
      <dgm:spPr/>
      <dgm:t>
        <a:bodyPr/>
        <a:lstStyle/>
        <a:p>
          <a:r>
            <a:rPr lang="el-GR" dirty="0" smtClean="0"/>
            <a:t>Αλλαγές που τελικά επιτελούνται; Ευθύνη;</a:t>
          </a:r>
          <a:endParaRPr lang="el-GR" dirty="0"/>
        </a:p>
      </dgm:t>
    </dgm:pt>
    <dgm:pt modelId="{A24542DC-83FA-4804-ACC6-51E4D7A776F4}" type="parTrans" cxnId="{030B391F-EA07-44C9-84E3-FEEDD3FF9D9E}">
      <dgm:prSet/>
      <dgm:spPr/>
      <dgm:t>
        <a:bodyPr/>
        <a:lstStyle/>
        <a:p>
          <a:endParaRPr lang="el-GR"/>
        </a:p>
      </dgm:t>
    </dgm:pt>
    <dgm:pt modelId="{3231D5BF-E092-4A33-BEAD-5D1E55A491E2}" type="sibTrans" cxnId="{030B391F-EA07-44C9-84E3-FEEDD3FF9D9E}">
      <dgm:prSet/>
      <dgm:spPr/>
      <dgm:t>
        <a:bodyPr/>
        <a:lstStyle/>
        <a:p>
          <a:endParaRPr lang="el-GR"/>
        </a:p>
      </dgm:t>
    </dgm:pt>
    <dgm:pt modelId="{8ADF7D47-706E-45B4-8D39-AD5764D7CE11}">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dirty="0" smtClean="0"/>
            <a:t>Ορισμός αναπηρίας;</a:t>
          </a:r>
        </a:p>
      </dgm:t>
    </dgm:pt>
    <dgm:pt modelId="{9DBB1F54-19A5-4DCE-9E96-48CF9D4CA0B3}" type="parTrans" cxnId="{1B11C147-D549-47FC-A476-279DDDEA7D95}">
      <dgm:prSet/>
      <dgm:spPr/>
      <dgm:t>
        <a:bodyPr/>
        <a:lstStyle/>
        <a:p>
          <a:endParaRPr lang="el-GR"/>
        </a:p>
      </dgm:t>
    </dgm:pt>
    <dgm:pt modelId="{BEAC1A94-20A0-41C0-9967-345469CF3E81}" type="sibTrans" cxnId="{1B11C147-D549-47FC-A476-279DDDEA7D95}">
      <dgm:prSet/>
      <dgm:spPr/>
      <dgm:t>
        <a:bodyPr/>
        <a:lstStyle/>
        <a:p>
          <a:endParaRPr lang="el-GR"/>
        </a:p>
      </dgm:t>
    </dgm:pt>
    <dgm:pt modelId="{95D94A5C-1636-4040-8157-D825351860D4}" type="pres">
      <dgm:prSet presAssocID="{0FF97473-3293-4F01-981F-F534525E56AE}" presName="compositeShape" presStyleCnt="0">
        <dgm:presLayoutVars>
          <dgm:chMax val="7"/>
          <dgm:dir/>
          <dgm:resizeHandles val="exact"/>
        </dgm:presLayoutVars>
      </dgm:prSet>
      <dgm:spPr/>
    </dgm:pt>
    <dgm:pt modelId="{6012D7DD-7886-4607-8A02-8F5E1E2D4C73}" type="pres">
      <dgm:prSet presAssocID="{0FF97473-3293-4F01-981F-F534525E56AE}" presName="wedge1" presStyleLbl="node1" presStyleIdx="0" presStyleCnt="3"/>
      <dgm:spPr/>
      <dgm:t>
        <a:bodyPr/>
        <a:lstStyle/>
        <a:p>
          <a:endParaRPr lang="el-GR"/>
        </a:p>
      </dgm:t>
    </dgm:pt>
    <dgm:pt modelId="{7EBC150B-ADD0-4D4B-8E63-667E1E6F2148}" type="pres">
      <dgm:prSet presAssocID="{0FF97473-3293-4F01-981F-F534525E56AE}" presName="dummy1a" presStyleCnt="0"/>
      <dgm:spPr/>
    </dgm:pt>
    <dgm:pt modelId="{4786D153-F380-44A8-8C55-DC6C08493669}" type="pres">
      <dgm:prSet presAssocID="{0FF97473-3293-4F01-981F-F534525E56AE}" presName="dummy1b" presStyleCnt="0"/>
      <dgm:spPr/>
    </dgm:pt>
    <dgm:pt modelId="{5E698604-2CD8-45A1-A346-14CA76DB5E25}" type="pres">
      <dgm:prSet presAssocID="{0FF97473-3293-4F01-981F-F534525E56AE}" presName="wedge1Tx" presStyleLbl="node1" presStyleIdx="0" presStyleCnt="3">
        <dgm:presLayoutVars>
          <dgm:chMax val="0"/>
          <dgm:chPref val="0"/>
          <dgm:bulletEnabled val="1"/>
        </dgm:presLayoutVars>
      </dgm:prSet>
      <dgm:spPr/>
      <dgm:t>
        <a:bodyPr/>
        <a:lstStyle/>
        <a:p>
          <a:endParaRPr lang="el-GR"/>
        </a:p>
      </dgm:t>
    </dgm:pt>
    <dgm:pt modelId="{31CE6711-A08E-4A6A-BA39-508770CFCB2A}" type="pres">
      <dgm:prSet presAssocID="{0FF97473-3293-4F01-981F-F534525E56AE}" presName="wedge2" presStyleLbl="node1" presStyleIdx="1" presStyleCnt="3"/>
      <dgm:spPr/>
      <dgm:t>
        <a:bodyPr/>
        <a:lstStyle/>
        <a:p>
          <a:endParaRPr lang="el-GR"/>
        </a:p>
      </dgm:t>
    </dgm:pt>
    <dgm:pt modelId="{024D2A1C-2F9A-4529-8E92-48A93BC62E03}" type="pres">
      <dgm:prSet presAssocID="{0FF97473-3293-4F01-981F-F534525E56AE}" presName="dummy2a" presStyleCnt="0"/>
      <dgm:spPr/>
    </dgm:pt>
    <dgm:pt modelId="{B3B568C1-9729-4905-81BB-EFF8A4F43003}" type="pres">
      <dgm:prSet presAssocID="{0FF97473-3293-4F01-981F-F534525E56AE}" presName="dummy2b" presStyleCnt="0"/>
      <dgm:spPr/>
    </dgm:pt>
    <dgm:pt modelId="{8B37B853-3F58-49D5-9CCF-064099ACB0CE}" type="pres">
      <dgm:prSet presAssocID="{0FF97473-3293-4F01-981F-F534525E56AE}" presName="wedge2Tx" presStyleLbl="node1" presStyleIdx="1" presStyleCnt="3">
        <dgm:presLayoutVars>
          <dgm:chMax val="0"/>
          <dgm:chPref val="0"/>
          <dgm:bulletEnabled val="1"/>
        </dgm:presLayoutVars>
      </dgm:prSet>
      <dgm:spPr/>
      <dgm:t>
        <a:bodyPr/>
        <a:lstStyle/>
        <a:p>
          <a:endParaRPr lang="el-GR"/>
        </a:p>
      </dgm:t>
    </dgm:pt>
    <dgm:pt modelId="{CEA922F1-CA7C-4DFB-8CF9-58F67A9D4CC2}" type="pres">
      <dgm:prSet presAssocID="{0FF97473-3293-4F01-981F-F534525E56AE}" presName="wedge3" presStyleLbl="node1" presStyleIdx="2" presStyleCnt="3"/>
      <dgm:spPr/>
      <dgm:t>
        <a:bodyPr/>
        <a:lstStyle/>
        <a:p>
          <a:endParaRPr lang="el-GR"/>
        </a:p>
      </dgm:t>
    </dgm:pt>
    <dgm:pt modelId="{BBFD0FD2-8FA1-40A6-B082-2668866C9FFE}" type="pres">
      <dgm:prSet presAssocID="{0FF97473-3293-4F01-981F-F534525E56AE}" presName="dummy3a" presStyleCnt="0"/>
      <dgm:spPr/>
    </dgm:pt>
    <dgm:pt modelId="{054973FF-B17E-4AE9-85E6-D6DF4B4C783A}" type="pres">
      <dgm:prSet presAssocID="{0FF97473-3293-4F01-981F-F534525E56AE}" presName="dummy3b" presStyleCnt="0"/>
      <dgm:spPr/>
    </dgm:pt>
    <dgm:pt modelId="{FE1E2EB8-2BE4-4514-B071-70F5967CC64D}" type="pres">
      <dgm:prSet presAssocID="{0FF97473-3293-4F01-981F-F534525E56AE}" presName="wedge3Tx" presStyleLbl="node1" presStyleIdx="2" presStyleCnt="3">
        <dgm:presLayoutVars>
          <dgm:chMax val="0"/>
          <dgm:chPref val="0"/>
          <dgm:bulletEnabled val="1"/>
        </dgm:presLayoutVars>
      </dgm:prSet>
      <dgm:spPr/>
      <dgm:t>
        <a:bodyPr/>
        <a:lstStyle/>
        <a:p>
          <a:endParaRPr lang="el-GR"/>
        </a:p>
      </dgm:t>
    </dgm:pt>
    <dgm:pt modelId="{004B33FF-EA47-43A0-B1BB-0AF547623B0C}" type="pres">
      <dgm:prSet presAssocID="{EF6E4485-43DD-487D-9BB8-44A6511D33D0}" presName="arrowWedge1" presStyleLbl="fgSibTrans2D1" presStyleIdx="0" presStyleCnt="3" custLinFactNeighborX="-255" custLinFactNeighborY="-550"/>
      <dgm:spPr/>
    </dgm:pt>
    <dgm:pt modelId="{EB873376-A23E-4C4C-A3B0-55482FA725C1}" type="pres">
      <dgm:prSet presAssocID="{3231D5BF-E092-4A33-BEAD-5D1E55A491E2}" presName="arrowWedge2" presStyleLbl="fgSibTrans2D1" presStyleIdx="1" presStyleCnt="3"/>
      <dgm:spPr/>
    </dgm:pt>
    <dgm:pt modelId="{537EA348-8B2F-4C72-98F6-2C9D604C493E}" type="pres">
      <dgm:prSet presAssocID="{BEAC1A94-20A0-41C0-9967-345469CF3E81}" presName="arrowWedge3" presStyleLbl="fgSibTrans2D1" presStyleIdx="2" presStyleCnt="3"/>
      <dgm:spPr/>
    </dgm:pt>
  </dgm:ptLst>
  <dgm:cxnLst>
    <dgm:cxn modelId="{EE5EEF75-3FB6-4124-A4DD-9866E28E5F00}" type="presOf" srcId="{20FC2AA3-1CC0-445B-80F3-7D381C1372F4}" destId="{5E698604-2CD8-45A1-A346-14CA76DB5E25}" srcOrd="1" destOrd="0" presId="urn:microsoft.com/office/officeart/2005/8/layout/cycle8"/>
    <dgm:cxn modelId="{1B11C147-D549-47FC-A476-279DDDEA7D95}" srcId="{0FF97473-3293-4F01-981F-F534525E56AE}" destId="{8ADF7D47-706E-45B4-8D39-AD5764D7CE11}" srcOrd="2" destOrd="0" parTransId="{9DBB1F54-19A5-4DCE-9E96-48CF9D4CA0B3}" sibTransId="{BEAC1A94-20A0-41C0-9967-345469CF3E81}"/>
    <dgm:cxn modelId="{01F8E150-BD3F-42BC-93C0-7D56393E180D}" type="presOf" srcId="{0FF97473-3293-4F01-981F-F534525E56AE}" destId="{95D94A5C-1636-4040-8157-D825351860D4}" srcOrd="0" destOrd="0" presId="urn:microsoft.com/office/officeart/2005/8/layout/cycle8"/>
    <dgm:cxn modelId="{CF331400-79D0-4883-8603-0094E0691FCE}" type="presOf" srcId="{8ADF7D47-706E-45B4-8D39-AD5764D7CE11}" destId="{CEA922F1-CA7C-4DFB-8CF9-58F67A9D4CC2}" srcOrd="0" destOrd="0" presId="urn:microsoft.com/office/officeart/2005/8/layout/cycle8"/>
    <dgm:cxn modelId="{AD0F2019-26EB-4750-84D8-2550515612D1}" srcId="{0FF97473-3293-4F01-981F-F534525E56AE}" destId="{20FC2AA3-1CC0-445B-80F3-7D381C1372F4}" srcOrd="0" destOrd="0" parTransId="{9EAA00B0-9E30-4B69-89CE-46AAF1DD12AE}" sibTransId="{EF6E4485-43DD-487D-9BB8-44A6511D33D0}"/>
    <dgm:cxn modelId="{A3151956-00A5-4358-9FC5-5ACA2EB19E0B}" type="presOf" srcId="{069D9641-82EC-4B24-9AB4-534574AEF4CC}" destId="{31CE6711-A08E-4A6A-BA39-508770CFCB2A}" srcOrd="0" destOrd="0" presId="urn:microsoft.com/office/officeart/2005/8/layout/cycle8"/>
    <dgm:cxn modelId="{030B391F-EA07-44C9-84E3-FEEDD3FF9D9E}" srcId="{0FF97473-3293-4F01-981F-F534525E56AE}" destId="{069D9641-82EC-4B24-9AB4-534574AEF4CC}" srcOrd="1" destOrd="0" parTransId="{A24542DC-83FA-4804-ACC6-51E4D7A776F4}" sibTransId="{3231D5BF-E092-4A33-BEAD-5D1E55A491E2}"/>
    <dgm:cxn modelId="{197FBBDE-C70D-4A41-858E-8AD605D41194}" type="presOf" srcId="{8ADF7D47-706E-45B4-8D39-AD5764D7CE11}" destId="{FE1E2EB8-2BE4-4514-B071-70F5967CC64D}" srcOrd="1" destOrd="0" presId="urn:microsoft.com/office/officeart/2005/8/layout/cycle8"/>
    <dgm:cxn modelId="{9A8801A7-07F9-47FB-ACC4-5A031DA20D55}" type="presOf" srcId="{20FC2AA3-1CC0-445B-80F3-7D381C1372F4}" destId="{6012D7DD-7886-4607-8A02-8F5E1E2D4C73}" srcOrd="0" destOrd="0" presId="urn:microsoft.com/office/officeart/2005/8/layout/cycle8"/>
    <dgm:cxn modelId="{B883A49C-066C-4413-90E7-379530FAEF13}" type="presOf" srcId="{069D9641-82EC-4B24-9AB4-534574AEF4CC}" destId="{8B37B853-3F58-49D5-9CCF-064099ACB0CE}" srcOrd="1" destOrd="0" presId="urn:microsoft.com/office/officeart/2005/8/layout/cycle8"/>
    <dgm:cxn modelId="{F7E26117-62B3-4B47-9199-394A2626372E}" type="presParOf" srcId="{95D94A5C-1636-4040-8157-D825351860D4}" destId="{6012D7DD-7886-4607-8A02-8F5E1E2D4C73}" srcOrd="0" destOrd="0" presId="urn:microsoft.com/office/officeart/2005/8/layout/cycle8"/>
    <dgm:cxn modelId="{593BF76C-0D9B-4D79-80CA-46D3355789EF}" type="presParOf" srcId="{95D94A5C-1636-4040-8157-D825351860D4}" destId="{7EBC150B-ADD0-4D4B-8E63-667E1E6F2148}" srcOrd="1" destOrd="0" presId="urn:microsoft.com/office/officeart/2005/8/layout/cycle8"/>
    <dgm:cxn modelId="{4C727B31-1BE3-4A97-ADD6-DEC4578C0A46}" type="presParOf" srcId="{95D94A5C-1636-4040-8157-D825351860D4}" destId="{4786D153-F380-44A8-8C55-DC6C08493669}" srcOrd="2" destOrd="0" presId="urn:microsoft.com/office/officeart/2005/8/layout/cycle8"/>
    <dgm:cxn modelId="{B99DF857-AB50-44E7-8D24-5058975663B6}" type="presParOf" srcId="{95D94A5C-1636-4040-8157-D825351860D4}" destId="{5E698604-2CD8-45A1-A346-14CA76DB5E25}" srcOrd="3" destOrd="0" presId="urn:microsoft.com/office/officeart/2005/8/layout/cycle8"/>
    <dgm:cxn modelId="{5ED05E60-A056-40B1-A606-BCD014AC9A54}" type="presParOf" srcId="{95D94A5C-1636-4040-8157-D825351860D4}" destId="{31CE6711-A08E-4A6A-BA39-508770CFCB2A}" srcOrd="4" destOrd="0" presId="urn:microsoft.com/office/officeart/2005/8/layout/cycle8"/>
    <dgm:cxn modelId="{A4822EE9-8659-470A-A92D-03B8E64BFE95}" type="presParOf" srcId="{95D94A5C-1636-4040-8157-D825351860D4}" destId="{024D2A1C-2F9A-4529-8E92-48A93BC62E03}" srcOrd="5" destOrd="0" presId="urn:microsoft.com/office/officeart/2005/8/layout/cycle8"/>
    <dgm:cxn modelId="{3227FF6C-D64B-49F3-AA70-CB9D1E40C0C6}" type="presParOf" srcId="{95D94A5C-1636-4040-8157-D825351860D4}" destId="{B3B568C1-9729-4905-81BB-EFF8A4F43003}" srcOrd="6" destOrd="0" presId="urn:microsoft.com/office/officeart/2005/8/layout/cycle8"/>
    <dgm:cxn modelId="{0A09095D-30F2-4C8E-A3AB-C1051B30E9F8}" type="presParOf" srcId="{95D94A5C-1636-4040-8157-D825351860D4}" destId="{8B37B853-3F58-49D5-9CCF-064099ACB0CE}" srcOrd="7" destOrd="0" presId="urn:microsoft.com/office/officeart/2005/8/layout/cycle8"/>
    <dgm:cxn modelId="{9C0DD3F3-9B5D-4483-B5DE-E4BC02164F4D}" type="presParOf" srcId="{95D94A5C-1636-4040-8157-D825351860D4}" destId="{CEA922F1-CA7C-4DFB-8CF9-58F67A9D4CC2}" srcOrd="8" destOrd="0" presId="urn:microsoft.com/office/officeart/2005/8/layout/cycle8"/>
    <dgm:cxn modelId="{79CDF437-D353-4DED-AD2C-E1647C5564B2}" type="presParOf" srcId="{95D94A5C-1636-4040-8157-D825351860D4}" destId="{BBFD0FD2-8FA1-40A6-B082-2668866C9FFE}" srcOrd="9" destOrd="0" presId="urn:microsoft.com/office/officeart/2005/8/layout/cycle8"/>
    <dgm:cxn modelId="{05813D9E-74B5-400D-A699-80C5CF8BC636}" type="presParOf" srcId="{95D94A5C-1636-4040-8157-D825351860D4}" destId="{054973FF-B17E-4AE9-85E6-D6DF4B4C783A}" srcOrd="10" destOrd="0" presId="urn:microsoft.com/office/officeart/2005/8/layout/cycle8"/>
    <dgm:cxn modelId="{2D9A8F84-AE0F-4006-8703-8E44A06FA75F}" type="presParOf" srcId="{95D94A5C-1636-4040-8157-D825351860D4}" destId="{FE1E2EB8-2BE4-4514-B071-70F5967CC64D}" srcOrd="11" destOrd="0" presId="urn:microsoft.com/office/officeart/2005/8/layout/cycle8"/>
    <dgm:cxn modelId="{2C61832B-0A97-42BE-9FC3-0BFB51E27FDC}" type="presParOf" srcId="{95D94A5C-1636-4040-8157-D825351860D4}" destId="{004B33FF-EA47-43A0-B1BB-0AF547623B0C}" srcOrd="12" destOrd="0" presId="urn:microsoft.com/office/officeart/2005/8/layout/cycle8"/>
    <dgm:cxn modelId="{7E19C2ED-6235-495B-9E7E-776105D1BD1E}" type="presParOf" srcId="{95D94A5C-1636-4040-8157-D825351860D4}" destId="{EB873376-A23E-4C4C-A3B0-55482FA725C1}" srcOrd="13" destOrd="0" presId="urn:microsoft.com/office/officeart/2005/8/layout/cycle8"/>
    <dgm:cxn modelId="{6EE7D87D-0AE8-41CC-B7DF-B4978239BA15}" type="presParOf" srcId="{95D94A5C-1636-4040-8157-D825351860D4}" destId="{537EA348-8B2F-4C72-98F6-2C9D604C493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F97473-3293-4F01-981F-F534525E56AE}" type="doc">
      <dgm:prSet loTypeId="urn:microsoft.com/office/officeart/2005/8/layout/cycle8" loCatId="cycle" qsTypeId="urn:microsoft.com/office/officeart/2005/8/quickstyle/simple1" qsCatId="simple" csTypeId="urn:microsoft.com/office/officeart/2005/8/colors/accent1_2" csCatId="accent1" phldr="1"/>
      <dgm:spPr/>
    </dgm:pt>
    <dgm:pt modelId="{20FC2AA3-1CC0-445B-80F3-7D381C1372F4}">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dirty="0" smtClean="0"/>
        </a:p>
        <a:p>
          <a:pPr marL="0" marR="0" indent="0" defTabSz="914400" eaLnBrk="1" fontAlgn="auto" latinLnBrk="0" hangingPunct="1">
            <a:lnSpc>
              <a:spcPct val="100000"/>
            </a:lnSpc>
            <a:spcBef>
              <a:spcPts val="0"/>
            </a:spcBef>
            <a:spcAft>
              <a:spcPts val="0"/>
            </a:spcAft>
            <a:buClrTx/>
            <a:buSzTx/>
            <a:buFontTx/>
            <a:buNone/>
            <a:tabLst/>
            <a:defRPr/>
          </a:pPr>
          <a:r>
            <a:rPr lang="el-GR" dirty="0" smtClean="0"/>
            <a:t>Διαχωρισμός ή Ένταξη;</a:t>
          </a:r>
        </a:p>
        <a:p>
          <a:endParaRPr lang="el-GR" dirty="0"/>
        </a:p>
      </dgm:t>
    </dgm:pt>
    <dgm:pt modelId="{9EAA00B0-9E30-4B69-89CE-46AAF1DD12AE}" type="parTrans" cxnId="{AD0F2019-26EB-4750-84D8-2550515612D1}">
      <dgm:prSet/>
      <dgm:spPr/>
      <dgm:t>
        <a:bodyPr/>
        <a:lstStyle/>
        <a:p>
          <a:endParaRPr lang="el-GR"/>
        </a:p>
      </dgm:t>
    </dgm:pt>
    <dgm:pt modelId="{EF6E4485-43DD-487D-9BB8-44A6511D33D0}" type="sibTrans" cxnId="{AD0F2019-26EB-4750-84D8-2550515612D1}">
      <dgm:prSet/>
      <dgm:spPr/>
      <dgm:t>
        <a:bodyPr/>
        <a:lstStyle/>
        <a:p>
          <a:endParaRPr lang="el-GR"/>
        </a:p>
      </dgm:t>
    </dgm:pt>
    <dgm:pt modelId="{069D9641-82EC-4B24-9AB4-534574AEF4CC}">
      <dgm:prSet phldrT="[Κείμενο]"/>
      <dgm:spPr/>
      <dgm:t>
        <a:bodyPr/>
        <a:lstStyle/>
        <a:p>
          <a:r>
            <a:rPr lang="el-GR" dirty="0" smtClean="0"/>
            <a:t>Αλλαγές που τελικά επιτελούνται; Ευθύνη;</a:t>
          </a:r>
          <a:endParaRPr lang="el-GR" dirty="0"/>
        </a:p>
      </dgm:t>
    </dgm:pt>
    <dgm:pt modelId="{A24542DC-83FA-4804-ACC6-51E4D7A776F4}" type="parTrans" cxnId="{030B391F-EA07-44C9-84E3-FEEDD3FF9D9E}">
      <dgm:prSet/>
      <dgm:spPr/>
      <dgm:t>
        <a:bodyPr/>
        <a:lstStyle/>
        <a:p>
          <a:endParaRPr lang="el-GR"/>
        </a:p>
      </dgm:t>
    </dgm:pt>
    <dgm:pt modelId="{3231D5BF-E092-4A33-BEAD-5D1E55A491E2}" type="sibTrans" cxnId="{030B391F-EA07-44C9-84E3-FEEDD3FF9D9E}">
      <dgm:prSet/>
      <dgm:spPr/>
      <dgm:t>
        <a:bodyPr/>
        <a:lstStyle/>
        <a:p>
          <a:endParaRPr lang="el-GR"/>
        </a:p>
      </dgm:t>
    </dgm:pt>
    <dgm:pt modelId="{8ADF7D47-706E-45B4-8D39-AD5764D7CE11}">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dirty="0" smtClean="0"/>
            <a:t>Ορισμός αναπηρίας;</a:t>
          </a:r>
        </a:p>
      </dgm:t>
    </dgm:pt>
    <dgm:pt modelId="{9DBB1F54-19A5-4DCE-9E96-48CF9D4CA0B3}" type="parTrans" cxnId="{1B11C147-D549-47FC-A476-279DDDEA7D95}">
      <dgm:prSet/>
      <dgm:spPr/>
      <dgm:t>
        <a:bodyPr/>
        <a:lstStyle/>
        <a:p>
          <a:endParaRPr lang="el-GR"/>
        </a:p>
      </dgm:t>
    </dgm:pt>
    <dgm:pt modelId="{BEAC1A94-20A0-41C0-9967-345469CF3E81}" type="sibTrans" cxnId="{1B11C147-D549-47FC-A476-279DDDEA7D95}">
      <dgm:prSet/>
      <dgm:spPr/>
      <dgm:t>
        <a:bodyPr/>
        <a:lstStyle/>
        <a:p>
          <a:endParaRPr lang="el-GR"/>
        </a:p>
      </dgm:t>
    </dgm:pt>
    <dgm:pt modelId="{95D94A5C-1636-4040-8157-D825351860D4}" type="pres">
      <dgm:prSet presAssocID="{0FF97473-3293-4F01-981F-F534525E56AE}" presName="compositeShape" presStyleCnt="0">
        <dgm:presLayoutVars>
          <dgm:chMax val="7"/>
          <dgm:dir/>
          <dgm:resizeHandles val="exact"/>
        </dgm:presLayoutVars>
      </dgm:prSet>
      <dgm:spPr/>
    </dgm:pt>
    <dgm:pt modelId="{6012D7DD-7886-4607-8A02-8F5E1E2D4C73}" type="pres">
      <dgm:prSet presAssocID="{0FF97473-3293-4F01-981F-F534525E56AE}" presName="wedge1" presStyleLbl="node1" presStyleIdx="0" presStyleCnt="3"/>
      <dgm:spPr/>
      <dgm:t>
        <a:bodyPr/>
        <a:lstStyle/>
        <a:p>
          <a:endParaRPr lang="el-GR"/>
        </a:p>
      </dgm:t>
    </dgm:pt>
    <dgm:pt modelId="{7EBC150B-ADD0-4D4B-8E63-667E1E6F2148}" type="pres">
      <dgm:prSet presAssocID="{0FF97473-3293-4F01-981F-F534525E56AE}" presName="dummy1a" presStyleCnt="0"/>
      <dgm:spPr/>
    </dgm:pt>
    <dgm:pt modelId="{4786D153-F380-44A8-8C55-DC6C08493669}" type="pres">
      <dgm:prSet presAssocID="{0FF97473-3293-4F01-981F-F534525E56AE}" presName="dummy1b" presStyleCnt="0"/>
      <dgm:spPr/>
    </dgm:pt>
    <dgm:pt modelId="{5E698604-2CD8-45A1-A346-14CA76DB5E25}" type="pres">
      <dgm:prSet presAssocID="{0FF97473-3293-4F01-981F-F534525E56AE}" presName="wedge1Tx" presStyleLbl="node1" presStyleIdx="0" presStyleCnt="3">
        <dgm:presLayoutVars>
          <dgm:chMax val="0"/>
          <dgm:chPref val="0"/>
          <dgm:bulletEnabled val="1"/>
        </dgm:presLayoutVars>
      </dgm:prSet>
      <dgm:spPr/>
      <dgm:t>
        <a:bodyPr/>
        <a:lstStyle/>
        <a:p>
          <a:endParaRPr lang="el-GR"/>
        </a:p>
      </dgm:t>
    </dgm:pt>
    <dgm:pt modelId="{31CE6711-A08E-4A6A-BA39-508770CFCB2A}" type="pres">
      <dgm:prSet presAssocID="{0FF97473-3293-4F01-981F-F534525E56AE}" presName="wedge2" presStyleLbl="node1" presStyleIdx="1" presStyleCnt="3"/>
      <dgm:spPr/>
      <dgm:t>
        <a:bodyPr/>
        <a:lstStyle/>
        <a:p>
          <a:endParaRPr lang="el-GR"/>
        </a:p>
      </dgm:t>
    </dgm:pt>
    <dgm:pt modelId="{024D2A1C-2F9A-4529-8E92-48A93BC62E03}" type="pres">
      <dgm:prSet presAssocID="{0FF97473-3293-4F01-981F-F534525E56AE}" presName="dummy2a" presStyleCnt="0"/>
      <dgm:spPr/>
    </dgm:pt>
    <dgm:pt modelId="{B3B568C1-9729-4905-81BB-EFF8A4F43003}" type="pres">
      <dgm:prSet presAssocID="{0FF97473-3293-4F01-981F-F534525E56AE}" presName="dummy2b" presStyleCnt="0"/>
      <dgm:spPr/>
    </dgm:pt>
    <dgm:pt modelId="{8B37B853-3F58-49D5-9CCF-064099ACB0CE}" type="pres">
      <dgm:prSet presAssocID="{0FF97473-3293-4F01-981F-F534525E56AE}" presName="wedge2Tx" presStyleLbl="node1" presStyleIdx="1" presStyleCnt="3">
        <dgm:presLayoutVars>
          <dgm:chMax val="0"/>
          <dgm:chPref val="0"/>
          <dgm:bulletEnabled val="1"/>
        </dgm:presLayoutVars>
      </dgm:prSet>
      <dgm:spPr/>
      <dgm:t>
        <a:bodyPr/>
        <a:lstStyle/>
        <a:p>
          <a:endParaRPr lang="el-GR"/>
        </a:p>
      </dgm:t>
    </dgm:pt>
    <dgm:pt modelId="{CEA922F1-CA7C-4DFB-8CF9-58F67A9D4CC2}" type="pres">
      <dgm:prSet presAssocID="{0FF97473-3293-4F01-981F-F534525E56AE}" presName="wedge3" presStyleLbl="node1" presStyleIdx="2" presStyleCnt="3"/>
      <dgm:spPr/>
      <dgm:t>
        <a:bodyPr/>
        <a:lstStyle/>
        <a:p>
          <a:endParaRPr lang="el-GR"/>
        </a:p>
      </dgm:t>
    </dgm:pt>
    <dgm:pt modelId="{BBFD0FD2-8FA1-40A6-B082-2668866C9FFE}" type="pres">
      <dgm:prSet presAssocID="{0FF97473-3293-4F01-981F-F534525E56AE}" presName="dummy3a" presStyleCnt="0"/>
      <dgm:spPr/>
    </dgm:pt>
    <dgm:pt modelId="{054973FF-B17E-4AE9-85E6-D6DF4B4C783A}" type="pres">
      <dgm:prSet presAssocID="{0FF97473-3293-4F01-981F-F534525E56AE}" presName="dummy3b" presStyleCnt="0"/>
      <dgm:spPr/>
    </dgm:pt>
    <dgm:pt modelId="{FE1E2EB8-2BE4-4514-B071-70F5967CC64D}" type="pres">
      <dgm:prSet presAssocID="{0FF97473-3293-4F01-981F-F534525E56AE}" presName="wedge3Tx" presStyleLbl="node1" presStyleIdx="2" presStyleCnt="3">
        <dgm:presLayoutVars>
          <dgm:chMax val="0"/>
          <dgm:chPref val="0"/>
          <dgm:bulletEnabled val="1"/>
        </dgm:presLayoutVars>
      </dgm:prSet>
      <dgm:spPr/>
      <dgm:t>
        <a:bodyPr/>
        <a:lstStyle/>
        <a:p>
          <a:endParaRPr lang="el-GR"/>
        </a:p>
      </dgm:t>
    </dgm:pt>
    <dgm:pt modelId="{004B33FF-EA47-43A0-B1BB-0AF547623B0C}" type="pres">
      <dgm:prSet presAssocID="{EF6E4485-43DD-487D-9BB8-44A6511D33D0}" presName="arrowWedge1" presStyleLbl="fgSibTrans2D1" presStyleIdx="0" presStyleCnt="3" custLinFactNeighborX="-255" custLinFactNeighborY="-550"/>
      <dgm:spPr/>
    </dgm:pt>
    <dgm:pt modelId="{EB873376-A23E-4C4C-A3B0-55482FA725C1}" type="pres">
      <dgm:prSet presAssocID="{3231D5BF-E092-4A33-BEAD-5D1E55A491E2}" presName="arrowWedge2" presStyleLbl="fgSibTrans2D1" presStyleIdx="1" presStyleCnt="3"/>
      <dgm:spPr/>
    </dgm:pt>
    <dgm:pt modelId="{537EA348-8B2F-4C72-98F6-2C9D604C493E}" type="pres">
      <dgm:prSet presAssocID="{BEAC1A94-20A0-41C0-9967-345469CF3E81}" presName="arrowWedge3" presStyleLbl="fgSibTrans2D1" presStyleIdx="2" presStyleCnt="3"/>
      <dgm:spPr/>
    </dgm:pt>
  </dgm:ptLst>
  <dgm:cxnLst>
    <dgm:cxn modelId="{9F7699F6-02DC-4611-81A3-279E8C65FA64}" type="presOf" srcId="{8ADF7D47-706E-45B4-8D39-AD5764D7CE11}" destId="{CEA922F1-CA7C-4DFB-8CF9-58F67A9D4CC2}" srcOrd="0" destOrd="0" presId="urn:microsoft.com/office/officeart/2005/8/layout/cycle8"/>
    <dgm:cxn modelId="{3AEAE1F3-611A-4FB2-BA4F-ED495628301D}" type="presOf" srcId="{20FC2AA3-1CC0-445B-80F3-7D381C1372F4}" destId="{5E698604-2CD8-45A1-A346-14CA76DB5E25}" srcOrd="1" destOrd="0" presId="urn:microsoft.com/office/officeart/2005/8/layout/cycle8"/>
    <dgm:cxn modelId="{1B11C147-D549-47FC-A476-279DDDEA7D95}" srcId="{0FF97473-3293-4F01-981F-F534525E56AE}" destId="{8ADF7D47-706E-45B4-8D39-AD5764D7CE11}" srcOrd="2" destOrd="0" parTransId="{9DBB1F54-19A5-4DCE-9E96-48CF9D4CA0B3}" sibTransId="{BEAC1A94-20A0-41C0-9967-345469CF3E81}"/>
    <dgm:cxn modelId="{AD0F2019-26EB-4750-84D8-2550515612D1}" srcId="{0FF97473-3293-4F01-981F-F534525E56AE}" destId="{20FC2AA3-1CC0-445B-80F3-7D381C1372F4}" srcOrd="0" destOrd="0" parTransId="{9EAA00B0-9E30-4B69-89CE-46AAF1DD12AE}" sibTransId="{EF6E4485-43DD-487D-9BB8-44A6511D33D0}"/>
    <dgm:cxn modelId="{17AA99A8-D14E-436C-8C53-9F3E1BB6C230}" type="presOf" srcId="{069D9641-82EC-4B24-9AB4-534574AEF4CC}" destId="{8B37B853-3F58-49D5-9CCF-064099ACB0CE}" srcOrd="1" destOrd="0" presId="urn:microsoft.com/office/officeart/2005/8/layout/cycle8"/>
    <dgm:cxn modelId="{7612AB70-BFF9-49A5-8DA9-7A0046FA9BE8}" type="presOf" srcId="{069D9641-82EC-4B24-9AB4-534574AEF4CC}" destId="{31CE6711-A08E-4A6A-BA39-508770CFCB2A}" srcOrd="0" destOrd="0" presId="urn:microsoft.com/office/officeart/2005/8/layout/cycle8"/>
    <dgm:cxn modelId="{030B391F-EA07-44C9-84E3-FEEDD3FF9D9E}" srcId="{0FF97473-3293-4F01-981F-F534525E56AE}" destId="{069D9641-82EC-4B24-9AB4-534574AEF4CC}" srcOrd="1" destOrd="0" parTransId="{A24542DC-83FA-4804-ACC6-51E4D7A776F4}" sibTransId="{3231D5BF-E092-4A33-BEAD-5D1E55A491E2}"/>
    <dgm:cxn modelId="{00952313-7A54-4D85-A21C-2D5419FA611C}" type="presOf" srcId="{0FF97473-3293-4F01-981F-F534525E56AE}" destId="{95D94A5C-1636-4040-8157-D825351860D4}" srcOrd="0" destOrd="0" presId="urn:microsoft.com/office/officeart/2005/8/layout/cycle8"/>
    <dgm:cxn modelId="{501E9E0B-0C1A-4B05-986C-8D47DD792D3A}" type="presOf" srcId="{20FC2AA3-1CC0-445B-80F3-7D381C1372F4}" destId="{6012D7DD-7886-4607-8A02-8F5E1E2D4C73}" srcOrd="0" destOrd="0" presId="urn:microsoft.com/office/officeart/2005/8/layout/cycle8"/>
    <dgm:cxn modelId="{5E3FDBF7-7B4E-4C57-82A1-A6264E7A0E17}" type="presOf" srcId="{8ADF7D47-706E-45B4-8D39-AD5764D7CE11}" destId="{FE1E2EB8-2BE4-4514-B071-70F5967CC64D}" srcOrd="1" destOrd="0" presId="urn:microsoft.com/office/officeart/2005/8/layout/cycle8"/>
    <dgm:cxn modelId="{C9C7F8A1-0996-461B-A36C-A795DC8EA495}" type="presParOf" srcId="{95D94A5C-1636-4040-8157-D825351860D4}" destId="{6012D7DD-7886-4607-8A02-8F5E1E2D4C73}" srcOrd="0" destOrd="0" presId="urn:microsoft.com/office/officeart/2005/8/layout/cycle8"/>
    <dgm:cxn modelId="{018F3A25-108F-4F56-BB01-8F08EC5CA469}" type="presParOf" srcId="{95D94A5C-1636-4040-8157-D825351860D4}" destId="{7EBC150B-ADD0-4D4B-8E63-667E1E6F2148}" srcOrd="1" destOrd="0" presId="urn:microsoft.com/office/officeart/2005/8/layout/cycle8"/>
    <dgm:cxn modelId="{085BD583-D356-4B07-B92C-834706CF169F}" type="presParOf" srcId="{95D94A5C-1636-4040-8157-D825351860D4}" destId="{4786D153-F380-44A8-8C55-DC6C08493669}" srcOrd="2" destOrd="0" presId="urn:microsoft.com/office/officeart/2005/8/layout/cycle8"/>
    <dgm:cxn modelId="{6F4441BC-0C31-41C2-B390-8D099766216B}" type="presParOf" srcId="{95D94A5C-1636-4040-8157-D825351860D4}" destId="{5E698604-2CD8-45A1-A346-14CA76DB5E25}" srcOrd="3" destOrd="0" presId="urn:microsoft.com/office/officeart/2005/8/layout/cycle8"/>
    <dgm:cxn modelId="{37E7B122-B131-42A0-B4E2-D231437DFFF8}" type="presParOf" srcId="{95D94A5C-1636-4040-8157-D825351860D4}" destId="{31CE6711-A08E-4A6A-BA39-508770CFCB2A}" srcOrd="4" destOrd="0" presId="urn:microsoft.com/office/officeart/2005/8/layout/cycle8"/>
    <dgm:cxn modelId="{00BF34BE-88D9-4A1C-870D-F23C8BB50130}" type="presParOf" srcId="{95D94A5C-1636-4040-8157-D825351860D4}" destId="{024D2A1C-2F9A-4529-8E92-48A93BC62E03}" srcOrd="5" destOrd="0" presId="urn:microsoft.com/office/officeart/2005/8/layout/cycle8"/>
    <dgm:cxn modelId="{822FC5FF-F6CF-492E-AB38-4330B98DAB18}" type="presParOf" srcId="{95D94A5C-1636-4040-8157-D825351860D4}" destId="{B3B568C1-9729-4905-81BB-EFF8A4F43003}" srcOrd="6" destOrd="0" presId="urn:microsoft.com/office/officeart/2005/8/layout/cycle8"/>
    <dgm:cxn modelId="{7909DD9F-ACE6-4577-9533-FB5757FC29F7}" type="presParOf" srcId="{95D94A5C-1636-4040-8157-D825351860D4}" destId="{8B37B853-3F58-49D5-9CCF-064099ACB0CE}" srcOrd="7" destOrd="0" presId="urn:microsoft.com/office/officeart/2005/8/layout/cycle8"/>
    <dgm:cxn modelId="{B0200814-29F3-4FDF-A3B7-870336E2C554}" type="presParOf" srcId="{95D94A5C-1636-4040-8157-D825351860D4}" destId="{CEA922F1-CA7C-4DFB-8CF9-58F67A9D4CC2}" srcOrd="8" destOrd="0" presId="urn:microsoft.com/office/officeart/2005/8/layout/cycle8"/>
    <dgm:cxn modelId="{FD917F57-5427-4A90-9352-FBE7C40C1651}" type="presParOf" srcId="{95D94A5C-1636-4040-8157-D825351860D4}" destId="{BBFD0FD2-8FA1-40A6-B082-2668866C9FFE}" srcOrd="9" destOrd="0" presId="urn:microsoft.com/office/officeart/2005/8/layout/cycle8"/>
    <dgm:cxn modelId="{E839A6FE-6D15-489B-AA08-2073335C5095}" type="presParOf" srcId="{95D94A5C-1636-4040-8157-D825351860D4}" destId="{054973FF-B17E-4AE9-85E6-D6DF4B4C783A}" srcOrd="10" destOrd="0" presId="urn:microsoft.com/office/officeart/2005/8/layout/cycle8"/>
    <dgm:cxn modelId="{F884E753-E514-4185-8EC0-890BA1577F7C}" type="presParOf" srcId="{95D94A5C-1636-4040-8157-D825351860D4}" destId="{FE1E2EB8-2BE4-4514-B071-70F5967CC64D}" srcOrd="11" destOrd="0" presId="urn:microsoft.com/office/officeart/2005/8/layout/cycle8"/>
    <dgm:cxn modelId="{1176793F-3BFD-44BC-80CD-45C38181BB85}" type="presParOf" srcId="{95D94A5C-1636-4040-8157-D825351860D4}" destId="{004B33FF-EA47-43A0-B1BB-0AF547623B0C}" srcOrd="12" destOrd="0" presId="urn:microsoft.com/office/officeart/2005/8/layout/cycle8"/>
    <dgm:cxn modelId="{4BF37C27-F521-431B-9767-6419010444B4}" type="presParOf" srcId="{95D94A5C-1636-4040-8157-D825351860D4}" destId="{EB873376-A23E-4C4C-A3B0-55482FA725C1}" srcOrd="13" destOrd="0" presId="urn:microsoft.com/office/officeart/2005/8/layout/cycle8"/>
    <dgm:cxn modelId="{E0DD3CAD-C67E-4021-AF71-BDBC21783A3A}" type="presParOf" srcId="{95D94A5C-1636-4040-8157-D825351860D4}" destId="{537EA348-8B2F-4C72-98F6-2C9D604C493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F97473-3293-4F01-981F-F534525E56AE}" type="doc">
      <dgm:prSet loTypeId="urn:microsoft.com/office/officeart/2005/8/layout/cycle8" loCatId="cycle" qsTypeId="urn:microsoft.com/office/officeart/2005/8/quickstyle/simple1" qsCatId="simple" csTypeId="urn:microsoft.com/office/officeart/2005/8/colors/accent1_2" csCatId="accent1" phldr="1"/>
      <dgm:spPr/>
    </dgm:pt>
    <dgm:pt modelId="{20FC2AA3-1CC0-445B-80F3-7D381C1372F4}">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dirty="0" smtClean="0"/>
        </a:p>
        <a:p>
          <a:pPr marL="0" marR="0" indent="0" defTabSz="914400" eaLnBrk="1" fontAlgn="auto" latinLnBrk="0" hangingPunct="1">
            <a:lnSpc>
              <a:spcPct val="100000"/>
            </a:lnSpc>
            <a:spcBef>
              <a:spcPts val="0"/>
            </a:spcBef>
            <a:spcAft>
              <a:spcPts val="0"/>
            </a:spcAft>
            <a:buClrTx/>
            <a:buSzTx/>
            <a:buFontTx/>
            <a:buNone/>
            <a:tabLst/>
            <a:defRPr/>
          </a:pPr>
          <a:r>
            <a:rPr lang="el-GR" dirty="0" smtClean="0"/>
            <a:t>Διαχωρισμός ή Ένταξη;</a:t>
          </a:r>
        </a:p>
        <a:p>
          <a:endParaRPr lang="el-GR" dirty="0"/>
        </a:p>
      </dgm:t>
    </dgm:pt>
    <dgm:pt modelId="{9EAA00B0-9E30-4B69-89CE-46AAF1DD12AE}" type="parTrans" cxnId="{AD0F2019-26EB-4750-84D8-2550515612D1}">
      <dgm:prSet/>
      <dgm:spPr/>
      <dgm:t>
        <a:bodyPr/>
        <a:lstStyle/>
        <a:p>
          <a:endParaRPr lang="el-GR"/>
        </a:p>
      </dgm:t>
    </dgm:pt>
    <dgm:pt modelId="{EF6E4485-43DD-487D-9BB8-44A6511D33D0}" type="sibTrans" cxnId="{AD0F2019-26EB-4750-84D8-2550515612D1}">
      <dgm:prSet/>
      <dgm:spPr/>
      <dgm:t>
        <a:bodyPr/>
        <a:lstStyle/>
        <a:p>
          <a:endParaRPr lang="el-GR"/>
        </a:p>
      </dgm:t>
    </dgm:pt>
    <dgm:pt modelId="{069D9641-82EC-4B24-9AB4-534574AEF4CC}">
      <dgm:prSet phldrT="[Κείμενο]"/>
      <dgm:spPr/>
      <dgm:t>
        <a:bodyPr/>
        <a:lstStyle/>
        <a:p>
          <a:r>
            <a:rPr lang="el-GR" dirty="0" smtClean="0"/>
            <a:t>Αλλαγές που τελικά επιτελούνται; Ευθύνη;</a:t>
          </a:r>
          <a:endParaRPr lang="el-GR" dirty="0"/>
        </a:p>
      </dgm:t>
    </dgm:pt>
    <dgm:pt modelId="{A24542DC-83FA-4804-ACC6-51E4D7A776F4}" type="parTrans" cxnId="{030B391F-EA07-44C9-84E3-FEEDD3FF9D9E}">
      <dgm:prSet/>
      <dgm:spPr/>
      <dgm:t>
        <a:bodyPr/>
        <a:lstStyle/>
        <a:p>
          <a:endParaRPr lang="el-GR"/>
        </a:p>
      </dgm:t>
    </dgm:pt>
    <dgm:pt modelId="{3231D5BF-E092-4A33-BEAD-5D1E55A491E2}" type="sibTrans" cxnId="{030B391F-EA07-44C9-84E3-FEEDD3FF9D9E}">
      <dgm:prSet/>
      <dgm:spPr/>
      <dgm:t>
        <a:bodyPr/>
        <a:lstStyle/>
        <a:p>
          <a:endParaRPr lang="el-GR"/>
        </a:p>
      </dgm:t>
    </dgm:pt>
    <dgm:pt modelId="{8ADF7D47-706E-45B4-8D39-AD5764D7CE11}">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dirty="0" smtClean="0"/>
            <a:t>Ορισμός αναπηρίας;</a:t>
          </a:r>
        </a:p>
      </dgm:t>
    </dgm:pt>
    <dgm:pt modelId="{9DBB1F54-19A5-4DCE-9E96-48CF9D4CA0B3}" type="parTrans" cxnId="{1B11C147-D549-47FC-A476-279DDDEA7D95}">
      <dgm:prSet/>
      <dgm:spPr/>
      <dgm:t>
        <a:bodyPr/>
        <a:lstStyle/>
        <a:p>
          <a:endParaRPr lang="el-GR"/>
        </a:p>
      </dgm:t>
    </dgm:pt>
    <dgm:pt modelId="{BEAC1A94-20A0-41C0-9967-345469CF3E81}" type="sibTrans" cxnId="{1B11C147-D549-47FC-A476-279DDDEA7D95}">
      <dgm:prSet/>
      <dgm:spPr/>
      <dgm:t>
        <a:bodyPr/>
        <a:lstStyle/>
        <a:p>
          <a:endParaRPr lang="el-GR"/>
        </a:p>
      </dgm:t>
    </dgm:pt>
    <dgm:pt modelId="{95D94A5C-1636-4040-8157-D825351860D4}" type="pres">
      <dgm:prSet presAssocID="{0FF97473-3293-4F01-981F-F534525E56AE}" presName="compositeShape" presStyleCnt="0">
        <dgm:presLayoutVars>
          <dgm:chMax val="7"/>
          <dgm:dir/>
          <dgm:resizeHandles val="exact"/>
        </dgm:presLayoutVars>
      </dgm:prSet>
      <dgm:spPr/>
    </dgm:pt>
    <dgm:pt modelId="{6012D7DD-7886-4607-8A02-8F5E1E2D4C73}" type="pres">
      <dgm:prSet presAssocID="{0FF97473-3293-4F01-981F-F534525E56AE}" presName="wedge1" presStyleLbl="node1" presStyleIdx="0" presStyleCnt="3"/>
      <dgm:spPr/>
      <dgm:t>
        <a:bodyPr/>
        <a:lstStyle/>
        <a:p>
          <a:endParaRPr lang="el-GR"/>
        </a:p>
      </dgm:t>
    </dgm:pt>
    <dgm:pt modelId="{7EBC150B-ADD0-4D4B-8E63-667E1E6F2148}" type="pres">
      <dgm:prSet presAssocID="{0FF97473-3293-4F01-981F-F534525E56AE}" presName="dummy1a" presStyleCnt="0"/>
      <dgm:spPr/>
    </dgm:pt>
    <dgm:pt modelId="{4786D153-F380-44A8-8C55-DC6C08493669}" type="pres">
      <dgm:prSet presAssocID="{0FF97473-3293-4F01-981F-F534525E56AE}" presName="dummy1b" presStyleCnt="0"/>
      <dgm:spPr/>
    </dgm:pt>
    <dgm:pt modelId="{5E698604-2CD8-45A1-A346-14CA76DB5E25}" type="pres">
      <dgm:prSet presAssocID="{0FF97473-3293-4F01-981F-F534525E56AE}" presName="wedge1Tx" presStyleLbl="node1" presStyleIdx="0" presStyleCnt="3">
        <dgm:presLayoutVars>
          <dgm:chMax val="0"/>
          <dgm:chPref val="0"/>
          <dgm:bulletEnabled val="1"/>
        </dgm:presLayoutVars>
      </dgm:prSet>
      <dgm:spPr/>
      <dgm:t>
        <a:bodyPr/>
        <a:lstStyle/>
        <a:p>
          <a:endParaRPr lang="el-GR"/>
        </a:p>
      </dgm:t>
    </dgm:pt>
    <dgm:pt modelId="{31CE6711-A08E-4A6A-BA39-508770CFCB2A}" type="pres">
      <dgm:prSet presAssocID="{0FF97473-3293-4F01-981F-F534525E56AE}" presName="wedge2" presStyleLbl="node1" presStyleIdx="1" presStyleCnt="3"/>
      <dgm:spPr/>
      <dgm:t>
        <a:bodyPr/>
        <a:lstStyle/>
        <a:p>
          <a:endParaRPr lang="el-GR"/>
        </a:p>
      </dgm:t>
    </dgm:pt>
    <dgm:pt modelId="{024D2A1C-2F9A-4529-8E92-48A93BC62E03}" type="pres">
      <dgm:prSet presAssocID="{0FF97473-3293-4F01-981F-F534525E56AE}" presName="dummy2a" presStyleCnt="0"/>
      <dgm:spPr/>
    </dgm:pt>
    <dgm:pt modelId="{B3B568C1-9729-4905-81BB-EFF8A4F43003}" type="pres">
      <dgm:prSet presAssocID="{0FF97473-3293-4F01-981F-F534525E56AE}" presName="dummy2b" presStyleCnt="0"/>
      <dgm:spPr/>
    </dgm:pt>
    <dgm:pt modelId="{8B37B853-3F58-49D5-9CCF-064099ACB0CE}" type="pres">
      <dgm:prSet presAssocID="{0FF97473-3293-4F01-981F-F534525E56AE}" presName="wedge2Tx" presStyleLbl="node1" presStyleIdx="1" presStyleCnt="3">
        <dgm:presLayoutVars>
          <dgm:chMax val="0"/>
          <dgm:chPref val="0"/>
          <dgm:bulletEnabled val="1"/>
        </dgm:presLayoutVars>
      </dgm:prSet>
      <dgm:spPr/>
      <dgm:t>
        <a:bodyPr/>
        <a:lstStyle/>
        <a:p>
          <a:endParaRPr lang="el-GR"/>
        </a:p>
      </dgm:t>
    </dgm:pt>
    <dgm:pt modelId="{CEA922F1-CA7C-4DFB-8CF9-58F67A9D4CC2}" type="pres">
      <dgm:prSet presAssocID="{0FF97473-3293-4F01-981F-F534525E56AE}" presName="wedge3" presStyleLbl="node1" presStyleIdx="2" presStyleCnt="3"/>
      <dgm:spPr/>
      <dgm:t>
        <a:bodyPr/>
        <a:lstStyle/>
        <a:p>
          <a:endParaRPr lang="el-GR"/>
        </a:p>
      </dgm:t>
    </dgm:pt>
    <dgm:pt modelId="{BBFD0FD2-8FA1-40A6-B082-2668866C9FFE}" type="pres">
      <dgm:prSet presAssocID="{0FF97473-3293-4F01-981F-F534525E56AE}" presName="dummy3a" presStyleCnt="0"/>
      <dgm:spPr/>
    </dgm:pt>
    <dgm:pt modelId="{054973FF-B17E-4AE9-85E6-D6DF4B4C783A}" type="pres">
      <dgm:prSet presAssocID="{0FF97473-3293-4F01-981F-F534525E56AE}" presName="dummy3b" presStyleCnt="0"/>
      <dgm:spPr/>
    </dgm:pt>
    <dgm:pt modelId="{FE1E2EB8-2BE4-4514-B071-70F5967CC64D}" type="pres">
      <dgm:prSet presAssocID="{0FF97473-3293-4F01-981F-F534525E56AE}" presName="wedge3Tx" presStyleLbl="node1" presStyleIdx="2" presStyleCnt="3">
        <dgm:presLayoutVars>
          <dgm:chMax val="0"/>
          <dgm:chPref val="0"/>
          <dgm:bulletEnabled val="1"/>
        </dgm:presLayoutVars>
      </dgm:prSet>
      <dgm:spPr/>
      <dgm:t>
        <a:bodyPr/>
        <a:lstStyle/>
        <a:p>
          <a:endParaRPr lang="el-GR"/>
        </a:p>
      </dgm:t>
    </dgm:pt>
    <dgm:pt modelId="{004B33FF-EA47-43A0-B1BB-0AF547623B0C}" type="pres">
      <dgm:prSet presAssocID="{EF6E4485-43DD-487D-9BB8-44A6511D33D0}" presName="arrowWedge1" presStyleLbl="fgSibTrans2D1" presStyleIdx="0" presStyleCnt="3" custLinFactNeighborX="-255" custLinFactNeighborY="-550"/>
      <dgm:spPr/>
    </dgm:pt>
    <dgm:pt modelId="{EB873376-A23E-4C4C-A3B0-55482FA725C1}" type="pres">
      <dgm:prSet presAssocID="{3231D5BF-E092-4A33-BEAD-5D1E55A491E2}" presName="arrowWedge2" presStyleLbl="fgSibTrans2D1" presStyleIdx="1" presStyleCnt="3"/>
      <dgm:spPr/>
    </dgm:pt>
    <dgm:pt modelId="{537EA348-8B2F-4C72-98F6-2C9D604C493E}" type="pres">
      <dgm:prSet presAssocID="{BEAC1A94-20A0-41C0-9967-345469CF3E81}" presName="arrowWedge3" presStyleLbl="fgSibTrans2D1" presStyleIdx="2" presStyleCnt="3"/>
      <dgm:spPr/>
    </dgm:pt>
  </dgm:ptLst>
  <dgm:cxnLst>
    <dgm:cxn modelId="{AC8CF898-D2E6-41C2-9576-0283F066FA2F}" type="presOf" srcId="{20FC2AA3-1CC0-445B-80F3-7D381C1372F4}" destId="{5E698604-2CD8-45A1-A346-14CA76DB5E25}" srcOrd="1" destOrd="0" presId="urn:microsoft.com/office/officeart/2005/8/layout/cycle8"/>
    <dgm:cxn modelId="{C6B93D19-B5F5-4996-8B05-A324233A042D}" type="presOf" srcId="{069D9641-82EC-4B24-9AB4-534574AEF4CC}" destId="{8B37B853-3F58-49D5-9CCF-064099ACB0CE}" srcOrd="1" destOrd="0" presId="urn:microsoft.com/office/officeart/2005/8/layout/cycle8"/>
    <dgm:cxn modelId="{83BBCB9A-ADF3-4B06-A41B-1B2DA189D9EA}" type="presOf" srcId="{8ADF7D47-706E-45B4-8D39-AD5764D7CE11}" destId="{CEA922F1-CA7C-4DFB-8CF9-58F67A9D4CC2}" srcOrd="0" destOrd="0" presId="urn:microsoft.com/office/officeart/2005/8/layout/cycle8"/>
    <dgm:cxn modelId="{1B11C147-D549-47FC-A476-279DDDEA7D95}" srcId="{0FF97473-3293-4F01-981F-F534525E56AE}" destId="{8ADF7D47-706E-45B4-8D39-AD5764D7CE11}" srcOrd="2" destOrd="0" parTransId="{9DBB1F54-19A5-4DCE-9E96-48CF9D4CA0B3}" sibTransId="{BEAC1A94-20A0-41C0-9967-345469CF3E81}"/>
    <dgm:cxn modelId="{AD0F2019-26EB-4750-84D8-2550515612D1}" srcId="{0FF97473-3293-4F01-981F-F534525E56AE}" destId="{20FC2AA3-1CC0-445B-80F3-7D381C1372F4}" srcOrd="0" destOrd="0" parTransId="{9EAA00B0-9E30-4B69-89CE-46AAF1DD12AE}" sibTransId="{EF6E4485-43DD-487D-9BB8-44A6511D33D0}"/>
    <dgm:cxn modelId="{F58DDDB2-DC7F-4078-994E-9FC876D5D643}" type="presOf" srcId="{8ADF7D47-706E-45B4-8D39-AD5764D7CE11}" destId="{FE1E2EB8-2BE4-4514-B071-70F5967CC64D}" srcOrd="1" destOrd="0" presId="urn:microsoft.com/office/officeart/2005/8/layout/cycle8"/>
    <dgm:cxn modelId="{E88BC5A7-A070-4920-A650-0BDA36083DE4}" type="presOf" srcId="{0FF97473-3293-4F01-981F-F534525E56AE}" destId="{95D94A5C-1636-4040-8157-D825351860D4}" srcOrd="0" destOrd="0" presId="urn:microsoft.com/office/officeart/2005/8/layout/cycle8"/>
    <dgm:cxn modelId="{BC42617B-55CC-4FC4-8A9C-BA29A025DEAD}" type="presOf" srcId="{20FC2AA3-1CC0-445B-80F3-7D381C1372F4}" destId="{6012D7DD-7886-4607-8A02-8F5E1E2D4C73}" srcOrd="0" destOrd="0" presId="urn:microsoft.com/office/officeart/2005/8/layout/cycle8"/>
    <dgm:cxn modelId="{030B391F-EA07-44C9-84E3-FEEDD3FF9D9E}" srcId="{0FF97473-3293-4F01-981F-F534525E56AE}" destId="{069D9641-82EC-4B24-9AB4-534574AEF4CC}" srcOrd="1" destOrd="0" parTransId="{A24542DC-83FA-4804-ACC6-51E4D7A776F4}" sibTransId="{3231D5BF-E092-4A33-BEAD-5D1E55A491E2}"/>
    <dgm:cxn modelId="{4FC20AA0-7958-4473-B29D-192764EC95FB}" type="presOf" srcId="{069D9641-82EC-4B24-9AB4-534574AEF4CC}" destId="{31CE6711-A08E-4A6A-BA39-508770CFCB2A}" srcOrd="0" destOrd="0" presId="urn:microsoft.com/office/officeart/2005/8/layout/cycle8"/>
    <dgm:cxn modelId="{F93149C5-C2E6-47DC-B74A-E09BEBF96376}" type="presParOf" srcId="{95D94A5C-1636-4040-8157-D825351860D4}" destId="{6012D7DD-7886-4607-8A02-8F5E1E2D4C73}" srcOrd="0" destOrd="0" presId="urn:microsoft.com/office/officeart/2005/8/layout/cycle8"/>
    <dgm:cxn modelId="{A92CB5D5-A61A-4C7A-96E1-85E94848D130}" type="presParOf" srcId="{95D94A5C-1636-4040-8157-D825351860D4}" destId="{7EBC150B-ADD0-4D4B-8E63-667E1E6F2148}" srcOrd="1" destOrd="0" presId="urn:microsoft.com/office/officeart/2005/8/layout/cycle8"/>
    <dgm:cxn modelId="{C8B44BEA-DD86-486B-8C3E-981742EA2B5E}" type="presParOf" srcId="{95D94A5C-1636-4040-8157-D825351860D4}" destId="{4786D153-F380-44A8-8C55-DC6C08493669}" srcOrd="2" destOrd="0" presId="urn:microsoft.com/office/officeart/2005/8/layout/cycle8"/>
    <dgm:cxn modelId="{0213F3F7-32DA-4C18-AB15-882253E64F6F}" type="presParOf" srcId="{95D94A5C-1636-4040-8157-D825351860D4}" destId="{5E698604-2CD8-45A1-A346-14CA76DB5E25}" srcOrd="3" destOrd="0" presId="urn:microsoft.com/office/officeart/2005/8/layout/cycle8"/>
    <dgm:cxn modelId="{855A3BA8-30A4-407E-A02E-20F23F2306E9}" type="presParOf" srcId="{95D94A5C-1636-4040-8157-D825351860D4}" destId="{31CE6711-A08E-4A6A-BA39-508770CFCB2A}" srcOrd="4" destOrd="0" presId="urn:microsoft.com/office/officeart/2005/8/layout/cycle8"/>
    <dgm:cxn modelId="{6A584C2D-FB98-4A41-9A35-4AF00E393172}" type="presParOf" srcId="{95D94A5C-1636-4040-8157-D825351860D4}" destId="{024D2A1C-2F9A-4529-8E92-48A93BC62E03}" srcOrd="5" destOrd="0" presId="urn:microsoft.com/office/officeart/2005/8/layout/cycle8"/>
    <dgm:cxn modelId="{E0EEDCA4-1DDA-4AE4-A411-A9CFDB446164}" type="presParOf" srcId="{95D94A5C-1636-4040-8157-D825351860D4}" destId="{B3B568C1-9729-4905-81BB-EFF8A4F43003}" srcOrd="6" destOrd="0" presId="urn:microsoft.com/office/officeart/2005/8/layout/cycle8"/>
    <dgm:cxn modelId="{4620CA05-9221-4E8B-9E24-1983AE22BF2C}" type="presParOf" srcId="{95D94A5C-1636-4040-8157-D825351860D4}" destId="{8B37B853-3F58-49D5-9CCF-064099ACB0CE}" srcOrd="7" destOrd="0" presId="urn:microsoft.com/office/officeart/2005/8/layout/cycle8"/>
    <dgm:cxn modelId="{9431A3B7-FAF0-46C7-8A6A-527163B63A98}" type="presParOf" srcId="{95D94A5C-1636-4040-8157-D825351860D4}" destId="{CEA922F1-CA7C-4DFB-8CF9-58F67A9D4CC2}" srcOrd="8" destOrd="0" presId="urn:microsoft.com/office/officeart/2005/8/layout/cycle8"/>
    <dgm:cxn modelId="{77906CF1-A226-4F84-B45C-526BBE790943}" type="presParOf" srcId="{95D94A5C-1636-4040-8157-D825351860D4}" destId="{BBFD0FD2-8FA1-40A6-B082-2668866C9FFE}" srcOrd="9" destOrd="0" presId="urn:microsoft.com/office/officeart/2005/8/layout/cycle8"/>
    <dgm:cxn modelId="{6A826CEF-5C06-48E8-9DEB-A3CB43A1E849}" type="presParOf" srcId="{95D94A5C-1636-4040-8157-D825351860D4}" destId="{054973FF-B17E-4AE9-85E6-D6DF4B4C783A}" srcOrd="10" destOrd="0" presId="urn:microsoft.com/office/officeart/2005/8/layout/cycle8"/>
    <dgm:cxn modelId="{E7C73138-9C62-44D1-9ABA-8F41986CDA45}" type="presParOf" srcId="{95D94A5C-1636-4040-8157-D825351860D4}" destId="{FE1E2EB8-2BE4-4514-B071-70F5967CC64D}" srcOrd="11" destOrd="0" presId="urn:microsoft.com/office/officeart/2005/8/layout/cycle8"/>
    <dgm:cxn modelId="{11D931ED-9A58-45F1-A4CA-3C695B9E79F3}" type="presParOf" srcId="{95D94A5C-1636-4040-8157-D825351860D4}" destId="{004B33FF-EA47-43A0-B1BB-0AF547623B0C}" srcOrd="12" destOrd="0" presId="urn:microsoft.com/office/officeart/2005/8/layout/cycle8"/>
    <dgm:cxn modelId="{811F23F2-1050-4BC9-824D-8840001C8B14}" type="presParOf" srcId="{95D94A5C-1636-4040-8157-D825351860D4}" destId="{EB873376-A23E-4C4C-A3B0-55482FA725C1}" srcOrd="13" destOrd="0" presId="urn:microsoft.com/office/officeart/2005/8/layout/cycle8"/>
    <dgm:cxn modelId="{D3088165-FBEC-4ADD-A70B-CC534EA23F14}" type="presParOf" srcId="{95D94A5C-1636-4040-8157-D825351860D4}" destId="{537EA348-8B2F-4C72-98F6-2C9D604C493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F97473-3293-4F01-981F-F534525E56AE}" type="doc">
      <dgm:prSet loTypeId="urn:microsoft.com/office/officeart/2005/8/layout/cycle8" loCatId="cycle" qsTypeId="urn:microsoft.com/office/officeart/2005/8/quickstyle/simple1" qsCatId="simple" csTypeId="urn:microsoft.com/office/officeart/2005/8/colors/accent1_2" csCatId="accent1" phldr="1"/>
      <dgm:spPr/>
    </dgm:pt>
    <dgm:pt modelId="{20FC2AA3-1CC0-445B-80F3-7D381C1372F4}">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dirty="0" smtClean="0"/>
        </a:p>
        <a:p>
          <a:pPr marL="0" marR="0" indent="0" defTabSz="914400" eaLnBrk="1" fontAlgn="auto" latinLnBrk="0" hangingPunct="1">
            <a:lnSpc>
              <a:spcPct val="100000"/>
            </a:lnSpc>
            <a:spcBef>
              <a:spcPts val="0"/>
            </a:spcBef>
            <a:spcAft>
              <a:spcPts val="0"/>
            </a:spcAft>
            <a:buClrTx/>
            <a:buSzTx/>
            <a:buFontTx/>
            <a:buNone/>
            <a:tabLst/>
            <a:defRPr/>
          </a:pPr>
          <a:r>
            <a:rPr lang="el-GR" dirty="0" smtClean="0"/>
            <a:t>Διαχωρισμός ή Ένταξη;</a:t>
          </a:r>
        </a:p>
        <a:p>
          <a:endParaRPr lang="el-GR" dirty="0"/>
        </a:p>
      </dgm:t>
    </dgm:pt>
    <dgm:pt modelId="{9EAA00B0-9E30-4B69-89CE-46AAF1DD12AE}" type="parTrans" cxnId="{AD0F2019-26EB-4750-84D8-2550515612D1}">
      <dgm:prSet/>
      <dgm:spPr/>
      <dgm:t>
        <a:bodyPr/>
        <a:lstStyle/>
        <a:p>
          <a:endParaRPr lang="el-GR"/>
        </a:p>
      </dgm:t>
    </dgm:pt>
    <dgm:pt modelId="{EF6E4485-43DD-487D-9BB8-44A6511D33D0}" type="sibTrans" cxnId="{AD0F2019-26EB-4750-84D8-2550515612D1}">
      <dgm:prSet/>
      <dgm:spPr/>
      <dgm:t>
        <a:bodyPr/>
        <a:lstStyle/>
        <a:p>
          <a:endParaRPr lang="el-GR"/>
        </a:p>
      </dgm:t>
    </dgm:pt>
    <dgm:pt modelId="{069D9641-82EC-4B24-9AB4-534574AEF4CC}">
      <dgm:prSet phldrT="[Κείμενο]"/>
      <dgm:spPr/>
      <dgm:t>
        <a:bodyPr/>
        <a:lstStyle/>
        <a:p>
          <a:r>
            <a:rPr lang="el-GR" dirty="0" smtClean="0"/>
            <a:t>Αλλαγές που τελικά επιτελούνται; Ευθύνη;</a:t>
          </a:r>
          <a:endParaRPr lang="el-GR" dirty="0"/>
        </a:p>
      </dgm:t>
    </dgm:pt>
    <dgm:pt modelId="{A24542DC-83FA-4804-ACC6-51E4D7A776F4}" type="parTrans" cxnId="{030B391F-EA07-44C9-84E3-FEEDD3FF9D9E}">
      <dgm:prSet/>
      <dgm:spPr/>
      <dgm:t>
        <a:bodyPr/>
        <a:lstStyle/>
        <a:p>
          <a:endParaRPr lang="el-GR"/>
        </a:p>
      </dgm:t>
    </dgm:pt>
    <dgm:pt modelId="{3231D5BF-E092-4A33-BEAD-5D1E55A491E2}" type="sibTrans" cxnId="{030B391F-EA07-44C9-84E3-FEEDD3FF9D9E}">
      <dgm:prSet/>
      <dgm:spPr/>
      <dgm:t>
        <a:bodyPr/>
        <a:lstStyle/>
        <a:p>
          <a:endParaRPr lang="el-GR"/>
        </a:p>
      </dgm:t>
    </dgm:pt>
    <dgm:pt modelId="{8ADF7D47-706E-45B4-8D39-AD5764D7CE11}">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dirty="0" smtClean="0"/>
            <a:t>Ορισμός αναπηρίας;</a:t>
          </a:r>
        </a:p>
      </dgm:t>
    </dgm:pt>
    <dgm:pt modelId="{9DBB1F54-19A5-4DCE-9E96-48CF9D4CA0B3}" type="parTrans" cxnId="{1B11C147-D549-47FC-A476-279DDDEA7D95}">
      <dgm:prSet/>
      <dgm:spPr/>
      <dgm:t>
        <a:bodyPr/>
        <a:lstStyle/>
        <a:p>
          <a:endParaRPr lang="el-GR"/>
        </a:p>
      </dgm:t>
    </dgm:pt>
    <dgm:pt modelId="{BEAC1A94-20A0-41C0-9967-345469CF3E81}" type="sibTrans" cxnId="{1B11C147-D549-47FC-A476-279DDDEA7D95}">
      <dgm:prSet/>
      <dgm:spPr/>
      <dgm:t>
        <a:bodyPr/>
        <a:lstStyle/>
        <a:p>
          <a:endParaRPr lang="el-GR"/>
        </a:p>
      </dgm:t>
    </dgm:pt>
    <dgm:pt modelId="{95D94A5C-1636-4040-8157-D825351860D4}" type="pres">
      <dgm:prSet presAssocID="{0FF97473-3293-4F01-981F-F534525E56AE}" presName="compositeShape" presStyleCnt="0">
        <dgm:presLayoutVars>
          <dgm:chMax val="7"/>
          <dgm:dir/>
          <dgm:resizeHandles val="exact"/>
        </dgm:presLayoutVars>
      </dgm:prSet>
      <dgm:spPr/>
    </dgm:pt>
    <dgm:pt modelId="{6012D7DD-7886-4607-8A02-8F5E1E2D4C73}" type="pres">
      <dgm:prSet presAssocID="{0FF97473-3293-4F01-981F-F534525E56AE}" presName="wedge1" presStyleLbl="node1" presStyleIdx="0" presStyleCnt="3"/>
      <dgm:spPr/>
      <dgm:t>
        <a:bodyPr/>
        <a:lstStyle/>
        <a:p>
          <a:endParaRPr lang="el-GR"/>
        </a:p>
      </dgm:t>
    </dgm:pt>
    <dgm:pt modelId="{7EBC150B-ADD0-4D4B-8E63-667E1E6F2148}" type="pres">
      <dgm:prSet presAssocID="{0FF97473-3293-4F01-981F-F534525E56AE}" presName="dummy1a" presStyleCnt="0"/>
      <dgm:spPr/>
    </dgm:pt>
    <dgm:pt modelId="{4786D153-F380-44A8-8C55-DC6C08493669}" type="pres">
      <dgm:prSet presAssocID="{0FF97473-3293-4F01-981F-F534525E56AE}" presName="dummy1b" presStyleCnt="0"/>
      <dgm:spPr/>
    </dgm:pt>
    <dgm:pt modelId="{5E698604-2CD8-45A1-A346-14CA76DB5E25}" type="pres">
      <dgm:prSet presAssocID="{0FF97473-3293-4F01-981F-F534525E56AE}" presName="wedge1Tx" presStyleLbl="node1" presStyleIdx="0" presStyleCnt="3">
        <dgm:presLayoutVars>
          <dgm:chMax val="0"/>
          <dgm:chPref val="0"/>
          <dgm:bulletEnabled val="1"/>
        </dgm:presLayoutVars>
      </dgm:prSet>
      <dgm:spPr/>
      <dgm:t>
        <a:bodyPr/>
        <a:lstStyle/>
        <a:p>
          <a:endParaRPr lang="el-GR"/>
        </a:p>
      </dgm:t>
    </dgm:pt>
    <dgm:pt modelId="{31CE6711-A08E-4A6A-BA39-508770CFCB2A}" type="pres">
      <dgm:prSet presAssocID="{0FF97473-3293-4F01-981F-F534525E56AE}" presName="wedge2" presStyleLbl="node1" presStyleIdx="1" presStyleCnt="3"/>
      <dgm:spPr/>
      <dgm:t>
        <a:bodyPr/>
        <a:lstStyle/>
        <a:p>
          <a:endParaRPr lang="el-GR"/>
        </a:p>
      </dgm:t>
    </dgm:pt>
    <dgm:pt modelId="{024D2A1C-2F9A-4529-8E92-48A93BC62E03}" type="pres">
      <dgm:prSet presAssocID="{0FF97473-3293-4F01-981F-F534525E56AE}" presName="dummy2a" presStyleCnt="0"/>
      <dgm:spPr/>
    </dgm:pt>
    <dgm:pt modelId="{B3B568C1-9729-4905-81BB-EFF8A4F43003}" type="pres">
      <dgm:prSet presAssocID="{0FF97473-3293-4F01-981F-F534525E56AE}" presName="dummy2b" presStyleCnt="0"/>
      <dgm:spPr/>
    </dgm:pt>
    <dgm:pt modelId="{8B37B853-3F58-49D5-9CCF-064099ACB0CE}" type="pres">
      <dgm:prSet presAssocID="{0FF97473-3293-4F01-981F-F534525E56AE}" presName="wedge2Tx" presStyleLbl="node1" presStyleIdx="1" presStyleCnt="3">
        <dgm:presLayoutVars>
          <dgm:chMax val="0"/>
          <dgm:chPref val="0"/>
          <dgm:bulletEnabled val="1"/>
        </dgm:presLayoutVars>
      </dgm:prSet>
      <dgm:spPr/>
      <dgm:t>
        <a:bodyPr/>
        <a:lstStyle/>
        <a:p>
          <a:endParaRPr lang="el-GR"/>
        </a:p>
      </dgm:t>
    </dgm:pt>
    <dgm:pt modelId="{CEA922F1-CA7C-4DFB-8CF9-58F67A9D4CC2}" type="pres">
      <dgm:prSet presAssocID="{0FF97473-3293-4F01-981F-F534525E56AE}" presName="wedge3" presStyleLbl="node1" presStyleIdx="2" presStyleCnt="3"/>
      <dgm:spPr/>
      <dgm:t>
        <a:bodyPr/>
        <a:lstStyle/>
        <a:p>
          <a:endParaRPr lang="el-GR"/>
        </a:p>
      </dgm:t>
    </dgm:pt>
    <dgm:pt modelId="{BBFD0FD2-8FA1-40A6-B082-2668866C9FFE}" type="pres">
      <dgm:prSet presAssocID="{0FF97473-3293-4F01-981F-F534525E56AE}" presName="dummy3a" presStyleCnt="0"/>
      <dgm:spPr/>
    </dgm:pt>
    <dgm:pt modelId="{054973FF-B17E-4AE9-85E6-D6DF4B4C783A}" type="pres">
      <dgm:prSet presAssocID="{0FF97473-3293-4F01-981F-F534525E56AE}" presName="dummy3b" presStyleCnt="0"/>
      <dgm:spPr/>
    </dgm:pt>
    <dgm:pt modelId="{FE1E2EB8-2BE4-4514-B071-70F5967CC64D}" type="pres">
      <dgm:prSet presAssocID="{0FF97473-3293-4F01-981F-F534525E56AE}" presName="wedge3Tx" presStyleLbl="node1" presStyleIdx="2" presStyleCnt="3">
        <dgm:presLayoutVars>
          <dgm:chMax val="0"/>
          <dgm:chPref val="0"/>
          <dgm:bulletEnabled val="1"/>
        </dgm:presLayoutVars>
      </dgm:prSet>
      <dgm:spPr/>
      <dgm:t>
        <a:bodyPr/>
        <a:lstStyle/>
        <a:p>
          <a:endParaRPr lang="el-GR"/>
        </a:p>
      </dgm:t>
    </dgm:pt>
    <dgm:pt modelId="{004B33FF-EA47-43A0-B1BB-0AF547623B0C}" type="pres">
      <dgm:prSet presAssocID="{EF6E4485-43DD-487D-9BB8-44A6511D33D0}" presName="arrowWedge1" presStyleLbl="fgSibTrans2D1" presStyleIdx="0" presStyleCnt="3" custLinFactNeighborX="-255" custLinFactNeighborY="-550"/>
      <dgm:spPr/>
    </dgm:pt>
    <dgm:pt modelId="{EB873376-A23E-4C4C-A3B0-55482FA725C1}" type="pres">
      <dgm:prSet presAssocID="{3231D5BF-E092-4A33-BEAD-5D1E55A491E2}" presName="arrowWedge2" presStyleLbl="fgSibTrans2D1" presStyleIdx="1" presStyleCnt="3"/>
      <dgm:spPr/>
    </dgm:pt>
    <dgm:pt modelId="{537EA348-8B2F-4C72-98F6-2C9D604C493E}" type="pres">
      <dgm:prSet presAssocID="{BEAC1A94-20A0-41C0-9967-345469CF3E81}" presName="arrowWedge3" presStyleLbl="fgSibTrans2D1" presStyleIdx="2" presStyleCnt="3"/>
      <dgm:spPr/>
    </dgm:pt>
  </dgm:ptLst>
  <dgm:cxnLst>
    <dgm:cxn modelId="{9B185C2E-0D58-4D71-8F8D-865B33EDF560}" type="presOf" srcId="{069D9641-82EC-4B24-9AB4-534574AEF4CC}" destId="{31CE6711-A08E-4A6A-BA39-508770CFCB2A}" srcOrd="0" destOrd="0" presId="urn:microsoft.com/office/officeart/2005/8/layout/cycle8"/>
    <dgm:cxn modelId="{1B11C147-D549-47FC-A476-279DDDEA7D95}" srcId="{0FF97473-3293-4F01-981F-F534525E56AE}" destId="{8ADF7D47-706E-45B4-8D39-AD5764D7CE11}" srcOrd="2" destOrd="0" parTransId="{9DBB1F54-19A5-4DCE-9E96-48CF9D4CA0B3}" sibTransId="{BEAC1A94-20A0-41C0-9967-345469CF3E81}"/>
    <dgm:cxn modelId="{AD0F2019-26EB-4750-84D8-2550515612D1}" srcId="{0FF97473-3293-4F01-981F-F534525E56AE}" destId="{20FC2AA3-1CC0-445B-80F3-7D381C1372F4}" srcOrd="0" destOrd="0" parTransId="{9EAA00B0-9E30-4B69-89CE-46AAF1DD12AE}" sibTransId="{EF6E4485-43DD-487D-9BB8-44A6511D33D0}"/>
    <dgm:cxn modelId="{808EB7BE-0693-4CB5-A6C4-DD8E4EE16D57}" type="presOf" srcId="{20FC2AA3-1CC0-445B-80F3-7D381C1372F4}" destId="{5E698604-2CD8-45A1-A346-14CA76DB5E25}" srcOrd="1" destOrd="0" presId="urn:microsoft.com/office/officeart/2005/8/layout/cycle8"/>
    <dgm:cxn modelId="{55872FA5-F39A-4968-B709-7E1C579C4330}" type="presOf" srcId="{0FF97473-3293-4F01-981F-F534525E56AE}" destId="{95D94A5C-1636-4040-8157-D825351860D4}" srcOrd="0" destOrd="0" presId="urn:microsoft.com/office/officeart/2005/8/layout/cycle8"/>
    <dgm:cxn modelId="{030B391F-EA07-44C9-84E3-FEEDD3FF9D9E}" srcId="{0FF97473-3293-4F01-981F-F534525E56AE}" destId="{069D9641-82EC-4B24-9AB4-534574AEF4CC}" srcOrd="1" destOrd="0" parTransId="{A24542DC-83FA-4804-ACC6-51E4D7A776F4}" sibTransId="{3231D5BF-E092-4A33-BEAD-5D1E55A491E2}"/>
    <dgm:cxn modelId="{96E3D331-129E-44F4-8B40-42B6C9DF391C}" type="presOf" srcId="{20FC2AA3-1CC0-445B-80F3-7D381C1372F4}" destId="{6012D7DD-7886-4607-8A02-8F5E1E2D4C73}" srcOrd="0" destOrd="0" presId="urn:microsoft.com/office/officeart/2005/8/layout/cycle8"/>
    <dgm:cxn modelId="{1ACDC33E-B0A5-49D2-B0E9-68FAAC2EF33D}" type="presOf" srcId="{069D9641-82EC-4B24-9AB4-534574AEF4CC}" destId="{8B37B853-3F58-49D5-9CCF-064099ACB0CE}" srcOrd="1" destOrd="0" presId="urn:microsoft.com/office/officeart/2005/8/layout/cycle8"/>
    <dgm:cxn modelId="{387D3755-CCD2-4344-8A4F-AA3DA54DB3EB}" type="presOf" srcId="{8ADF7D47-706E-45B4-8D39-AD5764D7CE11}" destId="{CEA922F1-CA7C-4DFB-8CF9-58F67A9D4CC2}" srcOrd="0" destOrd="0" presId="urn:microsoft.com/office/officeart/2005/8/layout/cycle8"/>
    <dgm:cxn modelId="{1BF3958B-C114-4196-B644-7B1EC321DE99}" type="presOf" srcId="{8ADF7D47-706E-45B4-8D39-AD5764D7CE11}" destId="{FE1E2EB8-2BE4-4514-B071-70F5967CC64D}" srcOrd="1" destOrd="0" presId="urn:microsoft.com/office/officeart/2005/8/layout/cycle8"/>
    <dgm:cxn modelId="{925B5023-D40E-46C6-AAB9-AB0C067C051A}" type="presParOf" srcId="{95D94A5C-1636-4040-8157-D825351860D4}" destId="{6012D7DD-7886-4607-8A02-8F5E1E2D4C73}" srcOrd="0" destOrd="0" presId="urn:microsoft.com/office/officeart/2005/8/layout/cycle8"/>
    <dgm:cxn modelId="{688661FE-E2F2-4AA2-BFB9-454897A75FFC}" type="presParOf" srcId="{95D94A5C-1636-4040-8157-D825351860D4}" destId="{7EBC150B-ADD0-4D4B-8E63-667E1E6F2148}" srcOrd="1" destOrd="0" presId="urn:microsoft.com/office/officeart/2005/8/layout/cycle8"/>
    <dgm:cxn modelId="{05E998C4-84E3-48EF-ADE5-F93D0A95CFDC}" type="presParOf" srcId="{95D94A5C-1636-4040-8157-D825351860D4}" destId="{4786D153-F380-44A8-8C55-DC6C08493669}" srcOrd="2" destOrd="0" presId="urn:microsoft.com/office/officeart/2005/8/layout/cycle8"/>
    <dgm:cxn modelId="{4965B281-E459-4853-A6C0-F5191EA82B65}" type="presParOf" srcId="{95D94A5C-1636-4040-8157-D825351860D4}" destId="{5E698604-2CD8-45A1-A346-14CA76DB5E25}" srcOrd="3" destOrd="0" presId="urn:microsoft.com/office/officeart/2005/8/layout/cycle8"/>
    <dgm:cxn modelId="{AAAC3170-8629-42FC-9AF4-BA9BD3F97223}" type="presParOf" srcId="{95D94A5C-1636-4040-8157-D825351860D4}" destId="{31CE6711-A08E-4A6A-BA39-508770CFCB2A}" srcOrd="4" destOrd="0" presId="urn:microsoft.com/office/officeart/2005/8/layout/cycle8"/>
    <dgm:cxn modelId="{F2F4E445-F6A1-4BCD-A930-9053442A2B32}" type="presParOf" srcId="{95D94A5C-1636-4040-8157-D825351860D4}" destId="{024D2A1C-2F9A-4529-8E92-48A93BC62E03}" srcOrd="5" destOrd="0" presId="urn:microsoft.com/office/officeart/2005/8/layout/cycle8"/>
    <dgm:cxn modelId="{481EB977-6335-4923-92B5-564C58692F5C}" type="presParOf" srcId="{95D94A5C-1636-4040-8157-D825351860D4}" destId="{B3B568C1-9729-4905-81BB-EFF8A4F43003}" srcOrd="6" destOrd="0" presId="urn:microsoft.com/office/officeart/2005/8/layout/cycle8"/>
    <dgm:cxn modelId="{31A1080B-0B47-4C8D-B681-38B334D63608}" type="presParOf" srcId="{95D94A5C-1636-4040-8157-D825351860D4}" destId="{8B37B853-3F58-49D5-9CCF-064099ACB0CE}" srcOrd="7" destOrd="0" presId="urn:microsoft.com/office/officeart/2005/8/layout/cycle8"/>
    <dgm:cxn modelId="{1C9925F2-2657-4045-AC28-4472819D6EAB}" type="presParOf" srcId="{95D94A5C-1636-4040-8157-D825351860D4}" destId="{CEA922F1-CA7C-4DFB-8CF9-58F67A9D4CC2}" srcOrd="8" destOrd="0" presId="urn:microsoft.com/office/officeart/2005/8/layout/cycle8"/>
    <dgm:cxn modelId="{D3C1EF60-43A4-4F9F-A5EF-18C5376B209C}" type="presParOf" srcId="{95D94A5C-1636-4040-8157-D825351860D4}" destId="{BBFD0FD2-8FA1-40A6-B082-2668866C9FFE}" srcOrd="9" destOrd="0" presId="urn:microsoft.com/office/officeart/2005/8/layout/cycle8"/>
    <dgm:cxn modelId="{593B2B4C-AABF-4785-B65B-F47350817E29}" type="presParOf" srcId="{95D94A5C-1636-4040-8157-D825351860D4}" destId="{054973FF-B17E-4AE9-85E6-D6DF4B4C783A}" srcOrd="10" destOrd="0" presId="urn:microsoft.com/office/officeart/2005/8/layout/cycle8"/>
    <dgm:cxn modelId="{28F4DADF-50B3-4E97-A615-E63BA17EB9CC}" type="presParOf" srcId="{95D94A5C-1636-4040-8157-D825351860D4}" destId="{FE1E2EB8-2BE4-4514-B071-70F5967CC64D}" srcOrd="11" destOrd="0" presId="urn:microsoft.com/office/officeart/2005/8/layout/cycle8"/>
    <dgm:cxn modelId="{9A414A6F-2E7D-40B3-97FA-2C8A14F4D044}" type="presParOf" srcId="{95D94A5C-1636-4040-8157-D825351860D4}" destId="{004B33FF-EA47-43A0-B1BB-0AF547623B0C}" srcOrd="12" destOrd="0" presId="urn:microsoft.com/office/officeart/2005/8/layout/cycle8"/>
    <dgm:cxn modelId="{BA28BBE0-FD53-4D1B-B0B5-47EDD894240C}" type="presParOf" srcId="{95D94A5C-1636-4040-8157-D825351860D4}" destId="{EB873376-A23E-4C4C-A3B0-55482FA725C1}" srcOrd="13" destOrd="0" presId="urn:microsoft.com/office/officeart/2005/8/layout/cycle8"/>
    <dgm:cxn modelId="{27FC7AA8-1FDE-4A49-970A-A824E258C7D8}" type="presParOf" srcId="{95D94A5C-1636-4040-8157-D825351860D4}" destId="{537EA348-8B2F-4C72-98F6-2C9D604C493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F97473-3293-4F01-981F-F534525E56AE}" type="doc">
      <dgm:prSet loTypeId="urn:microsoft.com/office/officeart/2005/8/layout/cycle8" loCatId="cycle" qsTypeId="urn:microsoft.com/office/officeart/2005/8/quickstyle/simple1" qsCatId="simple" csTypeId="urn:microsoft.com/office/officeart/2005/8/colors/accent1_2" csCatId="accent1" phldr="1"/>
      <dgm:spPr/>
    </dgm:pt>
    <dgm:pt modelId="{20FC2AA3-1CC0-445B-80F3-7D381C1372F4}">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dirty="0" smtClean="0"/>
        </a:p>
        <a:p>
          <a:pPr marL="0" marR="0" indent="0" defTabSz="914400" eaLnBrk="1" fontAlgn="auto" latinLnBrk="0" hangingPunct="1">
            <a:lnSpc>
              <a:spcPct val="100000"/>
            </a:lnSpc>
            <a:spcBef>
              <a:spcPts val="0"/>
            </a:spcBef>
            <a:spcAft>
              <a:spcPts val="0"/>
            </a:spcAft>
            <a:buClrTx/>
            <a:buSzTx/>
            <a:buFontTx/>
            <a:buNone/>
            <a:tabLst/>
            <a:defRPr/>
          </a:pPr>
          <a:r>
            <a:rPr lang="el-GR" dirty="0" smtClean="0"/>
            <a:t>Διαχωρισμός ή Ένταξη;</a:t>
          </a:r>
        </a:p>
        <a:p>
          <a:endParaRPr lang="el-GR" dirty="0"/>
        </a:p>
      </dgm:t>
    </dgm:pt>
    <dgm:pt modelId="{9EAA00B0-9E30-4B69-89CE-46AAF1DD12AE}" type="parTrans" cxnId="{AD0F2019-26EB-4750-84D8-2550515612D1}">
      <dgm:prSet/>
      <dgm:spPr/>
      <dgm:t>
        <a:bodyPr/>
        <a:lstStyle/>
        <a:p>
          <a:endParaRPr lang="el-GR"/>
        </a:p>
      </dgm:t>
    </dgm:pt>
    <dgm:pt modelId="{EF6E4485-43DD-487D-9BB8-44A6511D33D0}" type="sibTrans" cxnId="{AD0F2019-26EB-4750-84D8-2550515612D1}">
      <dgm:prSet/>
      <dgm:spPr/>
      <dgm:t>
        <a:bodyPr/>
        <a:lstStyle/>
        <a:p>
          <a:endParaRPr lang="el-GR"/>
        </a:p>
      </dgm:t>
    </dgm:pt>
    <dgm:pt modelId="{069D9641-82EC-4B24-9AB4-534574AEF4CC}">
      <dgm:prSet phldrT="[Κείμενο]"/>
      <dgm:spPr/>
      <dgm:t>
        <a:bodyPr/>
        <a:lstStyle/>
        <a:p>
          <a:r>
            <a:rPr lang="el-GR" dirty="0" smtClean="0"/>
            <a:t>Αλλαγές που τελικά επιτελούνται; Ευθύνη;</a:t>
          </a:r>
          <a:endParaRPr lang="el-GR" dirty="0"/>
        </a:p>
      </dgm:t>
    </dgm:pt>
    <dgm:pt modelId="{A24542DC-83FA-4804-ACC6-51E4D7A776F4}" type="parTrans" cxnId="{030B391F-EA07-44C9-84E3-FEEDD3FF9D9E}">
      <dgm:prSet/>
      <dgm:spPr/>
      <dgm:t>
        <a:bodyPr/>
        <a:lstStyle/>
        <a:p>
          <a:endParaRPr lang="el-GR"/>
        </a:p>
      </dgm:t>
    </dgm:pt>
    <dgm:pt modelId="{3231D5BF-E092-4A33-BEAD-5D1E55A491E2}" type="sibTrans" cxnId="{030B391F-EA07-44C9-84E3-FEEDD3FF9D9E}">
      <dgm:prSet/>
      <dgm:spPr/>
      <dgm:t>
        <a:bodyPr/>
        <a:lstStyle/>
        <a:p>
          <a:endParaRPr lang="el-GR"/>
        </a:p>
      </dgm:t>
    </dgm:pt>
    <dgm:pt modelId="{8ADF7D47-706E-45B4-8D39-AD5764D7CE11}">
      <dgm:prSet phldrT="[Κείμενο]"/>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dirty="0" smtClean="0"/>
            <a:t>Ορισμός αναπηρίας;</a:t>
          </a:r>
        </a:p>
      </dgm:t>
    </dgm:pt>
    <dgm:pt modelId="{9DBB1F54-19A5-4DCE-9E96-48CF9D4CA0B3}" type="parTrans" cxnId="{1B11C147-D549-47FC-A476-279DDDEA7D95}">
      <dgm:prSet/>
      <dgm:spPr/>
      <dgm:t>
        <a:bodyPr/>
        <a:lstStyle/>
        <a:p>
          <a:endParaRPr lang="el-GR"/>
        </a:p>
      </dgm:t>
    </dgm:pt>
    <dgm:pt modelId="{BEAC1A94-20A0-41C0-9967-345469CF3E81}" type="sibTrans" cxnId="{1B11C147-D549-47FC-A476-279DDDEA7D95}">
      <dgm:prSet/>
      <dgm:spPr/>
      <dgm:t>
        <a:bodyPr/>
        <a:lstStyle/>
        <a:p>
          <a:endParaRPr lang="el-GR"/>
        </a:p>
      </dgm:t>
    </dgm:pt>
    <dgm:pt modelId="{95D94A5C-1636-4040-8157-D825351860D4}" type="pres">
      <dgm:prSet presAssocID="{0FF97473-3293-4F01-981F-F534525E56AE}" presName="compositeShape" presStyleCnt="0">
        <dgm:presLayoutVars>
          <dgm:chMax val="7"/>
          <dgm:dir/>
          <dgm:resizeHandles val="exact"/>
        </dgm:presLayoutVars>
      </dgm:prSet>
      <dgm:spPr/>
    </dgm:pt>
    <dgm:pt modelId="{6012D7DD-7886-4607-8A02-8F5E1E2D4C73}" type="pres">
      <dgm:prSet presAssocID="{0FF97473-3293-4F01-981F-F534525E56AE}" presName="wedge1" presStyleLbl="node1" presStyleIdx="0" presStyleCnt="3"/>
      <dgm:spPr/>
      <dgm:t>
        <a:bodyPr/>
        <a:lstStyle/>
        <a:p>
          <a:endParaRPr lang="el-GR"/>
        </a:p>
      </dgm:t>
    </dgm:pt>
    <dgm:pt modelId="{7EBC150B-ADD0-4D4B-8E63-667E1E6F2148}" type="pres">
      <dgm:prSet presAssocID="{0FF97473-3293-4F01-981F-F534525E56AE}" presName="dummy1a" presStyleCnt="0"/>
      <dgm:spPr/>
    </dgm:pt>
    <dgm:pt modelId="{4786D153-F380-44A8-8C55-DC6C08493669}" type="pres">
      <dgm:prSet presAssocID="{0FF97473-3293-4F01-981F-F534525E56AE}" presName="dummy1b" presStyleCnt="0"/>
      <dgm:spPr/>
    </dgm:pt>
    <dgm:pt modelId="{5E698604-2CD8-45A1-A346-14CA76DB5E25}" type="pres">
      <dgm:prSet presAssocID="{0FF97473-3293-4F01-981F-F534525E56AE}" presName="wedge1Tx" presStyleLbl="node1" presStyleIdx="0" presStyleCnt="3">
        <dgm:presLayoutVars>
          <dgm:chMax val="0"/>
          <dgm:chPref val="0"/>
          <dgm:bulletEnabled val="1"/>
        </dgm:presLayoutVars>
      </dgm:prSet>
      <dgm:spPr/>
      <dgm:t>
        <a:bodyPr/>
        <a:lstStyle/>
        <a:p>
          <a:endParaRPr lang="el-GR"/>
        </a:p>
      </dgm:t>
    </dgm:pt>
    <dgm:pt modelId="{31CE6711-A08E-4A6A-BA39-508770CFCB2A}" type="pres">
      <dgm:prSet presAssocID="{0FF97473-3293-4F01-981F-F534525E56AE}" presName="wedge2" presStyleLbl="node1" presStyleIdx="1" presStyleCnt="3"/>
      <dgm:spPr/>
      <dgm:t>
        <a:bodyPr/>
        <a:lstStyle/>
        <a:p>
          <a:endParaRPr lang="el-GR"/>
        </a:p>
      </dgm:t>
    </dgm:pt>
    <dgm:pt modelId="{024D2A1C-2F9A-4529-8E92-48A93BC62E03}" type="pres">
      <dgm:prSet presAssocID="{0FF97473-3293-4F01-981F-F534525E56AE}" presName="dummy2a" presStyleCnt="0"/>
      <dgm:spPr/>
    </dgm:pt>
    <dgm:pt modelId="{B3B568C1-9729-4905-81BB-EFF8A4F43003}" type="pres">
      <dgm:prSet presAssocID="{0FF97473-3293-4F01-981F-F534525E56AE}" presName="dummy2b" presStyleCnt="0"/>
      <dgm:spPr/>
    </dgm:pt>
    <dgm:pt modelId="{8B37B853-3F58-49D5-9CCF-064099ACB0CE}" type="pres">
      <dgm:prSet presAssocID="{0FF97473-3293-4F01-981F-F534525E56AE}" presName="wedge2Tx" presStyleLbl="node1" presStyleIdx="1" presStyleCnt="3">
        <dgm:presLayoutVars>
          <dgm:chMax val="0"/>
          <dgm:chPref val="0"/>
          <dgm:bulletEnabled val="1"/>
        </dgm:presLayoutVars>
      </dgm:prSet>
      <dgm:spPr/>
      <dgm:t>
        <a:bodyPr/>
        <a:lstStyle/>
        <a:p>
          <a:endParaRPr lang="el-GR"/>
        </a:p>
      </dgm:t>
    </dgm:pt>
    <dgm:pt modelId="{CEA922F1-CA7C-4DFB-8CF9-58F67A9D4CC2}" type="pres">
      <dgm:prSet presAssocID="{0FF97473-3293-4F01-981F-F534525E56AE}" presName="wedge3" presStyleLbl="node1" presStyleIdx="2" presStyleCnt="3"/>
      <dgm:spPr/>
      <dgm:t>
        <a:bodyPr/>
        <a:lstStyle/>
        <a:p>
          <a:endParaRPr lang="el-GR"/>
        </a:p>
      </dgm:t>
    </dgm:pt>
    <dgm:pt modelId="{BBFD0FD2-8FA1-40A6-B082-2668866C9FFE}" type="pres">
      <dgm:prSet presAssocID="{0FF97473-3293-4F01-981F-F534525E56AE}" presName="dummy3a" presStyleCnt="0"/>
      <dgm:spPr/>
    </dgm:pt>
    <dgm:pt modelId="{054973FF-B17E-4AE9-85E6-D6DF4B4C783A}" type="pres">
      <dgm:prSet presAssocID="{0FF97473-3293-4F01-981F-F534525E56AE}" presName="dummy3b" presStyleCnt="0"/>
      <dgm:spPr/>
    </dgm:pt>
    <dgm:pt modelId="{FE1E2EB8-2BE4-4514-B071-70F5967CC64D}" type="pres">
      <dgm:prSet presAssocID="{0FF97473-3293-4F01-981F-F534525E56AE}" presName="wedge3Tx" presStyleLbl="node1" presStyleIdx="2" presStyleCnt="3">
        <dgm:presLayoutVars>
          <dgm:chMax val="0"/>
          <dgm:chPref val="0"/>
          <dgm:bulletEnabled val="1"/>
        </dgm:presLayoutVars>
      </dgm:prSet>
      <dgm:spPr/>
      <dgm:t>
        <a:bodyPr/>
        <a:lstStyle/>
        <a:p>
          <a:endParaRPr lang="el-GR"/>
        </a:p>
      </dgm:t>
    </dgm:pt>
    <dgm:pt modelId="{004B33FF-EA47-43A0-B1BB-0AF547623B0C}" type="pres">
      <dgm:prSet presAssocID="{EF6E4485-43DD-487D-9BB8-44A6511D33D0}" presName="arrowWedge1" presStyleLbl="fgSibTrans2D1" presStyleIdx="0" presStyleCnt="3" custLinFactNeighborX="-255" custLinFactNeighborY="-550"/>
      <dgm:spPr/>
    </dgm:pt>
    <dgm:pt modelId="{EB873376-A23E-4C4C-A3B0-55482FA725C1}" type="pres">
      <dgm:prSet presAssocID="{3231D5BF-E092-4A33-BEAD-5D1E55A491E2}" presName="arrowWedge2" presStyleLbl="fgSibTrans2D1" presStyleIdx="1" presStyleCnt="3"/>
      <dgm:spPr/>
    </dgm:pt>
    <dgm:pt modelId="{537EA348-8B2F-4C72-98F6-2C9D604C493E}" type="pres">
      <dgm:prSet presAssocID="{BEAC1A94-20A0-41C0-9967-345469CF3E81}" presName="arrowWedge3" presStyleLbl="fgSibTrans2D1" presStyleIdx="2" presStyleCnt="3"/>
      <dgm:spPr/>
    </dgm:pt>
  </dgm:ptLst>
  <dgm:cxnLst>
    <dgm:cxn modelId="{94C3FCDC-18F9-48F7-8747-DFFB8271A08C}" type="presOf" srcId="{8ADF7D47-706E-45B4-8D39-AD5764D7CE11}" destId="{CEA922F1-CA7C-4DFB-8CF9-58F67A9D4CC2}" srcOrd="0" destOrd="0" presId="urn:microsoft.com/office/officeart/2005/8/layout/cycle8"/>
    <dgm:cxn modelId="{51D06596-569D-4415-8707-A4F8BF8914C0}" type="presOf" srcId="{20FC2AA3-1CC0-445B-80F3-7D381C1372F4}" destId="{5E698604-2CD8-45A1-A346-14CA76DB5E25}" srcOrd="1" destOrd="0" presId="urn:microsoft.com/office/officeart/2005/8/layout/cycle8"/>
    <dgm:cxn modelId="{3DA6D72F-627A-47C9-A231-A85C3454F848}" type="presOf" srcId="{20FC2AA3-1CC0-445B-80F3-7D381C1372F4}" destId="{6012D7DD-7886-4607-8A02-8F5E1E2D4C73}" srcOrd="0" destOrd="0" presId="urn:microsoft.com/office/officeart/2005/8/layout/cycle8"/>
    <dgm:cxn modelId="{1B11C147-D549-47FC-A476-279DDDEA7D95}" srcId="{0FF97473-3293-4F01-981F-F534525E56AE}" destId="{8ADF7D47-706E-45B4-8D39-AD5764D7CE11}" srcOrd="2" destOrd="0" parTransId="{9DBB1F54-19A5-4DCE-9E96-48CF9D4CA0B3}" sibTransId="{BEAC1A94-20A0-41C0-9967-345469CF3E81}"/>
    <dgm:cxn modelId="{AD0F2019-26EB-4750-84D8-2550515612D1}" srcId="{0FF97473-3293-4F01-981F-F534525E56AE}" destId="{20FC2AA3-1CC0-445B-80F3-7D381C1372F4}" srcOrd="0" destOrd="0" parTransId="{9EAA00B0-9E30-4B69-89CE-46AAF1DD12AE}" sibTransId="{EF6E4485-43DD-487D-9BB8-44A6511D33D0}"/>
    <dgm:cxn modelId="{86B7F41D-F2D9-415C-BD2B-7A10CE24DCE7}" type="presOf" srcId="{8ADF7D47-706E-45B4-8D39-AD5764D7CE11}" destId="{FE1E2EB8-2BE4-4514-B071-70F5967CC64D}" srcOrd="1" destOrd="0" presId="urn:microsoft.com/office/officeart/2005/8/layout/cycle8"/>
    <dgm:cxn modelId="{030B391F-EA07-44C9-84E3-FEEDD3FF9D9E}" srcId="{0FF97473-3293-4F01-981F-F534525E56AE}" destId="{069D9641-82EC-4B24-9AB4-534574AEF4CC}" srcOrd="1" destOrd="0" parTransId="{A24542DC-83FA-4804-ACC6-51E4D7A776F4}" sibTransId="{3231D5BF-E092-4A33-BEAD-5D1E55A491E2}"/>
    <dgm:cxn modelId="{44F84365-64F6-4FCB-B63E-B89565977830}" type="presOf" srcId="{069D9641-82EC-4B24-9AB4-534574AEF4CC}" destId="{8B37B853-3F58-49D5-9CCF-064099ACB0CE}" srcOrd="1" destOrd="0" presId="urn:microsoft.com/office/officeart/2005/8/layout/cycle8"/>
    <dgm:cxn modelId="{49B9621F-7C04-40F0-A7E1-DEF31FA15B62}" type="presOf" srcId="{0FF97473-3293-4F01-981F-F534525E56AE}" destId="{95D94A5C-1636-4040-8157-D825351860D4}" srcOrd="0" destOrd="0" presId="urn:microsoft.com/office/officeart/2005/8/layout/cycle8"/>
    <dgm:cxn modelId="{1C2472AD-9FB0-41D8-9503-9221192CA7AB}" type="presOf" srcId="{069D9641-82EC-4B24-9AB4-534574AEF4CC}" destId="{31CE6711-A08E-4A6A-BA39-508770CFCB2A}" srcOrd="0" destOrd="0" presId="urn:microsoft.com/office/officeart/2005/8/layout/cycle8"/>
    <dgm:cxn modelId="{FA9D0D88-348A-4053-87CB-B1053D0DA511}" type="presParOf" srcId="{95D94A5C-1636-4040-8157-D825351860D4}" destId="{6012D7DD-7886-4607-8A02-8F5E1E2D4C73}" srcOrd="0" destOrd="0" presId="urn:microsoft.com/office/officeart/2005/8/layout/cycle8"/>
    <dgm:cxn modelId="{7F1A00BB-601D-4CC1-AACB-49029E201067}" type="presParOf" srcId="{95D94A5C-1636-4040-8157-D825351860D4}" destId="{7EBC150B-ADD0-4D4B-8E63-667E1E6F2148}" srcOrd="1" destOrd="0" presId="urn:microsoft.com/office/officeart/2005/8/layout/cycle8"/>
    <dgm:cxn modelId="{13609AB3-8C89-44E5-BDC3-DE8ED404F43C}" type="presParOf" srcId="{95D94A5C-1636-4040-8157-D825351860D4}" destId="{4786D153-F380-44A8-8C55-DC6C08493669}" srcOrd="2" destOrd="0" presId="urn:microsoft.com/office/officeart/2005/8/layout/cycle8"/>
    <dgm:cxn modelId="{1293E4DE-09CE-4DE9-9DAC-DE62EB409858}" type="presParOf" srcId="{95D94A5C-1636-4040-8157-D825351860D4}" destId="{5E698604-2CD8-45A1-A346-14CA76DB5E25}" srcOrd="3" destOrd="0" presId="urn:microsoft.com/office/officeart/2005/8/layout/cycle8"/>
    <dgm:cxn modelId="{A55B51F8-DA3A-4437-8FB4-C87D623C8E1C}" type="presParOf" srcId="{95D94A5C-1636-4040-8157-D825351860D4}" destId="{31CE6711-A08E-4A6A-BA39-508770CFCB2A}" srcOrd="4" destOrd="0" presId="urn:microsoft.com/office/officeart/2005/8/layout/cycle8"/>
    <dgm:cxn modelId="{FEC8CA45-68F3-4419-AF26-EAA451ECEFAA}" type="presParOf" srcId="{95D94A5C-1636-4040-8157-D825351860D4}" destId="{024D2A1C-2F9A-4529-8E92-48A93BC62E03}" srcOrd="5" destOrd="0" presId="urn:microsoft.com/office/officeart/2005/8/layout/cycle8"/>
    <dgm:cxn modelId="{4D990C16-F9F9-437D-A2AD-66D00F6BF441}" type="presParOf" srcId="{95D94A5C-1636-4040-8157-D825351860D4}" destId="{B3B568C1-9729-4905-81BB-EFF8A4F43003}" srcOrd="6" destOrd="0" presId="urn:microsoft.com/office/officeart/2005/8/layout/cycle8"/>
    <dgm:cxn modelId="{E332559D-D717-4C5F-AD9D-3B3E84B68F33}" type="presParOf" srcId="{95D94A5C-1636-4040-8157-D825351860D4}" destId="{8B37B853-3F58-49D5-9CCF-064099ACB0CE}" srcOrd="7" destOrd="0" presId="urn:microsoft.com/office/officeart/2005/8/layout/cycle8"/>
    <dgm:cxn modelId="{711974A9-B9FC-42AB-9F1F-4DC8668510E2}" type="presParOf" srcId="{95D94A5C-1636-4040-8157-D825351860D4}" destId="{CEA922F1-CA7C-4DFB-8CF9-58F67A9D4CC2}" srcOrd="8" destOrd="0" presId="urn:microsoft.com/office/officeart/2005/8/layout/cycle8"/>
    <dgm:cxn modelId="{B0C44091-CD98-4D6E-AA9E-2CCF3C216907}" type="presParOf" srcId="{95D94A5C-1636-4040-8157-D825351860D4}" destId="{BBFD0FD2-8FA1-40A6-B082-2668866C9FFE}" srcOrd="9" destOrd="0" presId="urn:microsoft.com/office/officeart/2005/8/layout/cycle8"/>
    <dgm:cxn modelId="{4E2E5D66-91A8-47A4-955A-10A8C651EF35}" type="presParOf" srcId="{95D94A5C-1636-4040-8157-D825351860D4}" destId="{054973FF-B17E-4AE9-85E6-D6DF4B4C783A}" srcOrd="10" destOrd="0" presId="urn:microsoft.com/office/officeart/2005/8/layout/cycle8"/>
    <dgm:cxn modelId="{89953041-6B4A-41F4-9428-031063E888C3}" type="presParOf" srcId="{95D94A5C-1636-4040-8157-D825351860D4}" destId="{FE1E2EB8-2BE4-4514-B071-70F5967CC64D}" srcOrd="11" destOrd="0" presId="urn:microsoft.com/office/officeart/2005/8/layout/cycle8"/>
    <dgm:cxn modelId="{310B598C-516A-4887-9FE2-9D1A4A87F12D}" type="presParOf" srcId="{95D94A5C-1636-4040-8157-D825351860D4}" destId="{004B33FF-EA47-43A0-B1BB-0AF547623B0C}" srcOrd="12" destOrd="0" presId="urn:microsoft.com/office/officeart/2005/8/layout/cycle8"/>
    <dgm:cxn modelId="{57BB8612-F286-4E97-81A3-8F15632AC811}" type="presParOf" srcId="{95D94A5C-1636-4040-8157-D825351860D4}" destId="{EB873376-A23E-4C4C-A3B0-55482FA725C1}" srcOrd="13" destOrd="0" presId="urn:microsoft.com/office/officeart/2005/8/layout/cycle8"/>
    <dgm:cxn modelId="{2AA9D818-753D-48A0-B58B-F1ADAA1F7B5C}" type="presParOf" srcId="{95D94A5C-1636-4040-8157-D825351860D4}" destId="{537EA348-8B2F-4C72-98F6-2C9D604C493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D0D100-18CC-40CA-B707-4B195D8404A6}" type="doc">
      <dgm:prSet loTypeId="urn:microsoft.com/office/officeart/2005/8/layout/process2" loCatId="process" qsTypeId="urn:microsoft.com/office/officeart/2005/8/quickstyle/simple1" qsCatId="simple" csTypeId="urn:microsoft.com/office/officeart/2005/8/colors/accent1_2" csCatId="accent1" phldr="1"/>
      <dgm:spPr/>
    </dgm:pt>
    <dgm:pt modelId="{9F1DB8D2-5856-44FE-8393-54BD66638A5D}">
      <dgm:prSet phldrT="[Κείμενο]"/>
      <dgm:spPr/>
      <dgm:t>
        <a:bodyPr/>
        <a:lstStyle/>
        <a:p>
          <a:r>
            <a:rPr lang="el-GR" dirty="0" smtClean="0"/>
            <a:t>«Φυσιολογικό- Παθολογικό»</a:t>
          </a:r>
          <a:endParaRPr lang="el-GR" dirty="0"/>
        </a:p>
      </dgm:t>
    </dgm:pt>
    <dgm:pt modelId="{12D9AB97-0C13-4913-B99F-5C6EB23DF2D9}" type="parTrans" cxnId="{DB1B952E-8AAA-4BCE-90AB-D55A4751A9CF}">
      <dgm:prSet/>
      <dgm:spPr/>
      <dgm:t>
        <a:bodyPr/>
        <a:lstStyle/>
        <a:p>
          <a:endParaRPr lang="el-GR"/>
        </a:p>
      </dgm:t>
    </dgm:pt>
    <dgm:pt modelId="{8D112C5A-A103-45AD-B826-73704E61BAFB}" type="sibTrans" cxnId="{DB1B952E-8AAA-4BCE-90AB-D55A4751A9CF}">
      <dgm:prSet/>
      <dgm:spPr/>
      <dgm:t>
        <a:bodyPr/>
        <a:lstStyle/>
        <a:p>
          <a:endParaRPr lang="el-GR"/>
        </a:p>
      </dgm:t>
    </dgm:pt>
    <dgm:pt modelId="{3794EC27-DB23-473A-A35C-04AB3C19E326}">
      <dgm:prSet phldrT="[Κείμενο]"/>
      <dgm:spPr/>
      <dgm:t>
        <a:bodyPr/>
        <a:lstStyle/>
        <a:p>
          <a:r>
            <a:rPr lang="el-GR" dirty="0" smtClean="0"/>
            <a:t>«Βλάβη» «Διαταραχή»</a:t>
          </a:r>
          <a:endParaRPr lang="el-GR" dirty="0"/>
        </a:p>
      </dgm:t>
    </dgm:pt>
    <dgm:pt modelId="{BA7C01C5-0E6C-410B-80E9-1DD011A5E2D0}" type="parTrans" cxnId="{34987476-2AC5-4F57-A1AE-1BF3D2520E64}">
      <dgm:prSet/>
      <dgm:spPr/>
      <dgm:t>
        <a:bodyPr/>
        <a:lstStyle/>
        <a:p>
          <a:endParaRPr lang="el-GR"/>
        </a:p>
      </dgm:t>
    </dgm:pt>
    <dgm:pt modelId="{30DCC189-524B-4849-B93C-C015FE160103}" type="sibTrans" cxnId="{34987476-2AC5-4F57-A1AE-1BF3D2520E64}">
      <dgm:prSet/>
      <dgm:spPr/>
      <dgm:t>
        <a:bodyPr/>
        <a:lstStyle/>
        <a:p>
          <a:endParaRPr lang="el-GR"/>
        </a:p>
      </dgm:t>
    </dgm:pt>
    <dgm:pt modelId="{0CFBA6CD-5C0C-449B-BD56-F3120BCB7814}">
      <dgm:prSet phldrT="[Κείμενο]"/>
      <dgm:spPr/>
      <dgm:t>
        <a:bodyPr/>
        <a:lstStyle/>
        <a:p>
          <a:r>
            <a:rPr lang="el-GR" dirty="0" smtClean="0"/>
            <a:t>Αναπηρία</a:t>
          </a:r>
          <a:endParaRPr lang="el-GR" dirty="0"/>
        </a:p>
      </dgm:t>
    </dgm:pt>
    <dgm:pt modelId="{4FF1EBE0-CC05-4CAF-975A-7AF6FCAE9DC6}" type="parTrans" cxnId="{799CE59B-F214-4E68-84F3-F57C10CD16A5}">
      <dgm:prSet/>
      <dgm:spPr/>
      <dgm:t>
        <a:bodyPr/>
        <a:lstStyle/>
        <a:p>
          <a:endParaRPr lang="el-GR"/>
        </a:p>
      </dgm:t>
    </dgm:pt>
    <dgm:pt modelId="{EDC9C070-229E-4B62-92C2-4E021A298041}" type="sibTrans" cxnId="{799CE59B-F214-4E68-84F3-F57C10CD16A5}">
      <dgm:prSet/>
      <dgm:spPr/>
      <dgm:t>
        <a:bodyPr/>
        <a:lstStyle/>
        <a:p>
          <a:endParaRPr lang="el-GR"/>
        </a:p>
      </dgm:t>
    </dgm:pt>
    <dgm:pt modelId="{F2EFB9E3-044F-4B1C-9603-2C3FED8505F3}" type="pres">
      <dgm:prSet presAssocID="{46D0D100-18CC-40CA-B707-4B195D8404A6}" presName="linearFlow" presStyleCnt="0">
        <dgm:presLayoutVars>
          <dgm:resizeHandles val="exact"/>
        </dgm:presLayoutVars>
      </dgm:prSet>
      <dgm:spPr/>
    </dgm:pt>
    <dgm:pt modelId="{CC9F1029-2452-41F1-89C5-FF786B3EF4D8}" type="pres">
      <dgm:prSet presAssocID="{9F1DB8D2-5856-44FE-8393-54BD66638A5D}" presName="node" presStyleLbl="node1" presStyleIdx="0" presStyleCnt="3" custScaleX="131155">
        <dgm:presLayoutVars>
          <dgm:bulletEnabled val="1"/>
        </dgm:presLayoutVars>
      </dgm:prSet>
      <dgm:spPr/>
      <dgm:t>
        <a:bodyPr/>
        <a:lstStyle/>
        <a:p>
          <a:endParaRPr lang="el-GR"/>
        </a:p>
      </dgm:t>
    </dgm:pt>
    <dgm:pt modelId="{06E3650F-F16C-4CE2-BA92-AC68B84E5408}" type="pres">
      <dgm:prSet presAssocID="{8D112C5A-A103-45AD-B826-73704E61BAFB}" presName="sibTrans" presStyleLbl="sibTrans2D1" presStyleIdx="0" presStyleCnt="2"/>
      <dgm:spPr/>
      <dgm:t>
        <a:bodyPr/>
        <a:lstStyle/>
        <a:p>
          <a:endParaRPr lang="el-GR"/>
        </a:p>
      </dgm:t>
    </dgm:pt>
    <dgm:pt modelId="{491FB45B-051F-456D-9B26-BEB38E25B330}" type="pres">
      <dgm:prSet presAssocID="{8D112C5A-A103-45AD-B826-73704E61BAFB}" presName="connectorText" presStyleLbl="sibTrans2D1" presStyleIdx="0" presStyleCnt="2"/>
      <dgm:spPr/>
      <dgm:t>
        <a:bodyPr/>
        <a:lstStyle/>
        <a:p>
          <a:endParaRPr lang="el-GR"/>
        </a:p>
      </dgm:t>
    </dgm:pt>
    <dgm:pt modelId="{C1321BA1-8D29-4C4A-AD87-37F8F552F506}" type="pres">
      <dgm:prSet presAssocID="{3794EC27-DB23-473A-A35C-04AB3C19E326}" presName="node" presStyleLbl="node1" presStyleIdx="1" presStyleCnt="3" custScaleX="122693">
        <dgm:presLayoutVars>
          <dgm:bulletEnabled val="1"/>
        </dgm:presLayoutVars>
      </dgm:prSet>
      <dgm:spPr/>
      <dgm:t>
        <a:bodyPr/>
        <a:lstStyle/>
        <a:p>
          <a:endParaRPr lang="el-GR"/>
        </a:p>
      </dgm:t>
    </dgm:pt>
    <dgm:pt modelId="{67B21840-C46F-443B-87E0-2E078A302C26}" type="pres">
      <dgm:prSet presAssocID="{30DCC189-524B-4849-B93C-C015FE160103}" presName="sibTrans" presStyleLbl="sibTrans2D1" presStyleIdx="1" presStyleCnt="2"/>
      <dgm:spPr/>
      <dgm:t>
        <a:bodyPr/>
        <a:lstStyle/>
        <a:p>
          <a:endParaRPr lang="el-GR"/>
        </a:p>
      </dgm:t>
    </dgm:pt>
    <dgm:pt modelId="{9E851716-FFEC-45E2-8FCB-30C454CEA4F2}" type="pres">
      <dgm:prSet presAssocID="{30DCC189-524B-4849-B93C-C015FE160103}" presName="connectorText" presStyleLbl="sibTrans2D1" presStyleIdx="1" presStyleCnt="2"/>
      <dgm:spPr/>
      <dgm:t>
        <a:bodyPr/>
        <a:lstStyle/>
        <a:p>
          <a:endParaRPr lang="el-GR"/>
        </a:p>
      </dgm:t>
    </dgm:pt>
    <dgm:pt modelId="{870CF60C-6210-4E28-BCB2-E1E74CBA2036}" type="pres">
      <dgm:prSet presAssocID="{0CFBA6CD-5C0C-449B-BD56-F3120BCB7814}" presName="node" presStyleLbl="node1" presStyleIdx="2" presStyleCnt="3" custScaleX="122693">
        <dgm:presLayoutVars>
          <dgm:bulletEnabled val="1"/>
        </dgm:presLayoutVars>
      </dgm:prSet>
      <dgm:spPr/>
      <dgm:t>
        <a:bodyPr/>
        <a:lstStyle/>
        <a:p>
          <a:endParaRPr lang="el-GR"/>
        </a:p>
      </dgm:t>
    </dgm:pt>
  </dgm:ptLst>
  <dgm:cxnLst>
    <dgm:cxn modelId="{78E20BAA-906E-4F1F-96B7-6552DDA17707}" type="presOf" srcId="{8D112C5A-A103-45AD-B826-73704E61BAFB}" destId="{491FB45B-051F-456D-9B26-BEB38E25B330}" srcOrd="1" destOrd="0" presId="urn:microsoft.com/office/officeart/2005/8/layout/process2"/>
    <dgm:cxn modelId="{71D08DF4-6A23-47CD-A7E4-94F034122A31}" type="presOf" srcId="{8D112C5A-A103-45AD-B826-73704E61BAFB}" destId="{06E3650F-F16C-4CE2-BA92-AC68B84E5408}" srcOrd="0" destOrd="0" presId="urn:microsoft.com/office/officeart/2005/8/layout/process2"/>
    <dgm:cxn modelId="{9732FA9A-7857-41DB-BDE5-81091C7BFEB7}" type="presOf" srcId="{30DCC189-524B-4849-B93C-C015FE160103}" destId="{67B21840-C46F-443B-87E0-2E078A302C26}" srcOrd="0" destOrd="0" presId="urn:microsoft.com/office/officeart/2005/8/layout/process2"/>
    <dgm:cxn modelId="{B13F2CC8-1858-40CF-A7AD-1DEBBA327FDA}" type="presOf" srcId="{9F1DB8D2-5856-44FE-8393-54BD66638A5D}" destId="{CC9F1029-2452-41F1-89C5-FF786B3EF4D8}" srcOrd="0" destOrd="0" presId="urn:microsoft.com/office/officeart/2005/8/layout/process2"/>
    <dgm:cxn modelId="{525EE824-76DD-42C5-9C10-130CDD27292B}" type="presOf" srcId="{46D0D100-18CC-40CA-B707-4B195D8404A6}" destId="{F2EFB9E3-044F-4B1C-9603-2C3FED8505F3}" srcOrd="0" destOrd="0" presId="urn:microsoft.com/office/officeart/2005/8/layout/process2"/>
    <dgm:cxn modelId="{34987476-2AC5-4F57-A1AE-1BF3D2520E64}" srcId="{46D0D100-18CC-40CA-B707-4B195D8404A6}" destId="{3794EC27-DB23-473A-A35C-04AB3C19E326}" srcOrd="1" destOrd="0" parTransId="{BA7C01C5-0E6C-410B-80E9-1DD011A5E2D0}" sibTransId="{30DCC189-524B-4849-B93C-C015FE160103}"/>
    <dgm:cxn modelId="{2158EEFC-2881-4DCC-9F71-8C13EFFFAB20}" type="presOf" srcId="{0CFBA6CD-5C0C-449B-BD56-F3120BCB7814}" destId="{870CF60C-6210-4E28-BCB2-E1E74CBA2036}" srcOrd="0" destOrd="0" presId="urn:microsoft.com/office/officeart/2005/8/layout/process2"/>
    <dgm:cxn modelId="{CF9E66EA-CFDA-497F-AF61-1CBAFA7D1F2D}" type="presOf" srcId="{30DCC189-524B-4849-B93C-C015FE160103}" destId="{9E851716-FFEC-45E2-8FCB-30C454CEA4F2}" srcOrd="1" destOrd="0" presId="urn:microsoft.com/office/officeart/2005/8/layout/process2"/>
    <dgm:cxn modelId="{9BDD5FC5-A7F2-4487-ACC1-A49F5304A5E7}" type="presOf" srcId="{3794EC27-DB23-473A-A35C-04AB3C19E326}" destId="{C1321BA1-8D29-4C4A-AD87-37F8F552F506}" srcOrd="0" destOrd="0" presId="urn:microsoft.com/office/officeart/2005/8/layout/process2"/>
    <dgm:cxn modelId="{DB1B952E-8AAA-4BCE-90AB-D55A4751A9CF}" srcId="{46D0D100-18CC-40CA-B707-4B195D8404A6}" destId="{9F1DB8D2-5856-44FE-8393-54BD66638A5D}" srcOrd="0" destOrd="0" parTransId="{12D9AB97-0C13-4913-B99F-5C6EB23DF2D9}" sibTransId="{8D112C5A-A103-45AD-B826-73704E61BAFB}"/>
    <dgm:cxn modelId="{799CE59B-F214-4E68-84F3-F57C10CD16A5}" srcId="{46D0D100-18CC-40CA-B707-4B195D8404A6}" destId="{0CFBA6CD-5C0C-449B-BD56-F3120BCB7814}" srcOrd="2" destOrd="0" parTransId="{4FF1EBE0-CC05-4CAF-975A-7AF6FCAE9DC6}" sibTransId="{EDC9C070-229E-4B62-92C2-4E021A298041}"/>
    <dgm:cxn modelId="{75631BC3-A646-491B-ABAA-F0AD18C72D4E}" type="presParOf" srcId="{F2EFB9E3-044F-4B1C-9603-2C3FED8505F3}" destId="{CC9F1029-2452-41F1-89C5-FF786B3EF4D8}" srcOrd="0" destOrd="0" presId="urn:microsoft.com/office/officeart/2005/8/layout/process2"/>
    <dgm:cxn modelId="{2BA45E6C-D53E-495A-BF5C-EBC505EF6282}" type="presParOf" srcId="{F2EFB9E3-044F-4B1C-9603-2C3FED8505F3}" destId="{06E3650F-F16C-4CE2-BA92-AC68B84E5408}" srcOrd="1" destOrd="0" presId="urn:microsoft.com/office/officeart/2005/8/layout/process2"/>
    <dgm:cxn modelId="{3ECB55D5-63BC-44B7-8081-F7356398675B}" type="presParOf" srcId="{06E3650F-F16C-4CE2-BA92-AC68B84E5408}" destId="{491FB45B-051F-456D-9B26-BEB38E25B330}" srcOrd="0" destOrd="0" presId="urn:microsoft.com/office/officeart/2005/8/layout/process2"/>
    <dgm:cxn modelId="{BD572F28-348B-4523-9A2D-FC8C3DB84709}" type="presParOf" srcId="{F2EFB9E3-044F-4B1C-9603-2C3FED8505F3}" destId="{C1321BA1-8D29-4C4A-AD87-37F8F552F506}" srcOrd="2" destOrd="0" presId="urn:microsoft.com/office/officeart/2005/8/layout/process2"/>
    <dgm:cxn modelId="{8EC1E3B2-091C-41E2-BDC6-05A2C7EC9B31}" type="presParOf" srcId="{F2EFB9E3-044F-4B1C-9603-2C3FED8505F3}" destId="{67B21840-C46F-443B-87E0-2E078A302C26}" srcOrd="3" destOrd="0" presId="urn:microsoft.com/office/officeart/2005/8/layout/process2"/>
    <dgm:cxn modelId="{CF499EE7-B8DB-4AC9-A58A-ADCFEF30CD9C}" type="presParOf" srcId="{67B21840-C46F-443B-87E0-2E078A302C26}" destId="{9E851716-FFEC-45E2-8FCB-30C454CEA4F2}" srcOrd="0" destOrd="0" presId="urn:microsoft.com/office/officeart/2005/8/layout/process2"/>
    <dgm:cxn modelId="{95A09505-114E-4409-9D0B-ECC6719FD310}" type="presParOf" srcId="{F2EFB9E3-044F-4B1C-9603-2C3FED8505F3}" destId="{870CF60C-6210-4E28-BCB2-E1E74CBA2036}"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2D7DD-7886-4607-8A02-8F5E1E2D4C73}">
      <dsp:nvSpPr>
        <dsp:cNvPr id="0" name=""/>
        <dsp:cNvSpPr/>
      </dsp:nvSpPr>
      <dsp:spPr>
        <a:xfrm>
          <a:off x="2268456" y="250747"/>
          <a:ext cx="3240427" cy="3240427"/>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l-GR" sz="14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Διαχωρισμός ή Ένταξη;</a:t>
          </a:r>
        </a:p>
        <a:p>
          <a:pPr lvl="0" algn="ctr">
            <a:spcBef>
              <a:spcPct val="0"/>
            </a:spcBef>
          </a:pPr>
          <a:endParaRPr lang="el-GR" sz="1400" kern="1200" dirty="0"/>
        </a:p>
      </dsp:txBody>
      <dsp:txXfrm>
        <a:off x="3976239" y="937409"/>
        <a:ext cx="1157295" cy="964413"/>
      </dsp:txXfrm>
    </dsp:sp>
    <dsp:sp modelId="{31CE6711-A08E-4A6A-BA39-508770CFCB2A}">
      <dsp:nvSpPr>
        <dsp:cNvPr id="0" name=""/>
        <dsp:cNvSpPr/>
      </dsp:nvSpPr>
      <dsp:spPr>
        <a:xfrm>
          <a:off x="2201719" y="366476"/>
          <a:ext cx="3240427" cy="3240427"/>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l-GR" sz="1400" kern="1200" dirty="0" smtClean="0"/>
            <a:t>Αλλαγές που τελικά επιτελούνται; Ευθύνη;</a:t>
          </a:r>
          <a:endParaRPr lang="el-GR" sz="1400" kern="1200" dirty="0"/>
        </a:p>
      </dsp:txBody>
      <dsp:txXfrm>
        <a:off x="2973249" y="2468897"/>
        <a:ext cx="1735943" cy="848683"/>
      </dsp:txXfrm>
    </dsp:sp>
    <dsp:sp modelId="{CEA922F1-CA7C-4DFB-8CF9-58F67A9D4CC2}">
      <dsp:nvSpPr>
        <dsp:cNvPr id="0" name=""/>
        <dsp:cNvSpPr/>
      </dsp:nvSpPr>
      <dsp:spPr>
        <a:xfrm>
          <a:off x="2134981" y="250747"/>
          <a:ext cx="3240427" cy="3240427"/>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Ορισμός αναπηρίας;</a:t>
          </a:r>
        </a:p>
      </dsp:txBody>
      <dsp:txXfrm>
        <a:off x="2510331" y="937409"/>
        <a:ext cx="1157295" cy="964413"/>
      </dsp:txXfrm>
    </dsp:sp>
    <dsp:sp modelId="{004B33FF-EA47-43A0-B1BB-0AF547623B0C}">
      <dsp:nvSpPr>
        <dsp:cNvPr id="0" name=""/>
        <dsp:cNvSpPr/>
      </dsp:nvSpPr>
      <dsp:spPr>
        <a:xfrm>
          <a:off x="2058839" y="30120"/>
          <a:ext cx="3641623" cy="364162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873376-A23E-4C4C-A3B0-55482FA725C1}">
      <dsp:nvSpPr>
        <dsp:cNvPr id="0" name=""/>
        <dsp:cNvSpPr/>
      </dsp:nvSpPr>
      <dsp:spPr>
        <a:xfrm>
          <a:off x="2001121" y="165674"/>
          <a:ext cx="3641623" cy="364162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7EA348-8B2F-4C72-98F6-2C9D604C493E}">
      <dsp:nvSpPr>
        <dsp:cNvPr id="0" name=""/>
        <dsp:cNvSpPr/>
      </dsp:nvSpPr>
      <dsp:spPr>
        <a:xfrm>
          <a:off x="1934116" y="50149"/>
          <a:ext cx="3641623" cy="364162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2D7DD-7886-4607-8A02-8F5E1E2D4C73}">
      <dsp:nvSpPr>
        <dsp:cNvPr id="0" name=""/>
        <dsp:cNvSpPr/>
      </dsp:nvSpPr>
      <dsp:spPr>
        <a:xfrm>
          <a:off x="2268456" y="250747"/>
          <a:ext cx="3240427" cy="3240427"/>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l-GR" sz="14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Διαχωρισμός ή Ένταξη;</a:t>
          </a:r>
        </a:p>
        <a:p>
          <a:pPr lvl="0" algn="ctr">
            <a:spcBef>
              <a:spcPct val="0"/>
            </a:spcBef>
          </a:pPr>
          <a:endParaRPr lang="el-GR" sz="1400" kern="1200" dirty="0"/>
        </a:p>
      </dsp:txBody>
      <dsp:txXfrm>
        <a:off x="3976239" y="937409"/>
        <a:ext cx="1157295" cy="964413"/>
      </dsp:txXfrm>
    </dsp:sp>
    <dsp:sp modelId="{31CE6711-A08E-4A6A-BA39-508770CFCB2A}">
      <dsp:nvSpPr>
        <dsp:cNvPr id="0" name=""/>
        <dsp:cNvSpPr/>
      </dsp:nvSpPr>
      <dsp:spPr>
        <a:xfrm>
          <a:off x="2201719" y="366476"/>
          <a:ext cx="3240427" cy="3240427"/>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l-GR" sz="1400" kern="1200" dirty="0" smtClean="0"/>
            <a:t>Αλλαγές που τελικά επιτελούνται; Ευθύνη;</a:t>
          </a:r>
          <a:endParaRPr lang="el-GR" sz="1400" kern="1200" dirty="0"/>
        </a:p>
      </dsp:txBody>
      <dsp:txXfrm>
        <a:off x="2973249" y="2468897"/>
        <a:ext cx="1735943" cy="848683"/>
      </dsp:txXfrm>
    </dsp:sp>
    <dsp:sp modelId="{CEA922F1-CA7C-4DFB-8CF9-58F67A9D4CC2}">
      <dsp:nvSpPr>
        <dsp:cNvPr id="0" name=""/>
        <dsp:cNvSpPr/>
      </dsp:nvSpPr>
      <dsp:spPr>
        <a:xfrm>
          <a:off x="2134981" y="250747"/>
          <a:ext cx="3240427" cy="3240427"/>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Ορισμός αναπηρίας;</a:t>
          </a:r>
        </a:p>
      </dsp:txBody>
      <dsp:txXfrm>
        <a:off x="2510331" y="937409"/>
        <a:ext cx="1157295" cy="964413"/>
      </dsp:txXfrm>
    </dsp:sp>
    <dsp:sp modelId="{004B33FF-EA47-43A0-B1BB-0AF547623B0C}">
      <dsp:nvSpPr>
        <dsp:cNvPr id="0" name=""/>
        <dsp:cNvSpPr/>
      </dsp:nvSpPr>
      <dsp:spPr>
        <a:xfrm>
          <a:off x="2058839" y="30120"/>
          <a:ext cx="3641623" cy="364162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873376-A23E-4C4C-A3B0-55482FA725C1}">
      <dsp:nvSpPr>
        <dsp:cNvPr id="0" name=""/>
        <dsp:cNvSpPr/>
      </dsp:nvSpPr>
      <dsp:spPr>
        <a:xfrm>
          <a:off x="2001121" y="165674"/>
          <a:ext cx="3641623" cy="364162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7EA348-8B2F-4C72-98F6-2C9D604C493E}">
      <dsp:nvSpPr>
        <dsp:cNvPr id="0" name=""/>
        <dsp:cNvSpPr/>
      </dsp:nvSpPr>
      <dsp:spPr>
        <a:xfrm>
          <a:off x="1934116" y="50149"/>
          <a:ext cx="3641623" cy="364162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2D7DD-7886-4607-8A02-8F5E1E2D4C73}">
      <dsp:nvSpPr>
        <dsp:cNvPr id="0" name=""/>
        <dsp:cNvSpPr/>
      </dsp:nvSpPr>
      <dsp:spPr>
        <a:xfrm>
          <a:off x="2268456" y="250747"/>
          <a:ext cx="3240427" cy="3240427"/>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l-GR" sz="14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Διαχωρισμός ή Ένταξη;</a:t>
          </a:r>
        </a:p>
        <a:p>
          <a:pPr lvl="0" algn="ctr">
            <a:spcBef>
              <a:spcPct val="0"/>
            </a:spcBef>
          </a:pPr>
          <a:endParaRPr lang="el-GR" sz="1400" kern="1200" dirty="0"/>
        </a:p>
      </dsp:txBody>
      <dsp:txXfrm>
        <a:off x="3976239" y="937409"/>
        <a:ext cx="1157295" cy="964413"/>
      </dsp:txXfrm>
    </dsp:sp>
    <dsp:sp modelId="{31CE6711-A08E-4A6A-BA39-508770CFCB2A}">
      <dsp:nvSpPr>
        <dsp:cNvPr id="0" name=""/>
        <dsp:cNvSpPr/>
      </dsp:nvSpPr>
      <dsp:spPr>
        <a:xfrm>
          <a:off x="2201719" y="366476"/>
          <a:ext cx="3240427" cy="3240427"/>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l-GR" sz="1400" kern="1200" dirty="0" smtClean="0"/>
            <a:t>Αλλαγές που τελικά επιτελούνται; Ευθύνη;</a:t>
          </a:r>
          <a:endParaRPr lang="el-GR" sz="1400" kern="1200" dirty="0"/>
        </a:p>
      </dsp:txBody>
      <dsp:txXfrm>
        <a:off x="2973249" y="2468897"/>
        <a:ext cx="1735943" cy="848683"/>
      </dsp:txXfrm>
    </dsp:sp>
    <dsp:sp modelId="{CEA922F1-CA7C-4DFB-8CF9-58F67A9D4CC2}">
      <dsp:nvSpPr>
        <dsp:cNvPr id="0" name=""/>
        <dsp:cNvSpPr/>
      </dsp:nvSpPr>
      <dsp:spPr>
        <a:xfrm>
          <a:off x="2134981" y="250747"/>
          <a:ext cx="3240427" cy="3240427"/>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Ορισμός αναπηρίας;</a:t>
          </a:r>
        </a:p>
      </dsp:txBody>
      <dsp:txXfrm>
        <a:off x="2510331" y="937409"/>
        <a:ext cx="1157295" cy="964413"/>
      </dsp:txXfrm>
    </dsp:sp>
    <dsp:sp modelId="{004B33FF-EA47-43A0-B1BB-0AF547623B0C}">
      <dsp:nvSpPr>
        <dsp:cNvPr id="0" name=""/>
        <dsp:cNvSpPr/>
      </dsp:nvSpPr>
      <dsp:spPr>
        <a:xfrm>
          <a:off x="2058839" y="30120"/>
          <a:ext cx="3641623" cy="364162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873376-A23E-4C4C-A3B0-55482FA725C1}">
      <dsp:nvSpPr>
        <dsp:cNvPr id="0" name=""/>
        <dsp:cNvSpPr/>
      </dsp:nvSpPr>
      <dsp:spPr>
        <a:xfrm>
          <a:off x="2001121" y="165674"/>
          <a:ext cx="3641623" cy="364162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7EA348-8B2F-4C72-98F6-2C9D604C493E}">
      <dsp:nvSpPr>
        <dsp:cNvPr id="0" name=""/>
        <dsp:cNvSpPr/>
      </dsp:nvSpPr>
      <dsp:spPr>
        <a:xfrm>
          <a:off x="1934116" y="50149"/>
          <a:ext cx="3641623" cy="364162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2D7DD-7886-4607-8A02-8F5E1E2D4C73}">
      <dsp:nvSpPr>
        <dsp:cNvPr id="0" name=""/>
        <dsp:cNvSpPr/>
      </dsp:nvSpPr>
      <dsp:spPr>
        <a:xfrm>
          <a:off x="2268456" y="250747"/>
          <a:ext cx="3240427" cy="3240427"/>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l-GR" sz="14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Διαχωρισμός ή Ένταξη;</a:t>
          </a:r>
        </a:p>
        <a:p>
          <a:pPr lvl="0" algn="ctr">
            <a:spcBef>
              <a:spcPct val="0"/>
            </a:spcBef>
          </a:pPr>
          <a:endParaRPr lang="el-GR" sz="1400" kern="1200" dirty="0"/>
        </a:p>
      </dsp:txBody>
      <dsp:txXfrm>
        <a:off x="3976239" y="937409"/>
        <a:ext cx="1157295" cy="964413"/>
      </dsp:txXfrm>
    </dsp:sp>
    <dsp:sp modelId="{31CE6711-A08E-4A6A-BA39-508770CFCB2A}">
      <dsp:nvSpPr>
        <dsp:cNvPr id="0" name=""/>
        <dsp:cNvSpPr/>
      </dsp:nvSpPr>
      <dsp:spPr>
        <a:xfrm>
          <a:off x="2201719" y="366476"/>
          <a:ext cx="3240427" cy="3240427"/>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l-GR" sz="1400" kern="1200" dirty="0" smtClean="0"/>
            <a:t>Αλλαγές που τελικά επιτελούνται; Ευθύνη;</a:t>
          </a:r>
          <a:endParaRPr lang="el-GR" sz="1400" kern="1200" dirty="0"/>
        </a:p>
      </dsp:txBody>
      <dsp:txXfrm>
        <a:off x="2973249" y="2468897"/>
        <a:ext cx="1735943" cy="848683"/>
      </dsp:txXfrm>
    </dsp:sp>
    <dsp:sp modelId="{CEA922F1-CA7C-4DFB-8CF9-58F67A9D4CC2}">
      <dsp:nvSpPr>
        <dsp:cNvPr id="0" name=""/>
        <dsp:cNvSpPr/>
      </dsp:nvSpPr>
      <dsp:spPr>
        <a:xfrm>
          <a:off x="2134981" y="250747"/>
          <a:ext cx="3240427" cy="3240427"/>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Ορισμός αναπηρίας;</a:t>
          </a:r>
        </a:p>
      </dsp:txBody>
      <dsp:txXfrm>
        <a:off x="2510331" y="937409"/>
        <a:ext cx="1157295" cy="964413"/>
      </dsp:txXfrm>
    </dsp:sp>
    <dsp:sp modelId="{004B33FF-EA47-43A0-B1BB-0AF547623B0C}">
      <dsp:nvSpPr>
        <dsp:cNvPr id="0" name=""/>
        <dsp:cNvSpPr/>
      </dsp:nvSpPr>
      <dsp:spPr>
        <a:xfrm>
          <a:off x="2058839" y="30120"/>
          <a:ext cx="3641623" cy="364162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873376-A23E-4C4C-A3B0-55482FA725C1}">
      <dsp:nvSpPr>
        <dsp:cNvPr id="0" name=""/>
        <dsp:cNvSpPr/>
      </dsp:nvSpPr>
      <dsp:spPr>
        <a:xfrm>
          <a:off x="2001121" y="165674"/>
          <a:ext cx="3641623" cy="364162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7EA348-8B2F-4C72-98F6-2C9D604C493E}">
      <dsp:nvSpPr>
        <dsp:cNvPr id="0" name=""/>
        <dsp:cNvSpPr/>
      </dsp:nvSpPr>
      <dsp:spPr>
        <a:xfrm>
          <a:off x="1934116" y="50149"/>
          <a:ext cx="3641623" cy="364162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2D7DD-7886-4607-8A02-8F5E1E2D4C73}">
      <dsp:nvSpPr>
        <dsp:cNvPr id="0" name=""/>
        <dsp:cNvSpPr/>
      </dsp:nvSpPr>
      <dsp:spPr>
        <a:xfrm>
          <a:off x="2268456" y="250747"/>
          <a:ext cx="3240427" cy="3240427"/>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l-GR" sz="14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Διαχωρισμός ή Ένταξη;</a:t>
          </a:r>
        </a:p>
        <a:p>
          <a:pPr lvl="0" algn="ctr">
            <a:spcBef>
              <a:spcPct val="0"/>
            </a:spcBef>
          </a:pPr>
          <a:endParaRPr lang="el-GR" sz="1400" kern="1200" dirty="0"/>
        </a:p>
      </dsp:txBody>
      <dsp:txXfrm>
        <a:off x="3976239" y="937409"/>
        <a:ext cx="1157295" cy="964413"/>
      </dsp:txXfrm>
    </dsp:sp>
    <dsp:sp modelId="{31CE6711-A08E-4A6A-BA39-508770CFCB2A}">
      <dsp:nvSpPr>
        <dsp:cNvPr id="0" name=""/>
        <dsp:cNvSpPr/>
      </dsp:nvSpPr>
      <dsp:spPr>
        <a:xfrm>
          <a:off x="2201719" y="366476"/>
          <a:ext cx="3240427" cy="3240427"/>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l-GR" sz="1400" kern="1200" dirty="0" smtClean="0"/>
            <a:t>Αλλαγές που τελικά επιτελούνται; Ευθύνη;</a:t>
          </a:r>
          <a:endParaRPr lang="el-GR" sz="1400" kern="1200" dirty="0"/>
        </a:p>
      </dsp:txBody>
      <dsp:txXfrm>
        <a:off x="2973249" y="2468897"/>
        <a:ext cx="1735943" cy="848683"/>
      </dsp:txXfrm>
    </dsp:sp>
    <dsp:sp modelId="{CEA922F1-CA7C-4DFB-8CF9-58F67A9D4CC2}">
      <dsp:nvSpPr>
        <dsp:cNvPr id="0" name=""/>
        <dsp:cNvSpPr/>
      </dsp:nvSpPr>
      <dsp:spPr>
        <a:xfrm>
          <a:off x="2134981" y="250747"/>
          <a:ext cx="3240427" cy="3240427"/>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400" kern="1200" dirty="0" smtClean="0"/>
            <a:t>Ορισμός αναπηρίας;</a:t>
          </a:r>
        </a:p>
      </dsp:txBody>
      <dsp:txXfrm>
        <a:off x="2510331" y="937409"/>
        <a:ext cx="1157295" cy="964413"/>
      </dsp:txXfrm>
    </dsp:sp>
    <dsp:sp modelId="{004B33FF-EA47-43A0-B1BB-0AF547623B0C}">
      <dsp:nvSpPr>
        <dsp:cNvPr id="0" name=""/>
        <dsp:cNvSpPr/>
      </dsp:nvSpPr>
      <dsp:spPr>
        <a:xfrm>
          <a:off x="2058839" y="30120"/>
          <a:ext cx="3641623" cy="364162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873376-A23E-4C4C-A3B0-55482FA725C1}">
      <dsp:nvSpPr>
        <dsp:cNvPr id="0" name=""/>
        <dsp:cNvSpPr/>
      </dsp:nvSpPr>
      <dsp:spPr>
        <a:xfrm>
          <a:off x="2001121" y="165674"/>
          <a:ext cx="3641623" cy="364162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7EA348-8B2F-4C72-98F6-2C9D604C493E}">
      <dsp:nvSpPr>
        <dsp:cNvPr id="0" name=""/>
        <dsp:cNvSpPr/>
      </dsp:nvSpPr>
      <dsp:spPr>
        <a:xfrm>
          <a:off x="1934116" y="50149"/>
          <a:ext cx="3641623" cy="364162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F1029-2452-41F1-89C5-FF786B3EF4D8}">
      <dsp:nvSpPr>
        <dsp:cNvPr id="0" name=""/>
        <dsp:cNvSpPr/>
      </dsp:nvSpPr>
      <dsp:spPr>
        <a:xfrm>
          <a:off x="2510209" y="0"/>
          <a:ext cx="2623446" cy="5000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«Φυσιολογικό- Παθολογικό»</a:t>
          </a:r>
          <a:endParaRPr lang="el-GR" sz="1300" kern="1200" dirty="0"/>
        </a:p>
      </dsp:txBody>
      <dsp:txXfrm>
        <a:off x="2524855" y="14646"/>
        <a:ext cx="2594154" cy="470774"/>
      </dsp:txXfrm>
    </dsp:sp>
    <dsp:sp modelId="{06E3650F-F16C-4CE2-BA92-AC68B84E5408}">
      <dsp:nvSpPr>
        <dsp:cNvPr id="0" name=""/>
        <dsp:cNvSpPr/>
      </dsp:nvSpPr>
      <dsp:spPr>
        <a:xfrm rot="5400000">
          <a:off x="3728170" y="512567"/>
          <a:ext cx="187524" cy="225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5400000">
        <a:off x="3754424" y="531320"/>
        <a:ext cx="135017" cy="131267"/>
      </dsp:txXfrm>
    </dsp:sp>
    <dsp:sp modelId="{C1321BA1-8D29-4C4A-AD87-37F8F552F506}">
      <dsp:nvSpPr>
        <dsp:cNvPr id="0" name=""/>
        <dsp:cNvSpPr/>
      </dsp:nvSpPr>
      <dsp:spPr>
        <a:xfrm>
          <a:off x="2594841" y="750099"/>
          <a:ext cx="2454183" cy="5000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«Βλάβη» «Διαταραχή»</a:t>
          </a:r>
          <a:endParaRPr lang="el-GR" sz="1300" kern="1200" dirty="0"/>
        </a:p>
      </dsp:txBody>
      <dsp:txXfrm>
        <a:off x="2609487" y="764745"/>
        <a:ext cx="2424891" cy="470774"/>
      </dsp:txXfrm>
    </dsp:sp>
    <dsp:sp modelId="{67B21840-C46F-443B-87E0-2E078A302C26}">
      <dsp:nvSpPr>
        <dsp:cNvPr id="0" name=""/>
        <dsp:cNvSpPr/>
      </dsp:nvSpPr>
      <dsp:spPr>
        <a:xfrm rot="5400000">
          <a:off x="3728170" y="1262666"/>
          <a:ext cx="187524" cy="225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5400000">
        <a:off x="3754424" y="1281419"/>
        <a:ext cx="135017" cy="131267"/>
      </dsp:txXfrm>
    </dsp:sp>
    <dsp:sp modelId="{870CF60C-6210-4E28-BCB2-E1E74CBA2036}">
      <dsp:nvSpPr>
        <dsp:cNvPr id="0" name=""/>
        <dsp:cNvSpPr/>
      </dsp:nvSpPr>
      <dsp:spPr>
        <a:xfrm>
          <a:off x="2594841" y="1500198"/>
          <a:ext cx="2454183" cy="5000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Αναπηρία</a:t>
          </a:r>
          <a:endParaRPr lang="el-GR" sz="1300" kern="1200" dirty="0"/>
        </a:p>
      </dsp:txBody>
      <dsp:txXfrm>
        <a:off x="2609487" y="1514844"/>
        <a:ext cx="2424891" cy="470774"/>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A28287C7-A9FE-4B25-9E9E-40D41617849C}" type="datetimeFigureOut">
              <a:rPr lang="el-GR" smtClean="0"/>
              <a:pPr/>
              <a:t>12/12/18</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07F66E91-F11D-496A-B7E3-C0CE90ADA7F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28287C7-A9FE-4B25-9E9E-40D41617849C}" type="datetimeFigureOut">
              <a:rPr lang="el-GR" smtClean="0"/>
              <a:pPr/>
              <a:t>12/12/18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7F66E91-F11D-496A-B7E3-C0CE90ADA7FA}" type="slidenum">
              <a:rPr lang="el-GR" smtClean="0"/>
              <a:pPr/>
              <a:t>‹#›</a:t>
            </a:fld>
            <a:endParaRPr lang="el-G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28287C7-A9FE-4B25-9E9E-40D41617849C}" type="datetimeFigureOut">
              <a:rPr lang="el-GR" smtClean="0"/>
              <a:pPr/>
              <a:t>12/12/18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7F66E91-F11D-496A-B7E3-C0CE90ADA7FA}" type="slidenum">
              <a:rPr lang="el-GR" smtClean="0"/>
              <a:pPr/>
              <a:t>‹#›</a:t>
            </a:fld>
            <a:endParaRPr lang="el-G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A28287C7-A9FE-4B25-9E9E-40D41617849C}" type="datetimeFigureOut">
              <a:rPr lang="el-GR" smtClean="0"/>
              <a:pPr/>
              <a:t>12/12/18</a:t>
            </a:fld>
            <a:endParaRPr lang="el-GR"/>
          </a:p>
        </p:txBody>
      </p:sp>
      <p:sp>
        <p:nvSpPr>
          <p:cNvPr id="9" name="8 - Θέση αριθμού διαφάνειας"/>
          <p:cNvSpPr>
            <a:spLocks noGrp="1"/>
          </p:cNvSpPr>
          <p:nvPr>
            <p:ph type="sldNum" sz="quarter" idx="15"/>
          </p:nvPr>
        </p:nvSpPr>
        <p:spPr/>
        <p:txBody>
          <a:bodyPr rtlCol="0"/>
          <a:lstStyle/>
          <a:p>
            <a:fld id="{07F66E91-F11D-496A-B7E3-C0CE90ADA7FA}"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A28287C7-A9FE-4B25-9E9E-40D41617849C}" type="datetimeFigureOut">
              <a:rPr lang="el-GR" smtClean="0"/>
              <a:pPr/>
              <a:t>12/12/18</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07F66E91-F11D-496A-B7E3-C0CE90ADA7F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28287C7-A9FE-4B25-9E9E-40D41617849C}" type="datetimeFigureOut">
              <a:rPr lang="el-GR" smtClean="0"/>
              <a:pPr/>
              <a:t>12/12/18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7F66E91-F11D-496A-B7E3-C0CE90ADA7FA}"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A28287C7-A9FE-4B25-9E9E-40D41617849C}" type="datetimeFigureOut">
              <a:rPr lang="el-GR" smtClean="0"/>
              <a:pPr/>
              <a:t>12/12/18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7F66E91-F11D-496A-B7E3-C0CE90ADA7FA}"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A28287C7-A9FE-4B25-9E9E-40D41617849C}" type="datetimeFigureOut">
              <a:rPr lang="el-GR" smtClean="0"/>
              <a:pPr/>
              <a:t>12/12/18</a:t>
            </a:fld>
            <a:endParaRPr lang="el-GR"/>
          </a:p>
        </p:txBody>
      </p:sp>
      <p:sp>
        <p:nvSpPr>
          <p:cNvPr id="7" name="6 - Θέση αριθμού διαφάνειας"/>
          <p:cNvSpPr>
            <a:spLocks noGrp="1"/>
          </p:cNvSpPr>
          <p:nvPr>
            <p:ph type="sldNum" sz="quarter" idx="11"/>
          </p:nvPr>
        </p:nvSpPr>
        <p:spPr/>
        <p:txBody>
          <a:bodyPr rtlCol="0"/>
          <a:lstStyle/>
          <a:p>
            <a:fld id="{07F66E91-F11D-496A-B7E3-C0CE90ADA7FA}"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28287C7-A9FE-4B25-9E9E-40D41617849C}" type="datetimeFigureOut">
              <a:rPr lang="el-GR" smtClean="0"/>
              <a:pPr/>
              <a:t>12/12/18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7F66E91-F11D-496A-B7E3-C0CE90ADA7FA}" type="slidenum">
              <a:rPr lang="el-GR" smtClean="0"/>
              <a:pPr/>
              <a:t>‹#›</a:t>
            </a:fld>
            <a:endParaRPr lang="el-G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A28287C7-A9FE-4B25-9E9E-40D41617849C}" type="datetimeFigureOut">
              <a:rPr lang="el-GR" smtClean="0"/>
              <a:pPr/>
              <a:t>12/12/18</a:t>
            </a:fld>
            <a:endParaRPr lang="el-GR"/>
          </a:p>
        </p:txBody>
      </p:sp>
      <p:sp>
        <p:nvSpPr>
          <p:cNvPr id="22" name="21 - Θέση αριθμού διαφάνειας"/>
          <p:cNvSpPr>
            <a:spLocks noGrp="1"/>
          </p:cNvSpPr>
          <p:nvPr>
            <p:ph type="sldNum" sz="quarter" idx="15"/>
          </p:nvPr>
        </p:nvSpPr>
        <p:spPr/>
        <p:txBody>
          <a:bodyPr rtlCol="0"/>
          <a:lstStyle/>
          <a:p>
            <a:fld id="{07F66E91-F11D-496A-B7E3-C0CE90ADA7FA}"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A28287C7-A9FE-4B25-9E9E-40D41617849C}" type="datetimeFigureOut">
              <a:rPr lang="el-GR" smtClean="0"/>
              <a:pPr/>
              <a:t>12/12/18</a:t>
            </a:fld>
            <a:endParaRPr lang="el-GR"/>
          </a:p>
        </p:txBody>
      </p:sp>
      <p:sp>
        <p:nvSpPr>
          <p:cNvPr id="18" name="17 - Θέση αριθμού διαφάνειας"/>
          <p:cNvSpPr>
            <a:spLocks noGrp="1"/>
          </p:cNvSpPr>
          <p:nvPr>
            <p:ph type="sldNum" sz="quarter" idx="11"/>
          </p:nvPr>
        </p:nvSpPr>
        <p:spPr/>
        <p:txBody>
          <a:bodyPr rtlCol="0"/>
          <a:lstStyle/>
          <a:p>
            <a:fld id="{07F66E91-F11D-496A-B7E3-C0CE90ADA7FA}"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8287C7-A9FE-4B25-9E9E-40D41617849C}" type="datetimeFigureOut">
              <a:rPr lang="el-GR" smtClean="0"/>
              <a:pPr/>
              <a:t>12/12/18</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F66E91-F11D-496A-B7E3-C0CE90ADA7F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3 - TextBox"/>
          <p:cNvSpPr txBox="1"/>
          <p:nvPr/>
        </p:nvSpPr>
        <p:spPr>
          <a:xfrm>
            <a:off x="2267744" y="2276872"/>
            <a:ext cx="6336704" cy="1446550"/>
          </a:xfrm>
          <a:prstGeom prst="rect">
            <a:avLst/>
          </a:prstGeom>
          <a:noFill/>
        </p:spPr>
        <p:txBody>
          <a:bodyPr wrap="square" rtlCol="0">
            <a:spAutoFit/>
          </a:bodyPr>
          <a:lstStyle/>
          <a:p>
            <a:pPr algn="ctr"/>
            <a:r>
              <a:rPr lang="el-GR" sz="4400" b="1" dirty="0" smtClean="0">
                <a:solidFill>
                  <a:schemeClr val="bg1"/>
                </a:solidFill>
                <a:latin typeface="Garamond" pitchFamily="18" charset="0"/>
              </a:rPr>
              <a:t>Νομοθετικές Ρυθμίσεις</a:t>
            </a:r>
            <a:r>
              <a:rPr lang="en-US" sz="4400" b="1" dirty="0" smtClean="0">
                <a:solidFill>
                  <a:schemeClr val="bg1"/>
                </a:solidFill>
                <a:latin typeface="Garamond" pitchFamily="18" charset="0"/>
              </a:rPr>
              <a:t> </a:t>
            </a:r>
            <a:r>
              <a:rPr lang="el-GR" sz="4400" b="1" dirty="0" smtClean="0">
                <a:solidFill>
                  <a:schemeClr val="bg1"/>
                </a:solidFill>
                <a:latin typeface="Garamond" pitchFamily="18" charset="0"/>
              </a:rPr>
              <a:t>για την Ειδική Αγωγή</a:t>
            </a:r>
            <a:endParaRPr lang="el-GR" sz="4400" b="1" dirty="0">
              <a:solidFill>
                <a:schemeClr val="bg1"/>
              </a:solidFill>
              <a:latin typeface="Garamond" pitchFamily="18" charset="0"/>
            </a:endParaRPr>
          </a:p>
        </p:txBody>
      </p:sp>
      <p:sp>
        <p:nvSpPr>
          <p:cNvPr id="5" name="4 - TextBox"/>
          <p:cNvSpPr txBox="1"/>
          <p:nvPr/>
        </p:nvSpPr>
        <p:spPr>
          <a:xfrm>
            <a:off x="2411760" y="3933056"/>
            <a:ext cx="6336704" cy="1477328"/>
          </a:xfrm>
          <a:prstGeom prst="rect">
            <a:avLst/>
          </a:prstGeom>
          <a:noFill/>
        </p:spPr>
        <p:txBody>
          <a:bodyPr wrap="square" rtlCol="0">
            <a:spAutoFit/>
          </a:bodyPr>
          <a:lstStyle/>
          <a:p>
            <a:pPr algn="ctr"/>
            <a:r>
              <a:rPr lang="el-GR" sz="3000" dirty="0" smtClean="0">
                <a:solidFill>
                  <a:schemeClr val="bg1"/>
                </a:solidFill>
                <a:latin typeface="Garamond" pitchFamily="18" charset="0"/>
              </a:rPr>
              <a:t>Αναστασία </a:t>
            </a:r>
            <a:r>
              <a:rPr lang="el-GR" sz="3000" dirty="0" err="1" smtClean="0">
                <a:solidFill>
                  <a:schemeClr val="bg1"/>
                </a:solidFill>
                <a:latin typeface="Garamond" pitchFamily="18" charset="0"/>
              </a:rPr>
              <a:t>Βλάχου</a:t>
            </a:r>
            <a:endParaRPr lang="el-GR" sz="3000" dirty="0" smtClean="0">
              <a:solidFill>
                <a:schemeClr val="bg1"/>
              </a:solidFill>
              <a:latin typeface="Garamond" pitchFamily="18" charset="0"/>
            </a:endParaRPr>
          </a:p>
          <a:p>
            <a:pPr algn="ctr"/>
            <a:r>
              <a:rPr lang="el-GR" sz="3000" dirty="0" smtClean="0">
                <a:solidFill>
                  <a:schemeClr val="bg1"/>
                </a:solidFill>
                <a:latin typeface="Garamond" pitchFamily="18" charset="0"/>
              </a:rPr>
              <a:t>Πανεπιστήμιο Θεσσαλίας</a:t>
            </a:r>
          </a:p>
          <a:p>
            <a:pPr algn="ctr"/>
            <a:r>
              <a:rPr lang="el-GR" sz="3000" dirty="0" smtClean="0">
                <a:solidFill>
                  <a:schemeClr val="bg1"/>
                </a:solidFill>
                <a:latin typeface="Garamond" pitchFamily="18" charset="0"/>
              </a:rPr>
              <a:t>Παιδαγωγικό Τμήμα Ειδικής Αγωγής</a:t>
            </a:r>
            <a:endParaRPr lang="el-GR" sz="3000" dirty="0">
              <a:solidFill>
                <a:schemeClr val="bg1"/>
              </a:solidFill>
              <a:latin typeface="Garamond" pitchFamily="18" charset="0"/>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Χαρακτηριστικο</a:t>
            </a:r>
            <a:r>
              <a:rPr lang="el-GR" dirty="0" smtClean="0"/>
              <a:t> </a:t>
            </a:r>
            <a:r>
              <a:rPr lang="el-GR" dirty="0" err="1" smtClean="0"/>
              <a:t>Σημειο</a:t>
            </a:r>
            <a:r>
              <a:rPr lang="el-GR" dirty="0" smtClean="0"/>
              <a:t> </a:t>
            </a:r>
            <a:r>
              <a:rPr lang="el-GR" dirty="0" err="1" smtClean="0"/>
              <a:t>Κριτικησ</a:t>
            </a:r>
            <a:endParaRPr lang="el-GR" dirty="0"/>
          </a:p>
        </p:txBody>
      </p:sp>
      <p:sp>
        <p:nvSpPr>
          <p:cNvPr id="3" name="2 - Θέση περιεχομένου"/>
          <p:cNvSpPr>
            <a:spLocks noGrp="1"/>
          </p:cNvSpPr>
          <p:nvPr>
            <p:ph sz="quarter" idx="1"/>
          </p:nvPr>
        </p:nvSpPr>
        <p:spPr/>
        <p:txBody>
          <a:bodyPr/>
          <a:lstStyle/>
          <a:p>
            <a:pPr>
              <a:buNone/>
            </a:pPr>
            <a:r>
              <a:rPr lang="el-GR" b="1" i="1" dirty="0" smtClean="0">
                <a:solidFill>
                  <a:schemeClr val="accent2">
                    <a:lumMod val="75000"/>
                  </a:schemeClr>
                </a:solidFill>
              </a:rPr>
              <a:t>«Ποιος άλλος νόμος εκπαίδευσης διαχωρίζει τα Ελληνόπουλα σε διάφορες κατηγορίες και έτσι έχουν ‘αντίστοιχα των δυνατοτήτων τους’ δικαιώματα; Πώς να μην ντρεπόμαστε όταν ορίζουμε ποιοι συνάνθρωποι ‘αποκλίνουν εκ του φυσιολογικού’ και δογματισμένα δηλώνουμε ότι γνωρίζουμε τον ορισμό του φυσιολογικού;»</a:t>
            </a:r>
          </a:p>
          <a:p>
            <a:endParaRPr lang="el-GR" dirty="0"/>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Νομοσ</a:t>
            </a:r>
            <a:r>
              <a:rPr lang="el-GR" dirty="0" smtClean="0"/>
              <a:t> 1566/1985</a:t>
            </a:r>
            <a:endParaRPr lang="el-GR" dirty="0"/>
          </a:p>
        </p:txBody>
      </p:sp>
      <p:sp>
        <p:nvSpPr>
          <p:cNvPr id="3" name="2 - Θέση περιεχομένου"/>
          <p:cNvSpPr>
            <a:spLocks noGrp="1"/>
          </p:cNvSpPr>
          <p:nvPr>
            <p:ph sz="quarter" idx="1"/>
          </p:nvPr>
        </p:nvSpPr>
        <p:spPr/>
        <p:txBody>
          <a:bodyPr/>
          <a:lstStyle/>
          <a:p>
            <a:pPr>
              <a:buNone/>
            </a:pPr>
            <a:r>
              <a:rPr lang="el-GR" i="1" dirty="0" smtClean="0"/>
              <a:t>«Στα άτομα που έχουν ειδικές ανάγκες παρέχεται ειδική αγωγή και ειδική επαγγελματική εκπαίδευσης, η οποία στα πλαίσια των σκοπών της πρωτοβάθμιας και δευτεροβάθμιας εκπαίδευσης επιδιώκει ιδιαίτερα: α. την ολόπλευρη και αποτελεσματική ανάπτυξη και αξιοποίηση των δυνατοτήτων και ικανοτήτων, β. την ένταξή τους στην παραγωγική διαδικασία, γ. την </a:t>
            </a:r>
            <a:r>
              <a:rPr lang="el-GR" i="1" dirty="0" err="1" smtClean="0"/>
              <a:t>αλληλοαποδοχή</a:t>
            </a:r>
            <a:r>
              <a:rPr lang="el-GR" i="1" dirty="0" smtClean="0"/>
              <a:t> τους με το κοινωνικό σύνολο». </a:t>
            </a:r>
          </a:p>
          <a:p>
            <a:pPr algn="r">
              <a:buNone/>
            </a:pPr>
            <a:r>
              <a:rPr lang="el-GR" dirty="0" smtClean="0"/>
              <a:t>(άρθρο 32)</a:t>
            </a:r>
            <a:endParaRPr lang="el-GR" dirty="0"/>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Νομοσ</a:t>
            </a:r>
            <a:r>
              <a:rPr lang="el-GR" dirty="0" smtClean="0"/>
              <a:t> 1566/1985</a:t>
            </a:r>
            <a:endParaRPr lang="el-GR" dirty="0"/>
          </a:p>
        </p:txBody>
      </p:sp>
      <p:sp>
        <p:nvSpPr>
          <p:cNvPr id="3" name="2 - Θέση περιεχομένου"/>
          <p:cNvSpPr>
            <a:spLocks noGrp="1"/>
          </p:cNvSpPr>
          <p:nvPr>
            <p:ph sz="quarter" idx="1"/>
          </p:nvPr>
        </p:nvSpPr>
        <p:spPr/>
        <p:txBody>
          <a:bodyPr/>
          <a:lstStyle/>
          <a:p>
            <a:pPr>
              <a:buNone/>
            </a:pPr>
            <a:r>
              <a:rPr lang="el-GR" i="1" dirty="0" smtClean="0"/>
              <a:t>«Άτομα με ειδικές ανάγκες θεωρούνται, κατά την έννοια αυτού του νόμου, τα πρόσωπα τα οποία από οργανικά, ψυχικά ή κοινωνικά αίτια παρουσιάζουν καθυστερήσεις, αναπηρίες ή διαταραχές στη γενικότερη ψυχοσωματική κατάσταση ή στις επιμέρους λειτουργίες τους και σε βαθμό που δυσκολεύεται ή παρεμποδίζεται σοβαρά η παρακολούθηση της γενικής και επαγγελματικής εκπαίδευσης, η δυνατότητα ένταξής τους στην παραγωγική διαδικασία και η </a:t>
            </a:r>
            <a:r>
              <a:rPr lang="el-GR" i="1" dirty="0" err="1" smtClean="0"/>
              <a:t>αλληλοαποδοχή</a:t>
            </a:r>
            <a:r>
              <a:rPr lang="el-GR" i="1" dirty="0" smtClean="0"/>
              <a:t> τους με το κοινωνικό σύνολο». </a:t>
            </a:r>
          </a:p>
          <a:p>
            <a:pPr algn="r">
              <a:buNone/>
            </a:pPr>
            <a:r>
              <a:rPr lang="el-GR" dirty="0" smtClean="0"/>
              <a:t>(άρθρο 32)</a:t>
            </a:r>
          </a:p>
          <a:p>
            <a:pPr>
              <a:buNone/>
            </a:pPr>
            <a:endParaRPr lang="el-GR" i="1" dirty="0"/>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5472608" cy="584775"/>
          </a:xfrm>
          <a:prstGeom prst="rect">
            <a:avLst/>
          </a:prstGeom>
          <a:noFill/>
        </p:spPr>
        <p:txBody>
          <a:bodyPr wrap="square" rtlCol="0">
            <a:spAutoFit/>
          </a:bodyPr>
          <a:lstStyle/>
          <a:p>
            <a:r>
              <a:rPr lang="el-GR" sz="3200" b="1" dirty="0" smtClean="0">
                <a:latin typeface="Garamond" pitchFamily="18" charset="0"/>
              </a:rPr>
              <a:t>Νόμος 1566/1985</a:t>
            </a:r>
            <a:endParaRPr lang="el-GR" sz="3200" b="1" dirty="0">
              <a:latin typeface="Garamond" pitchFamily="18" charset="0"/>
            </a:endParaRPr>
          </a:p>
        </p:txBody>
      </p:sp>
      <p:sp>
        <p:nvSpPr>
          <p:cNvPr id="5" name="4 - TextBox"/>
          <p:cNvSpPr txBox="1"/>
          <p:nvPr/>
        </p:nvSpPr>
        <p:spPr>
          <a:xfrm>
            <a:off x="179512" y="545767"/>
            <a:ext cx="8568952" cy="4708981"/>
          </a:xfrm>
          <a:prstGeom prst="rect">
            <a:avLst/>
          </a:prstGeom>
          <a:noFill/>
        </p:spPr>
        <p:txBody>
          <a:bodyPr wrap="square" rtlCol="0">
            <a:spAutoFit/>
          </a:bodyPr>
          <a:lstStyle/>
          <a:p>
            <a:pPr marL="261938" indent="-261938" algn="just">
              <a:buFont typeface="Wingdings" pitchFamily="2" charset="2"/>
              <a:buChar char="v"/>
              <a:tabLst>
                <a:tab pos="261938" algn="l"/>
              </a:tabLst>
            </a:pPr>
            <a:r>
              <a:rPr lang="el-GR" sz="2000" dirty="0" smtClean="0">
                <a:latin typeface="Garamond" pitchFamily="18" charset="0"/>
              </a:rPr>
              <a:t>Η Ειδική Αγωγή εντάσσεται στο πλαίσιο της Γενικής Α/</a:t>
            </a:r>
            <a:r>
              <a:rPr lang="el-GR" sz="2000" dirty="0" err="1" smtClean="0">
                <a:latin typeface="Garamond" pitchFamily="18" charset="0"/>
              </a:rPr>
              <a:t>θμιας </a:t>
            </a:r>
            <a:r>
              <a:rPr lang="el-GR" sz="2000" dirty="0" smtClean="0">
                <a:latin typeface="Garamond" pitchFamily="18" charset="0"/>
              </a:rPr>
              <a:t>και Β/</a:t>
            </a:r>
            <a:r>
              <a:rPr lang="el-GR" sz="2000" dirty="0" err="1" smtClean="0">
                <a:latin typeface="Garamond" pitchFamily="18" charset="0"/>
              </a:rPr>
              <a:t>θμιας </a:t>
            </a:r>
            <a:r>
              <a:rPr lang="el-GR" sz="2000" dirty="0" smtClean="0">
                <a:latin typeface="Garamond" pitchFamily="18" charset="0"/>
              </a:rPr>
              <a:t>Εκπαίδευσης – δηλαδή, αλλαγή της επικρατούσας αντίληψης για παραγκωνισμό και περιθωριοποίηση της Ειδικής Αγωγής, τουλάχιστον, σε νομοθετικό επίπεδο</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u="sng" dirty="0" smtClean="0">
                <a:latin typeface="Garamond" pitchFamily="18" charset="0"/>
              </a:rPr>
              <a:t>Πολιτική βούληση για</a:t>
            </a:r>
            <a:r>
              <a:rPr lang="el-GR" sz="2000" dirty="0" smtClean="0">
                <a:latin typeface="Garamond" pitchFamily="18" charset="0"/>
              </a:rPr>
              <a:t>,</a:t>
            </a:r>
          </a:p>
          <a:p>
            <a:pPr marL="261938" indent="-261938" algn="just">
              <a:buFont typeface="Wingdings" pitchFamily="2" charset="2"/>
              <a:buChar char="v"/>
              <a:tabLst>
                <a:tab pos="261938" algn="l"/>
              </a:tabLst>
            </a:pPr>
            <a:endParaRPr lang="el-GR" sz="2000" u="sng" dirty="0">
              <a:latin typeface="Garamond" pitchFamily="18" charset="0"/>
            </a:endParaRPr>
          </a:p>
          <a:p>
            <a:pPr marL="979488" indent="-260350" algn="just">
              <a:buFont typeface="Arial" pitchFamily="34" charset="0"/>
              <a:buChar char="•"/>
              <a:tabLst>
                <a:tab pos="979488" algn="l"/>
              </a:tabLst>
            </a:pPr>
            <a:r>
              <a:rPr lang="el-GR" sz="2000" dirty="0" smtClean="0">
                <a:latin typeface="Garamond" pitchFamily="18" charset="0"/>
              </a:rPr>
              <a:t>Κατάργηση του διαχωρισμού ανάμεσα σε μαθητές με και χωρίς ειδικές ανάγκες.</a:t>
            </a:r>
          </a:p>
          <a:p>
            <a:pPr marL="979488" indent="-260350" algn="just">
              <a:buFont typeface="Arial" pitchFamily="34" charset="0"/>
              <a:buChar char="•"/>
              <a:tabLst>
                <a:tab pos="979488" algn="l"/>
              </a:tabLst>
            </a:pPr>
            <a:r>
              <a:rPr lang="el-GR" sz="2000" dirty="0" smtClean="0">
                <a:latin typeface="Garamond" pitchFamily="18" charset="0"/>
              </a:rPr>
              <a:t>Ένταξη των μαθητών με ειδικές ανάγκες σε γενικά σχολεία.</a:t>
            </a:r>
            <a:endParaRPr lang="el-GR" sz="2000" dirty="0">
              <a:latin typeface="Garamond" pitchFamily="18" charset="0"/>
            </a:endParaRPr>
          </a:p>
          <a:p>
            <a:pPr algn="just">
              <a:buFont typeface="Wingdings" pitchFamily="2" charset="2"/>
              <a:buChar char="v"/>
            </a:pPr>
            <a:endParaRPr lang="el-GR" sz="2000" dirty="0" smtClean="0">
              <a:latin typeface="Garamond" pitchFamily="18" charset="0"/>
            </a:endParaRPr>
          </a:p>
          <a:p>
            <a:pPr marL="261938" indent="-261938" algn="just">
              <a:buFont typeface="Wingdings" pitchFamily="2" charset="2"/>
              <a:buChar char="v"/>
            </a:pPr>
            <a:r>
              <a:rPr lang="el-GR" sz="2000" dirty="0">
                <a:latin typeface="Garamond" pitchFamily="18" charset="0"/>
              </a:rPr>
              <a:t> </a:t>
            </a:r>
            <a:r>
              <a:rPr lang="el-GR" sz="2000" dirty="0" smtClean="0">
                <a:latin typeface="Garamond" pitchFamily="18" charset="0"/>
              </a:rPr>
              <a:t>Το ΥΠΕΠΘ εγκαταλείπει την πρακτική ίδρυσης νέων ειδικών σχολείων προωθώντας έτσι την πρακτική της ένταξης – </a:t>
            </a:r>
            <a:r>
              <a:rPr lang="el-GR" sz="2000" i="1" dirty="0" smtClean="0">
                <a:latin typeface="Garamond" pitchFamily="18" charset="0"/>
              </a:rPr>
              <a:t>μορφή: σύσταση ειδικών τάξεων σε γενικά σχολεία.</a:t>
            </a:r>
            <a:r>
              <a:rPr lang="el-GR" sz="2000" dirty="0" smtClean="0">
                <a:latin typeface="Garamond" pitchFamily="18" charset="0"/>
              </a:rPr>
              <a:t> </a:t>
            </a:r>
          </a:p>
          <a:p>
            <a:pPr marL="261938" indent="-261938" algn="just">
              <a:buFont typeface="Wingdings" pitchFamily="2" charset="2"/>
              <a:buChar char="v"/>
            </a:pPr>
            <a:endParaRPr lang="el-GR" sz="2000" dirty="0">
              <a:latin typeface="Garamond" pitchFamily="18" charset="0"/>
            </a:endParaRPr>
          </a:p>
          <a:p>
            <a:pPr marL="261938" indent="-261938" algn="just">
              <a:buFont typeface="Wingdings" pitchFamily="2" charset="2"/>
              <a:buChar char="v"/>
            </a:pPr>
            <a:r>
              <a:rPr lang="el-GR" sz="2000" dirty="0" smtClean="0">
                <a:latin typeface="Garamond" pitchFamily="18" charset="0"/>
              </a:rPr>
              <a:t> Μία, επίσης, από τις θετικές ρυθμίσεις ήταν η πρόταση για εκτύπωση των διδακτικών βιβλίων με το σύστημα </a:t>
            </a:r>
            <a:r>
              <a:rPr lang="en-US" sz="2000" dirty="0" smtClean="0">
                <a:latin typeface="Garamond" pitchFamily="18" charset="0"/>
              </a:rPr>
              <a:t>Braille </a:t>
            </a:r>
            <a:r>
              <a:rPr lang="el-GR" sz="2000" dirty="0" smtClean="0">
                <a:latin typeface="Garamond" pitchFamily="18" charset="0"/>
              </a:rPr>
              <a:t>για τους τυφλούς μαθητές.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ntr" presetSubtype="5"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vertical)">
                                      <p:cBhvr>
                                        <p:cTn id="13" dur="1000"/>
                                        <p:tgtEl>
                                          <p:spTgt spid="5">
                                            <p:txEl>
                                              <p:pRg st="0" end="0"/>
                                            </p:txEl>
                                          </p:spTgt>
                                        </p:tgtEl>
                                      </p:cBhvr>
                                    </p:animEffect>
                                  </p:childTnLst>
                                </p:cTn>
                              </p:par>
                            </p:childTnLst>
                          </p:cTn>
                        </p:par>
                        <p:par>
                          <p:cTn id="14" fill="hold">
                            <p:stCondLst>
                              <p:cond delay="2000"/>
                            </p:stCondLst>
                            <p:childTnLst>
                              <p:par>
                                <p:cTn id="15" presetID="3" presetClass="entr" presetSubtype="5" fill="hold"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vertical)">
                                      <p:cBhvr>
                                        <p:cTn id="17" dur="1000"/>
                                        <p:tgtEl>
                                          <p:spTgt spid="5">
                                            <p:txEl>
                                              <p:pRg st="2" end="2"/>
                                            </p:txEl>
                                          </p:spTgt>
                                        </p:tgtEl>
                                      </p:cBhvr>
                                    </p:animEffect>
                                  </p:childTnLst>
                                </p:cTn>
                              </p:par>
                            </p:childTnLst>
                          </p:cTn>
                        </p:par>
                        <p:par>
                          <p:cTn id="18" fill="hold">
                            <p:stCondLst>
                              <p:cond delay="3000"/>
                            </p:stCondLst>
                            <p:childTnLst>
                              <p:par>
                                <p:cTn id="19" presetID="3" presetClass="entr" presetSubtype="5"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vertical)">
                                      <p:cBhvr>
                                        <p:cTn id="21" dur="1000"/>
                                        <p:tgtEl>
                                          <p:spTgt spid="5">
                                            <p:txEl>
                                              <p:pRg st="4" end="4"/>
                                            </p:txEl>
                                          </p:spTgt>
                                        </p:tgtEl>
                                      </p:cBhvr>
                                    </p:animEffect>
                                  </p:childTnLst>
                                </p:cTn>
                              </p:par>
                            </p:childTnLst>
                          </p:cTn>
                        </p:par>
                        <p:par>
                          <p:cTn id="22" fill="hold">
                            <p:stCondLst>
                              <p:cond delay="4000"/>
                            </p:stCondLst>
                            <p:childTnLst>
                              <p:par>
                                <p:cTn id="23" presetID="3" presetClass="entr" presetSubtype="5" fill="hold" nodeType="after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blinds(vertical)">
                                      <p:cBhvr>
                                        <p:cTn id="25" dur="1000"/>
                                        <p:tgtEl>
                                          <p:spTgt spid="5">
                                            <p:txEl>
                                              <p:pRg st="5" end="5"/>
                                            </p:txEl>
                                          </p:spTgt>
                                        </p:tgtEl>
                                      </p:cBhvr>
                                    </p:animEffect>
                                  </p:childTnLst>
                                </p:cTn>
                              </p:par>
                            </p:childTnLst>
                          </p:cTn>
                        </p:par>
                        <p:par>
                          <p:cTn id="26" fill="hold">
                            <p:stCondLst>
                              <p:cond delay="5000"/>
                            </p:stCondLst>
                            <p:childTnLst>
                              <p:par>
                                <p:cTn id="27" presetID="3" presetClass="entr" presetSubtype="5" fill="hold" nodeType="after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blinds(vertical)">
                                      <p:cBhvr>
                                        <p:cTn id="29" dur="1000"/>
                                        <p:tgtEl>
                                          <p:spTgt spid="5">
                                            <p:txEl>
                                              <p:pRg st="7" end="7"/>
                                            </p:txEl>
                                          </p:spTgt>
                                        </p:tgtEl>
                                      </p:cBhvr>
                                    </p:animEffect>
                                  </p:childTnLst>
                                </p:cTn>
                              </p:par>
                            </p:childTnLst>
                          </p:cTn>
                        </p:par>
                        <p:par>
                          <p:cTn id="30" fill="hold">
                            <p:stCondLst>
                              <p:cond delay="6000"/>
                            </p:stCondLst>
                            <p:childTnLst>
                              <p:par>
                                <p:cTn id="31" presetID="3" presetClass="entr" presetSubtype="5" fill="hold" nodeType="after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blinds(vertical)">
                                      <p:cBhvr>
                                        <p:cTn id="33"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Ασ</a:t>
            </a:r>
            <a:r>
              <a:rPr lang="el-GR" dirty="0" smtClean="0"/>
              <a:t> </a:t>
            </a:r>
            <a:r>
              <a:rPr lang="el-GR" dirty="0" err="1" smtClean="0"/>
              <a:t>σκεφτουμε</a:t>
            </a:r>
            <a:r>
              <a:rPr lang="el-GR" dirty="0" smtClean="0"/>
              <a:t> </a:t>
            </a:r>
            <a:r>
              <a:rPr lang="el-GR" dirty="0" err="1" smtClean="0"/>
              <a:t>κριτικα</a:t>
            </a:r>
            <a:r>
              <a:rPr lang="el-GR" dirty="0" smtClean="0"/>
              <a:t> στον Ν.1566/1985</a:t>
            </a:r>
            <a:endParaRPr lang="el-GR" dirty="0"/>
          </a:p>
        </p:txBody>
      </p:sp>
      <p:sp>
        <p:nvSpPr>
          <p:cNvPr id="3" name="2 - Θέση περιεχομένου"/>
          <p:cNvSpPr>
            <a:spLocks noGrp="1"/>
          </p:cNvSpPr>
          <p:nvPr>
            <p:ph sz="quarter" idx="1"/>
          </p:nvPr>
        </p:nvSpPr>
        <p:spPr/>
        <p:txBody>
          <a:bodyPr/>
          <a:lstStyle/>
          <a:p>
            <a:pPr>
              <a:buNone/>
            </a:pPr>
            <a:r>
              <a:rPr lang="el-GR" dirty="0" smtClean="0"/>
              <a:t>Βασικές παράμετροι συζήτησης…  </a:t>
            </a:r>
          </a:p>
          <a:p>
            <a:pPr>
              <a:buNone/>
            </a:pPr>
            <a:endParaRPr lang="el-GR" dirty="0" smtClean="0"/>
          </a:p>
          <a:p>
            <a:pPr>
              <a:buNone/>
            </a:pPr>
            <a:endParaRPr lang="el-GR" dirty="0" smtClean="0"/>
          </a:p>
        </p:txBody>
      </p:sp>
      <p:graphicFrame>
        <p:nvGraphicFramePr>
          <p:cNvPr id="4" name="3 - Διάγραμμα"/>
          <p:cNvGraphicFramePr/>
          <p:nvPr/>
        </p:nvGraphicFramePr>
        <p:xfrm>
          <a:off x="571472" y="2285992"/>
          <a:ext cx="764386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4968552" cy="1077218"/>
          </a:xfrm>
          <a:prstGeom prst="rect">
            <a:avLst/>
          </a:prstGeom>
          <a:noFill/>
        </p:spPr>
        <p:txBody>
          <a:bodyPr wrap="square" rtlCol="0">
            <a:spAutoFit/>
          </a:bodyPr>
          <a:lstStyle/>
          <a:p>
            <a:r>
              <a:rPr lang="el-GR" sz="3200" b="1" dirty="0" smtClean="0">
                <a:latin typeface="Garamond" pitchFamily="18" charset="0"/>
              </a:rPr>
              <a:t> </a:t>
            </a:r>
            <a:endParaRPr lang="el-GR" sz="3200" b="1" i="1" dirty="0" smtClean="0">
              <a:solidFill>
                <a:srgbClr val="FF0000"/>
              </a:solidFill>
              <a:latin typeface="Garamond" pitchFamily="18" charset="0"/>
            </a:endParaRPr>
          </a:p>
          <a:p>
            <a:r>
              <a:rPr lang="el-GR" sz="3200" b="1" i="1" dirty="0" smtClean="0">
                <a:solidFill>
                  <a:srgbClr val="FF0000"/>
                </a:solidFill>
                <a:latin typeface="Garamond" pitchFamily="18" charset="0"/>
              </a:rPr>
              <a:t>Κριτική στον Ν.1566/85</a:t>
            </a:r>
            <a:endParaRPr lang="el-GR" sz="3200" b="1" dirty="0">
              <a:latin typeface="Garamond" pitchFamily="18" charset="0"/>
            </a:endParaRPr>
          </a:p>
        </p:txBody>
      </p:sp>
      <p:sp>
        <p:nvSpPr>
          <p:cNvPr id="5" name="4 - TextBox"/>
          <p:cNvSpPr txBox="1"/>
          <p:nvPr/>
        </p:nvSpPr>
        <p:spPr>
          <a:xfrm>
            <a:off x="179512" y="1109057"/>
            <a:ext cx="8568952" cy="5632311"/>
          </a:xfrm>
          <a:prstGeom prst="rect">
            <a:avLst/>
          </a:prstGeom>
          <a:noFill/>
        </p:spPr>
        <p:txBody>
          <a:bodyPr wrap="square" rtlCol="0">
            <a:spAutoFit/>
          </a:bodyPr>
          <a:lstStyle/>
          <a:p>
            <a:pPr marL="261938" indent="-261938" algn="just">
              <a:buFont typeface="Wingdings" pitchFamily="2" charset="2"/>
              <a:buChar char="q"/>
              <a:tabLst>
                <a:tab pos="261938" algn="l"/>
              </a:tabLst>
            </a:pPr>
            <a:r>
              <a:rPr lang="el-GR" sz="2000" dirty="0">
                <a:latin typeface="Garamond" pitchFamily="18" charset="0"/>
              </a:rPr>
              <a:t> </a:t>
            </a:r>
            <a:r>
              <a:rPr lang="el-GR" sz="2000" dirty="0" smtClean="0">
                <a:latin typeface="Garamond" pitchFamily="18" charset="0"/>
              </a:rPr>
              <a:t>Όχι, ουσιαστικές αλλαγές – πρόκειται για μεταγλωττισμένη μορφή των διατάξεων του προηγούμενου Νόμου (1</a:t>
            </a:r>
            <a:r>
              <a:rPr lang="en-US" sz="2000" dirty="0" smtClean="0">
                <a:latin typeface="Garamond" pitchFamily="18" charset="0"/>
              </a:rPr>
              <a:t>14</a:t>
            </a:r>
            <a:r>
              <a:rPr lang="el-GR" sz="2000" dirty="0" smtClean="0">
                <a:latin typeface="Garamond" pitchFamily="18" charset="0"/>
              </a:rPr>
              <a:t>3/1981).</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Παραμένει ο ορισμός των δυσκολιών των μαθητών με ειδικές ανάγκες με ιατρικούς όρους.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Όχι, πρόβλεψη για σύσταση Τμήματος Ειδικής Αγωγής στο Παιδαγωγικό Ινστιτούτο το οποίο θα αναλάμβανε τη ευθύνη για την ανάπτυξη ερευνητικών και εκπαιδευτικών προγραμμάτων για την Ειδική Αγωγή.</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Σημαντική, επίσης, παράβλεψη η μη ύπαρξη ενός εξειδικευμένου Παιδαγωγικού Τμήματος αλλά και Μεταπτυχιακών Σπουδών για την Ειδική Αγωγή.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Λανθασμένος ο τρόπος επιμόρφωσης και μετεκπαίδευσης των νηπιαγωγών και των δασκάλων σε θέματα που αφορούν στην Ειδική Αγωγή – καμία πρόβλεψη για τους καθηγητές Β/</a:t>
            </a:r>
            <a:r>
              <a:rPr lang="el-GR" sz="2000" dirty="0" err="1" smtClean="0">
                <a:latin typeface="Garamond" pitchFamily="18" charset="0"/>
              </a:rPr>
              <a:t>θμιας </a:t>
            </a:r>
            <a:r>
              <a:rPr lang="el-GR" sz="2000" dirty="0" smtClean="0">
                <a:latin typeface="Garamond" pitchFamily="18" charset="0"/>
              </a:rPr>
              <a:t>Εκπαίδευσης.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endParaRPr lang="el-GR" sz="2000" dirty="0" smtClean="0">
              <a:latin typeface="Garamond"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9" presetClass="entr" presetSubtype="0" accel="10000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39" presetClass="entr" presetSubtype="0" accel="10000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10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39" presetClass="entr" presetSubtype="0" accel="100000" fill="hold"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10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39" presetClass="entr" presetSubtype="0" accel="100000" fill="hold" nodeType="after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 calcmode="lin" valueType="num">
                                      <p:cBhvr>
                                        <p:cTn id="34" dur="10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10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10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39" presetClass="entr" presetSubtype="0" accel="100000" fill="hold" nodeType="after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p:cTn id="41" dur="1000" fill="hold"/>
                                        <p:tgtEl>
                                          <p:spTgt spid="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1000" fill="hold"/>
                                        <p:tgtEl>
                                          <p:spTgt spid="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1000" fill="hold"/>
                                        <p:tgtEl>
                                          <p:spTgt spid="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10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4968552" cy="1077218"/>
          </a:xfrm>
          <a:prstGeom prst="rect">
            <a:avLst/>
          </a:prstGeom>
          <a:noFill/>
        </p:spPr>
        <p:txBody>
          <a:bodyPr wrap="square" rtlCol="0">
            <a:spAutoFit/>
          </a:bodyPr>
          <a:lstStyle/>
          <a:p>
            <a:r>
              <a:rPr lang="el-GR" sz="3200" b="1" dirty="0" smtClean="0">
                <a:latin typeface="Garamond" pitchFamily="18" charset="0"/>
              </a:rPr>
              <a:t> </a:t>
            </a:r>
            <a:endParaRPr lang="el-GR" sz="3200" b="1" i="1" dirty="0" smtClean="0">
              <a:solidFill>
                <a:srgbClr val="FF0000"/>
              </a:solidFill>
              <a:latin typeface="Garamond" pitchFamily="18" charset="0"/>
            </a:endParaRPr>
          </a:p>
          <a:p>
            <a:r>
              <a:rPr lang="el-GR" sz="3200" b="1" i="1" dirty="0" smtClean="0">
                <a:solidFill>
                  <a:srgbClr val="FF0000"/>
                </a:solidFill>
                <a:latin typeface="Garamond" pitchFamily="18" charset="0"/>
              </a:rPr>
              <a:t>Κριτική στον Ν. 1566/85  </a:t>
            </a:r>
            <a:endParaRPr lang="el-GR" sz="3200" b="1" dirty="0">
              <a:latin typeface="Garamond" pitchFamily="18" charset="0"/>
            </a:endParaRPr>
          </a:p>
        </p:txBody>
      </p:sp>
      <p:sp>
        <p:nvSpPr>
          <p:cNvPr id="5" name="4 - TextBox"/>
          <p:cNvSpPr txBox="1"/>
          <p:nvPr/>
        </p:nvSpPr>
        <p:spPr>
          <a:xfrm>
            <a:off x="179512" y="1109057"/>
            <a:ext cx="8568952" cy="4401205"/>
          </a:xfrm>
          <a:prstGeom prst="rect">
            <a:avLst/>
          </a:prstGeom>
          <a:noFill/>
        </p:spPr>
        <p:txBody>
          <a:bodyPr wrap="square" rtlCol="0">
            <a:spAutoFit/>
          </a:bodyPr>
          <a:lstStyle/>
          <a:p>
            <a:pPr marL="261938" indent="-261938" algn="just">
              <a:buFont typeface="Wingdings" pitchFamily="2" charset="2"/>
              <a:buChar char="q"/>
              <a:tabLst>
                <a:tab pos="261938" algn="l"/>
              </a:tabLst>
            </a:pPr>
            <a:r>
              <a:rPr lang="el-GR" sz="2000" dirty="0">
                <a:latin typeface="Garamond" pitchFamily="18" charset="0"/>
              </a:rPr>
              <a:t> </a:t>
            </a:r>
            <a:r>
              <a:rPr lang="el-GR" sz="2000" dirty="0" smtClean="0">
                <a:latin typeface="Garamond" pitchFamily="18" charset="0"/>
              </a:rPr>
              <a:t>Αρμόδιο για το </a:t>
            </a:r>
            <a:r>
              <a:rPr lang="el-GR" sz="2000" dirty="0" err="1" smtClean="0">
                <a:latin typeface="Garamond" pitchFamily="18" charset="0"/>
              </a:rPr>
              <a:t>ιατροδιαγνωστικό</a:t>
            </a:r>
            <a:r>
              <a:rPr lang="el-GR" sz="2000" dirty="0" smtClean="0">
                <a:latin typeface="Garamond" pitchFamily="18" charset="0"/>
              </a:rPr>
              <a:t> και το συμβουλευτικό έργο το Υπουργείο Πρόνοιας και όχι του Υπουργείο Παιδείας.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Ανεπάρκεια Σχολικών Συμβούλων Ειδικής Αγωγής → σύγχυση ως προς τον ρόλο τους, μη παροχή υποστήριξης.</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Θεωρείται αδικία ή/και λανθασμένη η διαδικασία αξιολόγησης των υποψήφιων μαθητών με ειδικές ανάγκες χωρίς εξετάσεις στην Τριτοβάθμια Εκπαίδευση: προνόμια για μαθητές με σοβαρές ειδικές ανάγκες όχι, όμως, και για εκείνους με σοβαρά προβλήματα στην μάθηση.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endParaRPr lang="el-GR" sz="2000" dirty="0" smtClean="0">
              <a:latin typeface="Garamond" pitchFamily="18" charset="0"/>
            </a:endParaRP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endParaRPr lang="el-GR" sz="2000" dirty="0" smtClean="0">
              <a:latin typeface="Garamond"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9" presetClass="entr" presetSubtype="0" accel="10000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39" presetClass="entr" presetSubtype="0" accel="10000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10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39" presetClass="entr" presetSubtype="0" accel="100000" fill="hold"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10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Νομοσ</a:t>
            </a:r>
            <a:r>
              <a:rPr lang="el-GR" dirty="0" smtClean="0"/>
              <a:t> 2817/2000</a:t>
            </a:r>
            <a:endParaRPr lang="el-GR" dirty="0"/>
          </a:p>
        </p:txBody>
      </p:sp>
      <p:sp>
        <p:nvSpPr>
          <p:cNvPr id="3" name="2 - Θέση περιεχομένου"/>
          <p:cNvSpPr>
            <a:spLocks noGrp="1"/>
          </p:cNvSpPr>
          <p:nvPr>
            <p:ph sz="quarter" idx="1"/>
          </p:nvPr>
        </p:nvSpPr>
        <p:spPr/>
        <p:txBody>
          <a:bodyPr>
            <a:normAutofit lnSpcReduction="10000"/>
          </a:bodyPr>
          <a:lstStyle/>
          <a:p>
            <a:pPr>
              <a:buNone/>
            </a:pPr>
            <a:r>
              <a:rPr lang="el-GR" dirty="0" smtClean="0"/>
              <a:t>«</a:t>
            </a:r>
            <a:r>
              <a:rPr lang="el-GR" i="1" dirty="0" smtClean="0"/>
              <a:t>Στα άτομα που έχουν ειδικές εκπαιδευτικές ανάγκες παρέχεται ειδική εκπαίδευση, η οποία στο πλαίσιο των σκοπών της πρωτοβάθμιας και δευτεροβάθμιας και τεχνικής επαγγελματικής εκπαίδευσης επιδιώκει ιδιαίτερα: α. την ανάπτυξη της προσωπικότητάς τους, β. την βελτίωση των ικανοτήτων και δεξιοτήτων, ώστε να καταστεί δυνατή η ένταξη ή η επανένταξή τους στο κοινό εκπαιδευτικό σύστημα και η συμβίωση με το κοινωνικό σύνολο, γ. την επαγγελματική τους κατάρτιση και τη συμμετοχή τους στην παραγωγική διαδικασία, δ. την </a:t>
            </a:r>
            <a:r>
              <a:rPr lang="el-GR" i="1" dirty="0" err="1" smtClean="0"/>
              <a:t>αλληλοαποδοχή</a:t>
            </a:r>
            <a:r>
              <a:rPr lang="el-GR" i="1" dirty="0" smtClean="0"/>
              <a:t> τους με το κοινωνικό σύνολο και την ισότιμη κοινωνική τους εξέλιξη.»</a:t>
            </a:r>
          </a:p>
          <a:p>
            <a:pPr>
              <a:buNone/>
            </a:pPr>
            <a:endParaRPr lang="el-GR" i="1" dirty="0"/>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5472608" cy="584775"/>
          </a:xfrm>
          <a:prstGeom prst="rect">
            <a:avLst/>
          </a:prstGeom>
          <a:noFill/>
        </p:spPr>
        <p:txBody>
          <a:bodyPr wrap="square" rtlCol="0">
            <a:spAutoFit/>
          </a:bodyPr>
          <a:lstStyle/>
          <a:p>
            <a:r>
              <a:rPr lang="el-GR" sz="3200" b="1" dirty="0" smtClean="0">
                <a:latin typeface="Garamond" pitchFamily="18" charset="0"/>
              </a:rPr>
              <a:t>Νόμος 2817/2000</a:t>
            </a:r>
            <a:endParaRPr lang="el-GR" sz="3200" b="1" dirty="0">
              <a:latin typeface="Garamond" pitchFamily="18" charset="0"/>
            </a:endParaRPr>
          </a:p>
        </p:txBody>
      </p:sp>
      <p:sp>
        <p:nvSpPr>
          <p:cNvPr id="5" name="4 - TextBox"/>
          <p:cNvSpPr txBox="1"/>
          <p:nvPr/>
        </p:nvSpPr>
        <p:spPr>
          <a:xfrm>
            <a:off x="179512" y="637520"/>
            <a:ext cx="7992888" cy="6247864"/>
          </a:xfrm>
          <a:prstGeom prst="rect">
            <a:avLst/>
          </a:prstGeom>
          <a:noFill/>
        </p:spPr>
        <p:txBody>
          <a:bodyPr wrap="square" rtlCol="0">
            <a:spAutoFit/>
          </a:bodyPr>
          <a:lstStyle/>
          <a:p>
            <a:pPr marL="261938" indent="-261938" algn="just">
              <a:buFont typeface="Wingdings" pitchFamily="2" charset="2"/>
              <a:buChar char="v"/>
              <a:tabLst>
                <a:tab pos="261938" algn="l"/>
              </a:tabLst>
            </a:pPr>
            <a:r>
              <a:rPr lang="el-GR" sz="2000" dirty="0">
                <a:latin typeface="Garamond" pitchFamily="18" charset="0"/>
              </a:rPr>
              <a:t>Α</a:t>
            </a:r>
            <a:r>
              <a:rPr lang="el-GR" sz="2000" dirty="0" smtClean="0">
                <a:latin typeface="Garamond" pitchFamily="18" charset="0"/>
              </a:rPr>
              <a:t>ναδιατύπωση της ορολογίας, δεν μιλούμε για «αποκλίνοντα παιδιά/ μαθητές» ή για «παιδιά/ μαθητές με ειδικές ανάγκες» αλλά για «παιδιά/ μαθητές με ειδικές εκπαιδευτικές ανάγκες (ΕΕΑ)» </a:t>
            </a:r>
            <a:r>
              <a:rPr lang="el-GR" sz="2000" dirty="0" smtClean="0">
                <a:latin typeface="Calibri"/>
              </a:rPr>
              <a:t>→ </a:t>
            </a:r>
            <a:r>
              <a:rPr lang="el-GR" sz="2000" b="1" dirty="0" smtClean="0">
                <a:latin typeface="Garamond" pitchFamily="18" charset="0"/>
              </a:rPr>
              <a:t>Δίνεται έμφαση στις εκπαιδευτικές ανάγκες των μαθητών και όχι στην αιτία. </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 Προωθείται η αρχή της ένταξης </a:t>
            </a:r>
            <a:r>
              <a:rPr lang="el-GR" sz="2000" dirty="0" smtClean="0">
                <a:latin typeface="Calibri"/>
              </a:rPr>
              <a:t>→ </a:t>
            </a:r>
            <a:r>
              <a:rPr lang="el-GR" sz="2000" dirty="0" smtClean="0">
                <a:latin typeface="Garamond" pitchFamily="18" charset="0"/>
              </a:rPr>
              <a:t>μετονομασία των «ειδικών τάξεων» σε «τμήματα ένταξης».</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a:latin typeface="Garamond" pitchFamily="18" charset="0"/>
              </a:rPr>
              <a:t>Π</a:t>
            </a:r>
            <a:r>
              <a:rPr lang="el-GR" sz="2000" dirty="0" smtClean="0">
                <a:latin typeface="Garamond" pitchFamily="18" charset="0"/>
              </a:rPr>
              <a:t>εριορίζεται ο ρόλος του ειδικού σχολείου </a:t>
            </a:r>
            <a:r>
              <a:rPr lang="el-GR" sz="2000" dirty="0" smtClean="0">
                <a:latin typeface="Calibri"/>
              </a:rPr>
              <a:t>→ </a:t>
            </a:r>
            <a:r>
              <a:rPr lang="el-GR" sz="2000" dirty="0" smtClean="0">
                <a:latin typeface="Garamond" pitchFamily="18" charset="0"/>
              </a:rPr>
              <a:t>μόνο για μαθητές με σοβαρές – πολλαπλές δυσκολίες. </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Καθιερώνεται ο θεσμός των εκπαιδευτικών Ειδικής Αγωγής. </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 Θεσμοθετείται η κατάρτιση των Εξατομικευμένων Εκπαιδευτικών Προγραμμάτων (ΕΕΠ) για τους μαθητές με ΕΕΑ. </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 Θεσμοθετείται, στην έδρα του κάθε νομού, η λειτουργία κέντρων με διεπιστημονική ομάδα για τη διάγνωση και την υποστήριξη των μαθητών με ΕΕΑ </a:t>
            </a:r>
            <a:r>
              <a:rPr lang="el-GR" sz="2000" dirty="0" smtClean="0">
                <a:latin typeface="Calibri"/>
              </a:rPr>
              <a:t>→ </a:t>
            </a:r>
            <a:r>
              <a:rPr lang="el-GR" sz="2000" dirty="0" smtClean="0">
                <a:latin typeface="Garamond" pitchFamily="18" charset="0"/>
              </a:rPr>
              <a:t>‘Κέντρα Διάγνωσης, Αξιολόγησης και Υποστήριξης’ (ΚΔΑΥ).</a:t>
            </a:r>
            <a:endParaRPr lang="el-GR" sz="2000" dirty="0">
              <a:latin typeface="Garamond" pitchFamily="18" charset="0"/>
            </a:endParaRPr>
          </a:p>
          <a:p>
            <a:pPr marL="261938" indent="-261938" algn="just">
              <a:buFont typeface="Wingdings" pitchFamily="2" charset="2"/>
              <a:buChar char="v"/>
              <a:tabLst>
                <a:tab pos="261938" algn="l"/>
              </a:tabLst>
            </a:pPr>
            <a:endParaRPr lang="el-GR" sz="2000" dirty="0" smtClean="0">
              <a:latin typeface="Garamond"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5">
                                            <p:txEl>
                                              <p:pRg st="0" end="0"/>
                                            </p:txEl>
                                          </p:spTgt>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2" end="2"/>
                                            </p:txEl>
                                          </p:spTgt>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1000" fill="hold"/>
                                        <p:tgtEl>
                                          <p:spTgt spid="5">
                                            <p:txEl>
                                              <p:pRg st="4" end="4"/>
                                            </p:txEl>
                                          </p:spTgt>
                                        </p:tgtEl>
                                        <p:attrNameLst>
                                          <p:attrName>ppt_w</p:attrName>
                                        </p:attrNameLst>
                                      </p:cBhvr>
                                      <p:tavLst>
                                        <p:tav tm="0">
                                          <p:val>
                                            <p:strVal val="#ppt_w+.3"/>
                                          </p:val>
                                        </p:tav>
                                        <p:tav tm="100000">
                                          <p:val>
                                            <p:strVal val="#ppt_w"/>
                                          </p:val>
                                        </p:tav>
                                      </p:tavLst>
                                    </p:anim>
                                    <p:anim calcmode="lin" valueType="num">
                                      <p:cBhvr>
                                        <p:cTn id="2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5">
                                            <p:txEl>
                                              <p:pRg st="4" end="4"/>
                                            </p:txEl>
                                          </p:spTgt>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strVal val="#ppt_w+.3"/>
                                          </p:val>
                                        </p:tav>
                                        <p:tav tm="100000">
                                          <p:val>
                                            <p:strVal val="#ppt_w"/>
                                          </p:val>
                                        </p:tav>
                                      </p:tavLst>
                                    </p:anim>
                                    <p:anim calcmode="lin" valueType="num">
                                      <p:cBhvr>
                                        <p:cTn id="32"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5">
                                            <p:txEl>
                                              <p:pRg st="6" end="6"/>
                                            </p:txEl>
                                          </p:spTgt>
                                        </p:tgtEl>
                                      </p:cBhvr>
                                    </p:animEffect>
                                  </p:childTnLst>
                                </p:cTn>
                              </p:par>
                            </p:childTnLst>
                          </p:cTn>
                        </p:par>
                        <p:par>
                          <p:cTn id="34" fill="hold">
                            <p:stCondLst>
                              <p:cond delay="5000"/>
                            </p:stCondLst>
                            <p:childTnLst>
                              <p:par>
                                <p:cTn id="35" presetID="50" presetClass="entr" presetSubtype="0" decel="100000" fill="hold" nodeType="after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p:cTn id="37" dur="1000" fill="hold"/>
                                        <p:tgtEl>
                                          <p:spTgt spid="5">
                                            <p:txEl>
                                              <p:pRg st="8" end="8"/>
                                            </p:txEl>
                                          </p:spTgt>
                                        </p:tgtEl>
                                        <p:attrNameLst>
                                          <p:attrName>ppt_w</p:attrName>
                                        </p:attrNameLst>
                                      </p:cBhvr>
                                      <p:tavLst>
                                        <p:tav tm="0">
                                          <p:val>
                                            <p:strVal val="#ppt_w+.3"/>
                                          </p:val>
                                        </p:tav>
                                        <p:tav tm="100000">
                                          <p:val>
                                            <p:strVal val="#ppt_w"/>
                                          </p:val>
                                        </p:tav>
                                      </p:tavLst>
                                    </p:anim>
                                    <p:anim calcmode="lin" valueType="num">
                                      <p:cBhvr>
                                        <p:cTn id="38"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39" dur="1000"/>
                                        <p:tgtEl>
                                          <p:spTgt spid="5">
                                            <p:txEl>
                                              <p:pRg st="8" end="8"/>
                                            </p:txEl>
                                          </p:spTgt>
                                        </p:tgtEl>
                                      </p:cBhvr>
                                    </p:animEffect>
                                  </p:childTnLst>
                                </p:cTn>
                              </p:par>
                            </p:childTnLst>
                          </p:cTn>
                        </p:par>
                        <p:par>
                          <p:cTn id="40" fill="hold">
                            <p:stCondLst>
                              <p:cond delay="6000"/>
                            </p:stCondLst>
                            <p:childTnLst>
                              <p:par>
                                <p:cTn id="41" presetID="50" presetClass="entr" presetSubtype="0" decel="100000" fill="hold" nodeType="after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p:cTn id="43" dur="1000" fill="hold"/>
                                        <p:tgtEl>
                                          <p:spTgt spid="5">
                                            <p:txEl>
                                              <p:pRg st="10" end="10"/>
                                            </p:txEl>
                                          </p:spTgt>
                                        </p:tgtEl>
                                        <p:attrNameLst>
                                          <p:attrName>ppt_w</p:attrName>
                                        </p:attrNameLst>
                                      </p:cBhvr>
                                      <p:tavLst>
                                        <p:tav tm="0">
                                          <p:val>
                                            <p:strVal val="#ppt_w+.3"/>
                                          </p:val>
                                        </p:tav>
                                        <p:tav tm="100000">
                                          <p:val>
                                            <p:strVal val="#ppt_w"/>
                                          </p:val>
                                        </p:tav>
                                      </p:tavLst>
                                    </p:anim>
                                    <p:anim calcmode="lin" valueType="num">
                                      <p:cBhvr>
                                        <p:cTn id="44" dur="1000" fill="hold"/>
                                        <p:tgtEl>
                                          <p:spTgt spid="5">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4968552" cy="584775"/>
          </a:xfrm>
          <a:prstGeom prst="rect">
            <a:avLst/>
          </a:prstGeom>
          <a:noFill/>
        </p:spPr>
        <p:txBody>
          <a:bodyPr wrap="square" rtlCol="0">
            <a:spAutoFit/>
          </a:bodyPr>
          <a:lstStyle/>
          <a:p>
            <a:r>
              <a:rPr lang="el-GR" sz="3200" b="1" dirty="0" smtClean="0">
                <a:latin typeface="Garamond" pitchFamily="18" charset="0"/>
              </a:rPr>
              <a:t>Νόμος 2817/2000</a:t>
            </a:r>
            <a:endParaRPr lang="el-GR" sz="3200" b="1" dirty="0">
              <a:latin typeface="Garamond" pitchFamily="18" charset="0"/>
            </a:endParaRPr>
          </a:p>
        </p:txBody>
      </p:sp>
      <p:sp>
        <p:nvSpPr>
          <p:cNvPr id="5" name="4 - TextBox"/>
          <p:cNvSpPr txBox="1"/>
          <p:nvPr/>
        </p:nvSpPr>
        <p:spPr>
          <a:xfrm>
            <a:off x="179512" y="821025"/>
            <a:ext cx="8568952" cy="5940088"/>
          </a:xfrm>
          <a:prstGeom prst="rect">
            <a:avLst/>
          </a:prstGeom>
          <a:noFill/>
        </p:spPr>
        <p:txBody>
          <a:bodyPr wrap="square" rtlCol="0">
            <a:spAutoFit/>
          </a:bodyPr>
          <a:lstStyle/>
          <a:p>
            <a:pPr marL="261938" indent="-261938" algn="just">
              <a:buFont typeface="Wingdings" pitchFamily="2" charset="2"/>
              <a:buChar char="v"/>
              <a:tabLst>
                <a:tab pos="261938" algn="l"/>
              </a:tabLst>
            </a:pPr>
            <a:r>
              <a:rPr lang="el-GR" sz="2000" dirty="0" smtClean="0">
                <a:latin typeface="Garamond" pitchFamily="18" charset="0"/>
              </a:rPr>
              <a:t>Δημιουργούνται νέες ειδικότητες προσωπικού Ειδικής Αγωγής (π.χ. </a:t>
            </a:r>
            <a:r>
              <a:rPr lang="el-GR" sz="2000" dirty="0" err="1" smtClean="0">
                <a:latin typeface="Garamond" pitchFamily="18" charset="0"/>
              </a:rPr>
              <a:t>μουσικοθεραπευτές</a:t>
            </a:r>
            <a:r>
              <a:rPr lang="el-GR" sz="2000" dirty="0" smtClean="0">
                <a:latin typeface="Garamond" pitchFamily="18" charset="0"/>
              </a:rPr>
              <a:t>, διερμηνείς νοηματικής γλώσσας, εκπαιδευτές κινητικότητας για μαθητές με προβλήματα όρασης). </a:t>
            </a:r>
          </a:p>
          <a:p>
            <a:pPr marL="261938" indent="-261938" algn="just">
              <a:buFont typeface="Wingdings" pitchFamily="2" charset="2"/>
              <a:buChar char="v"/>
              <a:tabLst>
                <a:tab pos="261938" algn="l"/>
              </a:tabLst>
            </a:pPr>
            <a:endParaRPr lang="el-GR" sz="2000" dirty="0" smtClean="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Αναγνωρίζεται η νοηματική ως επίσημη γλώσσα των μαθητών με κώφωση. </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 Εξασφαλίζεται η παροχή μέσων διδασκαλίας σύγχρονης τεχνολογίας στην εκπαίδευση των μαθητών με ΕΕΑ (π.χ. μηχανές </a:t>
            </a:r>
            <a:r>
              <a:rPr lang="en-US" sz="2000" dirty="0" smtClean="0">
                <a:latin typeface="Garamond" pitchFamily="18" charset="0"/>
              </a:rPr>
              <a:t>Braille,</a:t>
            </a:r>
            <a:r>
              <a:rPr lang="el-GR" sz="2000" dirty="0" smtClean="0">
                <a:latin typeface="Garamond" pitchFamily="18" charset="0"/>
              </a:rPr>
              <a:t> προγράμματα ηχογράφησης βιβλίων για μαθητές με μερική ή ολική τύφλωση, λεξικά νοηματικής γλώσσας κ.ά.).</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 Ιδρύεται το Τμήμα Ειδικής Αγωγής στο Παιδαγωγικό Ινστιτούτο το οποίο είναι υπεύθυνο για:</a:t>
            </a:r>
          </a:p>
          <a:p>
            <a:pPr marL="979488" indent="-261938" algn="just">
              <a:buFont typeface="Arial" pitchFamily="34" charset="0"/>
              <a:buChar char="•"/>
              <a:tabLst>
                <a:tab pos="979488" algn="l"/>
              </a:tabLst>
            </a:pPr>
            <a:r>
              <a:rPr lang="el-GR" sz="2000" dirty="0" smtClean="0">
                <a:latin typeface="Garamond" pitchFamily="18" charset="0"/>
              </a:rPr>
              <a:t>Ερευνητικά προγράμματα για την Ειδική Αγωγή</a:t>
            </a:r>
          </a:p>
          <a:p>
            <a:pPr marL="979488" indent="-261938" algn="just">
              <a:buFont typeface="Arial" pitchFamily="34" charset="0"/>
              <a:buChar char="•"/>
              <a:tabLst>
                <a:tab pos="979488" algn="l"/>
              </a:tabLst>
            </a:pPr>
            <a:r>
              <a:rPr lang="el-GR" sz="2000" dirty="0" smtClean="0">
                <a:latin typeface="Garamond" pitchFamily="18" charset="0"/>
              </a:rPr>
              <a:t>Σχεδιασμό αναλυτικών προγραμμάτων για την Ειδική Αγωγή</a:t>
            </a:r>
          </a:p>
          <a:p>
            <a:pPr marL="979488" indent="-261938" algn="just">
              <a:buFont typeface="Arial" pitchFamily="34" charset="0"/>
              <a:buChar char="•"/>
              <a:tabLst>
                <a:tab pos="979488" algn="l"/>
              </a:tabLst>
            </a:pPr>
            <a:r>
              <a:rPr lang="el-GR" sz="2000" dirty="0" smtClean="0">
                <a:latin typeface="Garamond" pitchFamily="18" charset="0"/>
              </a:rPr>
              <a:t>Επιμόρφωση των εκπαιδευτικών για θέματα που αφορούν στην Ειδική Αγωγής </a:t>
            </a:r>
          </a:p>
          <a:p>
            <a:pPr marL="979488" indent="-261938" algn="just">
              <a:buFont typeface="Arial" pitchFamily="34" charset="0"/>
              <a:buChar char="•"/>
              <a:tabLst>
                <a:tab pos="979488" algn="l"/>
              </a:tabLst>
            </a:pPr>
            <a:r>
              <a:rPr lang="el-GR" sz="2000" dirty="0" smtClean="0">
                <a:latin typeface="Garamond" pitchFamily="18" charset="0"/>
              </a:rPr>
              <a:t>Εισαγωγή ή σχεδιασμό μέσων διδασκαλίας</a:t>
            </a:r>
          </a:p>
          <a:p>
            <a:pPr marL="979488" indent="-261938" algn="just">
              <a:buFont typeface="Arial" pitchFamily="34" charset="0"/>
              <a:buChar char="•"/>
              <a:tabLst>
                <a:tab pos="979488" algn="l"/>
              </a:tabLst>
            </a:pPr>
            <a:r>
              <a:rPr lang="el-GR" sz="2000" dirty="0" smtClean="0">
                <a:latin typeface="Garamond" pitchFamily="18" charset="0"/>
              </a:rPr>
              <a:t>Συνεργασία με επιστημονικούς φορείς τόσο στην Ελλάδα όσο και στο εξωτερικό.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5">
                                            <p:txEl>
                                              <p:pRg st="0" end="0"/>
                                            </p:txEl>
                                          </p:spTgt>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2" end="2"/>
                                            </p:txEl>
                                          </p:spTgt>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1000" fill="hold"/>
                                        <p:tgtEl>
                                          <p:spTgt spid="5">
                                            <p:txEl>
                                              <p:pRg st="4" end="4"/>
                                            </p:txEl>
                                          </p:spTgt>
                                        </p:tgtEl>
                                        <p:attrNameLst>
                                          <p:attrName>ppt_w</p:attrName>
                                        </p:attrNameLst>
                                      </p:cBhvr>
                                      <p:tavLst>
                                        <p:tav tm="0">
                                          <p:val>
                                            <p:strVal val="#ppt_w+.3"/>
                                          </p:val>
                                        </p:tav>
                                        <p:tav tm="100000">
                                          <p:val>
                                            <p:strVal val="#ppt_w"/>
                                          </p:val>
                                        </p:tav>
                                      </p:tavLst>
                                    </p:anim>
                                    <p:anim calcmode="lin" valueType="num">
                                      <p:cBhvr>
                                        <p:cTn id="2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5">
                                            <p:txEl>
                                              <p:pRg st="4" end="4"/>
                                            </p:txEl>
                                          </p:spTgt>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strVal val="#ppt_w+.3"/>
                                          </p:val>
                                        </p:tav>
                                        <p:tav tm="100000">
                                          <p:val>
                                            <p:strVal val="#ppt_w"/>
                                          </p:val>
                                        </p:tav>
                                      </p:tavLst>
                                    </p:anim>
                                    <p:anim calcmode="lin" valueType="num">
                                      <p:cBhvr>
                                        <p:cTn id="32"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5">
                                            <p:txEl>
                                              <p:pRg st="6" end="6"/>
                                            </p:txEl>
                                          </p:spTgt>
                                        </p:tgtEl>
                                      </p:cBhvr>
                                    </p:animEffect>
                                  </p:childTnLst>
                                </p:cTn>
                              </p:par>
                            </p:childTnLst>
                          </p:cTn>
                        </p:par>
                        <p:par>
                          <p:cTn id="34" fill="hold">
                            <p:stCondLst>
                              <p:cond delay="5000"/>
                            </p:stCondLst>
                            <p:childTnLst>
                              <p:par>
                                <p:cTn id="35" presetID="50" presetClass="entr" presetSubtype="0" decel="100000" fill="hold" nodeType="after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p:cTn id="37" dur="1000" fill="hold"/>
                                        <p:tgtEl>
                                          <p:spTgt spid="5">
                                            <p:txEl>
                                              <p:pRg st="7" end="7"/>
                                            </p:txEl>
                                          </p:spTgt>
                                        </p:tgtEl>
                                        <p:attrNameLst>
                                          <p:attrName>ppt_w</p:attrName>
                                        </p:attrNameLst>
                                      </p:cBhvr>
                                      <p:tavLst>
                                        <p:tav tm="0">
                                          <p:val>
                                            <p:strVal val="#ppt_w+.3"/>
                                          </p:val>
                                        </p:tav>
                                        <p:tav tm="100000">
                                          <p:val>
                                            <p:strVal val="#ppt_w"/>
                                          </p:val>
                                        </p:tav>
                                      </p:tavLst>
                                    </p:anim>
                                    <p:anim calcmode="lin" valueType="num">
                                      <p:cBhvr>
                                        <p:cTn id="38"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5">
                                            <p:txEl>
                                              <p:pRg st="7" end="7"/>
                                            </p:txEl>
                                          </p:spTgt>
                                        </p:tgtEl>
                                      </p:cBhvr>
                                    </p:animEffect>
                                  </p:childTnLst>
                                </p:cTn>
                              </p:par>
                            </p:childTnLst>
                          </p:cTn>
                        </p:par>
                        <p:par>
                          <p:cTn id="40" fill="hold">
                            <p:stCondLst>
                              <p:cond delay="6000"/>
                            </p:stCondLst>
                            <p:childTnLst>
                              <p:par>
                                <p:cTn id="41" presetID="50" presetClass="entr" presetSubtype="0" decel="100000" fill="hold" nodeType="after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p:cTn id="43" dur="1000" fill="hold"/>
                                        <p:tgtEl>
                                          <p:spTgt spid="5">
                                            <p:txEl>
                                              <p:pRg st="8" end="8"/>
                                            </p:txEl>
                                          </p:spTgt>
                                        </p:tgtEl>
                                        <p:attrNameLst>
                                          <p:attrName>ppt_w</p:attrName>
                                        </p:attrNameLst>
                                      </p:cBhvr>
                                      <p:tavLst>
                                        <p:tav tm="0">
                                          <p:val>
                                            <p:strVal val="#ppt_w+.3"/>
                                          </p:val>
                                        </p:tav>
                                        <p:tav tm="100000">
                                          <p:val>
                                            <p:strVal val="#ppt_w"/>
                                          </p:val>
                                        </p:tav>
                                      </p:tavLst>
                                    </p:anim>
                                    <p:anim calcmode="lin" valueType="num">
                                      <p:cBhvr>
                                        <p:cTn id="44"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45" dur="1000"/>
                                        <p:tgtEl>
                                          <p:spTgt spid="5">
                                            <p:txEl>
                                              <p:pRg st="8" end="8"/>
                                            </p:txEl>
                                          </p:spTgt>
                                        </p:tgtEl>
                                      </p:cBhvr>
                                    </p:animEffect>
                                  </p:childTnLst>
                                </p:cTn>
                              </p:par>
                            </p:childTnLst>
                          </p:cTn>
                        </p:par>
                        <p:par>
                          <p:cTn id="46" fill="hold">
                            <p:stCondLst>
                              <p:cond delay="7000"/>
                            </p:stCondLst>
                            <p:childTnLst>
                              <p:par>
                                <p:cTn id="47" presetID="50" presetClass="entr" presetSubtype="0" decel="100000" fill="hold" nodeType="after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 calcmode="lin" valueType="num">
                                      <p:cBhvr>
                                        <p:cTn id="49" dur="1000" fill="hold"/>
                                        <p:tgtEl>
                                          <p:spTgt spid="5">
                                            <p:txEl>
                                              <p:pRg st="9" end="9"/>
                                            </p:txEl>
                                          </p:spTgt>
                                        </p:tgtEl>
                                        <p:attrNameLst>
                                          <p:attrName>ppt_w</p:attrName>
                                        </p:attrNameLst>
                                      </p:cBhvr>
                                      <p:tavLst>
                                        <p:tav tm="0">
                                          <p:val>
                                            <p:strVal val="#ppt_w+.3"/>
                                          </p:val>
                                        </p:tav>
                                        <p:tav tm="100000">
                                          <p:val>
                                            <p:strVal val="#ppt_w"/>
                                          </p:val>
                                        </p:tav>
                                      </p:tavLst>
                                    </p:anim>
                                    <p:anim calcmode="lin" valueType="num">
                                      <p:cBhvr>
                                        <p:cTn id="50" dur="1000" fill="hold"/>
                                        <p:tgtEl>
                                          <p:spTgt spid="5">
                                            <p:txEl>
                                              <p:pRg st="9" end="9"/>
                                            </p:txEl>
                                          </p:spTgt>
                                        </p:tgtEl>
                                        <p:attrNameLst>
                                          <p:attrName>ppt_h</p:attrName>
                                        </p:attrNameLst>
                                      </p:cBhvr>
                                      <p:tavLst>
                                        <p:tav tm="0">
                                          <p:val>
                                            <p:strVal val="#ppt_h"/>
                                          </p:val>
                                        </p:tav>
                                        <p:tav tm="100000">
                                          <p:val>
                                            <p:strVal val="#ppt_h"/>
                                          </p:val>
                                        </p:tav>
                                      </p:tavLst>
                                    </p:anim>
                                    <p:animEffect transition="in" filter="fade">
                                      <p:cBhvr>
                                        <p:cTn id="51" dur="1000"/>
                                        <p:tgtEl>
                                          <p:spTgt spid="5">
                                            <p:txEl>
                                              <p:pRg st="9" end="9"/>
                                            </p:txEl>
                                          </p:spTgt>
                                        </p:tgtEl>
                                      </p:cBhvr>
                                    </p:animEffect>
                                  </p:childTnLst>
                                </p:cTn>
                              </p:par>
                            </p:childTnLst>
                          </p:cTn>
                        </p:par>
                        <p:par>
                          <p:cTn id="52" fill="hold">
                            <p:stCondLst>
                              <p:cond delay="8000"/>
                            </p:stCondLst>
                            <p:childTnLst>
                              <p:par>
                                <p:cTn id="53" presetID="50" presetClass="entr" presetSubtype="0" decel="100000" fill="hold" nodeType="afterEffect">
                                  <p:stCondLst>
                                    <p:cond delay="0"/>
                                  </p:stCondLst>
                                  <p:childTnLst>
                                    <p:set>
                                      <p:cBhvr>
                                        <p:cTn id="54" dur="1" fill="hold">
                                          <p:stCondLst>
                                            <p:cond delay="0"/>
                                          </p:stCondLst>
                                        </p:cTn>
                                        <p:tgtEl>
                                          <p:spTgt spid="5">
                                            <p:txEl>
                                              <p:pRg st="10" end="10"/>
                                            </p:txEl>
                                          </p:spTgt>
                                        </p:tgtEl>
                                        <p:attrNameLst>
                                          <p:attrName>style.visibility</p:attrName>
                                        </p:attrNameLst>
                                      </p:cBhvr>
                                      <p:to>
                                        <p:strVal val="visible"/>
                                      </p:to>
                                    </p:set>
                                    <p:anim calcmode="lin" valueType="num">
                                      <p:cBhvr>
                                        <p:cTn id="55" dur="1000" fill="hold"/>
                                        <p:tgtEl>
                                          <p:spTgt spid="5">
                                            <p:txEl>
                                              <p:pRg st="10" end="10"/>
                                            </p:txEl>
                                          </p:spTgt>
                                        </p:tgtEl>
                                        <p:attrNameLst>
                                          <p:attrName>ppt_w</p:attrName>
                                        </p:attrNameLst>
                                      </p:cBhvr>
                                      <p:tavLst>
                                        <p:tav tm="0">
                                          <p:val>
                                            <p:strVal val="#ppt_w+.3"/>
                                          </p:val>
                                        </p:tav>
                                        <p:tav tm="100000">
                                          <p:val>
                                            <p:strVal val="#ppt_w"/>
                                          </p:val>
                                        </p:tav>
                                      </p:tavLst>
                                    </p:anim>
                                    <p:anim calcmode="lin" valueType="num">
                                      <p:cBhvr>
                                        <p:cTn id="56" dur="1000" fill="hold"/>
                                        <p:tgtEl>
                                          <p:spTgt spid="5">
                                            <p:txEl>
                                              <p:pRg st="10" end="10"/>
                                            </p:txEl>
                                          </p:spTgt>
                                        </p:tgtEl>
                                        <p:attrNameLst>
                                          <p:attrName>ppt_h</p:attrName>
                                        </p:attrNameLst>
                                      </p:cBhvr>
                                      <p:tavLst>
                                        <p:tav tm="0">
                                          <p:val>
                                            <p:strVal val="#ppt_h"/>
                                          </p:val>
                                        </p:tav>
                                        <p:tav tm="100000">
                                          <p:val>
                                            <p:strVal val="#ppt_h"/>
                                          </p:val>
                                        </p:tav>
                                      </p:tavLst>
                                    </p:anim>
                                    <p:animEffect transition="in" filter="fade">
                                      <p:cBhvr>
                                        <p:cTn id="57" dur="1000"/>
                                        <p:tgtEl>
                                          <p:spTgt spid="5">
                                            <p:txEl>
                                              <p:pRg st="10" end="10"/>
                                            </p:txEl>
                                          </p:spTgt>
                                        </p:tgtEl>
                                      </p:cBhvr>
                                    </p:animEffect>
                                  </p:childTnLst>
                                </p:cTn>
                              </p:par>
                            </p:childTnLst>
                          </p:cTn>
                        </p:par>
                        <p:par>
                          <p:cTn id="58" fill="hold">
                            <p:stCondLst>
                              <p:cond delay="9000"/>
                            </p:stCondLst>
                            <p:childTnLst>
                              <p:par>
                                <p:cTn id="59" presetID="50" presetClass="entr" presetSubtype="0" decel="100000" fill="hold" nodeType="afterEffect">
                                  <p:stCondLst>
                                    <p:cond delay="0"/>
                                  </p:stCondLst>
                                  <p:childTnLst>
                                    <p:set>
                                      <p:cBhvr>
                                        <p:cTn id="60" dur="1" fill="hold">
                                          <p:stCondLst>
                                            <p:cond delay="0"/>
                                          </p:stCondLst>
                                        </p:cTn>
                                        <p:tgtEl>
                                          <p:spTgt spid="5">
                                            <p:txEl>
                                              <p:pRg st="11" end="11"/>
                                            </p:txEl>
                                          </p:spTgt>
                                        </p:tgtEl>
                                        <p:attrNameLst>
                                          <p:attrName>style.visibility</p:attrName>
                                        </p:attrNameLst>
                                      </p:cBhvr>
                                      <p:to>
                                        <p:strVal val="visible"/>
                                      </p:to>
                                    </p:set>
                                    <p:anim calcmode="lin" valueType="num">
                                      <p:cBhvr>
                                        <p:cTn id="61" dur="1000" fill="hold"/>
                                        <p:tgtEl>
                                          <p:spTgt spid="5">
                                            <p:txEl>
                                              <p:pRg st="11" end="11"/>
                                            </p:txEl>
                                          </p:spTgt>
                                        </p:tgtEl>
                                        <p:attrNameLst>
                                          <p:attrName>ppt_w</p:attrName>
                                        </p:attrNameLst>
                                      </p:cBhvr>
                                      <p:tavLst>
                                        <p:tav tm="0">
                                          <p:val>
                                            <p:strVal val="#ppt_w+.3"/>
                                          </p:val>
                                        </p:tav>
                                        <p:tav tm="100000">
                                          <p:val>
                                            <p:strVal val="#ppt_w"/>
                                          </p:val>
                                        </p:tav>
                                      </p:tavLst>
                                    </p:anim>
                                    <p:anim calcmode="lin" valueType="num">
                                      <p:cBhvr>
                                        <p:cTn id="62" dur="1000" fill="hold"/>
                                        <p:tgtEl>
                                          <p:spTgt spid="5">
                                            <p:txEl>
                                              <p:pRg st="11" end="11"/>
                                            </p:txEl>
                                          </p:spTgt>
                                        </p:tgtEl>
                                        <p:attrNameLst>
                                          <p:attrName>ppt_h</p:attrName>
                                        </p:attrNameLst>
                                      </p:cBhvr>
                                      <p:tavLst>
                                        <p:tav tm="0">
                                          <p:val>
                                            <p:strVal val="#ppt_h"/>
                                          </p:val>
                                        </p:tav>
                                        <p:tav tm="100000">
                                          <p:val>
                                            <p:strVal val="#ppt_h"/>
                                          </p:val>
                                        </p:tav>
                                      </p:tavLst>
                                    </p:anim>
                                    <p:animEffect transition="in" filter="fade">
                                      <p:cBhvr>
                                        <p:cTn id="63" dur="1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Στοχοσ</a:t>
            </a:r>
            <a:r>
              <a:rPr lang="el-GR" dirty="0" smtClean="0"/>
              <a:t> </a:t>
            </a:r>
            <a:r>
              <a:rPr lang="el-GR" dirty="0" err="1" smtClean="0"/>
              <a:t>μαθηματοσ</a:t>
            </a:r>
            <a:endParaRPr lang="el-GR" dirty="0"/>
          </a:p>
        </p:txBody>
      </p:sp>
      <p:sp>
        <p:nvSpPr>
          <p:cNvPr id="3" name="2 - Θέση περιεχομένου"/>
          <p:cNvSpPr>
            <a:spLocks noGrp="1"/>
          </p:cNvSpPr>
          <p:nvPr>
            <p:ph sz="quarter" idx="1"/>
          </p:nvPr>
        </p:nvSpPr>
        <p:spPr/>
        <p:txBody>
          <a:bodyPr/>
          <a:lstStyle/>
          <a:p>
            <a:r>
              <a:rPr lang="el-GR" dirty="0" smtClean="0"/>
              <a:t>Παρουσίαση Νομοθετικού Πλαισίου Ειδικής Αγωγής</a:t>
            </a:r>
          </a:p>
          <a:p>
            <a:pPr>
              <a:buNone/>
            </a:pPr>
            <a:r>
              <a:rPr lang="el-GR" dirty="0" smtClean="0"/>
              <a:t> </a:t>
            </a:r>
          </a:p>
          <a:p>
            <a:pPr>
              <a:buNone/>
            </a:pPr>
            <a:r>
              <a:rPr lang="el-GR" dirty="0" smtClean="0"/>
              <a:t>Τέσσερις Νόμοι:</a:t>
            </a:r>
          </a:p>
          <a:p>
            <a:pPr marL="457200" indent="-457200">
              <a:buFont typeface="+mj-lt"/>
              <a:buAutoNum type="arabicPeriod"/>
            </a:pPr>
            <a:r>
              <a:rPr lang="el-GR" dirty="0" smtClean="0"/>
              <a:t>Νόμος 1143/1981</a:t>
            </a:r>
          </a:p>
          <a:p>
            <a:pPr marL="457200" indent="-457200">
              <a:buFont typeface="+mj-lt"/>
              <a:buAutoNum type="arabicPeriod"/>
            </a:pPr>
            <a:r>
              <a:rPr lang="el-GR" dirty="0" smtClean="0"/>
              <a:t>Νόμος 1566/1985</a:t>
            </a:r>
          </a:p>
          <a:p>
            <a:pPr marL="457200" indent="-457200">
              <a:buFont typeface="+mj-lt"/>
              <a:buAutoNum type="arabicPeriod"/>
            </a:pPr>
            <a:r>
              <a:rPr lang="el-GR" dirty="0" smtClean="0"/>
              <a:t>Νόμος 2817/2000</a:t>
            </a:r>
          </a:p>
          <a:p>
            <a:pPr marL="457200" indent="-457200">
              <a:buFont typeface="+mj-lt"/>
              <a:buAutoNum type="arabicPeriod"/>
            </a:pPr>
            <a:r>
              <a:rPr lang="el-GR" dirty="0" smtClean="0"/>
              <a:t>Νόμος 3699/2008</a:t>
            </a:r>
          </a:p>
          <a:p>
            <a:pPr marL="457200" indent="-457200">
              <a:buNone/>
            </a:pPr>
            <a:endParaRPr lang="el-GR" dirty="0" smtClean="0"/>
          </a:p>
          <a:p>
            <a:r>
              <a:rPr lang="el-GR" dirty="0" smtClean="0"/>
              <a:t>Κριτική αποτίμηση και συζήτηση</a:t>
            </a:r>
            <a:endParaRPr lang="el-GR" dirty="0"/>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Ασ</a:t>
            </a:r>
            <a:r>
              <a:rPr lang="el-GR" dirty="0" smtClean="0"/>
              <a:t> </a:t>
            </a:r>
            <a:r>
              <a:rPr lang="el-GR" dirty="0" err="1" smtClean="0"/>
              <a:t>σκεφτουμε</a:t>
            </a:r>
            <a:r>
              <a:rPr lang="el-GR" dirty="0" smtClean="0"/>
              <a:t> </a:t>
            </a:r>
            <a:r>
              <a:rPr lang="el-GR" dirty="0" err="1" smtClean="0"/>
              <a:t>κριτικα</a:t>
            </a:r>
            <a:r>
              <a:rPr lang="el-GR" dirty="0" smtClean="0"/>
              <a:t> στον Ν.2817/2000</a:t>
            </a:r>
            <a:endParaRPr lang="el-GR" dirty="0"/>
          </a:p>
        </p:txBody>
      </p:sp>
      <p:sp>
        <p:nvSpPr>
          <p:cNvPr id="3" name="2 - Θέση περιεχομένου"/>
          <p:cNvSpPr>
            <a:spLocks noGrp="1"/>
          </p:cNvSpPr>
          <p:nvPr>
            <p:ph sz="quarter" idx="1"/>
          </p:nvPr>
        </p:nvSpPr>
        <p:spPr/>
        <p:txBody>
          <a:bodyPr/>
          <a:lstStyle/>
          <a:p>
            <a:pPr>
              <a:buNone/>
            </a:pPr>
            <a:r>
              <a:rPr lang="el-GR" dirty="0" smtClean="0"/>
              <a:t>Βασικές παράμετροι συζήτησης…  </a:t>
            </a:r>
          </a:p>
          <a:p>
            <a:pPr>
              <a:buNone/>
            </a:pPr>
            <a:endParaRPr lang="el-GR" dirty="0" smtClean="0"/>
          </a:p>
          <a:p>
            <a:pPr>
              <a:buNone/>
            </a:pPr>
            <a:endParaRPr lang="el-GR" dirty="0" smtClean="0"/>
          </a:p>
        </p:txBody>
      </p:sp>
      <p:graphicFrame>
        <p:nvGraphicFramePr>
          <p:cNvPr id="4" name="3 - Διάγραμμα"/>
          <p:cNvGraphicFramePr/>
          <p:nvPr/>
        </p:nvGraphicFramePr>
        <p:xfrm>
          <a:off x="571472" y="2285992"/>
          <a:ext cx="764386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4968552" cy="1077218"/>
          </a:xfrm>
          <a:prstGeom prst="rect">
            <a:avLst/>
          </a:prstGeom>
          <a:noFill/>
        </p:spPr>
        <p:txBody>
          <a:bodyPr wrap="square" rtlCol="0">
            <a:spAutoFit/>
          </a:bodyPr>
          <a:lstStyle/>
          <a:p>
            <a:r>
              <a:rPr lang="el-GR" sz="3200" b="1" dirty="0" smtClean="0">
                <a:latin typeface="Garamond" pitchFamily="18" charset="0"/>
              </a:rPr>
              <a:t> </a:t>
            </a:r>
            <a:endParaRPr lang="el-GR" sz="3200" b="1" i="1" dirty="0" smtClean="0">
              <a:solidFill>
                <a:srgbClr val="FF0000"/>
              </a:solidFill>
              <a:latin typeface="Garamond" pitchFamily="18" charset="0"/>
            </a:endParaRPr>
          </a:p>
          <a:p>
            <a:r>
              <a:rPr lang="el-GR" sz="3200" b="1" i="1" dirty="0" smtClean="0">
                <a:solidFill>
                  <a:srgbClr val="FF0000"/>
                </a:solidFill>
                <a:latin typeface="Garamond" pitchFamily="18" charset="0"/>
              </a:rPr>
              <a:t>Κριτική στον Ν. 2817/2000</a:t>
            </a:r>
            <a:endParaRPr lang="el-GR" sz="3200" b="1" dirty="0">
              <a:latin typeface="Garamond" pitchFamily="18" charset="0"/>
            </a:endParaRPr>
          </a:p>
        </p:txBody>
      </p:sp>
      <p:sp>
        <p:nvSpPr>
          <p:cNvPr id="6" name="5 - TextBox"/>
          <p:cNvSpPr txBox="1"/>
          <p:nvPr/>
        </p:nvSpPr>
        <p:spPr>
          <a:xfrm>
            <a:off x="179512" y="1109057"/>
            <a:ext cx="8568952" cy="4093428"/>
          </a:xfrm>
          <a:prstGeom prst="rect">
            <a:avLst/>
          </a:prstGeom>
          <a:noFill/>
        </p:spPr>
        <p:txBody>
          <a:bodyPr wrap="square" rtlCol="0">
            <a:spAutoFit/>
          </a:bodyPr>
          <a:lstStyle/>
          <a:p>
            <a:pPr marL="261938" indent="-261938" algn="just">
              <a:buFont typeface="Wingdings" pitchFamily="2" charset="2"/>
              <a:buChar char="q"/>
              <a:tabLst>
                <a:tab pos="261938" algn="l"/>
              </a:tabLst>
            </a:pPr>
            <a:r>
              <a:rPr lang="el-GR" sz="2000" dirty="0" smtClean="0">
                <a:latin typeface="Garamond" pitchFamily="18" charset="0"/>
              </a:rPr>
              <a:t> Φαίνεται να αναπτύσσεται ένα ολόκληρο ειδικό εκπαιδευτικό σύστημα παράλληλα με το γενικό, το οποίο, όμως, δεν θεωρείται ενιαίο.</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Κύρια αδυναμία, η </a:t>
            </a:r>
            <a:r>
              <a:rPr lang="el-GR" sz="2000" dirty="0" err="1" smtClean="0">
                <a:latin typeface="Garamond" pitchFamily="18" charset="0"/>
              </a:rPr>
              <a:t>υπερ</a:t>
            </a:r>
            <a:r>
              <a:rPr lang="el-GR" sz="2000" dirty="0" smtClean="0">
                <a:latin typeface="Garamond" pitchFamily="18" charset="0"/>
              </a:rPr>
              <a:t>-συγκέντρωση των</a:t>
            </a:r>
            <a:r>
              <a:rPr lang="el-GR" sz="2000" dirty="0">
                <a:latin typeface="Garamond" pitchFamily="18" charset="0"/>
              </a:rPr>
              <a:t> </a:t>
            </a:r>
            <a:r>
              <a:rPr lang="el-GR" sz="2000" dirty="0" smtClean="0">
                <a:latin typeface="Garamond" pitchFamily="18" charset="0"/>
              </a:rPr>
              <a:t>ΚΔΑΥ στα μεγάλα αστικά κέντρα – απομόνωση των δυσπρόσιτων περιοχών.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Ενώ δίνεται έμφαση στην ένταξη δεν προβλέπεται κανένα μέτρο για τη στήριξη των μαθητών με ΕΕΑ, των συμμαθητών τους με τυπική ανάπτυξης και των δασκάλων τους στο γενικό σχολικό πλαίσιο.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endParaRPr lang="el-GR" sz="2000" dirty="0" smtClean="0">
              <a:latin typeface="Garamond" pitchFamily="18" charset="0"/>
            </a:endParaRP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endParaRPr lang="el-GR" sz="2000" dirty="0" smtClean="0">
              <a:latin typeface="Garamond"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9" presetClass="entr" presetSubtype="0" accel="10000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10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39" presetClass="entr" presetSubtype="0" accel="100000" fill="hold" nodeType="after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 calcmode="lin" valueType="num">
                                      <p:cBhvr>
                                        <p:cTn id="20" dur="10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39" presetClass="entr" presetSubtype="0" accel="100000"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p:cTn id="27" dur="10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Νομοσ</a:t>
            </a:r>
            <a:r>
              <a:rPr lang="el-GR" dirty="0" smtClean="0"/>
              <a:t> 3699/2008</a:t>
            </a: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i="1" dirty="0" smtClean="0"/>
              <a:t>«Ειδική Αγωγή και Εκπαίδευση (ΕΑΕ) είναι το σύνολο των παρεχόμενων εκπαιδευτικών υπηρεσιών στους μαθητές με αναπηρία και διαπιστωμένες ειδικές εκπαιδευτικές ανάγκες ή στους μαθητές με ειδικές εκπαιδευτικές ανάγκες. Η πολιτεία δεσμεύεται να κατοχυρώνει και να αναβαθμίζει διαρκώς τον υποχρεωτικό χαρακτήρα της ειδικής αγωγής και εκπαίδευσης ως αναπόσπαστο μέρος της υποχρεωτικής και δωρεάν δημόσιας παιδείας και να μεριμνά για την παροχή δωρεάν δημόσιας ειδικής αγωγής και εκπαίδευσης στους αναπήρους όλων των ηλικιών και για όλα τα στάδια και τις εκπαιδευτικές βαθμίδες. Δεσμεύεται επίσης να διασφαλίζει σε όλους τους πολίτες με αναπηρία και διαπιστωμένες ειδικές εκπαιδευτικές ανάγκες, ίσες ευκαιρίες για πλήρη συμμετοχή και συνεισφορά στην κοινωνία, ανεξάρτητη διαβίωση, οικονομική αυτάρκεια και αυτονομία, με πλήρη κατοχύρωση των δικαιωμάτων τους στη μόρφωση και στην κοινωνική και επαγγελματική ένταξη»</a:t>
            </a:r>
            <a:endParaRPr lang="el-GR" i="1" dirty="0"/>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5472608" cy="584775"/>
          </a:xfrm>
          <a:prstGeom prst="rect">
            <a:avLst/>
          </a:prstGeom>
          <a:noFill/>
        </p:spPr>
        <p:txBody>
          <a:bodyPr wrap="square" rtlCol="0">
            <a:spAutoFit/>
          </a:bodyPr>
          <a:lstStyle/>
          <a:p>
            <a:r>
              <a:rPr lang="el-GR" sz="3200" b="1" dirty="0" smtClean="0">
                <a:latin typeface="Garamond" pitchFamily="18" charset="0"/>
              </a:rPr>
              <a:t>Νόμος 3699/2008</a:t>
            </a:r>
            <a:endParaRPr lang="el-GR" sz="3200" b="1" dirty="0">
              <a:latin typeface="Garamond" pitchFamily="18" charset="0"/>
            </a:endParaRPr>
          </a:p>
        </p:txBody>
      </p:sp>
      <p:sp>
        <p:nvSpPr>
          <p:cNvPr id="6" name="5 - TextBox"/>
          <p:cNvSpPr txBox="1"/>
          <p:nvPr/>
        </p:nvSpPr>
        <p:spPr>
          <a:xfrm>
            <a:off x="179512" y="637520"/>
            <a:ext cx="7992888" cy="5940088"/>
          </a:xfrm>
          <a:prstGeom prst="rect">
            <a:avLst/>
          </a:prstGeom>
          <a:noFill/>
        </p:spPr>
        <p:txBody>
          <a:bodyPr wrap="square" rtlCol="0">
            <a:spAutoFit/>
          </a:bodyPr>
          <a:lstStyle/>
          <a:p>
            <a:pPr marL="261938" indent="-261938" algn="just">
              <a:buFont typeface="Wingdings" pitchFamily="2" charset="2"/>
              <a:buChar char="v"/>
              <a:tabLst>
                <a:tab pos="261938" algn="l"/>
              </a:tabLst>
            </a:pPr>
            <a:r>
              <a:rPr lang="el-GR" sz="2000" b="1" dirty="0" smtClean="0">
                <a:latin typeface="Garamond" pitchFamily="18" charset="0"/>
              </a:rPr>
              <a:t>Ένταξη = Πρόσβαση + Ενεργή Συμμετοχή των μαθητών με ΕΕΑ σε όλες τις εκφάνσεις της ζωής:</a:t>
            </a:r>
          </a:p>
          <a:p>
            <a:pPr marL="261938" indent="-261938" algn="just">
              <a:tabLst>
                <a:tab pos="261938" algn="l"/>
              </a:tabLst>
            </a:pPr>
            <a:endParaRPr lang="el-GR" sz="2000" b="1" dirty="0">
              <a:latin typeface="Garamond" pitchFamily="18" charset="0"/>
            </a:endParaRPr>
          </a:p>
          <a:p>
            <a:pPr marL="719138" algn="just">
              <a:tabLst>
                <a:tab pos="719138" algn="l"/>
              </a:tabLst>
            </a:pPr>
            <a:r>
              <a:rPr lang="en-US" sz="2000" dirty="0" smtClean="0">
                <a:latin typeface="Calibri" pitchFamily="34" charset="0"/>
              </a:rPr>
              <a:t>“</a:t>
            </a:r>
            <a:r>
              <a:rPr lang="el-GR" sz="2000" dirty="0" smtClean="0">
                <a:latin typeface="Calibri" pitchFamily="34" charset="0"/>
              </a:rPr>
              <a:t>[</a:t>
            </a:r>
            <a:r>
              <a:rPr lang="en-US" sz="2000" dirty="0" smtClean="0">
                <a:latin typeface="Calibri" pitchFamily="34" charset="0"/>
              </a:rPr>
              <a:t>…</a:t>
            </a:r>
            <a:r>
              <a:rPr lang="el-GR" sz="2000" dirty="0" smtClean="0">
                <a:latin typeface="Calibri" pitchFamily="34" charset="0"/>
              </a:rPr>
              <a:t>] Ίσες ευκαιρίες για πλήρη συμμετοχή και συνεισφορά στην κοινωνία, ανεξάρτητη διαβίωση, οικονομική αυτάρκεια και αυτονομία με πλήρη κατοχύρωση των δικαιωμάτων τους στη μόρφωση και στην κοινωνική και επαγγελματική ένταξη.</a:t>
            </a:r>
            <a:r>
              <a:rPr lang="en-US" sz="2000" dirty="0" smtClean="0">
                <a:latin typeface="Calibri" pitchFamily="34" charset="0"/>
              </a:rPr>
              <a:t> ”</a:t>
            </a:r>
            <a:endParaRPr lang="el-GR" sz="2000" dirty="0">
              <a:latin typeface="Calibri" pitchFamily="34" charset="0"/>
            </a:endParaRPr>
          </a:p>
          <a:p>
            <a:pPr marL="261938" indent="-261938" algn="just">
              <a:buFont typeface="Wingdings" pitchFamily="2" charset="2"/>
              <a:buChar char="v"/>
              <a:tabLst>
                <a:tab pos="261938" algn="l"/>
              </a:tabLst>
            </a:pPr>
            <a:endParaRPr lang="el-GR" sz="2000" dirty="0" smtClean="0">
              <a:latin typeface="Garamond" pitchFamily="18" charset="0"/>
            </a:endParaRPr>
          </a:p>
          <a:p>
            <a:pPr marL="261938" indent="-261938" algn="just">
              <a:buFont typeface="Wingdings" pitchFamily="2" charset="2"/>
              <a:buChar char="v"/>
              <a:tabLst>
                <a:tab pos="261938" algn="l"/>
              </a:tabLst>
            </a:pPr>
            <a:r>
              <a:rPr lang="el-GR" sz="2000" dirty="0">
                <a:latin typeface="Garamond" pitchFamily="18" charset="0"/>
              </a:rPr>
              <a:t> </a:t>
            </a:r>
            <a:r>
              <a:rPr lang="el-GR" sz="2000" dirty="0" smtClean="0">
                <a:latin typeface="Garamond" pitchFamily="18" charset="0"/>
              </a:rPr>
              <a:t>Θεωρείται χρέος των εκπαιδευτικών και των κοινωνικών δομών να αποτρέπουν κάθε είδος προσβολής και υποβιβασμού των ατόμων με ΕΕΑ και αναπηρία για συμμετοχή. </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Στην ομάδα των μαθητών με ΕΕΑ συμπεριλαμβάνονται :</a:t>
            </a:r>
          </a:p>
          <a:p>
            <a:pPr marL="261938" indent="-261938" algn="just">
              <a:buFont typeface="Wingdings" pitchFamily="2" charset="2"/>
              <a:buChar char="v"/>
              <a:tabLst>
                <a:tab pos="261938" algn="l"/>
              </a:tabLst>
            </a:pPr>
            <a:endParaRPr lang="el-GR" sz="2000" dirty="0">
              <a:latin typeface="Garamond" pitchFamily="18" charset="0"/>
            </a:endParaRPr>
          </a:p>
          <a:p>
            <a:pPr marL="979488" indent="-261938" algn="just">
              <a:buFont typeface="Arial" pitchFamily="34" charset="0"/>
              <a:buChar char="•"/>
              <a:tabLst>
                <a:tab pos="979488" algn="l"/>
              </a:tabLst>
            </a:pPr>
            <a:r>
              <a:rPr lang="el-GR" sz="2000" dirty="0" smtClean="0">
                <a:latin typeface="Garamond" pitchFamily="18" charset="0"/>
              </a:rPr>
              <a:t>Οι μαθητές με σύνθετες γνωστικές, συναισθηματικές και κοινωνικές δυσκολίες εξαιτίας ενδοοικογενειακής βίας, κακοποίησης ή παραμέλησης.</a:t>
            </a:r>
          </a:p>
          <a:p>
            <a:pPr marL="979488" indent="-261938" algn="just">
              <a:buFont typeface="Arial" pitchFamily="34" charset="0"/>
              <a:buChar char="•"/>
              <a:tabLst>
                <a:tab pos="979488" algn="l"/>
              </a:tabLst>
            </a:pPr>
            <a:endParaRPr lang="el-GR" sz="2000" dirty="0">
              <a:latin typeface="Garamond" pitchFamily="18" charset="0"/>
            </a:endParaRPr>
          </a:p>
          <a:p>
            <a:pPr marL="979488" indent="-261938" algn="just">
              <a:buFont typeface="Arial" pitchFamily="34" charset="0"/>
              <a:buChar char="•"/>
              <a:tabLst>
                <a:tab pos="979488" algn="l"/>
              </a:tabLst>
            </a:pPr>
            <a:r>
              <a:rPr lang="el-GR" sz="2000" dirty="0" smtClean="0">
                <a:latin typeface="Garamond" pitchFamily="18" charset="0"/>
              </a:rPr>
              <a:t>Οι μαθητές με περισσότερες από μία νοητικές ικανότητες ή ταλέντα.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6">
                                            <p:txEl>
                                              <p:pRg st="0" end="0"/>
                                            </p:txEl>
                                          </p:spTgt>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6">
                                            <p:txEl>
                                              <p:pRg st="2" end="2"/>
                                            </p:txEl>
                                          </p:spTgt>
                                        </p:tgtEl>
                                      </p:cBhvr>
                                    </p:animEffect>
                                  </p:childTnLst>
                                </p:cTn>
                              </p:par>
                            </p:childTnLst>
                          </p:cTn>
                        </p:par>
                        <p:par>
                          <p:cTn id="22" fill="hold">
                            <p:stCondLst>
                              <p:cond delay="3000"/>
                            </p:stCondLst>
                            <p:childTnLst>
                              <p:par>
                                <p:cTn id="23" presetID="53" presetClass="entr" presetSubtype="0" fill="hold" nodeType="after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p:cTn id="25"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7" dur="1000"/>
                                        <p:tgtEl>
                                          <p:spTgt spid="6">
                                            <p:txEl>
                                              <p:pRg st="4" end="4"/>
                                            </p:txEl>
                                          </p:spTgt>
                                        </p:tgtEl>
                                      </p:cBhvr>
                                    </p:animEffect>
                                  </p:childTnLst>
                                </p:cTn>
                              </p:par>
                            </p:childTnLst>
                          </p:cTn>
                        </p:par>
                        <p:par>
                          <p:cTn id="28" fill="hold">
                            <p:stCondLst>
                              <p:cond delay="4000"/>
                            </p:stCondLst>
                            <p:childTnLst>
                              <p:par>
                                <p:cTn id="29" presetID="53" presetClass="entr" presetSubtype="0" fill="hold"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p:cTn id="31"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6" end="6"/>
                                            </p:txEl>
                                          </p:spTgt>
                                        </p:tgtEl>
                                        <p:attrNameLst>
                                          <p:attrName>ppt_h</p:attrName>
                                        </p:attrNameLst>
                                      </p:cBhvr>
                                      <p:tavLst>
                                        <p:tav tm="0">
                                          <p:val>
                                            <p:fltVal val="0"/>
                                          </p:val>
                                        </p:tav>
                                        <p:tav tm="100000">
                                          <p:val>
                                            <p:strVal val="#ppt_h"/>
                                          </p:val>
                                        </p:tav>
                                      </p:tavLst>
                                    </p:anim>
                                    <p:animEffect transition="in" filter="fade">
                                      <p:cBhvr>
                                        <p:cTn id="33" dur="1000"/>
                                        <p:tgtEl>
                                          <p:spTgt spid="6">
                                            <p:txEl>
                                              <p:pRg st="6" end="6"/>
                                            </p:txEl>
                                          </p:spTgt>
                                        </p:tgtEl>
                                      </p:cBhvr>
                                    </p:animEffect>
                                  </p:childTnLst>
                                </p:cTn>
                              </p:par>
                            </p:childTnLst>
                          </p:cTn>
                        </p:par>
                        <p:par>
                          <p:cTn id="34" fill="hold">
                            <p:stCondLst>
                              <p:cond delay="5000"/>
                            </p:stCondLst>
                            <p:childTnLst>
                              <p:par>
                                <p:cTn id="35" presetID="53" presetClass="entr" presetSubtype="0" fill="hold" nodeType="after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 calcmode="lin" valueType="num">
                                      <p:cBhvr>
                                        <p:cTn id="37" dur="1000" fill="hold"/>
                                        <p:tgtEl>
                                          <p:spTgt spid="6">
                                            <p:txEl>
                                              <p:pRg st="8" end="8"/>
                                            </p:txEl>
                                          </p:spTgt>
                                        </p:tgtEl>
                                        <p:attrNameLst>
                                          <p:attrName>ppt_w</p:attrName>
                                        </p:attrNameLst>
                                      </p:cBhvr>
                                      <p:tavLst>
                                        <p:tav tm="0">
                                          <p:val>
                                            <p:fltVal val="0"/>
                                          </p:val>
                                        </p:tav>
                                        <p:tav tm="100000">
                                          <p:val>
                                            <p:strVal val="#ppt_w"/>
                                          </p:val>
                                        </p:tav>
                                      </p:tavLst>
                                    </p:anim>
                                    <p:anim calcmode="lin" valueType="num">
                                      <p:cBhvr>
                                        <p:cTn id="38" dur="1000" fill="hold"/>
                                        <p:tgtEl>
                                          <p:spTgt spid="6">
                                            <p:txEl>
                                              <p:pRg st="8" end="8"/>
                                            </p:txEl>
                                          </p:spTgt>
                                        </p:tgtEl>
                                        <p:attrNameLst>
                                          <p:attrName>ppt_h</p:attrName>
                                        </p:attrNameLst>
                                      </p:cBhvr>
                                      <p:tavLst>
                                        <p:tav tm="0">
                                          <p:val>
                                            <p:fltVal val="0"/>
                                          </p:val>
                                        </p:tav>
                                        <p:tav tm="100000">
                                          <p:val>
                                            <p:strVal val="#ppt_h"/>
                                          </p:val>
                                        </p:tav>
                                      </p:tavLst>
                                    </p:anim>
                                    <p:animEffect transition="in" filter="fade">
                                      <p:cBhvr>
                                        <p:cTn id="39" dur="1000"/>
                                        <p:tgtEl>
                                          <p:spTgt spid="6">
                                            <p:txEl>
                                              <p:pRg st="8" end="8"/>
                                            </p:txEl>
                                          </p:spTgt>
                                        </p:tgtEl>
                                      </p:cBhvr>
                                    </p:animEffect>
                                  </p:childTnLst>
                                </p:cTn>
                              </p:par>
                            </p:childTnLst>
                          </p:cTn>
                        </p:par>
                        <p:par>
                          <p:cTn id="40" fill="hold">
                            <p:stCondLst>
                              <p:cond delay="6000"/>
                            </p:stCondLst>
                            <p:childTnLst>
                              <p:par>
                                <p:cTn id="41" presetID="53" presetClass="entr" presetSubtype="0" fill="hold" nodeType="after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anim calcmode="lin" valueType="num">
                                      <p:cBhvr>
                                        <p:cTn id="43" dur="1000" fill="hold"/>
                                        <p:tgtEl>
                                          <p:spTgt spid="6">
                                            <p:txEl>
                                              <p:pRg st="10" end="10"/>
                                            </p:txEl>
                                          </p:spTgt>
                                        </p:tgtEl>
                                        <p:attrNameLst>
                                          <p:attrName>ppt_w</p:attrName>
                                        </p:attrNameLst>
                                      </p:cBhvr>
                                      <p:tavLst>
                                        <p:tav tm="0">
                                          <p:val>
                                            <p:fltVal val="0"/>
                                          </p:val>
                                        </p:tav>
                                        <p:tav tm="100000">
                                          <p:val>
                                            <p:strVal val="#ppt_w"/>
                                          </p:val>
                                        </p:tav>
                                      </p:tavLst>
                                    </p:anim>
                                    <p:anim calcmode="lin" valueType="num">
                                      <p:cBhvr>
                                        <p:cTn id="44" dur="1000" fill="hold"/>
                                        <p:tgtEl>
                                          <p:spTgt spid="6">
                                            <p:txEl>
                                              <p:pRg st="10" end="10"/>
                                            </p:txEl>
                                          </p:spTgt>
                                        </p:tgtEl>
                                        <p:attrNameLst>
                                          <p:attrName>ppt_h</p:attrName>
                                        </p:attrNameLst>
                                      </p:cBhvr>
                                      <p:tavLst>
                                        <p:tav tm="0">
                                          <p:val>
                                            <p:fltVal val="0"/>
                                          </p:val>
                                        </p:tav>
                                        <p:tav tm="100000">
                                          <p:val>
                                            <p:strVal val="#ppt_h"/>
                                          </p:val>
                                        </p:tav>
                                      </p:tavLst>
                                    </p:anim>
                                    <p:animEffect transition="in" filter="fade">
                                      <p:cBhvr>
                                        <p:cTn id="45" dur="10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5472608" cy="584775"/>
          </a:xfrm>
          <a:prstGeom prst="rect">
            <a:avLst/>
          </a:prstGeom>
          <a:noFill/>
        </p:spPr>
        <p:txBody>
          <a:bodyPr wrap="square" rtlCol="0">
            <a:spAutoFit/>
          </a:bodyPr>
          <a:lstStyle/>
          <a:p>
            <a:r>
              <a:rPr lang="el-GR" sz="3200" b="1" dirty="0" smtClean="0">
                <a:latin typeface="Garamond" pitchFamily="18" charset="0"/>
              </a:rPr>
              <a:t>Νόμος 3699/2008</a:t>
            </a:r>
            <a:endParaRPr lang="el-GR" sz="3200" b="1" dirty="0">
              <a:latin typeface="Garamond" pitchFamily="18" charset="0"/>
            </a:endParaRPr>
          </a:p>
        </p:txBody>
      </p:sp>
      <p:sp>
        <p:nvSpPr>
          <p:cNvPr id="5" name="4 - TextBox"/>
          <p:cNvSpPr txBox="1"/>
          <p:nvPr/>
        </p:nvSpPr>
        <p:spPr>
          <a:xfrm>
            <a:off x="179512" y="781536"/>
            <a:ext cx="8208912" cy="6247864"/>
          </a:xfrm>
          <a:prstGeom prst="rect">
            <a:avLst/>
          </a:prstGeom>
          <a:noFill/>
        </p:spPr>
        <p:txBody>
          <a:bodyPr wrap="square" rtlCol="0">
            <a:spAutoFit/>
          </a:bodyPr>
          <a:lstStyle/>
          <a:p>
            <a:pPr marL="261938" indent="-261938" algn="just">
              <a:buFont typeface="Wingdings" pitchFamily="2" charset="2"/>
              <a:buChar char="v"/>
              <a:tabLst>
                <a:tab pos="261938" algn="l"/>
              </a:tabLst>
            </a:pPr>
            <a:r>
              <a:rPr lang="el-GR" sz="2000" dirty="0" smtClean="0">
                <a:latin typeface="Garamond" pitchFamily="18" charset="0"/>
              </a:rPr>
              <a:t>Η παροχή ειδικής εκπαίδευσης στους μαθητές με ΕΕΑ μπορεί να γίνει (σύμφωνα με τον βαθμό των δυσκολιών των μαθητών αλλά και τις κοινωνικές/εκπαιδευτικές συνθήκες π.χ. περιοχές στις οποίες δεν υπάρχει ειδικό σχολείο):</a:t>
            </a:r>
          </a:p>
          <a:p>
            <a:pPr marL="979488" indent="-260350" algn="just">
              <a:buFont typeface="Arial" pitchFamily="34" charset="0"/>
              <a:buChar char="•"/>
              <a:tabLst>
                <a:tab pos="979488" algn="l"/>
              </a:tabLst>
            </a:pPr>
            <a:r>
              <a:rPr lang="el-GR" sz="2000" dirty="0" smtClean="0">
                <a:latin typeface="Garamond" pitchFamily="18" charset="0"/>
              </a:rPr>
              <a:t>Γενικό σχολείο:</a:t>
            </a:r>
          </a:p>
          <a:p>
            <a:pPr marL="1436688" algn="just">
              <a:buFont typeface="Wingdings" pitchFamily="2" charset="2"/>
              <a:buChar char="v"/>
              <a:tabLst>
                <a:tab pos="1698625" algn="l"/>
              </a:tabLst>
            </a:pPr>
            <a:r>
              <a:rPr lang="el-GR" sz="2000" dirty="0" smtClean="0">
                <a:latin typeface="Garamond" pitchFamily="18" charset="0"/>
              </a:rPr>
              <a:t> Υποστήριξη μόνο από τον/την γενικό/-ή παιδαγωγό</a:t>
            </a:r>
          </a:p>
          <a:p>
            <a:pPr marL="1436688" algn="just">
              <a:buFont typeface="Wingdings" pitchFamily="2" charset="2"/>
              <a:buChar char="v"/>
              <a:tabLst>
                <a:tab pos="1698625" algn="l"/>
              </a:tabLst>
            </a:pPr>
            <a:r>
              <a:rPr lang="el-GR" sz="2000" dirty="0" smtClean="0">
                <a:latin typeface="Garamond" pitchFamily="18" charset="0"/>
              </a:rPr>
              <a:t> Παράλληλη στήριξη</a:t>
            </a:r>
          </a:p>
          <a:p>
            <a:pPr marL="1436688" algn="just">
              <a:buFont typeface="Wingdings" pitchFamily="2" charset="2"/>
              <a:buChar char="v"/>
              <a:tabLst>
                <a:tab pos="1698625" algn="l"/>
              </a:tabLst>
            </a:pPr>
            <a:r>
              <a:rPr lang="el-GR" sz="2000" dirty="0" smtClean="0">
                <a:latin typeface="Garamond" pitchFamily="18" charset="0"/>
              </a:rPr>
              <a:t> Τμήμα ένταξης</a:t>
            </a:r>
          </a:p>
          <a:p>
            <a:pPr marL="979488" indent="-260350" algn="just">
              <a:buFont typeface="Arial" pitchFamily="34" charset="0"/>
              <a:buChar char="•"/>
              <a:tabLst>
                <a:tab pos="979488" algn="l"/>
              </a:tabLst>
            </a:pPr>
            <a:r>
              <a:rPr lang="el-GR" sz="2000" dirty="0" smtClean="0">
                <a:latin typeface="Garamond" pitchFamily="18" charset="0"/>
              </a:rPr>
              <a:t>Ειδικό σχολείο </a:t>
            </a:r>
          </a:p>
          <a:p>
            <a:pPr marL="979488" indent="-260350" algn="just">
              <a:buFont typeface="Arial" pitchFamily="34" charset="0"/>
              <a:buChar char="•"/>
              <a:tabLst>
                <a:tab pos="979488" algn="l"/>
              </a:tabLst>
            </a:pPr>
            <a:r>
              <a:rPr lang="el-GR" sz="2000" dirty="0" smtClean="0">
                <a:latin typeface="Garamond" pitchFamily="18" charset="0"/>
              </a:rPr>
              <a:t>Κατ’ οίκον διδασκαλία ή σε άλλα μη εκπαιδευτικά ιδρύματα π.χ. νοσοκομείο</a:t>
            </a:r>
          </a:p>
          <a:p>
            <a:pPr marL="261938" indent="-261938" algn="just">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Καθιερώνεται η θέση των Σχολικών Συμβούλων Ειδικής Αγωγής όχι μόνο για το δημοτικό, αλλά και το νηπιαγωγείο και τη Β/</a:t>
            </a:r>
            <a:r>
              <a:rPr lang="el-GR" sz="2000" dirty="0" err="1" smtClean="0">
                <a:latin typeface="Garamond" pitchFamily="18" charset="0"/>
              </a:rPr>
              <a:t>θμια </a:t>
            </a:r>
            <a:r>
              <a:rPr lang="el-GR" sz="2000" dirty="0" smtClean="0">
                <a:latin typeface="Garamond" pitchFamily="18" charset="0"/>
              </a:rPr>
              <a:t>Εκπαίδευση.</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Θεσπίζονται οι κλάδοι των εκπαιδευτικών Ειδικής Αγωγής (Π.Ε. 61 Ειδικοί Νηπιαγωγοί, Π.Ε. 71 Ειδικοί Δάσκαλοι, Π.Ε. _.50 γενικοί δάσκαλοι και καθηγητές όλων των γνωστικών αντικειμένων). Ρυθμίζονται σχετικές προτεραιότητες που βρίσκονται σε συνάρτηση με τα επαγγελματικά τους δικαιώματα.  </a:t>
            </a:r>
          </a:p>
          <a:p>
            <a:pPr marL="261938" indent="-261938" algn="just">
              <a:buFont typeface="Wingdings" pitchFamily="2" charset="2"/>
              <a:buChar char="v"/>
              <a:tabLst>
                <a:tab pos="261938" algn="l"/>
              </a:tabLst>
            </a:pPr>
            <a:endParaRPr lang="el-GR" sz="2000" dirty="0">
              <a:latin typeface="Garamond"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5">
                                            <p:txEl>
                                              <p:pRg st="0" end="0"/>
                                            </p:txEl>
                                          </p:spTgt>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1000"/>
                                        <p:tgtEl>
                                          <p:spTgt spid="5">
                                            <p:txEl>
                                              <p:pRg st="1" end="1"/>
                                            </p:txEl>
                                          </p:spTgt>
                                        </p:tgtEl>
                                      </p:cBhvr>
                                    </p:animEffect>
                                  </p:childTnLst>
                                </p:cTn>
                              </p:par>
                            </p:childTnLst>
                          </p:cTn>
                        </p:par>
                        <p:par>
                          <p:cTn id="22" fill="hold">
                            <p:stCondLst>
                              <p:cond delay="3000"/>
                            </p:stCondLst>
                            <p:childTnLst>
                              <p:par>
                                <p:cTn id="23" presetID="53" presetClass="entr" presetSubtype="0" fill="hold" nodeType="after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p:cTn id="25"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7" dur="1000"/>
                                        <p:tgtEl>
                                          <p:spTgt spid="5">
                                            <p:txEl>
                                              <p:pRg st="2" end="2"/>
                                            </p:txEl>
                                          </p:spTgt>
                                        </p:tgtEl>
                                      </p:cBhvr>
                                    </p:animEffect>
                                  </p:childTnLst>
                                </p:cTn>
                              </p:par>
                            </p:childTnLst>
                          </p:cTn>
                        </p:par>
                        <p:par>
                          <p:cTn id="28" fill="hold">
                            <p:stCondLst>
                              <p:cond delay="4000"/>
                            </p:stCondLst>
                            <p:childTnLst>
                              <p:par>
                                <p:cTn id="29" presetID="53" presetClass="entr" presetSubtype="0" fill="hold" nodeType="after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3" dur="1000"/>
                                        <p:tgtEl>
                                          <p:spTgt spid="5">
                                            <p:txEl>
                                              <p:pRg st="3" end="3"/>
                                            </p:txEl>
                                          </p:spTgt>
                                        </p:tgtEl>
                                      </p:cBhvr>
                                    </p:animEffect>
                                  </p:childTnLst>
                                </p:cTn>
                              </p:par>
                            </p:childTnLst>
                          </p:cTn>
                        </p:par>
                        <p:par>
                          <p:cTn id="34" fill="hold">
                            <p:stCondLst>
                              <p:cond delay="5000"/>
                            </p:stCondLst>
                            <p:childTnLst>
                              <p:par>
                                <p:cTn id="35" presetID="53" presetClass="entr" presetSubtype="0" fill="hold" nodeType="after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p:cTn id="37"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9" dur="1000"/>
                                        <p:tgtEl>
                                          <p:spTgt spid="5">
                                            <p:txEl>
                                              <p:pRg st="4" end="4"/>
                                            </p:txEl>
                                          </p:spTgt>
                                        </p:tgtEl>
                                      </p:cBhvr>
                                    </p:animEffect>
                                  </p:childTnLst>
                                </p:cTn>
                              </p:par>
                            </p:childTnLst>
                          </p:cTn>
                        </p:par>
                        <p:par>
                          <p:cTn id="40" fill="hold">
                            <p:stCondLst>
                              <p:cond delay="6000"/>
                            </p:stCondLst>
                            <p:childTnLst>
                              <p:par>
                                <p:cTn id="41" presetID="53" presetClass="entr" presetSubtype="0" fill="hold" nodeType="after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p:cTn id="43"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5" dur="1000"/>
                                        <p:tgtEl>
                                          <p:spTgt spid="5">
                                            <p:txEl>
                                              <p:pRg st="5" end="5"/>
                                            </p:txEl>
                                          </p:spTgt>
                                        </p:tgtEl>
                                      </p:cBhvr>
                                    </p:animEffect>
                                  </p:childTnLst>
                                </p:cTn>
                              </p:par>
                            </p:childTnLst>
                          </p:cTn>
                        </p:par>
                        <p:par>
                          <p:cTn id="46" fill="hold">
                            <p:stCondLst>
                              <p:cond delay="7000"/>
                            </p:stCondLst>
                            <p:childTnLst>
                              <p:par>
                                <p:cTn id="47" presetID="53" presetClass="entr" presetSubtype="0" fill="hold" nodeType="after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1000"/>
                                        <p:tgtEl>
                                          <p:spTgt spid="5">
                                            <p:txEl>
                                              <p:pRg st="6" end="6"/>
                                            </p:txEl>
                                          </p:spTgt>
                                        </p:tgtEl>
                                      </p:cBhvr>
                                    </p:animEffect>
                                  </p:childTnLst>
                                </p:cTn>
                              </p:par>
                            </p:childTnLst>
                          </p:cTn>
                        </p:par>
                        <p:par>
                          <p:cTn id="52" fill="hold">
                            <p:stCondLst>
                              <p:cond delay="8000"/>
                            </p:stCondLst>
                            <p:childTnLst>
                              <p:par>
                                <p:cTn id="53" presetID="53" presetClass="entr" presetSubtype="0" fill="hold" nodeType="after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p:cTn id="55"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7" dur="1000"/>
                                        <p:tgtEl>
                                          <p:spTgt spid="5">
                                            <p:txEl>
                                              <p:pRg st="8" end="8"/>
                                            </p:txEl>
                                          </p:spTgt>
                                        </p:tgtEl>
                                      </p:cBhvr>
                                    </p:animEffect>
                                  </p:childTnLst>
                                </p:cTn>
                              </p:par>
                            </p:childTnLst>
                          </p:cTn>
                        </p:par>
                        <p:par>
                          <p:cTn id="58" fill="hold">
                            <p:stCondLst>
                              <p:cond delay="9000"/>
                            </p:stCondLst>
                            <p:childTnLst>
                              <p:par>
                                <p:cTn id="59" presetID="53" presetClass="entr" presetSubtype="0" fill="hold" nodeType="after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 calcmode="lin" valueType="num">
                                      <p:cBhvr>
                                        <p:cTn id="61" dur="1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62" dur="10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63"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Ασ</a:t>
            </a:r>
            <a:r>
              <a:rPr lang="el-GR" dirty="0" smtClean="0"/>
              <a:t> </a:t>
            </a:r>
            <a:r>
              <a:rPr lang="el-GR" dirty="0" err="1" smtClean="0"/>
              <a:t>σκεφτουμε</a:t>
            </a:r>
            <a:r>
              <a:rPr lang="el-GR" dirty="0" smtClean="0"/>
              <a:t> </a:t>
            </a:r>
            <a:r>
              <a:rPr lang="el-GR" dirty="0" err="1" smtClean="0"/>
              <a:t>κριτικα</a:t>
            </a:r>
            <a:r>
              <a:rPr lang="el-GR" dirty="0" smtClean="0"/>
              <a:t> στον Ν.3699/2008</a:t>
            </a:r>
            <a:endParaRPr lang="el-GR" dirty="0"/>
          </a:p>
        </p:txBody>
      </p:sp>
      <p:sp>
        <p:nvSpPr>
          <p:cNvPr id="3" name="2 - Θέση περιεχομένου"/>
          <p:cNvSpPr>
            <a:spLocks noGrp="1"/>
          </p:cNvSpPr>
          <p:nvPr>
            <p:ph sz="quarter" idx="1"/>
          </p:nvPr>
        </p:nvSpPr>
        <p:spPr/>
        <p:txBody>
          <a:bodyPr/>
          <a:lstStyle/>
          <a:p>
            <a:pPr>
              <a:buNone/>
            </a:pPr>
            <a:r>
              <a:rPr lang="el-GR" dirty="0" smtClean="0"/>
              <a:t>Βασικές παράμετροι συζήτησης…  </a:t>
            </a:r>
          </a:p>
          <a:p>
            <a:pPr>
              <a:buNone/>
            </a:pPr>
            <a:endParaRPr lang="el-GR" dirty="0" smtClean="0"/>
          </a:p>
          <a:p>
            <a:pPr>
              <a:buNone/>
            </a:pPr>
            <a:endParaRPr lang="el-GR" dirty="0" smtClean="0"/>
          </a:p>
        </p:txBody>
      </p:sp>
      <p:graphicFrame>
        <p:nvGraphicFramePr>
          <p:cNvPr id="4" name="3 - Διάγραμμα"/>
          <p:cNvGraphicFramePr/>
          <p:nvPr/>
        </p:nvGraphicFramePr>
        <p:xfrm>
          <a:off x="571472" y="2285992"/>
          <a:ext cx="764386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5472608" cy="584775"/>
          </a:xfrm>
          <a:prstGeom prst="rect">
            <a:avLst/>
          </a:prstGeom>
          <a:noFill/>
        </p:spPr>
        <p:txBody>
          <a:bodyPr wrap="square" rtlCol="0">
            <a:spAutoFit/>
          </a:bodyPr>
          <a:lstStyle/>
          <a:p>
            <a:r>
              <a:rPr lang="el-GR" sz="3200" b="1" dirty="0" smtClean="0">
                <a:solidFill>
                  <a:srgbClr val="FF0000"/>
                </a:solidFill>
                <a:latin typeface="Garamond" pitchFamily="18" charset="0"/>
              </a:rPr>
              <a:t>Κριτική στον Ν.3699/2008</a:t>
            </a:r>
            <a:endParaRPr lang="el-GR" sz="3200" b="1" dirty="0">
              <a:solidFill>
                <a:srgbClr val="FF0000"/>
              </a:solidFill>
              <a:latin typeface="Garamond" pitchFamily="18" charset="0"/>
            </a:endParaRPr>
          </a:p>
        </p:txBody>
      </p:sp>
      <p:sp>
        <p:nvSpPr>
          <p:cNvPr id="6" name="5 - Ορθογώνιο"/>
          <p:cNvSpPr/>
          <p:nvPr/>
        </p:nvSpPr>
        <p:spPr>
          <a:xfrm>
            <a:off x="251520" y="548680"/>
            <a:ext cx="7992888" cy="6247864"/>
          </a:xfrm>
          <a:prstGeom prst="rect">
            <a:avLst/>
          </a:prstGeom>
        </p:spPr>
        <p:txBody>
          <a:bodyPr wrap="square">
            <a:spAutoFit/>
          </a:bodyPr>
          <a:lstStyle/>
          <a:p>
            <a:pPr marL="261938" indent="-261938" algn="just">
              <a:buFont typeface="Wingdings" pitchFamily="2" charset="2"/>
              <a:buChar char="v"/>
              <a:tabLst>
                <a:tab pos="261938" algn="l"/>
              </a:tabLst>
            </a:pPr>
            <a:r>
              <a:rPr lang="el-GR" sz="2000" dirty="0" smtClean="0">
                <a:latin typeface="Garamond" pitchFamily="18" charset="0"/>
              </a:rPr>
              <a:t>Μετονομασία των ΚΔΑΥ σε Κέντρα </a:t>
            </a:r>
            <a:r>
              <a:rPr lang="el-GR" sz="2000" dirty="0" err="1" smtClean="0">
                <a:latin typeface="Garamond" pitchFamily="18" charset="0"/>
              </a:rPr>
              <a:t>Διαφοροδιάγνωσης</a:t>
            </a:r>
            <a:r>
              <a:rPr lang="el-GR" sz="2000" dirty="0" smtClean="0">
                <a:latin typeface="Garamond" pitchFamily="18" charset="0"/>
              </a:rPr>
              <a:t> και Υποστήριξης (ΚΕΔΔΥ) </a:t>
            </a:r>
            <a:r>
              <a:rPr lang="el-GR" sz="2000" b="1" dirty="0" smtClean="0">
                <a:latin typeface="Garamond" pitchFamily="18" charset="0"/>
              </a:rPr>
              <a:t>[Ενισχύεται ο </a:t>
            </a:r>
            <a:r>
              <a:rPr lang="el-GR" sz="2000" b="1" dirty="0" err="1" smtClean="0">
                <a:latin typeface="Garamond" pitchFamily="18" charset="0"/>
              </a:rPr>
              <a:t>ιατροκεντρικός</a:t>
            </a:r>
            <a:r>
              <a:rPr lang="el-GR" sz="2000" b="1" dirty="0" smtClean="0">
                <a:latin typeface="Garamond" pitchFamily="18" charset="0"/>
              </a:rPr>
              <a:t> χαρακτήρας των υπηρεσιών. Όχι, έμφαση στην ουσία της παιδαγωγικής αξιολόγησης με στόχο τον προσδιορισμό των αναγκών των μαθητών με ΕΕΑ και κατ’ επέκταση στην ανάπτυξη κατάλληλων προγραμμάτων παρέμβασης. Όχι, επίσης, έμφαση στον υποστηρικτικό τους ρόλο]</a:t>
            </a:r>
            <a:r>
              <a:rPr lang="el-GR" sz="2000" dirty="0" smtClean="0">
                <a:latin typeface="Garamond" pitchFamily="18" charset="0"/>
              </a:rPr>
              <a:t>.  </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Υποστηρίζεται ο σχεδιασμός ΕΕΠ για τους μαθητές με ΕΕΑ. Η ευθύνη ανήκει στη σχολική μονάδα (ειδικός ή/και γενικός παιδαγωγός, στις περιπτώσεις που οι μαθητές με ΕΕΑ φοιτούν σε γενικό σχολείο). Απαιτείται η συνεργασία με τους γονείς, τους σχολικούς συμβούλους και άλλες ειδικότητες (όπου απαιτείται). </a:t>
            </a:r>
            <a:r>
              <a:rPr lang="el-GR" sz="2000" b="1" dirty="0" smtClean="0">
                <a:latin typeface="Garamond" pitchFamily="18" charset="0"/>
              </a:rPr>
              <a:t>[Δεν καθορίζεται όμως το πλαίσιο συνεργασίας και οι τρόποι αξιολόγησης της ποιότητας των παροχών].</a:t>
            </a:r>
          </a:p>
          <a:p>
            <a:pPr marL="261938" indent="-261938" algn="just">
              <a:buFont typeface="Wingdings" pitchFamily="2" charset="2"/>
              <a:buChar char="v"/>
              <a:tabLst>
                <a:tab pos="261938" algn="l"/>
              </a:tabLst>
            </a:pPr>
            <a:endParaRPr lang="el-GR" sz="2000" b="1"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Πρόθεση για σύσταση «Τμημάτων Πρώιμης Παρέμβασης»</a:t>
            </a:r>
            <a:r>
              <a:rPr lang="el-GR" sz="2000" dirty="0">
                <a:latin typeface="Garamond" pitchFamily="18" charset="0"/>
              </a:rPr>
              <a:t> </a:t>
            </a:r>
            <a:r>
              <a:rPr lang="el-GR" sz="2000" b="1" dirty="0" smtClean="0">
                <a:latin typeface="Garamond" pitchFamily="18" charset="0"/>
              </a:rPr>
              <a:t>τα οποία, όμως, ταυτίζονται με τη λειτουργία των ειδικών νηπιαγωγείων. [Η πρώιμη παρέμβαση δεν ξεκινά όταν οι μαθητές είναι 4 ή 5 χρόνων. Δεν είναι μία απλή διαδικασία, αλλά αφορά στο συντονισμό ιατρικών-συμβουλευτικών-εκπαιδευτικών υπηρεσιών προς γονείς, μαθητές και εκπαιδευτικούς. Στόχοι: η προώθηση της ανάπτυξης και η ένταξη].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6">
                                            <p:txEl>
                                              <p:pRg st="0" end="0"/>
                                            </p:txEl>
                                          </p:spTgt>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6">
                                            <p:txEl>
                                              <p:pRg st="2" end="2"/>
                                            </p:txEl>
                                          </p:spTgt>
                                        </p:tgtEl>
                                      </p:cBhvr>
                                    </p:animEffect>
                                  </p:childTnLst>
                                </p:cTn>
                              </p:par>
                            </p:childTnLst>
                          </p:cTn>
                        </p:par>
                        <p:par>
                          <p:cTn id="22" fill="hold">
                            <p:stCondLst>
                              <p:cond delay="3000"/>
                            </p:stCondLst>
                            <p:childTnLst>
                              <p:par>
                                <p:cTn id="23" presetID="53" presetClass="entr" presetSubtype="0" fill="hold" nodeType="after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p:cTn id="25"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Τελικα</a:t>
            </a:r>
            <a:r>
              <a:rPr lang="el-GR" dirty="0" smtClean="0"/>
              <a:t> </a:t>
            </a:r>
            <a:r>
              <a:rPr lang="el-GR" dirty="0" err="1" smtClean="0"/>
              <a:t>συμπερασματα</a:t>
            </a:r>
            <a:r>
              <a:rPr lang="el-GR" dirty="0" smtClean="0"/>
              <a:t> </a:t>
            </a:r>
            <a:r>
              <a:rPr lang="el-GR" dirty="0" err="1" smtClean="0"/>
              <a:t>κατα</a:t>
            </a:r>
            <a:r>
              <a:rPr lang="el-GR" dirty="0" smtClean="0"/>
              <a:t> την </a:t>
            </a:r>
            <a:r>
              <a:rPr lang="el-GR" dirty="0" err="1" smtClean="0"/>
              <a:t>αποτιμηση</a:t>
            </a:r>
            <a:r>
              <a:rPr lang="el-GR" dirty="0" smtClean="0"/>
              <a:t> </a:t>
            </a:r>
            <a:r>
              <a:rPr lang="el-GR" dirty="0" err="1" smtClean="0"/>
              <a:t>τησ</a:t>
            </a:r>
            <a:r>
              <a:rPr lang="el-GR" dirty="0" smtClean="0"/>
              <a:t> </a:t>
            </a:r>
            <a:r>
              <a:rPr lang="el-GR" dirty="0" err="1" smtClean="0"/>
              <a:t>νομοθεσιασ</a:t>
            </a:r>
            <a:endParaRPr lang="el-GR" dirty="0"/>
          </a:p>
        </p:txBody>
      </p:sp>
      <p:sp>
        <p:nvSpPr>
          <p:cNvPr id="3" name="2 - Θέση περιεχομένου"/>
          <p:cNvSpPr>
            <a:spLocks noGrp="1"/>
          </p:cNvSpPr>
          <p:nvPr>
            <p:ph sz="quarter" idx="1"/>
          </p:nvPr>
        </p:nvSpPr>
        <p:spPr/>
        <p:txBody>
          <a:bodyPr>
            <a:normAutofit/>
          </a:bodyPr>
          <a:lstStyle/>
          <a:p>
            <a:r>
              <a:rPr lang="el-GR" dirty="0" smtClean="0"/>
              <a:t>Χρησιμοποιούνται γλωσσικοί ενταξιακοί όροι, αλλά δεν υποστηρίζεται ουσιαστικά η ένταξη.</a:t>
            </a:r>
          </a:p>
          <a:p>
            <a:r>
              <a:rPr lang="el-GR" dirty="0" smtClean="0"/>
              <a:t>Λείπει από τους νόμους τα υποστηρικτικά συστήματα συνεργασίας των εκπαιδευτικών:</a:t>
            </a:r>
          </a:p>
          <a:p>
            <a:pPr>
              <a:buFontTx/>
              <a:buChar char="-"/>
            </a:pPr>
            <a:r>
              <a:rPr lang="el-GR" dirty="0" smtClean="0"/>
              <a:t>Διαμόρφωση συνεργατικής κουλτούρας</a:t>
            </a:r>
          </a:p>
          <a:p>
            <a:pPr>
              <a:buFontTx/>
              <a:buChar char="-"/>
            </a:pPr>
            <a:r>
              <a:rPr lang="el-GR" dirty="0" smtClean="0"/>
              <a:t>Αίσθηση κοινής ευθύνης όλων των μαθητών</a:t>
            </a:r>
          </a:p>
          <a:p>
            <a:pPr>
              <a:buFontTx/>
              <a:buChar char="-"/>
            </a:pPr>
            <a:r>
              <a:rPr lang="el-GR" dirty="0" smtClean="0"/>
              <a:t>Προσδοκίες και απαιτήσεις για όλους</a:t>
            </a:r>
          </a:p>
          <a:p>
            <a:pPr>
              <a:buFontTx/>
              <a:buChar char="-"/>
            </a:pPr>
            <a:r>
              <a:rPr lang="el-GR" dirty="0" smtClean="0"/>
              <a:t>Στόχος: η βελτίωση διδασκαλίας για όλους</a:t>
            </a:r>
          </a:p>
          <a:p>
            <a:pPr>
              <a:buFontTx/>
              <a:buChar char="-"/>
            </a:pPr>
            <a:r>
              <a:rPr lang="el-GR" dirty="0" smtClean="0"/>
              <a:t>Έμφαση στο αναλυτικό πρόγραμμα, στις μεθόδους διδασκαλίας, στην ενδυνάμωση του εκπαιδευτικού συστήματος (όχι στην ομαλοποίηση του μαθητή)</a:t>
            </a:r>
          </a:p>
          <a:p>
            <a:pPr>
              <a:buNone/>
            </a:pPr>
            <a:endParaRPr lang="el-GR" dirty="0" smtClean="0"/>
          </a:p>
          <a:p>
            <a:endParaRPr lang="el-GR" dirty="0" smtClean="0"/>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Συνεχίζεται η κατηγοριοποίηση του μαθητικού πληθυσμού </a:t>
            </a:r>
            <a:endParaRPr lang="el-GR" dirty="0" smtClean="0">
              <a:sym typeface="Wingdings" pitchFamily="2" charset="2"/>
            </a:endParaRPr>
          </a:p>
          <a:p>
            <a:pPr marL="457200" indent="-457200">
              <a:buFont typeface="+mj-lt"/>
              <a:buAutoNum type="arabicPeriod"/>
            </a:pPr>
            <a:r>
              <a:rPr lang="el-GR" dirty="0" err="1" smtClean="0">
                <a:sym typeface="Wingdings" pitchFamily="2" charset="2"/>
              </a:rPr>
              <a:t>ετικετοποίηση</a:t>
            </a:r>
            <a:r>
              <a:rPr lang="el-GR" dirty="0" smtClean="0">
                <a:sym typeface="Wingdings" pitchFamily="2" charset="2"/>
              </a:rPr>
              <a:t>/ κλινική αντίληψη αναπηρίας</a:t>
            </a:r>
          </a:p>
          <a:p>
            <a:pPr marL="457200" indent="-457200">
              <a:buFont typeface="+mj-lt"/>
              <a:buAutoNum type="arabicPeriod"/>
            </a:pPr>
            <a:r>
              <a:rPr lang="el-GR" dirty="0" smtClean="0">
                <a:sym typeface="Wingdings" pitchFamily="2" charset="2"/>
              </a:rPr>
              <a:t>δε διαχωρίζεται «βλάβη»- «αναπηρία»</a:t>
            </a:r>
          </a:p>
          <a:p>
            <a:pPr marL="457200" indent="-457200">
              <a:buFont typeface="+mj-lt"/>
              <a:buAutoNum type="arabicPeriod"/>
            </a:pPr>
            <a:r>
              <a:rPr lang="el-GR" dirty="0" smtClean="0"/>
              <a:t>παραμένουν οι ίδιες εκπαιδευτικές δομές παρά την «αύξηση» των κατηγοριών των μαθητών</a:t>
            </a:r>
          </a:p>
          <a:p>
            <a:pPr marL="457200" indent="-457200">
              <a:buFont typeface="+mj-lt"/>
              <a:buAutoNum type="arabicPeriod"/>
            </a:pPr>
            <a:r>
              <a:rPr lang="el-GR" dirty="0" smtClean="0"/>
              <a:t>πρακτική απαλλαγή μιας δομής από διαφορετικές ομάδες πληθυσμού (μαθητής με πολλαπλές αναπηρίες </a:t>
            </a:r>
            <a:r>
              <a:rPr lang="el-GR" dirty="0" smtClean="0">
                <a:sym typeface="Wingdings" pitchFamily="2" charset="2"/>
              </a:rPr>
              <a:t> ειδικό σχολείο, μαθητής με ΔΕΠΥ γενικό σχολείο</a:t>
            </a:r>
            <a:r>
              <a:rPr lang="el-GR" dirty="0" smtClean="0"/>
              <a:t>)</a:t>
            </a:r>
          </a:p>
          <a:p>
            <a:endParaRPr lang="el-GR" dirty="0"/>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Τελικα</a:t>
            </a:r>
            <a:r>
              <a:rPr lang="el-GR" dirty="0" smtClean="0"/>
              <a:t> </a:t>
            </a:r>
            <a:r>
              <a:rPr lang="el-GR" dirty="0" err="1" smtClean="0"/>
              <a:t>συμπερασματα</a:t>
            </a:r>
            <a:r>
              <a:rPr lang="el-GR" dirty="0" smtClean="0"/>
              <a:t> </a:t>
            </a:r>
            <a:r>
              <a:rPr lang="el-GR" dirty="0" err="1" smtClean="0"/>
              <a:t>κατα</a:t>
            </a:r>
            <a:r>
              <a:rPr lang="el-GR" dirty="0" smtClean="0"/>
              <a:t> την </a:t>
            </a:r>
            <a:r>
              <a:rPr lang="el-GR" dirty="0" err="1" smtClean="0"/>
              <a:t>αποτιμηση</a:t>
            </a:r>
            <a:r>
              <a:rPr lang="el-GR" dirty="0" smtClean="0"/>
              <a:t> </a:t>
            </a:r>
            <a:r>
              <a:rPr lang="el-GR" dirty="0" err="1" smtClean="0"/>
              <a:t>τησ</a:t>
            </a:r>
            <a:r>
              <a:rPr lang="el-GR" dirty="0" smtClean="0"/>
              <a:t> </a:t>
            </a:r>
            <a:r>
              <a:rPr lang="el-GR" dirty="0" err="1" smtClean="0"/>
              <a:t>νομοθεσιασ</a:t>
            </a:r>
            <a:endParaRPr lang="el-GR" dirty="0"/>
          </a:p>
        </p:txBody>
      </p:sp>
      <p:sp>
        <p:nvSpPr>
          <p:cNvPr id="3" name="2 - Θέση περιεχομένου"/>
          <p:cNvSpPr>
            <a:spLocks noGrp="1"/>
          </p:cNvSpPr>
          <p:nvPr>
            <p:ph sz="quarter" idx="1"/>
          </p:nvPr>
        </p:nvSpPr>
        <p:spPr/>
        <p:txBody>
          <a:bodyPr/>
          <a:lstStyle/>
          <a:p>
            <a:r>
              <a:rPr lang="el-GR" dirty="0" smtClean="0"/>
              <a:t>Ανεπαρκής σχεδιασμός και εφαρμογή εκπαιδευτικών προγραμμάτων κατάλληλων για τους μαθητές με αναπηρίες:</a:t>
            </a:r>
          </a:p>
          <a:p>
            <a:pPr marL="457200" indent="-457200">
              <a:buFont typeface="+mj-lt"/>
              <a:buAutoNum type="arabicPeriod"/>
            </a:pPr>
            <a:r>
              <a:rPr lang="el-GR" u="sng" dirty="0" smtClean="0"/>
              <a:t>Ειδικά σχολεία</a:t>
            </a:r>
            <a:r>
              <a:rPr lang="el-GR" dirty="0" smtClean="0"/>
              <a:t> </a:t>
            </a:r>
            <a:r>
              <a:rPr lang="el-GR" dirty="0" smtClean="0">
                <a:sym typeface="Wingdings" pitchFamily="2" charset="2"/>
              </a:rPr>
              <a:t></a:t>
            </a:r>
            <a:r>
              <a:rPr lang="el-GR" dirty="0" smtClean="0"/>
              <a:t> </a:t>
            </a:r>
            <a:r>
              <a:rPr lang="el-GR" b="1" dirty="0" smtClean="0"/>
              <a:t>δεν</a:t>
            </a:r>
            <a:r>
              <a:rPr lang="el-GR" dirty="0" smtClean="0"/>
              <a:t> διαθέτουν αναλυτικό πρόγραμμα σπουδών</a:t>
            </a:r>
          </a:p>
          <a:p>
            <a:pPr marL="457200" indent="-457200">
              <a:buFont typeface="+mj-lt"/>
              <a:buAutoNum type="arabicPeriod"/>
            </a:pPr>
            <a:r>
              <a:rPr lang="el-GR" u="sng" dirty="0" smtClean="0"/>
              <a:t>Τμήματα ένταξης </a:t>
            </a:r>
            <a:r>
              <a:rPr lang="el-GR" dirty="0" smtClean="0">
                <a:sym typeface="Wingdings" pitchFamily="2" charset="2"/>
              </a:rPr>
              <a:t></a:t>
            </a:r>
            <a:r>
              <a:rPr lang="el-GR" dirty="0" smtClean="0"/>
              <a:t> </a:t>
            </a:r>
            <a:r>
              <a:rPr lang="el-GR" b="1" dirty="0" smtClean="0"/>
              <a:t>δεν </a:t>
            </a:r>
            <a:r>
              <a:rPr lang="el-GR" dirty="0" smtClean="0"/>
              <a:t>διαθέτουν σαφές πρόγραμμα σπουδών</a:t>
            </a:r>
          </a:p>
          <a:p>
            <a:pPr marL="457200" indent="-457200">
              <a:buFont typeface="+mj-lt"/>
              <a:buAutoNum type="arabicPeriod"/>
            </a:pPr>
            <a:r>
              <a:rPr lang="el-GR" u="sng" dirty="0" smtClean="0"/>
              <a:t>Παράλληλη στήριξη </a:t>
            </a:r>
            <a:r>
              <a:rPr lang="el-GR" dirty="0" smtClean="0">
                <a:sym typeface="Wingdings" pitchFamily="2" charset="2"/>
              </a:rPr>
              <a:t> </a:t>
            </a:r>
            <a:r>
              <a:rPr lang="el-GR" b="1" dirty="0" smtClean="0">
                <a:sym typeface="Wingdings" pitchFamily="2" charset="2"/>
              </a:rPr>
              <a:t>δεν</a:t>
            </a:r>
            <a:r>
              <a:rPr lang="el-GR" dirty="0" smtClean="0">
                <a:sym typeface="Wingdings" pitchFamily="2" charset="2"/>
              </a:rPr>
              <a:t> προωθεί την ένταξη</a:t>
            </a:r>
            <a:endParaRPr lang="el-GR" dirty="0" smtClean="0"/>
          </a:p>
          <a:p>
            <a:pPr marL="457200" indent="-457200">
              <a:buFont typeface="+mj-lt"/>
              <a:buAutoNum type="arabicPeriod"/>
            </a:pPr>
            <a:r>
              <a:rPr lang="el-GR" dirty="0" smtClean="0"/>
              <a:t>Δεν έχουν δημιουργηθεί νέες υποστηρικτικές δομές, όπως οριζόταν νομοθετικά.</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 να </a:t>
            </a:r>
            <a:r>
              <a:rPr lang="el-GR" dirty="0" err="1" smtClean="0"/>
              <a:t>μπορεσουμε</a:t>
            </a:r>
            <a:r>
              <a:rPr lang="el-GR" dirty="0" smtClean="0"/>
              <a:t> να </a:t>
            </a:r>
            <a:r>
              <a:rPr lang="el-GR" dirty="0" err="1" smtClean="0"/>
              <a:t>σταθουμε</a:t>
            </a:r>
            <a:r>
              <a:rPr lang="el-GR" dirty="0" smtClean="0"/>
              <a:t> </a:t>
            </a:r>
            <a:r>
              <a:rPr lang="el-GR" dirty="0" err="1" smtClean="0"/>
              <a:t>κριτικα</a:t>
            </a:r>
            <a:r>
              <a:rPr lang="el-GR" dirty="0" smtClean="0"/>
              <a:t> στα </a:t>
            </a:r>
            <a:r>
              <a:rPr lang="el-GR" dirty="0" err="1" smtClean="0"/>
              <a:t>νομοσχεδια</a:t>
            </a:r>
            <a:r>
              <a:rPr lang="el-GR" dirty="0" smtClean="0"/>
              <a:t>…</a:t>
            </a:r>
            <a:endParaRPr lang="el-GR" dirty="0"/>
          </a:p>
        </p:txBody>
      </p:sp>
      <p:sp>
        <p:nvSpPr>
          <p:cNvPr id="3" name="2 - Θέση περιεχομένου"/>
          <p:cNvSpPr>
            <a:spLocks noGrp="1"/>
          </p:cNvSpPr>
          <p:nvPr>
            <p:ph sz="quarter" idx="1"/>
          </p:nvPr>
        </p:nvSpPr>
        <p:spPr/>
        <p:txBody>
          <a:bodyPr/>
          <a:lstStyle/>
          <a:p>
            <a:pPr>
              <a:buNone/>
            </a:pPr>
            <a:r>
              <a:rPr lang="el-GR" dirty="0" smtClean="0"/>
              <a:t>…έχετε στο μυαλό σας τις ακόλουθες παραμέτρους</a:t>
            </a:r>
          </a:p>
          <a:p>
            <a:pPr>
              <a:buNone/>
            </a:pPr>
            <a:endParaRPr lang="el-GR" dirty="0" smtClean="0"/>
          </a:p>
          <a:p>
            <a:pPr>
              <a:buNone/>
            </a:pPr>
            <a:endParaRPr lang="el-GR" dirty="0" smtClean="0"/>
          </a:p>
        </p:txBody>
      </p:sp>
      <p:graphicFrame>
        <p:nvGraphicFramePr>
          <p:cNvPr id="4" name="3 - Διάγραμμα"/>
          <p:cNvGraphicFramePr/>
          <p:nvPr/>
        </p:nvGraphicFramePr>
        <p:xfrm>
          <a:off x="571472" y="2285992"/>
          <a:ext cx="764386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Τελικα</a:t>
            </a:r>
            <a:r>
              <a:rPr lang="el-GR" dirty="0" smtClean="0"/>
              <a:t> </a:t>
            </a:r>
            <a:r>
              <a:rPr lang="el-GR" dirty="0" err="1" smtClean="0"/>
              <a:t>συμπερασματα</a:t>
            </a:r>
            <a:r>
              <a:rPr lang="el-GR" dirty="0" smtClean="0"/>
              <a:t> </a:t>
            </a:r>
            <a:r>
              <a:rPr lang="el-GR" dirty="0" err="1" smtClean="0"/>
              <a:t>κατα</a:t>
            </a:r>
            <a:r>
              <a:rPr lang="el-GR" dirty="0" smtClean="0"/>
              <a:t> την </a:t>
            </a:r>
            <a:r>
              <a:rPr lang="el-GR" dirty="0" err="1" smtClean="0"/>
              <a:t>αποτιμηση</a:t>
            </a:r>
            <a:r>
              <a:rPr lang="el-GR" dirty="0" smtClean="0"/>
              <a:t> </a:t>
            </a:r>
            <a:r>
              <a:rPr lang="el-GR" dirty="0" err="1" smtClean="0"/>
              <a:t>τησ</a:t>
            </a:r>
            <a:r>
              <a:rPr lang="el-GR" dirty="0" smtClean="0"/>
              <a:t> </a:t>
            </a:r>
            <a:r>
              <a:rPr lang="el-GR" dirty="0" err="1" smtClean="0"/>
              <a:t>νομοθεσιασ</a:t>
            </a:r>
            <a:endParaRPr lang="el-GR" dirty="0"/>
          </a:p>
        </p:txBody>
      </p:sp>
      <p:sp>
        <p:nvSpPr>
          <p:cNvPr id="3" name="2 - Θέση περιεχομένου"/>
          <p:cNvSpPr>
            <a:spLocks noGrp="1"/>
          </p:cNvSpPr>
          <p:nvPr>
            <p:ph sz="quarter" idx="1"/>
          </p:nvPr>
        </p:nvSpPr>
        <p:spPr/>
        <p:txBody>
          <a:bodyPr/>
          <a:lstStyle/>
          <a:p>
            <a:pPr>
              <a:buNone/>
            </a:pPr>
            <a:r>
              <a:rPr lang="el-GR" dirty="0" smtClean="0"/>
              <a:t>Σημαντική η αλλαγή στη γλώσσα</a:t>
            </a:r>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r>
              <a:rPr lang="el-GR" dirty="0" smtClean="0"/>
              <a:t>Όμως μονοδιάστατη και ελλειμματική προσέγγιση ατόμου – σύγχυση στην πράξη, π.χ. «τμήματα ένταξης» που δεν προωθείται η ένταξη.</a:t>
            </a:r>
          </a:p>
          <a:p>
            <a:pPr>
              <a:buNone/>
            </a:pPr>
            <a:endParaRPr lang="el-GR" dirty="0"/>
          </a:p>
        </p:txBody>
      </p:sp>
      <p:graphicFrame>
        <p:nvGraphicFramePr>
          <p:cNvPr id="4" name="3 - Διάγραμμα"/>
          <p:cNvGraphicFramePr/>
          <p:nvPr/>
        </p:nvGraphicFramePr>
        <p:xfrm>
          <a:off x="571472" y="2500306"/>
          <a:ext cx="7643866" cy="2000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4608512" cy="584775"/>
          </a:xfrm>
          <a:prstGeom prst="rect">
            <a:avLst/>
          </a:prstGeom>
          <a:noFill/>
        </p:spPr>
        <p:txBody>
          <a:bodyPr wrap="square" rtlCol="0">
            <a:spAutoFit/>
          </a:bodyPr>
          <a:lstStyle/>
          <a:p>
            <a:r>
              <a:rPr lang="el-GR" sz="3200" b="1" dirty="0" smtClean="0">
                <a:latin typeface="Garamond" pitchFamily="18" charset="0"/>
              </a:rPr>
              <a:t>Πριν…</a:t>
            </a:r>
            <a:endParaRPr lang="el-GR" sz="3200" b="1" dirty="0">
              <a:latin typeface="Garamond" pitchFamily="18" charset="0"/>
            </a:endParaRPr>
          </a:p>
        </p:txBody>
      </p:sp>
      <p:sp>
        <p:nvSpPr>
          <p:cNvPr id="5" name="4 - TextBox"/>
          <p:cNvSpPr txBox="1"/>
          <p:nvPr/>
        </p:nvSpPr>
        <p:spPr>
          <a:xfrm>
            <a:off x="179512" y="545767"/>
            <a:ext cx="8424936" cy="6555641"/>
          </a:xfrm>
          <a:prstGeom prst="rect">
            <a:avLst/>
          </a:prstGeom>
          <a:noFill/>
        </p:spPr>
        <p:txBody>
          <a:bodyPr wrap="square" rtlCol="0">
            <a:spAutoFit/>
          </a:bodyPr>
          <a:lstStyle/>
          <a:p>
            <a:pPr algn="just">
              <a:buFont typeface="Wingdings" pitchFamily="2" charset="2"/>
              <a:buChar char="ü"/>
            </a:pPr>
            <a:r>
              <a:rPr lang="el-GR" sz="2000" dirty="0" smtClean="0">
                <a:latin typeface="Garamond" pitchFamily="18" charset="0"/>
              </a:rPr>
              <a:t> καμία δημόσια συζήτηση για την ένταξη</a:t>
            </a:r>
          </a:p>
          <a:p>
            <a:pPr algn="just"/>
            <a:endParaRPr lang="el-GR" sz="2000" dirty="0" smtClean="0">
              <a:latin typeface="Garamond" pitchFamily="18" charset="0"/>
            </a:endParaRPr>
          </a:p>
          <a:p>
            <a:pPr algn="just">
              <a:buFont typeface="Wingdings" pitchFamily="2" charset="2"/>
              <a:buChar char="ü"/>
            </a:pPr>
            <a:r>
              <a:rPr lang="el-GR" sz="2000" dirty="0">
                <a:latin typeface="Garamond" pitchFamily="18" charset="0"/>
              </a:rPr>
              <a:t> </a:t>
            </a:r>
            <a:r>
              <a:rPr lang="el-GR" sz="2000" dirty="0" smtClean="0">
                <a:latin typeface="Garamond" pitchFamily="18" charset="0"/>
              </a:rPr>
              <a:t>το ιατρικό μοντέλο κυριαρχούσε σε κοινωνικό και εκπαιδευτικό επίπεδο</a:t>
            </a:r>
          </a:p>
          <a:p>
            <a:pPr algn="just">
              <a:buFont typeface="Wingdings" pitchFamily="2" charset="2"/>
              <a:buChar char="ü"/>
            </a:pPr>
            <a:endParaRPr lang="el-GR" sz="2000" dirty="0" smtClean="0">
              <a:latin typeface="Garamond" pitchFamily="18" charset="0"/>
            </a:endParaRPr>
          </a:p>
          <a:p>
            <a:pPr marL="261938" indent="-261938" algn="just">
              <a:buFont typeface="Wingdings" pitchFamily="2" charset="2"/>
              <a:buChar char="ü"/>
            </a:pPr>
            <a:r>
              <a:rPr lang="el-GR" sz="2000" dirty="0">
                <a:latin typeface="Garamond" pitchFamily="18" charset="0"/>
              </a:rPr>
              <a:t> </a:t>
            </a:r>
            <a:r>
              <a:rPr lang="el-GR" sz="2000" dirty="0" smtClean="0">
                <a:latin typeface="Garamond" pitchFamily="18" charset="0"/>
              </a:rPr>
              <a:t>κάποια είδους εκπαίδευση ή/και επαγγελματική κατάρτιση για τους μαθητές με ειδικές ανάγκες παρέχονταν με ιδιωτική πρωτοβουλία σε φιλανθρωπικά ιδρύματα ή ιδρύματα πρόνοιας </a:t>
            </a:r>
            <a:r>
              <a:rPr lang="el-GR" sz="2000" b="1" dirty="0" smtClean="0">
                <a:latin typeface="Garamond" pitchFamily="18" charset="0"/>
              </a:rPr>
              <a:t>- ΟΙΚΤΟΣ </a:t>
            </a:r>
          </a:p>
          <a:p>
            <a:pPr marL="261938" indent="-261938" algn="just">
              <a:buFont typeface="Wingdings" pitchFamily="2" charset="2"/>
              <a:buChar char="ü"/>
            </a:pPr>
            <a:endParaRPr lang="el-GR" sz="2000" b="1" dirty="0">
              <a:latin typeface="Garamond" pitchFamily="18" charset="0"/>
            </a:endParaRPr>
          </a:p>
          <a:p>
            <a:pPr marL="261938" indent="-261938" algn="just"/>
            <a:r>
              <a:rPr lang="el-GR" sz="2000" b="1" dirty="0" smtClean="0">
                <a:latin typeface="Garamond" pitchFamily="18" charset="0"/>
              </a:rPr>
              <a:t>Η Ειδική Αγωγή,</a:t>
            </a:r>
          </a:p>
          <a:p>
            <a:pPr marL="261938" indent="-261938" algn="just"/>
            <a:endParaRPr lang="el-GR" sz="2000" b="1" dirty="0">
              <a:latin typeface="Garamond" pitchFamily="18" charset="0"/>
            </a:endParaRPr>
          </a:p>
          <a:p>
            <a:pPr marL="261938" indent="-261938" algn="just">
              <a:buFont typeface="Wingdings" pitchFamily="2" charset="2"/>
              <a:buChar char="Ø"/>
            </a:pPr>
            <a:r>
              <a:rPr lang="el-GR" sz="2000" b="1" dirty="0" smtClean="0">
                <a:latin typeface="Garamond" pitchFamily="18" charset="0"/>
              </a:rPr>
              <a:t> </a:t>
            </a:r>
            <a:r>
              <a:rPr lang="el-GR" sz="2000" dirty="0" smtClean="0">
                <a:latin typeface="Garamond" pitchFamily="18" charset="0"/>
              </a:rPr>
              <a:t>λειτουργούσε με αποσπασματικές νομοθετικές διατάξεις,</a:t>
            </a:r>
          </a:p>
          <a:p>
            <a:pPr marL="1077913" indent="-358775" algn="just">
              <a:buFont typeface="Arial" pitchFamily="34" charset="0"/>
              <a:buChar char="•"/>
              <a:tabLst>
                <a:tab pos="1077913" algn="l"/>
              </a:tabLst>
            </a:pPr>
            <a:r>
              <a:rPr lang="el-GR" sz="2000" u="sng" dirty="0" smtClean="0">
                <a:latin typeface="Garamond" pitchFamily="18" charset="0"/>
              </a:rPr>
              <a:t>Νόμος 453/1937: </a:t>
            </a:r>
            <a:r>
              <a:rPr lang="el-GR" sz="2000" dirty="0" smtClean="0">
                <a:latin typeface="Garamond" pitchFamily="18" charset="0"/>
              </a:rPr>
              <a:t>(α) ορίζεται το «νοητικά καθυστερημένο παιδί» και (β) ιδρύεται το πρώτο ειδικό δημοτικό σχολείο</a:t>
            </a:r>
            <a:endParaRPr lang="el-GR" sz="2000" dirty="0">
              <a:latin typeface="Garamond" pitchFamily="18" charset="0"/>
            </a:endParaRPr>
          </a:p>
          <a:p>
            <a:pPr marL="1077913" indent="-358775" algn="just">
              <a:buFont typeface="Arial" pitchFamily="34" charset="0"/>
              <a:buChar char="•"/>
              <a:tabLst>
                <a:tab pos="1077913" algn="l"/>
              </a:tabLst>
            </a:pPr>
            <a:r>
              <a:rPr lang="el-GR" sz="2000" u="sng" dirty="0" smtClean="0">
                <a:latin typeface="Garamond" pitchFamily="18" charset="0"/>
              </a:rPr>
              <a:t>Νόμος 905/1951: </a:t>
            </a:r>
            <a:r>
              <a:rPr lang="el-GR" sz="2000" dirty="0" smtClean="0">
                <a:latin typeface="Garamond" pitchFamily="18" charset="0"/>
              </a:rPr>
              <a:t>(α) ορίζονται θέματα σχετικά με την εκπαίδευση των τυφλών και (β) αποφασίζεται η παροχή επιδόματος</a:t>
            </a:r>
          </a:p>
          <a:p>
            <a:pPr marL="1077913" indent="-358775" algn="just">
              <a:buFont typeface="Arial" pitchFamily="34" charset="0"/>
              <a:buChar char="•"/>
              <a:tabLst>
                <a:tab pos="1077913" algn="l"/>
              </a:tabLst>
            </a:pPr>
            <a:r>
              <a:rPr lang="el-GR" sz="2000" dirty="0" smtClean="0">
                <a:latin typeface="Garamond" pitchFamily="18" charset="0"/>
              </a:rPr>
              <a:t>κ.ά.</a:t>
            </a:r>
          </a:p>
          <a:p>
            <a:pPr marL="261938" indent="-261938" algn="just">
              <a:buFont typeface="Wingdings" pitchFamily="2" charset="2"/>
              <a:buChar char="Ø"/>
            </a:pPr>
            <a:endParaRPr lang="el-GR" sz="2000" dirty="0">
              <a:latin typeface="Garamond" pitchFamily="18" charset="0"/>
            </a:endParaRPr>
          </a:p>
          <a:p>
            <a:pPr marL="261938" indent="-261938" algn="just">
              <a:buFont typeface="Wingdings" pitchFamily="2" charset="2"/>
              <a:buChar char="Ø"/>
            </a:pPr>
            <a:r>
              <a:rPr lang="el-GR" sz="2000" dirty="0">
                <a:latin typeface="Garamond" pitchFamily="18" charset="0"/>
              </a:rPr>
              <a:t>θ</a:t>
            </a:r>
            <a:r>
              <a:rPr lang="el-GR" sz="2000" dirty="0" smtClean="0">
                <a:latin typeface="Garamond" pitchFamily="18" charset="0"/>
              </a:rPr>
              <a:t>εωρούνταν ως αυτοτελές κομμάτι του ελληνικού εκπαιδευτικού συστήματο</a:t>
            </a:r>
            <a:r>
              <a:rPr lang="el-GR" sz="2000" dirty="0">
                <a:latin typeface="Garamond" pitchFamily="18" charset="0"/>
              </a:rPr>
              <a:t>ς</a:t>
            </a:r>
            <a:r>
              <a:rPr lang="el-GR" sz="2000" dirty="0" smtClean="0">
                <a:latin typeface="Garamond" pitchFamily="18" charset="0"/>
              </a:rPr>
              <a:t>:</a:t>
            </a:r>
          </a:p>
          <a:p>
            <a:pPr marL="1077913" indent="-358775" algn="just">
              <a:buFont typeface="Arial" pitchFamily="34" charset="0"/>
              <a:buChar char="•"/>
            </a:pPr>
            <a:r>
              <a:rPr lang="el-GR" sz="2000" u="sng" dirty="0" smtClean="0">
                <a:latin typeface="Garamond" pitchFamily="18" charset="0"/>
              </a:rPr>
              <a:t>Δική της υπόσταση</a:t>
            </a:r>
          </a:p>
          <a:p>
            <a:pPr marL="1077913" indent="-358775" algn="just">
              <a:buFont typeface="Arial" pitchFamily="34" charset="0"/>
              <a:buChar char="•"/>
            </a:pPr>
            <a:r>
              <a:rPr lang="el-GR" sz="2000" u="sng" dirty="0" smtClean="0">
                <a:latin typeface="Garamond" pitchFamily="18" charset="0"/>
              </a:rPr>
              <a:t>Δικό της εκπαιδευτικό προγραμματισμό</a:t>
            </a:r>
          </a:p>
          <a:p>
            <a:pPr marL="261938" indent="-261938" algn="just">
              <a:buFont typeface="Wingdings" pitchFamily="2" charset="2"/>
              <a:buChar char="Ø"/>
            </a:pPr>
            <a:endParaRPr lang="el-GR" sz="2000" dirty="0">
              <a:latin typeface="Garamond"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1000"/>
                                        <p:tgtEl>
                                          <p:spTgt spid="5">
                                            <p:txEl>
                                              <p:pRg st="4" end="4"/>
                                            </p:txEl>
                                          </p:spTgt>
                                        </p:tgtEl>
                                      </p:cBhvr>
                                    </p:animEffect>
                                    <p:anim calcmode="lin" valueType="num">
                                      <p:cBhvr>
                                        <p:cTn id="2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53" presetClass="entr" presetSubtype="0" fill="hold"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3" dur="1000"/>
                                        <p:tgtEl>
                                          <p:spTgt spid="5">
                                            <p:txEl>
                                              <p:pRg st="6" end="6"/>
                                            </p:txEl>
                                          </p:spTgt>
                                        </p:tgtEl>
                                      </p:cBhvr>
                                    </p:animEffect>
                                  </p:childTnLst>
                                </p:cTn>
                              </p:par>
                            </p:childTnLst>
                          </p:cTn>
                        </p:par>
                        <p:par>
                          <p:cTn id="34" fill="hold">
                            <p:stCondLst>
                              <p:cond delay="5000"/>
                            </p:stCondLst>
                            <p:childTnLst>
                              <p:par>
                                <p:cTn id="35" presetID="53" presetClass="entr" presetSubtype="0" fill="hold" nodeType="after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p:cTn id="37"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9" dur="1000"/>
                                        <p:tgtEl>
                                          <p:spTgt spid="5">
                                            <p:txEl>
                                              <p:pRg st="8" end="8"/>
                                            </p:txEl>
                                          </p:spTgt>
                                        </p:tgtEl>
                                      </p:cBhvr>
                                    </p:animEffect>
                                  </p:childTnLst>
                                </p:cTn>
                              </p:par>
                            </p:childTnLst>
                          </p:cTn>
                        </p:par>
                        <p:par>
                          <p:cTn id="40" fill="hold">
                            <p:stCondLst>
                              <p:cond delay="6000"/>
                            </p:stCondLst>
                            <p:childTnLst>
                              <p:par>
                                <p:cTn id="41" presetID="53" presetClass="entr" presetSubtype="0" fill="hold" nodeType="after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p:cTn id="43"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45" dur="1000"/>
                                        <p:tgtEl>
                                          <p:spTgt spid="5">
                                            <p:txEl>
                                              <p:pRg st="9" end="9"/>
                                            </p:txEl>
                                          </p:spTgt>
                                        </p:tgtEl>
                                      </p:cBhvr>
                                    </p:animEffect>
                                  </p:childTnLst>
                                </p:cTn>
                              </p:par>
                            </p:childTnLst>
                          </p:cTn>
                        </p:par>
                        <p:par>
                          <p:cTn id="46" fill="hold">
                            <p:stCondLst>
                              <p:cond delay="7000"/>
                            </p:stCondLst>
                            <p:childTnLst>
                              <p:par>
                                <p:cTn id="47" presetID="53" presetClass="entr" presetSubtype="0" fill="hold" nodeType="after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p:cTn id="49" dur="1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50" dur="10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51" dur="1000"/>
                                        <p:tgtEl>
                                          <p:spTgt spid="5">
                                            <p:txEl>
                                              <p:pRg st="10" end="10"/>
                                            </p:txEl>
                                          </p:spTgt>
                                        </p:tgtEl>
                                      </p:cBhvr>
                                    </p:animEffect>
                                  </p:childTnLst>
                                </p:cTn>
                              </p:par>
                            </p:childTnLst>
                          </p:cTn>
                        </p:par>
                        <p:par>
                          <p:cTn id="52" fill="hold">
                            <p:stCondLst>
                              <p:cond delay="8000"/>
                            </p:stCondLst>
                            <p:childTnLst>
                              <p:par>
                                <p:cTn id="53" presetID="53" presetClass="entr" presetSubtype="0" fill="hold" nodeType="after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anim calcmode="lin" valueType="num">
                                      <p:cBhvr>
                                        <p:cTn id="55" dur="1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57" dur="1000"/>
                                        <p:tgtEl>
                                          <p:spTgt spid="5">
                                            <p:txEl>
                                              <p:pRg st="11" end="11"/>
                                            </p:txEl>
                                          </p:spTgt>
                                        </p:tgtEl>
                                      </p:cBhvr>
                                    </p:animEffect>
                                  </p:childTnLst>
                                </p:cTn>
                              </p:par>
                            </p:childTnLst>
                          </p:cTn>
                        </p:par>
                        <p:par>
                          <p:cTn id="58" fill="hold">
                            <p:stCondLst>
                              <p:cond delay="9000"/>
                            </p:stCondLst>
                            <p:childTnLst>
                              <p:par>
                                <p:cTn id="59" presetID="53" presetClass="entr" presetSubtype="0" fill="hold" nodeType="afterEffect">
                                  <p:stCondLst>
                                    <p:cond delay="0"/>
                                  </p:stCondLst>
                                  <p:childTnLst>
                                    <p:set>
                                      <p:cBhvr>
                                        <p:cTn id="60" dur="1" fill="hold">
                                          <p:stCondLst>
                                            <p:cond delay="0"/>
                                          </p:stCondLst>
                                        </p:cTn>
                                        <p:tgtEl>
                                          <p:spTgt spid="5">
                                            <p:txEl>
                                              <p:pRg st="13" end="13"/>
                                            </p:txEl>
                                          </p:spTgt>
                                        </p:tgtEl>
                                        <p:attrNameLst>
                                          <p:attrName>style.visibility</p:attrName>
                                        </p:attrNameLst>
                                      </p:cBhvr>
                                      <p:to>
                                        <p:strVal val="visible"/>
                                      </p:to>
                                    </p:set>
                                    <p:anim calcmode="lin" valueType="num">
                                      <p:cBhvr>
                                        <p:cTn id="61" dur="1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62" dur="1000" fill="hold"/>
                                        <p:tgtEl>
                                          <p:spTgt spid="5">
                                            <p:txEl>
                                              <p:pRg st="13" end="13"/>
                                            </p:txEl>
                                          </p:spTgt>
                                        </p:tgtEl>
                                        <p:attrNameLst>
                                          <p:attrName>ppt_h</p:attrName>
                                        </p:attrNameLst>
                                      </p:cBhvr>
                                      <p:tavLst>
                                        <p:tav tm="0">
                                          <p:val>
                                            <p:fltVal val="0"/>
                                          </p:val>
                                        </p:tav>
                                        <p:tav tm="100000">
                                          <p:val>
                                            <p:strVal val="#ppt_h"/>
                                          </p:val>
                                        </p:tav>
                                      </p:tavLst>
                                    </p:anim>
                                    <p:animEffect transition="in" filter="fade">
                                      <p:cBhvr>
                                        <p:cTn id="63" dur="1000"/>
                                        <p:tgtEl>
                                          <p:spTgt spid="5">
                                            <p:txEl>
                                              <p:pRg st="13" end="13"/>
                                            </p:txEl>
                                          </p:spTgt>
                                        </p:tgtEl>
                                      </p:cBhvr>
                                    </p:animEffect>
                                  </p:childTnLst>
                                </p:cTn>
                              </p:par>
                            </p:childTnLst>
                          </p:cTn>
                        </p:par>
                        <p:par>
                          <p:cTn id="64" fill="hold">
                            <p:stCondLst>
                              <p:cond delay="10000"/>
                            </p:stCondLst>
                            <p:childTnLst>
                              <p:par>
                                <p:cTn id="65" presetID="53" presetClass="entr" presetSubtype="0" fill="hold" nodeType="after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 calcmode="lin" valueType="num">
                                      <p:cBhvr>
                                        <p:cTn id="67" dur="1000" fill="hold"/>
                                        <p:tgtEl>
                                          <p:spTgt spid="5">
                                            <p:txEl>
                                              <p:pRg st="14" end="14"/>
                                            </p:txEl>
                                          </p:spTgt>
                                        </p:tgtEl>
                                        <p:attrNameLst>
                                          <p:attrName>ppt_w</p:attrName>
                                        </p:attrNameLst>
                                      </p:cBhvr>
                                      <p:tavLst>
                                        <p:tav tm="0">
                                          <p:val>
                                            <p:fltVal val="0"/>
                                          </p:val>
                                        </p:tav>
                                        <p:tav tm="100000">
                                          <p:val>
                                            <p:strVal val="#ppt_w"/>
                                          </p:val>
                                        </p:tav>
                                      </p:tavLst>
                                    </p:anim>
                                    <p:anim calcmode="lin" valueType="num">
                                      <p:cBhvr>
                                        <p:cTn id="68" dur="1000" fill="hold"/>
                                        <p:tgtEl>
                                          <p:spTgt spid="5">
                                            <p:txEl>
                                              <p:pRg st="14" end="14"/>
                                            </p:txEl>
                                          </p:spTgt>
                                        </p:tgtEl>
                                        <p:attrNameLst>
                                          <p:attrName>ppt_h</p:attrName>
                                        </p:attrNameLst>
                                      </p:cBhvr>
                                      <p:tavLst>
                                        <p:tav tm="0">
                                          <p:val>
                                            <p:fltVal val="0"/>
                                          </p:val>
                                        </p:tav>
                                        <p:tav tm="100000">
                                          <p:val>
                                            <p:strVal val="#ppt_h"/>
                                          </p:val>
                                        </p:tav>
                                      </p:tavLst>
                                    </p:anim>
                                    <p:animEffect transition="in" filter="fade">
                                      <p:cBhvr>
                                        <p:cTn id="69" dur="1000"/>
                                        <p:tgtEl>
                                          <p:spTgt spid="5">
                                            <p:txEl>
                                              <p:pRg st="14" end="14"/>
                                            </p:txEl>
                                          </p:spTgt>
                                        </p:tgtEl>
                                      </p:cBhvr>
                                    </p:animEffect>
                                  </p:childTnLst>
                                </p:cTn>
                              </p:par>
                            </p:childTnLst>
                          </p:cTn>
                        </p:par>
                        <p:par>
                          <p:cTn id="70" fill="hold">
                            <p:stCondLst>
                              <p:cond delay="11000"/>
                            </p:stCondLst>
                            <p:childTnLst>
                              <p:par>
                                <p:cTn id="71" presetID="53" presetClass="entr" presetSubtype="0" fill="hold" nodeType="afterEffect">
                                  <p:stCondLst>
                                    <p:cond delay="0"/>
                                  </p:stCondLst>
                                  <p:childTnLst>
                                    <p:set>
                                      <p:cBhvr>
                                        <p:cTn id="72" dur="1" fill="hold">
                                          <p:stCondLst>
                                            <p:cond delay="0"/>
                                          </p:stCondLst>
                                        </p:cTn>
                                        <p:tgtEl>
                                          <p:spTgt spid="5">
                                            <p:txEl>
                                              <p:pRg st="15" end="15"/>
                                            </p:txEl>
                                          </p:spTgt>
                                        </p:tgtEl>
                                        <p:attrNameLst>
                                          <p:attrName>style.visibility</p:attrName>
                                        </p:attrNameLst>
                                      </p:cBhvr>
                                      <p:to>
                                        <p:strVal val="visible"/>
                                      </p:to>
                                    </p:set>
                                    <p:anim calcmode="lin" valueType="num">
                                      <p:cBhvr>
                                        <p:cTn id="73" dur="1000" fill="hold"/>
                                        <p:tgtEl>
                                          <p:spTgt spid="5">
                                            <p:txEl>
                                              <p:pRg st="15" end="15"/>
                                            </p:txEl>
                                          </p:spTgt>
                                        </p:tgtEl>
                                        <p:attrNameLst>
                                          <p:attrName>ppt_w</p:attrName>
                                        </p:attrNameLst>
                                      </p:cBhvr>
                                      <p:tavLst>
                                        <p:tav tm="0">
                                          <p:val>
                                            <p:fltVal val="0"/>
                                          </p:val>
                                        </p:tav>
                                        <p:tav tm="100000">
                                          <p:val>
                                            <p:strVal val="#ppt_w"/>
                                          </p:val>
                                        </p:tav>
                                      </p:tavLst>
                                    </p:anim>
                                    <p:anim calcmode="lin" valueType="num">
                                      <p:cBhvr>
                                        <p:cTn id="74" dur="1000" fill="hold"/>
                                        <p:tgtEl>
                                          <p:spTgt spid="5">
                                            <p:txEl>
                                              <p:pRg st="15" end="15"/>
                                            </p:txEl>
                                          </p:spTgt>
                                        </p:tgtEl>
                                        <p:attrNameLst>
                                          <p:attrName>ppt_h</p:attrName>
                                        </p:attrNameLst>
                                      </p:cBhvr>
                                      <p:tavLst>
                                        <p:tav tm="0">
                                          <p:val>
                                            <p:fltVal val="0"/>
                                          </p:val>
                                        </p:tav>
                                        <p:tav tm="100000">
                                          <p:val>
                                            <p:strVal val="#ppt_h"/>
                                          </p:val>
                                        </p:tav>
                                      </p:tavLst>
                                    </p:anim>
                                    <p:animEffect transition="in" filter="fade">
                                      <p:cBhvr>
                                        <p:cTn id="75" dur="10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err="1" smtClean="0">
                <a:solidFill>
                  <a:schemeClr val="tx1"/>
                </a:solidFill>
                <a:latin typeface="Garamond" pitchFamily="18" charset="0"/>
              </a:rPr>
              <a:t>Νομοσ</a:t>
            </a:r>
            <a:r>
              <a:rPr lang="el-GR" sz="2800" b="1" dirty="0" smtClean="0">
                <a:solidFill>
                  <a:schemeClr val="tx1"/>
                </a:solidFill>
                <a:latin typeface="Garamond" pitchFamily="18" charset="0"/>
              </a:rPr>
              <a:t> 1</a:t>
            </a:r>
            <a:r>
              <a:rPr lang="en-US" sz="2800" b="1" dirty="0" smtClean="0">
                <a:solidFill>
                  <a:schemeClr val="tx1"/>
                </a:solidFill>
                <a:latin typeface="Garamond" pitchFamily="18" charset="0"/>
              </a:rPr>
              <a:t>1</a:t>
            </a:r>
            <a:r>
              <a:rPr lang="en-US" sz="2800" b="1" dirty="0">
                <a:solidFill>
                  <a:schemeClr val="tx1"/>
                </a:solidFill>
                <a:latin typeface="Garamond" pitchFamily="18" charset="0"/>
              </a:rPr>
              <a:t>4</a:t>
            </a:r>
            <a:r>
              <a:rPr lang="el-GR" sz="2800" b="1" dirty="0" smtClean="0">
                <a:solidFill>
                  <a:schemeClr val="tx1"/>
                </a:solidFill>
                <a:latin typeface="Garamond" pitchFamily="18" charset="0"/>
              </a:rPr>
              <a:t>3/1981</a:t>
            </a:r>
            <a:endParaRPr lang="el-GR" dirty="0">
              <a:solidFill>
                <a:schemeClr val="tx1"/>
              </a:solidFill>
            </a:endParaRPr>
          </a:p>
        </p:txBody>
      </p:sp>
      <p:sp>
        <p:nvSpPr>
          <p:cNvPr id="3" name="2 - Θέση περιεχομένου"/>
          <p:cNvSpPr>
            <a:spLocks noGrp="1"/>
          </p:cNvSpPr>
          <p:nvPr>
            <p:ph sz="quarter" idx="1"/>
          </p:nvPr>
        </p:nvSpPr>
        <p:spPr/>
        <p:txBody>
          <a:bodyPr/>
          <a:lstStyle/>
          <a:p>
            <a:pPr>
              <a:buNone/>
            </a:pPr>
            <a:r>
              <a:rPr lang="el-GR" i="1" dirty="0" smtClean="0"/>
              <a:t>«Σκοπός του παρόντος νόμου είναι η παροχή ειδικής αγωγής και ειδικής επαγγελματικής εκπαιδεύσεως εις αποκλίνοντα εκ του φυσιολογικού άτομα, η </a:t>
            </a:r>
            <a:r>
              <a:rPr lang="el-GR" i="1" dirty="0" err="1" smtClean="0"/>
              <a:t>λήψις</a:t>
            </a:r>
            <a:r>
              <a:rPr lang="el-GR" i="1" dirty="0" smtClean="0"/>
              <a:t> μέτρων κοινωνικής μερίμνης και η αντίστοιχος προς τα δυνατότητάς των </a:t>
            </a:r>
            <a:r>
              <a:rPr lang="el-GR" i="1" dirty="0" err="1" smtClean="0"/>
              <a:t>ένταξις</a:t>
            </a:r>
            <a:r>
              <a:rPr lang="el-GR" i="1" dirty="0" smtClean="0"/>
              <a:t> αυτών εις την </a:t>
            </a:r>
            <a:r>
              <a:rPr lang="el-GR" i="1" dirty="0" err="1" smtClean="0"/>
              <a:t>κοινωνικήν</a:t>
            </a:r>
            <a:r>
              <a:rPr lang="el-GR" i="1" dirty="0" smtClean="0"/>
              <a:t> </a:t>
            </a:r>
            <a:r>
              <a:rPr lang="el-GR" i="1" dirty="0" err="1" smtClean="0"/>
              <a:t>ζωήν</a:t>
            </a:r>
            <a:r>
              <a:rPr lang="el-GR" i="1" dirty="0" smtClean="0"/>
              <a:t> και την </a:t>
            </a:r>
            <a:r>
              <a:rPr lang="el-GR" i="1" dirty="0" err="1" smtClean="0"/>
              <a:t>επαγγελματικήν</a:t>
            </a:r>
            <a:r>
              <a:rPr lang="el-GR" i="1" dirty="0" smtClean="0"/>
              <a:t> δραστηριότητα, διά της εφαρμογής ειδικών εκπαιδευτικών προγραμμάτων εν </a:t>
            </a:r>
            <a:r>
              <a:rPr lang="el-GR" i="1" dirty="0" err="1" smtClean="0"/>
              <a:t>συνδυασμώ</a:t>
            </a:r>
            <a:r>
              <a:rPr lang="el-GR" i="1" dirty="0" smtClean="0"/>
              <a:t> προς ιατρικά και άλλα κοινωνικά μέτρα» </a:t>
            </a:r>
          </a:p>
          <a:p>
            <a:pPr algn="r">
              <a:buNone/>
            </a:pPr>
            <a:r>
              <a:rPr lang="el-GR" dirty="0" smtClean="0"/>
              <a:t>(άρθρο 1)</a:t>
            </a:r>
            <a:endParaRPr lang="el-GR" dirty="0"/>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4968552" cy="584775"/>
          </a:xfrm>
          <a:prstGeom prst="rect">
            <a:avLst/>
          </a:prstGeom>
          <a:noFill/>
        </p:spPr>
        <p:txBody>
          <a:bodyPr wrap="square" rtlCol="0">
            <a:spAutoFit/>
          </a:bodyPr>
          <a:lstStyle/>
          <a:p>
            <a:r>
              <a:rPr lang="el-GR" sz="3200" b="1" dirty="0" smtClean="0">
                <a:latin typeface="Garamond" pitchFamily="18" charset="0"/>
              </a:rPr>
              <a:t>Νόμος 1</a:t>
            </a:r>
            <a:r>
              <a:rPr lang="en-US" sz="3200" b="1" dirty="0" smtClean="0">
                <a:latin typeface="Garamond" pitchFamily="18" charset="0"/>
              </a:rPr>
              <a:t>14</a:t>
            </a:r>
            <a:r>
              <a:rPr lang="el-GR" sz="3200" b="1" dirty="0" smtClean="0">
                <a:latin typeface="Garamond" pitchFamily="18" charset="0"/>
              </a:rPr>
              <a:t>3/1981</a:t>
            </a:r>
            <a:endParaRPr lang="el-GR" sz="3200" b="1" dirty="0">
              <a:latin typeface="Garamond" pitchFamily="18" charset="0"/>
            </a:endParaRPr>
          </a:p>
        </p:txBody>
      </p:sp>
      <p:sp>
        <p:nvSpPr>
          <p:cNvPr id="5" name="4 - TextBox"/>
          <p:cNvSpPr txBox="1"/>
          <p:nvPr/>
        </p:nvSpPr>
        <p:spPr>
          <a:xfrm>
            <a:off x="179512" y="545767"/>
            <a:ext cx="8568952" cy="6555641"/>
          </a:xfrm>
          <a:prstGeom prst="rect">
            <a:avLst/>
          </a:prstGeom>
          <a:noFill/>
        </p:spPr>
        <p:txBody>
          <a:bodyPr wrap="square" rtlCol="0">
            <a:spAutoFit/>
          </a:bodyPr>
          <a:lstStyle/>
          <a:p>
            <a:pPr marL="261938" indent="-261938" algn="just">
              <a:buFont typeface="Wingdings" pitchFamily="2" charset="2"/>
              <a:buChar char="Ø"/>
            </a:pPr>
            <a:r>
              <a:rPr lang="el-GR" sz="2000" b="1" dirty="0" smtClean="0">
                <a:latin typeface="Garamond" pitchFamily="18" charset="0"/>
              </a:rPr>
              <a:t>Πρώτος </a:t>
            </a:r>
            <a:r>
              <a:rPr lang="el-GR" sz="2000" dirty="0" smtClean="0">
                <a:latin typeface="Garamond" pitchFamily="18" charset="0"/>
              </a:rPr>
              <a:t>ολοκληρωμένος νόμος.</a:t>
            </a:r>
          </a:p>
          <a:p>
            <a:pPr marL="261938" indent="-261938" algn="just">
              <a:buFont typeface="Wingdings" pitchFamily="2" charset="2"/>
              <a:buChar char="Ø"/>
            </a:pPr>
            <a:endParaRPr lang="el-GR" sz="2000" dirty="0">
              <a:latin typeface="Garamond" pitchFamily="18" charset="0"/>
            </a:endParaRPr>
          </a:p>
          <a:p>
            <a:pPr marL="261938" indent="-261938" algn="just">
              <a:buFont typeface="Wingdings" pitchFamily="2" charset="2"/>
              <a:buChar char="Ø"/>
            </a:pPr>
            <a:r>
              <a:rPr lang="el-GR" sz="2000" b="1" dirty="0" smtClean="0">
                <a:latin typeface="Garamond" pitchFamily="18" charset="0"/>
              </a:rPr>
              <a:t>Δικαίως θεωρείται ως κατάκτηση</a:t>
            </a:r>
            <a:r>
              <a:rPr lang="el-GR" sz="2000" dirty="0" smtClean="0">
                <a:latin typeface="Garamond" pitchFamily="18" charset="0"/>
              </a:rPr>
              <a:t>: για τους γονείς των παιδιών με ειδικές ανάγκες ή αναπηρία αλλά και για τους ίδιους τους ανάπηρους.</a:t>
            </a:r>
          </a:p>
          <a:p>
            <a:pPr marL="261938" indent="-261938" algn="just">
              <a:buFont typeface="Wingdings" pitchFamily="2" charset="2"/>
              <a:buChar char="Ø"/>
            </a:pPr>
            <a:endParaRPr lang="el-GR" sz="2000" b="1" dirty="0">
              <a:latin typeface="Garamond" pitchFamily="18" charset="0"/>
            </a:endParaRPr>
          </a:p>
          <a:p>
            <a:pPr marL="261938" indent="-261938" algn="just">
              <a:buFont typeface="Wingdings" pitchFamily="2" charset="2"/>
              <a:buChar char="Ø"/>
            </a:pPr>
            <a:r>
              <a:rPr lang="el-GR" sz="2000" b="1" dirty="0" smtClean="0">
                <a:latin typeface="Garamond" pitchFamily="18" charset="0"/>
              </a:rPr>
              <a:t>Γιατί;</a:t>
            </a:r>
            <a:r>
              <a:rPr lang="el-GR" sz="2000" dirty="0" smtClean="0">
                <a:latin typeface="Garamond" pitchFamily="18" charset="0"/>
              </a:rPr>
              <a:t> Η πολιτεία αναλαμβάνει για </a:t>
            </a:r>
            <a:r>
              <a:rPr lang="el-GR" sz="2000" u="sng" dirty="0" smtClean="0">
                <a:latin typeface="Garamond" pitchFamily="18" charset="0"/>
              </a:rPr>
              <a:t>πρώτη φορά την ευθύνη </a:t>
            </a:r>
            <a:r>
              <a:rPr lang="el-GR" sz="2000" dirty="0" smtClean="0">
                <a:latin typeface="Garamond" pitchFamily="18" charset="0"/>
              </a:rPr>
              <a:t>απέναντι στα άτομα με ειδικές ανάγκες ή αναπηρία.</a:t>
            </a:r>
          </a:p>
          <a:p>
            <a:pPr marL="261938" indent="-261938" algn="just"/>
            <a:endParaRPr lang="el-GR" sz="2000" dirty="0">
              <a:latin typeface="Garamond" pitchFamily="18" charset="0"/>
            </a:endParaRPr>
          </a:p>
          <a:p>
            <a:pPr marL="261938" indent="-261938" algn="just"/>
            <a:r>
              <a:rPr lang="el-GR" sz="2000" b="1" dirty="0" smtClean="0">
                <a:latin typeface="Garamond" pitchFamily="18" charset="0"/>
              </a:rPr>
              <a:t>Περιεχόμενο:</a:t>
            </a:r>
          </a:p>
          <a:p>
            <a:pPr marL="261938" indent="-261938" algn="just"/>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Οριοθετείται εννοιολογικά ο όρος «αποκλίνοντα παιδιά».</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Προσδιορίζονται οι κατηγορίες «απόκλισης»: κινητικές, αισθητηριακές, νοητικές κ.ά.</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Αποφασίζεται η παροχή ειδικής εκπαίδευσης (σε επίπεδο προσχολικής, δημοτικής και μέσης βαθμίδας) και ειδικής επαγγελματικής εκπαίδευσης όχι μόνο σε ιδιωτικά αλλά και </a:t>
            </a:r>
            <a:r>
              <a:rPr lang="el-GR" sz="2000" u="sng" dirty="0" smtClean="0">
                <a:latin typeface="Garamond" pitchFamily="18" charset="0"/>
              </a:rPr>
              <a:t>δημόσια σχολεία.</a:t>
            </a:r>
          </a:p>
          <a:p>
            <a:pPr marL="261938" indent="-261938" algn="just">
              <a:buFont typeface="Wingdings" pitchFamily="2" charset="2"/>
              <a:buChar char="v"/>
              <a:tabLst>
                <a:tab pos="261938" algn="l"/>
              </a:tabLst>
            </a:pPr>
            <a:endParaRPr lang="el-GR" sz="2000" u="sng" dirty="0">
              <a:latin typeface="Garamond" pitchFamily="18" charset="0"/>
            </a:endParaRPr>
          </a:p>
          <a:p>
            <a:pPr marL="261938" indent="-261938" algn="just">
              <a:buFont typeface="Wingdings" pitchFamily="2" charset="2"/>
              <a:buChar char="v"/>
              <a:tabLst>
                <a:tab pos="261938" algn="l"/>
              </a:tabLst>
            </a:pPr>
            <a:r>
              <a:rPr lang="el-GR" sz="2000" dirty="0">
                <a:latin typeface="Garamond" pitchFamily="18" charset="0"/>
              </a:rPr>
              <a:t> </a:t>
            </a:r>
            <a:r>
              <a:rPr lang="el-GR" sz="2000" dirty="0" smtClean="0">
                <a:latin typeface="Garamond" pitchFamily="18" charset="0"/>
              </a:rPr>
              <a:t>Προβλέπονται οι σχολικές δομές παροχής ειδικής εκπαίδευσης: </a:t>
            </a:r>
          </a:p>
          <a:p>
            <a:pPr marL="719138" algn="just">
              <a:tabLst>
                <a:tab pos="800100" algn="l"/>
              </a:tabLst>
            </a:pPr>
            <a:r>
              <a:rPr lang="el-GR" sz="2000" dirty="0" smtClean="0">
                <a:latin typeface="Garamond" pitchFamily="18" charset="0"/>
              </a:rPr>
              <a:t>(α) ειδικά σχολεία ή (β) ειδικές τάξεις ή τμήματα ή ομάδες</a:t>
            </a:r>
          </a:p>
          <a:p>
            <a:pPr marL="261938" indent="-261938" algn="just">
              <a:buFont typeface="Wingdings" pitchFamily="2" charset="2"/>
              <a:buChar char="v"/>
              <a:tabLst>
                <a:tab pos="261938" algn="l"/>
              </a:tabLst>
            </a:pPr>
            <a:endParaRPr lang="el-GR" sz="2000" dirty="0" smtClean="0">
              <a:latin typeface="Garamond"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1000"/>
                                        <p:tgtEl>
                                          <p:spTgt spid="5">
                                            <p:txEl>
                                              <p:pRg st="4" end="4"/>
                                            </p:txEl>
                                          </p:spTgt>
                                        </p:tgtEl>
                                      </p:cBhvr>
                                    </p:animEffect>
                                    <p:anim calcmode="lin" valueType="num">
                                      <p:cBhvr>
                                        <p:cTn id="2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39" presetClass="entr" presetSubtype="0" accel="100000" fill="hold"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10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10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1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par>
                          <p:cTn id="35" fill="hold">
                            <p:stCondLst>
                              <p:cond delay="5000"/>
                            </p:stCondLst>
                            <p:childTnLst>
                              <p:par>
                                <p:cTn id="36" presetID="39" presetClass="entr" presetSubtype="0" accel="100000" fill="hold" nodeType="after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 calcmode="lin" valueType="num">
                                      <p:cBhvr>
                                        <p:cTn id="38" dur="1000" fill="hold"/>
                                        <p:tgtEl>
                                          <p:spTgt spid="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1000" fill="hold"/>
                                        <p:tgtEl>
                                          <p:spTgt spid="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1000" fill="hold"/>
                                        <p:tgtEl>
                                          <p:spTgt spid="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10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par>
                          <p:cTn id="42" fill="hold">
                            <p:stCondLst>
                              <p:cond delay="6000"/>
                            </p:stCondLst>
                            <p:childTnLst>
                              <p:par>
                                <p:cTn id="43" presetID="39" presetClass="entr" presetSubtype="0" accel="100000" fill="hold" nodeType="after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 calcmode="lin" valueType="num">
                                      <p:cBhvr>
                                        <p:cTn id="45" dur="1000" fill="hold"/>
                                        <p:tgtEl>
                                          <p:spTgt spid="5">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1000" fill="hold"/>
                                        <p:tgtEl>
                                          <p:spTgt spid="5">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1000" fill="hold"/>
                                        <p:tgtEl>
                                          <p:spTgt spid="5">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10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par>
                          <p:cTn id="49" fill="hold">
                            <p:stCondLst>
                              <p:cond delay="7000"/>
                            </p:stCondLst>
                            <p:childTnLst>
                              <p:par>
                                <p:cTn id="50" presetID="39" presetClass="entr" presetSubtype="0" accel="100000" fill="hold" nodeType="afterEffect">
                                  <p:stCondLst>
                                    <p:cond delay="0"/>
                                  </p:stCondLst>
                                  <p:childTnLst>
                                    <p:set>
                                      <p:cBhvr>
                                        <p:cTn id="51" dur="1" fill="hold">
                                          <p:stCondLst>
                                            <p:cond delay="0"/>
                                          </p:stCondLst>
                                        </p:cTn>
                                        <p:tgtEl>
                                          <p:spTgt spid="5">
                                            <p:txEl>
                                              <p:pRg st="12" end="12"/>
                                            </p:txEl>
                                          </p:spTgt>
                                        </p:tgtEl>
                                        <p:attrNameLst>
                                          <p:attrName>style.visibility</p:attrName>
                                        </p:attrNameLst>
                                      </p:cBhvr>
                                      <p:to>
                                        <p:strVal val="visible"/>
                                      </p:to>
                                    </p:set>
                                    <p:anim calcmode="lin" valueType="num">
                                      <p:cBhvr>
                                        <p:cTn id="52" dur="1000" fill="hold"/>
                                        <p:tgtEl>
                                          <p:spTgt spid="5">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1000" fill="hold"/>
                                        <p:tgtEl>
                                          <p:spTgt spid="5">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1000" fill="hold"/>
                                        <p:tgtEl>
                                          <p:spTgt spid="5">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1000" fill="hold"/>
                                        <p:tgtEl>
                                          <p:spTgt spid="5">
                                            <p:txEl>
                                              <p:pRg st="12" end="12"/>
                                            </p:txEl>
                                          </p:spTgt>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39" presetClass="entr" presetSubtype="0" accel="100000" fill="hold" nodeType="after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anim calcmode="lin" valueType="num">
                                      <p:cBhvr>
                                        <p:cTn id="59" dur="1000" fill="hold"/>
                                        <p:tgtEl>
                                          <p:spTgt spid="5">
                                            <p:txEl>
                                              <p:pRg st="14" end="1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0" dur="1000" fill="hold"/>
                                        <p:tgtEl>
                                          <p:spTgt spid="5">
                                            <p:txEl>
                                              <p:pRg st="14" end="1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1" dur="1000" fill="hold"/>
                                        <p:tgtEl>
                                          <p:spTgt spid="5">
                                            <p:txEl>
                                              <p:pRg st="14" end="14"/>
                                            </p:txEl>
                                          </p:spTgt>
                                        </p:tgtEl>
                                        <p:attrNameLst>
                                          <p:attrName>ppt_x</p:attrName>
                                        </p:attrNameLst>
                                      </p:cBhvr>
                                      <p:tavLst>
                                        <p:tav tm="0">
                                          <p:val>
                                            <p:strVal val="#ppt_x-.3"/>
                                          </p:val>
                                        </p:tav>
                                        <p:tav tm="50000">
                                          <p:val>
                                            <p:strVal val="#ppt_x"/>
                                          </p:val>
                                        </p:tav>
                                        <p:tav tm="100000">
                                          <p:val>
                                            <p:strVal val="#ppt_x"/>
                                          </p:val>
                                        </p:tav>
                                      </p:tavLst>
                                    </p:anim>
                                    <p:anim calcmode="lin" valueType="num">
                                      <p:cBhvr>
                                        <p:cTn id="62" dur="1000" fill="hold"/>
                                        <p:tgtEl>
                                          <p:spTgt spid="5">
                                            <p:txEl>
                                              <p:pRg st="14" end="14"/>
                                            </p:txEl>
                                          </p:spTgt>
                                        </p:tgtEl>
                                        <p:attrNameLst>
                                          <p:attrName>ppt_y</p:attrName>
                                        </p:attrNameLst>
                                      </p:cBhvr>
                                      <p:tavLst>
                                        <p:tav tm="0">
                                          <p:val>
                                            <p:strVal val="#ppt_y"/>
                                          </p:val>
                                        </p:tav>
                                        <p:tav tm="100000">
                                          <p:val>
                                            <p:strVal val="#ppt_y"/>
                                          </p:val>
                                        </p:tav>
                                      </p:tavLst>
                                    </p:anim>
                                  </p:childTnLst>
                                </p:cTn>
                              </p:par>
                            </p:childTnLst>
                          </p:cTn>
                        </p:par>
                        <p:par>
                          <p:cTn id="63" fill="hold">
                            <p:stCondLst>
                              <p:cond delay="9000"/>
                            </p:stCondLst>
                            <p:childTnLst>
                              <p:par>
                                <p:cTn id="64" presetID="39" presetClass="entr" presetSubtype="0" accel="100000" fill="hold" nodeType="afterEffect">
                                  <p:stCondLst>
                                    <p:cond delay="0"/>
                                  </p:stCondLst>
                                  <p:childTnLst>
                                    <p:set>
                                      <p:cBhvr>
                                        <p:cTn id="65" dur="1" fill="hold">
                                          <p:stCondLst>
                                            <p:cond delay="0"/>
                                          </p:stCondLst>
                                        </p:cTn>
                                        <p:tgtEl>
                                          <p:spTgt spid="5">
                                            <p:txEl>
                                              <p:pRg st="15" end="15"/>
                                            </p:txEl>
                                          </p:spTgt>
                                        </p:tgtEl>
                                        <p:attrNameLst>
                                          <p:attrName>style.visibility</p:attrName>
                                        </p:attrNameLst>
                                      </p:cBhvr>
                                      <p:to>
                                        <p:strVal val="visible"/>
                                      </p:to>
                                    </p:set>
                                    <p:anim calcmode="lin" valueType="num">
                                      <p:cBhvr>
                                        <p:cTn id="66" dur="1000" fill="hold"/>
                                        <p:tgtEl>
                                          <p:spTgt spid="5">
                                            <p:txEl>
                                              <p:pRg st="15" end="1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7" dur="1000" fill="hold"/>
                                        <p:tgtEl>
                                          <p:spTgt spid="5">
                                            <p:txEl>
                                              <p:pRg st="15" end="1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8" dur="1000" fill="hold"/>
                                        <p:tgtEl>
                                          <p:spTgt spid="5">
                                            <p:txEl>
                                              <p:pRg st="15" end="15"/>
                                            </p:txEl>
                                          </p:spTgt>
                                        </p:tgtEl>
                                        <p:attrNameLst>
                                          <p:attrName>ppt_x</p:attrName>
                                        </p:attrNameLst>
                                      </p:cBhvr>
                                      <p:tavLst>
                                        <p:tav tm="0">
                                          <p:val>
                                            <p:strVal val="#ppt_x-.3"/>
                                          </p:val>
                                        </p:tav>
                                        <p:tav tm="50000">
                                          <p:val>
                                            <p:strVal val="#ppt_x"/>
                                          </p:val>
                                        </p:tav>
                                        <p:tav tm="100000">
                                          <p:val>
                                            <p:strVal val="#ppt_x"/>
                                          </p:val>
                                        </p:tav>
                                      </p:tavLst>
                                    </p:anim>
                                    <p:anim calcmode="lin" valueType="num">
                                      <p:cBhvr>
                                        <p:cTn id="69" dur="1000" fill="hold"/>
                                        <p:tgtEl>
                                          <p:spTgt spid="5">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4968552" cy="584775"/>
          </a:xfrm>
          <a:prstGeom prst="rect">
            <a:avLst/>
          </a:prstGeom>
          <a:noFill/>
        </p:spPr>
        <p:txBody>
          <a:bodyPr wrap="square" rtlCol="0">
            <a:spAutoFit/>
          </a:bodyPr>
          <a:lstStyle/>
          <a:p>
            <a:r>
              <a:rPr lang="el-GR" sz="3200" b="1" dirty="0" smtClean="0">
                <a:latin typeface="Garamond" pitchFamily="18" charset="0"/>
              </a:rPr>
              <a:t>Νόμος 1433/1981</a:t>
            </a:r>
            <a:endParaRPr lang="el-GR" sz="3200" b="1" dirty="0">
              <a:latin typeface="Garamond" pitchFamily="18" charset="0"/>
            </a:endParaRPr>
          </a:p>
        </p:txBody>
      </p:sp>
      <p:sp>
        <p:nvSpPr>
          <p:cNvPr id="5" name="4 - TextBox"/>
          <p:cNvSpPr txBox="1"/>
          <p:nvPr/>
        </p:nvSpPr>
        <p:spPr>
          <a:xfrm>
            <a:off x="179512" y="821025"/>
            <a:ext cx="8568952" cy="5632311"/>
          </a:xfrm>
          <a:prstGeom prst="rect">
            <a:avLst/>
          </a:prstGeom>
          <a:noFill/>
        </p:spPr>
        <p:txBody>
          <a:bodyPr wrap="square" rtlCol="0">
            <a:spAutoFit/>
          </a:bodyPr>
          <a:lstStyle/>
          <a:p>
            <a:pPr marL="261938" indent="-261938" algn="just">
              <a:buFont typeface="Wingdings" pitchFamily="2" charset="2"/>
              <a:buChar char="v"/>
              <a:tabLst>
                <a:tab pos="261938" algn="l"/>
              </a:tabLst>
            </a:pPr>
            <a:r>
              <a:rPr lang="el-GR" sz="2000" dirty="0" smtClean="0">
                <a:latin typeface="Garamond" pitchFamily="18" charset="0"/>
              </a:rPr>
              <a:t>Η σχολική φοίτηση </a:t>
            </a:r>
            <a:r>
              <a:rPr lang="el-GR" sz="2000" u="sng" dirty="0" smtClean="0">
                <a:latin typeface="Garamond" pitchFamily="18" charset="0"/>
              </a:rPr>
              <a:t>και</a:t>
            </a:r>
            <a:r>
              <a:rPr lang="el-GR" sz="2000" dirty="0" smtClean="0">
                <a:latin typeface="Garamond" pitchFamily="18" charset="0"/>
              </a:rPr>
              <a:t> για τους μαθητές με ειδικές ανάγκες ορίζεται ως υποχρεωτική (ηλικίας 6-17 χρόνων). </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Το Υπουργείο Εθνικής Παιδείας και Θρησκευμάτων (ΥΠΕΠΘ) αναλαμβάνει πλήρως την ευθύνη για:</a:t>
            </a:r>
          </a:p>
          <a:p>
            <a:pPr marL="261938" indent="-261938" algn="just">
              <a:buFont typeface="Wingdings" pitchFamily="2" charset="2"/>
              <a:buChar char="v"/>
              <a:tabLst>
                <a:tab pos="261938" algn="l"/>
              </a:tabLst>
            </a:pPr>
            <a:endParaRPr lang="el-GR" sz="2000" dirty="0" smtClean="0">
              <a:latin typeface="Garamond" pitchFamily="18" charset="0"/>
            </a:endParaRPr>
          </a:p>
          <a:p>
            <a:pPr marL="979488" indent="-260350" algn="just">
              <a:buFont typeface="Arial" pitchFamily="34" charset="0"/>
              <a:buChar char="•"/>
              <a:tabLst>
                <a:tab pos="979488" algn="l"/>
              </a:tabLst>
            </a:pPr>
            <a:r>
              <a:rPr lang="el-GR" sz="2000" i="1" dirty="0" smtClean="0">
                <a:latin typeface="Garamond" pitchFamily="18" charset="0"/>
              </a:rPr>
              <a:t>Τη διάγνωση των ειδικών αναγκών των μαθητών</a:t>
            </a:r>
          </a:p>
          <a:p>
            <a:pPr marL="979488" indent="-260350" algn="just">
              <a:buFont typeface="Arial" pitchFamily="34" charset="0"/>
              <a:buChar char="•"/>
              <a:tabLst>
                <a:tab pos="979488" algn="l"/>
              </a:tabLst>
            </a:pPr>
            <a:r>
              <a:rPr lang="el-GR" sz="2000" i="1" dirty="0" smtClean="0">
                <a:latin typeface="Garamond" pitchFamily="18" charset="0"/>
              </a:rPr>
              <a:t>Την παροχή συμβουλευτικών υπηρεσιών </a:t>
            </a:r>
          </a:p>
          <a:p>
            <a:pPr marL="979488" indent="-260350" algn="just">
              <a:buFont typeface="Arial" pitchFamily="34" charset="0"/>
              <a:buChar char="•"/>
              <a:tabLst>
                <a:tab pos="979488" algn="l"/>
              </a:tabLst>
            </a:pPr>
            <a:r>
              <a:rPr lang="el-GR" sz="2000" i="1" dirty="0" smtClean="0">
                <a:latin typeface="Garamond" pitchFamily="18" charset="0"/>
              </a:rPr>
              <a:t>Την εκπαίδευση των παιδιών με ειδικές ανάγκες</a:t>
            </a:r>
          </a:p>
          <a:p>
            <a:pPr marL="261938" indent="-261938" algn="just">
              <a:tabLst>
                <a:tab pos="261938" algn="l"/>
              </a:tabLst>
            </a:pPr>
            <a:endParaRPr lang="el-GR" sz="2000" dirty="0" smtClean="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 Συνιστά, κατά κλάδους, θέσεις για εκπαιδευτικό και λοιπό προσωπικό για την ειδική αγωγή ή και προτείνονται νέες ειδικότητες.</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Προσδιορίζει τις δυνατότητες εκπαίδευσης και επιμόρφωσης  του προσωπικού.</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Υλοποιεί την επαγγελματική ένταξη των ατόμων με ειδικές ανάγκες.</a:t>
            </a:r>
          </a:p>
          <a:p>
            <a:pPr marL="261938" indent="-261938" algn="just">
              <a:buFont typeface="Wingdings" pitchFamily="2" charset="2"/>
              <a:buChar char="v"/>
              <a:tabLst>
                <a:tab pos="261938" algn="l"/>
              </a:tabLst>
            </a:pPr>
            <a:endParaRPr lang="el-GR" sz="2000" dirty="0">
              <a:latin typeface="Garamond" pitchFamily="18" charset="0"/>
            </a:endParaRPr>
          </a:p>
          <a:p>
            <a:pPr marL="261938" indent="-261938" algn="just">
              <a:buFont typeface="Wingdings" pitchFamily="2" charset="2"/>
              <a:buChar char="v"/>
              <a:tabLst>
                <a:tab pos="261938" algn="l"/>
              </a:tabLst>
            </a:pPr>
            <a:r>
              <a:rPr lang="el-GR" sz="2000" dirty="0" smtClean="0">
                <a:latin typeface="Garamond" pitchFamily="18" charset="0"/>
              </a:rPr>
              <a:t>Προβλέπει 4 θέσεις σχολικών συμβούλων ειδικής αγωγής.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9" presetClass="entr" presetSubtype="0" accel="10000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39" presetClass="entr" presetSubtype="0" accel="10000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10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39" presetClass="entr" presetSubtype="0" accel="100000" fill="hold"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10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39" presetClass="entr" presetSubtype="0" accel="100000" fill="hold" nodeType="after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10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10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10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39" presetClass="entr" presetSubtype="0" accel="100000" fill="hold" nodeType="after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p:cTn id="41" dur="10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10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10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1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par>
                          <p:cTn id="45" fill="hold">
                            <p:stCondLst>
                              <p:cond delay="6000"/>
                            </p:stCondLst>
                            <p:childTnLst>
                              <p:par>
                                <p:cTn id="46" presetID="39" presetClass="entr" presetSubtype="0" accel="100000" fill="hold" nodeType="afterEffect">
                                  <p:stCondLst>
                                    <p:cond delay="0"/>
                                  </p:stCondLst>
                                  <p:childTnLst>
                                    <p:set>
                                      <p:cBhvr>
                                        <p:cTn id="47" dur="1" fill="hold">
                                          <p:stCondLst>
                                            <p:cond delay="0"/>
                                          </p:stCondLst>
                                        </p:cTn>
                                        <p:tgtEl>
                                          <p:spTgt spid="5">
                                            <p:txEl>
                                              <p:pRg st="8" end="8"/>
                                            </p:txEl>
                                          </p:spTgt>
                                        </p:tgtEl>
                                        <p:attrNameLst>
                                          <p:attrName>style.visibility</p:attrName>
                                        </p:attrNameLst>
                                      </p:cBhvr>
                                      <p:to>
                                        <p:strVal val="visible"/>
                                      </p:to>
                                    </p:set>
                                    <p:anim calcmode="lin" valueType="num">
                                      <p:cBhvr>
                                        <p:cTn id="48" dur="1000" fill="hold"/>
                                        <p:tgtEl>
                                          <p:spTgt spid="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1000" fill="hold"/>
                                        <p:tgtEl>
                                          <p:spTgt spid="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1000" fill="hold"/>
                                        <p:tgtEl>
                                          <p:spTgt spid="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10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par>
                          <p:cTn id="52" fill="hold">
                            <p:stCondLst>
                              <p:cond delay="7000"/>
                            </p:stCondLst>
                            <p:childTnLst>
                              <p:par>
                                <p:cTn id="53" presetID="39" presetClass="entr" presetSubtype="0" accel="100000" fill="hold" nodeType="afterEffect">
                                  <p:stCondLst>
                                    <p:cond delay="0"/>
                                  </p:stCondLst>
                                  <p:childTnLst>
                                    <p:set>
                                      <p:cBhvr>
                                        <p:cTn id="54" dur="1" fill="hold">
                                          <p:stCondLst>
                                            <p:cond delay="0"/>
                                          </p:stCondLst>
                                        </p:cTn>
                                        <p:tgtEl>
                                          <p:spTgt spid="5">
                                            <p:txEl>
                                              <p:pRg st="10" end="10"/>
                                            </p:txEl>
                                          </p:spTgt>
                                        </p:tgtEl>
                                        <p:attrNameLst>
                                          <p:attrName>style.visibility</p:attrName>
                                        </p:attrNameLst>
                                      </p:cBhvr>
                                      <p:to>
                                        <p:strVal val="visible"/>
                                      </p:to>
                                    </p:set>
                                    <p:anim calcmode="lin" valueType="num">
                                      <p:cBhvr>
                                        <p:cTn id="55" dur="1000" fill="hold"/>
                                        <p:tgtEl>
                                          <p:spTgt spid="5">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1000" fill="hold"/>
                                        <p:tgtEl>
                                          <p:spTgt spid="5">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1000" fill="hold"/>
                                        <p:tgtEl>
                                          <p:spTgt spid="5">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10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par>
                          <p:cTn id="59" fill="hold">
                            <p:stCondLst>
                              <p:cond delay="8000"/>
                            </p:stCondLst>
                            <p:childTnLst>
                              <p:par>
                                <p:cTn id="60" presetID="39" presetClass="entr" presetSubtype="0" accel="100000" fill="hold" nodeType="after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 calcmode="lin" valueType="num">
                                      <p:cBhvr>
                                        <p:cTn id="62" dur="1000" fill="hold"/>
                                        <p:tgtEl>
                                          <p:spTgt spid="5">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1000" fill="hold"/>
                                        <p:tgtEl>
                                          <p:spTgt spid="5">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1000" fill="hold"/>
                                        <p:tgtEl>
                                          <p:spTgt spid="5">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1000" fill="hold"/>
                                        <p:tgtEl>
                                          <p:spTgt spid="5">
                                            <p:txEl>
                                              <p:pRg st="12" end="12"/>
                                            </p:txEl>
                                          </p:spTgt>
                                        </p:tgtEl>
                                        <p:attrNameLst>
                                          <p:attrName>ppt_y</p:attrName>
                                        </p:attrNameLst>
                                      </p:cBhvr>
                                      <p:tavLst>
                                        <p:tav tm="0">
                                          <p:val>
                                            <p:strVal val="#ppt_y"/>
                                          </p:val>
                                        </p:tav>
                                        <p:tav tm="100000">
                                          <p:val>
                                            <p:strVal val="#ppt_y"/>
                                          </p:val>
                                        </p:tav>
                                      </p:tavLst>
                                    </p:anim>
                                  </p:childTnLst>
                                </p:cTn>
                              </p:par>
                            </p:childTnLst>
                          </p:cTn>
                        </p:par>
                        <p:par>
                          <p:cTn id="66" fill="hold">
                            <p:stCondLst>
                              <p:cond delay="9000"/>
                            </p:stCondLst>
                            <p:childTnLst>
                              <p:par>
                                <p:cTn id="67" presetID="39" presetClass="entr" presetSubtype="0" accel="100000" fill="hold" nodeType="afterEffect">
                                  <p:stCondLst>
                                    <p:cond delay="0"/>
                                  </p:stCondLst>
                                  <p:childTnLst>
                                    <p:set>
                                      <p:cBhvr>
                                        <p:cTn id="68" dur="1" fill="hold">
                                          <p:stCondLst>
                                            <p:cond delay="0"/>
                                          </p:stCondLst>
                                        </p:cTn>
                                        <p:tgtEl>
                                          <p:spTgt spid="5">
                                            <p:txEl>
                                              <p:pRg st="14" end="14"/>
                                            </p:txEl>
                                          </p:spTgt>
                                        </p:tgtEl>
                                        <p:attrNameLst>
                                          <p:attrName>style.visibility</p:attrName>
                                        </p:attrNameLst>
                                      </p:cBhvr>
                                      <p:to>
                                        <p:strVal val="visible"/>
                                      </p:to>
                                    </p:set>
                                    <p:anim calcmode="lin" valueType="num">
                                      <p:cBhvr>
                                        <p:cTn id="69" dur="1000" fill="hold"/>
                                        <p:tgtEl>
                                          <p:spTgt spid="5">
                                            <p:txEl>
                                              <p:pRg st="14" end="1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0" dur="1000" fill="hold"/>
                                        <p:tgtEl>
                                          <p:spTgt spid="5">
                                            <p:txEl>
                                              <p:pRg st="14" end="1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1" dur="1000" fill="hold"/>
                                        <p:tgtEl>
                                          <p:spTgt spid="5">
                                            <p:txEl>
                                              <p:pRg st="14" end="14"/>
                                            </p:txEl>
                                          </p:spTgt>
                                        </p:tgtEl>
                                        <p:attrNameLst>
                                          <p:attrName>ppt_x</p:attrName>
                                        </p:attrNameLst>
                                      </p:cBhvr>
                                      <p:tavLst>
                                        <p:tav tm="0">
                                          <p:val>
                                            <p:strVal val="#ppt_x-.3"/>
                                          </p:val>
                                        </p:tav>
                                        <p:tav tm="50000">
                                          <p:val>
                                            <p:strVal val="#ppt_x"/>
                                          </p:val>
                                        </p:tav>
                                        <p:tav tm="100000">
                                          <p:val>
                                            <p:strVal val="#ppt_x"/>
                                          </p:val>
                                        </p:tav>
                                      </p:tavLst>
                                    </p:anim>
                                    <p:anim calcmode="lin" valueType="num">
                                      <p:cBhvr>
                                        <p:cTn id="72" dur="1000" fill="hold"/>
                                        <p:tgtEl>
                                          <p:spTgt spid="5">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Ασ</a:t>
            </a:r>
            <a:r>
              <a:rPr lang="el-GR" dirty="0" smtClean="0"/>
              <a:t> </a:t>
            </a:r>
            <a:r>
              <a:rPr lang="el-GR" dirty="0" err="1" smtClean="0"/>
              <a:t>σκεφτουμε</a:t>
            </a:r>
            <a:r>
              <a:rPr lang="el-GR" dirty="0" smtClean="0"/>
              <a:t> </a:t>
            </a:r>
            <a:r>
              <a:rPr lang="el-GR" dirty="0" err="1" smtClean="0"/>
              <a:t>κριτικα</a:t>
            </a:r>
            <a:r>
              <a:rPr lang="el-GR" dirty="0" smtClean="0"/>
              <a:t> στον ν.1143/81</a:t>
            </a:r>
            <a:endParaRPr lang="el-GR" dirty="0"/>
          </a:p>
        </p:txBody>
      </p:sp>
      <p:sp>
        <p:nvSpPr>
          <p:cNvPr id="3" name="2 - Θέση περιεχομένου"/>
          <p:cNvSpPr>
            <a:spLocks noGrp="1"/>
          </p:cNvSpPr>
          <p:nvPr>
            <p:ph sz="quarter" idx="1"/>
          </p:nvPr>
        </p:nvSpPr>
        <p:spPr/>
        <p:txBody>
          <a:bodyPr/>
          <a:lstStyle/>
          <a:p>
            <a:pPr>
              <a:buNone/>
            </a:pPr>
            <a:r>
              <a:rPr lang="el-GR" dirty="0" smtClean="0"/>
              <a:t>Βασικές παράμετροι συζήτησης…  </a:t>
            </a:r>
          </a:p>
          <a:p>
            <a:pPr>
              <a:buNone/>
            </a:pPr>
            <a:endParaRPr lang="el-GR" dirty="0" smtClean="0"/>
          </a:p>
          <a:p>
            <a:pPr>
              <a:buNone/>
            </a:pPr>
            <a:endParaRPr lang="el-GR" dirty="0" smtClean="0"/>
          </a:p>
        </p:txBody>
      </p:sp>
      <p:graphicFrame>
        <p:nvGraphicFramePr>
          <p:cNvPr id="4" name="3 - Διάγραμμα"/>
          <p:cNvGraphicFramePr/>
          <p:nvPr/>
        </p:nvGraphicFramePr>
        <p:xfrm>
          <a:off x="571472" y="2285992"/>
          <a:ext cx="764386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99392"/>
            <a:ext cx="4968552" cy="1077218"/>
          </a:xfrm>
          <a:prstGeom prst="rect">
            <a:avLst/>
          </a:prstGeom>
          <a:noFill/>
        </p:spPr>
        <p:txBody>
          <a:bodyPr wrap="square" rtlCol="0">
            <a:spAutoFit/>
          </a:bodyPr>
          <a:lstStyle/>
          <a:p>
            <a:r>
              <a:rPr lang="el-GR" sz="3200" b="1" dirty="0" smtClean="0">
                <a:latin typeface="Garamond" pitchFamily="18" charset="0"/>
              </a:rPr>
              <a:t> </a:t>
            </a:r>
            <a:endParaRPr lang="el-GR" sz="3200" b="1" i="1" dirty="0" smtClean="0">
              <a:solidFill>
                <a:srgbClr val="FF0000"/>
              </a:solidFill>
              <a:latin typeface="Garamond" pitchFamily="18" charset="0"/>
            </a:endParaRPr>
          </a:p>
          <a:p>
            <a:r>
              <a:rPr lang="el-GR" sz="3200" b="1" i="1" dirty="0" smtClean="0">
                <a:solidFill>
                  <a:srgbClr val="FF0000"/>
                </a:solidFill>
                <a:latin typeface="Garamond" pitchFamily="18" charset="0"/>
              </a:rPr>
              <a:t>Κριτική στον Ν.1143/81</a:t>
            </a:r>
            <a:endParaRPr lang="el-GR" sz="3200" b="1" dirty="0">
              <a:latin typeface="Garamond" pitchFamily="18" charset="0"/>
            </a:endParaRPr>
          </a:p>
        </p:txBody>
      </p:sp>
      <p:sp>
        <p:nvSpPr>
          <p:cNvPr id="5" name="4 - TextBox"/>
          <p:cNvSpPr txBox="1"/>
          <p:nvPr/>
        </p:nvSpPr>
        <p:spPr>
          <a:xfrm>
            <a:off x="179512" y="1109057"/>
            <a:ext cx="8568952" cy="4708981"/>
          </a:xfrm>
          <a:prstGeom prst="rect">
            <a:avLst/>
          </a:prstGeom>
          <a:noFill/>
        </p:spPr>
        <p:txBody>
          <a:bodyPr wrap="square" rtlCol="0">
            <a:spAutoFit/>
          </a:bodyPr>
          <a:lstStyle/>
          <a:p>
            <a:pPr marL="261938" indent="-261938" algn="just">
              <a:buFont typeface="Wingdings" pitchFamily="2" charset="2"/>
              <a:buChar char="q"/>
              <a:tabLst>
                <a:tab pos="261938" algn="l"/>
              </a:tabLst>
            </a:pPr>
            <a:r>
              <a:rPr lang="el-GR" sz="2000" dirty="0" smtClean="0">
                <a:latin typeface="Garamond" pitchFamily="18" charset="0"/>
              </a:rPr>
              <a:t> Δεν συνέβαλε στην πολιτική της ένταξης.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Ενίσχυσε τον διαχωρισμό ανάμεσα σε παιδιά «φυσιολογικά» και «μη φυσιολογικά».</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Οι 12 κατηγορίες μειονεξίας → </a:t>
            </a:r>
            <a:r>
              <a:rPr lang="el-GR" sz="2000" dirty="0">
                <a:latin typeface="Garamond" pitchFamily="18" charset="0"/>
              </a:rPr>
              <a:t>ε</a:t>
            </a:r>
            <a:r>
              <a:rPr lang="el-GR" sz="2000" dirty="0" smtClean="0">
                <a:latin typeface="Garamond" pitchFamily="18" charset="0"/>
              </a:rPr>
              <a:t>ντείνουν την περιθωριοποίηση και την κατηγοριοποίηση.</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Αντικατοπτρίζεται η τότε εκπαιδευτική πολιτική → η Ειδική Αγωγή αποκόπτεται από τη Γενική Αγωγή που αφορά στην εκπαίδευση των «κανονικών» μαθητών («Δυαδικό Εκπαιδευτικό Σύστημα»).</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Πρόκειται για αντιγραφή/μετάφραση ξένων νόμων. </a:t>
            </a:r>
          </a:p>
          <a:p>
            <a:pPr marL="261938" indent="-261938" algn="just">
              <a:buFont typeface="Wingdings" pitchFamily="2" charset="2"/>
              <a:buChar char="q"/>
              <a:tabLst>
                <a:tab pos="261938" algn="l"/>
              </a:tabLst>
            </a:pPr>
            <a:endParaRPr lang="el-GR" sz="2000" dirty="0">
              <a:latin typeface="Garamond" pitchFamily="18" charset="0"/>
            </a:endParaRPr>
          </a:p>
          <a:p>
            <a:pPr marL="261938" indent="-261938" algn="just">
              <a:buFont typeface="Wingdings" pitchFamily="2" charset="2"/>
              <a:buChar char="q"/>
              <a:tabLst>
                <a:tab pos="261938" algn="l"/>
              </a:tabLst>
            </a:pPr>
            <a:r>
              <a:rPr lang="el-GR" sz="2000" dirty="0" smtClean="0">
                <a:latin typeface="Garamond" pitchFamily="18" charset="0"/>
              </a:rPr>
              <a:t> Ούτε το εκπαιδευτικό σύστημα ήταν προετοιμασμένο για μία τέτοια αλλαγή αλλά ούτε και τα κοινωνικά δεδομένα.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5">
                                            <p:txEl>
                                              <p:pRg st="0" end="0"/>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2" end="2"/>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5">
                                            <p:txEl>
                                              <p:pRg st="4" end="4"/>
                                            </p:txEl>
                                          </p:spTgt>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5">
                                            <p:txEl>
                                              <p:pRg st="6" end="6"/>
                                            </p:txEl>
                                          </p:spTgt>
                                        </p:tgtEl>
                                      </p:cBhvr>
                                    </p:animEffect>
                                  </p:childTnLst>
                                </p:cTn>
                              </p:par>
                            </p:childTnLst>
                          </p:cTn>
                        </p:par>
                        <p:par>
                          <p:cTn id="34" fill="hold">
                            <p:stCondLst>
                              <p:cond delay="5000"/>
                            </p:stCondLst>
                            <p:childTnLst>
                              <p:par>
                                <p:cTn id="35" presetID="55" presetClass="entr" presetSubtype="0" fill="hold" nodeType="after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p:cTn id="37"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38"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39" dur="1000"/>
                                        <p:tgtEl>
                                          <p:spTgt spid="5">
                                            <p:txEl>
                                              <p:pRg st="8" end="8"/>
                                            </p:txEl>
                                          </p:spTgt>
                                        </p:tgtEl>
                                      </p:cBhvr>
                                    </p:animEffect>
                                  </p:childTnLst>
                                </p:cTn>
                              </p:par>
                            </p:childTnLst>
                          </p:cTn>
                        </p:par>
                        <p:par>
                          <p:cTn id="40" fill="hold">
                            <p:stCondLst>
                              <p:cond delay="6000"/>
                            </p:stCondLst>
                            <p:childTnLst>
                              <p:par>
                                <p:cTn id="41" presetID="55" presetClass="entr" presetSubtype="0" fill="hold" nodeType="after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p:cTn id="43" dur="1000" fill="hold"/>
                                        <p:tgtEl>
                                          <p:spTgt spid="5">
                                            <p:txEl>
                                              <p:pRg st="10" end="10"/>
                                            </p:txEl>
                                          </p:spTgt>
                                        </p:tgtEl>
                                        <p:attrNameLst>
                                          <p:attrName>ppt_w</p:attrName>
                                        </p:attrNameLst>
                                      </p:cBhvr>
                                      <p:tavLst>
                                        <p:tav tm="0">
                                          <p:val>
                                            <p:strVal val="#ppt_w*0.70"/>
                                          </p:val>
                                        </p:tav>
                                        <p:tav tm="100000">
                                          <p:val>
                                            <p:strVal val="#ppt_w"/>
                                          </p:val>
                                        </p:tav>
                                      </p:tavLst>
                                    </p:anim>
                                    <p:anim calcmode="lin" valueType="num">
                                      <p:cBhvr>
                                        <p:cTn id="44" dur="1000" fill="hold"/>
                                        <p:tgtEl>
                                          <p:spTgt spid="5">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508</TotalTime>
  <Words>2439</Words>
  <Application>Microsoft Macintosh PowerPoint</Application>
  <PresentationFormat>On-screen Show (4:3)</PresentationFormat>
  <Paragraphs>248</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Century Schoolbook</vt:lpstr>
      <vt:lpstr>Garamond</vt:lpstr>
      <vt:lpstr>Wingdings</vt:lpstr>
      <vt:lpstr>Wingdings 2</vt:lpstr>
      <vt:lpstr>Προεξοχή</vt:lpstr>
      <vt:lpstr>PowerPoint Presentation</vt:lpstr>
      <vt:lpstr>Στοχοσ μαθηματοσ</vt:lpstr>
      <vt:lpstr>Για να μπορεσουμε να σταθουμε κριτικα στα νομοσχεδια…</vt:lpstr>
      <vt:lpstr>PowerPoint Presentation</vt:lpstr>
      <vt:lpstr>Νομοσ 1143/1981</vt:lpstr>
      <vt:lpstr>PowerPoint Presentation</vt:lpstr>
      <vt:lpstr>PowerPoint Presentation</vt:lpstr>
      <vt:lpstr>Ασ σκεφτουμε κριτικα στον ν.1143/81</vt:lpstr>
      <vt:lpstr>PowerPoint Presentation</vt:lpstr>
      <vt:lpstr>Χαρακτηριστικο Σημειο Κριτικησ</vt:lpstr>
      <vt:lpstr>Νομοσ 1566/1985</vt:lpstr>
      <vt:lpstr>Νομοσ 1566/1985</vt:lpstr>
      <vt:lpstr>PowerPoint Presentation</vt:lpstr>
      <vt:lpstr>Ασ σκεφτουμε κριτικα στον Ν.1566/1985</vt:lpstr>
      <vt:lpstr>PowerPoint Presentation</vt:lpstr>
      <vt:lpstr>PowerPoint Presentation</vt:lpstr>
      <vt:lpstr>Νομοσ 2817/2000</vt:lpstr>
      <vt:lpstr>PowerPoint Presentation</vt:lpstr>
      <vt:lpstr>PowerPoint Presentation</vt:lpstr>
      <vt:lpstr>Ασ σκεφτουμε κριτικα στον Ν.2817/2000</vt:lpstr>
      <vt:lpstr>PowerPoint Presentation</vt:lpstr>
      <vt:lpstr>Νομοσ 3699/2008</vt:lpstr>
      <vt:lpstr>PowerPoint Presentation</vt:lpstr>
      <vt:lpstr>PowerPoint Presentation</vt:lpstr>
      <vt:lpstr>Ασ σκεφτουμε κριτικα στον Ν.3699/2008</vt:lpstr>
      <vt:lpstr>PowerPoint Presentation</vt:lpstr>
      <vt:lpstr>Τελικα συμπερασματα κατα την αποτιμηση τησ νομοθεσιασ</vt:lpstr>
      <vt:lpstr>PowerPoint Presentation</vt:lpstr>
      <vt:lpstr>Τελικα συμπερασματα κατα την αποτιμηση τησ νομοθεσιασ</vt:lpstr>
      <vt:lpstr>Τελικα συμπερασματα κατα την αποτιμηση τησ νομοθεσιασ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Aristea Fyssa</dc:creator>
  <cp:lastModifiedBy>FYSSA ARISTEA</cp:lastModifiedBy>
  <cp:revision>59</cp:revision>
  <dcterms:created xsi:type="dcterms:W3CDTF">2013-12-11T20:24:08Z</dcterms:created>
  <dcterms:modified xsi:type="dcterms:W3CDTF">2018-12-12T17:29:36Z</dcterms:modified>
</cp:coreProperties>
</file>