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08" r:id="rId13"/>
    <p:sldId id="269" r:id="rId14"/>
    <p:sldId id="270" r:id="rId15"/>
    <p:sldId id="271" r:id="rId16"/>
    <p:sldId id="272" r:id="rId17"/>
    <p:sldId id="310" r:id="rId18"/>
    <p:sldId id="274" r:id="rId19"/>
    <p:sldId id="311" r:id="rId20"/>
    <p:sldId id="312" r:id="rId21"/>
    <p:sldId id="313" r:id="rId22"/>
    <p:sldId id="276" r:id="rId23"/>
    <p:sldId id="277" r:id="rId24"/>
    <p:sldId id="278" r:id="rId25"/>
    <p:sldId id="314" r:id="rId26"/>
    <p:sldId id="281" r:id="rId27"/>
    <p:sldId id="282" r:id="rId28"/>
    <p:sldId id="291" r:id="rId29"/>
    <p:sldId id="293" r:id="rId30"/>
    <p:sldId id="315" r:id="rId31"/>
    <p:sldId id="292" r:id="rId32"/>
    <p:sldId id="289" r:id="rId33"/>
    <p:sldId id="290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83" r:id="rId48"/>
    <p:sldId id="284" r:id="rId49"/>
    <p:sldId id="286" r:id="rId50"/>
    <p:sldId id="287" r:id="rId51"/>
    <p:sldId id="288" r:id="rId52"/>
    <p:sldId id="279" r:id="rId53"/>
    <p:sldId id="28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B55D3-755D-4C75-B4C5-10AC53677E3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EA309-2C7D-4348-8D98-3E449FEA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C5162-8283-4A23-975C-3393208F69F8}" type="slidenum">
              <a:rPr lang="en-US"/>
              <a:pPr/>
              <a:t>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53BBB-94F2-4A53-8A45-268DB544ED16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7273-FC4E-4458-97D6-6E3F32157B2A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145D-5F57-4DEC-8ECD-B5EBD6F54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epulchretum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rcophagu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609600"/>
            <a:ext cx="911806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acomb_San Giovann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52600" y="28611"/>
            <a:ext cx="5181600" cy="68293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e_domitillas-catacomb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8600"/>
            <a:ext cx="9144000" cy="5951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Ρώμη</a:t>
            </a:r>
            <a:r>
              <a:rPr lang="en-US" b="1" dirty="0" smtClean="0"/>
              <a:t>: </a:t>
            </a:r>
            <a:r>
              <a:rPr lang="el-GR" b="1" dirty="0" smtClean="0"/>
              <a:t>κατακόμβες της </a:t>
            </a:r>
            <a:r>
              <a:rPr lang="en-US" b="1" dirty="0" smtClean="0"/>
              <a:t>Domitilla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mpeii_street of the tomb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83397"/>
            <a:ext cx="9144000" cy="6374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Πομπηία</a:t>
            </a:r>
            <a:r>
              <a:rPr lang="en-US" dirty="0" smtClean="0"/>
              <a:t>: </a:t>
            </a:r>
            <a:r>
              <a:rPr lang="el-GR" dirty="0" smtClean="0"/>
              <a:t>το νεκροταφείο έξω από την πύλη της Ηράκλειας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tia_Isola sacr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905000"/>
            <a:ext cx="9138795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Όστια</a:t>
            </a:r>
            <a:r>
              <a:rPr lang="en-US" dirty="0" smtClean="0"/>
              <a:t>: </a:t>
            </a:r>
            <a:r>
              <a:rPr lang="el-GR" dirty="0" smtClean="0"/>
              <a:t>η νεκρόπολη της </a:t>
            </a:r>
            <a:r>
              <a:rPr lang="en-US" dirty="0" err="1" smtClean="0"/>
              <a:t>Isola</a:t>
            </a:r>
            <a:r>
              <a:rPr lang="en-US" dirty="0" smtClean="0"/>
              <a:t> Sacra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tia_Isola sacra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Όστια</a:t>
            </a:r>
            <a:r>
              <a:rPr lang="en-US" b="1" dirty="0" smtClean="0"/>
              <a:t>: </a:t>
            </a:r>
            <a:r>
              <a:rPr lang="el-GR" b="1" dirty="0" smtClean="0"/>
              <a:t>υπέργεια ταφικά κτίσματα («μαυσωλεία»)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tican_necropoli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28600"/>
            <a:ext cx="9146975" cy="5410200"/>
          </a:xfrm>
          <a:prstGeom prst="rect">
            <a:avLst/>
          </a:prstGeom>
        </p:spPr>
      </p:pic>
      <p:pic>
        <p:nvPicPr>
          <p:cNvPr id="5" name="Picture 4" descr="Vatican_necropolis_facad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4614984"/>
            <a:ext cx="9144001" cy="2243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-1846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Ρώμη</a:t>
            </a:r>
            <a:r>
              <a:rPr lang="en-US" dirty="0" smtClean="0"/>
              <a:t>: </a:t>
            </a:r>
            <a:r>
              <a:rPr lang="el-GR" dirty="0" smtClean="0"/>
              <a:t>νεκρόπολη του Βατικανού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a Appia_podium tomb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71600"/>
            <a:ext cx="9151301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Ρώμη, </a:t>
            </a:r>
            <a:r>
              <a:rPr lang="en-US" dirty="0" smtClean="0"/>
              <a:t>via </a:t>
            </a:r>
            <a:r>
              <a:rPr lang="en-US" dirty="0" err="1" smtClean="0"/>
              <a:t>Appia</a:t>
            </a:r>
            <a:r>
              <a:rPr lang="en-US" dirty="0" smtClean="0"/>
              <a:t>: </a:t>
            </a:r>
            <a:r>
              <a:rPr lang="el-GR" dirty="0" smtClean="0"/>
              <a:t>ταφικό βάθρο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tia_Isola sacra_chamber tom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500"/>
            <a:ext cx="5791200" cy="683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304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Όστια, Ι</a:t>
            </a:r>
            <a:r>
              <a:rPr lang="en-US" dirty="0" smtClean="0"/>
              <a:t>sola Sacra: </a:t>
            </a:r>
            <a:r>
              <a:rPr lang="el-GR" dirty="0" smtClean="0"/>
              <a:t>κάτοψη υπέργειου ταφικού κτίσματος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tia_Isola sacr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679269"/>
            <a:ext cx="9144000" cy="6178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Όστια, </a:t>
            </a:r>
            <a:r>
              <a:rPr lang="en-US" dirty="0" err="1" smtClean="0"/>
              <a:t>Isola</a:t>
            </a:r>
            <a:r>
              <a:rPr lang="en-US" dirty="0" smtClean="0"/>
              <a:t> Sacra: </a:t>
            </a:r>
            <a:r>
              <a:rPr lang="el-GR" dirty="0" smtClean="0"/>
              <a:t>υπέργεια ταφικά κτίσματα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orum_Tomb 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90600"/>
            <a:ext cx="4648200" cy="4489450"/>
          </a:xfrm>
          <a:prstGeom prst="rect">
            <a:avLst/>
          </a:prstGeom>
          <a:noFill/>
        </p:spPr>
      </p:pic>
      <p:pic>
        <p:nvPicPr>
          <p:cNvPr id="9221" name="Picture 5" descr="Tomb 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56138" y="304800"/>
            <a:ext cx="4487862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dr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914400"/>
            <a:ext cx="919021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Πομπηία</a:t>
            </a:r>
            <a:r>
              <a:rPr lang="en-US" dirty="0" smtClean="0"/>
              <a:t>: </a:t>
            </a:r>
            <a:r>
              <a:rPr lang="el-GR" dirty="0" smtClean="0"/>
              <a:t>ταφικό μνημείο τύπου εξέδρας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dr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0"/>
            <a:ext cx="6324600" cy="6848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enclosur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0384" y="0"/>
            <a:ext cx="4683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ileia_cemeter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27482"/>
            <a:ext cx="9144000" cy="26030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funerary gard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-20676"/>
            <a:ext cx="6629400" cy="6878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5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Κηποτάφιον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mb with aedicula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070652" cy="6858000"/>
          </a:xfrm>
          <a:prstGeom prst="rect">
            <a:avLst/>
          </a:prstGeom>
        </p:spPr>
      </p:pic>
      <p:pic>
        <p:nvPicPr>
          <p:cNvPr id="4" name="Picture 3" descr="Tomb with aedicula1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0" y="-81064"/>
            <a:ext cx="3429000" cy="6939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Πομπηία</a:t>
            </a:r>
            <a:r>
              <a:rPr lang="en-US" dirty="0" smtClean="0"/>
              <a:t>: </a:t>
            </a:r>
            <a:r>
              <a:rPr lang="el-GR" dirty="0" smtClean="0"/>
              <a:t>ναόσχημος τάφος με βάθρο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num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Picture 4" descr="Glanum_monument of the Julii_drawi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3025" y="0"/>
            <a:ext cx="40409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«μαυσωλείο» των </a:t>
            </a:r>
            <a:r>
              <a:rPr lang="en-US" b="1" dirty="0" err="1" smtClean="0"/>
              <a:t>Julii</a:t>
            </a:r>
            <a:r>
              <a:rPr lang="en-US" b="1" dirty="0" smtClean="0"/>
              <a:t> </a:t>
            </a:r>
            <a:r>
              <a:rPr lang="el-GR" b="1" dirty="0" smtClean="0"/>
              <a:t>στο </a:t>
            </a:r>
            <a:r>
              <a:rPr lang="en-US" b="1" dirty="0" err="1" smtClean="0"/>
              <a:t>Glanum</a:t>
            </a:r>
            <a:r>
              <a:rPr lang="en-US" b="1" dirty="0" smtClean="0"/>
              <a:t> (Saint-Remy en Provence)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Connoch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0"/>
            <a:ext cx="43175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57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Πυργοειδές ταφικό μνημείο στη </a:t>
            </a:r>
            <a:r>
              <a:rPr lang="en-US" dirty="0" smtClean="0"/>
              <a:t>Santa Maria Capua </a:t>
            </a:r>
            <a:r>
              <a:rPr lang="en-US" dirty="0" err="1" smtClean="0"/>
              <a:t>Vetere</a:t>
            </a:r>
            <a:r>
              <a:rPr lang="en-US" dirty="0" smtClean="0"/>
              <a:t> (“La </a:t>
            </a:r>
            <a:r>
              <a:rPr lang="en-US" dirty="0" err="1" smtClean="0"/>
              <a:t>Conochia</a:t>
            </a:r>
            <a:r>
              <a:rPr lang="en-US" dirty="0" smtClean="0"/>
              <a:t>”)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yra_valley of the tomb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5849" y="304800"/>
            <a:ext cx="9169849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Παλμύρα</a:t>
            </a:r>
            <a:r>
              <a:rPr lang="en-US" b="1" dirty="0" smtClean="0"/>
              <a:t>: </a:t>
            </a:r>
            <a:r>
              <a:rPr lang="el-GR" b="1" dirty="0" smtClean="0"/>
              <a:t>«κοιλάδα των τάφων»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lmyra_tower tom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43132"/>
            <a:ext cx="5334000" cy="690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457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Παλμύρα</a:t>
            </a:r>
            <a:r>
              <a:rPr lang="en-US" dirty="0" smtClean="0"/>
              <a:t>: </a:t>
            </a:r>
            <a:r>
              <a:rPr lang="el-GR" dirty="0" smtClean="0"/>
              <a:t>ταφικός πύργος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ulci_Francois tom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50" y="838200"/>
            <a:ext cx="912495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politania_Wardi Merdum_obelisk tom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0"/>
            <a:ext cx="21622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Τριπολιτανία</a:t>
            </a:r>
            <a:r>
              <a:rPr lang="en-US" dirty="0" smtClean="0"/>
              <a:t>: </a:t>
            </a:r>
            <a:r>
              <a:rPr lang="el-GR" dirty="0" smtClean="0"/>
              <a:t>ταφικό μνημείο σε σχήμα οβελίσκου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pyramid of Cestiu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4695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8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Ρώμη</a:t>
            </a:r>
            <a:r>
              <a:rPr lang="en-US" dirty="0" smtClean="0"/>
              <a:t>: </a:t>
            </a:r>
            <a:r>
              <a:rPr lang="el-GR" dirty="0" smtClean="0"/>
              <a:t>η ταφική πυραμίδα του </a:t>
            </a:r>
            <a:r>
              <a:rPr lang="en-US" dirty="0" err="1" smtClean="0"/>
              <a:t>Cestius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olumn of Trajan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0"/>
            <a:ext cx="51435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638800" y="457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 </a:t>
            </a:r>
            <a:r>
              <a:rPr lang="el-GR" dirty="0"/>
              <a:t>κίονας του Τραϊανού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olumn of Trajan_ba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Mausoleum August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50" y="654050"/>
            <a:ext cx="9163050" cy="6203950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Το Μαυσωλείο του Αυγούστου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Mausoleu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763000" cy="68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Mausoleum_entran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0"/>
            <a:ext cx="6464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Mausoleum_pl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0"/>
            <a:ext cx="61610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Mausoleum_perimeter wall and burial chamb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0"/>
            <a:ext cx="64150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Mausoleum_reconstructi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2738"/>
            <a:ext cx="9144000" cy="654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ere_Bantinaccia cemeter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8746"/>
            <a:ext cx="6705600" cy="68192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Mausoleum of Hadri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191250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Το Μαυσωλείο του Αδριανού </a:t>
            </a:r>
            <a:r>
              <a:rPr lang="en-US">
                <a:solidFill>
                  <a:schemeClr val="bg1"/>
                </a:solidFill>
              </a:rPr>
              <a:t>(Castelo Sant’ Angelo)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ausoleum of Hadri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600"/>
            <a:ext cx="9144000" cy="635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Mausoleum_15th centur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82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Mausoleum_architectural decorati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-20638"/>
            <a:ext cx="8763000" cy="687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Mausoleum_pl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20638"/>
            <a:ext cx="7162800" cy="683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Mausoleum_exteri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0"/>
            <a:ext cx="6235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Mausoleum_tomb chamb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0"/>
            <a:ext cx="5213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of Eurysac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28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Ρώμη</a:t>
            </a:r>
            <a:r>
              <a:rPr lang="en-US" b="1" dirty="0" smtClean="0"/>
              <a:t>: </a:t>
            </a:r>
            <a:r>
              <a:rPr lang="el-GR" b="1" dirty="0" smtClean="0"/>
              <a:t>ταφικό μνημείο του Ευρυσάκη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of Eurysaces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of Eurysaces (detail)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ere_podium of tumulu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621" y="152400"/>
            <a:ext cx="907637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hens_Philippapos monumen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270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381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Αθήνα</a:t>
            </a:r>
            <a:r>
              <a:rPr lang="en-US" dirty="0" smtClean="0"/>
              <a:t>: </a:t>
            </a:r>
            <a:r>
              <a:rPr lang="el-GR" dirty="0" smtClean="0"/>
              <a:t>ταφικό μνημείο του Φιλοπάππου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hens_Philippapos monument_pl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7020" y="0"/>
            <a:ext cx="5529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a_Khasne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0"/>
            <a:ext cx="7315200" cy="686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ra_Dei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0"/>
            <a:ext cx="7620000" cy="68542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of the Volumnii_plan_sec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0"/>
            <a:ext cx="7315200" cy="6838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 of the Volumnii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381000"/>
            <a:ext cx="9200177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tia_columbariu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6800" y="0"/>
            <a:ext cx="7239000" cy="6825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e_Columbariu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5805" y="0"/>
            <a:ext cx="467238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155</Words>
  <Application>Microsoft Office PowerPoint</Application>
  <PresentationFormat>On-screen Show (4:3)</PresentationFormat>
  <Paragraphs>24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Yannis</cp:lastModifiedBy>
  <cp:revision>28</cp:revision>
  <dcterms:created xsi:type="dcterms:W3CDTF">2012-05-13T15:43:19Z</dcterms:created>
  <dcterms:modified xsi:type="dcterms:W3CDTF">2012-05-22T16:28:47Z</dcterms:modified>
</cp:coreProperties>
</file>