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308" r:id="rId13"/>
    <p:sldId id="269" r:id="rId14"/>
    <p:sldId id="270" r:id="rId15"/>
    <p:sldId id="271" r:id="rId16"/>
    <p:sldId id="272" r:id="rId17"/>
    <p:sldId id="310" r:id="rId18"/>
    <p:sldId id="274" r:id="rId19"/>
    <p:sldId id="311" r:id="rId20"/>
    <p:sldId id="312" r:id="rId21"/>
    <p:sldId id="313" r:id="rId22"/>
    <p:sldId id="276" r:id="rId23"/>
    <p:sldId id="277" r:id="rId24"/>
    <p:sldId id="278" r:id="rId25"/>
    <p:sldId id="314" r:id="rId26"/>
    <p:sldId id="281" r:id="rId27"/>
    <p:sldId id="282" r:id="rId28"/>
    <p:sldId id="291" r:id="rId29"/>
    <p:sldId id="293" r:id="rId30"/>
    <p:sldId id="315" r:id="rId31"/>
    <p:sldId id="292" r:id="rId32"/>
    <p:sldId id="289" r:id="rId33"/>
    <p:sldId id="290" r:id="rId34"/>
    <p:sldId id="294" r:id="rId35"/>
    <p:sldId id="295" r:id="rId36"/>
    <p:sldId id="296" r:id="rId37"/>
    <p:sldId id="297" r:id="rId38"/>
    <p:sldId id="298" r:id="rId39"/>
    <p:sldId id="299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283" r:id="rId48"/>
    <p:sldId id="284" r:id="rId49"/>
    <p:sldId id="286" r:id="rId50"/>
    <p:sldId id="287" r:id="rId51"/>
    <p:sldId id="288" r:id="rId52"/>
    <p:sldId id="279" r:id="rId53"/>
    <p:sldId id="280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B55D3-755D-4C75-B4C5-10AC53677E3D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EA309-2C7D-4348-8D98-3E449FEA0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DC5162-8283-4A23-975C-3393208F69F8}" type="slidenum">
              <a:rPr lang="en-US"/>
              <a:pPr/>
              <a:t>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53BBB-94F2-4A53-8A45-268DB544ED16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77273-FC4E-4458-97D6-6E3F32157B2A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F145D-5F57-4DEC-8ECD-B5EBD6F54B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Sepulchretum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961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rcophagu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609600"/>
            <a:ext cx="911806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tacomb_San Giovanni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52600" y="28611"/>
            <a:ext cx="5181600" cy="68293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me_domitillas-catacomb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228600"/>
            <a:ext cx="9144000" cy="5951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248400"/>
            <a:ext cx="3505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Ρώμη</a:t>
            </a:r>
            <a:r>
              <a:rPr lang="en-US" b="1" dirty="0" smtClean="0"/>
              <a:t>: </a:t>
            </a:r>
            <a:r>
              <a:rPr lang="el-GR" b="1" dirty="0" smtClean="0"/>
              <a:t>κατακόμβες της </a:t>
            </a:r>
            <a:r>
              <a:rPr lang="en-US" b="1" dirty="0" smtClean="0"/>
              <a:t>Domitilla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ii_street of the tomb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483397"/>
            <a:ext cx="9144000" cy="63746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: </a:t>
            </a:r>
            <a:r>
              <a:rPr lang="el-GR" dirty="0" smtClean="0"/>
              <a:t>το νεκροταφείο έξω από την πύλη της Ηράκλειας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ia_Isola sacra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905000"/>
            <a:ext cx="9138795" cy="350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6388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Όστια</a:t>
            </a:r>
            <a:r>
              <a:rPr lang="en-US" dirty="0" smtClean="0"/>
              <a:t>: </a:t>
            </a:r>
            <a:r>
              <a:rPr lang="el-GR" dirty="0" smtClean="0"/>
              <a:t>η νεκρόπολη της </a:t>
            </a:r>
            <a:r>
              <a:rPr lang="en-US" dirty="0" err="1" smtClean="0"/>
              <a:t>Isola</a:t>
            </a:r>
            <a:r>
              <a:rPr lang="en-US" dirty="0" smtClean="0"/>
              <a:t> Sacra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stia_Isola sacra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62484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Όστια</a:t>
            </a:r>
            <a:r>
              <a:rPr lang="en-US" b="1" dirty="0" smtClean="0"/>
              <a:t>: </a:t>
            </a:r>
            <a:r>
              <a:rPr lang="el-GR" b="1" dirty="0" smtClean="0"/>
              <a:t>υπέργεια ταφικά κτίσματα («μαυσωλεία»)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atican_necropoli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-228600"/>
            <a:ext cx="9146975" cy="5410200"/>
          </a:xfrm>
          <a:prstGeom prst="rect">
            <a:avLst/>
          </a:prstGeom>
        </p:spPr>
      </p:pic>
      <p:pic>
        <p:nvPicPr>
          <p:cNvPr id="5" name="Picture 4" descr="Vatican_necropolis_facad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-1" y="4614984"/>
            <a:ext cx="9144001" cy="2243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-184666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: </a:t>
            </a:r>
            <a:r>
              <a:rPr lang="el-GR" dirty="0" smtClean="0"/>
              <a:t>νεκρόπολη του Βατικανού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a Appia_podium tomb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371600"/>
            <a:ext cx="9151301" cy="525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2286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Ρώμη, </a:t>
            </a:r>
            <a:r>
              <a:rPr lang="en-US" dirty="0" smtClean="0"/>
              <a:t>via </a:t>
            </a:r>
            <a:r>
              <a:rPr lang="en-US" dirty="0" err="1" smtClean="0"/>
              <a:t>Appia</a:t>
            </a:r>
            <a:r>
              <a:rPr lang="en-US" dirty="0" smtClean="0"/>
              <a:t>: </a:t>
            </a:r>
            <a:r>
              <a:rPr lang="el-GR" dirty="0" smtClean="0"/>
              <a:t>ταφικό βάθρο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stia_Isola sacra_chamber tom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23500"/>
            <a:ext cx="5791200" cy="6834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04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Όστια, Ι</a:t>
            </a:r>
            <a:r>
              <a:rPr lang="en-US" dirty="0" smtClean="0"/>
              <a:t>sola Sacra: </a:t>
            </a:r>
            <a:r>
              <a:rPr lang="el-GR" dirty="0" smtClean="0"/>
              <a:t>κάτοψη υπέργειου ταφικού κτίσματος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stia_Isola sacra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679269"/>
            <a:ext cx="9144000" cy="61787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7800" y="152400"/>
            <a:ext cx="662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Όστια, </a:t>
            </a:r>
            <a:r>
              <a:rPr lang="en-US" dirty="0" err="1" smtClean="0"/>
              <a:t>Isola</a:t>
            </a:r>
            <a:r>
              <a:rPr lang="en-US" dirty="0" smtClean="0"/>
              <a:t> Sacra: </a:t>
            </a:r>
            <a:r>
              <a:rPr lang="el-GR" dirty="0" smtClean="0"/>
              <a:t>υπέργεια ταφικά κτίσματα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Forum_Tomb 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90600"/>
            <a:ext cx="4648200" cy="4489450"/>
          </a:xfrm>
          <a:prstGeom prst="rect">
            <a:avLst/>
          </a:prstGeom>
          <a:noFill/>
        </p:spPr>
      </p:pic>
      <p:pic>
        <p:nvPicPr>
          <p:cNvPr id="9221" name="Picture 5" descr="Tomb 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56138" y="304800"/>
            <a:ext cx="4487862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edra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914400"/>
            <a:ext cx="919021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2286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: </a:t>
            </a:r>
            <a:r>
              <a:rPr lang="el-GR" dirty="0" smtClean="0"/>
              <a:t>ταφικό μνημείο τύπου εξέδρας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xedra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47800" y="0"/>
            <a:ext cx="6324600" cy="68485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enclosur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30384" y="0"/>
            <a:ext cx="46832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quileia_cemetery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2127482"/>
            <a:ext cx="9144000" cy="26030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me_funerary garde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90600" y="-20676"/>
            <a:ext cx="6629400" cy="68786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7200" y="152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Κηποτάφιον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omb with aedicula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070652" cy="6858000"/>
          </a:xfrm>
          <a:prstGeom prst="rect">
            <a:avLst/>
          </a:prstGeom>
        </p:spPr>
      </p:pic>
      <p:pic>
        <p:nvPicPr>
          <p:cNvPr id="4" name="Picture 3" descr="Tomb with aedicula1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15000" y="-81064"/>
            <a:ext cx="3429000" cy="6939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532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Πομπηία</a:t>
            </a:r>
            <a:r>
              <a:rPr lang="en-US" dirty="0" smtClean="0"/>
              <a:t>: </a:t>
            </a:r>
            <a:r>
              <a:rPr lang="el-GR" dirty="0" smtClean="0"/>
              <a:t>ναόσχημος τάφος με βάθρο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lanum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Picture 4" descr="Glanum_monument of the Julii_drawing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103025" y="0"/>
            <a:ext cx="40409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2484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Το «μαυσωλείο» των </a:t>
            </a:r>
            <a:r>
              <a:rPr lang="en-US" b="1" dirty="0" err="1" smtClean="0"/>
              <a:t>Julii</a:t>
            </a:r>
            <a:r>
              <a:rPr lang="en-US" b="1" dirty="0" smtClean="0"/>
              <a:t> </a:t>
            </a:r>
            <a:r>
              <a:rPr lang="el-GR" b="1" dirty="0" smtClean="0"/>
              <a:t>στο </a:t>
            </a:r>
            <a:r>
              <a:rPr lang="en-US" b="1" dirty="0" err="1" smtClean="0"/>
              <a:t>Glanum</a:t>
            </a:r>
            <a:r>
              <a:rPr lang="en-US" b="1" dirty="0" smtClean="0"/>
              <a:t> (Saint-Remy en Provence)</a:t>
            </a:r>
            <a:endParaRPr lang="en-US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 Connochia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9600" y="0"/>
            <a:ext cx="431756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7800" y="4572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Πυργοειδές ταφικό μνημείο στη </a:t>
            </a:r>
            <a:r>
              <a:rPr lang="en-US" dirty="0" smtClean="0"/>
              <a:t>Santa Maria Capua </a:t>
            </a:r>
            <a:r>
              <a:rPr lang="en-US" dirty="0" err="1" smtClean="0"/>
              <a:t>Vetere</a:t>
            </a:r>
            <a:r>
              <a:rPr lang="en-US" dirty="0" smtClean="0"/>
              <a:t> (“La </a:t>
            </a:r>
            <a:r>
              <a:rPr lang="en-US" dirty="0" err="1" smtClean="0"/>
              <a:t>Conochia</a:t>
            </a:r>
            <a:r>
              <a:rPr lang="en-US" dirty="0" smtClean="0"/>
              <a:t>”)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myra_valley of the tomb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25849" y="304800"/>
            <a:ext cx="9169849" cy="655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57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Παλμύρα</a:t>
            </a:r>
            <a:r>
              <a:rPr lang="en-US" b="1" dirty="0" smtClean="0"/>
              <a:t>: </a:t>
            </a:r>
            <a:r>
              <a:rPr lang="el-GR" b="1" dirty="0" smtClean="0"/>
              <a:t>«κοιλάδα των τάφων»</a:t>
            </a:r>
            <a:endParaRPr lang="en-US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lmyra_tower tom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-43132"/>
            <a:ext cx="5334000" cy="69011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1200" y="457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Παλμύρα</a:t>
            </a:r>
            <a:r>
              <a:rPr lang="en-US" dirty="0" smtClean="0"/>
              <a:t>: </a:t>
            </a:r>
            <a:r>
              <a:rPr lang="el-GR" dirty="0" smtClean="0"/>
              <a:t>ταφικός πύργος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ulci_Francois tom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9050" y="838200"/>
            <a:ext cx="912495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ipolitania_Wardi Merdum_obelisk tom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95400" y="0"/>
            <a:ext cx="216228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33800" y="3048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Τριπολιτανία</a:t>
            </a:r>
            <a:r>
              <a:rPr lang="en-US" dirty="0" smtClean="0"/>
              <a:t>: </a:t>
            </a:r>
            <a:r>
              <a:rPr lang="el-GR" dirty="0" smtClean="0"/>
              <a:t>ταφικό μνημείο σε σχήμα οβελίσκου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me_pyramid of Cestiu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546950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1200" y="381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: </a:t>
            </a:r>
            <a:r>
              <a:rPr lang="el-GR" dirty="0" smtClean="0"/>
              <a:t>η ταφική πυραμίδα του </a:t>
            </a:r>
            <a:r>
              <a:rPr lang="en-US" dirty="0" err="1" smtClean="0"/>
              <a:t>Cestius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Column of Trajan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0"/>
            <a:ext cx="5143500" cy="6858000"/>
          </a:xfrm>
          <a:prstGeom prst="rect">
            <a:avLst/>
          </a:prstGeom>
          <a:noFill/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638800" y="457200"/>
            <a:ext cx="327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O </a:t>
            </a:r>
            <a:r>
              <a:rPr lang="el-GR" dirty="0"/>
              <a:t>κίονας του Τραϊανού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Column of Trajan_bas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 descr="Mausoleum Augusti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9050" y="654050"/>
            <a:ext cx="9163050" cy="6203950"/>
          </a:xfrm>
          <a:prstGeom prst="rect">
            <a:avLst/>
          </a:prstGeom>
          <a:noFill/>
        </p:spPr>
      </p:pic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152400" y="152400"/>
            <a:ext cx="830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Το Μαυσωλείο του Αυγούστου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Mausoleu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8763000" cy="687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8" name="Picture 4" descr="Mausoleum_entranc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71600" y="0"/>
            <a:ext cx="64643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Mausoleum_pl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0" y="0"/>
            <a:ext cx="61610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 descr="Mausoleum_perimeter wall and burial chambe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95400" y="0"/>
            <a:ext cx="64150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 descr="Mausoleum_reconstruc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12738"/>
            <a:ext cx="9144000" cy="6545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ere_Bantinaccia cemetery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95400" y="38746"/>
            <a:ext cx="6705600" cy="681925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2" name="Picture 4" descr="Mausoleum of Hadri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191250"/>
          </a:xfrm>
          <a:prstGeom prst="rect">
            <a:avLst/>
          </a:prstGeom>
          <a:noFill/>
        </p:spPr>
      </p:pic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228600" y="6400800"/>
            <a:ext cx="807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chemeClr val="bg1"/>
                </a:solidFill>
              </a:rPr>
              <a:t>Το Μαυσωλείο του Αδριανού </a:t>
            </a:r>
            <a:r>
              <a:rPr lang="en-US">
                <a:solidFill>
                  <a:schemeClr val="bg1"/>
                </a:solidFill>
              </a:rPr>
              <a:t>(Castelo Sant’ Angelo)</a:t>
            </a:r>
            <a:endParaRPr lang="el-GR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 descr="Mausoleum of Hadri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28600"/>
            <a:ext cx="9144000" cy="635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0" name="Picture 4" descr="Mausoleum_15th centur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38200"/>
            <a:ext cx="91440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8" name="Picture 4" descr="Mausoleum_architectural decorati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-20638"/>
            <a:ext cx="8763000" cy="6878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4" descr="Mausoleum_pla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4400" y="20638"/>
            <a:ext cx="7162800" cy="6837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 descr="Mausoleum_exterio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47800" y="0"/>
            <a:ext cx="62357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4" name="Picture 4" descr="Mausoleum_tomb chamber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52600" y="0"/>
            <a:ext cx="52133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of Eurysac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3400" y="2286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Ρώμη</a:t>
            </a:r>
            <a:r>
              <a:rPr lang="en-US" b="1" dirty="0" smtClean="0"/>
              <a:t>: </a:t>
            </a:r>
            <a:r>
              <a:rPr lang="el-GR" b="1" dirty="0" smtClean="0"/>
              <a:t>ταφικό μνημείο του Ευρυσάκη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of Eurysaces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of Eurysaces (detail)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ere_podium of tumulu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7621" y="152400"/>
            <a:ext cx="9076379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hens_Philippapos monument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52709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0" y="3810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Αθήνα</a:t>
            </a:r>
            <a:r>
              <a:rPr lang="en-US" dirty="0" smtClean="0"/>
              <a:t>: </a:t>
            </a:r>
            <a:r>
              <a:rPr lang="el-GR" dirty="0" smtClean="0"/>
              <a:t>ταφικό μνημείο του Φιλοπάππου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hens_Philippapos monument_pla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807020" y="0"/>
            <a:ext cx="55299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tra_Khasneh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2000" y="0"/>
            <a:ext cx="7315200" cy="6860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tra_Deir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38200" y="0"/>
            <a:ext cx="7620000" cy="68542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of the Volumnii_plan_section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38200" y="0"/>
            <a:ext cx="7315200" cy="68381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b of the Volumnii_phot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381000"/>
            <a:ext cx="9200177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ia_columbarium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066800" y="0"/>
            <a:ext cx="7239000" cy="68256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me_Columbarium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35805" y="0"/>
            <a:ext cx="467238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155</Words>
  <Application>Microsoft Office PowerPoint</Application>
  <PresentationFormat>On-screen Show (4:3)</PresentationFormat>
  <Paragraphs>24</Paragraphs>
  <Slides>53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28</cp:revision>
  <dcterms:created xsi:type="dcterms:W3CDTF">2012-05-13T15:43:19Z</dcterms:created>
  <dcterms:modified xsi:type="dcterms:W3CDTF">2012-05-22T16:28:47Z</dcterms:modified>
</cp:coreProperties>
</file>