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0"/>
  </p:notesMasterIdLst>
  <p:sldIdLst>
    <p:sldId id="256" r:id="rId2"/>
    <p:sldId id="292" r:id="rId3"/>
    <p:sldId id="293" r:id="rId4"/>
    <p:sldId id="294" r:id="rId5"/>
    <p:sldId id="313" r:id="rId6"/>
    <p:sldId id="315" r:id="rId7"/>
    <p:sldId id="316" r:id="rId8"/>
    <p:sldId id="317" r:id="rId9"/>
    <p:sldId id="318" r:id="rId10"/>
    <p:sldId id="325" r:id="rId11"/>
    <p:sldId id="324" r:id="rId12"/>
    <p:sldId id="329" r:id="rId13"/>
    <p:sldId id="327" r:id="rId14"/>
    <p:sldId id="328" r:id="rId15"/>
    <p:sldId id="330" r:id="rId16"/>
    <p:sldId id="333" r:id="rId17"/>
    <p:sldId id="334" r:id="rId18"/>
    <p:sldId id="331" r:id="rId19"/>
    <p:sldId id="337" r:id="rId20"/>
    <p:sldId id="335" r:id="rId21"/>
    <p:sldId id="336" r:id="rId22"/>
    <p:sldId id="338" r:id="rId23"/>
    <p:sldId id="298" r:id="rId24"/>
    <p:sldId id="339" r:id="rId25"/>
    <p:sldId id="340" r:id="rId26"/>
    <p:sldId id="342" r:id="rId27"/>
    <p:sldId id="341" r:id="rId28"/>
    <p:sldId id="345" r:id="rId29"/>
    <p:sldId id="348" r:id="rId30"/>
    <p:sldId id="346" r:id="rId31"/>
    <p:sldId id="349" r:id="rId32"/>
    <p:sldId id="290" r:id="rId33"/>
    <p:sldId id="354" r:id="rId34"/>
    <p:sldId id="355" r:id="rId35"/>
    <p:sldId id="352" r:id="rId36"/>
    <p:sldId id="356" r:id="rId37"/>
    <p:sldId id="353" r:id="rId38"/>
    <p:sldId id="357" r:id="rId3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5457" autoAdjust="0"/>
    <p:restoredTop sz="94660"/>
  </p:normalViewPr>
  <p:slideViewPr>
    <p:cSldViewPr>
      <p:cViewPr>
        <p:scale>
          <a:sx n="69" d="100"/>
          <a:sy n="69" d="100"/>
        </p:scale>
        <p:origin x="-183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675578-846E-442D-9C8E-3019265A1CE4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F125C-AA02-4405-A294-954ED812F8F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606784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125C-AA02-4405-A294-954ED812F8F5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125C-AA02-4405-A294-954ED812F8F5}" type="slidenum">
              <a:rPr lang="el-GR" smtClean="0"/>
              <a:pPr/>
              <a:t>30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F0CAA29-B06C-41AC-8B2E-D93D72D79BA8}" type="datetimeFigureOut">
              <a:rPr lang="el-GR" smtClean="0"/>
              <a:pPr/>
              <a:t>23/4/2018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997F3A2-89E5-4DCE-B6A0-F5520FB4FBC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00100" y="2643182"/>
            <a:ext cx="7715304" cy="3786214"/>
          </a:xfrm>
        </p:spPr>
        <p:txBody>
          <a:bodyPr>
            <a:normAutofit/>
          </a:bodyPr>
          <a:lstStyle/>
          <a:p>
            <a:r>
              <a:rPr lang="el-GR" sz="3200" dirty="0" smtClean="0">
                <a:solidFill>
                  <a:schemeClr val="tx1"/>
                </a:solidFill>
              </a:rPr>
              <a:t>                                                                                  </a:t>
            </a:r>
            <a:endParaRPr lang="el-GR" sz="32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l-GR" sz="3200" dirty="0" smtClean="0">
              <a:solidFill>
                <a:schemeClr val="tx1"/>
              </a:solidFill>
            </a:endParaRPr>
          </a:p>
          <a:p>
            <a:r>
              <a:rPr lang="en-US" sz="3200" b="0" dirty="0" smtClean="0">
                <a:solidFill>
                  <a:schemeClr val="accent3"/>
                </a:solidFill>
                <a:latin typeface="Comic Sans MS" pitchFamily="66" charset="0"/>
              </a:rPr>
              <a:t>BENIGN CHRONIC PAIN, examples TREATMENT</a:t>
            </a:r>
            <a:endParaRPr lang="el-GR" sz="3200" b="0" dirty="0" smtClean="0">
              <a:solidFill>
                <a:schemeClr val="accent3"/>
              </a:solidFill>
              <a:latin typeface="Comic Sans MS" pitchFamily="66" charset="0"/>
            </a:endParaRPr>
          </a:p>
          <a:p>
            <a:endParaRPr lang="el-GR" sz="3200" dirty="0" smtClean="0">
              <a:solidFill>
                <a:schemeClr val="tx1"/>
              </a:solidFill>
            </a:endParaRPr>
          </a:p>
          <a:p>
            <a:r>
              <a:rPr lang="el-GR" sz="2400" b="0" dirty="0" err="1" smtClean="0">
                <a:solidFill>
                  <a:schemeClr val="accent3"/>
                </a:solidFill>
                <a:latin typeface="Comic Sans MS" pitchFamily="66" charset="0"/>
                <a:cs typeface="Mongolian Baiti" pitchFamily="66" charset="0"/>
              </a:rPr>
              <a:t>Κουτσοθυμιου</a:t>
            </a:r>
            <a:r>
              <a:rPr lang="el-GR" sz="2400" b="0" dirty="0" smtClean="0">
                <a:solidFill>
                  <a:schemeClr val="accent3"/>
                </a:solidFill>
                <a:latin typeface="Comic Sans MS" pitchFamily="66" charset="0"/>
                <a:cs typeface="Mongolian Baiti" pitchFamily="66" charset="0"/>
              </a:rPr>
              <a:t> </a:t>
            </a:r>
            <a:r>
              <a:rPr lang="el-GR" sz="2400" b="0" dirty="0" err="1" smtClean="0">
                <a:solidFill>
                  <a:schemeClr val="accent3"/>
                </a:solidFill>
                <a:latin typeface="Comic Sans MS" pitchFamily="66" charset="0"/>
                <a:cs typeface="Mongolian Baiti" pitchFamily="66" charset="0"/>
              </a:rPr>
              <a:t>κατερινα</a:t>
            </a:r>
            <a:endParaRPr lang="el-GR" sz="2400" b="0" dirty="0" smtClean="0">
              <a:solidFill>
                <a:schemeClr val="accent3"/>
              </a:solidFill>
              <a:latin typeface="Comic Sans MS" pitchFamily="66" charset="0"/>
              <a:cs typeface="Mongolian Baiti" pitchFamily="66" charset="0"/>
            </a:endParaRPr>
          </a:p>
          <a:p>
            <a:r>
              <a:rPr lang="el-GR" sz="2000" b="0" dirty="0" smtClean="0">
                <a:solidFill>
                  <a:schemeClr val="accent3"/>
                </a:solidFill>
                <a:latin typeface="Comic Sans MS" pitchFamily="66" charset="0"/>
                <a:cs typeface="Mongolian Baiti" pitchFamily="66" charset="0"/>
              </a:rPr>
              <a:t>ΑΝΑΙΣΘΗΣΙΟΛΟΓΟΣ-ΕΝΤΑΤΙΚΟΛΟΓΟΣ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14282" y="500042"/>
            <a:ext cx="8643998" cy="1752600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chemeClr val="accent3"/>
                </a:solidFill>
                <a:latin typeface="Comic Sans MS" pitchFamily="66" charset="0"/>
                <a:cs typeface="Arial" pitchFamily="34" charset="0"/>
              </a:rPr>
              <a:t>ΧΡΟΝΙΟΣ</a:t>
            </a:r>
            <a:r>
              <a:rPr lang="en-US" sz="3600" b="1" dirty="0" smtClean="0">
                <a:solidFill>
                  <a:schemeClr val="accent3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l-GR" sz="3600" b="1" dirty="0" smtClean="0">
                <a:solidFill>
                  <a:schemeClr val="accent3"/>
                </a:solidFill>
                <a:latin typeface="Comic Sans MS" pitchFamily="66" charset="0"/>
                <a:cs typeface="Arial" pitchFamily="34" charset="0"/>
              </a:rPr>
              <a:t>ΚΑΛΟΗΘΗΣ</a:t>
            </a:r>
            <a:r>
              <a:rPr lang="en-US" sz="3600" b="1" dirty="0" smtClean="0">
                <a:solidFill>
                  <a:schemeClr val="accent3"/>
                </a:solidFill>
                <a:latin typeface="Comic Sans MS" pitchFamily="66" charset="0"/>
                <a:cs typeface="Arial" pitchFamily="34" charset="0"/>
              </a:rPr>
              <a:t> </a:t>
            </a:r>
            <a:r>
              <a:rPr lang="el-GR" sz="3600" b="1" dirty="0" smtClean="0">
                <a:solidFill>
                  <a:schemeClr val="accent3"/>
                </a:solidFill>
                <a:latin typeface="Comic Sans MS" pitchFamily="66" charset="0"/>
                <a:cs typeface="Arial" pitchFamily="34" charset="0"/>
              </a:rPr>
              <a:t>ΠΟΝΟΣ,</a:t>
            </a:r>
            <a:r>
              <a:rPr lang="en-US" sz="3600" b="1" dirty="0" smtClean="0">
                <a:solidFill>
                  <a:schemeClr val="accent3"/>
                </a:solidFill>
                <a:latin typeface="Comic Sans MS" pitchFamily="66" charset="0"/>
                <a:cs typeface="Arial" pitchFamily="34" charset="0"/>
              </a:rPr>
              <a:t/>
            </a:r>
            <a:br>
              <a:rPr lang="en-US" sz="3600" b="1" dirty="0" smtClean="0">
                <a:solidFill>
                  <a:schemeClr val="accent3"/>
                </a:solidFill>
                <a:latin typeface="Comic Sans MS" pitchFamily="66" charset="0"/>
                <a:cs typeface="Arial" pitchFamily="34" charset="0"/>
              </a:rPr>
            </a:br>
            <a:r>
              <a:rPr lang="el-GR" sz="2800" b="1" dirty="0" smtClean="0">
                <a:solidFill>
                  <a:schemeClr val="accent3"/>
                </a:solidFill>
                <a:latin typeface="Comic Sans MS" pitchFamily="66" charset="0"/>
                <a:cs typeface="Arial" pitchFamily="34" charset="0"/>
              </a:rPr>
              <a:t>ΠΑΡΑΔΕΙΓΜΑΤΑ, ΑΝΤΙΜΕΤΩΠΙΣΗ</a:t>
            </a:r>
            <a:endParaRPr lang="el-GR" sz="2800" b="1" dirty="0">
              <a:solidFill>
                <a:schemeClr val="accent3"/>
              </a:solidFill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64291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CERVICAL SYNDROME-CERVICAL RHIZITIS</a:t>
            </a:r>
            <a:br>
              <a:rPr lang="en-US" sz="2800" dirty="0" smtClean="0">
                <a:latin typeface="Comic Sans MS" pitchFamily="66" charset="0"/>
              </a:rPr>
            </a:b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n-US" sz="2400" dirty="0" smtClean="0"/>
              <a:t>      </a:t>
            </a:r>
            <a:r>
              <a:rPr lang="el-GR" sz="2400" dirty="0" smtClean="0"/>
              <a:t>2) </a:t>
            </a:r>
            <a:r>
              <a:rPr lang="en-US" sz="2400" dirty="0" smtClean="0"/>
              <a:t>Interventional treatment with cervical epidural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714348" y="1500174"/>
            <a:ext cx="80010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Diagnosis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1) Record</a:t>
            </a:r>
            <a:br>
              <a:rPr lang="en-US" sz="2400" dirty="0" smtClean="0"/>
            </a:br>
            <a:r>
              <a:rPr lang="en-US" sz="2400" dirty="0" smtClean="0"/>
              <a:t>2) Clinical </a:t>
            </a:r>
            <a:r>
              <a:rPr lang="en-US" sz="2400" dirty="0" err="1" smtClean="0"/>
              <a:t>symptomatology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3) Confirm with MRI</a:t>
            </a:r>
            <a:r>
              <a:rPr lang="el-GR" sz="2400" dirty="0" smtClean="0"/>
              <a:t> </a:t>
            </a:r>
          </a:p>
          <a:p>
            <a:endParaRPr lang="el-GR" sz="2400" dirty="0" smtClean="0"/>
          </a:p>
          <a:p>
            <a:r>
              <a:rPr lang="en-US" sz="2400" b="1" dirty="0" smtClean="0"/>
              <a:t> Treatment</a:t>
            </a:r>
            <a:endParaRPr lang="el-GR" sz="2400" b="1" dirty="0" smtClean="0"/>
          </a:p>
          <a:p>
            <a:r>
              <a:rPr lang="el-GR" sz="2400" dirty="0" smtClean="0"/>
              <a:t>1) </a:t>
            </a:r>
            <a:r>
              <a:rPr lang="en-US" sz="2400" dirty="0" smtClean="0"/>
              <a:t>Temporary limitation of neck mobility with collar, NSAIDs</a:t>
            </a:r>
            <a:r>
              <a:rPr lang="el-GR" sz="2400" dirty="0" smtClean="0"/>
              <a:t> </a:t>
            </a:r>
            <a:r>
              <a:rPr lang="en-US" sz="2400" dirty="0" smtClean="0"/>
              <a:t>, muscle relaxants, analgesics</a:t>
            </a:r>
            <a:r>
              <a:rPr lang="el-GR" sz="2400" dirty="0" smtClean="0"/>
              <a:t> </a:t>
            </a:r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n-US" sz="2400" dirty="0" smtClean="0"/>
          </a:p>
        </p:txBody>
      </p:sp>
      <p:pic>
        <p:nvPicPr>
          <p:cNvPr id="5122" name="Picture 2" descr="C:\Users\ευαγγελια\Desktop\gia gia mas\FVTO\08073_02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214422"/>
            <a:ext cx="3349624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78579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CERVICAL SYNDROME- DISEASES OF THE SMALL JOINTS </a:t>
            </a:r>
            <a:br>
              <a:rPr lang="en-US" sz="2800" dirty="0" smtClean="0">
                <a:latin typeface="Comic Sans MS" pitchFamily="66" charset="0"/>
              </a:rPr>
            </a:b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85720" y="1357298"/>
            <a:ext cx="8503920" cy="4286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n-US" sz="2400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   </a:t>
            </a:r>
          </a:p>
          <a:p>
            <a:pPr>
              <a:buNone/>
            </a:pPr>
            <a:r>
              <a:rPr lang="en-US" sz="2400" b="1" dirty="0" smtClean="0"/>
              <a:t>   Treatment</a:t>
            </a:r>
            <a:endParaRPr lang="el-GR" sz="2400" b="1" dirty="0" smtClean="0"/>
          </a:p>
          <a:p>
            <a:pPr marL="457200" indent="-457200">
              <a:buNone/>
            </a:pPr>
            <a:r>
              <a:rPr lang="en-US" sz="2400" dirty="0" smtClean="0"/>
              <a:t>1)Temporary limitation of neck mobility with collar, non-steroidal anti-inflammatory drugs, muscle relaxants, analgesics</a:t>
            </a:r>
            <a:r>
              <a:rPr lang="el-GR" sz="2400" dirty="0" smtClean="0"/>
              <a:t> </a:t>
            </a:r>
            <a:endParaRPr lang="en-US" sz="2400" dirty="0" smtClean="0"/>
          </a:p>
          <a:p>
            <a:pPr marL="457200" indent="-457200"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2) </a:t>
            </a:r>
            <a:r>
              <a:rPr lang="en-US" sz="2400" dirty="0" smtClean="0"/>
              <a:t>Interventional treatment with cervical epidural</a:t>
            </a:r>
            <a:endParaRPr lang="el-GR" sz="2400" dirty="0" smtClean="0"/>
          </a:p>
          <a:p>
            <a:pPr>
              <a:buNone/>
            </a:pP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500034" y="1857364"/>
            <a:ext cx="82153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Chronic disease causing outbreaks and remissions</a:t>
            </a:r>
          </a:p>
          <a:p>
            <a:endParaRPr lang="en-US" sz="2400" dirty="0" smtClean="0"/>
          </a:p>
          <a:p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/>
              <a:t>     </a:t>
            </a:r>
            <a:endParaRPr lang="el-GR" sz="2000" dirty="0"/>
          </a:p>
        </p:txBody>
      </p:sp>
      <p:sp>
        <p:nvSpPr>
          <p:cNvPr id="4" name="3 - Ορθογώνιο"/>
          <p:cNvSpPr/>
          <p:nvPr/>
        </p:nvSpPr>
        <p:spPr>
          <a:xfrm>
            <a:off x="2571736" y="500042"/>
            <a:ext cx="4286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>
                <a:solidFill>
                  <a:schemeClr val="accent3"/>
                </a:solidFill>
              </a:rPr>
              <a:t>          </a:t>
            </a:r>
            <a:r>
              <a:rPr lang="en-US" sz="2800" dirty="0" smtClean="0">
                <a:solidFill>
                  <a:schemeClr val="accent3"/>
                </a:solidFill>
                <a:latin typeface="Comic Sans MS" pitchFamily="66" charset="0"/>
              </a:rPr>
              <a:t>LUMBAGO</a:t>
            </a:r>
            <a:endParaRPr lang="el-GR" sz="2800" dirty="0">
              <a:solidFill>
                <a:schemeClr val="accent3"/>
              </a:solidFill>
              <a:latin typeface="Comic Sans MS" pitchFamily="66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642910" y="1500174"/>
            <a:ext cx="79296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Classification of lumbar pain:</a:t>
            </a:r>
          </a:p>
          <a:p>
            <a:r>
              <a:rPr lang="el-GR" sz="24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Body pain</a:t>
            </a:r>
            <a:r>
              <a:rPr lang="el-GR" sz="24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 err="1" smtClean="0"/>
              <a:t>Radicular</a:t>
            </a:r>
            <a:r>
              <a:rPr lang="en-US" sz="2400" dirty="0" smtClean="0"/>
              <a:t> pain</a:t>
            </a:r>
            <a:r>
              <a:rPr lang="el-GR" sz="2400" dirty="0" smtClean="0"/>
              <a:t> 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Visceral pain</a:t>
            </a:r>
            <a:r>
              <a:rPr lang="el-GR" sz="24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Psychogenic pain</a:t>
            </a:r>
            <a:endParaRPr lang="el-GR" sz="2400" dirty="0" smtClean="0"/>
          </a:p>
          <a:p>
            <a:r>
              <a:rPr lang="el-GR" sz="2400" dirty="0" smtClean="0"/>
              <a:t>  </a:t>
            </a:r>
            <a:endParaRPr lang="el-GR" sz="2400" dirty="0"/>
          </a:p>
        </p:txBody>
      </p:sp>
      <p:pic>
        <p:nvPicPr>
          <p:cNvPr id="6146" name="Picture 2" descr="C:\Users\ευαγγελια\Desktop\gia gia mas\FVTO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2214554"/>
            <a:ext cx="5143536" cy="3143272"/>
          </a:xfrm>
          <a:prstGeom prst="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  <a:softEdge rad="3175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2571736" y="500042"/>
            <a:ext cx="4286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>
                <a:solidFill>
                  <a:schemeClr val="accent3"/>
                </a:solidFill>
                <a:latin typeface="Comic Sans MS" pitchFamily="66" charset="0"/>
              </a:rPr>
              <a:t>          </a:t>
            </a:r>
            <a:r>
              <a:rPr lang="en-US" sz="2800" dirty="0" smtClean="0">
                <a:solidFill>
                  <a:schemeClr val="accent3"/>
                </a:solidFill>
                <a:latin typeface="Comic Sans MS" pitchFamily="66" charset="0"/>
              </a:rPr>
              <a:t>LUMBAGO</a:t>
            </a:r>
            <a:endParaRPr lang="el-GR" sz="2800" dirty="0">
              <a:solidFill>
                <a:schemeClr val="accent3"/>
              </a:solidFill>
              <a:latin typeface="Comic Sans MS" pitchFamily="66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428596" y="1857364"/>
            <a:ext cx="83582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BODY PAIN 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It comes from the muscles, ligaments, joints, </a:t>
            </a:r>
            <a:r>
              <a:rPr lang="en-US" sz="2400" dirty="0" err="1" smtClean="0"/>
              <a:t>intervertebral</a:t>
            </a:r>
            <a:r>
              <a:rPr lang="en-US" sz="2400" dirty="0" smtClean="0"/>
              <a:t> discs and vertebrae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The pain is continuous and well localized</a:t>
            </a:r>
            <a:endParaRPr lang="el-GR" sz="2400" dirty="0" smtClean="0"/>
          </a:p>
          <a:p>
            <a:pPr>
              <a:buFont typeface="Arial" pitchFamily="34" charset="0"/>
              <a:buChar char="•"/>
            </a:pPr>
            <a:endParaRPr lang="el-GR" sz="2400" dirty="0" smtClean="0"/>
          </a:p>
          <a:p>
            <a:r>
              <a:rPr lang="en-US" sz="2400" dirty="0" smtClean="0">
                <a:latin typeface="Comic Sans MS" pitchFamily="66" charset="0"/>
              </a:rPr>
              <a:t>RADICULAR PAIN 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Comes from irritation or inflammation of the spinal root, is sharp, stabbing pain with neuropathic character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The most common cause is </a:t>
            </a:r>
            <a:r>
              <a:rPr lang="en-US" sz="2400" dirty="0" err="1" smtClean="0"/>
              <a:t>herniation</a:t>
            </a:r>
            <a:endParaRPr lang="el-G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2571736" y="500042"/>
            <a:ext cx="4286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>
                <a:solidFill>
                  <a:schemeClr val="accent3"/>
                </a:solidFill>
                <a:latin typeface="Comic Sans MS" pitchFamily="66" charset="0"/>
              </a:rPr>
              <a:t>          </a:t>
            </a:r>
            <a:r>
              <a:rPr lang="en-US" sz="2800" dirty="0" smtClean="0">
                <a:solidFill>
                  <a:schemeClr val="accent3"/>
                </a:solidFill>
                <a:latin typeface="Comic Sans MS" pitchFamily="66" charset="0"/>
              </a:rPr>
              <a:t>LUMBAGO</a:t>
            </a:r>
            <a:endParaRPr lang="el-GR" sz="2800" dirty="0">
              <a:solidFill>
                <a:schemeClr val="accent3"/>
              </a:solidFill>
              <a:latin typeface="Comic Sans MS" pitchFamily="66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500034" y="1571612"/>
            <a:ext cx="8143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VISCERAL PAIN 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Various organs such as the kidney, the uterus, the bladder, the prostate and the aorta can cause pain in the lumbar region.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Possible explanation is the common embryological origin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r>
              <a:rPr lang="en-US" sz="2400" dirty="0" smtClean="0">
                <a:latin typeface="Comic Sans MS" pitchFamily="66" charset="0"/>
              </a:rPr>
              <a:t>PSYCHOGENIC PAIN 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Is difficult to say whether psychological disorders due to pain or is the cause of pain.</a:t>
            </a:r>
            <a:endParaRPr lang="el-GR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2571736" y="500042"/>
            <a:ext cx="4286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>
                <a:solidFill>
                  <a:schemeClr val="accent3"/>
                </a:solidFill>
              </a:rPr>
              <a:t>          </a:t>
            </a:r>
            <a:r>
              <a:rPr lang="en-US" sz="2800" dirty="0" smtClean="0">
                <a:solidFill>
                  <a:schemeClr val="accent3"/>
                </a:solidFill>
                <a:latin typeface="Comic Sans MS" pitchFamily="66" charset="0"/>
              </a:rPr>
              <a:t>LUMBAGO</a:t>
            </a:r>
            <a:endParaRPr lang="el-GR" sz="2800" dirty="0">
              <a:solidFill>
                <a:schemeClr val="accent3"/>
              </a:solidFill>
              <a:latin typeface="Comic Sans MS" pitchFamily="66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500034" y="1785926"/>
            <a:ext cx="83582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DISEASES THAT CAUSE LUMBAGO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 Systemic (pathological) etiology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 Rheumatic etiology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 Infectious etiology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 Endocrine disorder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 Neurological etiology</a:t>
            </a:r>
          </a:p>
        </p:txBody>
      </p:sp>
      <p:pic>
        <p:nvPicPr>
          <p:cNvPr id="1026" name="Picture 2" descr="C:\Users\ευαγγελια\Desktop\gia gia mas\FVTO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357562"/>
            <a:ext cx="3500462" cy="2428892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85720" y="135729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2571736" y="500042"/>
            <a:ext cx="4286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>
                <a:solidFill>
                  <a:schemeClr val="accent3"/>
                </a:solidFill>
                <a:latin typeface="Comic Sans MS" pitchFamily="66" charset="0"/>
              </a:rPr>
              <a:t>          </a:t>
            </a:r>
            <a:r>
              <a:rPr lang="en-US" sz="2800" dirty="0" smtClean="0">
                <a:solidFill>
                  <a:schemeClr val="accent3"/>
                </a:solidFill>
                <a:latin typeface="Comic Sans MS" pitchFamily="66" charset="0"/>
              </a:rPr>
              <a:t>LUMBAGO</a:t>
            </a:r>
            <a:endParaRPr lang="el-GR" sz="2800" dirty="0">
              <a:solidFill>
                <a:schemeClr val="accent3"/>
              </a:solidFill>
              <a:latin typeface="Comic Sans MS" pitchFamily="66" charset="0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357158" y="1428736"/>
            <a:ext cx="842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THERAPEUTIC TREATMENT</a:t>
            </a:r>
          </a:p>
          <a:p>
            <a:r>
              <a:rPr lang="en-US" sz="2400" dirty="0" smtClean="0"/>
              <a:t>Treatment is generally </a:t>
            </a:r>
            <a:r>
              <a:rPr lang="en-US" sz="2400" dirty="0" err="1" smtClean="0"/>
              <a:t>multifactorial</a:t>
            </a:r>
            <a:endParaRPr lang="el-GR" sz="2400" dirty="0" smtClean="0"/>
          </a:p>
          <a:p>
            <a:endParaRPr lang="el-GR" sz="2400" dirty="0" smtClean="0"/>
          </a:p>
          <a:p>
            <a:r>
              <a:rPr lang="en-US" sz="2400" dirty="0" smtClean="0"/>
              <a:t>Immobilization not exceed </a:t>
            </a:r>
            <a:r>
              <a:rPr lang="el-GR" sz="2400" dirty="0" smtClean="0"/>
              <a:t>2-3</a:t>
            </a:r>
            <a:r>
              <a:rPr lang="en-US" sz="2400" dirty="0" smtClean="0"/>
              <a:t> days</a:t>
            </a:r>
            <a:r>
              <a:rPr lang="el-GR" sz="2400" dirty="0" smtClean="0"/>
              <a:t>,</a:t>
            </a:r>
            <a:r>
              <a:rPr lang="en-US" sz="2400" dirty="0" smtClean="0"/>
              <a:t> prolonged immobility causes muscle atrophy</a:t>
            </a:r>
            <a:endParaRPr lang="el-GR" sz="2400" dirty="0" smtClean="0"/>
          </a:p>
          <a:p>
            <a:endParaRPr lang="el-GR" sz="2400" dirty="0" smtClean="0"/>
          </a:p>
          <a:p>
            <a:r>
              <a:rPr lang="el-GR" sz="2400" dirty="0" smtClean="0"/>
              <a:t> </a:t>
            </a:r>
            <a:r>
              <a:rPr lang="en-US" sz="2400" dirty="0" smtClean="0"/>
              <a:t>Pharmacotherapy:</a:t>
            </a:r>
            <a:endParaRPr lang="el-GR" sz="2400" dirty="0" smtClean="0"/>
          </a:p>
          <a:p>
            <a:pPr marL="457200" indent="-457200"/>
            <a:r>
              <a:rPr lang="en-US" sz="2400" dirty="0" smtClean="0"/>
              <a:t>     1. </a:t>
            </a:r>
            <a:r>
              <a:rPr lang="el-GR" sz="2400" dirty="0" smtClean="0"/>
              <a:t> </a:t>
            </a:r>
            <a:r>
              <a:rPr lang="en-US" sz="2400" dirty="0" smtClean="0"/>
              <a:t> Acetaminophen and NSAIDs</a:t>
            </a:r>
            <a:r>
              <a:rPr lang="el-GR" sz="2400" dirty="0" smtClean="0"/>
              <a:t> (</a:t>
            </a:r>
            <a:r>
              <a:rPr lang="en-US" sz="2400" dirty="0" err="1" smtClean="0"/>
              <a:t>Movatec,Arcoxia,Celebrex,Xefo</a:t>
            </a:r>
            <a:r>
              <a:rPr lang="en-US" sz="2400" dirty="0" smtClean="0"/>
              <a:t>)                                                    </a:t>
            </a:r>
            <a:r>
              <a:rPr lang="el-GR" sz="2400" dirty="0" smtClean="0"/>
              <a:t>                             </a:t>
            </a:r>
            <a:r>
              <a:rPr lang="en-US" sz="2400" dirty="0" smtClean="0"/>
              <a:t>2.   Skeletal Muscle Relaxant (</a:t>
            </a:r>
            <a:r>
              <a:rPr lang="en-US" sz="2400" dirty="0" err="1" smtClean="0"/>
              <a:t>Sirtalud</a:t>
            </a:r>
            <a:r>
              <a:rPr lang="en-US" sz="2400" dirty="0" smtClean="0"/>
              <a:t>, </a:t>
            </a:r>
            <a:r>
              <a:rPr lang="en-US" sz="2400" dirty="0" err="1" smtClean="0"/>
              <a:t>Norgesic</a:t>
            </a:r>
            <a:r>
              <a:rPr lang="en-US" sz="2400" dirty="0" smtClean="0"/>
              <a:t>, </a:t>
            </a:r>
            <a:r>
              <a:rPr lang="en-US" sz="2400" dirty="0" err="1" smtClean="0"/>
              <a:t>Stedon</a:t>
            </a:r>
            <a:r>
              <a:rPr lang="en-US" sz="2400" dirty="0" smtClean="0"/>
              <a:t>)</a:t>
            </a:r>
            <a:endParaRPr lang="el-GR" sz="2400" dirty="0" smtClean="0"/>
          </a:p>
          <a:p>
            <a:pPr marL="457200" indent="-457200"/>
            <a:r>
              <a:rPr lang="en-US" sz="2400" dirty="0" smtClean="0"/>
              <a:t>      3.  </a:t>
            </a:r>
            <a:r>
              <a:rPr lang="en-US" sz="2400" dirty="0" err="1" smtClean="0"/>
              <a:t>Opioids</a:t>
            </a:r>
            <a:endParaRPr lang="el-GR" sz="2400" dirty="0" smtClean="0"/>
          </a:p>
          <a:p>
            <a:pPr marL="457200" indent="-457200"/>
            <a:r>
              <a:rPr lang="en-US" sz="2400" dirty="0" smtClean="0"/>
              <a:t>      4.  Antidepressants (</a:t>
            </a:r>
            <a:r>
              <a:rPr lang="en-US" sz="2400" dirty="0" err="1" smtClean="0"/>
              <a:t>Effexor</a:t>
            </a:r>
            <a:r>
              <a:rPr lang="en-US" sz="2400" dirty="0" smtClean="0"/>
              <a:t>)</a:t>
            </a:r>
            <a:endParaRPr lang="el-GR" sz="2400" dirty="0" smtClean="0"/>
          </a:p>
          <a:p>
            <a:pPr marL="457200" indent="-457200"/>
            <a:r>
              <a:rPr lang="en-US" sz="2400" dirty="0" smtClean="0"/>
              <a:t>      5.  </a:t>
            </a:r>
            <a:r>
              <a:rPr lang="en-US" sz="2400" dirty="0" err="1" smtClean="0"/>
              <a:t>Antiepileptics</a:t>
            </a:r>
            <a:r>
              <a:rPr lang="en-US" sz="2400" dirty="0" smtClean="0"/>
              <a:t> (</a:t>
            </a:r>
            <a:r>
              <a:rPr lang="en-US" sz="2400" dirty="0" err="1" smtClean="0"/>
              <a:t>Lyrica</a:t>
            </a:r>
            <a:r>
              <a:rPr lang="en-US" sz="2400" dirty="0" smtClean="0"/>
              <a:t>, </a:t>
            </a:r>
            <a:r>
              <a:rPr lang="en-US" sz="2400" dirty="0" err="1" smtClean="0"/>
              <a:t>Neurontin</a:t>
            </a:r>
            <a:r>
              <a:rPr lang="en-US" sz="2400" dirty="0" smtClean="0"/>
              <a:t>)</a:t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l-GR" sz="2800" b="1" dirty="0"/>
          </a:p>
        </p:txBody>
      </p:sp>
      <p:sp>
        <p:nvSpPr>
          <p:cNvPr id="4" name="3 - Ορθογώνιο"/>
          <p:cNvSpPr/>
          <p:nvPr/>
        </p:nvSpPr>
        <p:spPr>
          <a:xfrm>
            <a:off x="2571736" y="500042"/>
            <a:ext cx="42862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>
                <a:solidFill>
                  <a:schemeClr val="accent3"/>
                </a:solidFill>
              </a:rPr>
              <a:t>          </a:t>
            </a:r>
            <a:r>
              <a:rPr lang="en-US" sz="2800" dirty="0" smtClean="0">
                <a:solidFill>
                  <a:schemeClr val="accent3"/>
                </a:solidFill>
                <a:latin typeface="Comic Sans MS" pitchFamily="66" charset="0"/>
              </a:rPr>
              <a:t>LUMBAGO</a:t>
            </a:r>
            <a:endParaRPr lang="el-GR" sz="2800" dirty="0">
              <a:solidFill>
                <a:schemeClr val="accent3"/>
              </a:solidFill>
              <a:latin typeface="Comic Sans MS" pitchFamily="66" charset="0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785786" y="1785926"/>
            <a:ext cx="764386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THERAPEUTIC TREATMENT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/>
              <a:t>Invasive techniques</a:t>
            </a:r>
            <a:endParaRPr lang="el-GR" sz="24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1) Epidural infusions</a:t>
            </a:r>
            <a:br>
              <a:rPr lang="en-US" sz="2400" dirty="0" smtClean="0"/>
            </a:br>
            <a:r>
              <a:rPr lang="en-US" sz="2400" dirty="0" smtClean="0"/>
              <a:t>2) Spinal infusions</a:t>
            </a:r>
            <a:br>
              <a:rPr lang="en-US" sz="2400" dirty="0" smtClean="0"/>
            </a:br>
            <a:r>
              <a:rPr lang="el-GR" sz="2400" dirty="0" smtClean="0"/>
              <a:t>3</a:t>
            </a:r>
            <a:r>
              <a:rPr lang="en-US" sz="2400" dirty="0" smtClean="0"/>
              <a:t>) Surgery</a:t>
            </a:r>
            <a:endParaRPr lang="el-GR" sz="2400" dirty="0" smtClean="0"/>
          </a:p>
          <a:p>
            <a:r>
              <a:rPr lang="el-GR" sz="2400" dirty="0" smtClean="0"/>
              <a:t> </a:t>
            </a:r>
            <a:endParaRPr lang="en-US" sz="2400" dirty="0"/>
          </a:p>
        </p:txBody>
      </p:sp>
      <p:pic>
        <p:nvPicPr>
          <p:cNvPr id="7170" name="Picture 2" descr="C:\Users\ευαγγελια\Desktop\gia gia mas\FVTO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357298"/>
            <a:ext cx="3500462" cy="2224091"/>
          </a:xfrm>
          <a:prstGeom prst="rect">
            <a:avLst/>
          </a:prstGeom>
          <a:noFill/>
        </p:spPr>
      </p:pic>
      <p:pic>
        <p:nvPicPr>
          <p:cNvPr id="7171" name="Picture 3" descr="C:\Users\ευαγγελια\Desktop\gia gia mas\FVTO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3643314"/>
            <a:ext cx="3743331" cy="2286016"/>
          </a:xfrm>
          <a:prstGeom prst="rect">
            <a:avLst/>
          </a:prstGeom>
          <a:noFill/>
        </p:spPr>
      </p:pic>
      <p:pic>
        <p:nvPicPr>
          <p:cNvPr id="7172" name="Picture 4" descr="C:\Users\ευαγγελια\Desktop\gia gia mas\FVTO\failed_back2_opt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28662" y="4143380"/>
            <a:ext cx="2500330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MYOSCELETAL PAIN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Ι</a:t>
            </a:r>
            <a:r>
              <a:rPr lang="en-US" sz="2400" dirty="0" smtClean="0"/>
              <a:t>s a consequence of frequent strain, overuse of the muscles and is related to work activity</a:t>
            </a:r>
          </a:p>
          <a:p>
            <a:pPr>
              <a:buNone/>
            </a:pP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    </a:t>
            </a:r>
            <a:r>
              <a:rPr lang="en-US" sz="2400" dirty="0" smtClean="0"/>
              <a:t>It includes: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Inflammatory disease of muscle and joint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non-inflammatory disease of muscle and joint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soft tissue disorders: ligaments, tendons</a:t>
            </a:r>
            <a:endParaRPr lang="el-G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MYOSCELETAL PAIN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5" name="4 - Ορθογώνιο"/>
          <p:cNvSpPr/>
          <p:nvPr/>
        </p:nvSpPr>
        <p:spPr>
          <a:xfrm>
            <a:off x="642910" y="1285860"/>
            <a:ext cx="81439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CLINICAL FEATURES:</a:t>
            </a:r>
          </a:p>
          <a:p>
            <a:pPr marL="457200" indent="-457200"/>
            <a:r>
              <a:rPr lang="en-US" sz="2400" dirty="0" smtClean="0"/>
              <a:t>1.  Local pain symptoms or extensive and persistent pain</a:t>
            </a:r>
          </a:p>
          <a:p>
            <a:pPr marL="457200" indent="-457200"/>
            <a:r>
              <a:rPr lang="en-US" sz="2400" dirty="0" smtClean="0"/>
              <a:t>2.  Sensitivity</a:t>
            </a:r>
          </a:p>
          <a:p>
            <a:pPr marL="457200" indent="-457200"/>
            <a:r>
              <a:rPr lang="en-US" sz="2400" dirty="0" smtClean="0"/>
              <a:t>3.  Weakness</a:t>
            </a:r>
          </a:p>
          <a:p>
            <a:pPr marL="457200" indent="-457200"/>
            <a:r>
              <a:rPr lang="en-US" sz="2400" dirty="0" smtClean="0"/>
              <a:t>4.  Limited movement and stiffness </a:t>
            </a:r>
          </a:p>
          <a:p>
            <a:pPr marL="457200" indent="-457200"/>
            <a:r>
              <a:rPr lang="en-US" sz="2400" dirty="0" smtClean="0"/>
              <a:t>5.  Shows a progressive increase in pain</a:t>
            </a:r>
          </a:p>
          <a:p>
            <a:pPr marL="457200" indent="-457200">
              <a:buAutoNum type="arabicPeriod" startAt="6"/>
            </a:pPr>
            <a:r>
              <a:rPr lang="en-US" sz="2400" dirty="0" smtClean="0"/>
              <a:t>Pain is exacerbated by stress </a:t>
            </a:r>
          </a:p>
          <a:p>
            <a:pPr marL="457200" indent="-457200">
              <a:buAutoNum type="arabicPeriod" startAt="6"/>
            </a:pPr>
            <a:endParaRPr lang="el-GR" sz="2400" dirty="0" smtClean="0"/>
          </a:p>
          <a:p>
            <a:pPr marL="457200" indent="-457200"/>
            <a:r>
              <a:rPr lang="en-US" sz="2400" dirty="0" smtClean="0">
                <a:latin typeface="Comic Sans MS" pitchFamily="66" charset="0"/>
              </a:rPr>
              <a:t>DIFFERENTIAL DIAGNOSIS: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err="1" smtClean="0"/>
              <a:t>Rheumatological</a:t>
            </a:r>
            <a:r>
              <a:rPr lang="en-US" sz="2400" dirty="0" smtClean="0"/>
              <a:t> diseases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Metabolic diseases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Inflammations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err="1" smtClean="0"/>
              <a:t>Neoplasms</a:t>
            </a: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endParaRPr lang="el-G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CHRONIC BENING PAIN</a:t>
            </a:r>
            <a:endParaRPr lang="el-GR" sz="2800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642910" y="1571612"/>
            <a:ext cx="8143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DEFINITION:</a:t>
            </a:r>
            <a:r>
              <a:rPr lang="en-US" sz="2400" dirty="0" smtClean="0"/>
              <a:t> Pain not due to benign disease and persists for </a:t>
            </a:r>
            <a:r>
              <a:rPr lang="el-GR" sz="2400" dirty="0" smtClean="0"/>
              <a:t>  </a:t>
            </a:r>
            <a:r>
              <a:rPr lang="en-US" sz="2400" dirty="0" smtClean="0"/>
              <a:t>more than 3 months</a:t>
            </a:r>
            <a:endParaRPr lang="el-GR" sz="2400" dirty="0"/>
          </a:p>
        </p:txBody>
      </p:sp>
      <p:pic>
        <p:nvPicPr>
          <p:cNvPr id="1026" name="Picture 2" descr="C:\Users\ευαγγελια\Desktop\gia gia mas\FVTO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928934"/>
            <a:ext cx="6500858" cy="3143272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  <a:softEdge rad="31750"/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MYOSCELETAL PAIN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6" name="5 - Ορθογώνιο"/>
          <p:cNvSpPr/>
          <p:nvPr/>
        </p:nvSpPr>
        <p:spPr>
          <a:xfrm>
            <a:off x="714348" y="1714488"/>
            <a:ext cx="764386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THERAPEUTIC TREATMENT</a:t>
            </a:r>
          </a:p>
          <a:p>
            <a:endParaRPr lang="en-US" sz="2400" dirty="0" smtClean="0"/>
          </a:p>
          <a:p>
            <a:r>
              <a:rPr lang="en-US" sz="2400" dirty="0" smtClean="0"/>
              <a:t>Treatment is generally </a:t>
            </a:r>
            <a:r>
              <a:rPr lang="en-US" sz="2400" dirty="0" err="1" smtClean="0"/>
              <a:t>multifactorial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l-GR" sz="2400" dirty="0" smtClean="0"/>
          </a:p>
          <a:p>
            <a:r>
              <a:rPr lang="el-GR" sz="2400" dirty="0" smtClean="0"/>
              <a:t>1)  </a:t>
            </a:r>
            <a:r>
              <a:rPr lang="en-US" sz="2400" dirty="0" smtClean="0"/>
              <a:t>Natural means (cold-hot)</a:t>
            </a:r>
            <a:br>
              <a:rPr lang="en-US" sz="2400" dirty="0" smtClean="0"/>
            </a:br>
            <a:r>
              <a:rPr lang="el-GR" sz="2400" dirty="0" smtClean="0"/>
              <a:t>2)  </a:t>
            </a:r>
            <a:r>
              <a:rPr lang="en-US" sz="2400" dirty="0" smtClean="0"/>
              <a:t>Therapeutic exercise - passive movements</a:t>
            </a:r>
            <a:br>
              <a:rPr lang="en-US" sz="2400" dirty="0" smtClean="0"/>
            </a:br>
            <a:r>
              <a:rPr lang="el-GR" sz="2400" dirty="0" smtClean="0"/>
              <a:t>3)  </a:t>
            </a:r>
            <a:r>
              <a:rPr lang="en-US" sz="2400" dirty="0" smtClean="0"/>
              <a:t>Reduce workload</a:t>
            </a:r>
            <a:br>
              <a:rPr lang="en-US" sz="2400" dirty="0" smtClean="0"/>
            </a:br>
            <a:r>
              <a:rPr lang="el-GR" sz="2400" dirty="0" smtClean="0"/>
              <a:t>4)  </a:t>
            </a:r>
            <a:r>
              <a:rPr lang="en-US" sz="2400" dirty="0" smtClean="0"/>
              <a:t>Placing a splint</a:t>
            </a:r>
            <a:br>
              <a:rPr lang="en-US" sz="2400" dirty="0" smtClean="0"/>
            </a:br>
            <a:r>
              <a:rPr lang="el-GR" sz="2400" dirty="0" smtClean="0"/>
              <a:t>5)  </a:t>
            </a:r>
            <a:r>
              <a:rPr lang="en-US" sz="2400" dirty="0" smtClean="0"/>
              <a:t>Acupuncture</a:t>
            </a:r>
          </a:p>
          <a:p>
            <a:r>
              <a:rPr lang="en-US" sz="2400" dirty="0" smtClean="0"/>
              <a:t>6) Physiotherapy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MYOSCELETAL PAIN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6" name="5 - Ορθογώνιο"/>
          <p:cNvSpPr/>
          <p:nvPr/>
        </p:nvSpPr>
        <p:spPr>
          <a:xfrm>
            <a:off x="714348" y="2000240"/>
            <a:ext cx="764386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THERAPEUTIC TREATMENT</a:t>
            </a:r>
          </a:p>
          <a:p>
            <a:r>
              <a:rPr lang="en-US" sz="2400" dirty="0" smtClean="0"/>
              <a:t>Pharmacotherapy:</a:t>
            </a:r>
            <a:endParaRPr lang="el-GR" sz="2400" dirty="0" smtClean="0"/>
          </a:p>
          <a:p>
            <a:pPr marL="457200" indent="-457200"/>
            <a:r>
              <a:rPr lang="en-US" sz="2400" dirty="0" smtClean="0"/>
              <a:t>     1. </a:t>
            </a:r>
            <a:r>
              <a:rPr lang="el-GR" sz="2400" dirty="0" smtClean="0"/>
              <a:t> </a:t>
            </a:r>
            <a:r>
              <a:rPr lang="en-US" sz="2400" dirty="0" smtClean="0"/>
              <a:t>Acetaminophen and NSAIDs</a:t>
            </a:r>
            <a:r>
              <a:rPr lang="el-GR" sz="2400" dirty="0" smtClean="0"/>
              <a:t> (</a:t>
            </a:r>
            <a:r>
              <a:rPr lang="en-US" sz="2400" dirty="0" err="1" smtClean="0"/>
              <a:t>Movatec,Arcoxia,Celebrex,Xefo</a:t>
            </a:r>
            <a:r>
              <a:rPr lang="en-US" sz="2400" dirty="0" smtClean="0"/>
              <a:t>)                                                    </a:t>
            </a:r>
            <a:r>
              <a:rPr lang="el-GR" sz="2400" dirty="0" smtClean="0"/>
              <a:t>                             </a:t>
            </a:r>
            <a:r>
              <a:rPr lang="en-US" sz="2400" dirty="0" smtClean="0"/>
              <a:t>2. Skeletal Muscle Relaxant (</a:t>
            </a:r>
            <a:r>
              <a:rPr lang="en-US" sz="2400" dirty="0" err="1" smtClean="0"/>
              <a:t>Sirtalud</a:t>
            </a:r>
            <a:r>
              <a:rPr lang="en-US" sz="2400" dirty="0" smtClean="0"/>
              <a:t>, </a:t>
            </a:r>
            <a:r>
              <a:rPr lang="en-US" sz="2400" dirty="0" err="1" smtClean="0"/>
              <a:t>Norgesic</a:t>
            </a:r>
            <a:r>
              <a:rPr lang="en-US" sz="2400" dirty="0" smtClean="0"/>
              <a:t>, </a:t>
            </a:r>
            <a:r>
              <a:rPr lang="en-US" sz="2400" dirty="0" err="1" smtClean="0"/>
              <a:t>Stedon</a:t>
            </a:r>
            <a:r>
              <a:rPr lang="en-US" sz="2400" dirty="0" smtClean="0"/>
              <a:t>)</a:t>
            </a:r>
            <a:endParaRPr lang="el-GR" sz="2400" dirty="0" smtClean="0"/>
          </a:p>
          <a:p>
            <a:pPr marL="457200" indent="-457200"/>
            <a:r>
              <a:rPr lang="en-US" sz="2400" dirty="0" smtClean="0"/>
              <a:t>      3. </a:t>
            </a:r>
            <a:r>
              <a:rPr lang="en-US" sz="2400" dirty="0" err="1" smtClean="0"/>
              <a:t>Opioids</a:t>
            </a:r>
            <a:endParaRPr lang="el-GR" sz="2400" dirty="0" smtClean="0"/>
          </a:p>
          <a:p>
            <a:pPr marL="457200" indent="-457200"/>
            <a:r>
              <a:rPr lang="en-US" sz="2400" dirty="0" smtClean="0"/>
              <a:t>      4. Antidepressants (</a:t>
            </a:r>
            <a:r>
              <a:rPr lang="en-US" sz="2400" dirty="0" err="1" smtClean="0"/>
              <a:t>Effexor</a:t>
            </a:r>
            <a:r>
              <a:rPr lang="en-US" sz="2400" dirty="0" smtClean="0"/>
              <a:t>)</a:t>
            </a:r>
            <a:endParaRPr lang="el-GR" sz="2400" dirty="0" smtClean="0"/>
          </a:p>
          <a:p>
            <a:pPr marL="457200" indent="-457200"/>
            <a:r>
              <a:rPr lang="en-US" sz="2400" dirty="0" smtClean="0"/>
              <a:t>      5. </a:t>
            </a:r>
            <a:r>
              <a:rPr lang="en-US" sz="2400" dirty="0" err="1" smtClean="0"/>
              <a:t>Antiepileptics</a:t>
            </a:r>
            <a:r>
              <a:rPr lang="en-US" sz="2400" dirty="0" smtClean="0"/>
              <a:t> (</a:t>
            </a:r>
            <a:r>
              <a:rPr lang="en-US" sz="2400" dirty="0" err="1" smtClean="0"/>
              <a:t>Lyrica</a:t>
            </a:r>
            <a:r>
              <a:rPr lang="en-US" sz="2400" dirty="0" smtClean="0"/>
              <a:t>, </a:t>
            </a:r>
            <a:r>
              <a:rPr lang="en-US" sz="2400" dirty="0" err="1" smtClean="0"/>
              <a:t>Neurontin</a:t>
            </a:r>
            <a:r>
              <a:rPr lang="en-US" sz="2400" dirty="0" smtClean="0"/>
              <a:t>)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l-GR" sz="24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MYOSCELETAL PAIN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6" name="5 - Ορθογώνιο"/>
          <p:cNvSpPr/>
          <p:nvPr/>
        </p:nvSpPr>
        <p:spPr>
          <a:xfrm>
            <a:off x="714348" y="2000240"/>
            <a:ext cx="764386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THERAPEUTIC TREATMENT</a:t>
            </a:r>
          </a:p>
          <a:p>
            <a:endParaRPr lang="en-US" sz="2400" dirty="0" smtClean="0"/>
          </a:p>
          <a:p>
            <a:r>
              <a:rPr lang="en-US" sz="2400" dirty="0" smtClean="0"/>
              <a:t> Invasive techniques</a:t>
            </a:r>
            <a:endParaRPr lang="el-GR" sz="24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1) Epidural infusions</a:t>
            </a:r>
            <a:br>
              <a:rPr lang="en-US" sz="2400" dirty="0" smtClean="0"/>
            </a:br>
            <a:r>
              <a:rPr lang="en-US" sz="2400" dirty="0" smtClean="0"/>
              <a:t>2) Spinal infusions</a:t>
            </a:r>
            <a:br>
              <a:rPr lang="en-US" sz="2400" dirty="0" smtClean="0"/>
            </a:br>
            <a:r>
              <a:rPr lang="el-GR" sz="2400" dirty="0" smtClean="0"/>
              <a:t>3</a:t>
            </a:r>
            <a:r>
              <a:rPr lang="en-US" sz="2400" dirty="0" smtClean="0"/>
              <a:t>) Surgery</a:t>
            </a:r>
            <a:endParaRPr lang="el-GR" sz="2400" dirty="0" smtClean="0"/>
          </a:p>
          <a:p>
            <a:r>
              <a:rPr lang="el-GR" sz="2400" dirty="0" smtClean="0"/>
              <a:t>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l-GR" sz="24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2050" name="Picture 2" descr="C:\Users\ευαγγελια\Desktop\gia gia mas\FVTO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2786058"/>
            <a:ext cx="4572032" cy="2928958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</a:effec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HEADACHE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357158" y="1571612"/>
            <a:ext cx="84296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Chronic headache is a disease but headache is a symptom</a:t>
            </a:r>
          </a:p>
          <a:p>
            <a:r>
              <a:rPr lang="en-US" sz="2400" dirty="0" smtClean="0"/>
              <a:t>                                 in many diseases</a:t>
            </a:r>
            <a:endParaRPr lang="el-GR" sz="2400" dirty="0" smtClean="0"/>
          </a:p>
          <a:p>
            <a:endParaRPr lang="el-GR" sz="2400" dirty="0" smtClean="0"/>
          </a:p>
          <a:p>
            <a:r>
              <a:rPr lang="en-US" sz="2400" dirty="0" smtClean="0"/>
              <a:t>Headaches can be distinguished in:</a:t>
            </a:r>
          </a:p>
          <a:p>
            <a:r>
              <a:rPr lang="en-US" sz="2400" dirty="0" smtClean="0"/>
              <a:t> 1) </a:t>
            </a:r>
            <a:r>
              <a:rPr lang="en-US" sz="2400" b="1" dirty="0" smtClean="0"/>
              <a:t>organics</a:t>
            </a:r>
            <a:r>
              <a:rPr lang="en-US" sz="2400" dirty="0" smtClean="0"/>
              <a:t> (due to some organic damage) and </a:t>
            </a:r>
          </a:p>
          <a:p>
            <a:r>
              <a:rPr lang="en-US" sz="2400" dirty="0" smtClean="0"/>
              <a:t> 2) </a:t>
            </a:r>
            <a:r>
              <a:rPr lang="en-US" sz="2400" b="1" dirty="0" err="1" smtClean="0"/>
              <a:t>functionals</a:t>
            </a:r>
            <a:r>
              <a:rPr lang="en-US" sz="2400" b="1" dirty="0" smtClean="0"/>
              <a:t> or primaries </a:t>
            </a:r>
            <a:r>
              <a:rPr lang="en-US" sz="2400" dirty="0" smtClean="0"/>
              <a:t>headaches  </a:t>
            </a:r>
          </a:p>
          <a:p>
            <a:endParaRPr lang="en-US" sz="2400" b="1" dirty="0" smtClean="0"/>
          </a:p>
          <a:p>
            <a:endParaRPr lang="el-GR" sz="2400" dirty="0">
              <a:latin typeface="Comic Sans MS" pitchFamily="66" charset="0"/>
            </a:endParaRPr>
          </a:p>
        </p:txBody>
      </p:sp>
      <p:pic>
        <p:nvPicPr>
          <p:cNvPr id="1026" name="Picture 2" descr="C:\Users\ευαγγελια\Desktop\gia gia mas\FVTO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857628"/>
            <a:ext cx="4500594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HEADACHE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428596" y="1285860"/>
            <a:ext cx="84296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 smtClean="0"/>
          </a:p>
          <a:p>
            <a:r>
              <a:rPr lang="en-US" sz="2400" dirty="0" smtClean="0">
                <a:latin typeface="Comic Sans MS" pitchFamily="66" charset="0"/>
              </a:rPr>
              <a:t>FUNCTIONALS OR PRIMARIES HEADACHES</a:t>
            </a:r>
            <a:r>
              <a:rPr lang="en-US" sz="2400" dirty="0" smtClean="0"/>
              <a:t> distinguished in 4 large groups:</a:t>
            </a:r>
            <a:endParaRPr lang="el-GR" sz="2400" dirty="0" smtClean="0"/>
          </a:p>
          <a:p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Migraine with or without aura,</a:t>
            </a: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Tension headache,</a:t>
            </a: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Cumulative headache, </a:t>
            </a:r>
            <a:endParaRPr lang="el-GR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 Chronic paroxysmal</a:t>
            </a:r>
            <a:r>
              <a:rPr lang="el-GR" sz="2400" dirty="0" smtClean="0"/>
              <a:t> </a:t>
            </a:r>
            <a:r>
              <a:rPr lang="en-US" sz="2400" dirty="0" smtClean="0"/>
              <a:t>headache</a:t>
            </a:r>
            <a:endParaRPr lang="en-US" sz="2400" dirty="0" smtClean="0">
              <a:latin typeface="Comic Sans MS" pitchFamily="66" charset="0"/>
            </a:endParaRPr>
          </a:p>
          <a:p>
            <a:endParaRPr lang="el-GR" sz="2400" dirty="0">
              <a:latin typeface="Comic Sans MS" pitchFamily="66" charset="0"/>
            </a:endParaRPr>
          </a:p>
        </p:txBody>
      </p:sp>
      <p:pic>
        <p:nvPicPr>
          <p:cNvPr id="2050" name="Picture 2" descr="C:\Users\ευαγγελια\Desktop\gia gia mas\FVTO\Headach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4286256"/>
            <a:ext cx="4714908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HEADACHE-MIGRAINE 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</a:t>
            </a:r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MIGRAINE WITHOUT AURA</a:t>
            </a:r>
            <a:endParaRPr lang="el-GR" sz="2400" dirty="0" smtClean="0">
              <a:solidFill>
                <a:schemeClr val="accent3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l-GR" sz="2400" dirty="0" smtClean="0">
                <a:solidFill>
                  <a:schemeClr val="accent3"/>
                </a:solidFill>
                <a:latin typeface="Comic Sans MS" pitchFamily="66" charset="0"/>
              </a:rPr>
              <a:t> </a:t>
            </a:r>
          </a:p>
          <a:p>
            <a:pPr>
              <a:buFont typeface="Wingdings" pitchFamily="2" charset="2"/>
              <a:buChar char="q"/>
            </a:pPr>
            <a:r>
              <a:rPr lang="el-GR" sz="2400" dirty="0" smtClean="0">
                <a:latin typeface="Comic Sans MS" pitchFamily="66" charset="0"/>
              </a:rPr>
              <a:t>    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smtClean="0"/>
              <a:t>Duration: 4-72 hours</a:t>
            </a:r>
            <a:endParaRPr lang="el-GR" sz="2400" dirty="0" smtClean="0"/>
          </a:p>
          <a:p>
            <a:pPr>
              <a:buFont typeface="Wingdings" pitchFamily="2" charset="2"/>
              <a:buChar char="q"/>
            </a:pPr>
            <a:r>
              <a:rPr lang="el-GR" sz="2400" dirty="0" smtClean="0"/>
              <a:t>     </a:t>
            </a:r>
            <a:r>
              <a:rPr lang="en-US" sz="2400" dirty="0" smtClean="0"/>
              <a:t>Typical features: one-sided localization,</a:t>
            </a:r>
            <a:r>
              <a:rPr lang="el-GR" sz="2400" dirty="0" smtClean="0"/>
              <a:t> </a:t>
            </a:r>
            <a:r>
              <a:rPr lang="en-US" sz="2400" dirty="0" smtClean="0"/>
              <a:t> pulsing character, medium-high intensity.</a:t>
            </a:r>
            <a:endParaRPr lang="el-GR" sz="2400" dirty="0" smtClean="0"/>
          </a:p>
          <a:p>
            <a:pPr>
              <a:buFont typeface="Wingdings" pitchFamily="2" charset="2"/>
              <a:buChar char="q"/>
            </a:pPr>
            <a:r>
              <a:rPr lang="el-GR" sz="2400" dirty="0" smtClean="0"/>
              <a:t>   </a:t>
            </a:r>
            <a:r>
              <a:rPr lang="en-US" sz="2400" dirty="0" smtClean="0"/>
              <a:t>  Accompanied by: </a:t>
            </a:r>
            <a:r>
              <a:rPr lang="en-US" sz="2400" dirty="0" err="1" smtClean="0"/>
              <a:t>nausea,vomiting</a:t>
            </a:r>
            <a:r>
              <a:rPr lang="en-US" sz="2400" dirty="0" smtClean="0"/>
              <a:t> </a:t>
            </a:r>
            <a:r>
              <a:rPr lang="en-US" sz="2400" dirty="0" err="1" smtClean="0"/>
              <a:t>photofobia</a:t>
            </a:r>
            <a:r>
              <a:rPr lang="en-US" sz="2400" dirty="0" smtClean="0"/>
              <a:t> </a:t>
            </a:r>
            <a:r>
              <a:rPr lang="en-US" sz="2400" dirty="0" err="1" smtClean="0"/>
              <a:t>phonophobia</a:t>
            </a:r>
            <a:endParaRPr lang="el-GR" sz="2400" dirty="0" smtClean="0"/>
          </a:p>
          <a:p>
            <a:pPr>
              <a:buFont typeface="Wingdings" pitchFamily="2" charset="2"/>
              <a:buChar char="q"/>
            </a:pPr>
            <a:r>
              <a:rPr lang="el-GR" sz="2400" dirty="0" smtClean="0"/>
              <a:t>       </a:t>
            </a:r>
            <a:r>
              <a:rPr lang="en-US" sz="2400" dirty="0" smtClean="0"/>
              <a:t>Cerebral blood flow is normal or slightly disordered</a:t>
            </a: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 </a:t>
            </a:r>
            <a:endParaRPr lang="el-GR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HEADACHE-MIGRAIN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571472" y="1357298"/>
            <a:ext cx="81439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MIGRAINE WITH AURA</a:t>
            </a:r>
            <a:r>
              <a:rPr lang="en-US" sz="2400" dirty="0" smtClean="0">
                <a:latin typeface="Comic Sans MS" pitchFamily="66" charset="0"/>
              </a:rPr>
              <a:t>:</a:t>
            </a:r>
            <a:endParaRPr lang="el-GR" sz="2400" dirty="0" smtClean="0">
              <a:latin typeface="Comic Sans MS" pitchFamily="66" charset="0"/>
            </a:endParaRPr>
          </a:p>
          <a:p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l-GR" sz="2400" dirty="0" smtClean="0"/>
              <a:t>Ι</a:t>
            </a:r>
            <a:r>
              <a:rPr lang="en-US" sz="2400" dirty="0" smtClean="0"/>
              <a:t>s a complex of focal neurological symptoms, before headache and are associated with decreased local cerebral blood flow </a:t>
            </a:r>
            <a:endParaRPr lang="el-GR" sz="2400" dirty="0" smtClean="0"/>
          </a:p>
          <a:p>
            <a:endParaRPr lang="el-GR" sz="2400" dirty="0" smtClean="0"/>
          </a:p>
          <a:p>
            <a:r>
              <a:rPr lang="el-GR" sz="2400" dirty="0" smtClean="0"/>
              <a:t>Τ</a:t>
            </a:r>
            <a:r>
              <a:rPr lang="en-US" sz="2400" dirty="0" err="1" smtClean="0"/>
              <a:t>ypical</a:t>
            </a:r>
            <a:r>
              <a:rPr lang="en-US" sz="2400" dirty="0" smtClean="0"/>
              <a:t> features: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 visual and auditory hallucinations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 unilateral headache,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 nausea, photophobia, </a:t>
            </a:r>
          </a:p>
          <a:p>
            <a:endParaRPr lang="en-US" sz="2400" dirty="0" smtClean="0"/>
          </a:p>
          <a:p>
            <a:r>
              <a:rPr lang="en-US" sz="2400" dirty="0" smtClean="0"/>
              <a:t>Duration: 5-20 minutes for the aura and 4-72 hours for headache</a:t>
            </a:r>
            <a:endParaRPr lang="el-GR" sz="2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HEADACHE-MIGRAIN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5" name="4 - Ορθογώνιο"/>
          <p:cNvSpPr/>
          <p:nvPr/>
        </p:nvSpPr>
        <p:spPr>
          <a:xfrm>
            <a:off x="571472" y="1643050"/>
            <a:ext cx="80724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TREATMENT</a:t>
            </a:r>
          </a:p>
          <a:p>
            <a:endParaRPr lang="el-GR" sz="2400" dirty="0" smtClean="0">
              <a:solidFill>
                <a:schemeClr val="accent3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 </a:t>
            </a:r>
            <a:r>
              <a:rPr lang="en-US" sz="2400" dirty="0" err="1" smtClean="0"/>
              <a:t>Rrophylactic</a:t>
            </a:r>
            <a:r>
              <a:rPr lang="en-US" sz="2400" dirty="0" smtClean="0"/>
              <a:t> treatment: </a:t>
            </a:r>
            <a:r>
              <a:rPr lang="en-US" sz="2400" dirty="0" err="1" smtClean="0"/>
              <a:t>Propranolol</a:t>
            </a:r>
            <a:r>
              <a:rPr lang="en-US" sz="2400" dirty="0" smtClean="0"/>
              <a:t>, </a:t>
            </a:r>
            <a:r>
              <a:rPr lang="en-US" sz="2400" dirty="0" err="1" smtClean="0"/>
              <a:t>Flunarizine</a:t>
            </a:r>
            <a:endParaRPr lang="en-US" sz="2400" dirty="0" smtClean="0"/>
          </a:p>
          <a:p>
            <a:pPr>
              <a:buFont typeface="Wingdings" pitchFamily="2" charset="2"/>
              <a:buChar char="q"/>
            </a:pPr>
            <a:endParaRPr lang="en-US" sz="2400" dirty="0" smtClean="0"/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 Generally drugs: </a:t>
            </a:r>
            <a:r>
              <a:rPr lang="en-US" sz="2400" dirty="0" err="1" smtClean="0"/>
              <a:t>analgetics</a:t>
            </a:r>
            <a:r>
              <a:rPr lang="en-US" sz="2400" dirty="0" smtClean="0"/>
              <a:t>, </a:t>
            </a:r>
            <a:r>
              <a:rPr lang="en-US" sz="2400" dirty="0" err="1" smtClean="0"/>
              <a:t>antiemetics</a:t>
            </a:r>
            <a:r>
              <a:rPr lang="en-US" sz="2400" dirty="0" smtClean="0"/>
              <a:t>, iv </a:t>
            </a:r>
            <a:r>
              <a:rPr lang="en-US" sz="2400" dirty="0" err="1" smtClean="0"/>
              <a:t>Xylocaine</a:t>
            </a:r>
            <a:r>
              <a:rPr lang="en-US" sz="2400" dirty="0" smtClean="0"/>
              <a:t>,</a:t>
            </a:r>
          </a:p>
          <a:p>
            <a:pPr>
              <a:buFont typeface="Wingdings" pitchFamily="2" charset="2"/>
              <a:buChar char="q"/>
            </a:pPr>
            <a:endParaRPr lang="en-US" sz="2400" dirty="0" smtClean="0"/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 Specially drugs: Ergotamine, </a:t>
            </a:r>
            <a:r>
              <a:rPr lang="en-US" sz="2400" dirty="0" err="1" smtClean="0"/>
              <a:t>Dihydroergotamine</a:t>
            </a:r>
            <a:r>
              <a:rPr lang="en-US" sz="2400" dirty="0" smtClean="0"/>
              <a:t> and selective agonist of Serotonin</a:t>
            </a:r>
            <a:endParaRPr lang="el-GR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HEADACHE-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omic Sans MS" pitchFamily="66" charset="0"/>
              </a:rPr>
              <a:t>TENSION HEADACHE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>
                <a:solidFill>
                  <a:schemeClr val="accent3"/>
                </a:solidFill>
              </a:rPr>
              <a:t>     </a:t>
            </a:r>
            <a:endParaRPr lang="el-GR" sz="2400" dirty="0">
              <a:solidFill>
                <a:schemeClr val="accent3"/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714316" y="1428736"/>
            <a:ext cx="84296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TENSION HEADACHE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 </a:t>
            </a:r>
            <a:r>
              <a:rPr lang="en-US" sz="2400" dirty="0" smtClean="0"/>
              <a:t>  Duration: 30 min up to 7 days 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/>
              <a:t>   Common cause is stress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/>
              <a:t>   Typical characteristics: pressing pain, mild intensity, bilateral appearance often with muscle spasms in the cervical</a:t>
            </a:r>
          </a:p>
          <a:p>
            <a:pPr marL="457200" indent="-457200"/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TREATMENT: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Poor response to medication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Better results with physiotherapy, acupuncture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   Fight stress</a:t>
            </a:r>
          </a:p>
          <a:p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TREATMENT</a:t>
            </a:r>
            <a:r>
              <a:rPr lang="en-US" sz="2400" dirty="0" smtClean="0">
                <a:latin typeface="Comic Sans MS" pitchFamily="66" charset="0"/>
              </a:rPr>
              <a:t>:</a:t>
            </a:r>
          </a:p>
          <a:p>
            <a:r>
              <a:rPr lang="en-US" sz="2400" dirty="0" smtClean="0"/>
              <a:t> Like in migraine , use of 100% O2 for the duration of the crisis</a:t>
            </a:r>
            <a:r>
              <a:rPr lang="el-GR" sz="2400" dirty="0" smtClean="0"/>
              <a:t> 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el-GR" sz="2400" dirty="0" smtClean="0"/>
          </a:p>
          <a:p>
            <a:pPr marL="457200" indent="-457200"/>
            <a:endParaRPr lang="en-US" sz="2400" dirty="0" smtClean="0">
              <a:solidFill>
                <a:schemeClr val="accent3"/>
              </a:solidFill>
            </a:endParaRPr>
          </a:p>
          <a:p>
            <a:pPr marL="457200" indent="-457200"/>
            <a:endParaRPr lang="el-GR" sz="2400" dirty="0">
              <a:solidFill>
                <a:schemeClr val="accent3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571480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HEADACHE- </a:t>
            </a:r>
            <a:r>
              <a:rPr lang="en-US" sz="2800" dirty="0" smtClean="0">
                <a:solidFill>
                  <a:schemeClr val="accent3"/>
                </a:solidFill>
                <a:latin typeface="Comic Sans MS" pitchFamily="66" charset="0"/>
              </a:rPr>
              <a:t>CUMULATIVE HEADACHE</a:t>
            </a:r>
            <a:r>
              <a:rPr lang="el-GR" sz="2600" dirty="0" smtClean="0">
                <a:solidFill>
                  <a:schemeClr val="accent3"/>
                </a:solidFill>
                <a:latin typeface="Comic Sans MS" pitchFamily="66" charset="0"/>
              </a:rPr>
              <a:t/>
            </a:r>
            <a:br>
              <a:rPr lang="el-GR" sz="2600" dirty="0" smtClean="0">
                <a:solidFill>
                  <a:schemeClr val="accent3"/>
                </a:solidFill>
                <a:latin typeface="Comic Sans MS" pitchFamily="66" charset="0"/>
              </a:rPr>
            </a:br>
            <a:endParaRPr lang="el-GR" sz="26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i="1" dirty="0" smtClean="0"/>
              <a:t>     </a:t>
            </a:r>
            <a:endParaRPr lang="el-GR" sz="2400" i="1" dirty="0"/>
          </a:p>
        </p:txBody>
      </p:sp>
      <p:sp>
        <p:nvSpPr>
          <p:cNvPr id="4" name="3 - Ορθογώνιο"/>
          <p:cNvSpPr/>
          <p:nvPr/>
        </p:nvSpPr>
        <p:spPr>
          <a:xfrm>
            <a:off x="428596" y="1214422"/>
            <a:ext cx="84296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CUMULATIVE HEADACHE</a:t>
            </a:r>
            <a:endParaRPr lang="el-GR" sz="2400" dirty="0" smtClean="0">
              <a:solidFill>
                <a:schemeClr val="accent3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 More common in men</a:t>
            </a:r>
            <a:endParaRPr lang="el-GR" sz="2400" dirty="0" smtClean="0"/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 Duration: 15-180 min, 1</a:t>
            </a:r>
            <a:r>
              <a:rPr lang="el-GR" sz="2400" dirty="0" smtClean="0"/>
              <a:t> </a:t>
            </a:r>
            <a:r>
              <a:rPr lang="en-US" sz="2400" dirty="0" smtClean="0"/>
              <a:t>up to 8 times per week, </a:t>
            </a:r>
          </a:p>
          <a:p>
            <a:r>
              <a:rPr lang="en-US" sz="2400" dirty="0" smtClean="0"/>
              <a:t>for weeks or months of time, with intervals of months or years without symptoms</a:t>
            </a:r>
          </a:p>
          <a:p>
            <a:r>
              <a:rPr lang="en-US" sz="2400" dirty="0" smtClean="0"/>
              <a:t>  Typical features: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Strong heterogeneous pain in the area the eye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l-GR" sz="2400" dirty="0" smtClean="0"/>
              <a:t> </a:t>
            </a:r>
            <a:r>
              <a:rPr lang="en-US" sz="2400" dirty="0" err="1" smtClean="0"/>
              <a:t>Conjunctival</a:t>
            </a:r>
            <a:r>
              <a:rPr lang="en-US" sz="2400" dirty="0" smtClean="0"/>
              <a:t> hyperemia, 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/>
              <a:t>  </a:t>
            </a:r>
            <a:r>
              <a:rPr lang="en-US" sz="2400" dirty="0" smtClean="0"/>
              <a:t>Tearing, 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/>
              <a:t>  </a:t>
            </a:r>
            <a:r>
              <a:rPr lang="en-US" sz="2400" dirty="0" smtClean="0"/>
              <a:t>Nasal congestion, </a:t>
            </a:r>
            <a:r>
              <a:rPr lang="en-US" sz="2400" dirty="0" err="1" smtClean="0"/>
              <a:t>rhinorrhea</a:t>
            </a:r>
            <a:endParaRPr lang="el-GR" sz="2400" dirty="0" smtClean="0"/>
          </a:p>
          <a:p>
            <a:r>
              <a:rPr lang="el-GR" sz="2400" dirty="0" smtClean="0"/>
              <a:t>  </a:t>
            </a:r>
            <a:r>
              <a:rPr lang="en-US" sz="2400" dirty="0" smtClean="0"/>
              <a:t>Eyelid drop</a:t>
            </a:r>
            <a:r>
              <a:rPr lang="el-GR" sz="2400" dirty="0" smtClean="0"/>
              <a:t>, </a:t>
            </a:r>
            <a:r>
              <a:rPr lang="en-US" sz="2400" dirty="0" smtClean="0"/>
              <a:t>eyelid edema</a:t>
            </a:r>
            <a:endParaRPr lang="el-GR" sz="2400" dirty="0" smtClean="0"/>
          </a:p>
          <a:p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TREATMENT</a:t>
            </a:r>
            <a:r>
              <a:rPr lang="en-US" sz="2400" dirty="0" smtClean="0">
                <a:latin typeface="Comic Sans MS" pitchFamily="66" charset="0"/>
              </a:rPr>
              <a:t>:</a:t>
            </a:r>
          </a:p>
          <a:p>
            <a:r>
              <a:rPr lang="en-US" sz="2400" dirty="0" smtClean="0"/>
              <a:t> Like in migraine , use of 100% O2 for the duration of the crisis</a:t>
            </a:r>
            <a:r>
              <a:rPr lang="el-GR" sz="2400" dirty="0" smtClean="0"/>
              <a:t> 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endParaRPr lang="el-G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CHRONIC BENING PAIN</a:t>
            </a: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r>
              <a:rPr lang="en-US" sz="2400" dirty="0" smtClean="0"/>
              <a:t>Chronic pain syndrome of benign etiology is due to many different ailments.</a:t>
            </a: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     </a:t>
            </a:r>
            <a:r>
              <a:rPr lang="en-US" sz="2400" dirty="0" smtClean="0"/>
              <a:t>The therapeutic approach is mainly aimed at relieving pain</a:t>
            </a: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endParaRPr lang="el-GR" dirty="0"/>
          </a:p>
        </p:txBody>
      </p:sp>
      <p:pic>
        <p:nvPicPr>
          <p:cNvPr id="2050" name="Picture 2" descr="C:\Users\ευαγγελια\Desktop\gia gia mas\FVTO\4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500438"/>
            <a:ext cx="3143252" cy="2000264"/>
          </a:xfrm>
          <a:prstGeom prst="rect">
            <a:avLst/>
          </a:prstGeom>
          <a:noFill/>
        </p:spPr>
      </p:pic>
      <p:pic>
        <p:nvPicPr>
          <p:cNvPr id="2051" name="Picture 3" descr="C:\Users\ευαγγελια\Desktop\gia gia mas\FVTO\βελονισμός-μυοσκελετικές-παθήσεις-300x19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500438"/>
            <a:ext cx="3000396" cy="195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4282" y="785794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HEADACHE- CHRONIC</a:t>
            </a:r>
            <a:br>
              <a:rPr lang="en-US" sz="2800" dirty="0" smtClean="0">
                <a:latin typeface="Comic Sans MS" pitchFamily="66" charset="0"/>
              </a:rPr>
            </a:br>
            <a:r>
              <a:rPr lang="en-US" sz="2800" dirty="0" smtClean="0">
                <a:latin typeface="Comic Sans MS" pitchFamily="66" charset="0"/>
              </a:rPr>
              <a:t> CUMULATIVE HEADACHE </a:t>
            </a:r>
            <a:r>
              <a:rPr lang="el-GR" sz="2600" dirty="0" smtClean="0">
                <a:solidFill>
                  <a:schemeClr val="accent3"/>
                </a:solidFill>
                <a:latin typeface="Comic Sans MS" pitchFamily="66" charset="0"/>
              </a:rPr>
              <a:t/>
            </a:r>
            <a:br>
              <a:rPr lang="el-GR" sz="2600" dirty="0" smtClean="0">
                <a:solidFill>
                  <a:schemeClr val="accent3"/>
                </a:solidFill>
                <a:latin typeface="Comic Sans MS" pitchFamily="66" charset="0"/>
              </a:rPr>
            </a:br>
            <a:endParaRPr lang="el-GR" sz="26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i="1" dirty="0" smtClean="0"/>
              <a:t>    </a:t>
            </a:r>
            <a:endParaRPr lang="el-GR" sz="2400" i="1" dirty="0"/>
          </a:p>
        </p:txBody>
      </p:sp>
      <p:sp>
        <p:nvSpPr>
          <p:cNvPr id="5" name="4 - Ορθογώνιο"/>
          <p:cNvSpPr/>
          <p:nvPr/>
        </p:nvSpPr>
        <p:spPr>
          <a:xfrm>
            <a:off x="500034" y="1714488"/>
            <a:ext cx="8286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CHRONIC CUMULATIVE HEADACHE </a:t>
            </a:r>
          </a:p>
          <a:p>
            <a:endParaRPr lang="en-US" sz="2400" dirty="0" smtClean="0">
              <a:solidFill>
                <a:schemeClr val="accent3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  Shows the same symptoms as cumulative headache but softer  and with a shorter duration of 5-30 min 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   More frequent in women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chemeClr val="accent3"/>
                </a:solidFill>
                <a:latin typeface="Comic Sans MS" pitchFamily="66" charset="0"/>
              </a:rPr>
              <a:t>TREATMENT</a:t>
            </a:r>
          </a:p>
          <a:p>
            <a:r>
              <a:rPr lang="en-US" sz="2400" dirty="0" smtClean="0"/>
              <a:t>  </a:t>
            </a:r>
            <a:r>
              <a:rPr lang="en-US" sz="2400" dirty="0" err="1" smtClean="0"/>
              <a:t>Indomethacin</a:t>
            </a:r>
            <a:endParaRPr lang="el-GR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CONCLUSIONS</a:t>
            </a:r>
            <a:endParaRPr lang="el-GR" sz="2600" b="1" dirty="0">
              <a:latin typeface="Comic Sans MS" pitchFamily="66" charset="0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428596" y="1357298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/>
          </a:p>
          <a:p>
            <a:endParaRPr lang="el-GR" sz="2400" dirty="0"/>
          </a:p>
        </p:txBody>
      </p:sp>
      <p:sp>
        <p:nvSpPr>
          <p:cNvPr id="5" name="4 - Ορθογώνιο"/>
          <p:cNvSpPr/>
          <p:nvPr/>
        </p:nvSpPr>
        <p:spPr>
          <a:xfrm>
            <a:off x="428596" y="1428736"/>
            <a:ext cx="84296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syndromes that cause chronic benign pain are not limited to those mentioned.</a:t>
            </a:r>
          </a:p>
          <a:p>
            <a:r>
              <a:rPr lang="en-US" sz="2400" dirty="0" smtClean="0"/>
              <a:t> </a:t>
            </a:r>
          </a:p>
          <a:p>
            <a:r>
              <a:rPr lang="en-US" sz="2400" dirty="0" smtClean="0"/>
              <a:t>The role of the doctor is to deal with the patient, to listen to him, to support him and his family and to cure his pain</a:t>
            </a:r>
          </a:p>
          <a:p>
            <a:r>
              <a:rPr lang="en-US" sz="2400" dirty="0" smtClean="0"/>
              <a:t> </a:t>
            </a:r>
          </a:p>
          <a:p>
            <a:r>
              <a:rPr lang="en-US" sz="2400" dirty="0" smtClean="0"/>
              <a:t>The chronic pain exhausts the patient physically, mentally, economically and morally while sometimes leads him sidelined</a:t>
            </a:r>
            <a:endParaRPr lang="el-GR" sz="2400" dirty="0"/>
          </a:p>
        </p:txBody>
      </p:sp>
      <p:pic>
        <p:nvPicPr>
          <p:cNvPr id="1026" name="Picture 2" descr="C:\Users\ευαγγελια\Desktop\gia gia mas\FVTO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4357694"/>
            <a:ext cx="2143125" cy="2000264"/>
          </a:xfrm>
          <a:prstGeom prst="rect">
            <a:avLst/>
          </a:prstGeom>
          <a:noFill/>
        </p:spPr>
      </p:pic>
      <p:pic>
        <p:nvPicPr>
          <p:cNvPr id="1027" name="Picture 3" descr="C:\Users\ευαγγελια\Desktop\gia gia mas\FVTO\index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00562" y="4429132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1" name="Picture 3" descr="C:\Users\Billy\Desktop\the-end-of-social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52"/>
            <a:ext cx="8643998" cy="61436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4" name="3 - Ορθογώνιο"/>
          <p:cNvSpPr/>
          <p:nvPr/>
        </p:nvSpPr>
        <p:spPr>
          <a:xfrm>
            <a:off x="2928926" y="4572008"/>
            <a:ext cx="3429024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l-GR" sz="3200" dirty="0" smtClean="0">
                <a:latin typeface="Comic Sans MS" pitchFamily="66" charset="0"/>
              </a:rPr>
              <a:t>   ΕΥΧΑΡΙΣΤΩ</a:t>
            </a:r>
            <a:endParaRPr lang="el-GR" sz="3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QUESTIONS</a:t>
            </a:r>
            <a:endParaRPr lang="el-GR" sz="2600" b="1" dirty="0">
              <a:latin typeface="Comic Sans MS" pitchFamily="66" charset="0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428596" y="1357298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/>
          </a:p>
          <a:p>
            <a:endParaRPr lang="el-GR" sz="2400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      What is the </a:t>
            </a:r>
            <a:r>
              <a:rPr lang="en-US" sz="2800" dirty="0" smtClean="0"/>
              <a:t>classification of lumbar pain?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QUESTIONS</a:t>
            </a:r>
            <a:endParaRPr lang="el-GR" sz="2600" b="1" dirty="0">
              <a:latin typeface="Comic Sans MS" pitchFamily="66" charset="0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428596" y="1357298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/>
          </a:p>
          <a:p>
            <a:endParaRPr lang="el-GR" sz="2400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Whats</a:t>
            </a:r>
            <a:r>
              <a:rPr lang="en-US" dirty="0" smtClean="0"/>
              <a:t> the </a:t>
            </a:r>
            <a:r>
              <a:rPr lang="en-US" sz="2800" dirty="0" smtClean="0"/>
              <a:t>classification of lumbar pain?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Body pain</a:t>
            </a:r>
            <a:r>
              <a:rPr lang="el-GR" sz="28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</a:t>
            </a:r>
            <a:r>
              <a:rPr lang="en-US" sz="2800" dirty="0" err="1" smtClean="0"/>
              <a:t>Radicular</a:t>
            </a:r>
            <a:r>
              <a:rPr lang="en-US" sz="2800" dirty="0" smtClean="0"/>
              <a:t> pain</a:t>
            </a:r>
            <a:r>
              <a:rPr lang="el-GR" sz="2800" dirty="0" smtClean="0"/>
              <a:t> 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Visceral pain</a:t>
            </a:r>
            <a:r>
              <a:rPr lang="el-GR" sz="28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Psychogenic pain</a:t>
            </a:r>
            <a:endParaRPr lang="el-GR" sz="2800" dirty="0" smtClean="0"/>
          </a:p>
          <a:p>
            <a:pPr>
              <a:buNone/>
            </a:pPr>
            <a:r>
              <a:rPr lang="el-GR" sz="2800" dirty="0" smtClean="0"/>
              <a:t>  </a:t>
            </a:r>
          </a:p>
          <a:p>
            <a:pPr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QUESTIONS</a:t>
            </a:r>
            <a:endParaRPr lang="el-GR" sz="2600" b="1" dirty="0">
              <a:latin typeface="Comic Sans MS" pitchFamily="66" charset="0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428596" y="1357298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/>
          </a:p>
          <a:p>
            <a:endParaRPr lang="el-GR" sz="2400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What are the trigger points?</a:t>
            </a:r>
            <a:endParaRPr lang="el-G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QUESTIONS</a:t>
            </a:r>
            <a:endParaRPr lang="el-GR" sz="2600" b="1" dirty="0">
              <a:latin typeface="Comic Sans MS" pitchFamily="66" charset="0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428596" y="1357298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/>
          </a:p>
          <a:p>
            <a:endParaRPr lang="el-GR" sz="2400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What are the trigger points?</a:t>
            </a:r>
            <a:r>
              <a:rPr lang="en-US" sz="2800" dirty="0" smtClean="0"/>
              <a:t>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They are small nodes in the muscle that are painful during palpation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QUESTIONS</a:t>
            </a:r>
            <a:endParaRPr lang="el-GR" sz="2600" b="1" dirty="0">
              <a:latin typeface="Comic Sans MS" pitchFamily="66" charset="0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428596" y="1357298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/>
          </a:p>
          <a:p>
            <a:endParaRPr lang="el-GR" sz="2400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en-US" sz="2800" dirty="0" smtClean="0"/>
              <a:t>      In what type of headache we have :</a:t>
            </a:r>
          </a:p>
          <a:p>
            <a:pPr marL="457200" indent="-457200">
              <a:buNone/>
            </a:pPr>
            <a:r>
              <a:rPr lang="en-US" sz="2800" dirty="0" smtClean="0"/>
              <a:t>     pressing pain, mild intensity, bilateral appearance often with muscle spasms in the cervical</a:t>
            </a:r>
          </a:p>
          <a:p>
            <a:pPr marL="457200" indent="-45720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Migraine with or without aura,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Tension headache,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Cumulative headache, 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Chronic paroxysmal</a:t>
            </a:r>
            <a:r>
              <a:rPr lang="el-GR" sz="2800" dirty="0" smtClean="0"/>
              <a:t> </a:t>
            </a:r>
            <a:r>
              <a:rPr lang="en-US" sz="2800" dirty="0" smtClean="0"/>
              <a:t>headache</a:t>
            </a:r>
            <a:endParaRPr lang="en-US" sz="2800" dirty="0" smtClean="0">
              <a:latin typeface="Comic Sans MS" pitchFamily="66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QUESTIONS</a:t>
            </a:r>
            <a:endParaRPr lang="el-GR" sz="2600" b="1" dirty="0">
              <a:latin typeface="Comic Sans MS" pitchFamily="66" charset="0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428596" y="1357298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/>
          </a:p>
          <a:p>
            <a:endParaRPr lang="el-GR" sz="2400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en-US" sz="2800" dirty="0" smtClean="0"/>
              <a:t>      In what type of headache we have :</a:t>
            </a:r>
          </a:p>
          <a:p>
            <a:pPr marL="457200" indent="-457200">
              <a:buNone/>
            </a:pPr>
            <a:r>
              <a:rPr lang="en-US" sz="2800" dirty="0" smtClean="0"/>
              <a:t>     pressing pain, mild intensity, bilateral appearance often with muscle spasms in the cervical</a:t>
            </a:r>
          </a:p>
          <a:p>
            <a:pPr marL="457200" indent="-45720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Migraine with or without aura,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en-US" sz="2800" b="1" u="sng" dirty="0" smtClean="0"/>
              <a:t>Tension headache,</a:t>
            </a:r>
            <a:endParaRPr lang="el-GR" sz="2800" b="1" u="sng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Cumulative headache, </a:t>
            </a: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 Chronic paroxysmal</a:t>
            </a:r>
            <a:r>
              <a:rPr lang="el-GR" sz="2800" dirty="0" smtClean="0"/>
              <a:t> </a:t>
            </a:r>
            <a:r>
              <a:rPr lang="en-US" sz="2800" dirty="0" smtClean="0"/>
              <a:t>headache</a:t>
            </a:r>
            <a:endParaRPr lang="en-US" sz="2800" dirty="0" smtClean="0">
              <a:latin typeface="Comic Sans MS" pitchFamily="66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64291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CERVICAL SYNDROME</a:t>
            </a:r>
            <a:br>
              <a:rPr lang="en-US" sz="2800" dirty="0" smtClean="0">
                <a:latin typeface="Comic Sans MS" pitchFamily="66" charset="0"/>
              </a:rPr>
            </a:b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l-GR" sz="2400" dirty="0"/>
          </a:p>
        </p:txBody>
      </p:sp>
      <p:sp>
        <p:nvSpPr>
          <p:cNvPr id="4" name="3 - Ορθογώνιο"/>
          <p:cNvSpPr/>
          <p:nvPr/>
        </p:nvSpPr>
        <p:spPr>
          <a:xfrm>
            <a:off x="714348" y="1643050"/>
            <a:ext cx="77867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CERVICAL SYNDROME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Behind a cervical syndrome may hide illnesses like:</a:t>
            </a:r>
            <a:br>
              <a:rPr lang="en-US" sz="2400" dirty="0" smtClean="0"/>
            </a:br>
            <a:r>
              <a:rPr lang="en-US" sz="2400" dirty="0" smtClean="0"/>
              <a:t>1) Muscles (</a:t>
            </a:r>
            <a:r>
              <a:rPr lang="en-US" sz="2400" dirty="0" err="1" smtClean="0"/>
              <a:t>myo</a:t>
            </a:r>
            <a:r>
              <a:rPr lang="en-US" sz="2400" dirty="0" smtClean="0"/>
              <a:t>-peritoneal syndromes)</a:t>
            </a:r>
            <a:br>
              <a:rPr lang="en-US" sz="2400" dirty="0" smtClean="0"/>
            </a:br>
            <a:r>
              <a:rPr lang="en-US" sz="2400" dirty="0" smtClean="0"/>
              <a:t>2) Root diseases (</a:t>
            </a:r>
            <a:r>
              <a:rPr lang="en-US" sz="2400" dirty="0" err="1" smtClean="0"/>
              <a:t>rhizitis</a:t>
            </a:r>
            <a:r>
              <a:rPr lang="en-US" sz="2400" dirty="0" smtClean="0"/>
              <a:t>)</a:t>
            </a:r>
            <a:br>
              <a:rPr lang="en-US" sz="2400" dirty="0" smtClean="0"/>
            </a:br>
            <a:r>
              <a:rPr lang="en-US" sz="2400" dirty="0" smtClean="0"/>
              <a:t>3) Diseases of the small joints</a:t>
            </a:r>
            <a:endParaRPr lang="en-US" sz="2400" dirty="0"/>
          </a:p>
        </p:txBody>
      </p:sp>
      <p:pic>
        <p:nvPicPr>
          <p:cNvPr id="3074" name="Picture 2" descr="C:\Users\ευαγγελια\Desktop\gia gia mas\FVTO\neck-pa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4000504"/>
            <a:ext cx="3929090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92867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CERVICAL SYNDROME-MYOPERITONIAN SYNDROME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5" name="4 - Ορθογώνιο"/>
          <p:cNvSpPr/>
          <p:nvPr/>
        </p:nvSpPr>
        <p:spPr>
          <a:xfrm>
            <a:off x="357158" y="1500174"/>
            <a:ext cx="842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MYOPERITONIAN SYNDROME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It is the primary muscular diseases of skeletal muscles due to micro-injuries in the muscle</a:t>
            </a:r>
            <a:br>
              <a:rPr lang="en-US" sz="2400" dirty="0" smtClean="0"/>
            </a:br>
            <a:r>
              <a:rPr lang="en-US" sz="2400" dirty="0" smtClean="0"/>
              <a:t>Minor trauma causes vasoconstriction</a:t>
            </a:r>
            <a:r>
              <a:rPr lang="el-GR" sz="2400" dirty="0" smtClean="0"/>
              <a:t>       </a:t>
            </a:r>
            <a:r>
              <a:rPr lang="en-US" sz="2400" dirty="0" smtClean="0"/>
              <a:t>  reduction in O2 supply leading to anaerobic metabolism and production of </a:t>
            </a:r>
            <a:r>
              <a:rPr lang="en-US" sz="2400" dirty="0" err="1" smtClean="0"/>
              <a:t>algogenic</a:t>
            </a:r>
            <a:r>
              <a:rPr lang="en-US" sz="2400" dirty="0" smtClean="0"/>
              <a:t> substances</a:t>
            </a:r>
            <a:endParaRPr lang="el-GR" sz="2400" dirty="0" smtClean="0"/>
          </a:p>
          <a:p>
            <a:endParaRPr lang="el-GR" sz="2400" dirty="0" smtClean="0"/>
          </a:p>
          <a:p>
            <a:r>
              <a:rPr lang="en-US" sz="2400" dirty="0" smtClean="0"/>
              <a:t>TRIGGER POINTS</a:t>
            </a:r>
          </a:p>
          <a:p>
            <a:endParaRPr lang="en-US" sz="2400" dirty="0" smtClean="0"/>
          </a:p>
          <a:p>
            <a:r>
              <a:rPr lang="en-US" sz="2400" dirty="0" smtClean="0"/>
              <a:t>They are small nodes in the muscle that are painful during palpation</a:t>
            </a:r>
          </a:p>
          <a:p>
            <a:endParaRPr lang="en-US" sz="2400" dirty="0" smtClean="0"/>
          </a:p>
          <a:p>
            <a:endParaRPr lang="el-GR" sz="2400" dirty="0"/>
          </a:p>
        </p:txBody>
      </p:sp>
      <p:sp>
        <p:nvSpPr>
          <p:cNvPr id="6" name="5 - Δεξιό βέλος"/>
          <p:cNvSpPr/>
          <p:nvPr/>
        </p:nvSpPr>
        <p:spPr>
          <a:xfrm>
            <a:off x="5643570" y="3143248"/>
            <a:ext cx="500066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100010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CERVICAL SYNDROME-MYOPERITONIAN SYNDROME</a:t>
            </a: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l-GR" sz="2400" dirty="0"/>
          </a:p>
        </p:txBody>
      </p:sp>
      <p:sp>
        <p:nvSpPr>
          <p:cNvPr id="5" name="4 - Ορθογώνιο"/>
          <p:cNvSpPr/>
          <p:nvPr/>
        </p:nvSpPr>
        <p:spPr>
          <a:xfrm>
            <a:off x="357158" y="1500174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l-GR" sz="2400" dirty="0"/>
          </a:p>
        </p:txBody>
      </p:sp>
      <p:sp>
        <p:nvSpPr>
          <p:cNvPr id="7" name="6 - Ορθογώνιο"/>
          <p:cNvSpPr/>
          <p:nvPr/>
        </p:nvSpPr>
        <p:spPr>
          <a:xfrm>
            <a:off x="500034" y="1571612"/>
            <a:ext cx="80724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TREATMENT 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Stretch and spray: </a:t>
            </a:r>
            <a:r>
              <a:rPr lang="en-US" sz="2400" dirty="0" smtClean="0"/>
              <a:t>practically first spraying with refrigerant from 20 cm distance and then stretching the affected muscles</a:t>
            </a:r>
            <a:endParaRPr lang="el-GR" sz="2400" dirty="0"/>
          </a:p>
        </p:txBody>
      </p:sp>
      <p:pic>
        <p:nvPicPr>
          <p:cNvPr id="1026" name="Picture 2" descr="C:\Users\ευαγγελια\Desktop\gia gia mas\FVTO\inde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714752"/>
            <a:ext cx="4214842" cy="2286016"/>
          </a:xfrm>
          <a:prstGeom prst="rect">
            <a:avLst/>
          </a:prstGeom>
          <a:noFill/>
          <a:effectLst>
            <a:reflection blurRad="6350" stA="50000" endA="300" endPos="38500" dist="50800" dir="5400000" sy="-100000" algn="bl" rotWithShape="0"/>
            <a:softEdge rad="63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4282" y="1285860"/>
            <a:ext cx="8715436" cy="35719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CERVICAL SYNDROME-MYOPERITONIAN SYNDROME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Dry needling</a:t>
            </a:r>
            <a:r>
              <a:rPr lang="el-GR" sz="2400" b="1" dirty="0" smtClean="0"/>
              <a:t> </a:t>
            </a:r>
            <a:r>
              <a:rPr lang="en-US" sz="2400" b="1" dirty="0" smtClean="0"/>
              <a:t>: </a:t>
            </a:r>
            <a:r>
              <a:rPr lang="en-US" sz="2400" dirty="0" smtClean="0"/>
              <a:t>identify the trigger point with fine needle 25G and it remains for 5 min</a:t>
            </a:r>
            <a:endParaRPr lang="el-GR" sz="2400" dirty="0"/>
          </a:p>
        </p:txBody>
      </p:sp>
      <p:sp>
        <p:nvSpPr>
          <p:cNvPr id="5" name="4 - Ορθογώνιο"/>
          <p:cNvSpPr/>
          <p:nvPr/>
        </p:nvSpPr>
        <p:spPr>
          <a:xfrm>
            <a:off x="357158" y="1500174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l-GR" sz="2400" dirty="0"/>
          </a:p>
        </p:txBody>
      </p:sp>
      <p:sp>
        <p:nvSpPr>
          <p:cNvPr id="7" name="6 - Ορθογώνιο"/>
          <p:cNvSpPr/>
          <p:nvPr/>
        </p:nvSpPr>
        <p:spPr>
          <a:xfrm>
            <a:off x="500034" y="1571612"/>
            <a:ext cx="80724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TREATMENT </a:t>
            </a:r>
          </a:p>
          <a:p>
            <a:endParaRPr lang="el-GR" sz="24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l-GR" sz="2400" dirty="0"/>
          </a:p>
        </p:txBody>
      </p:sp>
      <p:pic>
        <p:nvPicPr>
          <p:cNvPr id="2050" name="Picture 2" descr="C:\Users\ευαγγελια\Desktop\gia gia mas\FVTO\triggerpointinject_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3500438"/>
            <a:ext cx="3357586" cy="2124075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2051" name="Picture 3" descr="C:\Users\ευαγγελια\Desktop\gia gia mas\FVTO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500438"/>
            <a:ext cx="3857652" cy="214314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107154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CERVICAL SYNDROME-MYOPERITONIAN SYNDROME</a:t>
            </a:r>
            <a:r>
              <a:rPr lang="el-GR" sz="2800" dirty="0" smtClean="0">
                <a:latin typeface="Comic Sans MS" pitchFamily="66" charset="0"/>
              </a:rPr>
              <a:t/>
            </a:r>
            <a:br>
              <a:rPr lang="el-GR" sz="2800" dirty="0" smtClean="0">
                <a:latin typeface="Comic Sans MS" pitchFamily="66" charset="0"/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 smtClean="0"/>
              <a:t>     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Filtration  trigger point with a local anesthetic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357158" y="1500174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l-GR" sz="2400" dirty="0"/>
          </a:p>
        </p:txBody>
      </p:sp>
      <p:sp>
        <p:nvSpPr>
          <p:cNvPr id="7" name="6 - Ορθογώνιο"/>
          <p:cNvSpPr/>
          <p:nvPr/>
        </p:nvSpPr>
        <p:spPr>
          <a:xfrm>
            <a:off x="500034" y="1571612"/>
            <a:ext cx="80724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TREATMENT</a:t>
            </a:r>
          </a:p>
          <a:p>
            <a:endParaRPr lang="el-GR" sz="24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l-GR" sz="2400" dirty="0"/>
          </a:p>
        </p:txBody>
      </p:sp>
      <p:pic>
        <p:nvPicPr>
          <p:cNvPr id="3074" name="Picture 2" descr="C:\Users\ευαγγελια\Desktop\gia gia mas\FVTO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143248"/>
            <a:ext cx="6286544" cy="2714644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  <a:reflection blurRad="6350" stA="50000" endA="300" endPos="55500" dist="50800" dir="5400000" sy="-100000" algn="bl" rotWithShape="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57158" y="64291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Comic Sans MS" pitchFamily="66" charset="0"/>
              </a:rPr>
              <a:t>CERVICAL SYNDROME-CERVICAL RHIZITIS</a:t>
            </a:r>
            <a:br>
              <a:rPr lang="en-US" sz="2800" dirty="0" smtClean="0">
                <a:latin typeface="Comic Sans MS" pitchFamily="66" charset="0"/>
              </a:rPr>
            </a:br>
            <a:endParaRPr lang="el-GR" sz="2800" b="1" dirty="0">
              <a:latin typeface="Comic Sans MS" pitchFamily="66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571472" y="1500175"/>
            <a:ext cx="8143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Can be caused by: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1) </a:t>
            </a:r>
            <a:r>
              <a:rPr lang="en-US" sz="2400" dirty="0" err="1" smtClean="0"/>
              <a:t>Intervertebral</a:t>
            </a:r>
            <a:r>
              <a:rPr lang="en-US" sz="2400" dirty="0" smtClean="0"/>
              <a:t> disc </a:t>
            </a:r>
            <a:r>
              <a:rPr lang="en-US" sz="2400" dirty="0" err="1" smtClean="0"/>
              <a:t>herniation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2) Spinal vertebral </a:t>
            </a:r>
            <a:r>
              <a:rPr lang="en-US" sz="2400" dirty="0" err="1" smtClean="0"/>
              <a:t>stenosis</a:t>
            </a:r>
            <a:endParaRPr lang="en-US" sz="2400" dirty="0" smtClean="0"/>
          </a:p>
          <a:p>
            <a:r>
              <a:rPr lang="en-US" sz="2400" dirty="0" smtClean="0"/>
              <a:t>3) </a:t>
            </a:r>
            <a:r>
              <a:rPr lang="en-US" sz="2400" dirty="0" err="1" smtClean="0"/>
              <a:t>Spondyloloisthisi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l-GR" sz="2400" dirty="0"/>
          </a:p>
        </p:txBody>
      </p:sp>
      <p:pic>
        <p:nvPicPr>
          <p:cNvPr id="4098" name="Picture 2" descr="C:\Users\ευαγγελια\Desktop\gia gia mas\FVTO\cervical-disc-herniation_web-300x21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357298"/>
            <a:ext cx="3429024" cy="2286016"/>
          </a:xfrm>
          <a:prstGeom prst="rect">
            <a:avLst/>
          </a:prstGeom>
          <a:noFill/>
        </p:spPr>
      </p:pic>
      <p:pic>
        <p:nvPicPr>
          <p:cNvPr id="4099" name="Picture 3" descr="C:\Users\ευαγγελια\Desktop\gia gia mas\FVTO\26acd6ff1dcaa50319529ae8867d32d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857628"/>
            <a:ext cx="3071834" cy="2000264"/>
          </a:xfrm>
          <a:prstGeom prst="rect">
            <a:avLst/>
          </a:prstGeom>
          <a:noFill/>
        </p:spPr>
      </p:pic>
      <p:pic>
        <p:nvPicPr>
          <p:cNvPr id="4100" name="Picture 4" descr="C:\Users\ευαγγελια\Desktop\gia gia mas\FVTO\Spondylolisthesi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3786190"/>
            <a:ext cx="3500430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Κλασικό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4906</TotalTime>
  <Words>1134</Words>
  <Application>Microsoft Office PowerPoint</Application>
  <PresentationFormat>Προβολή στην οθόνη (4:3)</PresentationFormat>
  <Paragraphs>316</Paragraphs>
  <Slides>38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38</vt:i4>
      </vt:variant>
    </vt:vector>
  </HeadingPairs>
  <TitlesOfParts>
    <vt:vector size="39" baseType="lpstr">
      <vt:lpstr>Δημοτικός</vt:lpstr>
      <vt:lpstr>ΧΡΟΝΙΟΣ ΚΑΛΟΗΘΗΣ ΠΟΝΟΣ, ΠΑΡΑΔΕΙΓΜΑΤΑ, ΑΝΤΙΜΕΤΩΠΙΣΗ</vt:lpstr>
      <vt:lpstr>CHRONIC BENING PAIN</vt:lpstr>
      <vt:lpstr>CHRONIC BENING PAIN</vt:lpstr>
      <vt:lpstr>                                         CERVICAL SYNDROME </vt:lpstr>
      <vt:lpstr>                                         CERVICAL SYNDROME-MYOPERITONIAN SYNDROME  </vt:lpstr>
      <vt:lpstr>                                         CERVICAL SYNDROME-MYOPERITONIAN SYNDROME  </vt:lpstr>
      <vt:lpstr>                                 CERVICAL SYNDROME-MYOPERITONIAN SYNDROME  </vt:lpstr>
      <vt:lpstr>                                         CERVICAL SYNDROME-MYOPERITONIAN SYNDROME  </vt:lpstr>
      <vt:lpstr>                                         CERVICAL SYNDROME-CERVICAL RHIZITIS </vt:lpstr>
      <vt:lpstr>                                         CERVICAL SYNDROME-CERVICAL RHIZITIS </vt:lpstr>
      <vt:lpstr>                                         CERVICAL SYNDROME- DISEASES OF THE SMALL JOINTS  </vt:lpstr>
      <vt:lpstr>                                         </vt:lpstr>
      <vt:lpstr>                                         </vt:lpstr>
      <vt:lpstr>                                         </vt:lpstr>
      <vt:lpstr>                                         </vt:lpstr>
      <vt:lpstr>                                         </vt:lpstr>
      <vt:lpstr>                                         </vt:lpstr>
      <vt:lpstr>                                         MYOSCELETAL PAIN</vt:lpstr>
      <vt:lpstr>                                         MYOSCELETAL PAIN</vt:lpstr>
      <vt:lpstr>                                         MYOSCELETAL PAIN</vt:lpstr>
      <vt:lpstr>                                         MYOSCELETAL PAIN</vt:lpstr>
      <vt:lpstr>                                         MYOSCELETAL PAIN</vt:lpstr>
      <vt:lpstr>HEADACHE</vt:lpstr>
      <vt:lpstr>HEADACHE</vt:lpstr>
      <vt:lpstr>HEADACHE-MIGRAINE </vt:lpstr>
      <vt:lpstr>HEADACHE-MIGRAIN</vt:lpstr>
      <vt:lpstr>HEADACHE-MIGRAIN</vt:lpstr>
      <vt:lpstr>HEADACHE- TENSION HEADACHE</vt:lpstr>
      <vt:lpstr>HEADACHE- CUMULATIVE HEADACHE </vt:lpstr>
      <vt:lpstr>HEADACHE- CHRONIC  CUMULATIVE HEADACHE  </vt:lpstr>
      <vt:lpstr>CONCLUSIONS</vt:lpstr>
      <vt:lpstr>Διαφάνεια 32</vt:lpstr>
      <vt:lpstr>QUESTIONS</vt:lpstr>
      <vt:lpstr>QUESTIONS</vt:lpstr>
      <vt:lpstr>QUESTIONS</vt:lpstr>
      <vt:lpstr>QUESTIONS</vt:lpstr>
      <vt:lpstr>QUESTIONS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ΔΕΞΜΕΔΕΤΟΜΙΔΙΝΗ</dc:title>
  <dc:creator>Billy</dc:creator>
  <cp:lastModifiedBy>ευαγγελια</cp:lastModifiedBy>
  <cp:revision>369</cp:revision>
  <dcterms:created xsi:type="dcterms:W3CDTF">2014-10-21T14:43:37Z</dcterms:created>
  <dcterms:modified xsi:type="dcterms:W3CDTF">2018-04-23T20:09:28Z</dcterms:modified>
</cp:coreProperties>
</file>