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37"/>
  </p:notesMasterIdLst>
  <p:handoutMasterIdLst>
    <p:handoutMasterId r:id="rId38"/>
  </p:handoutMasterIdLst>
  <p:sldIdLst>
    <p:sldId id="256" r:id="rId3"/>
    <p:sldId id="257" r:id="rId4"/>
    <p:sldId id="276" r:id="rId5"/>
    <p:sldId id="275" r:id="rId6"/>
    <p:sldId id="277" r:id="rId7"/>
    <p:sldId id="278" r:id="rId8"/>
    <p:sldId id="279" r:id="rId9"/>
    <p:sldId id="280" r:id="rId10"/>
    <p:sldId id="281" r:id="rId11"/>
    <p:sldId id="282" r:id="rId12"/>
    <p:sldId id="283" r:id="rId13"/>
    <p:sldId id="284" r:id="rId14"/>
    <p:sldId id="285" r:id="rId15"/>
    <p:sldId id="286" r:id="rId16"/>
    <p:sldId id="287" r:id="rId17"/>
    <p:sldId id="288" r:id="rId18"/>
    <p:sldId id="290" r:id="rId19"/>
    <p:sldId id="289" r:id="rId20"/>
    <p:sldId id="291" r:id="rId21"/>
    <p:sldId id="292" r:id="rId22"/>
    <p:sldId id="293" r:id="rId23"/>
    <p:sldId id="294" r:id="rId24"/>
    <p:sldId id="295" r:id="rId25"/>
    <p:sldId id="297" r:id="rId26"/>
    <p:sldId id="296" r:id="rId27"/>
    <p:sldId id="298" r:id="rId28"/>
    <p:sldId id="299" r:id="rId29"/>
    <p:sldId id="300" r:id="rId30"/>
    <p:sldId id="301" r:id="rId31"/>
    <p:sldId id="302" r:id="rId32"/>
    <p:sldId id="303" r:id="rId33"/>
    <p:sldId id="304" r:id="rId34"/>
    <p:sldId id="305" r:id="rId35"/>
    <p:sldId id="306"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5238" autoAdjust="0"/>
  </p:normalViewPr>
  <p:slideViewPr>
    <p:cSldViewPr snapToGrid="0">
      <p:cViewPr>
        <p:scale>
          <a:sx n="68" d="100"/>
          <a:sy n="68" d="100"/>
        </p:scale>
        <p:origin x="616" y="52"/>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5" d="100"/>
          <a:sy n="65" d="100"/>
        </p:scale>
        <p:origin x="2784"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handoutMaster" Target="handoutMasters/handoutMaster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Σύμβολο κράτησης θέσης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latinLnBrk="0">
              <a:defRPr lang="el-GR" sz="1200"/>
            </a:lvl1pPr>
          </a:lstStyle>
          <a:p>
            <a:endParaRPr lang="el-GR"/>
          </a:p>
        </p:txBody>
      </p:sp>
      <p:sp>
        <p:nvSpPr>
          <p:cNvPr id="3" name="Σύμβολο κράτησης θέσης ημερομηνίας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latinLnBrk="0">
              <a:defRPr lang="el-GR" sz="1200"/>
            </a:lvl1pPr>
          </a:lstStyle>
          <a:p>
            <a:fld id="{8EB33BB8-6C7A-4BE0-9B55-9EAC48D52EC6}" type="datetimeFigureOut">
              <a:rPr lang="el-GR"/>
              <a:t>20/10/2016</a:t>
            </a:fld>
            <a:endParaRPr lang="el-GR"/>
          </a:p>
        </p:txBody>
      </p:sp>
      <p:sp>
        <p:nvSpPr>
          <p:cNvPr id="4" name="Σύμβολο κράτησης θέσης υποσέλιδου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latinLnBrk="0">
              <a:defRPr lang="el-GR" sz="1200"/>
            </a:lvl1pPr>
          </a:lstStyle>
          <a:p>
            <a:endParaRPr lang="el-GR"/>
          </a:p>
        </p:txBody>
      </p:sp>
      <p:sp>
        <p:nvSpPr>
          <p:cNvPr id="5" name="Σύμβολο κράτησης θέσης αριθμού διαφάνειας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latinLnBrk="0">
              <a:defRPr lang="el-GR" sz="1200"/>
            </a:lvl1pPr>
          </a:lstStyle>
          <a:p>
            <a:fld id="{73F7AA83-DE31-4E93-AB07-EF7FB05F6670}" type="slidenum">
              <a:rPr lang="el-GR"/>
              <a:t>‹#›</a:t>
            </a:fld>
            <a:endParaRPr lang="el-GR"/>
          </a:p>
        </p:txBody>
      </p:sp>
    </p:spTree>
    <p:extLst>
      <p:ext uri="{BB962C8B-B14F-4D97-AF65-F5344CB8AC3E}">
        <p14:creationId xmlns:p14="http://schemas.microsoft.com/office/powerpoint/2010/main" val="32212903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Σύμβολο κράτησης θέσης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latinLnBrk="0">
              <a:defRPr lang="el-GR" sz="1200"/>
            </a:lvl1pPr>
          </a:lstStyle>
          <a:p>
            <a:endParaRPr lang="el-GR"/>
          </a:p>
        </p:txBody>
      </p:sp>
      <p:sp>
        <p:nvSpPr>
          <p:cNvPr id="3" name="Σύμβολο κράτησης θέσης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latinLnBrk="0">
              <a:defRPr lang="el-GR" sz="1200"/>
            </a:lvl1pPr>
          </a:lstStyle>
          <a:p>
            <a:fld id="{C611EF64-F73B-4314-BB6F-BC0937BBDF19}" type="datetimeFigureOut">
              <a:t>20/10/2016</a:t>
            </a:fld>
            <a:endParaRPr lang="el-GR"/>
          </a:p>
        </p:txBody>
      </p:sp>
      <p:sp>
        <p:nvSpPr>
          <p:cNvPr id="4" name="Σύμβολο κράτησης θέσης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Σύμβολο κράτησης θέσης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Κάντε κλικ για να επεξεργαστείτε τα στυλ υποδείγματος κειμένου</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Σύμβολο κράτησης θέσης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latinLnBrk="0">
              <a:defRPr lang="el-GR" sz="1200"/>
            </a:lvl1pPr>
          </a:lstStyle>
          <a:p>
            <a:endParaRPr lang="el-GR"/>
          </a:p>
        </p:txBody>
      </p:sp>
      <p:sp>
        <p:nvSpPr>
          <p:cNvPr id="7" name="Σύμβολο κράτησης θέσης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latinLnBrk="0">
              <a:defRPr lang="el-GR" sz="1200"/>
            </a:lvl1pPr>
          </a:lstStyle>
          <a:p>
            <a:fld id="{935E2820-AFE1-45FA-949E-17BDB534E1DC}" type="slidenum">
              <a:t>‹#›</a:t>
            </a:fld>
            <a:endParaRPr lang="el-GR"/>
          </a:p>
        </p:txBody>
      </p:sp>
    </p:spTree>
    <p:extLst>
      <p:ext uri="{BB962C8B-B14F-4D97-AF65-F5344CB8AC3E}">
        <p14:creationId xmlns:p14="http://schemas.microsoft.com/office/powerpoint/2010/main" val="3157997931"/>
      </p:ext>
    </p:extLst>
  </p:cSld>
  <p:clrMap bg1="lt1" tx1="dk1" bg2="lt2" tx2="dk2" accent1="accent1" accent2="accent2" accent3="accent3" accent4="accent4" accent5="accent5" accent6="accent6" hlink="hlink" folHlink="folHlink"/>
  <p:notesStyle>
    <a:lvl1pPr marL="0" algn="l" defTabSz="914400" rtl="0" eaLnBrk="1" latinLnBrk="0" hangingPunct="1">
      <a:defRPr lang="el-GR" sz="1200" kern="1200">
        <a:solidFill>
          <a:schemeClr val="tx1"/>
        </a:solidFill>
        <a:latin typeface="+mn-lt"/>
        <a:ea typeface="+mn-ea"/>
        <a:cs typeface="+mn-cs"/>
      </a:defRPr>
    </a:lvl1pPr>
    <a:lvl2pPr marL="457200" algn="l" defTabSz="914400" rtl="0" eaLnBrk="1" latinLnBrk="0" hangingPunct="1">
      <a:defRPr lang="el-GR" sz="1200" kern="1200">
        <a:solidFill>
          <a:schemeClr val="tx1"/>
        </a:solidFill>
        <a:latin typeface="+mn-lt"/>
        <a:ea typeface="+mn-ea"/>
        <a:cs typeface="+mn-cs"/>
      </a:defRPr>
    </a:lvl2pPr>
    <a:lvl3pPr marL="914400" algn="l" defTabSz="914400" rtl="0" eaLnBrk="1" latinLnBrk="0" hangingPunct="1">
      <a:defRPr lang="el-GR" sz="1200" kern="1200">
        <a:solidFill>
          <a:schemeClr val="tx1"/>
        </a:solidFill>
        <a:latin typeface="+mn-lt"/>
        <a:ea typeface="+mn-ea"/>
        <a:cs typeface="+mn-cs"/>
      </a:defRPr>
    </a:lvl3pPr>
    <a:lvl4pPr marL="1371600" algn="l" defTabSz="914400" rtl="0" eaLnBrk="1" latinLnBrk="0" hangingPunct="1">
      <a:defRPr lang="el-GR" sz="1200" kern="1200">
        <a:solidFill>
          <a:schemeClr val="tx1"/>
        </a:solidFill>
        <a:latin typeface="+mn-lt"/>
        <a:ea typeface="+mn-ea"/>
        <a:cs typeface="+mn-cs"/>
      </a:defRPr>
    </a:lvl4pPr>
    <a:lvl5pPr marL="1828800" algn="l" defTabSz="914400" rtl="0" eaLnBrk="1" latinLnBrk="0" hangingPunct="1">
      <a:defRPr lang="el-GR" sz="1200" kern="1200">
        <a:solidFill>
          <a:schemeClr val="tx1"/>
        </a:solidFill>
        <a:latin typeface="+mn-lt"/>
        <a:ea typeface="+mn-ea"/>
        <a:cs typeface="+mn-cs"/>
      </a:defRPr>
    </a:lvl5pPr>
    <a:lvl6pPr marL="2286000" algn="l" defTabSz="914400" rtl="0" eaLnBrk="1" latinLnBrk="0" hangingPunct="1">
      <a:defRPr lang="el-GR" sz="1200" kern="1200">
        <a:solidFill>
          <a:schemeClr val="tx1"/>
        </a:solidFill>
        <a:latin typeface="+mn-lt"/>
        <a:ea typeface="+mn-ea"/>
        <a:cs typeface="+mn-cs"/>
      </a:defRPr>
    </a:lvl6pPr>
    <a:lvl7pPr marL="2743200" algn="l" defTabSz="914400" rtl="0" eaLnBrk="1" latinLnBrk="0" hangingPunct="1">
      <a:defRPr lang="el-GR" sz="1200" kern="1200">
        <a:solidFill>
          <a:schemeClr val="tx1"/>
        </a:solidFill>
        <a:latin typeface="+mn-lt"/>
        <a:ea typeface="+mn-ea"/>
        <a:cs typeface="+mn-cs"/>
      </a:defRPr>
    </a:lvl7pPr>
    <a:lvl8pPr marL="3200400" algn="l" defTabSz="914400" rtl="0" eaLnBrk="1" latinLnBrk="0" hangingPunct="1">
      <a:defRPr lang="el-GR" sz="1200" kern="1200">
        <a:solidFill>
          <a:schemeClr val="tx1"/>
        </a:solidFill>
        <a:latin typeface="+mn-lt"/>
        <a:ea typeface="+mn-ea"/>
        <a:cs typeface="+mn-cs"/>
      </a:defRPr>
    </a:lvl8pPr>
    <a:lvl9pPr marL="3657600" algn="l" defTabSz="914400" rtl="0" eaLnBrk="1" latinLnBrk="0" hangingPunct="1">
      <a:defRPr lang="el-G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Σύμβολο κράτησης θέσης εικόνας διαφάνειας 1"/>
          <p:cNvSpPr>
            <a:spLocks noGrp="1" noRot="1" noChangeAspect="1"/>
          </p:cNvSpPr>
          <p:nvPr>
            <p:ph type="sldImg"/>
          </p:nvPr>
        </p:nvSpPr>
        <p:spPr/>
      </p:sp>
      <p:sp>
        <p:nvSpPr>
          <p:cNvPr id="3" name="Σύμβολο κράτησης θέσης σημειώσεων 2"/>
          <p:cNvSpPr>
            <a:spLocks noGrp="1"/>
          </p:cNvSpPr>
          <p:nvPr>
            <p:ph type="body" idx="1"/>
          </p:nvPr>
        </p:nvSpPr>
        <p:spPr/>
        <p:txBody>
          <a:bodyPr/>
          <a:lstStyle/>
          <a:p>
            <a:endParaRPr lang="el-GR"/>
          </a:p>
        </p:txBody>
      </p:sp>
      <p:sp>
        <p:nvSpPr>
          <p:cNvPr id="4" name="Σύμβολο κράτησης θέσης αριθμού διαφάνειας 3"/>
          <p:cNvSpPr>
            <a:spLocks noGrp="1"/>
          </p:cNvSpPr>
          <p:nvPr>
            <p:ph type="sldNum" sz="quarter" idx="10"/>
          </p:nvPr>
        </p:nvSpPr>
        <p:spPr/>
        <p:txBody>
          <a:bodyPr/>
          <a:lstStyle/>
          <a:p>
            <a:fld id="{935E2820-AFE1-45FA-949E-17BDB534E1DC}" type="slidenum">
              <a:rPr lang="el-GR" smtClean="0"/>
              <a:t>1</a:t>
            </a:fld>
            <a:endParaRPr lang="el-GR"/>
          </a:p>
        </p:txBody>
      </p:sp>
    </p:spTree>
    <p:extLst>
      <p:ext uri="{BB962C8B-B14F-4D97-AF65-F5344CB8AC3E}">
        <p14:creationId xmlns:p14="http://schemas.microsoft.com/office/powerpoint/2010/main" val="3069915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Σύμβολο κράτησης θέσης εικόνας διαφάνειας 1"/>
          <p:cNvSpPr>
            <a:spLocks noGrp="1" noRot="1" noChangeAspect="1"/>
          </p:cNvSpPr>
          <p:nvPr>
            <p:ph type="sldImg"/>
          </p:nvPr>
        </p:nvSpPr>
        <p:spPr/>
      </p:sp>
      <p:sp>
        <p:nvSpPr>
          <p:cNvPr id="3" name="Σύμβολο κράτησης θέσης σημειώσεων 2"/>
          <p:cNvSpPr>
            <a:spLocks noGrp="1"/>
          </p:cNvSpPr>
          <p:nvPr>
            <p:ph type="body" idx="1"/>
          </p:nvPr>
        </p:nvSpPr>
        <p:spPr/>
        <p:txBody>
          <a:bodyPr/>
          <a:lstStyle/>
          <a:p>
            <a:endParaRPr lang="el-GR"/>
          </a:p>
        </p:txBody>
      </p:sp>
      <p:sp>
        <p:nvSpPr>
          <p:cNvPr id="4" name="Σύμβολο κράτησης θέσης αριθμού διαφάνειας 3"/>
          <p:cNvSpPr>
            <a:spLocks noGrp="1"/>
          </p:cNvSpPr>
          <p:nvPr>
            <p:ph type="sldNum" sz="quarter" idx="10"/>
          </p:nvPr>
        </p:nvSpPr>
        <p:spPr/>
        <p:txBody>
          <a:bodyPr/>
          <a:lstStyle/>
          <a:p>
            <a:fld id="{77542409-6A04-4DC6-AC3A-D3758287A8F2}" type="slidenum">
              <a:rPr lang="el-GR" smtClean="0"/>
              <a:t>2</a:t>
            </a:fld>
            <a:endParaRPr lang="el-GR"/>
          </a:p>
        </p:txBody>
      </p:sp>
    </p:spTree>
    <p:extLst>
      <p:ext uri="{BB962C8B-B14F-4D97-AF65-F5344CB8AC3E}">
        <p14:creationId xmlns:p14="http://schemas.microsoft.com/office/powerpoint/2010/main" val="6609355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Τίτλος 1"/>
          <p:cNvSpPr>
            <a:spLocks noGrp="1"/>
          </p:cNvSpPr>
          <p:nvPr>
            <p:ph type="ctrTitle"/>
          </p:nvPr>
        </p:nvSpPr>
        <p:spPr>
          <a:xfrm>
            <a:off x="1065213" y="304800"/>
            <a:ext cx="7091361" cy="2793906"/>
          </a:xfrm>
        </p:spPr>
        <p:txBody>
          <a:bodyPr anchor="b">
            <a:normAutofit/>
          </a:bodyPr>
          <a:lstStyle>
            <a:lvl1pPr algn="l" latinLnBrk="0">
              <a:lnSpc>
                <a:spcPct val="80000"/>
              </a:lnSpc>
              <a:defRPr lang="el-GR" sz="6600"/>
            </a:lvl1pPr>
          </a:lstStyle>
          <a:p>
            <a:r>
              <a:rPr lang="el-GR"/>
              <a:t>Στυλ κύριου τίτλου</a:t>
            </a:r>
            <a:endParaRPr lang="el-GR" dirty="0"/>
          </a:p>
        </p:txBody>
      </p:sp>
      <p:sp>
        <p:nvSpPr>
          <p:cNvPr id="3" name="Υπότιτλος 2"/>
          <p:cNvSpPr>
            <a:spLocks noGrp="1"/>
          </p:cNvSpPr>
          <p:nvPr>
            <p:ph type="subTitle" idx="1"/>
          </p:nvPr>
        </p:nvSpPr>
        <p:spPr>
          <a:xfrm>
            <a:off x="1065213" y="3108804"/>
            <a:ext cx="7091361" cy="838200"/>
          </a:xfrm>
        </p:spPr>
        <p:txBody>
          <a:bodyPr/>
          <a:lstStyle>
            <a:lvl1pPr marL="0" indent="0" algn="l" latinLnBrk="0">
              <a:spcBef>
                <a:spcPts val="0"/>
              </a:spcBef>
              <a:buNone/>
              <a:defRPr lang="el-GR" sz="2400">
                <a:solidFill>
                  <a:schemeClr val="accent2"/>
                </a:solidFill>
              </a:defRPr>
            </a:lvl1pPr>
            <a:lvl2pPr marL="457200" indent="0" algn="ctr" latinLnBrk="0">
              <a:buNone/>
              <a:defRPr lang="el-GR" sz="2000"/>
            </a:lvl2pPr>
            <a:lvl3pPr marL="914400" indent="0" algn="ctr" latinLnBrk="0">
              <a:buNone/>
              <a:defRPr lang="el-GR" sz="1800"/>
            </a:lvl3pPr>
            <a:lvl4pPr marL="1371600" indent="0" algn="ctr" latinLnBrk="0">
              <a:buNone/>
              <a:defRPr lang="el-GR" sz="1600"/>
            </a:lvl4pPr>
            <a:lvl5pPr marL="1828800" indent="0" algn="ctr" latinLnBrk="0">
              <a:buNone/>
              <a:defRPr lang="el-GR" sz="1600"/>
            </a:lvl5pPr>
            <a:lvl6pPr marL="2286000" indent="0" algn="ctr" latinLnBrk="0">
              <a:buNone/>
              <a:defRPr lang="el-GR" sz="1600"/>
            </a:lvl6pPr>
            <a:lvl7pPr marL="2743200" indent="0" algn="ctr" latinLnBrk="0">
              <a:buNone/>
              <a:defRPr lang="el-GR" sz="1600"/>
            </a:lvl7pPr>
            <a:lvl8pPr marL="3200400" indent="0" algn="ctr" latinLnBrk="0">
              <a:buNone/>
              <a:defRPr lang="el-GR" sz="1600"/>
            </a:lvl8pPr>
            <a:lvl9pPr marL="3657600" indent="0" algn="ctr" latinLnBrk="0">
              <a:buNone/>
              <a:defRPr lang="el-GR" sz="1600"/>
            </a:lvl9pPr>
          </a:lstStyle>
          <a:p>
            <a:r>
              <a:rPr lang="el-GR"/>
              <a:t>Κάντε κλικ για να επεξεργαστείτε τον υπότιτλο του υποδείγματος</a:t>
            </a:r>
          </a:p>
        </p:txBody>
      </p:sp>
      <p:sp>
        <p:nvSpPr>
          <p:cNvPr id="8" name="Σύμβολο κράτησης θέσης ημερομηνίας 7"/>
          <p:cNvSpPr>
            <a:spLocks noGrp="1"/>
          </p:cNvSpPr>
          <p:nvPr>
            <p:ph type="dt" sz="half" idx="10"/>
          </p:nvPr>
        </p:nvSpPr>
        <p:spPr/>
        <p:txBody>
          <a:bodyPr/>
          <a:lstStyle/>
          <a:p>
            <a:fld id="{9D3B9702-7FBF-4720-8670-571C5E7EEDDE}" type="datetime1">
              <a:t>20/10/2016</a:t>
            </a:fld>
            <a:endParaRPr lang="el-GR"/>
          </a:p>
        </p:txBody>
      </p:sp>
      <p:sp>
        <p:nvSpPr>
          <p:cNvPr id="9" name="Σύμβολο κράτησης θέσης υποσέλιδου 8"/>
          <p:cNvSpPr>
            <a:spLocks noGrp="1"/>
          </p:cNvSpPr>
          <p:nvPr>
            <p:ph type="ftr" sz="quarter" idx="11"/>
          </p:nvPr>
        </p:nvSpPr>
        <p:spPr/>
        <p:txBody>
          <a:bodyPr/>
          <a:lstStyle/>
          <a:p>
            <a:endParaRPr lang="el-GR"/>
          </a:p>
        </p:txBody>
      </p:sp>
      <p:sp>
        <p:nvSpPr>
          <p:cNvPr id="10" name="Σύμβολο κράτησης θέσης αριθμού διαφάνειας 9"/>
          <p:cNvSpPr>
            <a:spLocks noGrp="1"/>
          </p:cNvSpPr>
          <p:nvPr>
            <p:ph type="sldNum" sz="quarter" idx="12"/>
          </p:nvPr>
        </p:nvSpPr>
        <p:spPr/>
        <p:txBody>
          <a:bodyPr/>
          <a:lstStyle/>
          <a:p>
            <a:fld id="{8FDBFFB2-86D9-4B8F-A59A-553A60B94BBE}" type="slidenum">
              <a:pPr/>
              <a:t>‹#›</a:t>
            </a:fld>
            <a:endParaRPr lang="el-GR"/>
          </a:p>
        </p:txBody>
      </p:sp>
    </p:spTree>
    <p:extLst>
      <p:ext uri="{BB962C8B-B14F-4D97-AF65-F5344CB8AC3E}">
        <p14:creationId xmlns:p14="http://schemas.microsoft.com/office/powerpoint/2010/main" val="1890547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Σύμβολο κράτησης θέσης κατακόρυφου κειμένου 2"/>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Σύμβολο κράτησης θέσης ημερομηνίας 3"/>
          <p:cNvSpPr>
            <a:spLocks noGrp="1"/>
          </p:cNvSpPr>
          <p:nvPr>
            <p:ph type="dt" sz="half" idx="10"/>
          </p:nvPr>
        </p:nvSpPr>
        <p:spPr/>
        <p:txBody>
          <a:bodyPr/>
          <a:lstStyle/>
          <a:p>
            <a:fld id="{27427AEA-BBBB-4C9B-AB23-214EAA8AB789}" type="datetime1">
              <a:t>20/10/2016</a:t>
            </a:fld>
            <a:endParaRPr lang="el-GR"/>
          </a:p>
        </p:txBody>
      </p:sp>
      <p:sp>
        <p:nvSpPr>
          <p:cNvPr id="5" name="Σύμβολο κράτησης θέσης υποσέλιδου 4"/>
          <p:cNvSpPr>
            <a:spLocks noGrp="1"/>
          </p:cNvSpPr>
          <p:nvPr>
            <p:ph type="ftr" sz="quarter" idx="11"/>
          </p:nvPr>
        </p:nvSpPr>
        <p:spPr/>
        <p:txBody>
          <a:bodyPr/>
          <a:lstStyle/>
          <a:p>
            <a:endParaRPr lang="el-GR"/>
          </a:p>
        </p:txBody>
      </p:sp>
      <p:sp>
        <p:nvSpPr>
          <p:cNvPr id="6" name="Σύμβολο κράτησης θέσης αριθμού διαφάνειας 5"/>
          <p:cNvSpPr>
            <a:spLocks noGrp="1"/>
          </p:cNvSpPr>
          <p:nvPr>
            <p:ph type="sldNum" sz="quarter" idx="12"/>
          </p:nvPr>
        </p:nvSpPr>
        <p:spPr/>
        <p:txBody>
          <a:bodyPr/>
          <a:lstStyle/>
          <a:p>
            <a:fld id="{8FDBFFB2-86D9-4B8F-A59A-553A60B94BBE}" type="slidenum">
              <a:t>‹#›</a:t>
            </a:fld>
            <a:endParaRPr lang="el-GR"/>
          </a:p>
        </p:txBody>
      </p:sp>
    </p:spTree>
    <p:extLst>
      <p:ext uri="{BB962C8B-B14F-4D97-AF65-F5344CB8AC3E}">
        <p14:creationId xmlns:p14="http://schemas.microsoft.com/office/powerpoint/2010/main" val="4207666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9865014" y="304801"/>
            <a:ext cx="1715800" cy="5410200"/>
          </a:xfrm>
        </p:spPr>
        <p:txBody>
          <a:bodyPr vert="eaVert"/>
          <a:lstStyle/>
          <a:p>
            <a:r>
              <a:rPr lang="el-GR"/>
              <a:t>Στυλ κύριου τίτλου</a:t>
            </a:r>
          </a:p>
        </p:txBody>
      </p:sp>
      <p:sp>
        <p:nvSpPr>
          <p:cNvPr id="3" name="Σύμβολο κράτησης θέσης κατακόρυφου κειμένου 2"/>
          <p:cNvSpPr>
            <a:spLocks noGrp="1"/>
          </p:cNvSpPr>
          <p:nvPr>
            <p:ph type="body" orient="vert" idx="1"/>
          </p:nvPr>
        </p:nvSpPr>
        <p:spPr>
          <a:xfrm>
            <a:off x="2209800" y="304801"/>
            <a:ext cx="7502814" cy="5410200"/>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Σύμβολο κράτησης θέσης ημερομηνίας 3"/>
          <p:cNvSpPr>
            <a:spLocks noGrp="1"/>
          </p:cNvSpPr>
          <p:nvPr>
            <p:ph type="dt" sz="half" idx="10"/>
          </p:nvPr>
        </p:nvSpPr>
        <p:spPr/>
        <p:txBody>
          <a:bodyPr/>
          <a:lstStyle/>
          <a:p>
            <a:fld id="{2791CA30-F5CD-4CA0-B16A-349C6F830700}" type="datetime1">
              <a:t>20/10/2016</a:t>
            </a:fld>
            <a:endParaRPr lang="el-GR"/>
          </a:p>
        </p:txBody>
      </p:sp>
      <p:sp>
        <p:nvSpPr>
          <p:cNvPr id="5" name="Σύμβολο κράτησης θέσης υποσέλιδου 4"/>
          <p:cNvSpPr>
            <a:spLocks noGrp="1"/>
          </p:cNvSpPr>
          <p:nvPr>
            <p:ph type="ftr" sz="quarter" idx="11"/>
          </p:nvPr>
        </p:nvSpPr>
        <p:spPr/>
        <p:txBody>
          <a:bodyPr/>
          <a:lstStyle/>
          <a:p>
            <a:endParaRPr lang="el-GR"/>
          </a:p>
        </p:txBody>
      </p:sp>
      <p:sp>
        <p:nvSpPr>
          <p:cNvPr id="6" name="Σύμβολο κράτησης θέσης αριθμού διαφάνειας 5"/>
          <p:cNvSpPr>
            <a:spLocks noGrp="1"/>
          </p:cNvSpPr>
          <p:nvPr>
            <p:ph type="sldNum" sz="quarter" idx="12"/>
          </p:nvPr>
        </p:nvSpPr>
        <p:spPr/>
        <p:txBody>
          <a:bodyPr/>
          <a:lstStyle/>
          <a:p>
            <a:fld id="{8FDBFFB2-86D9-4B8F-A59A-553A60B94BBE}" type="slidenum">
              <a:t>‹#›</a:t>
            </a:fld>
            <a:endParaRPr lang="el-GR"/>
          </a:p>
        </p:txBody>
      </p:sp>
    </p:spTree>
    <p:extLst>
      <p:ext uri="{BB962C8B-B14F-4D97-AF65-F5344CB8AC3E}">
        <p14:creationId xmlns:p14="http://schemas.microsoft.com/office/powerpoint/2010/main" val="12994977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Σύμβολο κράτησης θέσης περιεχομένου 2"/>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Σύμβολο κράτησης θέσης ημερομηνίας 3"/>
          <p:cNvSpPr>
            <a:spLocks noGrp="1"/>
          </p:cNvSpPr>
          <p:nvPr>
            <p:ph type="dt" sz="half" idx="10"/>
          </p:nvPr>
        </p:nvSpPr>
        <p:spPr/>
        <p:txBody>
          <a:bodyPr/>
          <a:lstStyle/>
          <a:p>
            <a:fld id="{7B3AF48E-ABA0-4B58-B562-D1D7408067C4}" type="datetime1">
              <a:t>20/10/2016</a:t>
            </a:fld>
            <a:endParaRPr lang="el-GR"/>
          </a:p>
        </p:txBody>
      </p:sp>
      <p:sp>
        <p:nvSpPr>
          <p:cNvPr id="5" name="Σύμβολο κράτησης θέσης υποσέλιδου 4"/>
          <p:cNvSpPr>
            <a:spLocks noGrp="1"/>
          </p:cNvSpPr>
          <p:nvPr>
            <p:ph type="ftr" sz="quarter" idx="11"/>
          </p:nvPr>
        </p:nvSpPr>
        <p:spPr/>
        <p:txBody>
          <a:bodyPr/>
          <a:lstStyle/>
          <a:p>
            <a:endParaRPr lang="el-GR"/>
          </a:p>
        </p:txBody>
      </p:sp>
      <p:sp>
        <p:nvSpPr>
          <p:cNvPr id="6" name="Σύμβολο κράτησης θέσης αριθμού διαφάνειας 5"/>
          <p:cNvSpPr>
            <a:spLocks noGrp="1"/>
          </p:cNvSpPr>
          <p:nvPr>
            <p:ph type="sldNum" sz="quarter" idx="12"/>
          </p:nvPr>
        </p:nvSpPr>
        <p:spPr/>
        <p:txBody>
          <a:bodyPr/>
          <a:lstStyle/>
          <a:p>
            <a:fld id="{8FDBFFB2-86D9-4B8F-A59A-553A60B94BBE}" type="slidenum">
              <a:t>‹#›</a:t>
            </a:fld>
            <a:endParaRPr lang="el-GR"/>
          </a:p>
        </p:txBody>
      </p:sp>
    </p:spTree>
    <p:extLst>
      <p:ext uri="{BB962C8B-B14F-4D97-AF65-F5344CB8AC3E}">
        <p14:creationId xmlns:p14="http://schemas.microsoft.com/office/powerpoint/2010/main" val="25899905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5180013" y="1600200"/>
            <a:ext cx="6400801" cy="2486025"/>
          </a:xfrm>
        </p:spPr>
        <p:txBody>
          <a:bodyPr anchor="b">
            <a:normAutofit/>
          </a:bodyPr>
          <a:lstStyle>
            <a:lvl1pPr latinLnBrk="0">
              <a:defRPr lang="el-GR" sz="5200"/>
            </a:lvl1pPr>
          </a:lstStyle>
          <a:p>
            <a:r>
              <a:rPr lang="el-GR"/>
              <a:t>Στυλ κύριου τίτλου</a:t>
            </a:r>
          </a:p>
        </p:txBody>
      </p:sp>
      <p:sp>
        <p:nvSpPr>
          <p:cNvPr id="3" name="Σύμβολο κράτησης θέσης κειμένου 2"/>
          <p:cNvSpPr>
            <a:spLocks noGrp="1"/>
          </p:cNvSpPr>
          <p:nvPr>
            <p:ph type="body" idx="1"/>
          </p:nvPr>
        </p:nvSpPr>
        <p:spPr>
          <a:xfrm>
            <a:off x="5180011" y="4105029"/>
            <a:ext cx="6400801" cy="914400"/>
          </a:xfrm>
        </p:spPr>
        <p:txBody>
          <a:bodyPr>
            <a:normAutofit/>
          </a:bodyPr>
          <a:lstStyle>
            <a:lvl1pPr marL="0" indent="0" latinLnBrk="0">
              <a:buNone/>
              <a:defRPr lang="el-GR" sz="2000">
                <a:solidFill>
                  <a:schemeClr val="accent2"/>
                </a:solidFill>
              </a:defRPr>
            </a:lvl1pPr>
            <a:lvl2pPr marL="457200" indent="0" latinLnBrk="0">
              <a:buNone/>
              <a:defRPr lang="el-GR" sz="2000">
                <a:solidFill>
                  <a:schemeClr val="tx1">
                    <a:tint val="75000"/>
                  </a:schemeClr>
                </a:solidFill>
              </a:defRPr>
            </a:lvl2pPr>
            <a:lvl3pPr marL="914400" indent="0" latinLnBrk="0">
              <a:buNone/>
              <a:defRPr lang="el-GR" sz="1800">
                <a:solidFill>
                  <a:schemeClr val="tx1">
                    <a:tint val="75000"/>
                  </a:schemeClr>
                </a:solidFill>
              </a:defRPr>
            </a:lvl3pPr>
            <a:lvl4pPr marL="1371600" indent="0" latinLnBrk="0">
              <a:buNone/>
              <a:defRPr lang="el-GR" sz="1600">
                <a:solidFill>
                  <a:schemeClr val="tx1">
                    <a:tint val="75000"/>
                  </a:schemeClr>
                </a:solidFill>
              </a:defRPr>
            </a:lvl4pPr>
            <a:lvl5pPr marL="1828800" indent="0" latinLnBrk="0">
              <a:buNone/>
              <a:defRPr lang="el-GR" sz="1600">
                <a:solidFill>
                  <a:schemeClr val="tx1">
                    <a:tint val="75000"/>
                  </a:schemeClr>
                </a:solidFill>
              </a:defRPr>
            </a:lvl5pPr>
            <a:lvl6pPr marL="2286000" indent="0" latinLnBrk="0">
              <a:buNone/>
              <a:defRPr lang="el-GR" sz="1600">
                <a:solidFill>
                  <a:schemeClr val="tx1">
                    <a:tint val="75000"/>
                  </a:schemeClr>
                </a:solidFill>
              </a:defRPr>
            </a:lvl6pPr>
            <a:lvl7pPr marL="2743200" indent="0" latinLnBrk="0">
              <a:buNone/>
              <a:defRPr lang="el-GR" sz="1600">
                <a:solidFill>
                  <a:schemeClr val="tx1">
                    <a:tint val="75000"/>
                  </a:schemeClr>
                </a:solidFill>
              </a:defRPr>
            </a:lvl7pPr>
            <a:lvl8pPr marL="3200400" indent="0" latinLnBrk="0">
              <a:buNone/>
              <a:defRPr lang="el-GR" sz="1600">
                <a:solidFill>
                  <a:schemeClr val="tx1">
                    <a:tint val="75000"/>
                  </a:schemeClr>
                </a:solidFill>
              </a:defRPr>
            </a:lvl8pPr>
            <a:lvl9pPr marL="3657600" indent="0" latinLnBrk="0">
              <a:buNone/>
              <a:defRPr lang="el-GR" sz="1600">
                <a:solidFill>
                  <a:schemeClr val="tx1">
                    <a:tint val="75000"/>
                  </a:schemeClr>
                </a:solidFill>
              </a:defRPr>
            </a:lvl9pPr>
          </a:lstStyle>
          <a:p>
            <a:pPr lvl="0"/>
            <a:r>
              <a:rPr lang="el-GR"/>
              <a:t>Επεξεργασία στυλ υποδείγματος κειμένου</a:t>
            </a:r>
          </a:p>
        </p:txBody>
      </p:sp>
      <p:sp>
        <p:nvSpPr>
          <p:cNvPr id="4" name="Σύμβολο κράτησης θέσης ημερομηνίας 3"/>
          <p:cNvSpPr>
            <a:spLocks noGrp="1"/>
          </p:cNvSpPr>
          <p:nvPr>
            <p:ph type="dt" sz="half" idx="10"/>
          </p:nvPr>
        </p:nvSpPr>
        <p:spPr/>
        <p:txBody>
          <a:bodyPr/>
          <a:lstStyle/>
          <a:p>
            <a:fld id="{B2A5034C-8BD9-4B0C-893B-33834FAB227F}" type="datetime1">
              <a:t>20/10/2016</a:t>
            </a:fld>
            <a:endParaRPr lang="el-GR"/>
          </a:p>
        </p:txBody>
      </p:sp>
      <p:sp>
        <p:nvSpPr>
          <p:cNvPr id="5" name="Σύμβολο κράτησης θέσης υποσέλιδου 4"/>
          <p:cNvSpPr>
            <a:spLocks noGrp="1"/>
          </p:cNvSpPr>
          <p:nvPr>
            <p:ph type="ftr" sz="quarter" idx="11"/>
          </p:nvPr>
        </p:nvSpPr>
        <p:spPr/>
        <p:txBody>
          <a:bodyPr/>
          <a:lstStyle/>
          <a:p>
            <a:endParaRPr lang="el-GR"/>
          </a:p>
        </p:txBody>
      </p:sp>
      <p:sp>
        <p:nvSpPr>
          <p:cNvPr id="6" name="Σύμβολο κράτησης θέσης αριθμού διαφάνειας 5"/>
          <p:cNvSpPr>
            <a:spLocks noGrp="1"/>
          </p:cNvSpPr>
          <p:nvPr>
            <p:ph type="sldNum" sz="quarter" idx="12"/>
          </p:nvPr>
        </p:nvSpPr>
        <p:spPr/>
        <p:txBody>
          <a:bodyPr/>
          <a:lstStyle/>
          <a:p>
            <a:fld id="{8FDBFFB2-86D9-4B8F-A59A-553A60B94BBE}" type="slidenum">
              <a:t>‹#›</a:t>
            </a:fld>
            <a:endParaRPr lang="el-GR"/>
          </a:p>
        </p:txBody>
      </p:sp>
    </p:spTree>
    <p:extLst>
      <p:ext uri="{BB962C8B-B14F-4D97-AF65-F5344CB8AC3E}">
        <p14:creationId xmlns:p14="http://schemas.microsoft.com/office/powerpoint/2010/main" val="2117916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Σύμβολο κράτησης θέσης περιεχομένου 2"/>
          <p:cNvSpPr>
            <a:spLocks noGrp="1"/>
          </p:cNvSpPr>
          <p:nvPr>
            <p:ph sz="half" idx="1"/>
          </p:nvPr>
        </p:nvSpPr>
        <p:spPr>
          <a:xfrm>
            <a:off x="2208213" y="1600200"/>
            <a:ext cx="4572000" cy="4114800"/>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Σύμβολο κράτησης θέσης περιεχομένου 3"/>
          <p:cNvSpPr>
            <a:spLocks noGrp="1"/>
          </p:cNvSpPr>
          <p:nvPr>
            <p:ph sz="half" idx="2"/>
          </p:nvPr>
        </p:nvSpPr>
        <p:spPr>
          <a:xfrm>
            <a:off x="7008813" y="1600200"/>
            <a:ext cx="4572000" cy="4114800"/>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Σύμβολο κράτησης θέσης ημερομηνίας 4"/>
          <p:cNvSpPr>
            <a:spLocks noGrp="1"/>
          </p:cNvSpPr>
          <p:nvPr>
            <p:ph type="dt" sz="half" idx="10"/>
          </p:nvPr>
        </p:nvSpPr>
        <p:spPr/>
        <p:txBody>
          <a:bodyPr/>
          <a:lstStyle/>
          <a:p>
            <a:fld id="{7CD787AA-CBCD-47F9-A04C-7106C508CDE4}" type="datetime1">
              <a:t>20/10/2016</a:t>
            </a:fld>
            <a:endParaRPr lang="el-GR"/>
          </a:p>
        </p:txBody>
      </p:sp>
      <p:sp>
        <p:nvSpPr>
          <p:cNvPr id="6" name="Σύμβολο κράτησης θέσης υποσέλιδου 5"/>
          <p:cNvSpPr>
            <a:spLocks noGrp="1"/>
          </p:cNvSpPr>
          <p:nvPr>
            <p:ph type="ftr" sz="quarter" idx="11"/>
          </p:nvPr>
        </p:nvSpPr>
        <p:spPr/>
        <p:txBody>
          <a:bodyPr/>
          <a:lstStyle/>
          <a:p>
            <a:endParaRPr lang="el-GR"/>
          </a:p>
        </p:txBody>
      </p:sp>
      <p:sp>
        <p:nvSpPr>
          <p:cNvPr id="7" name="Σύμβολο κράτησης θέσης αριθμού διαφάνειας 6"/>
          <p:cNvSpPr>
            <a:spLocks noGrp="1"/>
          </p:cNvSpPr>
          <p:nvPr>
            <p:ph type="sldNum" sz="quarter" idx="12"/>
          </p:nvPr>
        </p:nvSpPr>
        <p:spPr/>
        <p:txBody>
          <a:bodyPr/>
          <a:lstStyle/>
          <a:p>
            <a:fld id="{8FDBFFB2-86D9-4B8F-A59A-553A60B94BBE}" type="slidenum">
              <a:t>‹#›</a:t>
            </a:fld>
            <a:endParaRPr lang="el-GR"/>
          </a:p>
        </p:txBody>
      </p:sp>
    </p:spTree>
    <p:extLst>
      <p:ext uri="{BB962C8B-B14F-4D97-AF65-F5344CB8AC3E}">
        <p14:creationId xmlns:p14="http://schemas.microsoft.com/office/powerpoint/2010/main" val="3607751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Σύμβολο κράτησης θέσης κειμένου 2"/>
          <p:cNvSpPr>
            <a:spLocks noGrp="1"/>
          </p:cNvSpPr>
          <p:nvPr>
            <p:ph type="body" idx="1"/>
          </p:nvPr>
        </p:nvSpPr>
        <p:spPr>
          <a:xfrm>
            <a:off x="2208213" y="1600200"/>
            <a:ext cx="4572000" cy="823912"/>
          </a:xfrm>
        </p:spPr>
        <p:txBody>
          <a:bodyPr anchor="ctr">
            <a:noAutofit/>
          </a:bodyPr>
          <a:lstStyle>
            <a:lvl1pPr marL="0" indent="0" latinLnBrk="0">
              <a:spcBef>
                <a:spcPts val="0"/>
              </a:spcBef>
              <a:buNone/>
              <a:defRPr lang="el-GR" sz="2100" b="0">
                <a:solidFill>
                  <a:schemeClr val="accent2"/>
                </a:solidFill>
              </a:defRPr>
            </a:lvl1pPr>
            <a:lvl2pPr marL="457200" indent="0" latinLnBrk="0">
              <a:buNone/>
              <a:defRPr lang="el-GR" sz="2000" b="1"/>
            </a:lvl2pPr>
            <a:lvl3pPr marL="914400" indent="0" latinLnBrk="0">
              <a:buNone/>
              <a:defRPr lang="el-GR" sz="1800" b="1"/>
            </a:lvl3pPr>
            <a:lvl4pPr marL="1371600" indent="0" latinLnBrk="0">
              <a:buNone/>
              <a:defRPr lang="el-GR" sz="1600" b="1"/>
            </a:lvl4pPr>
            <a:lvl5pPr marL="1828800" indent="0" latinLnBrk="0">
              <a:buNone/>
              <a:defRPr lang="el-GR" sz="1600" b="1"/>
            </a:lvl5pPr>
            <a:lvl6pPr marL="2286000" indent="0" latinLnBrk="0">
              <a:buNone/>
              <a:defRPr lang="el-GR" sz="1600" b="1"/>
            </a:lvl6pPr>
            <a:lvl7pPr marL="2743200" indent="0" latinLnBrk="0">
              <a:buNone/>
              <a:defRPr lang="el-GR" sz="1600" b="1"/>
            </a:lvl7pPr>
            <a:lvl8pPr marL="3200400" indent="0" latinLnBrk="0">
              <a:buNone/>
              <a:defRPr lang="el-GR" sz="1600" b="1"/>
            </a:lvl8pPr>
            <a:lvl9pPr marL="3657600" indent="0" latinLnBrk="0">
              <a:buNone/>
              <a:defRPr lang="el-GR" sz="1600" b="1"/>
            </a:lvl9pPr>
          </a:lstStyle>
          <a:p>
            <a:pPr lvl="0"/>
            <a:r>
              <a:rPr lang="el-GR"/>
              <a:t>Επεξεργασία στυλ υποδείγματος κειμένου</a:t>
            </a:r>
          </a:p>
        </p:txBody>
      </p:sp>
      <p:sp>
        <p:nvSpPr>
          <p:cNvPr id="4" name="Σύμβολο κράτησης θέσης περιεχομένου 3"/>
          <p:cNvSpPr>
            <a:spLocks noGrp="1"/>
          </p:cNvSpPr>
          <p:nvPr>
            <p:ph sz="half" idx="2"/>
          </p:nvPr>
        </p:nvSpPr>
        <p:spPr>
          <a:xfrm>
            <a:off x="2208213" y="2505075"/>
            <a:ext cx="4572000" cy="3337560"/>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Σύμβολο κράτησης θέσης κειμένου 4"/>
          <p:cNvSpPr>
            <a:spLocks noGrp="1"/>
          </p:cNvSpPr>
          <p:nvPr>
            <p:ph type="body" sz="quarter" idx="3"/>
          </p:nvPr>
        </p:nvSpPr>
        <p:spPr>
          <a:xfrm>
            <a:off x="7008813" y="1600200"/>
            <a:ext cx="4572000" cy="823912"/>
          </a:xfrm>
        </p:spPr>
        <p:txBody>
          <a:bodyPr anchor="ctr">
            <a:noAutofit/>
          </a:bodyPr>
          <a:lstStyle>
            <a:lvl1pPr marL="0" indent="0" latinLnBrk="0">
              <a:spcBef>
                <a:spcPts val="0"/>
              </a:spcBef>
              <a:buNone/>
              <a:defRPr lang="el-GR" sz="2100" b="0">
                <a:solidFill>
                  <a:schemeClr val="accent2"/>
                </a:solidFill>
              </a:defRPr>
            </a:lvl1pPr>
            <a:lvl2pPr marL="457200" indent="0" latinLnBrk="0">
              <a:buNone/>
              <a:defRPr lang="el-GR" sz="2000" b="1"/>
            </a:lvl2pPr>
            <a:lvl3pPr marL="914400" indent="0" latinLnBrk="0">
              <a:buNone/>
              <a:defRPr lang="el-GR" sz="1800" b="1"/>
            </a:lvl3pPr>
            <a:lvl4pPr marL="1371600" indent="0" latinLnBrk="0">
              <a:buNone/>
              <a:defRPr lang="el-GR" sz="1600" b="1"/>
            </a:lvl4pPr>
            <a:lvl5pPr marL="1828800" indent="0" latinLnBrk="0">
              <a:buNone/>
              <a:defRPr lang="el-GR" sz="1600" b="1"/>
            </a:lvl5pPr>
            <a:lvl6pPr marL="2286000" indent="0" latinLnBrk="0">
              <a:buNone/>
              <a:defRPr lang="el-GR" sz="1600" b="1"/>
            </a:lvl6pPr>
            <a:lvl7pPr marL="2743200" indent="0" latinLnBrk="0">
              <a:buNone/>
              <a:defRPr lang="el-GR" sz="1600" b="1"/>
            </a:lvl7pPr>
            <a:lvl8pPr marL="3200400" indent="0" latinLnBrk="0">
              <a:buNone/>
              <a:defRPr lang="el-GR" sz="1600" b="1"/>
            </a:lvl8pPr>
            <a:lvl9pPr marL="3657600" indent="0" latinLnBrk="0">
              <a:buNone/>
              <a:defRPr lang="el-GR" sz="1600" b="1"/>
            </a:lvl9pPr>
          </a:lstStyle>
          <a:p>
            <a:pPr lvl="0"/>
            <a:r>
              <a:rPr lang="el-GR"/>
              <a:t>Επεξεργασία στυλ υποδείγματος κειμένου</a:t>
            </a:r>
          </a:p>
        </p:txBody>
      </p:sp>
      <p:sp>
        <p:nvSpPr>
          <p:cNvPr id="6" name="Σύμβολο κράτησης θέσης περιεχομένου 5"/>
          <p:cNvSpPr>
            <a:spLocks noGrp="1"/>
          </p:cNvSpPr>
          <p:nvPr>
            <p:ph sz="quarter" idx="4"/>
          </p:nvPr>
        </p:nvSpPr>
        <p:spPr>
          <a:xfrm>
            <a:off x="7008813" y="2505075"/>
            <a:ext cx="4572000" cy="3337560"/>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Σύμβολο κράτησης θέσης ημερομηνίας 6"/>
          <p:cNvSpPr>
            <a:spLocks noGrp="1"/>
          </p:cNvSpPr>
          <p:nvPr>
            <p:ph type="dt" sz="half" idx="10"/>
          </p:nvPr>
        </p:nvSpPr>
        <p:spPr/>
        <p:txBody>
          <a:bodyPr/>
          <a:lstStyle/>
          <a:p>
            <a:fld id="{AD1CC9DD-75F5-4611-BA0B-CFB1A226639C}" type="datetime1">
              <a:t>20/10/2016</a:t>
            </a:fld>
            <a:endParaRPr lang="el-GR"/>
          </a:p>
        </p:txBody>
      </p:sp>
      <p:sp>
        <p:nvSpPr>
          <p:cNvPr id="8" name="Σύμβολο κράτησης θέσης υποσέλιδου 7"/>
          <p:cNvSpPr>
            <a:spLocks noGrp="1"/>
          </p:cNvSpPr>
          <p:nvPr>
            <p:ph type="ftr" sz="quarter" idx="11"/>
          </p:nvPr>
        </p:nvSpPr>
        <p:spPr/>
        <p:txBody>
          <a:bodyPr/>
          <a:lstStyle/>
          <a:p>
            <a:endParaRPr lang="el-GR"/>
          </a:p>
        </p:txBody>
      </p:sp>
      <p:sp>
        <p:nvSpPr>
          <p:cNvPr id="9" name="Σύμβολο κράτησης θέσης αριθμού διαφάνειας 8"/>
          <p:cNvSpPr>
            <a:spLocks noGrp="1"/>
          </p:cNvSpPr>
          <p:nvPr>
            <p:ph type="sldNum" sz="quarter" idx="12"/>
          </p:nvPr>
        </p:nvSpPr>
        <p:spPr/>
        <p:txBody>
          <a:bodyPr/>
          <a:lstStyle/>
          <a:p>
            <a:fld id="{8FDBFFB2-86D9-4B8F-A59A-553A60B94BBE}" type="slidenum">
              <a:t>‹#›</a:t>
            </a:fld>
            <a:endParaRPr lang="el-GR"/>
          </a:p>
        </p:txBody>
      </p:sp>
    </p:spTree>
    <p:extLst>
      <p:ext uri="{BB962C8B-B14F-4D97-AF65-F5344CB8AC3E}">
        <p14:creationId xmlns:p14="http://schemas.microsoft.com/office/powerpoint/2010/main" val="38330463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Σύμβολο κράτησης θέσης ημερομηνίας 2"/>
          <p:cNvSpPr>
            <a:spLocks noGrp="1"/>
          </p:cNvSpPr>
          <p:nvPr>
            <p:ph type="dt" sz="half" idx="10"/>
          </p:nvPr>
        </p:nvSpPr>
        <p:spPr/>
        <p:txBody>
          <a:bodyPr/>
          <a:lstStyle/>
          <a:p>
            <a:fld id="{5980F1F9-2D3D-4243-878F-D000C3F2A1C4}" type="datetime1">
              <a:t>20/10/2016</a:t>
            </a:fld>
            <a:endParaRPr lang="el-GR"/>
          </a:p>
        </p:txBody>
      </p:sp>
      <p:sp>
        <p:nvSpPr>
          <p:cNvPr id="4" name="Σύμβολο κράτησης θέσης υποσέλιδου 3"/>
          <p:cNvSpPr>
            <a:spLocks noGrp="1"/>
          </p:cNvSpPr>
          <p:nvPr>
            <p:ph type="ftr" sz="quarter" idx="11"/>
          </p:nvPr>
        </p:nvSpPr>
        <p:spPr/>
        <p:txBody>
          <a:bodyPr/>
          <a:lstStyle/>
          <a:p>
            <a:endParaRPr lang="el-GR"/>
          </a:p>
        </p:txBody>
      </p:sp>
      <p:sp>
        <p:nvSpPr>
          <p:cNvPr id="5" name="Σύμβολο κράτησης θέσης αριθμού διαφάνειας 4"/>
          <p:cNvSpPr>
            <a:spLocks noGrp="1"/>
          </p:cNvSpPr>
          <p:nvPr>
            <p:ph type="sldNum" sz="quarter" idx="12"/>
          </p:nvPr>
        </p:nvSpPr>
        <p:spPr/>
        <p:txBody>
          <a:bodyPr/>
          <a:lstStyle/>
          <a:p>
            <a:fld id="{8FDBFFB2-86D9-4B8F-A59A-553A60B94BBE}" type="slidenum">
              <a:t>‹#›</a:t>
            </a:fld>
            <a:endParaRPr lang="el-GR"/>
          </a:p>
        </p:txBody>
      </p:sp>
    </p:spTree>
    <p:extLst>
      <p:ext uri="{BB962C8B-B14F-4D97-AF65-F5344CB8AC3E}">
        <p14:creationId xmlns:p14="http://schemas.microsoft.com/office/powerpoint/2010/main" val="36983093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Σύμβολο κράτησης θέσης ημερομηνίας 1"/>
          <p:cNvSpPr>
            <a:spLocks noGrp="1"/>
          </p:cNvSpPr>
          <p:nvPr>
            <p:ph type="dt" sz="half" idx="10"/>
          </p:nvPr>
        </p:nvSpPr>
        <p:spPr/>
        <p:txBody>
          <a:bodyPr/>
          <a:lstStyle/>
          <a:p>
            <a:fld id="{E2ABCBE8-1824-4658-A8BB-BECFAEB7E35A}" type="datetime1">
              <a:t>20/10/2016</a:t>
            </a:fld>
            <a:endParaRPr lang="el-GR"/>
          </a:p>
        </p:txBody>
      </p:sp>
      <p:sp>
        <p:nvSpPr>
          <p:cNvPr id="3" name="Σύμβολο κράτησης θέσης υποσέλιδου 2"/>
          <p:cNvSpPr>
            <a:spLocks noGrp="1"/>
          </p:cNvSpPr>
          <p:nvPr>
            <p:ph type="ftr" sz="quarter" idx="11"/>
          </p:nvPr>
        </p:nvSpPr>
        <p:spPr/>
        <p:txBody>
          <a:bodyPr/>
          <a:lstStyle/>
          <a:p>
            <a:endParaRPr lang="el-GR"/>
          </a:p>
        </p:txBody>
      </p:sp>
      <p:sp>
        <p:nvSpPr>
          <p:cNvPr id="4" name="Σύμβολο κράτησης θέσης αριθμού διαφάνειας 3"/>
          <p:cNvSpPr>
            <a:spLocks noGrp="1"/>
          </p:cNvSpPr>
          <p:nvPr>
            <p:ph type="sldNum" sz="quarter" idx="12"/>
          </p:nvPr>
        </p:nvSpPr>
        <p:spPr/>
        <p:txBody>
          <a:bodyPr/>
          <a:lstStyle/>
          <a:p>
            <a:fld id="{8FDBFFB2-86D9-4B8F-A59A-553A60B94BBE}" type="slidenum">
              <a:t>‹#›</a:t>
            </a:fld>
            <a:endParaRPr lang="el-GR"/>
          </a:p>
        </p:txBody>
      </p:sp>
    </p:spTree>
    <p:extLst>
      <p:ext uri="{BB962C8B-B14F-4D97-AF65-F5344CB8AC3E}">
        <p14:creationId xmlns:p14="http://schemas.microsoft.com/office/powerpoint/2010/main" val="22225268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8837612" y="2277477"/>
            <a:ext cx="2743201" cy="2322178"/>
          </a:xfrm>
        </p:spPr>
        <p:txBody>
          <a:bodyPr anchor="b">
            <a:normAutofit/>
          </a:bodyPr>
          <a:lstStyle>
            <a:lvl1pPr latinLnBrk="0">
              <a:defRPr lang="el-GR" sz="2600">
                <a:solidFill>
                  <a:schemeClr val="accent2"/>
                </a:solidFill>
              </a:defRPr>
            </a:lvl1pPr>
          </a:lstStyle>
          <a:p>
            <a:r>
              <a:rPr lang="el-GR"/>
              <a:t>Στυλ κύριου τίτλου</a:t>
            </a:r>
          </a:p>
        </p:txBody>
      </p:sp>
      <p:sp>
        <p:nvSpPr>
          <p:cNvPr id="3" name="Σύμβολο κράτησης θέσης περιεχομένου 2"/>
          <p:cNvSpPr>
            <a:spLocks noGrp="1"/>
          </p:cNvSpPr>
          <p:nvPr>
            <p:ph idx="1"/>
          </p:nvPr>
        </p:nvSpPr>
        <p:spPr>
          <a:xfrm>
            <a:off x="1293813" y="533400"/>
            <a:ext cx="6858000" cy="4800600"/>
          </a:xfrm>
        </p:spPr>
        <p:txBody>
          <a:bodyPr>
            <a:normAutofit/>
          </a:bodyPr>
          <a:lstStyle>
            <a:lvl1pPr latinLnBrk="0">
              <a:defRPr lang="el-GR" sz="2400"/>
            </a:lvl1pPr>
            <a:lvl2pPr latinLnBrk="0">
              <a:defRPr lang="el-GR" sz="2000"/>
            </a:lvl2pPr>
            <a:lvl3pPr latinLnBrk="0">
              <a:defRPr lang="el-GR" sz="1800"/>
            </a:lvl3pPr>
            <a:lvl4pPr latinLnBrk="0">
              <a:defRPr lang="el-GR" sz="1600"/>
            </a:lvl4pPr>
            <a:lvl5pPr latinLnBrk="0">
              <a:defRPr lang="el-GR" sz="1400"/>
            </a:lvl5pPr>
            <a:lvl6pPr latinLnBrk="0">
              <a:defRPr lang="el-GR" sz="1400"/>
            </a:lvl6pPr>
            <a:lvl7pPr latinLnBrk="0">
              <a:defRPr lang="el-GR" sz="1400"/>
            </a:lvl7pPr>
            <a:lvl8pPr latinLnBrk="0">
              <a:defRPr lang="el-GR" sz="1400"/>
            </a:lvl8pPr>
            <a:lvl9pPr latinLnBrk="0">
              <a:defRPr lang="el-GR" sz="14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Σύμβολο κράτησης θέσης κειμένου 3"/>
          <p:cNvSpPr>
            <a:spLocks noGrp="1"/>
          </p:cNvSpPr>
          <p:nvPr>
            <p:ph type="body" sz="half" idx="2"/>
          </p:nvPr>
        </p:nvSpPr>
        <p:spPr>
          <a:xfrm>
            <a:off x="8837614" y="4583187"/>
            <a:ext cx="2743200" cy="1131813"/>
          </a:xfrm>
        </p:spPr>
        <p:txBody>
          <a:bodyPr>
            <a:normAutofit/>
          </a:bodyPr>
          <a:lstStyle>
            <a:lvl1pPr marL="0" indent="0" latinLnBrk="0">
              <a:spcBef>
                <a:spcPts val="1000"/>
              </a:spcBef>
              <a:buNone/>
              <a:defRPr lang="el-GR" sz="1400"/>
            </a:lvl1pPr>
            <a:lvl2pPr marL="457200" indent="0" latinLnBrk="0">
              <a:buNone/>
              <a:defRPr lang="el-GR" sz="1400"/>
            </a:lvl2pPr>
            <a:lvl3pPr marL="914400" indent="0" latinLnBrk="0">
              <a:buNone/>
              <a:defRPr lang="el-GR" sz="1200"/>
            </a:lvl3pPr>
            <a:lvl4pPr marL="1371600" indent="0" latinLnBrk="0">
              <a:buNone/>
              <a:defRPr lang="el-GR" sz="1000"/>
            </a:lvl4pPr>
            <a:lvl5pPr marL="1828800" indent="0" latinLnBrk="0">
              <a:buNone/>
              <a:defRPr lang="el-GR" sz="1000"/>
            </a:lvl5pPr>
            <a:lvl6pPr marL="2286000" indent="0" latinLnBrk="0">
              <a:buNone/>
              <a:defRPr lang="el-GR" sz="1000"/>
            </a:lvl6pPr>
            <a:lvl7pPr marL="2743200" indent="0" latinLnBrk="0">
              <a:buNone/>
              <a:defRPr lang="el-GR" sz="1000"/>
            </a:lvl7pPr>
            <a:lvl8pPr marL="3200400" indent="0" latinLnBrk="0">
              <a:buNone/>
              <a:defRPr lang="el-GR" sz="1000"/>
            </a:lvl8pPr>
            <a:lvl9pPr marL="3657600" indent="0" latinLnBrk="0">
              <a:buNone/>
              <a:defRPr lang="el-GR" sz="1000"/>
            </a:lvl9pPr>
          </a:lstStyle>
          <a:p>
            <a:pPr lvl="0"/>
            <a:r>
              <a:rPr lang="el-GR"/>
              <a:t>Επεξεργασία στυλ υποδείγματος κειμένου</a:t>
            </a:r>
          </a:p>
        </p:txBody>
      </p:sp>
      <p:sp>
        <p:nvSpPr>
          <p:cNvPr id="5" name="Σύμβολο κράτησης θέσης ημερομηνίας 4"/>
          <p:cNvSpPr>
            <a:spLocks noGrp="1"/>
          </p:cNvSpPr>
          <p:nvPr>
            <p:ph type="dt" sz="half" idx="10"/>
          </p:nvPr>
        </p:nvSpPr>
        <p:spPr/>
        <p:txBody>
          <a:bodyPr/>
          <a:lstStyle/>
          <a:p>
            <a:fld id="{5085CD17-C377-4DE5-9FCA-CC7471605C58}" type="datetime1">
              <a:t>20/10/2016</a:t>
            </a:fld>
            <a:endParaRPr lang="el-GR"/>
          </a:p>
        </p:txBody>
      </p:sp>
      <p:sp>
        <p:nvSpPr>
          <p:cNvPr id="6" name="Σύμβολο κράτησης θέσης υποσέλιδου 5"/>
          <p:cNvSpPr>
            <a:spLocks noGrp="1"/>
          </p:cNvSpPr>
          <p:nvPr>
            <p:ph type="ftr" sz="quarter" idx="11"/>
          </p:nvPr>
        </p:nvSpPr>
        <p:spPr/>
        <p:txBody>
          <a:bodyPr/>
          <a:lstStyle/>
          <a:p>
            <a:endParaRPr lang="el-GR"/>
          </a:p>
        </p:txBody>
      </p:sp>
      <p:sp>
        <p:nvSpPr>
          <p:cNvPr id="7" name="Σύμβολο κράτησης θέσης αριθμού διαφάνειας 6"/>
          <p:cNvSpPr>
            <a:spLocks noGrp="1"/>
          </p:cNvSpPr>
          <p:nvPr>
            <p:ph type="sldNum" sz="quarter" idx="12"/>
          </p:nvPr>
        </p:nvSpPr>
        <p:spPr/>
        <p:txBody>
          <a:bodyPr/>
          <a:lstStyle/>
          <a:p>
            <a:fld id="{8FDBFFB2-86D9-4B8F-A59A-553A60B94BBE}" type="slidenum">
              <a:t>‹#›</a:t>
            </a:fld>
            <a:endParaRPr lang="el-GR"/>
          </a:p>
        </p:txBody>
      </p:sp>
    </p:spTree>
    <p:extLst>
      <p:ext uri="{BB962C8B-B14F-4D97-AF65-F5344CB8AC3E}">
        <p14:creationId xmlns:p14="http://schemas.microsoft.com/office/powerpoint/2010/main" val="1897700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8837612" y="2277477"/>
            <a:ext cx="2743201" cy="2322178"/>
          </a:xfrm>
        </p:spPr>
        <p:txBody>
          <a:bodyPr anchor="b">
            <a:normAutofit/>
          </a:bodyPr>
          <a:lstStyle>
            <a:lvl1pPr latinLnBrk="0">
              <a:defRPr lang="el-GR" sz="2600">
                <a:solidFill>
                  <a:schemeClr val="accent2"/>
                </a:solidFill>
              </a:defRPr>
            </a:lvl1pPr>
          </a:lstStyle>
          <a:p>
            <a:r>
              <a:rPr lang="el-GR"/>
              <a:t>Στυλ κύριου τίτλου</a:t>
            </a:r>
          </a:p>
        </p:txBody>
      </p:sp>
      <p:sp>
        <p:nvSpPr>
          <p:cNvPr id="4" name="Σύμβολο κράτησης θέσης κειμένου 3"/>
          <p:cNvSpPr>
            <a:spLocks noGrp="1"/>
          </p:cNvSpPr>
          <p:nvPr>
            <p:ph type="body" sz="half" idx="2"/>
          </p:nvPr>
        </p:nvSpPr>
        <p:spPr>
          <a:xfrm>
            <a:off x="8837614" y="4583187"/>
            <a:ext cx="2743200" cy="1131813"/>
          </a:xfrm>
        </p:spPr>
        <p:txBody>
          <a:bodyPr>
            <a:normAutofit/>
          </a:bodyPr>
          <a:lstStyle>
            <a:lvl1pPr marL="0" indent="0" latinLnBrk="0">
              <a:spcBef>
                <a:spcPts val="1000"/>
              </a:spcBef>
              <a:buNone/>
              <a:defRPr lang="el-GR" sz="1400"/>
            </a:lvl1pPr>
            <a:lvl2pPr marL="457200" indent="0" latinLnBrk="0">
              <a:buNone/>
              <a:defRPr lang="el-GR" sz="1400"/>
            </a:lvl2pPr>
            <a:lvl3pPr marL="914400" indent="0" latinLnBrk="0">
              <a:buNone/>
              <a:defRPr lang="el-GR" sz="1200"/>
            </a:lvl3pPr>
            <a:lvl4pPr marL="1371600" indent="0" latinLnBrk="0">
              <a:buNone/>
              <a:defRPr lang="el-GR" sz="1000"/>
            </a:lvl4pPr>
            <a:lvl5pPr marL="1828800" indent="0" latinLnBrk="0">
              <a:buNone/>
              <a:defRPr lang="el-GR" sz="1000"/>
            </a:lvl5pPr>
            <a:lvl6pPr marL="2286000" indent="0" latinLnBrk="0">
              <a:buNone/>
              <a:defRPr lang="el-GR" sz="1000"/>
            </a:lvl6pPr>
            <a:lvl7pPr marL="2743200" indent="0" latinLnBrk="0">
              <a:buNone/>
              <a:defRPr lang="el-GR" sz="1000"/>
            </a:lvl7pPr>
            <a:lvl8pPr marL="3200400" indent="0" latinLnBrk="0">
              <a:buNone/>
              <a:defRPr lang="el-GR" sz="1000"/>
            </a:lvl8pPr>
            <a:lvl9pPr marL="3657600" indent="0" latinLnBrk="0">
              <a:buNone/>
              <a:defRPr lang="el-GR" sz="1000"/>
            </a:lvl9pPr>
          </a:lstStyle>
          <a:p>
            <a:pPr lvl="0"/>
            <a:r>
              <a:rPr lang="el-GR"/>
              <a:t>Επεξεργασία στυλ υποδείγματος κειμένου</a:t>
            </a:r>
          </a:p>
        </p:txBody>
      </p:sp>
      <p:sp>
        <p:nvSpPr>
          <p:cNvPr id="5" name="Σύμβολο κράτησης θέσης ημερομηνίας 4"/>
          <p:cNvSpPr>
            <a:spLocks noGrp="1"/>
          </p:cNvSpPr>
          <p:nvPr>
            <p:ph type="dt" sz="half" idx="10"/>
          </p:nvPr>
        </p:nvSpPr>
        <p:spPr/>
        <p:txBody>
          <a:bodyPr/>
          <a:lstStyle/>
          <a:p>
            <a:fld id="{A9BE9F02-BE96-4BAE-86A5-1FA60D24CAE2}" type="datetime1">
              <a:t>20/10/2016</a:t>
            </a:fld>
            <a:endParaRPr lang="el-GR"/>
          </a:p>
        </p:txBody>
      </p:sp>
      <p:sp>
        <p:nvSpPr>
          <p:cNvPr id="6" name="Σύμβολο κράτησης θέσης υποσέλιδου 5"/>
          <p:cNvSpPr>
            <a:spLocks noGrp="1"/>
          </p:cNvSpPr>
          <p:nvPr>
            <p:ph type="ftr" sz="quarter" idx="11"/>
          </p:nvPr>
        </p:nvSpPr>
        <p:spPr/>
        <p:txBody>
          <a:bodyPr/>
          <a:lstStyle/>
          <a:p>
            <a:endParaRPr lang="el-GR"/>
          </a:p>
        </p:txBody>
      </p:sp>
      <p:sp>
        <p:nvSpPr>
          <p:cNvPr id="7" name="Σύμβολο κράτησης θέσης αριθμού διαφάνειας 6"/>
          <p:cNvSpPr>
            <a:spLocks noGrp="1"/>
          </p:cNvSpPr>
          <p:nvPr>
            <p:ph type="sldNum" sz="quarter" idx="12"/>
          </p:nvPr>
        </p:nvSpPr>
        <p:spPr/>
        <p:txBody>
          <a:bodyPr/>
          <a:lstStyle/>
          <a:p>
            <a:fld id="{8FDBFFB2-86D9-4B8F-A59A-553A60B94BBE}" type="slidenum">
              <a:t>‹#›</a:t>
            </a:fld>
            <a:endParaRPr lang="el-GR"/>
          </a:p>
        </p:txBody>
      </p:sp>
      <p:sp>
        <p:nvSpPr>
          <p:cNvPr id="8" name="Στρογγυλεμένο ορθογώνιο 7"/>
          <p:cNvSpPr/>
          <p:nvPr/>
        </p:nvSpPr>
        <p:spPr>
          <a:xfrm>
            <a:off x="1293812" y="533400"/>
            <a:ext cx="6858001" cy="4800600"/>
          </a:xfrm>
          <a:prstGeom prst="roundRect">
            <a:avLst>
              <a:gd name="adj" fmla="val 4409"/>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Σύμβολο κράτησης θέσης εικόνας 2"/>
          <p:cNvSpPr>
            <a:spLocks noGrp="1"/>
          </p:cNvSpPr>
          <p:nvPr>
            <p:ph type="pic" idx="1"/>
          </p:nvPr>
        </p:nvSpPr>
        <p:spPr>
          <a:xfrm>
            <a:off x="1408112" y="647700"/>
            <a:ext cx="6629400" cy="4572000"/>
          </a:xfrm>
          <a:prstGeom prst="roundRect">
            <a:avLst>
              <a:gd name="adj" fmla="val 3725"/>
            </a:avLst>
          </a:prstGeom>
        </p:spPr>
        <p:txBody>
          <a:bodyPr tIns="914400">
            <a:normAutofit/>
          </a:bodyPr>
          <a:lstStyle>
            <a:lvl1pPr marL="0" indent="0" algn="ctr" latinLnBrk="0">
              <a:buNone/>
              <a:defRPr lang="el-GR" sz="2400"/>
            </a:lvl1pPr>
            <a:lvl2pPr marL="457200" indent="0" latinLnBrk="0">
              <a:buNone/>
              <a:defRPr lang="el-GR" sz="2800"/>
            </a:lvl2pPr>
            <a:lvl3pPr marL="914400" indent="0" latinLnBrk="0">
              <a:buNone/>
              <a:defRPr lang="el-GR" sz="2400"/>
            </a:lvl3pPr>
            <a:lvl4pPr marL="1371600" indent="0" latinLnBrk="0">
              <a:buNone/>
              <a:defRPr lang="el-GR" sz="2000"/>
            </a:lvl4pPr>
            <a:lvl5pPr marL="1828800" indent="0" latinLnBrk="0">
              <a:buNone/>
              <a:defRPr lang="el-GR" sz="2000"/>
            </a:lvl5pPr>
            <a:lvl6pPr marL="2286000" indent="0" latinLnBrk="0">
              <a:buNone/>
              <a:defRPr lang="el-GR" sz="2000"/>
            </a:lvl6pPr>
            <a:lvl7pPr marL="2743200" indent="0" latinLnBrk="0">
              <a:buNone/>
              <a:defRPr lang="el-GR" sz="2000"/>
            </a:lvl7pPr>
            <a:lvl8pPr marL="3200400" indent="0" latinLnBrk="0">
              <a:buNone/>
              <a:defRPr lang="el-GR" sz="2000"/>
            </a:lvl8pPr>
            <a:lvl9pPr marL="3657600" indent="0" latinLnBrk="0">
              <a:buNone/>
              <a:defRPr lang="el-GR" sz="2000"/>
            </a:lvl9pPr>
          </a:lstStyle>
          <a:p>
            <a:r>
              <a:rPr lang="el-GR"/>
              <a:t>Κάντε κλικ στο εικονίδιο για να προσθέσετε εικόνα</a:t>
            </a:r>
          </a:p>
        </p:txBody>
      </p:sp>
    </p:spTree>
    <p:extLst>
      <p:ext uri="{BB962C8B-B14F-4D97-AF65-F5344CB8AC3E}">
        <p14:creationId xmlns:p14="http://schemas.microsoft.com/office/powerpoint/2010/main" val="6393017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Σύμβολο κράτησης θέσης τίτλου 1"/>
          <p:cNvSpPr>
            <a:spLocks noGrp="1"/>
          </p:cNvSpPr>
          <p:nvPr>
            <p:ph type="title"/>
          </p:nvPr>
        </p:nvSpPr>
        <p:spPr>
          <a:xfrm>
            <a:off x="2208213" y="304800"/>
            <a:ext cx="9372600" cy="1200416"/>
          </a:xfrm>
          <a:prstGeom prst="rect">
            <a:avLst/>
          </a:prstGeom>
        </p:spPr>
        <p:txBody>
          <a:bodyPr vert="horz" lIns="91440" tIns="45720" rIns="91440" bIns="45720" rtlCol="0" anchor="b">
            <a:normAutofit/>
          </a:bodyPr>
          <a:lstStyle/>
          <a:p>
            <a:r>
              <a:rPr lang="el-GR"/>
              <a:t>Κάντε κλικ για να επεξεργαστείτε το στυλ υποδείγματος τίτλου</a:t>
            </a:r>
          </a:p>
        </p:txBody>
      </p:sp>
      <p:sp>
        <p:nvSpPr>
          <p:cNvPr id="3" name="Σύμβολο κράτησης θέσης κειμένου 2"/>
          <p:cNvSpPr>
            <a:spLocks noGrp="1"/>
          </p:cNvSpPr>
          <p:nvPr>
            <p:ph type="body" idx="1"/>
          </p:nvPr>
        </p:nvSpPr>
        <p:spPr>
          <a:xfrm>
            <a:off x="2208213" y="1600200"/>
            <a:ext cx="9372600" cy="4114800"/>
          </a:xfrm>
          <a:prstGeom prst="rect">
            <a:avLst/>
          </a:prstGeom>
        </p:spPr>
        <p:txBody>
          <a:bodyPr vert="horz" lIns="91440" tIns="45720" rIns="91440" bIns="45720" rtlCol="0">
            <a:normAutofit/>
          </a:bodyPr>
          <a:lstStyle/>
          <a:p>
            <a:pPr lvl="0"/>
            <a:r>
              <a:rPr lang="el-GR"/>
              <a:t>Κάντε κλικ για να επεξεργαστείτε τα στυλ υποδείγματος κειμένου</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Σύμβολο κράτησης θέσης ημερομηνίας 3"/>
          <p:cNvSpPr>
            <a:spLocks noGrp="1"/>
          </p:cNvSpPr>
          <p:nvPr>
            <p:ph type="dt" sz="half" idx="2"/>
          </p:nvPr>
        </p:nvSpPr>
        <p:spPr>
          <a:xfrm>
            <a:off x="253576" y="6505078"/>
            <a:ext cx="964036" cy="228600"/>
          </a:xfrm>
          <a:prstGeom prst="rect">
            <a:avLst/>
          </a:prstGeom>
        </p:spPr>
        <p:txBody>
          <a:bodyPr vert="horz" lIns="91440" tIns="45720" rIns="91440" bIns="45720" rtlCol="0" anchor="ctr"/>
          <a:lstStyle>
            <a:lvl1pPr algn="l" latinLnBrk="0">
              <a:defRPr lang="el-GR" sz="900">
                <a:solidFill>
                  <a:schemeClr val="bg1"/>
                </a:solidFill>
              </a:defRPr>
            </a:lvl1pPr>
          </a:lstStyle>
          <a:p>
            <a:fld id="{9D3B9702-7FBF-4720-8670-571C5E7EEDDE}" type="datetime1">
              <a:t>20/10/2016</a:t>
            </a:fld>
            <a:endParaRPr lang="el-GR"/>
          </a:p>
        </p:txBody>
      </p:sp>
      <p:sp>
        <p:nvSpPr>
          <p:cNvPr id="5" name="Σύμβολο κράτησης θέσης υποσέλιδου 4"/>
          <p:cNvSpPr>
            <a:spLocks noGrp="1"/>
          </p:cNvSpPr>
          <p:nvPr>
            <p:ph type="ftr" sz="quarter" idx="3"/>
          </p:nvPr>
        </p:nvSpPr>
        <p:spPr>
          <a:xfrm>
            <a:off x="1280159" y="6505078"/>
            <a:ext cx="6876415" cy="228600"/>
          </a:xfrm>
          <a:prstGeom prst="rect">
            <a:avLst/>
          </a:prstGeom>
        </p:spPr>
        <p:txBody>
          <a:bodyPr vert="horz" lIns="91440" tIns="45720" rIns="91440" bIns="45720" rtlCol="0" anchor="ctr"/>
          <a:lstStyle>
            <a:lvl1pPr algn="l" latinLnBrk="0">
              <a:defRPr lang="el-GR" sz="900">
                <a:solidFill>
                  <a:schemeClr val="bg1"/>
                </a:solidFill>
              </a:defRPr>
            </a:lvl1pPr>
          </a:lstStyle>
          <a:p>
            <a:endParaRPr lang="el-GR"/>
          </a:p>
        </p:txBody>
      </p:sp>
      <p:sp>
        <p:nvSpPr>
          <p:cNvPr id="6" name="Σύμβολο κράτησης θέσης αριθμού διαφάνειας 5"/>
          <p:cNvSpPr>
            <a:spLocks noGrp="1"/>
          </p:cNvSpPr>
          <p:nvPr>
            <p:ph type="sldNum" sz="quarter" idx="4"/>
          </p:nvPr>
        </p:nvSpPr>
        <p:spPr>
          <a:xfrm>
            <a:off x="11580814" y="6280298"/>
            <a:ext cx="533399" cy="349101"/>
          </a:xfrm>
          <a:prstGeom prst="rect">
            <a:avLst/>
          </a:prstGeom>
        </p:spPr>
        <p:txBody>
          <a:bodyPr vert="horz" lIns="91440" tIns="45720" rIns="91440" bIns="45720" rtlCol="0" anchor="ctr"/>
          <a:lstStyle>
            <a:lvl1pPr algn="ctr" latinLnBrk="0">
              <a:defRPr lang="el-GR" sz="1050" b="1">
                <a:solidFill>
                  <a:schemeClr val="accent2"/>
                </a:solidFill>
              </a:defRPr>
            </a:lvl1pPr>
          </a:lstStyle>
          <a:p>
            <a:fld id="{8FDBFFB2-86D9-4B8F-A59A-553A60B94BBE}" type="slidenum">
              <a:pPr/>
              <a:t>‹#›</a:t>
            </a:fld>
            <a:endParaRPr lang="el-GR"/>
          </a:p>
        </p:txBody>
      </p:sp>
    </p:spTree>
    <p:extLst>
      <p:ext uri="{BB962C8B-B14F-4D97-AF65-F5344CB8AC3E}">
        <p14:creationId xmlns:p14="http://schemas.microsoft.com/office/powerpoint/2010/main" val="11702558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lang="el-GR" sz="3400" kern="1200">
          <a:solidFill>
            <a:schemeClr val="tx1"/>
          </a:solidFill>
          <a:latin typeface="+mj-lt"/>
          <a:ea typeface="+mj-ea"/>
          <a:cs typeface="+mj-cs"/>
        </a:defRPr>
      </a:lvl1pPr>
    </p:titleStyle>
    <p:bodyStyle>
      <a:lvl1pPr marL="274320" indent="-228600" algn="l" defTabSz="914400" rtl="0" eaLnBrk="1" latinLnBrk="0" hangingPunct="1">
        <a:lnSpc>
          <a:spcPct val="90000"/>
        </a:lnSpc>
        <a:spcBef>
          <a:spcPts val="1800"/>
        </a:spcBef>
        <a:buSzPct val="80000"/>
        <a:buFont typeface="Wingdings" panose="05000000000000000000" pitchFamily="2" charset="2"/>
        <a:buChar char="§"/>
        <a:defRPr lang="el-GR" sz="2000" kern="1200">
          <a:solidFill>
            <a:schemeClr val="tx1"/>
          </a:solidFill>
          <a:latin typeface="+mn-lt"/>
          <a:ea typeface="+mn-ea"/>
          <a:cs typeface="+mn-cs"/>
        </a:defRPr>
      </a:lvl1pPr>
      <a:lvl2pPr marL="594360" indent="-228600" algn="l" defTabSz="914400" rtl="0" eaLnBrk="1" latinLnBrk="0" hangingPunct="1">
        <a:lnSpc>
          <a:spcPct val="90000"/>
        </a:lnSpc>
        <a:spcBef>
          <a:spcPts val="1000"/>
        </a:spcBef>
        <a:buSzPct val="80000"/>
        <a:buFont typeface="Wingdings" panose="05000000000000000000" pitchFamily="2" charset="2"/>
        <a:buChar char="§"/>
        <a:defRPr lang="el-GR" sz="1800" kern="1200">
          <a:solidFill>
            <a:schemeClr val="tx1"/>
          </a:solidFill>
          <a:latin typeface="+mn-lt"/>
          <a:ea typeface="+mn-ea"/>
          <a:cs typeface="+mn-cs"/>
        </a:defRPr>
      </a:lvl2pPr>
      <a:lvl3pPr marL="914400" indent="-228600" algn="l" defTabSz="914400" rtl="0" eaLnBrk="1" latinLnBrk="0" hangingPunct="1">
        <a:lnSpc>
          <a:spcPct val="90000"/>
        </a:lnSpc>
        <a:spcBef>
          <a:spcPts val="800"/>
        </a:spcBef>
        <a:buSzPct val="80000"/>
        <a:buFont typeface="Wingdings" panose="05000000000000000000" pitchFamily="2" charset="2"/>
        <a:buChar char="§"/>
        <a:defRPr lang="el-GR" sz="1600" kern="1200">
          <a:solidFill>
            <a:schemeClr val="tx1"/>
          </a:solidFill>
          <a:latin typeface="+mn-lt"/>
          <a:ea typeface="+mn-ea"/>
          <a:cs typeface="+mn-cs"/>
        </a:defRPr>
      </a:lvl3pPr>
      <a:lvl4pPr marL="1234440" indent="-228600" algn="l" defTabSz="914400" rtl="0" eaLnBrk="1" latinLnBrk="0" hangingPunct="1">
        <a:lnSpc>
          <a:spcPct val="90000"/>
        </a:lnSpc>
        <a:spcBef>
          <a:spcPts val="800"/>
        </a:spcBef>
        <a:buSzPct val="80000"/>
        <a:buFont typeface="Wingdings" panose="05000000000000000000" pitchFamily="2" charset="2"/>
        <a:buChar char="§"/>
        <a:defRPr lang="el-GR" sz="1400" kern="1200">
          <a:solidFill>
            <a:schemeClr val="tx1"/>
          </a:solidFill>
          <a:latin typeface="+mn-lt"/>
          <a:ea typeface="+mn-ea"/>
          <a:cs typeface="+mn-cs"/>
        </a:defRPr>
      </a:lvl4pPr>
      <a:lvl5pPr marL="1554480" indent="-228600" algn="l" defTabSz="914400" rtl="0" eaLnBrk="1" latinLnBrk="0" hangingPunct="1">
        <a:lnSpc>
          <a:spcPct val="90000"/>
        </a:lnSpc>
        <a:spcBef>
          <a:spcPts val="800"/>
        </a:spcBef>
        <a:buSzPct val="80000"/>
        <a:buFont typeface="Wingdings" panose="05000000000000000000" pitchFamily="2" charset="2"/>
        <a:buChar char="§"/>
        <a:defRPr lang="el-GR" sz="1400" kern="1200">
          <a:solidFill>
            <a:schemeClr val="tx1"/>
          </a:solidFill>
          <a:latin typeface="+mn-lt"/>
          <a:ea typeface="+mn-ea"/>
          <a:cs typeface="+mn-cs"/>
        </a:defRPr>
      </a:lvl5pPr>
      <a:lvl6pPr marL="1874520" indent="-228600" algn="l" defTabSz="914400" rtl="0" eaLnBrk="1" latinLnBrk="0" hangingPunct="1">
        <a:lnSpc>
          <a:spcPct val="90000"/>
        </a:lnSpc>
        <a:spcBef>
          <a:spcPts val="800"/>
        </a:spcBef>
        <a:buSzPct val="80000"/>
        <a:buFont typeface="Wingdings" panose="05000000000000000000" pitchFamily="2" charset="2"/>
        <a:buChar char="§"/>
        <a:defRPr lang="el-GR"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SzPct val="80000"/>
        <a:buFont typeface="Wingdings" panose="05000000000000000000" pitchFamily="2" charset="2"/>
        <a:buChar char="§"/>
        <a:defRPr lang="el-GR" sz="1400" kern="1200">
          <a:solidFill>
            <a:schemeClr val="tx1"/>
          </a:solidFill>
          <a:latin typeface="+mn-lt"/>
          <a:ea typeface="+mn-ea"/>
          <a:cs typeface="+mn-cs"/>
        </a:defRPr>
      </a:lvl7pPr>
      <a:lvl8pPr marL="2514600" indent="-228600" algn="l" defTabSz="914400" rtl="0" eaLnBrk="1" latinLnBrk="0" hangingPunct="1">
        <a:lnSpc>
          <a:spcPct val="90000"/>
        </a:lnSpc>
        <a:spcBef>
          <a:spcPts val="800"/>
        </a:spcBef>
        <a:buSzPct val="80000"/>
        <a:buFont typeface="Wingdings" panose="05000000000000000000" pitchFamily="2" charset="2"/>
        <a:buChar char="§"/>
        <a:defRPr lang="el-GR" sz="1400" kern="1200">
          <a:solidFill>
            <a:schemeClr val="tx1"/>
          </a:solidFill>
          <a:latin typeface="+mn-lt"/>
          <a:ea typeface="+mn-ea"/>
          <a:cs typeface="+mn-cs"/>
        </a:defRPr>
      </a:lvl8pPr>
      <a:lvl9pPr marL="2834640" indent="-228600" algn="l" defTabSz="914400" rtl="0" eaLnBrk="1" latinLnBrk="0" hangingPunct="1">
        <a:lnSpc>
          <a:spcPct val="90000"/>
        </a:lnSpc>
        <a:spcBef>
          <a:spcPts val="800"/>
        </a:spcBef>
        <a:buSzPct val="80000"/>
        <a:buFont typeface="Wingdings" panose="05000000000000000000" pitchFamily="2" charset="2"/>
        <a:buChar char="§"/>
        <a:defRPr lang="el-GR" sz="1400" kern="1200">
          <a:solidFill>
            <a:schemeClr val="tx1"/>
          </a:solidFill>
          <a:latin typeface="+mn-lt"/>
          <a:ea typeface="+mn-ea"/>
          <a:cs typeface="+mn-cs"/>
        </a:defRPr>
      </a:lvl9pPr>
    </p:bodyStyle>
    <p:otherStyle>
      <a:defPPr>
        <a:defRPr lang="el-GR"/>
      </a:defPPr>
      <a:lvl1pPr marL="0" algn="l" defTabSz="914400" rtl="0" eaLnBrk="1" latinLnBrk="0" hangingPunct="1">
        <a:defRPr lang="el-GR" sz="1800" kern="1200">
          <a:solidFill>
            <a:schemeClr val="tx1"/>
          </a:solidFill>
          <a:latin typeface="+mn-lt"/>
          <a:ea typeface="+mn-ea"/>
          <a:cs typeface="+mn-cs"/>
        </a:defRPr>
      </a:lvl1pPr>
      <a:lvl2pPr marL="457200" algn="l" defTabSz="914400" rtl="0" eaLnBrk="1" latinLnBrk="0" hangingPunct="1">
        <a:defRPr lang="el-GR" sz="1800" kern="1200">
          <a:solidFill>
            <a:schemeClr val="tx1"/>
          </a:solidFill>
          <a:latin typeface="+mn-lt"/>
          <a:ea typeface="+mn-ea"/>
          <a:cs typeface="+mn-cs"/>
        </a:defRPr>
      </a:lvl2pPr>
      <a:lvl3pPr marL="914400" algn="l" defTabSz="914400" rtl="0" eaLnBrk="1" latinLnBrk="0" hangingPunct="1">
        <a:defRPr lang="el-GR" sz="1800" kern="1200">
          <a:solidFill>
            <a:schemeClr val="tx1"/>
          </a:solidFill>
          <a:latin typeface="+mn-lt"/>
          <a:ea typeface="+mn-ea"/>
          <a:cs typeface="+mn-cs"/>
        </a:defRPr>
      </a:lvl3pPr>
      <a:lvl4pPr marL="1371600" algn="l" defTabSz="914400" rtl="0" eaLnBrk="1" latinLnBrk="0" hangingPunct="1">
        <a:defRPr lang="el-GR" sz="1800" kern="1200">
          <a:solidFill>
            <a:schemeClr val="tx1"/>
          </a:solidFill>
          <a:latin typeface="+mn-lt"/>
          <a:ea typeface="+mn-ea"/>
          <a:cs typeface="+mn-cs"/>
        </a:defRPr>
      </a:lvl4pPr>
      <a:lvl5pPr marL="1828800" algn="l" defTabSz="914400" rtl="0" eaLnBrk="1" latinLnBrk="0" hangingPunct="1">
        <a:defRPr lang="el-GR" sz="1800" kern="1200">
          <a:solidFill>
            <a:schemeClr val="tx1"/>
          </a:solidFill>
          <a:latin typeface="+mn-lt"/>
          <a:ea typeface="+mn-ea"/>
          <a:cs typeface="+mn-cs"/>
        </a:defRPr>
      </a:lvl5pPr>
      <a:lvl6pPr marL="2286000" algn="l" defTabSz="914400" rtl="0" eaLnBrk="1" latinLnBrk="0" hangingPunct="1">
        <a:defRPr lang="el-GR" sz="1800" kern="1200">
          <a:solidFill>
            <a:schemeClr val="tx1"/>
          </a:solidFill>
          <a:latin typeface="+mn-lt"/>
          <a:ea typeface="+mn-ea"/>
          <a:cs typeface="+mn-cs"/>
        </a:defRPr>
      </a:lvl6pPr>
      <a:lvl7pPr marL="2743200" algn="l" defTabSz="914400" rtl="0" eaLnBrk="1" latinLnBrk="0" hangingPunct="1">
        <a:defRPr lang="el-GR" sz="1800" kern="1200">
          <a:solidFill>
            <a:schemeClr val="tx1"/>
          </a:solidFill>
          <a:latin typeface="+mn-lt"/>
          <a:ea typeface="+mn-ea"/>
          <a:cs typeface="+mn-cs"/>
        </a:defRPr>
      </a:lvl7pPr>
      <a:lvl8pPr marL="3200400" algn="l" defTabSz="914400" rtl="0" eaLnBrk="1" latinLnBrk="0" hangingPunct="1">
        <a:defRPr lang="el-GR" sz="1800" kern="1200">
          <a:solidFill>
            <a:schemeClr val="tx1"/>
          </a:solidFill>
          <a:latin typeface="+mn-lt"/>
          <a:ea typeface="+mn-ea"/>
          <a:cs typeface="+mn-cs"/>
        </a:defRPr>
      </a:lvl8pPr>
      <a:lvl9pPr marL="3657600" algn="l" defTabSz="914400" rtl="0" eaLnBrk="1" latinLnBrk="0" hangingPunct="1">
        <a:defRPr lang="el-G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311085" y="304800"/>
            <a:ext cx="8946037" cy="2793906"/>
          </a:xfrm>
        </p:spPr>
        <p:txBody>
          <a:bodyPr>
            <a:normAutofit/>
          </a:bodyPr>
          <a:lstStyle/>
          <a:p>
            <a:r>
              <a:rPr lang="el-GR" sz="5400" dirty="0"/>
              <a:t>"Παιδιά με ειδικές ανάγκες: Διδασκαλία και μάθηση"</a:t>
            </a:r>
          </a:p>
        </p:txBody>
      </p:sp>
      <p:sp>
        <p:nvSpPr>
          <p:cNvPr id="3" name="Υπότιτλος 2"/>
          <p:cNvSpPr>
            <a:spLocks noGrp="1"/>
          </p:cNvSpPr>
          <p:nvPr>
            <p:ph type="subTitle" idx="1"/>
          </p:nvPr>
        </p:nvSpPr>
        <p:spPr>
          <a:xfrm>
            <a:off x="810689" y="3551863"/>
            <a:ext cx="7645154" cy="1218099"/>
          </a:xfrm>
        </p:spPr>
        <p:txBody>
          <a:bodyPr>
            <a:noAutofit/>
          </a:bodyPr>
          <a:lstStyle/>
          <a:p>
            <a:r>
              <a:rPr lang="el-GR" sz="4000" dirty="0">
                <a:effectLst>
                  <a:outerShdw blurRad="38100" dist="38100" dir="2700000" algn="tl">
                    <a:srgbClr val="000000">
                      <a:alpha val="43137"/>
                    </a:srgbClr>
                  </a:outerShdw>
                </a:effectLst>
              </a:rPr>
              <a:t>Μαθητές με σοβαρά προβλήματα όρασης / Τύφλωση</a:t>
            </a:r>
          </a:p>
        </p:txBody>
      </p:sp>
    </p:spTree>
    <p:extLst>
      <p:ext uri="{BB962C8B-B14F-4D97-AF65-F5344CB8AC3E}">
        <p14:creationId xmlns:p14="http://schemas.microsoft.com/office/powerpoint/2010/main" val="35784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Γνωστικές Λειτουργίες</a:t>
            </a:r>
          </a:p>
        </p:txBody>
      </p:sp>
      <p:sp>
        <p:nvSpPr>
          <p:cNvPr id="3" name="Θέση περιεχομένου 2"/>
          <p:cNvSpPr>
            <a:spLocks noGrp="1"/>
          </p:cNvSpPr>
          <p:nvPr>
            <p:ph idx="1"/>
          </p:nvPr>
        </p:nvSpPr>
        <p:spPr/>
        <p:txBody>
          <a:bodyPr/>
          <a:lstStyle/>
          <a:p>
            <a:r>
              <a:rPr lang="el-GR" dirty="0"/>
              <a:t>Ενισχύεται η ακοή, μέσο για καθοδήγηση, πληροφόρηση, διδασκαλία, μόρφωση, επικοινωνία</a:t>
            </a:r>
          </a:p>
          <a:p>
            <a:r>
              <a:rPr lang="el-GR" dirty="0"/>
              <a:t>Μαγνητοφωνημένα υλικά</a:t>
            </a:r>
          </a:p>
          <a:p>
            <a:r>
              <a:rPr lang="en-US" dirty="0"/>
              <a:t>Braille</a:t>
            </a:r>
            <a:endParaRPr lang="el-GR" dirty="0"/>
          </a:p>
          <a:p>
            <a:r>
              <a:rPr lang="el-GR" dirty="0"/>
              <a:t>Αφή </a:t>
            </a:r>
          </a:p>
          <a:p>
            <a:r>
              <a:rPr lang="el-GR" dirty="0"/>
              <a:t>Απτικές εμπειρίες, απτικοί χάρτες</a:t>
            </a:r>
          </a:p>
          <a:p>
            <a:r>
              <a:rPr lang="el-GR" dirty="0"/>
              <a:t>Οι άκρες των δαχτύλων, λόγω της μεγάλης ευαισθησίας που έχουν, μπορούν να παρομοιαστούν με το </a:t>
            </a:r>
            <a:r>
              <a:rPr lang="en-US" dirty="0"/>
              <a:t>fovea</a:t>
            </a:r>
            <a:r>
              <a:rPr lang="el-GR" dirty="0"/>
              <a:t>, </a:t>
            </a:r>
            <a:r>
              <a:rPr lang="el-GR" dirty="0" err="1"/>
              <a:t>βοθρίο</a:t>
            </a:r>
            <a:r>
              <a:rPr lang="el-GR" dirty="0"/>
              <a:t> της </a:t>
            </a:r>
            <a:r>
              <a:rPr lang="el-GR" dirty="0" err="1"/>
              <a:t>ωχράς</a:t>
            </a:r>
            <a:r>
              <a:rPr lang="el-GR" dirty="0"/>
              <a:t> κηλίδας, του αμφιβληστροειδή χιτώνα στα μάτια</a:t>
            </a:r>
          </a:p>
        </p:txBody>
      </p:sp>
    </p:spTree>
    <p:extLst>
      <p:ext uri="{BB962C8B-B14F-4D97-AF65-F5344CB8AC3E}">
        <p14:creationId xmlns:p14="http://schemas.microsoft.com/office/powerpoint/2010/main" val="32097730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Γνωστικές Λειτουργίες</a:t>
            </a:r>
          </a:p>
        </p:txBody>
      </p:sp>
      <p:sp>
        <p:nvSpPr>
          <p:cNvPr id="3" name="Θέση περιεχομένου 2"/>
          <p:cNvSpPr>
            <a:spLocks noGrp="1"/>
          </p:cNvSpPr>
          <p:nvPr>
            <p:ph idx="1"/>
          </p:nvPr>
        </p:nvSpPr>
        <p:spPr/>
        <p:txBody>
          <a:bodyPr/>
          <a:lstStyle/>
          <a:p>
            <a:r>
              <a:rPr lang="el-GR" dirty="0"/>
              <a:t>Απτικά ερεθίσματα                εντοπισμός</a:t>
            </a:r>
          </a:p>
          <a:p>
            <a:pPr marL="45720" indent="0">
              <a:buNone/>
            </a:pPr>
            <a:endParaRPr lang="el-GR" dirty="0"/>
          </a:p>
          <a:p>
            <a:pPr marL="45720" indent="0">
              <a:buNone/>
            </a:pPr>
            <a:r>
              <a:rPr lang="el-GR" dirty="0"/>
              <a:t>Ταξινόμηση και ταυτοποίηση</a:t>
            </a:r>
          </a:p>
          <a:p>
            <a:r>
              <a:rPr lang="el-GR" dirty="0"/>
              <a:t>Δύο αισθητηριακοί τύποι αφής: συνθετικός (αφή αντικειμένων που κανείς μπορεί να κλείσει στο χέρι του)</a:t>
            </a:r>
          </a:p>
          <a:p>
            <a:pPr marL="45720" indent="0">
              <a:buNone/>
            </a:pPr>
            <a:r>
              <a:rPr lang="el-GR" dirty="0"/>
              <a:t>                                                      αναλυτικός (</a:t>
            </a:r>
            <a:r>
              <a:rPr lang="el-GR" dirty="0" err="1"/>
              <a:t>ψηλάφιση</a:t>
            </a:r>
            <a:r>
              <a:rPr lang="el-GR" dirty="0"/>
              <a:t> μεγάλων αντικειμένων)</a:t>
            </a:r>
          </a:p>
          <a:p>
            <a:r>
              <a:rPr lang="el-GR" dirty="0"/>
              <a:t>Ενεργητική αφή: ενεργοποίηση των χεριών για </a:t>
            </a:r>
            <a:r>
              <a:rPr lang="el-GR" dirty="0" err="1"/>
              <a:t>ψηλάφιση</a:t>
            </a:r>
            <a:r>
              <a:rPr lang="el-GR" dirty="0"/>
              <a:t> αντικειμένων</a:t>
            </a:r>
          </a:p>
          <a:p>
            <a:pPr marL="45720" indent="0">
              <a:buNone/>
            </a:pPr>
            <a:r>
              <a:rPr lang="el-GR" dirty="0"/>
              <a:t>   Παθητική αφή: δε γίνονται εθελοντικές κινήσεις για την </a:t>
            </a:r>
            <a:r>
              <a:rPr lang="el-GR" dirty="0" err="1"/>
              <a:t>ψηλάφιση</a:t>
            </a:r>
            <a:r>
              <a:rPr lang="el-GR" dirty="0"/>
              <a:t> των αντικειμένων</a:t>
            </a:r>
          </a:p>
        </p:txBody>
      </p:sp>
      <p:cxnSp>
        <p:nvCxnSpPr>
          <p:cNvPr id="5" name="Ευθύγραμμο βέλος σύνδεσης 4"/>
          <p:cNvCxnSpPr/>
          <p:nvPr/>
        </p:nvCxnSpPr>
        <p:spPr>
          <a:xfrm>
            <a:off x="4901938" y="1762814"/>
            <a:ext cx="641023" cy="94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Ευθύγραμμο βέλος σύνδεσης 11"/>
          <p:cNvCxnSpPr/>
          <p:nvPr/>
        </p:nvCxnSpPr>
        <p:spPr>
          <a:xfrm>
            <a:off x="3478491" y="1913641"/>
            <a:ext cx="18853" cy="5938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75411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br>
              <a:rPr lang="el-GR" dirty="0"/>
            </a:br>
            <a:br>
              <a:rPr lang="el-GR" dirty="0"/>
            </a:br>
            <a:endParaRPr lang="el-GR" dirty="0"/>
          </a:p>
        </p:txBody>
      </p:sp>
      <p:sp>
        <p:nvSpPr>
          <p:cNvPr id="3" name="Θέση περιεχομένου 2"/>
          <p:cNvSpPr>
            <a:spLocks noGrp="1"/>
          </p:cNvSpPr>
          <p:nvPr>
            <p:ph idx="1"/>
          </p:nvPr>
        </p:nvSpPr>
        <p:spPr/>
        <p:txBody>
          <a:bodyPr/>
          <a:lstStyle/>
          <a:p>
            <a:r>
              <a:rPr lang="el-GR" dirty="0"/>
              <a:t>Αφή μνήμης: ένα αντικείμενο διατηρεί το σχήμα και τα χαρακτηριστικά του, όταν μετακινείται από το ένα χέρι σε περιοχές λιγότερο ευαίσθητες που αν είχαν δεχτεί πρώτες την  επαφή με το αντικείμενο, δε θα απέδιδε αυτό την ίδια εντύπωση και αναγνώριση. </a:t>
            </a:r>
          </a:p>
          <a:p>
            <a:r>
              <a:rPr lang="el-GR" dirty="0"/>
              <a:t>Εικόνα μνήμης στα δάχτυλα</a:t>
            </a:r>
          </a:p>
          <a:p>
            <a:pPr marL="45720" indent="0">
              <a:buNone/>
            </a:pPr>
            <a:endParaRPr lang="el-GR" dirty="0"/>
          </a:p>
        </p:txBody>
      </p:sp>
    </p:spTree>
    <p:extLst>
      <p:ext uri="{BB962C8B-B14F-4D97-AF65-F5344CB8AC3E}">
        <p14:creationId xmlns:p14="http://schemas.microsoft.com/office/powerpoint/2010/main" val="36871622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Γνωστικός χάρτης</a:t>
            </a:r>
          </a:p>
        </p:txBody>
      </p:sp>
      <p:sp>
        <p:nvSpPr>
          <p:cNvPr id="3" name="Θέση περιεχομένου 2"/>
          <p:cNvSpPr>
            <a:spLocks noGrp="1"/>
          </p:cNvSpPr>
          <p:nvPr>
            <p:ph idx="1"/>
          </p:nvPr>
        </p:nvSpPr>
        <p:spPr/>
        <p:txBody>
          <a:bodyPr>
            <a:normAutofit fontScale="92500" lnSpcReduction="10000"/>
          </a:bodyPr>
          <a:lstStyle/>
          <a:p>
            <a:r>
              <a:rPr lang="el-GR" dirty="0"/>
              <a:t>Η εσωτερική νοητική αναπαράσταση του περιβάλλοντος που υπάρχει στο μυαλό του κάθε ανθρώπου, σχετικά με το χώρο που τον περιβάλλει.</a:t>
            </a:r>
          </a:p>
          <a:p>
            <a:r>
              <a:rPr lang="el-GR" dirty="0"/>
              <a:t>Από την εικόνα του σύμπαντος μέχρι τον ατομικό χώρο του καθενός</a:t>
            </a:r>
          </a:p>
          <a:p>
            <a:r>
              <a:rPr lang="el-GR" dirty="0"/>
              <a:t>Με φραστικές περιγραφές ή με σκίτσα</a:t>
            </a:r>
          </a:p>
          <a:p>
            <a:r>
              <a:rPr lang="el-GR" dirty="0"/>
              <a:t>Νοητική αναπαράσταση του χώρου έχει και σημασιολογική αξία </a:t>
            </a:r>
          </a:p>
          <a:p>
            <a:r>
              <a:rPr lang="el-GR" dirty="0"/>
              <a:t>Αντίληψη και γνώση διαδρομών, μια αλυσιδωτή περιγραφή των σημείων αφετηρίας, των ορόσημων και των σημείων προορισμού μιας διαδρομής</a:t>
            </a:r>
          </a:p>
          <a:p>
            <a:r>
              <a:rPr lang="el-GR" dirty="0"/>
              <a:t>Γνωστικές αποστάσεις, οι σχετικές θέσεις των θέσεων και συνδέσεων μιας διαδρομής και η </a:t>
            </a:r>
            <a:r>
              <a:rPr lang="el-GR" dirty="0" err="1"/>
              <a:t>συνδετικότητά</a:t>
            </a:r>
            <a:r>
              <a:rPr lang="el-GR" dirty="0"/>
              <a:t> τους</a:t>
            </a:r>
          </a:p>
          <a:p>
            <a:r>
              <a:rPr lang="el-GR" dirty="0"/>
              <a:t>Προσανατολισμός, αναγνώριση θέσης του ατόμου σε σχέση με τα σημεία ή συστήματα αναφοράς που υπάρχουν στο γνωστικό χάρτη </a:t>
            </a:r>
          </a:p>
        </p:txBody>
      </p:sp>
    </p:spTree>
    <p:extLst>
      <p:ext uri="{BB962C8B-B14F-4D97-AF65-F5344CB8AC3E}">
        <p14:creationId xmlns:p14="http://schemas.microsoft.com/office/powerpoint/2010/main" val="42407242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Εκπαίδευση ατόμων με προβλήματα όρασης </a:t>
            </a:r>
          </a:p>
        </p:txBody>
      </p:sp>
      <p:sp>
        <p:nvSpPr>
          <p:cNvPr id="3" name="Θέση περιεχομένου 2"/>
          <p:cNvSpPr>
            <a:spLocks noGrp="1"/>
          </p:cNvSpPr>
          <p:nvPr>
            <p:ph idx="1"/>
          </p:nvPr>
        </p:nvSpPr>
        <p:spPr/>
        <p:txBody>
          <a:bodyPr>
            <a:normAutofit lnSpcReduction="10000"/>
          </a:bodyPr>
          <a:lstStyle/>
          <a:p>
            <a:pPr marL="45720" indent="0">
              <a:buNone/>
            </a:pPr>
            <a:r>
              <a:rPr lang="el-GR" dirty="0"/>
              <a:t>Εξαρτάται από:</a:t>
            </a:r>
          </a:p>
          <a:p>
            <a:r>
              <a:rPr lang="el-GR" dirty="0"/>
              <a:t>Το ποσοστό απώλειας της όρασης</a:t>
            </a:r>
          </a:p>
          <a:p>
            <a:r>
              <a:rPr lang="el-GR" dirty="0"/>
              <a:t>Την ηλικία απώλειας της όρασης (εάν υπήρχε έως το 5</a:t>
            </a:r>
            <a:r>
              <a:rPr lang="el-GR" baseline="30000" dirty="0"/>
              <a:t>ο</a:t>
            </a:r>
            <a:r>
              <a:rPr lang="el-GR" dirty="0"/>
              <a:t> έτος)</a:t>
            </a:r>
          </a:p>
          <a:p>
            <a:r>
              <a:rPr lang="el-GR" dirty="0"/>
              <a:t>Το πλήθος και το είδος των ερεθισμάτων που συνέλαβε ως τη στιγμή της απώλειας</a:t>
            </a:r>
          </a:p>
          <a:p>
            <a:r>
              <a:rPr lang="el-GR" dirty="0"/>
              <a:t>Το οικογενειακό περιβάλλον</a:t>
            </a:r>
          </a:p>
          <a:p>
            <a:r>
              <a:rPr lang="el-GR" dirty="0"/>
              <a:t>Τη χρονική στιγμή που ξεκίνησε η παρέμβαση</a:t>
            </a:r>
          </a:p>
          <a:p>
            <a:r>
              <a:rPr lang="el-GR" dirty="0"/>
              <a:t>Την ποιότητα της εκπαίδευσης πριν κ μετά την απώλεια</a:t>
            </a:r>
          </a:p>
          <a:p>
            <a:r>
              <a:rPr lang="el-GR" dirty="0"/>
              <a:t>Πρόσθετες δυσλειτουργίες </a:t>
            </a:r>
          </a:p>
        </p:txBody>
      </p:sp>
    </p:spTree>
    <p:extLst>
      <p:ext uri="{BB962C8B-B14F-4D97-AF65-F5344CB8AC3E}">
        <p14:creationId xmlns:p14="http://schemas.microsoft.com/office/powerpoint/2010/main" val="35996269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Κατηγορίες ατόμων με προβλήματα όρασης </a:t>
            </a:r>
          </a:p>
        </p:txBody>
      </p:sp>
      <p:sp>
        <p:nvSpPr>
          <p:cNvPr id="3" name="Θέση περιεχομένου 2"/>
          <p:cNvSpPr>
            <a:spLocks noGrp="1"/>
          </p:cNvSpPr>
          <p:nvPr>
            <p:ph idx="1"/>
          </p:nvPr>
        </p:nvSpPr>
        <p:spPr/>
        <p:txBody>
          <a:bodyPr/>
          <a:lstStyle/>
          <a:p>
            <a:r>
              <a:rPr lang="el-GR" dirty="0"/>
              <a:t>Ολική τύφλωση εγγενής ή πριν από τα 5 χρόνια</a:t>
            </a:r>
          </a:p>
          <a:p>
            <a:r>
              <a:rPr lang="el-GR" dirty="0"/>
              <a:t>Ολική τύφλωση που εμφανίστηκε μετά το 5</a:t>
            </a:r>
            <a:r>
              <a:rPr lang="el-GR" baseline="30000" dirty="0"/>
              <a:t>ο</a:t>
            </a:r>
            <a:r>
              <a:rPr lang="el-GR" dirty="0"/>
              <a:t> έτος</a:t>
            </a:r>
          </a:p>
          <a:p>
            <a:r>
              <a:rPr lang="el-GR" dirty="0"/>
              <a:t>Μερική τύφλωση εγγενής                                                    τυφλοί</a:t>
            </a:r>
          </a:p>
          <a:p>
            <a:r>
              <a:rPr lang="el-GR" dirty="0"/>
              <a:t>Μερική τύφλωση επίκτητη</a:t>
            </a:r>
          </a:p>
          <a:p>
            <a:r>
              <a:rPr lang="el-GR" dirty="0"/>
              <a:t>Μερική όραση εγγενής             άτομα με μειωμένη όραση</a:t>
            </a:r>
          </a:p>
          <a:p>
            <a:r>
              <a:rPr lang="el-GR" dirty="0"/>
              <a:t>Μερική όραση επίκτητη</a:t>
            </a:r>
          </a:p>
        </p:txBody>
      </p:sp>
      <p:sp>
        <p:nvSpPr>
          <p:cNvPr id="4" name="Δεξί άγκιστρο 3"/>
          <p:cNvSpPr/>
          <p:nvPr/>
        </p:nvSpPr>
        <p:spPr>
          <a:xfrm>
            <a:off x="8088197" y="1706252"/>
            <a:ext cx="405353" cy="1819373"/>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solidFill>
                <a:schemeClr val="tx2"/>
              </a:solidFill>
            </a:endParaRPr>
          </a:p>
        </p:txBody>
      </p:sp>
      <p:sp>
        <p:nvSpPr>
          <p:cNvPr id="5" name="Δεξί άγκιστρο 4"/>
          <p:cNvSpPr/>
          <p:nvPr/>
        </p:nvSpPr>
        <p:spPr>
          <a:xfrm rot="10800000" flipH="1">
            <a:off x="5373278" y="3525625"/>
            <a:ext cx="348792" cy="1074655"/>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Tree>
    <p:extLst>
      <p:ext uri="{BB962C8B-B14F-4D97-AF65-F5344CB8AC3E}">
        <p14:creationId xmlns:p14="http://schemas.microsoft.com/office/powerpoint/2010/main" val="12552161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95471" y="320510"/>
            <a:ext cx="9372600" cy="505975"/>
          </a:xfrm>
        </p:spPr>
        <p:txBody>
          <a:bodyPr>
            <a:normAutofit fontScale="90000"/>
          </a:bodyPr>
          <a:lstStyle/>
          <a:p>
            <a:r>
              <a:rPr lang="el-GR" dirty="0"/>
              <a:t>Εκπαίδευση ατόμων με προβλήματα όρασης </a:t>
            </a:r>
          </a:p>
        </p:txBody>
      </p:sp>
      <p:sp>
        <p:nvSpPr>
          <p:cNvPr id="3" name="Θέση περιεχομένου 2"/>
          <p:cNvSpPr>
            <a:spLocks noGrp="1"/>
          </p:cNvSpPr>
          <p:nvPr>
            <p:ph idx="1"/>
          </p:nvPr>
        </p:nvSpPr>
        <p:spPr>
          <a:xfrm>
            <a:off x="2085665" y="826485"/>
            <a:ext cx="9372600" cy="5329218"/>
          </a:xfrm>
        </p:spPr>
        <p:txBody>
          <a:bodyPr>
            <a:normAutofit fontScale="85000" lnSpcReduction="20000"/>
          </a:bodyPr>
          <a:lstStyle/>
          <a:p>
            <a:pPr marL="45720" indent="0">
              <a:buNone/>
            </a:pPr>
            <a:r>
              <a:rPr lang="el-GR" dirty="0"/>
              <a:t>Απαιτείται διευρυμένο πρόγραμμα διδασκαλίας σε 12 πεδία:</a:t>
            </a:r>
          </a:p>
          <a:p>
            <a:r>
              <a:rPr lang="el-GR" dirty="0"/>
              <a:t>Αισθητηριακές δεξιότητες</a:t>
            </a:r>
          </a:p>
          <a:p>
            <a:r>
              <a:rPr lang="el-GR" dirty="0"/>
              <a:t>Κινητική ανάπτυξη</a:t>
            </a:r>
          </a:p>
          <a:p>
            <a:r>
              <a:rPr lang="el-GR" dirty="0"/>
              <a:t>Ανάπτυξη εννοιών</a:t>
            </a:r>
          </a:p>
          <a:p>
            <a:r>
              <a:rPr lang="el-GR" dirty="0"/>
              <a:t>Δεξιότητες επικοινωνίας</a:t>
            </a:r>
          </a:p>
          <a:p>
            <a:r>
              <a:rPr lang="el-GR" dirty="0"/>
              <a:t>Κοινωνικές δεξιότητες</a:t>
            </a:r>
          </a:p>
          <a:p>
            <a:r>
              <a:rPr lang="el-GR" dirty="0"/>
              <a:t>Δεξιότητες καθημερινής διαβίωσης</a:t>
            </a:r>
          </a:p>
          <a:p>
            <a:r>
              <a:rPr lang="el-GR" dirty="0"/>
              <a:t>Σεξουαλικότητα</a:t>
            </a:r>
          </a:p>
          <a:p>
            <a:r>
              <a:rPr lang="el-GR" dirty="0"/>
              <a:t>Χρησιμοποίηση συσκευών χαμηλής όρασης</a:t>
            </a:r>
          </a:p>
          <a:p>
            <a:r>
              <a:rPr lang="el-GR" dirty="0"/>
              <a:t>Δεξιότητες ελεύθερου χρόνου</a:t>
            </a:r>
          </a:p>
          <a:p>
            <a:r>
              <a:rPr lang="el-GR" dirty="0"/>
              <a:t>Συνειδητοποίηση επαγγελματικής σταδιοδρομίας</a:t>
            </a:r>
          </a:p>
          <a:p>
            <a:r>
              <a:rPr lang="el-GR" dirty="0"/>
              <a:t>Ανεξαρτησία και προσπέλαση πληροφοριών</a:t>
            </a:r>
          </a:p>
          <a:p>
            <a:r>
              <a:rPr lang="el-GR" dirty="0"/>
              <a:t>Προσανατολισμός και κινητικότητα </a:t>
            </a:r>
          </a:p>
          <a:p>
            <a:endParaRPr lang="el-GR" dirty="0"/>
          </a:p>
        </p:txBody>
      </p:sp>
    </p:spTree>
    <p:extLst>
      <p:ext uri="{BB962C8B-B14F-4D97-AF65-F5344CB8AC3E}">
        <p14:creationId xmlns:p14="http://schemas.microsoft.com/office/powerpoint/2010/main" val="3491483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066891" y="1081726"/>
            <a:ext cx="6400801" cy="2486025"/>
          </a:xfrm>
        </p:spPr>
        <p:txBody>
          <a:bodyPr/>
          <a:lstStyle/>
          <a:p>
            <a:r>
              <a:rPr lang="en-US" dirty="0"/>
              <a:t>Braille</a:t>
            </a:r>
            <a:endParaRPr lang="el-GR" dirty="0"/>
          </a:p>
        </p:txBody>
      </p:sp>
      <p:sp>
        <p:nvSpPr>
          <p:cNvPr id="3" name="Θέση κειμένου 2"/>
          <p:cNvSpPr>
            <a:spLocks noGrp="1"/>
          </p:cNvSpPr>
          <p:nvPr>
            <p:ph type="body" idx="1"/>
          </p:nvPr>
        </p:nvSpPr>
        <p:spPr/>
        <p:txBody>
          <a:bodyPr/>
          <a:lstStyle/>
          <a:p>
            <a:endParaRPr lang="el-GR"/>
          </a:p>
        </p:txBody>
      </p:sp>
    </p:spTree>
    <p:extLst>
      <p:ext uri="{BB962C8B-B14F-4D97-AF65-F5344CB8AC3E}">
        <p14:creationId xmlns:p14="http://schemas.microsoft.com/office/powerpoint/2010/main" val="5524666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n-US" dirty="0"/>
              <a:t>Luis Braille</a:t>
            </a:r>
            <a:r>
              <a:rPr lang="el-GR" dirty="0"/>
              <a:t>, 1829 η πρώτη δημοσίευση, 1860 το σύστημα ανάγνωσης υιοθετείται από σχολεία, γαλλικό αλφάβητο, το 1876 στην αγγλική γλώσσα με προσαρμογές</a:t>
            </a:r>
          </a:p>
          <a:p>
            <a:r>
              <a:rPr lang="el-GR" dirty="0"/>
              <a:t>1987 </a:t>
            </a:r>
            <a:r>
              <a:rPr lang="en-US" dirty="0"/>
              <a:t>Computer Braille</a:t>
            </a:r>
            <a:endParaRPr lang="el-GR" dirty="0"/>
          </a:p>
          <a:p>
            <a:r>
              <a:rPr lang="el-GR" dirty="0"/>
              <a:t>Κώδικας </a:t>
            </a:r>
            <a:r>
              <a:rPr lang="en-US" dirty="0"/>
              <a:t>Nemeth</a:t>
            </a:r>
            <a:r>
              <a:rPr lang="el-GR" dirty="0"/>
              <a:t>, μαθηματική και επιστημονική σημειογραφία, μόνο στη Βόρεια Αμερική </a:t>
            </a:r>
          </a:p>
          <a:p>
            <a:r>
              <a:rPr lang="el-GR" dirty="0"/>
              <a:t>1948, στην Ελλάδα</a:t>
            </a:r>
          </a:p>
        </p:txBody>
      </p:sp>
    </p:spTree>
    <p:extLst>
      <p:ext uri="{BB962C8B-B14F-4D97-AF65-F5344CB8AC3E}">
        <p14:creationId xmlns:p14="http://schemas.microsoft.com/office/powerpoint/2010/main" val="4827672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Χαρακτηριστικά</a:t>
            </a:r>
          </a:p>
        </p:txBody>
      </p:sp>
      <p:sp>
        <p:nvSpPr>
          <p:cNvPr id="3" name="Θέση περιεχομένου 2"/>
          <p:cNvSpPr>
            <a:spLocks noGrp="1"/>
          </p:cNvSpPr>
          <p:nvPr>
            <p:ph idx="1"/>
          </p:nvPr>
        </p:nvSpPr>
        <p:spPr/>
        <p:txBody>
          <a:bodyPr/>
          <a:lstStyle/>
          <a:p>
            <a:r>
              <a:rPr lang="el-GR" dirty="0"/>
              <a:t>Ανάγλυφες κουκίδες</a:t>
            </a:r>
          </a:p>
          <a:p>
            <a:r>
              <a:rPr lang="el-GR" dirty="0" err="1"/>
              <a:t>Εξάστιγμο</a:t>
            </a:r>
            <a:endParaRPr lang="el-GR" dirty="0"/>
          </a:p>
          <a:p>
            <a:r>
              <a:rPr lang="el-GR" dirty="0"/>
              <a:t>Δύο στήλες</a:t>
            </a:r>
          </a:p>
          <a:p>
            <a:r>
              <a:rPr lang="el-GR" dirty="0"/>
              <a:t>Τρεις κουκίδες η κάθε στήλη </a:t>
            </a:r>
          </a:p>
          <a:p>
            <a:r>
              <a:rPr lang="el-GR" dirty="0"/>
              <a:t>Κελί, το καλούπι μέσα στο οποίο αναπτύσσονται οι φόρμες</a:t>
            </a:r>
          </a:p>
          <a:p>
            <a:r>
              <a:rPr lang="el-GR" dirty="0"/>
              <a:t>63 συνδυασμοί</a:t>
            </a:r>
          </a:p>
          <a:p>
            <a:r>
              <a:rPr lang="el-GR" dirty="0"/>
              <a:t>Διαβάζω από τα αριστερά προς τα δεξιά, από πάνω προς τα κάτω</a:t>
            </a:r>
          </a:p>
        </p:txBody>
      </p:sp>
    </p:spTree>
    <p:extLst>
      <p:ext uri="{BB962C8B-B14F-4D97-AF65-F5344CB8AC3E}">
        <p14:creationId xmlns:p14="http://schemas.microsoft.com/office/powerpoint/2010/main" val="30608007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01582" y="210532"/>
            <a:ext cx="9372600" cy="1200416"/>
          </a:xfrm>
        </p:spPr>
        <p:txBody>
          <a:bodyPr/>
          <a:lstStyle/>
          <a:p>
            <a:r>
              <a:rPr lang="el-GR" dirty="0"/>
              <a:t>Όραση</a:t>
            </a:r>
          </a:p>
        </p:txBody>
      </p:sp>
      <p:sp>
        <p:nvSpPr>
          <p:cNvPr id="3" name="Σύμβολο κράτησης θέσης περιεχομένου 2"/>
          <p:cNvSpPr>
            <a:spLocks noGrp="1"/>
          </p:cNvSpPr>
          <p:nvPr>
            <p:ph idx="1"/>
          </p:nvPr>
        </p:nvSpPr>
        <p:spPr/>
        <p:txBody>
          <a:bodyPr/>
          <a:lstStyle/>
          <a:p>
            <a:r>
              <a:rPr lang="el-GR" dirty="0"/>
              <a:t>κεντρική</a:t>
            </a:r>
          </a:p>
          <a:p>
            <a:r>
              <a:rPr lang="el-GR" dirty="0"/>
              <a:t>Περιφερειακή</a:t>
            </a:r>
          </a:p>
          <a:p>
            <a:endParaRPr lang="el-GR" dirty="0"/>
          </a:p>
          <a:p>
            <a:pPr marL="45720" indent="0">
              <a:buNone/>
            </a:pPr>
            <a:r>
              <a:rPr lang="el-GR" dirty="0"/>
              <a:t>Το μάτι θεωρείται τυφλό όταν δεν αντιλαμβάνεται το φως (αμαύρωση).</a:t>
            </a:r>
          </a:p>
        </p:txBody>
      </p:sp>
    </p:spTree>
    <p:extLst>
      <p:ext uri="{BB962C8B-B14F-4D97-AF65-F5344CB8AC3E}">
        <p14:creationId xmlns:p14="http://schemas.microsoft.com/office/powerpoint/2010/main" val="20839288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5" name="Θέση περιεχομένου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842504" y="1876769"/>
            <a:ext cx="2217999" cy="2433638"/>
          </a:xfrm>
        </p:spPr>
      </p:pic>
      <p:pic>
        <p:nvPicPr>
          <p:cNvPr id="6" name="Θέση περιεχομένου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741684" y="1876769"/>
            <a:ext cx="6470874" cy="3703867"/>
          </a:xfrm>
        </p:spPr>
      </p:pic>
    </p:spTree>
    <p:extLst>
      <p:ext uri="{BB962C8B-B14F-4D97-AF65-F5344CB8AC3E}">
        <p14:creationId xmlns:p14="http://schemas.microsoft.com/office/powerpoint/2010/main" val="3856305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5" name="Θέση περιεχομένου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134182" y="1505216"/>
            <a:ext cx="4560600" cy="4209784"/>
          </a:xfrm>
        </p:spPr>
      </p:pic>
      <p:pic>
        <p:nvPicPr>
          <p:cNvPr id="6" name="Θέση περιεχομένου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7113700" y="1505216"/>
            <a:ext cx="4743662" cy="4141440"/>
          </a:xfrm>
        </p:spPr>
      </p:pic>
    </p:spTree>
    <p:extLst>
      <p:ext uri="{BB962C8B-B14F-4D97-AF65-F5344CB8AC3E}">
        <p14:creationId xmlns:p14="http://schemas.microsoft.com/office/powerpoint/2010/main" val="21800318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Η ανάγνωση με </a:t>
            </a:r>
            <a:r>
              <a:rPr lang="en-US" dirty="0"/>
              <a:t>Braille</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dirty="0"/>
              <a:t>Σύνθετη δραστηριότητα</a:t>
            </a:r>
          </a:p>
          <a:p>
            <a:r>
              <a:rPr lang="el-GR" dirty="0"/>
              <a:t>Οι αναγνώστες με όραση αντιλαμβάνονται 15 χαρακτήρες οπτικά</a:t>
            </a:r>
          </a:p>
          <a:p>
            <a:r>
              <a:rPr lang="el-GR" dirty="0"/>
              <a:t>Στη </a:t>
            </a:r>
            <a:r>
              <a:rPr lang="en-US" dirty="0"/>
              <a:t>Braille</a:t>
            </a:r>
            <a:r>
              <a:rPr lang="el-GR" dirty="0"/>
              <a:t> είναι αδύνατο να γίνει η απεικόνιση της λέξης ολικά</a:t>
            </a:r>
          </a:p>
          <a:p>
            <a:r>
              <a:rPr lang="el-GR" dirty="0"/>
              <a:t>Δεν μπορείς να υπερπηδήσεις λέξεις του κειμένου</a:t>
            </a:r>
          </a:p>
          <a:p>
            <a:r>
              <a:rPr lang="el-GR" dirty="0"/>
              <a:t>Έμπειροι αναγνώστες απομνημονεύουν συνδυασμούς και λέξεις</a:t>
            </a:r>
          </a:p>
          <a:p>
            <a:r>
              <a:rPr lang="el-GR" dirty="0"/>
              <a:t>Ταχύτητα ανάγνωσης, δεν υπάρχουν επαρκή ερευνητικά δεδομένα, ανάλογα την ηλικία</a:t>
            </a:r>
          </a:p>
          <a:p>
            <a:r>
              <a:rPr lang="el-GR" dirty="0"/>
              <a:t>Συνήθως το αριστερό χέρι προχωρά στην ανάγνωση της νέας γραμμής πριν το δεξί ολοκληρώσει την εξερεύνηση της προηγούμενης</a:t>
            </a:r>
          </a:p>
          <a:p>
            <a:r>
              <a:rPr lang="el-GR" dirty="0"/>
              <a:t>Το αριστερό χέρι διαβάζει την αρχή της γραμμής μόνο του</a:t>
            </a:r>
          </a:p>
          <a:p>
            <a:r>
              <a:rPr lang="el-GR" dirty="0"/>
              <a:t>Και τα δύο χέρια διαβάζουν το μέσο τμήμα της γραμμής</a:t>
            </a:r>
          </a:p>
          <a:p>
            <a:r>
              <a:rPr lang="el-GR" dirty="0"/>
              <a:t>Το δεξί χέρι ολοκληρώνει την ανάγνωση της γραμμής μόνο του</a:t>
            </a:r>
          </a:p>
        </p:txBody>
      </p:sp>
    </p:spTree>
    <p:extLst>
      <p:ext uri="{BB962C8B-B14F-4D97-AF65-F5344CB8AC3E}">
        <p14:creationId xmlns:p14="http://schemas.microsoft.com/office/powerpoint/2010/main" val="29176136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Μηχανή </a:t>
            </a:r>
            <a:r>
              <a:rPr lang="en-US" dirty="0"/>
              <a:t>Perkins</a:t>
            </a:r>
            <a:endParaRPr lang="el-GR" dirty="0"/>
          </a:p>
        </p:txBody>
      </p:sp>
      <p:pic>
        <p:nvPicPr>
          <p:cNvPr id="5" name="Θέση περιεχομένου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568698" y="1600200"/>
            <a:ext cx="6137131" cy="3000375"/>
          </a:xfrm>
        </p:spPr>
      </p:pic>
      <p:pic>
        <p:nvPicPr>
          <p:cNvPr id="6" name="Θέση περιεχομένου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7615227" y="1505216"/>
            <a:ext cx="3990902" cy="4009464"/>
          </a:xfrm>
        </p:spPr>
      </p:pic>
    </p:spTree>
    <p:extLst>
      <p:ext uri="{BB962C8B-B14F-4D97-AF65-F5344CB8AC3E}">
        <p14:creationId xmlns:p14="http://schemas.microsoft.com/office/powerpoint/2010/main" val="5252306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775169" y="304800"/>
            <a:ext cx="9372600" cy="788778"/>
          </a:xfrm>
        </p:spPr>
        <p:txBody>
          <a:bodyPr>
            <a:normAutofit/>
          </a:bodyPr>
          <a:lstStyle/>
          <a:p>
            <a:r>
              <a:rPr lang="el-GR" dirty="0"/>
              <a:t>Προσαρμογές/ Βοηθήματα</a:t>
            </a:r>
          </a:p>
        </p:txBody>
      </p:sp>
      <p:sp>
        <p:nvSpPr>
          <p:cNvPr id="3" name="Θέση περιεχομένου 2"/>
          <p:cNvSpPr>
            <a:spLocks noGrp="1"/>
          </p:cNvSpPr>
          <p:nvPr>
            <p:ph idx="1"/>
          </p:nvPr>
        </p:nvSpPr>
        <p:spPr/>
        <p:txBody>
          <a:bodyPr>
            <a:normAutofit lnSpcReduction="10000"/>
          </a:bodyPr>
          <a:lstStyle/>
          <a:p>
            <a:r>
              <a:rPr lang="el-GR" dirty="0"/>
              <a:t>Συνθετική ομιλία</a:t>
            </a:r>
          </a:p>
          <a:p>
            <a:r>
              <a:rPr lang="el-GR" dirty="0"/>
              <a:t>Ηλεκτρονικός υπολογιστής, επεξεργαστής κειμένου</a:t>
            </a:r>
          </a:p>
          <a:p>
            <a:r>
              <a:rPr lang="el-GR" dirty="0"/>
              <a:t>Ανανεώσιμη πινακίδα </a:t>
            </a:r>
            <a:r>
              <a:rPr lang="en-US" dirty="0"/>
              <a:t>Braille</a:t>
            </a:r>
            <a:endParaRPr lang="el-GR" dirty="0"/>
          </a:p>
          <a:p>
            <a:r>
              <a:rPr lang="el-GR" dirty="0" err="1"/>
              <a:t>Πολυσυσκευή</a:t>
            </a:r>
            <a:r>
              <a:rPr lang="el-GR" dirty="0"/>
              <a:t> </a:t>
            </a:r>
            <a:r>
              <a:rPr lang="en-US" dirty="0"/>
              <a:t>Braille ‘n speak </a:t>
            </a:r>
            <a:endParaRPr lang="el-GR" dirty="0"/>
          </a:p>
          <a:p>
            <a:r>
              <a:rPr lang="el-GR" dirty="0"/>
              <a:t>Ομιλούμενο ρολόι, ημερολόγιο, τηλεφωνικός κατάλογος, τερματικό υπολογιστή</a:t>
            </a:r>
          </a:p>
          <a:p>
            <a:r>
              <a:rPr lang="en-US" dirty="0"/>
              <a:t>Handwriting instruction/ Signature guide</a:t>
            </a:r>
            <a:endParaRPr lang="el-GR" dirty="0"/>
          </a:p>
          <a:p>
            <a:r>
              <a:rPr lang="en-US" dirty="0"/>
              <a:t>Picture Braille </a:t>
            </a:r>
            <a:r>
              <a:rPr lang="el-GR" dirty="0"/>
              <a:t>(ανάγλυφα </a:t>
            </a:r>
            <a:r>
              <a:rPr lang="en-US" dirty="0"/>
              <a:t>dot </a:t>
            </a:r>
            <a:r>
              <a:rPr lang="el-GR" dirty="0"/>
              <a:t>κείμενα)</a:t>
            </a:r>
            <a:endParaRPr lang="en-US" dirty="0"/>
          </a:p>
          <a:p>
            <a:r>
              <a:rPr lang="en-US" dirty="0"/>
              <a:t>CCTV </a:t>
            </a:r>
          </a:p>
          <a:p>
            <a:r>
              <a:rPr lang="el-GR" dirty="0"/>
              <a:t>Μέγεθος γραμματοσειράς, φόντο</a:t>
            </a:r>
          </a:p>
          <a:p>
            <a:pPr marL="45720" indent="0">
              <a:buNone/>
            </a:pPr>
            <a:endParaRPr lang="el-GR" dirty="0"/>
          </a:p>
        </p:txBody>
      </p:sp>
      <p:pic>
        <p:nvPicPr>
          <p:cNvPr id="4" name="Εικόνα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32813" y="1112527"/>
            <a:ext cx="3048000" cy="2047875"/>
          </a:xfrm>
          <a:prstGeom prst="rect">
            <a:avLst/>
          </a:prstGeo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50525" y="4163228"/>
            <a:ext cx="3362367" cy="2617042"/>
          </a:xfrm>
          <a:prstGeom prst="rect">
            <a:avLst/>
          </a:prstGeom>
        </p:spPr>
      </p:pic>
    </p:spTree>
    <p:extLst>
      <p:ext uri="{BB962C8B-B14F-4D97-AF65-F5344CB8AC3E}">
        <p14:creationId xmlns:p14="http://schemas.microsoft.com/office/powerpoint/2010/main" val="21702526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Μηχανή – Εκτυπωτής </a:t>
            </a:r>
            <a:r>
              <a:rPr lang="en-US" dirty="0"/>
              <a:t>Braille</a:t>
            </a:r>
            <a:endParaRPr lang="el-GR" dirty="0"/>
          </a:p>
        </p:txBody>
      </p:sp>
      <p:pic>
        <p:nvPicPr>
          <p:cNvPr id="5" name="Θέση περιεχομένου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875935" y="1618036"/>
            <a:ext cx="4723980" cy="3538426"/>
          </a:xfrm>
        </p:spPr>
      </p:pic>
      <p:pic>
        <p:nvPicPr>
          <p:cNvPr id="6" name="Θέση περιεχομένου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979548" y="2055042"/>
            <a:ext cx="4956842" cy="3007151"/>
          </a:xfrm>
        </p:spPr>
      </p:pic>
    </p:spTree>
    <p:extLst>
      <p:ext uri="{BB962C8B-B14F-4D97-AF65-F5344CB8AC3E}">
        <p14:creationId xmlns:p14="http://schemas.microsoft.com/office/powerpoint/2010/main" val="30340658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Αξιολόγηση Προσχολική Ηλικία</a:t>
            </a:r>
          </a:p>
        </p:txBody>
      </p:sp>
      <p:sp>
        <p:nvSpPr>
          <p:cNvPr id="3" name="Θέση περιεχομένου 2"/>
          <p:cNvSpPr>
            <a:spLocks noGrp="1"/>
          </p:cNvSpPr>
          <p:nvPr>
            <p:ph idx="1"/>
          </p:nvPr>
        </p:nvSpPr>
        <p:spPr/>
        <p:txBody>
          <a:bodyPr/>
          <a:lstStyle/>
          <a:p>
            <a:r>
              <a:rPr lang="el-GR" dirty="0"/>
              <a:t>Γνωστικό και διανοητικό επίπεδο</a:t>
            </a:r>
          </a:p>
          <a:p>
            <a:r>
              <a:rPr lang="el-GR" dirty="0"/>
              <a:t>Αναπτυξιακό προφίλ και επίπεδο προσαρμογής</a:t>
            </a:r>
          </a:p>
          <a:p>
            <a:r>
              <a:rPr lang="el-GR" dirty="0" err="1"/>
              <a:t>Γραφοκινητικό</a:t>
            </a:r>
            <a:r>
              <a:rPr lang="el-GR" dirty="0"/>
              <a:t>, οπτικό και ακουστικό αντιληπτικό επίπεδο</a:t>
            </a:r>
          </a:p>
          <a:p>
            <a:r>
              <a:rPr lang="el-GR" dirty="0"/>
              <a:t>Συμπεριφοριστικό και συναισθηματικό επίπεδο</a:t>
            </a:r>
          </a:p>
          <a:p>
            <a:r>
              <a:rPr lang="el-GR" dirty="0"/>
              <a:t>Ακαδημαϊκό επίπεδο προσχολικής ηλικίας</a:t>
            </a:r>
          </a:p>
          <a:p>
            <a:r>
              <a:rPr lang="el-GR" dirty="0"/>
              <a:t>Επίπεδο οπτικής εξασθένισης</a:t>
            </a:r>
          </a:p>
          <a:p>
            <a:r>
              <a:rPr lang="el-GR" dirty="0"/>
              <a:t>Αξιολόγηση λειτουργικής όρασης</a:t>
            </a:r>
          </a:p>
          <a:p>
            <a:r>
              <a:rPr lang="en-US" dirty="0"/>
              <a:t>Test Battery</a:t>
            </a:r>
            <a:r>
              <a:rPr lang="el-GR" dirty="0"/>
              <a:t> (συστοιχία δοκιμασιών)</a:t>
            </a:r>
          </a:p>
        </p:txBody>
      </p:sp>
    </p:spTree>
    <p:extLst>
      <p:ext uri="{BB962C8B-B14F-4D97-AF65-F5344CB8AC3E}">
        <p14:creationId xmlns:p14="http://schemas.microsoft.com/office/powerpoint/2010/main" val="35187627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Ανάπτυξη Εννοιών στην Προσχολική Ηλικία</a:t>
            </a:r>
          </a:p>
        </p:txBody>
      </p:sp>
      <p:sp>
        <p:nvSpPr>
          <p:cNvPr id="3" name="Θέση περιεχομένου 2"/>
          <p:cNvSpPr>
            <a:spLocks noGrp="1"/>
          </p:cNvSpPr>
          <p:nvPr>
            <p:ph idx="1"/>
          </p:nvPr>
        </p:nvSpPr>
        <p:spPr/>
        <p:txBody>
          <a:bodyPr/>
          <a:lstStyle/>
          <a:p>
            <a:r>
              <a:rPr lang="el-GR" dirty="0"/>
              <a:t>Απτικά βιβλία</a:t>
            </a:r>
          </a:p>
          <a:p>
            <a:r>
              <a:rPr lang="el-GR" dirty="0"/>
              <a:t>Προ-</a:t>
            </a:r>
            <a:r>
              <a:rPr lang="en-US" dirty="0"/>
              <a:t>Braille </a:t>
            </a:r>
            <a:r>
              <a:rPr lang="el-GR" dirty="0"/>
              <a:t>3-5 ετών, σχήμα και υφή</a:t>
            </a:r>
          </a:p>
          <a:p>
            <a:r>
              <a:rPr lang="el-GR" dirty="0"/>
              <a:t>Απλά παζλ, 3 ετών, ηχητικά παζλ, τρισδιάστατα παζλ</a:t>
            </a:r>
          </a:p>
          <a:p>
            <a:r>
              <a:rPr lang="el-GR" dirty="0"/>
              <a:t>Προ-</a:t>
            </a:r>
            <a:r>
              <a:rPr lang="el-GR" dirty="0" err="1"/>
              <a:t>χειρογραφή</a:t>
            </a:r>
            <a:r>
              <a:rPr lang="el-GR" dirty="0"/>
              <a:t>, 3 ετών, </a:t>
            </a:r>
            <a:r>
              <a:rPr lang="el-GR" dirty="0" err="1"/>
              <a:t>δαχτυλομπογιές</a:t>
            </a:r>
            <a:r>
              <a:rPr lang="el-GR" dirty="0"/>
              <a:t>, </a:t>
            </a:r>
            <a:r>
              <a:rPr lang="el-GR" dirty="0" err="1"/>
              <a:t>κηρομπογιές</a:t>
            </a:r>
            <a:r>
              <a:rPr lang="el-GR" dirty="0"/>
              <a:t>, μαρκαδόροι και μολύβια</a:t>
            </a:r>
          </a:p>
          <a:p>
            <a:r>
              <a:rPr lang="el-GR" dirty="0"/>
              <a:t>Σχεδίαση ανθρώπου, μίμηση σχήματος, κοπή με ψαλίδι, ζωγραφική με πινέλο, 3-5 ετών </a:t>
            </a:r>
          </a:p>
          <a:p>
            <a:r>
              <a:rPr lang="el-GR" dirty="0"/>
              <a:t>Αυτόνομη σίτιση, 3-5 ετών</a:t>
            </a:r>
          </a:p>
          <a:p>
            <a:r>
              <a:rPr lang="el-GR" dirty="0"/>
              <a:t>Ντύσιμο - </a:t>
            </a:r>
            <a:r>
              <a:rPr lang="el-GR" dirty="0" err="1"/>
              <a:t>Ξεντύσιμο</a:t>
            </a:r>
            <a:r>
              <a:rPr lang="el-GR" dirty="0"/>
              <a:t>, 3-4 ετών</a:t>
            </a:r>
          </a:p>
        </p:txBody>
      </p:sp>
    </p:spTree>
    <p:extLst>
      <p:ext uri="{BB962C8B-B14F-4D97-AF65-F5344CB8AC3E}">
        <p14:creationId xmlns:p14="http://schemas.microsoft.com/office/powerpoint/2010/main" val="336116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057384" y="254522"/>
            <a:ext cx="9372600" cy="788779"/>
          </a:xfrm>
        </p:spPr>
        <p:txBody>
          <a:bodyPr/>
          <a:lstStyle/>
          <a:p>
            <a:r>
              <a:rPr lang="el-GR" dirty="0"/>
              <a:t>Ανάπτυξη Εννοιών στην Προσχολική Ηλικία</a:t>
            </a:r>
          </a:p>
        </p:txBody>
      </p:sp>
      <p:sp>
        <p:nvSpPr>
          <p:cNvPr id="3" name="Θέση περιεχομένου 2"/>
          <p:cNvSpPr>
            <a:spLocks noGrp="1"/>
          </p:cNvSpPr>
          <p:nvPr>
            <p:ph idx="1"/>
          </p:nvPr>
        </p:nvSpPr>
        <p:spPr>
          <a:xfrm>
            <a:off x="2236494" y="1138286"/>
            <a:ext cx="9372600" cy="4725185"/>
          </a:xfrm>
        </p:spPr>
        <p:txBody>
          <a:bodyPr>
            <a:normAutofit lnSpcReduction="10000"/>
          </a:bodyPr>
          <a:lstStyle/>
          <a:p>
            <a:r>
              <a:rPr lang="el-GR" dirty="0"/>
              <a:t>Κούμπωμα – ξεκούμπωμα, φερμουάρ, κορδόνια, 4-5 ετών</a:t>
            </a:r>
          </a:p>
          <a:p>
            <a:r>
              <a:rPr lang="el-GR" dirty="0"/>
              <a:t>Μέρη σώματος, 3-4 ετών</a:t>
            </a:r>
          </a:p>
          <a:p>
            <a:r>
              <a:rPr lang="el-GR" dirty="0"/>
              <a:t>Χρώματα, Σχήματα, 3-4 ετών</a:t>
            </a:r>
          </a:p>
          <a:p>
            <a:r>
              <a:rPr lang="el-GR" dirty="0"/>
              <a:t>Χρονικές έννοιες, έννοιες κατεύθυνσης, ποσοτικές έννοιες, 4-5 ετών</a:t>
            </a:r>
          </a:p>
          <a:p>
            <a:r>
              <a:rPr lang="el-GR" dirty="0"/>
              <a:t>Ταξινόμηση, 3-5 ετών</a:t>
            </a:r>
          </a:p>
          <a:p>
            <a:r>
              <a:rPr lang="el-GR" dirty="0"/>
              <a:t>Λειτουργίες κοινότητας, 4-5 ετών</a:t>
            </a:r>
          </a:p>
          <a:p>
            <a:r>
              <a:rPr lang="el-GR" dirty="0"/>
              <a:t>Ανταπόκριση σε βιβλία</a:t>
            </a:r>
          </a:p>
          <a:p>
            <a:r>
              <a:rPr lang="el-GR" dirty="0"/>
              <a:t>Καιρός</a:t>
            </a:r>
          </a:p>
          <a:p>
            <a:r>
              <a:rPr lang="el-GR" dirty="0"/>
              <a:t>Τι κάνω όταν… </a:t>
            </a:r>
          </a:p>
          <a:p>
            <a:r>
              <a:rPr lang="el-GR" dirty="0"/>
              <a:t>Γράμματα, 4-5 ετών</a:t>
            </a:r>
          </a:p>
          <a:p>
            <a:endParaRPr lang="el-GR" dirty="0"/>
          </a:p>
        </p:txBody>
      </p:sp>
    </p:spTree>
    <p:extLst>
      <p:ext uri="{BB962C8B-B14F-4D97-AF65-F5344CB8AC3E}">
        <p14:creationId xmlns:p14="http://schemas.microsoft.com/office/powerpoint/2010/main" val="8515454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132798" y="226242"/>
            <a:ext cx="9372600" cy="675657"/>
          </a:xfrm>
        </p:spPr>
        <p:txBody>
          <a:bodyPr/>
          <a:lstStyle/>
          <a:p>
            <a:r>
              <a:rPr lang="el-GR" dirty="0"/>
              <a:t>Κοινωνική κ συναισθηματική εξέλιξη</a:t>
            </a:r>
          </a:p>
        </p:txBody>
      </p:sp>
      <p:sp>
        <p:nvSpPr>
          <p:cNvPr id="3" name="Θέση περιεχομένου 2"/>
          <p:cNvSpPr>
            <a:spLocks noGrp="1"/>
          </p:cNvSpPr>
          <p:nvPr>
            <p:ph idx="1"/>
          </p:nvPr>
        </p:nvSpPr>
        <p:spPr>
          <a:xfrm>
            <a:off x="2208213" y="1121789"/>
            <a:ext cx="9372600" cy="4470662"/>
          </a:xfrm>
        </p:spPr>
        <p:txBody>
          <a:bodyPr>
            <a:normAutofit fontScale="85000" lnSpcReduction="20000"/>
          </a:bodyPr>
          <a:lstStyle/>
          <a:p>
            <a:r>
              <a:rPr lang="el-GR" dirty="0"/>
              <a:t>Λικνίζει τι σώμα του</a:t>
            </a:r>
          </a:p>
          <a:p>
            <a:r>
              <a:rPr lang="el-GR" dirty="0"/>
              <a:t>Σπρώχνει τα μάτια του</a:t>
            </a:r>
          </a:p>
          <a:p>
            <a:r>
              <a:rPr lang="el-GR" dirty="0"/>
              <a:t>Επαναλαμβανόμενες κινήσεις χεριών</a:t>
            </a:r>
          </a:p>
          <a:p>
            <a:r>
              <a:rPr lang="el-GR" dirty="0"/>
              <a:t>Λικνίζει και γέρνει το κεφάλι</a:t>
            </a:r>
          </a:p>
          <a:p>
            <a:r>
              <a:rPr lang="el-GR" dirty="0"/>
              <a:t>Χτυπά το κεφάλι</a:t>
            </a:r>
          </a:p>
          <a:p>
            <a:r>
              <a:rPr lang="el-GR" dirty="0"/>
              <a:t>Τινάζει το πόδι</a:t>
            </a:r>
          </a:p>
          <a:p>
            <a:r>
              <a:rPr lang="el-GR" dirty="0"/>
              <a:t>Παράγει ανάρμοστες φωνήσεις</a:t>
            </a:r>
          </a:p>
          <a:p>
            <a:r>
              <a:rPr lang="el-GR" dirty="0"/>
              <a:t>Χτυπά το θρανίο</a:t>
            </a:r>
          </a:p>
          <a:p>
            <a:r>
              <a:rPr lang="el-GR" dirty="0"/>
              <a:t>Κινείται νευρικά / αναπηδά</a:t>
            </a:r>
          </a:p>
          <a:p>
            <a:r>
              <a:rPr lang="el-GR" dirty="0"/>
              <a:t>Κάνει μορφασμούς</a:t>
            </a:r>
          </a:p>
          <a:p>
            <a:r>
              <a:rPr lang="el-GR" dirty="0"/>
              <a:t>Τραβάει/ στρίβει τα μαλλιά του</a:t>
            </a:r>
          </a:p>
          <a:p>
            <a:pPr marL="45720" indent="0">
              <a:buNone/>
            </a:pPr>
            <a:endParaRPr lang="el-GR" dirty="0"/>
          </a:p>
        </p:txBody>
      </p:sp>
    </p:spTree>
    <p:extLst>
      <p:ext uri="{BB962C8B-B14F-4D97-AF65-F5344CB8AC3E}">
        <p14:creationId xmlns:p14="http://schemas.microsoft.com/office/powerpoint/2010/main" val="31707596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Οπτικό Πεδίο</a:t>
            </a:r>
          </a:p>
        </p:txBody>
      </p:sp>
      <p:sp>
        <p:nvSpPr>
          <p:cNvPr id="3" name="Θέση περιεχομένου 2"/>
          <p:cNvSpPr>
            <a:spLocks noGrp="1"/>
          </p:cNvSpPr>
          <p:nvPr>
            <p:ph idx="1"/>
          </p:nvPr>
        </p:nvSpPr>
        <p:spPr/>
        <p:txBody>
          <a:bodyPr>
            <a:normAutofit/>
          </a:bodyPr>
          <a:lstStyle/>
          <a:p>
            <a:r>
              <a:rPr lang="el-GR" sz="2800" dirty="0"/>
              <a:t>Η έκταση των περιχώρων που μπορούμε να δούμε χωρίς να κινήσουμε το κεφάλι ή τα μάτια μας. </a:t>
            </a:r>
          </a:p>
        </p:txBody>
      </p:sp>
    </p:spTree>
    <p:extLst>
      <p:ext uri="{BB962C8B-B14F-4D97-AF65-F5344CB8AC3E}">
        <p14:creationId xmlns:p14="http://schemas.microsoft.com/office/powerpoint/2010/main" val="32845574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095092" y="348791"/>
            <a:ext cx="9372600" cy="656804"/>
          </a:xfrm>
        </p:spPr>
        <p:txBody>
          <a:bodyPr/>
          <a:lstStyle/>
          <a:p>
            <a:r>
              <a:rPr lang="el-GR" dirty="0"/>
              <a:t>Κοινωνική κ συναισθηματική εξέλιξη</a:t>
            </a:r>
          </a:p>
        </p:txBody>
      </p:sp>
      <p:sp>
        <p:nvSpPr>
          <p:cNvPr id="3" name="Θέση περιεχομένου 2"/>
          <p:cNvSpPr>
            <a:spLocks noGrp="1"/>
          </p:cNvSpPr>
          <p:nvPr>
            <p:ph idx="1"/>
          </p:nvPr>
        </p:nvSpPr>
        <p:spPr>
          <a:xfrm>
            <a:off x="2208213" y="1005595"/>
            <a:ext cx="9372600" cy="4839024"/>
          </a:xfrm>
        </p:spPr>
        <p:txBody>
          <a:bodyPr>
            <a:normAutofit fontScale="85000" lnSpcReduction="20000"/>
          </a:bodyPr>
          <a:lstStyle/>
          <a:p>
            <a:r>
              <a:rPr lang="el-GR" dirty="0"/>
              <a:t>Ενθάρρυνση για μάθηση καθημερινών δεξιοτήτων Ανεξάρτητης Διαβίωσης</a:t>
            </a:r>
          </a:p>
          <a:p>
            <a:r>
              <a:rPr lang="el-GR" dirty="0"/>
              <a:t>Καθημερινή ρουτίνα</a:t>
            </a:r>
          </a:p>
          <a:p>
            <a:r>
              <a:rPr lang="el-GR" dirty="0"/>
              <a:t>Ειδική διδασκαλία των δεξιοτήτων</a:t>
            </a:r>
          </a:p>
          <a:p>
            <a:r>
              <a:rPr lang="el-GR" dirty="0"/>
              <a:t>Προσαρμογές ρούχων ή σκευών</a:t>
            </a:r>
          </a:p>
          <a:p>
            <a:r>
              <a:rPr lang="el-GR" dirty="0"/>
              <a:t>Να ζητά βοήθεια / Προσωπικός χώρος</a:t>
            </a:r>
          </a:p>
          <a:p>
            <a:r>
              <a:rPr lang="el-GR" dirty="0"/>
              <a:t>Ερμηνεία λεκτικών κ </a:t>
            </a:r>
            <a:r>
              <a:rPr lang="el-GR" b="1" dirty="0"/>
              <a:t>μη λεκτικών </a:t>
            </a:r>
            <a:r>
              <a:rPr lang="el-GR" dirty="0"/>
              <a:t>συνθημάτων</a:t>
            </a:r>
          </a:p>
          <a:p>
            <a:r>
              <a:rPr lang="el-GR" dirty="0"/>
              <a:t>Στάση σώματος/ εκφράσεις προσώπου</a:t>
            </a:r>
          </a:p>
          <a:p>
            <a:r>
              <a:rPr lang="el-GR" dirty="0"/>
              <a:t>Άποψη στην εμφάνιση του</a:t>
            </a:r>
          </a:p>
          <a:p>
            <a:r>
              <a:rPr lang="el-GR" dirty="0"/>
              <a:t>Που να κοιτάζει</a:t>
            </a:r>
          </a:p>
          <a:p>
            <a:r>
              <a:rPr lang="el-GR" dirty="0"/>
              <a:t>Τρόποι καλής συμπεριφοράς</a:t>
            </a:r>
          </a:p>
          <a:p>
            <a:r>
              <a:rPr lang="el-GR" dirty="0"/>
              <a:t>Λήψη απόφασης/ λύση προβλήματος </a:t>
            </a:r>
          </a:p>
          <a:p>
            <a:r>
              <a:rPr lang="el-GR" dirty="0" err="1"/>
              <a:t>Ενσυναίσθηση</a:t>
            </a:r>
            <a:r>
              <a:rPr lang="el-GR" dirty="0"/>
              <a:t> </a:t>
            </a:r>
          </a:p>
        </p:txBody>
      </p:sp>
    </p:spTree>
    <p:extLst>
      <p:ext uri="{BB962C8B-B14F-4D97-AF65-F5344CB8AC3E}">
        <p14:creationId xmlns:p14="http://schemas.microsoft.com/office/powerpoint/2010/main" val="13403878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Πώς κάνω φίλους_ Προσχολική Ηλικία</a:t>
            </a:r>
          </a:p>
        </p:txBody>
      </p:sp>
      <p:sp>
        <p:nvSpPr>
          <p:cNvPr id="3" name="Θέση περιεχομένου 2"/>
          <p:cNvSpPr>
            <a:spLocks noGrp="1"/>
          </p:cNvSpPr>
          <p:nvPr>
            <p:ph idx="1"/>
          </p:nvPr>
        </p:nvSpPr>
        <p:spPr/>
        <p:txBody>
          <a:bodyPr/>
          <a:lstStyle/>
          <a:p>
            <a:r>
              <a:rPr lang="el-GR" dirty="0"/>
              <a:t>Παιχνίδι στην παιδική χαρά</a:t>
            </a:r>
          </a:p>
          <a:p>
            <a:r>
              <a:rPr lang="el-GR" dirty="0"/>
              <a:t>Μιλώ για την οπτική εξασθένιση</a:t>
            </a:r>
          </a:p>
          <a:p>
            <a:r>
              <a:rPr lang="el-GR" dirty="0"/>
              <a:t>Επικοινωνία</a:t>
            </a:r>
          </a:p>
          <a:p>
            <a:r>
              <a:rPr lang="el-GR" dirty="0"/>
              <a:t>Μη λεκτική επικοινωνία</a:t>
            </a:r>
          </a:p>
          <a:p>
            <a:r>
              <a:rPr lang="el-GR" dirty="0"/>
              <a:t>Εκμάθηση μέσω της λογοτεχνίας (</a:t>
            </a:r>
            <a:r>
              <a:rPr lang="el-GR" dirty="0" err="1"/>
              <a:t>Green</a:t>
            </a:r>
            <a:r>
              <a:rPr lang="el-GR" dirty="0"/>
              <a:t>, J. (2004). Είμαι ξεχωριστή... . (Ε. </a:t>
            </a:r>
            <a:r>
              <a:rPr lang="el-GR" dirty="0" err="1"/>
              <a:t>Κολύδα</a:t>
            </a:r>
            <a:r>
              <a:rPr lang="el-GR" dirty="0"/>
              <a:t>, Μτφ.). Αθήνα: Μοντέρνοι Καιροί, Σταματοπούλου, Ι. (2005). </a:t>
            </a:r>
            <a:r>
              <a:rPr lang="el-GR" dirty="0" err="1"/>
              <a:t>Μόζα</a:t>
            </a:r>
            <a:r>
              <a:rPr lang="el-GR" dirty="0"/>
              <a:t> η γάτα. Μια μαγική νύχτα. Αθήνα: Κέδρος)</a:t>
            </a:r>
          </a:p>
          <a:p>
            <a:endParaRPr lang="el-GR" dirty="0"/>
          </a:p>
        </p:txBody>
      </p:sp>
    </p:spTree>
    <p:extLst>
      <p:ext uri="{BB962C8B-B14F-4D97-AF65-F5344CB8AC3E}">
        <p14:creationId xmlns:p14="http://schemas.microsoft.com/office/powerpoint/2010/main" val="6300556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Case Study I</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dirty="0"/>
              <a:t>Ελένη, 10 χρονών, Δ’ δημοτικού</a:t>
            </a:r>
          </a:p>
          <a:p>
            <a:r>
              <a:rPr lang="el-GR" dirty="0" err="1"/>
              <a:t>Αλβινισμός</a:t>
            </a:r>
            <a:r>
              <a:rPr lang="el-GR" dirty="0"/>
              <a:t> (Κληρονομική απουσία (ολική ή μερική) της χρωστικής μελανίνης από τα μάτια, το δέρμα και από τα εξαρτήματά του (μαλλιά, τρίχες). Τα προσβεβλημένα άτομα έχουν χρώμα ωχρορόδινο, ενώ οι τρίχες και τα μαλλιά τους είναι σχεδόν άσπρα. Συχνά, η ανωμαλία αυτή συνοδεύεται και από άλλες διαταραχές (μυωπία, νοητική καθυστέρηση))</a:t>
            </a:r>
          </a:p>
          <a:p>
            <a:r>
              <a:rPr lang="el-GR" dirty="0"/>
              <a:t>Διαβάζει μεγεθυμένα κείμενα με αργό ρυθμό</a:t>
            </a:r>
          </a:p>
          <a:p>
            <a:r>
              <a:rPr lang="el-GR" dirty="0"/>
              <a:t>Ενοχλείται από το έντονο φως</a:t>
            </a:r>
          </a:p>
          <a:p>
            <a:r>
              <a:rPr lang="el-GR" dirty="0"/>
              <a:t>Μετά την τέταρτη ώρα εμφανίζει σημάδια κόπωσης</a:t>
            </a:r>
          </a:p>
          <a:p>
            <a:r>
              <a:rPr lang="el-GR" dirty="0"/>
              <a:t>Σπάνια γράφει</a:t>
            </a:r>
          </a:p>
          <a:p>
            <a:r>
              <a:rPr lang="el-GR" dirty="0"/>
              <a:t>Στην τάξη δυσφορεί</a:t>
            </a:r>
          </a:p>
        </p:txBody>
      </p:sp>
    </p:spTree>
    <p:extLst>
      <p:ext uri="{BB962C8B-B14F-4D97-AF65-F5344CB8AC3E}">
        <p14:creationId xmlns:p14="http://schemas.microsoft.com/office/powerpoint/2010/main" val="8941405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Case Study II</a:t>
            </a:r>
            <a:endParaRPr lang="el-GR" dirty="0"/>
          </a:p>
        </p:txBody>
      </p:sp>
      <p:sp>
        <p:nvSpPr>
          <p:cNvPr id="3" name="Θέση περιεχομένου 2"/>
          <p:cNvSpPr>
            <a:spLocks noGrp="1"/>
          </p:cNvSpPr>
          <p:nvPr>
            <p:ph idx="1"/>
          </p:nvPr>
        </p:nvSpPr>
        <p:spPr/>
        <p:txBody>
          <a:bodyPr/>
          <a:lstStyle/>
          <a:p>
            <a:r>
              <a:rPr lang="el-GR" dirty="0"/>
              <a:t>Γιάννης, Ε’ Δημοτικού</a:t>
            </a:r>
          </a:p>
          <a:p>
            <a:r>
              <a:rPr lang="el-GR" dirty="0"/>
              <a:t>Ολική απώλεια όρασης (</a:t>
            </a:r>
            <a:r>
              <a:rPr lang="el-GR" dirty="0" err="1"/>
              <a:t>αμφιβληστροειδοπάθεια</a:t>
            </a:r>
            <a:r>
              <a:rPr lang="el-GR" dirty="0"/>
              <a:t> της </a:t>
            </a:r>
            <a:r>
              <a:rPr lang="el-GR" dirty="0" err="1"/>
              <a:t>προωρότητας</a:t>
            </a:r>
            <a:r>
              <a:rPr lang="el-GR" dirty="0"/>
              <a:t>)</a:t>
            </a:r>
          </a:p>
          <a:p>
            <a:r>
              <a:rPr lang="en-US" dirty="0"/>
              <a:t>Braille</a:t>
            </a:r>
            <a:r>
              <a:rPr lang="el-GR" dirty="0"/>
              <a:t>, πολύ αργός αναγνώστης</a:t>
            </a:r>
          </a:p>
          <a:p>
            <a:r>
              <a:rPr lang="el-GR" dirty="0"/>
              <a:t>Όχι λεπτές κινητικές δεξιότητες</a:t>
            </a:r>
          </a:p>
          <a:p>
            <a:r>
              <a:rPr lang="el-GR" dirty="0"/>
              <a:t>Καλός προφορικός λόγος</a:t>
            </a:r>
          </a:p>
          <a:p>
            <a:r>
              <a:rPr lang="el-GR" dirty="0"/>
              <a:t>Ηχογραφεί τα μαθήματα κατά την παράδοση</a:t>
            </a:r>
          </a:p>
          <a:p>
            <a:r>
              <a:rPr lang="el-GR" dirty="0"/>
              <a:t>Δυσκολεύεται στη γεωγραφία (απουσία απτικών χαρτών)</a:t>
            </a:r>
          </a:p>
          <a:p>
            <a:endParaRPr lang="el-GR" dirty="0"/>
          </a:p>
        </p:txBody>
      </p:sp>
    </p:spTree>
    <p:extLst>
      <p:ext uri="{BB962C8B-B14F-4D97-AF65-F5344CB8AC3E}">
        <p14:creationId xmlns:p14="http://schemas.microsoft.com/office/powerpoint/2010/main" val="6474566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132799" y="329937"/>
            <a:ext cx="9372600" cy="901901"/>
          </a:xfrm>
        </p:spPr>
        <p:txBody>
          <a:bodyPr/>
          <a:lstStyle/>
          <a:p>
            <a:r>
              <a:rPr lang="en-US" dirty="0"/>
              <a:t>Case Study III</a:t>
            </a:r>
            <a:endParaRPr lang="el-GR" dirty="0"/>
          </a:p>
        </p:txBody>
      </p:sp>
      <p:sp>
        <p:nvSpPr>
          <p:cNvPr id="3" name="Θέση περιεχομένου 2"/>
          <p:cNvSpPr>
            <a:spLocks noGrp="1"/>
          </p:cNvSpPr>
          <p:nvPr>
            <p:ph idx="1"/>
          </p:nvPr>
        </p:nvSpPr>
        <p:spPr>
          <a:xfrm>
            <a:off x="2132799" y="1364529"/>
            <a:ext cx="9372600" cy="4348113"/>
          </a:xfrm>
        </p:spPr>
        <p:txBody>
          <a:bodyPr>
            <a:normAutofit fontScale="92500" lnSpcReduction="20000"/>
          </a:bodyPr>
          <a:lstStyle/>
          <a:p>
            <a:r>
              <a:rPr lang="el-GR" dirty="0"/>
              <a:t>Γεωργία, 9 χρονών</a:t>
            </a:r>
          </a:p>
          <a:p>
            <a:r>
              <a:rPr lang="el-GR" dirty="0"/>
              <a:t>Ολική τύφλωση</a:t>
            </a:r>
          </a:p>
          <a:p>
            <a:r>
              <a:rPr lang="el-GR" dirty="0"/>
              <a:t>Ειδικό σχολείο για μαθητές τυφλούς ή αμβλύωπες</a:t>
            </a:r>
          </a:p>
          <a:p>
            <a:r>
              <a:rPr lang="el-GR" dirty="0"/>
              <a:t>Διστάζει να πιάνει </a:t>
            </a:r>
            <a:r>
              <a:rPr lang="el-GR" dirty="0" err="1"/>
              <a:t>αντικέιμενα</a:t>
            </a:r>
            <a:r>
              <a:rPr lang="el-GR" dirty="0"/>
              <a:t> μόνη της</a:t>
            </a:r>
          </a:p>
          <a:p>
            <a:r>
              <a:rPr lang="el-GR" dirty="0"/>
              <a:t>Όταν το κάνει με προτροπή της δασκάλας, τα πετάει μακριά</a:t>
            </a:r>
          </a:p>
          <a:p>
            <a:r>
              <a:rPr lang="el-GR" dirty="0"/>
              <a:t>Της αρέσει να τραγουδάει και να λέει ιστορίες με ζωάκια</a:t>
            </a:r>
          </a:p>
          <a:p>
            <a:r>
              <a:rPr lang="el-GR" dirty="0"/>
              <a:t>Όχι </a:t>
            </a:r>
            <a:r>
              <a:rPr lang="en-US" dirty="0"/>
              <a:t>Braille</a:t>
            </a:r>
          </a:p>
          <a:p>
            <a:r>
              <a:rPr lang="el-GR" dirty="0"/>
              <a:t>Δε δέχεται καινούριες απτικές εμπειρίες</a:t>
            </a:r>
          </a:p>
          <a:p>
            <a:r>
              <a:rPr lang="el-GR" dirty="0"/>
              <a:t>Αργοπορημένη (το δικαιολογεί η μαμά)</a:t>
            </a:r>
          </a:p>
          <a:p>
            <a:r>
              <a:rPr lang="el-GR" dirty="0"/>
              <a:t>Φιλική στα υπόλοιπα παιδιά</a:t>
            </a:r>
          </a:p>
        </p:txBody>
      </p:sp>
    </p:spTree>
    <p:extLst>
      <p:ext uri="{BB962C8B-B14F-4D97-AF65-F5344CB8AC3E}">
        <p14:creationId xmlns:p14="http://schemas.microsoft.com/office/powerpoint/2010/main" val="34643562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Τύφλωση</a:t>
            </a:r>
          </a:p>
        </p:txBody>
      </p:sp>
      <p:sp>
        <p:nvSpPr>
          <p:cNvPr id="3" name="Θέση περιεχομένου 2"/>
          <p:cNvSpPr>
            <a:spLocks noGrp="1"/>
          </p:cNvSpPr>
          <p:nvPr>
            <p:ph idx="1"/>
          </p:nvPr>
        </p:nvSpPr>
        <p:spPr/>
        <p:txBody>
          <a:bodyPr/>
          <a:lstStyle/>
          <a:p>
            <a:r>
              <a:rPr lang="el-GR" dirty="0"/>
              <a:t>Το άτομο θεωρείται τυφλό όταν η όρασή του είναι τέτοια ώστε το καθιστά ανίκανο να εκτελέσει οποιαδήποτε εργασία στην οποία η όραση είναι ουσιαστική.</a:t>
            </a:r>
          </a:p>
          <a:p>
            <a:r>
              <a:rPr lang="el-GR" dirty="0"/>
              <a:t>Νομικά: η οπτική οξύτητα του καλύτερου ματιού, δεν ξεπερνά, μετά από διόρθωση το 1/20 ή όταν υπάρχουν άλλες σοβαρές διαταραχές της όρασης, που να παρουσιάζουν μία ανάλογη μείωση της οπτικής οξύτητας. </a:t>
            </a:r>
          </a:p>
          <a:p>
            <a:r>
              <a:rPr lang="el-GR" dirty="0"/>
              <a:t>Σημαντική παρεμπόδιση: καλύτερη από 1/20 και χειρότερη από 1/3.</a:t>
            </a:r>
          </a:p>
          <a:p>
            <a:r>
              <a:rPr lang="el-GR" dirty="0"/>
              <a:t>Μερική όραση: οπτική οξύτητα από 1/20 έως 1/10. </a:t>
            </a:r>
          </a:p>
        </p:txBody>
      </p:sp>
    </p:spTree>
    <p:extLst>
      <p:ext uri="{BB962C8B-B14F-4D97-AF65-F5344CB8AC3E}">
        <p14:creationId xmlns:p14="http://schemas.microsoft.com/office/powerpoint/2010/main" val="237754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Τύφλωση</a:t>
            </a:r>
          </a:p>
        </p:txBody>
      </p:sp>
      <p:sp>
        <p:nvSpPr>
          <p:cNvPr id="3" name="Θέση περιεχομένου 2"/>
          <p:cNvSpPr>
            <a:spLocks noGrp="1"/>
          </p:cNvSpPr>
          <p:nvPr>
            <p:ph idx="1"/>
          </p:nvPr>
        </p:nvSpPr>
        <p:spPr/>
        <p:txBody>
          <a:bodyPr/>
          <a:lstStyle/>
          <a:p>
            <a:r>
              <a:rPr lang="el-GR" dirty="0"/>
              <a:t>Εκπαιδευτικά: ένα άτομο θεωρείται τυφλό όταν είναι απαραίτητο να χρησιμοποιήσουν μη οπτικά μέσα προκειμένου να έχουν πρόσβαση στο σχολικό πρόγραμμα.</a:t>
            </a:r>
          </a:p>
          <a:p>
            <a:r>
              <a:rPr lang="el-GR" dirty="0"/>
              <a:t>Το 80% των θεωρούμενων τυφλών μαθητών, έχει κάποια υπολείμματα όρασης ή αντίληψης του φωτός.</a:t>
            </a:r>
          </a:p>
          <a:p>
            <a:r>
              <a:rPr lang="el-GR" dirty="0"/>
              <a:t>Άτομα με μερική όραση: αυτά που μπορούν να χρησιμοποιήσουν την όρασή τους για να παρακολουθούν τους διδακτικούς στόχους, αλλά αυτό θα εμποδιστεί αν δε γίνουν κάποιες τροποποιήσεις και προσαρμογές. </a:t>
            </a:r>
          </a:p>
        </p:txBody>
      </p:sp>
    </p:spTree>
    <p:extLst>
      <p:ext uri="{BB962C8B-B14F-4D97-AF65-F5344CB8AC3E}">
        <p14:creationId xmlns:p14="http://schemas.microsoft.com/office/powerpoint/2010/main" val="847015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Αίτια τύφλωσης</a:t>
            </a:r>
          </a:p>
        </p:txBody>
      </p:sp>
      <p:sp>
        <p:nvSpPr>
          <p:cNvPr id="3" name="Θέση περιεχομένου 2"/>
          <p:cNvSpPr>
            <a:spLocks noGrp="1"/>
          </p:cNvSpPr>
          <p:nvPr>
            <p:ph idx="1"/>
          </p:nvPr>
        </p:nvSpPr>
        <p:spPr/>
        <p:txBody>
          <a:bodyPr/>
          <a:lstStyle/>
          <a:p>
            <a:r>
              <a:rPr lang="el-GR" dirty="0"/>
              <a:t>Γενετικοί λόγοι</a:t>
            </a:r>
          </a:p>
          <a:p>
            <a:r>
              <a:rPr lang="el-GR" dirty="0"/>
              <a:t>Προγεννητικοί λόγοι – ανάπτυξη του εμβρύου (π.χ. ερυθρά)</a:t>
            </a:r>
          </a:p>
          <a:p>
            <a:r>
              <a:rPr lang="el-GR" dirty="0" err="1"/>
              <a:t>Περιγεννητικοί</a:t>
            </a:r>
            <a:r>
              <a:rPr lang="el-GR" dirty="0"/>
              <a:t> λόγοι (τραυματισμοί ή </a:t>
            </a:r>
            <a:r>
              <a:rPr lang="el-GR" dirty="0" err="1"/>
              <a:t>αμφιβληστροειδίτιδα</a:t>
            </a:r>
            <a:r>
              <a:rPr lang="el-GR" dirty="0"/>
              <a:t> της </a:t>
            </a:r>
            <a:r>
              <a:rPr lang="el-GR" dirty="0" err="1"/>
              <a:t>προωρότητας</a:t>
            </a:r>
            <a:r>
              <a:rPr lang="el-GR" dirty="0"/>
              <a:t>, σε γεννήσεις πρόωρες με βάρος &gt; 1.300 </a:t>
            </a:r>
            <a:r>
              <a:rPr lang="el-GR" dirty="0" err="1"/>
              <a:t>γρ</a:t>
            </a:r>
            <a:r>
              <a:rPr lang="el-GR" dirty="0"/>
              <a:t>. ή φλοιώδης οπτική αναπηρία, νευρολογική δυσλειτουργία)</a:t>
            </a:r>
          </a:p>
          <a:p>
            <a:r>
              <a:rPr lang="el-GR" dirty="0"/>
              <a:t>Παιδικές ασθένειες, όγκοι, μολύνσεις από ιούς ή τραυματισμοί</a:t>
            </a:r>
          </a:p>
          <a:p>
            <a:r>
              <a:rPr lang="el-GR" dirty="0"/>
              <a:t>Στην Ευρώπη: διαβήτης, γλαύκωμα, εκφύλιση </a:t>
            </a:r>
            <a:r>
              <a:rPr lang="el-GR" dirty="0" err="1"/>
              <a:t>ωχράς</a:t>
            </a:r>
            <a:r>
              <a:rPr lang="el-GR" dirty="0"/>
              <a:t> κηλίδας, τραυματισμοί, αποκόλληση αμφιβληστροειδή χιτώνα</a:t>
            </a:r>
          </a:p>
          <a:p>
            <a:r>
              <a:rPr lang="el-GR" dirty="0"/>
              <a:t>1 στους 1000</a:t>
            </a:r>
          </a:p>
          <a:p>
            <a:endParaRPr lang="el-GR" dirty="0"/>
          </a:p>
        </p:txBody>
      </p:sp>
    </p:spTree>
    <p:extLst>
      <p:ext uri="{BB962C8B-B14F-4D97-AF65-F5344CB8AC3E}">
        <p14:creationId xmlns:p14="http://schemas.microsoft.com/office/powerpoint/2010/main" val="6794085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44642" y="273378"/>
            <a:ext cx="9372600" cy="807632"/>
          </a:xfrm>
        </p:spPr>
        <p:txBody>
          <a:bodyPr/>
          <a:lstStyle/>
          <a:p>
            <a:r>
              <a:rPr lang="el-GR" dirty="0"/>
              <a:t>Χαρακτηριστικά ματιού</a:t>
            </a:r>
          </a:p>
        </p:txBody>
      </p:sp>
      <p:sp>
        <p:nvSpPr>
          <p:cNvPr id="3" name="Θέση περιεχομένου 2"/>
          <p:cNvSpPr>
            <a:spLocks noGrp="1"/>
          </p:cNvSpPr>
          <p:nvPr>
            <p:ph idx="1"/>
          </p:nvPr>
        </p:nvSpPr>
        <p:spPr>
          <a:xfrm>
            <a:off x="1727446" y="1363815"/>
            <a:ext cx="9372600" cy="4114800"/>
          </a:xfrm>
        </p:spPr>
        <p:txBody>
          <a:bodyPr>
            <a:normAutofit/>
          </a:bodyPr>
          <a:lstStyle/>
          <a:p>
            <a:r>
              <a:rPr lang="el-GR" dirty="0"/>
              <a:t>Θαμπό, κόκκινο, δακρυσμένο</a:t>
            </a:r>
          </a:p>
          <a:p>
            <a:r>
              <a:rPr lang="el-GR" dirty="0"/>
              <a:t>Βλέφαρα που γέρνουν / πρήζονται</a:t>
            </a:r>
          </a:p>
          <a:p>
            <a:r>
              <a:rPr lang="el-GR" dirty="0"/>
              <a:t>Συχνό «κριθαράκι»</a:t>
            </a:r>
          </a:p>
          <a:p>
            <a:r>
              <a:rPr lang="el-GR" dirty="0"/>
              <a:t>Αλληθώρισμα / στραβισμός</a:t>
            </a:r>
          </a:p>
          <a:p>
            <a:r>
              <a:rPr lang="el-GR" dirty="0"/>
              <a:t>Ασυνήθιστες κινήσεις ματιού</a:t>
            </a:r>
          </a:p>
          <a:p>
            <a:r>
              <a:rPr lang="el-GR" dirty="0"/>
              <a:t>Κλείνεις το ένα μάτι για καλύτερη εστίαση</a:t>
            </a:r>
          </a:p>
          <a:p>
            <a:endParaRPr lang="el-GR" dirty="0"/>
          </a:p>
          <a:p>
            <a:endParaRPr lang="el-GR" dirty="0"/>
          </a:p>
        </p:txBody>
      </p:sp>
    </p:spTree>
    <p:extLst>
      <p:ext uri="{BB962C8B-B14F-4D97-AF65-F5344CB8AC3E}">
        <p14:creationId xmlns:p14="http://schemas.microsoft.com/office/powerpoint/2010/main" val="16788367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86423" y="273377"/>
            <a:ext cx="9372600" cy="845340"/>
          </a:xfrm>
        </p:spPr>
        <p:txBody>
          <a:bodyPr/>
          <a:lstStyle/>
          <a:p>
            <a:r>
              <a:rPr lang="el-GR" dirty="0"/>
              <a:t>Χαρακτηριστικά ατόμου</a:t>
            </a:r>
          </a:p>
        </p:txBody>
      </p:sp>
      <p:sp>
        <p:nvSpPr>
          <p:cNvPr id="3" name="Θέση περιεχομένου 2"/>
          <p:cNvSpPr>
            <a:spLocks noGrp="1"/>
          </p:cNvSpPr>
          <p:nvPr>
            <p:ph idx="1"/>
          </p:nvPr>
        </p:nvSpPr>
        <p:spPr>
          <a:xfrm>
            <a:off x="2208213" y="1206631"/>
            <a:ext cx="9372600" cy="4835950"/>
          </a:xfrm>
        </p:spPr>
        <p:txBody>
          <a:bodyPr>
            <a:normAutofit fontScale="92500" lnSpcReduction="20000"/>
          </a:bodyPr>
          <a:lstStyle/>
          <a:p>
            <a:r>
              <a:rPr lang="el-GR" dirty="0"/>
              <a:t>Μορφασμοί σε κοντινές εργασίας</a:t>
            </a:r>
          </a:p>
          <a:p>
            <a:r>
              <a:rPr lang="el-GR" dirty="0"/>
              <a:t>Περίεργες γωνίες έντυπου υλικού </a:t>
            </a:r>
          </a:p>
          <a:p>
            <a:r>
              <a:rPr lang="el-GR" dirty="0"/>
              <a:t>Δυσκολίες στον αθλητισμό</a:t>
            </a:r>
          </a:p>
          <a:p>
            <a:r>
              <a:rPr lang="el-GR" dirty="0"/>
              <a:t>Προβλήματα στην ανάγνωση</a:t>
            </a:r>
          </a:p>
          <a:p>
            <a:r>
              <a:rPr lang="el-GR" dirty="0"/>
              <a:t>Δυσκολίες στην εξέταση του υλικού</a:t>
            </a:r>
          </a:p>
          <a:p>
            <a:r>
              <a:rPr lang="el-GR" dirty="0"/>
              <a:t>Αδεξιότητα στην κίνηση ή στον εντοπισμό πραγμάτων</a:t>
            </a:r>
          </a:p>
          <a:p>
            <a:r>
              <a:rPr lang="el-GR" dirty="0"/>
              <a:t>Έλλειψη ισορροπίας/ εντοπισμού των μακρινών αντικειμένων, χέρια απλωμένα</a:t>
            </a:r>
          </a:p>
          <a:p>
            <a:r>
              <a:rPr lang="el-GR" dirty="0"/>
              <a:t>Δυσκολία στην αντιγραφή</a:t>
            </a:r>
          </a:p>
          <a:p>
            <a:r>
              <a:rPr lang="el-GR" dirty="0"/>
              <a:t>Οπτικές συγχύσεις </a:t>
            </a:r>
          </a:p>
          <a:p>
            <a:r>
              <a:rPr lang="el-GR" dirty="0"/>
              <a:t>Μείωση της [προσοχής / αυτοπεποίθησης</a:t>
            </a:r>
          </a:p>
          <a:p>
            <a:r>
              <a:rPr lang="el-GR" dirty="0"/>
              <a:t>Γρήγορη κούραση / αφηρημάδα / μικρή πρόοδος</a:t>
            </a:r>
          </a:p>
          <a:p>
            <a:endParaRPr lang="el-GR" dirty="0"/>
          </a:p>
        </p:txBody>
      </p:sp>
    </p:spTree>
    <p:extLst>
      <p:ext uri="{BB962C8B-B14F-4D97-AF65-F5344CB8AC3E}">
        <p14:creationId xmlns:p14="http://schemas.microsoft.com/office/powerpoint/2010/main" val="4273273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Η εξέλιξη ενός παιδιού με οπτική αναπηρία</a:t>
            </a:r>
          </a:p>
        </p:txBody>
      </p:sp>
      <p:sp>
        <p:nvSpPr>
          <p:cNvPr id="3" name="Θέση περιεχομένου 2"/>
          <p:cNvSpPr>
            <a:spLocks noGrp="1"/>
          </p:cNvSpPr>
          <p:nvPr>
            <p:ph idx="1"/>
          </p:nvPr>
        </p:nvSpPr>
        <p:spPr/>
        <p:txBody>
          <a:bodyPr/>
          <a:lstStyle/>
          <a:p>
            <a:r>
              <a:rPr lang="el-GR" dirty="0"/>
              <a:t>Κοινωνική και Συναισθηματική: στήριξη οικογένειας, ίσως νιώσουν υποτιμημένα από τα βλέποντα παιδιά, ικανότητες δημιουργίας και διατήρησης φιλικών σχέσεων, κινητικές «ιδιομορφίες» τύφλωσης (γλώσσα του σώματος), ακατάλληλες συμπεριφορές (κούνημα χεριών, τρίψιμο ματιών, πίεση ματιών, παλινδρομική κίνηση κορμού)</a:t>
            </a:r>
          </a:p>
          <a:p>
            <a:r>
              <a:rPr lang="el-GR" dirty="0"/>
              <a:t>Γλωσσική: μικρές διαφορές στην απόκτηση φωνολογίας ή ηχητικού συστήματος και στη συντακτική χρήση της γλώσσας</a:t>
            </a:r>
          </a:p>
          <a:p>
            <a:r>
              <a:rPr lang="el-GR" dirty="0"/>
              <a:t>Γνωστική</a:t>
            </a:r>
          </a:p>
          <a:p>
            <a:r>
              <a:rPr lang="el-GR" dirty="0"/>
              <a:t>Κινητική – Κινητικότητα, προσανατολισμός</a:t>
            </a:r>
          </a:p>
        </p:txBody>
      </p:sp>
    </p:spTree>
    <p:extLst>
      <p:ext uri="{BB962C8B-B14F-4D97-AF65-F5344CB8AC3E}">
        <p14:creationId xmlns:p14="http://schemas.microsoft.com/office/powerpoint/2010/main" val="2000242638"/>
      </p:ext>
    </p:extLst>
  </p:cSld>
  <p:clrMapOvr>
    <a:masterClrMapping/>
  </p:clrMapOvr>
</p:sld>
</file>

<file path=ppt/theme/theme1.xml><?xml version="1.0" encoding="utf-8"?>
<a:theme xmlns:a="http://schemas.openxmlformats.org/drawingml/2006/main" name="Children Happy 16x9">
  <a:themeElements>
    <a:clrScheme name="Children Happy">
      <a:dk1>
        <a:srgbClr val="595959"/>
      </a:dk1>
      <a:lt1>
        <a:sysClr val="window" lastClr="FFFFFF"/>
      </a:lt1>
      <a:dk2>
        <a:srgbClr val="000000"/>
      </a:dk2>
      <a:lt2>
        <a:srgbClr val="DDDDDD"/>
      </a:lt2>
      <a:accent1>
        <a:srgbClr val="A6B727"/>
      </a:accent1>
      <a:accent2>
        <a:srgbClr val="DF5327"/>
      </a:accent2>
      <a:accent3>
        <a:srgbClr val="FE9E00"/>
      </a:accent3>
      <a:accent4>
        <a:srgbClr val="418AB3"/>
      </a:accent4>
      <a:accent5>
        <a:srgbClr val="D9D66D"/>
      </a:accent5>
      <a:accent6>
        <a:srgbClr val="838383"/>
      </a:accent6>
      <a:hlink>
        <a:srgbClr val="F59E00"/>
      </a:hlink>
      <a:folHlink>
        <a:srgbClr val="B2B2B2"/>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7909083B-3485-49E7-BBE7-EFD488C62F99}" vid="{B57F6697-5DA8-422E-86BF-20B69A74A1E0}"/>
    </a:ext>
  </a:extLst>
</a:theme>
</file>

<file path=ppt/theme/theme2.xml><?xml version="1.0" encoding="utf-8"?>
<a:theme xmlns:a="http://schemas.openxmlformats.org/drawingml/2006/main" name="Office Theme">
  <a:themeElements>
    <a:clrScheme name="Children Happy">
      <a:dk1>
        <a:srgbClr val="595959"/>
      </a:dk1>
      <a:lt1>
        <a:sysClr val="window" lastClr="FFFFFF"/>
      </a:lt1>
      <a:dk2>
        <a:srgbClr val="000000"/>
      </a:dk2>
      <a:lt2>
        <a:srgbClr val="DDDDDD"/>
      </a:lt2>
      <a:accent1>
        <a:srgbClr val="A6B727"/>
      </a:accent1>
      <a:accent2>
        <a:srgbClr val="DF5327"/>
      </a:accent2>
      <a:accent3>
        <a:srgbClr val="FE9E00"/>
      </a:accent3>
      <a:accent4>
        <a:srgbClr val="418AB3"/>
      </a:accent4>
      <a:accent5>
        <a:srgbClr val="D9D66D"/>
      </a:accent5>
      <a:accent6>
        <a:srgbClr val="838383"/>
      </a:accent6>
      <a:hlink>
        <a:srgbClr val="F59E00"/>
      </a:hlink>
      <a:folHlink>
        <a:srgbClr val="B2B2B2"/>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Children Happy">
      <a:dk1>
        <a:srgbClr val="595959"/>
      </a:dk1>
      <a:lt1>
        <a:sysClr val="window" lastClr="FFFFFF"/>
      </a:lt1>
      <a:dk2>
        <a:srgbClr val="000000"/>
      </a:dk2>
      <a:lt2>
        <a:srgbClr val="DDDDDD"/>
      </a:lt2>
      <a:accent1>
        <a:srgbClr val="A6B727"/>
      </a:accent1>
      <a:accent2>
        <a:srgbClr val="DF5327"/>
      </a:accent2>
      <a:accent3>
        <a:srgbClr val="FE9E00"/>
      </a:accent3>
      <a:accent4>
        <a:srgbClr val="418AB3"/>
      </a:accent4>
      <a:accent5>
        <a:srgbClr val="D9D66D"/>
      </a:accent5>
      <a:accent6>
        <a:srgbClr val="838383"/>
      </a:accent6>
      <a:hlink>
        <a:srgbClr val="F59E00"/>
      </a:hlink>
      <a:folHlink>
        <a:srgbClr val="B2B2B2"/>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74351EAB-C57B-4F47-A8E9-0F9C992147D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Σχέδιο παρουσίασης με παιδιά που παίζουν (εικόνα καρτούν, ευρεία οθόνη)</Template>
  <TotalTime>0</TotalTime>
  <Words>1603</Words>
  <Application>Microsoft Office PowerPoint</Application>
  <PresentationFormat>Ευρεία οθόνη</PresentationFormat>
  <Paragraphs>229</Paragraphs>
  <Slides>34</Slides>
  <Notes>2</Notes>
  <HiddenSlides>0</HiddenSlides>
  <MMClips>0</MMClips>
  <ScaleCrop>false</ScaleCrop>
  <HeadingPairs>
    <vt:vector size="6" baseType="variant">
      <vt:variant>
        <vt:lpstr>Γραμματοσειρές που χρησιμοποιούνται</vt:lpstr>
      </vt:variant>
      <vt:variant>
        <vt:i4>2</vt:i4>
      </vt:variant>
      <vt:variant>
        <vt:lpstr>Θέμα</vt:lpstr>
      </vt:variant>
      <vt:variant>
        <vt:i4>1</vt:i4>
      </vt:variant>
      <vt:variant>
        <vt:lpstr>Τίτλοι διαφανειών</vt:lpstr>
      </vt:variant>
      <vt:variant>
        <vt:i4>34</vt:i4>
      </vt:variant>
    </vt:vector>
  </HeadingPairs>
  <TitlesOfParts>
    <vt:vector size="37" baseType="lpstr">
      <vt:lpstr>Euphemia</vt:lpstr>
      <vt:lpstr>Wingdings</vt:lpstr>
      <vt:lpstr>Children Happy 16x9</vt:lpstr>
      <vt:lpstr>"Παιδιά με ειδικές ανάγκες: Διδασκαλία και μάθηση"</vt:lpstr>
      <vt:lpstr>Όραση</vt:lpstr>
      <vt:lpstr>Οπτικό Πεδίο</vt:lpstr>
      <vt:lpstr>Τύφλωση</vt:lpstr>
      <vt:lpstr>Τύφλωση</vt:lpstr>
      <vt:lpstr>Αίτια τύφλωσης</vt:lpstr>
      <vt:lpstr>Χαρακτηριστικά ματιού</vt:lpstr>
      <vt:lpstr>Χαρακτηριστικά ατόμου</vt:lpstr>
      <vt:lpstr>Η εξέλιξη ενός παιδιού με οπτική αναπηρία</vt:lpstr>
      <vt:lpstr>Γνωστικές Λειτουργίες</vt:lpstr>
      <vt:lpstr>Γνωστικές Λειτουργίες</vt:lpstr>
      <vt:lpstr>  </vt:lpstr>
      <vt:lpstr>Γνωστικός χάρτης</vt:lpstr>
      <vt:lpstr>Εκπαίδευση ατόμων με προβλήματα όρασης </vt:lpstr>
      <vt:lpstr>Κατηγορίες ατόμων με προβλήματα όρασης </vt:lpstr>
      <vt:lpstr>Εκπαίδευση ατόμων με προβλήματα όρασης </vt:lpstr>
      <vt:lpstr>Braille</vt:lpstr>
      <vt:lpstr>Παρουσίαση του PowerPoint</vt:lpstr>
      <vt:lpstr>Χαρακτηριστικά</vt:lpstr>
      <vt:lpstr>Παρουσίαση του PowerPoint</vt:lpstr>
      <vt:lpstr>Παρουσίαση του PowerPoint</vt:lpstr>
      <vt:lpstr>Η ανάγνωση με Braille</vt:lpstr>
      <vt:lpstr>Μηχανή Perkins</vt:lpstr>
      <vt:lpstr>Προσαρμογές/ Βοηθήματα</vt:lpstr>
      <vt:lpstr>Μηχανή – Εκτυπωτής Braille</vt:lpstr>
      <vt:lpstr>Αξιολόγηση Προσχολική Ηλικία</vt:lpstr>
      <vt:lpstr>Ανάπτυξη Εννοιών στην Προσχολική Ηλικία</vt:lpstr>
      <vt:lpstr>Ανάπτυξη Εννοιών στην Προσχολική Ηλικία</vt:lpstr>
      <vt:lpstr>Κοινωνική κ συναισθηματική εξέλιξη</vt:lpstr>
      <vt:lpstr>Κοινωνική κ συναισθηματική εξέλιξη</vt:lpstr>
      <vt:lpstr>Πώς κάνω φίλους_ Προσχολική Ηλικία</vt:lpstr>
      <vt:lpstr>Case Study I</vt:lpstr>
      <vt:lpstr>Case Study II</vt:lpstr>
      <vt:lpstr>Case Study III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2016-10-19T19:07:38Z</dcterms:created>
  <dcterms:modified xsi:type="dcterms:W3CDTF">2016-10-20T20:39:21Z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TC034618839991</vt:lpwstr>
  </property>
</Properties>
</file>